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3" r:id="rId2"/>
    <p:sldId id="260" r:id="rId3"/>
    <p:sldId id="258" r:id="rId4"/>
    <p:sldId id="261" r:id="rId5"/>
    <p:sldId id="259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9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5050"/>
    <a:srgbClr val="0033CC"/>
    <a:srgbClr val="33CCFF"/>
    <a:srgbClr val="FFFF00"/>
    <a:srgbClr val="FFCCFF"/>
    <a:srgbClr val="FF9900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9" autoAdjust="0"/>
    <p:restoredTop sz="94660"/>
  </p:normalViewPr>
  <p:slideViewPr>
    <p:cSldViewPr>
      <p:cViewPr>
        <p:scale>
          <a:sx n="59" d="100"/>
          <a:sy n="59" d="100"/>
        </p:scale>
        <p:origin x="1590" y="330"/>
      </p:cViewPr>
      <p:guideLst>
        <p:guide orient="horz" pos="159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90012" cy="900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380D4FE-F271-4D08-B134-7EB85B912C9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34FFFF1-3C30-4751-833E-A971544AEC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67981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40DC82-7B32-472A-99B2-559EBDB03C1D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 smtClean="0">
              <a:latin typeface="Arial" panose="020B0604020202020204" pitchFamily="34" charset="0"/>
            </a:endParaRPr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44779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9DC36-FFF0-4FF8-B8BF-C81E122870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8193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085D1-A475-411C-859F-F23EA0442DC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933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35068-259C-4AA4-A981-42C68DDF103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731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11BA5-8663-4D46-A708-DB9C6AFE4B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9605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3CE58-CAC2-4CA9-B9D6-3BB701A2F79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5256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BB1C2-5BE1-4401-8DDB-A8A938ABB4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87984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A90B7-0665-4348-B728-54D5ABE91E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6909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69CEB-B3F9-4175-BE16-EAE858EC0E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179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1174B-B0D1-4377-8E6C-FD344A6BA5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507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E2534-9421-451F-98A8-3E2C5E9054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0592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FDF39-5E13-42AE-9DDB-1EDE79DC53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04674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F731E926-E73A-49E0-BF07-4B4082BBB1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en-US" smtClean="0"/>
              <a:t>Element Words</a:t>
            </a:r>
          </a:p>
        </p:txBody>
      </p:sp>
      <p:grpSp>
        <p:nvGrpSpPr>
          <p:cNvPr id="3075" name="Group 10"/>
          <p:cNvGrpSpPr>
            <a:grpSpLocks/>
          </p:cNvGrpSpPr>
          <p:nvPr/>
        </p:nvGrpSpPr>
        <p:grpSpPr bwMode="auto">
          <a:xfrm rot="-1158210">
            <a:off x="908050" y="919163"/>
            <a:ext cx="5386388" cy="1085850"/>
            <a:chOff x="953774" y="907076"/>
            <a:chExt cx="5386128" cy="1086168"/>
          </a:xfrm>
        </p:grpSpPr>
        <p:sp>
          <p:nvSpPr>
            <p:cNvPr id="4" name="Rectangle 140"/>
            <p:cNvSpPr>
              <a:spLocks noChangeArrowheads="1"/>
            </p:cNvSpPr>
            <p:nvPr/>
          </p:nvSpPr>
          <p:spPr bwMode="auto">
            <a:xfrm>
              <a:off x="3222687" y="906003"/>
              <a:ext cx="900070" cy="1084580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/>
            <a:p>
              <a:pPr algn="ctr" eaLnBrk="1" hangingPunct="1">
                <a:defRPr/>
              </a:pPr>
              <a:r>
                <a:rPr lang="en-GB" sz="3200" b="1" dirty="0">
                  <a:latin typeface="Arial" charset="0"/>
                  <a:cs typeface="+mn-cs"/>
                </a:rPr>
                <a:t>N</a:t>
              </a:r>
            </a:p>
            <a:p>
              <a:pPr algn="ctr" eaLnBrk="1" hangingPunct="1">
                <a:defRPr/>
              </a:pPr>
              <a:r>
                <a:rPr lang="en-GB" sz="1400" dirty="0">
                  <a:latin typeface="Arial" charset="0"/>
                  <a:cs typeface="+mn-cs"/>
                </a:rPr>
                <a:t>nitrogen</a:t>
              </a:r>
            </a:p>
          </p:txBody>
        </p:sp>
        <p:sp>
          <p:nvSpPr>
            <p:cNvPr id="5" name="Rectangle 151"/>
            <p:cNvSpPr>
              <a:spLocks noChangeArrowheads="1"/>
            </p:cNvSpPr>
            <p:nvPr/>
          </p:nvSpPr>
          <p:spPr bwMode="auto">
            <a:xfrm>
              <a:off x="951409" y="907717"/>
              <a:ext cx="900070" cy="108458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/>
            <a:p>
              <a:pPr algn="ctr" eaLnBrk="1" hangingPunct="1">
                <a:defRPr/>
              </a:pPr>
              <a:r>
                <a:rPr lang="en-GB" sz="3200" b="1" dirty="0">
                  <a:latin typeface="Arial" charset="0"/>
                  <a:cs typeface="+mn-cs"/>
                </a:rPr>
                <a:t>F</a:t>
              </a:r>
            </a:p>
            <a:p>
              <a:pPr algn="ctr" eaLnBrk="1" hangingPunct="1">
                <a:defRPr/>
              </a:pPr>
              <a:r>
                <a:rPr lang="en-GB" sz="1400" dirty="0">
                  <a:latin typeface="Arial" charset="0"/>
                  <a:cs typeface="+mn-cs"/>
                </a:rPr>
                <a:t>fluorine</a:t>
              </a:r>
            </a:p>
          </p:txBody>
        </p:sp>
        <p:sp>
          <p:nvSpPr>
            <p:cNvPr id="6" name="Rectangle 49"/>
            <p:cNvSpPr>
              <a:spLocks noChangeArrowheads="1"/>
            </p:cNvSpPr>
            <p:nvPr/>
          </p:nvSpPr>
          <p:spPr bwMode="auto">
            <a:xfrm>
              <a:off x="2112221" y="903807"/>
              <a:ext cx="900069" cy="1081404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/>
            <a:p>
              <a:pPr algn="ctr" eaLnBrk="1" hangingPunct="1">
                <a:defRPr/>
              </a:pPr>
              <a:r>
                <a:rPr lang="en-GB" sz="3200" b="1" dirty="0">
                  <a:latin typeface="Arial" charset="0"/>
                  <a:cs typeface="+mn-cs"/>
                </a:rPr>
                <a:t>U</a:t>
              </a:r>
            </a:p>
            <a:p>
              <a:pPr algn="ctr" eaLnBrk="1" hangingPunct="1">
                <a:defRPr/>
              </a:pPr>
              <a:r>
                <a:rPr lang="en-GB" sz="1400" dirty="0">
                  <a:latin typeface="Arial" charset="0"/>
                  <a:cs typeface="+mn-cs"/>
                </a:rPr>
                <a:t>uranium</a:t>
              </a:r>
            </a:p>
          </p:txBody>
        </p:sp>
        <p:sp>
          <p:nvSpPr>
            <p:cNvPr id="7" name="Rectangle 37"/>
            <p:cNvSpPr>
              <a:spLocks noChangeArrowheads="1"/>
            </p:cNvSpPr>
            <p:nvPr/>
          </p:nvSpPr>
          <p:spPr bwMode="auto">
            <a:xfrm>
              <a:off x="5436640" y="906537"/>
              <a:ext cx="903244" cy="108140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/>
            <a:p>
              <a:pPr algn="ctr" eaLnBrk="1" hangingPunct="1">
                <a:defRPr/>
              </a:pPr>
              <a:r>
                <a:rPr lang="en-GB" sz="3200" b="1" dirty="0">
                  <a:latin typeface="Arial" charset="0"/>
                  <a:cs typeface="+mn-cs"/>
                </a:rPr>
                <a:t>Y</a:t>
              </a:r>
            </a:p>
            <a:p>
              <a:pPr algn="ctr" eaLnBrk="1" hangingPunct="1">
                <a:defRPr/>
              </a:pPr>
              <a:r>
                <a:rPr lang="en-GB" sz="1400" dirty="0">
                  <a:latin typeface="Arial" charset="0"/>
                  <a:cs typeface="+mn-cs"/>
                </a:rPr>
                <a:t>yttrium</a:t>
              </a:r>
            </a:p>
          </p:txBody>
        </p:sp>
        <p:grpSp>
          <p:nvGrpSpPr>
            <p:cNvPr id="3096" name="Group 8"/>
            <p:cNvGrpSpPr>
              <a:grpSpLocks/>
            </p:cNvGrpSpPr>
            <p:nvPr/>
          </p:nvGrpSpPr>
          <p:grpSpPr bwMode="auto">
            <a:xfrm>
              <a:off x="4330402" y="907076"/>
              <a:ext cx="903288" cy="1081401"/>
              <a:chOff x="520700" y="3069611"/>
              <a:chExt cx="450850" cy="539750"/>
            </a:xfrm>
          </p:grpSpPr>
          <p:sp>
            <p:nvSpPr>
              <p:cNvPr id="9" name="Rectangle 9"/>
              <p:cNvSpPr>
                <a:spLocks noChangeArrowheads="1"/>
              </p:cNvSpPr>
              <p:nvPr/>
            </p:nvSpPr>
            <p:spPr bwMode="auto">
              <a:xfrm>
                <a:off x="520085" y="3067978"/>
                <a:ext cx="450828" cy="539751"/>
              </a:xfrm>
              <a:prstGeom prst="rect">
                <a:avLst/>
              </a:prstGeom>
              <a:solidFill>
                <a:srgbClr val="FF5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2000" rIns="72000" anchor="ctr"/>
              <a:lstStyle/>
              <a:p>
                <a:pPr algn="ctr" eaLnBrk="1" hangingPunct="1">
                  <a:defRPr/>
                </a:pPr>
                <a:r>
                  <a:rPr lang="en-GB" sz="3200" b="1" dirty="0">
                    <a:latin typeface="Arial" charset="0"/>
                    <a:cs typeface="+mn-cs"/>
                  </a:rPr>
                  <a:t>K</a:t>
                </a:r>
              </a:p>
              <a:p>
                <a:pPr algn="ctr" eaLnBrk="1" hangingPunct="1">
                  <a:defRPr/>
                </a:pPr>
                <a:r>
                  <a:rPr lang="en-GB" sz="1400" dirty="0">
                    <a:latin typeface="Arial" charset="0"/>
                    <a:cs typeface="+mn-cs"/>
                  </a:rPr>
                  <a:t>potassium</a:t>
                </a:r>
              </a:p>
            </p:txBody>
          </p:sp>
          <p:sp>
            <p:nvSpPr>
              <p:cNvPr id="3098" name="Text Box 226"/>
              <p:cNvSpPr txBox="1">
                <a:spLocks noChangeArrowheads="1"/>
              </p:cNvSpPr>
              <p:nvPr/>
            </p:nvSpPr>
            <p:spPr bwMode="auto">
              <a:xfrm>
                <a:off x="520700" y="3069611"/>
                <a:ext cx="157385" cy="1382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2000" rIns="720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200"/>
                  <a:t>19</a:t>
                </a:r>
              </a:p>
            </p:txBody>
          </p:sp>
        </p:grpSp>
      </p:grpSp>
      <p:grpSp>
        <p:nvGrpSpPr>
          <p:cNvPr id="3076" name="Group 15"/>
          <p:cNvGrpSpPr>
            <a:grpSpLocks/>
          </p:cNvGrpSpPr>
          <p:nvPr/>
        </p:nvGrpSpPr>
        <p:grpSpPr bwMode="auto">
          <a:xfrm rot="235802">
            <a:off x="6826250" y="3303588"/>
            <a:ext cx="1914525" cy="1087437"/>
            <a:chOff x="6543179" y="3949485"/>
            <a:chExt cx="1915021" cy="1087611"/>
          </a:xfrm>
        </p:grpSpPr>
        <p:sp>
          <p:nvSpPr>
            <p:cNvPr id="12" name="Rectangle 141"/>
            <p:cNvSpPr>
              <a:spLocks noChangeArrowheads="1"/>
            </p:cNvSpPr>
            <p:nvPr/>
          </p:nvSpPr>
          <p:spPr bwMode="auto">
            <a:xfrm>
              <a:off x="6542814" y="3946528"/>
              <a:ext cx="889230" cy="1071733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/>
            <a:p>
              <a:pPr algn="ctr" eaLnBrk="1" hangingPunct="1">
                <a:defRPr/>
              </a:pPr>
              <a:r>
                <a:rPr lang="en-GB" sz="2800" b="1" dirty="0">
                  <a:latin typeface="Arial" charset="0"/>
                  <a:cs typeface="+mn-cs"/>
                </a:rPr>
                <a:t>O</a:t>
              </a:r>
            </a:p>
            <a:p>
              <a:pPr algn="ctr" eaLnBrk="1" hangingPunct="1">
                <a:defRPr/>
              </a:pPr>
              <a:r>
                <a:rPr lang="en-GB" sz="1200" dirty="0">
                  <a:latin typeface="Arial" charset="0"/>
                  <a:cs typeface="+mn-cs"/>
                </a:rPr>
                <a:t>oxygen</a:t>
              </a:r>
            </a:p>
          </p:txBody>
        </p:sp>
        <p:grpSp>
          <p:nvGrpSpPr>
            <p:cNvPr id="3089" name="Group 8"/>
            <p:cNvGrpSpPr>
              <a:grpSpLocks/>
            </p:cNvGrpSpPr>
            <p:nvPr/>
          </p:nvGrpSpPr>
          <p:grpSpPr bwMode="auto">
            <a:xfrm>
              <a:off x="7565059" y="3967843"/>
              <a:ext cx="893141" cy="1069253"/>
              <a:chOff x="520700" y="3069611"/>
              <a:chExt cx="450850" cy="539750"/>
            </a:xfrm>
          </p:grpSpPr>
          <p:sp>
            <p:nvSpPr>
              <p:cNvPr id="14" name="Rectangle 9"/>
              <p:cNvSpPr>
                <a:spLocks noChangeArrowheads="1"/>
              </p:cNvSpPr>
              <p:nvPr/>
            </p:nvSpPr>
            <p:spPr bwMode="auto">
              <a:xfrm>
                <a:off x="520404" y="3069991"/>
                <a:ext cx="449678" cy="539399"/>
              </a:xfrm>
              <a:prstGeom prst="rect">
                <a:avLst/>
              </a:prstGeom>
              <a:solidFill>
                <a:srgbClr val="FF5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2000" rIns="72000" anchor="ctr"/>
              <a:lstStyle/>
              <a:p>
                <a:pPr algn="ctr" eaLnBrk="1" hangingPunct="1">
                  <a:defRPr/>
                </a:pPr>
                <a:r>
                  <a:rPr lang="en-GB" sz="2800" b="1" dirty="0">
                    <a:latin typeface="Arial" charset="0"/>
                    <a:cs typeface="+mn-cs"/>
                  </a:rPr>
                  <a:t>K</a:t>
                </a:r>
              </a:p>
              <a:p>
                <a:pPr algn="ctr" eaLnBrk="1" hangingPunct="1">
                  <a:defRPr/>
                </a:pPr>
                <a:r>
                  <a:rPr lang="en-GB" sz="1200" dirty="0">
                    <a:latin typeface="Arial" charset="0"/>
                    <a:cs typeface="+mn-cs"/>
                  </a:rPr>
                  <a:t>potassium</a:t>
                </a:r>
              </a:p>
            </p:txBody>
          </p:sp>
          <p:sp>
            <p:nvSpPr>
              <p:cNvPr id="3091" name="Text Box 226"/>
              <p:cNvSpPr txBox="1">
                <a:spLocks noChangeArrowheads="1"/>
              </p:cNvSpPr>
              <p:nvPr/>
            </p:nvSpPr>
            <p:spPr bwMode="auto">
              <a:xfrm>
                <a:off x="520700" y="3069611"/>
                <a:ext cx="152700" cy="13205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2000" rIns="720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100"/>
                  <a:t>19</a:t>
                </a:r>
              </a:p>
            </p:txBody>
          </p:sp>
        </p:grpSp>
      </p:grpSp>
      <p:grpSp>
        <p:nvGrpSpPr>
          <p:cNvPr id="3077" name="Group 21"/>
          <p:cNvGrpSpPr>
            <a:grpSpLocks/>
          </p:cNvGrpSpPr>
          <p:nvPr/>
        </p:nvGrpSpPr>
        <p:grpSpPr bwMode="auto">
          <a:xfrm rot="776720">
            <a:off x="368300" y="3584575"/>
            <a:ext cx="3125788" cy="1096963"/>
            <a:chOff x="832520" y="4441152"/>
            <a:chExt cx="3125875" cy="1095819"/>
          </a:xfrm>
        </p:grpSpPr>
        <p:sp>
          <p:nvSpPr>
            <p:cNvPr id="17" name="Rectangle 37"/>
            <p:cNvSpPr>
              <a:spLocks noChangeArrowheads="1"/>
            </p:cNvSpPr>
            <p:nvPr/>
          </p:nvSpPr>
          <p:spPr bwMode="auto">
            <a:xfrm>
              <a:off x="3059994" y="4440927"/>
              <a:ext cx="895375" cy="107203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/>
            <a:p>
              <a:pPr algn="ctr" eaLnBrk="1" hangingPunct="1">
                <a:defRPr/>
              </a:pPr>
              <a:r>
                <a:rPr lang="en-GB" sz="2800" b="1" dirty="0">
                  <a:latin typeface="Arial" charset="0"/>
                  <a:cs typeface="+mn-cs"/>
                </a:rPr>
                <a:t>Y</a:t>
              </a:r>
            </a:p>
            <a:p>
              <a:pPr algn="ctr" eaLnBrk="1" hangingPunct="1">
                <a:defRPr/>
              </a:pPr>
              <a:r>
                <a:rPr lang="en-GB" sz="1200" dirty="0">
                  <a:latin typeface="Arial" charset="0"/>
                  <a:cs typeface="+mn-cs"/>
                </a:rPr>
                <a:t>yttrium</a:t>
              </a:r>
            </a:p>
          </p:txBody>
        </p:sp>
        <p:sp>
          <p:nvSpPr>
            <p:cNvPr id="18" name="Rectangle 128"/>
            <p:cNvSpPr>
              <a:spLocks noChangeArrowheads="1"/>
            </p:cNvSpPr>
            <p:nvPr/>
          </p:nvSpPr>
          <p:spPr bwMode="auto">
            <a:xfrm>
              <a:off x="1944331" y="4461382"/>
              <a:ext cx="893787" cy="1075203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lIns="72000" rIns="72000" anchor="ctr"/>
            <a:lstStyle/>
            <a:p>
              <a:pPr algn="ctr" eaLnBrk="1" hangingPunct="1">
                <a:defRPr/>
              </a:pPr>
              <a:r>
                <a:rPr lang="en-GB" sz="2800" b="1" dirty="0">
                  <a:latin typeface="Arial" charset="0"/>
                  <a:cs typeface="+mn-cs"/>
                </a:rPr>
                <a:t>B</a:t>
              </a:r>
            </a:p>
            <a:p>
              <a:pPr algn="ctr" eaLnBrk="1" hangingPunct="1">
                <a:defRPr/>
              </a:pPr>
              <a:r>
                <a:rPr lang="en-GB" sz="1200" dirty="0">
                  <a:latin typeface="Arial" charset="0"/>
                  <a:cs typeface="+mn-cs"/>
                </a:rPr>
                <a:t>boron</a:t>
              </a:r>
            </a:p>
          </p:txBody>
        </p:sp>
        <p:grpSp>
          <p:nvGrpSpPr>
            <p:cNvPr id="3085" name="Group 16"/>
            <p:cNvGrpSpPr>
              <a:grpSpLocks/>
            </p:cNvGrpSpPr>
            <p:nvPr/>
          </p:nvGrpSpPr>
          <p:grpSpPr bwMode="auto">
            <a:xfrm>
              <a:off x="832520" y="4464574"/>
              <a:ext cx="892614" cy="1072397"/>
              <a:chOff x="971550" y="4149111"/>
              <a:chExt cx="449263" cy="539750"/>
            </a:xfrm>
          </p:grpSpPr>
          <p:sp>
            <p:nvSpPr>
              <p:cNvPr id="20" name="Rectangle 34"/>
              <p:cNvSpPr>
                <a:spLocks noChangeArrowheads="1"/>
              </p:cNvSpPr>
              <p:nvPr/>
            </p:nvSpPr>
            <p:spPr bwMode="auto">
              <a:xfrm>
                <a:off x="971367" y="4149257"/>
                <a:ext cx="448256" cy="539565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2000" rIns="72000" anchor="ctr"/>
              <a:lstStyle/>
              <a:p>
                <a:pPr algn="ctr" eaLnBrk="1" hangingPunct="1">
                  <a:defRPr/>
                </a:pPr>
                <a:r>
                  <a:rPr lang="en-GB" sz="2800" b="1" dirty="0">
                    <a:latin typeface="Arial" charset="0"/>
                    <a:cs typeface="+mn-cs"/>
                  </a:rPr>
                  <a:t>Ba</a:t>
                </a:r>
              </a:p>
              <a:p>
                <a:pPr algn="ctr" eaLnBrk="1" hangingPunct="1">
                  <a:defRPr/>
                </a:pPr>
                <a:r>
                  <a:rPr lang="en-GB" sz="1200" dirty="0">
                    <a:latin typeface="Arial" charset="0"/>
                    <a:cs typeface="+mn-cs"/>
                  </a:rPr>
                  <a:t>barium</a:t>
                </a:r>
              </a:p>
            </p:txBody>
          </p:sp>
          <p:sp>
            <p:nvSpPr>
              <p:cNvPr id="3087" name="Text Box 228"/>
              <p:cNvSpPr txBox="1">
                <a:spLocks noChangeArrowheads="1"/>
              </p:cNvSpPr>
              <p:nvPr/>
            </p:nvSpPr>
            <p:spPr bwMode="auto">
              <a:xfrm>
                <a:off x="971550" y="4149111"/>
                <a:ext cx="152252" cy="1316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2000" rIns="720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100"/>
                  <a:t>56</a:t>
                </a:r>
              </a:p>
            </p:txBody>
          </p:sp>
        </p:grpSp>
      </p:grpSp>
      <p:grpSp>
        <p:nvGrpSpPr>
          <p:cNvPr id="3078" name="Group 30"/>
          <p:cNvGrpSpPr>
            <a:grpSpLocks/>
          </p:cNvGrpSpPr>
          <p:nvPr/>
        </p:nvGrpSpPr>
        <p:grpSpPr bwMode="auto">
          <a:xfrm>
            <a:off x="3046413" y="5310188"/>
            <a:ext cx="4171950" cy="1081087"/>
            <a:chOff x="3047110" y="5310222"/>
            <a:chExt cx="4171709" cy="1080769"/>
          </a:xfrm>
        </p:grpSpPr>
        <p:sp>
          <p:nvSpPr>
            <p:cNvPr id="27" name="Rectangle 106"/>
            <p:cNvSpPr>
              <a:spLocks noChangeArrowheads="1"/>
            </p:cNvSpPr>
            <p:nvPr/>
          </p:nvSpPr>
          <p:spPr bwMode="auto">
            <a:xfrm>
              <a:off x="5237733" y="5311809"/>
              <a:ext cx="900060" cy="10775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/>
            <a:p>
              <a:pPr algn="ctr" eaLnBrk="1" hangingPunct="1">
                <a:defRPr/>
              </a:pPr>
              <a:r>
                <a:rPr lang="en-GB" sz="2800" b="1" dirty="0">
                  <a:latin typeface="Arial" charset="0"/>
                  <a:cs typeface="+mn-cs"/>
                </a:rPr>
                <a:t>Co</a:t>
              </a:r>
            </a:p>
            <a:p>
              <a:pPr algn="ctr" eaLnBrk="1" hangingPunct="1">
                <a:defRPr/>
              </a:pPr>
              <a:r>
                <a:rPr lang="en-GB" sz="1200" dirty="0">
                  <a:latin typeface="Arial" charset="0"/>
                  <a:cs typeface="+mn-cs"/>
                </a:rPr>
                <a:t>cobalt</a:t>
              </a:r>
            </a:p>
          </p:txBody>
        </p:sp>
        <p:sp>
          <p:nvSpPr>
            <p:cNvPr id="28" name="Rectangle 128"/>
            <p:cNvSpPr>
              <a:spLocks noChangeArrowheads="1"/>
            </p:cNvSpPr>
            <p:nvPr/>
          </p:nvSpPr>
          <p:spPr bwMode="auto">
            <a:xfrm>
              <a:off x="4142422" y="5310222"/>
              <a:ext cx="896885" cy="1080769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lIns="72000" rIns="72000" anchor="ctr"/>
            <a:lstStyle/>
            <a:p>
              <a:pPr algn="ctr" eaLnBrk="1" hangingPunct="1">
                <a:defRPr/>
              </a:pPr>
              <a:r>
                <a:rPr lang="en-GB" sz="2800" b="1" dirty="0">
                  <a:latin typeface="Arial" charset="0"/>
                  <a:cs typeface="+mn-cs"/>
                </a:rPr>
                <a:t>B</a:t>
              </a:r>
            </a:p>
            <a:p>
              <a:pPr algn="ctr" eaLnBrk="1" hangingPunct="1">
                <a:defRPr/>
              </a:pPr>
              <a:r>
                <a:rPr lang="en-GB" sz="1200" dirty="0">
                  <a:latin typeface="Arial" charset="0"/>
                  <a:cs typeface="+mn-cs"/>
                </a:rPr>
                <a:t>boron</a:t>
              </a:r>
            </a:p>
          </p:txBody>
        </p:sp>
        <p:sp>
          <p:nvSpPr>
            <p:cNvPr id="29" name="Rectangle 155"/>
            <p:cNvSpPr>
              <a:spLocks noChangeArrowheads="1"/>
            </p:cNvSpPr>
            <p:nvPr/>
          </p:nvSpPr>
          <p:spPr bwMode="auto">
            <a:xfrm>
              <a:off x="6321933" y="5311809"/>
              <a:ext cx="896886" cy="10775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/>
            <a:p>
              <a:pPr algn="ctr" eaLnBrk="1" hangingPunct="1">
                <a:defRPr/>
              </a:pPr>
              <a:r>
                <a:rPr lang="en-GB" sz="2800" b="1" dirty="0">
                  <a:latin typeface="Arial" charset="0"/>
                  <a:cs typeface="+mn-cs"/>
                </a:rPr>
                <a:t>At</a:t>
              </a:r>
            </a:p>
            <a:p>
              <a:pPr algn="ctr" eaLnBrk="1" hangingPunct="1">
                <a:defRPr/>
              </a:pPr>
              <a:r>
                <a:rPr lang="en-GB" sz="1200" dirty="0">
                  <a:latin typeface="Arial" charset="0"/>
                  <a:cs typeface="+mn-cs"/>
                </a:rPr>
                <a:t>astatine</a:t>
              </a:r>
            </a:p>
          </p:txBody>
        </p:sp>
        <p:sp>
          <p:nvSpPr>
            <p:cNvPr id="30" name="Rectangle 42"/>
            <p:cNvSpPr>
              <a:spLocks noChangeArrowheads="1"/>
            </p:cNvSpPr>
            <p:nvPr/>
          </p:nvSpPr>
          <p:spPr bwMode="auto">
            <a:xfrm>
              <a:off x="3047110" y="5311809"/>
              <a:ext cx="896885" cy="1077596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/>
            <a:p>
              <a:pPr algn="ctr" eaLnBrk="1" hangingPunct="1">
                <a:defRPr/>
              </a:pPr>
              <a:r>
                <a:rPr lang="en-GB" sz="2800" b="1" dirty="0">
                  <a:latin typeface="Arial" charset="0"/>
                  <a:cs typeface="+mn-cs"/>
                </a:rPr>
                <a:t>La</a:t>
              </a:r>
            </a:p>
            <a:p>
              <a:pPr algn="ctr" eaLnBrk="1" hangingPunct="1">
                <a:defRPr/>
              </a:pPr>
              <a:r>
                <a:rPr lang="en-GB" sz="1200" dirty="0">
                  <a:latin typeface="Arial" charset="0"/>
                  <a:cs typeface="+mn-cs"/>
                </a:rPr>
                <a:t>Lanthanum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3024188" y="2244725"/>
            <a:ext cx="903287" cy="1081088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" charset="0"/>
                <a:cs typeface="+mn-cs"/>
              </a:rPr>
              <a:t>H</a:t>
            </a:r>
          </a:p>
          <a:p>
            <a:pPr algn="ctr" eaLnBrk="1" hangingPunct="1">
              <a:defRPr/>
            </a:pPr>
            <a:r>
              <a:rPr lang="en-GB" sz="1400" dirty="0">
                <a:latin typeface="Arial" charset="0"/>
                <a:cs typeface="+mn-cs"/>
              </a:rPr>
              <a:t>hydrogen</a:t>
            </a:r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6062663" y="2265363"/>
            <a:ext cx="903287" cy="1081087"/>
          </a:xfrm>
          <a:prstGeom prst="rect">
            <a:avLst/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" charset="0"/>
                <a:cs typeface="+mn-cs"/>
              </a:rPr>
              <a:t>K</a:t>
            </a:r>
          </a:p>
          <a:p>
            <a:pPr algn="ctr" eaLnBrk="1" hangingPunct="1">
              <a:defRPr/>
            </a:pPr>
            <a:r>
              <a:rPr lang="en-GB" sz="1400" dirty="0">
                <a:latin typeface="Arial" charset="0"/>
                <a:cs typeface="+mn-cs"/>
              </a:rPr>
              <a:t>potassium</a:t>
            </a:r>
          </a:p>
        </p:txBody>
      </p:sp>
      <p:sp>
        <p:nvSpPr>
          <p:cNvPr id="4" name="Rectangle 140"/>
          <p:cNvSpPr>
            <a:spLocks noChangeArrowheads="1"/>
          </p:cNvSpPr>
          <p:nvPr/>
        </p:nvSpPr>
        <p:spPr bwMode="auto">
          <a:xfrm>
            <a:off x="5022850" y="2262188"/>
            <a:ext cx="898525" cy="1084262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" charset="0"/>
                <a:cs typeface="+mn-cs"/>
              </a:rPr>
              <a:t>N</a:t>
            </a:r>
          </a:p>
          <a:p>
            <a:pPr algn="ctr" eaLnBrk="1" hangingPunct="1">
              <a:defRPr/>
            </a:pPr>
            <a:r>
              <a:rPr lang="en-GB" sz="1400" dirty="0">
                <a:latin typeface="Arial" charset="0"/>
                <a:cs typeface="+mn-cs"/>
              </a:rPr>
              <a:t>nitrogen</a:t>
            </a:r>
          </a:p>
        </p:txBody>
      </p:sp>
      <p:sp>
        <p:nvSpPr>
          <p:cNvPr id="5" name="Rectangle 154"/>
          <p:cNvSpPr>
            <a:spLocks noChangeArrowheads="1"/>
          </p:cNvSpPr>
          <p:nvPr/>
        </p:nvSpPr>
        <p:spPr bwMode="auto">
          <a:xfrm>
            <a:off x="4032250" y="2262188"/>
            <a:ext cx="900113" cy="10810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" charset="0"/>
                <a:cs typeface="+mn-cs"/>
              </a:rPr>
              <a:t>I</a:t>
            </a:r>
          </a:p>
          <a:p>
            <a:pPr algn="ctr" eaLnBrk="1" hangingPunct="1">
              <a:defRPr/>
            </a:pPr>
            <a:r>
              <a:rPr lang="en-GB" sz="1400" dirty="0">
                <a:latin typeface="Arial" charset="0"/>
                <a:cs typeface="+mn-cs"/>
              </a:rPr>
              <a:t>iodine</a:t>
            </a:r>
          </a:p>
        </p:txBody>
      </p:sp>
      <p:sp>
        <p:nvSpPr>
          <p:cNvPr id="6" name="Rectangle 79"/>
          <p:cNvSpPr>
            <a:spLocks noChangeArrowheads="1"/>
          </p:cNvSpPr>
          <p:nvPr/>
        </p:nvSpPr>
        <p:spPr bwMode="auto">
          <a:xfrm>
            <a:off x="1962150" y="2259013"/>
            <a:ext cx="903288" cy="1081087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3200" b="1" dirty="0" err="1">
                <a:latin typeface="Arial" charset="0"/>
                <a:cs typeface="+mn-cs"/>
              </a:rPr>
              <a:t>Th</a:t>
            </a:r>
          </a:p>
          <a:p>
            <a:pPr algn="ctr" eaLnBrk="1" hangingPunct="1">
              <a:defRPr/>
            </a:pPr>
            <a:r>
              <a:rPr lang="en-GB" sz="1400" dirty="0">
                <a:latin typeface="Arial" charset="0"/>
                <a:cs typeface="+mn-cs"/>
              </a:rPr>
              <a:t>thorium</a:t>
            </a:r>
          </a:p>
        </p:txBody>
      </p:sp>
      <p:sp>
        <p:nvSpPr>
          <p:cNvPr id="22" name="Rectangle 141"/>
          <p:cNvSpPr>
            <a:spLocks noChangeArrowheads="1"/>
          </p:cNvSpPr>
          <p:nvPr/>
        </p:nvSpPr>
        <p:spPr bwMode="auto">
          <a:xfrm>
            <a:off x="1962150" y="725488"/>
            <a:ext cx="890588" cy="107315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2800" b="1" dirty="0">
                <a:latin typeface="Arial" charset="0"/>
                <a:cs typeface="+mn-cs"/>
              </a:rPr>
              <a:t>O</a:t>
            </a:r>
          </a:p>
          <a:p>
            <a:pPr algn="ctr" eaLnBrk="1" hangingPunct="1">
              <a:defRPr/>
            </a:pPr>
            <a:r>
              <a:rPr lang="en-GB" sz="1200" dirty="0">
                <a:latin typeface="Arial" charset="0"/>
                <a:cs typeface="+mn-cs"/>
              </a:rPr>
              <a:t>oxygen</a:t>
            </a:r>
          </a:p>
        </p:txBody>
      </p:sp>
      <p:grpSp>
        <p:nvGrpSpPr>
          <p:cNvPr id="4104" name="Group 8"/>
          <p:cNvGrpSpPr>
            <a:grpSpLocks/>
          </p:cNvGrpSpPr>
          <p:nvPr/>
        </p:nvGrpSpPr>
        <p:grpSpPr bwMode="auto">
          <a:xfrm>
            <a:off x="2984500" y="744538"/>
            <a:ext cx="892175" cy="1068387"/>
            <a:chOff x="520700" y="3069611"/>
            <a:chExt cx="450850" cy="539750"/>
          </a:xfrm>
        </p:grpSpPr>
        <p:sp>
          <p:nvSpPr>
            <p:cNvPr id="24" name="Rectangle 9"/>
            <p:cNvSpPr>
              <a:spLocks noChangeArrowheads="1"/>
            </p:cNvSpPr>
            <p:nvPr/>
          </p:nvSpPr>
          <p:spPr bwMode="auto">
            <a:xfrm>
              <a:off x="520700" y="3069611"/>
              <a:ext cx="450850" cy="539750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/>
            <a:p>
              <a:pPr algn="ctr" eaLnBrk="1" hangingPunct="1">
                <a:defRPr/>
              </a:pPr>
              <a:r>
                <a:rPr lang="en-GB" sz="2800" b="1" dirty="0">
                  <a:latin typeface="Arial" charset="0"/>
                  <a:cs typeface="+mn-cs"/>
                </a:rPr>
                <a:t>K</a:t>
              </a:r>
            </a:p>
            <a:p>
              <a:pPr algn="ctr" eaLnBrk="1" hangingPunct="1">
                <a:defRPr/>
              </a:pPr>
              <a:r>
                <a:rPr lang="en-GB" sz="1200" dirty="0">
                  <a:latin typeface="Arial" charset="0"/>
                  <a:cs typeface="+mn-cs"/>
                </a:rPr>
                <a:t>potassium</a:t>
              </a:r>
            </a:p>
          </p:txBody>
        </p:sp>
        <p:sp>
          <p:nvSpPr>
            <p:cNvPr id="4115" name="Text Box 226"/>
            <p:cNvSpPr txBox="1">
              <a:spLocks noChangeArrowheads="1"/>
            </p:cNvSpPr>
            <p:nvPr/>
          </p:nvSpPr>
          <p:spPr bwMode="auto">
            <a:xfrm>
              <a:off x="520700" y="3069611"/>
              <a:ext cx="152700" cy="1320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100"/>
                <a:t>19</a:t>
              </a:r>
            </a:p>
          </p:txBody>
        </p:sp>
      </p:grpSp>
      <p:sp>
        <p:nvSpPr>
          <p:cNvPr id="26" name="Rectangle 121"/>
          <p:cNvSpPr>
            <a:spLocks noChangeArrowheads="1"/>
          </p:cNvSpPr>
          <p:nvPr/>
        </p:nvSpPr>
        <p:spPr bwMode="auto">
          <a:xfrm>
            <a:off x="1938338" y="3698875"/>
            <a:ext cx="900112" cy="10810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" charset="0"/>
                <a:cs typeface="+mn-cs"/>
              </a:rPr>
              <a:t>W</a:t>
            </a:r>
          </a:p>
          <a:p>
            <a:pPr algn="ctr" eaLnBrk="1" hangingPunct="1">
              <a:defRPr/>
            </a:pPr>
            <a:r>
              <a:rPr lang="en-GB" sz="1400" dirty="0">
                <a:latin typeface="Arial" charset="0"/>
                <a:cs typeface="+mn-cs"/>
              </a:rPr>
              <a:t>tungsten</a:t>
            </a:r>
          </a:p>
        </p:txBody>
      </p:sp>
      <p:sp>
        <p:nvSpPr>
          <p:cNvPr id="27" name="Rectangle 142"/>
          <p:cNvSpPr>
            <a:spLocks noChangeArrowheads="1"/>
          </p:cNvSpPr>
          <p:nvPr/>
        </p:nvSpPr>
        <p:spPr bwMode="auto">
          <a:xfrm>
            <a:off x="4240213" y="3698875"/>
            <a:ext cx="900112" cy="1081088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" charset="0"/>
                <a:cs typeface="+mn-cs"/>
              </a:rPr>
              <a:t>S</a:t>
            </a:r>
          </a:p>
          <a:p>
            <a:pPr algn="ctr" eaLnBrk="1" hangingPunct="1">
              <a:defRPr/>
            </a:pPr>
            <a:r>
              <a:rPr lang="en-GB" sz="1400" dirty="0">
                <a:latin typeface="Arial" charset="0"/>
                <a:cs typeface="+mn-cs"/>
              </a:rPr>
              <a:t>sulphur</a:t>
            </a:r>
          </a:p>
        </p:txBody>
      </p:sp>
      <p:sp>
        <p:nvSpPr>
          <p:cNvPr id="28" name="Rectangle 154"/>
          <p:cNvSpPr>
            <a:spLocks noChangeArrowheads="1"/>
          </p:cNvSpPr>
          <p:nvPr/>
        </p:nvSpPr>
        <p:spPr bwMode="auto">
          <a:xfrm>
            <a:off x="3089275" y="3698875"/>
            <a:ext cx="900113" cy="10810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" charset="0"/>
                <a:cs typeface="+mn-cs"/>
              </a:rPr>
              <a:t>I</a:t>
            </a:r>
          </a:p>
          <a:p>
            <a:pPr algn="ctr" eaLnBrk="1" hangingPunct="1">
              <a:defRPr/>
            </a:pPr>
            <a:r>
              <a:rPr lang="en-GB" sz="1400" dirty="0">
                <a:latin typeface="Arial" charset="0"/>
                <a:cs typeface="+mn-cs"/>
              </a:rPr>
              <a:t>iodine</a:t>
            </a:r>
          </a:p>
        </p:txBody>
      </p:sp>
      <p:grpSp>
        <p:nvGrpSpPr>
          <p:cNvPr id="4108" name="Group 1"/>
          <p:cNvGrpSpPr>
            <a:grpSpLocks/>
          </p:cNvGrpSpPr>
          <p:nvPr/>
        </p:nvGrpSpPr>
        <p:grpSpPr bwMode="auto">
          <a:xfrm>
            <a:off x="5370513" y="3698875"/>
            <a:ext cx="903287" cy="1081088"/>
            <a:chOff x="520700" y="1448773"/>
            <a:chExt cx="450850" cy="539750"/>
          </a:xfrm>
        </p:grpSpPr>
        <p:sp>
          <p:nvSpPr>
            <p:cNvPr id="30" name="Rectangle 6"/>
            <p:cNvSpPr>
              <a:spLocks noChangeArrowheads="1"/>
            </p:cNvSpPr>
            <p:nvPr/>
          </p:nvSpPr>
          <p:spPr bwMode="auto">
            <a:xfrm>
              <a:off x="520700" y="1448773"/>
              <a:ext cx="450850" cy="539750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/>
            <a:p>
              <a:pPr algn="ctr" eaLnBrk="1" hangingPunct="1">
                <a:defRPr/>
              </a:pPr>
              <a:r>
                <a:rPr lang="en-GB" sz="3200" b="1" dirty="0">
                  <a:latin typeface="Arial" charset="0"/>
                  <a:cs typeface="+mn-cs"/>
                </a:rPr>
                <a:t>H</a:t>
              </a:r>
            </a:p>
            <a:p>
              <a:pPr algn="ctr" eaLnBrk="1" hangingPunct="1">
                <a:defRPr/>
              </a:pPr>
              <a:r>
                <a:rPr lang="en-GB" sz="1400" dirty="0">
                  <a:latin typeface="Arial" charset="0"/>
                  <a:cs typeface="+mn-cs"/>
                </a:rPr>
                <a:t>hydrogen</a:t>
              </a:r>
            </a:p>
          </p:txBody>
        </p:sp>
        <p:sp>
          <p:nvSpPr>
            <p:cNvPr id="4113" name="Text Box 221"/>
            <p:cNvSpPr txBox="1">
              <a:spLocks noChangeArrowheads="1"/>
            </p:cNvSpPr>
            <p:nvPr/>
          </p:nvSpPr>
          <p:spPr bwMode="auto">
            <a:xfrm>
              <a:off x="520700" y="1448773"/>
              <a:ext cx="114981" cy="1382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200"/>
                <a:t>1</a:t>
              </a:r>
            </a:p>
          </p:txBody>
        </p:sp>
      </p:grpSp>
      <p:sp>
        <p:nvSpPr>
          <p:cNvPr id="33" name="Rectangle 140"/>
          <p:cNvSpPr>
            <a:spLocks noChangeArrowheads="1"/>
          </p:cNvSpPr>
          <p:nvPr/>
        </p:nvSpPr>
        <p:spPr bwMode="auto">
          <a:xfrm>
            <a:off x="4240213" y="5154613"/>
            <a:ext cx="900112" cy="108585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" charset="0"/>
                <a:cs typeface="+mn-cs"/>
              </a:rPr>
              <a:t>N</a:t>
            </a:r>
          </a:p>
          <a:p>
            <a:pPr algn="ctr" eaLnBrk="1" hangingPunct="1">
              <a:defRPr/>
            </a:pPr>
            <a:r>
              <a:rPr lang="en-GB" sz="1400" dirty="0">
                <a:latin typeface="Arial" charset="0"/>
                <a:cs typeface="+mn-cs"/>
              </a:rPr>
              <a:t>nitrogen</a:t>
            </a:r>
          </a:p>
        </p:txBody>
      </p:sp>
      <p:sp>
        <p:nvSpPr>
          <p:cNvPr id="34" name="Rectangle 151"/>
          <p:cNvSpPr>
            <a:spLocks noChangeArrowheads="1"/>
          </p:cNvSpPr>
          <p:nvPr/>
        </p:nvSpPr>
        <p:spPr bwMode="auto">
          <a:xfrm>
            <a:off x="1973263" y="5154613"/>
            <a:ext cx="900112" cy="108585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" charset="0"/>
                <a:cs typeface="+mn-cs"/>
              </a:rPr>
              <a:t>F</a:t>
            </a:r>
          </a:p>
          <a:p>
            <a:pPr algn="ctr" eaLnBrk="1" hangingPunct="1">
              <a:defRPr/>
            </a:pPr>
            <a:r>
              <a:rPr lang="en-GB" sz="1400" dirty="0">
                <a:latin typeface="Arial" charset="0"/>
                <a:cs typeface="+mn-cs"/>
              </a:rPr>
              <a:t>fluorine</a:t>
            </a:r>
          </a:p>
        </p:txBody>
      </p:sp>
      <p:sp>
        <p:nvSpPr>
          <p:cNvPr id="38" name="Rectangle 49"/>
          <p:cNvSpPr>
            <a:spLocks noChangeArrowheads="1"/>
          </p:cNvSpPr>
          <p:nvPr/>
        </p:nvSpPr>
        <p:spPr bwMode="auto">
          <a:xfrm>
            <a:off x="3132138" y="5153025"/>
            <a:ext cx="900112" cy="1082675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" charset="0"/>
                <a:cs typeface="+mn-cs"/>
              </a:rPr>
              <a:t>U</a:t>
            </a:r>
          </a:p>
          <a:p>
            <a:pPr algn="ctr" eaLnBrk="1" hangingPunct="1">
              <a:defRPr/>
            </a:pPr>
            <a:r>
              <a:rPr lang="en-GB" sz="1400" dirty="0">
                <a:latin typeface="Arial" charset="0"/>
                <a:cs typeface="+mn-cs"/>
              </a:rPr>
              <a:t>uranium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Periodic Table</a:t>
            </a:r>
            <a:endParaRPr lang="en-GB" altLang="en-US" sz="4000" smtClean="0"/>
          </a:p>
        </p:txBody>
      </p:sp>
      <p:sp>
        <p:nvSpPr>
          <p:cNvPr id="5123" name="Rectangle 38"/>
          <p:cNvSpPr>
            <a:spLocks noChangeArrowheads="1"/>
          </p:cNvSpPr>
          <p:nvPr/>
        </p:nvSpPr>
        <p:spPr bwMode="auto">
          <a:xfrm>
            <a:off x="1420813" y="4149725"/>
            <a:ext cx="450850" cy="53975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5124" name="Rectangle 39"/>
          <p:cNvSpPr>
            <a:spLocks noChangeArrowheads="1"/>
          </p:cNvSpPr>
          <p:nvPr/>
        </p:nvSpPr>
        <p:spPr bwMode="auto">
          <a:xfrm>
            <a:off x="1420813" y="4691063"/>
            <a:ext cx="450850" cy="53975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46" name="Rectangle 37"/>
          <p:cNvSpPr>
            <a:spLocks noChangeArrowheads="1"/>
          </p:cNvSpPr>
          <p:nvPr/>
        </p:nvSpPr>
        <p:spPr bwMode="auto">
          <a:xfrm>
            <a:off x="1420813" y="3609975"/>
            <a:ext cx="450850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Y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yttrium</a:t>
            </a:r>
          </a:p>
        </p:txBody>
      </p:sp>
      <p:sp>
        <p:nvSpPr>
          <p:cNvPr id="48" name="Rectangle 83"/>
          <p:cNvSpPr>
            <a:spLocks noChangeArrowheads="1"/>
          </p:cNvSpPr>
          <p:nvPr/>
        </p:nvSpPr>
        <p:spPr bwMode="auto">
          <a:xfrm>
            <a:off x="1871663" y="3609975"/>
            <a:ext cx="449262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Zr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zirconium</a:t>
            </a:r>
          </a:p>
        </p:txBody>
      </p:sp>
      <p:sp>
        <p:nvSpPr>
          <p:cNvPr id="49" name="Rectangle 85"/>
          <p:cNvSpPr>
            <a:spLocks noChangeArrowheads="1"/>
          </p:cNvSpPr>
          <p:nvPr/>
        </p:nvSpPr>
        <p:spPr bwMode="auto">
          <a:xfrm>
            <a:off x="1871663" y="4149725"/>
            <a:ext cx="449262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Hf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hafnium</a:t>
            </a:r>
          </a:p>
        </p:txBody>
      </p:sp>
      <p:sp>
        <p:nvSpPr>
          <p:cNvPr id="50" name="Rectangle 88"/>
          <p:cNvSpPr>
            <a:spLocks noChangeArrowheads="1"/>
          </p:cNvSpPr>
          <p:nvPr/>
        </p:nvSpPr>
        <p:spPr bwMode="auto">
          <a:xfrm>
            <a:off x="2320925" y="3070225"/>
            <a:ext cx="450850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V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vanadium</a:t>
            </a:r>
          </a:p>
        </p:txBody>
      </p:sp>
      <p:sp>
        <p:nvSpPr>
          <p:cNvPr id="51" name="Rectangle 89"/>
          <p:cNvSpPr>
            <a:spLocks noChangeArrowheads="1"/>
          </p:cNvSpPr>
          <p:nvPr/>
        </p:nvSpPr>
        <p:spPr bwMode="auto">
          <a:xfrm>
            <a:off x="2320925" y="3609975"/>
            <a:ext cx="450850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Nb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niobium</a:t>
            </a:r>
          </a:p>
        </p:txBody>
      </p:sp>
      <p:sp>
        <p:nvSpPr>
          <p:cNvPr id="52" name="Rectangle 94"/>
          <p:cNvSpPr>
            <a:spLocks noChangeArrowheads="1"/>
          </p:cNvSpPr>
          <p:nvPr/>
        </p:nvSpPr>
        <p:spPr bwMode="auto">
          <a:xfrm>
            <a:off x="2771775" y="3070225"/>
            <a:ext cx="449263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C</a:t>
            </a:r>
            <a:r>
              <a:rPr lang="en-GB" sz="500" b="1" dirty="0">
                <a:latin typeface="Arial" charset="0"/>
                <a:cs typeface="+mn-cs"/>
              </a:rPr>
              <a:t>r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chromium</a:t>
            </a:r>
          </a:p>
        </p:txBody>
      </p:sp>
      <p:sp>
        <p:nvSpPr>
          <p:cNvPr id="53" name="Rectangle 95"/>
          <p:cNvSpPr>
            <a:spLocks noChangeArrowheads="1"/>
          </p:cNvSpPr>
          <p:nvPr/>
        </p:nvSpPr>
        <p:spPr bwMode="auto">
          <a:xfrm>
            <a:off x="2771775" y="3609975"/>
            <a:ext cx="449263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Mo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molybdenum</a:t>
            </a:r>
          </a:p>
        </p:txBody>
      </p:sp>
      <p:sp>
        <p:nvSpPr>
          <p:cNvPr id="54" name="Rectangle 100"/>
          <p:cNvSpPr>
            <a:spLocks noChangeArrowheads="1"/>
          </p:cNvSpPr>
          <p:nvPr/>
        </p:nvSpPr>
        <p:spPr bwMode="auto">
          <a:xfrm>
            <a:off x="3221038" y="3070225"/>
            <a:ext cx="450850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Mn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manganese</a:t>
            </a:r>
          </a:p>
        </p:txBody>
      </p:sp>
      <p:sp>
        <p:nvSpPr>
          <p:cNvPr id="55" name="Rectangle 101"/>
          <p:cNvSpPr>
            <a:spLocks noChangeArrowheads="1"/>
          </p:cNvSpPr>
          <p:nvPr/>
        </p:nvSpPr>
        <p:spPr bwMode="auto">
          <a:xfrm>
            <a:off x="3221038" y="3609975"/>
            <a:ext cx="450850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Tc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technetium</a:t>
            </a:r>
          </a:p>
        </p:txBody>
      </p:sp>
      <p:sp>
        <p:nvSpPr>
          <p:cNvPr id="56" name="Rectangle 103"/>
          <p:cNvSpPr>
            <a:spLocks noChangeArrowheads="1"/>
          </p:cNvSpPr>
          <p:nvPr/>
        </p:nvSpPr>
        <p:spPr bwMode="auto">
          <a:xfrm>
            <a:off x="3671888" y="3070225"/>
            <a:ext cx="449262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Fe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iron</a:t>
            </a:r>
          </a:p>
        </p:txBody>
      </p:sp>
      <p:sp>
        <p:nvSpPr>
          <p:cNvPr id="57" name="Rectangle 104"/>
          <p:cNvSpPr>
            <a:spLocks noChangeArrowheads="1"/>
          </p:cNvSpPr>
          <p:nvPr/>
        </p:nvSpPr>
        <p:spPr bwMode="auto">
          <a:xfrm>
            <a:off x="3671888" y="3609975"/>
            <a:ext cx="449262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Ru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ruthenium</a:t>
            </a:r>
          </a:p>
        </p:txBody>
      </p:sp>
      <p:sp>
        <p:nvSpPr>
          <p:cNvPr id="58" name="Rectangle 106"/>
          <p:cNvSpPr>
            <a:spLocks noChangeArrowheads="1"/>
          </p:cNvSpPr>
          <p:nvPr/>
        </p:nvSpPr>
        <p:spPr bwMode="auto">
          <a:xfrm>
            <a:off x="4121150" y="3070225"/>
            <a:ext cx="450850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Co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cobalt</a:t>
            </a:r>
          </a:p>
        </p:txBody>
      </p:sp>
      <p:sp>
        <p:nvSpPr>
          <p:cNvPr id="59" name="Rectangle 107"/>
          <p:cNvSpPr>
            <a:spLocks noChangeArrowheads="1"/>
          </p:cNvSpPr>
          <p:nvPr/>
        </p:nvSpPr>
        <p:spPr bwMode="auto">
          <a:xfrm>
            <a:off x="4121150" y="3609975"/>
            <a:ext cx="450850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Rh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rhodium</a:t>
            </a:r>
          </a:p>
        </p:txBody>
      </p:sp>
      <p:sp>
        <p:nvSpPr>
          <p:cNvPr id="60" name="Rectangle 109"/>
          <p:cNvSpPr>
            <a:spLocks noChangeArrowheads="1"/>
          </p:cNvSpPr>
          <p:nvPr/>
        </p:nvSpPr>
        <p:spPr bwMode="auto">
          <a:xfrm>
            <a:off x="4572000" y="3070225"/>
            <a:ext cx="449263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Ni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nickel</a:t>
            </a:r>
          </a:p>
        </p:txBody>
      </p:sp>
      <p:sp>
        <p:nvSpPr>
          <p:cNvPr id="61" name="Rectangle 110"/>
          <p:cNvSpPr>
            <a:spLocks noChangeArrowheads="1"/>
          </p:cNvSpPr>
          <p:nvPr/>
        </p:nvSpPr>
        <p:spPr bwMode="auto">
          <a:xfrm>
            <a:off x="4572000" y="3609975"/>
            <a:ext cx="449263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Pd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palladium</a:t>
            </a:r>
          </a:p>
        </p:txBody>
      </p:sp>
      <p:sp>
        <p:nvSpPr>
          <p:cNvPr id="62" name="Rectangle 112"/>
          <p:cNvSpPr>
            <a:spLocks noChangeArrowheads="1"/>
          </p:cNvSpPr>
          <p:nvPr/>
        </p:nvSpPr>
        <p:spPr bwMode="auto">
          <a:xfrm>
            <a:off x="5022850" y="3070225"/>
            <a:ext cx="449263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Cu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copper</a:t>
            </a:r>
          </a:p>
        </p:txBody>
      </p:sp>
      <p:sp>
        <p:nvSpPr>
          <p:cNvPr id="63" name="Rectangle 113"/>
          <p:cNvSpPr>
            <a:spLocks noChangeArrowheads="1"/>
          </p:cNvSpPr>
          <p:nvPr/>
        </p:nvSpPr>
        <p:spPr bwMode="auto">
          <a:xfrm>
            <a:off x="5022850" y="3609975"/>
            <a:ext cx="449263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Ag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silver</a:t>
            </a:r>
          </a:p>
        </p:txBody>
      </p:sp>
      <p:sp>
        <p:nvSpPr>
          <p:cNvPr id="64" name="Rectangle 115"/>
          <p:cNvSpPr>
            <a:spLocks noChangeArrowheads="1"/>
          </p:cNvSpPr>
          <p:nvPr/>
        </p:nvSpPr>
        <p:spPr bwMode="auto">
          <a:xfrm>
            <a:off x="5472113" y="3070225"/>
            <a:ext cx="449262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Zn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zinc</a:t>
            </a:r>
          </a:p>
        </p:txBody>
      </p:sp>
      <p:sp>
        <p:nvSpPr>
          <p:cNvPr id="65" name="Rectangle 116"/>
          <p:cNvSpPr>
            <a:spLocks noChangeArrowheads="1"/>
          </p:cNvSpPr>
          <p:nvPr/>
        </p:nvSpPr>
        <p:spPr bwMode="auto">
          <a:xfrm>
            <a:off x="5472113" y="3609975"/>
            <a:ext cx="449262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Cd</a:t>
            </a:r>
          </a:p>
          <a:p>
            <a:pPr algn="ctr" eaLnBrk="1" hangingPunct="1">
              <a:defRPr/>
            </a:pPr>
            <a:r>
              <a:rPr lang="en-GB" sz="500" dirty="0" err="1">
                <a:latin typeface="Arial" charset="0"/>
                <a:cs typeface="+mn-cs"/>
              </a:rPr>
              <a:t>cadminium</a:t>
            </a:r>
            <a:endParaRPr lang="en-GB" sz="500" dirty="0">
              <a:latin typeface="Arial" charset="0"/>
              <a:cs typeface="+mn-cs"/>
            </a:endParaRPr>
          </a:p>
        </p:txBody>
      </p:sp>
      <p:sp>
        <p:nvSpPr>
          <p:cNvPr id="66" name="Rectangle 120"/>
          <p:cNvSpPr>
            <a:spLocks noChangeArrowheads="1"/>
          </p:cNvSpPr>
          <p:nvPr/>
        </p:nvSpPr>
        <p:spPr bwMode="auto">
          <a:xfrm>
            <a:off x="2320925" y="4149725"/>
            <a:ext cx="450850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Ta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tantalum</a:t>
            </a:r>
          </a:p>
        </p:txBody>
      </p:sp>
      <p:sp>
        <p:nvSpPr>
          <p:cNvPr id="67" name="Rectangle 121"/>
          <p:cNvSpPr>
            <a:spLocks noChangeArrowheads="1"/>
          </p:cNvSpPr>
          <p:nvPr/>
        </p:nvSpPr>
        <p:spPr bwMode="auto">
          <a:xfrm>
            <a:off x="2771775" y="4149725"/>
            <a:ext cx="449263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W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tungsten</a:t>
            </a:r>
          </a:p>
        </p:txBody>
      </p:sp>
      <p:sp>
        <p:nvSpPr>
          <p:cNvPr id="68" name="Rectangle 122"/>
          <p:cNvSpPr>
            <a:spLocks noChangeArrowheads="1"/>
          </p:cNvSpPr>
          <p:nvPr/>
        </p:nvSpPr>
        <p:spPr bwMode="auto">
          <a:xfrm>
            <a:off x="3221038" y="4149725"/>
            <a:ext cx="450850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Re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rhenium</a:t>
            </a:r>
          </a:p>
        </p:txBody>
      </p:sp>
      <p:sp>
        <p:nvSpPr>
          <p:cNvPr id="69" name="Rectangle 123"/>
          <p:cNvSpPr>
            <a:spLocks noChangeArrowheads="1"/>
          </p:cNvSpPr>
          <p:nvPr/>
        </p:nvSpPr>
        <p:spPr bwMode="auto">
          <a:xfrm>
            <a:off x="3671888" y="4149725"/>
            <a:ext cx="449262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Os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 err="1">
                <a:latin typeface="Arial" charset="0"/>
                <a:cs typeface="+mn-cs"/>
              </a:rPr>
              <a:t>osminium</a:t>
            </a:r>
            <a:endParaRPr lang="en-GB" sz="500" dirty="0">
              <a:latin typeface="Arial" charset="0"/>
              <a:cs typeface="+mn-cs"/>
            </a:endParaRPr>
          </a:p>
        </p:txBody>
      </p:sp>
      <p:sp>
        <p:nvSpPr>
          <p:cNvPr id="70" name="Rectangle 124"/>
          <p:cNvSpPr>
            <a:spLocks noChangeArrowheads="1"/>
          </p:cNvSpPr>
          <p:nvPr/>
        </p:nvSpPr>
        <p:spPr bwMode="auto">
          <a:xfrm>
            <a:off x="4121150" y="4149725"/>
            <a:ext cx="450850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Ir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iridium</a:t>
            </a:r>
          </a:p>
        </p:txBody>
      </p:sp>
      <p:sp>
        <p:nvSpPr>
          <p:cNvPr id="71" name="Rectangle 125"/>
          <p:cNvSpPr>
            <a:spLocks noChangeArrowheads="1"/>
          </p:cNvSpPr>
          <p:nvPr/>
        </p:nvSpPr>
        <p:spPr bwMode="auto">
          <a:xfrm>
            <a:off x="4572000" y="4149725"/>
            <a:ext cx="449263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Pt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platinum</a:t>
            </a:r>
          </a:p>
        </p:txBody>
      </p:sp>
      <p:sp>
        <p:nvSpPr>
          <p:cNvPr id="72" name="Rectangle 126"/>
          <p:cNvSpPr>
            <a:spLocks noChangeArrowheads="1"/>
          </p:cNvSpPr>
          <p:nvPr/>
        </p:nvSpPr>
        <p:spPr bwMode="auto">
          <a:xfrm>
            <a:off x="5022850" y="4149725"/>
            <a:ext cx="449263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Au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gold</a:t>
            </a:r>
          </a:p>
        </p:txBody>
      </p:sp>
      <p:sp>
        <p:nvSpPr>
          <p:cNvPr id="73" name="Rectangle 127"/>
          <p:cNvSpPr>
            <a:spLocks noChangeArrowheads="1"/>
          </p:cNvSpPr>
          <p:nvPr/>
        </p:nvSpPr>
        <p:spPr bwMode="auto">
          <a:xfrm>
            <a:off x="5472113" y="4149725"/>
            <a:ext cx="449262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Hg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mercury</a:t>
            </a:r>
          </a:p>
        </p:txBody>
      </p:sp>
      <p:sp>
        <p:nvSpPr>
          <p:cNvPr id="74" name="Rectangle 128"/>
          <p:cNvSpPr>
            <a:spLocks noChangeArrowheads="1"/>
          </p:cNvSpPr>
          <p:nvPr/>
        </p:nvSpPr>
        <p:spPr bwMode="auto">
          <a:xfrm>
            <a:off x="5922963" y="1989138"/>
            <a:ext cx="449262" cy="54133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B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boron</a:t>
            </a:r>
          </a:p>
        </p:txBody>
      </p:sp>
      <p:sp>
        <p:nvSpPr>
          <p:cNvPr id="75" name="Rectangle 129"/>
          <p:cNvSpPr>
            <a:spLocks noChangeArrowheads="1"/>
          </p:cNvSpPr>
          <p:nvPr/>
        </p:nvSpPr>
        <p:spPr bwMode="auto">
          <a:xfrm>
            <a:off x="6372225" y="2530475"/>
            <a:ext cx="449263" cy="5397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Si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silicon</a:t>
            </a:r>
          </a:p>
        </p:txBody>
      </p:sp>
      <p:sp>
        <p:nvSpPr>
          <p:cNvPr id="76" name="Rectangle 130"/>
          <p:cNvSpPr>
            <a:spLocks noChangeArrowheads="1"/>
          </p:cNvSpPr>
          <p:nvPr/>
        </p:nvSpPr>
        <p:spPr bwMode="auto">
          <a:xfrm>
            <a:off x="6372225" y="3070225"/>
            <a:ext cx="449263" cy="5397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Ge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 err="1">
                <a:latin typeface="Arial" charset="0"/>
                <a:cs typeface="+mn-cs"/>
              </a:rPr>
              <a:t>geramanium</a:t>
            </a:r>
            <a:endParaRPr lang="en-GB" sz="500" dirty="0">
              <a:latin typeface="Arial" charset="0"/>
              <a:cs typeface="+mn-cs"/>
            </a:endParaRPr>
          </a:p>
        </p:txBody>
      </p:sp>
      <p:sp>
        <p:nvSpPr>
          <p:cNvPr id="77" name="Rectangle 131"/>
          <p:cNvSpPr>
            <a:spLocks noChangeArrowheads="1"/>
          </p:cNvSpPr>
          <p:nvPr/>
        </p:nvSpPr>
        <p:spPr bwMode="auto">
          <a:xfrm>
            <a:off x="6823075" y="3070225"/>
            <a:ext cx="449263" cy="5397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As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arsenic</a:t>
            </a:r>
          </a:p>
        </p:txBody>
      </p:sp>
      <p:sp>
        <p:nvSpPr>
          <p:cNvPr id="78" name="Rectangle 132"/>
          <p:cNvSpPr>
            <a:spLocks noChangeArrowheads="1"/>
          </p:cNvSpPr>
          <p:nvPr/>
        </p:nvSpPr>
        <p:spPr bwMode="auto">
          <a:xfrm>
            <a:off x="6823075" y="3609975"/>
            <a:ext cx="449263" cy="5397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Sb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 err="1">
                <a:latin typeface="Arial" charset="0"/>
                <a:cs typeface="+mn-cs"/>
              </a:rPr>
              <a:t>antimoney</a:t>
            </a:r>
            <a:endParaRPr lang="en-GB" sz="500" dirty="0">
              <a:latin typeface="Arial" charset="0"/>
              <a:cs typeface="+mn-cs"/>
            </a:endParaRPr>
          </a:p>
        </p:txBody>
      </p:sp>
      <p:sp>
        <p:nvSpPr>
          <p:cNvPr id="79" name="Rectangle 133"/>
          <p:cNvSpPr>
            <a:spLocks noChangeArrowheads="1"/>
          </p:cNvSpPr>
          <p:nvPr/>
        </p:nvSpPr>
        <p:spPr bwMode="auto">
          <a:xfrm>
            <a:off x="7272338" y="3609975"/>
            <a:ext cx="449262" cy="5397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Te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tellurium</a:t>
            </a:r>
          </a:p>
        </p:txBody>
      </p:sp>
      <p:sp>
        <p:nvSpPr>
          <p:cNvPr id="80" name="Rectangle 134"/>
          <p:cNvSpPr>
            <a:spLocks noChangeArrowheads="1"/>
          </p:cNvSpPr>
          <p:nvPr/>
        </p:nvSpPr>
        <p:spPr bwMode="auto">
          <a:xfrm>
            <a:off x="7272338" y="4149725"/>
            <a:ext cx="449262" cy="5397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Po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polonium</a:t>
            </a:r>
          </a:p>
        </p:txBody>
      </p:sp>
      <p:sp>
        <p:nvSpPr>
          <p:cNvPr id="81" name="Rectangle 138"/>
          <p:cNvSpPr>
            <a:spLocks noChangeArrowheads="1"/>
          </p:cNvSpPr>
          <p:nvPr/>
        </p:nvSpPr>
        <p:spPr bwMode="auto">
          <a:xfrm>
            <a:off x="6372225" y="1989138"/>
            <a:ext cx="449263" cy="541337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C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carbon</a:t>
            </a:r>
          </a:p>
        </p:txBody>
      </p:sp>
      <p:sp>
        <p:nvSpPr>
          <p:cNvPr id="82" name="Rectangle 139"/>
          <p:cNvSpPr>
            <a:spLocks noChangeArrowheads="1"/>
          </p:cNvSpPr>
          <p:nvPr/>
        </p:nvSpPr>
        <p:spPr bwMode="auto">
          <a:xfrm>
            <a:off x="6823075" y="2530475"/>
            <a:ext cx="449263" cy="53975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P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phosphorous</a:t>
            </a:r>
          </a:p>
        </p:txBody>
      </p:sp>
      <p:sp>
        <p:nvSpPr>
          <p:cNvPr id="83" name="Rectangle 140"/>
          <p:cNvSpPr>
            <a:spLocks noChangeArrowheads="1"/>
          </p:cNvSpPr>
          <p:nvPr/>
        </p:nvSpPr>
        <p:spPr bwMode="auto">
          <a:xfrm>
            <a:off x="6823075" y="1989138"/>
            <a:ext cx="449263" cy="541337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N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nitrogen</a:t>
            </a:r>
          </a:p>
        </p:txBody>
      </p:sp>
      <p:sp>
        <p:nvSpPr>
          <p:cNvPr id="84" name="Rectangle 141"/>
          <p:cNvSpPr>
            <a:spLocks noChangeArrowheads="1"/>
          </p:cNvSpPr>
          <p:nvPr/>
        </p:nvSpPr>
        <p:spPr bwMode="auto">
          <a:xfrm>
            <a:off x="7272338" y="1989138"/>
            <a:ext cx="449262" cy="541337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O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oxygen</a:t>
            </a:r>
          </a:p>
        </p:txBody>
      </p:sp>
      <p:sp>
        <p:nvSpPr>
          <p:cNvPr id="85" name="Rectangle 142"/>
          <p:cNvSpPr>
            <a:spLocks noChangeArrowheads="1"/>
          </p:cNvSpPr>
          <p:nvPr/>
        </p:nvSpPr>
        <p:spPr bwMode="auto">
          <a:xfrm>
            <a:off x="7272338" y="2530475"/>
            <a:ext cx="449262" cy="53975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S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sulphur</a:t>
            </a:r>
          </a:p>
        </p:txBody>
      </p:sp>
      <p:sp>
        <p:nvSpPr>
          <p:cNvPr id="86" name="Rectangle 143"/>
          <p:cNvSpPr>
            <a:spLocks noChangeArrowheads="1"/>
          </p:cNvSpPr>
          <p:nvPr/>
        </p:nvSpPr>
        <p:spPr bwMode="auto">
          <a:xfrm>
            <a:off x="7272338" y="3070225"/>
            <a:ext cx="449262" cy="53975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Se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selenium</a:t>
            </a:r>
          </a:p>
        </p:txBody>
      </p:sp>
      <p:sp>
        <p:nvSpPr>
          <p:cNvPr id="87" name="Rectangle 144"/>
          <p:cNvSpPr>
            <a:spLocks noChangeArrowheads="1"/>
          </p:cNvSpPr>
          <p:nvPr/>
        </p:nvSpPr>
        <p:spPr bwMode="auto">
          <a:xfrm>
            <a:off x="5922963" y="2530475"/>
            <a:ext cx="449262" cy="53975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Al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aluminium</a:t>
            </a:r>
          </a:p>
        </p:txBody>
      </p:sp>
      <p:sp>
        <p:nvSpPr>
          <p:cNvPr id="88" name="Rectangle 145"/>
          <p:cNvSpPr>
            <a:spLocks noChangeArrowheads="1"/>
          </p:cNvSpPr>
          <p:nvPr/>
        </p:nvSpPr>
        <p:spPr bwMode="auto">
          <a:xfrm>
            <a:off x="5922963" y="3070225"/>
            <a:ext cx="449262" cy="53975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Ga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 err="1">
                <a:latin typeface="Arial" charset="0"/>
                <a:cs typeface="+mn-cs"/>
              </a:rPr>
              <a:t>galium</a:t>
            </a:r>
            <a:endParaRPr lang="en-GB" sz="500" dirty="0">
              <a:latin typeface="Arial" charset="0"/>
              <a:cs typeface="+mn-cs"/>
            </a:endParaRPr>
          </a:p>
        </p:txBody>
      </p:sp>
      <p:sp>
        <p:nvSpPr>
          <p:cNvPr id="89" name="Rectangle 146"/>
          <p:cNvSpPr>
            <a:spLocks noChangeArrowheads="1"/>
          </p:cNvSpPr>
          <p:nvPr/>
        </p:nvSpPr>
        <p:spPr bwMode="auto">
          <a:xfrm>
            <a:off x="5922963" y="3609975"/>
            <a:ext cx="449262" cy="53975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In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indium</a:t>
            </a:r>
          </a:p>
        </p:txBody>
      </p:sp>
      <p:sp>
        <p:nvSpPr>
          <p:cNvPr id="90" name="Rectangle 147"/>
          <p:cNvSpPr>
            <a:spLocks noChangeArrowheads="1"/>
          </p:cNvSpPr>
          <p:nvPr/>
        </p:nvSpPr>
        <p:spPr bwMode="auto">
          <a:xfrm>
            <a:off x="5922963" y="4149725"/>
            <a:ext cx="449262" cy="53975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Tl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thallium</a:t>
            </a:r>
          </a:p>
        </p:txBody>
      </p:sp>
      <p:sp>
        <p:nvSpPr>
          <p:cNvPr id="91" name="Rectangle 148"/>
          <p:cNvSpPr>
            <a:spLocks noChangeArrowheads="1"/>
          </p:cNvSpPr>
          <p:nvPr/>
        </p:nvSpPr>
        <p:spPr bwMode="auto">
          <a:xfrm>
            <a:off x="6372225" y="3609975"/>
            <a:ext cx="449263" cy="53975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Sn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tin</a:t>
            </a:r>
          </a:p>
        </p:txBody>
      </p:sp>
      <p:sp>
        <p:nvSpPr>
          <p:cNvPr id="92" name="Rectangle 149"/>
          <p:cNvSpPr>
            <a:spLocks noChangeArrowheads="1"/>
          </p:cNvSpPr>
          <p:nvPr/>
        </p:nvSpPr>
        <p:spPr bwMode="auto">
          <a:xfrm>
            <a:off x="6372225" y="4149725"/>
            <a:ext cx="449263" cy="53975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Pb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lead</a:t>
            </a:r>
          </a:p>
        </p:txBody>
      </p:sp>
      <p:sp>
        <p:nvSpPr>
          <p:cNvPr id="93" name="Rectangle 150"/>
          <p:cNvSpPr>
            <a:spLocks noChangeArrowheads="1"/>
          </p:cNvSpPr>
          <p:nvPr/>
        </p:nvSpPr>
        <p:spPr bwMode="auto">
          <a:xfrm>
            <a:off x="6823075" y="4149725"/>
            <a:ext cx="449263" cy="53975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Bi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bismuth</a:t>
            </a:r>
          </a:p>
        </p:txBody>
      </p:sp>
      <p:sp>
        <p:nvSpPr>
          <p:cNvPr id="94" name="Rectangle 151"/>
          <p:cNvSpPr>
            <a:spLocks noChangeArrowheads="1"/>
          </p:cNvSpPr>
          <p:nvPr/>
        </p:nvSpPr>
        <p:spPr bwMode="auto">
          <a:xfrm>
            <a:off x="7723188" y="1989138"/>
            <a:ext cx="449262" cy="54133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F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fluorine</a:t>
            </a:r>
          </a:p>
        </p:txBody>
      </p:sp>
      <p:sp>
        <p:nvSpPr>
          <p:cNvPr id="95" name="Rectangle 152"/>
          <p:cNvSpPr>
            <a:spLocks noChangeArrowheads="1"/>
          </p:cNvSpPr>
          <p:nvPr/>
        </p:nvSpPr>
        <p:spPr bwMode="auto">
          <a:xfrm>
            <a:off x="7723188" y="2530475"/>
            <a:ext cx="449262" cy="53975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Cl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chlorine</a:t>
            </a:r>
          </a:p>
        </p:txBody>
      </p:sp>
      <p:sp>
        <p:nvSpPr>
          <p:cNvPr id="96" name="Rectangle 153"/>
          <p:cNvSpPr>
            <a:spLocks noChangeArrowheads="1"/>
          </p:cNvSpPr>
          <p:nvPr/>
        </p:nvSpPr>
        <p:spPr bwMode="auto">
          <a:xfrm>
            <a:off x="7723188" y="3070225"/>
            <a:ext cx="449262" cy="53975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Br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bromine</a:t>
            </a:r>
          </a:p>
        </p:txBody>
      </p:sp>
      <p:sp>
        <p:nvSpPr>
          <p:cNvPr id="97" name="Rectangle 154"/>
          <p:cNvSpPr>
            <a:spLocks noChangeArrowheads="1"/>
          </p:cNvSpPr>
          <p:nvPr/>
        </p:nvSpPr>
        <p:spPr bwMode="auto">
          <a:xfrm>
            <a:off x="7723188" y="3609975"/>
            <a:ext cx="449262" cy="53975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I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iodine</a:t>
            </a:r>
          </a:p>
        </p:txBody>
      </p:sp>
      <p:sp>
        <p:nvSpPr>
          <p:cNvPr id="98" name="Rectangle 155"/>
          <p:cNvSpPr>
            <a:spLocks noChangeArrowheads="1"/>
          </p:cNvSpPr>
          <p:nvPr/>
        </p:nvSpPr>
        <p:spPr bwMode="auto">
          <a:xfrm>
            <a:off x="7723188" y="4149725"/>
            <a:ext cx="449262" cy="53975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At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astatine</a:t>
            </a:r>
          </a:p>
        </p:txBody>
      </p:sp>
      <p:sp>
        <p:nvSpPr>
          <p:cNvPr id="99" name="Rectangle 169"/>
          <p:cNvSpPr>
            <a:spLocks noChangeArrowheads="1"/>
          </p:cNvSpPr>
          <p:nvPr/>
        </p:nvSpPr>
        <p:spPr bwMode="auto">
          <a:xfrm>
            <a:off x="8172450" y="1449388"/>
            <a:ext cx="449263" cy="539750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He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helium</a:t>
            </a:r>
          </a:p>
        </p:txBody>
      </p:sp>
      <p:sp>
        <p:nvSpPr>
          <p:cNvPr id="100" name="Rectangle 170"/>
          <p:cNvSpPr>
            <a:spLocks noChangeArrowheads="1"/>
          </p:cNvSpPr>
          <p:nvPr/>
        </p:nvSpPr>
        <p:spPr bwMode="auto">
          <a:xfrm>
            <a:off x="8172450" y="1989138"/>
            <a:ext cx="449263" cy="541337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Ne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neon</a:t>
            </a:r>
          </a:p>
        </p:txBody>
      </p:sp>
      <p:sp>
        <p:nvSpPr>
          <p:cNvPr id="101" name="Rectangle 171"/>
          <p:cNvSpPr>
            <a:spLocks noChangeArrowheads="1"/>
          </p:cNvSpPr>
          <p:nvPr/>
        </p:nvSpPr>
        <p:spPr bwMode="auto">
          <a:xfrm>
            <a:off x="8172450" y="2530475"/>
            <a:ext cx="449263" cy="539750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Ar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argon</a:t>
            </a:r>
          </a:p>
        </p:txBody>
      </p:sp>
      <p:sp>
        <p:nvSpPr>
          <p:cNvPr id="102" name="Rectangle 172"/>
          <p:cNvSpPr>
            <a:spLocks noChangeArrowheads="1"/>
          </p:cNvSpPr>
          <p:nvPr/>
        </p:nvSpPr>
        <p:spPr bwMode="auto">
          <a:xfrm>
            <a:off x="8172450" y="3070225"/>
            <a:ext cx="449263" cy="539750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Kr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krypton</a:t>
            </a:r>
          </a:p>
        </p:txBody>
      </p:sp>
      <p:sp>
        <p:nvSpPr>
          <p:cNvPr id="103" name="Rectangle 173"/>
          <p:cNvSpPr>
            <a:spLocks noChangeArrowheads="1"/>
          </p:cNvSpPr>
          <p:nvPr/>
        </p:nvSpPr>
        <p:spPr bwMode="auto">
          <a:xfrm>
            <a:off x="8172450" y="3609975"/>
            <a:ext cx="449263" cy="539750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Xe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xenon</a:t>
            </a:r>
          </a:p>
        </p:txBody>
      </p:sp>
      <p:sp>
        <p:nvSpPr>
          <p:cNvPr id="104" name="Rectangle 174"/>
          <p:cNvSpPr>
            <a:spLocks noChangeArrowheads="1"/>
          </p:cNvSpPr>
          <p:nvPr/>
        </p:nvSpPr>
        <p:spPr bwMode="auto">
          <a:xfrm>
            <a:off x="8172450" y="4149725"/>
            <a:ext cx="449263" cy="539750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Rn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radon</a:t>
            </a:r>
          </a:p>
        </p:txBody>
      </p:sp>
      <p:grpSp>
        <p:nvGrpSpPr>
          <p:cNvPr id="5183" name="Group 1"/>
          <p:cNvGrpSpPr>
            <a:grpSpLocks/>
          </p:cNvGrpSpPr>
          <p:nvPr/>
        </p:nvGrpSpPr>
        <p:grpSpPr bwMode="auto">
          <a:xfrm>
            <a:off x="520700" y="1449388"/>
            <a:ext cx="450850" cy="539750"/>
            <a:chOff x="520700" y="1448773"/>
            <a:chExt cx="450850" cy="539750"/>
          </a:xfrm>
        </p:grpSpPr>
        <p:sp>
          <p:nvSpPr>
            <p:cNvPr id="30" name="Rectangle 6"/>
            <p:cNvSpPr>
              <a:spLocks noChangeArrowheads="1"/>
            </p:cNvSpPr>
            <p:nvPr/>
          </p:nvSpPr>
          <p:spPr bwMode="auto">
            <a:xfrm>
              <a:off x="520700" y="1448773"/>
              <a:ext cx="450850" cy="539750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/>
            <a:p>
              <a:pPr algn="ctr" eaLnBrk="1" hangingPunct="1">
                <a:defRPr/>
              </a:pPr>
              <a:r>
                <a:rPr lang="en-GB" sz="1050" b="1" dirty="0">
                  <a:latin typeface="Arial" charset="0"/>
                  <a:cs typeface="+mn-cs"/>
                </a:rPr>
                <a:t>H</a:t>
              </a:r>
            </a:p>
            <a:p>
              <a:pPr algn="ctr" eaLnBrk="1" hangingPunct="1">
                <a:defRPr/>
              </a:pPr>
              <a:r>
                <a:rPr lang="en-GB" sz="500" dirty="0">
                  <a:latin typeface="Arial" charset="0"/>
                  <a:cs typeface="+mn-cs"/>
                </a:rPr>
                <a:t>hydrogen</a:t>
              </a:r>
            </a:p>
          </p:txBody>
        </p:sp>
        <p:sp>
          <p:nvSpPr>
            <p:cNvPr id="5345" name="Text Box 221"/>
            <p:cNvSpPr txBox="1">
              <a:spLocks noChangeArrowheads="1"/>
            </p:cNvSpPr>
            <p:nvPr/>
          </p:nvSpPr>
          <p:spPr bwMode="auto">
            <a:xfrm>
              <a:off x="520700" y="1448773"/>
              <a:ext cx="174625" cy="1539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400"/>
                <a:t>1</a:t>
              </a:r>
            </a:p>
          </p:txBody>
        </p:sp>
      </p:grpSp>
      <p:sp>
        <p:nvSpPr>
          <p:cNvPr id="5184" name="Text Box 222"/>
          <p:cNvSpPr txBox="1">
            <a:spLocks noChangeArrowheads="1"/>
          </p:cNvSpPr>
          <p:nvPr/>
        </p:nvSpPr>
        <p:spPr bwMode="auto">
          <a:xfrm>
            <a:off x="8172450" y="1449388"/>
            <a:ext cx="174625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2</a:t>
            </a:r>
          </a:p>
        </p:txBody>
      </p:sp>
      <p:grpSp>
        <p:nvGrpSpPr>
          <p:cNvPr id="5185" name="Group 2"/>
          <p:cNvGrpSpPr>
            <a:grpSpLocks/>
          </p:cNvGrpSpPr>
          <p:nvPr/>
        </p:nvGrpSpPr>
        <p:grpSpPr bwMode="auto">
          <a:xfrm>
            <a:off x="520700" y="1989138"/>
            <a:ext cx="450850" cy="541337"/>
            <a:chOff x="520700" y="1988523"/>
            <a:chExt cx="450850" cy="541338"/>
          </a:xfrm>
        </p:grpSpPr>
        <p:sp>
          <p:nvSpPr>
            <p:cNvPr id="31" name="Rectangle 7"/>
            <p:cNvSpPr>
              <a:spLocks noChangeArrowheads="1"/>
            </p:cNvSpPr>
            <p:nvPr/>
          </p:nvSpPr>
          <p:spPr bwMode="auto">
            <a:xfrm>
              <a:off x="520700" y="1988523"/>
              <a:ext cx="450850" cy="541338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/>
            <a:p>
              <a:pPr algn="ctr" eaLnBrk="1" hangingPunct="1">
                <a:defRPr/>
              </a:pPr>
              <a:r>
                <a:rPr lang="en-GB" sz="1050" b="1" dirty="0">
                  <a:latin typeface="Arial" charset="0"/>
                  <a:cs typeface="+mn-cs"/>
                </a:rPr>
                <a:t>Li</a:t>
              </a:r>
            </a:p>
            <a:p>
              <a:pPr algn="ctr" eaLnBrk="1" hangingPunct="1">
                <a:defRPr/>
              </a:pPr>
              <a:r>
                <a:rPr lang="en-GB" sz="500" dirty="0">
                  <a:latin typeface="Arial" charset="0"/>
                  <a:cs typeface="+mn-cs"/>
                </a:rPr>
                <a:t>lithium</a:t>
              </a:r>
            </a:p>
          </p:txBody>
        </p:sp>
        <p:sp>
          <p:nvSpPr>
            <p:cNvPr id="5343" name="Text Box 223"/>
            <p:cNvSpPr txBox="1">
              <a:spLocks noChangeArrowheads="1"/>
            </p:cNvSpPr>
            <p:nvPr/>
          </p:nvSpPr>
          <p:spPr bwMode="auto">
            <a:xfrm>
              <a:off x="520700" y="1988523"/>
              <a:ext cx="174625" cy="1539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400"/>
                <a:t>3</a:t>
              </a:r>
            </a:p>
          </p:txBody>
        </p:sp>
      </p:grpSp>
      <p:grpSp>
        <p:nvGrpSpPr>
          <p:cNvPr id="5186" name="Group 5"/>
          <p:cNvGrpSpPr>
            <a:grpSpLocks/>
          </p:cNvGrpSpPr>
          <p:nvPr/>
        </p:nvGrpSpPr>
        <p:grpSpPr bwMode="auto">
          <a:xfrm>
            <a:off x="520700" y="2530475"/>
            <a:ext cx="450850" cy="539750"/>
            <a:chOff x="520700" y="2529861"/>
            <a:chExt cx="450850" cy="539750"/>
          </a:xfrm>
        </p:grpSpPr>
        <p:sp>
          <p:nvSpPr>
            <p:cNvPr id="32" name="Rectangle 8"/>
            <p:cNvSpPr>
              <a:spLocks noChangeArrowheads="1"/>
            </p:cNvSpPr>
            <p:nvPr/>
          </p:nvSpPr>
          <p:spPr bwMode="auto">
            <a:xfrm>
              <a:off x="520700" y="2529861"/>
              <a:ext cx="450850" cy="539750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/>
            <a:p>
              <a:pPr algn="ctr" eaLnBrk="1" hangingPunct="1">
                <a:defRPr/>
              </a:pPr>
              <a:r>
                <a:rPr lang="en-GB" sz="1050" b="1" dirty="0">
                  <a:latin typeface="Arial" charset="0"/>
                  <a:cs typeface="+mn-cs"/>
                </a:rPr>
                <a:t>Na</a:t>
              </a:r>
            </a:p>
            <a:p>
              <a:pPr algn="ctr" eaLnBrk="1" hangingPunct="1">
                <a:defRPr/>
              </a:pPr>
              <a:r>
                <a:rPr lang="en-GB" sz="500" dirty="0">
                  <a:latin typeface="Arial" charset="0"/>
                  <a:cs typeface="+mn-cs"/>
                </a:rPr>
                <a:t>sodium</a:t>
              </a:r>
            </a:p>
          </p:txBody>
        </p:sp>
        <p:sp>
          <p:nvSpPr>
            <p:cNvPr id="5341" name="Text Box 224"/>
            <p:cNvSpPr txBox="1">
              <a:spLocks noChangeArrowheads="1"/>
            </p:cNvSpPr>
            <p:nvPr/>
          </p:nvSpPr>
          <p:spPr bwMode="auto">
            <a:xfrm>
              <a:off x="520700" y="2529861"/>
              <a:ext cx="203200" cy="1539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400"/>
                <a:t>11</a:t>
              </a:r>
            </a:p>
          </p:txBody>
        </p:sp>
      </p:grpSp>
      <p:grpSp>
        <p:nvGrpSpPr>
          <p:cNvPr id="5187" name="Group 8"/>
          <p:cNvGrpSpPr>
            <a:grpSpLocks/>
          </p:cNvGrpSpPr>
          <p:nvPr/>
        </p:nvGrpSpPr>
        <p:grpSpPr bwMode="auto">
          <a:xfrm>
            <a:off x="520700" y="3070225"/>
            <a:ext cx="450850" cy="539750"/>
            <a:chOff x="520700" y="3069611"/>
            <a:chExt cx="450850" cy="539750"/>
          </a:xfrm>
        </p:grpSpPr>
        <p:sp>
          <p:nvSpPr>
            <p:cNvPr id="33" name="Rectangle 9"/>
            <p:cNvSpPr>
              <a:spLocks noChangeArrowheads="1"/>
            </p:cNvSpPr>
            <p:nvPr/>
          </p:nvSpPr>
          <p:spPr bwMode="auto">
            <a:xfrm>
              <a:off x="520700" y="3069611"/>
              <a:ext cx="450850" cy="539750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/>
            <a:p>
              <a:pPr algn="ctr" eaLnBrk="1" hangingPunct="1">
                <a:defRPr/>
              </a:pPr>
              <a:r>
                <a:rPr lang="en-GB" sz="1050" b="1" dirty="0">
                  <a:latin typeface="Arial" charset="0"/>
                  <a:cs typeface="+mn-cs"/>
                </a:rPr>
                <a:t>K</a:t>
              </a:r>
            </a:p>
            <a:p>
              <a:pPr algn="ctr" eaLnBrk="1" hangingPunct="1">
                <a:defRPr/>
              </a:pPr>
              <a:r>
                <a:rPr lang="en-GB" sz="500" dirty="0">
                  <a:latin typeface="Arial" charset="0"/>
                  <a:cs typeface="+mn-cs"/>
                </a:rPr>
                <a:t>potassium</a:t>
              </a:r>
            </a:p>
          </p:txBody>
        </p:sp>
        <p:sp>
          <p:nvSpPr>
            <p:cNvPr id="5339" name="Text Box 226"/>
            <p:cNvSpPr txBox="1">
              <a:spLocks noChangeArrowheads="1"/>
            </p:cNvSpPr>
            <p:nvPr/>
          </p:nvSpPr>
          <p:spPr bwMode="auto">
            <a:xfrm>
              <a:off x="520700" y="3069611"/>
              <a:ext cx="203200" cy="1539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400"/>
                <a:t>19</a:t>
              </a:r>
            </a:p>
          </p:txBody>
        </p:sp>
      </p:grpSp>
      <p:grpSp>
        <p:nvGrpSpPr>
          <p:cNvPr id="5188" name="Group 10"/>
          <p:cNvGrpSpPr>
            <a:grpSpLocks/>
          </p:cNvGrpSpPr>
          <p:nvPr/>
        </p:nvGrpSpPr>
        <p:grpSpPr bwMode="auto">
          <a:xfrm>
            <a:off x="520700" y="3609975"/>
            <a:ext cx="450850" cy="539750"/>
            <a:chOff x="520700" y="3609361"/>
            <a:chExt cx="450850" cy="539750"/>
          </a:xfrm>
        </p:grpSpPr>
        <p:sp>
          <p:nvSpPr>
            <p:cNvPr id="34" name="Rectangle 10"/>
            <p:cNvSpPr>
              <a:spLocks noChangeArrowheads="1"/>
            </p:cNvSpPr>
            <p:nvPr/>
          </p:nvSpPr>
          <p:spPr bwMode="auto">
            <a:xfrm>
              <a:off x="520700" y="3609361"/>
              <a:ext cx="450850" cy="539750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/>
            <a:p>
              <a:pPr algn="ctr" eaLnBrk="1" hangingPunct="1">
                <a:defRPr/>
              </a:pPr>
              <a:r>
                <a:rPr lang="en-GB" sz="1050" b="1" dirty="0" err="1">
                  <a:latin typeface="Arial" charset="0"/>
                  <a:cs typeface="+mn-cs"/>
                </a:rPr>
                <a:t>Rb</a:t>
              </a:r>
              <a:endParaRPr lang="en-GB" sz="1050" b="1" dirty="0">
                <a:latin typeface="Arial" charset="0"/>
                <a:cs typeface="+mn-cs"/>
              </a:endParaRPr>
            </a:p>
            <a:p>
              <a:pPr algn="ctr" eaLnBrk="1" hangingPunct="1">
                <a:defRPr/>
              </a:pPr>
              <a:r>
                <a:rPr lang="en-GB" sz="500" dirty="0">
                  <a:latin typeface="Arial" charset="0"/>
                  <a:cs typeface="+mn-cs"/>
                </a:rPr>
                <a:t>rubidium </a:t>
              </a:r>
            </a:p>
          </p:txBody>
        </p:sp>
        <p:sp>
          <p:nvSpPr>
            <p:cNvPr id="5337" name="Text Box 227"/>
            <p:cNvSpPr txBox="1">
              <a:spLocks noChangeArrowheads="1"/>
            </p:cNvSpPr>
            <p:nvPr/>
          </p:nvSpPr>
          <p:spPr bwMode="auto">
            <a:xfrm>
              <a:off x="520700" y="3609361"/>
              <a:ext cx="203200" cy="1539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400"/>
                <a:t>37</a:t>
              </a:r>
            </a:p>
          </p:txBody>
        </p:sp>
      </p:grpSp>
      <p:grpSp>
        <p:nvGrpSpPr>
          <p:cNvPr id="5189" name="Group 11"/>
          <p:cNvGrpSpPr>
            <a:grpSpLocks/>
          </p:cNvGrpSpPr>
          <p:nvPr/>
        </p:nvGrpSpPr>
        <p:grpSpPr bwMode="auto">
          <a:xfrm>
            <a:off x="520700" y="4149725"/>
            <a:ext cx="450850" cy="539750"/>
            <a:chOff x="520700" y="4149111"/>
            <a:chExt cx="450850" cy="539750"/>
          </a:xfrm>
        </p:grpSpPr>
        <p:sp>
          <p:nvSpPr>
            <p:cNvPr id="35" name="Rectangle 11"/>
            <p:cNvSpPr>
              <a:spLocks noChangeArrowheads="1"/>
            </p:cNvSpPr>
            <p:nvPr/>
          </p:nvSpPr>
          <p:spPr bwMode="auto">
            <a:xfrm>
              <a:off x="520700" y="4149111"/>
              <a:ext cx="450850" cy="539750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/>
            <a:p>
              <a:pPr algn="ctr" eaLnBrk="1" hangingPunct="1">
                <a:defRPr/>
              </a:pPr>
              <a:r>
                <a:rPr lang="en-GB" sz="1050" b="1" dirty="0">
                  <a:latin typeface="Arial" charset="0"/>
                  <a:cs typeface="+mn-cs"/>
                </a:rPr>
                <a:t>Cs</a:t>
              </a:r>
            </a:p>
            <a:p>
              <a:pPr algn="ctr" eaLnBrk="1" hangingPunct="1">
                <a:defRPr/>
              </a:pPr>
              <a:r>
                <a:rPr lang="en-GB" sz="500" dirty="0">
                  <a:latin typeface="Arial" charset="0"/>
                  <a:cs typeface="+mn-cs"/>
                </a:rPr>
                <a:t>caesium</a:t>
              </a:r>
            </a:p>
          </p:txBody>
        </p:sp>
        <p:sp>
          <p:nvSpPr>
            <p:cNvPr id="5335" name="Text Box 228"/>
            <p:cNvSpPr txBox="1">
              <a:spLocks noChangeArrowheads="1"/>
            </p:cNvSpPr>
            <p:nvPr/>
          </p:nvSpPr>
          <p:spPr bwMode="auto">
            <a:xfrm>
              <a:off x="520700" y="4149111"/>
              <a:ext cx="203200" cy="1539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400"/>
                <a:t>55</a:t>
              </a:r>
            </a:p>
          </p:txBody>
        </p:sp>
      </p:grpSp>
      <p:sp>
        <p:nvSpPr>
          <p:cNvPr id="116" name="Rectangle 42"/>
          <p:cNvSpPr>
            <a:spLocks noChangeArrowheads="1"/>
          </p:cNvSpPr>
          <p:nvPr/>
        </p:nvSpPr>
        <p:spPr bwMode="auto">
          <a:xfrm>
            <a:off x="2051050" y="4870450"/>
            <a:ext cx="449263" cy="53975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La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Lanthanum</a:t>
            </a:r>
          </a:p>
        </p:txBody>
      </p:sp>
      <p:sp>
        <p:nvSpPr>
          <p:cNvPr id="117" name="Rectangle 45"/>
          <p:cNvSpPr>
            <a:spLocks noChangeArrowheads="1"/>
          </p:cNvSpPr>
          <p:nvPr/>
        </p:nvSpPr>
        <p:spPr bwMode="auto">
          <a:xfrm>
            <a:off x="2500313" y="4870450"/>
            <a:ext cx="450850" cy="53975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Ce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cerium</a:t>
            </a:r>
          </a:p>
        </p:txBody>
      </p:sp>
      <p:sp>
        <p:nvSpPr>
          <p:cNvPr id="118" name="Rectangle 48"/>
          <p:cNvSpPr>
            <a:spLocks noChangeArrowheads="1"/>
          </p:cNvSpPr>
          <p:nvPr/>
        </p:nvSpPr>
        <p:spPr bwMode="auto">
          <a:xfrm>
            <a:off x="2951163" y="4870450"/>
            <a:ext cx="449262" cy="53975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Pr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400" dirty="0">
                <a:latin typeface="Arial" charset="0"/>
                <a:cs typeface="+mn-cs"/>
              </a:rPr>
              <a:t>praseodymium</a:t>
            </a:r>
          </a:p>
        </p:txBody>
      </p:sp>
      <p:sp>
        <p:nvSpPr>
          <p:cNvPr id="119" name="Rectangle 51"/>
          <p:cNvSpPr>
            <a:spLocks noChangeArrowheads="1"/>
          </p:cNvSpPr>
          <p:nvPr/>
        </p:nvSpPr>
        <p:spPr bwMode="auto">
          <a:xfrm>
            <a:off x="3851275" y="4870450"/>
            <a:ext cx="450850" cy="53975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Pm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promethium</a:t>
            </a:r>
          </a:p>
        </p:txBody>
      </p:sp>
      <p:sp>
        <p:nvSpPr>
          <p:cNvPr id="120" name="Rectangle 54"/>
          <p:cNvSpPr>
            <a:spLocks noChangeArrowheads="1"/>
          </p:cNvSpPr>
          <p:nvPr/>
        </p:nvSpPr>
        <p:spPr bwMode="auto">
          <a:xfrm>
            <a:off x="4302125" y="4870450"/>
            <a:ext cx="449263" cy="53975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Sm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samarium</a:t>
            </a:r>
          </a:p>
        </p:txBody>
      </p:sp>
      <p:sp>
        <p:nvSpPr>
          <p:cNvPr id="121" name="Rectangle 57"/>
          <p:cNvSpPr>
            <a:spLocks noChangeArrowheads="1"/>
          </p:cNvSpPr>
          <p:nvPr/>
        </p:nvSpPr>
        <p:spPr bwMode="auto">
          <a:xfrm>
            <a:off x="4751388" y="4870450"/>
            <a:ext cx="450850" cy="53975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Eu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europium</a:t>
            </a:r>
          </a:p>
        </p:txBody>
      </p:sp>
      <p:sp>
        <p:nvSpPr>
          <p:cNvPr id="122" name="Rectangle 60"/>
          <p:cNvSpPr>
            <a:spLocks noChangeArrowheads="1"/>
          </p:cNvSpPr>
          <p:nvPr/>
        </p:nvSpPr>
        <p:spPr bwMode="auto">
          <a:xfrm>
            <a:off x="5202238" y="4870450"/>
            <a:ext cx="449262" cy="53975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Gd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gadolinium</a:t>
            </a:r>
          </a:p>
        </p:txBody>
      </p:sp>
      <p:sp>
        <p:nvSpPr>
          <p:cNvPr id="123" name="Rectangle 63"/>
          <p:cNvSpPr>
            <a:spLocks noChangeArrowheads="1"/>
          </p:cNvSpPr>
          <p:nvPr/>
        </p:nvSpPr>
        <p:spPr bwMode="auto">
          <a:xfrm>
            <a:off x="5653088" y="4870450"/>
            <a:ext cx="449262" cy="53975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Tb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terbium</a:t>
            </a:r>
          </a:p>
        </p:txBody>
      </p:sp>
      <p:sp>
        <p:nvSpPr>
          <p:cNvPr id="124" name="Rectangle 66"/>
          <p:cNvSpPr>
            <a:spLocks noChangeArrowheads="1"/>
          </p:cNvSpPr>
          <p:nvPr/>
        </p:nvSpPr>
        <p:spPr bwMode="auto">
          <a:xfrm>
            <a:off x="6102350" y="4870450"/>
            <a:ext cx="450850" cy="53975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Dy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dysprosium</a:t>
            </a:r>
          </a:p>
        </p:txBody>
      </p:sp>
      <p:sp>
        <p:nvSpPr>
          <p:cNvPr id="125" name="Rectangle 69"/>
          <p:cNvSpPr>
            <a:spLocks noChangeArrowheads="1"/>
          </p:cNvSpPr>
          <p:nvPr/>
        </p:nvSpPr>
        <p:spPr bwMode="auto">
          <a:xfrm>
            <a:off x="6553200" y="4870450"/>
            <a:ext cx="449263" cy="53975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Ho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holmium</a:t>
            </a:r>
          </a:p>
        </p:txBody>
      </p:sp>
      <p:sp>
        <p:nvSpPr>
          <p:cNvPr id="126" name="Rectangle 72"/>
          <p:cNvSpPr>
            <a:spLocks noChangeArrowheads="1"/>
          </p:cNvSpPr>
          <p:nvPr/>
        </p:nvSpPr>
        <p:spPr bwMode="auto">
          <a:xfrm>
            <a:off x="7002463" y="4870450"/>
            <a:ext cx="450850" cy="53975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Re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erbium</a:t>
            </a:r>
          </a:p>
        </p:txBody>
      </p:sp>
      <p:sp>
        <p:nvSpPr>
          <p:cNvPr id="127" name="Rectangle 75"/>
          <p:cNvSpPr>
            <a:spLocks noChangeArrowheads="1"/>
          </p:cNvSpPr>
          <p:nvPr/>
        </p:nvSpPr>
        <p:spPr bwMode="auto">
          <a:xfrm>
            <a:off x="7453313" y="4870450"/>
            <a:ext cx="449262" cy="53975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Tm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thulium</a:t>
            </a:r>
          </a:p>
        </p:txBody>
      </p:sp>
      <p:sp>
        <p:nvSpPr>
          <p:cNvPr id="128" name="Rectangle 163"/>
          <p:cNvSpPr>
            <a:spLocks noChangeArrowheads="1"/>
          </p:cNvSpPr>
          <p:nvPr/>
        </p:nvSpPr>
        <p:spPr bwMode="auto">
          <a:xfrm>
            <a:off x="7902575" y="4870450"/>
            <a:ext cx="450850" cy="53975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Yb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ytterbium</a:t>
            </a:r>
          </a:p>
        </p:txBody>
      </p:sp>
      <p:sp>
        <p:nvSpPr>
          <p:cNvPr id="129" name="Rectangle 166"/>
          <p:cNvSpPr>
            <a:spLocks noChangeArrowheads="1"/>
          </p:cNvSpPr>
          <p:nvPr/>
        </p:nvSpPr>
        <p:spPr bwMode="auto">
          <a:xfrm>
            <a:off x="8353425" y="4870450"/>
            <a:ext cx="449263" cy="53975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Lu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lutetium</a:t>
            </a:r>
          </a:p>
        </p:txBody>
      </p:sp>
      <p:sp>
        <p:nvSpPr>
          <p:cNvPr id="130" name="Rectangle 216"/>
          <p:cNvSpPr>
            <a:spLocks noChangeArrowheads="1"/>
          </p:cNvSpPr>
          <p:nvPr/>
        </p:nvSpPr>
        <p:spPr bwMode="auto">
          <a:xfrm>
            <a:off x="3402013" y="4870450"/>
            <a:ext cx="449262" cy="53975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Nd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neodymium</a:t>
            </a:r>
          </a:p>
        </p:txBody>
      </p:sp>
      <p:sp>
        <p:nvSpPr>
          <p:cNvPr id="131" name="Rectangle 43"/>
          <p:cNvSpPr>
            <a:spLocks noChangeArrowheads="1"/>
          </p:cNvSpPr>
          <p:nvPr/>
        </p:nvSpPr>
        <p:spPr bwMode="auto">
          <a:xfrm>
            <a:off x="2051050" y="5410200"/>
            <a:ext cx="449263" cy="53975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Ac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actinium</a:t>
            </a:r>
          </a:p>
        </p:txBody>
      </p:sp>
      <p:sp>
        <p:nvSpPr>
          <p:cNvPr id="132" name="Rectangle 46"/>
          <p:cNvSpPr>
            <a:spLocks noChangeArrowheads="1"/>
          </p:cNvSpPr>
          <p:nvPr/>
        </p:nvSpPr>
        <p:spPr bwMode="auto">
          <a:xfrm>
            <a:off x="2951163" y="5410200"/>
            <a:ext cx="449262" cy="53975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Pa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protactinium</a:t>
            </a:r>
          </a:p>
        </p:txBody>
      </p:sp>
      <p:sp>
        <p:nvSpPr>
          <p:cNvPr id="133" name="Rectangle 49"/>
          <p:cNvSpPr>
            <a:spLocks noChangeArrowheads="1"/>
          </p:cNvSpPr>
          <p:nvPr/>
        </p:nvSpPr>
        <p:spPr bwMode="auto">
          <a:xfrm>
            <a:off x="3402013" y="5410200"/>
            <a:ext cx="449262" cy="53975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U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uranium</a:t>
            </a:r>
          </a:p>
        </p:txBody>
      </p:sp>
      <p:sp>
        <p:nvSpPr>
          <p:cNvPr id="134" name="Rectangle 52"/>
          <p:cNvSpPr>
            <a:spLocks noChangeArrowheads="1"/>
          </p:cNvSpPr>
          <p:nvPr/>
        </p:nvSpPr>
        <p:spPr bwMode="auto">
          <a:xfrm>
            <a:off x="3851275" y="5410200"/>
            <a:ext cx="450850" cy="53975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Np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neptunium</a:t>
            </a:r>
          </a:p>
        </p:txBody>
      </p:sp>
      <p:sp>
        <p:nvSpPr>
          <p:cNvPr id="135" name="Rectangle 55"/>
          <p:cNvSpPr>
            <a:spLocks noChangeArrowheads="1"/>
          </p:cNvSpPr>
          <p:nvPr/>
        </p:nvSpPr>
        <p:spPr bwMode="auto">
          <a:xfrm>
            <a:off x="4302125" y="5410200"/>
            <a:ext cx="449263" cy="53975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Pu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plutonium</a:t>
            </a:r>
          </a:p>
        </p:txBody>
      </p:sp>
      <p:sp>
        <p:nvSpPr>
          <p:cNvPr id="136" name="Rectangle 58"/>
          <p:cNvSpPr>
            <a:spLocks noChangeArrowheads="1"/>
          </p:cNvSpPr>
          <p:nvPr/>
        </p:nvSpPr>
        <p:spPr bwMode="auto">
          <a:xfrm>
            <a:off x="4751388" y="5410200"/>
            <a:ext cx="450850" cy="53975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Am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americium</a:t>
            </a:r>
          </a:p>
        </p:txBody>
      </p:sp>
      <p:sp>
        <p:nvSpPr>
          <p:cNvPr id="137" name="Rectangle 61"/>
          <p:cNvSpPr>
            <a:spLocks noChangeArrowheads="1"/>
          </p:cNvSpPr>
          <p:nvPr/>
        </p:nvSpPr>
        <p:spPr bwMode="auto">
          <a:xfrm>
            <a:off x="5202238" y="5410200"/>
            <a:ext cx="449262" cy="53975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Cm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curium</a:t>
            </a:r>
          </a:p>
        </p:txBody>
      </p:sp>
      <p:sp>
        <p:nvSpPr>
          <p:cNvPr id="138" name="Rectangle 64"/>
          <p:cNvSpPr>
            <a:spLocks noChangeArrowheads="1"/>
          </p:cNvSpPr>
          <p:nvPr/>
        </p:nvSpPr>
        <p:spPr bwMode="auto">
          <a:xfrm>
            <a:off x="5653088" y="5410200"/>
            <a:ext cx="449262" cy="53975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Bk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berkelium</a:t>
            </a:r>
          </a:p>
        </p:txBody>
      </p:sp>
      <p:sp>
        <p:nvSpPr>
          <p:cNvPr id="139" name="Rectangle 67"/>
          <p:cNvSpPr>
            <a:spLocks noChangeArrowheads="1"/>
          </p:cNvSpPr>
          <p:nvPr/>
        </p:nvSpPr>
        <p:spPr bwMode="auto">
          <a:xfrm>
            <a:off x="6102350" y="5410200"/>
            <a:ext cx="450850" cy="53975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Cf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californium</a:t>
            </a:r>
          </a:p>
        </p:txBody>
      </p:sp>
      <p:sp>
        <p:nvSpPr>
          <p:cNvPr id="140" name="Rectangle 70"/>
          <p:cNvSpPr>
            <a:spLocks noChangeArrowheads="1"/>
          </p:cNvSpPr>
          <p:nvPr/>
        </p:nvSpPr>
        <p:spPr bwMode="auto">
          <a:xfrm>
            <a:off x="6553200" y="5410200"/>
            <a:ext cx="449263" cy="53975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Es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einsteinium</a:t>
            </a:r>
          </a:p>
        </p:txBody>
      </p:sp>
      <p:sp>
        <p:nvSpPr>
          <p:cNvPr id="141" name="Rectangle 73"/>
          <p:cNvSpPr>
            <a:spLocks noChangeArrowheads="1"/>
          </p:cNvSpPr>
          <p:nvPr/>
        </p:nvSpPr>
        <p:spPr bwMode="auto">
          <a:xfrm>
            <a:off x="7002463" y="5410200"/>
            <a:ext cx="450850" cy="53975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Fm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fermium</a:t>
            </a:r>
          </a:p>
        </p:txBody>
      </p:sp>
      <p:sp>
        <p:nvSpPr>
          <p:cNvPr id="142" name="Rectangle 76"/>
          <p:cNvSpPr>
            <a:spLocks noChangeArrowheads="1"/>
          </p:cNvSpPr>
          <p:nvPr/>
        </p:nvSpPr>
        <p:spPr bwMode="auto">
          <a:xfrm>
            <a:off x="7453313" y="5410200"/>
            <a:ext cx="449262" cy="53975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Md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mendelevium</a:t>
            </a:r>
          </a:p>
        </p:txBody>
      </p:sp>
      <p:sp>
        <p:nvSpPr>
          <p:cNvPr id="143" name="Rectangle 79"/>
          <p:cNvSpPr>
            <a:spLocks noChangeArrowheads="1"/>
          </p:cNvSpPr>
          <p:nvPr/>
        </p:nvSpPr>
        <p:spPr bwMode="auto">
          <a:xfrm>
            <a:off x="2500313" y="5410200"/>
            <a:ext cx="450850" cy="53975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Th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thorium</a:t>
            </a:r>
          </a:p>
        </p:txBody>
      </p:sp>
      <p:sp>
        <p:nvSpPr>
          <p:cNvPr id="144" name="Rectangle 164"/>
          <p:cNvSpPr>
            <a:spLocks noChangeArrowheads="1"/>
          </p:cNvSpPr>
          <p:nvPr/>
        </p:nvSpPr>
        <p:spPr bwMode="auto">
          <a:xfrm>
            <a:off x="7902575" y="5410200"/>
            <a:ext cx="450850" cy="53975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No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nobelium</a:t>
            </a:r>
          </a:p>
        </p:txBody>
      </p:sp>
      <p:sp>
        <p:nvSpPr>
          <p:cNvPr id="145" name="Rectangle 167"/>
          <p:cNvSpPr>
            <a:spLocks noChangeArrowheads="1"/>
          </p:cNvSpPr>
          <p:nvPr/>
        </p:nvSpPr>
        <p:spPr bwMode="auto">
          <a:xfrm>
            <a:off x="8353425" y="5410200"/>
            <a:ext cx="449263" cy="53975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Lr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lawrencium</a:t>
            </a:r>
          </a:p>
        </p:txBody>
      </p:sp>
      <p:grpSp>
        <p:nvGrpSpPr>
          <p:cNvPr id="5220" name="Group 13"/>
          <p:cNvGrpSpPr>
            <a:grpSpLocks/>
          </p:cNvGrpSpPr>
          <p:nvPr/>
        </p:nvGrpSpPr>
        <p:grpSpPr bwMode="auto">
          <a:xfrm>
            <a:off x="520700" y="4691063"/>
            <a:ext cx="450850" cy="539750"/>
            <a:chOff x="520700" y="4690448"/>
            <a:chExt cx="450850" cy="539750"/>
          </a:xfrm>
        </p:grpSpPr>
        <p:sp>
          <p:nvSpPr>
            <p:cNvPr id="36" name="Rectangle 12"/>
            <p:cNvSpPr>
              <a:spLocks noChangeArrowheads="1"/>
            </p:cNvSpPr>
            <p:nvPr/>
          </p:nvSpPr>
          <p:spPr bwMode="auto">
            <a:xfrm>
              <a:off x="520700" y="4690448"/>
              <a:ext cx="450850" cy="539750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/>
            <a:p>
              <a:pPr algn="ctr" eaLnBrk="1" hangingPunct="1">
                <a:defRPr/>
              </a:pPr>
              <a:r>
                <a:rPr lang="en-GB" sz="1050" b="1" dirty="0" err="1">
                  <a:latin typeface="Arial" charset="0"/>
                  <a:cs typeface="+mn-cs"/>
                </a:rPr>
                <a:t>Fr</a:t>
              </a:r>
              <a:endParaRPr lang="en-GB" sz="1050" b="1" dirty="0">
                <a:latin typeface="Arial" charset="0"/>
                <a:cs typeface="+mn-cs"/>
              </a:endParaRPr>
            </a:p>
            <a:p>
              <a:pPr algn="ctr" eaLnBrk="1" hangingPunct="1">
                <a:defRPr/>
              </a:pPr>
              <a:r>
                <a:rPr lang="en-GB" sz="500" dirty="0">
                  <a:latin typeface="Arial" charset="0"/>
                  <a:cs typeface="+mn-cs"/>
                </a:rPr>
                <a:t>francium</a:t>
              </a:r>
            </a:p>
          </p:txBody>
        </p:sp>
        <p:sp>
          <p:nvSpPr>
            <p:cNvPr id="5333" name="Text Box 228"/>
            <p:cNvSpPr txBox="1">
              <a:spLocks noChangeArrowheads="1"/>
            </p:cNvSpPr>
            <p:nvPr/>
          </p:nvSpPr>
          <p:spPr bwMode="auto">
            <a:xfrm>
              <a:off x="520700" y="4690448"/>
              <a:ext cx="203200" cy="152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400"/>
                <a:t>87</a:t>
              </a:r>
            </a:p>
          </p:txBody>
        </p:sp>
      </p:grpSp>
      <p:grpSp>
        <p:nvGrpSpPr>
          <p:cNvPr id="5221" name="Group 4"/>
          <p:cNvGrpSpPr>
            <a:grpSpLocks/>
          </p:cNvGrpSpPr>
          <p:nvPr/>
        </p:nvGrpSpPr>
        <p:grpSpPr bwMode="auto">
          <a:xfrm>
            <a:off x="971550" y="1989138"/>
            <a:ext cx="449263" cy="541337"/>
            <a:chOff x="971550" y="1988523"/>
            <a:chExt cx="449263" cy="541338"/>
          </a:xfrm>
        </p:grpSpPr>
        <p:sp>
          <p:nvSpPr>
            <p:cNvPr id="37" name="Rectangle 30"/>
            <p:cNvSpPr>
              <a:spLocks noChangeArrowheads="1"/>
            </p:cNvSpPr>
            <p:nvPr/>
          </p:nvSpPr>
          <p:spPr bwMode="auto">
            <a:xfrm>
              <a:off x="971550" y="1988523"/>
              <a:ext cx="449263" cy="54133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/>
            <a:p>
              <a:pPr algn="ctr" eaLnBrk="1" hangingPunct="1">
                <a:defRPr/>
              </a:pPr>
              <a:r>
                <a:rPr lang="en-GB" sz="1050" b="1" dirty="0">
                  <a:latin typeface="Arial" charset="0"/>
                  <a:cs typeface="+mn-cs"/>
                </a:rPr>
                <a:t>Be</a:t>
              </a:r>
            </a:p>
            <a:p>
              <a:pPr algn="ctr" eaLnBrk="1" hangingPunct="1">
                <a:defRPr/>
              </a:pPr>
              <a:r>
                <a:rPr lang="en-GB" sz="500" dirty="0">
                  <a:latin typeface="Arial" charset="0"/>
                  <a:cs typeface="+mn-cs"/>
                </a:rPr>
                <a:t>beryllium</a:t>
              </a:r>
            </a:p>
          </p:txBody>
        </p:sp>
        <p:sp>
          <p:nvSpPr>
            <p:cNvPr id="5331" name="Text Box 228"/>
            <p:cNvSpPr txBox="1">
              <a:spLocks noChangeArrowheads="1"/>
            </p:cNvSpPr>
            <p:nvPr/>
          </p:nvSpPr>
          <p:spPr bwMode="auto">
            <a:xfrm>
              <a:off x="971550" y="1988523"/>
              <a:ext cx="174625" cy="1539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400"/>
                <a:t>4</a:t>
              </a:r>
            </a:p>
          </p:txBody>
        </p:sp>
      </p:grpSp>
      <p:grpSp>
        <p:nvGrpSpPr>
          <p:cNvPr id="5222" name="Group 7"/>
          <p:cNvGrpSpPr>
            <a:grpSpLocks/>
          </p:cNvGrpSpPr>
          <p:nvPr/>
        </p:nvGrpSpPr>
        <p:grpSpPr bwMode="auto">
          <a:xfrm>
            <a:off x="971550" y="2530475"/>
            <a:ext cx="449263" cy="539750"/>
            <a:chOff x="971550" y="2529861"/>
            <a:chExt cx="449263" cy="539750"/>
          </a:xfrm>
        </p:grpSpPr>
        <p:sp>
          <p:nvSpPr>
            <p:cNvPr id="38" name="Rectangle 31"/>
            <p:cNvSpPr>
              <a:spLocks noChangeArrowheads="1"/>
            </p:cNvSpPr>
            <p:nvPr/>
          </p:nvSpPr>
          <p:spPr bwMode="auto">
            <a:xfrm>
              <a:off x="971550" y="2529861"/>
              <a:ext cx="449263" cy="53975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/>
            <a:p>
              <a:pPr algn="ctr" eaLnBrk="1" hangingPunct="1">
                <a:defRPr/>
              </a:pPr>
              <a:r>
                <a:rPr lang="en-GB" sz="1050" b="1" dirty="0">
                  <a:latin typeface="Arial" charset="0"/>
                  <a:cs typeface="+mn-cs"/>
                </a:rPr>
                <a:t>Mg</a:t>
              </a:r>
            </a:p>
            <a:p>
              <a:pPr algn="ctr" eaLnBrk="1" hangingPunct="1">
                <a:defRPr/>
              </a:pPr>
              <a:r>
                <a:rPr lang="en-GB" sz="500" dirty="0">
                  <a:latin typeface="Arial" charset="0"/>
                  <a:cs typeface="+mn-cs"/>
                </a:rPr>
                <a:t>magnesium</a:t>
              </a:r>
            </a:p>
          </p:txBody>
        </p:sp>
        <p:sp>
          <p:nvSpPr>
            <p:cNvPr id="5329" name="Text Box 228"/>
            <p:cNvSpPr txBox="1">
              <a:spLocks noChangeArrowheads="1"/>
            </p:cNvSpPr>
            <p:nvPr/>
          </p:nvSpPr>
          <p:spPr bwMode="auto">
            <a:xfrm>
              <a:off x="971550" y="2529861"/>
              <a:ext cx="203200" cy="1539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400"/>
                <a:t>12</a:t>
              </a:r>
            </a:p>
          </p:txBody>
        </p:sp>
      </p:grpSp>
      <p:grpSp>
        <p:nvGrpSpPr>
          <p:cNvPr id="5223" name="Group 19"/>
          <p:cNvGrpSpPr>
            <a:grpSpLocks/>
          </p:cNvGrpSpPr>
          <p:nvPr/>
        </p:nvGrpSpPr>
        <p:grpSpPr bwMode="auto">
          <a:xfrm>
            <a:off x="971550" y="3070225"/>
            <a:ext cx="449263" cy="539750"/>
            <a:chOff x="971550" y="3069611"/>
            <a:chExt cx="449263" cy="539750"/>
          </a:xfrm>
        </p:grpSpPr>
        <p:sp>
          <p:nvSpPr>
            <p:cNvPr id="39" name="Rectangle 32"/>
            <p:cNvSpPr>
              <a:spLocks noChangeArrowheads="1"/>
            </p:cNvSpPr>
            <p:nvPr/>
          </p:nvSpPr>
          <p:spPr bwMode="auto">
            <a:xfrm>
              <a:off x="971550" y="3069611"/>
              <a:ext cx="449263" cy="53975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/>
            <a:p>
              <a:pPr algn="ctr" eaLnBrk="1" hangingPunct="1">
                <a:defRPr/>
              </a:pPr>
              <a:r>
                <a:rPr lang="en-GB" sz="1050" b="1" dirty="0" err="1">
                  <a:latin typeface="Arial" charset="0"/>
                  <a:cs typeface="+mn-cs"/>
                </a:rPr>
                <a:t>Ca</a:t>
              </a:r>
              <a:endParaRPr lang="en-GB" sz="1050" b="1" dirty="0">
                <a:latin typeface="Arial" charset="0"/>
                <a:cs typeface="+mn-cs"/>
              </a:endParaRPr>
            </a:p>
            <a:p>
              <a:pPr algn="ctr" eaLnBrk="1" hangingPunct="1">
                <a:defRPr/>
              </a:pPr>
              <a:r>
                <a:rPr lang="en-GB" sz="500" dirty="0">
                  <a:latin typeface="Arial" charset="0"/>
                  <a:cs typeface="+mn-cs"/>
                </a:rPr>
                <a:t>calcium</a:t>
              </a:r>
            </a:p>
          </p:txBody>
        </p:sp>
        <p:sp>
          <p:nvSpPr>
            <p:cNvPr id="5327" name="Text Box 228"/>
            <p:cNvSpPr txBox="1">
              <a:spLocks noChangeArrowheads="1"/>
            </p:cNvSpPr>
            <p:nvPr/>
          </p:nvSpPr>
          <p:spPr bwMode="auto">
            <a:xfrm>
              <a:off x="971550" y="3069611"/>
              <a:ext cx="203200" cy="1539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400"/>
                <a:t>20</a:t>
              </a:r>
            </a:p>
          </p:txBody>
        </p:sp>
      </p:grpSp>
      <p:grpSp>
        <p:nvGrpSpPr>
          <p:cNvPr id="5224" name="Group 17"/>
          <p:cNvGrpSpPr>
            <a:grpSpLocks/>
          </p:cNvGrpSpPr>
          <p:nvPr/>
        </p:nvGrpSpPr>
        <p:grpSpPr bwMode="auto">
          <a:xfrm>
            <a:off x="971550" y="3609975"/>
            <a:ext cx="449263" cy="539750"/>
            <a:chOff x="971550" y="3609361"/>
            <a:chExt cx="449263" cy="539750"/>
          </a:xfrm>
        </p:grpSpPr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971550" y="3609361"/>
              <a:ext cx="449263" cy="53975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/>
            <a:p>
              <a:pPr algn="ctr" eaLnBrk="1" hangingPunct="1">
                <a:defRPr/>
              </a:pPr>
              <a:r>
                <a:rPr lang="en-GB" sz="1050" b="1" dirty="0" err="1">
                  <a:latin typeface="Arial" charset="0"/>
                  <a:cs typeface="+mn-cs"/>
                </a:rPr>
                <a:t>Sr</a:t>
              </a:r>
              <a:endParaRPr lang="en-GB" sz="1050" b="1" dirty="0">
                <a:latin typeface="Arial" charset="0"/>
                <a:cs typeface="+mn-cs"/>
              </a:endParaRPr>
            </a:p>
            <a:p>
              <a:pPr algn="ctr" eaLnBrk="1" hangingPunct="1">
                <a:defRPr/>
              </a:pPr>
              <a:r>
                <a:rPr lang="en-GB" sz="500" dirty="0">
                  <a:latin typeface="Arial" charset="0"/>
                  <a:cs typeface="+mn-cs"/>
                </a:rPr>
                <a:t>strontium</a:t>
              </a:r>
            </a:p>
          </p:txBody>
        </p:sp>
        <p:sp>
          <p:nvSpPr>
            <p:cNvPr id="5325" name="Text Box 228"/>
            <p:cNvSpPr txBox="1">
              <a:spLocks noChangeArrowheads="1"/>
            </p:cNvSpPr>
            <p:nvPr/>
          </p:nvSpPr>
          <p:spPr bwMode="auto">
            <a:xfrm>
              <a:off x="971550" y="3609361"/>
              <a:ext cx="203200" cy="1539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400"/>
                <a:t>38</a:t>
              </a:r>
            </a:p>
          </p:txBody>
        </p:sp>
      </p:grpSp>
      <p:grpSp>
        <p:nvGrpSpPr>
          <p:cNvPr id="5225" name="Group 16"/>
          <p:cNvGrpSpPr>
            <a:grpSpLocks/>
          </p:cNvGrpSpPr>
          <p:nvPr/>
        </p:nvGrpSpPr>
        <p:grpSpPr bwMode="auto">
          <a:xfrm>
            <a:off x="971550" y="4149725"/>
            <a:ext cx="449263" cy="539750"/>
            <a:chOff x="971550" y="4149111"/>
            <a:chExt cx="449263" cy="539750"/>
          </a:xfrm>
        </p:grpSpPr>
        <p:sp>
          <p:nvSpPr>
            <p:cNvPr id="41" name="Rectangle 34"/>
            <p:cNvSpPr>
              <a:spLocks noChangeArrowheads="1"/>
            </p:cNvSpPr>
            <p:nvPr/>
          </p:nvSpPr>
          <p:spPr bwMode="auto">
            <a:xfrm>
              <a:off x="971550" y="4149111"/>
              <a:ext cx="449263" cy="53975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/>
            <a:p>
              <a:pPr algn="ctr" eaLnBrk="1" hangingPunct="1">
                <a:defRPr/>
              </a:pPr>
              <a:r>
                <a:rPr lang="en-GB" sz="1050" b="1" dirty="0">
                  <a:latin typeface="Arial" charset="0"/>
                  <a:cs typeface="+mn-cs"/>
                </a:rPr>
                <a:t>Ba</a:t>
              </a:r>
            </a:p>
            <a:p>
              <a:pPr algn="ctr" eaLnBrk="1" hangingPunct="1">
                <a:defRPr/>
              </a:pPr>
              <a:r>
                <a:rPr lang="en-GB" sz="500" dirty="0">
                  <a:latin typeface="Arial" charset="0"/>
                  <a:cs typeface="+mn-cs"/>
                </a:rPr>
                <a:t>barium</a:t>
              </a:r>
            </a:p>
          </p:txBody>
        </p:sp>
        <p:sp>
          <p:nvSpPr>
            <p:cNvPr id="5323" name="Text Box 228"/>
            <p:cNvSpPr txBox="1">
              <a:spLocks noChangeArrowheads="1"/>
            </p:cNvSpPr>
            <p:nvPr/>
          </p:nvSpPr>
          <p:spPr bwMode="auto">
            <a:xfrm>
              <a:off x="971550" y="4149111"/>
              <a:ext cx="203200" cy="1539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400"/>
                <a:t>56</a:t>
              </a:r>
            </a:p>
          </p:txBody>
        </p:sp>
      </p:grpSp>
      <p:grpSp>
        <p:nvGrpSpPr>
          <p:cNvPr id="5226" name="Group 14"/>
          <p:cNvGrpSpPr>
            <a:grpSpLocks/>
          </p:cNvGrpSpPr>
          <p:nvPr/>
        </p:nvGrpSpPr>
        <p:grpSpPr bwMode="auto">
          <a:xfrm>
            <a:off x="971550" y="4691063"/>
            <a:ext cx="449263" cy="539750"/>
            <a:chOff x="971550" y="4690448"/>
            <a:chExt cx="449263" cy="539750"/>
          </a:xfrm>
        </p:grpSpPr>
        <p:sp>
          <p:nvSpPr>
            <p:cNvPr id="42" name="Rectangle 35"/>
            <p:cNvSpPr>
              <a:spLocks noChangeArrowheads="1"/>
            </p:cNvSpPr>
            <p:nvPr/>
          </p:nvSpPr>
          <p:spPr bwMode="auto">
            <a:xfrm>
              <a:off x="971550" y="4690448"/>
              <a:ext cx="449263" cy="53975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/>
            <a:p>
              <a:pPr algn="ctr" eaLnBrk="1" hangingPunct="1">
                <a:defRPr/>
              </a:pPr>
              <a:r>
                <a:rPr lang="en-GB" sz="1050" b="1" dirty="0">
                  <a:latin typeface="Arial" charset="0"/>
                  <a:cs typeface="+mn-cs"/>
                </a:rPr>
                <a:t>Ra</a:t>
              </a:r>
            </a:p>
            <a:p>
              <a:pPr algn="ctr" eaLnBrk="1" hangingPunct="1">
                <a:defRPr/>
              </a:pPr>
              <a:r>
                <a:rPr lang="en-GB" sz="500" dirty="0">
                  <a:latin typeface="Arial" charset="0"/>
                  <a:cs typeface="+mn-cs"/>
                </a:rPr>
                <a:t>radium</a:t>
              </a:r>
            </a:p>
          </p:txBody>
        </p:sp>
        <p:sp>
          <p:nvSpPr>
            <p:cNvPr id="5321" name="Text Box 228"/>
            <p:cNvSpPr txBox="1">
              <a:spLocks noChangeArrowheads="1"/>
            </p:cNvSpPr>
            <p:nvPr/>
          </p:nvSpPr>
          <p:spPr bwMode="auto">
            <a:xfrm>
              <a:off x="971550" y="4690448"/>
              <a:ext cx="203200" cy="152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400"/>
                <a:t>88</a:t>
              </a:r>
            </a:p>
          </p:txBody>
        </p:sp>
      </p:grpSp>
      <p:sp>
        <p:nvSpPr>
          <p:cNvPr id="5227" name="Text Box 228"/>
          <p:cNvSpPr txBox="1">
            <a:spLocks noChangeArrowheads="1"/>
          </p:cNvSpPr>
          <p:nvPr/>
        </p:nvSpPr>
        <p:spPr bwMode="auto">
          <a:xfrm>
            <a:off x="1420813" y="3609975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39</a:t>
            </a:r>
          </a:p>
        </p:txBody>
      </p:sp>
      <p:grpSp>
        <p:nvGrpSpPr>
          <p:cNvPr id="5228" name="Group 22"/>
          <p:cNvGrpSpPr>
            <a:grpSpLocks/>
          </p:cNvGrpSpPr>
          <p:nvPr/>
        </p:nvGrpSpPr>
        <p:grpSpPr bwMode="auto">
          <a:xfrm>
            <a:off x="1871663" y="3070225"/>
            <a:ext cx="449262" cy="539750"/>
            <a:chOff x="1871663" y="3069611"/>
            <a:chExt cx="449262" cy="539750"/>
          </a:xfrm>
        </p:grpSpPr>
        <p:sp>
          <p:nvSpPr>
            <p:cNvPr id="47" name="Rectangle 82"/>
            <p:cNvSpPr>
              <a:spLocks noChangeArrowheads="1"/>
            </p:cNvSpPr>
            <p:nvPr/>
          </p:nvSpPr>
          <p:spPr bwMode="auto">
            <a:xfrm>
              <a:off x="1871663" y="3069611"/>
              <a:ext cx="449262" cy="53975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/>
            <a:p>
              <a:pPr algn="ctr" eaLnBrk="1" hangingPunct="1">
                <a:defRPr/>
              </a:pPr>
              <a:r>
                <a:rPr lang="en-GB" sz="1050" b="1" dirty="0">
                  <a:latin typeface="Arial" charset="0"/>
                  <a:cs typeface="+mn-cs"/>
                </a:rPr>
                <a:t>Ti</a:t>
              </a:r>
            </a:p>
            <a:p>
              <a:pPr algn="ctr" eaLnBrk="1" hangingPunct="1">
                <a:defRPr/>
              </a:pPr>
              <a:r>
                <a:rPr lang="en-GB" sz="500" dirty="0">
                  <a:latin typeface="Arial" charset="0"/>
                  <a:cs typeface="+mn-cs"/>
                </a:rPr>
                <a:t>titanium</a:t>
              </a:r>
            </a:p>
          </p:txBody>
        </p:sp>
        <p:sp>
          <p:nvSpPr>
            <p:cNvPr id="5319" name="Text Box 228"/>
            <p:cNvSpPr txBox="1">
              <a:spLocks noChangeArrowheads="1"/>
            </p:cNvSpPr>
            <p:nvPr/>
          </p:nvSpPr>
          <p:spPr bwMode="auto">
            <a:xfrm>
              <a:off x="1871663" y="3069611"/>
              <a:ext cx="203200" cy="1539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400"/>
                <a:t>22</a:t>
              </a:r>
            </a:p>
          </p:txBody>
        </p:sp>
      </p:grpSp>
      <p:grpSp>
        <p:nvGrpSpPr>
          <p:cNvPr id="5229" name="Group 20"/>
          <p:cNvGrpSpPr>
            <a:grpSpLocks/>
          </p:cNvGrpSpPr>
          <p:nvPr/>
        </p:nvGrpSpPr>
        <p:grpSpPr bwMode="auto">
          <a:xfrm>
            <a:off x="1420813" y="3070225"/>
            <a:ext cx="450850" cy="539750"/>
            <a:chOff x="1420813" y="3069611"/>
            <a:chExt cx="450850" cy="539750"/>
          </a:xfrm>
        </p:grpSpPr>
        <p:sp>
          <p:nvSpPr>
            <p:cNvPr id="45" name="Rectangle 36"/>
            <p:cNvSpPr>
              <a:spLocks noChangeArrowheads="1"/>
            </p:cNvSpPr>
            <p:nvPr/>
          </p:nvSpPr>
          <p:spPr bwMode="auto">
            <a:xfrm>
              <a:off x="1420813" y="3069611"/>
              <a:ext cx="450850" cy="53975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/>
            <a:p>
              <a:pPr algn="ctr" eaLnBrk="1" hangingPunct="1">
                <a:defRPr/>
              </a:pPr>
              <a:r>
                <a:rPr lang="en-GB" sz="1050" b="1" dirty="0" err="1">
                  <a:latin typeface="Arial" charset="0"/>
                  <a:cs typeface="+mn-cs"/>
                </a:rPr>
                <a:t>Sc</a:t>
              </a:r>
              <a:endParaRPr lang="en-GB" sz="1050" b="1" dirty="0">
                <a:latin typeface="Arial" charset="0"/>
                <a:cs typeface="+mn-cs"/>
              </a:endParaRPr>
            </a:p>
            <a:p>
              <a:pPr algn="ctr" eaLnBrk="1" hangingPunct="1">
                <a:defRPr/>
              </a:pPr>
              <a:r>
                <a:rPr lang="en-GB" sz="500" dirty="0">
                  <a:latin typeface="Arial" charset="0"/>
                  <a:cs typeface="+mn-cs"/>
                </a:rPr>
                <a:t>scandium</a:t>
              </a:r>
            </a:p>
          </p:txBody>
        </p:sp>
        <p:sp>
          <p:nvSpPr>
            <p:cNvPr id="5317" name="Text Box 228"/>
            <p:cNvSpPr txBox="1">
              <a:spLocks noChangeArrowheads="1"/>
            </p:cNvSpPr>
            <p:nvPr/>
          </p:nvSpPr>
          <p:spPr bwMode="auto">
            <a:xfrm>
              <a:off x="1420813" y="3069611"/>
              <a:ext cx="203200" cy="1539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400"/>
                <a:t>21</a:t>
              </a:r>
            </a:p>
          </p:txBody>
        </p:sp>
      </p:grpSp>
      <p:sp>
        <p:nvSpPr>
          <p:cNvPr id="5230" name="Text Box 228"/>
          <p:cNvSpPr txBox="1">
            <a:spLocks noChangeArrowheads="1"/>
          </p:cNvSpPr>
          <p:nvPr/>
        </p:nvSpPr>
        <p:spPr bwMode="auto">
          <a:xfrm>
            <a:off x="1871663" y="3609975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40</a:t>
            </a:r>
          </a:p>
        </p:txBody>
      </p:sp>
      <p:sp>
        <p:nvSpPr>
          <p:cNvPr id="5231" name="Text Box 228"/>
          <p:cNvSpPr txBox="1">
            <a:spLocks noChangeArrowheads="1"/>
          </p:cNvSpPr>
          <p:nvPr/>
        </p:nvSpPr>
        <p:spPr bwMode="auto">
          <a:xfrm>
            <a:off x="1871663" y="4149725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72</a:t>
            </a:r>
          </a:p>
        </p:txBody>
      </p:sp>
      <p:sp>
        <p:nvSpPr>
          <p:cNvPr id="5232" name="Text Box 228"/>
          <p:cNvSpPr txBox="1">
            <a:spLocks noChangeArrowheads="1"/>
          </p:cNvSpPr>
          <p:nvPr/>
        </p:nvSpPr>
        <p:spPr bwMode="auto">
          <a:xfrm>
            <a:off x="2320925" y="3070225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23</a:t>
            </a:r>
          </a:p>
        </p:txBody>
      </p:sp>
      <p:sp>
        <p:nvSpPr>
          <p:cNvPr id="5233" name="Text Box 228"/>
          <p:cNvSpPr txBox="1">
            <a:spLocks noChangeArrowheads="1"/>
          </p:cNvSpPr>
          <p:nvPr/>
        </p:nvSpPr>
        <p:spPr bwMode="auto">
          <a:xfrm>
            <a:off x="2320925" y="3609975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41</a:t>
            </a:r>
          </a:p>
        </p:txBody>
      </p:sp>
      <p:sp>
        <p:nvSpPr>
          <p:cNvPr id="5234" name="Text Box 228"/>
          <p:cNvSpPr txBox="1">
            <a:spLocks noChangeArrowheads="1"/>
          </p:cNvSpPr>
          <p:nvPr/>
        </p:nvSpPr>
        <p:spPr bwMode="auto">
          <a:xfrm>
            <a:off x="2320925" y="4149725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73</a:t>
            </a:r>
          </a:p>
        </p:txBody>
      </p:sp>
      <p:sp>
        <p:nvSpPr>
          <p:cNvPr id="5235" name="Text Box 228"/>
          <p:cNvSpPr txBox="1">
            <a:spLocks noChangeArrowheads="1"/>
          </p:cNvSpPr>
          <p:nvPr/>
        </p:nvSpPr>
        <p:spPr bwMode="auto">
          <a:xfrm>
            <a:off x="2771775" y="3070225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24</a:t>
            </a:r>
          </a:p>
        </p:txBody>
      </p:sp>
      <p:sp>
        <p:nvSpPr>
          <p:cNvPr id="5236" name="Text Box 228"/>
          <p:cNvSpPr txBox="1">
            <a:spLocks noChangeArrowheads="1"/>
          </p:cNvSpPr>
          <p:nvPr/>
        </p:nvSpPr>
        <p:spPr bwMode="auto">
          <a:xfrm>
            <a:off x="2771775" y="3609975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42</a:t>
            </a:r>
          </a:p>
        </p:txBody>
      </p:sp>
      <p:sp>
        <p:nvSpPr>
          <p:cNvPr id="5237" name="Text Box 228"/>
          <p:cNvSpPr txBox="1">
            <a:spLocks noChangeArrowheads="1"/>
          </p:cNvSpPr>
          <p:nvPr/>
        </p:nvSpPr>
        <p:spPr bwMode="auto">
          <a:xfrm>
            <a:off x="2771775" y="4149725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74</a:t>
            </a:r>
          </a:p>
        </p:txBody>
      </p:sp>
      <p:sp>
        <p:nvSpPr>
          <p:cNvPr id="5238" name="Text Box 228"/>
          <p:cNvSpPr txBox="1">
            <a:spLocks noChangeArrowheads="1"/>
          </p:cNvSpPr>
          <p:nvPr/>
        </p:nvSpPr>
        <p:spPr bwMode="auto">
          <a:xfrm>
            <a:off x="3221038" y="3070225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25</a:t>
            </a:r>
          </a:p>
        </p:txBody>
      </p:sp>
      <p:sp>
        <p:nvSpPr>
          <p:cNvPr id="5239" name="Text Box 228"/>
          <p:cNvSpPr txBox="1">
            <a:spLocks noChangeArrowheads="1"/>
          </p:cNvSpPr>
          <p:nvPr/>
        </p:nvSpPr>
        <p:spPr bwMode="auto">
          <a:xfrm>
            <a:off x="3221038" y="3609975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43</a:t>
            </a:r>
          </a:p>
        </p:txBody>
      </p:sp>
      <p:sp>
        <p:nvSpPr>
          <p:cNvPr id="5240" name="Text Box 228"/>
          <p:cNvSpPr txBox="1">
            <a:spLocks noChangeArrowheads="1"/>
          </p:cNvSpPr>
          <p:nvPr/>
        </p:nvSpPr>
        <p:spPr bwMode="auto">
          <a:xfrm>
            <a:off x="3221038" y="4149725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74</a:t>
            </a:r>
          </a:p>
        </p:txBody>
      </p:sp>
      <p:sp>
        <p:nvSpPr>
          <p:cNvPr id="5241" name="Text Box 228"/>
          <p:cNvSpPr txBox="1">
            <a:spLocks noChangeArrowheads="1"/>
          </p:cNvSpPr>
          <p:nvPr/>
        </p:nvSpPr>
        <p:spPr bwMode="auto">
          <a:xfrm>
            <a:off x="3671888" y="3070225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26</a:t>
            </a:r>
          </a:p>
        </p:txBody>
      </p:sp>
      <p:sp>
        <p:nvSpPr>
          <p:cNvPr id="5242" name="Text Box 228"/>
          <p:cNvSpPr txBox="1">
            <a:spLocks noChangeArrowheads="1"/>
          </p:cNvSpPr>
          <p:nvPr/>
        </p:nvSpPr>
        <p:spPr bwMode="auto">
          <a:xfrm>
            <a:off x="3671888" y="3609975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44</a:t>
            </a:r>
          </a:p>
        </p:txBody>
      </p:sp>
      <p:sp>
        <p:nvSpPr>
          <p:cNvPr id="5243" name="Text Box 228"/>
          <p:cNvSpPr txBox="1">
            <a:spLocks noChangeArrowheads="1"/>
          </p:cNvSpPr>
          <p:nvPr/>
        </p:nvSpPr>
        <p:spPr bwMode="auto">
          <a:xfrm>
            <a:off x="3671888" y="4149725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76</a:t>
            </a:r>
          </a:p>
        </p:txBody>
      </p:sp>
      <p:sp>
        <p:nvSpPr>
          <p:cNvPr id="5244" name="Text Box 228"/>
          <p:cNvSpPr txBox="1">
            <a:spLocks noChangeArrowheads="1"/>
          </p:cNvSpPr>
          <p:nvPr/>
        </p:nvSpPr>
        <p:spPr bwMode="auto">
          <a:xfrm>
            <a:off x="4121150" y="3070225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27</a:t>
            </a:r>
          </a:p>
        </p:txBody>
      </p:sp>
      <p:sp>
        <p:nvSpPr>
          <p:cNvPr id="5245" name="Text Box 228"/>
          <p:cNvSpPr txBox="1">
            <a:spLocks noChangeArrowheads="1"/>
          </p:cNvSpPr>
          <p:nvPr/>
        </p:nvSpPr>
        <p:spPr bwMode="auto">
          <a:xfrm>
            <a:off x="4121150" y="3609975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45</a:t>
            </a:r>
          </a:p>
        </p:txBody>
      </p:sp>
      <p:sp>
        <p:nvSpPr>
          <p:cNvPr id="5246" name="Text Box 228"/>
          <p:cNvSpPr txBox="1">
            <a:spLocks noChangeArrowheads="1"/>
          </p:cNvSpPr>
          <p:nvPr/>
        </p:nvSpPr>
        <p:spPr bwMode="auto">
          <a:xfrm>
            <a:off x="4121150" y="4149725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77</a:t>
            </a:r>
          </a:p>
        </p:txBody>
      </p:sp>
      <p:sp>
        <p:nvSpPr>
          <p:cNvPr id="5247" name="Text Box 228"/>
          <p:cNvSpPr txBox="1">
            <a:spLocks noChangeArrowheads="1"/>
          </p:cNvSpPr>
          <p:nvPr/>
        </p:nvSpPr>
        <p:spPr bwMode="auto">
          <a:xfrm>
            <a:off x="4572000" y="3070225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28</a:t>
            </a:r>
          </a:p>
        </p:txBody>
      </p:sp>
      <p:sp>
        <p:nvSpPr>
          <p:cNvPr id="5248" name="Text Box 228"/>
          <p:cNvSpPr txBox="1">
            <a:spLocks noChangeArrowheads="1"/>
          </p:cNvSpPr>
          <p:nvPr/>
        </p:nvSpPr>
        <p:spPr bwMode="auto">
          <a:xfrm>
            <a:off x="4572000" y="3609975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46</a:t>
            </a:r>
          </a:p>
        </p:txBody>
      </p:sp>
      <p:sp>
        <p:nvSpPr>
          <p:cNvPr id="5249" name="Text Box 228"/>
          <p:cNvSpPr txBox="1">
            <a:spLocks noChangeArrowheads="1"/>
          </p:cNvSpPr>
          <p:nvPr/>
        </p:nvSpPr>
        <p:spPr bwMode="auto">
          <a:xfrm>
            <a:off x="4572000" y="4149725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78</a:t>
            </a:r>
          </a:p>
        </p:txBody>
      </p:sp>
      <p:sp>
        <p:nvSpPr>
          <p:cNvPr id="5250" name="Text Box 228"/>
          <p:cNvSpPr txBox="1">
            <a:spLocks noChangeArrowheads="1"/>
          </p:cNvSpPr>
          <p:nvPr/>
        </p:nvSpPr>
        <p:spPr bwMode="auto">
          <a:xfrm>
            <a:off x="5022850" y="3070225"/>
            <a:ext cx="201613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"/>
              <a:t>29</a:t>
            </a:r>
            <a:endParaRPr lang="en-GB" altLang="en-US" sz="400"/>
          </a:p>
        </p:txBody>
      </p:sp>
      <p:sp>
        <p:nvSpPr>
          <p:cNvPr id="5251" name="Text Box 228"/>
          <p:cNvSpPr txBox="1">
            <a:spLocks noChangeArrowheads="1"/>
          </p:cNvSpPr>
          <p:nvPr/>
        </p:nvSpPr>
        <p:spPr bwMode="auto">
          <a:xfrm>
            <a:off x="5022850" y="3609975"/>
            <a:ext cx="201613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47</a:t>
            </a:r>
          </a:p>
        </p:txBody>
      </p:sp>
      <p:sp>
        <p:nvSpPr>
          <p:cNvPr id="5252" name="Text Box 228"/>
          <p:cNvSpPr txBox="1">
            <a:spLocks noChangeArrowheads="1"/>
          </p:cNvSpPr>
          <p:nvPr/>
        </p:nvSpPr>
        <p:spPr bwMode="auto">
          <a:xfrm>
            <a:off x="5022850" y="4149725"/>
            <a:ext cx="201613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79</a:t>
            </a:r>
          </a:p>
        </p:txBody>
      </p:sp>
      <p:sp>
        <p:nvSpPr>
          <p:cNvPr id="5253" name="Text Box 228"/>
          <p:cNvSpPr txBox="1">
            <a:spLocks noChangeArrowheads="1"/>
          </p:cNvSpPr>
          <p:nvPr/>
        </p:nvSpPr>
        <p:spPr bwMode="auto">
          <a:xfrm>
            <a:off x="5472113" y="3070225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30</a:t>
            </a:r>
          </a:p>
        </p:txBody>
      </p:sp>
      <p:sp>
        <p:nvSpPr>
          <p:cNvPr id="5254" name="Text Box 228"/>
          <p:cNvSpPr txBox="1">
            <a:spLocks noChangeArrowheads="1"/>
          </p:cNvSpPr>
          <p:nvPr/>
        </p:nvSpPr>
        <p:spPr bwMode="auto">
          <a:xfrm>
            <a:off x="5472113" y="3609975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48</a:t>
            </a:r>
          </a:p>
        </p:txBody>
      </p:sp>
      <p:sp>
        <p:nvSpPr>
          <p:cNvPr id="5255" name="Text Box 228"/>
          <p:cNvSpPr txBox="1">
            <a:spLocks noChangeArrowheads="1"/>
          </p:cNvSpPr>
          <p:nvPr/>
        </p:nvSpPr>
        <p:spPr bwMode="auto">
          <a:xfrm>
            <a:off x="5472113" y="4149725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80</a:t>
            </a:r>
          </a:p>
        </p:txBody>
      </p:sp>
      <p:sp>
        <p:nvSpPr>
          <p:cNvPr id="5256" name="Text Box 228"/>
          <p:cNvSpPr txBox="1">
            <a:spLocks noChangeArrowheads="1"/>
          </p:cNvSpPr>
          <p:nvPr/>
        </p:nvSpPr>
        <p:spPr bwMode="auto">
          <a:xfrm>
            <a:off x="5922963" y="3070225"/>
            <a:ext cx="201612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31</a:t>
            </a:r>
          </a:p>
        </p:txBody>
      </p:sp>
      <p:sp>
        <p:nvSpPr>
          <p:cNvPr id="5257" name="Text Box 228"/>
          <p:cNvSpPr txBox="1">
            <a:spLocks noChangeArrowheads="1"/>
          </p:cNvSpPr>
          <p:nvPr/>
        </p:nvSpPr>
        <p:spPr bwMode="auto">
          <a:xfrm>
            <a:off x="5922963" y="3609975"/>
            <a:ext cx="201612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49</a:t>
            </a:r>
          </a:p>
        </p:txBody>
      </p:sp>
      <p:sp>
        <p:nvSpPr>
          <p:cNvPr id="5258" name="Text Box 228"/>
          <p:cNvSpPr txBox="1">
            <a:spLocks noChangeArrowheads="1"/>
          </p:cNvSpPr>
          <p:nvPr/>
        </p:nvSpPr>
        <p:spPr bwMode="auto">
          <a:xfrm>
            <a:off x="5922963" y="4149725"/>
            <a:ext cx="201612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81</a:t>
            </a:r>
          </a:p>
        </p:txBody>
      </p:sp>
      <p:sp>
        <p:nvSpPr>
          <p:cNvPr id="5259" name="Text Box 228"/>
          <p:cNvSpPr txBox="1">
            <a:spLocks noChangeArrowheads="1"/>
          </p:cNvSpPr>
          <p:nvPr/>
        </p:nvSpPr>
        <p:spPr bwMode="auto">
          <a:xfrm>
            <a:off x="5922963" y="1989138"/>
            <a:ext cx="173037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"/>
              <a:t>5</a:t>
            </a:r>
            <a:endParaRPr lang="en-GB" altLang="en-US" sz="400"/>
          </a:p>
        </p:txBody>
      </p:sp>
      <p:sp>
        <p:nvSpPr>
          <p:cNvPr id="5260" name="Text Box 228"/>
          <p:cNvSpPr txBox="1">
            <a:spLocks noChangeArrowheads="1"/>
          </p:cNvSpPr>
          <p:nvPr/>
        </p:nvSpPr>
        <p:spPr bwMode="auto">
          <a:xfrm>
            <a:off x="5922963" y="2530475"/>
            <a:ext cx="201612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13</a:t>
            </a:r>
          </a:p>
        </p:txBody>
      </p:sp>
      <p:sp>
        <p:nvSpPr>
          <p:cNvPr id="5261" name="Text Box 228"/>
          <p:cNvSpPr txBox="1">
            <a:spLocks noChangeArrowheads="1"/>
          </p:cNvSpPr>
          <p:nvPr/>
        </p:nvSpPr>
        <p:spPr bwMode="auto">
          <a:xfrm>
            <a:off x="6372225" y="3070225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32</a:t>
            </a:r>
          </a:p>
        </p:txBody>
      </p:sp>
      <p:sp>
        <p:nvSpPr>
          <p:cNvPr id="5262" name="Text Box 228"/>
          <p:cNvSpPr txBox="1">
            <a:spLocks noChangeArrowheads="1"/>
          </p:cNvSpPr>
          <p:nvPr/>
        </p:nvSpPr>
        <p:spPr bwMode="auto">
          <a:xfrm>
            <a:off x="6372225" y="3609975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50</a:t>
            </a:r>
          </a:p>
        </p:txBody>
      </p:sp>
      <p:sp>
        <p:nvSpPr>
          <p:cNvPr id="5263" name="Text Box 228"/>
          <p:cNvSpPr txBox="1">
            <a:spLocks noChangeArrowheads="1"/>
          </p:cNvSpPr>
          <p:nvPr/>
        </p:nvSpPr>
        <p:spPr bwMode="auto">
          <a:xfrm>
            <a:off x="6372225" y="4149725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82</a:t>
            </a:r>
          </a:p>
        </p:txBody>
      </p:sp>
      <p:sp>
        <p:nvSpPr>
          <p:cNvPr id="5264" name="Text Box 228"/>
          <p:cNvSpPr txBox="1">
            <a:spLocks noChangeArrowheads="1"/>
          </p:cNvSpPr>
          <p:nvPr/>
        </p:nvSpPr>
        <p:spPr bwMode="auto">
          <a:xfrm>
            <a:off x="6372225" y="1989138"/>
            <a:ext cx="174625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6</a:t>
            </a:r>
          </a:p>
        </p:txBody>
      </p:sp>
      <p:sp>
        <p:nvSpPr>
          <p:cNvPr id="5265" name="Text Box 228"/>
          <p:cNvSpPr txBox="1">
            <a:spLocks noChangeArrowheads="1"/>
          </p:cNvSpPr>
          <p:nvPr/>
        </p:nvSpPr>
        <p:spPr bwMode="auto">
          <a:xfrm>
            <a:off x="6372225" y="2530475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14</a:t>
            </a:r>
          </a:p>
        </p:txBody>
      </p:sp>
      <p:sp>
        <p:nvSpPr>
          <p:cNvPr id="5266" name="Text Box 228"/>
          <p:cNvSpPr txBox="1">
            <a:spLocks noChangeArrowheads="1"/>
          </p:cNvSpPr>
          <p:nvPr/>
        </p:nvSpPr>
        <p:spPr bwMode="auto">
          <a:xfrm>
            <a:off x="6823075" y="3070225"/>
            <a:ext cx="201613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33</a:t>
            </a:r>
          </a:p>
        </p:txBody>
      </p:sp>
      <p:sp>
        <p:nvSpPr>
          <p:cNvPr id="5267" name="Text Box 228"/>
          <p:cNvSpPr txBox="1">
            <a:spLocks noChangeArrowheads="1"/>
          </p:cNvSpPr>
          <p:nvPr/>
        </p:nvSpPr>
        <p:spPr bwMode="auto">
          <a:xfrm>
            <a:off x="6823075" y="3609975"/>
            <a:ext cx="201613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51</a:t>
            </a:r>
          </a:p>
        </p:txBody>
      </p:sp>
      <p:sp>
        <p:nvSpPr>
          <p:cNvPr id="5268" name="Text Box 228"/>
          <p:cNvSpPr txBox="1">
            <a:spLocks noChangeArrowheads="1"/>
          </p:cNvSpPr>
          <p:nvPr/>
        </p:nvSpPr>
        <p:spPr bwMode="auto">
          <a:xfrm>
            <a:off x="6823075" y="4149725"/>
            <a:ext cx="201613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83</a:t>
            </a:r>
          </a:p>
        </p:txBody>
      </p:sp>
      <p:sp>
        <p:nvSpPr>
          <p:cNvPr id="5269" name="Text Box 228"/>
          <p:cNvSpPr txBox="1">
            <a:spLocks noChangeArrowheads="1"/>
          </p:cNvSpPr>
          <p:nvPr/>
        </p:nvSpPr>
        <p:spPr bwMode="auto">
          <a:xfrm>
            <a:off x="6823075" y="1989138"/>
            <a:ext cx="173038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7</a:t>
            </a:r>
          </a:p>
        </p:txBody>
      </p:sp>
      <p:sp>
        <p:nvSpPr>
          <p:cNvPr id="5270" name="Text Box 228"/>
          <p:cNvSpPr txBox="1">
            <a:spLocks noChangeArrowheads="1"/>
          </p:cNvSpPr>
          <p:nvPr/>
        </p:nvSpPr>
        <p:spPr bwMode="auto">
          <a:xfrm>
            <a:off x="6823075" y="2530475"/>
            <a:ext cx="201613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15</a:t>
            </a:r>
          </a:p>
        </p:txBody>
      </p:sp>
      <p:sp>
        <p:nvSpPr>
          <p:cNvPr id="5271" name="Text Box 228"/>
          <p:cNvSpPr txBox="1">
            <a:spLocks noChangeArrowheads="1"/>
          </p:cNvSpPr>
          <p:nvPr/>
        </p:nvSpPr>
        <p:spPr bwMode="auto">
          <a:xfrm>
            <a:off x="7272338" y="3070225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34</a:t>
            </a:r>
          </a:p>
        </p:txBody>
      </p:sp>
      <p:sp>
        <p:nvSpPr>
          <p:cNvPr id="5272" name="Text Box 228"/>
          <p:cNvSpPr txBox="1">
            <a:spLocks noChangeArrowheads="1"/>
          </p:cNvSpPr>
          <p:nvPr/>
        </p:nvSpPr>
        <p:spPr bwMode="auto">
          <a:xfrm>
            <a:off x="7272338" y="3609975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52</a:t>
            </a:r>
          </a:p>
        </p:txBody>
      </p:sp>
      <p:sp>
        <p:nvSpPr>
          <p:cNvPr id="5273" name="Text Box 228"/>
          <p:cNvSpPr txBox="1">
            <a:spLocks noChangeArrowheads="1"/>
          </p:cNvSpPr>
          <p:nvPr/>
        </p:nvSpPr>
        <p:spPr bwMode="auto">
          <a:xfrm>
            <a:off x="7272338" y="4149725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84</a:t>
            </a:r>
          </a:p>
        </p:txBody>
      </p:sp>
      <p:sp>
        <p:nvSpPr>
          <p:cNvPr id="5274" name="Text Box 228"/>
          <p:cNvSpPr txBox="1">
            <a:spLocks noChangeArrowheads="1"/>
          </p:cNvSpPr>
          <p:nvPr/>
        </p:nvSpPr>
        <p:spPr bwMode="auto">
          <a:xfrm>
            <a:off x="7272338" y="1989138"/>
            <a:ext cx="174625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"/>
              <a:t>8</a:t>
            </a:r>
            <a:endParaRPr lang="en-GB" altLang="en-US" sz="400"/>
          </a:p>
        </p:txBody>
      </p:sp>
      <p:sp>
        <p:nvSpPr>
          <p:cNvPr id="5275" name="Text Box 228"/>
          <p:cNvSpPr txBox="1">
            <a:spLocks noChangeArrowheads="1"/>
          </p:cNvSpPr>
          <p:nvPr/>
        </p:nvSpPr>
        <p:spPr bwMode="auto">
          <a:xfrm>
            <a:off x="7272338" y="2530475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16</a:t>
            </a:r>
          </a:p>
        </p:txBody>
      </p:sp>
      <p:sp>
        <p:nvSpPr>
          <p:cNvPr id="5276" name="Text Box 228"/>
          <p:cNvSpPr txBox="1">
            <a:spLocks noChangeArrowheads="1"/>
          </p:cNvSpPr>
          <p:nvPr/>
        </p:nvSpPr>
        <p:spPr bwMode="auto">
          <a:xfrm>
            <a:off x="7723188" y="3070225"/>
            <a:ext cx="201612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35</a:t>
            </a:r>
          </a:p>
        </p:txBody>
      </p:sp>
      <p:sp>
        <p:nvSpPr>
          <p:cNvPr id="5277" name="Text Box 228"/>
          <p:cNvSpPr txBox="1">
            <a:spLocks noChangeArrowheads="1"/>
          </p:cNvSpPr>
          <p:nvPr/>
        </p:nvSpPr>
        <p:spPr bwMode="auto">
          <a:xfrm>
            <a:off x="7723188" y="3609975"/>
            <a:ext cx="201612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53</a:t>
            </a:r>
          </a:p>
        </p:txBody>
      </p:sp>
      <p:sp>
        <p:nvSpPr>
          <p:cNvPr id="5278" name="Text Box 228"/>
          <p:cNvSpPr txBox="1">
            <a:spLocks noChangeArrowheads="1"/>
          </p:cNvSpPr>
          <p:nvPr/>
        </p:nvSpPr>
        <p:spPr bwMode="auto">
          <a:xfrm>
            <a:off x="7723188" y="4149725"/>
            <a:ext cx="201612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85</a:t>
            </a:r>
          </a:p>
        </p:txBody>
      </p:sp>
      <p:sp>
        <p:nvSpPr>
          <p:cNvPr id="5279" name="Text Box 228"/>
          <p:cNvSpPr txBox="1">
            <a:spLocks noChangeArrowheads="1"/>
          </p:cNvSpPr>
          <p:nvPr/>
        </p:nvSpPr>
        <p:spPr bwMode="auto">
          <a:xfrm>
            <a:off x="7723188" y="1989138"/>
            <a:ext cx="173037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9</a:t>
            </a:r>
          </a:p>
        </p:txBody>
      </p:sp>
      <p:sp>
        <p:nvSpPr>
          <p:cNvPr id="5280" name="Text Box 228"/>
          <p:cNvSpPr txBox="1">
            <a:spLocks noChangeArrowheads="1"/>
          </p:cNvSpPr>
          <p:nvPr/>
        </p:nvSpPr>
        <p:spPr bwMode="auto">
          <a:xfrm>
            <a:off x="7723188" y="2530475"/>
            <a:ext cx="201612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17</a:t>
            </a:r>
          </a:p>
        </p:txBody>
      </p:sp>
      <p:sp>
        <p:nvSpPr>
          <p:cNvPr id="5281" name="Text Box 228"/>
          <p:cNvSpPr txBox="1">
            <a:spLocks noChangeArrowheads="1"/>
          </p:cNvSpPr>
          <p:nvPr/>
        </p:nvSpPr>
        <p:spPr bwMode="auto">
          <a:xfrm>
            <a:off x="8172450" y="3070225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36</a:t>
            </a:r>
          </a:p>
        </p:txBody>
      </p:sp>
      <p:sp>
        <p:nvSpPr>
          <p:cNvPr id="5282" name="Text Box 228"/>
          <p:cNvSpPr txBox="1">
            <a:spLocks noChangeArrowheads="1"/>
          </p:cNvSpPr>
          <p:nvPr/>
        </p:nvSpPr>
        <p:spPr bwMode="auto">
          <a:xfrm>
            <a:off x="8172450" y="3609975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54</a:t>
            </a:r>
          </a:p>
        </p:txBody>
      </p:sp>
      <p:sp>
        <p:nvSpPr>
          <p:cNvPr id="5283" name="Text Box 228"/>
          <p:cNvSpPr txBox="1">
            <a:spLocks noChangeArrowheads="1"/>
          </p:cNvSpPr>
          <p:nvPr/>
        </p:nvSpPr>
        <p:spPr bwMode="auto">
          <a:xfrm>
            <a:off x="8172450" y="4149725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86</a:t>
            </a:r>
          </a:p>
        </p:txBody>
      </p:sp>
      <p:sp>
        <p:nvSpPr>
          <p:cNvPr id="5284" name="Text Box 228"/>
          <p:cNvSpPr txBox="1">
            <a:spLocks noChangeArrowheads="1"/>
          </p:cNvSpPr>
          <p:nvPr/>
        </p:nvSpPr>
        <p:spPr bwMode="auto">
          <a:xfrm>
            <a:off x="8172450" y="1989138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10</a:t>
            </a:r>
          </a:p>
        </p:txBody>
      </p:sp>
      <p:sp>
        <p:nvSpPr>
          <p:cNvPr id="5285" name="Text Box 228"/>
          <p:cNvSpPr txBox="1">
            <a:spLocks noChangeArrowheads="1"/>
          </p:cNvSpPr>
          <p:nvPr/>
        </p:nvSpPr>
        <p:spPr bwMode="auto">
          <a:xfrm>
            <a:off x="8172450" y="2530475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18</a:t>
            </a:r>
          </a:p>
        </p:txBody>
      </p:sp>
      <p:sp>
        <p:nvSpPr>
          <p:cNvPr id="5286" name="Text Box 228"/>
          <p:cNvSpPr txBox="1">
            <a:spLocks noChangeArrowheads="1"/>
          </p:cNvSpPr>
          <p:nvPr/>
        </p:nvSpPr>
        <p:spPr bwMode="auto">
          <a:xfrm>
            <a:off x="2051050" y="4870450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57</a:t>
            </a:r>
          </a:p>
        </p:txBody>
      </p:sp>
      <p:sp>
        <p:nvSpPr>
          <p:cNvPr id="5287" name="Text Box 228"/>
          <p:cNvSpPr txBox="1">
            <a:spLocks noChangeArrowheads="1"/>
          </p:cNvSpPr>
          <p:nvPr/>
        </p:nvSpPr>
        <p:spPr bwMode="auto">
          <a:xfrm>
            <a:off x="2500313" y="4870450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58</a:t>
            </a:r>
          </a:p>
        </p:txBody>
      </p:sp>
      <p:sp>
        <p:nvSpPr>
          <p:cNvPr id="5288" name="Text Box 228"/>
          <p:cNvSpPr txBox="1">
            <a:spLocks noChangeArrowheads="1"/>
          </p:cNvSpPr>
          <p:nvPr/>
        </p:nvSpPr>
        <p:spPr bwMode="auto">
          <a:xfrm>
            <a:off x="2951163" y="4870450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59</a:t>
            </a:r>
          </a:p>
        </p:txBody>
      </p:sp>
      <p:sp>
        <p:nvSpPr>
          <p:cNvPr id="5289" name="Text Box 228"/>
          <p:cNvSpPr txBox="1">
            <a:spLocks noChangeArrowheads="1"/>
          </p:cNvSpPr>
          <p:nvPr/>
        </p:nvSpPr>
        <p:spPr bwMode="auto">
          <a:xfrm>
            <a:off x="3402013" y="4870450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60</a:t>
            </a:r>
          </a:p>
        </p:txBody>
      </p:sp>
      <p:sp>
        <p:nvSpPr>
          <p:cNvPr id="5290" name="Text Box 228"/>
          <p:cNvSpPr txBox="1">
            <a:spLocks noChangeArrowheads="1"/>
          </p:cNvSpPr>
          <p:nvPr/>
        </p:nvSpPr>
        <p:spPr bwMode="auto">
          <a:xfrm>
            <a:off x="3851275" y="4870450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61</a:t>
            </a:r>
          </a:p>
        </p:txBody>
      </p:sp>
      <p:sp>
        <p:nvSpPr>
          <p:cNvPr id="5291" name="Text Box 228"/>
          <p:cNvSpPr txBox="1">
            <a:spLocks noChangeArrowheads="1"/>
          </p:cNvSpPr>
          <p:nvPr/>
        </p:nvSpPr>
        <p:spPr bwMode="auto">
          <a:xfrm>
            <a:off x="4302125" y="4870450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62</a:t>
            </a:r>
          </a:p>
        </p:txBody>
      </p:sp>
      <p:sp>
        <p:nvSpPr>
          <p:cNvPr id="5292" name="Text Box 228"/>
          <p:cNvSpPr txBox="1">
            <a:spLocks noChangeArrowheads="1"/>
          </p:cNvSpPr>
          <p:nvPr/>
        </p:nvSpPr>
        <p:spPr bwMode="auto">
          <a:xfrm>
            <a:off x="4751388" y="4870450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63</a:t>
            </a:r>
          </a:p>
        </p:txBody>
      </p:sp>
      <p:sp>
        <p:nvSpPr>
          <p:cNvPr id="5293" name="Text Box 228"/>
          <p:cNvSpPr txBox="1">
            <a:spLocks noChangeArrowheads="1"/>
          </p:cNvSpPr>
          <p:nvPr/>
        </p:nvSpPr>
        <p:spPr bwMode="auto">
          <a:xfrm>
            <a:off x="5202238" y="4870450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64</a:t>
            </a:r>
          </a:p>
        </p:txBody>
      </p:sp>
      <p:sp>
        <p:nvSpPr>
          <p:cNvPr id="5294" name="Text Box 228"/>
          <p:cNvSpPr txBox="1">
            <a:spLocks noChangeArrowheads="1"/>
          </p:cNvSpPr>
          <p:nvPr/>
        </p:nvSpPr>
        <p:spPr bwMode="auto">
          <a:xfrm>
            <a:off x="5653088" y="4870450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65</a:t>
            </a:r>
          </a:p>
        </p:txBody>
      </p:sp>
      <p:sp>
        <p:nvSpPr>
          <p:cNvPr id="5295" name="Text Box 228"/>
          <p:cNvSpPr txBox="1">
            <a:spLocks noChangeArrowheads="1"/>
          </p:cNvSpPr>
          <p:nvPr/>
        </p:nvSpPr>
        <p:spPr bwMode="auto">
          <a:xfrm>
            <a:off x="6102350" y="4870450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66</a:t>
            </a:r>
          </a:p>
        </p:txBody>
      </p:sp>
      <p:sp>
        <p:nvSpPr>
          <p:cNvPr id="5296" name="Text Box 228"/>
          <p:cNvSpPr txBox="1">
            <a:spLocks noChangeArrowheads="1"/>
          </p:cNvSpPr>
          <p:nvPr/>
        </p:nvSpPr>
        <p:spPr bwMode="auto">
          <a:xfrm>
            <a:off x="6553200" y="4870450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67</a:t>
            </a:r>
          </a:p>
        </p:txBody>
      </p:sp>
      <p:sp>
        <p:nvSpPr>
          <p:cNvPr id="5297" name="Text Box 228"/>
          <p:cNvSpPr txBox="1">
            <a:spLocks noChangeArrowheads="1"/>
          </p:cNvSpPr>
          <p:nvPr/>
        </p:nvSpPr>
        <p:spPr bwMode="auto">
          <a:xfrm>
            <a:off x="7002463" y="4870450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68</a:t>
            </a:r>
          </a:p>
        </p:txBody>
      </p:sp>
      <p:sp>
        <p:nvSpPr>
          <p:cNvPr id="5298" name="Text Box 228"/>
          <p:cNvSpPr txBox="1">
            <a:spLocks noChangeArrowheads="1"/>
          </p:cNvSpPr>
          <p:nvPr/>
        </p:nvSpPr>
        <p:spPr bwMode="auto">
          <a:xfrm>
            <a:off x="7453313" y="4870450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69</a:t>
            </a:r>
          </a:p>
        </p:txBody>
      </p:sp>
      <p:sp>
        <p:nvSpPr>
          <p:cNvPr id="5299" name="Text Box 228"/>
          <p:cNvSpPr txBox="1">
            <a:spLocks noChangeArrowheads="1"/>
          </p:cNvSpPr>
          <p:nvPr/>
        </p:nvSpPr>
        <p:spPr bwMode="auto">
          <a:xfrm>
            <a:off x="7902575" y="4870450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70</a:t>
            </a:r>
          </a:p>
        </p:txBody>
      </p:sp>
      <p:sp>
        <p:nvSpPr>
          <p:cNvPr id="5300" name="Text Box 228"/>
          <p:cNvSpPr txBox="1">
            <a:spLocks noChangeArrowheads="1"/>
          </p:cNvSpPr>
          <p:nvPr/>
        </p:nvSpPr>
        <p:spPr bwMode="auto">
          <a:xfrm>
            <a:off x="8353425" y="4870450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71</a:t>
            </a:r>
          </a:p>
        </p:txBody>
      </p:sp>
      <p:sp>
        <p:nvSpPr>
          <p:cNvPr id="5301" name="Text Box 228"/>
          <p:cNvSpPr txBox="1">
            <a:spLocks noChangeArrowheads="1"/>
          </p:cNvSpPr>
          <p:nvPr/>
        </p:nvSpPr>
        <p:spPr bwMode="auto">
          <a:xfrm>
            <a:off x="2051050" y="5410200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89</a:t>
            </a:r>
          </a:p>
        </p:txBody>
      </p:sp>
      <p:sp>
        <p:nvSpPr>
          <p:cNvPr id="5302" name="Text Box 228"/>
          <p:cNvSpPr txBox="1">
            <a:spLocks noChangeArrowheads="1"/>
          </p:cNvSpPr>
          <p:nvPr/>
        </p:nvSpPr>
        <p:spPr bwMode="auto">
          <a:xfrm>
            <a:off x="2500313" y="5410200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90</a:t>
            </a:r>
          </a:p>
        </p:txBody>
      </p:sp>
      <p:sp>
        <p:nvSpPr>
          <p:cNvPr id="5303" name="Text Box 228"/>
          <p:cNvSpPr txBox="1">
            <a:spLocks noChangeArrowheads="1"/>
          </p:cNvSpPr>
          <p:nvPr/>
        </p:nvSpPr>
        <p:spPr bwMode="auto">
          <a:xfrm>
            <a:off x="2951163" y="5410200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91</a:t>
            </a:r>
          </a:p>
        </p:txBody>
      </p:sp>
      <p:sp>
        <p:nvSpPr>
          <p:cNvPr id="5304" name="Text Box 228"/>
          <p:cNvSpPr txBox="1">
            <a:spLocks noChangeArrowheads="1"/>
          </p:cNvSpPr>
          <p:nvPr/>
        </p:nvSpPr>
        <p:spPr bwMode="auto">
          <a:xfrm>
            <a:off x="3402013" y="5410200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92</a:t>
            </a:r>
          </a:p>
        </p:txBody>
      </p:sp>
      <p:sp>
        <p:nvSpPr>
          <p:cNvPr id="5305" name="Text Box 228"/>
          <p:cNvSpPr txBox="1">
            <a:spLocks noChangeArrowheads="1"/>
          </p:cNvSpPr>
          <p:nvPr/>
        </p:nvSpPr>
        <p:spPr bwMode="auto">
          <a:xfrm>
            <a:off x="3851275" y="5410200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93</a:t>
            </a:r>
          </a:p>
        </p:txBody>
      </p:sp>
      <p:sp>
        <p:nvSpPr>
          <p:cNvPr id="5306" name="Text Box 228"/>
          <p:cNvSpPr txBox="1">
            <a:spLocks noChangeArrowheads="1"/>
          </p:cNvSpPr>
          <p:nvPr/>
        </p:nvSpPr>
        <p:spPr bwMode="auto">
          <a:xfrm>
            <a:off x="4302125" y="5410200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94</a:t>
            </a:r>
          </a:p>
        </p:txBody>
      </p:sp>
      <p:sp>
        <p:nvSpPr>
          <p:cNvPr id="5307" name="Text Box 228"/>
          <p:cNvSpPr txBox="1">
            <a:spLocks noChangeArrowheads="1"/>
          </p:cNvSpPr>
          <p:nvPr/>
        </p:nvSpPr>
        <p:spPr bwMode="auto">
          <a:xfrm>
            <a:off x="4751388" y="5410200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"/>
              <a:t>95</a:t>
            </a:r>
            <a:endParaRPr lang="en-GB" altLang="en-US" sz="400"/>
          </a:p>
        </p:txBody>
      </p:sp>
      <p:sp>
        <p:nvSpPr>
          <p:cNvPr id="5308" name="Text Box 228"/>
          <p:cNvSpPr txBox="1">
            <a:spLocks noChangeArrowheads="1"/>
          </p:cNvSpPr>
          <p:nvPr/>
        </p:nvSpPr>
        <p:spPr bwMode="auto">
          <a:xfrm>
            <a:off x="5202238" y="5410200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96</a:t>
            </a:r>
          </a:p>
        </p:txBody>
      </p:sp>
      <p:sp>
        <p:nvSpPr>
          <p:cNvPr id="5309" name="Text Box 228"/>
          <p:cNvSpPr txBox="1">
            <a:spLocks noChangeArrowheads="1"/>
          </p:cNvSpPr>
          <p:nvPr/>
        </p:nvSpPr>
        <p:spPr bwMode="auto">
          <a:xfrm>
            <a:off x="5653088" y="5410200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97</a:t>
            </a:r>
          </a:p>
        </p:txBody>
      </p:sp>
      <p:sp>
        <p:nvSpPr>
          <p:cNvPr id="5310" name="Text Box 228"/>
          <p:cNvSpPr txBox="1">
            <a:spLocks noChangeArrowheads="1"/>
          </p:cNvSpPr>
          <p:nvPr/>
        </p:nvSpPr>
        <p:spPr bwMode="auto">
          <a:xfrm>
            <a:off x="6102350" y="5410200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98</a:t>
            </a:r>
          </a:p>
        </p:txBody>
      </p:sp>
      <p:sp>
        <p:nvSpPr>
          <p:cNvPr id="5311" name="Text Box 228"/>
          <p:cNvSpPr txBox="1">
            <a:spLocks noChangeArrowheads="1"/>
          </p:cNvSpPr>
          <p:nvPr/>
        </p:nvSpPr>
        <p:spPr bwMode="auto">
          <a:xfrm>
            <a:off x="6553200" y="5410200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99</a:t>
            </a:r>
          </a:p>
        </p:txBody>
      </p:sp>
      <p:sp>
        <p:nvSpPr>
          <p:cNvPr id="5312" name="Text Box 228"/>
          <p:cNvSpPr txBox="1">
            <a:spLocks noChangeArrowheads="1"/>
          </p:cNvSpPr>
          <p:nvPr/>
        </p:nvSpPr>
        <p:spPr bwMode="auto">
          <a:xfrm>
            <a:off x="7002463" y="5410200"/>
            <a:ext cx="231775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100</a:t>
            </a:r>
          </a:p>
        </p:txBody>
      </p:sp>
      <p:sp>
        <p:nvSpPr>
          <p:cNvPr id="5313" name="Text Box 228"/>
          <p:cNvSpPr txBox="1">
            <a:spLocks noChangeArrowheads="1"/>
          </p:cNvSpPr>
          <p:nvPr/>
        </p:nvSpPr>
        <p:spPr bwMode="auto">
          <a:xfrm>
            <a:off x="7453313" y="5410200"/>
            <a:ext cx="231775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101</a:t>
            </a:r>
          </a:p>
        </p:txBody>
      </p:sp>
      <p:sp>
        <p:nvSpPr>
          <p:cNvPr id="5314" name="Text Box 228"/>
          <p:cNvSpPr txBox="1">
            <a:spLocks noChangeArrowheads="1"/>
          </p:cNvSpPr>
          <p:nvPr/>
        </p:nvSpPr>
        <p:spPr bwMode="auto">
          <a:xfrm>
            <a:off x="7902575" y="5410200"/>
            <a:ext cx="231775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102</a:t>
            </a:r>
          </a:p>
        </p:txBody>
      </p:sp>
      <p:sp>
        <p:nvSpPr>
          <p:cNvPr id="5315" name="Text Box 228"/>
          <p:cNvSpPr txBox="1">
            <a:spLocks noChangeArrowheads="1"/>
          </p:cNvSpPr>
          <p:nvPr/>
        </p:nvSpPr>
        <p:spPr bwMode="auto">
          <a:xfrm>
            <a:off x="8353425" y="5410200"/>
            <a:ext cx="231775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103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4"/>
          <p:cNvSpPr>
            <a:spLocks noChangeArrowheads="1"/>
          </p:cNvSpPr>
          <p:nvPr/>
        </p:nvSpPr>
        <p:spPr bwMode="auto">
          <a:xfrm>
            <a:off x="1062038" y="728663"/>
            <a:ext cx="889000" cy="10699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2800" b="1" dirty="0" err="1">
                <a:latin typeface="Arial" charset="0"/>
                <a:cs typeface="+mn-cs"/>
              </a:rPr>
              <a:t>Ru</a:t>
            </a:r>
            <a:endParaRPr lang="en-GB" sz="280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1200" dirty="0">
                <a:latin typeface="Arial" charset="0"/>
                <a:cs typeface="+mn-cs"/>
              </a:rPr>
              <a:t>ruthenium</a:t>
            </a:r>
          </a:p>
        </p:txBody>
      </p:sp>
      <p:sp>
        <p:nvSpPr>
          <p:cNvPr id="10" name="Rectangle 140"/>
          <p:cNvSpPr>
            <a:spLocks noChangeArrowheads="1"/>
          </p:cNvSpPr>
          <p:nvPr/>
        </p:nvSpPr>
        <p:spPr bwMode="auto">
          <a:xfrm>
            <a:off x="2141538" y="725488"/>
            <a:ext cx="890587" cy="107315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2800" b="1" dirty="0">
                <a:latin typeface="Arial" charset="0"/>
                <a:cs typeface="+mn-cs"/>
              </a:rPr>
              <a:t>N</a:t>
            </a:r>
          </a:p>
          <a:p>
            <a:pPr algn="ctr" eaLnBrk="1" hangingPunct="1">
              <a:defRPr/>
            </a:pPr>
            <a:r>
              <a:rPr lang="en-GB" sz="1200" dirty="0">
                <a:latin typeface="Arial" charset="0"/>
                <a:cs typeface="+mn-cs"/>
              </a:rPr>
              <a:t>nitrogen</a:t>
            </a:r>
          </a:p>
        </p:txBody>
      </p:sp>
      <p:sp>
        <p:nvSpPr>
          <p:cNvPr id="11" name="Rectangle 37"/>
          <p:cNvSpPr>
            <a:spLocks noChangeArrowheads="1"/>
          </p:cNvSpPr>
          <p:nvPr/>
        </p:nvSpPr>
        <p:spPr bwMode="auto">
          <a:xfrm>
            <a:off x="3255963" y="2328863"/>
            <a:ext cx="896937" cy="10715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2800" b="1" dirty="0">
                <a:latin typeface="Arial" charset="0"/>
                <a:cs typeface="+mn-cs"/>
              </a:rPr>
              <a:t>Y</a:t>
            </a:r>
          </a:p>
          <a:p>
            <a:pPr algn="ctr" eaLnBrk="1" hangingPunct="1">
              <a:defRPr/>
            </a:pPr>
            <a:r>
              <a:rPr lang="en-GB" sz="1200" dirty="0">
                <a:latin typeface="Arial" charset="0"/>
                <a:cs typeface="+mn-cs"/>
              </a:rPr>
              <a:t>yttrium</a:t>
            </a:r>
          </a:p>
        </p:txBody>
      </p:sp>
      <p:sp>
        <p:nvSpPr>
          <p:cNvPr id="12" name="Rectangle 128"/>
          <p:cNvSpPr>
            <a:spLocks noChangeArrowheads="1"/>
          </p:cNvSpPr>
          <p:nvPr/>
        </p:nvSpPr>
        <p:spPr bwMode="auto">
          <a:xfrm>
            <a:off x="2141538" y="2349500"/>
            <a:ext cx="892175" cy="1074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2800" b="1" dirty="0">
                <a:latin typeface="Arial" charset="0"/>
                <a:cs typeface="+mn-cs"/>
              </a:rPr>
              <a:t>B</a:t>
            </a:r>
          </a:p>
          <a:p>
            <a:pPr algn="ctr" eaLnBrk="1" hangingPunct="1">
              <a:defRPr/>
            </a:pPr>
            <a:r>
              <a:rPr lang="en-GB" sz="1200" dirty="0">
                <a:latin typeface="Arial" charset="0"/>
                <a:cs typeface="+mn-cs"/>
              </a:rPr>
              <a:t>boron</a:t>
            </a:r>
          </a:p>
        </p:txBody>
      </p:sp>
      <p:grpSp>
        <p:nvGrpSpPr>
          <p:cNvPr id="6150" name="Group 16"/>
          <p:cNvGrpSpPr>
            <a:grpSpLocks/>
          </p:cNvGrpSpPr>
          <p:nvPr/>
        </p:nvGrpSpPr>
        <p:grpSpPr bwMode="auto">
          <a:xfrm>
            <a:off x="1027113" y="2352675"/>
            <a:ext cx="892175" cy="1071563"/>
            <a:chOff x="971550" y="4149111"/>
            <a:chExt cx="449263" cy="539750"/>
          </a:xfrm>
        </p:grpSpPr>
        <p:sp>
          <p:nvSpPr>
            <p:cNvPr id="14" name="Rectangle 34"/>
            <p:cNvSpPr>
              <a:spLocks noChangeArrowheads="1"/>
            </p:cNvSpPr>
            <p:nvPr/>
          </p:nvSpPr>
          <p:spPr bwMode="auto">
            <a:xfrm>
              <a:off x="971550" y="4149111"/>
              <a:ext cx="449263" cy="53975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/>
            <a:p>
              <a:pPr algn="ctr" eaLnBrk="1" hangingPunct="1">
                <a:defRPr/>
              </a:pPr>
              <a:r>
                <a:rPr lang="en-GB" sz="2800" b="1" dirty="0">
                  <a:latin typeface="Arial" charset="0"/>
                  <a:cs typeface="+mn-cs"/>
                </a:rPr>
                <a:t>Ba</a:t>
              </a:r>
            </a:p>
            <a:p>
              <a:pPr algn="ctr" eaLnBrk="1" hangingPunct="1">
                <a:defRPr/>
              </a:pPr>
              <a:r>
                <a:rPr lang="en-GB" sz="1200" dirty="0">
                  <a:latin typeface="Arial" charset="0"/>
                  <a:cs typeface="+mn-cs"/>
                </a:rPr>
                <a:t>barium</a:t>
              </a:r>
            </a:p>
          </p:txBody>
        </p:sp>
        <p:sp>
          <p:nvSpPr>
            <p:cNvPr id="6163" name="Text Box 228"/>
            <p:cNvSpPr txBox="1">
              <a:spLocks noChangeArrowheads="1"/>
            </p:cNvSpPr>
            <p:nvPr/>
          </p:nvSpPr>
          <p:spPr bwMode="auto">
            <a:xfrm>
              <a:off x="971550" y="4149111"/>
              <a:ext cx="152252" cy="1316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100"/>
                <a:t>56</a:t>
              </a:r>
            </a:p>
          </p:txBody>
        </p:sp>
      </p:grpSp>
      <p:sp>
        <p:nvSpPr>
          <p:cNvPr id="16" name="Rectangle 128"/>
          <p:cNvSpPr>
            <a:spLocks noChangeArrowheads="1"/>
          </p:cNvSpPr>
          <p:nvPr/>
        </p:nvSpPr>
        <p:spPr bwMode="auto">
          <a:xfrm>
            <a:off x="1020763" y="3863975"/>
            <a:ext cx="896937" cy="10795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2800" b="1" dirty="0">
                <a:latin typeface="Arial" charset="0"/>
                <a:cs typeface="+mn-cs"/>
              </a:rPr>
              <a:t>B</a:t>
            </a:r>
          </a:p>
          <a:p>
            <a:pPr algn="ctr" eaLnBrk="1" hangingPunct="1">
              <a:defRPr/>
            </a:pPr>
            <a:r>
              <a:rPr lang="en-GB" sz="1200" dirty="0">
                <a:latin typeface="Arial" charset="0"/>
                <a:cs typeface="+mn-cs"/>
              </a:rPr>
              <a:t>boron</a:t>
            </a:r>
          </a:p>
        </p:txBody>
      </p:sp>
      <p:sp>
        <p:nvSpPr>
          <p:cNvPr id="17" name="Rectangle 155"/>
          <p:cNvSpPr>
            <a:spLocks noChangeArrowheads="1"/>
          </p:cNvSpPr>
          <p:nvPr/>
        </p:nvSpPr>
        <p:spPr bwMode="auto">
          <a:xfrm>
            <a:off x="3265488" y="3883025"/>
            <a:ext cx="895350" cy="10763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2800" b="1" dirty="0">
                <a:latin typeface="Arial" charset="0"/>
                <a:cs typeface="+mn-cs"/>
              </a:rPr>
              <a:t>At</a:t>
            </a:r>
          </a:p>
          <a:p>
            <a:pPr algn="ctr" eaLnBrk="1" hangingPunct="1">
              <a:defRPr/>
            </a:pPr>
            <a:r>
              <a:rPr lang="en-GB" sz="1200" dirty="0">
                <a:latin typeface="Arial" charset="0"/>
                <a:cs typeface="+mn-cs"/>
              </a:rPr>
              <a:t>astatine</a:t>
            </a:r>
          </a:p>
        </p:txBody>
      </p:sp>
      <p:sp>
        <p:nvSpPr>
          <p:cNvPr id="18" name="Rectangle 169"/>
          <p:cNvSpPr>
            <a:spLocks noChangeArrowheads="1"/>
          </p:cNvSpPr>
          <p:nvPr/>
        </p:nvSpPr>
        <p:spPr bwMode="auto">
          <a:xfrm>
            <a:off x="4386263" y="3863975"/>
            <a:ext cx="895350" cy="1076325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2800" b="1" dirty="0">
                <a:latin typeface="Arial" charset="0"/>
                <a:cs typeface="+mn-cs"/>
              </a:rPr>
              <a:t>He</a:t>
            </a:r>
          </a:p>
          <a:p>
            <a:pPr algn="ctr" eaLnBrk="1" hangingPunct="1">
              <a:defRPr/>
            </a:pPr>
            <a:r>
              <a:rPr lang="en-GB" sz="1200" dirty="0">
                <a:latin typeface="Arial" charset="0"/>
                <a:cs typeface="+mn-cs"/>
              </a:rPr>
              <a:t>helium</a:t>
            </a:r>
          </a:p>
        </p:txBody>
      </p:sp>
      <p:sp>
        <p:nvSpPr>
          <p:cNvPr id="19" name="Rectangle 72"/>
          <p:cNvSpPr>
            <a:spLocks noChangeArrowheads="1"/>
          </p:cNvSpPr>
          <p:nvPr/>
        </p:nvSpPr>
        <p:spPr bwMode="auto">
          <a:xfrm>
            <a:off x="2141538" y="3883025"/>
            <a:ext cx="898525" cy="1076325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2800" b="1" dirty="0">
                <a:latin typeface="Arial" charset="0"/>
                <a:cs typeface="+mn-cs"/>
              </a:rPr>
              <a:t>Re</a:t>
            </a:r>
          </a:p>
          <a:p>
            <a:pPr algn="ctr" eaLnBrk="1" hangingPunct="1">
              <a:defRPr/>
            </a:pPr>
            <a:r>
              <a:rPr lang="en-GB" sz="1200" dirty="0">
                <a:latin typeface="Arial" charset="0"/>
                <a:cs typeface="+mn-cs"/>
              </a:rPr>
              <a:t>erbium</a:t>
            </a:r>
          </a:p>
        </p:txBody>
      </p:sp>
      <p:sp>
        <p:nvSpPr>
          <p:cNvPr id="27" name="Rectangle 140"/>
          <p:cNvSpPr>
            <a:spLocks noChangeArrowheads="1"/>
          </p:cNvSpPr>
          <p:nvPr/>
        </p:nvSpPr>
        <p:spPr bwMode="auto">
          <a:xfrm>
            <a:off x="3294063" y="5400675"/>
            <a:ext cx="900112" cy="108426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" charset="0"/>
                <a:cs typeface="+mn-cs"/>
              </a:rPr>
              <a:t>N</a:t>
            </a:r>
          </a:p>
          <a:p>
            <a:pPr algn="ctr" eaLnBrk="1" hangingPunct="1">
              <a:defRPr/>
            </a:pPr>
            <a:r>
              <a:rPr lang="en-GB" sz="1400" dirty="0">
                <a:latin typeface="Arial" charset="0"/>
                <a:cs typeface="+mn-cs"/>
              </a:rPr>
              <a:t>nitrogen</a:t>
            </a:r>
          </a:p>
        </p:txBody>
      </p:sp>
      <p:sp>
        <p:nvSpPr>
          <p:cNvPr id="28" name="Rectangle 151"/>
          <p:cNvSpPr>
            <a:spLocks noChangeArrowheads="1"/>
          </p:cNvSpPr>
          <p:nvPr/>
        </p:nvSpPr>
        <p:spPr bwMode="auto">
          <a:xfrm>
            <a:off x="1025525" y="5400675"/>
            <a:ext cx="900113" cy="108426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" charset="0"/>
                <a:cs typeface="+mn-cs"/>
              </a:rPr>
              <a:t>F</a:t>
            </a:r>
          </a:p>
          <a:p>
            <a:pPr algn="ctr" eaLnBrk="1" hangingPunct="1">
              <a:defRPr/>
            </a:pPr>
            <a:r>
              <a:rPr lang="en-GB" sz="1400" dirty="0">
                <a:latin typeface="Arial" charset="0"/>
                <a:cs typeface="+mn-cs"/>
              </a:rPr>
              <a:t>fluorine</a:t>
            </a:r>
          </a:p>
        </p:txBody>
      </p:sp>
      <p:sp>
        <p:nvSpPr>
          <p:cNvPr id="29" name="Rectangle 49"/>
          <p:cNvSpPr>
            <a:spLocks noChangeArrowheads="1"/>
          </p:cNvSpPr>
          <p:nvPr/>
        </p:nvSpPr>
        <p:spPr bwMode="auto">
          <a:xfrm>
            <a:off x="2185988" y="5399088"/>
            <a:ext cx="900112" cy="1081087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" charset="0"/>
                <a:cs typeface="+mn-cs"/>
              </a:rPr>
              <a:t>U</a:t>
            </a:r>
          </a:p>
          <a:p>
            <a:pPr algn="ctr" eaLnBrk="1" hangingPunct="1">
              <a:defRPr/>
            </a:pPr>
            <a:r>
              <a:rPr lang="en-GB" sz="1400" dirty="0">
                <a:latin typeface="Arial" charset="0"/>
                <a:cs typeface="+mn-cs"/>
              </a:rPr>
              <a:t>uranium</a:t>
            </a:r>
          </a:p>
        </p:txBody>
      </p:sp>
      <p:sp>
        <p:nvSpPr>
          <p:cNvPr id="30" name="Rectangle 37"/>
          <p:cNvSpPr>
            <a:spLocks noChangeArrowheads="1"/>
          </p:cNvSpPr>
          <p:nvPr/>
        </p:nvSpPr>
        <p:spPr bwMode="auto">
          <a:xfrm>
            <a:off x="5508625" y="5399088"/>
            <a:ext cx="903288" cy="10810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" charset="0"/>
                <a:cs typeface="+mn-cs"/>
              </a:rPr>
              <a:t>Y</a:t>
            </a:r>
          </a:p>
          <a:p>
            <a:pPr algn="ctr" eaLnBrk="1" hangingPunct="1">
              <a:defRPr/>
            </a:pPr>
            <a:r>
              <a:rPr lang="en-GB" sz="1400" dirty="0">
                <a:latin typeface="Arial" charset="0"/>
                <a:cs typeface="+mn-cs"/>
              </a:rPr>
              <a:t>yttrium</a:t>
            </a:r>
          </a:p>
        </p:txBody>
      </p:sp>
      <p:grpSp>
        <p:nvGrpSpPr>
          <p:cNvPr id="6159" name="Group 8"/>
          <p:cNvGrpSpPr>
            <a:grpSpLocks/>
          </p:cNvGrpSpPr>
          <p:nvPr/>
        </p:nvGrpSpPr>
        <p:grpSpPr bwMode="auto">
          <a:xfrm>
            <a:off x="4402138" y="5399088"/>
            <a:ext cx="903287" cy="1081087"/>
            <a:chOff x="520700" y="3069611"/>
            <a:chExt cx="450850" cy="539750"/>
          </a:xfrm>
        </p:grpSpPr>
        <p:sp>
          <p:nvSpPr>
            <p:cNvPr id="32" name="Rectangle 9"/>
            <p:cNvSpPr>
              <a:spLocks noChangeArrowheads="1"/>
            </p:cNvSpPr>
            <p:nvPr/>
          </p:nvSpPr>
          <p:spPr bwMode="auto">
            <a:xfrm>
              <a:off x="520700" y="3069611"/>
              <a:ext cx="450850" cy="539750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/>
            <a:p>
              <a:pPr algn="ctr" eaLnBrk="1" hangingPunct="1">
                <a:defRPr/>
              </a:pPr>
              <a:r>
                <a:rPr lang="en-GB" sz="3200" b="1" dirty="0">
                  <a:latin typeface="Arial" charset="0"/>
                  <a:cs typeface="+mn-cs"/>
                </a:rPr>
                <a:t>K</a:t>
              </a:r>
            </a:p>
            <a:p>
              <a:pPr algn="ctr" eaLnBrk="1" hangingPunct="1">
                <a:defRPr/>
              </a:pPr>
              <a:r>
                <a:rPr lang="en-GB" sz="1400" dirty="0">
                  <a:latin typeface="Arial" charset="0"/>
                  <a:cs typeface="+mn-cs"/>
                </a:rPr>
                <a:t>potassium</a:t>
              </a:r>
            </a:p>
          </p:txBody>
        </p:sp>
        <p:sp>
          <p:nvSpPr>
            <p:cNvPr id="6161" name="Text Box 226"/>
            <p:cNvSpPr txBox="1">
              <a:spLocks noChangeArrowheads="1"/>
            </p:cNvSpPr>
            <p:nvPr/>
          </p:nvSpPr>
          <p:spPr bwMode="auto">
            <a:xfrm>
              <a:off x="520700" y="3069611"/>
              <a:ext cx="157385" cy="1382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200"/>
                <a:t>19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3872</TotalTime>
  <Words>561</Words>
  <Application>Microsoft Office PowerPoint</Application>
  <PresentationFormat>On-screen Show (4:3)</PresentationFormat>
  <Paragraphs>415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Default Design</vt:lpstr>
      <vt:lpstr>Element Words</vt:lpstr>
      <vt:lpstr>PowerPoint Presentation</vt:lpstr>
      <vt:lpstr>Periodic Table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Periodic Table</dc:title>
  <dc:creator>Jonty Pearce</dc:creator>
  <cp:lastModifiedBy>Jonty Pearce</cp:lastModifiedBy>
  <cp:revision>34</cp:revision>
  <dcterms:created xsi:type="dcterms:W3CDTF">2011-04-09T17:38:18Z</dcterms:created>
  <dcterms:modified xsi:type="dcterms:W3CDTF">2015-02-22T11:23:48Z</dcterms:modified>
</cp:coreProperties>
</file>