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63" r:id="rId3"/>
    <p:sldId id="265" r:id="rId4"/>
    <p:sldId id="260" r:id="rId5"/>
    <p:sldId id="26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DEE425-6F27-45D4-8090-1352BE2D6BA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59905C7-FBDA-4B0F-954A-6BA7793984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931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4B3699-1B25-47A0-8925-5054A0ECCAFA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2413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221CDD-8000-4E5B-9000-18CECCA2CECB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3352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5B99B1-1993-4852-9222-464CF073EB6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2259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EEC120-85EE-4B95-A46B-AFD179C8726D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7437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CCC309-981E-4A4F-9B04-FD062AED95B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207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D3765-A8C5-4282-BB78-5133EC979E3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AC417-4190-419B-8A6C-1027A5197F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564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4D453-F303-4A22-B7FD-6882193B04E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EA24-FA8F-4CE1-B015-D8E4FB538C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432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BE3EE-2F9F-4DAB-8806-F24E57FB20A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B5318-AC0C-4596-B4EE-20FA42215F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225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41F21-EFBD-4F85-BD6D-A9277EE4EB2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758A8-4134-489C-A0AC-D13D4A6D3D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495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0524D-AE80-4456-8A87-9E65404B74F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68F9B-C1A8-4EF0-BDB5-DCB7F6EDE4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399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FFFC2-14E9-455D-90C8-9B0FA8FE47B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C500E-487E-477E-B90A-D2A4093D42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185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6BE80-0DC6-4DDD-87FD-D1654DF340E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8A6E-4CE9-4E2D-BF78-3BC83BBC72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46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443E7-A027-49EF-804B-A1E4C7C0422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265F8-E174-450D-AABF-45F027F04D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962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C217C-508E-4619-950D-5F68026041F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5D7B7-5CF0-43D7-BD0B-CF62AAE42C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702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A635E-73E1-49AE-8C0A-E0E5331FDFB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332BE-2FD8-4606-B10D-DAA7FFA4E3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201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8E61D-A7C0-43D0-9DDB-2BEA77122D6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F457C-DA75-4C72-9D1C-61680483F0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143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974822-CF39-46D2-A864-648BF9B6B8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677DA99-70D0-4DC8-9C76-B2A40653A3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/>
          <p:cNvSpPr/>
          <p:nvPr/>
        </p:nvSpPr>
        <p:spPr>
          <a:xfrm>
            <a:off x="-107950" y="-100013"/>
            <a:ext cx="9337675" cy="6985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accent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63705" y="2875666"/>
            <a:ext cx="553998" cy="904607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5"/>
                </a:solidFill>
                <a:latin typeface="+mn-lt"/>
                <a:cs typeface="+mn-cs"/>
              </a:rPr>
              <a:t>VIDEO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35370" y="3414707"/>
            <a:ext cx="461665" cy="558807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TEXT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47988" y="3409950"/>
            <a:ext cx="1131887" cy="7080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RISK</a:t>
            </a: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2238375" y="1160463"/>
            <a:ext cx="1174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1"/>
                </a:solidFill>
              </a:rPr>
              <a:t>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4420" y="5264063"/>
            <a:ext cx="461665" cy="695062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SPEED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5711" y="3755493"/>
            <a:ext cx="461665" cy="1039708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1"/>
                </a:solidFill>
                <a:latin typeface="+mn-lt"/>
                <a:cs typeface="+mn-cs"/>
              </a:rPr>
              <a:t>INTERNET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80428" y="2044101"/>
            <a:ext cx="461665" cy="589392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1"/>
                </a:solidFill>
                <a:latin typeface="+mn-lt"/>
                <a:cs typeface="+mn-cs"/>
              </a:rPr>
              <a:t>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7525" y="1453288"/>
            <a:ext cx="800219" cy="3227230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INFORMATION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97038" y="1265238"/>
            <a:ext cx="2411412" cy="7080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CONSUME</a:t>
            </a:r>
          </a:p>
        </p:txBody>
      </p: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5010150" y="3624263"/>
            <a:ext cx="1114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BUSINESS</a:t>
            </a:r>
          </a:p>
        </p:txBody>
      </p:sp>
      <p:sp>
        <p:nvSpPr>
          <p:cNvPr id="3085" name="TextBox 12"/>
          <p:cNvSpPr txBox="1">
            <a:spLocks noChangeArrowheads="1"/>
          </p:cNvSpPr>
          <p:nvPr/>
        </p:nvSpPr>
        <p:spPr bwMode="auto">
          <a:xfrm>
            <a:off x="5395913" y="1490663"/>
            <a:ext cx="963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CAPITAL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80479" y="2925795"/>
            <a:ext cx="400110" cy="885948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1"/>
                </a:solidFill>
                <a:latin typeface="+mn-lt"/>
                <a:cs typeface="+mn-cs"/>
              </a:rPr>
              <a:t>RESOURCE</a:t>
            </a:r>
          </a:p>
        </p:txBody>
      </p:sp>
      <p:sp>
        <p:nvSpPr>
          <p:cNvPr id="3087" name="TextBox 14"/>
          <p:cNvSpPr txBox="1">
            <a:spLocks noChangeArrowheads="1"/>
          </p:cNvSpPr>
          <p:nvPr/>
        </p:nvSpPr>
        <p:spPr bwMode="auto">
          <a:xfrm>
            <a:off x="6284913" y="4906963"/>
            <a:ext cx="996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accent1"/>
                </a:solidFill>
              </a:rPr>
              <a:t>VIDEO</a:t>
            </a:r>
          </a:p>
        </p:txBody>
      </p:sp>
      <p:sp>
        <p:nvSpPr>
          <p:cNvPr id="3088" name="TextBox 15"/>
          <p:cNvSpPr txBox="1">
            <a:spLocks noChangeArrowheads="1"/>
          </p:cNvSpPr>
          <p:nvPr/>
        </p:nvSpPr>
        <p:spPr bwMode="auto">
          <a:xfrm>
            <a:off x="2616200" y="4538663"/>
            <a:ext cx="844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MEDIA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46870" y="4345098"/>
            <a:ext cx="461665" cy="1169294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1"/>
                </a:solidFill>
                <a:latin typeface="+mn-lt"/>
                <a:cs typeface="+mn-cs"/>
              </a:rPr>
              <a:t>ECONOMIC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77758" y="4144174"/>
            <a:ext cx="400110" cy="720582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1"/>
                </a:solidFill>
                <a:latin typeface="+mn-lt"/>
                <a:cs typeface="+mn-cs"/>
              </a:rPr>
              <a:t>DIVERSE</a:t>
            </a:r>
          </a:p>
        </p:txBody>
      </p:sp>
      <p:sp>
        <p:nvSpPr>
          <p:cNvPr id="3091" name="TextBox 21"/>
          <p:cNvSpPr txBox="1">
            <a:spLocks noChangeArrowheads="1"/>
          </p:cNvSpPr>
          <p:nvPr/>
        </p:nvSpPr>
        <p:spPr bwMode="auto">
          <a:xfrm>
            <a:off x="3014663" y="3222625"/>
            <a:ext cx="523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YES</a:t>
            </a:r>
          </a:p>
        </p:txBody>
      </p:sp>
      <p:sp>
        <p:nvSpPr>
          <p:cNvPr id="3092" name="TextBox 22"/>
          <p:cNvSpPr txBox="1">
            <a:spLocks noChangeArrowheads="1"/>
          </p:cNvSpPr>
          <p:nvPr/>
        </p:nvSpPr>
        <p:spPr bwMode="auto">
          <a:xfrm>
            <a:off x="2135188" y="3778250"/>
            <a:ext cx="492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NO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72996" y="3270444"/>
            <a:ext cx="461665" cy="1049326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TRAINING</a:t>
            </a:r>
          </a:p>
        </p:txBody>
      </p:sp>
      <p:sp>
        <p:nvSpPr>
          <p:cNvPr id="3094" name="TextBox 24"/>
          <p:cNvSpPr txBox="1">
            <a:spLocks noChangeArrowheads="1"/>
          </p:cNvSpPr>
          <p:nvPr/>
        </p:nvSpPr>
        <p:spPr bwMode="auto">
          <a:xfrm>
            <a:off x="6372225" y="2843213"/>
            <a:ext cx="896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TOWER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13026" y="3328127"/>
            <a:ext cx="346249" cy="874598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1"/>
                </a:solidFill>
                <a:latin typeface="+mn-lt"/>
                <a:cs typeface="+mn-cs"/>
              </a:rPr>
              <a:t>COMMERCIAL</a:t>
            </a:r>
          </a:p>
        </p:txBody>
      </p:sp>
      <p:sp>
        <p:nvSpPr>
          <p:cNvPr id="2" name="Rectangle 1"/>
          <p:cNvSpPr/>
          <p:nvPr/>
        </p:nvSpPr>
        <p:spPr>
          <a:xfrm>
            <a:off x="1135063" y="944563"/>
            <a:ext cx="677862" cy="369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LEAD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9257" y="3718709"/>
            <a:ext cx="461665" cy="906145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1"/>
                </a:solidFill>
                <a:latin typeface="+mn-lt"/>
                <a:cs typeface="+mn-cs"/>
              </a:rPr>
              <a:t>FOLLOW</a:t>
            </a:r>
            <a:endParaRPr lang="en-GB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7559675" y="5780088"/>
            <a:ext cx="911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DESIGN</a:t>
            </a:r>
            <a:endParaRPr lang="en-GB" altLang="en-US" sz="1800">
              <a:solidFill>
                <a:schemeClr val="accent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940550" y="3060700"/>
            <a:ext cx="1098550" cy="3683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IMPROVE</a:t>
            </a:r>
            <a:endParaRPr lang="en-GB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94300" y="1271588"/>
            <a:ext cx="647700" cy="36830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5"/>
                </a:solidFill>
                <a:latin typeface="+mn-lt"/>
                <a:cs typeface="+mn-cs"/>
              </a:rPr>
              <a:t>FACT</a:t>
            </a:r>
            <a:endParaRPr lang="en-GB" dirty="0">
              <a:solidFill>
                <a:schemeClr val="accent5"/>
              </a:solidFill>
              <a:latin typeface="+mn-lt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61770" y="1855102"/>
            <a:ext cx="400110" cy="694357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1"/>
                </a:solidFill>
                <a:latin typeface="+mn-lt"/>
                <a:cs typeface="+mn-cs"/>
              </a:rPr>
              <a:t>FICTION</a:t>
            </a:r>
            <a:endParaRPr lang="en-GB" sz="140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4052888" y="1408113"/>
            <a:ext cx="1403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chemeClr val="accent1"/>
                </a:solidFill>
              </a:rPr>
              <a:t>EXPAND</a:t>
            </a:r>
            <a:endParaRPr lang="en-GB" altLang="en-US" sz="2800">
              <a:solidFill>
                <a:schemeClr val="accent1"/>
              </a:solidFill>
            </a:endParaRP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3843338" y="2516188"/>
            <a:ext cx="13303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chemeClr val="accent1"/>
                </a:solidFill>
              </a:rPr>
              <a:t>UNITED</a:t>
            </a:r>
            <a:endParaRPr lang="en-GB" altLang="en-US" sz="2800">
              <a:solidFill>
                <a:schemeClr val="accent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10275" y="5248275"/>
            <a:ext cx="993775" cy="3683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5"/>
                </a:solidFill>
                <a:latin typeface="+mn-lt"/>
                <a:cs typeface="+mn-cs"/>
              </a:rPr>
              <a:t>ENGAGE</a:t>
            </a:r>
            <a:endParaRPr lang="en-GB" dirty="0">
              <a:solidFill>
                <a:schemeClr val="accent5"/>
              </a:solidFill>
              <a:latin typeface="+mn-lt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47073" y="3121111"/>
            <a:ext cx="615553" cy="794448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1"/>
                </a:solidFill>
                <a:latin typeface="+mn-lt"/>
                <a:cs typeface="+mn-cs"/>
              </a:rPr>
              <a:t>WEB</a:t>
            </a:r>
            <a:endParaRPr lang="en-GB" sz="280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5768975" y="3840163"/>
            <a:ext cx="1182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NETWORK</a:t>
            </a:r>
            <a:endParaRPr lang="en-GB" altLang="en-US" sz="1800">
              <a:solidFill>
                <a:schemeClr val="accent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620963" y="4157663"/>
            <a:ext cx="869950" cy="3683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SOCIAL</a:t>
            </a:r>
            <a:endParaRPr lang="en-GB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5318125" y="5083175"/>
            <a:ext cx="989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MIRROR</a:t>
            </a:r>
            <a:endParaRPr lang="en-GB" altLang="en-US" sz="1800">
              <a:solidFill>
                <a:schemeClr val="accent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099050" y="1133475"/>
            <a:ext cx="593725" cy="3079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BLOG</a:t>
            </a:r>
            <a:endParaRPr lang="en-GB" sz="1400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11172" y="2443146"/>
            <a:ext cx="400110" cy="456215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1"/>
                </a:solidFill>
                <a:latin typeface="+mn-lt"/>
                <a:cs typeface="+mn-cs"/>
              </a:rPr>
              <a:t>TEXT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951508" y="4550955"/>
            <a:ext cx="615553" cy="757580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1"/>
                </a:solidFill>
                <a:latin typeface="+mn-lt"/>
                <a:cs typeface="+mn-cs"/>
              </a:rPr>
              <a:t>RISK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37238" y="1301750"/>
            <a:ext cx="973137" cy="26193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APPLICATION</a:t>
            </a:r>
            <a:endParaRPr lang="en-GB" sz="14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6961" y="3587558"/>
            <a:ext cx="346249" cy="444994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SPEED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71090" y="1985162"/>
            <a:ext cx="430887" cy="932307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INTERNET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33252" y="4202725"/>
            <a:ext cx="492443" cy="645626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DATA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03974" y="3694111"/>
            <a:ext cx="800219" cy="1639744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SECRET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497763" y="5502275"/>
            <a:ext cx="1524000" cy="46196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CONSUME</a:t>
            </a:r>
            <a:endParaRPr lang="en-GB" sz="40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118" name="TextBox 46"/>
          <p:cNvSpPr txBox="1">
            <a:spLocks noChangeArrowheads="1"/>
          </p:cNvSpPr>
          <p:nvPr/>
        </p:nvSpPr>
        <p:spPr bwMode="auto">
          <a:xfrm>
            <a:off x="7527925" y="4924425"/>
            <a:ext cx="163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chemeClr val="accent1"/>
                </a:solidFill>
              </a:rPr>
              <a:t>BUSINESS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27925" y="5243513"/>
            <a:ext cx="963613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CAPITAL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490913" y="976313"/>
            <a:ext cx="977900" cy="3079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5"/>
                </a:solidFill>
                <a:latin typeface="+mn-lt"/>
                <a:cs typeface="+mn-cs"/>
              </a:rPr>
              <a:t>RESOURCE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14788" y="1157288"/>
            <a:ext cx="1212850" cy="5238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MEDIA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367294" y="4591333"/>
            <a:ext cx="461665" cy="1169294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ECONOMIC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08790" y="3207042"/>
            <a:ext cx="369332" cy="631070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accent1"/>
                </a:solidFill>
                <a:latin typeface="+mn-lt"/>
                <a:cs typeface="+mn-cs"/>
              </a:rPr>
              <a:t>DIVERSE</a:t>
            </a:r>
            <a:endParaRPr lang="en-GB" sz="2800" b="1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61664" y="3930748"/>
            <a:ext cx="461665" cy="431528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YES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094916" y="3958559"/>
            <a:ext cx="400110" cy="332783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1"/>
                </a:solidFill>
                <a:latin typeface="+mn-lt"/>
                <a:cs typeface="+mn-cs"/>
              </a:rPr>
              <a:t>NO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684451" y="4132660"/>
            <a:ext cx="461665" cy="1049326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TRAINING</a:t>
            </a:r>
            <a:endParaRPr lang="en-GB" sz="14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89843" y="1843784"/>
            <a:ext cx="461665" cy="804644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TOWER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74912" y="5021021"/>
            <a:ext cx="461665" cy="1432315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COMMERCIAL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360171" y="2621437"/>
            <a:ext cx="615553" cy="859018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LEAD</a:t>
            </a:r>
            <a:endParaRPr lang="en-GB" sz="2800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130" name="Rectangle 62"/>
          <p:cNvSpPr>
            <a:spLocks noChangeArrowheads="1"/>
          </p:cNvSpPr>
          <p:nvPr/>
        </p:nvSpPr>
        <p:spPr bwMode="auto">
          <a:xfrm>
            <a:off x="2041525" y="2508250"/>
            <a:ext cx="1450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chemeClr val="accent1"/>
                </a:solidFill>
              </a:rPr>
              <a:t>FOLLOW</a:t>
            </a:r>
            <a:endParaRPr lang="en-GB" altLang="en-US" sz="2800">
              <a:solidFill>
                <a:schemeClr val="accent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9688" y="1436688"/>
            <a:ext cx="1314450" cy="5222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DESIGN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429354" y="3923507"/>
            <a:ext cx="461665" cy="1006238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IMPROVE</a:t>
            </a:r>
            <a:endParaRPr lang="en-GB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133" name="Rectangle 65"/>
          <p:cNvSpPr>
            <a:spLocks noChangeArrowheads="1"/>
          </p:cNvSpPr>
          <p:nvPr/>
        </p:nvSpPr>
        <p:spPr bwMode="auto">
          <a:xfrm>
            <a:off x="3421063" y="1184275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FACT</a:t>
            </a:r>
            <a:endParaRPr lang="en-GB" altLang="en-US" sz="1800">
              <a:solidFill>
                <a:schemeClr val="accent1"/>
              </a:solidFill>
            </a:endParaRPr>
          </a:p>
        </p:txBody>
      </p:sp>
      <p:sp>
        <p:nvSpPr>
          <p:cNvPr id="3134" name="Rectangle 66"/>
          <p:cNvSpPr>
            <a:spLocks noChangeArrowheads="1"/>
          </p:cNvSpPr>
          <p:nvPr/>
        </p:nvSpPr>
        <p:spPr bwMode="auto">
          <a:xfrm>
            <a:off x="7458075" y="3957638"/>
            <a:ext cx="785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1"/>
                </a:solidFill>
              </a:rPr>
              <a:t>FICTION</a:t>
            </a:r>
            <a:endParaRPr lang="en-GB" altLang="en-US" sz="1400">
              <a:solidFill>
                <a:schemeClr val="accent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465888" y="2620963"/>
            <a:ext cx="969962" cy="369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EXPAND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430463" y="2897188"/>
            <a:ext cx="1166812" cy="46196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UNITED</a:t>
            </a:r>
            <a:endParaRPr lang="en-GB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757842" y="2025164"/>
            <a:ext cx="461665" cy="900631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ENGAGE</a:t>
            </a:r>
            <a:endParaRPr lang="en-GB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744891" y="3105620"/>
            <a:ext cx="461665" cy="544380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1"/>
                </a:solidFill>
                <a:latin typeface="+mn-lt"/>
                <a:cs typeface="+mn-cs"/>
              </a:rPr>
              <a:t>WEB</a:t>
            </a:r>
            <a:endParaRPr lang="en-GB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113630" y="1717397"/>
            <a:ext cx="492443" cy="1200072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accent1"/>
                </a:solidFill>
                <a:latin typeface="+mn-lt"/>
                <a:cs typeface="+mn-cs"/>
              </a:rPr>
              <a:t>NETWORK</a:t>
            </a:r>
            <a:endParaRPr lang="en-GB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790825" y="4329113"/>
            <a:ext cx="989013" cy="369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5"/>
                </a:solidFill>
                <a:latin typeface="+mn-lt"/>
                <a:cs typeface="+mn-cs"/>
              </a:rPr>
              <a:t>MIRROR</a:t>
            </a:r>
            <a:endParaRPr lang="en-GB" dirty="0">
              <a:solidFill>
                <a:schemeClr val="accent5"/>
              </a:solidFill>
              <a:latin typeface="+mn-lt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492500" y="827088"/>
            <a:ext cx="495300" cy="254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BLOG</a:t>
            </a:r>
            <a:endParaRPr lang="en-GB" sz="105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297613" y="1550988"/>
            <a:ext cx="635000" cy="25241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1"/>
                </a:solidFill>
                <a:latin typeface="+mn-lt"/>
                <a:cs typeface="+mn-cs"/>
              </a:rPr>
              <a:t>FICTION</a:t>
            </a:r>
            <a:endParaRPr lang="en-GB" sz="105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470150" y="822325"/>
            <a:ext cx="500063" cy="2762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TEXT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270125" y="533400"/>
            <a:ext cx="604838" cy="2159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INTERNET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38200" y="2465388"/>
            <a:ext cx="501650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1"/>
                </a:solidFill>
                <a:latin typeface="+mn-lt"/>
                <a:cs typeface="+mn-cs"/>
              </a:rPr>
              <a:t>DATA</a:t>
            </a:r>
          </a:p>
        </p:txBody>
      </p:sp>
      <p:sp>
        <p:nvSpPr>
          <p:cNvPr id="3146" name="TextBox 78"/>
          <p:cNvSpPr txBox="1">
            <a:spLocks noChangeArrowheads="1"/>
          </p:cNvSpPr>
          <p:nvPr/>
        </p:nvSpPr>
        <p:spPr bwMode="auto">
          <a:xfrm>
            <a:off x="2525713" y="992188"/>
            <a:ext cx="388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>
                <a:solidFill>
                  <a:schemeClr val="accent1"/>
                </a:solidFill>
              </a:rPr>
              <a:t>NO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04813" y="2651125"/>
            <a:ext cx="930275" cy="27622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TELEVISION</a:t>
            </a:r>
            <a:endParaRPr lang="en-GB" sz="1400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204075" y="2884488"/>
            <a:ext cx="566738" cy="3079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5"/>
                </a:solidFill>
                <a:latin typeface="+mn-lt"/>
                <a:cs typeface="+mn-cs"/>
              </a:rPr>
              <a:t>TIME</a:t>
            </a:r>
            <a:endParaRPr lang="en-GB" sz="1400" dirty="0">
              <a:solidFill>
                <a:schemeClr val="accent5"/>
              </a:solidFill>
              <a:latin typeface="+mn-lt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511199" y="1761324"/>
            <a:ext cx="492443" cy="909929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WORLD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849563" y="900113"/>
            <a:ext cx="736600" cy="3397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CLOCK</a:t>
            </a:r>
          </a:p>
        </p:txBody>
      </p:sp>
      <p:sp>
        <p:nvSpPr>
          <p:cNvPr id="3151" name="TextBox 83"/>
          <p:cNvSpPr txBox="1">
            <a:spLocks noChangeArrowheads="1"/>
          </p:cNvSpPr>
          <p:nvPr/>
        </p:nvSpPr>
        <p:spPr bwMode="auto">
          <a:xfrm>
            <a:off x="4421188" y="1036638"/>
            <a:ext cx="6508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>
                <a:solidFill>
                  <a:schemeClr val="accent1"/>
                </a:solidFill>
              </a:rPr>
              <a:t>DIGITAL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794625" y="3767138"/>
            <a:ext cx="639763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1"/>
                </a:solidFill>
                <a:latin typeface="+mn-lt"/>
                <a:cs typeface="+mn-cs"/>
              </a:rPr>
              <a:t>ADVERT</a:t>
            </a:r>
          </a:p>
        </p:txBody>
      </p:sp>
      <p:sp>
        <p:nvSpPr>
          <p:cNvPr id="3153" name="TextBox 85"/>
          <p:cNvSpPr txBox="1">
            <a:spLocks noChangeArrowheads="1"/>
          </p:cNvSpPr>
          <p:nvPr/>
        </p:nvSpPr>
        <p:spPr bwMode="auto">
          <a:xfrm>
            <a:off x="3975100" y="4751388"/>
            <a:ext cx="647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>
                <a:solidFill>
                  <a:schemeClr val="accent1"/>
                </a:solidFill>
              </a:rPr>
              <a:t>SMART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416550" y="4881563"/>
            <a:ext cx="873125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PHONE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84188" y="1177925"/>
            <a:ext cx="1319212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5"/>
                </a:solidFill>
                <a:latin typeface="+mn-lt"/>
                <a:cs typeface="+mn-cs"/>
              </a:rPr>
              <a:t>EDUCATION</a:t>
            </a:r>
            <a:endParaRPr lang="en-GB" sz="1400" b="1" dirty="0">
              <a:solidFill>
                <a:schemeClr val="accent5"/>
              </a:solidFill>
              <a:latin typeface="+mn-lt"/>
              <a:cs typeface="+mn-c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981040" y="3844743"/>
            <a:ext cx="461665" cy="803553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TALENT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381625" y="1706563"/>
            <a:ext cx="796925" cy="3397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PHONE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951508" y="1853564"/>
            <a:ext cx="353943" cy="494687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solidFill>
                  <a:schemeClr val="accent5"/>
                </a:solidFill>
                <a:latin typeface="+mn-lt"/>
                <a:cs typeface="+mn-cs"/>
              </a:rPr>
              <a:t>MEDIA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880470" y="2330929"/>
            <a:ext cx="307777" cy="369653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accent1"/>
                </a:solidFill>
                <a:latin typeface="+mn-lt"/>
                <a:cs typeface="+mn-cs"/>
              </a:rPr>
              <a:t>CLOCK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352982" y="4618979"/>
            <a:ext cx="369332" cy="318485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accent1"/>
                </a:solidFill>
                <a:latin typeface="+mn-lt"/>
                <a:cs typeface="+mn-cs"/>
              </a:rPr>
              <a:t>YES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07223" y="1816022"/>
            <a:ext cx="400110" cy="332783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1"/>
                </a:solidFill>
                <a:latin typeface="+mn-lt"/>
                <a:cs typeface="+mn-cs"/>
              </a:rPr>
              <a:t>NO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269332" y="730934"/>
            <a:ext cx="346249" cy="513923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1"/>
                </a:solidFill>
                <a:latin typeface="+mn-lt"/>
                <a:cs typeface="+mn-cs"/>
              </a:rPr>
              <a:t>TOWER</a:t>
            </a:r>
          </a:p>
        </p:txBody>
      </p:sp>
      <p:sp>
        <p:nvSpPr>
          <p:cNvPr id="97" name="Rectangle 96"/>
          <p:cNvSpPr/>
          <p:nvPr/>
        </p:nvSpPr>
        <p:spPr>
          <a:xfrm>
            <a:off x="3413600" y="3894786"/>
            <a:ext cx="323165" cy="592470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>
                <a:solidFill>
                  <a:schemeClr val="accent1"/>
                </a:solidFill>
                <a:latin typeface="+mn-lt"/>
                <a:cs typeface="+mn-cs"/>
              </a:rPr>
              <a:t>NETWORK</a:t>
            </a:r>
            <a:endParaRPr lang="en-GB" sz="90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923828" y="3745356"/>
            <a:ext cx="400110" cy="501163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5"/>
                </a:solidFill>
                <a:latin typeface="+mn-lt"/>
                <a:cs typeface="+mn-cs"/>
              </a:rPr>
              <a:t>BLOG</a:t>
            </a:r>
            <a:endParaRPr lang="en-GB" sz="1400" dirty="0">
              <a:solidFill>
                <a:schemeClr val="accent5"/>
              </a:solidFill>
              <a:latin typeface="+mn-lt"/>
              <a:cs typeface="+mn-cs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638214" y="3117386"/>
            <a:ext cx="400110" cy="694357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FICTION</a:t>
            </a:r>
            <a:endParaRPr lang="en-GB" sz="1400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149645" y="1872003"/>
            <a:ext cx="323165" cy="491481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>
                <a:solidFill>
                  <a:schemeClr val="accent1"/>
                </a:solidFill>
                <a:latin typeface="+mn-lt"/>
                <a:cs typeface="+mn-cs"/>
              </a:rPr>
              <a:t>EXPAND</a:t>
            </a:r>
            <a:endParaRPr lang="en-GB" sz="90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711147" y="3784499"/>
            <a:ext cx="369332" cy="406522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accent1"/>
                </a:solidFill>
                <a:latin typeface="+mn-lt"/>
                <a:cs typeface="+mn-cs"/>
              </a:rPr>
              <a:t>TEXT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06830" y="1853564"/>
            <a:ext cx="307777" cy="513923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accent1"/>
                </a:solidFill>
                <a:latin typeface="+mn-lt"/>
                <a:cs typeface="+mn-cs"/>
              </a:rPr>
              <a:t>INTERNET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718842" y="2277651"/>
            <a:ext cx="353943" cy="558807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solidFill>
                  <a:schemeClr val="accent1"/>
                </a:solidFill>
                <a:latin typeface="+mn-lt"/>
                <a:cs typeface="+mn-cs"/>
              </a:rPr>
              <a:t>DIGITAL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761229" y="3294775"/>
            <a:ext cx="338554" cy="887422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1"/>
                </a:solidFill>
                <a:latin typeface="+mn-lt"/>
                <a:cs typeface="+mn-cs"/>
              </a:rPr>
              <a:t>INFORMATION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754551" y="960830"/>
            <a:ext cx="338554" cy="481863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1"/>
                </a:solidFill>
                <a:latin typeface="+mn-lt"/>
                <a:cs typeface="+mn-cs"/>
              </a:rPr>
              <a:t>SECRET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874106" y="3532801"/>
            <a:ext cx="430887" cy="655500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1"/>
                </a:solidFill>
                <a:latin typeface="+mn-lt"/>
                <a:cs typeface="+mn-cs"/>
              </a:rPr>
              <a:t>STUDY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003664" y="487606"/>
            <a:ext cx="369332" cy="932050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KNOWLEDGE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725613" y="1479550"/>
            <a:ext cx="2863850" cy="144621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800" b="1" dirty="0">
                <a:solidFill>
                  <a:schemeClr val="accent5"/>
                </a:solidFill>
                <a:latin typeface="+mn-lt"/>
                <a:cs typeface="+mn-cs"/>
              </a:rPr>
              <a:t>YOUR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079875" y="2601913"/>
            <a:ext cx="2474913" cy="144621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800" b="1" dirty="0">
                <a:solidFill>
                  <a:schemeClr val="accent5"/>
                </a:solidFill>
                <a:latin typeface="+mn-lt"/>
                <a:cs typeface="+mn-cs"/>
              </a:rPr>
              <a:t>TEXT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113463" y="3851275"/>
            <a:ext cx="2630487" cy="144621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-107950" y="-100013"/>
            <a:ext cx="9337675" cy="6985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2788" y="1728788"/>
            <a:ext cx="3687762" cy="186213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YOUR</a:t>
            </a:r>
            <a:endParaRPr lang="en-GB" sz="96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124" name="TextBox 49"/>
          <p:cNvSpPr txBox="1">
            <a:spLocks noChangeArrowheads="1"/>
          </p:cNvSpPr>
          <p:nvPr/>
        </p:nvSpPr>
        <p:spPr bwMode="auto">
          <a:xfrm>
            <a:off x="2233613" y="1876425"/>
            <a:ext cx="9969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accent1"/>
                </a:solidFill>
              </a:rPr>
              <a:t>VIDEO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35313" y="2982913"/>
            <a:ext cx="3382962" cy="186055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5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HERE</a:t>
            </a:r>
            <a:endParaRPr lang="en-GB" sz="9600" b="1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18075" y="1849438"/>
            <a:ext cx="3178175" cy="186213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5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TEXT</a:t>
            </a:r>
            <a:endParaRPr lang="en-GB" sz="9600" b="1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85100" y="4829175"/>
            <a:ext cx="650875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TEXT</a:t>
            </a:r>
          </a:p>
        </p:txBody>
      </p:sp>
      <p:sp>
        <p:nvSpPr>
          <p:cNvPr id="5128" name="TextBox 4"/>
          <p:cNvSpPr txBox="1">
            <a:spLocks noChangeArrowheads="1"/>
          </p:cNvSpPr>
          <p:nvPr/>
        </p:nvSpPr>
        <p:spPr bwMode="auto">
          <a:xfrm>
            <a:off x="6288088" y="3740150"/>
            <a:ext cx="11318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accent1"/>
                </a:solidFill>
              </a:rPr>
              <a:t>RISK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50025" y="4614863"/>
            <a:ext cx="1174750" cy="3079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APPLICATION</a:t>
            </a:r>
          </a:p>
        </p:txBody>
      </p:sp>
      <p:sp>
        <p:nvSpPr>
          <p:cNvPr id="5130" name="TextBox 6"/>
          <p:cNvSpPr txBox="1">
            <a:spLocks noChangeArrowheads="1"/>
          </p:cNvSpPr>
          <p:nvPr/>
        </p:nvSpPr>
        <p:spPr bwMode="auto">
          <a:xfrm>
            <a:off x="938213" y="1416050"/>
            <a:ext cx="78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SPEED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52588" y="1420813"/>
            <a:ext cx="1131887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INTERNET</a:t>
            </a:r>
          </a:p>
        </p:txBody>
      </p:sp>
      <p:sp>
        <p:nvSpPr>
          <p:cNvPr id="5132" name="TextBox 8"/>
          <p:cNvSpPr txBox="1">
            <a:spLocks noChangeArrowheads="1"/>
          </p:cNvSpPr>
          <p:nvPr/>
        </p:nvSpPr>
        <p:spPr bwMode="auto">
          <a:xfrm>
            <a:off x="1500188" y="338138"/>
            <a:ext cx="682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97075" y="4483100"/>
            <a:ext cx="3319463" cy="7080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3"/>
                </a:solidFill>
                <a:latin typeface="+mn-lt"/>
                <a:cs typeface="+mn-cs"/>
              </a:rPr>
              <a:t>INFORMATION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6900" y="2987675"/>
            <a:ext cx="2411413" cy="7080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CONSUME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1938" y="3100388"/>
            <a:ext cx="1220787" cy="40005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BUSINESS</a:t>
            </a:r>
          </a:p>
        </p:txBody>
      </p:sp>
      <p:sp>
        <p:nvSpPr>
          <p:cNvPr id="5136" name="TextBox 12"/>
          <p:cNvSpPr txBox="1">
            <a:spLocks noChangeArrowheads="1"/>
          </p:cNvSpPr>
          <p:nvPr/>
        </p:nvSpPr>
        <p:spPr bwMode="auto">
          <a:xfrm>
            <a:off x="2284413" y="3494088"/>
            <a:ext cx="963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CAPITAL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04138" y="855663"/>
            <a:ext cx="979487" cy="3079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RESOURCE</a:t>
            </a:r>
          </a:p>
        </p:txBody>
      </p:sp>
      <p:sp>
        <p:nvSpPr>
          <p:cNvPr id="5138" name="TextBox 14"/>
          <p:cNvSpPr txBox="1">
            <a:spLocks noChangeArrowheads="1"/>
          </p:cNvSpPr>
          <p:nvPr/>
        </p:nvSpPr>
        <p:spPr bwMode="auto">
          <a:xfrm>
            <a:off x="4205288" y="2852738"/>
            <a:ext cx="996950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accent1"/>
                </a:solidFill>
              </a:rPr>
              <a:t>VIDEO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84438" y="4002088"/>
            <a:ext cx="844550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MEDIA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92988" y="5426075"/>
            <a:ext cx="1146175" cy="33813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ECONOMIC</a:t>
            </a:r>
          </a:p>
        </p:txBody>
      </p:sp>
      <p:sp>
        <p:nvSpPr>
          <p:cNvPr id="5141" name="TextBox 20"/>
          <p:cNvSpPr txBox="1">
            <a:spLocks noChangeArrowheads="1"/>
          </p:cNvSpPr>
          <p:nvPr/>
        </p:nvSpPr>
        <p:spPr bwMode="auto">
          <a:xfrm>
            <a:off x="5076825" y="1871663"/>
            <a:ext cx="812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1"/>
                </a:solidFill>
              </a:rPr>
              <a:t>DIVERSE</a:t>
            </a:r>
          </a:p>
        </p:txBody>
      </p:sp>
      <p:sp>
        <p:nvSpPr>
          <p:cNvPr id="5142" name="TextBox 21"/>
          <p:cNvSpPr txBox="1">
            <a:spLocks noChangeArrowheads="1"/>
          </p:cNvSpPr>
          <p:nvPr/>
        </p:nvSpPr>
        <p:spPr bwMode="auto">
          <a:xfrm>
            <a:off x="858838" y="3417888"/>
            <a:ext cx="523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YES</a:t>
            </a:r>
          </a:p>
        </p:txBody>
      </p:sp>
      <p:sp>
        <p:nvSpPr>
          <p:cNvPr id="5143" name="TextBox 22"/>
          <p:cNvSpPr txBox="1">
            <a:spLocks noChangeArrowheads="1"/>
          </p:cNvSpPr>
          <p:nvPr/>
        </p:nvSpPr>
        <p:spPr bwMode="auto">
          <a:xfrm>
            <a:off x="2135188" y="4056063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NO</a:t>
            </a:r>
          </a:p>
        </p:txBody>
      </p:sp>
      <p:sp>
        <p:nvSpPr>
          <p:cNvPr id="5144" name="TextBox 23"/>
          <p:cNvSpPr txBox="1">
            <a:spLocks noChangeArrowheads="1"/>
          </p:cNvSpPr>
          <p:nvPr/>
        </p:nvSpPr>
        <p:spPr bwMode="auto">
          <a:xfrm>
            <a:off x="4797425" y="5646738"/>
            <a:ext cx="11414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TRAINING</a:t>
            </a:r>
          </a:p>
        </p:txBody>
      </p:sp>
      <p:sp>
        <p:nvSpPr>
          <p:cNvPr id="5145" name="TextBox 24"/>
          <p:cNvSpPr txBox="1">
            <a:spLocks noChangeArrowheads="1"/>
          </p:cNvSpPr>
          <p:nvPr/>
        </p:nvSpPr>
        <p:spPr bwMode="auto">
          <a:xfrm>
            <a:off x="7329488" y="4032250"/>
            <a:ext cx="896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TOWER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81313" y="5518150"/>
            <a:ext cx="966787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1"/>
                </a:solidFill>
                <a:latin typeface="+mn-lt"/>
                <a:cs typeface="+mn-cs"/>
              </a:rPr>
              <a:t>COMMERCIAL</a:t>
            </a:r>
          </a:p>
        </p:txBody>
      </p:sp>
      <p:sp>
        <p:nvSpPr>
          <p:cNvPr id="2" name="Rectangle 1"/>
          <p:cNvSpPr/>
          <p:nvPr/>
        </p:nvSpPr>
        <p:spPr>
          <a:xfrm>
            <a:off x="2657475" y="4951413"/>
            <a:ext cx="676275" cy="369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LEAD</a:t>
            </a:r>
            <a:endParaRPr lang="en-GB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148" name="Rectangle 2"/>
          <p:cNvSpPr>
            <a:spLocks noChangeArrowheads="1"/>
          </p:cNvSpPr>
          <p:nvPr/>
        </p:nvSpPr>
        <p:spPr bwMode="auto">
          <a:xfrm>
            <a:off x="2859088" y="1687513"/>
            <a:ext cx="9985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FOLLOW</a:t>
            </a:r>
            <a:endParaRPr lang="en-GB" altLang="en-US" sz="1800">
              <a:solidFill>
                <a:schemeClr val="accent1"/>
              </a:solidFill>
            </a:endParaRPr>
          </a:p>
        </p:txBody>
      </p:sp>
      <p:sp>
        <p:nvSpPr>
          <p:cNvPr id="5149" name="Rectangle 26"/>
          <p:cNvSpPr>
            <a:spLocks noChangeArrowheads="1"/>
          </p:cNvSpPr>
          <p:nvPr/>
        </p:nvSpPr>
        <p:spPr bwMode="auto">
          <a:xfrm>
            <a:off x="3092450" y="5100638"/>
            <a:ext cx="911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DESIGN</a:t>
            </a:r>
            <a:endParaRPr lang="en-GB" altLang="en-US" sz="1800">
              <a:solidFill>
                <a:schemeClr val="accent1"/>
              </a:solidFill>
            </a:endParaRPr>
          </a:p>
        </p:txBody>
      </p:sp>
      <p:sp>
        <p:nvSpPr>
          <p:cNvPr id="5150" name="Rectangle 27"/>
          <p:cNvSpPr>
            <a:spLocks noChangeArrowheads="1"/>
          </p:cNvSpPr>
          <p:nvPr/>
        </p:nvSpPr>
        <p:spPr bwMode="auto">
          <a:xfrm>
            <a:off x="4206875" y="2058988"/>
            <a:ext cx="1098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IMPROVE</a:t>
            </a:r>
            <a:endParaRPr lang="en-GB" altLang="en-US" sz="1800">
              <a:solidFill>
                <a:schemeClr val="accent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36763" y="4340225"/>
            <a:ext cx="647700" cy="36830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4"/>
                </a:solidFill>
                <a:latin typeface="+mn-lt"/>
                <a:cs typeface="+mn-cs"/>
              </a:rPr>
              <a:t>FACT</a:t>
            </a:r>
            <a:endParaRPr lang="en-GB" dirty="0">
              <a:solidFill>
                <a:schemeClr val="accent4"/>
              </a:solidFill>
              <a:latin typeface="+mn-lt"/>
              <a:cs typeface="+mn-cs"/>
            </a:endParaRPr>
          </a:p>
        </p:txBody>
      </p:sp>
      <p:sp>
        <p:nvSpPr>
          <p:cNvPr id="5152" name="Rectangle 29"/>
          <p:cNvSpPr>
            <a:spLocks noChangeArrowheads="1"/>
          </p:cNvSpPr>
          <p:nvPr/>
        </p:nvSpPr>
        <p:spPr bwMode="auto">
          <a:xfrm>
            <a:off x="4371975" y="1871663"/>
            <a:ext cx="785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1"/>
                </a:solidFill>
              </a:rPr>
              <a:t>FICTION</a:t>
            </a:r>
            <a:endParaRPr lang="en-GB" altLang="en-US" sz="1400">
              <a:solidFill>
                <a:schemeClr val="accent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76838" y="4479925"/>
            <a:ext cx="1404937" cy="5222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EXPAND</a:t>
            </a:r>
            <a:endParaRPr lang="en-GB" sz="28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154" name="Rectangle 31"/>
          <p:cNvSpPr>
            <a:spLocks noChangeArrowheads="1"/>
          </p:cNvSpPr>
          <p:nvPr/>
        </p:nvSpPr>
        <p:spPr bwMode="auto">
          <a:xfrm>
            <a:off x="7827963" y="2447925"/>
            <a:ext cx="1330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chemeClr val="accent2"/>
                </a:solidFill>
              </a:rPr>
              <a:t>UNITED</a:t>
            </a:r>
            <a:endParaRPr lang="en-GB" altLang="en-US" sz="2800">
              <a:solidFill>
                <a:schemeClr val="accent2"/>
              </a:solidFill>
            </a:endParaRPr>
          </a:p>
        </p:txBody>
      </p:sp>
      <p:sp>
        <p:nvSpPr>
          <p:cNvPr id="5155" name="Rectangle 32"/>
          <p:cNvSpPr>
            <a:spLocks noChangeArrowheads="1"/>
          </p:cNvSpPr>
          <p:nvPr/>
        </p:nvSpPr>
        <p:spPr bwMode="auto">
          <a:xfrm>
            <a:off x="4318000" y="5267325"/>
            <a:ext cx="993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ENGAGE</a:t>
            </a:r>
            <a:endParaRPr lang="en-GB" altLang="en-US" sz="1800">
              <a:solidFill>
                <a:schemeClr val="accent1"/>
              </a:solidFill>
            </a:endParaRPr>
          </a:p>
        </p:txBody>
      </p:sp>
      <p:sp>
        <p:nvSpPr>
          <p:cNvPr id="5156" name="Rectangle 33"/>
          <p:cNvSpPr>
            <a:spLocks noChangeArrowheads="1"/>
          </p:cNvSpPr>
          <p:nvPr/>
        </p:nvSpPr>
        <p:spPr bwMode="auto">
          <a:xfrm>
            <a:off x="5967413" y="5122863"/>
            <a:ext cx="636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WEB</a:t>
            </a:r>
            <a:endParaRPr lang="en-GB" altLang="en-US" sz="1800">
              <a:solidFill>
                <a:schemeClr val="accent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89363" y="5476875"/>
            <a:ext cx="1182687" cy="3698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NETWORK</a:t>
            </a:r>
            <a:endParaRPr lang="en-GB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84475" y="5267325"/>
            <a:ext cx="868363" cy="3683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SOCIAL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98763" y="4340225"/>
            <a:ext cx="990600" cy="3683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MIRROR</a:t>
            </a:r>
            <a:endParaRPr lang="en-GB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160" name="Rectangle 37"/>
          <p:cNvSpPr>
            <a:spLocks noChangeArrowheads="1"/>
          </p:cNvSpPr>
          <p:nvPr/>
        </p:nvSpPr>
        <p:spPr bwMode="auto">
          <a:xfrm>
            <a:off x="6553200" y="5091113"/>
            <a:ext cx="593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1"/>
                </a:solidFill>
              </a:rPr>
              <a:t>BLOG</a:t>
            </a:r>
            <a:endParaRPr lang="en-GB" altLang="en-US" sz="1400">
              <a:solidFill>
                <a:schemeClr val="accent1"/>
              </a:solidFill>
            </a:endParaRPr>
          </a:p>
        </p:txBody>
      </p:sp>
      <p:sp>
        <p:nvSpPr>
          <p:cNvPr id="5161" name="TextBox 38"/>
          <p:cNvSpPr txBox="1">
            <a:spLocks noChangeArrowheads="1"/>
          </p:cNvSpPr>
          <p:nvPr/>
        </p:nvSpPr>
        <p:spPr bwMode="auto">
          <a:xfrm>
            <a:off x="4522788" y="1109663"/>
            <a:ext cx="5492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5162" name="TextBox 39"/>
          <p:cNvSpPr txBox="1">
            <a:spLocks noChangeArrowheads="1"/>
          </p:cNvSpPr>
          <p:nvPr/>
        </p:nvSpPr>
        <p:spPr bwMode="auto">
          <a:xfrm>
            <a:off x="4421188" y="731838"/>
            <a:ext cx="754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accent2"/>
                </a:solidFill>
              </a:rPr>
              <a:t>RISK</a:t>
            </a:r>
            <a:endParaRPr lang="en-GB" altLang="en-US" sz="4000" b="1">
              <a:solidFill>
                <a:schemeClr val="accent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218363" y="3924300"/>
            <a:ext cx="973137" cy="26193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2"/>
                </a:solidFill>
                <a:latin typeface="+mn-lt"/>
                <a:cs typeface="+mn-cs"/>
              </a:rPr>
              <a:t>APPLICATION</a:t>
            </a:r>
            <a:endParaRPr lang="en-GB" sz="1400" b="1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4500" y="2947988"/>
            <a:ext cx="538163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1"/>
                </a:solidFill>
                <a:latin typeface="+mn-lt"/>
                <a:cs typeface="+mn-cs"/>
              </a:rPr>
              <a:t>SPEED</a:t>
            </a:r>
          </a:p>
        </p:txBody>
      </p:sp>
      <p:sp>
        <p:nvSpPr>
          <p:cNvPr id="5165" name="TextBox 42"/>
          <p:cNvSpPr txBox="1">
            <a:spLocks noChangeArrowheads="1"/>
          </p:cNvSpPr>
          <p:nvPr/>
        </p:nvSpPr>
        <p:spPr bwMode="auto">
          <a:xfrm>
            <a:off x="5892800" y="5648325"/>
            <a:ext cx="1025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accent1"/>
                </a:solidFill>
              </a:rPr>
              <a:t>INTERNET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725738" y="1489075"/>
            <a:ext cx="639762" cy="3079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NEWS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10425" y="4141788"/>
            <a:ext cx="1731963" cy="7080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4"/>
                </a:solidFill>
                <a:latin typeface="+mn-lt"/>
                <a:cs typeface="+mn-cs"/>
              </a:rPr>
              <a:t>SECRET</a:t>
            </a:r>
          </a:p>
        </p:txBody>
      </p:sp>
      <p:sp>
        <p:nvSpPr>
          <p:cNvPr id="5168" name="TextBox 45"/>
          <p:cNvSpPr txBox="1">
            <a:spLocks noChangeArrowheads="1"/>
          </p:cNvSpPr>
          <p:nvPr/>
        </p:nvSpPr>
        <p:spPr bwMode="auto">
          <a:xfrm>
            <a:off x="3789363" y="4306888"/>
            <a:ext cx="1522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accent1"/>
                </a:solidFill>
              </a:rPr>
              <a:t>CONSUME</a:t>
            </a:r>
            <a:endParaRPr lang="en-GB" altLang="en-US" sz="4000" b="1">
              <a:solidFill>
                <a:schemeClr val="accent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78575" y="3217863"/>
            <a:ext cx="1635125" cy="5222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4"/>
                </a:solidFill>
                <a:latin typeface="+mn-lt"/>
                <a:cs typeface="+mn-cs"/>
              </a:rPr>
              <a:t>BUSINESS</a:t>
            </a:r>
          </a:p>
        </p:txBody>
      </p:sp>
      <p:sp>
        <p:nvSpPr>
          <p:cNvPr id="5170" name="TextBox 47"/>
          <p:cNvSpPr txBox="1">
            <a:spLocks noChangeArrowheads="1"/>
          </p:cNvSpPr>
          <p:nvPr/>
        </p:nvSpPr>
        <p:spPr bwMode="auto">
          <a:xfrm>
            <a:off x="7691438" y="4598988"/>
            <a:ext cx="963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CAPITAL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848100" y="5684838"/>
            <a:ext cx="977900" cy="3079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4"/>
                </a:solidFill>
                <a:latin typeface="+mn-lt"/>
                <a:cs typeface="+mn-cs"/>
              </a:rPr>
              <a:t>RESOURCE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292725" y="4789488"/>
            <a:ext cx="1212850" cy="5222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6"/>
                </a:solidFill>
                <a:latin typeface="+mn-lt"/>
                <a:cs typeface="+mn-cs"/>
              </a:rPr>
              <a:t>MEDIA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167063" y="1900238"/>
            <a:ext cx="1262062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ECONOMIC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311525" y="1374775"/>
            <a:ext cx="1260475" cy="46196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DIVERSE</a:t>
            </a:r>
            <a:endParaRPr lang="en-GB" sz="4800" b="1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838700" y="1270000"/>
            <a:ext cx="523875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YES</a:t>
            </a:r>
          </a:p>
        </p:txBody>
      </p:sp>
      <p:sp>
        <p:nvSpPr>
          <p:cNvPr id="5176" name="TextBox 57"/>
          <p:cNvSpPr txBox="1">
            <a:spLocks noChangeArrowheads="1"/>
          </p:cNvSpPr>
          <p:nvPr/>
        </p:nvSpPr>
        <p:spPr bwMode="auto">
          <a:xfrm>
            <a:off x="6289675" y="1238250"/>
            <a:ext cx="42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1"/>
                </a:solidFill>
              </a:rPr>
              <a:t>NO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138238" y="1927225"/>
            <a:ext cx="1141412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TRAINING</a:t>
            </a:r>
            <a:endParaRPr lang="en-GB" sz="14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87775" y="1652588"/>
            <a:ext cx="896938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3"/>
                </a:solidFill>
                <a:latin typeface="+mn-lt"/>
                <a:cs typeface="+mn-cs"/>
              </a:rPr>
              <a:t>TOWER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926138" y="5400675"/>
            <a:ext cx="1524000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COMMERCIAL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87400" y="1574800"/>
            <a:ext cx="950913" cy="5238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6"/>
                </a:solidFill>
                <a:latin typeface="+mn-lt"/>
                <a:cs typeface="+mn-cs"/>
              </a:rPr>
              <a:t>LEAD</a:t>
            </a:r>
            <a:endParaRPr lang="en-GB" sz="2800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908425" y="4889500"/>
            <a:ext cx="1449388" cy="5222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FOLLOW</a:t>
            </a:r>
            <a:endParaRPr lang="en-GB" sz="28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25525" y="3671888"/>
            <a:ext cx="1314450" cy="5238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6"/>
                </a:solidFill>
                <a:latin typeface="+mn-lt"/>
                <a:cs typeface="+mn-cs"/>
              </a:rPr>
              <a:t>DESIGN</a:t>
            </a:r>
            <a:endParaRPr lang="en-GB" sz="2800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235575" y="2054225"/>
            <a:ext cx="1098550" cy="3683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3"/>
                </a:solidFill>
                <a:latin typeface="+mn-lt"/>
                <a:cs typeface="+mn-cs"/>
              </a:rPr>
              <a:t>IMPROVE</a:t>
            </a:r>
            <a:endParaRPr lang="en-GB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356100" y="2636838"/>
            <a:ext cx="647700" cy="20796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FACT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185" name="Rectangle 66"/>
          <p:cNvSpPr>
            <a:spLocks noChangeArrowheads="1"/>
          </p:cNvSpPr>
          <p:nvPr/>
        </p:nvSpPr>
        <p:spPr bwMode="auto">
          <a:xfrm>
            <a:off x="1409700" y="4049713"/>
            <a:ext cx="785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1"/>
                </a:solidFill>
              </a:rPr>
              <a:t>FICTION</a:t>
            </a:r>
            <a:endParaRPr lang="en-GB" altLang="en-US" sz="1400">
              <a:solidFill>
                <a:schemeClr val="accent1"/>
              </a:solidFill>
            </a:endParaRPr>
          </a:p>
        </p:txBody>
      </p:sp>
      <p:sp>
        <p:nvSpPr>
          <p:cNvPr id="5186" name="Rectangle 67"/>
          <p:cNvSpPr>
            <a:spLocks noChangeArrowheads="1"/>
          </p:cNvSpPr>
          <p:nvPr/>
        </p:nvSpPr>
        <p:spPr bwMode="auto">
          <a:xfrm>
            <a:off x="4918075" y="5438775"/>
            <a:ext cx="968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2"/>
                </a:solidFill>
              </a:rPr>
              <a:t>EXPAND</a:t>
            </a:r>
            <a:endParaRPr lang="en-GB" altLang="en-US" sz="1800">
              <a:solidFill>
                <a:schemeClr val="accent2"/>
              </a:solidFill>
            </a:endParaRPr>
          </a:p>
        </p:txBody>
      </p:sp>
      <p:sp>
        <p:nvSpPr>
          <p:cNvPr id="5187" name="Rectangle 68"/>
          <p:cNvSpPr>
            <a:spLocks noChangeArrowheads="1"/>
          </p:cNvSpPr>
          <p:nvPr/>
        </p:nvSpPr>
        <p:spPr bwMode="auto">
          <a:xfrm>
            <a:off x="1258888" y="3397250"/>
            <a:ext cx="11668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accent1"/>
                </a:solidFill>
              </a:rPr>
              <a:t>UNITED</a:t>
            </a:r>
            <a:endParaRPr lang="en-GB" altLang="en-US" sz="1800">
              <a:solidFill>
                <a:schemeClr val="accent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95813" y="1652588"/>
            <a:ext cx="993775" cy="3683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/>
                </a:solidFill>
                <a:latin typeface="+mn-lt"/>
                <a:cs typeface="+mn-cs"/>
              </a:rPr>
              <a:t>ENGAGE</a:t>
            </a:r>
            <a:endParaRPr lang="en-GB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5189" name="Rectangle 70"/>
          <p:cNvSpPr>
            <a:spLocks noChangeArrowheads="1"/>
          </p:cNvSpPr>
          <p:nvPr/>
        </p:nvSpPr>
        <p:spPr bwMode="auto">
          <a:xfrm>
            <a:off x="569913" y="1927225"/>
            <a:ext cx="6365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WEB</a:t>
            </a:r>
            <a:endParaRPr lang="en-GB" altLang="en-US" sz="1800">
              <a:solidFill>
                <a:schemeClr val="accent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657350" y="1660525"/>
            <a:ext cx="1292225" cy="40005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accent4"/>
                </a:solidFill>
                <a:latin typeface="+mn-lt"/>
                <a:cs typeface="+mn-cs"/>
              </a:rPr>
              <a:t>NETWORK</a:t>
            </a:r>
            <a:endParaRPr lang="en-GB" dirty="0">
              <a:solidFill>
                <a:schemeClr val="accent4"/>
              </a:solidFill>
              <a:latin typeface="+mn-lt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17838" y="3063875"/>
            <a:ext cx="990600" cy="3698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MIRROR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610100" y="2422525"/>
            <a:ext cx="495300" cy="254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1"/>
                </a:solidFill>
                <a:latin typeface="+mn-lt"/>
                <a:cs typeface="+mn-cs"/>
              </a:rPr>
              <a:t>BLOG</a:t>
            </a:r>
            <a:endParaRPr lang="en-GB" sz="105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119313" y="5072063"/>
            <a:ext cx="635000" cy="254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1"/>
                </a:solidFill>
                <a:latin typeface="+mn-lt"/>
                <a:cs typeface="+mn-cs"/>
              </a:rPr>
              <a:t>FICTION</a:t>
            </a:r>
            <a:endParaRPr lang="en-GB" sz="105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5194" name="TextBox 75"/>
          <p:cNvSpPr txBox="1">
            <a:spLocks noChangeArrowheads="1"/>
          </p:cNvSpPr>
          <p:nvPr/>
        </p:nvSpPr>
        <p:spPr bwMode="auto">
          <a:xfrm>
            <a:off x="5499100" y="5922963"/>
            <a:ext cx="498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979988" y="5938838"/>
            <a:ext cx="606425" cy="2159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INTERNET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592263" y="4329113"/>
            <a:ext cx="500062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1"/>
                </a:solidFill>
                <a:latin typeface="+mn-lt"/>
                <a:cs typeface="+mn-cs"/>
              </a:rPr>
              <a:t>DATA</a:t>
            </a:r>
          </a:p>
        </p:txBody>
      </p:sp>
      <p:sp>
        <p:nvSpPr>
          <p:cNvPr id="5197" name="TextBox 78"/>
          <p:cNvSpPr txBox="1">
            <a:spLocks noChangeArrowheads="1"/>
          </p:cNvSpPr>
          <p:nvPr/>
        </p:nvSpPr>
        <p:spPr bwMode="auto">
          <a:xfrm>
            <a:off x="1665288" y="4471988"/>
            <a:ext cx="388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>
                <a:solidFill>
                  <a:schemeClr val="accent1"/>
                </a:solidFill>
              </a:rPr>
              <a:t>NO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273300" y="3776663"/>
            <a:ext cx="930275" cy="27781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accent4"/>
                </a:solidFill>
                <a:latin typeface="+mn-lt"/>
                <a:cs typeface="+mn-cs"/>
              </a:rPr>
              <a:t>TELEVISION</a:t>
            </a:r>
            <a:endParaRPr lang="en-GB" sz="1400" dirty="0">
              <a:solidFill>
                <a:schemeClr val="accent4"/>
              </a:solidFill>
              <a:latin typeface="+mn-lt"/>
              <a:cs typeface="+mn-cs"/>
            </a:endParaRPr>
          </a:p>
        </p:txBody>
      </p:sp>
      <p:sp>
        <p:nvSpPr>
          <p:cNvPr id="5199" name="Rectangle 80"/>
          <p:cNvSpPr>
            <a:spLocks noChangeArrowheads="1"/>
          </p:cNvSpPr>
          <p:nvPr/>
        </p:nvSpPr>
        <p:spPr bwMode="auto">
          <a:xfrm>
            <a:off x="4421188" y="1290638"/>
            <a:ext cx="566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1"/>
                </a:solidFill>
              </a:rPr>
              <a:t>TIME</a:t>
            </a:r>
            <a:endParaRPr lang="en-GB" altLang="en-US" sz="1400">
              <a:solidFill>
                <a:schemeClr val="accent1"/>
              </a:solidFill>
            </a:endParaRPr>
          </a:p>
        </p:txBody>
      </p:sp>
      <p:sp>
        <p:nvSpPr>
          <p:cNvPr id="5200" name="TextBox 81"/>
          <p:cNvSpPr txBox="1">
            <a:spLocks noChangeArrowheads="1"/>
          </p:cNvSpPr>
          <p:nvPr/>
        </p:nvSpPr>
        <p:spPr bwMode="auto">
          <a:xfrm>
            <a:off x="7170738" y="5084763"/>
            <a:ext cx="1001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accent1"/>
                </a:solidFill>
              </a:rPr>
              <a:t>WORLD</a:t>
            </a:r>
          </a:p>
        </p:txBody>
      </p:sp>
      <p:sp>
        <p:nvSpPr>
          <p:cNvPr id="5201" name="TextBox 82"/>
          <p:cNvSpPr txBox="1">
            <a:spLocks noChangeArrowheads="1"/>
          </p:cNvSpPr>
          <p:nvPr/>
        </p:nvSpPr>
        <p:spPr bwMode="auto">
          <a:xfrm>
            <a:off x="5272088" y="5173663"/>
            <a:ext cx="738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accent1"/>
                </a:solidFill>
              </a:rPr>
              <a:t>CLOCK</a:t>
            </a:r>
          </a:p>
        </p:txBody>
      </p:sp>
      <p:sp>
        <p:nvSpPr>
          <p:cNvPr id="5202" name="TextBox 83"/>
          <p:cNvSpPr txBox="1">
            <a:spLocks noChangeArrowheads="1"/>
          </p:cNvSpPr>
          <p:nvPr/>
        </p:nvSpPr>
        <p:spPr bwMode="auto">
          <a:xfrm>
            <a:off x="3321050" y="5005388"/>
            <a:ext cx="6508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>
                <a:solidFill>
                  <a:schemeClr val="accent1"/>
                </a:solidFill>
              </a:rPr>
              <a:t>DIGITAL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234238" y="4875213"/>
            <a:ext cx="639762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1"/>
                </a:solidFill>
                <a:latin typeface="+mn-lt"/>
                <a:cs typeface="+mn-cs"/>
              </a:rPr>
              <a:t>ADVERT</a:t>
            </a:r>
          </a:p>
        </p:txBody>
      </p:sp>
      <p:sp>
        <p:nvSpPr>
          <p:cNvPr id="5204" name="TextBox 85"/>
          <p:cNvSpPr txBox="1">
            <a:spLocks noChangeArrowheads="1"/>
          </p:cNvSpPr>
          <p:nvPr/>
        </p:nvSpPr>
        <p:spPr bwMode="auto">
          <a:xfrm>
            <a:off x="6230938" y="3683000"/>
            <a:ext cx="6461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>
                <a:solidFill>
                  <a:schemeClr val="accent1"/>
                </a:solidFill>
              </a:rPr>
              <a:t>SMART</a:t>
            </a:r>
          </a:p>
        </p:txBody>
      </p:sp>
      <p:sp>
        <p:nvSpPr>
          <p:cNvPr id="5205" name="TextBox 86"/>
          <p:cNvSpPr txBox="1">
            <a:spLocks noChangeArrowheads="1"/>
          </p:cNvSpPr>
          <p:nvPr/>
        </p:nvSpPr>
        <p:spPr bwMode="auto">
          <a:xfrm>
            <a:off x="5176838" y="4306888"/>
            <a:ext cx="873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PHONE</a:t>
            </a:r>
          </a:p>
        </p:txBody>
      </p:sp>
      <p:sp>
        <p:nvSpPr>
          <p:cNvPr id="5206" name="TextBox 87"/>
          <p:cNvSpPr txBox="1">
            <a:spLocks noChangeArrowheads="1"/>
          </p:cNvSpPr>
          <p:nvPr/>
        </p:nvSpPr>
        <p:spPr bwMode="auto">
          <a:xfrm>
            <a:off x="6853238" y="3636963"/>
            <a:ext cx="1319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EDUCATION</a:t>
            </a:r>
            <a:endParaRPr lang="en-GB" altLang="en-US" sz="1400" b="1">
              <a:solidFill>
                <a:schemeClr val="accent1"/>
              </a:solidFill>
            </a:endParaRPr>
          </a:p>
        </p:txBody>
      </p:sp>
      <p:sp>
        <p:nvSpPr>
          <p:cNvPr id="5207" name="TextBox 88"/>
          <p:cNvSpPr txBox="1">
            <a:spLocks noChangeArrowheads="1"/>
          </p:cNvSpPr>
          <p:nvPr/>
        </p:nvSpPr>
        <p:spPr bwMode="auto">
          <a:xfrm>
            <a:off x="5805488" y="1863725"/>
            <a:ext cx="895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TALENT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622675" y="5284788"/>
            <a:ext cx="796925" cy="3397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PHONE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039813" y="1171575"/>
            <a:ext cx="996950" cy="46196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VIDEO</a:t>
            </a:r>
          </a:p>
        </p:txBody>
      </p:sp>
      <p:sp>
        <p:nvSpPr>
          <p:cNvPr id="5210" name="TextBox 91"/>
          <p:cNvSpPr txBox="1">
            <a:spLocks noChangeArrowheads="1"/>
          </p:cNvSpPr>
          <p:nvPr/>
        </p:nvSpPr>
        <p:spPr bwMode="auto">
          <a:xfrm>
            <a:off x="5700713" y="1209675"/>
            <a:ext cx="650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5211" name="TextBox 92"/>
          <p:cNvSpPr txBox="1">
            <a:spLocks noChangeArrowheads="1"/>
          </p:cNvSpPr>
          <p:nvPr/>
        </p:nvSpPr>
        <p:spPr bwMode="auto">
          <a:xfrm>
            <a:off x="2049463" y="5386388"/>
            <a:ext cx="78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SPEED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729413" y="1727200"/>
            <a:ext cx="1131887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INTERNET</a:t>
            </a:r>
          </a:p>
        </p:txBody>
      </p:sp>
      <p:sp>
        <p:nvSpPr>
          <p:cNvPr id="5213" name="TextBox 94"/>
          <p:cNvSpPr txBox="1">
            <a:spLocks noChangeArrowheads="1"/>
          </p:cNvSpPr>
          <p:nvPr/>
        </p:nvSpPr>
        <p:spPr bwMode="auto">
          <a:xfrm>
            <a:off x="1373188" y="5264150"/>
            <a:ext cx="681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DATA</a:t>
            </a:r>
          </a:p>
        </p:txBody>
      </p:sp>
      <p:sp>
        <p:nvSpPr>
          <p:cNvPr id="5214" name="TextBox 95"/>
          <p:cNvSpPr txBox="1">
            <a:spLocks noChangeArrowheads="1"/>
          </p:cNvSpPr>
          <p:nvPr/>
        </p:nvSpPr>
        <p:spPr bwMode="auto">
          <a:xfrm>
            <a:off x="7764463" y="1631950"/>
            <a:ext cx="812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1"/>
                </a:solidFill>
              </a:rPr>
              <a:t>DIVERSE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419475" y="1152525"/>
            <a:ext cx="1141413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TRAINING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855913" y="998538"/>
            <a:ext cx="968375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1"/>
                </a:solidFill>
                <a:latin typeface="+mn-lt"/>
                <a:cs typeface="+mn-cs"/>
              </a:rPr>
              <a:t>COMMERCIAL</a:t>
            </a:r>
          </a:p>
        </p:txBody>
      </p:sp>
      <p:sp>
        <p:nvSpPr>
          <p:cNvPr id="99" name="Rectangle 98"/>
          <p:cNvSpPr/>
          <p:nvPr/>
        </p:nvSpPr>
        <p:spPr>
          <a:xfrm>
            <a:off x="2000250" y="5224463"/>
            <a:ext cx="787400" cy="3079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FICTION</a:t>
            </a:r>
            <a:endParaRPr lang="en-GB" sz="14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218" name="Rectangle 99"/>
          <p:cNvSpPr>
            <a:spLocks noChangeArrowheads="1"/>
          </p:cNvSpPr>
          <p:nvPr/>
        </p:nvSpPr>
        <p:spPr bwMode="auto">
          <a:xfrm>
            <a:off x="6378575" y="1385888"/>
            <a:ext cx="636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WEB</a:t>
            </a:r>
            <a:endParaRPr lang="en-GB" altLang="en-US" sz="1800">
              <a:solidFill>
                <a:schemeClr val="accent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57950" y="1590675"/>
            <a:ext cx="547688" cy="3079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TEXT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788988" y="4275138"/>
            <a:ext cx="849312" cy="5222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RISK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936625" y="4133850"/>
            <a:ext cx="538163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1"/>
                </a:solidFill>
                <a:latin typeface="+mn-lt"/>
                <a:cs typeface="+mn-cs"/>
              </a:rPr>
              <a:t>SPEED</a:t>
            </a:r>
          </a:p>
        </p:txBody>
      </p:sp>
      <p:sp>
        <p:nvSpPr>
          <p:cNvPr id="5222" name="TextBox 103"/>
          <p:cNvSpPr txBox="1">
            <a:spLocks noChangeArrowheads="1"/>
          </p:cNvSpPr>
          <p:nvPr/>
        </p:nvSpPr>
        <p:spPr bwMode="auto">
          <a:xfrm>
            <a:off x="1120775" y="4964113"/>
            <a:ext cx="10239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accent1"/>
                </a:solidFill>
              </a:rPr>
              <a:t>INTERNET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74625" y="2609850"/>
            <a:ext cx="738188" cy="40005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DATA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173663" y="1443038"/>
            <a:ext cx="1262062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4"/>
                </a:solidFill>
                <a:latin typeface="+mn-lt"/>
                <a:cs typeface="+mn-cs"/>
              </a:rPr>
              <a:t>ECONOMIC</a:t>
            </a:r>
          </a:p>
        </p:txBody>
      </p:sp>
      <p:sp>
        <p:nvSpPr>
          <p:cNvPr id="5225" name="TextBox 106"/>
          <p:cNvSpPr txBox="1">
            <a:spLocks noChangeArrowheads="1"/>
          </p:cNvSpPr>
          <p:nvPr/>
        </p:nvSpPr>
        <p:spPr bwMode="auto">
          <a:xfrm>
            <a:off x="395288" y="3740150"/>
            <a:ext cx="7239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>
                <a:solidFill>
                  <a:schemeClr val="accent1"/>
                </a:solidFill>
              </a:rPr>
              <a:t>DIVERSE</a:t>
            </a:r>
            <a:endParaRPr lang="en-GB" altLang="en-US" sz="2800" b="1">
              <a:solidFill>
                <a:schemeClr val="accent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953250" y="1536700"/>
            <a:ext cx="523875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YES</a:t>
            </a:r>
          </a:p>
        </p:txBody>
      </p:sp>
      <p:sp>
        <p:nvSpPr>
          <p:cNvPr id="5227" name="TextBox 108"/>
          <p:cNvSpPr txBox="1">
            <a:spLocks noChangeArrowheads="1"/>
          </p:cNvSpPr>
          <p:nvPr/>
        </p:nvSpPr>
        <p:spPr bwMode="auto">
          <a:xfrm>
            <a:off x="5311775" y="1268413"/>
            <a:ext cx="42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1"/>
                </a:solidFill>
              </a:rPr>
              <a:t>NO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597025" y="5594350"/>
            <a:ext cx="1679575" cy="5238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TRAINING</a:t>
            </a:r>
            <a:endParaRPr lang="en-GB" sz="2000" b="1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411413" y="1106488"/>
            <a:ext cx="1136650" cy="46196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3"/>
                </a:solidFill>
                <a:latin typeface="+mn-lt"/>
                <a:cs typeface="+mn-cs"/>
              </a:rPr>
              <a:t>TOWER</a:t>
            </a:r>
          </a:p>
        </p:txBody>
      </p:sp>
      <p:sp>
        <p:nvSpPr>
          <p:cNvPr id="5230" name="TextBox 111"/>
          <p:cNvSpPr txBox="1">
            <a:spLocks noChangeArrowheads="1"/>
          </p:cNvSpPr>
          <p:nvPr/>
        </p:nvSpPr>
        <p:spPr bwMode="auto">
          <a:xfrm>
            <a:off x="6542088" y="2052638"/>
            <a:ext cx="1525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COMMERCIAL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6348413" y="4167188"/>
            <a:ext cx="950912" cy="5238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3"/>
                </a:solidFill>
                <a:latin typeface="+mn-lt"/>
                <a:cs typeface="+mn-cs"/>
              </a:rPr>
              <a:t>LEAD</a:t>
            </a:r>
            <a:endParaRPr lang="en-GB" sz="2800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6981825" y="407988"/>
            <a:ext cx="1098550" cy="369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3"/>
                </a:solidFill>
                <a:latin typeface="+mn-lt"/>
                <a:cs typeface="+mn-cs"/>
              </a:rPr>
              <a:t>IMPROVE</a:t>
            </a:r>
            <a:endParaRPr lang="en-GB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5561013" y="1635125"/>
            <a:ext cx="992187" cy="3698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3"/>
                </a:solidFill>
                <a:latin typeface="+mn-lt"/>
                <a:cs typeface="+mn-cs"/>
              </a:rPr>
              <a:t>ENGAGE</a:t>
            </a:r>
            <a:endParaRPr lang="en-GB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4598988" y="1474788"/>
            <a:ext cx="636587" cy="3683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WEB</a:t>
            </a:r>
            <a:endParaRPr lang="en-GB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7827963" y="2982913"/>
            <a:ext cx="1292225" cy="40005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NETWORK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054100" y="4662488"/>
            <a:ext cx="1003300" cy="40005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accent6"/>
                </a:solidFill>
                <a:latin typeface="+mn-lt"/>
                <a:cs typeface="+mn-cs"/>
              </a:rPr>
              <a:t>WORLD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434138" y="4862513"/>
            <a:ext cx="895350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TALENT</a:t>
            </a:r>
          </a:p>
        </p:txBody>
      </p:sp>
      <p:sp>
        <p:nvSpPr>
          <p:cNvPr id="5238" name="TextBox 119"/>
          <p:cNvSpPr txBox="1">
            <a:spLocks noChangeArrowheads="1"/>
          </p:cNvSpPr>
          <p:nvPr/>
        </p:nvSpPr>
        <p:spPr bwMode="auto">
          <a:xfrm>
            <a:off x="1979613" y="1217613"/>
            <a:ext cx="5873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>
                <a:solidFill>
                  <a:schemeClr val="accent1"/>
                </a:solidFill>
              </a:rPr>
              <a:t>MEDIA</a:t>
            </a:r>
          </a:p>
        </p:txBody>
      </p:sp>
      <p:sp>
        <p:nvSpPr>
          <p:cNvPr id="5239" name="TextBox 120"/>
          <p:cNvSpPr txBox="1">
            <a:spLocks noChangeArrowheads="1"/>
          </p:cNvSpPr>
          <p:nvPr/>
        </p:nvSpPr>
        <p:spPr bwMode="auto">
          <a:xfrm>
            <a:off x="3830638" y="739775"/>
            <a:ext cx="4619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>
                <a:solidFill>
                  <a:schemeClr val="accent1"/>
                </a:solidFill>
              </a:rPr>
              <a:t>CLOCK</a:t>
            </a:r>
          </a:p>
        </p:txBody>
      </p:sp>
      <p:sp>
        <p:nvSpPr>
          <p:cNvPr id="5240" name="TextBox 121"/>
          <p:cNvSpPr txBox="1">
            <a:spLocks noChangeArrowheads="1"/>
          </p:cNvSpPr>
          <p:nvPr/>
        </p:nvSpPr>
        <p:spPr bwMode="auto">
          <a:xfrm>
            <a:off x="2917825" y="785813"/>
            <a:ext cx="4111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>
                <a:solidFill>
                  <a:schemeClr val="accent1"/>
                </a:solidFill>
              </a:rPr>
              <a:t>YES</a:t>
            </a:r>
          </a:p>
        </p:txBody>
      </p:sp>
      <p:sp>
        <p:nvSpPr>
          <p:cNvPr id="5241" name="TextBox 122"/>
          <p:cNvSpPr txBox="1">
            <a:spLocks noChangeArrowheads="1"/>
          </p:cNvSpPr>
          <p:nvPr/>
        </p:nvSpPr>
        <p:spPr bwMode="auto">
          <a:xfrm>
            <a:off x="1500188" y="992188"/>
            <a:ext cx="42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2"/>
                </a:solidFill>
              </a:rPr>
              <a:t>NO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5003800" y="1060450"/>
            <a:ext cx="628650" cy="26193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1"/>
                </a:solidFill>
                <a:latin typeface="+mn-lt"/>
                <a:cs typeface="+mn-cs"/>
              </a:rPr>
              <a:t>TOWER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3170238" y="423863"/>
            <a:ext cx="1041400" cy="5222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FACT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244" name="Rectangle 125"/>
          <p:cNvSpPr>
            <a:spLocks noChangeArrowheads="1"/>
          </p:cNvSpPr>
          <p:nvPr/>
        </p:nvSpPr>
        <p:spPr bwMode="auto">
          <a:xfrm>
            <a:off x="3863975" y="1028700"/>
            <a:ext cx="6842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solidFill>
                  <a:schemeClr val="accent1"/>
                </a:solidFill>
              </a:rPr>
              <a:t>NETWORK</a:t>
            </a:r>
            <a:endParaRPr lang="en-GB" altLang="en-US" sz="900">
              <a:solidFill>
                <a:schemeClr val="accent1"/>
              </a:solidFill>
            </a:endParaRPr>
          </a:p>
        </p:txBody>
      </p:sp>
      <p:sp>
        <p:nvSpPr>
          <p:cNvPr id="5245" name="Rectangle 126"/>
          <p:cNvSpPr>
            <a:spLocks noChangeArrowheads="1"/>
          </p:cNvSpPr>
          <p:nvPr/>
        </p:nvSpPr>
        <p:spPr bwMode="auto">
          <a:xfrm>
            <a:off x="2368550" y="763588"/>
            <a:ext cx="5937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2"/>
                </a:solidFill>
              </a:rPr>
              <a:t>BLOG</a:t>
            </a:r>
            <a:endParaRPr lang="en-GB" altLang="en-US" sz="1400">
              <a:solidFill>
                <a:schemeClr val="accent2"/>
              </a:solidFill>
            </a:endParaRPr>
          </a:p>
        </p:txBody>
      </p:sp>
      <p:sp>
        <p:nvSpPr>
          <p:cNvPr id="5246" name="Rectangle 127"/>
          <p:cNvSpPr>
            <a:spLocks noChangeArrowheads="1"/>
          </p:cNvSpPr>
          <p:nvPr/>
        </p:nvSpPr>
        <p:spPr bwMode="auto">
          <a:xfrm>
            <a:off x="7412038" y="1514475"/>
            <a:ext cx="785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1"/>
                </a:solidFill>
              </a:rPr>
              <a:t>FICTION</a:t>
            </a:r>
            <a:endParaRPr lang="en-GB" altLang="en-US" sz="1400">
              <a:solidFill>
                <a:schemeClr val="accent1"/>
              </a:solidFill>
            </a:endParaRPr>
          </a:p>
        </p:txBody>
      </p:sp>
      <p:sp>
        <p:nvSpPr>
          <p:cNvPr id="5247" name="Rectangle 128"/>
          <p:cNvSpPr>
            <a:spLocks noChangeArrowheads="1"/>
          </p:cNvSpPr>
          <p:nvPr/>
        </p:nvSpPr>
        <p:spPr bwMode="auto">
          <a:xfrm>
            <a:off x="3406775" y="798513"/>
            <a:ext cx="5842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solidFill>
                  <a:schemeClr val="accent1"/>
                </a:solidFill>
              </a:rPr>
              <a:t>EXPAND</a:t>
            </a:r>
            <a:endParaRPr lang="en-GB" altLang="en-US" sz="900">
              <a:solidFill>
                <a:schemeClr val="accent1"/>
              </a:solidFill>
            </a:endParaRPr>
          </a:p>
        </p:txBody>
      </p:sp>
      <p:sp>
        <p:nvSpPr>
          <p:cNvPr id="5248" name="TextBox 129"/>
          <p:cNvSpPr txBox="1">
            <a:spLocks noChangeArrowheads="1"/>
          </p:cNvSpPr>
          <p:nvPr/>
        </p:nvSpPr>
        <p:spPr bwMode="auto">
          <a:xfrm>
            <a:off x="1895475" y="1020763"/>
            <a:ext cx="498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895725" y="920750"/>
            <a:ext cx="606425" cy="21431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INTERNET</a:t>
            </a:r>
          </a:p>
        </p:txBody>
      </p:sp>
      <p:sp>
        <p:nvSpPr>
          <p:cNvPr id="5250" name="TextBox 131"/>
          <p:cNvSpPr txBox="1">
            <a:spLocks noChangeArrowheads="1"/>
          </p:cNvSpPr>
          <p:nvPr/>
        </p:nvSpPr>
        <p:spPr bwMode="auto">
          <a:xfrm>
            <a:off x="2273300" y="969963"/>
            <a:ext cx="6508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>
                <a:solidFill>
                  <a:schemeClr val="accent1"/>
                </a:solidFill>
              </a:rPr>
              <a:t>DIGITAL</a:t>
            </a:r>
          </a:p>
        </p:txBody>
      </p:sp>
      <p:sp>
        <p:nvSpPr>
          <p:cNvPr id="5251" name="TextBox 132"/>
          <p:cNvSpPr txBox="1">
            <a:spLocks noChangeArrowheads="1"/>
          </p:cNvSpPr>
          <p:nvPr/>
        </p:nvSpPr>
        <p:spPr bwMode="auto">
          <a:xfrm>
            <a:off x="7894638" y="2779713"/>
            <a:ext cx="101758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1">
                <a:solidFill>
                  <a:schemeClr val="accent1"/>
                </a:solidFill>
              </a:rPr>
              <a:t>INFORMATION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2541588" y="620713"/>
            <a:ext cx="573087" cy="24606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SECRET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858000" y="1239838"/>
            <a:ext cx="1027113" cy="4603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STUDY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742238" y="1790700"/>
            <a:ext cx="1023937" cy="27781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accent6"/>
                </a:solidFill>
                <a:latin typeface="+mn-lt"/>
                <a:cs typeface="+mn-cs"/>
              </a:rPr>
              <a:t>KNOWLEDGE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209550" y="4911725"/>
            <a:ext cx="996950" cy="4603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VIDEO</a:t>
            </a:r>
          </a:p>
        </p:txBody>
      </p:sp>
      <p:sp>
        <p:nvSpPr>
          <p:cNvPr id="5256" name="TextBox 137"/>
          <p:cNvSpPr txBox="1">
            <a:spLocks noChangeArrowheads="1"/>
          </p:cNvSpPr>
          <p:nvPr/>
        </p:nvSpPr>
        <p:spPr bwMode="auto">
          <a:xfrm>
            <a:off x="4999038" y="6042025"/>
            <a:ext cx="650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60400" y="5973763"/>
            <a:ext cx="787400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SPEED</a:t>
            </a:r>
          </a:p>
        </p:txBody>
      </p:sp>
      <p:sp>
        <p:nvSpPr>
          <p:cNvPr id="5258" name="TextBox 139"/>
          <p:cNvSpPr txBox="1">
            <a:spLocks noChangeArrowheads="1"/>
          </p:cNvSpPr>
          <p:nvPr/>
        </p:nvSpPr>
        <p:spPr bwMode="auto">
          <a:xfrm>
            <a:off x="7531100" y="6162675"/>
            <a:ext cx="1131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INTERNET</a:t>
            </a:r>
          </a:p>
        </p:txBody>
      </p:sp>
      <p:sp>
        <p:nvSpPr>
          <p:cNvPr id="5259" name="TextBox 140"/>
          <p:cNvSpPr txBox="1">
            <a:spLocks noChangeArrowheads="1"/>
          </p:cNvSpPr>
          <p:nvPr/>
        </p:nvSpPr>
        <p:spPr bwMode="auto">
          <a:xfrm>
            <a:off x="1606550" y="774700"/>
            <a:ext cx="681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DATA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064125" y="874713"/>
            <a:ext cx="812800" cy="3079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3"/>
                </a:solidFill>
                <a:latin typeface="+mn-lt"/>
                <a:cs typeface="+mn-cs"/>
              </a:rPr>
              <a:t>DIVERSE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450138" y="5924550"/>
            <a:ext cx="1141412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/>
                </a:solidFill>
                <a:latin typeface="+mn-lt"/>
                <a:cs typeface="+mn-cs"/>
              </a:rPr>
              <a:t>TRAINING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989888" y="3254375"/>
            <a:ext cx="966787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1"/>
                </a:solidFill>
                <a:latin typeface="+mn-lt"/>
                <a:cs typeface="+mn-cs"/>
              </a:rPr>
              <a:t>COMMERCIAL</a:t>
            </a:r>
          </a:p>
        </p:txBody>
      </p:sp>
      <p:sp>
        <p:nvSpPr>
          <p:cNvPr id="5263" name="Rectangle 144"/>
          <p:cNvSpPr>
            <a:spLocks noChangeArrowheads="1"/>
          </p:cNvSpPr>
          <p:nvPr/>
        </p:nvSpPr>
        <p:spPr bwMode="auto">
          <a:xfrm>
            <a:off x="787400" y="1033463"/>
            <a:ext cx="785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1"/>
                </a:solidFill>
              </a:rPr>
              <a:t>FICTION</a:t>
            </a:r>
            <a:endParaRPr lang="en-GB" altLang="en-US" sz="1400">
              <a:solidFill>
                <a:schemeClr val="accent1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5951538" y="6113463"/>
            <a:ext cx="636587" cy="369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WEB</a:t>
            </a:r>
            <a:endParaRPr lang="en-GB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265" name="TextBox 146"/>
          <p:cNvSpPr txBox="1">
            <a:spLocks noChangeArrowheads="1"/>
          </p:cNvSpPr>
          <p:nvPr/>
        </p:nvSpPr>
        <p:spPr bwMode="auto">
          <a:xfrm>
            <a:off x="7988300" y="3414713"/>
            <a:ext cx="547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5266" name="TextBox 147"/>
          <p:cNvSpPr txBox="1">
            <a:spLocks noChangeArrowheads="1"/>
          </p:cNvSpPr>
          <p:nvPr/>
        </p:nvSpPr>
        <p:spPr bwMode="auto">
          <a:xfrm>
            <a:off x="287338" y="2373313"/>
            <a:ext cx="5635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accent1"/>
                </a:solidFill>
              </a:rPr>
              <a:t>RISK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69913" y="1227138"/>
            <a:ext cx="536575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SPEED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400050" y="5256213"/>
            <a:ext cx="1023938" cy="33813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3"/>
                </a:solidFill>
                <a:latin typeface="+mn-lt"/>
                <a:cs typeface="+mn-cs"/>
              </a:rPr>
              <a:t>INTERNET</a:t>
            </a:r>
          </a:p>
        </p:txBody>
      </p:sp>
      <p:sp>
        <p:nvSpPr>
          <p:cNvPr id="5269" name="TextBox 150"/>
          <p:cNvSpPr txBox="1">
            <a:spLocks noChangeArrowheads="1"/>
          </p:cNvSpPr>
          <p:nvPr/>
        </p:nvSpPr>
        <p:spPr bwMode="auto">
          <a:xfrm>
            <a:off x="3054350" y="5907088"/>
            <a:ext cx="738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accent1"/>
                </a:solidFill>
              </a:rPr>
              <a:t>DATA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738563" y="5876925"/>
            <a:ext cx="1260475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ECONOMIC</a:t>
            </a:r>
          </a:p>
        </p:txBody>
      </p:sp>
      <p:sp>
        <p:nvSpPr>
          <p:cNvPr id="5271" name="TextBox 152"/>
          <p:cNvSpPr txBox="1">
            <a:spLocks noChangeArrowheads="1"/>
          </p:cNvSpPr>
          <p:nvPr/>
        </p:nvSpPr>
        <p:spPr bwMode="auto">
          <a:xfrm>
            <a:off x="792163" y="5840413"/>
            <a:ext cx="7239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>
                <a:solidFill>
                  <a:schemeClr val="accent1"/>
                </a:solidFill>
              </a:rPr>
              <a:t>DIVERSE</a:t>
            </a:r>
            <a:endParaRPr lang="en-GB" altLang="en-US" sz="2800" b="1">
              <a:solidFill>
                <a:schemeClr val="accent1"/>
              </a:solidFill>
            </a:endParaRPr>
          </a:p>
        </p:txBody>
      </p:sp>
      <p:sp>
        <p:nvSpPr>
          <p:cNvPr id="5272" name="TextBox 153"/>
          <p:cNvSpPr txBox="1">
            <a:spLocks noChangeArrowheads="1"/>
          </p:cNvSpPr>
          <p:nvPr/>
        </p:nvSpPr>
        <p:spPr bwMode="auto">
          <a:xfrm>
            <a:off x="5251450" y="668338"/>
            <a:ext cx="523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YES</a:t>
            </a:r>
          </a:p>
        </p:txBody>
      </p:sp>
      <p:sp>
        <p:nvSpPr>
          <p:cNvPr id="5273" name="TextBox 154"/>
          <p:cNvSpPr txBox="1">
            <a:spLocks noChangeArrowheads="1"/>
          </p:cNvSpPr>
          <p:nvPr/>
        </p:nvSpPr>
        <p:spPr bwMode="auto">
          <a:xfrm>
            <a:off x="5564188" y="6122988"/>
            <a:ext cx="42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1"/>
                </a:solidFill>
              </a:rPr>
              <a:t>NO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107950" y="5511800"/>
            <a:ext cx="1643063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DEVELOPMENT</a:t>
            </a:r>
            <a:endParaRPr lang="en-GB" sz="1400" b="1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275" name="TextBox 156"/>
          <p:cNvSpPr txBox="1">
            <a:spLocks noChangeArrowheads="1"/>
          </p:cNvSpPr>
          <p:nvPr/>
        </p:nvSpPr>
        <p:spPr bwMode="auto">
          <a:xfrm>
            <a:off x="5973763" y="5888038"/>
            <a:ext cx="8969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TOWER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5561013" y="1017588"/>
            <a:ext cx="1524000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4"/>
                </a:solidFill>
                <a:latin typeface="+mn-lt"/>
                <a:cs typeface="+mn-cs"/>
              </a:rPr>
              <a:t>COMMERCIAL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6935788" y="5602288"/>
            <a:ext cx="950912" cy="5238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6"/>
                </a:solidFill>
                <a:latin typeface="+mn-lt"/>
                <a:cs typeface="+mn-cs"/>
              </a:rPr>
              <a:t>LEAD</a:t>
            </a:r>
            <a:endParaRPr lang="en-GB" sz="2800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1349375" y="6110288"/>
            <a:ext cx="1098550" cy="369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IMPROVE</a:t>
            </a:r>
            <a:endParaRPr lang="en-GB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279" name="Rectangle 160"/>
          <p:cNvSpPr>
            <a:spLocks noChangeArrowheads="1"/>
          </p:cNvSpPr>
          <p:nvPr/>
        </p:nvSpPr>
        <p:spPr bwMode="auto">
          <a:xfrm>
            <a:off x="1450975" y="5905500"/>
            <a:ext cx="992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2"/>
                </a:solidFill>
              </a:rPr>
              <a:t>ENGAGE</a:t>
            </a:r>
            <a:endParaRPr lang="en-GB" altLang="en-US" sz="1800">
              <a:solidFill>
                <a:schemeClr val="accent2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3248025" y="5653088"/>
            <a:ext cx="636588" cy="369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/>
                </a:solidFill>
                <a:latin typeface="+mn-lt"/>
                <a:cs typeface="+mn-cs"/>
              </a:rPr>
              <a:t>WEB</a:t>
            </a:r>
            <a:endParaRPr lang="en-GB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6486525" y="763588"/>
            <a:ext cx="1292225" cy="40005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NETWORK</a:t>
            </a:r>
            <a:endParaRPr lang="en-GB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8263" y="3879850"/>
            <a:ext cx="1001712" cy="40005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WORLD</a:t>
            </a:r>
          </a:p>
        </p:txBody>
      </p:sp>
      <p:sp>
        <p:nvSpPr>
          <p:cNvPr id="5283" name="TextBox 164"/>
          <p:cNvSpPr txBox="1">
            <a:spLocks noChangeArrowheads="1"/>
          </p:cNvSpPr>
          <p:nvPr/>
        </p:nvSpPr>
        <p:spPr bwMode="auto">
          <a:xfrm>
            <a:off x="817563" y="585788"/>
            <a:ext cx="895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2"/>
                </a:solidFill>
              </a:rPr>
              <a:t>TALENT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4227513" y="2314575"/>
            <a:ext cx="587375" cy="26193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solidFill>
                  <a:schemeClr val="accent6"/>
                </a:solidFill>
                <a:latin typeface="+mn-lt"/>
                <a:cs typeface="+mn-cs"/>
              </a:rPr>
              <a:t>MEDIA</a:t>
            </a:r>
          </a:p>
        </p:txBody>
      </p:sp>
      <p:sp>
        <p:nvSpPr>
          <p:cNvPr id="5285" name="TextBox 166"/>
          <p:cNvSpPr txBox="1">
            <a:spLocks noChangeArrowheads="1"/>
          </p:cNvSpPr>
          <p:nvPr/>
        </p:nvSpPr>
        <p:spPr bwMode="auto">
          <a:xfrm>
            <a:off x="4811713" y="6280150"/>
            <a:ext cx="4619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>
                <a:solidFill>
                  <a:schemeClr val="accent1"/>
                </a:solidFill>
              </a:rPr>
              <a:t>CLOCK</a:t>
            </a:r>
          </a:p>
        </p:txBody>
      </p:sp>
      <p:sp>
        <p:nvSpPr>
          <p:cNvPr id="5286" name="TextBox 167"/>
          <p:cNvSpPr txBox="1">
            <a:spLocks noChangeArrowheads="1"/>
          </p:cNvSpPr>
          <p:nvPr/>
        </p:nvSpPr>
        <p:spPr bwMode="auto">
          <a:xfrm>
            <a:off x="3994150" y="6178550"/>
            <a:ext cx="4111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>
                <a:solidFill>
                  <a:schemeClr val="accent1"/>
                </a:solidFill>
              </a:rPr>
              <a:t>YES</a:t>
            </a:r>
          </a:p>
        </p:txBody>
      </p:sp>
      <p:sp>
        <p:nvSpPr>
          <p:cNvPr id="5287" name="TextBox 168"/>
          <p:cNvSpPr txBox="1">
            <a:spLocks noChangeArrowheads="1"/>
          </p:cNvSpPr>
          <p:nvPr/>
        </p:nvSpPr>
        <p:spPr bwMode="auto">
          <a:xfrm>
            <a:off x="2736850" y="6016625"/>
            <a:ext cx="42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1"/>
                </a:solidFill>
              </a:rPr>
              <a:t>NO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6832600" y="5986463"/>
            <a:ext cx="628650" cy="26193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1"/>
                </a:solidFill>
                <a:latin typeface="+mn-lt"/>
                <a:cs typeface="+mn-cs"/>
              </a:rPr>
              <a:t>TOWER</a:t>
            </a:r>
          </a:p>
        </p:txBody>
      </p:sp>
      <p:sp>
        <p:nvSpPr>
          <p:cNvPr id="5289" name="Rectangle 170"/>
          <p:cNvSpPr>
            <a:spLocks noChangeArrowheads="1"/>
          </p:cNvSpPr>
          <p:nvPr/>
        </p:nvSpPr>
        <p:spPr bwMode="auto">
          <a:xfrm>
            <a:off x="4395788" y="6161088"/>
            <a:ext cx="64611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>
                <a:solidFill>
                  <a:schemeClr val="accent2"/>
                </a:solidFill>
              </a:rPr>
              <a:t>FACT</a:t>
            </a:r>
            <a:endParaRPr lang="en-GB" altLang="en-US" sz="1100">
              <a:solidFill>
                <a:schemeClr val="accent2"/>
              </a:solidFill>
            </a:endParaRPr>
          </a:p>
        </p:txBody>
      </p:sp>
      <p:sp>
        <p:nvSpPr>
          <p:cNvPr id="5290" name="Rectangle 171"/>
          <p:cNvSpPr>
            <a:spLocks noChangeArrowheads="1"/>
          </p:cNvSpPr>
          <p:nvPr/>
        </p:nvSpPr>
        <p:spPr bwMode="auto">
          <a:xfrm>
            <a:off x="5722938" y="747713"/>
            <a:ext cx="6858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solidFill>
                  <a:schemeClr val="accent1"/>
                </a:solidFill>
              </a:rPr>
              <a:t>NETWORK</a:t>
            </a:r>
            <a:endParaRPr lang="en-GB" altLang="en-US" sz="900">
              <a:solidFill>
                <a:schemeClr val="accent1"/>
              </a:solidFill>
            </a:endParaRPr>
          </a:p>
        </p:txBody>
      </p:sp>
      <p:sp>
        <p:nvSpPr>
          <p:cNvPr id="5291" name="Rectangle 172"/>
          <p:cNvSpPr>
            <a:spLocks noChangeArrowheads="1"/>
          </p:cNvSpPr>
          <p:nvPr/>
        </p:nvSpPr>
        <p:spPr bwMode="auto">
          <a:xfrm>
            <a:off x="2362200" y="6157913"/>
            <a:ext cx="593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1"/>
                </a:solidFill>
              </a:rPr>
              <a:t>BLOG</a:t>
            </a:r>
            <a:endParaRPr lang="en-GB" altLang="en-US" sz="1400">
              <a:solidFill>
                <a:schemeClr val="accent1"/>
              </a:solidFill>
            </a:endParaRPr>
          </a:p>
        </p:txBody>
      </p:sp>
      <p:sp>
        <p:nvSpPr>
          <p:cNvPr id="5292" name="Rectangle 173"/>
          <p:cNvSpPr>
            <a:spLocks noChangeArrowheads="1"/>
          </p:cNvSpPr>
          <p:nvPr/>
        </p:nvSpPr>
        <p:spPr bwMode="auto">
          <a:xfrm>
            <a:off x="7832725" y="5645150"/>
            <a:ext cx="78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1"/>
                </a:solidFill>
              </a:rPr>
              <a:t>FICTION</a:t>
            </a:r>
            <a:endParaRPr lang="en-GB" altLang="en-US" sz="1400">
              <a:solidFill>
                <a:schemeClr val="accent1"/>
              </a:solidFill>
            </a:endParaRPr>
          </a:p>
        </p:txBody>
      </p:sp>
      <p:sp>
        <p:nvSpPr>
          <p:cNvPr id="5293" name="Rectangle 174"/>
          <p:cNvSpPr>
            <a:spLocks noChangeArrowheads="1"/>
          </p:cNvSpPr>
          <p:nvPr/>
        </p:nvSpPr>
        <p:spPr bwMode="auto">
          <a:xfrm>
            <a:off x="4387850" y="6338888"/>
            <a:ext cx="5842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solidFill>
                  <a:schemeClr val="accent1"/>
                </a:solidFill>
              </a:rPr>
              <a:t>EXPAND</a:t>
            </a:r>
            <a:endParaRPr lang="en-GB" altLang="en-US" sz="900">
              <a:solidFill>
                <a:schemeClr val="accent1"/>
              </a:solidFill>
            </a:endParaRPr>
          </a:p>
        </p:txBody>
      </p:sp>
      <p:sp>
        <p:nvSpPr>
          <p:cNvPr id="5294" name="TextBox 175"/>
          <p:cNvSpPr txBox="1">
            <a:spLocks noChangeArrowheads="1"/>
          </p:cNvSpPr>
          <p:nvPr/>
        </p:nvSpPr>
        <p:spPr bwMode="auto">
          <a:xfrm>
            <a:off x="2381250" y="5973763"/>
            <a:ext cx="498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>
                <a:solidFill>
                  <a:schemeClr val="accent1"/>
                </a:solidFill>
              </a:rPr>
              <a:t>TEXT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962275" y="6199188"/>
            <a:ext cx="604838" cy="2159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INTERNET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261938" y="4513263"/>
            <a:ext cx="650875" cy="26193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solidFill>
                  <a:schemeClr val="accent6"/>
                </a:solidFill>
                <a:latin typeface="+mn-lt"/>
                <a:cs typeface="+mn-cs"/>
              </a:rPr>
              <a:t>DIGITAL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5156200" y="6346825"/>
            <a:ext cx="1017588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INFORMATION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521075" y="6161088"/>
            <a:ext cx="574675" cy="24606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SECRET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8102600" y="5141913"/>
            <a:ext cx="749300" cy="33813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4"/>
                </a:solidFill>
                <a:latin typeface="+mn-lt"/>
                <a:cs typeface="+mn-cs"/>
              </a:rPr>
              <a:t>STUDY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6518275" y="6194425"/>
            <a:ext cx="1025525" cy="27781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KNOWLEDGE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1619250" y="514350"/>
            <a:ext cx="996950" cy="46196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VIDEO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4140200" y="522288"/>
            <a:ext cx="1141413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TRAINING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3676650" y="361950"/>
            <a:ext cx="966788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COMMERCIAL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5303838" y="458788"/>
            <a:ext cx="895350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/>
                </a:solidFill>
                <a:latin typeface="+mn-lt"/>
                <a:cs typeface="+mn-cs"/>
              </a:rPr>
              <a:t>TALENT</a:t>
            </a:r>
          </a:p>
        </p:txBody>
      </p:sp>
      <p:sp>
        <p:nvSpPr>
          <p:cNvPr id="5305" name="TextBox 186"/>
          <p:cNvSpPr txBox="1">
            <a:spLocks noChangeArrowheads="1"/>
          </p:cNvSpPr>
          <p:nvPr/>
        </p:nvSpPr>
        <p:spPr bwMode="auto">
          <a:xfrm>
            <a:off x="2692400" y="460375"/>
            <a:ext cx="5857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>
                <a:solidFill>
                  <a:schemeClr val="accent1"/>
                </a:solidFill>
              </a:rPr>
              <a:t>MEDIA</a:t>
            </a:r>
          </a:p>
        </p:txBody>
      </p:sp>
      <p:sp>
        <p:nvSpPr>
          <p:cNvPr id="5306" name="TextBox 187"/>
          <p:cNvSpPr txBox="1">
            <a:spLocks noChangeArrowheads="1"/>
          </p:cNvSpPr>
          <p:nvPr/>
        </p:nvSpPr>
        <p:spPr bwMode="auto">
          <a:xfrm>
            <a:off x="8158163" y="1508125"/>
            <a:ext cx="46196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>
                <a:solidFill>
                  <a:schemeClr val="accent1"/>
                </a:solidFill>
              </a:rPr>
              <a:t>CLOCK</a:t>
            </a:r>
          </a:p>
        </p:txBody>
      </p:sp>
      <p:sp>
        <p:nvSpPr>
          <p:cNvPr id="5307" name="TextBox 188"/>
          <p:cNvSpPr txBox="1">
            <a:spLocks noChangeArrowheads="1"/>
          </p:cNvSpPr>
          <p:nvPr/>
        </p:nvSpPr>
        <p:spPr bwMode="auto">
          <a:xfrm>
            <a:off x="3698875" y="217488"/>
            <a:ext cx="409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>
                <a:solidFill>
                  <a:schemeClr val="accent1"/>
                </a:solidFill>
              </a:rPr>
              <a:t>YES</a:t>
            </a:r>
          </a:p>
        </p:txBody>
      </p:sp>
      <p:sp>
        <p:nvSpPr>
          <p:cNvPr id="5308" name="TextBox 189"/>
          <p:cNvSpPr txBox="1">
            <a:spLocks noChangeArrowheads="1"/>
          </p:cNvSpPr>
          <p:nvPr/>
        </p:nvSpPr>
        <p:spPr bwMode="auto">
          <a:xfrm>
            <a:off x="2346325" y="246063"/>
            <a:ext cx="42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1"/>
                </a:solidFill>
              </a:rPr>
              <a:t>NO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990600" y="866775"/>
            <a:ext cx="628650" cy="26193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TOWER</a:t>
            </a:r>
          </a:p>
        </p:txBody>
      </p:sp>
      <p:sp>
        <p:nvSpPr>
          <p:cNvPr id="5310" name="Rectangle 191"/>
          <p:cNvSpPr>
            <a:spLocks noChangeArrowheads="1"/>
          </p:cNvSpPr>
          <p:nvPr/>
        </p:nvSpPr>
        <p:spPr bwMode="auto">
          <a:xfrm>
            <a:off x="7805738" y="1292225"/>
            <a:ext cx="6461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>
                <a:solidFill>
                  <a:schemeClr val="accent1"/>
                </a:solidFill>
              </a:rPr>
              <a:t>FACT</a:t>
            </a:r>
            <a:endParaRPr lang="en-GB" altLang="en-US" sz="1100">
              <a:solidFill>
                <a:schemeClr val="accent1"/>
              </a:solidFill>
            </a:endParaRPr>
          </a:p>
        </p:txBody>
      </p:sp>
      <p:sp>
        <p:nvSpPr>
          <p:cNvPr id="5311" name="Rectangle 192"/>
          <p:cNvSpPr>
            <a:spLocks noChangeArrowheads="1"/>
          </p:cNvSpPr>
          <p:nvPr/>
        </p:nvSpPr>
        <p:spPr bwMode="auto">
          <a:xfrm>
            <a:off x="4643438" y="460375"/>
            <a:ext cx="68421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solidFill>
                  <a:schemeClr val="accent1"/>
                </a:solidFill>
              </a:rPr>
              <a:t>NETWORK</a:t>
            </a:r>
            <a:endParaRPr lang="en-GB" altLang="en-US" sz="900">
              <a:solidFill>
                <a:schemeClr val="accent1"/>
              </a:solidFill>
            </a:endParaRPr>
          </a:p>
        </p:txBody>
      </p:sp>
      <p:sp>
        <p:nvSpPr>
          <p:cNvPr id="5312" name="Rectangle 193"/>
          <p:cNvSpPr>
            <a:spLocks noChangeArrowheads="1"/>
          </p:cNvSpPr>
          <p:nvPr/>
        </p:nvSpPr>
        <p:spPr bwMode="auto">
          <a:xfrm>
            <a:off x="3148013" y="195263"/>
            <a:ext cx="593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accent2"/>
                </a:solidFill>
              </a:rPr>
              <a:t>BLOG</a:t>
            </a:r>
            <a:endParaRPr lang="en-GB" altLang="en-US" sz="1400">
              <a:solidFill>
                <a:schemeClr val="accent2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5791200" y="876300"/>
            <a:ext cx="787400" cy="3063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FICTION</a:t>
            </a:r>
            <a:endParaRPr lang="en-GB" sz="14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314" name="Rectangle 195"/>
          <p:cNvSpPr>
            <a:spLocks noChangeArrowheads="1"/>
          </p:cNvSpPr>
          <p:nvPr/>
        </p:nvSpPr>
        <p:spPr bwMode="auto">
          <a:xfrm>
            <a:off x="4186238" y="230188"/>
            <a:ext cx="5842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solidFill>
                  <a:schemeClr val="accent1"/>
                </a:solidFill>
              </a:rPr>
              <a:t>EXPAND</a:t>
            </a:r>
            <a:endParaRPr lang="en-GB" altLang="en-US" sz="900">
              <a:solidFill>
                <a:schemeClr val="accent1"/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2673350" y="217488"/>
            <a:ext cx="500063" cy="2762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TEXT</a:t>
            </a:r>
          </a:p>
        </p:txBody>
      </p:sp>
      <p:sp>
        <p:nvSpPr>
          <p:cNvPr id="5316" name="TextBox 197"/>
          <p:cNvSpPr txBox="1">
            <a:spLocks noChangeArrowheads="1"/>
          </p:cNvSpPr>
          <p:nvPr/>
        </p:nvSpPr>
        <p:spPr bwMode="auto">
          <a:xfrm>
            <a:off x="5589588" y="209550"/>
            <a:ext cx="10239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accent1"/>
                </a:solidFill>
              </a:rPr>
              <a:t>INTERNET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2120900" y="427038"/>
            <a:ext cx="650875" cy="26035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solidFill>
                  <a:schemeClr val="accent4"/>
                </a:solidFill>
                <a:latin typeface="+mn-lt"/>
                <a:cs typeface="+mn-cs"/>
              </a:rPr>
              <a:t>DIGITAL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4679950" y="228600"/>
            <a:ext cx="1017588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6"/>
                </a:solidFill>
                <a:latin typeface="+mn-lt"/>
                <a:cs typeface="+mn-cs"/>
              </a:rPr>
              <a:t>INFORMATION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333375" y="1508125"/>
            <a:ext cx="573088" cy="24606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SECRET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7000875" y="1041400"/>
            <a:ext cx="1025525" cy="33813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6"/>
                </a:solidFill>
                <a:latin typeface="+mn-lt"/>
                <a:cs typeface="+mn-cs"/>
              </a:rPr>
              <a:t>INTERNET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6129338" y="455613"/>
            <a:ext cx="896937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TOWER</a:t>
            </a:r>
          </a:p>
        </p:txBody>
      </p:sp>
      <p:sp>
        <p:nvSpPr>
          <p:cNvPr id="5322" name="Rectangle 203"/>
          <p:cNvSpPr>
            <a:spLocks noChangeArrowheads="1"/>
          </p:cNvSpPr>
          <p:nvPr/>
        </p:nvSpPr>
        <p:spPr bwMode="auto">
          <a:xfrm>
            <a:off x="6997700" y="576263"/>
            <a:ext cx="992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1"/>
                </a:solidFill>
              </a:rPr>
              <a:t>ENGAGE</a:t>
            </a:r>
            <a:endParaRPr lang="en-GB" altLang="en-US" sz="1800">
              <a:solidFill>
                <a:schemeClr val="accent1"/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7994650" y="1908175"/>
            <a:ext cx="996950" cy="4603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VIDEO</a:t>
            </a:r>
          </a:p>
        </p:txBody>
      </p:sp>
      <p:sp>
        <p:nvSpPr>
          <p:cNvPr id="5324" name="TextBox 205"/>
          <p:cNvSpPr txBox="1">
            <a:spLocks noChangeArrowheads="1"/>
          </p:cNvSpPr>
          <p:nvPr/>
        </p:nvSpPr>
        <p:spPr bwMode="auto">
          <a:xfrm>
            <a:off x="7962900" y="2254250"/>
            <a:ext cx="1146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accent1"/>
                </a:solidFill>
              </a:rPr>
              <a:t>LANGUAGE</a:t>
            </a:r>
          </a:p>
        </p:txBody>
      </p:sp>
      <p:sp>
        <p:nvSpPr>
          <p:cNvPr id="5325" name="TextBox 206"/>
          <p:cNvSpPr txBox="1">
            <a:spLocks noChangeArrowheads="1"/>
          </p:cNvSpPr>
          <p:nvPr/>
        </p:nvSpPr>
        <p:spPr bwMode="auto">
          <a:xfrm>
            <a:off x="7974013" y="1130300"/>
            <a:ext cx="6508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>
                <a:solidFill>
                  <a:schemeClr val="accent1"/>
                </a:solidFill>
              </a:rPr>
              <a:t>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>
          <a:xfrm>
            <a:off x="-107950" y="-100013"/>
            <a:ext cx="9337675" cy="6985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accent1"/>
              </a:solidFill>
            </a:endParaRPr>
          </a:p>
        </p:txBody>
      </p:sp>
      <p:sp>
        <p:nvSpPr>
          <p:cNvPr id="7171" name="TextBox 16"/>
          <p:cNvSpPr txBox="1">
            <a:spLocks noChangeArrowheads="1"/>
          </p:cNvSpPr>
          <p:nvPr/>
        </p:nvSpPr>
        <p:spPr bwMode="auto">
          <a:xfrm>
            <a:off x="138113" y="2454275"/>
            <a:ext cx="88328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600" b="1">
                <a:solidFill>
                  <a:schemeClr val="bg1"/>
                </a:solidFill>
              </a:rPr>
              <a:t>YOUR TEXT HERE</a:t>
            </a:r>
            <a:endParaRPr lang="en-GB" altLang="en-US" sz="8800" b="1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860550" y="1538288"/>
            <a:ext cx="996950" cy="46196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VIDEO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56338" y="1679575"/>
            <a:ext cx="650875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TEXT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68600" y="4049713"/>
            <a:ext cx="1133475" cy="70643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RISK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26275" y="4391025"/>
            <a:ext cx="1174750" cy="3079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11563" y="2060575"/>
            <a:ext cx="787400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SPEED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83100" y="2173288"/>
            <a:ext cx="1131888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INTERNET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97163" y="1958975"/>
            <a:ext cx="682625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5588" y="2259013"/>
            <a:ext cx="3319462" cy="7080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INFORMATION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1950" y="3530600"/>
            <a:ext cx="2413000" cy="7080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CONSUME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49700" y="4395788"/>
            <a:ext cx="1116013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BUSINESS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1325" y="4562475"/>
            <a:ext cx="963613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CAPITAL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59650" y="2530475"/>
            <a:ext cx="977900" cy="3079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RESOURCE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56338" y="3635375"/>
            <a:ext cx="996950" cy="4603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VIDEO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62763" y="4933950"/>
            <a:ext cx="846137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MEDIA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08713" y="2517775"/>
            <a:ext cx="1262062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ECONOMIC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51638" y="2112963"/>
            <a:ext cx="814387" cy="3079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DIVERSE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05425" y="5399088"/>
            <a:ext cx="523875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YES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62425" y="5291138"/>
            <a:ext cx="492125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NO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18000" y="1584325"/>
            <a:ext cx="1141413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TRAINING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64063" y="5129213"/>
            <a:ext cx="896937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TOWER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759200" y="1430338"/>
            <a:ext cx="966788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COMMERCIAL</a:t>
            </a:r>
          </a:p>
        </p:txBody>
      </p:sp>
      <p:sp>
        <p:nvSpPr>
          <p:cNvPr id="2" name="Rectangle 1"/>
          <p:cNvSpPr/>
          <p:nvPr/>
        </p:nvSpPr>
        <p:spPr>
          <a:xfrm>
            <a:off x="3209925" y="5148263"/>
            <a:ext cx="677863" cy="369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LEAD</a:t>
            </a:r>
            <a:endParaRPr lang="en-GB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35363" y="2517775"/>
            <a:ext cx="998537" cy="3683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FOLLOW</a:t>
            </a:r>
            <a:endParaRPr lang="en-GB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14838" y="4570413"/>
            <a:ext cx="911225" cy="3683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DESIGN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95463" y="4786313"/>
            <a:ext cx="1098550" cy="369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IMPROVE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45138" y="4900613"/>
            <a:ext cx="647700" cy="3698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FACT</a:t>
            </a:r>
            <a:endParaRPr lang="en-GB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20875" y="2062163"/>
            <a:ext cx="787400" cy="3063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FICTION</a:t>
            </a:r>
            <a:endParaRPr lang="en-GB" sz="1400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59425" y="3892550"/>
            <a:ext cx="1403350" cy="5222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EXPAND</a:t>
            </a:r>
            <a:endParaRPr lang="en-GB" sz="2800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52800" y="3603625"/>
            <a:ext cx="1330325" cy="5238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UNITED</a:t>
            </a:r>
            <a:endParaRPr lang="en-GB" sz="2800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40450" y="4297363"/>
            <a:ext cx="993775" cy="369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ENGAGE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645275" y="1885950"/>
            <a:ext cx="636588" cy="3683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WEB</a:t>
            </a:r>
            <a:endParaRPr lang="en-GB" dirty="0">
              <a:solidFill>
                <a:schemeClr val="tx2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25938" y="4900613"/>
            <a:ext cx="1182687" cy="369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NETWORK</a:t>
            </a:r>
            <a:endParaRPr lang="en-GB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673600" y="3660775"/>
            <a:ext cx="868363" cy="3683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SOCIAL</a:t>
            </a:r>
            <a:endParaRPr lang="en-GB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845425" y="3984625"/>
            <a:ext cx="990600" cy="3683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MIRROR</a:t>
            </a:r>
            <a:endParaRPr lang="en-GB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895975" y="5210175"/>
            <a:ext cx="593725" cy="3079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BLOG</a:t>
            </a:r>
            <a:endParaRPr lang="en-GB" sz="14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32525" y="2339975"/>
            <a:ext cx="549275" cy="3079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TEXT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95925" y="1965325"/>
            <a:ext cx="849313" cy="5222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RISK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248525" y="5256213"/>
            <a:ext cx="973138" cy="26193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APPLICATION</a:t>
            </a:r>
            <a:endParaRPr lang="en-GB" sz="14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19175" y="1943100"/>
            <a:ext cx="538163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SPEED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718300" y="2301875"/>
            <a:ext cx="1025525" cy="33813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INTERNET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771775" y="1627188"/>
            <a:ext cx="738188" cy="40005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DATA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5175" y="2259013"/>
            <a:ext cx="1731963" cy="7080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SECRET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524625" y="4633913"/>
            <a:ext cx="1522413" cy="46196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CONSUME</a:t>
            </a:r>
            <a:endParaRPr lang="en-GB" sz="40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48513" y="3603625"/>
            <a:ext cx="1635125" cy="5238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BUSINESS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926263" y="4137025"/>
            <a:ext cx="963612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CAPITAL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64063" y="4262438"/>
            <a:ext cx="977900" cy="3079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RESOURCE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232150" y="4575175"/>
            <a:ext cx="1214438" cy="5238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MEDIA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040313" y="1739900"/>
            <a:ext cx="1262062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ECONOMIC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71550" y="1709738"/>
            <a:ext cx="723900" cy="2762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DIVERSE</a:t>
            </a:r>
            <a:endParaRPr lang="en-GB" sz="28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40463" y="2092325"/>
            <a:ext cx="523875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YES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269038" y="1905000"/>
            <a:ext cx="425450" cy="3079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NO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566863" y="1820863"/>
            <a:ext cx="1141412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TRAINING</a:t>
            </a:r>
            <a:endParaRPr lang="en-GB" sz="1400" b="1" dirty="0">
              <a:solidFill>
                <a:schemeClr val="tx2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30588" y="1584325"/>
            <a:ext cx="896937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TOWER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146300" y="2174875"/>
            <a:ext cx="1524000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COMMERCIAL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598863" y="2341563"/>
            <a:ext cx="950912" cy="2952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LEAD</a:t>
            </a:r>
            <a:endParaRPr lang="en-GB" sz="2800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144963" y="3886200"/>
            <a:ext cx="1450975" cy="5222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FOLLOW</a:t>
            </a:r>
            <a:endParaRPr lang="en-GB" sz="2800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536700" y="4241800"/>
            <a:ext cx="1314450" cy="5222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DESIGN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330575" y="1852613"/>
            <a:ext cx="1098550" cy="3683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IMPROVE</a:t>
            </a:r>
            <a:endParaRPr lang="en-GB" dirty="0">
              <a:solidFill>
                <a:schemeClr val="tx2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697163" y="3662363"/>
            <a:ext cx="647700" cy="3698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FACT</a:t>
            </a:r>
            <a:endParaRPr lang="en-GB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375025" y="5381625"/>
            <a:ext cx="787400" cy="3063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FICTION</a:t>
            </a:r>
            <a:endParaRPr lang="en-GB" sz="14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416300" y="4884738"/>
            <a:ext cx="969963" cy="369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EXPAND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01700" y="4029075"/>
            <a:ext cx="1165225" cy="46196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UNITED</a:t>
            </a:r>
            <a:endParaRPr lang="en-GB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344988" y="1938338"/>
            <a:ext cx="992187" cy="369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ENGAGE</a:t>
            </a:r>
            <a:endParaRPr lang="en-GB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406900" y="1765300"/>
            <a:ext cx="636588" cy="3698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WEB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87388" y="2081213"/>
            <a:ext cx="1292225" cy="40005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NETWORK</a:t>
            </a:r>
            <a:endParaRPr lang="en-GB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714625" y="3990975"/>
            <a:ext cx="990600" cy="2301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MIRROR</a:t>
            </a:r>
            <a:endParaRPr lang="en-GB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029200" y="4484688"/>
            <a:ext cx="496888" cy="254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BLOG</a:t>
            </a:r>
            <a:endParaRPr lang="en-GB" sz="105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697163" y="4992688"/>
            <a:ext cx="635000" cy="254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FICTION</a:t>
            </a:r>
            <a:endParaRPr lang="en-GB" sz="105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421313" y="5232400"/>
            <a:ext cx="500062" cy="27781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TEXT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903663" y="5184775"/>
            <a:ext cx="606425" cy="21431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INTERNET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593975" y="4652963"/>
            <a:ext cx="500063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DATA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857500" y="4805363"/>
            <a:ext cx="390525" cy="2762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NO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305050" y="5108575"/>
            <a:ext cx="928688" cy="27622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TELEVISION</a:t>
            </a:r>
            <a:endParaRPr lang="en-GB" sz="14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640138" y="3989388"/>
            <a:ext cx="566737" cy="3079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TIME</a:t>
            </a:r>
            <a:endParaRPr lang="en-GB" sz="1400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669213" y="2236788"/>
            <a:ext cx="1003300" cy="40005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WORLD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467350" y="4376738"/>
            <a:ext cx="736600" cy="33813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CLOCK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684713" y="5441950"/>
            <a:ext cx="650875" cy="26193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DIGITAL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424613" y="5260975"/>
            <a:ext cx="639762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ADVERT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261100" y="5014913"/>
            <a:ext cx="646113" cy="27781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SMART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461000" y="3662363"/>
            <a:ext cx="873125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PHONE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295900" y="4656138"/>
            <a:ext cx="1319213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EDUCATION</a:t>
            </a:r>
            <a:endParaRPr lang="en-GB" sz="14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424488" y="1458913"/>
            <a:ext cx="896937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TALENT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012950" y="4095750"/>
            <a:ext cx="796925" cy="33813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PHONE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813050" y="1460500"/>
            <a:ext cx="587375" cy="26193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MEDIA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732338" y="1171575"/>
            <a:ext cx="461962" cy="2159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CLOCK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821113" y="1217613"/>
            <a:ext cx="409575" cy="2762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YES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428875" y="1246188"/>
            <a:ext cx="425450" cy="3079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NO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343650" y="1530350"/>
            <a:ext cx="628650" cy="26193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TOWER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316413" y="1052513"/>
            <a:ext cx="647700" cy="26193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FACT</a:t>
            </a:r>
            <a:endParaRPr lang="en-GB" sz="11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765675" y="1460500"/>
            <a:ext cx="684213" cy="231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NETWORK</a:t>
            </a:r>
            <a:endParaRPr lang="en-GB" sz="9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270250" y="1195388"/>
            <a:ext cx="593725" cy="3079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BLOG</a:t>
            </a:r>
            <a:endParaRPr lang="en-GB" sz="14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862763" y="1682750"/>
            <a:ext cx="787400" cy="3079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FICTION</a:t>
            </a:r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308475" y="1230313"/>
            <a:ext cx="584200" cy="2301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EXPAND</a:t>
            </a:r>
            <a:endParaRPr lang="en-GB" sz="90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795588" y="1217613"/>
            <a:ext cx="500062" cy="2762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TEXT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978525" y="1330325"/>
            <a:ext cx="606425" cy="21431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INTERNET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058988" y="1427163"/>
            <a:ext cx="650875" cy="26035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DIGITAL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076825" y="1238250"/>
            <a:ext cx="1019175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INFORMATION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443288" y="1052513"/>
            <a:ext cx="573087" cy="24606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SECRET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134225" y="1946275"/>
            <a:ext cx="747713" cy="3397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STUDY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759700" y="2070100"/>
            <a:ext cx="1023938" cy="27781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KNOWLEDGE</a:t>
            </a:r>
          </a:p>
        </p:txBody>
      </p:sp>
      <p:sp>
        <p:nvSpPr>
          <p:cNvPr id="7272" name="TextBox 111"/>
          <p:cNvSpPr txBox="1">
            <a:spLocks noChangeArrowheads="1"/>
          </p:cNvSpPr>
          <p:nvPr/>
        </p:nvSpPr>
        <p:spPr bwMode="auto">
          <a:xfrm>
            <a:off x="5619750" y="2997200"/>
            <a:ext cx="6080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>
                <a:solidFill>
                  <a:schemeClr val="bg1"/>
                </a:solidFill>
              </a:rPr>
              <a:t>PHONE</a:t>
            </a:r>
          </a:p>
        </p:txBody>
      </p:sp>
      <p:sp>
        <p:nvSpPr>
          <p:cNvPr id="7273" name="TextBox 112"/>
          <p:cNvSpPr txBox="1">
            <a:spLocks noChangeArrowheads="1"/>
          </p:cNvSpPr>
          <p:nvPr/>
        </p:nvSpPr>
        <p:spPr bwMode="auto">
          <a:xfrm>
            <a:off x="3059113" y="2997200"/>
            <a:ext cx="517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7274" name="TextBox 113"/>
          <p:cNvSpPr txBox="1">
            <a:spLocks noChangeArrowheads="1"/>
          </p:cNvSpPr>
          <p:nvPr/>
        </p:nvSpPr>
        <p:spPr bwMode="auto">
          <a:xfrm>
            <a:off x="5724525" y="3132138"/>
            <a:ext cx="523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7275" name="TextBox 114"/>
          <p:cNvSpPr txBox="1">
            <a:spLocks noChangeArrowheads="1"/>
          </p:cNvSpPr>
          <p:nvPr/>
        </p:nvSpPr>
        <p:spPr bwMode="auto">
          <a:xfrm>
            <a:off x="5648325" y="3357563"/>
            <a:ext cx="652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7276" name="TextBox 115"/>
          <p:cNvSpPr txBox="1">
            <a:spLocks noChangeArrowheads="1"/>
          </p:cNvSpPr>
          <p:nvPr/>
        </p:nvSpPr>
        <p:spPr bwMode="auto">
          <a:xfrm>
            <a:off x="2987675" y="3176588"/>
            <a:ext cx="701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MEDIA</a:t>
            </a:r>
          </a:p>
        </p:txBody>
      </p:sp>
      <p:sp>
        <p:nvSpPr>
          <p:cNvPr id="7277" name="TextBox 116"/>
          <p:cNvSpPr txBox="1">
            <a:spLocks noChangeArrowheads="1"/>
          </p:cNvSpPr>
          <p:nvPr/>
        </p:nvSpPr>
        <p:spPr bwMode="auto">
          <a:xfrm>
            <a:off x="3059113" y="3357563"/>
            <a:ext cx="4937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851275" y="4298950"/>
            <a:ext cx="573088" cy="20955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DATA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948488" y="4032250"/>
            <a:ext cx="1008062" cy="26035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COMMERCIAL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/>
          <p:cNvSpPr/>
          <p:nvPr/>
        </p:nvSpPr>
        <p:spPr>
          <a:xfrm>
            <a:off x="-107950" y="-100013"/>
            <a:ext cx="9337675" cy="6985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accent1"/>
              </a:solidFill>
            </a:endParaRPr>
          </a:p>
        </p:txBody>
      </p:sp>
      <p:sp>
        <p:nvSpPr>
          <p:cNvPr id="9219" name="TextBox 111"/>
          <p:cNvSpPr txBox="1">
            <a:spLocks noChangeArrowheads="1"/>
          </p:cNvSpPr>
          <p:nvPr/>
        </p:nvSpPr>
        <p:spPr bwMode="auto">
          <a:xfrm>
            <a:off x="5299075" y="4405313"/>
            <a:ext cx="24098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0" b="1">
                <a:solidFill>
                  <a:schemeClr val="bg1"/>
                </a:solidFill>
              </a:rPr>
              <a:t>HERE</a:t>
            </a:r>
          </a:p>
        </p:txBody>
      </p:sp>
      <p:sp>
        <p:nvSpPr>
          <p:cNvPr id="9220" name="TextBox 110"/>
          <p:cNvSpPr txBox="1">
            <a:spLocks noChangeArrowheads="1"/>
          </p:cNvSpPr>
          <p:nvPr/>
        </p:nvSpPr>
        <p:spPr bwMode="auto">
          <a:xfrm>
            <a:off x="5399088" y="2609850"/>
            <a:ext cx="22669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0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3" name="Rectangle 2"/>
          <p:cNvSpPr/>
          <p:nvPr/>
        </p:nvSpPr>
        <p:spPr>
          <a:xfrm>
            <a:off x="3751263" y="2668588"/>
            <a:ext cx="1630362" cy="5842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FOLLOW</a:t>
            </a:r>
            <a:endParaRPr lang="en-GB" sz="3200" dirty="0">
              <a:solidFill>
                <a:schemeClr val="accent6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222" name="TextBox 109"/>
          <p:cNvSpPr txBox="1">
            <a:spLocks noChangeArrowheads="1"/>
          </p:cNvSpPr>
          <p:nvPr/>
        </p:nvSpPr>
        <p:spPr bwMode="auto">
          <a:xfrm>
            <a:off x="5335588" y="801688"/>
            <a:ext cx="26209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0" b="1">
                <a:solidFill>
                  <a:schemeClr val="bg1"/>
                </a:solidFill>
              </a:rPr>
              <a:t>YOUR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71800" y="1938338"/>
            <a:ext cx="1401763" cy="64611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VIDEO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32263" y="3789363"/>
            <a:ext cx="942975" cy="584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RISK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49463" y="1314450"/>
            <a:ext cx="1174750" cy="3079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00525" y="2986088"/>
            <a:ext cx="1524000" cy="7080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SPEED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71713" y="5294313"/>
            <a:ext cx="1131887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INTERNET</a:t>
            </a:r>
          </a:p>
        </p:txBody>
      </p:sp>
      <p:sp>
        <p:nvSpPr>
          <p:cNvPr id="9228" name="TextBox 9"/>
          <p:cNvSpPr txBox="1">
            <a:spLocks noChangeArrowheads="1"/>
          </p:cNvSpPr>
          <p:nvPr/>
        </p:nvSpPr>
        <p:spPr bwMode="auto">
          <a:xfrm>
            <a:off x="4502150" y="1700213"/>
            <a:ext cx="30114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</a:rPr>
              <a:t>INFORMATION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5763" y="2125663"/>
            <a:ext cx="2189162" cy="64611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CONSUME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82938" y="3619500"/>
            <a:ext cx="1114425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BUSINESS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24250" y="2543175"/>
            <a:ext cx="962025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CAPITAL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60488" y="5016500"/>
            <a:ext cx="977900" cy="3079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RESOURCE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27538" y="4733925"/>
            <a:ext cx="996950" cy="46196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VIDEO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49525" y="3414713"/>
            <a:ext cx="844550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MEDIA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94100" y="4117975"/>
            <a:ext cx="1625600" cy="4603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ECONOMIC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84388" y="3656013"/>
            <a:ext cx="1141412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TRAINING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52588" y="3432175"/>
            <a:ext cx="896937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TOWER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52575" y="1106488"/>
            <a:ext cx="966788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COMMERCIAL</a:t>
            </a:r>
          </a:p>
        </p:txBody>
      </p:sp>
      <p:sp>
        <p:nvSpPr>
          <p:cNvPr id="2" name="Rectangle 1"/>
          <p:cNvSpPr/>
          <p:nvPr/>
        </p:nvSpPr>
        <p:spPr>
          <a:xfrm>
            <a:off x="2255838" y="2000250"/>
            <a:ext cx="676275" cy="3683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LEAD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82875" y="2417763"/>
            <a:ext cx="909638" cy="3683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DESIGN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5350" y="4740275"/>
            <a:ext cx="1098550" cy="3698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IMPROVE</a:t>
            </a:r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01800" y="1614488"/>
            <a:ext cx="787400" cy="3079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FICTION</a:t>
            </a:r>
            <a:endParaRPr lang="en-GB" sz="1400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243" name="Rectangle 30"/>
          <p:cNvSpPr>
            <a:spLocks noChangeArrowheads="1"/>
          </p:cNvSpPr>
          <p:nvPr/>
        </p:nvSpPr>
        <p:spPr bwMode="auto">
          <a:xfrm>
            <a:off x="6234113" y="725488"/>
            <a:ext cx="1404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chemeClr val="bg1"/>
                </a:solidFill>
              </a:rPr>
              <a:t>EXPAND</a:t>
            </a:r>
            <a:endParaRPr lang="en-GB" altLang="en-US" sz="280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195763" y="3455988"/>
            <a:ext cx="1330325" cy="5238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UNITED</a:t>
            </a:r>
            <a:endParaRPr lang="en-GB" sz="2800" dirty="0">
              <a:solidFill>
                <a:schemeClr val="accent6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587625" y="5516563"/>
            <a:ext cx="904875" cy="33972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ENGAGE</a:t>
            </a:r>
            <a:endParaRPr lang="en-GB" sz="1600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27275" y="4779963"/>
            <a:ext cx="1182688" cy="369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NETWORK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101850" y="2203450"/>
            <a:ext cx="869950" cy="3683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SOCIAL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248" name="Rectangle 36"/>
          <p:cNvSpPr>
            <a:spLocks noChangeArrowheads="1"/>
          </p:cNvSpPr>
          <p:nvPr/>
        </p:nvSpPr>
        <p:spPr bwMode="auto">
          <a:xfrm>
            <a:off x="4297363" y="8224838"/>
            <a:ext cx="99060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MIRROR</a:t>
            </a:r>
            <a:endParaRPr lang="en-GB" altLang="en-US" sz="1800"/>
          </a:p>
        </p:txBody>
      </p:sp>
      <p:sp>
        <p:nvSpPr>
          <p:cNvPr id="38" name="Rectangle 37"/>
          <p:cNvSpPr/>
          <p:nvPr/>
        </p:nvSpPr>
        <p:spPr>
          <a:xfrm>
            <a:off x="1557338" y="3725863"/>
            <a:ext cx="593725" cy="3079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BLOG</a:t>
            </a:r>
            <a:endParaRPr lang="en-GB" sz="1400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98700" y="4232275"/>
            <a:ext cx="549275" cy="3079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TEXT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13275" y="1392238"/>
            <a:ext cx="849313" cy="5238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RISK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382713" y="2916238"/>
            <a:ext cx="973137" cy="26193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APPLICATION</a:t>
            </a:r>
            <a:endParaRPr lang="en-GB" sz="1400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68475" y="2012950"/>
            <a:ext cx="536575" cy="25241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SPEED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692275" y="2447925"/>
            <a:ext cx="1025525" cy="33813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INTERNET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17913" y="3065463"/>
            <a:ext cx="738187" cy="40005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DATA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278438" y="2493963"/>
            <a:ext cx="1425575" cy="5857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SECRET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371850" y="5329238"/>
            <a:ext cx="1522413" cy="46196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CONSUME</a:t>
            </a:r>
            <a:endParaRPr lang="en-GB" sz="4000" b="1" dirty="0">
              <a:solidFill>
                <a:schemeClr val="accent6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258" name="TextBox 46"/>
          <p:cNvSpPr txBox="1">
            <a:spLocks noChangeArrowheads="1"/>
          </p:cNvSpPr>
          <p:nvPr/>
        </p:nvSpPr>
        <p:spPr bwMode="auto">
          <a:xfrm>
            <a:off x="5030788" y="3722688"/>
            <a:ext cx="24590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</a:rPr>
              <a:t>BUSINESS</a:t>
            </a:r>
            <a:endParaRPr lang="en-GB" altLang="en-US" sz="2800" b="1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25700" y="1512888"/>
            <a:ext cx="963613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CAPITAL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27163" y="1830388"/>
            <a:ext cx="979487" cy="3079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RESOURCE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211638" y="4354513"/>
            <a:ext cx="1214437" cy="5222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MEDIA</a:t>
            </a:r>
          </a:p>
        </p:txBody>
      </p:sp>
      <p:sp>
        <p:nvSpPr>
          <p:cNvPr id="9262" name="TextBox 54"/>
          <p:cNvSpPr txBox="1">
            <a:spLocks noChangeArrowheads="1"/>
          </p:cNvSpPr>
          <p:nvPr/>
        </p:nvSpPr>
        <p:spPr bwMode="auto">
          <a:xfrm>
            <a:off x="4892675" y="5319713"/>
            <a:ext cx="2343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</a:rPr>
              <a:t>ECONOMIC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355850" y="1814513"/>
            <a:ext cx="723900" cy="2762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DIVERSE</a:t>
            </a:r>
            <a:endParaRPr lang="en-GB" sz="2800" b="1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568575" y="3933825"/>
            <a:ext cx="523875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YES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916113" y="4276725"/>
            <a:ext cx="425450" cy="3063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NO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901950" y="822325"/>
            <a:ext cx="1143000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TRAINING</a:t>
            </a:r>
            <a:endParaRPr lang="en-GB" sz="1400" b="1" dirty="0">
              <a:solidFill>
                <a:schemeClr val="accent6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987800" y="647700"/>
            <a:ext cx="1452563" cy="5857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TOWER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287588" y="2863850"/>
            <a:ext cx="1525587" cy="3698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COMMERCIAL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359400" y="657225"/>
            <a:ext cx="950913" cy="5238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LEAD</a:t>
            </a:r>
            <a:endParaRPr lang="en-GB" sz="2800" dirty="0">
              <a:solidFill>
                <a:schemeClr val="accent6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319713" y="4222750"/>
            <a:ext cx="1450975" cy="5222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FOLLOW</a:t>
            </a:r>
            <a:endParaRPr lang="en-GB" sz="2800" dirty="0">
              <a:solidFill>
                <a:schemeClr val="accent6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11625" y="5010150"/>
            <a:ext cx="1314450" cy="5222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DESIGN</a:t>
            </a:r>
            <a:endParaRPr lang="en-GB" sz="2800" dirty="0">
              <a:solidFill>
                <a:schemeClr val="accent6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154363" y="974725"/>
            <a:ext cx="2216150" cy="70802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IMPROVE</a:t>
            </a:r>
            <a:endParaRPr lang="en-GB" sz="4000" dirty="0">
              <a:solidFill>
                <a:schemeClr val="accent6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070225" y="1752600"/>
            <a:ext cx="647700" cy="36988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FACT</a:t>
            </a:r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50888" y="2687638"/>
            <a:ext cx="527050" cy="2159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FICTION</a:t>
            </a:r>
            <a:endParaRPr lang="en-GB" sz="8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960688" y="4972050"/>
            <a:ext cx="1165225" cy="46196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UNITED</a:t>
            </a:r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049588" y="3911600"/>
            <a:ext cx="993775" cy="3698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ENGAGE</a:t>
            </a:r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644650" y="5262563"/>
            <a:ext cx="485775" cy="27781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WEB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403600" y="1444625"/>
            <a:ext cx="1292225" cy="40005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NETWORK</a:t>
            </a:r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93763" y="2927350"/>
            <a:ext cx="542925" cy="2159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MIRROR</a:t>
            </a:r>
            <a:endParaRPr lang="en-GB" sz="8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255713" y="2687638"/>
            <a:ext cx="495300" cy="254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BLOG</a:t>
            </a:r>
            <a:endParaRPr lang="en-GB" sz="105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585913" y="2270125"/>
            <a:ext cx="498475" cy="27781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TEXT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382713" y="3316288"/>
            <a:ext cx="606425" cy="21431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INTERNET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12850" y="1603375"/>
            <a:ext cx="501650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DATA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339975" y="3103563"/>
            <a:ext cx="1295400" cy="369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TELEVISION</a:t>
            </a:r>
            <a:endParaRPr lang="en-GB" sz="1400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190625" y="2411413"/>
            <a:ext cx="430213" cy="2301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TIME</a:t>
            </a:r>
            <a:endParaRPr lang="en-GB" sz="14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249613" y="4475163"/>
            <a:ext cx="1001712" cy="40005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WORLD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468563" y="1089025"/>
            <a:ext cx="738187" cy="33813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CLOCK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001838" y="2692400"/>
            <a:ext cx="650875" cy="26193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DIGITAL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751013" y="3155950"/>
            <a:ext cx="639762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ADVERT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079500" y="3565525"/>
            <a:ext cx="647700" cy="2762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SMART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511300" y="4703763"/>
            <a:ext cx="874713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PHONE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560513" y="4024313"/>
            <a:ext cx="890587" cy="26193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EDUCATION</a:t>
            </a:r>
            <a:endParaRPr lang="en-GB" sz="1400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424113" y="4484688"/>
            <a:ext cx="895350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TALENT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371850" y="3359150"/>
            <a:ext cx="796925" cy="33972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PHONE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703638" y="1763713"/>
            <a:ext cx="844550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MEDIA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150938" y="3824288"/>
            <a:ext cx="461962" cy="2159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CLOCK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65175" y="3786188"/>
            <a:ext cx="334963" cy="2159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YES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960563" y="939800"/>
            <a:ext cx="320675" cy="2159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NO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860550" y="4502150"/>
            <a:ext cx="628650" cy="26035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TOWER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427163" y="4475163"/>
            <a:ext cx="647700" cy="26193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FACT</a:t>
            </a:r>
            <a:endParaRPr lang="en-GB" sz="1100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028700" y="5286375"/>
            <a:ext cx="685800" cy="2301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NETWORK</a:t>
            </a:r>
            <a:endParaRPr lang="en-GB" sz="9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2366963" y="887413"/>
            <a:ext cx="593725" cy="3079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BLOG</a:t>
            </a:r>
            <a:endParaRPr lang="en-GB" sz="1400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955675" y="1893888"/>
            <a:ext cx="527050" cy="2159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FICTION</a:t>
            </a:r>
            <a:endParaRPr lang="en-GB" sz="8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360488" y="4265613"/>
            <a:ext cx="582612" cy="2301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EXPAND</a:t>
            </a:r>
            <a:endParaRPr lang="en-GB" sz="900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305" name="TextBox 100"/>
          <p:cNvSpPr txBox="1">
            <a:spLocks noChangeArrowheads="1"/>
          </p:cNvSpPr>
          <p:nvPr/>
        </p:nvSpPr>
        <p:spPr bwMode="auto">
          <a:xfrm>
            <a:off x="6227763" y="2033588"/>
            <a:ext cx="13303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046163" y="4692650"/>
            <a:ext cx="606425" cy="2159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INTERNET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576388" y="5572125"/>
            <a:ext cx="1017587" cy="2540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INFORMATION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527175" y="1392238"/>
            <a:ext cx="574675" cy="24606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SECRET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281238" y="5062538"/>
            <a:ext cx="747712" cy="33813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STUDY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573338" y="2684463"/>
            <a:ext cx="1023937" cy="27781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KNOWLEDGE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947738" y="4986338"/>
            <a:ext cx="455612" cy="2159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VIDEO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922338" y="4013200"/>
            <a:ext cx="665162" cy="21431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ECONOMIC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887413" y="3175000"/>
            <a:ext cx="782637" cy="2159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COMMERCIAL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1092200" y="2122488"/>
            <a:ext cx="592138" cy="21431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IMPROVE</a:t>
            </a:r>
            <a:endParaRPr lang="en-GB" sz="8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790575" y="4406900"/>
            <a:ext cx="511175" cy="21431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UNITED</a:t>
            </a:r>
            <a:endParaRPr lang="en-GB" sz="8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762250" y="4146550"/>
            <a:ext cx="911225" cy="3683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DESIGN</a:t>
            </a:r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317" name="TextBox 119"/>
          <p:cNvSpPr txBox="1">
            <a:spLocks noChangeArrowheads="1"/>
          </p:cNvSpPr>
          <p:nvPr/>
        </p:nvSpPr>
        <p:spPr bwMode="auto">
          <a:xfrm>
            <a:off x="5437188" y="3473450"/>
            <a:ext cx="2447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bg1"/>
                </a:solidFill>
              </a:rPr>
              <a:t>APPLICATION</a:t>
            </a:r>
            <a:endParaRPr lang="en-GB" altLang="en-US" sz="4400" b="1">
              <a:solidFill>
                <a:schemeClr val="bg1"/>
              </a:solidFill>
            </a:endParaRPr>
          </a:p>
        </p:txBody>
      </p:sp>
      <p:sp>
        <p:nvSpPr>
          <p:cNvPr id="9318" name="Rectangle 120"/>
          <p:cNvSpPr>
            <a:spLocks noChangeArrowheads="1"/>
          </p:cNvSpPr>
          <p:nvPr/>
        </p:nvSpPr>
        <p:spPr bwMode="auto">
          <a:xfrm>
            <a:off x="6696075" y="4286250"/>
            <a:ext cx="11001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</a:rPr>
              <a:t>SOCIAL</a:t>
            </a:r>
            <a:endParaRPr lang="en-GB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677</Words>
  <Application>Microsoft Office PowerPoint</Application>
  <PresentationFormat>On-screen Show (4:3)</PresentationFormat>
  <Paragraphs>531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Jonty Pearce</cp:lastModifiedBy>
  <cp:revision>35</cp:revision>
  <dcterms:created xsi:type="dcterms:W3CDTF">2012-01-31T18:56:15Z</dcterms:created>
  <dcterms:modified xsi:type="dcterms:W3CDTF">2015-02-22T11:23:24Z</dcterms:modified>
</cp:coreProperties>
</file>