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000000"/>
    <a:srgbClr val="FDFFF4"/>
    <a:srgbClr val="FFFCD5"/>
    <a:srgbClr val="FFDB87"/>
    <a:srgbClr val="FF6FCF"/>
    <a:srgbClr val="FFFF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100" d="100"/>
          <a:sy n="100" d="100"/>
        </p:scale>
        <p:origin x="-72" y="-72"/>
      </p:cViewPr>
      <p:guideLst>
        <p:guide orient="horz" pos="168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5B59789-8C3E-4734-9119-065617C04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251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536474D0-F732-44D0-A3B2-A230164B78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088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9AB88C-6A5A-4CA2-B66E-62BD5CB6F95C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89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D543E5-ABC5-48F1-BC0F-40F440A9FE68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804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F5D562-E124-4030-BAD8-DCCA32E93E5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338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00A2A3-DC64-40F4-8719-2B3FBEC23C7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16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035FD5-896C-4D17-8D85-3C3CEC02EF63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94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9A54B8-1C6E-4383-BCFF-A527D382592B}" type="slidenum">
              <a:rPr lang="en-GB" altLang="en-US"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ea typeface="MS PGothic" panose="020B060007020508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824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b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D335BA-AE4B-4580-9EB4-6D6510E14D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41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66D74-4547-4634-9FF4-366FE0CD9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92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5D4B9-ED65-4ACB-92AE-57F3AEF321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211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648A4-1355-4967-86CB-E73FEFE55A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7422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620D3-A219-4F6E-ABA2-819CA4C09D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85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43883-2CBC-4D1A-A7B5-D00619B59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53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02BA3-26A0-4602-86CF-0A7BF8065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90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C0D0E-88AE-42F3-92D5-5958461C8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18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13621-2154-4EAC-825C-35A17F8EB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00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06763-2CCD-45E1-8421-88D9318C2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88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FFD1C-2450-4A28-8226-D37C344723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43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1EE0C-0E67-4EC4-ADE1-E45C5B9A07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74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8F6A5-B8E3-4464-861D-0E6E602B12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31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A56C78B6-34B0-49E9-97A4-8739199F09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5123" name="Text Box 58"/>
          <p:cNvSpPr txBox="1">
            <a:spLocks noChangeArrowheads="1"/>
          </p:cNvSpPr>
          <p:nvPr/>
        </p:nvSpPr>
        <p:spPr bwMode="auto">
          <a:xfrm>
            <a:off x="898525" y="21764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grpSp>
        <p:nvGrpSpPr>
          <p:cNvPr id="5124" name="Group 64"/>
          <p:cNvGrpSpPr>
            <a:grpSpLocks/>
          </p:cNvGrpSpPr>
          <p:nvPr/>
        </p:nvGrpSpPr>
        <p:grpSpPr bwMode="auto">
          <a:xfrm>
            <a:off x="1082675" y="1828800"/>
            <a:ext cx="7056438" cy="2422525"/>
            <a:chOff x="682" y="1680"/>
            <a:chExt cx="4445" cy="1526"/>
          </a:xfrm>
        </p:grpSpPr>
        <p:sp>
          <p:nvSpPr>
            <p:cNvPr id="5127" name="Oval 61"/>
            <p:cNvSpPr>
              <a:spLocks noChangeArrowheads="1"/>
            </p:cNvSpPr>
            <p:nvPr/>
          </p:nvSpPr>
          <p:spPr bwMode="auto">
            <a:xfrm>
              <a:off x="682" y="1680"/>
              <a:ext cx="1526" cy="15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28" name="Oval 62"/>
            <p:cNvSpPr>
              <a:spLocks noChangeArrowheads="1"/>
            </p:cNvSpPr>
            <p:nvPr/>
          </p:nvSpPr>
          <p:spPr bwMode="auto">
            <a:xfrm>
              <a:off x="3601" y="1680"/>
              <a:ext cx="1526" cy="15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29" name="Rectangle 63"/>
            <p:cNvSpPr>
              <a:spLocks noChangeArrowheads="1"/>
            </p:cNvSpPr>
            <p:nvPr/>
          </p:nvSpPr>
          <p:spPr bwMode="auto">
            <a:xfrm>
              <a:off x="1440" y="1680"/>
              <a:ext cx="2928" cy="152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5125" name="Text Box 60"/>
          <p:cNvSpPr txBox="1">
            <a:spLocks noChangeArrowheads="1"/>
          </p:cNvSpPr>
          <p:nvPr/>
        </p:nvSpPr>
        <p:spPr bwMode="auto">
          <a:xfrm>
            <a:off x="1082675" y="2176463"/>
            <a:ext cx="69183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7200" b="0">
                <a:solidFill>
                  <a:srgbClr val="FDFFF4"/>
                </a:solidFill>
                <a:latin typeface="Arial Black" panose="020B0A04020102020204" pitchFamily="34" charset="0"/>
              </a:rPr>
              <a:t>YOUR </a:t>
            </a:r>
            <a:r>
              <a:rPr lang="en-US" altLang="en-US" sz="7200" b="0">
                <a:solidFill>
                  <a:schemeClr val="accent1"/>
                </a:solidFill>
                <a:latin typeface="Arial Black" panose="020B0A04020102020204" pitchFamily="34" charset="0"/>
              </a:rPr>
              <a:t>TITLE</a:t>
            </a:r>
            <a:r>
              <a:rPr lang="en-US" altLang="en-US" sz="7200" b="0">
                <a:solidFill>
                  <a:srgbClr val="FDFFF4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b="0">
                <a:solidFill>
                  <a:srgbClr val="FDFFF4"/>
                </a:solidFill>
                <a:latin typeface="Arial Black" panose="020B0A04020102020204" pitchFamily="34" charset="0"/>
              </a:rPr>
              <a:t>HERE</a:t>
            </a:r>
            <a:endParaRPr lang="en-US" altLang="en-US" sz="7200" b="0">
              <a:solidFill>
                <a:srgbClr val="FDFFF4"/>
              </a:solidFill>
              <a:latin typeface="Arial Black" panose="020B0A04020102020204" pitchFamily="34" charset="0"/>
            </a:endParaRPr>
          </a:p>
        </p:txBody>
      </p:sp>
      <p:pic>
        <p:nvPicPr>
          <p:cNvPr id="5126" name="Picture 72" descr="roundedarr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338" y="4648200"/>
            <a:ext cx="1963737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FF6FCF"/>
                </a:solidFill>
              </a:rPr>
              <a:t>Loose the Bullet Points</a:t>
            </a:r>
            <a:endParaRPr lang="en-US" altLang="en-US" smtClean="0"/>
          </a:p>
        </p:txBody>
      </p:sp>
      <p:grpSp>
        <p:nvGrpSpPr>
          <p:cNvPr id="7172" name="Group 31"/>
          <p:cNvGrpSpPr>
            <a:grpSpLocks/>
          </p:cNvGrpSpPr>
          <p:nvPr/>
        </p:nvGrpSpPr>
        <p:grpSpPr bwMode="auto">
          <a:xfrm>
            <a:off x="1385888" y="5060950"/>
            <a:ext cx="6462712" cy="1339850"/>
            <a:chOff x="682" y="1680"/>
            <a:chExt cx="4445" cy="1526"/>
          </a:xfrm>
        </p:grpSpPr>
        <p:sp>
          <p:nvSpPr>
            <p:cNvPr id="7184" name="Oval 32"/>
            <p:cNvSpPr>
              <a:spLocks noChangeArrowheads="1"/>
            </p:cNvSpPr>
            <p:nvPr/>
          </p:nvSpPr>
          <p:spPr bwMode="auto">
            <a:xfrm>
              <a:off x="682" y="1680"/>
              <a:ext cx="1526" cy="15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185" name="Oval 33"/>
            <p:cNvSpPr>
              <a:spLocks noChangeArrowheads="1"/>
            </p:cNvSpPr>
            <p:nvPr/>
          </p:nvSpPr>
          <p:spPr bwMode="auto">
            <a:xfrm>
              <a:off x="3601" y="1680"/>
              <a:ext cx="1526" cy="15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186" name="Rectangle 34"/>
            <p:cNvSpPr>
              <a:spLocks noChangeArrowheads="1"/>
            </p:cNvSpPr>
            <p:nvPr/>
          </p:nvSpPr>
          <p:spPr bwMode="auto">
            <a:xfrm>
              <a:off x="1440" y="1680"/>
              <a:ext cx="2928" cy="152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grpSp>
        <p:nvGrpSpPr>
          <p:cNvPr id="7173" name="Group 35"/>
          <p:cNvGrpSpPr>
            <a:grpSpLocks/>
          </p:cNvGrpSpPr>
          <p:nvPr/>
        </p:nvGrpSpPr>
        <p:grpSpPr bwMode="auto">
          <a:xfrm>
            <a:off x="1385888" y="3406775"/>
            <a:ext cx="6462712" cy="1339850"/>
            <a:chOff x="682" y="1680"/>
            <a:chExt cx="4445" cy="1526"/>
          </a:xfrm>
        </p:grpSpPr>
        <p:sp>
          <p:nvSpPr>
            <p:cNvPr id="7181" name="Oval 36"/>
            <p:cNvSpPr>
              <a:spLocks noChangeArrowheads="1"/>
            </p:cNvSpPr>
            <p:nvPr/>
          </p:nvSpPr>
          <p:spPr bwMode="auto">
            <a:xfrm>
              <a:off x="682" y="1680"/>
              <a:ext cx="1526" cy="15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182" name="Oval 37"/>
            <p:cNvSpPr>
              <a:spLocks noChangeArrowheads="1"/>
            </p:cNvSpPr>
            <p:nvPr/>
          </p:nvSpPr>
          <p:spPr bwMode="auto">
            <a:xfrm>
              <a:off x="3601" y="1680"/>
              <a:ext cx="1526" cy="15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183" name="Rectangle 38"/>
            <p:cNvSpPr>
              <a:spLocks noChangeArrowheads="1"/>
            </p:cNvSpPr>
            <p:nvPr/>
          </p:nvSpPr>
          <p:spPr bwMode="auto">
            <a:xfrm>
              <a:off x="1440" y="1680"/>
              <a:ext cx="2928" cy="152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grpSp>
        <p:nvGrpSpPr>
          <p:cNvPr id="7174" name="Group 39"/>
          <p:cNvGrpSpPr>
            <a:grpSpLocks/>
          </p:cNvGrpSpPr>
          <p:nvPr/>
        </p:nvGrpSpPr>
        <p:grpSpPr bwMode="auto">
          <a:xfrm>
            <a:off x="1385888" y="1752600"/>
            <a:ext cx="6462712" cy="1339850"/>
            <a:chOff x="682" y="1680"/>
            <a:chExt cx="4445" cy="1526"/>
          </a:xfrm>
        </p:grpSpPr>
        <p:sp>
          <p:nvSpPr>
            <p:cNvPr id="7178" name="Oval 40"/>
            <p:cNvSpPr>
              <a:spLocks noChangeArrowheads="1"/>
            </p:cNvSpPr>
            <p:nvPr/>
          </p:nvSpPr>
          <p:spPr bwMode="auto">
            <a:xfrm>
              <a:off x="682" y="1680"/>
              <a:ext cx="1526" cy="15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179" name="Oval 41"/>
            <p:cNvSpPr>
              <a:spLocks noChangeArrowheads="1"/>
            </p:cNvSpPr>
            <p:nvPr/>
          </p:nvSpPr>
          <p:spPr bwMode="auto">
            <a:xfrm>
              <a:off x="3601" y="1680"/>
              <a:ext cx="1526" cy="152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7180" name="Rectangle 42"/>
            <p:cNvSpPr>
              <a:spLocks noChangeArrowheads="1"/>
            </p:cNvSpPr>
            <p:nvPr/>
          </p:nvSpPr>
          <p:spPr bwMode="auto">
            <a:xfrm>
              <a:off x="1440" y="1680"/>
              <a:ext cx="2928" cy="152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7175" name="Text Box 43"/>
          <p:cNvSpPr txBox="1">
            <a:spLocks noChangeArrowheads="1"/>
          </p:cNvSpPr>
          <p:nvPr/>
        </p:nvSpPr>
        <p:spPr bwMode="auto">
          <a:xfrm>
            <a:off x="2209800" y="1905000"/>
            <a:ext cx="502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chemeClr val="accent1"/>
                </a:solidFill>
              </a:rPr>
              <a:t>Simple</a:t>
            </a:r>
          </a:p>
        </p:txBody>
      </p:sp>
      <p:sp>
        <p:nvSpPr>
          <p:cNvPr id="7176" name="Text Box 44"/>
          <p:cNvSpPr txBox="1">
            <a:spLocks noChangeArrowheads="1"/>
          </p:cNvSpPr>
          <p:nvPr/>
        </p:nvSpPr>
        <p:spPr bwMode="auto">
          <a:xfrm>
            <a:off x="2209800" y="5257800"/>
            <a:ext cx="502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DB87"/>
                </a:solidFill>
              </a:rPr>
              <a:t>neat</a:t>
            </a:r>
            <a:endParaRPr lang="en-US" altLang="en-US" sz="5400">
              <a:solidFill>
                <a:schemeClr val="accent1"/>
              </a:solidFill>
            </a:endParaRPr>
          </a:p>
        </p:txBody>
      </p:sp>
      <p:sp>
        <p:nvSpPr>
          <p:cNvPr id="7177" name="Text Box 45"/>
          <p:cNvSpPr txBox="1">
            <a:spLocks noChangeArrowheads="1"/>
          </p:cNvSpPr>
          <p:nvPr/>
        </p:nvSpPr>
        <p:spPr bwMode="auto">
          <a:xfrm>
            <a:off x="2209800" y="3581400"/>
            <a:ext cx="502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66FF66"/>
                </a:solidFill>
              </a:rPr>
              <a:t>short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388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Example of a hand made chart</a:t>
            </a:r>
            <a:endParaRPr lang="en-US" altLang="en-US" smtClean="0"/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1447800" y="1981200"/>
            <a:ext cx="1905000" cy="3657600"/>
          </a:xfrm>
          <a:prstGeom prst="rect">
            <a:avLst/>
          </a:prstGeom>
          <a:solidFill>
            <a:srgbClr val="FF6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0" name="Rectangle 27"/>
          <p:cNvSpPr>
            <a:spLocks noChangeArrowheads="1"/>
          </p:cNvSpPr>
          <p:nvPr/>
        </p:nvSpPr>
        <p:spPr bwMode="auto">
          <a:xfrm>
            <a:off x="3657600" y="3505200"/>
            <a:ext cx="1905000" cy="213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1" name="Rectangle 28"/>
          <p:cNvSpPr>
            <a:spLocks noChangeArrowheads="1"/>
          </p:cNvSpPr>
          <p:nvPr/>
        </p:nvSpPr>
        <p:spPr bwMode="auto">
          <a:xfrm>
            <a:off x="5867400" y="4495800"/>
            <a:ext cx="1905000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9222" name="Text Box 29"/>
          <p:cNvSpPr txBox="1">
            <a:spLocks noChangeArrowheads="1"/>
          </p:cNvSpPr>
          <p:nvPr/>
        </p:nvSpPr>
        <p:spPr bwMode="auto">
          <a:xfrm>
            <a:off x="1855788" y="1419225"/>
            <a:ext cx="963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6FCF"/>
                </a:solidFill>
              </a:rPr>
              <a:t>100%</a:t>
            </a:r>
          </a:p>
        </p:txBody>
      </p:sp>
      <p:sp>
        <p:nvSpPr>
          <p:cNvPr id="9223" name="Text Box 30"/>
          <p:cNvSpPr txBox="1">
            <a:spLocks noChangeArrowheads="1"/>
          </p:cNvSpPr>
          <p:nvPr/>
        </p:nvSpPr>
        <p:spPr bwMode="auto">
          <a:xfrm>
            <a:off x="4114800" y="3048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1"/>
                </a:solidFill>
              </a:rPr>
              <a:t>50%</a:t>
            </a:r>
          </a:p>
        </p:txBody>
      </p:sp>
      <p:sp>
        <p:nvSpPr>
          <p:cNvPr id="9224" name="Text Box 31"/>
          <p:cNvSpPr txBox="1">
            <a:spLocks noChangeArrowheads="1"/>
          </p:cNvSpPr>
          <p:nvPr/>
        </p:nvSpPr>
        <p:spPr bwMode="auto">
          <a:xfrm>
            <a:off x="6324600" y="40386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25%</a:t>
            </a:r>
          </a:p>
        </p:txBody>
      </p:sp>
      <p:sp>
        <p:nvSpPr>
          <p:cNvPr id="9225" name="Text Box 33"/>
          <p:cNvSpPr txBox="1">
            <a:spLocks noChangeArrowheads="1"/>
          </p:cNvSpPr>
          <p:nvPr/>
        </p:nvSpPr>
        <p:spPr bwMode="auto">
          <a:xfrm>
            <a:off x="1447800" y="304800"/>
            <a:ext cx="6324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/>
              <a:t>Keep it simple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pic>
        <p:nvPicPr>
          <p:cNvPr id="11267" name="Picture 29" descr="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17" r="4430"/>
          <a:stretch>
            <a:fillRect/>
          </a:stretch>
        </p:blipFill>
        <p:spPr bwMode="auto">
          <a:xfrm>
            <a:off x="304800" y="228600"/>
            <a:ext cx="8458200" cy="634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31"/>
          <p:cNvSpPr txBox="1">
            <a:spLocks noChangeArrowheads="1"/>
          </p:cNvSpPr>
          <p:nvPr/>
        </p:nvSpPr>
        <p:spPr bwMode="auto">
          <a:xfrm>
            <a:off x="609600" y="2667000"/>
            <a:ext cx="2827338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chemeClr val="tx2"/>
                </a:solidFill>
              </a:rPr>
              <a:t>image</a:t>
            </a:r>
            <a:endParaRPr lang="en-US" altLang="en-US" sz="7200"/>
          </a:p>
        </p:txBody>
      </p:sp>
      <p:sp>
        <p:nvSpPr>
          <p:cNvPr id="11269" name="Text Box 32"/>
          <p:cNvSpPr txBox="1">
            <a:spLocks noChangeArrowheads="1"/>
          </p:cNvSpPr>
          <p:nvPr/>
        </p:nvSpPr>
        <p:spPr bwMode="auto">
          <a:xfrm>
            <a:off x="638175" y="2406650"/>
            <a:ext cx="2105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>
                <a:solidFill>
                  <a:schemeClr val="accent1"/>
                </a:solidFill>
              </a:rPr>
              <a:t>High quality</a:t>
            </a:r>
            <a:r>
              <a:rPr lang="en-US" altLang="en-US" sz="1800">
                <a:solidFill>
                  <a:schemeClr val="fol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06" name="Group 18"/>
          <p:cNvGraphicFramePr>
            <a:graphicFrameLocks noGrp="1"/>
          </p:cNvGraphicFramePr>
          <p:nvPr>
            <p:ph sz="half" idx="2"/>
          </p:nvPr>
        </p:nvGraphicFramePr>
        <p:xfrm>
          <a:off x="4994275" y="1701800"/>
          <a:ext cx="3630613" cy="1727200"/>
        </p:xfrm>
        <a:graphic>
          <a:graphicData uri="http://schemas.openxmlformats.org/drawingml/2006/table">
            <a:tbl>
              <a:tblPr/>
              <a:tblGrid>
                <a:gridCol w="1816100"/>
                <a:gridCol w="1814513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497263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0"/>
              <a:t>Text box</a:t>
            </a:r>
            <a:endParaRPr lang="en-US" altLang="en-US" sz="1800" b="0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6392863" y="4114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0"/>
              <a:t>With shadow</a:t>
            </a:r>
            <a:endParaRPr lang="en-US" altLang="en-US" sz="1800" b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MS PGothic" panose="020B0600070205080204" pitchFamily="34" charset="-128"/>
              </a:rPr>
              <a:t>Use of templates</a:t>
            </a:r>
            <a:endParaRPr lang="en-US" altLang="en-US" smtClean="0">
              <a:ea typeface="MS PGothic" panose="020B0600070205080204" pitchFamily="34" charset="-128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ea typeface="MS PGothic" panose="020B0600070205080204" pitchFamily="34" charset="-128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ea typeface="MS PGothic" panose="020B0600070205080204" pitchFamily="34" charset="-128"/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ea typeface="MS PGothic" panose="020B0600070205080204" pitchFamily="34" charset="-128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ea typeface="MS PGothic" panose="020B0600070205080204" pitchFamily="34" charset="-128"/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ea typeface="MS PGothic" panose="020B0600070205080204" pitchFamily="34" charset="-128"/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ea typeface="MS PGothic" panose="020B0600070205080204" pitchFamily="34" charset="-128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ea typeface="MS PGothic" panose="020B0600070205080204" pitchFamily="34" charset="-128"/>
                <a:cs typeface="Arial" panose="020B0604020202020204" pitchFamily="34" charset="0"/>
              </a:rPr>
              <a:t>  </a:t>
            </a:r>
            <a:endParaRPr lang="en-US" altLang="en-US" sz="20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E6E6E6"/>
      </a:lt1>
      <a:dk2>
        <a:srgbClr val="4C4C4C"/>
      </a:dk2>
      <a:lt2>
        <a:srgbClr val="E6E6E6"/>
      </a:lt2>
      <a:accent1>
        <a:srgbClr val="66CCFF"/>
      </a:accent1>
      <a:accent2>
        <a:srgbClr val="333333"/>
      </a:accent2>
      <a:accent3>
        <a:srgbClr val="B2B2B2"/>
      </a:accent3>
      <a:accent4>
        <a:srgbClr val="C4C4C4"/>
      </a:accent4>
      <a:accent5>
        <a:srgbClr val="B8E2FF"/>
      </a:accent5>
      <a:accent6>
        <a:srgbClr val="2D2D2D"/>
      </a:accent6>
      <a:hlink>
        <a:srgbClr val="333333"/>
      </a:hlink>
      <a:folHlink>
        <a:srgbClr val="66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333333"/>
    </a:dk1>
    <a:lt1>
      <a:srgbClr val="E6E6E6"/>
    </a:lt1>
    <a:dk2>
      <a:srgbClr val="4C4C4C"/>
    </a:dk2>
    <a:lt2>
      <a:srgbClr val="E6E6E6"/>
    </a:lt2>
    <a:accent1>
      <a:srgbClr val="66CCFF"/>
    </a:accent1>
    <a:accent2>
      <a:srgbClr val="B3B3B3"/>
    </a:accent2>
    <a:accent3>
      <a:srgbClr val="B2B2B2"/>
    </a:accent3>
    <a:accent4>
      <a:srgbClr val="C4C4C4"/>
    </a:accent4>
    <a:accent5>
      <a:srgbClr val="B8E2FF"/>
    </a:accent5>
    <a:accent6>
      <a:srgbClr val="A2A2A2"/>
    </a:accent6>
    <a:hlink>
      <a:srgbClr val="999999"/>
    </a:hlink>
    <a:folHlink>
      <a:srgbClr val="66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1678</TotalTime>
  <Words>214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MS PGothic</vt:lpstr>
      <vt:lpstr>Wingdings</vt:lpstr>
      <vt:lpstr>Default Design</vt:lpstr>
      <vt:lpstr>PowerPoint Presentation</vt:lpstr>
      <vt:lpstr>Loose the Bullet Points</vt:lpstr>
      <vt:lpstr>Example of a hand made chart</vt:lpstr>
      <vt:lpstr>PowerPoint Presentation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dc:creator>Owner</dc:creator>
  <cp:lastModifiedBy>Jonty Pearce</cp:lastModifiedBy>
  <cp:revision>66</cp:revision>
  <dcterms:modified xsi:type="dcterms:W3CDTF">2015-02-22T11:22:59Z</dcterms:modified>
</cp:coreProperties>
</file>