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65" r:id="rId3"/>
    <p:sldId id="264" r:id="rId4"/>
    <p:sldId id="263" r:id="rId5"/>
    <p:sldId id="261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686709A-ACD7-4120-BE81-88B39A76750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07283A3-4DB9-481B-91E7-BC2C6D020D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01670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B4CD63F6-5BE5-4FEF-96D2-0783C438FA46}" type="slidenum">
              <a:rPr lang="en-GB" altLang="en-US">
                <a:latin typeface="Arial" panose="020B0604020202020204" pitchFamily="34" charset="0"/>
              </a:rPr>
              <a:pPr/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398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829B2-3365-4D2A-8700-5E4B29DF1EB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BDBAD-7064-451D-86F6-FD3687C71C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7981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C4789-8C3B-4D7B-B51D-BABEE2882D0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8C3E0-FB0E-4BFF-A484-C5EFD901B3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3701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34FE1-5E6D-4948-9F02-B504D1BA253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0751E-9540-4AA0-B6CA-886C4FB922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7959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4EC02-CBAB-4A81-B751-60B1C87F2FE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18637-9580-4C47-AF5E-006A87375F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5834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9CF92-A209-4E0C-9B4A-38E4357E5C1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AEE87-C4BE-474B-9B49-2815FC31A4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6936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73640-B0FD-4E1D-9400-DBE9660BD63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0620A-F107-4E91-8EDA-097BC146E4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2402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C5EDA-89CB-45DB-9BE8-FE50A7104DE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B0300-75FD-4B8E-BB82-E377CC174C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9792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12AD8-DDE5-4739-A3CB-1C474B3D85A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790B9-6848-44E3-84A2-F3105AA124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8791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45F5A-A574-4F92-908B-8319D777476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86B56-A383-4738-A63D-FBA5AF8138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3298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48C8D-7146-4CCB-B16C-9A2E92E6070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888BC-1FD6-40B0-972E-6905373FF0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0739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B31F7-60F7-4BB8-A866-820CEAE3188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CD3D1-F164-4E5D-A213-F902A6ACCC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53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0874DF-B09A-4862-B3F8-F3B572E9290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40C5086-0767-41E2-A157-B238DF7134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1.png"/><Relationship Id="rId7" Type="http://schemas.openxmlformats.org/officeDocument/2006/relationships/image" Target="../media/image3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23.png"/><Relationship Id="rId10" Type="http://schemas.openxmlformats.org/officeDocument/2006/relationships/image" Target="../media/image37.png"/><Relationship Id="rId4" Type="http://schemas.openxmlformats.org/officeDocument/2006/relationships/image" Target="../media/image32.png"/><Relationship Id="rId9" Type="http://schemas.openxmlformats.org/officeDocument/2006/relationships/image" Target="../media/image3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620"/>
          <p:cNvGrpSpPr>
            <a:grpSpLocks noChangeAspect="1"/>
          </p:cNvGrpSpPr>
          <p:nvPr/>
        </p:nvGrpSpPr>
        <p:grpSpPr bwMode="auto">
          <a:xfrm>
            <a:off x="8999538" y="0"/>
            <a:ext cx="155575" cy="6858000"/>
            <a:chOff x="2831" y="0"/>
            <a:chExt cx="98" cy="4320"/>
          </a:xfrm>
        </p:grpSpPr>
        <p:sp>
          <p:nvSpPr>
            <p:cNvPr id="3588" name="AutoShape 619"/>
            <p:cNvSpPr>
              <a:spLocks noChangeAspect="1" noChangeArrowheads="1" noTextEdit="1"/>
            </p:cNvSpPr>
            <p:nvPr/>
          </p:nvSpPr>
          <p:spPr bwMode="auto">
            <a:xfrm>
              <a:off x="2831" y="0"/>
              <a:ext cx="9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pic>
          <p:nvPicPr>
            <p:cNvPr id="3589" name="Picture 62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0" y="1"/>
              <a:ext cx="9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90" name="Freeform 622"/>
            <p:cNvSpPr>
              <a:spLocks/>
            </p:cNvSpPr>
            <p:nvPr/>
          </p:nvSpPr>
          <p:spPr bwMode="auto">
            <a:xfrm>
              <a:off x="2861" y="522"/>
              <a:ext cx="41" cy="22"/>
            </a:xfrm>
            <a:custGeom>
              <a:avLst/>
              <a:gdLst>
                <a:gd name="T0" fmla="*/ 20 w 41"/>
                <a:gd name="T1" fmla="*/ 22 h 22"/>
                <a:gd name="T2" fmla="*/ 0 w 41"/>
                <a:gd name="T3" fmla="*/ 22 h 22"/>
                <a:gd name="T4" fmla="*/ 10 w 41"/>
                <a:gd name="T5" fmla="*/ 11 h 22"/>
                <a:gd name="T6" fmla="*/ 20 w 41"/>
                <a:gd name="T7" fmla="*/ 0 h 22"/>
                <a:gd name="T8" fmla="*/ 31 w 41"/>
                <a:gd name="T9" fmla="*/ 11 h 22"/>
                <a:gd name="T10" fmla="*/ 41 w 41"/>
                <a:gd name="T11" fmla="*/ 22 h 22"/>
                <a:gd name="T12" fmla="*/ 20 w 41"/>
                <a:gd name="T13" fmla="*/ 22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22">
                  <a:moveTo>
                    <a:pt x="20" y="22"/>
                  </a:moveTo>
                  <a:lnTo>
                    <a:pt x="0" y="22"/>
                  </a:lnTo>
                  <a:lnTo>
                    <a:pt x="10" y="11"/>
                  </a:lnTo>
                  <a:lnTo>
                    <a:pt x="20" y="0"/>
                  </a:lnTo>
                  <a:lnTo>
                    <a:pt x="31" y="11"/>
                  </a:lnTo>
                  <a:lnTo>
                    <a:pt x="41" y="22"/>
                  </a:lnTo>
                  <a:lnTo>
                    <a:pt x="20" y="2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91" name="Freeform 623"/>
            <p:cNvSpPr>
              <a:spLocks/>
            </p:cNvSpPr>
            <p:nvPr/>
          </p:nvSpPr>
          <p:spPr bwMode="auto">
            <a:xfrm>
              <a:off x="2857" y="4133"/>
              <a:ext cx="41" cy="22"/>
            </a:xfrm>
            <a:custGeom>
              <a:avLst/>
              <a:gdLst>
                <a:gd name="T0" fmla="*/ 19 w 41"/>
                <a:gd name="T1" fmla="*/ 0 h 22"/>
                <a:gd name="T2" fmla="*/ 41 w 41"/>
                <a:gd name="T3" fmla="*/ 0 h 22"/>
                <a:gd name="T4" fmla="*/ 31 w 41"/>
                <a:gd name="T5" fmla="*/ 11 h 22"/>
                <a:gd name="T6" fmla="*/ 19 w 41"/>
                <a:gd name="T7" fmla="*/ 22 h 22"/>
                <a:gd name="T8" fmla="*/ 10 w 41"/>
                <a:gd name="T9" fmla="*/ 11 h 22"/>
                <a:gd name="T10" fmla="*/ 0 w 41"/>
                <a:gd name="T11" fmla="*/ 0 h 22"/>
                <a:gd name="T12" fmla="*/ 19 w 41"/>
                <a:gd name="T13" fmla="*/ 0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22">
                  <a:moveTo>
                    <a:pt x="19" y="0"/>
                  </a:moveTo>
                  <a:lnTo>
                    <a:pt x="41" y="0"/>
                  </a:lnTo>
                  <a:lnTo>
                    <a:pt x="31" y="11"/>
                  </a:lnTo>
                  <a:lnTo>
                    <a:pt x="19" y="22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5" name="Group 4"/>
          <p:cNvGrpSpPr>
            <a:grpSpLocks noChangeAspect="1"/>
          </p:cNvGrpSpPr>
          <p:nvPr/>
        </p:nvGrpSpPr>
        <p:grpSpPr bwMode="auto">
          <a:xfrm>
            <a:off x="-3175" y="0"/>
            <a:ext cx="9172575" cy="774700"/>
            <a:chOff x="0" y="1917"/>
            <a:chExt cx="5760" cy="486"/>
          </a:xfrm>
        </p:grpSpPr>
        <p:sp>
          <p:nvSpPr>
            <p:cNvPr id="3082" name="AutoShape 3"/>
            <p:cNvSpPr>
              <a:spLocks noChangeAspect="1" noChangeArrowheads="1" noTextEdit="1"/>
            </p:cNvSpPr>
            <p:nvPr/>
          </p:nvSpPr>
          <p:spPr bwMode="auto">
            <a:xfrm>
              <a:off x="0" y="1917"/>
              <a:ext cx="5760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3083" name="Group 205"/>
            <p:cNvGrpSpPr>
              <a:grpSpLocks/>
            </p:cNvGrpSpPr>
            <p:nvPr/>
          </p:nvGrpSpPr>
          <p:grpSpPr bwMode="auto">
            <a:xfrm>
              <a:off x="0" y="1917"/>
              <a:ext cx="5760" cy="486"/>
              <a:chOff x="0" y="1917"/>
              <a:chExt cx="5760" cy="486"/>
            </a:xfrm>
          </p:grpSpPr>
          <p:sp>
            <p:nvSpPr>
              <p:cNvPr id="3388" name="Rectangle 5"/>
              <p:cNvSpPr>
                <a:spLocks noChangeArrowheads="1"/>
              </p:cNvSpPr>
              <p:nvPr/>
            </p:nvSpPr>
            <p:spPr bwMode="auto">
              <a:xfrm>
                <a:off x="3" y="2226"/>
                <a:ext cx="5754" cy="177"/>
              </a:xfrm>
              <a:prstGeom prst="rect">
                <a:avLst/>
              </a:prstGeom>
              <a:solidFill>
                <a:srgbClr val="E9F2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389" name="Rectangle 6"/>
              <p:cNvSpPr>
                <a:spLocks noChangeArrowheads="1"/>
              </p:cNvSpPr>
              <p:nvPr/>
            </p:nvSpPr>
            <p:spPr bwMode="auto">
              <a:xfrm>
                <a:off x="3" y="1917"/>
                <a:ext cx="5754" cy="309"/>
              </a:xfrm>
              <a:prstGeom prst="rect">
                <a:avLst/>
              </a:prstGeom>
              <a:solidFill>
                <a:srgbClr val="2E77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390" name="Rectangle 7"/>
              <p:cNvSpPr>
                <a:spLocks noChangeArrowheads="1"/>
              </p:cNvSpPr>
              <p:nvPr/>
            </p:nvSpPr>
            <p:spPr bwMode="auto">
              <a:xfrm>
                <a:off x="3" y="1917"/>
                <a:ext cx="5754" cy="3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391" name="Rectangle 8"/>
              <p:cNvSpPr>
                <a:spLocks noChangeArrowheads="1"/>
              </p:cNvSpPr>
              <p:nvPr/>
            </p:nvSpPr>
            <p:spPr bwMode="auto">
              <a:xfrm>
                <a:off x="554" y="2091"/>
                <a:ext cx="3687" cy="94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392" name="Freeform 9"/>
              <p:cNvSpPr>
                <a:spLocks noEditPoints="1"/>
              </p:cNvSpPr>
              <p:nvPr/>
            </p:nvSpPr>
            <p:spPr bwMode="auto">
              <a:xfrm>
                <a:off x="545" y="2086"/>
                <a:ext cx="3705" cy="105"/>
              </a:xfrm>
              <a:custGeom>
                <a:avLst/>
                <a:gdLst>
                  <a:gd name="T0" fmla="*/ 9 w 3705"/>
                  <a:gd name="T1" fmla="*/ 99 h 105"/>
                  <a:gd name="T2" fmla="*/ 3696 w 3705"/>
                  <a:gd name="T3" fmla="*/ 99 h 105"/>
                  <a:gd name="T4" fmla="*/ 3696 w 3705"/>
                  <a:gd name="T5" fmla="*/ 5 h 105"/>
                  <a:gd name="T6" fmla="*/ 9 w 3705"/>
                  <a:gd name="T7" fmla="*/ 5 h 105"/>
                  <a:gd name="T8" fmla="*/ 9 w 3705"/>
                  <a:gd name="T9" fmla="*/ 99 h 105"/>
                  <a:gd name="T10" fmla="*/ 0 w 3705"/>
                  <a:gd name="T11" fmla="*/ 105 h 105"/>
                  <a:gd name="T12" fmla="*/ 0 w 3705"/>
                  <a:gd name="T13" fmla="*/ 0 h 105"/>
                  <a:gd name="T14" fmla="*/ 3705 w 3705"/>
                  <a:gd name="T15" fmla="*/ 0 h 105"/>
                  <a:gd name="T16" fmla="*/ 3705 w 3705"/>
                  <a:gd name="T17" fmla="*/ 102 h 105"/>
                  <a:gd name="T18" fmla="*/ 3705 w 3705"/>
                  <a:gd name="T19" fmla="*/ 105 h 105"/>
                  <a:gd name="T20" fmla="*/ 0 w 3705"/>
                  <a:gd name="T21" fmla="*/ 105 h 10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05" h="105">
                    <a:moveTo>
                      <a:pt x="9" y="99"/>
                    </a:moveTo>
                    <a:lnTo>
                      <a:pt x="3696" y="99"/>
                    </a:lnTo>
                    <a:lnTo>
                      <a:pt x="3696" y="5"/>
                    </a:lnTo>
                    <a:lnTo>
                      <a:pt x="9" y="5"/>
                    </a:lnTo>
                    <a:lnTo>
                      <a:pt x="9" y="99"/>
                    </a:lnTo>
                    <a:close/>
                    <a:moveTo>
                      <a:pt x="0" y="105"/>
                    </a:moveTo>
                    <a:lnTo>
                      <a:pt x="0" y="0"/>
                    </a:lnTo>
                    <a:lnTo>
                      <a:pt x="3705" y="0"/>
                    </a:lnTo>
                    <a:lnTo>
                      <a:pt x="3705" y="102"/>
                    </a:lnTo>
                    <a:lnTo>
                      <a:pt x="3705" y="105"/>
                    </a:lnTo>
                    <a:lnTo>
                      <a:pt x="0" y="10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93" name="Freeform 10"/>
              <p:cNvSpPr>
                <a:spLocks noEditPoints="1"/>
              </p:cNvSpPr>
              <p:nvPr/>
            </p:nvSpPr>
            <p:spPr bwMode="auto">
              <a:xfrm>
                <a:off x="537" y="2083"/>
                <a:ext cx="3720" cy="109"/>
              </a:xfrm>
              <a:custGeom>
                <a:avLst/>
                <a:gdLst>
                  <a:gd name="T0" fmla="*/ 8 w 3720"/>
                  <a:gd name="T1" fmla="*/ 3 h 109"/>
                  <a:gd name="T2" fmla="*/ 8 w 3720"/>
                  <a:gd name="T3" fmla="*/ 108 h 109"/>
                  <a:gd name="T4" fmla="*/ 3713 w 3720"/>
                  <a:gd name="T5" fmla="*/ 108 h 109"/>
                  <a:gd name="T6" fmla="*/ 3713 w 3720"/>
                  <a:gd name="T7" fmla="*/ 105 h 109"/>
                  <a:gd name="T8" fmla="*/ 3713 w 3720"/>
                  <a:gd name="T9" fmla="*/ 3 h 109"/>
                  <a:gd name="T10" fmla="*/ 8 w 3720"/>
                  <a:gd name="T11" fmla="*/ 3 h 109"/>
                  <a:gd name="T12" fmla="*/ 0 w 3720"/>
                  <a:gd name="T13" fmla="*/ 109 h 109"/>
                  <a:gd name="T14" fmla="*/ 0 w 3720"/>
                  <a:gd name="T15" fmla="*/ 0 h 109"/>
                  <a:gd name="T16" fmla="*/ 3720 w 3720"/>
                  <a:gd name="T17" fmla="*/ 0 h 109"/>
                  <a:gd name="T18" fmla="*/ 3720 w 3720"/>
                  <a:gd name="T19" fmla="*/ 109 h 109"/>
                  <a:gd name="T20" fmla="*/ 0 w 3720"/>
                  <a:gd name="T21" fmla="*/ 109 h 10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20" h="109">
                    <a:moveTo>
                      <a:pt x="8" y="3"/>
                    </a:moveTo>
                    <a:lnTo>
                      <a:pt x="8" y="108"/>
                    </a:lnTo>
                    <a:lnTo>
                      <a:pt x="3713" y="108"/>
                    </a:lnTo>
                    <a:lnTo>
                      <a:pt x="3713" y="105"/>
                    </a:lnTo>
                    <a:lnTo>
                      <a:pt x="3713" y="3"/>
                    </a:lnTo>
                    <a:lnTo>
                      <a:pt x="8" y="3"/>
                    </a:lnTo>
                    <a:close/>
                    <a:moveTo>
                      <a:pt x="0" y="109"/>
                    </a:moveTo>
                    <a:lnTo>
                      <a:pt x="0" y="0"/>
                    </a:lnTo>
                    <a:lnTo>
                      <a:pt x="3720" y="0"/>
                    </a:lnTo>
                    <a:lnTo>
                      <a:pt x="3720" y="109"/>
                    </a:lnTo>
                    <a:lnTo>
                      <a:pt x="0" y="109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94" name="Freeform 11"/>
              <p:cNvSpPr>
                <a:spLocks noEditPoints="1"/>
              </p:cNvSpPr>
              <p:nvPr/>
            </p:nvSpPr>
            <p:spPr bwMode="auto">
              <a:xfrm>
                <a:off x="532" y="2080"/>
                <a:ext cx="3729" cy="115"/>
              </a:xfrm>
              <a:custGeom>
                <a:avLst/>
                <a:gdLst>
                  <a:gd name="T0" fmla="*/ 3725 w 3729"/>
                  <a:gd name="T1" fmla="*/ 112 h 115"/>
                  <a:gd name="T2" fmla="*/ 3725 w 3729"/>
                  <a:gd name="T3" fmla="*/ 3 h 115"/>
                  <a:gd name="T4" fmla="*/ 5 w 3729"/>
                  <a:gd name="T5" fmla="*/ 3 h 115"/>
                  <a:gd name="T6" fmla="*/ 5 w 3729"/>
                  <a:gd name="T7" fmla="*/ 112 h 115"/>
                  <a:gd name="T8" fmla="*/ 3725 w 3729"/>
                  <a:gd name="T9" fmla="*/ 112 h 115"/>
                  <a:gd name="T10" fmla="*/ 0 w 3729"/>
                  <a:gd name="T11" fmla="*/ 0 h 115"/>
                  <a:gd name="T12" fmla="*/ 3729 w 3729"/>
                  <a:gd name="T13" fmla="*/ 0 h 115"/>
                  <a:gd name="T14" fmla="*/ 3729 w 3729"/>
                  <a:gd name="T15" fmla="*/ 112 h 115"/>
                  <a:gd name="T16" fmla="*/ 3729 w 3729"/>
                  <a:gd name="T17" fmla="*/ 115 h 115"/>
                  <a:gd name="T18" fmla="*/ 0 w 3729"/>
                  <a:gd name="T19" fmla="*/ 115 h 115"/>
                  <a:gd name="T20" fmla="*/ 0 w 3729"/>
                  <a:gd name="T21" fmla="*/ 0 h 11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29" h="115">
                    <a:moveTo>
                      <a:pt x="3725" y="112"/>
                    </a:moveTo>
                    <a:lnTo>
                      <a:pt x="3725" y="3"/>
                    </a:lnTo>
                    <a:lnTo>
                      <a:pt x="5" y="3"/>
                    </a:lnTo>
                    <a:lnTo>
                      <a:pt x="5" y="112"/>
                    </a:lnTo>
                    <a:lnTo>
                      <a:pt x="3725" y="112"/>
                    </a:lnTo>
                    <a:close/>
                    <a:moveTo>
                      <a:pt x="0" y="0"/>
                    </a:moveTo>
                    <a:lnTo>
                      <a:pt x="3729" y="0"/>
                    </a:lnTo>
                    <a:lnTo>
                      <a:pt x="3729" y="112"/>
                    </a:lnTo>
                    <a:lnTo>
                      <a:pt x="3729" y="115"/>
                    </a:lnTo>
                    <a:lnTo>
                      <a:pt x="0" y="1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B75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95" name="Freeform 12"/>
              <p:cNvSpPr>
                <a:spLocks noEditPoints="1"/>
              </p:cNvSpPr>
              <p:nvPr/>
            </p:nvSpPr>
            <p:spPr bwMode="auto">
              <a:xfrm>
                <a:off x="528" y="2077"/>
                <a:ext cx="3737" cy="121"/>
              </a:xfrm>
              <a:custGeom>
                <a:avLst/>
                <a:gdLst>
                  <a:gd name="T0" fmla="*/ 3733 w 3737"/>
                  <a:gd name="T1" fmla="*/ 118 h 121"/>
                  <a:gd name="T2" fmla="*/ 3733 w 3737"/>
                  <a:gd name="T3" fmla="*/ 115 h 121"/>
                  <a:gd name="T4" fmla="*/ 3733 w 3737"/>
                  <a:gd name="T5" fmla="*/ 3 h 121"/>
                  <a:gd name="T6" fmla="*/ 4 w 3737"/>
                  <a:gd name="T7" fmla="*/ 3 h 121"/>
                  <a:gd name="T8" fmla="*/ 4 w 3737"/>
                  <a:gd name="T9" fmla="*/ 118 h 121"/>
                  <a:gd name="T10" fmla="*/ 3733 w 3737"/>
                  <a:gd name="T11" fmla="*/ 118 h 121"/>
                  <a:gd name="T12" fmla="*/ 0 w 3737"/>
                  <a:gd name="T13" fmla="*/ 0 h 121"/>
                  <a:gd name="T14" fmla="*/ 3737 w 3737"/>
                  <a:gd name="T15" fmla="*/ 0 h 121"/>
                  <a:gd name="T16" fmla="*/ 3737 w 3737"/>
                  <a:gd name="T17" fmla="*/ 118 h 121"/>
                  <a:gd name="T18" fmla="*/ 3737 w 3737"/>
                  <a:gd name="T19" fmla="*/ 121 h 121"/>
                  <a:gd name="T20" fmla="*/ 0 w 3737"/>
                  <a:gd name="T21" fmla="*/ 121 h 121"/>
                  <a:gd name="T22" fmla="*/ 0 w 3737"/>
                  <a:gd name="T23" fmla="*/ 0 h 12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737" h="121">
                    <a:moveTo>
                      <a:pt x="3733" y="118"/>
                    </a:moveTo>
                    <a:lnTo>
                      <a:pt x="3733" y="115"/>
                    </a:lnTo>
                    <a:lnTo>
                      <a:pt x="3733" y="3"/>
                    </a:lnTo>
                    <a:lnTo>
                      <a:pt x="4" y="3"/>
                    </a:lnTo>
                    <a:lnTo>
                      <a:pt x="4" y="118"/>
                    </a:lnTo>
                    <a:lnTo>
                      <a:pt x="3733" y="118"/>
                    </a:lnTo>
                    <a:close/>
                    <a:moveTo>
                      <a:pt x="0" y="0"/>
                    </a:moveTo>
                    <a:lnTo>
                      <a:pt x="3737" y="0"/>
                    </a:lnTo>
                    <a:lnTo>
                      <a:pt x="3737" y="118"/>
                    </a:lnTo>
                    <a:lnTo>
                      <a:pt x="3737" y="121"/>
                    </a:lnTo>
                    <a:lnTo>
                      <a:pt x="0" y="1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B75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96" name="Freeform 13"/>
              <p:cNvSpPr>
                <a:spLocks/>
              </p:cNvSpPr>
              <p:nvPr/>
            </p:nvSpPr>
            <p:spPr bwMode="auto">
              <a:xfrm>
                <a:off x="391" y="2128"/>
                <a:ext cx="40" cy="21"/>
              </a:xfrm>
              <a:custGeom>
                <a:avLst/>
                <a:gdLst>
                  <a:gd name="T0" fmla="*/ 19 w 40"/>
                  <a:gd name="T1" fmla="*/ 0 h 21"/>
                  <a:gd name="T2" fmla="*/ 40 w 40"/>
                  <a:gd name="T3" fmla="*/ 0 h 21"/>
                  <a:gd name="T4" fmla="*/ 30 w 40"/>
                  <a:gd name="T5" fmla="*/ 10 h 21"/>
                  <a:gd name="T6" fmla="*/ 19 w 40"/>
                  <a:gd name="T7" fmla="*/ 21 h 21"/>
                  <a:gd name="T8" fmla="*/ 9 w 40"/>
                  <a:gd name="T9" fmla="*/ 10 h 21"/>
                  <a:gd name="T10" fmla="*/ 0 w 40"/>
                  <a:gd name="T11" fmla="*/ 0 h 21"/>
                  <a:gd name="T12" fmla="*/ 19 w 40"/>
                  <a:gd name="T13" fmla="*/ 0 h 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21">
                    <a:moveTo>
                      <a:pt x="19" y="0"/>
                    </a:moveTo>
                    <a:lnTo>
                      <a:pt x="40" y="0"/>
                    </a:lnTo>
                    <a:lnTo>
                      <a:pt x="30" y="10"/>
                    </a:lnTo>
                    <a:lnTo>
                      <a:pt x="19" y="21"/>
                    </a:lnTo>
                    <a:lnTo>
                      <a:pt x="9" y="10"/>
                    </a:lnTo>
                    <a:lnTo>
                      <a:pt x="0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BDC2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97" name="Rectangle 14"/>
              <p:cNvSpPr>
                <a:spLocks noChangeArrowheads="1"/>
              </p:cNvSpPr>
              <p:nvPr/>
            </p:nvSpPr>
            <p:spPr bwMode="auto">
              <a:xfrm>
                <a:off x="4305" y="2091"/>
                <a:ext cx="1424" cy="94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398" name="Freeform 15"/>
              <p:cNvSpPr>
                <a:spLocks noEditPoints="1"/>
              </p:cNvSpPr>
              <p:nvPr/>
            </p:nvSpPr>
            <p:spPr bwMode="auto">
              <a:xfrm>
                <a:off x="4302" y="2086"/>
                <a:ext cx="1430" cy="105"/>
              </a:xfrm>
              <a:custGeom>
                <a:avLst/>
                <a:gdLst>
                  <a:gd name="T0" fmla="*/ 1427 w 1430"/>
                  <a:gd name="T1" fmla="*/ 5 h 105"/>
                  <a:gd name="T2" fmla="*/ 3 w 1430"/>
                  <a:gd name="T3" fmla="*/ 5 h 105"/>
                  <a:gd name="T4" fmla="*/ 3 w 1430"/>
                  <a:gd name="T5" fmla="*/ 99 h 105"/>
                  <a:gd name="T6" fmla="*/ 1427 w 1430"/>
                  <a:gd name="T7" fmla="*/ 99 h 105"/>
                  <a:gd name="T8" fmla="*/ 1427 w 1430"/>
                  <a:gd name="T9" fmla="*/ 5 h 105"/>
                  <a:gd name="T10" fmla="*/ 0 w 1430"/>
                  <a:gd name="T11" fmla="*/ 0 h 105"/>
                  <a:gd name="T12" fmla="*/ 1430 w 1430"/>
                  <a:gd name="T13" fmla="*/ 0 h 105"/>
                  <a:gd name="T14" fmla="*/ 1430 w 1430"/>
                  <a:gd name="T15" fmla="*/ 102 h 105"/>
                  <a:gd name="T16" fmla="*/ 1430 w 1430"/>
                  <a:gd name="T17" fmla="*/ 105 h 105"/>
                  <a:gd name="T18" fmla="*/ 0 w 1430"/>
                  <a:gd name="T19" fmla="*/ 105 h 105"/>
                  <a:gd name="T20" fmla="*/ 0 w 1430"/>
                  <a:gd name="T21" fmla="*/ 0 h 10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430" h="105">
                    <a:moveTo>
                      <a:pt x="1427" y="5"/>
                    </a:moveTo>
                    <a:lnTo>
                      <a:pt x="3" y="5"/>
                    </a:lnTo>
                    <a:lnTo>
                      <a:pt x="3" y="99"/>
                    </a:lnTo>
                    <a:lnTo>
                      <a:pt x="1427" y="99"/>
                    </a:lnTo>
                    <a:lnTo>
                      <a:pt x="1427" y="5"/>
                    </a:lnTo>
                    <a:close/>
                    <a:moveTo>
                      <a:pt x="0" y="0"/>
                    </a:moveTo>
                    <a:lnTo>
                      <a:pt x="1430" y="0"/>
                    </a:lnTo>
                    <a:lnTo>
                      <a:pt x="1430" y="102"/>
                    </a:lnTo>
                    <a:lnTo>
                      <a:pt x="1430" y="105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99" name="Freeform 16"/>
              <p:cNvSpPr>
                <a:spLocks noEditPoints="1"/>
              </p:cNvSpPr>
              <p:nvPr/>
            </p:nvSpPr>
            <p:spPr bwMode="auto">
              <a:xfrm>
                <a:off x="4298" y="2083"/>
                <a:ext cx="1437" cy="109"/>
              </a:xfrm>
              <a:custGeom>
                <a:avLst/>
                <a:gdLst>
                  <a:gd name="T0" fmla="*/ 1434 w 1437"/>
                  <a:gd name="T1" fmla="*/ 3 h 109"/>
                  <a:gd name="T2" fmla="*/ 4 w 1437"/>
                  <a:gd name="T3" fmla="*/ 3 h 109"/>
                  <a:gd name="T4" fmla="*/ 4 w 1437"/>
                  <a:gd name="T5" fmla="*/ 108 h 109"/>
                  <a:gd name="T6" fmla="*/ 1434 w 1437"/>
                  <a:gd name="T7" fmla="*/ 108 h 109"/>
                  <a:gd name="T8" fmla="*/ 1434 w 1437"/>
                  <a:gd name="T9" fmla="*/ 105 h 109"/>
                  <a:gd name="T10" fmla="*/ 1434 w 1437"/>
                  <a:gd name="T11" fmla="*/ 3 h 109"/>
                  <a:gd name="T12" fmla="*/ 0 w 1437"/>
                  <a:gd name="T13" fmla="*/ 0 h 109"/>
                  <a:gd name="T14" fmla="*/ 1437 w 1437"/>
                  <a:gd name="T15" fmla="*/ 0 h 109"/>
                  <a:gd name="T16" fmla="*/ 1437 w 1437"/>
                  <a:gd name="T17" fmla="*/ 109 h 109"/>
                  <a:gd name="T18" fmla="*/ 0 w 1437"/>
                  <a:gd name="T19" fmla="*/ 109 h 109"/>
                  <a:gd name="T20" fmla="*/ 0 w 1437"/>
                  <a:gd name="T21" fmla="*/ 0 h 10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437" h="109">
                    <a:moveTo>
                      <a:pt x="1434" y="3"/>
                    </a:moveTo>
                    <a:lnTo>
                      <a:pt x="4" y="3"/>
                    </a:lnTo>
                    <a:lnTo>
                      <a:pt x="4" y="108"/>
                    </a:lnTo>
                    <a:lnTo>
                      <a:pt x="1434" y="108"/>
                    </a:lnTo>
                    <a:lnTo>
                      <a:pt x="1434" y="105"/>
                    </a:lnTo>
                    <a:lnTo>
                      <a:pt x="1434" y="3"/>
                    </a:lnTo>
                    <a:close/>
                    <a:moveTo>
                      <a:pt x="0" y="0"/>
                    </a:moveTo>
                    <a:lnTo>
                      <a:pt x="1437" y="0"/>
                    </a:lnTo>
                    <a:lnTo>
                      <a:pt x="1437" y="109"/>
                    </a:lnTo>
                    <a:lnTo>
                      <a:pt x="0" y="10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DC2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00" name="Freeform 17"/>
              <p:cNvSpPr>
                <a:spLocks noEditPoints="1"/>
              </p:cNvSpPr>
              <p:nvPr/>
            </p:nvSpPr>
            <p:spPr bwMode="auto">
              <a:xfrm>
                <a:off x="4296" y="2080"/>
                <a:ext cx="1440" cy="115"/>
              </a:xfrm>
              <a:custGeom>
                <a:avLst/>
                <a:gdLst>
                  <a:gd name="T0" fmla="*/ 2 w 1440"/>
                  <a:gd name="T1" fmla="*/ 3 h 115"/>
                  <a:gd name="T2" fmla="*/ 2 w 1440"/>
                  <a:gd name="T3" fmla="*/ 112 h 115"/>
                  <a:gd name="T4" fmla="*/ 1439 w 1440"/>
                  <a:gd name="T5" fmla="*/ 112 h 115"/>
                  <a:gd name="T6" fmla="*/ 1439 w 1440"/>
                  <a:gd name="T7" fmla="*/ 3 h 115"/>
                  <a:gd name="T8" fmla="*/ 2 w 1440"/>
                  <a:gd name="T9" fmla="*/ 3 h 115"/>
                  <a:gd name="T10" fmla="*/ 0 w 1440"/>
                  <a:gd name="T11" fmla="*/ 115 h 115"/>
                  <a:gd name="T12" fmla="*/ 0 w 1440"/>
                  <a:gd name="T13" fmla="*/ 0 h 115"/>
                  <a:gd name="T14" fmla="*/ 1440 w 1440"/>
                  <a:gd name="T15" fmla="*/ 0 h 115"/>
                  <a:gd name="T16" fmla="*/ 1440 w 1440"/>
                  <a:gd name="T17" fmla="*/ 112 h 115"/>
                  <a:gd name="T18" fmla="*/ 1440 w 1440"/>
                  <a:gd name="T19" fmla="*/ 115 h 115"/>
                  <a:gd name="T20" fmla="*/ 0 w 1440"/>
                  <a:gd name="T21" fmla="*/ 115 h 11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440" h="115">
                    <a:moveTo>
                      <a:pt x="2" y="3"/>
                    </a:moveTo>
                    <a:lnTo>
                      <a:pt x="2" y="112"/>
                    </a:lnTo>
                    <a:lnTo>
                      <a:pt x="1439" y="112"/>
                    </a:lnTo>
                    <a:lnTo>
                      <a:pt x="1439" y="3"/>
                    </a:lnTo>
                    <a:lnTo>
                      <a:pt x="2" y="3"/>
                    </a:lnTo>
                    <a:close/>
                    <a:moveTo>
                      <a:pt x="0" y="115"/>
                    </a:moveTo>
                    <a:lnTo>
                      <a:pt x="0" y="0"/>
                    </a:lnTo>
                    <a:lnTo>
                      <a:pt x="1440" y="0"/>
                    </a:lnTo>
                    <a:lnTo>
                      <a:pt x="1440" y="112"/>
                    </a:lnTo>
                    <a:lnTo>
                      <a:pt x="1440" y="115"/>
                    </a:lnTo>
                    <a:lnTo>
                      <a:pt x="0" y="115"/>
                    </a:lnTo>
                    <a:close/>
                  </a:path>
                </a:pathLst>
              </a:custGeom>
              <a:solidFill>
                <a:srgbClr val="1B75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01" name="Freeform 18"/>
              <p:cNvSpPr>
                <a:spLocks noEditPoints="1"/>
              </p:cNvSpPr>
              <p:nvPr/>
            </p:nvSpPr>
            <p:spPr bwMode="auto">
              <a:xfrm>
                <a:off x="4295" y="2077"/>
                <a:ext cx="1443" cy="121"/>
              </a:xfrm>
              <a:custGeom>
                <a:avLst/>
                <a:gdLst>
                  <a:gd name="T0" fmla="*/ 0 w 1443"/>
                  <a:gd name="T1" fmla="*/ 0 h 121"/>
                  <a:gd name="T2" fmla="*/ 1443 w 1443"/>
                  <a:gd name="T3" fmla="*/ 0 h 121"/>
                  <a:gd name="T4" fmla="*/ 1443 w 1443"/>
                  <a:gd name="T5" fmla="*/ 118 h 121"/>
                  <a:gd name="T6" fmla="*/ 1443 w 1443"/>
                  <a:gd name="T7" fmla="*/ 121 h 121"/>
                  <a:gd name="T8" fmla="*/ 0 w 1443"/>
                  <a:gd name="T9" fmla="*/ 121 h 121"/>
                  <a:gd name="T10" fmla="*/ 0 w 1443"/>
                  <a:gd name="T11" fmla="*/ 0 h 121"/>
                  <a:gd name="T12" fmla="*/ 1 w 1443"/>
                  <a:gd name="T13" fmla="*/ 3 h 121"/>
                  <a:gd name="T14" fmla="*/ 1 w 1443"/>
                  <a:gd name="T15" fmla="*/ 118 h 121"/>
                  <a:gd name="T16" fmla="*/ 1441 w 1443"/>
                  <a:gd name="T17" fmla="*/ 118 h 121"/>
                  <a:gd name="T18" fmla="*/ 1441 w 1443"/>
                  <a:gd name="T19" fmla="*/ 115 h 121"/>
                  <a:gd name="T20" fmla="*/ 1441 w 1443"/>
                  <a:gd name="T21" fmla="*/ 3 h 121"/>
                  <a:gd name="T22" fmla="*/ 1 w 1443"/>
                  <a:gd name="T23" fmla="*/ 3 h 12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3" h="121">
                    <a:moveTo>
                      <a:pt x="0" y="0"/>
                    </a:moveTo>
                    <a:lnTo>
                      <a:pt x="1443" y="0"/>
                    </a:lnTo>
                    <a:lnTo>
                      <a:pt x="1443" y="118"/>
                    </a:lnTo>
                    <a:lnTo>
                      <a:pt x="1443" y="121"/>
                    </a:lnTo>
                    <a:lnTo>
                      <a:pt x="0" y="121"/>
                    </a:lnTo>
                    <a:lnTo>
                      <a:pt x="0" y="0"/>
                    </a:lnTo>
                    <a:close/>
                    <a:moveTo>
                      <a:pt x="1" y="3"/>
                    </a:moveTo>
                    <a:lnTo>
                      <a:pt x="1" y="118"/>
                    </a:lnTo>
                    <a:lnTo>
                      <a:pt x="1441" y="118"/>
                    </a:lnTo>
                    <a:lnTo>
                      <a:pt x="1441" y="115"/>
                    </a:lnTo>
                    <a:lnTo>
                      <a:pt x="1441" y="3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1B75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3402" name="Picture 19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43" y="2101"/>
                <a:ext cx="80" cy="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403" name="Freeform 20"/>
              <p:cNvSpPr>
                <a:spLocks/>
              </p:cNvSpPr>
              <p:nvPr/>
            </p:nvSpPr>
            <p:spPr bwMode="auto">
              <a:xfrm>
                <a:off x="4144" y="2102"/>
                <a:ext cx="82" cy="71"/>
              </a:xfrm>
              <a:custGeom>
                <a:avLst/>
                <a:gdLst>
                  <a:gd name="T0" fmla="*/ 31 w 82"/>
                  <a:gd name="T1" fmla="*/ 36 h 71"/>
                  <a:gd name="T2" fmla="*/ 27 w 82"/>
                  <a:gd name="T3" fmla="*/ 6 h 71"/>
                  <a:gd name="T4" fmla="*/ 37 w 82"/>
                  <a:gd name="T5" fmla="*/ 19 h 71"/>
                  <a:gd name="T6" fmla="*/ 40 w 82"/>
                  <a:gd name="T7" fmla="*/ 23 h 71"/>
                  <a:gd name="T8" fmla="*/ 44 w 82"/>
                  <a:gd name="T9" fmla="*/ 23 h 71"/>
                  <a:gd name="T10" fmla="*/ 47 w 82"/>
                  <a:gd name="T11" fmla="*/ 19 h 71"/>
                  <a:gd name="T12" fmla="*/ 71 w 82"/>
                  <a:gd name="T13" fmla="*/ 6 h 71"/>
                  <a:gd name="T14" fmla="*/ 71 w 82"/>
                  <a:gd name="T15" fmla="*/ 65 h 71"/>
                  <a:gd name="T16" fmla="*/ 54 w 82"/>
                  <a:gd name="T17" fmla="*/ 65 h 71"/>
                  <a:gd name="T18" fmla="*/ 45 w 82"/>
                  <a:gd name="T19" fmla="*/ 52 h 71"/>
                  <a:gd name="T20" fmla="*/ 43 w 82"/>
                  <a:gd name="T21" fmla="*/ 50 h 71"/>
                  <a:gd name="T22" fmla="*/ 38 w 82"/>
                  <a:gd name="T23" fmla="*/ 50 h 71"/>
                  <a:gd name="T24" fmla="*/ 36 w 82"/>
                  <a:gd name="T25" fmla="*/ 52 h 71"/>
                  <a:gd name="T26" fmla="*/ 12 w 82"/>
                  <a:gd name="T27" fmla="*/ 65 h 71"/>
                  <a:gd name="T28" fmla="*/ 31 w 82"/>
                  <a:gd name="T29" fmla="*/ 36 h 71"/>
                  <a:gd name="T30" fmla="*/ 27 w 82"/>
                  <a:gd name="T31" fmla="*/ 36 h 71"/>
                  <a:gd name="T32" fmla="*/ 31 w 82"/>
                  <a:gd name="T33" fmla="*/ 71 h 71"/>
                  <a:gd name="T34" fmla="*/ 41 w 82"/>
                  <a:gd name="T35" fmla="*/ 57 h 71"/>
                  <a:gd name="T36" fmla="*/ 41 w 82"/>
                  <a:gd name="T37" fmla="*/ 51 h 71"/>
                  <a:gd name="T38" fmla="*/ 38 w 82"/>
                  <a:gd name="T39" fmla="*/ 52 h 71"/>
                  <a:gd name="T40" fmla="*/ 43 w 82"/>
                  <a:gd name="T41" fmla="*/ 55 h 71"/>
                  <a:gd name="T42" fmla="*/ 51 w 82"/>
                  <a:gd name="T43" fmla="*/ 71 h 71"/>
                  <a:gd name="T44" fmla="*/ 82 w 82"/>
                  <a:gd name="T45" fmla="*/ 71 h 71"/>
                  <a:gd name="T46" fmla="*/ 82 w 82"/>
                  <a:gd name="T47" fmla="*/ 0 h 71"/>
                  <a:gd name="T48" fmla="*/ 41 w 82"/>
                  <a:gd name="T49" fmla="*/ 16 h 71"/>
                  <a:gd name="T50" fmla="*/ 40 w 82"/>
                  <a:gd name="T51" fmla="*/ 20 h 71"/>
                  <a:gd name="T52" fmla="*/ 44 w 82"/>
                  <a:gd name="T53" fmla="*/ 20 h 71"/>
                  <a:gd name="T54" fmla="*/ 41 w 82"/>
                  <a:gd name="T55" fmla="*/ 16 h 71"/>
                  <a:gd name="T56" fmla="*/ 41 w 82"/>
                  <a:gd name="T57" fmla="*/ 16 h 71"/>
                  <a:gd name="T58" fmla="*/ 0 w 82"/>
                  <a:gd name="T59" fmla="*/ 0 h 71"/>
                  <a:gd name="T60" fmla="*/ 28 w 82"/>
                  <a:gd name="T61" fmla="*/ 37 h 71"/>
                  <a:gd name="T62" fmla="*/ 28 w 82"/>
                  <a:gd name="T63" fmla="*/ 37 h 71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82" h="71">
                    <a:moveTo>
                      <a:pt x="28" y="37"/>
                    </a:moveTo>
                    <a:lnTo>
                      <a:pt x="31" y="36"/>
                    </a:lnTo>
                    <a:lnTo>
                      <a:pt x="12" y="6"/>
                    </a:lnTo>
                    <a:lnTo>
                      <a:pt x="27" y="6"/>
                    </a:lnTo>
                    <a:lnTo>
                      <a:pt x="37" y="19"/>
                    </a:lnTo>
                    <a:lnTo>
                      <a:pt x="40" y="23"/>
                    </a:lnTo>
                    <a:lnTo>
                      <a:pt x="41" y="27"/>
                    </a:lnTo>
                    <a:lnTo>
                      <a:pt x="44" y="23"/>
                    </a:lnTo>
                    <a:lnTo>
                      <a:pt x="47" y="19"/>
                    </a:lnTo>
                    <a:lnTo>
                      <a:pt x="55" y="6"/>
                    </a:lnTo>
                    <a:lnTo>
                      <a:pt x="71" y="6"/>
                    </a:lnTo>
                    <a:lnTo>
                      <a:pt x="50" y="37"/>
                    </a:lnTo>
                    <a:lnTo>
                      <a:pt x="71" y="65"/>
                    </a:lnTo>
                    <a:lnTo>
                      <a:pt x="55" y="65"/>
                    </a:lnTo>
                    <a:lnTo>
                      <a:pt x="54" y="65"/>
                    </a:lnTo>
                    <a:lnTo>
                      <a:pt x="45" y="52"/>
                    </a:lnTo>
                    <a:lnTo>
                      <a:pt x="43" y="50"/>
                    </a:lnTo>
                    <a:lnTo>
                      <a:pt x="41" y="45"/>
                    </a:lnTo>
                    <a:lnTo>
                      <a:pt x="38" y="50"/>
                    </a:lnTo>
                    <a:lnTo>
                      <a:pt x="36" y="52"/>
                    </a:lnTo>
                    <a:lnTo>
                      <a:pt x="28" y="65"/>
                    </a:lnTo>
                    <a:lnTo>
                      <a:pt x="12" y="65"/>
                    </a:lnTo>
                    <a:lnTo>
                      <a:pt x="33" y="37"/>
                    </a:lnTo>
                    <a:lnTo>
                      <a:pt x="31" y="36"/>
                    </a:lnTo>
                    <a:lnTo>
                      <a:pt x="28" y="37"/>
                    </a:lnTo>
                    <a:lnTo>
                      <a:pt x="27" y="36"/>
                    </a:lnTo>
                    <a:lnTo>
                      <a:pt x="0" y="71"/>
                    </a:lnTo>
                    <a:lnTo>
                      <a:pt x="31" y="71"/>
                    </a:lnTo>
                    <a:lnTo>
                      <a:pt x="41" y="57"/>
                    </a:lnTo>
                    <a:lnTo>
                      <a:pt x="43" y="52"/>
                    </a:lnTo>
                    <a:lnTo>
                      <a:pt x="41" y="51"/>
                    </a:lnTo>
                    <a:lnTo>
                      <a:pt x="38" y="52"/>
                    </a:lnTo>
                    <a:lnTo>
                      <a:pt x="41" y="57"/>
                    </a:lnTo>
                    <a:lnTo>
                      <a:pt x="43" y="55"/>
                    </a:lnTo>
                    <a:lnTo>
                      <a:pt x="41" y="57"/>
                    </a:lnTo>
                    <a:lnTo>
                      <a:pt x="51" y="71"/>
                    </a:lnTo>
                    <a:lnTo>
                      <a:pt x="55" y="71"/>
                    </a:lnTo>
                    <a:lnTo>
                      <a:pt x="82" y="71"/>
                    </a:lnTo>
                    <a:lnTo>
                      <a:pt x="57" y="37"/>
                    </a:lnTo>
                    <a:lnTo>
                      <a:pt x="82" y="0"/>
                    </a:lnTo>
                    <a:lnTo>
                      <a:pt x="52" y="0"/>
                    </a:lnTo>
                    <a:lnTo>
                      <a:pt x="41" y="16"/>
                    </a:lnTo>
                    <a:lnTo>
                      <a:pt x="40" y="20"/>
                    </a:lnTo>
                    <a:lnTo>
                      <a:pt x="41" y="21"/>
                    </a:lnTo>
                    <a:lnTo>
                      <a:pt x="44" y="20"/>
                    </a:lnTo>
                    <a:lnTo>
                      <a:pt x="41" y="16"/>
                    </a:lnTo>
                    <a:lnTo>
                      <a:pt x="38" y="17"/>
                    </a:lnTo>
                    <a:lnTo>
                      <a:pt x="41" y="16"/>
                    </a:lnTo>
                    <a:lnTo>
                      <a:pt x="31" y="0"/>
                    </a:lnTo>
                    <a:lnTo>
                      <a:pt x="0" y="0"/>
                    </a:lnTo>
                    <a:lnTo>
                      <a:pt x="27" y="38"/>
                    </a:lnTo>
                    <a:lnTo>
                      <a:pt x="28" y="37"/>
                    </a:lnTo>
                    <a:lnTo>
                      <a:pt x="27" y="36"/>
                    </a:lnTo>
                    <a:lnTo>
                      <a:pt x="28" y="37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3404" name="Picture 21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60" y="2116"/>
                <a:ext cx="51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405" name="Freeform 22"/>
              <p:cNvSpPr>
                <a:spLocks/>
              </p:cNvSpPr>
              <p:nvPr/>
            </p:nvSpPr>
            <p:spPr bwMode="auto">
              <a:xfrm>
                <a:off x="4063" y="2118"/>
                <a:ext cx="46" cy="60"/>
              </a:xfrm>
              <a:custGeom>
                <a:avLst/>
                <a:gdLst>
                  <a:gd name="T0" fmla="*/ 14 w 46"/>
                  <a:gd name="T1" fmla="*/ 43 h 60"/>
                  <a:gd name="T2" fmla="*/ 15 w 46"/>
                  <a:gd name="T3" fmla="*/ 43 h 60"/>
                  <a:gd name="T4" fmla="*/ 15 w 46"/>
                  <a:gd name="T5" fmla="*/ 43 h 60"/>
                  <a:gd name="T6" fmla="*/ 18 w 46"/>
                  <a:gd name="T7" fmla="*/ 36 h 60"/>
                  <a:gd name="T8" fmla="*/ 20 w 46"/>
                  <a:gd name="T9" fmla="*/ 28 h 60"/>
                  <a:gd name="T10" fmla="*/ 20 w 46"/>
                  <a:gd name="T11" fmla="*/ 27 h 60"/>
                  <a:gd name="T12" fmla="*/ 6 w 46"/>
                  <a:gd name="T13" fmla="*/ 27 h 60"/>
                  <a:gd name="T14" fmla="*/ 14 w 46"/>
                  <a:gd name="T15" fmla="*/ 17 h 60"/>
                  <a:gd name="T16" fmla="*/ 24 w 46"/>
                  <a:gd name="T17" fmla="*/ 5 h 60"/>
                  <a:gd name="T18" fmla="*/ 32 w 46"/>
                  <a:gd name="T19" fmla="*/ 17 h 60"/>
                  <a:gd name="T20" fmla="*/ 41 w 46"/>
                  <a:gd name="T21" fmla="*/ 27 h 60"/>
                  <a:gd name="T22" fmla="*/ 28 w 46"/>
                  <a:gd name="T23" fmla="*/ 27 h 60"/>
                  <a:gd name="T24" fmla="*/ 28 w 46"/>
                  <a:gd name="T25" fmla="*/ 28 h 60"/>
                  <a:gd name="T26" fmla="*/ 28 w 46"/>
                  <a:gd name="T27" fmla="*/ 28 h 60"/>
                  <a:gd name="T28" fmla="*/ 27 w 46"/>
                  <a:gd name="T29" fmla="*/ 39 h 60"/>
                  <a:gd name="T30" fmla="*/ 24 w 46"/>
                  <a:gd name="T31" fmla="*/ 45 h 60"/>
                  <a:gd name="T32" fmla="*/ 21 w 46"/>
                  <a:gd name="T33" fmla="*/ 49 h 60"/>
                  <a:gd name="T34" fmla="*/ 21 w 46"/>
                  <a:gd name="T35" fmla="*/ 49 h 60"/>
                  <a:gd name="T36" fmla="*/ 18 w 46"/>
                  <a:gd name="T37" fmla="*/ 52 h 60"/>
                  <a:gd name="T38" fmla="*/ 15 w 46"/>
                  <a:gd name="T39" fmla="*/ 55 h 60"/>
                  <a:gd name="T40" fmla="*/ 11 w 46"/>
                  <a:gd name="T41" fmla="*/ 57 h 60"/>
                  <a:gd name="T42" fmla="*/ 6 w 46"/>
                  <a:gd name="T43" fmla="*/ 57 h 60"/>
                  <a:gd name="T44" fmla="*/ 6 w 46"/>
                  <a:gd name="T45" fmla="*/ 59 h 60"/>
                  <a:gd name="T46" fmla="*/ 7 w 46"/>
                  <a:gd name="T47" fmla="*/ 59 h 60"/>
                  <a:gd name="T48" fmla="*/ 7 w 46"/>
                  <a:gd name="T49" fmla="*/ 48 h 60"/>
                  <a:gd name="T50" fmla="*/ 6 w 46"/>
                  <a:gd name="T51" fmla="*/ 48 h 60"/>
                  <a:gd name="T52" fmla="*/ 6 w 46"/>
                  <a:gd name="T53" fmla="*/ 49 h 60"/>
                  <a:gd name="T54" fmla="*/ 6 w 46"/>
                  <a:gd name="T55" fmla="*/ 49 h 60"/>
                  <a:gd name="T56" fmla="*/ 11 w 46"/>
                  <a:gd name="T57" fmla="*/ 48 h 60"/>
                  <a:gd name="T58" fmla="*/ 15 w 46"/>
                  <a:gd name="T59" fmla="*/ 43 h 60"/>
                  <a:gd name="T60" fmla="*/ 14 w 46"/>
                  <a:gd name="T61" fmla="*/ 43 h 60"/>
                  <a:gd name="T62" fmla="*/ 13 w 46"/>
                  <a:gd name="T63" fmla="*/ 42 h 60"/>
                  <a:gd name="T64" fmla="*/ 13 w 46"/>
                  <a:gd name="T65" fmla="*/ 42 h 60"/>
                  <a:gd name="T66" fmla="*/ 10 w 46"/>
                  <a:gd name="T67" fmla="*/ 46 h 60"/>
                  <a:gd name="T68" fmla="*/ 6 w 46"/>
                  <a:gd name="T69" fmla="*/ 46 h 60"/>
                  <a:gd name="T70" fmla="*/ 4 w 46"/>
                  <a:gd name="T71" fmla="*/ 46 h 60"/>
                  <a:gd name="T72" fmla="*/ 4 w 46"/>
                  <a:gd name="T73" fmla="*/ 60 h 60"/>
                  <a:gd name="T74" fmla="*/ 6 w 46"/>
                  <a:gd name="T75" fmla="*/ 60 h 60"/>
                  <a:gd name="T76" fmla="*/ 6 w 46"/>
                  <a:gd name="T77" fmla="*/ 60 h 60"/>
                  <a:gd name="T78" fmla="*/ 11 w 46"/>
                  <a:gd name="T79" fmla="*/ 60 h 60"/>
                  <a:gd name="T80" fmla="*/ 17 w 46"/>
                  <a:gd name="T81" fmla="*/ 57 h 60"/>
                  <a:gd name="T82" fmla="*/ 21 w 46"/>
                  <a:gd name="T83" fmla="*/ 55 h 60"/>
                  <a:gd name="T84" fmla="*/ 24 w 46"/>
                  <a:gd name="T85" fmla="*/ 50 h 60"/>
                  <a:gd name="T86" fmla="*/ 24 w 46"/>
                  <a:gd name="T87" fmla="*/ 50 h 60"/>
                  <a:gd name="T88" fmla="*/ 27 w 46"/>
                  <a:gd name="T89" fmla="*/ 45 h 60"/>
                  <a:gd name="T90" fmla="*/ 29 w 46"/>
                  <a:gd name="T91" fmla="*/ 41 h 60"/>
                  <a:gd name="T92" fmla="*/ 31 w 46"/>
                  <a:gd name="T93" fmla="*/ 28 h 60"/>
                  <a:gd name="T94" fmla="*/ 29 w 46"/>
                  <a:gd name="T95" fmla="*/ 28 h 60"/>
                  <a:gd name="T96" fmla="*/ 29 w 46"/>
                  <a:gd name="T97" fmla="*/ 29 h 60"/>
                  <a:gd name="T98" fmla="*/ 46 w 46"/>
                  <a:gd name="T99" fmla="*/ 29 h 60"/>
                  <a:gd name="T100" fmla="*/ 34 w 46"/>
                  <a:gd name="T101" fmla="*/ 14 h 60"/>
                  <a:gd name="T102" fmla="*/ 24 w 46"/>
                  <a:gd name="T103" fmla="*/ 0 h 60"/>
                  <a:gd name="T104" fmla="*/ 13 w 46"/>
                  <a:gd name="T105" fmla="*/ 14 h 60"/>
                  <a:gd name="T106" fmla="*/ 0 w 46"/>
                  <a:gd name="T107" fmla="*/ 29 h 60"/>
                  <a:gd name="T108" fmla="*/ 18 w 46"/>
                  <a:gd name="T109" fmla="*/ 29 h 60"/>
                  <a:gd name="T110" fmla="*/ 18 w 46"/>
                  <a:gd name="T111" fmla="*/ 28 h 60"/>
                  <a:gd name="T112" fmla="*/ 17 w 46"/>
                  <a:gd name="T113" fmla="*/ 28 h 60"/>
                  <a:gd name="T114" fmla="*/ 17 w 46"/>
                  <a:gd name="T115" fmla="*/ 28 h 60"/>
                  <a:gd name="T116" fmla="*/ 15 w 46"/>
                  <a:gd name="T117" fmla="*/ 36 h 60"/>
                  <a:gd name="T118" fmla="*/ 13 w 46"/>
                  <a:gd name="T119" fmla="*/ 42 h 60"/>
                  <a:gd name="T120" fmla="*/ 14 w 46"/>
                  <a:gd name="T121" fmla="*/ 43 h 60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46" h="60">
                    <a:moveTo>
                      <a:pt x="14" y="43"/>
                    </a:moveTo>
                    <a:lnTo>
                      <a:pt x="15" y="43"/>
                    </a:lnTo>
                    <a:lnTo>
                      <a:pt x="18" y="36"/>
                    </a:lnTo>
                    <a:lnTo>
                      <a:pt x="20" y="28"/>
                    </a:lnTo>
                    <a:lnTo>
                      <a:pt x="20" y="27"/>
                    </a:lnTo>
                    <a:lnTo>
                      <a:pt x="6" y="27"/>
                    </a:lnTo>
                    <a:lnTo>
                      <a:pt x="14" y="17"/>
                    </a:lnTo>
                    <a:lnTo>
                      <a:pt x="24" y="5"/>
                    </a:lnTo>
                    <a:lnTo>
                      <a:pt x="32" y="17"/>
                    </a:lnTo>
                    <a:lnTo>
                      <a:pt x="41" y="27"/>
                    </a:lnTo>
                    <a:lnTo>
                      <a:pt x="28" y="27"/>
                    </a:lnTo>
                    <a:lnTo>
                      <a:pt x="28" y="28"/>
                    </a:lnTo>
                    <a:lnTo>
                      <a:pt x="27" y="39"/>
                    </a:lnTo>
                    <a:lnTo>
                      <a:pt x="24" y="45"/>
                    </a:lnTo>
                    <a:lnTo>
                      <a:pt x="21" y="49"/>
                    </a:lnTo>
                    <a:lnTo>
                      <a:pt x="18" y="52"/>
                    </a:lnTo>
                    <a:lnTo>
                      <a:pt x="15" y="55"/>
                    </a:lnTo>
                    <a:lnTo>
                      <a:pt x="11" y="57"/>
                    </a:lnTo>
                    <a:lnTo>
                      <a:pt x="6" y="57"/>
                    </a:lnTo>
                    <a:lnTo>
                      <a:pt x="6" y="59"/>
                    </a:lnTo>
                    <a:lnTo>
                      <a:pt x="7" y="59"/>
                    </a:lnTo>
                    <a:lnTo>
                      <a:pt x="7" y="48"/>
                    </a:lnTo>
                    <a:lnTo>
                      <a:pt x="6" y="48"/>
                    </a:lnTo>
                    <a:lnTo>
                      <a:pt x="6" y="49"/>
                    </a:lnTo>
                    <a:lnTo>
                      <a:pt x="11" y="48"/>
                    </a:lnTo>
                    <a:lnTo>
                      <a:pt x="15" y="43"/>
                    </a:lnTo>
                    <a:lnTo>
                      <a:pt x="14" y="43"/>
                    </a:lnTo>
                    <a:lnTo>
                      <a:pt x="13" y="42"/>
                    </a:lnTo>
                    <a:lnTo>
                      <a:pt x="10" y="46"/>
                    </a:lnTo>
                    <a:lnTo>
                      <a:pt x="6" y="46"/>
                    </a:lnTo>
                    <a:lnTo>
                      <a:pt x="4" y="46"/>
                    </a:lnTo>
                    <a:lnTo>
                      <a:pt x="4" y="60"/>
                    </a:lnTo>
                    <a:lnTo>
                      <a:pt x="6" y="60"/>
                    </a:lnTo>
                    <a:lnTo>
                      <a:pt x="11" y="60"/>
                    </a:lnTo>
                    <a:lnTo>
                      <a:pt x="17" y="57"/>
                    </a:lnTo>
                    <a:lnTo>
                      <a:pt x="21" y="55"/>
                    </a:lnTo>
                    <a:lnTo>
                      <a:pt x="24" y="50"/>
                    </a:lnTo>
                    <a:lnTo>
                      <a:pt x="27" y="45"/>
                    </a:lnTo>
                    <a:lnTo>
                      <a:pt x="29" y="41"/>
                    </a:lnTo>
                    <a:lnTo>
                      <a:pt x="31" y="28"/>
                    </a:lnTo>
                    <a:lnTo>
                      <a:pt x="29" y="28"/>
                    </a:lnTo>
                    <a:lnTo>
                      <a:pt x="29" y="29"/>
                    </a:lnTo>
                    <a:lnTo>
                      <a:pt x="46" y="29"/>
                    </a:lnTo>
                    <a:lnTo>
                      <a:pt x="34" y="14"/>
                    </a:lnTo>
                    <a:lnTo>
                      <a:pt x="24" y="0"/>
                    </a:lnTo>
                    <a:lnTo>
                      <a:pt x="13" y="14"/>
                    </a:lnTo>
                    <a:lnTo>
                      <a:pt x="0" y="29"/>
                    </a:lnTo>
                    <a:lnTo>
                      <a:pt x="18" y="29"/>
                    </a:lnTo>
                    <a:lnTo>
                      <a:pt x="18" y="28"/>
                    </a:lnTo>
                    <a:lnTo>
                      <a:pt x="17" y="28"/>
                    </a:lnTo>
                    <a:lnTo>
                      <a:pt x="15" y="36"/>
                    </a:lnTo>
                    <a:lnTo>
                      <a:pt x="13" y="42"/>
                    </a:lnTo>
                    <a:lnTo>
                      <a:pt x="14" y="43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3406" name="Picture 23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19" y="2094"/>
                <a:ext cx="51" cy="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407" name="Freeform 24"/>
              <p:cNvSpPr>
                <a:spLocks/>
              </p:cNvSpPr>
              <p:nvPr/>
            </p:nvSpPr>
            <p:spPr bwMode="auto">
              <a:xfrm>
                <a:off x="4022" y="2098"/>
                <a:ext cx="47" cy="61"/>
              </a:xfrm>
              <a:custGeom>
                <a:avLst/>
                <a:gdLst>
                  <a:gd name="T0" fmla="*/ 32 w 47"/>
                  <a:gd name="T1" fmla="*/ 17 h 61"/>
                  <a:gd name="T2" fmla="*/ 31 w 47"/>
                  <a:gd name="T3" fmla="*/ 17 h 61"/>
                  <a:gd name="T4" fmla="*/ 31 w 47"/>
                  <a:gd name="T5" fmla="*/ 17 h 61"/>
                  <a:gd name="T6" fmla="*/ 28 w 47"/>
                  <a:gd name="T7" fmla="*/ 24 h 61"/>
                  <a:gd name="T8" fmla="*/ 27 w 47"/>
                  <a:gd name="T9" fmla="*/ 33 h 61"/>
                  <a:gd name="T10" fmla="*/ 27 w 47"/>
                  <a:gd name="T11" fmla="*/ 34 h 61"/>
                  <a:gd name="T12" fmla="*/ 41 w 47"/>
                  <a:gd name="T13" fmla="*/ 34 h 61"/>
                  <a:gd name="T14" fmla="*/ 32 w 47"/>
                  <a:gd name="T15" fmla="*/ 44 h 61"/>
                  <a:gd name="T16" fmla="*/ 24 w 47"/>
                  <a:gd name="T17" fmla="*/ 55 h 61"/>
                  <a:gd name="T18" fmla="*/ 14 w 47"/>
                  <a:gd name="T19" fmla="*/ 44 h 61"/>
                  <a:gd name="T20" fmla="*/ 6 w 47"/>
                  <a:gd name="T21" fmla="*/ 34 h 61"/>
                  <a:gd name="T22" fmla="*/ 18 w 47"/>
                  <a:gd name="T23" fmla="*/ 34 h 61"/>
                  <a:gd name="T24" fmla="*/ 18 w 47"/>
                  <a:gd name="T25" fmla="*/ 33 h 61"/>
                  <a:gd name="T26" fmla="*/ 18 w 47"/>
                  <a:gd name="T27" fmla="*/ 33 h 61"/>
                  <a:gd name="T28" fmla="*/ 21 w 47"/>
                  <a:gd name="T29" fmla="*/ 21 h 61"/>
                  <a:gd name="T30" fmla="*/ 23 w 47"/>
                  <a:gd name="T31" fmla="*/ 16 h 61"/>
                  <a:gd name="T32" fmla="*/ 25 w 47"/>
                  <a:gd name="T33" fmla="*/ 11 h 61"/>
                  <a:gd name="T34" fmla="*/ 25 w 47"/>
                  <a:gd name="T35" fmla="*/ 11 h 61"/>
                  <a:gd name="T36" fmla="*/ 28 w 47"/>
                  <a:gd name="T37" fmla="*/ 9 h 61"/>
                  <a:gd name="T38" fmla="*/ 32 w 47"/>
                  <a:gd name="T39" fmla="*/ 6 h 61"/>
                  <a:gd name="T40" fmla="*/ 37 w 47"/>
                  <a:gd name="T41" fmla="*/ 3 h 61"/>
                  <a:gd name="T42" fmla="*/ 41 w 47"/>
                  <a:gd name="T43" fmla="*/ 3 h 61"/>
                  <a:gd name="T44" fmla="*/ 41 w 47"/>
                  <a:gd name="T45" fmla="*/ 2 h 61"/>
                  <a:gd name="T46" fmla="*/ 40 w 47"/>
                  <a:gd name="T47" fmla="*/ 2 h 61"/>
                  <a:gd name="T48" fmla="*/ 40 w 47"/>
                  <a:gd name="T49" fmla="*/ 11 h 61"/>
                  <a:gd name="T50" fmla="*/ 41 w 47"/>
                  <a:gd name="T51" fmla="*/ 11 h 61"/>
                  <a:gd name="T52" fmla="*/ 41 w 47"/>
                  <a:gd name="T53" fmla="*/ 10 h 61"/>
                  <a:gd name="T54" fmla="*/ 41 w 47"/>
                  <a:gd name="T55" fmla="*/ 10 h 61"/>
                  <a:gd name="T56" fmla="*/ 37 w 47"/>
                  <a:gd name="T57" fmla="*/ 11 h 61"/>
                  <a:gd name="T58" fmla="*/ 31 w 47"/>
                  <a:gd name="T59" fmla="*/ 17 h 61"/>
                  <a:gd name="T60" fmla="*/ 32 w 47"/>
                  <a:gd name="T61" fmla="*/ 17 h 61"/>
                  <a:gd name="T62" fmla="*/ 34 w 47"/>
                  <a:gd name="T63" fmla="*/ 18 h 61"/>
                  <a:gd name="T64" fmla="*/ 34 w 47"/>
                  <a:gd name="T65" fmla="*/ 18 h 61"/>
                  <a:gd name="T66" fmla="*/ 38 w 47"/>
                  <a:gd name="T67" fmla="*/ 14 h 61"/>
                  <a:gd name="T68" fmla="*/ 41 w 47"/>
                  <a:gd name="T69" fmla="*/ 13 h 61"/>
                  <a:gd name="T70" fmla="*/ 42 w 47"/>
                  <a:gd name="T71" fmla="*/ 13 h 61"/>
                  <a:gd name="T72" fmla="*/ 42 w 47"/>
                  <a:gd name="T73" fmla="*/ 0 h 61"/>
                  <a:gd name="T74" fmla="*/ 41 w 47"/>
                  <a:gd name="T75" fmla="*/ 0 h 61"/>
                  <a:gd name="T76" fmla="*/ 41 w 47"/>
                  <a:gd name="T77" fmla="*/ 0 h 61"/>
                  <a:gd name="T78" fmla="*/ 35 w 47"/>
                  <a:gd name="T79" fmla="*/ 0 h 61"/>
                  <a:gd name="T80" fmla="*/ 31 w 47"/>
                  <a:gd name="T81" fmla="*/ 3 h 61"/>
                  <a:gd name="T82" fmla="*/ 27 w 47"/>
                  <a:gd name="T83" fmla="*/ 6 h 61"/>
                  <a:gd name="T84" fmla="*/ 23 w 47"/>
                  <a:gd name="T85" fmla="*/ 10 h 61"/>
                  <a:gd name="T86" fmla="*/ 23 w 47"/>
                  <a:gd name="T87" fmla="*/ 10 h 61"/>
                  <a:gd name="T88" fmla="*/ 20 w 47"/>
                  <a:gd name="T89" fmla="*/ 14 h 61"/>
                  <a:gd name="T90" fmla="*/ 18 w 47"/>
                  <a:gd name="T91" fmla="*/ 20 h 61"/>
                  <a:gd name="T92" fmla="*/ 16 w 47"/>
                  <a:gd name="T93" fmla="*/ 33 h 61"/>
                  <a:gd name="T94" fmla="*/ 17 w 47"/>
                  <a:gd name="T95" fmla="*/ 33 h 61"/>
                  <a:gd name="T96" fmla="*/ 17 w 47"/>
                  <a:gd name="T97" fmla="*/ 31 h 61"/>
                  <a:gd name="T98" fmla="*/ 0 w 47"/>
                  <a:gd name="T99" fmla="*/ 31 h 61"/>
                  <a:gd name="T100" fmla="*/ 13 w 47"/>
                  <a:gd name="T101" fmla="*/ 45 h 61"/>
                  <a:gd name="T102" fmla="*/ 24 w 47"/>
                  <a:gd name="T103" fmla="*/ 61 h 61"/>
                  <a:gd name="T104" fmla="*/ 35 w 47"/>
                  <a:gd name="T105" fmla="*/ 45 h 61"/>
                  <a:gd name="T106" fmla="*/ 47 w 47"/>
                  <a:gd name="T107" fmla="*/ 31 h 61"/>
                  <a:gd name="T108" fmla="*/ 28 w 47"/>
                  <a:gd name="T109" fmla="*/ 31 h 61"/>
                  <a:gd name="T110" fmla="*/ 28 w 47"/>
                  <a:gd name="T111" fmla="*/ 33 h 61"/>
                  <a:gd name="T112" fmla="*/ 30 w 47"/>
                  <a:gd name="T113" fmla="*/ 33 h 61"/>
                  <a:gd name="T114" fmla="*/ 30 w 47"/>
                  <a:gd name="T115" fmla="*/ 33 h 61"/>
                  <a:gd name="T116" fmla="*/ 31 w 47"/>
                  <a:gd name="T117" fmla="*/ 24 h 61"/>
                  <a:gd name="T118" fmla="*/ 34 w 47"/>
                  <a:gd name="T119" fmla="*/ 18 h 61"/>
                  <a:gd name="T120" fmla="*/ 32 w 47"/>
                  <a:gd name="T121" fmla="*/ 17 h 61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47" h="61">
                    <a:moveTo>
                      <a:pt x="32" y="17"/>
                    </a:moveTo>
                    <a:lnTo>
                      <a:pt x="31" y="17"/>
                    </a:lnTo>
                    <a:lnTo>
                      <a:pt x="28" y="24"/>
                    </a:lnTo>
                    <a:lnTo>
                      <a:pt x="27" y="33"/>
                    </a:lnTo>
                    <a:lnTo>
                      <a:pt x="27" y="34"/>
                    </a:lnTo>
                    <a:lnTo>
                      <a:pt x="41" y="34"/>
                    </a:lnTo>
                    <a:lnTo>
                      <a:pt x="32" y="44"/>
                    </a:lnTo>
                    <a:lnTo>
                      <a:pt x="24" y="55"/>
                    </a:lnTo>
                    <a:lnTo>
                      <a:pt x="14" y="44"/>
                    </a:lnTo>
                    <a:lnTo>
                      <a:pt x="6" y="34"/>
                    </a:lnTo>
                    <a:lnTo>
                      <a:pt x="18" y="34"/>
                    </a:lnTo>
                    <a:lnTo>
                      <a:pt x="18" y="33"/>
                    </a:lnTo>
                    <a:lnTo>
                      <a:pt x="21" y="21"/>
                    </a:lnTo>
                    <a:lnTo>
                      <a:pt x="23" y="16"/>
                    </a:lnTo>
                    <a:lnTo>
                      <a:pt x="25" y="11"/>
                    </a:lnTo>
                    <a:lnTo>
                      <a:pt x="28" y="9"/>
                    </a:lnTo>
                    <a:lnTo>
                      <a:pt x="32" y="6"/>
                    </a:lnTo>
                    <a:lnTo>
                      <a:pt x="37" y="3"/>
                    </a:lnTo>
                    <a:lnTo>
                      <a:pt x="41" y="3"/>
                    </a:lnTo>
                    <a:lnTo>
                      <a:pt x="41" y="2"/>
                    </a:lnTo>
                    <a:lnTo>
                      <a:pt x="40" y="2"/>
                    </a:lnTo>
                    <a:lnTo>
                      <a:pt x="40" y="11"/>
                    </a:lnTo>
                    <a:lnTo>
                      <a:pt x="41" y="11"/>
                    </a:lnTo>
                    <a:lnTo>
                      <a:pt x="41" y="10"/>
                    </a:lnTo>
                    <a:lnTo>
                      <a:pt x="37" y="11"/>
                    </a:lnTo>
                    <a:lnTo>
                      <a:pt x="31" y="17"/>
                    </a:lnTo>
                    <a:lnTo>
                      <a:pt x="32" y="17"/>
                    </a:lnTo>
                    <a:lnTo>
                      <a:pt x="34" y="18"/>
                    </a:lnTo>
                    <a:lnTo>
                      <a:pt x="38" y="14"/>
                    </a:lnTo>
                    <a:lnTo>
                      <a:pt x="41" y="13"/>
                    </a:lnTo>
                    <a:lnTo>
                      <a:pt x="42" y="13"/>
                    </a:lnTo>
                    <a:lnTo>
                      <a:pt x="42" y="0"/>
                    </a:lnTo>
                    <a:lnTo>
                      <a:pt x="41" y="0"/>
                    </a:lnTo>
                    <a:lnTo>
                      <a:pt x="35" y="0"/>
                    </a:lnTo>
                    <a:lnTo>
                      <a:pt x="31" y="3"/>
                    </a:lnTo>
                    <a:lnTo>
                      <a:pt x="27" y="6"/>
                    </a:lnTo>
                    <a:lnTo>
                      <a:pt x="23" y="10"/>
                    </a:lnTo>
                    <a:lnTo>
                      <a:pt x="20" y="14"/>
                    </a:lnTo>
                    <a:lnTo>
                      <a:pt x="18" y="20"/>
                    </a:lnTo>
                    <a:lnTo>
                      <a:pt x="16" y="33"/>
                    </a:lnTo>
                    <a:lnTo>
                      <a:pt x="17" y="33"/>
                    </a:lnTo>
                    <a:lnTo>
                      <a:pt x="17" y="31"/>
                    </a:lnTo>
                    <a:lnTo>
                      <a:pt x="0" y="31"/>
                    </a:lnTo>
                    <a:lnTo>
                      <a:pt x="13" y="45"/>
                    </a:lnTo>
                    <a:lnTo>
                      <a:pt x="24" y="61"/>
                    </a:lnTo>
                    <a:lnTo>
                      <a:pt x="35" y="45"/>
                    </a:lnTo>
                    <a:lnTo>
                      <a:pt x="47" y="31"/>
                    </a:lnTo>
                    <a:lnTo>
                      <a:pt x="28" y="31"/>
                    </a:lnTo>
                    <a:lnTo>
                      <a:pt x="28" y="33"/>
                    </a:lnTo>
                    <a:lnTo>
                      <a:pt x="30" y="33"/>
                    </a:lnTo>
                    <a:lnTo>
                      <a:pt x="31" y="24"/>
                    </a:lnTo>
                    <a:lnTo>
                      <a:pt x="34" y="18"/>
                    </a:lnTo>
                    <a:lnTo>
                      <a:pt x="32" y="17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3408" name="Picture 25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42" y="2095"/>
                <a:ext cx="85" cy="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409" name="Freeform 26"/>
              <p:cNvSpPr>
                <a:spLocks noEditPoints="1"/>
              </p:cNvSpPr>
              <p:nvPr/>
            </p:nvSpPr>
            <p:spPr bwMode="auto">
              <a:xfrm>
                <a:off x="5546" y="2098"/>
                <a:ext cx="78" cy="86"/>
              </a:xfrm>
              <a:custGeom>
                <a:avLst/>
                <a:gdLst>
                  <a:gd name="T0" fmla="*/ 66 w 78"/>
                  <a:gd name="T1" fmla="*/ 11 h 86"/>
                  <a:gd name="T2" fmla="*/ 75 w 78"/>
                  <a:gd name="T3" fmla="*/ 27 h 86"/>
                  <a:gd name="T4" fmla="*/ 75 w 78"/>
                  <a:gd name="T5" fmla="*/ 38 h 86"/>
                  <a:gd name="T6" fmla="*/ 66 w 78"/>
                  <a:gd name="T7" fmla="*/ 54 h 86"/>
                  <a:gd name="T8" fmla="*/ 57 w 78"/>
                  <a:gd name="T9" fmla="*/ 59 h 86"/>
                  <a:gd name="T10" fmla="*/ 45 w 78"/>
                  <a:gd name="T11" fmla="*/ 62 h 86"/>
                  <a:gd name="T12" fmla="*/ 33 w 78"/>
                  <a:gd name="T13" fmla="*/ 59 h 86"/>
                  <a:gd name="T14" fmla="*/ 23 w 78"/>
                  <a:gd name="T15" fmla="*/ 51 h 86"/>
                  <a:gd name="T16" fmla="*/ 17 w 78"/>
                  <a:gd name="T17" fmla="*/ 42 h 86"/>
                  <a:gd name="T18" fmla="*/ 17 w 78"/>
                  <a:gd name="T19" fmla="*/ 27 h 86"/>
                  <a:gd name="T20" fmla="*/ 26 w 78"/>
                  <a:gd name="T21" fmla="*/ 11 h 86"/>
                  <a:gd name="T22" fmla="*/ 34 w 78"/>
                  <a:gd name="T23" fmla="*/ 6 h 86"/>
                  <a:gd name="T24" fmla="*/ 45 w 78"/>
                  <a:gd name="T25" fmla="*/ 3 h 86"/>
                  <a:gd name="T26" fmla="*/ 62 w 78"/>
                  <a:gd name="T27" fmla="*/ 9 h 86"/>
                  <a:gd name="T28" fmla="*/ 69 w 78"/>
                  <a:gd name="T29" fmla="*/ 10 h 86"/>
                  <a:gd name="T30" fmla="*/ 58 w 78"/>
                  <a:gd name="T31" fmla="*/ 3 h 86"/>
                  <a:gd name="T32" fmla="*/ 45 w 78"/>
                  <a:gd name="T33" fmla="*/ 0 h 86"/>
                  <a:gd name="T34" fmla="*/ 29 w 78"/>
                  <a:gd name="T35" fmla="*/ 6 h 86"/>
                  <a:gd name="T36" fmla="*/ 19 w 78"/>
                  <a:gd name="T37" fmla="*/ 14 h 86"/>
                  <a:gd name="T38" fmla="*/ 13 w 78"/>
                  <a:gd name="T39" fmla="*/ 33 h 86"/>
                  <a:gd name="T40" fmla="*/ 20 w 78"/>
                  <a:gd name="T41" fmla="*/ 52 h 86"/>
                  <a:gd name="T42" fmla="*/ 0 w 78"/>
                  <a:gd name="T43" fmla="*/ 73 h 86"/>
                  <a:gd name="T44" fmla="*/ 34 w 78"/>
                  <a:gd name="T45" fmla="*/ 61 h 86"/>
                  <a:gd name="T46" fmla="*/ 40 w 78"/>
                  <a:gd name="T47" fmla="*/ 65 h 86"/>
                  <a:gd name="T48" fmla="*/ 52 w 78"/>
                  <a:gd name="T49" fmla="*/ 65 h 86"/>
                  <a:gd name="T50" fmla="*/ 69 w 78"/>
                  <a:gd name="T51" fmla="*/ 55 h 86"/>
                  <a:gd name="T52" fmla="*/ 75 w 78"/>
                  <a:gd name="T53" fmla="*/ 45 h 86"/>
                  <a:gd name="T54" fmla="*/ 78 w 78"/>
                  <a:gd name="T55" fmla="*/ 33 h 86"/>
                  <a:gd name="T56" fmla="*/ 72 w 78"/>
                  <a:gd name="T57" fmla="*/ 14 h 86"/>
                  <a:gd name="T58" fmla="*/ 61 w 78"/>
                  <a:gd name="T59" fmla="*/ 33 h 86"/>
                  <a:gd name="T60" fmla="*/ 61 w 78"/>
                  <a:gd name="T61" fmla="*/ 27 h 86"/>
                  <a:gd name="T62" fmla="*/ 52 w 78"/>
                  <a:gd name="T63" fmla="*/ 18 h 86"/>
                  <a:gd name="T64" fmla="*/ 40 w 78"/>
                  <a:gd name="T65" fmla="*/ 18 h 86"/>
                  <a:gd name="T66" fmla="*/ 31 w 78"/>
                  <a:gd name="T67" fmla="*/ 27 h 86"/>
                  <a:gd name="T68" fmla="*/ 31 w 78"/>
                  <a:gd name="T69" fmla="*/ 40 h 86"/>
                  <a:gd name="T70" fmla="*/ 40 w 78"/>
                  <a:gd name="T71" fmla="*/ 48 h 86"/>
                  <a:gd name="T72" fmla="*/ 52 w 78"/>
                  <a:gd name="T73" fmla="*/ 48 h 86"/>
                  <a:gd name="T74" fmla="*/ 61 w 78"/>
                  <a:gd name="T75" fmla="*/ 40 h 86"/>
                  <a:gd name="T76" fmla="*/ 59 w 78"/>
                  <a:gd name="T77" fmla="*/ 33 h 86"/>
                  <a:gd name="T78" fmla="*/ 55 w 78"/>
                  <a:gd name="T79" fmla="*/ 42 h 86"/>
                  <a:gd name="T80" fmla="*/ 45 w 78"/>
                  <a:gd name="T81" fmla="*/ 47 h 86"/>
                  <a:gd name="T82" fmla="*/ 37 w 78"/>
                  <a:gd name="T83" fmla="*/ 42 h 86"/>
                  <a:gd name="T84" fmla="*/ 33 w 78"/>
                  <a:gd name="T85" fmla="*/ 33 h 86"/>
                  <a:gd name="T86" fmla="*/ 37 w 78"/>
                  <a:gd name="T87" fmla="*/ 23 h 86"/>
                  <a:gd name="T88" fmla="*/ 45 w 78"/>
                  <a:gd name="T89" fmla="*/ 20 h 86"/>
                  <a:gd name="T90" fmla="*/ 55 w 78"/>
                  <a:gd name="T91" fmla="*/ 23 h 86"/>
                  <a:gd name="T92" fmla="*/ 59 w 78"/>
                  <a:gd name="T93" fmla="*/ 33 h 8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78" h="86">
                    <a:moveTo>
                      <a:pt x="68" y="11"/>
                    </a:moveTo>
                    <a:lnTo>
                      <a:pt x="66" y="11"/>
                    </a:lnTo>
                    <a:lnTo>
                      <a:pt x="71" y="16"/>
                    </a:lnTo>
                    <a:lnTo>
                      <a:pt x="74" y="21"/>
                    </a:lnTo>
                    <a:lnTo>
                      <a:pt x="75" y="27"/>
                    </a:lnTo>
                    <a:lnTo>
                      <a:pt x="75" y="33"/>
                    </a:lnTo>
                    <a:lnTo>
                      <a:pt x="75" y="38"/>
                    </a:lnTo>
                    <a:lnTo>
                      <a:pt x="74" y="44"/>
                    </a:lnTo>
                    <a:lnTo>
                      <a:pt x="71" y="49"/>
                    </a:lnTo>
                    <a:lnTo>
                      <a:pt x="66" y="54"/>
                    </a:lnTo>
                    <a:lnTo>
                      <a:pt x="62" y="56"/>
                    </a:lnTo>
                    <a:lnTo>
                      <a:pt x="57" y="59"/>
                    </a:lnTo>
                    <a:lnTo>
                      <a:pt x="52" y="62"/>
                    </a:lnTo>
                    <a:lnTo>
                      <a:pt x="45" y="62"/>
                    </a:lnTo>
                    <a:lnTo>
                      <a:pt x="40" y="62"/>
                    </a:lnTo>
                    <a:lnTo>
                      <a:pt x="34" y="59"/>
                    </a:lnTo>
                    <a:lnTo>
                      <a:pt x="33" y="59"/>
                    </a:lnTo>
                    <a:lnTo>
                      <a:pt x="15" y="82"/>
                    </a:lnTo>
                    <a:lnTo>
                      <a:pt x="3" y="73"/>
                    </a:lnTo>
                    <a:lnTo>
                      <a:pt x="23" y="51"/>
                    </a:lnTo>
                    <a:lnTo>
                      <a:pt x="22" y="49"/>
                    </a:lnTo>
                    <a:lnTo>
                      <a:pt x="17" y="42"/>
                    </a:lnTo>
                    <a:lnTo>
                      <a:pt x="16" y="33"/>
                    </a:lnTo>
                    <a:lnTo>
                      <a:pt x="17" y="27"/>
                    </a:lnTo>
                    <a:lnTo>
                      <a:pt x="19" y="21"/>
                    </a:lnTo>
                    <a:lnTo>
                      <a:pt x="22" y="16"/>
                    </a:lnTo>
                    <a:lnTo>
                      <a:pt x="26" y="11"/>
                    </a:lnTo>
                    <a:lnTo>
                      <a:pt x="30" y="9"/>
                    </a:lnTo>
                    <a:lnTo>
                      <a:pt x="34" y="6"/>
                    </a:lnTo>
                    <a:lnTo>
                      <a:pt x="40" y="4"/>
                    </a:lnTo>
                    <a:lnTo>
                      <a:pt x="45" y="3"/>
                    </a:lnTo>
                    <a:lnTo>
                      <a:pt x="52" y="4"/>
                    </a:lnTo>
                    <a:lnTo>
                      <a:pt x="57" y="6"/>
                    </a:lnTo>
                    <a:lnTo>
                      <a:pt x="62" y="9"/>
                    </a:lnTo>
                    <a:lnTo>
                      <a:pt x="66" y="11"/>
                    </a:lnTo>
                    <a:lnTo>
                      <a:pt x="68" y="11"/>
                    </a:lnTo>
                    <a:lnTo>
                      <a:pt x="69" y="10"/>
                    </a:lnTo>
                    <a:lnTo>
                      <a:pt x="64" y="6"/>
                    </a:lnTo>
                    <a:lnTo>
                      <a:pt x="58" y="3"/>
                    </a:lnTo>
                    <a:lnTo>
                      <a:pt x="52" y="2"/>
                    </a:lnTo>
                    <a:lnTo>
                      <a:pt x="45" y="0"/>
                    </a:lnTo>
                    <a:lnTo>
                      <a:pt x="40" y="2"/>
                    </a:lnTo>
                    <a:lnTo>
                      <a:pt x="33" y="3"/>
                    </a:lnTo>
                    <a:lnTo>
                      <a:pt x="29" y="6"/>
                    </a:lnTo>
                    <a:lnTo>
                      <a:pt x="23" y="10"/>
                    </a:lnTo>
                    <a:lnTo>
                      <a:pt x="19" y="14"/>
                    </a:lnTo>
                    <a:lnTo>
                      <a:pt x="16" y="20"/>
                    </a:lnTo>
                    <a:lnTo>
                      <a:pt x="15" y="25"/>
                    </a:lnTo>
                    <a:lnTo>
                      <a:pt x="13" y="33"/>
                    </a:lnTo>
                    <a:lnTo>
                      <a:pt x="16" y="42"/>
                    </a:lnTo>
                    <a:lnTo>
                      <a:pt x="20" y="52"/>
                    </a:lnTo>
                    <a:lnTo>
                      <a:pt x="22" y="51"/>
                    </a:lnTo>
                    <a:lnTo>
                      <a:pt x="20" y="49"/>
                    </a:lnTo>
                    <a:lnTo>
                      <a:pt x="0" y="73"/>
                    </a:lnTo>
                    <a:lnTo>
                      <a:pt x="15" y="86"/>
                    </a:lnTo>
                    <a:lnTo>
                      <a:pt x="34" y="62"/>
                    </a:lnTo>
                    <a:lnTo>
                      <a:pt x="34" y="61"/>
                    </a:lnTo>
                    <a:lnTo>
                      <a:pt x="33" y="62"/>
                    </a:lnTo>
                    <a:lnTo>
                      <a:pt x="40" y="65"/>
                    </a:lnTo>
                    <a:lnTo>
                      <a:pt x="45" y="65"/>
                    </a:lnTo>
                    <a:lnTo>
                      <a:pt x="52" y="65"/>
                    </a:lnTo>
                    <a:lnTo>
                      <a:pt x="58" y="62"/>
                    </a:lnTo>
                    <a:lnTo>
                      <a:pt x="64" y="59"/>
                    </a:lnTo>
                    <a:lnTo>
                      <a:pt x="69" y="55"/>
                    </a:lnTo>
                    <a:lnTo>
                      <a:pt x="72" y="51"/>
                    </a:lnTo>
                    <a:lnTo>
                      <a:pt x="75" y="45"/>
                    </a:lnTo>
                    <a:lnTo>
                      <a:pt x="78" y="40"/>
                    </a:lnTo>
                    <a:lnTo>
                      <a:pt x="78" y="33"/>
                    </a:lnTo>
                    <a:lnTo>
                      <a:pt x="78" y="25"/>
                    </a:lnTo>
                    <a:lnTo>
                      <a:pt x="75" y="20"/>
                    </a:lnTo>
                    <a:lnTo>
                      <a:pt x="72" y="14"/>
                    </a:lnTo>
                    <a:lnTo>
                      <a:pt x="69" y="10"/>
                    </a:lnTo>
                    <a:lnTo>
                      <a:pt x="68" y="11"/>
                    </a:lnTo>
                    <a:close/>
                    <a:moveTo>
                      <a:pt x="61" y="33"/>
                    </a:moveTo>
                    <a:lnTo>
                      <a:pt x="62" y="33"/>
                    </a:lnTo>
                    <a:lnTo>
                      <a:pt x="61" y="27"/>
                    </a:lnTo>
                    <a:lnTo>
                      <a:pt x="57" y="21"/>
                    </a:lnTo>
                    <a:lnTo>
                      <a:pt x="52" y="18"/>
                    </a:lnTo>
                    <a:lnTo>
                      <a:pt x="45" y="17"/>
                    </a:lnTo>
                    <a:lnTo>
                      <a:pt x="40" y="18"/>
                    </a:lnTo>
                    <a:lnTo>
                      <a:pt x="34" y="21"/>
                    </a:lnTo>
                    <a:lnTo>
                      <a:pt x="31" y="27"/>
                    </a:lnTo>
                    <a:lnTo>
                      <a:pt x="30" y="33"/>
                    </a:lnTo>
                    <a:lnTo>
                      <a:pt x="31" y="40"/>
                    </a:lnTo>
                    <a:lnTo>
                      <a:pt x="34" y="44"/>
                    </a:lnTo>
                    <a:lnTo>
                      <a:pt x="40" y="48"/>
                    </a:lnTo>
                    <a:lnTo>
                      <a:pt x="45" y="49"/>
                    </a:lnTo>
                    <a:lnTo>
                      <a:pt x="52" y="48"/>
                    </a:lnTo>
                    <a:lnTo>
                      <a:pt x="57" y="44"/>
                    </a:lnTo>
                    <a:lnTo>
                      <a:pt x="61" y="40"/>
                    </a:lnTo>
                    <a:lnTo>
                      <a:pt x="62" y="33"/>
                    </a:lnTo>
                    <a:lnTo>
                      <a:pt x="61" y="33"/>
                    </a:lnTo>
                    <a:lnTo>
                      <a:pt x="59" y="33"/>
                    </a:lnTo>
                    <a:lnTo>
                      <a:pt x="58" y="38"/>
                    </a:lnTo>
                    <a:lnTo>
                      <a:pt x="55" y="42"/>
                    </a:lnTo>
                    <a:lnTo>
                      <a:pt x="51" y="45"/>
                    </a:lnTo>
                    <a:lnTo>
                      <a:pt x="45" y="47"/>
                    </a:lnTo>
                    <a:lnTo>
                      <a:pt x="41" y="45"/>
                    </a:lnTo>
                    <a:lnTo>
                      <a:pt x="37" y="42"/>
                    </a:lnTo>
                    <a:lnTo>
                      <a:pt x="34" y="38"/>
                    </a:lnTo>
                    <a:lnTo>
                      <a:pt x="33" y="33"/>
                    </a:lnTo>
                    <a:lnTo>
                      <a:pt x="34" y="27"/>
                    </a:lnTo>
                    <a:lnTo>
                      <a:pt x="37" y="23"/>
                    </a:lnTo>
                    <a:lnTo>
                      <a:pt x="41" y="20"/>
                    </a:lnTo>
                    <a:lnTo>
                      <a:pt x="45" y="20"/>
                    </a:lnTo>
                    <a:lnTo>
                      <a:pt x="51" y="20"/>
                    </a:lnTo>
                    <a:lnTo>
                      <a:pt x="55" y="23"/>
                    </a:lnTo>
                    <a:lnTo>
                      <a:pt x="58" y="27"/>
                    </a:lnTo>
                    <a:lnTo>
                      <a:pt x="59" y="33"/>
                    </a:lnTo>
                    <a:lnTo>
                      <a:pt x="61" y="33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10" name="Freeform 27"/>
              <p:cNvSpPr>
                <a:spLocks/>
              </p:cNvSpPr>
              <p:nvPr/>
            </p:nvSpPr>
            <p:spPr bwMode="auto">
              <a:xfrm>
                <a:off x="620" y="2115"/>
                <a:ext cx="1" cy="59"/>
              </a:xfrm>
              <a:custGeom>
                <a:avLst/>
                <a:gdLst>
                  <a:gd name="T0" fmla="*/ 1 w 1"/>
                  <a:gd name="T1" fmla="*/ 0 h 59"/>
                  <a:gd name="T2" fmla="*/ 1 w 1"/>
                  <a:gd name="T3" fmla="*/ 59 h 59"/>
                  <a:gd name="T4" fmla="*/ 0 w 1"/>
                  <a:gd name="T5" fmla="*/ 59 h 59"/>
                  <a:gd name="T6" fmla="*/ 0 w 1"/>
                  <a:gd name="T7" fmla="*/ 58 h 59"/>
                  <a:gd name="T8" fmla="*/ 0 w 1"/>
                  <a:gd name="T9" fmla="*/ 0 h 59"/>
                  <a:gd name="T10" fmla="*/ 1 w 1"/>
                  <a:gd name="T11" fmla="*/ 0 h 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59">
                    <a:moveTo>
                      <a:pt x="1" y="0"/>
                    </a:moveTo>
                    <a:lnTo>
                      <a:pt x="1" y="59"/>
                    </a:lnTo>
                    <a:lnTo>
                      <a:pt x="0" y="59"/>
                    </a:lnTo>
                    <a:lnTo>
                      <a:pt x="0" y="58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11" name="Freeform 28"/>
              <p:cNvSpPr>
                <a:spLocks/>
              </p:cNvSpPr>
              <p:nvPr/>
            </p:nvSpPr>
            <p:spPr bwMode="auto">
              <a:xfrm>
                <a:off x="620" y="2111"/>
                <a:ext cx="1" cy="4"/>
              </a:xfrm>
              <a:custGeom>
                <a:avLst/>
                <a:gdLst>
                  <a:gd name="T0" fmla="*/ 1 w 1"/>
                  <a:gd name="T1" fmla="*/ 3 h 4"/>
                  <a:gd name="T2" fmla="*/ 0 w 1"/>
                  <a:gd name="T3" fmla="*/ 1 h 4"/>
                  <a:gd name="T4" fmla="*/ 0 w 1"/>
                  <a:gd name="T5" fmla="*/ 0 h 4"/>
                  <a:gd name="T6" fmla="*/ 1 w 1"/>
                  <a:gd name="T7" fmla="*/ 1 h 4"/>
                  <a:gd name="T8" fmla="*/ 1 w 1"/>
                  <a:gd name="T9" fmla="*/ 4 h 4"/>
                  <a:gd name="T10" fmla="*/ 0 w 1"/>
                  <a:gd name="T11" fmla="*/ 4 h 4"/>
                  <a:gd name="T12" fmla="*/ 0 w 1"/>
                  <a:gd name="T13" fmla="*/ 3 h 4"/>
                  <a:gd name="T14" fmla="*/ 1 w 1"/>
                  <a:gd name="T15" fmla="*/ 3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4">
                    <a:moveTo>
                      <a:pt x="1" y="3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12" name="Freeform 29"/>
              <p:cNvSpPr>
                <a:spLocks/>
              </p:cNvSpPr>
              <p:nvPr/>
            </p:nvSpPr>
            <p:spPr bwMode="auto">
              <a:xfrm>
                <a:off x="620" y="2112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0 w 1"/>
                  <a:gd name="T3" fmla="*/ 2 h 2"/>
                  <a:gd name="T4" fmla="*/ 0 w 1"/>
                  <a:gd name="T5" fmla="*/ 0 h 2"/>
                  <a:gd name="T6" fmla="*/ 1 w 1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13" name="Freeform 30"/>
              <p:cNvSpPr>
                <a:spLocks/>
              </p:cNvSpPr>
              <p:nvPr/>
            </p:nvSpPr>
            <p:spPr bwMode="auto">
              <a:xfrm>
                <a:off x="618" y="2115"/>
                <a:ext cx="2" cy="58"/>
              </a:xfrm>
              <a:custGeom>
                <a:avLst/>
                <a:gdLst>
                  <a:gd name="T0" fmla="*/ 2 w 2"/>
                  <a:gd name="T1" fmla="*/ 0 h 58"/>
                  <a:gd name="T2" fmla="*/ 2 w 2"/>
                  <a:gd name="T3" fmla="*/ 58 h 58"/>
                  <a:gd name="T4" fmla="*/ 0 w 2"/>
                  <a:gd name="T5" fmla="*/ 58 h 58"/>
                  <a:gd name="T6" fmla="*/ 0 w 2"/>
                  <a:gd name="T7" fmla="*/ 1 h 58"/>
                  <a:gd name="T8" fmla="*/ 2 w 2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58">
                    <a:moveTo>
                      <a:pt x="2" y="0"/>
                    </a:moveTo>
                    <a:lnTo>
                      <a:pt x="2" y="58"/>
                    </a:lnTo>
                    <a:lnTo>
                      <a:pt x="0" y="58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14" name="Freeform 31"/>
              <p:cNvSpPr>
                <a:spLocks/>
              </p:cNvSpPr>
              <p:nvPr/>
            </p:nvSpPr>
            <p:spPr bwMode="auto">
              <a:xfrm>
                <a:off x="618" y="2114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1 h 2"/>
                  <a:gd name="T4" fmla="*/ 0 w 2"/>
                  <a:gd name="T5" fmla="*/ 2 h 2"/>
                  <a:gd name="T6" fmla="*/ 0 w 2"/>
                  <a:gd name="T7" fmla="*/ 1 h 2"/>
                  <a:gd name="T8" fmla="*/ 2 w 2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1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15" name="Freeform 32"/>
              <p:cNvSpPr>
                <a:spLocks/>
              </p:cNvSpPr>
              <p:nvPr/>
            </p:nvSpPr>
            <p:spPr bwMode="auto">
              <a:xfrm>
                <a:off x="618" y="2109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3 h 3"/>
                  <a:gd name="T4" fmla="*/ 0 w 2"/>
                  <a:gd name="T5" fmla="*/ 2 h 3"/>
                  <a:gd name="T6" fmla="*/ 0 w 2"/>
                  <a:gd name="T7" fmla="*/ 0 h 3"/>
                  <a:gd name="T8" fmla="*/ 2 w 2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2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16" name="Rectangle 33"/>
              <p:cNvSpPr>
                <a:spLocks noChangeArrowheads="1"/>
              </p:cNvSpPr>
              <p:nvPr/>
            </p:nvSpPr>
            <p:spPr bwMode="auto">
              <a:xfrm>
                <a:off x="618" y="2173"/>
                <a:ext cx="2" cy="1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17" name="Freeform 34"/>
              <p:cNvSpPr>
                <a:spLocks/>
              </p:cNvSpPr>
              <p:nvPr/>
            </p:nvSpPr>
            <p:spPr bwMode="auto">
              <a:xfrm>
                <a:off x="618" y="2111"/>
                <a:ext cx="2" cy="4"/>
              </a:xfrm>
              <a:custGeom>
                <a:avLst/>
                <a:gdLst>
                  <a:gd name="T0" fmla="*/ 0 w 2"/>
                  <a:gd name="T1" fmla="*/ 0 h 4"/>
                  <a:gd name="T2" fmla="*/ 2 w 2"/>
                  <a:gd name="T3" fmla="*/ 1 h 4"/>
                  <a:gd name="T4" fmla="*/ 2 w 2"/>
                  <a:gd name="T5" fmla="*/ 3 h 4"/>
                  <a:gd name="T6" fmla="*/ 0 w 2"/>
                  <a:gd name="T7" fmla="*/ 4 h 4"/>
                  <a:gd name="T8" fmla="*/ 0 w 2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4">
                    <a:moveTo>
                      <a:pt x="0" y="0"/>
                    </a:moveTo>
                    <a:lnTo>
                      <a:pt x="2" y="1"/>
                    </a:lnTo>
                    <a:lnTo>
                      <a:pt x="2" y="3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18" name="Freeform 35"/>
              <p:cNvSpPr>
                <a:spLocks/>
              </p:cNvSpPr>
              <p:nvPr/>
            </p:nvSpPr>
            <p:spPr bwMode="auto">
              <a:xfrm>
                <a:off x="568" y="2105"/>
                <a:ext cx="50" cy="68"/>
              </a:xfrm>
              <a:custGeom>
                <a:avLst/>
                <a:gdLst>
                  <a:gd name="T0" fmla="*/ 50 w 50"/>
                  <a:gd name="T1" fmla="*/ 11 h 68"/>
                  <a:gd name="T2" fmla="*/ 50 w 50"/>
                  <a:gd name="T3" fmla="*/ 68 h 68"/>
                  <a:gd name="T4" fmla="*/ 0 w 50"/>
                  <a:gd name="T5" fmla="*/ 68 h 68"/>
                  <a:gd name="T6" fmla="*/ 0 w 50"/>
                  <a:gd name="T7" fmla="*/ 0 h 68"/>
                  <a:gd name="T8" fmla="*/ 39 w 50"/>
                  <a:gd name="T9" fmla="*/ 0 h 68"/>
                  <a:gd name="T10" fmla="*/ 38 w 50"/>
                  <a:gd name="T11" fmla="*/ 4 h 68"/>
                  <a:gd name="T12" fmla="*/ 35 w 50"/>
                  <a:gd name="T13" fmla="*/ 14 h 68"/>
                  <a:gd name="T14" fmla="*/ 45 w 50"/>
                  <a:gd name="T15" fmla="*/ 13 h 68"/>
                  <a:gd name="T16" fmla="*/ 50 w 50"/>
                  <a:gd name="T17" fmla="*/ 11 h 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0" h="68">
                    <a:moveTo>
                      <a:pt x="50" y="11"/>
                    </a:moveTo>
                    <a:lnTo>
                      <a:pt x="50" y="68"/>
                    </a:lnTo>
                    <a:lnTo>
                      <a:pt x="0" y="68"/>
                    </a:lnTo>
                    <a:lnTo>
                      <a:pt x="0" y="0"/>
                    </a:lnTo>
                    <a:lnTo>
                      <a:pt x="39" y="0"/>
                    </a:lnTo>
                    <a:lnTo>
                      <a:pt x="38" y="4"/>
                    </a:lnTo>
                    <a:lnTo>
                      <a:pt x="35" y="14"/>
                    </a:lnTo>
                    <a:lnTo>
                      <a:pt x="45" y="13"/>
                    </a:lnTo>
                    <a:lnTo>
                      <a:pt x="50" y="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19" name="Freeform 36"/>
              <p:cNvSpPr>
                <a:spLocks/>
              </p:cNvSpPr>
              <p:nvPr/>
            </p:nvSpPr>
            <p:spPr bwMode="auto">
              <a:xfrm>
                <a:off x="614" y="2105"/>
                <a:ext cx="4" cy="4"/>
              </a:xfrm>
              <a:custGeom>
                <a:avLst/>
                <a:gdLst>
                  <a:gd name="T0" fmla="*/ 4 w 4"/>
                  <a:gd name="T1" fmla="*/ 0 h 4"/>
                  <a:gd name="T2" fmla="*/ 4 w 4"/>
                  <a:gd name="T3" fmla="*/ 4 h 4"/>
                  <a:gd name="T4" fmla="*/ 1 w 4"/>
                  <a:gd name="T5" fmla="*/ 2 h 4"/>
                  <a:gd name="T6" fmla="*/ 0 w 4"/>
                  <a:gd name="T7" fmla="*/ 0 h 4"/>
                  <a:gd name="T8" fmla="*/ 4 w 4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4" y="0"/>
                    </a:moveTo>
                    <a:lnTo>
                      <a:pt x="4" y="4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0" name="Freeform 37"/>
              <p:cNvSpPr>
                <a:spLocks/>
              </p:cNvSpPr>
              <p:nvPr/>
            </p:nvSpPr>
            <p:spPr bwMode="auto">
              <a:xfrm>
                <a:off x="615" y="2107"/>
                <a:ext cx="3" cy="4"/>
              </a:xfrm>
              <a:custGeom>
                <a:avLst/>
                <a:gdLst>
                  <a:gd name="T0" fmla="*/ 0 w 3"/>
                  <a:gd name="T1" fmla="*/ 0 h 4"/>
                  <a:gd name="T2" fmla="*/ 3 w 3"/>
                  <a:gd name="T3" fmla="*/ 2 h 4"/>
                  <a:gd name="T4" fmla="*/ 3 w 3"/>
                  <a:gd name="T5" fmla="*/ 4 h 4"/>
                  <a:gd name="T6" fmla="*/ 0 w 3"/>
                  <a:gd name="T7" fmla="*/ 1 h 4"/>
                  <a:gd name="T8" fmla="*/ 0 w 3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4">
                    <a:moveTo>
                      <a:pt x="0" y="0"/>
                    </a:moveTo>
                    <a:lnTo>
                      <a:pt x="3" y="2"/>
                    </a:lnTo>
                    <a:lnTo>
                      <a:pt x="3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1" name="Freeform 38"/>
              <p:cNvSpPr>
                <a:spLocks/>
              </p:cNvSpPr>
              <p:nvPr/>
            </p:nvSpPr>
            <p:spPr bwMode="auto">
              <a:xfrm>
                <a:off x="611" y="2105"/>
                <a:ext cx="4" cy="3"/>
              </a:xfrm>
              <a:custGeom>
                <a:avLst/>
                <a:gdLst>
                  <a:gd name="T0" fmla="*/ 4 w 4"/>
                  <a:gd name="T1" fmla="*/ 2 h 3"/>
                  <a:gd name="T2" fmla="*/ 4 w 4"/>
                  <a:gd name="T3" fmla="*/ 3 h 3"/>
                  <a:gd name="T4" fmla="*/ 0 w 4"/>
                  <a:gd name="T5" fmla="*/ 0 h 3"/>
                  <a:gd name="T6" fmla="*/ 3 w 4"/>
                  <a:gd name="T7" fmla="*/ 0 h 3"/>
                  <a:gd name="T8" fmla="*/ 4 w 4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3">
                    <a:moveTo>
                      <a:pt x="4" y="2"/>
                    </a:moveTo>
                    <a:lnTo>
                      <a:pt x="4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2" name="Freeform 39"/>
              <p:cNvSpPr>
                <a:spLocks/>
              </p:cNvSpPr>
              <p:nvPr/>
            </p:nvSpPr>
            <p:spPr bwMode="auto">
              <a:xfrm>
                <a:off x="607" y="2105"/>
                <a:ext cx="11" cy="11"/>
              </a:xfrm>
              <a:custGeom>
                <a:avLst/>
                <a:gdLst>
                  <a:gd name="T0" fmla="*/ 7 w 11"/>
                  <a:gd name="T1" fmla="*/ 4 h 11"/>
                  <a:gd name="T2" fmla="*/ 11 w 11"/>
                  <a:gd name="T3" fmla="*/ 9 h 11"/>
                  <a:gd name="T4" fmla="*/ 6 w 11"/>
                  <a:gd name="T5" fmla="*/ 10 h 11"/>
                  <a:gd name="T6" fmla="*/ 0 w 11"/>
                  <a:gd name="T7" fmla="*/ 11 h 11"/>
                  <a:gd name="T8" fmla="*/ 1 w 11"/>
                  <a:gd name="T9" fmla="*/ 6 h 11"/>
                  <a:gd name="T10" fmla="*/ 3 w 11"/>
                  <a:gd name="T11" fmla="*/ 0 h 11"/>
                  <a:gd name="T12" fmla="*/ 7 w 11"/>
                  <a:gd name="T13" fmla="*/ 4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" h="11">
                    <a:moveTo>
                      <a:pt x="7" y="4"/>
                    </a:moveTo>
                    <a:lnTo>
                      <a:pt x="11" y="9"/>
                    </a:lnTo>
                    <a:lnTo>
                      <a:pt x="6" y="10"/>
                    </a:lnTo>
                    <a:lnTo>
                      <a:pt x="0" y="11"/>
                    </a:lnTo>
                    <a:lnTo>
                      <a:pt x="1" y="6"/>
                    </a:lnTo>
                    <a:lnTo>
                      <a:pt x="3" y="0"/>
                    </a:lnTo>
                    <a:lnTo>
                      <a:pt x="7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3" name="Freeform 40"/>
              <p:cNvSpPr>
                <a:spLocks/>
              </p:cNvSpPr>
              <p:nvPr/>
            </p:nvSpPr>
            <p:spPr bwMode="auto">
              <a:xfrm>
                <a:off x="610" y="2104"/>
                <a:ext cx="4" cy="1"/>
              </a:xfrm>
              <a:custGeom>
                <a:avLst/>
                <a:gdLst>
                  <a:gd name="T0" fmla="*/ 4 w 4"/>
                  <a:gd name="T1" fmla="*/ 1 h 1"/>
                  <a:gd name="T2" fmla="*/ 1 w 4"/>
                  <a:gd name="T3" fmla="*/ 1 h 1"/>
                  <a:gd name="T4" fmla="*/ 0 w 4"/>
                  <a:gd name="T5" fmla="*/ 0 h 1"/>
                  <a:gd name="T6" fmla="*/ 3 w 4"/>
                  <a:gd name="T7" fmla="*/ 0 h 1"/>
                  <a:gd name="T8" fmla="*/ 4 w 4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1">
                    <a:moveTo>
                      <a:pt x="4" y="1"/>
                    </a:moveTo>
                    <a:lnTo>
                      <a:pt x="1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4" name="Freeform 41"/>
              <p:cNvSpPr>
                <a:spLocks/>
              </p:cNvSpPr>
              <p:nvPr/>
            </p:nvSpPr>
            <p:spPr bwMode="auto">
              <a:xfrm>
                <a:off x="608" y="210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0 w 2"/>
                  <a:gd name="T3" fmla="*/ 2 h 2"/>
                  <a:gd name="T4" fmla="*/ 2 w 2"/>
                  <a:gd name="T5" fmla="*/ 0 h 2"/>
                  <a:gd name="T6" fmla="*/ 2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2">
                    <a:moveTo>
                      <a:pt x="2" y="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5" name="Freeform 42"/>
              <p:cNvSpPr>
                <a:spLocks/>
              </p:cNvSpPr>
              <p:nvPr/>
            </p:nvSpPr>
            <p:spPr bwMode="auto">
              <a:xfrm>
                <a:off x="607" y="2102"/>
                <a:ext cx="6" cy="2"/>
              </a:xfrm>
              <a:custGeom>
                <a:avLst/>
                <a:gdLst>
                  <a:gd name="T0" fmla="*/ 1 w 6"/>
                  <a:gd name="T1" fmla="*/ 0 h 2"/>
                  <a:gd name="T2" fmla="*/ 4 w 6"/>
                  <a:gd name="T3" fmla="*/ 0 h 2"/>
                  <a:gd name="T4" fmla="*/ 6 w 6"/>
                  <a:gd name="T5" fmla="*/ 2 h 2"/>
                  <a:gd name="T6" fmla="*/ 3 w 6"/>
                  <a:gd name="T7" fmla="*/ 2 h 2"/>
                  <a:gd name="T8" fmla="*/ 3 w 6"/>
                  <a:gd name="T9" fmla="*/ 0 h 2"/>
                  <a:gd name="T10" fmla="*/ 1 w 6"/>
                  <a:gd name="T11" fmla="*/ 2 h 2"/>
                  <a:gd name="T12" fmla="*/ 0 w 6"/>
                  <a:gd name="T13" fmla="*/ 2 h 2"/>
                  <a:gd name="T14" fmla="*/ 1 w 6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" h="2">
                    <a:moveTo>
                      <a:pt x="1" y="0"/>
                    </a:moveTo>
                    <a:lnTo>
                      <a:pt x="4" y="0"/>
                    </a:lnTo>
                    <a:lnTo>
                      <a:pt x="6" y="2"/>
                    </a:lnTo>
                    <a:lnTo>
                      <a:pt x="3" y="2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6" name="Rectangle 43"/>
              <p:cNvSpPr>
                <a:spLocks noChangeArrowheads="1"/>
              </p:cNvSpPr>
              <p:nvPr/>
            </p:nvSpPr>
            <p:spPr bwMode="auto">
              <a:xfrm>
                <a:off x="607" y="2104"/>
                <a:ext cx="1" cy="1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27" name="Freeform 44"/>
              <p:cNvSpPr>
                <a:spLocks/>
              </p:cNvSpPr>
              <p:nvPr/>
            </p:nvSpPr>
            <p:spPr bwMode="auto">
              <a:xfrm>
                <a:off x="608" y="2104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0 h 1"/>
                  <a:gd name="T4" fmla="*/ 2 w 3"/>
                  <a:gd name="T5" fmla="*/ 0 h 1"/>
                  <a:gd name="T6" fmla="*/ 3 w 3"/>
                  <a:gd name="T7" fmla="*/ 1 h 1"/>
                  <a:gd name="T8" fmla="*/ 0 w 3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8" name="Freeform 45"/>
              <p:cNvSpPr>
                <a:spLocks noEditPoints="1"/>
              </p:cNvSpPr>
              <p:nvPr/>
            </p:nvSpPr>
            <p:spPr bwMode="auto">
              <a:xfrm>
                <a:off x="606" y="2105"/>
                <a:ext cx="12" cy="13"/>
              </a:xfrm>
              <a:custGeom>
                <a:avLst/>
                <a:gdLst>
                  <a:gd name="T0" fmla="*/ 12 w 12"/>
                  <a:gd name="T1" fmla="*/ 9 h 13"/>
                  <a:gd name="T2" fmla="*/ 8 w 12"/>
                  <a:gd name="T3" fmla="*/ 4 h 13"/>
                  <a:gd name="T4" fmla="*/ 4 w 12"/>
                  <a:gd name="T5" fmla="*/ 0 h 13"/>
                  <a:gd name="T6" fmla="*/ 2 w 12"/>
                  <a:gd name="T7" fmla="*/ 6 h 13"/>
                  <a:gd name="T8" fmla="*/ 1 w 12"/>
                  <a:gd name="T9" fmla="*/ 11 h 13"/>
                  <a:gd name="T10" fmla="*/ 7 w 12"/>
                  <a:gd name="T11" fmla="*/ 10 h 13"/>
                  <a:gd name="T12" fmla="*/ 12 w 12"/>
                  <a:gd name="T13" fmla="*/ 9 h 13"/>
                  <a:gd name="T14" fmla="*/ 5 w 12"/>
                  <a:gd name="T15" fmla="*/ 0 h 13"/>
                  <a:gd name="T16" fmla="*/ 9 w 12"/>
                  <a:gd name="T17" fmla="*/ 3 h 13"/>
                  <a:gd name="T18" fmla="*/ 12 w 12"/>
                  <a:gd name="T19" fmla="*/ 6 h 13"/>
                  <a:gd name="T20" fmla="*/ 12 w 12"/>
                  <a:gd name="T21" fmla="*/ 10 h 13"/>
                  <a:gd name="T22" fmla="*/ 7 w 12"/>
                  <a:gd name="T23" fmla="*/ 11 h 13"/>
                  <a:gd name="T24" fmla="*/ 0 w 12"/>
                  <a:gd name="T25" fmla="*/ 13 h 13"/>
                  <a:gd name="T26" fmla="*/ 1 w 12"/>
                  <a:gd name="T27" fmla="*/ 4 h 13"/>
                  <a:gd name="T28" fmla="*/ 2 w 12"/>
                  <a:gd name="T29" fmla="*/ 0 h 13"/>
                  <a:gd name="T30" fmla="*/ 5 w 12"/>
                  <a:gd name="T31" fmla="*/ 0 h 1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2" h="13">
                    <a:moveTo>
                      <a:pt x="12" y="9"/>
                    </a:moveTo>
                    <a:lnTo>
                      <a:pt x="8" y="4"/>
                    </a:lnTo>
                    <a:lnTo>
                      <a:pt x="4" y="0"/>
                    </a:lnTo>
                    <a:lnTo>
                      <a:pt x="2" y="6"/>
                    </a:lnTo>
                    <a:lnTo>
                      <a:pt x="1" y="11"/>
                    </a:lnTo>
                    <a:lnTo>
                      <a:pt x="7" y="10"/>
                    </a:lnTo>
                    <a:lnTo>
                      <a:pt x="12" y="9"/>
                    </a:lnTo>
                    <a:close/>
                    <a:moveTo>
                      <a:pt x="5" y="0"/>
                    </a:moveTo>
                    <a:lnTo>
                      <a:pt x="9" y="3"/>
                    </a:lnTo>
                    <a:lnTo>
                      <a:pt x="12" y="6"/>
                    </a:lnTo>
                    <a:lnTo>
                      <a:pt x="12" y="10"/>
                    </a:lnTo>
                    <a:lnTo>
                      <a:pt x="7" y="11"/>
                    </a:lnTo>
                    <a:lnTo>
                      <a:pt x="0" y="13"/>
                    </a:lnTo>
                    <a:lnTo>
                      <a:pt x="1" y="4"/>
                    </a:lnTo>
                    <a:lnTo>
                      <a:pt x="2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9" name="Freeform 46"/>
              <p:cNvSpPr>
                <a:spLocks/>
              </p:cNvSpPr>
              <p:nvPr/>
            </p:nvSpPr>
            <p:spPr bwMode="auto">
              <a:xfrm>
                <a:off x="603" y="2105"/>
                <a:ext cx="15" cy="14"/>
              </a:xfrm>
              <a:custGeom>
                <a:avLst/>
                <a:gdLst>
                  <a:gd name="T0" fmla="*/ 10 w 15"/>
                  <a:gd name="T1" fmla="*/ 13 h 14"/>
                  <a:gd name="T2" fmla="*/ 0 w 15"/>
                  <a:gd name="T3" fmla="*/ 14 h 14"/>
                  <a:gd name="T4" fmla="*/ 3 w 15"/>
                  <a:gd name="T5" fmla="*/ 4 h 14"/>
                  <a:gd name="T6" fmla="*/ 4 w 15"/>
                  <a:gd name="T7" fmla="*/ 0 h 14"/>
                  <a:gd name="T8" fmla="*/ 5 w 15"/>
                  <a:gd name="T9" fmla="*/ 0 h 14"/>
                  <a:gd name="T10" fmla="*/ 4 w 15"/>
                  <a:gd name="T11" fmla="*/ 4 h 14"/>
                  <a:gd name="T12" fmla="*/ 3 w 15"/>
                  <a:gd name="T13" fmla="*/ 13 h 14"/>
                  <a:gd name="T14" fmla="*/ 10 w 15"/>
                  <a:gd name="T15" fmla="*/ 11 h 14"/>
                  <a:gd name="T16" fmla="*/ 15 w 15"/>
                  <a:gd name="T17" fmla="*/ 10 h 14"/>
                  <a:gd name="T18" fmla="*/ 15 w 15"/>
                  <a:gd name="T19" fmla="*/ 11 h 14"/>
                  <a:gd name="T20" fmla="*/ 10 w 15"/>
                  <a:gd name="T21" fmla="*/ 13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5" h="14">
                    <a:moveTo>
                      <a:pt x="10" y="13"/>
                    </a:moveTo>
                    <a:lnTo>
                      <a:pt x="0" y="14"/>
                    </a:lnTo>
                    <a:lnTo>
                      <a:pt x="3" y="4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4" y="4"/>
                    </a:lnTo>
                    <a:lnTo>
                      <a:pt x="3" y="13"/>
                    </a:lnTo>
                    <a:lnTo>
                      <a:pt x="10" y="11"/>
                    </a:lnTo>
                    <a:lnTo>
                      <a:pt x="15" y="10"/>
                    </a:lnTo>
                    <a:lnTo>
                      <a:pt x="15" y="11"/>
                    </a:lnTo>
                    <a:lnTo>
                      <a:pt x="10" y="13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0" name="Freeform 47"/>
              <p:cNvSpPr>
                <a:spLocks/>
              </p:cNvSpPr>
              <p:nvPr/>
            </p:nvSpPr>
            <p:spPr bwMode="auto">
              <a:xfrm>
                <a:off x="566" y="2104"/>
                <a:ext cx="52" cy="70"/>
              </a:xfrm>
              <a:custGeom>
                <a:avLst/>
                <a:gdLst>
                  <a:gd name="T0" fmla="*/ 0 w 52"/>
                  <a:gd name="T1" fmla="*/ 70 h 70"/>
                  <a:gd name="T2" fmla="*/ 0 w 52"/>
                  <a:gd name="T3" fmla="*/ 0 h 70"/>
                  <a:gd name="T4" fmla="*/ 41 w 52"/>
                  <a:gd name="T5" fmla="*/ 0 h 70"/>
                  <a:gd name="T6" fmla="*/ 41 w 52"/>
                  <a:gd name="T7" fmla="*/ 1 h 70"/>
                  <a:gd name="T8" fmla="*/ 2 w 52"/>
                  <a:gd name="T9" fmla="*/ 1 h 70"/>
                  <a:gd name="T10" fmla="*/ 2 w 52"/>
                  <a:gd name="T11" fmla="*/ 69 h 70"/>
                  <a:gd name="T12" fmla="*/ 52 w 52"/>
                  <a:gd name="T13" fmla="*/ 69 h 70"/>
                  <a:gd name="T14" fmla="*/ 52 w 52"/>
                  <a:gd name="T15" fmla="*/ 70 h 70"/>
                  <a:gd name="T16" fmla="*/ 0 w 52"/>
                  <a:gd name="T17" fmla="*/ 70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2" h="70">
                    <a:moveTo>
                      <a:pt x="0" y="70"/>
                    </a:moveTo>
                    <a:lnTo>
                      <a:pt x="0" y="0"/>
                    </a:lnTo>
                    <a:lnTo>
                      <a:pt x="41" y="0"/>
                    </a:lnTo>
                    <a:lnTo>
                      <a:pt x="41" y="1"/>
                    </a:lnTo>
                    <a:lnTo>
                      <a:pt x="2" y="1"/>
                    </a:lnTo>
                    <a:lnTo>
                      <a:pt x="2" y="69"/>
                    </a:lnTo>
                    <a:lnTo>
                      <a:pt x="52" y="69"/>
                    </a:lnTo>
                    <a:lnTo>
                      <a:pt x="52" y="7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1" name="Freeform 48"/>
              <p:cNvSpPr>
                <a:spLocks/>
              </p:cNvSpPr>
              <p:nvPr/>
            </p:nvSpPr>
            <p:spPr bwMode="auto">
              <a:xfrm>
                <a:off x="565" y="2102"/>
                <a:ext cx="56" cy="73"/>
              </a:xfrm>
              <a:custGeom>
                <a:avLst/>
                <a:gdLst>
                  <a:gd name="T0" fmla="*/ 0 w 56"/>
                  <a:gd name="T1" fmla="*/ 73 h 73"/>
                  <a:gd name="T2" fmla="*/ 0 w 56"/>
                  <a:gd name="T3" fmla="*/ 0 h 73"/>
                  <a:gd name="T4" fmla="*/ 43 w 56"/>
                  <a:gd name="T5" fmla="*/ 0 h 73"/>
                  <a:gd name="T6" fmla="*/ 42 w 56"/>
                  <a:gd name="T7" fmla="*/ 2 h 73"/>
                  <a:gd name="T8" fmla="*/ 1 w 56"/>
                  <a:gd name="T9" fmla="*/ 2 h 73"/>
                  <a:gd name="T10" fmla="*/ 1 w 56"/>
                  <a:gd name="T11" fmla="*/ 72 h 73"/>
                  <a:gd name="T12" fmla="*/ 53 w 56"/>
                  <a:gd name="T13" fmla="*/ 72 h 73"/>
                  <a:gd name="T14" fmla="*/ 55 w 56"/>
                  <a:gd name="T15" fmla="*/ 72 h 73"/>
                  <a:gd name="T16" fmla="*/ 56 w 56"/>
                  <a:gd name="T17" fmla="*/ 72 h 73"/>
                  <a:gd name="T18" fmla="*/ 56 w 56"/>
                  <a:gd name="T19" fmla="*/ 73 h 73"/>
                  <a:gd name="T20" fmla="*/ 0 w 56"/>
                  <a:gd name="T21" fmla="*/ 73 h 7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6" h="73">
                    <a:moveTo>
                      <a:pt x="0" y="73"/>
                    </a:moveTo>
                    <a:lnTo>
                      <a:pt x="0" y="0"/>
                    </a:lnTo>
                    <a:lnTo>
                      <a:pt x="43" y="0"/>
                    </a:lnTo>
                    <a:lnTo>
                      <a:pt x="42" y="2"/>
                    </a:lnTo>
                    <a:lnTo>
                      <a:pt x="1" y="2"/>
                    </a:lnTo>
                    <a:lnTo>
                      <a:pt x="1" y="72"/>
                    </a:lnTo>
                    <a:lnTo>
                      <a:pt x="53" y="72"/>
                    </a:lnTo>
                    <a:lnTo>
                      <a:pt x="55" y="72"/>
                    </a:lnTo>
                    <a:lnTo>
                      <a:pt x="56" y="72"/>
                    </a:lnTo>
                    <a:lnTo>
                      <a:pt x="56" y="73"/>
                    </a:lnTo>
                    <a:lnTo>
                      <a:pt x="0" y="73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2" name="Rectangle 49"/>
              <p:cNvSpPr>
                <a:spLocks noChangeArrowheads="1"/>
              </p:cNvSpPr>
              <p:nvPr/>
            </p:nvSpPr>
            <p:spPr bwMode="auto">
              <a:xfrm>
                <a:off x="4122" y="2091"/>
                <a:ext cx="7" cy="94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33" name="Rectangle 50"/>
              <p:cNvSpPr>
                <a:spLocks noChangeArrowheads="1"/>
              </p:cNvSpPr>
              <p:nvPr/>
            </p:nvSpPr>
            <p:spPr bwMode="auto">
              <a:xfrm>
                <a:off x="4002" y="2091"/>
                <a:ext cx="8" cy="9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34" name="Freeform 51"/>
              <p:cNvSpPr>
                <a:spLocks/>
              </p:cNvSpPr>
              <p:nvPr/>
            </p:nvSpPr>
            <p:spPr bwMode="auto">
              <a:xfrm>
                <a:off x="5657" y="2126"/>
                <a:ext cx="41" cy="23"/>
              </a:xfrm>
              <a:custGeom>
                <a:avLst/>
                <a:gdLst>
                  <a:gd name="T0" fmla="*/ 22 w 41"/>
                  <a:gd name="T1" fmla="*/ 0 h 23"/>
                  <a:gd name="T2" fmla="*/ 41 w 41"/>
                  <a:gd name="T3" fmla="*/ 0 h 23"/>
                  <a:gd name="T4" fmla="*/ 31 w 41"/>
                  <a:gd name="T5" fmla="*/ 12 h 23"/>
                  <a:gd name="T6" fmla="*/ 22 w 41"/>
                  <a:gd name="T7" fmla="*/ 23 h 23"/>
                  <a:gd name="T8" fmla="*/ 12 w 41"/>
                  <a:gd name="T9" fmla="*/ 12 h 23"/>
                  <a:gd name="T10" fmla="*/ 0 w 41"/>
                  <a:gd name="T11" fmla="*/ 0 h 23"/>
                  <a:gd name="T12" fmla="*/ 22 w 41"/>
                  <a:gd name="T13" fmla="*/ 0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23">
                    <a:moveTo>
                      <a:pt x="22" y="0"/>
                    </a:moveTo>
                    <a:lnTo>
                      <a:pt x="41" y="0"/>
                    </a:lnTo>
                    <a:lnTo>
                      <a:pt x="31" y="12"/>
                    </a:lnTo>
                    <a:lnTo>
                      <a:pt x="22" y="23"/>
                    </a:lnTo>
                    <a:lnTo>
                      <a:pt x="12" y="12"/>
                    </a:lnTo>
                    <a:lnTo>
                      <a:pt x="0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3435" name="Picture 52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" y="2254"/>
                <a:ext cx="10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436" name="Freeform 53"/>
              <p:cNvSpPr>
                <a:spLocks/>
              </p:cNvSpPr>
              <p:nvPr/>
            </p:nvSpPr>
            <p:spPr bwMode="auto">
              <a:xfrm>
                <a:off x="53" y="2256"/>
                <a:ext cx="99" cy="92"/>
              </a:xfrm>
              <a:custGeom>
                <a:avLst/>
                <a:gdLst>
                  <a:gd name="T0" fmla="*/ 50 w 99"/>
                  <a:gd name="T1" fmla="*/ 5 h 92"/>
                  <a:gd name="T2" fmla="*/ 48 w 99"/>
                  <a:gd name="T3" fmla="*/ 5 h 92"/>
                  <a:gd name="T4" fmla="*/ 62 w 99"/>
                  <a:gd name="T5" fmla="*/ 35 h 92"/>
                  <a:gd name="T6" fmla="*/ 89 w 99"/>
                  <a:gd name="T7" fmla="*/ 39 h 92"/>
                  <a:gd name="T8" fmla="*/ 69 w 99"/>
                  <a:gd name="T9" fmla="*/ 57 h 92"/>
                  <a:gd name="T10" fmla="*/ 73 w 99"/>
                  <a:gd name="T11" fmla="*/ 85 h 92"/>
                  <a:gd name="T12" fmla="*/ 50 w 99"/>
                  <a:gd name="T13" fmla="*/ 73 h 92"/>
                  <a:gd name="T14" fmla="*/ 24 w 99"/>
                  <a:gd name="T15" fmla="*/ 85 h 92"/>
                  <a:gd name="T16" fmla="*/ 30 w 99"/>
                  <a:gd name="T17" fmla="*/ 57 h 92"/>
                  <a:gd name="T18" fmla="*/ 9 w 99"/>
                  <a:gd name="T19" fmla="*/ 39 h 92"/>
                  <a:gd name="T20" fmla="*/ 37 w 99"/>
                  <a:gd name="T21" fmla="*/ 35 h 92"/>
                  <a:gd name="T22" fmla="*/ 51 w 99"/>
                  <a:gd name="T23" fmla="*/ 5 h 92"/>
                  <a:gd name="T24" fmla="*/ 50 w 99"/>
                  <a:gd name="T25" fmla="*/ 5 h 92"/>
                  <a:gd name="T26" fmla="*/ 48 w 99"/>
                  <a:gd name="T27" fmla="*/ 5 h 92"/>
                  <a:gd name="T28" fmla="*/ 50 w 99"/>
                  <a:gd name="T29" fmla="*/ 5 h 92"/>
                  <a:gd name="T30" fmla="*/ 48 w 99"/>
                  <a:gd name="T31" fmla="*/ 4 h 92"/>
                  <a:gd name="T32" fmla="*/ 34 w 99"/>
                  <a:gd name="T33" fmla="*/ 30 h 92"/>
                  <a:gd name="T34" fmla="*/ 0 w 99"/>
                  <a:gd name="T35" fmla="*/ 35 h 92"/>
                  <a:gd name="T36" fmla="*/ 24 w 99"/>
                  <a:gd name="T37" fmla="*/ 59 h 92"/>
                  <a:gd name="T38" fmla="*/ 19 w 99"/>
                  <a:gd name="T39" fmla="*/ 92 h 92"/>
                  <a:gd name="T40" fmla="*/ 50 w 99"/>
                  <a:gd name="T41" fmla="*/ 77 h 92"/>
                  <a:gd name="T42" fmla="*/ 79 w 99"/>
                  <a:gd name="T43" fmla="*/ 92 h 92"/>
                  <a:gd name="T44" fmla="*/ 73 w 99"/>
                  <a:gd name="T45" fmla="*/ 59 h 92"/>
                  <a:gd name="T46" fmla="*/ 99 w 99"/>
                  <a:gd name="T47" fmla="*/ 35 h 92"/>
                  <a:gd name="T48" fmla="*/ 65 w 99"/>
                  <a:gd name="T49" fmla="*/ 30 h 92"/>
                  <a:gd name="T50" fmla="*/ 50 w 99"/>
                  <a:gd name="T51" fmla="*/ 0 h 92"/>
                  <a:gd name="T52" fmla="*/ 48 w 99"/>
                  <a:gd name="T53" fmla="*/ 4 h 92"/>
                  <a:gd name="T54" fmla="*/ 50 w 99"/>
                  <a:gd name="T55" fmla="*/ 5 h 9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99" h="92">
                    <a:moveTo>
                      <a:pt x="50" y="5"/>
                    </a:moveTo>
                    <a:lnTo>
                      <a:pt x="48" y="5"/>
                    </a:lnTo>
                    <a:lnTo>
                      <a:pt x="62" y="35"/>
                    </a:lnTo>
                    <a:lnTo>
                      <a:pt x="89" y="39"/>
                    </a:lnTo>
                    <a:lnTo>
                      <a:pt x="69" y="57"/>
                    </a:lnTo>
                    <a:lnTo>
                      <a:pt x="73" y="85"/>
                    </a:lnTo>
                    <a:lnTo>
                      <a:pt x="50" y="73"/>
                    </a:lnTo>
                    <a:lnTo>
                      <a:pt x="24" y="85"/>
                    </a:lnTo>
                    <a:lnTo>
                      <a:pt x="30" y="57"/>
                    </a:lnTo>
                    <a:lnTo>
                      <a:pt x="9" y="39"/>
                    </a:lnTo>
                    <a:lnTo>
                      <a:pt x="37" y="35"/>
                    </a:lnTo>
                    <a:lnTo>
                      <a:pt x="51" y="5"/>
                    </a:lnTo>
                    <a:lnTo>
                      <a:pt x="50" y="5"/>
                    </a:lnTo>
                    <a:lnTo>
                      <a:pt x="48" y="5"/>
                    </a:lnTo>
                    <a:lnTo>
                      <a:pt x="50" y="5"/>
                    </a:lnTo>
                    <a:lnTo>
                      <a:pt x="48" y="4"/>
                    </a:lnTo>
                    <a:lnTo>
                      <a:pt x="34" y="30"/>
                    </a:lnTo>
                    <a:lnTo>
                      <a:pt x="0" y="35"/>
                    </a:lnTo>
                    <a:lnTo>
                      <a:pt x="24" y="59"/>
                    </a:lnTo>
                    <a:lnTo>
                      <a:pt x="19" y="92"/>
                    </a:lnTo>
                    <a:lnTo>
                      <a:pt x="50" y="77"/>
                    </a:lnTo>
                    <a:lnTo>
                      <a:pt x="79" y="92"/>
                    </a:lnTo>
                    <a:lnTo>
                      <a:pt x="73" y="59"/>
                    </a:lnTo>
                    <a:lnTo>
                      <a:pt x="99" y="35"/>
                    </a:lnTo>
                    <a:lnTo>
                      <a:pt x="65" y="30"/>
                    </a:lnTo>
                    <a:lnTo>
                      <a:pt x="50" y="0"/>
                    </a:lnTo>
                    <a:lnTo>
                      <a:pt x="48" y="4"/>
                    </a:lnTo>
                    <a:lnTo>
                      <a:pt x="50" y="5"/>
                    </a:lnTo>
                    <a:close/>
                  </a:path>
                </a:pathLst>
              </a:custGeom>
              <a:solidFill>
                <a:srgbClr val="C399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7" name="Freeform 54"/>
              <p:cNvSpPr>
                <a:spLocks/>
              </p:cNvSpPr>
              <p:nvPr/>
            </p:nvSpPr>
            <p:spPr bwMode="auto">
              <a:xfrm>
                <a:off x="2074" y="2369"/>
                <a:ext cx="3686" cy="34"/>
              </a:xfrm>
              <a:custGeom>
                <a:avLst/>
                <a:gdLst>
                  <a:gd name="T0" fmla="*/ 3686 w 3686"/>
                  <a:gd name="T1" fmla="*/ 0 h 34"/>
                  <a:gd name="T2" fmla="*/ 3686 w 3686"/>
                  <a:gd name="T3" fmla="*/ 34 h 34"/>
                  <a:gd name="T4" fmla="*/ 0 w 3686"/>
                  <a:gd name="T5" fmla="*/ 34 h 34"/>
                  <a:gd name="T6" fmla="*/ 0 w 3686"/>
                  <a:gd name="T7" fmla="*/ 31 h 34"/>
                  <a:gd name="T8" fmla="*/ 3683 w 3686"/>
                  <a:gd name="T9" fmla="*/ 31 h 34"/>
                  <a:gd name="T10" fmla="*/ 3683 w 3686"/>
                  <a:gd name="T11" fmla="*/ 3 h 34"/>
                  <a:gd name="T12" fmla="*/ 0 w 3686"/>
                  <a:gd name="T13" fmla="*/ 3 h 34"/>
                  <a:gd name="T14" fmla="*/ 0 w 3686"/>
                  <a:gd name="T15" fmla="*/ 0 h 34"/>
                  <a:gd name="T16" fmla="*/ 3686 w 3686"/>
                  <a:gd name="T17" fmla="*/ 0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686" h="34">
                    <a:moveTo>
                      <a:pt x="3686" y="0"/>
                    </a:moveTo>
                    <a:lnTo>
                      <a:pt x="3686" y="34"/>
                    </a:lnTo>
                    <a:lnTo>
                      <a:pt x="0" y="34"/>
                    </a:lnTo>
                    <a:lnTo>
                      <a:pt x="0" y="31"/>
                    </a:lnTo>
                    <a:lnTo>
                      <a:pt x="3683" y="31"/>
                    </a:lnTo>
                    <a:lnTo>
                      <a:pt x="368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68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8" name="Freeform 55"/>
              <p:cNvSpPr>
                <a:spLocks/>
              </p:cNvSpPr>
              <p:nvPr/>
            </p:nvSpPr>
            <p:spPr bwMode="auto">
              <a:xfrm>
                <a:off x="2071" y="2372"/>
                <a:ext cx="3686" cy="28"/>
              </a:xfrm>
              <a:custGeom>
                <a:avLst/>
                <a:gdLst>
                  <a:gd name="T0" fmla="*/ 3686 w 3686"/>
                  <a:gd name="T1" fmla="*/ 0 h 28"/>
                  <a:gd name="T2" fmla="*/ 3686 w 3686"/>
                  <a:gd name="T3" fmla="*/ 28 h 28"/>
                  <a:gd name="T4" fmla="*/ 3 w 3686"/>
                  <a:gd name="T5" fmla="*/ 28 h 28"/>
                  <a:gd name="T6" fmla="*/ 0 w 3686"/>
                  <a:gd name="T7" fmla="*/ 28 h 28"/>
                  <a:gd name="T8" fmla="*/ 0 w 3686"/>
                  <a:gd name="T9" fmla="*/ 25 h 28"/>
                  <a:gd name="T10" fmla="*/ 3683 w 3686"/>
                  <a:gd name="T11" fmla="*/ 25 h 28"/>
                  <a:gd name="T12" fmla="*/ 3683 w 3686"/>
                  <a:gd name="T13" fmla="*/ 3 h 28"/>
                  <a:gd name="T14" fmla="*/ 0 w 3686"/>
                  <a:gd name="T15" fmla="*/ 3 h 28"/>
                  <a:gd name="T16" fmla="*/ 0 w 3686"/>
                  <a:gd name="T17" fmla="*/ 0 h 28"/>
                  <a:gd name="T18" fmla="*/ 3 w 3686"/>
                  <a:gd name="T19" fmla="*/ 0 h 28"/>
                  <a:gd name="T20" fmla="*/ 3686 w 3686"/>
                  <a:gd name="T21" fmla="*/ 0 h 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686" h="28">
                    <a:moveTo>
                      <a:pt x="3686" y="0"/>
                    </a:moveTo>
                    <a:lnTo>
                      <a:pt x="3686" y="28"/>
                    </a:lnTo>
                    <a:lnTo>
                      <a:pt x="3" y="28"/>
                    </a:lnTo>
                    <a:lnTo>
                      <a:pt x="0" y="28"/>
                    </a:lnTo>
                    <a:lnTo>
                      <a:pt x="0" y="25"/>
                    </a:lnTo>
                    <a:lnTo>
                      <a:pt x="3683" y="25"/>
                    </a:lnTo>
                    <a:lnTo>
                      <a:pt x="368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68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9" name="Rectangle 56"/>
              <p:cNvSpPr>
                <a:spLocks noChangeArrowheads="1"/>
              </p:cNvSpPr>
              <p:nvPr/>
            </p:nvSpPr>
            <p:spPr bwMode="auto">
              <a:xfrm>
                <a:off x="2071" y="2375"/>
                <a:ext cx="3683" cy="22"/>
              </a:xfrm>
              <a:prstGeom prst="rect">
                <a:avLst/>
              </a:prstGeom>
              <a:solidFill>
                <a:srgbClr val="D8E8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40" name="Rectangle 57"/>
              <p:cNvSpPr>
                <a:spLocks noChangeArrowheads="1"/>
              </p:cNvSpPr>
              <p:nvPr/>
            </p:nvSpPr>
            <p:spPr bwMode="auto">
              <a:xfrm>
                <a:off x="2071" y="2369"/>
                <a:ext cx="3" cy="3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41" name="Freeform 58"/>
              <p:cNvSpPr>
                <a:spLocks/>
              </p:cNvSpPr>
              <p:nvPr/>
            </p:nvSpPr>
            <p:spPr bwMode="auto">
              <a:xfrm>
                <a:off x="2068" y="2400"/>
                <a:ext cx="6" cy="3"/>
              </a:xfrm>
              <a:custGeom>
                <a:avLst/>
                <a:gdLst>
                  <a:gd name="T0" fmla="*/ 3 w 6"/>
                  <a:gd name="T1" fmla="*/ 0 h 3"/>
                  <a:gd name="T2" fmla="*/ 6 w 6"/>
                  <a:gd name="T3" fmla="*/ 0 h 3"/>
                  <a:gd name="T4" fmla="*/ 6 w 6"/>
                  <a:gd name="T5" fmla="*/ 3 h 3"/>
                  <a:gd name="T6" fmla="*/ 3 w 6"/>
                  <a:gd name="T7" fmla="*/ 3 h 3"/>
                  <a:gd name="T8" fmla="*/ 0 w 6"/>
                  <a:gd name="T9" fmla="*/ 3 h 3"/>
                  <a:gd name="T10" fmla="*/ 0 w 6"/>
                  <a:gd name="T11" fmla="*/ 0 h 3"/>
                  <a:gd name="T12" fmla="*/ 3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3">
                    <a:moveTo>
                      <a:pt x="3" y="0"/>
                    </a:moveTo>
                    <a:lnTo>
                      <a:pt x="6" y="0"/>
                    </a:lnTo>
                    <a:lnTo>
                      <a:pt x="6" y="3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2" name="Rectangle 59"/>
              <p:cNvSpPr>
                <a:spLocks noChangeArrowheads="1"/>
              </p:cNvSpPr>
              <p:nvPr/>
            </p:nvSpPr>
            <p:spPr bwMode="auto">
              <a:xfrm>
                <a:off x="2068" y="2369"/>
                <a:ext cx="3" cy="3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43" name="Freeform 60"/>
              <p:cNvSpPr>
                <a:spLocks/>
              </p:cNvSpPr>
              <p:nvPr/>
            </p:nvSpPr>
            <p:spPr bwMode="auto">
              <a:xfrm>
                <a:off x="1871" y="2260"/>
                <a:ext cx="197" cy="109"/>
              </a:xfrm>
              <a:custGeom>
                <a:avLst/>
                <a:gdLst>
                  <a:gd name="T0" fmla="*/ 197 w 197"/>
                  <a:gd name="T1" fmla="*/ 43 h 109"/>
                  <a:gd name="T2" fmla="*/ 197 w 197"/>
                  <a:gd name="T3" fmla="*/ 109 h 109"/>
                  <a:gd name="T4" fmla="*/ 0 w 197"/>
                  <a:gd name="T5" fmla="*/ 109 h 109"/>
                  <a:gd name="T6" fmla="*/ 0 w 197"/>
                  <a:gd name="T7" fmla="*/ 1 h 109"/>
                  <a:gd name="T8" fmla="*/ 0 w 197"/>
                  <a:gd name="T9" fmla="*/ 1 h 109"/>
                  <a:gd name="T10" fmla="*/ 0 w 197"/>
                  <a:gd name="T11" fmla="*/ 0 h 109"/>
                  <a:gd name="T12" fmla="*/ 0 w 197"/>
                  <a:gd name="T13" fmla="*/ 0 h 109"/>
                  <a:gd name="T14" fmla="*/ 191 w 197"/>
                  <a:gd name="T15" fmla="*/ 0 h 109"/>
                  <a:gd name="T16" fmla="*/ 191 w 197"/>
                  <a:gd name="T17" fmla="*/ 0 h 109"/>
                  <a:gd name="T18" fmla="*/ 193 w 197"/>
                  <a:gd name="T19" fmla="*/ 4 h 109"/>
                  <a:gd name="T20" fmla="*/ 193 w 197"/>
                  <a:gd name="T21" fmla="*/ 4 h 109"/>
                  <a:gd name="T22" fmla="*/ 196 w 197"/>
                  <a:gd name="T23" fmla="*/ 19 h 109"/>
                  <a:gd name="T24" fmla="*/ 197 w 197"/>
                  <a:gd name="T25" fmla="*/ 43 h 109"/>
                  <a:gd name="T26" fmla="*/ 197 w 197"/>
                  <a:gd name="T27" fmla="*/ 43 h 10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97" h="109">
                    <a:moveTo>
                      <a:pt x="197" y="43"/>
                    </a:moveTo>
                    <a:lnTo>
                      <a:pt x="197" y="109"/>
                    </a:lnTo>
                    <a:lnTo>
                      <a:pt x="0" y="109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91" y="0"/>
                    </a:lnTo>
                    <a:lnTo>
                      <a:pt x="193" y="4"/>
                    </a:lnTo>
                    <a:lnTo>
                      <a:pt x="196" y="19"/>
                    </a:lnTo>
                    <a:lnTo>
                      <a:pt x="197" y="43"/>
                    </a:lnTo>
                    <a:close/>
                  </a:path>
                </a:pathLst>
              </a:custGeom>
              <a:solidFill>
                <a:srgbClr val="E9F2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4" name="Freeform 61"/>
              <p:cNvSpPr>
                <a:spLocks/>
              </p:cNvSpPr>
              <p:nvPr/>
            </p:nvSpPr>
            <p:spPr bwMode="auto">
              <a:xfrm>
                <a:off x="2062" y="2258"/>
                <a:ext cx="0" cy="2"/>
              </a:xfrm>
              <a:custGeom>
                <a:avLst/>
                <a:gdLst>
                  <a:gd name="T0" fmla="*/ 0 h 2"/>
                  <a:gd name="T1" fmla="*/ 2 h 2"/>
                  <a:gd name="T2" fmla="*/ 2 h 2"/>
                  <a:gd name="T3" fmla="*/ 2 h 2"/>
                  <a:gd name="T4" fmla="*/ 0 h 2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</a:gdLst>
                <a:ahLst/>
                <a:cxnLst>
                  <a:cxn ang="T5">
                    <a:pos x="0" y="T0"/>
                  </a:cxn>
                  <a:cxn ang="T6">
                    <a:pos x="0" y="T1"/>
                  </a:cxn>
                  <a:cxn ang="T7">
                    <a:pos x="0" y="T2"/>
                  </a:cxn>
                  <a:cxn ang="T8">
                    <a:pos x="0" y="T3"/>
                  </a:cxn>
                  <a:cxn ang="T9">
                    <a:pos x="0" y="T4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5" name="Rectangle 62"/>
              <p:cNvSpPr>
                <a:spLocks noChangeArrowheads="1"/>
              </p:cNvSpPr>
              <p:nvPr/>
            </p:nvSpPr>
            <p:spPr bwMode="auto">
              <a:xfrm>
                <a:off x="2062" y="2260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46" name="Rectangle 63"/>
              <p:cNvSpPr>
                <a:spLocks noChangeArrowheads="1"/>
              </p:cNvSpPr>
              <p:nvPr/>
            </p:nvSpPr>
            <p:spPr bwMode="auto">
              <a:xfrm>
                <a:off x="2062" y="2260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47" name="Rectangle 64"/>
              <p:cNvSpPr>
                <a:spLocks noChangeArrowheads="1"/>
              </p:cNvSpPr>
              <p:nvPr/>
            </p:nvSpPr>
            <p:spPr bwMode="auto">
              <a:xfrm>
                <a:off x="1871" y="2260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48" name="Freeform 65"/>
              <p:cNvSpPr>
                <a:spLocks/>
              </p:cNvSpPr>
              <p:nvPr/>
            </p:nvSpPr>
            <p:spPr bwMode="auto">
              <a:xfrm>
                <a:off x="1871" y="2258"/>
                <a:ext cx="0" cy="2"/>
              </a:xfrm>
              <a:custGeom>
                <a:avLst/>
                <a:gdLst>
                  <a:gd name="T0" fmla="*/ 2 h 2"/>
                  <a:gd name="T1" fmla="*/ 2 h 2"/>
                  <a:gd name="T2" fmla="*/ 2 h 2"/>
                  <a:gd name="T3" fmla="*/ 2 h 2"/>
                  <a:gd name="T4" fmla="*/ 2 h 2"/>
                  <a:gd name="T5" fmla="*/ 0 h 2"/>
                  <a:gd name="T6" fmla="*/ 0 h 2"/>
                  <a:gd name="T7" fmla="*/ 0 h 2"/>
                  <a:gd name="T8" fmla="*/ 2 h 2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9">
                    <a:pos x="0" y="T0"/>
                  </a:cxn>
                  <a:cxn ang="T10">
                    <a:pos x="0" y="T1"/>
                  </a:cxn>
                  <a:cxn ang="T11">
                    <a:pos x="0" y="T2"/>
                  </a:cxn>
                  <a:cxn ang="T12">
                    <a:pos x="0" y="T3"/>
                  </a:cxn>
                  <a:cxn ang="T13">
                    <a:pos x="0" y="T4"/>
                  </a:cxn>
                  <a:cxn ang="T14">
                    <a:pos x="0" y="T5"/>
                  </a:cxn>
                  <a:cxn ang="T15">
                    <a:pos x="0" y="T6"/>
                  </a:cxn>
                  <a:cxn ang="T16">
                    <a:pos x="0" y="T7"/>
                  </a:cxn>
                  <a:cxn ang="T17">
                    <a:pos x="0" y="T8"/>
                  </a:cxn>
                </a:cxnLst>
                <a:rect l="0" t="0" r="r" b="b"/>
                <a:pathLst>
                  <a:path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9" name="Rectangle 66"/>
              <p:cNvSpPr>
                <a:spLocks noChangeArrowheads="1"/>
              </p:cNvSpPr>
              <p:nvPr/>
            </p:nvSpPr>
            <p:spPr bwMode="auto">
              <a:xfrm>
                <a:off x="1871" y="2260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50" name="Freeform 67"/>
              <p:cNvSpPr>
                <a:spLocks/>
              </p:cNvSpPr>
              <p:nvPr/>
            </p:nvSpPr>
            <p:spPr bwMode="auto">
              <a:xfrm>
                <a:off x="1871" y="2260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1" name="Freeform 68"/>
              <p:cNvSpPr>
                <a:spLocks/>
              </p:cNvSpPr>
              <p:nvPr/>
            </p:nvSpPr>
            <p:spPr bwMode="auto">
              <a:xfrm>
                <a:off x="1870" y="2254"/>
                <a:ext cx="204" cy="115"/>
              </a:xfrm>
              <a:custGeom>
                <a:avLst/>
                <a:gdLst>
                  <a:gd name="T0" fmla="*/ 201 w 204"/>
                  <a:gd name="T1" fmla="*/ 49 h 115"/>
                  <a:gd name="T2" fmla="*/ 201 w 204"/>
                  <a:gd name="T3" fmla="*/ 49 h 115"/>
                  <a:gd name="T4" fmla="*/ 201 w 204"/>
                  <a:gd name="T5" fmla="*/ 31 h 115"/>
                  <a:gd name="T6" fmla="*/ 198 w 204"/>
                  <a:gd name="T7" fmla="*/ 16 h 115"/>
                  <a:gd name="T8" fmla="*/ 197 w 204"/>
                  <a:gd name="T9" fmla="*/ 6 h 115"/>
                  <a:gd name="T10" fmla="*/ 194 w 204"/>
                  <a:gd name="T11" fmla="*/ 3 h 115"/>
                  <a:gd name="T12" fmla="*/ 192 w 204"/>
                  <a:gd name="T13" fmla="*/ 3 h 115"/>
                  <a:gd name="T14" fmla="*/ 1 w 204"/>
                  <a:gd name="T15" fmla="*/ 3 h 115"/>
                  <a:gd name="T16" fmla="*/ 0 w 204"/>
                  <a:gd name="T17" fmla="*/ 3 h 115"/>
                  <a:gd name="T18" fmla="*/ 0 w 204"/>
                  <a:gd name="T19" fmla="*/ 3 h 115"/>
                  <a:gd name="T20" fmla="*/ 0 w 204"/>
                  <a:gd name="T21" fmla="*/ 0 h 115"/>
                  <a:gd name="T22" fmla="*/ 0 w 204"/>
                  <a:gd name="T23" fmla="*/ 0 h 115"/>
                  <a:gd name="T24" fmla="*/ 1 w 204"/>
                  <a:gd name="T25" fmla="*/ 0 h 115"/>
                  <a:gd name="T26" fmla="*/ 192 w 204"/>
                  <a:gd name="T27" fmla="*/ 0 h 115"/>
                  <a:gd name="T28" fmla="*/ 192 w 204"/>
                  <a:gd name="T29" fmla="*/ 0 h 115"/>
                  <a:gd name="T30" fmla="*/ 195 w 204"/>
                  <a:gd name="T31" fmla="*/ 0 h 115"/>
                  <a:gd name="T32" fmla="*/ 197 w 204"/>
                  <a:gd name="T33" fmla="*/ 2 h 115"/>
                  <a:gd name="T34" fmla="*/ 197 w 204"/>
                  <a:gd name="T35" fmla="*/ 2 h 115"/>
                  <a:gd name="T36" fmla="*/ 198 w 204"/>
                  <a:gd name="T37" fmla="*/ 6 h 115"/>
                  <a:gd name="T38" fmla="*/ 198 w 204"/>
                  <a:gd name="T39" fmla="*/ 6 h 115"/>
                  <a:gd name="T40" fmla="*/ 201 w 204"/>
                  <a:gd name="T41" fmla="*/ 16 h 115"/>
                  <a:gd name="T42" fmla="*/ 201 w 204"/>
                  <a:gd name="T43" fmla="*/ 16 h 115"/>
                  <a:gd name="T44" fmla="*/ 204 w 204"/>
                  <a:gd name="T45" fmla="*/ 31 h 115"/>
                  <a:gd name="T46" fmla="*/ 204 w 204"/>
                  <a:gd name="T47" fmla="*/ 49 h 115"/>
                  <a:gd name="T48" fmla="*/ 204 w 204"/>
                  <a:gd name="T49" fmla="*/ 115 h 115"/>
                  <a:gd name="T50" fmla="*/ 201 w 204"/>
                  <a:gd name="T51" fmla="*/ 115 h 115"/>
                  <a:gd name="T52" fmla="*/ 201 w 204"/>
                  <a:gd name="T53" fmla="*/ 49 h 11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04" h="115">
                    <a:moveTo>
                      <a:pt x="201" y="49"/>
                    </a:moveTo>
                    <a:lnTo>
                      <a:pt x="201" y="49"/>
                    </a:lnTo>
                    <a:lnTo>
                      <a:pt x="201" y="31"/>
                    </a:lnTo>
                    <a:lnTo>
                      <a:pt x="198" y="16"/>
                    </a:lnTo>
                    <a:lnTo>
                      <a:pt x="197" y="6"/>
                    </a:lnTo>
                    <a:lnTo>
                      <a:pt x="194" y="3"/>
                    </a:lnTo>
                    <a:lnTo>
                      <a:pt x="192" y="3"/>
                    </a:lnTo>
                    <a:lnTo>
                      <a:pt x="1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92" y="0"/>
                    </a:lnTo>
                    <a:lnTo>
                      <a:pt x="195" y="0"/>
                    </a:lnTo>
                    <a:lnTo>
                      <a:pt x="197" y="2"/>
                    </a:lnTo>
                    <a:lnTo>
                      <a:pt x="198" y="6"/>
                    </a:lnTo>
                    <a:lnTo>
                      <a:pt x="201" y="16"/>
                    </a:lnTo>
                    <a:lnTo>
                      <a:pt x="204" y="31"/>
                    </a:lnTo>
                    <a:lnTo>
                      <a:pt x="204" y="49"/>
                    </a:lnTo>
                    <a:lnTo>
                      <a:pt x="204" y="115"/>
                    </a:lnTo>
                    <a:lnTo>
                      <a:pt x="201" y="115"/>
                    </a:lnTo>
                    <a:lnTo>
                      <a:pt x="201" y="49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2" name="Freeform 69"/>
              <p:cNvSpPr>
                <a:spLocks/>
              </p:cNvSpPr>
              <p:nvPr/>
            </p:nvSpPr>
            <p:spPr bwMode="auto">
              <a:xfrm>
                <a:off x="1870" y="2257"/>
                <a:ext cx="201" cy="112"/>
              </a:xfrm>
              <a:custGeom>
                <a:avLst/>
                <a:gdLst>
                  <a:gd name="T0" fmla="*/ 192 w 201"/>
                  <a:gd name="T1" fmla="*/ 0 h 112"/>
                  <a:gd name="T2" fmla="*/ 192 w 201"/>
                  <a:gd name="T3" fmla="*/ 0 h 112"/>
                  <a:gd name="T4" fmla="*/ 194 w 201"/>
                  <a:gd name="T5" fmla="*/ 0 h 112"/>
                  <a:gd name="T6" fmla="*/ 197 w 201"/>
                  <a:gd name="T7" fmla="*/ 3 h 112"/>
                  <a:gd name="T8" fmla="*/ 198 w 201"/>
                  <a:gd name="T9" fmla="*/ 13 h 112"/>
                  <a:gd name="T10" fmla="*/ 201 w 201"/>
                  <a:gd name="T11" fmla="*/ 28 h 112"/>
                  <a:gd name="T12" fmla="*/ 201 w 201"/>
                  <a:gd name="T13" fmla="*/ 46 h 112"/>
                  <a:gd name="T14" fmla="*/ 201 w 201"/>
                  <a:gd name="T15" fmla="*/ 112 h 112"/>
                  <a:gd name="T16" fmla="*/ 198 w 201"/>
                  <a:gd name="T17" fmla="*/ 112 h 112"/>
                  <a:gd name="T18" fmla="*/ 198 w 201"/>
                  <a:gd name="T19" fmla="*/ 46 h 112"/>
                  <a:gd name="T20" fmla="*/ 198 w 201"/>
                  <a:gd name="T21" fmla="*/ 46 h 112"/>
                  <a:gd name="T22" fmla="*/ 197 w 201"/>
                  <a:gd name="T23" fmla="*/ 22 h 112"/>
                  <a:gd name="T24" fmla="*/ 194 w 201"/>
                  <a:gd name="T25" fmla="*/ 7 h 112"/>
                  <a:gd name="T26" fmla="*/ 194 w 201"/>
                  <a:gd name="T27" fmla="*/ 7 h 112"/>
                  <a:gd name="T28" fmla="*/ 192 w 201"/>
                  <a:gd name="T29" fmla="*/ 3 h 112"/>
                  <a:gd name="T30" fmla="*/ 192 w 201"/>
                  <a:gd name="T31" fmla="*/ 3 h 112"/>
                  <a:gd name="T32" fmla="*/ 192 w 201"/>
                  <a:gd name="T33" fmla="*/ 1 h 112"/>
                  <a:gd name="T34" fmla="*/ 192 w 201"/>
                  <a:gd name="T35" fmla="*/ 3 h 112"/>
                  <a:gd name="T36" fmla="*/ 192 w 201"/>
                  <a:gd name="T37" fmla="*/ 3 h 112"/>
                  <a:gd name="T38" fmla="*/ 192 w 201"/>
                  <a:gd name="T39" fmla="*/ 3 h 112"/>
                  <a:gd name="T40" fmla="*/ 1 w 201"/>
                  <a:gd name="T41" fmla="*/ 3 h 112"/>
                  <a:gd name="T42" fmla="*/ 1 w 201"/>
                  <a:gd name="T43" fmla="*/ 3 h 112"/>
                  <a:gd name="T44" fmla="*/ 1 w 201"/>
                  <a:gd name="T45" fmla="*/ 3 h 112"/>
                  <a:gd name="T46" fmla="*/ 1 w 201"/>
                  <a:gd name="T47" fmla="*/ 1 h 112"/>
                  <a:gd name="T48" fmla="*/ 1 w 201"/>
                  <a:gd name="T49" fmla="*/ 1 h 112"/>
                  <a:gd name="T50" fmla="*/ 1 w 201"/>
                  <a:gd name="T51" fmla="*/ 1 h 112"/>
                  <a:gd name="T52" fmla="*/ 0 w 201"/>
                  <a:gd name="T53" fmla="*/ 0 h 112"/>
                  <a:gd name="T54" fmla="*/ 1 w 201"/>
                  <a:gd name="T55" fmla="*/ 0 h 112"/>
                  <a:gd name="T56" fmla="*/ 192 w 201"/>
                  <a:gd name="T57" fmla="*/ 0 h 112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01" h="112">
                    <a:moveTo>
                      <a:pt x="192" y="0"/>
                    </a:moveTo>
                    <a:lnTo>
                      <a:pt x="192" y="0"/>
                    </a:lnTo>
                    <a:lnTo>
                      <a:pt x="194" y="0"/>
                    </a:lnTo>
                    <a:lnTo>
                      <a:pt x="197" y="3"/>
                    </a:lnTo>
                    <a:lnTo>
                      <a:pt x="198" y="13"/>
                    </a:lnTo>
                    <a:lnTo>
                      <a:pt x="201" y="28"/>
                    </a:lnTo>
                    <a:lnTo>
                      <a:pt x="201" y="46"/>
                    </a:lnTo>
                    <a:lnTo>
                      <a:pt x="201" y="112"/>
                    </a:lnTo>
                    <a:lnTo>
                      <a:pt x="198" y="112"/>
                    </a:lnTo>
                    <a:lnTo>
                      <a:pt x="198" y="46"/>
                    </a:lnTo>
                    <a:lnTo>
                      <a:pt x="197" y="22"/>
                    </a:lnTo>
                    <a:lnTo>
                      <a:pt x="194" y="7"/>
                    </a:lnTo>
                    <a:lnTo>
                      <a:pt x="192" y="3"/>
                    </a:lnTo>
                    <a:lnTo>
                      <a:pt x="192" y="1"/>
                    </a:lnTo>
                    <a:lnTo>
                      <a:pt x="192" y="3"/>
                    </a:lnTo>
                    <a:lnTo>
                      <a:pt x="1" y="3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3" name="Freeform 70"/>
              <p:cNvSpPr>
                <a:spLocks/>
              </p:cNvSpPr>
              <p:nvPr/>
            </p:nvSpPr>
            <p:spPr bwMode="auto">
              <a:xfrm>
                <a:off x="1868" y="2260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3 w 3"/>
                  <a:gd name="T3" fmla="*/ 0 h 1"/>
                  <a:gd name="T4" fmla="*/ 3 w 3"/>
                  <a:gd name="T5" fmla="*/ 0 h 1"/>
                  <a:gd name="T6" fmla="*/ 3 w 3"/>
                  <a:gd name="T7" fmla="*/ 0 h 1"/>
                  <a:gd name="T8" fmla="*/ 3 w 3"/>
                  <a:gd name="T9" fmla="*/ 1 h 1"/>
                  <a:gd name="T10" fmla="*/ 0 w 3"/>
                  <a:gd name="T11" fmla="*/ 0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1">
                    <a:moveTo>
                      <a:pt x="0" y="0"/>
                    </a:moveTo>
                    <a:lnTo>
                      <a:pt x="3" y="0"/>
                    </a:lnTo>
                    <a:lnTo>
                      <a:pt x="3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4" name="Freeform 71"/>
              <p:cNvSpPr>
                <a:spLocks/>
              </p:cNvSpPr>
              <p:nvPr/>
            </p:nvSpPr>
            <p:spPr bwMode="auto">
              <a:xfrm>
                <a:off x="1868" y="2258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3 w 3"/>
                  <a:gd name="T3" fmla="*/ 0 h 2"/>
                  <a:gd name="T4" fmla="*/ 3 w 3"/>
                  <a:gd name="T5" fmla="*/ 0 h 2"/>
                  <a:gd name="T6" fmla="*/ 3 w 3"/>
                  <a:gd name="T7" fmla="*/ 2 h 2"/>
                  <a:gd name="T8" fmla="*/ 3 w 3"/>
                  <a:gd name="T9" fmla="*/ 2 h 2"/>
                  <a:gd name="T10" fmla="*/ 3 w 3"/>
                  <a:gd name="T11" fmla="*/ 2 h 2"/>
                  <a:gd name="T12" fmla="*/ 3 w 3"/>
                  <a:gd name="T13" fmla="*/ 2 h 2"/>
                  <a:gd name="T14" fmla="*/ 3 w 3"/>
                  <a:gd name="T15" fmla="*/ 2 h 2"/>
                  <a:gd name="T16" fmla="*/ 0 w 3"/>
                  <a:gd name="T17" fmla="*/ 2 h 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" h="2">
                    <a:moveTo>
                      <a:pt x="0" y="2"/>
                    </a:move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5" name="Freeform 72"/>
              <p:cNvSpPr>
                <a:spLocks/>
              </p:cNvSpPr>
              <p:nvPr/>
            </p:nvSpPr>
            <p:spPr bwMode="auto">
              <a:xfrm>
                <a:off x="1863" y="2397"/>
                <a:ext cx="208" cy="3"/>
              </a:xfrm>
              <a:custGeom>
                <a:avLst/>
                <a:gdLst>
                  <a:gd name="T0" fmla="*/ 0 w 208"/>
                  <a:gd name="T1" fmla="*/ 3 h 3"/>
                  <a:gd name="T2" fmla="*/ 0 w 208"/>
                  <a:gd name="T3" fmla="*/ 0 h 3"/>
                  <a:gd name="T4" fmla="*/ 5 w 208"/>
                  <a:gd name="T5" fmla="*/ 0 h 3"/>
                  <a:gd name="T6" fmla="*/ 208 w 208"/>
                  <a:gd name="T7" fmla="*/ 0 h 3"/>
                  <a:gd name="T8" fmla="*/ 208 w 208"/>
                  <a:gd name="T9" fmla="*/ 3 h 3"/>
                  <a:gd name="T10" fmla="*/ 205 w 208"/>
                  <a:gd name="T11" fmla="*/ 3 h 3"/>
                  <a:gd name="T12" fmla="*/ 5 w 208"/>
                  <a:gd name="T13" fmla="*/ 3 h 3"/>
                  <a:gd name="T14" fmla="*/ 3 w 208"/>
                  <a:gd name="T15" fmla="*/ 3 h 3"/>
                  <a:gd name="T16" fmla="*/ 0 w 208"/>
                  <a:gd name="T17" fmla="*/ 3 h 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08" h="3">
                    <a:moveTo>
                      <a:pt x="0" y="3"/>
                    </a:moveTo>
                    <a:lnTo>
                      <a:pt x="0" y="0"/>
                    </a:lnTo>
                    <a:lnTo>
                      <a:pt x="5" y="0"/>
                    </a:lnTo>
                    <a:lnTo>
                      <a:pt x="208" y="0"/>
                    </a:lnTo>
                    <a:lnTo>
                      <a:pt x="208" y="3"/>
                    </a:lnTo>
                    <a:lnTo>
                      <a:pt x="205" y="3"/>
                    </a:lnTo>
                    <a:lnTo>
                      <a:pt x="5" y="3"/>
                    </a:lnTo>
                    <a:lnTo>
                      <a:pt x="3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6" name="Freeform 73"/>
              <p:cNvSpPr>
                <a:spLocks/>
              </p:cNvSpPr>
              <p:nvPr/>
            </p:nvSpPr>
            <p:spPr bwMode="auto">
              <a:xfrm>
                <a:off x="1866" y="2400"/>
                <a:ext cx="202" cy="3"/>
              </a:xfrm>
              <a:custGeom>
                <a:avLst/>
                <a:gdLst>
                  <a:gd name="T0" fmla="*/ 0 w 202"/>
                  <a:gd name="T1" fmla="*/ 3 h 3"/>
                  <a:gd name="T2" fmla="*/ 0 w 202"/>
                  <a:gd name="T3" fmla="*/ 0 h 3"/>
                  <a:gd name="T4" fmla="*/ 2 w 202"/>
                  <a:gd name="T5" fmla="*/ 0 h 3"/>
                  <a:gd name="T6" fmla="*/ 202 w 202"/>
                  <a:gd name="T7" fmla="*/ 0 h 3"/>
                  <a:gd name="T8" fmla="*/ 202 w 202"/>
                  <a:gd name="T9" fmla="*/ 3 h 3"/>
                  <a:gd name="T10" fmla="*/ 2 w 202"/>
                  <a:gd name="T11" fmla="*/ 3 h 3"/>
                  <a:gd name="T12" fmla="*/ 0 w 20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02" h="3">
                    <a:moveTo>
                      <a:pt x="0" y="3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02" y="0"/>
                    </a:lnTo>
                    <a:lnTo>
                      <a:pt x="202" y="3"/>
                    </a:lnTo>
                    <a:lnTo>
                      <a:pt x="2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7" name="Freeform 74"/>
              <p:cNvSpPr>
                <a:spLocks/>
              </p:cNvSpPr>
              <p:nvPr/>
            </p:nvSpPr>
            <p:spPr bwMode="auto">
              <a:xfrm>
                <a:off x="1867" y="2254"/>
                <a:ext cx="3" cy="6"/>
              </a:xfrm>
              <a:custGeom>
                <a:avLst/>
                <a:gdLst>
                  <a:gd name="T0" fmla="*/ 3 w 3"/>
                  <a:gd name="T1" fmla="*/ 3 h 6"/>
                  <a:gd name="T2" fmla="*/ 3 w 3"/>
                  <a:gd name="T3" fmla="*/ 3 h 6"/>
                  <a:gd name="T4" fmla="*/ 1 w 3"/>
                  <a:gd name="T5" fmla="*/ 6 h 6"/>
                  <a:gd name="T6" fmla="*/ 1 w 3"/>
                  <a:gd name="T7" fmla="*/ 6 h 6"/>
                  <a:gd name="T8" fmla="*/ 0 w 3"/>
                  <a:gd name="T9" fmla="*/ 2 h 6"/>
                  <a:gd name="T10" fmla="*/ 0 w 3"/>
                  <a:gd name="T11" fmla="*/ 2 h 6"/>
                  <a:gd name="T12" fmla="*/ 0 w 3"/>
                  <a:gd name="T13" fmla="*/ 2 h 6"/>
                  <a:gd name="T14" fmla="*/ 3 w 3"/>
                  <a:gd name="T15" fmla="*/ 0 h 6"/>
                  <a:gd name="T16" fmla="*/ 3 w 3"/>
                  <a:gd name="T17" fmla="*/ 0 h 6"/>
                  <a:gd name="T18" fmla="*/ 3 w 3"/>
                  <a:gd name="T19" fmla="*/ 3 h 6"/>
                  <a:gd name="T20" fmla="*/ 3 w 3"/>
                  <a:gd name="T21" fmla="*/ 3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" h="6">
                    <a:moveTo>
                      <a:pt x="3" y="3"/>
                    </a:moveTo>
                    <a:lnTo>
                      <a:pt x="3" y="3"/>
                    </a:lnTo>
                    <a:lnTo>
                      <a:pt x="1" y="6"/>
                    </a:lnTo>
                    <a:lnTo>
                      <a:pt x="0" y="2"/>
                    </a:lnTo>
                    <a:lnTo>
                      <a:pt x="3" y="0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8" name="Freeform 75"/>
              <p:cNvSpPr>
                <a:spLocks/>
              </p:cNvSpPr>
              <p:nvPr/>
            </p:nvSpPr>
            <p:spPr bwMode="auto">
              <a:xfrm>
                <a:off x="1868" y="2257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0 w 3"/>
                  <a:gd name="T3" fmla="*/ 3 h 3"/>
                  <a:gd name="T4" fmla="*/ 0 w 3"/>
                  <a:gd name="T5" fmla="*/ 3 h 3"/>
                  <a:gd name="T6" fmla="*/ 0 w 3"/>
                  <a:gd name="T7" fmla="*/ 3 h 3"/>
                  <a:gd name="T8" fmla="*/ 0 w 3"/>
                  <a:gd name="T9" fmla="*/ 3 h 3"/>
                  <a:gd name="T10" fmla="*/ 0 w 3"/>
                  <a:gd name="T11" fmla="*/ 3 h 3"/>
                  <a:gd name="T12" fmla="*/ 2 w 3"/>
                  <a:gd name="T13" fmla="*/ 0 h 3"/>
                  <a:gd name="T14" fmla="*/ 2 w 3"/>
                  <a:gd name="T15" fmla="*/ 0 h 3"/>
                  <a:gd name="T16" fmla="*/ 3 w 3"/>
                  <a:gd name="T17" fmla="*/ 1 h 3"/>
                  <a:gd name="T18" fmla="*/ 3 w 3"/>
                  <a:gd name="T19" fmla="*/ 1 h 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lnTo>
                      <a:pt x="0" y="3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9" name="Freeform 76"/>
              <p:cNvSpPr>
                <a:spLocks/>
              </p:cNvSpPr>
              <p:nvPr/>
            </p:nvSpPr>
            <p:spPr bwMode="auto">
              <a:xfrm>
                <a:off x="1868" y="2260"/>
                <a:ext cx="200" cy="112"/>
              </a:xfrm>
              <a:custGeom>
                <a:avLst/>
                <a:gdLst>
                  <a:gd name="T0" fmla="*/ 200 w 200"/>
                  <a:gd name="T1" fmla="*/ 112 h 112"/>
                  <a:gd name="T2" fmla="*/ 0 w 200"/>
                  <a:gd name="T3" fmla="*/ 112 h 112"/>
                  <a:gd name="T4" fmla="*/ 0 w 200"/>
                  <a:gd name="T5" fmla="*/ 1 h 112"/>
                  <a:gd name="T6" fmla="*/ 0 w 200"/>
                  <a:gd name="T7" fmla="*/ 1 h 112"/>
                  <a:gd name="T8" fmla="*/ 0 w 200"/>
                  <a:gd name="T9" fmla="*/ 0 h 112"/>
                  <a:gd name="T10" fmla="*/ 0 w 200"/>
                  <a:gd name="T11" fmla="*/ 0 h 112"/>
                  <a:gd name="T12" fmla="*/ 0 w 200"/>
                  <a:gd name="T13" fmla="*/ 0 h 112"/>
                  <a:gd name="T14" fmla="*/ 3 w 200"/>
                  <a:gd name="T15" fmla="*/ 1 h 112"/>
                  <a:gd name="T16" fmla="*/ 3 w 200"/>
                  <a:gd name="T17" fmla="*/ 0 h 112"/>
                  <a:gd name="T18" fmla="*/ 3 w 200"/>
                  <a:gd name="T19" fmla="*/ 0 h 112"/>
                  <a:gd name="T20" fmla="*/ 3 w 200"/>
                  <a:gd name="T21" fmla="*/ 1 h 112"/>
                  <a:gd name="T22" fmla="*/ 3 w 200"/>
                  <a:gd name="T23" fmla="*/ 109 h 112"/>
                  <a:gd name="T24" fmla="*/ 200 w 200"/>
                  <a:gd name="T25" fmla="*/ 109 h 112"/>
                  <a:gd name="T26" fmla="*/ 200 w 200"/>
                  <a:gd name="T27" fmla="*/ 112 h 11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00" h="112">
                    <a:moveTo>
                      <a:pt x="200" y="112"/>
                    </a:moveTo>
                    <a:lnTo>
                      <a:pt x="0" y="11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3" y="1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3" y="109"/>
                    </a:lnTo>
                    <a:lnTo>
                      <a:pt x="200" y="109"/>
                    </a:lnTo>
                    <a:lnTo>
                      <a:pt x="200" y="11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60" name="Rectangle 77"/>
              <p:cNvSpPr>
                <a:spLocks noChangeArrowheads="1"/>
              </p:cNvSpPr>
              <p:nvPr/>
            </p:nvSpPr>
            <p:spPr bwMode="auto">
              <a:xfrm>
                <a:off x="1868" y="2260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61" name="Freeform 78"/>
              <p:cNvSpPr>
                <a:spLocks/>
              </p:cNvSpPr>
              <p:nvPr/>
            </p:nvSpPr>
            <p:spPr bwMode="auto">
              <a:xfrm>
                <a:off x="1866" y="2260"/>
                <a:ext cx="205" cy="115"/>
              </a:xfrm>
              <a:custGeom>
                <a:avLst/>
                <a:gdLst>
                  <a:gd name="T0" fmla="*/ 0 w 205"/>
                  <a:gd name="T1" fmla="*/ 115 h 115"/>
                  <a:gd name="T2" fmla="*/ 0 w 205"/>
                  <a:gd name="T3" fmla="*/ 8 h 115"/>
                  <a:gd name="T4" fmla="*/ 0 w 205"/>
                  <a:gd name="T5" fmla="*/ 8 h 115"/>
                  <a:gd name="T6" fmla="*/ 2 w 205"/>
                  <a:gd name="T7" fmla="*/ 0 h 115"/>
                  <a:gd name="T8" fmla="*/ 2 w 205"/>
                  <a:gd name="T9" fmla="*/ 0 h 115"/>
                  <a:gd name="T10" fmla="*/ 2 w 205"/>
                  <a:gd name="T11" fmla="*/ 1 h 115"/>
                  <a:gd name="T12" fmla="*/ 2 w 205"/>
                  <a:gd name="T13" fmla="*/ 112 h 115"/>
                  <a:gd name="T14" fmla="*/ 202 w 205"/>
                  <a:gd name="T15" fmla="*/ 112 h 115"/>
                  <a:gd name="T16" fmla="*/ 205 w 205"/>
                  <a:gd name="T17" fmla="*/ 112 h 115"/>
                  <a:gd name="T18" fmla="*/ 205 w 205"/>
                  <a:gd name="T19" fmla="*/ 115 h 115"/>
                  <a:gd name="T20" fmla="*/ 0 w 205"/>
                  <a:gd name="T21" fmla="*/ 115 h 11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05" h="115">
                    <a:moveTo>
                      <a:pt x="0" y="115"/>
                    </a:moveTo>
                    <a:lnTo>
                      <a:pt x="0" y="8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2" y="112"/>
                    </a:lnTo>
                    <a:lnTo>
                      <a:pt x="202" y="112"/>
                    </a:lnTo>
                    <a:lnTo>
                      <a:pt x="205" y="112"/>
                    </a:lnTo>
                    <a:lnTo>
                      <a:pt x="205" y="115"/>
                    </a:lnTo>
                    <a:lnTo>
                      <a:pt x="0" y="11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62" name="Freeform 79"/>
              <p:cNvSpPr>
                <a:spLocks/>
              </p:cNvSpPr>
              <p:nvPr/>
            </p:nvSpPr>
            <p:spPr bwMode="auto">
              <a:xfrm>
                <a:off x="1866" y="2260"/>
                <a:ext cx="2" cy="8"/>
              </a:xfrm>
              <a:custGeom>
                <a:avLst/>
                <a:gdLst>
                  <a:gd name="T0" fmla="*/ 0 w 2"/>
                  <a:gd name="T1" fmla="*/ 0 h 8"/>
                  <a:gd name="T2" fmla="*/ 0 w 2"/>
                  <a:gd name="T3" fmla="*/ 0 h 8"/>
                  <a:gd name="T4" fmla="*/ 0 w 2"/>
                  <a:gd name="T5" fmla="*/ 0 h 8"/>
                  <a:gd name="T6" fmla="*/ 2 w 2"/>
                  <a:gd name="T7" fmla="*/ 0 h 8"/>
                  <a:gd name="T8" fmla="*/ 2 w 2"/>
                  <a:gd name="T9" fmla="*/ 0 h 8"/>
                  <a:gd name="T10" fmla="*/ 2 w 2"/>
                  <a:gd name="T11" fmla="*/ 0 h 8"/>
                  <a:gd name="T12" fmla="*/ 2 w 2"/>
                  <a:gd name="T13" fmla="*/ 0 h 8"/>
                  <a:gd name="T14" fmla="*/ 0 w 2"/>
                  <a:gd name="T15" fmla="*/ 8 h 8"/>
                  <a:gd name="T16" fmla="*/ 0 w 2"/>
                  <a:gd name="T17" fmla="*/ 1 h 8"/>
                  <a:gd name="T18" fmla="*/ 0 w 2"/>
                  <a:gd name="T19" fmla="*/ 1 h 8"/>
                  <a:gd name="T20" fmla="*/ 0 w 2"/>
                  <a:gd name="T21" fmla="*/ 0 h 8"/>
                  <a:gd name="T22" fmla="*/ 0 w 2"/>
                  <a:gd name="T23" fmla="*/ 0 h 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" h="8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0" y="8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63" name="Freeform 80"/>
              <p:cNvSpPr>
                <a:spLocks/>
              </p:cNvSpPr>
              <p:nvPr/>
            </p:nvSpPr>
            <p:spPr bwMode="auto">
              <a:xfrm>
                <a:off x="1866" y="2256"/>
                <a:ext cx="2" cy="4"/>
              </a:xfrm>
              <a:custGeom>
                <a:avLst/>
                <a:gdLst>
                  <a:gd name="T0" fmla="*/ 0 w 2"/>
                  <a:gd name="T1" fmla="*/ 2 h 4"/>
                  <a:gd name="T2" fmla="*/ 0 w 2"/>
                  <a:gd name="T3" fmla="*/ 2 h 4"/>
                  <a:gd name="T4" fmla="*/ 1 w 2"/>
                  <a:gd name="T5" fmla="*/ 0 h 4"/>
                  <a:gd name="T6" fmla="*/ 1 w 2"/>
                  <a:gd name="T7" fmla="*/ 0 h 4"/>
                  <a:gd name="T8" fmla="*/ 2 w 2"/>
                  <a:gd name="T9" fmla="*/ 4 h 4"/>
                  <a:gd name="T10" fmla="*/ 2 w 2"/>
                  <a:gd name="T11" fmla="*/ 4 h 4"/>
                  <a:gd name="T12" fmla="*/ 2 w 2"/>
                  <a:gd name="T13" fmla="*/ 4 h 4"/>
                  <a:gd name="T14" fmla="*/ 0 w 2"/>
                  <a:gd name="T15" fmla="*/ 2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0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2" y="4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64" name="Freeform 81"/>
              <p:cNvSpPr>
                <a:spLocks/>
              </p:cNvSpPr>
              <p:nvPr/>
            </p:nvSpPr>
            <p:spPr bwMode="auto">
              <a:xfrm>
                <a:off x="1866" y="2260"/>
                <a:ext cx="2" cy="0"/>
              </a:xfrm>
              <a:custGeom>
                <a:avLst/>
                <a:gdLst>
                  <a:gd name="T0" fmla="*/ 0 w 2"/>
                  <a:gd name="T1" fmla="*/ 0 w 2"/>
                  <a:gd name="T2" fmla="*/ 2 w 2"/>
                  <a:gd name="T3" fmla="*/ 0 w 2"/>
                  <a:gd name="T4" fmla="*/ 0 w 2"/>
                  <a:gd name="T5" fmla="*/ 0 w 2"/>
                  <a:gd name="T6" fmla="*/ 0 w 2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</a:gdLst>
                <a:ahLst/>
                <a:cxnLst>
                  <a:cxn ang="T7">
                    <a:pos x="T0" y="0"/>
                  </a:cxn>
                  <a:cxn ang="T8">
                    <a:pos x="T1" y="0"/>
                  </a:cxn>
                  <a:cxn ang="T9">
                    <a:pos x="T2" y="0"/>
                  </a:cxn>
                  <a:cxn ang="T10">
                    <a:pos x="T3" y="0"/>
                  </a:cxn>
                  <a:cxn ang="T11">
                    <a:pos x="T4" y="0"/>
                  </a:cxn>
                  <a:cxn ang="T12">
                    <a:pos x="T5" y="0"/>
                  </a:cxn>
                  <a:cxn ang="T13">
                    <a:pos x="T6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65" name="Freeform 82"/>
              <p:cNvSpPr>
                <a:spLocks/>
              </p:cNvSpPr>
              <p:nvPr/>
            </p:nvSpPr>
            <p:spPr bwMode="auto">
              <a:xfrm>
                <a:off x="1863" y="2268"/>
                <a:ext cx="208" cy="129"/>
              </a:xfrm>
              <a:custGeom>
                <a:avLst/>
                <a:gdLst>
                  <a:gd name="T0" fmla="*/ 3 w 208"/>
                  <a:gd name="T1" fmla="*/ 107 h 129"/>
                  <a:gd name="T2" fmla="*/ 208 w 208"/>
                  <a:gd name="T3" fmla="*/ 107 h 129"/>
                  <a:gd name="T4" fmla="*/ 208 w 208"/>
                  <a:gd name="T5" fmla="*/ 129 h 129"/>
                  <a:gd name="T6" fmla="*/ 5 w 208"/>
                  <a:gd name="T7" fmla="*/ 129 h 129"/>
                  <a:gd name="T8" fmla="*/ 0 w 208"/>
                  <a:gd name="T9" fmla="*/ 129 h 129"/>
                  <a:gd name="T10" fmla="*/ 0 w 208"/>
                  <a:gd name="T11" fmla="*/ 35 h 129"/>
                  <a:gd name="T12" fmla="*/ 0 w 208"/>
                  <a:gd name="T13" fmla="*/ 35 h 129"/>
                  <a:gd name="T14" fmla="*/ 1 w 208"/>
                  <a:gd name="T15" fmla="*/ 16 h 129"/>
                  <a:gd name="T16" fmla="*/ 3 w 208"/>
                  <a:gd name="T17" fmla="*/ 0 h 129"/>
                  <a:gd name="T18" fmla="*/ 3 w 208"/>
                  <a:gd name="T19" fmla="*/ 107 h 1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08" h="129">
                    <a:moveTo>
                      <a:pt x="3" y="107"/>
                    </a:moveTo>
                    <a:lnTo>
                      <a:pt x="208" y="107"/>
                    </a:lnTo>
                    <a:lnTo>
                      <a:pt x="208" y="129"/>
                    </a:lnTo>
                    <a:lnTo>
                      <a:pt x="5" y="129"/>
                    </a:lnTo>
                    <a:lnTo>
                      <a:pt x="0" y="129"/>
                    </a:lnTo>
                    <a:lnTo>
                      <a:pt x="0" y="35"/>
                    </a:lnTo>
                    <a:lnTo>
                      <a:pt x="1" y="16"/>
                    </a:lnTo>
                    <a:lnTo>
                      <a:pt x="3" y="0"/>
                    </a:lnTo>
                    <a:lnTo>
                      <a:pt x="3" y="107"/>
                    </a:lnTo>
                    <a:close/>
                  </a:path>
                </a:pathLst>
              </a:custGeom>
              <a:solidFill>
                <a:srgbClr val="D8E8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66" name="Freeform 83"/>
              <p:cNvSpPr>
                <a:spLocks/>
              </p:cNvSpPr>
              <p:nvPr/>
            </p:nvSpPr>
            <p:spPr bwMode="auto">
              <a:xfrm>
                <a:off x="6" y="2241"/>
                <a:ext cx="1860" cy="156"/>
              </a:xfrm>
              <a:custGeom>
                <a:avLst/>
                <a:gdLst>
                  <a:gd name="T0" fmla="*/ 1860 w 1860"/>
                  <a:gd name="T1" fmla="*/ 19 h 156"/>
                  <a:gd name="T2" fmla="*/ 1860 w 1860"/>
                  <a:gd name="T3" fmla="*/ 19 h 156"/>
                  <a:gd name="T4" fmla="*/ 1860 w 1860"/>
                  <a:gd name="T5" fmla="*/ 19 h 156"/>
                  <a:gd name="T6" fmla="*/ 1860 w 1860"/>
                  <a:gd name="T7" fmla="*/ 20 h 156"/>
                  <a:gd name="T8" fmla="*/ 1860 w 1860"/>
                  <a:gd name="T9" fmla="*/ 27 h 156"/>
                  <a:gd name="T10" fmla="*/ 1860 w 1860"/>
                  <a:gd name="T11" fmla="*/ 27 h 156"/>
                  <a:gd name="T12" fmla="*/ 1858 w 1860"/>
                  <a:gd name="T13" fmla="*/ 43 h 156"/>
                  <a:gd name="T14" fmla="*/ 1857 w 1860"/>
                  <a:gd name="T15" fmla="*/ 62 h 156"/>
                  <a:gd name="T16" fmla="*/ 1857 w 1860"/>
                  <a:gd name="T17" fmla="*/ 156 h 156"/>
                  <a:gd name="T18" fmla="*/ 193 w 1860"/>
                  <a:gd name="T19" fmla="*/ 156 h 156"/>
                  <a:gd name="T20" fmla="*/ 0 w 1860"/>
                  <a:gd name="T21" fmla="*/ 156 h 156"/>
                  <a:gd name="T22" fmla="*/ 0 w 1860"/>
                  <a:gd name="T23" fmla="*/ 134 h 156"/>
                  <a:gd name="T24" fmla="*/ 196 w 1860"/>
                  <a:gd name="T25" fmla="*/ 134 h 156"/>
                  <a:gd name="T26" fmla="*/ 196 w 1860"/>
                  <a:gd name="T27" fmla="*/ 20 h 156"/>
                  <a:gd name="T28" fmla="*/ 196 w 1860"/>
                  <a:gd name="T29" fmla="*/ 20 h 156"/>
                  <a:gd name="T30" fmla="*/ 196 w 1860"/>
                  <a:gd name="T31" fmla="*/ 17 h 156"/>
                  <a:gd name="T32" fmla="*/ 199 w 1860"/>
                  <a:gd name="T33" fmla="*/ 13 h 156"/>
                  <a:gd name="T34" fmla="*/ 199 w 1860"/>
                  <a:gd name="T35" fmla="*/ 13 h 156"/>
                  <a:gd name="T36" fmla="*/ 203 w 1860"/>
                  <a:gd name="T37" fmla="*/ 9 h 156"/>
                  <a:gd name="T38" fmla="*/ 212 w 1860"/>
                  <a:gd name="T39" fmla="*/ 5 h 156"/>
                  <a:gd name="T40" fmla="*/ 212 w 1860"/>
                  <a:gd name="T41" fmla="*/ 5 h 156"/>
                  <a:gd name="T42" fmla="*/ 222 w 1860"/>
                  <a:gd name="T43" fmla="*/ 2 h 156"/>
                  <a:gd name="T44" fmla="*/ 233 w 1860"/>
                  <a:gd name="T45" fmla="*/ 0 h 156"/>
                  <a:gd name="T46" fmla="*/ 1823 w 1860"/>
                  <a:gd name="T47" fmla="*/ 0 h 156"/>
                  <a:gd name="T48" fmla="*/ 1823 w 1860"/>
                  <a:gd name="T49" fmla="*/ 0 h 156"/>
                  <a:gd name="T50" fmla="*/ 1837 w 1860"/>
                  <a:gd name="T51" fmla="*/ 2 h 156"/>
                  <a:gd name="T52" fmla="*/ 1848 w 1860"/>
                  <a:gd name="T53" fmla="*/ 6 h 156"/>
                  <a:gd name="T54" fmla="*/ 1848 w 1860"/>
                  <a:gd name="T55" fmla="*/ 6 h 156"/>
                  <a:gd name="T56" fmla="*/ 1853 w 1860"/>
                  <a:gd name="T57" fmla="*/ 9 h 156"/>
                  <a:gd name="T58" fmla="*/ 1855 w 1860"/>
                  <a:gd name="T59" fmla="*/ 12 h 156"/>
                  <a:gd name="T60" fmla="*/ 1858 w 1860"/>
                  <a:gd name="T61" fmla="*/ 16 h 156"/>
                  <a:gd name="T62" fmla="*/ 1860 w 1860"/>
                  <a:gd name="T63" fmla="*/ 19 h 156"/>
                  <a:gd name="T64" fmla="*/ 1860 w 1860"/>
                  <a:gd name="T65" fmla="*/ 19 h 15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860" h="156">
                    <a:moveTo>
                      <a:pt x="1860" y="19"/>
                    </a:moveTo>
                    <a:lnTo>
                      <a:pt x="1860" y="19"/>
                    </a:lnTo>
                    <a:lnTo>
                      <a:pt x="1860" y="20"/>
                    </a:lnTo>
                    <a:lnTo>
                      <a:pt x="1860" y="27"/>
                    </a:lnTo>
                    <a:lnTo>
                      <a:pt x="1858" y="43"/>
                    </a:lnTo>
                    <a:lnTo>
                      <a:pt x="1857" y="62"/>
                    </a:lnTo>
                    <a:lnTo>
                      <a:pt x="1857" y="156"/>
                    </a:lnTo>
                    <a:lnTo>
                      <a:pt x="193" y="156"/>
                    </a:lnTo>
                    <a:lnTo>
                      <a:pt x="0" y="156"/>
                    </a:lnTo>
                    <a:lnTo>
                      <a:pt x="0" y="134"/>
                    </a:lnTo>
                    <a:lnTo>
                      <a:pt x="196" y="134"/>
                    </a:lnTo>
                    <a:lnTo>
                      <a:pt x="196" y="20"/>
                    </a:lnTo>
                    <a:lnTo>
                      <a:pt x="196" y="17"/>
                    </a:lnTo>
                    <a:lnTo>
                      <a:pt x="199" y="13"/>
                    </a:lnTo>
                    <a:lnTo>
                      <a:pt x="203" y="9"/>
                    </a:lnTo>
                    <a:lnTo>
                      <a:pt x="212" y="5"/>
                    </a:lnTo>
                    <a:lnTo>
                      <a:pt x="222" y="2"/>
                    </a:lnTo>
                    <a:lnTo>
                      <a:pt x="233" y="0"/>
                    </a:lnTo>
                    <a:lnTo>
                      <a:pt x="1823" y="0"/>
                    </a:lnTo>
                    <a:lnTo>
                      <a:pt x="1837" y="2"/>
                    </a:lnTo>
                    <a:lnTo>
                      <a:pt x="1848" y="6"/>
                    </a:lnTo>
                    <a:lnTo>
                      <a:pt x="1853" y="9"/>
                    </a:lnTo>
                    <a:lnTo>
                      <a:pt x="1855" y="12"/>
                    </a:lnTo>
                    <a:lnTo>
                      <a:pt x="1858" y="16"/>
                    </a:lnTo>
                    <a:lnTo>
                      <a:pt x="1860" y="19"/>
                    </a:lnTo>
                    <a:close/>
                  </a:path>
                </a:pathLst>
              </a:custGeom>
              <a:solidFill>
                <a:srgbClr val="D8E8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67" name="Freeform 84"/>
              <p:cNvSpPr>
                <a:spLocks/>
              </p:cNvSpPr>
              <p:nvPr/>
            </p:nvSpPr>
            <p:spPr bwMode="auto">
              <a:xfrm>
                <a:off x="1860" y="2400"/>
                <a:ext cx="6" cy="3"/>
              </a:xfrm>
              <a:custGeom>
                <a:avLst/>
                <a:gdLst>
                  <a:gd name="T0" fmla="*/ 6 w 6"/>
                  <a:gd name="T1" fmla="*/ 0 h 3"/>
                  <a:gd name="T2" fmla="*/ 6 w 6"/>
                  <a:gd name="T3" fmla="*/ 3 h 3"/>
                  <a:gd name="T4" fmla="*/ 3 w 6"/>
                  <a:gd name="T5" fmla="*/ 3 h 3"/>
                  <a:gd name="T6" fmla="*/ 0 w 6"/>
                  <a:gd name="T7" fmla="*/ 3 h 3"/>
                  <a:gd name="T8" fmla="*/ 0 w 6"/>
                  <a:gd name="T9" fmla="*/ 0 h 3"/>
                  <a:gd name="T10" fmla="*/ 3 w 6"/>
                  <a:gd name="T11" fmla="*/ 0 h 3"/>
                  <a:gd name="T12" fmla="*/ 6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3">
                    <a:moveTo>
                      <a:pt x="6" y="0"/>
                    </a:moveTo>
                    <a:lnTo>
                      <a:pt x="6" y="3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68" name="Freeform 85"/>
              <p:cNvSpPr>
                <a:spLocks/>
              </p:cNvSpPr>
              <p:nvPr/>
            </p:nvSpPr>
            <p:spPr bwMode="auto">
              <a:xfrm>
                <a:off x="3" y="2239"/>
                <a:ext cx="1865" cy="161"/>
              </a:xfrm>
              <a:custGeom>
                <a:avLst/>
                <a:gdLst>
                  <a:gd name="T0" fmla="*/ 199 w 1865"/>
                  <a:gd name="T1" fmla="*/ 136 h 161"/>
                  <a:gd name="T2" fmla="*/ 3 w 1865"/>
                  <a:gd name="T3" fmla="*/ 136 h 161"/>
                  <a:gd name="T4" fmla="*/ 3 w 1865"/>
                  <a:gd name="T5" fmla="*/ 158 h 161"/>
                  <a:gd name="T6" fmla="*/ 196 w 1865"/>
                  <a:gd name="T7" fmla="*/ 158 h 161"/>
                  <a:gd name="T8" fmla="*/ 1860 w 1865"/>
                  <a:gd name="T9" fmla="*/ 158 h 161"/>
                  <a:gd name="T10" fmla="*/ 1860 w 1865"/>
                  <a:gd name="T11" fmla="*/ 161 h 161"/>
                  <a:gd name="T12" fmla="*/ 1857 w 1865"/>
                  <a:gd name="T13" fmla="*/ 161 h 161"/>
                  <a:gd name="T14" fmla="*/ 196 w 1865"/>
                  <a:gd name="T15" fmla="*/ 161 h 161"/>
                  <a:gd name="T16" fmla="*/ 0 w 1865"/>
                  <a:gd name="T17" fmla="*/ 161 h 161"/>
                  <a:gd name="T18" fmla="*/ 0 w 1865"/>
                  <a:gd name="T19" fmla="*/ 133 h 161"/>
                  <a:gd name="T20" fmla="*/ 196 w 1865"/>
                  <a:gd name="T21" fmla="*/ 133 h 161"/>
                  <a:gd name="T22" fmla="*/ 196 w 1865"/>
                  <a:gd name="T23" fmla="*/ 22 h 161"/>
                  <a:gd name="T24" fmla="*/ 196 w 1865"/>
                  <a:gd name="T25" fmla="*/ 22 h 161"/>
                  <a:gd name="T26" fmla="*/ 196 w 1865"/>
                  <a:gd name="T27" fmla="*/ 18 h 161"/>
                  <a:gd name="T28" fmla="*/ 199 w 1865"/>
                  <a:gd name="T29" fmla="*/ 14 h 161"/>
                  <a:gd name="T30" fmla="*/ 204 w 1865"/>
                  <a:gd name="T31" fmla="*/ 9 h 161"/>
                  <a:gd name="T32" fmla="*/ 208 w 1865"/>
                  <a:gd name="T33" fmla="*/ 7 h 161"/>
                  <a:gd name="T34" fmla="*/ 213 w 1865"/>
                  <a:gd name="T35" fmla="*/ 4 h 161"/>
                  <a:gd name="T36" fmla="*/ 220 w 1865"/>
                  <a:gd name="T37" fmla="*/ 2 h 161"/>
                  <a:gd name="T38" fmla="*/ 227 w 1865"/>
                  <a:gd name="T39" fmla="*/ 1 h 161"/>
                  <a:gd name="T40" fmla="*/ 236 w 1865"/>
                  <a:gd name="T41" fmla="*/ 0 h 161"/>
                  <a:gd name="T42" fmla="*/ 1826 w 1865"/>
                  <a:gd name="T43" fmla="*/ 0 h 161"/>
                  <a:gd name="T44" fmla="*/ 1826 w 1865"/>
                  <a:gd name="T45" fmla="*/ 0 h 161"/>
                  <a:gd name="T46" fmla="*/ 1839 w 1865"/>
                  <a:gd name="T47" fmla="*/ 1 h 161"/>
                  <a:gd name="T48" fmla="*/ 1850 w 1865"/>
                  <a:gd name="T49" fmla="*/ 5 h 161"/>
                  <a:gd name="T50" fmla="*/ 1858 w 1865"/>
                  <a:gd name="T51" fmla="*/ 11 h 161"/>
                  <a:gd name="T52" fmla="*/ 1861 w 1865"/>
                  <a:gd name="T53" fmla="*/ 14 h 161"/>
                  <a:gd name="T54" fmla="*/ 1864 w 1865"/>
                  <a:gd name="T55" fmla="*/ 17 h 161"/>
                  <a:gd name="T56" fmla="*/ 1864 w 1865"/>
                  <a:gd name="T57" fmla="*/ 17 h 161"/>
                  <a:gd name="T58" fmla="*/ 1863 w 1865"/>
                  <a:gd name="T59" fmla="*/ 19 h 161"/>
                  <a:gd name="T60" fmla="*/ 1865 w 1865"/>
                  <a:gd name="T61" fmla="*/ 21 h 161"/>
                  <a:gd name="T62" fmla="*/ 1863 w 1865"/>
                  <a:gd name="T63" fmla="*/ 21 h 161"/>
                  <a:gd name="T64" fmla="*/ 1863 w 1865"/>
                  <a:gd name="T65" fmla="*/ 21 h 161"/>
                  <a:gd name="T66" fmla="*/ 1863 w 1865"/>
                  <a:gd name="T67" fmla="*/ 21 h 161"/>
                  <a:gd name="T68" fmla="*/ 1863 w 1865"/>
                  <a:gd name="T69" fmla="*/ 21 h 161"/>
                  <a:gd name="T70" fmla="*/ 1861 w 1865"/>
                  <a:gd name="T71" fmla="*/ 18 h 161"/>
                  <a:gd name="T72" fmla="*/ 1858 w 1865"/>
                  <a:gd name="T73" fmla="*/ 14 h 161"/>
                  <a:gd name="T74" fmla="*/ 1856 w 1865"/>
                  <a:gd name="T75" fmla="*/ 11 h 161"/>
                  <a:gd name="T76" fmla="*/ 1851 w 1865"/>
                  <a:gd name="T77" fmla="*/ 8 h 161"/>
                  <a:gd name="T78" fmla="*/ 1851 w 1865"/>
                  <a:gd name="T79" fmla="*/ 8 h 161"/>
                  <a:gd name="T80" fmla="*/ 1840 w 1865"/>
                  <a:gd name="T81" fmla="*/ 4 h 161"/>
                  <a:gd name="T82" fmla="*/ 1826 w 1865"/>
                  <a:gd name="T83" fmla="*/ 2 h 161"/>
                  <a:gd name="T84" fmla="*/ 236 w 1865"/>
                  <a:gd name="T85" fmla="*/ 2 h 161"/>
                  <a:gd name="T86" fmla="*/ 236 w 1865"/>
                  <a:gd name="T87" fmla="*/ 2 h 161"/>
                  <a:gd name="T88" fmla="*/ 225 w 1865"/>
                  <a:gd name="T89" fmla="*/ 4 h 161"/>
                  <a:gd name="T90" fmla="*/ 215 w 1865"/>
                  <a:gd name="T91" fmla="*/ 7 h 161"/>
                  <a:gd name="T92" fmla="*/ 215 w 1865"/>
                  <a:gd name="T93" fmla="*/ 7 h 161"/>
                  <a:gd name="T94" fmla="*/ 206 w 1865"/>
                  <a:gd name="T95" fmla="*/ 11 h 161"/>
                  <a:gd name="T96" fmla="*/ 202 w 1865"/>
                  <a:gd name="T97" fmla="*/ 15 h 161"/>
                  <a:gd name="T98" fmla="*/ 202 w 1865"/>
                  <a:gd name="T99" fmla="*/ 15 h 161"/>
                  <a:gd name="T100" fmla="*/ 199 w 1865"/>
                  <a:gd name="T101" fmla="*/ 19 h 161"/>
                  <a:gd name="T102" fmla="*/ 199 w 1865"/>
                  <a:gd name="T103" fmla="*/ 22 h 161"/>
                  <a:gd name="T104" fmla="*/ 199 w 1865"/>
                  <a:gd name="T105" fmla="*/ 136 h 16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1865" h="161">
                    <a:moveTo>
                      <a:pt x="199" y="136"/>
                    </a:moveTo>
                    <a:lnTo>
                      <a:pt x="3" y="136"/>
                    </a:lnTo>
                    <a:lnTo>
                      <a:pt x="3" y="158"/>
                    </a:lnTo>
                    <a:lnTo>
                      <a:pt x="196" y="158"/>
                    </a:lnTo>
                    <a:lnTo>
                      <a:pt x="1860" y="158"/>
                    </a:lnTo>
                    <a:lnTo>
                      <a:pt x="1860" y="161"/>
                    </a:lnTo>
                    <a:lnTo>
                      <a:pt x="1857" y="161"/>
                    </a:lnTo>
                    <a:lnTo>
                      <a:pt x="196" y="161"/>
                    </a:lnTo>
                    <a:lnTo>
                      <a:pt x="0" y="161"/>
                    </a:lnTo>
                    <a:lnTo>
                      <a:pt x="0" y="133"/>
                    </a:lnTo>
                    <a:lnTo>
                      <a:pt x="196" y="133"/>
                    </a:lnTo>
                    <a:lnTo>
                      <a:pt x="196" y="22"/>
                    </a:lnTo>
                    <a:lnTo>
                      <a:pt x="196" y="18"/>
                    </a:lnTo>
                    <a:lnTo>
                      <a:pt x="199" y="14"/>
                    </a:lnTo>
                    <a:lnTo>
                      <a:pt x="204" y="9"/>
                    </a:lnTo>
                    <a:lnTo>
                      <a:pt x="208" y="7"/>
                    </a:lnTo>
                    <a:lnTo>
                      <a:pt x="213" y="4"/>
                    </a:lnTo>
                    <a:lnTo>
                      <a:pt x="220" y="2"/>
                    </a:lnTo>
                    <a:lnTo>
                      <a:pt x="227" y="1"/>
                    </a:lnTo>
                    <a:lnTo>
                      <a:pt x="236" y="0"/>
                    </a:lnTo>
                    <a:lnTo>
                      <a:pt x="1826" y="0"/>
                    </a:lnTo>
                    <a:lnTo>
                      <a:pt x="1839" y="1"/>
                    </a:lnTo>
                    <a:lnTo>
                      <a:pt x="1850" y="5"/>
                    </a:lnTo>
                    <a:lnTo>
                      <a:pt x="1858" y="11"/>
                    </a:lnTo>
                    <a:lnTo>
                      <a:pt x="1861" y="14"/>
                    </a:lnTo>
                    <a:lnTo>
                      <a:pt x="1864" y="17"/>
                    </a:lnTo>
                    <a:lnTo>
                      <a:pt x="1863" y="19"/>
                    </a:lnTo>
                    <a:lnTo>
                      <a:pt x="1865" y="21"/>
                    </a:lnTo>
                    <a:lnTo>
                      <a:pt x="1863" y="21"/>
                    </a:lnTo>
                    <a:lnTo>
                      <a:pt x="1861" y="18"/>
                    </a:lnTo>
                    <a:lnTo>
                      <a:pt x="1858" y="14"/>
                    </a:lnTo>
                    <a:lnTo>
                      <a:pt x="1856" y="11"/>
                    </a:lnTo>
                    <a:lnTo>
                      <a:pt x="1851" y="8"/>
                    </a:lnTo>
                    <a:lnTo>
                      <a:pt x="1840" y="4"/>
                    </a:lnTo>
                    <a:lnTo>
                      <a:pt x="1826" y="2"/>
                    </a:lnTo>
                    <a:lnTo>
                      <a:pt x="236" y="2"/>
                    </a:lnTo>
                    <a:lnTo>
                      <a:pt x="225" y="4"/>
                    </a:lnTo>
                    <a:lnTo>
                      <a:pt x="215" y="7"/>
                    </a:lnTo>
                    <a:lnTo>
                      <a:pt x="206" y="11"/>
                    </a:lnTo>
                    <a:lnTo>
                      <a:pt x="202" y="15"/>
                    </a:lnTo>
                    <a:lnTo>
                      <a:pt x="199" y="19"/>
                    </a:lnTo>
                    <a:lnTo>
                      <a:pt x="199" y="22"/>
                    </a:lnTo>
                    <a:lnTo>
                      <a:pt x="199" y="13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69" name="Freeform 86"/>
              <p:cNvSpPr>
                <a:spLocks/>
              </p:cNvSpPr>
              <p:nvPr/>
            </p:nvSpPr>
            <p:spPr bwMode="auto">
              <a:xfrm>
                <a:off x="0" y="2236"/>
                <a:ext cx="1870" cy="167"/>
              </a:xfrm>
              <a:custGeom>
                <a:avLst/>
                <a:gdLst>
                  <a:gd name="T0" fmla="*/ 197 w 1870"/>
                  <a:gd name="T1" fmla="*/ 25 h 167"/>
                  <a:gd name="T2" fmla="*/ 197 w 1870"/>
                  <a:gd name="T3" fmla="*/ 25 h 167"/>
                  <a:gd name="T4" fmla="*/ 198 w 1870"/>
                  <a:gd name="T5" fmla="*/ 21 h 167"/>
                  <a:gd name="T6" fmla="*/ 199 w 1870"/>
                  <a:gd name="T7" fmla="*/ 15 h 167"/>
                  <a:gd name="T8" fmla="*/ 199 w 1870"/>
                  <a:gd name="T9" fmla="*/ 15 h 167"/>
                  <a:gd name="T10" fmla="*/ 204 w 1870"/>
                  <a:gd name="T11" fmla="*/ 11 h 167"/>
                  <a:gd name="T12" fmla="*/ 209 w 1870"/>
                  <a:gd name="T13" fmla="*/ 7 h 167"/>
                  <a:gd name="T14" fmla="*/ 209 w 1870"/>
                  <a:gd name="T15" fmla="*/ 7 h 167"/>
                  <a:gd name="T16" fmla="*/ 216 w 1870"/>
                  <a:gd name="T17" fmla="*/ 4 h 167"/>
                  <a:gd name="T18" fmla="*/ 223 w 1870"/>
                  <a:gd name="T19" fmla="*/ 3 h 167"/>
                  <a:gd name="T20" fmla="*/ 230 w 1870"/>
                  <a:gd name="T21" fmla="*/ 1 h 167"/>
                  <a:gd name="T22" fmla="*/ 239 w 1870"/>
                  <a:gd name="T23" fmla="*/ 0 h 167"/>
                  <a:gd name="T24" fmla="*/ 1829 w 1870"/>
                  <a:gd name="T25" fmla="*/ 0 h 167"/>
                  <a:gd name="T26" fmla="*/ 1829 w 1870"/>
                  <a:gd name="T27" fmla="*/ 0 h 167"/>
                  <a:gd name="T28" fmla="*/ 1836 w 1870"/>
                  <a:gd name="T29" fmla="*/ 1 h 167"/>
                  <a:gd name="T30" fmla="*/ 1843 w 1870"/>
                  <a:gd name="T31" fmla="*/ 1 h 167"/>
                  <a:gd name="T32" fmla="*/ 1850 w 1870"/>
                  <a:gd name="T33" fmla="*/ 4 h 167"/>
                  <a:gd name="T34" fmla="*/ 1857 w 1870"/>
                  <a:gd name="T35" fmla="*/ 7 h 167"/>
                  <a:gd name="T36" fmla="*/ 1857 w 1870"/>
                  <a:gd name="T37" fmla="*/ 7 h 167"/>
                  <a:gd name="T38" fmla="*/ 1864 w 1870"/>
                  <a:gd name="T39" fmla="*/ 11 h 167"/>
                  <a:gd name="T40" fmla="*/ 1870 w 1870"/>
                  <a:gd name="T41" fmla="*/ 18 h 167"/>
                  <a:gd name="T42" fmla="*/ 1870 w 1870"/>
                  <a:gd name="T43" fmla="*/ 18 h 167"/>
                  <a:gd name="T44" fmla="*/ 1867 w 1870"/>
                  <a:gd name="T45" fmla="*/ 20 h 167"/>
                  <a:gd name="T46" fmla="*/ 1867 w 1870"/>
                  <a:gd name="T47" fmla="*/ 20 h 167"/>
                  <a:gd name="T48" fmla="*/ 1867 w 1870"/>
                  <a:gd name="T49" fmla="*/ 20 h 167"/>
                  <a:gd name="T50" fmla="*/ 1864 w 1870"/>
                  <a:gd name="T51" fmla="*/ 17 h 167"/>
                  <a:gd name="T52" fmla="*/ 1861 w 1870"/>
                  <a:gd name="T53" fmla="*/ 14 h 167"/>
                  <a:gd name="T54" fmla="*/ 1853 w 1870"/>
                  <a:gd name="T55" fmla="*/ 8 h 167"/>
                  <a:gd name="T56" fmla="*/ 1842 w 1870"/>
                  <a:gd name="T57" fmla="*/ 4 h 167"/>
                  <a:gd name="T58" fmla="*/ 1829 w 1870"/>
                  <a:gd name="T59" fmla="*/ 3 h 167"/>
                  <a:gd name="T60" fmla="*/ 239 w 1870"/>
                  <a:gd name="T61" fmla="*/ 3 h 167"/>
                  <a:gd name="T62" fmla="*/ 239 w 1870"/>
                  <a:gd name="T63" fmla="*/ 3 h 167"/>
                  <a:gd name="T64" fmla="*/ 230 w 1870"/>
                  <a:gd name="T65" fmla="*/ 4 h 167"/>
                  <a:gd name="T66" fmla="*/ 223 w 1870"/>
                  <a:gd name="T67" fmla="*/ 5 h 167"/>
                  <a:gd name="T68" fmla="*/ 216 w 1870"/>
                  <a:gd name="T69" fmla="*/ 7 h 167"/>
                  <a:gd name="T70" fmla="*/ 211 w 1870"/>
                  <a:gd name="T71" fmla="*/ 10 h 167"/>
                  <a:gd name="T72" fmla="*/ 207 w 1870"/>
                  <a:gd name="T73" fmla="*/ 12 h 167"/>
                  <a:gd name="T74" fmla="*/ 202 w 1870"/>
                  <a:gd name="T75" fmla="*/ 17 h 167"/>
                  <a:gd name="T76" fmla="*/ 199 w 1870"/>
                  <a:gd name="T77" fmla="*/ 21 h 167"/>
                  <a:gd name="T78" fmla="*/ 199 w 1870"/>
                  <a:gd name="T79" fmla="*/ 25 h 167"/>
                  <a:gd name="T80" fmla="*/ 199 w 1870"/>
                  <a:gd name="T81" fmla="*/ 136 h 167"/>
                  <a:gd name="T82" fmla="*/ 3 w 1870"/>
                  <a:gd name="T83" fmla="*/ 136 h 167"/>
                  <a:gd name="T84" fmla="*/ 3 w 1870"/>
                  <a:gd name="T85" fmla="*/ 164 h 167"/>
                  <a:gd name="T86" fmla="*/ 199 w 1870"/>
                  <a:gd name="T87" fmla="*/ 164 h 167"/>
                  <a:gd name="T88" fmla="*/ 1860 w 1870"/>
                  <a:gd name="T89" fmla="*/ 164 h 167"/>
                  <a:gd name="T90" fmla="*/ 1860 w 1870"/>
                  <a:gd name="T91" fmla="*/ 167 h 167"/>
                  <a:gd name="T92" fmla="*/ 199 w 1870"/>
                  <a:gd name="T93" fmla="*/ 167 h 167"/>
                  <a:gd name="T94" fmla="*/ 0 w 1870"/>
                  <a:gd name="T95" fmla="*/ 167 h 167"/>
                  <a:gd name="T96" fmla="*/ 0 w 1870"/>
                  <a:gd name="T97" fmla="*/ 133 h 167"/>
                  <a:gd name="T98" fmla="*/ 197 w 1870"/>
                  <a:gd name="T99" fmla="*/ 133 h 167"/>
                  <a:gd name="T100" fmla="*/ 197 w 1870"/>
                  <a:gd name="T101" fmla="*/ 25 h 167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1870" h="167">
                    <a:moveTo>
                      <a:pt x="197" y="25"/>
                    </a:moveTo>
                    <a:lnTo>
                      <a:pt x="197" y="25"/>
                    </a:lnTo>
                    <a:lnTo>
                      <a:pt x="198" y="21"/>
                    </a:lnTo>
                    <a:lnTo>
                      <a:pt x="199" y="15"/>
                    </a:lnTo>
                    <a:lnTo>
                      <a:pt x="204" y="11"/>
                    </a:lnTo>
                    <a:lnTo>
                      <a:pt x="209" y="7"/>
                    </a:lnTo>
                    <a:lnTo>
                      <a:pt x="216" y="4"/>
                    </a:lnTo>
                    <a:lnTo>
                      <a:pt x="223" y="3"/>
                    </a:lnTo>
                    <a:lnTo>
                      <a:pt x="230" y="1"/>
                    </a:lnTo>
                    <a:lnTo>
                      <a:pt x="239" y="0"/>
                    </a:lnTo>
                    <a:lnTo>
                      <a:pt x="1829" y="0"/>
                    </a:lnTo>
                    <a:lnTo>
                      <a:pt x="1836" y="1"/>
                    </a:lnTo>
                    <a:lnTo>
                      <a:pt x="1843" y="1"/>
                    </a:lnTo>
                    <a:lnTo>
                      <a:pt x="1850" y="4"/>
                    </a:lnTo>
                    <a:lnTo>
                      <a:pt x="1857" y="7"/>
                    </a:lnTo>
                    <a:lnTo>
                      <a:pt x="1864" y="11"/>
                    </a:lnTo>
                    <a:lnTo>
                      <a:pt x="1870" y="18"/>
                    </a:lnTo>
                    <a:lnTo>
                      <a:pt x="1867" y="20"/>
                    </a:lnTo>
                    <a:lnTo>
                      <a:pt x="1864" y="17"/>
                    </a:lnTo>
                    <a:lnTo>
                      <a:pt x="1861" y="14"/>
                    </a:lnTo>
                    <a:lnTo>
                      <a:pt x="1853" y="8"/>
                    </a:lnTo>
                    <a:lnTo>
                      <a:pt x="1842" y="4"/>
                    </a:lnTo>
                    <a:lnTo>
                      <a:pt x="1829" y="3"/>
                    </a:lnTo>
                    <a:lnTo>
                      <a:pt x="239" y="3"/>
                    </a:lnTo>
                    <a:lnTo>
                      <a:pt x="230" y="4"/>
                    </a:lnTo>
                    <a:lnTo>
                      <a:pt x="223" y="5"/>
                    </a:lnTo>
                    <a:lnTo>
                      <a:pt x="216" y="7"/>
                    </a:lnTo>
                    <a:lnTo>
                      <a:pt x="211" y="10"/>
                    </a:lnTo>
                    <a:lnTo>
                      <a:pt x="207" y="12"/>
                    </a:lnTo>
                    <a:lnTo>
                      <a:pt x="202" y="17"/>
                    </a:lnTo>
                    <a:lnTo>
                      <a:pt x="199" y="21"/>
                    </a:lnTo>
                    <a:lnTo>
                      <a:pt x="199" y="25"/>
                    </a:lnTo>
                    <a:lnTo>
                      <a:pt x="199" y="136"/>
                    </a:lnTo>
                    <a:lnTo>
                      <a:pt x="3" y="136"/>
                    </a:lnTo>
                    <a:lnTo>
                      <a:pt x="3" y="164"/>
                    </a:lnTo>
                    <a:lnTo>
                      <a:pt x="199" y="164"/>
                    </a:lnTo>
                    <a:lnTo>
                      <a:pt x="1860" y="164"/>
                    </a:lnTo>
                    <a:lnTo>
                      <a:pt x="1860" y="167"/>
                    </a:lnTo>
                    <a:lnTo>
                      <a:pt x="199" y="167"/>
                    </a:lnTo>
                    <a:lnTo>
                      <a:pt x="0" y="167"/>
                    </a:lnTo>
                    <a:lnTo>
                      <a:pt x="0" y="133"/>
                    </a:lnTo>
                    <a:lnTo>
                      <a:pt x="197" y="133"/>
                    </a:lnTo>
                    <a:lnTo>
                      <a:pt x="197" y="2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70" name="Freeform 87"/>
              <p:cNvSpPr>
                <a:spLocks/>
              </p:cNvSpPr>
              <p:nvPr/>
            </p:nvSpPr>
            <p:spPr bwMode="auto">
              <a:xfrm>
                <a:off x="3914" y="2129"/>
                <a:ext cx="41" cy="24"/>
              </a:xfrm>
              <a:custGeom>
                <a:avLst/>
                <a:gdLst>
                  <a:gd name="T0" fmla="*/ 21 w 41"/>
                  <a:gd name="T1" fmla="*/ 0 h 24"/>
                  <a:gd name="T2" fmla="*/ 41 w 41"/>
                  <a:gd name="T3" fmla="*/ 0 h 24"/>
                  <a:gd name="T4" fmla="*/ 31 w 41"/>
                  <a:gd name="T5" fmla="*/ 11 h 24"/>
                  <a:gd name="T6" fmla="*/ 21 w 41"/>
                  <a:gd name="T7" fmla="*/ 24 h 24"/>
                  <a:gd name="T8" fmla="*/ 10 w 41"/>
                  <a:gd name="T9" fmla="*/ 11 h 24"/>
                  <a:gd name="T10" fmla="*/ 0 w 41"/>
                  <a:gd name="T11" fmla="*/ 0 h 24"/>
                  <a:gd name="T12" fmla="*/ 21 w 41"/>
                  <a:gd name="T13" fmla="*/ 0 h 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24">
                    <a:moveTo>
                      <a:pt x="21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1" y="24"/>
                    </a:lnTo>
                    <a:lnTo>
                      <a:pt x="10" y="11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71" name="Freeform 88"/>
              <p:cNvSpPr>
                <a:spLocks noEditPoints="1"/>
              </p:cNvSpPr>
              <p:nvPr/>
            </p:nvSpPr>
            <p:spPr bwMode="auto">
              <a:xfrm>
                <a:off x="5496" y="1917"/>
                <a:ext cx="244" cy="88"/>
              </a:xfrm>
              <a:custGeom>
                <a:avLst/>
                <a:gdLst>
                  <a:gd name="T0" fmla="*/ 0 w 244"/>
                  <a:gd name="T1" fmla="*/ 0 h 88"/>
                  <a:gd name="T2" fmla="*/ 244 w 244"/>
                  <a:gd name="T3" fmla="*/ 0 h 88"/>
                  <a:gd name="T4" fmla="*/ 244 w 244"/>
                  <a:gd name="T5" fmla="*/ 87 h 88"/>
                  <a:gd name="T6" fmla="*/ 244 w 244"/>
                  <a:gd name="T7" fmla="*/ 87 h 88"/>
                  <a:gd name="T8" fmla="*/ 242 w 244"/>
                  <a:gd name="T9" fmla="*/ 87 h 88"/>
                  <a:gd name="T10" fmla="*/ 242 w 244"/>
                  <a:gd name="T11" fmla="*/ 87 h 88"/>
                  <a:gd name="T12" fmla="*/ 216 w 244"/>
                  <a:gd name="T13" fmla="*/ 88 h 88"/>
                  <a:gd name="T14" fmla="*/ 0 w 244"/>
                  <a:gd name="T15" fmla="*/ 88 h 88"/>
                  <a:gd name="T16" fmla="*/ 0 w 244"/>
                  <a:gd name="T17" fmla="*/ 0 h 88"/>
                  <a:gd name="T18" fmla="*/ 111 w 244"/>
                  <a:gd name="T19" fmla="*/ 69 h 88"/>
                  <a:gd name="T20" fmla="*/ 121 w 244"/>
                  <a:gd name="T21" fmla="*/ 56 h 88"/>
                  <a:gd name="T22" fmla="*/ 122 w 244"/>
                  <a:gd name="T23" fmla="*/ 56 h 88"/>
                  <a:gd name="T24" fmla="*/ 122 w 244"/>
                  <a:gd name="T25" fmla="*/ 56 h 88"/>
                  <a:gd name="T26" fmla="*/ 133 w 244"/>
                  <a:gd name="T27" fmla="*/ 69 h 88"/>
                  <a:gd name="T28" fmla="*/ 167 w 244"/>
                  <a:gd name="T29" fmla="*/ 69 h 88"/>
                  <a:gd name="T30" fmla="*/ 139 w 244"/>
                  <a:gd name="T31" fmla="*/ 39 h 88"/>
                  <a:gd name="T32" fmla="*/ 167 w 244"/>
                  <a:gd name="T33" fmla="*/ 11 h 88"/>
                  <a:gd name="T34" fmla="*/ 133 w 244"/>
                  <a:gd name="T35" fmla="*/ 11 h 88"/>
                  <a:gd name="T36" fmla="*/ 124 w 244"/>
                  <a:gd name="T37" fmla="*/ 24 h 88"/>
                  <a:gd name="T38" fmla="*/ 122 w 244"/>
                  <a:gd name="T39" fmla="*/ 24 h 88"/>
                  <a:gd name="T40" fmla="*/ 122 w 244"/>
                  <a:gd name="T41" fmla="*/ 22 h 88"/>
                  <a:gd name="T42" fmla="*/ 122 w 244"/>
                  <a:gd name="T43" fmla="*/ 22 h 88"/>
                  <a:gd name="T44" fmla="*/ 111 w 244"/>
                  <a:gd name="T45" fmla="*/ 11 h 88"/>
                  <a:gd name="T46" fmla="*/ 108 w 244"/>
                  <a:gd name="T47" fmla="*/ 11 h 88"/>
                  <a:gd name="T48" fmla="*/ 79 w 244"/>
                  <a:gd name="T49" fmla="*/ 11 h 88"/>
                  <a:gd name="T50" fmla="*/ 105 w 244"/>
                  <a:gd name="T51" fmla="*/ 39 h 88"/>
                  <a:gd name="T52" fmla="*/ 77 w 244"/>
                  <a:gd name="T53" fmla="*/ 69 h 88"/>
                  <a:gd name="T54" fmla="*/ 111 w 244"/>
                  <a:gd name="T55" fmla="*/ 69 h 8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244" h="88">
                    <a:moveTo>
                      <a:pt x="0" y="0"/>
                    </a:moveTo>
                    <a:lnTo>
                      <a:pt x="244" y="0"/>
                    </a:lnTo>
                    <a:lnTo>
                      <a:pt x="244" y="87"/>
                    </a:lnTo>
                    <a:lnTo>
                      <a:pt x="242" y="87"/>
                    </a:lnTo>
                    <a:lnTo>
                      <a:pt x="216" y="88"/>
                    </a:lnTo>
                    <a:lnTo>
                      <a:pt x="0" y="88"/>
                    </a:lnTo>
                    <a:lnTo>
                      <a:pt x="0" y="0"/>
                    </a:lnTo>
                    <a:close/>
                    <a:moveTo>
                      <a:pt x="111" y="69"/>
                    </a:moveTo>
                    <a:lnTo>
                      <a:pt x="121" y="56"/>
                    </a:lnTo>
                    <a:lnTo>
                      <a:pt x="122" y="56"/>
                    </a:lnTo>
                    <a:lnTo>
                      <a:pt x="133" y="69"/>
                    </a:lnTo>
                    <a:lnTo>
                      <a:pt x="167" y="69"/>
                    </a:lnTo>
                    <a:lnTo>
                      <a:pt x="139" y="39"/>
                    </a:lnTo>
                    <a:lnTo>
                      <a:pt x="167" y="11"/>
                    </a:lnTo>
                    <a:lnTo>
                      <a:pt x="133" y="11"/>
                    </a:lnTo>
                    <a:lnTo>
                      <a:pt x="124" y="24"/>
                    </a:lnTo>
                    <a:lnTo>
                      <a:pt x="122" y="24"/>
                    </a:lnTo>
                    <a:lnTo>
                      <a:pt x="122" y="22"/>
                    </a:lnTo>
                    <a:lnTo>
                      <a:pt x="111" y="11"/>
                    </a:lnTo>
                    <a:lnTo>
                      <a:pt x="108" y="11"/>
                    </a:lnTo>
                    <a:lnTo>
                      <a:pt x="79" y="11"/>
                    </a:lnTo>
                    <a:lnTo>
                      <a:pt x="105" y="39"/>
                    </a:lnTo>
                    <a:lnTo>
                      <a:pt x="77" y="69"/>
                    </a:lnTo>
                    <a:lnTo>
                      <a:pt x="111" y="69"/>
                    </a:lnTo>
                    <a:close/>
                  </a:path>
                </a:pathLst>
              </a:custGeom>
              <a:solidFill>
                <a:srgbClr val="EC1C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72" name="Freeform 89"/>
              <p:cNvSpPr>
                <a:spLocks noEditPoints="1"/>
              </p:cNvSpPr>
              <p:nvPr/>
            </p:nvSpPr>
            <p:spPr bwMode="auto">
              <a:xfrm>
                <a:off x="5365" y="1917"/>
                <a:ext cx="113" cy="88"/>
              </a:xfrm>
              <a:custGeom>
                <a:avLst/>
                <a:gdLst>
                  <a:gd name="T0" fmla="*/ 80 w 113"/>
                  <a:gd name="T1" fmla="*/ 70 h 88"/>
                  <a:gd name="T2" fmla="*/ 80 w 113"/>
                  <a:gd name="T3" fmla="*/ 65 h 88"/>
                  <a:gd name="T4" fmla="*/ 90 w 113"/>
                  <a:gd name="T5" fmla="*/ 65 h 88"/>
                  <a:gd name="T6" fmla="*/ 90 w 113"/>
                  <a:gd name="T7" fmla="*/ 62 h 88"/>
                  <a:gd name="T8" fmla="*/ 90 w 113"/>
                  <a:gd name="T9" fmla="*/ 15 h 88"/>
                  <a:gd name="T10" fmla="*/ 34 w 113"/>
                  <a:gd name="T11" fmla="*/ 15 h 88"/>
                  <a:gd name="T12" fmla="*/ 34 w 113"/>
                  <a:gd name="T13" fmla="*/ 24 h 88"/>
                  <a:gd name="T14" fmla="*/ 24 w 113"/>
                  <a:gd name="T15" fmla="*/ 24 h 88"/>
                  <a:gd name="T16" fmla="*/ 24 w 113"/>
                  <a:gd name="T17" fmla="*/ 73 h 88"/>
                  <a:gd name="T18" fmla="*/ 80 w 113"/>
                  <a:gd name="T19" fmla="*/ 73 h 88"/>
                  <a:gd name="T20" fmla="*/ 80 w 113"/>
                  <a:gd name="T21" fmla="*/ 70 h 88"/>
                  <a:gd name="T22" fmla="*/ 113 w 113"/>
                  <a:gd name="T23" fmla="*/ 88 h 88"/>
                  <a:gd name="T24" fmla="*/ 0 w 113"/>
                  <a:gd name="T25" fmla="*/ 88 h 88"/>
                  <a:gd name="T26" fmla="*/ 0 w 113"/>
                  <a:gd name="T27" fmla="*/ 0 h 88"/>
                  <a:gd name="T28" fmla="*/ 113 w 113"/>
                  <a:gd name="T29" fmla="*/ 0 h 88"/>
                  <a:gd name="T30" fmla="*/ 113 w 113"/>
                  <a:gd name="T31" fmla="*/ 88 h 8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13" h="88">
                    <a:moveTo>
                      <a:pt x="80" y="70"/>
                    </a:moveTo>
                    <a:lnTo>
                      <a:pt x="80" y="65"/>
                    </a:lnTo>
                    <a:lnTo>
                      <a:pt x="90" y="65"/>
                    </a:lnTo>
                    <a:lnTo>
                      <a:pt x="90" y="62"/>
                    </a:lnTo>
                    <a:lnTo>
                      <a:pt x="90" y="15"/>
                    </a:lnTo>
                    <a:lnTo>
                      <a:pt x="34" y="15"/>
                    </a:lnTo>
                    <a:lnTo>
                      <a:pt x="34" y="24"/>
                    </a:lnTo>
                    <a:lnTo>
                      <a:pt x="24" y="24"/>
                    </a:lnTo>
                    <a:lnTo>
                      <a:pt x="24" y="73"/>
                    </a:lnTo>
                    <a:lnTo>
                      <a:pt x="80" y="73"/>
                    </a:lnTo>
                    <a:lnTo>
                      <a:pt x="80" y="70"/>
                    </a:lnTo>
                    <a:close/>
                    <a:moveTo>
                      <a:pt x="113" y="88"/>
                    </a:moveTo>
                    <a:lnTo>
                      <a:pt x="0" y="88"/>
                    </a:lnTo>
                    <a:lnTo>
                      <a:pt x="0" y="0"/>
                    </a:lnTo>
                    <a:lnTo>
                      <a:pt x="113" y="0"/>
                    </a:lnTo>
                    <a:lnTo>
                      <a:pt x="113" y="88"/>
                    </a:lnTo>
                    <a:close/>
                  </a:path>
                </a:pathLst>
              </a:custGeom>
              <a:solidFill>
                <a:srgbClr val="2E77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73" name="Rectangle 90"/>
              <p:cNvSpPr>
                <a:spLocks noChangeArrowheads="1"/>
              </p:cNvSpPr>
              <p:nvPr/>
            </p:nvSpPr>
            <p:spPr bwMode="auto">
              <a:xfrm>
                <a:off x="5362" y="1917"/>
                <a:ext cx="3" cy="88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74" name="Freeform 91"/>
              <p:cNvSpPr>
                <a:spLocks/>
              </p:cNvSpPr>
              <p:nvPr/>
            </p:nvSpPr>
            <p:spPr bwMode="auto">
              <a:xfrm>
                <a:off x="5402" y="1935"/>
                <a:ext cx="50" cy="41"/>
              </a:xfrm>
              <a:custGeom>
                <a:avLst/>
                <a:gdLst>
                  <a:gd name="T0" fmla="*/ 50 w 50"/>
                  <a:gd name="T1" fmla="*/ 0 h 41"/>
                  <a:gd name="T2" fmla="*/ 50 w 50"/>
                  <a:gd name="T3" fmla="*/ 41 h 41"/>
                  <a:gd name="T4" fmla="*/ 48 w 50"/>
                  <a:gd name="T5" fmla="*/ 41 h 41"/>
                  <a:gd name="T6" fmla="*/ 48 w 50"/>
                  <a:gd name="T7" fmla="*/ 3 h 41"/>
                  <a:gd name="T8" fmla="*/ 3 w 50"/>
                  <a:gd name="T9" fmla="*/ 3 h 41"/>
                  <a:gd name="T10" fmla="*/ 3 w 50"/>
                  <a:gd name="T11" fmla="*/ 6 h 41"/>
                  <a:gd name="T12" fmla="*/ 0 w 50"/>
                  <a:gd name="T13" fmla="*/ 6 h 41"/>
                  <a:gd name="T14" fmla="*/ 0 w 50"/>
                  <a:gd name="T15" fmla="*/ 0 h 41"/>
                  <a:gd name="T16" fmla="*/ 50 w 50"/>
                  <a:gd name="T17" fmla="*/ 0 h 4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0" h="41">
                    <a:moveTo>
                      <a:pt x="50" y="0"/>
                    </a:moveTo>
                    <a:lnTo>
                      <a:pt x="50" y="41"/>
                    </a:lnTo>
                    <a:lnTo>
                      <a:pt x="48" y="41"/>
                    </a:lnTo>
                    <a:lnTo>
                      <a:pt x="48" y="3"/>
                    </a:lnTo>
                    <a:lnTo>
                      <a:pt x="3" y="3"/>
                    </a:lnTo>
                    <a:lnTo>
                      <a:pt x="3" y="6"/>
                    </a:lnTo>
                    <a:lnTo>
                      <a:pt x="0" y="6"/>
                    </a:lnTo>
                    <a:lnTo>
                      <a:pt x="0" y="0"/>
                    </a:ln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75" name="Freeform 92"/>
              <p:cNvSpPr>
                <a:spLocks/>
              </p:cNvSpPr>
              <p:nvPr/>
            </p:nvSpPr>
            <p:spPr bwMode="auto">
              <a:xfrm>
                <a:off x="5405" y="1938"/>
                <a:ext cx="45" cy="38"/>
              </a:xfrm>
              <a:custGeom>
                <a:avLst/>
                <a:gdLst>
                  <a:gd name="T0" fmla="*/ 45 w 45"/>
                  <a:gd name="T1" fmla="*/ 0 h 38"/>
                  <a:gd name="T2" fmla="*/ 45 w 45"/>
                  <a:gd name="T3" fmla="*/ 38 h 38"/>
                  <a:gd name="T4" fmla="*/ 40 w 45"/>
                  <a:gd name="T5" fmla="*/ 38 h 38"/>
                  <a:gd name="T6" fmla="*/ 40 w 45"/>
                  <a:gd name="T7" fmla="*/ 3 h 38"/>
                  <a:gd name="T8" fmla="*/ 0 w 45"/>
                  <a:gd name="T9" fmla="*/ 3 h 38"/>
                  <a:gd name="T10" fmla="*/ 0 w 45"/>
                  <a:gd name="T11" fmla="*/ 0 h 38"/>
                  <a:gd name="T12" fmla="*/ 45 w 45"/>
                  <a:gd name="T13" fmla="*/ 0 h 3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5" h="38">
                    <a:moveTo>
                      <a:pt x="45" y="0"/>
                    </a:moveTo>
                    <a:lnTo>
                      <a:pt x="45" y="38"/>
                    </a:lnTo>
                    <a:lnTo>
                      <a:pt x="40" y="38"/>
                    </a:lnTo>
                    <a:lnTo>
                      <a:pt x="40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76" name="Freeform 93"/>
              <p:cNvSpPr>
                <a:spLocks/>
              </p:cNvSpPr>
              <p:nvPr/>
            </p:nvSpPr>
            <p:spPr bwMode="auto">
              <a:xfrm>
                <a:off x="5618" y="1939"/>
                <a:ext cx="0" cy="2"/>
              </a:xfrm>
              <a:custGeom>
                <a:avLst/>
                <a:gdLst>
                  <a:gd name="T0" fmla="*/ 0 h 2"/>
                  <a:gd name="T1" fmla="*/ 0 h 2"/>
                  <a:gd name="T2" fmla="*/ 2 h 2"/>
                  <a:gd name="T3" fmla="*/ 0 h 2"/>
                  <a:gd name="T4" fmla="*/ 0 60000 65536"/>
                  <a:gd name="T5" fmla="*/ 0 60000 65536"/>
                  <a:gd name="T6" fmla="*/ 0 60000 65536"/>
                  <a:gd name="T7" fmla="*/ 0 60000 65536"/>
                </a:gdLst>
                <a:ahLst/>
                <a:cxnLst>
                  <a:cxn ang="T4">
                    <a:pos x="0" y="T0"/>
                  </a:cxn>
                  <a:cxn ang="T5">
                    <a:pos x="0" y="T1"/>
                  </a:cxn>
                  <a:cxn ang="T6">
                    <a:pos x="0" y="T2"/>
                  </a:cxn>
                  <a:cxn ang="T7">
                    <a:pos x="0" y="T3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77" name="Rectangle 94"/>
              <p:cNvSpPr>
                <a:spLocks noChangeArrowheads="1"/>
              </p:cNvSpPr>
              <p:nvPr/>
            </p:nvSpPr>
            <p:spPr bwMode="auto">
              <a:xfrm>
                <a:off x="5399" y="1941"/>
                <a:ext cx="3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78" name="Rectangle 95"/>
              <p:cNvSpPr>
                <a:spLocks noChangeArrowheads="1"/>
              </p:cNvSpPr>
              <p:nvPr/>
            </p:nvSpPr>
            <p:spPr bwMode="auto">
              <a:xfrm>
                <a:off x="5402" y="1941"/>
                <a:ext cx="3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79" name="Freeform 96"/>
              <p:cNvSpPr>
                <a:spLocks/>
              </p:cNvSpPr>
              <p:nvPr/>
            </p:nvSpPr>
            <p:spPr bwMode="auto">
              <a:xfrm>
                <a:off x="5617" y="1939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3 h 3"/>
                  <a:gd name="T8" fmla="*/ 0 w 1"/>
                  <a:gd name="T9" fmla="*/ 2 h 3"/>
                  <a:gd name="T10" fmla="*/ 1 w 1"/>
                  <a:gd name="T11" fmla="*/ 2 h 3"/>
                  <a:gd name="T12" fmla="*/ 1 w 1"/>
                  <a:gd name="T13" fmla="*/ 0 h 3"/>
                  <a:gd name="T14" fmla="*/ 1 w 1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80" name="Freeform 97"/>
              <p:cNvSpPr>
                <a:spLocks/>
              </p:cNvSpPr>
              <p:nvPr/>
            </p:nvSpPr>
            <p:spPr bwMode="auto">
              <a:xfrm>
                <a:off x="5620" y="1942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0 h 3"/>
                  <a:gd name="T4" fmla="*/ 0 w 1"/>
                  <a:gd name="T5" fmla="*/ 3 h 3"/>
                  <a:gd name="T6" fmla="*/ 0 w 1"/>
                  <a:gd name="T7" fmla="*/ 3 h 3"/>
                  <a:gd name="T8" fmla="*/ 1 w 1"/>
                  <a:gd name="T9" fmla="*/ 0 h 3"/>
                  <a:gd name="T10" fmla="*/ 1 w 1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0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81" name="Freeform 98"/>
              <p:cNvSpPr>
                <a:spLocks/>
              </p:cNvSpPr>
              <p:nvPr/>
            </p:nvSpPr>
            <p:spPr bwMode="auto">
              <a:xfrm>
                <a:off x="5617" y="1941"/>
                <a:ext cx="4" cy="4"/>
              </a:xfrm>
              <a:custGeom>
                <a:avLst/>
                <a:gdLst>
                  <a:gd name="T0" fmla="*/ 0 w 4"/>
                  <a:gd name="T1" fmla="*/ 1 h 4"/>
                  <a:gd name="T2" fmla="*/ 0 w 4"/>
                  <a:gd name="T3" fmla="*/ 1 h 4"/>
                  <a:gd name="T4" fmla="*/ 1 w 4"/>
                  <a:gd name="T5" fmla="*/ 0 h 4"/>
                  <a:gd name="T6" fmla="*/ 1 w 4"/>
                  <a:gd name="T7" fmla="*/ 0 h 4"/>
                  <a:gd name="T8" fmla="*/ 4 w 4"/>
                  <a:gd name="T9" fmla="*/ 1 h 4"/>
                  <a:gd name="T10" fmla="*/ 4 w 4"/>
                  <a:gd name="T11" fmla="*/ 1 h 4"/>
                  <a:gd name="T12" fmla="*/ 3 w 4"/>
                  <a:gd name="T13" fmla="*/ 4 h 4"/>
                  <a:gd name="T14" fmla="*/ 1 w 4"/>
                  <a:gd name="T15" fmla="*/ 4 h 4"/>
                  <a:gd name="T16" fmla="*/ 1 w 4"/>
                  <a:gd name="T17" fmla="*/ 4 h 4"/>
                  <a:gd name="T18" fmla="*/ 1 w 4"/>
                  <a:gd name="T19" fmla="*/ 4 h 4"/>
                  <a:gd name="T20" fmla="*/ 1 w 4"/>
                  <a:gd name="T21" fmla="*/ 4 h 4"/>
                  <a:gd name="T22" fmla="*/ 0 w 4"/>
                  <a:gd name="T23" fmla="*/ 1 h 4"/>
                  <a:gd name="T24" fmla="*/ 0 w 4"/>
                  <a:gd name="T25" fmla="*/ 1 h 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" h="4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4" y="1"/>
                    </a:lnTo>
                    <a:lnTo>
                      <a:pt x="3" y="4"/>
                    </a:lnTo>
                    <a:lnTo>
                      <a:pt x="1" y="4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82" name="Freeform 99"/>
              <p:cNvSpPr>
                <a:spLocks/>
              </p:cNvSpPr>
              <p:nvPr/>
            </p:nvSpPr>
            <p:spPr bwMode="auto">
              <a:xfrm>
                <a:off x="5617" y="1942"/>
                <a:ext cx="1" cy="3"/>
              </a:xfrm>
              <a:custGeom>
                <a:avLst/>
                <a:gdLst>
                  <a:gd name="T0" fmla="*/ 0 w 1"/>
                  <a:gd name="T1" fmla="*/ 0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3 h 3"/>
                  <a:gd name="T8" fmla="*/ 0 w 1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0" y="0"/>
                    </a:moveTo>
                    <a:lnTo>
                      <a:pt x="0" y="0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83" name="Freeform 100"/>
              <p:cNvSpPr>
                <a:spLocks/>
              </p:cNvSpPr>
              <p:nvPr/>
            </p:nvSpPr>
            <p:spPr bwMode="auto">
              <a:xfrm>
                <a:off x="5405" y="1941"/>
                <a:ext cx="40" cy="35"/>
              </a:xfrm>
              <a:custGeom>
                <a:avLst/>
                <a:gdLst>
                  <a:gd name="T0" fmla="*/ 40 w 40"/>
                  <a:gd name="T1" fmla="*/ 0 h 35"/>
                  <a:gd name="T2" fmla="*/ 40 w 40"/>
                  <a:gd name="T3" fmla="*/ 35 h 35"/>
                  <a:gd name="T4" fmla="*/ 37 w 40"/>
                  <a:gd name="T5" fmla="*/ 35 h 35"/>
                  <a:gd name="T6" fmla="*/ 37 w 40"/>
                  <a:gd name="T7" fmla="*/ 3 h 35"/>
                  <a:gd name="T8" fmla="*/ 0 w 40"/>
                  <a:gd name="T9" fmla="*/ 3 h 35"/>
                  <a:gd name="T10" fmla="*/ 0 w 40"/>
                  <a:gd name="T11" fmla="*/ 0 h 35"/>
                  <a:gd name="T12" fmla="*/ 40 w 40"/>
                  <a:gd name="T13" fmla="*/ 0 h 3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35">
                    <a:moveTo>
                      <a:pt x="40" y="0"/>
                    </a:moveTo>
                    <a:lnTo>
                      <a:pt x="40" y="35"/>
                    </a:lnTo>
                    <a:lnTo>
                      <a:pt x="37" y="35"/>
                    </a:lnTo>
                    <a:lnTo>
                      <a:pt x="37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84" name="Rectangle 101"/>
              <p:cNvSpPr>
                <a:spLocks noChangeArrowheads="1"/>
              </p:cNvSpPr>
              <p:nvPr/>
            </p:nvSpPr>
            <p:spPr bwMode="auto">
              <a:xfrm>
                <a:off x="5399" y="1944"/>
                <a:ext cx="3" cy="2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85" name="Rectangle 102"/>
              <p:cNvSpPr>
                <a:spLocks noChangeArrowheads="1"/>
              </p:cNvSpPr>
              <p:nvPr/>
            </p:nvSpPr>
            <p:spPr bwMode="auto">
              <a:xfrm>
                <a:off x="5402" y="1944"/>
                <a:ext cx="3" cy="2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86" name="Freeform 103"/>
              <p:cNvSpPr>
                <a:spLocks/>
              </p:cNvSpPr>
              <p:nvPr/>
            </p:nvSpPr>
            <p:spPr bwMode="auto">
              <a:xfrm>
                <a:off x="5405" y="1944"/>
                <a:ext cx="37" cy="32"/>
              </a:xfrm>
              <a:custGeom>
                <a:avLst/>
                <a:gdLst>
                  <a:gd name="T0" fmla="*/ 37 w 37"/>
                  <a:gd name="T1" fmla="*/ 0 h 32"/>
                  <a:gd name="T2" fmla="*/ 37 w 37"/>
                  <a:gd name="T3" fmla="*/ 32 h 32"/>
                  <a:gd name="T4" fmla="*/ 35 w 37"/>
                  <a:gd name="T5" fmla="*/ 32 h 32"/>
                  <a:gd name="T6" fmla="*/ 35 w 37"/>
                  <a:gd name="T7" fmla="*/ 2 h 32"/>
                  <a:gd name="T8" fmla="*/ 0 w 37"/>
                  <a:gd name="T9" fmla="*/ 2 h 32"/>
                  <a:gd name="T10" fmla="*/ 0 w 37"/>
                  <a:gd name="T11" fmla="*/ 0 h 32"/>
                  <a:gd name="T12" fmla="*/ 37 w 37"/>
                  <a:gd name="T13" fmla="*/ 0 h 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7" h="32">
                    <a:moveTo>
                      <a:pt x="37" y="0"/>
                    </a:moveTo>
                    <a:lnTo>
                      <a:pt x="37" y="32"/>
                    </a:lnTo>
                    <a:lnTo>
                      <a:pt x="35" y="32"/>
                    </a:lnTo>
                    <a:lnTo>
                      <a:pt x="35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87" name="Freeform 104"/>
              <p:cNvSpPr>
                <a:spLocks/>
              </p:cNvSpPr>
              <p:nvPr/>
            </p:nvSpPr>
            <p:spPr bwMode="auto">
              <a:xfrm>
                <a:off x="5618" y="1928"/>
                <a:ext cx="45" cy="28"/>
              </a:xfrm>
              <a:custGeom>
                <a:avLst/>
                <a:gdLst>
                  <a:gd name="T0" fmla="*/ 45 w 45"/>
                  <a:gd name="T1" fmla="*/ 0 h 28"/>
                  <a:gd name="T2" fmla="*/ 17 w 45"/>
                  <a:gd name="T3" fmla="*/ 28 h 28"/>
                  <a:gd name="T4" fmla="*/ 16 w 45"/>
                  <a:gd name="T5" fmla="*/ 27 h 28"/>
                  <a:gd name="T6" fmla="*/ 38 w 45"/>
                  <a:gd name="T7" fmla="*/ 3 h 28"/>
                  <a:gd name="T8" fmla="*/ 13 w 45"/>
                  <a:gd name="T9" fmla="*/ 3 h 28"/>
                  <a:gd name="T10" fmla="*/ 3 w 45"/>
                  <a:gd name="T11" fmla="*/ 14 h 28"/>
                  <a:gd name="T12" fmla="*/ 3 w 45"/>
                  <a:gd name="T13" fmla="*/ 14 h 28"/>
                  <a:gd name="T14" fmla="*/ 3 w 45"/>
                  <a:gd name="T15" fmla="*/ 14 h 28"/>
                  <a:gd name="T16" fmla="*/ 0 w 45"/>
                  <a:gd name="T17" fmla="*/ 13 h 28"/>
                  <a:gd name="T18" fmla="*/ 2 w 45"/>
                  <a:gd name="T19" fmla="*/ 13 h 28"/>
                  <a:gd name="T20" fmla="*/ 11 w 45"/>
                  <a:gd name="T21" fmla="*/ 0 h 28"/>
                  <a:gd name="T22" fmla="*/ 45 w 45"/>
                  <a:gd name="T23" fmla="*/ 0 h 2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5" h="28">
                    <a:moveTo>
                      <a:pt x="45" y="0"/>
                    </a:moveTo>
                    <a:lnTo>
                      <a:pt x="17" y="28"/>
                    </a:lnTo>
                    <a:lnTo>
                      <a:pt x="16" y="27"/>
                    </a:lnTo>
                    <a:lnTo>
                      <a:pt x="38" y="3"/>
                    </a:lnTo>
                    <a:lnTo>
                      <a:pt x="13" y="3"/>
                    </a:lnTo>
                    <a:lnTo>
                      <a:pt x="3" y="14"/>
                    </a:lnTo>
                    <a:lnTo>
                      <a:pt x="0" y="13"/>
                    </a:lnTo>
                    <a:lnTo>
                      <a:pt x="2" y="13"/>
                    </a:lnTo>
                    <a:lnTo>
                      <a:pt x="11" y="0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88" name="Freeform 105"/>
              <p:cNvSpPr>
                <a:spLocks/>
              </p:cNvSpPr>
              <p:nvPr/>
            </p:nvSpPr>
            <p:spPr bwMode="auto">
              <a:xfrm>
                <a:off x="5631" y="1955"/>
                <a:ext cx="4" cy="3"/>
              </a:xfrm>
              <a:custGeom>
                <a:avLst/>
                <a:gdLst>
                  <a:gd name="T0" fmla="*/ 3 w 4"/>
                  <a:gd name="T1" fmla="*/ 0 h 3"/>
                  <a:gd name="T2" fmla="*/ 4 w 4"/>
                  <a:gd name="T3" fmla="*/ 1 h 3"/>
                  <a:gd name="T4" fmla="*/ 3 w 4"/>
                  <a:gd name="T5" fmla="*/ 3 h 3"/>
                  <a:gd name="T6" fmla="*/ 0 w 4"/>
                  <a:gd name="T7" fmla="*/ 1 h 3"/>
                  <a:gd name="T8" fmla="*/ 3 w 4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3">
                    <a:moveTo>
                      <a:pt x="3" y="0"/>
                    </a:moveTo>
                    <a:lnTo>
                      <a:pt x="4" y="1"/>
                    </a:lnTo>
                    <a:lnTo>
                      <a:pt x="3" y="3"/>
                    </a:lnTo>
                    <a:lnTo>
                      <a:pt x="0" y="1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89" name="Rectangle 106"/>
              <p:cNvSpPr>
                <a:spLocks noChangeArrowheads="1"/>
              </p:cNvSpPr>
              <p:nvPr/>
            </p:nvSpPr>
            <p:spPr bwMode="auto">
              <a:xfrm>
                <a:off x="5263" y="1956"/>
                <a:ext cx="59" cy="1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90" name="Rectangle 107"/>
              <p:cNvSpPr>
                <a:spLocks noChangeArrowheads="1"/>
              </p:cNvSpPr>
              <p:nvPr/>
            </p:nvSpPr>
            <p:spPr bwMode="auto">
              <a:xfrm>
                <a:off x="5412" y="1962"/>
                <a:ext cx="11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91" name="Freeform 108"/>
              <p:cNvSpPr>
                <a:spLocks/>
              </p:cNvSpPr>
              <p:nvPr/>
            </p:nvSpPr>
            <p:spPr bwMode="auto">
              <a:xfrm>
                <a:off x="5260" y="1954"/>
                <a:ext cx="64" cy="16"/>
              </a:xfrm>
              <a:custGeom>
                <a:avLst/>
                <a:gdLst>
                  <a:gd name="T0" fmla="*/ 64 w 64"/>
                  <a:gd name="T1" fmla="*/ 14 h 16"/>
                  <a:gd name="T2" fmla="*/ 62 w 64"/>
                  <a:gd name="T3" fmla="*/ 14 h 16"/>
                  <a:gd name="T4" fmla="*/ 62 w 64"/>
                  <a:gd name="T5" fmla="*/ 2 h 16"/>
                  <a:gd name="T6" fmla="*/ 3 w 64"/>
                  <a:gd name="T7" fmla="*/ 2 h 16"/>
                  <a:gd name="T8" fmla="*/ 3 w 64"/>
                  <a:gd name="T9" fmla="*/ 14 h 16"/>
                  <a:gd name="T10" fmla="*/ 62 w 64"/>
                  <a:gd name="T11" fmla="*/ 14 h 16"/>
                  <a:gd name="T12" fmla="*/ 62 w 64"/>
                  <a:gd name="T13" fmla="*/ 16 h 16"/>
                  <a:gd name="T14" fmla="*/ 0 w 64"/>
                  <a:gd name="T15" fmla="*/ 16 h 16"/>
                  <a:gd name="T16" fmla="*/ 0 w 64"/>
                  <a:gd name="T17" fmla="*/ 0 h 16"/>
                  <a:gd name="T18" fmla="*/ 64 w 64"/>
                  <a:gd name="T19" fmla="*/ 0 h 16"/>
                  <a:gd name="T20" fmla="*/ 64 w 64"/>
                  <a:gd name="T21" fmla="*/ 14 h 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4" h="16">
                    <a:moveTo>
                      <a:pt x="64" y="14"/>
                    </a:moveTo>
                    <a:lnTo>
                      <a:pt x="62" y="14"/>
                    </a:lnTo>
                    <a:lnTo>
                      <a:pt x="62" y="2"/>
                    </a:lnTo>
                    <a:lnTo>
                      <a:pt x="3" y="2"/>
                    </a:lnTo>
                    <a:lnTo>
                      <a:pt x="3" y="14"/>
                    </a:lnTo>
                    <a:lnTo>
                      <a:pt x="62" y="14"/>
                    </a:lnTo>
                    <a:lnTo>
                      <a:pt x="62" y="16"/>
                    </a:lnTo>
                    <a:lnTo>
                      <a:pt x="0" y="16"/>
                    </a:lnTo>
                    <a:lnTo>
                      <a:pt x="0" y="0"/>
                    </a:lnTo>
                    <a:lnTo>
                      <a:pt x="64" y="0"/>
                    </a:lnTo>
                    <a:lnTo>
                      <a:pt x="64" y="1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92" name="Rectangle 109"/>
              <p:cNvSpPr>
                <a:spLocks noChangeArrowheads="1"/>
              </p:cNvSpPr>
              <p:nvPr/>
            </p:nvSpPr>
            <p:spPr bwMode="auto">
              <a:xfrm>
                <a:off x="5322" y="1968"/>
                <a:ext cx="2" cy="2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93" name="Freeform 110"/>
              <p:cNvSpPr>
                <a:spLocks/>
              </p:cNvSpPr>
              <p:nvPr/>
            </p:nvSpPr>
            <p:spPr bwMode="auto">
              <a:xfrm>
                <a:off x="5615" y="196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3 w 3"/>
                  <a:gd name="T3" fmla="*/ 0 h 1"/>
                  <a:gd name="T4" fmla="*/ 3 w 3"/>
                  <a:gd name="T5" fmla="*/ 0 h 1"/>
                  <a:gd name="T6" fmla="*/ 2 w 3"/>
                  <a:gd name="T7" fmla="*/ 1 h 1"/>
                  <a:gd name="T8" fmla="*/ 0 w 3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94" name="Freeform 111"/>
              <p:cNvSpPr>
                <a:spLocks/>
              </p:cNvSpPr>
              <p:nvPr/>
            </p:nvSpPr>
            <p:spPr bwMode="auto">
              <a:xfrm>
                <a:off x="5618" y="1969"/>
                <a:ext cx="2" cy="1"/>
              </a:xfrm>
              <a:custGeom>
                <a:avLst/>
                <a:gdLst>
                  <a:gd name="T0" fmla="*/ 0 w 2"/>
                  <a:gd name="T1" fmla="*/ 0 h 1"/>
                  <a:gd name="T2" fmla="*/ 2 w 2"/>
                  <a:gd name="T3" fmla="*/ 1 h 1"/>
                  <a:gd name="T4" fmla="*/ 2 w 2"/>
                  <a:gd name="T5" fmla="*/ 1 h 1"/>
                  <a:gd name="T6" fmla="*/ 2 w 2"/>
                  <a:gd name="T7" fmla="*/ 1 h 1"/>
                  <a:gd name="T8" fmla="*/ 0 w 2"/>
                  <a:gd name="T9" fmla="*/ 0 h 1"/>
                  <a:gd name="T10" fmla="*/ 0 w 2"/>
                  <a:gd name="T11" fmla="*/ 0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lnTo>
                      <a:pt x="2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95" name="Freeform 112"/>
              <p:cNvSpPr>
                <a:spLocks/>
              </p:cNvSpPr>
              <p:nvPr/>
            </p:nvSpPr>
            <p:spPr bwMode="auto">
              <a:xfrm>
                <a:off x="5617" y="1969"/>
                <a:ext cx="3" cy="4"/>
              </a:xfrm>
              <a:custGeom>
                <a:avLst/>
                <a:gdLst>
                  <a:gd name="T0" fmla="*/ 1 w 3"/>
                  <a:gd name="T1" fmla="*/ 0 h 4"/>
                  <a:gd name="T2" fmla="*/ 1 w 3"/>
                  <a:gd name="T3" fmla="*/ 0 h 4"/>
                  <a:gd name="T4" fmla="*/ 1 w 3"/>
                  <a:gd name="T5" fmla="*/ 0 h 4"/>
                  <a:gd name="T6" fmla="*/ 1 w 3"/>
                  <a:gd name="T7" fmla="*/ 0 h 4"/>
                  <a:gd name="T8" fmla="*/ 3 w 3"/>
                  <a:gd name="T9" fmla="*/ 1 h 4"/>
                  <a:gd name="T10" fmla="*/ 3 w 3"/>
                  <a:gd name="T11" fmla="*/ 1 h 4"/>
                  <a:gd name="T12" fmla="*/ 1 w 3"/>
                  <a:gd name="T13" fmla="*/ 4 h 4"/>
                  <a:gd name="T14" fmla="*/ 1 w 3"/>
                  <a:gd name="T15" fmla="*/ 4 h 4"/>
                  <a:gd name="T16" fmla="*/ 0 w 3"/>
                  <a:gd name="T17" fmla="*/ 1 h 4"/>
                  <a:gd name="T18" fmla="*/ 0 w 3"/>
                  <a:gd name="T19" fmla="*/ 1 h 4"/>
                  <a:gd name="T20" fmla="*/ 1 w 3"/>
                  <a:gd name="T21" fmla="*/ 0 h 4"/>
                  <a:gd name="T22" fmla="*/ 1 w 3"/>
                  <a:gd name="T23" fmla="*/ 0 h 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" h="4">
                    <a:moveTo>
                      <a:pt x="1" y="0"/>
                    </a:moveTo>
                    <a:lnTo>
                      <a:pt x="1" y="0"/>
                    </a:lnTo>
                    <a:lnTo>
                      <a:pt x="3" y="1"/>
                    </a:lnTo>
                    <a:lnTo>
                      <a:pt x="1" y="4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96" name="Freeform 113"/>
              <p:cNvSpPr>
                <a:spLocks noEditPoints="1"/>
              </p:cNvSpPr>
              <p:nvPr/>
            </p:nvSpPr>
            <p:spPr bwMode="auto">
              <a:xfrm>
                <a:off x="5236" y="1917"/>
                <a:ext cx="112" cy="88"/>
              </a:xfrm>
              <a:custGeom>
                <a:avLst/>
                <a:gdLst>
                  <a:gd name="T0" fmla="*/ 91 w 112"/>
                  <a:gd name="T1" fmla="*/ 53 h 88"/>
                  <a:gd name="T2" fmla="*/ 91 w 112"/>
                  <a:gd name="T3" fmla="*/ 34 h 88"/>
                  <a:gd name="T4" fmla="*/ 21 w 112"/>
                  <a:gd name="T5" fmla="*/ 34 h 88"/>
                  <a:gd name="T6" fmla="*/ 21 w 112"/>
                  <a:gd name="T7" fmla="*/ 56 h 88"/>
                  <a:gd name="T8" fmla="*/ 91 w 112"/>
                  <a:gd name="T9" fmla="*/ 56 h 88"/>
                  <a:gd name="T10" fmla="*/ 91 w 112"/>
                  <a:gd name="T11" fmla="*/ 53 h 88"/>
                  <a:gd name="T12" fmla="*/ 0 w 112"/>
                  <a:gd name="T13" fmla="*/ 0 h 88"/>
                  <a:gd name="T14" fmla="*/ 112 w 112"/>
                  <a:gd name="T15" fmla="*/ 0 h 88"/>
                  <a:gd name="T16" fmla="*/ 112 w 112"/>
                  <a:gd name="T17" fmla="*/ 88 h 88"/>
                  <a:gd name="T18" fmla="*/ 11 w 112"/>
                  <a:gd name="T19" fmla="*/ 88 h 88"/>
                  <a:gd name="T20" fmla="*/ 11 w 112"/>
                  <a:gd name="T21" fmla="*/ 88 h 88"/>
                  <a:gd name="T22" fmla="*/ 1 w 112"/>
                  <a:gd name="T23" fmla="*/ 87 h 88"/>
                  <a:gd name="T24" fmla="*/ 1 w 112"/>
                  <a:gd name="T25" fmla="*/ 87 h 88"/>
                  <a:gd name="T26" fmla="*/ 0 w 112"/>
                  <a:gd name="T27" fmla="*/ 87 h 88"/>
                  <a:gd name="T28" fmla="*/ 0 w 112"/>
                  <a:gd name="T29" fmla="*/ 0 h 88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12" h="88">
                    <a:moveTo>
                      <a:pt x="91" y="53"/>
                    </a:moveTo>
                    <a:lnTo>
                      <a:pt x="91" y="34"/>
                    </a:lnTo>
                    <a:lnTo>
                      <a:pt x="21" y="34"/>
                    </a:lnTo>
                    <a:lnTo>
                      <a:pt x="21" y="56"/>
                    </a:lnTo>
                    <a:lnTo>
                      <a:pt x="91" y="56"/>
                    </a:lnTo>
                    <a:lnTo>
                      <a:pt x="91" y="53"/>
                    </a:lnTo>
                    <a:close/>
                    <a:moveTo>
                      <a:pt x="0" y="0"/>
                    </a:moveTo>
                    <a:lnTo>
                      <a:pt x="112" y="0"/>
                    </a:lnTo>
                    <a:lnTo>
                      <a:pt x="112" y="88"/>
                    </a:lnTo>
                    <a:lnTo>
                      <a:pt x="11" y="88"/>
                    </a:lnTo>
                    <a:lnTo>
                      <a:pt x="1" y="87"/>
                    </a:lnTo>
                    <a:lnTo>
                      <a:pt x="0" y="8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E77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97" name="Freeform 114"/>
              <p:cNvSpPr>
                <a:spLocks/>
              </p:cNvSpPr>
              <p:nvPr/>
            </p:nvSpPr>
            <p:spPr bwMode="auto">
              <a:xfrm>
                <a:off x="5409" y="1959"/>
                <a:ext cx="17" cy="14"/>
              </a:xfrm>
              <a:custGeom>
                <a:avLst/>
                <a:gdLst>
                  <a:gd name="T0" fmla="*/ 17 w 17"/>
                  <a:gd name="T1" fmla="*/ 11 h 14"/>
                  <a:gd name="T2" fmla="*/ 14 w 17"/>
                  <a:gd name="T3" fmla="*/ 11 h 14"/>
                  <a:gd name="T4" fmla="*/ 14 w 17"/>
                  <a:gd name="T5" fmla="*/ 3 h 14"/>
                  <a:gd name="T6" fmla="*/ 3 w 17"/>
                  <a:gd name="T7" fmla="*/ 3 h 14"/>
                  <a:gd name="T8" fmla="*/ 3 w 17"/>
                  <a:gd name="T9" fmla="*/ 11 h 14"/>
                  <a:gd name="T10" fmla="*/ 14 w 17"/>
                  <a:gd name="T11" fmla="*/ 11 h 14"/>
                  <a:gd name="T12" fmla="*/ 14 w 17"/>
                  <a:gd name="T13" fmla="*/ 14 h 14"/>
                  <a:gd name="T14" fmla="*/ 0 w 17"/>
                  <a:gd name="T15" fmla="*/ 14 h 14"/>
                  <a:gd name="T16" fmla="*/ 0 w 17"/>
                  <a:gd name="T17" fmla="*/ 0 h 14"/>
                  <a:gd name="T18" fmla="*/ 17 w 17"/>
                  <a:gd name="T19" fmla="*/ 0 h 14"/>
                  <a:gd name="T20" fmla="*/ 17 w 17"/>
                  <a:gd name="T21" fmla="*/ 11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7" h="14">
                    <a:moveTo>
                      <a:pt x="17" y="11"/>
                    </a:moveTo>
                    <a:lnTo>
                      <a:pt x="14" y="11"/>
                    </a:lnTo>
                    <a:lnTo>
                      <a:pt x="14" y="3"/>
                    </a:lnTo>
                    <a:lnTo>
                      <a:pt x="3" y="3"/>
                    </a:lnTo>
                    <a:lnTo>
                      <a:pt x="3" y="11"/>
                    </a:lnTo>
                    <a:lnTo>
                      <a:pt x="14" y="11"/>
                    </a:lnTo>
                    <a:lnTo>
                      <a:pt x="14" y="14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17" y="0"/>
                    </a:lnTo>
                    <a:lnTo>
                      <a:pt x="17" y="11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98" name="Rectangle 115"/>
              <p:cNvSpPr>
                <a:spLocks noChangeArrowheads="1"/>
              </p:cNvSpPr>
              <p:nvPr/>
            </p:nvSpPr>
            <p:spPr bwMode="auto">
              <a:xfrm>
                <a:off x="5423" y="1970"/>
                <a:ext cx="3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99" name="Freeform 116"/>
              <p:cNvSpPr>
                <a:spLocks/>
              </p:cNvSpPr>
              <p:nvPr/>
            </p:nvSpPr>
            <p:spPr bwMode="auto">
              <a:xfrm>
                <a:off x="5587" y="1934"/>
                <a:ext cx="63" cy="46"/>
              </a:xfrm>
              <a:custGeom>
                <a:avLst/>
                <a:gdLst>
                  <a:gd name="T0" fmla="*/ 42 w 63"/>
                  <a:gd name="T1" fmla="*/ 24 h 46"/>
                  <a:gd name="T2" fmla="*/ 63 w 63"/>
                  <a:gd name="T3" fmla="*/ 46 h 46"/>
                  <a:gd name="T4" fmla="*/ 45 w 63"/>
                  <a:gd name="T5" fmla="*/ 46 h 46"/>
                  <a:gd name="T6" fmla="*/ 35 w 63"/>
                  <a:gd name="T7" fmla="*/ 35 h 46"/>
                  <a:gd name="T8" fmla="*/ 35 w 63"/>
                  <a:gd name="T9" fmla="*/ 35 h 46"/>
                  <a:gd name="T10" fmla="*/ 33 w 63"/>
                  <a:gd name="T11" fmla="*/ 32 h 46"/>
                  <a:gd name="T12" fmla="*/ 31 w 63"/>
                  <a:gd name="T13" fmla="*/ 31 h 46"/>
                  <a:gd name="T14" fmla="*/ 28 w 63"/>
                  <a:gd name="T15" fmla="*/ 32 h 46"/>
                  <a:gd name="T16" fmla="*/ 28 w 63"/>
                  <a:gd name="T17" fmla="*/ 32 h 46"/>
                  <a:gd name="T18" fmla="*/ 25 w 63"/>
                  <a:gd name="T19" fmla="*/ 35 h 46"/>
                  <a:gd name="T20" fmla="*/ 17 w 63"/>
                  <a:gd name="T21" fmla="*/ 46 h 46"/>
                  <a:gd name="T22" fmla="*/ 0 w 63"/>
                  <a:gd name="T23" fmla="*/ 46 h 46"/>
                  <a:gd name="T24" fmla="*/ 23 w 63"/>
                  <a:gd name="T25" fmla="*/ 22 h 46"/>
                  <a:gd name="T26" fmla="*/ 0 w 63"/>
                  <a:gd name="T27" fmla="*/ 0 h 46"/>
                  <a:gd name="T28" fmla="*/ 17 w 63"/>
                  <a:gd name="T29" fmla="*/ 0 h 46"/>
                  <a:gd name="T30" fmla="*/ 18 w 63"/>
                  <a:gd name="T31" fmla="*/ 0 h 46"/>
                  <a:gd name="T32" fmla="*/ 27 w 63"/>
                  <a:gd name="T33" fmla="*/ 10 h 46"/>
                  <a:gd name="T34" fmla="*/ 27 w 63"/>
                  <a:gd name="T35" fmla="*/ 10 h 46"/>
                  <a:gd name="T36" fmla="*/ 27 w 63"/>
                  <a:gd name="T37" fmla="*/ 10 h 46"/>
                  <a:gd name="T38" fmla="*/ 30 w 63"/>
                  <a:gd name="T39" fmla="*/ 12 h 46"/>
                  <a:gd name="T40" fmla="*/ 31 w 63"/>
                  <a:gd name="T41" fmla="*/ 15 h 46"/>
                  <a:gd name="T42" fmla="*/ 34 w 63"/>
                  <a:gd name="T43" fmla="*/ 12 h 46"/>
                  <a:gd name="T44" fmla="*/ 34 w 63"/>
                  <a:gd name="T45" fmla="*/ 12 h 46"/>
                  <a:gd name="T46" fmla="*/ 37 w 63"/>
                  <a:gd name="T47" fmla="*/ 10 h 46"/>
                  <a:gd name="T48" fmla="*/ 45 w 63"/>
                  <a:gd name="T49" fmla="*/ 0 h 46"/>
                  <a:gd name="T50" fmla="*/ 62 w 63"/>
                  <a:gd name="T51" fmla="*/ 0 h 46"/>
                  <a:gd name="T52" fmla="*/ 40 w 63"/>
                  <a:gd name="T53" fmla="*/ 22 h 46"/>
                  <a:gd name="T54" fmla="*/ 42 w 63"/>
                  <a:gd name="T55" fmla="*/ 24 h 4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63" h="46">
                    <a:moveTo>
                      <a:pt x="42" y="24"/>
                    </a:moveTo>
                    <a:lnTo>
                      <a:pt x="63" y="46"/>
                    </a:lnTo>
                    <a:lnTo>
                      <a:pt x="45" y="46"/>
                    </a:lnTo>
                    <a:lnTo>
                      <a:pt x="35" y="35"/>
                    </a:lnTo>
                    <a:lnTo>
                      <a:pt x="33" y="32"/>
                    </a:lnTo>
                    <a:lnTo>
                      <a:pt x="31" y="31"/>
                    </a:lnTo>
                    <a:lnTo>
                      <a:pt x="28" y="32"/>
                    </a:lnTo>
                    <a:lnTo>
                      <a:pt x="25" y="35"/>
                    </a:lnTo>
                    <a:lnTo>
                      <a:pt x="17" y="46"/>
                    </a:lnTo>
                    <a:lnTo>
                      <a:pt x="0" y="46"/>
                    </a:lnTo>
                    <a:lnTo>
                      <a:pt x="23" y="22"/>
                    </a:lnTo>
                    <a:lnTo>
                      <a:pt x="0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7" y="10"/>
                    </a:lnTo>
                    <a:lnTo>
                      <a:pt x="30" y="12"/>
                    </a:lnTo>
                    <a:lnTo>
                      <a:pt x="31" y="15"/>
                    </a:lnTo>
                    <a:lnTo>
                      <a:pt x="34" y="12"/>
                    </a:lnTo>
                    <a:lnTo>
                      <a:pt x="37" y="10"/>
                    </a:lnTo>
                    <a:lnTo>
                      <a:pt x="45" y="0"/>
                    </a:lnTo>
                    <a:lnTo>
                      <a:pt x="62" y="0"/>
                    </a:lnTo>
                    <a:lnTo>
                      <a:pt x="40" y="22"/>
                    </a:lnTo>
                    <a:lnTo>
                      <a:pt x="42" y="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0" name="Freeform 117"/>
              <p:cNvSpPr>
                <a:spLocks noEditPoints="1"/>
              </p:cNvSpPr>
              <p:nvPr/>
            </p:nvSpPr>
            <p:spPr bwMode="auto">
              <a:xfrm>
                <a:off x="5257" y="1951"/>
                <a:ext cx="70" cy="22"/>
              </a:xfrm>
              <a:custGeom>
                <a:avLst/>
                <a:gdLst>
                  <a:gd name="T0" fmla="*/ 70 w 70"/>
                  <a:gd name="T1" fmla="*/ 0 h 22"/>
                  <a:gd name="T2" fmla="*/ 70 w 70"/>
                  <a:gd name="T3" fmla="*/ 19 h 22"/>
                  <a:gd name="T4" fmla="*/ 70 w 70"/>
                  <a:gd name="T5" fmla="*/ 22 h 22"/>
                  <a:gd name="T6" fmla="*/ 0 w 70"/>
                  <a:gd name="T7" fmla="*/ 22 h 22"/>
                  <a:gd name="T8" fmla="*/ 0 w 70"/>
                  <a:gd name="T9" fmla="*/ 0 h 22"/>
                  <a:gd name="T10" fmla="*/ 70 w 70"/>
                  <a:gd name="T11" fmla="*/ 0 h 22"/>
                  <a:gd name="T12" fmla="*/ 67 w 70"/>
                  <a:gd name="T13" fmla="*/ 17 h 22"/>
                  <a:gd name="T14" fmla="*/ 67 w 70"/>
                  <a:gd name="T15" fmla="*/ 3 h 22"/>
                  <a:gd name="T16" fmla="*/ 3 w 70"/>
                  <a:gd name="T17" fmla="*/ 3 h 22"/>
                  <a:gd name="T18" fmla="*/ 3 w 70"/>
                  <a:gd name="T19" fmla="*/ 19 h 22"/>
                  <a:gd name="T20" fmla="*/ 65 w 70"/>
                  <a:gd name="T21" fmla="*/ 19 h 22"/>
                  <a:gd name="T22" fmla="*/ 67 w 70"/>
                  <a:gd name="T23" fmla="*/ 19 h 22"/>
                  <a:gd name="T24" fmla="*/ 67 w 70"/>
                  <a:gd name="T25" fmla="*/ 17 h 2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70" h="22">
                    <a:moveTo>
                      <a:pt x="70" y="0"/>
                    </a:moveTo>
                    <a:lnTo>
                      <a:pt x="70" y="19"/>
                    </a:lnTo>
                    <a:lnTo>
                      <a:pt x="70" y="22"/>
                    </a:lnTo>
                    <a:lnTo>
                      <a:pt x="0" y="22"/>
                    </a:lnTo>
                    <a:lnTo>
                      <a:pt x="0" y="0"/>
                    </a:lnTo>
                    <a:lnTo>
                      <a:pt x="70" y="0"/>
                    </a:lnTo>
                    <a:close/>
                    <a:moveTo>
                      <a:pt x="67" y="17"/>
                    </a:moveTo>
                    <a:lnTo>
                      <a:pt x="67" y="3"/>
                    </a:lnTo>
                    <a:lnTo>
                      <a:pt x="3" y="3"/>
                    </a:lnTo>
                    <a:lnTo>
                      <a:pt x="3" y="19"/>
                    </a:lnTo>
                    <a:lnTo>
                      <a:pt x="65" y="19"/>
                    </a:lnTo>
                    <a:lnTo>
                      <a:pt x="67" y="19"/>
                    </a:lnTo>
                    <a:lnTo>
                      <a:pt x="67" y="17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1" name="Freeform 118"/>
              <p:cNvSpPr>
                <a:spLocks/>
              </p:cNvSpPr>
              <p:nvPr/>
            </p:nvSpPr>
            <p:spPr bwMode="auto">
              <a:xfrm>
                <a:off x="5405" y="1946"/>
                <a:ext cx="35" cy="30"/>
              </a:xfrm>
              <a:custGeom>
                <a:avLst/>
                <a:gdLst>
                  <a:gd name="T0" fmla="*/ 23 w 35"/>
                  <a:gd name="T1" fmla="*/ 27 h 30"/>
                  <a:gd name="T2" fmla="*/ 23 w 35"/>
                  <a:gd name="T3" fmla="*/ 10 h 30"/>
                  <a:gd name="T4" fmla="*/ 1 w 35"/>
                  <a:gd name="T5" fmla="*/ 10 h 30"/>
                  <a:gd name="T6" fmla="*/ 1 w 35"/>
                  <a:gd name="T7" fmla="*/ 30 h 30"/>
                  <a:gd name="T8" fmla="*/ 0 w 35"/>
                  <a:gd name="T9" fmla="*/ 30 h 30"/>
                  <a:gd name="T10" fmla="*/ 0 w 35"/>
                  <a:gd name="T11" fmla="*/ 0 h 30"/>
                  <a:gd name="T12" fmla="*/ 35 w 35"/>
                  <a:gd name="T13" fmla="*/ 0 h 30"/>
                  <a:gd name="T14" fmla="*/ 35 w 35"/>
                  <a:gd name="T15" fmla="*/ 30 h 30"/>
                  <a:gd name="T16" fmla="*/ 23 w 35"/>
                  <a:gd name="T17" fmla="*/ 30 h 30"/>
                  <a:gd name="T18" fmla="*/ 23 w 35"/>
                  <a:gd name="T19" fmla="*/ 27 h 3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5" h="30">
                    <a:moveTo>
                      <a:pt x="23" y="27"/>
                    </a:moveTo>
                    <a:lnTo>
                      <a:pt x="23" y="10"/>
                    </a:lnTo>
                    <a:lnTo>
                      <a:pt x="1" y="10"/>
                    </a:lnTo>
                    <a:lnTo>
                      <a:pt x="1" y="30"/>
                    </a:lnTo>
                    <a:lnTo>
                      <a:pt x="0" y="30"/>
                    </a:lnTo>
                    <a:lnTo>
                      <a:pt x="0" y="0"/>
                    </a:lnTo>
                    <a:lnTo>
                      <a:pt x="35" y="0"/>
                    </a:lnTo>
                    <a:lnTo>
                      <a:pt x="35" y="30"/>
                    </a:lnTo>
                    <a:lnTo>
                      <a:pt x="23" y="30"/>
                    </a:lnTo>
                    <a:lnTo>
                      <a:pt x="23" y="2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2" name="Freeform 119"/>
              <p:cNvSpPr>
                <a:spLocks noEditPoints="1"/>
              </p:cNvSpPr>
              <p:nvPr/>
            </p:nvSpPr>
            <p:spPr bwMode="auto">
              <a:xfrm>
                <a:off x="5406" y="1956"/>
                <a:ext cx="22" cy="20"/>
              </a:xfrm>
              <a:custGeom>
                <a:avLst/>
                <a:gdLst>
                  <a:gd name="T0" fmla="*/ 17 w 22"/>
                  <a:gd name="T1" fmla="*/ 17 h 20"/>
                  <a:gd name="T2" fmla="*/ 20 w 22"/>
                  <a:gd name="T3" fmla="*/ 17 h 20"/>
                  <a:gd name="T4" fmla="*/ 20 w 22"/>
                  <a:gd name="T5" fmla="*/ 14 h 20"/>
                  <a:gd name="T6" fmla="*/ 20 w 22"/>
                  <a:gd name="T7" fmla="*/ 3 h 20"/>
                  <a:gd name="T8" fmla="*/ 3 w 22"/>
                  <a:gd name="T9" fmla="*/ 3 h 20"/>
                  <a:gd name="T10" fmla="*/ 3 w 22"/>
                  <a:gd name="T11" fmla="*/ 17 h 20"/>
                  <a:gd name="T12" fmla="*/ 17 w 22"/>
                  <a:gd name="T13" fmla="*/ 17 h 20"/>
                  <a:gd name="T14" fmla="*/ 22 w 22"/>
                  <a:gd name="T15" fmla="*/ 0 h 20"/>
                  <a:gd name="T16" fmla="*/ 22 w 22"/>
                  <a:gd name="T17" fmla="*/ 17 h 20"/>
                  <a:gd name="T18" fmla="*/ 22 w 22"/>
                  <a:gd name="T19" fmla="*/ 20 h 20"/>
                  <a:gd name="T20" fmla="*/ 0 w 22"/>
                  <a:gd name="T21" fmla="*/ 20 h 20"/>
                  <a:gd name="T22" fmla="*/ 0 w 22"/>
                  <a:gd name="T23" fmla="*/ 0 h 20"/>
                  <a:gd name="T24" fmla="*/ 22 w 22"/>
                  <a:gd name="T25" fmla="*/ 0 h 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2" h="20">
                    <a:moveTo>
                      <a:pt x="17" y="17"/>
                    </a:moveTo>
                    <a:lnTo>
                      <a:pt x="20" y="17"/>
                    </a:lnTo>
                    <a:lnTo>
                      <a:pt x="20" y="14"/>
                    </a:lnTo>
                    <a:lnTo>
                      <a:pt x="20" y="3"/>
                    </a:lnTo>
                    <a:lnTo>
                      <a:pt x="3" y="3"/>
                    </a:lnTo>
                    <a:lnTo>
                      <a:pt x="3" y="17"/>
                    </a:lnTo>
                    <a:lnTo>
                      <a:pt x="17" y="17"/>
                    </a:lnTo>
                    <a:close/>
                    <a:moveTo>
                      <a:pt x="22" y="0"/>
                    </a:moveTo>
                    <a:lnTo>
                      <a:pt x="22" y="17"/>
                    </a:lnTo>
                    <a:lnTo>
                      <a:pt x="22" y="20"/>
                    </a:lnTo>
                    <a:lnTo>
                      <a:pt x="0" y="20"/>
                    </a:lnTo>
                    <a:lnTo>
                      <a:pt x="0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3" name="Rectangle 120"/>
              <p:cNvSpPr>
                <a:spLocks noChangeArrowheads="1"/>
              </p:cNvSpPr>
              <p:nvPr/>
            </p:nvSpPr>
            <p:spPr bwMode="auto">
              <a:xfrm>
                <a:off x="5406" y="1976"/>
                <a:ext cx="22" cy="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04" name="Rectangle 121"/>
              <p:cNvSpPr>
                <a:spLocks noChangeArrowheads="1"/>
              </p:cNvSpPr>
              <p:nvPr/>
            </p:nvSpPr>
            <p:spPr bwMode="auto">
              <a:xfrm>
                <a:off x="5440" y="1976"/>
                <a:ext cx="2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05" name="Rectangle 122"/>
              <p:cNvSpPr>
                <a:spLocks noChangeArrowheads="1"/>
              </p:cNvSpPr>
              <p:nvPr/>
            </p:nvSpPr>
            <p:spPr bwMode="auto">
              <a:xfrm>
                <a:off x="5442" y="1976"/>
                <a:ext cx="3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06" name="Rectangle 123"/>
              <p:cNvSpPr>
                <a:spLocks noChangeArrowheads="1"/>
              </p:cNvSpPr>
              <p:nvPr/>
            </p:nvSpPr>
            <p:spPr bwMode="auto">
              <a:xfrm>
                <a:off x="5445" y="1976"/>
                <a:ext cx="5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07" name="Rectangle 124"/>
              <p:cNvSpPr>
                <a:spLocks noChangeArrowheads="1"/>
              </p:cNvSpPr>
              <p:nvPr/>
            </p:nvSpPr>
            <p:spPr bwMode="auto">
              <a:xfrm>
                <a:off x="5450" y="1976"/>
                <a:ext cx="2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08" name="Freeform 125"/>
              <p:cNvSpPr>
                <a:spLocks/>
              </p:cNvSpPr>
              <p:nvPr/>
            </p:nvSpPr>
            <p:spPr bwMode="auto">
              <a:xfrm>
                <a:off x="5399" y="1932"/>
                <a:ext cx="56" cy="47"/>
              </a:xfrm>
              <a:custGeom>
                <a:avLst/>
                <a:gdLst>
                  <a:gd name="T0" fmla="*/ 53 w 56"/>
                  <a:gd name="T1" fmla="*/ 44 h 47"/>
                  <a:gd name="T2" fmla="*/ 53 w 56"/>
                  <a:gd name="T3" fmla="*/ 3 h 47"/>
                  <a:gd name="T4" fmla="*/ 3 w 56"/>
                  <a:gd name="T5" fmla="*/ 3 h 47"/>
                  <a:gd name="T6" fmla="*/ 3 w 56"/>
                  <a:gd name="T7" fmla="*/ 9 h 47"/>
                  <a:gd name="T8" fmla="*/ 0 w 56"/>
                  <a:gd name="T9" fmla="*/ 9 h 47"/>
                  <a:gd name="T10" fmla="*/ 0 w 56"/>
                  <a:gd name="T11" fmla="*/ 0 h 47"/>
                  <a:gd name="T12" fmla="*/ 56 w 56"/>
                  <a:gd name="T13" fmla="*/ 0 h 47"/>
                  <a:gd name="T14" fmla="*/ 56 w 56"/>
                  <a:gd name="T15" fmla="*/ 47 h 47"/>
                  <a:gd name="T16" fmla="*/ 53 w 56"/>
                  <a:gd name="T17" fmla="*/ 47 h 47"/>
                  <a:gd name="T18" fmla="*/ 53 w 56"/>
                  <a:gd name="T19" fmla="*/ 44 h 4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6" h="47">
                    <a:moveTo>
                      <a:pt x="53" y="44"/>
                    </a:moveTo>
                    <a:lnTo>
                      <a:pt x="53" y="3"/>
                    </a:lnTo>
                    <a:lnTo>
                      <a:pt x="3" y="3"/>
                    </a:lnTo>
                    <a:lnTo>
                      <a:pt x="3" y="9"/>
                    </a:lnTo>
                    <a:lnTo>
                      <a:pt x="0" y="9"/>
                    </a:lnTo>
                    <a:lnTo>
                      <a:pt x="0" y="0"/>
                    </a:lnTo>
                    <a:lnTo>
                      <a:pt x="56" y="0"/>
                    </a:lnTo>
                    <a:lnTo>
                      <a:pt x="56" y="47"/>
                    </a:lnTo>
                    <a:lnTo>
                      <a:pt x="53" y="47"/>
                    </a:lnTo>
                    <a:lnTo>
                      <a:pt x="53" y="4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9" name="Freeform 126"/>
              <p:cNvSpPr>
                <a:spLocks/>
              </p:cNvSpPr>
              <p:nvPr/>
            </p:nvSpPr>
            <p:spPr bwMode="auto">
              <a:xfrm>
                <a:off x="5402" y="1946"/>
                <a:ext cx="38" cy="33"/>
              </a:xfrm>
              <a:custGeom>
                <a:avLst/>
                <a:gdLst>
                  <a:gd name="T0" fmla="*/ 0 w 38"/>
                  <a:gd name="T1" fmla="*/ 33 h 33"/>
                  <a:gd name="T2" fmla="*/ 0 w 38"/>
                  <a:gd name="T3" fmla="*/ 0 h 33"/>
                  <a:gd name="T4" fmla="*/ 3 w 38"/>
                  <a:gd name="T5" fmla="*/ 0 h 33"/>
                  <a:gd name="T6" fmla="*/ 3 w 38"/>
                  <a:gd name="T7" fmla="*/ 30 h 33"/>
                  <a:gd name="T8" fmla="*/ 4 w 38"/>
                  <a:gd name="T9" fmla="*/ 30 h 33"/>
                  <a:gd name="T10" fmla="*/ 4 w 38"/>
                  <a:gd name="T11" fmla="*/ 30 h 33"/>
                  <a:gd name="T12" fmla="*/ 26 w 38"/>
                  <a:gd name="T13" fmla="*/ 30 h 33"/>
                  <a:gd name="T14" fmla="*/ 26 w 38"/>
                  <a:gd name="T15" fmla="*/ 30 h 33"/>
                  <a:gd name="T16" fmla="*/ 38 w 38"/>
                  <a:gd name="T17" fmla="*/ 30 h 33"/>
                  <a:gd name="T18" fmla="*/ 38 w 38"/>
                  <a:gd name="T19" fmla="*/ 33 h 33"/>
                  <a:gd name="T20" fmla="*/ 0 w 38"/>
                  <a:gd name="T21" fmla="*/ 33 h 3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8" h="33">
                    <a:moveTo>
                      <a:pt x="0" y="33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30"/>
                    </a:lnTo>
                    <a:lnTo>
                      <a:pt x="4" y="30"/>
                    </a:lnTo>
                    <a:lnTo>
                      <a:pt x="26" y="30"/>
                    </a:lnTo>
                    <a:lnTo>
                      <a:pt x="38" y="30"/>
                    </a:lnTo>
                    <a:lnTo>
                      <a:pt x="38" y="33"/>
                    </a:lnTo>
                    <a:lnTo>
                      <a:pt x="0" y="3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0" name="Freeform 127"/>
              <p:cNvSpPr>
                <a:spLocks/>
              </p:cNvSpPr>
              <p:nvPr/>
            </p:nvSpPr>
            <p:spPr bwMode="auto">
              <a:xfrm>
                <a:off x="5399" y="1946"/>
                <a:ext cx="41" cy="36"/>
              </a:xfrm>
              <a:custGeom>
                <a:avLst/>
                <a:gdLst>
                  <a:gd name="T0" fmla="*/ 3 w 41"/>
                  <a:gd name="T1" fmla="*/ 0 h 36"/>
                  <a:gd name="T2" fmla="*/ 3 w 41"/>
                  <a:gd name="T3" fmla="*/ 33 h 36"/>
                  <a:gd name="T4" fmla="*/ 41 w 41"/>
                  <a:gd name="T5" fmla="*/ 33 h 36"/>
                  <a:gd name="T6" fmla="*/ 41 w 41"/>
                  <a:gd name="T7" fmla="*/ 36 h 36"/>
                  <a:gd name="T8" fmla="*/ 0 w 41"/>
                  <a:gd name="T9" fmla="*/ 36 h 36"/>
                  <a:gd name="T10" fmla="*/ 0 w 41"/>
                  <a:gd name="T11" fmla="*/ 0 h 36"/>
                  <a:gd name="T12" fmla="*/ 3 w 41"/>
                  <a:gd name="T13" fmla="*/ 0 h 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36">
                    <a:moveTo>
                      <a:pt x="3" y="0"/>
                    </a:moveTo>
                    <a:lnTo>
                      <a:pt x="3" y="33"/>
                    </a:lnTo>
                    <a:lnTo>
                      <a:pt x="41" y="33"/>
                    </a:lnTo>
                    <a:lnTo>
                      <a:pt x="41" y="36"/>
                    </a:lnTo>
                    <a:lnTo>
                      <a:pt x="0" y="36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1" name="Rectangle 128"/>
              <p:cNvSpPr>
                <a:spLocks noChangeArrowheads="1"/>
              </p:cNvSpPr>
              <p:nvPr/>
            </p:nvSpPr>
            <p:spPr bwMode="auto">
              <a:xfrm>
                <a:off x="5440" y="1979"/>
                <a:ext cx="2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12" name="Rectangle 129"/>
              <p:cNvSpPr>
                <a:spLocks noChangeArrowheads="1"/>
              </p:cNvSpPr>
              <p:nvPr/>
            </p:nvSpPr>
            <p:spPr bwMode="auto">
              <a:xfrm>
                <a:off x="5442" y="1979"/>
                <a:ext cx="3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13" name="Freeform 130"/>
              <p:cNvSpPr>
                <a:spLocks noEditPoints="1"/>
              </p:cNvSpPr>
              <p:nvPr/>
            </p:nvSpPr>
            <p:spPr bwMode="auto">
              <a:xfrm>
                <a:off x="5580" y="1931"/>
                <a:ext cx="76" cy="52"/>
              </a:xfrm>
              <a:custGeom>
                <a:avLst/>
                <a:gdLst>
                  <a:gd name="T0" fmla="*/ 42 w 76"/>
                  <a:gd name="T1" fmla="*/ 38 h 52"/>
                  <a:gd name="T2" fmla="*/ 52 w 76"/>
                  <a:gd name="T3" fmla="*/ 49 h 52"/>
                  <a:gd name="T4" fmla="*/ 70 w 76"/>
                  <a:gd name="T5" fmla="*/ 49 h 52"/>
                  <a:gd name="T6" fmla="*/ 49 w 76"/>
                  <a:gd name="T7" fmla="*/ 27 h 52"/>
                  <a:gd name="T8" fmla="*/ 47 w 76"/>
                  <a:gd name="T9" fmla="*/ 25 h 52"/>
                  <a:gd name="T10" fmla="*/ 69 w 76"/>
                  <a:gd name="T11" fmla="*/ 3 h 52"/>
                  <a:gd name="T12" fmla="*/ 52 w 76"/>
                  <a:gd name="T13" fmla="*/ 3 h 52"/>
                  <a:gd name="T14" fmla="*/ 44 w 76"/>
                  <a:gd name="T15" fmla="*/ 13 h 52"/>
                  <a:gd name="T16" fmla="*/ 44 w 76"/>
                  <a:gd name="T17" fmla="*/ 13 h 52"/>
                  <a:gd name="T18" fmla="*/ 41 w 76"/>
                  <a:gd name="T19" fmla="*/ 15 h 52"/>
                  <a:gd name="T20" fmla="*/ 38 w 76"/>
                  <a:gd name="T21" fmla="*/ 18 h 52"/>
                  <a:gd name="T22" fmla="*/ 37 w 76"/>
                  <a:gd name="T23" fmla="*/ 15 h 52"/>
                  <a:gd name="T24" fmla="*/ 37 w 76"/>
                  <a:gd name="T25" fmla="*/ 15 h 52"/>
                  <a:gd name="T26" fmla="*/ 34 w 76"/>
                  <a:gd name="T27" fmla="*/ 13 h 52"/>
                  <a:gd name="T28" fmla="*/ 34 w 76"/>
                  <a:gd name="T29" fmla="*/ 13 h 52"/>
                  <a:gd name="T30" fmla="*/ 25 w 76"/>
                  <a:gd name="T31" fmla="*/ 3 h 52"/>
                  <a:gd name="T32" fmla="*/ 24 w 76"/>
                  <a:gd name="T33" fmla="*/ 3 h 52"/>
                  <a:gd name="T34" fmla="*/ 7 w 76"/>
                  <a:gd name="T35" fmla="*/ 3 h 52"/>
                  <a:gd name="T36" fmla="*/ 30 w 76"/>
                  <a:gd name="T37" fmla="*/ 25 h 52"/>
                  <a:gd name="T38" fmla="*/ 7 w 76"/>
                  <a:gd name="T39" fmla="*/ 49 h 52"/>
                  <a:gd name="T40" fmla="*/ 24 w 76"/>
                  <a:gd name="T41" fmla="*/ 49 h 52"/>
                  <a:gd name="T42" fmla="*/ 32 w 76"/>
                  <a:gd name="T43" fmla="*/ 38 h 52"/>
                  <a:gd name="T44" fmla="*/ 32 w 76"/>
                  <a:gd name="T45" fmla="*/ 38 h 52"/>
                  <a:gd name="T46" fmla="*/ 35 w 76"/>
                  <a:gd name="T47" fmla="*/ 35 h 52"/>
                  <a:gd name="T48" fmla="*/ 38 w 76"/>
                  <a:gd name="T49" fmla="*/ 34 h 52"/>
                  <a:gd name="T50" fmla="*/ 40 w 76"/>
                  <a:gd name="T51" fmla="*/ 35 h 52"/>
                  <a:gd name="T52" fmla="*/ 40 w 76"/>
                  <a:gd name="T53" fmla="*/ 35 h 52"/>
                  <a:gd name="T54" fmla="*/ 42 w 76"/>
                  <a:gd name="T55" fmla="*/ 38 h 52"/>
                  <a:gd name="T56" fmla="*/ 42 w 76"/>
                  <a:gd name="T57" fmla="*/ 38 h 52"/>
                  <a:gd name="T58" fmla="*/ 54 w 76"/>
                  <a:gd name="T59" fmla="*/ 27 h 52"/>
                  <a:gd name="T60" fmla="*/ 76 w 76"/>
                  <a:gd name="T61" fmla="*/ 52 h 52"/>
                  <a:gd name="T62" fmla="*/ 51 w 76"/>
                  <a:gd name="T63" fmla="*/ 52 h 52"/>
                  <a:gd name="T64" fmla="*/ 41 w 76"/>
                  <a:gd name="T65" fmla="*/ 41 h 52"/>
                  <a:gd name="T66" fmla="*/ 40 w 76"/>
                  <a:gd name="T67" fmla="*/ 39 h 52"/>
                  <a:gd name="T68" fmla="*/ 40 w 76"/>
                  <a:gd name="T69" fmla="*/ 39 h 52"/>
                  <a:gd name="T70" fmla="*/ 38 w 76"/>
                  <a:gd name="T71" fmla="*/ 38 h 52"/>
                  <a:gd name="T72" fmla="*/ 38 w 76"/>
                  <a:gd name="T73" fmla="*/ 38 h 52"/>
                  <a:gd name="T74" fmla="*/ 38 w 76"/>
                  <a:gd name="T75" fmla="*/ 38 h 52"/>
                  <a:gd name="T76" fmla="*/ 35 w 76"/>
                  <a:gd name="T77" fmla="*/ 39 h 52"/>
                  <a:gd name="T78" fmla="*/ 37 w 76"/>
                  <a:gd name="T79" fmla="*/ 39 h 52"/>
                  <a:gd name="T80" fmla="*/ 35 w 76"/>
                  <a:gd name="T81" fmla="*/ 41 h 52"/>
                  <a:gd name="T82" fmla="*/ 25 w 76"/>
                  <a:gd name="T83" fmla="*/ 52 h 52"/>
                  <a:gd name="T84" fmla="*/ 0 w 76"/>
                  <a:gd name="T85" fmla="*/ 52 h 52"/>
                  <a:gd name="T86" fmla="*/ 25 w 76"/>
                  <a:gd name="T87" fmla="*/ 25 h 52"/>
                  <a:gd name="T88" fmla="*/ 0 w 76"/>
                  <a:gd name="T89" fmla="*/ 0 h 52"/>
                  <a:gd name="T90" fmla="*/ 24 w 76"/>
                  <a:gd name="T91" fmla="*/ 0 h 52"/>
                  <a:gd name="T92" fmla="*/ 25 w 76"/>
                  <a:gd name="T93" fmla="*/ 0 h 52"/>
                  <a:gd name="T94" fmla="*/ 37 w 76"/>
                  <a:gd name="T95" fmla="*/ 11 h 52"/>
                  <a:gd name="T96" fmla="*/ 37 w 76"/>
                  <a:gd name="T97" fmla="*/ 11 h 52"/>
                  <a:gd name="T98" fmla="*/ 37 w 76"/>
                  <a:gd name="T99" fmla="*/ 11 h 52"/>
                  <a:gd name="T100" fmla="*/ 38 w 76"/>
                  <a:gd name="T101" fmla="*/ 14 h 52"/>
                  <a:gd name="T102" fmla="*/ 38 w 76"/>
                  <a:gd name="T103" fmla="*/ 14 h 52"/>
                  <a:gd name="T104" fmla="*/ 38 w 76"/>
                  <a:gd name="T105" fmla="*/ 14 h 52"/>
                  <a:gd name="T106" fmla="*/ 40 w 76"/>
                  <a:gd name="T107" fmla="*/ 14 h 52"/>
                  <a:gd name="T108" fmla="*/ 41 w 76"/>
                  <a:gd name="T109" fmla="*/ 11 h 52"/>
                  <a:gd name="T110" fmla="*/ 41 w 76"/>
                  <a:gd name="T111" fmla="*/ 11 h 52"/>
                  <a:gd name="T112" fmla="*/ 41 w 76"/>
                  <a:gd name="T113" fmla="*/ 11 h 52"/>
                  <a:gd name="T114" fmla="*/ 51 w 76"/>
                  <a:gd name="T115" fmla="*/ 0 h 52"/>
                  <a:gd name="T116" fmla="*/ 76 w 76"/>
                  <a:gd name="T117" fmla="*/ 0 h 52"/>
                  <a:gd name="T118" fmla="*/ 54 w 76"/>
                  <a:gd name="T119" fmla="*/ 24 h 52"/>
                  <a:gd name="T120" fmla="*/ 51 w 76"/>
                  <a:gd name="T121" fmla="*/ 25 h 52"/>
                  <a:gd name="T122" fmla="*/ 54 w 76"/>
                  <a:gd name="T123" fmla="*/ 27 h 52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0" t="0" r="r" b="b"/>
                <a:pathLst>
                  <a:path w="76" h="52">
                    <a:moveTo>
                      <a:pt x="42" y="38"/>
                    </a:moveTo>
                    <a:lnTo>
                      <a:pt x="52" y="49"/>
                    </a:lnTo>
                    <a:lnTo>
                      <a:pt x="70" y="49"/>
                    </a:lnTo>
                    <a:lnTo>
                      <a:pt x="49" y="27"/>
                    </a:lnTo>
                    <a:lnTo>
                      <a:pt x="47" y="25"/>
                    </a:lnTo>
                    <a:lnTo>
                      <a:pt x="69" y="3"/>
                    </a:lnTo>
                    <a:lnTo>
                      <a:pt x="52" y="3"/>
                    </a:lnTo>
                    <a:lnTo>
                      <a:pt x="44" y="13"/>
                    </a:lnTo>
                    <a:lnTo>
                      <a:pt x="41" y="15"/>
                    </a:lnTo>
                    <a:lnTo>
                      <a:pt x="38" y="18"/>
                    </a:lnTo>
                    <a:lnTo>
                      <a:pt x="37" y="15"/>
                    </a:lnTo>
                    <a:lnTo>
                      <a:pt x="34" y="13"/>
                    </a:lnTo>
                    <a:lnTo>
                      <a:pt x="25" y="3"/>
                    </a:lnTo>
                    <a:lnTo>
                      <a:pt x="24" y="3"/>
                    </a:lnTo>
                    <a:lnTo>
                      <a:pt x="7" y="3"/>
                    </a:lnTo>
                    <a:lnTo>
                      <a:pt x="30" y="25"/>
                    </a:lnTo>
                    <a:lnTo>
                      <a:pt x="7" y="49"/>
                    </a:lnTo>
                    <a:lnTo>
                      <a:pt x="24" y="49"/>
                    </a:lnTo>
                    <a:lnTo>
                      <a:pt x="32" y="38"/>
                    </a:lnTo>
                    <a:lnTo>
                      <a:pt x="35" y="35"/>
                    </a:lnTo>
                    <a:lnTo>
                      <a:pt x="38" y="34"/>
                    </a:lnTo>
                    <a:lnTo>
                      <a:pt x="40" y="35"/>
                    </a:lnTo>
                    <a:lnTo>
                      <a:pt x="42" y="38"/>
                    </a:lnTo>
                    <a:close/>
                    <a:moveTo>
                      <a:pt x="54" y="27"/>
                    </a:moveTo>
                    <a:lnTo>
                      <a:pt x="76" y="52"/>
                    </a:lnTo>
                    <a:lnTo>
                      <a:pt x="51" y="52"/>
                    </a:lnTo>
                    <a:lnTo>
                      <a:pt x="41" y="41"/>
                    </a:lnTo>
                    <a:lnTo>
                      <a:pt x="40" y="39"/>
                    </a:lnTo>
                    <a:lnTo>
                      <a:pt x="38" y="38"/>
                    </a:lnTo>
                    <a:lnTo>
                      <a:pt x="35" y="39"/>
                    </a:lnTo>
                    <a:lnTo>
                      <a:pt x="37" y="39"/>
                    </a:lnTo>
                    <a:lnTo>
                      <a:pt x="35" y="41"/>
                    </a:lnTo>
                    <a:lnTo>
                      <a:pt x="25" y="52"/>
                    </a:lnTo>
                    <a:lnTo>
                      <a:pt x="0" y="52"/>
                    </a:lnTo>
                    <a:lnTo>
                      <a:pt x="25" y="25"/>
                    </a:lnTo>
                    <a:lnTo>
                      <a:pt x="0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37" y="11"/>
                    </a:lnTo>
                    <a:lnTo>
                      <a:pt x="38" y="14"/>
                    </a:lnTo>
                    <a:lnTo>
                      <a:pt x="40" y="14"/>
                    </a:lnTo>
                    <a:lnTo>
                      <a:pt x="41" y="11"/>
                    </a:lnTo>
                    <a:lnTo>
                      <a:pt x="51" y="0"/>
                    </a:lnTo>
                    <a:lnTo>
                      <a:pt x="76" y="0"/>
                    </a:lnTo>
                    <a:lnTo>
                      <a:pt x="54" y="24"/>
                    </a:lnTo>
                    <a:lnTo>
                      <a:pt x="51" y="25"/>
                    </a:lnTo>
                    <a:lnTo>
                      <a:pt x="54" y="27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4" name="Freeform 131"/>
              <p:cNvSpPr>
                <a:spLocks/>
              </p:cNvSpPr>
              <p:nvPr/>
            </p:nvSpPr>
            <p:spPr bwMode="auto">
              <a:xfrm>
                <a:off x="5445" y="1979"/>
                <a:ext cx="10" cy="3"/>
              </a:xfrm>
              <a:custGeom>
                <a:avLst/>
                <a:gdLst>
                  <a:gd name="T0" fmla="*/ 7 w 10"/>
                  <a:gd name="T1" fmla="*/ 0 h 3"/>
                  <a:gd name="T2" fmla="*/ 10 w 10"/>
                  <a:gd name="T3" fmla="*/ 0 h 3"/>
                  <a:gd name="T4" fmla="*/ 10 w 10"/>
                  <a:gd name="T5" fmla="*/ 3 h 3"/>
                  <a:gd name="T6" fmla="*/ 0 w 10"/>
                  <a:gd name="T7" fmla="*/ 3 h 3"/>
                  <a:gd name="T8" fmla="*/ 0 w 10"/>
                  <a:gd name="T9" fmla="*/ 0 h 3"/>
                  <a:gd name="T10" fmla="*/ 5 w 10"/>
                  <a:gd name="T11" fmla="*/ 0 h 3"/>
                  <a:gd name="T12" fmla="*/ 7 w 10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0" h="3">
                    <a:moveTo>
                      <a:pt x="7" y="0"/>
                    </a:moveTo>
                    <a:lnTo>
                      <a:pt x="10" y="0"/>
                    </a:lnTo>
                    <a:lnTo>
                      <a:pt x="10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5" name="Freeform 132"/>
              <p:cNvSpPr>
                <a:spLocks/>
              </p:cNvSpPr>
              <p:nvPr/>
            </p:nvSpPr>
            <p:spPr bwMode="auto">
              <a:xfrm>
                <a:off x="5395" y="1946"/>
                <a:ext cx="45" cy="38"/>
              </a:xfrm>
              <a:custGeom>
                <a:avLst/>
                <a:gdLst>
                  <a:gd name="T0" fmla="*/ 45 w 45"/>
                  <a:gd name="T1" fmla="*/ 38 h 38"/>
                  <a:gd name="T2" fmla="*/ 0 w 45"/>
                  <a:gd name="T3" fmla="*/ 38 h 38"/>
                  <a:gd name="T4" fmla="*/ 0 w 45"/>
                  <a:gd name="T5" fmla="*/ 0 h 38"/>
                  <a:gd name="T6" fmla="*/ 4 w 45"/>
                  <a:gd name="T7" fmla="*/ 0 h 38"/>
                  <a:gd name="T8" fmla="*/ 4 w 45"/>
                  <a:gd name="T9" fmla="*/ 36 h 38"/>
                  <a:gd name="T10" fmla="*/ 45 w 45"/>
                  <a:gd name="T11" fmla="*/ 36 h 38"/>
                  <a:gd name="T12" fmla="*/ 45 w 45"/>
                  <a:gd name="T13" fmla="*/ 38 h 3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5" h="38">
                    <a:moveTo>
                      <a:pt x="45" y="38"/>
                    </a:moveTo>
                    <a:lnTo>
                      <a:pt x="0" y="38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4" y="36"/>
                    </a:lnTo>
                    <a:lnTo>
                      <a:pt x="45" y="36"/>
                    </a:lnTo>
                    <a:lnTo>
                      <a:pt x="45" y="3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6" name="Rectangle 133"/>
              <p:cNvSpPr>
                <a:spLocks noChangeArrowheads="1"/>
              </p:cNvSpPr>
              <p:nvPr/>
            </p:nvSpPr>
            <p:spPr bwMode="auto">
              <a:xfrm>
                <a:off x="5440" y="1982"/>
                <a:ext cx="2" cy="2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17" name="Freeform 134"/>
              <p:cNvSpPr>
                <a:spLocks/>
              </p:cNvSpPr>
              <p:nvPr/>
            </p:nvSpPr>
            <p:spPr bwMode="auto">
              <a:xfrm>
                <a:off x="5573" y="1928"/>
                <a:ext cx="45" cy="58"/>
              </a:xfrm>
              <a:custGeom>
                <a:avLst/>
                <a:gdLst>
                  <a:gd name="T0" fmla="*/ 7 w 45"/>
                  <a:gd name="T1" fmla="*/ 55 h 58"/>
                  <a:gd name="T2" fmla="*/ 32 w 45"/>
                  <a:gd name="T3" fmla="*/ 55 h 58"/>
                  <a:gd name="T4" fmla="*/ 42 w 45"/>
                  <a:gd name="T5" fmla="*/ 44 h 58"/>
                  <a:gd name="T6" fmla="*/ 44 w 45"/>
                  <a:gd name="T7" fmla="*/ 42 h 58"/>
                  <a:gd name="T8" fmla="*/ 44 w 45"/>
                  <a:gd name="T9" fmla="*/ 42 h 58"/>
                  <a:gd name="T10" fmla="*/ 45 w 45"/>
                  <a:gd name="T11" fmla="*/ 45 h 58"/>
                  <a:gd name="T12" fmla="*/ 44 w 45"/>
                  <a:gd name="T13" fmla="*/ 45 h 58"/>
                  <a:gd name="T14" fmla="*/ 34 w 45"/>
                  <a:gd name="T15" fmla="*/ 58 h 58"/>
                  <a:gd name="T16" fmla="*/ 0 w 45"/>
                  <a:gd name="T17" fmla="*/ 58 h 58"/>
                  <a:gd name="T18" fmla="*/ 28 w 45"/>
                  <a:gd name="T19" fmla="*/ 28 h 58"/>
                  <a:gd name="T20" fmla="*/ 2 w 45"/>
                  <a:gd name="T21" fmla="*/ 0 h 58"/>
                  <a:gd name="T22" fmla="*/ 31 w 45"/>
                  <a:gd name="T23" fmla="*/ 0 h 58"/>
                  <a:gd name="T24" fmla="*/ 34 w 45"/>
                  <a:gd name="T25" fmla="*/ 0 h 58"/>
                  <a:gd name="T26" fmla="*/ 45 w 45"/>
                  <a:gd name="T27" fmla="*/ 11 h 58"/>
                  <a:gd name="T28" fmla="*/ 45 w 45"/>
                  <a:gd name="T29" fmla="*/ 13 h 58"/>
                  <a:gd name="T30" fmla="*/ 44 w 45"/>
                  <a:gd name="T31" fmla="*/ 13 h 58"/>
                  <a:gd name="T32" fmla="*/ 44 w 45"/>
                  <a:gd name="T33" fmla="*/ 14 h 58"/>
                  <a:gd name="T34" fmla="*/ 32 w 45"/>
                  <a:gd name="T35" fmla="*/ 3 h 58"/>
                  <a:gd name="T36" fmla="*/ 31 w 45"/>
                  <a:gd name="T37" fmla="*/ 3 h 58"/>
                  <a:gd name="T38" fmla="*/ 7 w 45"/>
                  <a:gd name="T39" fmla="*/ 3 h 58"/>
                  <a:gd name="T40" fmla="*/ 32 w 45"/>
                  <a:gd name="T41" fmla="*/ 28 h 58"/>
                  <a:gd name="T42" fmla="*/ 7 w 45"/>
                  <a:gd name="T43" fmla="*/ 55 h 5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5" h="58">
                    <a:moveTo>
                      <a:pt x="7" y="55"/>
                    </a:moveTo>
                    <a:lnTo>
                      <a:pt x="32" y="55"/>
                    </a:lnTo>
                    <a:lnTo>
                      <a:pt x="42" y="44"/>
                    </a:lnTo>
                    <a:lnTo>
                      <a:pt x="44" y="42"/>
                    </a:lnTo>
                    <a:lnTo>
                      <a:pt x="45" y="45"/>
                    </a:lnTo>
                    <a:lnTo>
                      <a:pt x="44" y="45"/>
                    </a:lnTo>
                    <a:lnTo>
                      <a:pt x="34" y="58"/>
                    </a:lnTo>
                    <a:lnTo>
                      <a:pt x="0" y="58"/>
                    </a:lnTo>
                    <a:lnTo>
                      <a:pt x="28" y="28"/>
                    </a:lnTo>
                    <a:lnTo>
                      <a:pt x="2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5" y="11"/>
                    </a:lnTo>
                    <a:lnTo>
                      <a:pt x="45" y="13"/>
                    </a:lnTo>
                    <a:lnTo>
                      <a:pt x="44" y="13"/>
                    </a:lnTo>
                    <a:lnTo>
                      <a:pt x="44" y="14"/>
                    </a:lnTo>
                    <a:lnTo>
                      <a:pt x="32" y="3"/>
                    </a:lnTo>
                    <a:lnTo>
                      <a:pt x="31" y="3"/>
                    </a:lnTo>
                    <a:lnTo>
                      <a:pt x="7" y="3"/>
                    </a:lnTo>
                    <a:lnTo>
                      <a:pt x="32" y="28"/>
                    </a:lnTo>
                    <a:lnTo>
                      <a:pt x="7" y="55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8" name="Freeform 135"/>
              <p:cNvSpPr>
                <a:spLocks/>
              </p:cNvSpPr>
              <p:nvPr/>
            </p:nvSpPr>
            <p:spPr bwMode="auto">
              <a:xfrm>
                <a:off x="5618" y="1956"/>
                <a:ext cx="45" cy="30"/>
              </a:xfrm>
              <a:custGeom>
                <a:avLst/>
                <a:gdLst>
                  <a:gd name="T0" fmla="*/ 38 w 45"/>
                  <a:gd name="T1" fmla="*/ 27 h 30"/>
                  <a:gd name="T2" fmla="*/ 16 w 45"/>
                  <a:gd name="T3" fmla="*/ 2 h 30"/>
                  <a:gd name="T4" fmla="*/ 17 w 45"/>
                  <a:gd name="T5" fmla="*/ 0 h 30"/>
                  <a:gd name="T6" fmla="*/ 45 w 45"/>
                  <a:gd name="T7" fmla="*/ 30 h 30"/>
                  <a:gd name="T8" fmla="*/ 11 w 45"/>
                  <a:gd name="T9" fmla="*/ 30 h 30"/>
                  <a:gd name="T10" fmla="*/ 0 w 45"/>
                  <a:gd name="T11" fmla="*/ 17 h 30"/>
                  <a:gd name="T12" fmla="*/ 0 w 45"/>
                  <a:gd name="T13" fmla="*/ 17 h 30"/>
                  <a:gd name="T14" fmla="*/ 0 w 45"/>
                  <a:gd name="T15" fmla="*/ 17 h 30"/>
                  <a:gd name="T16" fmla="*/ 2 w 45"/>
                  <a:gd name="T17" fmla="*/ 14 h 30"/>
                  <a:gd name="T18" fmla="*/ 3 w 45"/>
                  <a:gd name="T19" fmla="*/ 16 h 30"/>
                  <a:gd name="T20" fmla="*/ 13 w 45"/>
                  <a:gd name="T21" fmla="*/ 27 h 30"/>
                  <a:gd name="T22" fmla="*/ 38 w 45"/>
                  <a:gd name="T23" fmla="*/ 27 h 3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5" h="30">
                    <a:moveTo>
                      <a:pt x="38" y="27"/>
                    </a:moveTo>
                    <a:lnTo>
                      <a:pt x="16" y="2"/>
                    </a:lnTo>
                    <a:lnTo>
                      <a:pt x="17" y="0"/>
                    </a:lnTo>
                    <a:lnTo>
                      <a:pt x="45" y="30"/>
                    </a:lnTo>
                    <a:lnTo>
                      <a:pt x="11" y="30"/>
                    </a:lnTo>
                    <a:lnTo>
                      <a:pt x="0" y="17"/>
                    </a:lnTo>
                    <a:lnTo>
                      <a:pt x="2" y="14"/>
                    </a:lnTo>
                    <a:lnTo>
                      <a:pt x="3" y="16"/>
                    </a:lnTo>
                    <a:lnTo>
                      <a:pt x="13" y="27"/>
                    </a:lnTo>
                    <a:lnTo>
                      <a:pt x="38" y="27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9" name="Freeform 136"/>
              <p:cNvSpPr>
                <a:spLocks/>
              </p:cNvSpPr>
              <p:nvPr/>
            </p:nvSpPr>
            <p:spPr bwMode="auto">
              <a:xfrm>
                <a:off x="5392" y="1944"/>
                <a:ext cx="48" cy="43"/>
              </a:xfrm>
              <a:custGeom>
                <a:avLst/>
                <a:gdLst>
                  <a:gd name="T0" fmla="*/ 3 w 48"/>
                  <a:gd name="T1" fmla="*/ 40 h 43"/>
                  <a:gd name="T2" fmla="*/ 48 w 48"/>
                  <a:gd name="T3" fmla="*/ 40 h 43"/>
                  <a:gd name="T4" fmla="*/ 48 w 48"/>
                  <a:gd name="T5" fmla="*/ 43 h 43"/>
                  <a:gd name="T6" fmla="*/ 0 w 48"/>
                  <a:gd name="T7" fmla="*/ 43 h 43"/>
                  <a:gd name="T8" fmla="*/ 0 w 48"/>
                  <a:gd name="T9" fmla="*/ 0 h 43"/>
                  <a:gd name="T10" fmla="*/ 7 w 48"/>
                  <a:gd name="T11" fmla="*/ 0 h 43"/>
                  <a:gd name="T12" fmla="*/ 7 w 48"/>
                  <a:gd name="T13" fmla="*/ 2 h 43"/>
                  <a:gd name="T14" fmla="*/ 3 w 48"/>
                  <a:gd name="T15" fmla="*/ 2 h 43"/>
                  <a:gd name="T16" fmla="*/ 3 w 48"/>
                  <a:gd name="T17" fmla="*/ 40 h 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8" h="43">
                    <a:moveTo>
                      <a:pt x="3" y="40"/>
                    </a:moveTo>
                    <a:lnTo>
                      <a:pt x="48" y="40"/>
                    </a:lnTo>
                    <a:lnTo>
                      <a:pt x="48" y="43"/>
                    </a:lnTo>
                    <a:lnTo>
                      <a:pt x="0" y="43"/>
                    </a:lnTo>
                    <a:lnTo>
                      <a:pt x="0" y="0"/>
                    </a:lnTo>
                    <a:lnTo>
                      <a:pt x="7" y="0"/>
                    </a:lnTo>
                    <a:lnTo>
                      <a:pt x="7" y="2"/>
                    </a:lnTo>
                    <a:lnTo>
                      <a:pt x="3" y="2"/>
                    </a:lnTo>
                    <a:lnTo>
                      <a:pt x="3" y="4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0" name="Rectangle 137"/>
              <p:cNvSpPr>
                <a:spLocks noChangeArrowheads="1"/>
              </p:cNvSpPr>
              <p:nvPr/>
            </p:nvSpPr>
            <p:spPr bwMode="auto">
              <a:xfrm>
                <a:off x="5440" y="1984"/>
                <a:ext cx="2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21" name="Freeform 138"/>
              <p:cNvSpPr>
                <a:spLocks/>
              </p:cNvSpPr>
              <p:nvPr/>
            </p:nvSpPr>
            <p:spPr bwMode="auto">
              <a:xfrm>
                <a:off x="5442" y="1982"/>
                <a:ext cx="3" cy="5"/>
              </a:xfrm>
              <a:custGeom>
                <a:avLst/>
                <a:gdLst>
                  <a:gd name="T0" fmla="*/ 0 w 3"/>
                  <a:gd name="T1" fmla="*/ 2 h 5"/>
                  <a:gd name="T2" fmla="*/ 0 w 3"/>
                  <a:gd name="T3" fmla="*/ 0 h 5"/>
                  <a:gd name="T4" fmla="*/ 3 w 3"/>
                  <a:gd name="T5" fmla="*/ 0 h 5"/>
                  <a:gd name="T6" fmla="*/ 3 w 3"/>
                  <a:gd name="T7" fmla="*/ 5 h 5"/>
                  <a:gd name="T8" fmla="*/ 0 w 3"/>
                  <a:gd name="T9" fmla="*/ 5 h 5"/>
                  <a:gd name="T10" fmla="*/ 0 w 3"/>
                  <a:gd name="T11" fmla="*/ 2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5">
                    <a:moveTo>
                      <a:pt x="0" y="2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5"/>
                    </a:lnTo>
                    <a:lnTo>
                      <a:pt x="0" y="5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2" name="Freeform 139"/>
              <p:cNvSpPr>
                <a:spLocks/>
              </p:cNvSpPr>
              <p:nvPr/>
            </p:nvSpPr>
            <p:spPr bwMode="auto">
              <a:xfrm>
                <a:off x="5389" y="1941"/>
                <a:ext cx="56" cy="49"/>
              </a:xfrm>
              <a:custGeom>
                <a:avLst/>
                <a:gdLst>
                  <a:gd name="T0" fmla="*/ 53 w 56"/>
                  <a:gd name="T1" fmla="*/ 46 h 49"/>
                  <a:gd name="T2" fmla="*/ 56 w 56"/>
                  <a:gd name="T3" fmla="*/ 46 h 49"/>
                  <a:gd name="T4" fmla="*/ 56 w 56"/>
                  <a:gd name="T5" fmla="*/ 49 h 49"/>
                  <a:gd name="T6" fmla="*/ 0 w 56"/>
                  <a:gd name="T7" fmla="*/ 49 h 49"/>
                  <a:gd name="T8" fmla="*/ 0 w 56"/>
                  <a:gd name="T9" fmla="*/ 0 h 49"/>
                  <a:gd name="T10" fmla="*/ 10 w 56"/>
                  <a:gd name="T11" fmla="*/ 0 h 49"/>
                  <a:gd name="T12" fmla="*/ 10 w 56"/>
                  <a:gd name="T13" fmla="*/ 3 h 49"/>
                  <a:gd name="T14" fmla="*/ 3 w 56"/>
                  <a:gd name="T15" fmla="*/ 3 h 49"/>
                  <a:gd name="T16" fmla="*/ 3 w 56"/>
                  <a:gd name="T17" fmla="*/ 46 h 49"/>
                  <a:gd name="T18" fmla="*/ 51 w 56"/>
                  <a:gd name="T19" fmla="*/ 46 h 49"/>
                  <a:gd name="T20" fmla="*/ 53 w 56"/>
                  <a:gd name="T21" fmla="*/ 46 h 4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6" h="49">
                    <a:moveTo>
                      <a:pt x="53" y="46"/>
                    </a:moveTo>
                    <a:lnTo>
                      <a:pt x="56" y="46"/>
                    </a:lnTo>
                    <a:lnTo>
                      <a:pt x="56" y="49"/>
                    </a:lnTo>
                    <a:lnTo>
                      <a:pt x="0" y="49"/>
                    </a:lnTo>
                    <a:lnTo>
                      <a:pt x="0" y="0"/>
                    </a:lnTo>
                    <a:lnTo>
                      <a:pt x="10" y="0"/>
                    </a:lnTo>
                    <a:lnTo>
                      <a:pt x="10" y="3"/>
                    </a:lnTo>
                    <a:lnTo>
                      <a:pt x="3" y="3"/>
                    </a:lnTo>
                    <a:lnTo>
                      <a:pt x="3" y="46"/>
                    </a:lnTo>
                    <a:lnTo>
                      <a:pt x="51" y="46"/>
                    </a:lnTo>
                    <a:lnTo>
                      <a:pt x="53" y="46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3" name="Rectangle 140"/>
              <p:cNvSpPr>
                <a:spLocks noChangeArrowheads="1"/>
              </p:cNvSpPr>
              <p:nvPr/>
            </p:nvSpPr>
            <p:spPr bwMode="auto">
              <a:xfrm>
                <a:off x="5236" y="2004"/>
                <a:ext cx="1" cy="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24" name="Freeform 141"/>
              <p:cNvSpPr>
                <a:spLocks/>
              </p:cNvSpPr>
              <p:nvPr/>
            </p:nvSpPr>
            <p:spPr bwMode="auto">
              <a:xfrm>
                <a:off x="5740" y="2004"/>
                <a:ext cx="0" cy="1"/>
              </a:xfrm>
              <a:custGeom>
                <a:avLst/>
                <a:gdLst>
                  <a:gd name="T0" fmla="*/ 0 h 1"/>
                  <a:gd name="T1" fmla="*/ 0 h 1"/>
                  <a:gd name="T2" fmla="*/ 1 h 1"/>
                  <a:gd name="T3" fmla="*/ 0 h 1"/>
                  <a:gd name="T4" fmla="*/ 0 h 1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0" y="T0"/>
                  </a:cxn>
                  <a:cxn ang="T7">
                    <a:pos x="0" y="T1"/>
                  </a:cxn>
                  <a:cxn ang="T8">
                    <a:pos x="0" y="T2"/>
                  </a:cxn>
                  <a:cxn ang="T9">
                    <a:pos x="0" y="T3"/>
                  </a:cxn>
                  <a:cxn ang="T10">
                    <a:pos x="0" y="T4"/>
                  </a:cxn>
                  <a:cxn ang="T11">
                    <a:pos x="0" y="T5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5" name="Freeform 142"/>
              <p:cNvSpPr>
                <a:spLocks/>
              </p:cNvSpPr>
              <p:nvPr/>
            </p:nvSpPr>
            <p:spPr bwMode="auto">
              <a:xfrm>
                <a:off x="5235" y="2004"/>
                <a:ext cx="1" cy="0"/>
              </a:xfrm>
              <a:custGeom>
                <a:avLst/>
                <a:gdLst>
                  <a:gd name="T0" fmla="*/ 1 w 1"/>
                  <a:gd name="T1" fmla="*/ 1 w 1"/>
                  <a:gd name="T2" fmla="*/ 1 w 1"/>
                  <a:gd name="T3" fmla="*/ 1 w 1"/>
                  <a:gd name="T4" fmla="*/ 0 w 1"/>
                  <a:gd name="T5" fmla="*/ 0 w 1"/>
                  <a:gd name="T6" fmla="*/ 1 w 1"/>
                  <a:gd name="T7" fmla="*/ 1 w 1"/>
                  <a:gd name="T8" fmla="*/ 1 w 1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9">
                    <a:pos x="T0" y="0"/>
                  </a:cxn>
                  <a:cxn ang="T10">
                    <a:pos x="T1" y="0"/>
                  </a:cxn>
                  <a:cxn ang="T11">
                    <a:pos x="T2" y="0"/>
                  </a:cxn>
                  <a:cxn ang="T12">
                    <a:pos x="T3" y="0"/>
                  </a:cxn>
                  <a:cxn ang="T13">
                    <a:pos x="T4" y="0"/>
                  </a:cxn>
                  <a:cxn ang="T14">
                    <a:pos x="T5" y="0"/>
                  </a:cxn>
                  <a:cxn ang="T15">
                    <a:pos x="T6" y="0"/>
                  </a:cxn>
                  <a:cxn ang="T16">
                    <a:pos x="T7" y="0"/>
                  </a:cxn>
                  <a:cxn ang="T17">
                    <a:pos x="T8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6" name="Freeform 143"/>
              <p:cNvSpPr>
                <a:spLocks/>
              </p:cNvSpPr>
              <p:nvPr/>
            </p:nvSpPr>
            <p:spPr bwMode="auto">
              <a:xfrm>
                <a:off x="5740" y="2004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0 w 2"/>
                  <a:gd name="T3" fmla="*/ 0 h 1"/>
                  <a:gd name="T4" fmla="*/ 0 w 2"/>
                  <a:gd name="T5" fmla="*/ 0 h 1"/>
                  <a:gd name="T6" fmla="*/ 0 w 2"/>
                  <a:gd name="T7" fmla="*/ 0 h 1"/>
                  <a:gd name="T8" fmla="*/ 0 w 2"/>
                  <a:gd name="T9" fmla="*/ 0 h 1"/>
                  <a:gd name="T10" fmla="*/ 0 w 2"/>
                  <a:gd name="T11" fmla="*/ 0 h 1"/>
                  <a:gd name="T12" fmla="*/ 0 w 2"/>
                  <a:gd name="T13" fmla="*/ 0 h 1"/>
                  <a:gd name="T14" fmla="*/ 2 w 2"/>
                  <a:gd name="T15" fmla="*/ 0 h 1"/>
                  <a:gd name="T16" fmla="*/ 2 w 2"/>
                  <a:gd name="T17" fmla="*/ 0 h 1"/>
                  <a:gd name="T18" fmla="*/ 2 w 2"/>
                  <a:gd name="T19" fmla="*/ 1 h 1"/>
                  <a:gd name="T20" fmla="*/ 2 w 2"/>
                  <a:gd name="T21" fmla="*/ 0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7" name="Rectangle 144"/>
              <p:cNvSpPr>
                <a:spLocks noChangeArrowheads="1"/>
              </p:cNvSpPr>
              <p:nvPr/>
            </p:nvSpPr>
            <p:spPr bwMode="auto">
              <a:xfrm>
                <a:off x="5362" y="2005"/>
                <a:ext cx="3" cy="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28" name="Freeform 145"/>
              <p:cNvSpPr>
                <a:spLocks/>
              </p:cNvSpPr>
              <p:nvPr/>
            </p:nvSpPr>
            <p:spPr bwMode="auto">
              <a:xfrm>
                <a:off x="5365" y="1917"/>
                <a:ext cx="115" cy="91"/>
              </a:xfrm>
              <a:custGeom>
                <a:avLst/>
                <a:gdLst>
                  <a:gd name="T0" fmla="*/ 115 w 115"/>
                  <a:gd name="T1" fmla="*/ 0 h 91"/>
                  <a:gd name="T2" fmla="*/ 115 w 115"/>
                  <a:gd name="T3" fmla="*/ 91 h 91"/>
                  <a:gd name="T4" fmla="*/ 0 w 115"/>
                  <a:gd name="T5" fmla="*/ 91 h 91"/>
                  <a:gd name="T6" fmla="*/ 0 w 115"/>
                  <a:gd name="T7" fmla="*/ 88 h 91"/>
                  <a:gd name="T8" fmla="*/ 113 w 115"/>
                  <a:gd name="T9" fmla="*/ 88 h 91"/>
                  <a:gd name="T10" fmla="*/ 113 w 115"/>
                  <a:gd name="T11" fmla="*/ 0 h 91"/>
                  <a:gd name="T12" fmla="*/ 115 w 115"/>
                  <a:gd name="T13" fmla="*/ 0 h 9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5" h="91">
                    <a:moveTo>
                      <a:pt x="115" y="0"/>
                    </a:moveTo>
                    <a:lnTo>
                      <a:pt x="115" y="91"/>
                    </a:lnTo>
                    <a:lnTo>
                      <a:pt x="0" y="91"/>
                    </a:lnTo>
                    <a:lnTo>
                      <a:pt x="0" y="88"/>
                    </a:lnTo>
                    <a:lnTo>
                      <a:pt x="113" y="88"/>
                    </a:lnTo>
                    <a:lnTo>
                      <a:pt x="113" y="0"/>
                    </a:lnTo>
                    <a:lnTo>
                      <a:pt x="115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9" name="Freeform 146"/>
              <p:cNvSpPr>
                <a:spLocks/>
              </p:cNvSpPr>
              <p:nvPr/>
            </p:nvSpPr>
            <p:spPr bwMode="auto">
              <a:xfrm>
                <a:off x="5233" y="1917"/>
                <a:ext cx="118" cy="91"/>
              </a:xfrm>
              <a:custGeom>
                <a:avLst/>
                <a:gdLst>
                  <a:gd name="T0" fmla="*/ 14 w 118"/>
                  <a:gd name="T1" fmla="*/ 91 h 91"/>
                  <a:gd name="T2" fmla="*/ 14 w 118"/>
                  <a:gd name="T3" fmla="*/ 91 h 91"/>
                  <a:gd name="T4" fmla="*/ 4 w 118"/>
                  <a:gd name="T5" fmla="*/ 90 h 91"/>
                  <a:gd name="T6" fmla="*/ 2 w 118"/>
                  <a:gd name="T7" fmla="*/ 88 h 91"/>
                  <a:gd name="T8" fmla="*/ 0 w 118"/>
                  <a:gd name="T9" fmla="*/ 87 h 91"/>
                  <a:gd name="T10" fmla="*/ 0 w 118"/>
                  <a:gd name="T11" fmla="*/ 0 h 91"/>
                  <a:gd name="T12" fmla="*/ 3 w 118"/>
                  <a:gd name="T13" fmla="*/ 0 h 91"/>
                  <a:gd name="T14" fmla="*/ 3 w 118"/>
                  <a:gd name="T15" fmla="*/ 87 h 91"/>
                  <a:gd name="T16" fmla="*/ 3 w 118"/>
                  <a:gd name="T17" fmla="*/ 87 h 91"/>
                  <a:gd name="T18" fmla="*/ 3 w 118"/>
                  <a:gd name="T19" fmla="*/ 87 h 91"/>
                  <a:gd name="T20" fmla="*/ 3 w 118"/>
                  <a:gd name="T21" fmla="*/ 87 h 91"/>
                  <a:gd name="T22" fmla="*/ 2 w 118"/>
                  <a:gd name="T23" fmla="*/ 87 h 91"/>
                  <a:gd name="T24" fmla="*/ 2 w 118"/>
                  <a:gd name="T25" fmla="*/ 87 h 91"/>
                  <a:gd name="T26" fmla="*/ 3 w 118"/>
                  <a:gd name="T27" fmla="*/ 87 h 91"/>
                  <a:gd name="T28" fmla="*/ 3 w 118"/>
                  <a:gd name="T29" fmla="*/ 87 h 91"/>
                  <a:gd name="T30" fmla="*/ 3 w 118"/>
                  <a:gd name="T31" fmla="*/ 87 h 91"/>
                  <a:gd name="T32" fmla="*/ 3 w 118"/>
                  <a:gd name="T33" fmla="*/ 87 h 91"/>
                  <a:gd name="T34" fmla="*/ 3 w 118"/>
                  <a:gd name="T35" fmla="*/ 87 h 91"/>
                  <a:gd name="T36" fmla="*/ 4 w 118"/>
                  <a:gd name="T37" fmla="*/ 87 h 91"/>
                  <a:gd name="T38" fmla="*/ 4 w 118"/>
                  <a:gd name="T39" fmla="*/ 87 h 91"/>
                  <a:gd name="T40" fmla="*/ 14 w 118"/>
                  <a:gd name="T41" fmla="*/ 88 h 91"/>
                  <a:gd name="T42" fmla="*/ 115 w 118"/>
                  <a:gd name="T43" fmla="*/ 88 h 91"/>
                  <a:gd name="T44" fmla="*/ 115 w 118"/>
                  <a:gd name="T45" fmla="*/ 0 h 91"/>
                  <a:gd name="T46" fmla="*/ 118 w 118"/>
                  <a:gd name="T47" fmla="*/ 0 h 91"/>
                  <a:gd name="T48" fmla="*/ 118 w 118"/>
                  <a:gd name="T49" fmla="*/ 91 h 91"/>
                  <a:gd name="T50" fmla="*/ 14 w 118"/>
                  <a:gd name="T51" fmla="*/ 91 h 91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18" h="91">
                    <a:moveTo>
                      <a:pt x="14" y="91"/>
                    </a:moveTo>
                    <a:lnTo>
                      <a:pt x="14" y="91"/>
                    </a:lnTo>
                    <a:lnTo>
                      <a:pt x="4" y="90"/>
                    </a:lnTo>
                    <a:lnTo>
                      <a:pt x="2" y="88"/>
                    </a:lnTo>
                    <a:lnTo>
                      <a:pt x="0" y="87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87"/>
                    </a:lnTo>
                    <a:lnTo>
                      <a:pt x="2" y="87"/>
                    </a:lnTo>
                    <a:lnTo>
                      <a:pt x="3" y="87"/>
                    </a:lnTo>
                    <a:lnTo>
                      <a:pt x="4" y="87"/>
                    </a:lnTo>
                    <a:lnTo>
                      <a:pt x="14" y="88"/>
                    </a:lnTo>
                    <a:lnTo>
                      <a:pt x="115" y="88"/>
                    </a:lnTo>
                    <a:lnTo>
                      <a:pt x="115" y="0"/>
                    </a:lnTo>
                    <a:lnTo>
                      <a:pt x="118" y="0"/>
                    </a:lnTo>
                    <a:lnTo>
                      <a:pt x="118" y="91"/>
                    </a:lnTo>
                    <a:lnTo>
                      <a:pt x="14" y="91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0" name="Freeform 147"/>
              <p:cNvSpPr>
                <a:spLocks/>
              </p:cNvSpPr>
              <p:nvPr/>
            </p:nvSpPr>
            <p:spPr bwMode="auto">
              <a:xfrm>
                <a:off x="5493" y="1917"/>
                <a:ext cx="250" cy="91"/>
              </a:xfrm>
              <a:custGeom>
                <a:avLst/>
                <a:gdLst>
                  <a:gd name="T0" fmla="*/ 250 w 250"/>
                  <a:gd name="T1" fmla="*/ 88 h 91"/>
                  <a:gd name="T2" fmla="*/ 250 w 250"/>
                  <a:gd name="T3" fmla="*/ 88 h 91"/>
                  <a:gd name="T4" fmla="*/ 240 w 250"/>
                  <a:gd name="T5" fmla="*/ 91 h 91"/>
                  <a:gd name="T6" fmla="*/ 219 w 250"/>
                  <a:gd name="T7" fmla="*/ 91 h 91"/>
                  <a:gd name="T8" fmla="*/ 0 w 250"/>
                  <a:gd name="T9" fmla="*/ 91 h 91"/>
                  <a:gd name="T10" fmla="*/ 0 w 250"/>
                  <a:gd name="T11" fmla="*/ 0 h 91"/>
                  <a:gd name="T12" fmla="*/ 3 w 250"/>
                  <a:gd name="T13" fmla="*/ 0 h 91"/>
                  <a:gd name="T14" fmla="*/ 3 w 250"/>
                  <a:gd name="T15" fmla="*/ 88 h 91"/>
                  <a:gd name="T16" fmla="*/ 219 w 250"/>
                  <a:gd name="T17" fmla="*/ 88 h 91"/>
                  <a:gd name="T18" fmla="*/ 219 w 250"/>
                  <a:gd name="T19" fmla="*/ 88 h 91"/>
                  <a:gd name="T20" fmla="*/ 245 w 250"/>
                  <a:gd name="T21" fmla="*/ 87 h 91"/>
                  <a:gd name="T22" fmla="*/ 245 w 250"/>
                  <a:gd name="T23" fmla="*/ 87 h 91"/>
                  <a:gd name="T24" fmla="*/ 247 w 250"/>
                  <a:gd name="T25" fmla="*/ 87 h 91"/>
                  <a:gd name="T26" fmla="*/ 247 w 250"/>
                  <a:gd name="T27" fmla="*/ 88 h 91"/>
                  <a:gd name="T28" fmla="*/ 249 w 250"/>
                  <a:gd name="T29" fmla="*/ 88 h 91"/>
                  <a:gd name="T30" fmla="*/ 250 w 250"/>
                  <a:gd name="T31" fmla="*/ 88 h 9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0" h="91">
                    <a:moveTo>
                      <a:pt x="250" y="88"/>
                    </a:moveTo>
                    <a:lnTo>
                      <a:pt x="250" y="88"/>
                    </a:lnTo>
                    <a:lnTo>
                      <a:pt x="240" y="91"/>
                    </a:lnTo>
                    <a:lnTo>
                      <a:pt x="219" y="91"/>
                    </a:lnTo>
                    <a:lnTo>
                      <a:pt x="0" y="9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88"/>
                    </a:lnTo>
                    <a:lnTo>
                      <a:pt x="219" y="88"/>
                    </a:lnTo>
                    <a:lnTo>
                      <a:pt x="245" y="87"/>
                    </a:lnTo>
                    <a:lnTo>
                      <a:pt x="247" y="87"/>
                    </a:lnTo>
                    <a:lnTo>
                      <a:pt x="247" y="88"/>
                    </a:lnTo>
                    <a:lnTo>
                      <a:pt x="249" y="88"/>
                    </a:lnTo>
                    <a:lnTo>
                      <a:pt x="250" y="88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1" name="Freeform 148"/>
              <p:cNvSpPr>
                <a:spLocks/>
              </p:cNvSpPr>
              <p:nvPr/>
            </p:nvSpPr>
            <p:spPr bwMode="auto">
              <a:xfrm>
                <a:off x="5740" y="2004"/>
                <a:ext cx="2" cy="1"/>
              </a:xfrm>
              <a:custGeom>
                <a:avLst/>
                <a:gdLst>
                  <a:gd name="T0" fmla="*/ 0 w 2"/>
                  <a:gd name="T1" fmla="*/ 0 h 1"/>
                  <a:gd name="T2" fmla="*/ 0 w 2"/>
                  <a:gd name="T3" fmla="*/ 0 h 1"/>
                  <a:gd name="T4" fmla="*/ 2 w 2"/>
                  <a:gd name="T5" fmla="*/ 0 h 1"/>
                  <a:gd name="T6" fmla="*/ 2 w 2"/>
                  <a:gd name="T7" fmla="*/ 1 h 1"/>
                  <a:gd name="T8" fmla="*/ 2 w 2"/>
                  <a:gd name="T9" fmla="*/ 1 h 1"/>
                  <a:gd name="T10" fmla="*/ 0 w 2"/>
                  <a:gd name="T11" fmla="*/ 1 h 1"/>
                  <a:gd name="T12" fmla="*/ 0 w 2"/>
                  <a:gd name="T13" fmla="*/ 1 h 1"/>
                  <a:gd name="T14" fmla="*/ 0 w 2"/>
                  <a:gd name="T15" fmla="*/ 0 h 1"/>
                  <a:gd name="T16" fmla="*/ 0 w 2"/>
                  <a:gd name="T17" fmla="*/ 0 h 1"/>
                  <a:gd name="T18" fmla="*/ 0 w 2"/>
                  <a:gd name="T19" fmla="*/ 0 h 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2" name="Freeform 149"/>
              <p:cNvSpPr>
                <a:spLocks/>
              </p:cNvSpPr>
              <p:nvPr/>
            </p:nvSpPr>
            <p:spPr bwMode="auto">
              <a:xfrm>
                <a:off x="5740" y="1917"/>
                <a:ext cx="3" cy="88"/>
              </a:xfrm>
              <a:custGeom>
                <a:avLst/>
                <a:gdLst>
                  <a:gd name="T0" fmla="*/ 3 w 3"/>
                  <a:gd name="T1" fmla="*/ 88 h 88"/>
                  <a:gd name="T2" fmla="*/ 2 w 3"/>
                  <a:gd name="T3" fmla="*/ 88 h 88"/>
                  <a:gd name="T4" fmla="*/ 2 w 3"/>
                  <a:gd name="T5" fmla="*/ 88 h 88"/>
                  <a:gd name="T6" fmla="*/ 2 w 3"/>
                  <a:gd name="T7" fmla="*/ 87 h 88"/>
                  <a:gd name="T8" fmla="*/ 2 w 3"/>
                  <a:gd name="T9" fmla="*/ 87 h 88"/>
                  <a:gd name="T10" fmla="*/ 0 w 3"/>
                  <a:gd name="T11" fmla="*/ 87 h 88"/>
                  <a:gd name="T12" fmla="*/ 0 w 3"/>
                  <a:gd name="T13" fmla="*/ 87 h 88"/>
                  <a:gd name="T14" fmla="*/ 0 w 3"/>
                  <a:gd name="T15" fmla="*/ 87 h 88"/>
                  <a:gd name="T16" fmla="*/ 0 w 3"/>
                  <a:gd name="T17" fmla="*/ 0 h 88"/>
                  <a:gd name="T18" fmla="*/ 3 w 3"/>
                  <a:gd name="T19" fmla="*/ 0 h 88"/>
                  <a:gd name="T20" fmla="*/ 3 w 3"/>
                  <a:gd name="T21" fmla="*/ 88 h 88"/>
                  <a:gd name="T22" fmla="*/ 3 w 3"/>
                  <a:gd name="T23" fmla="*/ 88 h 8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" h="88">
                    <a:moveTo>
                      <a:pt x="3" y="88"/>
                    </a:moveTo>
                    <a:lnTo>
                      <a:pt x="2" y="88"/>
                    </a:lnTo>
                    <a:lnTo>
                      <a:pt x="2" y="87"/>
                    </a:lnTo>
                    <a:lnTo>
                      <a:pt x="0" y="87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88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3" name="Freeform 150"/>
              <p:cNvSpPr>
                <a:spLocks/>
              </p:cNvSpPr>
              <p:nvPr/>
            </p:nvSpPr>
            <p:spPr bwMode="auto">
              <a:xfrm>
                <a:off x="5360" y="1917"/>
                <a:ext cx="2" cy="94"/>
              </a:xfrm>
              <a:custGeom>
                <a:avLst/>
                <a:gdLst>
                  <a:gd name="T0" fmla="*/ 2 w 2"/>
                  <a:gd name="T1" fmla="*/ 91 h 94"/>
                  <a:gd name="T2" fmla="*/ 2 w 2"/>
                  <a:gd name="T3" fmla="*/ 94 h 94"/>
                  <a:gd name="T4" fmla="*/ 0 w 2"/>
                  <a:gd name="T5" fmla="*/ 94 h 94"/>
                  <a:gd name="T6" fmla="*/ 0 w 2"/>
                  <a:gd name="T7" fmla="*/ 0 h 94"/>
                  <a:gd name="T8" fmla="*/ 2 w 2"/>
                  <a:gd name="T9" fmla="*/ 0 h 94"/>
                  <a:gd name="T10" fmla="*/ 2 w 2"/>
                  <a:gd name="T11" fmla="*/ 88 h 94"/>
                  <a:gd name="T12" fmla="*/ 2 w 2"/>
                  <a:gd name="T13" fmla="*/ 91 h 9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94">
                    <a:moveTo>
                      <a:pt x="2" y="91"/>
                    </a:moveTo>
                    <a:lnTo>
                      <a:pt x="2" y="94"/>
                    </a:lnTo>
                    <a:lnTo>
                      <a:pt x="0" y="94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88"/>
                    </a:lnTo>
                    <a:lnTo>
                      <a:pt x="2" y="91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4" name="Freeform 151"/>
              <p:cNvSpPr>
                <a:spLocks/>
              </p:cNvSpPr>
              <p:nvPr/>
            </p:nvSpPr>
            <p:spPr bwMode="auto">
              <a:xfrm>
                <a:off x="5362" y="1917"/>
                <a:ext cx="121" cy="94"/>
              </a:xfrm>
              <a:custGeom>
                <a:avLst/>
                <a:gdLst>
                  <a:gd name="T0" fmla="*/ 121 w 121"/>
                  <a:gd name="T1" fmla="*/ 94 h 94"/>
                  <a:gd name="T2" fmla="*/ 0 w 121"/>
                  <a:gd name="T3" fmla="*/ 94 h 94"/>
                  <a:gd name="T4" fmla="*/ 0 w 121"/>
                  <a:gd name="T5" fmla="*/ 91 h 94"/>
                  <a:gd name="T6" fmla="*/ 3 w 121"/>
                  <a:gd name="T7" fmla="*/ 91 h 94"/>
                  <a:gd name="T8" fmla="*/ 118 w 121"/>
                  <a:gd name="T9" fmla="*/ 91 h 94"/>
                  <a:gd name="T10" fmla="*/ 118 w 121"/>
                  <a:gd name="T11" fmla="*/ 0 h 94"/>
                  <a:gd name="T12" fmla="*/ 121 w 121"/>
                  <a:gd name="T13" fmla="*/ 0 h 94"/>
                  <a:gd name="T14" fmla="*/ 121 w 121"/>
                  <a:gd name="T15" fmla="*/ 94 h 9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21" h="94">
                    <a:moveTo>
                      <a:pt x="121" y="94"/>
                    </a:moveTo>
                    <a:lnTo>
                      <a:pt x="0" y="94"/>
                    </a:lnTo>
                    <a:lnTo>
                      <a:pt x="0" y="91"/>
                    </a:lnTo>
                    <a:lnTo>
                      <a:pt x="3" y="91"/>
                    </a:lnTo>
                    <a:lnTo>
                      <a:pt x="118" y="91"/>
                    </a:lnTo>
                    <a:lnTo>
                      <a:pt x="118" y="0"/>
                    </a:lnTo>
                    <a:lnTo>
                      <a:pt x="121" y="0"/>
                    </a:lnTo>
                    <a:lnTo>
                      <a:pt x="121" y="94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5" name="Freeform 152"/>
              <p:cNvSpPr>
                <a:spLocks/>
              </p:cNvSpPr>
              <p:nvPr/>
            </p:nvSpPr>
            <p:spPr bwMode="auto">
              <a:xfrm>
                <a:off x="5230" y="1917"/>
                <a:ext cx="124" cy="94"/>
              </a:xfrm>
              <a:custGeom>
                <a:avLst/>
                <a:gdLst>
                  <a:gd name="T0" fmla="*/ 5 w 124"/>
                  <a:gd name="T1" fmla="*/ 91 h 94"/>
                  <a:gd name="T2" fmla="*/ 5 w 124"/>
                  <a:gd name="T3" fmla="*/ 91 h 94"/>
                  <a:gd name="T4" fmla="*/ 2 w 124"/>
                  <a:gd name="T5" fmla="*/ 90 h 94"/>
                  <a:gd name="T6" fmla="*/ 2 w 124"/>
                  <a:gd name="T7" fmla="*/ 90 h 94"/>
                  <a:gd name="T8" fmla="*/ 0 w 124"/>
                  <a:gd name="T9" fmla="*/ 87 h 94"/>
                  <a:gd name="T10" fmla="*/ 0 w 124"/>
                  <a:gd name="T11" fmla="*/ 0 h 94"/>
                  <a:gd name="T12" fmla="*/ 3 w 124"/>
                  <a:gd name="T13" fmla="*/ 0 h 94"/>
                  <a:gd name="T14" fmla="*/ 3 w 124"/>
                  <a:gd name="T15" fmla="*/ 87 h 94"/>
                  <a:gd name="T16" fmla="*/ 3 w 124"/>
                  <a:gd name="T17" fmla="*/ 87 h 94"/>
                  <a:gd name="T18" fmla="*/ 5 w 124"/>
                  <a:gd name="T19" fmla="*/ 88 h 94"/>
                  <a:gd name="T20" fmla="*/ 7 w 124"/>
                  <a:gd name="T21" fmla="*/ 90 h 94"/>
                  <a:gd name="T22" fmla="*/ 17 w 124"/>
                  <a:gd name="T23" fmla="*/ 91 h 94"/>
                  <a:gd name="T24" fmla="*/ 121 w 124"/>
                  <a:gd name="T25" fmla="*/ 91 h 94"/>
                  <a:gd name="T26" fmla="*/ 121 w 124"/>
                  <a:gd name="T27" fmla="*/ 0 h 94"/>
                  <a:gd name="T28" fmla="*/ 124 w 124"/>
                  <a:gd name="T29" fmla="*/ 0 h 94"/>
                  <a:gd name="T30" fmla="*/ 124 w 124"/>
                  <a:gd name="T31" fmla="*/ 94 h 94"/>
                  <a:gd name="T32" fmla="*/ 17 w 124"/>
                  <a:gd name="T33" fmla="*/ 94 h 94"/>
                  <a:gd name="T34" fmla="*/ 17 w 124"/>
                  <a:gd name="T35" fmla="*/ 94 h 94"/>
                  <a:gd name="T36" fmla="*/ 10 w 124"/>
                  <a:gd name="T37" fmla="*/ 93 h 94"/>
                  <a:gd name="T38" fmla="*/ 5 w 124"/>
                  <a:gd name="T39" fmla="*/ 91 h 94"/>
                  <a:gd name="T40" fmla="*/ 5 w 124"/>
                  <a:gd name="T41" fmla="*/ 91 h 9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24" h="94">
                    <a:moveTo>
                      <a:pt x="5" y="91"/>
                    </a:moveTo>
                    <a:lnTo>
                      <a:pt x="5" y="91"/>
                    </a:lnTo>
                    <a:lnTo>
                      <a:pt x="2" y="90"/>
                    </a:lnTo>
                    <a:lnTo>
                      <a:pt x="0" y="87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87"/>
                    </a:lnTo>
                    <a:lnTo>
                      <a:pt x="5" y="88"/>
                    </a:lnTo>
                    <a:lnTo>
                      <a:pt x="7" y="90"/>
                    </a:lnTo>
                    <a:lnTo>
                      <a:pt x="17" y="91"/>
                    </a:lnTo>
                    <a:lnTo>
                      <a:pt x="121" y="91"/>
                    </a:lnTo>
                    <a:lnTo>
                      <a:pt x="121" y="0"/>
                    </a:lnTo>
                    <a:lnTo>
                      <a:pt x="124" y="0"/>
                    </a:lnTo>
                    <a:lnTo>
                      <a:pt x="124" y="94"/>
                    </a:lnTo>
                    <a:lnTo>
                      <a:pt x="17" y="94"/>
                    </a:lnTo>
                    <a:lnTo>
                      <a:pt x="10" y="93"/>
                    </a:lnTo>
                    <a:lnTo>
                      <a:pt x="5" y="91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6" name="Freeform 153"/>
              <p:cNvSpPr>
                <a:spLocks/>
              </p:cNvSpPr>
              <p:nvPr/>
            </p:nvSpPr>
            <p:spPr bwMode="auto">
              <a:xfrm>
                <a:off x="5490" y="1917"/>
                <a:ext cx="256" cy="94"/>
              </a:xfrm>
              <a:custGeom>
                <a:avLst/>
                <a:gdLst>
                  <a:gd name="T0" fmla="*/ 222 w 256"/>
                  <a:gd name="T1" fmla="*/ 91 h 94"/>
                  <a:gd name="T2" fmla="*/ 222 w 256"/>
                  <a:gd name="T3" fmla="*/ 91 h 94"/>
                  <a:gd name="T4" fmla="*/ 243 w 256"/>
                  <a:gd name="T5" fmla="*/ 91 h 94"/>
                  <a:gd name="T6" fmla="*/ 253 w 256"/>
                  <a:gd name="T7" fmla="*/ 88 h 94"/>
                  <a:gd name="T8" fmla="*/ 253 w 256"/>
                  <a:gd name="T9" fmla="*/ 88 h 94"/>
                  <a:gd name="T10" fmla="*/ 253 w 256"/>
                  <a:gd name="T11" fmla="*/ 0 h 94"/>
                  <a:gd name="T12" fmla="*/ 256 w 256"/>
                  <a:gd name="T13" fmla="*/ 0 h 94"/>
                  <a:gd name="T14" fmla="*/ 256 w 256"/>
                  <a:gd name="T15" fmla="*/ 88 h 94"/>
                  <a:gd name="T16" fmla="*/ 256 w 256"/>
                  <a:gd name="T17" fmla="*/ 88 h 94"/>
                  <a:gd name="T18" fmla="*/ 255 w 256"/>
                  <a:gd name="T19" fmla="*/ 91 h 94"/>
                  <a:gd name="T20" fmla="*/ 253 w 256"/>
                  <a:gd name="T21" fmla="*/ 91 h 94"/>
                  <a:gd name="T22" fmla="*/ 253 w 256"/>
                  <a:gd name="T23" fmla="*/ 91 h 94"/>
                  <a:gd name="T24" fmla="*/ 250 w 256"/>
                  <a:gd name="T25" fmla="*/ 93 h 94"/>
                  <a:gd name="T26" fmla="*/ 250 w 256"/>
                  <a:gd name="T27" fmla="*/ 93 h 94"/>
                  <a:gd name="T28" fmla="*/ 245 w 256"/>
                  <a:gd name="T29" fmla="*/ 93 h 94"/>
                  <a:gd name="T30" fmla="*/ 245 w 256"/>
                  <a:gd name="T31" fmla="*/ 93 h 94"/>
                  <a:gd name="T32" fmla="*/ 222 w 256"/>
                  <a:gd name="T33" fmla="*/ 94 h 94"/>
                  <a:gd name="T34" fmla="*/ 0 w 256"/>
                  <a:gd name="T35" fmla="*/ 94 h 94"/>
                  <a:gd name="T36" fmla="*/ 0 w 256"/>
                  <a:gd name="T37" fmla="*/ 0 h 94"/>
                  <a:gd name="T38" fmla="*/ 3 w 256"/>
                  <a:gd name="T39" fmla="*/ 0 h 94"/>
                  <a:gd name="T40" fmla="*/ 3 w 256"/>
                  <a:gd name="T41" fmla="*/ 91 h 94"/>
                  <a:gd name="T42" fmla="*/ 222 w 256"/>
                  <a:gd name="T43" fmla="*/ 91 h 9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256" h="94">
                    <a:moveTo>
                      <a:pt x="222" y="91"/>
                    </a:moveTo>
                    <a:lnTo>
                      <a:pt x="222" y="91"/>
                    </a:lnTo>
                    <a:lnTo>
                      <a:pt x="243" y="91"/>
                    </a:lnTo>
                    <a:lnTo>
                      <a:pt x="253" y="88"/>
                    </a:lnTo>
                    <a:lnTo>
                      <a:pt x="253" y="0"/>
                    </a:lnTo>
                    <a:lnTo>
                      <a:pt x="256" y="0"/>
                    </a:lnTo>
                    <a:lnTo>
                      <a:pt x="256" y="88"/>
                    </a:lnTo>
                    <a:lnTo>
                      <a:pt x="255" y="91"/>
                    </a:lnTo>
                    <a:lnTo>
                      <a:pt x="253" y="91"/>
                    </a:lnTo>
                    <a:lnTo>
                      <a:pt x="250" y="93"/>
                    </a:lnTo>
                    <a:lnTo>
                      <a:pt x="245" y="93"/>
                    </a:lnTo>
                    <a:lnTo>
                      <a:pt x="222" y="94"/>
                    </a:lnTo>
                    <a:lnTo>
                      <a:pt x="0" y="94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91"/>
                    </a:lnTo>
                    <a:lnTo>
                      <a:pt x="222" y="91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7" name="Freeform 154"/>
              <p:cNvSpPr>
                <a:spLocks/>
              </p:cNvSpPr>
              <p:nvPr/>
            </p:nvSpPr>
            <p:spPr bwMode="auto">
              <a:xfrm>
                <a:off x="5225" y="1917"/>
                <a:ext cx="527" cy="98"/>
              </a:xfrm>
              <a:custGeom>
                <a:avLst/>
                <a:gdLst>
                  <a:gd name="T0" fmla="*/ 522 w 527"/>
                  <a:gd name="T1" fmla="*/ 94 h 98"/>
                  <a:gd name="T2" fmla="*/ 522 w 527"/>
                  <a:gd name="T3" fmla="*/ 94 h 98"/>
                  <a:gd name="T4" fmla="*/ 520 w 527"/>
                  <a:gd name="T5" fmla="*/ 97 h 98"/>
                  <a:gd name="T6" fmla="*/ 515 w 527"/>
                  <a:gd name="T7" fmla="*/ 98 h 98"/>
                  <a:gd name="T8" fmla="*/ 11 w 527"/>
                  <a:gd name="T9" fmla="*/ 98 h 98"/>
                  <a:gd name="T10" fmla="*/ 11 w 527"/>
                  <a:gd name="T11" fmla="*/ 98 h 98"/>
                  <a:gd name="T12" fmla="*/ 7 w 527"/>
                  <a:gd name="T13" fmla="*/ 97 h 98"/>
                  <a:gd name="T14" fmla="*/ 3 w 527"/>
                  <a:gd name="T15" fmla="*/ 94 h 98"/>
                  <a:gd name="T16" fmla="*/ 3 w 527"/>
                  <a:gd name="T17" fmla="*/ 94 h 98"/>
                  <a:gd name="T18" fmla="*/ 1 w 527"/>
                  <a:gd name="T19" fmla="*/ 90 h 98"/>
                  <a:gd name="T20" fmla="*/ 0 w 527"/>
                  <a:gd name="T21" fmla="*/ 86 h 98"/>
                  <a:gd name="T22" fmla="*/ 0 w 527"/>
                  <a:gd name="T23" fmla="*/ 0 h 98"/>
                  <a:gd name="T24" fmla="*/ 5 w 527"/>
                  <a:gd name="T25" fmla="*/ 0 h 98"/>
                  <a:gd name="T26" fmla="*/ 5 w 527"/>
                  <a:gd name="T27" fmla="*/ 87 h 98"/>
                  <a:gd name="T28" fmla="*/ 5 w 527"/>
                  <a:gd name="T29" fmla="*/ 87 h 98"/>
                  <a:gd name="T30" fmla="*/ 7 w 527"/>
                  <a:gd name="T31" fmla="*/ 90 h 98"/>
                  <a:gd name="T32" fmla="*/ 7 w 527"/>
                  <a:gd name="T33" fmla="*/ 90 h 98"/>
                  <a:gd name="T34" fmla="*/ 10 w 527"/>
                  <a:gd name="T35" fmla="*/ 91 h 98"/>
                  <a:gd name="T36" fmla="*/ 10 w 527"/>
                  <a:gd name="T37" fmla="*/ 91 h 98"/>
                  <a:gd name="T38" fmla="*/ 15 w 527"/>
                  <a:gd name="T39" fmla="*/ 93 h 98"/>
                  <a:gd name="T40" fmla="*/ 22 w 527"/>
                  <a:gd name="T41" fmla="*/ 94 h 98"/>
                  <a:gd name="T42" fmla="*/ 129 w 527"/>
                  <a:gd name="T43" fmla="*/ 94 h 98"/>
                  <a:gd name="T44" fmla="*/ 129 w 527"/>
                  <a:gd name="T45" fmla="*/ 0 h 98"/>
                  <a:gd name="T46" fmla="*/ 135 w 527"/>
                  <a:gd name="T47" fmla="*/ 0 h 98"/>
                  <a:gd name="T48" fmla="*/ 135 w 527"/>
                  <a:gd name="T49" fmla="*/ 94 h 98"/>
                  <a:gd name="T50" fmla="*/ 137 w 527"/>
                  <a:gd name="T51" fmla="*/ 94 h 98"/>
                  <a:gd name="T52" fmla="*/ 258 w 527"/>
                  <a:gd name="T53" fmla="*/ 94 h 98"/>
                  <a:gd name="T54" fmla="*/ 258 w 527"/>
                  <a:gd name="T55" fmla="*/ 0 h 98"/>
                  <a:gd name="T56" fmla="*/ 265 w 527"/>
                  <a:gd name="T57" fmla="*/ 0 h 98"/>
                  <a:gd name="T58" fmla="*/ 265 w 527"/>
                  <a:gd name="T59" fmla="*/ 94 h 98"/>
                  <a:gd name="T60" fmla="*/ 487 w 527"/>
                  <a:gd name="T61" fmla="*/ 94 h 98"/>
                  <a:gd name="T62" fmla="*/ 487 w 527"/>
                  <a:gd name="T63" fmla="*/ 94 h 98"/>
                  <a:gd name="T64" fmla="*/ 510 w 527"/>
                  <a:gd name="T65" fmla="*/ 93 h 98"/>
                  <a:gd name="T66" fmla="*/ 510 w 527"/>
                  <a:gd name="T67" fmla="*/ 93 h 98"/>
                  <a:gd name="T68" fmla="*/ 515 w 527"/>
                  <a:gd name="T69" fmla="*/ 93 h 98"/>
                  <a:gd name="T70" fmla="*/ 515 w 527"/>
                  <a:gd name="T71" fmla="*/ 93 h 98"/>
                  <a:gd name="T72" fmla="*/ 518 w 527"/>
                  <a:gd name="T73" fmla="*/ 91 h 98"/>
                  <a:gd name="T74" fmla="*/ 520 w 527"/>
                  <a:gd name="T75" fmla="*/ 91 h 98"/>
                  <a:gd name="T76" fmla="*/ 520 w 527"/>
                  <a:gd name="T77" fmla="*/ 91 h 98"/>
                  <a:gd name="T78" fmla="*/ 521 w 527"/>
                  <a:gd name="T79" fmla="*/ 88 h 98"/>
                  <a:gd name="T80" fmla="*/ 521 w 527"/>
                  <a:gd name="T81" fmla="*/ 0 h 98"/>
                  <a:gd name="T82" fmla="*/ 527 w 527"/>
                  <a:gd name="T83" fmla="*/ 0 h 98"/>
                  <a:gd name="T84" fmla="*/ 527 w 527"/>
                  <a:gd name="T85" fmla="*/ 86 h 98"/>
                  <a:gd name="T86" fmla="*/ 527 w 527"/>
                  <a:gd name="T87" fmla="*/ 86 h 98"/>
                  <a:gd name="T88" fmla="*/ 525 w 527"/>
                  <a:gd name="T89" fmla="*/ 90 h 98"/>
                  <a:gd name="T90" fmla="*/ 522 w 527"/>
                  <a:gd name="T91" fmla="*/ 94 h 98"/>
                  <a:gd name="T92" fmla="*/ 522 w 527"/>
                  <a:gd name="T93" fmla="*/ 94 h 98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527" h="98">
                    <a:moveTo>
                      <a:pt x="522" y="94"/>
                    </a:moveTo>
                    <a:lnTo>
                      <a:pt x="522" y="94"/>
                    </a:lnTo>
                    <a:lnTo>
                      <a:pt x="520" y="97"/>
                    </a:lnTo>
                    <a:lnTo>
                      <a:pt x="515" y="98"/>
                    </a:lnTo>
                    <a:lnTo>
                      <a:pt x="11" y="98"/>
                    </a:lnTo>
                    <a:lnTo>
                      <a:pt x="7" y="97"/>
                    </a:lnTo>
                    <a:lnTo>
                      <a:pt x="3" y="94"/>
                    </a:lnTo>
                    <a:lnTo>
                      <a:pt x="1" y="90"/>
                    </a:lnTo>
                    <a:lnTo>
                      <a:pt x="0" y="86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5" y="87"/>
                    </a:lnTo>
                    <a:lnTo>
                      <a:pt x="7" y="90"/>
                    </a:lnTo>
                    <a:lnTo>
                      <a:pt x="10" y="91"/>
                    </a:lnTo>
                    <a:lnTo>
                      <a:pt x="15" y="93"/>
                    </a:lnTo>
                    <a:lnTo>
                      <a:pt x="22" y="94"/>
                    </a:lnTo>
                    <a:lnTo>
                      <a:pt x="129" y="94"/>
                    </a:lnTo>
                    <a:lnTo>
                      <a:pt x="129" y="0"/>
                    </a:lnTo>
                    <a:lnTo>
                      <a:pt x="135" y="0"/>
                    </a:lnTo>
                    <a:lnTo>
                      <a:pt x="135" y="94"/>
                    </a:lnTo>
                    <a:lnTo>
                      <a:pt x="137" y="94"/>
                    </a:lnTo>
                    <a:lnTo>
                      <a:pt x="258" y="94"/>
                    </a:lnTo>
                    <a:lnTo>
                      <a:pt x="258" y="0"/>
                    </a:lnTo>
                    <a:lnTo>
                      <a:pt x="265" y="0"/>
                    </a:lnTo>
                    <a:lnTo>
                      <a:pt x="265" y="94"/>
                    </a:lnTo>
                    <a:lnTo>
                      <a:pt x="487" y="94"/>
                    </a:lnTo>
                    <a:lnTo>
                      <a:pt x="510" y="93"/>
                    </a:lnTo>
                    <a:lnTo>
                      <a:pt x="515" y="93"/>
                    </a:lnTo>
                    <a:lnTo>
                      <a:pt x="518" y="91"/>
                    </a:lnTo>
                    <a:lnTo>
                      <a:pt x="520" y="91"/>
                    </a:lnTo>
                    <a:lnTo>
                      <a:pt x="521" y="88"/>
                    </a:lnTo>
                    <a:lnTo>
                      <a:pt x="521" y="0"/>
                    </a:lnTo>
                    <a:lnTo>
                      <a:pt x="527" y="0"/>
                    </a:lnTo>
                    <a:lnTo>
                      <a:pt x="527" y="86"/>
                    </a:lnTo>
                    <a:lnTo>
                      <a:pt x="525" y="90"/>
                    </a:lnTo>
                    <a:lnTo>
                      <a:pt x="522" y="94"/>
                    </a:lnTo>
                    <a:close/>
                  </a:path>
                </a:pathLst>
              </a:custGeom>
              <a:solidFill>
                <a:srgbClr val="0E22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8" name="Freeform 155"/>
              <p:cNvSpPr>
                <a:spLocks/>
              </p:cNvSpPr>
              <p:nvPr/>
            </p:nvSpPr>
            <p:spPr bwMode="auto">
              <a:xfrm>
                <a:off x="5222" y="1917"/>
                <a:ext cx="532" cy="101"/>
              </a:xfrm>
              <a:custGeom>
                <a:avLst/>
                <a:gdLst>
                  <a:gd name="T0" fmla="*/ 518 w 532"/>
                  <a:gd name="T1" fmla="*/ 98 h 101"/>
                  <a:gd name="T2" fmla="*/ 518 w 532"/>
                  <a:gd name="T3" fmla="*/ 98 h 101"/>
                  <a:gd name="T4" fmla="*/ 523 w 532"/>
                  <a:gd name="T5" fmla="*/ 97 h 101"/>
                  <a:gd name="T6" fmla="*/ 525 w 532"/>
                  <a:gd name="T7" fmla="*/ 94 h 101"/>
                  <a:gd name="T8" fmla="*/ 525 w 532"/>
                  <a:gd name="T9" fmla="*/ 94 h 101"/>
                  <a:gd name="T10" fmla="*/ 528 w 532"/>
                  <a:gd name="T11" fmla="*/ 90 h 101"/>
                  <a:gd name="T12" fmla="*/ 530 w 532"/>
                  <a:gd name="T13" fmla="*/ 86 h 101"/>
                  <a:gd name="T14" fmla="*/ 530 w 532"/>
                  <a:gd name="T15" fmla="*/ 0 h 101"/>
                  <a:gd name="T16" fmla="*/ 532 w 532"/>
                  <a:gd name="T17" fmla="*/ 0 h 101"/>
                  <a:gd name="T18" fmla="*/ 532 w 532"/>
                  <a:gd name="T19" fmla="*/ 86 h 101"/>
                  <a:gd name="T20" fmla="*/ 532 w 532"/>
                  <a:gd name="T21" fmla="*/ 86 h 101"/>
                  <a:gd name="T22" fmla="*/ 531 w 532"/>
                  <a:gd name="T23" fmla="*/ 91 h 101"/>
                  <a:gd name="T24" fmla="*/ 528 w 532"/>
                  <a:gd name="T25" fmla="*/ 96 h 101"/>
                  <a:gd name="T26" fmla="*/ 524 w 532"/>
                  <a:gd name="T27" fmla="*/ 100 h 101"/>
                  <a:gd name="T28" fmla="*/ 518 w 532"/>
                  <a:gd name="T29" fmla="*/ 101 h 101"/>
                  <a:gd name="T30" fmla="*/ 14 w 532"/>
                  <a:gd name="T31" fmla="*/ 101 h 101"/>
                  <a:gd name="T32" fmla="*/ 14 w 532"/>
                  <a:gd name="T33" fmla="*/ 101 h 101"/>
                  <a:gd name="T34" fmla="*/ 8 w 532"/>
                  <a:gd name="T35" fmla="*/ 100 h 101"/>
                  <a:gd name="T36" fmla="*/ 4 w 532"/>
                  <a:gd name="T37" fmla="*/ 96 h 101"/>
                  <a:gd name="T38" fmla="*/ 1 w 532"/>
                  <a:gd name="T39" fmla="*/ 91 h 101"/>
                  <a:gd name="T40" fmla="*/ 0 w 532"/>
                  <a:gd name="T41" fmla="*/ 86 h 101"/>
                  <a:gd name="T42" fmla="*/ 0 w 532"/>
                  <a:gd name="T43" fmla="*/ 0 h 101"/>
                  <a:gd name="T44" fmla="*/ 3 w 532"/>
                  <a:gd name="T45" fmla="*/ 0 h 101"/>
                  <a:gd name="T46" fmla="*/ 3 w 532"/>
                  <a:gd name="T47" fmla="*/ 86 h 101"/>
                  <a:gd name="T48" fmla="*/ 3 w 532"/>
                  <a:gd name="T49" fmla="*/ 86 h 101"/>
                  <a:gd name="T50" fmla="*/ 4 w 532"/>
                  <a:gd name="T51" fmla="*/ 90 h 101"/>
                  <a:gd name="T52" fmla="*/ 6 w 532"/>
                  <a:gd name="T53" fmla="*/ 94 h 101"/>
                  <a:gd name="T54" fmla="*/ 6 w 532"/>
                  <a:gd name="T55" fmla="*/ 94 h 101"/>
                  <a:gd name="T56" fmla="*/ 10 w 532"/>
                  <a:gd name="T57" fmla="*/ 97 h 101"/>
                  <a:gd name="T58" fmla="*/ 14 w 532"/>
                  <a:gd name="T59" fmla="*/ 98 h 101"/>
                  <a:gd name="T60" fmla="*/ 518 w 532"/>
                  <a:gd name="T61" fmla="*/ 98 h 10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532" h="101">
                    <a:moveTo>
                      <a:pt x="518" y="98"/>
                    </a:moveTo>
                    <a:lnTo>
                      <a:pt x="518" y="98"/>
                    </a:lnTo>
                    <a:lnTo>
                      <a:pt x="523" y="97"/>
                    </a:lnTo>
                    <a:lnTo>
                      <a:pt x="525" y="94"/>
                    </a:lnTo>
                    <a:lnTo>
                      <a:pt x="528" y="90"/>
                    </a:lnTo>
                    <a:lnTo>
                      <a:pt x="530" y="86"/>
                    </a:lnTo>
                    <a:lnTo>
                      <a:pt x="530" y="0"/>
                    </a:lnTo>
                    <a:lnTo>
                      <a:pt x="532" y="0"/>
                    </a:lnTo>
                    <a:lnTo>
                      <a:pt x="532" y="86"/>
                    </a:lnTo>
                    <a:lnTo>
                      <a:pt x="531" y="91"/>
                    </a:lnTo>
                    <a:lnTo>
                      <a:pt x="528" y="96"/>
                    </a:lnTo>
                    <a:lnTo>
                      <a:pt x="524" y="100"/>
                    </a:lnTo>
                    <a:lnTo>
                      <a:pt x="518" y="101"/>
                    </a:lnTo>
                    <a:lnTo>
                      <a:pt x="14" y="101"/>
                    </a:lnTo>
                    <a:lnTo>
                      <a:pt x="8" y="100"/>
                    </a:lnTo>
                    <a:lnTo>
                      <a:pt x="4" y="96"/>
                    </a:lnTo>
                    <a:lnTo>
                      <a:pt x="1" y="91"/>
                    </a:lnTo>
                    <a:lnTo>
                      <a:pt x="0" y="86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86"/>
                    </a:lnTo>
                    <a:lnTo>
                      <a:pt x="4" y="90"/>
                    </a:lnTo>
                    <a:lnTo>
                      <a:pt x="6" y="94"/>
                    </a:lnTo>
                    <a:lnTo>
                      <a:pt x="10" y="97"/>
                    </a:lnTo>
                    <a:lnTo>
                      <a:pt x="14" y="98"/>
                    </a:lnTo>
                    <a:lnTo>
                      <a:pt x="518" y="98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39" name="Freeform 156"/>
              <p:cNvSpPr>
                <a:spLocks/>
              </p:cNvSpPr>
              <p:nvPr/>
            </p:nvSpPr>
            <p:spPr bwMode="auto">
              <a:xfrm>
                <a:off x="5219" y="1917"/>
                <a:ext cx="538" cy="104"/>
              </a:xfrm>
              <a:custGeom>
                <a:avLst/>
                <a:gdLst>
                  <a:gd name="T0" fmla="*/ 533 w 538"/>
                  <a:gd name="T1" fmla="*/ 98 h 104"/>
                  <a:gd name="T2" fmla="*/ 533 w 538"/>
                  <a:gd name="T3" fmla="*/ 98 h 104"/>
                  <a:gd name="T4" fmla="*/ 528 w 538"/>
                  <a:gd name="T5" fmla="*/ 103 h 104"/>
                  <a:gd name="T6" fmla="*/ 521 w 538"/>
                  <a:gd name="T7" fmla="*/ 104 h 104"/>
                  <a:gd name="T8" fmla="*/ 17 w 538"/>
                  <a:gd name="T9" fmla="*/ 104 h 104"/>
                  <a:gd name="T10" fmla="*/ 17 w 538"/>
                  <a:gd name="T11" fmla="*/ 104 h 104"/>
                  <a:gd name="T12" fmla="*/ 10 w 538"/>
                  <a:gd name="T13" fmla="*/ 103 h 104"/>
                  <a:gd name="T14" fmla="*/ 4 w 538"/>
                  <a:gd name="T15" fmla="*/ 98 h 104"/>
                  <a:gd name="T16" fmla="*/ 4 w 538"/>
                  <a:gd name="T17" fmla="*/ 98 h 104"/>
                  <a:gd name="T18" fmla="*/ 2 w 538"/>
                  <a:gd name="T19" fmla="*/ 93 h 104"/>
                  <a:gd name="T20" fmla="*/ 0 w 538"/>
                  <a:gd name="T21" fmla="*/ 86 h 104"/>
                  <a:gd name="T22" fmla="*/ 0 w 538"/>
                  <a:gd name="T23" fmla="*/ 0 h 104"/>
                  <a:gd name="T24" fmla="*/ 3 w 538"/>
                  <a:gd name="T25" fmla="*/ 0 h 104"/>
                  <a:gd name="T26" fmla="*/ 3 w 538"/>
                  <a:gd name="T27" fmla="*/ 86 h 104"/>
                  <a:gd name="T28" fmla="*/ 3 w 538"/>
                  <a:gd name="T29" fmla="*/ 86 h 104"/>
                  <a:gd name="T30" fmla="*/ 4 w 538"/>
                  <a:gd name="T31" fmla="*/ 91 h 104"/>
                  <a:gd name="T32" fmla="*/ 7 w 538"/>
                  <a:gd name="T33" fmla="*/ 96 h 104"/>
                  <a:gd name="T34" fmla="*/ 11 w 538"/>
                  <a:gd name="T35" fmla="*/ 100 h 104"/>
                  <a:gd name="T36" fmla="*/ 17 w 538"/>
                  <a:gd name="T37" fmla="*/ 101 h 104"/>
                  <a:gd name="T38" fmla="*/ 521 w 538"/>
                  <a:gd name="T39" fmla="*/ 101 h 104"/>
                  <a:gd name="T40" fmla="*/ 521 w 538"/>
                  <a:gd name="T41" fmla="*/ 101 h 104"/>
                  <a:gd name="T42" fmla="*/ 527 w 538"/>
                  <a:gd name="T43" fmla="*/ 100 h 104"/>
                  <a:gd name="T44" fmla="*/ 531 w 538"/>
                  <a:gd name="T45" fmla="*/ 96 h 104"/>
                  <a:gd name="T46" fmla="*/ 534 w 538"/>
                  <a:gd name="T47" fmla="*/ 91 h 104"/>
                  <a:gd name="T48" fmla="*/ 535 w 538"/>
                  <a:gd name="T49" fmla="*/ 86 h 104"/>
                  <a:gd name="T50" fmla="*/ 535 w 538"/>
                  <a:gd name="T51" fmla="*/ 0 h 104"/>
                  <a:gd name="T52" fmla="*/ 538 w 538"/>
                  <a:gd name="T53" fmla="*/ 0 h 104"/>
                  <a:gd name="T54" fmla="*/ 538 w 538"/>
                  <a:gd name="T55" fmla="*/ 86 h 104"/>
                  <a:gd name="T56" fmla="*/ 538 w 538"/>
                  <a:gd name="T57" fmla="*/ 86 h 104"/>
                  <a:gd name="T58" fmla="*/ 537 w 538"/>
                  <a:gd name="T59" fmla="*/ 93 h 104"/>
                  <a:gd name="T60" fmla="*/ 533 w 538"/>
                  <a:gd name="T61" fmla="*/ 98 h 104"/>
                  <a:gd name="T62" fmla="*/ 533 w 538"/>
                  <a:gd name="T63" fmla="*/ 98 h 104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38" h="104">
                    <a:moveTo>
                      <a:pt x="533" y="98"/>
                    </a:moveTo>
                    <a:lnTo>
                      <a:pt x="533" y="98"/>
                    </a:lnTo>
                    <a:lnTo>
                      <a:pt x="528" y="103"/>
                    </a:lnTo>
                    <a:lnTo>
                      <a:pt x="521" y="104"/>
                    </a:lnTo>
                    <a:lnTo>
                      <a:pt x="17" y="104"/>
                    </a:lnTo>
                    <a:lnTo>
                      <a:pt x="10" y="103"/>
                    </a:lnTo>
                    <a:lnTo>
                      <a:pt x="4" y="98"/>
                    </a:lnTo>
                    <a:lnTo>
                      <a:pt x="2" y="93"/>
                    </a:lnTo>
                    <a:lnTo>
                      <a:pt x="0" y="86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86"/>
                    </a:lnTo>
                    <a:lnTo>
                      <a:pt x="4" y="91"/>
                    </a:lnTo>
                    <a:lnTo>
                      <a:pt x="7" y="96"/>
                    </a:lnTo>
                    <a:lnTo>
                      <a:pt x="11" y="100"/>
                    </a:lnTo>
                    <a:lnTo>
                      <a:pt x="17" y="101"/>
                    </a:lnTo>
                    <a:lnTo>
                      <a:pt x="521" y="101"/>
                    </a:lnTo>
                    <a:lnTo>
                      <a:pt x="527" y="100"/>
                    </a:lnTo>
                    <a:lnTo>
                      <a:pt x="531" y="96"/>
                    </a:lnTo>
                    <a:lnTo>
                      <a:pt x="534" y="91"/>
                    </a:lnTo>
                    <a:lnTo>
                      <a:pt x="535" y="86"/>
                    </a:lnTo>
                    <a:lnTo>
                      <a:pt x="535" y="0"/>
                    </a:lnTo>
                    <a:lnTo>
                      <a:pt x="538" y="0"/>
                    </a:lnTo>
                    <a:lnTo>
                      <a:pt x="538" y="86"/>
                    </a:lnTo>
                    <a:lnTo>
                      <a:pt x="537" y="93"/>
                    </a:lnTo>
                    <a:lnTo>
                      <a:pt x="533" y="98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3540" name="Picture 157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" y="2081"/>
                <a:ext cx="130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541" name="Picture 158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" y="2170"/>
                <a:ext cx="12" cy="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542" name="Picture 159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" y="2104"/>
                <a:ext cx="106" cy="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543" name="Picture 160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0" y="2107"/>
                <a:ext cx="12" cy="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544" name="Picture 161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" y="2178"/>
                <a:ext cx="13" cy="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545" name="Freeform 162"/>
              <p:cNvSpPr>
                <a:spLocks/>
              </p:cNvSpPr>
              <p:nvPr/>
            </p:nvSpPr>
            <p:spPr bwMode="auto">
              <a:xfrm>
                <a:off x="38" y="1951"/>
                <a:ext cx="67" cy="46"/>
              </a:xfrm>
              <a:custGeom>
                <a:avLst/>
                <a:gdLst>
                  <a:gd name="T0" fmla="*/ 8 w 67"/>
                  <a:gd name="T1" fmla="*/ 0 h 46"/>
                  <a:gd name="T2" fmla="*/ 15 w 67"/>
                  <a:gd name="T3" fmla="*/ 22 h 46"/>
                  <a:gd name="T4" fmla="*/ 15 w 67"/>
                  <a:gd name="T5" fmla="*/ 22 h 46"/>
                  <a:gd name="T6" fmla="*/ 18 w 67"/>
                  <a:gd name="T7" fmla="*/ 38 h 46"/>
                  <a:gd name="T8" fmla="*/ 18 w 67"/>
                  <a:gd name="T9" fmla="*/ 38 h 46"/>
                  <a:gd name="T10" fmla="*/ 18 w 67"/>
                  <a:gd name="T11" fmla="*/ 38 h 46"/>
                  <a:gd name="T12" fmla="*/ 22 w 67"/>
                  <a:gd name="T13" fmla="*/ 22 h 46"/>
                  <a:gd name="T14" fmla="*/ 31 w 67"/>
                  <a:gd name="T15" fmla="*/ 0 h 46"/>
                  <a:gd name="T16" fmla="*/ 38 w 67"/>
                  <a:gd name="T17" fmla="*/ 0 h 46"/>
                  <a:gd name="T18" fmla="*/ 45 w 67"/>
                  <a:gd name="T19" fmla="*/ 22 h 46"/>
                  <a:gd name="T20" fmla="*/ 45 w 67"/>
                  <a:gd name="T21" fmla="*/ 22 h 46"/>
                  <a:gd name="T22" fmla="*/ 49 w 67"/>
                  <a:gd name="T23" fmla="*/ 38 h 46"/>
                  <a:gd name="T24" fmla="*/ 49 w 67"/>
                  <a:gd name="T25" fmla="*/ 38 h 46"/>
                  <a:gd name="T26" fmla="*/ 49 w 67"/>
                  <a:gd name="T27" fmla="*/ 38 h 46"/>
                  <a:gd name="T28" fmla="*/ 52 w 67"/>
                  <a:gd name="T29" fmla="*/ 22 h 46"/>
                  <a:gd name="T30" fmla="*/ 59 w 67"/>
                  <a:gd name="T31" fmla="*/ 0 h 46"/>
                  <a:gd name="T32" fmla="*/ 67 w 67"/>
                  <a:gd name="T33" fmla="*/ 0 h 46"/>
                  <a:gd name="T34" fmla="*/ 52 w 67"/>
                  <a:gd name="T35" fmla="*/ 46 h 46"/>
                  <a:gd name="T36" fmla="*/ 45 w 67"/>
                  <a:gd name="T37" fmla="*/ 46 h 46"/>
                  <a:gd name="T38" fmla="*/ 38 w 67"/>
                  <a:gd name="T39" fmla="*/ 24 h 46"/>
                  <a:gd name="T40" fmla="*/ 38 w 67"/>
                  <a:gd name="T41" fmla="*/ 24 h 46"/>
                  <a:gd name="T42" fmla="*/ 34 w 67"/>
                  <a:gd name="T43" fmla="*/ 8 h 46"/>
                  <a:gd name="T44" fmla="*/ 34 w 67"/>
                  <a:gd name="T45" fmla="*/ 8 h 46"/>
                  <a:gd name="T46" fmla="*/ 34 w 67"/>
                  <a:gd name="T47" fmla="*/ 8 h 46"/>
                  <a:gd name="T48" fmla="*/ 29 w 67"/>
                  <a:gd name="T49" fmla="*/ 24 h 46"/>
                  <a:gd name="T50" fmla="*/ 22 w 67"/>
                  <a:gd name="T51" fmla="*/ 46 h 46"/>
                  <a:gd name="T52" fmla="*/ 14 w 67"/>
                  <a:gd name="T53" fmla="*/ 46 h 46"/>
                  <a:gd name="T54" fmla="*/ 0 w 67"/>
                  <a:gd name="T55" fmla="*/ 0 h 46"/>
                  <a:gd name="T56" fmla="*/ 8 w 67"/>
                  <a:gd name="T57" fmla="*/ 0 h 4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7" h="46">
                    <a:moveTo>
                      <a:pt x="8" y="0"/>
                    </a:moveTo>
                    <a:lnTo>
                      <a:pt x="15" y="22"/>
                    </a:lnTo>
                    <a:lnTo>
                      <a:pt x="18" y="38"/>
                    </a:lnTo>
                    <a:lnTo>
                      <a:pt x="22" y="22"/>
                    </a:lnTo>
                    <a:lnTo>
                      <a:pt x="31" y="0"/>
                    </a:lnTo>
                    <a:lnTo>
                      <a:pt x="38" y="0"/>
                    </a:lnTo>
                    <a:lnTo>
                      <a:pt x="45" y="22"/>
                    </a:lnTo>
                    <a:lnTo>
                      <a:pt x="49" y="38"/>
                    </a:lnTo>
                    <a:lnTo>
                      <a:pt x="52" y="22"/>
                    </a:lnTo>
                    <a:lnTo>
                      <a:pt x="59" y="0"/>
                    </a:lnTo>
                    <a:lnTo>
                      <a:pt x="67" y="0"/>
                    </a:lnTo>
                    <a:lnTo>
                      <a:pt x="52" y="46"/>
                    </a:lnTo>
                    <a:lnTo>
                      <a:pt x="45" y="46"/>
                    </a:lnTo>
                    <a:lnTo>
                      <a:pt x="38" y="24"/>
                    </a:lnTo>
                    <a:lnTo>
                      <a:pt x="34" y="8"/>
                    </a:lnTo>
                    <a:lnTo>
                      <a:pt x="29" y="24"/>
                    </a:lnTo>
                    <a:lnTo>
                      <a:pt x="22" y="46"/>
                    </a:lnTo>
                    <a:lnTo>
                      <a:pt x="14" y="46"/>
                    </a:lnTo>
                    <a:lnTo>
                      <a:pt x="0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3546" name="Picture 163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4" y="2081"/>
                <a:ext cx="130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547" name="Picture 164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0" y="2170"/>
                <a:ext cx="13" cy="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548" name="Picture 165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5" y="2104"/>
                <a:ext cx="105" cy="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549" name="Picture 166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1" y="2107"/>
                <a:ext cx="13" cy="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550" name="Picture 167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3" y="2178"/>
                <a:ext cx="12" cy="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551" name="Freeform 168"/>
              <p:cNvSpPr>
                <a:spLocks/>
              </p:cNvSpPr>
              <p:nvPr/>
            </p:nvSpPr>
            <p:spPr bwMode="auto">
              <a:xfrm>
                <a:off x="4597" y="2289"/>
                <a:ext cx="3" cy="4"/>
              </a:xfrm>
              <a:custGeom>
                <a:avLst/>
                <a:gdLst>
                  <a:gd name="T0" fmla="*/ 0 w 3"/>
                  <a:gd name="T1" fmla="*/ 0 h 4"/>
                  <a:gd name="T2" fmla="*/ 3 w 3"/>
                  <a:gd name="T3" fmla="*/ 4 h 4"/>
                  <a:gd name="T4" fmla="*/ 0 w 3"/>
                  <a:gd name="T5" fmla="*/ 4 h 4"/>
                  <a:gd name="T6" fmla="*/ 0 w 3"/>
                  <a:gd name="T7" fmla="*/ 0 h 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" h="4">
                    <a:moveTo>
                      <a:pt x="0" y="0"/>
                    </a:moveTo>
                    <a:lnTo>
                      <a:pt x="3" y="4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2" name="Freeform 169"/>
              <p:cNvSpPr>
                <a:spLocks/>
              </p:cNvSpPr>
              <p:nvPr/>
            </p:nvSpPr>
            <p:spPr bwMode="auto">
              <a:xfrm>
                <a:off x="4595" y="2288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3" name="Rectangle 170"/>
              <p:cNvSpPr>
                <a:spLocks noChangeArrowheads="1"/>
              </p:cNvSpPr>
              <p:nvPr/>
            </p:nvSpPr>
            <p:spPr bwMode="auto">
              <a:xfrm>
                <a:off x="4594" y="2293"/>
                <a:ext cx="3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54" name="Freeform 171"/>
              <p:cNvSpPr>
                <a:spLocks/>
              </p:cNvSpPr>
              <p:nvPr/>
            </p:nvSpPr>
            <p:spPr bwMode="auto">
              <a:xfrm>
                <a:off x="4587" y="2295"/>
                <a:ext cx="10" cy="42"/>
              </a:xfrm>
              <a:custGeom>
                <a:avLst/>
                <a:gdLst>
                  <a:gd name="T0" fmla="*/ 10 w 10"/>
                  <a:gd name="T1" fmla="*/ 0 h 42"/>
                  <a:gd name="T2" fmla="*/ 10 w 10"/>
                  <a:gd name="T3" fmla="*/ 39 h 42"/>
                  <a:gd name="T4" fmla="*/ 10 w 10"/>
                  <a:gd name="T5" fmla="*/ 42 h 42"/>
                  <a:gd name="T6" fmla="*/ 0 w 10"/>
                  <a:gd name="T7" fmla="*/ 42 h 42"/>
                  <a:gd name="T8" fmla="*/ 0 w 10"/>
                  <a:gd name="T9" fmla="*/ 39 h 42"/>
                  <a:gd name="T10" fmla="*/ 7 w 10"/>
                  <a:gd name="T11" fmla="*/ 39 h 42"/>
                  <a:gd name="T12" fmla="*/ 7 w 10"/>
                  <a:gd name="T13" fmla="*/ 38 h 42"/>
                  <a:gd name="T14" fmla="*/ 7 w 10"/>
                  <a:gd name="T15" fmla="*/ 0 h 42"/>
                  <a:gd name="T16" fmla="*/ 10 w 10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0" h="42">
                    <a:moveTo>
                      <a:pt x="10" y="0"/>
                    </a:moveTo>
                    <a:lnTo>
                      <a:pt x="10" y="39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0" y="39"/>
                    </a:lnTo>
                    <a:lnTo>
                      <a:pt x="7" y="39"/>
                    </a:lnTo>
                    <a:lnTo>
                      <a:pt x="7" y="38"/>
                    </a:lnTo>
                    <a:lnTo>
                      <a:pt x="7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5" name="Freeform 172"/>
              <p:cNvSpPr>
                <a:spLocks/>
              </p:cNvSpPr>
              <p:nvPr/>
            </p:nvSpPr>
            <p:spPr bwMode="auto">
              <a:xfrm>
                <a:off x="4591" y="2288"/>
                <a:ext cx="6" cy="5"/>
              </a:xfrm>
              <a:custGeom>
                <a:avLst/>
                <a:gdLst>
                  <a:gd name="T0" fmla="*/ 6 w 6"/>
                  <a:gd name="T1" fmla="*/ 1 h 5"/>
                  <a:gd name="T2" fmla="*/ 6 w 6"/>
                  <a:gd name="T3" fmla="*/ 5 h 5"/>
                  <a:gd name="T4" fmla="*/ 3 w 6"/>
                  <a:gd name="T5" fmla="*/ 5 h 5"/>
                  <a:gd name="T6" fmla="*/ 0 w 6"/>
                  <a:gd name="T7" fmla="*/ 0 h 5"/>
                  <a:gd name="T8" fmla="*/ 4 w 6"/>
                  <a:gd name="T9" fmla="*/ 0 h 5"/>
                  <a:gd name="T10" fmla="*/ 6 w 6"/>
                  <a:gd name="T11" fmla="*/ 1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" h="5">
                    <a:moveTo>
                      <a:pt x="6" y="1"/>
                    </a:moveTo>
                    <a:lnTo>
                      <a:pt x="6" y="5"/>
                    </a:lnTo>
                    <a:lnTo>
                      <a:pt x="3" y="5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6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6" name="Freeform 173"/>
              <p:cNvSpPr>
                <a:spLocks/>
              </p:cNvSpPr>
              <p:nvPr/>
            </p:nvSpPr>
            <p:spPr bwMode="auto">
              <a:xfrm>
                <a:off x="4586" y="2305"/>
                <a:ext cx="1" cy="28"/>
              </a:xfrm>
              <a:custGeom>
                <a:avLst/>
                <a:gdLst>
                  <a:gd name="T0" fmla="*/ 1 w 1"/>
                  <a:gd name="T1" fmla="*/ 0 h 28"/>
                  <a:gd name="T2" fmla="*/ 1 w 1"/>
                  <a:gd name="T3" fmla="*/ 28 h 28"/>
                  <a:gd name="T4" fmla="*/ 0 w 1"/>
                  <a:gd name="T5" fmla="*/ 28 h 28"/>
                  <a:gd name="T6" fmla="*/ 0 w 1"/>
                  <a:gd name="T7" fmla="*/ 1 h 28"/>
                  <a:gd name="T8" fmla="*/ 0 w 1"/>
                  <a:gd name="T9" fmla="*/ 0 h 28"/>
                  <a:gd name="T10" fmla="*/ 1 w 1"/>
                  <a:gd name="T11" fmla="*/ 0 h 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28">
                    <a:moveTo>
                      <a:pt x="1" y="0"/>
                    </a:moveTo>
                    <a:lnTo>
                      <a:pt x="1" y="28"/>
                    </a:lnTo>
                    <a:lnTo>
                      <a:pt x="0" y="28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7" name="Rectangle 174"/>
              <p:cNvSpPr>
                <a:spLocks noChangeArrowheads="1"/>
              </p:cNvSpPr>
              <p:nvPr/>
            </p:nvSpPr>
            <p:spPr bwMode="auto">
              <a:xfrm>
                <a:off x="4586" y="2333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58" name="Rectangle 175"/>
              <p:cNvSpPr>
                <a:spLocks noChangeArrowheads="1"/>
              </p:cNvSpPr>
              <p:nvPr/>
            </p:nvSpPr>
            <p:spPr bwMode="auto">
              <a:xfrm>
                <a:off x="4573" y="2309"/>
                <a:ext cx="10" cy="24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59" name="Freeform 176"/>
              <p:cNvSpPr>
                <a:spLocks/>
              </p:cNvSpPr>
              <p:nvPr/>
            </p:nvSpPr>
            <p:spPr bwMode="auto">
              <a:xfrm>
                <a:off x="4571" y="2306"/>
                <a:ext cx="15" cy="27"/>
              </a:xfrm>
              <a:custGeom>
                <a:avLst/>
                <a:gdLst>
                  <a:gd name="T0" fmla="*/ 15 w 15"/>
                  <a:gd name="T1" fmla="*/ 0 h 27"/>
                  <a:gd name="T2" fmla="*/ 15 w 15"/>
                  <a:gd name="T3" fmla="*/ 27 h 27"/>
                  <a:gd name="T4" fmla="*/ 12 w 15"/>
                  <a:gd name="T5" fmla="*/ 27 h 27"/>
                  <a:gd name="T6" fmla="*/ 12 w 15"/>
                  <a:gd name="T7" fmla="*/ 3 h 27"/>
                  <a:gd name="T8" fmla="*/ 2 w 15"/>
                  <a:gd name="T9" fmla="*/ 3 h 27"/>
                  <a:gd name="T10" fmla="*/ 2 w 15"/>
                  <a:gd name="T11" fmla="*/ 27 h 27"/>
                  <a:gd name="T12" fmla="*/ 0 w 15"/>
                  <a:gd name="T13" fmla="*/ 27 h 27"/>
                  <a:gd name="T14" fmla="*/ 0 w 15"/>
                  <a:gd name="T15" fmla="*/ 0 h 27"/>
                  <a:gd name="T16" fmla="*/ 15 w 15"/>
                  <a:gd name="T17" fmla="*/ 0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5" h="27">
                    <a:moveTo>
                      <a:pt x="15" y="0"/>
                    </a:moveTo>
                    <a:lnTo>
                      <a:pt x="15" y="27"/>
                    </a:lnTo>
                    <a:lnTo>
                      <a:pt x="12" y="27"/>
                    </a:lnTo>
                    <a:lnTo>
                      <a:pt x="12" y="3"/>
                    </a:lnTo>
                    <a:lnTo>
                      <a:pt x="2" y="3"/>
                    </a:lnTo>
                    <a:lnTo>
                      <a:pt x="2" y="27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60" name="Freeform 177"/>
              <p:cNvSpPr>
                <a:spLocks/>
              </p:cNvSpPr>
              <p:nvPr/>
            </p:nvSpPr>
            <p:spPr bwMode="auto">
              <a:xfrm>
                <a:off x="4571" y="2333"/>
                <a:ext cx="15" cy="1"/>
              </a:xfrm>
              <a:custGeom>
                <a:avLst/>
                <a:gdLst>
                  <a:gd name="T0" fmla="*/ 15 w 15"/>
                  <a:gd name="T1" fmla="*/ 0 h 1"/>
                  <a:gd name="T2" fmla="*/ 15 w 15"/>
                  <a:gd name="T3" fmla="*/ 1 h 1"/>
                  <a:gd name="T4" fmla="*/ 0 w 15"/>
                  <a:gd name="T5" fmla="*/ 1 h 1"/>
                  <a:gd name="T6" fmla="*/ 0 w 15"/>
                  <a:gd name="T7" fmla="*/ 0 h 1"/>
                  <a:gd name="T8" fmla="*/ 2 w 15"/>
                  <a:gd name="T9" fmla="*/ 0 h 1"/>
                  <a:gd name="T10" fmla="*/ 12 w 15"/>
                  <a:gd name="T11" fmla="*/ 0 h 1"/>
                  <a:gd name="T12" fmla="*/ 15 w 15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" h="1">
                    <a:moveTo>
                      <a:pt x="15" y="0"/>
                    </a:moveTo>
                    <a:lnTo>
                      <a:pt x="15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12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61" name="Freeform 178"/>
              <p:cNvSpPr>
                <a:spLocks/>
              </p:cNvSpPr>
              <p:nvPr/>
            </p:nvSpPr>
            <p:spPr bwMode="auto">
              <a:xfrm>
                <a:off x="4569" y="2305"/>
                <a:ext cx="17" cy="28"/>
              </a:xfrm>
              <a:custGeom>
                <a:avLst/>
                <a:gdLst>
                  <a:gd name="T0" fmla="*/ 17 w 17"/>
                  <a:gd name="T1" fmla="*/ 0 h 28"/>
                  <a:gd name="T2" fmla="*/ 17 w 17"/>
                  <a:gd name="T3" fmla="*/ 1 h 28"/>
                  <a:gd name="T4" fmla="*/ 2 w 17"/>
                  <a:gd name="T5" fmla="*/ 1 h 28"/>
                  <a:gd name="T6" fmla="*/ 2 w 17"/>
                  <a:gd name="T7" fmla="*/ 28 h 28"/>
                  <a:gd name="T8" fmla="*/ 0 w 17"/>
                  <a:gd name="T9" fmla="*/ 28 h 28"/>
                  <a:gd name="T10" fmla="*/ 0 w 17"/>
                  <a:gd name="T11" fmla="*/ 0 h 28"/>
                  <a:gd name="T12" fmla="*/ 17 w 17"/>
                  <a:gd name="T13" fmla="*/ 0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7" h="28">
                    <a:moveTo>
                      <a:pt x="17" y="0"/>
                    </a:moveTo>
                    <a:lnTo>
                      <a:pt x="17" y="1"/>
                    </a:lnTo>
                    <a:lnTo>
                      <a:pt x="2" y="1"/>
                    </a:lnTo>
                    <a:lnTo>
                      <a:pt x="2" y="28"/>
                    </a:lnTo>
                    <a:lnTo>
                      <a:pt x="0" y="28"/>
                    </a:lnTo>
                    <a:lnTo>
                      <a:pt x="0" y="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62" name="Rectangle 179"/>
              <p:cNvSpPr>
                <a:spLocks noChangeArrowheads="1"/>
              </p:cNvSpPr>
              <p:nvPr/>
            </p:nvSpPr>
            <p:spPr bwMode="auto">
              <a:xfrm>
                <a:off x="4569" y="2333"/>
                <a:ext cx="2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63" name="Freeform 180"/>
              <p:cNvSpPr>
                <a:spLocks/>
              </p:cNvSpPr>
              <p:nvPr/>
            </p:nvSpPr>
            <p:spPr bwMode="auto">
              <a:xfrm>
                <a:off x="4569" y="2334"/>
                <a:ext cx="18" cy="3"/>
              </a:xfrm>
              <a:custGeom>
                <a:avLst/>
                <a:gdLst>
                  <a:gd name="T0" fmla="*/ 18 w 18"/>
                  <a:gd name="T1" fmla="*/ 0 h 3"/>
                  <a:gd name="T2" fmla="*/ 18 w 18"/>
                  <a:gd name="T3" fmla="*/ 3 h 3"/>
                  <a:gd name="T4" fmla="*/ 0 w 18"/>
                  <a:gd name="T5" fmla="*/ 3 h 3"/>
                  <a:gd name="T6" fmla="*/ 0 w 18"/>
                  <a:gd name="T7" fmla="*/ 0 h 3"/>
                  <a:gd name="T8" fmla="*/ 2 w 18"/>
                  <a:gd name="T9" fmla="*/ 0 h 3"/>
                  <a:gd name="T10" fmla="*/ 17 w 18"/>
                  <a:gd name="T11" fmla="*/ 0 h 3"/>
                  <a:gd name="T12" fmla="*/ 18 w 18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8" h="3">
                    <a:moveTo>
                      <a:pt x="18" y="0"/>
                    </a:moveTo>
                    <a:lnTo>
                      <a:pt x="18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17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64" name="Rectangle 181"/>
              <p:cNvSpPr>
                <a:spLocks noChangeArrowheads="1"/>
              </p:cNvSpPr>
              <p:nvPr/>
            </p:nvSpPr>
            <p:spPr bwMode="auto">
              <a:xfrm>
                <a:off x="4545" y="2309"/>
                <a:ext cx="11" cy="8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65" name="Freeform 182"/>
              <p:cNvSpPr>
                <a:spLocks/>
              </p:cNvSpPr>
              <p:nvPr/>
            </p:nvSpPr>
            <p:spPr bwMode="auto">
              <a:xfrm>
                <a:off x="4550" y="2261"/>
                <a:ext cx="45" cy="27"/>
              </a:xfrm>
              <a:custGeom>
                <a:avLst/>
                <a:gdLst>
                  <a:gd name="T0" fmla="*/ 0 w 45"/>
                  <a:gd name="T1" fmla="*/ 13 h 27"/>
                  <a:gd name="T2" fmla="*/ 14 w 45"/>
                  <a:gd name="T3" fmla="*/ 0 h 27"/>
                  <a:gd name="T4" fmla="*/ 33 w 45"/>
                  <a:gd name="T5" fmla="*/ 16 h 27"/>
                  <a:gd name="T6" fmla="*/ 45 w 45"/>
                  <a:gd name="T7" fmla="*/ 27 h 27"/>
                  <a:gd name="T8" fmla="*/ 41 w 45"/>
                  <a:gd name="T9" fmla="*/ 27 h 27"/>
                  <a:gd name="T10" fmla="*/ 31 w 45"/>
                  <a:gd name="T11" fmla="*/ 17 h 27"/>
                  <a:gd name="T12" fmla="*/ 14 w 45"/>
                  <a:gd name="T13" fmla="*/ 3 h 27"/>
                  <a:gd name="T14" fmla="*/ 0 w 45"/>
                  <a:gd name="T15" fmla="*/ 16 h 27"/>
                  <a:gd name="T16" fmla="*/ 0 w 45"/>
                  <a:gd name="T17" fmla="*/ 13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5" h="27">
                    <a:moveTo>
                      <a:pt x="0" y="13"/>
                    </a:moveTo>
                    <a:lnTo>
                      <a:pt x="14" y="0"/>
                    </a:lnTo>
                    <a:lnTo>
                      <a:pt x="33" y="16"/>
                    </a:lnTo>
                    <a:lnTo>
                      <a:pt x="45" y="27"/>
                    </a:lnTo>
                    <a:lnTo>
                      <a:pt x="41" y="27"/>
                    </a:lnTo>
                    <a:lnTo>
                      <a:pt x="31" y="17"/>
                    </a:lnTo>
                    <a:lnTo>
                      <a:pt x="14" y="3"/>
                    </a:lnTo>
                    <a:lnTo>
                      <a:pt x="0" y="16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66" name="Freeform 183"/>
              <p:cNvSpPr>
                <a:spLocks/>
              </p:cNvSpPr>
              <p:nvPr/>
            </p:nvSpPr>
            <p:spPr bwMode="auto">
              <a:xfrm>
                <a:off x="4550" y="2257"/>
                <a:ext cx="55" cy="38"/>
              </a:xfrm>
              <a:custGeom>
                <a:avLst/>
                <a:gdLst>
                  <a:gd name="T0" fmla="*/ 0 w 55"/>
                  <a:gd name="T1" fmla="*/ 14 h 38"/>
                  <a:gd name="T2" fmla="*/ 13 w 55"/>
                  <a:gd name="T3" fmla="*/ 1 h 38"/>
                  <a:gd name="T4" fmla="*/ 14 w 55"/>
                  <a:gd name="T5" fmla="*/ 0 h 38"/>
                  <a:gd name="T6" fmla="*/ 34 w 55"/>
                  <a:gd name="T7" fmla="*/ 18 h 38"/>
                  <a:gd name="T8" fmla="*/ 55 w 55"/>
                  <a:gd name="T9" fmla="*/ 38 h 38"/>
                  <a:gd name="T10" fmla="*/ 47 w 55"/>
                  <a:gd name="T11" fmla="*/ 38 h 38"/>
                  <a:gd name="T12" fmla="*/ 47 w 55"/>
                  <a:gd name="T13" fmla="*/ 36 h 38"/>
                  <a:gd name="T14" fmla="*/ 50 w 55"/>
                  <a:gd name="T15" fmla="*/ 36 h 38"/>
                  <a:gd name="T16" fmla="*/ 47 w 55"/>
                  <a:gd name="T17" fmla="*/ 32 h 38"/>
                  <a:gd name="T18" fmla="*/ 47 w 55"/>
                  <a:gd name="T19" fmla="*/ 31 h 38"/>
                  <a:gd name="T20" fmla="*/ 45 w 55"/>
                  <a:gd name="T21" fmla="*/ 31 h 38"/>
                  <a:gd name="T22" fmla="*/ 33 w 55"/>
                  <a:gd name="T23" fmla="*/ 20 h 38"/>
                  <a:gd name="T24" fmla="*/ 14 w 55"/>
                  <a:gd name="T25" fmla="*/ 4 h 38"/>
                  <a:gd name="T26" fmla="*/ 0 w 55"/>
                  <a:gd name="T27" fmla="*/ 17 h 38"/>
                  <a:gd name="T28" fmla="*/ 0 w 55"/>
                  <a:gd name="T29" fmla="*/ 14 h 38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5" h="38">
                    <a:moveTo>
                      <a:pt x="0" y="14"/>
                    </a:moveTo>
                    <a:lnTo>
                      <a:pt x="13" y="1"/>
                    </a:lnTo>
                    <a:lnTo>
                      <a:pt x="14" y="0"/>
                    </a:lnTo>
                    <a:lnTo>
                      <a:pt x="34" y="18"/>
                    </a:lnTo>
                    <a:lnTo>
                      <a:pt x="55" y="38"/>
                    </a:lnTo>
                    <a:lnTo>
                      <a:pt x="47" y="38"/>
                    </a:lnTo>
                    <a:lnTo>
                      <a:pt x="47" y="36"/>
                    </a:lnTo>
                    <a:lnTo>
                      <a:pt x="50" y="36"/>
                    </a:lnTo>
                    <a:lnTo>
                      <a:pt x="47" y="32"/>
                    </a:lnTo>
                    <a:lnTo>
                      <a:pt x="47" y="31"/>
                    </a:lnTo>
                    <a:lnTo>
                      <a:pt x="45" y="31"/>
                    </a:lnTo>
                    <a:lnTo>
                      <a:pt x="33" y="20"/>
                    </a:lnTo>
                    <a:lnTo>
                      <a:pt x="14" y="4"/>
                    </a:lnTo>
                    <a:lnTo>
                      <a:pt x="0" y="17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67" name="Freeform 184"/>
              <p:cNvSpPr>
                <a:spLocks/>
              </p:cNvSpPr>
              <p:nvPr/>
            </p:nvSpPr>
            <p:spPr bwMode="auto">
              <a:xfrm>
                <a:off x="4548" y="2274"/>
                <a:ext cx="2" cy="5"/>
              </a:xfrm>
              <a:custGeom>
                <a:avLst/>
                <a:gdLst>
                  <a:gd name="T0" fmla="*/ 2 w 2"/>
                  <a:gd name="T1" fmla="*/ 0 h 5"/>
                  <a:gd name="T2" fmla="*/ 2 w 2"/>
                  <a:gd name="T3" fmla="*/ 3 h 5"/>
                  <a:gd name="T4" fmla="*/ 1 w 2"/>
                  <a:gd name="T5" fmla="*/ 4 h 5"/>
                  <a:gd name="T6" fmla="*/ 0 w 2"/>
                  <a:gd name="T7" fmla="*/ 5 h 5"/>
                  <a:gd name="T8" fmla="*/ 0 w 2"/>
                  <a:gd name="T9" fmla="*/ 3 h 5"/>
                  <a:gd name="T10" fmla="*/ 2 w 2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5">
                    <a:moveTo>
                      <a:pt x="2" y="0"/>
                    </a:moveTo>
                    <a:lnTo>
                      <a:pt x="2" y="3"/>
                    </a:lnTo>
                    <a:lnTo>
                      <a:pt x="1" y="4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68" name="Freeform 185"/>
              <p:cNvSpPr>
                <a:spLocks/>
              </p:cNvSpPr>
              <p:nvPr/>
            </p:nvSpPr>
            <p:spPr bwMode="auto">
              <a:xfrm>
                <a:off x="4548" y="2271"/>
                <a:ext cx="2" cy="6"/>
              </a:xfrm>
              <a:custGeom>
                <a:avLst/>
                <a:gdLst>
                  <a:gd name="T0" fmla="*/ 2 w 2"/>
                  <a:gd name="T1" fmla="*/ 0 h 6"/>
                  <a:gd name="T2" fmla="*/ 2 w 2"/>
                  <a:gd name="T3" fmla="*/ 3 h 6"/>
                  <a:gd name="T4" fmla="*/ 0 w 2"/>
                  <a:gd name="T5" fmla="*/ 6 h 6"/>
                  <a:gd name="T6" fmla="*/ 0 w 2"/>
                  <a:gd name="T7" fmla="*/ 3 h 6"/>
                  <a:gd name="T8" fmla="*/ 2 w 2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6">
                    <a:moveTo>
                      <a:pt x="2" y="0"/>
                    </a:moveTo>
                    <a:lnTo>
                      <a:pt x="2" y="3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69" name="Freeform 186"/>
              <p:cNvSpPr>
                <a:spLocks/>
              </p:cNvSpPr>
              <p:nvPr/>
            </p:nvSpPr>
            <p:spPr bwMode="auto">
              <a:xfrm>
                <a:off x="4546" y="2277"/>
                <a:ext cx="2" cy="4"/>
              </a:xfrm>
              <a:custGeom>
                <a:avLst/>
                <a:gdLst>
                  <a:gd name="T0" fmla="*/ 2 w 2"/>
                  <a:gd name="T1" fmla="*/ 0 h 4"/>
                  <a:gd name="T2" fmla="*/ 2 w 2"/>
                  <a:gd name="T3" fmla="*/ 2 h 4"/>
                  <a:gd name="T4" fmla="*/ 0 w 2"/>
                  <a:gd name="T5" fmla="*/ 4 h 4"/>
                  <a:gd name="T6" fmla="*/ 0 w 2"/>
                  <a:gd name="T7" fmla="*/ 1 h 4"/>
                  <a:gd name="T8" fmla="*/ 2 w 2"/>
                  <a:gd name="T9" fmla="*/ 0 h 4"/>
                  <a:gd name="T10" fmla="*/ 2 w 2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4">
                    <a:moveTo>
                      <a:pt x="2" y="0"/>
                    </a:moveTo>
                    <a:lnTo>
                      <a:pt x="2" y="2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0" name="Freeform 187"/>
              <p:cNvSpPr>
                <a:spLocks/>
              </p:cNvSpPr>
              <p:nvPr/>
            </p:nvSpPr>
            <p:spPr bwMode="auto">
              <a:xfrm>
                <a:off x="4546" y="2274"/>
                <a:ext cx="2" cy="4"/>
              </a:xfrm>
              <a:custGeom>
                <a:avLst/>
                <a:gdLst>
                  <a:gd name="T0" fmla="*/ 2 w 2"/>
                  <a:gd name="T1" fmla="*/ 0 h 4"/>
                  <a:gd name="T2" fmla="*/ 2 w 2"/>
                  <a:gd name="T3" fmla="*/ 3 h 4"/>
                  <a:gd name="T4" fmla="*/ 2 w 2"/>
                  <a:gd name="T5" fmla="*/ 3 h 4"/>
                  <a:gd name="T6" fmla="*/ 0 w 2"/>
                  <a:gd name="T7" fmla="*/ 4 h 4"/>
                  <a:gd name="T8" fmla="*/ 0 w 2"/>
                  <a:gd name="T9" fmla="*/ 1 h 4"/>
                  <a:gd name="T10" fmla="*/ 0 w 2"/>
                  <a:gd name="T11" fmla="*/ 1 h 4"/>
                  <a:gd name="T12" fmla="*/ 2 w 2"/>
                  <a:gd name="T13" fmla="*/ 0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4">
                    <a:moveTo>
                      <a:pt x="2" y="0"/>
                    </a:moveTo>
                    <a:lnTo>
                      <a:pt x="2" y="3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1" name="Freeform 188"/>
              <p:cNvSpPr>
                <a:spLocks/>
              </p:cNvSpPr>
              <p:nvPr/>
            </p:nvSpPr>
            <p:spPr bwMode="auto">
              <a:xfrm>
                <a:off x="4541" y="2264"/>
                <a:ext cx="5" cy="15"/>
              </a:xfrm>
              <a:custGeom>
                <a:avLst/>
                <a:gdLst>
                  <a:gd name="T0" fmla="*/ 0 w 5"/>
                  <a:gd name="T1" fmla="*/ 15 h 15"/>
                  <a:gd name="T2" fmla="*/ 0 w 5"/>
                  <a:gd name="T3" fmla="*/ 0 h 15"/>
                  <a:gd name="T4" fmla="*/ 5 w 5"/>
                  <a:gd name="T5" fmla="*/ 0 h 15"/>
                  <a:gd name="T6" fmla="*/ 5 w 5"/>
                  <a:gd name="T7" fmla="*/ 11 h 15"/>
                  <a:gd name="T8" fmla="*/ 0 w 5"/>
                  <a:gd name="T9" fmla="*/ 15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15">
                    <a:moveTo>
                      <a:pt x="0" y="15"/>
                    </a:moveTo>
                    <a:lnTo>
                      <a:pt x="0" y="0"/>
                    </a:lnTo>
                    <a:lnTo>
                      <a:pt x="5" y="0"/>
                    </a:lnTo>
                    <a:lnTo>
                      <a:pt x="5" y="11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2" name="Freeform 189"/>
              <p:cNvSpPr>
                <a:spLocks/>
              </p:cNvSpPr>
              <p:nvPr/>
            </p:nvSpPr>
            <p:spPr bwMode="auto">
              <a:xfrm>
                <a:off x="4541" y="2278"/>
                <a:ext cx="5" cy="6"/>
              </a:xfrm>
              <a:custGeom>
                <a:avLst/>
                <a:gdLst>
                  <a:gd name="T0" fmla="*/ 0 w 5"/>
                  <a:gd name="T1" fmla="*/ 6 h 6"/>
                  <a:gd name="T2" fmla="*/ 5 w 5"/>
                  <a:gd name="T3" fmla="*/ 0 h 6"/>
                  <a:gd name="T4" fmla="*/ 5 w 5"/>
                  <a:gd name="T5" fmla="*/ 3 h 6"/>
                  <a:gd name="T6" fmla="*/ 2 w 5"/>
                  <a:gd name="T7" fmla="*/ 6 h 6"/>
                  <a:gd name="T8" fmla="*/ 0 w 5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0" y="6"/>
                    </a:moveTo>
                    <a:lnTo>
                      <a:pt x="5" y="0"/>
                    </a:lnTo>
                    <a:lnTo>
                      <a:pt x="5" y="3"/>
                    </a:lnTo>
                    <a:lnTo>
                      <a:pt x="2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3" name="Freeform 190"/>
              <p:cNvSpPr>
                <a:spLocks noEditPoints="1"/>
              </p:cNvSpPr>
              <p:nvPr/>
            </p:nvSpPr>
            <p:spPr bwMode="auto">
              <a:xfrm>
                <a:off x="4543" y="2306"/>
                <a:ext cx="16" cy="14"/>
              </a:xfrm>
              <a:custGeom>
                <a:avLst/>
                <a:gdLst>
                  <a:gd name="T0" fmla="*/ 13 w 16"/>
                  <a:gd name="T1" fmla="*/ 11 h 14"/>
                  <a:gd name="T2" fmla="*/ 13 w 16"/>
                  <a:gd name="T3" fmla="*/ 3 h 14"/>
                  <a:gd name="T4" fmla="*/ 2 w 16"/>
                  <a:gd name="T5" fmla="*/ 3 h 14"/>
                  <a:gd name="T6" fmla="*/ 2 w 16"/>
                  <a:gd name="T7" fmla="*/ 11 h 14"/>
                  <a:gd name="T8" fmla="*/ 13 w 16"/>
                  <a:gd name="T9" fmla="*/ 11 h 14"/>
                  <a:gd name="T10" fmla="*/ 16 w 16"/>
                  <a:gd name="T11" fmla="*/ 0 h 14"/>
                  <a:gd name="T12" fmla="*/ 16 w 16"/>
                  <a:gd name="T13" fmla="*/ 14 h 14"/>
                  <a:gd name="T14" fmla="*/ 16 w 16"/>
                  <a:gd name="T15" fmla="*/ 14 h 14"/>
                  <a:gd name="T16" fmla="*/ 0 w 16"/>
                  <a:gd name="T17" fmla="*/ 14 h 14"/>
                  <a:gd name="T18" fmla="*/ 0 w 16"/>
                  <a:gd name="T19" fmla="*/ 0 h 14"/>
                  <a:gd name="T20" fmla="*/ 16 w 16"/>
                  <a:gd name="T21" fmla="*/ 0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6" h="14">
                    <a:moveTo>
                      <a:pt x="13" y="11"/>
                    </a:moveTo>
                    <a:lnTo>
                      <a:pt x="13" y="3"/>
                    </a:lnTo>
                    <a:lnTo>
                      <a:pt x="2" y="3"/>
                    </a:lnTo>
                    <a:lnTo>
                      <a:pt x="2" y="11"/>
                    </a:lnTo>
                    <a:lnTo>
                      <a:pt x="13" y="11"/>
                    </a:lnTo>
                    <a:close/>
                    <a:moveTo>
                      <a:pt x="16" y="0"/>
                    </a:moveTo>
                    <a:lnTo>
                      <a:pt x="16" y="14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4" name="Freeform 191"/>
              <p:cNvSpPr>
                <a:spLocks noEditPoints="1"/>
              </p:cNvSpPr>
              <p:nvPr/>
            </p:nvSpPr>
            <p:spPr bwMode="auto">
              <a:xfrm>
                <a:off x="4541" y="2305"/>
                <a:ext cx="19" cy="17"/>
              </a:xfrm>
              <a:custGeom>
                <a:avLst/>
                <a:gdLst>
                  <a:gd name="T0" fmla="*/ 0 w 19"/>
                  <a:gd name="T1" fmla="*/ 0 h 17"/>
                  <a:gd name="T2" fmla="*/ 19 w 19"/>
                  <a:gd name="T3" fmla="*/ 0 h 17"/>
                  <a:gd name="T4" fmla="*/ 19 w 19"/>
                  <a:gd name="T5" fmla="*/ 15 h 17"/>
                  <a:gd name="T6" fmla="*/ 19 w 19"/>
                  <a:gd name="T7" fmla="*/ 17 h 17"/>
                  <a:gd name="T8" fmla="*/ 0 w 19"/>
                  <a:gd name="T9" fmla="*/ 17 h 17"/>
                  <a:gd name="T10" fmla="*/ 0 w 19"/>
                  <a:gd name="T11" fmla="*/ 0 h 17"/>
                  <a:gd name="T12" fmla="*/ 18 w 19"/>
                  <a:gd name="T13" fmla="*/ 15 h 17"/>
                  <a:gd name="T14" fmla="*/ 18 w 19"/>
                  <a:gd name="T15" fmla="*/ 1 h 17"/>
                  <a:gd name="T16" fmla="*/ 2 w 19"/>
                  <a:gd name="T17" fmla="*/ 1 h 17"/>
                  <a:gd name="T18" fmla="*/ 2 w 19"/>
                  <a:gd name="T19" fmla="*/ 15 h 17"/>
                  <a:gd name="T20" fmla="*/ 18 w 19"/>
                  <a:gd name="T21" fmla="*/ 15 h 17"/>
                  <a:gd name="T22" fmla="*/ 18 w 19"/>
                  <a:gd name="T23" fmla="*/ 15 h 1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" h="17">
                    <a:moveTo>
                      <a:pt x="0" y="0"/>
                    </a:moveTo>
                    <a:lnTo>
                      <a:pt x="19" y="0"/>
                    </a:lnTo>
                    <a:lnTo>
                      <a:pt x="19" y="15"/>
                    </a:lnTo>
                    <a:lnTo>
                      <a:pt x="19" y="17"/>
                    </a:lnTo>
                    <a:lnTo>
                      <a:pt x="0" y="17"/>
                    </a:lnTo>
                    <a:lnTo>
                      <a:pt x="0" y="0"/>
                    </a:lnTo>
                    <a:close/>
                    <a:moveTo>
                      <a:pt x="18" y="15"/>
                    </a:moveTo>
                    <a:lnTo>
                      <a:pt x="18" y="1"/>
                    </a:lnTo>
                    <a:lnTo>
                      <a:pt x="2" y="1"/>
                    </a:lnTo>
                    <a:lnTo>
                      <a:pt x="2" y="15"/>
                    </a:lnTo>
                    <a:lnTo>
                      <a:pt x="18" y="15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5" name="Freeform 192"/>
              <p:cNvSpPr>
                <a:spLocks/>
              </p:cNvSpPr>
              <p:nvPr/>
            </p:nvSpPr>
            <p:spPr bwMode="auto">
              <a:xfrm>
                <a:off x="4541" y="2275"/>
                <a:ext cx="5" cy="9"/>
              </a:xfrm>
              <a:custGeom>
                <a:avLst/>
                <a:gdLst>
                  <a:gd name="T0" fmla="*/ 5 w 5"/>
                  <a:gd name="T1" fmla="*/ 0 h 9"/>
                  <a:gd name="T2" fmla="*/ 5 w 5"/>
                  <a:gd name="T3" fmla="*/ 3 h 9"/>
                  <a:gd name="T4" fmla="*/ 0 w 5"/>
                  <a:gd name="T5" fmla="*/ 9 h 9"/>
                  <a:gd name="T6" fmla="*/ 0 w 5"/>
                  <a:gd name="T7" fmla="*/ 9 h 9"/>
                  <a:gd name="T8" fmla="*/ 0 w 5"/>
                  <a:gd name="T9" fmla="*/ 4 h 9"/>
                  <a:gd name="T10" fmla="*/ 5 w 5"/>
                  <a:gd name="T11" fmla="*/ 0 h 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" h="9">
                    <a:moveTo>
                      <a:pt x="5" y="0"/>
                    </a:moveTo>
                    <a:lnTo>
                      <a:pt x="5" y="3"/>
                    </a:lnTo>
                    <a:lnTo>
                      <a:pt x="0" y="9"/>
                    </a:lnTo>
                    <a:lnTo>
                      <a:pt x="0" y="4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6" name="Freeform 193"/>
              <p:cNvSpPr>
                <a:spLocks/>
              </p:cNvSpPr>
              <p:nvPr/>
            </p:nvSpPr>
            <p:spPr bwMode="auto">
              <a:xfrm>
                <a:off x="4538" y="2284"/>
                <a:ext cx="5" cy="1"/>
              </a:xfrm>
              <a:custGeom>
                <a:avLst/>
                <a:gdLst>
                  <a:gd name="T0" fmla="*/ 0 w 5"/>
                  <a:gd name="T1" fmla="*/ 1 h 1"/>
                  <a:gd name="T2" fmla="*/ 3 w 5"/>
                  <a:gd name="T3" fmla="*/ 0 h 1"/>
                  <a:gd name="T4" fmla="*/ 5 w 5"/>
                  <a:gd name="T5" fmla="*/ 0 h 1"/>
                  <a:gd name="T6" fmla="*/ 4 w 5"/>
                  <a:gd name="T7" fmla="*/ 1 h 1"/>
                  <a:gd name="T8" fmla="*/ 0 w 5"/>
                  <a:gd name="T9" fmla="*/ 1 h 1"/>
                  <a:gd name="T10" fmla="*/ 0 w 5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" h="1">
                    <a:moveTo>
                      <a:pt x="0" y="1"/>
                    </a:moveTo>
                    <a:lnTo>
                      <a:pt x="3" y="0"/>
                    </a:lnTo>
                    <a:lnTo>
                      <a:pt x="5" y="0"/>
                    </a:lnTo>
                    <a:lnTo>
                      <a:pt x="4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3577" name="Picture 194"/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29" y="2257"/>
                <a:ext cx="72" cy="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578" name="Freeform 195"/>
              <p:cNvSpPr>
                <a:spLocks/>
              </p:cNvSpPr>
              <p:nvPr/>
            </p:nvSpPr>
            <p:spPr bwMode="auto">
              <a:xfrm>
                <a:off x="4538" y="2279"/>
                <a:ext cx="3" cy="6"/>
              </a:xfrm>
              <a:custGeom>
                <a:avLst/>
                <a:gdLst>
                  <a:gd name="T0" fmla="*/ 3 w 3"/>
                  <a:gd name="T1" fmla="*/ 5 h 6"/>
                  <a:gd name="T2" fmla="*/ 3 w 3"/>
                  <a:gd name="T3" fmla="*/ 5 h 6"/>
                  <a:gd name="T4" fmla="*/ 0 w 3"/>
                  <a:gd name="T5" fmla="*/ 6 h 6"/>
                  <a:gd name="T6" fmla="*/ 0 w 3"/>
                  <a:gd name="T7" fmla="*/ 3 h 6"/>
                  <a:gd name="T8" fmla="*/ 3 w 3"/>
                  <a:gd name="T9" fmla="*/ 0 h 6"/>
                  <a:gd name="T10" fmla="*/ 3 w 3"/>
                  <a:gd name="T11" fmla="*/ 5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6">
                    <a:moveTo>
                      <a:pt x="3" y="5"/>
                    </a:moveTo>
                    <a:lnTo>
                      <a:pt x="3" y="5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3" y="0"/>
                    </a:lnTo>
                    <a:lnTo>
                      <a:pt x="3" y="5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9" name="Freeform 196"/>
              <p:cNvSpPr>
                <a:spLocks/>
              </p:cNvSpPr>
              <p:nvPr/>
            </p:nvSpPr>
            <p:spPr bwMode="auto">
              <a:xfrm>
                <a:off x="4538" y="2261"/>
                <a:ext cx="10" cy="21"/>
              </a:xfrm>
              <a:custGeom>
                <a:avLst/>
                <a:gdLst>
                  <a:gd name="T0" fmla="*/ 8 w 10"/>
                  <a:gd name="T1" fmla="*/ 3 h 21"/>
                  <a:gd name="T2" fmla="*/ 3 w 10"/>
                  <a:gd name="T3" fmla="*/ 3 h 21"/>
                  <a:gd name="T4" fmla="*/ 3 w 10"/>
                  <a:gd name="T5" fmla="*/ 18 h 21"/>
                  <a:gd name="T6" fmla="*/ 0 w 10"/>
                  <a:gd name="T7" fmla="*/ 21 h 21"/>
                  <a:gd name="T8" fmla="*/ 0 w 10"/>
                  <a:gd name="T9" fmla="*/ 0 h 21"/>
                  <a:gd name="T10" fmla="*/ 10 w 10"/>
                  <a:gd name="T11" fmla="*/ 0 h 21"/>
                  <a:gd name="T12" fmla="*/ 10 w 10"/>
                  <a:gd name="T13" fmla="*/ 13 h 21"/>
                  <a:gd name="T14" fmla="*/ 8 w 10"/>
                  <a:gd name="T15" fmla="*/ 14 h 21"/>
                  <a:gd name="T16" fmla="*/ 8 w 10"/>
                  <a:gd name="T17" fmla="*/ 14 h 21"/>
                  <a:gd name="T18" fmla="*/ 8 w 10"/>
                  <a:gd name="T19" fmla="*/ 3 h 2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0" h="21">
                    <a:moveTo>
                      <a:pt x="8" y="3"/>
                    </a:moveTo>
                    <a:lnTo>
                      <a:pt x="3" y="3"/>
                    </a:lnTo>
                    <a:lnTo>
                      <a:pt x="3" y="18"/>
                    </a:lnTo>
                    <a:lnTo>
                      <a:pt x="0" y="21"/>
                    </a:lnTo>
                    <a:lnTo>
                      <a:pt x="0" y="0"/>
                    </a:lnTo>
                    <a:lnTo>
                      <a:pt x="10" y="0"/>
                    </a:lnTo>
                    <a:lnTo>
                      <a:pt x="10" y="13"/>
                    </a:lnTo>
                    <a:lnTo>
                      <a:pt x="8" y="14"/>
                    </a:lnTo>
                    <a:lnTo>
                      <a:pt x="8" y="3"/>
                    </a:lnTo>
                    <a:close/>
                  </a:path>
                </a:pathLst>
              </a:cu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80" name="Freeform 197"/>
              <p:cNvSpPr>
                <a:spLocks/>
              </p:cNvSpPr>
              <p:nvPr/>
            </p:nvSpPr>
            <p:spPr bwMode="auto">
              <a:xfrm>
                <a:off x="4536" y="2285"/>
                <a:ext cx="6" cy="3"/>
              </a:xfrm>
              <a:custGeom>
                <a:avLst/>
                <a:gdLst>
                  <a:gd name="T0" fmla="*/ 2 w 6"/>
                  <a:gd name="T1" fmla="*/ 0 h 3"/>
                  <a:gd name="T2" fmla="*/ 2 w 6"/>
                  <a:gd name="T3" fmla="*/ 0 h 3"/>
                  <a:gd name="T4" fmla="*/ 6 w 6"/>
                  <a:gd name="T5" fmla="*/ 0 h 3"/>
                  <a:gd name="T6" fmla="*/ 3 w 6"/>
                  <a:gd name="T7" fmla="*/ 3 h 3"/>
                  <a:gd name="T8" fmla="*/ 0 w 6"/>
                  <a:gd name="T9" fmla="*/ 3 h 3"/>
                  <a:gd name="T10" fmla="*/ 0 w 6"/>
                  <a:gd name="T11" fmla="*/ 3 h 3"/>
                  <a:gd name="T12" fmla="*/ 2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3">
                    <a:moveTo>
                      <a:pt x="2" y="0"/>
                    </a:moveTo>
                    <a:lnTo>
                      <a:pt x="2" y="0"/>
                    </a:lnTo>
                    <a:lnTo>
                      <a:pt x="6" y="0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81" name="Freeform 198"/>
              <p:cNvSpPr>
                <a:spLocks/>
              </p:cNvSpPr>
              <p:nvPr/>
            </p:nvSpPr>
            <p:spPr bwMode="auto">
              <a:xfrm>
                <a:off x="4536" y="2260"/>
                <a:ext cx="14" cy="24"/>
              </a:xfrm>
              <a:custGeom>
                <a:avLst/>
                <a:gdLst>
                  <a:gd name="T0" fmla="*/ 2 w 14"/>
                  <a:gd name="T1" fmla="*/ 1 h 24"/>
                  <a:gd name="T2" fmla="*/ 2 w 14"/>
                  <a:gd name="T3" fmla="*/ 22 h 24"/>
                  <a:gd name="T4" fmla="*/ 0 w 14"/>
                  <a:gd name="T5" fmla="*/ 24 h 24"/>
                  <a:gd name="T6" fmla="*/ 0 w 14"/>
                  <a:gd name="T7" fmla="*/ 0 h 24"/>
                  <a:gd name="T8" fmla="*/ 14 w 14"/>
                  <a:gd name="T9" fmla="*/ 0 h 24"/>
                  <a:gd name="T10" fmla="*/ 14 w 14"/>
                  <a:gd name="T11" fmla="*/ 11 h 24"/>
                  <a:gd name="T12" fmla="*/ 12 w 14"/>
                  <a:gd name="T13" fmla="*/ 14 h 24"/>
                  <a:gd name="T14" fmla="*/ 12 w 14"/>
                  <a:gd name="T15" fmla="*/ 1 h 24"/>
                  <a:gd name="T16" fmla="*/ 2 w 14"/>
                  <a:gd name="T17" fmla="*/ 1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" h="24">
                    <a:moveTo>
                      <a:pt x="2" y="1"/>
                    </a:moveTo>
                    <a:lnTo>
                      <a:pt x="2" y="22"/>
                    </a:lnTo>
                    <a:lnTo>
                      <a:pt x="0" y="24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14" y="11"/>
                    </a:lnTo>
                    <a:lnTo>
                      <a:pt x="12" y="14"/>
                    </a:lnTo>
                    <a:lnTo>
                      <a:pt x="12" y="1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000A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82" name="Freeform 199"/>
              <p:cNvSpPr>
                <a:spLocks/>
              </p:cNvSpPr>
              <p:nvPr/>
            </p:nvSpPr>
            <p:spPr bwMode="auto">
              <a:xfrm>
                <a:off x="4536" y="2282"/>
                <a:ext cx="2" cy="6"/>
              </a:xfrm>
              <a:custGeom>
                <a:avLst/>
                <a:gdLst>
                  <a:gd name="T0" fmla="*/ 2 w 2"/>
                  <a:gd name="T1" fmla="*/ 0 h 6"/>
                  <a:gd name="T2" fmla="*/ 2 w 2"/>
                  <a:gd name="T3" fmla="*/ 3 h 6"/>
                  <a:gd name="T4" fmla="*/ 0 w 2"/>
                  <a:gd name="T5" fmla="*/ 6 h 6"/>
                  <a:gd name="T6" fmla="*/ 0 w 2"/>
                  <a:gd name="T7" fmla="*/ 2 h 6"/>
                  <a:gd name="T8" fmla="*/ 2 w 2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6">
                    <a:moveTo>
                      <a:pt x="2" y="0"/>
                    </a:moveTo>
                    <a:lnTo>
                      <a:pt x="2" y="3"/>
                    </a:lnTo>
                    <a:lnTo>
                      <a:pt x="0" y="6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83" name="Freeform 200"/>
              <p:cNvSpPr>
                <a:spLocks/>
              </p:cNvSpPr>
              <p:nvPr/>
            </p:nvSpPr>
            <p:spPr bwMode="auto">
              <a:xfrm>
                <a:off x="4535" y="2288"/>
                <a:ext cx="4" cy="0"/>
              </a:xfrm>
              <a:custGeom>
                <a:avLst/>
                <a:gdLst>
                  <a:gd name="T0" fmla="*/ 1 w 4"/>
                  <a:gd name="T1" fmla="*/ 4 w 4"/>
                  <a:gd name="T2" fmla="*/ 3 w 4"/>
                  <a:gd name="T3" fmla="*/ 0 w 4"/>
                  <a:gd name="T4" fmla="*/ 1 w 4"/>
                  <a:gd name="T5" fmla="*/ 1 w 4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0" t="0" r="r" b="b"/>
                <a:pathLst>
                  <a:path w="4">
                    <a:moveTo>
                      <a:pt x="1" y="0"/>
                    </a:moveTo>
                    <a:lnTo>
                      <a:pt x="4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84" name="Rectangle 201"/>
              <p:cNvSpPr>
                <a:spLocks noChangeArrowheads="1"/>
              </p:cNvSpPr>
              <p:nvPr/>
            </p:nvSpPr>
            <p:spPr bwMode="auto">
              <a:xfrm>
                <a:off x="4534" y="2293"/>
                <a:ext cx="1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85" name="Freeform 202"/>
              <p:cNvSpPr>
                <a:spLocks/>
              </p:cNvSpPr>
              <p:nvPr/>
            </p:nvSpPr>
            <p:spPr bwMode="auto">
              <a:xfrm>
                <a:off x="4534" y="2295"/>
                <a:ext cx="35" cy="42"/>
              </a:xfrm>
              <a:custGeom>
                <a:avLst/>
                <a:gdLst>
                  <a:gd name="T0" fmla="*/ 1 w 35"/>
                  <a:gd name="T1" fmla="*/ 0 h 42"/>
                  <a:gd name="T2" fmla="*/ 1 w 35"/>
                  <a:gd name="T3" fmla="*/ 39 h 42"/>
                  <a:gd name="T4" fmla="*/ 35 w 35"/>
                  <a:gd name="T5" fmla="*/ 39 h 42"/>
                  <a:gd name="T6" fmla="*/ 35 w 35"/>
                  <a:gd name="T7" fmla="*/ 42 h 42"/>
                  <a:gd name="T8" fmla="*/ 0 w 35"/>
                  <a:gd name="T9" fmla="*/ 42 h 42"/>
                  <a:gd name="T10" fmla="*/ 0 w 35"/>
                  <a:gd name="T11" fmla="*/ 0 h 42"/>
                  <a:gd name="T12" fmla="*/ 1 w 35"/>
                  <a:gd name="T13" fmla="*/ 0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5" h="42">
                    <a:moveTo>
                      <a:pt x="1" y="0"/>
                    </a:moveTo>
                    <a:lnTo>
                      <a:pt x="1" y="39"/>
                    </a:lnTo>
                    <a:lnTo>
                      <a:pt x="35" y="39"/>
                    </a:lnTo>
                    <a:lnTo>
                      <a:pt x="35" y="42"/>
                    </a:lnTo>
                    <a:lnTo>
                      <a:pt x="0" y="4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86" name="Freeform 203"/>
              <p:cNvSpPr>
                <a:spLocks/>
              </p:cNvSpPr>
              <p:nvPr/>
            </p:nvSpPr>
            <p:spPr bwMode="auto">
              <a:xfrm>
                <a:off x="4534" y="2288"/>
                <a:ext cx="4" cy="5"/>
              </a:xfrm>
              <a:custGeom>
                <a:avLst/>
                <a:gdLst>
                  <a:gd name="T0" fmla="*/ 1 w 4"/>
                  <a:gd name="T1" fmla="*/ 0 h 5"/>
                  <a:gd name="T2" fmla="*/ 4 w 4"/>
                  <a:gd name="T3" fmla="*/ 0 h 5"/>
                  <a:gd name="T4" fmla="*/ 1 w 4"/>
                  <a:gd name="T5" fmla="*/ 5 h 5"/>
                  <a:gd name="T6" fmla="*/ 0 w 4"/>
                  <a:gd name="T7" fmla="*/ 5 h 5"/>
                  <a:gd name="T8" fmla="*/ 0 w 4"/>
                  <a:gd name="T9" fmla="*/ 1 h 5"/>
                  <a:gd name="T10" fmla="*/ 1 w 4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" h="5">
                    <a:moveTo>
                      <a:pt x="1" y="0"/>
                    </a:moveTo>
                    <a:lnTo>
                      <a:pt x="4" y="0"/>
                    </a:lnTo>
                    <a:lnTo>
                      <a:pt x="1" y="5"/>
                    </a:lnTo>
                    <a:lnTo>
                      <a:pt x="0" y="5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87" name="Freeform 204"/>
              <p:cNvSpPr>
                <a:spLocks/>
              </p:cNvSpPr>
              <p:nvPr/>
            </p:nvSpPr>
            <p:spPr bwMode="auto">
              <a:xfrm>
                <a:off x="4534" y="2288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0 w 1"/>
                  <a:gd name="T5" fmla="*/ 0 h 1"/>
                  <a:gd name="T6" fmla="*/ 1 w 1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084" name="Group 406"/>
            <p:cNvGrpSpPr>
              <a:grpSpLocks/>
            </p:cNvGrpSpPr>
            <p:nvPr/>
          </p:nvGrpSpPr>
          <p:grpSpPr bwMode="auto">
            <a:xfrm>
              <a:off x="4524" y="2250"/>
              <a:ext cx="1063" cy="95"/>
              <a:chOff x="4524" y="2250"/>
              <a:chExt cx="1063" cy="95"/>
            </a:xfrm>
          </p:grpSpPr>
          <p:sp>
            <p:nvSpPr>
              <p:cNvPr id="3188" name="Freeform 206"/>
              <p:cNvSpPr>
                <a:spLocks/>
              </p:cNvSpPr>
              <p:nvPr/>
            </p:nvSpPr>
            <p:spPr bwMode="auto">
              <a:xfrm>
                <a:off x="4531" y="2289"/>
                <a:ext cx="3" cy="4"/>
              </a:xfrm>
              <a:custGeom>
                <a:avLst/>
                <a:gdLst>
                  <a:gd name="T0" fmla="*/ 0 w 3"/>
                  <a:gd name="T1" fmla="*/ 4 h 4"/>
                  <a:gd name="T2" fmla="*/ 3 w 3"/>
                  <a:gd name="T3" fmla="*/ 0 h 4"/>
                  <a:gd name="T4" fmla="*/ 3 w 3"/>
                  <a:gd name="T5" fmla="*/ 4 h 4"/>
                  <a:gd name="T6" fmla="*/ 0 w 3"/>
                  <a:gd name="T7" fmla="*/ 4 h 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" h="4">
                    <a:moveTo>
                      <a:pt x="0" y="4"/>
                    </a:moveTo>
                    <a:lnTo>
                      <a:pt x="3" y="0"/>
                    </a:lnTo>
                    <a:lnTo>
                      <a:pt x="3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9" name="Freeform 207"/>
              <p:cNvSpPr>
                <a:spLocks/>
              </p:cNvSpPr>
              <p:nvPr/>
            </p:nvSpPr>
            <p:spPr bwMode="auto">
              <a:xfrm>
                <a:off x="4524" y="2284"/>
                <a:ext cx="12" cy="11"/>
              </a:xfrm>
              <a:custGeom>
                <a:avLst/>
                <a:gdLst>
                  <a:gd name="T0" fmla="*/ 0 w 12"/>
                  <a:gd name="T1" fmla="*/ 11 h 11"/>
                  <a:gd name="T2" fmla="*/ 12 w 12"/>
                  <a:gd name="T3" fmla="*/ 0 h 11"/>
                  <a:gd name="T4" fmla="*/ 12 w 12"/>
                  <a:gd name="T5" fmla="*/ 4 h 11"/>
                  <a:gd name="T6" fmla="*/ 11 w 12"/>
                  <a:gd name="T7" fmla="*/ 4 h 11"/>
                  <a:gd name="T8" fmla="*/ 10 w 12"/>
                  <a:gd name="T9" fmla="*/ 4 h 11"/>
                  <a:gd name="T10" fmla="*/ 10 w 12"/>
                  <a:gd name="T11" fmla="*/ 5 h 11"/>
                  <a:gd name="T12" fmla="*/ 7 w 12"/>
                  <a:gd name="T13" fmla="*/ 9 h 11"/>
                  <a:gd name="T14" fmla="*/ 10 w 12"/>
                  <a:gd name="T15" fmla="*/ 9 h 11"/>
                  <a:gd name="T16" fmla="*/ 10 w 12"/>
                  <a:gd name="T17" fmla="*/ 11 h 11"/>
                  <a:gd name="T18" fmla="*/ 0 w 12"/>
                  <a:gd name="T19" fmla="*/ 11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2" h="11">
                    <a:moveTo>
                      <a:pt x="0" y="11"/>
                    </a:moveTo>
                    <a:lnTo>
                      <a:pt x="12" y="0"/>
                    </a:lnTo>
                    <a:lnTo>
                      <a:pt x="12" y="4"/>
                    </a:lnTo>
                    <a:lnTo>
                      <a:pt x="11" y="4"/>
                    </a:lnTo>
                    <a:lnTo>
                      <a:pt x="10" y="4"/>
                    </a:lnTo>
                    <a:lnTo>
                      <a:pt x="10" y="5"/>
                    </a:lnTo>
                    <a:lnTo>
                      <a:pt x="7" y="9"/>
                    </a:lnTo>
                    <a:lnTo>
                      <a:pt x="10" y="9"/>
                    </a:lnTo>
                    <a:lnTo>
                      <a:pt x="10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0" name="Freeform 208"/>
              <p:cNvSpPr>
                <a:spLocks/>
              </p:cNvSpPr>
              <p:nvPr/>
            </p:nvSpPr>
            <p:spPr bwMode="auto">
              <a:xfrm>
                <a:off x="4756" y="2261"/>
                <a:ext cx="73" cy="75"/>
              </a:xfrm>
              <a:custGeom>
                <a:avLst/>
                <a:gdLst>
                  <a:gd name="T0" fmla="*/ 73 w 73"/>
                  <a:gd name="T1" fmla="*/ 68 h 75"/>
                  <a:gd name="T2" fmla="*/ 73 w 73"/>
                  <a:gd name="T3" fmla="*/ 68 h 75"/>
                  <a:gd name="T4" fmla="*/ 73 w 73"/>
                  <a:gd name="T5" fmla="*/ 70 h 75"/>
                  <a:gd name="T6" fmla="*/ 71 w 73"/>
                  <a:gd name="T7" fmla="*/ 72 h 75"/>
                  <a:gd name="T8" fmla="*/ 70 w 73"/>
                  <a:gd name="T9" fmla="*/ 73 h 75"/>
                  <a:gd name="T10" fmla="*/ 67 w 73"/>
                  <a:gd name="T11" fmla="*/ 75 h 75"/>
                  <a:gd name="T12" fmla="*/ 5 w 73"/>
                  <a:gd name="T13" fmla="*/ 75 h 75"/>
                  <a:gd name="T14" fmla="*/ 5 w 73"/>
                  <a:gd name="T15" fmla="*/ 75 h 75"/>
                  <a:gd name="T16" fmla="*/ 2 w 73"/>
                  <a:gd name="T17" fmla="*/ 73 h 75"/>
                  <a:gd name="T18" fmla="*/ 1 w 73"/>
                  <a:gd name="T19" fmla="*/ 72 h 75"/>
                  <a:gd name="T20" fmla="*/ 0 w 73"/>
                  <a:gd name="T21" fmla="*/ 70 h 75"/>
                  <a:gd name="T22" fmla="*/ 0 w 73"/>
                  <a:gd name="T23" fmla="*/ 68 h 75"/>
                  <a:gd name="T24" fmla="*/ 0 w 73"/>
                  <a:gd name="T25" fmla="*/ 6 h 75"/>
                  <a:gd name="T26" fmla="*/ 0 w 73"/>
                  <a:gd name="T27" fmla="*/ 6 h 75"/>
                  <a:gd name="T28" fmla="*/ 0 w 73"/>
                  <a:gd name="T29" fmla="*/ 4 h 75"/>
                  <a:gd name="T30" fmla="*/ 1 w 73"/>
                  <a:gd name="T31" fmla="*/ 2 h 75"/>
                  <a:gd name="T32" fmla="*/ 2 w 73"/>
                  <a:gd name="T33" fmla="*/ 0 h 75"/>
                  <a:gd name="T34" fmla="*/ 5 w 73"/>
                  <a:gd name="T35" fmla="*/ 0 h 75"/>
                  <a:gd name="T36" fmla="*/ 67 w 73"/>
                  <a:gd name="T37" fmla="*/ 0 h 75"/>
                  <a:gd name="T38" fmla="*/ 67 w 73"/>
                  <a:gd name="T39" fmla="*/ 0 h 75"/>
                  <a:gd name="T40" fmla="*/ 70 w 73"/>
                  <a:gd name="T41" fmla="*/ 0 h 75"/>
                  <a:gd name="T42" fmla="*/ 71 w 73"/>
                  <a:gd name="T43" fmla="*/ 2 h 75"/>
                  <a:gd name="T44" fmla="*/ 73 w 73"/>
                  <a:gd name="T45" fmla="*/ 4 h 75"/>
                  <a:gd name="T46" fmla="*/ 73 w 73"/>
                  <a:gd name="T47" fmla="*/ 6 h 75"/>
                  <a:gd name="T48" fmla="*/ 73 w 73"/>
                  <a:gd name="T49" fmla="*/ 68 h 7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73" h="75">
                    <a:moveTo>
                      <a:pt x="73" y="68"/>
                    </a:moveTo>
                    <a:lnTo>
                      <a:pt x="73" y="68"/>
                    </a:lnTo>
                    <a:lnTo>
                      <a:pt x="73" y="70"/>
                    </a:lnTo>
                    <a:lnTo>
                      <a:pt x="71" y="72"/>
                    </a:lnTo>
                    <a:lnTo>
                      <a:pt x="70" y="73"/>
                    </a:lnTo>
                    <a:lnTo>
                      <a:pt x="67" y="75"/>
                    </a:lnTo>
                    <a:lnTo>
                      <a:pt x="5" y="75"/>
                    </a:lnTo>
                    <a:lnTo>
                      <a:pt x="2" y="73"/>
                    </a:lnTo>
                    <a:lnTo>
                      <a:pt x="1" y="72"/>
                    </a:lnTo>
                    <a:lnTo>
                      <a:pt x="0" y="70"/>
                    </a:lnTo>
                    <a:lnTo>
                      <a:pt x="0" y="68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1" y="2"/>
                    </a:lnTo>
                    <a:lnTo>
                      <a:pt x="2" y="0"/>
                    </a:lnTo>
                    <a:lnTo>
                      <a:pt x="5" y="0"/>
                    </a:lnTo>
                    <a:lnTo>
                      <a:pt x="67" y="0"/>
                    </a:lnTo>
                    <a:lnTo>
                      <a:pt x="70" y="0"/>
                    </a:lnTo>
                    <a:lnTo>
                      <a:pt x="71" y="2"/>
                    </a:lnTo>
                    <a:lnTo>
                      <a:pt x="73" y="4"/>
                    </a:lnTo>
                    <a:lnTo>
                      <a:pt x="73" y="6"/>
                    </a:lnTo>
                    <a:lnTo>
                      <a:pt x="73" y="68"/>
                    </a:lnTo>
                    <a:close/>
                  </a:path>
                </a:pathLst>
              </a:custGeom>
              <a:solidFill>
                <a:srgbClr val="A6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1" name="Freeform 209"/>
              <p:cNvSpPr>
                <a:spLocks/>
              </p:cNvSpPr>
              <p:nvPr/>
            </p:nvSpPr>
            <p:spPr bwMode="auto">
              <a:xfrm>
                <a:off x="4753" y="2258"/>
                <a:ext cx="78" cy="80"/>
              </a:xfrm>
              <a:custGeom>
                <a:avLst/>
                <a:gdLst>
                  <a:gd name="T0" fmla="*/ 76 w 78"/>
                  <a:gd name="T1" fmla="*/ 71 h 80"/>
                  <a:gd name="T2" fmla="*/ 73 w 78"/>
                  <a:gd name="T3" fmla="*/ 71 h 80"/>
                  <a:gd name="T4" fmla="*/ 73 w 78"/>
                  <a:gd name="T5" fmla="*/ 71 h 80"/>
                  <a:gd name="T6" fmla="*/ 73 w 78"/>
                  <a:gd name="T7" fmla="*/ 73 h 80"/>
                  <a:gd name="T8" fmla="*/ 70 w 78"/>
                  <a:gd name="T9" fmla="*/ 75 h 80"/>
                  <a:gd name="T10" fmla="*/ 8 w 78"/>
                  <a:gd name="T11" fmla="*/ 75 h 80"/>
                  <a:gd name="T12" fmla="*/ 8 w 78"/>
                  <a:gd name="T13" fmla="*/ 75 h 80"/>
                  <a:gd name="T14" fmla="*/ 5 w 78"/>
                  <a:gd name="T15" fmla="*/ 73 h 80"/>
                  <a:gd name="T16" fmla="*/ 5 w 78"/>
                  <a:gd name="T17" fmla="*/ 71 h 80"/>
                  <a:gd name="T18" fmla="*/ 5 w 78"/>
                  <a:gd name="T19" fmla="*/ 9 h 80"/>
                  <a:gd name="T20" fmla="*/ 5 w 78"/>
                  <a:gd name="T21" fmla="*/ 9 h 80"/>
                  <a:gd name="T22" fmla="*/ 5 w 78"/>
                  <a:gd name="T23" fmla="*/ 7 h 80"/>
                  <a:gd name="T24" fmla="*/ 8 w 78"/>
                  <a:gd name="T25" fmla="*/ 6 h 80"/>
                  <a:gd name="T26" fmla="*/ 70 w 78"/>
                  <a:gd name="T27" fmla="*/ 6 h 80"/>
                  <a:gd name="T28" fmla="*/ 70 w 78"/>
                  <a:gd name="T29" fmla="*/ 6 h 80"/>
                  <a:gd name="T30" fmla="*/ 73 w 78"/>
                  <a:gd name="T31" fmla="*/ 7 h 80"/>
                  <a:gd name="T32" fmla="*/ 73 w 78"/>
                  <a:gd name="T33" fmla="*/ 9 h 80"/>
                  <a:gd name="T34" fmla="*/ 73 w 78"/>
                  <a:gd name="T35" fmla="*/ 71 h 80"/>
                  <a:gd name="T36" fmla="*/ 76 w 78"/>
                  <a:gd name="T37" fmla="*/ 71 h 80"/>
                  <a:gd name="T38" fmla="*/ 78 w 78"/>
                  <a:gd name="T39" fmla="*/ 71 h 80"/>
                  <a:gd name="T40" fmla="*/ 78 w 78"/>
                  <a:gd name="T41" fmla="*/ 9 h 80"/>
                  <a:gd name="T42" fmla="*/ 78 w 78"/>
                  <a:gd name="T43" fmla="*/ 9 h 80"/>
                  <a:gd name="T44" fmla="*/ 78 w 78"/>
                  <a:gd name="T45" fmla="*/ 6 h 80"/>
                  <a:gd name="T46" fmla="*/ 76 w 78"/>
                  <a:gd name="T47" fmla="*/ 3 h 80"/>
                  <a:gd name="T48" fmla="*/ 73 w 78"/>
                  <a:gd name="T49" fmla="*/ 2 h 80"/>
                  <a:gd name="T50" fmla="*/ 70 w 78"/>
                  <a:gd name="T51" fmla="*/ 0 h 80"/>
                  <a:gd name="T52" fmla="*/ 8 w 78"/>
                  <a:gd name="T53" fmla="*/ 0 h 80"/>
                  <a:gd name="T54" fmla="*/ 8 w 78"/>
                  <a:gd name="T55" fmla="*/ 0 h 80"/>
                  <a:gd name="T56" fmla="*/ 5 w 78"/>
                  <a:gd name="T57" fmla="*/ 2 h 80"/>
                  <a:gd name="T58" fmla="*/ 3 w 78"/>
                  <a:gd name="T59" fmla="*/ 3 h 80"/>
                  <a:gd name="T60" fmla="*/ 0 w 78"/>
                  <a:gd name="T61" fmla="*/ 6 h 80"/>
                  <a:gd name="T62" fmla="*/ 0 w 78"/>
                  <a:gd name="T63" fmla="*/ 9 h 80"/>
                  <a:gd name="T64" fmla="*/ 0 w 78"/>
                  <a:gd name="T65" fmla="*/ 71 h 80"/>
                  <a:gd name="T66" fmla="*/ 0 w 78"/>
                  <a:gd name="T67" fmla="*/ 71 h 80"/>
                  <a:gd name="T68" fmla="*/ 0 w 78"/>
                  <a:gd name="T69" fmla="*/ 75 h 80"/>
                  <a:gd name="T70" fmla="*/ 3 w 78"/>
                  <a:gd name="T71" fmla="*/ 78 h 80"/>
                  <a:gd name="T72" fmla="*/ 5 w 78"/>
                  <a:gd name="T73" fmla="*/ 79 h 80"/>
                  <a:gd name="T74" fmla="*/ 8 w 78"/>
                  <a:gd name="T75" fmla="*/ 80 h 80"/>
                  <a:gd name="T76" fmla="*/ 70 w 78"/>
                  <a:gd name="T77" fmla="*/ 80 h 80"/>
                  <a:gd name="T78" fmla="*/ 70 w 78"/>
                  <a:gd name="T79" fmla="*/ 80 h 80"/>
                  <a:gd name="T80" fmla="*/ 73 w 78"/>
                  <a:gd name="T81" fmla="*/ 79 h 80"/>
                  <a:gd name="T82" fmla="*/ 76 w 78"/>
                  <a:gd name="T83" fmla="*/ 78 h 80"/>
                  <a:gd name="T84" fmla="*/ 78 w 78"/>
                  <a:gd name="T85" fmla="*/ 75 h 80"/>
                  <a:gd name="T86" fmla="*/ 78 w 78"/>
                  <a:gd name="T87" fmla="*/ 71 h 80"/>
                  <a:gd name="T88" fmla="*/ 76 w 78"/>
                  <a:gd name="T89" fmla="*/ 71 h 80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78" h="80">
                    <a:moveTo>
                      <a:pt x="76" y="71"/>
                    </a:moveTo>
                    <a:lnTo>
                      <a:pt x="73" y="71"/>
                    </a:lnTo>
                    <a:lnTo>
                      <a:pt x="73" y="73"/>
                    </a:lnTo>
                    <a:lnTo>
                      <a:pt x="70" y="75"/>
                    </a:lnTo>
                    <a:lnTo>
                      <a:pt x="8" y="75"/>
                    </a:lnTo>
                    <a:lnTo>
                      <a:pt x="5" y="73"/>
                    </a:lnTo>
                    <a:lnTo>
                      <a:pt x="5" y="71"/>
                    </a:lnTo>
                    <a:lnTo>
                      <a:pt x="5" y="9"/>
                    </a:lnTo>
                    <a:lnTo>
                      <a:pt x="5" y="7"/>
                    </a:lnTo>
                    <a:lnTo>
                      <a:pt x="8" y="6"/>
                    </a:lnTo>
                    <a:lnTo>
                      <a:pt x="70" y="6"/>
                    </a:lnTo>
                    <a:lnTo>
                      <a:pt x="73" y="7"/>
                    </a:lnTo>
                    <a:lnTo>
                      <a:pt x="73" y="9"/>
                    </a:lnTo>
                    <a:lnTo>
                      <a:pt x="73" y="71"/>
                    </a:lnTo>
                    <a:lnTo>
                      <a:pt x="76" y="71"/>
                    </a:lnTo>
                    <a:lnTo>
                      <a:pt x="78" y="71"/>
                    </a:lnTo>
                    <a:lnTo>
                      <a:pt x="78" y="9"/>
                    </a:lnTo>
                    <a:lnTo>
                      <a:pt x="78" y="6"/>
                    </a:lnTo>
                    <a:lnTo>
                      <a:pt x="76" y="3"/>
                    </a:lnTo>
                    <a:lnTo>
                      <a:pt x="73" y="2"/>
                    </a:lnTo>
                    <a:lnTo>
                      <a:pt x="70" y="0"/>
                    </a:lnTo>
                    <a:lnTo>
                      <a:pt x="8" y="0"/>
                    </a:lnTo>
                    <a:lnTo>
                      <a:pt x="5" y="2"/>
                    </a:lnTo>
                    <a:lnTo>
                      <a:pt x="3" y="3"/>
                    </a:lnTo>
                    <a:lnTo>
                      <a:pt x="0" y="6"/>
                    </a:lnTo>
                    <a:lnTo>
                      <a:pt x="0" y="9"/>
                    </a:lnTo>
                    <a:lnTo>
                      <a:pt x="0" y="71"/>
                    </a:lnTo>
                    <a:lnTo>
                      <a:pt x="0" y="75"/>
                    </a:lnTo>
                    <a:lnTo>
                      <a:pt x="3" y="78"/>
                    </a:lnTo>
                    <a:lnTo>
                      <a:pt x="5" y="79"/>
                    </a:lnTo>
                    <a:lnTo>
                      <a:pt x="8" y="80"/>
                    </a:lnTo>
                    <a:lnTo>
                      <a:pt x="70" y="80"/>
                    </a:lnTo>
                    <a:lnTo>
                      <a:pt x="73" y="79"/>
                    </a:lnTo>
                    <a:lnTo>
                      <a:pt x="76" y="78"/>
                    </a:lnTo>
                    <a:lnTo>
                      <a:pt x="78" y="75"/>
                    </a:lnTo>
                    <a:lnTo>
                      <a:pt x="78" y="71"/>
                    </a:lnTo>
                    <a:lnTo>
                      <a:pt x="76" y="7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2" name="Freeform 210"/>
              <p:cNvSpPr>
                <a:spLocks/>
              </p:cNvSpPr>
              <p:nvPr/>
            </p:nvSpPr>
            <p:spPr bwMode="auto">
              <a:xfrm>
                <a:off x="4763" y="2267"/>
                <a:ext cx="60" cy="60"/>
              </a:xfrm>
              <a:custGeom>
                <a:avLst/>
                <a:gdLst>
                  <a:gd name="T0" fmla="*/ 60 w 60"/>
                  <a:gd name="T1" fmla="*/ 60 h 60"/>
                  <a:gd name="T2" fmla="*/ 60 w 60"/>
                  <a:gd name="T3" fmla="*/ 60 h 60"/>
                  <a:gd name="T4" fmla="*/ 50 w 60"/>
                  <a:gd name="T5" fmla="*/ 60 h 60"/>
                  <a:gd name="T6" fmla="*/ 50 w 60"/>
                  <a:gd name="T7" fmla="*/ 60 h 60"/>
                  <a:gd name="T8" fmla="*/ 49 w 60"/>
                  <a:gd name="T9" fmla="*/ 49 h 60"/>
                  <a:gd name="T10" fmla="*/ 46 w 60"/>
                  <a:gd name="T11" fmla="*/ 39 h 60"/>
                  <a:gd name="T12" fmla="*/ 42 w 60"/>
                  <a:gd name="T13" fmla="*/ 32 h 60"/>
                  <a:gd name="T14" fmla="*/ 36 w 60"/>
                  <a:gd name="T15" fmla="*/ 25 h 60"/>
                  <a:gd name="T16" fmla="*/ 36 w 60"/>
                  <a:gd name="T17" fmla="*/ 25 h 60"/>
                  <a:gd name="T18" fmla="*/ 29 w 60"/>
                  <a:gd name="T19" fmla="*/ 18 h 60"/>
                  <a:gd name="T20" fmla="*/ 21 w 60"/>
                  <a:gd name="T21" fmla="*/ 14 h 60"/>
                  <a:gd name="T22" fmla="*/ 11 w 60"/>
                  <a:gd name="T23" fmla="*/ 11 h 60"/>
                  <a:gd name="T24" fmla="*/ 0 w 60"/>
                  <a:gd name="T25" fmla="*/ 10 h 60"/>
                  <a:gd name="T26" fmla="*/ 0 w 60"/>
                  <a:gd name="T27" fmla="*/ 10 h 60"/>
                  <a:gd name="T28" fmla="*/ 0 w 60"/>
                  <a:gd name="T29" fmla="*/ 0 h 60"/>
                  <a:gd name="T30" fmla="*/ 0 w 60"/>
                  <a:gd name="T31" fmla="*/ 0 h 60"/>
                  <a:gd name="T32" fmla="*/ 0 w 60"/>
                  <a:gd name="T33" fmla="*/ 0 h 60"/>
                  <a:gd name="T34" fmla="*/ 14 w 60"/>
                  <a:gd name="T35" fmla="*/ 1 h 60"/>
                  <a:gd name="T36" fmla="*/ 25 w 60"/>
                  <a:gd name="T37" fmla="*/ 5 h 60"/>
                  <a:gd name="T38" fmla="*/ 35 w 60"/>
                  <a:gd name="T39" fmla="*/ 11 h 60"/>
                  <a:gd name="T40" fmla="*/ 43 w 60"/>
                  <a:gd name="T41" fmla="*/ 18 h 60"/>
                  <a:gd name="T42" fmla="*/ 43 w 60"/>
                  <a:gd name="T43" fmla="*/ 18 h 60"/>
                  <a:gd name="T44" fmla="*/ 50 w 60"/>
                  <a:gd name="T45" fmla="*/ 26 h 60"/>
                  <a:gd name="T46" fmla="*/ 56 w 60"/>
                  <a:gd name="T47" fmla="*/ 36 h 60"/>
                  <a:gd name="T48" fmla="*/ 59 w 60"/>
                  <a:gd name="T49" fmla="*/ 48 h 60"/>
                  <a:gd name="T50" fmla="*/ 60 w 60"/>
                  <a:gd name="T51" fmla="*/ 60 h 60"/>
                  <a:gd name="T52" fmla="*/ 60 w 60"/>
                  <a:gd name="T53" fmla="*/ 60 h 6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60" h="60">
                    <a:moveTo>
                      <a:pt x="60" y="60"/>
                    </a:moveTo>
                    <a:lnTo>
                      <a:pt x="60" y="60"/>
                    </a:lnTo>
                    <a:lnTo>
                      <a:pt x="50" y="60"/>
                    </a:lnTo>
                    <a:lnTo>
                      <a:pt x="49" y="49"/>
                    </a:lnTo>
                    <a:lnTo>
                      <a:pt x="46" y="39"/>
                    </a:lnTo>
                    <a:lnTo>
                      <a:pt x="42" y="32"/>
                    </a:lnTo>
                    <a:lnTo>
                      <a:pt x="36" y="25"/>
                    </a:lnTo>
                    <a:lnTo>
                      <a:pt x="29" y="18"/>
                    </a:lnTo>
                    <a:lnTo>
                      <a:pt x="21" y="14"/>
                    </a:lnTo>
                    <a:lnTo>
                      <a:pt x="11" y="11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4" y="1"/>
                    </a:lnTo>
                    <a:lnTo>
                      <a:pt x="25" y="5"/>
                    </a:lnTo>
                    <a:lnTo>
                      <a:pt x="35" y="11"/>
                    </a:lnTo>
                    <a:lnTo>
                      <a:pt x="43" y="18"/>
                    </a:lnTo>
                    <a:lnTo>
                      <a:pt x="50" y="26"/>
                    </a:lnTo>
                    <a:lnTo>
                      <a:pt x="56" y="36"/>
                    </a:lnTo>
                    <a:lnTo>
                      <a:pt x="59" y="48"/>
                    </a:lnTo>
                    <a:lnTo>
                      <a:pt x="60" y="6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3" name="Freeform 211"/>
              <p:cNvSpPr>
                <a:spLocks/>
              </p:cNvSpPr>
              <p:nvPr/>
            </p:nvSpPr>
            <p:spPr bwMode="auto">
              <a:xfrm>
                <a:off x="4763" y="2286"/>
                <a:ext cx="40" cy="43"/>
              </a:xfrm>
              <a:custGeom>
                <a:avLst/>
                <a:gdLst>
                  <a:gd name="T0" fmla="*/ 40 w 40"/>
                  <a:gd name="T1" fmla="*/ 43 h 43"/>
                  <a:gd name="T2" fmla="*/ 40 w 40"/>
                  <a:gd name="T3" fmla="*/ 43 h 43"/>
                  <a:gd name="T4" fmla="*/ 30 w 40"/>
                  <a:gd name="T5" fmla="*/ 43 h 43"/>
                  <a:gd name="T6" fmla="*/ 30 w 40"/>
                  <a:gd name="T7" fmla="*/ 43 h 43"/>
                  <a:gd name="T8" fmla="*/ 30 w 40"/>
                  <a:gd name="T9" fmla="*/ 36 h 43"/>
                  <a:gd name="T10" fmla="*/ 28 w 40"/>
                  <a:gd name="T11" fmla="*/ 30 h 43"/>
                  <a:gd name="T12" fmla="*/ 25 w 40"/>
                  <a:gd name="T13" fmla="*/ 24 h 43"/>
                  <a:gd name="T14" fmla="*/ 22 w 40"/>
                  <a:gd name="T15" fmla="*/ 20 h 43"/>
                  <a:gd name="T16" fmla="*/ 18 w 40"/>
                  <a:gd name="T17" fmla="*/ 16 h 43"/>
                  <a:gd name="T18" fmla="*/ 12 w 40"/>
                  <a:gd name="T19" fmla="*/ 13 h 43"/>
                  <a:gd name="T20" fmla="*/ 7 w 40"/>
                  <a:gd name="T21" fmla="*/ 12 h 43"/>
                  <a:gd name="T22" fmla="*/ 0 w 40"/>
                  <a:gd name="T23" fmla="*/ 10 h 43"/>
                  <a:gd name="T24" fmla="*/ 0 w 40"/>
                  <a:gd name="T25" fmla="*/ 10 h 43"/>
                  <a:gd name="T26" fmla="*/ 0 w 40"/>
                  <a:gd name="T27" fmla="*/ 0 h 43"/>
                  <a:gd name="T28" fmla="*/ 0 w 40"/>
                  <a:gd name="T29" fmla="*/ 0 h 43"/>
                  <a:gd name="T30" fmla="*/ 9 w 40"/>
                  <a:gd name="T31" fmla="*/ 2 h 43"/>
                  <a:gd name="T32" fmla="*/ 16 w 40"/>
                  <a:gd name="T33" fmla="*/ 5 h 43"/>
                  <a:gd name="T34" fmla="*/ 23 w 40"/>
                  <a:gd name="T35" fmla="*/ 9 h 43"/>
                  <a:gd name="T36" fmla="*/ 29 w 40"/>
                  <a:gd name="T37" fmla="*/ 13 h 43"/>
                  <a:gd name="T38" fmla="*/ 29 w 40"/>
                  <a:gd name="T39" fmla="*/ 13 h 43"/>
                  <a:gd name="T40" fmla="*/ 33 w 40"/>
                  <a:gd name="T41" fmla="*/ 19 h 43"/>
                  <a:gd name="T42" fmla="*/ 37 w 40"/>
                  <a:gd name="T43" fmla="*/ 26 h 43"/>
                  <a:gd name="T44" fmla="*/ 40 w 40"/>
                  <a:gd name="T45" fmla="*/ 33 h 43"/>
                  <a:gd name="T46" fmla="*/ 40 w 40"/>
                  <a:gd name="T47" fmla="*/ 43 h 43"/>
                  <a:gd name="T48" fmla="*/ 40 w 40"/>
                  <a:gd name="T49" fmla="*/ 43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3">
                    <a:moveTo>
                      <a:pt x="40" y="43"/>
                    </a:moveTo>
                    <a:lnTo>
                      <a:pt x="40" y="43"/>
                    </a:lnTo>
                    <a:lnTo>
                      <a:pt x="30" y="43"/>
                    </a:lnTo>
                    <a:lnTo>
                      <a:pt x="30" y="36"/>
                    </a:lnTo>
                    <a:lnTo>
                      <a:pt x="28" y="30"/>
                    </a:lnTo>
                    <a:lnTo>
                      <a:pt x="25" y="24"/>
                    </a:lnTo>
                    <a:lnTo>
                      <a:pt x="22" y="20"/>
                    </a:lnTo>
                    <a:lnTo>
                      <a:pt x="18" y="16"/>
                    </a:lnTo>
                    <a:lnTo>
                      <a:pt x="12" y="13"/>
                    </a:lnTo>
                    <a:lnTo>
                      <a:pt x="7" y="12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9" y="2"/>
                    </a:lnTo>
                    <a:lnTo>
                      <a:pt x="16" y="5"/>
                    </a:lnTo>
                    <a:lnTo>
                      <a:pt x="23" y="9"/>
                    </a:lnTo>
                    <a:lnTo>
                      <a:pt x="29" y="13"/>
                    </a:lnTo>
                    <a:lnTo>
                      <a:pt x="33" y="19"/>
                    </a:lnTo>
                    <a:lnTo>
                      <a:pt x="37" y="26"/>
                    </a:lnTo>
                    <a:lnTo>
                      <a:pt x="40" y="33"/>
                    </a:lnTo>
                    <a:lnTo>
                      <a:pt x="40" y="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4" name="Freeform 212"/>
              <p:cNvSpPr>
                <a:spLocks/>
              </p:cNvSpPr>
              <p:nvPr/>
            </p:nvSpPr>
            <p:spPr bwMode="auto">
              <a:xfrm>
                <a:off x="4763" y="2309"/>
                <a:ext cx="19" cy="18"/>
              </a:xfrm>
              <a:custGeom>
                <a:avLst/>
                <a:gdLst>
                  <a:gd name="T0" fmla="*/ 9 w 19"/>
                  <a:gd name="T1" fmla="*/ 0 h 18"/>
                  <a:gd name="T2" fmla="*/ 9 w 19"/>
                  <a:gd name="T3" fmla="*/ 0 h 18"/>
                  <a:gd name="T4" fmla="*/ 14 w 19"/>
                  <a:gd name="T5" fmla="*/ 1 h 18"/>
                  <a:gd name="T6" fmla="*/ 18 w 19"/>
                  <a:gd name="T7" fmla="*/ 4 h 18"/>
                  <a:gd name="T8" fmla="*/ 19 w 19"/>
                  <a:gd name="T9" fmla="*/ 8 h 18"/>
                  <a:gd name="T10" fmla="*/ 18 w 19"/>
                  <a:gd name="T11" fmla="*/ 14 h 18"/>
                  <a:gd name="T12" fmla="*/ 18 w 19"/>
                  <a:gd name="T13" fmla="*/ 14 h 18"/>
                  <a:gd name="T14" fmla="*/ 16 w 19"/>
                  <a:gd name="T15" fmla="*/ 15 h 18"/>
                  <a:gd name="T16" fmla="*/ 15 w 19"/>
                  <a:gd name="T17" fmla="*/ 17 h 18"/>
                  <a:gd name="T18" fmla="*/ 9 w 19"/>
                  <a:gd name="T19" fmla="*/ 18 h 18"/>
                  <a:gd name="T20" fmla="*/ 9 w 19"/>
                  <a:gd name="T21" fmla="*/ 18 h 18"/>
                  <a:gd name="T22" fmla="*/ 7 w 19"/>
                  <a:gd name="T23" fmla="*/ 18 h 18"/>
                  <a:gd name="T24" fmla="*/ 4 w 19"/>
                  <a:gd name="T25" fmla="*/ 17 h 18"/>
                  <a:gd name="T26" fmla="*/ 1 w 19"/>
                  <a:gd name="T27" fmla="*/ 14 h 18"/>
                  <a:gd name="T28" fmla="*/ 0 w 19"/>
                  <a:gd name="T29" fmla="*/ 11 h 18"/>
                  <a:gd name="T30" fmla="*/ 0 w 19"/>
                  <a:gd name="T31" fmla="*/ 11 h 18"/>
                  <a:gd name="T32" fmla="*/ 0 w 19"/>
                  <a:gd name="T33" fmla="*/ 7 h 18"/>
                  <a:gd name="T34" fmla="*/ 2 w 19"/>
                  <a:gd name="T35" fmla="*/ 3 h 18"/>
                  <a:gd name="T36" fmla="*/ 5 w 19"/>
                  <a:gd name="T37" fmla="*/ 1 h 18"/>
                  <a:gd name="T38" fmla="*/ 8 w 19"/>
                  <a:gd name="T39" fmla="*/ 0 h 18"/>
                  <a:gd name="T40" fmla="*/ 9 w 19"/>
                  <a:gd name="T41" fmla="*/ 0 h 1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9" h="18">
                    <a:moveTo>
                      <a:pt x="9" y="0"/>
                    </a:moveTo>
                    <a:lnTo>
                      <a:pt x="9" y="0"/>
                    </a:lnTo>
                    <a:lnTo>
                      <a:pt x="14" y="1"/>
                    </a:lnTo>
                    <a:lnTo>
                      <a:pt x="18" y="4"/>
                    </a:lnTo>
                    <a:lnTo>
                      <a:pt x="19" y="8"/>
                    </a:lnTo>
                    <a:lnTo>
                      <a:pt x="18" y="14"/>
                    </a:lnTo>
                    <a:lnTo>
                      <a:pt x="16" y="15"/>
                    </a:lnTo>
                    <a:lnTo>
                      <a:pt x="15" y="17"/>
                    </a:lnTo>
                    <a:lnTo>
                      <a:pt x="9" y="18"/>
                    </a:lnTo>
                    <a:lnTo>
                      <a:pt x="7" y="18"/>
                    </a:lnTo>
                    <a:lnTo>
                      <a:pt x="4" y="17"/>
                    </a:lnTo>
                    <a:lnTo>
                      <a:pt x="1" y="14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2" y="3"/>
                    </a:lnTo>
                    <a:lnTo>
                      <a:pt x="5" y="1"/>
                    </a:lnTo>
                    <a:lnTo>
                      <a:pt x="8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5" name="Freeform 213"/>
              <p:cNvSpPr>
                <a:spLocks/>
              </p:cNvSpPr>
              <p:nvPr/>
            </p:nvSpPr>
            <p:spPr bwMode="auto">
              <a:xfrm>
                <a:off x="5059" y="2286"/>
                <a:ext cx="25" cy="43"/>
              </a:xfrm>
              <a:custGeom>
                <a:avLst/>
                <a:gdLst>
                  <a:gd name="T0" fmla="*/ 25 w 25"/>
                  <a:gd name="T1" fmla="*/ 43 h 43"/>
                  <a:gd name="T2" fmla="*/ 0 w 25"/>
                  <a:gd name="T3" fmla="*/ 43 h 43"/>
                  <a:gd name="T4" fmla="*/ 0 w 25"/>
                  <a:gd name="T5" fmla="*/ 40 h 43"/>
                  <a:gd name="T6" fmla="*/ 22 w 25"/>
                  <a:gd name="T7" fmla="*/ 40 h 43"/>
                  <a:gd name="T8" fmla="*/ 22 w 25"/>
                  <a:gd name="T9" fmla="*/ 3 h 43"/>
                  <a:gd name="T10" fmla="*/ 22 w 25"/>
                  <a:gd name="T11" fmla="*/ 0 h 43"/>
                  <a:gd name="T12" fmla="*/ 25 w 25"/>
                  <a:gd name="T13" fmla="*/ 0 h 43"/>
                  <a:gd name="T14" fmla="*/ 25 w 25"/>
                  <a:gd name="T15" fmla="*/ 43 h 4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5" h="43">
                    <a:moveTo>
                      <a:pt x="25" y="43"/>
                    </a:moveTo>
                    <a:lnTo>
                      <a:pt x="0" y="43"/>
                    </a:lnTo>
                    <a:lnTo>
                      <a:pt x="0" y="40"/>
                    </a:lnTo>
                    <a:lnTo>
                      <a:pt x="22" y="40"/>
                    </a:lnTo>
                    <a:lnTo>
                      <a:pt x="22" y="3"/>
                    </a:lnTo>
                    <a:lnTo>
                      <a:pt x="22" y="0"/>
                    </a:lnTo>
                    <a:lnTo>
                      <a:pt x="25" y="0"/>
                    </a:lnTo>
                    <a:lnTo>
                      <a:pt x="25" y="4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6" name="Freeform 214"/>
              <p:cNvSpPr>
                <a:spLocks/>
              </p:cNvSpPr>
              <p:nvPr/>
            </p:nvSpPr>
            <p:spPr bwMode="auto">
              <a:xfrm>
                <a:off x="5059" y="2292"/>
                <a:ext cx="20" cy="31"/>
              </a:xfrm>
              <a:custGeom>
                <a:avLst/>
                <a:gdLst>
                  <a:gd name="T0" fmla="*/ 20 w 20"/>
                  <a:gd name="T1" fmla="*/ 31 h 31"/>
                  <a:gd name="T2" fmla="*/ 0 w 20"/>
                  <a:gd name="T3" fmla="*/ 31 h 31"/>
                  <a:gd name="T4" fmla="*/ 0 w 20"/>
                  <a:gd name="T5" fmla="*/ 27 h 31"/>
                  <a:gd name="T6" fmla="*/ 6 w 20"/>
                  <a:gd name="T7" fmla="*/ 27 h 31"/>
                  <a:gd name="T8" fmla="*/ 6 w 20"/>
                  <a:gd name="T9" fmla="*/ 0 h 31"/>
                  <a:gd name="T10" fmla="*/ 20 w 20"/>
                  <a:gd name="T11" fmla="*/ 0 h 31"/>
                  <a:gd name="T12" fmla="*/ 20 w 20"/>
                  <a:gd name="T13" fmla="*/ 31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0" h="31">
                    <a:moveTo>
                      <a:pt x="20" y="31"/>
                    </a:moveTo>
                    <a:lnTo>
                      <a:pt x="0" y="31"/>
                    </a:lnTo>
                    <a:lnTo>
                      <a:pt x="0" y="27"/>
                    </a:lnTo>
                    <a:lnTo>
                      <a:pt x="6" y="27"/>
                    </a:lnTo>
                    <a:lnTo>
                      <a:pt x="6" y="0"/>
                    </a:lnTo>
                    <a:lnTo>
                      <a:pt x="20" y="0"/>
                    </a:lnTo>
                    <a:lnTo>
                      <a:pt x="20" y="3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7" name="Freeform 215"/>
              <p:cNvSpPr>
                <a:spLocks/>
              </p:cNvSpPr>
              <p:nvPr/>
            </p:nvSpPr>
            <p:spPr bwMode="auto">
              <a:xfrm>
                <a:off x="5058" y="2281"/>
                <a:ext cx="23" cy="8"/>
              </a:xfrm>
              <a:custGeom>
                <a:avLst/>
                <a:gdLst>
                  <a:gd name="T0" fmla="*/ 8 w 23"/>
                  <a:gd name="T1" fmla="*/ 8 h 8"/>
                  <a:gd name="T2" fmla="*/ 8 w 23"/>
                  <a:gd name="T3" fmla="*/ 8 h 8"/>
                  <a:gd name="T4" fmla="*/ 4 w 23"/>
                  <a:gd name="T5" fmla="*/ 5 h 8"/>
                  <a:gd name="T6" fmla="*/ 0 w 23"/>
                  <a:gd name="T7" fmla="*/ 3 h 8"/>
                  <a:gd name="T8" fmla="*/ 0 w 23"/>
                  <a:gd name="T9" fmla="*/ 0 h 8"/>
                  <a:gd name="T10" fmla="*/ 0 w 23"/>
                  <a:gd name="T11" fmla="*/ 0 h 8"/>
                  <a:gd name="T12" fmla="*/ 5 w 23"/>
                  <a:gd name="T13" fmla="*/ 3 h 8"/>
                  <a:gd name="T14" fmla="*/ 9 w 23"/>
                  <a:gd name="T15" fmla="*/ 5 h 8"/>
                  <a:gd name="T16" fmla="*/ 23 w 23"/>
                  <a:gd name="T17" fmla="*/ 5 h 8"/>
                  <a:gd name="T18" fmla="*/ 23 w 23"/>
                  <a:gd name="T19" fmla="*/ 8 h 8"/>
                  <a:gd name="T20" fmla="*/ 8 w 23"/>
                  <a:gd name="T21" fmla="*/ 8 h 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3" h="8">
                    <a:moveTo>
                      <a:pt x="8" y="8"/>
                    </a:moveTo>
                    <a:lnTo>
                      <a:pt x="8" y="8"/>
                    </a:lnTo>
                    <a:lnTo>
                      <a:pt x="4" y="5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5" y="3"/>
                    </a:lnTo>
                    <a:lnTo>
                      <a:pt x="9" y="5"/>
                    </a:lnTo>
                    <a:lnTo>
                      <a:pt x="23" y="5"/>
                    </a:lnTo>
                    <a:lnTo>
                      <a:pt x="23" y="8"/>
                    </a:lnTo>
                    <a:lnTo>
                      <a:pt x="8" y="8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8" name="Rectangle 216"/>
              <p:cNvSpPr>
                <a:spLocks noChangeArrowheads="1"/>
              </p:cNvSpPr>
              <p:nvPr/>
            </p:nvSpPr>
            <p:spPr bwMode="auto">
              <a:xfrm>
                <a:off x="5065" y="2291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199" name="Freeform 217"/>
              <p:cNvSpPr>
                <a:spLocks/>
              </p:cNvSpPr>
              <p:nvPr/>
            </p:nvSpPr>
            <p:spPr bwMode="auto">
              <a:xfrm>
                <a:off x="5058" y="2284"/>
                <a:ext cx="23" cy="42"/>
              </a:xfrm>
              <a:custGeom>
                <a:avLst/>
                <a:gdLst>
                  <a:gd name="T0" fmla="*/ 0 w 23"/>
                  <a:gd name="T1" fmla="*/ 0 h 42"/>
                  <a:gd name="T2" fmla="*/ 0 w 23"/>
                  <a:gd name="T3" fmla="*/ 0 h 42"/>
                  <a:gd name="T4" fmla="*/ 4 w 23"/>
                  <a:gd name="T5" fmla="*/ 2 h 42"/>
                  <a:gd name="T6" fmla="*/ 8 w 23"/>
                  <a:gd name="T7" fmla="*/ 5 h 42"/>
                  <a:gd name="T8" fmla="*/ 23 w 23"/>
                  <a:gd name="T9" fmla="*/ 5 h 42"/>
                  <a:gd name="T10" fmla="*/ 23 w 23"/>
                  <a:gd name="T11" fmla="*/ 42 h 42"/>
                  <a:gd name="T12" fmla="*/ 1 w 23"/>
                  <a:gd name="T13" fmla="*/ 42 h 42"/>
                  <a:gd name="T14" fmla="*/ 1 w 23"/>
                  <a:gd name="T15" fmla="*/ 39 h 42"/>
                  <a:gd name="T16" fmla="*/ 21 w 23"/>
                  <a:gd name="T17" fmla="*/ 39 h 42"/>
                  <a:gd name="T18" fmla="*/ 21 w 23"/>
                  <a:gd name="T19" fmla="*/ 8 h 42"/>
                  <a:gd name="T20" fmla="*/ 7 w 23"/>
                  <a:gd name="T21" fmla="*/ 8 h 42"/>
                  <a:gd name="T22" fmla="*/ 7 w 23"/>
                  <a:gd name="T23" fmla="*/ 7 h 42"/>
                  <a:gd name="T24" fmla="*/ 7 w 23"/>
                  <a:gd name="T25" fmla="*/ 7 h 42"/>
                  <a:gd name="T26" fmla="*/ 7 w 23"/>
                  <a:gd name="T27" fmla="*/ 7 h 42"/>
                  <a:gd name="T28" fmla="*/ 7 w 23"/>
                  <a:gd name="T29" fmla="*/ 7 h 42"/>
                  <a:gd name="T30" fmla="*/ 0 w 23"/>
                  <a:gd name="T31" fmla="*/ 4 h 42"/>
                  <a:gd name="T32" fmla="*/ 0 w 23"/>
                  <a:gd name="T33" fmla="*/ 0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3" h="42">
                    <a:moveTo>
                      <a:pt x="0" y="0"/>
                    </a:moveTo>
                    <a:lnTo>
                      <a:pt x="0" y="0"/>
                    </a:lnTo>
                    <a:lnTo>
                      <a:pt x="4" y="2"/>
                    </a:lnTo>
                    <a:lnTo>
                      <a:pt x="8" y="5"/>
                    </a:lnTo>
                    <a:lnTo>
                      <a:pt x="23" y="5"/>
                    </a:lnTo>
                    <a:lnTo>
                      <a:pt x="23" y="42"/>
                    </a:lnTo>
                    <a:lnTo>
                      <a:pt x="1" y="42"/>
                    </a:lnTo>
                    <a:lnTo>
                      <a:pt x="1" y="39"/>
                    </a:lnTo>
                    <a:lnTo>
                      <a:pt x="21" y="39"/>
                    </a:lnTo>
                    <a:lnTo>
                      <a:pt x="21" y="8"/>
                    </a:lnTo>
                    <a:lnTo>
                      <a:pt x="7" y="8"/>
                    </a:lnTo>
                    <a:lnTo>
                      <a:pt x="7" y="7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0" name="Rectangle 218"/>
              <p:cNvSpPr>
                <a:spLocks noChangeArrowheads="1"/>
              </p:cNvSpPr>
              <p:nvPr/>
            </p:nvSpPr>
            <p:spPr bwMode="auto">
              <a:xfrm>
                <a:off x="5056" y="2326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01" name="Rectangle 219"/>
              <p:cNvSpPr>
                <a:spLocks noChangeArrowheads="1"/>
              </p:cNvSpPr>
              <p:nvPr/>
            </p:nvSpPr>
            <p:spPr bwMode="auto">
              <a:xfrm>
                <a:off x="5056" y="232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02" name="Rectangle 220"/>
              <p:cNvSpPr>
                <a:spLocks noChangeArrowheads="1"/>
              </p:cNvSpPr>
              <p:nvPr/>
            </p:nvSpPr>
            <p:spPr bwMode="auto">
              <a:xfrm>
                <a:off x="5056" y="2319"/>
                <a:ext cx="3" cy="4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03" name="Freeform 221"/>
              <p:cNvSpPr>
                <a:spLocks/>
              </p:cNvSpPr>
              <p:nvPr/>
            </p:nvSpPr>
            <p:spPr bwMode="auto">
              <a:xfrm>
                <a:off x="5056" y="2298"/>
                <a:ext cx="3" cy="21"/>
              </a:xfrm>
              <a:custGeom>
                <a:avLst/>
                <a:gdLst>
                  <a:gd name="T0" fmla="*/ 3 w 3"/>
                  <a:gd name="T1" fmla="*/ 0 h 21"/>
                  <a:gd name="T2" fmla="*/ 3 w 3"/>
                  <a:gd name="T3" fmla="*/ 21 h 21"/>
                  <a:gd name="T4" fmla="*/ 0 w 3"/>
                  <a:gd name="T5" fmla="*/ 21 h 21"/>
                  <a:gd name="T6" fmla="*/ 0 w 3"/>
                  <a:gd name="T7" fmla="*/ 11 h 21"/>
                  <a:gd name="T8" fmla="*/ 2 w 3"/>
                  <a:gd name="T9" fmla="*/ 11 h 21"/>
                  <a:gd name="T10" fmla="*/ 2 w 3"/>
                  <a:gd name="T11" fmla="*/ 8 h 21"/>
                  <a:gd name="T12" fmla="*/ 2 w 3"/>
                  <a:gd name="T13" fmla="*/ 0 h 21"/>
                  <a:gd name="T14" fmla="*/ 3 w 3"/>
                  <a:gd name="T15" fmla="*/ 0 h 2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1">
                    <a:moveTo>
                      <a:pt x="3" y="0"/>
                    </a:moveTo>
                    <a:lnTo>
                      <a:pt x="3" y="21"/>
                    </a:lnTo>
                    <a:lnTo>
                      <a:pt x="0" y="21"/>
                    </a:lnTo>
                    <a:lnTo>
                      <a:pt x="0" y="11"/>
                    </a:lnTo>
                    <a:lnTo>
                      <a:pt x="2" y="11"/>
                    </a:lnTo>
                    <a:lnTo>
                      <a:pt x="2" y="8"/>
                    </a:lnTo>
                    <a:lnTo>
                      <a:pt x="2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4" name="Freeform 222"/>
              <p:cNvSpPr>
                <a:spLocks/>
              </p:cNvSpPr>
              <p:nvPr/>
            </p:nvSpPr>
            <p:spPr bwMode="auto">
              <a:xfrm>
                <a:off x="5058" y="2291"/>
                <a:ext cx="7" cy="28"/>
              </a:xfrm>
              <a:custGeom>
                <a:avLst/>
                <a:gdLst>
                  <a:gd name="T0" fmla="*/ 1 w 7"/>
                  <a:gd name="T1" fmla="*/ 28 h 28"/>
                  <a:gd name="T2" fmla="*/ 1 w 7"/>
                  <a:gd name="T3" fmla="*/ 7 h 28"/>
                  <a:gd name="T4" fmla="*/ 0 w 7"/>
                  <a:gd name="T5" fmla="*/ 7 h 28"/>
                  <a:gd name="T6" fmla="*/ 0 w 7"/>
                  <a:gd name="T7" fmla="*/ 0 h 28"/>
                  <a:gd name="T8" fmla="*/ 7 w 7"/>
                  <a:gd name="T9" fmla="*/ 0 h 28"/>
                  <a:gd name="T10" fmla="*/ 7 w 7"/>
                  <a:gd name="T11" fmla="*/ 1 h 28"/>
                  <a:gd name="T12" fmla="*/ 7 w 7"/>
                  <a:gd name="T13" fmla="*/ 1 h 28"/>
                  <a:gd name="T14" fmla="*/ 7 w 7"/>
                  <a:gd name="T15" fmla="*/ 28 h 28"/>
                  <a:gd name="T16" fmla="*/ 1 w 7"/>
                  <a:gd name="T17" fmla="*/ 28 h 2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" h="28">
                    <a:moveTo>
                      <a:pt x="1" y="28"/>
                    </a:moveTo>
                    <a:lnTo>
                      <a:pt x="1" y="7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7" y="28"/>
                    </a:lnTo>
                    <a:lnTo>
                      <a:pt x="1" y="2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5" name="Freeform 223"/>
              <p:cNvSpPr>
                <a:spLocks/>
              </p:cNvSpPr>
              <p:nvPr/>
            </p:nvSpPr>
            <p:spPr bwMode="auto">
              <a:xfrm>
                <a:off x="5058" y="2288"/>
                <a:ext cx="7" cy="3"/>
              </a:xfrm>
              <a:custGeom>
                <a:avLst/>
                <a:gdLst>
                  <a:gd name="T0" fmla="*/ 7 w 7"/>
                  <a:gd name="T1" fmla="*/ 3 h 3"/>
                  <a:gd name="T2" fmla="*/ 0 w 7"/>
                  <a:gd name="T3" fmla="*/ 3 h 3"/>
                  <a:gd name="T4" fmla="*/ 0 w 7"/>
                  <a:gd name="T5" fmla="*/ 0 h 3"/>
                  <a:gd name="T6" fmla="*/ 0 w 7"/>
                  <a:gd name="T7" fmla="*/ 0 h 3"/>
                  <a:gd name="T8" fmla="*/ 7 w 7"/>
                  <a:gd name="T9" fmla="*/ 3 h 3"/>
                  <a:gd name="T10" fmla="*/ 7 w 7"/>
                  <a:gd name="T11" fmla="*/ 3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" h="3">
                    <a:moveTo>
                      <a:pt x="7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7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6" name="Freeform 224"/>
              <p:cNvSpPr>
                <a:spLocks/>
              </p:cNvSpPr>
              <p:nvPr/>
            </p:nvSpPr>
            <p:spPr bwMode="auto">
              <a:xfrm>
                <a:off x="5055" y="2286"/>
                <a:ext cx="3" cy="5"/>
              </a:xfrm>
              <a:custGeom>
                <a:avLst/>
                <a:gdLst>
                  <a:gd name="T0" fmla="*/ 3 w 3"/>
                  <a:gd name="T1" fmla="*/ 2 h 5"/>
                  <a:gd name="T2" fmla="*/ 3 w 3"/>
                  <a:gd name="T3" fmla="*/ 5 h 5"/>
                  <a:gd name="T4" fmla="*/ 0 w 3"/>
                  <a:gd name="T5" fmla="*/ 5 h 5"/>
                  <a:gd name="T6" fmla="*/ 0 w 3"/>
                  <a:gd name="T7" fmla="*/ 0 h 5"/>
                  <a:gd name="T8" fmla="*/ 0 w 3"/>
                  <a:gd name="T9" fmla="*/ 0 h 5"/>
                  <a:gd name="T10" fmla="*/ 3 w 3"/>
                  <a:gd name="T11" fmla="*/ 2 h 5"/>
                  <a:gd name="T12" fmla="*/ 3 w 3"/>
                  <a:gd name="T13" fmla="*/ 2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5">
                    <a:moveTo>
                      <a:pt x="3" y="2"/>
                    </a:move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7" name="Freeform 225"/>
              <p:cNvSpPr>
                <a:spLocks/>
              </p:cNvSpPr>
              <p:nvPr/>
            </p:nvSpPr>
            <p:spPr bwMode="auto">
              <a:xfrm>
                <a:off x="5055" y="2284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4 h 4"/>
                  <a:gd name="T4" fmla="*/ 3 w 3"/>
                  <a:gd name="T5" fmla="*/ 4 h 4"/>
                  <a:gd name="T6" fmla="*/ 0 w 3"/>
                  <a:gd name="T7" fmla="*/ 2 h 4"/>
                  <a:gd name="T8" fmla="*/ 0 w 3"/>
                  <a:gd name="T9" fmla="*/ 0 h 4"/>
                  <a:gd name="T10" fmla="*/ 0 w 3"/>
                  <a:gd name="T11" fmla="*/ 0 h 4"/>
                  <a:gd name="T12" fmla="*/ 3 w 3"/>
                  <a:gd name="T13" fmla="*/ 0 h 4"/>
                  <a:gd name="T14" fmla="*/ 3 w 3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4">
                    <a:moveTo>
                      <a:pt x="3" y="0"/>
                    </a:moveTo>
                    <a:lnTo>
                      <a:pt x="3" y="4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8" name="Freeform 226"/>
              <p:cNvSpPr>
                <a:spLocks/>
              </p:cNvSpPr>
              <p:nvPr/>
            </p:nvSpPr>
            <p:spPr bwMode="auto">
              <a:xfrm>
                <a:off x="5055" y="2281"/>
                <a:ext cx="3" cy="3"/>
              </a:xfrm>
              <a:custGeom>
                <a:avLst/>
                <a:gdLst>
                  <a:gd name="T0" fmla="*/ 3 w 3"/>
                  <a:gd name="T1" fmla="*/ 0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0 h 3"/>
                  <a:gd name="T14" fmla="*/ 3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9" name="Rectangle 227"/>
              <p:cNvSpPr>
                <a:spLocks noChangeArrowheads="1"/>
              </p:cNvSpPr>
              <p:nvPr/>
            </p:nvSpPr>
            <p:spPr bwMode="auto">
              <a:xfrm>
                <a:off x="5053" y="2326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10" name="Rectangle 228"/>
              <p:cNvSpPr>
                <a:spLocks noChangeArrowheads="1"/>
              </p:cNvSpPr>
              <p:nvPr/>
            </p:nvSpPr>
            <p:spPr bwMode="auto">
              <a:xfrm>
                <a:off x="5053" y="232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11" name="Rectangle 229"/>
              <p:cNvSpPr>
                <a:spLocks noChangeArrowheads="1"/>
              </p:cNvSpPr>
              <p:nvPr/>
            </p:nvSpPr>
            <p:spPr bwMode="auto">
              <a:xfrm>
                <a:off x="5053" y="2319"/>
                <a:ext cx="3" cy="4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12" name="Freeform 230"/>
              <p:cNvSpPr>
                <a:spLocks/>
              </p:cNvSpPr>
              <p:nvPr/>
            </p:nvSpPr>
            <p:spPr bwMode="auto">
              <a:xfrm>
                <a:off x="5053" y="2300"/>
                <a:ext cx="3" cy="9"/>
              </a:xfrm>
              <a:custGeom>
                <a:avLst/>
                <a:gdLst>
                  <a:gd name="T0" fmla="*/ 3 w 3"/>
                  <a:gd name="T1" fmla="*/ 0 h 9"/>
                  <a:gd name="T2" fmla="*/ 3 w 3"/>
                  <a:gd name="T3" fmla="*/ 9 h 9"/>
                  <a:gd name="T4" fmla="*/ 0 w 3"/>
                  <a:gd name="T5" fmla="*/ 9 h 9"/>
                  <a:gd name="T6" fmla="*/ 0 w 3"/>
                  <a:gd name="T7" fmla="*/ 6 h 9"/>
                  <a:gd name="T8" fmla="*/ 2 w 3"/>
                  <a:gd name="T9" fmla="*/ 6 h 9"/>
                  <a:gd name="T10" fmla="*/ 2 w 3"/>
                  <a:gd name="T11" fmla="*/ 3 h 9"/>
                  <a:gd name="T12" fmla="*/ 2 w 3"/>
                  <a:gd name="T13" fmla="*/ 0 h 9"/>
                  <a:gd name="T14" fmla="*/ 3 w 3"/>
                  <a:gd name="T15" fmla="*/ 0 h 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9">
                    <a:moveTo>
                      <a:pt x="3" y="0"/>
                    </a:moveTo>
                    <a:lnTo>
                      <a:pt x="3" y="9"/>
                    </a:lnTo>
                    <a:lnTo>
                      <a:pt x="0" y="9"/>
                    </a:lnTo>
                    <a:lnTo>
                      <a:pt x="0" y="6"/>
                    </a:lnTo>
                    <a:lnTo>
                      <a:pt x="2" y="6"/>
                    </a:lnTo>
                    <a:lnTo>
                      <a:pt x="2" y="3"/>
                    </a:lnTo>
                    <a:lnTo>
                      <a:pt x="2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3" name="Freeform 231"/>
              <p:cNvSpPr>
                <a:spLocks/>
              </p:cNvSpPr>
              <p:nvPr/>
            </p:nvSpPr>
            <p:spPr bwMode="auto">
              <a:xfrm>
                <a:off x="5055" y="2298"/>
                <a:ext cx="3" cy="11"/>
              </a:xfrm>
              <a:custGeom>
                <a:avLst/>
                <a:gdLst>
                  <a:gd name="T0" fmla="*/ 3 w 3"/>
                  <a:gd name="T1" fmla="*/ 0 h 11"/>
                  <a:gd name="T2" fmla="*/ 3 w 3"/>
                  <a:gd name="T3" fmla="*/ 8 h 11"/>
                  <a:gd name="T4" fmla="*/ 3 w 3"/>
                  <a:gd name="T5" fmla="*/ 11 h 11"/>
                  <a:gd name="T6" fmla="*/ 1 w 3"/>
                  <a:gd name="T7" fmla="*/ 11 h 11"/>
                  <a:gd name="T8" fmla="*/ 1 w 3"/>
                  <a:gd name="T9" fmla="*/ 2 h 11"/>
                  <a:gd name="T10" fmla="*/ 0 w 3"/>
                  <a:gd name="T11" fmla="*/ 2 h 11"/>
                  <a:gd name="T12" fmla="*/ 0 w 3"/>
                  <a:gd name="T13" fmla="*/ 0 h 11"/>
                  <a:gd name="T14" fmla="*/ 3 w 3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11">
                    <a:moveTo>
                      <a:pt x="3" y="0"/>
                    </a:moveTo>
                    <a:lnTo>
                      <a:pt x="3" y="8"/>
                    </a:lnTo>
                    <a:lnTo>
                      <a:pt x="3" y="11"/>
                    </a:lnTo>
                    <a:lnTo>
                      <a:pt x="1" y="11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4" name="Rectangle 232"/>
              <p:cNvSpPr>
                <a:spLocks noChangeArrowheads="1"/>
              </p:cNvSpPr>
              <p:nvPr/>
            </p:nvSpPr>
            <p:spPr bwMode="auto">
              <a:xfrm>
                <a:off x="5055" y="2291"/>
                <a:ext cx="3" cy="7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15" name="Rectangle 233"/>
              <p:cNvSpPr>
                <a:spLocks noChangeArrowheads="1"/>
              </p:cNvSpPr>
              <p:nvPr/>
            </p:nvSpPr>
            <p:spPr bwMode="auto">
              <a:xfrm>
                <a:off x="5052" y="2298"/>
                <a:ext cx="3" cy="2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16" name="Rectangle 234"/>
              <p:cNvSpPr>
                <a:spLocks noChangeArrowheads="1"/>
              </p:cNvSpPr>
              <p:nvPr/>
            </p:nvSpPr>
            <p:spPr bwMode="auto">
              <a:xfrm>
                <a:off x="5052" y="2291"/>
                <a:ext cx="3" cy="7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17" name="Freeform 235"/>
              <p:cNvSpPr>
                <a:spLocks/>
              </p:cNvSpPr>
              <p:nvPr/>
            </p:nvSpPr>
            <p:spPr bwMode="auto">
              <a:xfrm>
                <a:off x="5052" y="2284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3 w 3"/>
                  <a:gd name="T3" fmla="*/ 2 h 2"/>
                  <a:gd name="T4" fmla="*/ 3 w 3"/>
                  <a:gd name="T5" fmla="*/ 2 h 2"/>
                  <a:gd name="T6" fmla="*/ 0 w 3"/>
                  <a:gd name="T7" fmla="*/ 2 h 2"/>
                  <a:gd name="T8" fmla="*/ 0 w 3"/>
                  <a:gd name="T9" fmla="*/ 0 h 2"/>
                  <a:gd name="T10" fmla="*/ 0 w 3"/>
                  <a:gd name="T11" fmla="*/ 0 h 2"/>
                  <a:gd name="T12" fmla="*/ 3 w 3"/>
                  <a:gd name="T13" fmla="*/ 0 h 2"/>
                  <a:gd name="T14" fmla="*/ 3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">
                    <a:moveTo>
                      <a:pt x="3" y="0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8" name="Freeform 236"/>
              <p:cNvSpPr>
                <a:spLocks/>
              </p:cNvSpPr>
              <p:nvPr/>
            </p:nvSpPr>
            <p:spPr bwMode="auto">
              <a:xfrm>
                <a:off x="5052" y="2281"/>
                <a:ext cx="3" cy="3"/>
              </a:xfrm>
              <a:custGeom>
                <a:avLst/>
                <a:gdLst>
                  <a:gd name="T0" fmla="*/ 3 w 3"/>
                  <a:gd name="T1" fmla="*/ 0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0 h 3"/>
                  <a:gd name="T14" fmla="*/ 3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9" name="Freeform 237"/>
              <p:cNvSpPr>
                <a:spLocks/>
              </p:cNvSpPr>
              <p:nvPr/>
            </p:nvSpPr>
            <p:spPr bwMode="auto">
              <a:xfrm>
                <a:off x="5052" y="2286"/>
                <a:ext cx="3" cy="5"/>
              </a:xfrm>
              <a:custGeom>
                <a:avLst/>
                <a:gdLst>
                  <a:gd name="T0" fmla="*/ 0 w 3"/>
                  <a:gd name="T1" fmla="*/ 0 h 5"/>
                  <a:gd name="T2" fmla="*/ 0 w 3"/>
                  <a:gd name="T3" fmla="*/ 0 h 5"/>
                  <a:gd name="T4" fmla="*/ 3 w 3"/>
                  <a:gd name="T5" fmla="*/ 0 h 5"/>
                  <a:gd name="T6" fmla="*/ 3 w 3"/>
                  <a:gd name="T7" fmla="*/ 5 h 5"/>
                  <a:gd name="T8" fmla="*/ 0 w 3"/>
                  <a:gd name="T9" fmla="*/ 5 h 5"/>
                  <a:gd name="T10" fmla="*/ 0 w 3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5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0" name="Rectangle 238"/>
              <p:cNvSpPr>
                <a:spLocks noChangeArrowheads="1"/>
              </p:cNvSpPr>
              <p:nvPr/>
            </p:nvSpPr>
            <p:spPr bwMode="auto">
              <a:xfrm>
                <a:off x="5053" y="2309"/>
                <a:ext cx="3" cy="10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21" name="Rectangle 239"/>
              <p:cNvSpPr>
                <a:spLocks noChangeArrowheads="1"/>
              </p:cNvSpPr>
              <p:nvPr/>
            </p:nvSpPr>
            <p:spPr bwMode="auto">
              <a:xfrm>
                <a:off x="5044" y="2326"/>
                <a:ext cx="9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22" name="Rectangle 240"/>
              <p:cNvSpPr>
                <a:spLocks noChangeArrowheads="1"/>
              </p:cNvSpPr>
              <p:nvPr/>
            </p:nvSpPr>
            <p:spPr bwMode="auto">
              <a:xfrm>
                <a:off x="5044" y="2323"/>
                <a:ext cx="9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23" name="Rectangle 241"/>
              <p:cNvSpPr>
                <a:spLocks noChangeArrowheads="1"/>
              </p:cNvSpPr>
              <p:nvPr/>
            </p:nvSpPr>
            <p:spPr bwMode="auto">
              <a:xfrm>
                <a:off x="5044" y="2319"/>
                <a:ext cx="9" cy="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24" name="Freeform 242"/>
              <p:cNvSpPr>
                <a:spLocks/>
              </p:cNvSpPr>
              <p:nvPr/>
            </p:nvSpPr>
            <p:spPr bwMode="auto">
              <a:xfrm>
                <a:off x="5015" y="2303"/>
                <a:ext cx="38" cy="3"/>
              </a:xfrm>
              <a:custGeom>
                <a:avLst/>
                <a:gdLst>
                  <a:gd name="T0" fmla="*/ 38 w 38"/>
                  <a:gd name="T1" fmla="*/ 3 h 3"/>
                  <a:gd name="T2" fmla="*/ 0 w 38"/>
                  <a:gd name="T3" fmla="*/ 3 h 3"/>
                  <a:gd name="T4" fmla="*/ 0 w 38"/>
                  <a:gd name="T5" fmla="*/ 0 h 3"/>
                  <a:gd name="T6" fmla="*/ 37 w 38"/>
                  <a:gd name="T7" fmla="*/ 0 h 3"/>
                  <a:gd name="T8" fmla="*/ 37 w 38"/>
                  <a:gd name="T9" fmla="*/ 0 h 3"/>
                  <a:gd name="T10" fmla="*/ 38 w 38"/>
                  <a:gd name="T11" fmla="*/ 0 h 3"/>
                  <a:gd name="T12" fmla="*/ 38 w 38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3">
                    <a:moveTo>
                      <a:pt x="38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37" y="0"/>
                    </a:lnTo>
                    <a:lnTo>
                      <a:pt x="38" y="0"/>
                    </a:lnTo>
                    <a:lnTo>
                      <a:pt x="38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5" name="Freeform 243"/>
              <p:cNvSpPr>
                <a:spLocks/>
              </p:cNvSpPr>
              <p:nvPr/>
            </p:nvSpPr>
            <p:spPr bwMode="auto">
              <a:xfrm>
                <a:off x="5052" y="2300"/>
                <a:ext cx="3" cy="6"/>
              </a:xfrm>
              <a:custGeom>
                <a:avLst/>
                <a:gdLst>
                  <a:gd name="T0" fmla="*/ 3 w 3"/>
                  <a:gd name="T1" fmla="*/ 0 h 6"/>
                  <a:gd name="T2" fmla="*/ 3 w 3"/>
                  <a:gd name="T3" fmla="*/ 3 h 6"/>
                  <a:gd name="T4" fmla="*/ 3 w 3"/>
                  <a:gd name="T5" fmla="*/ 6 h 6"/>
                  <a:gd name="T6" fmla="*/ 1 w 3"/>
                  <a:gd name="T7" fmla="*/ 6 h 6"/>
                  <a:gd name="T8" fmla="*/ 1 w 3"/>
                  <a:gd name="T9" fmla="*/ 3 h 6"/>
                  <a:gd name="T10" fmla="*/ 0 w 3"/>
                  <a:gd name="T11" fmla="*/ 3 h 6"/>
                  <a:gd name="T12" fmla="*/ 0 w 3"/>
                  <a:gd name="T13" fmla="*/ 0 h 6"/>
                  <a:gd name="T14" fmla="*/ 3 w 3"/>
                  <a:gd name="T15" fmla="*/ 0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6">
                    <a:moveTo>
                      <a:pt x="3" y="0"/>
                    </a:moveTo>
                    <a:lnTo>
                      <a:pt x="3" y="3"/>
                    </a:lnTo>
                    <a:lnTo>
                      <a:pt x="3" y="6"/>
                    </a:lnTo>
                    <a:lnTo>
                      <a:pt x="1" y="6"/>
                    </a:lnTo>
                    <a:lnTo>
                      <a:pt x="1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6" name="Rectangle 244"/>
              <p:cNvSpPr>
                <a:spLocks noChangeArrowheads="1"/>
              </p:cNvSpPr>
              <p:nvPr/>
            </p:nvSpPr>
            <p:spPr bwMode="auto">
              <a:xfrm>
                <a:off x="5015" y="2303"/>
                <a:ext cx="37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27" name="Rectangle 245"/>
              <p:cNvSpPr>
                <a:spLocks noChangeArrowheads="1"/>
              </p:cNvSpPr>
              <p:nvPr/>
            </p:nvSpPr>
            <p:spPr bwMode="auto">
              <a:xfrm>
                <a:off x="5014" y="2298"/>
                <a:ext cx="38" cy="2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28" name="Rectangle 246"/>
              <p:cNvSpPr>
                <a:spLocks noChangeArrowheads="1"/>
              </p:cNvSpPr>
              <p:nvPr/>
            </p:nvSpPr>
            <p:spPr bwMode="auto">
              <a:xfrm>
                <a:off x="5014" y="2291"/>
                <a:ext cx="38" cy="7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29" name="Freeform 247"/>
              <p:cNvSpPr>
                <a:spLocks/>
              </p:cNvSpPr>
              <p:nvPr/>
            </p:nvSpPr>
            <p:spPr bwMode="auto">
              <a:xfrm>
                <a:off x="5014" y="2260"/>
                <a:ext cx="38" cy="21"/>
              </a:xfrm>
              <a:custGeom>
                <a:avLst/>
                <a:gdLst>
                  <a:gd name="T0" fmla="*/ 38 w 38"/>
                  <a:gd name="T1" fmla="*/ 0 h 21"/>
                  <a:gd name="T2" fmla="*/ 38 w 38"/>
                  <a:gd name="T3" fmla="*/ 21 h 21"/>
                  <a:gd name="T4" fmla="*/ 38 w 38"/>
                  <a:gd name="T5" fmla="*/ 21 h 21"/>
                  <a:gd name="T6" fmla="*/ 35 w 38"/>
                  <a:gd name="T7" fmla="*/ 21 h 21"/>
                  <a:gd name="T8" fmla="*/ 4 w 38"/>
                  <a:gd name="T9" fmla="*/ 21 h 21"/>
                  <a:gd name="T10" fmla="*/ 4 w 38"/>
                  <a:gd name="T11" fmla="*/ 21 h 21"/>
                  <a:gd name="T12" fmla="*/ 0 w 38"/>
                  <a:gd name="T13" fmla="*/ 21 h 21"/>
                  <a:gd name="T14" fmla="*/ 0 w 38"/>
                  <a:gd name="T15" fmla="*/ 0 h 21"/>
                  <a:gd name="T16" fmla="*/ 38 w 38"/>
                  <a:gd name="T17" fmla="*/ 0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8" h="21">
                    <a:moveTo>
                      <a:pt x="38" y="0"/>
                    </a:moveTo>
                    <a:lnTo>
                      <a:pt x="38" y="21"/>
                    </a:lnTo>
                    <a:lnTo>
                      <a:pt x="35" y="21"/>
                    </a:lnTo>
                    <a:lnTo>
                      <a:pt x="4" y="21"/>
                    </a:lnTo>
                    <a:lnTo>
                      <a:pt x="0" y="21"/>
                    </a:lnTo>
                    <a:lnTo>
                      <a:pt x="0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0" name="Rectangle 248"/>
              <p:cNvSpPr>
                <a:spLocks noChangeArrowheads="1"/>
              </p:cNvSpPr>
              <p:nvPr/>
            </p:nvSpPr>
            <p:spPr bwMode="auto">
              <a:xfrm>
                <a:off x="5015" y="2306"/>
                <a:ext cx="38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31" name="Rectangle 249"/>
              <p:cNvSpPr>
                <a:spLocks noChangeArrowheads="1"/>
              </p:cNvSpPr>
              <p:nvPr/>
            </p:nvSpPr>
            <p:spPr bwMode="auto">
              <a:xfrm>
                <a:off x="5035" y="2329"/>
                <a:ext cx="9" cy="4"/>
              </a:xfrm>
              <a:prstGeom prst="rect">
                <a:avLst/>
              </a:prstGeom>
              <a:solidFill>
                <a:srgbClr val="00A5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32" name="Rectangle 250"/>
              <p:cNvSpPr>
                <a:spLocks noChangeArrowheads="1"/>
              </p:cNvSpPr>
              <p:nvPr/>
            </p:nvSpPr>
            <p:spPr bwMode="auto">
              <a:xfrm>
                <a:off x="5035" y="2326"/>
                <a:ext cx="9" cy="3"/>
              </a:xfrm>
              <a:prstGeom prst="rect">
                <a:avLst/>
              </a:prstGeom>
              <a:solidFill>
                <a:srgbClr val="00A5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33" name="Rectangle 251"/>
              <p:cNvSpPr>
                <a:spLocks noChangeArrowheads="1"/>
              </p:cNvSpPr>
              <p:nvPr/>
            </p:nvSpPr>
            <p:spPr bwMode="auto">
              <a:xfrm>
                <a:off x="5035" y="2323"/>
                <a:ext cx="9" cy="3"/>
              </a:xfrm>
              <a:prstGeom prst="rect">
                <a:avLst/>
              </a:prstGeom>
              <a:solidFill>
                <a:srgbClr val="00A5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34" name="Rectangle 252"/>
              <p:cNvSpPr>
                <a:spLocks noChangeArrowheads="1"/>
              </p:cNvSpPr>
              <p:nvPr/>
            </p:nvSpPr>
            <p:spPr bwMode="auto">
              <a:xfrm>
                <a:off x="5035" y="2319"/>
                <a:ext cx="9" cy="4"/>
              </a:xfrm>
              <a:prstGeom prst="rect">
                <a:avLst/>
              </a:prstGeom>
              <a:solidFill>
                <a:srgbClr val="00A5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35" name="Rectangle 253"/>
              <p:cNvSpPr>
                <a:spLocks noChangeArrowheads="1"/>
              </p:cNvSpPr>
              <p:nvPr/>
            </p:nvSpPr>
            <p:spPr bwMode="auto">
              <a:xfrm>
                <a:off x="5035" y="2315"/>
                <a:ext cx="9" cy="4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36" name="Rectangle 254"/>
              <p:cNvSpPr>
                <a:spLocks noChangeArrowheads="1"/>
              </p:cNvSpPr>
              <p:nvPr/>
            </p:nvSpPr>
            <p:spPr bwMode="auto">
              <a:xfrm>
                <a:off x="5031" y="2326"/>
                <a:ext cx="4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37" name="Rectangle 255"/>
              <p:cNvSpPr>
                <a:spLocks noChangeArrowheads="1"/>
              </p:cNvSpPr>
              <p:nvPr/>
            </p:nvSpPr>
            <p:spPr bwMode="auto">
              <a:xfrm>
                <a:off x="5031" y="2323"/>
                <a:ext cx="4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38" name="Rectangle 256"/>
              <p:cNvSpPr>
                <a:spLocks noChangeArrowheads="1"/>
              </p:cNvSpPr>
              <p:nvPr/>
            </p:nvSpPr>
            <p:spPr bwMode="auto">
              <a:xfrm>
                <a:off x="5031" y="2319"/>
                <a:ext cx="4" cy="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39" name="Rectangle 257"/>
              <p:cNvSpPr>
                <a:spLocks noChangeArrowheads="1"/>
              </p:cNvSpPr>
              <p:nvPr/>
            </p:nvSpPr>
            <p:spPr bwMode="auto">
              <a:xfrm>
                <a:off x="5021" y="2329"/>
                <a:ext cx="10" cy="4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40" name="Rectangle 258"/>
              <p:cNvSpPr>
                <a:spLocks noChangeArrowheads="1"/>
              </p:cNvSpPr>
              <p:nvPr/>
            </p:nvSpPr>
            <p:spPr bwMode="auto">
              <a:xfrm>
                <a:off x="5021" y="2326"/>
                <a:ext cx="10" cy="3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41" name="Rectangle 259"/>
              <p:cNvSpPr>
                <a:spLocks noChangeArrowheads="1"/>
              </p:cNvSpPr>
              <p:nvPr/>
            </p:nvSpPr>
            <p:spPr bwMode="auto">
              <a:xfrm>
                <a:off x="5021" y="2323"/>
                <a:ext cx="10" cy="3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42" name="Rectangle 260"/>
              <p:cNvSpPr>
                <a:spLocks noChangeArrowheads="1"/>
              </p:cNvSpPr>
              <p:nvPr/>
            </p:nvSpPr>
            <p:spPr bwMode="auto">
              <a:xfrm>
                <a:off x="5021" y="2319"/>
                <a:ext cx="10" cy="4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43" name="Rectangle 261"/>
              <p:cNvSpPr>
                <a:spLocks noChangeArrowheads="1"/>
              </p:cNvSpPr>
              <p:nvPr/>
            </p:nvSpPr>
            <p:spPr bwMode="auto">
              <a:xfrm>
                <a:off x="5021" y="2316"/>
                <a:ext cx="10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44" name="Rectangle 262"/>
              <p:cNvSpPr>
                <a:spLocks noChangeArrowheads="1"/>
              </p:cNvSpPr>
              <p:nvPr/>
            </p:nvSpPr>
            <p:spPr bwMode="auto">
              <a:xfrm>
                <a:off x="5015" y="2326"/>
                <a:ext cx="6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45" name="Rectangle 263"/>
              <p:cNvSpPr>
                <a:spLocks noChangeArrowheads="1"/>
              </p:cNvSpPr>
              <p:nvPr/>
            </p:nvSpPr>
            <p:spPr bwMode="auto">
              <a:xfrm>
                <a:off x="5015" y="2323"/>
                <a:ext cx="6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46" name="Rectangle 264"/>
              <p:cNvSpPr>
                <a:spLocks noChangeArrowheads="1"/>
              </p:cNvSpPr>
              <p:nvPr/>
            </p:nvSpPr>
            <p:spPr bwMode="auto">
              <a:xfrm>
                <a:off x="5015" y="2319"/>
                <a:ext cx="6" cy="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47" name="Freeform 265"/>
              <p:cNvSpPr>
                <a:spLocks/>
              </p:cNvSpPr>
              <p:nvPr/>
            </p:nvSpPr>
            <p:spPr bwMode="auto">
              <a:xfrm>
                <a:off x="5015" y="2309"/>
                <a:ext cx="38" cy="10"/>
              </a:xfrm>
              <a:custGeom>
                <a:avLst/>
                <a:gdLst>
                  <a:gd name="T0" fmla="*/ 0 w 38"/>
                  <a:gd name="T1" fmla="*/ 10 h 10"/>
                  <a:gd name="T2" fmla="*/ 0 w 38"/>
                  <a:gd name="T3" fmla="*/ 0 h 10"/>
                  <a:gd name="T4" fmla="*/ 38 w 38"/>
                  <a:gd name="T5" fmla="*/ 0 h 10"/>
                  <a:gd name="T6" fmla="*/ 38 w 38"/>
                  <a:gd name="T7" fmla="*/ 10 h 10"/>
                  <a:gd name="T8" fmla="*/ 29 w 38"/>
                  <a:gd name="T9" fmla="*/ 10 h 10"/>
                  <a:gd name="T10" fmla="*/ 29 w 38"/>
                  <a:gd name="T11" fmla="*/ 6 h 10"/>
                  <a:gd name="T12" fmla="*/ 20 w 38"/>
                  <a:gd name="T13" fmla="*/ 6 h 10"/>
                  <a:gd name="T14" fmla="*/ 20 w 38"/>
                  <a:gd name="T15" fmla="*/ 10 h 10"/>
                  <a:gd name="T16" fmla="*/ 16 w 38"/>
                  <a:gd name="T17" fmla="*/ 10 h 10"/>
                  <a:gd name="T18" fmla="*/ 16 w 38"/>
                  <a:gd name="T19" fmla="*/ 7 h 10"/>
                  <a:gd name="T20" fmla="*/ 6 w 38"/>
                  <a:gd name="T21" fmla="*/ 7 h 10"/>
                  <a:gd name="T22" fmla="*/ 6 w 38"/>
                  <a:gd name="T23" fmla="*/ 10 h 10"/>
                  <a:gd name="T24" fmla="*/ 0 w 38"/>
                  <a:gd name="T25" fmla="*/ 10 h 1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8" h="10">
                    <a:moveTo>
                      <a:pt x="0" y="10"/>
                    </a:moveTo>
                    <a:lnTo>
                      <a:pt x="0" y="0"/>
                    </a:lnTo>
                    <a:lnTo>
                      <a:pt x="38" y="0"/>
                    </a:lnTo>
                    <a:lnTo>
                      <a:pt x="38" y="10"/>
                    </a:lnTo>
                    <a:lnTo>
                      <a:pt x="29" y="10"/>
                    </a:lnTo>
                    <a:lnTo>
                      <a:pt x="29" y="6"/>
                    </a:lnTo>
                    <a:lnTo>
                      <a:pt x="20" y="6"/>
                    </a:lnTo>
                    <a:lnTo>
                      <a:pt x="20" y="10"/>
                    </a:lnTo>
                    <a:lnTo>
                      <a:pt x="16" y="10"/>
                    </a:lnTo>
                    <a:lnTo>
                      <a:pt x="16" y="7"/>
                    </a:lnTo>
                    <a:lnTo>
                      <a:pt x="6" y="7"/>
                    </a:lnTo>
                    <a:lnTo>
                      <a:pt x="6" y="1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8" name="Freeform 266"/>
              <p:cNvSpPr>
                <a:spLocks/>
              </p:cNvSpPr>
              <p:nvPr/>
            </p:nvSpPr>
            <p:spPr bwMode="auto">
              <a:xfrm>
                <a:off x="5015" y="2329"/>
                <a:ext cx="38" cy="8"/>
              </a:xfrm>
              <a:custGeom>
                <a:avLst/>
                <a:gdLst>
                  <a:gd name="T0" fmla="*/ 0 w 38"/>
                  <a:gd name="T1" fmla="*/ 8 h 8"/>
                  <a:gd name="T2" fmla="*/ 0 w 38"/>
                  <a:gd name="T3" fmla="*/ 0 h 8"/>
                  <a:gd name="T4" fmla="*/ 6 w 38"/>
                  <a:gd name="T5" fmla="*/ 0 h 8"/>
                  <a:gd name="T6" fmla="*/ 6 w 38"/>
                  <a:gd name="T7" fmla="*/ 4 h 8"/>
                  <a:gd name="T8" fmla="*/ 16 w 38"/>
                  <a:gd name="T9" fmla="*/ 4 h 8"/>
                  <a:gd name="T10" fmla="*/ 16 w 38"/>
                  <a:gd name="T11" fmla="*/ 0 h 8"/>
                  <a:gd name="T12" fmla="*/ 20 w 38"/>
                  <a:gd name="T13" fmla="*/ 0 h 8"/>
                  <a:gd name="T14" fmla="*/ 20 w 38"/>
                  <a:gd name="T15" fmla="*/ 4 h 8"/>
                  <a:gd name="T16" fmla="*/ 29 w 38"/>
                  <a:gd name="T17" fmla="*/ 4 h 8"/>
                  <a:gd name="T18" fmla="*/ 29 w 38"/>
                  <a:gd name="T19" fmla="*/ 0 h 8"/>
                  <a:gd name="T20" fmla="*/ 38 w 38"/>
                  <a:gd name="T21" fmla="*/ 0 h 8"/>
                  <a:gd name="T22" fmla="*/ 38 w 38"/>
                  <a:gd name="T23" fmla="*/ 8 h 8"/>
                  <a:gd name="T24" fmla="*/ 0 w 38"/>
                  <a:gd name="T25" fmla="*/ 8 h 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8" h="8">
                    <a:moveTo>
                      <a:pt x="0" y="8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6" y="4"/>
                    </a:lnTo>
                    <a:lnTo>
                      <a:pt x="16" y="4"/>
                    </a:lnTo>
                    <a:lnTo>
                      <a:pt x="16" y="0"/>
                    </a:lnTo>
                    <a:lnTo>
                      <a:pt x="20" y="0"/>
                    </a:lnTo>
                    <a:lnTo>
                      <a:pt x="20" y="4"/>
                    </a:lnTo>
                    <a:lnTo>
                      <a:pt x="29" y="4"/>
                    </a:lnTo>
                    <a:lnTo>
                      <a:pt x="29" y="0"/>
                    </a:lnTo>
                    <a:lnTo>
                      <a:pt x="38" y="0"/>
                    </a:lnTo>
                    <a:lnTo>
                      <a:pt x="38" y="8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9" name="Freeform 267"/>
              <p:cNvSpPr>
                <a:spLocks/>
              </p:cNvSpPr>
              <p:nvPr/>
            </p:nvSpPr>
            <p:spPr bwMode="auto">
              <a:xfrm>
                <a:off x="5014" y="2286"/>
                <a:ext cx="38" cy="5"/>
              </a:xfrm>
              <a:custGeom>
                <a:avLst/>
                <a:gdLst>
                  <a:gd name="T0" fmla="*/ 38 w 38"/>
                  <a:gd name="T1" fmla="*/ 5 h 5"/>
                  <a:gd name="T2" fmla="*/ 0 w 38"/>
                  <a:gd name="T3" fmla="*/ 5 h 5"/>
                  <a:gd name="T4" fmla="*/ 0 w 38"/>
                  <a:gd name="T5" fmla="*/ 0 h 5"/>
                  <a:gd name="T6" fmla="*/ 0 w 38"/>
                  <a:gd name="T7" fmla="*/ 0 h 5"/>
                  <a:gd name="T8" fmla="*/ 4 w 38"/>
                  <a:gd name="T9" fmla="*/ 0 h 5"/>
                  <a:gd name="T10" fmla="*/ 35 w 38"/>
                  <a:gd name="T11" fmla="*/ 0 h 5"/>
                  <a:gd name="T12" fmla="*/ 35 w 38"/>
                  <a:gd name="T13" fmla="*/ 0 h 5"/>
                  <a:gd name="T14" fmla="*/ 38 w 38"/>
                  <a:gd name="T15" fmla="*/ 0 h 5"/>
                  <a:gd name="T16" fmla="*/ 38 w 38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8" h="5">
                    <a:moveTo>
                      <a:pt x="38" y="5"/>
                    </a:moveTo>
                    <a:lnTo>
                      <a:pt x="0" y="5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5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0" name="Freeform 268"/>
              <p:cNvSpPr>
                <a:spLocks/>
              </p:cNvSpPr>
              <p:nvPr/>
            </p:nvSpPr>
            <p:spPr bwMode="auto">
              <a:xfrm>
                <a:off x="5014" y="2281"/>
                <a:ext cx="38" cy="3"/>
              </a:xfrm>
              <a:custGeom>
                <a:avLst/>
                <a:gdLst>
                  <a:gd name="T0" fmla="*/ 0 w 38"/>
                  <a:gd name="T1" fmla="*/ 3 h 3"/>
                  <a:gd name="T2" fmla="*/ 0 w 38"/>
                  <a:gd name="T3" fmla="*/ 0 h 3"/>
                  <a:gd name="T4" fmla="*/ 0 w 38"/>
                  <a:gd name="T5" fmla="*/ 0 h 3"/>
                  <a:gd name="T6" fmla="*/ 4 w 38"/>
                  <a:gd name="T7" fmla="*/ 0 h 3"/>
                  <a:gd name="T8" fmla="*/ 35 w 38"/>
                  <a:gd name="T9" fmla="*/ 0 h 3"/>
                  <a:gd name="T10" fmla="*/ 35 w 38"/>
                  <a:gd name="T11" fmla="*/ 0 h 3"/>
                  <a:gd name="T12" fmla="*/ 38 w 38"/>
                  <a:gd name="T13" fmla="*/ 0 h 3"/>
                  <a:gd name="T14" fmla="*/ 38 w 38"/>
                  <a:gd name="T15" fmla="*/ 3 h 3"/>
                  <a:gd name="T16" fmla="*/ 38 w 38"/>
                  <a:gd name="T17" fmla="*/ 3 h 3"/>
                  <a:gd name="T18" fmla="*/ 35 w 38"/>
                  <a:gd name="T19" fmla="*/ 3 h 3"/>
                  <a:gd name="T20" fmla="*/ 4 w 38"/>
                  <a:gd name="T21" fmla="*/ 3 h 3"/>
                  <a:gd name="T22" fmla="*/ 4 w 38"/>
                  <a:gd name="T23" fmla="*/ 3 h 3"/>
                  <a:gd name="T24" fmla="*/ 0 w 38"/>
                  <a:gd name="T25" fmla="*/ 3 h 3"/>
                  <a:gd name="T26" fmla="*/ 0 w 38"/>
                  <a:gd name="T27" fmla="*/ 3 h 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8" h="3">
                    <a:moveTo>
                      <a:pt x="0" y="3"/>
                    </a:moveTo>
                    <a:lnTo>
                      <a:pt x="0" y="0"/>
                    </a:lnTo>
                    <a:lnTo>
                      <a:pt x="4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3"/>
                    </a:lnTo>
                    <a:lnTo>
                      <a:pt x="35" y="3"/>
                    </a:lnTo>
                    <a:lnTo>
                      <a:pt x="4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1" name="Freeform 269"/>
              <p:cNvSpPr>
                <a:spLocks/>
              </p:cNvSpPr>
              <p:nvPr/>
            </p:nvSpPr>
            <p:spPr bwMode="auto">
              <a:xfrm>
                <a:off x="5014" y="2284"/>
                <a:ext cx="38" cy="2"/>
              </a:xfrm>
              <a:custGeom>
                <a:avLst/>
                <a:gdLst>
                  <a:gd name="T0" fmla="*/ 0 w 38"/>
                  <a:gd name="T1" fmla="*/ 2 h 2"/>
                  <a:gd name="T2" fmla="*/ 0 w 38"/>
                  <a:gd name="T3" fmla="*/ 0 h 2"/>
                  <a:gd name="T4" fmla="*/ 0 w 38"/>
                  <a:gd name="T5" fmla="*/ 0 h 2"/>
                  <a:gd name="T6" fmla="*/ 4 w 38"/>
                  <a:gd name="T7" fmla="*/ 0 h 2"/>
                  <a:gd name="T8" fmla="*/ 35 w 38"/>
                  <a:gd name="T9" fmla="*/ 0 h 2"/>
                  <a:gd name="T10" fmla="*/ 35 w 38"/>
                  <a:gd name="T11" fmla="*/ 0 h 2"/>
                  <a:gd name="T12" fmla="*/ 38 w 38"/>
                  <a:gd name="T13" fmla="*/ 0 h 2"/>
                  <a:gd name="T14" fmla="*/ 38 w 38"/>
                  <a:gd name="T15" fmla="*/ 2 h 2"/>
                  <a:gd name="T16" fmla="*/ 38 w 38"/>
                  <a:gd name="T17" fmla="*/ 2 h 2"/>
                  <a:gd name="T18" fmla="*/ 35 w 38"/>
                  <a:gd name="T19" fmla="*/ 2 h 2"/>
                  <a:gd name="T20" fmla="*/ 4 w 38"/>
                  <a:gd name="T21" fmla="*/ 2 h 2"/>
                  <a:gd name="T22" fmla="*/ 4 w 38"/>
                  <a:gd name="T23" fmla="*/ 2 h 2"/>
                  <a:gd name="T24" fmla="*/ 0 w 38"/>
                  <a:gd name="T25" fmla="*/ 2 h 2"/>
                  <a:gd name="T26" fmla="*/ 0 w 38"/>
                  <a:gd name="T27" fmla="*/ 2 h 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8" h="2">
                    <a:moveTo>
                      <a:pt x="0" y="2"/>
                    </a:moveTo>
                    <a:lnTo>
                      <a:pt x="0" y="0"/>
                    </a:lnTo>
                    <a:lnTo>
                      <a:pt x="4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2"/>
                    </a:lnTo>
                    <a:lnTo>
                      <a:pt x="35" y="2"/>
                    </a:lnTo>
                    <a:lnTo>
                      <a:pt x="4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2" name="Freeform 270"/>
              <p:cNvSpPr>
                <a:spLocks/>
              </p:cNvSpPr>
              <p:nvPr/>
            </p:nvSpPr>
            <p:spPr bwMode="auto">
              <a:xfrm>
                <a:off x="5013" y="2329"/>
                <a:ext cx="43" cy="11"/>
              </a:xfrm>
              <a:custGeom>
                <a:avLst/>
                <a:gdLst>
                  <a:gd name="T0" fmla="*/ 43 w 43"/>
                  <a:gd name="T1" fmla="*/ 11 h 11"/>
                  <a:gd name="T2" fmla="*/ 0 w 43"/>
                  <a:gd name="T3" fmla="*/ 11 h 11"/>
                  <a:gd name="T4" fmla="*/ 0 w 43"/>
                  <a:gd name="T5" fmla="*/ 0 h 11"/>
                  <a:gd name="T6" fmla="*/ 2 w 43"/>
                  <a:gd name="T7" fmla="*/ 0 h 11"/>
                  <a:gd name="T8" fmla="*/ 2 w 43"/>
                  <a:gd name="T9" fmla="*/ 8 h 11"/>
                  <a:gd name="T10" fmla="*/ 40 w 43"/>
                  <a:gd name="T11" fmla="*/ 8 h 11"/>
                  <a:gd name="T12" fmla="*/ 40 w 43"/>
                  <a:gd name="T13" fmla="*/ 0 h 11"/>
                  <a:gd name="T14" fmla="*/ 43 w 43"/>
                  <a:gd name="T15" fmla="*/ 0 h 11"/>
                  <a:gd name="T16" fmla="*/ 43 w 43"/>
                  <a:gd name="T17" fmla="*/ 8 h 11"/>
                  <a:gd name="T18" fmla="*/ 43 w 43"/>
                  <a:gd name="T19" fmla="*/ 11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3" h="11">
                    <a:moveTo>
                      <a:pt x="43" y="11"/>
                    </a:moveTo>
                    <a:lnTo>
                      <a:pt x="0" y="1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8"/>
                    </a:lnTo>
                    <a:lnTo>
                      <a:pt x="40" y="8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3" y="8"/>
                    </a:lnTo>
                    <a:lnTo>
                      <a:pt x="43" y="1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3" name="Rectangle 271"/>
              <p:cNvSpPr>
                <a:spLocks noChangeArrowheads="1"/>
              </p:cNvSpPr>
              <p:nvPr/>
            </p:nvSpPr>
            <p:spPr bwMode="auto">
              <a:xfrm>
                <a:off x="5013" y="2326"/>
                <a:ext cx="2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54" name="Rectangle 272"/>
              <p:cNvSpPr>
                <a:spLocks noChangeArrowheads="1"/>
              </p:cNvSpPr>
              <p:nvPr/>
            </p:nvSpPr>
            <p:spPr bwMode="auto">
              <a:xfrm>
                <a:off x="5013" y="2323"/>
                <a:ext cx="2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55" name="Rectangle 273"/>
              <p:cNvSpPr>
                <a:spLocks noChangeArrowheads="1"/>
              </p:cNvSpPr>
              <p:nvPr/>
            </p:nvSpPr>
            <p:spPr bwMode="auto">
              <a:xfrm>
                <a:off x="5013" y="2319"/>
                <a:ext cx="2" cy="4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56" name="Rectangle 274"/>
              <p:cNvSpPr>
                <a:spLocks noChangeArrowheads="1"/>
              </p:cNvSpPr>
              <p:nvPr/>
            </p:nvSpPr>
            <p:spPr bwMode="auto">
              <a:xfrm>
                <a:off x="5013" y="2309"/>
                <a:ext cx="2" cy="10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57" name="Rectangle 275"/>
              <p:cNvSpPr>
                <a:spLocks noChangeArrowheads="1"/>
              </p:cNvSpPr>
              <p:nvPr/>
            </p:nvSpPr>
            <p:spPr bwMode="auto">
              <a:xfrm>
                <a:off x="5013" y="2306"/>
                <a:ext cx="2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58" name="Freeform 276"/>
              <p:cNvSpPr>
                <a:spLocks/>
              </p:cNvSpPr>
              <p:nvPr/>
            </p:nvSpPr>
            <p:spPr bwMode="auto">
              <a:xfrm>
                <a:off x="5014" y="2300"/>
                <a:ext cx="38" cy="3"/>
              </a:xfrm>
              <a:custGeom>
                <a:avLst/>
                <a:gdLst>
                  <a:gd name="T0" fmla="*/ 0 w 38"/>
                  <a:gd name="T1" fmla="*/ 3 h 3"/>
                  <a:gd name="T2" fmla="*/ 0 w 38"/>
                  <a:gd name="T3" fmla="*/ 0 h 3"/>
                  <a:gd name="T4" fmla="*/ 38 w 38"/>
                  <a:gd name="T5" fmla="*/ 0 h 3"/>
                  <a:gd name="T6" fmla="*/ 38 w 38"/>
                  <a:gd name="T7" fmla="*/ 3 h 3"/>
                  <a:gd name="T8" fmla="*/ 1 w 38"/>
                  <a:gd name="T9" fmla="*/ 3 h 3"/>
                  <a:gd name="T10" fmla="*/ 1 w 38"/>
                  <a:gd name="T11" fmla="*/ 3 h 3"/>
                  <a:gd name="T12" fmla="*/ 0 w 38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3">
                    <a:moveTo>
                      <a:pt x="0" y="3"/>
                    </a:moveTo>
                    <a:lnTo>
                      <a:pt x="0" y="0"/>
                    </a:lnTo>
                    <a:lnTo>
                      <a:pt x="38" y="0"/>
                    </a:lnTo>
                    <a:lnTo>
                      <a:pt x="38" y="3"/>
                    </a:lnTo>
                    <a:lnTo>
                      <a:pt x="1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9" name="Freeform 277"/>
              <p:cNvSpPr>
                <a:spLocks/>
              </p:cNvSpPr>
              <p:nvPr/>
            </p:nvSpPr>
            <p:spPr bwMode="auto">
              <a:xfrm>
                <a:off x="5013" y="2300"/>
                <a:ext cx="2" cy="6"/>
              </a:xfrm>
              <a:custGeom>
                <a:avLst/>
                <a:gdLst>
                  <a:gd name="T0" fmla="*/ 1 w 2"/>
                  <a:gd name="T1" fmla="*/ 3 h 6"/>
                  <a:gd name="T2" fmla="*/ 2 w 2"/>
                  <a:gd name="T3" fmla="*/ 3 h 6"/>
                  <a:gd name="T4" fmla="*/ 2 w 2"/>
                  <a:gd name="T5" fmla="*/ 6 h 6"/>
                  <a:gd name="T6" fmla="*/ 0 w 2"/>
                  <a:gd name="T7" fmla="*/ 6 h 6"/>
                  <a:gd name="T8" fmla="*/ 0 w 2"/>
                  <a:gd name="T9" fmla="*/ 0 h 6"/>
                  <a:gd name="T10" fmla="*/ 1 w 2"/>
                  <a:gd name="T11" fmla="*/ 0 h 6"/>
                  <a:gd name="T12" fmla="*/ 1 w 2"/>
                  <a:gd name="T13" fmla="*/ 3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6">
                    <a:moveTo>
                      <a:pt x="1" y="3"/>
                    </a:moveTo>
                    <a:lnTo>
                      <a:pt x="2" y="3"/>
                    </a:lnTo>
                    <a:lnTo>
                      <a:pt x="2" y="6"/>
                    </a:lnTo>
                    <a:lnTo>
                      <a:pt x="0" y="6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0" name="Rectangle 278"/>
              <p:cNvSpPr>
                <a:spLocks noChangeArrowheads="1"/>
              </p:cNvSpPr>
              <p:nvPr/>
            </p:nvSpPr>
            <p:spPr bwMode="auto">
              <a:xfrm>
                <a:off x="5011" y="2291"/>
                <a:ext cx="3" cy="7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61" name="Freeform 279"/>
              <p:cNvSpPr>
                <a:spLocks/>
              </p:cNvSpPr>
              <p:nvPr/>
            </p:nvSpPr>
            <p:spPr bwMode="auto">
              <a:xfrm>
                <a:off x="5011" y="2286"/>
                <a:ext cx="3" cy="5"/>
              </a:xfrm>
              <a:custGeom>
                <a:avLst/>
                <a:gdLst>
                  <a:gd name="T0" fmla="*/ 3 w 3"/>
                  <a:gd name="T1" fmla="*/ 0 h 5"/>
                  <a:gd name="T2" fmla="*/ 3 w 3"/>
                  <a:gd name="T3" fmla="*/ 5 h 5"/>
                  <a:gd name="T4" fmla="*/ 0 w 3"/>
                  <a:gd name="T5" fmla="*/ 5 h 5"/>
                  <a:gd name="T6" fmla="*/ 0 w 3"/>
                  <a:gd name="T7" fmla="*/ 0 h 5"/>
                  <a:gd name="T8" fmla="*/ 0 w 3"/>
                  <a:gd name="T9" fmla="*/ 0 h 5"/>
                  <a:gd name="T10" fmla="*/ 3 w 3"/>
                  <a:gd name="T11" fmla="*/ 0 h 5"/>
                  <a:gd name="T12" fmla="*/ 3 w 3"/>
                  <a:gd name="T13" fmla="*/ 0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5">
                    <a:moveTo>
                      <a:pt x="3" y="0"/>
                    </a:move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2" name="Freeform 280"/>
              <p:cNvSpPr>
                <a:spLocks/>
              </p:cNvSpPr>
              <p:nvPr/>
            </p:nvSpPr>
            <p:spPr bwMode="auto">
              <a:xfrm>
                <a:off x="5011" y="2284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3 w 3"/>
                  <a:gd name="T3" fmla="*/ 2 h 2"/>
                  <a:gd name="T4" fmla="*/ 3 w 3"/>
                  <a:gd name="T5" fmla="*/ 2 h 2"/>
                  <a:gd name="T6" fmla="*/ 0 w 3"/>
                  <a:gd name="T7" fmla="*/ 2 h 2"/>
                  <a:gd name="T8" fmla="*/ 0 w 3"/>
                  <a:gd name="T9" fmla="*/ 0 h 2"/>
                  <a:gd name="T10" fmla="*/ 0 w 3"/>
                  <a:gd name="T11" fmla="*/ 0 h 2"/>
                  <a:gd name="T12" fmla="*/ 3 w 3"/>
                  <a:gd name="T13" fmla="*/ 0 h 2"/>
                  <a:gd name="T14" fmla="*/ 3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">
                    <a:moveTo>
                      <a:pt x="3" y="0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3" name="Freeform 281"/>
              <p:cNvSpPr>
                <a:spLocks/>
              </p:cNvSpPr>
              <p:nvPr/>
            </p:nvSpPr>
            <p:spPr bwMode="auto">
              <a:xfrm>
                <a:off x="5011" y="2281"/>
                <a:ext cx="3" cy="3"/>
              </a:xfrm>
              <a:custGeom>
                <a:avLst/>
                <a:gdLst>
                  <a:gd name="T0" fmla="*/ 3 w 3"/>
                  <a:gd name="T1" fmla="*/ 0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0 h 3"/>
                  <a:gd name="T14" fmla="*/ 3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4" name="Freeform 282"/>
              <p:cNvSpPr>
                <a:spLocks/>
              </p:cNvSpPr>
              <p:nvPr/>
            </p:nvSpPr>
            <p:spPr bwMode="auto">
              <a:xfrm>
                <a:off x="5011" y="2257"/>
                <a:ext cx="44" cy="24"/>
              </a:xfrm>
              <a:custGeom>
                <a:avLst/>
                <a:gdLst>
                  <a:gd name="T0" fmla="*/ 41 w 44"/>
                  <a:gd name="T1" fmla="*/ 3 h 24"/>
                  <a:gd name="T2" fmla="*/ 3 w 44"/>
                  <a:gd name="T3" fmla="*/ 3 h 24"/>
                  <a:gd name="T4" fmla="*/ 3 w 44"/>
                  <a:gd name="T5" fmla="*/ 24 h 24"/>
                  <a:gd name="T6" fmla="*/ 3 w 44"/>
                  <a:gd name="T7" fmla="*/ 24 h 24"/>
                  <a:gd name="T8" fmla="*/ 0 w 44"/>
                  <a:gd name="T9" fmla="*/ 24 h 24"/>
                  <a:gd name="T10" fmla="*/ 0 w 44"/>
                  <a:gd name="T11" fmla="*/ 0 h 24"/>
                  <a:gd name="T12" fmla="*/ 44 w 44"/>
                  <a:gd name="T13" fmla="*/ 0 h 24"/>
                  <a:gd name="T14" fmla="*/ 44 w 44"/>
                  <a:gd name="T15" fmla="*/ 24 h 24"/>
                  <a:gd name="T16" fmla="*/ 44 w 44"/>
                  <a:gd name="T17" fmla="*/ 24 h 24"/>
                  <a:gd name="T18" fmla="*/ 41 w 44"/>
                  <a:gd name="T19" fmla="*/ 24 h 24"/>
                  <a:gd name="T20" fmla="*/ 41 w 44"/>
                  <a:gd name="T21" fmla="*/ 3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4" h="24">
                    <a:moveTo>
                      <a:pt x="41" y="3"/>
                    </a:moveTo>
                    <a:lnTo>
                      <a:pt x="3" y="3"/>
                    </a:lnTo>
                    <a:lnTo>
                      <a:pt x="3" y="24"/>
                    </a:lnTo>
                    <a:lnTo>
                      <a:pt x="0" y="24"/>
                    </a:lnTo>
                    <a:lnTo>
                      <a:pt x="0" y="0"/>
                    </a:lnTo>
                    <a:lnTo>
                      <a:pt x="44" y="0"/>
                    </a:lnTo>
                    <a:lnTo>
                      <a:pt x="44" y="24"/>
                    </a:lnTo>
                    <a:lnTo>
                      <a:pt x="41" y="24"/>
                    </a:lnTo>
                    <a:lnTo>
                      <a:pt x="41" y="3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5" name="Freeform 283"/>
              <p:cNvSpPr>
                <a:spLocks/>
              </p:cNvSpPr>
              <p:nvPr/>
            </p:nvSpPr>
            <p:spPr bwMode="auto">
              <a:xfrm>
                <a:off x="5010" y="2329"/>
                <a:ext cx="49" cy="14"/>
              </a:xfrm>
              <a:custGeom>
                <a:avLst/>
                <a:gdLst>
                  <a:gd name="T0" fmla="*/ 49 w 49"/>
                  <a:gd name="T1" fmla="*/ 11 h 14"/>
                  <a:gd name="T2" fmla="*/ 49 w 49"/>
                  <a:gd name="T3" fmla="*/ 14 h 14"/>
                  <a:gd name="T4" fmla="*/ 0 w 49"/>
                  <a:gd name="T5" fmla="*/ 14 h 14"/>
                  <a:gd name="T6" fmla="*/ 0 w 49"/>
                  <a:gd name="T7" fmla="*/ 0 h 14"/>
                  <a:gd name="T8" fmla="*/ 3 w 49"/>
                  <a:gd name="T9" fmla="*/ 0 h 14"/>
                  <a:gd name="T10" fmla="*/ 3 w 49"/>
                  <a:gd name="T11" fmla="*/ 11 h 14"/>
                  <a:gd name="T12" fmla="*/ 46 w 49"/>
                  <a:gd name="T13" fmla="*/ 11 h 14"/>
                  <a:gd name="T14" fmla="*/ 46 w 49"/>
                  <a:gd name="T15" fmla="*/ 8 h 14"/>
                  <a:gd name="T16" fmla="*/ 46 w 49"/>
                  <a:gd name="T17" fmla="*/ 0 h 14"/>
                  <a:gd name="T18" fmla="*/ 49 w 49"/>
                  <a:gd name="T19" fmla="*/ 0 h 14"/>
                  <a:gd name="T20" fmla="*/ 49 w 49"/>
                  <a:gd name="T21" fmla="*/ 11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9" h="14">
                    <a:moveTo>
                      <a:pt x="49" y="11"/>
                    </a:moveTo>
                    <a:lnTo>
                      <a:pt x="49" y="14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11"/>
                    </a:lnTo>
                    <a:lnTo>
                      <a:pt x="46" y="11"/>
                    </a:lnTo>
                    <a:lnTo>
                      <a:pt x="46" y="8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49" y="1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6" name="Rectangle 284"/>
              <p:cNvSpPr>
                <a:spLocks noChangeArrowheads="1"/>
              </p:cNvSpPr>
              <p:nvPr/>
            </p:nvSpPr>
            <p:spPr bwMode="auto">
              <a:xfrm>
                <a:off x="5010" y="2326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67" name="Rectangle 285"/>
              <p:cNvSpPr>
                <a:spLocks noChangeArrowheads="1"/>
              </p:cNvSpPr>
              <p:nvPr/>
            </p:nvSpPr>
            <p:spPr bwMode="auto">
              <a:xfrm>
                <a:off x="5010" y="232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68" name="Rectangle 286"/>
              <p:cNvSpPr>
                <a:spLocks noChangeArrowheads="1"/>
              </p:cNvSpPr>
              <p:nvPr/>
            </p:nvSpPr>
            <p:spPr bwMode="auto">
              <a:xfrm>
                <a:off x="5010" y="2319"/>
                <a:ext cx="3" cy="4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69" name="Rectangle 287"/>
              <p:cNvSpPr>
                <a:spLocks noChangeArrowheads="1"/>
              </p:cNvSpPr>
              <p:nvPr/>
            </p:nvSpPr>
            <p:spPr bwMode="auto">
              <a:xfrm>
                <a:off x="5010" y="2309"/>
                <a:ext cx="3" cy="10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70" name="Freeform 288"/>
              <p:cNvSpPr>
                <a:spLocks/>
              </p:cNvSpPr>
              <p:nvPr/>
            </p:nvSpPr>
            <p:spPr bwMode="auto">
              <a:xfrm>
                <a:off x="5011" y="2298"/>
                <a:ext cx="3" cy="8"/>
              </a:xfrm>
              <a:custGeom>
                <a:avLst/>
                <a:gdLst>
                  <a:gd name="T0" fmla="*/ 0 w 3"/>
                  <a:gd name="T1" fmla="*/ 8 h 8"/>
                  <a:gd name="T2" fmla="*/ 0 w 3"/>
                  <a:gd name="T3" fmla="*/ 0 h 8"/>
                  <a:gd name="T4" fmla="*/ 3 w 3"/>
                  <a:gd name="T5" fmla="*/ 0 h 8"/>
                  <a:gd name="T6" fmla="*/ 3 w 3"/>
                  <a:gd name="T7" fmla="*/ 2 h 8"/>
                  <a:gd name="T8" fmla="*/ 2 w 3"/>
                  <a:gd name="T9" fmla="*/ 2 h 8"/>
                  <a:gd name="T10" fmla="*/ 2 w 3"/>
                  <a:gd name="T11" fmla="*/ 8 h 8"/>
                  <a:gd name="T12" fmla="*/ 0 w 3"/>
                  <a:gd name="T13" fmla="*/ 8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8">
                    <a:moveTo>
                      <a:pt x="0" y="8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2" y="2"/>
                    </a:lnTo>
                    <a:lnTo>
                      <a:pt x="2" y="8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1" name="Freeform 289"/>
              <p:cNvSpPr>
                <a:spLocks/>
              </p:cNvSpPr>
              <p:nvPr/>
            </p:nvSpPr>
            <p:spPr bwMode="auto">
              <a:xfrm>
                <a:off x="5010" y="2298"/>
                <a:ext cx="3" cy="11"/>
              </a:xfrm>
              <a:custGeom>
                <a:avLst/>
                <a:gdLst>
                  <a:gd name="T0" fmla="*/ 0 w 3"/>
                  <a:gd name="T1" fmla="*/ 0 h 11"/>
                  <a:gd name="T2" fmla="*/ 1 w 3"/>
                  <a:gd name="T3" fmla="*/ 0 h 11"/>
                  <a:gd name="T4" fmla="*/ 1 w 3"/>
                  <a:gd name="T5" fmla="*/ 8 h 11"/>
                  <a:gd name="T6" fmla="*/ 3 w 3"/>
                  <a:gd name="T7" fmla="*/ 8 h 11"/>
                  <a:gd name="T8" fmla="*/ 3 w 3"/>
                  <a:gd name="T9" fmla="*/ 11 h 11"/>
                  <a:gd name="T10" fmla="*/ 0 w 3"/>
                  <a:gd name="T11" fmla="*/ 11 h 11"/>
                  <a:gd name="T12" fmla="*/ 0 w 3"/>
                  <a:gd name="T13" fmla="*/ 0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1">
                    <a:moveTo>
                      <a:pt x="0" y="0"/>
                    </a:moveTo>
                    <a:lnTo>
                      <a:pt x="1" y="0"/>
                    </a:lnTo>
                    <a:lnTo>
                      <a:pt x="1" y="8"/>
                    </a:lnTo>
                    <a:lnTo>
                      <a:pt x="3" y="8"/>
                    </a:lnTo>
                    <a:lnTo>
                      <a:pt x="3" y="11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2" name="Freeform 290"/>
              <p:cNvSpPr>
                <a:spLocks/>
              </p:cNvSpPr>
              <p:nvPr/>
            </p:nvSpPr>
            <p:spPr bwMode="auto">
              <a:xfrm>
                <a:off x="5008" y="2286"/>
                <a:ext cx="3" cy="5"/>
              </a:xfrm>
              <a:custGeom>
                <a:avLst/>
                <a:gdLst>
                  <a:gd name="T0" fmla="*/ 3 w 3"/>
                  <a:gd name="T1" fmla="*/ 0 h 5"/>
                  <a:gd name="T2" fmla="*/ 3 w 3"/>
                  <a:gd name="T3" fmla="*/ 5 h 5"/>
                  <a:gd name="T4" fmla="*/ 0 w 3"/>
                  <a:gd name="T5" fmla="*/ 5 h 5"/>
                  <a:gd name="T6" fmla="*/ 0 w 3"/>
                  <a:gd name="T7" fmla="*/ 2 h 5"/>
                  <a:gd name="T8" fmla="*/ 0 w 3"/>
                  <a:gd name="T9" fmla="*/ 2 h 5"/>
                  <a:gd name="T10" fmla="*/ 3 w 3"/>
                  <a:gd name="T11" fmla="*/ 0 h 5"/>
                  <a:gd name="T12" fmla="*/ 3 w 3"/>
                  <a:gd name="T13" fmla="*/ 0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5">
                    <a:moveTo>
                      <a:pt x="3" y="0"/>
                    </a:moveTo>
                    <a:lnTo>
                      <a:pt x="3" y="5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3" name="Freeform 291"/>
              <p:cNvSpPr>
                <a:spLocks/>
              </p:cNvSpPr>
              <p:nvPr/>
            </p:nvSpPr>
            <p:spPr bwMode="auto">
              <a:xfrm>
                <a:off x="5008" y="2284"/>
                <a:ext cx="3" cy="4"/>
              </a:xfrm>
              <a:custGeom>
                <a:avLst/>
                <a:gdLst>
                  <a:gd name="T0" fmla="*/ 0 w 3"/>
                  <a:gd name="T1" fmla="*/ 4 h 4"/>
                  <a:gd name="T2" fmla="*/ 0 w 3"/>
                  <a:gd name="T3" fmla="*/ 1 h 4"/>
                  <a:gd name="T4" fmla="*/ 0 w 3"/>
                  <a:gd name="T5" fmla="*/ 1 h 4"/>
                  <a:gd name="T6" fmla="*/ 3 w 3"/>
                  <a:gd name="T7" fmla="*/ 0 h 4"/>
                  <a:gd name="T8" fmla="*/ 3 w 3"/>
                  <a:gd name="T9" fmla="*/ 2 h 4"/>
                  <a:gd name="T10" fmla="*/ 3 w 3"/>
                  <a:gd name="T11" fmla="*/ 2 h 4"/>
                  <a:gd name="T12" fmla="*/ 0 w 3"/>
                  <a:gd name="T13" fmla="*/ 4 h 4"/>
                  <a:gd name="T14" fmla="*/ 0 w 3"/>
                  <a:gd name="T15" fmla="*/ 4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4">
                    <a:moveTo>
                      <a:pt x="0" y="4"/>
                    </a:moveTo>
                    <a:lnTo>
                      <a:pt x="0" y="1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4" name="Freeform 292"/>
              <p:cNvSpPr>
                <a:spLocks/>
              </p:cNvSpPr>
              <p:nvPr/>
            </p:nvSpPr>
            <p:spPr bwMode="auto">
              <a:xfrm>
                <a:off x="5008" y="2281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3 h 4"/>
                  <a:gd name="T4" fmla="*/ 3 w 3"/>
                  <a:gd name="T5" fmla="*/ 3 h 4"/>
                  <a:gd name="T6" fmla="*/ 0 w 3"/>
                  <a:gd name="T7" fmla="*/ 4 h 4"/>
                  <a:gd name="T8" fmla="*/ 0 w 3"/>
                  <a:gd name="T9" fmla="*/ 1 h 4"/>
                  <a:gd name="T10" fmla="*/ 0 w 3"/>
                  <a:gd name="T11" fmla="*/ 1 h 4"/>
                  <a:gd name="T12" fmla="*/ 3 w 3"/>
                  <a:gd name="T13" fmla="*/ 0 h 4"/>
                  <a:gd name="T14" fmla="*/ 3 w 3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4">
                    <a:moveTo>
                      <a:pt x="3" y="0"/>
                    </a:moveTo>
                    <a:lnTo>
                      <a:pt x="3" y="3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5" name="Freeform 293"/>
              <p:cNvSpPr>
                <a:spLocks/>
              </p:cNvSpPr>
              <p:nvPr/>
            </p:nvSpPr>
            <p:spPr bwMode="auto">
              <a:xfrm>
                <a:off x="5008" y="2254"/>
                <a:ext cx="50" cy="28"/>
              </a:xfrm>
              <a:custGeom>
                <a:avLst/>
                <a:gdLst>
                  <a:gd name="T0" fmla="*/ 50 w 50"/>
                  <a:gd name="T1" fmla="*/ 0 h 28"/>
                  <a:gd name="T2" fmla="*/ 50 w 50"/>
                  <a:gd name="T3" fmla="*/ 27 h 28"/>
                  <a:gd name="T4" fmla="*/ 50 w 50"/>
                  <a:gd name="T5" fmla="*/ 27 h 28"/>
                  <a:gd name="T6" fmla="*/ 47 w 50"/>
                  <a:gd name="T7" fmla="*/ 27 h 28"/>
                  <a:gd name="T8" fmla="*/ 47 w 50"/>
                  <a:gd name="T9" fmla="*/ 3 h 28"/>
                  <a:gd name="T10" fmla="*/ 3 w 50"/>
                  <a:gd name="T11" fmla="*/ 3 h 28"/>
                  <a:gd name="T12" fmla="*/ 3 w 50"/>
                  <a:gd name="T13" fmla="*/ 27 h 28"/>
                  <a:gd name="T14" fmla="*/ 3 w 50"/>
                  <a:gd name="T15" fmla="*/ 27 h 28"/>
                  <a:gd name="T16" fmla="*/ 0 w 50"/>
                  <a:gd name="T17" fmla="*/ 28 h 28"/>
                  <a:gd name="T18" fmla="*/ 0 w 50"/>
                  <a:gd name="T19" fmla="*/ 0 h 28"/>
                  <a:gd name="T20" fmla="*/ 50 w 50"/>
                  <a:gd name="T21" fmla="*/ 0 h 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0" h="28">
                    <a:moveTo>
                      <a:pt x="50" y="0"/>
                    </a:moveTo>
                    <a:lnTo>
                      <a:pt x="50" y="27"/>
                    </a:lnTo>
                    <a:lnTo>
                      <a:pt x="47" y="27"/>
                    </a:lnTo>
                    <a:lnTo>
                      <a:pt x="47" y="3"/>
                    </a:lnTo>
                    <a:lnTo>
                      <a:pt x="3" y="3"/>
                    </a:lnTo>
                    <a:lnTo>
                      <a:pt x="3" y="27"/>
                    </a:lnTo>
                    <a:lnTo>
                      <a:pt x="0" y="28"/>
                    </a:lnTo>
                    <a:lnTo>
                      <a:pt x="0" y="0"/>
                    </a:ln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6" name="Freeform 294"/>
              <p:cNvSpPr>
                <a:spLocks/>
              </p:cNvSpPr>
              <p:nvPr/>
            </p:nvSpPr>
            <p:spPr bwMode="auto">
              <a:xfrm>
                <a:off x="5008" y="2291"/>
                <a:ext cx="3" cy="18"/>
              </a:xfrm>
              <a:custGeom>
                <a:avLst/>
                <a:gdLst>
                  <a:gd name="T0" fmla="*/ 0 w 3"/>
                  <a:gd name="T1" fmla="*/ 18 h 18"/>
                  <a:gd name="T2" fmla="*/ 0 w 3"/>
                  <a:gd name="T3" fmla="*/ 0 h 18"/>
                  <a:gd name="T4" fmla="*/ 3 w 3"/>
                  <a:gd name="T5" fmla="*/ 0 h 18"/>
                  <a:gd name="T6" fmla="*/ 3 w 3"/>
                  <a:gd name="T7" fmla="*/ 7 h 18"/>
                  <a:gd name="T8" fmla="*/ 2 w 3"/>
                  <a:gd name="T9" fmla="*/ 7 h 18"/>
                  <a:gd name="T10" fmla="*/ 2 w 3"/>
                  <a:gd name="T11" fmla="*/ 18 h 18"/>
                  <a:gd name="T12" fmla="*/ 0 w 3"/>
                  <a:gd name="T13" fmla="*/ 18 h 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8">
                    <a:moveTo>
                      <a:pt x="0" y="18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7"/>
                    </a:lnTo>
                    <a:lnTo>
                      <a:pt x="2" y="7"/>
                    </a:lnTo>
                    <a:lnTo>
                      <a:pt x="2" y="18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7" name="Freeform 295"/>
              <p:cNvSpPr>
                <a:spLocks/>
              </p:cNvSpPr>
              <p:nvPr/>
            </p:nvSpPr>
            <p:spPr bwMode="auto">
              <a:xfrm>
                <a:off x="5003" y="2291"/>
                <a:ext cx="7" cy="28"/>
              </a:xfrm>
              <a:custGeom>
                <a:avLst/>
                <a:gdLst>
                  <a:gd name="T0" fmla="*/ 7 w 7"/>
                  <a:gd name="T1" fmla="*/ 28 h 28"/>
                  <a:gd name="T2" fmla="*/ 0 w 7"/>
                  <a:gd name="T3" fmla="*/ 28 h 28"/>
                  <a:gd name="T4" fmla="*/ 0 w 7"/>
                  <a:gd name="T5" fmla="*/ 1 h 28"/>
                  <a:gd name="T6" fmla="*/ 0 w 7"/>
                  <a:gd name="T7" fmla="*/ 1 h 28"/>
                  <a:gd name="T8" fmla="*/ 1 w 7"/>
                  <a:gd name="T9" fmla="*/ 0 h 28"/>
                  <a:gd name="T10" fmla="*/ 5 w 7"/>
                  <a:gd name="T11" fmla="*/ 0 h 28"/>
                  <a:gd name="T12" fmla="*/ 5 w 7"/>
                  <a:gd name="T13" fmla="*/ 18 h 28"/>
                  <a:gd name="T14" fmla="*/ 7 w 7"/>
                  <a:gd name="T15" fmla="*/ 18 h 28"/>
                  <a:gd name="T16" fmla="*/ 7 w 7"/>
                  <a:gd name="T17" fmla="*/ 28 h 2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" h="28">
                    <a:moveTo>
                      <a:pt x="7" y="28"/>
                    </a:moveTo>
                    <a:lnTo>
                      <a:pt x="0" y="28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5" y="0"/>
                    </a:lnTo>
                    <a:lnTo>
                      <a:pt x="5" y="18"/>
                    </a:lnTo>
                    <a:lnTo>
                      <a:pt x="7" y="18"/>
                    </a:lnTo>
                    <a:lnTo>
                      <a:pt x="7" y="2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8" name="Freeform 296"/>
              <p:cNvSpPr>
                <a:spLocks/>
              </p:cNvSpPr>
              <p:nvPr/>
            </p:nvSpPr>
            <p:spPr bwMode="auto">
              <a:xfrm>
                <a:off x="5004" y="2288"/>
                <a:ext cx="4" cy="3"/>
              </a:xfrm>
              <a:custGeom>
                <a:avLst/>
                <a:gdLst>
                  <a:gd name="T0" fmla="*/ 4 w 4"/>
                  <a:gd name="T1" fmla="*/ 0 h 3"/>
                  <a:gd name="T2" fmla="*/ 4 w 4"/>
                  <a:gd name="T3" fmla="*/ 3 h 3"/>
                  <a:gd name="T4" fmla="*/ 0 w 4"/>
                  <a:gd name="T5" fmla="*/ 3 h 3"/>
                  <a:gd name="T6" fmla="*/ 0 w 4"/>
                  <a:gd name="T7" fmla="*/ 3 h 3"/>
                  <a:gd name="T8" fmla="*/ 0 w 4"/>
                  <a:gd name="T9" fmla="*/ 3 h 3"/>
                  <a:gd name="T10" fmla="*/ 4 w 4"/>
                  <a:gd name="T11" fmla="*/ 0 h 3"/>
                  <a:gd name="T12" fmla="*/ 4 w 4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3">
                    <a:moveTo>
                      <a:pt x="4" y="0"/>
                    </a:moveTo>
                    <a:lnTo>
                      <a:pt x="4" y="3"/>
                    </a:lnTo>
                    <a:lnTo>
                      <a:pt x="0" y="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9" name="Freeform 297"/>
              <p:cNvSpPr>
                <a:spLocks/>
              </p:cNvSpPr>
              <p:nvPr/>
            </p:nvSpPr>
            <p:spPr bwMode="auto">
              <a:xfrm>
                <a:off x="5003" y="2291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0 h 1"/>
                  <a:gd name="T8" fmla="*/ 1 w 1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0" name="Freeform 298"/>
              <p:cNvSpPr>
                <a:spLocks/>
              </p:cNvSpPr>
              <p:nvPr/>
            </p:nvSpPr>
            <p:spPr bwMode="auto">
              <a:xfrm>
                <a:off x="4992" y="2292"/>
                <a:ext cx="18" cy="31"/>
              </a:xfrm>
              <a:custGeom>
                <a:avLst/>
                <a:gdLst>
                  <a:gd name="T0" fmla="*/ 11 w 18"/>
                  <a:gd name="T1" fmla="*/ 27 h 31"/>
                  <a:gd name="T2" fmla="*/ 18 w 18"/>
                  <a:gd name="T3" fmla="*/ 27 h 31"/>
                  <a:gd name="T4" fmla="*/ 18 w 18"/>
                  <a:gd name="T5" fmla="*/ 31 h 31"/>
                  <a:gd name="T6" fmla="*/ 0 w 18"/>
                  <a:gd name="T7" fmla="*/ 31 h 31"/>
                  <a:gd name="T8" fmla="*/ 0 w 18"/>
                  <a:gd name="T9" fmla="*/ 0 h 31"/>
                  <a:gd name="T10" fmla="*/ 11 w 18"/>
                  <a:gd name="T11" fmla="*/ 0 h 31"/>
                  <a:gd name="T12" fmla="*/ 11 w 18"/>
                  <a:gd name="T13" fmla="*/ 27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8" h="31">
                    <a:moveTo>
                      <a:pt x="11" y="27"/>
                    </a:moveTo>
                    <a:lnTo>
                      <a:pt x="18" y="27"/>
                    </a:lnTo>
                    <a:lnTo>
                      <a:pt x="18" y="31"/>
                    </a:lnTo>
                    <a:lnTo>
                      <a:pt x="0" y="31"/>
                    </a:lnTo>
                    <a:lnTo>
                      <a:pt x="0" y="0"/>
                    </a:lnTo>
                    <a:lnTo>
                      <a:pt x="11" y="0"/>
                    </a:lnTo>
                    <a:lnTo>
                      <a:pt x="11" y="27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1" name="Freeform 299"/>
              <p:cNvSpPr>
                <a:spLocks/>
              </p:cNvSpPr>
              <p:nvPr/>
            </p:nvSpPr>
            <p:spPr bwMode="auto">
              <a:xfrm>
                <a:off x="4989" y="2285"/>
                <a:ext cx="21" cy="41"/>
              </a:xfrm>
              <a:custGeom>
                <a:avLst/>
                <a:gdLst>
                  <a:gd name="T0" fmla="*/ 15 w 21"/>
                  <a:gd name="T1" fmla="*/ 6 h 41"/>
                  <a:gd name="T2" fmla="*/ 14 w 21"/>
                  <a:gd name="T3" fmla="*/ 6 h 41"/>
                  <a:gd name="T4" fmla="*/ 14 w 21"/>
                  <a:gd name="T5" fmla="*/ 7 h 41"/>
                  <a:gd name="T6" fmla="*/ 3 w 21"/>
                  <a:gd name="T7" fmla="*/ 7 h 41"/>
                  <a:gd name="T8" fmla="*/ 3 w 21"/>
                  <a:gd name="T9" fmla="*/ 38 h 41"/>
                  <a:gd name="T10" fmla="*/ 21 w 21"/>
                  <a:gd name="T11" fmla="*/ 38 h 41"/>
                  <a:gd name="T12" fmla="*/ 21 w 21"/>
                  <a:gd name="T13" fmla="*/ 41 h 41"/>
                  <a:gd name="T14" fmla="*/ 0 w 21"/>
                  <a:gd name="T15" fmla="*/ 41 h 41"/>
                  <a:gd name="T16" fmla="*/ 0 w 21"/>
                  <a:gd name="T17" fmla="*/ 4 h 41"/>
                  <a:gd name="T18" fmla="*/ 14 w 21"/>
                  <a:gd name="T19" fmla="*/ 4 h 41"/>
                  <a:gd name="T20" fmla="*/ 14 w 21"/>
                  <a:gd name="T21" fmla="*/ 4 h 41"/>
                  <a:gd name="T22" fmla="*/ 19 w 21"/>
                  <a:gd name="T23" fmla="*/ 0 h 41"/>
                  <a:gd name="T24" fmla="*/ 19 w 21"/>
                  <a:gd name="T25" fmla="*/ 3 h 41"/>
                  <a:gd name="T26" fmla="*/ 19 w 21"/>
                  <a:gd name="T27" fmla="*/ 3 h 41"/>
                  <a:gd name="T28" fmla="*/ 15 w 21"/>
                  <a:gd name="T29" fmla="*/ 6 h 41"/>
                  <a:gd name="T30" fmla="*/ 15 w 21"/>
                  <a:gd name="T31" fmla="*/ 6 h 4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1" h="41">
                    <a:moveTo>
                      <a:pt x="15" y="6"/>
                    </a:moveTo>
                    <a:lnTo>
                      <a:pt x="14" y="6"/>
                    </a:lnTo>
                    <a:lnTo>
                      <a:pt x="14" y="7"/>
                    </a:lnTo>
                    <a:lnTo>
                      <a:pt x="3" y="7"/>
                    </a:lnTo>
                    <a:lnTo>
                      <a:pt x="3" y="38"/>
                    </a:lnTo>
                    <a:lnTo>
                      <a:pt x="21" y="38"/>
                    </a:lnTo>
                    <a:lnTo>
                      <a:pt x="21" y="41"/>
                    </a:lnTo>
                    <a:lnTo>
                      <a:pt x="0" y="41"/>
                    </a:lnTo>
                    <a:lnTo>
                      <a:pt x="0" y="4"/>
                    </a:lnTo>
                    <a:lnTo>
                      <a:pt x="14" y="4"/>
                    </a:lnTo>
                    <a:lnTo>
                      <a:pt x="19" y="0"/>
                    </a:lnTo>
                    <a:lnTo>
                      <a:pt x="19" y="3"/>
                    </a:lnTo>
                    <a:lnTo>
                      <a:pt x="15" y="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2" name="Freeform 300"/>
              <p:cNvSpPr>
                <a:spLocks/>
              </p:cNvSpPr>
              <p:nvPr/>
            </p:nvSpPr>
            <p:spPr bwMode="auto">
              <a:xfrm>
                <a:off x="4986" y="2282"/>
                <a:ext cx="24" cy="47"/>
              </a:xfrm>
              <a:custGeom>
                <a:avLst/>
                <a:gdLst>
                  <a:gd name="T0" fmla="*/ 15 w 24"/>
                  <a:gd name="T1" fmla="*/ 4 h 47"/>
                  <a:gd name="T2" fmla="*/ 15 w 24"/>
                  <a:gd name="T3" fmla="*/ 4 h 47"/>
                  <a:gd name="T4" fmla="*/ 22 w 24"/>
                  <a:gd name="T5" fmla="*/ 0 h 47"/>
                  <a:gd name="T6" fmla="*/ 22 w 24"/>
                  <a:gd name="T7" fmla="*/ 3 h 47"/>
                  <a:gd name="T8" fmla="*/ 22 w 24"/>
                  <a:gd name="T9" fmla="*/ 3 h 47"/>
                  <a:gd name="T10" fmla="*/ 17 w 24"/>
                  <a:gd name="T11" fmla="*/ 7 h 47"/>
                  <a:gd name="T12" fmla="*/ 3 w 24"/>
                  <a:gd name="T13" fmla="*/ 7 h 47"/>
                  <a:gd name="T14" fmla="*/ 3 w 24"/>
                  <a:gd name="T15" fmla="*/ 44 h 47"/>
                  <a:gd name="T16" fmla="*/ 24 w 24"/>
                  <a:gd name="T17" fmla="*/ 44 h 47"/>
                  <a:gd name="T18" fmla="*/ 24 w 24"/>
                  <a:gd name="T19" fmla="*/ 47 h 47"/>
                  <a:gd name="T20" fmla="*/ 0 w 24"/>
                  <a:gd name="T21" fmla="*/ 47 h 47"/>
                  <a:gd name="T22" fmla="*/ 0 w 24"/>
                  <a:gd name="T23" fmla="*/ 4 h 47"/>
                  <a:gd name="T24" fmla="*/ 15 w 24"/>
                  <a:gd name="T25" fmla="*/ 4 h 4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4" h="47">
                    <a:moveTo>
                      <a:pt x="15" y="4"/>
                    </a:moveTo>
                    <a:lnTo>
                      <a:pt x="15" y="4"/>
                    </a:lnTo>
                    <a:lnTo>
                      <a:pt x="22" y="0"/>
                    </a:lnTo>
                    <a:lnTo>
                      <a:pt x="22" y="3"/>
                    </a:lnTo>
                    <a:lnTo>
                      <a:pt x="17" y="7"/>
                    </a:lnTo>
                    <a:lnTo>
                      <a:pt x="3" y="7"/>
                    </a:lnTo>
                    <a:lnTo>
                      <a:pt x="3" y="44"/>
                    </a:lnTo>
                    <a:lnTo>
                      <a:pt x="24" y="44"/>
                    </a:lnTo>
                    <a:lnTo>
                      <a:pt x="24" y="47"/>
                    </a:lnTo>
                    <a:lnTo>
                      <a:pt x="0" y="47"/>
                    </a:lnTo>
                    <a:lnTo>
                      <a:pt x="0" y="4"/>
                    </a:lnTo>
                    <a:lnTo>
                      <a:pt x="15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3" name="Rectangle 301"/>
              <p:cNvSpPr>
                <a:spLocks noChangeArrowheads="1"/>
              </p:cNvSpPr>
              <p:nvPr/>
            </p:nvSpPr>
            <p:spPr bwMode="auto">
              <a:xfrm>
                <a:off x="4992" y="2319"/>
                <a:ext cx="18" cy="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84" name="Rectangle 302"/>
              <p:cNvSpPr>
                <a:spLocks noChangeArrowheads="1"/>
              </p:cNvSpPr>
              <p:nvPr/>
            </p:nvSpPr>
            <p:spPr bwMode="auto">
              <a:xfrm>
                <a:off x="5059" y="2319"/>
                <a:ext cx="20" cy="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85" name="Rectangle 303"/>
              <p:cNvSpPr>
                <a:spLocks noChangeArrowheads="1"/>
              </p:cNvSpPr>
              <p:nvPr/>
            </p:nvSpPr>
            <p:spPr bwMode="auto">
              <a:xfrm>
                <a:off x="5070" y="2293"/>
                <a:ext cx="4" cy="5"/>
              </a:xfrm>
              <a:prstGeom prst="rect">
                <a:avLst/>
              </a:prstGeom>
              <a:solidFill>
                <a:srgbClr val="BED6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86" name="Freeform 304"/>
              <p:cNvSpPr>
                <a:spLocks/>
              </p:cNvSpPr>
              <p:nvPr/>
            </p:nvSpPr>
            <p:spPr bwMode="auto">
              <a:xfrm>
                <a:off x="5243" y="2254"/>
                <a:ext cx="72" cy="89"/>
              </a:xfrm>
              <a:custGeom>
                <a:avLst/>
                <a:gdLst>
                  <a:gd name="T0" fmla="*/ 37 w 72"/>
                  <a:gd name="T1" fmla="*/ 0 h 89"/>
                  <a:gd name="T2" fmla="*/ 37 w 72"/>
                  <a:gd name="T3" fmla="*/ 0 h 89"/>
                  <a:gd name="T4" fmla="*/ 34 w 72"/>
                  <a:gd name="T5" fmla="*/ 3 h 89"/>
                  <a:gd name="T6" fmla="*/ 31 w 72"/>
                  <a:gd name="T7" fmla="*/ 7 h 89"/>
                  <a:gd name="T8" fmla="*/ 18 w 72"/>
                  <a:gd name="T9" fmla="*/ 14 h 89"/>
                  <a:gd name="T10" fmla="*/ 0 w 72"/>
                  <a:gd name="T11" fmla="*/ 23 h 89"/>
                  <a:gd name="T12" fmla="*/ 0 w 72"/>
                  <a:gd name="T13" fmla="*/ 23 h 89"/>
                  <a:gd name="T14" fmla="*/ 1 w 72"/>
                  <a:gd name="T15" fmla="*/ 32 h 89"/>
                  <a:gd name="T16" fmla="*/ 1 w 72"/>
                  <a:gd name="T17" fmla="*/ 44 h 89"/>
                  <a:gd name="T18" fmla="*/ 4 w 72"/>
                  <a:gd name="T19" fmla="*/ 55 h 89"/>
                  <a:gd name="T20" fmla="*/ 8 w 72"/>
                  <a:gd name="T21" fmla="*/ 68 h 89"/>
                  <a:gd name="T22" fmla="*/ 11 w 72"/>
                  <a:gd name="T23" fmla="*/ 73 h 89"/>
                  <a:gd name="T24" fmla="*/ 14 w 72"/>
                  <a:gd name="T25" fmla="*/ 79 h 89"/>
                  <a:gd name="T26" fmla="*/ 18 w 72"/>
                  <a:gd name="T27" fmla="*/ 83 h 89"/>
                  <a:gd name="T28" fmla="*/ 24 w 72"/>
                  <a:gd name="T29" fmla="*/ 86 h 89"/>
                  <a:gd name="T30" fmla="*/ 30 w 72"/>
                  <a:gd name="T31" fmla="*/ 89 h 89"/>
                  <a:gd name="T32" fmla="*/ 35 w 72"/>
                  <a:gd name="T33" fmla="*/ 89 h 89"/>
                  <a:gd name="T34" fmla="*/ 37 w 72"/>
                  <a:gd name="T35" fmla="*/ 89 h 89"/>
                  <a:gd name="T36" fmla="*/ 37 w 72"/>
                  <a:gd name="T37" fmla="*/ 89 h 89"/>
                  <a:gd name="T38" fmla="*/ 44 w 72"/>
                  <a:gd name="T39" fmla="*/ 89 h 89"/>
                  <a:gd name="T40" fmla="*/ 49 w 72"/>
                  <a:gd name="T41" fmla="*/ 86 h 89"/>
                  <a:gd name="T42" fmla="*/ 53 w 72"/>
                  <a:gd name="T43" fmla="*/ 83 h 89"/>
                  <a:gd name="T44" fmla="*/ 58 w 72"/>
                  <a:gd name="T45" fmla="*/ 79 h 89"/>
                  <a:gd name="T46" fmla="*/ 62 w 72"/>
                  <a:gd name="T47" fmla="*/ 73 h 89"/>
                  <a:gd name="T48" fmla="*/ 65 w 72"/>
                  <a:gd name="T49" fmla="*/ 68 h 89"/>
                  <a:gd name="T50" fmla="*/ 69 w 72"/>
                  <a:gd name="T51" fmla="*/ 55 h 89"/>
                  <a:gd name="T52" fmla="*/ 70 w 72"/>
                  <a:gd name="T53" fmla="*/ 44 h 89"/>
                  <a:gd name="T54" fmla="*/ 72 w 72"/>
                  <a:gd name="T55" fmla="*/ 32 h 89"/>
                  <a:gd name="T56" fmla="*/ 72 w 72"/>
                  <a:gd name="T57" fmla="*/ 21 h 89"/>
                  <a:gd name="T58" fmla="*/ 72 w 72"/>
                  <a:gd name="T59" fmla="*/ 21 h 89"/>
                  <a:gd name="T60" fmla="*/ 55 w 72"/>
                  <a:gd name="T61" fmla="*/ 14 h 89"/>
                  <a:gd name="T62" fmla="*/ 42 w 72"/>
                  <a:gd name="T63" fmla="*/ 7 h 89"/>
                  <a:gd name="T64" fmla="*/ 38 w 72"/>
                  <a:gd name="T65" fmla="*/ 3 h 89"/>
                  <a:gd name="T66" fmla="*/ 37 w 72"/>
                  <a:gd name="T67" fmla="*/ 0 h 89"/>
                  <a:gd name="T68" fmla="*/ 37 w 72"/>
                  <a:gd name="T69" fmla="*/ 0 h 8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72" h="89">
                    <a:moveTo>
                      <a:pt x="37" y="0"/>
                    </a:moveTo>
                    <a:lnTo>
                      <a:pt x="37" y="0"/>
                    </a:lnTo>
                    <a:lnTo>
                      <a:pt x="34" y="3"/>
                    </a:lnTo>
                    <a:lnTo>
                      <a:pt x="31" y="7"/>
                    </a:lnTo>
                    <a:lnTo>
                      <a:pt x="18" y="14"/>
                    </a:lnTo>
                    <a:lnTo>
                      <a:pt x="0" y="23"/>
                    </a:lnTo>
                    <a:lnTo>
                      <a:pt x="1" y="32"/>
                    </a:lnTo>
                    <a:lnTo>
                      <a:pt x="1" y="44"/>
                    </a:lnTo>
                    <a:lnTo>
                      <a:pt x="4" y="55"/>
                    </a:lnTo>
                    <a:lnTo>
                      <a:pt x="8" y="68"/>
                    </a:lnTo>
                    <a:lnTo>
                      <a:pt x="11" y="73"/>
                    </a:lnTo>
                    <a:lnTo>
                      <a:pt x="14" y="79"/>
                    </a:lnTo>
                    <a:lnTo>
                      <a:pt x="18" y="83"/>
                    </a:lnTo>
                    <a:lnTo>
                      <a:pt x="24" y="86"/>
                    </a:lnTo>
                    <a:lnTo>
                      <a:pt x="30" y="89"/>
                    </a:lnTo>
                    <a:lnTo>
                      <a:pt x="35" y="89"/>
                    </a:lnTo>
                    <a:lnTo>
                      <a:pt x="37" y="89"/>
                    </a:lnTo>
                    <a:lnTo>
                      <a:pt x="44" y="89"/>
                    </a:lnTo>
                    <a:lnTo>
                      <a:pt x="49" y="86"/>
                    </a:lnTo>
                    <a:lnTo>
                      <a:pt x="53" y="83"/>
                    </a:lnTo>
                    <a:lnTo>
                      <a:pt x="58" y="79"/>
                    </a:lnTo>
                    <a:lnTo>
                      <a:pt x="62" y="73"/>
                    </a:lnTo>
                    <a:lnTo>
                      <a:pt x="65" y="68"/>
                    </a:lnTo>
                    <a:lnTo>
                      <a:pt x="69" y="55"/>
                    </a:lnTo>
                    <a:lnTo>
                      <a:pt x="70" y="44"/>
                    </a:lnTo>
                    <a:lnTo>
                      <a:pt x="72" y="32"/>
                    </a:lnTo>
                    <a:lnTo>
                      <a:pt x="72" y="21"/>
                    </a:lnTo>
                    <a:lnTo>
                      <a:pt x="55" y="14"/>
                    </a:lnTo>
                    <a:lnTo>
                      <a:pt x="42" y="7"/>
                    </a:lnTo>
                    <a:lnTo>
                      <a:pt x="38" y="3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E1E8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7" name="Freeform 305"/>
              <p:cNvSpPr>
                <a:spLocks/>
              </p:cNvSpPr>
              <p:nvPr/>
            </p:nvSpPr>
            <p:spPr bwMode="auto">
              <a:xfrm>
                <a:off x="5240" y="2250"/>
                <a:ext cx="77" cy="95"/>
              </a:xfrm>
              <a:custGeom>
                <a:avLst/>
                <a:gdLst>
                  <a:gd name="T0" fmla="*/ 37 w 77"/>
                  <a:gd name="T1" fmla="*/ 4 h 95"/>
                  <a:gd name="T2" fmla="*/ 35 w 77"/>
                  <a:gd name="T3" fmla="*/ 6 h 95"/>
                  <a:gd name="T4" fmla="*/ 28 w 77"/>
                  <a:gd name="T5" fmla="*/ 11 h 95"/>
                  <a:gd name="T6" fmla="*/ 11 w 77"/>
                  <a:gd name="T7" fmla="*/ 20 h 95"/>
                  <a:gd name="T8" fmla="*/ 4 w 77"/>
                  <a:gd name="T9" fmla="*/ 22 h 95"/>
                  <a:gd name="T10" fmla="*/ 3 w 77"/>
                  <a:gd name="T11" fmla="*/ 24 h 95"/>
                  <a:gd name="T12" fmla="*/ 0 w 77"/>
                  <a:gd name="T13" fmla="*/ 25 h 95"/>
                  <a:gd name="T14" fmla="*/ 0 w 77"/>
                  <a:gd name="T15" fmla="*/ 28 h 95"/>
                  <a:gd name="T16" fmla="*/ 2 w 77"/>
                  <a:gd name="T17" fmla="*/ 43 h 95"/>
                  <a:gd name="T18" fmla="*/ 6 w 77"/>
                  <a:gd name="T19" fmla="*/ 66 h 95"/>
                  <a:gd name="T20" fmla="*/ 10 w 77"/>
                  <a:gd name="T21" fmla="*/ 77 h 95"/>
                  <a:gd name="T22" fmla="*/ 17 w 77"/>
                  <a:gd name="T23" fmla="*/ 87 h 95"/>
                  <a:gd name="T24" fmla="*/ 27 w 77"/>
                  <a:gd name="T25" fmla="*/ 94 h 95"/>
                  <a:gd name="T26" fmla="*/ 38 w 77"/>
                  <a:gd name="T27" fmla="*/ 95 h 95"/>
                  <a:gd name="T28" fmla="*/ 40 w 77"/>
                  <a:gd name="T29" fmla="*/ 95 h 95"/>
                  <a:gd name="T30" fmla="*/ 40 w 77"/>
                  <a:gd name="T31" fmla="*/ 95 h 95"/>
                  <a:gd name="T32" fmla="*/ 47 w 77"/>
                  <a:gd name="T33" fmla="*/ 95 h 95"/>
                  <a:gd name="T34" fmla="*/ 58 w 77"/>
                  <a:gd name="T35" fmla="*/ 90 h 95"/>
                  <a:gd name="T36" fmla="*/ 62 w 77"/>
                  <a:gd name="T37" fmla="*/ 87 h 95"/>
                  <a:gd name="T38" fmla="*/ 70 w 77"/>
                  <a:gd name="T39" fmla="*/ 72 h 95"/>
                  <a:gd name="T40" fmla="*/ 76 w 77"/>
                  <a:gd name="T41" fmla="*/ 55 h 95"/>
                  <a:gd name="T42" fmla="*/ 77 w 77"/>
                  <a:gd name="T43" fmla="*/ 38 h 95"/>
                  <a:gd name="T44" fmla="*/ 77 w 77"/>
                  <a:gd name="T45" fmla="*/ 28 h 95"/>
                  <a:gd name="T46" fmla="*/ 77 w 77"/>
                  <a:gd name="T47" fmla="*/ 24 h 95"/>
                  <a:gd name="T48" fmla="*/ 76 w 77"/>
                  <a:gd name="T49" fmla="*/ 24 h 95"/>
                  <a:gd name="T50" fmla="*/ 75 w 77"/>
                  <a:gd name="T51" fmla="*/ 22 h 95"/>
                  <a:gd name="T52" fmla="*/ 55 w 77"/>
                  <a:gd name="T53" fmla="*/ 14 h 95"/>
                  <a:gd name="T54" fmla="*/ 45 w 77"/>
                  <a:gd name="T55" fmla="*/ 8 h 95"/>
                  <a:gd name="T56" fmla="*/ 42 w 77"/>
                  <a:gd name="T57" fmla="*/ 6 h 95"/>
                  <a:gd name="T58" fmla="*/ 42 w 77"/>
                  <a:gd name="T59" fmla="*/ 0 h 95"/>
                  <a:gd name="T60" fmla="*/ 37 w 77"/>
                  <a:gd name="T61" fmla="*/ 1 h 95"/>
                  <a:gd name="T62" fmla="*/ 40 w 77"/>
                  <a:gd name="T63" fmla="*/ 4 h 95"/>
                  <a:gd name="T64" fmla="*/ 40 w 77"/>
                  <a:gd name="T65" fmla="*/ 7 h 95"/>
                  <a:gd name="T66" fmla="*/ 37 w 77"/>
                  <a:gd name="T67" fmla="*/ 4 h 95"/>
                  <a:gd name="T68" fmla="*/ 37 w 77"/>
                  <a:gd name="T69" fmla="*/ 7 h 95"/>
                  <a:gd name="T70" fmla="*/ 40 w 77"/>
                  <a:gd name="T71" fmla="*/ 8 h 95"/>
                  <a:gd name="T72" fmla="*/ 48 w 77"/>
                  <a:gd name="T73" fmla="*/ 15 h 95"/>
                  <a:gd name="T74" fmla="*/ 65 w 77"/>
                  <a:gd name="T75" fmla="*/ 25 h 95"/>
                  <a:gd name="T76" fmla="*/ 75 w 77"/>
                  <a:gd name="T77" fmla="*/ 25 h 95"/>
                  <a:gd name="T78" fmla="*/ 72 w 77"/>
                  <a:gd name="T79" fmla="*/ 27 h 95"/>
                  <a:gd name="T80" fmla="*/ 72 w 77"/>
                  <a:gd name="T81" fmla="*/ 28 h 95"/>
                  <a:gd name="T82" fmla="*/ 70 w 77"/>
                  <a:gd name="T83" fmla="*/ 53 h 95"/>
                  <a:gd name="T84" fmla="*/ 68 w 77"/>
                  <a:gd name="T85" fmla="*/ 65 h 95"/>
                  <a:gd name="T86" fmla="*/ 58 w 77"/>
                  <a:gd name="T87" fmla="*/ 83 h 95"/>
                  <a:gd name="T88" fmla="*/ 54 w 77"/>
                  <a:gd name="T89" fmla="*/ 86 h 95"/>
                  <a:gd name="T90" fmla="*/ 45 w 77"/>
                  <a:gd name="T91" fmla="*/ 90 h 95"/>
                  <a:gd name="T92" fmla="*/ 40 w 77"/>
                  <a:gd name="T93" fmla="*/ 90 h 95"/>
                  <a:gd name="T94" fmla="*/ 38 w 77"/>
                  <a:gd name="T95" fmla="*/ 93 h 95"/>
                  <a:gd name="T96" fmla="*/ 38 w 77"/>
                  <a:gd name="T97" fmla="*/ 90 h 95"/>
                  <a:gd name="T98" fmla="*/ 28 w 77"/>
                  <a:gd name="T99" fmla="*/ 88 h 95"/>
                  <a:gd name="T100" fmla="*/ 21 w 77"/>
                  <a:gd name="T101" fmla="*/ 83 h 95"/>
                  <a:gd name="T102" fmla="*/ 17 w 77"/>
                  <a:gd name="T103" fmla="*/ 77 h 95"/>
                  <a:gd name="T104" fmla="*/ 10 w 77"/>
                  <a:gd name="T105" fmla="*/ 62 h 95"/>
                  <a:gd name="T106" fmla="*/ 9 w 77"/>
                  <a:gd name="T107" fmla="*/ 53 h 95"/>
                  <a:gd name="T108" fmla="*/ 6 w 77"/>
                  <a:gd name="T109" fmla="*/ 28 h 95"/>
                  <a:gd name="T110" fmla="*/ 6 w 77"/>
                  <a:gd name="T111" fmla="*/ 27 h 95"/>
                  <a:gd name="T112" fmla="*/ 4 w 77"/>
                  <a:gd name="T113" fmla="*/ 28 h 95"/>
                  <a:gd name="T114" fmla="*/ 23 w 77"/>
                  <a:gd name="T115" fmla="*/ 21 h 95"/>
                  <a:gd name="T116" fmla="*/ 35 w 77"/>
                  <a:gd name="T117" fmla="*/ 13 h 95"/>
                  <a:gd name="T118" fmla="*/ 40 w 77"/>
                  <a:gd name="T119" fmla="*/ 8 h 95"/>
                  <a:gd name="T120" fmla="*/ 41 w 77"/>
                  <a:gd name="T121" fmla="*/ 7 h 95"/>
                  <a:gd name="T122" fmla="*/ 40 w 77"/>
                  <a:gd name="T123" fmla="*/ 4 h 95"/>
                  <a:gd name="T124" fmla="*/ 40 w 77"/>
                  <a:gd name="T125" fmla="*/ 4 h 95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7" h="95">
                    <a:moveTo>
                      <a:pt x="40" y="4"/>
                    </a:moveTo>
                    <a:lnTo>
                      <a:pt x="37" y="4"/>
                    </a:lnTo>
                    <a:lnTo>
                      <a:pt x="35" y="6"/>
                    </a:lnTo>
                    <a:lnTo>
                      <a:pt x="28" y="11"/>
                    </a:lnTo>
                    <a:lnTo>
                      <a:pt x="11" y="20"/>
                    </a:lnTo>
                    <a:lnTo>
                      <a:pt x="4" y="22"/>
                    </a:lnTo>
                    <a:lnTo>
                      <a:pt x="3" y="24"/>
                    </a:lnTo>
                    <a:lnTo>
                      <a:pt x="0" y="24"/>
                    </a:lnTo>
                    <a:lnTo>
                      <a:pt x="0" y="25"/>
                    </a:lnTo>
                    <a:lnTo>
                      <a:pt x="0" y="28"/>
                    </a:lnTo>
                    <a:lnTo>
                      <a:pt x="2" y="43"/>
                    </a:lnTo>
                    <a:lnTo>
                      <a:pt x="3" y="55"/>
                    </a:lnTo>
                    <a:lnTo>
                      <a:pt x="6" y="66"/>
                    </a:lnTo>
                    <a:lnTo>
                      <a:pt x="10" y="77"/>
                    </a:lnTo>
                    <a:lnTo>
                      <a:pt x="17" y="87"/>
                    </a:lnTo>
                    <a:lnTo>
                      <a:pt x="21" y="90"/>
                    </a:lnTo>
                    <a:lnTo>
                      <a:pt x="27" y="94"/>
                    </a:lnTo>
                    <a:lnTo>
                      <a:pt x="33" y="95"/>
                    </a:lnTo>
                    <a:lnTo>
                      <a:pt x="38" y="95"/>
                    </a:lnTo>
                    <a:lnTo>
                      <a:pt x="40" y="95"/>
                    </a:lnTo>
                    <a:lnTo>
                      <a:pt x="40" y="93"/>
                    </a:lnTo>
                    <a:lnTo>
                      <a:pt x="40" y="95"/>
                    </a:lnTo>
                    <a:lnTo>
                      <a:pt x="47" y="95"/>
                    </a:lnTo>
                    <a:lnTo>
                      <a:pt x="52" y="94"/>
                    </a:lnTo>
                    <a:lnTo>
                      <a:pt x="58" y="90"/>
                    </a:lnTo>
                    <a:lnTo>
                      <a:pt x="62" y="87"/>
                    </a:lnTo>
                    <a:lnTo>
                      <a:pt x="66" y="80"/>
                    </a:lnTo>
                    <a:lnTo>
                      <a:pt x="70" y="72"/>
                    </a:lnTo>
                    <a:lnTo>
                      <a:pt x="73" y="63"/>
                    </a:lnTo>
                    <a:lnTo>
                      <a:pt x="76" y="55"/>
                    </a:lnTo>
                    <a:lnTo>
                      <a:pt x="77" y="38"/>
                    </a:lnTo>
                    <a:lnTo>
                      <a:pt x="77" y="28"/>
                    </a:lnTo>
                    <a:lnTo>
                      <a:pt x="77" y="25"/>
                    </a:lnTo>
                    <a:lnTo>
                      <a:pt x="77" y="24"/>
                    </a:lnTo>
                    <a:lnTo>
                      <a:pt x="76" y="24"/>
                    </a:lnTo>
                    <a:lnTo>
                      <a:pt x="75" y="22"/>
                    </a:lnTo>
                    <a:lnTo>
                      <a:pt x="55" y="14"/>
                    </a:lnTo>
                    <a:lnTo>
                      <a:pt x="45" y="8"/>
                    </a:lnTo>
                    <a:lnTo>
                      <a:pt x="42" y="6"/>
                    </a:lnTo>
                    <a:lnTo>
                      <a:pt x="42" y="4"/>
                    </a:lnTo>
                    <a:lnTo>
                      <a:pt x="42" y="0"/>
                    </a:lnTo>
                    <a:lnTo>
                      <a:pt x="38" y="1"/>
                    </a:lnTo>
                    <a:lnTo>
                      <a:pt x="37" y="1"/>
                    </a:lnTo>
                    <a:lnTo>
                      <a:pt x="37" y="4"/>
                    </a:lnTo>
                    <a:lnTo>
                      <a:pt x="40" y="4"/>
                    </a:lnTo>
                    <a:lnTo>
                      <a:pt x="40" y="7"/>
                    </a:lnTo>
                    <a:lnTo>
                      <a:pt x="40" y="4"/>
                    </a:lnTo>
                    <a:lnTo>
                      <a:pt x="37" y="4"/>
                    </a:lnTo>
                    <a:lnTo>
                      <a:pt x="37" y="7"/>
                    </a:lnTo>
                    <a:lnTo>
                      <a:pt x="40" y="8"/>
                    </a:lnTo>
                    <a:lnTo>
                      <a:pt x="42" y="13"/>
                    </a:lnTo>
                    <a:lnTo>
                      <a:pt x="48" y="15"/>
                    </a:lnTo>
                    <a:lnTo>
                      <a:pt x="65" y="25"/>
                    </a:lnTo>
                    <a:lnTo>
                      <a:pt x="73" y="28"/>
                    </a:lnTo>
                    <a:lnTo>
                      <a:pt x="75" y="25"/>
                    </a:lnTo>
                    <a:lnTo>
                      <a:pt x="72" y="27"/>
                    </a:lnTo>
                    <a:lnTo>
                      <a:pt x="72" y="28"/>
                    </a:lnTo>
                    <a:lnTo>
                      <a:pt x="72" y="42"/>
                    </a:lnTo>
                    <a:lnTo>
                      <a:pt x="70" y="53"/>
                    </a:lnTo>
                    <a:lnTo>
                      <a:pt x="68" y="65"/>
                    </a:lnTo>
                    <a:lnTo>
                      <a:pt x="63" y="74"/>
                    </a:lnTo>
                    <a:lnTo>
                      <a:pt x="58" y="83"/>
                    </a:lnTo>
                    <a:lnTo>
                      <a:pt x="54" y="86"/>
                    </a:lnTo>
                    <a:lnTo>
                      <a:pt x="49" y="88"/>
                    </a:lnTo>
                    <a:lnTo>
                      <a:pt x="45" y="90"/>
                    </a:lnTo>
                    <a:lnTo>
                      <a:pt x="40" y="90"/>
                    </a:lnTo>
                    <a:lnTo>
                      <a:pt x="38" y="90"/>
                    </a:lnTo>
                    <a:lnTo>
                      <a:pt x="38" y="93"/>
                    </a:lnTo>
                    <a:lnTo>
                      <a:pt x="38" y="90"/>
                    </a:lnTo>
                    <a:lnTo>
                      <a:pt x="34" y="90"/>
                    </a:lnTo>
                    <a:lnTo>
                      <a:pt x="28" y="88"/>
                    </a:lnTo>
                    <a:lnTo>
                      <a:pt x="24" y="86"/>
                    </a:lnTo>
                    <a:lnTo>
                      <a:pt x="21" y="83"/>
                    </a:lnTo>
                    <a:lnTo>
                      <a:pt x="17" y="77"/>
                    </a:lnTo>
                    <a:lnTo>
                      <a:pt x="13" y="69"/>
                    </a:lnTo>
                    <a:lnTo>
                      <a:pt x="10" y="62"/>
                    </a:lnTo>
                    <a:lnTo>
                      <a:pt x="9" y="53"/>
                    </a:lnTo>
                    <a:lnTo>
                      <a:pt x="7" y="38"/>
                    </a:lnTo>
                    <a:lnTo>
                      <a:pt x="6" y="28"/>
                    </a:lnTo>
                    <a:lnTo>
                      <a:pt x="6" y="27"/>
                    </a:lnTo>
                    <a:lnTo>
                      <a:pt x="3" y="27"/>
                    </a:lnTo>
                    <a:lnTo>
                      <a:pt x="4" y="28"/>
                    </a:lnTo>
                    <a:lnTo>
                      <a:pt x="23" y="21"/>
                    </a:lnTo>
                    <a:lnTo>
                      <a:pt x="35" y="13"/>
                    </a:lnTo>
                    <a:lnTo>
                      <a:pt x="40" y="8"/>
                    </a:lnTo>
                    <a:lnTo>
                      <a:pt x="41" y="7"/>
                    </a:lnTo>
                    <a:lnTo>
                      <a:pt x="42" y="4"/>
                    </a:lnTo>
                    <a:lnTo>
                      <a:pt x="40" y="4"/>
                    </a:lnTo>
                    <a:lnTo>
                      <a:pt x="40" y="7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8" name="Freeform 306"/>
              <p:cNvSpPr>
                <a:spLocks/>
              </p:cNvSpPr>
              <p:nvPr/>
            </p:nvSpPr>
            <p:spPr bwMode="auto">
              <a:xfrm>
                <a:off x="5261" y="2279"/>
                <a:ext cx="45" cy="55"/>
              </a:xfrm>
              <a:custGeom>
                <a:avLst/>
                <a:gdLst>
                  <a:gd name="T0" fmla="*/ 45 w 45"/>
                  <a:gd name="T1" fmla="*/ 5 h 55"/>
                  <a:gd name="T2" fmla="*/ 45 w 45"/>
                  <a:gd name="T3" fmla="*/ 5 h 55"/>
                  <a:gd name="T4" fmla="*/ 45 w 45"/>
                  <a:gd name="T5" fmla="*/ 12 h 55"/>
                  <a:gd name="T6" fmla="*/ 44 w 45"/>
                  <a:gd name="T7" fmla="*/ 20 h 55"/>
                  <a:gd name="T8" fmla="*/ 42 w 45"/>
                  <a:gd name="T9" fmla="*/ 30 h 55"/>
                  <a:gd name="T10" fmla="*/ 40 w 45"/>
                  <a:gd name="T11" fmla="*/ 38 h 55"/>
                  <a:gd name="T12" fmla="*/ 34 w 45"/>
                  <a:gd name="T13" fmla="*/ 47 h 55"/>
                  <a:gd name="T14" fmla="*/ 31 w 45"/>
                  <a:gd name="T15" fmla="*/ 50 h 55"/>
                  <a:gd name="T16" fmla="*/ 27 w 45"/>
                  <a:gd name="T17" fmla="*/ 52 h 55"/>
                  <a:gd name="T18" fmla="*/ 23 w 45"/>
                  <a:gd name="T19" fmla="*/ 54 h 55"/>
                  <a:gd name="T20" fmla="*/ 19 w 45"/>
                  <a:gd name="T21" fmla="*/ 55 h 55"/>
                  <a:gd name="T22" fmla="*/ 17 w 45"/>
                  <a:gd name="T23" fmla="*/ 55 h 55"/>
                  <a:gd name="T24" fmla="*/ 17 w 45"/>
                  <a:gd name="T25" fmla="*/ 55 h 55"/>
                  <a:gd name="T26" fmla="*/ 10 w 45"/>
                  <a:gd name="T27" fmla="*/ 54 h 55"/>
                  <a:gd name="T28" fmla="*/ 4 w 45"/>
                  <a:gd name="T29" fmla="*/ 50 h 55"/>
                  <a:gd name="T30" fmla="*/ 4 w 45"/>
                  <a:gd name="T31" fmla="*/ 50 h 55"/>
                  <a:gd name="T32" fmla="*/ 0 w 45"/>
                  <a:gd name="T33" fmla="*/ 45 h 55"/>
                  <a:gd name="T34" fmla="*/ 26 w 45"/>
                  <a:gd name="T35" fmla="*/ 17 h 55"/>
                  <a:gd name="T36" fmla="*/ 38 w 45"/>
                  <a:gd name="T37" fmla="*/ 0 h 55"/>
                  <a:gd name="T38" fmla="*/ 38 w 45"/>
                  <a:gd name="T39" fmla="*/ 0 h 55"/>
                  <a:gd name="T40" fmla="*/ 45 w 45"/>
                  <a:gd name="T41" fmla="*/ 5 h 55"/>
                  <a:gd name="T42" fmla="*/ 45 w 45"/>
                  <a:gd name="T43" fmla="*/ 5 h 5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5" h="55">
                    <a:moveTo>
                      <a:pt x="45" y="5"/>
                    </a:moveTo>
                    <a:lnTo>
                      <a:pt x="45" y="5"/>
                    </a:lnTo>
                    <a:lnTo>
                      <a:pt x="45" y="12"/>
                    </a:lnTo>
                    <a:lnTo>
                      <a:pt x="44" y="20"/>
                    </a:lnTo>
                    <a:lnTo>
                      <a:pt x="42" y="30"/>
                    </a:lnTo>
                    <a:lnTo>
                      <a:pt x="40" y="38"/>
                    </a:lnTo>
                    <a:lnTo>
                      <a:pt x="34" y="47"/>
                    </a:lnTo>
                    <a:lnTo>
                      <a:pt x="31" y="50"/>
                    </a:lnTo>
                    <a:lnTo>
                      <a:pt x="27" y="52"/>
                    </a:lnTo>
                    <a:lnTo>
                      <a:pt x="23" y="54"/>
                    </a:lnTo>
                    <a:lnTo>
                      <a:pt x="19" y="55"/>
                    </a:lnTo>
                    <a:lnTo>
                      <a:pt x="17" y="55"/>
                    </a:lnTo>
                    <a:lnTo>
                      <a:pt x="10" y="54"/>
                    </a:lnTo>
                    <a:lnTo>
                      <a:pt x="4" y="50"/>
                    </a:lnTo>
                    <a:lnTo>
                      <a:pt x="0" y="45"/>
                    </a:lnTo>
                    <a:lnTo>
                      <a:pt x="26" y="17"/>
                    </a:lnTo>
                    <a:lnTo>
                      <a:pt x="38" y="0"/>
                    </a:lnTo>
                    <a:lnTo>
                      <a:pt x="45" y="5"/>
                    </a:lnTo>
                    <a:close/>
                  </a:path>
                </a:pathLst>
              </a:cu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9" name="Freeform 307"/>
              <p:cNvSpPr>
                <a:spLocks/>
              </p:cNvSpPr>
              <p:nvPr/>
            </p:nvSpPr>
            <p:spPr bwMode="auto">
              <a:xfrm>
                <a:off x="5261" y="2279"/>
                <a:ext cx="38" cy="45"/>
              </a:xfrm>
              <a:custGeom>
                <a:avLst/>
                <a:gdLst>
                  <a:gd name="T0" fmla="*/ 38 w 38"/>
                  <a:gd name="T1" fmla="*/ 0 h 45"/>
                  <a:gd name="T2" fmla="*/ 26 w 38"/>
                  <a:gd name="T3" fmla="*/ 17 h 45"/>
                  <a:gd name="T4" fmla="*/ 0 w 38"/>
                  <a:gd name="T5" fmla="*/ 45 h 45"/>
                  <a:gd name="T6" fmla="*/ 38 w 38"/>
                  <a:gd name="T7" fmla="*/ 0 h 4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8" h="45">
                    <a:moveTo>
                      <a:pt x="38" y="0"/>
                    </a:moveTo>
                    <a:lnTo>
                      <a:pt x="26" y="17"/>
                    </a:lnTo>
                    <a:lnTo>
                      <a:pt x="0" y="45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0" name="Freeform 308"/>
              <p:cNvSpPr>
                <a:spLocks/>
              </p:cNvSpPr>
              <p:nvPr/>
            </p:nvSpPr>
            <p:spPr bwMode="auto">
              <a:xfrm>
                <a:off x="5251" y="2267"/>
                <a:ext cx="48" cy="57"/>
              </a:xfrm>
              <a:custGeom>
                <a:avLst/>
                <a:gdLst>
                  <a:gd name="T0" fmla="*/ 0 w 48"/>
                  <a:gd name="T1" fmla="*/ 17 h 57"/>
                  <a:gd name="T2" fmla="*/ 0 w 48"/>
                  <a:gd name="T3" fmla="*/ 17 h 57"/>
                  <a:gd name="T4" fmla="*/ 14 w 48"/>
                  <a:gd name="T5" fmla="*/ 10 h 57"/>
                  <a:gd name="T6" fmla="*/ 23 w 48"/>
                  <a:gd name="T7" fmla="*/ 5 h 57"/>
                  <a:gd name="T8" fmla="*/ 27 w 48"/>
                  <a:gd name="T9" fmla="*/ 3 h 57"/>
                  <a:gd name="T10" fmla="*/ 27 w 48"/>
                  <a:gd name="T11" fmla="*/ 0 h 57"/>
                  <a:gd name="T12" fmla="*/ 29 w 48"/>
                  <a:gd name="T13" fmla="*/ 0 h 57"/>
                  <a:gd name="T14" fmla="*/ 29 w 48"/>
                  <a:gd name="T15" fmla="*/ 0 h 57"/>
                  <a:gd name="T16" fmla="*/ 30 w 48"/>
                  <a:gd name="T17" fmla="*/ 3 h 57"/>
                  <a:gd name="T18" fmla="*/ 36 w 48"/>
                  <a:gd name="T19" fmla="*/ 7 h 57"/>
                  <a:gd name="T20" fmla="*/ 48 w 48"/>
                  <a:gd name="T21" fmla="*/ 12 h 57"/>
                  <a:gd name="T22" fmla="*/ 10 w 48"/>
                  <a:gd name="T23" fmla="*/ 57 h 57"/>
                  <a:gd name="T24" fmla="*/ 10 w 48"/>
                  <a:gd name="T25" fmla="*/ 57 h 57"/>
                  <a:gd name="T26" fmla="*/ 7 w 48"/>
                  <a:gd name="T27" fmla="*/ 52 h 57"/>
                  <a:gd name="T28" fmla="*/ 5 w 48"/>
                  <a:gd name="T29" fmla="*/ 45 h 57"/>
                  <a:gd name="T30" fmla="*/ 2 w 48"/>
                  <a:gd name="T31" fmla="*/ 32 h 57"/>
                  <a:gd name="T32" fmla="*/ 0 w 48"/>
                  <a:gd name="T33" fmla="*/ 21 h 57"/>
                  <a:gd name="T34" fmla="*/ 0 w 48"/>
                  <a:gd name="T35" fmla="*/ 17 h 57"/>
                  <a:gd name="T36" fmla="*/ 0 w 48"/>
                  <a:gd name="T37" fmla="*/ 17 h 5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48" h="57">
                    <a:moveTo>
                      <a:pt x="0" y="17"/>
                    </a:moveTo>
                    <a:lnTo>
                      <a:pt x="0" y="17"/>
                    </a:lnTo>
                    <a:lnTo>
                      <a:pt x="14" y="10"/>
                    </a:lnTo>
                    <a:lnTo>
                      <a:pt x="23" y="5"/>
                    </a:lnTo>
                    <a:lnTo>
                      <a:pt x="27" y="3"/>
                    </a:lnTo>
                    <a:lnTo>
                      <a:pt x="27" y="0"/>
                    </a:lnTo>
                    <a:lnTo>
                      <a:pt x="29" y="0"/>
                    </a:lnTo>
                    <a:lnTo>
                      <a:pt x="30" y="3"/>
                    </a:lnTo>
                    <a:lnTo>
                      <a:pt x="36" y="7"/>
                    </a:lnTo>
                    <a:lnTo>
                      <a:pt x="48" y="12"/>
                    </a:lnTo>
                    <a:lnTo>
                      <a:pt x="10" y="57"/>
                    </a:lnTo>
                    <a:lnTo>
                      <a:pt x="7" y="52"/>
                    </a:lnTo>
                    <a:lnTo>
                      <a:pt x="5" y="45"/>
                    </a:lnTo>
                    <a:lnTo>
                      <a:pt x="2" y="32"/>
                    </a:lnTo>
                    <a:lnTo>
                      <a:pt x="0" y="21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BE1E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1" name="Freeform 309"/>
              <p:cNvSpPr>
                <a:spLocks/>
              </p:cNvSpPr>
              <p:nvPr/>
            </p:nvSpPr>
            <p:spPr bwMode="auto">
              <a:xfrm>
                <a:off x="5579" y="2292"/>
                <a:ext cx="7" cy="8"/>
              </a:xfrm>
              <a:custGeom>
                <a:avLst/>
                <a:gdLst>
                  <a:gd name="T0" fmla="*/ 7 w 7"/>
                  <a:gd name="T1" fmla="*/ 0 h 8"/>
                  <a:gd name="T2" fmla="*/ 7 w 7"/>
                  <a:gd name="T3" fmla="*/ 8 h 8"/>
                  <a:gd name="T4" fmla="*/ 0 w 7"/>
                  <a:gd name="T5" fmla="*/ 8 h 8"/>
                  <a:gd name="T6" fmla="*/ 0 w 7"/>
                  <a:gd name="T7" fmla="*/ 8 h 8"/>
                  <a:gd name="T8" fmla="*/ 0 w 7"/>
                  <a:gd name="T9" fmla="*/ 7 h 8"/>
                  <a:gd name="T10" fmla="*/ 5 w 7"/>
                  <a:gd name="T11" fmla="*/ 7 h 8"/>
                  <a:gd name="T12" fmla="*/ 5 w 7"/>
                  <a:gd name="T13" fmla="*/ 1 h 8"/>
                  <a:gd name="T14" fmla="*/ 0 w 7"/>
                  <a:gd name="T15" fmla="*/ 1 h 8"/>
                  <a:gd name="T16" fmla="*/ 0 w 7"/>
                  <a:gd name="T17" fmla="*/ 1 h 8"/>
                  <a:gd name="T18" fmla="*/ 0 w 7"/>
                  <a:gd name="T19" fmla="*/ 0 h 8"/>
                  <a:gd name="T20" fmla="*/ 7 w 7"/>
                  <a:gd name="T21" fmla="*/ 0 h 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" h="8">
                    <a:moveTo>
                      <a:pt x="7" y="0"/>
                    </a:moveTo>
                    <a:lnTo>
                      <a:pt x="7" y="8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5" y="7"/>
                    </a:lnTo>
                    <a:lnTo>
                      <a:pt x="5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2" name="Freeform 310"/>
              <p:cNvSpPr>
                <a:spLocks/>
              </p:cNvSpPr>
              <p:nvPr/>
            </p:nvSpPr>
            <p:spPr bwMode="auto">
              <a:xfrm>
                <a:off x="5579" y="2291"/>
                <a:ext cx="8" cy="11"/>
              </a:xfrm>
              <a:custGeom>
                <a:avLst/>
                <a:gdLst>
                  <a:gd name="T0" fmla="*/ 7 w 8"/>
                  <a:gd name="T1" fmla="*/ 9 h 11"/>
                  <a:gd name="T2" fmla="*/ 7 w 8"/>
                  <a:gd name="T3" fmla="*/ 1 h 11"/>
                  <a:gd name="T4" fmla="*/ 0 w 8"/>
                  <a:gd name="T5" fmla="*/ 1 h 11"/>
                  <a:gd name="T6" fmla="*/ 0 w 8"/>
                  <a:gd name="T7" fmla="*/ 1 h 11"/>
                  <a:gd name="T8" fmla="*/ 0 w 8"/>
                  <a:gd name="T9" fmla="*/ 0 h 11"/>
                  <a:gd name="T10" fmla="*/ 8 w 8"/>
                  <a:gd name="T11" fmla="*/ 0 h 11"/>
                  <a:gd name="T12" fmla="*/ 8 w 8"/>
                  <a:gd name="T13" fmla="*/ 11 h 11"/>
                  <a:gd name="T14" fmla="*/ 0 w 8"/>
                  <a:gd name="T15" fmla="*/ 11 h 11"/>
                  <a:gd name="T16" fmla="*/ 0 w 8"/>
                  <a:gd name="T17" fmla="*/ 11 h 11"/>
                  <a:gd name="T18" fmla="*/ 0 w 8"/>
                  <a:gd name="T19" fmla="*/ 9 h 11"/>
                  <a:gd name="T20" fmla="*/ 7 w 8"/>
                  <a:gd name="T21" fmla="*/ 9 h 1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8" h="11">
                    <a:moveTo>
                      <a:pt x="7" y="9"/>
                    </a:moveTo>
                    <a:lnTo>
                      <a:pt x="7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8" y="11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7" y="9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3" name="Freeform 311"/>
              <p:cNvSpPr>
                <a:spLocks/>
              </p:cNvSpPr>
              <p:nvPr/>
            </p:nvSpPr>
            <p:spPr bwMode="auto">
              <a:xfrm>
                <a:off x="5577" y="2300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0 h 2"/>
                  <a:gd name="T10" fmla="*/ 2 w 2"/>
                  <a:gd name="T11" fmla="*/ 2 h 2"/>
                  <a:gd name="T12" fmla="*/ 0 w 2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4" name="Freeform 312"/>
              <p:cNvSpPr>
                <a:spLocks/>
              </p:cNvSpPr>
              <p:nvPr/>
            </p:nvSpPr>
            <p:spPr bwMode="auto">
              <a:xfrm>
                <a:off x="5577" y="2299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0 w 2"/>
                  <a:gd name="T11" fmla="*/ 0 h 1"/>
                  <a:gd name="T12" fmla="*/ 2 w 2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5" name="Freeform 313"/>
              <p:cNvSpPr>
                <a:spLocks/>
              </p:cNvSpPr>
              <p:nvPr/>
            </p:nvSpPr>
            <p:spPr bwMode="auto">
              <a:xfrm>
                <a:off x="5576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6" name="Freeform 314"/>
              <p:cNvSpPr>
                <a:spLocks/>
              </p:cNvSpPr>
              <p:nvPr/>
            </p:nvSpPr>
            <p:spPr bwMode="auto">
              <a:xfrm>
                <a:off x="5577" y="2292"/>
                <a:ext cx="2" cy="1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2 w 2"/>
                  <a:gd name="T9" fmla="*/ 0 h 1"/>
                  <a:gd name="T10" fmla="*/ 2 w 2"/>
                  <a:gd name="T11" fmla="*/ 1 h 1"/>
                  <a:gd name="T12" fmla="*/ 0 w 2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7" name="Freeform 315"/>
              <p:cNvSpPr>
                <a:spLocks/>
              </p:cNvSpPr>
              <p:nvPr/>
            </p:nvSpPr>
            <p:spPr bwMode="auto">
              <a:xfrm>
                <a:off x="5577" y="2291"/>
                <a:ext cx="2" cy="1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2 w 2"/>
                  <a:gd name="T9" fmla="*/ 0 h 1"/>
                  <a:gd name="T10" fmla="*/ 2 w 2"/>
                  <a:gd name="T11" fmla="*/ 1 h 1"/>
                  <a:gd name="T12" fmla="*/ 0 w 2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8" name="Freeform 316"/>
              <p:cNvSpPr>
                <a:spLocks/>
              </p:cNvSpPr>
              <p:nvPr/>
            </p:nvSpPr>
            <p:spPr bwMode="auto">
              <a:xfrm>
                <a:off x="5576" y="2300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0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1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9" name="Freeform 317"/>
              <p:cNvSpPr>
                <a:spLocks/>
              </p:cNvSpPr>
              <p:nvPr/>
            </p:nvSpPr>
            <p:spPr bwMode="auto">
              <a:xfrm>
                <a:off x="5576" y="2292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0" name="Freeform 318"/>
              <p:cNvSpPr>
                <a:spLocks/>
              </p:cNvSpPr>
              <p:nvPr/>
            </p:nvSpPr>
            <p:spPr bwMode="auto">
              <a:xfrm>
                <a:off x="5576" y="2291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1" name="Freeform 319"/>
              <p:cNvSpPr>
                <a:spLocks/>
              </p:cNvSpPr>
              <p:nvPr/>
            </p:nvSpPr>
            <p:spPr bwMode="auto">
              <a:xfrm>
                <a:off x="5570" y="2274"/>
                <a:ext cx="9" cy="17"/>
              </a:xfrm>
              <a:custGeom>
                <a:avLst/>
                <a:gdLst>
                  <a:gd name="T0" fmla="*/ 2 w 9"/>
                  <a:gd name="T1" fmla="*/ 0 h 17"/>
                  <a:gd name="T2" fmla="*/ 2 w 9"/>
                  <a:gd name="T3" fmla="*/ 0 h 17"/>
                  <a:gd name="T4" fmla="*/ 6 w 9"/>
                  <a:gd name="T5" fmla="*/ 8 h 17"/>
                  <a:gd name="T6" fmla="*/ 9 w 9"/>
                  <a:gd name="T7" fmla="*/ 17 h 17"/>
                  <a:gd name="T8" fmla="*/ 7 w 9"/>
                  <a:gd name="T9" fmla="*/ 17 h 17"/>
                  <a:gd name="T10" fmla="*/ 7 w 9"/>
                  <a:gd name="T11" fmla="*/ 17 h 17"/>
                  <a:gd name="T12" fmla="*/ 5 w 9"/>
                  <a:gd name="T13" fmla="*/ 8 h 17"/>
                  <a:gd name="T14" fmla="*/ 0 w 9"/>
                  <a:gd name="T15" fmla="*/ 1 h 17"/>
                  <a:gd name="T16" fmla="*/ 2 w 9"/>
                  <a:gd name="T17" fmla="*/ 0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" h="17">
                    <a:moveTo>
                      <a:pt x="2" y="0"/>
                    </a:moveTo>
                    <a:lnTo>
                      <a:pt x="2" y="0"/>
                    </a:lnTo>
                    <a:lnTo>
                      <a:pt x="6" y="8"/>
                    </a:lnTo>
                    <a:lnTo>
                      <a:pt x="9" y="17"/>
                    </a:lnTo>
                    <a:lnTo>
                      <a:pt x="7" y="17"/>
                    </a:lnTo>
                    <a:lnTo>
                      <a:pt x="5" y="8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2" name="Freeform 320"/>
              <p:cNvSpPr>
                <a:spLocks/>
              </p:cNvSpPr>
              <p:nvPr/>
            </p:nvSpPr>
            <p:spPr bwMode="auto">
              <a:xfrm>
                <a:off x="5572" y="2319"/>
                <a:ext cx="4" cy="5"/>
              </a:xfrm>
              <a:custGeom>
                <a:avLst/>
                <a:gdLst>
                  <a:gd name="T0" fmla="*/ 4 w 4"/>
                  <a:gd name="T1" fmla="*/ 4 h 5"/>
                  <a:gd name="T2" fmla="*/ 4 w 4"/>
                  <a:gd name="T3" fmla="*/ 5 h 5"/>
                  <a:gd name="T4" fmla="*/ 0 w 4"/>
                  <a:gd name="T5" fmla="*/ 1 h 5"/>
                  <a:gd name="T6" fmla="*/ 0 w 4"/>
                  <a:gd name="T7" fmla="*/ 0 h 5"/>
                  <a:gd name="T8" fmla="*/ 4 w 4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4" y="4"/>
                    </a:moveTo>
                    <a:lnTo>
                      <a:pt x="4" y="5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4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3" name="Freeform 321"/>
              <p:cNvSpPr>
                <a:spLocks/>
              </p:cNvSpPr>
              <p:nvPr/>
            </p:nvSpPr>
            <p:spPr bwMode="auto">
              <a:xfrm>
                <a:off x="5570" y="2302"/>
                <a:ext cx="9" cy="17"/>
              </a:xfrm>
              <a:custGeom>
                <a:avLst/>
                <a:gdLst>
                  <a:gd name="T0" fmla="*/ 9 w 9"/>
                  <a:gd name="T1" fmla="*/ 0 h 17"/>
                  <a:gd name="T2" fmla="*/ 9 w 9"/>
                  <a:gd name="T3" fmla="*/ 0 h 17"/>
                  <a:gd name="T4" fmla="*/ 6 w 9"/>
                  <a:gd name="T5" fmla="*/ 10 h 17"/>
                  <a:gd name="T6" fmla="*/ 2 w 9"/>
                  <a:gd name="T7" fmla="*/ 17 h 17"/>
                  <a:gd name="T8" fmla="*/ 0 w 9"/>
                  <a:gd name="T9" fmla="*/ 15 h 17"/>
                  <a:gd name="T10" fmla="*/ 0 w 9"/>
                  <a:gd name="T11" fmla="*/ 15 h 17"/>
                  <a:gd name="T12" fmla="*/ 5 w 9"/>
                  <a:gd name="T13" fmla="*/ 8 h 17"/>
                  <a:gd name="T14" fmla="*/ 7 w 9"/>
                  <a:gd name="T15" fmla="*/ 0 h 17"/>
                  <a:gd name="T16" fmla="*/ 9 w 9"/>
                  <a:gd name="T17" fmla="*/ 0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" h="17">
                    <a:moveTo>
                      <a:pt x="9" y="0"/>
                    </a:moveTo>
                    <a:lnTo>
                      <a:pt x="9" y="0"/>
                    </a:lnTo>
                    <a:lnTo>
                      <a:pt x="6" y="10"/>
                    </a:lnTo>
                    <a:lnTo>
                      <a:pt x="2" y="17"/>
                    </a:lnTo>
                    <a:lnTo>
                      <a:pt x="0" y="15"/>
                    </a:lnTo>
                    <a:lnTo>
                      <a:pt x="5" y="8"/>
                    </a:lnTo>
                    <a:lnTo>
                      <a:pt x="7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4" name="Freeform 322"/>
              <p:cNvSpPr>
                <a:spLocks/>
              </p:cNvSpPr>
              <p:nvPr/>
            </p:nvSpPr>
            <p:spPr bwMode="auto">
              <a:xfrm>
                <a:off x="5570" y="2317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3 h 3"/>
                  <a:gd name="T4" fmla="*/ 0 w 2"/>
                  <a:gd name="T5" fmla="*/ 2 h 3"/>
                  <a:gd name="T6" fmla="*/ 0 w 2"/>
                  <a:gd name="T7" fmla="*/ 0 h 3"/>
                  <a:gd name="T8" fmla="*/ 2 w 2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2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5" name="Freeform 323"/>
              <p:cNvSpPr>
                <a:spLocks/>
              </p:cNvSpPr>
              <p:nvPr/>
            </p:nvSpPr>
            <p:spPr bwMode="auto">
              <a:xfrm>
                <a:off x="5569" y="2272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1 w 3"/>
                  <a:gd name="T3" fmla="*/ 0 h 3"/>
                  <a:gd name="T4" fmla="*/ 3 w 3"/>
                  <a:gd name="T5" fmla="*/ 2 h 3"/>
                  <a:gd name="T6" fmla="*/ 1 w 3"/>
                  <a:gd name="T7" fmla="*/ 3 h 3"/>
                  <a:gd name="T8" fmla="*/ 0 w 3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6" name="Freeform 324"/>
              <p:cNvSpPr>
                <a:spLocks/>
              </p:cNvSpPr>
              <p:nvPr/>
            </p:nvSpPr>
            <p:spPr bwMode="auto">
              <a:xfrm>
                <a:off x="5570" y="2302"/>
                <a:ext cx="7" cy="15"/>
              </a:xfrm>
              <a:custGeom>
                <a:avLst/>
                <a:gdLst>
                  <a:gd name="T0" fmla="*/ 0 w 7"/>
                  <a:gd name="T1" fmla="*/ 15 h 15"/>
                  <a:gd name="T2" fmla="*/ 0 w 7"/>
                  <a:gd name="T3" fmla="*/ 15 h 15"/>
                  <a:gd name="T4" fmla="*/ 3 w 7"/>
                  <a:gd name="T5" fmla="*/ 8 h 15"/>
                  <a:gd name="T6" fmla="*/ 6 w 7"/>
                  <a:gd name="T7" fmla="*/ 0 h 15"/>
                  <a:gd name="T8" fmla="*/ 7 w 7"/>
                  <a:gd name="T9" fmla="*/ 0 h 15"/>
                  <a:gd name="T10" fmla="*/ 7 w 7"/>
                  <a:gd name="T11" fmla="*/ 0 h 15"/>
                  <a:gd name="T12" fmla="*/ 5 w 7"/>
                  <a:gd name="T13" fmla="*/ 8 h 15"/>
                  <a:gd name="T14" fmla="*/ 0 w 7"/>
                  <a:gd name="T15" fmla="*/ 15 h 15"/>
                  <a:gd name="T16" fmla="*/ 0 w 7"/>
                  <a:gd name="T17" fmla="*/ 15 h 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" h="15">
                    <a:moveTo>
                      <a:pt x="0" y="15"/>
                    </a:moveTo>
                    <a:lnTo>
                      <a:pt x="0" y="15"/>
                    </a:lnTo>
                    <a:lnTo>
                      <a:pt x="3" y="8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5" y="8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7" name="Freeform 325"/>
              <p:cNvSpPr>
                <a:spLocks/>
              </p:cNvSpPr>
              <p:nvPr/>
            </p:nvSpPr>
            <p:spPr bwMode="auto">
              <a:xfrm>
                <a:off x="5569" y="2319"/>
                <a:ext cx="3" cy="3"/>
              </a:xfrm>
              <a:custGeom>
                <a:avLst/>
                <a:gdLst>
                  <a:gd name="T0" fmla="*/ 0 w 3"/>
                  <a:gd name="T1" fmla="*/ 1 h 3"/>
                  <a:gd name="T2" fmla="*/ 1 w 3"/>
                  <a:gd name="T3" fmla="*/ 0 h 3"/>
                  <a:gd name="T4" fmla="*/ 3 w 3"/>
                  <a:gd name="T5" fmla="*/ 1 h 3"/>
                  <a:gd name="T6" fmla="*/ 1 w 3"/>
                  <a:gd name="T7" fmla="*/ 3 h 3"/>
                  <a:gd name="T8" fmla="*/ 0 w 3"/>
                  <a:gd name="T9" fmla="*/ 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0" y="1"/>
                    </a:move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8" name="Freeform 326"/>
              <p:cNvSpPr>
                <a:spLocks/>
              </p:cNvSpPr>
              <p:nvPr/>
            </p:nvSpPr>
            <p:spPr bwMode="auto">
              <a:xfrm>
                <a:off x="5569" y="2275"/>
                <a:ext cx="8" cy="16"/>
              </a:xfrm>
              <a:custGeom>
                <a:avLst/>
                <a:gdLst>
                  <a:gd name="T0" fmla="*/ 0 w 8"/>
                  <a:gd name="T1" fmla="*/ 2 h 16"/>
                  <a:gd name="T2" fmla="*/ 1 w 8"/>
                  <a:gd name="T3" fmla="*/ 0 h 16"/>
                  <a:gd name="T4" fmla="*/ 1 w 8"/>
                  <a:gd name="T5" fmla="*/ 0 h 16"/>
                  <a:gd name="T6" fmla="*/ 6 w 8"/>
                  <a:gd name="T7" fmla="*/ 7 h 16"/>
                  <a:gd name="T8" fmla="*/ 8 w 8"/>
                  <a:gd name="T9" fmla="*/ 16 h 16"/>
                  <a:gd name="T10" fmla="*/ 7 w 8"/>
                  <a:gd name="T11" fmla="*/ 16 h 16"/>
                  <a:gd name="T12" fmla="*/ 0 w 8"/>
                  <a:gd name="T13" fmla="*/ 2 h 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" h="16">
                    <a:moveTo>
                      <a:pt x="0" y="2"/>
                    </a:moveTo>
                    <a:lnTo>
                      <a:pt x="1" y="0"/>
                    </a:lnTo>
                    <a:lnTo>
                      <a:pt x="6" y="7"/>
                    </a:lnTo>
                    <a:lnTo>
                      <a:pt x="8" y="16"/>
                    </a:lnTo>
                    <a:lnTo>
                      <a:pt x="7" y="16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9" name="Freeform 327"/>
              <p:cNvSpPr>
                <a:spLocks/>
              </p:cNvSpPr>
              <p:nvPr/>
            </p:nvSpPr>
            <p:spPr bwMode="auto">
              <a:xfrm>
                <a:off x="5569" y="2317"/>
                <a:ext cx="1" cy="2"/>
              </a:xfrm>
              <a:custGeom>
                <a:avLst/>
                <a:gdLst>
                  <a:gd name="T0" fmla="*/ 1 w 1"/>
                  <a:gd name="T1" fmla="*/ 0 h 2"/>
                  <a:gd name="T2" fmla="*/ 1 w 1"/>
                  <a:gd name="T3" fmla="*/ 0 h 2"/>
                  <a:gd name="T4" fmla="*/ 1 w 1"/>
                  <a:gd name="T5" fmla="*/ 2 h 2"/>
                  <a:gd name="T6" fmla="*/ 0 w 1"/>
                  <a:gd name="T7" fmla="*/ 2 h 2"/>
                  <a:gd name="T8" fmla="*/ 1 w 1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0" name="Freeform 328"/>
              <p:cNvSpPr>
                <a:spLocks/>
              </p:cNvSpPr>
              <p:nvPr/>
            </p:nvSpPr>
            <p:spPr bwMode="auto">
              <a:xfrm>
                <a:off x="5569" y="2274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0 w 1"/>
                  <a:gd name="T3" fmla="*/ 3 h 3"/>
                  <a:gd name="T4" fmla="*/ 0 w 1"/>
                  <a:gd name="T5" fmla="*/ 1 h 3"/>
                  <a:gd name="T6" fmla="*/ 0 w 1"/>
                  <a:gd name="T7" fmla="*/ 0 h 3"/>
                  <a:gd name="T8" fmla="*/ 1 w 1"/>
                  <a:gd name="T9" fmla="*/ 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1" name="Freeform 329"/>
              <p:cNvSpPr>
                <a:spLocks/>
              </p:cNvSpPr>
              <p:nvPr/>
            </p:nvSpPr>
            <p:spPr bwMode="auto">
              <a:xfrm>
                <a:off x="5569" y="2271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1 h 3"/>
                  <a:gd name="T4" fmla="*/ 0 w 1"/>
                  <a:gd name="T5" fmla="*/ 3 h 3"/>
                  <a:gd name="T6" fmla="*/ 0 w 1"/>
                  <a:gd name="T7" fmla="*/ 1 h 3"/>
                  <a:gd name="T8" fmla="*/ 1 w 1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1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2" name="Freeform 330"/>
              <p:cNvSpPr>
                <a:spLocks/>
              </p:cNvSpPr>
              <p:nvPr/>
            </p:nvSpPr>
            <p:spPr bwMode="auto">
              <a:xfrm>
                <a:off x="5568" y="2319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1 w 2"/>
                  <a:gd name="T3" fmla="*/ 1 h 1"/>
                  <a:gd name="T4" fmla="*/ 0 w 2"/>
                  <a:gd name="T5" fmla="*/ 0 h 1"/>
                  <a:gd name="T6" fmla="*/ 1 w 2"/>
                  <a:gd name="T7" fmla="*/ 0 h 1"/>
                  <a:gd name="T8" fmla="*/ 2 w 2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1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3" name="Freeform 331"/>
              <p:cNvSpPr>
                <a:spLocks/>
              </p:cNvSpPr>
              <p:nvPr/>
            </p:nvSpPr>
            <p:spPr bwMode="auto">
              <a:xfrm>
                <a:off x="5568" y="2272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2 h 3"/>
                  <a:gd name="T4" fmla="*/ 1 w 1"/>
                  <a:gd name="T5" fmla="*/ 3 h 3"/>
                  <a:gd name="T6" fmla="*/ 0 w 1"/>
                  <a:gd name="T7" fmla="*/ 2 h 3"/>
                  <a:gd name="T8" fmla="*/ 1 w 1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4" name="Freeform 332"/>
              <p:cNvSpPr>
                <a:spLocks/>
              </p:cNvSpPr>
              <p:nvPr/>
            </p:nvSpPr>
            <p:spPr bwMode="auto">
              <a:xfrm>
                <a:off x="5565" y="2320"/>
                <a:ext cx="11" cy="11"/>
              </a:xfrm>
              <a:custGeom>
                <a:avLst/>
                <a:gdLst>
                  <a:gd name="T0" fmla="*/ 4 w 11"/>
                  <a:gd name="T1" fmla="*/ 11 h 11"/>
                  <a:gd name="T2" fmla="*/ 0 w 11"/>
                  <a:gd name="T3" fmla="*/ 7 h 11"/>
                  <a:gd name="T4" fmla="*/ 1 w 11"/>
                  <a:gd name="T5" fmla="*/ 6 h 11"/>
                  <a:gd name="T6" fmla="*/ 4 w 11"/>
                  <a:gd name="T7" fmla="*/ 9 h 11"/>
                  <a:gd name="T8" fmla="*/ 8 w 11"/>
                  <a:gd name="T9" fmla="*/ 4 h 11"/>
                  <a:gd name="T10" fmla="*/ 5 w 11"/>
                  <a:gd name="T11" fmla="*/ 2 h 11"/>
                  <a:gd name="T12" fmla="*/ 7 w 11"/>
                  <a:gd name="T13" fmla="*/ 0 h 11"/>
                  <a:gd name="T14" fmla="*/ 11 w 11"/>
                  <a:gd name="T15" fmla="*/ 4 h 11"/>
                  <a:gd name="T16" fmla="*/ 4 w 11"/>
                  <a:gd name="T17" fmla="*/ 11 h 1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1" h="11">
                    <a:moveTo>
                      <a:pt x="4" y="11"/>
                    </a:moveTo>
                    <a:lnTo>
                      <a:pt x="0" y="7"/>
                    </a:lnTo>
                    <a:lnTo>
                      <a:pt x="1" y="6"/>
                    </a:lnTo>
                    <a:lnTo>
                      <a:pt x="4" y="9"/>
                    </a:lnTo>
                    <a:lnTo>
                      <a:pt x="8" y="4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11" y="4"/>
                    </a:lnTo>
                    <a:lnTo>
                      <a:pt x="4" y="1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5" name="Freeform 333"/>
              <p:cNvSpPr>
                <a:spLocks/>
              </p:cNvSpPr>
              <p:nvPr/>
            </p:nvSpPr>
            <p:spPr bwMode="auto">
              <a:xfrm>
                <a:off x="5566" y="2293"/>
                <a:ext cx="2" cy="6"/>
              </a:xfrm>
              <a:custGeom>
                <a:avLst/>
                <a:gdLst>
                  <a:gd name="T0" fmla="*/ 2 w 2"/>
                  <a:gd name="T1" fmla="*/ 0 h 6"/>
                  <a:gd name="T2" fmla="*/ 2 w 2"/>
                  <a:gd name="T3" fmla="*/ 0 h 6"/>
                  <a:gd name="T4" fmla="*/ 2 w 2"/>
                  <a:gd name="T5" fmla="*/ 3 h 6"/>
                  <a:gd name="T6" fmla="*/ 2 w 2"/>
                  <a:gd name="T7" fmla="*/ 3 h 6"/>
                  <a:gd name="T8" fmla="*/ 2 w 2"/>
                  <a:gd name="T9" fmla="*/ 6 h 6"/>
                  <a:gd name="T10" fmla="*/ 0 w 2"/>
                  <a:gd name="T11" fmla="*/ 6 h 6"/>
                  <a:gd name="T12" fmla="*/ 0 w 2"/>
                  <a:gd name="T13" fmla="*/ 6 h 6"/>
                  <a:gd name="T14" fmla="*/ 0 w 2"/>
                  <a:gd name="T15" fmla="*/ 3 h 6"/>
                  <a:gd name="T16" fmla="*/ 0 w 2"/>
                  <a:gd name="T17" fmla="*/ 3 h 6"/>
                  <a:gd name="T18" fmla="*/ 0 w 2"/>
                  <a:gd name="T19" fmla="*/ 0 h 6"/>
                  <a:gd name="T20" fmla="*/ 2 w 2"/>
                  <a:gd name="T21" fmla="*/ 0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" h="6">
                    <a:moveTo>
                      <a:pt x="2" y="0"/>
                    </a:moveTo>
                    <a:lnTo>
                      <a:pt x="2" y="0"/>
                    </a:lnTo>
                    <a:lnTo>
                      <a:pt x="2" y="3"/>
                    </a:lnTo>
                    <a:lnTo>
                      <a:pt x="2" y="6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6" name="Freeform 334"/>
              <p:cNvSpPr>
                <a:spLocks/>
              </p:cNvSpPr>
              <p:nvPr/>
            </p:nvSpPr>
            <p:spPr bwMode="auto">
              <a:xfrm>
                <a:off x="5566" y="2299"/>
                <a:ext cx="2" cy="1"/>
              </a:xfrm>
              <a:custGeom>
                <a:avLst/>
                <a:gdLst>
                  <a:gd name="T0" fmla="*/ 2 w 2"/>
                  <a:gd name="T1" fmla="*/ 1 h 1"/>
                  <a:gd name="T2" fmla="*/ 0 w 2"/>
                  <a:gd name="T3" fmla="*/ 1 h 1"/>
                  <a:gd name="T4" fmla="*/ 0 w 2"/>
                  <a:gd name="T5" fmla="*/ 1 h 1"/>
                  <a:gd name="T6" fmla="*/ 0 w 2"/>
                  <a:gd name="T7" fmla="*/ 0 h 1"/>
                  <a:gd name="T8" fmla="*/ 2 w 2"/>
                  <a:gd name="T9" fmla="*/ 0 h 1"/>
                  <a:gd name="T10" fmla="*/ 2 w 2"/>
                  <a:gd name="T11" fmla="*/ 0 h 1"/>
                  <a:gd name="T12" fmla="*/ 2 w 2"/>
                  <a:gd name="T13" fmla="*/ 1 h 1"/>
                  <a:gd name="T14" fmla="*/ 2 w 2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7" name="Freeform 335"/>
              <p:cNvSpPr>
                <a:spLocks/>
              </p:cNvSpPr>
              <p:nvPr/>
            </p:nvSpPr>
            <p:spPr bwMode="auto">
              <a:xfrm>
                <a:off x="5566" y="2292"/>
                <a:ext cx="2" cy="1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2 w 2"/>
                  <a:gd name="T9" fmla="*/ 0 h 1"/>
                  <a:gd name="T10" fmla="*/ 2 w 2"/>
                  <a:gd name="T11" fmla="*/ 1 h 1"/>
                  <a:gd name="T12" fmla="*/ 0 w 2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8" name="Freeform 336"/>
              <p:cNvSpPr>
                <a:spLocks/>
              </p:cNvSpPr>
              <p:nvPr/>
            </p:nvSpPr>
            <p:spPr bwMode="auto">
              <a:xfrm>
                <a:off x="5565" y="2293"/>
                <a:ext cx="1" cy="6"/>
              </a:xfrm>
              <a:custGeom>
                <a:avLst/>
                <a:gdLst>
                  <a:gd name="T0" fmla="*/ 0 w 1"/>
                  <a:gd name="T1" fmla="*/ 6 h 6"/>
                  <a:gd name="T2" fmla="*/ 0 w 1"/>
                  <a:gd name="T3" fmla="*/ 6 h 6"/>
                  <a:gd name="T4" fmla="*/ 0 w 1"/>
                  <a:gd name="T5" fmla="*/ 3 h 6"/>
                  <a:gd name="T6" fmla="*/ 0 w 1"/>
                  <a:gd name="T7" fmla="*/ 3 h 6"/>
                  <a:gd name="T8" fmla="*/ 0 w 1"/>
                  <a:gd name="T9" fmla="*/ 0 h 6"/>
                  <a:gd name="T10" fmla="*/ 1 w 1"/>
                  <a:gd name="T11" fmla="*/ 0 h 6"/>
                  <a:gd name="T12" fmla="*/ 1 w 1"/>
                  <a:gd name="T13" fmla="*/ 0 h 6"/>
                  <a:gd name="T14" fmla="*/ 1 w 1"/>
                  <a:gd name="T15" fmla="*/ 3 h 6"/>
                  <a:gd name="T16" fmla="*/ 1 w 1"/>
                  <a:gd name="T17" fmla="*/ 3 h 6"/>
                  <a:gd name="T18" fmla="*/ 1 w 1"/>
                  <a:gd name="T19" fmla="*/ 6 h 6"/>
                  <a:gd name="T20" fmla="*/ 0 w 1"/>
                  <a:gd name="T21" fmla="*/ 6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" h="6">
                    <a:moveTo>
                      <a:pt x="0" y="6"/>
                    </a:move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1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9" name="Freeform 337"/>
              <p:cNvSpPr>
                <a:spLocks/>
              </p:cNvSpPr>
              <p:nvPr/>
            </p:nvSpPr>
            <p:spPr bwMode="auto">
              <a:xfrm>
                <a:off x="5566" y="2300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0 w 2"/>
                  <a:gd name="T3" fmla="*/ 2 h 2"/>
                  <a:gd name="T4" fmla="*/ 0 w 2"/>
                  <a:gd name="T5" fmla="*/ 2 h 2"/>
                  <a:gd name="T6" fmla="*/ 0 w 2"/>
                  <a:gd name="T7" fmla="*/ 0 h 2"/>
                  <a:gd name="T8" fmla="*/ 2 w 2"/>
                  <a:gd name="T9" fmla="*/ 0 h 2"/>
                  <a:gd name="T10" fmla="*/ 2 w 2"/>
                  <a:gd name="T11" fmla="*/ 2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2">
                    <a:moveTo>
                      <a:pt x="2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0" name="Freeform 338"/>
              <p:cNvSpPr>
                <a:spLocks/>
              </p:cNvSpPr>
              <p:nvPr/>
            </p:nvSpPr>
            <p:spPr bwMode="auto">
              <a:xfrm>
                <a:off x="5565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1" name="Freeform 339"/>
              <p:cNvSpPr>
                <a:spLocks/>
              </p:cNvSpPr>
              <p:nvPr/>
            </p:nvSpPr>
            <p:spPr bwMode="auto">
              <a:xfrm>
                <a:off x="5566" y="2291"/>
                <a:ext cx="2" cy="1"/>
              </a:xfrm>
              <a:custGeom>
                <a:avLst/>
                <a:gdLst>
                  <a:gd name="T0" fmla="*/ 0 w 2"/>
                  <a:gd name="T1" fmla="*/ 0 h 1"/>
                  <a:gd name="T2" fmla="*/ 2 w 2"/>
                  <a:gd name="T3" fmla="*/ 0 h 1"/>
                  <a:gd name="T4" fmla="*/ 2 w 2"/>
                  <a:gd name="T5" fmla="*/ 0 h 1"/>
                  <a:gd name="T6" fmla="*/ 2 w 2"/>
                  <a:gd name="T7" fmla="*/ 1 h 1"/>
                  <a:gd name="T8" fmla="*/ 0 w 2"/>
                  <a:gd name="T9" fmla="*/ 1 h 1"/>
                  <a:gd name="T10" fmla="*/ 0 w 2"/>
                  <a:gd name="T11" fmla="*/ 1 h 1"/>
                  <a:gd name="T12" fmla="*/ 0 w 2"/>
                  <a:gd name="T13" fmla="*/ 0 h 1"/>
                  <a:gd name="T14" fmla="*/ 0 w 2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2" name="Freeform 340"/>
              <p:cNvSpPr>
                <a:spLocks/>
              </p:cNvSpPr>
              <p:nvPr/>
            </p:nvSpPr>
            <p:spPr bwMode="auto">
              <a:xfrm>
                <a:off x="5563" y="2291"/>
                <a:ext cx="3" cy="1"/>
              </a:xfrm>
              <a:custGeom>
                <a:avLst/>
                <a:gdLst>
                  <a:gd name="T0" fmla="*/ 3 w 3"/>
                  <a:gd name="T1" fmla="*/ 0 h 1"/>
                  <a:gd name="T2" fmla="*/ 3 w 3"/>
                  <a:gd name="T3" fmla="*/ 0 h 1"/>
                  <a:gd name="T4" fmla="*/ 3 w 3"/>
                  <a:gd name="T5" fmla="*/ 1 h 1"/>
                  <a:gd name="T6" fmla="*/ 2 w 3"/>
                  <a:gd name="T7" fmla="*/ 1 h 1"/>
                  <a:gd name="T8" fmla="*/ 0 w 3"/>
                  <a:gd name="T9" fmla="*/ 0 h 1"/>
                  <a:gd name="T10" fmla="*/ 3 w 3"/>
                  <a:gd name="T11" fmla="*/ 0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1">
                    <a:moveTo>
                      <a:pt x="3" y="0"/>
                    </a:moveTo>
                    <a:lnTo>
                      <a:pt x="3" y="0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3" name="Freeform 341"/>
              <p:cNvSpPr>
                <a:spLocks/>
              </p:cNvSpPr>
              <p:nvPr/>
            </p:nvSpPr>
            <p:spPr bwMode="auto">
              <a:xfrm>
                <a:off x="5565" y="2261"/>
                <a:ext cx="11" cy="11"/>
              </a:xfrm>
              <a:custGeom>
                <a:avLst/>
                <a:gdLst>
                  <a:gd name="T0" fmla="*/ 4 w 11"/>
                  <a:gd name="T1" fmla="*/ 3 h 11"/>
                  <a:gd name="T2" fmla="*/ 1 w 11"/>
                  <a:gd name="T3" fmla="*/ 7 h 11"/>
                  <a:gd name="T4" fmla="*/ 0 w 11"/>
                  <a:gd name="T5" fmla="*/ 6 h 11"/>
                  <a:gd name="T6" fmla="*/ 4 w 11"/>
                  <a:gd name="T7" fmla="*/ 0 h 11"/>
                  <a:gd name="T8" fmla="*/ 11 w 11"/>
                  <a:gd name="T9" fmla="*/ 7 h 11"/>
                  <a:gd name="T10" fmla="*/ 5 w 11"/>
                  <a:gd name="T11" fmla="*/ 11 h 11"/>
                  <a:gd name="T12" fmla="*/ 5 w 11"/>
                  <a:gd name="T13" fmla="*/ 10 h 11"/>
                  <a:gd name="T14" fmla="*/ 8 w 11"/>
                  <a:gd name="T15" fmla="*/ 7 h 11"/>
                  <a:gd name="T16" fmla="*/ 4 w 11"/>
                  <a:gd name="T17" fmla="*/ 3 h 1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1" h="11">
                    <a:moveTo>
                      <a:pt x="4" y="3"/>
                    </a:moveTo>
                    <a:lnTo>
                      <a:pt x="1" y="7"/>
                    </a:lnTo>
                    <a:lnTo>
                      <a:pt x="0" y="6"/>
                    </a:lnTo>
                    <a:lnTo>
                      <a:pt x="4" y="0"/>
                    </a:lnTo>
                    <a:lnTo>
                      <a:pt x="11" y="7"/>
                    </a:lnTo>
                    <a:lnTo>
                      <a:pt x="5" y="11"/>
                    </a:lnTo>
                    <a:lnTo>
                      <a:pt x="5" y="10"/>
                    </a:lnTo>
                    <a:lnTo>
                      <a:pt x="8" y="7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4" name="Freeform 342"/>
              <p:cNvSpPr>
                <a:spLocks/>
              </p:cNvSpPr>
              <p:nvPr/>
            </p:nvSpPr>
            <p:spPr bwMode="auto">
              <a:xfrm>
                <a:off x="5562" y="2302"/>
                <a:ext cx="4" cy="8"/>
              </a:xfrm>
              <a:custGeom>
                <a:avLst/>
                <a:gdLst>
                  <a:gd name="T0" fmla="*/ 0 w 4"/>
                  <a:gd name="T1" fmla="*/ 7 h 8"/>
                  <a:gd name="T2" fmla="*/ 0 w 4"/>
                  <a:gd name="T3" fmla="*/ 7 h 8"/>
                  <a:gd name="T4" fmla="*/ 3 w 4"/>
                  <a:gd name="T5" fmla="*/ 0 h 8"/>
                  <a:gd name="T6" fmla="*/ 4 w 4"/>
                  <a:gd name="T7" fmla="*/ 0 h 8"/>
                  <a:gd name="T8" fmla="*/ 4 w 4"/>
                  <a:gd name="T9" fmla="*/ 0 h 8"/>
                  <a:gd name="T10" fmla="*/ 1 w 4"/>
                  <a:gd name="T11" fmla="*/ 8 h 8"/>
                  <a:gd name="T12" fmla="*/ 0 w 4"/>
                  <a:gd name="T13" fmla="*/ 7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8">
                    <a:moveTo>
                      <a:pt x="0" y="7"/>
                    </a:moveTo>
                    <a:lnTo>
                      <a:pt x="0" y="7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1" y="8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5" name="Freeform 343"/>
              <p:cNvSpPr>
                <a:spLocks/>
              </p:cNvSpPr>
              <p:nvPr/>
            </p:nvSpPr>
            <p:spPr bwMode="auto">
              <a:xfrm>
                <a:off x="5563" y="2267"/>
                <a:ext cx="3" cy="1"/>
              </a:xfrm>
              <a:custGeom>
                <a:avLst/>
                <a:gdLst>
                  <a:gd name="T0" fmla="*/ 2 w 3"/>
                  <a:gd name="T1" fmla="*/ 0 h 1"/>
                  <a:gd name="T2" fmla="*/ 3 w 3"/>
                  <a:gd name="T3" fmla="*/ 1 h 1"/>
                  <a:gd name="T4" fmla="*/ 2 w 3"/>
                  <a:gd name="T5" fmla="*/ 1 h 1"/>
                  <a:gd name="T6" fmla="*/ 0 w 3"/>
                  <a:gd name="T7" fmla="*/ 1 h 1"/>
                  <a:gd name="T8" fmla="*/ 2 w 3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2" y="0"/>
                    </a:moveTo>
                    <a:lnTo>
                      <a:pt x="3" y="1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6" name="Freeform 344"/>
              <p:cNvSpPr>
                <a:spLocks/>
              </p:cNvSpPr>
              <p:nvPr/>
            </p:nvSpPr>
            <p:spPr bwMode="auto">
              <a:xfrm>
                <a:off x="5563" y="2323"/>
                <a:ext cx="14" cy="10"/>
              </a:xfrm>
              <a:custGeom>
                <a:avLst/>
                <a:gdLst>
                  <a:gd name="T0" fmla="*/ 2 w 14"/>
                  <a:gd name="T1" fmla="*/ 4 h 10"/>
                  <a:gd name="T2" fmla="*/ 6 w 14"/>
                  <a:gd name="T3" fmla="*/ 8 h 10"/>
                  <a:gd name="T4" fmla="*/ 13 w 14"/>
                  <a:gd name="T5" fmla="*/ 1 h 10"/>
                  <a:gd name="T6" fmla="*/ 13 w 14"/>
                  <a:gd name="T7" fmla="*/ 0 h 10"/>
                  <a:gd name="T8" fmla="*/ 14 w 14"/>
                  <a:gd name="T9" fmla="*/ 1 h 10"/>
                  <a:gd name="T10" fmla="*/ 6 w 14"/>
                  <a:gd name="T11" fmla="*/ 10 h 10"/>
                  <a:gd name="T12" fmla="*/ 0 w 14"/>
                  <a:gd name="T13" fmla="*/ 4 h 10"/>
                  <a:gd name="T14" fmla="*/ 2 w 14"/>
                  <a:gd name="T15" fmla="*/ 4 h 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4" h="10">
                    <a:moveTo>
                      <a:pt x="2" y="4"/>
                    </a:moveTo>
                    <a:lnTo>
                      <a:pt x="6" y="8"/>
                    </a:lnTo>
                    <a:lnTo>
                      <a:pt x="13" y="1"/>
                    </a:lnTo>
                    <a:lnTo>
                      <a:pt x="13" y="0"/>
                    </a:lnTo>
                    <a:lnTo>
                      <a:pt x="14" y="1"/>
                    </a:lnTo>
                    <a:lnTo>
                      <a:pt x="6" y="10"/>
                    </a:lnTo>
                    <a:lnTo>
                      <a:pt x="0" y="4"/>
                    </a:lnTo>
                    <a:lnTo>
                      <a:pt x="2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7" name="Freeform 345"/>
              <p:cNvSpPr>
                <a:spLocks/>
              </p:cNvSpPr>
              <p:nvPr/>
            </p:nvSpPr>
            <p:spPr bwMode="auto">
              <a:xfrm>
                <a:off x="5565" y="2292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8" name="Freeform 346"/>
              <p:cNvSpPr>
                <a:spLocks/>
              </p:cNvSpPr>
              <p:nvPr/>
            </p:nvSpPr>
            <p:spPr bwMode="auto">
              <a:xfrm>
                <a:off x="5563" y="2324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3 w 3"/>
                  <a:gd name="T3" fmla="*/ 2 h 3"/>
                  <a:gd name="T4" fmla="*/ 2 w 3"/>
                  <a:gd name="T5" fmla="*/ 3 h 3"/>
                  <a:gd name="T6" fmla="*/ 0 w 3"/>
                  <a:gd name="T7" fmla="*/ 2 h 3"/>
                  <a:gd name="T8" fmla="*/ 2 w 3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9" name="Freeform 347"/>
              <p:cNvSpPr>
                <a:spLocks/>
              </p:cNvSpPr>
              <p:nvPr/>
            </p:nvSpPr>
            <p:spPr bwMode="auto">
              <a:xfrm>
                <a:off x="5565" y="2300"/>
                <a:ext cx="1" cy="2"/>
              </a:xfrm>
              <a:custGeom>
                <a:avLst/>
                <a:gdLst>
                  <a:gd name="T0" fmla="*/ 1 w 1"/>
                  <a:gd name="T1" fmla="*/ 0 h 2"/>
                  <a:gd name="T2" fmla="*/ 1 w 1"/>
                  <a:gd name="T3" fmla="*/ 0 h 2"/>
                  <a:gd name="T4" fmla="*/ 1 w 1"/>
                  <a:gd name="T5" fmla="*/ 2 h 2"/>
                  <a:gd name="T6" fmla="*/ 0 w 1"/>
                  <a:gd name="T7" fmla="*/ 2 h 2"/>
                  <a:gd name="T8" fmla="*/ 0 w 1"/>
                  <a:gd name="T9" fmla="*/ 2 h 2"/>
                  <a:gd name="T10" fmla="*/ 0 w 1"/>
                  <a:gd name="T11" fmla="*/ 0 h 2"/>
                  <a:gd name="T12" fmla="*/ 1 w 1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30" name="Freeform 348"/>
              <p:cNvSpPr>
                <a:spLocks/>
              </p:cNvSpPr>
              <p:nvPr/>
            </p:nvSpPr>
            <p:spPr bwMode="auto">
              <a:xfrm>
                <a:off x="5563" y="2260"/>
                <a:ext cx="14" cy="14"/>
              </a:xfrm>
              <a:custGeom>
                <a:avLst/>
                <a:gdLst>
                  <a:gd name="T0" fmla="*/ 0 w 14"/>
                  <a:gd name="T1" fmla="*/ 5 h 14"/>
                  <a:gd name="T2" fmla="*/ 6 w 14"/>
                  <a:gd name="T3" fmla="*/ 0 h 14"/>
                  <a:gd name="T4" fmla="*/ 14 w 14"/>
                  <a:gd name="T5" fmla="*/ 8 h 14"/>
                  <a:gd name="T6" fmla="*/ 9 w 14"/>
                  <a:gd name="T7" fmla="*/ 14 h 14"/>
                  <a:gd name="T8" fmla="*/ 7 w 14"/>
                  <a:gd name="T9" fmla="*/ 12 h 14"/>
                  <a:gd name="T10" fmla="*/ 13 w 14"/>
                  <a:gd name="T11" fmla="*/ 8 h 14"/>
                  <a:gd name="T12" fmla="*/ 6 w 14"/>
                  <a:gd name="T13" fmla="*/ 1 h 14"/>
                  <a:gd name="T14" fmla="*/ 2 w 14"/>
                  <a:gd name="T15" fmla="*/ 7 h 14"/>
                  <a:gd name="T16" fmla="*/ 0 w 14"/>
                  <a:gd name="T17" fmla="*/ 5 h 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" h="14">
                    <a:moveTo>
                      <a:pt x="0" y="5"/>
                    </a:moveTo>
                    <a:lnTo>
                      <a:pt x="6" y="0"/>
                    </a:lnTo>
                    <a:lnTo>
                      <a:pt x="14" y="8"/>
                    </a:lnTo>
                    <a:lnTo>
                      <a:pt x="9" y="14"/>
                    </a:lnTo>
                    <a:lnTo>
                      <a:pt x="7" y="12"/>
                    </a:lnTo>
                    <a:lnTo>
                      <a:pt x="13" y="8"/>
                    </a:lnTo>
                    <a:lnTo>
                      <a:pt x="6" y="1"/>
                    </a:lnTo>
                    <a:lnTo>
                      <a:pt x="2" y="7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31" name="Freeform 349"/>
              <p:cNvSpPr>
                <a:spLocks/>
              </p:cNvSpPr>
              <p:nvPr/>
            </p:nvSpPr>
            <p:spPr bwMode="auto">
              <a:xfrm>
                <a:off x="5563" y="2302"/>
                <a:ext cx="5" cy="8"/>
              </a:xfrm>
              <a:custGeom>
                <a:avLst/>
                <a:gdLst>
                  <a:gd name="T0" fmla="*/ 3 w 5"/>
                  <a:gd name="T1" fmla="*/ 0 h 8"/>
                  <a:gd name="T2" fmla="*/ 5 w 5"/>
                  <a:gd name="T3" fmla="*/ 0 h 8"/>
                  <a:gd name="T4" fmla="*/ 0 w 5"/>
                  <a:gd name="T5" fmla="*/ 8 h 8"/>
                  <a:gd name="T6" fmla="*/ 0 w 5"/>
                  <a:gd name="T7" fmla="*/ 8 h 8"/>
                  <a:gd name="T8" fmla="*/ 0 w 5"/>
                  <a:gd name="T9" fmla="*/ 8 h 8"/>
                  <a:gd name="T10" fmla="*/ 3 w 5"/>
                  <a:gd name="T11" fmla="*/ 0 h 8"/>
                  <a:gd name="T12" fmla="*/ 3 w 5"/>
                  <a:gd name="T13" fmla="*/ 0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" h="8">
                    <a:moveTo>
                      <a:pt x="3" y="0"/>
                    </a:moveTo>
                    <a:lnTo>
                      <a:pt x="5" y="0"/>
                    </a:lnTo>
                    <a:lnTo>
                      <a:pt x="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32" name="Freeform 350"/>
              <p:cNvSpPr>
                <a:spLocks/>
              </p:cNvSpPr>
              <p:nvPr/>
            </p:nvSpPr>
            <p:spPr bwMode="auto">
              <a:xfrm>
                <a:off x="5562" y="2282"/>
                <a:ext cx="6" cy="9"/>
              </a:xfrm>
              <a:custGeom>
                <a:avLst/>
                <a:gdLst>
                  <a:gd name="T0" fmla="*/ 0 w 6"/>
                  <a:gd name="T1" fmla="*/ 2 h 9"/>
                  <a:gd name="T2" fmla="*/ 1 w 6"/>
                  <a:gd name="T3" fmla="*/ 0 h 9"/>
                  <a:gd name="T4" fmla="*/ 1 w 6"/>
                  <a:gd name="T5" fmla="*/ 0 h 9"/>
                  <a:gd name="T6" fmla="*/ 6 w 6"/>
                  <a:gd name="T7" fmla="*/ 9 h 9"/>
                  <a:gd name="T8" fmla="*/ 4 w 6"/>
                  <a:gd name="T9" fmla="*/ 9 h 9"/>
                  <a:gd name="T10" fmla="*/ 4 w 6"/>
                  <a:gd name="T11" fmla="*/ 9 h 9"/>
                  <a:gd name="T12" fmla="*/ 0 w 6"/>
                  <a:gd name="T13" fmla="*/ 2 h 9"/>
                  <a:gd name="T14" fmla="*/ 0 w 6"/>
                  <a:gd name="T15" fmla="*/ 2 h 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" h="9">
                    <a:moveTo>
                      <a:pt x="0" y="2"/>
                    </a:moveTo>
                    <a:lnTo>
                      <a:pt x="1" y="0"/>
                    </a:lnTo>
                    <a:lnTo>
                      <a:pt x="6" y="9"/>
                    </a:lnTo>
                    <a:lnTo>
                      <a:pt x="4" y="9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33" name="Freeform 351"/>
              <p:cNvSpPr>
                <a:spLocks/>
              </p:cNvSpPr>
              <p:nvPr/>
            </p:nvSpPr>
            <p:spPr bwMode="auto">
              <a:xfrm>
                <a:off x="5562" y="2268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1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0 w 3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0" y="0"/>
                    </a:move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34" name="Freeform 352"/>
              <p:cNvSpPr>
                <a:spLocks/>
              </p:cNvSpPr>
              <p:nvPr/>
            </p:nvSpPr>
            <p:spPr bwMode="auto">
              <a:xfrm>
                <a:off x="5546" y="2327"/>
                <a:ext cx="17" cy="7"/>
              </a:xfrm>
              <a:custGeom>
                <a:avLst/>
                <a:gdLst>
                  <a:gd name="T0" fmla="*/ 16 w 17"/>
                  <a:gd name="T1" fmla="*/ 0 h 7"/>
                  <a:gd name="T2" fmla="*/ 17 w 17"/>
                  <a:gd name="T3" fmla="*/ 0 h 7"/>
                  <a:gd name="T4" fmla="*/ 17 w 17"/>
                  <a:gd name="T5" fmla="*/ 0 h 7"/>
                  <a:gd name="T6" fmla="*/ 10 w 17"/>
                  <a:gd name="T7" fmla="*/ 6 h 7"/>
                  <a:gd name="T8" fmla="*/ 0 w 17"/>
                  <a:gd name="T9" fmla="*/ 7 h 7"/>
                  <a:gd name="T10" fmla="*/ 0 w 17"/>
                  <a:gd name="T11" fmla="*/ 6 h 7"/>
                  <a:gd name="T12" fmla="*/ 0 w 17"/>
                  <a:gd name="T13" fmla="*/ 6 h 7"/>
                  <a:gd name="T14" fmla="*/ 9 w 17"/>
                  <a:gd name="T15" fmla="*/ 4 h 7"/>
                  <a:gd name="T16" fmla="*/ 16 w 17"/>
                  <a:gd name="T17" fmla="*/ 0 h 7"/>
                  <a:gd name="T18" fmla="*/ 16 w 17"/>
                  <a:gd name="T19" fmla="*/ 0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7" h="7">
                    <a:moveTo>
                      <a:pt x="16" y="0"/>
                    </a:moveTo>
                    <a:lnTo>
                      <a:pt x="17" y="0"/>
                    </a:lnTo>
                    <a:lnTo>
                      <a:pt x="10" y="6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9" y="4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35" name="Freeform 353"/>
              <p:cNvSpPr>
                <a:spLocks/>
              </p:cNvSpPr>
              <p:nvPr/>
            </p:nvSpPr>
            <p:spPr bwMode="auto">
              <a:xfrm>
                <a:off x="5562" y="2265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1 w 3"/>
                  <a:gd name="T3" fmla="*/ 0 h 3"/>
                  <a:gd name="T4" fmla="*/ 3 w 3"/>
                  <a:gd name="T5" fmla="*/ 2 h 3"/>
                  <a:gd name="T6" fmla="*/ 1 w 3"/>
                  <a:gd name="T7" fmla="*/ 3 h 3"/>
                  <a:gd name="T8" fmla="*/ 0 w 3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36" name="Freeform 354"/>
              <p:cNvSpPr>
                <a:spLocks/>
              </p:cNvSpPr>
              <p:nvPr/>
            </p:nvSpPr>
            <p:spPr bwMode="auto">
              <a:xfrm>
                <a:off x="5561" y="2312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1 w 2"/>
                  <a:gd name="T3" fmla="*/ 1 h 1"/>
                  <a:gd name="T4" fmla="*/ 0 w 2"/>
                  <a:gd name="T5" fmla="*/ 1 h 1"/>
                  <a:gd name="T6" fmla="*/ 1 w 2"/>
                  <a:gd name="T7" fmla="*/ 0 h 1"/>
                  <a:gd name="T8" fmla="*/ 2 w 2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37" name="Freeform 355"/>
              <p:cNvSpPr>
                <a:spLocks/>
              </p:cNvSpPr>
              <p:nvPr/>
            </p:nvSpPr>
            <p:spPr bwMode="auto">
              <a:xfrm>
                <a:off x="5562" y="2310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1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0 w 1"/>
                  <a:gd name="T9" fmla="*/ 2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38" name="Freeform 356"/>
              <p:cNvSpPr>
                <a:spLocks/>
              </p:cNvSpPr>
              <p:nvPr/>
            </p:nvSpPr>
            <p:spPr bwMode="auto">
              <a:xfrm>
                <a:off x="5562" y="2284"/>
                <a:ext cx="4" cy="7"/>
              </a:xfrm>
              <a:custGeom>
                <a:avLst/>
                <a:gdLst>
                  <a:gd name="T0" fmla="*/ 0 w 4"/>
                  <a:gd name="T1" fmla="*/ 0 h 7"/>
                  <a:gd name="T2" fmla="*/ 0 w 4"/>
                  <a:gd name="T3" fmla="*/ 0 h 7"/>
                  <a:gd name="T4" fmla="*/ 4 w 4"/>
                  <a:gd name="T5" fmla="*/ 7 h 7"/>
                  <a:gd name="T6" fmla="*/ 1 w 4"/>
                  <a:gd name="T7" fmla="*/ 7 h 7"/>
                  <a:gd name="T8" fmla="*/ 1 w 4"/>
                  <a:gd name="T9" fmla="*/ 7 h 7"/>
                  <a:gd name="T10" fmla="*/ 0 w 4"/>
                  <a:gd name="T11" fmla="*/ 1 h 7"/>
                  <a:gd name="T12" fmla="*/ 0 w 4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7">
                    <a:moveTo>
                      <a:pt x="0" y="0"/>
                    </a:moveTo>
                    <a:lnTo>
                      <a:pt x="0" y="0"/>
                    </a:lnTo>
                    <a:lnTo>
                      <a:pt x="4" y="7"/>
                    </a:lnTo>
                    <a:lnTo>
                      <a:pt x="1" y="7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39" name="Freeform 357"/>
              <p:cNvSpPr>
                <a:spLocks/>
              </p:cNvSpPr>
              <p:nvPr/>
            </p:nvSpPr>
            <p:spPr bwMode="auto">
              <a:xfrm>
                <a:off x="5561" y="2279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1 w 2"/>
                  <a:gd name="T3" fmla="*/ 3 h 3"/>
                  <a:gd name="T4" fmla="*/ 0 w 2"/>
                  <a:gd name="T5" fmla="*/ 2 h 3"/>
                  <a:gd name="T6" fmla="*/ 1 w 2"/>
                  <a:gd name="T7" fmla="*/ 0 h 3"/>
                  <a:gd name="T8" fmla="*/ 2 w 2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2" y="2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40" name="Freeform 358"/>
              <p:cNvSpPr>
                <a:spLocks/>
              </p:cNvSpPr>
              <p:nvPr/>
            </p:nvSpPr>
            <p:spPr bwMode="auto">
              <a:xfrm>
                <a:off x="5561" y="2309"/>
                <a:ext cx="2" cy="3"/>
              </a:xfrm>
              <a:custGeom>
                <a:avLst/>
                <a:gdLst>
                  <a:gd name="T0" fmla="*/ 2 w 2"/>
                  <a:gd name="T1" fmla="*/ 1 h 3"/>
                  <a:gd name="T2" fmla="*/ 1 w 2"/>
                  <a:gd name="T3" fmla="*/ 3 h 3"/>
                  <a:gd name="T4" fmla="*/ 0 w 2"/>
                  <a:gd name="T5" fmla="*/ 1 h 3"/>
                  <a:gd name="T6" fmla="*/ 1 w 2"/>
                  <a:gd name="T7" fmla="*/ 0 h 3"/>
                  <a:gd name="T8" fmla="*/ 2 w 2"/>
                  <a:gd name="T9" fmla="*/ 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41" name="Freeform 359"/>
              <p:cNvSpPr>
                <a:spLocks/>
              </p:cNvSpPr>
              <p:nvPr/>
            </p:nvSpPr>
            <p:spPr bwMode="auto">
              <a:xfrm>
                <a:off x="5562" y="2323"/>
                <a:ext cx="3" cy="3"/>
              </a:xfrm>
              <a:custGeom>
                <a:avLst/>
                <a:gdLst>
                  <a:gd name="T0" fmla="*/ 0 w 3"/>
                  <a:gd name="T1" fmla="*/ 1 h 3"/>
                  <a:gd name="T2" fmla="*/ 1 w 3"/>
                  <a:gd name="T3" fmla="*/ 0 h 3"/>
                  <a:gd name="T4" fmla="*/ 3 w 3"/>
                  <a:gd name="T5" fmla="*/ 1 h 3"/>
                  <a:gd name="T6" fmla="*/ 1 w 3"/>
                  <a:gd name="T7" fmla="*/ 3 h 3"/>
                  <a:gd name="T8" fmla="*/ 0 w 3"/>
                  <a:gd name="T9" fmla="*/ 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0" y="1"/>
                    </a:move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42" name="Freeform 360"/>
              <p:cNvSpPr>
                <a:spLocks/>
              </p:cNvSpPr>
              <p:nvPr/>
            </p:nvSpPr>
            <p:spPr bwMode="auto">
              <a:xfrm>
                <a:off x="5562" y="2281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0 w 1"/>
                  <a:gd name="T3" fmla="*/ 3 h 3"/>
                  <a:gd name="T4" fmla="*/ 0 w 1"/>
                  <a:gd name="T5" fmla="*/ 1 h 3"/>
                  <a:gd name="T6" fmla="*/ 1 w 1"/>
                  <a:gd name="T7" fmla="*/ 0 h 3"/>
                  <a:gd name="T8" fmla="*/ 1 w 1"/>
                  <a:gd name="T9" fmla="*/ 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43" name="Freeform 361"/>
              <p:cNvSpPr>
                <a:spLocks/>
              </p:cNvSpPr>
              <p:nvPr/>
            </p:nvSpPr>
            <p:spPr bwMode="auto">
              <a:xfrm>
                <a:off x="5561" y="2267"/>
                <a:ext cx="2" cy="1"/>
              </a:xfrm>
              <a:custGeom>
                <a:avLst/>
                <a:gdLst>
                  <a:gd name="T0" fmla="*/ 1 w 2"/>
                  <a:gd name="T1" fmla="*/ 0 h 1"/>
                  <a:gd name="T2" fmla="*/ 2 w 2"/>
                  <a:gd name="T3" fmla="*/ 1 h 1"/>
                  <a:gd name="T4" fmla="*/ 1 w 2"/>
                  <a:gd name="T5" fmla="*/ 1 h 1"/>
                  <a:gd name="T6" fmla="*/ 0 w 2"/>
                  <a:gd name="T7" fmla="*/ 1 h 1"/>
                  <a:gd name="T8" fmla="*/ 1 w 2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1" y="0"/>
                    </a:moveTo>
                    <a:lnTo>
                      <a:pt x="2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44" name="Freeform 362"/>
              <p:cNvSpPr>
                <a:spLocks/>
              </p:cNvSpPr>
              <p:nvPr/>
            </p:nvSpPr>
            <p:spPr bwMode="auto">
              <a:xfrm>
                <a:off x="5562" y="2326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1 w 3"/>
                  <a:gd name="T3" fmla="*/ 0 h 1"/>
                  <a:gd name="T4" fmla="*/ 3 w 3"/>
                  <a:gd name="T5" fmla="*/ 1 h 1"/>
                  <a:gd name="T6" fmla="*/ 1 w 3"/>
                  <a:gd name="T7" fmla="*/ 1 h 1"/>
                  <a:gd name="T8" fmla="*/ 0 w 3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1" y="0"/>
                    </a:lnTo>
                    <a:lnTo>
                      <a:pt x="3" y="1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45" name="Freeform 363"/>
              <p:cNvSpPr>
                <a:spLocks/>
              </p:cNvSpPr>
              <p:nvPr/>
            </p:nvSpPr>
            <p:spPr bwMode="auto">
              <a:xfrm>
                <a:off x="5561" y="2282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2 h 3"/>
                  <a:gd name="T4" fmla="*/ 1 w 1"/>
                  <a:gd name="T5" fmla="*/ 3 h 3"/>
                  <a:gd name="T6" fmla="*/ 0 w 1"/>
                  <a:gd name="T7" fmla="*/ 2 h 3"/>
                  <a:gd name="T8" fmla="*/ 1 w 1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46" name="Freeform 364"/>
              <p:cNvSpPr>
                <a:spLocks/>
              </p:cNvSpPr>
              <p:nvPr/>
            </p:nvSpPr>
            <p:spPr bwMode="auto">
              <a:xfrm>
                <a:off x="5562" y="2324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0 w 1"/>
                  <a:gd name="T3" fmla="*/ 3 h 3"/>
                  <a:gd name="T4" fmla="*/ 0 w 1"/>
                  <a:gd name="T5" fmla="*/ 2 h 3"/>
                  <a:gd name="T6" fmla="*/ 0 w 1"/>
                  <a:gd name="T7" fmla="*/ 0 h 3"/>
                  <a:gd name="T8" fmla="*/ 1 w 1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2"/>
                    </a:move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47" name="Freeform 365"/>
              <p:cNvSpPr>
                <a:spLocks/>
              </p:cNvSpPr>
              <p:nvPr/>
            </p:nvSpPr>
            <p:spPr bwMode="auto">
              <a:xfrm>
                <a:off x="5559" y="2310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3 w 3"/>
                  <a:gd name="T3" fmla="*/ 2 h 3"/>
                  <a:gd name="T4" fmla="*/ 2 w 3"/>
                  <a:gd name="T5" fmla="*/ 3 h 3"/>
                  <a:gd name="T6" fmla="*/ 0 w 3"/>
                  <a:gd name="T7" fmla="*/ 2 h 3"/>
                  <a:gd name="T8" fmla="*/ 2 w 3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48" name="Freeform 366"/>
              <p:cNvSpPr>
                <a:spLocks/>
              </p:cNvSpPr>
              <p:nvPr/>
            </p:nvSpPr>
            <p:spPr bwMode="auto">
              <a:xfrm>
                <a:off x="5559" y="2281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2 w 3"/>
                  <a:gd name="T3" fmla="*/ 3 h 3"/>
                  <a:gd name="T4" fmla="*/ 0 w 3"/>
                  <a:gd name="T5" fmla="*/ 1 h 3"/>
                  <a:gd name="T6" fmla="*/ 2 w 3"/>
                  <a:gd name="T7" fmla="*/ 0 h 3"/>
                  <a:gd name="T8" fmla="*/ 3 w 3"/>
                  <a:gd name="T9" fmla="*/ 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49" name="Freeform 367"/>
              <p:cNvSpPr>
                <a:spLocks/>
              </p:cNvSpPr>
              <p:nvPr/>
            </p:nvSpPr>
            <p:spPr bwMode="auto">
              <a:xfrm>
                <a:off x="5556" y="2313"/>
                <a:ext cx="6" cy="4"/>
              </a:xfrm>
              <a:custGeom>
                <a:avLst/>
                <a:gdLst>
                  <a:gd name="T0" fmla="*/ 0 w 6"/>
                  <a:gd name="T1" fmla="*/ 3 h 4"/>
                  <a:gd name="T2" fmla="*/ 0 w 6"/>
                  <a:gd name="T3" fmla="*/ 3 h 4"/>
                  <a:gd name="T4" fmla="*/ 5 w 6"/>
                  <a:gd name="T5" fmla="*/ 0 h 4"/>
                  <a:gd name="T6" fmla="*/ 6 w 6"/>
                  <a:gd name="T7" fmla="*/ 0 h 4"/>
                  <a:gd name="T8" fmla="*/ 5 w 6"/>
                  <a:gd name="T9" fmla="*/ 3 h 4"/>
                  <a:gd name="T10" fmla="*/ 5 w 6"/>
                  <a:gd name="T11" fmla="*/ 3 h 4"/>
                  <a:gd name="T12" fmla="*/ 2 w 6"/>
                  <a:gd name="T13" fmla="*/ 4 h 4"/>
                  <a:gd name="T14" fmla="*/ 0 w 6"/>
                  <a:gd name="T15" fmla="*/ 3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" h="4">
                    <a:moveTo>
                      <a:pt x="0" y="3"/>
                    </a:moveTo>
                    <a:lnTo>
                      <a:pt x="0" y="3"/>
                    </a:lnTo>
                    <a:lnTo>
                      <a:pt x="5" y="0"/>
                    </a:lnTo>
                    <a:lnTo>
                      <a:pt x="6" y="0"/>
                    </a:lnTo>
                    <a:lnTo>
                      <a:pt x="5" y="3"/>
                    </a:lnTo>
                    <a:lnTo>
                      <a:pt x="2" y="4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50" name="Freeform 368"/>
              <p:cNvSpPr>
                <a:spLocks/>
              </p:cNvSpPr>
              <p:nvPr/>
            </p:nvSpPr>
            <p:spPr bwMode="auto">
              <a:xfrm>
                <a:off x="5556" y="2275"/>
                <a:ext cx="6" cy="6"/>
              </a:xfrm>
              <a:custGeom>
                <a:avLst/>
                <a:gdLst>
                  <a:gd name="T0" fmla="*/ 5 w 6"/>
                  <a:gd name="T1" fmla="*/ 6 h 6"/>
                  <a:gd name="T2" fmla="*/ 5 w 6"/>
                  <a:gd name="T3" fmla="*/ 6 h 6"/>
                  <a:gd name="T4" fmla="*/ 0 w 6"/>
                  <a:gd name="T5" fmla="*/ 2 h 6"/>
                  <a:gd name="T6" fmla="*/ 2 w 6"/>
                  <a:gd name="T7" fmla="*/ 0 h 6"/>
                  <a:gd name="T8" fmla="*/ 5 w 6"/>
                  <a:gd name="T9" fmla="*/ 3 h 6"/>
                  <a:gd name="T10" fmla="*/ 5 w 6"/>
                  <a:gd name="T11" fmla="*/ 3 h 6"/>
                  <a:gd name="T12" fmla="*/ 6 w 6"/>
                  <a:gd name="T13" fmla="*/ 4 h 6"/>
                  <a:gd name="T14" fmla="*/ 5 w 6"/>
                  <a:gd name="T15" fmla="*/ 6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" h="6">
                    <a:moveTo>
                      <a:pt x="5" y="6"/>
                    </a:moveTo>
                    <a:lnTo>
                      <a:pt x="5" y="6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5" y="3"/>
                    </a:lnTo>
                    <a:lnTo>
                      <a:pt x="6" y="4"/>
                    </a:lnTo>
                    <a:lnTo>
                      <a:pt x="5" y="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51" name="Freeform 369"/>
              <p:cNvSpPr>
                <a:spLocks/>
              </p:cNvSpPr>
              <p:nvPr/>
            </p:nvSpPr>
            <p:spPr bwMode="auto">
              <a:xfrm>
                <a:off x="5555" y="2274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3 w 3"/>
                  <a:gd name="T9" fmla="*/ 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52" name="Freeform 370"/>
              <p:cNvSpPr>
                <a:spLocks/>
              </p:cNvSpPr>
              <p:nvPr/>
            </p:nvSpPr>
            <p:spPr bwMode="auto">
              <a:xfrm>
                <a:off x="5556" y="2312"/>
                <a:ext cx="5" cy="4"/>
              </a:xfrm>
              <a:custGeom>
                <a:avLst/>
                <a:gdLst>
                  <a:gd name="T0" fmla="*/ 5 w 5"/>
                  <a:gd name="T1" fmla="*/ 1 h 4"/>
                  <a:gd name="T2" fmla="*/ 5 w 5"/>
                  <a:gd name="T3" fmla="*/ 1 h 4"/>
                  <a:gd name="T4" fmla="*/ 0 w 5"/>
                  <a:gd name="T5" fmla="*/ 4 h 4"/>
                  <a:gd name="T6" fmla="*/ 0 w 5"/>
                  <a:gd name="T7" fmla="*/ 4 h 4"/>
                  <a:gd name="T8" fmla="*/ 2 w 5"/>
                  <a:gd name="T9" fmla="*/ 1 h 4"/>
                  <a:gd name="T10" fmla="*/ 2 w 5"/>
                  <a:gd name="T11" fmla="*/ 1 h 4"/>
                  <a:gd name="T12" fmla="*/ 3 w 5"/>
                  <a:gd name="T13" fmla="*/ 0 h 4"/>
                  <a:gd name="T14" fmla="*/ 5 w 5"/>
                  <a:gd name="T15" fmla="*/ 1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" h="4">
                    <a:moveTo>
                      <a:pt x="5" y="1"/>
                    </a:moveTo>
                    <a:lnTo>
                      <a:pt x="5" y="1"/>
                    </a:lnTo>
                    <a:lnTo>
                      <a:pt x="0" y="4"/>
                    </a:lnTo>
                    <a:lnTo>
                      <a:pt x="2" y="1"/>
                    </a:lnTo>
                    <a:lnTo>
                      <a:pt x="3" y="0"/>
                    </a:lnTo>
                    <a:lnTo>
                      <a:pt x="5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53" name="Freeform 371"/>
              <p:cNvSpPr>
                <a:spLocks/>
              </p:cNvSpPr>
              <p:nvPr/>
            </p:nvSpPr>
            <p:spPr bwMode="auto">
              <a:xfrm>
                <a:off x="5555" y="2317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0 w 1"/>
                  <a:gd name="T3" fmla="*/ 3 h 3"/>
                  <a:gd name="T4" fmla="*/ 0 w 1"/>
                  <a:gd name="T5" fmla="*/ 2 h 3"/>
                  <a:gd name="T6" fmla="*/ 1 w 1"/>
                  <a:gd name="T7" fmla="*/ 0 h 3"/>
                  <a:gd name="T8" fmla="*/ 1 w 1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2"/>
                    </a:moveTo>
                    <a:lnTo>
                      <a:pt x="0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54" name="Freeform 372"/>
              <p:cNvSpPr>
                <a:spLocks/>
              </p:cNvSpPr>
              <p:nvPr/>
            </p:nvSpPr>
            <p:spPr bwMode="auto">
              <a:xfrm>
                <a:off x="5555" y="2316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0 w 1"/>
                  <a:gd name="T7" fmla="*/ 0 h 1"/>
                  <a:gd name="T8" fmla="*/ 1 w 1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55" name="Freeform 373"/>
              <p:cNvSpPr>
                <a:spLocks/>
              </p:cNvSpPr>
              <p:nvPr/>
            </p:nvSpPr>
            <p:spPr bwMode="auto">
              <a:xfrm>
                <a:off x="5556" y="2316"/>
                <a:ext cx="2" cy="3"/>
              </a:xfrm>
              <a:custGeom>
                <a:avLst/>
                <a:gdLst>
                  <a:gd name="T0" fmla="*/ 2 w 2"/>
                  <a:gd name="T1" fmla="*/ 1 h 3"/>
                  <a:gd name="T2" fmla="*/ 0 w 2"/>
                  <a:gd name="T3" fmla="*/ 3 h 3"/>
                  <a:gd name="T4" fmla="*/ 0 w 2"/>
                  <a:gd name="T5" fmla="*/ 1 h 3"/>
                  <a:gd name="T6" fmla="*/ 0 w 2"/>
                  <a:gd name="T7" fmla="*/ 0 h 3"/>
                  <a:gd name="T8" fmla="*/ 2 w 2"/>
                  <a:gd name="T9" fmla="*/ 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56" name="Freeform 374"/>
              <p:cNvSpPr>
                <a:spLocks/>
              </p:cNvSpPr>
              <p:nvPr/>
            </p:nvSpPr>
            <p:spPr bwMode="auto">
              <a:xfrm>
                <a:off x="5553" y="2275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3 w 3"/>
                  <a:gd name="T3" fmla="*/ 2 h 3"/>
                  <a:gd name="T4" fmla="*/ 2 w 3"/>
                  <a:gd name="T5" fmla="*/ 3 h 3"/>
                  <a:gd name="T6" fmla="*/ 0 w 3"/>
                  <a:gd name="T7" fmla="*/ 2 h 3"/>
                  <a:gd name="T8" fmla="*/ 2 w 3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57" name="Freeform 375"/>
              <p:cNvSpPr>
                <a:spLocks/>
              </p:cNvSpPr>
              <p:nvPr/>
            </p:nvSpPr>
            <p:spPr bwMode="auto">
              <a:xfrm>
                <a:off x="5555" y="2277"/>
                <a:ext cx="6" cy="5"/>
              </a:xfrm>
              <a:custGeom>
                <a:avLst/>
                <a:gdLst>
                  <a:gd name="T0" fmla="*/ 1 w 6"/>
                  <a:gd name="T1" fmla="*/ 0 h 5"/>
                  <a:gd name="T2" fmla="*/ 1 w 6"/>
                  <a:gd name="T3" fmla="*/ 0 h 5"/>
                  <a:gd name="T4" fmla="*/ 6 w 6"/>
                  <a:gd name="T5" fmla="*/ 4 h 5"/>
                  <a:gd name="T6" fmla="*/ 4 w 6"/>
                  <a:gd name="T7" fmla="*/ 5 h 5"/>
                  <a:gd name="T8" fmla="*/ 4 w 6"/>
                  <a:gd name="T9" fmla="*/ 5 h 5"/>
                  <a:gd name="T10" fmla="*/ 3 w 6"/>
                  <a:gd name="T11" fmla="*/ 2 h 5"/>
                  <a:gd name="T12" fmla="*/ 3 w 6"/>
                  <a:gd name="T13" fmla="*/ 2 h 5"/>
                  <a:gd name="T14" fmla="*/ 0 w 6"/>
                  <a:gd name="T15" fmla="*/ 1 h 5"/>
                  <a:gd name="T16" fmla="*/ 1 w 6"/>
                  <a:gd name="T17" fmla="*/ 0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" h="5">
                    <a:moveTo>
                      <a:pt x="1" y="0"/>
                    </a:moveTo>
                    <a:lnTo>
                      <a:pt x="1" y="0"/>
                    </a:lnTo>
                    <a:lnTo>
                      <a:pt x="6" y="4"/>
                    </a:lnTo>
                    <a:lnTo>
                      <a:pt x="4" y="5"/>
                    </a:lnTo>
                    <a:lnTo>
                      <a:pt x="3" y="2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58" name="Freeform 376"/>
              <p:cNvSpPr>
                <a:spLocks/>
              </p:cNvSpPr>
              <p:nvPr/>
            </p:nvSpPr>
            <p:spPr bwMode="auto">
              <a:xfrm>
                <a:off x="5553" y="2274"/>
                <a:ext cx="3" cy="1"/>
              </a:xfrm>
              <a:custGeom>
                <a:avLst/>
                <a:gdLst>
                  <a:gd name="T0" fmla="*/ 2 w 3"/>
                  <a:gd name="T1" fmla="*/ 0 h 1"/>
                  <a:gd name="T2" fmla="*/ 3 w 3"/>
                  <a:gd name="T3" fmla="*/ 0 h 1"/>
                  <a:gd name="T4" fmla="*/ 2 w 3"/>
                  <a:gd name="T5" fmla="*/ 1 h 1"/>
                  <a:gd name="T6" fmla="*/ 0 w 3"/>
                  <a:gd name="T7" fmla="*/ 1 h 1"/>
                  <a:gd name="T8" fmla="*/ 2 w 3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2" y="0"/>
                    </a:move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59" name="Freeform 377"/>
              <p:cNvSpPr>
                <a:spLocks/>
              </p:cNvSpPr>
              <p:nvPr/>
            </p:nvSpPr>
            <p:spPr bwMode="auto">
              <a:xfrm>
                <a:off x="5552" y="2275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1 w 3"/>
                  <a:gd name="T3" fmla="*/ 2 h 2"/>
                  <a:gd name="T4" fmla="*/ 0 w 3"/>
                  <a:gd name="T5" fmla="*/ 2 h 2"/>
                  <a:gd name="T6" fmla="*/ 1 w 3"/>
                  <a:gd name="T7" fmla="*/ 0 h 2"/>
                  <a:gd name="T8" fmla="*/ 3 w 3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3" y="0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60" name="Freeform 378"/>
              <p:cNvSpPr>
                <a:spLocks/>
              </p:cNvSpPr>
              <p:nvPr/>
            </p:nvSpPr>
            <p:spPr bwMode="auto">
              <a:xfrm>
                <a:off x="5553" y="2316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3 w 3"/>
                  <a:gd name="T3" fmla="*/ 1 h 3"/>
                  <a:gd name="T4" fmla="*/ 2 w 3"/>
                  <a:gd name="T5" fmla="*/ 3 h 3"/>
                  <a:gd name="T6" fmla="*/ 0 w 3"/>
                  <a:gd name="T7" fmla="*/ 1 h 3"/>
                  <a:gd name="T8" fmla="*/ 2 w 3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61" name="Freeform 379"/>
              <p:cNvSpPr>
                <a:spLocks/>
              </p:cNvSpPr>
              <p:nvPr/>
            </p:nvSpPr>
            <p:spPr bwMode="auto">
              <a:xfrm>
                <a:off x="5546" y="2319"/>
                <a:ext cx="9" cy="4"/>
              </a:xfrm>
              <a:custGeom>
                <a:avLst/>
                <a:gdLst>
                  <a:gd name="T0" fmla="*/ 0 w 9"/>
                  <a:gd name="T1" fmla="*/ 3 h 4"/>
                  <a:gd name="T2" fmla="*/ 0 w 9"/>
                  <a:gd name="T3" fmla="*/ 3 h 4"/>
                  <a:gd name="T4" fmla="*/ 9 w 9"/>
                  <a:gd name="T5" fmla="*/ 0 h 4"/>
                  <a:gd name="T6" fmla="*/ 9 w 9"/>
                  <a:gd name="T7" fmla="*/ 1 h 4"/>
                  <a:gd name="T8" fmla="*/ 9 w 9"/>
                  <a:gd name="T9" fmla="*/ 1 h 4"/>
                  <a:gd name="T10" fmla="*/ 0 w 9"/>
                  <a:gd name="T11" fmla="*/ 4 h 4"/>
                  <a:gd name="T12" fmla="*/ 0 w 9"/>
                  <a:gd name="T13" fmla="*/ 3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" h="4">
                    <a:moveTo>
                      <a:pt x="0" y="3"/>
                    </a:moveTo>
                    <a:lnTo>
                      <a:pt x="0" y="3"/>
                    </a:lnTo>
                    <a:lnTo>
                      <a:pt x="9" y="0"/>
                    </a:lnTo>
                    <a:lnTo>
                      <a:pt x="9" y="1"/>
                    </a:lnTo>
                    <a:lnTo>
                      <a:pt x="0" y="4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62" name="Freeform 380"/>
              <p:cNvSpPr>
                <a:spLocks/>
              </p:cNvSpPr>
              <p:nvPr/>
            </p:nvSpPr>
            <p:spPr bwMode="auto">
              <a:xfrm>
                <a:off x="5546" y="2326"/>
                <a:ext cx="16" cy="7"/>
              </a:xfrm>
              <a:custGeom>
                <a:avLst/>
                <a:gdLst>
                  <a:gd name="T0" fmla="*/ 16 w 16"/>
                  <a:gd name="T1" fmla="*/ 1 h 7"/>
                  <a:gd name="T2" fmla="*/ 16 w 16"/>
                  <a:gd name="T3" fmla="*/ 1 h 7"/>
                  <a:gd name="T4" fmla="*/ 9 w 16"/>
                  <a:gd name="T5" fmla="*/ 5 h 7"/>
                  <a:gd name="T6" fmla="*/ 0 w 16"/>
                  <a:gd name="T7" fmla="*/ 7 h 7"/>
                  <a:gd name="T8" fmla="*/ 0 w 16"/>
                  <a:gd name="T9" fmla="*/ 5 h 7"/>
                  <a:gd name="T10" fmla="*/ 16 w 16"/>
                  <a:gd name="T11" fmla="*/ 0 h 7"/>
                  <a:gd name="T12" fmla="*/ 16 w 16"/>
                  <a:gd name="T13" fmla="*/ 1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6" h="7">
                    <a:moveTo>
                      <a:pt x="16" y="1"/>
                    </a:moveTo>
                    <a:lnTo>
                      <a:pt x="16" y="1"/>
                    </a:lnTo>
                    <a:lnTo>
                      <a:pt x="9" y="5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16" y="0"/>
                    </a:lnTo>
                    <a:lnTo>
                      <a:pt x="16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63" name="Freeform 381"/>
              <p:cNvSpPr>
                <a:spLocks/>
              </p:cNvSpPr>
              <p:nvPr/>
            </p:nvSpPr>
            <p:spPr bwMode="auto">
              <a:xfrm>
                <a:off x="5546" y="2261"/>
                <a:ext cx="16" cy="7"/>
              </a:xfrm>
              <a:custGeom>
                <a:avLst/>
                <a:gdLst>
                  <a:gd name="T0" fmla="*/ 15 w 16"/>
                  <a:gd name="T1" fmla="*/ 7 h 7"/>
                  <a:gd name="T2" fmla="*/ 15 w 16"/>
                  <a:gd name="T3" fmla="*/ 7 h 7"/>
                  <a:gd name="T4" fmla="*/ 7 w 16"/>
                  <a:gd name="T5" fmla="*/ 3 h 7"/>
                  <a:gd name="T6" fmla="*/ 0 w 16"/>
                  <a:gd name="T7" fmla="*/ 2 h 7"/>
                  <a:gd name="T8" fmla="*/ 0 w 16"/>
                  <a:gd name="T9" fmla="*/ 0 h 7"/>
                  <a:gd name="T10" fmla="*/ 0 w 16"/>
                  <a:gd name="T11" fmla="*/ 0 h 7"/>
                  <a:gd name="T12" fmla="*/ 9 w 16"/>
                  <a:gd name="T13" fmla="*/ 2 h 7"/>
                  <a:gd name="T14" fmla="*/ 16 w 16"/>
                  <a:gd name="T15" fmla="*/ 6 h 7"/>
                  <a:gd name="T16" fmla="*/ 15 w 16"/>
                  <a:gd name="T17" fmla="*/ 7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" h="7">
                    <a:moveTo>
                      <a:pt x="15" y="7"/>
                    </a:moveTo>
                    <a:lnTo>
                      <a:pt x="15" y="7"/>
                    </a:lnTo>
                    <a:lnTo>
                      <a:pt x="7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9" y="2"/>
                    </a:lnTo>
                    <a:lnTo>
                      <a:pt x="16" y="6"/>
                    </a:lnTo>
                    <a:lnTo>
                      <a:pt x="15" y="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64" name="Freeform 382"/>
              <p:cNvSpPr>
                <a:spLocks/>
              </p:cNvSpPr>
              <p:nvPr/>
            </p:nvSpPr>
            <p:spPr bwMode="auto">
              <a:xfrm>
                <a:off x="5546" y="2317"/>
                <a:ext cx="9" cy="5"/>
              </a:xfrm>
              <a:custGeom>
                <a:avLst/>
                <a:gdLst>
                  <a:gd name="T0" fmla="*/ 9 w 9"/>
                  <a:gd name="T1" fmla="*/ 2 h 5"/>
                  <a:gd name="T2" fmla="*/ 9 w 9"/>
                  <a:gd name="T3" fmla="*/ 2 h 5"/>
                  <a:gd name="T4" fmla="*/ 0 w 9"/>
                  <a:gd name="T5" fmla="*/ 5 h 5"/>
                  <a:gd name="T6" fmla="*/ 0 w 9"/>
                  <a:gd name="T7" fmla="*/ 3 h 5"/>
                  <a:gd name="T8" fmla="*/ 7 w 9"/>
                  <a:gd name="T9" fmla="*/ 0 h 5"/>
                  <a:gd name="T10" fmla="*/ 9 w 9"/>
                  <a:gd name="T11" fmla="*/ 2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" h="5">
                    <a:moveTo>
                      <a:pt x="9" y="2"/>
                    </a:moveTo>
                    <a:lnTo>
                      <a:pt x="9" y="2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7" y="0"/>
                    </a:lnTo>
                    <a:lnTo>
                      <a:pt x="9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65" name="Freeform 383"/>
              <p:cNvSpPr>
                <a:spLocks/>
              </p:cNvSpPr>
              <p:nvPr/>
            </p:nvSpPr>
            <p:spPr bwMode="auto">
              <a:xfrm>
                <a:off x="5546" y="2272"/>
                <a:ext cx="7" cy="5"/>
              </a:xfrm>
              <a:custGeom>
                <a:avLst/>
                <a:gdLst>
                  <a:gd name="T0" fmla="*/ 0 w 7"/>
                  <a:gd name="T1" fmla="*/ 0 h 5"/>
                  <a:gd name="T2" fmla="*/ 0 w 7"/>
                  <a:gd name="T3" fmla="*/ 0 h 5"/>
                  <a:gd name="T4" fmla="*/ 7 w 7"/>
                  <a:gd name="T5" fmla="*/ 3 h 5"/>
                  <a:gd name="T6" fmla="*/ 6 w 7"/>
                  <a:gd name="T7" fmla="*/ 5 h 5"/>
                  <a:gd name="T8" fmla="*/ 6 w 7"/>
                  <a:gd name="T9" fmla="*/ 5 h 5"/>
                  <a:gd name="T10" fmla="*/ 0 w 7"/>
                  <a:gd name="T11" fmla="*/ 2 h 5"/>
                  <a:gd name="T12" fmla="*/ 0 w 7"/>
                  <a:gd name="T13" fmla="*/ 0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" h="5">
                    <a:moveTo>
                      <a:pt x="0" y="0"/>
                    </a:moveTo>
                    <a:lnTo>
                      <a:pt x="0" y="0"/>
                    </a:lnTo>
                    <a:lnTo>
                      <a:pt x="7" y="3"/>
                    </a:lnTo>
                    <a:lnTo>
                      <a:pt x="6" y="5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66" name="Freeform 384"/>
              <p:cNvSpPr>
                <a:spLocks/>
              </p:cNvSpPr>
              <p:nvPr/>
            </p:nvSpPr>
            <p:spPr bwMode="auto">
              <a:xfrm>
                <a:off x="5546" y="2270"/>
                <a:ext cx="9" cy="5"/>
              </a:xfrm>
              <a:custGeom>
                <a:avLst/>
                <a:gdLst>
                  <a:gd name="T0" fmla="*/ 7 w 9"/>
                  <a:gd name="T1" fmla="*/ 5 h 5"/>
                  <a:gd name="T2" fmla="*/ 7 w 9"/>
                  <a:gd name="T3" fmla="*/ 5 h 5"/>
                  <a:gd name="T4" fmla="*/ 0 w 9"/>
                  <a:gd name="T5" fmla="*/ 2 h 5"/>
                  <a:gd name="T6" fmla="*/ 0 w 9"/>
                  <a:gd name="T7" fmla="*/ 0 h 5"/>
                  <a:gd name="T8" fmla="*/ 9 w 9"/>
                  <a:gd name="T9" fmla="*/ 4 h 5"/>
                  <a:gd name="T10" fmla="*/ 7 w 9"/>
                  <a:gd name="T11" fmla="*/ 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" h="5">
                    <a:moveTo>
                      <a:pt x="7" y="5"/>
                    </a:moveTo>
                    <a:lnTo>
                      <a:pt x="7" y="5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9" y="4"/>
                    </a:lnTo>
                    <a:lnTo>
                      <a:pt x="7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67" name="Freeform 385"/>
              <p:cNvSpPr>
                <a:spLocks/>
              </p:cNvSpPr>
              <p:nvPr/>
            </p:nvSpPr>
            <p:spPr bwMode="auto">
              <a:xfrm>
                <a:off x="5546" y="2258"/>
                <a:ext cx="17" cy="9"/>
              </a:xfrm>
              <a:custGeom>
                <a:avLst/>
                <a:gdLst>
                  <a:gd name="T0" fmla="*/ 0 w 17"/>
                  <a:gd name="T1" fmla="*/ 0 h 9"/>
                  <a:gd name="T2" fmla="*/ 0 w 17"/>
                  <a:gd name="T3" fmla="*/ 0 h 9"/>
                  <a:gd name="T4" fmla="*/ 9 w 17"/>
                  <a:gd name="T5" fmla="*/ 3 h 9"/>
                  <a:gd name="T6" fmla="*/ 17 w 17"/>
                  <a:gd name="T7" fmla="*/ 7 h 9"/>
                  <a:gd name="T8" fmla="*/ 16 w 17"/>
                  <a:gd name="T9" fmla="*/ 9 h 9"/>
                  <a:gd name="T10" fmla="*/ 16 w 17"/>
                  <a:gd name="T11" fmla="*/ 9 h 9"/>
                  <a:gd name="T12" fmla="*/ 9 w 17"/>
                  <a:gd name="T13" fmla="*/ 5 h 9"/>
                  <a:gd name="T14" fmla="*/ 0 w 17"/>
                  <a:gd name="T15" fmla="*/ 3 h 9"/>
                  <a:gd name="T16" fmla="*/ 0 w 17"/>
                  <a:gd name="T17" fmla="*/ 0 h 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7" h="9">
                    <a:moveTo>
                      <a:pt x="0" y="0"/>
                    </a:moveTo>
                    <a:lnTo>
                      <a:pt x="0" y="0"/>
                    </a:lnTo>
                    <a:lnTo>
                      <a:pt x="9" y="3"/>
                    </a:lnTo>
                    <a:lnTo>
                      <a:pt x="17" y="7"/>
                    </a:lnTo>
                    <a:lnTo>
                      <a:pt x="16" y="9"/>
                    </a:lnTo>
                    <a:lnTo>
                      <a:pt x="9" y="5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68" name="Freeform 386"/>
              <p:cNvSpPr>
                <a:spLocks/>
              </p:cNvSpPr>
              <p:nvPr/>
            </p:nvSpPr>
            <p:spPr bwMode="auto">
              <a:xfrm>
                <a:off x="5545" y="2322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1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69" name="Freeform 387"/>
              <p:cNvSpPr>
                <a:spLocks/>
              </p:cNvSpPr>
              <p:nvPr/>
            </p:nvSpPr>
            <p:spPr bwMode="auto">
              <a:xfrm>
                <a:off x="5545" y="2333"/>
                <a:ext cx="1" cy="3"/>
              </a:xfrm>
              <a:custGeom>
                <a:avLst/>
                <a:gdLst>
                  <a:gd name="T0" fmla="*/ 0 w 1"/>
                  <a:gd name="T1" fmla="*/ 0 h 3"/>
                  <a:gd name="T2" fmla="*/ 0 w 1"/>
                  <a:gd name="T3" fmla="*/ 0 h 3"/>
                  <a:gd name="T4" fmla="*/ 1 w 1"/>
                  <a:gd name="T5" fmla="*/ 0 h 3"/>
                  <a:gd name="T6" fmla="*/ 1 w 1"/>
                  <a:gd name="T7" fmla="*/ 1 h 3"/>
                  <a:gd name="T8" fmla="*/ 1 w 1"/>
                  <a:gd name="T9" fmla="*/ 1 h 3"/>
                  <a:gd name="T10" fmla="*/ 0 w 1"/>
                  <a:gd name="T11" fmla="*/ 3 h 3"/>
                  <a:gd name="T12" fmla="*/ 0 w 1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70" name="Freeform 388"/>
              <p:cNvSpPr>
                <a:spLocks/>
              </p:cNvSpPr>
              <p:nvPr/>
            </p:nvSpPr>
            <p:spPr bwMode="auto">
              <a:xfrm>
                <a:off x="5545" y="2271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3 h 3"/>
                  <a:gd name="T4" fmla="*/ 1 w 1"/>
                  <a:gd name="T5" fmla="*/ 3 h 3"/>
                  <a:gd name="T6" fmla="*/ 0 w 1"/>
                  <a:gd name="T7" fmla="*/ 3 h 3"/>
                  <a:gd name="T8" fmla="*/ 0 w 1"/>
                  <a:gd name="T9" fmla="*/ 0 h 3"/>
                  <a:gd name="T10" fmla="*/ 0 w 1"/>
                  <a:gd name="T11" fmla="*/ 0 h 3"/>
                  <a:gd name="T12" fmla="*/ 1 w 1"/>
                  <a:gd name="T13" fmla="*/ 1 h 3"/>
                  <a:gd name="T14" fmla="*/ 1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71" name="Freeform 389"/>
              <p:cNvSpPr>
                <a:spLocks/>
              </p:cNvSpPr>
              <p:nvPr/>
            </p:nvSpPr>
            <p:spPr bwMode="auto">
              <a:xfrm>
                <a:off x="5545" y="2320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0 w 1"/>
                  <a:gd name="T5" fmla="*/ 2 h 2"/>
                  <a:gd name="T6" fmla="*/ 0 w 1"/>
                  <a:gd name="T7" fmla="*/ 0 h 2"/>
                  <a:gd name="T8" fmla="*/ 0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72" name="Freeform 390"/>
              <p:cNvSpPr>
                <a:spLocks/>
              </p:cNvSpPr>
              <p:nvPr/>
            </p:nvSpPr>
            <p:spPr bwMode="auto">
              <a:xfrm>
                <a:off x="5545" y="2331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1 w 1"/>
                  <a:gd name="T9" fmla="*/ 2 h 2"/>
                  <a:gd name="T10" fmla="*/ 0 w 1"/>
                  <a:gd name="T11" fmla="*/ 2 h 2"/>
                  <a:gd name="T12" fmla="*/ 0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73" name="Freeform 391"/>
              <p:cNvSpPr>
                <a:spLocks/>
              </p:cNvSpPr>
              <p:nvPr/>
            </p:nvSpPr>
            <p:spPr bwMode="auto">
              <a:xfrm>
                <a:off x="5545" y="2270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1 w 1"/>
                  <a:gd name="T9" fmla="*/ 2 h 2"/>
                  <a:gd name="T10" fmla="*/ 0 w 1"/>
                  <a:gd name="T11" fmla="*/ 1 h 2"/>
                  <a:gd name="T12" fmla="*/ 0 w 1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74" name="Freeform 392"/>
              <p:cNvSpPr>
                <a:spLocks/>
              </p:cNvSpPr>
              <p:nvPr/>
            </p:nvSpPr>
            <p:spPr bwMode="auto">
              <a:xfrm>
                <a:off x="5545" y="2258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3 h 3"/>
                  <a:gd name="T4" fmla="*/ 1 w 1"/>
                  <a:gd name="T5" fmla="*/ 3 h 3"/>
                  <a:gd name="T6" fmla="*/ 0 w 1"/>
                  <a:gd name="T7" fmla="*/ 2 h 3"/>
                  <a:gd name="T8" fmla="*/ 0 w 1"/>
                  <a:gd name="T9" fmla="*/ 0 h 3"/>
                  <a:gd name="T10" fmla="*/ 0 w 1"/>
                  <a:gd name="T11" fmla="*/ 0 h 3"/>
                  <a:gd name="T12" fmla="*/ 1 w 1"/>
                  <a:gd name="T13" fmla="*/ 0 h 3"/>
                  <a:gd name="T14" fmla="*/ 1 w 1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75" name="Freeform 393"/>
              <p:cNvSpPr>
                <a:spLocks/>
              </p:cNvSpPr>
              <p:nvPr/>
            </p:nvSpPr>
            <p:spPr bwMode="auto">
              <a:xfrm>
                <a:off x="5545" y="2260"/>
                <a:ext cx="1" cy="3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0 w 1"/>
                  <a:gd name="T5" fmla="*/ 3 h 3"/>
                  <a:gd name="T6" fmla="*/ 0 w 1"/>
                  <a:gd name="T7" fmla="*/ 0 h 3"/>
                  <a:gd name="T8" fmla="*/ 0 w 1"/>
                  <a:gd name="T9" fmla="*/ 0 h 3"/>
                  <a:gd name="T10" fmla="*/ 1 w 1"/>
                  <a:gd name="T11" fmla="*/ 1 h 3"/>
                  <a:gd name="T12" fmla="*/ 1 w 1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76" name="Freeform 394"/>
              <p:cNvSpPr>
                <a:spLocks/>
              </p:cNvSpPr>
              <p:nvPr/>
            </p:nvSpPr>
            <p:spPr bwMode="auto">
              <a:xfrm>
                <a:off x="5544" y="2333"/>
                <a:ext cx="1" cy="3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0 w 1"/>
                  <a:gd name="T5" fmla="*/ 3 h 3"/>
                  <a:gd name="T6" fmla="*/ 0 w 1"/>
                  <a:gd name="T7" fmla="*/ 0 h 3"/>
                  <a:gd name="T8" fmla="*/ 0 w 1"/>
                  <a:gd name="T9" fmla="*/ 0 h 3"/>
                  <a:gd name="T10" fmla="*/ 1 w 1"/>
                  <a:gd name="T11" fmla="*/ 0 h 3"/>
                  <a:gd name="T12" fmla="*/ 1 w 1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77" name="Freeform 395"/>
              <p:cNvSpPr>
                <a:spLocks/>
              </p:cNvSpPr>
              <p:nvPr/>
            </p:nvSpPr>
            <p:spPr bwMode="auto">
              <a:xfrm>
                <a:off x="5544" y="2271"/>
                <a:ext cx="1" cy="3"/>
              </a:xfrm>
              <a:custGeom>
                <a:avLst/>
                <a:gdLst>
                  <a:gd name="T0" fmla="*/ 0 w 1"/>
                  <a:gd name="T1" fmla="*/ 1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1 h 3"/>
                  <a:gd name="T14" fmla="*/ 0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78" name="Freeform 396"/>
              <p:cNvSpPr>
                <a:spLocks/>
              </p:cNvSpPr>
              <p:nvPr/>
            </p:nvSpPr>
            <p:spPr bwMode="auto">
              <a:xfrm>
                <a:off x="5544" y="2320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79" name="Freeform 397"/>
              <p:cNvSpPr>
                <a:spLocks/>
              </p:cNvSpPr>
              <p:nvPr/>
            </p:nvSpPr>
            <p:spPr bwMode="auto">
              <a:xfrm>
                <a:off x="5544" y="2322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0 h 2"/>
                  <a:gd name="T4" fmla="*/ 1 w 1"/>
                  <a:gd name="T5" fmla="*/ 0 h 2"/>
                  <a:gd name="T6" fmla="*/ 1 w 1"/>
                  <a:gd name="T7" fmla="*/ 1 h 2"/>
                  <a:gd name="T8" fmla="*/ 1 w 1"/>
                  <a:gd name="T9" fmla="*/ 1 h 2"/>
                  <a:gd name="T10" fmla="*/ 0 w 1"/>
                  <a:gd name="T11" fmla="*/ 2 h 2"/>
                  <a:gd name="T12" fmla="*/ 0 w 1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0" name="Freeform 398"/>
              <p:cNvSpPr>
                <a:spLocks/>
              </p:cNvSpPr>
              <p:nvPr/>
            </p:nvSpPr>
            <p:spPr bwMode="auto">
              <a:xfrm>
                <a:off x="5544" y="2331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0 w 1"/>
                  <a:gd name="T5" fmla="*/ 2 h 2"/>
                  <a:gd name="T6" fmla="*/ 0 w 1"/>
                  <a:gd name="T7" fmla="*/ 0 h 2"/>
                  <a:gd name="T8" fmla="*/ 1 w 1"/>
                  <a:gd name="T9" fmla="*/ 0 h 2"/>
                  <a:gd name="T10" fmla="*/ 1 w 1"/>
                  <a:gd name="T11" fmla="*/ 2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1" name="Freeform 399"/>
              <p:cNvSpPr>
                <a:spLocks/>
              </p:cNvSpPr>
              <p:nvPr/>
            </p:nvSpPr>
            <p:spPr bwMode="auto">
              <a:xfrm>
                <a:off x="5544" y="2270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0 h 1"/>
                  <a:gd name="T14" fmla="*/ 1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2" name="Freeform 400"/>
              <p:cNvSpPr>
                <a:spLocks/>
              </p:cNvSpPr>
              <p:nvPr/>
            </p:nvSpPr>
            <p:spPr bwMode="auto">
              <a:xfrm>
                <a:off x="5544" y="2260"/>
                <a:ext cx="1" cy="3"/>
              </a:xfrm>
              <a:custGeom>
                <a:avLst/>
                <a:gdLst>
                  <a:gd name="T0" fmla="*/ 0 w 1"/>
                  <a:gd name="T1" fmla="*/ 1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1 h 3"/>
                  <a:gd name="T14" fmla="*/ 0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3" name="Freeform 401"/>
              <p:cNvSpPr>
                <a:spLocks/>
              </p:cNvSpPr>
              <p:nvPr/>
            </p:nvSpPr>
            <p:spPr bwMode="auto">
              <a:xfrm>
                <a:off x="5544" y="2258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4" name="Freeform 402"/>
              <p:cNvSpPr>
                <a:spLocks/>
              </p:cNvSpPr>
              <p:nvPr/>
            </p:nvSpPr>
            <p:spPr bwMode="auto">
              <a:xfrm>
                <a:off x="5538" y="2270"/>
                <a:ext cx="6" cy="1"/>
              </a:xfrm>
              <a:custGeom>
                <a:avLst/>
                <a:gdLst>
                  <a:gd name="T0" fmla="*/ 6 w 6"/>
                  <a:gd name="T1" fmla="*/ 0 h 1"/>
                  <a:gd name="T2" fmla="*/ 6 w 6"/>
                  <a:gd name="T3" fmla="*/ 1 h 1"/>
                  <a:gd name="T4" fmla="*/ 6 w 6"/>
                  <a:gd name="T5" fmla="*/ 1 h 1"/>
                  <a:gd name="T6" fmla="*/ 3 w 6"/>
                  <a:gd name="T7" fmla="*/ 1 h 1"/>
                  <a:gd name="T8" fmla="*/ 3 w 6"/>
                  <a:gd name="T9" fmla="*/ 1 h 1"/>
                  <a:gd name="T10" fmla="*/ 0 w 6"/>
                  <a:gd name="T11" fmla="*/ 1 h 1"/>
                  <a:gd name="T12" fmla="*/ 0 w 6"/>
                  <a:gd name="T13" fmla="*/ 0 h 1"/>
                  <a:gd name="T14" fmla="*/ 0 w 6"/>
                  <a:gd name="T15" fmla="*/ 0 h 1"/>
                  <a:gd name="T16" fmla="*/ 3 w 6"/>
                  <a:gd name="T17" fmla="*/ 0 h 1"/>
                  <a:gd name="T18" fmla="*/ 6 w 6"/>
                  <a:gd name="T19" fmla="*/ 0 h 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" h="1">
                    <a:moveTo>
                      <a:pt x="6" y="0"/>
                    </a:moveTo>
                    <a:lnTo>
                      <a:pt x="6" y="1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5" name="Freeform 403"/>
              <p:cNvSpPr>
                <a:spLocks/>
              </p:cNvSpPr>
              <p:nvPr/>
            </p:nvSpPr>
            <p:spPr bwMode="auto">
              <a:xfrm>
                <a:off x="5538" y="2271"/>
                <a:ext cx="6" cy="1"/>
              </a:xfrm>
              <a:custGeom>
                <a:avLst/>
                <a:gdLst>
                  <a:gd name="T0" fmla="*/ 0 w 6"/>
                  <a:gd name="T1" fmla="*/ 0 h 1"/>
                  <a:gd name="T2" fmla="*/ 0 w 6"/>
                  <a:gd name="T3" fmla="*/ 0 h 1"/>
                  <a:gd name="T4" fmla="*/ 3 w 6"/>
                  <a:gd name="T5" fmla="*/ 0 h 1"/>
                  <a:gd name="T6" fmla="*/ 3 w 6"/>
                  <a:gd name="T7" fmla="*/ 0 h 1"/>
                  <a:gd name="T8" fmla="*/ 6 w 6"/>
                  <a:gd name="T9" fmla="*/ 0 h 1"/>
                  <a:gd name="T10" fmla="*/ 6 w 6"/>
                  <a:gd name="T11" fmla="*/ 1 h 1"/>
                  <a:gd name="T12" fmla="*/ 6 w 6"/>
                  <a:gd name="T13" fmla="*/ 1 h 1"/>
                  <a:gd name="T14" fmla="*/ 3 w 6"/>
                  <a:gd name="T15" fmla="*/ 1 h 1"/>
                  <a:gd name="T16" fmla="*/ 3 w 6"/>
                  <a:gd name="T17" fmla="*/ 1 h 1"/>
                  <a:gd name="T18" fmla="*/ 0 w 6"/>
                  <a:gd name="T19" fmla="*/ 1 h 1"/>
                  <a:gd name="T20" fmla="*/ 0 w 6"/>
                  <a:gd name="T21" fmla="*/ 0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" h="1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6" name="Freeform 404"/>
              <p:cNvSpPr>
                <a:spLocks/>
              </p:cNvSpPr>
              <p:nvPr/>
            </p:nvSpPr>
            <p:spPr bwMode="auto">
              <a:xfrm>
                <a:off x="5538" y="2322"/>
                <a:ext cx="6" cy="2"/>
              </a:xfrm>
              <a:custGeom>
                <a:avLst/>
                <a:gdLst>
                  <a:gd name="T0" fmla="*/ 0 w 6"/>
                  <a:gd name="T1" fmla="*/ 2 h 2"/>
                  <a:gd name="T2" fmla="*/ 0 w 6"/>
                  <a:gd name="T3" fmla="*/ 0 h 2"/>
                  <a:gd name="T4" fmla="*/ 0 w 6"/>
                  <a:gd name="T5" fmla="*/ 0 h 2"/>
                  <a:gd name="T6" fmla="*/ 3 w 6"/>
                  <a:gd name="T7" fmla="*/ 1 h 2"/>
                  <a:gd name="T8" fmla="*/ 3 w 6"/>
                  <a:gd name="T9" fmla="*/ 1 h 2"/>
                  <a:gd name="T10" fmla="*/ 6 w 6"/>
                  <a:gd name="T11" fmla="*/ 0 h 2"/>
                  <a:gd name="T12" fmla="*/ 6 w 6"/>
                  <a:gd name="T13" fmla="*/ 2 h 2"/>
                  <a:gd name="T14" fmla="*/ 6 w 6"/>
                  <a:gd name="T15" fmla="*/ 2 h 2"/>
                  <a:gd name="T16" fmla="*/ 3 w 6"/>
                  <a:gd name="T17" fmla="*/ 2 h 2"/>
                  <a:gd name="T18" fmla="*/ 0 w 6"/>
                  <a:gd name="T19" fmla="*/ 2 h 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7" name="Freeform 405"/>
              <p:cNvSpPr>
                <a:spLocks/>
              </p:cNvSpPr>
              <p:nvPr/>
            </p:nvSpPr>
            <p:spPr bwMode="auto">
              <a:xfrm>
                <a:off x="5538" y="2320"/>
                <a:ext cx="6" cy="3"/>
              </a:xfrm>
              <a:custGeom>
                <a:avLst/>
                <a:gdLst>
                  <a:gd name="T0" fmla="*/ 3 w 6"/>
                  <a:gd name="T1" fmla="*/ 3 h 3"/>
                  <a:gd name="T2" fmla="*/ 3 w 6"/>
                  <a:gd name="T3" fmla="*/ 3 h 3"/>
                  <a:gd name="T4" fmla="*/ 0 w 6"/>
                  <a:gd name="T5" fmla="*/ 2 h 3"/>
                  <a:gd name="T6" fmla="*/ 0 w 6"/>
                  <a:gd name="T7" fmla="*/ 0 h 3"/>
                  <a:gd name="T8" fmla="*/ 0 w 6"/>
                  <a:gd name="T9" fmla="*/ 0 h 3"/>
                  <a:gd name="T10" fmla="*/ 3 w 6"/>
                  <a:gd name="T11" fmla="*/ 0 h 3"/>
                  <a:gd name="T12" fmla="*/ 3 w 6"/>
                  <a:gd name="T13" fmla="*/ 0 h 3"/>
                  <a:gd name="T14" fmla="*/ 6 w 6"/>
                  <a:gd name="T15" fmla="*/ 0 h 3"/>
                  <a:gd name="T16" fmla="*/ 6 w 6"/>
                  <a:gd name="T17" fmla="*/ 2 h 3"/>
                  <a:gd name="T18" fmla="*/ 6 w 6"/>
                  <a:gd name="T19" fmla="*/ 2 h 3"/>
                  <a:gd name="T20" fmla="*/ 3 w 6"/>
                  <a:gd name="T21" fmla="*/ 3 h 3"/>
                  <a:gd name="T22" fmla="*/ 3 w 6"/>
                  <a:gd name="T23" fmla="*/ 3 h 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6" h="3">
                    <a:moveTo>
                      <a:pt x="3" y="3"/>
                    </a:moveTo>
                    <a:lnTo>
                      <a:pt x="3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85" name="Freeform 407"/>
            <p:cNvSpPr>
              <a:spLocks/>
            </p:cNvSpPr>
            <p:nvPr/>
          </p:nvSpPr>
          <p:spPr bwMode="auto">
            <a:xfrm>
              <a:off x="5537" y="2271"/>
              <a:ext cx="1" cy="3"/>
            </a:xfrm>
            <a:custGeom>
              <a:avLst/>
              <a:gdLst>
                <a:gd name="T0" fmla="*/ 1 w 1"/>
                <a:gd name="T1" fmla="*/ 0 h 3"/>
                <a:gd name="T2" fmla="*/ 1 w 1"/>
                <a:gd name="T3" fmla="*/ 1 h 3"/>
                <a:gd name="T4" fmla="*/ 1 w 1"/>
                <a:gd name="T5" fmla="*/ 1 h 3"/>
                <a:gd name="T6" fmla="*/ 0 w 1"/>
                <a:gd name="T7" fmla="*/ 3 h 3"/>
                <a:gd name="T8" fmla="*/ 0 w 1"/>
                <a:gd name="T9" fmla="*/ 0 h 3"/>
                <a:gd name="T10" fmla="*/ 0 w 1"/>
                <a:gd name="T11" fmla="*/ 0 h 3"/>
                <a:gd name="T12" fmla="*/ 1 w 1"/>
                <a:gd name="T13" fmla="*/ 0 h 3"/>
                <a:gd name="T14" fmla="*/ 1 w 1"/>
                <a:gd name="T15" fmla="*/ 0 h 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3">
                  <a:moveTo>
                    <a:pt x="1" y="0"/>
                  </a:moveTo>
                  <a:lnTo>
                    <a:pt x="1" y="1"/>
                  </a:lnTo>
                  <a:lnTo>
                    <a:pt x="0" y="3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6" name="Freeform 408"/>
            <p:cNvSpPr>
              <a:spLocks/>
            </p:cNvSpPr>
            <p:nvPr/>
          </p:nvSpPr>
          <p:spPr bwMode="auto">
            <a:xfrm>
              <a:off x="5537" y="2270"/>
              <a:ext cx="1" cy="1"/>
            </a:xfrm>
            <a:custGeom>
              <a:avLst/>
              <a:gdLst>
                <a:gd name="T0" fmla="*/ 1 w 1"/>
                <a:gd name="T1" fmla="*/ 0 h 1"/>
                <a:gd name="T2" fmla="*/ 1 w 1"/>
                <a:gd name="T3" fmla="*/ 1 h 1"/>
                <a:gd name="T4" fmla="*/ 1 w 1"/>
                <a:gd name="T5" fmla="*/ 1 h 1"/>
                <a:gd name="T6" fmla="*/ 0 w 1"/>
                <a:gd name="T7" fmla="*/ 1 h 1"/>
                <a:gd name="T8" fmla="*/ 0 w 1"/>
                <a:gd name="T9" fmla="*/ 0 h 1"/>
                <a:gd name="T10" fmla="*/ 0 w 1"/>
                <a:gd name="T11" fmla="*/ 0 h 1"/>
                <a:gd name="T12" fmla="*/ 1 w 1"/>
                <a:gd name="T13" fmla="*/ 0 h 1"/>
                <a:gd name="T14" fmla="*/ 1 w 1"/>
                <a:gd name="T15" fmla="*/ 0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lnTo>
                    <a:pt x="1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7" name="Freeform 409"/>
            <p:cNvSpPr>
              <a:spLocks/>
            </p:cNvSpPr>
            <p:nvPr/>
          </p:nvSpPr>
          <p:spPr bwMode="auto">
            <a:xfrm>
              <a:off x="5537" y="2260"/>
              <a:ext cx="1" cy="3"/>
            </a:xfrm>
            <a:custGeom>
              <a:avLst/>
              <a:gdLst>
                <a:gd name="T0" fmla="*/ 1 w 1"/>
                <a:gd name="T1" fmla="*/ 0 h 3"/>
                <a:gd name="T2" fmla="*/ 1 w 1"/>
                <a:gd name="T3" fmla="*/ 1 h 3"/>
                <a:gd name="T4" fmla="*/ 0 w 1"/>
                <a:gd name="T5" fmla="*/ 3 h 3"/>
                <a:gd name="T6" fmla="*/ 0 w 1"/>
                <a:gd name="T7" fmla="*/ 0 h 3"/>
                <a:gd name="T8" fmla="*/ 0 w 1"/>
                <a:gd name="T9" fmla="*/ 0 h 3"/>
                <a:gd name="T10" fmla="*/ 1 w 1"/>
                <a:gd name="T11" fmla="*/ 0 h 3"/>
                <a:gd name="T12" fmla="*/ 1 w 1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" h="3">
                  <a:moveTo>
                    <a:pt x="1" y="0"/>
                  </a:moveTo>
                  <a:lnTo>
                    <a:pt x="1" y="1"/>
                  </a:lnTo>
                  <a:lnTo>
                    <a:pt x="0" y="3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Freeform 410"/>
            <p:cNvSpPr>
              <a:spLocks/>
            </p:cNvSpPr>
            <p:nvPr/>
          </p:nvSpPr>
          <p:spPr bwMode="auto">
            <a:xfrm>
              <a:off x="5537" y="2331"/>
              <a:ext cx="1" cy="2"/>
            </a:xfrm>
            <a:custGeom>
              <a:avLst/>
              <a:gdLst>
                <a:gd name="T0" fmla="*/ 1 w 1"/>
                <a:gd name="T1" fmla="*/ 0 h 2"/>
                <a:gd name="T2" fmla="*/ 1 w 1"/>
                <a:gd name="T3" fmla="*/ 2 h 2"/>
                <a:gd name="T4" fmla="*/ 1 w 1"/>
                <a:gd name="T5" fmla="*/ 2 h 2"/>
                <a:gd name="T6" fmla="*/ 0 w 1"/>
                <a:gd name="T7" fmla="*/ 2 h 2"/>
                <a:gd name="T8" fmla="*/ 0 w 1"/>
                <a:gd name="T9" fmla="*/ 0 h 2"/>
                <a:gd name="T10" fmla="*/ 0 w 1"/>
                <a:gd name="T11" fmla="*/ 0 h 2"/>
                <a:gd name="T12" fmla="*/ 1 w 1"/>
                <a:gd name="T13" fmla="*/ 0 h 2"/>
                <a:gd name="T14" fmla="*/ 1 w 1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2">
                  <a:moveTo>
                    <a:pt x="1" y="0"/>
                  </a:moveTo>
                  <a:lnTo>
                    <a:pt x="1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9" name="Freeform 411"/>
            <p:cNvSpPr>
              <a:spLocks/>
            </p:cNvSpPr>
            <p:nvPr/>
          </p:nvSpPr>
          <p:spPr bwMode="auto">
            <a:xfrm>
              <a:off x="5537" y="2333"/>
              <a:ext cx="1" cy="3"/>
            </a:xfrm>
            <a:custGeom>
              <a:avLst/>
              <a:gdLst>
                <a:gd name="T0" fmla="*/ 0 w 1"/>
                <a:gd name="T1" fmla="*/ 3 h 3"/>
                <a:gd name="T2" fmla="*/ 0 w 1"/>
                <a:gd name="T3" fmla="*/ 0 h 3"/>
                <a:gd name="T4" fmla="*/ 0 w 1"/>
                <a:gd name="T5" fmla="*/ 0 h 3"/>
                <a:gd name="T6" fmla="*/ 1 w 1"/>
                <a:gd name="T7" fmla="*/ 0 h 3"/>
                <a:gd name="T8" fmla="*/ 1 w 1"/>
                <a:gd name="T9" fmla="*/ 3 h 3"/>
                <a:gd name="T10" fmla="*/ 1 w 1"/>
                <a:gd name="T11" fmla="*/ 3 h 3"/>
                <a:gd name="T12" fmla="*/ 0 w 1"/>
                <a:gd name="T13" fmla="*/ 3 h 3"/>
                <a:gd name="T14" fmla="*/ 0 w 1"/>
                <a:gd name="T15" fmla="*/ 3 h 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3">
                  <a:moveTo>
                    <a:pt x="0" y="3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1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Freeform 412"/>
            <p:cNvSpPr>
              <a:spLocks/>
            </p:cNvSpPr>
            <p:nvPr/>
          </p:nvSpPr>
          <p:spPr bwMode="auto">
            <a:xfrm>
              <a:off x="5537" y="2251"/>
              <a:ext cx="8" cy="7"/>
            </a:xfrm>
            <a:custGeom>
              <a:avLst/>
              <a:gdLst>
                <a:gd name="T0" fmla="*/ 0 w 8"/>
                <a:gd name="T1" fmla="*/ 0 h 7"/>
                <a:gd name="T2" fmla="*/ 8 w 8"/>
                <a:gd name="T3" fmla="*/ 0 h 7"/>
                <a:gd name="T4" fmla="*/ 8 w 8"/>
                <a:gd name="T5" fmla="*/ 7 h 7"/>
                <a:gd name="T6" fmla="*/ 8 w 8"/>
                <a:gd name="T7" fmla="*/ 7 h 7"/>
                <a:gd name="T8" fmla="*/ 7 w 8"/>
                <a:gd name="T9" fmla="*/ 7 h 7"/>
                <a:gd name="T10" fmla="*/ 7 w 8"/>
                <a:gd name="T11" fmla="*/ 3 h 7"/>
                <a:gd name="T12" fmla="*/ 1 w 8"/>
                <a:gd name="T13" fmla="*/ 3 h 7"/>
                <a:gd name="T14" fmla="*/ 1 w 8"/>
                <a:gd name="T15" fmla="*/ 7 h 7"/>
                <a:gd name="T16" fmla="*/ 1 w 8"/>
                <a:gd name="T17" fmla="*/ 7 h 7"/>
                <a:gd name="T18" fmla="*/ 0 w 8"/>
                <a:gd name="T19" fmla="*/ 7 h 7"/>
                <a:gd name="T20" fmla="*/ 0 w 8"/>
                <a:gd name="T21" fmla="*/ 0 h 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" h="7">
                  <a:moveTo>
                    <a:pt x="0" y="0"/>
                  </a:moveTo>
                  <a:lnTo>
                    <a:pt x="8" y="0"/>
                  </a:lnTo>
                  <a:lnTo>
                    <a:pt x="8" y="7"/>
                  </a:lnTo>
                  <a:lnTo>
                    <a:pt x="7" y="7"/>
                  </a:lnTo>
                  <a:lnTo>
                    <a:pt x="7" y="3"/>
                  </a:lnTo>
                  <a:lnTo>
                    <a:pt x="1" y="3"/>
                  </a:lnTo>
                  <a:lnTo>
                    <a:pt x="1" y="7"/>
                  </a:lnTo>
                  <a:lnTo>
                    <a:pt x="0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1" name="Freeform 413"/>
            <p:cNvSpPr>
              <a:spLocks/>
            </p:cNvSpPr>
            <p:nvPr/>
          </p:nvSpPr>
          <p:spPr bwMode="auto">
            <a:xfrm>
              <a:off x="5537" y="2258"/>
              <a:ext cx="1" cy="2"/>
            </a:xfrm>
            <a:custGeom>
              <a:avLst/>
              <a:gdLst>
                <a:gd name="T0" fmla="*/ 1 w 1"/>
                <a:gd name="T1" fmla="*/ 2 h 2"/>
                <a:gd name="T2" fmla="*/ 1 w 1"/>
                <a:gd name="T3" fmla="*/ 2 h 2"/>
                <a:gd name="T4" fmla="*/ 0 w 1"/>
                <a:gd name="T5" fmla="*/ 2 h 2"/>
                <a:gd name="T6" fmla="*/ 0 w 1"/>
                <a:gd name="T7" fmla="*/ 0 h 2"/>
                <a:gd name="T8" fmla="*/ 0 w 1"/>
                <a:gd name="T9" fmla="*/ 0 h 2"/>
                <a:gd name="T10" fmla="*/ 1 w 1"/>
                <a:gd name="T11" fmla="*/ 0 h 2"/>
                <a:gd name="T12" fmla="*/ 1 w 1"/>
                <a:gd name="T13" fmla="*/ 2 h 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lnTo>
                    <a:pt x="1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2" name="Freeform 414"/>
            <p:cNvSpPr>
              <a:spLocks/>
            </p:cNvSpPr>
            <p:nvPr/>
          </p:nvSpPr>
          <p:spPr bwMode="auto">
            <a:xfrm>
              <a:off x="5537" y="2336"/>
              <a:ext cx="8" cy="5"/>
            </a:xfrm>
            <a:custGeom>
              <a:avLst/>
              <a:gdLst>
                <a:gd name="T0" fmla="*/ 8 w 8"/>
                <a:gd name="T1" fmla="*/ 5 h 5"/>
                <a:gd name="T2" fmla="*/ 0 w 8"/>
                <a:gd name="T3" fmla="*/ 5 h 5"/>
                <a:gd name="T4" fmla="*/ 0 w 8"/>
                <a:gd name="T5" fmla="*/ 0 h 5"/>
                <a:gd name="T6" fmla="*/ 0 w 8"/>
                <a:gd name="T7" fmla="*/ 0 h 5"/>
                <a:gd name="T8" fmla="*/ 1 w 8"/>
                <a:gd name="T9" fmla="*/ 0 h 5"/>
                <a:gd name="T10" fmla="*/ 1 w 8"/>
                <a:gd name="T11" fmla="*/ 4 h 5"/>
                <a:gd name="T12" fmla="*/ 7 w 8"/>
                <a:gd name="T13" fmla="*/ 4 h 5"/>
                <a:gd name="T14" fmla="*/ 7 w 8"/>
                <a:gd name="T15" fmla="*/ 0 h 5"/>
                <a:gd name="T16" fmla="*/ 7 w 8"/>
                <a:gd name="T17" fmla="*/ 0 h 5"/>
                <a:gd name="T18" fmla="*/ 8 w 8"/>
                <a:gd name="T19" fmla="*/ 0 h 5"/>
                <a:gd name="T20" fmla="*/ 8 w 8"/>
                <a:gd name="T21" fmla="*/ 4 h 5"/>
                <a:gd name="T22" fmla="*/ 8 w 8"/>
                <a:gd name="T23" fmla="*/ 5 h 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" h="5">
                  <a:moveTo>
                    <a:pt x="8" y="5"/>
                  </a:moveTo>
                  <a:lnTo>
                    <a:pt x="0" y="5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4"/>
                  </a:lnTo>
                  <a:lnTo>
                    <a:pt x="7" y="4"/>
                  </a:lnTo>
                  <a:lnTo>
                    <a:pt x="7" y="0"/>
                  </a:lnTo>
                  <a:lnTo>
                    <a:pt x="8" y="0"/>
                  </a:lnTo>
                  <a:lnTo>
                    <a:pt x="8" y="4"/>
                  </a:lnTo>
                  <a:lnTo>
                    <a:pt x="8" y="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Freeform 415"/>
            <p:cNvSpPr>
              <a:spLocks/>
            </p:cNvSpPr>
            <p:nvPr/>
          </p:nvSpPr>
          <p:spPr bwMode="auto">
            <a:xfrm>
              <a:off x="5537" y="2322"/>
              <a:ext cx="1" cy="2"/>
            </a:xfrm>
            <a:custGeom>
              <a:avLst/>
              <a:gdLst>
                <a:gd name="T0" fmla="*/ 0 w 1"/>
                <a:gd name="T1" fmla="*/ 0 h 2"/>
                <a:gd name="T2" fmla="*/ 0 w 1"/>
                <a:gd name="T3" fmla="*/ 0 h 2"/>
                <a:gd name="T4" fmla="*/ 1 w 1"/>
                <a:gd name="T5" fmla="*/ 0 h 2"/>
                <a:gd name="T6" fmla="*/ 1 w 1"/>
                <a:gd name="T7" fmla="*/ 2 h 2"/>
                <a:gd name="T8" fmla="*/ 1 w 1"/>
                <a:gd name="T9" fmla="*/ 2 h 2"/>
                <a:gd name="T10" fmla="*/ 0 w 1"/>
                <a:gd name="T11" fmla="*/ 1 h 2"/>
                <a:gd name="T12" fmla="*/ 0 w 1"/>
                <a:gd name="T13" fmla="*/ 0 h 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4" name="Freeform 416"/>
            <p:cNvSpPr>
              <a:spLocks/>
            </p:cNvSpPr>
            <p:nvPr/>
          </p:nvSpPr>
          <p:spPr bwMode="auto">
            <a:xfrm>
              <a:off x="5537" y="2320"/>
              <a:ext cx="1" cy="2"/>
            </a:xfrm>
            <a:custGeom>
              <a:avLst/>
              <a:gdLst>
                <a:gd name="T0" fmla="*/ 0 w 1"/>
                <a:gd name="T1" fmla="*/ 2 h 2"/>
                <a:gd name="T2" fmla="*/ 0 w 1"/>
                <a:gd name="T3" fmla="*/ 0 h 2"/>
                <a:gd name="T4" fmla="*/ 0 w 1"/>
                <a:gd name="T5" fmla="*/ 0 h 2"/>
                <a:gd name="T6" fmla="*/ 1 w 1"/>
                <a:gd name="T7" fmla="*/ 0 h 2"/>
                <a:gd name="T8" fmla="*/ 1 w 1"/>
                <a:gd name="T9" fmla="*/ 2 h 2"/>
                <a:gd name="T10" fmla="*/ 1 w 1"/>
                <a:gd name="T11" fmla="*/ 2 h 2"/>
                <a:gd name="T12" fmla="*/ 0 w 1"/>
                <a:gd name="T13" fmla="*/ 2 h 2"/>
                <a:gd name="T14" fmla="*/ 0 w 1"/>
                <a:gd name="T15" fmla="*/ 2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Freeform 417"/>
            <p:cNvSpPr>
              <a:spLocks/>
            </p:cNvSpPr>
            <p:nvPr/>
          </p:nvSpPr>
          <p:spPr bwMode="auto">
            <a:xfrm>
              <a:off x="5535" y="2270"/>
              <a:ext cx="2" cy="2"/>
            </a:xfrm>
            <a:custGeom>
              <a:avLst/>
              <a:gdLst>
                <a:gd name="T0" fmla="*/ 2 w 2"/>
                <a:gd name="T1" fmla="*/ 0 h 2"/>
                <a:gd name="T2" fmla="*/ 2 w 2"/>
                <a:gd name="T3" fmla="*/ 1 h 2"/>
                <a:gd name="T4" fmla="*/ 2 w 2"/>
                <a:gd name="T5" fmla="*/ 1 h 2"/>
                <a:gd name="T6" fmla="*/ 0 w 2"/>
                <a:gd name="T7" fmla="*/ 2 h 2"/>
                <a:gd name="T8" fmla="*/ 0 w 2"/>
                <a:gd name="T9" fmla="*/ 0 h 2"/>
                <a:gd name="T10" fmla="*/ 0 w 2"/>
                <a:gd name="T11" fmla="*/ 0 h 2"/>
                <a:gd name="T12" fmla="*/ 2 w 2"/>
                <a:gd name="T13" fmla="*/ 0 h 2"/>
                <a:gd name="T14" fmla="*/ 2 w 2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2" y="1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6" name="Freeform 418"/>
            <p:cNvSpPr>
              <a:spLocks/>
            </p:cNvSpPr>
            <p:nvPr/>
          </p:nvSpPr>
          <p:spPr bwMode="auto">
            <a:xfrm>
              <a:off x="5535" y="2334"/>
              <a:ext cx="11" cy="9"/>
            </a:xfrm>
            <a:custGeom>
              <a:avLst/>
              <a:gdLst>
                <a:gd name="T0" fmla="*/ 2 w 11"/>
                <a:gd name="T1" fmla="*/ 2 h 9"/>
                <a:gd name="T2" fmla="*/ 2 w 11"/>
                <a:gd name="T3" fmla="*/ 7 h 9"/>
                <a:gd name="T4" fmla="*/ 10 w 11"/>
                <a:gd name="T5" fmla="*/ 7 h 9"/>
                <a:gd name="T6" fmla="*/ 10 w 11"/>
                <a:gd name="T7" fmla="*/ 6 h 9"/>
                <a:gd name="T8" fmla="*/ 10 w 11"/>
                <a:gd name="T9" fmla="*/ 2 h 9"/>
                <a:gd name="T10" fmla="*/ 10 w 11"/>
                <a:gd name="T11" fmla="*/ 2 h 9"/>
                <a:gd name="T12" fmla="*/ 11 w 11"/>
                <a:gd name="T13" fmla="*/ 0 h 9"/>
                <a:gd name="T14" fmla="*/ 11 w 11"/>
                <a:gd name="T15" fmla="*/ 7 h 9"/>
                <a:gd name="T16" fmla="*/ 11 w 11"/>
                <a:gd name="T17" fmla="*/ 9 h 9"/>
                <a:gd name="T18" fmla="*/ 0 w 11"/>
                <a:gd name="T19" fmla="*/ 9 h 9"/>
                <a:gd name="T20" fmla="*/ 0 w 11"/>
                <a:gd name="T21" fmla="*/ 0 h 9"/>
                <a:gd name="T22" fmla="*/ 2 w 11"/>
                <a:gd name="T23" fmla="*/ 2 h 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1" h="9">
                  <a:moveTo>
                    <a:pt x="2" y="2"/>
                  </a:moveTo>
                  <a:lnTo>
                    <a:pt x="2" y="7"/>
                  </a:lnTo>
                  <a:lnTo>
                    <a:pt x="10" y="7"/>
                  </a:lnTo>
                  <a:lnTo>
                    <a:pt x="10" y="6"/>
                  </a:lnTo>
                  <a:lnTo>
                    <a:pt x="10" y="2"/>
                  </a:lnTo>
                  <a:lnTo>
                    <a:pt x="11" y="0"/>
                  </a:lnTo>
                  <a:lnTo>
                    <a:pt x="11" y="7"/>
                  </a:lnTo>
                  <a:lnTo>
                    <a:pt x="11" y="9"/>
                  </a:lnTo>
                  <a:lnTo>
                    <a:pt x="0" y="9"/>
                  </a:lnTo>
                  <a:lnTo>
                    <a:pt x="0" y="0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7" name="Freeform 419"/>
            <p:cNvSpPr>
              <a:spLocks/>
            </p:cNvSpPr>
            <p:nvPr/>
          </p:nvSpPr>
          <p:spPr bwMode="auto">
            <a:xfrm>
              <a:off x="5535" y="2250"/>
              <a:ext cx="11" cy="8"/>
            </a:xfrm>
            <a:custGeom>
              <a:avLst/>
              <a:gdLst>
                <a:gd name="T0" fmla="*/ 0 w 11"/>
                <a:gd name="T1" fmla="*/ 0 h 8"/>
                <a:gd name="T2" fmla="*/ 11 w 11"/>
                <a:gd name="T3" fmla="*/ 0 h 8"/>
                <a:gd name="T4" fmla="*/ 11 w 11"/>
                <a:gd name="T5" fmla="*/ 8 h 8"/>
                <a:gd name="T6" fmla="*/ 11 w 11"/>
                <a:gd name="T7" fmla="*/ 8 h 8"/>
                <a:gd name="T8" fmla="*/ 10 w 11"/>
                <a:gd name="T9" fmla="*/ 8 h 8"/>
                <a:gd name="T10" fmla="*/ 10 w 11"/>
                <a:gd name="T11" fmla="*/ 1 h 8"/>
                <a:gd name="T12" fmla="*/ 2 w 11"/>
                <a:gd name="T13" fmla="*/ 1 h 8"/>
                <a:gd name="T14" fmla="*/ 2 w 11"/>
                <a:gd name="T15" fmla="*/ 8 h 8"/>
                <a:gd name="T16" fmla="*/ 2 w 11"/>
                <a:gd name="T17" fmla="*/ 8 h 8"/>
                <a:gd name="T18" fmla="*/ 0 w 11"/>
                <a:gd name="T19" fmla="*/ 8 h 8"/>
                <a:gd name="T20" fmla="*/ 0 w 11"/>
                <a:gd name="T21" fmla="*/ 0 h 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" h="8">
                  <a:moveTo>
                    <a:pt x="0" y="0"/>
                  </a:moveTo>
                  <a:lnTo>
                    <a:pt x="11" y="0"/>
                  </a:lnTo>
                  <a:lnTo>
                    <a:pt x="11" y="8"/>
                  </a:lnTo>
                  <a:lnTo>
                    <a:pt x="10" y="8"/>
                  </a:lnTo>
                  <a:lnTo>
                    <a:pt x="10" y="1"/>
                  </a:lnTo>
                  <a:lnTo>
                    <a:pt x="2" y="1"/>
                  </a:lnTo>
                  <a:lnTo>
                    <a:pt x="2" y="8"/>
                  </a:lnTo>
                  <a:lnTo>
                    <a:pt x="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Freeform 420"/>
            <p:cNvSpPr>
              <a:spLocks/>
            </p:cNvSpPr>
            <p:nvPr/>
          </p:nvSpPr>
          <p:spPr bwMode="auto">
            <a:xfrm>
              <a:off x="5535" y="2258"/>
              <a:ext cx="2" cy="3"/>
            </a:xfrm>
            <a:custGeom>
              <a:avLst/>
              <a:gdLst>
                <a:gd name="T0" fmla="*/ 2 w 2"/>
                <a:gd name="T1" fmla="*/ 2 h 3"/>
                <a:gd name="T2" fmla="*/ 2 w 2"/>
                <a:gd name="T3" fmla="*/ 2 h 3"/>
                <a:gd name="T4" fmla="*/ 0 w 2"/>
                <a:gd name="T5" fmla="*/ 3 h 3"/>
                <a:gd name="T6" fmla="*/ 0 w 2"/>
                <a:gd name="T7" fmla="*/ 0 h 3"/>
                <a:gd name="T8" fmla="*/ 0 w 2"/>
                <a:gd name="T9" fmla="*/ 0 h 3"/>
                <a:gd name="T10" fmla="*/ 2 w 2"/>
                <a:gd name="T11" fmla="*/ 0 h 3"/>
                <a:gd name="T12" fmla="*/ 2 w 2"/>
                <a:gd name="T13" fmla="*/ 2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lnTo>
                    <a:pt x="2" y="2"/>
                  </a:lnTo>
                  <a:lnTo>
                    <a:pt x="0" y="3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9" name="Freeform 421"/>
            <p:cNvSpPr>
              <a:spLocks/>
            </p:cNvSpPr>
            <p:nvPr/>
          </p:nvSpPr>
          <p:spPr bwMode="auto">
            <a:xfrm>
              <a:off x="5535" y="2271"/>
              <a:ext cx="2" cy="3"/>
            </a:xfrm>
            <a:custGeom>
              <a:avLst/>
              <a:gdLst>
                <a:gd name="T0" fmla="*/ 0 w 2"/>
                <a:gd name="T1" fmla="*/ 1 h 3"/>
                <a:gd name="T2" fmla="*/ 0 w 2"/>
                <a:gd name="T3" fmla="*/ 1 h 3"/>
                <a:gd name="T4" fmla="*/ 2 w 2"/>
                <a:gd name="T5" fmla="*/ 0 h 3"/>
                <a:gd name="T6" fmla="*/ 2 w 2"/>
                <a:gd name="T7" fmla="*/ 3 h 3"/>
                <a:gd name="T8" fmla="*/ 2 w 2"/>
                <a:gd name="T9" fmla="*/ 3 h 3"/>
                <a:gd name="T10" fmla="*/ 0 w 2"/>
                <a:gd name="T11" fmla="*/ 3 h 3"/>
                <a:gd name="T12" fmla="*/ 0 w 2"/>
                <a:gd name="T13" fmla="*/ 1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" h="3">
                  <a:moveTo>
                    <a:pt x="0" y="1"/>
                  </a:moveTo>
                  <a:lnTo>
                    <a:pt x="0" y="1"/>
                  </a:lnTo>
                  <a:lnTo>
                    <a:pt x="2" y="0"/>
                  </a:lnTo>
                  <a:lnTo>
                    <a:pt x="2" y="3"/>
                  </a:lnTo>
                  <a:lnTo>
                    <a:pt x="0" y="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0" name="Freeform 422"/>
            <p:cNvSpPr>
              <a:spLocks/>
            </p:cNvSpPr>
            <p:nvPr/>
          </p:nvSpPr>
          <p:spPr bwMode="auto">
            <a:xfrm>
              <a:off x="5535" y="2322"/>
              <a:ext cx="2" cy="1"/>
            </a:xfrm>
            <a:custGeom>
              <a:avLst/>
              <a:gdLst>
                <a:gd name="T0" fmla="*/ 0 w 2"/>
                <a:gd name="T1" fmla="*/ 1 h 1"/>
                <a:gd name="T2" fmla="*/ 0 w 2"/>
                <a:gd name="T3" fmla="*/ 0 h 1"/>
                <a:gd name="T4" fmla="*/ 0 w 2"/>
                <a:gd name="T5" fmla="*/ 0 h 1"/>
                <a:gd name="T6" fmla="*/ 2 w 2"/>
                <a:gd name="T7" fmla="*/ 0 h 1"/>
                <a:gd name="T8" fmla="*/ 2 w 2"/>
                <a:gd name="T9" fmla="*/ 1 h 1"/>
                <a:gd name="T10" fmla="*/ 0 w 2"/>
                <a:gd name="T11" fmla="*/ 1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1" name="Freeform 423"/>
            <p:cNvSpPr>
              <a:spLocks/>
            </p:cNvSpPr>
            <p:nvPr/>
          </p:nvSpPr>
          <p:spPr bwMode="auto">
            <a:xfrm>
              <a:off x="5535" y="2333"/>
              <a:ext cx="2" cy="3"/>
            </a:xfrm>
            <a:custGeom>
              <a:avLst/>
              <a:gdLst>
                <a:gd name="T0" fmla="*/ 2 w 2"/>
                <a:gd name="T1" fmla="*/ 0 h 3"/>
                <a:gd name="T2" fmla="*/ 2 w 2"/>
                <a:gd name="T3" fmla="*/ 3 h 3"/>
                <a:gd name="T4" fmla="*/ 0 w 2"/>
                <a:gd name="T5" fmla="*/ 1 h 3"/>
                <a:gd name="T6" fmla="*/ 0 w 2"/>
                <a:gd name="T7" fmla="*/ 0 h 3"/>
                <a:gd name="T8" fmla="*/ 0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2" y="3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2" name="Freeform 424"/>
            <p:cNvSpPr>
              <a:spLocks/>
            </p:cNvSpPr>
            <p:nvPr/>
          </p:nvSpPr>
          <p:spPr bwMode="auto">
            <a:xfrm>
              <a:off x="5535" y="2320"/>
              <a:ext cx="2" cy="2"/>
            </a:xfrm>
            <a:custGeom>
              <a:avLst/>
              <a:gdLst>
                <a:gd name="T0" fmla="*/ 0 w 2"/>
                <a:gd name="T1" fmla="*/ 2 h 2"/>
                <a:gd name="T2" fmla="*/ 0 w 2"/>
                <a:gd name="T3" fmla="*/ 0 h 2"/>
                <a:gd name="T4" fmla="*/ 0 w 2"/>
                <a:gd name="T5" fmla="*/ 0 h 2"/>
                <a:gd name="T6" fmla="*/ 2 w 2"/>
                <a:gd name="T7" fmla="*/ 0 h 2"/>
                <a:gd name="T8" fmla="*/ 2 w 2"/>
                <a:gd name="T9" fmla="*/ 2 h 2"/>
                <a:gd name="T10" fmla="*/ 2 w 2"/>
                <a:gd name="T11" fmla="*/ 2 h 2"/>
                <a:gd name="T12" fmla="*/ 0 w 2"/>
                <a:gd name="T13" fmla="*/ 2 h 2"/>
                <a:gd name="T14" fmla="*/ 0 w 2"/>
                <a:gd name="T15" fmla="*/ 2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Freeform 425"/>
            <p:cNvSpPr>
              <a:spLocks/>
            </p:cNvSpPr>
            <p:nvPr/>
          </p:nvSpPr>
          <p:spPr bwMode="auto">
            <a:xfrm>
              <a:off x="5535" y="2331"/>
              <a:ext cx="2" cy="2"/>
            </a:xfrm>
            <a:custGeom>
              <a:avLst/>
              <a:gdLst>
                <a:gd name="T0" fmla="*/ 2 w 2"/>
                <a:gd name="T1" fmla="*/ 0 h 2"/>
                <a:gd name="T2" fmla="*/ 2 w 2"/>
                <a:gd name="T3" fmla="*/ 2 h 2"/>
                <a:gd name="T4" fmla="*/ 2 w 2"/>
                <a:gd name="T5" fmla="*/ 2 h 2"/>
                <a:gd name="T6" fmla="*/ 0 w 2"/>
                <a:gd name="T7" fmla="*/ 2 h 2"/>
                <a:gd name="T8" fmla="*/ 0 w 2"/>
                <a:gd name="T9" fmla="*/ 0 h 2"/>
                <a:gd name="T10" fmla="*/ 0 w 2"/>
                <a:gd name="T11" fmla="*/ 0 h 2"/>
                <a:gd name="T12" fmla="*/ 2 w 2"/>
                <a:gd name="T13" fmla="*/ 0 h 2"/>
                <a:gd name="T14" fmla="*/ 2 w 2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4" name="Freeform 426"/>
            <p:cNvSpPr>
              <a:spLocks/>
            </p:cNvSpPr>
            <p:nvPr/>
          </p:nvSpPr>
          <p:spPr bwMode="auto">
            <a:xfrm>
              <a:off x="5535" y="2260"/>
              <a:ext cx="2" cy="3"/>
            </a:xfrm>
            <a:custGeom>
              <a:avLst/>
              <a:gdLst>
                <a:gd name="T0" fmla="*/ 2 w 2"/>
                <a:gd name="T1" fmla="*/ 3 h 3"/>
                <a:gd name="T2" fmla="*/ 2 w 2"/>
                <a:gd name="T3" fmla="*/ 3 h 3"/>
                <a:gd name="T4" fmla="*/ 0 w 2"/>
                <a:gd name="T5" fmla="*/ 3 h 3"/>
                <a:gd name="T6" fmla="*/ 0 w 2"/>
                <a:gd name="T7" fmla="*/ 1 h 3"/>
                <a:gd name="T8" fmla="*/ 0 w 2"/>
                <a:gd name="T9" fmla="*/ 1 h 3"/>
                <a:gd name="T10" fmla="*/ 2 w 2"/>
                <a:gd name="T11" fmla="*/ 0 h 3"/>
                <a:gd name="T12" fmla="*/ 2 w 2"/>
                <a:gd name="T13" fmla="*/ 3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" h="3">
                  <a:moveTo>
                    <a:pt x="2" y="3"/>
                  </a:moveTo>
                  <a:lnTo>
                    <a:pt x="2" y="3"/>
                  </a:lnTo>
                  <a:lnTo>
                    <a:pt x="0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2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5" name="Freeform 427"/>
            <p:cNvSpPr>
              <a:spLocks/>
            </p:cNvSpPr>
            <p:nvPr/>
          </p:nvSpPr>
          <p:spPr bwMode="auto">
            <a:xfrm>
              <a:off x="5520" y="2261"/>
              <a:ext cx="15" cy="7"/>
            </a:xfrm>
            <a:custGeom>
              <a:avLst/>
              <a:gdLst>
                <a:gd name="T0" fmla="*/ 0 w 15"/>
                <a:gd name="T1" fmla="*/ 6 h 7"/>
                <a:gd name="T2" fmla="*/ 0 w 15"/>
                <a:gd name="T3" fmla="*/ 6 h 7"/>
                <a:gd name="T4" fmla="*/ 7 w 15"/>
                <a:gd name="T5" fmla="*/ 2 h 7"/>
                <a:gd name="T6" fmla="*/ 15 w 15"/>
                <a:gd name="T7" fmla="*/ 0 h 7"/>
                <a:gd name="T8" fmla="*/ 15 w 15"/>
                <a:gd name="T9" fmla="*/ 2 h 7"/>
                <a:gd name="T10" fmla="*/ 1 w 15"/>
                <a:gd name="T11" fmla="*/ 7 h 7"/>
                <a:gd name="T12" fmla="*/ 0 w 15"/>
                <a:gd name="T13" fmla="*/ 6 h 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" h="7">
                  <a:moveTo>
                    <a:pt x="0" y="6"/>
                  </a:moveTo>
                  <a:lnTo>
                    <a:pt x="0" y="6"/>
                  </a:lnTo>
                  <a:lnTo>
                    <a:pt x="7" y="2"/>
                  </a:lnTo>
                  <a:lnTo>
                    <a:pt x="15" y="0"/>
                  </a:lnTo>
                  <a:lnTo>
                    <a:pt x="15" y="2"/>
                  </a:lnTo>
                  <a:lnTo>
                    <a:pt x="1" y="7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6" name="Freeform 428"/>
            <p:cNvSpPr>
              <a:spLocks/>
            </p:cNvSpPr>
            <p:nvPr/>
          </p:nvSpPr>
          <p:spPr bwMode="auto">
            <a:xfrm>
              <a:off x="5528" y="2272"/>
              <a:ext cx="7" cy="5"/>
            </a:xfrm>
            <a:custGeom>
              <a:avLst/>
              <a:gdLst>
                <a:gd name="T0" fmla="*/ 7 w 7"/>
                <a:gd name="T1" fmla="*/ 0 h 5"/>
                <a:gd name="T2" fmla="*/ 7 w 7"/>
                <a:gd name="T3" fmla="*/ 2 h 5"/>
                <a:gd name="T4" fmla="*/ 2 w 7"/>
                <a:gd name="T5" fmla="*/ 5 h 5"/>
                <a:gd name="T6" fmla="*/ 0 w 7"/>
                <a:gd name="T7" fmla="*/ 3 h 5"/>
                <a:gd name="T8" fmla="*/ 0 w 7"/>
                <a:gd name="T9" fmla="*/ 3 h 5"/>
                <a:gd name="T10" fmla="*/ 7 w 7"/>
                <a:gd name="T11" fmla="*/ 0 h 5"/>
                <a:gd name="T12" fmla="*/ 7 w 7"/>
                <a:gd name="T13" fmla="*/ 0 h 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" h="5">
                  <a:moveTo>
                    <a:pt x="7" y="0"/>
                  </a:moveTo>
                  <a:lnTo>
                    <a:pt x="7" y="2"/>
                  </a:lnTo>
                  <a:lnTo>
                    <a:pt x="2" y="5"/>
                  </a:lnTo>
                  <a:lnTo>
                    <a:pt x="0" y="3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7" name="Freeform 429"/>
            <p:cNvSpPr>
              <a:spLocks/>
            </p:cNvSpPr>
            <p:nvPr/>
          </p:nvSpPr>
          <p:spPr bwMode="auto">
            <a:xfrm>
              <a:off x="5527" y="2275"/>
              <a:ext cx="3" cy="2"/>
            </a:xfrm>
            <a:custGeom>
              <a:avLst/>
              <a:gdLst>
                <a:gd name="T0" fmla="*/ 3 w 3"/>
                <a:gd name="T1" fmla="*/ 2 h 2"/>
                <a:gd name="T2" fmla="*/ 0 w 3"/>
                <a:gd name="T3" fmla="*/ 2 h 2"/>
                <a:gd name="T4" fmla="*/ 0 w 3"/>
                <a:gd name="T5" fmla="*/ 0 h 2"/>
                <a:gd name="T6" fmla="*/ 1 w 3"/>
                <a:gd name="T7" fmla="*/ 0 h 2"/>
                <a:gd name="T8" fmla="*/ 3 w 3"/>
                <a:gd name="T9" fmla="*/ 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3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1" y="0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8" name="Freeform 430"/>
            <p:cNvSpPr>
              <a:spLocks/>
            </p:cNvSpPr>
            <p:nvPr/>
          </p:nvSpPr>
          <p:spPr bwMode="auto">
            <a:xfrm>
              <a:off x="5527" y="2317"/>
              <a:ext cx="8" cy="5"/>
            </a:xfrm>
            <a:custGeom>
              <a:avLst/>
              <a:gdLst>
                <a:gd name="T0" fmla="*/ 8 w 8"/>
                <a:gd name="T1" fmla="*/ 3 h 5"/>
                <a:gd name="T2" fmla="*/ 8 w 8"/>
                <a:gd name="T3" fmla="*/ 5 h 5"/>
                <a:gd name="T4" fmla="*/ 8 w 8"/>
                <a:gd name="T5" fmla="*/ 5 h 5"/>
                <a:gd name="T6" fmla="*/ 0 w 8"/>
                <a:gd name="T7" fmla="*/ 2 h 5"/>
                <a:gd name="T8" fmla="*/ 1 w 8"/>
                <a:gd name="T9" fmla="*/ 0 h 5"/>
                <a:gd name="T10" fmla="*/ 1 w 8"/>
                <a:gd name="T11" fmla="*/ 0 h 5"/>
                <a:gd name="T12" fmla="*/ 8 w 8"/>
                <a:gd name="T13" fmla="*/ 3 h 5"/>
                <a:gd name="T14" fmla="*/ 8 w 8"/>
                <a:gd name="T15" fmla="*/ 3 h 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" h="5">
                  <a:moveTo>
                    <a:pt x="8" y="3"/>
                  </a:moveTo>
                  <a:lnTo>
                    <a:pt x="8" y="5"/>
                  </a:lnTo>
                  <a:lnTo>
                    <a:pt x="0" y="2"/>
                  </a:lnTo>
                  <a:lnTo>
                    <a:pt x="1" y="0"/>
                  </a:lnTo>
                  <a:lnTo>
                    <a:pt x="8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9" name="Freeform 431"/>
            <p:cNvSpPr>
              <a:spLocks/>
            </p:cNvSpPr>
            <p:nvPr/>
          </p:nvSpPr>
          <p:spPr bwMode="auto">
            <a:xfrm>
              <a:off x="5525" y="2316"/>
              <a:ext cx="3" cy="3"/>
            </a:xfrm>
            <a:custGeom>
              <a:avLst/>
              <a:gdLst>
                <a:gd name="T0" fmla="*/ 2 w 3"/>
                <a:gd name="T1" fmla="*/ 0 h 3"/>
                <a:gd name="T2" fmla="*/ 3 w 3"/>
                <a:gd name="T3" fmla="*/ 1 h 3"/>
                <a:gd name="T4" fmla="*/ 2 w 3"/>
                <a:gd name="T5" fmla="*/ 3 h 3"/>
                <a:gd name="T6" fmla="*/ 0 w 3"/>
                <a:gd name="T7" fmla="*/ 1 h 3"/>
                <a:gd name="T8" fmla="*/ 2 w 3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lnTo>
                    <a:pt x="3" y="1"/>
                  </a:lnTo>
                  <a:lnTo>
                    <a:pt x="2" y="3"/>
                  </a:lnTo>
                  <a:lnTo>
                    <a:pt x="0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0" name="Freeform 432"/>
            <p:cNvSpPr>
              <a:spLocks/>
            </p:cNvSpPr>
            <p:nvPr/>
          </p:nvSpPr>
          <p:spPr bwMode="auto">
            <a:xfrm>
              <a:off x="5527" y="2319"/>
              <a:ext cx="8" cy="4"/>
            </a:xfrm>
            <a:custGeom>
              <a:avLst/>
              <a:gdLst>
                <a:gd name="T0" fmla="*/ 0 w 8"/>
                <a:gd name="T1" fmla="*/ 1 h 4"/>
                <a:gd name="T2" fmla="*/ 0 w 8"/>
                <a:gd name="T3" fmla="*/ 0 h 4"/>
                <a:gd name="T4" fmla="*/ 0 w 8"/>
                <a:gd name="T5" fmla="*/ 0 h 4"/>
                <a:gd name="T6" fmla="*/ 8 w 8"/>
                <a:gd name="T7" fmla="*/ 3 h 4"/>
                <a:gd name="T8" fmla="*/ 8 w 8"/>
                <a:gd name="T9" fmla="*/ 4 h 4"/>
                <a:gd name="T10" fmla="*/ 0 w 8"/>
                <a:gd name="T11" fmla="*/ 1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">
                  <a:moveTo>
                    <a:pt x="0" y="1"/>
                  </a:moveTo>
                  <a:lnTo>
                    <a:pt x="0" y="0"/>
                  </a:lnTo>
                  <a:lnTo>
                    <a:pt x="8" y="3"/>
                  </a:lnTo>
                  <a:lnTo>
                    <a:pt x="8" y="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1" name="Freeform 433"/>
            <p:cNvSpPr>
              <a:spLocks/>
            </p:cNvSpPr>
            <p:nvPr/>
          </p:nvSpPr>
          <p:spPr bwMode="auto">
            <a:xfrm>
              <a:off x="5525" y="2275"/>
              <a:ext cx="2" cy="3"/>
            </a:xfrm>
            <a:custGeom>
              <a:avLst/>
              <a:gdLst>
                <a:gd name="T0" fmla="*/ 0 w 2"/>
                <a:gd name="T1" fmla="*/ 2 h 3"/>
                <a:gd name="T2" fmla="*/ 2 w 2"/>
                <a:gd name="T3" fmla="*/ 0 h 3"/>
                <a:gd name="T4" fmla="*/ 2 w 2"/>
                <a:gd name="T5" fmla="*/ 2 h 3"/>
                <a:gd name="T6" fmla="*/ 2 w 2"/>
                <a:gd name="T7" fmla="*/ 3 h 3"/>
                <a:gd name="T8" fmla="*/ 0 w 2"/>
                <a:gd name="T9" fmla="*/ 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lnTo>
                    <a:pt x="2" y="0"/>
                  </a:lnTo>
                  <a:lnTo>
                    <a:pt x="2" y="2"/>
                  </a:lnTo>
                  <a:lnTo>
                    <a:pt x="2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2" name="Freeform 434"/>
            <p:cNvSpPr>
              <a:spLocks/>
            </p:cNvSpPr>
            <p:nvPr/>
          </p:nvSpPr>
          <p:spPr bwMode="auto">
            <a:xfrm>
              <a:off x="5527" y="2270"/>
              <a:ext cx="8" cy="5"/>
            </a:xfrm>
            <a:custGeom>
              <a:avLst/>
              <a:gdLst>
                <a:gd name="T0" fmla="*/ 8 w 8"/>
                <a:gd name="T1" fmla="*/ 0 h 5"/>
                <a:gd name="T2" fmla="*/ 8 w 8"/>
                <a:gd name="T3" fmla="*/ 2 h 5"/>
                <a:gd name="T4" fmla="*/ 8 w 8"/>
                <a:gd name="T5" fmla="*/ 2 h 5"/>
                <a:gd name="T6" fmla="*/ 1 w 8"/>
                <a:gd name="T7" fmla="*/ 5 h 5"/>
                <a:gd name="T8" fmla="*/ 0 w 8"/>
                <a:gd name="T9" fmla="*/ 4 h 5"/>
                <a:gd name="T10" fmla="*/ 0 w 8"/>
                <a:gd name="T11" fmla="*/ 4 h 5"/>
                <a:gd name="T12" fmla="*/ 8 w 8"/>
                <a:gd name="T13" fmla="*/ 0 h 5"/>
                <a:gd name="T14" fmla="*/ 8 w 8"/>
                <a:gd name="T15" fmla="*/ 0 h 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" h="5">
                  <a:moveTo>
                    <a:pt x="8" y="0"/>
                  </a:moveTo>
                  <a:lnTo>
                    <a:pt x="8" y="2"/>
                  </a:lnTo>
                  <a:lnTo>
                    <a:pt x="1" y="5"/>
                  </a:lnTo>
                  <a:lnTo>
                    <a:pt x="0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3" name="Freeform 435"/>
            <p:cNvSpPr>
              <a:spLocks/>
            </p:cNvSpPr>
            <p:nvPr/>
          </p:nvSpPr>
          <p:spPr bwMode="auto">
            <a:xfrm>
              <a:off x="5524" y="2316"/>
              <a:ext cx="3" cy="1"/>
            </a:xfrm>
            <a:custGeom>
              <a:avLst/>
              <a:gdLst>
                <a:gd name="T0" fmla="*/ 3 w 3"/>
                <a:gd name="T1" fmla="*/ 0 h 1"/>
                <a:gd name="T2" fmla="*/ 1 w 3"/>
                <a:gd name="T3" fmla="*/ 1 h 1"/>
                <a:gd name="T4" fmla="*/ 0 w 3"/>
                <a:gd name="T5" fmla="*/ 0 h 1"/>
                <a:gd name="T6" fmla="*/ 1 w 3"/>
                <a:gd name="T7" fmla="*/ 0 h 1"/>
                <a:gd name="T8" fmla="*/ 3 w 3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lnTo>
                    <a:pt x="1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4" name="Freeform 436"/>
            <p:cNvSpPr>
              <a:spLocks/>
            </p:cNvSpPr>
            <p:nvPr/>
          </p:nvSpPr>
          <p:spPr bwMode="auto">
            <a:xfrm>
              <a:off x="5521" y="2277"/>
              <a:ext cx="6" cy="5"/>
            </a:xfrm>
            <a:custGeom>
              <a:avLst/>
              <a:gdLst>
                <a:gd name="T0" fmla="*/ 4 w 6"/>
                <a:gd name="T1" fmla="*/ 0 h 5"/>
                <a:gd name="T2" fmla="*/ 6 w 6"/>
                <a:gd name="T3" fmla="*/ 1 h 5"/>
                <a:gd name="T4" fmla="*/ 3 w 6"/>
                <a:gd name="T5" fmla="*/ 2 h 5"/>
                <a:gd name="T6" fmla="*/ 3 w 6"/>
                <a:gd name="T7" fmla="*/ 2 h 5"/>
                <a:gd name="T8" fmla="*/ 2 w 6"/>
                <a:gd name="T9" fmla="*/ 5 h 5"/>
                <a:gd name="T10" fmla="*/ 0 w 6"/>
                <a:gd name="T11" fmla="*/ 4 h 5"/>
                <a:gd name="T12" fmla="*/ 0 w 6"/>
                <a:gd name="T13" fmla="*/ 4 h 5"/>
                <a:gd name="T14" fmla="*/ 4 w 6"/>
                <a:gd name="T15" fmla="*/ 0 h 5"/>
                <a:gd name="T16" fmla="*/ 4 w 6"/>
                <a:gd name="T17" fmla="*/ 0 h 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lnTo>
                    <a:pt x="6" y="1"/>
                  </a:lnTo>
                  <a:lnTo>
                    <a:pt x="3" y="2"/>
                  </a:lnTo>
                  <a:lnTo>
                    <a:pt x="2" y="5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5" name="Freeform 437"/>
            <p:cNvSpPr>
              <a:spLocks/>
            </p:cNvSpPr>
            <p:nvPr/>
          </p:nvSpPr>
          <p:spPr bwMode="auto">
            <a:xfrm>
              <a:off x="5525" y="2274"/>
              <a:ext cx="3" cy="1"/>
            </a:xfrm>
            <a:custGeom>
              <a:avLst/>
              <a:gdLst>
                <a:gd name="T0" fmla="*/ 2 w 3"/>
                <a:gd name="T1" fmla="*/ 1 h 1"/>
                <a:gd name="T2" fmla="*/ 0 w 3"/>
                <a:gd name="T3" fmla="*/ 0 h 1"/>
                <a:gd name="T4" fmla="*/ 2 w 3"/>
                <a:gd name="T5" fmla="*/ 0 h 1"/>
                <a:gd name="T6" fmla="*/ 3 w 3"/>
                <a:gd name="T7" fmla="*/ 1 h 1"/>
                <a:gd name="T8" fmla="*/ 2 w 3"/>
                <a:gd name="T9" fmla="*/ 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1">
                  <a:moveTo>
                    <a:pt x="2" y="1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3" y="1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6" name="Freeform 438"/>
            <p:cNvSpPr>
              <a:spLocks/>
            </p:cNvSpPr>
            <p:nvPr/>
          </p:nvSpPr>
          <p:spPr bwMode="auto">
            <a:xfrm>
              <a:off x="5525" y="2317"/>
              <a:ext cx="2" cy="3"/>
            </a:xfrm>
            <a:custGeom>
              <a:avLst/>
              <a:gdLst>
                <a:gd name="T0" fmla="*/ 0 w 2"/>
                <a:gd name="T1" fmla="*/ 0 h 3"/>
                <a:gd name="T2" fmla="*/ 2 w 2"/>
                <a:gd name="T3" fmla="*/ 2 h 3"/>
                <a:gd name="T4" fmla="*/ 2 w 2"/>
                <a:gd name="T5" fmla="*/ 3 h 3"/>
                <a:gd name="T6" fmla="*/ 0 w 2"/>
                <a:gd name="T7" fmla="*/ 2 h 3"/>
                <a:gd name="T8" fmla="*/ 0 w 2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lnTo>
                    <a:pt x="2" y="2"/>
                  </a:lnTo>
                  <a:lnTo>
                    <a:pt x="2" y="3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7" name="Freeform 439"/>
            <p:cNvSpPr>
              <a:spLocks/>
            </p:cNvSpPr>
            <p:nvPr/>
          </p:nvSpPr>
          <p:spPr bwMode="auto">
            <a:xfrm>
              <a:off x="5524" y="2316"/>
              <a:ext cx="1" cy="3"/>
            </a:xfrm>
            <a:custGeom>
              <a:avLst/>
              <a:gdLst>
                <a:gd name="T0" fmla="*/ 1 w 1"/>
                <a:gd name="T1" fmla="*/ 1 h 3"/>
                <a:gd name="T2" fmla="*/ 1 w 1"/>
                <a:gd name="T3" fmla="*/ 3 h 3"/>
                <a:gd name="T4" fmla="*/ 0 w 1"/>
                <a:gd name="T5" fmla="*/ 1 h 3"/>
                <a:gd name="T6" fmla="*/ 0 w 1"/>
                <a:gd name="T7" fmla="*/ 0 h 3"/>
                <a:gd name="T8" fmla="*/ 1 w 1"/>
                <a:gd name="T9" fmla="*/ 1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1" y="1"/>
                  </a:moveTo>
                  <a:lnTo>
                    <a:pt x="1" y="3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8" name="Freeform 440"/>
            <p:cNvSpPr>
              <a:spLocks/>
            </p:cNvSpPr>
            <p:nvPr/>
          </p:nvSpPr>
          <p:spPr bwMode="auto">
            <a:xfrm>
              <a:off x="5524" y="2274"/>
              <a:ext cx="3" cy="3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3 h 3"/>
                <a:gd name="T6" fmla="*/ 0 w 3"/>
                <a:gd name="T7" fmla="*/ 1 h 3"/>
                <a:gd name="T8" fmla="*/ 1 w 3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lnTo>
                    <a:pt x="3" y="1"/>
                  </a:lnTo>
                  <a:lnTo>
                    <a:pt x="1" y="3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9" name="Freeform 441"/>
            <p:cNvSpPr>
              <a:spLocks/>
            </p:cNvSpPr>
            <p:nvPr/>
          </p:nvSpPr>
          <p:spPr bwMode="auto">
            <a:xfrm>
              <a:off x="5521" y="2312"/>
              <a:ext cx="4" cy="4"/>
            </a:xfrm>
            <a:custGeom>
              <a:avLst/>
              <a:gdLst>
                <a:gd name="T0" fmla="*/ 4 w 4"/>
                <a:gd name="T1" fmla="*/ 4 h 4"/>
                <a:gd name="T2" fmla="*/ 3 w 4"/>
                <a:gd name="T3" fmla="*/ 4 h 4"/>
                <a:gd name="T4" fmla="*/ 3 w 4"/>
                <a:gd name="T5" fmla="*/ 4 h 4"/>
                <a:gd name="T6" fmla="*/ 0 w 4"/>
                <a:gd name="T7" fmla="*/ 1 h 4"/>
                <a:gd name="T8" fmla="*/ 0 w 4"/>
                <a:gd name="T9" fmla="*/ 0 h 4"/>
                <a:gd name="T10" fmla="*/ 0 w 4"/>
                <a:gd name="T11" fmla="*/ 0 h 4"/>
                <a:gd name="T12" fmla="*/ 4 w 4"/>
                <a:gd name="T13" fmla="*/ 4 h 4"/>
                <a:gd name="T14" fmla="*/ 4 w 4"/>
                <a:gd name="T15" fmla="*/ 4 h 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" h="4">
                  <a:moveTo>
                    <a:pt x="4" y="4"/>
                  </a:moveTo>
                  <a:lnTo>
                    <a:pt x="3" y="4"/>
                  </a:lnTo>
                  <a:lnTo>
                    <a:pt x="0" y="1"/>
                  </a:lnTo>
                  <a:lnTo>
                    <a:pt x="0" y="0"/>
                  </a:lnTo>
                  <a:lnTo>
                    <a:pt x="4" y="4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0" name="Freeform 442"/>
            <p:cNvSpPr>
              <a:spLocks/>
            </p:cNvSpPr>
            <p:nvPr/>
          </p:nvSpPr>
          <p:spPr bwMode="auto">
            <a:xfrm>
              <a:off x="5520" y="2281"/>
              <a:ext cx="3" cy="3"/>
            </a:xfrm>
            <a:custGeom>
              <a:avLst/>
              <a:gdLst>
                <a:gd name="T0" fmla="*/ 3 w 3"/>
                <a:gd name="T1" fmla="*/ 1 h 3"/>
                <a:gd name="T2" fmla="*/ 1 w 3"/>
                <a:gd name="T3" fmla="*/ 3 h 3"/>
                <a:gd name="T4" fmla="*/ 0 w 3"/>
                <a:gd name="T5" fmla="*/ 1 h 3"/>
                <a:gd name="T6" fmla="*/ 1 w 3"/>
                <a:gd name="T7" fmla="*/ 0 h 3"/>
                <a:gd name="T8" fmla="*/ 3 w 3"/>
                <a:gd name="T9" fmla="*/ 1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3" y="1"/>
                  </a:moveTo>
                  <a:lnTo>
                    <a:pt x="1" y="3"/>
                  </a:lnTo>
                  <a:lnTo>
                    <a:pt x="0" y="1"/>
                  </a:lnTo>
                  <a:lnTo>
                    <a:pt x="1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1" name="Freeform 443"/>
            <p:cNvSpPr>
              <a:spLocks/>
            </p:cNvSpPr>
            <p:nvPr/>
          </p:nvSpPr>
          <p:spPr bwMode="auto">
            <a:xfrm>
              <a:off x="5520" y="2275"/>
              <a:ext cx="5" cy="6"/>
            </a:xfrm>
            <a:custGeom>
              <a:avLst/>
              <a:gdLst>
                <a:gd name="T0" fmla="*/ 4 w 5"/>
                <a:gd name="T1" fmla="*/ 0 h 6"/>
                <a:gd name="T2" fmla="*/ 5 w 5"/>
                <a:gd name="T3" fmla="*/ 2 h 6"/>
                <a:gd name="T4" fmla="*/ 5 w 5"/>
                <a:gd name="T5" fmla="*/ 2 h 6"/>
                <a:gd name="T6" fmla="*/ 1 w 5"/>
                <a:gd name="T7" fmla="*/ 6 h 6"/>
                <a:gd name="T8" fmla="*/ 0 w 5"/>
                <a:gd name="T9" fmla="*/ 4 h 6"/>
                <a:gd name="T10" fmla="*/ 0 w 5"/>
                <a:gd name="T11" fmla="*/ 4 h 6"/>
                <a:gd name="T12" fmla="*/ 0 w 5"/>
                <a:gd name="T13" fmla="*/ 4 h 6"/>
                <a:gd name="T14" fmla="*/ 4 w 5"/>
                <a:gd name="T15" fmla="*/ 0 h 6"/>
                <a:gd name="T16" fmla="*/ 4 w 5"/>
                <a:gd name="T17" fmla="*/ 0 h 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" h="6">
                  <a:moveTo>
                    <a:pt x="4" y="0"/>
                  </a:moveTo>
                  <a:lnTo>
                    <a:pt x="5" y="2"/>
                  </a:lnTo>
                  <a:lnTo>
                    <a:pt x="1" y="6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2" name="Freeform 444"/>
            <p:cNvSpPr>
              <a:spLocks/>
            </p:cNvSpPr>
            <p:nvPr/>
          </p:nvSpPr>
          <p:spPr bwMode="auto">
            <a:xfrm>
              <a:off x="5518" y="2267"/>
              <a:ext cx="3" cy="1"/>
            </a:xfrm>
            <a:custGeom>
              <a:avLst/>
              <a:gdLst>
                <a:gd name="T0" fmla="*/ 3 w 3"/>
                <a:gd name="T1" fmla="*/ 1 h 1"/>
                <a:gd name="T2" fmla="*/ 2 w 3"/>
                <a:gd name="T3" fmla="*/ 1 h 1"/>
                <a:gd name="T4" fmla="*/ 0 w 3"/>
                <a:gd name="T5" fmla="*/ 1 h 1"/>
                <a:gd name="T6" fmla="*/ 2 w 3"/>
                <a:gd name="T7" fmla="*/ 0 h 1"/>
                <a:gd name="T8" fmla="*/ 3 w 3"/>
                <a:gd name="T9" fmla="*/ 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2" y="1"/>
                  </a:lnTo>
                  <a:lnTo>
                    <a:pt x="0" y="1"/>
                  </a:lnTo>
                  <a:lnTo>
                    <a:pt x="2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3" name="Freeform 445"/>
            <p:cNvSpPr>
              <a:spLocks/>
            </p:cNvSpPr>
            <p:nvPr/>
          </p:nvSpPr>
          <p:spPr bwMode="auto">
            <a:xfrm>
              <a:off x="5520" y="2310"/>
              <a:ext cx="1" cy="3"/>
            </a:xfrm>
            <a:custGeom>
              <a:avLst/>
              <a:gdLst>
                <a:gd name="T0" fmla="*/ 1 w 1"/>
                <a:gd name="T1" fmla="*/ 0 h 3"/>
                <a:gd name="T2" fmla="*/ 1 w 1"/>
                <a:gd name="T3" fmla="*/ 2 h 3"/>
                <a:gd name="T4" fmla="*/ 1 w 1"/>
                <a:gd name="T5" fmla="*/ 3 h 3"/>
                <a:gd name="T6" fmla="*/ 0 w 1"/>
                <a:gd name="T7" fmla="*/ 2 h 3"/>
                <a:gd name="T8" fmla="*/ 1 w 1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1" y="0"/>
                  </a:moveTo>
                  <a:lnTo>
                    <a:pt x="1" y="2"/>
                  </a:lnTo>
                  <a:lnTo>
                    <a:pt x="1" y="3"/>
                  </a:lnTo>
                  <a:lnTo>
                    <a:pt x="0" y="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4" name="Freeform 446"/>
            <p:cNvSpPr>
              <a:spLocks/>
            </p:cNvSpPr>
            <p:nvPr/>
          </p:nvSpPr>
          <p:spPr bwMode="auto">
            <a:xfrm>
              <a:off x="5520" y="2313"/>
              <a:ext cx="4" cy="4"/>
            </a:xfrm>
            <a:custGeom>
              <a:avLst/>
              <a:gdLst>
                <a:gd name="T0" fmla="*/ 1 w 4"/>
                <a:gd name="T1" fmla="*/ 3 h 4"/>
                <a:gd name="T2" fmla="*/ 1 w 4"/>
                <a:gd name="T3" fmla="*/ 3 h 4"/>
                <a:gd name="T4" fmla="*/ 0 w 4"/>
                <a:gd name="T5" fmla="*/ 0 h 4"/>
                <a:gd name="T6" fmla="*/ 1 w 4"/>
                <a:gd name="T7" fmla="*/ 0 h 4"/>
                <a:gd name="T8" fmla="*/ 1 w 4"/>
                <a:gd name="T9" fmla="*/ 0 h 4"/>
                <a:gd name="T10" fmla="*/ 4 w 4"/>
                <a:gd name="T11" fmla="*/ 3 h 4"/>
                <a:gd name="T12" fmla="*/ 4 w 4"/>
                <a:gd name="T13" fmla="*/ 4 h 4"/>
                <a:gd name="T14" fmla="*/ 1 w 4"/>
                <a:gd name="T15" fmla="*/ 3 h 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lnTo>
                    <a:pt x="1" y="3"/>
                  </a:lnTo>
                  <a:lnTo>
                    <a:pt x="0" y="0"/>
                  </a:lnTo>
                  <a:lnTo>
                    <a:pt x="1" y="0"/>
                  </a:lnTo>
                  <a:lnTo>
                    <a:pt x="4" y="3"/>
                  </a:lnTo>
                  <a:lnTo>
                    <a:pt x="4" y="4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5" name="Freeform 447"/>
            <p:cNvSpPr>
              <a:spLocks/>
            </p:cNvSpPr>
            <p:nvPr/>
          </p:nvSpPr>
          <p:spPr bwMode="auto">
            <a:xfrm>
              <a:off x="5520" y="2326"/>
              <a:ext cx="15" cy="7"/>
            </a:xfrm>
            <a:custGeom>
              <a:avLst/>
              <a:gdLst>
                <a:gd name="T0" fmla="*/ 0 w 15"/>
                <a:gd name="T1" fmla="*/ 1 h 7"/>
                <a:gd name="T2" fmla="*/ 0 w 15"/>
                <a:gd name="T3" fmla="*/ 0 h 7"/>
                <a:gd name="T4" fmla="*/ 0 w 15"/>
                <a:gd name="T5" fmla="*/ 0 h 7"/>
                <a:gd name="T6" fmla="*/ 7 w 15"/>
                <a:gd name="T7" fmla="*/ 3 h 7"/>
                <a:gd name="T8" fmla="*/ 15 w 15"/>
                <a:gd name="T9" fmla="*/ 5 h 7"/>
                <a:gd name="T10" fmla="*/ 15 w 15"/>
                <a:gd name="T11" fmla="*/ 7 h 7"/>
                <a:gd name="T12" fmla="*/ 15 w 15"/>
                <a:gd name="T13" fmla="*/ 7 h 7"/>
                <a:gd name="T14" fmla="*/ 7 w 15"/>
                <a:gd name="T15" fmla="*/ 4 h 7"/>
                <a:gd name="T16" fmla="*/ 0 w 15"/>
                <a:gd name="T17" fmla="*/ 1 h 7"/>
                <a:gd name="T18" fmla="*/ 0 w 15"/>
                <a:gd name="T19" fmla="*/ 1 h 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" h="7">
                  <a:moveTo>
                    <a:pt x="0" y="1"/>
                  </a:moveTo>
                  <a:lnTo>
                    <a:pt x="0" y="0"/>
                  </a:lnTo>
                  <a:lnTo>
                    <a:pt x="7" y="3"/>
                  </a:lnTo>
                  <a:lnTo>
                    <a:pt x="15" y="5"/>
                  </a:lnTo>
                  <a:lnTo>
                    <a:pt x="15" y="7"/>
                  </a:lnTo>
                  <a:lnTo>
                    <a:pt x="7" y="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6" name="Freeform 448"/>
            <p:cNvSpPr>
              <a:spLocks/>
            </p:cNvSpPr>
            <p:nvPr/>
          </p:nvSpPr>
          <p:spPr bwMode="auto">
            <a:xfrm>
              <a:off x="5516" y="2284"/>
              <a:ext cx="4" cy="7"/>
            </a:xfrm>
            <a:custGeom>
              <a:avLst/>
              <a:gdLst>
                <a:gd name="T0" fmla="*/ 4 w 4"/>
                <a:gd name="T1" fmla="*/ 1 h 7"/>
                <a:gd name="T2" fmla="*/ 4 w 4"/>
                <a:gd name="T3" fmla="*/ 1 h 7"/>
                <a:gd name="T4" fmla="*/ 2 w 4"/>
                <a:gd name="T5" fmla="*/ 7 h 7"/>
                <a:gd name="T6" fmla="*/ 0 w 4"/>
                <a:gd name="T7" fmla="*/ 7 h 7"/>
                <a:gd name="T8" fmla="*/ 0 w 4"/>
                <a:gd name="T9" fmla="*/ 7 h 7"/>
                <a:gd name="T10" fmla="*/ 4 w 4"/>
                <a:gd name="T11" fmla="*/ 0 h 7"/>
                <a:gd name="T12" fmla="*/ 4 w 4"/>
                <a:gd name="T13" fmla="*/ 1 h 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" h="7">
                  <a:moveTo>
                    <a:pt x="4" y="1"/>
                  </a:moveTo>
                  <a:lnTo>
                    <a:pt x="4" y="1"/>
                  </a:lnTo>
                  <a:lnTo>
                    <a:pt x="2" y="7"/>
                  </a:lnTo>
                  <a:lnTo>
                    <a:pt x="0" y="7"/>
                  </a:lnTo>
                  <a:lnTo>
                    <a:pt x="4" y="0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7" name="Freeform 449"/>
            <p:cNvSpPr>
              <a:spLocks/>
            </p:cNvSpPr>
            <p:nvPr/>
          </p:nvSpPr>
          <p:spPr bwMode="auto">
            <a:xfrm>
              <a:off x="5518" y="2279"/>
              <a:ext cx="3" cy="3"/>
            </a:xfrm>
            <a:custGeom>
              <a:avLst/>
              <a:gdLst>
                <a:gd name="T0" fmla="*/ 2 w 3"/>
                <a:gd name="T1" fmla="*/ 3 h 3"/>
                <a:gd name="T2" fmla="*/ 0 w 3"/>
                <a:gd name="T3" fmla="*/ 2 h 3"/>
                <a:gd name="T4" fmla="*/ 2 w 3"/>
                <a:gd name="T5" fmla="*/ 0 h 3"/>
                <a:gd name="T6" fmla="*/ 3 w 3"/>
                <a:gd name="T7" fmla="*/ 2 h 3"/>
                <a:gd name="T8" fmla="*/ 2 w 3"/>
                <a:gd name="T9" fmla="*/ 3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3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3" y="2"/>
                  </a:lnTo>
                  <a:lnTo>
                    <a:pt x="2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8" name="Freeform 450"/>
            <p:cNvSpPr>
              <a:spLocks/>
            </p:cNvSpPr>
            <p:nvPr/>
          </p:nvSpPr>
          <p:spPr bwMode="auto">
            <a:xfrm>
              <a:off x="5520" y="2282"/>
              <a:ext cx="1" cy="3"/>
            </a:xfrm>
            <a:custGeom>
              <a:avLst/>
              <a:gdLst>
                <a:gd name="T0" fmla="*/ 0 w 1"/>
                <a:gd name="T1" fmla="*/ 2 h 3"/>
                <a:gd name="T2" fmla="*/ 0 w 1"/>
                <a:gd name="T3" fmla="*/ 0 h 3"/>
                <a:gd name="T4" fmla="*/ 1 w 1"/>
                <a:gd name="T5" fmla="*/ 2 h 3"/>
                <a:gd name="T6" fmla="*/ 0 w 1"/>
                <a:gd name="T7" fmla="*/ 3 h 3"/>
                <a:gd name="T8" fmla="*/ 0 w 1"/>
                <a:gd name="T9" fmla="*/ 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0" y="2"/>
                  </a:moveTo>
                  <a:lnTo>
                    <a:pt x="0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9" name="Freeform 451"/>
            <p:cNvSpPr>
              <a:spLocks/>
            </p:cNvSpPr>
            <p:nvPr/>
          </p:nvSpPr>
          <p:spPr bwMode="auto">
            <a:xfrm>
              <a:off x="5518" y="2309"/>
              <a:ext cx="3" cy="3"/>
            </a:xfrm>
            <a:custGeom>
              <a:avLst/>
              <a:gdLst>
                <a:gd name="T0" fmla="*/ 0 w 3"/>
                <a:gd name="T1" fmla="*/ 1 h 3"/>
                <a:gd name="T2" fmla="*/ 2 w 3"/>
                <a:gd name="T3" fmla="*/ 0 h 3"/>
                <a:gd name="T4" fmla="*/ 3 w 3"/>
                <a:gd name="T5" fmla="*/ 1 h 3"/>
                <a:gd name="T6" fmla="*/ 2 w 3"/>
                <a:gd name="T7" fmla="*/ 3 h 3"/>
                <a:gd name="T8" fmla="*/ 0 w 3"/>
                <a:gd name="T9" fmla="*/ 1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1"/>
                  </a:moveTo>
                  <a:lnTo>
                    <a:pt x="2" y="0"/>
                  </a:lnTo>
                  <a:lnTo>
                    <a:pt x="3" y="1"/>
                  </a:lnTo>
                  <a:lnTo>
                    <a:pt x="2" y="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0" name="Freeform 452"/>
            <p:cNvSpPr>
              <a:spLocks/>
            </p:cNvSpPr>
            <p:nvPr/>
          </p:nvSpPr>
          <p:spPr bwMode="auto">
            <a:xfrm>
              <a:off x="5518" y="2312"/>
              <a:ext cx="3" cy="1"/>
            </a:xfrm>
            <a:custGeom>
              <a:avLst/>
              <a:gdLst>
                <a:gd name="T0" fmla="*/ 0 w 3"/>
                <a:gd name="T1" fmla="*/ 0 h 1"/>
                <a:gd name="T2" fmla="*/ 2 w 3"/>
                <a:gd name="T3" fmla="*/ 0 h 1"/>
                <a:gd name="T4" fmla="*/ 3 w 3"/>
                <a:gd name="T5" fmla="*/ 1 h 1"/>
                <a:gd name="T6" fmla="*/ 2 w 3"/>
                <a:gd name="T7" fmla="*/ 1 h 1"/>
                <a:gd name="T8" fmla="*/ 0 w 3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lnTo>
                    <a:pt x="2" y="0"/>
                  </a:lnTo>
                  <a:lnTo>
                    <a:pt x="3" y="1"/>
                  </a:ln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1" name="Freeform 453"/>
            <p:cNvSpPr>
              <a:spLocks/>
            </p:cNvSpPr>
            <p:nvPr/>
          </p:nvSpPr>
          <p:spPr bwMode="auto">
            <a:xfrm>
              <a:off x="5517" y="2268"/>
              <a:ext cx="3" cy="2"/>
            </a:xfrm>
            <a:custGeom>
              <a:avLst/>
              <a:gdLst>
                <a:gd name="T0" fmla="*/ 3 w 3"/>
                <a:gd name="T1" fmla="*/ 0 h 2"/>
                <a:gd name="T2" fmla="*/ 1 w 3"/>
                <a:gd name="T3" fmla="*/ 2 h 2"/>
                <a:gd name="T4" fmla="*/ 0 w 3"/>
                <a:gd name="T5" fmla="*/ 0 h 2"/>
                <a:gd name="T6" fmla="*/ 1 w 3"/>
                <a:gd name="T7" fmla="*/ 0 h 2"/>
                <a:gd name="T8" fmla="*/ 3 w 3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3" y="0"/>
                  </a:moveTo>
                  <a:lnTo>
                    <a:pt x="1" y="2"/>
                  </a:lnTo>
                  <a:lnTo>
                    <a:pt x="0" y="0"/>
                  </a:lnTo>
                  <a:lnTo>
                    <a:pt x="1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2" name="Freeform 454"/>
            <p:cNvSpPr>
              <a:spLocks/>
            </p:cNvSpPr>
            <p:nvPr/>
          </p:nvSpPr>
          <p:spPr bwMode="auto">
            <a:xfrm>
              <a:off x="5518" y="2258"/>
              <a:ext cx="17" cy="9"/>
            </a:xfrm>
            <a:custGeom>
              <a:avLst/>
              <a:gdLst>
                <a:gd name="T0" fmla="*/ 2 w 17"/>
                <a:gd name="T1" fmla="*/ 9 h 9"/>
                <a:gd name="T2" fmla="*/ 0 w 17"/>
                <a:gd name="T3" fmla="*/ 7 h 9"/>
                <a:gd name="T4" fmla="*/ 0 w 17"/>
                <a:gd name="T5" fmla="*/ 7 h 9"/>
                <a:gd name="T6" fmla="*/ 9 w 17"/>
                <a:gd name="T7" fmla="*/ 3 h 9"/>
                <a:gd name="T8" fmla="*/ 17 w 17"/>
                <a:gd name="T9" fmla="*/ 0 h 9"/>
                <a:gd name="T10" fmla="*/ 17 w 17"/>
                <a:gd name="T11" fmla="*/ 3 h 9"/>
                <a:gd name="T12" fmla="*/ 17 w 17"/>
                <a:gd name="T13" fmla="*/ 3 h 9"/>
                <a:gd name="T14" fmla="*/ 9 w 17"/>
                <a:gd name="T15" fmla="*/ 5 h 9"/>
                <a:gd name="T16" fmla="*/ 2 w 17"/>
                <a:gd name="T17" fmla="*/ 9 h 9"/>
                <a:gd name="T18" fmla="*/ 2 w 17"/>
                <a:gd name="T19" fmla="*/ 9 h 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" h="9">
                  <a:moveTo>
                    <a:pt x="2" y="9"/>
                  </a:moveTo>
                  <a:lnTo>
                    <a:pt x="0" y="7"/>
                  </a:lnTo>
                  <a:lnTo>
                    <a:pt x="9" y="3"/>
                  </a:lnTo>
                  <a:lnTo>
                    <a:pt x="17" y="0"/>
                  </a:lnTo>
                  <a:lnTo>
                    <a:pt x="17" y="3"/>
                  </a:lnTo>
                  <a:lnTo>
                    <a:pt x="9" y="5"/>
                  </a:lnTo>
                  <a:lnTo>
                    <a:pt x="2" y="9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3" name="Freeform 455"/>
            <p:cNvSpPr>
              <a:spLocks/>
            </p:cNvSpPr>
            <p:nvPr/>
          </p:nvSpPr>
          <p:spPr bwMode="auto">
            <a:xfrm>
              <a:off x="5517" y="2310"/>
              <a:ext cx="3" cy="2"/>
            </a:xfrm>
            <a:custGeom>
              <a:avLst/>
              <a:gdLst>
                <a:gd name="T0" fmla="*/ 3 w 3"/>
                <a:gd name="T1" fmla="*/ 2 h 2"/>
                <a:gd name="T2" fmla="*/ 1 w 3"/>
                <a:gd name="T3" fmla="*/ 2 h 2"/>
                <a:gd name="T4" fmla="*/ 0 w 3"/>
                <a:gd name="T5" fmla="*/ 0 h 2"/>
                <a:gd name="T6" fmla="*/ 1 w 3"/>
                <a:gd name="T7" fmla="*/ 0 h 2"/>
                <a:gd name="T8" fmla="*/ 3 w 3"/>
                <a:gd name="T9" fmla="*/ 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3" y="2"/>
                  </a:moveTo>
                  <a:lnTo>
                    <a:pt x="1" y="2"/>
                  </a:lnTo>
                  <a:lnTo>
                    <a:pt x="0" y="0"/>
                  </a:lnTo>
                  <a:lnTo>
                    <a:pt x="1" y="0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4" name="Freeform 456"/>
            <p:cNvSpPr>
              <a:spLocks/>
            </p:cNvSpPr>
            <p:nvPr/>
          </p:nvSpPr>
          <p:spPr bwMode="auto">
            <a:xfrm>
              <a:off x="5518" y="2327"/>
              <a:ext cx="17" cy="7"/>
            </a:xfrm>
            <a:custGeom>
              <a:avLst/>
              <a:gdLst>
                <a:gd name="T0" fmla="*/ 2 w 17"/>
                <a:gd name="T1" fmla="*/ 0 h 7"/>
                <a:gd name="T2" fmla="*/ 2 w 17"/>
                <a:gd name="T3" fmla="*/ 0 h 7"/>
                <a:gd name="T4" fmla="*/ 9 w 17"/>
                <a:gd name="T5" fmla="*/ 3 h 7"/>
                <a:gd name="T6" fmla="*/ 17 w 17"/>
                <a:gd name="T7" fmla="*/ 6 h 7"/>
                <a:gd name="T8" fmla="*/ 17 w 17"/>
                <a:gd name="T9" fmla="*/ 7 h 7"/>
                <a:gd name="T10" fmla="*/ 0 w 17"/>
                <a:gd name="T11" fmla="*/ 0 h 7"/>
                <a:gd name="T12" fmla="*/ 2 w 17"/>
                <a:gd name="T13" fmla="*/ 0 h 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7">
                  <a:moveTo>
                    <a:pt x="2" y="0"/>
                  </a:moveTo>
                  <a:lnTo>
                    <a:pt x="2" y="0"/>
                  </a:lnTo>
                  <a:lnTo>
                    <a:pt x="9" y="3"/>
                  </a:lnTo>
                  <a:lnTo>
                    <a:pt x="17" y="6"/>
                  </a:lnTo>
                  <a:lnTo>
                    <a:pt x="17" y="7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5" name="Freeform 457"/>
            <p:cNvSpPr>
              <a:spLocks/>
            </p:cNvSpPr>
            <p:nvPr/>
          </p:nvSpPr>
          <p:spPr bwMode="auto">
            <a:xfrm>
              <a:off x="5514" y="2282"/>
              <a:ext cx="6" cy="9"/>
            </a:xfrm>
            <a:custGeom>
              <a:avLst/>
              <a:gdLst>
                <a:gd name="T0" fmla="*/ 0 w 6"/>
                <a:gd name="T1" fmla="*/ 9 h 9"/>
                <a:gd name="T2" fmla="*/ 0 w 6"/>
                <a:gd name="T3" fmla="*/ 9 h 9"/>
                <a:gd name="T4" fmla="*/ 4 w 6"/>
                <a:gd name="T5" fmla="*/ 0 h 9"/>
                <a:gd name="T6" fmla="*/ 6 w 6"/>
                <a:gd name="T7" fmla="*/ 2 h 9"/>
                <a:gd name="T8" fmla="*/ 6 w 6"/>
                <a:gd name="T9" fmla="*/ 2 h 9"/>
                <a:gd name="T10" fmla="*/ 2 w 6"/>
                <a:gd name="T11" fmla="*/ 9 h 9"/>
                <a:gd name="T12" fmla="*/ 0 w 6"/>
                <a:gd name="T13" fmla="*/ 9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" h="9">
                  <a:moveTo>
                    <a:pt x="0" y="9"/>
                  </a:moveTo>
                  <a:lnTo>
                    <a:pt x="0" y="9"/>
                  </a:lnTo>
                  <a:lnTo>
                    <a:pt x="4" y="0"/>
                  </a:lnTo>
                  <a:lnTo>
                    <a:pt x="6" y="2"/>
                  </a:lnTo>
                  <a:lnTo>
                    <a:pt x="2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6" name="Freeform 458"/>
            <p:cNvSpPr>
              <a:spLocks/>
            </p:cNvSpPr>
            <p:nvPr/>
          </p:nvSpPr>
          <p:spPr bwMode="auto">
            <a:xfrm>
              <a:off x="5518" y="2324"/>
              <a:ext cx="2" cy="3"/>
            </a:xfrm>
            <a:custGeom>
              <a:avLst/>
              <a:gdLst>
                <a:gd name="T0" fmla="*/ 2 w 2"/>
                <a:gd name="T1" fmla="*/ 2 h 3"/>
                <a:gd name="T2" fmla="*/ 2 w 2"/>
                <a:gd name="T3" fmla="*/ 3 h 3"/>
                <a:gd name="T4" fmla="*/ 0 w 2"/>
                <a:gd name="T5" fmla="*/ 2 h 3"/>
                <a:gd name="T6" fmla="*/ 0 w 2"/>
                <a:gd name="T7" fmla="*/ 0 h 3"/>
                <a:gd name="T8" fmla="*/ 2 w 2"/>
                <a:gd name="T9" fmla="*/ 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lnTo>
                    <a:pt x="2" y="3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7" name="Freeform 459"/>
            <p:cNvSpPr>
              <a:spLocks/>
            </p:cNvSpPr>
            <p:nvPr/>
          </p:nvSpPr>
          <p:spPr bwMode="auto">
            <a:xfrm>
              <a:off x="5518" y="2281"/>
              <a:ext cx="2" cy="3"/>
            </a:xfrm>
            <a:custGeom>
              <a:avLst/>
              <a:gdLst>
                <a:gd name="T0" fmla="*/ 2 w 2"/>
                <a:gd name="T1" fmla="*/ 1 h 3"/>
                <a:gd name="T2" fmla="*/ 2 w 2"/>
                <a:gd name="T3" fmla="*/ 3 h 3"/>
                <a:gd name="T4" fmla="*/ 0 w 2"/>
                <a:gd name="T5" fmla="*/ 1 h 3"/>
                <a:gd name="T6" fmla="*/ 0 w 2"/>
                <a:gd name="T7" fmla="*/ 0 h 3"/>
                <a:gd name="T8" fmla="*/ 2 w 2"/>
                <a:gd name="T9" fmla="*/ 1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lnTo>
                    <a:pt x="2" y="3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8" name="Freeform 460"/>
            <p:cNvSpPr>
              <a:spLocks/>
            </p:cNvSpPr>
            <p:nvPr/>
          </p:nvSpPr>
          <p:spPr bwMode="auto">
            <a:xfrm>
              <a:off x="5517" y="2326"/>
              <a:ext cx="3" cy="1"/>
            </a:xfrm>
            <a:custGeom>
              <a:avLst/>
              <a:gdLst>
                <a:gd name="T0" fmla="*/ 1 w 3"/>
                <a:gd name="T1" fmla="*/ 1 h 1"/>
                <a:gd name="T2" fmla="*/ 0 w 3"/>
                <a:gd name="T3" fmla="*/ 1 h 1"/>
                <a:gd name="T4" fmla="*/ 1 w 3"/>
                <a:gd name="T5" fmla="*/ 0 h 1"/>
                <a:gd name="T6" fmla="*/ 3 w 3"/>
                <a:gd name="T7" fmla="*/ 1 h 1"/>
                <a:gd name="T8" fmla="*/ 1 w 3"/>
                <a:gd name="T9" fmla="*/ 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0" y="1"/>
                  </a:lnTo>
                  <a:lnTo>
                    <a:pt x="1" y="0"/>
                  </a:lnTo>
                  <a:lnTo>
                    <a:pt x="3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9" name="Freeform 461"/>
            <p:cNvSpPr>
              <a:spLocks/>
            </p:cNvSpPr>
            <p:nvPr/>
          </p:nvSpPr>
          <p:spPr bwMode="auto">
            <a:xfrm>
              <a:off x="5517" y="2323"/>
              <a:ext cx="1" cy="3"/>
            </a:xfrm>
            <a:custGeom>
              <a:avLst/>
              <a:gdLst>
                <a:gd name="T0" fmla="*/ 1 w 1"/>
                <a:gd name="T1" fmla="*/ 3 h 3"/>
                <a:gd name="T2" fmla="*/ 0 w 1"/>
                <a:gd name="T3" fmla="*/ 1 h 3"/>
                <a:gd name="T4" fmla="*/ 1 w 1"/>
                <a:gd name="T5" fmla="*/ 0 h 3"/>
                <a:gd name="T6" fmla="*/ 1 w 1"/>
                <a:gd name="T7" fmla="*/ 1 h 3"/>
                <a:gd name="T8" fmla="*/ 1 w 1"/>
                <a:gd name="T9" fmla="*/ 3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1" y="3"/>
                  </a:moveTo>
                  <a:lnTo>
                    <a:pt x="0" y="1"/>
                  </a:lnTo>
                  <a:lnTo>
                    <a:pt x="1" y="0"/>
                  </a:lnTo>
                  <a:lnTo>
                    <a:pt x="1" y="1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0" name="Freeform 462"/>
            <p:cNvSpPr>
              <a:spLocks/>
            </p:cNvSpPr>
            <p:nvPr/>
          </p:nvSpPr>
          <p:spPr bwMode="auto">
            <a:xfrm>
              <a:off x="5516" y="2302"/>
              <a:ext cx="4" cy="8"/>
            </a:xfrm>
            <a:custGeom>
              <a:avLst/>
              <a:gdLst>
                <a:gd name="T0" fmla="*/ 2 w 4"/>
                <a:gd name="T1" fmla="*/ 8 h 8"/>
                <a:gd name="T2" fmla="*/ 2 w 4"/>
                <a:gd name="T3" fmla="*/ 8 h 8"/>
                <a:gd name="T4" fmla="*/ 0 w 4"/>
                <a:gd name="T5" fmla="*/ 0 h 8"/>
                <a:gd name="T6" fmla="*/ 1 w 4"/>
                <a:gd name="T7" fmla="*/ 0 h 8"/>
                <a:gd name="T8" fmla="*/ 1 w 4"/>
                <a:gd name="T9" fmla="*/ 0 h 8"/>
                <a:gd name="T10" fmla="*/ 4 w 4"/>
                <a:gd name="T11" fmla="*/ 7 h 8"/>
                <a:gd name="T12" fmla="*/ 2 w 4"/>
                <a:gd name="T13" fmla="*/ 8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" h="8">
                  <a:moveTo>
                    <a:pt x="2" y="8"/>
                  </a:moveTo>
                  <a:lnTo>
                    <a:pt x="2" y="8"/>
                  </a:lnTo>
                  <a:lnTo>
                    <a:pt x="0" y="0"/>
                  </a:lnTo>
                  <a:lnTo>
                    <a:pt x="1" y="0"/>
                  </a:lnTo>
                  <a:lnTo>
                    <a:pt x="4" y="7"/>
                  </a:lnTo>
                  <a:lnTo>
                    <a:pt x="2" y="8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1" name="Freeform 463"/>
            <p:cNvSpPr>
              <a:spLocks/>
            </p:cNvSpPr>
            <p:nvPr/>
          </p:nvSpPr>
          <p:spPr bwMode="auto">
            <a:xfrm>
              <a:off x="5517" y="2265"/>
              <a:ext cx="3" cy="3"/>
            </a:xfrm>
            <a:custGeom>
              <a:avLst/>
              <a:gdLst>
                <a:gd name="T0" fmla="*/ 3 w 3"/>
                <a:gd name="T1" fmla="*/ 2 h 3"/>
                <a:gd name="T2" fmla="*/ 1 w 3"/>
                <a:gd name="T3" fmla="*/ 3 h 3"/>
                <a:gd name="T4" fmla="*/ 0 w 3"/>
                <a:gd name="T5" fmla="*/ 2 h 3"/>
                <a:gd name="T6" fmla="*/ 1 w 3"/>
                <a:gd name="T7" fmla="*/ 0 h 3"/>
                <a:gd name="T8" fmla="*/ 3 w 3"/>
                <a:gd name="T9" fmla="*/ 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lnTo>
                    <a:pt x="1" y="3"/>
                  </a:lnTo>
                  <a:lnTo>
                    <a:pt x="0" y="2"/>
                  </a:lnTo>
                  <a:lnTo>
                    <a:pt x="1" y="0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2" name="Freeform 464"/>
            <p:cNvSpPr>
              <a:spLocks/>
            </p:cNvSpPr>
            <p:nvPr/>
          </p:nvSpPr>
          <p:spPr bwMode="auto">
            <a:xfrm>
              <a:off x="5516" y="2324"/>
              <a:ext cx="2" cy="3"/>
            </a:xfrm>
            <a:custGeom>
              <a:avLst/>
              <a:gdLst>
                <a:gd name="T0" fmla="*/ 2 w 2"/>
                <a:gd name="T1" fmla="*/ 2 h 3"/>
                <a:gd name="T2" fmla="*/ 1 w 2"/>
                <a:gd name="T3" fmla="*/ 3 h 3"/>
                <a:gd name="T4" fmla="*/ 0 w 2"/>
                <a:gd name="T5" fmla="*/ 2 h 3"/>
                <a:gd name="T6" fmla="*/ 1 w 2"/>
                <a:gd name="T7" fmla="*/ 0 h 3"/>
                <a:gd name="T8" fmla="*/ 2 w 2"/>
                <a:gd name="T9" fmla="*/ 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lnTo>
                    <a:pt x="1" y="3"/>
                  </a:lnTo>
                  <a:lnTo>
                    <a:pt x="0" y="2"/>
                  </a:lnTo>
                  <a:lnTo>
                    <a:pt x="1" y="0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3" name="Freeform 465"/>
            <p:cNvSpPr>
              <a:spLocks/>
            </p:cNvSpPr>
            <p:nvPr/>
          </p:nvSpPr>
          <p:spPr bwMode="auto">
            <a:xfrm>
              <a:off x="5516" y="2267"/>
              <a:ext cx="2" cy="1"/>
            </a:xfrm>
            <a:custGeom>
              <a:avLst/>
              <a:gdLst>
                <a:gd name="T0" fmla="*/ 0 w 2"/>
                <a:gd name="T1" fmla="*/ 1 h 1"/>
                <a:gd name="T2" fmla="*/ 1 w 2"/>
                <a:gd name="T3" fmla="*/ 0 h 1"/>
                <a:gd name="T4" fmla="*/ 2 w 2"/>
                <a:gd name="T5" fmla="*/ 1 h 1"/>
                <a:gd name="T6" fmla="*/ 1 w 2"/>
                <a:gd name="T7" fmla="*/ 1 h 1"/>
                <a:gd name="T8" fmla="*/ 0 w 2"/>
                <a:gd name="T9" fmla="*/ 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lnTo>
                    <a:pt x="1" y="0"/>
                  </a:lnTo>
                  <a:lnTo>
                    <a:pt x="2" y="1"/>
                  </a:lnTo>
                  <a:lnTo>
                    <a:pt x="1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4" name="Freeform 466"/>
            <p:cNvSpPr>
              <a:spLocks/>
            </p:cNvSpPr>
            <p:nvPr/>
          </p:nvSpPr>
          <p:spPr bwMode="auto">
            <a:xfrm>
              <a:off x="5516" y="2291"/>
              <a:ext cx="2" cy="1"/>
            </a:xfrm>
            <a:custGeom>
              <a:avLst/>
              <a:gdLst>
                <a:gd name="T0" fmla="*/ 0 w 2"/>
                <a:gd name="T1" fmla="*/ 0 h 1"/>
                <a:gd name="T2" fmla="*/ 2 w 2"/>
                <a:gd name="T3" fmla="*/ 0 h 1"/>
                <a:gd name="T4" fmla="*/ 2 w 2"/>
                <a:gd name="T5" fmla="*/ 0 h 1"/>
                <a:gd name="T6" fmla="*/ 1 w 2"/>
                <a:gd name="T7" fmla="*/ 1 h 1"/>
                <a:gd name="T8" fmla="*/ 0 w 2"/>
                <a:gd name="T9" fmla="*/ 1 h 1"/>
                <a:gd name="T10" fmla="*/ 0 w 2"/>
                <a:gd name="T11" fmla="*/ 1 h 1"/>
                <a:gd name="T12" fmla="*/ 0 w 2"/>
                <a:gd name="T13" fmla="*/ 0 h 1"/>
                <a:gd name="T14" fmla="*/ 0 w 2"/>
                <a:gd name="T15" fmla="*/ 0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5" name="Freeform 467"/>
            <p:cNvSpPr>
              <a:spLocks/>
            </p:cNvSpPr>
            <p:nvPr/>
          </p:nvSpPr>
          <p:spPr bwMode="auto">
            <a:xfrm>
              <a:off x="5516" y="2300"/>
              <a:ext cx="1" cy="2"/>
            </a:xfrm>
            <a:custGeom>
              <a:avLst/>
              <a:gdLst>
                <a:gd name="T0" fmla="*/ 0 w 1"/>
                <a:gd name="T1" fmla="*/ 2 h 2"/>
                <a:gd name="T2" fmla="*/ 0 w 1"/>
                <a:gd name="T3" fmla="*/ 2 h 2"/>
                <a:gd name="T4" fmla="*/ 0 w 1"/>
                <a:gd name="T5" fmla="*/ 0 h 2"/>
                <a:gd name="T6" fmla="*/ 1 w 1"/>
                <a:gd name="T7" fmla="*/ 0 h 2"/>
                <a:gd name="T8" fmla="*/ 1 w 1"/>
                <a:gd name="T9" fmla="*/ 0 h 2"/>
                <a:gd name="T10" fmla="*/ 1 w 1"/>
                <a:gd name="T11" fmla="*/ 2 h 2"/>
                <a:gd name="T12" fmla="*/ 0 w 1"/>
                <a:gd name="T13" fmla="*/ 2 h 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6" name="Freeform 468"/>
            <p:cNvSpPr>
              <a:spLocks/>
            </p:cNvSpPr>
            <p:nvPr/>
          </p:nvSpPr>
          <p:spPr bwMode="auto">
            <a:xfrm>
              <a:off x="5514" y="2302"/>
              <a:ext cx="4" cy="8"/>
            </a:xfrm>
            <a:custGeom>
              <a:avLst/>
              <a:gdLst>
                <a:gd name="T0" fmla="*/ 2 w 4"/>
                <a:gd name="T1" fmla="*/ 0 h 8"/>
                <a:gd name="T2" fmla="*/ 2 w 4"/>
                <a:gd name="T3" fmla="*/ 0 h 8"/>
                <a:gd name="T4" fmla="*/ 4 w 4"/>
                <a:gd name="T5" fmla="*/ 8 h 8"/>
                <a:gd name="T6" fmla="*/ 3 w 4"/>
                <a:gd name="T7" fmla="*/ 8 h 8"/>
                <a:gd name="T8" fmla="*/ 3 w 4"/>
                <a:gd name="T9" fmla="*/ 8 h 8"/>
                <a:gd name="T10" fmla="*/ 0 w 4"/>
                <a:gd name="T11" fmla="*/ 0 h 8"/>
                <a:gd name="T12" fmla="*/ 2 w 4"/>
                <a:gd name="T13" fmla="*/ 0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" h="8">
                  <a:moveTo>
                    <a:pt x="2" y="0"/>
                  </a:moveTo>
                  <a:lnTo>
                    <a:pt x="2" y="0"/>
                  </a:lnTo>
                  <a:lnTo>
                    <a:pt x="4" y="8"/>
                  </a:lnTo>
                  <a:lnTo>
                    <a:pt x="3" y="8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7" name="Freeform 469"/>
            <p:cNvSpPr>
              <a:spLocks/>
            </p:cNvSpPr>
            <p:nvPr/>
          </p:nvSpPr>
          <p:spPr bwMode="auto">
            <a:xfrm>
              <a:off x="5516" y="2292"/>
              <a:ext cx="1" cy="1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0 h 1"/>
                <a:gd name="T4" fmla="*/ 1 w 1"/>
                <a:gd name="T5" fmla="*/ 0 h 1"/>
                <a:gd name="T6" fmla="*/ 1 w 1"/>
                <a:gd name="T7" fmla="*/ 1 h 1"/>
                <a:gd name="T8" fmla="*/ 0 w 1"/>
                <a:gd name="T9" fmla="*/ 1 h 1"/>
                <a:gd name="T10" fmla="*/ 0 w 1"/>
                <a:gd name="T11" fmla="*/ 1 h 1"/>
                <a:gd name="T12" fmla="*/ 0 w 1"/>
                <a:gd name="T13" fmla="*/ 0 h 1"/>
                <a:gd name="T14" fmla="*/ 0 w 1"/>
                <a:gd name="T15" fmla="*/ 0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8" name="Freeform 470"/>
            <p:cNvSpPr>
              <a:spLocks/>
            </p:cNvSpPr>
            <p:nvPr/>
          </p:nvSpPr>
          <p:spPr bwMode="auto">
            <a:xfrm>
              <a:off x="5514" y="2291"/>
              <a:ext cx="2" cy="1"/>
            </a:xfrm>
            <a:custGeom>
              <a:avLst/>
              <a:gdLst>
                <a:gd name="T0" fmla="*/ 2 w 2"/>
                <a:gd name="T1" fmla="*/ 0 h 1"/>
                <a:gd name="T2" fmla="*/ 2 w 2"/>
                <a:gd name="T3" fmla="*/ 0 h 1"/>
                <a:gd name="T4" fmla="*/ 2 w 2"/>
                <a:gd name="T5" fmla="*/ 1 h 1"/>
                <a:gd name="T6" fmla="*/ 0 w 2"/>
                <a:gd name="T7" fmla="*/ 1 h 1"/>
                <a:gd name="T8" fmla="*/ 0 w 2"/>
                <a:gd name="T9" fmla="*/ 1 h 1"/>
                <a:gd name="T10" fmla="*/ 0 w 2"/>
                <a:gd name="T11" fmla="*/ 0 h 1"/>
                <a:gd name="T12" fmla="*/ 2 w 2"/>
                <a:gd name="T13" fmla="*/ 0 h 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9" name="Freeform 471"/>
            <p:cNvSpPr>
              <a:spLocks/>
            </p:cNvSpPr>
            <p:nvPr/>
          </p:nvSpPr>
          <p:spPr bwMode="auto">
            <a:xfrm>
              <a:off x="5516" y="2299"/>
              <a:ext cx="1" cy="1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0 h 1"/>
                <a:gd name="T4" fmla="*/ 1 w 1"/>
                <a:gd name="T5" fmla="*/ 0 h 1"/>
                <a:gd name="T6" fmla="*/ 1 w 1"/>
                <a:gd name="T7" fmla="*/ 1 h 1"/>
                <a:gd name="T8" fmla="*/ 0 w 1"/>
                <a:gd name="T9" fmla="*/ 1 h 1"/>
                <a:gd name="T10" fmla="*/ 0 w 1"/>
                <a:gd name="T11" fmla="*/ 1 h 1"/>
                <a:gd name="T12" fmla="*/ 0 w 1"/>
                <a:gd name="T13" fmla="*/ 0 h 1"/>
                <a:gd name="T14" fmla="*/ 0 w 1"/>
                <a:gd name="T15" fmla="*/ 0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0" name="Freeform 472"/>
            <p:cNvSpPr>
              <a:spLocks/>
            </p:cNvSpPr>
            <p:nvPr/>
          </p:nvSpPr>
          <p:spPr bwMode="auto">
            <a:xfrm>
              <a:off x="5516" y="2293"/>
              <a:ext cx="1" cy="6"/>
            </a:xfrm>
            <a:custGeom>
              <a:avLst/>
              <a:gdLst>
                <a:gd name="T0" fmla="*/ 1 w 1"/>
                <a:gd name="T1" fmla="*/ 3 h 6"/>
                <a:gd name="T2" fmla="*/ 1 w 1"/>
                <a:gd name="T3" fmla="*/ 3 h 6"/>
                <a:gd name="T4" fmla="*/ 1 w 1"/>
                <a:gd name="T5" fmla="*/ 6 h 6"/>
                <a:gd name="T6" fmla="*/ 0 w 1"/>
                <a:gd name="T7" fmla="*/ 6 h 6"/>
                <a:gd name="T8" fmla="*/ 0 w 1"/>
                <a:gd name="T9" fmla="*/ 6 h 6"/>
                <a:gd name="T10" fmla="*/ 0 w 1"/>
                <a:gd name="T11" fmla="*/ 3 h 6"/>
                <a:gd name="T12" fmla="*/ 0 w 1"/>
                <a:gd name="T13" fmla="*/ 3 h 6"/>
                <a:gd name="T14" fmla="*/ 0 w 1"/>
                <a:gd name="T15" fmla="*/ 0 h 6"/>
                <a:gd name="T16" fmla="*/ 1 w 1"/>
                <a:gd name="T17" fmla="*/ 0 h 6"/>
                <a:gd name="T18" fmla="*/ 1 w 1"/>
                <a:gd name="T19" fmla="*/ 0 h 6"/>
                <a:gd name="T20" fmla="*/ 1 w 1"/>
                <a:gd name="T21" fmla="*/ 3 h 6"/>
                <a:gd name="T22" fmla="*/ 1 w 1"/>
                <a:gd name="T23" fmla="*/ 3 h 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" h="6">
                  <a:moveTo>
                    <a:pt x="1" y="3"/>
                  </a:moveTo>
                  <a:lnTo>
                    <a:pt x="1" y="3"/>
                  </a:lnTo>
                  <a:lnTo>
                    <a:pt x="1" y="6"/>
                  </a:lnTo>
                  <a:lnTo>
                    <a:pt x="0" y="6"/>
                  </a:lnTo>
                  <a:lnTo>
                    <a:pt x="0" y="3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1" name="Freeform 473"/>
            <p:cNvSpPr>
              <a:spLocks/>
            </p:cNvSpPr>
            <p:nvPr/>
          </p:nvSpPr>
          <p:spPr bwMode="auto">
            <a:xfrm>
              <a:off x="5514" y="2292"/>
              <a:ext cx="2" cy="1"/>
            </a:xfrm>
            <a:custGeom>
              <a:avLst/>
              <a:gdLst>
                <a:gd name="T0" fmla="*/ 2 w 2"/>
                <a:gd name="T1" fmla="*/ 1 h 1"/>
                <a:gd name="T2" fmla="*/ 0 w 2"/>
                <a:gd name="T3" fmla="*/ 1 h 1"/>
                <a:gd name="T4" fmla="*/ 0 w 2"/>
                <a:gd name="T5" fmla="*/ 1 h 1"/>
                <a:gd name="T6" fmla="*/ 0 w 2"/>
                <a:gd name="T7" fmla="*/ 0 h 1"/>
                <a:gd name="T8" fmla="*/ 2 w 2"/>
                <a:gd name="T9" fmla="*/ 0 h 1"/>
                <a:gd name="T10" fmla="*/ 2 w 2"/>
                <a:gd name="T11" fmla="*/ 0 h 1"/>
                <a:gd name="T12" fmla="*/ 2 w 2"/>
                <a:gd name="T13" fmla="*/ 1 h 1"/>
                <a:gd name="T14" fmla="*/ 2 w 2"/>
                <a:gd name="T15" fmla="*/ 1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2" name="Freeform 474"/>
            <p:cNvSpPr>
              <a:spLocks/>
            </p:cNvSpPr>
            <p:nvPr/>
          </p:nvSpPr>
          <p:spPr bwMode="auto">
            <a:xfrm>
              <a:off x="5513" y="2272"/>
              <a:ext cx="1" cy="3"/>
            </a:xfrm>
            <a:custGeom>
              <a:avLst/>
              <a:gdLst>
                <a:gd name="T0" fmla="*/ 1 w 1"/>
                <a:gd name="T1" fmla="*/ 2 h 3"/>
                <a:gd name="T2" fmla="*/ 0 w 1"/>
                <a:gd name="T3" fmla="*/ 3 h 3"/>
                <a:gd name="T4" fmla="*/ 0 w 1"/>
                <a:gd name="T5" fmla="*/ 2 h 3"/>
                <a:gd name="T6" fmla="*/ 0 w 1"/>
                <a:gd name="T7" fmla="*/ 0 h 3"/>
                <a:gd name="T8" fmla="*/ 1 w 1"/>
                <a:gd name="T9" fmla="*/ 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1" y="2"/>
                  </a:moveTo>
                  <a:lnTo>
                    <a:pt x="0" y="3"/>
                  </a:lnTo>
                  <a:lnTo>
                    <a:pt x="0" y="2"/>
                  </a:lnTo>
                  <a:lnTo>
                    <a:pt x="0" y="0"/>
                  </a:lnTo>
                  <a:lnTo>
                    <a:pt x="1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3" name="Freeform 475"/>
            <p:cNvSpPr>
              <a:spLocks/>
            </p:cNvSpPr>
            <p:nvPr/>
          </p:nvSpPr>
          <p:spPr bwMode="auto">
            <a:xfrm>
              <a:off x="5514" y="2300"/>
              <a:ext cx="2" cy="2"/>
            </a:xfrm>
            <a:custGeom>
              <a:avLst/>
              <a:gdLst>
                <a:gd name="T0" fmla="*/ 0 w 2"/>
                <a:gd name="T1" fmla="*/ 2 h 2"/>
                <a:gd name="T2" fmla="*/ 0 w 2"/>
                <a:gd name="T3" fmla="*/ 2 h 2"/>
                <a:gd name="T4" fmla="*/ 0 w 2"/>
                <a:gd name="T5" fmla="*/ 0 h 2"/>
                <a:gd name="T6" fmla="*/ 2 w 2"/>
                <a:gd name="T7" fmla="*/ 0 h 2"/>
                <a:gd name="T8" fmla="*/ 2 w 2"/>
                <a:gd name="T9" fmla="*/ 0 h 2"/>
                <a:gd name="T10" fmla="*/ 2 w 2"/>
                <a:gd name="T11" fmla="*/ 2 h 2"/>
                <a:gd name="T12" fmla="*/ 0 w 2"/>
                <a:gd name="T13" fmla="*/ 2 h 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4" name="Freeform 476"/>
            <p:cNvSpPr>
              <a:spLocks/>
            </p:cNvSpPr>
            <p:nvPr/>
          </p:nvSpPr>
          <p:spPr bwMode="auto">
            <a:xfrm>
              <a:off x="5514" y="2299"/>
              <a:ext cx="2" cy="1"/>
            </a:xfrm>
            <a:custGeom>
              <a:avLst/>
              <a:gdLst>
                <a:gd name="T0" fmla="*/ 0 w 2"/>
                <a:gd name="T1" fmla="*/ 0 h 1"/>
                <a:gd name="T2" fmla="*/ 2 w 2"/>
                <a:gd name="T3" fmla="*/ 0 h 1"/>
                <a:gd name="T4" fmla="*/ 2 w 2"/>
                <a:gd name="T5" fmla="*/ 0 h 1"/>
                <a:gd name="T6" fmla="*/ 2 w 2"/>
                <a:gd name="T7" fmla="*/ 1 h 1"/>
                <a:gd name="T8" fmla="*/ 0 w 2"/>
                <a:gd name="T9" fmla="*/ 1 h 1"/>
                <a:gd name="T10" fmla="*/ 0 w 2"/>
                <a:gd name="T11" fmla="*/ 1 h 1"/>
                <a:gd name="T12" fmla="*/ 0 w 2"/>
                <a:gd name="T13" fmla="*/ 0 h 1"/>
                <a:gd name="T14" fmla="*/ 0 w 2"/>
                <a:gd name="T15" fmla="*/ 0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5" name="Freeform 477"/>
            <p:cNvSpPr>
              <a:spLocks/>
            </p:cNvSpPr>
            <p:nvPr/>
          </p:nvSpPr>
          <p:spPr bwMode="auto">
            <a:xfrm>
              <a:off x="5514" y="2293"/>
              <a:ext cx="2" cy="6"/>
            </a:xfrm>
            <a:custGeom>
              <a:avLst/>
              <a:gdLst>
                <a:gd name="T0" fmla="*/ 2 w 2"/>
                <a:gd name="T1" fmla="*/ 6 h 6"/>
                <a:gd name="T2" fmla="*/ 0 w 2"/>
                <a:gd name="T3" fmla="*/ 6 h 6"/>
                <a:gd name="T4" fmla="*/ 0 w 2"/>
                <a:gd name="T5" fmla="*/ 6 h 6"/>
                <a:gd name="T6" fmla="*/ 0 w 2"/>
                <a:gd name="T7" fmla="*/ 3 h 6"/>
                <a:gd name="T8" fmla="*/ 0 w 2"/>
                <a:gd name="T9" fmla="*/ 3 h 6"/>
                <a:gd name="T10" fmla="*/ 0 w 2"/>
                <a:gd name="T11" fmla="*/ 0 h 6"/>
                <a:gd name="T12" fmla="*/ 2 w 2"/>
                <a:gd name="T13" fmla="*/ 0 h 6"/>
                <a:gd name="T14" fmla="*/ 2 w 2"/>
                <a:gd name="T15" fmla="*/ 0 h 6"/>
                <a:gd name="T16" fmla="*/ 2 w 2"/>
                <a:gd name="T17" fmla="*/ 3 h 6"/>
                <a:gd name="T18" fmla="*/ 2 w 2"/>
                <a:gd name="T19" fmla="*/ 3 h 6"/>
                <a:gd name="T20" fmla="*/ 2 w 2"/>
                <a:gd name="T21" fmla="*/ 6 h 6"/>
                <a:gd name="T22" fmla="*/ 2 w 2"/>
                <a:gd name="T23" fmla="*/ 6 h 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" h="6">
                  <a:moveTo>
                    <a:pt x="2" y="6"/>
                  </a:moveTo>
                  <a:lnTo>
                    <a:pt x="0" y="6"/>
                  </a:lnTo>
                  <a:lnTo>
                    <a:pt x="0" y="3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3"/>
                  </a:lnTo>
                  <a:lnTo>
                    <a:pt x="2" y="6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6" name="Freeform 478"/>
            <p:cNvSpPr>
              <a:spLocks/>
            </p:cNvSpPr>
            <p:nvPr/>
          </p:nvSpPr>
          <p:spPr bwMode="auto">
            <a:xfrm>
              <a:off x="5511" y="2274"/>
              <a:ext cx="2" cy="3"/>
            </a:xfrm>
            <a:custGeom>
              <a:avLst/>
              <a:gdLst>
                <a:gd name="T0" fmla="*/ 2 w 2"/>
                <a:gd name="T1" fmla="*/ 1 h 3"/>
                <a:gd name="T2" fmla="*/ 2 w 2"/>
                <a:gd name="T3" fmla="*/ 3 h 3"/>
                <a:gd name="T4" fmla="*/ 0 w 2"/>
                <a:gd name="T5" fmla="*/ 1 h 3"/>
                <a:gd name="T6" fmla="*/ 2 w 2"/>
                <a:gd name="T7" fmla="*/ 0 h 3"/>
                <a:gd name="T8" fmla="*/ 2 w 2"/>
                <a:gd name="T9" fmla="*/ 1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lnTo>
                    <a:pt x="2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7" name="Freeform 479"/>
            <p:cNvSpPr>
              <a:spLocks/>
            </p:cNvSpPr>
            <p:nvPr/>
          </p:nvSpPr>
          <p:spPr bwMode="auto">
            <a:xfrm>
              <a:off x="5511" y="2319"/>
              <a:ext cx="3" cy="1"/>
            </a:xfrm>
            <a:custGeom>
              <a:avLst/>
              <a:gdLst>
                <a:gd name="T0" fmla="*/ 2 w 3"/>
                <a:gd name="T1" fmla="*/ 0 h 1"/>
                <a:gd name="T2" fmla="*/ 3 w 3"/>
                <a:gd name="T3" fmla="*/ 0 h 1"/>
                <a:gd name="T4" fmla="*/ 2 w 3"/>
                <a:gd name="T5" fmla="*/ 1 h 1"/>
                <a:gd name="T6" fmla="*/ 0 w 3"/>
                <a:gd name="T7" fmla="*/ 0 h 1"/>
                <a:gd name="T8" fmla="*/ 2 w 3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1">
                  <a:moveTo>
                    <a:pt x="2" y="0"/>
                  </a:moveTo>
                  <a:lnTo>
                    <a:pt x="3" y="0"/>
                  </a:lnTo>
                  <a:lnTo>
                    <a:pt x="2" y="1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8" name="Freeform 480"/>
            <p:cNvSpPr>
              <a:spLocks/>
            </p:cNvSpPr>
            <p:nvPr/>
          </p:nvSpPr>
          <p:spPr bwMode="auto">
            <a:xfrm>
              <a:off x="5506" y="2261"/>
              <a:ext cx="11" cy="11"/>
            </a:xfrm>
            <a:custGeom>
              <a:avLst/>
              <a:gdLst>
                <a:gd name="T0" fmla="*/ 0 w 11"/>
                <a:gd name="T1" fmla="*/ 7 h 11"/>
                <a:gd name="T2" fmla="*/ 7 w 11"/>
                <a:gd name="T3" fmla="*/ 0 h 11"/>
                <a:gd name="T4" fmla="*/ 11 w 11"/>
                <a:gd name="T5" fmla="*/ 6 h 11"/>
                <a:gd name="T6" fmla="*/ 10 w 11"/>
                <a:gd name="T7" fmla="*/ 7 h 11"/>
                <a:gd name="T8" fmla="*/ 7 w 11"/>
                <a:gd name="T9" fmla="*/ 3 h 11"/>
                <a:gd name="T10" fmla="*/ 3 w 11"/>
                <a:gd name="T11" fmla="*/ 7 h 11"/>
                <a:gd name="T12" fmla="*/ 5 w 11"/>
                <a:gd name="T13" fmla="*/ 10 h 11"/>
                <a:gd name="T14" fmla="*/ 5 w 11"/>
                <a:gd name="T15" fmla="*/ 11 h 11"/>
                <a:gd name="T16" fmla="*/ 0 w 11"/>
                <a:gd name="T17" fmla="*/ 7 h 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" h="11">
                  <a:moveTo>
                    <a:pt x="0" y="7"/>
                  </a:moveTo>
                  <a:lnTo>
                    <a:pt x="7" y="0"/>
                  </a:lnTo>
                  <a:lnTo>
                    <a:pt x="11" y="6"/>
                  </a:lnTo>
                  <a:lnTo>
                    <a:pt x="10" y="7"/>
                  </a:lnTo>
                  <a:lnTo>
                    <a:pt x="7" y="3"/>
                  </a:lnTo>
                  <a:lnTo>
                    <a:pt x="3" y="7"/>
                  </a:lnTo>
                  <a:lnTo>
                    <a:pt x="5" y="10"/>
                  </a:lnTo>
                  <a:lnTo>
                    <a:pt x="5" y="11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9" name="Freeform 481"/>
            <p:cNvSpPr>
              <a:spLocks/>
            </p:cNvSpPr>
            <p:nvPr/>
          </p:nvSpPr>
          <p:spPr bwMode="auto">
            <a:xfrm>
              <a:off x="5504" y="2275"/>
              <a:ext cx="9" cy="16"/>
            </a:xfrm>
            <a:custGeom>
              <a:avLst/>
              <a:gdLst>
                <a:gd name="T0" fmla="*/ 9 w 9"/>
                <a:gd name="T1" fmla="*/ 2 h 16"/>
                <a:gd name="T2" fmla="*/ 9 w 9"/>
                <a:gd name="T3" fmla="*/ 2 h 16"/>
                <a:gd name="T4" fmla="*/ 5 w 9"/>
                <a:gd name="T5" fmla="*/ 7 h 16"/>
                <a:gd name="T6" fmla="*/ 2 w 9"/>
                <a:gd name="T7" fmla="*/ 16 h 16"/>
                <a:gd name="T8" fmla="*/ 0 w 9"/>
                <a:gd name="T9" fmla="*/ 16 h 16"/>
                <a:gd name="T10" fmla="*/ 0 w 9"/>
                <a:gd name="T11" fmla="*/ 16 h 16"/>
                <a:gd name="T12" fmla="*/ 3 w 9"/>
                <a:gd name="T13" fmla="*/ 7 h 16"/>
                <a:gd name="T14" fmla="*/ 7 w 9"/>
                <a:gd name="T15" fmla="*/ 0 h 16"/>
                <a:gd name="T16" fmla="*/ 9 w 9"/>
                <a:gd name="T17" fmla="*/ 2 h 1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" h="16">
                  <a:moveTo>
                    <a:pt x="9" y="2"/>
                  </a:moveTo>
                  <a:lnTo>
                    <a:pt x="9" y="2"/>
                  </a:lnTo>
                  <a:lnTo>
                    <a:pt x="5" y="7"/>
                  </a:lnTo>
                  <a:lnTo>
                    <a:pt x="2" y="16"/>
                  </a:lnTo>
                  <a:lnTo>
                    <a:pt x="0" y="16"/>
                  </a:lnTo>
                  <a:lnTo>
                    <a:pt x="3" y="7"/>
                  </a:lnTo>
                  <a:lnTo>
                    <a:pt x="7" y="0"/>
                  </a:lnTo>
                  <a:lnTo>
                    <a:pt x="9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0" name="Freeform 482"/>
            <p:cNvSpPr>
              <a:spLocks/>
            </p:cNvSpPr>
            <p:nvPr/>
          </p:nvSpPr>
          <p:spPr bwMode="auto">
            <a:xfrm>
              <a:off x="5511" y="2271"/>
              <a:ext cx="2" cy="3"/>
            </a:xfrm>
            <a:custGeom>
              <a:avLst/>
              <a:gdLst>
                <a:gd name="T0" fmla="*/ 2 w 2"/>
                <a:gd name="T1" fmla="*/ 1 h 3"/>
                <a:gd name="T2" fmla="*/ 2 w 2"/>
                <a:gd name="T3" fmla="*/ 3 h 3"/>
                <a:gd name="T4" fmla="*/ 0 w 2"/>
                <a:gd name="T5" fmla="*/ 1 h 3"/>
                <a:gd name="T6" fmla="*/ 0 w 2"/>
                <a:gd name="T7" fmla="*/ 0 h 3"/>
                <a:gd name="T8" fmla="*/ 2 w 2"/>
                <a:gd name="T9" fmla="*/ 1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lnTo>
                    <a:pt x="2" y="3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1" name="Freeform 483"/>
            <p:cNvSpPr>
              <a:spLocks/>
            </p:cNvSpPr>
            <p:nvPr/>
          </p:nvSpPr>
          <p:spPr bwMode="auto">
            <a:xfrm>
              <a:off x="5511" y="2317"/>
              <a:ext cx="2" cy="2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2 h 2"/>
                <a:gd name="T6" fmla="*/ 0 w 2"/>
                <a:gd name="T7" fmla="*/ 0 h 2"/>
                <a:gd name="T8" fmla="*/ 0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2" name="Freeform 484"/>
            <p:cNvSpPr>
              <a:spLocks/>
            </p:cNvSpPr>
            <p:nvPr/>
          </p:nvSpPr>
          <p:spPr bwMode="auto">
            <a:xfrm>
              <a:off x="5510" y="2319"/>
              <a:ext cx="3" cy="3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3 h 3"/>
                <a:gd name="T6" fmla="*/ 0 w 3"/>
                <a:gd name="T7" fmla="*/ 1 h 3"/>
                <a:gd name="T8" fmla="*/ 1 w 3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lnTo>
                    <a:pt x="3" y="1"/>
                  </a:lnTo>
                  <a:lnTo>
                    <a:pt x="1" y="3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3" name="Freeform 485"/>
            <p:cNvSpPr>
              <a:spLocks/>
            </p:cNvSpPr>
            <p:nvPr/>
          </p:nvSpPr>
          <p:spPr bwMode="auto">
            <a:xfrm>
              <a:off x="5510" y="2272"/>
              <a:ext cx="3" cy="3"/>
            </a:xfrm>
            <a:custGeom>
              <a:avLst/>
              <a:gdLst>
                <a:gd name="T0" fmla="*/ 3 w 3"/>
                <a:gd name="T1" fmla="*/ 2 h 3"/>
                <a:gd name="T2" fmla="*/ 1 w 3"/>
                <a:gd name="T3" fmla="*/ 3 h 3"/>
                <a:gd name="T4" fmla="*/ 0 w 3"/>
                <a:gd name="T5" fmla="*/ 2 h 3"/>
                <a:gd name="T6" fmla="*/ 1 w 3"/>
                <a:gd name="T7" fmla="*/ 0 h 3"/>
                <a:gd name="T8" fmla="*/ 3 w 3"/>
                <a:gd name="T9" fmla="*/ 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lnTo>
                    <a:pt x="1" y="3"/>
                  </a:lnTo>
                  <a:lnTo>
                    <a:pt x="0" y="2"/>
                  </a:lnTo>
                  <a:lnTo>
                    <a:pt x="1" y="0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4" name="Freeform 486"/>
            <p:cNvSpPr>
              <a:spLocks/>
            </p:cNvSpPr>
            <p:nvPr/>
          </p:nvSpPr>
          <p:spPr bwMode="auto">
            <a:xfrm>
              <a:off x="5510" y="2317"/>
              <a:ext cx="1" cy="3"/>
            </a:xfrm>
            <a:custGeom>
              <a:avLst/>
              <a:gdLst>
                <a:gd name="T0" fmla="*/ 1 w 1"/>
                <a:gd name="T1" fmla="*/ 2 h 3"/>
                <a:gd name="T2" fmla="*/ 0 w 1"/>
                <a:gd name="T3" fmla="*/ 3 h 3"/>
                <a:gd name="T4" fmla="*/ 0 w 1"/>
                <a:gd name="T5" fmla="*/ 2 h 3"/>
                <a:gd name="T6" fmla="*/ 1 w 1"/>
                <a:gd name="T7" fmla="*/ 0 h 3"/>
                <a:gd name="T8" fmla="*/ 1 w 1"/>
                <a:gd name="T9" fmla="*/ 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1" y="2"/>
                  </a:moveTo>
                  <a:lnTo>
                    <a:pt x="0" y="3"/>
                  </a:lnTo>
                  <a:lnTo>
                    <a:pt x="0" y="2"/>
                  </a:lnTo>
                  <a:lnTo>
                    <a:pt x="1" y="0"/>
                  </a:lnTo>
                  <a:lnTo>
                    <a:pt x="1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5" name="Freeform 487"/>
            <p:cNvSpPr>
              <a:spLocks/>
            </p:cNvSpPr>
            <p:nvPr/>
          </p:nvSpPr>
          <p:spPr bwMode="auto">
            <a:xfrm>
              <a:off x="5506" y="2320"/>
              <a:ext cx="11" cy="11"/>
            </a:xfrm>
            <a:custGeom>
              <a:avLst/>
              <a:gdLst>
                <a:gd name="T0" fmla="*/ 0 w 11"/>
                <a:gd name="T1" fmla="*/ 4 h 11"/>
                <a:gd name="T2" fmla="*/ 4 w 11"/>
                <a:gd name="T3" fmla="*/ 0 h 11"/>
                <a:gd name="T4" fmla="*/ 5 w 11"/>
                <a:gd name="T5" fmla="*/ 2 h 11"/>
                <a:gd name="T6" fmla="*/ 3 w 11"/>
                <a:gd name="T7" fmla="*/ 4 h 11"/>
                <a:gd name="T8" fmla="*/ 7 w 11"/>
                <a:gd name="T9" fmla="*/ 9 h 11"/>
                <a:gd name="T10" fmla="*/ 10 w 11"/>
                <a:gd name="T11" fmla="*/ 6 h 11"/>
                <a:gd name="T12" fmla="*/ 11 w 11"/>
                <a:gd name="T13" fmla="*/ 7 h 11"/>
                <a:gd name="T14" fmla="*/ 8 w 11"/>
                <a:gd name="T15" fmla="*/ 10 h 11"/>
                <a:gd name="T16" fmla="*/ 7 w 11"/>
                <a:gd name="T17" fmla="*/ 11 h 11"/>
                <a:gd name="T18" fmla="*/ 0 w 11"/>
                <a:gd name="T19" fmla="*/ 4 h 1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1" h="11">
                  <a:moveTo>
                    <a:pt x="0" y="4"/>
                  </a:moveTo>
                  <a:lnTo>
                    <a:pt x="4" y="0"/>
                  </a:lnTo>
                  <a:lnTo>
                    <a:pt x="5" y="2"/>
                  </a:lnTo>
                  <a:lnTo>
                    <a:pt x="3" y="4"/>
                  </a:lnTo>
                  <a:lnTo>
                    <a:pt x="7" y="9"/>
                  </a:lnTo>
                  <a:lnTo>
                    <a:pt x="10" y="6"/>
                  </a:lnTo>
                  <a:lnTo>
                    <a:pt x="11" y="7"/>
                  </a:lnTo>
                  <a:lnTo>
                    <a:pt x="8" y="10"/>
                  </a:lnTo>
                  <a:lnTo>
                    <a:pt x="7" y="11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6" name="Freeform 488"/>
            <p:cNvSpPr>
              <a:spLocks/>
            </p:cNvSpPr>
            <p:nvPr/>
          </p:nvSpPr>
          <p:spPr bwMode="auto">
            <a:xfrm>
              <a:off x="5504" y="2302"/>
              <a:ext cx="7" cy="15"/>
            </a:xfrm>
            <a:custGeom>
              <a:avLst/>
              <a:gdLst>
                <a:gd name="T0" fmla="*/ 2 w 7"/>
                <a:gd name="T1" fmla="*/ 0 h 15"/>
                <a:gd name="T2" fmla="*/ 2 w 7"/>
                <a:gd name="T3" fmla="*/ 0 h 15"/>
                <a:gd name="T4" fmla="*/ 5 w 7"/>
                <a:gd name="T5" fmla="*/ 8 h 15"/>
                <a:gd name="T6" fmla="*/ 7 w 7"/>
                <a:gd name="T7" fmla="*/ 15 h 15"/>
                <a:gd name="T8" fmla="*/ 7 w 7"/>
                <a:gd name="T9" fmla="*/ 15 h 15"/>
                <a:gd name="T10" fmla="*/ 7 w 7"/>
                <a:gd name="T11" fmla="*/ 15 h 15"/>
                <a:gd name="T12" fmla="*/ 3 w 7"/>
                <a:gd name="T13" fmla="*/ 8 h 15"/>
                <a:gd name="T14" fmla="*/ 0 w 7"/>
                <a:gd name="T15" fmla="*/ 0 h 15"/>
                <a:gd name="T16" fmla="*/ 2 w 7"/>
                <a:gd name="T17" fmla="*/ 0 h 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" h="15">
                  <a:moveTo>
                    <a:pt x="2" y="0"/>
                  </a:moveTo>
                  <a:lnTo>
                    <a:pt x="2" y="0"/>
                  </a:lnTo>
                  <a:lnTo>
                    <a:pt x="5" y="8"/>
                  </a:lnTo>
                  <a:lnTo>
                    <a:pt x="7" y="15"/>
                  </a:lnTo>
                  <a:lnTo>
                    <a:pt x="3" y="8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7" name="Freeform 489"/>
            <p:cNvSpPr>
              <a:spLocks/>
            </p:cNvSpPr>
            <p:nvPr/>
          </p:nvSpPr>
          <p:spPr bwMode="auto">
            <a:xfrm>
              <a:off x="5504" y="2260"/>
              <a:ext cx="14" cy="14"/>
            </a:xfrm>
            <a:custGeom>
              <a:avLst/>
              <a:gdLst>
                <a:gd name="T0" fmla="*/ 6 w 14"/>
                <a:gd name="T1" fmla="*/ 14 h 14"/>
                <a:gd name="T2" fmla="*/ 0 w 14"/>
                <a:gd name="T3" fmla="*/ 8 h 14"/>
                <a:gd name="T4" fmla="*/ 9 w 14"/>
                <a:gd name="T5" fmla="*/ 0 h 14"/>
                <a:gd name="T6" fmla="*/ 14 w 14"/>
                <a:gd name="T7" fmla="*/ 5 h 14"/>
                <a:gd name="T8" fmla="*/ 13 w 14"/>
                <a:gd name="T9" fmla="*/ 7 h 14"/>
                <a:gd name="T10" fmla="*/ 9 w 14"/>
                <a:gd name="T11" fmla="*/ 1 h 14"/>
                <a:gd name="T12" fmla="*/ 2 w 14"/>
                <a:gd name="T13" fmla="*/ 8 h 14"/>
                <a:gd name="T14" fmla="*/ 7 w 14"/>
                <a:gd name="T15" fmla="*/ 12 h 14"/>
                <a:gd name="T16" fmla="*/ 6 w 14"/>
                <a:gd name="T17" fmla="*/ 14 h 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14">
                  <a:moveTo>
                    <a:pt x="6" y="14"/>
                  </a:moveTo>
                  <a:lnTo>
                    <a:pt x="0" y="8"/>
                  </a:lnTo>
                  <a:lnTo>
                    <a:pt x="9" y="0"/>
                  </a:lnTo>
                  <a:lnTo>
                    <a:pt x="14" y="5"/>
                  </a:lnTo>
                  <a:lnTo>
                    <a:pt x="13" y="7"/>
                  </a:lnTo>
                  <a:lnTo>
                    <a:pt x="9" y="1"/>
                  </a:lnTo>
                  <a:lnTo>
                    <a:pt x="2" y="8"/>
                  </a:lnTo>
                  <a:lnTo>
                    <a:pt x="7" y="12"/>
                  </a:lnTo>
                  <a:lnTo>
                    <a:pt x="6" y="14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8" name="Freeform 490"/>
            <p:cNvSpPr>
              <a:spLocks/>
            </p:cNvSpPr>
            <p:nvPr/>
          </p:nvSpPr>
          <p:spPr bwMode="auto">
            <a:xfrm>
              <a:off x="5503" y="2274"/>
              <a:ext cx="8" cy="17"/>
            </a:xfrm>
            <a:custGeom>
              <a:avLst/>
              <a:gdLst>
                <a:gd name="T0" fmla="*/ 0 w 8"/>
                <a:gd name="T1" fmla="*/ 17 h 17"/>
                <a:gd name="T2" fmla="*/ 0 w 8"/>
                <a:gd name="T3" fmla="*/ 17 h 17"/>
                <a:gd name="T4" fmla="*/ 3 w 8"/>
                <a:gd name="T5" fmla="*/ 8 h 17"/>
                <a:gd name="T6" fmla="*/ 7 w 8"/>
                <a:gd name="T7" fmla="*/ 0 h 17"/>
                <a:gd name="T8" fmla="*/ 8 w 8"/>
                <a:gd name="T9" fmla="*/ 1 h 17"/>
                <a:gd name="T10" fmla="*/ 8 w 8"/>
                <a:gd name="T11" fmla="*/ 1 h 17"/>
                <a:gd name="T12" fmla="*/ 4 w 8"/>
                <a:gd name="T13" fmla="*/ 8 h 17"/>
                <a:gd name="T14" fmla="*/ 1 w 8"/>
                <a:gd name="T15" fmla="*/ 17 h 17"/>
                <a:gd name="T16" fmla="*/ 0 w 8"/>
                <a:gd name="T17" fmla="*/ 17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" h="17">
                  <a:moveTo>
                    <a:pt x="0" y="17"/>
                  </a:moveTo>
                  <a:lnTo>
                    <a:pt x="0" y="17"/>
                  </a:lnTo>
                  <a:lnTo>
                    <a:pt x="3" y="8"/>
                  </a:lnTo>
                  <a:lnTo>
                    <a:pt x="7" y="0"/>
                  </a:lnTo>
                  <a:lnTo>
                    <a:pt x="8" y="1"/>
                  </a:lnTo>
                  <a:lnTo>
                    <a:pt x="4" y="8"/>
                  </a:lnTo>
                  <a:lnTo>
                    <a:pt x="1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9" name="Freeform 491"/>
            <p:cNvSpPr>
              <a:spLocks/>
            </p:cNvSpPr>
            <p:nvPr/>
          </p:nvSpPr>
          <p:spPr bwMode="auto">
            <a:xfrm>
              <a:off x="5504" y="2319"/>
              <a:ext cx="14" cy="14"/>
            </a:xfrm>
            <a:custGeom>
              <a:avLst/>
              <a:gdLst>
                <a:gd name="T0" fmla="*/ 9 w 14"/>
                <a:gd name="T1" fmla="*/ 14 h 14"/>
                <a:gd name="T2" fmla="*/ 0 w 14"/>
                <a:gd name="T3" fmla="*/ 5 h 14"/>
                <a:gd name="T4" fmla="*/ 6 w 14"/>
                <a:gd name="T5" fmla="*/ 0 h 14"/>
                <a:gd name="T6" fmla="*/ 6 w 14"/>
                <a:gd name="T7" fmla="*/ 1 h 14"/>
                <a:gd name="T8" fmla="*/ 2 w 14"/>
                <a:gd name="T9" fmla="*/ 5 h 14"/>
                <a:gd name="T10" fmla="*/ 9 w 14"/>
                <a:gd name="T11" fmla="*/ 12 h 14"/>
                <a:gd name="T12" fmla="*/ 10 w 14"/>
                <a:gd name="T13" fmla="*/ 11 h 14"/>
                <a:gd name="T14" fmla="*/ 13 w 14"/>
                <a:gd name="T15" fmla="*/ 8 h 14"/>
                <a:gd name="T16" fmla="*/ 14 w 14"/>
                <a:gd name="T17" fmla="*/ 8 h 14"/>
                <a:gd name="T18" fmla="*/ 10 w 14"/>
                <a:gd name="T19" fmla="*/ 14 h 14"/>
                <a:gd name="T20" fmla="*/ 9 w 14"/>
                <a:gd name="T21" fmla="*/ 14 h 1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" h="14">
                  <a:moveTo>
                    <a:pt x="9" y="14"/>
                  </a:moveTo>
                  <a:lnTo>
                    <a:pt x="0" y="5"/>
                  </a:lnTo>
                  <a:lnTo>
                    <a:pt x="6" y="0"/>
                  </a:lnTo>
                  <a:lnTo>
                    <a:pt x="6" y="1"/>
                  </a:lnTo>
                  <a:lnTo>
                    <a:pt x="2" y="5"/>
                  </a:lnTo>
                  <a:lnTo>
                    <a:pt x="9" y="12"/>
                  </a:lnTo>
                  <a:lnTo>
                    <a:pt x="10" y="11"/>
                  </a:lnTo>
                  <a:lnTo>
                    <a:pt x="13" y="8"/>
                  </a:lnTo>
                  <a:lnTo>
                    <a:pt x="14" y="8"/>
                  </a:lnTo>
                  <a:lnTo>
                    <a:pt x="10" y="14"/>
                  </a:lnTo>
                  <a:lnTo>
                    <a:pt x="9" y="14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0" name="Freeform 492"/>
            <p:cNvSpPr>
              <a:spLocks/>
            </p:cNvSpPr>
            <p:nvPr/>
          </p:nvSpPr>
          <p:spPr bwMode="auto">
            <a:xfrm>
              <a:off x="5504" y="2291"/>
              <a:ext cx="2" cy="1"/>
            </a:xfrm>
            <a:custGeom>
              <a:avLst/>
              <a:gdLst>
                <a:gd name="T0" fmla="*/ 0 w 2"/>
                <a:gd name="T1" fmla="*/ 0 h 1"/>
                <a:gd name="T2" fmla="*/ 2 w 2"/>
                <a:gd name="T3" fmla="*/ 0 h 1"/>
                <a:gd name="T4" fmla="*/ 2 w 2"/>
                <a:gd name="T5" fmla="*/ 0 h 1"/>
                <a:gd name="T6" fmla="*/ 2 w 2"/>
                <a:gd name="T7" fmla="*/ 1 h 1"/>
                <a:gd name="T8" fmla="*/ 0 w 2"/>
                <a:gd name="T9" fmla="*/ 1 h 1"/>
                <a:gd name="T10" fmla="*/ 0 w 2"/>
                <a:gd name="T11" fmla="*/ 1 h 1"/>
                <a:gd name="T12" fmla="*/ 0 w 2"/>
                <a:gd name="T13" fmla="*/ 0 h 1"/>
                <a:gd name="T14" fmla="*/ 0 w 2"/>
                <a:gd name="T15" fmla="*/ 0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1" name="Freeform 493"/>
            <p:cNvSpPr>
              <a:spLocks/>
            </p:cNvSpPr>
            <p:nvPr/>
          </p:nvSpPr>
          <p:spPr bwMode="auto">
            <a:xfrm>
              <a:off x="5504" y="2292"/>
              <a:ext cx="2" cy="1"/>
            </a:xfrm>
            <a:custGeom>
              <a:avLst/>
              <a:gdLst>
                <a:gd name="T0" fmla="*/ 2 w 2"/>
                <a:gd name="T1" fmla="*/ 0 h 1"/>
                <a:gd name="T2" fmla="*/ 2 w 2"/>
                <a:gd name="T3" fmla="*/ 0 h 1"/>
                <a:gd name="T4" fmla="*/ 2 w 2"/>
                <a:gd name="T5" fmla="*/ 1 h 1"/>
                <a:gd name="T6" fmla="*/ 0 w 2"/>
                <a:gd name="T7" fmla="*/ 1 h 1"/>
                <a:gd name="T8" fmla="*/ 0 w 2"/>
                <a:gd name="T9" fmla="*/ 1 h 1"/>
                <a:gd name="T10" fmla="*/ 0 w 2"/>
                <a:gd name="T11" fmla="*/ 0 h 1"/>
                <a:gd name="T12" fmla="*/ 2 w 2"/>
                <a:gd name="T13" fmla="*/ 0 h 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2" name="Freeform 494"/>
            <p:cNvSpPr>
              <a:spLocks/>
            </p:cNvSpPr>
            <p:nvPr/>
          </p:nvSpPr>
          <p:spPr bwMode="auto">
            <a:xfrm>
              <a:off x="5504" y="2300"/>
              <a:ext cx="2" cy="2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0 h 2"/>
                <a:gd name="T4" fmla="*/ 2 w 2"/>
                <a:gd name="T5" fmla="*/ 0 h 2"/>
                <a:gd name="T6" fmla="*/ 2 w 2"/>
                <a:gd name="T7" fmla="*/ 2 h 2"/>
                <a:gd name="T8" fmla="*/ 0 w 2"/>
                <a:gd name="T9" fmla="*/ 2 h 2"/>
                <a:gd name="T10" fmla="*/ 0 w 2"/>
                <a:gd name="T11" fmla="*/ 2 h 2"/>
                <a:gd name="T12" fmla="*/ 0 w 2"/>
                <a:gd name="T13" fmla="*/ 0 h 2"/>
                <a:gd name="T14" fmla="*/ 0 w 2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3" name="Freeform 495"/>
            <p:cNvSpPr>
              <a:spLocks/>
            </p:cNvSpPr>
            <p:nvPr/>
          </p:nvSpPr>
          <p:spPr bwMode="auto">
            <a:xfrm>
              <a:off x="5503" y="2291"/>
              <a:ext cx="1" cy="1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0 h 1"/>
                <a:gd name="T4" fmla="*/ 1 w 1"/>
                <a:gd name="T5" fmla="*/ 0 h 1"/>
                <a:gd name="T6" fmla="*/ 1 w 1"/>
                <a:gd name="T7" fmla="*/ 1 h 1"/>
                <a:gd name="T8" fmla="*/ 0 w 1"/>
                <a:gd name="T9" fmla="*/ 1 h 1"/>
                <a:gd name="T10" fmla="*/ 0 w 1"/>
                <a:gd name="T11" fmla="*/ 1 h 1"/>
                <a:gd name="T12" fmla="*/ 0 w 1"/>
                <a:gd name="T13" fmla="*/ 0 h 1"/>
                <a:gd name="T14" fmla="*/ 0 w 1"/>
                <a:gd name="T15" fmla="*/ 0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4" name="Freeform 496"/>
            <p:cNvSpPr>
              <a:spLocks/>
            </p:cNvSpPr>
            <p:nvPr/>
          </p:nvSpPr>
          <p:spPr bwMode="auto">
            <a:xfrm>
              <a:off x="5503" y="2302"/>
              <a:ext cx="8" cy="17"/>
            </a:xfrm>
            <a:custGeom>
              <a:avLst/>
              <a:gdLst>
                <a:gd name="T0" fmla="*/ 7 w 8"/>
                <a:gd name="T1" fmla="*/ 17 h 17"/>
                <a:gd name="T2" fmla="*/ 7 w 8"/>
                <a:gd name="T3" fmla="*/ 17 h 17"/>
                <a:gd name="T4" fmla="*/ 3 w 8"/>
                <a:gd name="T5" fmla="*/ 10 h 17"/>
                <a:gd name="T6" fmla="*/ 0 w 8"/>
                <a:gd name="T7" fmla="*/ 0 h 17"/>
                <a:gd name="T8" fmla="*/ 1 w 8"/>
                <a:gd name="T9" fmla="*/ 0 h 17"/>
                <a:gd name="T10" fmla="*/ 1 w 8"/>
                <a:gd name="T11" fmla="*/ 0 h 17"/>
                <a:gd name="T12" fmla="*/ 4 w 8"/>
                <a:gd name="T13" fmla="*/ 8 h 17"/>
                <a:gd name="T14" fmla="*/ 8 w 8"/>
                <a:gd name="T15" fmla="*/ 15 h 17"/>
                <a:gd name="T16" fmla="*/ 7 w 8"/>
                <a:gd name="T17" fmla="*/ 17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" h="17">
                  <a:moveTo>
                    <a:pt x="7" y="17"/>
                  </a:moveTo>
                  <a:lnTo>
                    <a:pt x="7" y="17"/>
                  </a:lnTo>
                  <a:lnTo>
                    <a:pt x="3" y="10"/>
                  </a:lnTo>
                  <a:lnTo>
                    <a:pt x="0" y="0"/>
                  </a:lnTo>
                  <a:lnTo>
                    <a:pt x="1" y="0"/>
                  </a:lnTo>
                  <a:lnTo>
                    <a:pt x="4" y="8"/>
                  </a:lnTo>
                  <a:lnTo>
                    <a:pt x="8" y="15"/>
                  </a:lnTo>
                  <a:lnTo>
                    <a:pt x="7" y="17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5" name="Freeform 497"/>
            <p:cNvSpPr>
              <a:spLocks/>
            </p:cNvSpPr>
            <p:nvPr/>
          </p:nvSpPr>
          <p:spPr bwMode="auto">
            <a:xfrm>
              <a:off x="5504" y="2299"/>
              <a:ext cx="2" cy="1"/>
            </a:xfrm>
            <a:custGeom>
              <a:avLst/>
              <a:gdLst>
                <a:gd name="T0" fmla="*/ 0 w 2"/>
                <a:gd name="T1" fmla="*/ 1 h 1"/>
                <a:gd name="T2" fmla="*/ 0 w 2"/>
                <a:gd name="T3" fmla="*/ 1 h 1"/>
                <a:gd name="T4" fmla="*/ 0 w 2"/>
                <a:gd name="T5" fmla="*/ 0 h 1"/>
                <a:gd name="T6" fmla="*/ 2 w 2"/>
                <a:gd name="T7" fmla="*/ 0 h 1"/>
                <a:gd name="T8" fmla="*/ 2 w 2"/>
                <a:gd name="T9" fmla="*/ 0 h 1"/>
                <a:gd name="T10" fmla="*/ 2 w 2"/>
                <a:gd name="T11" fmla="*/ 1 h 1"/>
                <a:gd name="T12" fmla="*/ 0 w 2"/>
                <a:gd name="T13" fmla="*/ 1 h 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6" name="Freeform 498"/>
            <p:cNvSpPr>
              <a:spLocks/>
            </p:cNvSpPr>
            <p:nvPr/>
          </p:nvSpPr>
          <p:spPr bwMode="auto">
            <a:xfrm>
              <a:off x="5503" y="2300"/>
              <a:ext cx="1" cy="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0 h 2"/>
                <a:gd name="T4" fmla="*/ 1 w 1"/>
                <a:gd name="T5" fmla="*/ 0 h 2"/>
                <a:gd name="T6" fmla="*/ 1 w 1"/>
                <a:gd name="T7" fmla="*/ 2 h 2"/>
                <a:gd name="T8" fmla="*/ 0 w 1"/>
                <a:gd name="T9" fmla="*/ 2 h 2"/>
                <a:gd name="T10" fmla="*/ 0 w 1"/>
                <a:gd name="T11" fmla="*/ 2 h 2"/>
                <a:gd name="T12" fmla="*/ 0 w 1"/>
                <a:gd name="T13" fmla="*/ 0 h 2"/>
                <a:gd name="T14" fmla="*/ 0 w 1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lnTo>
                    <a:pt x="1" y="0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7" name="Freeform 499"/>
            <p:cNvSpPr>
              <a:spLocks/>
            </p:cNvSpPr>
            <p:nvPr/>
          </p:nvSpPr>
          <p:spPr bwMode="auto">
            <a:xfrm>
              <a:off x="5503" y="2292"/>
              <a:ext cx="1" cy="1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1 h 1"/>
                <a:gd name="T4" fmla="*/ 0 w 1"/>
                <a:gd name="T5" fmla="*/ 0 h 1"/>
                <a:gd name="T6" fmla="*/ 1 w 1"/>
                <a:gd name="T7" fmla="*/ 0 h 1"/>
                <a:gd name="T8" fmla="*/ 1 w 1"/>
                <a:gd name="T9" fmla="*/ 0 h 1"/>
                <a:gd name="T10" fmla="*/ 1 w 1"/>
                <a:gd name="T11" fmla="*/ 1 h 1"/>
                <a:gd name="T12" fmla="*/ 0 w 1"/>
                <a:gd name="T13" fmla="*/ 1 h 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8" name="Freeform 500"/>
            <p:cNvSpPr>
              <a:spLocks/>
            </p:cNvSpPr>
            <p:nvPr/>
          </p:nvSpPr>
          <p:spPr bwMode="auto">
            <a:xfrm>
              <a:off x="5503" y="2299"/>
              <a:ext cx="1" cy="1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1 h 1"/>
                <a:gd name="T4" fmla="*/ 0 w 1"/>
                <a:gd name="T5" fmla="*/ 1 h 1"/>
                <a:gd name="T6" fmla="*/ 0 w 1"/>
                <a:gd name="T7" fmla="*/ 0 h 1"/>
                <a:gd name="T8" fmla="*/ 1 w 1"/>
                <a:gd name="T9" fmla="*/ 0 h 1"/>
                <a:gd name="T10" fmla="*/ 1 w 1"/>
                <a:gd name="T11" fmla="*/ 0 h 1"/>
                <a:gd name="T12" fmla="*/ 1 w 1"/>
                <a:gd name="T13" fmla="*/ 1 h 1"/>
                <a:gd name="T14" fmla="*/ 1 w 1"/>
                <a:gd name="T15" fmla="*/ 1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9" name="Freeform 501"/>
            <p:cNvSpPr>
              <a:spLocks/>
            </p:cNvSpPr>
            <p:nvPr/>
          </p:nvSpPr>
          <p:spPr bwMode="auto">
            <a:xfrm>
              <a:off x="5496" y="2300"/>
              <a:ext cx="7" cy="2"/>
            </a:xfrm>
            <a:custGeom>
              <a:avLst/>
              <a:gdLst>
                <a:gd name="T0" fmla="*/ 7 w 7"/>
                <a:gd name="T1" fmla="*/ 0 h 2"/>
                <a:gd name="T2" fmla="*/ 7 w 7"/>
                <a:gd name="T3" fmla="*/ 0 h 2"/>
                <a:gd name="T4" fmla="*/ 7 w 7"/>
                <a:gd name="T5" fmla="*/ 2 h 2"/>
                <a:gd name="T6" fmla="*/ 0 w 7"/>
                <a:gd name="T7" fmla="*/ 2 h 2"/>
                <a:gd name="T8" fmla="*/ 0 w 7"/>
                <a:gd name="T9" fmla="*/ 0 h 2"/>
                <a:gd name="T10" fmla="*/ 1 w 7"/>
                <a:gd name="T11" fmla="*/ 0 h 2"/>
                <a:gd name="T12" fmla="*/ 7 w 7"/>
                <a:gd name="T13" fmla="*/ 0 h 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" h="2">
                  <a:moveTo>
                    <a:pt x="7" y="0"/>
                  </a:moveTo>
                  <a:lnTo>
                    <a:pt x="7" y="0"/>
                  </a:lnTo>
                  <a:lnTo>
                    <a:pt x="7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1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pic>
          <p:nvPicPr>
            <p:cNvPr id="3180" name="Picture 502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92" y="2248"/>
              <a:ext cx="9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81" name="Freeform 503"/>
            <p:cNvSpPr>
              <a:spLocks/>
            </p:cNvSpPr>
            <p:nvPr/>
          </p:nvSpPr>
          <p:spPr bwMode="auto">
            <a:xfrm>
              <a:off x="5496" y="2292"/>
              <a:ext cx="7" cy="8"/>
            </a:xfrm>
            <a:custGeom>
              <a:avLst/>
              <a:gdLst>
                <a:gd name="T0" fmla="*/ 0 w 7"/>
                <a:gd name="T1" fmla="*/ 0 h 8"/>
                <a:gd name="T2" fmla="*/ 7 w 7"/>
                <a:gd name="T3" fmla="*/ 0 h 8"/>
                <a:gd name="T4" fmla="*/ 7 w 7"/>
                <a:gd name="T5" fmla="*/ 0 h 8"/>
                <a:gd name="T6" fmla="*/ 7 w 7"/>
                <a:gd name="T7" fmla="*/ 1 h 8"/>
                <a:gd name="T8" fmla="*/ 1 w 7"/>
                <a:gd name="T9" fmla="*/ 1 h 8"/>
                <a:gd name="T10" fmla="*/ 1 w 7"/>
                <a:gd name="T11" fmla="*/ 7 h 8"/>
                <a:gd name="T12" fmla="*/ 7 w 7"/>
                <a:gd name="T13" fmla="*/ 7 h 8"/>
                <a:gd name="T14" fmla="*/ 7 w 7"/>
                <a:gd name="T15" fmla="*/ 7 h 8"/>
                <a:gd name="T16" fmla="*/ 7 w 7"/>
                <a:gd name="T17" fmla="*/ 8 h 8"/>
                <a:gd name="T18" fmla="*/ 1 w 7"/>
                <a:gd name="T19" fmla="*/ 8 h 8"/>
                <a:gd name="T20" fmla="*/ 0 w 7"/>
                <a:gd name="T21" fmla="*/ 8 h 8"/>
                <a:gd name="T22" fmla="*/ 0 w 7"/>
                <a:gd name="T23" fmla="*/ 0 h 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" h="8">
                  <a:moveTo>
                    <a:pt x="0" y="0"/>
                  </a:moveTo>
                  <a:lnTo>
                    <a:pt x="7" y="0"/>
                  </a:lnTo>
                  <a:lnTo>
                    <a:pt x="7" y="1"/>
                  </a:lnTo>
                  <a:lnTo>
                    <a:pt x="1" y="1"/>
                  </a:lnTo>
                  <a:lnTo>
                    <a:pt x="1" y="7"/>
                  </a:lnTo>
                  <a:lnTo>
                    <a:pt x="7" y="7"/>
                  </a:lnTo>
                  <a:lnTo>
                    <a:pt x="7" y="8"/>
                  </a:lnTo>
                  <a:lnTo>
                    <a:pt x="1" y="8"/>
                  </a:lnTo>
                  <a:lnTo>
                    <a:pt x="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2" name="Freeform 504"/>
            <p:cNvSpPr>
              <a:spLocks/>
            </p:cNvSpPr>
            <p:nvPr/>
          </p:nvSpPr>
          <p:spPr bwMode="auto">
            <a:xfrm>
              <a:off x="5494" y="2291"/>
              <a:ext cx="9" cy="11"/>
            </a:xfrm>
            <a:custGeom>
              <a:avLst/>
              <a:gdLst>
                <a:gd name="T0" fmla="*/ 9 w 9"/>
                <a:gd name="T1" fmla="*/ 0 h 11"/>
                <a:gd name="T2" fmla="*/ 9 w 9"/>
                <a:gd name="T3" fmla="*/ 0 h 11"/>
                <a:gd name="T4" fmla="*/ 9 w 9"/>
                <a:gd name="T5" fmla="*/ 1 h 11"/>
                <a:gd name="T6" fmla="*/ 2 w 9"/>
                <a:gd name="T7" fmla="*/ 1 h 11"/>
                <a:gd name="T8" fmla="*/ 2 w 9"/>
                <a:gd name="T9" fmla="*/ 9 h 11"/>
                <a:gd name="T10" fmla="*/ 2 w 9"/>
                <a:gd name="T11" fmla="*/ 11 h 11"/>
                <a:gd name="T12" fmla="*/ 0 w 9"/>
                <a:gd name="T13" fmla="*/ 11 h 11"/>
                <a:gd name="T14" fmla="*/ 0 w 9"/>
                <a:gd name="T15" fmla="*/ 0 h 11"/>
                <a:gd name="T16" fmla="*/ 9 w 9"/>
                <a:gd name="T17" fmla="*/ 0 h 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" h="11">
                  <a:moveTo>
                    <a:pt x="9" y="0"/>
                  </a:moveTo>
                  <a:lnTo>
                    <a:pt x="9" y="0"/>
                  </a:lnTo>
                  <a:lnTo>
                    <a:pt x="9" y="1"/>
                  </a:lnTo>
                  <a:lnTo>
                    <a:pt x="2" y="1"/>
                  </a:lnTo>
                  <a:lnTo>
                    <a:pt x="2" y="9"/>
                  </a:lnTo>
                  <a:lnTo>
                    <a:pt x="2" y="11"/>
                  </a:lnTo>
                  <a:lnTo>
                    <a:pt x="0" y="11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3" name="Freeform 505"/>
            <p:cNvSpPr>
              <a:spLocks/>
            </p:cNvSpPr>
            <p:nvPr/>
          </p:nvSpPr>
          <p:spPr bwMode="auto">
            <a:xfrm>
              <a:off x="4650" y="2295"/>
              <a:ext cx="42" cy="22"/>
            </a:xfrm>
            <a:custGeom>
              <a:avLst/>
              <a:gdLst>
                <a:gd name="T0" fmla="*/ 21 w 42"/>
                <a:gd name="T1" fmla="*/ 0 h 22"/>
                <a:gd name="T2" fmla="*/ 42 w 42"/>
                <a:gd name="T3" fmla="*/ 0 h 22"/>
                <a:gd name="T4" fmla="*/ 31 w 42"/>
                <a:gd name="T5" fmla="*/ 11 h 22"/>
                <a:gd name="T6" fmla="*/ 21 w 42"/>
                <a:gd name="T7" fmla="*/ 22 h 22"/>
                <a:gd name="T8" fmla="*/ 11 w 42"/>
                <a:gd name="T9" fmla="*/ 11 h 22"/>
                <a:gd name="T10" fmla="*/ 0 w 42"/>
                <a:gd name="T11" fmla="*/ 0 h 22"/>
                <a:gd name="T12" fmla="*/ 21 w 42"/>
                <a:gd name="T13" fmla="*/ 0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" h="22">
                  <a:moveTo>
                    <a:pt x="21" y="0"/>
                  </a:moveTo>
                  <a:lnTo>
                    <a:pt x="42" y="0"/>
                  </a:lnTo>
                  <a:lnTo>
                    <a:pt x="31" y="11"/>
                  </a:lnTo>
                  <a:lnTo>
                    <a:pt x="21" y="22"/>
                  </a:lnTo>
                  <a:lnTo>
                    <a:pt x="11" y="11"/>
                  </a:lnTo>
                  <a:lnTo>
                    <a:pt x="0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4" name="Freeform 506"/>
            <p:cNvSpPr>
              <a:spLocks/>
            </p:cNvSpPr>
            <p:nvPr/>
          </p:nvSpPr>
          <p:spPr bwMode="auto">
            <a:xfrm>
              <a:off x="4889" y="2295"/>
              <a:ext cx="41" cy="22"/>
            </a:xfrm>
            <a:custGeom>
              <a:avLst/>
              <a:gdLst>
                <a:gd name="T0" fmla="*/ 20 w 41"/>
                <a:gd name="T1" fmla="*/ 0 h 22"/>
                <a:gd name="T2" fmla="*/ 41 w 41"/>
                <a:gd name="T3" fmla="*/ 0 h 22"/>
                <a:gd name="T4" fmla="*/ 31 w 41"/>
                <a:gd name="T5" fmla="*/ 11 h 22"/>
                <a:gd name="T6" fmla="*/ 20 w 41"/>
                <a:gd name="T7" fmla="*/ 22 h 22"/>
                <a:gd name="T8" fmla="*/ 10 w 41"/>
                <a:gd name="T9" fmla="*/ 11 h 22"/>
                <a:gd name="T10" fmla="*/ 0 w 41"/>
                <a:gd name="T11" fmla="*/ 0 h 22"/>
                <a:gd name="T12" fmla="*/ 20 w 41"/>
                <a:gd name="T13" fmla="*/ 0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22">
                  <a:moveTo>
                    <a:pt x="20" y="0"/>
                  </a:moveTo>
                  <a:lnTo>
                    <a:pt x="41" y="0"/>
                  </a:lnTo>
                  <a:lnTo>
                    <a:pt x="31" y="11"/>
                  </a:lnTo>
                  <a:lnTo>
                    <a:pt x="20" y="22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5" name="Freeform 507"/>
            <p:cNvSpPr>
              <a:spLocks/>
            </p:cNvSpPr>
            <p:nvPr/>
          </p:nvSpPr>
          <p:spPr bwMode="auto">
            <a:xfrm>
              <a:off x="5146" y="2295"/>
              <a:ext cx="41" cy="22"/>
            </a:xfrm>
            <a:custGeom>
              <a:avLst/>
              <a:gdLst>
                <a:gd name="T0" fmla="*/ 21 w 41"/>
                <a:gd name="T1" fmla="*/ 0 h 22"/>
                <a:gd name="T2" fmla="*/ 41 w 41"/>
                <a:gd name="T3" fmla="*/ 0 h 22"/>
                <a:gd name="T4" fmla="*/ 31 w 41"/>
                <a:gd name="T5" fmla="*/ 11 h 22"/>
                <a:gd name="T6" fmla="*/ 21 w 41"/>
                <a:gd name="T7" fmla="*/ 22 h 22"/>
                <a:gd name="T8" fmla="*/ 10 w 41"/>
                <a:gd name="T9" fmla="*/ 11 h 22"/>
                <a:gd name="T10" fmla="*/ 0 w 41"/>
                <a:gd name="T11" fmla="*/ 0 h 22"/>
                <a:gd name="T12" fmla="*/ 21 w 41"/>
                <a:gd name="T13" fmla="*/ 0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22">
                  <a:moveTo>
                    <a:pt x="21" y="0"/>
                  </a:moveTo>
                  <a:lnTo>
                    <a:pt x="41" y="0"/>
                  </a:lnTo>
                  <a:lnTo>
                    <a:pt x="31" y="11"/>
                  </a:lnTo>
                  <a:lnTo>
                    <a:pt x="21" y="22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6" name="Freeform 508"/>
            <p:cNvSpPr>
              <a:spLocks/>
            </p:cNvSpPr>
            <p:nvPr/>
          </p:nvSpPr>
          <p:spPr bwMode="auto">
            <a:xfrm>
              <a:off x="5385" y="2293"/>
              <a:ext cx="41" cy="23"/>
            </a:xfrm>
            <a:custGeom>
              <a:avLst/>
              <a:gdLst>
                <a:gd name="T0" fmla="*/ 21 w 41"/>
                <a:gd name="T1" fmla="*/ 0 h 23"/>
                <a:gd name="T2" fmla="*/ 41 w 41"/>
                <a:gd name="T3" fmla="*/ 0 h 23"/>
                <a:gd name="T4" fmla="*/ 31 w 41"/>
                <a:gd name="T5" fmla="*/ 12 h 23"/>
                <a:gd name="T6" fmla="*/ 21 w 41"/>
                <a:gd name="T7" fmla="*/ 23 h 23"/>
                <a:gd name="T8" fmla="*/ 10 w 41"/>
                <a:gd name="T9" fmla="*/ 12 h 23"/>
                <a:gd name="T10" fmla="*/ 0 w 41"/>
                <a:gd name="T11" fmla="*/ 0 h 23"/>
                <a:gd name="T12" fmla="*/ 21 w 41"/>
                <a:gd name="T13" fmla="*/ 0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23">
                  <a:moveTo>
                    <a:pt x="21" y="0"/>
                  </a:moveTo>
                  <a:lnTo>
                    <a:pt x="41" y="0"/>
                  </a:lnTo>
                  <a:lnTo>
                    <a:pt x="31" y="12"/>
                  </a:lnTo>
                  <a:lnTo>
                    <a:pt x="21" y="23"/>
                  </a:lnTo>
                  <a:lnTo>
                    <a:pt x="10" y="12"/>
                  </a:lnTo>
                  <a:lnTo>
                    <a:pt x="0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7" name="Freeform 509"/>
            <p:cNvSpPr>
              <a:spLocks/>
            </p:cNvSpPr>
            <p:nvPr/>
          </p:nvSpPr>
          <p:spPr bwMode="auto">
            <a:xfrm>
              <a:off x="5657" y="2293"/>
              <a:ext cx="43" cy="23"/>
            </a:xfrm>
            <a:custGeom>
              <a:avLst/>
              <a:gdLst>
                <a:gd name="T0" fmla="*/ 22 w 43"/>
                <a:gd name="T1" fmla="*/ 0 h 23"/>
                <a:gd name="T2" fmla="*/ 43 w 43"/>
                <a:gd name="T3" fmla="*/ 0 h 23"/>
                <a:gd name="T4" fmla="*/ 31 w 43"/>
                <a:gd name="T5" fmla="*/ 12 h 23"/>
                <a:gd name="T6" fmla="*/ 22 w 43"/>
                <a:gd name="T7" fmla="*/ 23 h 23"/>
                <a:gd name="T8" fmla="*/ 12 w 43"/>
                <a:gd name="T9" fmla="*/ 12 h 23"/>
                <a:gd name="T10" fmla="*/ 0 w 43"/>
                <a:gd name="T11" fmla="*/ 0 h 23"/>
                <a:gd name="T12" fmla="*/ 22 w 43"/>
                <a:gd name="T13" fmla="*/ 0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3" h="23">
                  <a:moveTo>
                    <a:pt x="22" y="0"/>
                  </a:moveTo>
                  <a:lnTo>
                    <a:pt x="43" y="0"/>
                  </a:lnTo>
                  <a:lnTo>
                    <a:pt x="31" y="12"/>
                  </a:lnTo>
                  <a:lnTo>
                    <a:pt x="22" y="23"/>
                  </a:lnTo>
                  <a:lnTo>
                    <a:pt x="12" y="12"/>
                  </a:lnTo>
                  <a:lnTo>
                    <a:pt x="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76" name="TextBox 617"/>
          <p:cNvSpPr txBox="1">
            <a:spLocks noChangeArrowheads="1"/>
          </p:cNvSpPr>
          <p:nvPr/>
        </p:nvSpPr>
        <p:spPr bwMode="auto">
          <a:xfrm>
            <a:off x="225425" y="-36513"/>
            <a:ext cx="23304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>
                <a:solidFill>
                  <a:schemeClr val="bg1"/>
                </a:solidFill>
              </a:rPr>
              <a:t>Your Page Name – Internet Web Browser</a:t>
            </a:r>
          </a:p>
        </p:txBody>
      </p:sp>
      <p:sp>
        <p:nvSpPr>
          <p:cNvPr id="3077" name="TextBox 618"/>
          <p:cNvSpPr txBox="1">
            <a:spLocks noChangeArrowheads="1"/>
          </p:cNvSpPr>
          <p:nvPr/>
        </p:nvSpPr>
        <p:spPr bwMode="auto">
          <a:xfrm>
            <a:off x="971550" y="230188"/>
            <a:ext cx="21320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/>
              <a:t>http://www.yourdomainname.co.uk/</a:t>
            </a:r>
            <a:endParaRPr lang="en-GB" altLang="en-US" sz="1000">
              <a:solidFill>
                <a:schemeClr val="bg1"/>
              </a:solidFill>
            </a:endParaRPr>
          </a:p>
        </p:txBody>
      </p:sp>
      <p:sp>
        <p:nvSpPr>
          <p:cNvPr id="3078" name="TextBox 619"/>
          <p:cNvSpPr txBox="1">
            <a:spLocks noChangeArrowheads="1"/>
          </p:cNvSpPr>
          <p:nvPr/>
        </p:nvSpPr>
        <p:spPr bwMode="auto">
          <a:xfrm>
            <a:off x="346075" y="496888"/>
            <a:ext cx="9858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/>
              <a:t>Your Tab Name</a:t>
            </a:r>
            <a:endParaRPr lang="en-GB" altLang="en-US" sz="1000">
              <a:solidFill>
                <a:schemeClr val="bg1"/>
              </a:solidFill>
            </a:endParaRPr>
          </a:p>
        </p:txBody>
      </p:sp>
      <p:sp>
        <p:nvSpPr>
          <p:cNvPr id="3079" name="TextBox 620"/>
          <p:cNvSpPr txBox="1">
            <a:spLocks noChangeArrowheads="1"/>
          </p:cNvSpPr>
          <p:nvPr/>
        </p:nvSpPr>
        <p:spPr bwMode="auto">
          <a:xfrm>
            <a:off x="6804025" y="227013"/>
            <a:ext cx="5318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i="1"/>
              <a:t>Search</a:t>
            </a:r>
            <a:endParaRPr lang="en-GB" altLang="en-US" sz="1000" i="1">
              <a:solidFill>
                <a:schemeClr val="bg1"/>
              </a:solidFill>
            </a:endParaRPr>
          </a:p>
        </p:txBody>
      </p:sp>
      <p:pic>
        <p:nvPicPr>
          <p:cNvPr id="3080" name="Picture 622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6659563"/>
            <a:ext cx="9164638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6226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Web Browser Template</a:t>
            </a:r>
            <a:br>
              <a:rPr lang="en-US" altLang="en-US" smtClean="0"/>
            </a:br>
            <a:r>
              <a:rPr lang="en-US" altLang="en-US" sz="2000" smtClean="0"/>
              <a:t>Your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620"/>
          <p:cNvGrpSpPr>
            <a:grpSpLocks noChangeAspect="1"/>
          </p:cNvGrpSpPr>
          <p:nvPr/>
        </p:nvGrpSpPr>
        <p:grpSpPr bwMode="auto">
          <a:xfrm>
            <a:off x="8999538" y="0"/>
            <a:ext cx="155575" cy="6858000"/>
            <a:chOff x="2831" y="0"/>
            <a:chExt cx="98" cy="4320"/>
          </a:xfrm>
        </p:grpSpPr>
        <p:sp>
          <p:nvSpPr>
            <p:cNvPr id="4614" name="AutoShape 619"/>
            <p:cNvSpPr>
              <a:spLocks noChangeAspect="1" noChangeArrowheads="1" noTextEdit="1"/>
            </p:cNvSpPr>
            <p:nvPr/>
          </p:nvSpPr>
          <p:spPr bwMode="auto">
            <a:xfrm>
              <a:off x="2831" y="0"/>
              <a:ext cx="9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pic>
          <p:nvPicPr>
            <p:cNvPr id="4615" name="Picture 62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0" y="1"/>
              <a:ext cx="9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16" name="Freeform 622"/>
            <p:cNvSpPr>
              <a:spLocks/>
            </p:cNvSpPr>
            <p:nvPr/>
          </p:nvSpPr>
          <p:spPr bwMode="auto">
            <a:xfrm>
              <a:off x="2861" y="522"/>
              <a:ext cx="41" cy="22"/>
            </a:xfrm>
            <a:custGeom>
              <a:avLst/>
              <a:gdLst>
                <a:gd name="T0" fmla="*/ 20 w 41"/>
                <a:gd name="T1" fmla="*/ 22 h 22"/>
                <a:gd name="T2" fmla="*/ 0 w 41"/>
                <a:gd name="T3" fmla="*/ 22 h 22"/>
                <a:gd name="T4" fmla="*/ 10 w 41"/>
                <a:gd name="T5" fmla="*/ 11 h 22"/>
                <a:gd name="T6" fmla="*/ 20 w 41"/>
                <a:gd name="T7" fmla="*/ 0 h 22"/>
                <a:gd name="T8" fmla="*/ 31 w 41"/>
                <a:gd name="T9" fmla="*/ 11 h 22"/>
                <a:gd name="T10" fmla="*/ 41 w 41"/>
                <a:gd name="T11" fmla="*/ 22 h 22"/>
                <a:gd name="T12" fmla="*/ 20 w 41"/>
                <a:gd name="T13" fmla="*/ 22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22">
                  <a:moveTo>
                    <a:pt x="20" y="22"/>
                  </a:moveTo>
                  <a:lnTo>
                    <a:pt x="0" y="22"/>
                  </a:lnTo>
                  <a:lnTo>
                    <a:pt x="10" y="11"/>
                  </a:lnTo>
                  <a:lnTo>
                    <a:pt x="20" y="0"/>
                  </a:lnTo>
                  <a:lnTo>
                    <a:pt x="31" y="11"/>
                  </a:lnTo>
                  <a:lnTo>
                    <a:pt x="41" y="22"/>
                  </a:lnTo>
                  <a:lnTo>
                    <a:pt x="20" y="2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17" name="Freeform 623"/>
            <p:cNvSpPr>
              <a:spLocks/>
            </p:cNvSpPr>
            <p:nvPr/>
          </p:nvSpPr>
          <p:spPr bwMode="auto">
            <a:xfrm>
              <a:off x="2857" y="4133"/>
              <a:ext cx="41" cy="22"/>
            </a:xfrm>
            <a:custGeom>
              <a:avLst/>
              <a:gdLst>
                <a:gd name="T0" fmla="*/ 19 w 41"/>
                <a:gd name="T1" fmla="*/ 0 h 22"/>
                <a:gd name="T2" fmla="*/ 41 w 41"/>
                <a:gd name="T3" fmla="*/ 0 h 22"/>
                <a:gd name="T4" fmla="*/ 31 w 41"/>
                <a:gd name="T5" fmla="*/ 11 h 22"/>
                <a:gd name="T6" fmla="*/ 19 w 41"/>
                <a:gd name="T7" fmla="*/ 22 h 22"/>
                <a:gd name="T8" fmla="*/ 10 w 41"/>
                <a:gd name="T9" fmla="*/ 11 h 22"/>
                <a:gd name="T10" fmla="*/ 0 w 41"/>
                <a:gd name="T11" fmla="*/ 0 h 22"/>
                <a:gd name="T12" fmla="*/ 19 w 41"/>
                <a:gd name="T13" fmla="*/ 0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22">
                  <a:moveTo>
                    <a:pt x="19" y="0"/>
                  </a:moveTo>
                  <a:lnTo>
                    <a:pt x="41" y="0"/>
                  </a:lnTo>
                  <a:lnTo>
                    <a:pt x="31" y="11"/>
                  </a:lnTo>
                  <a:lnTo>
                    <a:pt x="19" y="22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099" name="Group 4"/>
          <p:cNvGrpSpPr>
            <a:grpSpLocks noChangeAspect="1"/>
          </p:cNvGrpSpPr>
          <p:nvPr/>
        </p:nvGrpSpPr>
        <p:grpSpPr bwMode="auto">
          <a:xfrm>
            <a:off x="-3175" y="0"/>
            <a:ext cx="9172575" cy="774700"/>
            <a:chOff x="0" y="1917"/>
            <a:chExt cx="5760" cy="486"/>
          </a:xfrm>
        </p:grpSpPr>
        <p:sp>
          <p:nvSpPr>
            <p:cNvPr id="4108" name="AutoShape 3"/>
            <p:cNvSpPr>
              <a:spLocks noChangeAspect="1" noChangeArrowheads="1" noTextEdit="1"/>
            </p:cNvSpPr>
            <p:nvPr/>
          </p:nvSpPr>
          <p:spPr bwMode="auto">
            <a:xfrm>
              <a:off x="0" y="1917"/>
              <a:ext cx="5760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4109" name="Group 205"/>
            <p:cNvGrpSpPr>
              <a:grpSpLocks/>
            </p:cNvGrpSpPr>
            <p:nvPr/>
          </p:nvGrpSpPr>
          <p:grpSpPr bwMode="auto">
            <a:xfrm>
              <a:off x="0" y="1917"/>
              <a:ext cx="5760" cy="486"/>
              <a:chOff x="0" y="1917"/>
              <a:chExt cx="5760" cy="486"/>
            </a:xfrm>
          </p:grpSpPr>
          <p:sp>
            <p:nvSpPr>
              <p:cNvPr id="4414" name="Rectangle 5"/>
              <p:cNvSpPr>
                <a:spLocks noChangeArrowheads="1"/>
              </p:cNvSpPr>
              <p:nvPr/>
            </p:nvSpPr>
            <p:spPr bwMode="auto">
              <a:xfrm>
                <a:off x="3" y="2226"/>
                <a:ext cx="5754" cy="177"/>
              </a:xfrm>
              <a:prstGeom prst="rect">
                <a:avLst/>
              </a:prstGeom>
              <a:solidFill>
                <a:srgbClr val="E9F2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415" name="Rectangle 6"/>
              <p:cNvSpPr>
                <a:spLocks noChangeArrowheads="1"/>
              </p:cNvSpPr>
              <p:nvPr/>
            </p:nvSpPr>
            <p:spPr bwMode="auto">
              <a:xfrm>
                <a:off x="3" y="1917"/>
                <a:ext cx="5754" cy="309"/>
              </a:xfrm>
              <a:prstGeom prst="rect">
                <a:avLst/>
              </a:prstGeom>
              <a:solidFill>
                <a:srgbClr val="2E77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416" name="Rectangle 7"/>
              <p:cNvSpPr>
                <a:spLocks noChangeArrowheads="1"/>
              </p:cNvSpPr>
              <p:nvPr/>
            </p:nvSpPr>
            <p:spPr bwMode="auto">
              <a:xfrm>
                <a:off x="3" y="1917"/>
                <a:ext cx="5754" cy="3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417" name="Rectangle 8"/>
              <p:cNvSpPr>
                <a:spLocks noChangeArrowheads="1"/>
              </p:cNvSpPr>
              <p:nvPr/>
            </p:nvSpPr>
            <p:spPr bwMode="auto">
              <a:xfrm>
                <a:off x="554" y="2091"/>
                <a:ext cx="3687" cy="94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418" name="Freeform 9"/>
              <p:cNvSpPr>
                <a:spLocks noEditPoints="1"/>
              </p:cNvSpPr>
              <p:nvPr/>
            </p:nvSpPr>
            <p:spPr bwMode="auto">
              <a:xfrm>
                <a:off x="545" y="2086"/>
                <a:ext cx="3705" cy="105"/>
              </a:xfrm>
              <a:custGeom>
                <a:avLst/>
                <a:gdLst>
                  <a:gd name="T0" fmla="*/ 9 w 3705"/>
                  <a:gd name="T1" fmla="*/ 99 h 105"/>
                  <a:gd name="T2" fmla="*/ 3696 w 3705"/>
                  <a:gd name="T3" fmla="*/ 99 h 105"/>
                  <a:gd name="T4" fmla="*/ 3696 w 3705"/>
                  <a:gd name="T5" fmla="*/ 5 h 105"/>
                  <a:gd name="T6" fmla="*/ 9 w 3705"/>
                  <a:gd name="T7" fmla="*/ 5 h 105"/>
                  <a:gd name="T8" fmla="*/ 9 w 3705"/>
                  <a:gd name="T9" fmla="*/ 99 h 105"/>
                  <a:gd name="T10" fmla="*/ 0 w 3705"/>
                  <a:gd name="T11" fmla="*/ 105 h 105"/>
                  <a:gd name="T12" fmla="*/ 0 w 3705"/>
                  <a:gd name="T13" fmla="*/ 0 h 105"/>
                  <a:gd name="T14" fmla="*/ 3705 w 3705"/>
                  <a:gd name="T15" fmla="*/ 0 h 105"/>
                  <a:gd name="T16" fmla="*/ 3705 w 3705"/>
                  <a:gd name="T17" fmla="*/ 102 h 105"/>
                  <a:gd name="T18" fmla="*/ 3705 w 3705"/>
                  <a:gd name="T19" fmla="*/ 105 h 105"/>
                  <a:gd name="T20" fmla="*/ 0 w 3705"/>
                  <a:gd name="T21" fmla="*/ 105 h 10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05" h="105">
                    <a:moveTo>
                      <a:pt x="9" y="99"/>
                    </a:moveTo>
                    <a:lnTo>
                      <a:pt x="3696" y="99"/>
                    </a:lnTo>
                    <a:lnTo>
                      <a:pt x="3696" y="5"/>
                    </a:lnTo>
                    <a:lnTo>
                      <a:pt x="9" y="5"/>
                    </a:lnTo>
                    <a:lnTo>
                      <a:pt x="9" y="99"/>
                    </a:lnTo>
                    <a:close/>
                    <a:moveTo>
                      <a:pt x="0" y="105"/>
                    </a:moveTo>
                    <a:lnTo>
                      <a:pt x="0" y="0"/>
                    </a:lnTo>
                    <a:lnTo>
                      <a:pt x="3705" y="0"/>
                    </a:lnTo>
                    <a:lnTo>
                      <a:pt x="3705" y="102"/>
                    </a:lnTo>
                    <a:lnTo>
                      <a:pt x="3705" y="105"/>
                    </a:lnTo>
                    <a:lnTo>
                      <a:pt x="0" y="10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19" name="Freeform 10"/>
              <p:cNvSpPr>
                <a:spLocks noEditPoints="1"/>
              </p:cNvSpPr>
              <p:nvPr/>
            </p:nvSpPr>
            <p:spPr bwMode="auto">
              <a:xfrm>
                <a:off x="537" y="2083"/>
                <a:ext cx="3720" cy="109"/>
              </a:xfrm>
              <a:custGeom>
                <a:avLst/>
                <a:gdLst>
                  <a:gd name="T0" fmla="*/ 8 w 3720"/>
                  <a:gd name="T1" fmla="*/ 3 h 109"/>
                  <a:gd name="T2" fmla="*/ 8 w 3720"/>
                  <a:gd name="T3" fmla="*/ 108 h 109"/>
                  <a:gd name="T4" fmla="*/ 3713 w 3720"/>
                  <a:gd name="T5" fmla="*/ 108 h 109"/>
                  <a:gd name="T6" fmla="*/ 3713 w 3720"/>
                  <a:gd name="T7" fmla="*/ 105 h 109"/>
                  <a:gd name="T8" fmla="*/ 3713 w 3720"/>
                  <a:gd name="T9" fmla="*/ 3 h 109"/>
                  <a:gd name="T10" fmla="*/ 8 w 3720"/>
                  <a:gd name="T11" fmla="*/ 3 h 109"/>
                  <a:gd name="T12" fmla="*/ 0 w 3720"/>
                  <a:gd name="T13" fmla="*/ 109 h 109"/>
                  <a:gd name="T14" fmla="*/ 0 w 3720"/>
                  <a:gd name="T15" fmla="*/ 0 h 109"/>
                  <a:gd name="T16" fmla="*/ 3720 w 3720"/>
                  <a:gd name="T17" fmla="*/ 0 h 109"/>
                  <a:gd name="T18" fmla="*/ 3720 w 3720"/>
                  <a:gd name="T19" fmla="*/ 109 h 109"/>
                  <a:gd name="T20" fmla="*/ 0 w 3720"/>
                  <a:gd name="T21" fmla="*/ 109 h 10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20" h="109">
                    <a:moveTo>
                      <a:pt x="8" y="3"/>
                    </a:moveTo>
                    <a:lnTo>
                      <a:pt x="8" y="108"/>
                    </a:lnTo>
                    <a:lnTo>
                      <a:pt x="3713" y="108"/>
                    </a:lnTo>
                    <a:lnTo>
                      <a:pt x="3713" y="105"/>
                    </a:lnTo>
                    <a:lnTo>
                      <a:pt x="3713" y="3"/>
                    </a:lnTo>
                    <a:lnTo>
                      <a:pt x="8" y="3"/>
                    </a:lnTo>
                    <a:close/>
                    <a:moveTo>
                      <a:pt x="0" y="109"/>
                    </a:moveTo>
                    <a:lnTo>
                      <a:pt x="0" y="0"/>
                    </a:lnTo>
                    <a:lnTo>
                      <a:pt x="3720" y="0"/>
                    </a:lnTo>
                    <a:lnTo>
                      <a:pt x="3720" y="109"/>
                    </a:lnTo>
                    <a:lnTo>
                      <a:pt x="0" y="109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20" name="Freeform 11"/>
              <p:cNvSpPr>
                <a:spLocks noEditPoints="1"/>
              </p:cNvSpPr>
              <p:nvPr/>
            </p:nvSpPr>
            <p:spPr bwMode="auto">
              <a:xfrm>
                <a:off x="532" y="2080"/>
                <a:ext cx="3729" cy="115"/>
              </a:xfrm>
              <a:custGeom>
                <a:avLst/>
                <a:gdLst>
                  <a:gd name="T0" fmla="*/ 3725 w 3729"/>
                  <a:gd name="T1" fmla="*/ 112 h 115"/>
                  <a:gd name="T2" fmla="*/ 3725 w 3729"/>
                  <a:gd name="T3" fmla="*/ 3 h 115"/>
                  <a:gd name="T4" fmla="*/ 5 w 3729"/>
                  <a:gd name="T5" fmla="*/ 3 h 115"/>
                  <a:gd name="T6" fmla="*/ 5 w 3729"/>
                  <a:gd name="T7" fmla="*/ 112 h 115"/>
                  <a:gd name="T8" fmla="*/ 3725 w 3729"/>
                  <a:gd name="T9" fmla="*/ 112 h 115"/>
                  <a:gd name="T10" fmla="*/ 0 w 3729"/>
                  <a:gd name="T11" fmla="*/ 0 h 115"/>
                  <a:gd name="T12" fmla="*/ 3729 w 3729"/>
                  <a:gd name="T13" fmla="*/ 0 h 115"/>
                  <a:gd name="T14" fmla="*/ 3729 w 3729"/>
                  <a:gd name="T15" fmla="*/ 112 h 115"/>
                  <a:gd name="T16" fmla="*/ 3729 w 3729"/>
                  <a:gd name="T17" fmla="*/ 115 h 115"/>
                  <a:gd name="T18" fmla="*/ 0 w 3729"/>
                  <a:gd name="T19" fmla="*/ 115 h 115"/>
                  <a:gd name="T20" fmla="*/ 0 w 3729"/>
                  <a:gd name="T21" fmla="*/ 0 h 11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29" h="115">
                    <a:moveTo>
                      <a:pt x="3725" y="112"/>
                    </a:moveTo>
                    <a:lnTo>
                      <a:pt x="3725" y="3"/>
                    </a:lnTo>
                    <a:lnTo>
                      <a:pt x="5" y="3"/>
                    </a:lnTo>
                    <a:lnTo>
                      <a:pt x="5" y="112"/>
                    </a:lnTo>
                    <a:lnTo>
                      <a:pt x="3725" y="112"/>
                    </a:lnTo>
                    <a:close/>
                    <a:moveTo>
                      <a:pt x="0" y="0"/>
                    </a:moveTo>
                    <a:lnTo>
                      <a:pt x="3729" y="0"/>
                    </a:lnTo>
                    <a:lnTo>
                      <a:pt x="3729" y="112"/>
                    </a:lnTo>
                    <a:lnTo>
                      <a:pt x="3729" y="115"/>
                    </a:lnTo>
                    <a:lnTo>
                      <a:pt x="0" y="1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B75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21" name="Freeform 12"/>
              <p:cNvSpPr>
                <a:spLocks noEditPoints="1"/>
              </p:cNvSpPr>
              <p:nvPr/>
            </p:nvSpPr>
            <p:spPr bwMode="auto">
              <a:xfrm>
                <a:off x="528" y="2077"/>
                <a:ext cx="3737" cy="121"/>
              </a:xfrm>
              <a:custGeom>
                <a:avLst/>
                <a:gdLst>
                  <a:gd name="T0" fmla="*/ 3733 w 3737"/>
                  <a:gd name="T1" fmla="*/ 118 h 121"/>
                  <a:gd name="T2" fmla="*/ 3733 w 3737"/>
                  <a:gd name="T3" fmla="*/ 115 h 121"/>
                  <a:gd name="T4" fmla="*/ 3733 w 3737"/>
                  <a:gd name="T5" fmla="*/ 3 h 121"/>
                  <a:gd name="T6" fmla="*/ 4 w 3737"/>
                  <a:gd name="T7" fmla="*/ 3 h 121"/>
                  <a:gd name="T8" fmla="*/ 4 w 3737"/>
                  <a:gd name="T9" fmla="*/ 118 h 121"/>
                  <a:gd name="T10" fmla="*/ 3733 w 3737"/>
                  <a:gd name="T11" fmla="*/ 118 h 121"/>
                  <a:gd name="T12" fmla="*/ 0 w 3737"/>
                  <a:gd name="T13" fmla="*/ 0 h 121"/>
                  <a:gd name="T14" fmla="*/ 3737 w 3737"/>
                  <a:gd name="T15" fmla="*/ 0 h 121"/>
                  <a:gd name="T16" fmla="*/ 3737 w 3737"/>
                  <a:gd name="T17" fmla="*/ 118 h 121"/>
                  <a:gd name="T18" fmla="*/ 3737 w 3737"/>
                  <a:gd name="T19" fmla="*/ 121 h 121"/>
                  <a:gd name="T20" fmla="*/ 0 w 3737"/>
                  <a:gd name="T21" fmla="*/ 121 h 121"/>
                  <a:gd name="T22" fmla="*/ 0 w 3737"/>
                  <a:gd name="T23" fmla="*/ 0 h 12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737" h="121">
                    <a:moveTo>
                      <a:pt x="3733" y="118"/>
                    </a:moveTo>
                    <a:lnTo>
                      <a:pt x="3733" y="115"/>
                    </a:lnTo>
                    <a:lnTo>
                      <a:pt x="3733" y="3"/>
                    </a:lnTo>
                    <a:lnTo>
                      <a:pt x="4" y="3"/>
                    </a:lnTo>
                    <a:lnTo>
                      <a:pt x="4" y="118"/>
                    </a:lnTo>
                    <a:lnTo>
                      <a:pt x="3733" y="118"/>
                    </a:lnTo>
                    <a:close/>
                    <a:moveTo>
                      <a:pt x="0" y="0"/>
                    </a:moveTo>
                    <a:lnTo>
                      <a:pt x="3737" y="0"/>
                    </a:lnTo>
                    <a:lnTo>
                      <a:pt x="3737" y="118"/>
                    </a:lnTo>
                    <a:lnTo>
                      <a:pt x="3737" y="121"/>
                    </a:lnTo>
                    <a:lnTo>
                      <a:pt x="0" y="1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B75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22" name="Freeform 13"/>
              <p:cNvSpPr>
                <a:spLocks/>
              </p:cNvSpPr>
              <p:nvPr/>
            </p:nvSpPr>
            <p:spPr bwMode="auto">
              <a:xfrm>
                <a:off x="391" y="2128"/>
                <a:ext cx="40" cy="21"/>
              </a:xfrm>
              <a:custGeom>
                <a:avLst/>
                <a:gdLst>
                  <a:gd name="T0" fmla="*/ 19 w 40"/>
                  <a:gd name="T1" fmla="*/ 0 h 21"/>
                  <a:gd name="T2" fmla="*/ 40 w 40"/>
                  <a:gd name="T3" fmla="*/ 0 h 21"/>
                  <a:gd name="T4" fmla="*/ 30 w 40"/>
                  <a:gd name="T5" fmla="*/ 10 h 21"/>
                  <a:gd name="T6" fmla="*/ 19 w 40"/>
                  <a:gd name="T7" fmla="*/ 21 h 21"/>
                  <a:gd name="T8" fmla="*/ 9 w 40"/>
                  <a:gd name="T9" fmla="*/ 10 h 21"/>
                  <a:gd name="T10" fmla="*/ 0 w 40"/>
                  <a:gd name="T11" fmla="*/ 0 h 21"/>
                  <a:gd name="T12" fmla="*/ 19 w 40"/>
                  <a:gd name="T13" fmla="*/ 0 h 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21">
                    <a:moveTo>
                      <a:pt x="19" y="0"/>
                    </a:moveTo>
                    <a:lnTo>
                      <a:pt x="40" y="0"/>
                    </a:lnTo>
                    <a:lnTo>
                      <a:pt x="30" y="10"/>
                    </a:lnTo>
                    <a:lnTo>
                      <a:pt x="19" y="21"/>
                    </a:lnTo>
                    <a:lnTo>
                      <a:pt x="9" y="10"/>
                    </a:lnTo>
                    <a:lnTo>
                      <a:pt x="0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BDC2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23" name="Rectangle 14"/>
              <p:cNvSpPr>
                <a:spLocks noChangeArrowheads="1"/>
              </p:cNvSpPr>
              <p:nvPr/>
            </p:nvSpPr>
            <p:spPr bwMode="auto">
              <a:xfrm>
                <a:off x="4305" y="2091"/>
                <a:ext cx="1424" cy="94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424" name="Freeform 15"/>
              <p:cNvSpPr>
                <a:spLocks noEditPoints="1"/>
              </p:cNvSpPr>
              <p:nvPr/>
            </p:nvSpPr>
            <p:spPr bwMode="auto">
              <a:xfrm>
                <a:off x="4302" y="2086"/>
                <a:ext cx="1430" cy="105"/>
              </a:xfrm>
              <a:custGeom>
                <a:avLst/>
                <a:gdLst>
                  <a:gd name="T0" fmla="*/ 1427 w 1430"/>
                  <a:gd name="T1" fmla="*/ 5 h 105"/>
                  <a:gd name="T2" fmla="*/ 3 w 1430"/>
                  <a:gd name="T3" fmla="*/ 5 h 105"/>
                  <a:gd name="T4" fmla="*/ 3 w 1430"/>
                  <a:gd name="T5" fmla="*/ 99 h 105"/>
                  <a:gd name="T6" fmla="*/ 1427 w 1430"/>
                  <a:gd name="T7" fmla="*/ 99 h 105"/>
                  <a:gd name="T8" fmla="*/ 1427 w 1430"/>
                  <a:gd name="T9" fmla="*/ 5 h 105"/>
                  <a:gd name="T10" fmla="*/ 0 w 1430"/>
                  <a:gd name="T11" fmla="*/ 0 h 105"/>
                  <a:gd name="T12" fmla="*/ 1430 w 1430"/>
                  <a:gd name="T13" fmla="*/ 0 h 105"/>
                  <a:gd name="T14" fmla="*/ 1430 w 1430"/>
                  <a:gd name="T15" fmla="*/ 102 h 105"/>
                  <a:gd name="T16" fmla="*/ 1430 w 1430"/>
                  <a:gd name="T17" fmla="*/ 105 h 105"/>
                  <a:gd name="T18" fmla="*/ 0 w 1430"/>
                  <a:gd name="T19" fmla="*/ 105 h 105"/>
                  <a:gd name="T20" fmla="*/ 0 w 1430"/>
                  <a:gd name="T21" fmla="*/ 0 h 10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430" h="105">
                    <a:moveTo>
                      <a:pt x="1427" y="5"/>
                    </a:moveTo>
                    <a:lnTo>
                      <a:pt x="3" y="5"/>
                    </a:lnTo>
                    <a:lnTo>
                      <a:pt x="3" y="99"/>
                    </a:lnTo>
                    <a:lnTo>
                      <a:pt x="1427" y="99"/>
                    </a:lnTo>
                    <a:lnTo>
                      <a:pt x="1427" y="5"/>
                    </a:lnTo>
                    <a:close/>
                    <a:moveTo>
                      <a:pt x="0" y="0"/>
                    </a:moveTo>
                    <a:lnTo>
                      <a:pt x="1430" y="0"/>
                    </a:lnTo>
                    <a:lnTo>
                      <a:pt x="1430" y="102"/>
                    </a:lnTo>
                    <a:lnTo>
                      <a:pt x="1430" y="105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25" name="Freeform 16"/>
              <p:cNvSpPr>
                <a:spLocks noEditPoints="1"/>
              </p:cNvSpPr>
              <p:nvPr/>
            </p:nvSpPr>
            <p:spPr bwMode="auto">
              <a:xfrm>
                <a:off x="4298" y="2083"/>
                <a:ext cx="1437" cy="109"/>
              </a:xfrm>
              <a:custGeom>
                <a:avLst/>
                <a:gdLst>
                  <a:gd name="T0" fmla="*/ 1434 w 1437"/>
                  <a:gd name="T1" fmla="*/ 3 h 109"/>
                  <a:gd name="T2" fmla="*/ 4 w 1437"/>
                  <a:gd name="T3" fmla="*/ 3 h 109"/>
                  <a:gd name="T4" fmla="*/ 4 w 1437"/>
                  <a:gd name="T5" fmla="*/ 108 h 109"/>
                  <a:gd name="T6" fmla="*/ 1434 w 1437"/>
                  <a:gd name="T7" fmla="*/ 108 h 109"/>
                  <a:gd name="T8" fmla="*/ 1434 w 1437"/>
                  <a:gd name="T9" fmla="*/ 105 h 109"/>
                  <a:gd name="T10" fmla="*/ 1434 w 1437"/>
                  <a:gd name="T11" fmla="*/ 3 h 109"/>
                  <a:gd name="T12" fmla="*/ 0 w 1437"/>
                  <a:gd name="T13" fmla="*/ 0 h 109"/>
                  <a:gd name="T14" fmla="*/ 1437 w 1437"/>
                  <a:gd name="T15" fmla="*/ 0 h 109"/>
                  <a:gd name="T16" fmla="*/ 1437 w 1437"/>
                  <a:gd name="T17" fmla="*/ 109 h 109"/>
                  <a:gd name="T18" fmla="*/ 0 w 1437"/>
                  <a:gd name="T19" fmla="*/ 109 h 109"/>
                  <a:gd name="T20" fmla="*/ 0 w 1437"/>
                  <a:gd name="T21" fmla="*/ 0 h 10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437" h="109">
                    <a:moveTo>
                      <a:pt x="1434" y="3"/>
                    </a:moveTo>
                    <a:lnTo>
                      <a:pt x="4" y="3"/>
                    </a:lnTo>
                    <a:lnTo>
                      <a:pt x="4" y="108"/>
                    </a:lnTo>
                    <a:lnTo>
                      <a:pt x="1434" y="108"/>
                    </a:lnTo>
                    <a:lnTo>
                      <a:pt x="1434" y="105"/>
                    </a:lnTo>
                    <a:lnTo>
                      <a:pt x="1434" y="3"/>
                    </a:lnTo>
                    <a:close/>
                    <a:moveTo>
                      <a:pt x="0" y="0"/>
                    </a:moveTo>
                    <a:lnTo>
                      <a:pt x="1437" y="0"/>
                    </a:lnTo>
                    <a:lnTo>
                      <a:pt x="1437" y="109"/>
                    </a:lnTo>
                    <a:lnTo>
                      <a:pt x="0" y="10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DC2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26" name="Freeform 17"/>
              <p:cNvSpPr>
                <a:spLocks noEditPoints="1"/>
              </p:cNvSpPr>
              <p:nvPr/>
            </p:nvSpPr>
            <p:spPr bwMode="auto">
              <a:xfrm>
                <a:off x="4296" y="2080"/>
                <a:ext cx="1440" cy="115"/>
              </a:xfrm>
              <a:custGeom>
                <a:avLst/>
                <a:gdLst>
                  <a:gd name="T0" fmla="*/ 2 w 1440"/>
                  <a:gd name="T1" fmla="*/ 3 h 115"/>
                  <a:gd name="T2" fmla="*/ 2 w 1440"/>
                  <a:gd name="T3" fmla="*/ 112 h 115"/>
                  <a:gd name="T4" fmla="*/ 1439 w 1440"/>
                  <a:gd name="T5" fmla="*/ 112 h 115"/>
                  <a:gd name="T6" fmla="*/ 1439 w 1440"/>
                  <a:gd name="T7" fmla="*/ 3 h 115"/>
                  <a:gd name="T8" fmla="*/ 2 w 1440"/>
                  <a:gd name="T9" fmla="*/ 3 h 115"/>
                  <a:gd name="T10" fmla="*/ 0 w 1440"/>
                  <a:gd name="T11" fmla="*/ 115 h 115"/>
                  <a:gd name="T12" fmla="*/ 0 w 1440"/>
                  <a:gd name="T13" fmla="*/ 0 h 115"/>
                  <a:gd name="T14" fmla="*/ 1440 w 1440"/>
                  <a:gd name="T15" fmla="*/ 0 h 115"/>
                  <a:gd name="T16" fmla="*/ 1440 w 1440"/>
                  <a:gd name="T17" fmla="*/ 112 h 115"/>
                  <a:gd name="T18" fmla="*/ 1440 w 1440"/>
                  <a:gd name="T19" fmla="*/ 115 h 115"/>
                  <a:gd name="T20" fmla="*/ 0 w 1440"/>
                  <a:gd name="T21" fmla="*/ 115 h 11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440" h="115">
                    <a:moveTo>
                      <a:pt x="2" y="3"/>
                    </a:moveTo>
                    <a:lnTo>
                      <a:pt x="2" y="112"/>
                    </a:lnTo>
                    <a:lnTo>
                      <a:pt x="1439" y="112"/>
                    </a:lnTo>
                    <a:lnTo>
                      <a:pt x="1439" y="3"/>
                    </a:lnTo>
                    <a:lnTo>
                      <a:pt x="2" y="3"/>
                    </a:lnTo>
                    <a:close/>
                    <a:moveTo>
                      <a:pt x="0" y="115"/>
                    </a:moveTo>
                    <a:lnTo>
                      <a:pt x="0" y="0"/>
                    </a:lnTo>
                    <a:lnTo>
                      <a:pt x="1440" y="0"/>
                    </a:lnTo>
                    <a:lnTo>
                      <a:pt x="1440" y="112"/>
                    </a:lnTo>
                    <a:lnTo>
                      <a:pt x="1440" y="115"/>
                    </a:lnTo>
                    <a:lnTo>
                      <a:pt x="0" y="115"/>
                    </a:lnTo>
                    <a:close/>
                  </a:path>
                </a:pathLst>
              </a:custGeom>
              <a:solidFill>
                <a:srgbClr val="1B75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27" name="Freeform 18"/>
              <p:cNvSpPr>
                <a:spLocks noEditPoints="1"/>
              </p:cNvSpPr>
              <p:nvPr/>
            </p:nvSpPr>
            <p:spPr bwMode="auto">
              <a:xfrm>
                <a:off x="4295" y="2077"/>
                <a:ext cx="1443" cy="121"/>
              </a:xfrm>
              <a:custGeom>
                <a:avLst/>
                <a:gdLst>
                  <a:gd name="T0" fmla="*/ 0 w 1443"/>
                  <a:gd name="T1" fmla="*/ 0 h 121"/>
                  <a:gd name="T2" fmla="*/ 1443 w 1443"/>
                  <a:gd name="T3" fmla="*/ 0 h 121"/>
                  <a:gd name="T4" fmla="*/ 1443 w 1443"/>
                  <a:gd name="T5" fmla="*/ 118 h 121"/>
                  <a:gd name="T6" fmla="*/ 1443 w 1443"/>
                  <a:gd name="T7" fmla="*/ 121 h 121"/>
                  <a:gd name="T8" fmla="*/ 0 w 1443"/>
                  <a:gd name="T9" fmla="*/ 121 h 121"/>
                  <a:gd name="T10" fmla="*/ 0 w 1443"/>
                  <a:gd name="T11" fmla="*/ 0 h 121"/>
                  <a:gd name="T12" fmla="*/ 1 w 1443"/>
                  <a:gd name="T13" fmla="*/ 3 h 121"/>
                  <a:gd name="T14" fmla="*/ 1 w 1443"/>
                  <a:gd name="T15" fmla="*/ 118 h 121"/>
                  <a:gd name="T16" fmla="*/ 1441 w 1443"/>
                  <a:gd name="T17" fmla="*/ 118 h 121"/>
                  <a:gd name="T18" fmla="*/ 1441 w 1443"/>
                  <a:gd name="T19" fmla="*/ 115 h 121"/>
                  <a:gd name="T20" fmla="*/ 1441 w 1443"/>
                  <a:gd name="T21" fmla="*/ 3 h 121"/>
                  <a:gd name="T22" fmla="*/ 1 w 1443"/>
                  <a:gd name="T23" fmla="*/ 3 h 12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3" h="121">
                    <a:moveTo>
                      <a:pt x="0" y="0"/>
                    </a:moveTo>
                    <a:lnTo>
                      <a:pt x="1443" y="0"/>
                    </a:lnTo>
                    <a:lnTo>
                      <a:pt x="1443" y="118"/>
                    </a:lnTo>
                    <a:lnTo>
                      <a:pt x="1443" y="121"/>
                    </a:lnTo>
                    <a:lnTo>
                      <a:pt x="0" y="121"/>
                    </a:lnTo>
                    <a:lnTo>
                      <a:pt x="0" y="0"/>
                    </a:lnTo>
                    <a:close/>
                    <a:moveTo>
                      <a:pt x="1" y="3"/>
                    </a:moveTo>
                    <a:lnTo>
                      <a:pt x="1" y="118"/>
                    </a:lnTo>
                    <a:lnTo>
                      <a:pt x="1441" y="118"/>
                    </a:lnTo>
                    <a:lnTo>
                      <a:pt x="1441" y="115"/>
                    </a:lnTo>
                    <a:lnTo>
                      <a:pt x="1441" y="3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1B75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4428" name="Picture 19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43" y="2101"/>
                <a:ext cx="80" cy="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29" name="Freeform 20"/>
              <p:cNvSpPr>
                <a:spLocks/>
              </p:cNvSpPr>
              <p:nvPr/>
            </p:nvSpPr>
            <p:spPr bwMode="auto">
              <a:xfrm>
                <a:off x="4144" y="2102"/>
                <a:ext cx="82" cy="71"/>
              </a:xfrm>
              <a:custGeom>
                <a:avLst/>
                <a:gdLst>
                  <a:gd name="T0" fmla="*/ 31 w 82"/>
                  <a:gd name="T1" fmla="*/ 36 h 71"/>
                  <a:gd name="T2" fmla="*/ 27 w 82"/>
                  <a:gd name="T3" fmla="*/ 6 h 71"/>
                  <a:gd name="T4" fmla="*/ 37 w 82"/>
                  <a:gd name="T5" fmla="*/ 19 h 71"/>
                  <a:gd name="T6" fmla="*/ 40 w 82"/>
                  <a:gd name="T7" fmla="*/ 23 h 71"/>
                  <a:gd name="T8" fmla="*/ 44 w 82"/>
                  <a:gd name="T9" fmla="*/ 23 h 71"/>
                  <a:gd name="T10" fmla="*/ 47 w 82"/>
                  <a:gd name="T11" fmla="*/ 19 h 71"/>
                  <a:gd name="T12" fmla="*/ 71 w 82"/>
                  <a:gd name="T13" fmla="*/ 6 h 71"/>
                  <a:gd name="T14" fmla="*/ 71 w 82"/>
                  <a:gd name="T15" fmla="*/ 65 h 71"/>
                  <a:gd name="T16" fmla="*/ 54 w 82"/>
                  <a:gd name="T17" fmla="*/ 65 h 71"/>
                  <a:gd name="T18" fmla="*/ 45 w 82"/>
                  <a:gd name="T19" fmla="*/ 52 h 71"/>
                  <a:gd name="T20" fmla="*/ 43 w 82"/>
                  <a:gd name="T21" fmla="*/ 50 h 71"/>
                  <a:gd name="T22" fmla="*/ 38 w 82"/>
                  <a:gd name="T23" fmla="*/ 50 h 71"/>
                  <a:gd name="T24" fmla="*/ 36 w 82"/>
                  <a:gd name="T25" fmla="*/ 52 h 71"/>
                  <a:gd name="T26" fmla="*/ 12 w 82"/>
                  <a:gd name="T27" fmla="*/ 65 h 71"/>
                  <a:gd name="T28" fmla="*/ 31 w 82"/>
                  <a:gd name="T29" fmla="*/ 36 h 71"/>
                  <a:gd name="T30" fmla="*/ 27 w 82"/>
                  <a:gd name="T31" fmla="*/ 36 h 71"/>
                  <a:gd name="T32" fmla="*/ 31 w 82"/>
                  <a:gd name="T33" fmla="*/ 71 h 71"/>
                  <a:gd name="T34" fmla="*/ 41 w 82"/>
                  <a:gd name="T35" fmla="*/ 57 h 71"/>
                  <a:gd name="T36" fmla="*/ 41 w 82"/>
                  <a:gd name="T37" fmla="*/ 51 h 71"/>
                  <a:gd name="T38" fmla="*/ 38 w 82"/>
                  <a:gd name="T39" fmla="*/ 52 h 71"/>
                  <a:gd name="T40" fmla="*/ 43 w 82"/>
                  <a:gd name="T41" fmla="*/ 55 h 71"/>
                  <a:gd name="T42" fmla="*/ 51 w 82"/>
                  <a:gd name="T43" fmla="*/ 71 h 71"/>
                  <a:gd name="T44" fmla="*/ 82 w 82"/>
                  <a:gd name="T45" fmla="*/ 71 h 71"/>
                  <a:gd name="T46" fmla="*/ 82 w 82"/>
                  <a:gd name="T47" fmla="*/ 0 h 71"/>
                  <a:gd name="T48" fmla="*/ 41 w 82"/>
                  <a:gd name="T49" fmla="*/ 16 h 71"/>
                  <a:gd name="T50" fmla="*/ 40 w 82"/>
                  <a:gd name="T51" fmla="*/ 20 h 71"/>
                  <a:gd name="T52" fmla="*/ 44 w 82"/>
                  <a:gd name="T53" fmla="*/ 20 h 71"/>
                  <a:gd name="T54" fmla="*/ 41 w 82"/>
                  <a:gd name="T55" fmla="*/ 16 h 71"/>
                  <a:gd name="T56" fmla="*/ 41 w 82"/>
                  <a:gd name="T57" fmla="*/ 16 h 71"/>
                  <a:gd name="T58" fmla="*/ 0 w 82"/>
                  <a:gd name="T59" fmla="*/ 0 h 71"/>
                  <a:gd name="T60" fmla="*/ 28 w 82"/>
                  <a:gd name="T61" fmla="*/ 37 h 71"/>
                  <a:gd name="T62" fmla="*/ 28 w 82"/>
                  <a:gd name="T63" fmla="*/ 37 h 71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82" h="71">
                    <a:moveTo>
                      <a:pt x="28" y="37"/>
                    </a:moveTo>
                    <a:lnTo>
                      <a:pt x="31" y="36"/>
                    </a:lnTo>
                    <a:lnTo>
                      <a:pt x="12" y="6"/>
                    </a:lnTo>
                    <a:lnTo>
                      <a:pt x="27" y="6"/>
                    </a:lnTo>
                    <a:lnTo>
                      <a:pt x="37" y="19"/>
                    </a:lnTo>
                    <a:lnTo>
                      <a:pt x="40" y="23"/>
                    </a:lnTo>
                    <a:lnTo>
                      <a:pt x="41" y="27"/>
                    </a:lnTo>
                    <a:lnTo>
                      <a:pt x="44" y="23"/>
                    </a:lnTo>
                    <a:lnTo>
                      <a:pt x="47" y="19"/>
                    </a:lnTo>
                    <a:lnTo>
                      <a:pt x="55" y="6"/>
                    </a:lnTo>
                    <a:lnTo>
                      <a:pt x="71" y="6"/>
                    </a:lnTo>
                    <a:lnTo>
                      <a:pt x="50" y="37"/>
                    </a:lnTo>
                    <a:lnTo>
                      <a:pt x="71" y="65"/>
                    </a:lnTo>
                    <a:lnTo>
                      <a:pt x="55" y="65"/>
                    </a:lnTo>
                    <a:lnTo>
                      <a:pt x="54" y="65"/>
                    </a:lnTo>
                    <a:lnTo>
                      <a:pt x="45" y="52"/>
                    </a:lnTo>
                    <a:lnTo>
                      <a:pt x="43" y="50"/>
                    </a:lnTo>
                    <a:lnTo>
                      <a:pt x="41" y="45"/>
                    </a:lnTo>
                    <a:lnTo>
                      <a:pt x="38" y="50"/>
                    </a:lnTo>
                    <a:lnTo>
                      <a:pt x="36" y="52"/>
                    </a:lnTo>
                    <a:lnTo>
                      <a:pt x="28" y="65"/>
                    </a:lnTo>
                    <a:lnTo>
                      <a:pt x="12" y="65"/>
                    </a:lnTo>
                    <a:lnTo>
                      <a:pt x="33" y="37"/>
                    </a:lnTo>
                    <a:lnTo>
                      <a:pt x="31" y="36"/>
                    </a:lnTo>
                    <a:lnTo>
                      <a:pt x="28" y="37"/>
                    </a:lnTo>
                    <a:lnTo>
                      <a:pt x="27" y="36"/>
                    </a:lnTo>
                    <a:lnTo>
                      <a:pt x="0" y="71"/>
                    </a:lnTo>
                    <a:lnTo>
                      <a:pt x="31" y="71"/>
                    </a:lnTo>
                    <a:lnTo>
                      <a:pt x="41" y="57"/>
                    </a:lnTo>
                    <a:lnTo>
                      <a:pt x="43" y="52"/>
                    </a:lnTo>
                    <a:lnTo>
                      <a:pt x="41" y="51"/>
                    </a:lnTo>
                    <a:lnTo>
                      <a:pt x="38" y="52"/>
                    </a:lnTo>
                    <a:lnTo>
                      <a:pt x="41" y="57"/>
                    </a:lnTo>
                    <a:lnTo>
                      <a:pt x="43" y="55"/>
                    </a:lnTo>
                    <a:lnTo>
                      <a:pt x="41" y="57"/>
                    </a:lnTo>
                    <a:lnTo>
                      <a:pt x="51" y="71"/>
                    </a:lnTo>
                    <a:lnTo>
                      <a:pt x="55" y="71"/>
                    </a:lnTo>
                    <a:lnTo>
                      <a:pt x="82" y="71"/>
                    </a:lnTo>
                    <a:lnTo>
                      <a:pt x="57" y="37"/>
                    </a:lnTo>
                    <a:lnTo>
                      <a:pt x="82" y="0"/>
                    </a:lnTo>
                    <a:lnTo>
                      <a:pt x="52" y="0"/>
                    </a:lnTo>
                    <a:lnTo>
                      <a:pt x="41" y="16"/>
                    </a:lnTo>
                    <a:lnTo>
                      <a:pt x="40" y="20"/>
                    </a:lnTo>
                    <a:lnTo>
                      <a:pt x="41" y="21"/>
                    </a:lnTo>
                    <a:lnTo>
                      <a:pt x="44" y="20"/>
                    </a:lnTo>
                    <a:lnTo>
                      <a:pt x="41" y="16"/>
                    </a:lnTo>
                    <a:lnTo>
                      <a:pt x="38" y="17"/>
                    </a:lnTo>
                    <a:lnTo>
                      <a:pt x="41" y="16"/>
                    </a:lnTo>
                    <a:lnTo>
                      <a:pt x="31" y="0"/>
                    </a:lnTo>
                    <a:lnTo>
                      <a:pt x="0" y="0"/>
                    </a:lnTo>
                    <a:lnTo>
                      <a:pt x="27" y="38"/>
                    </a:lnTo>
                    <a:lnTo>
                      <a:pt x="28" y="37"/>
                    </a:lnTo>
                    <a:lnTo>
                      <a:pt x="27" y="36"/>
                    </a:lnTo>
                    <a:lnTo>
                      <a:pt x="28" y="37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4430" name="Picture 21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60" y="2116"/>
                <a:ext cx="51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31" name="Freeform 22"/>
              <p:cNvSpPr>
                <a:spLocks/>
              </p:cNvSpPr>
              <p:nvPr/>
            </p:nvSpPr>
            <p:spPr bwMode="auto">
              <a:xfrm>
                <a:off x="4063" y="2118"/>
                <a:ext cx="46" cy="60"/>
              </a:xfrm>
              <a:custGeom>
                <a:avLst/>
                <a:gdLst>
                  <a:gd name="T0" fmla="*/ 14 w 46"/>
                  <a:gd name="T1" fmla="*/ 43 h 60"/>
                  <a:gd name="T2" fmla="*/ 15 w 46"/>
                  <a:gd name="T3" fmla="*/ 43 h 60"/>
                  <a:gd name="T4" fmla="*/ 15 w 46"/>
                  <a:gd name="T5" fmla="*/ 43 h 60"/>
                  <a:gd name="T6" fmla="*/ 18 w 46"/>
                  <a:gd name="T7" fmla="*/ 36 h 60"/>
                  <a:gd name="T8" fmla="*/ 20 w 46"/>
                  <a:gd name="T9" fmla="*/ 28 h 60"/>
                  <a:gd name="T10" fmla="*/ 20 w 46"/>
                  <a:gd name="T11" fmla="*/ 27 h 60"/>
                  <a:gd name="T12" fmla="*/ 6 w 46"/>
                  <a:gd name="T13" fmla="*/ 27 h 60"/>
                  <a:gd name="T14" fmla="*/ 14 w 46"/>
                  <a:gd name="T15" fmla="*/ 17 h 60"/>
                  <a:gd name="T16" fmla="*/ 24 w 46"/>
                  <a:gd name="T17" fmla="*/ 5 h 60"/>
                  <a:gd name="T18" fmla="*/ 32 w 46"/>
                  <a:gd name="T19" fmla="*/ 17 h 60"/>
                  <a:gd name="T20" fmla="*/ 41 w 46"/>
                  <a:gd name="T21" fmla="*/ 27 h 60"/>
                  <a:gd name="T22" fmla="*/ 28 w 46"/>
                  <a:gd name="T23" fmla="*/ 27 h 60"/>
                  <a:gd name="T24" fmla="*/ 28 w 46"/>
                  <a:gd name="T25" fmla="*/ 28 h 60"/>
                  <a:gd name="T26" fmla="*/ 28 w 46"/>
                  <a:gd name="T27" fmla="*/ 28 h 60"/>
                  <a:gd name="T28" fmla="*/ 27 w 46"/>
                  <a:gd name="T29" fmla="*/ 39 h 60"/>
                  <a:gd name="T30" fmla="*/ 24 w 46"/>
                  <a:gd name="T31" fmla="*/ 45 h 60"/>
                  <a:gd name="T32" fmla="*/ 21 w 46"/>
                  <a:gd name="T33" fmla="*/ 49 h 60"/>
                  <a:gd name="T34" fmla="*/ 21 w 46"/>
                  <a:gd name="T35" fmla="*/ 49 h 60"/>
                  <a:gd name="T36" fmla="*/ 18 w 46"/>
                  <a:gd name="T37" fmla="*/ 52 h 60"/>
                  <a:gd name="T38" fmla="*/ 15 w 46"/>
                  <a:gd name="T39" fmla="*/ 55 h 60"/>
                  <a:gd name="T40" fmla="*/ 11 w 46"/>
                  <a:gd name="T41" fmla="*/ 57 h 60"/>
                  <a:gd name="T42" fmla="*/ 6 w 46"/>
                  <a:gd name="T43" fmla="*/ 57 h 60"/>
                  <a:gd name="T44" fmla="*/ 6 w 46"/>
                  <a:gd name="T45" fmla="*/ 59 h 60"/>
                  <a:gd name="T46" fmla="*/ 7 w 46"/>
                  <a:gd name="T47" fmla="*/ 59 h 60"/>
                  <a:gd name="T48" fmla="*/ 7 w 46"/>
                  <a:gd name="T49" fmla="*/ 48 h 60"/>
                  <a:gd name="T50" fmla="*/ 6 w 46"/>
                  <a:gd name="T51" fmla="*/ 48 h 60"/>
                  <a:gd name="T52" fmla="*/ 6 w 46"/>
                  <a:gd name="T53" fmla="*/ 49 h 60"/>
                  <a:gd name="T54" fmla="*/ 6 w 46"/>
                  <a:gd name="T55" fmla="*/ 49 h 60"/>
                  <a:gd name="T56" fmla="*/ 11 w 46"/>
                  <a:gd name="T57" fmla="*/ 48 h 60"/>
                  <a:gd name="T58" fmla="*/ 15 w 46"/>
                  <a:gd name="T59" fmla="*/ 43 h 60"/>
                  <a:gd name="T60" fmla="*/ 14 w 46"/>
                  <a:gd name="T61" fmla="*/ 43 h 60"/>
                  <a:gd name="T62" fmla="*/ 13 w 46"/>
                  <a:gd name="T63" fmla="*/ 42 h 60"/>
                  <a:gd name="T64" fmla="*/ 13 w 46"/>
                  <a:gd name="T65" fmla="*/ 42 h 60"/>
                  <a:gd name="T66" fmla="*/ 10 w 46"/>
                  <a:gd name="T67" fmla="*/ 46 h 60"/>
                  <a:gd name="T68" fmla="*/ 6 w 46"/>
                  <a:gd name="T69" fmla="*/ 46 h 60"/>
                  <a:gd name="T70" fmla="*/ 4 w 46"/>
                  <a:gd name="T71" fmla="*/ 46 h 60"/>
                  <a:gd name="T72" fmla="*/ 4 w 46"/>
                  <a:gd name="T73" fmla="*/ 60 h 60"/>
                  <a:gd name="T74" fmla="*/ 6 w 46"/>
                  <a:gd name="T75" fmla="*/ 60 h 60"/>
                  <a:gd name="T76" fmla="*/ 6 w 46"/>
                  <a:gd name="T77" fmla="*/ 60 h 60"/>
                  <a:gd name="T78" fmla="*/ 11 w 46"/>
                  <a:gd name="T79" fmla="*/ 60 h 60"/>
                  <a:gd name="T80" fmla="*/ 17 w 46"/>
                  <a:gd name="T81" fmla="*/ 57 h 60"/>
                  <a:gd name="T82" fmla="*/ 21 w 46"/>
                  <a:gd name="T83" fmla="*/ 55 h 60"/>
                  <a:gd name="T84" fmla="*/ 24 w 46"/>
                  <a:gd name="T85" fmla="*/ 50 h 60"/>
                  <a:gd name="T86" fmla="*/ 24 w 46"/>
                  <a:gd name="T87" fmla="*/ 50 h 60"/>
                  <a:gd name="T88" fmla="*/ 27 w 46"/>
                  <a:gd name="T89" fmla="*/ 45 h 60"/>
                  <a:gd name="T90" fmla="*/ 29 w 46"/>
                  <a:gd name="T91" fmla="*/ 41 h 60"/>
                  <a:gd name="T92" fmla="*/ 31 w 46"/>
                  <a:gd name="T93" fmla="*/ 28 h 60"/>
                  <a:gd name="T94" fmla="*/ 29 w 46"/>
                  <a:gd name="T95" fmla="*/ 28 h 60"/>
                  <a:gd name="T96" fmla="*/ 29 w 46"/>
                  <a:gd name="T97" fmla="*/ 29 h 60"/>
                  <a:gd name="T98" fmla="*/ 46 w 46"/>
                  <a:gd name="T99" fmla="*/ 29 h 60"/>
                  <a:gd name="T100" fmla="*/ 34 w 46"/>
                  <a:gd name="T101" fmla="*/ 14 h 60"/>
                  <a:gd name="T102" fmla="*/ 24 w 46"/>
                  <a:gd name="T103" fmla="*/ 0 h 60"/>
                  <a:gd name="T104" fmla="*/ 13 w 46"/>
                  <a:gd name="T105" fmla="*/ 14 h 60"/>
                  <a:gd name="T106" fmla="*/ 0 w 46"/>
                  <a:gd name="T107" fmla="*/ 29 h 60"/>
                  <a:gd name="T108" fmla="*/ 18 w 46"/>
                  <a:gd name="T109" fmla="*/ 29 h 60"/>
                  <a:gd name="T110" fmla="*/ 18 w 46"/>
                  <a:gd name="T111" fmla="*/ 28 h 60"/>
                  <a:gd name="T112" fmla="*/ 17 w 46"/>
                  <a:gd name="T113" fmla="*/ 28 h 60"/>
                  <a:gd name="T114" fmla="*/ 17 w 46"/>
                  <a:gd name="T115" fmla="*/ 28 h 60"/>
                  <a:gd name="T116" fmla="*/ 15 w 46"/>
                  <a:gd name="T117" fmla="*/ 36 h 60"/>
                  <a:gd name="T118" fmla="*/ 13 w 46"/>
                  <a:gd name="T119" fmla="*/ 42 h 60"/>
                  <a:gd name="T120" fmla="*/ 14 w 46"/>
                  <a:gd name="T121" fmla="*/ 43 h 60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46" h="60">
                    <a:moveTo>
                      <a:pt x="14" y="43"/>
                    </a:moveTo>
                    <a:lnTo>
                      <a:pt x="15" y="43"/>
                    </a:lnTo>
                    <a:lnTo>
                      <a:pt x="18" y="36"/>
                    </a:lnTo>
                    <a:lnTo>
                      <a:pt x="20" y="28"/>
                    </a:lnTo>
                    <a:lnTo>
                      <a:pt x="20" y="27"/>
                    </a:lnTo>
                    <a:lnTo>
                      <a:pt x="6" y="27"/>
                    </a:lnTo>
                    <a:lnTo>
                      <a:pt x="14" y="17"/>
                    </a:lnTo>
                    <a:lnTo>
                      <a:pt x="24" y="5"/>
                    </a:lnTo>
                    <a:lnTo>
                      <a:pt x="32" y="17"/>
                    </a:lnTo>
                    <a:lnTo>
                      <a:pt x="41" y="27"/>
                    </a:lnTo>
                    <a:lnTo>
                      <a:pt x="28" y="27"/>
                    </a:lnTo>
                    <a:lnTo>
                      <a:pt x="28" y="28"/>
                    </a:lnTo>
                    <a:lnTo>
                      <a:pt x="27" y="39"/>
                    </a:lnTo>
                    <a:lnTo>
                      <a:pt x="24" y="45"/>
                    </a:lnTo>
                    <a:lnTo>
                      <a:pt x="21" y="49"/>
                    </a:lnTo>
                    <a:lnTo>
                      <a:pt x="18" y="52"/>
                    </a:lnTo>
                    <a:lnTo>
                      <a:pt x="15" y="55"/>
                    </a:lnTo>
                    <a:lnTo>
                      <a:pt x="11" y="57"/>
                    </a:lnTo>
                    <a:lnTo>
                      <a:pt x="6" y="57"/>
                    </a:lnTo>
                    <a:lnTo>
                      <a:pt x="6" y="59"/>
                    </a:lnTo>
                    <a:lnTo>
                      <a:pt x="7" y="59"/>
                    </a:lnTo>
                    <a:lnTo>
                      <a:pt x="7" y="48"/>
                    </a:lnTo>
                    <a:lnTo>
                      <a:pt x="6" y="48"/>
                    </a:lnTo>
                    <a:lnTo>
                      <a:pt x="6" y="49"/>
                    </a:lnTo>
                    <a:lnTo>
                      <a:pt x="11" y="48"/>
                    </a:lnTo>
                    <a:lnTo>
                      <a:pt x="15" y="43"/>
                    </a:lnTo>
                    <a:lnTo>
                      <a:pt x="14" y="43"/>
                    </a:lnTo>
                    <a:lnTo>
                      <a:pt x="13" y="42"/>
                    </a:lnTo>
                    <a:lnTo>
                      <a:pt x="10" y="46"/>
                    </a:lnTo>
                    <a:lnTo>
                      <a:pt x="6" y="46"/>
                    </a:lnTo>
                    <a:lnTo>
                      <a:pt x="4" y="46"/>
                    </a:lnTo>
                    <a:lnTo>
                      <a:pt x="4" y="60"/>
                    </a:lnTo>
                    <a:lnTo>
                      <a:pt x="6" y="60"/>
                    </a:lnTo>
                    <a:lnTo>
                      <a:pt x="11" y="60"/>
                    </a:lnTo>
                    <a:lnTo>
                      <a:pt x="17" y="57"/>
                    </a:lnTo>
                    <a:lnTo>
                      <a:pt x="21" y="55"/>
                    </a:lnTo>
                    <a:lnTo>
                      <a:pt x="24" y="50"/>
                    </a:lnTo>
                    <a:lnTo>
                      <a:pt x="27" y="45"/>
                    </a:lnTo>
                    <a:lnTo>
                      <a:pt x="29" y="41"/>
                    </a:lnTo>
                    <a:lnTo>
                      <a:pt x="31" y="28"/>
                    </a:lnTo>
                    <a:lnTo>
                      <a:pt x="29" y="28"/>
                    </a:lnTo>
                    <a:lnTo>
                      <a:pt x="29" y="29"/>
                    </a:lnTo>
                    <a:lnTo>
                      <a:pt x="46" y="29"/>
                    </a:lnTo>
                    <a:lnTo>
                      <a:pt x="34" y="14"/>
                    </a:lnTo>
                    <a:lnTo>
                      <a:pt x="24" y="0"/>
                    </a:lnTo>
                    <a:lnTo>
                      <a:pt x="13" y="14"/>
                    </a:lnTo>
                    <a:lnTo>
                      <a:pt x="0" y="29"/>
                    </a:lnTo>
                    <a:lnTo>
                      <a:pt x="18" y="29"/>
                    </a:lnTo>
                    <a:lnTo>
                      <a:pt x="18" y="28"/>
                    </a:lnTo>
                    <a:lnTo>
                      <a:pt x="17" y="28"/>
                    </a:lnTo>
                    <a:lnTo>
                      <a:pt x="15" y="36"/>
                    </a:lnTo>
                    <a:lnTo>
                      <a:pt x="13" y="42"/>
                    </a:lnTo>
                    <a:lnTo>
                      <a:pt x="14" y="43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4432" name="Picture 23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19" y="2094"/>
                <a:ext cx="51" cy="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33" name="Freeform 24"/>
              <p:cNvSpPr>
                <a:spLocks/>
              </p:cNvSpPr>
              <p:nvPr/>
            </p:nvSpPr>
            <p:spPr bwMode="auto">
              <a:xfrm>
                <a:off x="4022" y="2098"/>
                <a:ext cx="47" cy="61"/>
              </a:xfrm>
              <a:custGeom>
                <a:avLst/>
                <a:gdLst>
                  <a:gd name="T0" fmla="*/ 32 w 47"/>
                  <a:gd name="T1" fmla="*/ 17 h 61"/>
                  <a:gd name="T2" fmla="*/ 31 w 47"/>
                  <a:gd name="T3" fmla="*/ 17 h 61"/>
                  <a:gd name="T4" fmla="*/ 31 w 47"/>
                  <a:gd name="T5" fmla="*/ 17 h 61"/>
                  <a:gd name="T6" fmla="*/ 28 w 47"/>
                  <a:gd name="T7" fmla="*/ 24 h 61"/>
                  <a:gd name="T8" fmla="*/ 27 w 47"/>
                  <a:gd name="T9" fmla="*/ 33 h 61"/>
                  <a:gd name="T10" fmla="*/ 27 w 47"/>
                  <a:gd name="T11" fmla="*/ 34 h 61"/>
                  <a:gd name="T12" fmla="*/ 41 w 47"/>
                  <a:gd name="T13" fmla="*/ 34 h 61"/>
                  <a:gd name="T14" fmla="*/ 32 w 47"/>
                  <a:gd name="T15" fmla="*/ 44 h 61"/>
                  <a:gd name="T16" fmla="*/ 24 w 47"/>
                  <a:gd name="T17" fmla="*/ 55 h 61"/>
                  <a:gd name="T18" fmla="*/ 14 w 47"/>
                  <a:gd name="T19" fmla="*/ 44 h 61"/>
                  <a:gd name="T20" fmla="*/ 6 w 47"/>
                  <a:gd name="T21" fmla="*/ 34 h 61"/>
                  <a:gd name="T22" fmla="*/ 18 w 47"/>
                  <a:gd name="T23" fmla="*/ 34 h 61"/>
                  <a:gd name="T24" fmla="*/ 18 w 47"/>
                  <a:gd name="T25" fmla="*/ 33 h 61"/>
                  <a:gd name="T26" fmla="*/ 18 w 47"/>
                  <a:gd name="T27" fmla="*/ 33 h 61"/>
                  <a:gd name="T28" fmla="*/ 21 w 47"/>
                  <a:gd name="T29" fmla="*/ 21 h 61"/>
                  <a:gd name="T30" fmla="*/ 23 w 47"/>
                  <a:gd name="T31" fmla="*/ 16 h 61"/>
                  <a:gd name="T32" fmla="*/ 25 w 47"/>
                  <a:gd name="T33" fmla="*/ 11 h 61"/>
                  <a:gd name="T34" fmla="*/ 25 w 47"/>
                  <a:gd name="T35" fmla="*/ 11 h 61"/>
                  <a:gd name="T36" fmla="*/ 28 w 47"/>
                  <a:gd name="T37" fmla="*/ 9 h 61"/>
                  <a:gd name="T38" fmla="*/ 32 w 47"/>
                  <a:gd name="T39" fmla="*/ 6 h 61"/>
                  <a:gd name="T40" fmla="*/ 37 w 47"/>
                  <a:gd name="T41" fmla="*/ 3 h 61"/>
                  <a:gd name="T42" fmla="*/ 41 w 47"/>
                  <a:gd name="T43" fmla="*/ 3 h 61"/>
                  <a:gd name="T44" fmla="*/ 41 w 47"/>
                  <a:gd name="T45" fmla="*/ 2 h 61"/>
                  <a:gd name="T46" fmla="*/ 40 w 47"/>
                  <a:gd name="T47" fmla="*/ 2 h 61"/>
                  <a:gd name="T48" fmla="*/ 40 w 47"/>
                  <a:gd name="T49" fmla="*/ 11 h 61"/>
                  <a:gd name="T50" fmla="*/ 41 w 47"/>
                  <a:gd name="T51" fmla="*/ 11 h 61"/>
                  <a:gd name="T52" fmla="*/ 41 w 47"/>
                  <a:gd name="T53" fmla="*/ 10 h 61"/>
                  <a:gd name="T54" fmla="*/ 41 w 47"/>
                  <a:gd name="T55" fmla="*/ 10 h 61"/>
                  <a:gd name="T56" fmla="*/ 37 w 47"/>
                  <a:gd name="T57" fmla="*/ 11 h 61"/>
                  <a:gd name="T58" fmla="*/ 31 w 47"/>
                  <a:gd name="T59" fmla="*/ 17 h 61"/>
                  <a:gd name="T60" fmla="*/ 32 w 47"/>
                  <a:gd name="T61" fmla="*/ 17 h 61"/>
                  <a:gd name="T62" fmla="*/ 34 w 47"/>
                  <a:gd name="T63" fmla="*/ 18 h 61"/>
                  <a:gd name="T64" fmla="*/ 34 w 47"/>
                  <a:gd name="T65" fmla="*/ 18 h 61"/>
                  <a:gd name="T66" fmla="*/ 38 w 47"/>
                  <a:gd name="T67" fmla="*/ 14 h 61"/>
                  <a:gd name="T68" fmla="*/ 41 w 47"/>
                  <a:gd name="T69" fmla="*/ 13 h 61"/>
                  <a:gd name="T70" fmla="*/ 42 w 47"/>
                  <a:gd name="T71" fmla="*/ 13 h 61"/>
                  <a:gd name="T72" fmla="*/ 42 w 47"/>
                  <a:gd name="T73" fmla="*/ 0 h 61"/>
                  <a:gd name="T74" fmla="*/ 41 w 47"/>
                  <a:gd name="T75" fmla="*/ 0 h 61"/>
                  <a:gd name="T76" fmla="*/ 41 w 47"/>
                  <a:gd name="T77" fmla="*/ 0 h 61"/>
                  <a:gd name="T78" fmla="*/ 35 w 47"/>
                  <a:gd name="T79" fmla="*/ 0 h 61"/>
                  <a:gd name="T80" fmla="*/ 31 w 47"/>
                  <a:gd name="T81" fmla="*/ 3 h 61"/>
                  <a:gd name="T82" fmla="*/ 27 w 47"/>
                  <a:gd name="T83" fmla="*/ 6 h 61"/>
                  <a:gd name="T84" fmla="*/ 23 w 47"/>
                  <a:gd name="T85" fmla="*/ 10 h 61"/>
                  <a:gd name="T86" fmla="*/ 23 w 47"/>
                  <a:gd name="T87" fmla="*/ 10 h 61"/>
                  <a:gd name="T88" fmla="*/ 20 w 47"/>
                  <a:gd name="T89" fmla="*/ 14 h 61"/>
                  <a:gd name="T90" fmla="*/ 18 w 47"/>
                  <a:gd name="T91" fmla="*/ 20 h 61"/>
                  <a:gd name="T92" fmla="*/ 16 w 47"/>
                  <a:gd name="T93" fmla="*/ 33 h 61"/>
                  <a:gd name="T94" fmla="*/ 17 w 47"/>
                  <a:gd name="T95" fmla="*/ 33 h 61"/>
                  <a:gd name="T96" fmla="*/ 17 w 47"/>
                  <a:gd name="T97" fmla="*/ 31 h 61"/>
                  <a:gd name="T98" fmla="*/ 0 w 47"/>
                  <a:gd name="T99" fmla="*/ 31 h 61"/>
                  <a:gd name="T100" fmla="*/ 13 w 47"/>
                  <a:gd name="T101" fmla="*/ 45 h 61"/>
                  <a:gd name="T102" fmla="*/ 24 w 47"/>
                  <a:gd name="T103" fmla="*/ 61 h 61"/>
                  <a:gd name="T104" fmla="*/ 35 w 47"/>
                  <a:gd name="T105" fmla="*/ 45 h 61"/>
                  <a:gd name="T106" fmla="*/ 47 w 47"/>
                  <a:gd name="T107" fmla="*/ 31 h 61"/>
                  <a:gd name="T108" fmla="*/ 28 w 47"/>
                  <a:gd name="T109" fmla="*/ 31 h 61"/>
                  <a:gd name="T110" fmla="*/ 28 w 47"/>
                  <a:gd name="T111" fmla="*/ 33 h 61"/>
                  <a:gd name="T112" fmla="*/ 30 w 47"/>
                  <a:gd name="T113" fmla="*/ 33 h 61"/>
                  <a:gd name="T114" fmla="*/ 30 w 47"/>
                  <a:gd name="T115" fmla="*/ 33 h 61"/>
                  <a:gd name="T116" fmla="*/ 31 w 47"/>
                  <a:gd name="T117" fmla="*/ 24 h 61"/>
                  <a:gd name="T118" fmla="*/ 34 w 47"/>
                  <a:gd name="T119" fmla="*/ 18 h 61"/>
                  <a:gd name="T120" fmla="*/ 32 w 47"/>
                  <a:gd name="T121" fmla="*/ 17 h 61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47" h="61">
                    <a:moveTo>
                      <a:pt x="32" y="17"/>
                    </a:moveTo>
                    <a:lnTo>
                      <a:pt x="31" y="17"/>
                    </a:lnTo>
                    <a:lnTo>
                      <a:pt x="28" y="24"/>
                    </a:lnTo>
                    <a:lnTo>
                      <a:pt x="27" y="33"/>
                    </a:lnTo>
                    <a:lnTo>
                      <a:pt x="27" y="34"/>
                    </a:lnTo>
                    <a:lnTo>
                      <a:pt x="41" y="34"/>
                    </a:lnTo>
                    <a:lnTo>
                      <a:pt x="32" y="44"/>
                    </a:lnTo>
                    <a:lnTo>
                      <a:pt x="24" y="55"/>
                    </a:lnTo>
                    <a:lnTo>
                      <a:pt x="14" y="44"/>
                    </a:lnTo>
                    <a:lnTo>
                      <a:pt x="6" y="34"/>
                    </a:lnTo>
                    <a:lnTo>
                      <a:pt x="18" y="34"/>
                    </a:lnTo>
                    <a:lnTo>
                      <a:pt x="18" y="33"/>
                    </a:lnTo>
                    <a:lnTo>
                      <a:pt x="21" y="21"/>
                    </a:lnTo>
                    <a:lnTo>
                      <a:pt x="23" y="16"/>
                    </a:lnTo>
                    <a:lnTo>
                      <a:pt x="25" y="11"/>
                    </a:lnTo>
                    <a:lnTo>
                      <a:pt x="28" y="9"/>
                    </a:lnTo>
                    <a:lnTo>
                      <a:pt x="32" y="6"/>
                    </a:lnTo>
                    <a:lnTo>
                      <a:pt x="37" y="3"/>
                    </a:lnTo>
                    <a:lnTo>
                      <a:pt x="41" y="3"/>
                    </a:lnTo>
                    <a:lnTo>
                      <a:pt x="41" y="2"/>
                    </a:lnTo>
                    <a:lnTo>
                      <a:pt x="40" y="2"/>
                    </a:lnTo>
                    <a:lnTo>
                      <a:pt x="40" y="11"/>
                    </a:lnTo>
                    <a:lnTo>
                      <a:pt x="41" y="11"/>
                    </a:lnTo>
                    <a:lnTo>
                      <a:pt x="41" y="10"/>
                    </a:lnTo>
                    <a:lnTo>
                      <a:pt x="37" y="11"/>
                    </a:lnTo>
                    <a:lnTo>
                      <a:pt x="31" y="17"/>
                    </a:lnTo>
                    <a:lnTo>
                      <a:pt x="32" y="17"/>
                    </a:lnTo>
                    <a:lnTo>
                      <a:pt x="34" y="18"/>
                    </a:lnTo>
                    <a:lnTo>
                      <a:pt x="38" y="14"/>
                    </a:lnTo>
                    <a:lnTo>
                      <a:pt x="41" y="13"/>
                    </a:lnTo>
                    <a:lnTo>
                      <a:pt x="42" y="13"/>
                    </a:lnTo>
                    <a:lnTo>
                      <a:pt x="42" y="0"/>
                    </a:lnTo>
                    <a:lnTo>
                      <a:pt x="41" y="0"/>
                    </a:lnTo>
                    <a:lnTo>
                      <a:pt x="35" y="0"/>
                    </a:lnTo>
                    <a:lnTo>
                      <a:pt x="31" y="3"/>
                    </a:lnTo>
                    <a:lnTo>
                      <a:pt x="27" y="6"/>
                    </a:lnTo>
                    <a:lnTo>
                      <a:pt x="23" y="10"/>
                    </a:lnTo>
                    <a:lnTo>
                      <a:pt x="20" y="14"/>
                    </a:lnTo>
                    <a:lnTo>
                      <a:pt x="18" y="20"/>
                    </a:lnTo>
                    <a:lnTo>
                      <a:pt x="16" y="33"/>
                    </a:lnTo>
                    <a:lnTo>
                      <a:pt x="17" y="33"/>
                    </a:lnTo>
                    <a:lnTo>
                      <a:pt x="17" y="31"/>
                    </a:lnTo>
                    <a:lnTo>
                      <a:pt x="0" y="31"/>
                    </a:lnTo>
                    <a:lnTo>
                      <a:pt x="13" y="45"/>
                    </a:lnTo>
                    <a:lnTo>
                      <a:pt x="24" y="61"/>
                    </a:lnTo>
                    <a:lnTo>
                      <a:pt x="35" y="45"/>
                    </a:lnTo>
                    <a:lnTo>
                      <a:pt x="47" y="31"/>
                    </a:lnTo>
                    <a:lnTo>
                      <a:pt x="28" y="31"/>
                    </a:lnTo>
                    <a:lnTo>
                      <a:pt x="28" y="33"/>
                    </a:lnTo>
                    <a:lnTo>
                      <a:pt x="30" y="33"/>
                    </a:lnTo>
                    <a:lnTo>
                      <a:pt x="31" y="24"/>
                    </a:lnTo>
                    <a:lnTo>
                      <a:pt x="34" y="18"/>
                    </a:lnTo>
                    <a:lnTo>
                      <a:pt x="32" y="17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4434" name="Picture 25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42" y="2095"/>
                <a:ext cx="85" cy="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35" name="Freeform 26"/>
              <p:cNvSpPr>
                <a:spLocks noEditPoints="1"/>
              </p:cNvSpPr>
              <p:nvPr/>
            </p:nvSpPr>
            <p:spPr bwMode="auto">
              <a:xfrm>
                <a:off x="5546" y="2098"/>
                <a:ext cx="78" cy="86"/>
              </a:xfrm>
              <a:custGeom>
                <a:avLst/>
                <a:gdLst>
                  <a:gd name="T0" fmla="*/ 66 w 78"/>
                  <a:gd name="T1" fmla="*/ 11 h 86"/>
                  <a:gd name="T2" fmla="*/ 75 w 78"/>
                  <a:gd name="T3" fmla="*/ 27 h 86"/>
                  <a:gd name="T4" fmla="*/ 75 w 78"/>
                  <a:gd name="T5" fmla="*/ 38 h 86"/>
                  <a:gd name="T6" fmla="*/ 66 w 78"/>
                  <a:gd name="T7" fmla="*/ 54 h 86"/>
                  <a:gd name="T8" fmla="*/ 57 w 78"/>
                  <a:gd name="T9" fmla="*/ 59 h 86"/>
                  <a:gd name="T10" fmla="*/ 45 w 78"/>
                  <a:gd name="T11" fmla="*/ 62 h 86"/>
                  <a:gd name="T12" fmla="*/ 33 w 78"/>
                  <a:gd name="T13" fmla="*/ 59 h 86"/>
                  <a:gd name="T14" fmla="*/ 23 w 78"/>
                  <a:gd name="T15" fmla="*/ 51 h 86"/>
                  <a:gd name="T16" fmla="*/ 17 w 78"/>
                  <a:gd name="T17" fmla="*/ 42 h 86"/>
                  <a:gd name="T18" fmla="*/ 17 w 78"/>
                  <a:gd name="T19" fmla="*/ 27 h 86"/>
                  <a:gd name="T20" fmla="*/ 26 w 78"/>
                  <a:gd name="T21" fmla="*/ 11 h 86"/>
                  <a:gd name="T22" fmla="*/ 34 w 78"/>
                  <a:gd name="T23" fmla="*/ 6 h 86"/>
                  <a:gd name="T24" fmla="*/ 45 w 78"/>
                  <a:gd name="T25" fmla="*/ 3 h 86"/>
                  <a:gd name="T26" fmla="*/ 62 w 78"/>
                  <a:gd name="T27" fmla="*/ 9 h 86"/>
                  <a:gd name="T28" fmla="*/ 69 w 78"/>
                  <a:gd name="T29" fmla="*/ 10 h 86"/>
                  <a:gd name="T30" fmla="*/ 58 w 78"/>
                  <a:gd name="T31" fmla="*/ 3 h 86"/>
                  <a:gd name="T32" fmla="*/ 45 w 78"/>
                  <a:gd name="T33" fmla="*/ 0 h 86"/>
                  <a:gd name="T34" fmla="*/ 29 w 78"/>
                  <a:gd name="T35" fmla="*/ 6 h 86"/>
                  <a:gd name="T36" fmla="*/ 19 w 78"/>
                  <a:gd name="T37" fmla="*/ 14 h 86"/>
                  <a:gd name="T38" fmla="*/ 13 w 78"/>
                  <a:gd name="T39" fmla="*/ 33 h 86"/>
                  <a:gd name="T40" fmla="*/ 20 w 78"/>
                  <a:gd name="T41" fmla="*/ 52 h 86"/>
                  <a:gd name="T42" fmla="*/ 0 w 78"/>
                  <a:gd name="T43" fmla="*/ 73 h 86"/>
                  <a:gd name="T44" fmla="*/ 34 w 78"/>
                  <a:gd name="T45" fmla="*/ 61 h 86"/>
                  <a:gd name="T46" fmla="*/ 40 w 78"/>
                  <a:gd name="T47" fmla="*/ 65 h 86"/>
                  <a:gd name="T48" fmla="*/ 52 w 78"/>
                  <a:gd name="T49" fmla="*/ 65 h 86"/>
                  <a:gd name="T50" fmla="*/ 69 w 78"/>
                  <a:gd name="T51" fmla="*/ 55 h 86"/>
                  <a:gd name="T52" fmla="*/ 75 w 78"/>
                  <a:gd name="T53" fmla="*/ 45 h 86"/>
                  <a:gd name="T54" fmla="*/ 78 w 78"/>
                  <a:gd name="T55" fmla="*/ 33 h 86"/>
                  <a:gd name="T56" fmla="*/ 72 w 78"/>
                  <a:gd name="T57" fmla="*/ 14 h 86"/>
                  <a:gd name="T58" fmla="*/ 61 w 78"/>
                  <a:gd name="T59" fmla="*/ 33 h 86"/>
                  <a:gd name="T60" fmla="*/ 61 w 78"/>
                  <a:gd name="T61" fmla="*/ 27 h 86"/>
                  <a:gd name="T62" fmla="*/ 52 w 78"/>
                  <a:gd name="T63" fmla="*/ 18 h 86"/>
                  <a:gd name="T64" fmla="*/ 40 w 78"/>
                  <a:gd name="T65" fmla="*/ 18 h 86"/>
                  <a:gd name="T66" fmla="*/ 31 w 78"/>
                  <a:gd name="T67" fmla="*/ 27 h 86"/>
                  <a:gd name="T68" fmla="*/ 31 w 78"/>
                  <a:gd name="T69" fmla="*/ 40 h 86"/>
                  <a:gd name="T70" fmla="*/ 40 w 78"/>
                  <a:gd name="T71" fmla="*/ 48 h 86"/>
                  <a:gd name="T72" fmla="*/ 52 w 78"/>
                  <a:gd name="T73" fmla="*/ 48 h 86"/>
                  <a:gd name="T74" fmla="*/ 61 w 78"/>
                  <a:gd name="T75" fmla="*/ 40 h 86"/>
                  <a:gd name="T76" fmla="*/ 59 w 78"/>
                  <a:gd name="T77" fmla="*/ 33 h 86"/>
                  <a:gd name="T78" fmla="*/ 55 w 78"/>
                  <a:gd name="T79" fmla="*/ 42 h 86"/>
                  <a:gd name="T80" fmla="*/ 45 w 78"/>
                  <a:gd name="T81" fmla="*/ 47 h 86"/>
                  <a:gd name="T82" fmla="*/ 37 w 78"/>
                  <a:gd name="T83" fmla="*/ 42 h 86"/>
                  <a:gd name="T84" fmla="*/ 33 w 78"/>
                  <a:gd name="T85" fmla="*/ 33 h 86"/>
                  <a:gd name="T86" fmla="*/ 37 w 78"/>
                  <a:gd name="T87" fmla="*/ 23 h 86"/>
                  <a:gd name="T88" fmla="*/ 45 w 78"/>
                  <a:gd name="T89" fmla="*/ 20 h 86"/>
                  <a:gd name="T90" fmla="*/ 55 w 78"/>
                  <a:gd name="T91" fmla="*/ 23 h 86"/>
                  <a:gd name="T92" fmla="*/ 59 w 78"/>
                  <a:gd name="T93" fmla="*/ 33 h 8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78" h="86">
                    <a:moveTo>
                      <a:pt x="68" y="11"/>
                    </a:moveTo>
                    <a:lnTo>
                      <a:pt x="66" y="11"/>
                    </a:lnTo>
                    <a:lnTo>
                      <a:pt x="71" y="16"/>
                    </a:lnTo>
                    <a:lnTo>
                      <a:pt x="74" y="21"/>
                    </a:lnTo>
                    <a:lnTo>
                      <a:pt x="75" y="27"/>
                    </a:lnTo>
                    <a:lnTo>
                      <a:pt x="75" y="33"/>
                    </a:lnTo>
                    <a:lnTo>
                      <a:pt x="75" y="38"/>
                    </a:lnTo>
                    <a:lnTo>
                      <a:pt x="74" y="44"/>
                    </a:lnTo>
                    <a:lnTo>
                      <a:pt x="71" y="49"/>
                    </a:lnTo>
                    <a:lnTo>
                      <a:pt x="66" y="54"/>
                    </a:lnTo>
                    <a:lnTo>
                      <a:pt x="62" y="56"/>
                    </a:lnTo>
                    <a:lnTo>
                      <a:pt x="57" y="59"/>
                    </a:lnTo>
                    <a:lnTo>
                      <a:pt x="52" y="62"/>
                    </a:lnTo>
                    <a:lnTo>
                      <a:pt x="45" y="62"/>
                    </a:lnTo>
                    <a:lnTo>
                      <a:pt x="40" y="62"/>
                    </a:lnTo>
                    <a:lnTo>
                      <a:pt x="34" y="59"/>
                    </a:lnTo>
                    <a:lnTo>
                      <a:pt x="33" y="59"/>
                    </a:lnTo>
                    <a:lnTo>
                      <a:pt x="15" y="82"/>
                    </a:lnTo>
                    <a:lnTo>
                      <a:pt x="3" y="73"/>
                    </a:lnTo>
                    <a:lnTo>
                      <a:pt x="23" y="51"/>
                    </a:lnTo>
                    <a:lnTo>
                      <a:pt x="22" y="49"/>
                    </a:lnTo>
                    <a:lnTo>
                      <a:pt x="17" y="42"/>
                    </a:lnTo>
                    <a:lnTo>
                      <a:pt x="16" y="33"/>
                    </a:lnTo>
                    <a:lnTo>
                      <a:pt x="17" y="27"/>
                    </a:lnTo>
                    <a:lnTo>
                      <a:pt x="19" y="21"/>
                    </a:lnTo>
                    <a:lnTo>
                      <a:pt x="22" y="16"/>
                    </a:lnTo>
                    <a:lnTo>
                      <a:pt x="26" y="11"/>
                    </a:lnTo>
                    <a:lnTo>
                      <a:pt x="30" y="9"/>
                    </a:lnTo>
                    <a:lnTo>
                      <a:pt x="34" y="6"/>
                    </a:lnTo>
                    <a:lnTo>
                      <a:pt x="40" y="4"/>
                    </a:lnTo>
                    <a:lnTo>
                      <a:pt x="45" y="3"/>
                    </a:lnTo>
                    <a:lnTo>
                      <a:pt x="52" y="4"/>
                    </a:lnTo>
                    <a:lnTo>
                      <a:pt x="57" y="6"/>
                    </a:lnTo>
                    <a:lnTo>
                      <a:pt x="62" y="9"/>
                    </a:lnTo>
                    <a:lnTo>
                      <a:pt x="66" y="11"/>
                    </a:lnTo>
                    <a:lnTo>
                      <a:pt x="68" y="11"/>
                    </a:lnTo>
                    <a:lnTo>
                      <a:pt x="69" y="10"/>
                    </a:lnTo>
                    <a:lnTo>
                      <a:pt x="64" y="6"/>
                    </a:lnTo>
                    <a:lnTo>
                      <a:pt x="58" y="3"/>
                    </a:lnTo>
                    <a:lnTo>
                      <a:pt x="52" y="2"/>
                    </a:lnTo>
                    <a:lnTo>
                      <a:pt x="45" y="0"/>
                    </a:lnTo>
                    <a:lnTo>
                      <a:pt x="40" y="2"/>
                    </a:lnTo>
                    <a:lnTo>
                      <a:pt x="33" y="3"/>
                    </a:lnTo>
                    <a:lnTo>
                      <a:pt x="29" y="6"/>
                    </a:lnTo>
                    <a:lnTo>
                      <a:pt x="23" y="10"/>
                    </a:lnTo>
                    <a:lnTo>
                      <a:pt x="19" y="14"/>
                    </a:lnTo>
                    <a:lnTo>
                      <a:pt x="16" y="20"/>
                    </a:lnTo>
                    <a:lnTo>
                      <a:pt x="15" y="25"/>
                    </a:lnTo>
                    <a:lnTo>
                      <a:pt x="13" y="33"/>
                    </a:lnTo>
                    <a:lnTo>
                      <a:pt x="16" y="42"/>
                    </a:lnTo>
                    <a:lnTo>
                      <a:pt x="20" y="52"/>
                    </a:lnTo>
                    <a:lnTo>
                      <a:pt x="22" y="51"/>
                    </a:lnTo>
                    <a:lnTo>
                      <a:pt x="20" y="49"/>
                    </a:lnTo>
                    <a:lnTo>
                      <a:pt x="0" y="73"/>
                    </a:lnTo>
                    <a:lnTo>
                      <a:pt x="15" y="86"/>
                    </a:lnTo>
                    <a:lnTo>
                      <a:pt x="34" y="62"/>
                    </a:lnTo>
                    <a:lnTo>
                      <a:pt x="34" y="61"/>
                    </a:lnTo>
                    <a:lnTo>
                      <a:pt x="33" y="62"/>
                    </a:lnTo>
                    <a:lnTo>
                      <a:pt x="40" y="65"/>
                    </a:lnTo>
                    <a:lnTo>
                      <a:pt x="45" y="65"/>
                    </a:lnTo>
                    <a:lnTo>
                      <a:pt x="52" y="65"/>
                    </a:lnTo>
                    <a:lnTo>
                      <a:pt x="58" y="62"/>
                    </a:lnTo>
                    <a:lnTo>
                      <a:pt x="64" y="59"/>
                    </a:lnTo>
                    <a:lnTo>
                      <a:pt x="69" y="55"/>
                    </a:lnTo>
                    <a:lnTo>
                      <a:pt x="72" y="51"/>
                    </a:lnTo>
                    <a:lnTo>
                      <a:pt x="75" y="45"/>
                    </a:lnTo>
                    <a:lnTo>
                      <a:pt x="78" y="40"/>
                    </a:lnTo>
                    <a:lnTo>
                      <a:pt x="78" y="33"/>
                    </a:lnTo>
                    <a:lnTo>
                      <a:pt x="78" y="25"/>
                    </a:lnTo>
                    <a:lnTo>
                      <a:pt x="75" y="20"/>
                    </a:lnTo>
                    <a:lnTo>
                      <a:pt x="72" y="14"/>
                    </a:lnTo>
                    <a:lnTo>
                      <a:pt x="69" y="10"/>
                    </a:lnTo>
                    <a:lnTo>
                      <a:pt x="68" y="11"/>
                    </a:lnTo>
                    <a:close/>
                    <a:moveTo>
                      <a:pt x="61" y="33"/>
                    </a:moveTo>
                    <a:lnTo>
                      <a:pt x="62" y="33"/>
                    </a:lnTo>
                    <a:lnTo>
                      <a:pt x="61" y="27"/>
                    </a:lnTo>
                    <a:lnTo>
                      <a:pt x="57" y="21"/>
                    </a:lnTo>
                    <a:lnTo>
                      <a:pt x="52" y="18"/>
                    </a:lnTo>
                    <a:lnTo>
                      <a:pt x="45" y="17"/>
                    </a:lnTo>
                    <a:lnTo>
                      <a:pt x="40" y="18"/>
                    </a:lnTo>
                    <a:lnTo>
                      <a:pt x="34" y="21"/>
                    </a:lnTo>
                    <a:lnTo>
                      <a:pt x="31" y="27"/>
                    </a:lnTo>
                    <a:lnTo>
                      <a:pt x="30" y="33"/>
                    </a:lnTo>
                    <a:lnTo>
                      <a:pt x="31" y="40"/>
                    </a:lnTo>
                    <a:lnTo>
                      <a:pt x="34" y="44"/>
                    </a:lnTo>
                    <a:lnTo>
                      <a:pt x="40" y="48"/>
                    </a:lnTo>
                    <a:lnTo>
                      <a:pt x="45" y="49"/>
                    </a:lnTo>
                    <a:lnTo>
                      <a:pt x="52" y="48"/>
                    </a:lnTo>
                    <a:lnTo>
                      <a:pt x="57" y="44"/>
                    </a:lnTo>
                    <a:lnTo>
                      <a:pt x="61" y="40"/>
                    </a:lnTo>
                    <a:lnTo>
                      <a:pt x="62" y="33"/>
                    </a:lnTo>
                    <a:lnTo>
                      <a:pt x="61" y="33"/>
                    </a:lnTo>
                    <a:lnTo>
                      <a:pt x="59" y="33"/>
                    </a:lnTo>
                    <a:lnTo>
                      <a:pt x="58" y="38"/>
                    </a:lnTo>
                    <a:lnTo>
                      <a:pt x="55" y="42"/>
                    </a:lnTo>
                    <a:lnTo>
                      <a:pt x="51" y="45"/>
                    </a:lnTo>
                    <a:lnTo>
                      <a:pt x="45" y="47"/>
                    </a:lnTo>
                    <a:lnTo>
                      <a:pt x="41" y="45"/>
                    </a:lnTo>
                    <a:lnTo>
                      <a:pt x="37" y="42"/>
                    </a:lnTo>
                    <a:lnTo>
                      <a:pt x="34" y="38"/>
                    </a:lnTo>
                    <a:lnTo>
                      <a:pt x="33" y="33"/>
                    </a:lnTo>
                    <a:lnTo>
                      <a:pt x="34" y="27"/>
                    </a:lnTo>
                    <a:lnTo>
                      <a:pt x="37" y="23"/>
                    </a:lnTo>
                    <a:lnTo>
                      <a:pt x="41" y="20"/>
                    </a:lnTo>
                    <a:lnTo>
                      <a:pt x="45" y="20"/>
                    </a:lnTo>
                    <a:lnTo>
                      <a:pt x="51" y="20"/>
                    </a:lnTo>
                    <a:lnTo>
                      <a:pt x="55" y="23"/>
                    </a:lnTo>
                    <a:lnTo>
                      <a:pt x="58" y="27"/>
                    </a:lnTo>
                    <a:lnTo>
                      <a:pt x="59" y="33"/>
                    </a:lnTo>
                    <a:lnTo>
                      <a:pt x="61" y="33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36" name="Freeform 27"/>
              <p:cNvSpPr>
                <a:spLocks/>
              </p:cNvSpPr>
              <p:nvPr/>
            </p:nvSpPr>
            <p:spPr bwMode="auto">
              <a:xfrm>
                <a:off x="620" y="2115"/>
                <a:ext cx="1" cy="59"/>
              </a:xfrm>
              <a:custGeom>
                <a:avLst/>
                <a:gdLst>
                  <a:gd name="T0" fmla="*/ 1 w 1"/>
                  <a:gd name="T1" fmla="*/ 0 h 59"/>
                  <a:gd name="T2" fmla="*/ 1 w 1"/>
                  <a:gd name="T3" fmla="*/ 59 h 59"/>
                  <a:gd name="T4" fmla="*/ 0 w 1"/>
                  <a:gd name="T5" fmla="*/ 59 h 59"/>
                  <a:gd name="T6" fmla="*/ 0 w 1"/>
                  <a:gd name="T7" fmla="*/ 58 h 59"/>
                  <a:gd name="T8" fmla="*/ 0 w 1"/>
                  <a:gd name="T9" fmla="*/ 0 h 59"/>
                  <a:gd name="T10" fmla="*/ 1 w 1"/>
                  <a:gd name="T11" fmla="*/ 0 h 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59">
                    <a:moveTo>
                      <a:pt x="1" y="0"/>
                    </a:moveTo>
                    <a:lnTo>
                      <a:pt x="1" y="59"/>
                    </a:lnTo>
                    <a:lnTo>
                      <a:pt x="0" y="59"/>
                    </a:lnTo>
                    <a:lnTo>
                      <a:pt x="0" y="58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37" name="Freeform 28"/>
              <p:cNvSpPr>
                <a:spLocks/>
              </p:cNvSpPr>
              <p:nvPr/>
            </p:nvSpPr>
            <p:spPr bwMode="auto">
              <a:xfrm>
                <a:off x="620" y="2111"/>
                <a:ext cx="1" cy="4"/>
              </a:xfrm>
              <a:custGeom>
                <a:avLst/>
                <a:gdLst>
                  <a:gd name="T0" fmla="*/ 1 w 1"/>
                  <a:gd name="T1" fmla="*/ 3 h 4"/>
                  <a:gd name="T2" fmla="*/ 0 w 1"/>
                  <a:gd name="T3" fmla="*/ 1 h 4"/>
                  <a:gd name="T4" fmla="*/ 0 w 1"/>
                  <a:gd name="T5" fmla="*/ 0 h 4"/>
                  <a:gd name="T6" fmla="*/ 1 w 1"/>
                  <a:gd name="T7" fmla="*/ 1 h 4"/>
                  <a:gd name="T8" fmla="*/ 1 w 1"/>
                  <a:gd name="T9" fmla="*/ 4 h 4"/>
                  <a:gd name="T10" fmla="*/ 0 w 1"/>
                  <a:gd name="T11" fmla="*/ 4 h 4"/>
                  <a:gd name="T12" fmla="*/ 0 w 1"/>
                  <a:gd name="T13" fmla="*/ 3 h 4"/>
                  <a:gd name="T14" fmla="*/ 1 w 1"/>
                  <a:gd name="T15" fmla="*/ 3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4">
                    <a:moveTo>
                      <a:pt x="1" y="3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38" name="Freeform 29"/>
              <p:cNvSpPr>
                <a:spLocks/>
              </p:cNvSpPr>
              <p:nvPr/>
            </p:nvSpPr>
            <p:spPr bwMode="auto">
              <a:xfrm>
                <a:off x="620" y="2112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0 w 1"/>
                  <a:gd name="T3" fmla="*/ 2 h 2"/>
                  <a:gd name="T4" fmla="*/ 0 w 1"/>
                  <a:gd name="T5" fmla="*/ 0 h 2"/>
                  <a:gd name="T6" fmla="*/ 1 w 1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39" name="Freeform 30"/>
              <p:cNvSpPr>
                <a:spLocks/>
              </p:cNvSpPr>
              <p:nvPr/>
            </p:nvSpPr>
            <p:spPr bwMode="auto">
              <a:xfrm>
                <a:off x="618" y="2115"/>
                <a:ext cx="2" cy="58"/>
              </a:xfrm>
              <a:custGeom>
                <a:avLst/>
                <a:gdLst>
                  <a:gd name="T0" fmla="*/ 2 w 2"/>
                  <a:gd name="T1" fmla="*/ 0 h 58"/>
                  <a:gd name="T2" fmla="*/ 2 w 2"/>
                  <a:gd name="T3" fmla="*/ 58 h 58"/>
                  <a:gd name="T4" fmla="*/ 0 w 2"/>
                  <a:gd name="T5" fmla="*/ 58 h 58"/>
                  <a:gd name="T6" fmla="*/ 0 w 2"/>
                  <a:gd name="T7" fmla="*/ 1 h 58"/>
                  <a:gd name="T8" fmla="*/ 2 w 2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58">
                    <a:moveTo>
                      <a:pt x="2" y="0"/>
                    </a:moveTo>
                    <a:lnTo>
                      <a:pt x="2" y="58"/>
                    </a:lnTo>
                    <a:lnTo>
                      <a:pt x="0" y="58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40" name="Freeform 31"/>
              <p:cNvSpPr>
                <a:spLocks/>
              </p:cNvSpPr>
              <p:nvPr/>
            </p:nvSpPr>
            <p:spPr bwMode="auto">
              <a:xfrm>
                <a:off x="618" y="2114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1 h 2"/>
                  <a:gd name="T4" fmla="*/ 0 w 2"/>
                  <a:gd name="T5" fmla="*/ 2 h 2"/>
                  <a:gd name="T6" fmla="*/ 0 w 2"/>
                  <a:gd name="T7" fmla="*/ 1 h 2"/>
                  <a:gd name="T8" fmla="*/ 2 w 2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1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41" name="Freeform 32"/>
              <p:cNvSpPr>
                <a:spLocks/>
              </p:cNvSpPr>
              <p:nvPr/>
            </p:nvSpPr>
            <p:spPr bwMode="auto">
              <a:xfrm>
                <a:off x="618" y="2109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3 h 3"/>
                  <a:gd name="T4" fmla="*/ 0 w 2"/>
                  <a:gd name="T5" fmla="*/ 2 h 3"/>
                  <a:gd name="T6" fmla="*/ 0 w 2"/>
                  <a:gd name="T7" fmla="*/ 0 h 3"/>
                  <a:gd name="T8" fmla="*/ 2 w 2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2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42" name="Rectangle 33"/>
              <p:cNvSpPr>
                <a:spLocks noChangeArrowheads="1"/>
              </p:cNvSpPr>
              <p:nvPr/>
            </p:nvSpPr>
            <p:spPr bwMode="auto">
              <a:xfrm>
                <a:off x="618" y="2173"/>
                <a:ext cx="2" cy="1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443" name="Freeform 34"/>
              <p:cNvSpPr>
                <a:spLocks/>
              </p:cNvSpPr>
              <p:nvPr/>
            </p:nvSpPr>
            <p:spPr bwMode="auto">
              <a:xfrm>
                <a:off x="618" y="2111"/>
                <a:ext cx="2" cy="4"/>
              </a:xfrm>
              <a:custGeom>
                <a:avLst/>
                <a:gdLst>
                  <a:gd name="T0" fmla="*/ 0 w 2"/>
                  <a:gd name="T1" fmla="*/ 0 h 4"/>
                  <a:gd name="T2" fmla="*/ 2 w 2"/>
                  <a:gd name="T3" fmla="*/ 1 h 4"/>
                  <a:gd name="T4" fmla="*/ 2 w 2"/>
                  <a:gd name="T5" fmla="*/ 3 h 4"/>
                  <a:gd name="T6" fmla="*/ 0 w 2"/>
                  <a:gd name="T7" fmla="*/ 4 h 4"/>
                  <a:gd name="T8" fmla="*/ 0 w 2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4">
                    <a:moveTo>
                      <a:pt x="0" y="0"/>
                    </a:moveTo>
                    <a:lnTo>
                      <a:pt x="2" y="1"/>
                    </a:lnTo>
                    <a:lnTo>
                      <a:pt x="2" y="3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44" name="Freeform 35"/>
              <p:cNvSpPr>
                <a:spLocks/>
              </p:cNvSpPr>
              <p:nvPr/>
            </p:nvSpPr>
            <p:spPr bwMode="auto">
              <a:xfrm>
                <a:off x="568" y="2105"/>
                <a:ext cx="50" cy="68"/>
              </a:xfrm>
              <a:custGeom>
                <a:avLst/>
                <a:gdLst>
                  <a:gd name="T0" fmla="*/ 50 w 50"/>
                  <a:gd name="T1" fmla="*/ 11 h 68"/>
                  <a:gd name="T2" fmla="*/ 50 w 50"/>
                  <a:gd name="T3" fmla="*/ 68 h 68"/>
                  <a:gd name="T4" fmla="*/ 0 w 50"/>
                  <a:gd name="T5" fmla="*/ 68 h 68"/>
                  <a:gd name="T6" fmla="*/ 0 w 50"/>
                  <a:gd name="T7" fmla="*/ 0 h 68"/>
                  <a:gd name="T8" fmla="*/ 39 w 50"/>
                  <a:gd name="T9" fmla="*/ 0 h 68"/>
                  <a:gd name="T10" fmla="*/ 38 w 50"/>
                  <a:gd name="T11" fmla="*/ 4 h 68"/>
                  <a:gd name="T12" fmla="*/ 35 w 50"/>
                  <a:gd name="T13" fmla="*/ 14 h 68"/>
                  <a:gd name="T14" fmla="*/ 45 w 50"/>
                  <a:gd name="T15" fmla="*/ 13 h 68"/>
                  <a:gd name="T16" fmla="*/ 50 w 50"/>
                  <a:gd name="T17" fmla="*/ 11 h 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0" h="68">
                    <a:moveTo>
                      <a:pt x="50" y="11"/>
                    </a:moveTo>
                    <a:lnTo>
                      <a:pt x="50" y="68"/>
                    </a:lnTo>
                    <a:lnTo>
                      <a:pt x="0" y="68"/>
                    </a:lnTo>
                    <a:lnTo>
                      <a:pt x="0" y="0"/>
                    </a:lnTo>
                    <a:lnTo>
                      <a:pt x="39" y="0"/>
                    </a:lnTo>
                    <a:lnTo>
                      <a:pt x="38" y="4"/>
                    </a:lnTo>
                    <a:lnTo>
                      <a:pt x="35" y="14"/>
                    </a:lnTo>
                    <a:lnTo>
                      <a:pt x="45" y="13"/>
                    </a:lnTo>
                    <a:lnTo>
                      <a:pt x="50" y="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45" name="Freeform 36"/>
              <p:cNvSpPr>
                <a:spLocks/>
              </p:cNvSpPr>
              <p:nvPr/>
            </p:nvSpPr>
            <p:spPr bwMode="auto">
              <a:xfrm>
                <a:off x="614" y="2105"/>
                <a:ext cx="4" cy="4"/>
              </a:xfrm>
              <a:custGeom>
                <a:avLst/>
                <a:gdLst>
                  <a:gd name="T0" fmla="*/ 4 w 4"/>
                  <a:gd name="T1" fmla="*/ 0 h 4"/>
                  <a:gd name="T2" fmla="*/ 4 w 4"/>
                  <a:gd name="T3" fmla="*/ 4 h 4"/>
                  <a:gd name="T4" fmla="*/ 1 w 4"/>
                  <a:gd name="T5" fmla="*/ 2 h 4"/>
                  <a:gd name="T6" fmla="*/ 0 w 4"/>
                  <a:gd name="T7" fmla="*/ 0 h 4"/>
                  <a:gd name="T8" fmla="*/ 4 w 4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4" y="0"/>
                    </a:moveTo>
                    <a:lnTo>
                      <a:pt x="4" y="4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46" name="Freeform 37"/>
              <p:cNvSpPr>
                <a:spLocks/>
              </p:cNvSpPr>
              <p:nvPr/>
            </p:nvSpPr>
            <p:spPr bwMode="auto">
              <a:xfrm>
                <a:off x="615" y="2107"/>
                <a:ext cx="3" cy="4"/>
              </a:xfrm>
              <a:custGeom>
                <a:avLst/>
                <a:gdLst>
                  <a:gd name="T0" fmla="*/ 0 w 3"/>
                  <a:gd name="T1" fmla="*/ 0 h 4"/>
                  <a:gd name="T2" fmla="*/ 3 w 3"/>
                  <a:gd name="T3" fmla="*/ 2 h 4"/>
                  <a:gd name="T4" fmla="*/ 3 w 3"/>
                  <a:gd name="T5" fmla="*/ 4 h 4"/>
                  <a:gd name="T6" fmla="*/ 0 w 3"/>
                  <a:gd name="T7" fmla="*/ 1 h 4"/>
                  <a:gd name="T8" fmla="*/ 0 w 3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4">
                    <a:moveTo>
                      <a:pt x="0" y="0"/>
                    </a:moveTo>
                    <a:lnTo>
                      <a:pt x="3" y="2"/>
                    </a:lnTo>
                    <a:lnTo>
                      <a:pt x="3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47" name="Freeform 38"/>
              <p:cNvSpPr>
                <a:spLocks/>
              </p:cNvSpPr>
              <p:nvPr/>
            </p:nvSpPr>
            <p:spPr bwMode="auto">
              <a:xfrm>
                <a:off x="611" y="2105"/>
                <a:ext cx="4" cy="3"/>
              </a:xfrm>
              <a:custGeom>
                <a:avLst/>
                <a:gdLst>
                  <a:gd name="T0" fmla="*/ 4 w 4"/>
                  <a:gd name="T1" fmla="*/ 2 h 3"/>
                  <a:gd name="T2" fmla="*/ 4 w 4"/>
                  <a:gd name="T3" fmla="*/ 3 h 3"/>
                  <a:gd name="T4" fmla="*/ 0 w 4"/>
                  <a:gd name="T5" fmla="*/ 0 h 3"/>
                  <a:gd name="T6" fmla="*/ 3 w 4"/>
                  <a:gd name="T7" fmla="*/ 0 h 3"/>
                  <a:gd name="T8" fmla="*/ 4 w 4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3">
                    <a:moveTo>
                      <a:pt x="4" y="2"/>
                    </a:moveTo>
                    <a:lnTo>
                      <a:pt x="4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48" name="Freeform 39"/>
              <p:cNvSpPr>
                <a:spLocks/>
              </p:cNvSpPr>
              <p:nvPr/>
            </p:nvSpPr>
            <p:spPr bwMode="auto">
              <a:xfrm>
                <a:off x="607" y="2105"/>
                <a:ext cx="11" cy="11"/>
              </a:xfrm>
              <a:custGeom>
                <a:avLst/>
                <a:gdLst>
                  <a:gd name="T0" fmla="*/ 7 w 11"/>
                  <a:gd name="T1" fmla="*/ 4 h 11"/>
                  <a:gd name="T2" fmla="*/ 11 w 11"/>
                  <a:gd name="T3" fmla="*/ 9 h 11"/>
                  <a:gd name="T4" fmla="*/ 6 w 11"/>
                  <a:gd name="T5" fmla="*/ 10 h 11"/>
                  <a:gd name="T6" fmla="*/ 0 w 11"/>
                  <a:gd name="T7" fmla="*/ 11 h 11"/>
                  <a:gd name="T8" fmla="*/ 1 w 11"/>
                  <a:gd name="T9" fmla="*/ 6 h 11"/>
                  <a:gd name="T10" fmla="*/ 3 w 11"/>
                  <a:gd name="T11" fmla="*/ 0 h 11"/>
                  <a:gd name="T12" fmla="*/ 7 w 11"/>
                  <a:gd name="T13" fmla="*/ 4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" h="11">
                    <a:moveTo>
                      <a:pt x="7" y="4"/>
                    </a:moveTo>
                    <a:lnTo>
                      <a:pt x="11" y="9"/>
                    </a:lnTo>
                    <a:lnTo>
                      <a:pt x="6" y="10"/>
                    </a:lnTo>
                    <a:lnTo>
                      <a:pt x="0" y="11"/>
                    </a:lnTo>
                    <a:lnTo>
                      <a:pt x="1" y="6"/>
                    </a:lnTo>
                    <a:lnTo>
                      <a:pt x="3" y="0"/>
                    </a:lnTo>
                    <a:lnTo>
                      <a:pt x="7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49" name="Freeform 40"/>
              <p:cNvSpPr>
                <a:spLocks/>
              </p:cNvSpPr>
              <p:nvPr/>
            </p:nvSpPr>
            <p:spPr bwMode="auto">
              <a:xfrm>
                <a:off x="610" y="2104"/>
                <a:ext cx="4" cy="1"/>
              </a:xfrm>
              <a:custGeom>
                <a:avLst/>
                <a:gdLst>
                  <a:gd name="T0" fmla="*/ 4 w 4"/>
                  <a:gd name="T1" fmla="*/ 1 h 1"/>
                  <a:gd name="T2" fmla="*/ 1 w 4"/>
                  <a:gd name="T3" fmla="*/ 1 h 1"/>
                  <a:gd name="T4" fmla="*/ 0 w 4"/>
                  <a:gd name="T5" fmla="*/ 0 h 1"/>
                  <a:gd name="T6" fmla="*/ 3 w 4"/>
                  <a:gd name="T7" fmla="*/ 0 h 1"/>
                  <a:gd name="T8" fmla="*/ 4 w 4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1">
                    <a:moveTo>
                      <a:pt x="4" y="1"/>
                    </a:moveTo>
                    <a:lnTo>
                      <a:pt x="1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50" name="Freeform 41"/>
              <p:cNvSpPr>
                <a:spLocks/>
              </p:cNvSpPr>
              <p:nvPr/>
            </p:nvSpPr>
            <p:spPr bwMode="auto">
              <a:xfrm>
                <a:off x="608" y="210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0 w 2"/>
                  <a:gd name="T3" fmla="*/ 2 h 2"/>
                  <a:gd name="T4" fmla="*/ 2 w 2"/>
                  <a:gd name="T5" fmla="*/ 0 h 2"/>
                  <a:gd name="T6" fmla="*/ 2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2">
                    <a:moveTo>
                      <a:pt x="2" y="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51" name="Freeform 42"/>
              <p:cNvSpPr>
                <a:spLocks/>
              </p:cNvSpPr>
              <p:nvPr/>
            </p:nvSpPr>
            <p:spPr bwMode="auto">
              <a:xfrm>
                <a:off x="607" y="2102"/>
                <a:ext cx="6" cy="2"/>
              </a:xfrm>
              <a:custGeom>
                <a:avLst/>
                <a:gdLst>
                  <a:gd name="T0" fmla="*/ 1 w 6"/>
                  <a:gd name="T1" fmla="*/ 0 h 2"/>
                  <a:gd name="T2" fmla="*/ 4 w 6"/>
                  <a:gd name="T3" fmla="*/ 0 h 2"/>
                  <a:gd name="T4" fmla="*/ 6 w 6"/>
                  <a:gd name="T5" fmla="*/ 2 h 2"/>
                  <a:gd name="T6" fmla="*/ 3 w 6"/>
                  <a:gd name="T7" fmla="*/ 2 h 2"/>
                  <a:gd name="T8" fmla="*/ 3 w 6"/>
                  <a:gd name="T9" fmla="*/ 0 h 2"/>
                  <a:gd name="T10" fmla="*/ 1 w 6"/>
                  <a:gd name="T11" fmla="*/ 2 h 2"/>
                  <a:gd name="T12" fmla="*/ 0 w 6"/>
                  <a:gd name="T13" fmla="*/ 2 h 2"/>
                  <a:gd name="T14" fmla="*/ 1 w 6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" h="2">
                    <a:moveTo>
                      <a:pt x="1" y="0"/>
                    </a:moveTo>
                    <a:lnTo>
                      <a:pt x="4" y="0"/>
                    </a:lnTo>
                    <a:lnTo>
                      <a:pt x="6" y="2"/>
                    </a:lnTo>
                    <a:lnTo>
                      <a:pt x="3" y="2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52" name="Rectangle 43"/>
              <p:cNvSpPr>
                <a:spLocks noChangeArrowheads="1"/>
              </p:cNvSpPr>
              <p:nvPr/>
            </p:nvSpPr>
            <p:spPr bwMode="auto">
              <a:xfrm>
                <a:off x="607" y="2104"/>
                <a:ext cx="1" cy="1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453" name="Freeform 44"/>
              <p:cNvSpPr>
                <a:spLocks/>
              </p:cNvSpPr>
              <p:nvPr/>
            </p:nvSpPr>
            <p:spPr bwMode="auto">
              <a:xfrm>
                <a:off x="608" y="2104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0 h 1"/>
                  <a:gd name="T4" fmla="*/ 2 w 3"/>
                  <a:gd name="T5" fmla="*/ 0 h 1"/>
                  <a:gd name="T6" fmla="*/ 3 w 3"/>
                  <a:gd name="T7" fmla="*/ 1 h 1"/>
                  <a:gd name="T8" fmla="*/ 0 w 3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54" name="Freeform 45"/>
              <p:cNvSpPr>
                <a:spLocks noEditPoints="1"/>
              </p:cNvSpPr>
              <p:nvPr/>
            </p:nvSpPr>
            <p:spPr bwMode="auto">
              <a:xfrm>
                <a:off x="606" y="2105"/>
                <a:ext cx="12" cy="13"/>
              </a:xfrm>
              <a:custGeom>
                <a:avLst/>
                <a:gdLst>
                  <a:gd name="T0" fmla="*/ 12 w 12"/>
                  <a:gd name="T1" fmla="*/ 9 h 13"/>
                  <a:gd name="T2" fmla="*/ 8 w 12"/>
                  <a:gd name="T3" fmla="*/ 4 h 13"/>
                  <a:gd name="T4" fmla="*/ 4 w 12"/>
                  <a:gd name="T5" fmla="*/ 0 h 13"/>
                  <a:gd name="T6" fmla="*/ 2 w 12"/>
                  <a:gd name="T7" fmla="*/ 6 h 13"/>
                  <a:gd name="T8" fmla="*/ 1 w 12"/>
                  <a:gd name="T9" fmla="*/ 11 h 13"/>
                  <a:gd name="T10" fmla="*/ 7 w 12"/>
                  <a:gd name="T11" fmla="*/ 10 h 13"/>
                  <a:gd name="T12" fmla="*/ 12 w 12"/>
                  <a:gd name="T13" fmla="*/ 9 h 13"/>
                  <a:gd name="T14" fmla="*/ 5 w 12"/>
                  <a:gd name="T15" fmla="*/ 0 h 13"/>
                  <a:gd name="T16" fmla="*/ 9 w 12"/>
                  <a:gd name="T17" fmla="*/ 3 h 13"/>
                  <a:gd name="T18" fmla="*/ 12 w 12"/>
                  <a:gd name="T19" fmla="*/ 6 h 13"/>
                  <a:gd name="T20" fmla="*/ 12 w 12"/>
                  <a:gd name="T21" fmla="*/ 10 h 13"/>
                  <a:gd name="T22" fmla="*/ 7 w 12"/>
                  <a:gd name="T23" fmla="*/ 11 h 13"/>
                  <a:gd name="T24" fmla="*/ 0 w 12"/>
                  <a:gd name="T25" fmla="*/ 13 h 13"/>
                  <a:gd name="T26" fmla="*/ 1 w 12"/>
                  <a:gd name="T27" fmla="*/ 4 h 13"/>
                  <a:gd name="T28" fmla="*/ 2 w 12"/>
                  <a:gd name="T29" fmla="*/ 0 h 13"/>
                  <a:gd name="T30" fmla="*/ 5 w 12"/>
                  <a:gd name="T31" fmla="*/ 0 h 1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2" h="13">
                    <a:moveTo>
                      <a:pt x="12" y="9"/>
                    </a:moveTo>
                    <a:lnTo>
                      <a:pt x="8" y="4"/>
                    </a:lnTo>
                    <a:lnTo>
                      <a:pt x="4" y="0"/>
                    </a:lnTo>
                    <a:lnTo>
                      <a:pt x="2" y="6"/>
                    </a:lnTo>
                    <a:lnTo>
                      <a:pt x="1" y="11"/>
                    </a:lnTo>
                    <a:lnTo>
                      <a:pt x="7" y="10"/>
                    </a:lnTo>
                    <a:lnTo>
                      <a:pt x="12" y="9"/>
                    </a:lnTo>
                    <a:close/>
                    <a:moveTo>
                      <a:pt x="5" y="0"/>
                    </a:moveTo>
                    <a:lnTo>
                      <a:pt x="9" y="3"/>
                    </a:lnTo>
                    <a:lnTo>
                      <a:pt x="12" y="6"/>
                    </a:lnTo>
                    <a:lnTo>
                      <a:pt x="12" y="10"/>
                    </a:lnTo>
                    <a:lnTo>
                      <a:pt x="7" y="11"/>
                    </a:lnTo>
                    <a:lnTo>
                      <a:pt x="0" y="13"/>
                    </a:lnTo>
                    <a:lnTo>
                      <a:pt x="1" y="4"/>
                    </a:lnTo>
                    <a:lnTo>
                      <a:pt x="2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55" name="Freeform 46"/>
              <p:cNvSpPr>
                <a:spLocks/>
              </p:cNvSpPr>
              <p:nvPr/>
            </p:nvSpPr>
            <p:spPr bwMode="auto">
              <a:xfrm>
                <a:off x="603" y="2105"/>
                <a:ext cx="15" cy="14"/>
              </a:xfrm>
              <a:custGeom>
                <a:avLst/>
                <a:gdLst>
                  <a:gd name="T0" fmla="*/ 10 w 15"/>
                  <a:gd name="T1" fmla="*/ 13 h 14"/>
                  <a:gd name="T2" fmla="*/ 0 w 15"/>
                  <a:gd name="T3" fmla="*/ 14 h 14"/>
                  <a:gd name="T4" fmla="*/ 3 w 15"/>
                  <a:gd name="T5" fmla="*/ 4 h 14"/>
                  <a:gd name="T6" fmla="*/ 4 w 15"/>
                  <a:gd name="T7" fmla="*/ 0 h 14"/>
                  <a:gd name="T8" fmla="*/ 5 w 15"/>
                  <a:gd name="T9" fmla="*/ 0 h 14"/>
                  <a:gd name="T10" fmla="*/ 4 w 15"/>
                  <a:gd name="T11" fmla="*/ 4 h 14"/>
                  <a:gd name="T12" fmla="*/ 3 w 15"/>
                  <a:gd name="T13" fmla="*/ 13 h 14"/>
                  <a:gd name="T14" fmla="*/ 10 w 15"/>
                  <a:gd name="T15" fmla="*/ 11 h 14"/>
                  <a:gd name="T16" fmla="*/ 15 w 15"/>
                  <a:gd name="T17" fmla="*/ 10 h 14"/>
                  <a:gd name="T18" fmla="*/ 15 w 15"/>
                  <a:gd name="T19" fmla="*/ 11 h 14"/>
                  <a:gd name="T20" fmla="*/ 10 w 15"/>
                  <a:gd name="T21" fmla="*/ 13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5" h="14">
                    <a:moveTo>
                      <a:pt x="10" y="13"/>
                    </a:moveTo>
                    <a:lnTo>
                      <a:pt x="0" y="14"/>
                    </a:lnTo>
                    <a:lnTo>
                      <a:pt x="3" y="4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4" y="4"/>
                    </a:lnTo>
                    <a:lnTo>
                      <a:pt x="3" y="13"/>
                    </a:lnTo>
                    <a:lnTo>
                      <a:pt x="10" y="11"/>
                    </a:lnTo>
                    <a:lnTo>
                      <a:pt x="15" y="10"/>
                    </a:lnTo>
                    <a:lnTo>
                      <a:pt x="15" y="11"/>
                    </a:lnTo>
                    <a:lnTo>
                      <a:pt x="10" y="13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56" name="Freeform 47"/>
              <p:cNvSpPr>
                <a:spLocks/>
              </p:cNvSpPr>
              <p:nvPr/>
            </p:nvSpPr>
            <p:spPr bwMode="auto">
              <a:xfrm>
                <a:off x="566" y="2104"/>
                <a:ext cx="52" cy="70"/>
              </a:xfrm>
              <a:custGeom>
                <a:avLst/>
                <a:gdLst>
                  <a:gd name="T0" fmla="*/ 0 w 52"/>
                  <a:gd name="T1" fmla="*/ 70 h 70"/>
                  <a:gd name="T2" fmla="*/ 0 w 52"/>
                  <a:gd name="T3" fmla="*/ 0 h 70"/>
                  <a:gd name="T4" fmla="*/ 41 w 52"/>
                  <a:gd name="T5" fmla="*/ 0 h 70"/>
                  <a:gd name="T6" fmla="*/ 41 w 52"/>
                  <a:gd name="T7" fmla="*/ 1 h 70"/>
                  <a:gd name="T8" fmla="*/ 2 w 52"/>
                  <a:gd name="T9" fmla="*/ 1 h 70"/>
                  <a:gd name="T10" fmla="*/ 2 w 52"/>
                  <a:gd name="T11" fmla="*/ 69 h 70"/>
                  <a:gd name="T12" fmla="*/ 52 w 52"/>
                  <a:gd name="T13" fmla="*/ 69 h 70"/>
                  <a:gd name="T14" fmla="*/ 52 w 52"/>
                  <a:gd name="T15" fmla="*/ 70 h 70"/>
                  <a:gd name="T16" fmla="*/ 0 w 52"/>
                  <a:gd name="T17" fmla="*/ 70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2" h="70">
                    <a:moveTo>
                      <a:pt x="0" y="70"/>
                    </a:moveTo>
                    <a:lnTo>
                      <a:pt x="0" y="0"/>
                    </a:lnTo>
                    <a:lnTo>
                      <a:pt x="41" y="0"/>
                    </a:lnTo>
                    <a:lnTo>
                      <a:pt x="41" y="1"/>
                    </a:lnTo>
                    <a:lnTo>
                      <a:pt x="2" y="1"/>
                    </a:lnTo>
                    <a:lnTo>
                      <a:pt x="2" y="69"/>
                    </a:lnTo>
                    <a:lnTo>
                      <a:pt x="52" y="69"/>
                    </a:lnTo>
                    <a:lnTo>
                      <a:pt x="52" y="7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57" name="Freeform 48"/>
              <p:cNvSpPr>
                <a:spLocks/>
              </p:cNvSpPr>
              <p:nvPr/>
            </p:nvSpPr>
            <p:spPr bwMode="auto">
              <a:xfrm>
                <a:off x="565" y="2102"/>
                <a:ext cx="56" cy="73"/>
              </a:xfrm>
              <a:custGeom>
                <a:avLst/>
                <a:gdLst>
                  <a:gd name="T0" fmla="*/ 0 w 56"/>
                  <a:gd name="T1" fmla="*/ 73 h 73"/>
                  <a:gd name="T2" fmla="*/ 0 w 56"/>
                  <a:gd name="T3" fmla="*/ 0 h 73"/>
                  <a:gd name="T4" fmla="*/ 43 w 56"/>
                  <a:gd name="T5" fmla="*/ 0 h 73"/>
                  <a:gd name="T6" fmla="*/ 42 w 56"/>
                  <a:gd name="T7" fmla="*/ 2 h 73"/>
                  <a:gd name="T8" fmla="*/ 1 w 56"/>
                  <a:gd name="T9" fmla="*/ 2 h 73"/>
                  <a:gd name="T10" fmla="*/ 1 w 56"/>
                  <a:gd name="T11" fmla="*/ 72 h 73"/>
                  <a:gd name="T12" fmla="*/ 53 w 56"/>
                  <a:gd name="T13" fmla="*/ 72 h 73"/>
                  <a:gd name="T14" fmla="*/ 55 w 56"/>
                  <a:gd name="T15" fmla="*/ 72 h 73"/>
                  <a:gd name="T16" fmla="*/ 56 w 56"/>
                  <a:gd name="T17" fmla="*/ 72 h 73"/>
                  <a:gd name="T18" fmla="*/ 56 w 56"/>
                  <a:gd name="T19" fmla="*/ 73 h 73"/>
                  <a:gd name="T20" fmla="*/ 0 w 56"/>
                  <a:gd name="T21" fmla="*/ 73 h 7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6" h="73">
                    <a:moveTo>
                      <a:pt x="0" y="73"/>
                    </a:moveTo>
                    <a:lnTo>
                      <a:pt x="0" y="0"/>
                    </a:lnTo>
                    <a:lnTo>
                      <a:pt x="43" y="0"/>
                    </a:lnTo>
                    <a:lnTo>
                      <a:pt x="42" y="2"/>
                    </a:lnTo>
                    <a:lnTo>
                      <a:pt x="1" y="2"/>
                    </a:lnTo>
                    <a:lnTo>
                      <a:pt x="1" y="72"/>
                    </a:lnTo>
                    <a:lnTo>
                      <a:pt x="53" y="72"/>
                    </a:lnTo>
                    <a:lnTo>
                      <a:pt x="55" y="72"/>
                    </a:lnTo>
                    <a:lnTo>
                      <a:pt x="56" y="72"/>
                    </a:lnTo>
                    <a:lnTo>
                      <a:pt x="56" y="73"/>
                    </a:lnTo>
                    <a:lnTo>
                      <a:pt x="0" y="73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58" name="Rectangle 49"/>
              <p:cNvSpPr>
                <a:spLocks noChangeArrowheads="1"/>
              </p:cNvSpPr>
              <p:nvPr/>
            </p:nvSpPr>
            <p:spPr bwMode="auto">
              <a:xfrm>
                <a:off x="4122" y="2091"/>
                <a:ext cx="7" cy="94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459" name="Rectangle 50"/>
              <p:cNvSpPr>
                <a:spLocks noChangeArrowheads="1"/>
              </p:cNvSpPr>
              <p:nvPr/>
            </p:nvSpPr>
            <p:spPr bwMode="auto">
              <a:xfrm>
                <a:off x="4002" y="2091"/>
                <a:ext cx="8" cy="9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460" name="Freeform 51"/>
              <p:cNvSpPr>
                <a:spLocks/>
              </p:cNvSpPr>
              <p:nvPr/>
            </p:nvSpPr>
            <p:spPr bwMode="auto">
              <a:xfrm>
                <a:off x="5657" y="2126"/>
                <a:ext cx="41" cy="23"/>
              </a:xfrm>
              <a:custGeom>
                <a:avLst/>
                <a:gdLst>
                  <a:gd name="T0" fmla="*/ 22 w 41"/>
                  <a:gd name="T1" fmla="*/ 0 h 23"/>
                  <a:gd name="T2" fmla="*/ 41 w 41"/>
                  <a:gd name="T3" fmla="*/ 0 h 23"/>
                  <a:gd name="T4" fmla="*/ 31 w 41"/>
                  <a:gd name="T5" fmla="*/ 12 h 23"/>
                  <a:gd name="T6" fmla="*/ 22 w 41"/>
                  <a:gd name="T7" fmla="*/ 23 h 23"/>
                  <a:gd name="T8" fmla="*/ 12 w 41"/>
                  <a:gd name="T9" fmla="*/ 12 h 23"/>
                  <a:gd name="T10" fmla="*/ 0 w 41"/>
                  <a:gd name="T11" fmla="*/ 0 h 23"/>
                  <a:gd name="T12" fmla="*/ 22 w 41"/>
                  <a:gd name="T13" fmla="*/ 0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23">
                    <a:moveTo>
                      <a:pt x="22" y="0"/>
                    </a:moveTo>
                    <a:lnTo>
                      <a:pt x="41" y="0"/>
                    </a:lnTo>
                    <a:lnTo>
                      <a:pt x="31" y="12"/>
                    </a:lnTo>
                    <a:lnTo>
                      <a:pt x="22" y="23"/>
                    </a:lnTo>
                    <a:lnTo>
                      <a:pt x="12" y="12"/>
                    </a:lnTo>
                    <a:lnTo>
                      <a:pt x="0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4461" name="Picture 52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" y="2254"/>
                <a:ext cx="10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62" name="Freeform 53"/>
              <p:cNvSpPr>
                <a:spLocks/>
              </p:cNvSpPr>
              <p:nvPr/>
            </p:nvSpPr>
            <p:spPr bwMode="auto">
              <a:xfrm>
                <a:off x="53" y="2256"/>
                <a:ext cx="99" cy="92"/>
              </a:xfrm>
              <a:custGeom>
                <a:avLst/>
                <a:gdLst>
                  <a:gd name="T0" fmla="*/ 50 w 99"/>
                  <a:gd name="T1" fmla="*/ 5 h 92"/>
                  <a:gd name="T2" fmla="*/ 48 w 99"/>
                  <a:gd name="T3" fmla="*/ 5 h 92"/>
                  <a:gd name="T4" fmla="*/ 62 w 99"/>
                  <a:gd name="T5" fmla="*/ 35 h 92"/>
                  <a:gd name="T6" fmla="*/ 89 w 99"/>
                  <a:gd name="T7" fmla="*/ 39 h 92"/>
                  <a:gd name="T8" fmla="*/ 69 w 99"/>
                  <a:gd name="T9" fmla="*/ 57 h 92"/>
                  <a:gd name="T10" fmla="*/ 73 w 99"/>
                  <a:gd name="T11" fmla="*/ 85 h 92"/>
                  <a:gd name="T12" fmla="*/ 50 w 99"/>
                  <a:gd name="T13" fmla="*/ 73 h 92"/>
                  <a:gd name="T14" fmla="*/ 24 w 99"/>
                  <a:gd name="T15" fmla="*/ 85 h 92"/>
                  <a:gd name="T16" fmla="*/ 30 w 99"/>
                  <a:gd name="T17" fmla="*/ 57 h 92"/>
                  <a:gd name="T18" fmla="*/ 9 w 99"/>
                  <a:gd name="T19" fmla="*/ 39 h 92"/>
                  <a:gd name="T20" fmla="*/ 37 w 99"/>
                  <a:gd name="T21" fmla="*/ 35 h 92"/>
                  <a:gd name="T22" fmla="*/ 51 w 99"/>
                  <a:gd name="T23" fmla="*/ 5 h 92"/>
                  <a:gd name="T24" fmla="*/ 50 w 99"/>
                  <a:gd name="T25" fmla="*/ 5 h 92"/>
                  <a:gd name="T26" fmla="*/ 48 w 99"/>
                  <a:gd name="T27" fmla="*/ 5 h 92"/>
                  <a:gd name="T28" fmla="*/ 50 w 99"/>
                  <a:gd name="T29" fmla="*/ 5 h 92"/>
                  <a:gd name="T30" fmla="*/ 48 w 99"/>
                  <a:gd name="T31" fmla="*/ 4 h 92"/>
                  <a:gd name="T32" fmla="*/ 34 w 99"/>
                  <a:gd name="T33" fmla="*/ 30 h 92"/>
                  <a:gd name="T34" fmla="*/ 0 w 99"/>
                  <a:gd name="T35" fmla="*/ 35 h 92"/>
                  <a:gd name="T36" fmla="*/ 24 w 99"/>
                  <a:gd name="T37" fmla="*/ 59 h 92"/>
                  <a:gd name="T38" fmla="*/ 19 w 99"/>
                  <a:gd name="T39" fmla="*/ 92 h 92"/>
                  <a:gd name="T40" fmla="*/ 50 w 99"/>
                  <a:gd name="T41" fmla="*/ 77 h 92"/>
                  <a:gd name="T42" fmla="*/ 79 w 99"/>
                  <a:gd name="T43" fmla="*/ 92 h 92"/>
                  <a:gd name="T44" fmla="*/ 73 w 99"/>
                  <a:gd name="T45" fmla="*/ 59 h 92"/>
                  <a:gd name="T46" fmla="*/ 99 w 99"/>
                  <a:gd name="T47" fmla="*/ 35 h 92"/>
                  <a:gd name="T48" fmla="*/ 65 w 99"/>
                  <a:gd name="T49" fmla="*/ 30 h 92"/>
                  <a:gd name="T50" fmla="*/ 50 w 99"/>
                  <a:gd name="T51" fmla="*/ 0 h 92"/>
                  <a:gd name="T52" fmla="*/ 48 w 99"/>
                  <a:gd name="T53" fmla="*/ 4 h 92"/>
                  <a:gd name="T54" fmla="*/ 50 w 99"/>
                  <a:gd name="T55" fmla="*/ 5 h 9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99" h="92">
                    <a:moveTo>
                      <a:pt x="50" y="5"/>
                    </a:moveTo>
                    <a:lnTo>
                      <a:pt x="48" y="5"/>
                    </a:lnTo>
                    <a:lnTo>
                      <a:pt x="62" y="35"/>
                    </a:lnTo>
                    <a:lnTo>
                      <a:pt x="89" y="39"/>
                    </a:lnTo>
                    <a:lnTo>
                      <a:pt x="69" y="57"/>
                    </a:lnTo>
                    <a:lnTo>
                      <a:pt x="73" y="85"/>
                    </a:lnTo>
                    <a:lnTo>
                      <a:pt x="50" y="73"/>
                    </a:lnTo>
                    <a:lnTo>
                      <a:pt x="24" y="85"/>
                    </a:lnTo>
                    <a:lnTo>
                      <a:pt x="30" y="57"/>
                    </a:lnTo>
                    <a:lnTo>
                      <a:pt x="9" y="39"/>
                    </a:lnTo>
                    <a:lnTo>
                      <a:pt x="37" y="35"/>
                    </a:lnTo>
                    <a:lnTo>
                      <a:pt x="51" y="5"/>
                    </a:lnTo>
                    <a:lnTo>
                      <a:pt x="50" y="5"/>
                    </a:lnTo>
                    <a:lnTo>
                      <a:pt x="48" y="5"/>
                    </a:lnTo>
                    <a:lnTo>
                      <a:pt x="50" y="5"/>
                    </a:lnTo>
                    <a:lnTo>
                      <a:pt x="48" y="4"/>
                    </a:lnTo>
                    <a:lnTo>
                      <a:pt x="34" y="30"/>
                    </a:lnTo>
                    <a:lnTo>
                      <a:pt x="0" y="35"/>
                    </a:lnTo>
                    <a:lnTo>
                      <a:pt x="24" y="59"/>
                    </a:lnTo>
                    <a:lnTo>
                      <a:pt x="19" y="92"/>
                    </a:lnTo>
                    <a:lnTo>
                      <a:pt x="50" y="77"/>
                    </a:lnTo>
                    <a:lnTo>
                      <a:pt x="79" y="92"/>
                    </a:lnTo>
                    <a:lnTo>
                      <a:pt x="73" y="59"/>
                    </a:lnTo>
                    <a:lnTo>
                      <a:pt x="99" y="35"/>
                    </a:lnTo>
                    <a:lnTo>
                      <a:pt x="65" y="30"/>
                    </a:lnTo>
                    <a:lnTo>
                      <a:pt x="50" y="0"/>
                    </a:lnTo>
                    <a:lnTo>
                      <a:pt x="48" y="4"/>
                    </a:lnTo>
                    <a:lnTo>
                      <a:pt x="50" y="5"/>
                    </a:lnTo>
                    <a:close/>
                  </a:path>
                </a:pathLst>
              </a:custGeom>
              <a:solidFill>
                <a:srgbClr val="C399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63" name="Freeform 54"/>
              <p:cNvSpPr>
                <a:spLocks/>
              </p:cNvSpPr>
              <p:nvPr/>
            </p:nvSpPr>
            <p:spPr bwMode="auto">
              <a:xfrm>
                <a:off x="2074" y="2369"/>
                <a:ext cx="3686" cy="34"/>
              </a:xfrm>
              <a:custGeom>
                <a:avLst/>
                <a:gdLst>
                  <a:gd name="T0" fmla="*/ 3686 w 3686"/>
                  <a:gd name="T1" fmla="*/ 0 h 34"/>
                  <a:gd name="T2" fmla="*/ 3686 w 3686"/>
                  <a:gd name="T3" fmla="*/ 34 h 34"/>
                  <a:gd name="T4" fmla="*/ 0 w 3686"/>
                  <a:gd name="T5" fmla="*/ 34 h 34"/>
                  <a:gd name="T6" fmla="*/ 0 w 3686"/>
                  <a:gd name="T7" fmla="*/ 31 h 34"/>
                  <a:gd name="T8" fmla="*/ 3683 w 3686"/>
                  <a:gd name="T9" fmla="*/ 31 h 34"/>
                  <a:gd name="T10" fmla="*/ 3683 w 3686"/>
                  <a:gd name="T11" fmla="*/ 3 h 34"/>
                  <a:gd name="T12" fmla="*/ 0 w 3686"/>
                  <a:gd name="T13" fmla="*/ 3 h 34"/>
                  <a:gd name="T14" fmla="*/ 0 w 3686"/>
                  <a:gd name="T15" fmla="*/ 0 h 34"/>
                  <a:gd name="T16" fmla="*/ 3686 w 3686"/>
                  <a:gd name="T17" fmla="*/ 0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686" h="34">
                    <a:moveTo>
                      <a:pt x="3686" y="0"/>
                    </a:moveTo>
                    <a:lnTo>
                      <a:pt x="3686" y="34"/>
                    </a:lnTo>
                    <a:lnTo>
                      <a:pt x="0" y="34"/>
                    </a:lnTo>
                    <a:lnTo>
                      <a:pt x="0" y="31"/>
                    </a:lnTo>
                    <a:lnTo>
                      <a:pt x="3683" y="31"/>
                    </a:lnTo>
                    <a:lnTo>
                      <a:pt x="368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68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64" name="Freeform 55"/>
              <p:cNvSpPr>
                <a:spLocks/>
              </p:cNvSpPr>
              <p:nvPr/>
            </p:nvSpPr>
            <p:spPr bwMode="auto">
              <a:xfrm>
                <a:off x="2071" y="2372"/>
                <a:ext cx="3686" cy="28"/>
              </a:xfrm>
              <a:custGeom>
                <a:avLst/>
                <a:gdLst>
                  <a:gd name="T0" fmla="*/ 3686 w 3686"/>
                  <a:gd name="T1" fmla="*/ 0 h 28"/>
                  <a:gd name="T2" fmla="*/ 3686 w 3686"/>
                  <a:gd name="T3" fmla="*/ 28 h 28"/>
                  <a:gd name="T4" fmla="*/ 3 w 3686"/>
                  <a:gd name="T5" fmla="*/ 28 h 28"/>
                  <a:gd name="T6" fmla="*/ 0 w 3686"/>
                  <a:gd name="T7" fmla="*/ 28 h 28"/>
                  <a:gd name="T8" fmla="*/ 0 w 3686"/>
                  <a:gd name="T9" fmla="*/ 25 h 28"/>
                  <a:gd name="T10" fmla="*/ 3683 w 3686"/>
                  <a:gd name="T11" fmla="*/ 25 h 28"/>
                  <a:gd name="T12" fmla="*/ 3683 w 3686"/>
                  <a:gd name="T13" fmla="*/ 3 h 28"/>
                  <a:gd name="T14" fmla="*/ 0 w 3686"/>
                  <a:gd name="T15" fmla="*/ 3 h 28"/>
                  <a:gd name="T16" fmla="*/ 0 w 3686"/>
                  <a:gd name="T17" fmla="*/ 0 h 28"/>
                  <a:gd name="T18" fmla="*/ 3 w 3686"/>
                  <a:gd name="T19" fmla="*/ 0 h 28"/>
                  <a:gd name="T20" fmla="*/ 3686 w 3686"/>
                  <a:gd name="T21" fmla="*/ 0 h 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686" h="28">
                    <a:moveTo>
                      <a:pt x="3686" y="0"/>
                    </a:moveTo>
                    <a:lnTo>
                      <a:pt x="3686" y="28"/>
                    </a:lnTo>
                    <a:lnTo>
                      <a:pt x="3" y="28"/>
                    </a:lnTo>
                    <a:lnTo>
                      <a:pt x="0" y="28"/>
                    </a:lnTo>
                    <a:lnTo>
                      <a:pt x="0" y="25"/>
                    </a:lnTo>
                    <a:lnTo>
                      <a:pt x="3683" y="25"/>
                    </a:lnTo>
                    <a:lnTo>
                      <a:pt x="368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68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65" name="Rectangle 56"/>
              <p:cNvSpPr>
                <a:spLocks noChangeArrowheads="1"/>
              </p:cNvSpPr>
              <p:nvPr/>
            </p:nvSpPr>
            <p:spPr bwMode="auto">
              <a:xfrm>
                <a:off x="2071" y="2375"/>
                <a:ext cx="3683" cy="22"/>
              </a:xfrm>
              <a:prstGeom prst="rect">
                <a:avLst/>
              </a:prstGeom>
              <a:solidFill>
                <a:srgbClr val="D8E8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466" name="Rectangle 57"/>
              <p:cNvSpPr>
                <a:spLocks noChangeArrowheads="1"/>
              </p:cNvSpPr>
              <p:nvPr/>
            </p:nvSpPr>
            <p:spPr bwMode="auto">
              <a:xfrm>
                <a:off x="2071" y="2369"/>
                <a:ext cx="3" cy="3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467" name="Freeform 58"/>
              <p:cNvSpPr>
                <a:spLocks/>
              </p:cNvSpPr>
              <p:nvPr/>
            </p:nvSpPr>
            <p:spPr bwMode="auto">
              <a:xfrm>
                <a:off x="2068" y="2400"/>
                <a:ext cx="6" cy="3"/>
              </a:xfrm>
              <a:custGeom>
                <a:avLst/>
                <a:gdLst>
                  <a:gd name="T0" fmla="*/ 3 w 6"/>
                  <a:gd name="T1" fmla="*/ 0 h 3"/>
                  <a:gd name="T2" fmla="*/ 6 w 6"/>
                  <a:gd name="T3" fmla="*/ 0 h 3"/>
                  <a:gd name="T4" fmla="*/ 6 w 6"/>
                  <a:gd name="T5" fmla="*/ 3 h 3"/>
                  <a:gd name="T6" fmla="*/ 3 w 6"/>
                  <a:gd name="T7" fmla="*/ 3 h 3"/>
                  <a:gd name="T8" fmla="*/ 0 w 6"/>
                  <a:gd name="T9" fmla="*/ 3 h 3"/>
                  <a:gd name="T10" fmla="*/ 0 w 6"/>
                  <a:gd name="T11" fmla="*/ 0 h 3"/>
                  <a:gd name="T12" fmla="*/ 3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3">
                    <a:moveTo>
                      <a:pt x="3" y="0"/>
                    </a:moveTo>
                    <a:lnTo>
                      <a:pt x="6" y="0"/>
                    </a:lnTo>
                    <a:lnTo>
                      <a:pt x="6" y="3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68" name="Rectangle 59"/>
              <p:cNvSpPr>
                <a:spLocks noChangeArrowheads="1"/>
              </p:cNvSpPr>
              <p:nvPr/>
            </p:nvSpPr>
            <p:spPr bwMode="auto">
              <a:xfrm>
                <a:off x="2068" y="2369"/>
                <a:ext cx="3" cy="3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469" name="Freeform 60"/>
              <p:cNvSpPr>
                <a:spLocks/>
              </p:cNvSpPr>
              <p:nvPr/>
            </p:nvSpPr>
            <p:spPr bwMode="auto">
              <a:xfrm>
                <a:off x="1871" y="2260"/>
                <a:ext cx="197" cy="109"/>
              </a:xfrm>
              <a:custGeom>
                <a:avLst/>
                <a:gdLst>
                  <a:gd name="T0" fmla="*/ 197 w 197"/>
                  <a:gd name="T1" fmla="*/ 43 h 109"/>
                  <a:gd name="T2" fmla="*/ 197 w 197"/>
                  <a:gd name="T3" fmla="*/ 109 h 109"/>
                  <a:gd name="T4" fmla="*/ 0 w 197"/>
                  <a:gd name="T5" fmla="*/ 109 h 109"/>
                  <a:gd name="T6" fmla="*/ 0 w 197"/>
                  <a:gd name="T7" fmla="*/ 1 h 109"/>
                  <a:gd name="T8" fmla="*/ 0 w 197"/>
                  <a:gd name="T9" fmla="*/ 1 h 109"/>
                  <a:gd name="T10" fmla="*/ 0 w 197"/>
                  <a:gd name="T11" fmla="*/ 0 h 109"/>
                  <a:gd name="T12" fmla="*/ 0 w 197"/>
                  <a:gd name="T13" fmla="*/ 0 h 109"/>
                  <a:gd name="T14" fmla="*/ 191 w 197"/>
                  <a:gd name="T15" fmla="*/ 0 h 109"/>
                  <a:gd name="T16" fmla="*/ 191 w 197"/>
                  <a:gd name="T17" fmla="*/ 0 h 109"/>
                  <a:gd name="T18" fmla="*/ 193 w 197"/>
                  <a:gd name="T19" fmla="*/ 4 h 109"/>
                  <a:gd name="T20" fmla="*/ 193 w 197"/>
                  <a:gd name="T21" fmla="*/ 4 h 109"/>
                  <a:gd name="T22" fmla="*/ 196 w 197"/>
                  <a:gd name="T23" fmla="*/ 19 h 109"/>
                  <a:gd name="T24" fmla="*/ 197 w 197"/>
                  <a:gd name="T25" fmla="*/ 43 h 109"/>
                  <a:gd name="T26" fmla="*/ 197 w 197"/>
                  <a:gd name="T27" fmla="*/ 43 h 10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97" h="109">
                    <a:moveTo>
                      <a:pt x="197" y="43"/>
                    </a:moveTo>
                    <a:lnTo>
                      <a:pt x="197" y="109"/>
                    </a:lnTo>
                    <a:lnTo>
                      <a:pt x="0" y="109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91" y="0"/>
                    </a:lnTo>
                    <a:lnTo>
                      <a:pt x="193" y="4"/>
                    </a:lnTo>
                    <a:lnTo>
                      <a:pt x="196" y="19"/>
                    </a:lnTo>
                    <a:lnTo>
                      <a:pt x="197" y="43"/>
                    </a:lnTo>
                    <a:close/>
                  </a:path>
                </a:pathLst>
              </a:custGeom>
              <a:solidFill>
                <a:srgbClr val="E9F2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70" name="Freeform 61"/>
              <p:cNvSpPr>
                <a:spLocks/>
              </p:cNvSpPr>
              <p:nvPr/>
            </p:nvSpPr>
            <p:spPr bwMode="auto">
              <a:xfrm>
                <a:off x="2062" y="2258"/>
                <a:ext cx="0" cy="2"/>
              </a:xfrm>
              <a:custGeom>
                <a:avLst/>
                <a:gdLst>
                  <a:gd name="T0" fmla="*/ 0 h 2"/>
                  <a:gd name="T1" fmla="*/ 2 h 2"/>
                  <a:gd name="T2" fmla="*/ 2 h 2"/>
                  <a:gd name="T3" fmla="*/ 2 h 2"/>
                  <a:gd name="T4" fmla="*/ 0 h 2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</a:gdLst>
                <a:ahLst/>
                <a:cxnLst>
                  <a:cxn ang="T5">
                    <a:pos x="0" y="T0"/>
                  </a:cxn>
                  <a:cxn ang="T6">
                    <a:pos x="0" y="T1"/>
                  </a:cxn>
                  <a:cxn ang="T7">
                    <a:pos x="0" y="T2"/>
                  </a:cxn>
                  <a:cxn ang="T8">
                    <a:pos x="0" y="T3"/>
                  </a:cxn>
                  <a:cxn ang="T9">
                    <a:pos x="0" y="T4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71" name="Rectangle 62"/>
              <p:cNvSpPr>
                <a:spLocks noChangeArrowheads="1"/>
              </p:cNvSpPr>
              <p:nvPr/>
            </p:nvSpPr>
            <p:spPr bwMode="auto">
              <a:xfrm>
                <a:off x="2062" y="2260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472" name="Rectangle 63"/>
              <p:cNvSpPr>
                <a:spLocks noChangeArrowheads="1"/>
              </p:cNvSpPr>
              <p:nvPr/>
            </p:nvSpPr>
            <p:spPr bwMode="auto">
              <a:xfrm>
                <a:off x="2062" y="2260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473" name="Rectangle 64"/>
              <p:cNvSpPr>
                <a:spLocks noChangeArrowheads="1"/>
              </p:cNvSpPr>
              <p:nvPr/>
            </p:nvSpPr>
            <p:spPr bwMode="auto">
              <a:xfrm>
                <a:off x="1871" y="2260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474" name="Freeform 65"/>
              <p:cNvSpPr>
                <a:spLocks/>
              </p:cNvSpPr>
              <p:nvPr/>
            </p:nvSpPr>
            <p:spPr bwMode="auto">
              <a:xfrm>
                <a:off x="1871" y="2258"/>
                <a:ext cx="0" cy="2"/>
              </a:xfrm>
              <a:custGeom>
                <a:avLst/>
                <a:gdLst>
                  <a:gd name="T0" fmla="*/ 2 h 2"/>
                  <a:gd name="T1" fmla="*/ 2 h 2"/>
                  <a:gd name="T2" fmla="*/ 2 h 2"/>
                  <a:gd name="T3" fmla="*/ 2 h 2"/>
                  <a:gd name="T4" fmla="*/ 2 h 2"/>
                  <a:gd name="T5" fmla="*/ 0 h 2"/>
                  <a:gd name="T6" fmla="*/ 0 h 2"/>
                  <a:gd name="T7" fmla="*/ 0 h 2"/>
                  <a:gd name="T8" fmla="*/ 2 h 2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9">
                    <a:pos x="0" y="T0"/>
                  </a:cxn>
                  <a:cxn ang="T10">
                    <a:pos x="0" y="T1"/>
                  </a:cxn>
                  <a:cxn ang="T11">
                    <a:pos x="0" y="T2"/>
                  </a:cxn>
                  <a:cxn ang="T12">
                    <a:pos x="0" y="T3"/>
                  </a:cxn>
                  <a:cxn ang="T13">
                    <a:pos x="0" y="T4"/>
                  </a:cxn>
                  <a:cxn ang="T14">
                    <a:pos x="0" y="T5"/>
                  </a:cxn>
                  <a:cxn ang="T15">
                    <a:pos x="0" y="T6"/>
                  </a:cxn>
                  <a:cxn ang="T16">
                    <a:pos x="0" y="T7"/>
                  </a:cxn>
                  <a:cxn ang="T17">
                    <a:pos x="0" y="T8"/>
                  </a:cxn>
                </a:cxnLst>
                <a:rect l="0" t="0" r="r" b="b"/>
                <a:pathLst>
                  <a:path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75" name="Rectangle 66"/>
              <p:cNvSpPr>
                <a:spLocks noChangeArrowheads="1"/>
              </p:cNvSpPr>
              <p:nvPr/>
            </p:nvSpPr>
            <p:spPr bwMode="auto">
              <a:xfrm>
                <a:off x="1871" y="2260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476" name="Freeform 67"/>
              <p:cNvSpPr>
                <a:spLocks/>
              </p:cNvSpPr>
              <p:nvPr/>
            </p:nvSpPr>
            <p:spPr bwMode="auto">
              <a:xfrm>
                <a:off x="1871" y="2260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77" name="Freeform 68"/>
              <p:cNvSpPr>
                <a:spLocks/>
              </p:cNvSpPr>
              <p:nvPr/>
            </p:nvSpPr>
            <p:spPr bwMode="auto">
              <a:xfrm>
                <a:off x="1870" y="2254"/>
                <a:ext cx="204" cy="115"/>
              </a:xfrm>
              <a:custGeom>
                <a:avLst/>
                <a:gdLst>
                  <a:gd name="T0" fmla="*/ 201 w 204"/>
                  <a:gd name="T1" fmla="*/ 49 h 115"/>
                  <a:gd name="T2" fmla="*/ 201 w 204"/>
                  <a:gd name="T3" fmla="*/ 49 h 115"/>
                  <a:gd name="T4" fmla="*/ 201 w 204"/>
                  <a:gd name="T5" fmla="*/ 31 h 115"/>
                  <a:gd name="T6" fmla="*/ 198 w 204"/>
                  <a:gd name="T7" fmla="*/ 16 h 115"/>
                  <a:gd name="T8" fmla="*/ 197 w 204"/>
                  <a:gd name="T9" fmla="*/ 6 h 115"/>
                  <a:gd name="T10" fmla="*/ 194 w 204"/>
                  <a:gd name="T11" fmla="*/ 3 h 115"/>
                  <a:gd name="T12" fmla="*/ 192 w 204"/>
                  <a:gd name="T13" fmla="*/ 3 h 115"/>
                  <a:gd name="T14" fmla="*/ 1 w 204"/>
                  <a:gd name="T15" fmla="*/ 3 h 115"/>
                  <a:gd name="T16" fmla="*/ 0 w 204"/>
                  <a:gd name="T17" fmla="*/ 3 h 115"/>
                  <a:gd name="T18" fmla="*/ 0 w 204"/>
                  <a:gd name="T19" fmla="*/ 3 h 115"/>
                  <a:gd name="T20" fmla="*/ 0 w 204"/>
                  <a:gd name="T21" fmla="*/ 0 h 115"/>
                  <a:gd name="T22" fmla="*/ 0 w 204"/>
                  <a:gd name="T23" fmla="*/ 0 h 115"/>
                  <a:gd name="T24" fmla="*/ 1 w 204"/>
                  <a:gd name="T25" fmla="*/ 0 h 115"/>
                  <a:gd name="T26" fmla="*/ 192 w 204"/>
                  <a:gd name="T27" fmla="*/ 0 h 115"/>
                  <a:gd name="T28" fmla="*/ 192 w 204"/>
                  <a:gd name="T29" fmla="*/ 0 h 115"/>
                  <a:gd name="T30" fmla="*/ 195 w 204"/>
                  <a:gd name="T31" fmla="*/ 0 h 115"/>
                  <a:gd name="T32" fmla="*/ 197 w 204"/>
                  <a:gd name="T33" fmla="*/ 2 h 115"/>
                  <a:gd name="T34" fmla="*/ 197 w 204"/>
                  <a:gd name="T35" fmla="*/ 2 h 115"/>
                  <a:gd name="T36" fmla="*/ 198 w 204"/>
                  <a:gd name="T37" fmla="*/ 6 h 115"/>
                  <a:gd name="T38" fmla="*/ 198 w 204"/>
                  <a:gd name="T39" fmla="*/ 6 h 115"/>
                  <a:gd name="T40" fmla="*/ 201 w 204"/>
                  <a:gd name="T41" fmla="*/ 16 h 115"/>
                  <a:gd name="T42" fmla="*/ 201 w 204"/>
                  <a:gd name="T43" fmla="*/ 16 h 115"/>
                  <a:gd name="T44" fmla="*/ 204 w 204"/>
                  <a:gd name="T45" fmla="*/ 31 h 115"/>
                  <a:gd name="T46" fmla="*/ 204 w 204"/>
                  <a:gd name="T47" fmla="*/ 49 h 115"/>
                  <a:gd name="T48" fmla="*/ 204 w 204"/>
                  <a:gd name="T49" fmla="*/ 115 h 115"/>
                  <a:gd name="T50" fmla="*/ 201 w 204"/>
                  <a:gd name="T51" fmla="*/ 115 h 115"/>
                  <a:gd name="T52" fmla="*/ 201 w 204"/>
                  <a:gd name="T53" fmla="*/ 49 h 11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04" h="115">
                    <a:moveTo>
                      <a:pt x="201" y="49"/>
                    </a:moveTo>
                    <a:lnTo>
                      <a:pt x="201" y="49"/>
                    </a:lnTo>
                    <a:lnTo>
                      <a:pt x="201" y="31"/>
                    </a:lnTo>
                    <a:lnTo>
                      <a:pt x="198" y="16"/>
                    </a:lnTo>
                    <a:lnTo>
                      <a:pt x="197" y="6"/>
                    </a:lnTo>
                    <a:lnTo>
                      <a:pt x="194" y="3"/>
                    </a:lnTo>
                    <a:lnTo>
                      <a:pt x="192" y="3"/>
                    </a:lnTo>
                    <a:lnTo>
                      <a:pt x="1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92" y="0"/>
                    </a:lnTo>
                    <a:lnTo>
                      <a:pt x="195" y="0"/>
                    </a:lnTo>
                    <a:lnTo>
                      <a:pt x="197" y="2"/>
                    </a:lnTo>
                    <a:lnTo>
                      <a:pt x="198" y="6"/>
                    </a:lnTo>
                    <a:lnTo>
                      <a:pt x="201" y="16"/>
                    </a:lnTo>
                    <a:lnTo>
                      <a:pt x="204" y="31"/>
                    </a:lnTo>
                    <a:lnTo>
                      <a:pt x="204" y="49"/>
                    </a:lnTo>
                    <a:lnTo>
                      <a:pt x="204" y="115"/>
                    </a:lnTo>
                    <a:lnTo>
                      <a:pt x="201" y="115"/>
                    </a:lnTo>
                    <a:lnTo>
                      <a:pt x="201" y="49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78" name="Freeform 69"/>
              <p:cNvSpPr>
                <a:spLocks/>
              </p:cNvSpPr>
              <p:nvPr/>
            </p:nvSpPr>
            <p:spPr bwMode="auto">
              <a:xfrm>
                <a:off x="1870" y="2257"/>
                <a:ext cx="201" cy="112"/>
              </a:xfrm>
              <a:custGeom>
                <a:avLst/>
                <a:gdLst>
                  <a:gd name="T0" fmla="*/ 192 w 201"/>
                  <a:gd name="T1" fmla="*/ 0 h 112"/>
                  <a:gd name="T2" fmla="*/ 192 w 201"/>
                  <a:gd name="T3" fmla="*/ 0 h 112"/>
                  <a:gd name="T4" fmla="*/ 194 w 201"/>
                  <a:gd name="T5" fmla="*/ 0 h 112"/>
                  <a:gd name="T6" fmla="*/ 197 w 201"/>
                  <a:gd name="T7" fmla="*/ 3 h 112"/>
                  <a:gd name="T8" fmla="*/ 198 w 201"/>
                  <a:gd name="T9" fmla="*/ 13 h 112"/>
                  <a:gd name="T10" fmla="*/ 201 w 201"/>
                  <a:gd name="T11" fmla="*/ 28 h 112"/>
                  <a:gd name="T12" fmla="*/ 201 w 201"/>
                  <a:gd name="T13" fmla="*/ 46 h 112"/>
                  <a:gd name="T14" fmla="*/ 201 w 201"/>
                  <a:gd name="T15" fmla="*/ 112 h 112"/>
                  <a:gd name="T16" fmla="*/ 198 w 201"/>
                  <a:gd name="T17" fmla="*/ 112 h 112"/>
                  <a:gd name="T18" fmla="*/ 198 w 201"/>
                  <a:gd name="T19" fmla="*/ 46 h 112"/>
                  <a:gd name="T20" fmla="*/ 198 w 201"/>
                  <a:gd name="T21" fmla="*/ 46 h 112"/>
                  <a:gd name="T22" fmla="*/ 197 w 201"/>
                  <a:gd name="T23" fmla="*/ 22 h 112"/>
                  <a:gd name="T24" fmla="*/ 194 w 201"/>
                  <a:gd name="T25" fmla="*/ 7 h 112"/>
                  <a:gd name="T26" fmla="*/ 194 w 201"/>
                  <a:gd name="T27" fmla="*/ 7 h 112"/>
                  <a:gd name="T28" fmla="*/ 192 w 201"/>
                  <a:gd name="T29" fmla="*/ 3 h 112"/>
                  <a:gd name="T30" fmla="*/ 192 w 201"/>
                  <a:gd name="T31" fmla="*/ 3 h 112"/>
                  <a:gd name="T32" fmla="*/ 192 w 201"/>
                  <a:gd name="T33" fmla="*/ 1 h 112"/>
                  <a:gd name="T34" fmla="*/ 192 w 201"/>
                  <a:gd name="T35" fmla="*/ 3 h 112"/>
                  <a:gd name="T36" fmla="*/ 192 w 201"/>
                  <a:gd name="T37" fmla="*/ 3 h 112"/>
                  <a:gd name="T38" fmla="*/ 192 w 201"/>
                  <a:gd name="T39" fmla="*/ 3 h 112"/>
                  <a:gd name="T40" fmla="*/ 1 w 201"/>
                  <a:gd name="T41" fmla="*/ 3 h 112"/>
                  <a:gd name="T42" fmla="*/ 1 w 201"/>
                  <a:gd name="T43" fmla="*/ 3 h 112"/>
                  <a:gd name="T44" fmla="*/ 1 w 201"/>
                  <a:gd name="T45" fmla="*/ 3 h 112"/>
                  <a:gd name="T46" fmla="*/ 1 w 201"/>
                  <a:gd name="T47" fmla="*/ 1 h 112"/>
                  <a:gd name="T48" fmla="*/ 1 w 201"/>
                  <a:gd name="T49" fmla="*/ 1 h 112"/>
                  <a:gd name="T50" fmla="*/ 1 w 201"/>
                  <a:gd name="T51" fmla="*/ 1 h 112"/>
                  <a:gd name="T52" fmla="*/ 0 w 201"/>
                  <a:gd name="T53" fmla="*/ 0 h 112"/>
                  <a:gd name="T54" fmla="*/ 1 w 201"/>
                  <a:gd name="T55" fmla="*/ 0 h 112"/>
                  <a:gd name="T56" fmla="*/ 192 w 201"/>
                  <a:gd name="T57" fmla="*/ 0 h 112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01" h="112">
                    <a:moveTo>
                      <a:pt x="192" y="0"/>
                    </a:moveTo>
                    <a:lnTo>
                      <a:pt x="192" y="0"/>
                    </a:lnTo>
                    <a:lnTo>
                      <a:pt x="194" y="0"/>
                    </a:lnTo>
                    <a:lnTo>
                      <a:pt x="197" y="3"/>
                    </a:lnTo>
                    <a:lnTo>
                      <a:pt x="198" y="13"/>
                    </a:lnTo>
                    <a:lnTo>
                      <a:pt x="201" y="28"/>
                    </a:lnTo>
                    <a:lnTo>
                      <a:pt x="201" y="46"/>
                    </a:lnTo>
                    <a:lnTo>
                      <a:pt x="201" y="112"/>
                    </a:lnTo>
                    <a:lnTo>
                      <a:pt x="198" y="112"/>
                    </a:lnTo>
                    <a:lnTo>
                      <a:pt x="198" y="46"/>
                    </a:lnTo>
                    <a:lnTo>
                      <a:pt x="197" y="22"/>
                    </a:lnTo>
                    <a:lnTo>
                      <a:pt x="194" y="7"/>
                    </a:lnTo>
                    <a:lnTo>
                      <a:pt x="192" y="3"/>
                    </a:lnTo>
                    <a:lnTo>
                      <a:pt x="192" y="1"/>
                    </a:lnTo>
                    <a:lnTo>
                      <a:pt x="192" y="3"/>
                    </a:lnTo>
                    <a:lnTo>
                      <a:pt x="1" y="3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79" name="Freeform 70"/>
              <p:cNvSpPr>
                <a:spLocks/>
              </p:cNvSpPr>
              <p:nvPr/>
            </p:nvSpPr>
            <p:spPr bwMode="auto">
              <a:xfrm>
                <a:off x="1868" y="2260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3 w 3"/>
                  <a:gd name="T3" fmla="*/ 0 h 1"/>
                  <a:gd name="T4" fmla="*/ 3 w 3"/>
                  <a:gd name="T5" fmla="*/ 0 h 1"/>
                  <a:gd name="T6" fmla="*/ 3 w 3"/>
                  <a:gd name="T7" fmla="*/ 0 h 1"/>
                  <a:gd name="T8" fmla="*/ 3 w 3"/>
                  <a:gd name="T9" fmla="*/ 1 h 1"/>
                  <a:gd name="T10" fmla="*/ 0 w 3"/>
                  <a:gd name="T11" fmla="*/ 0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1">
                    <a:moveTo>
                      <a:pt x="0" y="0"/>
                    </a:moveTo>
                    <a:lnTo>
                      <a:pt x="3" y="0"/>
                    </a:lnTo>
                    <a:lnTo>
                      <a:pt x="3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80" name="Freeform 71"/>
              <p:cNvSpPr>
                <a:spLocks/>
              </p:cNvSpPr>
              <p:nvPr/>
            </p:nvSpPr>
            <p:spPr bwMode="auto">
              <a:xfrm>
                <a:off x="1868" y="2258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3 w 3"/>
                  <a:gd name="T3" fmla="*/ 0 h 2"/>
                  <a:gd name="T4" fmla="*/ 3 w 3"/>
                  <a:gd name="T5" fmla="*/ 0 h 2"/>
                  <a:gd name="T6" fmla="*/ 3 w 3"/>
                  <a:gd name="T7" fmla="*/ 2 h 2"/>
                  <a:gd name="T8" fmla="*/ 3 w 3"/>
                  <a:gd name="T9" fmla="*/ 2 h 2"/>
                  <a:gd name="T10" fmla="*/ 3 w 3"/>
                  <a:gd name="T11" fmla="*/ 2 h 2"/>
                  <a:gd name="T12" fmla="*/ 3 w 3"/>
                  <a:gd name="T13" fmla="*/ 2 h 2"/>
                  <a:gd name="T14" fmla="*/ 3 w 3"/>
                  <a:gd name="T15" fmla="*/ 2 h 2"/>
                  <a:gd name="T16" fmla="*/ 0 w 3"/>
                  <a:gd name="T17" fmla="*/ 2 h 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" h="2">
                    <a:moveTo>
                      <a:pt x="0" y="2"/>
                    </a:move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81" name="Freeform 72"/>
              <p:cNvSpPr>
                <a:spLocks/>
              </p:cNvSpPr>
              <p:nvPr/>
            </p:nvSpPr>
            <p:spPr bwMode="auto">
              <a:xfrm>
                <a:off x="1863" y="2397"/>
                <a:ext cx="208" cy="3"/>
              </a:xfrm>
              <a:custGeom>
                <a:avLst/>
                <a:gdLst>
                  <a:gd name="T0" fmla="*/ 0 w 208"/>
                  <a:gd name="T1" fmla="*/ 3 h 3"/>
                  <a:gd name="T2" fmla="*/ 0 w 208"/>
                  <a:gd name="T3" fmla="*/ 0 h 3"/>
                  <a:gd name="T4" fmla="*/ 5 w 208"/>
                  <a:gd name="T5" fmla="*/ 0 h 3"/>
                  <a:gd name="T6" fmla="*/ 208 w 208"/>
                  <a:gd name="T7" fmla="*/ 0 h 3"/>
                  <a:gd name="T8" fmla="*/ 208 w 208"/>
                  <a:gd name="T9" fmla="*/ 3 h 3"/>
                  <a:gd name="T10" fmla="*/ 205 w 208"/>
                  <a:gd name="T11" fmla="*/ 3 h 3"/>
                  <a:gd name="T12" fmla="*/ 5 w 208"/>
                  <a:gd name="T13" fmla="*/ 3 h 3"/>
                  <a:gd name="T14" fmla="*/ 3 w 208"/>
                  <a:gd name="T15" fmla="*/ 3 h 3"/>
                  <a:gd name="T16" fmla="*/ 0 w 208"/>
                  <a:gd name="T17" fmla="*/ 3 h 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08" h="3">
                    <a:moveTo>
                      <a:pt x="0" y="3"/>
                    </a:moveTo>
                    <a:lnTo>
                      <a:pt x="0" y="0"/>
                    </a:lnTo>
                    <a:lnTo>
                      <a:pt x="5" y="0"/>
                    </a:lnTo>
                    <a:lnTo>
                      <a:pt x="208" y="0"/>
                    </a:lnTo>
                    <a:lnTo>
                      <a:pt x="208" y="3"/>
                    </a:lnTo>
                    <a:lnTo>
                      <a:pt x="205" y="3"/>
                    </a:lnTo>
                    <a:lnTo>
                      <a:pt x="5" y="3"/>
                    </a:lnTo>
                    <a:lnTo>
                      <a:pt x="3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82" name="Freeform 73"/>
              <p:cNvSpPr>
                <a:spLocks/>
              </p:cNvSpPr>
              <p:nvPr/>
            </p:nvSpPr>
            <p:spPr bwMode="auto">
              <a:xfrm>
                <a:off x="1866" y="2400"/>
                <a:ext cx="202" cy="3"/>
              </a:xfrm>
              <a:custGeom>
                <a:avLst/>
                <a:gdLst>
                  <a:gd name="T0" fmla="*/ 0 w 202"/>
                  <a:gd name="T1" fmla="*/ 3 h 3"/>
                  <a:gd name="T2" fmla="*/ 0 w 202"/>
                  <a:gd name="T3" fmla="*/ 0 h 3"/>
                  <a:gd name="T4" fmla="*/ 2 w 202"/>
                  <a:gd name="T5" fmla="*/ 0 h 3"/>
                  <a:gd name="T6" fmla="*/ 202 w 202"/>
                  <a:gd name="T7" fmla="*/ 0 h 3"/>
                  <a:gd name="T8" fmla="*/ 202 w 202"/>
                  <a:gd name="T9" fmla="*/ 3 h 3"/>
                  <a:gd name="T10" fmla="*/ 2 w 202"/>
                  <a:gd name="T11" fmla="*/ 3 h 3"/>
                  <a:gd name="T12" fmla="*/ 0 w 20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02" h="3">
                    <a:moveTo>
                      <a:pt x="0" y="3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02" y="0"/>
                    </a:lnTo>
                    <a:lnTo>
                      <a:pt x="202" y="3"/>
                    </a:lnTo>
                    <a:lnTo>
                      <a:pt x="2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83" name="Freeform 74"/>
              <p:cNvSpPr>
                <a:spLocks/>
              </p:cNvSpPr>
              <p:nvPr/>
            </p:nvSpPr>
            <p:spPr bwMode="auto">
              <a:xfrm>
                <a:off x="1867" y="2254"/>
                <a:ext cx="3" cy="6"/>
              </a:xfrm>
              <a:custGeom>
                <a:avLst/>
                <a:gdLst>
                  <a:gd name="T0" fmla="*/ 3 w 3"/>
                  <a:gd name="T1" fmla="*/ 3 h 6"/>
                  <a:gd name="T2" fmla="*/ 3 w 3"/>
                  <a:gd name="T3" fmla="*/ 3 h 6"/>
                  <a:gd name="T4" fmla="*/ 1 w 3"/>
                  <a:gd name="T5" fmla="*/ 6 h 6"/>
                  <a:gd name="T6" fmla="*/ 1 w 3"/>
                  <a:gd name="T7" fmla="*/ 6 h 6"/>
                  <a:gd name="T8" fmla="*/ 0 w 3"/>
                  <a:gd name="T9" fmla="*/ 2 h 6"/>
                  <a:gd name="T10" fmla="*/ 0 w 3"/>
                  <a:gd name="T11" fmla="*/ 2 h 6"/>
                  <a:gd name="T12" fmla="*/ 0 w 3"/>
                  <a:gd name="T13" fmla="*/ 2 h 6"/>
                  <a:gd name="T14" fmla="*/ 3 w 3"/>
                  <a:gd name="T15" fmla="*/ 0 h 6"/>
                  <a:gd name="T16" fmla="*/ 3 w 3"/>
                  <a:gd name="T17" fmla="*/ 0 h 6"/>
                  <a:gd name="T18" fmla="*/ 3 w 3"/>
                  <a:gd name="T19" fmla="*/ 3 h 6"/>
                  <a:gd name="T20" fmla="*/ 3 w 3"/>
                  <a:gd name="T21" fmla="*/ 3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" h="6">
                    <a:moveTo>
                      <a:pt x="3" y="3"/>
                    </a:moveTo>
                    <a:lnTo>
                      <a:pt x="3" y="3"/>
                    </a:lnTo>
                    <a:lnTo>
                      <a:pt x="1" y="6"/>
                    </a:lnTo>
                    <a:lnTo>
                      <a:pt x="0" y="2"/>
                    </a:lnTo>
                    <a:lnTo>
                      <a:pt x="3" y="0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84" name="Freeform 75"/>
              <p:cNvSpPr>
                <a:spLocks/>
              </p:cNvSpPr>
              <p:nvPr/>
            </p:nvSpPr>
            <p:spPr bwMode="auto">
              <a:xfrm>
                <a:off x="1868" y="2257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0 w 3"/>
                  <a:gd name="T3" fmla="*/ 3 h 3"/>
                  <a:gd name="T4" fmla="*/ 0 w 3"/>
                  <a:gd name="T5" fmla="*/ 3 h 3"/>
                  <a:gd name="T6" fmla="*/ 0 w 3"/>
                  <a:gd name="T7" fmla="*/ 3 h 3"/>
                  <a:gd name="T8" fmla="*/ 0 w 3"/>
                  <a:gd name="T9" fmla="*/ 3 h 3"/>
                  <a:gd name="T10" fmla="*/ 0 w 3"/>
                  <a:gd name="T11" fmla="*/ 3 h 3"/>
                  <a:gd name="T12" fmla="*/ 2 w 3"/>
                  <a:gd name="T13" fmla="*/ 0 h 3"/>
                  <a:gd name="T14" fmla="*/ 2 w 3"/>
                  <a:gd name="T15" fmla="*/ 0 h 3"/>
                  <a:gd name="T16" fmla="*/ 3 w 3"/>
                  <a:gd name="T17" fmla="*/ 1 h 3"/>
                  <a:gd name="T18" fmla="*/ 3 w 3"/>
                  <a:gd name="T19" fmla="*/ 1 h 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lnTo>
                      <a:pt x="0" y="3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85" name="Freeform 76"/>
              <p:cNvSpPr>
                <a:spLocks/>
              </p:cNvSpPr>
              <p:nvPr/>
            </p:nvSpPr>
            <p:spPr bwMode="auto">
              <a:xfrm>
                <a:off x="1868" y="2260"/>
                <a:ext cx="200" cy="112"/>
              </a:xfrm>
              <a:custGeom>
                <a:avLst/>
                <a:gdLst>
                  <a:gd name="T0" fmla="*/ 200 w 200"/>
                  <a:gd name="T1" fmla="*/ 112 h 112"/>
                  <a:gd name="T2" fmla="*/ 0 w 200"/>
                  <a:gd name="T3" fmla="*/ 112 h 112"/>
                  <a:gd name="T4" fmla="*/ 0 w 200"/>
                  <a:gd name="T5" fmla="*/ 1 h 112"/>
                  <a:gd name="T6" fmla="*/ 0 w 200"/>
                  <a:gd name="T7" fmla="*/ 1 h 112"/>
                  <a:gd name="T8" fmla="*/ 0 w 200"/>
                  <a:gd name="T9" fmla="*/ 0 h 112"/>
                  <a:gd name="T10" fmla="*/ 0 w 200"/>
                  <a:gd name="T11" fmla="*/ 0 h 112"/>
                  <a:gd name="T12" fmla="*/ 0 w 200"/>
                  <a:gd name="T13" fmla="*/ 0 h 112"/>
                  <a:gd name="T14" fmla="*/ 3 w 200"/>
                  <a:gd name="T15" fmla="*/ 1 h 112"/>
                  <a:gd name="T16" fmla="*/ 3 w 200"/>
                  <a:gd name="T17" fmla="*/ 0 h 112"/>
                  <a:gd name="T18" fmla="*/ 3 w 200"/>
                  <a:gd name="T19" fmla="*/ 0 h 112"/>
                  <a:gd name="T20" fmla="*/ 3 w 200"/>
                  <a:gd name="T21" fmla="*/ 1 h 112"/>
                  <a:gd name="T22" fmla="*/ 3 w 200"/>
                  <a:gd name="T23" fmla="*/ 109 h 112"/>
                  <a:gd name="T24" fmla="*/ 200 w 200"/>
                  <a:gd name="T25" fmla="*/ 109 h 112"/>
                  <a:gd name="T26" fmla="*/ 200 w 200"/>
                  <a:gd name="T27" fmla="*/ 112 h 11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00" h="112">
                    <a:moveTo>
                      <a:pt x="200" y="112"/>
                    </a:moveTo>
                    <a:lnTo>
                      <a:pt x="0" y="11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3" y="1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3" y="109"/>
                    </a:lnTo>
                    <a:lnTo>
                      <a:pt x="200" y="109"/>
                    </a:lnTo>
                    <a:lnTo>
                      <a:pt x="200" y="11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86" name="Rectangle 77"/>
              <p:cNvSpPr>
                <a:spLocks noChangeArrowheads="1"/>
              </p:cNvSpPr>
              <p:nvPr/>
            </p:nvSpPr>
            <p:spPr bwMode="auto">
              <a:xfrm>
                <a:off x="1868" y="2260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487" name="Freeform 78"/>
              <p:cNvSpPr>
                <a:spLocks/>
              </p:cNvSpPr>
              <p:nvPr/>
            </p:nvSpPr>
            <p:spPr bwMode="auto">
              <a:xfrm>
                <a:off x="1866" y="2260"/>
                <a:ext cx="205" cy="115"/>
              </a:xfrm>
              <a:custGeom>
                <a:avLst/>
                <a:gdLst>
                  <a:gd name="T0" fmla="*/ 0 w 205"/>
                  <a:gd name="T1" fmla="*/ 115 h 115"/>
                  <a:gd name="T2" fmla="*/ 0 w 205"/>
                  <a:gd name="T3" fmla="*/ 8 h 115"/>
                  <a:gd name="T4" fmla="*/ 0 w 205"/>
                  <a:gd name="T5" fmla="*/ 8 h 115"/>
                  <a:gd name="T6" fmla="*/ 2 w 205"/>
                  <a:gd name="T7" fmla="*/ 0 h 115"/>
                  <a:gd name="T8" fmla="*/ 2 w 205"/>
                  <a:gd name="T9" fmla="*/ 0 h 115"/>
                  <a:gd name="T10" fmla="*/ 2 w 205"/>
                  <a:gd name="T11" fmla="*/ 1 h 115"/>
                  <a:gd name="T12" fmla="*/ 2 w 205"/>
                  <a:gd name="T13" fmla="*/ 112 h 115"/>
                  <a:gd name="T14" fmla="*/ 202 w 205"/>
                  <a:gd name="T15" fmla="*/ 112 h 115"/>
                  <a:gd name="T16" fmla="*/ 205 w 205"/>
                  <a:gd name="T17" fmla="*/ 112 h 115"/>
                  <a:gd name="T18" fmla="*/ 205 w 205"/>
                  <a:gd name="T19" fmla="*/ 115 h 115"/>
                  <a:gd name="T20" fmla="*/ 0 w 205"/>
                  <a:gd name="T21" fmla="*/ 115 h 11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05" h="115">
                    <a:moveTo>
                      <a:pt x="0" y="115"/>
                    </a:moveTo>
                    <a:lnTo>
                      <a:pt x="0" y="8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2" y="112"/>
                    </a:lnTo>
                    <a:lnTo>
                      <a:pt x="202" y="112"/>
                    </a:lnTo>
                    <a:lnTo>
                      <a:pt x="205" y="112"/>
                    </a:lnTo>
                    <a:lnTo>
                      <a:pt x="205" y="115"/>
                    </a:lnTo>
                    <a:lnTo>
                      <a:pt x="0" y="11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88" name="Freeform 79"/>
              <p:cNvSpPr>
                <a:spLocks/>
              </p:cNvSpPr>
              <p:nvPr/>
            </p:nvSpPr>
            <p:spPr bwMode="auto">
              <a:xfrm>
                <a:off x="1866" y="2260"/>
                <a:ext cx="2" cy="8"/>
              </a:xfrm>
              <a:custGeom>
                <a:avLst/>
                <a:gdLst>
                  <a:gd name="T0" fmla="*/ 0 w 2"/>
                  <a:gd name="T1" fmla="*/ 0 h 8"/>
                  <a:gd name="T2" fmla="*/ 0 w 2"/>
                  <a:gd name="T3" fmla="*/ 0 h 8"/>
                  <a:gd name="T4" fmla="*/ 0 w 2"/>
                  <a:gd name="T5" fmla="*/ 0 h 8"/>
                  <a:gd name="T6" fmla="*/ 2 w 2"/>
                  <a:gd name="T7" fmla="*/ 0 h 8"/>
                  <a:gd name="T8" fmla="*/ 2 w 2"/>
                  <a:gd name="T9" fmla="*/ 0 h 8"/>
                  <a:gd name="T10" fmla="*/ 2 w 2"/>
                  <a:gd name="T11" fmla="*/ 0 h 8"/>
                  <a:gd name="T12" fmla="*/ 2 w 2"/>
                  <a:gd name="T13" fmla="*/ 0 h 8"/>
                  <a:gd name="T14" fmla="*/ 0 w 2"/>
                  <a:gd name="T15" fmla="*/ 8 h 8"/>
                  <a:gd name="T16" fmla="*/ 0 w 2"/>
                  <a:gd name="T17" fmla="*/ 1 h 8"/>
                  <a:gd name="T18" fmla="*/ 0 w 2"/>
                  <a:gd name="T19" fmla="*/ 1 h 8"/>
                  <a:gd name="T20" fmla="*/ 0 w 2"/>
                  <a:gd name="T21" fmla="*/ 0 h 8"/>
                  <a:gd name="T22" fmla="*/ 0 w 2"/>
                  <a:gd name="T23" fmla="*/ 0 h 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" h="8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0" y="8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89" name="Freeform 80"/>
              <p:cNvSpPr>
                <a:spLocks/>
              </p:cNvSpPr>
              <p:nvPr/>
            </p:nvSpPr>
            <p:spPr bwMode="auto">
              <a:xfrm>
                <a:off x="1866" y="2256"/>
                <a:ext cx="2" cy="4"/>
              </a:xfrm>
              <a:custGeom>
                <a:avLst/>
                <a:gdLst>
                  <a:gd name="T0" fmla="*/ 0 w 2"/>
                  <a:gd name="T1" fmla="*/ 2 h 4"/>
                  <a:gd name="T2" fmla="*/ 0 w 2"/>
                  <a:gd name="T3" fmla="*/ 2 h 4"/>
                  <a:gd name="T4" fmla="*/ 1 w 2"/>
                  <a:gd name="T5" fmla="*/ 0 h 4"/>
                  <a:gd name="T6" fmla="*/ 1 w 2"/>
                  <a:gd name="T7" fmla="*/ 0 h 4"/>
                  <a:gd name="T8" fmla="*/ 2 w 2"/>
                  <a:gd name="T9" fmla="*/ 4 h 4"/>
                  <a:gd name="T10" fmla="*/ 2 w 2"/>
                  <a:gd name="T11" fmla="*/ 4 h 4"/>
                  <a:gd name="T12" fmla="*/ 2 w 2"/>
                  <a:gd name="T13" fmla="*/ 4 h 4"/>
                  <a:gd name="T14" fmla="*/ 0 w 2"/>
                  <a:gd name="T15" fmla="*/ 2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0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2" y="4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90" name="Freeform 81"/>
              <p:cNvSpPr>
                <a:spLocks/>
              </p:cNvSpPr>
              <p:nvPr/>
            </p:nvSpPr>
            <p:spPr bwMode="auto">
              <a:xfrm>
                <a:off x="1866" y="2260"/>
                <a:ext cx="2" cy="0"/>
              </a:xfrm>
              <a:custGeom>
                <a:avLst/>
                <a:gdLst>
                  <a:gd name="T0" fmla="*/ 0 w 2"/>
                  <a:gd name="T1" fmla="*/ 0 w 2"/>
                  <a:gd name="T2" fmla="*/ 2 w 2"/>
                  <a:gd name="T3" fmla="*/ 0 w 2"/>
                  <a:gd name="T4" fmla="*/ 0 w 2"/>
                  <a:gd name="T5" fmla="*/ 0 w 2"/>
                  <a:gd name="T6" fmla="*/ 0 w 2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</a:gdLst>
                <a:ahLst/>
                <a:cxnLst>
                  <a:cxn ang="T7">
                    <a:pos x="T0" y="0"/>
                  </a:cxn>
                  <a:cxn ang="T8">
                    <a:pos x="T1" y="0"/>
                  </a:cxn>
                  <a:cxn ang="T9">
                    <a:pos x="T2" y="0"/>
                  </a:cxn>
                  <a:cxn ang="T10">
                    <a:pos x="T3" y="0"/>
                  </a:cxn>
                  <a:cxn ang="T11">
                    <a:pos x="T4" y="0"/>
                  </a:cxn>
                  <a:cxn ang="T12">
                    <a:pos x="T5" y="0"/>
                  </a:cxn>
                  <a:cxn ang="T13">
                    <a:pos x="T6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91" name="Freeform 82"/>
              <p:cNvSpPr>
                <a:spLocks/>
              </p:cNvSpPr>
              <p:nvPr/>
            </p:nvSpPr>
            <p:spPr bwMode="auto">
              <a:xfrm>
                <a:off x="1863" y="2268"/>
                <a:ext cx="208" cy="129"/>
              </a:xfrm>
              <a:custGeom>
                <a:avLst/>
                <a:gdLst>
                  <a:gd name="T0" fmla="*/ 3 w 208"/>
                  <a:gd name="T1" fmla="*/ 107 h 129"/>
                  <a:gd name="T2" fmla="*/ 208 w 208"/>
                  <a:gd name="T3" fmla="*/ 107 h 129"/>
                  <a:gd name="T4" fmla="*/ 208 w 208"/>
                  <a:gd name="T5" fmla="*/ 129 h 129"/>
                  <a:gd name="T6" fmla="*/ 5 w 208"/>
                  <a:gd name="T7" fmla="*/ 129 h 129"/>
                  <a:gd name="T8" fmla="*/ 0 w 208"/>
                  <a:gd name="T9" fmla="*/ 129 h 129"/>
                  <a:gd name="T10" fmla="*/ 0 w 208"/>
                  <a:gd name="T11" fmla="*/ 35 h 129"/>
                  <a:gd name="T12" fmla="*/ 0 w 208"/>
                  <a:gd name="T13" fmla="*/ 35 h 129"/>
                  <a:gd name="T14" fmla="*/ 1 w 208"/>
                  <a:gd name="T15" fmla="*/ 16 h 129"/>
                  <a:gd name="T16" fmla="*/ 3 w 208"/>
                  <a:gd name="T17" fmla="*/ 0 h 129"/>
                  <a:gd name="T18" fmla="*/ 3 w 208"/>
                  <a:gd name="T19" fmla="*/ 107 h 1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08" h="129">
                    <a:moveTo>
                      <a:pt x="3" y="107"/>
                    </a:moveTo>
                    <a:lnTo>
                      <a:pt x="208" y="107"/>
                    </a:lnTo>
                    <a:lnTo>
                      <a:pt x="208" y="129"/>
                    </a:lnTo>
                    <a:lnTo>
                      <a:pt x="5" y="129"/>
                    </a:lnTo>
                    <a:lnTo>
                      <a:pt x="0" y="129"/>
                    </a:lnTo>
                    <a:lnTo>
                      <a:pt x="0" y="35"/>
                    </a:lnTo>
                    <a:lnTo>
                      <a:pt x="1" y="16"/>
                    </a:lnTo>
                    <a:lnTo>
                      <a:pt x="3" y="0"/>
                    </a:lnTo>
                    <a:lnTo>
                      <a:pt x="3" y="107"/>
                    </a:lnTo>
                    <a:close/>
                  </a:path>
                </a:pathLst>
              </a:custGeom>
              <a:solidFill>
                <a:srgbClr val="D8E8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92" name="Freeform 83"/>
              <p:cNvSpPr>
                <a:spLocks/>
              </p:cNvSpPr>
              <p:nvPr/>
            </p:nvSpPr>
            <p:spPr bwMode="auto">
              <a:xfrm>
                <a:off x="6" y="2241"/>
                <a:ext cx="1860" cy="156"/>
              </a:xfrm>
              <a:custGeom>
                <a:avLst/>
                <a:gdLst>
                  <a:gd name="T0" fmla="*/ 1860 w 1860"/>
                  <a:gd name="T1" fmla="*/ 19 h 156"/>
                  <a:gd name="T2" fmla="*/ 1860 w 1860"/>
                  <a:gd name="T3" fmla="*/ 19 h 156"/>
                  <a:gd name="T4" fmla="*/ 1860 w 1860"/>
                  <a:gd name="T5" fmla="*/ 19 h 156"/>
                  <a:gd name="T6" fmla="*/ 1860 w 1860"/>
                  <a:gd name="T7" fmla="*/ 20 h 156"/>
                  <a:gd name="T8" fmla="*/ 1860 w 1860"/>
                  <a:gd name="T9" fmla="*/ 27 h 156"/>
                  <a:gd name="T10" fmla="*/ 1860 w 1860"/>
                  <a:gd name="T11" fmla="*/ 27 h 156"/>
                  <a:gd name="T12" fmla="*/ 1858 w 1860"/>
                  <a:gd name="T13" fmla="*/ 43 h 156"/>
                  <a:gd name="T14" fmla="*/ 1857 w 1860"/>
                  <a:gd name="T15" fmla="*/ 62 h 156"/>
                  <a:gd name="T16" fmla="*/ 1857 w 1860"/>
                  <a:gd name="T17" fmla="*/ 156 h 156"/>
                  <a:gd name="T18" fmla="*/ 193 w 1860"/>
                  <a:gd name="T19" fmla="*/ 156 h 156"/>
                  <a:gd name="T20" fmla="*/ 0 w 1860"/>
                  <a:gd name="T21" fmla="*/ 156 h 156"/>
                  <a:gd name="T22" fmla="*/ 0 w 1860"/>
                  <a:gd name="T23" fmla="*/ 134 h 156"/>
                  <a:gd name="T24" fmla="*/ 196 w 1860"/>
                  <a:gd name="T25" fmla="*/ 134 h 156"/>
                  <a:gd name="T26" fmla="*/ 196 w 1860"/>
                  <a:gd name="T27" fmla="*/ 20 h 156"/>
                  <a:gd name="T28" fmla="*/ 196 w 1860"/>
                  <a:gd name="T29" fmla="*/ 20 h 156"/>
                  <a:gd name="T30" fmla="*/ 196 w 1860"/>
                  <a:gd name="T31" fmla="*/ 17 h 156"/>
                  <a:gd name="T32" fmla="*/ 199 w 1860"/>
                  <a:gd name="T33" fmla="*/ 13 h 156"/>
                  <a:gd name="T34" fmla="*/ 199 w 1860"/>
                  <a:gd name="T35" fmla="*/ 13 h 156"/>
                  <a:gd name="T36" fmla="*/ 203 w 1860"/>
                  <a:gd name="T37" fmla="*/ 9 h 156"/>
                  <a:gd name="T38" fmla="*/ 212 w 1860"/>
                  <a:gd name="T39" fmla="*/ 5 h 156"/>
                  <a:gd name="T40" fmla="*/ 212 w 1860"/>
                  <a:gd name="T41" fmla="*/ 5 h 156"/>
                  <a:gd name="T42" fmla="*/ 222 w 1860"/>
                  <a:gd name="T43" fmla="*/ 2 h 156"/>
                  <a:gd name="T44" fmla="*/ 233 w 1860"/>
                  <a:gd name="T45" fmla="*/ 0 h 156"/>
                  <a:gd name="T46" fmla="*/ 1823 w 1860"/>
                  <a:gd name="T47" fmla="*/ 0 h 156"/>
                  <a:gd name="T48" fmla="*/ 1823 w 1860"/>
                  <a:gd name="T49" fmla="*/ 0 h 156"/>
                  <a:gd name="T50" fmla="*/ 1837 w 1860"/>
                  <a:gd name="T51" fmla="*/ 2 h 156"/>
                  <a:gd name="T52" fmla="*/ 1848 w 1860"/>
                  <a:gd name="T53" fmla="*/ 6 h 156"/>
                  <a:gd name="T54" fmla="*/ 1848 w 1860"/>
                  <a:gd name="T55" fmla="*/ 6 h 156"/>
                  <a:gd name="T56" fmla="*/ 1853 w 1860"/>
                  <a:gd name="T57" fmla="*/ 9 h 156"/>
                  <a:gd name="T58" fmla="*/ 1855 w 1860"/>
                  <a:gd name="T59" fmla="*/ 12 h 156"/>
                  <a:gd name="T60" fmla="*/ 1858 w 1860"/>
                  <a:gd name="T61" fmla="*/ 16 h 156"/>
                  <a:gd name="T62" fmla="*/ 1860 w 1860"/>
                  <a:gd name="T63" fmla="*/ 19 h 156"/>
                  <a:gd name="T64" fmla="*/ 1860 w 1860"/>
                  <a:gd name="T65" fmla="*/ 19 h 15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860" h="156">
                    <a:moveTo>
                      <a:pt x="1860" y="19"/>
                    </a:moveTo>
                    <a:lnTo>
                      <a:pt x="1860" y="19"/>
                    </a:lnTo>
                    <a:lnTo>
                      <a:pt x="1860" y="20"/>
                    </a:lnTo>
                    <a:lnTo>
                      <a:pt x="1860" y="27"/>
                    </a:lnTo>
                    <a:lnTo>
                      <a:pt x="1858" y="43"/>
                    </a:lnTo>
                    <a:lnTo>
                      <a:pt x="1857" y="62"/>
                    </a:lnTo>
                    <a:lnTo>
                      <a:pt x="1857" y="156"/>
                    </a:lnTo>
                    <a:lnTo>
                      <a:pt x="193" y="156"/>
                    </a:lnTo>
                    <a:lnTo>
                      <a:pt x="0" y="156"/>
                    </a:lnTo>
                    <a:lnTo>
                      <a:pt x="0" y="134"/>
                    </a:lnTo>
                    <a:lnTo>
                      <a:pt x="196" y="134"/>
                    </a:lnTo>
                    <a:lnTo>
                      <a:pt x="196" y="20"/>
                    </a:lnTo>
                    <a:lnTo>
                      <a:pt x="196" y="17"/>
                    </a:lnTo>
                    <a:lnTo>
                      <a:pt x="199" y="13"/>
                    </a:lnTo>
                    <a:lnTo>
                      <a:pt x="203" y="9"/>
                    </a:lnTo>
                    <a:lnTo>
                      <a:pt x="212" y="5"/>
                    </a:lnTo>
                    <a:lnTo>
                      <a:pt x="222" y="2"/>
                    </a:lnTo>
                    <a:lnTo>
                      <a:pt x="233" y="0"/>
                    </a:lnTo>
                    <a:lnTo>
                      <a:pt x="1823" y="0"/>
                    </a:lnTo>
                    <a:lnTo>
                      <a:pt x="1837" y="2"/>
                    </a:lnTo>
                    <a:lnTo>
                      <a:pt x="1848" y="6"/>
                    </a:lnTo>
                    <a:lnTo>
                      <a:pt x="1853" y="9"/>
                    </a:lnTo>
                    <a:lnTo>
                      <a:pt x="1855" y="12"/>
                    </a:lnTo>
                    <a:lnTo>
                      <a:pt x="1858" y="16"/>
                    </a:lnTo>
                    <a:lnTo>
                      <a:pt x="1860" y="19"/>
                    </a:lnTo>
                    <a:close/>
                  </a:path>
                </a:pathLst>
              </a:custGeom>
              <a:solidFill>
                <a:srgbClr val="D8E8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93" name="Freeform 84"/>
              <p:cNvSpPr>
                <a:spLocks/>
              </p:cNvSpPr>
              <p:nvPr/>
            </p:nvSpPr>
            <p:spPr bwMode="auto">
              <a:xfrm>
                <a:off x="1860" y="2400"/>
                <a:ext cx="6" cy="3"/>
              </a:xfrm>
              <a:custGeom>
                <a:avLst/>
                <a:gdLst>
                  <a:gd name="T0" fmla="*/ 6 w 6"/>
                  <a:gd name="T1" fmla="*/ 0 h 3"/>
                  <a:gd name="T2" fmla="*/ 6 w 6"/>
                  <a:gd name="T3" fmla="*/ 3 h 3"/>
                  <a:gd name="T4" fmla="*/ 3 w 6"/>
                  <a:gd name="T5" fmla="*/ 3 h 3"/>
                  <a:gd name="T6" fmla="*/ 0 w 6"/>
                  <a:gd name="T7" fmla="*/ 3 h 3"/>
                  <a:gd name="T8" fmla="*/ 0 w 6"/>
                  <a:gd name="T9" fmla="*/ 0 h 3"/>
                  <a:gd name="T10" fmla="*/ 3 w 6"/>
                  <a:gd name="T11" fmla="*/ 0 h 3"/>
                  <a:gd name="T12" fmla="*/ 6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3">
                    <a:moveTo>
                      <a:pt x="6" y="0"/>
                    </a:moveTo>
                    <a:lnTo>
                      <a:pt x="6" y="3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94" name="Freeform 85"/>
              <p:cNvSpPr>
                <a:spLocks/>
              </p:cNvSpPr>
              <p:nvPr/>
            </p:nvSpPr>
            <p:spPr bwMode="auto">
              <a:xfrm>
                <a:off x="3" y="2239"/>
                <a:ext cx="1865" cy="161"/>
              </a:xfrm>
              <a:custGeom>
                <a:avLst/>
                <a:gdLst>
                  <a:gd name="T0" fmla="*/ 199 w 1865"/>
                  <a:gd name="T1" fmla="*/ 136 h 161"/>
                  <a:gd name="T2" fmla="*/ 3 w 1865"/>
                  <a:gd name="T3" fmla="*/ 136 h 161"/>
                  <a:gd name="T4" fmla="*/ 3 w 1865"/>
                  <a:gd name="T5" fmla="*/ 158 h 161"/>
                  <a:gd name="T6" fmla="*/ 196 w 1865"/>
                  <a:gd name="T7" fmla="*/ 158 h 161"/>
                  <a:gd name="T8" fmla="*/ 1860 w 1865"/>
                  <a:gd name="T9" fmla="*/ 158 h 161"/>
                  <a:gd name="T10" fmla="*/ 1860 w 1865"/>
                  <a:gd name="T11" fmla="*/ 161 h 161"/>
                  <a:gd name="T12" fmla="*/ 1857 w 1865"/>
                  <a:gd name="T13" fmla="*/ 161 h 161"/>
                  <a:gd name="T14" fmla="*/ 196 w 1865"/>
                  <a:gd name="T15" fmla="*/ 161 h 161"/>
                  <a:gd name="T16" fmla="*/ 0 w 1865"/>
                  <a:gd name="T17" fmla="*/ 161 h 161"/>
                  <a:gd name="T18" fmla="*/ 0 w 1865"/>
                  <a:gd name="T19" fmla="*/ 133 h 161"/>
                  <a:gd name="T20" fmla="*/ 196 w 1865"/>
                  <a:gd name="T21" fmla="*/ 133 h 161"/>
                  <a:gd name="T22" fmla="*/ 196 w 1865"/>
                  <a:gd name="T23" fmla="*/ 22 h 161"/>
                  <a:gd name="T24" fmla="*/ 196 w 1865"/>
                  <a:gd name="T25" fmla="*/ 22 h 161"/>
                  <a:gd name="T26" fmla="*/ 196 w 1865"/>
                  <a:gd name="T27" fmla="*/ 18 h 161"/>
                  <a:gd name="T28" fmla="*/ 199 w 1865"/>
                  <a:gd name="T29" fmla="*/ 14 h 161"/>
                  <a:gd name="T30" fmla="*/ 204 w 1865"/>
                  <a:gd name="T31" fmla="*/ 9 h 161"/>
                  <a:gd name="T32" fmla="*/ 208 w 1865"/>
                  <a:gd name="T33" fmla="*/ 7 h 161"/>
                  <a:gd name="T34" fmla="*/ 213 w 1865"/>
                  <a:gd name="T35" fmla="*/ 4 h 161"/>
                  <a:gd name="T36" fmla="*/ 220 w 1865"/>
                  <a:gd name="T37" fmla="*/ 2 h 161"/>
                  <a:gd name="T38" fmla="*/ 227 w 1865"/>
                  <a:gd name="T39" fmla="*/ 1 h 161"/>
                  <a:gd name="T40" fmla="*/ 236 w 1865"/>
                  <a:gd name="T41" fmla="*/ 0 h 161"/>
                  <a:gd name="T42" fmla="*/ 1826 w 1865"/>
                  <a:gd name="T43" fmla="*/ 0 h 161"/>
                  <a:gd name="T44" fmla="*/ 1826 w 1865"/>
                  <a:gd name="T45" fmla="*/ 0 h 161"/>
                  <a:gd name="T46" fmla="*/ 1839 w 1865"/>
                  <a:gd name="T47" fmla="*/ 1 h 161"/>
                  <a:gd name="T48" fmla="*/ 1850 w 1865"/>
                  <a:gd name="T49" fmla="*/ 5 h 161"/>
                  <a:gd name="T50" fmla="*/ 1858 w 1865"/>
                  <a:gd name="T51" fmla="*/ 11 h 161"/>
                  <a:gd name="T52" fmla="*/ 1861 w 1865"/>
                  <a:gd name="T53" fmla="*/ 14 h 161"/>
                  <a:gd name="T54" fmla="*/ 1864 w 1865"/>
                  <a:gd name="T55" fmla="*/ 17 h 161"/>
                  <a:gd name="T56" fmla="*/ 1864 w 1865"/>
                  <a:gd name="T57" fmla="*/ 17 h 161"/>
                  <a:gd name="T58" fmla="*/ 1863 w 1865"/>
                  <a:gd name="T59" fmla="*/ 19 h 161"/>
                  <a:gd name="T60" fmla="*/ 1865 w 1865"/>
                  <a:gd name="T61" fmla="*/ 21 h 161"/>
                  <a:gd name="T62" fmla="*/ 1863 w 1865"/>
                  <a:gd name="T63" fmla="*/ 21 h 161"/>
                  <a:gd name="T64" fmla="*/ 1863 w 1865"/>
                  <a:gd name="T65" fmla="*/ 21 h 161"/>
                  <a:gd name="T66" fmla="*/ 1863 w 1865"/>
                  <a:gd name="T67" fmla="*/ 21 h 161"/>
                  <a:gd name="T68" fmla="*/ 1863 w 1865"/>
                  <a:gd name="T69" fmla="*/ 21 h 161"/>
                  <a:gd name="T70" fmla="*/ 1861 w 1865"/>
                  <a:gd name="T71" fmla="*/ 18 h 161"/>
                  <a:gd name="T72" fmla="*/ 1858 w 1865"/>
                  <a:gd name="T73" fmla="*/ 14 h 161"/>
                  <a:gd name="T74" fmla="*/ 1856 w 1865"/>
                  <a:gd name="T75" fmla="*/ 11 h 161"/>
                  <a:gd name="T76" fmla="*/ 1851 w 1865"/>
                  <a:gd name="T77" fmla="*/ 8 h 161"/>
                  <a:gd name="T78" fmla="*/ 1851 w 1865"/>
                  <a:gd name="T79" fmla="*/ 8 h 161"/>
                  <a:gd name="T80" fmla="*/ 1840 w 1865"/>
                  <a:gd name="T81" fmla="*/ 4 h 161"/>
                  <a:gd name="T82" fmla="*/ 1826 w 1865"/>
                  <a:gd name="T83" fmla="*/ 2 h 161"/>
                  <a:gd name="T84" fmla="*/ 236 w 1865"/>
                  <a:gd name="T85" fmla="*/ 2 h 161"/>
                  <a:gd name="T86" fmla="*/ 236 w 1865"/>
                  <a:gd name="T87" fmla="*/ 2 h 161"/>
                  <a:gd name="T88" fmla="*/ 225 w 1865"/>
                  <a:gd name="T89" fmla="*/ 4 h 161"/>
                  <a:gd name="T90" fmla="*/ 215 w 1865"/>
                  <a:gd name="T91" fmla="*/ 7 h 161"/>
                  <a:gd name="T92" fmla="*/ 215 w 1865"/>
                  <a:gd name="T93" fmla="*/ 7 h 161"/>
                  <a:gd name="T94" fmla="*/ 206 w 1865"/>
                  <a:gd name="T95" fmla="*/ 11 h 161"/>
                  <a:gd name="T96" fmla="*/ 202 w 1865"/>
                  <a:gd name="T97" fmla="*/ 15 h 161"/>
                  <a:gd name="T98" fmla="*/ 202 w 1865"/>
                  <a:gd name="T99" fmla="*/ 15 h 161"/>
                  <a:gd name="T100" fmla="*/ 199 w 1865"/>
                  <a:gd name="T101" fmla="*/ 19 h 161"/>
                  <a:gd name="T102" fmla="*/ 199 w 1865"/>
                  <a:gd name="T103" fmla="*/ 22 h 161"/>
                  <a:gd name="T104" fmla="*/ 199 w 1865"/>
                  <a:gd name="T105" fmla="*/ 136 h 16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1865" h="161">
                    <a:moveTo>
                      <a:pt x="199" y="136"/>
                    </a:moveTo>
                    <a:lnTo>
                      <a:pt x="3" y="136"/>
                    </a:lnTo>
                    <a:lnTo>
                      <a:pt x="3" y="158"/>
                    </a:lnTo>
                    <a:lnTo>
                      <a:pt x="196" y="158"/>
                    </a:lnTo>
                    <a:lnTo>
                      <a:pt x="1860" y="158"/>
                    </a:lnTo>
                    <a:lnTo>
                      <a:pt x="1860" y="161"/>
                    </a:lnTo>
                    <a:lnTo>
                      <a:pt x="1857" y="161"/>
                    </a:lnTo>
                    <a:lnTo>
                      <a:pt x="196" y="161"/>
                    </a:lnTo>
                    <a:lnTo>
                      <a:pt x="0" y="161"/>
                    </a:lnTo>
                    <a:lnTo>
                      <a:pt x="0" y="133"/>
                    </a:lnTo>
                    <a:lnTo>
                      <a:pt x="196" y="133"/>
                    </a:lnTo>
                    <a:lnTo>
                      <a:pt x="196" y="22"/>
                    </a:lnTo>
                    <a:lnTo>
                      <a:pt x="196" y="18"/>
                    </a:lnTo>
                    <a:lnTo>
                      <a:pt x="199" y="14"/>
                    </a:lnTo>
                    <a:lnTo>
                      <a:pt x="204" y="9"/>
                    </a:lnTo>
                    <a:lnTo>
                      <a:pt x="208" y="7"/>
                    </a:lnTo>
                    <a:lnTo>
                      <a:pt x="213" y="4"/>
                    </a:lnTo>
                    <a:lnTo>
                      <a:pt x="220" y="2"/>
                    </a:lnTo>
                    <a:lnTo>
                      <a:pt x="227" y="1"/>
                    </a:lnTo>
                    <a:lnTo>
                      <a:pt x="236" y="0"/>
                    </a:lnTo>
                    <a:lnTo>
                      <a:pt x="1826" y="0"/>
                    </a:lnTo>
                    <a:lnTo>
                      <a:pt x="1839" y="1"/>
                    </a:lnTo>
                    <a:lnTo>
                      <a:pt x="1850" y="5"/>
                    </a:lnTo>
                    <a:lnTo>
                      <a:pt x="1858" y="11"/>
                    </a:lnTo>
                    <a:lnTo>
                      <a:pt x="1861" y="14"/>
                    </a:lnTo>
                    <a:lnTo>
                      <a:pt x="1864" y="17"/>
                    </a:lnTo>
                    <a:lnTo>
                      <a:pt x="1863" y="19"/>
                    </a:lnTo>
                    <a:lnTo>
                      <a:pt x="1865" y="21"/>
                    </a:lnTo>
                    <a:lnTo>
                      <a:pt x="1863" y="21"/>
                    </a:lnTo>
                    <a:lnTo>
                      <a:pt x="1861" y="18"/>
                    </a:lnTo>
                    <a:lnTo>
                      <a:pt x="1858" y="14"/>
                    </a:lnTo>
                    <a:lnTo>
                      <a:pt x="1856" y="11"/>
                    </a:lnTo>
                    <a:lnTo>
                      <a:pt x="1851" y="8"/>
                    </a:lnTo>
                    <a:lnTo>
                      <a:pt x="1840" y="4"/>
                    </a:lnTo>
                    <a:lnTo>
                      <a:pt x="1826" y="2"/>
                    </a:lnTo>
                    <a:lnTo>
                      <a:pt x="236" y="2"/>
                    </a:lnTo>
                    <a:lnTo>
                      <a:pt x="225" y="4"/>
                    </a:lnTo>
                    <a:lnTo>
                      <a:pt x="215" y="7"/>
                    </a:lnTo>
                    <a:lnTo>
                      <a:pt x="206" y="11"/>
                    </a:lnTo>
                    <a:lnTo>
                      <a:pt x="202" y="15"/>
                    </a:lnTo>
                    <a:lnTo>
                      <a:pt x="199" y="19"/>
                    </a:lnTo>
                    <a:lnTo>
                      <a:pt x="199" y="22"/>
                    </a:lnTo>
                    <a:lnTo>
                      <a:pt x="199" y="13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95" name="Freeform 86"/>
              <p:cNvSpPr>
                <a:spLocks/>
              </p:cNvSpPr>
              <p:nvPr/>
            </p:nvSpPr>
            <p:spPr bwMode="auto">
              <a:xfrm>
                <a:off x="0" y="2236"/>
                <a:ext cx="1870" cy="167"/>
              </a:xfrm>
              <a:custGeom>
                <a:avLst/>
                <a:gdLst>
                  <a:gd name="T0" fmla="*/ 197 w 1870"/>
                  <a:gd name="T1" fmla="*/ 25 h 167"/>
                  <a:gd name="T2" fmla="*/ 197 w 1870"/>
                  <a:gd name="T3" fmla="*/ 25 h 167"/>
                  <a:gd name="T4" fmla="*/ 198 w 1870"/>
                  <a:gd name="T5" fmla="*/ 21 h 167"/>
                  <a:gd name="T6" fmla="*/ 199 w 1870"/>
                  <a:gd name="T7" fmla="*/ 15 h 167"/>
                  <a:gd name="T8" fmla="*/ 199 w 1870"/>
                  <a:gd name="T9" fmla="*/ 15 h 167"/>
                  <a:gd name="T10" fmla="*/ 204 w 1870"/>
                  <a:gd name="T11" fmla="*/ 11 h 167"/>
                  <a:gd name="T12" fmla="*/ 209 w 1870"/>
                  <a:gd name="T13" fmla="*/ 7 h 167"/>
                  <a:gd name="T14" fmla="*/ 209 w 1870"/>
                  <a:gd name="T15" fmla="*/ 7 h 167"/>
                  <a:gd name="T16" fmla="*/ 216 w 1870"/>
                  <a:gd name="T17" fmla="*/ 4 h 167"/>
                  <a:gd name="T18" fmla="*/ 223 w 1870"/>
                  <a:gd name="T19" fmla="*/ 3 h 167"/>
                  <a:gd name="T20" fmla="*/ 230 w 1870"/>
                  <a:gd name="T21" fmla="*/ 1 h 167"/>
                  <a:gd name="T22" fmla="*/ 239 w 1870"/>
                  <a:gd name="T23" fmla="*/ 0 h 167"/>
                  <a:gd name="T24" fmla="*/ 1829 w 1870"/>
                  <a:gd name="T25" fmla="*/ 0 h 167"/>
                  <a:gd name="T26" fmla="*/ 1829 w 1870"/>
                  <a:gd name="T27" fmla="*/ 0 h 167"/>
                  <a:gd name="T28" fmla="*/ 1836 w 1870"/>
                  <a:gd name="T29" fmla="*/ 1 h 167"/>
                  <a:gd name="T30" fmla="*/ 1843 w 1870"/>
                  <a:gd name="T31" fmla="*/ 1 h 167"/>
                  <a:gd name="T32" fmla="*/ 1850 w 1870"/>
                  <a:gd name="T33" fmla="*/ 4 h 167"/>
                  <a:gd name="T34" fmla="*/ 1857 w 1870"/>
                  <a:gd name="T35" fmla="*/ 7 h 167"/>
                  <a:gd name="T36" fmla="*/ 1857 w 1870"/>
                  <a:gd name="T37" fmla="*/ 7 h 167"/>
                  <a:gd name="T38" fmla="*/ 1864 w 1870"/>
                  <a:gd name="T39" fmla="*/ 11 h 167"/>
                  <a:gd name="T40" fmla="*/ 1870 w 1870"/>
                  <a:gd name="T41" fmla="*/ 18 h 167"/>
                  <a:gd name="T42" fmla="*/ 1870 w 1870"/>
                  <a:gd name="T43" fmla="*/ 18 h 167"/>
                  <a:gd name="T44" fmla="*/ 1867 w 1870"/>
                  <a:gd name="T45" fmla="*/ 20 h 167"/>
                  <a:gd name="T46" fmla="*/ 1867 w 1870"/>
                  <a:gd name="T47" fmla="*/ 20 h 167"/>
                  <a:gd name="T48" fmla="*/ 1867 w 1870"/>
                  <a:gd name="T49" fmla="*/ 20 h 167"/>
                  <a:gd name="T50" fmla="*/ 1864 w 1870"/>
                  <a:gd name="T51" fmla="*/ 17 h 167"/>
                  <a:gd name="T52" fmla="*/ 1861 w 1870"/>
                  <a:gd name="T53" fmla="*/ 14 h 167"/>
                  <a:gd name="T54" fmla="*/ 1853 w 1870"/>
                  <a:gd name="T55" fmla="*/ 8 h 167"/>
                  <a:gd name="T56" fmla="*/ 1842 w 1870"/>
                  <a:gd name="T57" fmla="*/ 4 h 167"/>
                  <a:gd name="T58" fmla="*/ 1829 w 1870"/>
                  <a:gd name="T59" fmla="*/ 3 h 167"/>
                  <a:gd name="T60" fmla="*/ 239 w 1870"/>
                  <a:gd name="T61" fmla="*/ 3 h 167"/>
                  <a:gd name="T62" fmla="*/ 239 w 1870"/>
                  <a:gd name="T63" fmla="*/ 3 h 167"/>
                  <a:gd name="T64" fmla="*/ 230 w 1870"/>
                  <a:gd name="T65" fmla="*/ 4 h 167"/>
                  <a:gd name="T66" fmla="*/ 223 w 1870"/>
                  <a:gd name="T67" fmla="*/ 5 h 167"/>
                  <a:gd name="T68" fmla="*/ 216 w 1870"/>
                  <a:gd name="T69" fmla="*/ 7 h 167"/>
                  <a:gd name="T70" fmla="*/ 211 w 1870"/>
                  <a:gd name="T71" fmla="*/ 10 h 167"/>
                  <a:gd name="T72" fmla="*/ 207 w 1870"/>
                  <a:gd name="T73" fmla="*/ 12 h 167"/>
                  <a:gd name="T74" fmla="*/ 202 w 1870"/>
                  <a:gd name="T75" fmla="*/ 17 h 167"/>
                  <a:gd name="T76" fmla="*/ 199 w 1870"/>
                  <a:gd name="T77" fmla="*/ 21 h 167"/>
                  <a:gd name="T78" fmla="*/ 199 w 1870"/>
                  <a:gd name="T79" fmla="*/ 25 h 167"/>
                  <a:gd name="T80" fmla="*/ 199 w 1870"/>
                  <a:gd name="T81" fmla="*/ 136 h 167"/>
                  <a:gd name="T82" fmla="*/ 3 w 1870"/>
                  <a:gd name="T83" fmla="*/ 136 h 167"/>
                  <a:gd name="T84" fmla="*/ 3 w 1870"/>
                  <a:gd name="T85" fmla="*/ 164 h 167"/>
                  <a:gd name="T86" fmla="*/ 199 w 1870"/>
                  <a:gd name="T87" fmla="*/ 164 h 167"/>
                  <a:gd name="T88" fmla="*/ 1860 w 1870"/>
                  <a:gd name="T89" fmla="*/ 164 h 167"/>
                  <a:gd name="T90" fmla="*/ 1860 w 1870"/>
                  <a:gd name="T91" fmla="*/ 167 h 167"/>
                  <a:gd name="T92" fmla="*/ 199 w 1870"/>
                  <a:gd name="T93" fmla="*/ 167 h 167"/>
                  <a:gd name="T94" fmla="*/ 0 w 1870"/>
                  <a:gd name="T95" fmla="*/ 167 h 167"/>
                  <a:gd name="T96" fmla="*/ 0 w 1870"/>
                  <a:gd name="T97" fmla="*/ 133 h 167"/>
                  <a:gd name="T98" fmla="*/ 197 w 1870"/>
                  <a:gd name="T99" fmla="*/ 133 h 167"/>
                  <a:gd name="T100" fmla="*/ 197 w 1870"/>
                  <a:gd name="T101" fmla="*/ 25 h 167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1870" h="167">
                    <a:moveTo>
                      <a:pt x="197" y="25"/>
                    </a:moveTo>
                    <a:lnTo>
                      <a:pt x="197" y="25"/>
                    </a:lnTo>
                    <a:lnTo>
                      <a:pt x="198" y="21"/>
                    </a:lnTo>
                    <a:lnTo>
                      <a:pt x="199" y="15"/>
                    </a:lnTo>
                    <a:lnTo>
                      <a:pt x="204" y="11"/>
                    </a:lnTo>
                    <a:lnTo>
                      <a:pt x="209" y="7"/>
                    </a:lnTo>
                    <a:lnTo>
                      <a:pt x="216" y="4"/>
                    </a:lnTo>
                    <a:lnTo>
                      <a:pt x="223" y="3"/>
                    </a:lnTo>
                    <a:lnTo>
                      <a:pt x="230" y="1"/>
                    </a:lnTo>
                    <a:lnTo>
                      <a:pt x="239" y="0"/>
                    </a:lnTo>
                    <a:lnTo>
                      <a:pt x="1829" y="0"/>
                    </a:lnTo>
                    <a:lnTo>
                      <a:pt x="1836" y="1"/>
                    </a:lnTo>
                    <a:lnTo>
                      <a:pt x="1843" y="1"/>
                    </a:lnTo>
                    <a:lnTo>
                      <a:pt x="1850" y="4"/>
                    </a:lnTo>
                    <a:lnTo>
                      <a:pt x="1857" y="7"/>
                    </a:lnTo>
                    <a:lnTo>
                      <a:pt x="1864" y="11"/>
                    </a:lnTo>
                    <a:lnTo>
                      <a:pt x="1870" y="18"/>
                    </a:lnTo>
                    <a:lnTo>
                      <a:pt x="1867" y="20"/>
                    </a:lnTo>
                    <a:lnTo>
                      <a:pt x="1864" y="17"/>
                    </a:lnTo>
                    <a:lnTo>
                      <a:pt x="1861" y="14"/>
                    </a:lnTo>
                    <a:lnTo>
                      <a:pt x="1853" y="8"/>
                    </a:lnTo>
                    <a:lnTo>
                      <a:pt x="1842" y="4"/>
                    </a:lnTo>
                    <a:lnTo>
                      <a:pt x="1829" y="3"/>
                    </a:lnTo>
                    <a:lnTo>
                      <a:pt x="239" y="3"/>
                    </a:lnTo>
                    <a:lnTo>
                      <a:pt x="230" y="4"/>
                    </a:lnTo>
                    <a:lnTo>
                      <a:pt x="223" y="5"/>
                    </a:lnTo>
                    <a:lnTo>
                      <a:pt x="216" y="7"/>
                    </a:lnTo>
                    <a:lnTo>
                      <a:pt x="211" y="10"/>
                    </a:lnTo>
                    <a:lnTo>
                      <a:pt x="207" y="12"/>
                    </a:lnTo>
                    <a:lnTo>
                      <a:pt x="202" y="17"/>
                    </a:lnTo>
                    <a:lnTo>
                      <a:pt x="199" y="21"/>
                    </a:lnTo>
                    <a:lnTo>
                      <a:pt x="199" y="25"/>
                    </a:lnTo>
                    <a:lnTo>
                      <a:pt x="199" y="136"/>
                    </a:lnTo>
                    <a:lnTo>
                      <a:pt x="3" y="136"/>
                    </a:lnTo>
                    <a:lnTo>
                      <a:pt x="3" y="164"/>
                    </a:lnTo>
                    <a:lnTo>
                      <a:pt x="199" y="164"/>
                    </a:lnTo>
                    <a:lnTo>
                      <a:pt x="1860" y="164"/>
                    </a:lnTo>
                    <a:lnTo>
                      <a:pt x="1860" y="167"/>
                    </a:lnTo>
                    <a:lnTo>
                      <a:pt x="199" y="167"/>
                    </a:lnTo>
                    <a:lnTo>
                      <a:pt x="0" y="167"/>
                    </a:lnTo>
                    <a:lnTo>
                      <a:pt x="0" y="133"/>
                    </a:lnTo>
                    <a:lnTo>
                      <a:pt x="197" y="133"/>
                    </a:lnTo>
                    <a:lnTo>
                      <a:pt x="197" y="2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96" name="Freeform 87"/>
              <p:cNvSpPr>
                <a:spLocks/>
              </p:cNvSpPr>
              <p:nvPr/>
            </p:nvSpPr>
            <p:spPr bwMode="auto">
              <a:xfrm>
                <a:off x="3914" y="2129"/>
                <a:ext cx="41" cy="24"/>
              </a:xfrm>
              <a:custGeom>
                <a:avLst/>
                <a:gdLst>
                  <a:gd name="T0" fmla="*/ 21 w 41"/>
                  <a:gd name="T1" fmla="*/ 0 h 24"/>
                  <a:gd name="T2" fmla="*/ 41 w 41"/>
                  <a:gd name="T3" fmla="*/ 0 h 24"/>
                  <a:gd name="T4" fmla="*/ 31 w 41"/>
                  <a:gd name="T5" fmla="*/ 11 h 24"/>
                  <a:gd name="T6" fmla="*/ 21 w 41"/>
                  <a:gd name="T7" fmla="*/ 24 h 24"/>
                  <a:gd name="T8" fmla="*/ 10 w 41"/>
                  <a:gd name="T9" fmla="*/ 11 h 24"/>
                  <a:gd name="T10" fmla="*/ 0 w 41"/>
                  <a:gd name="T11" fmla="*/ 0 h 24"/>
                  <a:gd name="T12" fmla="*/ 21 w 41"/>
                  <a:gd name="T13" fmla="*/ 0 h 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24">
                    <a:moveTo>
                      <a:pt x="21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1" y="24"/>
                    </a:lnTo>
                    <a:lnTo>
                      <a:pt x="10" y="11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97" name="Freeform 88"/>
              <p:cNvSpPr>
                <a:spLocks noEditPoints="1"/>
              </p:cNvSpPr>
              <p:nvPr/>
            </p:nvSpPr>
            <p:spPr bwMode="auto">
              <a:xfrm>
                <a:off x="5496" y="1917"/>
                <a:ext cx="244" cy="88"/>
              </a:xfrm>
              <a:custGeom>
                <a:avLst/>
                <a:gdLst>
                  <a:gd name="T0" fmla="*/ 0 w 244"/>
                  <a:gd name="T1" fmla="*/ 0 h 88"/>
                  <a:gd name="T2" fmla="*/ 244 w 244"/>
                  <a:gd name="T3" fmla="*/ 0 h 88"/>
                  <a:gd name="T4" fmla="*/ 244 w 244"/>
                  <a:gd name="T5" fmla="*/ 87 h 88"/>
                  <a:gd name="T6" fmla="*/ 244 w 244"/>
                  <a:gd name="T7" fmla="*/ 87 h 88"/>
                  <a:gd name="T8" fmla="*/ 242 w 244"/>
                  <a:gd name="T9" fmla="*/ 87 h 88"/>
                  <a:gd name="T10" fmla="*/ 242 w 244"/>
                  <a:gd name="T11" fmla="*/ 87 h 88"/>
                  <a:gd name="T12" fmla="*/ 216 w 244"/>
                  <a:gd name="T13" fmla="*/ 88 h 88"/>
                  <a:gd name="T14" fmla="*/ 0 w 244"/>
                  <a:gd name="T15" fmla="*/ 88 h 88"/>
                  <a:gd name="T16" fmla="*/ 0 w 244"/>
                  <a:gd name="T17" fmla="*/ 0 h 88"/>
                  <a:gd name="T18" fmla="*/ 111 w 244"/>
                  <a:gd name="T19" fmla="*/ 69 h 88"/>
                  <a:gd name="T20" fmla="*/ 121 w 244"/>
                  <a:gd name="T21" fmla="*/ 56 h 88"/>
                  <a:gd name="T22" fmla="*/ 122 w 244"/>
                  <a:gd name="T23" fmla="*/ 56 h 88"/>
                  <a:gd name="T24" fmla="*/ 122 w 244"/>
                  <a:gd name="T25" fmla="*/ 56 h 88"/>
                  <a:gd name="T26" fmla="*/ 133 w 244"/>
                  <a:gd name="T27" fmla="*/ 69 h 88"/>
                  <a:gd name="T28" fmla="*/ 167 w 244"/>
                  <a:gd name="T29" fmla="*/ 69 h 88"/>
                  <a:gd name="T30" fmla="*/ 139 w 244"/>
                  <a:gd name="T31" fmla="*/ 39 h 88"/>
                  <a:gd name="T32" fmla="*/ 167 w 244"/>
                  <a:gd name="T33" fmla="*/ 11 h 88"/>
                  <a:gd name="T34" fmla="*/ 133 w 244"/>
                  <a:gd name="T35" fmla="*/ 11 h 88"/>
                  <a:gd name="T36" fmla="*/ 124 w 244"/>
                  <a:gd name="T37" fmla="*/ 24 h 88"/>
                  <a:gd name="T38" fmla="*/ 122 w 244"/>
                  <a:gd name="T39" fmla="*/ 24 h 88"/>
                  <a:gd name="T40" fmla="*/ 122 w 244"/>
                  <a:gd name="T41" fmla="*/ 22 h 88"/>
                  <a:gd name="T42" fmla="*/ 122 w 244"/>
                  <a:gd name="T43" fmla="*/ 22 h 88"/>
                  <a:gd name="T44" fmla="*/ 111 w 244"/>
                  <a:gd name="T45" fmla="*/ 11 h 88"/>
                  <a:gd name="T46" fmla="*/ 108 w 244"/>
                  <a:gd name="T47" fmla="*/ 11 h 88"/>
                  <a:gd name="T48" fmla="*/ 79 w 244"/>
                  <a:gd name="T49" fmla="*/ 11 h 88"/>
                  <a:gd name="T50" fmla="*/ 105 w 244"/>
                  <a:gd name="T51" fmla="*/ 39 h 88"/>
                  <a:gd name="T52" fmla="*/ 77 w 244"/>
                  <a:gd name="T53" fmla="*/ 69 h 88"/>
                  <a:gd name="T54" fmla="*/ 111 w 244"/>
                  <a:gd name="T55" fmla="*/ 69 h 8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244" h="88">
                    <a:moveTo>
                      <a:pt x="0" y="0"/>
                    </a:moveTo>
                    <a:lnTo>
                      <a:pt x="244" y="0"/>
                    </a:lnTo>
                    <a:lnTo>
                      <a:pt x="244" y="87"/>
                    </a:lnTo>
                    <a:lnTo>
                      <a:pt x="242" y="87"/>
                    </a:lnTo>
                    <a:lnTo>
                      <a:pt x="216" y="88"/>
                    </a:lnTo>
                    <a:lnTo>
                      <a:pt x="0" y="88"/>
                    </a:lnTo>
                    <a:lnTo>
                      <a:pt x="0" y="0"/>
                    </a:lnTo>
                    <a:close/>
                    <a:moveTo>
                      <a:pt x="111" y="69"/>
                    </a:moveTo>
                    <a:lnTo>
                      <a:pt x="121" y="56"/>
                    </a:lnTo>
                    <a:lnTo>
                      <a:pt x="122" y="56"/>
                    </a:lnTo>
                    <a:lnTo>
                      <a:pt x="133" y="69"/>
                    </a:lnTo>
                    <a:lnTo>
                      <a:pt x="167" y="69"/>
                    </a:lnTo>
                    <a:lnTo>
                      <a:pt x="139" y="39"/>
                    </a:lnTo>
                    <a:lnTo>
                      <a:pt x="167" y="11"/>
                    </a:lnTo>
                    <a:lnTo>
                      <a:pt x="133" y="11"/>
                    </a:lnTo>
                    <a:lnTo>
                      <a:pt x="124" y="24"/>
                    </a:lnTo>
                    <a:lnTo>
                      <a:pt x="122" y="24"/>
                    </a:lnTo>
                    <a:lnTo>
                      <a:pt x="122" y="22"/>
                    </a:lnTo>
                    <a:lnTo>
                      <a:pt x="111" y="11"/>
                    </a:lnTo>
                    <a:lnTo>
                      <a:pt x="108" y="11"/>
                    </a:lnTo>
                    <a:lnTo>
                      <a:pt x="79" y="11"/>
                    </a:lnTo>
                    <a:lnTo>
                      <a:pt x="105" y="39"/>
                    </a:lnTo>
                    <a:lnTo>
                      <a:pt x="77" y="69"/>
                    </a:lnTo>
                    <a:lnTo>
                      <a:pt x="111" y="69"/>
                    </a:lnTo>
                    <a:close/>
                  </a:path>
                </a:pathLst>
              </a:custGeom>
              <a:solidFill>
                <a:srgbClr val="EC1C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98" name="Freeform 89"/>
              <p:cNvSpPr>
                <a:spLocks noEditPoints="1"/>
              </p:cNvSpPr>
              <p:nvPr/>
            </p:nvSpPr>
            <p:spPr bwMode="auto">
              <a:xfrm>
                <a:off x="5365" y="1917"/>
                <a:ext cx="113" cy="88"/>
              </a:xfrm>
              <a:custGeom>
                <a:avLst/>
                <a:gdLst>
                  <a:gd name="T0" fmla="*/ 80 w 113"/>
                  <a:gd name="T1" fmla="*/ 70 h 88"/>
                  <a:gd name="T2" fmla="*/ 80 w 113"/>
                  <a:gd name="T3" fmla="*/ 65 h 88"/>
                  <a:gd name="T4" fmla="*/ 90 w 113"/>
                  <a:gd name="T5" fmla="*/ 65 h 88"/>
                  <a:gd name="T6" fmla="*/ 90 w 113"/>
                  <a:gd name="T7" fmla="*/ 62 h 88"/>
                  <a:gd name="T8" fmla="*/ 90 w 113"/>
                  <a:gd name="T9" fmla="*/ 15 h 88"/>
                  <a:gd name="T10" fmla="*/ 34 w 113"/>
                  <a:gd name="T11" fmla="*/ 15 h 88"/>
                  <a:gd name="T12" fmla="*/ 34 w 113"/>
                  <a:gd name="T13" fmla="*/ 24 h 88"/>
                  <a:gd name="T14" fmla="*/ 24 w 113"/>
                  <a:gd name="T15" fmla="*/ 24 h 88"/>
                  <a:gd name="T16" fmla="*/ 24 w 113"/>
                  <a:gd name="T17" fmla="*/ 73 h 88"/>
                  <a:gd name="T18" fmla="*/ 80 w 113"/>
                  <a:gd name="T19" fmla="*/ 73 h 88"/>
                  <a:gd name="T20" fmla="*/ 80 w 113"/>
                  <a:gd name="T21" fmla="*/ 70 h 88"/>
                  <a:gd name="T22" fmla="*/ 113 w 113"/>
                  <a:gd name="T23" fmla="*/ 88 h 88"/>
                  <a:gd name="T24" fmla="*/ 0 w 113"/>
                  <a:gd name="T25" fmla="*/ 88 h 88"/>
                  <a:gd name="T26" fmla="*/ 0 w 113"/>
                  <a:gd name="T27" fmla="*/ 0 h 88"/>
                  <a:gd name="T28" fmla="*/ 113 w 113"/>
                  <a:gd name="T29" fmla="*/ 0 h 88"/>
                  <a:gd name="T30" fmla="*/ 113 w 113"/>
                  <a:gd name="T31" fmla="*/ 88 h 8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13" h="88">
                    <a:moveTo>
                      <a:pt x="80" y="70"/>
                    </a:moveTo>
                    <a:lnTo>
                      <a:pt x="80" y="65"/>
                    </a:lnTo>
                    <a:lnTo>
                      <a:pt x="90" y="65"/>
                    </a:lnTo>
                    <a:lnTo>
                      <a:pt x="90" y="62"/>
                    </a:lnTo>
                    <a:lnTo>
                      <a:pt x="90" y="15"/>
                    </a:lnTo>
                    <a:lnTo>
                      <a:pt x="34" y="15"/>
                    </a:lnTo>
                    <a:lnTo>
                      <a:pt x="34" y="24"/>
                    </a:lnTo>
                    <a:lnTo>
                      <a:pt x="24" y="24"/>
                    </a:lnTo>
                    <a:lnTo>
                      <a:pt x="24" y="73"/>
                    </a:lnTo>
                    <a:lnTo>
                      <a:pt x="80" y="73"/>
                    </a:lnTo>
                    <a:lnTo>
                      <a:pt x="80" y="70"/>
                    </a:lnTo>
                    <a:close/>
                    <a:moveTo>
                      <a:pt x="113" y="88"/>
                    </a:moveTo>
                    <a:lnTo>
                      <a:pt x="0" y="88"/>
                    </a:lnTo>
                    <a:lnTo>
                      <a:pt x="0" y="0"/>
                    </a:lnTo>
                    <a:lnTo>
                      <a:pt x="113" y="0"/>
                    </a:lnTo>
                    <a:lnTo>
                      <a:pt x="113" y="88"/>
                    </a:lnTo>
                    <a:close/>
                  </a:path>
                </a:pathLst>
              </a:custGeom>
              <a:solidFill>
                <a:srgbClr val="2E77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99" name="Rectangle 90"/>
              <p:cNvSpPr>
                <a:spLocks noChangeArrowheads="1"/>
              </p:cNvSpPr>
              <p:nvPr/>
            </p:nvSpPr>
            <p:spPr bwMode="auto">
              <a:xfrm>
                <a:off x="5362" y="1917"/>
                <a:ext cx="3" cy="88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00" name="Freeform 91"/>
              <p:cNvSpPr>
                <a:spLocks/>
              </p:cNvSpPr>
              <p:nvPr/>
            </p:nvSpPr>
            <p:spPr bwMode="auto">
              <a:xfrm>
                <a:off x="5402" y="1935"/>
                <a:ext cx="50" cy="41"/>
              </a:xfrm>
              <a:custGeom>
                <a:avLst/>
                <a:gdLst>
                  <a:gd name="T0" fmla="*/ 50 w 50"/>
                  <a:gd name="T1" fmla="*/ 0 h 41"/>
                  <a:gd name="T2" fmla="*/ 50 w 50"/>
                  <a:gd name="T3" fmla="*/ 41 h 41"/>
                  <a:gd name="T4" fmla="*/ 48 w 50"/>
                  <a:gd name="T5" fmla="*/ 41 h 41"/>
                  <a:gd name="T6" fmla="*/ 48 w 50"/>
                  <a:gd name="T7" fmla="*/ 3 h 41"/>
                  <a:gd name="T8" fmla="*/ 3 w 50"/>
                  <a:gd name="T9" fmla="*/ 3 h 41"/>
                  <a:gd name="T10" fmla="*/ 3 w 50"/>
                  <a:gd name="T11" fmla="*/ 6 h 41"/>
                  <a:gd name="T12" fmla="*/ 0 w 50"/>
                  <a:gd name="T13" fmla="*/ 6 h 41"/>
                  <a:gd name="T14" fmla="*/ 0 w 50"/>
                  <a:gd name="T15" fmla="*/ 0 h 41"/>
                  <a:gd name="T16" fmla="*/ 50 w 50"/>
                  <a:gd name="T17" fmla="*/ 0 h 4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0" h="41">
                    <a:moveTo>
                      <a:pt x="50" y="0"/>
                    </a:moveTo>
                    <a:lnTo>
                      <a:pt x="50" y="41"/>
                    </a:lnTo>
                    <a:lnTo>
                      <a:pt x="48" y="41"/>
                    </a:lnTo>
                    <a:lnTo>
                      <a:pt x="48" y="3"/>
                    </a:lnTo>
                    <a:lnTo>
                      <a:pt x="3" y="3"/>
                    </a:lnTo>
                    <a:lnTo>
                      <a:pt x="3" y="6"/>
                    </a:lnTo>
                    <a:lnTo>
                      <a:pt x="0" y="6"/>
                    </a:lnTo>
                    <a:lnTo>
                      <a:pt x="0" y="0"/>
                    </a:ln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1" name="Freeform 92"/>
              <p:cNvSpPr>
                <a:spLocks/>
              </p:cNvSpPr>
              <p:nvPr/>
            </p:nvSpPr>
            <p:spPr bwMode="auto">
              <a:xfrm>
                <a:off x="5405" y="1938"/>
                <a:ext cx="45" cy="38"/>
              </a:xfrm>
              <a:custGeom>
                <a:avLst/>
                <a:gdLst>
                  <a:gd name="T0" fmla="*/ 45 w 45"/>
                  <a:gd name="T1" fmla="*/ 0 h 38"/>
                  <a:gd name="T2" fmla="*/ 45 w 45"/>
                  <a:gd name="T3" fmla="*/ 38 h 38"/>
                  <a:gd name="T4" fmla="*/ 40 w 45"/>
                  <a:gd name="T5" fmla="*/ 38 h 38"/>
                  <a:gd name="T6" fmla="*/ 40 w 45"/>
                  <a:gd name="T7" fmla="*/ 3 h 38"/>
                  <a:gd name="T8" fmla="*/ 0 w 45"/>
                  <a:gd name="T9" fmla="*/ 3 h 38"/>
                  <a:gd name="T10" fmla="*/ 0 w 45"/>
                  <a:gd name="T11" fmla="*/ 0 h 38"/>
                  <a:gd name="T12" fmla="*/ 45 w 45"/>
                  <a:gd name="T13" fmla="*/ 0 h 3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5" h="38">
                    <a:moveTo>
                      <a:pt x="45" y="0"/>
                    </a:moveTo>
                    <a:lnTo>
                      <a:pt x="45" y="38"/>
                    </a:lnTo>
                    <a:lnTo>
                      <a:pt x="40" y="38"/>
                    </a:lnTo>
                    <a:lnTo>
                      <a:pt x="40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2" name="Freeform 93"/>
              <p:cNvSpPr>
                <a:spLocks/>
              </p:cNvSpPr>
              <p:nvPr/>
            </p:nvSpPr>
            <p:spPr bwMode="auto">
              <a:xfrm>
                <a:off x="5618" y="1939"/>
                <a:ext cx="0" cy="2"/>
              </a:xfrm>
              <a:custGeom>
                <a:avLst/>
                <a:gdLst>
                  <a:gd name="T0" fmla="*/ 0 h 2"/>
                  <a:gd name="T1" fmla="*/ 0 h 2"/>
                  <a:gd name="T2" fmla="*/ 2 h 2"/>
                  <a:gd name="T3" fmla="*/ 0 h 2"/>
                  <a:gd name="T4" fmla="*/ 0 60000 65536"/>
                  <a:gd name="T5" fmla="*/ 0 60000 65536"/>
                  <a:gd name="T6" fmla="*/ 0 60000 65536"/>
                  <a:gd name="T7" fmla="*/ 0 60000 65536"/>
                </a:gdLst>
                <a:ahLst/>
                <a:cxnLst>
                  <a:cxn ang="T4">
                    <a:pos x="0" y="T0"/>
                  </a:cxn>
                  <a:cxn ang="T5">
                    <a:pos x="0" y="T1"/>
                  </a:cxn>
                  <a:cxn ang="T6">
                    <a:pos x="0" y="T2"/>
                  </a:cxn>
                  <a:cxn ang="T7">
                    <a:pos x="0" y="T3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3" name="Rectangle 94"/>
              <p:cNvSpPr>
                <a:spLocks noChangeArrowheads="1"/>
              </p:cNvSpPr>
              <p:nvPr/>
            </p:nvSpPr>
            <p:spPr bwMode="auto">
              <a:xfrm>
                <a:off x="5399" y="1941"/>
                <a:ext cx="3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04" name="Rectangle 95"/>
              <p:cNvSpPr>
                <a:spLocks noChangeArrowheads="1"/>
              </p:cNvSpPr>
              <p:nvPr/>
            </p:nvSpPr>
            <p:spPr bwMode="auto">
              <a:xfrm>
                <a:off x="5402" y="1941"/>
                <a:ext cx="3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05" name="Freeform 96"/>
              <p:cNvSpPr>
                <a:spLocks/>
              </p:cNvSpPr>
              <p:nvPr/>
            </p:nvSpPr>
            <p:spPr bwMode="auto">
              <a:xfrm>
                <a:off x="5617" y="1939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3 h 3"/>
                  <a:gd name="T8" fmla="*/ 0 w 1"/>
                  <a:gd name="T9" fmla="*/ 2 h 3"/>
                  <a:gd name="T10" fmla="*/ 1 w 1"/>
                  <a:gd name="T11" fmla="*/ 2 h 3"/>
                  <a:gd name="T12" fmla="*/ 1 w 1"/>
                  <a:gd name="T13" fmla="*/ 0 h 3"/>
                  <a:gd name="T14" fmla="*/ 1 w 1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6" name="Freeform 97"/>
              <p:cNvSpPr>
                <a:spLocks/>
              </p:cNvSpPr>
              <p:nvPr/>
            </p:nvSpPr>
            <p:spPr bwMode="auto">
              <a:xfrm>
                <a:off x="5620" y="1942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0 h 3"/>
                  <a:gd name="T4" fmla="*/ 0 w 1"/>
                  <a:gd name="T5" fmla="*/ 3 h 3"/>
                  <a:gd name="T6" fmla="*/ 0 w 1"/>
                  <a:gd name="T7" fmla="*/ 3 h 3"/>
                  <a:gd name="T8" fmla="*/ 1 w 1"/>
                  <a:gd name="T9" fmla="*/ 0 h 3"/>
                  <a:gd name="T10" fmla="*/ 1 w 1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0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7" name="Freeform 98"/>
              <p:cNvSpPr>
                <a:spLocks/>
              </p:cNvSpPr>
              <p:nvPr/>
            </p:nvSpPr>
            <p:spPr bwMode="auto">
              <a:xfrm>
                <a:off x="5617" y="1941"/>
                <a:ext cx="4" cy="4"/>
              </a:xfrm>
              <a:custGeom>
                <a:avLst/>
                <a:gdLst>
                  <a:gd name="T0" fmla="*/ 0 w 4"/>
                  <a:gd name="T1" fmla="*/ 1 h 4"/>
                  <a:gd name="T2" fmla="*/ 0 w 4"/>
                  <a:gd name="T3" fmla="*/ 1 h 4"/>
                  <a:gd name="T4" fmla="*/ 1 w 4"/>
                  <a:gd name="T5" fmla="*/ 0 h 4"/>
                  <a:gd name="T6" fmla="*/ 1 w 4"/>
                  <a:gd name="T7" fmla="*/ 0 h 4"/>
                  <a:gd name="T8" fmla="*/ 4 w 4"/>
                  <a:gd name="T9" fmla="*/ 1 h 4"/>
                  <a:gd name="T10" fmla="*/ 4 w 4"/>
                  <a:gd name="T11" fmla="*/ 1 h 4"/>
                  <a:gd name="T12" fmla="*/ 3 w 4"/>
                  <a:gd name="T13" fmla="*/ 4 h 4"/>
                  <a:gd name="T14" fmla="*/ 1 w 4"/>
                  <a:gd name="T15" fmla="*/ 4 h 4"/>
                  <a:gd name="T16" fmla="*/ 1 w 4"/>
                  <a:gd name="T17" fmla="*/ 4 h 4"/>
                  <a:gd name="T18" fmla="*/ 1 w 4"/>
                  <a:gd name="T19" fmla="*/ 4 h 4"/>
                  <a:gd name="T20" fmla="*/ 1 w 4"/>
                  <a:gd name="T21" fmla="*/ 4 h 4"/>
                  <a:gd name="T22" fmla="*/ 0 w 4"/>
                  <a:gd name="T23" fmla="*/ 1 h 4"/>
                  <a:gd name="T24" fmla="*/ 0 w 4"/>
                  <a:gd name="T25" fmla="*/ 1 h 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" h="4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4" y="1"/>
                    </a:lnTo>
                    <a:lnTo>
                      <a:pt x="3" y="4"/>
                    </a:lnTo>
                    <a:lnTo>
                      <a:pt x="1" y="4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8" name="Freeform 99"/>
              <p:cNvSpPr>
                <a:spLocks/>
              </p:cNvSpPr>
              <p:nvPr/>
            </p:nvSpPr>
            <p:spPr bwMode="auto">
              <a:xfrm>
                <a:off x="5617" y="1942"/>
                <a:ext cx="1" cy="3"/>
              </a:xfrm>
              <a:custGeom>
                <a:avLst/>
                <a:gdLst>
                  <a:gd name="T0" fmla="*/ 0 w 1"/>
                  <a:gd name="T1" fmla="*/ 0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3 h 3"/>
                  <a:gd name="T8" fmla="*/ 0 w 1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0" y="0"/>
                    </a:moveTo>
                    <a:lnTo>
                      <a:pt x="0" y="0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9" name="Freeform 100"/>
              <p:cNvSpPr>
                <a:spLocks/>
              </p:cNvSpPr>
              <p:nvPr/>
            </p:nvSpPr>
            <p:spPr bwMode="auto">
              <a:xfrm>
                <a:off x="5405" y="1941"/>
                <a:ext cx="40" cy="35"/>
              </a:xfrm>
              <a:custGeom>
                <a:avLst/>
                <a:gdLst>
                  <a:gd name="T0" fmla="*/ 40 w 40"/>
                  <a:gd name="T1" fmla="*/ 0 h 35"/>
                  <a:gd name="T2" fmla="*/ 40 w 40"/>
                  <a:gd name="T3" fmla="*/ 35 h 35"/>
                  <a:gd name="T4" fmla="*/ 37 w 40"/>
                  <a:gd name="T5" fmla="*/ 35 h 35"/>
                  <a:gd name="T6" fmla="*/ 37 w 40"/>
                  <a:gd name="T7" fmla="*/ 3 h 35"/>
                  <a:gd name="T8" fmla="*/ 0 w 40"/>
                  <a:gd name="T9" fmla="*/ 3 h 35"/>
                  <a:gd name="T10" fmla="*/ 0 w 40"/>
                  <a:gd name="T11" fmla="*/ 0 h 35"/>
                  <a:gd name="T12" fmla="*/ 40 w 40"/>
                  <a:gd name="T13" fmla="*/ 0 h 3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35">
                    <a:moveTo>
                      <a:pt x="40" y="0"/>
                    </a:moveTo>
                    <a:lnTo>
                      <a:pt x="40" y="35"/>
                    </a:lnTo>
                    <a:lnTo>
                      <a:pt x="37" y="35"/>
                    </a:lnTo>
                    <a:lnTo>
                      <a:pt x="37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10" name="Rectangle 101"/>
              <p:cNvSpPr>
                <a:spLocks noChangeArrowheads="1"/>
              </p:cNvSpPr>
              <p:nvPr/>
            </p:nvSpPr>
            <p:spPr bwMode="auto">
              <a:xfrm>
                <a:off x="5399" y="1944"/>
                <a:ext cx="3" cy="2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11" name="Rectangle 102"/>
              <p:cNvSpPr>
                <a:spLocks noChangeArrowheads="1"/>
              </p:cNvSpPr>
              <p:nvPr/>
            </p:nvSpPr>
            <p:spPr bwMode="auto">
              <a:xfrm>
                <a:off x="5402" y="1944"/>
                <a:ext cx="3" cy="2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12" name="Freeform 103"/>
              <p:cNvSpPr>
                <a:spLocks/>
              </p:cNvSpPr>
              <p:nvPr/>
            </p:nvSpPr>
            <p:spPr bwMode="auto">
              <a:xfrm>
                <a:off x="5405" y="1944"/>
                <a:ext cx="37" cy="32"/>
              </a:xfrm>
              <a:custGeom>
                <a:avLst/>
                <a:gdLst>
                  <a:gd name="T0" fmla="*/ 37 w 37"/>
                  <a:gd name="T1" fmla="*/ 0 h 32"/>
                  <a:gd name="T2" fmla="*/ 37 w 37"/>
                  <a:gd name="T3" fmla="*/ 32 h 32"/>
                  <a:gd name="T4" fmla="*/ 35 w 37"/>
                  <a:gd name="T5" fmla="*/ 32 h 32"/>
                  <a:gd name="T6" fmla="*/ 35 w 37"/>
                  <a:gd name="T7" fmla="*/ 2 h 32"/>
                  <a:gd name="T8" fmla="*/ 0 w 37"/>
                  <a:gd name="T9" fmla="*/ 2 h 32"/>
                  <a:gd name="T10" fmla="*/ 0 w 37"/>
                  <a:gd name="T11" fmla="*/ 0 h 32"/>
                  <a:gd name="T12" fmla="*/ 37 w 37"/>
                  <a:gd name="T13" fmla="*/ 0 h 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7" h="32">
                    <a:moveTo>
                      <a:pt x="37" y="0"/>
                    </a:moveTo>
                    <a:lnTo>
                      <a:pt x="37" y="32"/>
                    </a:lnTo>
                    <a:lnTo>
                      <a:pt x="35" y="32"/>
                    </a:lnTo>
                    <a:lnTo>
                      <a:pt x="35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13" name="Freeform 104"/>
              <p:cNvSpPr>
                <a:spLocks/>
              </p:cNvSpPr>
              <p:nvPr/>
            </p:nvSpPr>
            <p:spPr bwMode="auto">
              <a:xfrm>
                <a:off x="5618" y="1928"/>
                <a:ext cx="45" cy="28"/>
              </a:xfrm>
              <a:custGeom>
                <a:avLst/>
                <a:gdLst>
                  <a:gd name="T0" fmla="*/ 45 w 45"/>
                  <a:gd name="T1" fmla="*/ 0 h 28"/>
                  <a:gd name="T2" fmla="*/ 17 w 45"/>
                  <a:gd name="T3" fmla="*/ 28 h 28"/>
                  <a:gd name="T4" fmla="*/ 16 w 45"/>
                  <a:gd name="T5" fmla="*/ 27 h 28"/>
                  <a:gd name="T6" fmla="*/ 38 w 45"/>
                  <a:gd name="T7" fmla="*/ 3 h 28"/>
                  <a:gd name="T8" fmla="*/ 13 w 45"/>
                  <a:gd name="T9" fmla="*/ 3 h 28"/>
                  <a:gd name="T10" fmla="*/ 3 w 45"/>
                  <a:gd name="T11" fmla="*/ 14 h 28"/>
                  <a:gd name="T12" fmla="*/ 3 w 45"/>
                  <a:gd name="T13" fmla="*/ 14 h 28"/>
                  <a:gd name="T14" fmla="*/ 3 w 45"/>
                  <a:gd name="T15" fmla="*/ 14 h 28"/>
                  <a:gd name="T16" fmla="*/ 0 w 45"/>
                  <a:gd name="T17" fmla="*/ 13 h 28"/>
                  <a:gd name="T18" fmla="*/ 2 w 45"/>
                  <a:gd name="T19" fmla="*/ 13 h 28"/>
                  <a:gd name="T20" fmla="*/ 11 w 45"/>
                  <a:gd name="T21" fmla="*/ 0 h 28"/>
                  <a:gd name="T22" fmla="*/ 45 w 45"/>
                  <a:gd name="T23" fmla="*/ 0 h 2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5" h="28">
                    <a:moveTo>
                      <a:pt x="45" y="0"/>
                    </a:moveTo>
                    <a:lnTo>
                      <a:pt x="17" y="28"/>
                    </a:lnTo>
                    <a:lnTo>
                      <a:pt x="16" y="27"/>
                    </a:lnTo>
                    <a:lnTo>
                      <a:pt x="38" y="3"/>
                    </a:lnTo>
                    <a:lnTo>
                      <a:pt x="13" y="3"/>
                    </a:lnTo>
                    <a:lnTo>
                      <a:pt x="3" y="14"/>
                    </a:lnTo>
                    <a:lnTo>
                      <a:pt x="0" y="13"/>
                    </a:lnTo>
                    <a:lnTo>
                      <a:pt x="2" y="13"/>
                    </a:lnTo>
                    <a:lnTo>
                      <a:pt x="11" y="0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14" name="Freeform 105"/>
              <p:cNvSpPr>
                <a:spLocks/>
              </p:cNvSpPr>
              <p:nvPr/>
            </p:nvSpPr>
            <p:spPr bwMode="auto">
              <a:xfrm>
                <a:off x="5631" y="1955"/>
                <a:ext cx="4" cy="3"/>
              </a:xfrm>
              <a:custGeom>
                <a:avLst/>
                <a:gdLst>
                  <a:gd name="T0" fmla="*/ 3 w 4"/>
                  <a:gd name="T1" fmla="*/ 0 h 3"/>
                  <a:gd name="T2" fmla="*/ 4 w 4"/>
                  <a:gd name="T3" fmla="*/ 1 h 3"/>
                  <a:gd name="T4" fmla="*/ 3 w 4"/>
                  <a:gd name="T5" fmla="*/ 3 h 3"/>
                  <a:gd name="T6" fmla="*/ 0 w 4"/>
                  <a:gd name="T7" fmla="*/ 1 h 3"/>
                  <a:gd name="T8" fmla="*/ 3 w 4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3">
                    <a:moveTo>
                      <a:pt x="3" y="0"/>
                    </a:moveTo>
                    <a:lnTo>
                      <a:pt x="4" y="1"/>
                    </a:lnTo>
                    <a:lnTo>
                      <a:pt x="3" y="3"/>
                    </a:lnTo>
                    <a:lnTo>
                      <a:pt x="0" y="1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15" name="Rectangle 106"/>
              <p:cNvSpPr>
                <a:spLocks noChangeArrowheads="1"/>
              </p:cNvSpPr>
              <p:nvPr/>
            </p:nvSpPr>
            <p:spPr bwMode="auto">
              <a:xfrm>
                <a:off x="5263" y="1956"/>
                <a:ext cx="59" cy="1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16" name="Rectangle 107"/>
              <p:cNvSpPr>
                <a:spLocks noChangeArrowheads="1"/>
              </p:cNvSpPr>
              <p:nvPr/>
            </p:nvSpPr>
            <p:spPr bwMode="auto">
              <a:xfrm>
                <a:off x="5412" y="1962"/>
                <a:ext cx="11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17" name="Freeform 108"/>
              <p:cNvSpPr>
                <a:spLocks/>
              </p:cNvSpPr>
              <p:nvPr/>
            </p:nvSpPr>
            <p:spPr bwMode="auto">
              <a:xfrm>
                <a:off x="5260" y="1954"/>
                <a:ext cx="64" cy="16"/>
              </a:xfrm>
              <a:custGeom>
                <a:avLst/>
                <a:gdLst>
                  <a:gd name="T0" fmla="*/ 64 w 64"/>
                  <a:gd name="T1" fmla="*/ 14 h 16"/>
                  <a:gd name="T2" fmla="*/ 62 w 64"/>
                  <a:gd name="T3" fmla="*/ 14 h 16"/>
                  <a:gd name="T4" fmla="*/ 62 w 64"/>
                  <a:gd name="T5" fmla="*/ 2 h 16"/>
                  <a:gd name="T6" fmla="*/ 3 w 64"/>
                  <a:gd name="T7" fmla="*/ 2 h 16"/>
                  <a:gd name="T8" fmla="*/ 3 w 64"/>
                  <a:gd name="T9" fmla="*/ 14 h 16"/>
                  <a:gd name="T10" fmla="*/ 62 w 64"/>
                  <a:gd name="T11" fmla="*/ 14 h 16"/>
                  <a:gd name="T12" fmla="*/ 62 w 64"/>
                  <a:gd name="T13" fmla="*/ 16 h 16"/>
                  <a:gd name="T14" fmla="*/ 0 w 64"/>
                  <a:gd name="T15" fmla="*/ 16 h 16"/>
                  <a:gd name="T16" fmla="*/ 0 w 64"/>
                  <a:gd name="T17" fmla="*/ 0 h 16"/>
                  <a:gd name="T18" fmla="*/ 64 w 64"/>
                  <a:gd name="T19" fmla="*/ 0 h 16"/>
                  <a:gd name="T20" fmla="*/ 64 w 64"/>
                  <a:gd name="T21" fmla="*/ 14 h 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4" h="16">
                    <a:moveTo>
                      <a:pt x="64" y="14"/>
                    </a:moveTo>
                    <a:lnTo>
                      <a:pt x="62" y="14"/>
                    </a:lnTo>
                    <a:lnTo>
                      <a:pt x="62" y="2"/>
                    </a:lnTo>
                    <a:lnTo>
                      <a:pt x="3" y="2"/>
                    </a:lnTo>
                    <a:lnTo>
                      <a:pt x="3" y="14"/>
                    </a:lnTo>
                    <a:lnTo>
                      <a:pt x="62" y="14"/>
                    </a:lnTo>
                    <a:lnTo>
                      <a:pt x="62" y="16"/>
                    </a:lnTo>
                    <a:lnTo>
                      <a:pt x="0" y="16"/>
                    </a:lnTo>
                    <a:lnTo>
                      <a:pt x="0" y="0"/>
                    </a:lnTo>
                    <a:lnTo>
                      <a:pt x="64" y="0"/>
                    </a:lnTo>
                    <a:lnTo>
                      <a:pt x="64" y="1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18" name="Rectangle 109"/>
              <p:cNvSpPr>
                <a:spLocks noChangeArrowheads="1"/>
              </p:cNvSpPr>
              <p:nvPr/>
            </p:nvSpPr>
            <p:spPr bwMode="auto">
              <a:xfrm>
                <a:off x="5322" y="1968"/>
                <a:ext cx="2" cy="2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19" name="Freeform 110"/>
              <p:cNvSpPr>
                <a:spLocks/>
              </p:cNvSpPr>
              <p:nvPr/>
            </p:nvSpPr>
            <p:spPr bwMode="auto">
              <a:xfrm>
                <a:off x="5615" y="196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3 w 3"/>
                  <a:gd name="T3" fmla="*/ 0 h 1"/>
                  <a:gd name="T4" fmla="*/ 3 w 3"/>
                  <a:gd name="T5" fmla="*/ 0 h 1"/>
                  <a:gd name="T6" fmla="*/ 2 w 3"/>
                  <a:gd name="T7" fmla="*/ 1 h 1"/>
                  <a:gd name="T8" fmla="*/ 0 w 3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20" name="Freeform 111"/>
              <p:cNvSpPr>
                <a:spLocks/>
              </p:cNvSpPr>
              <p:nvPr/>
            </p:nvSpPr>
            <p:spPr bwMode="auto">
              <a:xfrm>
                <a:off x="5618" y="1969"/>
                <a:ext cx="2" cy="1"/>
              </a:xfrm>
              <a:custGeom>
                <a:avLst/>
                <a:gdLst>
                  <a:gd name="T0" fmla="*/ 0 w 2"/>
                  <a:gd name="T1" fmla="*/ 0 h 1"/>
                  <a:gd name="T2" fmla="*/ 2 w 2"/>
                  <a:gd name="T3" fmla="*/ 1 h 1"/>
                  <a:gd name="T4" fmla="*/ 2 w 2"/>
                  <a:gd name="T5" fmla="*/ 1 h 1"/>
                  <a:gd name="T6" fmla="*/ 2 w 2"/>
                  <a:gd name="T7" fmla="*/ 1 h 1"/>
                  <a:gd name="T8" fmla="*/ 0 w 2"/>
                  <a:gd name="T9" fmla="*/ 0 h 1"/>
                  <a:gd name="T10" fmla="*/ 0 w 2"/>
                  <a:gd name="T11" fmla="*/ 0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lnTo>
                      <a:pt x="2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21" name="Freeform 112"/>
              <p:cNvSpPr>
                <a:spLocks/>
              </p:cNvSpPr>
              <p:nvPr/>
            </p:nvSpPr>
            <p:spPr bwMode="auto">
              <a:xfrm>
                <a:off x="5617" y="1969"/>
                <a:ext cx="3" cy="4"/>
              </a:xfrm>
              <a:custGeom>
                <a:avLst/>
                <a:gdLst>
                  <a:gd name="T0" fmla="*/ 1 w 3"/>
                  <a:gd name="T1" fmla="*/ 0 h 4"/>
                  <a:gd name="T2" fmla="*/ 1 w 3"/>
                  <a:gd name="T3" fmla="*/ 0 h 4"/>
                  <a:gd name="T4" fmla="*/ 1 w 3"/>
                  <a:gd name="T5" fmla="*/ 0 h 4"/>
                  <a:gd name="T6" fmla="*/ 1 w 3"/>
                  <a:gd name="T7" fmla="*/ 0 h 4"/>
                  <a:gd name="T8" fmla="*/ 3 w 3"/>
                  <a:gd name="T9" fmla="*/ 1 h 4"/>
                  <a:gd name="T10" fmla="*/ 3 w 3"/>
                  <a:gd name="T11" fmla="*/ 1 h 4"/>
                  <a:gd name="T12" fmla="*/ 1 w 3"/>
                  <a:gd name="T13" fmla="*/ 4 h 4"/>
                  <a:gd name="T14" fmla="*/ 1 w 3"/>
                  <a:gd name="T15" fmla="*/ 4 h 4"/>
                  <a:gd name="T16" fmla="*/ 0 w 3"/>
                  <a:gd name="T17" fmla="*/ 1 h 4"/>
                  <a:gd name="T18" fmla="*/ 0 w 3"/>
                  <a:gd name="T19" fmla="*/ 1 h 4"/>
                  <a:gd name="T20" fmla="*/ 1 w 3"/>
                  <a:gd name="T21" fmla="*/ 0 h 4"/>
                  <a:gd name="T22" fmla="*/ 1 w 3"/>
                  <a:gd name="T23" fmla="*/ 0 h 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" h="4">
                    <a:moveTo>
                      <a:pt x="1" y="0"/>
                    </a:moveTo>
                    <a:lnTo>
                      <a:pt x="1" y="0"/>
                    </a:lnTo>
                    <a:lnTo>
                      <a:pt x="3" y="1"/>
                    </a:lnTo>
                    <a:lnTo>
                      <a:pt x="1" y="4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22" name="Freeform 113"/>
              <p:cNvSpPr>
                <a:spLocks noEditPoints="1"/>
              </p:cNvSpPr>
              <p:nvPr/>
            </p:nvSpPr>
            <p:spPr bwMode="auto">
              <a:xfrm>
                <a:off x="5236" y="1917"/>
                <a:ext cx="112" cy="88"/>
              </a:xfrm>
              <a:custGeom>
                <a:avLst/>
                <a:gdLst>
                  <a:gd name="T0" fmla="*/ 91 w 112"/>
                  <a:gd name="T1" fmla="*/ 53 h 88"/>
                  <a:gd name="T2" fmla="*/ 91 w 112"/>
                  <a:gd name="T3" fmla="*/ 34 h 88"/>
                  <a:gd name="T4" fmla="*/ 21 w 112"/>
                  <a:gd name="T5" fmla="*/ 34 h 88"/>
                  <a:gd name="T6" fmla="*/ 21 w 112"/>
                  <a:gd name="T7" fmla="*/ 56 h 88"/>
                  <a:gd name="T8" fmla="*/ 91 w 112"/>
                  <a:gd name="T9" fmla="*/ 56 h 88"/>
                  <a:gd name="T10" fmla="*/ 91 w 112"/>
                  <a:gd name="T11" fmla="*/ 53 h 88"/>
                  <a:gd name="T12" fmla="*/ 0 w 112"/>
                  <a:gd name="T13" fmla="*/ 0 h 88"/>
                  <a:gd name="T14" fmla="*/ 112 w 112"/>
                  <a:gd name="T15" fmla="*/ 0 h 88"/>
                  <a:gd name="T16" fmla="*/ 112 w 112"/>
                  <a:gd name="T17" fmla="*/ 88 h 88"/>
                  <a:gd name="T18" fmla="*/ 11 w 112"/>
                  <a:gd name="T19" fmla="*/ 88 h 88"/>
                  <a:gd name="T20" fmla="*/ 11 w 112"/>
                  <a:gd name="T21" fmla="*/ 88 h 88"/>
                  <a:gd name="T22" fmla="*/ 1 w 112"/>
                  <a:gd name="T23" fmla="*/ 87 h 88"/>
                  <a:gd name="T24" fmla="*/ 1 w 112"/>
                  <a:gd name="T25" fmla="*/ 87 h 88"/>
                  <a:gd name="T26" fmla="*/ 0 w 112"/>
                  <a:gd name="T27" fmla="*/ 87 h 88"/>
                  <a:gd name="T28" fmla="*/ 0 w 112"/>
                  <a:gd name="T29" fmla="*/ 0 h 88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12" h="88">
                    <a:moveTo>
                      <a:pt x="91" y="53"/>
                    </a:moveTo>
                    <a:lnTo>
                      <a:pt x="91" y="34"/>
                    </a:lnTo>
                    <a:lnTo>
                      <a:pt x="21" y="34"/>
                    </a:lnTo>
                    <a:lnTo>
                      <a:pt x="21" y="56"/>
                    </a:lnTo>
                    <a:lnTo>
                      <a:pt x="91" y="56"/>
                    </a:lnTo>
                    <a:lnTo>
                      <a:pt x="91" y="53"/>
                    </a:lnTo>
                    <a:close/>
                    <a:moveTo>
                      <a:pt x="0" y="0"/>
                    </a:moveTo>
                    <a:lnTo>
                      <a:pt x="112" y="0"/>
                    </a:lnTo>
                    <a:lnTo>
                      <a:pt x="112" y="88"/>
                    </a:lnTo>
                    <a:lnTo>
                      <a:pt x="11" y="88"/>
                    </a:lnTo>
                    <a:lnTo>
                      <a:pt x="1" y="87"/>
                    </a:lnTo>
                    <a:lnTo>
                      <a:pt x="0" y="8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E77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23" name="Freeform 114"/>
              <p:cNvSpPr>
                <a:spLocks/>
              </p:cNvSpPr>
              <p:nvPr/>
            </p:nvSpPr>
            <p:spPr bwMode="auto">
              <a:xfrm>
                <a:off x="5409" y="1959"/>
                <a:ext cx="17" cy="14"/>
              </a:xfrm>
              <a:custGeom>
                <a:avLst/>
                <a:gdLst>
                  <a:gd name="T0" fmla="*/ 17 w 17"/>
                  <a:gd name="T1" fmla="*/ 11 h 14"/>
                  <a:gd name="T2" fmla="*/ 14 w 17"/>
                  <a:gd name="T3" fmla="*/ 11 h 14"/>
                  <a:gd name="T4" fmla="*/ 14 w 17"/>
                  <a:gd name="T5" fmla="*/ 3 h 14"/>
                  <a:gd name="T6" fmla="*/ 3 w 17"/>
                  <a:gd name="T7" fmla="*/ 3 h 14"/>
                  <a:gd name="T8" fmla="*/ 3 w 17"/>
                  <a:gd name="T9" fmla="*/ 11 h 14"/>
                  <a:gd name="T10" fmla="*/ 14 w 17"/>
                  <a:gd name="T11" fmla="*/ 11 h 14"/>
                  <a:gd name="T12" fmla="*/ 14 w 17"/>
                  <a:gd name="T13" fmla="*/ 14 h 14"/>
                  <a:gd name="T14" fmla="*/ 0 w 17"/>
                  <a:gd name="T15" fmla="*/ 14 h 14"/>
                  <a:gd name="T16" fmla="*/ 0 w 17"/>
                  <a:gd name="T17" fmla="*/ 0 h 14"/>
                  <a:gd name="T18" fmla="*/ 17 w 17"/>
                  <a:gd name="T19" fmla="*/ 0 h 14"/>
                  <a:gd name="T20" fmla="*/ 17 w 17"/>
                  <a:gd name="T21" fmla="*/ 11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7" h="14">
                    <a:moveTo>
                      <a:pt x="17" y="11"/>
                    </a:moveTo>
                    <a:lnTo>
                      <a:pt x="14" y="11"/>
                    </a:lnTo>
                    <a:lnTo>
                      <a:pt x="14" y="3"/>
                    </a:lnTo>
                    <a:lnTo>
                      <a:pt x="3" y="3"/>
                    </a:lnTo>
                    <a:lnTo>
                      <a:pt x="3" y="11"/>
                    </a:lnTo>
                    <a:lnTo>
                      <a:pt x="14" y="11"/>
                    </a:lnTo>
                    <a:lnTo>
                      <a:pt x="14" y="14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17" y="0"/>
                    </a:lnTo>
                    <a:lnTo>
                      <a:pt x="17" y="11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24" name="Rectangle 115"/>
              <p:cNvSpPr>
                <a:spLocks noChangeArrowheads="1"/>
              </p:cNvSpPr>
              <p:nvPr/>
            </p:nvSpPr>
            <p:spPr bwMode="auto">
              <a:xfrm>
                <a:off x="5423" y="1970"/>
                <a:ext cx="3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25" name="Freeform 116"/>
              <p:cNvSpPr>
                <a:spLocks/>
              </p:cNvSpPr>
              <p:nvPr/>
            </p:nvSpPr>
            <p:spPr bwMode="auto">
              <a:xfrm>
                <a:off x="5587" y="1934"/>
                <a:ext cx="63" cy="46"/>
              </a:xfrm>
              <a:custGeom>
                <a:avLst/>
                <a:gdLst>
                  <a:gd name="T0" fmla="*/ 42 w 63"/>
                  <a:gd name="T1" fmla="*/ 24 h 46"/>
                  <a:gd name="T2" fmla="*/ 63 w 63"/>
                  <a:gd name="T3" fmla="*/ 46 h 46"/>
                  <a:gd name="T4" fmla="*/ 45 w 63"/>
                  <a:gd name="T5" fmla="*/ 46 h 46"/>
                  <a:gd name="T6" fmla="*/ 35 w 63"/>
                  <a:gd name="T7" fmla="*/ 35 h 46"/>
                  <a:gd name="T8" fmla="*/ 35 w 63"/>
                  <a:gd name="T9" fmla="*/ 35 h 46"/>
                  <a:gd name="T10" fmla="*/ 33 w 63"/>
                  <a:gd name="T11" fmla="*/ 32 h 46"/>
                  <a:gd name="T12" fmla="*/ 31 w 63"/>
                  <a:gd name="T13" fmla="*/ 31 h 46"/>
                  <a:gd name="T14" fmla="*/ 28 w 63"/>
                  <a:gd name="T15" fmla="*/ 32 h 46"/>
                  <a:gd name="T16" fmla="*/ 28 w 63"/>
                  <a:gd name="T17" fmla="*/ 32 h 46"/>
                  <a:gd name="T18" fmla="*/ 25 w 63"/>
                  <a:gd name="T19" fmla="*/ 35 h 46"/>
                  <a:gd name="T20" fmla="*/ 17 w 63"/>
                  <a:gd name="T21" fmla="*/ 46 h 46"/>
                  <a:gd name="T22" fmla="*/ 0 w 63"/>
                  <a:gd name="T23" fmla="*/ 46 h 46"/>
                  <a:gd name="T24" fmla="*/ 23 w 63"/>
                  <a:gd name="T25" fmla="*/ 22 h 46"/>
                  <a:gd name="T26" fmla="*/ 0 w 63"/>
                  <a:gd name="T27" fmla="*/ 0 h 46"/>
                  <a:gd name="T28" fmla="*/ 17 w 63"/>
                  <a:gd name="T29" fmla="*/ 0 h 46"/>
                  <a:gd name="T30" fmla="*/ 18 w 63"/>
                  <a:gd name="T31" fmla="*/ 0 h 46"/>
                  <a:gd name="T32" fmla="*/ 27 w 63"/>
                  <a:gd name="T33" fmla="*/ 10 h 46"/>
                  <a:gd name="T34" fmla="*/ 27 w 63"/>
                  <a:gd name="T35" fmla="*/ 10 h 46"/>
                  <a:gd name="T36" fmla="*/ 27 w 63"/>
                  <a:gd name="T37" fmla="*/ 10 h 46"/>
                  <a:gd name="T38" fmla="*/ 30 w 63"/>
                  <a:gd name="T39" fmla="*/ 12 h 46"/>
                  <a:gd name="T40" fmla="*/ 31 w 63"/>
                  <a:gd name="T41" fmla="*/ 15 h 46"/>
                  <a:gd name="T42" fmla="*/ 34 w 63"/>
                  <a:gd name="T43" fmla="*/ 12 h 46"/>
                  <a:gd name="T44" fmla="*/ 34 w 63"/>
                  <a:gd name="T45" fmla="*/ 12 h 46"/>
                  <a:gd name="T46" fmla="*/ 37 w 63"/>
                  <a:gd name="T47" fmla="*/ 10 h 46"/>
                  <a:gd name="T48" fmla="*/ 45 w 63"/>
                  <a:gd name="T49" fmla="*/ 0 h 46"/>
                  <a:gd name="T50" fmla="*/ 62 w 63"/>
                  <a:gd name="T51" fmla="*/ 0 h 46"/>
                  <a:gd name="T52" fmla="*/ 40 w 63"/>
                  <a:gd name="T53" fmla="*/ 22 h 46"/>
                  <a:gd name="T54" fmla="*/ 42 w 63"/>
                  <a:gd name="T55" fmla="*/ 24 h 4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63" h="46">
                    <a:moveTo>
                      <a:pt x="42" y="24"/>
                    </a:moveTo>
                    <a:lnTo>
                      <a:pt x="63" y="46"/>
                    </a:lnTo>
                    <a:lnTo>
                      <a:pt x="45" y="46"/>
                    </a:lnTo>
                    <a:lnTo>
                      <a:pt x="35" y="35"/>
                    </a:lnTo>
                    <a:lnTo>
                      <a:pt x="33" y="32"/>
                    </a:lnTo>
                    <a:lnTo>
                      <a:pt x="31" y="31"/>
                    </a:lnTo>
                    <a:lnTo>
                      <a:pt x="28" y="32"/>
                    </a:lnTo>
                    <a:lnTo>
                      <a:pt x="25" y="35"/>
                    </a:lnTo>
                    <a:lnTo>
                      <a:pt x="17" y="46"/>
                    </a:lnTo>
                    <a:lnTo>
                      <a:pt x="0" y="46"/>
                    </a:lnTo>
                    <a:lnTo>
                      <a:pt x="23" y="22"/>
                    </a:lnTo>
                    <a:lnTo>
                      <a:pt x="0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7" y="10"/>
                    </a:lnTo>
                    <a:lnTo>
                      <a:pt x="30" y="12"/>
                    </a:lnTo>
                    <a:lnTo>
                      <a:pt x="31" y="15"/>
                    </a:lnTo>
                    <a:lnTo>
                      <a:pt x="34" y="12"/>
                    </a:lnTo>
                    <a:lnTo>
                      <a:pt x="37" y="10"/>
                    </a:lnTo>
                    <a:lnTo>
                      <a:pt x="45" y="0"/>
                    </a:lnTo>
                    <a:lnTo>
                      <a:pt x="62" y="0"/>
                    </a:lnTo>
                    <a:lnTo>
                      <a:pt x="40" y="22"/>
                    </a:lnTo>
                    <a:lnTo>
                      <a:pt x="42" y="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26" name="Freeform 117"/>
              <p:cNvSpPr>
                <a:spLocks noEditPoints="1"/>
              </p:cNvSpPr>
              <p:nvPr/>
            </p:nvSpPr>
            <p:spPr bwMode="auto">
              <a:xfrm>
                <a:off x="5257" y="1951"/>
                <a:ext cx="70" cy="22"/>
              </a:xfrm>
              <a:custGeom>
                <a:avLst/>
                <a:gdLst>
                  <a:gd name="T0" fmla="*/ 70 w 70"/>
                  <a:gd name="T1" fmla="*/ 0 h 22"/>
                  <a:gd name="T2" fmla="*/ 70 w 70"/>
                  <a:gd name="T3" fmla="*/ 19 h 22"/>
                  <a:gd name="T4" fmla="*/ 70 w 70"/>
                  <a:gd name="T5" fmla="*/ 22 h 22"/>
                  <a:gd name="T6" fmla="*/ 0 w 70"/>
                  <a:gd name="T7" fmla="*/ 22 h 22"/>
                  <a:gd name="T8" fmla="*/ 0 w 70"/>
                  <a:gd name="T9" fmla="*/ 0 h 22"/>
                  <a:gd name="T10" fmla="*/ 70 w 70"/>
                  <a:gd name="T11" fmla="*/ 0 h 22"/>
                  <a:gd name="T12" fmla="*/ 67 w 70"/>
                  <a:gd name="T13" fmla="*/ 17 h 22"/>
                  <a:gd name="T14" fmla="*/ 67 w 70"/>
                  <a:gd name="T15" fmla="*/ 3 h 22"/>
                  <a:gd name="T16" fmla="*/ 3 w 70"/>
                  <a:gd name="T17" fmla="*/ 3 h 22"/>
                  <a:gd name="T18" fmla="*/ 3 w 70"/>
                  <a:gd name="T19" fmla="*/ 19 h 22"/>
                  <a:gd name="T20" fmla="*/ 65 w 70"/>
                  <a:gd name="T21" fmla="*/ 19 h 22"/>
                  <a:gd name="T22" fmla="*/ 67 w 70"/>
                  <a:gd name="T23" fmla="*/ 19 h 22"/>
                  <a:gd name="T24" fmla="*/ 67 w 70"/>
                  <a:gd name="T25" fmla="*/ 17 h 2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70" h="22">
                    <a:moveTo>
                      <a:pt x="70" y="0"/>
                    </a:moveTo>
                    <a:lnTo>
                      <a:pt x="70" y="19"/>
                    </a:lnTo>
                    <a:lnTo>
                      <a:pt x="70" y="22"/>
                    </a:lnTo>
                    <a:lnTo>
                      <a:pt x="0" y="22"/>
                    </a:lnTo>
                    <a:lnTo>
                      <a:pt x="0" y="0"/>
                    </a:lnTo>
                    <a:lnTo>
                      <a:pt x="70" y="0"/>
                    </a:lnTo>
                    <a:close/>
                    <a:moveTo>
                      <a:pt x="67" y="17"/>
                    </a:moveTo>
                    <a:lnTo>
                      <a:pt x="67" y="3"/>
                    </a:lnTo>
                    <a:lnTo>
                      <a:pt x="3" y="3"/>
                    </a:lnTo>
                    <a:lnTo>
                      <a:pt x="3" y="19"/>
                    </a:lnTo>
                    <a:lnTo>
                      <a:pt x="65" y="19"/>
                    </a:lnTo>
                    <a:lnTo>
                      <a:pt x="67" y="19"/>
                    </a:lnTo>
                    <a:lnTo>
                      <a:pt x="67" y="17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27" name="Freeform 118"/>
              <p:cNvSpPr>
                <a:spLocks/>
              </p:cNvSpPr>
              <p:nvPr/>
            </p:nvSpPr>
            <p:spPr bwMode="auto">
              <a:xfrm>
                <a:off x="5405" y="1946"/>
                <a:ext cx="35" cy="30"/>
              </a:xfrm>
              <a:custGeom>
                <a:avLst/>
                <a:gdLst>
                  <a:gd name="T0" fmla="*/ 23 w 35"/>
                  <a:gd name="T1" fmla="*/ 27 h 30"/>
                  <a:gd name="T2" fmla="*/ 23 w 35"/>
                  <a:gd name="T3" fmla="*/ 10 h 30"/>
                  <a:gd name="T4" fmla="*/ 1 w 35"/>
                  <a:gd name="T5" fmla="*/ 10 h 30"/>
                  <a:gd name="T6" fmla="*/ 1 w 35"/>
                  <a:gd name="T7" fmla="*/ 30 h 30"/>
                  <a:gd name="T8" fmla="*/ 0 w 35"/>
                  <a:gd name="T9" fmla="*/ 30 h 30"/>
                  <a:gd name="T10" fmla="*/ 0 w 35"/>
                  <a:gd name="T11" fmla="*/ 0 h 30"/>
                  <a:gd name="T12" fmla="*/ 35 w 35"/>
                  <a:gd name="T13" fmla="*/ 0 h 30"/>
                  <a:gd name="T14" fmla="*/ 35 w 35"/>
                  <a:gd name="T15" fmla="*/ 30 h 30"/>
                  <a:gd name="T16" fmla="*/ 23 w 35"/>
                  <a:gd name="T17" fmla="*/ 30 h 30"/>
                  <a:gd name="T18" fmla="*/ 23 w 35"/>
                  <a:gd name="T19" fmla="*/ 27 h 3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5" h="30">
                    <a:moveTo>
                      <a:pt x="23" y="27"/>
                    </a:moveTo>
                    <a:lnTo>
                      <a:pt x="23" y="10"/>
                    </a:lnTo>
                    <a:lnTo>
                      <a:pt x="1" y="10"/>
                    </a:lnTo>
                    <a:lnTo>
                      <a:pt x="1" y="30"/>
                    </a:lnTo>
                    <a:lnTo>
                      <a:pt x="0" y="30"/>
                    </a:lnTo>
                    <a:lnTo>
                      <a:pt x="0" y="0"/>
                    </a:lnTo>
                    <a:lnTo>
                      <a:pt x="35" y="0"/>
                    </a:lnTo>
                    <a:lnTo>
                      <a:pt x="35" y="30"/>
                    </a:lnTo>
                    <a:lnTo>
                      <a:pt x="23" y="30"/>
                    </a:lnTo>
                    <a:lnTo>
                      <a:pt x="23" y="2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28" name="Freeform 119"/>
              <p:cNvSpPr>
                <a:spLocks noEditPoints="1"/>
              </p:cNvSpPr>
              <p:nvPr/>
            </p:nvSpPr>
            <p:spPr bwMode="auto">
              <a:xfrm>
                <a:off x="5406" y="1956"/>
                <a:ext cx="22" cy="20"/>
              </a:xfrm>
              <a:custGeom>
                <a:avLst/>
                <a:gdLst>
                  <a:gd name="T0" fmla="*/ 17 w 22"/>
                  <a:gd name="T1" fmla="*/ 17 h 20"/>
                  <a:gd name="T2" fmla="*/ 20 w 22"/>
                  <a:gd name="T3" fmla="*/ 17 h 20"/>
                  <a:gd name="T4" fmla="*/ 20 w 22"/>
                  <a:gd name="T5" fmla="*/ 14 h 20"/>
                  <a:gd name="T6" fmla="*/ 20 w 22"/>
                  <a:gd name="T7" fmla="*/ 3 h 20"/>
                  <a:gd name="T8" fmla="*/ 3 w 22"/>
                  <a:gd name="T9" fmla="*/ 3 h 20"/>
                  <a:gd name="T10" fmla="*/ 3 w 22"/>
                  <a:gd name="T11" fmla="*/ 17 h 20"/>
                  <a:gd name="T12" fmla="*/ 17 w 22"/>
                  <a:gd name="T13" fmla="*/ 17 h 20"/>
                  <a:gd name="T14" fmla="*/ 22 w 22"/>
                  <a:gd name="T15" fmla="*/ 0 h 20"/>
                  <a:gd name="T16" fmla="*/ 22 w 22"/>
                  <a:gd name="T17" fmla="*/ 17 h 20"/>
                  <a:gd name="T18" fmla="*/ 22 w 22"/>
                  <a:gd name="T19" fmla="*/ 20 h 20"/>
                  <a:gd name="T20" fmla="*/ 0 w 22"/>
                  <a:gd name="T21" fmla="*/ 20 h 20"/>
                  <a:gd name="T22" fmla="*/ 0 w 22"/>
                  <a:gd name="T23" fmla="*/ 0 h 20"/>
                  <a:gd name="T24" fmla="*/ 22 w 22"/>
                  <a:gd name="T25" fmla="*/ 0 h 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2" h="20">
                    <a:moveTo>
                      <a:pt x="17" y="17"/>
                    </a:moveTo>
                    <a:lnTo>
                      <a:pt x="20" y="17"/>
                    </a:lnTo>
                    <a:lnTo>
                      <a:pt x="20" y="14"/>
                    </a:lnTo>
                    <a:lnTo>
                      <a:pt x="20" y="3"/>
                    </a:lnTo>
                    <a:lnTo>
                      <a:pt x="3" y="3"/>
                    </a:lnTo>
                    <a:lnTo>
                      <a:pt x="3" y="17"/>
                    </a:lnTo>
                    <a:lnTo>
                      <a:pt x="17" y="17"/>
                    </a:lnTo>
                    <a:close/>
                    <a:moveTo>
                      <a:pt x="22" y="0"/>
                    </a:moveTo>
                    <a:lnTo>
                      <a:pt x="22" y="17"/>
                    </a:lnTo>
                    <a:lnTo>
                      <a:pt x="22" y="20"/>
                    </a:lnTo>
                    <a:lnTo>
                      <a:pt x="0" y="20"/>
                    </a:lnTo>
                    <a:lnTo>
                      <a:pt x="0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29" name="Rectangle 120"/>
              <p:cNvSpPr>
                <a:spLocks noChangeArrowheads="1"/>
              </p:cNvSpPr>
              <p:nvPr/>
            </p:nvSpPr>
            <p:spPr bwMode="auto">
              <a:xfrm>
                <a:off x="5406" y="1976"/>
                <a:ext cx="22" cy="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30" name="Rectangle 121"/>
              <p:cNvSpPr>
                <a:spLocks noChangeArrowheads="1"/>
              </p:cNvSpPr>
              <p:nvPr/>
            </p:nvSpPr>
            <p:spPr bwMode="auto">
              <a:xfrm>
                <a:off x="5440" y="1976"/>
                <a:ext cx="2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31" name="Rectangle 122"/>
              <p:cNvSpPr>
                <a:spLocks noChangeArrowheads="1"/>
              </p:cNvSpPr>
              <p:nvPr/>
            </p:nvSpPr>
            <p:spPr bwMode="auto">
              <a:xfrm>
                <a:off x="5442" y="1976"/>
                <a:ext cx="3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32" name="Rectangle 123"/>
              <p:cNvSpPr>
                <a:spLocks noChangeArrowheads="1"/>
              </p:cNvSpPr>
              <p:nvPr/>
            </p:nvSpPr>
            <p:spPr bwMode="auto">
              <a:xfrm>
                <a:off x="5445" y="1976"/>
                <a:ext cx="5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33" name="Rectangle 124"/>
              <p:cNvSpPr>
                <a:spLocks noChangeArrowheads="1"/>
              </p:cNvSpPr>
              <p:nvPr/>
            </p:nvSpPr>
            <p:spPr bwMode="auto">
              <a:xfrm>
                <a:off x="5450" y="1976"/>
                <a:ext cx="2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34" name="Freeform 125"/>
              <p:cNvSpPr>
                <a:spLocks/>
              </p:cNvSpPr>
              <p:nvPr/>
            </p:nvSpPr>
            <p:spPr bwMode="auto">
              <a:xfrm>
                <a:off x="5399" y="1932"/>
                <a:ext cx="56" cy="47"/>
              </a:xfrm>
              <a:custGeom>
                <a:avLst/>
                <a:gdLst>
                  <a:gd name="T0" fmla="*/ 53 w 56"/>
                  <a:gd name="T1" fmla="*/ 44 h 47"/>
                  <a:gd name="T2" fmla="*/ 53 w 56"/>
                  <a:gd name="T3" fmla="*/ 3 h 47"/>
                  <a:gd name="T4" fmla="*/ 3 w 56"/>
                  <a:gd name="T5" fmla="*/ 3 h 47"/>
                  <a:gd name="T6" fmla="*/ 3 w 56"/>
                  <a:gd name="T7" fmla="*/ 9 h 47"/>
                  <a:gd name="T8" fmla="*/ 0 w 56"/>
                  <a:gd name="T9" fmla="*/ 9 h 47"/>
                  <a:gd name="T10" fmla="*/ 0 w 56"/>
                  <a:gd name="T11" fmla="*/ 0 h 47"/>
                  <a:gd name="T12" fmla="*/ 56 w 56"/>
                  <a:gd name="T13" fmla="*/ 0 h 47"/>
                  <a:gd name="T14" fmla="*/ 56 w 56"/>
                  <a:gd name="T15" fmla="*/ 47 h 47"/>
                  <a:gd name="T16" fmla="*/ 53 w 56"/>
                  <a:gd name="T17" fmla="*/ 47 h 47"/>
                  <a:gd name="T18" fmla="*/ 53 w 56"/>
                  <a:gd name="T19" fmla="*/ 44 h 4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6" h="47">
                    <a:moveTo>
                      <a:pt x="53" y="44"/>
                    </a:moveTo>
                    <a:lnTo>
                      <a:pt x="53" y="3"/>
                    </a:lnTo>
                    <a:lnTo>
                      <a:pt x="3" y="3"/>
                    </a:lnTo>
                    <a:lnTo>
                      <a:pt x="3" y="9"/>
                    </a:lnTo>
                    <a:lnTo>
                      <a:pt x="0" y="9"/>
                    </a:lnTo>
                    <a:lnTo>
                      <a:pt x="0" y="0"/>
                    </a:lnTo>
                    <a:lnTo>
                      <a:pt x="56" y="0"/>
                    </a:lnTo>
                    <a:lnTo>
                      <a:pt x="56" y="47"/>
                    </a:lnTo>
                    <a:lnTo>
                      <a:pt x="53" y="47"/>
                    </a:lnTo>
                    <a:lnTo>
                      <a:pt x="53" y="4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35" name="Freeform 126"/>
              <p:cNvSpPr>
                <a:spLocks/>
              </p:cNvSpPr>
              <p:nvPr/>
            </p:nvSpPr>
            <p:spPr bwMode="auto">
              <a:xfrm>
                <a:off x="5402" y="1946"/>
                <a:ext cx="38" cy="33"/>
              </a:xfrm>
              <a:custGeom>
                <a:avLst/>
                <a:gdLst>
                  <a:gd name="T0" fmla="*/ 0 w 38"/>
                  <a:gd name="T1" fmla="*/ 33 h 33"/>
                  <a:gd name="T2" fmla="*/ 0 w 38"/>
                  <a:gd name="T3" fmla="*/ 0 h 33"/>
                  <a:gd name="T4" fmla="*/ 3 w 38"/>
                  <a:gd name="T5" fmla="*/ 0 h 33"/>
                  <a:gd name="T6" fmla="*/ 3 w 38"/>
                  <a:gd name="T7" fmla="*/ 30 h 33"/>
                  <a:gd name="T8" fmla="*/ 4 w 38"/>
                  <a:gd name="T9" fmla="*/ 30 h 33"/>
                  <a:gd name="T10" fmla="*/ 4 w 38"/>
                  <a:gd name="T11" fmla="*/ 30 h 33"/>
                  <a:gd name="T12" fmla="*/ 26 w 38"/>
                  <a:gd name="T13" fmla="*/ 30 h 33"/>
                  <a:gd name="T14" fmla="*/ 26 w 38"/>
                  <a:gd name="T15" fmla="*/ 30 h 33"/>
                  <a:gd name="T16" fmla="*/ 38 w 38"/>
                  <a:gd name="T17" fmla="*/ 30 h 33"/>
                  <a:gd name="T18" fmla="*/ 38 w 38"/>
                  <a:gd name="T19" fmla="*/ 33 h 33"/>
                  <a:gd name="T20" fmla="*/ 0 w 38"/>
                  <a:gd name="T21" fmla="*/ 33 h 3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8" h="33">
                    <a:moveTo>
                      <a:pt x="0" y="33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30"/>
                    </a:lnTo>
                    <a:lnTo>
                      <a:pt x="4" y="30"/>
                    </a:lnTo>
                    <a:lnTo>
                      <a:pt x="26" y="30"/>
                    </a:lnTo>
                    <a:lnTo>
                      <a:pt x="38" y="30"/>
                    </a:lnTo>
                    <a:lnTo>
                      <a:pt x="38" y="33"/>
                    </a:lnTo>
                    <a:lnTo>
                      <a:pt x="0" y="3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36" name="Freeform 127"/>
              <p:cNvSpPr>
                <a:spLocks/>
              </p:cNvSpPr>
              <p:nvPr/>
            </p:nvSpPr>
            <p:spPr bwMode="auto">
              <a:xfrm>
                <a:off x="5399" y="1946"/>
                <a:ext cx="41" cy="36"/>
              </a:xfrm>
              <a:custGeom>
                <a:avLst/>
                <a:gdLst>
                  <a:gd name="T0" fmla="*/ 3 w 41"/>
                  <a:gd name="T1" fmla="*/ 0 h 36"/>
                  <a:gd name="T2" fmla="*/ 3 w 41"/>
                  <a:gd name="T3" fmla="*/ 33 h 36"/>
                  <a:gd name="T4" fmla="*/ 41 w 41"/>
                  <a:gd name="T5" fmla="*/ 33 h 36"/>
                  <a:gd name="T6" fmla="*/ 41 w 41"/>
                  <a:gd name="T7" fmla="*/ 36 h 36"/>
                  <a:gd name="T8" fmla="*/ 0 w 41"/>
                  <a:gd name="T9" fmla="*/ 36 h 36"/>
                  <a:gd name="T10" fmla="*/ 0 w 41"/>
                  <a:gd name="T11" fmla="*/ 0 h 36"/>
                  <a:gd name="T12" fmla="*/ 3 w 41"/>
                  <a:gd name="T13" fmla="*/ 0 h 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36">
                    <a:moveTo>
                      <a:pt x="3" y="0"/>
                    </a:moveTo>
                    <a:lnTo>
                      <a:pt x="3" y="33"/>
                    </a:lnTo>
                    <a:lnTo>
                      <a:pt x="41" y="33"/>
                    </a:lnTo>
                    <a:lnTo>
                      <a:pt x="41" y="36"/>
                    </a:lnTo>
                    <a:lnTo>
                      <a:pt x="0" y="36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37" name="Rectangle 128"/>
              <p:cNvSpPr>
                <a:spLocks noChangeArrowheads="1"/>
              </p:cNvSpPr>
              <p:nvPr/>
            </p:nvSpPr>
            <p:spPr bwMode="auto">
              <a:xfrm>
                <a:off x="5440" y="1979"/>
                <a:ext cx="2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38" name="Rectangle 129"/>
              <p:cNvSpPr>
                <a:spLocks noChangeArrowheads="1"/>
              </p:cNvSpPr>
              <p:nvPr/>
            </p:nvSpPr>
            <p:spPr bwMode="auto">
              <a:xfrm>
                <a:off x="5442" y="1979"/>
                <a:ext cx="3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39" name="Freeform 130"/>
              <p:cNvSpPr>
                <a:spLocks noEditPoints="1"/>
              </p:cNvSpPr>
              <p:nvPr/>
            </p:nvSpPr>
            <p:spPr bwMode="auto">
              <a:xfrm>
                <a:off x="5580" y="1931"/>
                <a:ext cx="76" cy="52"/>
              </a:xfrm>
              <a:custGeom>
                <a:avLst/>
                <a:gdLst>
                  <a:gd name="T0" fmla="*/ 42 w 76"/>
                  <a:gd name="T1" fmla="*/ 38 h 52"/>
                  <a:gd name="T2" fmla="*/ 52 w 76"/>
                  <a:gd name="T3" fmla="*/ 49 h 52"/>
                  <a:gd name="T4" fmla="*/ 70 w 76"/>
                  <a:gd name="T5" fmla="*/ 49 h 52"/>
                  <a:gd name="T6" fmla="*/ 49 w 76"/>
                  <a:gd name="T7" fmla="*/ 27 h 52"/>
                  <a:gd name="T8" fmla="*/ 47 w 76"/>
                  <a:gd name="T9" fmla="*/ 25 h 52"/>
                  <a:gd name="T10" fmla="*/ 69 w 76"/>
                  <a:gd name="T11" fmla="*/ 3 h 52"/>
                  <a:gd name="T12" fmla="*/ 52 w 76"/>
                  <a:gd name="T13" fmla="*/ 3 h 52"/>
                  <a:gd name="T14" fmla="*/ 44 w 76"/>
                  <a:gd name="T15" fmla="*/ 13 h 52"/>
                  <a:gd name="T16" fmla="*/ 44 w 76"/>
                  <a:gd name="T17" fmla="*/ 13 h 52"/>
                  <a:gd name="T18" fmla="*/ 41 w 76"/>
                  <a:gd name="T19" fmla="*/ 15 h 52"/>
                  <a:gd name="T20" fmla="*/ 38 w 76"/>
                  <a:gd name="T21" fmla="*/ 18 h 52"/>
                  <a:gd name="T22" fmla="*/ 37 w 76"/>
                  <a:gd name="T23" fmla="*/ 15 h 52"/>
                  <a:gd name="T24" fmla="*/ 37 w 76"/>
                  <a:gd name="T25" fmla="*/ 15 h 52"/>
                  <a:gd name="T26" fmla="*/ 34 w 76"/>
                  <a:gd name="T27" fmla="*/ 13 h 52"/>
                  <a:gd name="T28" fmla="*/ 34 w 76"/>
                  <a:gd name="T29" fmla="*/ 13 h 52"/>
                  <a:gd name="T30" fmla="*/ 25 w 76"/>
                  <a:gd name="T31" fmla="*/ 3 h 52"/>
                  <a:gd name="T32" fmla="*/ 24 w 76"/>
                  <a:gd name="T33" fmla="*/ 3 h 52"/>
                  <a:gd name="T34" fmla="*/ 7 w 76"/>
                  <a:gd name="T35" fmla="*/ 3 h 52"/>
                  <a:gd name="T36" fmla="*/ 30 w 76"/>
                  <a:gd name="T37" fmla="*/ 25 h 52"/>
                  <a:gd name="T38" fmla="*/ 7 w 76"/>
                  <a:gd name="T39" fmla="*/ 49 h 52"/>
                  <a:gd name="T40" fmla="*/ 24 w 76"/>
                  <a:gd name="T41" fmla="*/ 49 h 52"/>
                  <a:gd name="T42" fmla="*/ 32 w 76"/>
                  <a:gd name="T43" fmla="*/ 38 h 52"/>
                  <a:gd name="T44" fmla="*/ 32 w 76"/>
                  <a:gd name="T45" fmla="*/ 38 h 52"/>
                  <a:gd name="T46" fmla="*/ 35 w 76"/>
                  <a:gd name="T47" fmla="*/ 35 h 52"/>
                  <a:gd name="T48" fmla="*/ 38 w 76"/>
                  <a:gd name="T49" fmla="*/ 34 h 52"/>
                  <a:gd name="T50" fmla="*/ 40 w 76"/>
                  <a:gd name="T51" fmla="*/ 35 h 52"/>
                  <a:gd name="T52" fmla="*/ 40 w 76"/>
                  <a:gd name="T53" fmla="*/ 35 h 52"/>
                  <a:gd name="T54" fmla="*/ 42 w 76"/>
                  <a:gd name="T55" fmla="*/ 38 h 52"/>
                  <a:gd name="T56" fmla="*/ 42 w 76"/>
                  <a:gd name="T57" fmla="*/ 38 h 52"/>
                  <a:gd name="T58" fmla="*/ 54 w 76"/>
                  <a:gd name="T59" fmla="*/ 27 h 52"/>
                  <a:gd name="T60" fmla="*/ 76 w 76"/>
                  <a:gd name="T61" fmla="*/ 52 h 52"/>
                  <a:gd name="T62" fmla="*/ 51 w 76"/>
                  <a:gd name="T63" fmla="*/ 52 h 52"/>
                  <a:gd name="T64" fmla="*/ 41 w 76"/>
                  <a:gd name="T65" fmla="*/ 41 h 52"/>
                  <a:gd name="T66" fmla="*/ 40 w 76"/>
                  <a:gd name="T67" fmla="*/ 39 h 52"/>
                  <a:gd name="T68" fmla="*/ 40 w 76"/>
                  <a:gd name="T69" fmla="*/ 39 h 52"/>
                  <a:gd name="T70" fmla="*/ 38 w 76"/>
                  <a:gd name="T71" fmla="*/ 38 h 52"/>
                  <a:gd name="T72" fmla="*/ 38 w 76"/>
                  <a:gd name="T73" fmla="*/ 38 h 52"/>
                  <a:gd name="T74" fmla="*/ 38 w 76"/>
                  <a:gd name="T75" fmla="*/ 38 h 52"/>
                  <a:gd name="T76" fmla="*/ 35 w 76"/>
                  <a:gd name="T77" fmla="*/ 39 h 52"/>
                  <a:gd name="T78" fmla="*/ 37 w 76"/>
                  <a:gd name="T79" fmla="*/ 39 h 52"/>
                  <a:gd name="T80" fmla="*/ 35 w 76"/>
                  <a:gd name="T81" fmla="*/ 41 h 52"/>
                  <a:gd name="T82" fmla="*/ 25 w 76"/>
                  <a:gd name="T83" fmla="*/ 52 h 52"/>
                  <a:gd name="T84" fmla="*/ 0 w 76"/>
                  <a:gd name="T85" fmla="*/ 52 h 52"/>
                  <a:gd name="T86" fmla="*/ 25 w 76"/>
                  <a:gd name="T87" fmla="*/ 25 h 52"/>
                  <a:gd name="T88" fmla="*/ 0 w 76"/>
                  <a:gd name="T89" fmla="*/ 0 h 52"/>
                  <a:gd name="T90" fmla="*/ 24 w 76"/>
                  <a:gd name="T91" fmla="*/ 0 h 52"/>
                  <a:gd name="T92" fmla="*/ 25 w 76"/>
                  <a:gd name="T93" fmla="*/ 0 h 52"/>
                  <a:gd name="T94" fmla="*/ 37 w 76"/>
                  <a:gd name="T95" fmla="*/ 11 h 52"/>
                  <a:gd name="T96" fmla="*/ 37 w 76"/>
                  <a:gd name="T97" fmla="*/ 11 h 52"/>
                  <a:gd name="T98" fmla="*/ 37 w 76"/>
                  <a:gd name="T99" fmla="*/ 11 h 52"/>
                  <a:gd name="T100" fmla="*/ 38 w 76"/>
                  <a:gd name="T101" fmla="*/ 14 h 52"/>
                  <a:gd name="T102" fmla="*/ 38 w 76"/>
                  <a:gd name="T103" fmla="*/ 14 h 52"/>
                  <a:gd name="T104" fmla="*/ 38 w 76"/>
                  <a:gd name="T105" fmla="*/ 14 h 52"/>
                  <a:gd name="T106" fmla="*/ 40 w 76"/>
                  <a:gd name="T107" fmla="*/ 14 h 52"/>
                  <a:gd name="T108" fmla="*/ 41 w 76"/>
                  <a:gd name="T109" fmla="*/ 11 h 52"/>
                  <a:gd name="T110" fmla="*/ 41 w 76"/>
                  <a:gd name="T111" fmla="*/ 11 h 52"/>
                  <a:gd name="T112" fmla="*/ 41 w 76"/>
                  <a:gd name="T113" fmla="*/ 11 h 52"/>
                  <a:gd name="T114" fmla="*/ 51 w 76"/>
                  <a:gd name="T115" fmla="*/ 0 h 52"/>
                  <a:gd name="T116" fmla="*/ 76 w 76"/>
                  <a:gd name="T117" fmla="*/ 0 h 52"/>
                  <a:gd name="T118" fmla="*/ 54 w 76"/>
                  <a:gd name="T119" fmla="*/ 24 h 52"/>
                  <a:gd name="T120" fmla="*/ 51 w 76"/>
                  <a:gd name="T121" fmla="*/ 25 h 52"/>
                  <a:gd name="T122" fmla="*/ 54 w 76"/>
                  <a:gd name="T123" fmla="*/ 27 h 52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0" t="0" r="r" b="b"/>
                <a:pathLst>
                  <a:path w="76" h="52">
                    <a:moveTo>
                      <a:pt x="42" y="38"/>
                    </a:moveTo>
                    <a:lnTo>
                      <a:pt x="52" y="49"/>
                    </a:lnTo>
                    <a:lnTo>
                      <a:pt x="70" y="49"/>
                    </a:lnTo>
                    <a:lnTo>
                      <a:pt x="49" y="27"/>
                    </a:lnTo>
                    <a:lnTo>
                      <a:pt x="47" y="25"/>
                    </a:lnTo>
                    <a:lnTo>
                      <a:pt x="69" y="3"/>
                    </a:lnTo>
                    <a:lnTo>
                      <a:pt x="52" y="3"/>
                    </a:lnTo>
                    <a:lnTo>
                      <a:pt x="44" y="13"/>
                    </a:lnTo>
                    <a:lnTo>
                      <a:pt x="41" y="15"/>
                    </a:lnTo>
                    <a:lnTo>
                      <a:pt x="38" y="18"/>
                    </a:lnTo>
                    <a:lnTo>
                      <a:pt x="37" y="15"/>
                    </a:lnTo>
                    <a:lnTo>
                      <a:pt x="34" y="13"/>
                    </a:lnTo>
                    <a:lnTo>
                      <a:pt x="25" y="3"/>
                    </a:lnTo>
                    <a:lnTo>
                      <a:pt x="24" y="3"/>
                    </a:lnTo>
                    <a:lnTo>
                      <a:pt x="7" y="3"/>
                    </a:lnTo>
                    <a:lnTo>
                      <a:pt x="30" y="25"/>
                    </a:lnTo>
                    <a:lnTo>
                      <a:pt x="7" y="49"/>
                    </a:lnTo>
                    <a:lnTo>
                      <a:pt x="24" y="49"/>
                    </a:lnTo>
                    <a:lnTo>
                      <a:pt x="32" y="38"/>
                    </a:lnTo>
                    <a:lnTo>
                      <a:pt x="35" y="35"/>
                    </a:lnTo>
                    <a:lnTo>
                      <a:pt x="38" y="34"/>
                    </a:lnTo>
                    <a:lnTo>
                      <a:pt x="40" y="35"/>
                    </a:lnTo>
                    <a:lnTo>
                      <a:pt x="42" y="38"/>
                    </a:lnTo>
                    <a:close/>
                    <a:moveTo>
                      <a:pt x="54" y="27"/>
                    </a:moveTo>
                    <a:lnTo>
                      <a:pt x="76" y="52"/>
                    </a:lnTo>
                    <a:lnTo>
                      <a:pt x="51" y="52"/>
                    </a:lnTo>
                    <a:lnTo>
                      <a:pt x="41" y="41"/>
                    </a:lnTo>
                    <a:lnTo>
                      <a:pt x="40" y="39"/>
                    </a:lnTo>
                    <a:lnTo>
                      <a:pt x="38" y="38"/>
                    </a:lnTo>
                    <a:lnTo>
                      <a:pt x="35" y="39"/>
                    </a:lnTo>
                    <a:lnTo>
                      <a:pt x="37" y="39"/>
                    </a:lnTo>
                    <a:lnTo>
                      <a:pt x="35" y="41"/>
                    </a:lnTo>
                    <a:lnTo>
                      <a:pt x="25" y="52"/>
                    </a:lnTo>
                    <a:lnTo>
                      <a:pt x="0" y="52"/>
                    </a:lnTo>
                    <a:lnTo>
                      <a:pt x="25" y="25"/>
                    </a:lnTo>
                    <a:lnTo>
                      <a:pt x="0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37" y="11"/>
                    </a:lnTo>
                    <a:lnTo>
                      <a:pt x="38" y="14"/>
                    </a:lnTo>
                    <a:lnTo>
                      <a:pt x="40" y="14"/>
                    </a:lnTo>
                    <a:lnTo>
                      <a:pt x="41" y="11"/>
                    </a:lnTo>
                    <a:lnTo>
                      <a:pt x="51" y="0"/>
                    </a:lnTo>
                    <a:lnTo>
                      <a:pt x="76" y="0"/>
                    </a:lnTo>
                    <a:lnTo>
                      <a:pt x="54" y="24"/>
                    </a:lnTo>
                    <a:lnTo>
                      <a:pt x="51" y="25"/>
                    </a:lnTo>
                    <a:lnTo>
                      <a:pt x="54" y="27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40" name="Freeform 131"/>
              <p:cNvSpPr>
                <a:spLocks/>
              </p:cNvSpPr>
              <p:nvPr/>
            </p:nvSpPr>
            <p:spPr bwMode="auto">
              <a:xfrm>
                <a:off x="5445" y="1979"/>
                <a:ext cx="10" cy="3"/>
              </a:xfrm>
              <a:custGeom>
                <a:avLst/>
                <a:gdLst>
                  <a:gd name="T0" fmla="*/ 7 w 10"/>
                  <a:gd name="T1" fmla="*/ 0 h 3"/>
                  <a:gd name="T2" fmla="*/ 10 w 10"/>
                  <a:gd name="T3" fmla="*/ 0 h 3"/>
                  <a:gd name="T4" fmla="*/ 10 w 10"/>
                  <a:gd name="T5" fmla="*/ 3 h 3"/>
                  <a:gd name="T6" fmla="*/ 0 w 10"/>
                  <a:gd name="T7" fmla="*/ 3 h 3"/>
                  <a:gd name="T8" fmla="*/ 0 w 10"/>
                  <a:gd name="T9" fmla="*/ 0 h 3"/>
                  <a:gd name="T10" fmla="*/ 5 w 10"/>
                  <a:gd name="T11" fmla="*/ 0 h 3"/>
                  <a:gd name="T12" fmla="*/ 7 w 10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0" h="3">
                    <a:moveTo>
                      <a:pt x="7" y="0"/>
                    </a:moveTo>
                    <a:lnTo>
                      <a:pt x="10" y="0"/>
                    </a:lnTo>
                    <a:lnTo>
                      <a:pt x="10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41" name="Freeform 132"/>
              <p:cNvSpPr>
                <a:spLocks/>
              </p:cNvSpPr>
              <p:nvPr/>
            </p:nvSpPr>
            <p:spPr bwMode="auto">
              <a:xfrm>
                <a:off x="5395" y="1946"/>
                <a:ext cx="45" cy="38"/>
              </a:xfrm>
              <a:custGeom>
                <a:avLst/>
                <a:gdLst>
                  <a:gd name="T0" fmla="*/ 45 w 45"/>
                  <a:gd name="T1" fmla="*/ 38 h 38"/>
                  <a:gd name="T2" fmla="*/ 0 w 45"/>
                  <a:gd name="T3" fmla="*/ 38 h 38"/>
                  <a:gd name="T4" fmla="*/ 0 w 45"/>
                  <a:gd name="T5" fmla="*/ 0 h 38"/>
                  <a:gd name="T6" fmla="*/ 4 w 45"/>
                  <a:gd name="T7" fmla="*/ 0 h 38"/>
                  <a:gd name="T8" fmla="*/ 4 w 45"/>
                  <a:gd name="T9" fmla="*/ 36 h 38"/>
                  <a:gd name="T10" fmla="*/ 45 w 45"/>
                  <a:gd name="T11" fmla="*/ 36 h 38"/>
                  <a:gd name="T12" fmla="*/ 45 w 45"/>
                  <a:gd name="T13" fmla="*/ 38 h 3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5" h="38">
                    <a:moveTo>
                      <a:pt x="45" y="38"/>
                    </a:moveTo>
                    <a:lnTo>
                      <a:pt x="0" y="38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4" y="36"/>
                    </a:lnTo>
                    <a:lnTo>
                      <a:pt x="45" y="36"/>
                    </a:lnTo>
                    <a:lnTo>
                      <a:pt x="45" y="3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42" name="Rectangle 133"/>
              <p:cNvSpPr>
                <a:spLocks noChangeArrowheads="1"/>
              </p:cNvSpPr>
              <p:nvPr/>
            </p:nvSpPr>
            <p:spPr bwMode="auto">
              <a:xfrm>
                <a:off x="5440" y="1982"/>
                <a:ext cx="2" cy="2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43" name="Freeform 134"/>
              <p:cNvSpPr>
                <a:spLocks/>
              </p:cNvSpPr>
              <p:nvPr/>
            </p:nvSpPr>
            <p:spPr bwMode="auto">
              <a:xfrm>
                <a:off x="5573" y="1928"/>
                <a:ext cx="45" cy="58"/>
              </a:xfrm>
              <a:custGeom>
                <a:avLst/>
                <a:gdLst>
                  <a:gd name="T0" fmla="*/ 7 w 45"/>
                  <a:gd name="T1" fmla="*/ 55 h 58"/>
                  <a:gd name="T2" fmla="*/ 32 w 45"/>
                  <a:gd name="T3" fmla="*/ 55 h 58"/>
                  <a:gd name="T4" fmla="*/ 42 w 45"/>
                  <a:gd name="T5" fmla="*/ 44 h 58"/>
                  <a:gd name="T6" fmla="*/ 44 w 45"/>
                  <a:gd name="T7" fmla="*/ 42 h 58"/>
                  <a:gd name="T8" fmla="*/ 44 w 45"/>
                  <a:gd name="T9" fmla="*/ 42 h 58"/>
                  <a:gd name="T10" fmla="*/ 45 w 45"/>
                  <a:gd name="T11" fmla="*/ 45 h 58"/>
                  <a:gd name="T12" fmla="*/ 44 w 45"/>
                  <a:gd name="T13" fmla="*/ 45 h 58"/>
                  <a:gd name="T14" fmla="*/ 34 w 45"/>
                  <a:gd name="T15" fmla="*/ 58 h 58"/>
                  <a:gd name="T16" fmla="*/ 0 w 45"/>
                  <a:gd name="T17" fmla="*/ 58 h 58"/>
                  <a:gd name="T18" fmla="*/ 28 w 45"/>
                  <a:gd name="T19" fmla="*/ 28 h 58"/>
                  <a:gd name="T20" fmla="*/ 2 w 45"/>
                  <a:gd name="T21" fmla="*/ 0 h 58"/>
                  <a:gd name="T22" fmla="*/ 31 w 45"/>
                  <a:gd name="T23" fmla="*/ 0 h 58"/>
                  <a:gd name="T24" fmla="*/ 34 w 45"/>
                  <a:gd name="T25" fmla="*/ 0 h 58"/>
                  <a:gd name="T26" fmla="*/ 45 w 45"/>
                  <a:gd name="T27" fmla="*/ 11 h 58"/>
                  <a:gd name="T28" fmla="*/ 45 w 45"/>
                  <a:gd name="T29" fmla="*/ 13 h 58"/>
                  <a:gd name="T30" fmla="*/ 44 w 45"/>
                  <a:gd name="T31" fmla="*/ 13 h 58"/>
                  <a:gd name="T32" fmla="*/ 44 w 45"/>
                  <a:gd name="T33" fmla="*/ 14 h 58"/>
                  <a:gd name="T34" fmla="*/ 32 w 45"/>
                  <a:gd name="T35" fmla="*/ 3 h 58"/>
                  <a:gd name="T36" fmla="*/ 31 w 45"/>
                  <a:gd name="T37" fmla="*/ 3 h 58"/>
                  <a:gd name="T38" fmla="*/ 7 w 45"/>
                  <a:gd name="T39" fmla="*/ 3 h 58"/>
                  <a:gd name="T40" fmla="*/ 32 w 45"/>
                  <a:gd name="T41" fmla="*/ 28 h 58"/>
                  <a:gd name="T42" fmla="*/ 7 w 45"/>
                  <a:gd name="T43" fmla="*/ 55 h 5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5" h="58">
                    <a:moveTo>
                      <a:pt x="7" y="55"/>
                    </a:moveTo>
                    <a:lnTo>
                      <a:pt x="32" y="55"/>
                    </a:lnTo>
                    <a:lnTo>
                      <a:pt x="42" y="44"/>
                    </a:lnTo>
                    <a:lnTo>
                      <a:pt x="44" y="42"/>
                    </a:lnTo>
                    <a:lnTo>
                      <a:pt x="45" y="45"/>
                    </a:lnTo>
                    <a:lnTo>
                      <a:pt x="44" y="45"/>
                    </a:lnTo>
                    <a:lnTo>
                      <a:pt x="34" y="58"/>
                    </a:lnTo>
                    <a:lnTo>
                      <a:pt x="0" y="58"/>
                    </a:lnTo>
                    <a:lnTo>
                      <a:pt x="28" y="28"/>
                    </a:lnTo>
                    <a:lnTo>
                      <a:pt x="2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5" y="11"/>
                    </a:lnTo>
                    <a:lnTo>
                      <a:pt x="45" y="13"/>
                    </a:lnTo>
                    <a:lnTo>
                      <a:pt x="44" y="13"/>
                    </a:lnTo>
                    <a:lnTo>
                      <a:pt x="44" y="14"/>
                    </a:lnTo>
                    <a:lnTo>
                      <a:pt x="32" y="3"/>
                    </a:lnTo>
                    <a:lnTo>
                      <a:pt x="31" y="3"/>
                    </a:lnTo>
                    <a:lnTo>
                      <a:pt x="7" y="3"/>
                    </a:lnTo>
                    <a:lnTo>
                      <a:pt x="32" y="28"/>
                    </a:lnTo>
                    <a:lnTo>
                      <a:pt x="7" y="55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44" name="Freeform 135"/>
              <p:cNvSpPr>
                <a:spLocks/>
              </p:cNvSpPr>
              <p:nvPr/>
            </p:nvSpPr>
            <p:spPr bwMode="auto">
              <a:xfrm>
                <a:off x="5618" y="1956"/>
                <a:ext cx="45" cy="30"/>
              </a:xfrm>
              <a:custGeom>
                <a:avLst/>
                <a:gdLst>
                  <a:gd name="T0" fmla="*/ 38 w 45"/>
                  <a:gd name="T1" fmla="*/ 27 h 30"/>
                  <a:gd name="T2" fmla="*/ 16 w 45"/>
                  <a:gd name="T3" fmla="*/ 2 h 30"/>
                  <a:gd name="T4" fmla="*/ 17 w 45"/>
                  <a:gd name="T5" fmla="*/ 0 h 30"/>
                  <a:gd name="T6" fmla="*/ 45 w 45"/>
                  <a:gd name="T7" fmla="*/ 30 h 30"/>
                  <a:gd name="T8" fmla="*/ 11 w 45"/>
                  <a:gd name="T9" fmla="*/ 30 h 30"/>
                  <a:gd name="T10" fmla="*/ 0 w 45"/>
                  <a:gd name="T11" fmla="*/ 17 h 30"/>
                  <a:gd name="T12" fmla="*/ 0 w 45"/>
                  <a:gd name="T13" fmla="*/ 17 h 30"/>
                  <a:gd name="T14" fmla="*/ 0 w 45"/>
                  <a:gd name="T15" fmla="*/ 17 h 30"/>
                  <a:gd name="T16" fmla="*/ 2 w 45"/>
                  <a:gd name="T17" fmla="*/ 14 h 30"/>
                  <a:gd name="T18" fmla="*/ 3 w 45"/>
                  <a:gd name="T19" fmla="*/ 16 h 30"/>
                  <a:gd name="T20" fmla="*/ 13 w 45"/>
                  <a:gd name="T21" fmla="*/ 27 h 30"/>
                  <a:gd name="T22" fmla="*/ 38 w 45"/>
                  <a:gd name="T23" fmla="*/ 27 h 3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5" h="30">
                    <a:moveTo>
                      <a:pt x="38" y="27"/>
                    </a:moveTo>
                    <a:lnTo>
                      <a:pt x="16" y="2"/>
                    </a:lnTo>
                    <a:lnTo>
                      <a:pt x="17" y="0"/>
                    </a:lnTo>
                    <a:lnTo>
                      <a:pt x="45" y="30"/>
                    </a:lnTo>
                    <a:lnTo>
                      <a:pt x="11" y="30"/>
                    </a:lnTo>
                    <a:lnTo>
                      <a:pt x="0" y="17"/>
                    </a:lnTo>
                    <a:lnTo>
                      <a:pt x="2" y="14"/>
                    </a:lnTo>
                    <a:lnTo>
                      <a:pt x="3" y="16"/>
                    </a:lnTo>
                    <a:lnTo>
                      <a:pt x="13" y="27"/>
                    </a:lnTo>
                    <a:lnTo>
                      <a:pt x="38" y="27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45" name="Freeform 136"/>
              <p:cNvSpPr>
                <a:spLocks/>
              </p:cNvSpPr>
              <p:nvPr/>
            </p:nvSpPr>
            <p:spPr bwMode="auto">
              <a:xfrm>
                <a:off x="5392" y="1944"/>
                <a:ext cx="48" cy="43"/>
              </a:xfrm>
              <a:custGeom>
                <a:avLst/>
                <a:gdLst>
                  <a:gd name="T0" fmla="*/ 3 w 48"/>
                  <a:gd name="T1" fmla="*/ 40 h 43"/>
                  <a:gd name="T2" fmla="*/ 48 w 48"/>
                  <a:gd name="T3" fmla="*/ 40 h 43"/>
                  <a:gd name="T4" fmla="*/ 48 w 48"/>
                  <a:gd name="T5" fmla="*/ 43 h 43"/>
                  <a:gd name="T6" fmla="*/ 0 w 48"/>
                  <a:gd name="T7" fmla="*/ 43 h 43"/>
                  <a:gd name="T8" fmla="*/ 0 w 48"/>
                  <a:gd name="T9" fmla="*/ 0 h 43"/>
                  <a:gd name="T10" fmla="*/ 7 w 48"/>
                  <a:gd name="T11" fmla="*/ 0 h 43"/>
                  <a:gd name="T12" fmla="*/ 7 w 48"/>
                  <a:gd name="T13" fmla="*/ 2 h 43"/>
                  <a:gd name="T14" fmla="*/ 3 w 48"/>
                  <a:gd name="T15" fmla="*/ 2 h 43"/>
                  <a:gd name="T16" fmla="*/ 3 w 48"/>
                  <a:gd name="T17" fmla="*/ 40 h 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8" h="43">
                    <a:moveTo>
                      <a:pt x="3" y="40"/>
                    </a:moveTo>
                    <a:lnTo>
                      <a:pt x="48" y="40"/>
                    </a:lnTo>
                    <a:lnTo>
                      <a:pt x="48" y="43"/>
                    </a:lnTo>
                    <a:lnTo>
                      <a:pt x="0" y="43"/>
                    </a:lnTo>
                    <a:lnTo>
                      <a:pt x="0" y="0"/>
                    </a:lnTo>
                    <a:lnTo>
                      <a:pt x="7" y="0"/>
                    </a:lnTo>
                    <a:lnTo>
                      <a:pt x="7" y="2"/>
                    </a:lnTo>
                    <a:lnTo>
                      <a:pt x="3" y="2"/>
                    </a:lnTo>
                    <a:lnTo>
                      <a:pt x="3" y="4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46" name="Rectangle 137"/>
              <p:cNvSpPr>
                <a:spLocks noChangeArrowheads="1"/>
              </p:cNvSpPr>
              <p:nvPr/>
            </p:nvSpPr>
            <p:spPr bwMode="auto">
              <a:xfrm>
                <a:off x="5440" y="1984"/>
                <a:ext cx="2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47" name="Freeform 138"/>
              <p:cNvSpPr>
                <a:spLocks/>
              </p:cNvSpPr>
              <p:nvPr/>
            </p:nvSpPr>
            <p:spPr bwMode="auto">
              <a:xfrm>
                <a:off x="5442" y="1982"/>
                <a:ext cx="3" cy="5"/>
              </a:xfrm>
              <a:custGeom>
                <a:avLst/>
                <a:gdLst>
                  <a:gd name="T0" fmla="*/ 0 w 3"/>
                  <a:gd name="T1" fmla="*/ 2 h 5"/>
                  <a:gd name="T2" fmla="*/ 0 w 3"/>
                  <a:gd name="T3" fmla="*/ 0 h 5"/>
                  <a:gd name="T4" fmla="*/ 3 w 3"/>
                  <a:gd name="T5" fmla="*/ 0 h 5"/>
                  <a:gd name="T6" fmla="*/ 3 w 3"/>
                  <a:gd name="T7" fmla="*/ 5 h 5"/>
                  <a:gd name="T8" fmla="*/ 0 w 3"/>
                  <a:gd name="T9" fmla="*/ 5 h 5"/>
                  <a:gd name="T10" fmla="*/ 0 w 3"/>
                  <a:gd name="T11" fmla="*/ 2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5">
                    <a:moveTo>
                      <a:pt x="0" y="2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5"/>
                    </a:lnTo>
                    <a:lnTo>
                      <a:pt x="0" y="5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48" name="Freeform 139"/>
              <p:cNvSpPr>
                <a:spLocks/>
              </p:cNvSpPr>
              <p:nvPr/>
            </p:nvSpPr>
            <p:spPr bwMode="auto">
              <a:xfrm>
                <a:off x="5389" y="1941"/>
                <a:ext cx="56" cy="49"/>
              </a:xfrm>
              <a:custGeom>
                <a:avLst/>
                <a:gdLst>
                  <a:gd name="T0" fmla="*/ 53 w 56"/>
                  <a:gd name="T1" fmla="*/ 46 h 49"/>
                  <a:gd name="T2" fmla="*/ 56 w 56"/>
                  <a:gd name="T3" fmla="*/ 46 h 49"/>
                  <a:gd name="T4" fmla="*/ 56 w 56"/>
                  <a:gd name="T5" fmla="*/ 49 h 49"/>
                  <a:gd name="T6" fmla="*/ 0 w 56"/>
                  <a:gd name="T7" fmla="*/ 49 h 49"/>
                  <a:gd name="T8" fmla="*/ 0 w 56"/>
                  <a:gd name="T9" fmla="*/ 0 h 49"/>
                  <a:gd name="T10" fmla="*/ 10 w 56"/>
                  <a:gd name="T11" fmla="*/ 0 h 49"/>
                  <a:gd name="T12" fmla="*/ 10 w 56"/>
                  <a:gd name="T13" fmla="*/ 3 h 49"/>
                  <a:gd name="T14" fmla="*/ 3 w 56"/>
                  <a:gd name="T15" fmla="*/ 3 h 49"/>
                  <a:gd name="T16" fmla="*/ 3 w 56"/>
                  <a:gd name="T17" fmla="*/ 46 h 49"/>
                  <a:gd name="T18" fmla="*/ 51 w 56"/>
                  <a:gd name="T19" fmla="*/ 46 h 49"/>
                  <a:gd name="T20" fmla="*/ 53 w 56"/>
                  <a:gd name="T21" fmla="*/ 46 h 4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6" h="49">
                    <a:moveTo>
                      <a:pt x="53" y="46"/>
                    </a:moveTo>
                    <a:lnTo>
                      <a:pt x="56" y="46"/>
                    </a:lnTo>
                    <a:lnTo>
                      <a:pt x="56" y="49"/>
                    </a:lnTo>
                    <a:lnTo>
                      <a:pt x="0" y="49"/>
                    </a:lnTo>
                    <a:lnTo>
                      <a:pt x="0" y="0"/>
                    </a:lnTo>
                    <a:lnTo>
                      <a:pt x="10" y="0"/>
                    </a:lnTo>
                    <a:lnTo>
                      <a:pt x="10" y="3"/>
                    </a:lnTo>
                    <a:lnTo>
                      <a:pt x="3" y="3"/>
                    </a:lnTo>
                    <a:lnTo>
                      <a:pt x="3" y="46"/>
                    </a:lnTo>
                    <a:lnTo>
                      <a:pt x="51" y="46"/>
                    </a:lnTo>
                    <a:lnTo>
                      <a:pt x="53" y="46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49" name="Rectangle 140"/>
              <p:cNvSpPr>
                <a:spLocks noChangeArrowheads="1"/>
              </p:cNvSpPr>
              <p:nvPr/>
            </p:nvSpPr>
            <p:spPr bwMode="auto">
              <a:xfrm>
                <a:off x="5236" y="2004"/>
                <a:ext cx="1" cy="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50" name="Freeform 141"/>
              <p:cNvSpPr>
                <a:spLocks/>
              </p:cNvSpPr>
              <p:nvPr/>
            </p:nvSpPr>
            <p:spPr bwMode="auto">
              <a:xfrm>
                <a:off x="5740" y="2004"/>
                <a:ext cx="0" cy="1"/>
              </a:xfrm>
              <a:custGeom>
                <a:avLst/>
                <a:gdLst>
                  <a:gd name="T0" fmla="*/ 0 h 1"/>
                  <a:gd name="T1" fmla="*/ 0 h 1"/>
                  <a:gd name="T2" fmla="*/ 1 h 1"/>
                  <a:gd name="T3" fmla="*/ 0 h 1"/>
                  <a:gd name="T4" fmla="*/ 0 h 1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0" y="T0"/>
                  </a:cxn>
                  <a:cxn ang="T7">
                    <a:pos x="0" y="T1"/>
                  </a:cxn>
                  <a:cxn ang="T8">
                    <a:pos x="0" y="T2"/>
                  </a:cxn>
                  <a:cxn ang="T9">
                    <a:pos x="0" y="T3"/>
                  </a:cxn>
                  <a:cxn ang="T10">
                    <a:pos x="0" y="T4"/>
                  </a:cxn>
                  <a:cxn ang="T11">
                    <a:pos x="0" y="T5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51" name="Freeform 142"/>
              <p:cNvSpPr>
                <a:spLocks/>
              </p:cNvSpPr>
              <p:nvPr/>
            </p:nvSpPr>
            <p:spPr bwMode="auto">
              <a:xfrm>
                <a:off x="5235" y="2004"/>
                <a:ext cx="1" cy="0"/>
              </a:xfrm>
              <a:custGeom>
                <a:avLst/>
                <a:gdLst>
                  <a:gd name="T0" fmla="*/ 1 w 1"/>
                  <a:gd name="T1" fmla="*/ 1 w 1"/>
                  <a:gd name="T2" fmla="*/ 1 w 1"/>
                  <a:gd name="T3" fmla="*/ 1 w 1"/>
                  <a:gd name="T4" fmla="*/ 0 w 1"/>
                  <a:gd name="T5" fmla="*/ 0 w 1"/>
                  <a:gd name="T6" fmla="*/ 1 w 1"/>
                  <a:gd name="T7" fmla="*/ 1 w 1"/>
                  <a:gd name="T8" fmla="*/ 1 w 1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9">
                    <a:pos x="T0" y="0"/>
                  </a:cxn>
                  <a:cxn ang="T10">
                    <a:pos x="T1" y="0"/>
                  </a:cxn>
                  <a:cxn ang="T11">
                    <a:pos x="T2" y="0"/>
                  </a:cxn>
                  <a:cxn ang="T12">
                    <a:pos x="T3" y="0"/>
                  </a:cxn>
                  <a:cxn ang="T13">
                    <a:pos x="T4" y="0"/>
                  </a:cxn>
                  <a:cxn ang="T14">
                    <a:pos x="T5" y="0"/>
                  </a:cxn>
                  <a:cxn ang="T15">
                    <a:pos x="T6" y="0"/>
                  </a:cxn>
                  <a:cxn ang="T16">
                    <a:pos x="T7" y="0"/>
                  </a:cxn>
                  <a:cxn ang="T17">
                    <a:pos x="T8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52" name="Freeform 143"/>
              <p:cNvSpPr>
                <a:spLocks/>
              </p:cNvSpPr>
              <p:nvPr/>
            </p:nvSpPr>
            <p:spPr bwMode="auto">
              <a:xfrm>
                <a:off x="5740" y="2004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0 w 2"/>
                  <a:gd name="T3" fmla="*/ 0 h 1"/>
                  <a:gd name="T4" fmla="*/ 0 w 2"/>
                  <a:gd name="T5" fmla="*/ 0 h 1"/>
                  <a:gd name="T6" fmla="*/ 0 w 2"/>
                  <a:gd name="T7" fmla="*/ 0 h 1"/>
                  <a:gd name="T8" fmla="*/ 0 w 2"/>
                  <a:gd name="T9" fmla="*/ 0 h 1"/>
                  <a:gd name="T10" fmla="*/ 0 w 2"/>
                  <a:gd name="T11" fmla="*/ 0 h 1"/>
                  <a:gd name="T12" fmla="*/ 0 w 2"/>
                  <a:gd name="T13" fmla="*/ 0 h 1"/>
                  <a:gd name="T14" fmla="*/ 2 w 2"/>
                  <a:gd name="T15" fmla="*/ 0 h 1"/>
                  <a:gd name="T16" fmla="*/ 2 w 2"/>
                  <a:gd name="T17" fmla="*/ 0 h 1"/>
                  <a:gd name="T18" fmla="*/ 2 w 2"/>
                  <a:gd name="T19" fmla="*/ 1 h 1"/>
                  <a:gd name="T20" fmla="*/ 2 w 2"/>
                  <a:gd name="T21" fmla="*/ 0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53" name="Rectangle 144"/>
              <p:cNvSpPr>
                <a:spLocks noChangeArrowheads="1"/>
              </p:cNvSpPr>
              <p:nvPr/>
            </p:nvSpPr>
            <p:spPr bwMode="auto">
              <a:xfrm>
                <a:off x="5362" y="2005"/>
                <a:ext cx="3" cy="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54" name="Freeform 145"/>
              <p:cNvSpPr>
                <a:spLocks/>
              </p:cNvSpPr>
              <p:nvPr/>
            </p:nvSpPr>
            <p:spPr bwMode="auto">
              <a:xfrm>
                <a:off x="5365" y="1917"/>
                <a:ext cx="115" cy="91"/>
              </a:xfrm>
              <a:custGeom>
                <a:avLst/>
                <a:gdLst>
                  <a:gd name="T0" fmla="*/ 115 w 115"/>
                  <a:gd name="T1" fmla="*/ 0 h 91"/>
                  <a:gd name="T2" fmla="*/ 115 w 115"/>
                  <a:gd name="T3" fmla="*/ 91 h 91"/>
                  <a:gd name="T4" fmla="*/ 0 w 115"/>
                  <a:gd name="T5" fmla="*/ 91 h 91"/>
                  <a:gd name="T6" fmla="*/ 0 w 115"/>
                  <a:gd name="T7" fmla="*/ 88 h 91"/>
                  <a:gd name="T8" fmla="*/ 113 w 115"/>
                  <a:gd name="T9" fmla="*/ 88 h 91"/>
                  <a:gd name="T10" fmla="*/ 113 w 115"/>
                  <a:gd name="T11" fmla="*/ 0 h 91"/>
                  <a:gd name="T12" fmla="*/ 115 w 115"/>
                  <a:gd name="T13" fmla="*/ 0 h 9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5" h="91">
                    <a:moveTo>
                      <a:pt x="115" y="0"/>
                    </a:moveTo>
                    <a:lnTo>
                      <a:pt x="115" y="91"/>
                    </a:lnTo>
                    <a:lnTo>
                      <a:pt x="0" y="91"/>
                    </a:lnTo>
                    <a:lnTo>
                      <a:pt x="0" y="88"/>
                    </a:lnTo>
                    <a:lnTo>
                      <a:pt x="113" y="88"/>
                    </a:lnTo>
                    <a:lnTo>
                      <a:pt x="113" y="0"/>
                    </a:lnTo>
                    <a:lnTo>
                      <a:pt x="115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55" name="Freeform 146"/>
              <p:cNvSpPr>
                <a:spLocks/>
              </p:cNvSpPr>
              <p:nvPr/>
            </p:nvSpPr>
            <p:spPr bwMode="auto">
              <a:xfrm>
                <a:off x="5233" y="1917"/>
                <a:ext cx="118" cy="91"/>
              </a:xfrm>
              <a:custGeom>
                <a:avLst/>
                <a:gdLst>
                  <a:gd name="T0" fmla="*/ 14 w 118"/>
                  <a:gd name="T1" fmla="*/ 91 h 91"/>
                  <a:gd name="T2" fmla="*/ 14 w 118"/>
                  <a:gd name="T3" fmla="*/ 91 h 91"/>
                  <a:gd name="T4" fmla="*/ 4 w 118"/>
                  <a:gd name="T5" fmla="*/ 90 h 91"/>
                  <a:gd name="T6" fmla="*/ 2 w 118"/>
                  <a:gd name="T7" fmla="*/ 88 h 91"/>
                  <a:gd name="T8" fmla="*/ 0 w 118"/>
                  <a:gd name="T9" fmla="*/ 87 h 91"/>
                  <a:gd name="T10" fmla="*/ 0 w 118"/>
                  <a:gd name="T11" fmla="*/ 0 h 91"/>
                  <a:gd name="T12" fmla="*/ 3 w 118"/>
                  <a:gd name="T13" fmla="*/ 0 h 91"/>
                  <a:gd name="T14" fmla="*/ 3 w 118"/>
                  <a:gd name="T15" fmla="*/ 87 h 91"/>
                  <a:gd name="T16" fmla="*/ 3 w 118"/>
                  <a:gd name="T17" fmla="*/ 87 h 91"/>
                  <a:gd name="T18" fmla="*/ 3 w 118"/>
                  <a:gd name="T19" fmla="*/ 87 h 91"/>
                  <a:gd name="T20" fmla="*/ 3 w 118"/>
                  <a:gd name="T21" fmla="*/ 87 h 91"/>
                  <a:gd name="T22" fmla="*/ 2 w 118"/>
                  <a:gd name="T23" fmla="*/ 87 h 91"/>
                  <a:gd name="T24" fmla="*/ 2 w 118"/>
                  <a:gd name="T25" fmla="*/ 87 h 91"/>
                  <a:gd name="T26" fmla="*/ 3 w 118"/>
                  <a:gd name="T27" fmla="*/ 87 h 91"/>
                  <a:gd name="T28" fmla="*/ 3 w 118"/>
                  <a:gd name="T29" fmla="*/ 87 h 91"/>
                  <a:gd name="T30" fmla="*/ 3 w 118"/>
                  <a:gd name="T31" fmla="*/ 87 h 91"/>
                  <a:gd name="T32" fmla="*/ 3 w 118"/>
                  <a:gd name="T33" fmla="*/ 87 h 91"/>
                  <a:gd name="T34" fmla="*/ 3 w 118"/>
                  <a:gd name="T35" fmla="*/ 87 h 91"/>
                  <a:gd name="T36" fmla="*/ 4 w 118"/>
                  <a:gd name="T37" fmla="*/ 87 h 91"/>
                  <a:gd name="T38" fmla="*/ 4 w 118"/>
                  <a:gd name="T39" fmla="*/ 87 h 91"/>
                  <a:gd name="T40" fmla="*/ 14 w 118"/>
                  <a:gd name="T41" fmla="*/ 88 h 91"/>
                  <a:gd name="T42" fmla="*/ 115 w 118"/>
                  <a:gd name="T43" fmla="*/ 88 h 91"/>
                  <a:gd name="T44" fmla="*/ 115 w 118"/>
                  <a:gd name="T45" fmla="*/ 0 h 91"/>
                  <a:gd name="T46" fmla="*/ 118 w 118"/>
                  <a:gd name="T47" fmla="*/ 0 h 91"/>
                  <a:gd name="T48" fmla="*/ 118 w 118"/>
                  <a:gd name="T49" fmla="*/ 91 h 91"/>
                  <a:gd name="T50" fmla="*/ 14 w 118"/>
                  <a:gd name="T51" fmla="*/ 91 h 91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18" h="91">
                    <a:moveTo>
                      <a:pt x="14" y="91"/>
                    </a:moveTo>
                    <a:lnTo>
                      <a:pt x="14" y="91"/>
                    </a:lnTo>
                    <a:lnTo>
                      <a:pt x="4" y="90"/>
                    </a:lnTo>
                    <a:lnTo>
                      <a:pt x="2" y="88"/>
                    </a:lnTo>
                    <a:lnTo>
                      <a:pt x="0" y="87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87"/>
                    </a:lnTo>
                    <a:lnTo>
                      <a:pt x="2" y="87"/>
                    </a:lnTo>
                    <a:lnTo>
                      <a:pt x="3" y="87"/>
                    </a:lnTo>
                    <a:lnTo>
                      <a:pt x="4" y="87"/>
                    </a:lnTo>
                    <a:lnTo>
                      <a:pt x="14" y="88"/>
                    </a:lnTo>
                    <a:lnTo>
                      <a:pt x="115" y="88"/>
                    </a:lnTo>
                    <a:lnTo>
                      <a:pt x="115" y="0"/>
                    </a:lnTo>
                    <a:lnTo>
                      <a:pt x="118" y="0"/>
                    </a:lnTo>
                    <a:lnTo>
                      <a:pt x="118" y="91"/>
                    </a:lnTo>
                    <a:lnTo>
                      <a:pt x="14" y="91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56" name="Freeform 147"/>
              <p:cNvSpPr>
                <a:spLocks/>
              </p:cNvSpPr>
              <p:nvPr/>
            </p:nvSpPr>
            <p:spPr bwMode="auto">
              <a:xfrm>
                <a:off x="5493" y="1917"/>
                <a:ext cx="250" cy="91"/>
              </a:xfrm>
              <a:custGeom>
                <a:avLst/>
                <a:gdLst>
                  <a:gd name="T0" fmla="*/ 250 w 250"/>
                  <a:gd name="T1" fmla="*/ 88 h 91"/>
                  <a:gd name="T2" fmla="*/ 250 w 250"/>
                  <a:gd name="T3" fmla="*/ 88 h 91"/>
                  <a:gd name="T4" fmla="*/ 240 w 250"/>
                  <a:gd name="T5" fmla="*/ 91 h 91"/>
                  <a:gd name="T6" fmla="*/ 219 w 250"/>
                  <a:gd name="T7" fmla="*/ 91 h 91"/>
                  <a:gd name="T8" fmla="*/ 0 w 250"/>
                  <a:gd name="T9" fmla="*/ 91 h 91"/>
                  <a:gd name="T10" fmla="*/ 0 w 250"/>
                  <a:gd name="T11" fmla="*/ 0 h 91"/>
                  <a:gd name="T12" fmla="*/ 3 w 250"/>
                  <a:gd name="T13" fmla="*/ 0 h 91"/>
                  <a:gd name="T14" fmla="*/ 3 w 250"/>
                  <a:gd name="T15" fmla="*/ 88 h 91"/>
                  <a:gd name="T16" fmla="*/ 219 w 250"/>
                  <a:gd name="T17" fmla="*/ 88 h 91"/>
                  <a:gd name="T18" fmla="*/ 219 w 250"/>
                  <a:gd name="T19" fmla="*/ 88 h 91"/>
                  <a:gd name="T20" fmla="*/ 245 w 250"/>
                  <a:gd name="T21" fmla="*/ 87 h 91"/>
                  <a:gd name="T22" fmla="*/ 245 w 250"/>
                  <a:gd name="T23" fmla="*/ 87 h 91"/>
                  <a:gd name="T24" fmla="*/ 247 w 250"/>
                  <a:gd name="T25" fmla="*/ 87 h 91"/>
                  <a:gd name="T26" fmla="*/ 247 w 250"/>
                  <a:gd name="T27" fmla="*/ 88 h 91"/>
                  <a:gd name="T28" fmla="*/ 249 w 250"/>
                  <a:gd name="T29" fmla="*/ 88 h 91"/>
                  <a:gd name="T30" fmla="*/ 250 w 250"/>
                  <a:gd name="T31" fmla="*/ 88 h 9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0" h="91">
                    <a:moveTo>
                      <a:pt x="250" y="88"/>
                    </a:moveTo>
                    <a:lnTo>
                      <a:pt x="250" y="88"/>
                    </a:lnTo>
                    <a:lnTo>
                      <a:pt x="240" y="91"/>
                    </a:lnTo>
                    <a:lnTo>
                      <a:pt x="219" y="91"/>
                    </a:lnTo>
                    <a:lnTo>
                      <a:pt x="0" y="9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88"/>
                    </a:lnTo>
                    <a:lnTo>
                      <a:pt x="219" y="88"/>
                    </a:lnTo>
                    <a:lnTo>
                      <a:pt x="245" y="87"/>
                    </a:lnTo>
                    <a:lnTo>
                      <a:pt x="247" y="87"/>
                    </a:lnTo>
                    <a:lnTo>
                      <a:pt x="247" y="88"/>
                    </a:lnTo>
                    <a:lnTo>
                      <a:pt x="249" y="88"/>
                    </a:lnTo>
                    <a:lnTo>
                      <a:pt x="250" y="88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57" name="Freeform 148"/>
              <p:cNvSpPr>
                <a:spLocks/>
              </p:cNvSpPr>
              <p:nvPr/>
            </p:nvSpPr>
            <p:spPr bwMode="auto">
              <a:xfrm>
                <a:off x="5740" y="2004"/>
                <a:ext cx="2" cy="1"/>
              </a:xfrm>
              <a:custGeom>
                <a:avLst/>
                <a:gdLst>
                  <a:gd name="T0" fmla="*/ 0 w 2"/>
                  <a:gd name="T1" fmla="*/ 0 h 1"/>
                  <a:gd name="T2" fmla="*/ 0 w 2"/>
                  <a:gd name="T3" fmla="*/ 0 h 1"/>
                  <a:gd name="T4" fmla="*/ 2 w 2"/>
                  <a:gd name="T5" fmla="*/ 0 h 1"/>
                  <a:gd name="T6" fmla="*/ 2 w 2"/>
                  <a:gd name="T7" fmla="*/ 1 h 1"/>
                  <a:gd name="T8" fmla="*/ 2 w 2"/>
                  <a:gd name="T9" fmla="*/ 1 h 1"/>
                  <a:gd name="T10" fmla="*/ 0 w 2"/>
                  <a:gd name="T11" fmla="*/ 1 h 1"/>
                  <a:gd name="T12" fmla="*/ 0 w 2"/>
                  <a:gd name="T13" fmla="*/ 1 h 1"/>
                  <a:gd name="T14" fmla="*/ 0 w 2"/>
                  <a:gd name="T15" fmla="*/ 0 h 1"/>
                  <a:gd name="T16" fmla="*/ 0 w 2"/>
                  <a:gd name="T17" fmla="*/ 0 h 1"/>
                  <a:gd name="T18" fmla="*/ 0 w 2"/>
                  <a:gd name="T19" fmla="*/ 0 h 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58" name="Freeform 149"/>
              <p:cNvSpPr>
                <a:spLocks/>
              </p:cNvSpPr>
              <p:nvPr/>
            </p:nvSpPr>
            <p:spPr bwMode="auto">
              <a:xfrm>
                <a:off x="5740" y="1917"/>
                <a:ext cx="3" cy="88"/>
              </a:xfrm>
              <a:custGeom>
                <a:avLst/>
                <a:gdLst>
                  <a:gd name="T0" fmla="*/ 3 w 3"/>
                  <a:gd name="T1" fmla="*/ 88 h 88"/>
                  <a:gd name="T2" fmla="*/ 2 w 3"/>
                  <a:gd name="T3" fmla="*/ 88 h 88"/>
                  <a:gd name="T4" fmla="*/ 2 w 3"/>
                  <a:gd name="T5" fmla="*/ 88 h 88"/>
                  <a:gd name="T6" fmla="*/ 2 w 3"/>
                  <a:gd name="T7" fmla="*/ 87 h 88"/>
                  <a:gd name="T8" fmla="*/ 2 w 3"/>
                  <a:gd name="T9" fmla="*/ 87 h 88"/>
                  <a:gd name="T10" fmla="*/ 0 w 3"/>
                  <a:gd name="T11" fmla="*/ 87 h 88"/>
                  <a:gd name="T12" fmla="*/ 0 w 3"/>
                  <a:gd name="T13" fmla="*/ 87 h 88"/>
                  <a:gd name="T14" fmla="*/ 0 w 3"/>
                  <a:gd name="T15" fmla="*/ 87 h 88"/>
                  <a:gd name="T16" fmla="*/ 0 w 3"/>
                  <a:gd name="T17" fmla="*/ 0 h 88"/>
                  <a:gd name="T18" fmla="*/ 3 w 3"/>
                  <a:gd name="T19" fmla="*/ 0 h 88"/>
                  <a:gd name="T20" fmla="*/ 3 w 3"/>
                  <a:gd name="T21" fmla="*/ 88 h 88"/>
                  <a:gd name="T22" fmla="*/ 3 w 3"/>
                  <a:gd name="T23" fmla="*/ 88 h 8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" h="88">
                    <a:moveTo>
                      <a:pt x="3" y="88"/>
                    </a:moveTo>
                    <a:lnTo>
                      <a:pt x="2" y="88"/>
                    </a:lnTo>
                    <a:lnTo>
                      <a:pt x="2" y="87"/>
                    </a:lnTo>
                    <a:lnTo>
                      <a:pt x="0" y="87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88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59" name="Freeform 150"/>
              <p:cNvSpPr>
                <a:spLocks/>
              </p:cNvSpPr>
              <p:nvPr/>
            </p:nvSpPr>
            <p:spPr bwMode="auto">
              <a:xfrm>
                <a:off x="5360" y="1917"/>
                <a:ext cx="2" cy="94"/>
              </a:xfrm>
              <a:custGeom>
                <a:avLst/>
                <a:gdLst>
                  <a:gd name="T0" fmla="*/ 2 w 2"/>
                  <a:gd name="T1" fmla="*/ 91 h 94"/>
                  <a:gd name="T2" fmla="*/ 2 w 2"/>
                  <a:gd name="T3" fmla="*/ 94 h 94"/>
                  <a:gd name="T4" fmla="*/ 0 w 2"/>
                  <a:gd name="T5" fmla="*/ 94 h 94"/>
                  <a:gd name="T6" fmla="*/ 0 w 2"/>
                  <a:gd name="T7" fmla="*/ 0 h 94"/>
                  <a:gd name="T8" fmla="*/ 2 w 2"/>
                  <a:gd name="T9" fmla="*/ 0 h 94"/>
                  <a:gd name="T10" fmla="*/ 2 w 2"/>
                  <a:gd name="T11" fmla="*/ 88 h 94"/>
                  <a:gd name="T12" fmla="*/ 2 w 2"/>
                  <a:gd name="T13" fmla="*/ 91 h 9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94">
                    <a:moveTo>
                      <a:pt x="2" y="91"/>
                    </a:moveTo>
                    <a:lnTo>
                      <a:pt x="2" y="94"/>
                    </a:lnTo>
                    <a:lnTo>
                      <a:pt x="0" y="94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88"/>
                    </a:lnTo>
                    <a:lnTo>
                      <a:pt x="2" y="91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60" name="Freeform 151"/>
              <p:cNvSpPr>
                <a:spLocks/>
              </p:cNvSpPr>
              <p:nvPr/>
            </p:nvSpPr>
            <p:spPr bwMode="auto">
              <a:xfrm>
                <a:off x="5362" y="1917"/>
                <a:ext cx="121" cy="94"/>
              </a:xfrm>
              <a:custGeom>
                <a:avLst/>
                <a:gdLst>
                  <a:gd name="T0" fmla="*/ 121 w 121"/>
                  <a:gd name="T1" fmla="*/ 94 h 94"/>
                  <a:gd name="T2" fmla="*/ 0 w 121"/>
                  <a:gd name="T3" fmla="*/ 94 h 94"/>
                  <a:gd name="T4" fmla="*/ 0 w 121"/>
                  <a:gd name="T5" fmla="*/ 91 h 94"/>
                  <a:gd name="T6" fmla="*/ 3 w 121"/>
                  <a:gd name="T7" fmla="*/ 91 h 94"/>
                  <a:gd name="T8" fmla="*/ 118 w 121"/>
                  <a:gd name="T9" fmla="*/ 91 h 94"/>
                  <a:gd name="T10" fmla="*/ 118 w 121"/>
                  <a:gd name="T11" fmla="*/ 0 h 94"/>
                  <a:gd name="T12" fmla="*/ 121 w 121"/>
                  <a:gd name="T13" fmla="*/ 0 h 94"/>
                  <a:gd name="T14" fmla="*/ 121 w 121"/>
                  <a:gd name="T15" fmla="*/ 94 h 9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21" h="94">
                    <a:moveTo>
                      <a:pt x="121" y="94"/>
                    </a:moveTo>
                    <a:lnTo>
                      <a:pt x="0" y="94"/>
                    </a:lnTo>
                    <a:lnTo>
                      <a:pt x="0" y="91"/>
                    </a:lnTo>
                    <a:lnTo>
                      <a:pt x="3" y="91"/>
                    </a:lnTo>
                    <a:lnTo>
                      <a:pt x="118" y="91"/>
                    </a:lnTo>
                    <a:lnTo>
                      <a:pt x="118" y="0"/>
                    </a:lnTo>
                    <a:lnTo>
                      <a:pt x="121" y="0"/>
                    </a:lnTo>
                    <a:lnTo>
                      <a:pt x="121" y="94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61" name="Freeform 152"/>
              <p:cNvSpPr>
                <a:spLocks/>
              </p:cNvSpPr>
              <p:nvPr/>
            </p:nvSpPr>
            <p:spPr bwMode="auto">
              <a:xfrm>
                <a:off x="5230" y="1917"/>
                <a:ext cx="124" cy="94"/>
              </a:xfrm>
              <a:custGeom>
                <a:avLst/>
                <a:gdLst>
                  <a:gd name="T0" fmla="*/ 5 w 124"/>
                  <a:gd name="T1" fmla="*/ 91 h 94"/>
                  <a:gd name="T2" fmla="*/ 5 w 124"/>
                  <a:gd name="T3" fmla="*/ 91 h 94"/>
                  <a:gd name="T4" fmla="*/ 2 w 124"/>
                  <a:gd name="T5" fmla="*/ 90 h 94"/>
                  <a:gd name="T6" fmla="*/ 2 w 124"/>
                  <a:gd name="T7" fmla="*/ 90 h 94"/>
                  <a:gd name="T8" fmla="*/ 0 w 124"/>
                  <a:gd name="T9" fmla="*/ 87 h 94"/>
                  <a:gd name="T10" fmla="*/ 0 w 124"/>
                  <a:gd name="T11" fmla="*/ 0 h 94"/>
                  <a:gd name="T12" fmla="*/ 3 w 124"/>
                  <a:gd name="T13" fmla="*/ 0 h 94"/>
                  <a:gd name="T14" fmla="*/ 3 w 124"/>
                  <a:gd name="T15" fmla="*/ 87 h 94"/>
                  <a:gd name="T16" fmla="*/ 3 w 124"/>
                  <a:gd name="T17" fmla="*/ 87 h 94"/>
                  <a:gd name="T18" fmla="*/ 5 w 124"/>
                  <a:gd name="T19" fmla="*/ 88 h 94"/>
                  <a:gd name="T20" fmla="*/ 7 w 124"/>
                  <a:gd name="T21" fmla="*/ 90 h 94"/>
                  <a:gd name="T22" fmla="*/ 17 w 124"/>
                  <a:gd name="T23" fmla="*/ 91 h 94"/>
                  <a:gd name="T24" fmla="*/ 121 w 124"/>
                  <a:gd name="T25" fmla="*/ 91 h 94"/>
                  <a:gd name="T26" fmla="*/ 121 w 124"/>
                  <a:gd name="T27" fmla="*/ 0 h 94"/>
                  <a:gd name="T28" fmla="*/ 124 w 124"/>
                  <a:gd name="T29" fmla="*/ 0 h 94"/>
                  <a:gd name="T30" fmla="*/ 124 w 124"/>
                  <a:gd name="T31" fmla="*/ 94 h 94"/>
                  <a:gd name="T32" fmla="*/ 17 w 124"/>
                  <a:gd name="T33" fmla="*/ 94 h 94"/>
                  <a:gd name="T34" fmla="*/ 17 w 124"/>
                  <a:gd name="T35" fmla="*/ 94 h 94"/>
                  <a:gd name="T36" fmla="*/ 10 w 124"/>
                  <a:gd name="T37" fmla="*/ 93 h 94"/>
                  <a:gd name="T38" fmla="*/ 5 w 124"/>
                  <a:gd name="T39" fmla="*/ 91 h 94"/>
                  <a:gd name="T40" fmla="*/ 5 w 124"/>
                  <a:gd name="T41" fmla="*/ 91 h 9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24" h="94">
                    <a:moveTo>
                      <a:pt x="5" y="91"/>
                    </a:moveTo>
                    <a:lnTo>
                      <a:pt x="5" y="91"/>
                    </a:lnTo>
                    <a:lnTo>
                      <a:pt x="2" y="90"/>
                    </a:lnTo>
                    <a:lnTo>
                      <a:pt x="0" y="87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87"/>
                    </a:lnTo>
                    <a:lnTo>
                      <a:pt x="5" y="88"/>
                    </a:lnTo>
                    <a:lnTo>
                      <a:pt x="7" y="90"/>
                    </a:lnTo>
                    <a:lnTo>
                      <a:pt x="17" y="91"/>
                    </a:lnTo>
                    <a:lnTo>
                      <a:pt x="121" y="91"/>
                    </a:lnTo>
                    <a:lnTo>
                      <a:pt x="121" y="0"/>
                    </a:lnTo>
                    <a:lnTo>
                      <a:pt x="124" y="0"/>
                    </a:lnTo>
                    <a:lnTo>
                      <a:pt x="124" y="94"/>
                    </a:lnTo>
                    <a:lnTo>
                      <a:pt x="17" y="94"/>
                    </a:lnTo>
                    <a:lnTo>
                      <a:pt x="10" y="93"/>
                    </a:lnTo>
                    <a:lnTo>
                      <a:pt x="5" y="91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62" name="Freeform 153"/>
              <p:cNvSpPr>
                <a:spLocks/>
              </p:cNvSpPr>
              <p:nvPr/>
            </p:nvSpPr>
            <p:spPr bwMode="auto">
              <a:xfrm>
                <a:off x="5490" y="1917"/>
                <a:ext cx="256" cy="94"/>
              </a:xfrm>
              <a:custGeom>
                <a:avLst/>
                <a:gdLst>
                  <a:gd name="T0" fmla="*/ 222 w 256"/>
                  <a:gd name="T1" fmla="*/ 91 h 94"/>
                  <a:gd name="T2" fmla="*/ 222 w 256"/>
                  <a:gd name="T3" fmla="*/ 91 h 94"/>
                  <a:gd name="T4" fmla="*/ 243 w 256"/>
                  <a:gd name="T5" fmla="*/ 91 h 94"/>
                  <a:gd name="T6" fmla="*/ 253 w 256"/>
                  <a:gd name="T7" fmla="*/ 88 h 94"/>
                  <a:gd name="T8" fmla="*/ 253 w 256"/>
                  <a:gd name="T9" fmla="*/ 88 h 94"/>
                  <a:gd name="T10" fmla="*/ 253 w 256"/>
                  <a:gd name="T11" fmla="*/ 0 h 94"/>
                  <a:gd name="T12" fmla="*/ 256 w 256"/>
                  <a:gd name="T13" fmla="*/ 0 h 94"/>
                  <a:gd name="T14" fmla="*/ 256 w 256"/>
                  <a:gd name="T15" fmla="*/ 88 h 94"/>
                  <a:gd name="T16" fmla="*/ 256 w 256"/>
                  <a:gd name="T17" fmla="*/ 88 h 94"/>
                  <a:gd name="T18" fmla="*/ 255 w 256"/>
                  <a:gd name="T19" fmla="*/ 91 h 94"/>
                  <a:gd name="T20" fmla="*/ 253 w 256"/>
                  <a:gd name="T21" fmla="*/ 91 h 94"/>
                  <a:gd name="T22" fmla="*/ 253 w 256"/>
                  <a:gd name="T23" fmla="*/ 91 h 94"/>
                  <a:gd name="T24" fmla="*/ 250 w 256"/>
                  <a:gd name="T25" fmla="*/ 93 h 94"/>
                  <a:gd name="T26" fmla="*/ 250 w 256"/>
                  <a:gd name="T27" fmla="*/ 93 h 94"/>
                  <a:gd name="T28" fmla="*/ 245 w 256"/>
                  <a:gd name="T29" fmla="*/ 93 h 94"/>
                  <a:gd name="T30" fmla="*/ 245 w 256"/>
                  <a:gd name="T31" fmla="*/ 93 h 94"/>
                  <a:gd name="T32" fmla="*/ 222 w 256"/>
                  <a:gd name="T33" fmla="*/ 94 h 94"/>
                  <a:gd name="T34" fmla="*/ 0 w 256"/>
                  <a:gd name="T35" fmla="*/ 94 h 94"/>
                  <a:gd name="T36" fmla="*/ 0 w 256"/>
                  <a:gd name="T37" fmla="*/ 0 h 94"/>
                  <a:gd name="T38" fmla="*/ 3 w 256"/>
                  <a:gd name="T39" fmla="*/ 0 h 94"/>
                  <a:gd name="T40" fmla="*/ 3 w 256"/>
                  <a:gd name="T41" fmla="*/ 91 h 94"/>
                  <a:gd name="T42" fmla="*/ 222 w 256"/>
                  <a:gd name="T43" fmla="*/ 91 h 9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256" h="94">
                    <a:moveTo>
                      <a:pt x="222" y="91"/>
                    </a:moveTo>
                    <a:lnTo>
                      <a:pt x="222" y="91"/>
                    </a:lnTo>
                    <a:lnTo>
                      <a:pt x="243" y="91"/>
                    </a:lnTo>
                    <a:lnTo>
                      <a:pt x="253" y="88"/>
                    </a:lnTo>
                    <a:lnTo>
                      <a:pt x="253" y="0"/>
                    </a:lnTo>
                    <a:lnTo>
                      <a:pt x="256" y="0"/>
                    </a:lnTo>
                    <a:lnTo>
                      <a:pt x="256" y="88"/>
                    </a:lnTo>
                    <a:lnTo>
                      <a:pt x="255" y="91"/>
                    </a:lnTo>
                    <a:lnTo>
                      <a:pt x="253" y="91"/>
                    </a:lnTo>
                    <a:lnTo>
                      <a:pt x="250" y="93"/>
                    </a:lnTo>
                    <a:lnTo>
                      <a:pt x="245" y="93"/>
                    </a:lnTo>
                    <a:lnTo>
                      <a:pt x="222" y="94"/>
                    </a:lnTo>
                    <a:lnTo>
                      <a:pt x="0" y="94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91"/>
                    </a:lnTo>
                    <a:lnTo>
                      <a:pt x="222" y="91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63" name="Freeform 154"/>
              <p:cNvSpPr>
                <a:spLocks/>
              </p:cNvSpPr>
              <p:nvPr/>
            </p:nvSpPr>
            <p:spPr bwMode="auto">
              <a:xfrm>
                <a:off x="5225" y="1917"/>
                <a:ext cx="527" cy="98"/>
              </a:xfrm>
              <a:custGeom>
                <a:avLst/>
                <a:gdLst>
                  <a:gd name="T0" fmla="*/ 522 w 527"/>
                  <a:gd name="T1" fmla="*/ 94 h 98"/>
                  <a:gd name="T2" fmla="*/ 522 w 527"/>
                  <a:gd name="T3" fmla="*/ 94 h 98"/>
                  <a:gd name="T4" fmla="*/ 520 w 527"/>
                  <a:gd name="T5" fmla="*/ 97 h 98"/>
                  <a:gd name="T6" fmla="*/ 515 w 527"/>
                  <a:gd name="T7" fmla="*/ 98 h 98"/>
                  <a:gd name="T8" fmla="*/ 11 w 527"/>
                  <a:gd name="T9" fmla="*/ 98 h 98"/>
                  <a:gd name="T10" fmla="*/ 11 w 527"/>
                  <a:gd name="T11" fmla="*/ 98 h 98"/>
                  <a:gd name="T12" fmla="*/ 7 w 527"/>
                  <a:gd name="T13" fmla="*/ 97 h 98"/>
                  <a:gd name="T14" fmla="*/ 3 w 527"/>
                  <a:gd name="T15" fmla="*/ 94 h 98"/>
                  <a:gd name="T16" fmla="*/ 3 w 527"/>
                  <a:gd name="T17" fmla="*/ 94 h 98"/>
                  <a:gd name="T18" fmla="*/ 1 w 527"/>
                  <a:gd name="T19" fmla="*/ 90 h 98"/>
                  <a:gd name="T20" fmla="*/ 0 w 527"/>
                  <a:gd name="T21" fmla="*/ 86 h 98"/>
                  <a:gd name="T22" fmla="*/ 0 w 527"/>
                  <a:gd name="T23" fmla="*/ 0 h 98"/>
                  <a:gd name="T24" fmla="*/ 5 w 527"/>
                  <a:gd name="T25" fmla="*/ 0 h 98"/>
                  <a:gd name="T26" fmla="*/ 5 w 527"/>
                  <a:gd name="T27" fmla="*/ 87 h 98"/>
                  <a:gd name="T28" fmla="*/ 5 w 527"/>
                  <a:gd name="T29" fmla="*/ 87 h 98"/>
                  <a:gd name="T30" fmla="*/ 7 w 527"/>
                  <a:gd name="T31" fmla="*/ 90 h 98"/>
                  <a:gd name="T32" fmla="*/ 7 w 527"/>
                  <a:gd name="T33" fmla="*/ 90 h 98"/>
                  <a:gd name="T34" fmla="*/ 10 w 527"/>
                  <a:gd name="T35" fmla="*/ 91 h 98"/>
                  <a:gd name="T36" fmla="*/ 10 w 527"/>
                  <a:gd name="T37" fmla="*/ 91 h 98"/>
                  <a:gd name="T38" fmla="*/ 15 w 527"/>
                  <a:gd name="T39" fmla="*/ 93 h 98"/>
                  <a:gd name="T40" fmla="*/ 22 w 527"/>
                  <a:gd name="T41" fmla="*/ 94 h 98"/>
                  <a:gd name="T42" fmla="*/ 129 w 527"/>
                  <a:gd name="T43" fmla="*/ 94 h 98"/>
                  <a:gd name="T44" fmla="*/ 129 w 527"/>
                  <a:gd name="T45" fmla="*/ 0 h 98"/>
                  <a:gd name="T46" fmla="*/ 135 w 527"/>
                  <a:gd name="T47" fmla="*/ 0 h 98"/>
                  <a:gd name="T48" fmla="*/ 135 w 527"/>
                  <a:gd name="T49" fmla="*/ 94 h 98"/>
                  <a:gd name="T50" fmla="*/ 137 w 527"/>
                  <a:gd name="T51" fmla="*/ 94 h 98"/>
                  <a:gd name="T52" fmla="*/ 258 w 527"/>
                  <a:gd name="T53" fmla="*/ 94 h 98"/>
                  <a:gd name="T54" fmla="*/ 258 w 527"/>
                  <a:gd name="T55" fmla="*/ 0 h 98"/>
                  <a:gd name="T56" fmla="*/ 265 w 527"/>
                  <a:gd name="T57" fmla="*/ 0 h 98"/>
                  <a:gd name="T58" fmla="*/ 265 w 527"/>
                  <a:gd name="T59" fmla="*/ 94 h 98"/>
                  <a:gd name="T60" fmla="*/ 487 w 527"/>
                  <a:gd name="T61" fmla="*/ 94 h 98"/>
                  <a:gd name="T62" fmla="*/ 487 w 527"/>
                  <a:gd name="T63" fmla="*/ 94 h 98"/>
                  <a:gd name="T64" fmla="*/ 510 w 527"/>
                  <a:gd name="T65" fmla="*/ 93 h 98"/>
                  <a:gd name="T66" fmla="*/ 510 w 527"/>
                  <a:gd name="T67" fmla="*/ 93 h 98"/>
                  <a:gd name="T68" fmla="*/ 515 w 527"/>
                  <a:gd name="T69" fmla="*/ 93 h 98"/>
                  <a:gd name="T70" fmla="*/ 515 w 527"/>
                  <a:gd name="T71" fmla="*/ 93 h 98"/>
                  <a:gd name="T72" fmla="*/ 518 w 527"/>
                  <a:gd name="T73" fmla="*/ 91 h 98"/>
                  <a:gd name="T74" fmla="*/ 520 w 527"/>
                  <a:gd name="T75" fmla="*/ 91 h 98"/>
                  <a:gd name="T76" fmla="*/ 520 w 527"/>
                  <a:gd name="T77" fmla="*/ 91 h 98"/>
                  <a:gd name="T78" fmla="*/ 521 w 527"/>
                  <a:gd name="T79" fmla="*/ 88 h 98"/>
                  <a:gd name="T80" fmla="*/ 521 w 527"/>
                  <a:gd name="T81" fmla="*/ 0 h 98"/>
                  <a:gd name="T82" fmla="*/ 527 w 527"/>
                  <a:gd name="T83" fmla="*/ 0 h 98"/>
                  <a:gd name="T84" fmla="*/ 527 w 527"/>
                  <a:gd name="T85" fmla="*/ 86 h 98"/>
                  <a:gd name="T86" fmla="*/ 527 w 527"/>
                  <a:gd name="T87" fmla="*/ 86 h 98"/>
                  <a:gd name="T88" fmla="*/ 525 w 527"/>
                  <a:gd name="T89" fmla="*/ 90 h 98"/>
                  <a:gd name="T90" fmla="*/ 522 w 527"/>
                  <a:gd name="T91" fmla="*/ 94 h 98"/>
                  <a:gd name="T92" fmla="*/ 522 w 527"/>
                  <a:gd name="T93" fmla="*/ 94 h 98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527" h="98">
                    <a:moveTo>
                      <a:pt x="522" y="94"/>
                    </a:moveTo>
                    <a:lnTo>
                      <a:pt x="522" y="94"/>
                    </a:lnTo>
                    <a:lnTo>
                      <a:pt x="520" y="97"/>
                    </a:lnTo>
                    <a:lnTo>
                      <a:pt x="515" y="98"/>
                    </a:lnTo>
                    <a:lnTo>
                      <a:pt x="11" y="98"/>
                    </a:lnTo>
                    <a:lnTo>
                      <a:pt x="7" y="97"/>
                    </a:lnTo>
                    <a:lnTo>
                      <a:pt x="3" y="94"/>
                    </a:lnTo>
                    <a:lnTo>
                      <a:pt x="1" y="90"/>
                    </a:lnTo>
                    <a:lnTo>
                      <a:pt x="0" y="86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5" y="87"/>
                    </a:lnTo>
                    <a:lnTo>
                      <a:pt x="7" y="90"/>
                    </a:lnTo>
                    <a:lnTo>
                      <a:pt x="10" y="91"/>
                    </a:lnTo>
                    <a:lnTo>
                      <a:pt x="15" y="93"/>
                    </a:lnTo>
                    <a:lnTo>
                      <a:pt x="22" y="94"/>
                    </a:lnTo>
                    <a:lnTo>
                      <a:pt x="129" y="94"/>
                    </a:lnTo>
                    <a:lnTo>
                      <a:pt x="129" y="0"/>
                    </a:lnTo>
                    <a:lnTo>
                      <a:pt x="135" y="0"/>
                    </a:lnTo>
                    <a:lnTo>
                      <a:pt x="135" y="94"/>
                    </a:lnTo>
                    <a:lnTo>
                      <a:pt x="137" y="94"/>
                    </a:lnTo>
                    <a:lnTo>
                      <a:pt x="258" y="94"/>
                    </a:lnTo>
                    <a:lnTo>
                      <a:pt x="258" y="0"/>
                    </a:lnTo>
                    <a:lnTo>
                      <a:pt x="265" y="0"/>
                    </a:lnTo>
                    <a:lnTo>
                      <a:pt x="265" y="94"/>
                    </a:lnTo>
                    <a:lnTo>
                      <a:pt x="487" y="94"/>
                    </a:lnTo>
                    <a:lnTo>
                      <a:pt x="510" y="93"/>
                    </a:lnTo>
                    <a:lnTo>
                      <a:pt x="515" y="93"/>
                    </a:lnTo>
                    <a:lnTo>
                      <a:pt x="518" y="91"/>
                    </a:lnTo>
                    <a:lnTo>
                      <a:pt x="520" y="91"/>
                    </a:lnTo>
                    <a:lnTo>
                      <a:pt x="521" y="88"/>
                    </a:lnTo>
                    <a:lnTo>
                      <a:pt x="521" y="0"/>
                    </a:lnTo>
                    <a:lnTo>
                      <a:pt x="527" y="0"/>
                    </a:lnTo>
                    <a:lnTo>
                      <a:pt x="527" y="86"/>
                    </a:lnTo>
                    <a:lnTo>
                      <a:pt x="525" y="90"/>
                    </a:lnTo>
                    <a:lnTo>
                      <a:pt x="522" y="94"/>
                    </a:lnTo>
                    <a:close/>
                  </a:path>
                </a:pathLst>
              </a:custGeom>
              <a:solidFill>
                <a:srgbClr val="0E22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64" name="Freeform 155"/>
              <p:cNvSpPr>
                <a:spLocks/>
              </p:cNvSpPr>
              <p:nvPr/>
            </p:nvSpPr>
            <p:spPr bwMode="auto">
              <a:xfrm>
                <a:off x="5222" y="1917"/>
                <a:ext cx="532" cy="101"/>
              </a:xfrm>
              <a:custGeom>
                <a:avLst/>
                <a:gdLst>
                  <a:gd name="T0" fmla="*/ 518 w 532"/>
                  <a:gd name="T1" fmla="*/ 98 h 101"/>
                  <a:gd name="T2" fmla="*/ 518 w 532"/>
                  <a:gd name="T3" fmla="*/ 98 h 101"/>
                  <a:gd name="T4" fmla="*/ 523 w 532"/>
                  <a:gd name="T5" fmla="*/ 97 h 101"/>
                  <a:gd name="T6" fmla="*/ 525 w 532"/>
                  <a:gd name="T7" fmla="*/ 94 h 101"/>
                  <a:gd name="T8" fmla="*/ 525 w 532"/>
                  <a:gd name="T9" fmla="*/ 94 h 101"/>
                  <a:gd name="T10" fmla="*/ 528 w 532"/>
                  <a:gd name="T11" fmla="*/ 90 h 101"/>
                  <a:gd name="T12" fmla="*/ 530 w 532"/>
                  <a:gd name="T13" fmla="*/ 86 h 101"/>
                  <a:gd name="T14" fmla="*/ 530 w 532"/>
                  <a:gd name="T15" fmla="*/ 0 h 101"/>
                  <a:gd name="T16" fmla="*/ 532 w 532"/>
                  <a:gd name="T17" fmla="*/ 0 h 101"/>
                  <a:gd name="T18" fmla="*/ 532 w 532"/>
                  <a:gd name="T19" fmla="*/ 86 h 101"/>
                  <a:gd name="T20" fmla="*/ 532 w 532"/>
                  <a:gd name="T21" fmla="*/ 86 h 101"/>
                  <a:gd name="T22" fmla="*/ 531 w 532"/>
                  <a:gd name="T23" fmla="*/ 91 h 101"/>
                  <a:gd name="T24" fmla="*/ 528 w 532"/>
                  <a:gd name="T25" fmla="*/ 96 h 101"/>
                  <a:gd name="T26" fmla="*/ 524 w 532"/>
                  <a:gd name="T27" fmla="*/ 100 h 101"/>
                  <a:gd name="T28" fmla="*/ 518 w 532"/>
                  <a:gd name="T29" fmla="*/ 101 h 101"/>
                  <a:gd name="T30" fmla="*/ 14 w 532"/>
                  <a:gd name="T31" fmla="*/ 101 h 101"/>
                  <a:gd name="T32" fmla="*/ 14 w 532"/>
                  <a:gd name="T33" fmla="*/ 101 h 101"/>
                  <a:gd name="T34" fmla="*/ 8 w 532"/>
                  <a:gd name="T35" fmla="*/ 100 h 101"/>
                  <a:gd name="T36" fmla="*/ 4 w 532"/>
                  <a:gd name="T37" fmla="*/ 96 h 101"/>
                  <a:gd name="T38" fmla="*/ 1 w 532"/>
                  <a:gd name="T39" fmla="*/ 91 h 101"/>
                  <a:gd name="T40" fmla="*/ 0 w 532"/>
                  <a:gd name="T41" fmla="*/ 86 h 101"/>
                  <a:gd name="T42" fmla="*/ 0 w 532"/>
                  <a:gd name="T43" fmla="*/ 0 h 101"/>
                  <a:gd name="T44" fmla="*/ 3 w 532"/>
                  <a:gd name="T45" fmla="*/ 0 h 101"/>
                  <a:gd name="T46" fmla="*/ 3 w 532"/>
                  <a:gd name="T47" fmla="*/ 86 h 101"/>
                  <a:gd name="T48" fmla="*/ 3 w 532"/>
                  <a:gd name="T49" fmla="*/ 86 h 101"/>
                  <a:gd name="T50" fmla="*/ 4 w 532"/>
                  <a:gd name="T51" fmla="*/ 90 h 101"/>
                  <a:gd name="T52" fmla="*/ 6 w 532"/>
                  <a:gd name="T53" fmla="*/ 94 h 101"/>
                  <a:gd name="T54" fmla="*/ 6 w 532"/>
                  <a:gd name="T55" fmla="*/ 94 h 101"/>
                  <a:gd name="T56" fmla="*/ 10 w 532"/>
                  <a:gd name="T57" fmla="*/ 97 h 101"/>
                  <a:gd name="T58" fmla="*/ 14 w 532"/>
                  <a:gd name="T59" fmla="*/ 98 h 101"/>
                  <a:gd name="T60" fmla="*/ 518 w 532"/>
                  <a:gd name="T61" fmla="*/ 98 h 10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532" h="101">
                    <a:moveTo>
                      <a:pt x="518" y="98"/>
                    </a:moveTo>
                    <a:lnTo>
                      <a:pt x="518" y="98"/>
                    </a:lnTo>
                    <a:lnTo>
                      <a:pt x="523" y="97"/>
                    </a:lnTo>
                    <a:lnTo>
                      <a:pt x="525" y="94"/>
                    </a:lnTo>
                    <a:lnTo>
                      <a:pt x="528" y="90"/>
                    </a:lnTo>
                    <a:lnTo>
                      <a:pt x="530" y="86"/>
                    </a:lnTo>
                    <a:lnTo>
                      <a:pt x="530" y="0"/>
                    </a:lnTo>
                    <a:lnTo>
                      <a:pt x="532" y="0"/>
                    </a:lnTo>
                    <a:lnTo>
                      <a:pt x="532" y="86"/>
                    </a:lnTo>
                    <a:lnTo>
                      <a:pt x="531" y="91"/>
                    </a:lnTo>
                    <a:lnTo>
                      <a:pt x="528" y="96"/>
                    </a:lnTo>
                    <a:lnTo>
                      <a:pt x="524" y="100"/>
                    </a:lnTo>
                    <a:lnTo>
                      <a:pt x="518" y="101"/>
                    </a:lnTo>
                    <a:lnTo>
                      <a:pt x="14" y="101"/>
                    </a:lnTo>
                    <a:lnTo>
                      <a:pt x="8" y="100"/>
                    </a:lnTo>
                    <a:lnTo>
                      <a:pt x="4" y="96"/>
                    </a:lnTo>
                    <a:lnTo>
                      <a:pt x="1" y="91"/>
                    </a:lnTo>
                    <a:lnTo>
                      <a:pt x="0" y="86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86"/>
                    </a:lnTo>
                    <a:lnTo>
                      <a:pt x="4" y="90"/>
                    </a:lnTo>
                    <a:lnTo>
                      <a:pt x="6" y="94"/>
                    </a:lnTo>
                    <a:lnTo>
                      <a:pt x="10" y="97"/>
                    </a:lnTo>
                    <a:lnTo>
                      <a:pt x="14" y="98"/>
                    </a:lnTo>
                    <a:lnTo>
                      <a:pt x="518" y="98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65" name="Freeform 156"/>
              <p:cNvSpPr>
                <a:spLocks/>
              </p:cNvSpPr>
              <p:nvPr/>
            </p:nvSpPr>
            <p:spPr bwMode="auto">
              <a:xfrm>
                <a:off x="5219" y="1917"/>
                <a:ext cx="538" cy="104"/>
              </a:xfrm>
              <a:custGeom>
                <a:avLst/>
                <a:gdLst>
                  <a:gd name="T0" fmla="*/ 533 w 538"/>
                  <a:gd name="T1" fmla="*/ 98 h 104"/>
                  <a:gd name="T2" fmla="*/ 533 w 538"/>
                  <a:gd name="T3" fmla="*/ 98 h 104"/>
                  <a:gd name="T4" fmla="*/ 528 w 538"/>
                  <a:gd name="T5" fmla="*/ 103 h 104"/>
                  <a:gd name="T6" fmla="*/ 521 w 538"/>
                  <a:gd name="T7" fmla="*/ 104 h 104"/>
                  <a:gd name="T8" fmla="*/ 17 w 538"/>
                  <a:gd name="T9" fmla="*/ 104 h 104"/>
                  <a:gd name="T10" fmla="*/ 17 w 538"/>
                  <a:gd name="T11" fmla="*/ 104 h 104"/>
                  <a:gd name="T12" fmla="*/ 10 w 538"/>
                  <a:gd name="T13" fmla="*/ 103 h 104"/>
                  <a:gd name="T14" fmla="*/ 4 w 538"/>
                  <a:gd name="T15" fmla="*/ 98 h 104"/>
                  <a:gd name="T16" fmla="*/ 4 w 538"/>
                  <a:gd name="T17" fmla="*/ 98 h 104"/>
                  <a:gd name="T18" fmla="*/ 2 w 538"/>
                  <a:gd name="T19" fmla="*/ 93 h 104"/>
                  <a:gd name="T20" fmla="*/ 0 w 538"/>
                  <a:gd name="T21" fmla="*/ 86 h 104"/>
                  <a:gd name="T22" fmla="*/ 0 w 538"/>
                  <a:gd name="T23" fmla="*/ 0 h 104"/>
                  <a:gd name="T24" fmla="*/ 3 w 538"/>
                  <a:gd name="T25" fmla="*/ 0 h 104"/>
                  <a:gd name="T26" fmla="*/ 3 w 538"/>
                  <a:gd name="T27" fmla="*/ 86 h 104"/>
                  <a:gd name="T28" fmla="*/ 3 w 538"/>
                  <a:gd name="T29" fmla="*/ 86 h 104"/>
                  <a:gd name="T30" fmla="*/ 4 w 538"/>
                  <a:gd name="T31" fmla="*/ 91 h 104"/>
                  <a:gd name="T32" fmla="*/ 7 w 538"/>
                  <a:gd name="T33" fmla="*/ 96 h 104"/>
                  <a:gd name="T34" fmla="*/ 11 w 538"/>
                  <a:gd name="T35" fmla="*/ 100 h 104"/>
                  <a:gd name="T36" fmla="*/ 17 w 538"/>
                  <a:gd name="T37" fmla="*/ 101 h 104"/>
                  <a:gd name="T38" fmla="*/ 521 w 538"/>
                  <a:gd name="T39" fmla="*/ 101 h 104"/>
                  <a:gd name="T40" fmla="*/ 521 w 538"/>
                  <a:gd name="T41" fmla="*/ 101 h 104"/>
                  <a:gd name="T42" fmla="*/ 527 w 538"/>
                  <a:gd name="T43" fmla="*/ 100 h 104"/>
                  <a:gd name="T44" fmla="*/ 531 w 538"/>
                  <a:gd name="T45" fmla="*/ 96 h 104"/>
                  <a:gd name="T46" fmla="*/ 534 w 538"/>
                  <a:gd name="T47" fmla="*/ 91 h 104"/>
                  <a:gd name="T48" fmla="*/ 535 w 538"/>
                  <a:gd name="T49" fmla="*/ 86 h 104"/>
                  <a:gd name="T50" fmla="*/ 535 w 538"/>
                  <a:gd name="T51" fmla="*/ 0 h 104"/>
                  <a:gd name="T52" fmla="*/ 538 w 538"/>
                  <a:gd name="T53" fmla="*/ 0 h 104"/>
                  <a:gd name="T54" fmla="*/ 538 w 538"/>
                  <a:gd name="T55" fmla="*/ 86 h 104"/>
                  <a:gd name="T56" fmla="*/ 538 w 538"/>
                  <a:gd name="T57" fmla="*/ 86 h 104"/>
                  <a:gd name="T58" fmla="*/ 537 w 538"/>
                  <a:gd name="T59" fmla="*/ 93 h 104"/>
                  <a:gd name="T60" fmla="*/ 533 w 538"/>
                  <a:gd name="T61" fmla="*/ 98 h 104"/>
                  <a:gd name="T62" fmla="*/ 533 w 538"/>
                  <a:gd name="T63" fmla="*/ 98 h 104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38" h="104">
                    <a:moveTo>
                      <a:pt x="533" y="98"/>
                    </a:moveTo>
                    <a:lnTo>
                      <a:pt x="533" y="98"/>
                    </a:lnTo>
                    <a:lnTo>
                      <a:pt x="528" y="103"/>
                    </a:lnTo>
                    <a:lnTo>
                      <a:pt x="521" y="104"/>
                    </a:lnTo>
                    <a:lnTo>
                      <a:pt x="17" y="104"/>
                    </a:lnTo>
                    <a:lnTo>
                      <a:pt x="10" y="103"/>
                    </a:lnTo>
                    <a:lnTo>
                      <a:pt x="4" y="98"/>
                    </a:lnTo>
                    <a:lnTo>
                      <a:pt x="2" y="93"/>
                    </a:lnTo>
                    <a:lnTo>
                      <a:pt x="0" y="86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86"/>
                    </a:lnTo>
                    <a:lnTo>
                      <a:pt x="4" y="91"/>
                    </a:lnTo>
                    <a:lnTo>
                      <a:pt x="7" y="96"/>
                    </a:lnTo>
                    <a:lnTo>
                      <a:pt x="11" y="100"/>
                    </a:lnTo>
                    <a:lnTo>
                      <a:pt x="17" y="101"/>
                    </a:lnTo>
                    <a:lnTo>
                      <a:pt x="521" y="101"/>
                    </a:lnTo>
                    <a:lnTo>
                      <a:pt x="527" y="100"/>
                    </a:lnTo>
                    <a:lnTo>
                      <a:pt x="531" y="96"/>
                    </a:lnTo>
                    <a:lnTo>
                      <a:pt x="534" y="91"/>
                    </a:lnTo>
                    <a:lnTo>
                      <a:pt x="535" y="86"/>
                    </a:lnTo>
                    <a:lnTo>
                      <a:pt x="535" y="0"/>
                    </a:lnTo>
                    <a:lnTo>
                      <a:pt x="538" y="0"/>
                    </a:lnTo>
                    <a:lnTo>
                      <a:pt x="538" y="86"/>
                    </a:lnTo>
                    <a:lnTo>
                      <a:pt x="537" y="93"/>
                    </a:lnTo>
                    <a:lnTo>
                      <a:pt x="533" y="98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4566" name="Picture 157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" y="2081"/>
                <a:ext cx="130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567" name="Picture 158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" y="2170"/>
                <a:ext cx="12" cy="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568" name="Picture 159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" y="2104"/>
                <a:ext cx="106" cy="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569" name="Picture 160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0" y="2107"/>
                <a:ext cx="12" cy="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570" name="Picture 161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" y="2178"/>
                <a:ext cx="13" cy="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571" name="Freeform 162"/>
              <p:cNvSpPr>
                <a:spLocks/>
              </p:cNvSpPr>
              <p:nvPr/>
            </p:nvSpPr>
            <p:spPr bwMode="auto">
              <a:xfrm>
                <a:off x="38" y="1951"/>
                <a:ext cx="67" cy="46"/>
              </a:xfrm>
              <a:custGeom>
                <a:avLst/>
                <a:gdLst>
                  <a:gd name="T0" fmla="*/ 8 w 67"/>
                  <a:gd name="T1" fmla="*/ 0 h 46"/>
                  <a:gd name="T2" fmla="*/ 15 w 67"/>
                  <a:gd name="T3" fmla="*/ 22 h 46"/>
                  <a:gd name="T4" fmla="*/ 15 w 67"/>
                  <a:gd name="T5" fmla="*/ 22 h 46"/>
                  <a:gd name="T6" fmla="*/ 18 w 67"/>
                  <a:gd name="T7" fmla="*/ 38 h 46"/>
                  <a:gd name="T8" fmla="*/ 18 w 67"/>
                  <a:gd name="T9" fmla="*/ 38 h 46"/>
                  <a:gd name="T10" fmla="*/ 18 w 67"/>
                  <a:gd name="T11" fmla="*/ 38 h 46"/>
                  <a:gd name="T12" fmla="*/ 22 w 67"/>
                  <a:gd name="T13" fmla="*/ 22 h 46"/>
                  <a:gd name="T14" fmla="*/ 31 w 67"/>
                  <a:gd name="T15" fmla="*/ 0 h 46"/>
                  <a:gd name="T16" fmla="*/ 38 w 67"/>
                  <a:gd name="T17" fmla="*/ 0 h 46"/>
                  <a:gd name="T18" fmla="*/ 45 w 67"/>
                  <a:gd name="T19" fmla="*/ 22 h 46"/>
                  <a:gd name="T20" fmla="*/ 45 w 67"/>
                  <a:gd name="T21" fmla="*/ 22 h 46"/>
                  <a:gd name="T22" fmla="*/ 49 w 67"/>
                  <a:gd name="T23" fmla="*/ 38 h 46"/>
                  <a:gd name="T24" fmla="*/ 49 w 67"/>
                  <a:gd name="T25" fmla="*/ 38 h 46"/>
                  <a:gd name="T26" fmla="*/ 49 w 67"/>
                  <a:gd name="T27" fmla="*/ 38 h 46"/>
                  <a:gd name="T28" fmla="*/ 52 w 67"/>
                  <a:gd name="T29" fmla="*/ 22 h 46"/>
                  <a:gd name="T30" fmla="*/ 59 w 67"/>
                  <a:gd name="T31" fmla="*/ 0 h 46"/>
                  <a:gd name="T32" fmla="*/ 67 w 67"/>
                  <a:gd name="T33" fmla="*/ 0 h 46"/>
                  <a:gd name="T34" fmla="*/ 52 w 67"/>
                  <a:gd name="T35" fmla="*/ 46 h 46"/>
                  <a:gd name="T36" fmla="*/ 45 w 67"/>
                  <a:gd name="T37" fmla="*/ 46 h 46"/>
                  <a:gd name="T38" fmla="*/ 38 w 67"/>
                  <a:gd name="T39" fmla="*/ 24 h 46"/>
                  <a:gd name="T40" fmla="*/ 38 w 67"/>
                  <a:gd name="T41" fmla="*/ 24 h 46"/>
                  <a:gd name="T42" fmla="*/ 34 w 67"/>
                  <a:gd name="T43" fmla="*/ 8 h 46"/>
                  <a:gd name="T44" fmla="*/ 34 w 67"/>
                  <a:gd name="T45" fmla="*/ 8 h 46"/>
                  <a:gd name="T46" fmla="*/ 34 w 67"/>
                  <a:gd name="T47" fmla="*/ 8 h 46"/>
                  <a:gd name="T48" fmla="*/ 29 w 67"/>
                  <a:gd name="T49" fmla="*/ 24 h 46"/>
                  <a:gd name="T50" fmla="*/ 22 w 67"/>
                  <a:gd name="T51" fmla="*/ 46 h 46"/>
                  <a:gd name="T52" fmla="*/ 14 w 67"/>
                  <a:gd name="T53" fmla="*/ 46 h 46"/>
                  <a:gd name="T54" fmla="*/ 0 w 67"/>
                  <a:gd name="T55" fmla="*/ 0 h 46"/>
                  <a:gd name="T56" fmla="*/ 8 w 67"/>
                  <a:gd name="T57" fmla="*/ 0 h 4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7" h="46">
                    <a:moveTo>
                      <a:pt x="8" y="0"/>
                    </a:moveTo>
                    <a:lnTo>
                      <a:pt x="15" y="22"/>
                    </a:lnTo>
                    <a:lnTo>
                      <a:pt x="18" y="38"/>
                    </a:lnTo>
                    <a:lnTo>
                      <a:pt x="22" y="22"/>
                    </a:lnTo>
                    <a:lnTo>
                      <a:pt x="31" y="0"/>
                    </a:lnTo>
                    <a:lnTo>
                      <a:pt x="38" y="0"/>
                    </a:lnTo>
                    <a:lnTo>
                      <a:pt x="45" y="22"/>
                    </a:lnTo>
                    <a:lnTo>
                      <a:pt x="49" y="38"/>
                    </a:lnTo>
                    <a:lnTo>
                      <a:pt x="52" y="22"/>
                    </a:lnTo>
                    <a:lnTo>
                      <a:pt x="59" y="0"/>
                    </a:lnTo>
                    <a:lnTo>
                      <a:pt x="67" y="0"/>
                    </a:lnTo>
                    <a:lnTo>
                      <a:pt x="52" y="46"/>
                    </a:lnTo>
                    <a:lnTo>
                      <a:pt x="45" y="46"/>
                    </a:lnTo>
                    <a:lnTo>
                      <a:pt x="38" y="24"/>
                    </a:lnTo>
                    <a:lnTo>
                      <a:pt x="34" y="8"/>
                    </a:lnTo>
                    <a:lnTo>
                      <a:pt x="29" y="24"/>
                    </a:lnTo>
                    <a:lnTo>
                      <a:pt x="22" y="46"/>
                    </a:lnTo>
                    <a:lnTo>
                      <a:pt x="14" y="46"/>
                    </a:lnTo>
                    <a:lnTo>
                      <a:pt x="0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4572" name="Picture 163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4" y="2081"/>
                <a:ext cx="130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573" name="Picture 164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0" y="2170"/>
                <a:ext cx="13" cy="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574" name="Picture 165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5" y="2104"/>
                <a:ext cx="105" cy="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575" name="Picture 166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1" y="2107"/>
                <a:ext cx="13" cy="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576" name="Picture 167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3" y="2178"/>
                <a:ext cx="12" cy="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577" name="Freeform 168"/>
              <p:cNvSpPr>
                <a:spLocks/>
              </p:cNvSpPr>
              <p:nvPr/>
            </p:nvSpPr>
            <p:spPr bwMode="auto">
              <a:xfrm>
                <a:off x="4597" y="2289"/>
                <a:ext cx="3" cy="4"/>
              </a:xfrm>
              <a:custGeom>
                <a:avLst/>
                <a:gdLst>
                  <a:gd name="T0" fmla="*/ 0 w 3"/>
                  <a:gd name="T1" fmla="*/ 0 h 4"/>
                  <a:gd name="T2" fmla="*/ 3 w 3"/>
                  <a:gd name="T3" fmla="*/ 4 h 4"/>
                  <a:gd name="T4" fmla="*/ 0 w 3"/>
                  <a:gd name="T5" fmla="*/ 4 h 4"/>
                  <a:gd name="T6" fmla="*/ 0 w 3"/>
                  <a:gd name="T7" fmla="*/ 0 h 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" h="4">
                    <a:moveTo>
                      <a:pt x="0" y="0"/>
                    </a:moveTo>
                    <a:lnTo>
                      <a:pt x="3" y="4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78" name="Freeform 169"/>
              <p:cNvSpPr>
                <a:spLocks/>
              </p:cNvSpPr>
              <p:nvPr/>
            </p:nvSpPr>
            <p:spPr bwMode="auto">
              <a:xfrm>
                <a:off x="4595" y="2288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79" name="Rectangle 170"/>
              <p:cNvSpPr>
                <a:spLocks noChangeArrowheads="1"/>
              </p:cNvSpPr>
              <p:nvPr/>
            </p:nvSpPr>
            <p:spPr bwMode="auto">
              <a:xfrm>
                <a:off x="4594" y="2293"/>
                <a:ext cx="3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80" name="Freeform 171"/>
              <p:cNvSpPr>
                <a:spLocks/>
              </p:cNvSpPr>
              <p:nvPr/>
            </p:nvSpPr>
            <p:spPr bwMode="auto">
              <a:xfrm>
                <a:off x="4587" y="2295"/>
                <a:ext cx="10" cy="42"/>
              </a:xfrm>
              <a:custGeom>
                <a:avLst/>
                <a:gdLst>
                  <a:gd name="T0" fmla="*/ 10 w 10"/>
                  <a:gd name="T1" fmla="*/ 0 h 42"/>
                  <a:gd name="T2" fmla="*/ 10 w 10"/>
                  <a:gd name="T3" fmla="*/ 39 h 42"/>
                  <a:gd name="T4" fmla="*/ 10 w 10"/>
                  <a:gd name="T5" fmla="*/ 42 h 42"/>
                  <a:gd name="T6" fmla="*/ 0 w 10"/>
                  <a:gd name="T7" fmla="*/ 42 h 42"/>
                  <a:gd name="T8" fmla="*/ 0 w 10"/>
                  <a:gd name="T9" fmla="*/ 39 h 42"/>
                  <a:gd name="T10" fmla="*/ 7 w 10"/>
                  <a:gd name="T11" fmla="*/ 39 h 42"/>
                  <a:gd name="T12" fmla="*/ 7 w 10"/>
                  <a:gd name="T13" fmla="*/ 38 h 42"/>
                  <a:gd name="T14" fmla="*/ 7 w 10"/>
                  <a:gd name="T15" fmla="*/ 0 h 42"/>
                  <a:gd name="T16" fmla="*/ 10 w 10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0" h="42">
                    <a:moveTo>
                      <a:pt x="10" y="0"/>
                    </a:moveTo>
                    <a:lnTo>
                      <a:pt x="10" y="39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0" y="39"/>
                    </a:lnTo>
                    <a:lnTo>
                      <a:pt x="7" y="39"/>
                    </a:lnTo>
                    <a:lnTo>
                      <a:pt x="7" y="38"/>
                    </a:lnTo>
                    <a:lnTo>
                      <a:pt x="7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81" name="Freeform 172"/>
              <p:cNvSpPr>
                <a:spLocks/>
              </p:cNvSpPr>
              <p:nvPr/>
            </p:nvSpPr>
            <p:spPr bwMode="auto">
              <a:xfrm>
                <a:off x="4591" y="2288"/>
                <a:ext cx="6" cy="5"/>
              </a:xfrm>
              <a:custGeom>
                <a:avLst/>
                <a:gdLst>
                  <a:gd name="T0" fmla="*/ 6 w 6"/>
                  <a:gd name="T1" fmla="*/ 1 h 5"/>
                  <a:gd name="T2" fmla="*/ 6 w 6"/>
                  <a:gd name="T3" fmla="*/ 5 h 5"/>
                  <a:gd name="T4" fmla="*/ 3 w 6"/>
                  <a:gd name="T5" fmla="*/ 5 h 5"/>
                  <a:gd name="T6" fmla="*/ 0 w 6"/>
                  <a:gd name="T7" fmla="*/ 0 h 5"/>
                  <a:gd name="T8" fmla="*/ 4 w 6"/>
                  <a:gd name="T9" fmla="*/ 0 h 5"/>
                  <a:gd name="T10" fmla="*/ 6 w 6"/>
                  <a:gd name="T11" fmla="*/ 1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" h="5">
                    <a:moveTo>
                      <a:pt x="6" y="1"/>
                    </a:moveTo>
                    <a:lnTo>
                      <a:pt x="6" y="5"/>
                    </a:lnTo>
                    <a:lnTo>
                      <a:pt x="3" y="5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6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82" name="Freeform 173"/>
              <p:cNvSpPr>
                <a:spLocks/>
              </p:cNvSpPr>
              <p:nvPr/>
            </p:nvSpPr>
            <p:spPr bwMode="auto">
              <a:xfrm>
                <a:off x="4586" y="2305"/>
                <a:ext cx="1" cy="28"/>
              </a:xfrm>
              <a:custGeom>
                <a:avLst/>
                <a:gdLst>
                  <a:gd name="T0" fmla="*/ 1 w 1"/>
                  <a:gd name="T1" fmla="*/ 0 h 28"/>
                  <a:gd name="T2" fmla="*/ 1 w 1"/>
                  <a:gd name="T3" fmla="*/ 28 h 28"/>
                  <a:gd name="T4" fmla="*/ 0 w 1"/>
                  <a:gd name="T5" fmla="*/ 28 h 28"/>
                  <a:gd name="T6" fmla="*/ 0 w 1"/>
                  <a:gd name="T7" fmla="*/ 1 h 28"/>
                  <a:gd name="T8" fmla="*/ 0 w 1"/>
                  <a:gd name="T9" fmla="*/ 0 h 28"/>
                  <a:gd name="T10" fmla="*/ 1 w 1"/>
                  <a:gd name="T11" fmla="*/ 0 h 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28">
                    <a:moveTo>
                      <a:pt x="1" y="0"/>
                    </a:moveTo>
                    <a:lnTo>
                      <a:pt x="1" y="28"/>
                    </a:lnTo>
                    <a:lnTo>
                      <a:pt x="0" y="28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83" name="Rectangle 174"/>
              <p:cNvSpPr>
                <a:spLocks noChangeArrowheads="1"/>
              </p:cNvSpPr>
              <p:nvPr/>
            </p:nvSpPr>
            <p:spPr bwMode="auto">
              <a:xfrm>
                <a:off x="4586" y="2333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84" name="Rectangle 175"/>
              <p:cNvSpPr>
                <a:spLocks noChangeArrowheads="1"/>
              </p:cNvSpPr>
              <p:nvPr/>
            </p:nvSpPr>
            <p:spPr bwMode="auto">
              <a:xfrm>
                <a:off x="4573" y="2309"/>
                <a:ext cx="10" cy="24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85" name="Freeform 176"/>
              <p:cNvSpPr>
                <a:spLocks/>
              </p:cNvSpPr>
              <p:nvPr/>
            </p:nvSpPr>
            <p:spPr bwMode="auto">
              <a:xfrm>
                <a:off x="4571" y="2306"/>
                <a:ext cx="15" cy="27"/>
              </a:xfrm>
              <a:custGeom>
                <a:avLst/>
                <a:gdLst>
                  <a:gd name="T0" fmla="*/ 15 w 15"/>
                  <a:gd name="T1" fmla="*/ 0 h 27"/>
                  <a:gd name="T2" fmla="*/ 15 w 15"/>
                  <a:gd name="T3" fmla="*/ 27 h 27"/>
                  <a:gd name="T4" fmla="*/ 12 w 15"/>
                  <a:gd name="T5" fmla="*/ 27 h 27"/>
                  <a:gd name="T6" fmla="*/ 12 w 15"/>
                  <a:gd name="T7" fmla="*/ 3 h 27"/>
                  <a:gd name="T8" fmla="*/ 2 w 15"/>
                  <a:gd name="T9" fmla="*/ 3 h 27"/>
                  <a:gd name="T10" fmla="*/ 2 w 15"/>
                  <a:gd name="T11" fmla="*/ 27 h 27"/>
                  <a:gd name="T12" fmla="*/ 0 w 15"/>
                  <a:gd name="T13" fmla="*/ 27 h 27"/>
                  <a:gd name="T14" fmla="*/ 0 w 15"/>
                  <a:gd name="T15" fmla="*/ 0 h 27"/>
                  <a:gd name="T16" fmla="*/ 15 w 15"/>
                  <a:gd name="T17" fmla="*/ 0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5" h="27">
                    <a:moveTo>
                      <a:pt x="15" y="0"/>
                    </a:moveTo>
                    <a:lnTo>
                      <a:pt x="15" y="27"/>
                    </a:lnTo>
                    <a:lnTo>
                      <a:pt x="12" y="27"/>
                    </a:lnTo>
                    <a:lnTo>
                      <a:pt x="12" y="3"/>
                    </a:lnTo>
                    <a:lnTo>
                      <a:pt x="2" y="3"/>
                    </a:lnTo>
                    <a:lnTo>
                      <a:pt x="2" y="27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86" name="Freeform 177"/>
              <p:cNvSpPr>
                <a:spLocks/>
              </p:cNvSpPr>
              <p:nvPr/>
            </p:nvSpPr>
            <p:spPr bwMode="auto">
              <a:xfrm>
                <a:off x="4571" y="2333"/>
                <a:ext cx="15" cy="1"/>
              </a:xfrm>
              <a:custGeom>
                <a:avLst/>
                <a:gdLst>
                  <a:gd name="T0" fmla="*/ 15 w 15"/>
                  <a:gd name="T1" fmla="*/ 0 h 1"/>
                  <a:gd name="T2" fmla="*/ 15 w 15"/>
                  <a:gd name="T3" fmla="*/ 1 h 1"/>
                  <a:gd name="T4" fmla="*/ 0 w 15"/>
                  <a:gd name="T5" fmla="*/ 1 h 1"/>
                  <a:gd name="T6" fmla="*/ 0 w 15"/>
                  <a:gd name="T7" fmla="*/ 0 h 1"/>
                  <a:gd name="T8" fmla="*/ 2 w 15"/>
                  <a:gd name="T9" fmla="*/ 0 h 1"/>
                  <a:gd name="T10" fmla="*/ 12 w 15"/>
                  <a:gd name="T11" fmla="*/ 0 h 1"/>
                  <a:gd name="T12" fmla="*/ 15 w 15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" h="1">
                    <a:moveTo>
                      <a:pt x="15" y="0"/>
                    </a:moveTo>
                    <a:lnTo>
                      <a:pt x="15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12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87" name="Freeform 178"/>
              <p:cNvSpPr>
                <a:spLocks/>
              </p:cNvSpPr>
              <p:nvPr/>
            </p:nvSpPr>
            <p:spPr bwMode="auto">
              <a:xfrm>
                <a:off x="4569" y="2305"/>
                <a:ext cx="17" cy="28"/>
              </a:xfrm>
              <a:custGeom>
                <a:avLst/>
                <a:gdLst>
                  <a:gd name="T0" fmla="*/ 17 w 17"/>
                  <a:gd name="T1" fmla="*/ 0 h 28"/>
                  <a:gd name="T2" fmla="*/ 17 w 17"/>
                  <a:gd name="T3" fmla="*/ 1 h 28"/>
                  <a:gd name="T4" fmla="*/ 2 w 17"/>
                  <a:gd name="T5" fmla="*/ 1 h 28"/>
                  <a:gd name="T6" fmla="*/ 2 w 17"/>
                  <a:gd name="T7" fmla="*/ 28 h 28"/>
                  <a:gd name="T8" fmla="*/ 0 w 17"/>
                  <a:gd name="T9" fmla="*/ 28 h 28"/>
                  <a:gd name="T10" fmla="*/ 0 w 17"/>
                  <a:gd name="T11" fmla="*/ 0 h 28"/>
                  <a:gd name="T12" fmla="*/ 17 w 17"/>
                  <a:gd name="T13" fmla="*/ 0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7" h="28">
                    <a:moveTo>
                      <a:pt x="17" y="0"/>
                    </a:moveTo>
                    <a:lnTo>
                      <a:pt x="17" y="1"/>
                    </a:lnTo>
                    <a:lnTo>
                      <a:pt x="2" y="1"/>
                    </a:lnTo>
                    <a:lnTo>
                      <a:pt x="2" y="28"/>
                    </a:lnTo>
                    <a:lnTo>
                      <a:pt x="0" y="28"/>
                    </a:lnTo>
                    <a:lnTo>
                      <a:pt x="0" y="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88" name="Rectangle 179"/>
              <p:cNvSpPr>
                <a:spLocks noChangeArrowheads="1"/>
              </p:cNvSpPr>
              <p:nvPr/>
            </p:nvSpPr>
            <p:spPr bwMode="auto">
              <a:xfrm>
                <a:off x="4569" y="2333"/>
                <a:ext cx="2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89" name="Freeform 180"/>
              <p:cNvSpPr>
                <a:spLocks/>
              </p:cNvSpPr>
              <p:nvPr/>
            </p:nvSpPr>
            <p:spPr bwMode="auto">
              <a:xfrm>
                <a:off x="4569" y="2334"/>
                <a:ext cx="18" cy="3"/>
              </a:xfrm>
              <a:custGeom>
                <a:avLst/>
                <a:gdLst>
                  <a:gd name="T0" fmla="*/ 18 w 18"/>
                  <a:gd name="T1" fmla="*/ 0 h 3"/>
                  <a:gd name="T2" fmla="*/ 18 w 18"/>
                  <a:gd name="T3" fmla="*/ 3 h 3"/>
                  <a:gd name="T4" fmla="*/ 0 w 18"/>
                  <a:gd name="T5" fmla="*/ 3 h 3"/>
                  <a:gd name="T6" fmla="*/ 0 w 18"/>
                  <a:gd name="T7" fmla="*/ 0 h 3"/>
                  <a:gd name="T8" fmla="*/ 2 w 18"/>
                  <a:gd name="T9" fmla="*/ 0 h 3"/>
                  <a:gd name="T10" fmla="*/ 17 w 18"/>
                  <a:gd name="T11" fmla="*/ 0 h 3"/>
                  <a:gd name="T12" fmla="*/ 18 w 18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8" h="3">
                    <a:moveTo>
                      <a:pt x="18" y="0"/>
                    </a:moveTo>
                    <a:lnTo>
                      <a:pt x="18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17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90" name="Rectangle 181"/>
              <p:cNvSpPr>
                <a:spLocks noChangeArrowheads="1"/>
              </p:cNvSpPr>
              <p:nvPr/>
            </p:nvSpPr>
            <p:spPr bwMode="auto">
              <a:xfrm>
                <a:off x="4545" y="2309"/>
                <a:ext cx="11" cy="8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91" name="Freeform 182"/>
              <p:cNvSpPr>
                <a:spLocks/>
              </p:cNvSpPr>
              <p:nvPr/>
            </p:nvSpPr>
            <p:spPr bwMode="auto">
              <a:xfrm>
                <a:off x="4550" y="2261"/>
                <a:ext cx="45" cy="27"/>
              </a:xfrm>
              <a:custGeom>
                <a:avLst/>
                <a:gdLst>
                  <a:gd name="T0" fmla="*/ 0 w 45"/>
                  <a:gd name="T1" fmla="*/ 13 h 27"/>
                  <a:gd name="T2" fmla="*/ 14 w 45"/>
                  <a:gd name="T3" fmla="*/ 0 h 27"/>
                  <a:gd name="T4" fmla="*/ 33 w 45"/>
                  <a:gd name="T5" fmla="*/ 16 h 27"/>
                  <a:gd name="T6" fmla="*/ 45 w 45"/>
                  <a:gd name="T7" fmla="*/ 27 h 27"/>
                  <a:gd name="T8" fmla="*/ 41 w 45"/>
                  <a:gd name="T9" fmla="*/ 27 h 27"/>
                  <a:gd name="T10" fmla="*/ 31 w 45"/>
                  <a:gd name="T11" fmla="*/ 17 h 27"/>
                  <a:gd name="T12" fmla="*/ 14 w 45"/>
                  <a:gd name="T13" fmla="*/ 3 h 27"/>
                  <a:gd name="T14" fmla="*/ 0 w 45"/>
                  <a:gd name="T15" fmla="*/ 16 h 27"/>
                  <a:gd name="T16" fmla="*/ 0 w 45"/>
                  <a:gd name="T17" fmla="*/ 13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5" h="27">
                    <a:moveTo>
                      <a:pt x="0" y="13"/>
                    </a:moveTo>
                    <a:lnTo>
                      <a:pt x="14" y="0"/>
                    </a:lnTo>
                    <a:lnTo>
                      <a:pt x="33" y="16"/>
                    </a:lnTo>
                    <a:lnTo>
                      <a:pt x="45" y="27"/>
                    </a:lnTo>
                    <a:lnTo>
                      <a:pt x="41" y="27"/>
                    </a:lnTo>
                    <a:lnTo>
                      <a:pt x="31" y="17"/>
                    </a:lnTo>
                    <a:lnTo>
                      <a:pt x="14" y="3"/>
                    </a:lnTo>
                    <a:lnTo>
                      <a:pt x="0" y="16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92" name="Freeform 183"/>
              <p:cNvSpPr>
                <a:spLocks/>
              </p:cNvSpPr>
              <p:nvPr/>
            </p:nvSpPr>
            <p:spPr bwMode="auto">
              <a:xfrm>
                <a:off x="4550" y="2257"/>
                <a:ext cx="55" cy="38"/>
              </a:xfrm>
              <a:custGeom>
                <a:avLst/>
                <a:gdLst>
                  <a:gd name="T0" fmla="*/ 0 w 55"/>
                  <a:gd name="T1" fmla="*/ 14 h 38"/>
                  <a:gd name="T2" fmla="*/ 13 w 55"/>
                  <a:gd name="T3" fmla="*/ 1 h 38"/>
                  <a:gd name="T4" fmla="*/ 14 w 55"/>
                  <a:gd name="T5" fmla="*/ 0 h 38"/>
                  <a:gd name="T6" fmla="*/ 34 w 55"/>
                  <a:gd name="T7" fmla="*/ 18 h 38"/>
                  <a:gd name="T8" fmla="*/ 55 w 55"/>
                  <a:gd name="T9" fmla="*/ 38 h 38"/>
                  <a:gd name="T10" fmla="*/ 47 w 55"/>
                  <a:gd name="T11" fmla="*/ 38 h 38"/>
                  <a:gd name="T12" fmla="*/ 47 w 55"/>
                  <a:gd name="T13" fmla="*/ 36 h 38"/>
                  <a:gd name="T14" fmla="*/ 50 w 55"/>
                  <a:gd name="T15" fmla="*/ 36 h 38"/>
                  <a:gd name="T16" fmla="*/ 47 w 55"/>
                  <a:gd name="T17" fmla="*/ 32 h 38"/>
                  <a:gd name="T18" fmla="*/ 47 w 55"/>
                  <a:gd name="T19" fmla="*/ 31 h 38"/>
                  <a:gd name="T20" fmla="*/ 45 w 55"/>
                  <a:gd name="T21" fmla="*/ 31 h 38"/>
                  <a:gd name="T22" fmla="*/ 33 w 55"/>
                  <a:gd name="T23" fmla="*/ 20 h 38"/>
                  <a:gd name="T24" fmla="*/ 14 w 55"/>
                  <a:gd name="T25" fmla="*/ 4 h 38"/>
                  <a:gd name="T26" fmla="*/ 0 w 55"/>
                  <a:gd name="T27" fmla="*/ 17 h 38"/>
                  <a:gd name="T28" fmla="*/ 0 w 55"/>
                  <a:gd name="T29" fmla="*/ 14 h 38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5" h="38">
                    <a:moveTo>
                      <a:pt x="0" y="14"/>
                    </a:moveTo>
                    <a:lnTo>
                      <a:pt x="13" y="1"/>
                    </a:lnTo>
                    <a:lnTo>
                      <a:pt x="14" y="0"/>
                    </a:lnTo>
                    <a:lnTo>
                      <a:pt x="34" y="18"/>
                    </a:lnTo>
                    <a:lnTo>
                      <a:pt x="55" y="38"/>
                    </a:lnTo>
                    <a:lnTo>
                      <a:pt x="47" y="38"/>
                    </a:lnTo>
                    <a:lnTo>
                      <a:pt x="47" y="36"/>
                    </a:lnTo>
                    <a:lnTo>
                      <a:pt x="50" y="36"/>
                    </a:lnTo>
                    <a:lnTo>
                      <a:pt x="47" y="32"/>
                    </a:lnTo>
                    <a:lnTo>
                      <a:pt x="47" y="31"/>
                    </a:lnTo>
                    <a:lnTo>
                      <a:pt x="45" y="31"/>
                    </a:lnTo>
                    <a:lnTo>
                      <a:pt x="33" y="20"/>
                    </a:lnTo>
                    <a:lnTo>
                      <a:pt x="14" y="4"/>
                    </a:lnTo>
                    <a:lnTo>
                      <a:pt x="0" y="17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93" name="Freeform 184"/>
              <p:cNvSpPr>
                <a:spLocks/>
              </p:cNvSpPr>
              <p:nvPr/>
            </p:nvSpPr>
            <p:spPr bwMode="auto">
              <a:xfrm>
                <a:off x="4548" y="2274"/>
                <a:ext cx="2" cy="5"/>
              </a:xfrm>
              <a:custGeom>
                <a:avLst/>
                <a:gdLst>
                  <a:gd name="T0" fmla="*/ 2 w 2"/>
                  <a:gd name="T1" fmla="*/ 0 h 5"/>
                  <a:gd name="T2" fmla="*/ 2 w 2"/>
                  <a:gd name="T3" fmla="*/ 3 h 5"/>
                  <a:gd name="T4" fmla="*/ 1 w 2"/>
                  <a:gd name="T5" fmla="*/ 4 h 5"/>
                  <a:gd name="T6" fmla="*/ 0 w 2"/>
                  <a:gd name="T7" fmla="*/ 5 h 5"/>
                  <a:gd name="T8" fmla="*/ 0 w 2"/>
                  <a:gd name="T9" fmla="*/ 3 h 5"/>
                  <a:gd name="T10" fmla="*/ 2 w 2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5">
                    <a:moveTo>
                      <a:pt x="2" y="0"/>
                    </a:moveTo>
                    <a:lnTo>
                      <a:pt x="2" y="3"/>
                    </a:lnTo>
                    <a:lnTo>
                      <a:pt x="1" y="4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94" name="Freeform 185"/>
              <p:cNvSpPr>
                <a:spLocks/>
              </p:cNvSpPr>
              <p:nvPr/>
            </p:nvSpPr>
            <p:spPr bwMode="auto">
              <a:xfrm>
                <a:off x="4548" y="2271"/>
                <a:ext cx="2" cy="6"/>
              </a:xfrm>
              <a:custGeom>
                <a:avLst/>
                <a:gdLst>
                  <a:gd name="T0" fmla="*/ 2 w 2"/>
                  <a:gd name="T1" fmla="*/ 0 h 6"/>
                  <a:gd name="T2" fmla="*/ 2 w 2"/>
                  <a:gd name="T3" fmla="*/ 3 h 6"/>
                  <a:gd name="T4" fmla="*/ 0 w 2"/>
                  <a:gd name="T5" fmla="*/ 6 h 6"/>
                  <a:gd name="T6" fmla="*/ 0 w 2"/>
                  <a:gd name="T7" fmla="*/ 3 h 6"/>
                  <a:gd name="T8" fmla="*/ 2 w 2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6">
                    <a:moveTo>
                      <a:pt x="2" y="0"/>
                    </a:moveTo>
                    <a:lnTo>
                      <a:pt x="2" y="3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95" name="Freeform 186"/>
              <p:cNvSpPr>
                <a:spLocks/>
              </p:cNvSpPr>
              <p:nvPr/>
            </p:nvSpPr>
            <p:spPr bwMode="auto">
              <a:xfrm>
                <a:off x="4546" y="2277"/>
                <a:ext cx="2" cy="4"/>
              </a:xfrm>
              <a:custGeom>
                <a:avLst/>
                <a:gdLst>
                  <a:gd name="T0" fmla="*/ 2 w 2"/>
                  <a:gd name="T1" fmla="*/ 0 h 4"/>
                  <a:gd name="T2" fmla="*/ 2 w 2"/>
                  <a:gd name="T3" fmla="*/ 2 h 4"/>
                  <a:gd name="T4" fmla="*/ 0 w 2"/>
                  <a:gd name="T5" fmla="*/ 4 h 4"/>
                  <a:gd name="T6" fmla="*/ 0 w 2"/>
                  <a:gd name="T7" fmla="*/ 1 h 4"/>
                  <a:gd name="T8" fmla="*/ 2 w 2"/>
                  <a:gd name="T9" fmla="*/ 0 h 4"/>
                  <a:gd name="T10" fmla="*/ 2 w 2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4">
                    <a:moveTo>
                      <a:pt x="2" y="0"/>
                    </a:moveTo>
                    <a:lnTo>
                      <a:pt x="2" y="2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96" name="Freeform 187"/>
              <p:cNvSpPr>
                <a:spLocks/>
              </p:cNvSpPr>
              <p:nvPr/>
            </p:nvSpPr>
            <p:spPr bwMode="auto">
              <a:xfrm>
                <a:off x="4546" y="2274"/>
                <a:ext cx="2" cy="4"/>
              </a:xfrm>
              <a:custGeom>
                <a:avLst/>
                <a:gdLst>
                  <a:gd name="T0" fmla="*/ 2 w 2"/>
                  <a:gd name="T1" fmla="*/ 0 h 4"/>
                  <a:gd name="T2" fmla="*/ 2 w 2"/>
                  <a:gd name="T3" fmla="*/ 3 h 4"/>
                  <a:gd name="T4" fmla="*/ 2 w 2"/>
                  <a:gd name="T5" fmla="*/ 3 h 4"/>
                  <a:gd name="T6" fmla="*/ 0 w 2"/>
                  <a:gd name="T7" fmla="*/ 4 h 4"/>
                  <a:gd name="T8" fmla="*/ 0 w 2"/>
                  <a:gd name="T9" fmla="*/ 1 h 4"/>
                  <a:gd name="T10" fmla="*/ 0 w 2"/>
                  <a:gd name="T11" fmla="*/ 1 h 4"/>
                  <a:gd name="T12" fmla="*/ 2 w 2"/>
                  <a:gd name="T13" fmla="*/ 0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4">
                    <a:moveTo>
                      <a:pt x="2" y="0"/>
                    </a:moveTo>
                    <a:lnTo>
                      <a:pt x="2" y="3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97" name="Freeform 188"/>
              <p:cNvSpPr>
                <a:spLocks/>
              </p:cNvSpPr>
              <p:nvPr/>
            </p:nvSpPr>
            <p:spPr bwMode="auto">
              <a:xfrm>
                <a:off x="4541" y="2264"/>
                <a:ext cx="5" cy="15"/>
              </a:xfrm>
              <a:custGeom>
                <a:avLst/>
                <a:gdLst>
                  <a:gd name="T0" fmla="*/ 0 w 5"/>
                  <a:gd name="T1" fmla="*/ 15 h 15"/>
                  <a:gd name="T2" fmla="*/ 0 w 5"/>
                  <a:gd name="T3" fmla="*/ 0 h 15"/>
                  <a:gd name="T4" fmla="*/ 5 w 5"/>
                  <a:gd name="T5" fmla="*/ 0 h 15"/>
                  <a:gd name="T6" fmla="*/ 5 w 5"/>
                  <a:gd name="T7" fmla="*/ 11 h 15"/>
                  <a:gd name="T8" fmla="*/ 0 w 5"/>
                  <a:gd name="T9" fmla="*/ 15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15">
                    <a:moveTo>
                      <a:pt x="0" y="15"/>
                    </a:moveTo>
                    <a:lnTo>
                      <a:pt x="0" y="0"/>
                    </a:lnTo>
                    <a:lnTo>
                      <a:pt x="5" y="0"/>
                    </a:lnTo>
                    <a:lnTo>
                      <a:pt x="5" y="11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98" name="Freeform 189"/>
              <p:cNvSpPr>
                <a:spLocks/>
              </p:cNvSpPr>
              <p:nvPr/>
            </p:nvSpPr>
            <p:spPr bwMode="auto">
              <a:xfrm>
                <a:off x="4541" y="2278"/>
                <a:ext cx="5" cy="6"/>
              </a:xfrm>
              <a:custGeom>
                <a:avLst/>
                <a:gdLst>
                  <a:gd name="T0" fmla="*/ 0 w 5"/>
                  <a:gd name="T1" fmla="*/ 6 h 6"/>
                  <a:gd name="T2" fmla="*/ 5 w 5"/>
                  <a:gd name="T3" fmla="*/ 0 h 6"/>
                  <a:gd name="T4" fmla="*/ 5 w 5"/>
                  <a:gd name="T5" fmla="*/ 3 h 6"/>
                  <a:gd name="T6" fmla="*/ 2 w 5"/>
                  <a:gd name="T7" fmla="*/ 6 h 6"/>
                  <a:gd name="T8" fmla="*/ 0 w 5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0" y="6"/>
                    </a:moveTo>
                    <a:lnTo>
                      <a:pt x="5" y="0"/>
                    </a:lnTo>
                    <a:lnTo>
                      <a:pt x="5" y="3"/>
                    </a:lnTo>
                    <a:lnTo>
                      <a:pt x="2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99" name="Freeform 190"/>
              <p:cNvSpPr>
                <a:spLocks noEditPoints="1"/>
              </p:cNvSpPr>
              <p:nvPr/>
            </p:nvSpPr>
            <p:spPr bwMode="auto">
              <a:xfrm>
                <a:off x="4543" y="2306"/>
                <a:ext cx="16" cy="14"/>
              </a:xfrm>
              <a:custGeom>
                <a:avLst/>
                <a:gdLst>
                  <a:gd name="T0" fmla="*/ 13 w 16"/>
                  <a:gd name="T1" fmla="*/ 11 h 14"/>
                  <a:gd name="T2" fmla="*/ 13 w 16"/>
                  <a:gd name="T3" fmla="*/ 3 h 14"/>
                  <a:gd name="T4" fmla="*/ 2 w 16"/>
                  <a:gd name="T5" fmla="*/ 3 h 14"/>
                  <a:gd name="T6" fmla="*/ 2 w 16"/>
                  <a:gd name="T7" fmla="*/ 11 h 14"/>
                  <a:gd name="T8" fmla="*/ 13 w 16"/>
                  <a:gd name="T9" fmla="*/ 11 h 14"/>
                  <a:gd name="T10" fmla="*/ 16 w 16"/>
                  <a:gd name="T11" fmla="*/ 0 h 14"/>
                  <a:gd name="T12" fmla="*/ 16 w 16"/>
                  <a:gd name="T13" fmla="*/ 14 h 14"/>
                  <a:gd name="T14" fmla="*/ 16 w 16"/>
                  <a:gd name="T15" fmla="*/ 14 h 14"/>
                  <a:gd name="T16" fmla="*/ 0 w 16"/>
                  <a:gd name="T17" fmla="*/ 14 h 14"/>
                  <a:gd name="T18" fmla="*/ 0 w 16"/>
                  <a:gd name="T19" fmla="*/ 0 h 14"/>
                  <a:gd name="T20" fmla="*/ 16 w 16"/>
                  <a:gd name="T21" fmla="*/ 0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6" h="14">
                    <a:moveTo>
                      <a:pt x="13" y="11"/>
                    </a:moveTo>
                    <a:lnTo>
                      <a:pt x="13" y="3"/>
                    </a:lnTo>
                    <a:lnTo>
                      <a:pt x="2" y="3"/>
                    </a:lnTo>
                    <a:lnTo>
                      <a:pt x="2" y="11"/>
                    </a:lnTo>
                    <a:lnTo>
                      <a:pt x="13" y="11"/>
                    </a:lnTo>
                    <a:close/>
                    <a:moveTo>
                      <a:pt x="16" y="0"/>
                    </a:moveTo>
                    <a:lnTo>
                      <a:pt x="16" y="14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00" name="Freeform 191"/>
              <p:cNvSpPr>
                <a:spLocks noEditPoints="1"/>
              </p:cNvSpPr>
              <p:nvPr/>
            </p:nvSpPr>
            <p:spPr bwMode="auto">
              <a:xfrm>
                <a:off x="4541" y="2305"/>
                <a:ext cx="19" cy="17"/>
              </a:xfrm>
              <a:custGeom>
                <a:avLst/>
                <a:gdLst>
                  <a:gd name="T0" fmla="*/ 0 w 19"/>
                  <a:gd name="T1" fmla="*/ 0 h 17"/>
                  <a:gd name="T2" fmla="*/ 19 w 19"/>
                  <a:gd name="T3" fmla="*/ 0 h 17"/>
                  <a:gd name="T4" fmla="*/ 19 w 19"/>
                  <a:gd name="T5" fmla="*/ 15 h 17"/>
                  <a:gd name="T6" fmla="*/ 19 w 19"/>
                  <a:gd name="T7" fmla="*/ 17 h 17"/>
                  <a:gd name="T8" fmla="*/ 0 w 19"/>
                  <a:gd name="T9" fmla="*/ 17 h 17"/>
                  <a:gd name="T10" fmla="*/ 0 w 19"/>
                  <a:gd name="T11" fmla="*/ 0 h 17"/>
                  <a:gd name="T12" fmla="*/ 18 w 19"/>
                  <a:gd name="T13" fmla="*/ 15 h 17"/>
                  <a:gd name="T14" fmla="*/ 18 w 19"/>
                  <a:gd name="T15" fmla="*/ 1 h 17"/>
                  <a:gd name="T16" fmla="*/ 2 w 19"/>
                  <a:gd name="T17" fmla="*/ 1 h 17"/>
                  <a:gd name="T18" fmla="*/ 2 w 19"/>
                  <a:gd name="T19" fmla="*/ 15 h 17"/>
                  <a:gd name="T20" fmla="*/ 18 w 19"/>
                  <a:gd name="T21" fmla="*/ 15 h 17"/>
                  <a:gd name="T22" fmla="*/ 18 w 19"/>
                  <a:gd name="T23" fmla="*/ 15 h 1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" h="17">
                    <a:moveTo>
                      <a:pt x="0" y="0"/>
                    </a:moveTo>
                    <a:lnTo>
                      <a:pt x="19" y="0"/>
                    </a:lnTo>
                    <a:lnTo>
                      <a:pt x="19" y="15"/>
                    </a:lnTo>
                    <a:lnTo>
                      <a:pt x="19" y="17"/>
                    </a:lnTo>
                    <a:lnTo>
                      <a:pt x="0" y="17"/>
                    </a:lnTo>
                    <a:lnTo>
                      <a:pt x="0" y="0"/>
                    </a:lnTo>
                    <a:close/>
                    <a:moveTo>
                      <a:pt x="18" y="15"/>
                    </a:moveTo>
                    <a:lnTo>
                      <a:pt x="18" y="1"/>
                    </a:lnTo>
                    <a:lnTo>
                      <a:pt x="2" y="1"/>
                    </a:lnTo>
                    <a:lnTo>
                      <a:pt x="2" y="15"/>
                    </a:lnTo>
                    <a:lnTo>
                      <a:pt x="18" y="15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01" name="Freeform 192"/>
              <p:cNvSpPr>
                <a:spLocks/>
              </p:cNvSpPr>
              <p:nvPr/>
            </p:nvSpPr>
            <p:spPr bwMode="auto">
              <a:xfrm>
                <a:off x="4541" y="2275"/>
                <a:ext cx="5" cy="9"/>
              </a:xfrm>
              <a:custGeom>
                <a:avLst/>
                <a:gdLst>
                  <a:gd name="T0" fmla="*/ 5 w 5"/>
                  <a:gd name="T1" fmla="*/ 0 h 9"/>
                  <a:gd name="T2" fmla="*/ 5 w 5"/>
                  <a:gd name="T3" fmla="*/ 3 h 9"/>
                  <a:gd name="T4" fmla="*/ 0 w 5"/>
                  <a:gd name="T5" fmla="*/ 9 h 9"/>
                  <a:gd name="T6" fmla="*/ 0 w 5"/>
                  <a:gd name="T7" fmla="*/ 9 h 9"/>
                  <a:gd name="T8" fmla="*/ 0 w 5"/>
                  <a:gd name="T9" fmla="*/ 4 h 9"/>
                  <a:gd name="T10" fmla="*/ 5 w 5"/>
                  <a:gd name="T11" fmla="*/ 0 h 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" h="9">
                    <a:moveTo>
                      <a:pt x="5" y="0"/>
                    </a:moveTo>
                    <a:lnTo>
                      <a:pt x="5" y="3"/>
                    </a:lnTo>
                    <a:lnTo>
                      <a:pt x="0" y="9"/>
                    </a:lnTo>
                    <a:lnTo>
                      <a:pt x="0" y="4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02" name="Freeform 193"/>
              <p:cNvSpPr>
                <a:spLocks/>
              </p:cNvSpPr>
              <p:nvPr/>
            </p:nvSpPr>
            <p:spPr bwMode="auto">
              <a:xfrm>
                <a:off x="4538" y="2284"/>
                <a:ext cx="5" cy="1"/>
              </a:xfrm>
              <a:custGeom>
                <a:avLst/>
                <a:gdLst>
                  <a:gd name="T0" fmla="*/ 0 w 5"/>
                  <a:gd name="T1" fmla="*/ 1 h 1"/>
                  <a:gd name="T2" fmla="*/ 3 w 5"/>
                  <a:gd name="T3" fmla="*/ 0 h 1"/>
                  <a:gd name="T4" fmla="*/ 5 w 5"/>
                  <a:gd name="T5" fmla="*/ 0 h 1"/>
                  <a:gd name="T6" fmla="*/ 4 w 5"/>
                  <a:gd name="T7" fmla="*/ 1 h 1"/>
                  <a:gd name="T8" fmla="*/ 0 w 5"/>
                  <a:gd name="T9" fmla="*/ 1 h 1"/>
                  <a:gd name="T10" fmla="*/ 0 w 5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" h="1">
                    <a:moveTo>
                      <a:pt x="0" y="1"/>
                    </a:moveTo>
                    <a:lnTo>
                      <a:pt x="3" y="0"/>
                    </a:lnTo>
                    <a:lnTo>
                      <a:pt x="5" y="0"/>
                    </a:lnTo>
                    <a:lnTo>
                      <a:pt x="4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4603" name="Picture 194"/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29" y="2257"/>
                <a:ext cx="72" cy="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04" name="Freeform 195"/>
              <p:cNvSpPr>
                <a:spLocks/>
              </p:cNvSpPr>
              <p:nvPr/>
            </p:nvSpPr>
            <p:spPr bwMode="auto">
              <a:xfrm>
                <a:off x="4538" y="2279"/>
                <a:ext cx="3" cy="6"/>
              </a:xfrm>
              <a:custGeom>
                <a:avLst/>
                <a:gdLst>
                  <a:gd name="T0" fmla="*/ 3 w 3"/>
                  <a:gd name="T1" fmla="*/ 5 h 6"/>
                  <a:gd name="T2" fmla="*/ 3 w 3"/>
                  <a:gd name="T3" fmla="*/ 5 h 6"/>
                  <a:gd name="T4" fmla="*/ 0 w 3"/>
                  <a:gd name="T5" fmla="*/ 6 h 6"/>
                  <a:gd name="T6" fmla="*/ 0 w 3"/>
                  <a:gd name="T7" fmla="*/ 3 h 6"/>
                  <a:gd name="T8" fmla="*/ 3 w 3"/>
                  <a:gd name="T9" fmla="*/ 0 h 6"/>
                  <a:gd name="T10" fmla="*/ 3 w 3"/>
                  <a:gd name="T11" fmla="*/ 5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6">
                    <a:moveTo>
                      <a:pt x="3" y="5"/>
                    </a:moveTo>
                    <a:lnTo>
                      <a:pt x="3" y="5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3" y="0"/>
                    </a:lnTo>
                    <a:lnTo>
                      <a:pt x="3" y="5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05" name="Freeform 196"/>
              <p:cNvSpPr>
                <a:spLocks/>
              </p:cNvSpPr>
              <p:nvPr/>
            </p:nvSpPr>
            <p:spPr bwMode="auto">
              <a:xfrm>
                <a:off x="4538" y="2261"/>
                <a:ext cx="10" cy="21"/>
              </a:xfrm>
              <a:custGeom>
                <a:avLst/>
                <a:gdLst>
                  <a:gd name="T0" fmla="*/ 8 w 10"/>
                  <a:gd name="T1" fmla="*/ 3 h 21"/>
                  <a:gd name="T2" fmla="*/ 3 w 10"/>
                  <a:gd name="T3" fmla="*/ 3 h 21"/>
                  <a:gd name="T4" fmla="*/ 3 w 10"/>
                  <a:gd name="T5" fmla="*/ 18 h 21"/>
                  <a:gd name="T6" fmla="*/ 0 w 10"/>
                  <a:gd name="T7" fmla="*/ 21 h 21"/>
                  <a:gd name="T8" fmla="*/ 0 w 10"/>
                  <a:gd name="T9" fmla="*/ 0 h 21"/>
                  <a:gd name="T10" fmla="*/ 10 w 10"/>
                  <a:gd name="T11" fmla="*/ 0 h 21"/>
                  <a:gd name="T12" fmla="*/ 10 w 10"/>
                  <a:gd name="T13" fmla="*/ 13 h 21"/>
                  <a:gd name="T14" fmla="*/ 8 w 10"/>
                  <a:gd name="T15" fmla="*/ 14 h 21"/>
                  <a:gd name="T16" fmla="*/ 8 w 10"/>
                  <a:gd name="T17" fmla="*/ 14 h 21"/>
                  <a:gd name="T18" fmla="*/ 8 w 10"/>
                  <a:gd name="T19" fmla="*/ 3 h 2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0" h="21">
                    <a:moveTo>
                      <a:pt x="8" y="3"/>
                    </a:moveTo>
                    <a:lnTo>
                      <a:pt x="3" y="3"/>
                    </a:lnTo>
                    <a:lnTo>
                      <a:pt x="3" y="18"/>
                    </a:lnTo>
                    <a:lnTo>
                      <a:pt x="0" y="21"/>
                    </a:lnTo>
                    <a:lnTo>
                      <a:pt x="0" y="0"/>
                    </a:lnTo>
                    <a:lnTo>
                      <a:pt x="10" y="0"/>
                    </a:lnTo>
                    <a:lnTo>
                      <a:pt x="10" y="13"/>
                    </a:lnTo>
                    <a:lnTo>
                      <a:pt x="8" y="14"/>
                    </a:lnTo>
                    <a:lnTo>
                      <a:pt x="8" y="3"/>
                    </a:lnTo>
                    <a:close/>
                  </a:path>
                </a:pathLst>
              </a:cu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06" name="Freeform 197"/>
              <p:cNvSpPr>
                <a:spLocks/>
              </p:cNvSpPr>
              <p:nvPr/>
            </p:nvSpPr>
            <p:spPr bwMode="auto">
              <a:xfrm>
                <a:off x="4536" y="2285"/>
                <a:ext cx="6" cy="3"/>
              </a:xfrm>
              <a:custGeom>
                <a:avLst/>
                <a:gdLst>
                  <a:gd name="T0" fmla="*/ 2 w 6"/>
                  <a:gd name="T1" fmla="*/ 0 h 3"/>
                  <a:gd name="T2" fmla="*/ 2 w 6"/>
                  <a:gd name="T3" fmla="*/ 0 h 3"/>
                  <a:gd name="T4" fmla="*/ 6 w 6"/>
                  <a:gd name="T5" fmla="*/ 0 h 3"/>
                  <a:gd name="T6" fmla="*/ 3 w 6"/>
                  <a:gd name="T7" fmla="*/ 3 h 3"/>
                  <a:gd name="T8" fmla="*/ 0 w 6"/>
                  <a:gd name="T9" fmla="*/ 3 h 3"/>
                  <a:gd name="T10" fmla="*/ 0 w 6"/>
                  <a:gd name="T11" fmla="*/ 3 h 3"/>
                  <a:gd name="T12" fmla="*/ 2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3">
                    <a:moveTo>
                      <a:pt x="2" y="0"/>
                    </a:moveTo>
                    <a:lnTo>
                      <a:pt x="2" y="0"/>
                    </a:lnTo>
                    <a:lnTo>
                      <a:pt x="6" y="0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07" name="Freeform 198"/>
              <p:cNvSpPr>
                <a:spLocks/>
              </p:cNvSpPr>
              <p:nvPr/>
            </p:nvSpPr>
            <p:spPr bwMode="auto">
              <a:xfrm>
                <a:off x="4536" y="2260"/>
                <a:ext cx="14" cy="24"/>
              </a:xfrm>
              <a:custGeom>
                <a:avLst/>
                <a:gdLst>
                  <a:gd name="T0" fmla="*/ 2 w 14"/>
                  <a:gd name="T1" fmla="*/ 1 h 24"/>
                  <a:gd name="T2" fmla="*/ 2 w 14"/>
                  <a:gd name="T3" fmla="*/ 22 h 24"/>
                  <a:gd name="T4" fmla="*/ 0 w 14"/>
                  <a:gd name="T5" fmla="*/ 24 h 24"/>
                  <a:gd name="T6" fmla="*/ 0 w 14"/>
                  <a:gd name="T7" fmla="*/ 0 h 24"/>
                  <a:gd name="T8" fmla="*/ 14 w 14"/>
                  <a:gd name="T9" fmla="*/ 0 h 24"/>
                  <a:gd name="T10" fmla="*/ 14 w 14"/>
                  <a:gd name="T11" fmla="*/ 11 h 24"/>
                  <a:gd name="T12" fmla="*/ 12 w 14"/>
                  <a:gd name="T13" fmla="*/ 14 h 24"/>
                  <a:gd name="T14" fmla="*/ 12 w 14"/>
                  <a:gd name="T15" fmla="*/ 1 h 24"/>
                  <a:gd name="T16" fmla="*/ 2 w 14"/>
                  <a:gd name="T17" fmla="*/ 1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" h="24">
                    <a:moveTo>
                      <a:pt x="2" y="1"/>
                    </a:moveTo>
                    <a:lnTo>
                      <a:pt x="2" y="22"/>
                    </a:lnTo>
                    <a:lnTo>
                      <a:pt x="0" y="24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14" y="11"/>
                    </a:lnTo>
                    <a:lnTo>
                      <a:pt x="12" y="14"/>
                    </a:lnTo>
                    <a:lnTo>
                      <a:pt x="12" y="1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000A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08" name="Freeform 199"/>
              <p:cNvSpPr>
                <a:spLocks/>
              </p:cNvSpPr>
              <p:nvPr/>
            </p:nvSpPr>
            <p:spPr bwMode="auto">
              <a:xfrm>
                <a:off x="4536" y="2282"/>
                <a:ext cx="2" cy="6"/>
              </a:xfrm>
              <a:custGeom>
                <a:avLst/>
                <a:gdLst>
                  <a:gd name="T0" fmla="*/ 2 w 2"/>
                  <a:gd name="T1" fmla="*/ 0 h 6"/>
                  <a:gd name="T2" fmla="*/ 2 w 2"/>
                  <a:gd name="T3" fmla="*/ 3 h 6"/>
                  <a:gd name="T4" fmla="*/ 0 w 2"/>
                  <a:gd name="T5" fmla="*/ 6 h 6"/>
                  <a:gd name="T6" fmla="*/ 0 w 2"/>
                  <a:gd name="T7" fmla="*/ 2 h 6"/>
                  <a:gd name="T8" fmla="*/ 2 w 2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6">
                    <a:moveTo>
                      <a:pt x="2" y="0"/>
                    </a:moveTo>
                    <a:lnTo>
                      <a:pt x="2" y="3"/>
                    </a:lnTo>
                    <a:lnTo>
                      <a:pt x="0" y="6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09" name="Freeform 200"/>
              <p:cNvSpPr>
                <a:spLocks/>
              </p:cNvSpPr>
              <p:nvPr/>
            </p:nvSpPr>
            <p:spPr bwMode="auto">
              <a:xfrm>
                <a:off x="4535" y="2288"/>
                <a:ext cx="4" cy="0"/>
              </a:xfrm>
              <a:custGeom>
                <a:avLst/>
                <a:gdLst>
                  <a:gd name="T0" fmla="*/ 1 w 4"/>
                  <a:gd name="T1" fmla="*/ 4 w 4"/>
                  <a:gd name="T2" fmla="*/ 3 w 4"/>
                  <a:gd name="T3" fmla="*/ 0 w 4"/>
                  <a:gd name="T4" fmla="*/ 1 w 4"/>
                  <a:gd name="T5" fmla="*/ 1 w 4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0" t="0" r="r" b="b"/>
                <a:pathLst>
                  <a:path w="4">
                    <a:moveTo>
                      <a:pt x="1" y="0"/>
                    </a:moveTo>
                    <a:lnTo>
                      <a:pt x="4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10" name="Rectangle 201"/>
              <p:cNvSpPr>
                <a:spLocks noChangeArrowheads="1"/>
              </p:cNvSpPr>
              <p:nvPr/>
            </p:nvSpPr>
            <p:spPr bwMode="auto">
              <a:xfrm>
                <a:off x="4534" y="2293"/>
                <a:ext cx="1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611" name="Freeform 202"/>
              <p:cNvSpPr>
                <a:spLocks/>
              </p:cNvSpPr>
              <p:nvPr/>
            </p:nvSpPr>
            <p:spPr bwMode="auto">
              <a:xfrm>
                <a:off x="4534" y="2295"/>
                <a:ext cx="35" cy="42"/>
              </a:xfrm>
              <a:custGeom>
                <a:avLst/>
                <a:gdLst>
                  <a:gd name="T0" fmla="*/ 1 w 35"/>
                  <a:gd name="T1" fmla="*/ 0 h 42"/>
                  <a:gd name="T2" fmla="*/ 1 w 35"/>
                  <a:gd name="T3" fmla="*/ 39 h 42"/>
                  <a:gd name="T4" fmla="*/ 35 w 35"/>
                  <a:gd name="T5" fmla="*/ 39 h 42"/>
                  <a:gd name="T6" fmla="*/ 35 w 35"/>
                  <a:gd name="T7" fmla="*/ 42 h 42"/>
                  <a:gd name="T8" fmla="*/ 0 w 35"/>
                  <a:gd name="T9" fmla="*/ 42 h 42"/>
                  <a:gd name="T10" fmla="*/ 0 w 35"/>
                  <a:gd name="T11" fmla="*/ 0 h 42"/>
                  <a:gd name="T12" fmla="*/ 1 w 35"/>
                  <a:gd name="T13" fmla="*/ 0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5" h="42">
                    <a:moveTo>
                      <a:pt x="1" y="0"/>
                    </a:moveTo>
                    <a:lnTo>
                      <a:pt x="1" y="39"/>
                    </a:lnTo>
                    <a:lnTo>
                      <a:pt x="35" y="39"/>
                    </a:lnTo>
                    <a:lnTo>
                      <a:pt x="35" y="42"/>
                    </a:lnTo>
                    <a:lnTo>
                      <a:pt x="0" y="4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12" name="Freeform 203"/>
              <p:cNvSpPr>
                <a:spLocks/>
              </p:cNvSpPr>
              <p:nvPr/>
            </p:nvSpPr>
            <p:spPr bwMode="auto">
              <a:xfrm>
                <a:off x="4534" y="2288"/>
                <a:ext cx="4" cy="5"/>
              </a:xfrm>
              <a:custGeom>
                <a:avLst/>
                <a:gdLst>
                  <a:gd name="T0" fmla="*/ 1 w 4"/>
                  <a:gd name="T1" fmla="*/ 0 h 5"/>
                  <a:gd name="T2" fmla="*/ 4 w 4"/>
                  <a:gd name="T3" fmla="*/ 0 h 5"/>
                  <a:gd name="T4" fmla="*/ 1 w 4"/>
                  <a:gd name="T5" fmla="*/ 5 h 5"/>
                  <a:gd name="T6" fmla="*/ 0 w 4"/>
                  <a:gd name="T7" fmla="*/ 5 h 5"/>
                  <a:gd name="T8" fmla="*/ 0 w 4"/>
                  <a:gd name="T9" fmla="*/ 1 h 5"/>
                  <a:gd name="T10" fmla="*/ 1 w 4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" h="5">
                    <a:moveTo>
                      <a:pt x="1" y="0"/>
                    </a:moveTo>
                    <a:lnTo>
                      <a:pt x="4" y="0"/>
                    </a:lnTo>
                    <a:lnTo>
                      <a:pt x="1" y="5"/>
                    </a:lnTo>
                    <a:lnTo>
                      <a:pt x="0" y="5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13" name="Freeform 204"/>
              <p:cNvSpPr>
                <a:spLocks/>
              </p:cNvSpPr>
              <p:nvPr/>
            </p:nvSpPr>
            <p:spPr bwMode="auto">
              <a:xfrm>
                <a:off x="4534" y="2288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0 w 1"/>
                  <a:gd name="T5" fmla="*/ 0 h 1"/>
                  <a:gd name="T6" fmla="*/ 1 w 1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110" name="Group 406"/>
            <p:cNvGrpSpPr>
              <a:grpSpLocks/>
            </p:cNvGrpSpPr>
            <p:nvPr/>
          </p:nvGrpSpPr>
          <p:grpSpPr bwMode="auto">
            <a:xfrm>
              <a:off x="4524" y="2250"/>
              <a:ext cx="1063" cy="95"/>
              <a:chOff x="4524" y="2250"/>
              <a:chExt cx="1063" cy="95"/>
            </a:xfrm>
          </p:grpSpPr>
          <p:sp>
            <p:nvSpPr>
              <p:cNvPr id="4214" name="Freeform 206"/>
              <p:cNvSpPr>
                <a:spLocks/>
              </p:cNvSpPr>
              <p:nvPr/>
            </p:nvSpPr>
            <p:spPr bwMode="auto">
              <a:xfrm>
                <a:off x="4531" y="2289"/>
                <a:ext cx="3" cy="4"/>
              </a:xfrm>
              <a:custGeom>
                <a:avLst/>
                <a:gdLst>
                  <a:gd name="T0" fmla="*/ 0 w 3"/>
                  <a:gd name="T1" fmla="*/ 4 h 4"/>
                  <a:gd name="T2" fmla="*/ 3 w 3"/>
                  <a:gd name="T3" fmla="*/ 0 h 4"/>
                  <a:gd name="T4" fmla="*/ 3 w 3"/>
                  <a:gd name="T5" fmla="*/ 4 h 4"/>
                  <a:gd name="T6" fmla="*/ 0 w 3"/>
                  <a:gd name="T7" fmla="*/ 4 h 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" h="4">
                    <a:moveTo>
                      <a:pt x="0" y="4"/>
                    </a:moveTo>
                    <a:lnTo>
                      <a:pt x="3" y="0"/>
                    </a:lnTo>
                    <a:lnTo>
                      <a:pt x="3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15" name="Freeform 207"/>
              <p:cNvSpPr>
                <a:spLocks/>
              </p:cNvSpPr>
              <p:nvPr/>
            </p:nvSpPr>
            <p:spPr bwMode="auto">
              <a:xfrm>
                <a:off x="4524" y="2284"/>
                <a:ext cx="12" cy="11"/>
              </a:xfrm>
              <a:custGeom>
                <a:avLst/>
                <a:gdLst>
                  <a:gd name="T0" fmla="*/ 0 w 12"/>
                  <a:gd name="T1" fmla="*/ 11 h 11"/>
                  <a:gd name="T2" fmla="*/ 12 w 12"/>
                  <a:gd name="T3" fmla="*/ 0 h 11"/>
                  <a:gd name="T4" fmla="*/ 12 w 12"/>
                  <a:gd name="T5" fmla="*/ 4 h 11"/>
                  <a:gd name="T6" fmla="*/ 11 w 12"/>
                  <a:gd name="T7" fmla="*/ 4 h 11"/>
                  <a:gd name="T8" fmla="*/ 10 w 12"/>
                  <a:gd name="T9" fmla="*/ 4 h 11"/>
                  <a:gd name="T10" fmla="*/ 10 w 12"/>
                  <a:gd name="T11" fmla="*/ 5 h 11"/>
                  <a:gd name="T12" fmla="*/ 7 w 12"/>
                  <a:gd name="T13" fmla="*/ 9 h 11"/>
                  <a:gd name="T14" fmla="*/ 10 w 12"/>
                  <a:gd name="T15" fmla="*/ 9 h 11"/>
                  <a:gd name="T16" fmla="*/ 10 w 12"/>
                  <a:gd name="T17" fmla="*/ 11 h 11"/>
                  <a:gd name="T18" fmla="*/ 0 w 12"/>
                  <a:gd name="T19" fmla="*/ 11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2" h="11">
                    <a:moveTo>
                      <a:pt x="0" y="11"/>
                    </a:moveTo>
                    <a:lnTo>
                      <a:pt x="12" y="0"/>
                    </a:lnTo>
                    <a:lnTo>
                      <a:pt x="12" y="4"/>
                    </a:lnTo>
                    <a:lnTo>
                      <a:pt x="11" y="4"/>
                    </a:lnTo>
                    <a:lnTo>
                      <a:pt x="10" y="4"/>
                    </a:lnTo>
                    <a:lnTo>
                      <a:pt x="10" y="5"/>
                    </a:lnTo>
                    <a:lnTo>
                      <a:pt x="7" y="9"/>
                    </a:lnTo>
                    <a:lnTo>
                      <a:pt x="10" y="9"/>
                    </a:lnTo>
                    <a:lnTo>
                      <a:pt x="10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16" name="Freeform 208"/>
              <p:cNvSpPr>
                <a:spLocks/>
              </p:cNvSpPr>
              <p:nvPr/>
            </p:nvSpPr>
            <p:spPr bwMode="auto">
              <a:xfrm>
                <a:off x="4756" y="2261"/>
                <a:ext cx="73" cy="75"/>
              </a:xfrm>
              <a:custGeom>
                <a:avLst/>
                <a:gdLst>
                  <a:gd name="T0" fmla="*/ 73 w 73"/>
                  <a:gd name="T1" fmla="*/ 68 h 75"/>
                  <a:gd name="T2" fmla="*/ 73 w 73"/>
                  <a:gd name="T3" fmla="*/ 68 h 75"/>
                  <a:gd name="T4" fmla="*/ 73 w 73"/>
                  <a:gd name="T5" fmla="*/ 70 h 75"/>
                  <a:gd name="T6" fmla="*/ 71 w 73"/>
                  <a:gd name="T7" fmla="*/ 72 h 75"/>
                  <a:gd name="T8" fmla="*/ 70 w 73"/>
                  <a:gd name="T9" fmla="*/ 73 h 75"/>
                  <a:gd name="T10" fmla="*/ 67 w 73"/>
                  <a:gd name="T11" fmla="*/ 75 h 75"/>
                  <a:gd name="T12" fmla="*/ 5 w 73"/>
                  <a:gd name="T13" fmla="*/ 75 h 75"/>
                  <a:gd name="T14" fmla="*/ 5 w 73"/>
                  <a:gd name="T15" fmla="*/ 75 h 75"/>
                  <a:gd name="T16" fmla="*/ 2 w 73"/>
                  <a:gd name="T17" fmla="*/ 73 h 75"/>
                  <a:gd name="T18" fmla="*/ 1 w 73"/>
                  <a:gd name="T19" fmla="*/ 72 h 75"/>
                  <a:gd name="T20" fmla="*/ 0 w 73"/>
                  <a:gd name="T21" fmla="*/ 70 h 75"/>
                  <a:gd name="T22" fmla="*/ 0 w 73"/>
                  <a:gd name="T23" fmla="*/ 68 h 75"/>
                  <a:gd name="T24" fmla="*/ 0 w 73"/>
                  <a:gd name="T25" fmla="*/ 6 h 75"/>
                  <a:gd name="T26" fmla="*/ 0 w 73"/>
                  <a:gd name="T27" fmla="*/ 6 h 75"/>
                  <a:gd name="T28" fmla="*/ 0 w 73"/>
                  <a:gd name="T29" fmla="*/ 4 h 75"/>
                  <a:gd name="T30" fmla="*/ 1 w 73"/>
                  <a:gd name="T31" fmla="*/ 2 h 75"/>
                  <a:gd name="T32" fmla="*/ 2 w 73"/>
                  <a:gd name="T33" fmla="*/ 0 h 75"/>
                  <a:gd name="T34" fmla="*/ 5 w 73"/>
                  <a:gd name="T35" fmla="*/ 0 h 75"/>
                  <a:gd name="T36" fmla="*/ 67 w 73"/>
                  <a:gd name="T37" fmla="*/ 0 h 75"/>
                  <a:gd name="T38" fmla="*/ 67 w 73"/>
                  <a:gd name="T39" fmla="*/ 0 h 75"/>
                  <a:gd name="T40" fmla="*/ 70 w 73"/>
                  <a:gd name="T41" fmla="*/ 0 h 75"/>
                  <a:gd name="T42" fmla="*/ 71 w 73"/>
                  <a:gd name="T43" fmla="*/ 2 h 75"/>
                  <a:gd name="T44" fmla="*/ 73 w 73"/>
                  <a:gd name="T45" fmla="*/ 4 h 75"/>
                  <a:gd name="T46" fmla="*/ 73 w 73"/>
                  <a:gd name="T47" fmla="*/ 6 h 75"/>
                  <a:gd name="T48" fmla="*/ 73 w 73"/>
                  <a:gd name="T49" fmla="*/ 68 h 7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73" h="75">
                    <a:moveTo>
                      <a:pt x="73" y="68"/>
                    </a:moveTo>
                    <a:lnTo>
                      <a:pt x="73" y="68"/>
                    </a:lnTo>
                    <a:lnTo>
                      <a:pt x="73" y="70"/>
                    </a:lnTo>
                    <a:lnTo>
                      <a:pt x="71" y="72"/>
                    </a:lnTo>
                    <a:lnTo>
                      <a:pt x="70" y="73"/>
                    </a:lnTo>
                    <a:lnTo>
                      <a:pt x="67" y="75"/>
                    </a:lnTo>
                    <a:lnTo>
                      <a:pt x="5" y="75"/>
                    </a:lnTo>
                    <a:lnTo>
                      <a:pt x="2" y="73"/>
                    </a:lnTo>
                    <a:lnTo>
                      <a:pt x="1" y="72"/>
                    </a:lnTo>
                    <a:lnTo>
                      <a:pt x="0" y="70"/>
                    </a:lnTo>
                    <a:lnTo>
                      <a:pt x="0" y="68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1" y="2"/>
                    </a:lnTo>
                    <a:lnTo>
                      <a:pt x="2" y="0"/>
                    </a:lnTo>
                    <a:lnTo>
                      <a:pt x="5" y="0"/>
                    </a:lnTo>
                    <a:lnTo>
                      <a:pt x="67" y="0"/>
                    </a:lnTo>
                    <a:lnTo>
                      <a:pt x="70" y="0"/>
                    </a:lnTo>
                    <a:lnTo>
                      <a:pt x="71" y="2"/>
                    </a:lnTo>
                    <a:lnTo>
                      <a:pt x="73" y="4"/>
                    </a:lnTo>
                    <a:lnTo>
                      <a:pt x="73" y="6"/>
                    </a:lnTo>
                    <a:lnTo>
                      <a:pt x="73" y="68"/>
                    </a:lnTo>
                    <a:close/>
                  </a:path>
                </a:pathLst>
              </a:custGeom>
              <a:solidFill>
                <a:srgbClr val="A6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17" name="Freeform 209"/>
              <p:cNvSpPr>
                <a:spLocks/>
              </p:cNvSpPr>
              <p:nvPr/>
            </p:nvSpPr>
            <p:spPr bwMode="auto">
              <a:xfrm>
                <a:off x="4753" y="2258"/>
                <a:ext cx="78" cy="80"/>
              </a:xfrm>
              <a:custGeom>
                <a:avLst/>
                <a:gdLst>
                  <a:gd name="T0" fmla="*/ 76 w 78"/>
                  <a:gd name="T1" fmla="*/ 71 h 80"/>
                  <a:gd name="T2" fmla="*/ 73 w 78"/>
                  <a:gd name="T3" fmla="*/ 71 h 80"/>
                  <a:gd name="T4" fmla="*/ 73 w 78"/>
                  <a:gd name="T5" fmla="*/ 71 h 80"/>
                  <a:gd name="T6" fmla="*/ 73 w 78"/>
                  <a:gd name="T7" fmla="*/ 73 h 80"/>
                  <a:gd name="T8" fmla="*/ 70 w 78"/>
                  <a:gd name="T9" fmla="*/ 75 h 80"/>
                  <a:gd name="T10" fmla="*/ 8 w 78"/>
                  <a:gd name="T11" fmla="*/ 75 h 80"/>
                  <a:gd name="T12" fmla="*/ 8 w 78"/>
                  <a:gd name="T13" fmla="*/ 75 h 80"/>
                  <a:gd name="T14" fmla="*/ 5 w 78"/>
                  <a:gd name="T15" fmla="*/ 73 h 80"/>
                  <a:gd name="T16" fmla="*/ 5 w 78"/>
                  <a:gd name="T17" fmla="*/ 71 h 80"/>
                  <a:gd name="T18" fmla="*/ 5 w 78"/>
                  <a:gd name="T19" fmla="*/ 9 h 80"/>
                  <a:gd name="T20" fmla="*/ 5 w 78"/>
                  <a:gd name="T21" fmla="*/ 9 h 80"/>
                  <a:gd name="T22" fmla="*/ 5 w 78"/>
                  <a:gd name="T23" fmla="*/ 7 h 80"/>
                  <a:gd name="T24" fmla="*/ 8 w 78"/>
                  <a:gd name="T25" fmla="*/ 6 h 80"/>
                  <a:gd name="T26" fmla="*/ 70 w 78"/>
                  <a:gd name="T27" fmla="*/ 6 h 80"/>
                  <a:gd name="T28" fmla="*/ 70 w 78"/>
                  <a:gd name="T29" fmla="*/ 6 h 80"/>
                  <a:gd name="T30" fmla="*/ 73 w 78"/>
                  <a:gd name="T31" fmla="*/ 7 h 80"/>
                  <a:gd name="T32" fmla="*/ 73 w 78"/>
                  <a:gd name="T33" fmla="*/ 9 h 80"/>
                  <a:gd name="T34" fmla="*/ 73 w 78"/>
                  <a:gd name="T35" fmla="*/ 71 h 80"/>
                  <a:gd name="T36" fmla="*/ 76 w 78"/>
                  <a:gd name="T37" fmla="*/ 71 h 80"/>
                  <a:gd name="T38" fmla="*/ 78 w 78"/>
                  <a:gd name="T39" fmla="*/ 71 h 80"/>
                  <a:gd name="T40" fmla="*/ 78 w 78"/>
                  <a:gd name="T41" fmla="*/ 9 h 80"/>
                  <a:gd name="T42" fmla="*/ 78 w 78"/>
                  <a:gd name="T43" fmla="*/ 9 h 80"/>
                  <a:gd name="T44" fmla="*/ 78 w 78"/>
                  <a:gd name="T45" fmla="*/ 6 h 80"/>
                  <a:gd name="T46" fmla="*/ 76 w 78"/>
                  <a:gd name="T47" fmla="*/ 3 h 80"/>
                  <a:gd name="T48" fmla="*/ 73 w 78"/>
                  <a:gd name="T49" fmla="*/ 2 h 80"/>
                  <a:gd name="T50" fmla="*/ 70 w 78"/>
                  <a:gd name="T51" fmla="*/ 0 h 80"/>
                  <a:gd name="T52" fmla="*/ 8 w 78"/>
                  <a:gd name="T53" fmla="*/ 0 h 80"/>
                  <a:gd name="T54" fmla="*/ 8 w 78"/>
                  <a:gd name="T55" fmla="*/ 0 h 80"/>
                  <a:gd name="T56" fmla="*/ 5 w 78"/>
                  <a:gd name="T57" fmla="*/ 2 h 80"/>
                  <a:gd name="T58" fmla="*/ 3 w 78"/>
                  <a:gd name="T59" fmla="*/ 3 h 80"/>
                  <a:gd name="T60" fmla="*/ 0 w 78"/>
                  <a:gd name="T61" fmla="*/ 6 h 80"/>
                  <a:gd name="T62" fmla="*/ 0 w 78"/>
                  <a:gd name="T63" fmla="*/ 9 h 80"/>
                  <a:gd name="T64" fmla="*/ 0 w 78"/>
                  <a:gd name="T65" fmla="*/ 71 h 80"/>
                  <a:gd name="T66" fmla="*/ 0 w 78"/>
                  <a:gd name="T67" fmla="*/ 71 h 80"/>
                  <a:gd name="T68" fmla="*/ 0 w 78"/>
                  <a:gd name="T69" fmla="*/ 75 h 80"/>
                  <a:gd name="T70" fmla="*/ 3 w 78"/>
                  <a:gd name="T71" fmla="*/ 78 h 80"/>
                  <a:gd name="T72" fmla="*/ 5 w 78"/>
                  <a:gd name="T73" fmla="*/ 79 h 80"/>
                  <a:gd name="T74" fmla="*/ 8 w 78"/>
                  <a:gd name="T75" fmla="*/ 80 h 80"/>
                  <a:gd name="T76" fmla="*/ 70 w 78"/>
                  <a:gd name="T77" fmla="*/ 80 h 80"/>
                  <a:gd name="T78" fmla="*/ 70 w 78"/>
                  <a:gd name="T79" fmla="*/ 80 h 80"/>
                  <a:gd name="T80" fmla="*/ 73 w 78"/>
                  <a:gd name="T81" fmla="*/ 79 h 80"/>
                  <a:gd name="T82" fmla="*/ 76 w 78"/>
                  <a:gd name="T83" fmla="*/ 78 h 80"/>
                  <a:gd name="T84" fmla="*/ 78 w 78"/>
                  <a:gd name="T85" fmla="*/ 75 h 80"/>
                  <a:gd name="T86" fmla="*/ 78 w 78"/>
                  <a:gd name="T87" fmla="*/ 71 h 80"/>
                  <a:gd name="T88" fmla="*/ 76 w 78"/>
                  <a:gd name="T89" fmla="*/ 71 h 80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78" h="80">
                    <a:moveTo>
                      <a:pt x="76" y="71"/>
                    </a:moveTo>
                    <a:lnTo>
                      <a:pt x="73" y="71"/>
                    </a:lnTo>
                    <a:lnTo>
                      <a:pt x="73" y="73"/>
                    </a:lnTo>
                    <a:lnTo>
                      <a:pt x="70" y="75"/>
                    </a:lnTo>
                    <a:lnTo>
                      <a:pt x="8" y="75"/>
                    </a:lnTo>
                    <a:lnTo>
                      <a:pt x="5" y="73"/>
                    </a:lnTo>
                    <a:lnTo>
                      <a:pt x="5" y="71"/>
                    </a:lnTo>
                    <a:lnTo>
                      <a:pt x="5" y="9"/>
                    </a:lnTo>
                    <a:lnTo>
                      <a:pt x="5" y="7"/>
                    </a:lnTo>
                    <a:lnTo>
                      <a:pt x="8" y="6"/>
                    </a:lnTo>
                    <a:lnTo>
                      <a:pt x="70" y="6"/>
                    </a:lnTo>
                    <a:lnTo>
                      <a:pt x="73" y="7"/>
                    </a:lnTo>
                    <a:lnTo>
                      <a:pt x="73" y="9"/>
                    </a:lnTo>
                    <a:lnTo>
                      <a:pt x="73" y="71"/>
                    </a:lnTo>
                    <a:lnTo>
                      <a:pt x="76" y="71"/>
                    </a:lnTo>
                    <a:lnTo>
                      <a:pt x="78" y="71"/>
                    </a:lnTo>
                    <a:lnTo>
                      <a:pt x="78" y="9"/>
                    </a:lnTo>
                    <a:lnTo>
                      <a:pt x="78" y="6"/>
                    </a:lnTo>
                    <a:lnTo>
                      <a:pt x="76" y="3"/>
                    </a:lnTo>
                    <a:lnTo>
                      <a:pt x="73" y="2"/>
                    </a:lnTo>
                    <a:lnTo>
                      <a:pt x="70" y="0"/>
                    </a:lnTo>
                    <a:lnTo>
                      <a:pt x="8" y="0"/>
                    </a:lnTo>
                    <a:lnTo>
                      <a:pt x="5" y="2"/>
                    </a:lnTo>
                    <a:lnTo>
                      <a:pt x="3" y="3"/>
                    </a:lnTo>
                    <a:lnTo>
                      <a:pt x="0" y="6"/>
                    </a:lnTo>
                    <a:lnTo>
                      <a:pt x="0" y="9"/>
                    </a:lnTo>
                    <a:lnTo>
                      <a:pt x="0" y="71"/>
                    </a:lnTo>
                    <a:lnTo>
                      <a:pt x="0" y="75"/>
                    </a:lnTo>
                    <a:lnTo>
                      <a:pt x="3" y="78"/>
                    </a:lnTo>
                    <a:lnTo>
                      <a:pt x="5" y="79"/>
                    </a:lnTo>
                    <a:lnTo>
                      <a:pt x="8" y="80"/>
                    </a:lnTo>
                    <a:lnTo>
                      <a:pt x="70" y="80"/>
                    </a:lnTo>
                    <a:lnTo>
                      <a:pt x="73" y="79"/>
                    </a:lnTo>
                    <a:lnTo>
                      <a:pt x="76" y="78"/>
                    </a:lnTo>
                    <a:lnTo>
                      <a:pt x="78" y="75"/>
                    </a:lnTo>
                    <a:lnTo>
                      <a:pt x="78" y="71"/>
                    </a:lnTo>
                    <a:lnTo>
                      <a:pt x="76" y="7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18" name="Freeform 210"/>
              <p:cNvSpPr>
                <a:spLocks/>
              </p:cNvSpPr>
              <p:nvPr/>
            </p:nvSpPr>
            <p:spPr bwMode="auto">
              <a:xfrm>
                <a:off x="4763" y="2267"/>
                <a:ext cx="60" cy="60"/>
              </a:xfrm>
              <a:custGeom>
                <a:avLst/>
                <a:gdLst>
                  <a:gd name="T0" fmla="*/ 60 w 60"/>
                  <a:gd name="T1" fmla="*/ 60 h 60"/>
                  <a:gd name="T2" fmla="*/ 60 w 60"/>
                  <a:gd name="T3" fmla="*/ 60 h 60"/>
                  <a:gd name="T4" fmla="*/ 50 w 60"/>
                  <a:gd name="T5" fmla="*/ 60 h 60"/>
                  <a:gd name="T6" fmla="*/ 50 w 60"/>
                  <a:gd name="T7" fmla="*/ 60 h 60"/>
                  <a:gd name="T8" fmla="*/ 49 w 60"/>
                  <a:gd name="T9" fmla="*/ 49 h 60"/>
                  <a:gd name="T10" fmla="*/ 46 w 60"/>
                  <a:gd name="T11" fmla="*/ 39 h 60"/>
                  <a:gd name="T12" fmla="*/ 42 w 60"/>
                  <a:gd name="T13" fmla="*/ 32 h 60"/>
                  <a:gd name="T14" fmla="*/ 36 w 60"/>
                  <a:gd name="T15" fmla="*/ 25 h 60"/>
                  <a:gd name="T16" fmla="*/ 36 w 60"/>
                  <a:gd name="T17" fmla="*/ 25 h 60"/>
                  <a:gd name="T18" fmla="*/ 29 w 60"/>
                  <a:gd name="T19" fmla="*/ 18 h 60"/>
                  <a:gd name="T20" fmla="*/ 21 w 60"/>
                  <a:gd name="T21" fmla="*/ 14 h 60"/>
                  <a:gd name="T22" fmla="*/ 11 w 60"/>
                  <a:gd name="T23" fmla="*/ 11 h 60"/>
                  <a:gd name="T24" fmla="*/ 0 w 60"/>
                  <a:gd name="T25" fmla="*/ 10 h 60"/>
                  <a:gd name="T26" fmla="*/ 0 w 60"/>
                  <a:gd name="T27" fmla="*/ 10 h 60"/>
                  <a:gd name="T28" fmla="*/ 0 w 60"/>
                  <a:gd name="T29" fmla="*/ 0 h 60"/>
                  <a:gd name="T30" fmla="*/ 0 w 60"/>
                  <a:gd name="T31" fmla="*/ 0 h 60"/>
                  <a:gd name="T32" fmla="*/ 0 w 60"/>
                  <a:gd name="T33" fmla="*/ 0 h 60"/>
                  <a:gd name="T34" fmla="*/ 14 w 60"/>
                  <a:gd name="T35" fmla="*/ 1 h 60"/>
                  <a:gd name="T36" fmla="*/ 25 w 60"/>
                  <a:gd name="T37" fmla="*/ 5 h 60"/>
                  <a:gd name="T38" fmla="*/ 35 w 60"/>
                  <a:gd name="T39" fmla="*/ 11 h 60"/>
                  <a:gd name="T40" fmla="*/ 43 w 60"/>
                  <a:gd name="T41" fmla="*/ 18 h 60"/>
                  <a:gd name="T42" fmla="*/ 43 w 60"/>
                  <a:gd name="T43" fmla="*/ 18 h 60"/>
                  <a:gd name="T44" fmla="*/ 50 w 60"/>
                  <a:gd name="T45" fmla="*/ 26 h 60"/>
                  <a:gd name="T46" fmla="*/ 56 w 60"/>
                  <a:gd name="T47" fmla="*/ 36 h 60"/>
                  <a:gd name="T48" fmla="*/ 59 w 60"/>
                  <a:gd name="T49" fmla="*/ 48 h 60"/>
                  <a:gd name="T50" fmla="*/ 60 w 60"/>
                  <a:gd name="T51" fmla="*/ 60 h 60"/>
                  <a:gd name="T52" fmla="*/ 60 w 60"/>
                  <a:gd name="T53" fmla="*/ 60 h 6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60" h="60">
                    <a:moveTo>
                      <a:pt x="60" y="60"/>
                    </a:moveTo>
                    <a:lnTo>
                      <a:pt x="60" y="60"/>
                    </a:lnTo>
                    <a:lnTo>
                      <a:pt x="50" y="60"/>
                    </a:lnTo>
                    <a:lnTo>
                      <a:pt x="49" y="49"/>
                    </a:lnTo>
                    <a:lnTo>
                      <a:pt x="46" y="39"/>
                    </a:lnTo>
                    <a:lnTo>
                      <a:pt x="42" y="32"/>
                    </a:lnTo>
                    <a:lnTo>
                      <a:pt x="36" y="25"/>
                    </a:lnTo>
                    <a:lnTo>
                      <a:pt x="29" y="18"/>
                    </a:lnTo>
                    <a:lnTo>
                      <a:pt x="21" y="14"/>
                    </a:lnTo>
                    <a:lnTo>
                      <a:pt x="11" y="11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4" y="1"/>
                    </a:lnTo>
                    <a:lnTo>
                      <a:pt x="25" y="5"/>
                    </a:lnTo>
                    <a:lnTo>
                      <a:pt x="35" y="11"/>
                    </a:lnTo>
                    <a:lnTo>
                      <a:pt x="43" y="18"/>
                    </a:lnTo>
                    <a:lnTo>
                      <a:pt x="50" y="26"/>
                    </a:lnTo>
                    <a:lnTo>
                      <a:pt x="56" y="36"/>
                    </a:lnTo>
                    <a:lnTo>
                      <a:pt x="59" y="48"/>
                    </a:lnTo>
                    <a:lnTo>
                      <a:pt x="60" y="6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19" name="Freeform 211"/>
              <p:cNvSpPr>
                <a:spLocks/>
              </p:cNvSpPr>
              <p:nvPr/>
            </p:nvSpPr>
            <p:spPr bwMode="auto">
              <a:xfrm>
                <a:off x="4763" y="2286"/>
                <a:ext cx="40" cy="43"/>
              </a:xfrm>
              <a:custGeom>
                <a:avLst/>
                <a:gdLst>
                  <a:gd name="T0" fmla="*/ 40 w 40"/>
                  <a:gd name="T1" fmla="*/ 43 h 43"/>
                  <a:gd name="T2" fmla="*/ 40 w 40"/>
                  <a:gd name="T3" fmla="*/ 43 h 43"/>
                  <a:gd name="T4" fmla="*/ 30 w 40"/>
                  <a:gd name="T5" fmla="*/ 43 h 43"/>
                  <a:gd name="T6" fmla="*/ 30 w 40"/>
                  <a:gd name="T7" fmla="*/ 43 h 43"/>
                  <a:gd name="T8" fmla="*/ 30 w 40"/>
                  <a:gd name="T9" fmla="*/ 36 h 43"/>
                  <a:gd name="T10" fmla="*/ 28 w 40"/>
                  <a:gd name="T11" fmla="*/ 30 h 43"/>
                  <a:gd name="T12" fmla="*/ 25 w 40"/>
                  <a:gd name="T13" fmla="*/ 24 h 43"/>
                  <a:gd name="T14" fmla="*/ 22 w 40"/>
                  <a:gd name="T15" fmla="*/ 20 h 43"/>
                  <a:gd name="T16" fmla="*/ 18 w 40"/>
                  <a:gd name="T17" fmla="*/ 16 h 43"/>
                  <a:gd name="T18" fmla="*/ 12 w 40"/>
                  <a:gd name="T19" fmla="*/ 13 h 43"/>
                  <a:gd name="T20" fmla="*/ 7 w 40"/>
                  <a:gd name="T21" fmla="*/ 12 h 43"/>
                  <a:gd name="T22" fmla="*/ 0 w 40"/>
                  <a:gd name="T23" fmla="*/ 10 h 43"/>
                  <a:gd name="T24" fmla="*/ 0 w 40"/>
                  <a:gd name="T25" fmla="*/ 10 h 43"/>
                  <a:gd name="T26" fmla="*/ 0 w 40"/>
                  <a:gd name="T27" fmla="*/ 0 h 43"/>
                  <a:gd name="T28" fmla="*/ 0 w 40"/>
                  <a:gd name="T29" fmla="*/ 0 h 43"/>
                  <a:gd name="T30" fmla="*/ 9 w 40"/>
                  <a:gd name="T31" fmla="*/ 2 h 43"/>
                  <a:gd name="T32" fmla="*/ 16 w 40"/>
                  <a:gd name="T33" fmla="*/ 5 h 43"/>
                  <a:gd name="T34" fmla="*/ 23 w 40"/>
                  <a:gd name="T35" fmla="*/ 9 h 43"/>
                  <a:gd name="T36" fmla="*/ 29 w 40"/>
                  <a:gd name="T37" fmla="*/ 13 h 43"/>
                  <a:gd name="T38" fmla="*/ 29 w 40"/>
                  <a:gd name="T39" fmla="*/ 13 h 43"/>
                  <a:gd name="T40" fmla="*/ 33 w 40"/>
                  <a:gd name="T41" fmla="*/ 19 h 43"/>
                  <a:gd name="T42" fmla="*/ 37 w 40"/>
                  <a:gd name="T43" fmla="*/ 26 h 43"/>
                  <a:gd name="T44" fmla="*/ 40 w 40"/>
                  <a:gd name="T45" fmla="*/ 33 h 43"/>
                  <a:gd name="T46" fmla="*/ 40 w 40"/>
                  <a:gd name="T47" fmla="*/ 43 h 43"/>
                  <a:gd name="T48" fmla="*/ 40 w 40"/>
                  <a:gd name="T49" fmla="*/ 43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0" h="43">
                    <a:moveTo>
                      <a:pt x="40" y="43"/>
                    </a:moveTo>
                    <a:lnTo>
                      <a:pt x="40" y="43"/>
                    </a:lnTo>
                    <a:lnTo>
                      <a:pt x="30" y="43"/>
                    </a:lnTo>
                    <a:lnTo>
                      <a:pt x="30" y="36"/>
                    </a:lnTo>
                    <a:lnTo>
                      <a:pt x="28" y="30"/>
                    </a:lnTo>
                    <a:lnTo>
                      <a:pt x="25" y="24"/>
                    </a:lnTo>
                    <a:lnTo>
                      <a:pt x="22" y="20"/>
                    </a:lnTo>
                    <a:lnTo>
                      <a:pt x="18" y="16"/>
                    </a:lnTo>
                    <a:lnTo>
                      <a:pt x="12" y="13"/>
                    </a:lnTo>
                    <a:lnTo>
                      <a:pt x="7" y="12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9" y="2"/>
                    </a:lnTo>
                    <a:lnTo>
                      <a:pt x="16" y="5"/>
                    </a:lnTo>
                    <a:lnTo>
                      <a:pt x="23" y="9"/>
                    </a:lnTo>
                    <a:lnTo>
                      <a:pt x="29" y="13"/>
                    </a:lnTo>
                    <a:lnTo>
                      <a:pt x="33" y="19"/>
                    </a:lnTo>
                    <a:lnTo>
                      <a:pt x="37" y="26"/>
                    </a:lnTo>
                    <a:lnTo>
                      <a:pt x="40" y="33"/>
                    </a:lnTo>
                    <a:lnTo>
                      <a:pt x="40" y="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20" name="Freeform 212"/>
              <p:cNvSpPr>
                <a:spLocks/>
              </p:cNvSpPr>
              <p:nvPr/>
            </p:nvSpPr>
            <p:spPr bwMode="auto">
              <a:xfrm>
                <a:off x="4763" y="2309"/>
                <a:ext cx="19" cy="18"/>
              </a:xfrm>
              <a:custGeom>
                <a:avLst/>
                <a:gdLst>
                  <a:gd name="T0" fmla="*/ 9 w 19"/>
                  <a:gd name="T1" fmla="*/ 0 h 18"/>
                  <a:gd name="T2" fmla="*/ 9 w 19"/>
                  <a:gd name="T3" fmla="*/ 0 h 18"/>
                  <a:gd name="T4" fmla="*/ 14 w 19"/>
                  <a:gd name="T5" fmla="*/ 1 h 18"/>
                  <a:gd name="T6" fmla="*/ 18 w 19"/>
                  <a:gd name="T7" fmla="*/ 4 h 18"/>
                  <a:gd name="T8" fmla="*/ 19 w 19"/>
                  <a:gd name="T9" fmla="*/ 8 h 18"/>
                  <a:gd name="T10" fmla="*/ 18 w 19"/>
                  <a:gd name="T11" fmla="*/ 14 h 18"/>
                  <a:gd name="T12" fmla="*/ 18 w 19"/>
                  <a:gd name="T13" fmla="*/ 14 h 18"/>
                  <a:gd name="T14" fmla="*/ 16 w 19"/>
                  <a:gd name="T15" fmla="*/ 15 h 18"/>
                  <a:gd name="T16" fmla="*/ 15 w 19"/>
                  <a:gd name="T17" fmla="*/ 17 h 18"/>
                  <a:gd name="T18" fmla="*/ 9 w 19"/>
                  <a:gd name="T19" fmla="*/ 18 h 18"/>
                  <a:gd name="T20" fmla="*/ 9 w 19"/>
                  <a:gd name="T21" fmla="*/ 18 h 18"/>
                  <a:gd name="T22" fmla="*/ 7 w 19"/>
                  <a:gd name="T23" fmla="*/ 18 h 18"/>
                  <a:gd name="T24" fmla="*/ 4 w 19"/>
                  <a:gd name="T25" fmla="*/ 17 h 18"/>
                  <a:gd name="T26" fmla="*/ 1 w 19"/>
                  <a:gd name="T27" fmla="*/ 14 h 18"/>
                  <a:gd name="T28" fmla="*/ 0 w 19"/>
                  <a:gd name="T29" fmla="*/ 11 h 18"/>
                  <a:gd name="T30" fmla="*/ 0 w 19"/>
                  <a:gd name="T31" fmla="*/ 11 h 18"/>
                  <a:gd name="T32" fmla="*/ 0 w 19"/>
                  <a:gd name="T33" fmla="*/ 7 h 18"/>
                  <a:gd name="T34" fmla="*/ 2 w 19"/>
                  <a:gd name="T35" fmla="*/ 3 h 18"/>
                  <a:gd name="T36" fmla="*/ 5 w 19"/>
                  <a:gd name="T37" fmla="*/ 1 h 18"/>
                  <a:gd name="T38" fmla="*/ 8 w 19"/>
                  <a:gd name="T39" fmla="*/ 0 h 18"/>
                  <a:gd name="T40" fmla="*/ 9 w 19"/>
                  <a:gd name="T41" fmla="*/ 0 h 1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9" h="18">
                    <a:moveTo>
                      <a:pt x="9" y="0"/>
                    </a:moveTo>
                    <a:lnTo>
                      <a:pt x="9" y="0"/>
                    </a:lnTo>
                    <a:lnTo>
                      <a:pt x="14" y="1"/>
                    </a:lnTo>
                    <a:lnTo>
                      <a:pt x="18" y="4"/>
                    </a:lnTo>
                    <a:lnTo>
                      <a:pt x="19" y="8"/>
                    </a:lnTo>
                    <a:lnTo>
                      <a:pt x="18" y="14"/>
                    </a:lnTo>
                    <a:lnTo>
                      <a:pt x="16" y="15"/>
                    </a:lnTo>
                    <a:lnTo>
                      <a:pt x="15" y="17"/>
                    </a:lnTo>
                    <a:lnTo>
                      <a:pt x="9" y="18"/>
                    </a:lnTo>
                    <a:lnTo>
                      <a:pt x="7" y="18"/>
                    </a:lnTo>
                    <a:lnTo>
                      <a:pt x="4" y="17"/>
                    </a:lnTo>
                    <a:lnTo>
                      <a:pt x="1" y="14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2" y="3"/>
                    </a:lnTo>
                    <a:lnTo>
                      <a:pt x="5" y="1"/>
                    </a:lnTo>
                    <a:lnTo>
                      <a:pt x="8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21" name="Freeform 213"/>
              <p:cNvSpPr>
                <a:spLocks/>
              </p:cNvSpPr>
              <p:nvPr/>
            </p:nvSpPr>
            <p:spPr bwMode="auto">
              <a:xfrm>
                <a:off x="5059" y="2286"/>
                <a:ext cx="25" cy="43"/>
              </a:xfrm>
              <a:custGeom>
                <a:avLst/>
                <a:gdLst>
                  <a:gd name="T0" fmla="*/ 25 w 25"/>
                  <a:gd name="T1" fmla="*/ 43 h 43"/>
                  <a:gd name="T2" fmla="*/ 0 w 25"/>
                  <a:gd name="T3" fmla="*/ 43 h 43"/>
                  <a:gd name="T4" fmla="*/ 0 w 25"/>
                  <a:gd name="T5" fmla="*/ 40 h 43"/>
                  <a:gd name="T6" fmla="*/ 22 w 25"/>
                  <a:gd name="T7" fmla="*/ 40 h 43"/>
                  <a:gd name="T8" fmla="*/ 22 w 25"/>
                  <a:gd name="T9" fmla="*/ 3 h 43"/>
                  <a:gd name="T10" fmla="*/ 22 w 25"/>
                  <a:gd name="T11" fmla="*/ 0 h 43"/>
                  <a:gd name="T12" fmla="*/ 25 w 25"/>
                  <a:gd name="T13" fmla="*/ 0 h 43"/>
                  <a:gd name="T14" fmla="*/ 25 w 25"/>
                  <a:gd name="T15" fmla="*/ 43 h 4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5" h="43">
                    <a:moveTo>
                      <a:pt x="25" y="43"/>
                    </a:moveTo>
                    <a:lnTo>
                      <a:pt x="0" y="43"/>
                    </a:lnTo>
                    <a:lnTo>
                      <a:pt x="0" y="40"/>
                    </a:lnTo>
                    <a:lnTo>
                      <a:pt x="22" y="40"/>
                    </a:lnTo>
                    <a:lnTo>
                      <a:pt x="22" y="3"/>
                    </a:lnTo>
                    <a:lnTo>
                      <a:pt x="22" y="0"/>
                    </a:lnTo>
                    <a:lnTo>
                      <a:pt x="25" y="0"/>
                    </a:lnTo>
                    <a:lnTo>
                      <a:pt x="25" y="4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22" name="Freeform 214"/>
              <p:cNvSpPr>
                <a:spLocks/>
              </p:cNvSpPr>
              <p:nvPr/>
            </p:nvSpPr>
            <p:spPr bwMode="auto">
              <a:xfrm>
                <a:off x="5059" y="2292"/>
                <a:ext cx="20" cy="31"/>
              </a:xfrm>
              <a:custGeom>
                <a:avLst/>
                <a:gdLst>
                  <a:gd name="T0" fmla="*/ 20 w 20"/>
                  <a:gd name="T1" fmla="*/ 31 h 31"/>
                  <a:gd name="T2" fmla="*/ 0 w 20"/>
                  <a:gd name="T3" fmla="*/ 31 h 31"/>
                  <a:gd name="T4" fmla="*/ 0 w 20"/>
                  <a:gd name="T5" fmla="*/ 27 h 31"/>
                  <a:gd name="T6" fmla="*/ 6 w 20"/>
                  <a:gd name="T7" fmla="*/ 27 h 31"/>
                  <a:gd name="T8" fmla="*/ 6 w 20"/>
                  <a:gd name="T9" fmla="*/ 0 h 31"/>
                  <a:gd name="T10" fmla="*/ 20 w 20"/>
                  <a:gd name="T11" fmla="*/ 0 h 31"/>
                  <a:gd name="T12" fmla="*/ 20 w 20"/>
                  <a:gd name="T13" fmla="*/ 31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0" h="31">
                    <a:moveTo>
                      <a:pt x="20" y="31"/>
                    </a:moveTo>
                    <a:lnTo>
                      <a:pt x="0" y="31"/>
                    </a:lnTo>
                    <a:lnTo>
                      <a:pt x="0" y="27"/>
                    </a:lnTo>
                    <a:lnTo>
                      <a:pt x="6" y="27"/>
                    </a:lnTo>
                    <a:lnTo>
                      <a:pt x="6" y="0"/>
                    </a:lnTo>
                    <a:lnTo>
                      <a:pt x="20" y="0"/>
                    </a:lnTo>
                    <a:lnTo>
                      <a:pt x="20" y="3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23" name="Freeform 215"/>
              <p:cNvSpPr>
                <a:spLocks/>
              </p:cNvSpPr>
              <p:nvPr/>
            </p:nvSpPr>
            <p:spPr bwMode="auto">
              <a:xfrm>
                <a:off x="5058" y="2281"/>
                <a:ext cx="23" cy="8"/>
              </a:xfrm>
              <a:custGeom>
                <a:avLst/>
                <a:gdLst>
                  <a:gd name="T0" fmla="*/ 8 w 23"/>
                  <a:gd name="T1" fmla="*/ 8 h 8"/>
                  <a:gd name="T2" fmla="*/ 8 w 23"/>
                  <a:gd name="T3" fmla="*/ 8 h 8"/>
                  <a:gd name="T4" fmla="*/ 4 w 23"/>
                  <a:gd name="T5" fmla="*/ 5 h 8"/>
                  <a:gd name="T6" fmla="*/ 0 w 23"/>
                  <a:gd name="T7" fmla="*/ 3 h 8"/>
                  <a:gd name="T8" fmla="*/ 0 w 23"/>
                  <a:gd name="T9" fmla="*/ 0 h 8"/>
                  <a:gd name="T10" fmla="*/ 0 w 23"/>
                  <a:gd name="T11" fmla="*/ 0 h 8"/>
                  <a:gd name="T12" fmla="*/ 5 w 23"/>
                  <a:gd name="T13" fmla="*/ 3 h 8"/>
                  <a:gd name="T14" fmla="*/ 9 w 23"/>
                  <a:gd name="T15" fmla="*/ 5 h 8"/>
                  <a:gd name="T16" fmla="*/ 23 w 23"/>
                  <a:gd name="T17" fmla="*/ 5 h 8"/>
                  <a:gd name="T18" fmla="*/ 23 w 23"/>
                  <a:gd name="T19" fmla="*/ 8 h 8"/>
                  <a:gd name="T20" fmla="*/ 8 w 23"/>
                  <a:gd name="T21" fmla="*/ 8 h 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3" h="8">
                    <a:moveTo>
                      <a:pt x="8" y="8"/>
                    </a:moveTo>
                    <a:lnTo>
                      <a:pt x="8" y="8"/>
                    </a:lnTo>
                    <a:lnTo>
                      <a:pt x="4" y="5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5" y="3"/>
                    </a:lnTo>
                    <a:lnTo>
                      <a:pt x="9" y="5"/>
                    </a:lnTo>
                    <a:lnTo>
                      <a:pt x="23" y="5"/>
                    </a:lnTo>
                    <a:lnTo>
                      <a:pt x="23" y="8"/>
                    </a:lnTo>
                    <a:lnTo>
                      <a:pt x="8" y="8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24" name="Rectangle 216"/>
              <p:cNvSpPr>
                <a:spLocks noChangeArrowheads="1"/>
              </p:cNvSpPr>
              <p:nvPr/>
            </p:nvSpPr>
            <p:spPr bwMode="auto">
              <a:xfrm>
                <a:off x="5065" y="2291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25" name="Freeform 217"/>
              <p:cNvSpPr>
                <a:spLocks/>
              </p:cNvSpPr>
              <p:nvPr/>
            </p:nvSpPr>
            <p:spPr bwMode="auto">
              <a:xfrm>
                <a:off x="5058" y="2284"/>
                <a:ext cx="23" cy="42"/>
              </a:xfrm>
              <a:custGeom>
                <a:avLst/>
                <a:gdLst>
                  <a:gd name="T0" fmla="*/ 0 w 23"/>
                  <a:gd name="T1" fmla="*/ 0 h 42"/>
                  <a:gd name="T2" fmla="*/ 0 w 23"/>
                  <a:gd name="T3" fmla="*/ 0 h 42"/>
                  <a:gd name="T4" fmla="*/ 4 w 23"/>
                  <a:gd name="T5" fmla="*/ 2 h 42"/>
                  <a:gd name="T6" fmla="*/ 8 w 23"/>
                  <a:gd name="T7" fmla="*/ 5 h 42"/>
                  <a:gd name="T8" fmla="*/ 23 w 23"/>
                  <a:gd name="T9" fmla="*/ 5 h 42"/>
                  <a:gd name="T10" fmla="*/ 23 w 23"/>
                  <a:gd name="T11" fmla="*/ 42 h 42"/>
                  <a:gd name="T12" fmla="*/ 1 w 23"/>
                  <a:gd name="T13" fmla="*/ 42 h 42"/>
                  <a:gd name="T14" fmla="*/ 1 w 23"/>
                  <a:gd name="T15" fmla="*/ 39 h 42"/>
                  <a:gd name="T16" fmla="*/ 21 w 23"/>
                  <a:gd name="T17" fmla="*/ 39 h 42"/>
                  <a:gd name="T18" fmla="*/ 21 w 23"/>
                  <a:gd name="T19" fmla="*/ 8 h 42"/>
                  <a:gd name="T20" fmla="*/ 7 w 23"/>
                  <a:gd name="T21" fmla="*/ 8 h 42"/>
                  <a:gd name="T22" fmla="*/ 7 w 23"/>
                  <a:gd name="T23" fmla="*/ 7 h 42"/>
                  <a:gd name="T24" fmla="*/ 7 w 23"/>
                  <a:gd name="T25" fmla="*/ 7 h 42"/>
                  <a:gd name="T26" fmla="*/ 7 w 23"/>
                  <a:gd name="T27" fmla="*/ 7 h 42"/>
                  <a:gd name="T28" fmla="*/ 7 w 23"/>
                  <a:gd name="T29" fmla="*/ 7 h 42"/>
                  <a:gd name="T30" fmla="*/ 0 w 23"/>
                  <a:gd name="T31" fmla="*/ 4 h 42"/>
                  <a:gd name="T32" fmla="*/ 0 w 23"/>
                  <a:gd name="T33" fmla="*/ 0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3" h="42">
                    <a:moveTo>
                      <a:pt x="0" y="0"/>
                    </a:moveTo>
                    <a:lnTo>
                      <a:pt x="0" y="0"/>
                    </a:lnTo>
                    <a:lnTo>
                      <a:pt x="4" y="2"/>
                    </a:lnTo>
                    <a:lnTo>
                      <a:pt x="8" y="5"/>
                    </a:lnTo>
                    <a:lnTo>
                      <a:pt x="23" y="5"/>
                    </a:lnTo>
                    <a:lnTo>
                      <a:pt x="23" y="42"/>
                    </a:lnTo>
                    <a:lnTo>
                      <a:pt x="1" y="42"/>
                    </a:lnTo>
                    <a:lnTo>
                      <a:pt x="1" y="39"/>
                    </a:lnTo>
                    <a:lnTo>
                      <a:pt x="21" y="39"/>
                    </a:lnTo>
                    <a:lnTo>
                      <a:pt x="21" y="8"/>
                    </a:lnTo>
                    <a:lnTo>
                      <a:pt x="7" y="8"/>
                    </a:lnTo>
                    <a:lnTo>
                      <a:pt x="7" y="7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26" name="Rectangle 218"/>
              <p:cNvSpPr>
                <a:spLocks noChangeArrowheads="1"/>
              </p:cNvSpPr>
              <p:nvPr/>
            </p:nvSpPr>
            <p:spPr bwMode="auto">
              <a:xfrm>
                <a:off x="5056" y="2326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27" name="Rectangle 219"/>
              <p:cNvSpPr>
                <a:spLocks noChangeArrowheads="1"/>
              </p:cNvSpPr>
              <p:nvPr/>
            </p:nvSpPr>
            <p:spPr bwMode="auto">
              <a:xfrm>
                <a:off x="5056" y="232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28" name="Rectangle 220"/>
              <p:cNvSpPr>
                <a:spLocks noChangeArrowheads="1"/>
              </p:cNvSpPr>
              <p:nvPr/>
            </p:nvSpPr>
            <p:spPr bwMode="auto">
              <a:xfrm>
                <a:off x="5056" y="2319"/>
                <a:ext cx="3" cy="4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29" name="Freeform 221"/>
              <p:cNvSpPr>
                <a:spLocks/>
              </p:cNvSpPr>
              <p:nvPr/>
            </p:nvSpPr>
            <p:spPr bwMode="auto">
              <a:xfrm>
                <a:off x="5056" y="2298"/>
                <a:ext cx="3" cy="21"/>
              </a:xfrm>
              <a:custGeom>
                <a:avLst/>
                <a:gdLst>
                  <a:gd name="T0" fmla="*/ 3 w 3"/>
                  <a:gd name="T1" fmla="*/ 0 h 21"/>
                  <a:gd name="T2" fmla="*/ 3 w 3"/>
                  <a:gd name="T3" fmla="*/ 21 h 21"/>
                  <a:gd name="T4" fmla="*/ 0 w 3"/>
                  <a:gd name="T5" fmla="*/ 21 h 21"/>
                  <a:gd name="T6" fmla="*/ 0 w 3"/>
                  <a:gd name="T7" fmla="*/ 11 h 21"/>
                  <a:gd name="T8" fmla="*/ 2 w 3"/>
                  <a:gd name="T9" fmla="*/ 11 h 21"/>
                  <a:gd name="T10" fmla="*/ 2 w 3"/>
                  <a:gd name="T11" fmla="*/ 8 h 21"/>
                  <a:gd name="T12" fmla="*/ 2 w 3"/>
                  <a:gd name="T13" fmla="*/ 0 h 21"/>
                  <a:gd name="T14" fmla="*/ 3 w 3"/>
                  <a:gd name="T15" fmla="*/ 0 h 2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1">
                    <a:moveTo>
                      <a:pt x="3" y="0"/>
                    </a:moveTo>
                    <a:lnTo>
                      <a:pt x="3" y="21"/>
                    </a:lnTo>
                    <a:lnTo>
                      <a:pt x="0" y="21"/>
                    </a:lnTo>
                    <a:lnTo>
                      <a:pt x="0" y="11"/>
                    </a:lnTo>
                    <a:lnTo>
                      <a:pt x="2" y="11"/>
                    </a:lnTo>
                    <a:lnTo>
                      <a:pt x="2" y="8"/>
                    </a:lnTo>
                    <a:lnTo>
                      <a:pt x="2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30" name="Freeform 222"/>
              <p:cNvSpPr>
                <a:spLocks/>
              </p:cNvSpPr>
              <p:nvPr/>
            </p:nvSpPr>
            <p:spPr bwMode="auto">
              <a:xfrm>
                <a:off x="5058" y="2291"/>
                <a:ext cx="7" cy="28"/>
              </a:xfrm>
              <a:custGeom>
                <a:avLst/>
                <a:gdLst>
                  <a:gd name="T0" fmla="*/ 1 w 7"/>
                  <a:gd name="T1" fmla="*/ 28 h 28"/>
                  <a:gd name="T2" fmla="*/ 1 w 7"/>
                  <a:gd name="T3" fmla="*/ 7 h 28"/>
                  <a:gd name="T4" fmla="*/ 0 w 7"/>
                  <a:gd name="T5" fmla="*/ 7 h 28"/>
                  <a:gd name="T6" fmla="*/ 0 w 7"/>
                  <a:gd name="T7" fmla="*/ 0 h 28"/>
                  <a:gd name="T8" fmla="*/ 7 w 7"/>
                  <a:gd name="T9" fmla="*/ 0 h 28"/>
                  <a:gd name="T10" fmla="*/ 7 w 7"/>
                  <a:gd name="T11" fmla="*/ 1 h 28"/>
                  <a:gd name="T12" fmla="*/ 7 w 7"/>
                  <a:gd name="T13" fmla="*/ 1 h 28"/>
                  <a:gd name="T14" fmla="*/ 7 w 7"/>
                  <a:gd name="T15" fmla="*/ 28 h 28"/>
                  <a:gd name="T16" fmla="*/ 1 w 7"/>
                  <a:gd name="T17" fmla="*/ 28 h 2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" h="28">
                    <a:moveTo>
                      <a:pt x="1" y="28"/>
                    </a:moveTo>
                    <a:lnTo>
                      <a:pt x="1" y="7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7" y="28"/>
                    </a:lnTo>
                    <a:lnTo>
                      <a:pt x="1" y="2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31" name="Freeform 223"/>
              <p:cNvSpPr>
                <a:spLocks/>
              </p:cNvSpPr>
              <p:nvPr/>
            </p:nvSpPr>
            <p:spPr bwMode="auto">
              <a:xfrm>
                <a:off x="5058" y="2288"/>
                <a:ext cx="7" cy="3"/>
              </a:xfrm>
              <a:custGeom>
                <a:avLst/>
                <a:gdLst>
                  <a:gd name="T0" fmla="*/ 7 w 7"/>
                  <a:gd name="T1" fmla="*/ 3 h 3"/>
                  <a:gd name="T2" fmla="*/ 0 w 7"/>
                  <a:gd name="T3" fmla="*/ 3 h 3"/>
                  <a:gd name="T4" fmla="*/ 0 w 7"/>
                  <a:gd name="T5" fmla="*/ 0 h 3"/>
                  <a:gd name="T6" fmla="*/ 0 w 7"/>
                  <a:gd name="T7" fmla="*/ 0 h 3"/>
                  <a:gd name="T8" fmla="*/ 7 w 7"/>
                  <a:gd name="T9" fmla="*/ 3 h 3"/>
                  <a:gd name="T10" fmla="*/ 7 w 7"/>
                  <a:gd name="T11" fmla="*/ 3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" h="3">
                    <a:moveTo>
                      <a:pt x="7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7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32" name="Freeform 224"/>
              <p:cNvSpPr>
                <a:spLocks/>
              </p:cNvSpPr>
              <p:nvPr/>
            </p:nvSpPr>
            <p:spPr bwMode="auto">
              <a:xfrm>
                <a:off x="5055" y="2286"/>
                <a:ext cx="3" cy="5"/>
              </a:xfrm>
              <a:custGeom>
                <a:avLst/>
                <a:gdLst>
                  <a:gd name="T0" fmla="*/ 3 w 3"/>
                  <a:gd name="T1" fmla="*/ 2 h 5"/>
                  <a:gd name="T2" fmla="*/ 3 w 3"/>
                  <a:gd name="T3" fmla="*/ 5 h 5"/>
                  <a:gd name="T4" fmla="*/ 0 w 3"/>
                  <a:gd name="T5" fmla="*/ 5 h 5"/>
                  <a:gd name="T6" fmla="*/ 0 w 3"/>
                  <a:gd name="T7" fmla="*/ 0 h 5"/>
                  <a:gd name="T8" fmla="*/ 0 w 3"/>
                  <a:gd name="T9" fmla="*/ 0 h 5"/>
                  <a:gd name="T10" fmla="*/ 3 w 3"/>
                  <a:gd name="T11" fmla="*/ 2 h 5"/>
                  <a:gd name="T12" fmla="*/ 3 w 3"/>
                  <a:gd name="T13" fmla="*/ 2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5">
                    <a:moveTo>
                      <a:pt x="3" y="2"/>
                    </a:move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33" name="Freeform 225"/>
              <p:cNvSpPr>
                <a:spLocks/>
              </p:cNvSpPr>
              <p:nvPr/>
            </p:nvSpPr>
            <p:spPr bwMode="auto">
              <a:xfrm>
                <a:off x="5055" y="2284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4 h 4"/>
                  <a:gd name="T4" fmla="*/ 3 w 3"/>
                  <a:gd name="T5" fmla="*/ 4 h 4"/>
                  <a:gd name="T6" fmla="*/ 0 w 3"/>
                  <a:gd name="T7" fmla="*/ 2 h 4"/>
                  <a:gd name="T8" fmla="*/ 0 w 3"/>
                  <a:gd name="T9" fmla="*/ 0 h 4"/>
                  <a:gd name="T10" fmla="*/ 0 w 3"/>
                  <a:gd name="T11" fmla="*/ 0 h 4"/>
                  <a:gd name="T12" fmla="*/ 3 w 3"/>
                  <a:gd name="T13" fmla="*/ 0 h 4"/>
                  <a:gd name="T14" fmla="*/ 3 w 3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4">
                    <a:moveTo>
                      <a:pt x="3" y="0"/>
                    </a:moveTo>
                    <a:lnTo>
                      <a:pt x="3" y="4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34" name="Freeform 226"/>
              <p:cNvSpPr>
                <a:spLocks/>
              </p:cNvSpPr>
              <p:nvPr/>
            </p:nvSpPr>
            <p:spPr bwMode="auto">
              <a:xfrm>
                <a:off x="5055" y="2281"/>
                <a:ext cx="3" cy="3"/>
              </a:xfrm>
              <a:custGeom>
                <a:avLst/>
                <a:gdLst>
                  <a:gd name="T0" fmla="*/ 3 w 3"/>
                  <a:gd name="T1" fmla="*/ 0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0 h 3"/>
                  <a:gd name="T14" fmla="*/ 3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35" name="Rectangle 227"/>
              <p:cNvSpPr>
                <a:spLocks noChangeArrowheads="1"/>
              </p:cNvSpPr>
              <p:nvPr/>
            </p:nvSpPr>
            <p:spPr bwMode="auto">
              <a:xfrm>
                <a:off x="5053" y="2326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36" name="Rectangle 228"/>
              <p:cNvSpPr>
                <a:spLocks noChangeArrowheads="1"/>
              </p:cNvSpPr>
              <p:nvPr/>
            </p:nvSpPr>
            <p:spPr bwMode="auto">
              <a:xfrm>
                <a:off x="5053" y="232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37" name="Rectangle 229"/>
              <p:cNvSpPr>
                <a:spLocks noChangeArrowheads="1"/>
              </p:cNvSpPr>
              <p:nvPr/>
            </p:nvSpPr>
            <p:spPr bwMode="auto">
              <a:xfrm>
                <a:off x="5053" y="2319"/>
                <a:ext cx="3" cy="4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38" name="Freeform 230"/>
              <p:cNvSpPr>
                <a:spLocks/>
              </p:cNvSpPr>
              <p:nvPr/>
            </p:nvSpPr>
            <p:spPr bwMode="auto">
              <a:xfrm>
                <a:off x="5053" y="2300"/>
                <a:ext cx="3" cy="9"/>
              </a:xfrm>
              <a:custGeom>
                <a:avLst/>
                <a:gdLst>
                  <a:gd name="T0" fmla="*/ 3 w 3"/>
                  <a:gd name="T1" fmla="*/ 0 h 9"/>
                  <a:gd name="T2" fmla="*/ 3 w 3"/>
                  <a:gd name="T3" fmla="*/ 9 h 9"/>
                  <a:gd name="T4" fmla="*/ 0 w 3"/>
                  <a:gd name="T5" fmla="*/ 9 h 9"/>
                  <a:gd name="T6" fmla="*/ 0 w 3"/>
                  <a:gd name="T7" fmla="*/ 6 h 9"/>
                  <a:gd name="T8" fmla="*/ 2 w 3"/>
                  <a:gd name="T9" fmla="*/ 6 h 9"/>
                  <a:gd name="T10" fmla="*/ 2 w 3"/>
                  <a:gd name="T11" fmla="*/ 3 h 9"/>
                  <a:gd name="T12" fmla="*/ 2 w 3"/>
                  <a:gd name="T13" fmla="*/ 0 h 9"/>
                  <a:gd name="T14" fmla="*/ 3 w 3"/>
                  <a:gd name="T15" fmla="*/ 0 h 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9">
                    <a:moveTo>
                      <a:pt x="3" y="0"/>
                    </a:moveTo>
                    <a:lnTo>
                      <a:pt x="3" y="9"/>
                    </a:lnTo>
                    <a:lnTo>
                      <a:pt x="0" y="9"/>
                    </a:lnTo>
                    <a:lnTo>
                      <a:pt x="0" y="6"/>
                    </a:lnTo>
                    <a:lnTo>
                      <a:pt x="2" y="6"/>
                    </a:lnTo>
                    <a:lnTo>
                      <a:pt x="2" y="3"/>
                    </a:lnTo>
                    <a:lnTo>
                      <a:pt x="2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39" name="Freeform 231"/>
              <p:cNvSpPr>
                <a:spLocks/>
              </p:cNvSpPr>
              <p:nvPr/>
            </p:nvSpPr>
            <p:spPr bwMode="auto">
              <a:xfrm>
                <a:off x="5055" y="2298"/>
                <a:ext cx="3" cy="11"/>
              </a:xfrm>
              <a:custGeom>
                <a:avLst/>
                <a:gdLst>
                  <a:gd name="T0" fmla="*/ 3 w 3"/>
                  <a:gd name="T1" fmla="*/ 0 h 11"/>
                  <a:gd name="T2" fmla="*/ 3 w 3"/>
                  <a:gd name="T3" fmla="*/ 8 h 11"/>
                  <a:gd name="T4" fmla="*/ 3 w 3"/>
                  <a:gd name="T5" fmla="*/ 11 h 11"/>
                  <a:gd name="T6" fmla="*/ 1 w 3"/>
                  <a:gd name="T7" fmla="*/ 11 h 11"/>
                  <a:gd name="T8" fmla="*/ 1 w 3"/>
                  <a:gd name="T9" fmla="*/ 2 h 11"/>
                  <a:gd name="T10" fmla="*/ 0 w 3"/>
                  <a:gd name="T11" fmla="*/ 2 h 11"/>
                  <a:gd name="T12" fmla="*/ 0 w 3"/>
                  <a:gd name="T13" fmla="*/ 0 h 11"/>
                  <a:gd name="T14" fmla="*/ 3 w 3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11">
                    <a:moveTo>
                      <a:pt x="3" y="0"/>
                    </a:moveTo>
                    <a:lnTo>
                      <a:pt x="3" y="8"/>
                    </a:lnTo>
                    <a:lnTo>
                      <a:pt x="3" y="11"/>
                    </a:lnTo>
                    <a:lnTo>
                      <a:pt x="1" y="11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40" name="Rectangle 232"/>
              <p:cNvSpPr>
                <a:spLocks noChangeArrowheads="1"/>
              </p:cNvSpPr>
              <p:nvPr/>
            </p:nvSpPr>
            <p:spPr bwMode="auto">
              <a:xfrm>
                <a:off x="5055" y="2291"/>
                <a:ext cx="3" cy="7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41" name="Rectangle 233"/>
              <p:cNvSpPr>
                <a:spLocks noChangeArrowheads="1"/>
              </p:cNvSpPr>
              <p:nvPr/>
            </p:nvSpPr>
            <p:spPr bwMode="auto">
              <a:xfrm>
                <a:off x="5052" y="2298"/>
                <a:ext cx="3" cy="2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42" name="Rectangle 234"/>
              <p:cNvSpPr>
                <a:spLocks noChangeArrowheads="1"/>
              </p:cNvSpPr>
              <p:nvPr/>
            </p:nvSpPr>
            <p:spPr bwMode="auto">
              <a:xfrm>
                <a:off x="5052" y="2291"/>
                <a:ext cx="3" cy="7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43" name="Freeform 235"/>
              <p:cNvSpPr>
                <a:spLocks/>
              </p:cNvSpPr>
              <p:nvPr/>
            </p:nvSpPr>
            <p:spPr bwMode="auto">
              <a:xfrm>
                <a:off x="5052" y="2284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3 w 3"/>
                  <a:gd name="T3" fmla="*/ 2 h 2"/>
                  <a:gd name="T4" fmla="*/ 3 w 3"/>
                  <a:gd name="T5" fmla="*/ 2 h 2"/>
                  <a:gd name="T6" fmla="*/ 0 w 3"/>
                  <a:gd name="T7" fmla="*/ 2 h 2"/>
                  <a:gd name="T8" fmla="*/ 0 w 3"/>
                  <a:gd name="T9" fmla="*/ 0 h 2"/>
                  <a:gd name="T10" fmla="*/ 0 w 3"/>
                  <a:gd name="T11" fmla="*/ 0 h 2"/>
                  <a:gd name="T12" fmla="*/ 3 w 3"/>
                  <a:gd name="T13" fmla="*/ 0 h 2"/>
                  <a:gd name="T14" fmla="*/ 3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">
                    <a:moveTo>
                      <a:pt x="3" y="0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44" name="Freeform 236"/>
              <p:cNvSpPr>
                <a:spLocks/>
              </p:cNvSpPr>
              <p:nvPr/>
            </p:nvSpPr>
            <p:spPr bwMode="auto">
              <a:xfrm>
                <a:off x="5052" y="2281"/>
                <a:ext cx="3" cy="3"/>
              </a:xfrm>
              <a:custGeom>
                <a:avLst/>
                <a:gdLst>
                  <a:gd name="T0" fmla="*/ 3 w 3"/>
                  <a:gd name="T1" fmla="*/ 0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0 h 3"/>
                  <a:gd name="T14" fmla="*/ 3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45" name="Freeform 237"/>
              <p:cNvSpPr>
                <a:spLocks/>
              </p:cNvSpPr>
              <p:nvPr/>
            </p:nvSpPr>
            <p:spPr bwMode="auto">
              <a:xfrm>
                <a:off x="5052" y="2286"/>
                <a:ext cx="3" cy="5"/>
              </a:xfrm>
              <a:custGeom>
                <a:avLst/>
                <a:gdLst>
                  <a:gd name="T0" fmla="*/ 0 w 3"/>
                  <a:gd name="T1" fmla="*/ 0 h 5"/>
                  <a:gd name="T2" fmla="*/ 0 w 3"/>
                  <a:gd name="T3" fmla="*/ 0 h 5"/>
                  <a:gd name="T4" fmla="*/ 3 w 3"/>
                  <a:gd name="T5" fmla="*/ 0 h 5"/>
                  <a:gd name="T6" fmla="*/ 3 w 3"/>
                  <a:gd name="T7" fmla="*/ 5 h 5"/>
                  <a:gd name="T8" fmla="*/ 0 w 3"/>
                  <a:gd name="T9" fmla="*/ 5 h 5"/>
                  <a:gd name="T10" fmla="*/ 0 w 3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5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46" name="Rectangle 238"/>
              <p:cNvSpPr>
                <a:spLocks noChangeArrowheads="1"/>
              </p:cNvSpPr>
              <p:nvPr/>
            </p:nvSpPr>
            <p:spPr bwMode="auto">
              <a:xfrm>
                <a:off x="5053" y="2309"/>
                <a:ext cx="3" cy="10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47" name="Rectangle 239"/>
              <p:cNvSpPr>
                <a:spLocks noChangeArrowheads="1"/>
              </p:cNvSpPr>
              <p:nvPr/>
            </p:nvSpPr>
            <p:spPr bwMode="auto">
              <a:xfrm>
                <a:off x="5044" y="2326"/>
                <a:ext cx="9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48" name="Rectangle 240"/>
              <p:cNvSpPr>
                <a:spLocks noChangeArrowheads="1"/>
              </p:cNvSpPr>
              <p:nvPr/>
            </p:nvSpPr>
            <p:spPr bwMode="auto">
              <a:xfrm>
                <a:off x="5044" y="2323"/>
                <a:ext cx="9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49" name="Rectangle 241"/>
              <p:cNvSpPr>
                <a:spLocks noChangeArrowheads="1"/>
              </p:cNvSpPr>
              <p:nvPr/>
            </p:nvSpPr>
            <p:spPr bwMode="auto">
              <a:xfrm>
                <a:off x="5044" y="2319"/>
                <a:ext cx="9" cy="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50" name="Freeform 242"/>
              <p:cNvSpPr>
                <a:spLocks/>
              </p:cNvSpPr>
              <p:nvPr/>
            </p:nvSpPr>
            <p:spPr bwMode="auto">
              <a:xfrm>
                <a:off x="5015" y="2303"/>
                <a:ext cx="38" cy="3"/>
              </a:xfrm>
              <a:custGeom>
                <a:avLst/>
                <a:gdLst>
                  <a:gd name="T0" fmla="*/ 38 w 38"/>
                  <a:gd name="T1" fmla="*/ 3 h 3"/>
                  <a:gd name="T2" fmla="*/ 0 w 38"/>
                  <a:gd name="T3" fmla="*/ 3 h 3"/>
                  <a:gd name="T4" fmla="*/ 0 w 38"/>
                  <a:gd name="T5" fmla="*/ 0 h 3"/>
                  <a:gd name="T6" fmla="*/ 37 w 38"/>
                  <a:gd name="T7" fmla="*/ 0 h 3"/>
                  <a:gd name="T8" fmla="*/ 37 w 38"/>
                  <a:gd name="T9" fmla="*/ 0 h 3"/>
                  <a:gd name="T10" fmla="*/ 38 w 38"/>
                  <a:gd name="T11" fmla="*/ 0 h 3"/>
                  <a:gd name="T12" fmla="*/ 38 w 38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3">
                    <a:moveTo>
                      <a:pt x="38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37" y="0"/>
                    </a:lnTo>
                    <a:lnTo>
                      <a:pt x="38" y="0"/>
                    </a:lnTo>
                    <a:lnTo>
                      <a:pt x="38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51" name="Freeform 243"/>
              <p:cNvSpPr>
                <a:spLocks/>
              </p:cNvSpPr>
              <p:nvPr/>
            </p:nvSpPr>
            <p:spPr bwMode="auto">
              <a:xfrm>
                <a:off x="5052" y="2300"/>
                <a:ext cx="3" cy="6"/>
              </a:xfrm>
              <a:custGeom>
                <a:avLst/>
                <a:gdLst>
                  <a:gd name="T0" fmla="*/ 3 w 3"/>
                  <a:gd name="T1" fmla="*/ 0 h 6"/>
                  <a:gd name="T2" fmla="*/ 3 w 3"/>
                  <a:gd name="T3" fmla="*/ 3 h 6"/>
                  <a:gd name="T4" fmla="*/ 3 w 3"/>
                  <a:gd name="T5" fmla="*/ 6 h 6"/>
                  <a:gd name="T6" fmla="*/ 1 w 3"/>
                  <a:gd name="T7" fmla="*/ 6 h 6"/>
                  <a:gd name="T8" fmla="*/ 1 w 3"/>
                  <a:gd name="T9" fmla="*/ 3 h 6"/>
                  <a:gd name="T10" fmla="*/ 0 w 3"/>
                  <a:gd name="T11" fmla="*/ 3 h 6"/>
                  <a:gd name="T12" fmla="*/ 0 w 3"/>
                  <a:gd name="T13" fmla="*/ 0 h 6"/>
                  <a:gd name="T14" fmla="*/ 3 w 3"/>
                  <a:gd name="T15" fmla="*/ 0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6">
                    <a:moveTo>
                      <a:pt x="3" y="0"/>
                    </a:moveTo>
                    <a:lnTo>
                      <a:pt x="3" y="3"/>
                    </a:lnTo>
                    <a:lnTo>
                      <a:pt x="3" y="6"/>
                    </a:lnTo>
                    <a:lnTo>
                      <a:pt x="1" y="6"/>
                    </a:lnTo>
                    <a:lnTo>
                      <a:pt x="1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52" name="Rectangle 244"/>
              <p:cNvSpPr>
                <a:spLocks noChangeArrowheads="1"/>
              </p:cNvSpPr>
              <p:nvPr/>
            </p:nvSpPr>
            <p:spPr bwMode="auto">
              <a:xfrm>
                <a:off x="5015" y="2303"/>
                <a:ext cx="37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53" name="Rectangle 245"/>
              <p:cNvSpPr>
                <a:spLocks noChangeArrowheads="1"/>
              </p:cNvSpPr>
              <p:nvPr/>
            </p:nvSpPr>
            <p:spPr bwMode="auto">
              <a:xfrm>
                <a:off x="5014" y="2298"/>
                <a:ext cx="38" cy="2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54" name="Rectangle 246"/>
              <p:cNvSpPr>
                <a:spLocks noChangeArrowheads="1"/>
              </p:cNvSpPr>
              <p:nvPr/>
            </p:nvSpPr>
            <p:spPr bwMode="auto">
              <a:xfrm>
                <a:off x="5014" y="2291"/>
                <a:ext cx="38" cy="7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55" name="Freeform 247"/>
              <p:cNvSpPr>
                <a:spLocks/>
              </p:cNvSpPr>
              <p:nvPr/>
            </p:nvSpPr>
            <p:spPr bwMode="auto">
              <a:xfrm>
                <a:off x="5014" y="2260"/>
                <a:ext cx="38" cy="21"/>
              </a:xfrm>
              <a:custGeom>
                <a:avLst/>
                <a:gdLst>
                  <a:gd name="T0" fmla="*/ 38 w 38"/>
                  <a:gd name="T1" fmla="*/ 0 h 21"/>
                  <a:gd name="T2" fmla="*/ 38 w 38"/>
                  <a:gd name="T3" fmla="*/ 21 h 21"/>
                  <a:gd name="T4" fmla="*/ 38 w 38"/>
                  <a:gd name="T5" fmla="*/ 21 h 21"/>
                  <a:gd name="T6" fmla="*/ 35 w 38"/>
                  <a:gd name="T7" fmla="*/ 21 h 21"/>
                  <a:gd name="T8" fmla="*/ 4 w 38"/>
                  <a:gd name="T9" fmla="*/ 21 h 21"/>
                  <a:gd name="T10" fmla="*/ 4 w 38"/>
                  <a:gd name="T11" fmla="*/ 21 h 21"/>
                  <a:gd name="T12" fmla="*/ 0 w 38"/>
                  <a:gd name="T13" fmla="*/ 21 h 21"/>
                  <a:gd name="T14" fmla="*/ 0 w 38"/>
                  <a:gd name="T15" fmla="*/ 0 h 21"/>
                  <a:gd name="T16" fmla="*/ 38 w 38"/>
                  <a:gd name="T17" fmla="*/ 0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8" h="21">
                    <a:moveTo>
                      <a:pt x="38" y="0"/>
                    </a:moveTo>
                    <a:lnTo>
                      <a:pt x="38" y="21"/>
                    </a:lnTo>
                    <a:lnTo>
                      <a:pt x="35" y="21"/>
                    </a:lnTo>
                    <a:lnTo>
                      <a:pt x="4" y="21"/>
                    </a:lnTo>
                    <a:lnTo>
                      <a:pt x="0" y="21"/>
                    </a:lnTo>
                    <a:lnTo>
                      <a:pt x="0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56" name="Rectangle 248"/>
              <p:cNvSpPr>
                <a:spLocks noChangeArrowheads="1"/>
              </p:cNvSpPr>
              <p:nvPr/>
            </p:nvSpPr>
            <p:spPr bwMode="auto">
              <a:xfrm>
                <a:off x="5015" y="2306"/>
                <a:ext cx="38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57" name="Rectangle 249"/>
              <p:cNvSpPr>
                <a:spLocks noChangeArrowheads="1"/>
              </p:cNvSpPr>
              <p:nvPr/>
            </p:nvSpPr>
            <p:spPr bwMode="auto">
              <a:xfrm>
                <a:off x="5035" y="2329"/>
                <a:ext cx="9" cy="4"/>
              </a:xfrm>
              <a:prstGeom prst="rect">
                <a:avLst/>
              </a:prstGeom>
              <a:solidFill>
                <a:srgbClr val="00A5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58" name="Rectangle 250"/>
              <p:cNvSpPr>
                <a:spLocks noChangeArrowheads="1"/>
              </p:cNvSpPr>
              <p:nvPr/>
            </p:nvSpPr>
            <p:spPr bwMode="auto">
              <a:xfrm>
                <a:off x="5035" y="2326"/>
                <a:ext cx="9" cy="3"/>
              </a:xfrm>
              <a:prstGeom prst="rect">
                <a:avLst/>
              </a:prstGeom>
              <a:solidFill>
                <a:srgbClr val="00A5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59" name="Rectangle 251"/>
              <p:cNvSpPr>
                <a:spLocks noChangeArrowheads="1"/>
              </p:cNvSpPr>
              <p:nvPr/>
            </p:nvSpPr>
            <p:spPr bwMode="auto">
              <a:xfrm>
                <a:off x="5035" y="2323"/>
                <a:ext cx="9" cy="3"/>
              </a:xfrm>
              <a:prstGeom prst="rect">
                <a:avLst/>
              </a:prstGeom>
              <a:solidFill>
                <a:srgbClr val="00A5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60" name="Rectangle 252"/>
              <p:cNvSpPr>
                <a:spLocks noChangeArrowheads="1"/>
              </p:cNvSpPr>
              <p:nvPr/>
            </p:nvSpPr>
            <p:spPr bwMode="auto">
              <a:xfrm>
                <a:off x="5035" y="2319"/>
                <a:ext cx="9" cy="4"/>
              </a:xfrm>
              <a:prstGeom prst="rect">
                <a:avLst/>
              </a:prstGeom>
              <a:solidFill>
                <a:srgbClr val="00A5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61" name="Rectangle 253"/>
              <p:cNvSpPr>
                <a:spLocks noChangeArrowheads="1"/>
              </p:cNvSpPr>
              <p:nvPr/>
            </p:nvSpPr>
            <p:spPr bwMode="auto">
              <a:xfrm>
                <a:off x="5035" y="2315"/>
                <a:ext cx="9" cy="4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62" name="Rectangle 254"/>
              <p:cNvSpPr>
                <a:spLocks noChangeArrowheads="1"/>
              </p:cNvSpPr>
              <p:nvPr/>
            </p:nvSpPr>
            <p:spPr bwMode="auto">
              <a:xfrm>
                <a:off x="5031" y="2326"/>
                <a:ext cx="4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63" name="Rectangle 255"/>
              <p:cNvSpPr>
                <a:spLocks noChangeArrowheads="1"/>
              </p:cNvSpPr>
              <p:nvPr/>
            </p:nvSpPr>
            <p:spPr bwMode="auto">
              <a:xfrm>
                <a:off x="5031" y="2323"/>
                <a:ext cx="4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64" name="Rectangle 256"/>
              <p:cNvSpPr>
                <a:spLocks noChangeArrowheads="1"/>
              </p:cNvSpPr>
              <p:nvPr/>
            </p:nvSpPr>
            <p:spPr bwMode="auto">
              <a:xfrm>
                <a:off x="5031" y="2319"/>
                <a:ext cx="4" cy="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65" name="Rectangle 257"/>
              <p:cNvSpPr>
                <a:spLocks noChangeArrowheads="1"/>
              </p:cNvSpPr>
              <p:nvPr/>
            </p:nvSpPr>
            <p:spPr bwMode="auto">
              <a:xfrm>
                <a:off x="5021" y="2329"/>
                <a:ext cx="10" cy="4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66" name="Rectangle 258"/>
              <p:cNvSpPr>
                <a:spLocks noChangeArrowheads="1"/>
              </p:cNvSpPr>
              <p:nvPr/>
            </p:nvSpPr>
            <p:spPr bwMode="auto">
              <a:xfrm>
                <a:off x="5021" y="2326"/>
                <a:ext cx="10" cy="3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67" name="Rectangle 259"/>
              <p:cNvSpPr>
                <a:spLocks noChangeArrowheads="1"/>
              </p:cNvSpPr>
              <p:nvPr/>
            </p:nvSpPr>
            <p:spPr bwMode="auto">
              <a:xfrm>
                <a:off x="5021" y="2323"/>
                <a:ext cx="10" cy="3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68" name="Rectangle 260"/>
              <p:cNvSpPr>
                <a:spLocks noChangeArrowheads="1"/>
              </p:cNvSpPr>
              <p:nvPr/>
            </p:nvSpPr>
            <p:spPr bwMode="auto">
              <a:xfrm>
                <a:off x="5021" y="2319"/>
                <a:ext cx="10" cy="4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69" name="Rectangle 261"/>
              <p:cNvSpPr>
                <a:spLocks noChangeArrowheads="1"/>
              </p:cNvSpPr>
              <p:nvPr/>
            </p:nvSpPr>
            <p:spPr bwMode="auto">
              <a:xfrm>
                <a:off x="5021" y="2316"/>
                <a:ext cx="10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70" name="Rectangle 262"/>
              <p:cNvSpPr>
                <a:spLocks noChangeArrowheads="1"/>
              </p:cNvSpPr>
              <p:nvPr/>
            </p:nvSpPr>
            <p:spPr bwMode="auto">
              <a:xfrm>
                <a:off x="5015" y="2326"/>
                <a:ext cx="6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71" name="Rectangle 263"/>
              <p:cNvSpPr>
                <a:spLocks noChangeArrowheads="1"/>
              </p:cNvSpPr>
              <p:nvPr/>
            </p:nvSpPr>
            <p:spPr bwMode="auto">
              <a:xfrm>
                <a:off x="5015" y="2323"/>
                <a:ext cx="6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72" name="Rectangle 264"/>
              <p:cNvSpPr>
                <a:spLocks noChangeArrowheads="1"/>
              </p:cNvSpPr>
              <p:nvPr/>
            </p:nvSpPr>
            <p:spPr bwMode="auto">
              <a:xfrm>
                <a:off x="5015" y="2319"/>
                <a:ext cx="6" cy="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73" name="Freeform 265"/>
              <p:cNvSpPr>
                <a:spLocks/>
              </p:cNvSpPr>
              <p:nvPr/>
            </p:nvSpPr>
            <p:spPr bwMode="auto">
              <a:xfrm>
                <a:off x="5015" y="2309"/>
                <a:ext cx="38" cy="10"/>
              </a:xfrm>
              <a:custGeom>
                <a:avLst/>
                <a:gdLst>
                  <a:gd name="T0" fmla="*/ 0 w 38"/>
                  <a:gd name="T1" fmla="*/ 10 h 10"/>
                  <a:gd name="T2" fmla="*/ 0 w 38"/>
                  <a:gd name="T3" fmla="*/ 0 h 10"/>
                  <a:gd name="T4" fmla="*/ 38 w 38"/>
                  <a:gd name="T5" fmla="*/ 0 h 10"/>
                  <a:gd name="T6" fmla="*/ 38 w 38"/>
                  <a:gd name="T7" fmla="*/ 10 h 10"/>
                  <a:gd name="T8" fmla="*/ 29 w 38"/>
                  <a:gd name="T9" fmla="*/ 10 h 10"/>
                  <a:gd name="T10" fmla="*/ 29 w 38"/>
                  <a:gd name="T11" fmla="*/ 6 h 10"/>
                  <a:gd name="T12" fmla="*/ 20 w 38"/>
                  <a:gd name="T13" fmla="*/ 6 h 10"/>
                  <a:gd name="T14" fmla="*/ 20 w 38"/>
                  <a:gd name="T15" fmla="*/ 10 h 10"/>
                  <a:gd name="T16" fmla="*/ 16 w 38"/>
                  <a:gd name="T17" fmla="*/ 10 h 10"/>
                  <a:gd name="T18" fmla="*/ 16 w 38"/>
                  <a:gd name="T19" fmla="*/ 7 h 10"/>
                  <a:gd name="T20" fmla="*/ 6 w 38"/>
                  <a:gd name="T21" fmla="*/ 7 h 10"/>
                  <a:gd name="T22" fmla="*/ 6 w 38"/>
                  <a:gd name="T23" fmla="*/ 10 h 10"/>
                  <a:gd name="T24" fmla="*/ 0 w 38"/>
                  <a:gd name="T25" fmla="*/ 10 h 1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8" h="10">
                    <a:moveTo>
                      <a:pt x="0" y="10"/>
                    </a:moveTo>
                    <a:lnTo>
                      <a:pt x="0" y="0"/>
                    </a:lnTo>
                    <a:lnTo>
                      <a:pt x="38" y="0"/>
                    </a:lnTo>
                    <a:lnTo>
                      <a:pt x="38" y="10"/>
                    </a:lnTo>
                    <a:lnTo>
                      <a:pt x="29" y="10"/>
                    </a:lnTo>
                    <a:lnTo>
                      <a:pt x="29" y="6"/>
                    </a:lnTo>
                    <a:lnTo>
                      <a:pt x="20" y="6"/>
                    </a:lnTo>
                    <a:lnTo>
                      <a:pt x="20" y="10"/>
                    </a:lnTo>
                    <a:lnTo>
                      <a:pt x="16" y="10"/>
                    </a:lnTo>
                    <a:lnTo>
                      <a:pt x="16" y="7"/>
                    </a:lnTo>
                    <a:lnTo>
                      <a:pt x="6" y="7"/>
                    </a:lnTo>
                    <a:lnTo>
                      <a:pt x="6" y="1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74" name="Freeform 266"/>
              <p:cNvSpPr>
                <a:spLocks/>
              </p:cNvSpPr>
              <p:nvPr/>
            </p:nvSpPr>
            <p:spPr bwMode="auto">
              <a:xfrm>
                <a:off x="5015" y="2329"/>
                <a:ext cx="38" cy="8"/>
              </a:xfrm>
              <a:custGeom>
                <a:avLst/>
                <a:gdLst>
                  <a:gd name="T0" fmla="*/ 0 w 38"/>
                  <a:gd name="T1" fmla="*/ 8 h 8"/>
                  <a:gd name="T2" fmla="*/ 0 w 38"/>
                  <a:gd name="T3" fmla="*/ 0 h 8"/>
                  <a:gd name="T4" fmla="*/ 6 w 38"/>
                  <a:gd name="T5" fmla="*/ 0 h 8"/>
                  <a:gd name="T6" fmla="*/ 6 w 38"/>
                  <a:gd name="T7" fmla="*/ 4 h 8"/>
                  <a:gd name="T8" fmla="*/ 16 w 38"/>
                  <a:gd name="T9" fmla="*/ 4 h 8"/>
                  <a:gd name="T10" fmla="*/ 16 w 38"/>
                  <a:gd name="T11" fmla="*/ 0 h 8"/>
                  <a:gd name="T12" fmla="*/ 20 w 38"/>
                  <a:gd name="T13" fmla="*/ 0 h 8"/>
                  <a:gd name="T14" fmla="*/ 20 w 38"/>
                  <a:gd name="T15" fmla="*/ 4 h 8"/>
                  <a:gd name="T16" fmla="*/ 29 w 38"/>
                  <a:gd name="T17" fmla="*/ 4 h 8"/>
                  <a:gd name="T18" fmla="*/ 29 w 38"/>
                  <a:gd name="T19" fmla="*/ 0 h 8"/>
                  <a:gd name="T20" fmla="*/ 38 w 38"/>
                  <a:gd name="T21" fmla="*/ 0 h 8"/>
                  <a:gd name="T22" fmla="*/ 38 w 38"/>
                  <a:gd name="T23" fmla="*/ 8 h 8"/>
                  <a:gd name="T24" fmla="*/ 0 w 38"/>
                  <a:gd name="T25" fmla="*/ 8 h 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8" h="8">
                    <a:moveTo>
                      <a:pt x="0" y="8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6" y="4"/>
                    </a:lnTo>
                    <a:lnTo>
                      <a:pt x="16" y="4"/>
                    </a:lnTo>
                    <a:lnTo>
                      <a:pt x="16" y="0"/>
                    </a:lnTo>
                    <a:lnTo>
                      <a:pt x="20" y="0"/>
                    </a:lnTo>
                    <a:lnTo>
                      <a:pt x="20" y="4"/>
                    </a:lnTo>
                    <a:lnTo>
                      <a:pt x="29" y="4"/>
                    </a:lnTo>
                    <a:lnTo>
                      <a:pt x="29" y="0"/>
                    </a:lnTo>
                    <a:lnTo>
                      <a:pt x="38" y="0"/>
                    </a:lnTo>
                    <a:lnTo>
                      <a:pt x="38" y="8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75" name="Freeform 267"/>
              <p:cNvSpPr>
                <a:spLocks/>
              </p:cNvSpPr>
              <p:nvPr/>
            </p:nvSpPr>
            <p:spPr bwMode="auto">
              <a:xfrm>
                <a:off x="5014" y="2286"/>
                <a:ext cx="38" cy="5"/>
              </a:xfrm>
              <a:custGeom>
                <a:avLst/>
                <a:gdLst>
                  <a:gd name="T0" fmla="*/ 38 w 38"/>
                  <a:gd name="T1" fmla="*/ 5 h 5"/>
                  <a:gd name="T2" fmla="*/ 0 w 38"/>
                  <a:gd name="T3" fmla="*/ 5 h 5"/>
                  <a:gd name="T4" fmla="*/ 0 w 38"/>
                  <a:gd name="T5" fmla="*/ 0 h 5"/>
                  <a:gd name="T6" fmla="*/ 0 w 38"/>
                  <a:gd name="T7" fmla="*/ 0 h 5"/>
                  <a:gd name="T8" fmla="*/ 4 w 38"/>
                  <a:gd name="T9" fmla="*/ 0 h 5"/>
                  <a:gd name="T10" fmla="*/ 35 w 38"/>
                  <a:gd name="T11" fmla="*/ 0 h 5"/>
                  <a:gd name="T12" fmla="*/ 35 w 38"/>
                  <a:gd name="T13" fmla="*/ 0 h 5"/>
                  <a:gd name="T14" fmla="*/ 38 w 38"/>
                  <a:gd name="T15" fmla="*/ 0 h 5"/>
                  <a:gd name="T16" fmla="*/ 38 w 38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8" h="5">
                    <a:moveTo>
                      <a:pt x="38" y="5"/>
                    </a:moveTo>
                    <a:lnTo>
                      <a:pt x="0" y="5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5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76" name="Freeform 268"/>
              <p:cNvSpPr>
                <a:spLocks/>
              </p:cNvSpPr>
              <p:nvPr/>
            </p:nvSpPr>
            <p:spPr bwMode="auto">
              <a:xfrm>
                <a:off x="5014" y="2281"/>
                <a:ext cx="38" cy="3"/>
              </a:xfrm>
              <a:custGeom>
                <a:avLst/>
                <a:gdLst>
                  <a:gd name="T0" fmla="*/ 0 w 38"/>
                  <a:gd name="T1" fmla="*/ 3 h 3"/>
                  <a:gd name="T2" fmla="*/ 0 w 38"/>
                  <a:gd name="T3" fmla="*/ 0 h 3"/>
                  <a:gd name="T4" fmla="*/ 0 w 38"/>
                  <a:gd name="T5" fmla="*/ 0 h 3"/>
                  <a:gd name="T6" fmla="*/ 4 w 38"/>
                  <a:gd name="T7" fmla="*/ 0 h 3"/>
                  <a:gd name="T8" fmla="*/ 35 w 38"/>
                  <a:gd name="T9" fmla="*/ 0 h 3"/>
                  <a:gd name="T10" fmla="*/ 35 w 38"/>
                  <a:gd name="T11" fmla="*/ 0 h 3"/>
                  <a:gd name="T12" fmla="*/ 38 w 38"/>
                  <a:gd name="T13" fmla="*/ 0 h 3"/>
                  <a:gd name="T14" fmla="*/ 38 w 38"/>
                  <a:gd name="T15" fmla="*/ 3 h 3"/>
                  <a:gd name="T16" fmla="*/ 38 w 38"/>
                  <a:gd name="T17" fmla="*/ 3 h 3"/>
                  <a:gd name="T18" fmla="*/ 35 w 38"/>
                  <a:gd name="T19" fmla="*/ 3 h 3"/>
                  <a:gd name="T20" fmla="*/ 4 w 38"/>
                  <a:gd name="T21" fmla="*/ 3 h 3"/>
                  <a:gd name="T22" fmla="*/ 4 w 38"/>
                  <a:gd name="T23" fmla="*/ 3 h 3"/>
                  <a:gd name="T24" fmla="*/ 0 w 38"/>
                  <a:gd name="T25" fmla="*/ 3 h 3"/>
                  <a:gd name="T26" fmla="*/ 0 w 38"/>
                  <a:gd name="T27" fmla="*/ 3 h 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8" h="3">
                    <a:moveTo>
                      <a:pt x="0" y="3"/>
                    </a:moveTo>
                    <a:lnTo>
                      <a:pt x="0" y="0"/>
                    </a:lnTo>
                    <a:lnTo>
                      <a:pt x="4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3"/>
                    </a:lnTo>
                    <a:lnTo>
                      <a:pt x="35" y="3"/>
                    </a:lnTo>
                    <a:lnTo>
                      <a:pt x="4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77" name="Freeform 269"/>
              <p:cNvSpPr>
                <a:spLocks/>
              </p:cNvSpPr>
              <p:nvPr/>
            </p:nvSpPr>
            <p:spPr bwMode="auto">
              <a:xfrm>
                <a:off x="5014" y="2284"/>
                <a:ext cx="38" cy="2"/>
              </a:xfrm>
              <a:custGeom>
                <a:avLst/>
                <a:gdLst>
                  <a:gd name="T0" fmla="*/ 0 w 38"/>
                  <a:gd name="T1" fmla="*/ 2 h 2"/>
                  <a:gd name="T2" fmla="*/ 0 w 38"/>
                  <a:gd name="T3" fmla="*/ 0 h 2"/>
                  <a:gd name="T4" fmla="*/ 0 w 38"/>
                  <a:gd name="T5" fmla="*/ 0 h 2"/>
                  <a:gd name="T6" fmla="*/ 4 w 38"/>
                  <a:gd name="T7" fmla="*/ 0 h 2"/>
                  <a:gd name="T8" fmla="*/ 35 w 38"/>
                  <a:gd name="T9" fmla="*/ 0 h 2"/>
                  <a:gd name="T10" fmla="*/ 35 w 38"/>
                  <a:gd name="T11" fmla="*/ 0 h 2"/>
                  <a:gd name="T12" fmla="*/ 38 w 38"/>
                  <a:gd name="T13" fmla="*/ 0 h 2"/>
                  <a:gd name="T14" fmla="*/ 38 w 38"/>
                  <a:gd name="T15" fmla="*/ 2 h 2"/>
                  <a:gd name="T16" fmla="*/ 38 w 38"/>
                  <a:gd name="T17" fmla="*/ 2 h 2"/>
                  <a:gd name="T18" fmla="*/ 35 w 38"/>
                  <a:gd name="T19" fmla="*/ 2 h 2"/>
                  <a:gd name="T20" fmla="*/ 4 w 38"/>
                  <a:gd name="T21" fmla="*/ 2 h 2"/>
                  <a:gd name="T22" fmla="*/ 4 w 38"/>
                  <a:gd name="T23" fmla="*/ 2 h 2"/>
                  <a:gd name="T24" fmla="*/ 0 w 38"/>
                  <a:gd name="T25" fmla="*/ 2 h 2"/>
                  <a:gd name="T26" fmla="*/ 0 w 38"/>
                  <a:gd name="T27" fmla="*/ 2 h 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8" h="2">
                    <a:moveTo>
                      <a:pt x="0" y="2"/>
                    </a:moveTo>
                    <a:lnTo>
                      <a:pt x="0" y="0"/>
                    </a:lnTo>
                    <a:lnTo>
                      <a:pt x="4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2"/>
                    </a:lnTo>
                    <a:lnTo>
                      <a:pt x="35" y="2"/>
                    </a:lnTo>
                    <a:lnTo>
                      <a:pt x="4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78" name="Freeform 270"/>
              <p:cNvSpPr>
                <a:spLocks/>
              </p:cNvSpPr>
              <p:nvPr/>
            </p:nvSpPr>
            <p:spPr bwMode="auto">
              <a:xfrm>
                <a:off x="5013" y="2329"/>
                <a:ext cx="43" cy="11"/>
              </a:xfrm>
              <a:custGeom>
                <a:avLst/>
                <a:gdLst>
                  <a:gd name="T0" fmla="*/ 43 w 43"/>
                  <a:gd name="T1" fmla="*/ 11 h 11"/>
                  <a:gd name="T2" fmla="*/ 0 w 43"/>
                  <a:gd name="T3" fmla="*/ 11 h 11"/>
                  <a:gd name="T4" fmla="*/ 0 w 43"/>
                  <a:gd name="T5" fmla="*/ 0 h 11"/>
                  <a:gd name="T6" fmla="*/ 2 w 43"/>
                  <a:gd name="T7" fmla="*/ 0 h 11"/>
                  <a:gd name="T8" fmla="*/ 2 w 43"/>
                  <a:gd name="T9" fmla="*/ 8 h 11"/>
                  <a:gd name="T10" fmla="*/ 40 w 43"/>
                  <a:gd name="T11" fmla="*/ 8 h 11"/>
                  <a:gd name="T12" fmla="*/ 40 w 43"/>
                  <a:gd name="T13" fmla="*/ 0 h 11"/>
                  <a:gd name="T14" fmla="*/ 43 w 43"/>
                  <a:gd name="T15" fmla="*/ 0 h 11"/>
                  <a:gd name="T16" fmla="*/ 43 w 43"/>
                  <a:gd name="T17" fmla="*/ 8 h 11"/>
                  <a:gd name="T18" fmla="*/ 43 w 43"/>
                  <a:gd name="T19" fmla="*/ 11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3" h="11">
                    <a:moveTo>
                      <a:pt x="43" y="11"/>
                    </a:moveTo>
                    <a:lnTo>
                      <a:pt x="0" y="1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8"/>
                    </a:lnTo>
                    <a:lnTo>
                      <a:pt x="40" y="8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3" y="8"/>
                    </a:lnTo>
                    <a:lnTo>
                      <a:pt x="43" y="1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79" name="Rectangle 271"/>
              <p:cNvSpPr>
                <a:spLocks noChangeArrowheads="1"/>
              </p:cNvSpPr>
              <p:nvPr/>
            </p:nvSpPr>
            <p:spPr bwMode="auto">
              <a:xfrm>
                <a:off x="5013" y="2326"/>
                <a:ext cx="2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80" name="Rectangle 272"/>
              <p:cNvSpPr>
                <a:spLocks noChangeArrowheads="1"/>
              </p:cNvSpPr>
              <p:nvPr/>
            </p:nvSpPr>
            <p:spPr bwMode="auto">
              <a:xfrm>
                <a:off x="5013" y="2323"/>
                <a:ext cx="2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81" name="Rectangle 273"/>
              <p:cNvSpPr>
                <a:spLocks noChangeArrowheads="1"/>
              </p:cNvSpPr>
              <p:nvPr/>
            </p:nvSpPr>
            <p:spPr bwMode="auto">
              <a:xfrm>
                <a:off x="5013" y="2319"/>
                <a:ext cx="2" cy="4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82" name="Rectangle 274"/>
              <p:cNvSpPr>
                <a:spLocks noChangeArrowheads="1"/>
              </p:cNvSpPr>
              <p:nvPr/>
            </p:nvSpPr>
            <p:spPr bwMode="auto">
              <a:xfrm>
                <a:off x="5013" y="2309"/>
                <a:ext cx="2" cy="10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83" name="Rectangle 275"/>
              <p:cNvSpPr>
                <a:spLocks noChangeArrowheads="1"/>
              </p:cNvSpPr>
              <p:nvPr/>
            </p:nvSpPr>
            <p:spPr bwMode="auto">
              <a:xfrm>
                <a:off x="5013" y="2306"/>
                <a:ext cx="2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84" name="Freeform 276"/>
              <p:cNvSpPr>
                <a:spLocks/>
              </p:cNvSpPr>
              <p:nvPr/>
            </p:nvSpPr>
            <p:spPr bwMode="auto">
              <a:xfrm>
                <a:off x="5014" y="2300"/>
                <a:ext cx="38" cy="3"/>
              </a:xfrm>
              <a:custGeom>
                <a:avLst/>
                <a:gdLst>
                  <a:gd name="T0" fmla="*/ 0 w 38"/>
                  <a:gd name="T1" fmla="*/ 3 h 3"/>
                  <a:gd name="T2" fmla="*/ 0 w 38"/>
                  <a:gd name="T3" fmla="*/ 0 h 3"/>
                  <a:gd name="T4" fmla="*/ 38 w 38"/>
                  <a:gd name="T5" fmla="*/ 0 h 3"/>
                  <a:gd name="T6" fmla="*/ 38 w 38"/>
                  <a:gd name="T7" fmla="*/ 3 h 3"/>
                  <a:gd name="T8" fmla="*/ 1 w 38"/>
                  <a:gd name="T9" fmla="*/ 3 h 3"/>
                  <a:gd name="T10" fmla="*/ 1 w 38"/>
                  <a:gd name="T11" fmla="*/ 3 h 3"/>
                  <a:gd name="T12" fmla="*/ 0 w 38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3">
                    <a:moveTo>
                      <a:pt x="0" y="3"/>
                    </a:moveTo>
                    <a:lnTo>
                      <a:pt x="0" y="0"/>
                    </a:lnTo>
                    <a:lnTo>
                      <a:pt x="38" y="0"/>
                    </a:lnTo>
                    <a:lnTo>
                      <a:pt x="38" y="3"/>
                    </a:lnTo>
                    <a:lnTo>
                      <a:pt x="1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85" name="Freeform 277"/>
              <p:cNvSpPr>
                <a:spLocks/>
              </p:cNvSpPr>
              <p:nvPr/>
            </p:nvSpPr>
            <p:spPr bwMode="auto">
              <a:xfrm>
                <a:off x="5013" y="2300"/>
                <a:ext cx="2" cy="6"/>
              </a:xfrm>
              <a:custGeom>
                <a:avLst/>
                <a:gdLst>
                  <a:gd name="T0" fmla="*/ 1 w 2"/>
                  <a:gd name="T1" fmla="*/ 3 h 6"/>
                  <a:gd name="T2" fmla="*/ 2 w 2"/>
                  <a:gd name="T3" fmla="*/ 3 h 6"/>
                  <a:gd name="T4" fmla="*/ 2 w 2"/>
                  <a:gd name="T5" fmla="*/ 6 h 6"/>
                  <a:gd name="T6" fmla="*/ 0 w 2"/>
                  <a:gd name="T7" fmla="*/ 6 h 6"/>
                  <a:gd name="T8" fmla="*/ 0 w 2"/>
                  <a:gd name="T9" fmla="*/ 0 h 6"/>
                  <a:gd name="T10" fmla="*/ 1 w 2"/>
                  <a:gd name="T11" fmla="*/ 0 h 6"/>
                  <a:gd name="T12" fmla="*/ 1 w 2"/>
                  <a:gd name="T13" fmla="*/ 3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6">
                    <a:moveTo>
                      <a:pt x="1" y="3"/>
                    </a:moveTo>
                    <a:lnTo>
                      <a:pt x="2" y="3"/>
                    </a:lnTo>
                    <a:lnTo>
                      <a:pt x="2" y="6"/>
                    </a:lnTo>
                    <a:lnTo>
                      <a:pt x="0" y="6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86" name="Rectangle 278"/>
              <p:cNvSpPr>
                <a:spLocks noChangeArrowheads="1"/>
              </p:cNvSpPr>
              <p:nvPr/>
            </p:nvSpPr>
            <p:spPr bwMode="auto">
              <a:xfrm>
                <a:off x="5011" y="2291"/>
                <a:ext cx="3" cy="7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87" name="Freeform 279"/>
              <p:cNvSpPr>
                <a:spLocks/>
              </p:cNvSpPr>
              <p:nvPr/>
            </p:nvSpPr>
            <p:spPr bwMode="auto">
              <a:xfrm>
                <a:off x="5011" y="2286"/>
                <a:ext cx="3" cy="5"/>
              </a:xfrm>
              <a:custGeom>
                <a:avLst/>
                <a:gdLst>
                  <a:gd name="T0" fmla="*/ 3 w 3"/>
                  <a:gd name="T1" fmla="*/ 0 h 5"/>
                  <a:gd name="T2" fmla="*/ 3 w 3"/>
                  <a:gd name="T3" fmla="*/ 5 h 5"/>
                  <a:gd name="T4" fmla="*/ 0 w 3"/>
                  <a:gd name="T5" fmla="*/ 5 h 5"/>
                  <a:gd name="T6" fmla="*/ 0 w 3"/>
                  <a:gd name="T7" fmla="*/ 0 h 5"/>
                  <a:gd name="T8" fmla="*/ 0 w 3"/>
                  <a:gd name="T9" fmla="*/ 0 h 5"/>
                  <a:gd name="T10" fmla="*/ 3 w 3"/>
                  <a:gd name="T11" fmla="*/ 0 h 5"/>
                  <a:gd name="T12" fmla="*/ 3 w 3"/>
                  <a:gd name="T13" fmla="*/ 0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5">
                    <a:moveTo>
                      <a:pt x="3" y="0"/>
                    </a:move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88" name="Freeform 280"/>
              <p:cNvSpPr>
                <a:spLocks/>
              </p:cNvSpPr>
              <p:nvPr/>
            </p:nvSpPr>
            <p:spPr bwMode="auto">
              <a:xfrm>
                <a:off x="5011" y="2284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3 w 3"/>
                  <a:gd name="T3" fmla="*/ 2 h 2"/>
                  <a:gd name="T4" fmla="*/ 3 w 3"/>
                  <a:gd name="T5" fmla="*/ 2 h 2"/>
                  <a:gd name="T6" fmla="*/ 0 w 3"/>
                  <a:gd name="T7" fmla="*/ 2 h 2"/>
                  <a:gd name="T8" fmla="*/ 0 w 3"/>
                  <a:gd name="T9" fmla="*/ 0 h 2"/>
                  <a:gd name="T10" fmla="*/ 0 w 3"/>
                  <a:gd name="T11" fmla="*/ 0 h 2"/>
                  <a:gd name="T12" fmla="*/ 3 w 3"/>
                  <a:gd name="T13" fmla="*/ 0 h 2"/>
                  <a:gd name="T14" fmla="*/ 3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">
                    <a:moveTo>
                      <a:pt x="3" y="0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89" name="Freeform 281"/>
              <p:cNvSpPr>
                <a:spLocks/>
              </p:cNvSpPr>
              <p:nvPr/>
            </p:nvSpPr>
            <p:spPr bwMode="auto">
              <a:xfrm>
                <a:off x="5011" y="2281"/>
                <a:ext cx="3" cy="3"/>
              </a:xfrm>
              <a:custGeom>
                <a:avLst/>
                <a:gdLst>
                  <a:gd name="T0" fmla="*/ 3 w 3"/>
                  <a:gd name="T1" fmla="*/ 0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0 h 3"/>
                  <a:gd name="T14" fmla="*/ 3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90" name="Freeform 282"/>
              <p:cNvSpPr>
                <a:spLocks/>
              </p:cNvSpPr>
              <p:nvPr/>
            </p:nvSpPr>
            <p:spPr bwMode="auto">
              <a:xfrm>
                <a:off x="5011" y="2257"/>
                <a:ext cx="44" cy="24"/>
              </a:xfrm>
              <a:custGeom>
                <a:avLst/>
                <a:gdLst>
                  <a:gd name="T0" fmla="*/ 41 w 44"/>
                  <a:gd name="T1" fmla="*/ 3 h 24"/>
                  <a:gd name="T2" fmla="*/ 3 w 44"/>
                  <a:gd name="T3" fmla="*/ 3 h 24"/>
                  <a:gd name="T4" fmla="*/ 3 w 44"/>
                  <a:gd name="T5" fmla="*/ 24 h 24"/>
                  <a:gd name="T6" fmla="*/ 3 w 44"/>
                  <a:gd name="T7" fmla="*/ 24 h 24"/>
                  <a:gd name="T8" fmla="*/ 0 w 44"/>
                  <a:gd name="T9" fmla="*/ 24 h 24"/>
                  <a:gd name="T10" fmla="*/ 0 w 44"/>
                  <a:gd name="T11" fmla="*/ 0 h 24"/>
                  <a:gd name="T12" fmla="*/ 44 w 44"/>
                  <a:gd name="T13" fmla="*/ 0 h 24"/>
                  <a:gd name="T14" fmla="*/ 44 w 44"/>
                  <a:gd name="T15" fmla="*/ 24 h 24"/>
                  <a:gd name="T16" fmla="*/ 44 w 44"/>
                  <a:gd name="T17" fmla="*/ 24 h 24"/>
                  <a:gd name="T18" fmla="*/ 41 w 44"/>
                  <a:gd name="T19" fmla="*/ 24 h 24"/>
                  <a:gd name="T20" fmla="*/ 41 w 44"/>
                  <a:gd name="T21" fmla="*/ 3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4" h="24">
                    <a:moveTo>
                      <a:pt x="41" y="3"/>
                    </a:moveTo>
                    <a:lnTo>
                      <a:pt x="3" y="3"/>
                    </a:lnTo>
                    <a:lnTo>
                      <a:pt x="3" y="24"/>
                    </a:lnTo>
                    <a:lnTo>
                      <a:pt x="0" y="24"/>
                    </a:lnTo>
                    <a:lnTo>
                      <a:pt x="0" y="0"/>
                    </a:lnTo>
                    <a:lnTo>
                      <a:pt x="44" y="0"/>
                    </a:lnTo>
                    <a:lnTo>
                      <a:pt x="44" y="24"/>
                    </a:lnTo>
                    <a:lnTo>
                      <a:pt x="41" y="24"/>
                    </a:lnTo>
                    <a:lnTo>
                      <a:pt x="41" y="3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91" name="Freeform 283"/>
              <p:cNvSpPr>
                <a:spLocks/>
              </p:cNvSpPr>
              <p:nvPr/>
            </p:nvSpPr>
            <p:spPr bwMode="auto">
              <a:xfrm>
                <a:off x="5010" y="2329"/>
                <a:ext cx="49" cy="14"/>
              </a:xfrm>
              <a:custGeom>
                <a:avLst/>
                <a:gdLst>
                  <a:gd name="T0" fmla="*/ 49 w 49"/>
                  <a:gd name="T1" fmla="*/ 11 h 14"/>
                  <a:gd name="T2" fmla="*/ 49 w 49"/>
                  <a:gd name="T3" fmla="*/ 14 h 14"/>
                  <a:gd name="T4" fmla="*/ 0 w 49"/>
                  <a:gd name="T5" fmla="*/ 14 h 14"/>
                  <a:gd name="T6" fmla="*/ 0 w 49"/>
                  <a:gd name="T7" fmla="*/ 0 h 14"/>
                  <a:gd name="T8" fmla="*/ 3 w 49"/>
                  <a:gd name="T9" fmla="*/ 0 h 14"/>
                  <a:gd name="T10" fmla="*/ 3 w 49"/>
                  <a:gd name="T11" fmla="*/ 11 h 14"/>
                  <a:gd name="T12" fmla="*/ 46 w 49"/>
                  <a:gd name="T13" fmla="*/ 11 h 14"/>
                  <a:gd name="T14" fmla="*/ 46 w 49"/>
                  <a:gd name="T15" fmla="*/ 8 h 14"/>
                  <a:gd name="T16" fmla="*/ 46 w 49"/>
                  <a:gd name="T17" fmla="*/ 0 h 14"/>
                  <a:gd name="T18" fmla="*/ 49 w 49"/>
                  <a:gd name="T19" fmla="*/ 0 h 14"/>
                  <a:gd name="T20" fmla="*/ 49 w 49"/>
                  <a:gd name="T21" fmla="*/ 11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9" h="14">
                    <a:moveTo>
                      <a:pt x="49" y="11"/>
                    </a:moveTo>
                    <a:lnTo>
                      <a:pt x="49" y="14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11"/>
                    </a:lnTo>
                    <a:lnTo>
                      <a:pt x="46" y="11"/>
                    </a:lnTo>
                    <a:lnTo>
                      <a:pt x="46" y="8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49" y="1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92" name="Rectangle 284"/>
              <p:cNvSpPr>
                <a:spLocks noChangeArrowheads="1"/>
              </p:cNvSpPr>
              <p:nvPr/>
            </p:nvSpPr>
            <p:spPr bwMode="auto">
              <a:xfrm>
                <a:off x="5010" y="2326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93" name="Rectangle 285"/>
              <p:cNvSpPr>
                <a:spLocks noChangeArrowheads="1"/>
              </p:cNvSpPr>
              <p:nvPr/>
            </p:nvSpPr>
            <p:spPr bwMode="auto">
              <a:xfrm>
                <a:off x="5010" y="232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94" name="Rectangle 286"/>
              <p:cNvSpPr>
                <a:spLocks noChangeArrowheads="1"/>
              </p:cNvSpPr>
              <p:nvPr/>
            </p:nvSpPr>
            <p:spPr bwMode="auto">
              <a:xfrm>
                <a:off x="5010" y="2319"/>
                <a:ext cx="3" cy="4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95" name="Rectangle 287"/>
              <p:cNvSpPr>
                <a:spLocks noChangeArrowheads="1"/>
              </p:cNvSpPr>
              <p:nvPr/>
            </p:nvSpPr>
            <p:spPr bwMode="auto">
              <a:xfrm>
                <a:off x="5010" y="2309"/>
                <a:ext cx="3" cy="10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96" name="Freeform 288"/>
              <p:cNvSpPr>
                <a:spLocks/>
              </p:cNvSpPr>
              <p:nvPr/>
            </p:nvSpPr>
            <p:spPr bwMode="auto">
              <a:xfrm>
                <a:off x="5011" y="2298"/>
                <a:ext cx="3" cy="8"/>
              </a:xfrm>
              <a:custGeom>
                <a:avLst/>
                <a:gdLst>
                  <a:gd name="T0" fmla="*/ 0 w 3"/>
                  <a:gd name="T1" fmla="*/ 8 h 8"/>
                  <a:gd name="T2" fmla="*/ 0 w 3"/>
                  <a:gd name="T3" fmla="*/ 0 h 8"/>
                  <a:gd name="T4" fmla="*/ 3 w 3"/>
                  <a:gd name="T5" fmla="*/ 0 h 8"/>
                  <a:gd name="T6" fmla="*/ 3 w 3"/>
                  <a:gd name="T7" fmla="*/ 2 h 8"/>
                  <a:gd name="T8" fmla="*/ 2 w 3"/>
                  <a:gd name="T9" fmla="*/ 2 h 8"/>
                  <a:gd name="T10" fmla="*/ 2 w 3"/>
                  <a:gd name="T11" fmla="*/ 8 h 8"/>
                  <a:gd name="T12" fmla="*/ 0 w 3"/>
                  <a:gd name="T13" fmla="*/ 8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8">
                    <a:moveTo>
                      <a:pt x="0" y="8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2" y="2"/>
                    </a:lnTo>
                    <a:lnTo>
                      <a:pt x="2" y="8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97" name="Freeform 289"/>
              <p:cNvSpPr>
                <a:spLocks/>
              </p:cNvSpPr>
              <p:nvPr/>
            </p:nvSpPr>
            <p:spPr bwMode="auto">
              <a:xfrm>
                <a:off x="5010" y="2298"/>
                <a:ext cx="3" cy="11"/>
              </a:xfrm>
              <a:custGeom>
                <a:avLst/>
                <a:gdLst>
                  <a:gd name="T0" fmla="*/ 0 w 3"/>
                  <a:gd name="T1" fmla="*/ 0 h 11"/>
                  <a:gd name="T2" fmla="*/ 1 w 3"/>
                  <a:gd name="T3" fmla="*/ 0 h 11"/>
                  <a:gd name="T4" fmla="*/ 1 w 3"/>
                  <a:gd name="T5" fmla="*/ 8 h 11"/>
                  <a:gd name="T6" fmla="*/ 3 w 3"/>
                  <a:gd name="T7" fmla="*/ 8 h 11"/>
                  <a:gd name="T8" fmla="*/ 3 w 3"/>
                  <a:gd name="T9" fmla="*/ 11 h 11"/>
                  <a:gd name="T10" fmla="*/ 0 w 3"/>
                  <a:gd name="T11" fmla="*/ 11 h 11"/>
                  <a:gd name="T12" fmla="*/ 0 w 3"/>
                  <a:gd name="T13" fmla="*/ 0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1">
                    <a:moveTo>
                      <a:pt x="0" y="0"/>
                    </a:moveTo>
                    <a:lnTo>
                      <a:pt x="1" y="0"/>
                    </a:lnTo>
                    <a:lnTo>
                      <a:pt x="1" y="8"/>
                    </a:lnTo>
                    <a:lnTo>
                      <a:pt x="3" y="8"/>
                    </a:lnTo>
                    <a:lnTo>
                      <a:pt x="3" y="11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98" name="Freeform 290"/>
              <p:cNvSpPr>
                <a:spLocks/>
              </p:cNvSpPr>
              <p:nvPr/>
            </p:nvSpPr>
            <p:spPr bwMode="auto">
              <a:xfrm>
                <a:off x="5008" y="2286"/>
                <a:ext cx="3" cy="5"/>
              </a:xfrm>
              <a:custGeom>
                <a:avLst/>
                <a:gdLst>
                  <a:gd name="T0" fmla="*/ 3 w 3"/>
                  <a:gd name="T1" fmla="*/ 0 h 5"/>
                  <a:gd name="T2" fmla="*/ 3 w 3"/>
                  <a:gd name="T3" fmla="*/ 5 h 5"/>
                  <a:gd name="T4" fmla="*/ 0 w 3"/>
                  <a:gd name="T5" fmla="*/ 5 h 5"/>
                  <a:gd name="T6" fmla="*/ 0 w 3"/>
                  <a:gd name="T7" fmla="*/ 2 h 5"/>
                  <a:gd name="T8" fmla="*/ 0 w 3"/>
                  <a:gd name="T9" fmla="*/ 2 h 5"/>
                  <a:gd name="T10" fmla="*/ 3 w 3"/>
                  <a:gd name="T11" fmla="*/ 0 h 5"/>
                  <a:gd name="T12" fmla="*/ 3 w 3"/>
                  <a:gd name="T13" fmla="*/ 0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5">
                    <a:moveTo>
                      <a:pt x="3" y="0"/>
                    </a:moveTo>
                    <a:lnTo>
                      <a:pt x="3" y="5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99" name="Freeform 291"/>
              <p:cNvSpPr>
                <a:spLocks/>
              </p:cNvSpPr>
              <p:nvPr/>
            </p:nvSpPr>
            <p:spPr bwMode="auto">
              <a:xfrm>
                <a:off x="5008" y="2284"/>
                <a:ext cx="3" cy="4"/>
              </a:xfrm>
              <a:custGeom>
                <a:avLst/>
                <a:gdLst>
                  <a:gd name="T0" fmla="*/ 0 w 3"/>
                  <a:gd name="T1" fmla="*/ 4 h 4"/>
                  <a:gd name="T2" fmla="*/ 0 w 3"/>
                  <a:gd name="T3" fmla="*/ 1 h 4"/>
                  <a:gd name="T4" fmla="*/ 0 w 3"/>
                  <a:gd name="T5" fmla="*/ 1 h 4"/>
                  <a:gd name="T6" fmla="*/ 3 w 3"/>
                  <a:gd name="T7" fmla="*/ 0 h 4"/>
                  <a:gd name="T8" fmla="*/ 3 w 3"/>
                  <a:gd name="T9" fmla="*/ 2 h 4"/>
                  <a:gd name="T10" fmla="*/ 3 w 3"/>
                  <a:gd name="T11" fmla="*/ 2 h 4"/>
                  <a:gd name="T12" fmla="*/ 0 w 3"/>
                  <a:gd name="T13" fmla="*/ 4 h 4"/>
                  <a:gd name="T14" fmla="*/ 0 w 3"/>
                  <a:gd name="T15" fmla="*/ 4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4">
                    <a:moveTo>
                      <a:pt x="0" y="4"/>
                    </a:moveTo>
                    <a:lnTo>
                      <a:pt x="0" y="1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0" name="Freeform 292"/>
              <p:cNvSpPr>
                <a:spLocks/>
              </p:cNvSpPr>
              <p:nvPr/>
            </p:nvSpPr>
            <p:spPr bwMode="auto">
              <a:xfrm>
                <a:off x="5008" y="2281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3 h 4"/>
                  <a:gd name="T4" fmla="*/ 3 w 3"/>
                  <a:gd name="T5" fmla="*/ 3 h 4"/>
                  <a:gd name="T6" fmla="*/ 0 w 3"/>
                  <a:gd name="T7" fmla="*/ 4 h 4"/>
                  <a:gd name="T8" fmla="*/ 0 w 3"/>
                  <a:gd name="T9" fmla="*/ 1 h 4"/>
                  <a:gd name="T10" fmla="*/ 0 w 3"/>
                  <a:gd name="T11" fmla="*/ 1 h 4"/>
                  <a:gd name="T12" fmla="*/ 3 w 3"/>
                  <a:gd name="T13" fmla="*/ 0 h 4"/>
                  <a:gd name="T14" fmla="*/ 3 w 3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4">
                    <a:moveTo>
                      <a:pt x="3" y="0"/>
                    </a:moveTo>
                    <a:lnTo>
                      <a:pt x="3" y="3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1" name="Freeform 293"/>
              <p:cNvSpPr>
                <a:spLocks/>
              </p:cNvSpPr>
              <p:nvPr/>
            </p:nvSpPr>
            <p:spPr bwMode="auto">
              <a:xfrm>
                <a:off x="5008" y="2254"/>
                <a:ext cx="50" cy="28"/>
              </a:xfrm>
              <a:custGeom>
                <a:avLst/>
                <a:gdLst>
                  <a:gd name="T0" fmla="*/ 50 w 50"/>
                  <a:gd name="T1" fmla="*/ 0 h 28"/>
                  <a:gd name="T2" fmla="*/ 50 w 50"/>
                  <a:gd name="T3" fmla="*/ 27 h 28"/>
                  <a:gd name="T4" fmla="*/ 50 w 50"/>
                  <a:gd name="T5" fmla="*/ 27 h 28"/>
                  <a:gd name="T6" fmla="*/ 47 w 50"/>
                  <a:gd name="T7" fmla="*/ 27 h 28"/>
                  <a:gd name="T8" fmla="*/ 47 w 50"/>
                  <a:gd name="T9" fmla="*/ 3 h 28"/>
                  <a:gd name="T10" fmla="*/ 3 w 50"/>
                  <a:gd name="T11" fmla="*/ 3 h 28"/>
                  <a:gd name="T12" fmla="*/ 3 w 50"/>
                  <a:gd name="T13" fmla="*/ 27 h 28"/>
                  <a:gd name="T14" fmla="*/ 3 w 50"/>
                  <a:gd name="T15" fmla="*/ 27 h 28"/>
                  <a:gd name="T16" fmla="*/ 0 w 50"/>
                  <a:gd name="T17" fmla="*/ 28 h 28"/>
                  <a:gd name="T18" fmla="*/ 0 w 50"/>
                  <a:gd name="T19" fmla="*/ 0 h 28"/>
                  <a:gd name="T20" fmla="*/ 50 w 50"/>
                  <a:gd name="T21" fmla="*/ 0 h 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0" h="28">
                    <a:moveTo>
                      <a:pt x="50" y="0"/>
                    </a:moveTo>
                    <a:lnTo>
                      <a:pt x="50" y="27"/>
                    </a:lnTo>
                    <a:lnTo>
                      <a:pt x="47" y="27"/>
                    </a:lnTo>
                    <a:lnTo>
                      <a:pt x="47" y="3"/>
                    </a:lnTo>
                    <a:lnTo>
                      <a:pt x="3" y="3"/>
                    </a:lnTo>
                    <a:lnTo>
                      <a:pt x="3" y="27"/>
                    </a:lnTo>
                    <a:lnTo>
                      <a:pt x="0" y="28"/>
                    </a:lnTo>
                    <a:lnTo>
                      <a:pt x="0" y="0"/>
                    </a:ln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2" name="Freeform 294"/>
              <p:cNvSpPr>
                <a:spLocks/>
              </p:cNvSpPr>
              <p:nvPr/>
            </p:nvSpPr>
            <p:spPr bwMode="auto">
              <a:xfrm>
                <a:off x="5008" y="2291"/>
                <a:ext cx="3" cy="18"/>
              </a:xfrm>
              <a:custGeom>
                <a:avLst/>
                <a:gdLst>
                  <a:gd name="T0" fmla="*/ 0 w 3"/>
                  <a:gd name="T1" fmla="*/ 18 h 18"/>
                  <a:gd name="T2" fmla="*/ 0 w 3"/>
                  <a:gd name="T3" fmla="*/ 0 h 18"/>
                  <a:gd name="T4" fmla="*/ 3 w 3"/>
                  <a:gd name="T5" fmla="*/ 0 h 18"/>
                  <a:gd name="T6" fmla="*/ 3 w 3"/>
                  <a:gd name="T7" fmla="*/ 7 h 18"/>
                  <a:gd name="T8" fmla="*/ 2 w 3"/>
                  <a:gd name="T9" fmla="*/ 7 h 18"/>
                  <a:gd name="T10" fmla="*/ 2 w 3"/>
                  <a:gd name="T11" fmla="*/ 18 h 18"/>
                  <a:gd name="T12" fmla="*/ 0 w 3"/>
                  <a:gd name="T13" fmla="*/ 18 h 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8">
                    <a:moveTo>
                      <a:pt x="0" y="18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7"/>
                    </a:lnTo>
                    <a:lnTo>
                      <a:pt x="2" y="7"/>
                    </a:lnTo>
                    <a:lnTo>
                      <a:pt x="2" y="18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3" name="Freeform 295"/>
              <p:cNvSpPr>
                <a:spLocks/>
              </p:cNvSpPr>
              <p:nvPr/>
            </p:nvSpPr>
            <p:spPr bwMode="auto">
              <a:xfrm>
                <a:off x="5003" y="2291"/>
                <a:ext cx="7" cy="28"/>
              </a:xfrm>
              <a:custGeom>
                <a:avLst/>
                <a:gdLst>
                  <a:gd name="T0" fmla="*/ 7 w 7"/>
                  <a:gd name="T1" fmla="*/ 28 h 28"/>
                  <a:gd name="T2" fmla="*/ 0 w 7"/>
                  <a:gd name="T3" fmla="*/ 28 h 28"/>
                  <a:gd name="T4" fmla="*/ 0 w 7"/>
                  <a:gd name="T5" fmla="*/ 1 h 28"/>
                  <a:gd name="T6" fmla="*/ 0 w 7"/>
                  <a:gd name="T7" fmla="*/ 1 h 28"/>
                  <a:gd name="T8" fmla="*/ 1 w 7"/>
                  <a:gd name="T9" fmla="*/ 0 h 28"/>
                  <a:gd name="T10" fmla="*/ 5 w 7"/>
                  <a:gd name="T11" fmla="*/ 0 h 28"/>
                  <a:gd name="T12" fmla="*/ 5 w 7"/>
                  <a:gd name="T13" fmla="*/ 18 h 28"/>
                  <a:gd name="T14" fmla="*/ 7 w 7"/>
                  <a:gd name="T15" fmla="*/ 18 h 28"/>
                  <a:gd name="T16" fmla="*/ 7 w 7"/>
                  <a:gd name="T17" fmla="*/ 28 h 2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" h="28">
                    <a:moveTo>
                      <a:pt x="7" y="28"/>
                    </a:moveTo>
                    <a:lnTo>
                      <a:pt x="0" y="28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5" y="0"/>
                    </a:lnTo>
                    <a:lnTo>
                      <a:pt x="5" y="18"/>
                    </a:lnTo>
                    <a:lnTo>
                      <a:pt x="7" y="18"/>
                    </a:lnTo>
                    <a:lnTo>
                      <a:pt x="7" y="2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4" name="Freeform 296"/>
              <p:cNvSpPr>
                <a:spLocks/>
              </p:cNvSpPr>
              <p:nvPr/>
            </p:nvSpPr>
            <p:spPr bwMode="auto">
              <a:xfrm>
                <a:off x="5004" y="2288"/>
                <a:ext cx="4" cy="3"/>
              </a:xfrm>
              <a:custGeom>
                <a:avLst/>
                <a:gdLst>
                  <a:gd name="T0" fmla="*/ 4 w 4"/>
                  <a:gd name="T1" fmla="*/ 0 h 3"/>
                  <a:gd name="T2" fmla="*/ 4 w 4"/>
                  <a:gd name="T3" fmla="*/ 3 h 3"/>
                  <a:gd name="T4" fmla="*/ 0 w 4"/>
                  <a:gd name="T5" fmla="*/ 3 h 3"/>
                  <a:gd name="T6" fmla="*/ 0 w 4"/>
                  <a:gd name="T7" fmla="*/ 3 h 3"/>
                  <a:gd name="T8" fmla="*/ 0 w 4"/>
                  <a:gd name="T9" fmla="*/ 3 h 3"/>
                  <a:gd name="T10" fmla="*/ 4 w 4"/>
                  <a:gd name="T11" fmla="*/ 0 h 3"/>
                  <a:gd name="T12" fmla="*/ 4 w 4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3">
                    <a:moveTo>
                      <a:pt x="4" y="0"/>
                    </a:moveTo>
                    <a:lnTo>
                      <a:pt x="4" y="3"/>
                    </a:lnTo>
                    <a:lnTo>
                      <a:pt x="0" y="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5" name="Freeform 297"/>
              <p:cNvSpPr>
                <a:spLocks/>
              </p:cNvSpPr>
              <p:nvPr/>
            </p:nvSpPr>
            <p:spPr bwMode="auto">
              <a:xfrm>
                <a:off x="5003" y="2291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0 h 1"/>
                  <a:gd name="T8" fmla="*/ 1 w 1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6" name="Freeform 298"/>
              <p:cNvSpPr>
                <a:spLocks/>
              </p:cNvSpPr>
              <p:nvPr/>
            </p:nvSpPr>
            <p:spPr bwMode="auto">
              <a:xfrm>
                <a:off x="4992" y="2292"/>
                <a:ext cx="18" cy="31"/>
              </a:xfrm>
              <a:custGeom>
                <a:avLst/>
                <a:gdLst>
                  <a:gd name="T0" fmla="*/ 11 w 18"/>
                  <a:gd name="T1" fmla="*/ 27 h 31"/>
                  <a:gd name="T2" fmla="*/ 18 w 18"/>
                  <a:gd name="T3" fmla="*/ 27 h 31"/>
                  <a:gd name="T4" fmla="*/ 18 w 18"/>
                  <a:gd name="T5" fmla="*/ 31 h 31"/>
                  <a:gd name="T6" fmla="*/ 0 w 18"/>
                  <a:gd name="T7" fmla="*/ 31 h 31"/>
                  <a:gd name="T8" fmla="*/ 0 w 18"/>
                  <a:gd name="T9" fmla="*/ 0 h 31"/>
                  <a:gd name="T10" fmla="*/ 11 w 18"/>
                  <a:gd name="T11" fmla="*/ 0 h 31"/>
                  <a:gd name="T12" fmla="*/ 11 w 18"/>
                  <a:gd name="T13" fmla="*/ 27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8" h="31">
                    <a:moveTo>
                      <a:pt x="11" y="27"/>
                    </a:moveTo>
                    <a:lnTo>
                      <a:pt x="18" y="27"/>
                    </a:lnTo>
                    <a:lnTo>
                      <a:pt x="18" y="31"/>
                    </a:lnTo>
                    <a:lnTo>
                      <a:pt x="0" y="31"/>
                    </a:lnTo>
                    <a:lnTo>
                      <a:pt x="0" y="0"/>
                    </a:lnTo>
                    <a:lnTo>
                      <a:pt x="11" y="0"/>
                    </a:lnTo>
                    <a:lnTo>
                      <a:pt x="11" y="27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7" name="Freeform 299"/>
              <p:cNvSpPr>
                <a:spLocks/>
              </p:cNvSpPr>
              <p:nvPr/>
            </p:nvSpPr>
            <p:spPr bwMode="auto">
              <a:xfrm>
                <a:off x="4989" y="2285"/>
                <a:ext cx="21" cy="41"/>
              </a:xfrm>
              <a:custGeom>
                <a:avLst/>
                <a:gdLst>
                  <a:gd name="T0" fmla="*/ 15 w 21"/>
                  <a:gd name="T1" fmla="*/ 6 h 41"/>
                  <a:gd name="T2" fmla="*/ 14 w 21"/>
                  <a:gd name="T3" fmla="*/ 6 h 41"/>
                  <a:gd name="T4" fmla="*/ 14 w 21"/>
                  <a:gd name="T5" fmla="*/ 7 h 41"/>
                  <a:gd name="T6" fmla="*/ 3 w 21"/>
                  <a:gd name="T7" fmla="*/ 7 h 41"/>
                  <a:gd name="T8" fmla="*/ 3 w 21"/>
                  <a:gd name="T9" fmla="*/ 38 h 41"/>
                  <a:gd name="T10" fmla="*/ 21 w 21"/>
                  <a:gd name="T11" fmla="*/ 38 h 41"/>
                  <a:gd name="T12" fmla="*/ 21 w 21"/>
                  <a:gd name="T13" fmla="*/ 41 h 41"/>
                  <a:gd name="T14" fmla="*/ 0 w 21"/>
                  <a:gd name="T15" fmla="*/ 41 h 41"/>
                  <a:gd name="T16" fmla="*/ 0 w 21"/>
                  <a:gd name="T17" fmla="*/ 4 h 41"/>
                  <a:gd name="T18" fmla="*/ 14 w 21"/>
                  <a:gd name="T19" fmla="*/ 4 h 41"/>
                  <a:gd name="T20" fmla="*/ 14 w 21"/>
                  <a:gd name="T21" fmla="*/ 4 h 41"/>
                  <a:gd name="T22" fmla="*/ 19 w 21"/>
                  <a:gd name="T23" fmla="*/ 0 h 41"/>
                  <a:gd name="T24" fmla="*/ 19 w 21"/>
                  <a:gd name="T25" fmla="*/ 3 h 41"/>
                  <a:gd name="T26" fmla="*/ 19 w 21"/>
                  <a:gd name="T27" fmla="*/ 3 h 41"/>
                  <a:gd name="T28" fmla="*/ 15 w 21"/>
                  <a:gd name="T29" fmla="*/ 6 h 41"/>
                  <a:gd name="T30" fmla="*/ 15 w 21"/>
                  <a:gd name="T31" fmla="*/ 6 h 4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1" h="41">
                    <a:moveTo>
                      <a:pt x="15" y="6"/>
                    </a:moveTo>
                    <a:lnTo>
                      <a:pt x="14" y="6"/>
                    </a:lnTo>
                    <a:lnTo>
                      <a:pt x="14" y="7"/>
                    </a:lnTo>
                    <a:lnTo>
                      <a:pt x="3" y="7"/>
                    </a:lnTo>
                    <a:lnTo>
                      <a:pt x="3" y="38"/>
                    </a:lnTo>
                    <a:lnTo>
                      <a:pt x="21" y="38"/>
                    </a:lnTo>
                    <a:lnTo>
                      <a:pt x="21" y="41"/>
                    </a:lnTo>
                    <a:lnTo>
                      <a:pt x="0" y="41"/>
                    </a:lnTo>
                    <a:lnTo>
                      <a:pt x="0" y="4"/>
                    </a:lnTo>
                    <a:lnTo>
                      <a:pt x="14" y="4"/>
                    </a:lnTo>
                    <a:lnTo>
                      <a:pt x="19" y="0"/>
                    </a:lnTo>
                    <a:lnTo>
                      <a:pt x="19" y="3"/>
                    </a:lnTo>
                    <a:lnTo>
                      <a:pt x="15" y="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8" name="Freeform 300"/>
              <p:cNvSpPr>
                <a:spLocks/>
              </p:cNvSpPr>
              <p:nvPr/>
            </p:nvSpPr>
            <p:spPr bwMode="auto">
              <a:xfrm>
                <a:off x="4986" y="2282"/>
                <a:ext cx="24" cy="47"/>
              </a:xfrm>
              <a:custGeom>
                <a:avLst/>
                <a:gdLst>
                  <a:gd name="T0" fmla="*/ 15 w 24"/>
                  <a:gd name="T1" fmla="*/ 4 h 47"/>
                  <a:gd name="T2" fmla="*/ 15 w 24"/>
                  <a:gd name="T3" fmla="*/ 4 h 47"/>
                  <a:gd name="T4" fmla="*/ 22 w 24"/>
                  <a:gd name="T5" fmla="*/ 0 h 47"/>
                  <a:gd name="T6" fmla="*/ 22 w 24"/>
                  <a:gd name="T7" fmla="*/ 3 h 47"/>
                  <a:gd name="T8" fmla="*/ 22 w 24"/>
                  <a:gd name="T9" fmla="*/ 3 h 47"/>
                  <a:gd name="T10" fmla="*/ 17 w 24"/>
                  <a:gd name="T11" fmla="*/ 7 h 47"/>
                  <a:gd name="T12" fmla="*/ 3 w 24"/>
                  <a:gd name="T13" fmla="*/ 7 h 47"/>
                  <a:gd name="T14" fmla="*/ 3 w 24"/>
                  <a:gd name="T15" fmla="*/ 44 h 47"/>
                  <a:gd name="T16" fmla="*/ 24 w 24"/>
                  <a:gd name="T17" fmla="*/ 44 h 47"/>
                  <a:gd name="T18" fmla="*/ 24 w 24"/>
                  <a:gd name="T19" fmla="*/ 47 h 47"/>
                  <a:gd name="T20" fmla="*/ 0 w 24"/>
                  <a:gd name="T21" fmla="*/ 47 h 47"/>
                  <a:gd name="T22" fmla="*/ 0 w 24"/>
                  <a:gd name="T23" fmla="*/ 4 h 47"/>
                  <a:gd name="T24" fmla="*/ 15 w 24"/>
                  <a:gd name="T25" fmla="*/ 4 h 4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4" h="47">
                    <a:moveTo>
                      <a:pt x="15" y="4"/>
                    </a:moveTo>
                    <a:lnTo>
                      <a:pt x="15" y="4"/>
                    </a:lnTo>
                    <a:lnTo>
                      <a:pt x="22" y="0"/>
                    </a:lnTo>
                    <a:lnTo>
                      <a:pt x="22" y="3"/>
                    </a:lnTo>
                    <a:lnTo>
                      <a:pt x="17" y="7"/>
                    </a:lnTo>
                    <a:lnTo>
                      <a:pt x="3" y="7"/>
                    </a:lnTo>
                    <a:lnTo>
                      <a:pt x="3" y="44"/>
                    </a:lnTo>
                    <a:lnTo>
                      <a:pt x="24" y="44"/>
                    </a:lnTo>
                    <a:lnTo>
                      <a:pt x="24" y="47"/>
                    </a:lnTo>
                    <a:lnTo>
                      <a:pt x="0" y="47"/>
                    </a:lnTo>
                    <a:lnTo>
                      <a:pt x="0" y="4"/>
                    </a:lnTo>
                    <a:lnTo>
                      <a:pt x="15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9" name="Rectangle 301"/>
              <p:cNvSpPr>
                <a:spLocks noChangeArrowheads="1"/>
              </p:cNvSpPr>
              <p:nvPr/>
            </p:nvSpPr>
            <p:spPr bwMode="auto">
              <a:xfrm>
                <a:off x="4992" y="2319"/>
                <a:ext cx="18" cy="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310" name="Rectangle 302"/>
              <p:cNvSpPr>
                <a:spLocks noChangeArrowheads="1"/>
              </p:cNvSpPr>
              <p:nvPr/>
            </p:nvSpPr>
            <p:spPr bwMode="auto">
              <a:xfrm>
                <a:off x="5059" y="2319"/>
                <a:ext cx="20" cy="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311" name="Rectangle 303"/>
              <p:cNvSpPr>
                <a:spLocks noChangeArrowheads="1"/>
              </p:cNvSpPr>
              <p:nvPr/>
            </p:nvSpPr>
            <p:spPr bwMode="auto">
              <a:xfrm>
                <a:off x="5070" y="2293"/>
                <a:ext cx="4" cy="5"/>
              </a:xfrm>
              <a:prstGeom prst="rect">
                <a:avLst/>
              </a:prstGeom>
              <a:solidFill>
                <a:srgbClr val="BED6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312" name="Freeform 304"/>
              <p:cNvSpPr>
                <a:spLocks/>
              </p:cNvSpPr>
              <p:nvPr/>
            </p:nvSpPr>
            <p:spPr bwMode="auto">
              <a:xfrm>
                <a:off x="5243" y="2254"/>
                <a:ext cx="72" cy="89"/>
              </a:xfrm>
              <a:custGeom>
                <a:avLst/>
                <a:gdLst>
                  <a:gd name="T0" fmla="*/ 37 w 72"/>
                  <a:gd name="T1" fmla="*/ 0 h 89"/>
                  <a:gd name="T2" fmla="*/ 37 w 72"/>
                  <a:gd name="T3" fmla="*/ 0 h 89"/>
                  <a:gd name="T4" fmla="*/ 34 w 72"/>
                  <a:gd name="T5" fmla="*/ 3 h 89"/>
                  <a:gd name="T6" fmla="*/ 31 w 72"/>
                  <a:gd name="T7" fmla="*/ 7 h 89"/>
                  <a:gd name="T8" fmla="*/ 18 w 72"/>
                  <a:gd name="T9" fmla="*/ 14 h 89"/>
                  <a:gd name="T10" fmla="*/ 0 w 72"/>
                  <a:gd name="T11" fmla="*/ 23 h 89"/>
                  <a:gd name="T12" fmla="*/ 0 w 72"/>
                  <a:gd name="T13" fmla="*/ 23 h 89"/>
                  <a:gd name="T14" fmla="*/ 1 w 72"/>
                  <a:gd name="T15" fmla="*/ 32 h 89"/>
                  <a:gd name="T16" fmla="*/ 1 w 72"/>
                  <a:gd name="T17" fmla="*/ 44 h 89"/>
                  <a:gd name="T18" fmla="*/ 4 w 72"/>
                  <a:gd name="T19" fmla="*/ 55 h 89"/>
                  <a:gd name="T20" fmla="*/ 8 w 72"/>
                  <a:gd name="T21" fmla="*/ 68 h 89"/>
                  <a:gd name="T22" fmla="*/ 11 w 72"/>
                  <a:gd name="T23" fmla="*/ 73 h 89"/>
                  <a:gd name="T24" fmla="*/ 14 w 72"/>
                  <a:gd name="T25" fmla="*/ 79 h 89"/>
                  <a:gd name="T26" fmla="*/ 18 w 72"/>
                  <a:gd name="T27" fmla="*/ 83 h 89"/>
                  <a:gd name="T28" fmla="*/ 24 w 72"/>
                  <a:gd name="T29" fmla="*/ 86 h 89"/>
                  <a:gd name="T30" fmla="*/ 30 w 72"/>
                  <a:gd name="T31" fmla="*/ 89 h 89"/>
                  <a:gd name="T32" fmla="*/ 35 w 72"/>
                  <a:gd name="T33" fmla="*/ 89 h 89"/>
                  <a:gd name="T34" fmla="*/ 37 w 72"/>
                  <a:gd name="T35" fmla="*/ 89 h 89"/>
                  <a:gd name="T36" fmla="*/ 37 w 72"/>
                  <a:gd name="T37" fmla="*/ 89 h 89"/>
                  <a:gd name="T38" fmla="*/ 44 w 72"/>
                  <a:gd name="T39" fmla="*/ 89 h 89"/>
                  <a:gd name="T40" fmla="*/ 49 w 72"/>
                  <a:gd name="T41" fmla="*/ 86 h 89"/>
                  <a:gd name="T42" fmla="*/ 53 w 72"/>
                  <a:gd name="T43" fmla="*/ 83 h 89"/>
                  <a:gd name="T44" fmla="*/ 58 w 72"/>
                  <a:gd name="T45" fmla="*/ 79 h 89"/>
                  <a:gd name="T46" fmla="*/ 62 w 72"/>
                  <a:gd name="T47" fmla="*/ 73 h 89"/>
                  <a:gd name="T48" fmla="*/ 65 w 72"/>
                  <a:gd name="T49" fmla="*/ 68 h 89"/>
                  <a:gd name="T50" fmla="*/ 69 w 72"/>
                  <a:gd name="T51" fmla="*/ 55 h 89"/>
                  <a:gd name="T52" fmla="*/ 70 w 72"/>
                  <a:gd name="T53" fmla="*/ 44 h 89"/>
                  <a:gd name="T54" fmla="*/ 72 w 72"/>
                  <a:gd name="T55" fmla="*/ 32 h 89"/>
                  <a:gd name="T56" fmla="*/ 72 w 72"/>
                  <a:gd name="T57" fmla="*/ 21 h 89"/>
                  <a:gd name="T58" fmla="*/ 72 w 72"/>
                  <a:gd name="T59" fmla="*/ 21 h 89"/>
                  <a:gd name="T60" fmla="*/ 55 w 72"/>
                  <a:gd name="T61" fmla="*/ 14 h 89"/>
                  <a:gd name="T62" fmla="*/ 42 w 72"/>
                  <a:gd name="T63" fmla="*/ 7 h 89"/>
                  <a:gd name="T64" fmla="*/ 38 w 72"/>
                  <a:gd name="T65" fmla="*/ 3 h 89"/>
                  <a:gd name="T66" fmla="*/ 37 w 72"/>
                  <a:gd name="T67" fmla="*/ 0 h 89"/>
                  <a:gd name="T68" fmla="*/ 37 w 72"/>
                  <a:gd name="T69" fmla="*/ 0 h 8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72" h="89">
                    <a:moveTo>
                      <a:pt x="37" y="0"/>
                    </a:moveTo>
                    <a:lnTo>
                      <a:pt x="37" y="0"/>
                    </a:lnTo>
                    <a:lnTo>
                      <a:pt x="34" y="3"/>
                    </a:lnTo>
                    <a:lnTo>
                      <a:pt x="31" y="7"/>
                    </a:lnTo>
                    <a:lnTo>
                      <a:pt x="18" y="14"/>
                    </a:lnTo>
                    <a:lnTo>
                      <a:pt x="0" y="23"/>
                    </a:lnTo>
                    <a:lnTo>
                      <a:pt x="1" y="32"/>
                    </a:lnTo>
                    <a:lnTo>
                      <a:pt x="1" y="44"/>
                    </a:lnTo>
                    <a:lnTo>
                      <a:pt x="4" y="55"/>
                    </a:lnTo>
                    <a:lnTo>
                      <a:pt x="8" y="68"/>
                    </a:lnTo>
                    <a:lnTo>
                      <a:pt x="11" y="73"/>
                    </a:lnTo>
                    <a:lnTo>
                      <a:pt x="14" y="79"/>
                    </a:lnTo>
                    <a:lnTo>
                      <a:pt x="18" y="83"/>
                    </a:lnTo>
                    <a:lnTo>
                      <a:pt x="24" y="86"/>
                    </a:lnTo>
                    <a:lnTo>
                      <a:pt x="30" y="89"/>
                    </a:lnTo>
                    <a:lnTo>
                      <a:pt x="35" y="89"/>
                    </a:lnTo>
                    <a:lnTo>
                      <a:pt x="37" y="89"/>
                    </a:lnTo>
                    <a:lnTo>
                      <a:pt x="44" y="89"/>
                    </a:lnTo>
                    <a:lnTo>
                      <a:pt x="49" y="86"/>
                    </a:lnTo>
                    <a:lnTo>
                      <a:pt x="53" y="83"/>
                    </a:lnTo>
                    <a:lnTo>
                      <a:pt x="58" y="79"/>
                    </a:lnTo>
                    <a:lnTo>
                      <a:pt x="62" y="73"/>
                    </a:lnTo>
                    <a:lnTo>
                      <a:pt x="65" y="68"/>
                    </a:lnTo>
                    <a:lnTo>
                      <a:pt x="69" y="55"/>
                    </a:lnTo>
                    <a:lnTo>
                      <a:pt x="70" y="44"/>
                    </a:lnTo>
                    <a:lnTo>
                      <a:pt x="72" y="32"/>
                    </a:lnTo>
                    <a:lnTo>
                      <a:pt x="72" y="21"/>
                    </a:lnTo>
                    <a:lnTo>
                      <a:pt x="55" y="14"/>
                    </a:lnTo>
                    <a:lnTo>
                      <a:pt x="42" y="7"/>
                    </a:lnTo>
                    <a:lnTo>
                      <a:pt x="38" y="3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E1E8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13" name="Freeform 305"/>
              <p:cNvSpPr>
                <a:spLocks/>
              </p:cNvSpPr>
              <p:nvPr/>
            </p:nvSpPr>
            <p:spPr bwMode="auto">
              <a:xfrm>
                <a:off x="5240" y="2250"/>
                <a:ext cx="77" cy="95"/>
              </a:xfrm>
              <a:custGeom>
                <a:avLst/>
                <a:gdLst>
                  <a:gd name="T0" fmla="*/ 37 w 77"/>
                  <a:gd name="T1" fmla="*/ 4 h 95"/>
                  <a:gd name="T2" fmla="*/ 35 w 77"/>
                  <a:gd name="T3" fmla="*/ 6 h 95"/>
                  <a:gd name="T4" fmla="*/ 28 w 77"/>
                  <a:gd name="T5" fmla="*/ 11 h 95"/>
                  <a:gd name="T6" fmla="*/ 11 w 77"/>
                  <a:gd name="T7" fmla="*/ 20 h 95"/>
                  <a:gd name="T8" fmla="*/ 4 w 77"/>
                  <a:gd name="T9" fmla="*/ 22 h 95"/>
                  <a:gd name="T10" fmla="*/ 3 w 77"/>
                  <a:gd name="T11" fmla="*/ 24 h 95"/>
                  <a:gd name="T12" fmla="*/ 0 w 77"/>
                  <a:gd name="T13" fmla="*/ 25 h 95"/>
                  <a:gd name="T14" fmla="*/ 0 w 77"/>
                  <a:gd name="T15" fmla="*/ 28 h 95"/>
                  <a:gd name="T16" fmla="*/ 2 w 77"/>
                  <a:gd name="T17" fmla="*/ 43 h 95"/>
                  <a:gd name="T18" fmla="*/ 6 w 77"/>
                  <a:gd name="T19" fmla="*/ 66 h 95"/>
                  <a:gd name="T20" fmla="*/ 10 w 77"/>
                  <a:gd name="T21" fmla="*/ 77 h 95"/>
                  <a:gd name="T22" fmla="*/ 17 w 77"/>
                  <a:gd name="T23" fmla="*/ 87 h 95"/>
                  <a:gd name="T24" fmla="*/ 27 w 77"/>
                  <a:gd name="T25" fmla="*/ 94 h 95"/>
                  <a:gd name="T26" fmla="*/ 38 w 77"/>
                  <a:gd name="T27" fmla="*/ 95 h 95"/>
                  <a:gd name="T28" fmla="*/ 40 w 77"/>
                  <a:gd name="T29" fmla="*/ 95 h 95"/>
                  <a:gd name="T30" fmla="*/ 40 w 77"/>
                  <a:gd name="T31" fmla="*/ 95 h 95"/>
                  <a:gd name="T32" fmla="*/ 47 w 77"/>
                  <a:gd name="T33" fmla="*/ 95 h 95"/>
                  <a:gd name="T34" fmla="*/ 58 w 77"/>
                  <a:gd name="T35" fmla="*/ 90 h 95"/>
                  <a:gd name="T36" fmla="*/ 62 w 77"/>
                  <a:gd name="T37" fmla="*/ 87 h 95"/>
                  <a:gd name="T38" fmla="*/ 70 w 77"/>
                  <a:gd name="T39" fmla="*/ 72 h 95"/>
                  <a:gd name="T40" fmla="*/ 76 w 77"/>
                  <a:gd name="T41" fmla="*/ 55 h 95"/>
                  <a:gd name="T42" fmla="*/ 77 w 77"/>
                  <a:gd name="T43" fmla="*/ 38 h 95"/>
                  <a:gd name="T44" fmla="*/ 77 w 77"/>
                  <a:gd name="T45" fmla="*/ 28 h 95"/>
                  <a:gd name="T46" fmla="*/ 77 w 77"/>
                  <a:gd name="T47" fmla="*/ 24 h 95"/>
                  <a:gd name="T48" fmla="*/ 76 w 77"/>
                  <a:gd name="T49" fmla="*/ 24 h 95"/>
                  <a:gd name="T50" fmla="*/ 75 w 77"/>
                  <a:gd name="T51" fmla="*/ 22 h 95"/>
                  <a:gd name="T52" fmla="*/ 55 w 77"/>
                  <a:gd name="T53" fmla="*/ 14 h 95"/>
                  <a:gd name="T54" fmla="*/ 45 w 77"/>
                  <a:gd name="T55" fmla="*/ 8 h 95"/>
                  <a:gd name="T56" fmla="*/ 42 w 77"/>
                  <a:gd name="T57" fmla="*/ 6 h 95"/>
                  <a:gd name="T58" fmla="*/ 42 w 77"/>
                  <a:gd name="T59" fmla="*/ 0 h 95"/>
                  <a:gd name="T60" fmla="*/ 37 w 77"/>
                  <a:gd name="T61" fmla="*/ 1 h 95"/>
                  <a:gd name="T62" fmla="*/ 40 w 77"/>
                  <a:gd name="T63" fmla="*/ 4 h 95"/>
                  <a:gd name="T64" fmla="*/ 40 w 77"/>
                  <a:gd name="T65" fmla="*/ 7 h 95"/>
                  <a:gd name="T66" fmla="*/ 37 w 77"/>
                  <a:gd name="T67" fmla="*/ 4 h 95"/>
                  <a:gd name="T68" fmla="*/ 37 w 77"/>
                  <a:gd name="T69" fmla="*/ 7 h 95"/>
                  <a:gd name="T70" fmla="*/ 40 w 77"/>
                  <a:gd name="T71" fmla="*/ 8 h 95"/>
                  <a:gd name="T72" fmla="*/ 48 w 77"/>
                  <a:gd name="T73" fmla="*/ 15 h 95"/>
                  <a:gd name="T74" fmla="*/ 65 w 77"/>
                  <a:gd name="T75" fmla="*/ 25 h 95"/>
                  <a:gd name="T76" fmla="*/ 75 w 77"/>
                  <a:gd name="T77" fmla="*/ 25 h 95"/>
                  <a:gd name="T78" fmla="*/ 72 w 77"/>
                  <a:gd name="T79" fmla="*/ 27 h 95"/>
                  <a:gd name="T80" fmla="*/ 72 w 77"/>
                  <a:gd name="T81" fmla="*/ 28 h 95"/>
                  <a:gd name="T82" fmla="*/ 70 w 77"/>
                  <a:gd name="T83" fmla="*/ 53 h 95"/>
                  <a:gd name="T84" fmla="*/ 68 w 77"/>
                  <a:gd name="T85" fmla="*/ 65 h 95"/>
                  <a:gd name="T86" fmla="*/ 58 w 77"/>
                  <a:gd name="T87" fmla="*/ 83 h 95"/>
                  <a:gd name="T88" fmla="*/ 54 w 77"/>
                  <a:gd name="T89" fmla="*/ 86 h 95"/>
                  <a:gd name="T90" fmla="*/ 45 w 77"/>
                  <a:gd name="T91" fmla="*/ 90 h 95"/>
                  <a:gd name="T92" fmla="*/ 40 w 77"/>
                  <a:gd name="T93" fmla="*/ 90 h 95"/>
                  <a:gd name="T94" fmla="*/ 38 w 77"/>
                  <a:gd name="T95" fmla="*/ 93 h 95"/>
                  <a:gd name="T96" fmla="*/ 38 w 77"/>
                  <a:gd name="T97" fmla="*/ 90 h 95"/>
                  <a:gd name="T98" fmla="*/ 28 w 77"/>
                  <a:gd name="T99" fmla="*/ 88 h 95"/>
                  <a:gd name="T100" fmla="*/ 21 w 77"/>
                  <a:gd name="T101" fmla="*/ 83 h 95"/>
                  <a:gd name="T102" fmla="*/ 17 w 77"/>
                  <a:gd name="T103" fmla="*/ 77 h 95"/>
                  <a:gd name="T104" fmla="*/ 10 w 77"/>
                  <a:gd name="T105" fmla="*/ 62 h 95"/>
                  <a:gd name="T106" fmla="*/ 9 w 77"/>
                  <a:gd name="T107" fmla="*/ 53 h 95"/>
                  <a:gd name="T108" fmla="*/ 6 w 77"/>
                  <a:gd name="T109" fmla="*/ 28 h 95"/>
                  <a:gd name="T110" fmla="*/ 6 w 77"/>
                  <a:gd name="T111" fmla="*/ 27 h 95"/>
                  <a:gd name="T112" fmla="*/ 4 w 77"/>
                  <a:gd name="T113" fmla="*/ 28 h 95"/>
                  <a:gd name="T114" fmla="*/ 23 w 77"/>
                  <a:gd name="T115" fmla="*/ 21 h 95"/>
                  <a:gd name="T116" fmla="*/ 35 w 77"/>
                  <a:gd name="T117" fmla="*/ 13 h 95"/>
                  <a:gd name="T118" fmla="*/ 40 w 77"/>
                  <a:gd name="T119" fmla="*/ 8 h 95"/>
                  <a:gd name="T120" fmla="*/ 41 w 77"/>
                  <a:gd name="T121" fmla="*/ 7 h 95"/>
                  <a:gd name="T122" fmla="*/ 40 w 77"/>
                  <a:gd name="T123" fmla="*/ 4 h 95"/>
                  <a:gd name="T124" fmla="*/ 40 w 77"/>
                  <a:gd name="T125" fmla="*/ 4 h 95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7" h="95">
                    <a:moveTo>
                      <a:pt x="40" y="4"/>
                    </a:moveTo>
                    <a:lnTo>
                      <a:pt x="37" y="4"/>
                    </a:lnTo>
                    <a:lnTo>
                      <a:pt x="35" y="6"/>
                    </a:lnTo>
                    <a:lnTo>
                      <a:pt x="28" y="11"/>
                    </a:lnTo>
                    <a:lnTo>
                      <a:pt x="11" y="20"/>
                    </a:lnTo>
                    <a:lnTo>
                      <a:pt x="4" y="22"/>
                    </a:lnTo>
                    <a:lnTo>
                      <a:pt x="3" y="24"/>
                    </a:lnTo>
                    <a:lnTo>
                      <a:pt x="0" y="24"/>
                    </a:lnTo>
                    <a:lnTo>
                      <a:pt x="0" y="25"/>
                    </a:lnTo>
                    <a:lnTo>
                      <a:pt x="0" y="28"/>
                    </a:lnTo>
                    <a:lnTo>
                      <a:pt x="2" y="43"/>
                    </a:lnTo>
                    <a:lnTo>
                      <a:pt x="3" y="55"/>
                    </a:lnTo>
                    <a:lnTo>
                      <a:pt x="6" y="66"/>
                    </a:lnTo>
                    <a:lnTo>
                      <a:pt x="10" y="77"/>
                    </a:lnTo>
                    <a:lnTo>
                      <a:pt x="17" y="87"/>
                    </a:lnTo>
                    <a:lnTo>
                      <a:pt x="21" y="90"/>
                    </a:lnTo>
                    <a:lnTo>
                      <a:pt x="27" y="94"/>
                    </a:lnTo>
                    <a:lnTo>
                      <a:pt x="33" y="95"/>
                    </a:lnTo>
                    <a:lnTo>
                      <a:pt x="38" y="95"/>
                    </a:lnTo>
                    <a:lnTo>
                      <a:pt x="40" y="95"/>
                    </a:lnTo>
                    <a:lnTo>
                      <a:pt x="40" y="93"/>
                    </a:lnTo>
                    <a:lnTo>
                      <a:pt x="40" y="95"/>
                    </a:lnTo>
                    <a:lnTo>
                      <a:pt x="47" y="95"/>
                    </a:lnTo>
                    <a:lnTo>
                      <a:pt x="52" y="94"/>
                    </a:lnTo>
                    <a:lnTo>
                      <a:pt x="58" y="90"/>
                    </a:lnTo>
                    <a:lnTo>
                      <a:pt x="62" y="87"/>
                    </a:lnTo>
                    <a:lnTo>
                      <a:pt x="66" y="80"/>
                    </a:lnTo>
                    <a:lnTo>
                      <a:pt x="70" y="72"/>
                    </a:lnTo>
                    <a:lnTo>
                      <a:pt x="73" y="63"/>
                    </a:lnTo>
                    <a:lnTo>
                      <a:pt x="76" y="55"/>
                    </a:lnTo>
                    <a:lnTo>
                      <a:pt x="77" y="38"/>
                    </a:lnTo>
                    <a:lnTo>
                      <a:pt x="77" y="28"/>
                    </a:lnTo>
                    <a:lnTo>
                      <a:pt x="77" y="25"/>
                    </a:lnTo>
                    <a:lnTo>
                      <a:pt x="77" y="24"/>
                    </a:lnTo>
                    <a:lnTo>
                      <a:pt x="76" y="24"/>
                    </a:lnTo>
                    <a:lnTo>
                      <a:pt x="75" y="22"/>
                    </a:lnTo>
                    <a:lnTo>
                      <a:pt x="55" y="14"/>
                    </a:lnTo>
                    <a:lnTo>
                      <a:pt x="45" y="8"/>
                    </a:lnTo>
                    <a:lnTo>
                      <a:pt x="42" y="6"/>
                    </a:lnTo>
                    <a:lnTo>
                      <a:pt x="42" y="4"/>
                    </a:lnTo>
                    <a:lnTo>
                      <a:pt x="42" y="0"/>
                    </a:lnTo>
                    <a:lnTo>
                      <a:pt x="38" y="1"/>
                    </a:lnTo>
                    <a:lnTo>
                      <a:pt x="37" y="1"/>
                    </a:lnTo>
                    <a:lnTo>
                      <a:pt x="37" y="4"/>
                    </a:lnTo>
                    <a:lnTo>
                      <a:pt x="40" y="4"/>
                    </a:lnTo>
                    <a:lnTo>
                      <a:pt x="40" y="7"/>
                    </a:lnTo>
                    <a:lnTo>
                      <a:pt x="40" y="4"/>
                    </a:lnTo>
                    <a:lnTo>
                      <a:pt x="37" y="4"/>
                    </a:lnTo>
                    <a:lnTo>
                      <a:pt x="37" y="7"/>
                    </a:lnTo>
                    <a:lnTo>
                      <a:pt x="40" y="8"/>
                    </a:lnTo>
                    <a:lnTo>
                      <a:pt x="42" y="13"/>
                    </a:lnTo>
                    <a:lnTo>
                      <a:pt x="48" y="15"/>
                    </a:lnTo>
                    <a:lnTo>
                      <a:pt x="65" y="25"/>
                    </a:lnTo>
                    <a:lnTo>
                      <a:pt x="73" y="28"/>
                    </a:lnTo>
                    <a:lnTo>
                      <a:pt x="75" y="25"/>
                    </a:lnTo>
                    <a:lnTo>
                      <a:pt x="72" y="27"/>
                    </a:lnTo>
                    <a:lnTo>
                      <a:pt x="72" y="28"/>
                    </a:lnTo>
                    <a:lnTo>
                      <a:pt x="72" y="42"/>
                    </a:lnTo>
                    <a:lnTo>
                      <a:pt x="70" y="53"/>
                    </a:lnTo>
                    <a:lnTo>
                      <a:pt x="68" y="65"/>
                    </a:lnTo>
                    <a:lnTo>
                      <a:pt x="63" y="74"/>
                    </a:lnTo>
                    <a:lnTo>
                      <a:pt x="58" y="83"/>
                    </a:lnTo>
                    <a:lnTo>
                      <a:pt x="54" y="86"/>
                    </a:lnTo>
                    <a:lnTo>
                      <a:pt x="49" y="88"/>
                    </a:lnTo>
                    <a:lnTo>
                      <a:pt x="45" y="90"/>
                    </a:lnTo>
                    <a:lnTo>
                      <a:pt x="40" y="90"/>
                    </a:lnTo>
                    <a:lnTo>
                      <a:pt x="38" y="90"/>
                    </a:lnTo>
                    <a:lnTo>
                      <a:pt x="38" y="93"/>
                    </a:lnTo>
                    <a:lnTo>
                      <a:pt x="38" y="90"/>
                    </a:lnTo>
                    <a:lnTo>
                      <a:pt x="34" y="90"/>
                    </a:lnTo>
                    <a:lnTo>
                      <a:pt x="28" y="88"/>
                    </a:lnTo>
                    <a:lnTo>
                      <a:pt x="24" y="86"/>
                    </a:lnTo>
                    <a:lnTo>
                      <a:pt x="21" y="83"/>
                    </a:lnTo>
                    <a:lnTo>
                      <a:pt x="17" y="77"/>
                    </a:lnTo>
                    <a:lnTo>
                      <a:pt x="13" y="69"/>
                    </a:lnTo>
                    <a:lnTo>
                      <a:pt x="10" y="62"/>
                    </a:lnTo>
                    <a:lnTo>
                      <a:pt x="9" y="53"/>
                    </a:lnTo>
                    <a:lnTo>
                      <a:pt x="7" y="38"/>
                    </a:lnTo>
                    <a:lnTo>
                      <a:pt x="6" y="28"/>
                    </a:lnTo>
                    <a:lnTo>
                      <a:pt x="6" y="27"/>
                    </a:lnTo>
                    <a:lnTo>
                      <a:pt x="3" y="27"/>
                    </a:lnTo>
                    <a:lnTo>
                      <a:pt x="4" y="28"/>
                    </a:lnTo>
                    <a:lnTo>
                      <a:pt x="23" y="21"/>
                    </a:lnTo>
                    <a:lnTo>
                      <a:pt x="35" y="13"/>
                    </a:lnTo>
                    <a:lnTo>
                      <a:pt x="40" y="8"/>
                    </a:lnTo>
                    <a:lnTo>
                      <a:pt x="41" y="7"/>
                    </a:lnTo>
                    <a:lnTo>
                      <a:pt x="42" y="4"/>
                    </a:lnTo>
                    <a:lnTo>
                      <a:pt x="40" y="4"/>
                    </a:lnTo>
                    <a:lnTo>
                      <a:pt x="40" y="7"/>
                    </a:lnTo>
                    <a:lnTo>
                      <a:pt x="40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14" name="Freeform 306"/>
              <p:cNvSpPr>
                <a:spLocks/>
              </p:cNvSpPr>
              <p:nvPr/>
            </p:nvSpPr>
            <p:spPr bwMode="auto">
              <a:xfrm>
                <a:off x="5261" y="2279"/>
                <a:ext cx="45" cy="55"/>
              </a:xfrm>
              <a:custGeom>
                <a:avLst/>
                <a:gdLst>
                  <a:gd name="T0" fmla="*/ 45 w 45"/>
                  <a:gd name="T1" fmla="*/ 5 h 55"/>
                  <a:gd name="T2" fmla="*/ 45 w 45"/>
                  <a:gd name="T3" fmla="*/ 5 h 55"/>
                  <a:gd name="T4" fmla="*/ 45 w 45"/>
                  <a:gd name="T5" fmla="*/ 12 h 55"/>
                  <a:gd name="T6" fmla="*/ 44 w 45"/>
                  <a:gd name="T7" fmla="*/ 20 h 55"/>
                  <a:gd name="T8" fmla="*/ 42 w 45"/>
                  <a:gd name="T9" fmla="*/ 30 h 55"/>
                  <a:gd name="T10" fmla="*/ 40 w 45"/>
                  <a:gd name="T11" fmla="*/ 38 h 55"/>
                  <a:gd name="T12" fmla="*/ 34 w 45"/>
                  <a:gd name="T13" fmla="*/ 47 h 55"/>
                  <a:gd name="T14" fmla="*/ 31 w 45"/>
                  <a:gd name="T15" fmla="*/ 50 h 55"/>
                  <a:gd name="T16" fmla="*/ 27 w 45"/>
                  <a:gd name="T17" fmla="*/ 52 h 55"/>
                  <a:gd name="T18" fmla="*/ 23 w 45"/>
                  <a:gd name="T19" fmla="*/ 54 h 55"/>
                  <a:gd name="T20" fmla="*/ 19 w 45"/>
                  <a:gd name="T21" fmla="*/ 55 h 55"/>
                  <a:gd name="T22" fmla="*/ 17 w 45"/>
                  <a:gd name="T23" fmla="*/ 55 h 55"/>
                  <a:gd name="T24" fmla="*/ 17 w 45"/>
                  <a:gd name="T25" fmla="*/ 55 h 55"/>
                  <a:gd name="T26" fmla="*/ 10 w 45"/>
                  <a:gd name="T27" fmla="*/ 54 h 55"/>
                  <a:gd name="T28" fmla="*/ 4 w 45"/>
                  <a:gd name="T29" fmla="*/ 50 h 55"/>
                  <a:gd name="T30" fmla="*/ 4 w 45"/>
                  <a:gd name="T31" fmla="*/ 50 h 55"/>
                  <a:gd name="T32" fmla="*/ 0 w 45"/>
                  <a:gd name="T33" fmla="*/ 45 h 55"/>
                  <a:gd name="T34" fmla="*/ 26 w 45"/>
                  <a:gd name="T35" fmla="*/ 17 h 55"/>
                  <a:gd name="T36" fmla="*/ 38 w 45"/>
                  <a:gd name="T37" fmla="*/ 0 h 55"/>
                  <a:gd name="T38" fmla="*/ 38 w 45"/>
                  <a:gd name="T39" fmla="*/ 0 h 55"/>
                  <a:gd name="T40" fmla="*/ 45 w 45"/>
                  <a:gd name="T41" fmla="*/ 5 h 55"/>
                  <a:gd name="T42" fmla="*/ 45 w 45"/>
                  <a:gd name="T43" fmla="*/ 5 h 5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5" h="55">
                    <a:moveTo>
                      <a:pt x="45" y="5"/>
                    </a:moveTo>
                    <a:lnTo>
                      <a:pt x="45" y="5"/>
                    </a:lnTo>
                    <a:lnTo>
                      <a:pt x="45" y="12"/>
                    </a:lnTo>
                    <a:lnTo>
                      <a:pt x="44" y="20"/>
                    </a:lnTo>
                    <a:lnTo>
                      <a:pt x="42" y="30"/>
                    </a:lnTo>
                    <a:lnTo>
                      <a:pt x="40" y="38"/>
                    </a:lnTo>
                    <a:lnTo>
                      <a:pt x="34" y="47"/>
                    </a:lnTo>
                    <a:lnTo>
                      <a:pt x="31" y="50"/>
                    </a:lnTo>
                    <a:lnTo>
                      <a:pt x="27" y="52"/>
                    </a:lnTo>
                    <a:lnTo>
                      <a:pt x="23" y="54"/>
                    </a:lnTo>
                    <a:lnTo>
                      <a:pt x="19" y="55"/>
                    </a:lnTo>
                    <a:lnTo>
                      <a:pt x="17" y="55"/>
                    </a:lnTo>
                    <a:lnTo>
                      <a:pt x="10" y="54"/>
                    </a:lnTo>
                    <a:lnTo>
                      <a:pt x="4" y="50"/>
                    </a:lnTo>
                    <a:lnTo>
                      <a:pt x="0" y="45"/>
                    </a:lnTo>
                    <a:lnTo>
                      <a:pt x="26" y="17"/>
                    </a:lnTo>
                    <a:lnTo>
                      <a:pt x="38" y="0"/>
                    </a:lnTo>
                    <a:lnTo>
                      <a:pt x="45" y="5"/>
                    </a:lnTo>
                    <a:close/>
                  </a:path>
                </a:pathLst>
              </a:cu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15" name="Freeform 307"/>
              <p:cNvSpPr>
                <a:spLocks/>
              </p:cNvSpPr>
              <p:nvPr/>
            </p:nvSpPr>
            <p:spPr bwMode="auto">
              <a:xfrm>
                <a:off x="5261" y="2279"/>
                <a:ext cx="38" cy="45"/>
              </a:xfrm>
              <a:custGeom>
                <a:avLst/>
                <a:gdLst>
                  <a:gd name="T0" fmla="*/ 38 w 38"/>
                  <a:gd name="T1" fmla="*/ 0 h 45"/>
                  <a:gd name="T2" fmla="*/ 26 w 38"/>
                  <a:gd name="T3" fmla="*/ 17 h 45"/>
                  <a:gd name="T4" fmla="*/ 0 w 38"/>
                  <a:gd name="T5" fmla="*/ 45 h 45"/>
                  <a:gd name="T6" fmla="*/ 38 w 38"/>
                  <a:gd name="T7" fmla="*/ 0 h 4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8" h="45">
                    <a:moveTo>
                      <a:pt x="38" y="0"/>
                    </a:moveTo>
                    <a:lnTo>
                      <a:pt x="26" y="17"/>
                    </a:lnTo>
                    <a:lnTo>
                      <a:pt x="0" y="45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16" name="Freeform 308"/>
              <p:cNvSpPr>
                <a:spLocks/>
              </p:cNvSpPr>
              <p:nvPr/>
            </p:nvSpPr>
            <p:spPr bwMode="auto">
              <a:xfrm>
                <a:off x="5251" y="2267"/>
                <a:ext cx="48" cy="57"/>
              </a:xfrm>
              <a:custGeom>
                <a:avLst/>
                <a:gdLst>
                  <a:gd name="T0" fmla="*/ 0 w 48"/>
                  <a:gd name="T1" fmla="*/ 17 h 57"/>
                  <a:gd name="T2" fmla="*/ 0 w 48"/>
                  <a:gd name="T3" fmla="*/ 17 h 57"/>
                  <a:gd name="T4" fmla="*/ 14 w 48"/>
                  <a:gd name="T5" fmla="*/ 10 h 57"/>
                  <a:gd name="T6" fmla="*/ 23 w 48"/>
                  <a:gd name="T7" fmla="*/ 5 h 57"/>
                  <a:gd name="T8" fmla="*/ 27 w 48"/>
                  <a:gd name="T9" fmla="*/ 3 h 57"/>
                  <a:gd name="T10" fmla="*/ 27 w 48"/>
                  <a:gd name="T11" fmla="*/ 0 h 57"/>
                  <a:gd name="T12" fmla="*/ 29 w 48"/>
                  <a:gd name="T13" fmla="*/ 0 h 57"/>
                  <a:gd name="T14" fmla="*/ 29 w 48"/>
                  <a:gd name="T15" fmla="*/ 0 h 57"/>
                  <a:gd name="T16" fmla="*/ 30 w 48"/>
                  <a:gd name="T17" fmla="*/ 3 h 57"/>
                  <a:gd name="T18" fmla="*/ 36 w 48"/>
                  <a:gd name="T19" fmla="*/ 7 h 57"/>
                  <a:gd name="T20" fmla="*/ 48 w 48"/>
                  <a:gd name="T21" fmla="*/ 12 h 57"/>
                  <a:gd name="T22" fmla="*/ 10 w 48"/>
                  <a:gd name="T23" fmla="*/ 57 h 57"/>
                  <a:gd name="T24" fmla="*/ 10 w 48"/>
                  <a:gd name="T25" fmla="*/ 57 h 57"/>
                  <a:gd name="T26" fmla="*/ 7 w 48"/>
                  <a:gd name="T27" fmla="*/ 52 h 57"/>
                  <a:gd name="T28" fmla="*/ 5 w 48"/>
                  <a:gd name="T29" fmla="*/ 45 h 57"/>
                  <a:gd name="T30" fmla="*/ 2 w 48"/>
                  <a:gd name="T31" fmla="*/ 32 h 57"/>
                  <a:gd name="T32" fmla="*/ 0 w 48"/>
                  <a:gd name="T33" fmla="*/ 21 h 57"/>
                  <a:gd name="T34" fmla="*/ 0 w 48"/>
                  <a:gd name="T35" fmla="*/ 17 h 57"/>
                  <a:gd name="T36" fmla="*/ 0 w 48"/>
                  <a:gd name="T37" fmla="*/ 17 h 5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48" h="57">
                    <a:moveTo>
                      <a:pt x="0" y="17"/>
                    </a:moveTo>
                    <a:lnTo>
                      <a:pt x="0" y="17"/>
                    </a:lnTo>
                    <a:lnTo>
                      <a:pt x="14" y="10"/>
                    </a:lnTo>
                    <a:lnTo>
                      <a:pt x="23" y="5"/>
                    </a:lnTo>
                    <a:lnTo>
                      <a:pt x="27" y="3"/>
                    </a:lnTo>
                    <a:lnTo>
                      <a:pt x="27" y="0"/>
                    </a:lnTo>
                    <a:lnTo>
                      <a:pt x="29" y="0"/>
                    </a:lnTo>
                    <a:lnTo>
                      <a:pt x="30" y="3"/>
                    </a:lnTo>
                    <a:lnTo>
                      <a:pt x="36" y="7"/>
                    </a:lnTo>
                    <a:lnTo>
                      <a:pt x="48" y="12"/>
                    </a:lnTo>
                    <a:lnTo>
                      <a:pt x="10" y="57"/>
                    </a:lnTo>
                    <a:lnTo>
                      <a:pt x="7" y="52"/>
                    </a:lnTo>
                    <a:lnTo>
                      <a:pt x="5" y="45"/>
                    </a:lnTo>
                    <a:lnTo>
                      <a:pt x="2" y="32"/>
                    </a:lnTo>
                    <a:lnTo>
                      <a:pt x="0" y="21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BE1E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17" name="Freeform 309"/>
              <p:cNvSpPr>
                <a:spLocks/>
              </p:cNvSpPr>
              <p:nvPr/>
            </p:nvSpPr>
            <p:spPr bwMode="auto">
              <a:xfrm>
                <a:off x="5579" y="2292"/>
                <a:ext cx="7" cy="8"/>
              </a:xfrm>
              <a:custGeom>
                <a:avLst/>
                <a:gdLst>
                  <a:gd name="T0" fmla="*/ 7 w 7"/>
                  <a:gd name="T1" fmla="*/ 0 h 8"/>
                  <a:gd name="T2" fmla="*/ 7 w 7"/>
                  <a:gd name="T3" fmla="*/ 8 h 8"/>
                  <a:gd name="T4" fmla="*/ 0 w 7"/>
                  <a:gd name="T5" fmla="*/ 8 h 8"/>
                  <a:gd name="T6" fmla="*/ 0 w 7"/>
                  <a:gd name="T7" fmla="*/ 8 h 8"/>
                  <a:gd name="T8" fmla="*/ 0 w 7"/>
                  <a:gd name="T9" fmla="*/ 7 h 8"/>
                  <a:gd name="T10" fmla="*/ 5 w 7"/>
                  <a:gd name="T11" fmla="*/ 7 h 8"/>
                  <a:gd name="T12" fmla="*/ 5 w 7"/>
                  <a:gd name="T13" fmla="*/ 1 h 8"/>
                  <a:gd name="T14" fmla="*/ 0 w 7"/>
                  <a:gd name="T15" fmla="*/ 1 h 8"/>
                  <a:gd name="T16" fmla="*/ 0 w 7"/>
                  <a:gd name="T17" fmla="*/ 1 h 8"/>
                  <a:gd name="T18" fmla="*/ 0 w 7"/>
                  <a:gd name="T19" fmla="*/ 0 h 8"/>
                  <a:gd name="T20" fmla="*/ 7 w 7"/>
                  <a:gd name="T21" fmla="*/ 0 h 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" h="8">
                    <a:moveTo>
                      <a:pt x="7" y="0"/>
                    </a:moveTo>
                    <a:lnTo>
                      <a:pt x="7" y="8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5" y="7"/>
                    </a:lnTo>
                    <a:lnTo>
                      <a:pt x="5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18" name="Freeform 310"/>
              <p:cNvSpPr>
                <a:spLocks/>
              </p:cNvSpPr>
              <p:nvPr/>
            </p:nvSpPr>
            <p:spPr bwMode="auto">
              <a:xfrm>
                <a:off x="5579" y="2291"/>
                <a:ext cx="8" cy="11"/>
              </a:xfrm>
              <a:custGeom>
                <a:avLst/>
                <a:gdLst>
                  <a:gd name="T0" fmla="*/ 7 w 8"/>
                  <a:gd name="T1" fmla="*/ 9 h 11"/>
                  <a:gd name="T2" fmla="*/ 7 w 8"/>
                  <a:gd name="T3" fmla="*/ 1 h 11"/>
                  <a:gd name="T4" fmla="*/ 0 w 8"/>
                  <a:gd name="T5" fmla="*/ 1 h 11"/>
                  <a:gd name="T6" fmla="*/ 0 w 8"/>
                  <a:gd name="T7" fmla="*/ 1 h 11"/>
                  <a:gd name="T8" fmla="*/ 0 w 8"/>
                  <a:gd name="T9" fmla="*/ 0 h 11"/>
                  <a:gd name="T10" fmla="*/ 8 w 8"/>
                  <a:gd name="T11" fmla="*/ 0 h 11"/>
                  <a:gd name="T12" fmla="*/ 8 w 8"/>
                  <a:gd name="T13" fmla="*/ 11 h 11"/>
                  <a:gd name="T14" fmla="*/ 0 w 8"/>
                  <a:gd name="T15" fmla="*/ 11 h 11"/>
                  <a:gd name="T16" fmla="*/ 0 w 8"/>
                  <a:gd name="T17" fmla="*/ 11 h 11"/>
                  <a:gd name="T18" fmla="*/ 0 w 8"/>
                  <a:gd name="T19" fmla="*/ 9 h 11"/>
                  <a:gd name="T20" fmla="*/ 7 w 8"/>
                  <a:gd name="T21" fmla="*/ 9 h 1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8" h="11">
                    <a:moveTo>
                      <a:pt x="7" y="9"/>
                    </a:moveTo>
                    <a:lnTo>
                      <a:pt x="7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8" y="11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7" y="9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19" name="Freeform 311"/>
              <p:cNvSpPr>
                <a:spLocks/>
              </p:cNvSpPr>
              <p:nvPr/>
            </p:nvSpPr>
            <p:spPr bwMode="auto">
              <a:xfrm>
                <a:off x="5577" y="2300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0 h 2"/>
                  <a:gd name="T10" fmla="*/ 2 w 2"/>
                  <a:gd name="T11" fmla="*/ 2 h 2"/>
                  <a:gd name="T12" fmla="*/ 0 w 2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20" name="Freeform 312"/>
              <p:cNvSpPr>
                <a:spLocks/>
              </p:cNvSpPr>
              <p:nvPr/>
            </p:nvSpPr>
            <p:spPr bwMode="auto">
              <a:xfrm>
                <a:off x="5577" y="2299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0 w 2"/>
                  <a:gd name="T11" fmla="*/ 0 h 1"/>
                  <a:gd name="T12" fmla="*/ 2 w 2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21" name="Freeform 313"/>
              <p:cNvSpPr>
                <a:spLocks/>
              </p:cNvSpPr>
              <p:nvPr/>
            </p:nvSpPr>
            <p:spPr bwMode="auto">
              <a:xfrm>
                <a:off x="5576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22" name="Freeform 314"/>
              <p:cNvSpPr>
                <a:spLocks/>
              </p:cNvSpPr>
              <p:nvPr/>
            </p:nvSpPr>
            <p:spPr bwMode="auto">
              <a:xfrm>
                <a:off x="5577" y="2292"/>
                <a:ext cx="2" cy="1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2 w 2"/>
                  <a:gd name="T9" fmla="*/ 0 h 1"/>
                  <a:gd name="T10" fmla="*/ 2 w 2"/>
                  <a:gd name="T11" fmla="*/ 1 h 1"/>
                  <a:gd name="T12" fmla="*/ 0 w 2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23" name="Freeform 315"/>
              <p:cNvSpPr>
                <a:spLocks/>
              </p:cNvSpPr>
              <p:nvPr/>
            </p:nvSpPr>
            <p:spPr bwMode="auto">
              <a:xfrm>
                <a:off x="5577" y="2291"/>
                <a:ext cx="2" cy="1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2 w 2"/>
                  <a:gd name="T9" fmla="*/ 0 h 1"/>
                  <a:gd name="T10" fmla="*/ 2 w 2"/>
                  <a:gd name="T11" fmla="*/ 1 h 1"/>
                  <a:gd name="T12" fmla="*/ 0 w 2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24" name="Freeform 316"/>
              <p:cNvSpPr>
                <a:spLocks/>
              </p:cNvSpPr>
              <p:nvPr/>
            </p:nvSpPr>
            <p:spPr bwMode="auto">
              <a:xfrm>
                <a:off x="5576" y="2300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0 w 1"/>
                  <a:gd name="T3" fmla="*/ 2 h 2"/>
                  <a:gd name="T4" fmla="*/ 0 w 1"/>
                  <a:gd name="T5" fmla="*/ 2 h 2"/>
                  <a:gd name="T6" fmla="*/ 0 w 1"/>
                  <a:gd name="T7" fmla="*/ 0 h 2"/>
                  <a:gd name="T8" fmla="*/ 1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1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25" name="Freeform 317"/>
              <p:cNvSpPr>
                <a:spLocks/>
              </p:cNvSpPr>
              <p:nvPr/>
            </p:nvSpPr>
            <p:spPr bwMode="auto">
              <a:xfrm>
                <a:off x="5576" y="2292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26" name="Freeform 318"/>
              <p:cNvSpPr>
                <a:spLocks/>
              </p:cNvSpPr>
              <p:nvPr/>
            </p:nvSpPr>
            <p:spPr bwMode="auto">
              <a:xfrm>
                <a:off x="5576" y="2291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27" name="Freeform 319"/>
              <p:cNvSpPr>
                <a:spLocks/>
              </p:cNvSpPr>
              <p:nvPr/>
            </p:nvSpPr>
            <p:spPr bwMode="auto">
              <a:xfrm>
                <a:off x="5570" y="2274"/>
                <a:ext cx="9" cy="17"/>
              </a:xfrm>
              <a:custGeom>
                <a:avLst/>
                <a:gdLst>
                  <a:gd name="T0" fmla="*/ 2 w 9"/>
                  <a:gd name="T1" fmla="*/ 0 h 17"/>
                  <a:gd name="T2" fmla="*/ 2 w 9"/>
                  <a:gd name="T3" fmla="*/ 0 h 17"/>
                  <a:gd name="T4" fmla="*/ 6 w 9"/>
                  <a:gd name="T5" fmla="*/ 8 h 17"/>
                  <a:gd name="T6" fmla="*/ 9 w 9"/>
                  <a:gd name="T7" fmla="*/ 17 h 17"/>
                  <a:gd name="T8" fmla="*/ 7 w 9"/>
                  <a:gd name="T9" fmla="*/ 17 h 17"/>
                  <a:gd name="T10" fmla="*/ 7 w 9"/>
                  <a:gd name="T11" fmla="*/ 17 h 17"/>
                  <a:gd name="T12" fmla="*/ 5 w 9"/>
                  <a:gd name="T13" fmla="*/ 8 h 17"/>
                  <a:gd name="T14" fmla="*/ 0 w 9"/>
                  <a:gd name="T15" fmla="*/ 1 h 17"/>
                  <a:gd name="T16" fmla="*/ 2 w 9"/>
                  <a:gd name="T17" fmla="*/ 0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" h="17">
                    <a:moveTo>
                      <a:pt x="2" y="0"/>
                    </a:moveTo>
                    <a:lnTo>
                      <a:pt x="2" y="0"/>
                    </a:lnTo>
                    <a:lnTo>
                      <a:pt x="6" y="8"/>
                    </a:lnTo>
                    <a:lnTo>
                      <a:pt x="9" y="17"/>
                    </a:lnTo>
                    <a:lnTo>
                      <a:pt x="7" y="17"/>
                    </a:lnTo>
                    <a:lnTo>
                      <a:pt x="5" y="8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28" name="Freeform 320"/>
              <p:cNvSpPr>
                <a:spLocks/>
              </p:cNvSpPr>
              <p:nvPr/>
            </p:nvSpPr>
            <p:spPr bwMode="auto">
              <a:xfrm>
                <a:off x="5572" y="2319"/>
                <a:ext cx="4" cy="5"/>
              </a:xfrm>
              <a:custGeom>
                <a:avLst/>
                <a:gdLst>
                  <a:gd name="T0" fmla="*/ 4 w 4"/>
                  <a:gd name="T1" fmla="*/ 4 h 5"/>
                  <a:gd name="T2" fmla="*/ 4 w 4"/>
                  <a:gd name="T3" fmla="*/ 5 h 5"/>
                  <a:gd name="T4" fmla="*/ 0 w 4"/>
                  <a:gd name="T5" fmla="*/ 1 h 5"/>
                  <a:gd name="T6" fmla="*/ 0 w 4"/>
                  <a:gd name="T7" fmla="*/ 0 h 5"/>
                  <a:gd name="T8" fmla="*/ 4 w 4"/>
                  <a:gd name="T9" fmla="*/ 4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4" y="4"/>
                    </a:moveTo>
                    <a:lnTo>
                      <a:pt x="4" y="5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4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29" name="Freeform 321"/>
              <p:cNvSpPr>
                <a:spLocks/>
              </p:cNvSpPr>
              <p:nvPr/>
            </p:nvSpPr>
            <p:spPr bwMode="auto">
              <a:xfrm>
                <a:off x="5570" y="2302"/>
                <a:ext cx="9" cy="17"/>
              </a:xfrm>
              <a:custGeom>
                <a:avLst/>
                <a:gdLst>
                  <a:gd name="T0" fmla="*/ 9 w 9"/>
                  <a:gd name="T1" fmla="*/ 0 h 17"/>
                  <a:gd name="T2" fmla="*/ 9 w 9"/>
                  <a:gd name="T3" fmla="*/ 0 h 17"/>
                  <a:gd name="T4" fmla="*/ 6 w 9"/>
                  <a:gd name="T5" fmla="*/ 10 h 17"/>
                  <a:gd name="T6" fmla="*/ 2 w 9"/>
                  <a:gd name="T7" fmla="*/ 17 h 17"/>
                  <a:gd name="T8" fmla="*/ 0 w 9"/>
                  <a:gd name="T9" fmla="*/ 15 h 17"/>
                  <a:gd name="T10" fmla="*/ 0 w 9"/>
                  <a:gd name="T11" fmla="*/ 15 h 17"/>
                  <a:gd name="T12" fmla="*/ 5 w 9"/>
                  <a:gd name="T13" fmla="*/ 8 h 17"/>
                  <a:gd name="T14" fmla="*/ 7 w 9"/>
                  <a:gd name="T15" fmla="*/ 0 h 17"/>
                  <a:gd name="T16" fmla="*/ 9 w 9"/>
                  <a:gd name="T17" fmla="*/ 0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" h="17">
                    <a:moveTo>
                      <a:pt x="9" y="0"/>
                    </a:moveTo>
                    <a:lnTo>
                      <a:pt x="9" y="0"/>
                    </a:lnTo>
                    <a:lnTo>
                      <a:pt x="6" y="10"/>
                    </a:lnTo>
                    <a:lnTo>
                      <a:pt x="2" y="17"/>
                    </a:lnTo>
                    <a:lnTo>
                      <a:pt x="0" y="15"/>
                    </a:lnTo>
                    <a:lnTo>
                      <a:pt x="5" y="8"/>
                    </a:lnTo>
                    <a:lnTo>
                      <a:pt x="7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30" name="Freeform 322"/>
              <p:cNvSpPr>
                <a:spLocks/>
              </p:cNvSpPr>
              <p:nvPr/>
            </p:nvSpPr>
            <p:spPr bwMode="auto">
              <a:xfrm>
                <a:off x="5570" y="2317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3 h 3"/>
                  <a:gd name="T4" fmla="*/ 0 w 2"/>
                  <a:gd name="T5" fmla="*/ 2 h 3"/>
                  <a:gd name="T6" fmla="*/ 0 w 2"/>
                  <a:gd name="T7" fmla="*/ 0 h 3"/>
                  <a:gd name="T8" fmla="*/ 2 w 2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2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31" name="Freeform 323"/>
              <p:cNvSpPr>
                <a:spLocks/>
              </p:cNvSpPr>
              <p:nvPr/>
            </p:nvSpPr>
            <p:spPr bwMode="auto">
              <a:xfrm>
                <a:off x="5569" y="2272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1 w 3"/>
                  <a:gd name="T3" fmla="*/ 0 h 3"/>
                  <a:gd name="T4" fmla="*/ 3 w 3"/>
                  <a:gd name="T5" fmla="*/ 2 h 3"/>
                  <a:gd name="T6" fmla="*/ 1 w 3"/>
                  <a:gd name="T7" fmla="*/ 3 h 3"/>
                  <a:gd name="T8" fmla="*/ 0 w 3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32" name="Freeform 324"/>
              <p:cNvSpPr>
                <a:spLocks/>
              </p:cNvSpPr>
              <p:nvPr/>
            </p:nvSpPr>
            <p:spPr bwMode="auto">
              <a:xfrm>
                <a:off x="5570" y="2302"/>
                <a:ext cx="7" cy="15"/>
              </a:xfrm>
              <a:custGeom>
                <a:avLst/>
                <a:gdLst>
                  <a:gd name="T0" fmla="*/ 0 w 7"/>
                  <a:gd name="T1" fmla="*/ 15 h 15"/>
                  <a:gd name="T2" fmla="*/ 0 w 7"/>
                  <a:gd name="T3" fmla="*/ 15 h 15"/>
                  <a:gd name="T4" fmla="*/ 3 w 7"/>
                  <a:gd name="T5" fmla="*/ 8 h 15"/>
                  <a:gd name="T6" fmla="*/ 6 w 7"/>
                  <a:gd name="T7" fmla="*/ 0 h 15"/>
                  <a:gd name="T8" fmla="*/ 7 w 7"/>
                  <a:gd name="T9" fmla="*/ 0 h 15"/>
                  <a:gd name="T10" fmla="*/ 7 w 7"/>
                  <a:gd name="T11" fmla="*/ 0 h 15"/>
                  <a:gd name="T12" fmla="*/ 5 w 7"/>
                  <a:gd name="T13" fmla="*/ 8 h 15"/>
                  <a:gd name="T14" fmla="*/ 0 w 7"/>
                  <a:gd name="T15" fmla="*/ 15 h 15"/>
                  <a:gd name="T16" fmla="*/ 0 w 7"/>
                  <a:gd name="T17" fmla="*/ 15 h 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" h="15">
                    <a:moveTo>
                      <a:pt x="0" y="15"/>
                    </a:moveTo>
                    <a:lnTo>
                      <a:pt x="0" y="15"/>
                    </a:lnTo>
                    <a:lnTo>
                      <a:pt x="3" y="8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5" y="8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33" name="Freeform 325"/>
              <p:cNvSpPr>
                <a:spLocks/>
              </p:cNvSpPr>
              <p:nvPr/>
            </p:nvSpPr>
            <p:spPr bwMode="auto">
              <a:xfrm>
                <a:off x="5569" y="2319"/>
                <a:ext cx="3" cy="3"/>
              </a:xfrm>
              <a:custGeom>
                <a:avLst/>
                <a:gdLst>
                  <a:gd name="T0" fmla="*/ 0 w 3"/>
                  <a:gd name="T1" fmla="*/ 1 h 3"/>
                  <a:gd name="T2" fmla="*/ 1 w 3"/>
                  <a:gd name="T3" fmla="*/ 0 h 3"/>
                  <a:gd name="T4" fmla="*/ 3 w 3"/>
                  <a:gd name="T5" fmla="*/ 1 h 3"/>
                  <a:gd name="T6" fmla="*/ 1 w 3"/>
                  <a:gd name="T7" fmla="*/ 3 h 3"/>
                  <a:gd name="T8" fmla="*/ 0 w 3"/>
                  <a:gd name="T9" fmla="*/ 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0" y="1"/>
                    </a:move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34" name="Freeform 326"/>
              <p:cNvSpPr>
                <a:spLocks/>
              </p:cNvSpPr>
              <p:nvPr/>
            </p:nvSpPr>
            <p:spPr bwMode="auto">
              <a:xfrm>
                <a:off x="5569" y="2275"/>
                <a:ext cx="8" cy="16"/>
              </a:xfrm>
              <a:custGeom>
                <a:avLst/>
                <a:gdLst>
                  <a:gd name="T0" fmla="*/ 0 w 8"/>
                  <a:gd name="T1" fmla="*/ 2 h 16"/>
                  <a:gd name="T2" fmla="*/ 1 w 8"/>
                  <a:gd name="T3" fmla="*/ 0 h 16"/>
                  <a:gd name="T4" fmla="*/ 1 w 8"/>
                  <a:gd name="T5" fmla="*/ 0 h 16"/>
                  <a:gd name="T6" fmla="*/ 6 w 8"/>
                  <a:gd name="T7" fmla="*/ 7 h 16"/>
                  <a:gd name="T8" fmla="*/ 8 w 8"/>
                  <a:gd name="T9" fmla="*/ 16 h 16"/>
                  <a:gd name="T10" fmla="*/ 7 w 8"/>
                  <a:gd name="T11" fmla="*/ 16 h 16"/>
                  <a:gd name="T12" fmla="*/ 0 w 8"/>
                  <a:gd name="T13" fmla="*/ 2 h 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" h="16">
                    <a:moveTo>
                      <a:pt x="0" y="2"/>
                    </a:moveTo>
                    <a:lnTo>
                      <a:pt x="1" y="0"/>
                    </a:lnTo>
                    <a:lnTo>
                      <a:pt x="6" y="7"/>
                    </a:lnTo>
                    <a:lnTo>
                      <a:pt x="8" y="16"/>
                    </a:lnTo>
                    <a:lnTo>
                      <a:pt x="7" y="16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35" name="Freeform 327"/>
              <p:cNvSpPr>
                <a:spLocks/>
              </p:cNvSpPr>
              <p:nvPr/>
            </p:nvSpPr>
            <p:spPr bwMode="auto">
              <a:xfrm>
                <a:off x="5569" y="2317"/>
                <a:ext cx="1" cy="2"/>
              </a:xfrm>
              <a:custGeom>
                <a:avLst/>
                <a:gdLst>
                  <a:gd name="T0" fmla="*/ 1 w 1"/>
                  <a:gd name="T1" fmla="*/ 0 h 2"/>
                  <a:gd name="T2" fmla="*/ 1 w 1"/>
                  <a:gd name="T3" fmla="*/ 0 h 2"/>
                  <a:gd name="T4" fmla="*/ 1 w 1"/>
                  <a:gd name="T5" fmla="*/ 2 h 2"/>
                  <a:gd name="T6" fmla="*/ 0 w 1"/>
                  <a:gd name="T7" fmla="*/ 2 h 2"/>
                  <a:gd name="T8" fmla="*/ 1 w 1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36" name="Freeform 328"/>
              <p:cNvSpPr>
                <a:spLocks/>
              </p:cNvSpPr>
              <p:nvPr/>
            </p:nvSpPr>
            <p:spPr bwMode="auto">
              <a:xfrm>
                <a:off x="5569" y="2274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0 w 1"/>
                  <a:gd name="T3" fmla="*/ 3 h 3"/>
                  <a:gd name="T4" fmla="*/ 0 w 1"/>
                  <a:gd name="T5" fmla="*/ 1 h 3"/>
                  <a:gd name="T6" fmla="*/ 0 w 1"/>
                  <a:gd name="T7" fmla="*/ 0 h 3"/>
                  <a:gd name="T8" fmla="*/ 1 w 1"/>
                  <a:gd name="T9" fmla="*/ 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37" name="Freeform 329"/>
              <p:cNvSpPr>
                <a:spLocks/>
              </p:cNvSpPr>
              <p:nvPr/>
            </p:nvSpPr>
            <p:spPr bwMode="auto">
              <a:xfrm>
                <a:off x="5569" y="2271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1 h 3"/>
                  <a:gd name="T4" fmla="*/ 0 w 1"/>
                  <a:gd name="T5" fmla="*/ 3 h 3"/>
                  <a:gd name="T6" fmla="*/ 0 w 1"/>
                  <a:gd name="T7" fmla="*/ 1 h 3"/>
                  <a:gd name="T8" fmla="*/ 1 w 1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1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38" name="Freeform 330"/>
              <p:cNvSpPr>
                <a:spLocks/>
              </p:cNvSpPr>
              <p:nvPr/>
            </p:nvSpPr>
            <p:spPr bwMode="auto">
              <a:xfrm>
                <a:off x="5568" y="2319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1 w 2"/>
                  <a:gd name="T3" fmla="*/ 1 h 1"/>
                  <a:gd name="T4" fmla="*/ 0 w 2"/>
                  <a:gd name="T5" fmla="*/ 0 h 1"/>
                  <a:gd name="T6" fmla="*/ 1 w 2"/>
                  <a:gd name="T7" fmla="*/ 0 h 1"/>
                  <a:gd name="T8" fmla="*/ 2 w 2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1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39" name="Freeform 331"/>
              <p:cNvSpPr>
                <a:spLocks/>
              </p:cNvSpPr>
              <p:nvPr/>
            </p:nvSpPr>
            <p:spPr bwMode="auto">
              <a:xfrm>
                <a:off x="5568" y="2272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2 h 3"/>
                  <a:gd name="T4" fmla="*/ 1 w 1"/>
                  <a:gd name="T5" fmla="*/ 3 h 3"/>
                  <a:gd name="T6" fmla="*/ 0 w 1"/>
                  <a:gd name="T7" fmla="*/ 2 h 3"/>
                  <a:gd name="T8" fmla="*/ 1 w 1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40" name="Freeform 332"/>
              <p:cNvSpPr>
                <a:spLocks/>
              </p:cNvSpPr>
              <p:nvPr/>
            </p:nvSpPr>
            <p:spPr bwMode="auto">
              <a:xfrm>
                <a:off x="5565" y="2320"/>
                <a:ext cx="11" cy="11"/>
              </a:xfrm>
              <a:custGeom>
                <a:avLst/>
                <a:gdLst>
                  <a:gd name="T0" fmla="*/ 4 w 11"/>
                  <a:gd name="T1" fmla="*/ 11 h 11"/>
                  <a:gd name="T2" fmla="*/ 0 w 11"/>
                  <a:gd name="T3" fmla="*/ 7 h 11"/>
                  <a:gd name="T4" fmla="*/ 1 w 11"/>
                  <a:gd name="T5" fmla="*/ 6 h 11"/>
                  <a:gd name="T6" fmla="*/ 4 w 11"/>
                  <a:gd name="T7" fmla="*/ 9 h 11"/>
                  <a:gd name="T8" fmla="*/ 8 w 11"/>
                  <a:gd name="T9" fmla="*/ 4 h 11"/>
                  <a:gd name="T10" fmla="*/ 5 w 11"/>
                  <a:gd name="T11" fmla="*/ 2 h 11"/>
                  <a:gd name="T12" fmla="*/ 7 w 11"/>
                  <a:gd name="T13" fmla="*/ 0 h 11"/>
                  <a:gd name="T14" fmla="*/ 11 w 11"/>
                  <a:gd name="T15" fmla="*/ 4 h 11"/>
                  <a:gd name="T16" fmla="*/ 4 w 11"/>
                  <a:gd name="T17" fmla="*/ 11 h 1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1" h="11">
                    <a:moveTo>
                      <a:pt x="4" y="11"/>
                    </a:moveTo>
                    <a:lnTo>
                      <a:pt x="0" y="7"/>
                    </a:lnTo>
                    <a:lnTo>
                      <a:pt x="1" y="6"/>
                    </a:lnTo>
                    <a:lnTo>
                      <a:pt x="4" y="9"/>
                    </a:lnTo>
                    <a:lnTo>
                      <a:pt x="8" y="4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11" y="4"/>
                    </a:lnTo>
                    <a:lnTo>
                      <a:pt x="4" y="1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41" name="Freeform 333"/>
              <p:cNvSpPr>
                <a:spLocks/>
              </p:cNvSpPr>
              <p:nvPr/>
            </p:nvSpPr>
            <p:spPr bwMode="auto">
              <a:xfrm>
                <a:off x="5566" y="2293"/>
                <a:ext cx="2" cy="6"/>
              </a:xfrm>
              <a:custGeom>
                <a:avLst/>
                <a:gdLst>
                  <a:gd name="T0" fmla="*/ 2 w 2"/>
                  <a:gd name="T1" fmla="*/ 0 h 6"/>
                  <a:gd name="T2" fmla="*/ 2 w 2"/>
                  <a:gd name="T3" fmla="*/ 0 h 6"/>
                  <a:gd name="T4" fmla="*/ 2 w 2"/>
                  <a:gd name="T5" fmla="*/ 3 h 6"/>
                  <a:gd name="T6" fmla="*/ 2 w 2"/>
                  <a:gd name="T7" fmla="*/ 3 h 6"/>
                  <a:gd name="T8" fmla="*/ 2 w 2"/>
                  <a:gd name="T9" fmla="*/ 6 h 6"/>
                  <a:gd name="T10" fmla="*/ 0 w 2"/>
                  <a:gd name="T11" fmla="*/ 6 h 6"/>
                  <a:gd name="T12" fmla="*/ 0 w 2"/>
                  <a:gd name="T13" fmla="*/ 6 h 6"/>
                  <a:gd name="T14" fmla="*/ 0 w 2"/>
                  <a:gd name="T15" fmla="*/ 3 h 6"/>
                  <a:gd name="T16" fmla="*/ 0 w 2"/>
                  <a:gd name="T17" fmla="*/ 3 h 6"/>
                  <a:gd name="T18" fmla="*/ 0 w 2"/>
                  <a:gd name="T19" fmla="*/ 0 h 6"/>
                  <a:gd name="T20" fmla="*/ 2 w 2"/>
                  <a:gd name="T21" fmla="*/ 0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" h="6">
                    <a:moveTo>
                      <a:pt x="2" y="0"/>
                    </a:moveTo>
                    <a:lnTo>
                      <a:pt x="2" y="0"/>
                    </a:lnTo>
                    <a:lnTo>
                      <a:pt x="2" y="3"/>
                    </a:lnTo>
                    <a:lnTo>
                      <a:pt x="2" y="6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42" name="Freeform 334"/>
              <p:cNvSpPr>
                <a:spLocks/>
              </p:cNvSpPr>
              <p:nvPr/>
            </p:nvSpPr>
            <p:spPr bwMode="auto">
              <a:xfrm>
                <a:off x="5566" y="2299"/>
                <a:ext cx="2" cy="1"/>
              </a:xfrm>
              <a:custGeom>
                <a:avLst/>
                <a:gdLst>
                  <a:gd name="T0" fmla="*/ 2 w 2"/>
                  <a:gd name="T1" fmla="*/ 1 h 1"/>
                  <a:gd name="T2" fmla="*/ 0 w 2"/>
                  <a:gd name="T3" fmla="*/ 1 h 1"/>
                  <a:gd name="T4" fmla="*/ 0 w 2"/>
                  <a:gd name="T5" fmla="*/ 1 h 1"/>
                  <a:gd name="T6" fmla="*/ 0 w 2"/>
                  <a:gd name="T7" fmla="*/ 0 h 1"/>
                  <a:gd name="T8" fmla="*/ 2 w 2"/>
                  <a:gd name="T9" fmla="*/ 0 h 1"/>
                  <a:gd name="T10" fmla="*/ 2 w 2"/>
                  <a:gd name="T11" fmla="*/ 0 h 1"/>
                  <a:gd name="T12" fmla="*/ 2 w 2"/>
                  <a:gd name="T13" fmla="*/ 1 h 1"/>
                  <a:gd name="T14" fmla="*/ 2 w 2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43" name="Freeform 335"/>
              <p:cNvSpPr>
                <a:spLocks/>
              </p:cNvSpPr>
              <p:nvPr/>
            </p:nvSpPr>
            <p:spPr bwMode="auto">
              <a:xfrm>
                <a:off x="5566" y="2292"/>
                <a:ext cx="2" cy="1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2 w 2"/>
                  <a:gd name="T9" fmla="*/ 0 h 1"/>
                  <a:gd name="T10" fmla="*/ 2 w 2"/>
                  <a:gd name="T11" fmla="*/ 1 h 1"/>
                  <a:gd name="T12" fmla="*/ 0 w 2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44" name="Freeform 336"/>
              <p:cNvSpPr>
                <a:spLocks/>
              </p:cNvSpPr>
              <p:nvPr/>
            </p:nvSpPr>
            <p:spPr bwMode="auto">
              <a:xfrm>
                <a:off x="5565" y="2293"/>
                <a:ext cx="1" cy="6"/>
              </a:xfrm>
              <a:custGeom>
                <a:avLst/>
                <a:gdLst>
                  <a:gd name="T0" fmla="*/ 0 w 1"/>
                  <a:gd name="T1" fmla="*/ 6 h 6"/>
                  <a:gd name="T2" fmla="*/ 0 w 1"/>
                  <a:gd name="T3" fmla="*/ 6 h 6"/>
                  <a:gd name="T4" fmla="*/ 0 w 1"/>
                  <a:gd name="T5" fmla="*/ 3 h 6"/>
                  <a:gd name="T6" fmla="*/ 0 w 1"/>
                  <a:gd name="T7" fmla="*/ 3 h 6"/>
                  <a:gd name="T8" fmla="*/ 0 w 1"/>
                  <a:gd name="T9" fmla="*/ 0 h 6"/>
                  <a:gd name="T10" fmla="*/ 1 w 1"/>
                  <a:gd name="T11" fmla="*/ 0 h 6"/>
                  <a:gd name="T12" fmla="*/ 1 w 1"/>
                  <a:gd name="T13" fmla="*/ 0 h 6"/>
                  <a:gd name="T14" fmla="*/ 1 w 1"/>
                  <a:gd name="T15" fmla="*/ 3 h 6"/>
                  <a:gd name="T16" fmla="*/ 1 w 1"/>
                  <a:gd name="T17" fmla="*/ 3 h 6"/>
                  <a:gd name="T18" fmla="*/ 1 w 1"/>
                  <a:gd name="T19" fmla="*/ 6 h 6"/>
                  <a:gd name="T20" fmla="*/ 0 w 1"/>
                  <a:gd name="T21" fmla="*/ 6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" h="6">
                    <a:moveTo>
                      <a:pt x="0" y="6"/>
                    </a:move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1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45" name="Freeform 337"/>
              <p:cNvSpPr>
                <a:spLocks/>
              </p:cNvSpPr>
              <p:nvPr/>
            </p:nvSpPr>
            <p:spPr bwMode="auto">
              <a:xfrm>
                <a:off x="5566" y="2300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0 w 2"/>
                  <a:gd name="T3" fmla="*/ 2 h 2"/>
                  <a:gd name="T4" fmla="*/ 0 w 2"/>
                  <a:gd name="T5" fmla="*/ 2 h 2"/>
                  <a:gd name="T6" fmla="*/ 0 w 2"/>
                  <a:gd name="T7" fmla="*/ 0 h 2"/>
                  <a:gd name="T8" fmla="*/ 2 w 2"/>
                  <a:gd name="T9" fmla="*/ 0 h 2"/>
                  <a:gd name="T10" fmla="*/ 2 w 2"/>
                  <a:gd name="T11" fmla="*/ 2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2">
                    <a:moveTo>
                      <a:pt x="2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46" name="Freeform 338"/>
              <p:cNvSpPr>
                <a:spLocks/>
              </p:cNvSpPr>
              <p:nvPr/>
            </p:nvSpPr>
            <p:spPr bwMode="auto">
              <a:xfrm>
                <a:off x="5565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47" name="Freeform 339"/>
              <p:cNvSpPr>
                <a:spLocks/>
              </p:cNvSpPr>
              <p:nvPr/>
            </p:nvSpPr>
            <p:spPr bwMode="auto">
              <a:xfrm>
                <a:off x="5566" y="2291"/>
                <a:ext cx="2" cy="1"/>
              </a:xfrm>
              <a:custGeom>
                <a:avLst/>
                <a:gdLst>
                  <a:gd name="T0" fmla="*/ 0 w 2"/>
                  <a:gd name="T1" fmla="*/ 0 h 1"/>
                  <a:gd name="T2" fmla="*/ 2 w 2"/>
                  <a:gd name="T3" fmla="*/ 0 h 1"/>
                  <a:gd name="T4" fmla="*/ 2 w 2"/>
                  <a:gd name="T5" fmla="*/ 0 h 1"/>
                  <a:gd name="T6" fmla="*/ 2 w 2"/>
                  <a:gd name="T7" fmla="*/ 1 h 1"/>
                  <a:gd name="T8" fmla="*/ 0 w 2"/>
                  <a:gd name="T9" fmla="*/ 1 h 1"/>
                  <a:gd name="T10" fmla="*/ 0 w 2"/>
                  <a:gd name="T11" fmla="*/ 1 h 1"/>
                  <a:gd name="T12" fmla="*/ 0 w 2"/>
                  <a:gd name="T13" fmla="*/ 0 h 1"/>
                  <a:gd name="T14" fmla="*/ 0 w 2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48" name="Freeform 340"/>
              <p:cNvSpPr>
                <a:spLocks/>
              </p:cNvSpPr>
              <p:nvPr/>
            </p:nvSpPr>
            <p:spPr bwMode="auto">
              <a:xfrm>
                <a:off x="5563" y="2291"/>
                <a:ext cx="3" cy="1"/>
              </a:xfrm>
              <a:custGeom>
                <a:avLst/>
                <a:gdLst>
                  <a:gd name="T0" fmla="*/ 3 w 3"/>
                  <a:gd name="T1" fmla="*/ 0 h 1"/>
                  <a:gd name="T2" fmla="*/ 3 w 3"/>
                  <a:gd name="T3" fmla="*/ 0 h 1"/>
                  <a:gd name="T4" fmla="*/ 3 w 3"/>
                  <a:gd name="T5" fmla="*/ 1 h 1"/>
                  <a:gd name="T6" fmla="*/ 2 w 3"/>
                  <a:gd name="T7" fmla="*/ 1 h 1"/>
                  <a:gd name="T8" fmla="*/ 0 w 3"/>
                  <a:gd name="T9" fmla="*/ 0 h 1"/>
                  <a:gd name="T10" fmla="*/ 3 w 3"/>
                  <a:gd name="T11" fmla="*/ 0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1">
                    <a:moveTo>
                      <a:pt x="3" y="0"/>
                    </a:moveTo>
                    <a:lnTo>
                      <a:pt x="3" y="0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49" name="Freeform 341"/>
              <p:cNvSpPr>
                <a:spLocks/>
              </p:cNvSpPr>
              <p:nvPr/>
            </p:nvSpPr>
            <p:spPr bwMode="auto">
              <a:xfrm>
                <a:off x="5565" y="2261"/>
                <a:ext cx="11" cy="11"/>
              </a:xfrm>
              <a:custGeom>
                <a:avLst/>
                <a:gdLst>
                  <a:gd name="T0" fmla="*/ 4 w 11"/>
                  <a:gd name="T1" fmla="*/ 3 h 11"/>
                  <a:gd name="T2" fmla="*/ 1 w 11"/>
                  <a:gd name="T3" fmla="*/ 7 h 11"/>
                  <a:gd name="T4" fmla="*/ 0 w 11"/>
                  <a:gd name="T5" fmla="*/ 6 h 11"/>
                  <a:gd name="T6" fmla="*/ 4 w 11"/>
                  <a:gd name="T7" fmla="*/ 0 h 11"/>
                  <a:gd name="T8" fmla="*/ 11 w 11"/>
                  <a:gd name="T9" fmla="*/ 7 h 11"/>
                  <a:gd name="T10" fmla="*/ 5 w 11"/>
                  <a:gd name="T11" fmla="*/ 11 h 11"/>
                  <a:gd name="T12" fmla="*/ 5 w 11"/>
                  <a:gd name="T13" fmla="*/ 10 h 11"/>
                  <a:gd name="T14" fmla="*/ 8 w 11"/>
                  <a:gd name="T15" fmla="*/ 7 h 11"/>
                  <a:gd name="T16" fmla="*/ 4 w 11"/>
                  <a:gd name="T17" fmla="*/ 3 h 1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1" h="11">
                    <a:moveTo>
                      <a:pt x="4" y="3"/>
                    </a:moveTo>
                    <a:lnTo>
                      <a:pt x="1" y="7"/>
                    </a:lnTo>
                    <a:lnTo>
                      <a:pt x="0" y="6"/>
                    </a:lnTo>
                    <a:lnTo>
                      <a:pt x="4" y="0"/>
                    </a:lnTo>
                    <a:lnTo>
                      <a:pt x="11" y="7"/>
                    </a:lnTo>
                    <a:lnTo>
                      <a:pt x="5" y="11"/>
                    </a:lnTo>
                    <a:lnTo>
                      <a:pt x="5" y="10"/>
                    </a:lnTo>
                    <a:lnTo>
                      <a:pt x="8" y="7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50" name="Freeform 342"/>
              <p:cNvSpPr>
                <a:spLocks/>
              </p:cNvSpPr>
              <p:nvPr/>
            </p:nvSpPr>
            <p:spPr bwMode="auto">
              <a:xfrm>
                <a:off x="5562" y="2302"/>
                <a:ext cx="4" cy="8"/>
              </a:xfrm>
              <a:custGeom>
                <a:avLst/>
                <a:gdLst>
                  <a:gd name="T0" fmla="*/ 0 w 4"/>
                  <a:gd name="T1" fmla="*/ 7 h 8"/>
                  <a:gd name="T2" fmla="*/ 0 w 4"/>
                  <a:gd name="T3" fmla="*/ 7 h 8"/>
                  <a:gd name="T4" fmla="*/ 3 w 4"/>
                  <a:gd name="T5" fmla="*/ 0 h 8"/>
                  <a:gd name="T6" fmla="*/ 4 w 4"/>
                  <a:gd name="T7" fmla="*/ 0 h 8"/>
                  <a:gd name="T8" fmla="*/ 4 w 4"/>
                  <a:gd name="T9" fmla="*/ 0 h 8"/>
                  <a:gd name="T10" fmla="*/ 1 w 4"/>
                  <a:gd name="T11" fmla="*/ 8 h 8"/>
                  <a:gd name="T12" fmla="*/ 0 w 4"/>
                  <a:gd name="T13" fmla="*/ 7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8">
                    <a:moveTo>
                      <a:pt x="0" y="7"/>
                    </a:moveTo>
                    <a:lnTo>
                      <a:pt x="0" y="7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1" y="8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51" name="Freeform 343"/>
              <p:cNvSpPr>
                <a:spLocks/>
              </p:cNvSpPr>
              <p:nvPr/>
            </p:nvSpPr>
            <p:spPr bwMode="auto">
              <a:xfrm>
                <a:off x="5563" y="2267"/>
                <a:ext cx="3" cy="1"/>
              </a:xfrm>
              <a:custGeom>
                <a:avLst/>
                <a:gdLst>
                  <a:gd name="T0" fmla="*/ 2 w 3"/>
                  <a:gd name="T1" fmla="*/ 0 h 1"/>
                  <a:gd name="T2" fmla="*/ 3 w 3"/>
                  <a:gd name="T3" fmla="*/ 1 h 1"/>
                  <a:gd name="T4" fmla="*/ 2 w 3"/>
                  <a:gd name="T5" fmla="*/ 1 h 1"/>
                  <a:gd name="T6" fmla="*/ 0 w 3"/>
                  <a:gd name="T7" fmla="*/ 1 h 1"/>
                  <a:gd name="T8" fmla="*/ 2 w 3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2" y="0"/>
                    </a:moveTo>
                    <a:lnTo>
                      <a:pt x="3" y="1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52" name="Freeform 344"/>
              <p:cNvSpPr>
                <a:spLocks/>
              </p:cNvSpPr>
              <p:nvPr/>
            </p:nvSpPr>
            <p:spPr bwMode="auto">
              <a:xfrm>
                <a:off x="5563" y="2323"/>
                <a:ext cx="14" cy="10"/>
              </a:xfrm>
              <a:custGeom>
                <a:avLst/>
                <a:gdLst>
                  <a:gd name="T0" fmla="*/ 2 w 14"/>
                  <a:gd name="T1" fmla="*/ 4 h 10"/>
                  <a:gd name="T2" fmla="*/ 6 w 14"/>
                  <a:gd name="T3" fmla="*/ 8 h 10"/>
                  <a:gd name="T4" fmla="*/ 13 w 14"/>
                  <a:gd name="T5" fmla="*/ 1 h 10"/>
                  <a:gd name="T6" fmla="*/ 13 w 14"/>
                  <a:gd name="T7" fmla="*/ 0 h 10"/>
                  <a:gd name="T8" fmla="*/ 14 w 14"/>
                  <a:gd name="T9" fmla="*/ 1 h 10"/>
                  <a:gd name="T10" fmla="*/ 6 w 14"/>
                  <a:gd name="T11" fmla="*/ 10 h 10"/>
                  <a:gd name="T12" fmla="*/ 0 w 14"/>
                  <a:gd name="T13" fmla="*/ 4 h 10"/>
                  <a:gd name="T14" fmla="*/ 2 w 14"/>
                  <a:gd name="T15" fmla="*/ 4 h 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4" h="10">
                    <a:moveTo>
                      <a:pt x="2" y="4"/>
                    </a:moveTo>
                    <a:lnTo>
                      <a:pt x="6" y="8"/>
                    </a:lnTo>
                    <a:lnTo>
                      <a:pt x="13" y="1"/>
                    </a:lnTo>
                    <a:lnTo>
                      <a:pt x="13" y="0"/>
                    </a:lnTo>
                    <a:lnTo>
                      <a:pt x="14" y="1"/>
                    </a:lnTo>
                    <a:lnTo>
                      <a:pt x="6" y="10"/>
                    </a:lnTo>
                    <a:lnTo>
                      <a:pt x="0" y="4"/>
                    </a:lnTo>
                    <a:lnTo>
                      <a:pt x="2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53" name="Freeform 345"/>
              <p:cNvSpPr>
                <a:spLocks/>
              </p:cNvSpPr>
              <p:nvPr/>
            </p:nvSpPr>
            <p:spPr bwMode="auto">
              <a:xfrm>
                <a:off x="5565" y="2292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54" name="Freeform 346"/>
              <p:cNvSpPr>
                <a:spLocks/>
              </p:cNvSpPr>
              <p:nvPr/>
            </p:nvSpPr>
            <p:spPr bwMode="auto">
              <a:xfrm>
                <a:off x="5563" y="2324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3 w 3"/>
                  <a:gd name="T3" fmla="*/ 2 h 3"/>
                  <a:gd name="T4" fmla="*/ 2 w 3"/>
                  <a:gd name="T5" fmla="*/ 3 h 3"/>
                  <a:gd name="T6" fmla="*/ 0 w 3"/>
                  <a:gd name="T7" fmla="*/ 2 h 3"/>
                  <a:gd name="T8" fmla="*/ 2 w 3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55" name="Freeform 347"/>
              <p:cNvSpPr>
                <a:spLocks/>
              </p:cNvSpPr>
              <p:nvPr/>
            </p:nvSpPr>
            <p:spPr bwMode="auto">
              <a:xfrm>
                <a:off x="5565" y="2300"/>
                <a:ext cx="1" cy="2"/>
              </a:xfrm>
              <a:custGeom>
                <a:avLst/>
                <a:gdLst>
                  <a:gd name="T0" fmla="*/ 1 w 1"/>
                  <a:gd name="T1" fmla="*/ 0 h 2"/>
                  <a:gd name="T2" fmla="*/ 1 w 1"/>
                  <a:gd name="T3" fmla="*/ 0 h 2"/>
                  <a:gd name="T4" fmla="*/ 1 w 1"/>
                  <a:gd name="T5" fmla="*/ 2 h 2"/>
                  <a:gd name="T6" fmla="*/ 0 w 1"/>
                  <a:gd name="T7" fmla="*/ 2 h 2"/>
                  <a:gd name="T8" fmla="*/ 0 w 1"/>
                  <a:gd name="T9" fmla="*/ 2 h 2"/>
                  <a:gd name="T10" fmla="*/ 0 w 1"/>
                  <a:gd name="T11" fmla="*/ 0 h 2"/>
                  <a:gd name="T12" fmla="*/ 1 w 1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56" name="Freeform 348"/>
              <p:cNvSpPr>
                <a:spLocks/>
              </p:cNvSpPr>
              <p:nvPr/>
            </p:nvSpPr>
            <p:spPr bwMode="auto">
              <a:xfrm>
                <a:off x="5563" y="2260"/>
                <a:ext cx="14" cy="14"/>
              </a:xfrm>
              <a:custGeom>
                <a:avLst/>
                <a:gdLst>
                  <a:gd name="T0" fmla="*/ 0 w 14"/>
                  <a:gd name="T1" fmla="*/ 5 h 14"/>
                  <a:gd name="T2" fmla="*/ 6 w 14"/>
                  <a:gd name="T3" fmla="*/ 0 h 14"/>
                  <a:gd name="T4" fmla="*/ 14 w 14"/>
                  <a:gd name="T5" fmla="*/ 8 h 14"/>
                  <a:gd name="T6" fmla="*/ 9 w 14"/>
                  <a:gd name="T7" fmla="*/ 14 h 14"/>
                  <a:gd name="T8" fmla="*/ 7 w 14"/>
                  <a:gd name="T9" fmla="*/ 12 h 14"/>
                  <a:gd name="T10" fmla="*/ 13 w 14"/>
                  <a:gd name="T11" fmla="*/ 8 h 14"/>
                  <a:gd name="T12" fmla="*/ 6 w 14"/>
                  <a:gd name="T13" fmla="*/ 1 h 14"/>
                  <a:gd name="T14" fmla="*/ 2 w 14"/>
                  <a:gd name="T15" fmla="*/ 7 h 14"/>
                  <a:gd name="T16" fmla="*/ 0 w 14"/>
                  <a:gd name="T17" fmla="*/ 5 h 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" h="14">
                    <a:moveTo>
                      <a:pt x="0" y="5"/>
                    </a:moveTo>
                    <a:lnTo>
                      <a:pt x="6" y="0"/>
                    </a:lnTo>
                    <a:lnTo>
                      <a:pt x="14" y="8"/>
                    </a:lnTo>
                    <a:lnTo>
                      <a:pt x="9" y="14"/>
                    </a:lnTo>
                    <a:lnTo>
                      <a:pt x="7" y="12"/>
                    </a:lnTo>
                    <a:lnTo>
                      <a:pt x="13" y="8"/>
                    </a:lnTo>
                    <a:lnTo>
                      <a:pt x="6" y="1"/>
                    </a:lnTo>
                    <a:lnTo>
                      <a:pt x="2" y="7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57" name="Freeform 349"/>
              <p:cNvSpPr>
                <a:spLocks/>
              </p:cNvSpPr>
              <p:nvPr/>
            </p:nvSpPr>
            <p:spPr bwMode="auto">
              <a:xfrm>
                <a:off x="5563" y="2302"/>
                <a:ext cx="5" cy="8"/>
              </a:xfrm>
              <a:custGeom>
                <a:avLst/>
                <a:gdLst>
                  <a:gd name="T0" fmla="*/ 3 w 5"/>
                  <a:gd name="T1" fmla="*/ 0 h 8"/>
                  <a:gd name="T2" fmla="*/ 5 w 5"/>
                  <a:gd name="T3" fmla="*/ 0 h 8"/>
                  <a:gd name="T4" fmla="*/ 0 w 5"/>
                  <a:gd name="T5" fmla="*/ 8 h 8"/>
                  <a:gd name="T6" fmla="*/ 0 w 5"/>
                  <a:gd name="T7" fmla="*/ 8 h 8"/>
                  <a:gd name="T8" fmla="*/ 0 w 5"/>
                  <a:gd name="T9" fmla="*/ 8 h 8"/>
                  <a:gd name="T10" fmla="*/ 3 w 5"/>
                  <a:gd name="T11" fmla="*/ 0 h 8"/>
                  <a:gd name="T12" fmla="*/ 3 w 5"/>
                  <a:gd name="T13" fmla="*/ 0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" h="8">
                    <a:moveTo>
                      <a:pt x="3" y="0"/>
                    </a:moveTo>
                    <a:lnTo>
                      <a:pt x="5" y="0"/>
                    </a:lnTo>
                    <a:lnTo>
                      <a:pt x="0" y="8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58" name="Freeform 350"/>
              <p:cNvSpPr>
                <a:spLocks/>
              </p:cNvSpPr>
              <p:nvPr/>
            </p:nvSpPr>
            <p:spPr bwMode="auto">
              <a:xfrm>
                <a:off x="5562" y="2282"/>
                <a:ext cx="6" cy="9"/>
              </a:xfrm>
              <a:custGeom>
                <a:avLst/>
                <a:gdLst>
                  <a:gd name="T0" fmla="*/ 0 w 6"/>
                  <a:gd name="T1" fmla="*/ 2 h 9"/>
                  <a:gd name="T2" fmla="*/ 1 w 6"/>
                  <a:gd name="T3" fmla="*/ 0 h 9"/>
                  <a:gd name="T4" fmla="*/ 1 w 6"/>
                  <a:gd name="T5" fmla="*/ 0 h 9"/>
                  <a:gd name="T6" fmla="*/ 6 w 6"/>
                  <a:gd name="T7" fmla="*/ 9 h 9"/>
                  <a:gd name="T8" fmla="*/ 4 w 6"/>
                  <a:gd name="T9" fmla="*/ 9 h 9"/>
                  <a:gd name="T10" fmla="*/ 4 w 6"/>
                  <a:gd name="T11" fmla="*/ 9 h 9"/>
                  <a:gd name="T12" fmla="*/ 0 w 6"/>
                  <a:gd name="T13" fmla="*/ 2 h 9"/>
                  <a:gd name="T14" fmla="*/ 0 w 6"/>
                  <a:gd name="T15" fmla="*/ 2 h 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" h="9">
                    <a:moveTo>
                      <a:pt x="0" y="2"/>
                    </a:moveTo>
                    <a:lnTo>
                      <a:pt x="1" y="0"/>
                    </a:lnTo>
                    <a:lnTo>
                      <a:pt x="6" y="9"/>
                    </a:lnTo>
                    <a:lnTo>
                      <a:pt x="4" y="9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59" name="Freeform 351"/>
              <p:cNvSpPr>
                <a:spLocks/>
              </p:cNvSpPr>
              <p:nvPr/>
            </p:nvSpPr>
            <p:spPr bwMode="auto">
              <a:xfrm>
                <a:off x="5562" y="2268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1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0 w 3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0" y="0"/>
                    </a:move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60" name="Freeform 352"/>
              <p:cNvSpPr>
                <a:spLocks/>
              </p:cNvSpPr>
              <p:nvPr/>
            </p:nvSpPr>
            <p:spPr bwMode="auto">
              <a:xfrm>
                <a:off x="5546" y="2327"/>
                <a:ext cx="17" cy="7"/>
              </a:xfrm>
              <a:custGeom>
                <a:avLst/>
                <a:gdLst>
                  <a:gd name="T0" fmla="*/ 16 w 17"/>
                  <a:gd name="T1" fmla="*/ 0 h 7"/>
                  <a:gd name="T2" fmla="*/ 17 w 17"/>
                  <a:gd name="T3" fmla="*/ 0 h 7"/>
                  <a:gd name="T4" fmla="*/ 17 w 17"/>
                  <a:gd name="T5" fmla="*/ 0 h 7"/>
                  <a:gd name="T6" fmla="*/ 10 w 17"/>
                  <a:gd name="T7" fmla="*/ 6 h 7"/>
                  <a:gd name="T8" fmla="*/ 0 w 17"/>
                  <a:gd name="T9" fmla="*/ 7 h 7"/>
                  <a:gd name="T10" fmla="*/ 0 w 17"/>
                  <a:gd name="T11" fmla="*/ 6 h 7"/>
                  <a:gd name="T12" fmla="*/ 0 w 17"/>
                  <a:gd name="T13" fmla="*/ 6 h 7"/>
                  <a:gd name="T14" fmla="*/ 9 w 17"/>
                  <a:gd name="T15" fmla="*/ 4 h 7"/>
                  <a:gd name="T16" fmla="*/ 16 w 17"/>
                  <a:gd name="T17" fmla="*/ 0 h 7"/>
                  <a:gd name="T18" fmla="*/ 16 w 17"/>
                  <a:gd name="T19" fmla="*/ 0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7" h="7">
                    <a:moveTo>
                      <a:pt x="16" y="0"/>
                    </a:moveTo>
                    <a:lnTo>
                      <a:pt x="17" y="0"/>
                    </a:lnTo>
                    <a:lnTo>
                      <a:pt x="10" y="6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9" y="4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61" name="Freeform 353"/>
              <p:cNvSpPr>
                <a:spLocks/>
              </p:cNvSpPr>
              <p:nvPr/>
            </p:nvSpPr>
            <p:spPr bwMode="auto">
              <a:xfrm>
                <a:off x="5562" y="2265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1 w 3"/>
                  <a:gd name="T3" fmla="*/ 0 h 3"/>
                  <a:gd name="T4" fmla="*/ 3 w 3"/>
                  <a:gd name="T5" fmla="*/ 2 h 3"/>
                  <a:gd name="T6" fmla="*/ 1 w 3"/>
                  <a:gd name="T7" fmla="*/ 3 h 3"/>
                  <a:gd name="T8" fmla="*/ 0 w 3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62" name="Freeform 354"/>
              <p:cNvSpPr>
                <a:spLocks/>
              </p:cNvSpPr>
              <p:nvPr/>
            </p:nvSpPr>
            <p:spPr bwMode="auto">
              <a:xfrm>
                <a:off x="5561" y="2312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1 w 2"/>
                  <a:gd name="T3" fmla="*/ 1 h 1"/>
                  <a:gd name="T4" fmla="*/ 0 w 2"/>
                  <a:gd name="T5" fmla="*/ 1 h 1"/>
                  <a:gd name="T6" fmla="*/ 1 w 2"/>
                  <a:gd name="T7" fmla="*/ 0 h 1"/>
                  <a:gd name="T8" fmla="*/ 2 w 2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63" name="Freeform 355"/>
              <p:cNvSpPr>
                <a:spLocks/>
              </p:cNvSpPr>
              <p:nvPr/>
            </p:nvSpPr>
            <p:spPr bwMode="auto">
              <a:xfrm>
                <a:off x="5562" y="2310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1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0 w 1"/>
                  <a:gd name="T9" fmla="*/ 2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64" name="Freeform 356"/>
              <p:cNvSpPr>
                <a:spLocks/>
              </p:cNvSpPr>
              <p:nvPr/>
            </p:nvSpPr>
            <p:spPr bwMode="auto">
              <a:xfrm>
                <a:off x="5562" y="2284"/>
                <a:ext cx="4" cy="7"/>
              </a:xfrm>
              <a:custGeom>
                <a:avLst/>
                <a:gdLst>
                  <a:gd name="T0" fmla="*/ 0 w 4"/>
                  <a:gd name="T1" fmla="*/ 0 h 7"/>
                  <a:gd name="T2" fmla="*/ 0 w 4"/>
                  <a:gd name="T3" fmla="*/ 0 h 7"/>
                  <a:gd name="T4" fmla="*/ 4 w 4"/>
                  <a:gd name="T5" fmla="*/ 7 h 7"/>
                  <a:gd name="T6" fmla="*/ 1 w 4"/>
                  <a:gd name="T7" fmla="*/ 7 h 7"/>
                  <a:gd name="T8" fmla="*/ 1 w 4"/>
                  <a:gd name="T9" fmla="*/ 7 h 7"/>
                  <a:gd name="T10" fmla="*/ 0 w 4"/>
                  <a:gd name="T11" fmla="*/ 1 h 7"/>
                  <a:gd name="T12" fmla="*/ 0 w 4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7">
                    <a:moveTo>
                      <a:pt x="0" y="0"/>
                    </a:moveTo>
                    <a:lnTo>
                      <a:pt x="0" y="0"/>
                    </a:lnTo>
                    <a:lnTo>
                      <a:pt x="4" y="7"/>
                    </a:lnTo>
                    <a:lnTo>
                      <a:pt x="1" y="7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65" name="Freeform 357"/>
              <p:cNvSpPr>
                <a:spLocks/>
              </p:cNvSpPr>
              <p:nvPr/>
            </p:nvSpPr>
            <p:spPr bwMode="auto">
              <a:xfrm>
                <a:off x="5561" y="2279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1 w 2"/>
                  <a:gd name="T3" fmla="*/ 3 h 3"/>
                  <a:gd name="T4" fmla="*/ 0 w 2"/>
                  <a:gd name="T5" fmla="*/ 2 h 3"/>
                  <a:gd name="T6" fmla="*/ 1 w 2"/>
                  <a:gd name="T7" fmla="*/ 0 h 3"/>
                  <a:gd name="T8" fmla="*/ 2 w 2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2" y="2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66" name="Freeform 358"/>
              <p:cNvSpPr>
                <a:spLocks/>
              </p:cNvSpPr>
              <p:nvPr/>
            </p:nvSpPr>
            <p:spPr bwMode="auto">
              <a:xfrm>
                <a:off x="5561" y="2309"/>
                <a:ext cx="2" cy="3"/>
              </a:xfrm>
              <a:custGeom>
                <a:avLst/>
                <a:gdLst>
                  <a:gd name="T0" fmla="*/ 2 w 2"/>
                  <a:gd name="T1" fmla="*/ 1 h 3"/>
                  <a:gd name="T2" fmla="*/ 1 w 2"/>
                  <a:gd name="T3" fmla="*/ 3 h 3"/>
                  <a:gd name="T4" fmla="*/ 0 w 2"/>
                  <a:gd name="T5" fmla="*/ 1 h 3"/>
                  <a:gd name="T6" fmla="*/ 1 w 2"/>
                  <a:gd name="T7" fmla="*/ 0 h 3"/>
                  <a:gd name="T8" fmla="*/ 2 w 2"/>
                  <a:gd name="T9" fmla="*/ 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67" name="Freeform 359"/>
              <p:cNvSpPr>
                <a:spLocks/>
              </p:cNvSpPr>
              <p:nvPr/>
            </p:nvSpPr>
            <p:spPr bwMode="auto">
              <a:xfrm>
                <a:off x="5562" y="2323"/>
                <a:ext cx="3" cy="3"/>
              </a:xfrm>
              <a:custGeom>
                <a:avLst/>
                <a:gdLst>
                  <a:gd name="T0" fmla="*/ 0 w 3"/>
                  <a:gd name="T1" fmla="*/ 1 h 3"/>
                  <a:gd name="T2" fmla="*/ 1 w 3"/>
                  <a:gd name="T3" fmla="*/ 0 h 3"/>
                  <a:gd name="T4" fmla="*/ 3 w 3"/>
                  <a:gd name="T5" fmla="*/ 1 h 3"/>
                  <a:gd name="T6" fmla="*/ 1 w 3"/>
                  <a:gd name="T7" fmla="*/ 3 h 3"/>
                  <a:gd name="T8" fmla="*/ 0 w 3"/>
                  <a:gd name="T9" fmla="*/ 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0" y="1"/>
                    </a:move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68" name="Freeform 360"/>
              <p:cNvSpPr>
                <a:spLocks/>
              </p:cNvSpPr>
              <p:nvPr/>
            </p:nvSpPr>
            <p:spPr bwMode="auto">
              <a:xfrm>
                <a:off x="5562" y="2281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0 w 1"/>
                  <a:gd name="T3" fmla="*/ 3 h 3"/>
                  <a:gd name="T4" fmla="*/ 0 w 1"/>
                  <a:gd name="T5" fmla="*/ 1 h 3"/>
                  <a:gd name="T6" fmla="*/ 1 w 1"/>
                  <a:gd name="T7" fmla="*/ 0 h 3"/>
                  <a:gd name="T8" fmla="*/ 1 w 1"/>
                  <a:gd name="T9" fmla="*/ 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69" name="Freeform 361"/>
              <p:cNvSpPr>
                <a:spLocks/>
              </p:cNvSpPr>
              <p:nvPr/>
            </p:nvSpPr>
            <p:spPr bwMode="auto">
              <a:xfrm>
                <a:off x="5561" y="2267"/>
                <a:ext cx="2" cy="1"/>
              </a:xfrm>
              <a:custGeom>
                <a:avLst/>
                <a:gdLst>
                  <a:gd name="T0" fmla="*/ 1 w 2"/>
                  <a:gd name="T1" fmla="*/ 0 h 1"/>
                  <a:gd name="T2" fmla="*/ 2 w 2"/>
                  <a:gd name="T3" fmla="*/ 1 h 1"/>
                  <a:gd name="T4" fmla="*/ 1 w 2"/>
                  <a:gd name="T5" fmla="*/ 1 h 1"/>
                  <a:gd name="T6" fmla="*/ 0 w 2"/>
                  <a:gd name="T7" fmla="*/ 1 h 1"/>
                  <a:gd name="T8" fmla="*/ 1 w 2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1" y="0"/>
                    </a:moveTo>
                    <a:lnTo>
                      <a:pt x="2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70" name="Freeform 362"/>
              <p:cNvSpPr>
                <a:spLocks/>
              </p:cNvSpPr>
              <p:nvPr/>
            </p:nvSpPr>
            <p:spPr bwMode="auto">
              <a:xfrm>
                <a:off x="5562" y="2326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1 w 3"/>
                  <a:gd name="T3" fmla="*/ 0 h 1"/>
                  <a:gd name="T4" fmla="*/ 3 w 3"/>
                  <a:gd name="T5" fmla="*/ 1 h 1"/>
                  <a:gd name="T6" fmla="*/ 1 w 3"/>
                  <a:gd name="T7" fmla="*/ 1 h 1"/>
                  <a:gd name="T8" fmla="*/ 0 w 3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1" y="0"/>
                    </a:lnTo>
                    <a:lnTo>
                      <a:pt x="3" y="1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71" name="Freeform 363"/>
              <p:cNvSpPr>
                <a:spLocks/>
              </p:cNvSpPr>
              <p:nvPr/>
            </p:nvSpPr>
            <p:spPr bwMode="auto">
              <a:xfrm>
                <a:off x="5561" y="2282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2 h 3"/>
                  <a:gd name="T4" fmla="*/ 1 w 1"/>
                  <a:gd name="T5" fmla="*/ 3 h 3"/>
                  <a:gd name="T6" fmla="*/ 0 w 1"/>
                  <a:gd name="T7" fmla="*/ 2 h 3"/>
                  <a:gd name="T8" fmla="*/ 1 w 1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72" name="Freeform 364"/>
              <p:cNvSpPr>
                <a:spLocks/>
              </p:cNvSpPr>
              <p:nvPr/>
            </p:nvSpPr>
            <p:spPr bwMode="auto">
              <a:xfrm>
                <a:off x="5562" y="2324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0 w 1"/>
                  <a:gd name="T3" fmla="*/ 3 h 3"/>
                  <a:gd name="T4" fmla="*/ 0 w 1"/>
                  <a:gd name="T5" fmla="*/ 2 h 3"/>
                  <a:gd name="T6" fmla="*/ 0 w 1"/>
                  <a:gd name="T7" fmla="*/ 0 h 3"/>
                  <a:gd name="T8" fmla="*/ 1 w 1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2"/>
                    </a:move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73" name="Freeform 365"/>
              <p:cNvSpPr>
                <a:spLocks/>
              </p:cNvSpPr>
              <p:nvPr/>
            </p:nvSpPr>
            <p:spPr bwMode="auto">
              <a:xfrm>
                <a:off x="5559" y="2310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3 w 3"/>
                  <a:gd name="T3" fmla="*/ 2 h 3"/>
                  <a:gd name="T4" fmla="*/ 2 w 3"/>
                  <a:gd name="T5" fmla="*/ 3 h 3"/>
                  <a:gd name="T6" fmla="*/ 0 w 3"/>
                  <a:gd name="T7" fmla="*/ 2 h 3"/>
                  <a:gd name="T8" fmla="*/ 2 w 3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74" name="Freeform 366"/>
              <p:cNvSpPr>
                <a:spLocks/>
              </p:cNvSpPr>
              <p:nvPr/>
            </p:nvSpPr>
            <p:spPr bwMode="auto">
              <a:xfrm>
                <a:off x="5559" y="2281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2 w 3"/>
                  <a:gd name="T3" fmla="*/ 3 h 3"/>
                  <a:gd name="T4" fmla="*/ 0 w 3"/>
                  <a:gd name="T5" fmla="*/ 1 h 3"/>
                  <a:gd name="T6" fmla="*/ 2 w 3"/>
                  <a:gd name="T7" fmla="*/ 0 h 3"/>
                  <a:gd name="T8" fmla="*/ 3 w 3"/>
                  <a:gd name="T9" fmla="*/ 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75" name="Freeform 367"/>
              <p:cNvSpPr>
                <a:spLocks/>
              </p:cNvSpPr>
              <p:nvPr/>
            </p:nvSpPr>
            <p:spPr bwMode="auto">
              <a:xfrm>
                <a:off x="5556" y="2313"/>
                <a:ext cx="6" cy="4"/>
              </a:xfrm>
              <a:custGeom>
                <a:avLst/>
                <a:gdLst>
                  <a:gd name="T0" fmla="*/ 0 w 6"/>
                  <a:gd name="T1" fmla="*/ 3 h 4"/>
                  <a:gd name="T2" fmla="*/ 0 w 6"/>
                  <a:gd name="T3" fmla="*/ 3 h 4"/>
                  <a:gd name="T4" fmla="*/ 5 w 6"/>
                  <a:gd name="T5" fmla="*/ 0 h 4"/>
                  <a:gd name="T6" fmla="*/ 6 w 6"/>
                  <a:gd name="T7" fmla="*/ 0 h 4"/>
                  <a:gd name="T8" fmla="*/ 5 w 6"/>
                  <a:gd name="T9" fmla="*/ 3 h 4"/>
                  <a:gd name="T10" fmla="*/ 5 w 6"/>
                  <a:gd name="T11" fmla="*/ 3 h 4"/>
                  <a:gd name="T12" fmla="*/ 2 w 6"/>
                  <a:gd name="T13" fmla="*/ 4 h 4"/>
                  <a:gd name="T14" fmla="*/ 0 w 6"/>
                  <a:gd name="T15" fmla="*/ 3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" h="4">
                    <a:moveTo>
                      <a:pt x="0" y="3"/>
                    </a:moveTo>
                    <a:lnTo>
                      <a:pt x="0" y="3"/>
                    </a:lnTo>
                    <a:lnTo>
                      <a:pt x="5" y="0"/>
                    </a:lnTo>
                    <a:lnTo>
                      <a:pt x="6" y="0"/>
                    </a:lnTo>
                    <a:lnTo>
                      <a:pt x="5" y="3"/>
                    </a:lnTo>
                    <a:lnTo>
                      <a:pt x="2" y="4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76" name="Freeform 368"/>
              <p:cNvSpPr>
                <a:spLocks/>
              </p:cNvSpPr>
              <p:nvPr/>
            </p:nvSpPr>
            <p:spPr bwMode="auto">
              <a:xfrm>
                <a:off x="5556" y="2275"/>
                <a:ext cx="6" cy="6"/>
              </a:xfrm>
              <a:custGeom>
                <a:avLst/>
                <a:gdLst>
                  <a:gd name="T0" fmla="*/ 5 w 6"/>
                  <a:gd name="T1" fmla="*/ 6 h 6"/>
                  <a:gd name="T2" fmla="*/ 5 w 6"/>
                  <a:gd name="T3" fmla="*/ 6 h 6"/>
                  <a:gd name="T4" fmla="*/ 0 w 6"/>
                  <a:gd name="T5" fmla="*/ 2 h 6"/>
                  <a:gd name="T6" fmla="*/ 2 w 6"/>
                  <a:gd name="T7" fmla="*/ 0 h 6"/>
                  <a:gd name="T8" fmla="*/ 5 w 6"/>
                  <a:gd name="T9" fmla="*/ 3 h 6"/>
                  <a:gd name="T10" fmla="*/ 5 w 6"/>
                  <a:gd name="T11" fmla="*/ 3 h 6"/>
                  <a:gd name="T12" fmla="*/ 6 w 6"/>
                  <a:gd name="T13" fmla="*/ 4 h 6"/>
                  <a:gd name="T14" fmla="*/ 5 w 6"/>
                  <a:gd name="T15" fmla="*/ 6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" h="6">
                    <a:moveTo>
                      <a:pt x="5" y="6"/>
                    </a:moveTo>
                    <a:lnTo>
                      <a:pt x="5" y="6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5" y="3"/>
                    </a:lnTo>
                    <a:lnTo>
                      <a:pt x="6" y="4"/>
                    </a:lnTo>
                    <a:lnTo>
                      <a:pt x="5" y="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77" name="Freeform 369"/>
              <p:cNvSpPr>
                <a:spLocks/>
              </p:cNvSpPr>
              <p:nvPr/>
            </p:nvSpPr>
            <p:spPr bwMode="auto">
              <a:xfrm>
                <a:off x="5555" y="2274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3 w 3"/>
                  <a:gd name="T9" fmla="*/ 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78" name="Freeform 370"/>
              <p:cNvSpPr>
                <a:spLocks/>
              </p:cNvSpPr>
              <p:nvPr/>
            </p:nvSpPr>
            <p:spPr bwMode="auto">
              <a:xfrm>
                <a:off x="5556" y="2312"/>
                <a:ext cx="5" cy="4"/>
              </a:xfrm>
              <a:custGeom>
                <a:avLst/>
                <a:gdLst>
                  <a:gd name="T0" fmla="*/ 5 w 5"/>
                  <a:gd name="T1" fmla="*/ 1 h 4"/>
                  <a:gd name="T2" fmla="*/ 5 w 5"/>
                  <a:gd name="T3" fmla="*/ 1 h 4"/>
                  <a:gd name="T4" fmla="*/ 0 w 5"/>
                  <a:gd name="T5" fmla="*/ 4 h 4"/>
                  <a:gd name="T6" fmla="*/ 0 w 5"/>
                  <a:gd name="T7" fmla="*/ 4 h 4"/>
                  <a:gd name="T8" fmla="*/ 2 w 5"/>
                  <a:gd name="T9" fmla="*/ 1 h 4"/>
                  <a:gd name="T10" fmla="*/ 2 w 5"/>
                  <a:gd name="T11" fmla="*/ 1 h 4"/>
                  <a:gd name="T12" fmla="*/ 3 w 5"/>
                  <a:gd name="T13" fmla="*/ 0 h 4"/>
                  <a:gd name="T14" fmla="*/ 5 w 5"/>
                  <a:gd name="T15" fmla="*/ 1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" h="4">
                    <a:moveTo>
                      <a:pt x="5" y="1"/>
                    </a:moveTo>
                    <a:lnTo>
                      <a:pt x="5" y="1"/>
                    </a:lnTo>
                    <a:lnTo>
                      <a:pt x="0" y="4"/>
                    </a:lnTo>
                    <a:lnTo>
                      <a:pt x="2" y="1"/>
                    </a:lnTo>
                    <a:lnTo>
                      <a:pt x="3" y="0"/>
                    </a:lnTo>
                    <a:lnTo>
                      <a:pt x="5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79" name="Freeform 371"/>
              <p:cNvSpPr>
                <a:spLocks/>
              </p:cNvSpPr>
              <p:nvPr/>
            </p:nvSpPr>
            <p:spPr bwMode="auto">
              <a:xfrm>
                <a:off x="5555" y="2317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0 w 1"/>
                  <a:gd name="T3" fmla="*/ 3 h 3"/>
                  <a:gd name="T4" fmla="*/ 0 w 1"/>
                  <a:gd name="T5" fmla="*/ 2 h 3"/>
                  <a:gd name="T6" fmla="*/ 1 w 1"/>
                  <a:gd name="T7" fmla="*/ 0 h 3"/>
                  <a:gd name="T8" fmla="*/ 1 w 1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2"/>
                    </a:moveTo>
                    <a:lnTo>
                      <a:pt x="0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80" name="Freeform 372"/>
              <p:cNvSpPr>
                <a:spLocks/>
              </p:cNvSpPr>
              <p:nvPr/>
            </p:nvSpPr>
            <p:spPr bwMode="auto">
              <a:xfrm>
                <a:off x="5555" y="2316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0 w 1"/>
                  <a:gd name="T7" fmla="*/ 0 h 1"/>
                  <a:gd name="T8" fmla="*/ 1 w 1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81" name="Freeform 373"/>
              <p:cNvSpPr>
                <a:spLocks/>
              </p:cNvSpPr>
              <p:nvPr/>
            </p:nvSpPr>
            <p:spPr bwMode="auto">
              <a:xfrm>
                <a:off x="5556" y="2316"/>
                <a:ext cx="2" cy="3"/>
              </a:xfrm>
              <a:custGeom>
                <a:avLst/>
                <a:gdLst>
                  <a:gd name="T0" fmla="*/ 2 w 2"/>
                  <a:gd name="T1" fmla="*/ 1 h 3"/>
                  <a:gd name="T2" fmla="*/ 0 w 2"/>
                  <a:gd name="T3" fmla="*/ 3 h 3"/>
                  <a:gd name="T4" fmla="*/ 0 w 2"/>
                  <a:gd name="T5" fmla="*/ 1 h 3"/>
                  <a:gd name="T6" fmla="*/ 0 w 2"/>
                  <a:gd name="T7" fmla="*/ 0 h 3"/>
                  <a:gd name="T8" fmla="*/ 2 w 2"/>
                  <a:gd name="T9" fmla="*/ 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82" name="Freeform 374"/>
              <p:cNvSpPr>
                <a:spLocks/>
              </p:cNvSpPr>
              <p:nvPr/>
            </p:nvSpPr>
            <p:spPr bwMode="auto">
              <a:xfrm>
                <a:off x="5553" y="2275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3 w 3"/>
                  <a:gd name="T3" fmla="*/ 2 h 3"/>
                  <a:gd name="T4" fmla="*/ 2 w 3"/>
                  <a:gd name="T5" fmla="*/ 3 h 3"/>
                  <a:gd name="T6" fmla="*/ 0 w 3"/>
                  <a:gd name="T7" fmla="*/ 2 h 3"/>
                  <a:gd name="T8" fmla="*/ 2 w 3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83" name="Freeform 375"/>
              <p:cNvSpPr>
                <a:spLocks/>
              </p:cNvSpPr>
              <p:nvPr/>
            </p:nvSpPr>
            <p:spPr bwMode="auto">
              <a:xfrm>
                <a:off x="5555" y="2277"/>
                <a:ext cx="6" cy="5"/>
              </a:xfrm>
              <a:custGeom>
                <a:avLst/>
                <a:gdLst>
                  <a:gd name="T0" fmla="*/ 1 w 6"/>
                  <a:gd name="T1" fmla="*/ 0 h 5"/>
                  <a:gd name="T2" fmla="*/ 1 w 6"/>
                  <a:gd name="T3" fmla="*/ 0 h 5"/>
                  <a:gd name="T4" fmla="*/ 6 w 6"/>
                  <a:gd name="T5" fmla="*/ 4 h 5"/>
                  <a:gd name="T6" fmla="*/ 4 w 6"/>
                  <a:gd name="T7" fmla="*/ 5 h 5"/>
                  <a:gd name="T8" fmla="*/ 4 w 6"/>
                  <a:gd name="T9" fmla="*/ 5 h 5"/>
                  <a:gd name="T10" fmla="*/ 3 w 6"/>
                  <a:gd name="T11" fmla="*/ 2 h 5"/>
                  <a:gd name="T12" fmla="*/ 3 w 6"/>
                  <a:gd name="T13" fmla="*/ 2 h 5"/>
                  <a:gd name="T14" fmla="*/ 0 w 6"/>
                  <a:gd name="T15" fmla="*/ 1 h 5"/>
                  <a:gd name="T16" fmla="*/ 1 w 6"/>
                  <a:gd name="T17" fmla="*/ 0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" h="5">
                    <a:moveTo>
                      <a:pt x="1" y="0"/>
                    </a:moveTo>
                    <a:lnTo>
                      <a:pt x="1" y="0"/>
                    </a:lnTo>
                    <a:lnTo>
                      <a:pt x="6" y="4"/>
                    </a:lnTo>
                    <a:lnTo>
                      <a:pt x="4" y="5"/>
                    </a:lnTo>
                    <a:lnTo>
                      <a:pt x="3" y="2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84" name="Freeform 376"/>
              <p:cNvSpPr>
                <a:spLocks/>
              </p:cNvSpPr>
              <p:nvPr/>
            </p:nvSpPr>
            <p:spPr bwMode="auto">
              <a:xfrm>
                <a:off x="5553" y="2274"/>
                <a:ext cx="3" cy="1"/>
              </a:xfrm>
              <a:custGeom>
                <a:avLst/>
                <a:gdLst>
                  <a:gd name="T0" fmla="*/ 2 w 3"/>
                  <a:gd name="T1" fmla="*/ 0 h 1"/>
                  <a:gd name="T2" fmla="*/ 3 w 3"/>
                  <a:gd name="T3" fmla="*/ 0 h 1"/>
                  <a:gd name="T4" fmla="*/ 2 w 3"/>
                  <a:gd name="T5" fmla="*/ 1 h 1"/>
                  <a:gd name="T6" fmla="*/ 0 w 3"/>
                  <a:gd name="T7" fmla="*/ 1 h 1"/>
                  <a:gd name="T8" fmla="*/ 2 w 3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2" y="0"/>
                    </a:move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85" name="Freeform 377"/>
              <p:cNvSpPr>
                <a:spLocks/>
              </p:cNvSpPr>
              <p:nvPr/>
            </p:nvSpPr>
            <p:spPr bwMode="auto">
              <a:xfrm>
                <a:off x="5552" y="2275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1 w 3"/>
                  <a:gd name="T3" fmla="*/ 2 h 2"/>
                  <a:gd name="T4" fmla="*/ 0 w 3"/>
                  <a:gd name="T5" fmla="*/ 2 h 2"/>
                  <a:gd name="T6" fmla="*/ 1 w 3"/>
                  <a:gd name="T7" fmla="*/ 0 h 2"/>
                  <a:gd name="T8" fmla="*/ 3 w 3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3" y="0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86" name="Freeform 378"/>
              <p:cNvSpPr>
                <a:spLocks/>
              </p:cNvSpPr>
              <p:nvPr/>
            </p:nvSpPr>
            <p:spPr bwMode="auto">
              <a:xfrm>
                <a:off x="5553" y="2316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3 w 3"/>
                  <a:gd name="T3" fmla="*/ 1 h 3"/>
                  <a:gd name="T4" fmla="*/ 2 w 3"/>
                  <a:gd name="T5" fmla="*/ 3 h 3"/>
                  <a:gd name="T6" fmla="*/ 0 w 3"/>
                  <a:gd name="T7" fmla="*/ 1 h 3"/>
                  <a:gd name="T8" fmla="*/ 2 w 3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87" name="Freeform 379"/>
              <p:cNvSpPr>
                <a:spLocks/>
              </p:cNvSpPr>
              <p:nvPr/>
            </p:nvSpPr>
            <p:spPr bwMode="auto">
              <a:xfrm>
                <a:off x="5546" y="2319"/>
                <a:ext cx="9" cy="4"/>
              </a:xfrm>
              <a:custGeom>
                <a:avLst/>
                <a:gdLst>
                  <a:gd name="T0" fmla="*/ 0 w 9"/>
                  <a:gd name="T1" fmla="*/ 3 h 4"/>
                  <a:gd name="T2" fmla="*/ 0 w 9"/>
                  <a:gd name="T3" fmla="*/ 3 h 4"/>
                  <a:gd name="T4" fmla="*/ 9 w 9"/>
                  <a:gd name="T5" fmla="*/ 0 h 4"/>
                  <a:gd name="T6" fmla="*/ 9 w 9"/>
                  <a:gd name="T7" fmla="*/ 1 h 4"/>
                  <a:gd name="T8" fmla="*/ 9 w 9"/>
                  <a:gd name="T9" fmla="*/ 1 h 4"/>
                  <a:gd name="T10" fmla="*/ 0 w 9"/>
                  <a:gd name="T11" fmla="*/ 4 h 4"/>
                  <a:gd name="T12" fmla="*/ 0 w 9"/>
                  <a:gd name="T13" fmla="*/ 3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" h="4">
                    <a:moveTo>
                      <a:pt x="0" y="3"/>
                    </a:moveTo>
                    <a:lnTo>
                      <a:pt x="0" y="3"/>
                    </a:lnTo>
                    <a:lnTo>
                      <a:pt x="9" y="0"/>
                    </a:lnTo>
                    <a:lnTo>
                      <a:pt x="9" y="1"/>
                    </a:lnTo>
                    <a:lnTo>
                      <a:pt x="0" y="4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88" name="Freeform 380"/>
              <p:cNvSpPr>
                <a:spLocks/>
              </p:cNvSpPr>
              <p:nvPr/>
            </p:nvSpPr>
            <p:spPr bwMode="auto">
              <a:xfrm>
                <a:off x="5546" y="2326"/>
                <a:ext cx="16" cy="7"/>
              </a:xfrm>
              <a:custGeom>
                <a:avLst/>
                <a:gdLst>
                  <a:gd name="T0" fmla="*/ 16 w 16"/>
                  <a:gd name="T1" fmla="*/ 1 h 7"/>
                  <a:gd name="T2" fmla="*/ 16 w 16"/>
                  <a:gd name="T3" fmla="*/ 1 h 7"/>
                  <a:gd name="T4" fmla="*/ 9 w 16"/>
                  <a:gd name="T5" fmla="*/ 5 h 7"/>
                  <a:gd name="T6" fmla="*/ 0 w 16"/>
                  <a:gd name="T7" fmla="*/ 7 h 7"/>
                  <a:gd name="T8" fmla="*/ 0 w 16"/>
                  <a:gd name="T9" fmla="*/ 5 h 7"/>
                  <a:gd name="T10" fmla="*/ 16 w 16"/>
                  <a:gd name="T11" fmla="*/ 0 h 7"/>
                  <a:gd name="T12" fmla="*/ 16 w 16"/>
                  <a:gd name="T13" fmla="*/ 1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6" h="7">
                    <a:moveTo>
                      <a:pt x="16" y="1"/>
                    </a:moveTo>
                    <a:lnTo>
                      <a:pt x="16" y="1"/>
                    </a:lnTo>
                    <a:lnTo>
                      <a:pt x="9" y="5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16" y="0"/>
                    </a:lnTo>
                    <a:lnTo>
                      <a:pt x="16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89" name="Freeform 381"/>
              <p:cNvSpPr>
                <a:spLocks/>
              </p:cNvSpPr>
              <p:nvPr/>
            </p:nvSpPr>
            <p:spPr bwMode="auto">
              <a:xfrm>
                <a:off x="5546" y="2261"/>
                <a:ext cx="16" cy="7"/>
              </a:xfrm>
              <a:custGeom>
                <a:avLst/>
                <a:gdLst>
                  <a:gd name="T0" fmla="*/ 15 w 16"/>
                  <a:gd name="T1" fmla="*/ 7 h 7"/>
                  <a:gd name="T2" fmla="*/ 15 w 16"/>
                  <a:gd name="T3" fmla="*/ 7 h 7"/>
                  <a:gd name="T4" fmla="*/ 7 w 16"/>
                  <a:gd name="T5" fmla="*/ 3 h 7"/>
                  <a:gd name="T6" fmla="*/ 0 w 16"/>
                  <a:gd name="T7" fmla="*/ 2 h 7"/>
                  <a:gd name="T8" fmla="*/ 0 w 16"/>
                  <a:gd name="T9" fmla="*/ 0 h 7"/>
                  <a:gd name="T10" fmla="*/ 0 w 16"/>
                  <a:gd name="T11" fmla="*/ 0 h 7"/>
                  <a:gd name="T12" fmla="*/ 9 w 16"/>
                  <a:gd name="T13" fmla="*/ 2 h 7"/>
                  <a:gd name="T14" fmla="*/ 16 w 16"/>
                  <a:gd name="T15" fmla="*/ 6 h 7"/>
                  <a:gd name="T16" fmla="*/ 15 w 16"/>
                  <a:gd name="T17" fmla="*/ 7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" h="7">
                    <a:moveTo>
                      <a:pt x="15" y="7"/>
                    </a:moveTo>
                    <a:lnTo>
                      <a:pt x="15" y="7"/>
                    </a:lnTo>
                    <a:lnTo>
                      <a:pt x="7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9" y="2"/>
                    </a:lnTo>
                    <a:lnTo>
                      <a:pt x="16" y="6"/>
                    </a:lnTo>
                    <a:lnTo>
                      <a:pt x="15" y="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90" name="Freeform 382"/>
              <p:cNvSpPr>
                <a:spLocks/>
              </p:cNvSpPr>
              <p:nvPr/>
            </p:nvSpPr>
            <p:spPr bwMode="auto">
              <a:xfrm>
                <a:off x="5546" y="2317"/>
                <a:ext cx="9" cy="5"/>
              </a:xfrm>
              <a:custGeom>
                <a:avLst/>
                <a:gdLst>
                  <a:gd name="T0" fmla="*/ 9 w 9"/>
                  <a:gd name="T1" fmla="*/ 2 h 5"/>
                  <a:gd name="T2" fmla="*/ 9 w 9"/>
                  <a:gd name="T3" fmla="*/ 2 h 5"/>
                  <a:gd name="T4" fmla="*/ 0 w 9"/>
                  <a:gd name="T5" fmla="*/ 5 h 5"/>
                  <a:gd name="T6" fmla="*/ 0 w 9"/>
                  <a:gd name="T7" fmla="*/ 3 h 5"/>
                  <a:gd name="T8" fmla="*/ 7 w 9"/>
                  <a:gd name="T9" fmla="*/ 0 h 5"/>
                  <a:gd name="T10" fmla="*/ 9 w 9"/>
                  <a:gd name="T11" fmla="*/ 2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" h="5">
                    <a:moveTo>
                      <a:pt x="9" y="2"/>
                    </a:moveTo>
                    <a:lnTo>
                      <a:pt x="9" y="2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7" y="0"/>
                    </a:lnTo>
                    <a:lnTo>
                      <a:pt x="9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91" name="Freeform 383"/>
              <p:cNvSpPr>
                <a:spLocks/>
              </p:cNvSpPr>
              <p:nvPr/>
            </p:nvSpPr>
            <p:spPr bwMode="auto">
              <a:xfrm>
                <a:off x="5546" y="2272"/>
                <a:ext cx="7" cy="5"/>
              </a:xfrm>
              <a:custGeom>
                <a:avLst/>
                <a:gdLst>
                  <a:gd name="T0" fmla="*/ 0 w 7"/>
                  <a:gd name="T1" fmla="*/ 0 h 5"/>
                  <a:gd name="T2" fmla="*/ 0 w 7"/>
                  <a:gd name="T3" fmla="*/ 0 h 5"/>
                  <a:gd name="T4" fmla="*/ 7 w 7"/>
                  <a:gd name="T5" fmla="*/ 3 h 5"/>
                  <a:gd name="T6" fmla="*/ 6 w 7"/>
                  <a:gd name="T7" fmla="*/ 5 h 5"/>
                  <a:gd name="T8" fmla="*/ 6 w 7"/>
                  <a:gd name="T9" fmla="*/ 5 h 5"/>
                  <a:gd name="T10" fmla="*/ 0 w 7"/>
                  <a:gd name="T11" fmla="*/ 2 h 5"/>
                  <a:gd name="T12" fmla="*/ 0 w 7"/>
                  <a:gd name="T13" fmla="*/ 0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" h="5">
                    <a:moveTo>
                      <a:pt x="0" y="0"/>
                    </a:moveTo>
                    <a:lnTo>
                      <a:pt x="0" y="0"/>
                    </a:lnTo>
                    <a:lnTo>
                      <a:pt x="7" y="3"/>
                    </a:lnTo>
                    <a:lnTo>
                      <a:pt x="6" y="5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92" name="Freeform 384"/>
              <p:cNvSpPr>
                <a:spLocks/>
              </p:cNvSpPr>
              <p:nvPr/>
            </p:nvSpPr>
            <p:spPr bwMode="auto">
              <a:xfrm>
                <a:off x="5546" y="2270"/>
                <a:ext cx="9" cy="5"/>
              </a:xfrm>
              <a:custGeom>
                <a:avLst/>
                <a:gdLst>
                  <a:gd name="T0" fmla="*/ 7 w 9"/>
                  <a:gd name="T1" fmla="*/ 5 h 5"/>
                  <a:gd name="T2" fmla="*/ 7 w 9"/>
                  <a:gd name="T3" fmla="*/ 5 h 5"/>
                  <a:gd name="T4" fmla="*/ 0 w 9"/>
                  <a:gd name="T5" fmla="*/ 2 h 5"/>
                  <a:gd name="T6" fmla="*/ 0 w 9"/>
                  <a:gd name="T7" fmla="*/ 0 h 5"/>
                  <a:gd name="T8" fmla="*/ 9 w 9"/>
                  <a:gd name="T9" fmla="*/ 4 h 5"/>
                  <a:gd name="T10" fmla="*/ 7 w 9"/>
                  <a:gd name="T11" fmla="*/ 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" h="5">
                    <a:moveTo>
                      <a:pt x="7" y="5"/>
                    </a:moveTo>
                    <a:lnTo>
                      <a:pt x="7" y="5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9" y="4"/>
                    </a:lnTo>
                    <a:lnTo>
                      <a:pt x="7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93" name="Freeform 385"/>
              <p:cNvSpPr>
                <a:spLocks/>
              </p:cNvSpPr>
              <p:nvPr/>
            </p:nvSpPr>
            <p:spPr bwMode="auto">
              <a:xfrm>
                <a:off x="5546" y="2258"/>
                <a:ext cx="17" cy="9"/>
              </a:xfrm>
              <a:custGeom>
                <a:avLst/>
                <a:gdLst>
                  <a:gd name="T0" fmla="*/ 0 w 17"/>
                  <a:gd name="T1" fmla="*/ 0 h 9"/>
                  <a:gd name="T2" fmla="*/ 0 w 17"/>
                  <a:gd name="T3" fmla="*/ 0 h 9"/>
                  <a:gd name="T4" fmla="*/ 9 w 17"/>
                  <a:gd name="T5" fmla="*/ 3 h 9"/>
                  <a:gd name="T6" fmla="*/ 17 w 17"/>
                  <a:gd name="T7" fmla="*/ 7 h 9"/>
                  <a:gd name="T8" fmla="*/ 16 w 17"/>
                  <a:gd name="T9" fmla="*/ 9 h 9"/>
                  <a:gd name="T10" fmla="*/ 16 w 17"/>
                  <a:gd name="T11" fmla="*/ 9 h 9"/>
                  <a:gd name="T12" fmla="*/ 9 w 17"/>
                  <a:gd name="T13" fmla="*/ 5 h 9"/>
                  <a:gd name="T14" fmla="*/ 0 w 17"/>
                  <a:gd name="T15" fmla="*/ 3 h 9"/>
                  <a:gd name="T16" fmla="*/ 0 w 17"/>
                  <a:gd name="T17" fmla="*/ 0 h 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7" h="9">
                    <a:moveTo>
                      <a:pt x="0" y="0"/>
                    </a:moveTo>
                    <a:lnTo>
                      <a:pt x="0" y="0"/>
                    </a:lnTo>
                    <a:lnTo>
                      <a:pt x="9" y="3"/>
                    </a:lnTo>
                    <a:lnTo>
                      <a:pt x="17" y="7"/>
                    </a:lnTo>
                    <a:lnTo>
                      <a:pt x="16" y="9"/>
                    </a:lnTo>
                    <a:lnTo>
                      <a:pt x="9" y="5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94" name="Freeform 386"/>
              <p:cNvSpPr>
                <a:spLocks/>
              </p:cNvSpPr>
              <p:nvPr/>
            </p:nvSpPr>
            <p:spPr bwMode="auto">
              <a:xfrm>
                <a:off x="5545" y="2322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1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95" name="Freeform 387"/>
              <p:cNvSpPr>
                <a:spLocks/>
              </p:cNvSpPr>
              <p:nvPr/>
            </p:nvSpPr>
            <p:spPr bwMode="auto">
              <a:xfrm>
                <a:off x="5545" y="2333"/>
                <a:ext cx="1" cy="3"/>
              </a:xfrm>
              <a:custGeom>
                <a:avLst/>
                <a:gdLst>
                  <a:gd name="T0" fmla="*/ 0 w 1"/>
                  <a:gd name="T1" fmla="*/ 0 h 3"/>
                  <a:gd name="T2" fmla="*/ 0 w 1"/>
                  <a:gd name="T3" fmla="*/ 0 h 3"/>
                  <a:gd name="T4" fmla="*/ 1 w 1"/>
                  <a:gd name="T5" fmla="*/ 0 h 3"/>
                  <a:gd name="T6" fmla="*/ 1 w 1"/>
                  <a:gd name="T7" fmla="*/ 1 h 3"/>
                  <a:gd name="T8" fmla="*/ 1 w 1"/>
                  <a:gd name="T9" fmla="*/ 1 h 3"/>
                  <a:gd name="T10" fmla="*/ 0 w 1"/>
                  <a:gd name="T11" fmla="*/ 3 h 3"/>
                  <a:gd name="T12" fmla="*/ 0 w 1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96" name="Freeform 388"/>
              <p:cNvSpPr>
                <a:spLocks/>
              </p:cNvSpPr>
              <p:nvPr/>
            </p:nvSpPr>
            <p:spPr bwMode="auto">
              <a:xfrm>
                <a:off x="5545" y="2271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3 h 3"/>
                  <a:gd name="T4" fmla="*/ 1 w 1"/>
                  <a:gd name="T5" fmla="*/ 3 h 3"/>
                  <a:gd name="T6" fmla="*/ 0 w 1"/>
                  <a:gd name="T7" fmla="*/ 3 h 3"/>
                  <a:gd name="T8" fmla="*/ 0 w 1"/>
                  <a:gd name="T9" fmla="*/ 0 h 3"/>
                  <a:gd name="T10" fmla="*/ 0 w 1"/>
                  <a:gd name="T11" fmla="*/ 0 h 3"/>
                  <a:gd name="T12" fmla="*/ 1 w 1"/>
                  <a:gd name="T13" fmla="*/ 1 h 3"/>
                  <a:gd name="T14" fmla="*/ 1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97" name="Freeform 389"/>
              <p:cNvSpPr>
                <a:spLocks/>
              </p:cNvSpPr>
              <p:nvPr/>
            </p:nvSpPr>
            <p:spPr bwMode="auto">
              <a:xfrm>
                <a:off x="5545" y="2320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0 w 1"/>
                  <a:gd name="T5" fmla="*/ 2 h 2"/>
                  <a:gd name="T6" fmla="*/ 0 w 1"/>
                  <a:gd name="T7" fmla="*/ 0 h 2"/>
                  <a:gd name="T8" fmla="*/ 0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98" name="Freeform 390"/>
              <p:cNvSpPr>
                <a:spLocks/>
              </p:cNvSpPr>
              <p:nvPr/>
            </p:nvSpPr>
            <p:spPr bwMode="auto">
              <a:xfrm>
                <a:off x="5545" y="2331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1 w 1"/>
                  <a:gd name="T9" fmla="*/ 2 h 2"/>
                  <a:gd name="T10" fmla="*/ 0 w 1"/>
                  <a:gd name="T11" fmla="*/ 2 h 2"/>
                  <a:gd name="T12" fmla="*/ 0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99" name="Freeform 391"/>
              <p:cNvSpPr>
                <a:spLocks/>
              </p:cNvSpPr>
              <p:nvPr/>
            </p:nvSpPr>
            <p:spPr bwMode="auto">
              <a:xfrm>
                <a:off x="5545" y="2270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1 w 1"/>
                  <a:gd name="T9" fmla="*/ 2 h 2"/>
                  <a:gd name="T10" fmla="*/ 0 w 1"/>
                  <a:gd name="T11" fmla="*/ 1 h 2"/>
                  <a:gd name="T12" fmla="*/ 0 w 1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0" name="Freeform 392"/>
              <p:cNvSpPr>
                <a:spLocks/>
              </p:cNvSpPr>
              <p:nvPr/>
            </p:nvSpPr>
            <p:spPr bwMode="auto">
              <a:xfrm>
                <a:off x="5545" y="2258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3 h 3"/>
                  <a:gd name="T4" fmla="*/ 1 w 1"/>
                  <a:gd name="T5" fmla="*/ 3 h 3"/>
                  <a:gd name="T6" fmla="*/ 0 w 1"/>
                  <a:gd name="T7" fmla="*/ 2 h 3"/>
                  <a:gd name="T8" fmla="*/ 0 w 1"/>
                  <a:gd name="T9" fmla="*/ 0 h 3"/>
                  <a:gd name="T10" fmla="*/ 0 w 1"/>
                  <a:gd name="T11" fmla="*/ 0 h 3"/>
                  <a:gd name="T12" fmla="*/ 1 w 1"/>
                  <a:gd name="T13" fmla="*/ 0 h 3"/>
                  <a:gd name="T14" fmla="*/ 1 w 1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1" name="Freeform 393"/>
              <p:cNvSpPr>
                <a:spLocks/>
              </p:cNvSpPr>
              <p:nvPr/>
            </p:nvSpPr>
            <p:spPr bwMode="auto">
              <a:xfrm>
                <a:off x="5545" y="2260"/>
                <a:ext cx="1" cy="3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0 w 1"/>
                  <a:gd name="T5" fmla="*/ 3 h 3"/>
                  <a:gd name="T6" fmla="*/ 0 w 1"/>
                  <a:gd name="T7" fmla="*/ 0 h 3"/>
                  <a:gd name="T8" fmla="*/ 0 w 1"/>
                  <a:gd name="T9" fmla="*/ 0 h 3"/>
                  <a:gd name="T10" fmla="*/ 1 w 1"/>
                  <a:gd name="T11" fmla="*/ 1 h 3"/>
                  <a:gd name="T12" fmla="*/ 1 w 1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2" name="Freeform 394"/>
              <p:cNvSpPr>
                <a:spLocks/>
              </p:cNvSpPr>
              <p:nvPr/>
            </p:nvSpPr>
            <p:spPr bwMode="auto">
              <a:xfrm>
                <a:off x="5544" y="2333"/>
                <a:ext cx="1" cy="3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0 w 1"/>
                  <a:gd name="T5" fmla="*/ 3 h 3"/>
                  <a:gd name="T6" fmla="*/ 0 w 1"/>
                  <a:gd name="T7" fmla="*/ 0 h 3"/>
                  <a:gd name="T8" fmla="*/ 0 w 1"/>
                  <a:gd name="T9" fmla="*/ 0 h 3"/>
                  <a:gd name="T10" fmla="*/ 1 w 1"/>
                  <a:gd name="T11" fmla="*/ 0 h 3"/>
                  <a:gd name="T12" fmla="*/ 1 w 1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3" name="Freeform 395"/>
              <p:cNvSpPr>
                <a:spLocks/>
              </p:cNvSpPr>
              <p:nvPr/>
            </p:nvSpPr>
            <p:spPr bwMode="auto">
              <a:xfrm>
                <a:off x="5544" y="2271"/>
                <a:ext cx="1" cy="3"/>
              </a:xfrm>
              <a:custGeom>
                <a:avLst/>
                <a:gdLst>
                  <a:gd name="T0" fmla="*/ 0 w 1"/>
                  <a:gd name="T1" fmla="*/ 1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1 h 3"/>
                  <a:gd name="T14" fmla="*/ 0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4" name="Freeform 396"/>
              <p:cNvSpPr>
                <a:spLocks/>
              </p:cNvSpPr>
              <p:nvPr/>
            </p:nvSpPr>
            <p:spPr bwMode="auto">
              <a:xfrm>
                <a:off x="5544" y="2320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5" name="Freeform 397"/>
              <p:cNvSpPr>
                <a:spLocks/>
              </p:cNvSpPr>
              <p:nvPr/>
            </p:nvSpPr>
            <p:spPr bwMode="auto">
              <a:xfrm>
                <a:off x="5544" y="2322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0 h 2"/>
                  <a:gd name="T4" fmla="*/ 1 w 1"/>
                  <a:gd name="T5" fmla="*/ 0 h 2"/>
                  <a:gd name="T6" fmla="*/ 1 w 1"/>
                  <a:gd name="T7" fmla="*/ 1 h 2"/>
                  <a:gd name="T8" fmla="*/ 1 w 1"/>
                  <a:gd name="T9" fmla="*/ 1 h 2"/>
                  <a:gd name="T10" fmla="*/ 0 w 1"/>
                  <a:gd name="T11" fmla="*/ 2 h 2"/>
                  <a:gd name="T12" fmla="*/ 0 w 1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6" name="Freeform 398"/>
              <p:cNvSpPr>
                <a:spLocks/>
              </p:cNvSpPr>
              <p:nvPr/>
            </p:nvSpPr>
            <p:spPr bwMode="auto">
              <a:xfrm>
                <a:off x="5544" y="2331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0 w 1"/>
                  <a:gd name="T5" fmla="*/ 2 h 2"/>
                  <a:gd name="T6" fmla="*/ 0 w 1"/>
                  <a:gd name="T7" fmla="*/ 0 h 2"/>
                  <a:gd name="T8" fmla="*/ 1 w 1"/>
                  <a:gd name="T9" fmla="*/ 0 h 2"/>
                  <a:gd name="T10" fmla="*/ 1 w 1"/>
                  <a:gd name="T11" fmla="*/ 2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7" name="Freeform 399"/>
              <p:cNvSpPr>
                <a:spLocks/>
              </p:cNvSpPr>
              <p:nvPr/>
            </p:nvSpPr>
            <p:spPr bwMode="auto">
              <a:xfrm>
                <a:off x="5544" y="2270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0 h 1"/>
                  <a:gd name="T14" fmla="*/ 1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8" name="Freeform 400"/>
              <p:cNvSpPr>
                <a:spLocks/>
              </p:cNvSpPr>
              <p:nvPr/>
            </p:nvSpPr>
            <p:spPr bwMode="auto">
              <a:xfrm>
                <a:off x="5544" y="2260"/>
                <a:ext cx="1" cy="3"/>
              </a:xfrm>
              <a:custGeom>
                <a:avLst/>
                <a:gdLst>
                  <a:gd name="T0" fmla="*/ 0 w 1"/>
                  <a:gd name="T1" fmla="*/ 1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1 h 3"/>
                  <a:gd name="T14" fmla="*/ 0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9" name="Freeform 401"/>
              <p:cNvSpPr>
                <a:spLocks/>
              </p:cNvSpPr>
              <p:nvPr/>
            </p:nvSpPr>
            <p:spPr bwMode="auto">
              <a:xfrm>
                <a:off x="5544" y="2258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10" name="Freeform 402"/>
              <p:cNvSpPr>
                <a:spLocks/>
              </p:cNvSpPr>
              <p:nvPr/>
            </p:nvSpPr>
            <p:spPr bwMode="auto">
              <a:xfrm>
                <a:off x="5538" y="2270"/>
                <a:ext cx="6" cy="1"/>
              </a:xfrm>
              <a:custGeom>
                <a:avLst/>
                <a:gdLst>
                  <a:gd name="T0" fmla="*/ 6 w 6"/>
                  <a:gd name="T1" fmla="*/ 0 h 1"/>
                  <a:gd name="T2" fmla="*/ 6 w 6"/>
                  <a:gd name="T3" fmla="*/ 1 h 1"/>
                  <a:gd name="T4" fmla="*/ 6 w 6"/>
                  <a:gd name="T5" fmla="*/ 1 h 1"/>
                  <a:gd name="T6" fmla="*/ 3 w 6"/>
                  <a:gd name="T7" fmla="*/ 1 h 1"/>
                  <a:gd name="T8" fmla="*/ 3 w 6"/>
                  <a:gd name="T9" fmla="*/ 1 h 1"/>
                  <a:gd name="T10" fmla="*/ 0 w 6"/>
                  <a:gd name="T11" fmla="*/ 1 h 1"/>
                  <a:gd name="T12" fmla="*/ 0 w 6"/>
                  <a:gd name="T13" fmla="*/ 0 h 1"/>
                  <a:gd name="T14" fmla="*/ 0 w 6"/>
                  <a:gd name="T15" fmla="*/ 0 h 1"/>
                  <a:gd name="T16" fmla="*/ 3 w 6"/>
                  <a:gd name="T17" fmla="*/ 0 h 1"/>
                  <a:gd name="T18" fmla="*/ 6 w 6"/>
                  <a:gd name="T19" fmla="*/ 0 h 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" h="1">
                    <a:moveTo>
                      <a:pt x="6" y="0"/>
                    </a:moveTo>
                    <a:lnTo>
                      <a:pt x="6" y="1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11" name="Freeform 403"/>
              <p:cNvSpPr>
                <a:spLocks/>
              </p:cNvSpPr>
              <p:nvPr/>
            </p:nvSpPr>
            <p:spPr bwMode="auto">
              <a:xfrm>
                <a:off x="5538" y="2271"/>
                <a:ext cx="6" cy="1"/>
              </a:xfrm>
              <a:custGeom>
                <a:avLst/>
                <a:gdLst>
                  <a:gd name="T0" fmla="*/ 0 w 6"/>
                  <a:gd name="T1" fmla="*/ 0 h 1"/>
                  <a:gd name="T2" fmla="*/ 0 w 6"/>
                  <a:gd name="T3" fmla="*/ 0 h 1"/>
                  <a:gd name="T4" fmla="*/ 3 w 6"/>
                  <a:gd name="T5" fmla="*/ 0 h 1"/>
                  <a:gd name="T6" fmla="*/ 3 w 6"/>
                  <a:gd name="T7" fmla="*/ 0 h 1"/>
                  <a:gd name="T8" fmla="*/ 6 w 6"/>
                  <a:gd name="T9" fmla="*/ 0 h 1"/>
                  <a:gd name="T10" fmla="*/ 6 w 6"/>
                  <a:gd name="T11" fmla="*/ 1 h 1"/>
                  <a:gd name="T12" fmla="*/ 6 w 6"/>
                  <a:gd name="T13" fmla="*/ 1 h 1"/>
                  <a:gd name="T14" fmla="*/ 3 w 6"/>
                  <a:gd name="T15" fmla="*/ 1 h 1"/>
                  <a:gd name="T16" fmla="*/ 3 w 6"/>
                  <a:gd name="T17" fmla="*/ 1 h 1"/>
                  <a:gd name="T18" fmla="*/ 0 w 6"/>
                  <a:gd name="T19" fmla="*/ 1 h 1"/>
                  <a:gd name="T20" fmla="*/ 0 w 6"/>
                  <a:gd name="T21" fmla="*/ 0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" h="1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12" name="Freeform 404"/>
              <p:cNvSpPr>
                <a:spLocks/>
              </p:cNvSpPr>
              <p:nvPr/>
            </p:nvSpPr>
            <p:spPr bwMode="auto">
              <a:xfrm>
                <a:off x="5538" y="2322"/>
                <a:ext cx="6" cy="2"/>
              </a:xfrm>
              <a:custGeom>
                <a:avLst/>
                <a:gdLst>
                  <a:gd name="T0" fmla="*/ 0 w 6"/>
                  <a:gd name="T1" fmla="*/ 2 h 2"/>
                  <a:gd name="T2" fmla="*/ 0 w 6"/>
                  <a:gd name="T3" fmla="*/ 0 h 2"/>
                  <a:gd name="T4" fmla="*/ 0 w 6"/>
                  <a:gd name="T5" fmla="*/ 0 h 2"/>
                  <a:gd name="T6" fmla="*/ 3 w 6"/>
                  <a:gd name="T7" fmla="*/ 1 h 2"/>
                  <a:gd name="T8" fmla="*/ 3 w 6"/>
                  <a:gd name="T9" fmla="*/ 1 h 2"/>
                  <a:gd name="T10" fmla="*/ 6 w 6"/>
                  <a:gd name="T11" fmla="*/ 0 h 2"/>
                  <a:gd name="T12" fmla="*/ 6 w 6"/>
                  <a:gd name="T13" fmla="*/ 2 h 2"/>
                  <a:gd name="T14" fmla="*/ 6 w 6"/>
                  <a:gd name="T15" fmla="*/ 2 h 2"/>
                  <a:gd name="T16" fmla="*/ 3 w 6"/>
                  <a:gd name="T17" fmla="*/ 2 h 2"/>
                  <a:gd name="T18" fmla="*/ 0 w 6"/>
                  <a:gd name="T19" fmla="*/ 2 h 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13" name="Freeform 405"/>
              <p:cNvSpPr>
                <a:spLocks/>
              </p:cNvSpPr>
              <p:nvPr/>
            </p:nvSpPr>
            <p:spPr bwMode="auto">
              <a:xfrm>
                <a:off x="5538" y="2320"/>
                <a:ext cx="6" cy="3"/>
              </a:xfrm>
              <a:custGeom>
                <a:avLst/>
                <a:gdLst>
                  <a:gd name="T0" fmla="*/ 3 w 6"/>
                  <a:gd name="T1" fmla="*/ 3 h 3"/>
                  <a:gd name="T2" fmla="*/ 3 w 6"/>
                  <a:gd name="T3" fmla="*/ 3 h 3"/>
                  <a:gd name="T4" fmla="*/ 0 w 6"/>
                  <a:gd name="T5" fmla="*/ 2 h 3"/>
                  <a:gd name="T6" fmla="*/ 0 w 6"/>
                  <a:gd name="T7" fmla="*/ 0 h 3"/>
                  <a:gd name="T8" fmla="*/ 0 w 6"/>
                  <a:gd name="T9" fmla="*/ 0 h 3"/>
                  <a:gd name="T10" fmla="*/ 3 w 6"/>
                  <a:gd name="T11" fmla="*/ 0 h 3"/>
                  <a:gd name="T12" fmla="*/ 3 w 6"/>
                  <a:gd name="T13" fmla="*/ 0 h 3"/>
                  <a:gd name="T14" fmla="*/ 6 w 6"/>
                  <a:gd name="T15" fmla="*/ 0 h 3"/>
                  <a:gd name="T16" fmla="*/ 6 w 6"/>
                  <a:gd name="T17" fmla="*/ 2 h 3"/>
                  <a:gd name="T18" fmla="*/ 6 w 6"/>
                  <a:gd name="T19" fmla="*/ 2 h 3"/>
                  <a:gd name="T20" fmla="*/ 3 w 6"/>
                  <a:gd name="T21" fmla="*/ 3 h 3"/>
                  <a:gd name="T22" fmla="*/ 3 w 6"/>
                  <a:gd name="T23" fmla="*/ 3 h 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6" h="3">
                    <a:moveTo>
                      <a:pt x="3" y="3"/>
                    </a:moveTo>
                    <a:lnTo>
                      <a:pt x="3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111" name="Freeform 407"/>
            <p:cNvSpPr>
              <a:spLocks/>
            </p:cNvSpPr>
            <p:nvPr/>
          </p:nvSpPr>
          <p:spPr bwMode="auto">
            <a:xfrm>
              <a:off x="5537" y="2271"/>
              <a:ext cx="1" cy="3"/>
            </a:xfrm>
            <a:custGeom>
              <a:avLst/>
              <a:gdLst>
                <a:gd name="T0" fmla="*/ 1 w 1"/>
                <a:gd name="T1" fmla="*/ 0 h 3"/>
                <a:gd name="T2" fmla="*/ 1 w 1"/>
                <a:gd name="T3" fmla="*/ 1 h 3"/>
                <a:gd name="T4" fmla="*/ 1 w 1"/>
                <a:gd name="T5" fmla="*/ 1 h 3"/>
                <a:gd name="T6" fmla="*/ 0 w 1"/>
                <a:gd name="T7" fmla="*/ 3 h 3"/>
                <a:gd name="T8" fmla="*/ 0 w 1"/>
                <a:gd name="T9" fmla="*/ 0 h 3"/>
                <a:gd name="T10" fmla="*/ 0 w 1"/>
                <a:gd name="T11" fmla="*/ 0 h 3"/>
                <a:gd name="T12" fmla="*/ 1 w 1"/>
                <a:gd name="T13" fmla="*/ 0 h 3"/>
                <a:gd name="T14" fmla="*/ 1 w 1"/>
                <a:gd name="T15" fmla="*/ 0 h 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3">
                  <a:moveTo>
                    <a:pt x="1" y="0"/>
                  </a:moveTo>
                  <a:lnTo>
                    <a:pt x="1" y="1"/>
                  </a:lnTo>
                  <a:lnTo>
                    <a:pt x="0" y="3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2" name="Freeform 408"/>
            <p:cNvSpPr>
              <a:spLocks/>
            </p:cNvSpPr>
            <p:nvPr/>
          </p:nvSpPr>
          <p:spPr bwMode="auto">
            <a:xfrm>
              <a:off x="5537" y="2270"/>
              <a:ext cx="1" cy="1"/>
            </a:xfrm>
            <a:custGeom>
              <a:avLst/>
              <a:gdLst>
                <a:gd name="T0" fmla="*/ 1 w 1"/>
                <a:gd name="T1" fmla="*/ 0 h 1"/>
                <a:gd name="T2" fmla="*/ 1 w 1"/>
                <a:gd name="T3" fmla="*/ 1 h 1"/>
                <a:gd name="T4" fmla="*/ 1 w 1"/>
                <a:gd name="T5" fmla="*/ 1 h 1"/>
                <a:gd name="T6" fmla="*/ 0 w 1"/>
                <a:gd name="T7" fmla="*/ 1 h 1"/>
                <a:gd name="T8" fmla="*/ 0 w 1"/>
                <a:gd name="T9" fmla="*/ 0 h 1"/>
                <a:gd name="T10" fmla="*/ 0 w 1"/>
                <a:gd name="T11" fmla="*/ 0 h 1"/>
                <a:gd name="T12" fmla="*/ 1 w 1"/>
                <a:gd name="T13" fmla="*/ 0 h 1"/>
                <a:gd name="T14" fmla="*/ 1 w 1"/>
                <a:gd name="T15" fmla="*/ 0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lnTo>
                    <a:pt x="1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3" name="Freeform 409"/>
            <p:cNvSpPr>
              <a:spLocks/>
            </p:cNvSpPr>
            <p:nvPr/>
          </p:nvSpPr>
          <p:spPr bwMode="auto">
            <a:xfrm>
              <a:off x="5537" y="2260"/>
              <a:ext cx="1" cy="3"/>
            </a:xfrm>
            <a:custGeom>
              <a:avLst/>
              <a:gdLst>
                <a:gd name="T0" fmla="*/ 1 w 1"/>
                <a:gd name="T1" fmla="*/ 0 h 3"/>
                <a:gd name="T2" fmla="*/ 1 w 1"/>
                <a:gd name="T3" fmla="*/ 1 h 3"/>
                <a:gd name="T4" fmla="*/ 0 w 1"/>
                <a:gd name="T5" fmla="*/ 3 h 3"/>
                <a:gd name="T6" fmla="*/ 0 w 1"/>
                <a:gd name="T7" fmla="*/ 0 h 3"/>
                <a:gd name="T8" fmla="*/ 0 w 1"/>
                <a:gd name="T9" fmla="*/ 0 h 3"/>
                <a:gd name="T10" fmla="*/ 1 w 1"/>
                <a:gd name="T11" fmla="*/ 0 h 3"/>
                <a:gd name="T12" fmla="*/ 1 w 1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" h="3">
                  <a:moveTo>
                    <a:pt x="1" y="0"/>
                  </a:moveTo>
                  <a:lnTo>
                    <a:pt x="1" y="1"/>
                  </a:lnTo>
                  <a:lnTo>
                    <a:pt x="0" y="3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4" name="Freeform 410"/>
            <p:cNvSpPr>
              <a:spLocks/>
            </p:cNvSpPr>
            <p:nvPr/>
          </p:nvSpPr>
          <p:spPr bwMode="auto">
            <a:xfrm>
              <a:off x="5537" y="2331"/>
              <a:ext cx="1" cy="2"/>
            </a:xfrm>
            <a:custGeom>
              <a:avLst/>
              <a:gdLst>
                <a:gd name="T0" fmla="*/ 1 w 1"/>
                <a:gd name="T1" fmla="*/ 0 h 2"/>
                <a:gd name="T2" fmla="*/ 1 w 1"/>
                <a:gd name="T3" fmla="*/ 2 h 2"/>
                <a:gd name="T4" fmla="*/ 1 w 1"/>
                <a:gd name="T5" fmla="*/ 2 h 2"/>
                <a:gd name="T6" fmla="*/ 0 w 1"/>
                <a:gd name="T7" fmla="*/ 2 h 2"/>
                <a:gd name="T8" fmla="*/ 0 w 1"/>
                <a:gd name="T9" fmla="*/ 0 h 2"/>
                <a:gd name="T10" fmla="*/ 0 w 1"/>
                <a:gd name="T11" fmla="*/ 0 h 2"/>
                <a:gd name="T12" fmla="*/ 1 w 1"/>
                <a:gd name="T13" fmla="*/ 0 h 2"/>
                <a:gd name="T14" fmla="*/ 1 w 1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2">
                  <a:moveTo>
                    <a:pt x="1" y="0"/>
                  </a:moveTo>
                  <a:lnTo>
                    <a:pt x="1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5" name="Freeform 411"/>
            <p:cNvSpPr>
              <a:spLocks/>
            </p:cNvSpPr>
            <p:nvPr/>
          </p:nvSpPr>
          <p:spPr bwMode="auto">
            <a:xfrm>
              <a:off x="5537" y="2333"/>
              <a:ext cx="1" cy="3"/>
            </a:xfrm>
            <a:custGeom>
              <a:avLst/>
              <a:gdLst>
                <a:gd name="T0" fmla="*/ 0 w 1"/>
                <a:gd name="T1" fmla="*/ 3 h 3"/>
                <a:gd name="T2" fmla="*/ 0 w 1"/>
                <a:gd name="T3" fmla="*/ 0 h 3"/>
                <a:gd name="T4" fmla="*/ 0 w 1"/>
                <a:gd name="T5" fmla="*/ 0 h 3"/>
                <a:gd name="T6" fmla="*/ 1 w 1"/>
                <a:gd name="T7" fmla="*/ 0 h 3"/>
                <a:gd name="T8" fmla="*/ 1 w 1"/>
                <a:gd name="T9" fmla="*/ 3 h 3"/>
                <a:gd name="T10" fmla="*/ 1 w 1"/>
                <a:gd name="T11" fmla="*/ 3 h 3"/>
                <a:gd name="T12" fmla="*/ 0 w 1"/>
                <a:gd name="T13" fmla="*/ 3 h 3"/>
                <a:gd name="T14" fmla="*/ 0 w 1"/>
                <a:gd name="T15" fmla="*/ 3 h 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3">
                  <a:moveTo>
                    <a:pt x="0" y="3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1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6" name="Freeform 412"/>
            <p:cNvSpPr>
              <a:spLocks/>
            </p:cNvSpPr>
            <p:nvPr/>
          </p:nvSpPr>
          <p:spPr bwMode="auto">
            <a:xfrm>
              <a:off x="5537" y="2251"/>
              <a:ext cx="8" cy="7"/>
            </a:xfrm>
            <a:custGeom>
              <a:avLst/>
              <a:gdLst>
                <a:gd name="T0" fmla="*/ 0 w 8"/>
                <a:gd name="T1" fmla="*/ 0 h 7"/>
                <a:gd name="T2" fmla="*/ 8 w 8"/>
                <a:gd name="T3" fmla="*/ 0 h 7"/>
                <a:gd name="T4" fmla="*/ 8 w 8"/>
                <a:gd name="T5" fmla="*/ 7 h 7"/>
                <a:gd name="T6" fmla="*/ 8 w 8"/>
                <a:gd name="T7" fmla="*/ 7 h 7"/>
                <a:gd name="T8" fmla="*/ 7 w 8"/>
                <a:gd name="T9" fmla="*/ 7 h 7"/>
                <a:gd name="T10" fmla="*/ 7 w 8"/>
                <a:gd name="T11" fmla="*/ 3 h 7"/>
                <a:gd name="T12" fmla="*/ 1 w 8"/>
                <a:gd name="T13" fmla="*/ 3 h 7"/>
                <a:gd name="T14" fmla="*/ 1 w 8"/>
                <a:gd name="T15" fmla="*/ 7 h 7"/>
                <a:gd name="T16" fmla="*/ 1 w 8"/>
                <a:gd name="T17" fmla="*/ 7 h 7"/>
                <a:gd name="T18" fmla="*/ 0 w 8"/>
                <a:gd name="T19" fmla="*/ 7 h 7"/>
                <a:gd name="T20" fmla="*/ 0 w 8"/>
                <a:gd name="T21" fmla="*/ 0 h 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" h="7">
                  <a:moveTo>
                    <a:pt x="0" y="0"/>
                  </a:moveTo>
                  <a:lnTo>
                    <a:pt x="8" y="0"/>
                  </a:lnTo>
                  <a:lnTo>
                    <a:pt x="8" y="7"/>
                  </a:lnTo>
                  <a:lnTo>
                    <a:pt x="7" y="7"/>
                  </a:lnTo>
                  <a:lnTo>
                    <a:pt x="7" y="3"/>
                  </a:lnTo>
                  <a:lnTo>
                    <a:pt x="1" y="3"/>
                  </a:lnTo>
                  <a:lnTo>
                    <a:pt x="1" y="7"/>
                  </a:lnTo>
                  <a:lnTo>
                    <a:pt x="0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7" name="Freeform 413"/>
            <p:cNvSpPr>
              <a:spLocks/>
            </p:cNvSpPr>
            <p:nvPr/>
          </p:nvSpPr>
          <p:spPr bwMode="auto">
            <a:xfrm>
              <a:off x="5537" y="2258"/>
              <a:ext cx="1" cy="2"/>
            </a:xfrm>
            <a:custGeom>
              <a:avLst/>
              <a:gdLst>
                <a:gd name="T0" fmla="*/ 1 w 1"/>
                <a:gd name="T1" fmla="*/ 2 h 2"/>
                <a:gd name="T2" fmla="*/ 1 w 1"/>
                <a:gd name="T3" fmla="*/ 2 h 2"/>
                <a:gd name="T4" fmla="*/ 0 w 1"/>
                <a:gd name="T5" fmla="*/ 2 h 2"/>
                <a:gd name="T6" fmla="*/ 0 w 1"/>
                <a:gd name="T7" fmla="*/ 0 h 2"/>
                <a:gd name="T8" fmla="*/ 0 w 1"/>
                <a:gd name="T9" fmla="*/ 0 h 2"/>
                <a:gd name="T10" fmla="*/ 1 w 1"/>
                <a:gd name="T11" fmla="*/ 0 h 2"/>
                <a:gd name="T12" fmla="*/ 1 w 1"/>
                <a:gd name="T13" fmla="*/ 2 h 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lnTo>
                    <a:pt x="1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8" name="Freeform 414"/>
            <p:cNvSpPr>
              <a:spLocks/>
            </p:cNvSpPr>
            <p:nvPr/>
          </p:nvSpPr>
          <p:spPr bwMode="auto">
            <a:xfrm>
              <a:off x="5537" y="2336"/>
              <a:ext cx="8" cy="5"/>
            </a:xfrm>
            <a:custGeom>
              <a:avLst/>
              <a:gdLst>
                <a:gd name="T0" fmla="*/ 8 w 8"/>
                <a:gd name="T1" fmla="*/ 5 h 5"/>
                <a:gd name="T2" fmla="*/ 0 w 8"/>
                <a:gd name="T3" fmla="*/ 5 h 5"/>
                <a:gd name="T4" fmla="*/ 0 w 8"/>
                <a:gd name="T5" fmla="*/ 0 h 5"/>
                <a:gd name="T6" fmla="*/ 0 w 8"/>
                <a:gd name="T7" fmla="*/ 0 h 5"/>
                <a:gd name="T8" fmla="*/ 1 w 8"/>
                <a:gd name="T9" fmla="*/ 0 h 5"/>
                <a:gd name="T10" fmla="*/ 1 w 8"/>
                <a:gd name="T11" fmla="*/ 4 h 5"/>
                <a:gd name="T12" fmla="*/ 7 w 8"/>
                <a:gd name="T13" fmla="*/ 4 h 5"/>
                <a:gd name="T14" fmla="*/ 7 w 8"/>
                <a:gd name="T15" fmla="*/ 0 h 5"/>
                <a:gd name="T16" fmla="*/ 7 w 8"/>
                <a:gd name="T17" fmla="*/ 0 h 5"/>
                <a:gd name="T18" fmla="*/ 8 w 8"/>
                <a:gd name="T19" fmla="*/ 0 h 5"/>
                <a:gd name="T20" fmla="*/ 8 w 8"/>
                <a:gd name="T21" fmla="*/ 4 h 5"/>
                <a:gd name="T22" fmla="*/ 8 w 8"/>
                <a:gd name="T23" fmla="*/ 5 h 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" h="5">
                  <a:moveTo>
                    <a:pt x="8" y="5"/>
                  </a:moveTo>
                  <a:lnTo>
                    <a:pt x="0" y="5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4"/>
                  </a:lnTo>
                  <a:lnTo>
                    <a:pt x="7" y="4"/>
                  </a:lnTo>
                  <a:lnTo>
                    <a:pt x="7" y="0"/>
                  </a:lnTo>
                  <a:lnTo>
                    <a:pt x="8" y="0"/>
                  </a:lnTo>
                  <a:lnTo>
                    <a:pt x="8" y="4"/>
                  </a:lnTo>
                  <a:lnTo>
                    <a:pt x="8" y="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9" name="Freeform 415"/>
            <p:cNvSpPr>
              <a:spLocks/>
            </p:cNvSpPr>
            <p:nvPr/>
          </p:nvSpPr>
          <p:spPr bwMode="auto">
            <a:xfrm>
              <a:off x="5537" y="2322"/>
              <a:ext cx="1" cy="2"/>
            </a:xfrm>
            <a:custGeom>
              <a:avLst/>
              <a:gdLst>
                <a:gd name="T0" fmla="*/ 0 w 1"/>
                <a:gd name="T1" fmla="*/ 0 h 2"/>
                <a:gd name="T2" fmla="*/ 0 w 1"/>
                <a:gd name="T3" fmla="*/ 0 h 2"/>
                <a:gd name="T4" fmla="*/ 1 w 1"/>
                <a:gd name="T5" fmla="*/ 0 h 2"/>
                <a:gd name="T6" fmla="*/ 1 w 1"/>
                <a:gd name="T7" fmla="*/ 2 h 2"/>
                <a:gd name="T8" fmla="*/ 1 w 1"/>
                <a:gd name="T9" fmla="*/ 2 h 2"/>
                <a:gd name="T10" fmla="*/ 0 w 1"/>
                <a:gd name="T11" fmla="*/ 1 h 2"/>
                <a:gd name="T12" fmla="*/ 0 w 1"/>
                <a:gd name="T13" fmla="*/ 0 h 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0" name="Freeform 416"/>
            <p:cNvSpPr>
              <a:spLocks/>
            </p:cNvSpPr>
            <p:nvPr/>
          </p:nvSpPr>
          <p:spPr bwMode="auto">
            <a:xfrm>
              <a:off x="5537" y="2320"/>
              <a:ext cx="1" cy="2"/>
            </a:xfrm>
            <a:custGeom>
              <a:avLst/>
              <a:gdLst>
                <a:gd name="T0" fmla="*/ 0 w 1"/>
                <a:gd name="T1" fmla="*/ 2 h 2"/>
                <a:gd name="T2" fmla="*/ 0 w 1"/>
                <a:gd name="T3" fmla="*/ 0 h 2"/>
                <a:gd name="T4" fmla="*/ 0 w 1"/>
                <a:gd name="T5" fmla="*/ 0 h 2"/>
                <a:gd name="T6" fmla="*/ 1 w 1"/>
                <a:gd name="T7" fmla="*/ 0 h 2"/>
                <a:gd name="T8" fmla="*/ 1 w 1"/>
                <a:gd name="T9" fmla="*/ 2 h 2"/>
                <a:gd name="T10" fmla="*/ 1 w 1"/>
                <a:gd name="T11" fmla="*/ 2 h 2"/>
                <a:gd name="T12" fmla="*/ 0 w 1"/>
                <a:gd name="T13" fmla="*/ 2 h 2"/>
                <a:gd name="T14" fmla="*/ 0 w 1"/>
                <a:gd name="T15" fmla="*/ 2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1" name="Freeform 417"/>
            <p:cNvSpPr>
              <a:spLocks/>
            </p:cNvSpPr>
            <p:nvPr/>
          </p:nvSpPr>
          <p:spPr bwMode="auto">
            <a:xfrm>
              <a:off x="5535" y="2270"/>
              <a:ext cx="2" cy="2"/>
            </a:xfrm>
            <a:custGeom>
              <a:avLst/>
              <a:gdLst>
                <a:gd name="T0" fmla="*/ 2 w 2"/>
                <a:gd name="T1" fmla="*/ 0 h 2"/>
                <a:gd name="T2" fmla="*/ 2 w 2"/>
                <a:gd name="T3" fmla="*/ 1 h 2"/>
                <a:gd name="T4" fmla="*/ 2 w 2"/>
                <a:gd name="T5" fmla="*/ 1 h 2"/>
                <a:gd name="T6" fmla="*/ 0 w 2"/>
                <a:gd name="T7" fmla="*/ 2 h 2"/>
                <a:gd name="T8" fmla="*/ 0 w 2"/>
                <a:gd name="T9" fmla="*/ 0 h 2"/>
                <a:gd name="T10" fmla="*/ 0 w 2"/>
                <a:gd name="T11" fmla="*/ 0 h 2"/>
                <a:gd name="T12" fmla="*/ 2 w 2"/>
                <a:gd name="T13" fmla="*/ 0 h 2"/>
                <a:gd name="T14" fmla="*/ 2 w 2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2" y="1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2" name="Freeform 418"/>
            <p:cNvSpPr>
              <a:spLocks/>
            </p:cNvSpPr>
            <p:nvPr/>
          </p:nvSpPr>
          <p:spPr bwMode="auto">
            <a:xfrm>
              <a:off x="5535" y="2334"/>
              <a:ext cx="11" cy="9"/>
            </a:xfrm>
            <a:custGeom>
              <a:avLst/>
              <a:gdLst>
                <a:gd name="T0" fmla="*/ 2 w 11"/>
                <a:gd name="T1" fmla="*/ 2 h 9"/>
                <a:gd name="T2" fmla="*/ 2 w 11"/>
                <a:gd name="T3" fmla="*/ 7 h 9"/>
                <a:gd name="T4" fmla="*/ 10 w 11"/>
                <a:gd name="T5" fmla="*/ 7 h 9"/>
                <a:gd name="T6" fmla="*/ 10 w 11"/>
                <a:gd name="T7" fmla="*/ 6 h 9"/>
                <a:gd name="T8" fmla="*/ 10 w 11"/>
                <a:gd name="T9" fmla="*/ 2 h 9"/>
                <a:gd name="T10" fmla="*/ 10 w 11"/>
                <a:gd name="T11" fmla="*/ 2 h 9"/>
                <a:gd name="T12" fmla="*/ 11 w 11"/>
                <a:gd name="T13" fmla="*/ 0 h 9"/>
                <a:gd name="T14" fmla="*/ 11 w 11"/>
                <a:gd name="T15" fmla="*/ 7 h 9"/>
                <a:gd name="T16" fmla="*/ 11 w 11"/>
                <a:gd name="T17" fmla="*/ 9 h 9"/>
                <a:gd name="T18" fmla="*/ 0 w 11"/>
                <a:gd name="T19" fmla="*/ 9 h 9"/>
                <a:gd name="T20" fmla="*/ 0 w 11"/>
                <a:gd name="T21" fmla="*/ 0 h 9"/>
                <a:gd name="T22" fmla="*/ 2 w 11"/>
                <a:gd name="T23" fmla="*/ 2 h 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1" h="9">
                  <a:moveTo>
                    <a:pt x="2" y="2"/>
                  </a:moveTo>
                  <a:lnTo>
                    <a:pt x="2" y="7"/>
                  </a:lnTo>
                  <a:lnTo>
                    <a:pt x="10" y="7"/>
                  </a:lnTo>
                  <a:lnTo>
                    <a:pt x="10" y="6"/>
                  </a:lnTo>
                  <a:lnTo>
                    <a:pt x="10" y="2"/>
                  </a:lnTo>
                  <a:lnTo>
                    <a:pt x="11" y="0"/>
                  </a:lnTo>
                  <a:lnTo>
                    <a:pt x="11" y="7"/>
                  </a:lnTo>
                  <a:lnTo>
                    <a:pt x="11" y="9"/>
                  </a:lnTo>
                  <a:lnTo>
                    <a:pt x="0" y="9"/>
                  </a:lnTo>
                  <a:lnTo>
                    <a:pt x="0" y="0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3" name="Freeform 419"/>
            <p:cNvSpPr>
              <a:spLocks/>
            </p:cNvSpPr>
            <p:nvPr/>
          </p:nvSpPr>
          <p:spPr bwMode="auto">
            <a:xfrm>
              <a:off x="5535" y="2250"/>
              <a:ext cx="11" cy="8"/>
            </a:xfrm>
            <a:custGeom>
              <a:avLst/>
              <a:gdLst>
                <a:gd name="T0" fmla="*/ 0 w 11"/>
                <a:gd name="T1" fmla="*/ 0 h 8"/>
                <a:gd name="T2" fmla="*/ 11 w 11"/>
                <a:gd name="T3" fmla="*/ 0 h 8"/>
                <a:gd name="T4" fmla="*/ 11 w 11"/>
                <a:gd name="T5" fmla="*/ 8 h 8"/>
                <a:gd name="T6" fmla="*/ 11 w 11"/>
                <a:gd name="T7" fmla="*/ 8 h 8"/>
                <a:gd name="T8" fmla="*/ 10 w 11"/>
                <a:gd name="T9" fmla="*/ 8 h 8"/>
                <a:gd name="T10" fmla="*/ 10 w 11"/>
                <a:gd name="T11" fmla="*/ 1 h 8"/>
                <a:gd name="T12" fmla="*/ 2 w 11"/>
                <a:gd name="T13" fmla="*/ 1 h 8"/>
                <a:gd name="T14" fmla="*/ 2 w 11"/>
                <a:gd name="T15" fmla="*/ 8 h 8"/>
                <a:gd name="T16" fmla="*/ 2 w 11"/>
                <a:gd name="T17" fmla="*/ 8 h 8"/>
                <a:gd name="T18" fmla="*/ 0 w 11"/>
                <a:gd name="T19" fmla="*/ 8 h 8"/>
                <a:gd name="T20" fmla="*/ 0 w 11"/>
                <a:gd name="T21" fmla="*/ 0 h 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" h="8">
                  <a:moveTo>
                    <a:pt x="0" y="0"/>
                  </a:moveTo>
                  <a:lnTo>
                    <a:pt x="11" y="0"/>
                  </a:lnTo>
                  <a:lnTo>
                    <a:pt x="11" y="8"/>
                  </a:lnTo>
                  <a:lnTo>
                    <a:pt x="10" y="8"/>
                  </a:lnTo>
                  <a:lnTo>
                    <a:pt x="10" y="1"/>
                  </a:lnTo>
                  <a:lnTo>
                    <a:pt x="2" y="1"/>
                  </a:lnTo>
                  <a:lnTo>
                    <a:pt x="2" y="8"/>
                  </a:lnTo>
                  <a:lnTo>
                    <a:pt x="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4" name="Freeform 420"/>
            <p:cNvSpPr>
              <a:spLocks/>
            </p:cNvSpPr>
            <p:nvPr/>
          </p:nvSpPr>
          <p:spPr bwMode="auto">
            <a:xfrm>
              <a:off x="5535" y="2258"/>
              <a:ext cx="2" cy="3"/>
            </a:xfrm>
            <a:custGeom>
              <a:avLst/>
              <a:gdLst>
                <a:gd name="T0" fmla="*/ 2 w 2"/>
                <a:gd name="T1" fmla="*/ 2 h 3"/>
                <a:gd name="T2" fmla="*/ 2 w 2"/>
                <a:gd name="T3" fmla="*/ 2 h 3"/>
                <a:gd name="T4" fmla="*/ 0 w 2"/>
                <a:gd name="T5" fmla="*/ 3 h 3"/>
                <a:gd name="T6" fmla="*/ 0 w 2"/>
                <a:gd name="T7" fmla="*/ 0 h 3"/>
                <a:gd name="T8" fmla="*/ 0 w 2"/>
                <a:gd name="T9" fmla="*/ 0 h 3"/>
                <a:gd name="T10" fmla="*/ 2 w 2"/>
                <a:gd name="T11" fmla="*/ 0 h 3"/>
                <a:gd name="T12" fmla="*/ 2 w 2"/>
                <a:gd name="T13" fmla="*/ 2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lnTo>
                    <a:pt x="2" y="2"/>
                  </a:lnTo>
                  <a:lnTo>
                    <a:pt x="0" y="3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5" name="Freeform 421"/>
            <p:cNvSpPr>
              <a:spLocks/>
            </p:cNvSpPr>
            <p:nvPr/>
          </p:nvSpPr>
          <p:spPr bwMode="auto">
            <a:xfrm>
              <a:off x="5535" y="2271"/>
              <a:ext cx="2" cy="3"/>
            </a:xfrm>
            <a:custGeom>
              <a:avLst/>
              <a:gdLst>
                <a:gd name="T0" fmla="*/ 0 w 2"/>
                <a:gd name="T1" fmla="*/ 1 h 3"/>
                <a:gd name="T2" fmla="*/ 0 w 2"/>
                <a:gd name="T3" fmla="*/ 1 h 3"/>
                <a:gd name="T4" fmla="*/ 2 w 2"/>
                <a:gd name="T5" fmla="*/ 0 h 3"/>
                <a:gd name="T6" fmla="*/ 2 w 2"/>
                <a:gd name="T7" fmla="*/ 3 h 3"/>
                <a:gd name="T8" fmla="*/ 2 w 2"/>
                <a:gd name="T9" fmla="*/ 3 h 3"/>
                <a:gd name="T10" fmla="*/ 0 w 2"/>
                <a:gd name="T11" fmla="*/ 3 h 3"/>
                <a:gd name="T12" fmla="*/ 0 w 2"/>
                <a:gd name="T13" fmla="*/ 1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" h="3">
                  <a:moveTo>
                    <a:pt x="0" y="1"/>
                  </a:moveTo>
                  <a:lnTo>
                    <a:pt x="0" y="1"/>
                  </a:lnTo>
                  <a:lnTo>
                    <a:pt x="2" y="0"/>
                  </a:lnTo>
                  <a:lnTo>
                    <a:pt x="2" y="3"/>
                  </a:lnTo>
                  <a:lnTo>
                    <a:pt x="0" y="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6" name="Freeform 422"/>
            <p:cNvSpPr>
              <a:spLocks/>
            </p:cNvSpPr>
            <p:nvPr/>
          </p:nvSpPr>
          <p:spPr bwMode="auto">
            <a:xfrm>
              <a:off x="5535" y="2322"/>
              <a:ext cx="2" cy="1"/>
            </a:xfrm>
            <a:custGeom>
              <a:avLst/>
              <a:gdLst>
                <a:gd name="T0" fmla="*/ 0 w 2"/>
                <a:gd name="T1" fmla="*/ 1 h 1"/>
                <a:gd name="T2" fmla="*/ 0 w 2"/>
                <a:gd name="T3" fmla="*/ 0 h 1"/>
                <a:gd name="T4" fmla="*/ 0 w 2"/>
                <a:gd name="T5" fmla="*/ 0 h 1"/>
                <a:gd name="T6" fmla="*/ 2 w 2"/>
                <a:gd name="T7" fmla="*/ 0 h 1"/>
                <a:gd name="T8" fmla="*/ 2 w 2"/>
                <a:gd name="T9" fmla="*/ 1 h 1"/>
                <a:gd name="T10" fmla="*/ 0 w 2"/>
                <a:gd name="T11" fmla="*/ 1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7" name="Freeform 423"/>
            <p:cNvSpPr>
              <a:spLocks/>
            </p:cNvSpPr>
            <p:nvPr/>
          </p:nvSpPr>
          <p:spPr bwMode="auto">
            <a:xfrm>
              <a:off x="5535" y="2333"/>
              <a:ext cx="2" cy="3"/>
            </a:xfrm>
            <a:custGeom>
              <a:avLst/>
              <a:gdLst>
                <a:gd name="T0" fmla="*/ 2 w 2"/>
                <a:gd name="T1" fmla="*/ 0 h 3"/>
                <a:gd name="T2" fmla="*/ 2 w 2"/>
                <a:gd name="T3" fmla="*/ 3 h 3"/>
                <a:gd name="T4" fmla="*/ 0 w 2"/>
                <a:gd name="T5" fmla="*/ 1 h 3"/>
                <a:gd name="T6" fmla="*/ 0 w 2"/>
                <a:gd name="T7" fmla="*/ 0 h 3"/>
                <a:gd name="T8" fmla="*/ 0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2" y="3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8" name="Freeform 424"/>
            <p:cNvSpPr>
              <a:spLocks/>
            </p:cNvSpPr>
            <p:nvPr/>
          </p:nvSpPr>
          <p:spPr bwMode="auto">
            <a:xfrm>
              <a:off x="5535" y="2320"/>
              <a:ext cx="2" cy="2"/>
            </a:xfrm>
            <a:custGeom>
              <a:avLst/>
              <a:gdLst>
                <a:gd name="T0" fmla="*/ 0 w 2"/>
                <a:gd name="T1" fmla="*/ 2 h 2"/>
                <a:gd name="T2" fmla="*/ 0 w 2"/>
                <a:gd name="T3" fmla="*/ 0 h 2"/>
                <a:gd name="T4" fmla="*/ 0 w 2"/>
                <a:gd name="T5" fmla="*/ 0 h 2"/>
                <a:gd name="T6" fmla="*/ 2 w 2"/>
                <a:gd name="T7" fmla="*/ 0 h 2"/>
                <a:gd name="T8" fmla="*/ 2 w 2"/>
                <a:gd name="T9" fmla="*/ 2 h 2"/>
                <a:gd name="T10" fmla="*/ 2 w 2"/>
                <a:gd name="T11" fmla="*/ 2 h 2"/>
                <a:gd name="T12" fmla="*/ 0 w 2"/>
                <a:gd name="T13" fmla="*/ 2 h 2"/>
                <a:gd name="T14" fmla="*/ 0 w 2"/>
                <a:gd name="T15" fmla="*/ 2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9" name="Freeform 425"/>
            <p:cNvSpPr>
              <a:spLocks/>
            </p:cNvSpPr>
            <p:nvPr/>
          </p:nvSpPr>
          <p:spPr bwMode="auto">
            <a:xfrm>
              <a:off x="5535" y="2331"/>
              <a:ext cx="2" cy="2"/>
            </a:xfrm>
            <a:custGeom>
              <a:avLst/>
              <a:gdLst>
                <a:gd name="T0" fmla="*/ 2 w 2"/>
                <a:gd name="T1" fmla="*/ 0 h 2"/>
                <a:gd name="T2" fmla="*/ 2 w 2"/>
                <a:gd name="T3" fmla="*/ 2 h 2"/>
                <a:gd name="T4" fmla="*/ 2 w 2"/>
                <a:gd name="T5" fmla="*/ 2 h 2"/>
                <a:gd name="T6" fmla="*/ 0 w 2"/>
                <a:gd name="T7" fmla="*/ 2 h 2"/>
                <a:gd name="T8" fmla="*/ 0 w 2"/>
                <a:gd name="T9" fmla="*/ 0 h 2"/>
                <a:gd name="T10" fmla="*/ 0 w 2"/>
                <a:gd name="T11" fmla="*/ 0 h 2"/>
                <a:gd name="T12" fmla="*/ 2 w 2"/>
                <a:gd name="T13" fmla="*/ 0 h 2"/>
                <a:gd name="T14" fmla="*/ 2 w 2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0" name="Freeform 426"/>
            <p:cNvSpPr>
              <a:spLocks/>
            </p:cNvSpPr>
            <p:nvPr/>
          </p:nvSpPr>
          <p:spPr bwMode="auto">
            <a:xfrm>
              <a:off x="5535" y="2260"/>
              <a:ext cx="2" cy="3"/>
            </a:xfrm>
            <a:custGeom>
              <a:avLst/>
              <a:gdLst>
                <a:gd name="T0" fmla="*/ 2 w 2"/>
                <a:gd name="T1" fmla="*/ 3 h 3"/>
                <a:gd name="T2" fmla="*/ 2 w 2"/>
                <a:gd name="T3" fmla="*/ 3 h 3"/>
                <a:gd name="T4" fmla="*/ 0 w 2"/>
                <a:gd name="T5" fmla="*/ 3 h 3"/>
                <a:gd name="T6" fmla="*/ 0 w 2"/>
                <a:gd name="T7" fmla="*/ 1 h 3"/>
                <a:gd name="T8" fmla="*/ 0 w 2"/>
                <a:gd name="T9" fmla="*/ 1 h 3"/>
                <a:gd name="T10" fmla="*/ 2 w 2"/>
                <a:gd name="T11" fmla="*/ 0 h 3"/>
                <a:gd name="T12" fmla="*/ 2 w 2"/>
                <a:gd name="T13" fmla="*/ 3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" h="3">
                  <a:moveTo>
                    <a:pt x="2" y="3"/>
                  </a:moveTo>
                  <a:lnTo>
                    <a:pt x="2" y="3"/>
                  </a:lnTo>
                  <a:lnTo>
                    <a:pt x="0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2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1" name="Freeform 427"/>
            <p:cNvSpPr>
              <a:spLocks/>
            </p:cNvSpPr>
            <p:nvPr/>
          </p:nvSpPr>
          <p:spPr bwMode="auto">
            <a:xfrm>
              <a:off x="5520" y="2261"/>
              <a:ext cx="15" cy="7"/>
            </a:xfrm>
            <a:custGeom>
              <a:avLst/>
              <a:gdLst>
                <a:gd name="T0" fmla="*/ 0 w 15"/>
                <a:gd name="T1" fmla="*/ 6 h 7"/>
                <a:gd name="T2" fmla="*/ 0 w 15"/>
                <a:gd name="T3" fmla="*/ 6 h 7"/>
                <a:gd name="T4" fmla="*/ 7 w 15"/>
                <a:gd name="T5" fmla="*/ 2 h 7"/>
                <a:gd name="T6" fmla="*/ 15 w 15"/>
                <a:gd name="T7" fmla="*/ 0 h 7"/>
                <a:gd name="T8" fmla="*/ 15 w 15"/>
                <a:gd name="T9" fmla="*/ 2 h 7"/>
                <a:gd name="T10" fmla="*/ 1 w 15"/>
                <a:gd name="T11" fmla="*/ 7 h 7"/>
                <a:gd name="T12" fmla="*/ 0 w 15"/>
                <a:gd name="T13" fmla="*/ 6 h 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" h="7">
                  <a:moveTo>
                    <a:pt x="0" y="6"/>
                  </a:moveTo>
                  <a:lnTo>
                    <a:pt x="0" y="6"/>
                  </a:lnTo>
                  <a:lnTo>
                    <a:pt x="7" y="2"/>
                  </a:lnTo>
                  <a:lnTo>
                    <a:pt x="15" y="0"/>
                  </a:lnTo>
                  <a:lnTo>
                    <a:pt x="15" y="2"/>
                  </a:lnTo>
                  <a:lnTo>
                    <a:pt x="1" y="7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2" name="Freeform 428"/>
            <p:cNvSpPr>
              <a:spLocks/>
            </p:cNvSpPr>
            <p:nvPr/>
          </p:nvSpPr>
          <p:spPr bwMode="auto">
            <a:xfrm>
              <a:off x="5528" y="2272"/>
              <a:ext cx="7" cy="5"/>
            </a:xfrm>
            <a:custGeom>
              <a:avLst/>
              <a:gdLst>
                <a:gd name="T0" fmla="*/ 7 w 7"/>
                <a:gd name="T1" fmla="*/ 0 h 5"/>
                <a:gd name="T2" fmla="*/ 7 w 7"/>
                <a:gd name="T3" fmla="*/ 2 h 5"/>
                <a:gd name="T4" fmla="*/ 2 w 7"/>
                <a:gd name="T5" fmla="*/ 5 h 5"/>
                <a:gd name="T6" fmla="*/ 0 w 7"/>
                <a:gd name="T7" fmla="*/ 3 h 5"/>
                <a:gd name="T8" fmla="*/ 0 w 7"/>
                <a:gd name="T9" fmla="*/ 3 h 5"/>
                <a:gd name="T10" fmla="*/ 7 w 7"/>
                <a:gd name="T11" fmla="*/ 0 h 5"/>
                <a:gd name="T12" fmla="*/ 7 w 7"/>
                <a:gd name="T13" fmla="*/ 0 h 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" h="5">
                  <a:moveTo>
                    <a:pt x="7" y="0"/>
                  </a:moveTo>
                  <a:lnTo>
                    <a:pt x="7" y="2"/>
                  </a:lnTo>
                  <a:lnTo>
                    <a:pt x="2" y="5"/>
                  </a:lnTo>
                  <a:lnTo>
                    <a:pt x="0" y="3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3" name="Freeform 429"/>
            <p:cNvSpPr>
              <a:spLocks/>
            </p:cNvSpPr>
            <p:nvPr/>
          </p:nvSpPr>
          <p:spPr bwMode="auto">
            <a:xfrm>
              <a:off x="5527" y="2275"/>
              <a:ext cx="3" cy="2"/>
            </a:xfrm>
            <a:custGeom>
              <a:avLst/>
              <a:gdLst>
                <a:gd name="T0" fmla="*/ 3 w 3"/>
                <a:gd name="T1" fmla="*/ 2 h 2"/>
                <a:gd name="T2" fmla="*/ 0 w 3"/>
                <a:gd name="T3" fmla="*/ 2 h 2"/>
                <a:gd name="T4" fmla="*/ 0 w 3"/>
                <a:gd name="T5" fmla="*/ 0 h 2"/>
                <a:gd name="T6" fmla="*/ 1 w 3"/>
                <a:gd name="T7" fmla="*/ 0 h 2"/>
                <a:gd name="T8" fmla="*/ 3 w 3"/>
                <a:gd name="T9" fmla="*/ 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3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1" y="0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4" name="Freeform 430"/>
            <p:cNvSpPr>
              <a:spLocks/>
            </p:cNvSpPr>
            <p:nvPr/>
          </p:nvSpPr>
          <p:spPr bwMode="auto">
            <a:xfrm>
              <a:off x="5527" y="2317"/>
              <a:ext cx="8" cy="5"/>
            </a:xfrm>
            <a:custGeom>
              <a:avLst/>
              <a:gdLst>
                <a:gd name="T0" fmla="*/ 8 w 8"/>
                <a:gd name="T1" fmla="*/ 3 h 5"/>
                <a:gd name="T2" fmla="*/ 8 w 8"/>
                <a:gd name="T3" fmla="*/ 5 h 5"/>
                <a:gd name="T4" fmla="*/ 8 w 8"/>
                <a:gd name="T5" fmla="*/ 5 h 5"/>
                <a:gd name="T6" fmla="*/ 0 w 8"/>
                <a:gd name="T7" fmla="*/ 2 h 5"/>
                <a:gd name="T8" fmla="*/ 1 w 8"/>
                <a:gd name="T9" fmla="*/ 0 h 5"/>
                <a:gd name="T10" fmla="*/ 1 w 8"/>
                <a:gd name="T11" fmla="*/ 0 h 5"/>
                <a:gd name="T12" fmla="*/ 8 w 8"/>
                <a:gd name="T13" fmla="*/ 3 h 5"/>
                <a:gd name="T14" fmla="*/ 8 w 8"/>
                <a:gd name="T15" fmla="*/ 3 h 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" h="5">
                  <a:moveTo>
                    <a:pt x="8" y="3"/>
                  </a:moveTo>
                  <a:lnTo>
                    <a:pt x="8" y="5"/>
                  </a:lnTo>
                  <a:lnTo>
                    <a:pt x="0" y="2"/>
                  </a:lnTo>
                  <a:lnTo>
                    <a:pt x="1" y="0"/>
                  </a:lnTo>
                  <a:lnTo>
                    <a:pt x="8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5" name="Freeform 431"/>
            <p:cNvSpPr>
              <a:spLocks/>
            </p:cNvSpPr>
            <p:nvPr/>
          </p:nvSpPr>
          <p:spPr bwMode="auto">
            <a:xfrm>
              <a:off x="5525" y="2316"/>
              <a:ext cx="3" cy="3"/>
            </a:xfrm>
            <a:custGeom>
              <a:avLst/>
              <a:gdLst>
                <a:gd name="T0" fmla="*/ 2 w 3"/>
                <a:gd name="T1" fmla="*/ 0 h 3"/>
                <a:gd name="T2" fmla="*/ 3 w 3"/>
                <a:gd name="T3" fmla="*/ 1 h 3"/>
                <a:gd name="T4" fmla="*/ 2 w 3"/>
                <a:gd name="T5" fmla="*/ 3 h 3"/>
                <a:gd name="T6" fmla="*/ 0 w 3"/>
                <a:gd name="T7" fmla="*/ 1 h 3"/>
                <a:gd name="T8" fmla="*/ 2 w 3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lnTo>
                    <a:pt x="3" y="1"/>
                  </a:lnTo>
                  <a:lnTo>
                    <a:pt x="2" y="3"/>
                  </a:lnTo>
                  <a:lnTo>
                    <a:pt x="0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6" name="Freeform 432"/>
            <p:cNvSpPr>
              <a:spLocks/>
            </p:cNvSpPr>
            <p:nvPr/>
          </p:nvSpPr>
          <p:spPr bwMode="auto">
            <a:xfrm>
              <a:off x="5527" y="2319"/>
              <a:ext cx="8" cy="4"/>
            </a:xfrm>
            <a:custGeom>
              <a:avLst/>
              <a:gdLst>
                <a:gd name="T0" fmla="*/ 0 w 8"/>
                <a:gd name="T1" fmla="*/ 1 h 4"/>
                <a:gd name="T2" fmla="*/ 0 w 8"/>
                <a:gd name="T3" fmla="*/ 0 h 4"/>
                <a:gd name="T4" fmla="*/ 0 w 8"/>
                <a:gd name="T5" fmla="*/ 0 h 4"/>
                <a:gd name="T6" fmla="*/ 8 w 8"/>
                <a:gd name="T7" fmla="*/ 3 h 4"/>
                <a:gd name="T8" fmla="*/ 8 w 8"/>
                <a:gd name="T9" fmla="*/ 4 h 4"/>
                <a:gd name="T10" fmla="*/ 0 w 8"/>
                <a:gd name="T11" fmla="*/ 1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">
                  <a:moveTo>
                    <a:pt x="0" y="1"/>
                  </a:moveTo>
                  <a:lnTo>
                    <a:pt x="0" y="0"/>
                  </a:lnTo>
                  <a:lnTo>
                    <a:pt x="8" y="3"/>
                  </a:lnTo>
                  <a:lnTo>
                    <a:pt x="8" y="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7" name="Freeform 433"/>
            <p:cNvSpPr>
              <a:spLocks/>
            </p:cNvSpPr>
            <p:nvPr/>
          </p:nvSpPr>
          <p:spPr bwMode="auto">
            <a:xfrm>
              <a:off x="5525" y="2275"/>
              <a:ext cx="2" cy="3"/>
            </a:xfrm>
            <a:custGeom>
              <a:avLst/>
              <a:gdLst>
                <a:gd name="T0" fmla="*/ 0 w 2"/>
                <a:gd name="T1" fmla="*/ 2 h 3"/>
                <a:gd name="T2" fmla="*/ 2 w 2"/>
                <a:gd name="T3" fmla="*/ 0 h 3"/>
                <a:gd name="T4" fmla="*/ 2 w 2"/>
                <a:gd name="T5" fmla="*/ 2 h 3"/>
                <a:gd name="T6" fmla="*/ 2 w 2"/>
                <a:gd name="T7" fmla="*/ 3 h 3"/>
                <a:gd name="T8" fmla="*/ 0 w 2"/>
                <a:gd name="T9" fmla="*/ 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lnTo>
                    <a:pt x="2" y="0"/>
                  </a:lnTo>
                  <a:lnTo>
                    <a:pt x="2" y="2"/>
                  </a:lnTo>
                  <a:lnTo>
                    <a:pt x="2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8" name="Freeform 434"/>
            <p:cNvSpPr>
              <a:spLocks/>
            </p:cNvSpPr>
            <p:nvPr/>
          </p:nvSpPr>
          <p:spPr bwMode="auto">
            <a:xfrm>
              <a:off x="5527" y="2270"/>
              <a:ext cx="8" cy="5"/>
            </a:xfrm>
            <a:custGeom>
              <a:avLst/>
              <a:gdLst>
                <a:gd name="T0" fmla="*/ 8 w 8"/>
                <a:gd name="T1" fmla="*/ 0 h 5"/>
                <a:gd name="T2" fmla="*/ 8 w 8"/>
                <a:gd name="T3" fmla="*/ 2 h 5"/>
                <a:gd name="T4" fmla="*/ 8 w 8"/>
                <a:gd name="T5" fmla="*/ 2 h 5"/>
                <a:gd name="T6" fmla="*/ 1 w 8"/>
                <a:gd name="T7" fmla="*/ 5 h 5"/>
                <a:gd name="T8" fmla="*/ 0 w 8"/>
                <a:gd name="T9" fmla="*/ 4 h 5"/>
                <a:gd name="T10" fmla="*/ 0 w 8"/>
                <a:gd name="T11" fmla="*/ 4 h 5"/>
                <a:gd name="T12" fmla="*/ 8 w 8"/>
                <a:gd name="T13" fmla="*/ 0 h 5"/>
                <a:gd name="T14" fmla="*/ 8 w 8"/>
                <a:gd name="T15" fmla="*/ 0 h 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" h="5">
                  <a:moveTo>
                    <a:pt x="8" y="0"/>
                  </a:moveTo>
                  <a:lnTo>
                    <a:pt x="8" y="2"/>
                  </a:lnTo>
                  <a:lnTo>
                    <a:pt x="1" y="5"/>
                  </a:lnTo>
                  <a:lnTo>
                    <a:pt x="0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9" name="Freeform 435"/>
            <p:cNvSpPr>
              <a:spLocks/>
            </p:cNvSpPr>
            <p:nvPr/>
          </p:nvSpPr>
          <p:spPr bwMode="auto">
            <a:xfrm>
              <a:off x="5524" y="2316"/>
              <a:ext cx="3" cy="1"/>
            </a:xfrm>
            <a:custGeom>
              <a:avLst/>
              <a:gdLst>
                <a:gd name="T0" fmla="*/ 3 w 3"/>
                <a:gd name="T1" fmla="*/ 0 h 1"/>
                <a:gd name="T2" fmla="*/ 1 w 3"/>
                <a:gd name="T3" fmla="*/ 1 h 1"/>
                <a:gd name="T4" fmla="*/ 0 w 3"/>
                <a:gd name="T5" fmla="*/ 0 h 1"/>
                <a:gd name="T6" fmla="*/ 1 w 3"/>
                <a:gd name="T7" fmla="*/ 0 h 1"/>
                <a:gd name="T8" fmla="*/ 3 w 3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lnTo>
                    <a:pt x="1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0" name="Freeform 436"/>
            <p:cNvSpPr>
              <a:spLocks/>
            </p:cNvSpPr>
            <p:nvPr/>
          </p:nvSpPr>
          <p:spPr bwMode="auto">
            <a:xfrm>
              <a:off x="5521" y="2277"/>
              <a:ext cx="6" cy="5"/>
            </a:xfrm>
            <a:custGeom>
              <a:avLst/>
              <a:gdLst>
                <a:gd name="T0" fmla="*/ 4 w 6"/>
                <a:gd name="T1" fmla="*/ 0 h 5"/>
                <a:gd name="T2" fmla="*/ 6 w 6"/>
                <a:gd name="T3" fmla="*/ 1 h 5"/>
                <a:gd name="T4" fmla="*/ 3 w 6"/>
                <a:gd name="T5" fmla="*/ 2 h 5"/>
                <a:gd name="T6" fmla="*/ 3 w 6"/>
                <a:gd name="T7" fmla="*/ 2 h 5"/>
                <a:gd name="T8" fmla="*/ 2 w 6"/>
                <a:gd name="T9" fmla="*/ 5 h 5"/>
                <a:gd name="T10" fmla="*/ 0 w 6"/>
                <a:gd name="T11" fmla="*/ 4 h 5"/>
                <a:gd name="T12" fmla="*/ 0 w 6"/>
                <a:gd name="T13" fmla="*/ 4 h 5"/>
                <a:gd name="T14" fmla="*/ 4 w 6"/>
                <a:gd name="T15" fmla="*/ 0 h 5"/>
                <a:gd name="T16" fmla="*/ 4 w 6"/>
                <a:gd name="T17" fmla="*/ 0 h 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lnTo>
                    <a:pt x="6" y="1"/>
                  </a:lnTo>
                  <a:lnTo>
                    <a:pt x="3" y="2"/>
                  </a:lnTo>
                  <a:lnTo>
                    <a:pt x="2" y="5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1" name="Freeform 437"/>
            <p:cNvSpPr>
              <a:spLocks/>
            </p:cNvSpPr>
            <p:nvPr/>
          </p:nvSpPr>
          <p:spPr bwMode="auto">
            <a:xfrm>
              <a:off x="5525" y="2274"/>
              <a:ext cx="3" cy="1"/>
            </a:xfrm>
            <a:custGeom>
              <a:avLst/>
              <a:gdLst>
                <a:gd name="T0" fmla="*/ 2 w 3"/>
                <a:gd name="T1" fmla="*/ 1 h 1"/>
                <a:gd name="T2" fmla="*/ 0 w 3"/>
                <a:gd name="T3" fmla="*/ 0 h 1"/>
                <a:gd name="T4" fmla="*/ 2 w 3"/>
                <a:gd name="T5" fmla="*/ 0 h 1"/>
                <a:gd name="T6" fmla="*/ 3 w 3"/>
                <a:gd name="T7" fmla="*/ 1 h 1"/>
                <a:gd name="T8" fmla="*/ 2 w 3"/>
                <a:gd name="T9" fmla="*/ 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1">
                  <a:moveTo>
                    <a:pt x="2" y="1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3" y="1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2" name="Freeform 438"/>
            <p:cNvSpPr>
              <a:spLocks/>
            </p:cNvSpPr>
            <p:nvPr/>
          </p:nvSpPr>
          <p:spPr bwMode="auto">
            <a:xfrm>
              <a:off x="5525" y="2317"/>
              <a:ext cx="2" cy="3"/>
            </a:xfrm>
            <a:custGeom>
              <a:avLst/>
              <a:gdLst>
                <a:gd name="T0" fmla="*/ 0 w 2"/>
                <a:gd name="T1" fmla="*/ 0 h 3"/>
                <a:gd name="T2" fmla="*/ 2 w 2"/>
                <a:gd name="T3" fmla="*/ 2 h 3"/>
                <a:gd name="T4" fmla="*/ 2 w 2"/>
                <a:gd name="T5" fmla="*/ 3 h 3"/>
                <a:gd name="T6" fmla="*/ 0 w 2"/>
                <a:gd name="T7" fmla="*/ 2 h 3"/>
                <a:gd name="T8" fmla="*/ 0 w 2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lnTo>
                    <a:pt x="2" y="2"/>
                  </a:lnTo>
                  <a:lnTo>
                    <a:pt x="2" y="3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3" name="Freeform 439"/>
            <p:cNvSpPr>
              <a:spLocks/>
            </p:cNvSpPr>
            <p:nvPr/>
          </p:nvSpPr>
          <p:spPr bwMode="auto">
            <a:xfrm>
              <a:off x="5524" y="2316"/>
              <a:ext cx="1" cy="3"/>
            </a:xfrm>
            <a:custGeom>
              <a:avLst/>
              <a:gdLst>
                <a:gd name="T0" fmla="*/ 1 w 1"/>
                <a:gd name="T1" fmla="*/ 1 h 3"/>
                <a:gd name="T2" fmla="*/ 1 w 1"/>
                <a:gd name="T3" fmla="*/ 3 h 3"/>
                <a:gd name="T4" fmla="*/ 0 w 1"/>
                <a:gd name="T5" fmla="*/ 1 h 3"/>
                <a:gd name="T6" fmla="*/ 0 w 1"/>
                <a:gd name="T7" fmla="*/ 0 h 3"/>
                <a:gd name="T8" fmla="*/ 1 w 1"/>
                <a:gd name="T9" fmla="*/ 1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1" y="1"/>
                  </a:moveTo>
                  <a:lnTo>
                    <a:pt x="1" y="3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4" name="Freeform 440"/>
            <p:cNvSpPr>
              <a:spLocks/>
            </p:cNvSpPr>
            <p:nvPr/>
          </p:nvSpPr>
          <p:spPr bwMode="auto">
            <a:xfrm>
              <a:off x="5524" y="2274"/>
              <a:ext cx="3" cy="3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3 h 3"/>
                <a:gd name="T6" fmla="*/ 0 w 3"/>
                <a:gd name="T7" fmla="*/ 1 h 3"/>
                <a:gd name="T8" fmla="*/ 1 w 3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lnTo>
                    <a:pt x="3" y="1"/>
                  </a:lnTo>
                  <a:lnTo>
                    <a:pt x="1" y="3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5" name="Freeform 441"/>
            <p:cNvSpPr>
              <a:spLocks/>
            </p:cNvSpPr>
            <p:nvPr/>
          </p:nvSpPr>
          <p:spPr bwMode="auto">
            <a:xfrm>
              <a:off x="5521" y="2312"/>
              <a:ext cx="4" cy="4"/>
            </a:xfrm>
            <a:custGeom>
              <a:avLst/>
              <a:gdLst>
                <a:gd name="T0" fmla="*/ 4 w 4"/>
                <a:gd name="T1" fmla="*/ 4 h 4"/>
                <a:gd name="T2" fmla="*/ 3 w 4"/>
                <a:gd name="T3" fmla="*/ 4 h 4"/>
                <a:gd name="T4" fmla="*/ 3 w 4"/>
                <a:gd name="T5" fmla="*/ 4 h 4"/>
                <a:gd name="T6" fmla="*/ 0 w 4"/>
                <a:gd name="T7" fmla="*/ 1 h 4"/>
                <a:gd name="T8" fmla="*/ 0 w 4"/>
                <a:gd name="T9" fmla="*/ 0 h 4"/>
                <a:gd name="T10" fmla="*/ 0 w 4"/>
                <a:gd name="T11" fmla="*/ 0 h 4"/>
                <a:gd name="T12" fmla="*/ 4 w 4"/>
                <a:gd name="T13" fmla="*/ 4 h 4"/>
                <a:gd name="T14" fmla="*/ 4 w 4"/>
                <a:gd name="T15" fmla="*/ 4 h 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" h="4">
                  <a:moveTo>
                    <a:pt x="4" y="4"/>
                  </a:moveTo>
                  <a:lnTo>
                    <a:pt x="3" y="4"/>
                  </a:lnTo>
                  <a:lnTo>
                    <a:pt x="0" y="1"/>
                  </a:lnTo>
                  <a:lnTo>
                    <a:pt x="0" y="0"/>
                  </a:lnTo>
                  <a:lnTo>
                    <a:pt x="4" y="4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6" name="Freeform 442"/>
            <p:cNvSpPr>
              <a:spLocks/>
            </p:cNvSpPr>
            <p:nvPr/>
          </p:nvSpPr>
          <p:spPr bwMode="auto">
            <a:xfrm>
              <a:off x="5520" y="2281"/>
              <a:ext cx="3" cy="3"/>
            </a:xfrm>
            <a:custGeom>
              <a:avLst/>
              <a:gdLst>
                <a:gd name="T0" fmla="*/ 3 w 3"/>
                <a:gd name="T1" fmla="*/ 1 h 3"/>
                <a:gd name="T2" fmla="*/ 1 w 3"/>
                <a:gd name="T3" fmla="*/ 3 h 3"/>
                <a:gd name="T4" fmla="*/ 0 w 3"/>
                <a:gd name="T5" fmla="*/ 1 h 3"/>
                <a:gd name="T6" fmla="*/ 1 w 3"/>
                <a:gd name="T7" fmla="*/ 0 h 3"/>
                <a:gd name="T8" fmla="*/ 3 w 3"/>
                <a:gd name="T9" fmla="*/ 1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3" y="1"/>
                  </a:moveTo>
                  <a:lnTo>
                    <a:pt x="1" y="3"/>
                  </a:lnTo>
                  <a:lnTo>
                    <a:pt x="0" y="1"/>
                  </a:lnTo>
                  <a:lnTo>
                    <a:pt x="1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7" name="Freeform 443"/>
            <p:cNvSpPr>
              <a:spLocks/>
            </p:cNvSpPr>
            <p:nvPr/>
          </p:nvSpPr>
          <p:spPr bwMode="auto">
            <a:xfrm>
              <a:off x="5520" y="2275"/>
              <a:ext cx="5" cy="6"/>
            </a:xfrm>
            <a:custGeom>
              <a:avLst/>
              <a:gdLst>
                <a:gd name="T0" fmla="*/ 4 w 5"/>
                <a:gd name="T1" fmla="*/ 0 h 6"/>
                <a:gd name="T2" fmla="*/ 5 w 5"/>
                <a:gd name="T3" fmla="*/ 2 h 6"/>
                <a:gd name="T4" fmla="*/ 5 w 5"/>
                <a:gd name="T5" fmla="*/ 2 h 6"/>
                <a:gd name="T6" fmla="*/ 1 w 5"/>
                <a:gd name="T7" fmla="*/ 6 h 6"/>
                <a:gd name="T8" fmla="*/ 0 w 5"/>
                <a:gd name="T9" fmla="*/ 4 h 6"/>
                <a:gd name="T10" fmla="*/ 0 w 5"/>
                <a:gd name="T11" fmla="*/ 4 h 6"/>
                <a:gd name="T12" fmla="*/ 0 w 5"/>
                <a:gd name="T13" fmla="*/ 4 h 6"/>
                <a:gd name="T14" fmla="*/ 4 w 5"/>
                <a:gd name="T15" fmla="*/ 0 h 6"/>
                <a:gd name="T16" fmla="*/ 4 w 5"/>
                <a:gd name="T17" fmla="*/ 0 h 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" h="6">
                  <a:moveTo>
                    <a:pt x="4" y="0"/>
                  </a:moveTo>
                  <a:lnTo>
                    <a:pt x="5" y="2"/>
                  </a:lnTo>
                  <a:lnTo>
                    <a:pt x="1" y="6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8" name="Freeform 444"/>
            <p:cNvSpPr>
              <a:spLocks/>
            </p:cNvSpPr>
            <p:nvPr/>
          </p:nvSpPr>
          <p:spPr bwMode="auto">
            <a:xfrm>
              <a:off x="5518" y="2267"/>
              <a:ext cx="3" cy="1"/>
            </a:xfrm>
            <a:custGeom>
              <a:avLst/>
              <a:gdLst>
                <a:gd name="T0" fmla="*/ 3 w 3"/>
                <a:gd name="T1" fmla="*/ 1 h 1"/>
                <a:gd name="T2" fmla="*/ 2 w 3"/>
                <a:gd name="T3" fmla="*/ 1 h 1"/>
                <a:gd name="T4" fmla="*/ 0 w 3"/>
                <a:gd name="T5" fmla="*/ 1 h 1"/>
                <a:gd name="T6" fmla="*/ 2 w 3"/>
                <a:gd name="T7" fmla="*/ 0 h 1"/>
                <a:gd name="T8" fmla="*/ 3 w 3"/>
                <a:gd name="T9" fmla="*/ 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2" y="1"/>
                  </a:lnTo>
                  <a:lnTo>
                    <a:pt x="0" y="1"/>
                  </a:lnTo>
                  <a:lnTo>
                    <a:pt x="2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9" name="Freeform 445"/>
            <p:cNvSpPr>
              <a:spLocks/>
            </p:cNvSpPr>
            <p:nvPr/>
          </p:nvSpPr>
          <p:spPr bwMode="auto">
            <a:xfrm>
              <a:off x="5520" y="2310"/>
              <a:ext cx="1" cy="3"/>
            </a:xfrm>
            <a:custGeom>
              <a:avLst/>
              <a:gdLst>
                <a:gd name="T0" fmla="*/ 1 w 1"/>
                <a:gd name="T1" fmla="*/ 0 h 3"/>
                <a:gd name="T2" fmla="*/ 1 w 1"/>
                <a:gd name="T3" fmla="*/ 2 h 3"/>
                <a:gd name="T4" fmla="*/ 1 w 1"/>
                <a:gd name="T5" fmla="*/ 3 h 3"/>
                <a:gd name="T6" fmla="*/ 0 w 1"/>
                <a:gd name="T7" fmla="*/ 2 h 3"/>
                <a:gd name="T8" fmla="*/ 1 w 1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1" y="0"/>
                  </a:moveTo>
                  <a:lnTo>
                    <a:pt x="1" y="2"/>
                  </a:lnTo>
                  <a:lnTo>
                    <a:pt x="1" y="3"/>
                  </a:lnTo>
                  <a:lnTo>
                    <a:pt x="0" y="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0" name="Freeform 446"/>
            <p:cNvSpPr>
              <a:spLocks/>
            </p:cNvSpPr>
            <p:nvPr/>
          </p:nvSpPr>
          <p:spPr bwMode="auto">
            <a:xfrm>
              <a:off x="5520" y="2313"/>
              <a:ext cx="4" cy="4"/>
            </a:xfrm>
            <a:custGeom>
              <a:avLst/>
              <a:gdLst>
                <a:gd name="T0" fmla="*/ 1 w 4"/>
                <a:gd name="T1" fmla="*/ 3 h 4"/>
                <a:gd name="T2" fmla="*/ 1 w 4"/>
                <a:gd name="T3" fmla="*/ 3 h 4"/>
                <a:gd name="T4" fmla="*/ 0 w 4"/>
                <a:gd name="T5" fmla="*/ 0 h 4"/>
                <a:gd name="T6" fmla="*/ 1 w 4"/>
                <a:gd name="T7" fmla="*/ 0 h 4"/>
                <a:gd name="T8" fmla="*/ 1 w 4"/>
                <a:gd name="T9" fmla="*/ 0 h 4"/>
                <a:gd name="T10" fmla="*/ 4 w 4"/>
                <a:gd name="T11" fmla="*/ 3 h 4"/>
                <a:gd name="T12" fmla="*/ 4 w 4"/>
                <a:gd name="T13" fmla="*/ 4 h 4"/>
                <a:gd name="T14" fmla="*/ 1 w 4"/>
                <a:gd name="T15" fmla="*/ 3 h 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lnTo>
                    <a:pt x="1" y="3"/>
                  </a:lnTo>
                  <a:lnTo>
                    <a:pt x="0" y="0"/>
                  </a:lnTo>
                  <a:lnTo>
                    <a:pt x="1" y="0"/>
                  </a:lnTo>
                  <a:lnTo>
                    <a:pt x="4" y="3"/>
                  </a:lnTo>
                  <a:lnTo>
                    <a:pt x="4" y="4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1" name="Freeform 447"/>
            <p:cNvSpPr>
              <a:spLocks/>
            </p:cNvSpPr>
            <p:nvPr/>
          </p:nvSpPr>
          <p:spPr bwMode="auto">
            <a:xfrm>
              <a:off x="5520" y="2326"/>
              <a:ext cx="15" cy="7"/>
            </a:xfrm>
            <a:custGeom>
              <a:avLst/>
              <a:gdLst>
                <a:gd name="T0" fmla="*/ 0 w 15"/>
                <a:gd name="T1" fmla="*/ 1 h 7"/>
                <a:gd name="T2" fmla="*/ 0 w 15"/>
                <a:gd name="T3" fmla="*/ 0 h 7"/>
                <a:gd name="T4" fmla="*/ 0 w 15"/>
                <a:gd name="T5" fmla="*/ 0 h 7"/>
                <a:gd name="T6" fmla="*/ 7 w 15"/>
                <a:gd name="T7" fmla="*/ 3 h 7"/>
                <a:gd name="T8" fmla="*/ 15 w 15"/>
                <a:gd name="T9" fmla="*/ 5 h 7"/>
                <a:gd name="T10" fmla="*/ 15 w 15"/>
                <a:gd name="T11" fmla="*/ 7 h 7"/>
                <a:gd name="T12" fmla="*/ 15 w 15"/>
                <a:gd name="T13" fmla="*/ 7 h 7"/>
                <a:gd name="T14" fmla="*/ 7 w 15"/>
                <a:gd name="T15" fmla="*/ 4 h 7"/>
                <a:gd name="T16" fmla="*/ 0 w 15"/>
                <a:gd name="T17" fmla="*/ 1 h 7"/>
                <a:gd name="T18" fmla="*/ 0 w 15"/>
                <a:gd name="T19" fmla="*/ 1 h 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" h="7">
                  <a:moveTo>
                    <a:pt x="0" y="1"/>
                  </a:moveTo>
                  <a:lnTo>
                    <a:pt x="0" y="0"/>
                  </a:lnTo>
                  <a:lnTo>
                    <a:pt x="7" y="3"/>
                  </a:lnTo>
                  <a:lnTo>
                    <a:pt x="15" y="5"/>
                  </a:lnTo>
                  <a:lnTo>
                    <a:pt x="15" y="7"/>
                  </a:lnTo>
                  <a:lnTo>
                    <a:pt x="7" y="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2" name="Freeform 448"/>
            <p:cNvSpPr>
              <a:spLocks/>
            </p:cNvSpPr>
            <p:nvPr/>
          </p:nvSpPr>
          <p:spPr bwMode="auto">
            <a:xfrm>
              <a:off x="5516" y="2284"/>
              <a:ext cx="4" cy="7"/>
            </a:xfrm>
            <a:custGeom>
              <a:avLst/>
              <a:gdLst>
                <a:gd name="T0" fmla="*/ 4 w 4"/>
                <a:gd name="T1" fmla="*/ 1 h 7"/>
                <a:gd name="T2" fmla="*/ 4 w 4"/>
                <a:gd name="T3" fmla="*/ 1 h 7"/>
                <a:gd name="T4" fmla="*/ 2 w 4"/>
                <a:gd name="T5" fmla="*/ 7 h 7"/>
                <a:gd name="T6" fmla="*/ 0 w 4"/>
                <a:gd name="T7" fmla="*/ 7 h 7"/>
                <a:gd name="T8" fmla="*/ 0 w 4"/>
                <a:gd name="T9" fmla="*/ 7 h 7"/>
                <a:gd name="T10" fmla="*/ 4 w 4"/>
                <a:gd name="T11" fmla="*/ 0 h 7"/>
                <a:gd name="T12" fmla="*/ 4 w 4"/>
                <a:gd name="T13" fmla="*/ 1 h 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" h="7">
                  <a:moveTo>
                    <a:pt x="4" y="1"/>
                  </a:moveTo>
                  <a:lnTo>
                    <a:pt x="4" y="1"/>
                  </a:lnTo>
                  <a:lnTo>
                    <a:pt x="2" y="7"/>
                  </a:lnTo>
                  <a:lnTo>
                    <a:pt x="0" y="7"/>
                  </a:lnTo>
                  <a:lnTo>
                    <a:pt x="4" y="0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3" name="Freeform 449"/>
            <p:cNvSpPr>
              <a:spLocks/>
            </p:cNvSpPr>
            <p:nvPr/>
          </p:nvSpPr>
          <p:spPr bwMode="auto">
            <a:xfrm>
              <a:off x="5518" y="2279"/>
              <a:ext cx="3" cy="3"/>
            </a:xfrm>
            <a:custGeom>
              <a:avLst/>
              <a:gdLst>
                <a:gd name="T0" fmla="*/ 2 w 3"/>
                <a:gd name="T1" fmla="*/ 3 h 3"/>
                <a:gd name="T2" fmla="*/ 0 w 3"/>
                <a:gd name="T3" fmla="*/ 2 h 3"/>
                <a:gd name="T4" fmla="*/ 2 w 3"/>
                <a:gd name="T5" fmla="*/ 0 h 3"/>
                <a:gd name="T6" fmla="*/ 3 w 3"/>
                <a:gd name="T7" fmla="*/ 2 h 3"/>
                <a:gd name="T8" fmla="*/ 2 w 3"/>
                <a:gd name="T9" fmla="*/ 3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3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3" y="2"/>
                  </a:lnTo>
                  <a:lnTo>
                    <a:pt x="2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4" name="Freeform 450"/>
            <p:cNvSpPr>
              <a:spLocks/>
            </p:cNvSpPr>
            <p:nvPr/>
          </p:nvSpPr>
          <p:spPr bwMode="auto">
            <a:xfrm>
              <a:off x="5520" y="2282"/>
              <a:ext cx="1" cy="3"/>
            </a:xfrm>
            <a:custGeom>
              <a:avLst/>
              <a:gdLst>
                <a:gd name="T0" fmla="*/ 0 w 1"/>
                <a:gd name="T1" fmla="*/ 2 h 3"/>
                <a:gd name="T2" fmla="*/ 0 w 1"/>
                <a:gd name="T3" fmla="*/ 0 h 3"/>
                <a:gd name="T4" fmla="*/ 1 w 1"/>
                <a:gd name="T5" fmla="*/ 2 h 3"/>
                <a:gd name="T6" fmla="*/ 0 w 1"/>
                <a:gd name="T7" fmla="*/ 3 h 3"/>
                <a:gd name="T8" fmla="*/ 0 w 1"/>
                <a:gd name="T9" fmla="*/ 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0" y="2"/>
                  </a:moveTo>
                  <a:lnTo>
                    <a:pt x="0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5" name="Freeform 451"/>
            <p:cNvSpPr>
              <a:spLocks/>
            </p:cNvSpPr>
            <p:nvPr/>
          </p:nvSpPr>
          <p:spPr bwMode="auto">
            <a:xfrm>
              <a:off x="5518" y="2309"/>
              <a:ext cx="3" cy="3"/>
            </a:xfrm>
            <a:custGeom>
              <a:avLst/>
              <a:gdLst>
                <a:gd name="T0" fmla="*/ 0 w 3"/>
                <a:gd name="T1" fmla="*/ 1 h 3"/>
                <a:gd name="T2" fmla="*/ 2 w 3"/>
                <a:gd name="T3" fmla="*/ 0 h 3"/>
                <a:gd name="T4" fmla="*/ 3 w 3"/>
                <a:gd name="T5" fmla="*/ 1 h 3"/>
                <a:gd name="T6" fmla="*/ 2 w 3"/>
                <a:gd name="T7" fmla="*/ 3 h 3"/>
                <a:gd name="T8" fmla="*/ 0 w 3"/>
                <a:gd name="T9" fmla="*/ 1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1"/>
                  </a:moveTo>
                  <a:lnTo>
                    <a:pt x="2" y="0"/>
                  </a:lnTo>
                  <a:lnTo>
                    <a:pt x="3" y="1"/>
                  </a:lnTo>
                  <a:lnTo>
                    <a:pt x="2" y="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6" name="Freeform 452"/>
            <p:cNvSpPr>
              <a:spLocks/>
            </p:cNvSpPr>
            <p:nvPr/>
          </p:nvSpPr>
          <p:spPr bwMode="auto">
            <a:xfrm>
              <a:off x="5518" y="2312"/>
              <a:ext cx="3" cy="1"/>
            </a:xfrm>
            <a:custGeom>
              <a:avLst/>
              <a:gdLst>
                <a:gd name="T0" fmla="*/ 0 w 3"/>
                <a:gd name="T1" fmla="*/ 0 h 1"/>
                <a:gd name="T2" fmla="*/ 2 w 3"/>
                <a:gd name="T3" fmla="*/ 0 h 1"/>
                <a:gd name="T4" fmla="*/ 3 w 3"/>
                <a:gd name="T5" fmla="*/ 1 h 1"/>
                <a:gd name="T6" fmla="*/ 2 w 3"/>
                <a:gd name="T7" fmla="*/ 1 h 1"/>
                <a:gd name="T8" fmla="*/ 0 w 3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lnTo>
                    <a:pt x="2" y="0"/>
                  </a:lnTo>
                  <a:lnTo>
                    <a:pt x="3" y="1"/>
                  </a:ln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7" name="Freeform 453"/>
            <p:cNvSpPr>
              <a:spLocks/>
            </p:cNvSpPr>
            <p:nvPr/>
          </p:nvSpPr>
          <p:spPr bwMode="auto">
            <a:xfrm>
              <a:off x="5517" y="2268"/>
              <a:ext cx="3" cy="2"/>
            </a:xfrm>
            <a:custGeom>
              <a:avLst/>
              <a:gdLst>
                <a:gd name="T0" fmla="*/ 3 w 3"/>
                <a:gd name="T1" fmla="*/ 0 h 2"/>
                <a:gd name="T2" fmla="*/ 1 w 3"/>
                <a:gd name="T3" fmla="*/ 2 h 2"/>
                <a:gd name="T4" fmla="*/ 0 w 3"/>
                <a:gd name="T5" fmla="*/ 0 h 2"/>
                <a:gd name="T6" fmla="*/ 1 w 3"/>
                <a:gd name="T7" fmla="*/ 0 h 2"/>
                <a:gd name="T8" fmla="*/ 3 w 3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3" y="0"/>
                  </a:moveTo>
                  <a:lnTo>
                    <a:pt x="1" y="2"/>
                  </a:lnTo>
                  <a:lnTo>
                    <a:pt x="0" y="0"/>
                  </a:lnTo>
                  <a:lnTo>
                    <a:pt x="1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8" name="Freeform 454"/>
            <p:cNvSpPr>
              <a:spLocks/>
            </p:cNvSpPr>
            <p:nvPr/>
          </p:nvSpPr>
          <p:spPr bwMode="auto">
            <a:xfrm>
              <a:off x="5518" y="2258"/>
              <a:ext cx="17" cy="9"/>
            </a:xfrm>
            <a:custGeom>
              <a:avLst/>
              <a:gdLst>
                <a:gd name="T0" fmla="*/ 2 w 17"/>
                <a:gd name="T1" fmla="*/ 9 h 9"/>
                <a:gd name="T2" fmla="*/ 0 w 17"/>
                <a:gd name="T3" fmla="*/ 7 h 9"/>
                <a:gd name="T4" fmla="*/ 0 w 17"/>
                <a:gd name="T5" fmla="*/ 7 h 9"/>
                <a:gd name="T6" fmla="*/ 9 w 17"/>
                <a:gd name="T7" fmla="*/ 3 h 9"/>
                <a:gd name="T8" fmla="*/ 17 w 17"/>
                <a:gd name="T9" fmla="*/ 0 h 9"/>
                <a:gd name="T10" fmla="*/ 17 w 17"/>
                <a:gd name="T11" fmla="*/ 3 h 9"/>
                <a:gd name="T12" fmla="*/ 17 w 17"/>
                <a:gd name="T13" fmla="*/ 3 h 9"/>
                <a:gd name="T14" fmla="*/ 9 w 17"/>
                <a:gd name="T15" fmla="*/ 5 h 9"/>
                <a:gd name="T16" fmla="*/ 2 w 17"/>
                <a:gd name="T17" fmla="*/ 9 h 9"/>
                <a:gd name="T18" fmla="*/ 2 w 17"/>
                <a:gd name="T19" fmla="*/ 9 h 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" h="9">
                  <a:moveTo>
                    <a:pt x="2" y="9"/>
                  </a:moveTo>
                  <a:lnTo>
                    <a:pt x="0" y="7"/>
                  </a:lnTo>
                  <a:lnTo>
                    <a:pt x="9" y="3"/>
                  </a:lnTo>
                  <a:lnTo>
                    <a:pt x="17" y="0"/>
                  </a:lnTo>
                  <a:lnTo>
                    <a:pt x="17" y="3"/>
                  </a:lnTo>
                  <a:lnTo>
                    <a:pt x="9" y="5"/>
                  </a:lnTo>
                  <a:lnTo>
                    <a:pt x="2" y="9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9" name="Freeform 455"/>
            <p:cNvSpPr>
              <a:spLocks/>
            </p:cNvSpPr>
            <p:nvPr/>
          </p:nvSpPr>
          <p:spPr bwMode="auto">
            <a:xfrm>
              <a:off x="5517" y="2310"/>
              <a:ext cx="3" cy="2"/>
            </a:xfrm>
            <a:custGeom>
              <a:avLst/>
              <a:gdLst>
                <a:gd name="T0" fmla="*/ 3 w 3"/>
                <a:gd name="T1" fmla="*/ 2 h 2"/>
                <a:gd name="T2" fmla="*/ 1 w 3"/>
                <a:gd name="T3" fmla="*/ 2 h 2"/>
                <a:gd name="T4" fmla="*/ 0 w 3"/>
                <a:gd name="T5" fmla="*/ 0 h 2"/>
                <a:gd name="T6" fmla="*/ 1 w 3"/>
                <a:gd name="T7" fmla="*/ 0 h 2"/>
                <a:gd name="T8" fmla="*/ 3 w 3"/>
                <a:gd name="T9" fmla="*/ 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3" y="2"/>
                  </a:moveTo>
                  <a:lnTo>
                    <a:pt x="1" y="2"/>
                  </a:lnTo>
                  <a:lnTo>
                    <a:pt x="0" y="0"/>
                  </a:lnTo>
                  <a:lnTo>
                    <a:pt x="1" y="0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0" name="Freeform 456"/>
            <p:cNvSpPr>
              <a:spLocks/>
            </p:cNvSpPr>
            <p:nvPr/>
          </p:nvSpPr>
          <p:spPr bwMode="auto">
            <a:xfrm>
              <a:off x="5518" y="2327"/>
              <a:ext cx="17" cy="7"/>
            </a:xfrm>
            <a:custGeom>
              <a:avLst/>
              <a:gdLst>
                <a:gd name="T0" fmla="*/ 2 w 17"/>
                <a:gd name="T1" fmla="*/ 0 h 7"/>
                <a:gd name="T2" fmla="*/ 2 w 17"/>
                <a:gd name="T3" fmla="*/ 0 h 7"/>
                <a:gd name="T4" fmla="*/ 9 w 17"/>
                <a:gd name="T5" fmla="*/ 3 h 7"/>
                <a:gd name="T6" fmla="*/ 17 w 17"/>
                <a:gd name="T7" fmla="*/ 6 h 7"/>
                <a:gd name="T8" fmla="*/ 17 w 17"/>
                <a:gd name="T9" fmla="*/ 7 h 7"/>
                <a:gd name="T10" fmla="*/ 0 w 17"/>
                <a:gd name="T11" fmla="*/ 0 h 7"/>
                <a:gd name="T12" fmla="*/ 2 w 17"/>
                <a:gd name="T13" fmla="*/ 0 h 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7">
                  <a:moveTo>
                    <a:pt x="2" y="0"/>
                  </a:moveTo>
                  <a:lnTo>
                    <a:pt x="2" y="0"/>
                  </a:lnTo>
                  <a:lnTo>
                    <a:pt x="9" y="3"/>
                  </a:lnTo>
                  <a:lnTo>
                    <a:pt x="17" y="6"/>
                  </a:lnTo>
                  <a:lnTo>
                    <a:pt x="17" y="7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1" name="Freeform 457"/>
            <p:cNvSpPr>
              <a:spLocks/>
            </p:cNvSpPr>
            <p:nvPr/>
          </p:nvSpPr>
          <p:spPr bwMode="auto">
            <a:xfrm>
              <a:off x="5514" y="2282"/>
              <a:ext cx="6" cy="9"/>
            </a:xfrm>
            <a:custGeom>
              <a:avLst/>
              <a:gdLst>
                <a:gd name="T0" fmla="*/ 0 w 6"/>
                <a:gd name="T1" fmla="*/ 9 h 9"/>
                <a:gd name="T2" fmla="*/ 0 w 6"/>
                <a:gd name="T3" fmla="*/ 9 h 9"/>
                <a:gd name="T4" fmla="*/ 4 w 6"/>
                <a:gd name="T5" fmla="*/ 0 h 9"/>
                <a:gd name="T6" fmla="*/ 6 w 6"/>
                <a:gd name="T7" fmla="*/ 2 h 9"/>
                <a:gd name="T8" fmla="*/ 6 w 6"/>
                <a:gd name="T9" fmla="*/ 2 h 9"/>
                <a:gd name="T10" fmla="*/ 2 w 6"/>
                <a:gd name="T11" fmla="*/ 9 h 9"/>
                <a:gd name="T12" fmla="*/ 0 w 6"/>
                <a:gd name="T13" fmla="*/ 9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" h="9">
                  <a:moveTo>
                    <a:pt x="0" y="9"/>
                  </a:moveTo>
                  <a:lnTo>
                    <a:pt x="0" y="9"/>
                  </a:lnTo>
                  <a:lnTo>
                    <a:pt x="4" y="0"/>
                  </a:lnTo>
                  <a:lnTo>
                    <a:pt x="6" y="2"/>
                  </a:lnTo>
                  <a:lnTo>
                    <a:pt x="2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2" name="Freeform 458"/>
            <p:cNvSpPr>
              <a:spLocks/>
            </p:cNvSpPr>
            <p:nvPr/>
          </p:nvSpPr>
          <p:spPr bwMode="auto">
            <a:xfrm>
              <a:off x="5518" y="2324"/>
              <a:ext cx="2" cy="3"/>
            </a:xfrm>
            <a:custGeom>
              <a:avLst/>
              <a:gdLst>
                <a:gd name="T0" fmla="*/ 2 w 2"/>
                <a:gd name="T1" fmla="*/ 2 h 3"/>
                <a:gd name="T2" fmla="*/ 2 w 2"/>
                <a:gd name="T3" fmla="*/ 3 h 3"/>
                <a:gd name="T4" fmla="*/ 0 w 2"/>
                <a:gd name="T5" fmla="*/ 2 h 3"/>
                <a:gd name="T6" fmla="*/ 0 w 2"/>
                <a:gd name="T7" fmla="*/ 0 h 3"/>
                <a:gd name="T8" fmla="*/ 2 w 2"/>
                <a:gd name="T9" fmla="*/ 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lnTo>
                    <a:pt x="2" y="3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3" name="Freeform 459"/>
            <p:cNvSpPr>
              <a:spLocks/>
            </p:cNvSpPr>
            <p:nvPr/>
          </p:nvSpPr>
          <p:spPr bwMode="auto">
            <a:xfrm>
              <a:off x="5518" y="2281"/>
              <a:ext cx="2" cy="3"/>
            </a:xfrm>
            <a:custGeom>
              <a:avLst/>
              <a:gdLst>
                <a:gd name="T0" fmla="*/ 2 w 2"/>
                <a:gd name="T1" fmla="*/ 1 h 3"/>
                <a:gd name="T2" fmla="*/ 2 w 2"/>
                <a:gd name="T3" fmla="*/ 3 h 3"/>
                <a:gd name="T4" fmla="*/ 0 w 2"/>
                <a:gd name="T5" fmla="*/ 1 h 3"/>
                <a:gd name="T6" fmla="*/ 0 w 2"/>
                <a:gd name="T7" fmla="*/ 0 h 3"/>
                <a:gd name="T8" fmla="*/ 2 w 2"/>
                <a:gd name="T9" fmla="*/ 1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lnTo>
                    <a:pt x="2" y="3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4" name="Freeform 460"/>
            <p:cNvSpPr>
              <a:spLocks/>
            </p:cNvSpPr>
            <p:nvPr/>
          </p:nvSpPr>
          <p:spPr bwMode="auto">
            <a:xfrm>
              <a:off x="5517" y="2326"/>
              <a:ext cx="3" cy="1"/>
            </a:xfrm>
            <a:custGeom>
              <a:avLst/>
              <a:gdLst>
                <a:gd name="T0" fmla="*/ 1 w 3"/>
                <a:gd name="T1" fmla="*/ 1 h 1"/>
                <a:gd name="T2" fmla="*/ 0 w 3"/>
                <a:gd name="T3" fmla="*/ 1 h 1"/>
                <a:gd name="T4" fmla="*/ 1 w 3"/>
                <a:gd name="T5" fmla="*/ 0 h 1"/>
                <a:gd name="T6" fmla="*/ 3 w 3"/>
                <a:gd name="T7" fmla="*/ 1 h 1"/>
                <a:gd name="T8" fmla="*/ 1 w 3"/>
                <a:gd name="T9" fmla="*/ 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0" y="1"/>
                  </a:lnTo>
                  <a:lnTo>
                    <a:pt x="1" y="0"/>
                  </a:lnTo>
                  <a:lnTo>
                    <a:pt x="3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5" name="Freeform 461"/>
            <p:cNvSpPr>
              <a:spLocks/>
            </p:cNvSpPr>
            <p:nvPr/>
          </p:nvSpPr>
          <p:spPr bwMode="auto">
            <a:xfrm>
              <a:off x="5517" y="2323"/>
              <a:ext cx="1" cy="3"/>
            </a:xfrm>
            <a:custGeom>
              <a:avLst/>
              <a:gdLst>
                <a:gd name="T0" fmla="*/ 1 w 1"/>
                <a:gd name="T1" fmla="*/ 3 h 3"/>
                <a:gd name="T2" fmla="*/ 0 w 1"/>
                <a:gd name="T3" fmla="*/ 1 h 3"/>
                <a:gd name="T4" fmla="*/ 1 w 1"/>
                <a:gd name="T5" fmla="*/ 0 h 3"/>
                <a:gd name="T6" fmla="*/ 1 w 1"/>
                <a:gd name="T7" fmla="*/ 1 h 3"/>
                <a:gd name="T8" fmla="*/ 1 w 1"/>
                <a:gd name="T9" fmla="*/ 3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1" y="3"/>
                  </a:moveTo>
                  <a:lnTo>
                    <a:pt x="0" y="1"/>
                  </a:lnTo>
                  <a:lnTo>
                    <a:pt x="1" y="0"/>
                  </a:lnTo>
                  <a:lnTo>
                    <a:pt x="1" y="1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6" name="Freeform 462"/>
            <p:cNvSpPr>
              <a:spLocks/>
            </p:cNvSpPr>
            <p:nvPr/>
          </p:nvSpPr>
          <p:spPr bwMode="auto">
            <a:xfrm>
              <a:off x="5516" y="2302"/>
              <a:ext cx="4" cy="8"/>
            </a:xfrm>
            <a:custGeom>
              <a:avLst/>
              <a:gdLst>
                <a:gd name="T0" fmla="*/ 2 w 4"/>
                <a:gd name="T1" fmla="*/ 8 h 8"/>
                <a:gd name="T2" fmla="*/ 2 w 4"/>
                <a:gd name="T3" fmla="*/ 8 h 8"/>
                <a:gd name="T4" fmla="*/ 0 w 4"/>
                <a:gd name="T5" fmla="*/ 0 h 8"/>
                <a:gd name="T6" fmla="*/ 1 w 4"/>
                <a:gd name="T7" fmla="*/ 0 h 8"/>
                <a:gd name="T8" fmla="*/ 1 w 4"/>
                <a:gd name="T9" fmla="*/ 0 h 8"/>
                <a:gd name="T10" fmla="*/ 4 w 4"/>
                <a:gd name="T11" fmla="*/ 7 h 8"/>
                <a:gd name="T12" fmla="*/ 2 w 4"/>
                <a:gd name="T13" fmla="*/ 8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" h="8">
                  <a:moveTo>
                    <a:pt x="2" y="8"/>
                  </a:moveTo>
                  <a:lnTo>
                    <a:pt x="2" y="8"/>
                  </a:lnTo>
                  <a:lnTo>
                    <a:pt x="0" y="0"/>
                  </a:lnTo>
                  <a:lnTo>
                    <a:pt x="1" y="0"/>
                  </a:lnTo>
                  <a:lnTo>
                    <a:pt x="4" y="7"/>
                  </a:lnTo>
                  <a:lnTo>
                    <a:pt x="2" y="8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7" name="Freeform 463"/>
            <p:cNvSpPr>
              <a:spLocks/>
            </p:cNvSpPr>
            <p:nvPr/>
          </p:nvSpPr>
          <p:spPr bwMode="auto">
            <a:xfrm>
              <a:off x="5517" y="2265"/>
              <a:ext cx="3" cy="3"/>
            </a:xfrm>
            <a:custGeom>
              <a:avLst/>
              <a:gdLst>
                <a:gd name="T0" fmla="*/ 3 w 3"/>
                <a:gd name="T1" fmla="*/ 2 h 3"/>
                <a:gd name="T2" fmla="*/ 1 w 3"/>
                <a:gd name="T3" fmla="*/ 3 h 3"/>
                <a:gd name="T4" fmla="*/ 0 w 3"/>
                <a:gd name="T5" fmla="*/ 2 h 3"/>
                <a:gd name="T6" fmla="*/ 1 w 3"/>
                <a:gd name="T7" fmla="*/ 0 h 3"/>
                <a:gd name="T8" fmla="*/ 3 w 3"/>
                <a:gd name="T9" fmla="*/ 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lnTo>
                    <a:pt x="1" y="3"/>
                  </a:lnTo>
                  <a:lnTo>
                    <a:pt x="0" y="2"/>
                  </a:lnTo>
                  <a:lnTo>
                    <a:pt x="1" y="0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8" name="Freeform 464"/>
            <p:cNvSpPr>
              <a:spLocks/>
            </p:cNvSpPr>
            <p:nvPr/>
          </p:nvSpPr>
          <p:spPr bwMode="auto">
            <a:xfrm>
              <a:off x="5516" y="2324"/>
              <a:ext cx="2" cy="3"/>
            </a:xfrm>
            <a:custGeom>
              <a:avLst/>
              <a:gdLst>
                <a:gd name="T0" fmla="*/ 2 w 2"/>
                <a:gd name="T1" fmla="*/ 2 h 3"/>
                <a:gd name="T2" fmla="*/ 1 w 2"/>
                <a:gd name="T3" fmla="*/ 3 h 3"/>
                <a:gd name="T4" fmla="*/ 0 w 2"/>
                <a:gd name="T5" fmla="*/ 2 h 3"/>
                <a:gd name="T6" fmla="*/ 1 w 2"/>
                <a:gd name="T7" fmla="*/ 0 h 3"/>
                <a:gd name="T8" fmla="*/ 2 w 2"/>
                <a:gd name="T9" fmla="*/ 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lnTo>
                    <a:pt x="1" y="3"/>
                  </a:lnTo>
                  <a:lnTo>
                    <a:pt x="0" y="2"/>
                  </a:lnTo>
                  <a:lnTo>
                    <a:pt x="1" y="0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9" name="Freeform 465"/>
            <p:cNvSpPr>
              <a:spLocks/>
            </p:cNvSpPr>
            <p:nvPr/>
          </p:nvSpPr>
          <p:spPr bwMode="auto">
            <a:xfrm>
              <a:off x="5516" y="2267"/>
              <a:ext cx="2" cy="1"/>
            </a:xfrm>
            <a:custGeom>
              <a:avLst/>
              <a:gdLst>
                <a:gd name="T0" fmla="*/ 0 w 2"/>
                <a:gd name="T1" fmla="*/ 1 h 1"/>
                <a:gd name="T2" fmla="*/ 1 w 2"/>
                <a:gd name="T3" fmla="*/ 0 h 1"/>
                <a:gd name="T4" fmla="*/ 2 w 2"/>
                <a:gd name="T5" fmla="*/ 1 h 1"/>
                <a:gd name="T6" fmla="*/ 1 w 2"/>
                <a:gd name="T7" fmla="*/ 1 h 1"/>
                <a:gd name="T8" fmla="*/ 0 w 2"/>
                <a:gd name="T9" fmla="*/ 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lnTo>
                    <a:pt x="1" y="0"/>
                  </a:lnTo>
                  <a:lnTo>
                    <a:pt x="2" y="1"/>
                  </a:lnTo>
                  <a:lnTo>
                    <a:pt x="1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0" name="Freeform 466"/>
            <p:cNvSpPr>
              <a:spLocks/>
            </p:cNvSpPr>
            <p:nvPr/>
          </p:nvSpPr>
          <p:spPr bwMode="auto">
            <a:xfrm>
              <a:off x="5516" y="2291"/>
              <a:ext cx="2" cy="1"/>
            </a:xfrm>
            <a:custGeom>
              <a:avLst/>
              <a:gdLst>
                <a:gd name="T0" fmla="*/ 0 w 2"/>
                <a:gd name="T1" fmla="*/ 0 h 1"/>
                <a:gd name="T2" fmla="*/ 2 w 2"/>
                <a:gd name="T3" fmla="*/ 0 h 1"/>
                <a:gd name="T4" fmla="*/ 2 w 2"/>
                <a:gd name="T5" fmla="*/ 0 h 1"/>
                <a:gd name="T6" fmla="*/ 1 w 2"/>
                <a:gd name="T7" fmla="*/ 1 h 1"/>
                <a:gd name="T8" fmla="*/ 0 w 2"/>
                <a:gd name="T9" fmla="*/ 1 h 1"/>
                <a:gd name="T10" fmla="*/ 0 w 2"/>
                <a:gd name="T11" fmla="*/ 1 h 1"/>
                <a:gd name="T12" fmla="*/ 0 w 2"/>
                <a:gd name="T13" fmla="*/ 0 h 1"/>
                <a:gd name="T14" fmla="*/ 0 w 2"/>
                <a:gd name="T15" fmla="*/ 0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1" name="Freeform 467"/>
            <p:cNvSpPr>
              <a:spLocks/>
            </p:cNvSpPr>
            <p:nvPr/>
          </p:nvSpPr>
          <p:spPr bwMode="auto">
            <a:xfrm>
              <a:off x="5516" y="2300"/>
              <a:ext cx="1" cy="2"/>
            </a:xfrm>
            <a:custGeom>
              <a:avLst/>
              <a:gdLst>
                <a:gd name="T0" fmla="*/ 0 w 1"/>
                <a:gd name="T1" fmla="*/ 2 h 2"/>
                <a:gd name="T2" fmla="*/ 0 w 1"/>
                <a:gd name="T3" fmla="*/ 2 h 2"/>
                <a:gd name="T4" fmla="*/ 0 w 1"/>
                <a:gd name="T5" fmla="*/ 0 h 2"/>
                <a:gd name="T6" fmla="*/ 1 w 1"/>
                <a:gd name="T7" fmla="*/ 0 h 2"/>
                <a:gd name="T8" fmla="*/ 1 w 1"/>
                <a:gd name="T9" fmla="*/ 0 h 2"/>
                <a:gd name="T10" fmla="*/ 1 w 1"/>
                <a:gd name="T11" fmla="*/ 2 h 2"/>
                <a:gd name="T12" fmla="*/ 0 w 1"/>
                <a:gd name="T13" fmla="*/ 2 h 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2" name="Freeform 468"/>
            <p:cNvSpPr>
              <a:spLocks/>
            </p:cNvSpPr>
            <p:nvPr/>
          </p:nvSpPr>
          <p:spPr bwMode="auto">
            <a:xfrm>
              <a:off x="5514" y="2302"/>
              <a:ext cx="4" cy="8"/>
            </a:xfrm>
            <a:custGeom>
              <a:avLst/>
              <a:gdLst>
                <a:gd name="T0" fmla="*/ 2 w 4"/>
                <a:gd name="T1" fmla="*/ 0 h 8"/>
                <a:gd name="T2" fmla="*/ 2 w 4"/>
                <a:gd name="T3" fmla="*/ 0 h 8"/>
                <a:gd name="T4" fmla="*/ 4 w 4"/>
                <a:gd name="T5" fmla="*/ 8 h 8"/>
                <a:gd name="T6" fmla="*/ 3 w 4"/>
                <a:gd name="T7" fmla="*/ 8 h 8"/>
                <a:gd name="T8" fmla="*/ 3 w 4"/>
                <a:gd name="T9" fmla="*/ 8 h 8"/>
                <a:gd name="T10" fmla="*/ 0 w 4"/>
                <a:gd name="T11" fmla="*/ 0 h 8"/>
                <a:gd name="T12" fmla="*/ 2 w 4"/>
                <a:gd name="T13" fmla="*/ 0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" h="8">
                  <a:moveTo>
                    <a:pt x="2" y="0"/>
                  </a:moveTo>
                  <a:lnTo>
                    <a:pt x="2" y="0"/>
                  </a:lnTo>
                  <a:lnTo>
                    <a:pt x="4" y="8"/>
                  </a:lnTo>
                  <a:lnTo>
                    <a:pt x="3" y="8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3" name="Freeform 469"/>
            <p:cNvSpPr>
              <a:spLocks/>
            </p:cNvSpPr>
            <p:nvPr/>
          </p:nvSpPr>
          <p:spPr bwMode="auto">
            <a:xfrm>
              <a:off x="5516" y="2292"/>
              <a:ext cx="1" cy="1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0 h 1"/>
                <a:gd name="T4" fmla="*/ 1 w 1"/>
                <a:gd name="T5" fmla="*/ 0 h 1"/>
                <a:gd name="T6" fmla="*/ 1 w 1"/>
                <a:gd name="T7" fmla="*/ 1 h 1"/>
                <a:gd name="T8" fmla="*/ 0 w 1"/>
                <a:gd name="T9" fmla="*/ 1 h 1"/>
                <a:gd name="T10" fmla="*/ 0 w 1"/>
                <a:gd name="T11" fmla="*/ 1 h 1"/>
                <a:gd name="T12" fmla="*/ 0 w 1"/>
                <a:gd name="T13" fmla="*/ 0 h 1"/>
                <a:gd name="T14" fmla="*/ 0 w 1"/>
                <a:gd name="T15" fmla="*/ 0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4" name="Freeform 470"/>
            <p:cNvSpPr>
              <a:spLocks/>
            </p:cNvSpPr>
            <p:nvPr/>
          </p:nvSpPr>
          <p:spPr bwMode="auto">
            <a:xfrm>
              <a:off x="5514" y="2291"/>
              <a:ext cx="2" cy="1"/>
            </a:xfrm>
            <a:custGeom>
              <a:avLst/>
              <a:gdLst>
                <a:gd name="T0" fmla="*/ 2 w 2"/>
                <a:gd name="T1" fmla="*/ 0 h 1"/>
                <a:gd name="T2" fmla="*/ 2 w 2"/>
                <a:gd name="T3" fmla="*/ 0 h 1"/>
                <a:gd name="T4" fmla="*/ 2 w 2"/>
                <a:gd name="T5" fmla="*/ 1 h 1"/>
                <a:gd name="T6" fmla="*/ 0 w 2"/>
                <a:gd name="T7" fmla="*/ 1 h 1"/>
                <a:gd name="T8" fmla="*/ 0 w 2"/>
                <a:gd name="T9" fmla="*/ 1 h 1"/>
                <a:gd name="T10" fmla="*/ 0 w 2"/>
                <a:gd name="T11" fmla="*/ 0 h 1"/>
                <a:gd name="T12" fmla="*/ 2 w 2"/>
                <a:gd name="T13" fmla="*/ 0 h 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5" name="Freeform 471"/>
            <p:cNvSpPr>
              <a:spLocks/>
            </p:cNvSpPr>
            <p:nvPr/>
          </p:nvSpPr>
          <p:spPr bwMode="auto">
            <a:xfrm>
              <a:off x="5516" y="2299"/>
              <a:ext cx="1" cy="1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0 h 1"/>
                <a:gd name="T4" fmla="*/ 1 w 1"/>
                <a:gd name="T5" fmla="*/ 0 h 1"/>
                <a:gd name="T6" fmla="*/ 1 w 1"/>
                <a:gd name="T7" fmla="*/ 1 h 1"/>
                <a:gd name="T8" fmla="*/ 0 w 1"/>
                <a:gd name="T9" fmla="*/ 1 h 1"/>
                <a:gd name="T10" fmla="*/ 0 w 1"/>
                <a:gd name="T11" fmla="*/ 1 h 1"/>
                <a:gd name="T12" fmla="*/ 0 w 1"/>
                <a:gd name="T13" fmla="*/ 0 h 1"/>
                <a:gd name="T14" fmla="*/ 0 w 1"/>
                <a:gd name="T15" fmla="*/ 0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6" name="Freeform 472"/>
            <p:cNvSpPr>
              <a:spLocks/>
            </p:cNvSpPr>
            <p:nvPr/>
          </p:nvSpPr>
          <p:spPr bwMode="auto">
            <a:xfrm>
              <a:off x="5516" y="2293"/>
              <a:ext cx="1" cy="6"/>
            </a:xfrm>
            <a:custGeom>
              <a:avLst/>
              <a:gdLst>
                <a:gd name="T0" fmla="*/ 1 w 1"/>
                <a:gd name="T1" fmla="*/ 3 h 6"/>
                <a:gd name="T2" fmla="*/ 1 w 1"/>
                <a:gd name="T3" fmla="*/ 3 h 6"/>
                <a:gd name="T4" fmla="*/ 1 w 1"/>
                <a:gd name="T5" fmla="*/ 6 h 6"/>
                <a:gd name="T6" fmla="*/ 0 w 1"/>
                <a:gd name="T7" fmla="*/ 6 h 6"/>
                <a:gd name="T8" fmla="*/ 0 w 1"/>
                <a:gd name="T9" fmla="*/ 6 h 6"/>
                <a:gd name="T10" fmla="*/ 0 w 1"/>
                <a:gd name="T11" fmla="*/ 3 h 6"/>
                <a:gd name="T12" fmla="*/ 0 w 1"/>
                <a:gd name="T13" fmla="*/ 3 h 6"/>
                <a:gd name="T14" fmla="*/ 0 w 1"/>
                <a:gd name="T15" fmla="*/ 0 h 6"/>
                <a:gd name="T16" fmla="*/ 1 w 1"/>
                <a:gd name="T17" fmla="*/ 0 h 6"/>
                <a:gd name="T18" fmla="*/ 1 w 1"/>
                <a:gd name="T19" fmla="*/ 0 h 6"/>
                <a:gd name="T20" fmla="*/ 1 w 1"/>
                <a:gd name="T21" fmla="*/ 3 h 6"/>
                <a:gd name="T22" fmla="*/ 1 w 1"/>
                <a:gd name="T23" fmla="*/ 3 h 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" h="6">
                  <a:moveTo>
                    <a:pt x="1" y="3"/>
                  </a:moveTo>
                  <a:lnTo>
                    <a:pt x="1" y="3"/>
                  </a:lnTo>
                  <a:lnTo>
                    <a:pt x="1" y="6"/>
                  </a:lnTo>
                  <a:lnTo>
                    <a:pt x="0" y="6"/>
                  </a:lnTo>
                  <a:lnTo>
                    <a:pt x="0" y="3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7" name="Freeform 473"/>
            <p:cNvSpPr>
              <a:spLocks/>
            </p:cNvSpPr>
            <p:nvPr/>
          </p:nvSpPr>
          <p:spPr bwMode="auto">
            <a:xfrm>
              <a:off x="5514" y="2292"/>
              <a:ext cx="2" cy="1"/>
            </a:xfrm>
            <a:custGeom>
              <a:avLst/>
              <a:gdLst>
                <a:gd name="T0" fmla="*/ 2 w 2"/>
                <a:gd name="T1" fmla="*/ 1 h 1"/>
                <a:gd name="T2" fmla="*/ 0 w 2"/>
                <a:gd name="T3" fmla="*/ 1 h 1"/>
                <a:gd name="T4" fmla="*/ 0 w 2"/>
                <a:gd name="T5" fmla="*/ 1 h 1"/>
                <a:gd name="T6" fmla="*/ 0 w 2"/>
                <a:gd name="T7" fmla="*/ 0 h 1"/>
                <a:gd name="T8" fmla="*/ 2 w 2"/>
                <a:gd name="T9" fmla="*/ 0 h 1"/>
                <a:gd name="T10" fmla="*/ 2 w 2"/>
                <a:gd name="T11" fmla="*/ 0 h 1"/>
                <a:gd name="T12" fmla="*/ 2 w 2"/>
                <a:gd name="T13" fmla="*/ 1 h 1"/>
                <a:gd name="T14" fmla="*/ 2 w 2"/>
                <a:gd name="T15" fmla="*/ 1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8" name="Freeform 474"/>
            <p:cNvSpPr>
              <a:spLocks/>
            </p:cNvSpPr>
            <p:nvPr/>
          </p:nvSpPr>
          <p:spPr bwMode="auto">
            <a:xfrm>
              <a:off x="5513" y="2272"/>
              <a:ext cx="1" cy="3"/>
            </a:xfrm>
            <a:custGeom>
              <a:avLst/>
              <a:gdLst>
                <a:gd name="T0" fmla="*/ 1 w 1"/>
                <a:gd name="T1" fmla="*/ 2 h 3"/>
                <a:gd name="T2" fmla="*/ 0 w 1"/>
                <a:gd name="T3" fmla="*/ 3 h 3"/>
                <a:gd name="T4" fmla="*/ 0 w 1"/>
                <a:gd name="T5" fmla="*/ 2 h 3"/>
                <a:gd name="T6" fmla="*/ 0 w 1"/>
                <a:gd name="T7" fmla="*/ 0 h 3"/>
                <a:gd name="T8" fmla="*/ 1 w 1"/>
                <a:gd name="T9" fmla="*/ 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1" y="2"/>
                  </a:moveTo>
                  <a:lnTo>
                    <a:pt x="0" y="3"/>
                  </a:lnTo>
                  <a:lnTo>
                    <a:pt x="0" y="2"/>
                  </a:lnTo>
                  <a:lnTo>
                    <a:pt x="0" y="0"/>
                  </a:lnTo>
                  <a:lnTo>
                    <a:pt x="1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9" name="Freeform 475"/>
            <p:cNvSpPr>
              <a:spLocks/>
            </p:cNvSpPr>
            <p:nvPr/>
          </p:nvSpPr>
          <p:spPr bwMode="auto">
            <a:xfrm>
              <a:off x="5514" y="2300"/>
              <a:ext cx="2" cy="2"/>
            </a:xfrm>
            <a:custGeom>
              <a:avLst/>
              <a:gdLst>
                <a:gd name="T0" fmla="*/ 0 w 2"/>
                <a:gd name="T1" fmla="*/ 2 h 2"/>
                <a:gd name="T2" fmla="*/ 0 w 2"/>
                <a:gd name="T3" fmla="*/ 2 h 2"/>
                <a:gd name="T4" fmla="*/ 0 w 2"/>
                <a:gd name="T5" fmla="*/ 0 h 2"/>
                <a:gd name="T6" fmla="*/ 2 w 2"/>
                <a:gd name="T7" fmla="*/ 0 h 2"/>
                <a:gd name="T8" fmla="*/ 2 w 2"/>
                <a:gd name="T9" fmla="*/ 0 h 2"/>
                <a:gd name="T10" fmla="*/ 2 w 2"/>
                <a:gd name="T11" fmla="*/ 2 h 2"/>
                <a:gd name="T12" fmla="*/ 0 w 2"/>
                <a:gd name="T13" fmla="*/ 2 h 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0" name="Freeform 476"/>
            <p:cNvSpPr>
              <a:spLocks/>
            </p:cNvSpPr>
            <p:nvPr/>
          </p:nvSpPr>
          <p:spPr bwMode="auto">
            <a:xfrm>
              <a:off x="5514" y="2299"/>
              <a:ext cx="2" cy="1"/>
            </a:xfrm>
            <a:custGeom>
              <a:avLst/>
              <a:gdLst>
                <a:gd name="T0" fmla="*/ 0 w 2"/>
                <a:gd name="T1" fmla="*/ 0 h 1"/>
                <a:gd name="T2" fmla="*/ 2 w 2"/>
                <a:gd name="T3" fmla="*/ 0 h 1"/>
                <a:gd name="T4" fmla="*/ 2 w 2"/>
                <a:gd name="T5" fmla="*/ 0 h 1"/>
                <a:gd name="T6" fmla="*/ 2 w 2"/>
                <a:gd name="T7" fmla="*/ 1 h 1"/>
                <a:gd name="T8" fmla="*/ 0 w 2"/>
                <a:gd name="T9" fmla="*/ 1 h 1"/>
                <a:gd name="T10" fmla="*/ 0 w 2"/>
                <a:gd name="T11" fmla="*/ 1 h 1"/>
                <a:gd name="T12" fmla="*/ 0 w 2"/>
                <a:gd name="T13" fmla="*/ 0 h 1"/>
                <a:gd name="T14" fmla="*/ 0 w 2"/>
                <a:gd name="T15" fmla="*/ 0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1" name="Freeform 477"/>
            <p:cNvSpPr>
              <a:spLocks/>
            </p:cNvSpPr>
            <p:nvPr/>
          </p:nvSpPr>
          <p:spPr bwMode="auto">
            <a:xfrm>
              <a:off x="5514" y="2293"/>
              <a:ext cx="2" cy="6"/>
            </a:xfrm>
            <a:custGeom>
              <a:avLst/>
              <a:gdLst>
                <a:gd name="T0" fmla="*/ 2 w 2"/>
                <a:gd name="T1" fmla="*/ 6 h 6"/>
                <a:gd name="T2" fmla="*/ 0 w 2"/>
                <a:gd name="T3" fmla="*/ 6 h 6"/>
                <a:gd name="T4" fmla="*/ 0 w 2"/>
                <a:gd name="T5" fmla="*/ 6 h 6"/>
                <a:gd name="T6" fmla="*/ 0 w 2"/>
                <a:gd name="T7" fmla="*/ 3 h 6"/>
                <a:gd name="T8" fmla="*/ 0 w 2"/>
                <a:gd name="T9" fmla="*/ 3 h 6"/>
                <a:gd name="T10" fmla="*/ 0 w 2"/>
                <a:gd name="T11" fmla="*/ 0 h 6"/>
                <a:gd name="T12" fmla="*/ 2 w 2"/>
                <a:gd name="T13" fmla="*/ 0 h 6"/>
                <a:gd name="T14" fmla="*/ 2 w 2"/>
                <a:gd name="T15" fmla="*/ 0 h 6"/>
                <a:gd name="T16" fmla="*/ 2 w 2"/>
                <a:gd name="T17" fmla="*/ 3 h 6"/>
                <a:gd name="T18" fmla="*/ 2 w 2"/>
                <a:gd name="T19" fmla="*/ 3 h 6"/>
                <a:gd name="T20" fmla="*/ 2 w 2"/>
                <a:gd name="T21" fmla="*/ 6 h 6"/>
                <a:gd name="T22" fmla="*/ 2 w 2"/>
                <a:gd name="T23" fmla="*/ 6 h 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" h="6">
                  <a:moveTo>
                    <a:pt x="2" y="6"/>
                  </a:moveTo>
                  <a:lnTo>
                    <a:pt x="0" y="6"/>
                  </a:lnTo>
                  <a:lnTo>
                    <a:pt x="0" y="3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3"/>
                  </a:lnTo>
                  <a:lnTo>
                    <a:pt x="2" y="6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2" name="Freeform 478"/>
            <p:cNvSpPr>
              <a:spLocks/>
            </p:cNvSpPr>
            <p:nvPr/>
          </p:nvSpPr>
          <p:spPr bwMode="auto">
            <a:xfrm>
              <a:off x="5511" y="2274"/>
              <a:ext cx="2" cy="3"/>
            </a:xfrm>
            <a:custGeom>
              <a:avLst/>
              <a:gdLst>
                <a:gd name="T0" fmla="*/ 2 w 2"/>
                <a:gd name="T1" fmla="*/ 1 h 3"/>
                <a:gd name="T2" fmla="*/ 2 w 2"/>
                <a:gd name="T3" fmla="*/ 3 h 3"/>
                <a:gd name="T4" fmla="*/ 0 w 2"/>
                <a:gd name="T5" fmla="*/ 1 h 3"/>
                <a:gd name="T6" fmla="*/ 2 w 2"/>
                <a:gd name="T7" fmla="*/ 0 h 3"/>
                <a:gd name="T8" fmla="*/ 2 w 2"/>
                <a:gd name="T9" fmla="*/ 1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lnTo>
                    <a:pt x="2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3" name="Freeform 479"/>
            <p:cNvSpPr>
              <a:spLocks/>
            </p:cNvSpPr>
            <p:nvPr/>
          </p:nvSpPr>
          <p:spPr bwMode="auto">
            <a:xfrm>
              <a:off x="5511" y="2319"/>
              <a:ext cx="3" cy="1"/>
            </a:xfrm>
            <a:custGeom>
              <a:avLst/>
              <a:gdLst>
                <a:gd name="T0" fmla="*/ 2 w 3"/>
                <a:gd name="T1" fmla="*/ 0 h 1"/>
                <a:gd name="T2" fmla="*/ 3 w 3"/>
                <a:gd name="T3" fmla="*/ 0 h 1"/>
                <a:gd name="T4" fmla="*/ 2 w 3"/>
                <a:gd name="T5" fmla="*/ 1 h 1"/>
                <a:gd name="T6" fmla="*/ 0 w 3"/>
                <a:gd name="T7" fmla="*/ 0 h 1"/>
                <a:gd name="T8" fmla="*/ 2 w 3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1">
                  <a:moveTo>
                    <a:pt x="2" y="0"/>
                  </a:moveTo>
                  <a:lnTo>
                    <a:pt x="3" y="0"/>
                  </a:lnTo>
                  <a:lnTo>
                    <a:pt x="2" y="1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4" name="Freeform 480"/>
            <p:cNvSpPr>
              <a:spLocks/>
            </p:cNvSpPr>
            <p:nvPr/>
          </p:nvSpPr>
          <p:spPr bwMode="auto">
            <a:xfrm>
              <a:off x="5506" y="2261"/>
              <a:ext cx="11" cy="11"/>
            </a:xfrm>
            <a:custGeom>
              <a:avLst/>
              <a:gdLst>
                <a:gd name="T0" fmla="*/ 0 w 11"/>
                <a:gd name="T1" fmla="*/ 7 h 11"/>
                <a:gd name="T2" fmla="*/ 7 w 11"/>
                <a:gd name="T3" fmla="*/ 0 h 11"/>
                <a:gd name="T4" fmla="*/ 11 w 11"/>
                <a:gd name="T5" fmla="*/ 6 h 11"/>
                <a:gd name="T6" fmla="*/ 10 w 11"/>
                <a:gd name="T7" fmla="*/ 7 h 11"/>
                <a:gd name="T8" fmla="*/ 7 w 11"/>
                <a:gd name="T9" fmla="*/ 3 h 11"/>
                <a:gd name="T10" fmla="*/ 3 w 11"/>
                <a:gd name="T11" fmla="*/ 7 h 11"/>
                <a:gd name="T12" fmla="*/ 5 w 11"/>
                <a:gd name="T13" fmla="*/ 10 h 11"/>
                <a:gd name="T14" fmla="*/ 5 w 11"/>
                <a:gd name="T15" fmla="*/ 11 h 11"/>
                <a:gd name="T16" fmla="*/ 0 w 11"/>
                <a:gd name="T17" fmla="*/ 7 h 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" h="11">
                  <a:moveTo>
                    <a:pt x="0" y="7"/>
                  </a:moveTo>
                  <a:lnTo>
                    <a:pt x="7" y="0"/>
                  </a:lnTo>
                  <a:lnTo>
                    <a:pt x="11" y="6"/>
                  </a:lnTo>
                  <a:lnTo>
                    <a:pt x="10" y="7"/>
                  </a:lnTo>
                  <a:lnTo>
                    <a:pt x="7" y="3"/>
                  </a:lnTo>
                  <a:lnTo>
                    <a:pt x="3" y="7"/>
                  </a:lnTo>
                  <a:lnTo>
                    <a:pt x="5" y="10"/>
                  </a:lnTo>
                  <a:lnTo>
                    <a:pt x="5" y="11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5" name="Freeform 481"/>
            <p:cNvSpPr>
              <a:spLocks/>
            </p:cNvSpPr>
            <p:nvPr/>
          </p:nvSpPr>
          <p:spPr bwMode="auto">
            <a:xfrm>
              <a:off x="5504" y="2275"/>
              <a:ext cx="9" cy="16"/>
            </a:xfrm>
            <a:custGeom>
              <a:avLst/>
              <a:gdLst>
                <a:gd name="T0" fmla="*/ 9 w 9"/>
                <a:gd name="T1" fmla="*/ 2 h 16"/>
                <a:gd name="T2" fmla="*/ 9 w 9"/>
                <a:gd name="T3" fmla="*/ 2 h 16"/>
                <a:gd name="T4" fmla="*/ 5 w 9"/>
                <a:gd name="T5" fmla="*/ 7 h 16"/>
                <a:gd name="T6" fmla="*/ 2 w 9"/>
                <a:gd name="T7" fmla="*/ 16 h 16"/>
                <a:gd name="T8" fmla="*/ 0 w 9"/>
                <a:gd name="T9" fmla="*/ 16 h 16"/>
                <a:gd name="T10" fmla="*/ 0 w 9"/>
                <a:gd name="T11" fmla="*/ 16 h 16"/>
                <a:gd name="T12" fmla="*/ 3 w 9"/>
                <a:gd name="T13" fmla="*/ 7 h 16"/>
                <a:gd name="T14" fmla="*/ 7 w 9"/>
                <a:gd name="T15" fmla="*/ 0 h 16"/>
                <a:gd name="T16" fmla="*/ 9 w 9"/>
                <a:gd name="T17" fmla="*/ 2 h 1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" h="16">
                  <a:moveTo>
                    <a:pt x="9" y="2"/>
                  </a:moveTo>
                  <a:lnTo>
                    <a:pt x="9" y="2"/>
                  </a:lnTo>
                  <a:lnTo>
                    <a:pt x="5" y="7"/>
                  </a:lnTo>
                  <a:lnTo>
                    <a:pt x="2" y="16"/>
                  </a:lnTo>
                  <a:lnTo>
                    <a:pt x="0" y="16"/>
                  </a:lnTo>
                  <a:lnTo>
                    <a:pt x="3" y="7"/>
                  </a:lnTo>
                  <a:lnTo>
                    <a:pt x="7" y="0"/>
                  </a:lnTo>
                  <a:lnTo>
                    <a:pt x="9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6" name="Freeform 482"/>
            <p:cNvSpPr>
              <a:spLocks/>
            </p:cNvSpPr>
            <p:nvPr/>
          </p:nvSpPr>
          <p:spPr bwMode="auto">
            <a:xfrm>
              <a:off x="5511" y="2271"/>
              <a:ext cx="2" cy="3"/>
            </a:xfrm>
            <a:custGeom>
              <a:avLst/>
              <a:gdLst>
                <a:gd name="T0" fmla="*/ 2 w 2"/>
                <a:gd name="T1" fmla="*/ 1 h 3"/>
                <a:gd name="T2" fmla="*/ 2 w 2"/>
                <a:gd name="T3" fmla="*/ 3 h 3"/>
                <a:gd name="T4" fmla="*/ 0 w 2"/>
                <a:gd name="T5" fmla="*/ 1 h 3"/>
                <a:gd name="T6" fmla="*/ 0 w 2"/>
                <a:gd name="T7" fmla="*/ 0 h 3"/>
                <a:gd name="T8" fmla="*/ 2 w 2"/>
                <a:gd name="T9" fmla="*/ 1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lnTo>
                    <a:pt x="2" y="3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7" name="Freeform 483"/>
            <p:cNvSpPr>
              <a:spLocks/>
            </p:cNvSpPr>
            <p:nvPr/>
          </p:nvSpPr>
          <p:spPr bwMode="auto">
            <a:xfrm>
              <a:off x="5511" y="2317"/>
              <a:ext cx="2" cy="2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2 h 2"/>
                <a:gd name="T6" fmla="*/ 0 w 2"/>
                <a:gd name="T7" fmla="*/ 0 h 2"/>
                <a:gd name="T8" fmla="*/ 0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8" name="Freeform 484"/>
            <p:cNvSpPr>
              <a:spLocks/>
            </p:cNvSpPr>
            <p:nvPr/>
          </p:nvSpPr>
          <p:spPr bwMode="auto">
            <a:xfrm>
              <a:off x="5510" y="2319"/>
              <a:ext cx="3" cy="3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3 h 3"/>
                <a:gd name="T6" fmla="*/ 0 w 3"/>
                <a:gd name="T7" fmla="*/ 1 h 3"/>
                <a:gd name="T8" fmla="*/ 1 w 3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lnTo>
                    <a:pt x="3" y="1"/>
                  </a:lnTo>
                  <a:lnTo>
                    <a:pt x="1" y="3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9" name="Freeform 485"/>
            <p:cNvSpPr>
              <a:spLocks/>
            </p:cNvSpPr>
            <p:nvPr/>
          </p:nvSpPr>
          <p:spPr bwMode="auto">
            <a:xfrm>
              <a:off x="5510" y="2272"/>
              <a:ext cx="3" cy="3"/>
            </a:xfrm>
            <a:custGeom>
              <a:avLst/>
              <a:gdLst>
                <a:gd name="T0" fmla="*/ 3 w 3"/>
                <a:gd name="T1" fmla="*/ 2 h 3"/>
                <a:gd name="T2" fmla="*/ 1 w 3"/>
                <a:gd name="T3" fmla="*/ 3 h 3"/>
                <a:gd name="T4" fmla="*/ 0 w 3"/>
                <a:gd name="T5" fmla="*/ 2 h 3"/>
                <a:gd name="T6" fmla="*/ 1 w 3"/>
                <a:gd name="T7" fmla="*/ 0 h 3"/>
                <a:gd name="T8" fmla="*/ 3 w 3"/>
                <a:gd name="T9" fmla="*/ 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lnTo>
                    <a:pt x="1" y="3"/>
                  </a:lnTo>
                  <a:lnTo>
                    <a:pt x="0" y="2"/>
                  </a:lnTo>
                  <a:lnTo>
                    <a:pt x="1" y="0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0" name="Freeform 486"/>
            <p:cNvSpPr>
              <a:spLocks/>
            </p:cNvSpPr>
            <p:nvPr/>
          </p:nvSpPr>
          <p:spPr bwMode="auto">
            <a:xfrm>
              <a:off x="5510" y="2317"/>
              <a:ext cx="1" cy="3"/>
            </a:xfrm>
            <a:custGeom>
              <a:avLst/>
              <a:gdLst>
                <a:gd name="T0" fmla="*/ 1 w 1"/>
                <a:gd name="T1" fmla="*/ 2 h 3"/>
                <a:gd name="T2" fmla="*/ 0 w 1"/>
                <a:gd name="T3" fmla="*/ 3 h 3"/>
                <a:gd name="T4" fmla="*/ 0 w 1"/>
                <a:gd name="T5" fmla="*/ 2 h 3"/>
                <a:gd name="T6" fmla="*/ 1 w 1"/>
                <a:gd name="T7" fmla="*/ 0 h 3"/>
                <a:gd name="T8" fmla="*/ 1 w 1"/>
                <a:gd name="T9" fmla="*/ 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1" y="2"/>
                  </a:moveTo>
                  <a:lnTo>
                    <a:pt x="0" y="3"/>
                  </a:lnTo>
                  <a:lnTo>
                    <a:pt x="0" y="2"/>
                  </a:lnTo>
                  <a:lnTo>
                    <a:pt x="1" y="0"/>
                  </a:lnTo>
                  <a:lnTo>
                    <a:pt x="1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1" name="Freeform 487"/>
            <p:cNvSpPr>
              <a:spLocks/>
            </p:cNvSpPr>
            <p:nvPr/>
          </p:nvSpPr>
          <p:spPr bwMode="auto">
            <a:xfrm>
              <a:off x="5506" y="2320"/>
              <a:ext cx="11" cy="11"/>
            </a:xfrm>
            <a:custGeom>
              <a:avLst/>
              <a:gdLst>
                <a:gd name="T0" fmla="*/ 0 w 11"/>
                <a:gd name="T1" fmla="*/ 4 h 11"/>
                <a:gd name="T2" fmla="*/ 4 w 11"/>
                <a:gd name="T3" fmla="*/ 0 h 11"/>
                <a:gd name="T4" fmla="*/ 5 w 11"/>
                <a:gd name="T5" fmla="*/ 2 h 11"/>
                <a:gd name="T6" fmla="*/ 3 w 11"/>
                <a:gd name="T7" fmla="*/ 4 h 11"/>
                <a:gd name="T8" fmla="*/ 7 w 11"/>
                <a:gd name="T9" fmla="*/ 9 h 11"/>
                <a:gd name="T10" fmla="*/ 10 w 11"/>
                <a:gd name="T11" fmla="*/ 6 h 11"/>
                <a:gd name="T12" fmla="*/ 11 w 11"/>
                <a:gd name="T13" fmla="*/ 7 h 11"/>
                <a:gd name="T14" fmla="*/ 8 w 11"/>
                <a:gd name="T15" fmla="*/ 10 h 11"/>
                <a:gd name="T16" fmla="*/ 7 w 11"/>
                <a:gd name="T17" fmla="*/ 11 h 11"/>
                <a:gd name="T18" fmla="*/ 0 w 11"/>
                <a:gd name="T19" fmla="*/ 4 h 1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1" h="11">
                  <a:moveTo>
                    <a:pt x="0" y="4"/>
                  </a:moveTo>
                  <a:lnTo>
                    <a:pt x="4" y="0"/>
                  </a:lnTo>
                  <a:lnTo>
                    <a:pt x="5" y="2"/>
                  </a:lnTo>
                  <a:lnTo>
                    <a:pt x="3" y="4"/>
                  </a:lnTo>
                  <a:lnTo>
                    <a:pt x="7" y="9"/>
                  </a:lnTo>
                  <a:lnTo>
                    <a:pt x="10" y="6"/>
                  </a:lnTo>
                  <a:lnTo>
                    <a:pt x="11" y="7"/>
                  </a:lnTo>
                  <a:lnTo>
                    <a:pt x="8" y="10"/>
                  </a:lnTo>
                  <a:lnTo>
                    <a:pt x="7" y="11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2" name="Freeform 488"/>
            <p:cNvSpPr>
              <a:spLocks/>
            </p:cNvSpPr>
            <p:nvPr/>
          </p:nvSpPr>
          <p:spPr bwMode="auto">
            <a:xfrm>
              <a:off x="5504" y="2302"/>
              <a:ext cx="7" cy="15"/>
            </a:xfrm>
            <a:custGeom>
              <a:avLst/>
              <a:gdLst>
                <a:gd name="T0" fmla="*/ 2 w 7"/>
                <a:gd name="T1" fmla="*/ 0 h 15"/>
                <a:gd name="T2" fmla="*/ 2 w 7"/>
                <a:gd name="T3" fmla="*/ 0 h 15"/>
                <a:gd name="T4" fmla="*/ 5 w 7"/>
                <a:gd name="T5" fmla="*/ 8 h 15"/>
                <a:gd name="T6" fmla="*/ 7 w 7"/>
                <a:gd name="T7" fmla="*/ 15 h 15"/>
                <a:gd name="T8" fmla="*/ 7 w 7"/>
                <a:gd name="T9" fmla="*/ 15 h 15"/>
                <a:gd name="T10" fmla="*/ 7 w 7"/>
                <a:gd name="T11" fmla="*/ 15 h 15"/>
                <a:gd name="T12" fmla="*/ 3 w 7"/>
                <a:gd name="T13" fmla="*/ 8 h 15"/>
                <a:gd name="T14" fmla="*/ 0 w 7"/>
                <a:gd name="T15" fmla="*/ 0 h 15"/>
                <a:gd name="T16" fmla="*/ 2 w 7"/>
                <a:gd name="T17" fmla="*/ 0 h 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" h="15">
                  <a:moveTo>
                    <a:pt x="2" y="0"/>
                  </a:moveTo>
                  <a:lnTo>
                    <a:pt x="2" y="0"/>
                  </a:lnTo>
                  <a:lnTo>
                    <a:pt x="5" y="8"/>
                  </a:lnTo>
                  <a:lnTo>
                    <a:pt x="7" y="15"/>
                  </a:lnTo>
                  <a:lnTo>
                    <a:pt x="3" y="8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3" name="Freeform 489"/>
            <p:cNvSpPr>
              <a:spLocks/>
            </p:cNvSpPr>
            <p:nvPr/>
          </p:nvSpPr>
          <p:spPr bwMode="auto">
            <a:xfrm>
              <a:off x="5504" y="2260"/>
              <a:ext cx="14" cy="14"/>
            </a:xfrm>
            <a:custGeom>
              <a:avLst/>
              <a:gdLst>
                <a:gd name="T0" fmla="*/ 6 w 14"/>
                <a:gd name="T1" fmla="*/ 14 h 14"/>
                <a:gd name="T2" fmla="*/ 0 w 14"/>
                <a:gd name="T3" fmla="*/ 8 h 14"/>
                <a:gd name="T4" fmla="*/ 9 w 14"/>
                <a:gd name="T5" fmla="*/ 0 h 14"/>
                <a:gd name="T6" fmla="*/ 14 w 14"/>
                <a:gd name="T7" fmla="*/ 5 h 14"/>
                <a:gd name="T8" fmla="*/ 13 w 14"/>
                <a:gd name="T9" fmla="*/ 7 h 14"/>
                <a:gd name="T10" fmla="*/ 9 w 14"/>
                <a:gd name="T11" fmla="*/ 1 h 14"/>
                <a:gd name="T12" fmla="*/ 2 w 14"/>
                <a:gd name="T13" fmla="*/ 8 h 14"/>
                <a:gd name="T14" fmla="*/ 7 w 14"/>
                <a:gd name="T15" fmla="*/ 12 h 14"/>
                <a:gd name="T16" fmla="*/ 6 w 14"/>
                <a:gd name="T17" fmla="*/ 14 h 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14">
                  <a:moveTo>
                    <a:pt x="6" y="14"/>
                  </a:moveTo>
                  <a:lnTo>
                    <a:pt x="0" y="8"/>
                  </a:lnTo>
                  <a:lnTo>
                    <a:pt x="9" y="0"/>
                  </a:lnTo>
                  <a:lnTo>
                    <a:pt x="14" y="5"/>
                  </a:lnTo>
                  <a:lnTo>
                    <a:pt x="13" y="7"/>
                  </a:lnTo>
                  <a:lnTo>
                    <a:pt x="9" y="1"/>
                  </a:lnTo>
                  <a:lnTo>
                    <a:pt x="2" y="8"/>
                  </a:lnTo>
                  <a:lnTo>
                    <a:pt x="7" y="12"/>
                  </a:lnTo>
                  <a:lnTo>
                    <a:pt x="6" y="14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4" name="Freeform 490"/>
            <p:cNvSpPr>
              <a:spLocks/>
            </p:cNvSpPr>
            <p:nvPr/>
          </p:nvSpPr>
          <p:spPr bwMode="auto">
            <a:xfrm>
              <a:off x="5503" y="2274"/>
              <a:ext cx="8" cy="17"/>
            </a:xfrm>
            <a:custGeom>
              <a:avLst/>
              <a:gdLst>
                <a:gd name="T0" fmla="*/ 0 w 8"/>
                <a:gd name="T1" fmla="*/ 17 h 17"/>
                <a:gd name="T2" fmla="*/ 0 w 8"/>
                <a:gd name="T3" fmla="*/ 17 h 17"/>
                <a:gd name="T4" fmla="*/ 3 w 8"/>
                <a:gd name="T5" fmla="*/ 8 h 17"/>
                <a:gd name="T6" fmla="*/ 7 w 8"/>
                <a:gd name="T7" fmla="*/ 0 h 17"/>
                <a:gd name="T8" fmla="*/ 8 w 8"/>
                <a:gd name="T9" fmla="*/ 1 h 17"/>
                <a:gd name="T10" fmla="*/ 8 w 8"/>
                <a:gd name="T11" fmla="*/ 1 h 17"/>
                <a:gd name="T12" fmla="*/ 4 w 8"/>
                <a:gd name="T13" fmla="*/ 8 h 17"/>
                <a:gd name="T14" fmla="*/ 1 w 8"/>
                <a:gd name="T15" fmla="*/ 17 h 17"/>
                <a:gd name="T16" fmla="*/ 0 w 8"/>
                <a:gd name="T17" fmla="*/ 17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" h="17">
                  <a:moveTo>
                    <a:pt x="0" y="17"/>
                  </a:moveTo>
                  <a:lnTo>
                    <a:pt x="0" y="17"/>
                  </a:lnTo>
                  <a:lnTo>
                    <a:pt x="3" y="8"/>
                  </a:lnTo>
                  <a:lnTo>
                    <a:pt x="7" y="0"/>
                  </a:lnTo>
                  <a:lnTo>
                    <a:pt x="8" y="1"/>
                  </a:lnTo>
                  <a:lnTo>
                    <a:pt x="4" y="8"/>
                  </a:lnTo>
                  <a:lnTo>
                    <a:pt x="1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5" name="Freeform 491"/>
            <p:cNvSpPr>
              <a:spLocks/>
            </p:cNvSpPr>
            <p:nvPr/>
          </p:nvSpPr>
          <p:spPr bwMode="auto">
            <a:xfrm>
              <a:off x="5504" y="2319"/>
              <a:ext cx="14" cy="14"/>
            </a:xfrm>
            <a:custGeom>
              <a:avLst/>
              <a:gdLst>
                <a:gd name="T0" fmla="*/ 9 w 14"/>
                <a:gd name="T1" fmla="*/ 14 h 14"/>
                <a:gd name="T2" fmla="*/ 0 w 14"/>
                <a:gd name="T3" fmla="*/ 5 h 14"/>
                <a:gd name="T4" fmla="*/ 6 w 14"/>
                <a:gd name="T5" fmla="*/ 0 h 14"/>
                <a:gd name="T6" fmla="*/ 6 w 14"/>
                <a:gd name="T7" fmla="*/ 1 h 14"/>
                <a:gd name="T8" fmla="*/ 2 w 14"/>
                <a:gd name="T9" fmla="*/ 5 h 14"/>
                <a:gd name="T10" fmla="*/ 9 w 14"/>
                <a:gd name="T11" fmla="*/ 12 h 14"/>
                <a:gd name="T12" fmla="*/ 10 w 14"/>
                <a:gd name="T13" fmla="*/ 11 h 14"/>
                <a:gd name="T14" fmla="*/ 13 w 14"/>
                <a:gd name="T15" fmla="*/ 8 h 14"/>
                <a:gd name="T16" fmla="*/ 14 w 14"/>
                <a:gd name="T17" fmla="*/ 8 h 14"/>
                <a:gd name="T18" fmla="*/ 10 w 14"/>
                <a:gd name="T19" fmla="*/ 14 h 14"/>
                <a:gd name="T20" fmla="*/ 9 w 14"/>
                <a:gd name="T21" fmla="*/ 14 h 1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" h="14">
                  <a:moveTo>
                    <a:pt x="9" y="14"/>
                  </a:moveTo>
                  <a:lnTo>
                    <a:pt x="0" y="5"/>
                  </a:lnTo>
                  <a:lnTo>
                    <a:pt x="6" y="0"/>
                  </a:lnTo>
                  <a:lnTo>
                    <a:pt x="6" y="1"/>
                  </a:lnTo>
                  <a:lnTo>
                    <a:pt x="2" y="5"/>
                  </a:lnTo>
                  <a:lnTo>
                    <a:pt x="9" y="12"/>
                  </a:lnTo>
                  <a:lnTo>
                    <a:pt x="10" y="11"/>
                  </a:lnTo>
                  <a:lnTo>
                    <a:pt x="13" y="8"/>
                  </a:lnTo>
                  <a:lnTo>
                    <a:pt x="14" y="8"/>
                  </a:lnTo>
                  <a:lnTo>
                    <a:pt x="10" y="14"/>
                  </a:lnTo>
                  <a:lnTo>
                    <a:pt x="9" y="14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6" name="Freeform 492"/>
            <p:cNvSpPr>
              <a:spLocks/>
            </p:cNvSpPr>
            <p:nvPr/>
          </p:nvSpPr>
          <p:spPr bwMode="auto">
            <a:xfrm>
              <a:off x="5504" y="2291"/>
              <a:ext cx="2" cy="1"/>
            </a:xfrm>
            <a:custGeom>
              <a:avLst/>
              <a:gdLst>
                <a:gd name="T0" fmla="*/ 0 w 2"/>
                <a:gd name="T1" fmla="*/ 0 h 1"/>
                <a:gd name="T2" fmla="*/ 2 w 2"/>
                <a:gd name="T3" fmla="*/ 0 h 1"/>
                <a:gd name="T4" fmla="*/ 2 w 2"/>
                <a:gd name="T5" fmla="*/ 0 h 1"/>
                <a:gd name="T6" fmla="*/ 2 w 2"/>
                <a:gd name="T7" fmla="*/ 1 h 1"/>
                <a:gd name="T8" fmla="*/ 0 w 2"/>
                <a:gd name="T9" fmla="*/ 1 h 1"/>
                <a:gd name="T10" fmla="*/ 0 w 2"/>
                <a:gd name="T11" fmla="*/ 1 h 1"/>
                <a:gd name="T12" fmla="*/ 0 w 2"/>
                <a:gd name="T13" fmla="*/ 0 h 1"/>
                <a:gd name="T14" fmla="*/ 0 w 2"/>
                <a:gd name="T15" fmla="*/ 0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7" name="Freeform 493"/>
            <p:cNvSpPr>
              <a:spLocks/>
            </p:cNvSpPr>
            <p:nvPr/>
          </p:nvSpPr>
          <p:spPr bwMode="auto">
            <a:xfrm>
              <a:off x="5504" y="2292"/>
              <a:ext cx="2" cy="1"/>
            </a:xfrm>
            <a:custGeom>
              <a:avLst/>
              <a:gdLst>
                <a:gd name="T0" fmla="*/ 2 w 2"/>
                <a:gd name="T1" fmla="*/ 0 h 1"/>
                <a:gd name="T2" fmla="*/ 2 w 2"/>
                <a:gd name="T3" fmla="*/ 0 h 1"/>
                <a:gd name="T4" fmla="*/ 2 w 2"/>
                <a:gd name="T5" fmla="*/ 1 h 1"/>
                <a:gd name="T6" fmla="*/ 0 w 2"/>
                <a:gd name="T7" fmla="*/ 1 h 1"/>
                <a:gd name="T8" fmla="*/ 0 w 2"/>
                <a:gd name="T9" fmla="*/ 1 h 1"/>
                <a:gd name="T10" fmla="*/ 0 w 2"/>
                <a:gd name="T11" fmla="*/ 0 h 1"/>
                <a:gd name="T12" fmla="*/ 2 w 2"/>
                <a:gd name="T13" fmla="*/ 0 h 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8" name="Freeform 494"/>
            <p:cNvSpPr>
              <a:spLocks/>
            </p:cNvSpPr>
            <p:nvPr/>
          </p:nvSpPr>
          <p:spPr bwMode="auto">
            <a:xfrm>
              <a:off x="5504" y="2300"/>
              <a:ext cx="2" cy="2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0 h 2"/>
                <a:gd name="T4" fmla="*/ 2 w 2"/>
                <a:gd name="T5" fmla="*/ 0 h 2"/>
                <a:gd name="T6" fmla="*/ 2 w 2"/>
                <a:gd name="T7" fmla="*/ 2 h 2"/>
                <a:gd name="T8" fmla="*/ 0 w 2"/>
                <a:gd name="T9" fmla="*/ 2 h 2"/>
                <a:gd name="T10" fmla="*/ 0 w 2"/>
                <a:gd name="T11" fmla="*/ 2 h 2"/>
                <a:gd name="T12" fmla="*/ 0 w 2"/>
                <a:gd name="T13" fmla="*/ 0 h 2"/>
                <a:gd name="T14" fmla="*/ 0 w 2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9" name="Freeform 495"/>
            <p:cNvSpPr>
              <a:spLocks/>
            </p:cNvSpPr>
            <p:nvPr/>
          </p:nvSpPr>
          <p:spPr bwMode="auto">
            <a:xfrm>
              <a:off x="5503" y="2291"/>
              <a:ext cx="1" cy="1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0 h 1"/>
                <a:gd name="T4" fmla="*/ 1 w 1"/>
                <a:gd name="T5" fmla="*/ 0 h 1"/>
                <a:gd name="T6" fmla="*/ 1 w 1"/>
                <a:gd name="T7" fmla="*/ 1 h 1"/>
                <a:gd name="T8" fmla="*/ 0 w 1"/>
                <a:gd name="T9" fmla="*/ 1 h 1"/>
                <a:gd name="T10" fmla="*/ 0 w 1"/>
                <a:gd name="T11" fmla="*/ 1 h 1"/>
                <a:gd name="T12" fmla="*/ 0 w 1"/>
                <a:gd name="T13" fmla="*/ 0 h 1"/>
                <a:gd name="T14" fmla="*/ 0 w 1"/>
                <a:gd name="T15" fmla="*/ 0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0" name="Freeform 496"/>
            <p:cNvSpPr>
              <a:spLocks/>
            </p:cNvSpPr>
            <p:nvPr/>
          </p:nvSpPr>
          <p:spPr bwMode="auto">
            <a:xfrm>
              <a:off x="5503" y="2302"/>
              <a:ext cx="8" cy="17"/>
            </a:xfrm>
            <a:custGeom>
              <a:avLst/>
              <a:gdLst>
                <a:gd name="T0" fmla="*/ 7 w 8"/>
                <a:gd name="T1" fmla="*/ 17 h 17"/>
                <a:gd name="T2" fmla="*/ 7 w 8"/>
                <a:gd name="T3" fmla="*/ 17 h 17"/>
                <a:gd name="T4" fmla="*/ 3 w 8"/>
                <a:gd name="T5" fmla="*/ 10 h 17"/>
                <a:gd name="T6" fmla="*/ 0 w 8"/>
                <a:gd name="T7" fmla="*/ 0 h 17"/>
                <a:gd name="T8" fmla="*/ 1 w 8"/>
                <a:gd name="T9" fmla="*/ 0 h 17"/>
                <a:gd name="T10" fmla="*/ 1 w 8"/>
                <a:gd name="T11" fmla="*/ 0 h 17"/>
                <a:gd name="T12" fmla="*/ 4 w 8"/>
                <a:gd name="T13" fmla="*/ 8 h 17"/>
                <a:gd name="T14" fmla="*/ 8 w 8"/>
                <a:gd name="T15" fmla="*/ 15 h 17"/>
                <a:gd name="T16" fmla="*/ 7 w 8"/>
                <a:gd name="T17" fmla="*/ 17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" h="17">
                  <a:moveTo>
                    <a:pt x="7" y="17"/>
                  </a:moveTo>
                  <a:lnTo>
                    <a:pt x="7" y="17"/>
                  </a:lnTo>
                  <a:lnTo>
                    <a:pt x="3" y="10"/>
                  </a:lnTo>
                  <a:lnTo>
                    <a:pt x="0" y="0"/>
                  </a:lnTo>
                  <a:lnTo>
                    <a:pt x="1" y="0"/>
                  </a:lnTo>
                  <a:lnTo>
                    <a:pt x="4" y="8"/>
                  </a:lnTo>
                  <a:lnTo>
                    <a:pt x="8" y="15"/>
                  </a:lnTo>
                  <a:lnTo>
                    <a:pt x="7" y="17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1" name="Freeform 497"/>
            <p:cNvSpPr>
              <a:spLocks/>
            </p:cNvSpPr>
            <p:nvPr/>
          </p:nvSpPr>
          <p:spPr bwMode="auto">
            <a:xfrm>
              <a:off x="5504" y="2299"/>
              <a:ext cx="2" cy="1"/>
            </a:xfrm>
            <a:custGeom>
              <a:avLst/>
              <a:gdLst>
                <a:gd name="T0" fmla="*/ 0 w 2"/>
                <a:gd name="T1" fmla="*/ 1 h 1"/>
                <a:gd name="T2" fmla="*/ 0 w 2"/>
                <a:gd name="T3" fmla="*/ 1 h 1"/>
                <a:gd name="T4" fmla="*/ 0 w 2"/>
                <a:gd name="T5" fmla="*/ 0 h 1"/>
                <a:gd name="T6" fmla="*/ 2 w 2"/>
                <a:gd name="T7" fmla="*/ 0 h 1"/>
                <a:gd name="T8" fmla="*/ 2 w 2"/>
                <a:gd name="T9" fmla="*/ 0 h 1"/>
                <a:gd name="T10" fmla="*/ 2 w 2"/>
                <a:gd name="T11" fmla="*/ 1 h 1"/>
                <a:gd name="T12" fmla="*/ 0 w 2"/>
                <a:gd name="T13" fmla="*/ 1 h 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2" name="Freeform 498"/>
            <p:cNvSpPr>
              <a:spLocks/>
            </p:cNvSpPr>
            <p:nvPr/>
          </p:nvSpPr>
          <p:spPr bwMode="auto">
            <a:xfrm>
              <a:off x="5503" y="2300"/>
              <a:ext cx="1" cy="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0 h 2"/>
                <a:gd name="T4" fmla="*/ 1 w 1"/>
                <a:gd name="T5" fmla="*/ 0 h 2"/>
                <a:gd name="T6" fmla="*/ 1 w 1"/>
                <a:gd name="T7" fmla="*/ 2 h 2"/>
                <a:gd name="T8" fmla="*/ 0 w 1"/>
                <a:gd name="T9" fmla="*/ 2 h 2"/>
                <a:gd name="T10" fmla="*/ 0 w 1"/>
                <a:gd name="T11" fmla="*/ 2 h 2"/>
                <a:gd name="T12" fmla="*/ 0 w 1"/>
                <a:gd name="T13" fmla="*/ 0 h 2"/>
                <a:gd name="T14" fmla="*/ 0 w 1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lnTo>
                    <a:pt x="1" y="0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3" name="Freeform 499"/>
            <p:cNvSpPr>
              <a:spLocks/>
            </p:cNvSpPr>
            <p:nvPr/>
          </p:nvSpPr>
          <p:spPr bwMode="auto">
            <a:xfrm>
              <a:off x="5503" y="2292"/>
              <a:ext cx="1" cy="1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1 h 1"/>
                <a:gd name="T4" fmla="*/ 0 w 1"/>
                <a:gd name="T5" fmla="*/ 0 h 1"/>
                <a:gd name="T6" fmla="*/ 1 w 1"/>
                <a:gd name="T7" fmla="*/ 0 h 1"/>
                <a:gd name="T8" fmla="*/ 1 w 1"/>
                <a:gd name="T9" fmla="*/ 0 h 1"/>
                <a:gd name="T10" fmla="*/ 1 w 1"/>
                <a:gd name="T11" fmla="*/ 1 h 1"/>
                <a:gd name="T12" fmla="*/ 0 w 1"/>
                <a:gd name="T13" fmla="*/ 1 h 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4" name="Freeform 500"/>
            <p:cNvSpPr>
              <a:spLocks/>
            </p:cNvSpPr>
            <p:nvPr/>
          </p:nvSpPr>
          <p:spPr bwMode="auto">
            <a:xfrm>
              <a:off x="5503" y="2299"/>
              <a:ext cx="1" cy="1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1 h 1"/>
                <a:gd name="T4" fmla="*/ 0 w 1"/>
                <a:gd name="T5" fmla="*/ 1 h 1"/>
                <a:gd name="T6" fmla="*/ 0 w 1"/>
                <a:gd name="T7" fmla="*/ 0 h 1"/>
                <a:gd name="T8" fmla="*/ 1 w 1"/>
                <a:gd name="T9" fmla="*/ 0 h 1"/>
                <a:gd name="T10" fmla="*/ 1 w 1"/>
                <a:gd name="T11" fmla="*/ 0 h 1"/>
                <a:gd name="T12" fmla="*/ 1 w 1"/>
                <a:gd name="T13" fmla="*/ 1 h 1"/>
                <a:gd name="T14" fmla="*/ 1 w 1"/>
                <a:gd name="T15" fmla="*/ 1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5" name="Freeform 501"/>
            <p:cNvSpPr>
              <a:spLocks/>
            </p:cNvSpPr>
            <p:nvPr/>
          </p:nvSpPr>
          <p:spPr bwMode="auto">
            <a:xfrm>
              <a:off x="5496" y="2300"/>
              <a:ext cx="7" cy="2"/>
            </a:xfrm>
            <a:custGeom>
              <a:avLst/>
              <a:gdLst>
                <a:gd name="T0" fmla="*/ 7 w 7"/>
                <a:gd name="T1" fmla="*/ 0 h 2"/>
                <a:gd name="T2" fmla="*/ 7 w 7"/>
                <a:gd name="T3" fmla="*/ 0 h 2"/>
                <a:gd name="T4" fmla="*/ 7 w 7"/>
                <a:gd name="T5" fmla="*/ 2 h 2"/>
                <a:gd name="T6" fmla="*/ 0 w 7"/>
                <a:gd name="T7" fmla="*/ 2 h 2"/>
                <a:gd name="T8" fmla="*/ 0 w 7"/>
                <a:gd name="T9" fmla="*/ 0 h 2"/>
                <a:gd name="T10" fmla="*/ 1 w 7"/>
                <a:gd name="T11" fmla="*/ 0 h 2"/>
                <a:gd name="T12" fmla="*/ 7 w 7"/>
                <a:gd name="T13" fmla="*/ 0 h 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" h="2">
                  <a:moveTo>
                    <a:pt x="7" y="0"/>
                  </a:moveTo>
                  <a:lnTo>
                    <a:pt x="7" y="0"/>
                  </a:lnTo>
                  <a:lnTo>
                    <a:pt x="7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1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pic>
          <p:nvPicPr>
            <p:cNvPr id="4206" name="Picture 502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92" y="2248"/>
              <a:ext cx="9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07" name="Freeform 503"/>
            <p:cNvSpPr>
              <a:spLocks/>
            </p:cNvSpPr>
            <p:nvPr/>
          </p:nvSpPr>
          <p:spPr bwMode="auto">
            <a:xfrm>
              <a:off x="5496" y="2292"/>
              <a:ext cx="7" cy="8"/>
            </a:xfrm>
            <a:custGeom>
              <a:avLst/>
              <a:gdLst>
                <a:gd name="T0" fmla="*/ 0 w 7"/>
                <a:gd name="T1" fmla="*/ 0 h 8"/>
                <a:gd name="T2" fmla="*/ 7 w 7"/>
                <a:gd name="T3" fmla="*/ 0 h 8"/>
                <a:gd name="T4" fmla="*/ 7 w 7"/>
                <a:gd name="T5" fmla="*/ 0 h 8"/>
                <a:gd name="T6" fmla="*/ 7 w 7"/>
                <a:gd name="T7" fmla="*/ 1 h 8"/>
                <a:gd name="T8" fmla="*/ 1 w 7"/>
                <a:gd name="T9" fmla="*/ 1 h 8"/>
                <a:gd name="T10" fmla="*/ 1 w 7"/>
                <a:gd name="T11" fmla="*/ 7 h 8"/>
                <a:gd name="T12" fmla="*/ 7 w 7"/>
                <a:gd name="T13" fmla="*/ 7 h 8"/>
                <a:gd name="T14" fmla="*/ 7 w 7"/>
                <a:gd name="T15" fmla="*/ 7 h 8"/>
                <a:gd name="T16" fmla="*/ 7 w 7"/>
                <a:gd name="T17" fmla="*/ 8 h 8"/>
                <a:gd name="T18" fmla="*/ 1 w 7"/>
                <a:gd name="T19" fmla="*/ 8 h 8"/>
                <a:gd name="T20" fmla="*/ 0 w 7"/>
                <a:gd name="T21" fmla="*/ 8 h 8"/>
                <a:gd name="T22" fmla="*/ 0 w 7"/>
                <a:gd name="T23" fmla="*/ 0 h 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" h="8">
                  <a:moveTo>
                    <a:pt x="0" y="0"/>
                  </a:moveTo>
                  <a:lnTo>
                    <a:pt x="7" y="0"/>
                  </a:lnTo>
                  <a:lnTo>
                    <a:pt x="7" y="1"/>
                  </a:lnTo>
                  <a:lnTo>
                    <a:pt x="1" y="1"/>
                  </a:lnTo>
                  <a:lnTo>
                    <a:pt x="1" y="7"/>
                  </a:lnTo>
                  <a:lnTo>
                    <a:pt x="7" y="7"/>
                  </a:lnTo>
                  <a:lnTo>
                    <a:pt x="7" y="8"/>
                  </a:lnTo>
                  <a:lnTo>
                    <a:pt x="1" y="8"/>
                  </a:lnTo>
                  <a:lnTo>
                    <a:pt x="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8" name="Freeform 504"/>
            <p:cNvSpPr>
              <a:spLocks/>
            </p:cNvSpPr>
            <p:nvPr/>
          </p:nvSpPr>
          <p:spPr bwMode="auto">
            <a:xfrm>
              <a:off x="5494" y="2291"/>
              <a:ext cx="9" cy="11"/>
            </a:xfrm>
            <a:custGeom>
              <a:avLst/>
              <a:gdLst>
                <a:gd name="T0" fmla="*/ 9 w 9"/>
                <a:gd name="T1" fmla="*/ 0 h 11"/>
                <a:gd name="T2" fmla="*/ 9 w 9"/>
                <a:gd name="T3" fmla="*/ 0 h 11"/>
                <a:gd name="T4" fmla="*/ 9 w 9"/>
                <a:gd name="T5" fmla="*/ 1 h 11"/>
                <a:gd name="T6" fmla="*/ 2 w 9"/>
                <a:gd name="T7" fmla="*/ 1 h 11"/>
                <a:gd name="T8" fmla="*/ 2 w 9"/>
                <a:gd name="T9" fmla="*/ 9 h 11"/>
                <a:gd name="T10" fmla="*/ 2 w 9"/>
                <a:gd name="T11" fmla="*/ 11 h 11"/>
                <a:gd name="T12" fmla="*/ 0 w 9"/>
                <a:gd name="T13" fmla="*/ 11 h 11"/>
                <a:gd name="T14" fmla="*/ 0 w 9"/>
                <a:gd name="T15" fmla="*/ 0 h 11"/>
                <a:gd name="T16" fmla="*/ 9 w 9"/>
                <a:gd name="T17" fmla="*/ 0 h 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" h="11">
                  <a:moveTo>
                    <a:pt x="9" y="0"/>
                  </a:moveTo>
                  <a:lnTo>
                    <a:pt x="9" y="0"/>
                  </a:lnTo>
                  <a:lnTo>
                    <a:pt x="9" y="1"/>
                  </a:lnTo>
                  <a:lnTo>
                    <a:pt x="2" y="1"/>
                  </a:lnTo>
                  <a:lnTo>
                    <a:pt x="2" y="9"/>
                  </a:lnTo>
                  <a:lnTo>
                    <a:pt x="2" y="11"/>
                  </a:lnTo>
                  <a:lnTo>
                    <a:pt x="0" y="11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9" name="Freeform 505"/>
            <p:cNvSpPr>
              <a:spLocks/>
            </p:cNvSpPr>
            <p:nvPr/>
          </p:nvSpPr>
          <p:spPr bwMode="auto">
            <a:xfrm>
              <a:off x="4650" y="2295"/>
              <a:ext cx="42" cy="22"/>
            </a:xfrm>
            <a:custGeom>
              <a:avLst/>
              <a:gdLst>
                <a:gd name="T0" fmla="*/ 21 w 42"/>
                <a:gd name="T1" fmla="*/ 0 h 22"/>
                <a:gd name="T2" fmla="*/ 42 w 42"/>
                <a:gd name="T3" fmla="*/ 0 h 22"/>
                <a:gd name="T4" fmla="*/ 31 w 42"/>
                <a:gd name="T5" fmla="*/ 11 h 22"/>
                <a:gd name="T6" fmla="*/ 21 w 42"/>
                <a:gd name="T7" fmla="*/ 22 h 22"/>
                <a:gd name="T8" fmla="*/ 11 w 42"/>
                <a:gd name="T9" fmla="*/ 11 h 22"/>
                <a:gd name="T10" fmla="*/ 0 w 42"/>
                <a:gd name="T11" fmla="*/ 0 h 22"/>
                <a:gd name="T12" fmla="*/ 21 w 42"/>
                <a:gd name="T13" fmla="*/ 0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" h="22">
                  <a:moveTo>
                    <a:pt x="21" y="0"/>
                  </a:moveTo>
                  <a:lnTo>
                    <a:pt x="42" y="0"/>
                  </a:lnTo>
                  <a:lnTo>
                    <a:pt x="31" y="11"/>
                  </a:lnTo>
                  <a:lnTo>
                    <a:pt x="21" y="22"/>
                  </a:lnTo>
                  <a:lnTo>
                    <a:pt x="11" y="11"/>
                  </a:lnTo>
                  <a:lnTo>
                    <a:pt x="0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10" name="Freeform 506"/>
            <p:cNvSpPr>
              <a:spLocks/>
            </p:cNvSpPr>
            <p:nvPr/>
          </p:nvSpPr>
          <p:spPr bwMode="auto">
            <a:xfrm>
              <a:off x="4889" y="2295"/>
              <a:ext cx="41" cy="22"/>
            </a:xfrm>
            <a:custGeom>
              <a:avLst/>
              <a:gdLst>
                <a:gd name="T0" fmla="*/ 20 w 41"/>
                <a:gd name="T1" fmla="*/ 0 h 22"/>
                <a:gd name="T2" fmla="*/ 41 w 41"/>
                <a:gd name="T3" fmla="*/ 0 h 22"/>
                <a:gd name="T4" fmla="*/ 31 w 41"/>
                <a:gd name="T5" fmla="*/ 11 h 22"/>
                <a:gd name="T6" fmla="*/ 20 w 41"/>
                <a:gd name="T7" fmla="*/ 22 h 22"/>
                <a:gd name="T8" fmla="*/ 10 w 41"/>
                <a:gd name="T9" fmla="*/ 11 h 22"/>
                <a:gd name="T10" fmla="*/ 0 w 41"/>
                <a:gd name="T11" fmla="*/ 0 h 22"/>
                <a:gd name="T12" fmla="*/ 20 w 41"/>
                <a:gd name="T13" fmla="*/ 0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22">
                  <a:moveTo>
                    <a:pt x="20" y="0"/>
                  </a:moveTo>
                  <a:lnTo>
                    <a:pt x="41" y="0"/>
                  </a:lnTo>
                  <a:lnTo>
                    <a:pt x="31" y="11"/>
                  </a:lnTo>
                  <a:lnTo>
                    <a:pt x="20" y="22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11" name="Freeform 507"/>
            <p:cNvSpPr>
              <a:spLocks/>
            </p:cNvSpPr>
            <p:nvPr/>
          </p:nvSpPr>
          <p:spPr bwMode="auto">
            <a:xfrm>
              <a:off x="5146" y="2295"/>
              <a:ext cx="41" cy="22"/>
            </a:xfrm>
            <a:custGeom>
              <a:avLst/>
              <a:gdLst>
                <a:gd name="T0" fmla="*/ 21 w 41"/>
                <a:gd name="T1" fmla="*/ 0 h 22"/>
                <a:gd name="T2" fmla="*/ 41 w 41"/>
                <a:gd name="T3" fmla="*/ 0 h 22"/>
                <a:gd name="T4" fmla="*/ 31 w 41"/>
                <a:gd name="T5" fmla="*/ 11 h 22"/>
                <a:gd name="T6" fmla="*/ 21 w 41"/>
                <a:gd name="T7" fmla="*/ 22 h 22"/>
                <a:gd name="T8" fmla="*/ 10 w 41"/>
                <a:gd name="T9" fmla="*/ 11 h 22"/>
                <a:gd name="T10" fmla="*/ 0 w 41"/>
                <a:gd name="T11" fmla="*/ 0 h 22"/>
                <a:gd name="T12" fmla="*/ 21 w 41"/>
                <a:gd name="T13" fmla="*/ 0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22">
                  <a:moveTo>
                    <a:pt x="21" y="0"/>
                  </a:moveTo>
                  <a:lnTo>
                    <a:pt x="41" y="0"/>
                  </a:lnTo>
                  <a:lnTo>
                    <a:pt x="31" y="11"/>
                  </a:lnTo>
                  <a:lnTo>
                    <a:pt x="21" y="22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12" name="Freeform 508"/>
            <p:cNvSpPr>
              <a:spLocks/>
            </p:cNvSpPr>
            <p:nvPr/>
          </p:nvSpPr>
          <p:spPr bwMode="auto">
            <a:xfrm>
              <a:off x="5385" y="2293"/>
              <a:ext cx="41" cy="23"/>
            </a:xfrm>
            <a:custGeom>
              <a:avLst/>
              <a:gdLst>
                <a:gd name="T0" fmla="*/ 21 w 41"/>
                <a:gd name="T1" fmla="*/ 0 h 23"/>
                <a:gd name="T2" fmla="*/ 41 w 41"/>
                <a:gd name="T3" fmla="*/ 0 h 23"/>
                <a:gd name="T4" fmla="*/ 31 w 41"/>
                <a:gd name="T5" fmla="*/ 12 h 23"/>
                <a:gd name="T6" fmla="*/ 21 w 41"/>
                <a:gd name="T7" fmla="*/ 23 h 23"/>
                <a:gd name="T8" fmla="*/ 10 w 41"/>
                <a:gd name="T9" fmla="*/ 12 h 23"/>
                <a:gd name="T10" fmla="*/ 0 w 41"/>
                <a:gd name="T11" fmla="*/ 0 h 23"/>
                <a:gd name="T12" fmla="*/ 21 w 41"/>
                <a:gd name="T13" fmla="*/ 0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23">
                  <a:moveTo>
                    <a:pt x="21" y="0"/>
                  </a:moveTo>
                  <a:lnTo>
                    <a:pt x="41" y="0"/>
                  </a:lnTo>
                  <a:lnTo>
                    <a:pt x="31" y="12"/>
                  </a:lnTo>
                  <a:lnTo>
                    <a:pt x="21" y="23"/>
                  </a:lnTo>
                  <a:lnTo>
                    <a:pt x="10" y="12"/>
                  </a:lnTo>
                  <a:lnTo>
                    <a:pt x="0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13" name="Freeform 509"/>
            <p:cNvSpPr>
              <a:spLocks/>
            </p:cNvSpPr>
            <p:nvPr/>
          </p:nvSpPr>
          <p:spPr bwMode="auto">
            <a:xfrm>
              <a:off x="5657" y="2293"/>
              <a:ext cx="43" cy="23"/>
            </a:xfrm>
            <a:custGeom>
              <a:avLst/>
              <a:gdLst>
                <a:gd name="T0" fmla="*/ 22 w 43"/>
                <a:gd name="T1" fmla="*/ 0 h 23"/>
                <a:gd name="T2" fmla="*/ 43 w 43"/>
                <a:gd name="T3" fmla="*/ 0 h 23"/>
                <a:gd name="T4" fmla="*/ 31 w 43"/>
                <a:gd name="T5" fmla="*/ 12 h 23"/>
                <a:gd name="T6" fmla="*/ 22 w 43"/>
                <a:gd name="T7" fmla="*/ 23 h 23"/>
                <a:gd name="T8" fmla="*/ 12 w 43"/>
                <a:gd name="T9" fmla="*/ 12 h 23"/>
                <a:gd name="T10" fmla="*/ 0 w 43"/>
                <a:gd name="T11" fmla="*/ 0 h 23"/>
                <a:gd name="T12" fmla="*/ 22 w 43"/>
                <a:gd name="T13" fmla="*/ 0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3" h="23">
                  <a:moveTo>
                    <a:pt x="22" y="0"/>
                  </a:moveTo>
                  <a:lnTo>
                    <a:pt x="43" y="0"/>
                  </a:lnTo>
                  <a:lnTo>
                    <a:pt x="31" y="12"/>
                  </a:lnTo>
                  <a:lnTo>
                    <a:pt x="22" y="23"/>
                  </a:lnTo>
                  <a:lnTo>
                    <a:pt x="12" y="12"/>
                  </a:lnTo>
                  <a:lnTo>
                    <a:pt x="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00" name="TextBox 617"/>
          <p:cNvSpPr txBox="1">
            <a:spLocks noChangeArrowheads="1"/>
          </p:cNvSpPr>
          <p:nvPr/>
        </p:nvSpPr>
        <p:spPr bwMode="auto">
          <a:xfrm>
            <a:off x="225425" y="-36513"/>
            <a:ext cx="23304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>
                <a:solidFill>
                  <a:schemeClr val="bg1"/>
                </a:solidFill>
              </a:rPr>
              <a:t>Your Page Name – Internet Web Browser</a:t>
            </a:r>
          </a:p>
        </p:txBody>
      </p:sp>
      <p:sp>
        <p:nvSpPr>
          <p:cNvPr id="4101" name="TextBox 618"/>
          <p:cNvSpPr txBox="1">
            <a:spLocks noChangeArrowheads="1"/>
          </p:cNvSpPr>
          <p:nvPr/>
        </p:nvSpPr>
        <p:spPr bwMode="auto">
          <a:xfrm>
            <a:off x="971550" y="230188"/>
            <a:ext cx="21320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/>
              <a:t>http://www.yourdomainname.co.uk/</a:t>
            </a:r>
            <a:endParaRPr lang="en-GB" altLang="en-US" sz="1000">
              <a:solidFill>
                <a:schemeClr val="bg1"/>
              </a:solidFill>
            </a:endParaRPr>
          </a:p>
        </p:txBody>
      </p:sp>
      <p:sp>
        <p:nvSpPr>
          <p:cNvPr id="4102" name="TextBox 619"/>
          <p:cNvSpPr txBox="1">
            <a:spLocks noChangeArrowheads="1"/>
          </p:cNvSpPr>
          <p:nvPr/>
        </p:nvSpPr>
        <p:spPr bwMode="auto">
          <a:xfrm>
            <a:off x="346075" y="496888"/>
            <a:ext cx="9858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/>
              <a:t>Your Tab Name</a:t>
            </a:r>
            <a:endParaRPr lang="en-GB" altLang="en-US" sz="1000">
              <a:solidFill>
                <a:schemeClr val="bg1"/>
              </a:solidFill>
            </a:endParaRPr>
          </a:p>
        </p:txBody>
      </p:sp>
      <p:sp>
        <p:nvSpPr>
          <p:cNvPr id="4103" name="TextBox 620"/>
          <p:cNvSpPr txBox="1">
            <a:spLocks noChangeArrowheads="1"/>
          </p:cNvSpPr>
          <p:nvPr/>
        </p:nvSpPr>
        <p:spPr bwMode="auto">
          <a:xfrm>
            <a:off x="6804025" y="227013"/>
            <a:ext cx="5318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i="1"/>
              <a:t>Search</a:t>
            </a:r>
            <a:endParaRPr lang="en-GB" altLang="en-US" sz="1000" i="1">
              <a:solidFill>
                <a:schemeClr val="bg1"/>
              </a:solidFill>
            </a:endParaRPr>
          </a:p>
        </p:txBody>
      </p:sp>
      <p:pic>
        <p:nvPicPr>
          <p:cNvPr id="4104" name="Picture 622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6659563"/>
            <a:ext cx="9164638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51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 of a Slide</a:t>
            </a:r>
            <a:br>
              <a:rPr lang="en-US" altLang="en-US" smtClean="0"/>
            </a:br>
            <a:r>
              <a:rPr lang="en-US" altLang="en-US" sz="2000" smtClean="0"/>
              <a:t>(Full Screen)</a:t>
            </a:r>
          </a:p>
        </p:txBody>
      </p:sp>
      <p:sp>
        <p:nvSpPr>
          <p:cNvPr id="410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00" y="2060575"/>
            <a:ext cx="3908425" cy="23764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</a:rPr>
              <a:t>Your Image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4"/>
          <p:cNvGrpSpPr>
            <a:grpSpLocks noChangeAspect="1"/>
          </p:cNvGrpSpPr>
          <p:nvPr/>
        </p:nvGrpSpPr>
        <p:grpSpPr bwMode="auto">
          <a:xfrm>
            <a:off x="346075" y="180975"/>
            <a:ext cx="8550275" cy="6416675"/>
            <a:chOff x="2" y="0"/>
            <a:chExt cx="5756" cy="4320"/>
          </a:xfrm>
        </p:grpSpPr>
        <p:sp>
          <p:nvSpPr>
            <p:cNvPr id="5128" name="AutoShape 3"/>
            <p:cNvSpPr>
              <a:spLocks noChangeAspect="1" noChangeArrowheads="1" noTextEdit="1"/>
            </p:cNvSpPr>
            <p:nvPr/>
          </p:nvSpPr>
          <p:spPr bwMode="auto">
            <a:xfrm>
              <a:off x="2" y="0"/>
              <a:ext cx="575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5129" name="Group 205"/>
            <p:cNvGrpSpPr>
              <a:grpSpLocks/>
            </p:cNvGrpSpPr>
            <p:nvPr/>
          </p:nvGrpSpPr>
          <p:grpSpPr bwMode="auto">
            <a:xfrm>
              <a:off x="13" y="11"/>
              <a:ext cx="5734" cy="455"/>
              <a:chOff x="13" y="11"/>
              <a:chExt cx="5734" cy="455"/>
            </a:xfrm>
          </p:grpSpPr>
          <p:sp>
            <p:nvSpPr>
              <p:cNvPr id="5487" name="Freeform 5"/>
              <p:cNvSpPr>
                <a:spLocks/>
              </p:cNvSpPr>
              <p:nvPr/>
            </p:nvSpPr>
            <p:spPr bwMode="auto">
              <a:xfrm>
                <a:off x="5511" y="374"/>
                <a:ext cx="4" cy="8"/>
              </a:xfrm>
              <a:custGeom>
                <a:avLst/>
                <a:gdLst>
                  <a:gd name="T0" fmla="*/ 4 w 4"/>
                  <a:gd name="T1" fmla="*/ 0 h 8"/>
                  <a:gd name="T2" fmla="*/ 4 w 4"/>
                  <a:gd name="T3" fmla="*/ 2 h 8"/>
                  <a:gd name="T4" fmla="*/ 4 w 4"/>
                  <a:gd name="T5" fmla="*/ 2 h 8"/>
                  <a:gd name="T6" fmla="*/ 4 w 4"/>
                  <a:gd name="T7" fmla="*/ 2 h 8"/>
                  <a:gd name="T8" fmla="*/ 3 w 4"/>
                  <a:gd name="T9" fmla="*/ 8 h 8"/>
                  <a:gd name="T10" fmla="*/ 0 w 4"/>
                  <a:gd name="T11" fmla="*/ 8 h 8"/>
                  <a:gd name="T12" fmla="*/ 0 w 4"/>
                  <a:gd name="T13" fmla="*/ 8 h 8"/>
                  <a:gd name="T14" fmla="*/ 4 w 4"/>
                  <a:gd name="T15" fmla="*/ 0 h 8"/>
                  <a:gd name="T16" fmla="*/ 4 w 4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" h="8">
                    <a:moveTo>
                      <a:pt x="4" y="0"/>
                    </a:moveTo>
                    <a:lnTo>
                      <a:pt x="4" y="2"/>
                    </a:lnTo>
                    <a:lnTo>
                      <a:pt x="3" y="8"/>
                    </a:lnTo>
                    <a:lnTo>
                      <a:pt x="0" y="8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88" name="Freeform 6"/>
              <p:cNvSpPr>
                <a:spLocks/>
              </p:cNvSpPr>
              <p:nvPr/>
            </p:nvSpPr>
            <p:spPr bwMode="auto">
              <a:xfrm>
                <a:off x="4532" y="379"/>
                <a:ext cx="4" cy="0"/>
              </a:xfrm>
              <a:custGeom>
                <a:avLst/>
                <a:gdLst>
                  <a:gd name="T0" fmla="*/ 0 w 4"/>
                  <a:gd name="T1" fmla="*/ 2 w 4"/>
                  <a:gd name="T2" fmla="*/ 2 w 4"/>
                  <a:gd name="T3" fmla="*/ 4 w 4"/>
                  <a:gd name="T4" fmla="*/ 3 w 4"/>
                  <a:gd name="T5" fmla="*/ 0 w 4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0" t="0" r="r" b="b"/>
                <a:pathLst>
                  <a:path w="4">
                    <a:moveTo>
                      <a:pt x="0" y="0"/>
                    </a:moveTo>
                    <a:lnTo>
                      <a:pt x="2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89" name="Freeform 7"/>
              <p:cNvSpPr>
                <a:spLocks/>
              </p:cNvSpPr>
              <p:nvPr/>
            </p:nvSpPr>
            <p:spPr bwMode="auto">
              <a:xfrm>
                <a:off x="4583" y="396"/>
                <a:ext cx="1" cy="28"/>
              </a:xfrm>
              <a:custGeom>
                <a:avLst/>
                <a:gdLst>
                  <a:gd name="T0" fmla="*/ 0 w 1"/>
                  <a:gd name="T1" fmla="*/ 28 h 28"/>
                  <a:gd name="T2" fmla="*/ 0 w 1"/>
                  <a:gd name="T3" fmla="*/ 1 h 28"/>
                  <a:gd name="T4" fmla="*/ 0 w 1"/>
                  <a:gd name="T5" fmla="*/ 0 h 28"/>
                  <a:gd name="T6" fmla="*/ 1 w 1"/>
                  <a:gd name="T7" fmla="*/ 0 h 28"/>
                  <a:gd name="T8" fmla="*/ 1 w 1"/>
                  <a:gd name="T9" fmla="*/ 28 h 28"/>
                  <a:gd name="T10" fmla="*/ 0 w 1"/>
                  <a:gd name="T11" fmla="*/ 28 h 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28">
                    <a:moveTo>
                      <a:pt x="0" y="28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8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90" name="Freeform 8"/>
              <p:cNvSpPr>
                <a:spLocks/>
              </p:cNvSpPr>
              <p:nvPr/>
            </p:nvSpPr>
            <p:spPr bwMode="auto">
              <a:xfrm>
                <a:off x="5514" y="403"/>
                <a:ext cx="3" cy="1"/>
              </a:xfrm>
              <a:custGeom>
                <a:avLst/>
                <a:gdLst>
                  <a:gd name="T0" fmla="*/ 1 w 3"/>
                  <a:gd name="T1" fmla="*/ 0 h 1"/>
                  <a:gd name="T2" fmla="*/ 3 w 3"/>
                  <a:gd name="T3" fmla="*/ 1 h 1"/>
                  <a:gd name="T4" fmla="*/ 1 w 3"/>
                  <a:gd name="T5" fmla="*/ 1 h 1"/>
                  <a:gd name="T6" fmla="*/ 0 w 3"/>
                  <a:gd name="T7" fmla="*/ 0 h 1"/>
                  <a:gd name="T8" fmla="*/ 1 w 3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1" y="0"/>
                    </a:moveTo>
                    <a:lnTo>
                      <a:pt x="3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91" name="Freeform 9"/>
              <p:cNvSpPr>
                <a:spLocks/>
              </p:cNvSpPr>
              <p:nvPr/>
            </p:nvSpPr>
            <p:spPr bwMode="auto">
              <a:xfrm>
                <a:off x="5541" y="351"/>
                <a:ext cx="1" cy="2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2 h 2"/>
                  <a:gd name="T4" fmla="*/ 1 w 1"/>
                  <a:gd name="T5" fmla="*/ 2 h 2"/>
                  <a:gd name="T6" fmla="*/ 0 w 1"/>
                  <a:gd name="T7" fmla="*/ 2 h 2"/>
                  <a:gd name="T8" fmla="*/ 0 w 1"/>
                  <a:gd name="T9" fmla="*/ 0 h 2"/>
                  <a:gd name="T10" fmla="*/ 0 w 1"/>
                  <a:gd name="T11" fmla="*/ 0 h 2"/>
                  <a:gd name="T12" fmla="*/ 1 w 1"/>
                  <a:gd name="T13" fmla="*/ 1 h 2"/>
                  <a:gd name="T14" fmla="*/ 1 w 1"/>
                  <a:gd name="T15" fmla="*/ 1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92" name="Freeform 10"/>
              <p:cNvSpPr>
                <a:spLocks/>
              </p:cNvSpPr>
              <p:nvPr/>
            </p:nvSpPr>
            <p:spPr bwMode="auto">
              <a:xfrm>
                <a:off x="5531" y="362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1 w 1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93" name="Freeform 11"/>
              <p:cNvSpPr>
                <a:spLocks/>
              </p:cNvSpPr>
              <p:nvPr/>
            </p:nvSpPr>
            <p:spPr bwMode="auto">
              <a:xfrm>
                <a:off x="5564" y="365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2 w 2"/>
                  <a:gd name="T3" fmla="*/ 1 h 2"/>
                  <a:gd name="T4" fmla="*/ 0 w 2"/>
                  <a:gd name="T5" fmla="*/ 2 h 2"/>
                  <a:gd name="T6" fmla="*/ 0 w 2"/>
                  <a:gd name="T7" fmla="*/ 1 h 2"/>
                  <a:gd name="T8" fmla="*/ 0 w 2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2" y="1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94" name="Freeform 12"/>
              <p:cNvSpPr>
                <a:spLocks/>
              </p:cNvSpPr>
              <p:nvPr/>
            </p:nvSpPr>
            <p:spPr bwMode="auto">
              <a:xfrm>
                <a:off x="5559" y="351"/>
                <a:ext cx="14" cy="14"/>
              </a:xfrm>
              <a:custGeom>
                <a:avLst/>
                <a:gdLst>
                  <a:gd name="T0" fmla="*/ 12 w 14"/>
                  <a:gd name="T1" fmla="*/ 8 h 14"/>
                  <a:gd name="T2" fmla="*/ 5 w 14"/>
                  <a:gd name="T3" fmla="*/ 1 h 14"/>
                  <a:gd name="T4" fmla="*/ 1 w 14"/>
                  <a:gd name="T5" fmla="*/ 7 h 14"/>
                  <a:gd name="T6" fmla="*/ 0 w 14"/>
                  <a:gd name="T7" fmla="*/ 5 h 14"/>
                  <a:gd name="T8" fmla="*/ 5 w 14"/>
                  <a:gd name="T9" fmla="*/ 0 h 14"/>
                  <a:gd name="T10" fmla="*/ 14 w 14"/>
                  <a:gd name="T11" fmla="*/ 8 h 14"/>
                  <a:gd name="T12" fmla="*/ 8 w 14"/>
                  <a:gd name="T13" fmla="*/ 14 h 14"/>
                  <a:gd name="T14" fmla="*/ 7 w 14"/>
                  <a:gd name="T15" fmla="*/ 12 h 14"/>
                  <a:gd name="T16" fmla="*/ 12 w 14"/>
                  <a:gd name="T17" fmla="*/ 8 h 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" h="14">
                    <a:moveTo>
                      <a:pt x="12" y="8"/>
                    </a:moveTo>
                    <a:lnTo>
                      <a:pt x="5" y="1"/>
                    </a:lnTo>
                    <a:lnTo>
                      <a:pt x="1" y="7"/>
                    </a:lnTo>
                    <a:lnTo>
                      <a:pt x="0" y="5"/>
                    </a:lnTo>
                    <a:lnTo>
                      <a:pt x="5" y="0"/>
                    </a:lnTo>
                    <a:lnTo>
                      <a:pt x="14" y="8"/>
                    </a:lnTo>
                    <a:lnTo>
                      <a:pt x="8" y="14"/>
                    </a:lnTo>
                    <a:lnTo>
                      <a:pt x="7" y="12"/>
                    </a:lnTo>
                    <a:lnTo>
                      <a:pt x="12" y="8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95" name="Freeform 13"/>
              <p:cNvSpPr>
                <a:spLocks/>
              </p:cNvSpPr>
              <p:nvPr/>
            </p:nvSpPr>
            <p:spPr bwMode="auto">
              <a:xfrm>
                <a:off x="5552" y="48"/>
                <a:ext cx="45" cy="29"/>
              </a:xfrm>
              <a:custGeom>
                <a:avLst/>
                <a:gdLst>
                  <a:gd name="T0" fmla="*/ 12 w 45"/>
                  <a:gd name="T1" fmla="*/ 26 h 29"/>
                  <a:gd name="T2" fmla="*/ 38 w 45"/>
                  <a:gd name="T3" fmla="*/ 26 h 29"/>
                  <a:gd name="T4" fmla="*/ 15 w 45"/>
                  <a:gd name="T5" fmla="*/ 1 h 29"/>
                  <a:gd name="T6" fmla="*/ 17 w 45"/>
                  <a:gd name="T7" fmla="*/ 0 h 29"/>
                  <a:gd name="T8" fmla="*/ 45 w 45"/>
                  <a:gd name="T9" fmla="*/ 29 h 29"/>
                  <a:gd name="T10" fmla="*/ 11 w 45"/>
                  <a:gd name="T11" fmla="*/ 29 h 29"/>
                  <a:gd name="T12" fmla="*/ 0 w 45"/>
                  <a:gd name="T13" fmla="*/ 17 h 29"/>
                  <a:gd name="T14" fmla="*/ 0 w 45"/>
                  <a:gd name="T15" fmla="*/ 17 h 29"/>
                  <a:gd name="T16" fmla="*/ 0 w 45"/>
                  <a:gd name="T17" fmla="*/ 17 h 29"/>
                  <a:gd name="T18" fmla="*/ 1 w 45"/>
                  <a:gd name="T19" fmla="*/ 14 h 29"/>
                  <a:gd name="T20" fmla="*/ 3 w 45"/>
                  <a:gd name="T21" fmla="*/ 15 h 29"/>
                  <a:gd name="T22" fmla="*/ 12 w 45"/>
                  <a:gd name="T23" fmla="*/ 26 h 2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5" h="29">
                    <a:moveTo>
                      <a:pt x="12" y="26"/>
                    </a:moveTo>
                    <a:lnTo>
                      <a:pt x="38" y="26"/>
                    </a:lnTo>
                    <a:lnTo>
                      <a:pt x="15" y="1"/>
                    </a:lnTo>
                    <a:lnTo>
                      <a:pt x="17" y="0"/>
                    </a:lnTo>
                    <a:lnTo>
                      <a:pt x="45" y="29"/>
                    </a:lnTo>
                    <a:lnTo>
                      <a:pt x="11" y="29"/>
                    </a:lnTo>
                    <a:lnTo>
                      <a:pt x="0" y="17"/>
                    </a:lnTo>
                    <a:lnTo>
                      <a:pt x="1" y="14"/>
                    </a:lnTo>
                    <a:lnTo>
                      <a:pt x="3" y="15"/>
                    </a:lnTo>
                    <a:lnTo>
                      <a:pt x="12" y="26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96" name="Freeform 14"/>
              <p:cNvSpPr>
                <a:spLocks/>
              </p:cNvSpPr>
              <p:nvPr/>
            </p:nvSpPr>
            <p:spPr bwMode="auto">
              <a:xfrm>
                <a:off x="5556" y="370"/>
                <a:ext cx="3" cy="3"/>
              </a:xfrm>
              <a:custGeom>
                <a:avLst/>
                <a:gdLst>
                  <a:gd name="T0" fmla="*/ 1 w 3"/>
                  <a:gd name="T1" fmla="*/ 0 h 3"/>
                  <a:gd name="T2" fmla="*/ 3 w 3"/>
                  <a:gd name="T3" fmla="*/ 2 h 3"/>
                  <a:gd name="T4" fmla="*/ 1 w 3"/>
                  <a:gd name="T5" fmla="*/ 3 h 3"/>
                  <a:gd name="T6" fmla="*/ 0 w 3"/>
                  <a:gd name="T7" fmla="*/ 2 h 3"/>
                  <a:gd name="T8" fmla="*/ 1 w 3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97" name="Freeform 15"/>
              <p:cNvSpPr>
                <a:spLocks/>
              </p:cNvSpPr>
              <p:nvPr/>
            </p:nvSpPr>
            <p:spPr bwMode="auto">
              <a:xfrm>
                <a:off x="4538" y="369"/>
                <a:ext cx="5" cy="5"/>
              </a:xfrm>
              <a:custGeom>
                <a:avLst/>
                <a:gdLst>
                  <a:gd name="T0" fmla="*/ 3 w 5"/>
                  <a:gd name="T1" fmla="*/ 5 h 5"/>
                  <a:gd name="T2" fmla="*/ 0 w 5"/>
                  <a:gd name="T3" fmla="*/ 5 h 5"/>
                  <a:gd name="T4" fmla="*/ 5 w 5"/>
                  <a:gd name="T5" fmla="*/ 0 h 5"/>
                  <a:gd name="T6" fmla="*/ 5 w 5"/>
                  <a:gd name="T7" fmla="*/ 3 h 5"/>
                  <a:gd name="T8" fmla="*/ 3 w 5"/>
                  <a:gd name="T9" fmla="*/ 5 h 5"/>
                  <a:gd name="T10" fmla="*/ 3 w 5"/>
                  <a:gd name="T11" fmla="*/ 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" h="5">
                    <a:moveTo>
                      <a:pt x="3" y="5"/>
                    </a:moveTo>
                    <a:lnTo>
                      <a:pt x="0" y="5"/>
                    </a:lnTo>
                    <a:lnTo>
                      <a:pt x="5" y="0"/>
                    </a:lnTo>
                    <a:lnTo>
                      <a:pt x="5" y="3"/>
                    </a:lnTo>
                    <a:lnTo>
                      <a:pt x="3" y="5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98" name="Freeform 16"/>
              <p:cNvSpPr>
                <a:spLocks/>
              </p:cNvSpPr>
              <p:nvPr/>
            </p:nvSpPr>
            <p:spPr bwMode="auto">
              <a:xfrm>
                <a:off x="5168" y="11"/>
                <a:ext cx="117" cy="89"/>
              </a:xfrm>
              <a:custGeom>
                <a:avLst/>
                <a:gdLst>
                  <a:gd name="T0" fmla="*/ 117 w 117"/>
                  <a:gd name="T1" fmla="*/ 0 h 89"/>
                  <a:gd name="T2" fmla="*/ 117 w 117"/>
                  <a:gd name="T3" fmla="*/ 89 h 89"/>
                  <a:gd name="T4" fmla="*/ 14 w 117"/>
                  <a:gd name="T5" fmla="*/ 89 h 89"/>
                  <a:gd name="T6" fmla="*/ 14 w 117"/>
                  <a:gd name="T7" fmla="*/ 89 h 89"/>
                  <a:gd name="T8" fmla="*/ 4 w 117"/>
                  <a:gd name="T9" fmla="*/ 87 h 89"/>
                  <a:gd name="T10" fmla="*/ 1 w 117"/>
                  <a:gd name="T11" fmla="*/ 86 h 89"/>
                  <a:gd name="T12" fmla="*/ 0 w 117"/>
                  <a:gd name="T13" fmla="*/ 84 h 89"/>
                  <a:gd name="T14" fmla="*/ 0 w 117"/>
                  <a:gd name="T15" fmla="*/ 0 h 89"/>
                  <a:gd name="T16" fmla="*/ 2 w 117"/>
                  <a:gd name="T17" fmla="*/ 0 h 89"/>
                  <a:gd name="T18" fmla="*/ 2 w 117"/>
                  <a:gd name="T19" fmla="*/ 84 h 89"/>
                  <a:gd name="T20" fmla="*/ 2 w 117"/>
                  <a:gd name="T21" fmla="*/ 84 h 89"/>
                  <a:gd name="T22" fmla="*/ 2 w 117"/>
                  <a:gd name="T23" fmla="*/ 84 h 89"/>
                  <a:gd name="T24" fmla="*/ 2 w 117"/>
                  <a:gd name="T25" fmla="*/ 84 h 89"/>
                  <a:gd name="T26" fmla="*/ 1 w 117"/>
                  <a:gd name="T27" fmla="*/ 84 h 89"/>
                  <a:gd name="T28" fmla="*/ 1 w 117"/>
                  <a:gd name="T29" fmla="*/ 84 h 89"/>
                  <a:gd name="T30" fmla="*/ 2 w 117"/>
                  <a:gd name="T31" fmla="*/ 84 h 89"/>
                  <a:gd name="T32" fmla="*/ 2 w 117"/>
                  <a:gd name="T33" fmla="*/ 84 h 89"/>
                  <a:gd name="T34" fmla="*/ 2 w 117"/>
                  <a:gd name="T35" fmla="*/ 84 h 89"/>
                  <a:gd name="T36" fmla="*/ 2 w 117"/>
                  <a:gd name="T37" fmla="*/ 84 h 89"/>
                  <a:gd name="T38" fmla="*/ 2 w 117"/>
                  <a:gd name="T39" fmla="*/ 84 h 89"/>
                  <a:gd name="T40" fmla="*/ 4 w 117"/>
                  <a:gd name="T41" fmla="*/ 84 h 89"/>
                  <a:gd name="T42" fmla="*/ 4 w 117"/>
                  <a:gd name="T43" fmla="*/ 84 h 89"/>
                  <a:gd name="T44" fmla="*/ 14 w 117"/>
                  <a:gd name="T45" fmla="*/ 86 h 89"/>
                  <a:gd name="T46" fmla="*/ 115 w 117"/>
                  <a:gd name="T47" fmla="*/ 86 h 89"/>
                  <a:gd name="T48" fmla="*/ 115 w 117"/>
                  <a:gd name="T49" fmla="*/ 0 h 89"/>
                  <a:gd name="T50" fmla="*/ 117 w 117"/>
                  <a:gd name="T51" fmla="*/ 0 h 89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17" h="89">
                    <a:moveTo>
                      <a:pt x="117" y="0"/>
                    </a:moveTo>
                    <a:lnTo>
                      <a:pt x="117" y="89"/>
                    </a:lnTo>
                    <a:lnTo>
                      <a:pt x="14" y="89"/>
                    </a:lnTo>
                    <a:lnTo>
                      <a:pt x="4" y="87"/>
                    </a:lnTo>
                    <a:lnTo>
                      <a:pt x="1" y="86"/>
                    </a:lnTo>
                    <a:lnTo>
                      <a:pt x="0" y="84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84"/>
                    </a:lnTo>
                    <a:lnTo>
                      <a:pt x="1" y="84"/>
                    </a:lnTo>
                    <a:lnTo>
                      <a:pt x="2" y="84"/>
                    </a:lnTo>
                    <a:lnTo>
                      <a:pt x="4" y="84"/>
                    </a:lnTo>
                    <a:lnTo>
                      <a:pt x="14" y="86"/>
                    </a:lnTo>
                    <a:lnTo>
                      <a:pt x="115" y="86"/>
                    </a:lnTo>
                    <a:lnTo>
                      <a:pt x="115" y="0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99" name="Freeform 17"/>
              <p:cNvSpPr>
                <a:spLocks/>
              </p:cNvSpPr>
              <p:nvPr/>
            </p:nvSpPr>
            <p:spPr bwMode="auto">
              <a:xfrm>
                <a:off x="4566" y="396"/>
                <a:ext cx="17" cy="28"/>
              </a:xfrm>
              <a:custGeom>
                <a:avLst/>
                <a:gdLst>
                  <a:gd name="T0" fmla="*/ 17 w 17"/>
                  <a:gd name="T1" fmla="*/ 0 h 28"/>
                  <a:gd name="T2" fmla="*/ 17 w 17"/>
                  <a:gd name="T3" fmla="*/ 1 h 28"/>
                  <a:gd name="T4" fmla="*/ 3 w 17"/>
                  <a:gd name="T5" fmla="*/ 1 h 28"/>
                  <a:gd name="T6" fmla="*/ 3 w 17"/>
                  <a:gd name="T7" fmla="*/ 28 h 28"/>
                  <a:gd name="T8" fmla="*/ 0 w 17"/>
                  <a:gd name="T9" fmla="*/ 28 h 28"/>
                  <a:gd name="T10" fmla="*/ 0 w 17"/>
                  <a:gd name="T11" fmla="*/ 0 h 28"/>
                  <a:gd name="T12" fmla="*/ 17 w 17"/>
                  <a:gd name="T13" fmla="*/ 0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7" h="28">
                    <a:moveTo>
                      <a:pt x="17" y="0"/>
                    </a:moveTo>
                    <a:lnTo>
                      <a:pt x="17" y="1"/>
                    </a:lnTo>
                    <a:lnTo>
                      <a:pt x="3" y="1"/>
                    </a:lnTo>
                    <a:lnTo>
                      <a:pt x="3" y="28"/>
                    </a:lnTo>
                    <a:lnTo>
                      <a:pt x="0" y="28"/>
                    </a:lnTo>
                    <a:lnTo>
                      <a:pt x="0" y="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00" name="Freeform 18"/>
              <p:cNvSpPr>
                <a:spLocks/>
              </p:cNvSpPr>
              <p:nvPr/>
            </p:nvSpPr>
            <p:spPr bwMode="auto">
              <a:xfrm>
                <a:off x="5556" y="403"/>
                <a:ext cx="3" cy="1"/>
              </a:xfrm>
              <a:custGeom>
                <a:avLst/>
                <a:gdLst>
                  <a:gd name="T0" fmla="*/ 3 w 3"/>
                  <a:gd name="T1" fmla="*/ 0 h 1"/>
                  <a:gd name="T2" fmla="*/ 1 w 3"/>
                  <a:gd name="T3" fmla="*/ 1 h 1"/>
                  <a:gd name="T4" fmla="*/ 0 w 3"/>
                  <a:gd name="T5" fmla="*/ 1 h 1"/>
                  <a:gd name="T6" fmla="*/ 1 w 3"/>
                  <a:gd name="T7" fmla="*/ 0 h 1"/>
                  <a:gd name="T8" fmla="*/ 3 w 3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3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01" name="Freeform 19"/>
              <p:cNvSpPr>
                <a:spLocks/>
              </p:cNvSpPr>
              <p:nvPr/>
            </p:nvSpPr>
            <p:spPr bwMode="auto">
              <a:xfrm>
                <a:off x="5541" y="422"/>
                <a:ext cx="1" cy="2"/>
              </a:xfrm>
              <a:custGeom>
                <a:avLst/>
                <a:gdLst>
                  <a:gd name="T0" fmla="*/ 1 w 1"/>
                  <a:gd name="T1" fmla="*/ 0 h 2"/>
                  <a:gd name="T2" fmla="*/ 1 w 1"/>
                  <a:gd name="T3" fmla="*/ 2 h 2"/>
                  <a:gd name="T4" fmla="*/ 1 w 1"/>
                  <a:gd name="T5" fmla="*/ 2 h 2"/>
                  <a:gd name="T6" fmla="*/ 0 w 1"/>
                  <a:gd name="T7" fmla="*/ 2 h 2"/>
                  <a:gd name="T8" fmla="*/ 0 w 1"/>
                  <a:gd name="T9" fmla="*/ 0 h 2"/>
                  <a:gd name="T10" fmla="*/ 1 w 1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02" name="Freeform 20"/>
              <p:cNvSpPr>
                <a:spLocks/>
              </p:cNvSpPr>
              <p:nvPr/>
            </p:nvSpPr>
            <p:spPr bwMode="auto">
              <a:xfrm>
                <a:off x="5514" y="372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0 w 1"/>
                  <a:gd name="T3" fmla="*/ 1 h 2"/>
                  <a:gd name="T4" fmla="*/ 0 w 1"/>
                  <a:gd name="T5" fmla="*/ 1 h 2"/>
                  <a:gd name="T6" fmla="*/ 0 w 1"/>
                  <a:gd name="T7" fmla="*/ 0 h 2"/>
                  <a:gd name="T8" fmla="*/ 1 w 1"/>
                  <a:gd name="T9" fmla="*/ 1 h 2"/>
                  <a:gd name="T10" fmla="*/ 1 w 1"/>
                  <a:gd name="T11" fmla="*/ 2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03" name="Freeform 21"/>
              <p:cNvSpPr>
                <a:spLocks/>
              </p:cNvSpPr>
              <p:nvPr/>
            </p:nvSpPr>
            <p:spPr bwMode="auto">
              <a:xfrm>
                <a:off x="5552" y="20"/>
                <a:ext cx="45" cy="28"/>
              </a:xfrm>
              <a:custGeom>
                <a:avLst/>
                <a:gdLst>
                  <a:gd name="T0" fmla="*/ 38 w 45"/>
                  <a:gd name="T1" fmla="*/ 2 h 28"/>
                  <a:gd name="T2" fmla="*/ 12 w 45"/>
                  <a:gd name="T3" fmla="*/ 2 h 28"/>
                  <a:gd name="T4" fmla="*/ 3 w 45"/>
                  <a:gd name="T5" fmla="*/ 14 h 28"/>
                  <a:gd name="T6" fmla="*/ 3 w 45"/>
                  <a:gd name="T7" fmla="*/ 14 h 28"/>
                  <a:gd name="T8" fmla="*/ 3 w 45"/>
                  <a:gd name="T9" fmla="*/ 14 h 28"/>
                  <a:gd name="T10" fmla="*/ 0 w 45"/>
                  <a:gd name="T11" fmla="*/ 12 h 28"/>
                  <a:gd name="T12" fmla="*/ 0 w 45"/>
                  <a:gd name="T13" fmla="*/ 12 h 28"/>
                  <a:gd name="T14" fmla="*/ 1 w 45"/>
                  <a:gd name="T15" fmla="*/ 12 h 28"/>
                  <a:gd name="T16" fmla="*/ 11 w 45"/>
                  <a:gd name="T17" fmla="*/ 0 h 28"/>
                  <a:gd name="T18" fmla="*/ 45 w 45"/>
                  <a:gd name="T19" fmla="*/ 0 h 28"/>
                  <a:gd name="T20" fmla="*/ 17 w 45"/>
                  <a:gd name="T21" fmla="*/ 28 h 28"/>
                  <a:gd name="T22" fmla="*/ 15 w 45"/>
                  <a:gd name="T23" fmla="*/ 26 h 28"/>
                  <a:gd name="T24" fmla="*/ 38 w 45"/>
                  <a:gd name="T25" fmla="*/ 2 h 2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5" h="28">
                    <a:moveTo>
                      <a:pt x="38" y="2"/>
                    </a:moveTo>
                    <a:lnTo>
                      <a:pt x="12" y="2"/>
                    </a:lnTo>
                    <a:lnTo>
                      <a:pt x="3" y="14"/>
                    </a:lnTo>
                    <a:lnTo>
                      <a:pt x="0" y="12"/>
                    </a:lnTo>
                    <a:lnTo>
                      <a:pt x="1" y="12"/>
                    </a:lnTo>
                    <a:lnTo>
                      <a:pt x="11" y="0"/>
                    </a:lnTo>
                    <a:lnTo>
                      <a:pt x="45" y="0"/>
                    </a:lnTo>
                    <a:lnTo>
                      <a:pt x="17" y="28"/>
                    </a:lnTo>
                    <a:lnTo>
                      <a:pt x="15" y="26"/>
                    </a:lnTo>
                    <a:lnTo>
                      <a:pt x="38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04" name="Freeform 22"/>
              <p:cNvSpPr>
                <a:spLocks/>
              </p:cNvSpPr>
              <p:nvPr/>
            </p:nvSpPr>
            <p:spPr bwMode="auto">
              <a:xfrm>
                <a:off x="5499" y="365"/>
                <a:ext cx="8" cy="17"/>
              </a:xfrm>
              <a:custGeom>
                <a:avLst/>
                <a:gdLst>
                  <a:gd name="T0" fmla="*/ 0 w 8"/>
                  <a:gd name="T1" fmla="*/ 17 h 17"/>
                  <a:gd name="T2" fmla="*/ 0 w 8"/>
                  <a:gd name="T3" fmla="*/ 17 h 17"/>
                  <a:gd name="T4" fmla="*/ 2 w 8"/>
                  <a:gd name="T5" fmla="*/ 8 h 17"/>
                  <a:gd name="T6" fmla="*/ 7 w 8"/>
                  <a:gd name="T7" fmla="*/ 0 h 17"/>
                  <a:gd name="T8" fmla="*/ 8 w 8"/>
                  <a:gd name="T9" fmla="*/ 1 h 17"/>
                  <a:gd name="T10" fmla="*/ 8 w 8"/>
                  <a:gd name="T11" fmla="*/ 1 h 17"/>
                  <a:gd name="T12" fmla="*/ 4 w 8"/>
                  <a:gd name="T13" fmla="*/ 8 h 17"/>
                  <a:gd name="T14" fmla="*/ 1 w 8"/>
                  <a:gd name="T15" fmla="*/ 17 h 17"/>
                  <a:gd name="T16" fmla="*/ 0 w 8"/>
                  <a:gd name="T17" fmla="*/ 17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17">
                    <a:moveTo>
                      <a:pt x="0" y="17"/>
                    </a:moveTo>
                    <a:lnTo>
                      <a:pt x="0" y="17"/>
                    </a:lnTo>
                    <a:lnTo>
                      <a:pt x="2" y="8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4" y="8"/>
                    </a:lnTo>
                    <a:lnTo>
                      <a:pt x="1" y="17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05" name="Freeform 23"/>
              <p:cNvSpPr>
                <a:spLocks/>
              </p:cNvSpPr>
              <p:nvPr/>
            </p:nvSpPr>
            <p:spPr bwMode="auto">
              <a:xfrm>
                <a:off x="5501" y="352"/>
                <a:ext cx="12" cy="11"/>
              </a:xfrm>
              <a:custGeom>
                <a:avLst/>
                <a:gdLst>
                  <a:gd name="T0" fmla="*/ 7 w 12"/>
                  <a:gd name="T1" fmla="*/ 0 h 11"/>
                  <a:gd name="T2" fmla="*/ 12 w 12"/>
                  <a:gd name="T3" fmla="*/ 6 h 11"/>
                  <a:gd name="T4" fmla="*/ 10 w 12"/>
                  <a:gd name="T5" fmla="*/ 7 h 11"/>
                  <a:gd name="T6" fmla="*/ 7 w 12"/>
                  <a:gd name="T7" fmla="*/ 3 h 11"/>
                  <a:gd name="T8" fmla="*/ 3 w 12"/>
                  <a:gd name="T9" fmla="*/ 7 h 11"/>
                  <a:gd name="T10" fmla="*/ 6 w 12"/>
                  <a:gd name="T11" fmla="*/ 10 h 11"/>
                  <a:gd name="T12" fmla="*/ 6 w 12"/>
                  <a:gd name="T13" fmla="*/ 11 h 11"/>
                  <a:gd name="T14" fmla="*/ 0 w 12"/>
                  <a:gd name="T15" fmla="*/ 7 h 11"/>
                  <a:gd name="T16" fmla="*/ 7 w 12"/>
                  <a:gd name="T17" fmla="*/ 0 h 1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11">
                    <a:moveTo>
                      <a:pt x="7" y="0"/>
                    </a:moveTo>
                    <a:lnTo>
                      <a:pt x="12" y="6"/>
                    </a:lnTo>
                    <a:lnTo>
                      <a:pt x="10" y="7"/>
                    </a:lnTo>
                    <a:lnTo>
                      <a:pt x="7" y="3"/>
                    </a:lnTo>
                    <a:lnTo>
                      <a:pt x="3" y="7"/>
                    </a:lnTo>
                    <a:lnTo>
                      <a:pt x="6" y="10"/>
                    </a:lnTo>
                    <a:lnTo>
                      <a:pt x="6" y="11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06" name="Freeform 24"/>
              <p:cNvSpPr>
                <a:spLocks noEditPoints="1"/>
              </p:cNvSpPr>
              <p:nvPr/>
            </p:nvSpPr>
            <p:spPr bwMode="auto">
              <a:xfrm>
                <a:off x="5239" y="345"/>
                <a:ext cx="72" cy="88"/>
              </a:xfrm>
              <a:custGeom>
                <a:avLst/>
                <a:gdLst>
                  <a:gd name="T0" fmla="*/ 35 w 72"/>
                  <a:gd name="T1" fmla="*/ 13 h 88"/>
                  <a:gd name="T2" fmla="*/ 31 w 72"/>
                  <a:gd name="T3" fmla="*/ 18 h 88"/>
                  <a:gd name="T4" fmla="*/ 8 w 72"/>
                  <a:gd name="T5" fmla="*/ 29 h 88"/>
                  <a:gd name="T6" fmla="*/ 8 w 72"/>
                  <a:gd name="T7" fmla="*/ 34 h 88"/>
                  <a:gd name="T8" fmla="*/ 13 w 72"/>
                  <a:gd name="T9" fmla="*/ 58 h 88"/>
                  <a:gd name="T10" fmla="*/ 18 w 72"/>
                  <a:gd name="T11" fmla="*/ 70 h 88"/>
                  <a:gd name="T12" fmla="*/ 23 w 72"/>
                  <a:gd name="T13" fmla="*/ 74 h 88"/>
                  <a:gd name="T14" fmla="*/ 28 w 72"/>
                  <a:gd name="T15" fmla="*/ 79 h 88"/>
                  <a:gd name="T16" fmla="*/ 37 w 72"/>
                  <a:gd name="T17" fmla="*/ 80 h 88"/>
                  <a:gd name="T18" fmla="*/ 41 w 72"/>
                  <a:gd name="T19" fmla="*/ 79 h 88"/>
                  <a:gd name="T20" fmla="*/ 49 w 72"/>
                  <a:gd name="T21" fmla="*/ 74 h 88"/>
                  <a:gd name="T22" fmla="*/ 58 w 72"/>
                  <a:gd name="T23" fmla="*/ 63 h 88"/>
                  <a:gd name="T24" fmla="*/ 62 w 72"/>
                  <a:gd name="T25" fmla="*/ 45 h 88"/>
                  <a:gd name="T26" fmla="*/ 63 w 72"/>
                  <a:gd name="T27" fmla="*/ 29 h 88"/>
                  <a:gd name="T28" fmla="*/ 56 w 72"/>
                  <a:gd name="T29" fmla="*/ 25 h 88"/>
                  <a:gd name="T30" fmla="*/ 44 w 72"/>
                  <a:gd name="T31" fmla="*/ 20 h 88"/>
                  <a:gd name="T32" fmla="*/ 37 w 72"/>
                  <a:gd name="T33" fmla="*/ 13 h 88"/>
                  <a:gd name="T34" fmla="*/ 72 w 72"/>
                  <a:gd name="T35" fmla="*/ 21 h 88"/>
                  <a:gd name="T36" fmla="*/ 72 w 72"/>
                  <a:gd name="T37" fmla="*/ 32 h 88"/>
                  <a:gd name="T38" fmla="*/ 69 w 72"/>
                  <a:gd name="T39" fmla="*/ 55 h 88"/>
                  <a:gd name="T40" fmla="*/ 62 w 72"/>
                  <a:gd name="T41" fmla="*/ 73 h 88"/>
                  <a:gd name="T42" fmla="*/ 53 w 72"/>
                  <a:gd name="T43" fmla="*/ 83 h 88"/>
                  <a:gd name="T44" fmla="*/ 44 w 72"/>
                  <a:gd name="T45" fmla="*/ 88 h 88"/>
                  <a:gd name="T46" fmla="*/ 35 w 72"/>
                  <a:gd name="T47" fmla="*/ 88 h 88"/>
                  <a:gd name="T48" fmla="*/ 30 w 72"/>
                  <a:gd name="T49" fmla="*/ 88 h 88"/>
                  <a:gd name="T50" fmla="*/ 18 w 72"/>
                  <a:gd name="T51" fmla="*/ 83 h 88"/>
                  <a:gd name="T52" fmla="*/ 11 w 72"/>
                  <a:gd name="T53" fmla="*/ 73 h 88"/>
                  <a:gd name="T54" fmla="*/ 4 w 72"/>
                  <a:gd name="T55" fmla="*/ 55 h 88"/>
                  <a:gd name="T56" fmla="*/ 1 w 72"/>
                  <a:gd name="T57" fmla="*/ 32 h 88"/>
                  <a:gd name="T58" fmla="*/ 0 w 72"/>
                  <a:gd name="T59" fmla="*/ 22 h 88"/>
                  <a:gd name="T60" fmla="*/ 31 w 72"/>
                  <a:gd name="T61" fmla="*/ 7 h 88"/>
                  <a:gd name="T62" fmla="*/ 37 w 72"/>
                  <a:gd name="T63" fmla="*/ 0 h 88"/>
                  <a:gd name="T64" fmla="*/ 37 w 72"/>
                  <a:gd name="T65" fmla="*/ 0 h 88"/>
                  <a:gd name="T66" fmla="*/ 42 w 72"/>
                  <a:gd name="T67" fmla="*/ 7 h 88"/>
                  <a:gd name="T68" fmla="*/ 72 w 72"/>
                  <a:gd name="T69" fmla="*/ 21 h 88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72" h="88">
                    <a:moveTo>
                      <a:pt x="35" y="13"/>
                    </a:moveTo>
                    <a:lnTo>
                      <a:pt x="35" y="13"/>
                    </a:lnTo>
                    <a:lnTo>
                      <a:pt x="35" y="15"/>
                    </a:lnTo>
                    <a:lnTo>
                      <a:pt x="31" y="18"/>
                    </a:lnTo>
                    <a:lnTo>
                      <a:pt x="23" y="22"/>
                    </a:lnTo>
                    <a:lnTo>
                      <a:pt x="8" y="29"/>
                    </a:lnTo>
                    <a:lnTo>
                      <a:pt x="8" y="34"/>
                    </a:lnTo>
                    <a:lnTo>
                      <a:pt x="10" y="44"/>
                    </a:lnTo>
                    <a:lnTo>
                      <a:pt x="13" y="58"/>
                    </a:lnTo>
                    <a:lnTo>
                      <a:pt x="15" y="65"/>
                    </a:lnTo>
                    <a:lnTo>
                      <a:pt x="18" y="70"/>
                    </a:lnTo>
                    <a:lnTo>
                      <a:pt x="23" y="74"/>
                    </a:lnTo>
                    <a:lnTo>
                      <a:pt x="28" y="79"/>
                    </a:lnTo>
                    <a:lnTo>
                      <a:pt x="35" y="80"/>
                    </a:lnTo>
                    <a:lnTo>
                      <a:pt x="37" y="80"/>
                    </a:lnTo>
                    <a:lnTo>
                      <a:pt x="41" y="79"/>
                    </a:lnTo>
                    <a:lnTo>
                      <a:pt x="45" y="77"/>
                    </a:lnTo>
                    <a:lnTo>
                      <a:pt x="49" y="74"/>
                    </a:lnTo>
                    <a:lnTo>
                      <a:pt x="52" y="72"/>
                    </a:lnTo>
                    <a:lnTo>
                      <a:pt x="58" y="63"/>
                    </a:lnTo>
                    <a:lnTo>
                      <a:pt x="60" y="55"/>
                    </a:lnTo>
                    <a:lnTo>
                      <a:pt x="62" y="45"/>
                    </a:lnTo>
                    <a:lnTo>
                      <a:pt x="63" y="37"/>
                    </a:lnTo>
                    <a:lnTo>
                      <a:pt x="63" y="29"/>
                    </a:lnTo>
                    <a:lnTo>
                      <a:pt x="56" y="25"/>
                    </a:lnTo>
                    <a:lnTo>
                      <a:pt x="44" y="20"/>
                    </a:lnTo>
                    <a:lnTo>
                      <a:pt x="38" y="15"/>
                    </a:lnTo>
                    <a:lnTo>
                      <a:pt x="37" y="13"/>
                    </a:lnTo>
                    <a:lnTo>
                      <a:pt x="35" y="13"/>
                    </a:lnTo>
                    <a:close/>
                    <a:moveTo>
                      <a:pt x="72" y="21"/>
                    </a:moveTo>
                    <a:lnTo>
                      <a:pt x="72" y="21"/>
                    </a:lnTo>
                    <a:lnTo>
                      <a:pt x="72" y="32"/>
                    </a:lnTo>
                    <a:lnTo>
                      <a:pt x="70" y="44"/>
                    </a:lnTo>
                    <a:lnTo>
                      <a:pt x="69" y="55"/>
                    </a:lnTo>
                    <a:lnTo>
                      <a:pt x="65" y="67"/>
                    </a:lnTo>
                    <a:lnTo>
                      <a:pt x="62" y="73"/>
                    </a:lnTo>
                    <a:lnTo>
                      <a:pt x="58" y="79"/>
                    </a:lnTo>
                    <a:lnTo>
                      <a:pt x="53" y="83"/>
                    </a:lnTo>
                    <a:lnTo>
                      <a:pt x="49" y="86"/>
                    </a:lnTo>
                    <a:lnTo>
                      <a:pt x="44" y="88"/>
                    </a:lnTo>
                    <a:lnTo>
                      <a:pt x="37" y="88"/>
                    </a:lnTo>
                    <a:lnTo>
                      <a:pt x="35" y="88"/>
                    </a:lnTo>
                    <a:lnTo>
                      <a:pt x="30" y="88"/>
                    </a:lnTo>
                    <a:lnTo>
                      <a:pt x="24" y="86"/>
                    </a:lnTo>
                    <a:lnTo>
                      <a:pt x="18" y="83"/>
                    </a:lnTo>
                    <a:lnTo>
                      <a:pt x="14" y="79"/>
                    </a:lnTo>
                    <a:lnTo>
                      <a:pt x="11" y="73"/>
                    </a:lnTo>
                    <a:lnTo>
                      <a:pt x="8" y="67"/>
                    </a:lnTo>
                    <a:lnTo>
                      <a:pt x="4" y="55"/>
                    </a:lnTo>
                    <a:lnTo>
                      <a:pt x="1" y="44"/>
                    </a:lnTo>
                    <a:lnTo>
                      <a:pt x="1" y="32"/>
                    </a:lnTo>
                    <a:lnTo>
                      <a:pt x="0" y="22"/>
                    </a:lnTo>
                    <a:lnTo>
                      <a:pt x="18" y="14"/>
                    </a:lnTo>
                    <a:lnTo>
                      <a:pt x="31" y="7"/>
                    </a:lnTo>
                    <a:lnTo>
                      <a:pt x="34" y="3"/>
                    </a:lnTo>
                    <a:lnTo>
                      <a:pt x="37" y="0"/>
                    </a:lnTo>
                    <a:lnTo>
                      <a:pt x="38" y="3"/>
                    </a:lnTo>
                    <a:lnTo>
                      <a:pt x="42" y="7"/>
                    </a:lnTo>
                    <a:lnTo>
                      <a:pt x="55" y="14"/>
                    </a:lnTo>
                    <a:lnTo>
                      <a:pt x="72" y="21"/>
                    </a:lnTo>
                    <a:close/>
                  </a:path>
                </a:pathLst>
              </a:custGeom>
              <a:solidFill>
                <a:srgbClr val="E1E8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07" name="Freeform 25"/>
              <p:cNvSpPr>
                <a:spLocks/>
              </p:cNvSpPr>
              <p:nvPr/>
            </p:nvSpPr>
            <p:spPr bwMode="auto">
              <a:xfrm>
                <a:off x="5531" y="351"/>
                <a:ext cx="1" cy="2"/>
              </a:xfrm>
              <a:custGeom>
                <a:avLst/>
                <a:gdLst>
                  <a:gd name="T0" fmla="*/ 1 w 1"/>
                  <a:gd name="T1" fmla="*/ 0 h 2"/>
                  <a:gd name="T2" fmla="*/ 1 w 1"/>
                  <a:gd name="T3" fmla="*/ 2 h 2"/>
                  <a:gd name="T4" fmla="*/ 0 w 1"/>
                  <a:gd name="T5" fmla="*/ 2 h 2"/>
                  <a:gd name="T6" fmla="*/ 0 w 1"/>
                  <a:gd name="T7" fmla="*/ 1 h 2"/>
                  <a:gd name="T8" fmla="*/ 1 w 1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08" name="Freeform 26"/>
              <p:cNvSpPr>
                <a:spLocks/>
              </p:cNvSpPr>
              <p:nvPr/>
            </p:nvSpPr>
            <p:spPr bwMode="auto">
              <a:xfrm>
                <a:off x="5500" y="383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09" name="Freeform 27"/>
              <p:cNvSpPr>
                <a:spLocks/>
              </p:cNvSpPr>
              <p:nvPr/>
            </p:nvSpPr>
            <p:spPr bwMode="auto">
              <a:xfrm>
                <a:off x="5521" y="366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1 h 3"/>
                  <a:gd name="T4" fmla="*/ 1 w 1"/>
                  <a:gd name="T5" fmla="*/ 3 h 3"/>
                  <a:gd name="T6" fmla="*/ 0 w 1"/>
                  <a:gd name="T7" fmla="*/ 1 h 3"/>
                  <a:gd name="T8" fmla="*/ 1 w 1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1"/>
                    </a:ln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10" name="Freeform 28"/>
              <p:cNvSpPr>
                <a:spLocks/>
              </p:cNvSpPr>
              <p:nvPr/>
            </p:nvSpPr>
            <p:spPr bwMode="auto">
              <a:xfrm>
                <a:off x="5510" y="390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11" name="Rectangle 29"/>
              <p:cNvSpPr>
                <a:spLocks noChangeArrowheads="1"/>
              </p:cNvSpPr>
              <p:nvPr/>
            </p:nvSpPr>
            <p:spPr bwMode="auto">
              <a:xfrm>
                <a:off x="5571" y="391"/>
                <a:ext cx="2" cy="2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12" name="Freeform 30"/>
              <p:cNvSpPr>
                <a:spLocks/>
              </p:cNvSpPr>
              <p:nvPr/>
            </p:nvSpPr>
            <p:spPr bwMode="auto">
              <a:xfrm>
                <a:off x="5557" y="374"/>
                <a:ext cx="5" cy="8"/>
              </a:xfrm>
              <a:custGeom>
                <a:avLst/>
                <a:gdLst>
                  <a:gd name="T0" fmla="*/ 0 w 5"/>
                  <a:gd name="T1" fmla="*/ 0 h 8"/>
                  <a:gd name="T2" fmla="*/ 0 w 5"/>
                  <a:gd name="T3" fmla="*/ 0 h 8"/>
                  <a:gd name="T4" fmla="*/ 5 w 5"/>
                  <a:gd name="T5" fmla="*/ 8 h 8"/>
                  <a:gd name="T6" fmla="*/ 2 w 5"/>
                  <a:gd name="T7" fmla="*/ 8 h 8"/>
                  <a:gd name="T8" fmla="*/ 2 w 5"/>
                  <a:gd name="T9" fmla="*/ 8 h 8"/>
                  <a:gd name="T10" fmla="*/ 0 w 5"/>
                  <a:gd name="T11" fmla="*/ 2 h 8"/>
                  <a:gd name="T12" fmla="*/ 0 w 5"/>
                  <a:gd name="T13" fmla="*/ 2 h 8"/>
                  <a:gd name="T14" fmla="*/ 0 w 5"/>
                  <a:gd name="T15" fmla="*/ 0 h 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" h="8">
                    <a:moveTo>
                      <a:pt x="0" y="0"/>
                    </a:moveTo>
                    <a:lnTo>
                      <a:pt x="0" y="0"/>
                    </a:lnTo>
                    <a:lnTo>
                      <a:pt x="5" y="8"/>
                    </a:lnTo>
                    <a:lnTo>
                      <a:pt x="2" y="8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13" name="Freeform 31"/>
              <p:cNvSpPr>
                <a:spLocks/>
              </p:cNvSpPr>
              <p:nvPr/>
            </p:nvSpPr>
            <p:spPr bwMode="auto">
              <a:xfrm>
                <a:off x="5542" y="417"/>
                <a:ext cx="15" cy="7"/>
              </a:xfrm>
              <a:custGeom>
                <a:avLst/>
                <a:gdLst>
                  <a:gd name="T0" fmla="*/ 15 w 15"/>
                  <a:gd name="T1" fmla="*/ 0 h 7"/>
                  <a:gd name="T2" fmla="*/ 15 w 15"/>
                  <a:gd name="T3" fmla="*/ 1 h 7"/>
                  <a:gd name="T4" fmla="*/ 15 w 15"/>
                  <a:gd name="T5" fmla="*/ 1 h 7"/>
                  <a:gd name="T6" fmla="*/ 8 w 15"/>
                  <a:gd name="T7" fmla="*/ 5 h 7"/>
                  <a:gd name="T8" fmla="*/ 0 w 15"/>
                  <a:gd name="T9" fmla="*/ 7 h 7"/>
                  <a:gd name="T10" fmla="*/ 0 w 15"/>
                  <a:gd name="T11" fmla="*/ 5 h 7"/>
                  <a:gd name="T12" fmla="*/ 15 w 15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" h="7">
                    <a:moveTo>
                      <a:pt x="15" y="0"/>
                    </a:moveTo>
                    <a:lnTo>
                      <a:pt x="15" y="1"/>
                    </a:lnTo>
                    <a:lnTo>
                      <a:pt x="8" y="5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14" name="Rectangle 32"/>
              <p:cNvSpPr>
                <a:spLocks noChangeArrowheads="1"/>
              </p:cNvSpPr>
              <p:nvPr/>
            </p:nvSpPr>
            <p:spPr bwMode="auto">
              <a:xfrm>
                <a:off x="5297" y="97"/>
                <a:ext cx="2" cy="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15" name="Freeform 33"/>
              <p:cNvSpPr>
                <a:spLocks/>
              </p:cNvSpPr>
              <p:nvPr/>
            </p:nvSpPr>
            <p:spPr bwMode="auto">
              <a:xfrm>
                <a:off x="5521" y="365"/>
                <a:ext cx="3" cy="1"/>
              </a:xfrm>
              <a:custGeom>
                <a:avLst/>
                <a:gdLst>
                  <a:gd name="T0" fmla="*/ 1 w 3"/>
                  <a:gd name="T1" fmla="*/ 0 h 1"/>
                  <a:gd name="T2" fmla="*/ 3 w 3"/>
                  <a:gd name="T3" fmla="*/ 1 h 1"/>
                  <a:gd name="T4" fmla="*/ 1 w 3"/>
                  <a:gd name="T5" fmla="*/ 1 h 1"/>
                  <a:gd name="T6" fmla="*/ 0 w 3"/>
                  <a:gd name="T7" fmla="*/ 0 h 1"/>
                  <a:gd name="T8" fmla="*/ 1 w 3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1" y="0"/>
                    </a:moveTo>
                    <a:lnTo>
                      <a:pt x="3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16" name="Freeform 34"/>
              <p:cNvSpPr>
                <a:spLocks/>
              </p:cNvSpPr>
              <p:nvPr/>
            </p:nvSpPr>
            <p:spPr bwMode="auto">
              <a:xfrm>
                <a:off x="5542" y="363"/>
                <a:ext cx="7" cy="4"/>
              </a:xfrm>
              <a:custGeom>
                <a:avLst/>
                <a:gdLst>
                  <a:gd name="T0" fmla="*/ 7 w 7"/>
                  <a:gd name="T1" fmla="*/ 3 h 4"/>
                  <a:gd name="T2" fmla="*/ 6 w 7"/>
                  <a:gd name="T3" fmla="*/ 4 h 4"/>
                  <a:gd name="T4" fmla="*/ 6 w 7"/>
                  <a:gd name="T5" fmla="*/ 4 h 4"/>
                  <a:gd name="T6" fmla="*/ 0 w 7"/>
                  <a:gd name="T7" fmla="*/ 2 h 4"/>
                  <a:gd name="T8" fmla="*/ 0 w 7"/>
                  <a:gd name="T9" fmla="*/ 0 h 4"/>
                  <a:gd name="T10" fmla="*/ 0 w 7"/>
                  <a:gd name="T11" fmla="*/ 0 h 4"/>
                  <a:gd name="T12" fmla="*/ 7 w 7"/>
                  <a:gd name="T13" fmla="*/ 3 h 4"/>
                  <a:gd name="T14" fmla="*/ 7 w 7"/>
                  <a:gd name="T15" fmla="*/ 3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" h="4">
                    <a:moveTo>
                      <a:pt x="7" y="3"/>
                    </a:moveTo>
                    <a:lnTo>
                      <a:pt x="6" y="4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7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17" name="Freeform 35"/>
              <p:cNvSpPr>
                <a:spLocks/>
              </p:cNvSpPr>
              <p:nvPr/>
            </p:nvSpPr>
            <p:spPr bwMode="auto">
              <a:xfrm>
                <a:off x="5294" y="11"/>
                <a:ext cx="3" cy="91"/>
              </a:xfrm>
              <a:custGeom>
                <a:avLst/>
                <a:gdLst>
                  <a:gd name="T0" fmla="*/ 0 w 3"/>
                  <a:gd name="T1" fmla="*/ 91 h 91"/>
                  <a:gd name="T2" fmla="*/ 0 w 3"/>
                  <a:gd name="T3" fmla="*/ 0 h 91"/>
                  <a:gd name="T4" fmla="*/ 3 w 3"/>
                  <a:gd name="T5" fmla="*/ 0 h 91"/>
                  <a:gd name="T6" fmla="*/ 3 w 3"/>
                  <a:gd name="T7" fmla="*/ 86 h 91"/>
                  <a:gd name="T8" fmla="*/ 3 w 3"/>
                  <a:gd name="T9" fmla="*/ 89 h 91"/>
                  <a:gd name="T10" fmla="*/ 3 w 3"/>
                  <a:gd name="T11" fmla="*/ 91 h 91"/>
                  <a:gd name="T12" fmla="*/ 0 w 3"/>
                  <a:gd name="T13" fmla="*/ 91 h 9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91">
                    <a:moveTo>
                      <a:pt x="0" y="91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86"/>
                    </a:lnTo>
                    <a:lnTo>
                      <a:pt x="3" y="89"/>
                    </a:lnTo>
                    <a:lnTo>
                      <a:pt x="3" y="91"/>
                    </a:lnTo>
                    <a:lnTo>
                      <a:pt x="0" y="91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18" name="Rectangle 36"/>
              <p:cNvSpPr>
                <a:spLocks noChangeArrowheads="1"/>
              </p:cNvSpPr>
              <p:nvPr/>
            </p:nvSpPr>
            <p:spPr bwMode="auto">
              <a:xfrm>
                <a:off x="5017" y="419"/>
                <a:ext cx="10" cy="5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19" name="Freeform 37"/>
              <p:cNvSpPr>
                <a:spLocks/>
              </p:cNvSpPr>
              <p:nvPr/>
            </p:nvSpPr>
            <p:spPr bwMode="auto">
              <a:xfrm>
                <a:off x="5514" y="358"/>
                <a:ext cx="3" cy="1"/>
              </a:xfrm>
              <a:custGeom>
                <a:avLst/>
                <a:gdLst>
                  <a:gd name="T0" fmla="*/ 1 w 3"/>
                  <a:gd name="T1" fmla="*/ 0 h 1"/>
                  <a:gd name="T2" fmla="*/ 1 w 3"/>
                  <a:gd name="T3" fmla="*/ 0 h 1"/>
                  <a:gd name="T4" fmla="*/ 3 w 3"/>
                  <a:gd name="T5" fmla="*/ 1 h 1"/>
                  <a:gd name="T6" fmla="*/ 1 w 3"/>
                  <a:gd name="T7" fmla="*/ 1 h 1"/>
                  <a:gd name="T8" fmla="*/ 0 w 3"/>
                  <a:gd name="T9" fmla="*/ 1 h 1"/>
                  <a:gd name="T10" fmla="*/ 1 w 3"/>
                  <a:gd name="T11" fmla="*/ 0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1">
                    <a:moveTo>
                      <a:pt x="1" y="0"/>
                    </a:moveTo>
                    <a:lnTo>
                      <a:pt x="1" y="0"/>
                    </a:lnTo>
                    <a:lnTo>
                      <a:pt x="3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20" name="Freeform 38"/>
              <p:cNvSpPr>
                <a:spLocks/>
              </p:cNvSpPr>
              <p:nvPr/>
            </p:nvSpPr>
            <p:spPr bwMode="auto">
              <a:xfrm>
                <a:off x="260" y="264"/>
                <a:ext cx="0" cy="4"/>
              </a:xfrm>
              <a:custGeom>
                <a:avLst/>
                <a:gdLst>
                  <a:gd name="T0" fmla="*/ 2 h 4"/>
                  <a:gd name="T1" fmla="*/ 2 h 4"/>
                  <a:gd name="T2" fmla="*/ 0 h 4"/>
                  <a:gd name="T3" fmla="*/ 4 h 4"/>
                  <a:gd name="T4" fmla="*/ 2 h 4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</a:gdLst>
                <a:ahLst/>
                <a:cxnLst>
                  <a:cxn ang="T5">
                    <a:pos x="0" y="T0"/>
                  </a:cxn>
                  <a:cxn ang="T6">
                    <a:pos x="0" y="T1"/>
                  </a:cxn>
                  <a:cxn ang="T7">
                    <a:pos x="0" y="T2"/>
                  </a:cxn>
                  <a:cxn ang="T8">
                    <a:pos x="0" y="T3"/>
                  </a:cxn>
                  <a:cxn ang="T9">
                    <a:pos x="0" y="T4"/>
                  </a:cxn>
                </a:cxnLst>
                <a:rect l="0" t="0" r="r" b="b"/>
                <a:pathLst>
                  <a:path h="4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21" name="Freeform 39"/>
              <p:cNvSpPr>
                <a:spLocks/>
              </p:cNvSpPr>
              <p:nvPr/>
            </p:nvSpPr>
            <p:spPr bwMode="auto">
              <a:xfrm>
                <a:off x="5556" y="400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3 w 3"/>
                  <a:gd name="T9" fmla="*/ 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22" name="Rectangle 40"/>
              <p:cNvSpPr>
                <a:spLocks noChangeArrowheads="1"/>
              </p:cNvSpPr>
              <p:nvPr/>
            </p:nvSpPr>
            <p:spPr bwMode="auto">
              <a:xfrm>
                <a:off x="5531" y="411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23" name="Freeform 41"/>
              <p:cNvSpPr>
                <a:spLocks/>
              </p:cNvSpPr>
              <p:nvPr/>
            </p:nvSpPr>
            <p:spPr bwMode="auto">
              <a:xfrm>
                <a:off x="5549" y="366"/>
                <a:ext cx="3" cy="3"/>
              </a:xfrm>
              <a:custGeom>
                <a:avLst/>
                <a:gdLst>
                  <a:gd name="T0" fmla="*/ 0 w 3"/>
                  <a:gd name="T1" fmla="*/ 1 h 3"/>
                  <a:gd name="T2" fmla="*/ 1 w 3"/>
                  <a:gd name="T3" fmla="*/ 0 h 3"/>
                  <a:gd name="T4" fmla="*/ 1 w 3"/>
                  <a:gd name="T5" fmla="*/ 0 h 3"/>
                  <a:gd name="T6" fmla="*/ 1 w 3"/>
                  <a:gd name="T7" fmla="*/ 0 h 3"/>
                  <a:gd name="T8" fmla="*/ 3 w 3"/>
                  <a:gd name="T9" fmla="*/ 1 h 3"/>
                  <a:gd name="T10" fmla="*/ 1 w 3"/>
                  <a:gd name="T11" fmla="*/ 3 h 3"/>
                  <a:gd name="T12" fmla="*/ 0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0" y="1"/>
                    </a:move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24" name="Freeform 42"/>
              <p:cNvSpPr>
                <a:spLocks/>
              </p:cNvSpPr>
              <p:nvPr/>
            </p:nvSpPr>
            <p:spPr bwMode="auto">
              <a:xfrm>
                <a:off x="5541" y="349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3 h 3"/>
                  <a:gd name="T4" fmla="*/ 1 w 1"/>
                  <a:gd name="T5" fmla="*/ 3 h 3"/>
                  <a:gd name="T6" fmla="*/ 0 w 1"/>
                  <a:gd name="T7" fmla="*/ 2 h 3"/>
                  <a:gd name="T8" fmla="*/ 0 w 1"/>
                  <a:gd name="T9" fmla="*/ 0 h 3"/>
                  <a:gd name="T10" fmla="*/ 0 w 1"/>
                  <a:gd name="T11" fmla="*/ 0 h 3"/>
                  <a:gd name="T12" fmla="*/ 1 w 1"/>
                  <a:gd name="T13" fmla="*/ 0 h 3"/>
                  <a:gd name="T14" fmla="*/ 1 w 1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25" name="Freeform 43"/>
              <p:cNvSpPr>
                <a:spLocks/>
              </p:cNvSpPr>
              <p:nvPr/>
            </p:nvSpPr>
            <p:spPr bwMode="auto">
              <a:xfrm>
                <a:off x="5499" y="383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26" name="Freeform 44"/>
              <p:cNvSpPr>
                <a:spLocks/>
              </p:cNvSpPr>
              <p:nvPr/>
            </p:nvSpPr>
            <p:spPr bwMode="auto">
              <a:xfrm>
                <a:off x="5552" y="407"/>
                <a:ext cx="1" cy="3"/>
              </a:xfrm>
              <a:custGeom>
                <a:avLst/>
                <a:gdLst>
                  <a:gd name="T0" fmla="*/ 0 w 1"/>
                  <a:gd name="T1" fmla="*/ 0 h 3"/>
                  <a:gd name="T2" fmla="*/ 1 w 1"/>
                  <a:gd name="T3" fmla="*/ 1 h 3"/>
                  <a:gd name="T4" fmla="*/ 0 w 1"/>
                  <a:gd name="T5" fmla="*/ 3 h 3"/>
                  <a:gd name="T6" fmla="*/ 0 w 1"/>
                  <a:gd name="T7" fmla="*/ 3 h 3"/>
                  <a:gd name="T8" fmla="*/ 0 w 1"/>
                  <a:gd name="T9" fmla="*/ 1 h 3"/>
                  <a:gd name="T10" fmla="*/ 0 w 1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3">
                    <a:moveTo>
                      <a:pt x="0" y="0"/>
                    </a:moveTo>
                    <a:lnTo>
                      <a:pt x="1" y="1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27" name="Freeform 45"/>
              <p:cNvSpPr>
                <a:spLocks/>
              </p:cNvSpPr>
              <p:nvPr/>
            </p:nvSpPr>
            <p:spPr bwMode="auto">
              <a:xfrm>
                <a:off x="5048" y="391"/>
                <a:ext cx="3" cy="6"/>
              </a:xfrm>
              <a:custGeom>
                <a:avLst/>
                <a:gdLst>
                  <a:gd name="T0" fmla="*/ 2 w 3"/>
                  <a:gd name="T1" fmla="*/ 3 h 6"/>
                  <a:gd name="T2" fmla="*/ 0 w 3"/>
                  <a:gd name="T3" fmla="*/ 3 h 6"/>
                  <a:gd name="T4" fmla="*/ 0 w 3"/>
                  <a:gd name="T5" fmla="*/ 0 h 6"/>
                  <a:gd name="T6" fmla="*/ 3 w 3"/>
                  <a:gd name="T7" fmla="*/ 0 h 6"/>
                  <a:gd name="T8" fmla="*/ 3 w 3"/>
                  <a:gd name="T9" fmla="*/ 3 h 6"/>
                  <a:gd name="T10" fmla="*/ 3 w 3"/>
                  <a:gd name="T11" fmla="*/ 6 h 6"/>
                  <a:gd name="T12" fmla="*/ 2 w 3"/>
                  <a:gd name="T13" fmla="*/ 6 h 6"/>
                  <a:gd name="T14" fmla="*/ 2 w 3"/>
                  <a:gd name="T15" fmla="*/ 3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6">
                    <a:moveTo>
                      <a:pt x="2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3" y="6"/>
                    </a:lnTo>
                    <a:lnTo>
                      <a:pt x="2" y="6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28" name="Freeform 46"/>
              <p:cNvSpPr>
                <a:spLocks/>
              </p:cNvSpPr>
              <p:nvPr/>
            </p:nvSpPr>
            <p:spPr bwMode="auto">
              <a:xfrm>
                <a:off x="5552" y="403"/>
                <a:ext cx="4" cy="4"/>
              </a:xfrm>
              <a:custGeom>
                <a:avLst/>
                <a:gdLst>
                  <a:gd name="T0" fmla="*/ 4 w 4"/>
                  <a:gd name="T1" fmla="*/ 1 h 4"/>
                  <a:gd name="T2" fmla="*/ 4 w 4"/>
                  <a:gd name="T3" fmla="*/ 1 h 4"/>
                  <a:gd name="T4" fmla="*/ 0 w 4"/>
                  <a:gd name="T5" fmla="*/ 4 h 4"/>
                  <a:gd name="T6" fmla="*/ 0 w 4"/>
                  <a:gd name="T7" fmla="*/ 4 h 4"/>
                  <a:gd name="T8" fmla="*/ 1 w 4"/>
                  <a:gd name="T9" fmla="*/ 1 h 4"/>
                  <a:gd name="T10" fmla="*/ 1 w 4"/>
                  <a:gd name="T11" fmla="*/ 1 h 4"/>
                  <a:gd name="T12" fmla="*/ 3 w 4"/>
                  <a:gd name="T13" fmla="*/ 0 h 4"/>
                  <a:gd name="T14" fmla="*/ 4 w 4"/>
                  <a:gd name="T15" fmla="*/ 1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" h="4">
                    <a:moveTo>
                      <a:pt x="4" y="1"/>
                    </a:moveTo>
                    <a:lnTo>
                      <a:pt x="4" y="1"/>
                    </a:lnTo>
                    <a:lnTo>
                      <a:pt x="0" y="4"/>
                    </a:lnTo>
                    <a:lnTo>
                      <a:pt x="1" y="1"/>
                    </a:lnTo>
                    <a:lnTo>
                      <a:pt x="3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29" name="Freeform 47"/>
              <p:cNvSpPr>
                <a:spLocks/>
              </p:cNvSpPr>
              <p:nvPr/>
            </p:nvSpPr>
            <p:spPr bwMode="auto">
              <a:xfrm>
                <a:off x="5552" y="60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30" name="Freeform 48"/>
              <p:cNvSpPr>
                <a:spLocks noEditPoints="1"/>
              </p:cNvSpPr>
              <p:nvPr/>
            </p:nvSpPr>
            <p:spPr bwMode="auto">
              <a:xfrm>
                <a:off x="5514" y="22"/>
                <a:ext cx="76" cy="52"/>
              </a:xfrm>
              <a:custGeom>
                <a:avLst/>
                <a:gdLst>
                  <a:gd name="T0" fmla="*/ 69 w 76"/>
                  <a:gd name="T1" fmla="*/ 3 h 52"/>
                  <a:gd name="T2" fmla="*/ 52 w 76"/>
                  <a:gd name="T3" fmla="*/ 3 h 52"/>
                  <a:gd name="T4" fmla="*/ 43 w 76"/>
                  <a:gd name="T5" fmla="*/ 13 h 52"/>
                  <a:gd name="T6" fmla="*/ 43 w 76"/>
                  <a:gd name="T7" fmla="*/ 13 h 52"/>
                  <a:gd name="T8" fmla="*/ 41 w 76"/>
                  <a:gd name="T9" fmla="*/ 16 h 52"/>
                  <a:gd name="T10" fmla="*/ 38 w 76"/>
                  <a:gd name="T11" fmla="*/ 19 h 52"/>
                  <a:gd name="T12" fmla="*/ 36 w 76"/>
                  <a:gd name="T13" fmla="*/ 16 h 52"/>
                  <a:gd name="T14" fmla="*/ 36 w 76"/>
                  <a:gd name="T15" fmla="*/ 16 h 52"/>
                  <a:gd name="T16" fmla="*/ 34 w 76"/>
                  <a:gd name="T17" fmla="*/ 13 h 52"/>
                  <a:gd name="T18" fmla="*/ 34 w 76"/>
                  <a:gd name="T19" fmla="*/ 13 h 52"/>
                  <a:gd name="T20" fmla="*/ 25 w 76"/>
                  <a:gd name="T21" fmla="*/ 3 h 52"/>
                  <a:gd name="T22" fmla="*/ 24 w 76"/>
                  <a:gd name="T23" fmla="*/ 3 h 52"/>
                  <a:gd name="T24" fmla="*/ 7 w 76"/>
                  <a:gd name="T25" fmla="*/ 3 h 52"/>
                  <a:gd name="T26" fmla="*/ 29 w 76"/>
                  <a:gd name="T27" fmla="*/ 26 h 52"/>
                  <a:gd name="T28" fmla="*/ 7 w 76"/>
                  <a:gd name="T29" fmla="*/ 50 h 52"/>
                  <a:gd name="T30" fmla="*/ 24 w 76"/>
                  <a:gd name="T31" fmla="*/ 50 h 52"/>
                  <a:gd name="T32" fmla="*/ 32 w 76"/>
                  <a:gd name="T33" fmla="*/ 38 h 52"/>
                  <a:gd name="T34" fmla="*/ 32 w 76"/>
                  <a:gd name="T35" fmla="*/ 38 h 52"/>
                  <a:gd name="T36" fmla="*/ 35 w 76"/>
                  <a:gd name="T37" fmla="*/ 36 h 52"/>
                  <a:gd name="T38" fmla="*/ 38 w 76"/>
                  <a:gd name="T39" fmla="*/ 34 h 52"/>
                  <a:gd name="T40" fmla="*/ 39 w 76"/>
                  <a:gd name="T41" fmla="*/ 36 h 52"/>
                  <a:gd name="T42" fmla="*/ 39 w 76"/>
                  <a:gd name="T43" fmla="*/ 36 h 52"/>
                  <a:gd name="T44" fmla="*/ 42 w 76"/>
                  <a:gd name="T45" fmla="*/ 38 h 52"/>
                  <a:gd name="T46" fmla="*/ 52 w 76"/>
                  <a:gd name="T47" fmla="*/ 50 h 52"/>
                  <a:gd name="T48" fmla="*/ 70 w 76"/>
                  <a:gd name="T49" fmla="*/ 50 h 52"/>
                  <a:gd name="T50" fmla="*/ 49 w 76"/>
                  <a:gd name="T51" fmla="*/ 27 h 52"/>
                  <a:gd name="T52" fmla="*/ 46 w 76"/>
                  <a:gd name="T53" fmla="*/ 26 h 52"/>
                  <a:gd name="T54" fmla="*/ 69 w 76"/>
                  <a:gd name="T55" fmla="*/ 3 h 52"/>
                  <a:gd name="T56" fmla="*/ 76 w 76"/>
                  <a:gd name="T57" fmla="*/ 52 h 52"/>
                  <a:gd name="T58" fmla="*/ 50 w 76"/>
                  <a:gd name="T59" fmla="*/ 52 h 52"/>
                  <a:gd name="T60" fmla="*/ 41 w 76"/>
                  <a:gd name="T61" fmla="*/ 41 h 52"/>
                  <a:gd name="T62" fmla="*/ 39 w 76"/>
                  <a:gd name="T63" fmla="*/ 40 h 52"/>
                  <a:gd name="T64" fmla="*/ 39 w 76"/>
                  <a:gd name="T65" fmla="*/ 40 h 52"/>
                  <a:gd name="T66" fmla="*/ 38 w 76"/>
                  <a:gd name="T67" fmla="*/ 38 h 52"/>
                  <a:gd name="T68" fmla="*/ 38 w 76"/>
                  <a:gd name="T69" fmla="*/ 38 h 52"/>
                  <a:gd name="T70" fmla="*/ 38 w 76"/>
                  <a:gd name="T71" fmla="*/ 38 h 52"/>
                  <a:gd name="T72" fmla="*/ 38 w 76"/>
                  <a:gd name="T73" fmla="*/ 38 h 52"/>
                  <a:gd name="T74" fmla="*/ 35 w 76"/>
                  <a:gd name="T75" fmla="*/ 40 h 52"/>
                  <a:gd name="T76" fmla="*/ 36 w 76"/>
                  <a:gd name="T77" fmla="*/ 40 h 52"/>
                  <a:gd name="T78" fmla="*/ 35 w 76"/>
                  <a:gd name="T79" fmla="*/ 41 h 52"/>
                  <a:gd name="T80" fmla="*/ 25 w 76"/>
                  <a:gd name="T81" fmla="*/ 52 h 52"/>
                  <a:gd name="T82" fmla="*/ 0 w 76"/>
                  <a:gd name="T83" fmla="*/ 52 h 52"/>
                  <a:gd name="T84" fmla="*/ 25 w 76"/>
                  <a:gd name="T85" fmla="*/ 26 h 52"/>
                  <a:gd name="T86" fmla="*/ 0 w 76"/>
                  <a:gd name="T87" fmla="*/ 0 h 52"/>
                  <a:gd name="T88" fmla="*/ 24 w 76"/>
                  <a:gd name="T89" fmla="*/ 0 h 52"/>
                  <a:gd name="T90" fmla="*/ 25 w 76"/>
                  <a:gd name="T91" fmla="*/ 0 h 52"/>
                  <a:gd name="T92" fmla="*/ 36 w 76"/>
                  <a:gd name="T93" fmla="*/ 12 h 52"/>
                  <a:gd name="T94" fmla="*/ 36 w 76"/>
                  <a:gd name="T95" fmla="*/ 12 h 52"/>
                  <a:gd name="T96" fmla="*/ 36 w 76"/>
                  <a:gd name="T97" fmla="*/ 12 h 52"/>
                  <a:gd name="T98" fmla="*/ 38 w 76"/>
                  <a:gd name="T99" fmla="*/ 14 h 52"/>
                  <a:gd name="T100" fmla="*/ 38 w 76"/>
                  <a:gd name="T101" fmla="*/ 14 h 52"/>
                  <a:gd name="T102" fmla="*/ 38 w 76"/>
                  <a:gd name="T103" fmla="*/ 14 h 52"/>
                  <a:gd name="T104" fmla="*/ 39 w 76"/>
                  <a:gd name="T105" fmla="*/ 14 h 52"/>
                  <a:gd name="T106" fmla="*/ 41 w 76"/>
                  <a:gd name="T107" fmla="*/ 12 h 52"/>
                  <a:gd name="T108" fmla="*/ 41 w 76"/>
                  <a:gd name="T109" fmla="*/ 12 h 52"/>
                  <a:gd name="T110" fmla="*/ 41 w 76"/>
                  <a:gd name="T111" fmla="*/ 12 h 52"/>
                  <a:gd name="T112" fmla="*/ 50 w 76"/>
                  <a:gd name="T113" fmla="*/ 0 h 52"/>
                  <a:gd name="T114" fmla="*/ 76 w 76"/>
                  <a:gd name="T115" fmla="*/ 0 h 52"/>
                  <a:gd name="T116" fmla="*/ 53 w 76"/>
                  <a:gd name="T117" fmla="*/ 24 h 52"/>
                  <a:gd name="T118" fmla="*/ 50 w 76"/>
                  <a:gd name="T119" fmla="*/ 26 h 52"/>
                  <a:gd name="T120" fmla="*/ 53 w 76"/>
                  <a:gd name="T121" fmla="*/ 27 h 52"/>
                  <a:gd name="T122" fmla="*/ 76 w 76"/>
                  <a:gd name="T123" fmla="*/ 52 h 52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0" t="0" r="r" b="b"/>
                <a:pathLst>
                  <a:path w="76" h="52">
                    <a:moveTo>
                      <a:pt x="69" y="3"/>
                    </a:moveTo>
                    <a:lnTo>
                      <a:pt x="52" y="3"/>
                    </a:lnTo>
                    <a:lnTo>
                      <a:pt x="43" y="13"/>
                    </a:lnTo>
                    <a:lnTo>
                      <a:pt x="41" y="16"/>
                    </a:lnTo>
                    <a:lnTo>
                      <a:pt x="38" y="19"/>
                    </a:lnTo>
                    <a:lnTo>
                      <a:pt x="36" y="16"/>
                    </a:lnTo>
                    <a:lnTo>
                      <a:pt x="34" y="13"/>
                    </a:lnTo>
                    <a:lnTo>
                      <a:pt x="25" y="3"/>
                    </a:lnTo>
                    <a:lnTo>
                      <a:pt x="24" y="3"/>
                    </a:lnTo>
                    <a:lnTo>
                      <a:pt x="7" y="3"/>
                    </a:lnTo>
                    <a:lnTo>
                      <a:pt x="29" y="26"/>
                    </a:lnTo>
                    <a:lnTo>
                      <a:pt x="7" y="50"/>
                    </a:lnTo>
                    <a:lnTo>
                      <a:pt x="24" y="50"/>
                    </a:lnTo>
                    <a:lnTo>
                      <a:pt x="32" y="38"/>
                    </a:lnTo>
                    <a:lnTo>
                      <a:pt x="35" y="36"/>
                    </a:lnTo>
                    <a:lnTo>
                      <a:pt x="38" y="34"/>
                    </a:lnTo>
                    <a:lnTo>
                      <a:pt x="39" y="36"/>
                    </a:lnTo>
                    <a:lnTo>
                      <a:pt x="42" y="38"/>
                    </a:lnTo>
                    <a:lnTo>
                      <a:pt x="52" y="50"/>
                    </a:lnTo>
                    <a:lnTo>
                      <a:pt x="70" y="50"/>
                    </a:lnTo>
                    <a:lnTo>
                      <a:pt x="49" y="27"/>
                    </a:lnTo>
                    <a:lnTo>
                      <a:pt x="46" y="26"/>
                    </a:lnTo>
                    <a:lnTo>
                      <a:pt x="69" y="3"/>
                    </a:lnTo>
                    <a:close/>
                    <a:moveTo>
                      <a:pt x="76" y="52"/>
                    </a:moveTo>
                    <a:lnTo>
                      <a:pt x="50" y="52"/>
                    </a:lnTo>
                    <a:lnTo>
                      <a:pt x="41" y="41"/>
                    </a:lnTo>
                    <a:lnTo>
                      <a:pt x="39" y="40"/>
                    </a:lnTo>
                    <a:lnTo>
                      <a:pt x="38" y="38"/>
                    </a:lnTo>
                    <a:lnTo>
                      <a:pt x="35" y="40"/>
                    </a:lnTo>
                    <a:lnTo>
                      <a:pt x="36" y="40"/>
                    </a:lnTo>
                    <a:lnTo>
                      <a:pt x="35" y="41"/>
                    </a:lnTo>
                    <a:lnTo>
                      <a:pt x="25" y="52"/>
                    </a:lnTo>
                    <a:lnTo>
                      <a:pt x="0" y="52"/>
                    </a:lnTo>
                    <a:lnTo>
                      <a:pt x="25" y="26"/>
                    </a:lnTo>
                    <a:lnTo>
                      <a:pt x="0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36" y="12"/>
                    </a:lnTo>
                    <a:lnTo>
                      <a:pt x="38" y="14"/>
                    </a:lnTo>
                    <a:lnTo>
                      <a:pt x="39" y="14"/>
                    </a:lnTo>
                    <a:lnTo>
                      <a:pt x="41" y="12"/>
                    </a:lnTo>
                    <a:lnTo>
                      <a:pt x="50" y="0"/>
                    </a:lnTo>
                    <a:lnTo>
                      <a:pt x="76" y="0"/>
                    </a:lnTo>
                    <a:lnTo>
                      <a:pt x="53" y="24"/>
                    </a:lnTo>
                    <a:lnTo>
                      <a:pt x="50" y="26"/>
                    </a:lnTo>
                    <a:lnTo>
                      <a:pt x="53" y="27"/>
                    </a:lnTo>
                    <a:lnTo>
                      <a:pt x="76" y="5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31" name="Rectangle 49"/>
              <p:cNvSpPr>
                <a:spLocks noChangeArrowheads="1"/>
              </p:cNvSpPr>
              <p:nvPr/>
            </p:nvSpPr>
            <p:spPr bwMode="auto">
              <a:xfrm>
                <a:off x="5573" y="391"/>
                <a:ext cx="1" cy="2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32" name="Freeform 50"/>
              <p:cNvSpPr>
                <a:spLocks/>
              </p:cNvSpPr>
              <p:nvPr/>
            </p:nvSpPr>
            <p:spPr bwMode="auto">
              <a:xfrm>
                <a:off x="5541" y="424"/>
                <a:ext cx="1" cy="2"/>
              </a:xfrm>
              <a:custGeom>
                <a:avLst/>
                <a:gdLst>
                  <a:gd name="T0" fmla="*/ 1 w 1"/>
                  <a:gd name="T1" fmla="*/ 0 h 2"/>
                  <a:gd name="T2" fmla="*/ 1 w 1"/>
                  <a:gd name="T3" fmla="*/ 1 h 2"/>
                  <a:gd name="T4" fmla="*/ 1 w 1"/>
                  <a:gd name="T5" fmla="*/ 1 h 2"/>
                  <a:gd name="T6" fmla="*/ 0 w 1"/>
                  <a:gd name="T7" fmla="*/ 2 h 2"/>
                  <a:gd name="T8" fmla="*/ 0 w 1"/>
                  <a:gd name="T9" fmla="*/ 0 h 2"/>
                  <a:gd name="T10" fmla="*/ 0 w 1"/>
                  <a:gd name="T11" fmla="*/ 0 h 2"/>
                  <a:gd name="T12" fmla="*/ 1 w 1"/>
                  <a:gd name="T13" fmla="*/ 0 h 2"/>
                  <a:gd name="T14" fmla="*/ 1 w 1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1" y="1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33" name="Freeform 51"/>
              <p:cNvSpPr>
                <a:spLocks/>
              </p:cNvSpPr>
              <p:nvPr/>
            </p:nvSpPr>
            <p:spPr bwMode="auto">
              <a:xfrm>
                <a:off x="5510" y="373"/>
                <a:ext cx="5" cy="9"/>
              </a:xfrm>
              <a:custGeom>
                <a:avLst/>
                <a:gdLst>
                  <a:gd name="T0" fmla="*/ 5 w 5"/>
                  <a:gd name="T1" fmla="*/ 1 h 9"/>
                  <a:gd name="T2" fmla="*/ 5 w 5"/>
                  <a:gd name="T3" fmla="*/ 1 h 9"/>
                  <a:gd name="T4" fmla="*/ 1 w 5"/>
                  <a:gd name="T5" fmla="*/ 9 h 9"/>
                  <a:gd name="T6" fmla="*/ 0 w 5"/>
                  <a:gd name="T7" fmla="*/ 9 h 9"/>
                  <a:gd name="T8" fmla="*/ 0 w 5"/>
                  <a:gd name="T9" fmla="*/ 9 h 9"/>
                  <a:gd name="T10" fmla="*/ 4 w 5"/>
                  <a:gd name="T11" fmla="*/ 0 h 9"/>
                  <a:gd name="T12" fmla="*/ 5 w 5"/>
                  <a:gd name="T13" fmla="*/ 1 h 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" h="9">
                    <a:moveTo>
                      <a:pt x="5" y="1"/>
                    </a:moveTo>
                    <a:lnTo>
                      <a:pt x="5" y="1"/>
                    </a:lnTo>
                    <a:lnTo>
                      <a:pt x="1" y="9"/>
                    </a:lnTo>
                    <a:lnTo>
                      <a:pt x="0" y="9"/>
                    </a:lnTo>
                    <a:lnTo>
                      <a:pt x="4" y="0"/>
                    </a:lnTo>
                    <a:lnTo>
                      <a:pt x="5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34" name="Rectangle 52"/>
              <p:cNvSpPr>
                <a:spLocks noChangeArrowheads="1"/>
              </p:cNvSpPr>
              <p:nvPr/>
            </p:nvSpPr>
            <p:spPr bwMode="auto">
              <a:xfrm>
                <a:off x="4566" y="424"/>
                <a:ext cx="3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35" name="Freeform 53"/>
              <p:cNvSpPr>
                <a:spLocks/>
              </p:cNvSpPr>
              <p:nvPr/>
            </p:nvSpPr>
            <p:spPr bwMode="auto">
              <a:xfrm>
                <a:off x="5563" y="363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2 h 3"/>
                  <a:gd name="T4" fmla="*/ 1 w 1"/>
                  <a:gd name="T5" fmla="*/ 3 h 3"/>
                  <a:gd name="T6" fmla="*/ 0 w 1"/>
                  <a:gd name="T7" fmla="*/ 2 h 3"/>
                  <a:gd name="T8" fmla="*/ 1 w 1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36" name="Freeform 54"/>
              <p:cNvSpPr>
                <a:spLocks/>
              </p:cNvSpPr>
              <p:nvPr/>
            </p:nvSpPr>
            <p:spPr bwMode="auto">
              <a:xfrm>
                <a:off x="4545" y="362"/>
                <a:ext cx="3" cy="5"/>
              </a:xfrm>
              <a:custGeom>
                <a:avLst/>
                <a:gdLst>
                  <a:gd name="T0" fmla="*/ 0 w 3"/>
                  <a:gd name="T1" fmla="*/ 5 h 5"/>
                  <a:gd name="T2" fmla="*/ 0 w 3"/>
                  <a:gd name="T3" fmla="*/ 3 h 5"/>
                  <a:gd name="T4" fmla="*/ 3 w 3"/>
                  <a:gd name="T5" fmla="*/ 0 h 5"/>
                  <a:gd name="T6" fmla="*/ 3 w 3"/>
                  <a:gd name="T7" fmla="*/ 3 h 5"/>
                  <a:gd name="T8" fmla="*/ 0 w 3"/>
                  <a:gd name="T9" fmla="*/ 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5">
                    <a:moveTo>
                      <a:pt x="0" y="5"/>
                    </a:moveTo>
                    <a:lnTo>
                      <a:pt x="0" y="3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37" name="Freeform 55"/>
              <p:cNvSpPr>
                <a:spLocks/>
              </p:cNvSpPr>
              <p:nvPr/>
            </p:nvSpPr>
            <p:spPr bwMode="auto">
              <a:xfrm>
                <a:off x="4548" y="352"/>
                <a:ext cx="44" cy="27"/>
              </a:xfrm>
              <a:custGeom>
                <a:avLst/>
                <a:gdLst>
                  <a:gd name="T0" fmla="*/ 44 w 44"/>
                  <a:gd name="T1" fmla="*/ 27 h 27"/>
                  <a:gd name="T2" fmla="*/ 40 w 44"/>
                  <a:gd name="T3" fmla="*/ 27 h 27"/>
                  <a:gd name="T4" fmla="*/ 30 w 44"/>
                  <a:gd name="T5" fmla="*/ 17 h 27"/>
                  <a:gd name="T6" fmla="*/ 14 w 44"/>
                  <a:gd name="T7" fmla="*/ 3 h 27"/>
                  <a:gd name="T8" fmla="*/ 0 w 44"/>
                  <a:gd name="T9" fmla="*/ 15 h 27"/>
                  <a:gd name="T10" fmla="*/ 0 w 44"/>
                  <a:gd name="T11" fmla="*/ 13 h 27"/>
                  <a:gd name="T12" fmla="*/ 14 w 44"/>
                  <a:gd name="T13" fmla="*/ 0 h 27"/>
                  <a:gd name="T14" fmla="*/ 32 w 44"/>
                  <a:gd name="T15" fmla="*/ 15 h 27"/>
                  <a:gd name="T16" fmla="*/ 44 w 44"/>
                  <a:gd name="T17" fmla="*/ 27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4" h="27">
                    <a:moveTo>
                      <a:pt x="44" y="27"/>
                    </a:moveTo>
                    <a:lnTo>
                      <a:pt x="40" y="27"/>
                    </a:lnTo>
                    <a:lnTo>
                      <a:pt x="30" y="17"/>
                    </a:lnTo>
                    <a:lnTo>
                      <a:pt x="14" y="3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4" y="0"/>
                    </a:lnTo>
                    <a:lnTo>
                      <a:pt x="32" y="15"/>
                    </a:lnTo>
                    <a:lnTo>
                      <a:pt x="44" y="27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38" name="Freeform 56"/>
              <p:cNvSpPr>
                <a:spLocks/>
              </p:cNvSpPr>
              <p:nvPr/>
            </p:nvSpPr>
            <p:spPr bwMode="auto">
              <a:xfrm>
                <a:off x="5555" y="401"/>
                <a:ext cx="2" cy="3"/>
              </a:xfrm>
              <a:custGeom>
                <a:avLst/>
                <a:gdLst>
                  <a:gd name="T0" fmla="*/ 1 w 2"/>
                  <a:gd name="T1" fmla="*/ 0 h 3"/>
                  <a:gd name="T2" fmla="*/ 2 w 2"/>
                  <a:gd name="T3" fmla="*/ 2 h 3"/>
                  <a:gd name="T4" fmla="*/ 1 w 2"/>
                  <a:gd name="T5" fmla="*/ 3 h 3"/>
                  <a:gd name="T6" fmla="*/ 0 w 2"/>
                  <a:gd name="T7" fmla="*/ 2 h 3"/>
                  <a:gd name="T8" fmla="*/ 1 w 2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lnTo>
                      <a:pt x="2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39" name="Freeform 57"/>
              <p:cNvSpPr>
                <a:spLocks/>
              </p:cNvSpPr>
              <p:nvPr/>
            </p:nvSpPr>
            <p:spPr bwMode="auto">
              <a:xfrm>
                <a:off x="5548" y="366"/>
                <a:ext cx="2" cy="1"/>
              </a:xfrm>
              <a:custGeom>
                <a:avLst/>
                <a:gdLst>
                  <a:gd name="T0" fmla="*/ 1 w 2"/>
                  <a:gd name="T1" fmla="*/ 0 h 1"/>
                  <a:gd name="T2" fmla="*/ 2 w 2"/>
                  <a:gd name="T3" fmla="*/ 0 h 1"/>
                  <a:gd name="T4" fmla="*/ 1 w 2"/>
                  <a:gd name="T5" fmla="*/ 1 h 1"/>
                  <a:gd name="T6" fmla="*/ 0 w 2"/>
                  <a:gd name="T7" fmla="*/ 1 h 1"/>
                  <a:gd name="T8" fmla="*/ 1 w 2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1" y="0"/>
                    </a:moveTo>
                    <a:lnTo>
                      <a:pt x="2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40" name="Freeform 58"/>
              <p:cNvSpPr>
                <a:spLocks/>
              </p:cNvSpPr>
              <p:nvPr/>
            </p:nvSpPr>
            <p:spPr bwMode="auto">
              <a:xfrm>
                <a:off x="4886" y="386"/>
                <a:ext cx="40" cy="22"/>
              </a:xfrm>
              <a:custGeom>
                <a:avLst/>
                <a:gdLst>
                  <a:gd name="T0" fmla="*/ 0 w 40"/>
                  <a:gd name="T1" fmla="*/ 0 h 22"/>
                  <a:gd name="T2" fmla="*/ 19 w 40"/>
                  <a:gd name="T3" fmla="*/ 0 h 22"/>
                  <a:gd name="T4" fmla="*/ 40 w 40"/>
                  <a:gd name="T5" fmla="*/ 0 h 22"/>
                  <a:gd name="T6" fmla="*/ 30 w 40"/>
                  <a:gd name="T7" fmla="*/ 11 h 22"/>
                  <a:gd name="T8" fmla="*/ 19 w 40"/>
                  <a:gd name="T9" fmla="*/ 22 h 22"/>
                  <a:gd name="T10" fmla="*/ 9 w 40"/>
                  <a:gd name="T11" fmla="*/ 11 h 22"/>
                  <a:gd name="T12" fmla="*/ 0 w 40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22">
                    <a:moveTo>
                      <a:pt x="0" y="0"/>
                    </a:moveTo>
                    <a:lnTo>
                      <a:pt x="19" y="0"/>
                    </a:lnTo>
                    <a:lnTo>
                      <a:pt x="40" y="0"/>
                    </a:lnTo>
                    <a:lnTo>
                      <a:pt x="30" y="11"/>
                    </a:lnTo>
                    <a:lnTo>
                      <a:pt x="19" y="22"/>
                    </a:lnTo>
                    <a:lnTo>
                      <a:pt x="9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5541" name="Picture 59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27" y="348"/>
                <a:ext cx="71" cy="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542" name="Freeform 60"/>
              <p:cNvSpPr>
                <a:spLocks/>
              </p:cNvSpPr>
              <p:nvPr/>
            </p:nvSpPr>
            <p:spPr bwMode="auto">
              <a:xfrm>
                <a:off x="5501" y="411"/>
                <a:ext cx="12" cy="11"/>
              </a:xfrm>
              <a:custGeom>
                <a:avLst/>
                <a:gdLst>
                  <a:gd name="T0" fmla="*/ 12 w 12"/>
                  <a:gd name="T1" fmla="*/ 7 h 11"/>
                  <a:gd name="T2" fmla="*/ 9 w 12"/>
                  <a:gd name="T3" fmla="*/ 10 h 11"/>
                  <a:gd name="T4" fmla="*/ 7 w 12"/>
                  <a:gd name="T5" fmla="*/ 11 h 11"/>
                  <a:gd name="T6" fmla="*/ 0 w 12"/>
                  <a:gd name="T7" fmla="*/ 4 h 11"/>
                  <a:gd name="T8" fmla="*/ 5 w 12"/>
                  <a:gd name="T9" fmla="*/ 0 h 11"/>
                  <a:gd name="T10" fmla="*/ 6 w 12"/>
                  <a:gd name="T11" fmla="*/ 1 h 11"/>
                  <a:gd name="T12" fmla="*/ 3 w 12"/>
                  <a:gd name="T13" fmla="*/ 4 h 11"/>
                  <a:gd name="T14" fmla="*/ 7 w 12"/>
                  <a:gd name="T15" fmla="*/ 8 h 11"/>
                  <a:gd name="T16" fmla="*/ 10 w 12"/>
                  <a:gd name="T17" fmla="*/ 6 h 11"/>
                  <a:gd name="T18" fmla="*/ 12 w 12"/>
                  <a:gd name="T19" fmla="*/ 7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2" h="11">
                    <a:moveTo>
                      <a:pt x="12" y="7"/>
                    </a:moveTo>
                    <a:lnTo>
                      <a:pt x="9" y="10"/>
                    </a:lnTo>
                    <a:lnTo>
                      <a:pt x="7" y="11"/>
                    </a:lnTo>
                    <a:lnTo>
                      <a:pt x="0" y="4"/>
                    </a:lnTo>
                    <a:lnTo>
                      <a:pt x="5" y="0"/>
                    </a:lnTo>
                    <a:lnTo>
                      <a:pt x="6" y="1"/>
                    </a:lnTo>
                    <a:lnTo>
                      <a:pt x="3" y="4"/>
                    </a:lnTo>
                    <a:lnTo>
                      <a:pt x="7" y="8"/>
                    </a:lnTo>
                    <a:lnTo>
                      <a:pt x="10" y="6"/>
                    </a:lnTo>
                    <a:lnTo>
                      <a:pt x="12" y="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43" name="Freeform 61"/>
              <p:cNvSpPr>
                <a:spLocks/>
              </p:cNvSpPr>
              <p:nvPr/>
            </p:nvSpPr>
            <p:spPr bwMode="auto">
              <a:xfrm>
                <a:off x="5542" y="349"/>
                <a:ext cx="17" cy="9"/>
              </a:xfrm>
              <a:custGeom>
                <a:avLst/>
                <a:gdLst>
                  <a:gd name="T0" fmla="*/ 0 w 17"/>
                  <a:gd name="T1" fmla="*/ 0 h 9"/>
                  <a:gd name="T2" fmla="*/ 0 w 17"/>
                  <a:gd name="T3" fmla="*/ 0 h 9"/>
                  <a:gd name="T4" fmla="*/ 8 w 17"/>
                  <a:gd name="T5" fmla="*/ 3 h 9"/>
                  <a:gd name="T6" fmla="*/ 17 w 17"/>
                  <a:gd name="T7" fmla="*/ 7 h 9"/>
                  <a:gd name="T8" fmla="*/ 15 w 17"/>
                  <a:gd name="T9" fmla="*/ 9 h 9"/>
                  <a:gd name="T10" fmla="*/ 15 w 17"/>
                  <a:gd name="T11" fmla="*/ 9 h 9"/>
                  <a:gd name="T12" fmla="*/ 15 w 17"/>
                  <a:gd name="T13" fmla="*/ 9 h 9"/>
                  <a:gd name="T14" fmla="*/ 8 w 17"/>
                  <a:gd name="T15" fmla="*/ 4 h 9"/>
                  <a:gd name="T16" fmla="*/ 0 w 17"/>
                  <a:gd name="T17" fmla="*/ 3 h 9"/>
                  <a:gd name="T18" fmla="*/ 0 w 17"/>
                  <a:gd name="T19" fmla="*/ 0 h 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7" h="9">
                    <a:moveTo>
                      <a:pt x="0" y="0"/>
                    </a:moveTo>
                    <a:lnTo>
                      <a:pt x="0" y="0"/>
                    </a:lnTo>
                    <a:lnTo>
                      <a:pt x="8" y="3"/>
                    </a:lnTo>
                    <a:lnTo>
                      <a:pt x="17" y="7"/>
                    </a:lnTo>
                    <a:lnTo>
                      <a:pt x="15" y="9"/>
                    </a:lnTo>
                    <a:lnTo>
                      <a:pt x="8" y="4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44" name="Freeform 62"/>
              <p:cNvSpPr>
                <a:spLocks/>
              </p:cNvSpPr>
              <p:nvPr/>
            </p:nvSpPr>
            <p:spPr bwMode="auto">
              <a:xfrm>
                <a:off x="4534" y="351"/>
                <a:ext cx="14" cy="23"/>
              </a:xfrm>
              <a:custGeom>
                <a:avLst/>
                <a:gdLst>
                  <a:gd name="T0" fmla="*/ 11 w 14"/>
                  <a:gd name="T1" fmla="*/ 1 h 23"/>
                  <a:gd name="T2" fmla="*/ 1 w 14"/>
                  <a:gd name="T3" fmla="*/ 1 h 23"/>
                  <a:gd name="T4" fmla="*/ 1 w 14"/>
                  <a:gd name="T5" fmla="*/ 22 h 23"/>
                  <a:gd name="T6" fmla="*/ 0 w 14"/>
                  <a:gd name="T7" fmla="*/ 23 h 23"/>
                  <a:gd name="T8" fmla="*/ 0 w 14"/>
                  <a:gd name="T9" fmla="*/ 0 h 23"/>
                  <a:gd name="T10" fmla="*/ 14 w 14"/>
                  <a:gd name="T11" fmla="*/ 0 h 23"/>
                  <a:gd name="T12" fmla="*/ 14 w 14"/>
                  <a:gd name="T13" fmla="*/ 11 h 23"/>
                  <a:gd name="T14" fmla="*/ 11 w 14"/>
                  <a:gd name="T15" fmla="*/ 14 h 23"/>
                  <a:gd name="T16" fmla="*/ 11 w 14"/>
                  <a:gd name="T17" fmla="*/ 1 h 2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" h="23">
                    <a:moveTo>
                      <a:pt x="11" y="1"/>
                    </a:moveTo>
                    <a:lnTo>
                      <a:pt x="1" y="1"/>
                    </a:lnTo>
                    <a:lnTo>
                      <a:pt x="1" y="22"/>
                    </a:lnTo>
                    <a:lnTo>
                      <a:pt x="0" y="23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14" y="11"/>
                    </a:lnTo>
                    <a:lnTo>
                      <a:pt x="11" y="14"/>
                    </a:lnTo>
                    <a:lnTo>
                      <a:pt x="11" y="1"/>
                    </a:lnTo>
                    <a:close/>
                  </a:path>
                </a:pathLst>
              </a:custGeom>
              <a:solidFill>
                <a:srgbClr val="000A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45" name="Freeform 63"/>
              <p:cNvSpPr>
                <a:spLocks/>
              </p:cNvSpPr>
              <p:nvPr/>
            </p:nvSpPr>
            <p:spPr bwMode="auto">
              <a:xfrm>
                <a:off x="5521" y="408"/>
                <a:ext cx="1" cy="3"/>
              </a:xfrm>
              <a:custGeom>
                <a:avLst/>
                <a:gdLst>
                  <a:gd name="T0" fmla="*/ 0 w 1"/>
                  <a:gd name="T1" fmla="*/ 0 h 3"/>
                  <a:gd name="T2" fmla="*/ 1 w 1"/>
                  <a:gd name="T3" fmla="*/ 2 h 3"/>
                  <a:gd name="T4" fmla="*/ 1 w 1"/>
                  <a:gd name="T5" fmla="*/ 3 h 3"/>
                  <a:gd name="T6" fmla="*/ 0 w 1"/>
                  <a:gd name="T7" fmla="*/ 2 h 3"/>
                  <a:gd name="T8" fmla="*/ 0 w 1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0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46" name="Freeform 64"/>
              <p:cNvSpPr>
                <a:spLocks/>
              </p:cNvSpPr>
              <p:nvPr/>
            </p:nvSpPr>
            <p:spPr bwMode="auto">
              <a:xfrm>
                <a:off x="5566" y="393"/>
                <a:ext cx="7" cy="15"/>
              </a:xfrm>
              <a:custGeom>
                <a:avLst/>
                <a:gdLst>
                  <a:gd name="T0" fmla="*/ 0 w 7"/>
                  <a:gd name="T1" fmla="*/ 15 h 15"/>
                  <a:gd name="T2" fmla="*/ 0 w 7"/>
                  <a:gd name="T3" fmla="*/ 15 h 15"/>
                  <a:gd name="T4" fmla="*/ 0 w 7"/>
                  <a:gd name="T5" fmla="*/ 15 h 15"/>
                  <a:gd name="T6" fmla="*/ 3 w 7"/>
                  <a:gd name="T7" fmla="*/ 8 h 15"/>
                  <a:gd name="T8" fmla="*/ 5 w 7"/>
                  <a:gd name="T9" fmla="*/ 0 h 15"/>
                  <a:gd name="T10" fmla="*/ 7 w 7"/>
                  <a:gd name="T11" fmla="*/ 0 h 15"/>
                  <a:gd name="T12" fmla="*/ 7 w 7"/>
                  <a:gd name="T13" fmla="*/ 0 h 15"/>
                  <a:gd name="T14" fmla="*/ 4 w 7"/>
                  <a:gd name="T15" fmla="*/ 8 h 15"/>
                  <a:gd name="T16" fmla="*/ 0 w 7"/>
                  <a:gd name="T17" fmla="*/ 15 h 15"/>
                  <a:gd name="T18" fmla="*/ 0 w 7"/>
                  <a:gd name="T19" fmla="*/ 15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7" h="15">
                    <a:moveTo>
                      <a:pt x="0" y="15"/>
                    </a:moveTo>
                    <a:lnTo>
                      <a:pt x="0" y="15"/>
                    </a:lnTo>
                    <a:lnTo>
                      <a:pt x="3" y="8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4" y="8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47" name="Freeform 65"/>
              <p:cNvSpPr>
                <a:spLocks/>
              </p:cNvSpPr>
              <p:nvPr/>
            </p:nvSpPr>
            <p:spPr bwMode="auto">
              <a:xfrm>
                <a:off x="4759" y="377"/>
                <a:ext cx="41" cy="42"/>
              </a:xfrm>
              <a:custGeom>
                <a:avLst/>
                <a:gdLst>
                  <a:gd name="T0" fmla="*/ 31 w 41"/>
                  <a:gd name="T1" fmla="*/ 42 h 42"/>
                  <a:gd name="T2" fmla="*/ 31 w 41"/>
                  <a:gd name="T3" fmla="*/ 42 h 42"/>
                  <a:gd name="T4" fmla="*/ 31 w 41"/>
                  <a:gd name="T5" fmla="*/ 35 h 42"/>
                  <a:gd name="T6" fmla="*/ 28 w 41"/>
                  <a:gd name="T7" fmla="*/ 30 h 42"/>
                  <a:gd name="T8" fmla="*/ 26 w 41"/>
                  <a:gd name="T9" fmla="*/ 24 h 42"/>
                  <a:gd name="T10" fmla="*/ 23 w 41"/>
                  <a:gd name="T11" fmla="*/ 20 h 42"/>
                  <a:gd name="T12" fmla="*/ 19 w 41"/>
                  <a:gd name="T13" fmla="*/ 16 h 42"/>
                  <a:gd name="T14" fmla="*/ 13 w 41"/>
                  <a:gd name="T15" fmla="*/ 13 h 42"/>
                  <a:gd name="T16" fmla="*/ 7 w 41"/>
                  <a:gd name="T17" fmla="*/ 12 h 42"/>
                  <a:gd name="T18" fmla="*/ 0 w 41"/>
                  <a:gd name="T19" fmla="*/ 10 h 42"/>
                  <a:gd name="T20" fmla="*/ 0 w 41"/>
                  <a:gd name="T21" fmla="*/ 10 h 42"/>
                  <a:gd name="T22" fmla="*/ 0 w 41"/>
                  <a:gd name="T23" fmla="*/ 0 h 42"/>
                  <a:gd name="T24" fmla="*/ 0 w 41"/>
                  <a:gd name="T25" fmla="*/ 0 h 42"/>
                  <a:gd name="T26" fmla="*/ 10 w 41"/>
                  <a:gd name="T27" fmla="*/ 2 h 42"/>
                  <a:gd name="T28" fmla="*/ 17 w 41"/>
                  <a:gd name="T29" fmla="*/ 5 h 42"/>
                  <a:gd name="T30" fmla="*/ 24 w 41"/>
                  <a:gd name="T31" fmla="*/ 9 h 42"/>
                  <a:gd name="T32" fmla="*/ 30 w 41"/>
                  <a:gd name="T33" fmla="*/ 13 h 42"/>
                  <a:gd name="T34" fmla="*/ 30 w 41"/>
                  <a:gd name="T35" fmla="*/ 13 h 42"/>
                  <a:gd name="T36" fmla="*/ 34 w 41"/>
                  <a:gd name="T37" fmla="*/ 19 h 42"/>
                  <a:gd name="T38" fmla="*/ 38 w 41"/>
                  <a:gd name="T39" fmla="*/ 26 h 42"/>
                  <a:gd name="T40" fmla="*/ 41 w 41"/>
                  <a:gd name="T41" fmla="*/ 33 h 42"/>
                  <a:gd name="T42" fmla="*/ 41 w 41"/>
                  <a:gd name="T43" fmla="*/ 42 h 42"/>
                  <a:gd name="T44" fmla="*/ 41 w 41"/>
                  <a:gd name="T45" fmla="*/ 42 h 42"/>
                  <a:gd name="T46" fmla="*/ 31 w 41"/>
                  <a:gd name="T47" fmla="*/ 42 h 42"/>
                  <a:gd name="T48" fmla="*/ 31 w 41"/>
                  <a:gd name="T49" fmla="*/ 4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2">
                    <a:moveTo>
                      <a:pt x="31" y="42"/>
                    </a:moveTo>
                    <a:lnTo>
                      <a:pt x="31" y="42"/>
                    </a:lnTo>
                    <a:lnTo>
                      <a:pt x="31" y="35"/>
                    </a:lnTo>
                    <a:lnTo>
                      <a:pt x="28" y="30"/>
                    </a:lnTo>
                    <a:lnTo>
                      <a:pt x="26" y="24"/>
                    </a:lnTo>
                    <a:lnTo>
                      <a:pt x="23" y="20"/>
                    </a:lnTo>
                    <a:lnTo>
                      <a:pt x="19" y="16"/>
                    </a:lnTo>
                    <a:lnTo>
                      <a:pt x="13" y="13"/>
                    </a:lnTo>
                    <a:lnTo>
                      <a:pt x="7" y="12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0" y="2"/>
                    </a:lnTo>
                    <a:lnTo>
                      <a:pt x="17" y="5"/>
                    </a:lnTo>
                    <a:lnTo>
                      <a:pt x="24" y="9"/>
                    </a:lnTo>
                    <a:lnTo>
                      <a:pt x="30" y="13"/>
                    </a:lnTo>
                    <a:lnTo>
                      <a:pt x="34" y="19"/>
                    </a:lnTo>
                    <a:lnTo>
                      <a:pt x="38" y="26"/>
                    </a:lnTo>
                    <a:lnTo>
                      <a:pt x="41" y="33"/>
                    </a:lnTo>
                    <a:lnTo>
                      <a:pt x="41" y="42"/>
                    </a:lnTo>
                    <a:lnTo>
                      <a:pt x="31" y="4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48" name="Freeform 66"/>
              <p:cNvSpPr>
                <a:spLocks/>
              </p:cNvSpPr>
              <p:nvPr/>
            </p:nvSpPr>
            <p:spPr bwMode="auto">
              <a:xfrm>
                <a:off x="5159" y="11"/>
                <a:ext cx="526" cy="96"/>
              </a:xfrm>
              <a:custGeom>
                <a:avLst/>
                <a:gdLst>
                  <a:gd name="T0" fmla="*/ 265 w 526"/>
                  <a:gd name="T1" fmla="*/ 0 h 96"/>
                  <a:gd name="T2" fmla="*/ 265 w 526"/>
                  <a:gd name="T3" fmla="*/ 91 h 96"/>
                  <a:gd name="T4" fmla="*/ 487 w 526"/>
                  <a:gd name="T5" fmla="*/ 91 h 96"/>
                  <a:gd name="T6" fmla="*/ 487 w 526"/>
                  <a:gd name="T7" fmla="*/ 91 h 96"/>
                  <a:gd name="T8" fmla="*/ 509 w 526"/>
                  <a:gd name="T9" fmla="*/ 90 h 96"/>
                  <a:gd name="T10" fmla="*/ 509 w 526"/>
                  <a:gd name="T11" fmla="*/ 90 h 96"/>
                  <a:gd name="T12" fmla="*/ 515 w 526"/>
                  <a:gd name="T13" fmla="*/ 90 h 96"/>
                  <a:gd name="T14" fmla="*/ 515 w 526"/>
                  <a:gd name="T15" fmla="*/ 90 h 96"/>
                  <a:gd name="T16" fmla="*/ 518 w 526"/>
                  <a:gd name="T17" fmla="*/ 89 h 96"/>
                  <a:gd name="T18" fmla="*/ 519 w 526"/>
                  <a:gd name="T19" fmla="*/ 89 h 96"/>
                  <a:gd name="T20" fmla="*/ 519 w 526"/>
                  <a:gd name="T21" fmla="*/ 89 h 96"/>
                  <a:gd name="T22" fmla="*/ 520 w 526"/>
                  <a:gd name="T23" fmla="*/ 86 h 96"/>
                  <a:gd name="T24" fmla="*/ 520 w 526"/>
                  <a:gd name="T25" fmla="*/ 0 h 96"/>
                  <a:gd name="T26" fmla="*/ 526 w 526"/>
                  <a:gd name="T27" fmla="*/ 0 h 96"/>
                  <a:gd name="T28" fmla="*/ 526 w 526"/>
                  <a:gd name="T29" fmla="*/ 83 h 96"/>
                  <a:gd name="T30" fmla="*/ 526 w 526"/>
                  <a:gd name="T31" fmla="*/ 83 h 96"/>
                  <a:gd name="T32" fmla="*/ 525 w 526"/>
                  <a:gd name="T33" fmla="*/ 87 h 96"/>
                  <a:gd name="T34" fmla="*/ 522 w 526"/>
                  <a:gd name="T35" fmla="*/ 91 h 96"/>
                  <a:gd name="T36" fmla="*/ 522 w 526"/>
                  <a:gd name="T37" fmla="*/ 91 h 96"/>
                  <a:gd name="T38" fmla="*/ 519 w 526"/>
                  <a:gd name="T39" fmla="*/ 94 h 96"/>
                  <a:gd name="T40" fmla="*/ 515 w 526"/>
                  <a:gd name="T41" fmla="*/ 96 h 96"/>
                  <a:gd name="T42" fmla="*/ 11 w 526"/>
                  <a:gd name="T43" fmla="*/ 96 h 96"/>
                  <a:gd name="T44" fmla="*/ 11 w 526"/>
                  <a:gd name="T45" fmla="*/ 96 h 96"/>
                  <a:gd name="T46" fmla="*/ 7 w 526"/>
                  <a:gd name="T47" fmla="*/ 94 h 96"/>
                  <a:gd name="T48" fmla="*/ 3 w 526"/>
                  <a:gd name="T49" fmla="*/ 91 h 96"/>
                  <a:gd name="T50" fmla="*/ 3 w 526"/>
                  <a:gd name="T51" fmla="*/ 91 h 96"/>
                  <a:gd name="T52" fmla="*/ 2 w 526"/>
                  <a:gd name="T53" fmla="*/ 87 h 96"/>
                  <a:gd name="T54" fmla="*/ 0 w 526"/>
                  <a:gd name="T55" fmla="*/ 83 h 96"/>
                  <a:gd name="T56" fmla="*/ 0 w 526"/>
                  <a:gd name="T57" fmla="*/ 0 h 96"/>
                  <a:gd name="T58" fmla="*/ 6 w 526"/>
                  <a:gd name="T59" fmla="*/ 0 h 96"/>
                  <a:gd name="T60" fmla="*/ 6 w 526"/>
                  <a:gd name="T61" fmla="*/ 84 h 96"/>
                  <a:gd name="T62" fmla="*/ 6 w 526"/>
                  <a:gd name="T63" fmla="*/ 84 h 96"/>
                  <a:gd name="T64" fmla="*/ 7 w 526"/>
                  <a:gd name="T65" fmla="*/ 87 h 96"/>
                  <a:gd name="T66" fmla="*/ 7 w 526"/>
                  <a:gd name="T67" fmla="*/ 87 h 96"/>
                  <a:gd name="T68" fmla="*/ 10 w 526"/>
                  <a:gd name="T69" fmla="*/ 89 h 96"/>
                  <a:gd name="T70" fmla="*/ 10 w 526"/>
                  <a:gd name="T71" fmla="*/ 89 h 96"/>
                  <a:gd name="T72" fmla="*/ 16 w 526"/>
                  <a:gd name="T73" fmla="*/ 90 h 96"/>
                  <a:gd name="T74" fmla="*/ 23 w 526"/>
                  <a:gd name="T75" fmla="*/ 91 h 96"/>
                  <a:gd name="T76" fmla="*/ 129 w 526"/>
                  <a:gd name="T77" fmla="*/ 91 h 96"/>
                  <a:gd name="T78" fmla="*/ 129 w 526"/>
                  <a:gd name="T79" fmla="*/ 0 h 96"/>
                  <a:gd name="T80" fmla="*/ 135 w 526"/>
                  <a:gd name="T81" fmla="*/ 0 h 96"/>
                  <a:gd name="T82" fmla="*/ 135 w 526"/>
                  <a:gd name="T83" fmla="*/ 91 h 96"/>
                  <a:gd name="T84" fmla="*/ 138 w 526"/>
                  <a:gd name="T85" fmla="*/ 91 h 96"/>
                  <a:gd name="T86" fmla="*/ 258 w 526"/>
                  <a:gd name="T87" fmla="*/ 91 h 96"/>
                  <a:gd name="T88" fmla="*/ 258 w 526"/>
                  <a:gd name="T89" fmla="*/ 0 h 96"/>
                  <a:gd name="T90" fmla="*/ 265 w 526"/>
                  <a:gd name="T91" fmla="*/ 0 h 9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526" h="96">
                    <a:moveTo>
                      <a:pt x="265" y="0"/>
                    </a:moveTo>
                    <a:lnTo>
                      <a:pt x="265" y="91"/>
                    </a:lnTo>
                    <a:lnTo>
                      <a:pt x="487" y="91"/>
                    </a:lnTo>
                    <a:lnTo>
                      <a:pt x="509" y="90"/>
                    </a:lnTo>
                    <a:lnTo>
                      <a:pt x="515" y="90"/>
                    </a:lnTo>
                    <a:lnTo>
                      <a:pt x="518" y="89"/>
                    </a:lnTo>
                    <a:lnTo>
                      <a:pt x="519" y="89"/>
                    </a:lnTo>
                    <a:lnTo>
                      <a:pt x="520" y="86"/>
                    </a:lnTo>
                    <a:lnTo>
                      <a:pt x="520" y="0"/>
                    </a:lnTo>
                    <a:lnTo>
                      <a:pt x="526" y="0"/>
                    </a:lnTo>
                    <a:lnTo>
                      <a:pt x="526" y="83"/>
                    </a:lnTo>
                    <a:lnTo>
                      <a:pt x="525" y="87"/>
                    </a:lnTo>
                    <a:lnTo>
                      <a:pt x="522" y="91"/>
                    </a:lnTo>
                    <a:lnTo>
                      <a:pt x="519" y="94"/>
                    </a:lnTo>
                    <a:lnTo>
                      <a:pt x="515" y="96"/>
                    </a:lnTo>
                    <a:lnTo>
                      <a:pt x="11" y="96"/>
                    </a:lnTo>
                    <a:lnTo>
                      <a:pt x="7" y="94"/>
                    </a:lnTo>
                    <a:lnTo>
                      <a:pt x="3" y="91"/>
                    </a:lnTo>
                    <a:lnTo>
                      <a:pt x="2" y="87"/>
                    </a:lnTo>
                    <a:lnTo>
                      <a:pt x="0" y="83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6" y="84"/>
                    </a:lnTo>
                    <a:lnTo>
                      <a:pt x="7" y="87"/>
                    </a:lnTo>
                    <a:lnTo>
                      <a:pt x="10" y="89"/>
                    </a:lnTo>
                    <a:lnTo>
                      <a:pt x="16" y="90"/>
                    </a:lnTo>
                    <a:lnTo>
                      <a:pt x="23" y="91"/>
                    </a:lnTo>
                    <a:lnTo>
                      <a:pt x="129" y="91"/>
                    </a:lnTo>
                    <a:lnTo>
                      <a:pt x="129" y="0"/>
                    </a:lnTo>
                    <a:lnTo>
                      <a:pt x="135" y="0"/>
                    </a:lnTo>
                    <a:lnTo>
                      <a:pt x="135" y="91"/>
                    </a:lnTo>
                    <a:lnTo>
                      <a:pt x="138" y="91"/>
                    </a:lnTo>
                    <a:lnTo>
                      <a:pt x="258" y="91"/>
                    </a:lnTo>
                    <a:lnTo>
                      <a:pt x="258" y="0"/>
                    </a:lnTo>
                    <a:lnTo>
                      <a:pt x="265" y="0"/>
                    </a:lnTo>
                    <a:close/>
                  </a:path>
                </a:pathLst>
              </a:custGeom>
              <a:solidFill>
                <a:srgbClr val="0E22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49" name="Freeform 67"/>
              <p:cNvSpPr>
                <a:spLocks/>
              </p:cNvSpPr>
              <p:nvPr/>
            </p:nvSpPr>
            <p:spPr bwMode="auto">
              <a:xfrm>
                <a:off x="5560" y="383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0 w 2"/>
                  <a:gd name="T11" fmla="*/ 0 h 1"/>
                  <a:gd name="T12" fmla="*/ 2 w 2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50" name="Freeform 68"/>
              <p:cNvSpPr>
                <a:spLocks/>
              </p:cNvSpPr>
              <p:nvPr/>
            </p:nvSpPr>
            <p:spPr bwMode="auto">
              <a:xfrm>
                <a:off x="4543" y="365"/>
                <a:ext cx="2" cy="4"/>
              </a:xfrm>
              <a:custGeom>
                <a:avLst/>
                <a:gdLst>
                  <a:gd name="T0" fmla="*/ 2 w 2"/>
                  <a:gd name="T1" fmla="*/ 2 h 4"/>
                  <a:gd name="T2" fmla="*/ 2 w 2"/>
                  <a:gd name="T3" fmla="*/ 2 h 4"/>
                  <a:gd name="T4" fmla="*/ 0 w 2"/>
                  <a:gd name="T5" fmla="*/ 4 h 4"/>
                  <a:gd name="T6" fmla="*/ 0 w 2"/>
                  <a:gd name="T7" fmla="*/ 1 h 4"/>
                  <a:gd name="T8" fmla="*/ 0 w 2"/>
                  <a:gd name="T9" fmla="*/ 1 h 4"/>
                  <a:gd name="T10" fmla="*/ 2 w 2"/>
                  <a:gd name="T11" fmla="*/ 0 h 4"/>
                  <a:gd name="T12" fmla="*/ 2 w 2"/>
                  <a:gd name="T13" fmla="*/ 2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4">
                    <a:moveTo>
                      <a:pt x="2" y="2"/>
                    </a:moveTo>
                    <a:lnTo>
                      <a:pt x="2" y="2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51" name="Freeform 69"/>
              <p:cNvSpPr>
                <a:spLocks/>
              </p:cNvSpPr>
              <p:nvPr/>
            </p:nvSpPr>
            <p:spPr bwMode="auto">
              <a:xfrm>
                <a:off x="5552" y="404"/>
                <a:ext cx="5" cy="4"/>
              </a:xfrm>
              <a:custGeom>
                <a:avLst/>
                <a:gdLst>
                  <a:gd name="T0" fmla="*/ 0 w 5"/>
                  <a:gd name="T1" fmla="*/ 3 h 4"/>
                  <a:gd name="T2" fmla="*/ 0 w 5"/>
                  <a:gd name="T3" fmla="*/ 3 h 4"/>
                  <a:gd name="T4" fmla="*/ 4 w 5"/>
                  <a:gd name="T5" fmla="*/ 0 h 4"/>
                  <a:gd name="T6" fmla="*/ 5 w 5"/>
                  <a:gd name="T7" fmla="*/ 0 h 4"/>
                  <a:gd name="T8" fmla="*/ 4 w 5"/>
                  <a:gd name="T9" fmla="*/ 3 h 4"/>
                  <a:gd name="T10" fmla="*/ 4 w 5"/>
                  <a:gd name="T11" fmla="*/ 3 h 4"/>
                  <a:gd name="T12" fmla="*/ 1 w 5"/>
                  <a:gd name="T13" fmla="*/ 4 h 4"/>
                  <a:gd name="T14" fmla="*/ 0 w 5"/>
                  <a:gd name="T15" fmla="*/ 3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" h="4">
                    <a:moveTo>
                      <a:pt x="0" y="3"/>
                    </a:moveTo>
                    <a:lnTo>
                      <a:pt x="0" y="3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4" y="3"/>
                    </a:lnTo>
                    <a:lnTo>
                      <a:pt x="1" y="4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5552" name="Picture 70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" y="173"/>
                <a:ext cx="131" cy="1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553" name="Freeform 71"/>
              <p:cNvSpPr>
                <a:spLocks/>
              </p:cNvSpPr>
              <p:nvPr/>
            </p:nvSpPr>
            <p:spPr bwMode="auto">
              <a:xfrm>
                <a:off x="5550" y="34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0 h 2"/>
                  <a:gd name="T4" fmla="*/ 2 w 2"/>
                  <a:gd name="T5" fmla="*/ 2 h 2"/>
                  <a:gd name="T6" fmla="*/ 0 w 2"/>
                  <a:gd name="T7" fmla="*/ 0 h 2"/>
                  <a:gd name="T8" fmla="*/ 0 w 2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0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54" name="Freeform 72"/>
              <p:cNvSpPr>
                <a:spLocks/>
              </p:cNvSpPr>
              <p:nvPr/>
            </p:nvSpPr>
            <p:spPr bwMode="auto">
              <a:xfrm>
                <a:off x="5556" y="358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1 w 3"/>
                  <a:gd name="T3" fmla="*/ 1 h 1"/>
                  <a:gd name="T4" fmla="*/ 0 w 3"/>
                  <a:gd name="T5" fmla="*/ 1 h 1"/>
                  <a:gd name="T6" fmla="*/ 1 w 3"/>
                  <a:gd name="T7" fmla="*/ 0 h 1"/>
                  <a:gd name="T8" fmla="*/ 1 w 3"/>
                  <a:gd name="T9" fmla="*/ 0 h 1"/>
                  <a:gd name="T10" fmla="*/ 3 w 3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1">
                    <a:moveTo>
                      <a:pt x="3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5555" name="Picture 7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8" y="173"/>
                <a:ext cx="131" cy="1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556" name="Freeform 74"/>
              <p:cNvSpPr>
                <a:spLocks/>
              </p:cNvSpPr>
              <p:nvPr/>
            </p:nvSpPr>
            <p:spPr bwMode="auto">
              <a:xfrm>
                <a:off x="5541" y="362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3 h 3"/>
                  <a:gd name="T4" fmla="*/ 1 w 1"/>
                  <a:gd name="T5" fmla="*/ 3 h 3"/>
                  <a:gd name="T6" fmla="*/ 0 w 1"/>
                  <a:gd name="T7" fmla="*/ 3 h 3"/>
                  <a:gd name="T8" fmla="*/ 0 w 1"/>
                  <a:gd name="T9" fmla="*/ 0 h 3"/>
                  <a:gd name="T10" fmla="*/ 0 w 1"/>
                  <a:gd name="T11" fmla="*/ 0 h 3"/>
                  <a:gd name="T12" fmla="*/ 1 w 1"/>
                  <a:gd name="T13" fmla="*/ 1 h 3"/>
                  <a:gd name="T14" fmla="*/ 1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57" name="Freeform 75"/>
              <p:cNvSpPr>
                <a:spLocks/>
              </p:cNvSpPr>
              <p:nvPr/>
            </p:nvSpPr>
            <p:spPr bwMode="auto">
              <a:xfrm>
                <a:off x="5520" y="365"/>
                <a:ext cx="2" cy="2"/>
              </a:xfrm>
              <a:custGeom>
                <a:avLst/>
                <a:gdLst>
                  <a:gd name="T0" fmla="*/ 2 w 2"/>
                  <a:gd name="T1" fmla="*/ 1 h 2"/>
                  <a:gd name="T2" fmla="*/ 1 w 2"/>
                  <a:gd name="T3" fmla="*/ 2 h 2"/>
                  <a:gd name="T4" fmla="*/ 0 w 2"/>
                  <a:gd name="T5" fmla="*/ 1 h 2"/>
                  <a:gd name="T6" fmla="*/ 1 w 2"/>
                  <a:gd name="T7" fmla="*/ 0 h 2"/>
                  <a:gd name="T8" fmla="*/ 2 w 2"/>
                  <a:gd name="T9" fmla="*/ 1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2" y="1"/>
                    </a:moveTo>
                    <a:lnTo>
                      <a:pt x="1" y="2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58" name="Freeform 76"/>
              <p:cNvSpPr>
                <a:spLocks/>
              </p:cNvSpPr>
              <p:nvPr/>
            </p:nvSpPr>
            <p:spPr bwMode="auto">
              <a:xfrm>
                <a:off x="4521" y="374"/>
                <a:ext cx="13" cy="12"/>
              </a:xfrm>
              <a:custGeom>
                <a:avLst/>
                <a:gdLst>
                  <a:gd name="T0" fmla="*/ 7 w 13"/>
                  <a:gd name="T1" fmla="*/ 9 h 12"/>
                  <a:gd name="T2" fmla="*/ 10 w 13"/>
                  <a:gd name="T3" fmla="*/ 9 h 12"/>
                  <a:gd name="T4" fmla="*/ 10 w 13"/>
                  <a:gd name="T5" fmla="*/ 12 h 12"/>
                  <a:gd name="T6" fmla="*/ 0 w 13"/>
                  <a:gd name="T7" fmla="*/ 12 h 12"/>
                  <a:gd name="T8" fmla="*/ 13 w 13"/>
                  <a:gd name="T9" fmla="*/ 0 h 12"/>
                  <a:gd name="T10" fmla="*/ 13 w 13"/>
                  <a:gd name="T11" fmla="*/ 5 h 12"/>
                  <a:gd name="T12" fmla="*/ 11 w 13"/>
                  <a:gd name="T13" fmla="*/ 5 h 12"/>
                  <a:gd name="T14" fmla="*/ 10 w 13"/>
                  <a:gd name="T15" fmla="*/ 5 h 12"/>
                  <a:gd name="T16" fmla="*/ 10 w 13"/>
                  <a:gd name="T17" fmla="*/ 6 h 12"/>
                  <a:gd name="T18" fmla="*/ 7 w 13"/>
                  <a:gd name="T19" fmla="*/ 9 h 1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3" h="12">
                    <a:moveTo>
                      <a:pt x="7" y="9"/>
                    </a:moveTo>
                    <a:lnTo>
                      <a:pt x="10" y="9"/>
                    </a:lnTo>
                    <a:lnTo>
                      <a:pt x="10" y="12"/>
                    </a:lnTo>
                    <a:lnTo>
                      <a:pt x="0" y="12"/>
                    </a:lnTo>
                    <a:lnTo>
                      <a:pt x="13" y="0"/>
                    </a:lnTo>
                    <a:lnTo>
                      <a:pt x="13" y="5"/>
                    </a:lnTo>
                    <a:lnTo>
                      <a:pt x="11" y="5"/>
                    </a:lnTo>
                    <a:lnTo>
                      <a:pt x="10" y="5"/>
                    </a:lnTo>
                    <a:lnTo>
                      <a:pt x="10" y="6"/>
                    </a:lnTo>
                    <a:lnTo>
                      <a:pt x="7" y="9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59" name="Freeform 77"/>
              <p:cNvSpPr>
                <a:spLocks/>
              </p:cNvSpPr>
              <p:nvPr/>
            </p:nvSpPr>
            <p:spPr bwMode="auto">
              <a:xfrm>
                <a:off x="5563" y="410"/>
                <a:ext cx="3" cy="1"/>
              </a:xfrm>
              <a:custGeom>
                <a:avLst/>
                <a:gdLst>
                  <a:gd name="T0" fmla="*/ 1 w 3"/>
                  <a:gd name="T1" fmla="*/ 0 h 1"/>
                  <a:gd name="T2" fmla="*/ 3 w 3"/>
                  <a:gd name="T3" fmla="*/ 0 h 1"/>
                  <a:gd name="T4" fmla="*/ 1 w 3"/>
                  <a:gd name="T5" fmla="*/ 1 h 1"/>
                  <a:gd name="T6" fmla="*/ 0 w 3"/>
                  <a:gd name="T7" fmla="*/ 0 h 1"/>
                  <a:gd name="T8" fmla="*/ 1 w 3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1" y="0"/>
                    </a:moveTo>
                    <a:lnTo>
                      <a:pt x="3" y="0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60" name="Freeform 78"/>
              <p:cNvSpPr>
                <a:spLocks/>
              </p:cNvSpPr>
              <p:nvPr/>
            </p:nvSpPr>
            <p:spPr bwMode="auto">
              <a:xfrm>
                <a:off x="5573" y="390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61" name="Freeform 79"/>
              <p:cNvSpPr>
                <a:spLocks/>
              </p:cNvSpPr>
              <p:nvPr/>
            </p:nvSpPr>
            <p:spPr bwMode="auto">
              <a:xfrm>
                <a:off x="13" y="330"/>
                <a:ext cx="1857" cy="136"/>
              </a:xfrm>
              <a:custGeom>
                <a:avLst/>
                <a:gdLst>
                  <a:gd name="T0" fmla="*/ 1854 w 1857"/>
                  <a:gd name="T1" fmla="*/ 21 h 136"/>
                  <a:gd name="T2" fmla="*/ 1854 w 1857"/>
                  <a:gd name="T3" fmla="*/ 21 h 136"/>
                  <a:gd name="T4" fmla="*/ 1853 w 1857"/>
                  <a:gd name="T5" fmla="*/ 18 h 136"/>
                  <a:gd name="T6" fmla="*/ 1850 w 1857"/>
                  <a:gd name="T7" fmla="*/ 14 h 136"/>
                  <a:gd name="T8" fmla="*/ 1847 w 1857"/>
                  <a:gd name="T9" fmla="*/ 11 h 136"/>
                  <a:gd name="T10" fmla="*/ 1843 w 1857"/>
                  <a:gd name="T11" fmla="*/ 8 h 136"/>
                  <a:gd name="T12" fmla="*/ 1843 w 1857"/>
                  <a:gd name="T13" fmla="*/ 8 h 136"/>
                  <a:gd name="T14" fmla="*/ 1832 w 1857"/>
                  <a:gd name="T15" fmla="*/ 4 h 136"/>
                  <a:gd name="T16" fmla="*/ 1818 w 1857"/>
                  <a:gd name="T17" fmla="*/ 2 h 136"/>
                  <a:gd name="T18" fmla="*/ 230 w 1857"/>
                  <a:gd name="T19" fmla="*/ 2 h 136"/>
                  <a:gd name="T20" fmla="*/ 230 w 1857"/>
                  <a:gd name="T21" fmla="*/ 2 h 136"/>
                  <a:gd name="T22" fmla="*/ 219 w 1857"/>
                  <a:gd name="T23" fmla="*/ 4 h 136"/>
                  <a:gd name="T24" fmla="*/ 209 w 1857"/>
                  <a:gd name="T25" fmla="*/ 7 h 136"/>
                  <a:gd name="T26" fmla="*/ 209 w 1857"/>
                  <a:gd name="T27" fmla="*/ 7 h 136"/>
                  <a:gd name="T28" fmla="*/ 201 w 1857"/>
                  <a:gd name="T29" fmla="*/ 11 h 136"/>
                  <a:gd name="T30" fmla="*/ 197 w 1857"/>
                  <a:gd name="T31" fmla="*/ 15 h 136"/>
                  <a:gd name="T32" fmla="*/ 197 w 1857"/>
                  <a:gd name="T33" fmla="*/ 15 h 136"/>
                  <a:gd name="T34" fmla="*/ 194 w 1857"/>
                  <a:gd name="T35" fmla="*/ 19 h 136"/>
                  <a:gd name="T36" fmla="*/ 194 w 1857"/>
                  <a:gd name="T37" fmla="*/ 22 h 136"/>
                  <a:gd name="T38" fmla="*/ 194 w 1857"/>
                  <a:gd name="T39" fmla="*/ 136 h 136"/>
                  <a:gd name="T40" fmla="*/ 0 w 1857"/>
                  <a:gd name="T41" fmla="*/ 136 h 136"/>
                  <a:gd name="T42" fmla="*/ 0 w 1857"/>
                  <a:gd name="T43" fmla="*/ 133 h 136"/>
                  <a:gd name="T44" fmla="*/ 191 w 1857"/>
                  <a:gd name="T45" fmla="*/ 133 h 136"/>
                  <a:gd name="T46" fmla="*/ 191 w 1857"/>
                  <a:gd name="T47" fmla="*/ 22 h 136"/>
                  <a:gd name="T48" fmla="*/ 191 w 1857"/>
                  <a:gd name="T49" fmla="*/ 22 h 136"/>
                  <a:gd name="T50" fmla="*/ 191 w 1857"/>
                  <a:gd name="T51" fmla="*/ 18 h 136"/>
                  <a:gd name="T52" fmla="*/ 194 w 1857"/>
                  <a:gd name="T53" fmla="*/ 14 h 136"/>
                  <a:gd name="T54" fmla="*/ 198 w 1857"/>
                  <a:gd name="T55" fmla="*/ 9 h 136"/>
                  <a:gd name="T56" fmla="*/ 202 w 1857"/>
                  <a:gd name="T57" fmla="*/ 7 h 136"/>
                  <a:gd name="T58" fmla="*/ 208 w 1857"/>
                  <a:gd name="T59" fmla="*/ 4 h 136"/>
                  <a:gd name="T60" fmla="*/ 215 w 1857"/>
                  <a:gd name="T61" fmla="*/ 2 h 136"/>
                  <a:gd name="T62" fmla="*/ 222 w 1857"/>
                  <a:gd name="T63" fmla="*/ 1 h 136"/>
                  <a:gd name="T64" fmla="*/ 230 w 1857"/>
                  <a:gd name="T65" fmla="*/ 0 h 136"/>
                  <a:gd name="T66" fmla="*/ 1818 w 1857"/>
                  <a:gd name="T67" fmla="*/ 0 h 136"/>
                  <a:gd name="T68" fmla="*/ 1818 w 1857"/>
                  <a:gd name="T69" fmla="*/ 0 h 136"/>
                  <a:gd name="T70" fmla="*/ 1831 w 1857"/>
                  <a:gd name="T71" fmla="*/ 1 h 136"/>
                  <a:gd name="T72" fmla="*/ 1842 w 1857"/>
                  <a:gd name="T73" fmla="*/ 5 h 136"/>
                  <a:gd name="T74" fmla="*/ 1850 w 1857"/>
                  <a:gd name="T75" fmla="*/ 11 h 136"/>
                  <a:gd name="T76" fmla="*/ 1853 w 1857"/>
                  <a:gd name="T77" fmla="*/ 14 h 136"/>
                  <a:gd name="T78" fmla="*/ 1856 w 1857"/>
                  <a:gd name="T79" fmla="*/ 16 h 136"/>
                  <a:gd name="T80" fmla="*/ 1856 w 1857"/>
                  <a:gd name="T81" fmla="*/ 16 h 136"/>
                  <a:gd name="T82" fmla="*/ 1854 w 1857"/>
                  <a:gd name="T83" fmla="*/ 19 h 136"/>
                  <a:gd name="T84" fmla="*/ 1857 w 1857"/>
                  <a:gd name="T85" fmla="*/ 21 h 136"/>
                  <a:gd name="T86" fmla="*/ 1857 w 1857"/>
                  <a:gd name="T87" fmla="*/ 21 h 136"/>
                  <a:gd name="T88" fmla="*/ 1854 w 1857"/>
                  <a:gd name="T89" fmla="*/ 21 h 136"/>
                  <a:gd name="T90" fmla="*/ 1854 w 1857"/>
                  <a:gd name="T91" fmla="*/ 21 h 136"/>
                  <a:gd name="T92" fmla="*/ 1854 w 1857"/>
                  <a:gd name="T93" fmla="*/ 21 h 1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1857" h="136">
                    <a:moveTo>
                      <a:pt x="1854" y="21"/>
                    </a:moveTo>
                    <a:lnTo>
                      <a:pt x="1854" y="21"/>
                    </a:lnTo>
                    <a:lnTo>
                      <a:pt x="1853" y="18"/>
                    </a:lnTo>
                    <a:lnTo>
                      <a:pt x="1850" y="14"/>
                    </a:lnTo>
                    <a:lnTo>
                      <a:pt x="1847" y="11"/>
                    </a:lnTo>
                    <a:lnTo>
                      <a:pt x="1843" y="8"/>
                    </a:lnTo>
                    <a:lnTo>
                      <a:pt x="1832" y="4"/>
                    </a:lnTo>
                    <a:lnTo>
                      <a:pt x="1818" y="2"/>
                    </a:lnTo>
                    <a:lnTo>
                      <a:pt x="230" y="2"/>
                    </a:lnTo>
                    <a:lnTo>
                      <a:pt x="219" y="4"/>
                    </a:lnTo>
                    <a:lnTo>
                      <a:pt x="209" y="7"/>
                    </a:lnTo>
                    <a:lnTo>
                      <a:pt x="201" y="11"/>
                    </a:lnTo>
                    <a:lnTo>
                      <a:pt x="197" y="15"/>
                    </a:lnTo>
                    <a:lnTo>
                      <a:pt x="194" y="19"/>
                    </a:lnTo>
                    <a:lnTo>
                      <a:pt x="194" y="22"/>
                    </a:lnTo>
                    <a:lnTo>
                      <a:pt x="194" y="136"/>
                    </a:lnTo>
                    <a:lnTo>
                      <a:pt x="0" y="136"/>
                    </a:lnTo>
                    <a:lnTo>
                      <a:pt x="0" y="133"/>
                    </a:lnTo>
                    <a:lnTo>
                      <a:pt x="191" y="133"/>
                    </a:lnTo>
                    <a:lnTo>
                      <a:pt x="191" y="22"/>
                    </a:lnTo>
                    <a:lnTo>
                      <a:pt x="191" y="18"/>
                    </a:lnTo>
                    <a:lnTo>
                      <a:pt x="194" y="14"/>
                    </a:lnTo>
                    <a:lnTo>
                      <a:pt x="198" y="9"/>
                    </a:lnTo>
                    <a:lnTo>
                      <a:pt x="202" y="7"/>
                    </a:lnTo>
                    <a:lnTo>
                      <a:pt x="208" y="4"/>
                    </a:lnTo>
                    <a:lnTo>
                      <a:pt x="215" y="2"/>
                    </a:lnTo>
                    <a:lnTo>
                      <a:pt x="222" y="1"/>
                    </a:lnTo>
                    <a:lnTo>
                      <a:pt x="230" y="0"/>
                    </a:lnTo>
                    <a:lnTo>
                      <a:pt x="1818" y="0"/>
                    </a:lnTo>
                    <a:lnTo>
                      <a:pt x="1831" y="1"/>
                    </a:lnTo>
                    <a:lnTo>
                      <a:pt x="1842" y="5"/>
                    </a:lnTo>
                    <a:lnTo>
                      <a:pt x="1850" y="11"/>
                    </a:lnTo>
                    <a:lnTo>
                      <a:pt x="1853" y="14"/>
                    </a:lnTo>
                    <a:lnTo>
                      <a:pt x="1856" y="16"/>
                    </a:lnTo>
                    <a:lnTo>
                      <a:pt x="1854" y="19"/>
                    </a:lnTo>
                    <a:lnTo>
                      <a:pt x="1857" y="21"/>
                    </a:lnTo>
                    <a:lnTo>
                      <a:pt x="1854" y="2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62" name="Freeform 80"/>
              <p:cNvSpPr>
                <a:spLocks/>
              </p:cNvSpPr>
              <p:nvPr/>
            </p:nvSpPr>
            <p:spPr bwMode="auto">
              <a:xfrm>
                <a:off x="5573" y="383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63" name="Freeform 81"/>
              <p:cNvSpPr>
                <a:spLocks/>
              </p:cNvSpPr>
              <p:nvPr/>
            </p:nvSpPr>
            <p:spPr bwMode="auto">
              <a:xfrm>
                <a:off x="5541" y="360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3 h 3"/>
                  <a:gd name="T4" fmla="*/ 1 w 1"/>
                  <a:gd name="T5" fmla="*/ 3 h 3"/>
                  <a:gd name="T6" fmla="*/ 0 w 1"/>
                  <a:gd name="T7" fmla="*/ 2 h 3"/>
                  <a:gd name="T8" fmla="*/ 0 w 1"/>
                  <a:gd name="T9" fmla="*/ 0 h 3"/>
                  <a:gd name="T10" fmla="*/ 0 w 1"/>
                  <a:gd name="T11" fmla="*/ 0 h 3"/>
                  <a:gd name="T12" fmla="*/ 1 w 1"/>
                  <a:gd name="T13" fmla="*/ 0 h 3"/>
                  <a:gd name="T14" fmla="*/ 1 w 1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64" name="Freeform 82"/>
              <p:cNvSpPr>
                <a:spLocks/>
              </p:cNvSpPr>
              <p:nvPr/>
            </p:nvSpPr>
            <p:spPr bwMode="auto">
              <a:xfrm>
                <a:off x="5674" y="95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0 w 1"/>
                  <a:gd name="T5" fmla="*/ 2 h 2"/>
                  <a:gd name="T6" fmla="*/ 0 w 1"/>
                  <a:gd name="T7" fmla="*/ 2 h 2"/>
                  <a:gd name="T8" fmla="*/ 0 w 1"/>
                  <a:gd name="T9" fmla="*/ 0 h 2"/>
                  <a:gd name="T10" fmla="*/ 0 w 1"/>
                  <a:gd name="T11" fmla="*/ 0 h 2"/>
                  <a:gd name="T12" fmla="*/ 0 w 1"/>
                  <a:gd name="T13" fmla="*/ 0 h 2"/>
                  <a:gd name="T14" fmla="*/ 0 w 1"/>
                  <a:gd name="T15" fmla="*/ 0 h 2"/>
                  <a:gd name="T16" fmla="*/ 1 w 1"/>
                  <a:gd name="T17" fmla="*/ 0 h 2"/>
                  <a:gd name="T18" fmla="*/ 1 w 1"/>
                  <a:gd name="T19" fmla="*/ 2 h 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65" name="Freeform 83"/>
              <p:cNvSpPr>
                <a:spLocks/>
              </p:cNvSpPr>
              <p:nvPr/>
            </p:nvSpPr>
            <p:spPr bwMode="auto">
              <a:xfrm>
                <a:off x="5515" y="352"/>
                <a:ext cx="16" cy="7"/>
              </a:xfrm>
              <a:custGeom>
                <a:avLst/>
                <a:gdLst>
                  <a:gd name="T0" fmla="*/ 16 w 16"/>
                  <a:gd name="T1" fmla="*/ 1 h 7"/>
                  <a:gd name="T2" fmla="*/ 2 w 16"/>
                  <a:gd name="T3" fmla="*/ 7 h 7"/>
                  <a:gd name="T4" fmla="*/ 0 w 16"/>
                  <a:gd name="T5" fmla="*/ 6 h 7"/>
                  <a:gd name="T6" fmla="*/ 0 w 16"/>
                  <a:gd name="T7" fmla="*/ 6 h 7"/>
                  <a:gd name="T8" fmla="*/ 7 w 16"/>
                  <a:gd name="T9" fmla="*/ 1 h 7"/>
                  <a:gd name="T10" fmla="*/ 16 w 16"/>
                  <a:gd name="T11" fmla="*/ 0 h 7"/>
                  <a:gd name="T12" fmla="*/ 16 w 16"/>
                  <a:gd name="T13" fmla="*/ 1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6" h="7">
                    <a:moveTo>
                      <a:pt x="16" y="1"/>
                    </a:moveTo>
                    <a:lnTo>
                      <a:pt x="2" y="7"/>
                    </a:lnTo>
                    <a:lnTo>
                      <a:pt x="0" y="6"/>
                    </a:lnTo>
                    <a:lnTo>
                      <a:pt x="7" y="1"/>
                    </a:lnTo>
                    <a:lnTo>
                      <a:pt x="16" y="0"/>
                    </a:lnTo>
                    <a:lnTo>
                      <a:pt x="16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66" name="Freeform 84"/>
              <p:cNvSpPr>
                <a:spLocks/>
              </p:cNvSpPr>
              <p:nvPr/>
            </p:nvSpPr>
            <p:spPr bwMode="auto">
              <a:xfrm>
                <a:off x="5542" y="410"/>
                <a:ext cx="8" cy="4"/>
              </a:xfrm>
              <a:custGeom>
                <a:avLst/>
                <a:gdLst>
                  <a:gd name="T0" fmla="*/ 0 w 8"/>
                  <a:gd name="T1" fmla="*/ 4 h 4"/>
                  <a:gd name="T2" fmla="*/ 0 w 8"/>
                  <a:gd name="T3" fmla="*/ 2 h 4"/>
                  <a:gd name="T4" fmla="*/ 0 w 8"/>
                  <a:gd name="T5" fmla="*/ 2 h 4"/>
                  <a:gd name="T6" fmla="*/ 8 w 8"/>
                  <a:gd name="T7" fmla="*/ 0 h 4"/>
                  <a:gd name="T8" fmla="*/ 8 w 8"/>
                  <a:gd name="T9" fmla="*/ 1 h 4"/>
                  <a:gd name="T10" fmla="*/ 8 w 8"/>
                  <a:gd name="T11" fmla="*/ 1 h 4"/>
                  <a:gd name="T12" fmla="*/ 4 w 8"/>
                  <a:gd name="T13" fmla="*/ 2 h 4"/>
                  <a:gd name="T14" fmla="*/ 0 w 8"/>
                  <a:gd name="T15" fmla="*/ 4 h 4"/>
                  <a:gd name="T16" fmla="*/ 0 w 8"/>
                  <a:gd name="T17" fmla="*/ 4 h 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4">
                    <a:moveTo>
                      <a:pt x="0" y="4"/>
                    </a:moveTo>
                    <a:lnTo>
                      <a:pt x="0" y="2"/>
                    </a:lnTo>
                    <a:lnTo>
                      <a:pt x="8" y="0"/>
                    </a:lnTo>
                    <a:lnTo>
                      <a:pt x="8" y="1"/>
                    </a:lnTo>
                    <a:lnTo>
                      <a:pt x="4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67" name="Freeform 85"/>
              <p:cNvSpPr>
                <a:spLocks/>
              </p:cNvSpPr>
              <p:nvPr/>
            </p:nvSpPr>
            <p:spPr bwMode="auto">
              <a:xfrm>
                <a:off x="5009" y="419"/>
                <a:ext cx="44" cy="12"/>
              </a:xfrm>
              <a:custGeom>
                <a:avLst/>
                <a:gdLst>
                  <a:gd name="T0" fmla="*/ 44 w 44"/>
                  <a:gd name="T1" fmla="*/ 0 h 12"/>
                  <a:gd name="T2" fmla="*/ 44 w 44"/>
                  <a:gd name="T3" fmla="*/ 9 h 12"/>
                  <a:gd name="T4" fmla="*/ 44 w 44"/>
                  <a:gd name="T5" fmla="*/ 12 h 12"/>
                  <a:gd name="T6" fmla="*/ 0 w 44"/>
                  <a:gd name="T7" fmla="*/ 12 h 12"/>
                  <a:gd name="T8" fmla="*/ 0 w 44"/>
                  <a:gd name="T9" fmla="*/ 0 h 12"/>
                  <a:gd name="T10" fmla="*/ 3 w 44"/>
                  <a:gd name="T11" fmla="*/ 0 h 12"/>
                  <a:gd name="T12" fmla="*/ 3 w 44"/>
                  <a:gd name="T13" fmla="*/ 9 h 12"/>
                  <a:gd name="T14" fmla="*/ 41 w 44"/>
                  <a:gd name="T15" fmla="*/ 9 h 12"/>
                  <a:gd name="T16" fmla="*/ 41 w 44"/>
                  <a:gd name="T17" fmla="*/ 0 h 12"/>
                  <a:gd name="T18" fmla="*/ 44 w 44"/>
                  <a:gd name="T19" fmla="*/ 0 h 1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4" h="12">
                    <a:moveTo>
                      <a:pt x="44" y="0"/>
                    </a:moveTo>
                    <a:lnTo>
                      <a:pt x="44" y="9"/>
                    </a:lnTo>
                    <a:lnTo>
                      <a:pt x="44" y="12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9"/>
                    </a:lnTo>
                    <a:lnTo>
                      <a:pt x="41" y="9"/>
                    </a:lnTo>
                    <a:lnTo>
                      <a:pt x="41" y="0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68" name="Freeform 86"/>
              <p:cNvSpPr>
                <a:spLocks/>
              </p:cNvSpPr>
              <p:nvPr/>
            </p:nvSpPr>
            <p:spPr bwMode="auto">
              <a:xfrm>
                <a:off x="4569" y="397"/>
                <a:ext cx="14" cy="27"/>
              </a:xfrm>
              <a:custGeom>
                <a:avLst/>
                <a:gdLst>
                  <a:gd name="T0" fmla="*/ 1 w 14"/>
                  <a:gd name="T1" fmla="*/ 3 h 27"/>
                  <a:gd name="T2" fmla="*/ 1 w 14"/>
                  <a:gd name="T3" fmla="*/ 27 h 27"/>
                  <a:gd name="T4" fmla="*/ 0 w 14"/>
                  <a:gd name="T5" fmla="*/ 27 h 27"/>
                  <a:gd name="T6" fmla="*/ 0 w 14"/>
                  <a:gd name="T7" fmla="*/ 0 h 27"/>
                  <a:gd name="T8" fmla="*/ 14 w 14"/>
                  <a:gd name="T9" fmla="*/ 0 h 27"/>
                  <a:gd name="T10" fmla="*/ 14 w 14"/>
                  <a:gd name="T11" fmla="*/ 27 h 27"/>
                  <a:gd name="T12" fmla="*/ 11 w 14"/>
                  <a:gd name="T13" fmla="*/ 27 h 27"/>
                  <a:gd name="T14" fmla="*/ 11 w 14"/>
                  <a:gd name="T15" fmla="*/ 3 h 27"/>
                  <a:gd name="T16" fmla="*/ 1 w 14"/>
                  <a:gd name="T17" fmla="*/ 3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" h="27">
                    <a:moveTo>
                      <a:pt x="1" y="3"/>
                    </a:moveTo>
                    <a:lnTo>
                      <a:pt x="1" y="27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14" y="27"/>
                    </a:lnTo>
                    <a:lnTo>
                      <a:pt x="11" y="27"/>
                    </a:lnTo>
                    <a:lnTo>
                      <a:pt x="11" y="3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69" name="Freeform 87"/>
              <p:cNvSpPr>
                <a:spLocks/>
              </p:cNvSpPr>
              <p:nvPr/>
            </p:nvSpPr>
            <p:spPr bwMode="auto">
              <a:xfrm>
                <a:off x="5674" y="95"/>
                <a:ext cx="0" cy="2"/>
              </a:xfrm>
              <a:custGeom>
                <a:avLst/>
                <a:gdLst>
                  <a:gd name="T0" fmla="*/ 0 h 2"/>
                  <a:gd name="T1" fmla="*/ 0 h 2"/>
                  <a:gd name="T2" fmla="*/ 0 h 2"/>
                  <a:gd name="T3" fmla="*/ 0 h 2"/>
                  <a:gd name="T4" fmla="*/ 2 h 2"/>
                  <a:gd name="T5" fmla="*/ 0 h 2"/>
                  <a:gd name="T6" fmla="*/ 0 h 2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</a:gdLst>
                <a:ahLst/>
                <a:cxnLst>
                  <a:cxn ang="T7">
                    <a:pos x="0" y="T0"/>
                  </a:cxn>
                  <a:cxn ang="T8">
                    <a:pos x="0" y="T1"/>
                  </a:cxn>
                  <a:cxn ang="T9">
                    <a:pos x="0" y="T2"/>
                  </a:cxn>
                  <a:cxn ang="T10">
                    <a:pos x="0" y="T3"/>
                  </a:cxn>
                  <a:cxn ang="T11">
                    <a:pos x="0" y="T4"/>
                  </a:cxn>
                  <a:cxn ang="T12">
                    <a:pos x="0" y="T5"/>
                  </a:cxn>
                  <a:cxn ang="T13">
                    <a:pos x="0" y="T6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70" name="Freeform 88"/>
              <p:cNvSpPr>
                <a:spLocks/>
              </p:cNvSpPr>
              <p:nvPr/>
            </p:nvSpPr>
            <p:spPr bwMode="auto">
              <a:xfrm>
                <a:off x="5532" y="349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2 h 2"/>
                  <a:gd name="T4" fmla="*/ 0 w 2"/>
                  <a:gd name="T5" fmla="*/ 2 h 2"/>
                  <a:gd name="T6" fmla="*/ 0 w 2"/>
                  <a:gd name="T7" fmla="*/ 0 h 2"/>
                  <a:gd name="T8" fmla="*/ 0 w 2"/>
                  <a:gd name="T9" fmla="*/ 0 h 2"/>
                  <a:gd name="T10" fmla="*/ 2 w 2"/>
                  <a:gd name="T11" fmla="*/ 0 h 2"/>
                  <a:gd name="T12" fmla="*/ 2 w 2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71" name="Freeform 89"/>
              <p:cNvSpPr>
                <a:spLocks/>
              </p:cNvSpPr>
              <p:nvPr/>
            </p:nvSpPr>
            <p:spPr bwMode="auto">
              <a:xfrm>
                <a:off x="5571" y="390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0 w 2"/>
                  <a:gd name="T11" fmla="*/ 0 h 1"/>
                  <a:gd name="T12" fmla="*/ 2 w 2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72" name="Freeform 90"/>
              <p:cNvSpPr>
                <a:spLocks/>
              </p:cNvSpPr>
              <p:nvPr/>
            </p:nvSpPr>
            <p:spPr bwMode="auto">
              <a:xfrm>
                <a:off x="5552" y="366"/>
                <a:ext cx="5" cy="6"/>
              </a:xfrm>
              <a:custGeom>
                <a:avLst/>
                <a:gdLst>
                  <a:gd name="T0" fmla="*/ 5 w 5"/>
                  <a:gd name="T1" fmla="*/ 4 h 6"/>
                  <a:gd name="T2" fmla="*/ 4 w 5"/>
                  <a:gd name="T3" fmla="*/ 6 h 6"/>
                  <a:gd name="T4" fmla="*/ 4 w 5"/>
                  <a:gd name="T5" fmla="*/ 6 h 6"/>
                  <a:gd name="T6" fmla="*/ 0 w 5"/>
                  <a:gd name="T7" fmla="*/ 1 h 6"/>
                  <a:gd name="T8" fmla="*/ 1 w 5"/>
                  <a:gd name="T9" fmla="*/ 0 h 6"/>
                  <a:gd name="T10" fmla="*/ 4 w 5"/>
                  <a:gd name="T11" fmla="*/ 3 h 6"/>
                  <a:gd name="T12" fmla="*/ 4 w 5"/>
                  <a:gd name="T13" fmla="*/ 3 h 6"/>
                  <a:gd name="T14" fmla="*/ 5 w 5"/>
                  <a:gd name="T15" fmla="*/ 4 h 6"/>
                  <a:gd name="T16" fmla="*/ 5 w 5"/>
                  <a:gd name="T17" fmla="*/ 4 h 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" h="6">
                    <a:moveTo>
                      <a:pt x="5" y="4"/>
                    </a:moveTo>
                    <a:lnTo>
                      <a:pt x="4" y="6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4" y="3"/>
                    </a:lnTo>
                    <a:lnTo>
                      <a:pt x="5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73" name="Freeform 91"/>
              <p:cNvSpPr>
                <a:spLocks/>
              </p:cNvSpPr>
              <p:nvPr/>
            </p:nvSpPr>
            <p:spPr bwMode="auto">
              <a:xfrm>
                <a:off x="1867" y="346"/>
                <a:ext cx="3" cy="5"/>
              </a:xfrm>
              <a:custGeom>
                <a:avLst/>
                <a:gdLst>
                  <a:gd name="T0" fmla="*/ 3 w 3"/>
                  <a:gd name="T1" fmla="*/ 5 h 5"/>
                  <a:gd name="T2" fmla="*/ 0 w 3"/>
                  <a:gd name="T3" fmla="*/ 3 h 5"/>
                  <a:gd name="T4" fmla="*/ 0 w 3"/>
                  <a:gd name="T5" fmla="*/ 3 h 5"/>
                  <a:gd name="T6" fmla="*/ 2 w 3"/>
                  <a:gd name="T7" fmla="*/ 0 h 5"/>
                  <a:gd name="T8" fmla="*/ 2 w 3"/>
                  <a:gd name="T9" fmla="*/ 0 h 5"/>
                  <a:gd name="T10" fmla="*/ 3 w 3"/>
                  <a:gd name="T11" fmla="*/ 5 h 5"/>
                  <a:gd name="T12" fmla="*/ 3 w 3"/>
                  <a:gd name="T13" fmla="*/ 5 h 5"/>
                  <a:gd name="T14" fmla="*/ 3 w 3"/>
                  <a:gd name="T15" fmla="*/ 5 h 5"/>
                  <a:gd name="T16" fmla="*/ 3 w 3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" h="5">
                    <a:moveTo>
                      <a:pt x="3" y="5"/>
                    </a:moveTo>
                    <a:lnTo>
                      <a:pt x="0" y="3"/>
                    </a:lnTo>
                    <a:lnTo>
                      <a:pt x="2" y="0"/>
                    </a:lnTo>
                    <a:lnTo>
                      <a:pt x="3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74" name="Freeform 92"/>
              <p:cNvSpPr>
                <a:spLocks noEditPoints="1"/>
              </p:cNvSpPr>
              <p:nvPr/>
            </p:nvSpPr>
            <p:spPr bwMode="auto">
              <a:xfrm>
                <a:off x="13" y="11"/>
                <a:ext cx="5734" cy="306"/>
              </a:xfrm>
              <a:custGeom>
                <a:avLst/>
                <a:gdLst>
                  <a:gd name="T0" fmla="*/ 97 w 5734"/>
                  <a:gd name="T1" fmla="*/ 54 h 306"/>
                  <a:gd name="T2" fmla="*/ 75 w 5734"/>
                  <a:gd name="T3" fmla="*/ 54 h 306"/>
                  <a:gd name="T4" fmla="*/ 70 w 5734"/>
                  <a:gd name="T5" fmla="*/ 69 h 306"/>
                  <a:gd name="T6" fmla="*/ 61 w 5734"/>
                  <a:gd name="T7" fmla="*/ 31 h 306"/>
                  <a:gd name="T8" fmla="*/ 75 w 5734"/>
                  <a:gd name="T9" fmla="*/ 77 h 306"/>
                  <a:gd name="T10" fmla="*/ 86 w 5734"/>
                  <a:gd name="T11" fmla="*/ 39 h 306"/>
                  <a:gd name="T12" fmla="*/ 90 w 5734"/>
                  <a:gd name="T13" fmla="*/ 55 h 306"/>
                  <a:gd name="T14" fmla="*/ 119 w 5734"/>
                  <a:gd name="T15" fmla="*/ 31 h 306"/>
                  <a:gd name="T16" fmla="*/ 104 w 5734"/>
                  <a:gd name="T17" fmla="*/ 54 h 306"/>
                  <a:gd name="T18" fmla="*/ 401 w 5734"/>
                  <a:gd name="T19" fmla="*/ 208 h 306"/>
                  <a:gd name="T20" fmla="*/ 401 w 5734"/>
                  <a:gd name="T21" fmla="*/ 229 h 306"/>
                  <a:gd name="T22" fmla="*/ 401 w 5734"/>
                  <a:gd name="T23" fmla="*/ 208 h 306"/>
                  <a:gd name="T24" fmla="*/ 319 w 5734"/>
                  <a:gd name="T25" fmla="*/ 213 h 306"/>
                  <a:gd name="T26" fmla="*/ 303 w 5734"/>
                  <a:gd name="T27" fmla="*/ 184 h 306"/>
                  <a:gd name="T28" fmla="*/ 272 w 5734"/>
                  <a:gd name="T29" fmla="*/ 167 h 306"/>
                  <a:gd name="T30" fmla="*/ 248 w 5734"/>
                  <a:gd name="T31" fmla="*/ 167 h 306"/>
                  <a:gd name="T32" fmla="*/ 219 w 5734"/>
                  <a:gd name="T33" fmla="*/ 184 h 306"/>
                  <a:gd name="T34" fmla="*/ 202 w 5734"/>
                  <a:gd name="T35" fmla="*/ 213 h 306"/>
                  <a:gd name="T36" fmla="*/ 202 w 5734"/>
                  <a:gd name="T37" fmla="*/ 237 h 306"/>
                  <a:gd name="T38" fmla="*/ 219 w 5734"/>
                  <a:gd name="T39" fmla="*/ 268 h 306"/>
                  <a:gd name="T40" fmla="*/ 248 w 5734"/>
                  <a:gd name="T41" fmla="*/ 284 h 306"/>
                  <a:gd name="T42" fmla="*/ 272 w 5734"/>
                  <a:gd name="T43" fmla="*/ 284 h 306"/>
                  <a:gd name="T44" fmla="*/ 303 w 5734"/>
                  <a:gd name="T45" fmla="*/ 268 h 306"/>
                  <a:gd name="T46" fmla="*/ 319 w 5734"/>
                  <a:gd name="T47" fmla="*/ 237 h 306"/>
                  <a:gd name="T48" fmla="*/ 5720 w 5734"/>
                  <a:gd name="T49" fmla="*/ 275 h 306"/>
                  <a:gd name="T50" fmla="*/ 4279 w 5734"/>
                  <a:gd name="T51" fmla="*/ 278 h 306"/>
                  <a:gd name="T52" fmla="*/ 5734 w 5734"/>
                  <a:gd name="T53" fmla="*/ 98 h 306"/>
                  <a:gd name="T54" fmla="*/ 0 w 5734"/>
                  <a:gd name="T55" fmla="*/ 306 h 306"/>
                  <a:gd name="T56" fmla="*/ 2 w 5734"/>
                  <a:gd name="T57" fmla="*/ 77 h 306"/>
                  <a:gd name="T58" fmla="*/ 11 w 5734"/>
                  <a:gd name="T59" fmla="*/ 42 h 306"/>
                  <a:gd name="T60" fmla="*/ 28 w 5734"/>
                  <a:gd name="T61" fmla="*/ 16 h 306"/>
                  <a:gd name="T62" fmla="*/ 49 w 5734"/>
                  <a:gd name="T63" fmla="*/ 2 h 306"/>
                  <a:gd name="T64" fmla="*/ 5141 w 5734"/>
                  <a:gd name="T65" fmla="*/ 0 h 306"/>
                  <a:gd name="T66" fmla="*/ 5142 w 5734"/>
                  <a:gd name="T67" fmla="*/ 90 h 306"/>
                  <a:gd name="T68" fmla="*/ 5150 w 5734"/>
                  <a:gd name="T69" fmla="*/ 100 h 306"/>
                  <a:gd name="T70" fmla="*/ 5661 w 5734"/>
                  <a:gd name="T71" fmla="*/ 101 h 306"/>
                  <a:gd name="T72" fmla="*/ 5672 w 5734"/>
                  <a:gd name="T73" fmla="*/ 96 h 306"/>
                  <a:gd name="T74" fmla="*/ 5678 w 5734"/>
                  <a:gd name="T75" fmla="*/ 0 h 306"/>
                  <a:gd name="T76" fmla="*/ 5696 w 5734"/>
                  <a:gd name="T77" fmla="*/ 7 h 306"/>
                  <a:gd name="T78" fmla="*/ 5716 w 5734"/>
                  <a:gd name="T79" fmla="*/ 27 h 306"/>
                  <a:gd name="T80" fmla="*/ 5728 w 5734"/>
                  <a:gd name="T81" fmla="*/ 59 h 306"/>
                  <a:gd name="T82" fmla="*/ 5734 w 5734"/>
                  <a:gd name="T83" fmla="*/ 98 h 306"/>
                  <a:gd name="T84" fmla="*/ 110 w 5734"/>
                  <a:gd name="T85" fmla="*/ 284 h 306"/>
                  <a:gd name="T86" fmla="*/ 140 w 5734"/>
                  <a:gd name="T87" fmla="*/ 268 h 306"/>
                  <a:gd name="T88" fmla="*/ 156 w 5734"/>
                  <a:gd name="T89" fmla="*/ 237 h 306"/>
                  <a:gd name="T90" fmla="*/ 156 w 5734"/>
                  <a:gd name="T91" fmla="*/ 213 h 306"/>
                  <a:gd name="T92" fmla="*/ 140 w 5734"/>
                  <a:gd name="T93" fmla="*/ 184 h 306"/>
                  <a:gd name="T94" fmla="*/ 110 w 5734"/>
                  <a:gd name="T95" fmla="*/ 167 h 306"/>
                  <a:gd name="T96" fmla="*/ 86 w 5734"/>
                  <a:gd name="T97" fmla="*/ 167 h 306"/>
                  <a:gd name="T98" fmla="*/ 56 w 5734"/>
                  <a:gd name="T99" fmla="*/ 184 h 306"/>
                  <a:gd name="T100" fmla="*/ 39 w 5734"/>
                  <a:gd name="T101" fmla="*/ 213 h 306"/>
                  <a:gd name="T102" fmla="*/ 39 w 5734"/>
                  <a:gd name="T103" fmla="*/ 237 h 306"/>
                  <a:gd name="T104" fmla="*/ 56 w 5734"/>
                  <a:gd name="T105" fmla="*/ 268 h 306"/>
                  <a:gd name="T106" fmla="*/ 86 w 5734"/>
                  <a:gd name="T107" fmla="*/ 284 h 306"/>
                  <a:gd name="T108" fmla="*/ 4250 w 5734"/>
                  <a:gd name="T109" fmla="*/ 278 h 306"/>
                  <a:gd name="T110" fmla="*/ 519 w 5734"/>
                  <a:gd name="T111" fmla="*/ 157 h 30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5734" h="306">
                    <a:moveTo>
                      <a:pt x="101" y="69"/>
                    </a:moveTo>
                    <a:lnTo>
                      <a:pt x="101" y="69"/>
                    </a:lnTo>
                    <a:lnTo>
                      <a:pt x="97" y="54"/>
                    </a:lnTo>
                    <a:lnTo>
                      <a:pt x="90" y="31"/>
                    </a:lnTo>
                    <a:lnTo>
                      <a:pt x="83" y="31"/>
                    </a:lnTo>
                    <a:lnTo>
                      <a:pt x="75" y="54"/>
                    </a:lnTo>
                    <a:lnTo>
                      <a:pt x="70" y="69"/>
                    </a:lnTo>
                    <a:lnTo>
                      <a:pt x="68" y="54"/>
                    </a:lnTo>
                    <a:lnTo>
                      <a:pt x="61" y="31"/>
                    </a:lnTo>
                    <a:lnTo>
                      <a:pt x="52" y="31"/>
                    </a:lnTo>
                    <a:lnTo>
                      <a:pt x="66" y="77"/>
                    </a:lnTo>
                    <a:lnTo>
                      <a:pt x="75" y="77"/>
                    </a:lnTo>
                    <a:lnTo>
                      <a:pt x="82" y="55"/>
                    </a:lnTo>
                    <a:lnTo>
                      <a:pt x="86" y="39"/>
                    </a:lnTo>
                    <a:lnTo>
                      <a:pt x="90" y="55"/>
                    </a:lnTo>
                    <a:lnTo>
                      <a:pt x="97" y="77"/>
                    </a:lnTo>
                    <a:lnTo>
                      <a:pt x="104" y="77"/>
                    </a:lnTo>
                    <a:lnTo>
                      <a:pt x="119" y="31"/>
                    </a:lnTo>
                    <a:lnTo>
                      <a:pt x="111" y="31"/>
                    </a:lnTo>
                    <a:lnTo>
                      <a:pt x="104" y="54"/>
                    </a:lnTo>
                    <a:lnTo>
                      <a:pt x="101" y="69"/>
                    </a:lnTo>
                    <a:close/>
                    <a:moveTo>
                      <a:pt x="401" y="208"/>
                    </a:moveTo>
                    <a:lnTo>
                      <a:pt x="382" y="208"/>
                    </a:lnTo>
                    <a:lnTo>
                      <a:pt x="392" y="218"/>
                    </a:lnTo>
                    <a:lnTo>
                      <a:pt x="401" y="229"/>
                    </a:lnTo>
                    <a:lnTo>
                      <a:pt x="413" y="218"/>
                    </a:lnTo>
                    <a:lnTo>
                      <a:pt x="422" y="208"/>
                    </a:lnTo>
                    <a:lnTo>
                      <a:pt x="401" y="208"/>
                    </a:lnTo>
                    <a:close/>
                    <a:moveTo>
                      <a:pt x="320" y="226"/>
                    </a:moveTo>
                    <a:lnTo>
                      <a:pt x="320" y="226"/>
                    </a:lnTo>
                    <a:lnTo>
                      <a:pt x="319" y="213"/>
                    </a:lnTo>
                    <a:lnTo>
                      <a:pt x="316" y="202"/>
                    </a:lnTo>
                    <a:lnTo>
                      <a:pt x="310" y="192"/>
                    </a:lnTo>
                    <a:lnTo>
                      <a:pt x="303" y="184"/>
                    </a:lnTo>
                    <a:lnTo>
                      <a:pt x="295" y="177"/>
                    </a:lnTo>
                    <a:lnTo>
                      <a:pt x="284" y="171"/>
                    </a:lnTo>
                    <a:lnTo>
                      <a:pt x="272" y="167"/>
                    </a:lnTo>
                    <a:lnTo>
                      <a:pt x="261" y="166"/>
                    </a:lnTo>
                    <a:lnTo>
                      <a:pt x="248" y="167"/>
                    </a:lnTo>
                    <a:lnTo>
                      <a:pt x="237" y="171"/>
                    </a:lnTo>
                    <a:lnTo>
                      <a:pt x="227" y="177"/>
                    </a:lnTo>
                    <a:lnTo>
                      <a:pt x="219" y="184"/>
                    </a:lnTo>
                    <a:lnTo>
                      <a:pt x="212" y="192"/>
                    </a:lnTo>
                    <a:lnTo>
                      <a:pt x="206" y="202"/>
                    </a:lnTo>
                    <a:lnTo>
                      <a:pt x="202" y="213"/>
                    </a:lnTo>
                    <a:lnTo>
                      <a:pt x="201" y="226"/>
                    </a:lnTo>
                    <a:lnTo>
                      <a:pt x="202" y="237"/>
                    </a:lnTo>
                    <a:lnTo>
                      <a:pt x="206" y="248"/>
                    </a:lnTo>
                    <a:lnTo>
                      <a:pt x="212" y="260"/>
                    </a:lnTo>
                    <a:lnTo>
                      <a:pt x="219" y="268"/>
                    </a:lnTo>
                    <a:lnTo>
                      <a:pt x="227" y="275"/>
                    </a:lnTo>
                    <a:lnTo>
                      <a:pt x="237" y="281"/>
                    </a:lnTo>
                    <a:lnTo>
                      <a:pt x="248" y="284"/>
                    </a:lnTo>
                    <a:lnTo>
                      <a:pt x="261" y="285"/>
                    </a:lnTo>
                    <a:lnTo>
                      <a:pt x="272" y="284"/>
                    </a:lnTo>
                    <a:lnTo>
                      <a:pt x="284" y="281"/>
                    </a:lnTo>
                    <a:lnTo>
                      <a:pt x="295" y="275"/>
                    </a:lnTo>
                    <a:lnTo>
                      <a:pt x="303" y="268"/>
                    </a:lnTo>
                    <a:lnTo>
                      <a:pt x="310" y="260"/>
                    </a:lnTo>
                    <a:lnTo>
                      <a:pt x="316" y="248"/>
                    </a:lnTo>
                    <a:lnTo>
                      <a:pt x="319" y="237"/>
                    </a:lnTo>
                    <a:lnTo>
                      <a:pt x="320" y="226"/>
                    </a:lnTo>
                    <a:close/>
                    <a:moveTo>
                      <a:pt x="5720" y="275"/>
                    </a:moveTo>
                    <a:lnTo>
                      <a:pt x="5720" y="157"/>
                    </a:lnTo>
                    <a:lnTo>
                      <a:pt x="4279" y="157"/>
                    </a:lnTo>
                    <a:lnTo>
                      <a:pt x="4279" y="278"/>
                    </a:lnTo>
                    <a:lnTo>
                      <a:pt x="5720" y="278"/>
                    </a:lnTo>
                    <a:lnTo>
                      <a:pt x="5720" y="275"/>
                    </a:lnTo>
                    <a:close/>
                    <a:moveTo>
                      <a:pt x="5734" y="98"/>
                    </a:moveTo>
                    <a:lnTo>
                      <a:pt x="5734" y="306"/>
                    </a:lnTo>
                    <a:lnTo>
                      <a:pt x="1818" y="306"/>
                    </a:lnTo>
                    <a:lnTo>
                      <a:pt x="0" y="306"/>
                    </a:lnTo>
                    <a:lnTo>
                      <a:pt x="0" y="98"/>
                    </a:lnTo>
                    <a:lnTo>
                      <a:pt x="2" y="77"/>
                    </a:lnTo>
                    <a:lnTo>
                      <a:pt x="6" y="59"/>
                    </a:lnTo>
                    <a:lnTo>
                      <a:pt x="11" y="42"/>
                    </a:lnTo>
                    <a:lnTo>
                      <a:pt x="18" y="27"/>
                    </a:lnTo>
                    <a:lnTo>
                      <a:pt x="28" y="16"/>
                    </a:lnTo>
                    <a:lnTo>
                      <a:pt x="38" y="7"/>
                    </a:lnTo>
                    <a:lnTo>
                      <a:pt x="44" y="4"/>
                    </a:lnTo>
                    <a:lnTo>
                      <a:pt x="49" y="2"/>
                    </a:lnTo>
                    <a:lnTo>
                      <a:pt x="56" y="0"/>
                    </a:lnTo>
                    <a:lnTo>
                      <a:pt x="62" y="0"/>
                    </a:lnTo>
                    <a:lnTo>
                      <a:pt x="5141" y="0"/>
                    </a:lnTo>
                    <a:lnTo>
                      <a:pt x="5141" y="83"/>
                    </a:lnTo>
                    <a:lnTo>
                      <a:pt x="5142" y="90"/>
                    </a:lnTo>
                    <a:lnTo>
                      <a:pt x="5145" y="96"/>
                    </a:lnTo>
                    <a:lnTo>
                      <a:pt x="5150" y="100"/>
                    </a:lnTo>
                    <a:lnTo>
                      <a:pt x="5157" y="101"/>
                    </a:lnTo>
                    <a:lnTo>
                      <a:pt x="5661" y="101"/>
                    </a:lnTo>
                    <a:lnTo>
                      <a:pt x="5668" y="100"/>
                    </a:lnTo>
                    <a:lnTo>
                      <a:pt x="5672" y="96"/>
                    </a:lnTo>
                    <a:lnTo>
                      <a:pt x="5676" y="90"/>
                    </a:lnTo>
                    <a:lnTo>
                      <a:pt x="5678" y="83"/>
                    </a:lnTo>
                    <a:lnTo>
                      <a:pt x="5678" y="0"/>
                    </a:lnTo>
                    <a:lnTo>
                      <a:pt x="5686" y="3"/>
                    </a:lnTo>
                    <a:lnTo>
                      <a:pt x="5696" y="7"/>
                    </a:lnTo>
                    <a:lnTo>
                      <a:pt x="5706" y="16"/>
                    </a:lnTo>
                    <a:lnTo>
                      <a:pt x="5716" y="27"/>
                    </a:lnTo>
                    <a:lnTo>
                      <a:pt x="5723" y="42"/>
                    </a:lnTo>
                    <a:lnTo>
                      <a:pt x="5728" y="59"/>
                    </a:lnTo>
                    <a:lnTo>
                      <a:pt x="5732" y="77"/>
                    </a:lnTo>
                    <a:lnTo>
                      <a:pt x="5734" y="98"/>
                    </a:lnTo>
                    <a:close/>
                    <a:moveTo>
                      <a:pt x="98" y="285"/>
                    </a:moveTo>
                    <a:lnTo>
                      <a:pt x="98" y="285"/>
                    </a:lnTo>
                    <a:lnTo>
                      <a:pt x="110" y="284"/>
                    </a:lnTo>
                    <a:lnTo>
                      <a:pt x="121" y="281"/>
                    </a:lnTo>
                    <a:lnTo>
                      <a:pt x="132" y="275"/>
                    </a:lnTo>
                    <a:lnTo>
                      <a:pt x="140" y="268"/>
                    </a:lnTo>
                    <a:lnTo>
                      <a:pt x="147" y="260"/>
                    </a:lnTo>
                    <a:lnTo>
                      <a:pt x="153" y="248"/>
                    </a:lnTo>
                    <a:lnTo>
                      <a:pt x="156" y="237"/>
                    </a:lnTo>
                    <a:lnTo>
                      <a:pt x="157" y="226"/>
                    </a:lnTo>
                    <a:lnTo>
                      <a:pt x="156" y="213"/>
                    </a:lnTo>
                    <a:lnTo>
                      <a:pt x="153" y="202"/>
                    </a:lnTo>
                    <a:lnTo>
                      <a:pt x="147" y="192"/>
                    </a:lnTo>
                    <a:lnTo>
                      <a:pt x="140" y="184"/>
                    </a:lnTo>
                    <a:lnTo>
                      <a:pt x="132" y="177"/>
                    </a:lnTo>
                    <a:lnTo>
                      <a:pt x="121" y="171"/>
                    </a:lnTo>
                    <a:lnTo>
                      <a:pt x="110" y="167"/>
                    </a:lnTo>
                    <a:lnTo>
                      <a:pt x="98" y="166"/>
                    </a:lnTo>
                    <a:lnTo>
                      <a:pt x="86" y="167"/>
                    </a:lnTo>
                    <a:lnTo>
                      <a:pt x="75" y="171"/>
                    </a:lnTo>
                    <a:lnTo>
                      <a:pt x="65" y="177"/>
                    </a:lnTo>
                    <a:lnTo>
                      <a:pt x="56" y="184"/>
                    </a:lnTo>
                    <a:lnTo>
                      <a:pt x="49" y="192"/>
                    </a:lnTo>
                    <a:lnTo>
                      <a:pt x="44" y="202"/>
                    </a:lnTo>
                    <a:lnTo>
                      <a:pt x="39" y="213"/>
                    </a:lnTo>
                    <a:lnTo>
                      <a:pt x="38" y="226"/>
                    </a:lnTo>
                    <a:lnTo>
                      <a:pt x="39" y="237"/>
                    </a:lnTo>
                    <a:lnTo>
                      <a:pt x="44" y="248"/>
                    </a:lnTo>
                    <a:lnTo>
                      <a:pt x="49" y="260"/>
                    </a:lnTo>
                    <a:lnTo>
                      <a:pt x="56" y="268"/>
                    </a:lnTo>
                    <a:lnTo>
                      <a:pt x="65" y="275"/>
                    </a:lnTo>
                    <a:lnTo>
                      <a:pt x="75" y="281"/>
                    </a:lnTo>
                    <a:lnTo>
                      <a:pt x="86" y="284"/>
                    </a:lnTo>
                    <a:lnTo>
                      <a:pt x="98" y="285"/>
                    </a:lnTo>
                    <a:close/>
                    <a:moveTo>
                      <a:pt x="4250" y="278"/>
                    </a:moveTo>
                    <a:lnTo>
                      <a:pt x="4250" y="275"/>
                    </a:lnTo>
                    <a:lnTo>
                      <a:pt x="4250" y="157"/>
                    </a:lnTo>
                    <a:lnTo>
                      <a:pt x="519" y="157"/>
                    </a:lnTo>
                    <a:lnTo>
                      <a:pt x="519" y="278"/>
                    </a:lnTo>
                    <a:lnTo>
                      <a:pt x="4250" y="278"/>
                    </a:lnTo>
                    <a:close/>
                  </a:path>
                </a:pathLst>
              </a:custGeom>
              <a:solidFill>
                <a:srgbClr val="2E77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75" name="Freeform 93"/>
              <p:cNvSpPr>
                <a:spLocks/>
              </p:cNvSpPr>
              <p:nvPr/>
            </p:nvSpPr>
            <p:spPr bwMode="auto">
              <a:xfrm>
                <a:off x="5534" y="411"/>
                <a:ext cx="5" cy="3"/>
              </a:xfrm>
              <a:custGeom>
                <a:avLst/>
                <a:gdLst>
                  <a:gd name="T0" fmla="*/ 5 w 5"/>
                  <a:gd name="T1" fmla="*/ 0 h 3"/>
                  <a:gd name="T2" fmla="*/ 5 w 5"/>
                  <a:gd name="T3" fmla="*/ 1 h 3"/>
                  <a:gd name="T4" fmla="*/ 5 w 5"/>
                  <a:gd name="T5" fmla="*/ 1 h 3"/>
                  <a:gd name="T6" fmla="*/ 2 w 5"/>
                  <a:gd name="T7" fmla="*/ 3 h 3"/>
                  <a:gd name="T8" fmla="*/ 2 w 5"/>
                  <a:gd name="T9" fmla="*/ 3 h 3"/>
                  <a:gd name="T10" fmla="*/ 0 w 5"/>
                  <a:gd name="T11" fmla="*/ 1 h 3"/>
                  <a:gd name="T12" fmla="*/ 0 w 5"/>
                  <a:gd name="T13" fmla="*/ 0 h 3"/>
                  <a:gd name="T14" fmla="*/ 0 w 5"/>
                  <a:gd name="T15" fmla="*/ 0 h 3"/>
                  <a:gd name="T16" fmla="*/ 2 w 5"/>
                  <a:gd name="T17" fmla="*/ 0 h 3"/>
                  <a:gd name="T18" fmla="*/ 2 w 5"/>
                  <a:gd name="T19" fmla="*/ 0 h 3"/>
                  <a:gd name="T20" fmla="*/ 5 w 5"/>
                  <a:gd name="T21" fmla="*/ 0 h 3"/>
                  <a:gd name="T22" fmla="*/ 5 w 5"/>
                  <a:gd name="T23" fmla="*/ 0 h 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5" h="3">
                    <a:moveTo>
                      <a:pt x="5" y="0"/>
                    </a:moveTo>
                    <a:lnTo>
                      <a:pt x="5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76" name="Freeform 94"/>
              <p:cNvSpPr>
                <a:spLocks/>
              </p:cNvSpPr>
              <p:nvPr/>
            </p:nvSpPr>
            <p:spPr bwMode="auto">
              <a:xfrm>
                <a:off x="5541" y="411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0 h 1"/>
                  <a:gd name="T14" fmla="*/ 1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77" name="Freeform 95"/>
              <p:cNvSpPr>
                <a:spLocks/>
              </p:cNvSpPr>
              <p:nvPr/>
            </p:nvSpPr>
            <p:spPr bwMode="auto">
              <a:xfrm>
                <a:off x="4535" y="352"/>
                <a:ext cx="10" cy="21"/>
              </a:xfrm>
              <a:custGeom>
                <a:avLst/>
                <a:gdLst>
                  <a:gd name="T0" fmla="*/ 0 w 10"/>
                  <a:gd name="T1" fmla="*/ 0 h 21"/>
                  <a:gd name="T2" fmla="*/ 10 w 10"/>
                  <a:gd name="T3" fmla="*/ 0 h 21"/>
                  <a:gd name="T4" fmla="*/ 10 w 10"/>
                  <a:gd name="T5" fmla="*/ 13 h 21"/>
                  <a:gd name="T6" fmla="*/ 8 w 10"/>
                  <a:gd name="T7" fmla="*/ 14 h 21"/>
                  <a:gd name="T8" fmla="*/ 8 w 10"/>
                  <a:gd name="T9" fmla="*/ 14 h 21"/>
                  <a:gd name="T10" fmla="*/ 8 w 10"/>
                  <a:gd name="T11" fmla="*/ 3 h 21"/>
                  <a:gd name="T12" fmla="*/ 3 w 10"/>
                  <a:gd name="T13" fmla="*/ 3 h 21"/>
                  <a:gd name="T14" fmla="*/ 3 w 10"/>
                  <a:gd name="T15" fmla="*/ 18 h 21"/>
                  <a:gd name="T16" fmla="*/ 0 w 10"/>
                  <a:gd name="T17" fmla="*/ 21 h 21"/>
                  <a:gd name="T18" fmla="*/ 0 w 10"/>
                  <a:gd name="T19" fmla="*/ 0 h 2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0" h="21">
                    <a:moveTo>
                      <a:pt x="0" y="0"/>
                    </a:moveTo>
                    <a:lnTo>
                      <a:pt x="10" y="0"/>
                    </a:lnTo>
                    <a:lnTo>
                      <a:pt x="10" y="13"/>
                    </a:lnTo>
                    <a:lnTo>
                      <a:pt x="8" y="14"/>
                    </a:lnTo>
                    <a:lnTo>
                      <a:pt x="8" y="3"/>
                    </a:lnTo>
                    <a:lnTo>
                      <a:pt x="3" y="3"/>
                    </a:lnTo>
                    <a:lnTo>
                      <a:pt x="3" y="18"/>
                    </a:lnTo>
                    <a:lnTo>
                      <a:pt x="0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78" name="Freeform 96"/>
              <p:cNvSpPr>
                <a:spLocks/>
              </p:cNvSpPr>
              <p:nvPr/>
            </p:nvSpPr>
            <p:spPr bwMode="auto">
              <a:xfrm>
                <a:off x="4569" y="424"/>
                <a:ext cx="14" cy="1"/>
              </a:xfrm>
              <a:custGeom>
                <a:avLst/>
                <a:gdLst>
                  <a:gd name="T0" fmla="*/ 14 w 14"/>
                  <a:gd name="T1" fmla="*/ 1 h 1"/>
                  <a:gd name="T2" fmla="*/ 0 w 14"/>
                  <a:gd name="T3" fmla="*/ 1 h 1"/>
                  <a:gd name="T4" fmla="*/ 0 w 14"/>
                  <a:gd name="T5" fmla="*/ 0 h 1"/>
                  <a:gd name="T6" fmla="*/ 1 w 14"/>
                  <a:gd name="T7" fmla="*/ 0 h 1"/>
                  <a:gd name="T8" fmla="*/ 11 w 14"/>
                  <a:gd name="T9" fmla="*/ 0 h 1"/>
                  <a:gd name="T10" fmla="*/ 14 w 14"/>
                  <a:gd name="T11" fmla="*/ 0 h 1"/>
                  <a:gd name="T12" fmla="*/ 14 w 14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" h="1">
                    <a:moveTo>
                      <a:pt x="14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1" y="0"/>
                    </a:lnTo>
                    <a:lnTo>
                      <a:pt x="14" y="0"/>
                    </a:lnTo>
                    <a:lnTo>
                      <a:pt x="14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79" name="Freeform 97"/>
              <p:cNvSpPr>
                <a:spLocks noEditPoints="1"/>
              </p:cNvSpPr>
              <p:nvPr/>
            </p:nvSpPr>
            <p:spPr bwMode="auto">
              <a:xfrm>
                <a:off x="5170" y="11"/>
                <a:ext cx="113" cy="86"/>
              </a:xfrm>
              <a:custGeom>
                <a:avLst/>
                <a:gdLst>
                  <a:gd name="T0" fmla="*/ 2 w 113"/>
                  <a:gd name="T1" fmla="*/ 84 h 86"/>
                  <a:gd name="T2" fmla="*/ 2 w 113"/>
                  <a:gd name="T3" fmla="*/ 84 h 86"/>
                  <a:gd name="T4" fmla="*/ 0 w 113"/>
                  <a:gd name="T5" fmla="*/ 84 h 86"/>
                  <a:gd name="T6" fmla="*/ 0 w 113"/>
                  <a:gd name="T7" fmla="*/ 0 h 86"/>
                  <a:gd name="T8" fmla="*/ 113 w 113"/>
                  <a:gd name="T9" fmla="*/ 0 h 86"/>
                  <a:gd name="T10" fmla="*/ 113 w 113"/>
                  <a:gd name="T11" fmla="*/ 86 h 86"/>
                  <a:gd name="T12" fmla="*/ 12 w 113"/>
                  <a:gd name="T13" fmla="*/ 86 h 86"/>
                  <a:gd name="T14" fmla="*/ 12 w 113"/>
                  <a:gd name="T15" fmla="*/ 86 h 86"/>
                  <a:gd name="T16" fmla="*/ 2 w 113"/>
                  <a:gd name="T17" fmla="*/ 84 h 86"/>
                  <a:gd name="T18" fmla="*/ 2 w 113"/>
                  <a:gd name="T19" fmla="*/ 84 h 86"/>
                  <a:gd name="T20" fmla="*/ 92 w 113"/>
                  <a:gd name="T21" fmla="*/ 54 h 86"/>
                  <a:gd name="T22" fmla="*/ 92 w 113"/>
                  <a:gd name="T23" fmla="*/ 51 h 86"/>
                  <a:gd name="T24" fmla="*/ 92 w 113"/>
                  <a:gd name="T25" fmla="*/ 31 h 86"/>
                  <a:gd name="T26" fmla="*/ 21 w 113"/>
                  <a:gd name="T27" fmla="*/ 31 h 86"/>
                  <a:gd name="T28" fmla="*/ 21 w 113"/>
                  <a:gd name="T29" fmla="*/ 54 h 86"/>
                  <a:gd name="T30" fmla="*/ 92 w 113"/>
                  <a:gd name="T31" fmla="*/ 54 h 8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13" h="86">
                    <a:moveTo>
                      <a:pt x="2" y="84"/>
                    </a:moveTo>
                    <a:lnTo>
                      <a:pt x="2" y="84"/>
                    </a:lnTo>
                    <a:lnTo>
                      <a:pt x="0" y="84"/>
                    </a:lnTo>
                    <a:lnTo>
                      <a:pt x="0" y="0"/>
                    </a:lnTo>
                    <a:lnTo>
                      <a:pt x="113" y="0"/>
                    </a:lnTo>
                    <a:lnTo>
                      <a:pt x="113" y="86"/>
                    </a:lnTo>
                    <a:lnTo>
                      <a:pt x="12" y="86"/>
                    </a:lnTo>
                    <a:lnTo>
                      <a:pt x="2" y="84"/>
                    </a:lnTo>
                    <a:close/>
                    <a:moveTo>
                      <a:pt x="92" y="54"/>
                    </a:moveTo>
                    <a:lnTo>
                      <a:pt x="92" y="51"/>
                    </a:lnTo>
                    <a:lnTo>
                      <a:pt x="92" y="31"/>
                    </a:lnTo>
                    <a:lnTo>
                      <a:pt x="21" y="31"/>
                    </a:lnTo>
                    <a:lnTo>
                      <a:pt x="21" y="54"/>
                    </a:lnTo>
                    <a:lnTo>
                      <a:pt x="92" y="54"/>
                    </a:lnTo>
                    <a:close/>
                  </a:path>
                </a:pathLst>
              </a:custGeom>
              <a:solidFill>
                <a:srgbClr val="2E77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80" name="Rectangle 98"/>
              <p:cNvSpPr>
                <a:spLocks noChangeArrowheads="1"/>
              </p:cNvSpPr>
              <p:nvPr/>
            </p:nvSpPr>
            <p:spPr bwMode="auto">
              <a:xfrm>
                <a:off x="5560" y="391"/>
                <a:ext cx="2" cy="2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81" name="Rectangle 99"/>
              <p:cNvSpPr>
                <a:spLocks noChangeArrowheads="1"/>
              </p:cNvSpPr>
              <p:nvPr/>
            </p:nvSpPr>
            <p:spPr bwMode="auto">
              <a:xfrm>
                <a:off x="5031" y="419"/>
                <a:ext cx="9" cy="5"/>
              </a:xfrm>
              <a:prstGeom prst="rect">
                <a:avLst/>
              </a:prstGeom>
              <a:solidFill>
                <a:srgbClr val="00A5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82" name="Freeform 100"/>
              <p:cNvSpPr>
                <a:spLocks/>
              </p:cNvSpPr>
              <p:nvPr/>
            </p:nvSpPr>
            <p:spPr bwMode="auto">
              <a:xfrm>
                <a:off x="4545" y="365"/>
                <a:ext cx="3" cy="5"/>
              </a:xfrm>
              <a:custGeom>
                <a:avLst/>
                <a:gdLst>
                  <a:gd name="T0" fmla="*/ 0 w 3"/>
                  <a:gd name="T1" fmla="*/ 2 h 5"/>
                  <a:gd name="T2" fmla="*/ 3 w 3"/>
                  <a:gd name="T3" fmla="*/ 0 h 5"/>
                  <a:gd name="T4" fmla="*/ 3 w 3"/>
                  <a:gd name="T5" fmla="*/ 2 h 5"/>
                  <a:gd name="T6" fmla="*/ 1 w 3"/>
                  <a:gd name="T7" fmla="*/ 4 h 5"/>
                  <a:gd name="T8" fmla="*/ 0 w 3"/>
                  <a:gd name="T9" fmla="*/ 5 h 5"/>
                  <a:gd name="T10" fmla="*/ 0 w 3"/>
                  <a:gd name="T11" fmla="*/ 2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5">
                    <a:moveTo>
                      <a:pt x="0" y="2"/>
                    </a:moveTo>
                    <a:lnTo>
                      <a:pt x="3" y="0"/>
                    </a:lnTo>
                    <a:lnTo>
                      <a:pt x="3" y="2"/>
                    </a:lnTo>
                    <a:lnTo>
                      <a:pt x="1" y="4"/>
                    </a:lnTo>
                    <a:lnTo>
                      <a:pt x="0" y="5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83" name="Rectangle 101"/>
              <p:cNvSpPr>
                <a:spLocks noChangeArrowheads="1"/>
              </p:cNvSpPr>
              <p:nvPr/>
            </p:nvSpPr>
            <p:spPr bwMode="auto">
              <a:xfrm>
                <a:off x="5531" y="422"/>
                <a:ext cx="1" cy="2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84" name="Freeform 102"/>
              <p:cNvSpPr>
                <a:spLocks/>
              </p:cNvSpPr>
              <p:nvPr/>
            </p:nvSpPr>
            <p:spPr bwMode="auto">
              <a:xfrm>
                <a:off x="5557" y="417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2 w 3"/>
                  <a:gd name="T3" fmla="*/ 1 h 1"/>
                  <a:gd name="T4" fmla="*/ 0 w 3"/>
                  <a:gd name="T5" fmla="*/ 1 h 1"/>
                  <a:gd name="T6" fmla="*/ 2 w 3"/>
                  <a:gd name="T7" fmla="*/ 0 h 1"/>
                  <a:gd name="T8" fmla="*/ 3 w 3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3" y="1"/>
                    </a:move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85" name="Freeform 103"/>
              <p:cNvSpPr>
                <a:spLocks/>
              </p:cNvSpPr>
              <p:nvPr/>
            </p:nvSpPr>
            <p:spPr bwMode="auto">
              <a:xfrm>
                <a:off x="5557" y="356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0 w 3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86" name="Freeform 104"/>
              <p:cNvSpPr>
                <a:spLocks/>
              </p:cNvSpPr>
              <p:nvPr/>
            </p:nvSpPr>
            <p:spPr bwMode="auto">
              <a:xfrm>
                <a:off x="5515" y="404"/>
                <a:ext cx="5" cy="4"/>
              </a:xfrm>
              <a:custGeom>
                <a:avLst/>
                <a:gdLst>
                  <a:gd name="T0" fmla="*/ 2 w 5"/>
                  <a:gd name="T1" fmla="*/ 0 h 4"/>
                  <a:gd name="T2" fmla="*/ 2 w 5"/>
                  <a:gd name="T3" fmla="*/ 0 h 4"/>
                  <a:gd name="T4" fmla="*/ 5 w 5"/>
                  <a:gd name="T5" fmla="*/ 3 h 4"/>
                  <a:gd name="T6" fmla="*/ 5 w 5"/>
                  <a:gd name="T7" fmla="*/ 4 h 4"/>
                  <a:gd name="T8" fmla="*/ 2 w 5"/>
                  <a:gd name="T9" fmla="*/ 3 h 4"/>
                  <a:gd name="T10" fmla="*/ 2 w 5"/>
                  <a:gd name="T11" fmla="*/ 3 h 4"/>
                  <a:gd name="T12" fmla="*/ 0 w 5"/>
                  <a:gd name="T13" fmla="*/ 0 h 4"/>
                  <a:gd name="T14" fmla="*/ 2 w 5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" h="4">
                    <a:moveTo>
                      <a:pt x="2" y="0"/>
                    </a:moveTo>
                    <a:lnTo>
                      <a:pt x="2" y="0"/>
                    </a:lnTo>
                    <a:lnTo>
                      <a:pt x="5" y="3"/>
                    </a:lnTo>
                    <a:lnTo>
                      <a:pt x="5" y="4"/>
                    </a:lnTo>
                    <a:lnTo>
                      <a:pt x="2" y="3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87" name="Freeform 105"/>
              <p:cNvSpPr>
                <a:spLocks/>
              </p:cNvSpPr>
              <p:nvPr/>
            </p:nvSpPr>
            <p:spPr bwMode="auto">
              <a:xfrm>
                <a:off x="5511" y="383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0 w 2"/>
                  <a:gd name="T11" fmla="*/ 0 h 1"/>
                  <a:gd name="T12" fmla="*/ 2 w 2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88" name="Freeform 106"/>
              <p:cNvSpPr>
                <a:spLocks/>
              </p:cNvSpPr>
              <p:nvPr/>
            </p:nvSpPr>
            <p:spPr bwMode="auto">
              <a:xfrm>
                <a:off x="5557" y="359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2 w 3"/>
                  <a:gd name="T3" fmla="*/ 0 h 1"/>
                  <a:gd name="T4" fmla="*/ 3 w 3"/>
                  <a:gd name="T5" fmla="*/ 0 h 1"/>
                  <a:gd name="T6" fmla="*/ 2 w 3"/>
                  <a:gd name="T7" fmla="*/ 1 h 1"/>
                  <a:gd name="T8" fmla="*/ 0 w 3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0" y="0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89" name="Freeform 107"/>
              <p:cNvSpPr>
                <a:spLocks/>
              </p:cNvSpPr>
              <p:nvPr/>
            </p:nvSpPr>
            <p:spPr bwMode="auto">
              <a:xfrm>
                <a:off x="5541" y="412"/>
                <a:ext cx="1" cy="2"/>
              </a:xfrm>
              <a:custGeom>
                <a:avLst/>
                <a:gdLst>
                  <a:gd name="T0" fmla="*/ 1 w 1"/>
                  <a:gd name="T1" fmla="*/ 0 h 2"/>
                  <a:gd name="T2" fmla="*/ 1 w 1"/>
                  <a:gd name="T3" fmla="*/ 2 h 2"/>
                  <a:gd name="T4" fmla="*/ 1 w 1"/>
                  <a:gd name="T5" fmla="*/ 2 h 2"/>
                  <a:gd name="T6" fmla="*/ 0 w 1"/>
                  <a:gd name="T7" fmla="*/ 2 h 2"/>
                  <a:gd name="T8" fmla="*/ 0 w 1"/>
                  <a:gd name="T9" fmla="*/ 0 h 2"/>
                  <a:gd name="T10" fmla="*/ 0 w 1"/>
                  <a:gd name="T11" fmla="*/ 0 h 2"/>
                  <a:gd name="T12" fmla="*/ 1 w 1"/>
                  <a:gd name="T13" fmla="*/ 0 h 2"/>
                  <a:gd name="T14" fmla="*/ 1 w 1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90" name="Freeform 108"/>
              <p:cNvSpPr>
                <a:spLocks/>
              </p:cNvSpPr>
              <p:nvPr/>
            </p:nvSpPr>
            <p:spPr bwMode="auto">
              <a:xfrm>
                <a:off x="5514" y="400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3 w 3"/>
                  <a:gd name="T9" fmla="*/ 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91" name="Rectangle 109"/>
              <p:cNvSpPr>
                <a:spLocks noChangeArrowheads="1"/>
              </p:cNvSpPr>
              <p:nvPr/>
            </p:nvSpPr>
            <p:spPr bwMode="auto">
              <a:xfrm>
                <a:off x="1873" y="351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92" name="Freeform 110"/>
              <p:cNvSpPr>
                <a:spLocks/>
              </p:cNvSpPr>
              <p:nvPr/>
            </p:nvSpPr>
            <p:spPr bwMode="auto">
              <a:xfrm>
                <a:off x="5531" y="360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0 h 3"/>
                  <a:gd name="T8" fmla="*/ 1 w 1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93" name="Freeform 111"/>
              <p:cNvSpPr>
                <a:spLocks/>
              </p:cNvSpPr>
              <p:nvPr/>
            </p:nvSpPr>
            <p:spPr bwMode="auto">
              <a:xfrm>
                <a:off x="4538" y="355"/>
                <a:ext cx="5" cy="15"/>
              </a:xfrm>
              <a:custGeom>
                <a:avLst/>
                <a:gdLst>
                  <a:gd name="T0" fmla="*/ 5 w 5"/>
                  <a:gd name="T1" fmla="*/ 0 h 15"/>
                  <a:gd name="T2" fmla="*/ 5 w 5"/>
                  <a:gd name="T3" fmla="*/ 11 h 15"/>
                  <a:gd name="T4" fmla="*/ 0 w 5"/>
                  <a:gd name="T5" fmla="*/ 15 h 15"/>
                  <a:gd name="T6" fmla="*/ 0 w 5"/>
                  <a:gd name="T7" fmla="*/ 0 h 15"/>
                  <a:gd name="T8" fmla="*/ 5 w 5"/>
                  <a:gd name="T9" fmla="*/ 0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15">
                    <a:moveTo>
                      <a:pt x="5" y="0"/>
                    </a:moveTo>
                    <a:lnTo>
                      <a:pt x="5" y="11"/>
                    </a:lnTo>
                    <a:lnTo>
                      <a:pt x="0" y="15"/>
                    </a:lnTo>
                    <a:lnTo>
                      <a:pt x="0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94" name="Freeform 112"/>
              <p:cNvSpPr>
                <a:spLocks/>
              </p:cNvSpPr>
              <p:nvPr/>
            </p:nvSpPr>
            <p:spPr bwMode="auto">
              <a:xfrm>
                <a:off x="5674" y="11"/>
                <a:ext cx="3" cy="86"/>
              </a:xfrm>
              <a:custGeom>
                <a:avLst/>
                <a:gdLst>
                  <a:gd name="T0" fmla="*/ 3 w 3"/>
                  <a:gd name="T1" fmla="*/ 0 h 86"/>
                  <a:gd name="T2" fmla="*/ 3 w 3"/>
                  <a:gd name="T3" fmla="*/ 86 h 86"/>
                  <a:gd name="T4" fmla="*/ 3 w 3"/>
                  <a:gd name="T5" fmla="*/ 86 h 86"/>
                  <a:gd name="T6" fmla="*/ 1 w 3"/>
                  <a:gd name="T7" fmla="*/ 86 h 86"/>
                  <a:gd name="T8" fmla="*/ 1 w 3"/>
                  <a:gd name="T9" fmla="*/ 86 h 86"/>
                  <a:gd name="T10" fmla="*/ 1 w 3"/>
                  <a:gd name="T11" fmla="*/ 84 h 86"/>
                  <a:gd name="T12" fmla="*/ 1 w 3"/>
                  <a:gd name="T13" fmla="*/ 84 h 86"/>
                  <a:gd name="T14" fmla="*/ 0 w 3"/>
                  <a:gd name="T15" fmla="*/ 84 h 86"/>
                  <a:gd name="T16" fmla="*/ 0 w 3"/>
                  <a:gd name="T17" fmla="*/ 84 h 86"/>
                  <a:gd name="T18" fmla="*/ 0 w 3"/>
                  <a:gd name="T19" fmla="*/ 84 h 86"/>
                  <a:gd name="T20" fmla="*/ 0 w 3"/>
                  <a:gd name="T21" fmla="*/ 0 h 86"/>
                  <a:gd name="T22" fmla="*/ 3 w 3"/>
                  <a:gd name="T23" fmla="*/ 0 h 8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" h="86">
                    <a:moveTo>
                      <a:pt x="3" y="0"/>
                    </a:moveTo>
                    <a:lnTo>
                      <a:pt x="3" y="86"/>
                    </a:lnTo>
                    <a:lnTo>
                      <a:pt x="1" y="86"/>
                    </a:lnTo>
                    <a:lnTo>
                      <a:pt x="1" y="84"/>
                    </a:lnTo>
                    <a:lnTo>
                      <a:pt x="0" y="84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95" name="Freeform 113"/>
              <p:cNvSpPr>
                <a:spLocks/>
              </p:cNvSpPr>
              <p:nvPr/>
            </p:nvSpPr>
            <p:spPr bwMode="auto">
              <a:xfrm>
                <a:off x="5574" y="383"/>
                <a:ext cx="7" cy="8"/>
              </a:xfrm>
              <a:custGeom>
                <a:avLst/>
                <a:gdLst>
                  <a:gd name="T0" fmla="*/ 7 w 7"/>
                  <a:gd name="T1" fmla="*/ 0 h 8"/>
                  <a:gd name="T2" fmla="*/ 7 w 7"/>
                  <a:gd name="T3" fmla="*/ 8 h 8"/>
                  <a:gd name="T4" fmla="*/ 0 w 7"/>
                  <a:gd name="T5" fmla="*/ 8 h 8"/>
                  <a:gd name="T6" fmla="*/ 0 w 7"/>
                  <a:gd name="T7" fmla="*/ 8 h 8"/>
                  <a:gd name="T8" fmla="*/ 0 w 7"/>
                  <a:gd name="T9" fmla="*/ 7 h 8"/>
                  <a:gd name="T10" fmla="*/ 6 w 7"/>
                  <a:gd name="T11" fmla="*/ 7 h 8"/>
                  <a:gd name="T12" fmla="*/ 6 w 7"/>
                  <a:gd name="T13" fmla="*/ 1 h 8"/>
                  <a:gd name="T14" fmla="*/ 0 w 7"/>
                  <a:gd name="T15" fmla="*/ 1 h 8"/>
                  <a:gd name="T16" fmla="*/ 0 w 7"/>
                  <a:gd name="T17" fmla="*/ 1 h 8"/>
                  <a:gd name="T18" fmla="*/ 0 w 7"/>
                  <a:gd name="T19" fmla="*/ 0 h 8"/>
                  <a:gd name="T20" fmla="*/ 7 w 7"/>
                  <a:gd name="T21" fmla="*/ 0 h 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" h="8">
                    <a:moveTo>
                      <a:pt x="7" y="0"/>
                    </a:moveTo>
                    <a:lnTo>
                      <a:pt x="7" y="8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6" y="7"/>
                    </a:lnTo>
                    <a:lnTo>
                      <a:pt x="6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96" name="Freeform 114"/>
              <p:cNvSpPr>
                <a:spLocks/>
              </p:cNvSpPr>
              <p:nvPr/>
            </p:nvSpPr>
            <p:spPr bwMode="auto">
              <a:xfrm>
                <a:off x="5012" y="419"/>
                <a:ext cx="38" cy="9"/>
              </a:xfrm>
              <a:custGeom>
                <a:avLst/>
                <a:gdLst>
                  <a:gd name="T0" fmla="*/ 28 w 38"/>
                  <a:gd name="T1" fmla="*/ 5 h 9"/>
                  <a:gd name="T2" fmla="*/ 28 w 38"/>
                  <a:gd name="T3" fmla="*/ 0 h 9"/>
                  <a:gd name="T4" fmla="*/ 38 w 38"/>
                  <a:gd name="T5" fmla="*/ 0 h 9"/>
                  <a:gd name="T6" fmla="*/ 38 w 38"/>
                  <a:gd name="T7" fmla="*/ 9 h 9"/>
                  <a:gd name="T8" fmla="*/ 0 w 38"/>
                  <a:gd name="T9" fmla="*/ 9 h 9"/>
                  <a:gd name="T10" fmla="*/ 0 w 38"/>
                  <a:gd name="T11" fmla="*/ 0 h 9"/>
                  <a:gd name="T12" fmla="*/ 5 w 38"/>
                  <a:gd name="T13" fmla="*/ 0 h 9"/>
                  <a:gd name="T14" fmla="*/ 5 w 38"/>
                  <a:gd name="T15" fmla="*/ 5 h 9"/>
                  <a:gd name="T16" fmla="*/ 15 w 38"/>
                  <a:gd name="T17" fmla="*/ 5 h 9"/>
                  <a:gd name="T18" fmla="*/ 15 w 38"/>
                  <a:gd name="T19" fmla="*/ 0 h 9"/>
                  <a:gd name="T20" fmla="*/ 19 w 38"/>
                  <a:gd name="T21" fmla="*/ 0 h 9"/>
                  <a:gd name="T22" fmla="*/ 19 w 38"/>
                  <a:gd name="T23" fmla="*/ 5 h 9"/>
                  <a:gd name="T24" fmla="*/ 28 w 38"/>
                  <a:gd name="T25" fmla="*/ 5 h 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8" h="9">
                    <a:moveTo>
                      <a:pt x="28" y="5"/>
                    </a:moveTo>
                    <a:lnTo>
                      <a:pt x="28" y="0"/>
                    </a:lnTo>
                    <a:lnTo>
                      <a:pt x="38" y="0"/>
                    </a:lnTo>
                    <a:lnTo>
                      <a:pt x="38" y="9"/>
                    </a:lnTo>
                    <a:lnTo>
                      <a:pt x="0" y="9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5" y="5"/>
                    </a:lnTo>
                    <a:lnTo>
                      <a:pt x="15" y="5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19" y="5"/>
                    </a:lnTo>
                    <a:lnTo>
                      <a:pt x="28" y="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97" name="Freeform 115"/>
              <p:cNvSpPr>
                <a:spLocks/>
              </p:cNvSpPr>
              <p:nvPr/>
            </p:nvSpPr>
            <p:spPr bwMode="auto">
              <a:xfrm>
                <a:off x="4647" y="386"/>
                <a:ext cx="42" cy="22"/>
              </a:xfrm>
              <a:custGeom>
                <a:avLst/>
                <a:gdLst>
                  <a:gd name="T0" fmla="*/ 11 w 42"/>
                  <a:gd name="T1" fmla="*/ 11 h 22"/>
                  <a:gd name="T2" fmla="*/ 0 w 42"/>
                  <a:gd name="T3" fmla="*/ 0 h 22"/>
                  <a:gd name="T4" fmla="*/ 21 w 42"/>
                  <a:gd name="T5" fmla="*/ 0 h 22"/>
                  <a:gd name="T6" fmla="*/ 42 w 42"/>
                  <a:gd name="T7" fmla="*/ 0 h 22"/>
                  <a:gd name="T8" fmla="*/ 31 w 42"/>
                  <a:gd name="T9" fmla="*/ 11 h 22"/>
                  <a:gd name="T10" fmla="*/ 21 w 42"/>
                  <a:gd name="T11" fmla="*/ 22 h 22"/>
                  <a:gd name="T12" fmla="*/ 11 w 42"/>
                  <a:gd name="T13" fmla="*/ 11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2" h="22">
                    <a:moveTo>
                      <a:pt x="11" y="11"/>
                    </a:moveTo>
                    <a:lnTo>
                      <a:pt x="0" y="0"/>
                    </a:lnTo>
                    <a:lnTo>
                      <a:pt x="21" y="0"/>
                    </a:lnTo>
                    <a:lnTo>
                      <a:pt x="42" y="0"/>
                    </a:lnTo>
                    <a:lnTo>
                      <a:pt x="31" y="11"/>
                    </a:lnTo>
                    <a:lnTo>
                      <a:pt x="21" y="22"/>
                    </a:lnTo>
                    <a:lnTo>
                      <a:pt x="11" y="11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98" name="Freeform 116"/>
              <p:cNvSpPr>
                <a:spLocks/>
              </p:cNvSpPr>
              <p:nvPr/>
            </p:nvSpPr>
            <p:spPr bwMode="auto">
              <a:xfrm>
                <a:off x="5557" y="372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1 h 2"/>
                  <a:gd name="T4" fmla="*/ 2 w 2"/>
                  <a:gd name="T5" fmla="*/ 0 h 2"/>
                  <a:gd name="T6" fmla="*/ 2 w 2"/>
                  <a:gd name="T7" fmla="*/ 1 h 2"/>
                  <a:gd name="T8" fmla="*/ 0 w 2"/>
                  <a:gd name="T9" fmla="*/ 2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99" name="Freeform 117"/>
              <p:cNvSpPr>
                <a:spLocks/>
              </p:cNvSpPr>
              <p:nvPr/>
            </p:nvSpPr>
            <p:spPr bwMode="auto">
              <a:xfrm>
                <a:off x="5550" y="407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2 w 2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00" name="Freeform 118"/>
              <p:cNvSpPr>
                <a:spLocks/>
              </p:cNvSpPr>
              <p:nvPr/>
            </p:nvSpPr>
            <p:spPr bwMode="auto">
              <a:xfrm>
                <a:off x="5531" y="425"/>
                <a:ext cx="11" cy="8"/>
              </a:xfrm>
              <a:custGeom>
                <a:avLst/>
                <a:gdLst>
                  <a:gd name="T0" fmla="*/ 11 w 11"/>
                  <a:gd name="T1" fmla="*/ 7 h 8"/>
                  <a:gd name="T2" fmla="*/ 11 w 11"/>
                  <a:gd name="T3" fmla="*/ 8 h 8"/>
                  <a:gd name="T4" fmla="*/ 0 w 11"/>
                  <a:gd name="T5" fmla="*/ 8 h 8"/>
                  <a:gd name="T6" fmla="*/ 0 w 11"/>
                  <a:gd name="T7" fmla="*/ 0 h 8"/>
                  <a:gd name="T8" fmla="*/ 1 w 11"/>
                  <a:gd name="T9" fmla="*/ 1 h 8"/>
                  <a:gd name="T10" fmla="*/ 1 w 11"/>
                  <a:gd name="T11" fmla="*/ 7 h 8"/>
                  <a:gd name="T12" fmla="*/ 10 w 11"/>
                  <a:gd name="T13" fmla="*/ 7 h 8"/>
                  <a:gd name="T14" fmla="*/ 10 w 11"/>
                  <a:gd name="T15" fmla="*/ 6 h 8"/>
                  <a:gd name="T16" fmla="*/ 10 w 11"/>
                  <a:gd name="T17" fmla="*/ 1 h 8"/>
                  <a:gd name="T18" fmla="*/ 10 w 11"/>
                  <a:gd name="T19" fmla="*/ 1 h 8"/>
                  <a:gd name="T20" fmla="*/ 11 w 11"/>
                  <a:gd name="T21" fmla="*/ 0 h 8"/>
                  <a:gd name="T22" fmla="*/ 11 w 11"/>
                  <a:gd name="T23" fmla="*/ 7 h 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1" h="8">
                    <a:moveTo>
                      <a:pt x="11" y="7"/>
                    </a:moveTo>
                    <a:lnTo>
                      <a:pt x="11" y="8"/>
                    </a:lnTo>
                    <a:lnTo>
                      <a:pt x="0" y="8"/>
                    </a:lnTo>
                    <a:lnTo>
                      <a:pt x="0" y="0"/>
                    </a:lnTo>
                    <a:lnTo>
                      <a:pt x="1" y="1"/>
                    </a:lnTo>
                    <a:lnTo>
                      <a:pt x="1" y="7"/>
                    </a:lnTo>
                    <a:lnTo>
                      <a:pt x="10" y="7"/>
                    </a:lnTo>
                    <a:lnTo>
                      <a:pt x="10" y="6"/>
                    </a:lnTo>
                    <a:lnTo>
                      <a:pt x="10" y="1"/>
                    </a:lnTo>
                    <a:lnTo>
                      <a:pt x="11" y="0"/>
                    </a:lnTo>
                    <a:lnTo>
                      <a:pt x="11" y="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01" name="Freeform 119"/>
              <p:cNvSpPr>
                <a:spLocks/>
              </p:cNvSpPr>
              <p:nvPr/>
            </p:nvSpPr>
            <p:spPr bwMode="auto">
              <a:xfrm>
                <a:off x="5532" y="422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2 h 2"/>
                  <a:gd name="T4" fmla="*/ 0 w 2"/>
                  <a:gd name="T5" fmla="*/ 2 h 2"/>
                  <a:gd name="T6" fmla="*/ 0 w 2"/>
                  <a:gd name="T7" fmla="*/ 0 h 2"/>
                  <a:gd name="T8" fmla="*/ 0 w 2"/>
                  <a:gd name="T9" fmla="*/ 0 h 2"/>
                  <a:gd name="T10" fmla="*/ 2 w 2"/>
                  <a:gd name="T11" fmla="*/ 0 h 2"/>
                  <a:gd name="T12" fmla="*/ 2 w 2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02" name="Freeform 120"/>
              <p:cNvSpPr>
                <a:spLocks/>
              </p:cNvSpPr>
              <p:nvPr/>
            </p:nvSpPr>
            <p:spPr bwMode="auto">
              <a:xfrm>
                <a:off x="5514" y="415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3 h 3"/>
                  <a:gd name="T4" fmla="*/ 0 w 1"/>
                  <a:gd name="T5" fmla="*/ 2 h 3"/>
                  <a:gd name="T6" fmla="*/ 0 w 1"/>
                  <a:gd name="T7" fmla="*/ 0 h 3"/>
                  <a:gd name="T8" fmla="*/ 1 w 1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2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03" name="Freeform 121"/>
              <p:cNvSpPr>
                <a:spLocks/>
              </p:cNvSpPr>
              <p:nvPr/>
            </p:nvSpPr>
            <p:spPr bwMode="auto">
              <a:xfrm>
                <a:off x="5531" y="349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0 h 3"/>
                  <a:gd name="T8" fmla="*/ 1 w 1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04" name="Freeform 122"/>
              <p:cNvSpPr>
                <a:spLocks/>
              </p:cNvSpPr>
              <p:nvPr/>
            </p:nvSpPr>
            <p:spPr bwMode="auto">
              <a:xfrm>
                <a:off x="5511" y="390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0 w 2"/>
                  <a:gd name="T11" fmla="*/ 0 h 1"/>
                  <a:gd name="T12" fmla="*/ 2 w 2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05" name="Freeform 123"/>
              <p:cNvSpPr>
                <a:spLocks/>
              </p:cNvSpPr>
              <p:nvPr/>
            </p:nvSpPr>
            <p:spPr bwMode="auto">
              <a:xfrm>
                <a:off x="5564" y="410"/>
                <a:ext cx="3" cy="2"/>
              </a:xfrm>
              <a:custGeom>
                <a:avLst/>
                <a:gdLst>
                  <a:gd name="T0" fmla="*/ 0 w 3"/>
                  <a:gd name="T1" fmla="*/ 1 h 2"/>
                  <a:gd name="T2" fmla="*/ 2 w 3"/>
                  <a:gd name="T3" fmla="*/ 0 h 2"/>
                  <a:gd name="T4" fmla="*/ 3 w 3"/>
                  <a:gd name="T5" fmla="*/ 1 h 2"/>
                  <a:gd name="T6" fmla="*/ 2 w 3"/>
                  <a:gd name="T7" fmla="*/ 2 h 2"/>
                  <a:gd name="T8" fmla="*/ 0 w 3"/>
                  <a:gd name="T9" fmla="*/ 1 h 2"/>
                  <a:gd name="T10" fmla="*/ 0 w 3"/>
                  <a:gd name="T11" fmla="*/ 1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2">
                    <a:moveTo>
                      <a:pt x="0" y="1"/>
                    </a:moveTo>
                    <a:lnTo>
                      <a:pt x="2" y="0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06" name="Freeform 124"/>
              <p:cNvSpPr>
                <a:spLocks/>
              </p:cNvSpPr>
              <p:nvPr/>
            </p:nvSpPr>
            <p:spPr bwMode="auto">
              <a:xfrm>
                <a:off x="4759" y="358"/>
                <a:ext cx="61" cy="60"/>
              </a:xfrm>
              <a:custGeom>
                <a:avLst/>
                <a:gdLst>
                  <a:gd name="T0" fmla="*/ 37 w 61"/>
                  <a:gd name="T1" fmla="*/ 25 h 60"/>
                  <a:gd name="T2" fmla="*/ 37 w 61"/>
                  <a:gd name="T3" fmla="*/ 25 h 60"/>
                  <a:gd name="T4" fmla="*/ 30 w 61"/>
                  <a:gd name="T5" fmla="*/ 18 h 60"/>
                  <a:gd name="T6" fmla="*/ 21 w 61"/>
                  <a:gd name="T7" fmla="*/ 14 h 60"/>
                  <a:gd name="T8" fmla="*/ 12 w 61"/>
                  <a:gd name="T9" fmla="*/ 11 h 60"/>
                  <a:gd name="T10" fmla="*/ 0 w 61"/>
                  <a:gd name="T11" fmla="*/ 9 h 60"/>
                  <a:gd name="T12" fmla="*/ 0 w 61"/>
                  <a:gd name="T13" fmla="*/ 9 h 60"/>
                  <a:gd name="T14" fmla="*/ 0 w 61"/>
                  <a:gd name="T15" fmla="*/ 0 h 60"/>
                  <a:gd name="T16" fmla="*/ 0 w 61"/>
                  <a:gd name="T17" fmla="*/ 0 h 60"/>
                  <a:gd name="T18" fmla="*/ 0 w 61"/>
                  <a:gd name="T19" fmla="*/ 0 h 60"/>
                  <a:gd name="T20" fmla="*/ 14 w 61"/>
                  <a:gd name="T21" fmla="*/ 1 h 60"/>
                  <a:gd name="T22" fmla="*/ 26 w 61"/>
                  <a:gd name="T23" fmla="*/ 5 h 60"/>
                  <a:gd name="T24" fmla="*/ 35 w 61"/>
                  <a:gd name="T25" fmla="*/ 11 h 60"/>
                  <a:gd name="T26" fmla="*/ 44 w 61"/>
                  <a:gd name="T27" fmla="*/ 18 h 60"/>
                  <a:gd name="T28" fmla="*/ 44 w 61"/>
                  <a:gd name="T29" fmla="*/ 18 h 60"/>
                  <a:gd name="T30" fmla="*/ 51 w 61"/>
                  <a:gd name="T31" fmla="*/ 26 h 60"/>
                  <a:gd name="T32" fmla="*/ 56 w 61"/>
                  <a:gd name="T33" fmla="*/ 36 h 60"/>
                  <a:gd name="T34" fmla="*/ 59 w 61"/>
                  <a:gd name="T35" fmla="*/ 47 h 60"/>
                  <a:gd name="T36" fmla="*/ 61 w 61"/>
                  <a:gd name="T37" fmla="*/ 60 h 60"/>
                  <a:gd name="T38" fmla="*/ 61 w 61"/>
                  <a:gd name="T39" fmla="*/ 60 h 60"/>
                  <a:gd name="T40" fmla="*/ 51 w 61"/>
                  <a:gd name="T41" fmla="*/ 60 h 60"/>
                  <a:gd name="T42" fmla="*/ 51 w 61"/>
                  <a:gd name="T43" fmla="*/ 60 h 60"/>
                  <a:gd name="T44" fmla="*/ 49 w 61"/>
                  <a:gd name="T45" fmla="*/ 49 h 60"/>
                  <a:gd name="T46" fmla="*/ 47 w 61"/>
                  <a:gd name="T47" fmla="*/ 39 h 60"/>
                  <a:gd name="T48" fmla="*/ 42 w 61"/>
                  <a:gd name="T49" fmla="*/ 32 h 60"/>
                  <a:gd name="T50" fmla="*/ 37 w 61"/>
                  <a:gd name="T51" fmla="*/ 25 h 60"/>
                  <a:gd name="T52" fmla="*/ 37 w 61"/>
                  <a:gd name="T53" fmla="*/ 25 h 6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61" h="60">
                    <a:moveTo>
                      <a:pt x="37" y="25"/>
                    </a:moveTo>
                    <a:lnTo>
                      <a:pt x="37" y="25"/>
                    </a:lnTo>
                    <a:lnTo>
                      <a:pt x="30" y="18"/>
                    </a:lnTo>
                    <a:lnTo>
                      <a:pt x="21" y="14"/>
                    </a:lnTo>
                    <a:lnTo>
                      <a:pt x="12" y="11"/>
                    </a:lnTo>
                    <a:lnTo>
                      <a:pt x="0" y="9"/>
                    </a:lnTo>
                    <a:lnTo>
                      <a:pt x="0" y="0"/>
                    </a:lnTo>
                    <a:lnTo>
                      <a:pt x="14" y="1"/>
                    </a:lnTo>
                    <a:lnTo>
                      <a:pt x="26" y="5"/>
                    </a:lnTo>
                    <a:lnTo>
                      <a:pt x="35" y="11"/>
                    </a:lnTo>
                    <a:lnTo>
                      <a:pt x="44" y="18"/>
                    </a:lnTo>
                    <a:lnTo>
                      <a:pt x="51" y="26"/>
                    </a:lnTo>
                    <a:lnTo>
                      <a:pt x="56" y="36"/>
                    </a:lnTo>
                    <a:lnTo>
                      <a:pt x="59" y="47"/>
                    </a:lnTo>
                    <a:lnTo>
                      <a:pt x="61" y="60"/>
                    </a:lnTo>
                    <a:lnTo>
                      <a:pt x="51" y="60"/>
                    </a:lnTo>
                    <a:lnTo>
                      <a:pt x="49" y="49"/>
                    </a:lnTo>
                    <a:lnTo>
                      <a:pt x="47" y="39"/>
                    </a:lnTo>
                    <a:lnTo>
                      <a:pt x="42" y="32"/>
                    </a:lnTo>
                    <a:lnTo>
                      <a:pt x="37" y="2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07" name="Freeform 125"/>
              <p:cNvSpPr>
                <a:spLocks/>
              </p:cNvSpPr>
              <p:nvPr/>
            </p:nvSpPr>
            <p:spPr bwMode="auto">
              <a:xfrm>
                <a:off x="5507" y="362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3 h 3"/>
                  <a:gd name="T4" fmla="*/ 0 w 1"/>
                  <a:gd name="T5" fmla="*/ 1 h 3"/>
                  <a:gd name="T6" fmla="*/ 0 w 1"/>
                  <a:gd name="T7" fmla="*/ 0 h 3"/>
                  <a:gd name="T8" fmla="*/ 1 w 1"/>
                  <a:gd name="T9" fmla="*/ 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08" name="Freeform 126"/>
              <p:cNvSpPr>
                <a:spLocks/>
              </p:cNvSpPr>
              <p:nvPr/>
            </p:nvSpPr>
            <p:spPr bwMode="auto">
              <a:xfrm>
                <a:off x="4543" y="367"/>
                <a:ext cx="2" cy="5"/>
              </a:xfrm>
              <a:custGeom>
                <a:avLst/>
                <a:gdLst>
                  <a:gd name="T0" fmla="*/ 2 w 2"/>
                  <a:gd name="T1" fmla="*/ 0 h 5"/>
                  <a:gd name="T2" fmla="*/ 2 w 2"/>
                  <a:gd name="T3" fmla="*/ 0 h 5"/>
                  <a:gd name="T4" fmla="*/ 2 w 2"/>
                  <a:gd name="T5" fmla="*/ 3 h 5"/>
                  <a:gd name="T6" fmla="*/ 0 w 2"/>
                  <a:gd name="T7" fmla="*/ 5 h 5"/>
                  <a:gd name="T8" fmla="*/ 0 w 2"/>
                  <a:gd name="T9" fmla="*/ 2 h 5"/>
                  <a:gd name="T10" fmla="*/ 2 w 2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5">
                    <a:moveTo>
                      <a:pt x="2" y="0"/>
                    </a:moveTo>
                    <a:lnTo>
                      <a:pt x="2" y="0"/>
                    </a:lnTo>
                    <a:lnTo>
                      <a:pt x="2" y="3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09" name="Freeform 127"/>
              <p:cNvSpPr>
                <a:spLocks/>
              </p:cNvSpPr>
              <p:nvPr/>
            </p:nvSpPr>
            <p:spPr bwMode="auto">
              <a:xfrm>
                <a:off x="5511" y="384"/>
                <a:ext cx="2" cy="6"/>
              </a:xfrm>
              <a:custGeom>
                <a:avLst/>
                <a:gdLst>
                  <a:gd name="T0" fmla="*/ 2 w 2"/>
                  <a:gd name="T1" fmla="*/ 6 h 6"/>
                  <a:gd name="T2" fmla="*/ 0 w 2"/>
                  <a:gd name="T3" fmla="*/ 6 h 6"/>
                  <a:gd name="T4" fmla="*/ 0 w 2"/>
                  <a:gd name="T5" fmla="*/ 6 h 6"/>
                  <a:gd name="T6" fmla="*/ 0 w 2"/>
                  <a:gd name="T7" fmla="*/ 3 h 6"/>
                  <a:gd name="T8" fmla="*/ 0 w 2"/>
                  <a:gd name="T9" fmla="*/ 3 h 6"/>
                  <a:gd name="T10" fmla="*/ 0 w 2"/>
                  <a:gd name="T11" fmla="*/ 0 h 6"/>
                  <a:gd name="T12" fmla="*/ 2 w 2"/>
                  <a:gd name="T13" fmla="*/ 0 h 6"/>
                  <a:gd name="T14" fmla="*/ 2 w 2"/>
                  <a:gd name="T15" fmla="*/ 0 h 6"/>
                  <a:gd name="T16" fmla="*/ 2 w 2"/>
                  <a:gd name="T17" fmla="*/ 3 h 6"/>
                  <a:gd name="T18" fmla="*/ 2 w 2"/>
                  <a:gd name="T19" fmla="*/ 3 h 6"/>
                  <a:gd name="T20" fmla="*/ 2 w 2"/>
                  <a:gd name="T21" fmla="*/ 6 h 6"/>
                  <a:gd name="T22" fmla="*/ 2 w 2"/>
                  <a:gd name="T23" fmla="*/ 6 h 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" h="6">
                    <a:moveTo>
                      <a:pt x="2" y="6"/>
                    </a:move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3"/>
                    </a:lnTo>
                    <a:lnTo>
                      <a:pt x="2" y="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10" name="Freeform 128"/>
              <p:cNvSpPr>
                <a:spLocks/>
              </p:cNvSpPr>
              <p:nvPr/>
            </p:nvSpPr>
            <p:spPr bwMode="auto">
              <a:xfrm>
                <a:off x="5521" y="25"/>
                <a:ext cx="63" cy="47"/>
              </a:xfrm>
              <a:custGeom>
                <a:avLst/>
                <a:gdLst>
                  <a:gd name="T0" fmla="*/ 63 w 63"/>
                  <a:gd name="T1" fmla="*/ 47 h 47"/>
                  <a:gd name="T2" fmla="*/ 45 w 63"/>
                  <a:gd name="T3" fmla="*/ 47 h 47"/>
                  <a:gd name="T4" fmla="*/ 35 w 63"/>
                  <a:gd name="T5" fmla="*/ 35 h 47"/>
                  <a:gd name="T6" fmla="*/ 35 w 63"/>
                  <a:gd name="T7" fmla="*/ 35 h 47"/>
                  <a:gd name="T8" fmla="*/ 32 w 63"/>
                  <a:gd name="T9" fmla="*/ 33 h 47"/>
                  <a:gd name="T10" fmla="*/ 31 w 63"/>
                  <a:gd name="T11" fmla="*/ 31 h 47"/>
                  <a:gd name="T12" fmla="*/ 28 w 63"/>
                  <a:gd name="T13" fmla="*/ 33 h 47"/>
                  <a:gd name="T14" fmla="*/ 28 w 63"/>
                  <a:gd name="T15" fmla="*/ 33 h 47"/>
                  <a:gd name="T16" fmla="*/ 25 w 63"/>
                  <a:gd name="T17" fmla="*/ 35 h 47"/>
                  <a:gd name="T18" fmla="*/ 17 w 63"/>
                  <a:gd name="T19" fmla="*/ 47 h 47"/>
                  <a:gd name="T20" fmla="*/ 0 w 63"/>
                  <a:gd name="T21" fmla="*/ 47 h 47"/>
                  <a:gd name="T22" fmla="*/ 22 w 63"/>
                  <a:gd name="T23" fmla="*/ 23 h 47"/>
                  <a:gd name="T24" fmla="*/ 0 w 63"/>
                  <a:gd name="T25" fmla="*/ 0 h 47"/>
                  <a:gd name="T26" fmla="*/ 17 w 63"/>
                  <a:gd name="T27" fmla="*/ 0 h 47"/>
                  <a:gd name="T28" fmla="*/ 18 w 63"/>
                  <a:gd name="T29" fmla="*/ 0 h 47"/>
                  <a:gd name="T30" fmla="*/ 27 w 63"/>
                  <a:gd name="T31" fmla="*/ 10 h 47"/>
                  <a:gd name="T32" fmla="*/ 27 w 63"/>
                  <a:gd name="T33" fmla="*/ 10 h 47"/>
                  <a:gd name="T34" fmla="*/ 27 w 63"/>
                  <a:gd name="T35" fmla="*/ 10 h 47"/>
                  <a:gd name="T36" fmla="*/ 29 w 63"/>
                  <a:gd name="T37" fmla="*/ 13 h 47"/>
                  <a:gd name="T38" fmla="*/ 31 w 63"/>
                  <a:gd name="T39" fmla="*/ 16 h 47"/>
                  <a:gd name="T40" fmla="*/ 34 w 63"/>
                  <a:gd name="T41" fmla="*/ 13 h 47"/>
                  <a:gd name="T42" fmla="*/ 34 w 63"/>
                  <a:gd name="T43" fmla="*/ 13 h 47"/>
                  <a:gd name="T44" fmla="*/ 36 w 63"/>
                  <a:gd name="T45" fmla="*/ 10 h 47"/>
                  <a:gd name="T46" fmla="*/ 45 w 63"/>
                  <a:gd name="T47" fmla="*/ 0 h 47"/>
                  <a:gd name="T48" fmla="*/ 62 w 63"/>
                  <a:gd name="T49" fmla="*/ 0 h 47"/>
                  <a:gd name="T50" fmla="*/ 39 w 63"/>
                  <a:gd name="T51" fmla="*/ 23 h 47"/>
                  <a:gd name="T52" fmla="*/ 42 w 63"/>
                  <a:gd name="T53" fmla="*/ 24 h 47"/>
                  <a:gd name="T54" fmla="*/ 63 w 63"/>
                  <a:gd name="T55" fmla="*/ 47 h 4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63" h="47">
                    <a:moveTo>
                      <a:pt x="63" y="47"/>
                    </a:moveTo>
                    <a:lnTo>
                      <a:pt x="45" y="47"/>
                    </a:lnTo>
                    <a:lnTo>
                      <a:pt x="35" y="35"/>
                    </a:lnTo>
                    <a:lnTo>
                      <a:pt x="32" y="33"/>
                    </a:lnTo>
                    <a:lnTo>
                      <a:pt x="31" y="31"/>
                    </a:lnTo>
                    <a:lnTo>
                      <a:pt x="28" y="33"/>
                    </a:lnTo>
                    <a:lnTo>
                      <a:pt x="25" y="35"/>
                    </a:lnTo>
                    <a:lnTo>
                      <a:pt x="17" y="47"/>
                    </a:lnTo>
                    <a:lnTo>
                      <a:pt x="0" y="47"/>
                    </a:lnTo>
                    <a:lnTo>
                      <a:pt x="22" y="23"/>
                    </a:lnTo>
                    <a:lnTo>
                      <a:pt x="0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7" y="10"/>
                    </a:lnTo>
                    <a:lnTo>
                      <a:pt x="29" y="13"/>
                    </a:lnTo>
                    <a:lnTo>
                      <a:pt x="31" y="16"/>
                    </a:lnTo>
                    <a:lnTo>
                      <a:pt x="34" y="13"/>
                    </a:lnTo>
                    <a:lnTo>
                      <a:pt x="36" y="10"/>
                    </a:lnTo>
                    <a:lnTo>
                      <a:pt x="45" y="0"/>
                    </a:lnTo>
                    <a:lnTo>
                      <a:pt x="62" y="0"/>
                    </a:lnTo>
                    <a:lnTo>
                      <a:pt x="39" y="23"/>
                    </a:lnTo>
                    <a:lnTo>
                      <a:pt x="42" y="24"/>
                    </a:lnTo>
                    <a:lnTo>
                      <a:pt x="63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11" name="Freeform 129"/>
              <p:cNvSpPr>
                <a:spLocks/>
              </p:cNvSpPr>
              <p:nvPr/>
            </p:nvSpPr>
            <p:spPr bwMode="auto">
              <a:xfrm>
                <a:off x="5427" y="11"/>
                <a:ext cx="250" cy="89"/>
              </a:xfrm>
              <a:custGeom>
                <a:avLst/>
                <a:gdLst>
                  <a:gd name="T0" fmla="*/ 219 w 250"/>
                  <a:gd name="T1" fmla="*/ 89 h 89"/>
                  <a:gd name="T2" fmla="*/ 0 w 250"/>
                  <a:gd name="T3" fmla="*/ 89 h 89"/>
                  <a:gd name="T4" fmla="*/ 0 w 250"/>
                  <a:gd name="T5" fmla="*/ 0 h 89"/>
                  <a:gd name="T6" fmla="*/ 3 w 250"/>
                  <a:gd name="T7" fmla="*/ 0 h 89"/>
                  <a:gd name="T8" fmla="*/ 3 w 250"/>
                  <a:gd name="T9" fmla="*/ 86 h 89"/>
                  <a:gd name="T10" fmla="*/ 219 w 250"/>
                  <a:gd name="T11" fmla="*/ 86 h 89"/>
                  <a:gd name="T12" fmla="*/ 219 w 250"/>
                  <a:gd name="T13" fmla="*/ 86 h 89"/>
                  <a:gd name="T14" fmla="*/ 244 w 250"/>
                  <a:gd name="T15" fmla="*/ 84 h 89"/>
                  <a:gd name="T16" fmla="*/ 244 w 250"/>
                  <a:gd name="T17" fmla="*/ 84 h 89"/>
                  <a:gd name="T18" fmla="*/ 247 w 250"/>
                  <a:gd name="T19" fmla="*/ 84 h 89"/>
                  <a:gd name="T20" fmla="*/ 247 w 250"/>
                  <a:gd name="T21" fmla="*/ 86 h 89"/>
                  <a:gd name="T22" fmla="*/ 248 w 250"/>
                  <a:gd name="T23" fmla="*/ 86 h 89"/>
                  <a:gd name="T24" fmla="*/ 250 w 250"/>
                  <a:gd name="T25" fmla="*/ 86 h 89"/>
                  <a:gd name="T26" fmla="*/ 250 w 250"/>
                  <a:gd name="T27" fmla="*/ 86 h 89"/>
                  <a:gd name="T28" fmla="*/ 240 w 250"/>
                  <a:gd name="T29" fmla="*/ 89 h 89"/>
                  <a:gd name="T30" fmla="*/ 219 w 250"/>
                  <a:gd name="T31" fmla="*/ 89 h 89"/>
                  <a:gd name="T32" fmla="*/ 219 w 250"/>
                  <a:gd name="T33" fmla="*/ 89 h 8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50" h="89">
                    <a:moveTo>
                      <a:pt x="219" y="89"/>
                    </a:moveTo>
                    <a:lnTo>
                      <a:pt x="0" y="89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86"/>
                    </a:lnTo>
                    <a:lnTo>
                      <a:pt x="219" y="86"/>
                    </a:lnTo>
                    <a:lnTo>
                      <a:pt x="244" y="84"/>
                    </a:lnTo>
                    <a:lnTo>
                      <a:pt x="247" y="84"/>
                    </a:lnTo>
                    <a:lnTo>
                      <a:pt x="247" y="86"/>
                    </a:lnTo>
                    <a:lnTo>
                      <a:pt x="248" y="86"/>
                    </a:lnTo>
                    <a:lnTo>
                      <a:pt x="250" y="86"/>
                    </a:lnTo>
                    <a:lnTo>
                      <a:pt x="240" y="89"/>
                    </a:lnTo>
                    <a:lnTo>
                      <a:pt x="219" y="89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12" name="Freeform 130"/>
              <p:cNvSpPr>
                <a:spLocks/>
              </p:cNvSpPr>
              <p:nvPr/>
            </p:nvSpPr>
            <p:spPr bwMode="auto">
              <a:xfrm>
                <a:off x="65" y="42"/>
                <a:ext cx="67" cy="46"/>
              </a:xfrm>
              <a:custGeom>
                <a:avLst/>
                <a:gdLst>
                  <a:gd name="T0" fmla="*/ 45 w 67"/>
                  <a:gd name="T1" fmla="*/ 23 h 46"/>
                  <a:gd name="T2" fmla="*/ 45 w 67"/>
                  <a:gd name="T3" fmla="*/ 23 h 46"/>
                  <a:gd name="T4" fmla="*/ 49 w 67"/>
                  <a:gd name="T5" fmla="*/ 38 h 46"/>
                  <a:gd name="T6" fmla="*/ 49 w 67"/>
                  <a:gd name="T7" fmla="*/ 38 h 46"/>
                  <a:gd name="T8" fmla="*/ 49 w 67"/>
                  <a:gd name="T9" fmla="*/ 38 h 46"/>
                  <a:gd name="T10" fmla="*/ 52 w 67"/>
                  <a:gd name="T11" fmla="*/ 23 h 46"/>
                  <a:gd name="T12" fmla="*/ 59 w 67"/>
                  <a:gd name="T13" fmla="*/ 0 h 46"/>
                  <a:gd name="T14" fmla="*/ 67 w 67"/>
                  <a:gd name="T15" fmla="*/ 0 h 46"/>
                  <a:gd name="T16" fmla="*/ 52 w 67"/>
                  <a:gd name="T17" fmla="*/ 46 h 46"/>
                  <a:gd name="T18" fmla="*/ 45 w 67"/>
                  <a:gd name="T19" fmla="*/ 46 h 46"/>
                  <a:gd name="T20" fmla="*/ 38 w 67"/>
                  <a:gd name="T21" fmla="*/ 24 h 46"/>
                  <a:gd name="T22" fmla="*/ 38 w 67"/>
                  <a:gd name="T23" fmla="*/ 24 h 46"/>
                  <a:gd name="T24" fmla="*/ 34 w 67"/>
                  <a:gd name="T25" fmla="*/ 8 h 46"/>
                  <a:gd name="T26" fmla="*/ 34 w 67"/>
                  <a:gd name="T27" fmla="*/ 8 h 46"/>
                  <a:gd name="T28" fmla="*/ 34 w 67"/>
                  <a:gd name="T29" fmla="*/ 8 h 46"/>
                  <a:gd name="T30" fmla="*/ 30 w 67"/>
                  <a:gd name="T31" fmla="*/ 24 h 46"/>
                  <a:gd name="T32" fmla="*/ 23 w 67"/>
                  <a:gd name="T33" fmla="*/ 46 h 46"/>
                  <a:gd name="T34" fmla="*/ 14 w 67"/>
                  <a:gd name="T35" fmla="*/ 46 h 46"/>
                  <a:gd name="T36" fmla="*/ 0 w 67"/>
                  <a:gd name="T37" fmla="*/ 0 h 46"/>
                  <a:gd name="T38" fmla="*/ 9 w 67"/>
                  <a:gd name="T39" fmla="*/ 0 h 46"/>
                  <a:gd name="T40" fmla="*/ 16 w 67"/>
                  <a:gd name="T41" fmla="*/ 23 h 46"/>
                  <a:gd name="T42" fmla="*/ 16 w 67"/>
                  <a:gd name="T43" fmla="*/ 23 h 46"/>
                  <a:gd name="T44" fmla="*/ 18 w 67"/>
                  <a:gd name="T45" fmla="*/ 38 h 46"/>
                  <a:gd name="T46" fmla="*/ 18 w 67"/>
                  <a:gd name="T47" fmla="*/ 38 h 46"/>
                  <a:gd name="T48" fmla="*/ 18 w 67"/>
                  <a:gd name="T49" fmla="*/ 38 h 46"/>
                  <a:gd name="T50" fmla="*/ 23 w 67"/>
                  <a:gd name="T51" fmla="*/ 23 h 46"/>
                  <a:gd name="T52" fmla="*/ 31 w 67"/>
                  <a:gd name="T53" fmla="*/ 0 h 46"/>
                  <a:gd name="T54" fmla="*/ 38 w 67"/>
                  <a:gd name="T55" fmla="*/ 0 h 46"/>
                  <a:gd name="T56" fmla="*/ 45 w 67"/>
                  <a:gd name="T57" fmla="*/ 23 h 4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7" h="46">
                    <a:moveTo>
                      <a:pt x="45" y="23"/>
                    </a:moveTo>
                    <a:lnTo>
                      <a:pt x="45" y="23"/>
                    </a:lnTo>
                    <a:lnTo>
                      <a:pt x="49" y="38"/>
                    </a:lnTo>
                    <a:lnTo>
                      <a:pt x="52" y="23"/>
                    </a:lnTo>
                    <a:lnTo>
                      <a:pt x="59" y="0"/>
                    </a:lnTo>
                    <a:lnTo>
                      <a:pt x="67" y="0"/>
                    </a:lnTo>
                    <a:lnTo>
                      <a:pt x="52" y="46"/>
                    </a:lnTo>
                    <a:lnTo>
                      <a:pt x="45" y="46"/>
                    </a:lnTo>
                    <a:lnTo>
                      <a:pt x="38" y="24"/>
                    </a:lnTo>
                    <a:lnTo>
                      <a:pt x="34" y="8"/>
                    </a:lnTo>
                    <a:lnTo>
                      <a:pt x="30" y="24"/>
                    </a:lnTo>
                    <a:lnTo>
                      <a:pt x="23" y="46"/>
                    </a:lnTo>
                    <a:lnTo>
                      <a:pt x="14" y="46"/>
                    </a:lnTo>
                    <a:lnTo>
                      <a:pt x="0" y="0"/>
                    </a:lnTo>
                    <a:lnTo>
                      <a:pt x="9" y="0"/>
                    </a:lnTo>
                    <a:lnTo>
                      <a:pt x="16" y="23"/>
                    </a:lnTo>
                    <a:lnTo>
                      <a:pt x="18" y="38"/>
                    </a:lnTo>
                    <a:lnTo>
                      <a:pt x="23" y="23"/>
                    </a:lnTo>
                    <a:lnTo>
                      <a:pt x="31" y="0"/>
                    </a:lnTo>
                    <a:lnTo>
                      <a:pt x="38" y="0"/>
                    </a:lnTo>
                    <a:lnTo>
                      <a:pt x="45" y="2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13" name="Freeform 131"/>
              <p:cNvSpPr>
                <a:spLocks/>
              </p:cNvSpPr>
              <p:nvPr/>
            </p:nvSpPr>
            <p:spPr bwMode="auto">
              <a:xfrm>
                <a:off x="5522" y="360"/>
                <a:ext cx="9" cy="6"/>
              </a:xfrm>
              <a:custGeom>
                <a:avLst/>
                <a:gdLst>
                  <a:gd name="T0" fmla="*/ 9 w 9"/>
                  <a:gd name="T1" fmla="*/ 0 h 6"/>
                  <a:gd name="T2" fmla="*/ 9 w 9"/>
                  <a:gd name="T3" fmla="*/ 3 h 6"/>
                  <a:gd name="T4" fmla="*/ 9 w 9"/>
                  <a:gd name="T5" fmla="*/ 3 h 6"/>
                  <a:gd name="T6" fmla="*/ 2 w 9"/>
                  <a:gd name="T7" fmla="*/ 6 h 6"/>
                  <a:gd name="T8" fmla="*/ 0 w 9"/>
                  <a:gd name="T9" fmla="*/ 5 h 6"/>
                  <a:gd name="T10" fmla="*/ 0 w 9"/>
                  <a:gd name="T11" fmla="*/ 5 h 6"/>
                  <a:gd name="T12" fmla="*/ 9 w 9"/>
                  <a:gd name="T13" fmla="*/ 0 h 6"/>
                  <a:gd name="T14" fmla="*/ 9 w 9"/>
                  <a:gd name="T15" fmla="*/ 0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9" h="6">
                    <a:moveTo>
                      <a:pt x="9" y="0"/>
                    </a:moveTo>
                    <a:lnTo>
                      <a:pt x="9" y="3"/>
                    </a:lnTo>
                    <a:lnTo>
                      <a:pt x="2" y="6"/>
                    </a:lnTo>
                    <a:lnTo>
                      <a:pt x="0" y="5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14" name="Rectangle 132"/>
              <p:cNvSpPr>
                <a:spLocks noChangeArrowheads="1"/>
              </p:cNvSpPr>
              <p:nvPr/>
            </p:nvSpPr>
            <p:spPr bwMode="auto">
              <a:xfrm>
                <a:off x="4570" y="400"/>
                <a:ext cx="10" cy="24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615" name="Freeform 133"/>
              <p:cNvSpPr>
                <a:spLocks/>
              </p:cNvSpPr>
              <p:nvPr/>
            </p:nvSpPr>
            <p:spPr bwMode="auto">
              <a:xfrm>
                <a:off x="5550" y="32"/>
                <a:ext cx="5" cy="4"/>
              </a:xfrm>
              <a:custGeom>
                <a:avLst/>
                <a:gdLst>
                  <a:gd name="T0" fmla="*/ 5 w 5"/>
                  <a:gd name="T1" fmla="*/ 2 h 4"/>
                  <a:gd name="T2" fmla="*/ 5 w 5"/>
                  <a:gd name="T3" fmla="*/ 2 h 4"/>
                  <a:gd name="T4" fmla="*/ 3 w 5"/>
                  <a:gd name="T5" fmla="*/ 4 h 4"/>
                  <a:gd name="T6" fmla="*/ 2 w 5"/>
                  <a:gd name="T7" fmla="*/ 4 h 4"/>
                  <a:gd name="T8" fmla="*/ 2 w 5"/>
                  <a:gd name="T9" fmla="*/ 4 h 4"/>
                  <a:gd name="T10" fmla="*/ 2 w 5"/>
                  <a:gd name="T11" fmla="*/ 4 h 4"/>
                  <a:gd name="T12" fmla="*/ 2 w 5"/>
                  <a:gd name="T13" fmla="*/ 4 h 4"/>
                  <a:gd name="T14" fmla="*/ 0 w 5"/>
                  <a:gd name="T15" fmla="*/ 2 h 4"/>
                  <a:gd name="T16" fmla="*/ 0 w 5"/>
                  <a:gd name="T17" fmla="*/ 2 h 4"/>
                  <a:gd name="T18" fmla="*/ 2 w 5"/>
                  <a:gd name="T19" fmla="*/ 0 h 4"/>
                  <a:gd name="T20" fmla="*/ 2 w 5"/>
                  <a:gd name="T21" fmla="*/ 0 h 4"/>
                  <a:gd name="T22" fmla="*/ 5 w 5"/>
                  <a:gd name="T23" fmla="*/ 2 h 4"/>
                  <a:gd name="T24" fmla="*/ 5 w 5"/>
                  <a:gd name="T25" fmla="*/ 2 h 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" h="4">
                    <a:moveTo>
                      <a:pt x="5" y="2"/>
                    </a:moveTo>
                    <a:lnTo>
                      <a:pt x="5" y="2"/>
                    </a:lnTo>
                    <a:lnTo>
                      <a:pt x="3" y="4"/>
                    </a:lnTo>
                    <a:lnTo>
                      <a:pt x="2" y="4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16" name="Freeform 134"/>
              <p:cNvSpPr>
                <a:spLocks noEditPoints="1"/>
              </p:cNvSpPr>
              <p:nvPr/>
            </p:nvSpPr>
            <p:spPr bwMode="auto">
              <a:xfrm>
                <a:off x="4541" y="397"/>
                <a:ext cx="15" cy="14"/>
              </a:xfrm>
              <a:custGeom>
                <a:avLst/>
                <a:gdLst>
                  <a:gd name="T0" fmla="*/ 0 w 15"/>
                  <a:gd name="T1" fmla="*/ 0 h 14"/>
                  <a:gd name="T2" fmla="*/ 15 w 15"/>
                  <a:gd name="T3" fmla="*/ 0 h 14"/>
                  <a:gd name="T4" fmla="*/ 15 w 15"/>
                  <a:gd name="T5" fmla="*/ 14 h 14"/>
                  <a:gd name="T6" fmla="*/ 0 w 15"/>
                  <a:gd name="T7" fmla="*/ 14 h 14"/>
                  <a:gd name="T8" fmla="*/ 0 w 15"/>
                  <a:gd name="T9" fmla="*/ 0 h 14"/>
                  <a:gd name="T10" fmla="*/ 1 w 15"/>
                  <a:gd name="T11" fmla="*/ 3 h 14"/>
                  <a:gd name="T12" fmla="*/ 1 w 15"/>
                  <a:gd name="T13" fmla="*/ 11 h 14"/>
                  <a:gd name="T14" fmla="*/ 12 w 15"/>
                  <a:gd name="T15" fmla="*/ 11 h 14"/>
                  <a:gd name="T16" fmla="*/ 12 w 15"/>
                  <a:gd name="T17" fmla="*/ 3 h 14"/>
                  <a:gd name="T18" fmla="*/ 1 w 15"/>
                  <a:gd name="T19" fmla="*/ 3 h 1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5" h="14">
                    <a:moveTo>
                      <a:pt x="0" y="0"/>
                    </a:moveTo>
                    <a:lnTo>
                      <a:pt x="15" y="0"/>
                    </a:lnTo>
                    <a:lnTo>
                      <a:pt x="15" y="14"/>
                    </a:lnTo>
                    <a:lnTo>
                      <a:pt x="0" y="14"/>
                    </a:lnTo>
                    <a:lnTo>
                      <a:pt x="0" y="0"/>
                    </a:lnTo>
                    <a:close/>
                    <a:moveTo>
                      <a:pt x="1" y="3"/>
                    </a:moveTo>
                    <a:lnTo>
                      <a:pt x="1" y="11"/>
                    </a:lnTo>
                    <a:lnTo>
                      <a:pt x="12" y="11"/>
                    </a:lnTo>
                    <a:lnTo>
                      <a:pt x="12" y="3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17" name="Freeform 135"/>
              <p:cNvSpPr>
                <a:spLocks/>
              </p:cNvSpPr>
              <p:nvPr/>
            </p:nvSpPr>
            <p:spPr bwMode="auto">
              <a:xfrm>
                <a:off x="5522" y="410"/>
                <a:ext cx="9" cy="4"/>
              </a:xfrm>
              <a:custGeom>
                <a:avLst/>
                <a:gdLst>
                  <a:gd name="T0" fmla="*/ 0 w 9"/>
                  <a:gd name="T1" fmla="*/ 0 h 4"/>
                  <a:gd name="T2" fmla="*/ 0 w 9"/>
                  <a:gd name="T3" fmla="*/ 0 h 4"/>
                  <a:gd name="T4" fmla="*/ 9 w 9"/>
                  <a:gd name="T5" fmla="*/ 2 h 4"/>
                  <a:gd name="T6" fmla="*/ 9 w 9"/>
                  <a:gd name="T7" fmla="*/ 4 h 4"/>
                  <a:gd name="T8" fmla="*/ 0 w 9"/>
                  <a:gd name="T9" fmla="*/ 1 h 4"/>
                  <a:gd name="T10" fmla="*/ 0 w 9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" h="4">
                    <a:moveTo>
                      <a:pt x="0" y="0"/>
                    </a:moveTo>
                    <a:lnTo>
                      <a:pt x="0" y="0"/>
                    </a:lnTo>
                    <a:lnTo>
                      <a:pt x="9" y="2"/>
                    </a:lnTo>
                    <a:lnTo>
                      <a:pt x="9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18" name="Freeform 136"/>
              <p:cNvSpPr>
                <a:spLocks/>
              </p:cNvSpPr>
              <p:nvPr/>
            </p:nvSpPr>
            <p:spPr bwMode="auto">
              <a:xfrm>
                <a:off x="5542" y="360"/>
                <a:ext cx="8" cy="6"/>
              </a:xfrm>
              <a:custGeom>
                <a:avLst/>
                <a:gdLst>
                  <a:gd name="T0" fmla="*/ 7 w 8"/>
                  <a:gd name="T1" fmla="*/ 6 h 6"/>
                  <a:gd name="T2" fmla="*/ 7 w 8"/>
                  <a:gd name="T3" fmla="*/ 6 h 6"/>
                  <a:gd name="T4" fmla="*/ 0 w 8"/>
                  <a:gd name="T5" fmla="*/ 3 h 6"/>
                  <a:gd name="T6" fmla="*/ 0 w 8"/>
                  <a:gd name="T7" fmla="*/ 0 h 6"/>
                  <a:gd name="T8" fmla="*/ 8 w 8"/>
                  <a:gd name="T9" fmla="*/ 5 h 6"/>
                  <a:gd name="T10" fmla="*/ 7 w 8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" h="6">
                    <a:moveTo>
                      <a:pt x="7" y="6"/>
                    </a:moveTo>
                    <a:lnTo>
                      <a:pt x="7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8" y="5"/>
                    </a:lnTo>
                    <a:lnTo>
                      <a:pt x="7" y="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19" name="Rectangle 137"/>
              <p:cNvSpPr>
                <a:spLocks noChangeArrowheads="1"/>
              </p:cNvSpPr>
              <p:nvPr/>
            </p:nvSpPr>
            <p:spPr bwMode="auto">
              <a:xfrm>
                <a:off x="5562" y="391"/>
                <a:ext cx="1" cy="2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620" name="Freeform 138"/>
              <p:cNvSpPr>
                <a:spLocks/>
              </p:cNvSpPr>
              <p:nvPr/>
            </p:nvSpPr>
            <p:spPr bwMode="auto">
              <a:xfrm>
                <a:off x="5490" y="382"/>
                <a:ext cx="9" cy="11"/>
              </a:xfrm>
              <a:custGeom>
                <a:avLst/>
                <a:gdLst>
                  <a:gd name="T0" fmla="*/ 9 w 9"/>
                  <a:gd name="T1" fmla="*/ 1 h 11"/>
                  <a:gd name="T2" fmla="*/ 2 w 9"/>
                  <a:gd name="T3" fmla="*/ 1 h 11"/>
                  <a:gd name="T4" fmla="*/ 2 w 9"/>
                  <a:gd name="T5" fmla="*/ 9 h 11"/>
                  <a:gd name="T6" fmla="*/ 2 w 9"/>
                  <a:gd name="T7" fmla="*/ 11 h 11"/>
                  <a:gd name="T8" fmla="*/ 0 w 9"/>
                  <a:gd name="T9" fmla="*/ 11 h 11"/>
                  <a:gd name="T10" fmla="*/ 0 w 9"/>
                  <a:gd name="T11" fmla="*/ 0 h 11"/>
                  <a:gd name="T12" fmla="*/ 9 w 9"/>
                  <a:gd name="T13" fmla="*/ 0 h 11"/>
                  <a:gd name="T14" fmla="*/ 9 w 9"/>
                  <a:gd name="T15" fmla="*/ 0 h 11"/>
                  <a:gd name="T16" fmla="*/ 9 w 9"/>
                  <a:gd name="T17" fmla="*/ 1 h 11"/>
                  <a:gd name="T18" fmla="*/ 9 w 9"/>
                  <a:gd name="T19" fmla="*/ 1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9" h="11">
                    <a:moveTo>
                      <a:pt x="9" y="1"/>
                    </a:moveTo>
                    <a:lnTo>
                      <a:pt x="2" y="1"/>
                    </a:lnTo>
                    <a:lnTo>
                      <a:pt x="2" y="9"/>
                    </a:lnTo>
                    <a:lnTo>
                      <a:pt x="2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9" y="0"/>
                    </a:lnTo>
                    <a:lnTo>
                      <a:pt x="9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21" name="Freeform 139"/>
              <p:cNvSpPr>
                <a:spLocks/>
              </p:cNvSpPr>
              <p:nvPr/>
            </p:nvSpPr>
            <p:spPr bwMode="auto">
              <a:xfrm>
                <a:off x="5165" y="11"/>
                <a:ext cx="123" cy="91"/>
              </a:xfrm>
              <a:custGeom>
                <a:avLst/>
                <a:gdLst>
                  <a:gd name="T0" fmla="*/ 123 w 123"/>
                  <a:gd name="T1" fmla="*/ 0 h 91"/>
                  <a:gd name="T2" fmla="*/ 123 w 123"/>
                  <a:gd name="T3" fmla="*/ 91 h 91"/>
                  <a:gd name="T4" fmla="*/ 17 w 123"/>
                  <a:gd name="T5" fmla="*/ 91 h 91"/>
                  <a:gd name="T6" fmla="*/ 17 w 123"/>
                  <a:gd name="T7" fmla="*/ 91 h 91"/>
                  <a:gd name="T8" fmla="*/ 10 w 123"/>
                  <a:gd name="T9" fmla="*/ 90 h 91"/>
                  <a:gd name="T10" fmla="*/ 4 w 123"/>
                  <a:gd name="T11" fmla="*/ 89 h 91"/>
                  <a:gd name="T12" fmla="*/ 4 w 123"/>
                  <a:gd name="T13" fmla="*/ 89 h 91"/>
                  <a:gd name="T14" fmla="*/ 1 w 123"/>
                  <a:gd name="T15" fmla="*/ 87 h 91"/>
                  <a:gd name="T16" fmla="*/ 1 w 123"/>
                  <a:gd name="T17" fmla="*/ 87 h 91"/>
                  <a:gd name="T18" fmla="*/ 0 w 123"/>
                  <a:gd name="T19" fmla="*/ 84 h 91"/>
                  <a:gd name="T20" fmla="*/ 0 w 123"/>
                  <a:gd name="T21" fmla="*/ 0 h 91"/>
                  <a:gd name="T22" fmla="*/ 3 w 123"/>
                  <a:gd name="T23" fmla="*/ 0 h 91"/>
                  <a:gd name="T24" fmla="*/ 3 w 123"/>
                  <a:gd name="T25" fmla="*/ 84 h 91"/>
                  <a:gd name="T26" fmla="*/ 3 w 123"/>
                  <a:gd name="T27" fmla="*/ 84 h 91"/>
                  <a:gd name="T28" fmla="*/ 4 w 123"/>
                  <a:gd name="T29" fmla="*/ 86 h 91"/>
                  <a:gd name="T30" fmla="*/ 7 w 123"/>
                  <a:gd name="T31" fmla="*/ 87 h 91"/>
                  <a:gd name="T32" fmla="*/ 17 w 123"/>
                  <a:gd name="T33" fmla="*/ 89 h 91"/>
                  <a:gd name="T34" fmla="*/ 120 w 123"/>
                  <a:gd name="T35" fmla="*/ 89 h 91"/>
                  <a:gd name="T36" fmla="*/ 120 w 123"/>
                  <a:gd name="T37" fmla="*/ 0 h 91"/>
                  <a:gd name="T38" fmla="*/ 123 w 123"/>
                  <a:gd name="T39" fmla="*/ 0 h 9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23" h="91">
                    <a:moveTo>
                      <a:pt x="123" y="0"/>
                    </a:moveTo>
                    <a:lnTo>
                      <a:pt x="123" y="91"/>
                    </a:lnTo>
                    <a:lnTo>
                      <a:pt x="17" y="91"/>
                    </a:lnTo>
                    <a:lnTo>
                      <a:pt x="10" y="90"/>
                    </a:lnTo>
                    <a:lnTo>
                      <a:pt x="4" y="89"/>
                    </a:lnTo>
                    <a:lnTo>
                      <a:pt x="1" y="87"/>
                    </a:lnTo>
                    <a:lnTo>
                      <a:pt x="0" y="84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84"/>
                    </a:lnTo>
                    <a:lnTo>
                      <a:pt x="4" y="86"/>
                    </a:lnTo>
                    <a:lnTo>
                      <a:pt x="7" y="87"/>
                    </a:lnTo>
                    <a:lnTo>
                      <a:pt x="17" y="89"/>
                    </a:lnTo>
                    <a:lnTo>
                      <a:pt x="120" y="89"/>
                    </a:lnTo>
                    <a:lnTo>
                      <a:pt x="120" y="0"/>
                    </a:lnTo>
                    <a:lnTo>
                      <a:pt x="123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22" name="Freeform 140"/>
              <p:cNvSpPr>
                <a:spLocks/>
              </p:cNvSpPr>
              <p:nvPr/>
            </p:nvSpPr>
            <p:spPr bwMode="auto">
              <a:xfrm>
                <a:off x="5500" y="390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23" name="Freeform 141"/>
              <p:cNvSpPr>
                <a:spLocks/>
              </p:cNvSpPr>
              <p:nvPr/>
            </p:nvSpPr>
            <p:spPr bwMode="auto">
              <a:xfrm>
                <a:off x="5560" y="390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0 w 2"/>
                  <a:gd name="T11" fmla="*/ 0 h 1"/>
                  <a:gd name="T12" fmla="*/ 2 w 2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24" name="Freeform 142"/>
              <p:cNvSpPr>
                <a:spLocks/>
              </p:cNvSpPr>
              <p:nvPr/>
            </p:nvSpPr>
            <p:spPr bwMode="auto">
              <a:xfrm>
                <a:off x="5539" y="362"/>
                <a:ext cx="2" cy="3"/>
              </a:xfrm>
              <a:custGeom>
                <a:avLst/>
                <a:gdLst>
                  <a:gd name="T0" fmla="*/ 2 w 2"/>
                  <a:gd name="T1" fmla="*/ 3 h 3"/>
                  <a:gd name="T2" fmla="*/ 2 w 2"/>
                  <a:gd name="T3" fmla="*/ 3 h 3"/>
                  <a:gd name="T4" fmla="*/ 0 w 2"/>
                  <a:gd name="T5" fmla="*/ 1 h 3"/>
                  <a:gd name="T6" fmla="*/ 0 w 2"/>
                  <a:gd name="T7" fmla="*/ 0 h 3"/>
                  <a:gd name="T8" fmla="*/ 0 w 2"/>
                  <a:gd name="T9" fmla="*/ 0 h 3"/>
                  <a:gd name="T10" fmla="*/ 2 w 2"/>
                  <a:gd name="T11" fmla="*/ 0 h 3"/>
                  <a:gd name="T12" fmla="*/ 2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2" y="3"/>
                    </a:moveTo>
                    <a:lnTo>
                      <a:pt x="2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25" name="Freeform 143"/>
              <p:cNvSpPr>
                <a:spLocks/>
              </p:cNvSpPr>
              <p:nvPr/>
            </p:nvSpPr>
            <p:spPr bwMode="auto">
              <a:xfrm>
                <a:off x="5522" y="408"/>
                <a:ext cx="9" cy="4"/>
              </a:xfrm>
              <a:custGeom>
                <a:avLst/>
                <a:gdLst>
                  <a:gd name="T0" fmla="*/ 9 w 9"/>
                  <a:gd name="T1" fmla="*/ 4 h 4"/>
                  <a:gd name="T2" fmla="*/ 9 w 9"/>
                  <a:gd name="T3" fmla="*/ 4 h 4"/>
                  <a:gd name="T4" fmla="*/ 0 w 9"/>
                  <a:gd name="T5" fmla="*/ 2 h 4"/>
                  <a:gd name="T6" fmla="*/ 2 w 9"/>
                  <a:gd name="T7" fmla="*/ 0 h 4"/>
                  <a:gd name="T8" fmla="*/ 2 w 9"/>
                  <a:gd name="T9" fmla="*/ 0 h 4"/>
                  <a:gd name="T10" fmla="*/ 9 w 9"/>
                  <a:gd name="T11" fmla="*/ 3 h 4"/>
                  <a:gd name="T12" fmla="*/ 9 w 9"/>
                  <a:gd name="T13" fmla="*/ 4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" h="4">
                    <a:moveTo>
                      <a:pt x="9" y="4"/>
                    </a:moveTo>
                    <a:lnTo>
                      <a:pt x="9" y="4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9" y="3"/>
                    </a:lnTo>
                    <a:lnTo>
                      <a:pt x="9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26" name="Freeform 144"/>
              <p:cNvSpPr>
                <a:spLocks/>
              </p:cNvSpPr>
              <p:nvPr/>
            </p:nvSpPr>
            <p:spPr bwMode="auto">
              <a:xfrm>
                <a:off x="5506" y="363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1 w 2"/>
                  <a:gd name="T3" fmla="*/ 3 h 3"/>
                  <a:gd name="T4" fmla="*/ 0 w 2"/>
                  <a:gd name="T5" fmla="*/ 2 h 3"/>
                  <a:gd name="T6" fmla="*/ 1 w 2"/>
                  <a:gd name="T7" fmla="*/ 0 h 3"/>
                  <a:gd name="T8" fmla="*/ 2 w 2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2" y="2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27" name="Freeform 145"/>
              <p:cNvSpPr>
                <a:spLocks/>
              </p:cNvSpPr>
              <p:nvPr/>
            </p:nvSpPr>
            <p:spPr bwMode="auto">
              <a:xfrm>
                <a:off x="5542" y="352"/>
                <a:ext cx="15" cy="7"/>
              </a:xfrm>
              <a:custGeom>
                <a:avLst/>
                <a:gdLst>
                  <a:gd name="T0" fmla="*/ 0 w 15"/>
                  <a:gd name="T1" fmla="*/ 0 h 7"/>
                  <a:gd name="T2" fmla="*/ 0 w 15"/>
                  <a:gd name="T3" fmla="*/ 0 h 7"/>
                  <a:gd name="T4" fmla="*/ 8 w 15"/>
                  <a:gd name="T5" fmla="*/ 1 h 7"/>
                  <a:gd name="T6" fmla="*/ 15 w 15"/>
                  <a:gd name="T7" fmla="*/ 6 h 7"/>
                  <a:gd name="T8" fmla="*/ 14 w 15"/>
                  <a:gd name="T9" fmla="*/ 7 h 7"/>
                  <a:gd name="T10" fmla="*/ 14 w 15"/>
                  <a:gd name="T11" fmla="*/ 7 h 7"/>
                  <a:gd name="T12" fmla="*/ 7 w 15"/>
                  <a:gd name="T13" fmla="*/ 3 h 7"/>
                  <a:gd name="T14" fmla="*/ 0 w 15"/>
                  <a:gd name="T15" fmla="*/ 1 h 7"/>
                  <a:gd name="T16" fmla="*/ 0 w 15"/>
                  <a:gd name="T17" fmla="*/ 0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5" h="7">
                    <a:moveTo>
                      <a:pt x="0" y="0"/>
                    </a:moveTo>
                    <a:lnTo>
                      <a:pt x="0" y="0"/>
                    </a:lnTo>
                    <a:lnTo>
                      <a:pt x="8" y="1"/>
                    </a:lnTo>
                    <a:lnTo>
                      <a:pt x="15" y="6"/>
                    </a:lnTo>
                    <a:lnTo>
                      <a:pt x="14" y="7"/>
                    </a:lnTo>
                    <a:lnTo>
                      <a:pt x="7" y="3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28" name="Rectangle 146"/>
              <p:cNvSpPr>
                <a:spLocks noChangeArrowheads="1"/>
              </p:cNvSpPr>
              <p:nvPr/>
            </p:nvSpPr>
            <p:spPr bwMode="auto">
              <a:xfrm>
                <a:off x="5510" y="391"/>
                <a:ext cx="1" cy="2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629" name="Freeform 147"/>
              <p:cNvSpPr>
                <a:spLocks/>
              </p:cNvSpPr>
              <p:nvPr/>
            </p:nvSpPr>
            <p:spPr bwMode="auto">
              <a:xfrm>
                <a:off x="5517" y="403"/>
                <a:ext cx="4" cy="4"/>
              </a:xfrm>
              <a:custGeom>
                <a:avLst/>
                <a:gdLst>
                  <a:gd name="T0" fmla="*/ 0 w 4"/>
                  <a:gd name="T1" fmla="*/ 0 h 4"/>
                  <a:gd name="T2" fmla="*/ 0 w 4"/>
                  <a:gd name="T3" fmla="*/ 0 h 4"/>
                  <a:gd name="T4" fmla="*/ 4 w 4"/>
                  <a:gd name="T5" fmla="*/ 4 h 4"/>
                  <a:gd name="T6" fmla="*/ 3 w 4"/>
                  <a:gd name="T7" fmla="*/ 4 h 4"/>
                  <a:gd name="T8" fmla="*/ 3 w 4"/>
                  <a:gd name="T9" fmla="*/ 4 h 4"/>
                  <a:gd name="T10" fmla="*/ 0 w 4"/>
                  <a:gd name="T11" fmla="*/ 1 h 4"/>
                  <a:gd name="T12" fmla="*/ 0 w 4"/>
                  <a:gd name="T13" fmla="*/ 0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4">
                    <a:moveTo>
                      <a:pt x="0" y="0"/>
                    </a:moveTo>
                    <a:lnTo>
                      <a:pt x="0" y="0"/>
                    </a:lnTo>
                    <a:lnTo>
                      <a:pt x="4" y="4"/>
                    </a:lnTo>
                    <a:lnTo>
                      <a:pt x="3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30" name="Freeform 148"/>
              <p:cNvSpPr>
                <a:spLocks/>
              </p:cNvSpPr>
              <p:nvPr/>
            </p:nvSpPr>
            <p:spPr bwMode="auto">
              <a:xfrm>
                <a:off x="5550" y="60"/>
                <a:ext cx="3" cy="5"/>
              </a:xfrm>
              <a:custGeom>
                <a:avLst/>
                <a:gdLst>
                  <a:gd name="T0" fmla="*/ 2 w 3"/>
                  <a:gd name="T1" fmla="*/ 0 h 5"/>
                  <a:gd name="T2" fmla="*/ 2 w 3"/>
                  <a:gd name="T3" fmla="*/ 0 h 5"/>
                  <a:gd name="T4" fmla="*/ 3 w 3"/>
                  <a:gd name="T5" fmla="*/ 2 h 5"/>
                  <a:gd name="T6" fmla="*/ 3 w 3"/>
                  <a:gd name="T7" fmla="*/ 2 h 5"/>
                  <a:gd name="T8" fmla="*/ 2 w 3"/>
                  <a:gd name="T9" fmla="*/ 5 h 5"/>
                  <a:gd name="T10" fmla="*/ 2 w 3"/>
                  <a:gd name="T11" fmla="*/ 5 h 5"/>
                  <a:gd name="T12" fmla="*/ 0 w 3"/>
                  <a:gd name="T13" fmla="*/ 2 h 5"/>
                  <a:gd name="T14" fmla="*/ 0 w 3"/>
                  <a:gd name="T15" fmla="*/ 2 h 5"/>
                  <a:gd name="T16" fmla="*/ 2 w 3"/>
                  <a:gd name="T17" fmla="*/ 0 h 5"/>
                  <a:gd name="T18" fmla="*/ 2 w 3"/>
                  <a:gd name="T19" fmla="*/ 0 h 5"/>
                  <a:gd name="T20" fmla="*/ 2 w 3"/>
                  <a:gd name="T21" fmla="*/ 0 h 5"/>
                  <a:gd name="T22" fmla="*/ 2 w 3"/>
                  <a:gd name="T23" fmla="*/ 0 h 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" h="5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5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31" name="Freeform 149"/>
              <p:cNvSpPr>
                <a:spLocks noEditPoints="1"/>
              </p:cNvSpPr>
              <p:nvPr/>
            </p:nvSpPr>
            <p:spPr bwMode="auto">
              <a:xfrm>
                <a:off x="4538" y="396"/>
                <a:ext cx="19" cy="16"/>
              </a:xfrm>
              <a:custGeom>
                <a:avLst/>
                <a:gdLst>
                  <a:gd name="T0" fmla="*/ 18 w 19"/>
                  <a:gd name="T1" fmla="*/ 15 h 16"/>
                  <a:gd name="T2" fmla="*/ 18 w 19"/>
                  <a:gd name="T3" fmla="*/ 1 h 16"/>
                  <a:gd name="T4" fmla="*/ 3 w 19"/>
                  <a:gd name="T5" fmla="*/ 1 h 16"/>
                  <a:gd name="T6" fmla="*/ 3 w 19"/>
                  <a:gd name="T7" fmla="*/ 15 h 16"/>
                  <a:gd name="T8" fmla="*/ 18 w 19"/>
                  <a:gd name="T9" fmla="*/ 15 h 16"/>
                  <a:gd name="T10" fmla="*/ 19 w 19"/>
                  <a:gd name="T11" fmla="*/ 0 h 16"/>
                  <a:gd name="T12" fmla="*/ 19 w 19"/>
                  <a:gd name="T13" fmla="*/ 15 h 16"/>
                  <a:gd name="T14" fmla="*/ 19 w 19"/>
                  <a:gd name="T15" fmla="*/ 16 h 16"/>
                  <a:gd name="T16" fmla="*/ 0 w 19"/>
                  <a:gd name="T17" fmla="*/ 16 h 16"/>
                  <a:gd name="T18" fmla="*/ 0 w 19"/>
                  <a:gd name="T19" fmla="*/ 0 h 16"/>
                  <a:gd name="T20" fmla="*/ 19 w 19"/>
                  <a:gd name="T21" fmla="*/ 0 h 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9" h="16">
                    <a:moveTo>
                      <a:pt x="18" y="15"/>
                    </a:moveTo>
                    <a:lnTo>
                      <a:pt x="18" y="1"/>
                    </a:lnTo>
                    <a:lnTo>
                      <a:pt x="3" y="1"/>
                    </a:lnTo>
                    <a:lnTo>
                      <a:pt x="3" y="15"/>
                    </a:lnTo>
                    <a:lnTo>
                      <a:pt x="18" y="15"/>
                    </a:lnTo>
                    <a:close/>
                    <a:moveTo>
                      <a:pt x="19" y="0"/>
                    </a:moveTo>
                    <a:lnTo>
                      <a:pt x="19" y="15"/>
                    </a:lnTo>
                    <a:lnTo>
                      <a:pt x="19" y="16"/>
                    </a:lnTo>
                    <a:lnTo>
                      <a:pt x="0" y="16"/>
                    </a:lnTo>
                    <a:lnTo>
                      <a:pt x="0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32" name="Freeform 150"/>
              <p:cNvSpPr>
                <a:spLocks/>
              </p:cNvSpPr>
              <p:nvPr/>
            </p:nvSpPr>
            <p:spPr bwMode="auto">
              <a:xfrm>
                <a:off x="5539" y="422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2 h 2"/>
                  <a:gd name="T4" fmla="*/ 2 w 2"/>
                  <a:gd name="T5" fmla="*/ 2 h 2"/>
                  <a:gd name="T6" fmla="*/ 0 w 2"/>
                  <a:gd name="T7" fmla="*/ 2 h 2"/>
                  <a:gd name="T8" fmla="*/ 0 w 2"/>
                  <a:gd name="T9" fmla="*/ 0 h 2"/>
                  <a:gd name="T10" fmla="*/ 2 w 2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33" name="Freeform 151"/>
              <p:cNvSpPr>
                <a:spLocks/>
              </p:cNvSpPr>
              <p:nvPr/>
            </p:nvSpPr>
            <p:spPr bwMode="auto">
              <a:xfrm>
                <a:off x="1873" y="349"/>
                <a:ext cx="0" cy="2"/>
              </a:xfrm>
              <a:custGeom>
                <a:avLst/>
                <a:gdLst>
                  <a:gd name="T0" fmla="*/ 0 h 2"/>
                  <a:gd name="T1" fmla="*/ 2 h 2"/>
                  <a:gd name="T2" fmla="*/ 2 h 2"/>
                  <a:gd name="T3" fmla="*/ 2 h 2"/>
                  <a:gd name="T4" fmla="*/ 2 h 2"/>
                  <a:gd name="T5" fmla="*/ 2 h 2"/>
                  <a:gd name="T6" fmla="*/ 2 h 2"/>
                  <a:gd name="T7" fmla="*/ 0 h 2"/>
                  <a:gd name="T8" fmla="*/ 0 h 2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</a:gdLst>
                <a:ahLst/>
                <a:cxnLst>
                  <a:cxn ang="T10">
                    <a:pos x="0" y="T0"/>
                  </a:cxn>
                  <a:cxn ang="T11">
                    <a:pos x="0" y="T1"/>
                  </a:cxn>
                  <a:cxn ang="T12">
                    <a:pos x="0" y="T2"/>
                  </a:cxn>
                  <a:cxn ang="T13">
                    <a:pos x="0" y="T3"/>
                  </a:cxn>
                  <a:cxn ang="T14">
                    <a:pos x="0" y="T4"/>
                  </a:cxn>
                  <a:cxn ang="T15">
                    <a:pos x="0" y="T5"/>
                  </a:cxn>
                  <a:cxn ang="T16">
                    <a:pos x="0" y="T6"/>
                  </a:cxn>
                  <a:cxn ang="T17">
                    <a:pos x="0" y="T7"/>
                  </a:cxn>
                  <a:cxn ang="T18">
                    <a:pos x="0" y="T8"/>
                  </a:cxn>
                  <a:cxn ang="T19">
                    <a:pos x="0" y="T9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34" name="Freeform 152"/>
              <p:cNvSpPr>
                <a:spLocks/>
              </p:cNvSpPr>
              <p:nvPr/>
            </p:nvSpPr>
            <p:spPr bwMode="auto">
              <a:xfrm>
                <a:off x="5562" y="390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35" name="Freeform 153"/>
              <p:cNvSpPr>
                <a:spLocks/>
              </p:cNvSpPr>
              <p:nvPr/>
            </p:nvSpPr>
            <p:spPr bwMode="auto">
              <a:xfrm>
                <a:off x="5500" y="393"/>
                <a:ext cx="7" cy="15"/>
              </a:xfrm>
              <a:custGeom>
                <a:avLst/>
                <a:gdLst>
                  <a:gd name="T0" fmla="*/ 7 w 7"/>
                  <a:gd name="T1" fmla="*/ 15 h 15"/>
                  <a:gd name="T2" fmla="*/ 7 w 7"/>
                  <a:gd name="T3" fmla="*/ 15 h 15"/>
                  <a:gd name="T4" fmla="*/ 7 w 7"/>
                  <a:gd name="T5" fmla="*/ 15 h 15"/>
                  <a:gd name="T6" fmla="*/ 3 w 7"/>
                  <a:gd name="T7" fmla="*/ 8 h 15"/>
                  <a:gd name="T8" fmla="*/ 0 w 7"/>
                  <a:gd name="T9" fmla="*/ 0 h 15"/>
                  <a:gd name="T10" fmla="*/ 1 w 7"/>
                  <a:gd name="T11" fmla="*/ 0 h 15"/>
                  <a:gd name="T12" fmla="*/ 1 w 7"/>
                  <a:gd name="T13" fmla="*/ 0 h 15"/>
                  <a:gd name="T14" fmla="*/ 4 w 7"/>
                  <a:gd name="T15" fmla="*/ 8 h 15"/>
                  <a:gd name="T16" fmla="*/ 7 w 7"/>
                  <a:gd name="T17" fmla="*/ 15 h 15"/>
                  <a:gd name="T18" fmla="*/ 7 w 7"/>
                  <a:gd name="T19" fmla="*/ 15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7" h="15">
                    <a:moveTo>
                      <a:pt x="7" y="15"/>
                    </a:moveTo>
                    <a:lnTo>
                      <a:pt x="7" y="15"/>
                    </a:lnTo>
                    <a:lnTo>
                      <a:pt x="3" y="8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4" y="8"/>
                    </a:lnTo>
                    <a:lnTo>
                      <a:pt x="7" y="1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36" name="Freeform 154"/>
              <p:cNvSpPr>
                <a:spLocks/>
              </p:cNvSpPr>
              <p:nvPr/>
            </p:nvSpPr>
            <p:spPr bwMode="auto">
              <a:xfrm>
                <a:off x="5513" y="363"/>
                <a:ext cx="47" cy="48"/>
              </a:xfrm>
              <a:custGeom>
                <a:avLst/>
                <a:gdLst>
                  <a:gd name="T0" fmla="*/ 47 w 47"/>
                  <a:gd name="T1" fmla="*/ 30 h 48"/>
                  <a:gd name="T2" fmla="*/ 43 w 47"/>
                  <a:gd name="T3" fmla="*/ 38 h 48"/>
                  <a:gd name="T4" fmla="*/ 42 w 47"/>
                  <a:gd name="T5" fmla="*/ 40 h 48"/>
                  <a:gd name="T6" fmla="*/ 39 w 47"/>
                  <a:gd name="T7" fmla="*/ 44 h 48"/>
                  <a:gd name="T8" fmla="*/ 36 w 47"/>
                  <a:gd name="T9" fmla="*/ 45 h 48"/>
                  <a:gd name="T10" fmla="*/ 29 w 47"/>
                  <a:gd name="T11" fmla="*/ 48 h 48"/>
                  <a:gd name="T12" fmla="*/ 28 w 47"/>
                  <a:gd name="T13" fmla="*/ 48 h 48"/>
                  <a:gd name="T14" fmla="*/ 26 w 47"/>
                  <a:gd name="T15" fmla="*/ 48 h 48"/>
                  <a:gd name="T16" fmla="*/ 23 w 47"/>
                  <a:gd name="T17" fmla="*/ 48 h 48"/>
                  <a:gd name="T18" fmla="*/ 19 w 47"/>
                  <a:gd name="T19" fmla="*/ 48 h 48"/>
                  <a:gd name="T20" fmla="*/ 18 w 47"/>
                  <a:gd name="T21" fmla="*/ 48 h 48"/>
                  <a:gd name="T22" fmla="*/ 9 w 47"/>
                  <a:gd name="T23" fmla="*/ 44 h 48"/>
                  <a:gd name="T24" fmla="*/ 8 w 47"/>
                  <a:gd name="T25" fmla="*/ 44 h 48"/>
                  <a:gd name="T26" fmla="*/ 4 w 47"/>
                  <a:gd name="T27" fmla="*/ 38 h 48"/>
                  <a:gd name="T28" fmla="*/ 2 w 47"/>
                  <a:gd name="T29" fmla="*/ 37 h 48"/>
                  <a:gd name="T30" fmla="*/ 0 w 47"/>
                  <a:gd name="T31" fmla="*/ 28 h 48"/>
                  <a:gd name="T32" fmla="*/ 0 w 47"/>
                  <a:gd name="T33" fmla="*/ 27 h 48"/>
                  <a:gd name="T34" fmla="*/ 0 w 47"/>
                  <a:gd name="T35" fmla="*/ 24 h 48"/>
                  <a:gd name="T36" fmla="*/ 0 w 47"/>
                  <a:gd name="T37" fmla="*/ 21 h 48"/>
                  <a:gd name="T38" fmla="*/ 0 w 47"/>
                  <a:gd name="T39" fmla="*/ 20 h 48"/>
                  <a:gd name="T40" fmla="*/ 1 w 47"/>
                  <a:gd name="T41" fmla="*/ 19 h 48"/>
                  <a:gd name="T42" fmla="*/ 2 w 47"/>
                  <a:gd name="T43" fmla="*/ 13 h 48"/>
                  <a:gd name="T44" fmla="*/ 4 w 47"/>
                  <a:gd name="T45" fmla="*/ 11 h 48"/>
                  <a:gd name="T46" fmla="*/ 5 w 47"/>
                  <a:gd name="T47" fmla="*/ 10 h 48"/>
                  <a:gd name="T48" fmla="*/ 9 w 47"/>
                  <a:gd name="T49" fmla="*/ 6 h 48"/>
                  <a:gd name="T50" fmla="*/ 12 w 47"/>
                  <a:gd name="T51" fmla="*/ 4 h 48"/>
                  <a:gd name="T52" fmla="*/ 19 w 47"/>
                  <a:gd name="T53" fmla="*/ 2 h 48"/>
                  <a:gd name="T54" fmla="*/ 21 w 47"/>
                  <a:gd name="T55" fmla="*/ 0 h 48"/>
                  <a:gd name="T56" fmla="*/ 23 w 47"/>
                  <a:gd name="T57" fmla="*/ 0 h 48"/>
                  <a:gd name="T58" fmla="*/ 26 w 47"/>
                  <a:gd name="T59" fmla="*/ 0 h 48"/>
                  <a:gd name="T60" fmla="*/ 28 w 47"/>
                  <a:gd name="T61" fmla="*/ 2 h 48"/>
                  <a:gd name="T62" fmla="*/ 29 w 47"/>
                  <a:gd name="T63" fmla="*/ 2 h 48"/>
                  <a:gd name="T64" fmla="*/ 36 w 47"/>
                  <a:gd name="T65" fmla="*/ 4 h 48"/>
                  <a:gd name="T66" fmla="*/ 37 w 47"/>
                  <a:gd name="T67" fmla="*/ 6 h 48"/>
                  <a:gd name="T68" fmla="*/ 40 w 47"/>
                  <a:gd name="T69" fmla="*/ 7 h 48"/>
                  <a:gd name="T70" fmla="*/ 43 w 47"/>
                  <a:gd name="T71" fmla="*/ 11 h 48"/>
                  <a:gd name="T72" fmla="*/ 44 w 47"/>
                  <a:gd name="T73" fmla="*/ 13 h 48"/>
                  <a:gd name="T74" fmla="*/ 46 w 47"/>
                  <a:gd name="T75" fmla="*/ 19 h 48"/>
                  <a:gd name="T76" fmla="*/ 47 w 47"/>
                  <a:gd name="T77" fmla="*/ 20 h 48"/>
                  <a:gd name="T78" fmla="*/ 47 w 47"/>
                  <a:gd name="T79" fmla="*/ 21 h 48"/>
                  <a:gd name="T80" fmla="*/ 47 w 47"/>
                  <a:gd name="T81" fmla="*/ 24 h 48"/>
                  <a:gd name="T82" fmla="*/ 47 w 47"/>
                  <a:gd name="T83" fmla="*/ 27 h 48"/>
                  <a:gd name="T84" fmla="*/ 47 w 47"/>
                  <a:gd name="T85" fmla="*/ 30 h 48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47" h="48">
                    <a:moveTo>
                      <a:pt x="47" y="30"/>
                    </a:moveTo>
                    <a:lnTo>
                      <a:pt x="47" y="30"/>
                    </a:lnTo>
                    <a:lnTo>
                      <a:pt x="44" y="37"/>
                    </a:lnTo>
                    <a:lnTo>
                      <a:pt x="43" y="38"/>
                    </a:lnTo>
                    <a:lnTo>
                      <a:pt x="42" y="40"/>
                    </a:lnTo>
                    <a:lnTo>
                      <a:pt x="40" y="41"/>
                    </a:lnTo>
                    <a:lnTo>
                      <a:pt x="39" y="44"/>
                    </a:lnTo>
                    <a:lnTo>
                      <a:pt x="37" y="44"/>
                    </a:lnTo>
                    <a:lnTo>
                      <a:pt x="36" y="45"/>
                    </a:lnTo>
                    <a:lnTo>
                      <a:pt x="29" y="48"/>
                    </a:lnTo>
                    <a:lnTo>
                      <a:pt x="28" y="48"/>
                    </a:lnTo>
                    <a:lnTo>
                      <a:pt x="26" y="48"/>
                    </a:lnTo>
                    <a:lnTo>
                      <a:pt x="23" y="48"/>
                    </a:lnTo>
                    <a:lnTo>
                      <a:pt x="21" y="48"/>
                    </a:lnTo>
                    <a:lnTo>
                      <a:pt x="19" y="48"/>
                    </a:lnTo>
                    <a:lnTo>
                      <a:pt x="18" y="48"/>
                    </a:lnTo>
                    <a:lnTo>
                      <a:pt x="11" y="45"/>
                    </a:lnTo>
                    <a:lnTo>
                      <a:pt x="9" y="44"/>
                    </a:lnTo>
                    <a:lnTo>
                      <a:pt x="8" y="44"/>
                    </a:lnTo>
                    <a:lnTo>
                      <a:pt x="4" y="40"/>
                    </a:lnTo>
                    <a:lnTo>
                      <a:pt x="4" y="38"/>
                    </a:lnTo>
                    <a:lnTo>
                      <a:pt x="2" y="37"/>
                    </a:lnTo>
                    <a:lnTo>
                      <a:pt x="0" y="30"/>
                    </a:lnTo>
                    <a:lnTo>
                      <a:pt x="0" y="28"/>
                    </a:lnTo>
                    <a:lnTo>
                      <a:pt x="0" y="27"/>
                    </a:lnTo>
                    <a:lnTo>
                      <a:pt x="0" y="24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1" y="19"/>
                    </a:lnTo>
                    <a:lnTo>
                      <a:pt x="2" y="13"/>
                    </a:lnTo>
                    <a:lnTo>
                      <a:pt x="4" y="11"/>
                    </a:lnTo>
                    <a:lnTo>
                      <a:pt x="5" y="10"/>
                    </a:lnTo>
                    <a:lnTo>
                      <a:pt x="7" y="7"/>
                    </a:lnTo>
                    <a:lnTo>
                      <a:pt x="9" y="6"/>
                    </a:lnTo>
                    <a:lnTo>
                      <a:pt x="9" y="4"/>
                    </a:lnTo>
                    <a:lnTo>
                      <a:pt x="12" y="4"/>
                    </a:lnTo>
                    <a:lnTo>
                      <a:pt x="18" y="2"/>
                    </a:lnTo>
                    <a:lnTo>
                      <a:pt x="19" y="2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6" y="0"/>
                    </a:lnTo>
                    <a:lnTo>
                      <a:pt x="28" y="2"/>
                    </a:lnTo>
                    <a:lnTo>
                      <a:pt x="29" y="2"/>
                    </a:lnTo>
                    <a:lnTo>
                      <a:pt x="35" y="4"/>
                    </a:lnTo>
                    <a:lnTo>
                      <a:pt x="36" y="4"/>
                    </a:lnTo>
                    <a:lnTo>
                      <a:pt x="37" y="6"/>
                    </a:lnTo>
                    <a:lnTo>
                      <a:pt x="40" y="7"/>
                    </a:lnTo>
                    <a:lnTo>
                      <a:pt x="42" y="10"/>
                    </a:lnTo>
                    <a:lnTo>
                      <a:pt x="43" y="11"/>
                    </a:lnTo>
                    <a:lnTo>
                      <a:pt x="44" y="13"/>
                    </a:lnTo>
                    <a:lnTo>
                      <a:pt x="46" y="19"/>
                    </a:lnTo>
                    <a:lnTo>
                      <a:pt x="47" y="20"/>
                    </a:lnTo>
                    <a:lnTo>
                      <a:pt x="47" y="21"/>
                    </a:lnTo>
                    <a:lnTo>
                      <a:pt x="47" y="24"/>
                    </a:lnTo>
                    <a:lnTo>
                      <a:pt x="47" y="27"/>
                    </a:lnTo>
                    <a:lnTo>
                      <a:pt x="47" y="28"/>
                    </a:lnTo>
                    <a:lnTo>
                      <a:pt x="47" y="3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37" name="Freeform 155"/>
              <p:cNvSpPr>
                <a:spLocks/>
              </p:cNvSpPr>
              <p:nvPr/>
            </p:nvSpPr>
            <p:spPr bwMode="auto">
              <a:xfrm>
                <a:off x="4534" y="376"/>
                <a:ext cx="5" cy="3"/>
              </a:xfrm>
              <a:custGeom>
                <a:avLst/>
                <a:gdLst>
                  <a:gd name="T0" fmla="*/ 1 w 5"/>
                  <a:gd name="T1" fmla="*/ 0 h 3"/>
                  <a:gd name="T2" fmla="*/ 1 w 5"/>
                  <a:gd name="T3" fmla="*/ 0 h 3"/>
                  <a:gd name="T4" fmla="*/ 5 w 5"/>
                  <a:gd name="T5" fmla="*/ 0 h 3"/>
                  <a:gd name="T6" fmla="*/ 2 w 5"/>
                  <a:gd name="T7" fmla="*/ 3 h 3"/>
                  <a:gd name="T8" fmla="*/ 0 w 5"/>
                  <a:gd name="T9" fmla="*/ 3 h 3"/>
                  <a:gd name="T10" fmla="*/ 0 w 5"/>
                  <a:gd name="T11" fmla="*/ 3 h 3"/>
                  <a:gd name="T12" fmla="*/ 1 w 5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" h="3">
                    <a:moveTo>
                      <a:pt x="1" y="0"/>
                    </a:moveTo>
                    <a:lnTo>
                      <a:pt x="1" y="0"/>
                    </a:lnTo>
                    <a:lnTo>
                      <a:pt x="5" y="0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38" name="Freeform 156"/>
              <p:cNvSpPr>
                <a:spLocks/>
              </p:cNvSpPr>
              <p:nvPr/>
            </p:nvSpPr>
            <p:spPr bwMode="auto">
              <a:xfrm>
                <a:off x="5553" y="34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2 w 2"/>
                  <a:gd name="T5" fmla="*/ 0 h 2"/>
                  <a:gd name="T6" fmla="*/ 2 w 2"/>
                  <a:gd name="T7" fmla="*/ 0 h 2"/>
                  <a:gd name="T8" fmla="*/ 0 w 2"/>
                  <a:gd name="T9" fmla="*/ 2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39" name="Freeform 157"/>
              <p:cNvSpPr>
                <a:spLocks/>
              </p:cNvSpPr>
              <p:nvPr/>
            </p:nvSpPr>
            <p:spPr bwMode="auto">
              <a:xfrm>
                <a:off x="5520" y="407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3 h 3"/>
                  <a:gd name="T4" fmla="*/ 0 w 1"/>
                  <a:gd name="T5" fmla="*/ 1 h 3"/>
                  <a:gd name="T6" fmla="*/ 0 w 1"/>
                  <a:gd name="T7" fmla="*/ 0 h 3"/>
                  <a:gd name="T8" fmla="*/ 1 w 1"/>
                  <a:gd name="T9" fmla="*/ 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40" name="Freeform 158"/>
              <p:cNvSpPr>
                <a:spLocks/>
              </p:cNvSpPr>
              <p:nvPr/>
            </p:nvSpPr>
            <p:spPr bwMode="auto">
              <a:xfrm>
                <a:off x="5674" y="95"/>
                <a:ext cx="1" cy="2"/>
              </a:xfrm>
              <a:custGeom>
                <a:avLst/>
                <a:gdLst>
                  <a:gd name="T0" fmla="*/ 1 w 1"/>
                  <a:gd name="T1" fmla="*/ 0 h 2"/>
                  <a:gd name="T2" fmla="*/ 1 w 1"/>
                  <a:gd name="T3" fmla="*/ 0 h 2"/>
                  <a:gd name="T4" fmla="*/ 1 w 1"/>
                  <a:gd name="T5" fmla="*/ 2 h 2"/>
                  <a:gd name="T6" fmla="*/ 1 w 1"/>
                  <a:gd name="T7" fmla="*/ 0 h 2"/>
                  <a:gd name="T8" fmla="*/ 0 w 1"/>
                  <a:gd name="T9" fmla="*/ 0 h 2"/>
                  <a:gd name="T10" fmla="*/ 0 w 1"/>
                  <a:gd name="T11" fmla="*/ 0 h 2"/>
                  <a:gd name="T12" fmla="*/ 0 w 1"/>
                  <a:gd name="T13" fmla="*/ 0 h 2"/>
                  <a:gd name="T14" fmla="*/ 0 w 1"/>
                  <a:gd name="T15" fmla="*/ 0 h 2"/>
                  <a:gd name="T16" fmla="*/ 0 w 1"/>
                  <a:gd name="T17" fmla="*/ 0 h 2"/>
                  <a:gd name="T18" fmla="*/ 0 w 1"/>
                  <a:gd name="T19" fmla="*/ 0 h 2"/>
                  <a:gd name="T20" fmla="*/ 0 w 1"/>
                  <a:gd name="T21" fmla="*/ 0 h 2"/>
                  <a:gd name="T22" fmla="*/ 1 w 1"/>
                  <a:gd name="T23" fmla="*/ 0 h 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41" name="Freeform 159"/>
              <p:cNvSpPr>
                <a:spLocks/>
              </p:cNvSpPr>
              <p:nvPr/>
            </p:nvSpPr>
            <p:spPr bwMode="auto">
              <a:xfrm>
                <a:off x="5532" y="342"/>
                <a:ext cx="9" cy="7"/>
              </a:xfrm>
              <a:custGeom>
                <a:avLst/>
                <a:gdLst>
                  <a:gd name="T0" fmla="*/ 9 w 9"/>
                  <a:gd name="T1" fmla="*/ 0 h 7"/>
                  <a:gd name="T2" fmla="*/ 9 w 9"/>
                  <a:gd name="T3" fmla="*/ 7 h 7"/>
                  <a:gd name="T4" fmla="*/ 9 w 9"/>
                  <a:gd name="T5" fmla="*/ 7 h 7"/>
                  <a:gd name="T6" fmla="*/ 7 w 9"/>
                  <a:gd name="T7" fmla="*/ 7 h 7"/>
                  <a:gd name="T8" fmla="*/ 7 w 9"/>
                  <a:gd name="T9" fmla="*/ 3 h 7"/>
                  <a:gd name="T10" fmla="*/ 2 w 9"/>
                  <a:gd name="T11" fmla="*/ 3 h 7"/>
                  <a:gd name="T12" fmla="*/ 2 w 9"/>
                  <a:gd name="T13" fmla="*/ 7 h 7"/>
                  <a:gd name="T14" fmla="*/ 2 w 9"/>
                  <a:gd name="T15" fmla="*/ 7 h 7"/>
                  <a:gd name="T16" fmla="*/ 0 w 9"/>
                  <a:gd name="T17" fmla="*/ 7 h 7"/>
                  <a:gd name="T18" fmla="*/ 0 w 9"/>
                  <a:gd name="T19" fmla="*/ 0 h 7"/>
                  <a:gd name="T20" fmla="*/ 9 w 9"/>
                  <a:gd name="T21" fmla="*/ 0 h 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9" h="7">
                    <a:moveTo>
                      <a:pt x="9" y="0"/>
                    </a:moveTo>
                    <a:lnTo>
                      <a:pt x="9" y="7"/>
                    </a:lnTo>
                    <a:lnTo>
                      <a:pt x="7" y="7"/>
                    </a:lnTo>
                    <a:lnTo>
                      <a:pt x="7" y="3"/>
                    </a:lnTo>
                    <a:lnTo>
                      <a:pt x="2" y="3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42" name="Freeform 160"/>
              <p:cNvSpPr>
                <a:spLocks/>
              </p:cNvSpPr>
              <p:nvPr/>
            </p:nvSpPr>
            <p:spPr bwMode="auto">
              <a:xfrm>
                <a:off x="5515" y="373"/>
                <a:ext cx="2" cy="3"/>
              </a:xfrm>
              <a:custGeom>
                <a:avLst/>
                <a:gdLst>
                  <a:gd name="T0" fmla="*/ 2 w 2"/>
                  <a:gd name="T1" fmla="*/ 1 h 3"/>
                  <a:gd name="T2" fmla="*/ 0 w 2"/>
                  <a:gd name="T3" fmla="*/ 3 h 3"/>
                  <a:gd name="T4" fmla="*/ 0 w 2"/>
                  <a:gd name="T5" fmla="*/ 1 h 3"/>
                  <a:gd name="T6" fmla="*/ 0 w 2"/>
                  <a:gd name="T7" fmla="*/ 0 h 3"/>
                  <a:gd name="T8" fmla="*/ 2 w 2"/>
                  <a:gd name="T9" fmla="*/ 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43" name="Rectangle 161"/>
              <p:cNvSpPr>
                <a:spLocks noChangeArrowheads="1"/>
              </p:cNvSpPr>
              <p:nvPr/>
            </p:nvSpPr>
            <p:spPr bwMode="auto">
              <a:xfrm>
                <a:off x="5500" y="391"/>
                <a:ext cx="1" cy="2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644" name="Freeform 162"/>
              <p:cNvSpPr>
                <a:spLocks/>
              </p:cNvSpPr>
              <p:nvPr/>
            </p:nvSpPr>
            <p:spPr bwMode="auto">
              <a:xfrm>
                <a:off x="5507" y="365"/>
                <a:ext cx="1" cy="2"/>
              </a:xfrm>
              <a:custGeom>
                <a:avLst/>
                <a:gdLst>
                  <a:gd name="T0" fmla="*/ 0 w 1"/>
                  <a:gd name="T1" fmla="*/ 1 h 2"/>
                  <a:gd name="T2" fmla="*/ 1 w 1"/>
                  <a:gd name="T3" fmla="*/ 0 h 2"/>
                  <a:gd name="T4" fmla="*/ 1 w 1"/>
                  <a:gd name="T5" fmla="*/ 1 h 2"/>
                  <a:gd name="T6" fmla="*/ 1 w 1"/>
                  <a:gd name="T7" fmla="*/ 2 h 2"/>
                  <a:gd name="T8" fmla="*/ 0 w 1"/>
                  <a:gd name="T9" fmla="*/ 1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0" y="1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45" name="Freeform 163"/>
              <p:cNvSpPr>
                <a:spLocks/>
              </p:cNvSpPr>
              <p:nvPr/>
            </p:nvSpPr>
            <p:spPr bwMode="auto">
              <a:xfrm>
                <a:off x="5514" y="370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1 w 3"/>
                  <a:gd name="T3" fmla="*/ 3 h 3"/>
                  <a:gd name="T4" fmla="*/ 0 w 3"/>
                  <a:gd name="T5" fmla="*/ 2 h 3"/>
                  <a:gd name="T6" fmla="*/ 1 w 3"/>
                  <a:gd name="T7" fmla="*/ 0 h 3"/>
                  <a:gd name="T8" fmla="*/ 3 w 3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46" name="Freeform 164"/>
              <p:cNvSpPr>
                <a:spLocks/>
              </p:cNvSpPr>
              <p:nvPr/>
            </p:nvSpPr>
            <p:spPr bwMode="auto">
              <a:xfrm>
                <a:off x="5532" y="362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1 h 3"/>
                  <a:gd name="T4" fmla="*/ 0 w 2"/>
                  <a:gd name="T5" fmla="*/ 3 h 3"/>
                  <a:gd name="T6" fmla="*/ 0 w 2"/>
                  <a:gd name="T7" fmla="*/ 0 h 3"/>
                  <a:gd name="T8" fmla="*/ 2 w 2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2" y="0"/>
                    </a:moveTo>
                    <a:lnTo>
                      <a:pt x="2" y="1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47" name="Freeform 165"/>
              <p:cNvSpPr>
                <a:spLocks noEditPoints="1"/>
              </p:cNvSpPr>
              <p:nvPr/>
            </p:nvSpPr>
            <p:spPr bwMode="auto">
              <a:xfrm>
                <a:off x="5299" y="11"/>
                <a:ext cx="113" cy="86"/>
              </a:xfrm>
              <a:custGeom>
                <a:avLst/>
                <a:gdLst>
                  <a:gd name="T0" fmla="*/ 0 w 113"/>
                  <a:gd name="T1" fmla="*/ 0 h 86"/>
                  <a:gd name="T2" fmla="*/ 113 w 113"/>
                  <a:gd name="T3" fmla="*/ 0 h 86"/>
                  <a:gd name="T4" fmla="*/ 113 w 113"/>
                  <a:gd name="T5" fmla="*/ 86 h 86"/>
                  <a:gd name="T6" fmla="*/ 0 w 113"/>
                  <a:gd name="T7" fmla="*/ 86 h 86"/>
                  <a:gd name="T8" fmla="*/ 0 w 113"/>
                  <a:gd name="T9" fmla="*/ 0 h 86"/>
                  <a:gd name="T10" fmla="*/ 34 w 113"/>
                  <a:gd name="T11" fmla="*/ 13 h 86"/>
                  <a:gd name="T12" fmla="*/ 34 w 113"/>
                  <a:gd name="T13" fmla="*/ 21 h 86"/>
                  <a:gd name="T14" fmla="*/ 24 w 113"/>
                  <a:gd name="T15" fmla="*/ 21 h 86"/>
                  <a:gd name="T16" fmla="*/ 24 w 113"/>
                  <a:gd name="T17" fmla="*/ 70 h 86"/>
                  <a:gd name="T18" fmla="*/ 80 w 113"/>
                  <a:gd name="T19" fmla="*/ 70 h 86"/>
                  <a:gd name="T20" fmla="*/ 80 w 113"/>
                  <a:gd name="T21" fmla="*/ 68 h 86"/>
                  <a:gd name="T22" fmla="*/ 80 w 113"/>
                  <a:gd name="T23" fmla="*/ 62 h 86"/>
                  <a:gd name="T24" fmla="*/ 90 w 113"/>
                  <a:gd name="T25" fmla="*/ 62 h 86"/>
                  <a:gd name="T26" fmla="*/ 90 w 113"/>
                  <a:gd name="T27" fmla="*/ 59 h 86"/>
                  <a:gd name="T28" fmla="*/ 90 w 113"/>
                  <a:gd name="T29" fmla="*/ 13 h 86"/>
                  <a:gd name="T30" fmla="*/ 34 w 113"/>
                  <a:gd name="T31" fmla="*/ 13 h 8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13" h="86">
                    <a:moveTo>
                      <a:pt x="0" y="0"/>
                    </a:moveTo>
                    <a:lnTo>
                      <a:pt x="113" y="0"/>
                    </a:lnTo>
                    <a:lnTo>
                      <a:pt x="113" y="86"/>
                    </a:lnTo>
                    <a:lnTo>
                      <a:pt x="0" y="86"/>
                    </a:lnTo>
                    <a:lnTo>
                      <a:pt x="0" y="0"/>
                    </a:lnTo>
                    <a:close/>
                    <a:moveTo>
                      <a:pt x="34" y="13"/>
                    </a:moveTo>
                    <a:lnTo>
                      <a:pt x="34" y="21"/>
                    </a:lnTo>
                    <a:lnTo>
                      <a:pt x="24" y="21"/>
                    </a:lnTo>
                    <a:lnTo>
                      <a:pt x="24" y="70"/>
                    </a:lnTo>
                    <a:lnTo>
                      <a:pt x="80" y="70"/>
                    </a:lnTo>
                    <a:lnTo>
                      <a:pt x="80" y="68"/>
                    </a:lnTo>
                    <a:lnTo>
                      <a:pt x="80" y="62"/>
                    </a:lnTo>
                    <a:lnTo>
                      <a:pt x="90" y="62"/>
                    </a:lnTo>
                    <a:lnTo>
                      <a:pt x="90" y="59"/>
                    </a:lnTo>
                    <a:lnTo>
                      <a:pt x="90" y="13"/>
                    </a:lnTo>
                    <a:lnTo>
                      <a:pt x="34" y="13"/>
                    </a:lnTo>
                    <a:close/>
                  </a:path>
                </a:pathLst>
              </a:custGeom>
              <a:solidFill>
                <a:srgbClr val="2E77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48" name="Freeform 166"/>
              <p:cNvSpPr>
                <a:spLocks/>
              </p:cNvSpPr>
              <p:nvPr/>
            </p:nvSpPr>
            <p:spPr bwMode="auto">
              <a:xfrm>
                <a:off x="124" y="264"/>
                <a:ext cx="0" cy="4"/>
              </a:xfrm>
              <a:custGeom>
                <a:avLst/>
                <a:gdLst>
                  <a:gd name="T0" fmla="*/ 2 h 4"/>
                  <a:gd name="T1" fmla="*/ 4 h 4"/>
                  <a:gd name="T2" fmla="*/ 0 h 4"/>
                  <a:gd name="T3" fmla="*/ 0 h 4"/>
                  <a:gd name="T4" fmla="*/ 2 h 4"/>
                  <a:gd name="T5" fmla="*/ 2 h 4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0" y="T0"/>
                  </a:cxn>
                  <a:cxn ang="T7">
                    <a:pos x="0" y="T1"/>
                  </a:cxn>
                  <a:cxn ang="T8">
                    <a:pos x="0" y="T2"/>
                  </a:cxn>
                  <a:cxn ang="T9">
                    <a:pos x="0" y="T3"/>
                  </a:cxn>
                  <a:cxn ang="T10">
                    <a:pos x="0" y="T4"/>
                  </a:cxn>
                  <a:cxn ang="T11">
                    <a:pos x="0" y="T5"/>
                  </a:cxn>
                </a:cxnLst>
                <a:rect l="0" t="0" r="r" b="b"/>
                <a:pathLst>
                  <a:path h="4">
                    <a:moveTo>
                      <a:pt x="0" y="2"/>
                    </a:moveTo>
                    <a:lnTo>
                      <a:pt x="0" y="4"/>
                    </a:ln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49" name="Freeform 167"/>
              <p:cNvSpPr>
                <a:spLocks/>
              </p:cNvSpPr>
              <p:nvPr/>
            </p:nvSpPr>
            <p:spPr bwMode="auto">
              <a:xfrm>
                <a:off x="4759" y="400"/>
                <a:ext cx="20" cy="18"/>
              </a:xfrm>
              <a:custGeom>
                <a:avLst/>
                <a:gdLst>
                  <a:gd name="T0" fmla="*/ 10 w 20"/>
                  <a:gd name="T1" fmla="*/ 18 h 18"/>
                  <a:gd name="T2" fmla="*/ 10 w 20"/>
                  <a:gd name="T3" fmla="*/ 18 h 18"/>
                  <a:gd name="T4" fmla="*/ 7 w 20"/>
                  <a:gd name="T5" fmla="*/ 18 h 18"/>
                  <a:gd name="T6" fmla="*/ 5 w 20"/>
                  <a:gd name="T7" fmla="*/ 17 h 18"/>
                  <a:gd name="T8" fmla="*/ 2 w 20"/>
                  <a:gd name="T9" fmla="*/ 14 h 18"/>
                  <a:gd name="T10" fmla="*/ 0 w 20"/>
                  <a:gd name="T11" fmla="*/ 11 h 18"/>
                  <a:gd name="T12" fmla="*/ 0 w 20"/>
                  <a:gd name="T13" fmla="*/ 11 h 18"/>
                  <a:gd name="T14" fmla="*/ 0 w 20"/>
                  <a:gd name="T15" fmla="*/ 7 h 18"/>
                  <a:gd name="T16" fmla="*/ 3 w 20"/>
                  <a:gd name="T17" fmla="*/ 3 h 18"/>
                  <a:gd name="T18" fmla="*/ 6 w 20"/>
                  <a:gd name="T19" fmla="*/ 1 h 18"/>
                  <a:gd name="T20" fmla="*/ 9 w 20"/>
                  <a:gd name="T21" fmla="*/ 0 h 18"/>
                  <a:gd name="T22" fmla="*/ 10 w 20"/>
                  <a:gd name="T23" fmla="*/ 0 h 18"/>
                  <a:gd name="T24" fmla="*/ 10 w 20"/>
                  <a:gd name="T25" fmla="*/ 0 h 18"/>
                  <a:gd name="T26" fmla="*/ 14 w 20"/>
                  <a:gd name="T27" fmla="*/ 1 h 18"/>
                  <a:gd name="T28" fmla="*/ 19 w 20"/>
                  <a:gd name="T29" fmla="*/ 4 h 18"/>
                  <a:gd name="T30" fmla="*/ 20 w 20"/>
                  <a:gd name="T31" fmla="*/ 8 h 18"/>
                  <a:gd name="T32" fmla="*/ 19 w 20"/>
                  <a:gd name="T33" fmla="*/ 14 h 18"/>
                  <a:gd name="T34" fmla="*/ 19 w 20"/>
                  <a:gd name="T35" fmla="*/ 14 h 18"/>
                  <a:gd name="T36" fmla="*/ 17 w 20"/>
                  <a:gd name="T37" fmla="*/ 15 h 18"/>
                  <a:gd name="T38" fmla="*/ 16 w 20"/>
                  <a:gd name="T39" fmla="*/ 17 h 18"/>
                  <a:gd name="T40" fmla="*/ 10 w 20"/>
                  <a:gd name="T41" fmla="*/ 18 h 18"/>
                  <a:gd name="T42" fmla="*/ 10 w 20"/>
                  <a:gd name="T43" fmla="*/ 18 h 1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20" h="18">
                    <a:moveTo>
                      <a:pt x="10" y="18"/>
                    </a:moveTo>
                    <a:lnTo>
                      <a:pt x="10" y="18"/>
                    </a:lnTo>
                    <a:lnTo>
                      <a:pt x="7" y="18"/>
                    </a:lnTo>
                    <a:lnTo>
                      <a:pt x="5" y="17"/>
                    </a:lnTo>
                    <a:lnTo>
                      <a:pt x="2" y="14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3" y="3"/>
                    </a:lnTo>
                    <a:lnTo>
                      <a:pt x="6" y="1"/>
                    </a:lnTo>
                    <a:lnTo>
                      <a:pt x="9" y="0"/>
                    </a:lnTo>
                    <a:lnTo>
                      <a:pt x="10" y="0"/>
                    </a:lnTo>
                    <a:lnTo>
                      <a:pt x="14" y="1"/>
                    </a:lnTo>
                    <a:lnTo>
                      <a:pt x="19" y="4"/>
                    </a:lnTo>
                    <a:lnTo>
                      <a:pt x="20" y="8"/>
                    </a:lnTo>
                    <a:lnTo>
                      <a:pt x="19" y="14"/>
                    </a:lnTo>
                    <a:lnTo>
                      <a:pt x="17" y="15"/>
                    </a:lnTo>
                    <a:lnTo>
                      <a:pt x="16" y="17"/>
                    </a:lnTo>
                    <a:lnTo>
                      <a:pt x="10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50" name="Freeform 168"/>
              <p:cNvSpPr>
                <a:spLocks/>
              </p:cNvSpPr>
              <p:nvPr/>
            </p:nvSpPr>
            <p:spPr bwMode="auto">
              <a:xfrm>
                <a:off x="5424" y="11"/>
                <a:ext cx="255" cy="91"/>
              </a:xfrm>
              <a:custGeom>
                <a:avLst/>
                <a:gdLst>
                  <a:gd name="T0" fmla="*/ 222 w 255"/>
                  <a:gd name="T1" fmla="*/ 91 h 91"/>
                  <a:gd name="T2" fmla="*/ 0 w 255"/>
                  <a:gd name="T3" fmla="*/ 91 h 91"/>
                  <a:gd name="T4" fmla="*/ 0 w 255"/>
                  <a:gd name="T5" fmla="*/ 0 h 91"/>
                  <a:gd name="T6" fmla="*/ 3 w 255"/>
                  <a:gd name="T7" fmla="*/ 0 h 91"/>
                  <a:gd name="T8" fmla="*/ 3 w 255"/>
                  <a:gd name="T9" fmla="*/ 89 h 91"/>
                  <a:gd name="T10" fmla="*/ 222 w 255"/>
                  <a:gd name="T11" fmla="*/ 89 h 91"/>
                  <a:gd name="T12" fmla="*/ 222 w 255"/>
                  <a:gd name="T13" fmla="*/ 89 h 91"/>
                  <a:gd name="T14" fmla="*/ 243 w 255"/>
                  <a:gd name="T15" fmla="*/ 89 h 91"/>
                  <a:gd name="T16" fmla="*/ 253 w 255"/>
                  <a:gd name="T17" fmla="*/ 86 h 91"/>
                  <a:gd name="T18" fmla="*/ 253 w 255"/>
                  <a:gd name="T19" fmla="*/ 86 h 91"/>
                  <a:gd name="T20" fmla="*/ 253 w 255"/>
                  <a:gd name="T21" fmla="*/ 0 h 91"/>
                  <a:gd name="T22" fmla="*/ 255 w 255"/>
                  <a:gd name="T23" fmla="*/ 0 h 91"/>
                  <a:gd name="T24" fmla="*/ 255 w 255"/>
                  <a:gd name="T25" fmla="*/ 86 h 91"/>
                  <a:gd name="T26" fmla="*/ 255 w 255"/>
                  <a:gd name="T27" fmla="*/ 86 h 91"/>
                  <a:gd name="T28" fmla="*/ 254 w 255"/>
                  <a:gd name="T29" fmla="*/ 89 h 91"/>
                  <a:gd name="T30" fmla="*/ 253 w 255"/>
                  <a:gd name="T31" fmla="*/ 89 h 91"/>
                  <a:gd name="T32" fmla="*/ 253 w 255"/>
                  <a:gd name="T33" fmla="*/ 89 h 91"/>
                  <a:gd name="T34" fmla="*/ 250 w 255"/>
                  <a:gd name="T35" fmla="*/ 90 h 91"/>
                  <a:gd name="T36" fmla="*/ 250 w 255"/>
                  <a:gd name="T37" fmla="*/ 90 h 91"/>
                  <a:gd name="T38" fmla="*/ 244 w 255"/>
                  <a:gd name="T39" fmla="*/ 90 h 91"/>
                  <a:gd name="T40" fmla="*/ 244 w 255"/>
                  <a:gd name="T41" fmla="*/ 90 h 91"/>
                  <a:gd name="T42" fmla="*/ 222 w 255"/>
                  <a:gd name="T43" fmla="*/ 91 h 91"/>
                  <a:gd name="T44" fmla="*/ 222 w 255"/>
                  <a:gd name="T45" fmla="*/ 91 h 9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255" h="91">
                    <a:moveTo>
                      <a:pt x="222" y="91"/>
                    </a:moveTo>
                    <a:lnTo>
                      <a:pt x="0" y="9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89"/>
                    </a:lnTo>
                    <a:lnTo>
                      <a:pt x="222" y="89"/>
                    </a:lnTo>
                    <a:lnTo>
                      <a:pt x="243" y="89"/>
                    </a:lnTo>
                    <a:lnTo>
                      <a:pt x="253" y="86"/>
                    </a:lnTo>
                    <a:lnTo>
                      <a:pt x="253" y="0"/>
                    </a:lnTo>
                    <a:lnTo>
                      <a:pt x="255" y="0"/>
                    </a:lnTo>
                    <a:lnTo>
                      <a:pt x="255" y="86"/>
                    </a:lnTo>
                    <a:lnTo>
                      <a:pt x="254" y="89"/>
                    </a:lnTo>
                    <a:lnTo>
                      <a:pt x="253" y="89"/>
                    </a:lnTo>
                    <a:lnTo>
                      <a:pt x="250" y="90"/>
                    </a:lnTo>
                    <a:lnTo>
                      <a:pt x="244" y="90"/>
                    </a:lnTo>
                    <a:lnTo>
                      <a:pt x="222" y="91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51" name="Freeform 169"/>
              <p:cNvSpPr>
                <a:spLocks/>
              </p:cNvSpPr>
              <p:nvPr/>
            </p:nvSpPr>
            <p:spPr bwMode="auto">
              <a:xfrm>
                <a:off x="5674" y="95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5652" name="Picture 170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4" y="198"/>
                <a:ext cx="13" cy="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653" name="Freeform 171"/>
              <p:cNvSpPr>
                <a:spLocks/>
              </p:cNvSpPr>
              <p:nvPr/>
            </p:nvSpPr>
            <p:spPr bwMode="auto">
              <a:xfrm>
                <a:off x="4535" y="374"/>
                <a:ext cx="6" cy="2"/>
              </a:xfrm>
              <a:custGeom>
                <a:avLst/>
                <a:gdLst>
                  <a:gd name="T0" fmla="*/ 0 w 6"/>
                  <a:gd name="T1" fmla="*/ 2 h 2"/>
                  <a:gd name="T2" fmla="*/ 0 w 6"/>
                  <a:gd name="T3" fmla="*/ 2 h 2"/>
                  <a:gd name="T4" fmla="*/ 3 w 6"/>
                  <a:gd name="T5" fmla="*/ 0 h 2"/>
                  <a:gd name="T6" fmla="*/ 3 w 6"/>
                  <a:gd name="T7" fmla="*/ 0 h 2"/>
                  <a:gd name="T8" fmla="*/ 6 w 6"/>
                  <a:gd name="T9" fmla="*/ 0 h 2"/>
                  <a:gd name="T10" fmla="*/ 4 w 6"/>
                  <a:gd name="T11" fmla="*/ 2 h 2"/>
                  <a:gd name="T12" fmla="*/ 0 w 6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2">
                    <a:moveTo>
                      <a:pt x="0" y="2"/>
                    </a:moveTo>
                    <a:lnTo>
                      <a:pt x="0" y="2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4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54" name="Rectangle 172"/>
              <p:cNvSpPr>
                <a:spLocks noChangeArrowheads="1"/>
              </p:cNvSpPr>
              <p:nvPr/>
            </p:nvSpPr>
            <p:spPr bwMode="auto">
              <a:xfrm>
                <a:off x="5511" y="391"/>
                <a:ext cx="2" cy="2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655" name="Freeform 173"/>
              <p:cNvSpPr>
                <a:spLocks/>
              </p:cNvSpPr>
              <p:nvPr/>
            </p:nvSpPr>
            <p:spPr bwMode="auto">
              <a:xfrm>
                <a:off x="4982" y="373"/>
                <a:ext cx="24" cy="46"/>
              </a:xfrm>
              <a:custGeom>
                <a:avLst/>
                <a:gdLst>
                  <a:gd name="T0" fmla="*/ 23 w 24"/>
                  <a:gd name="T1" fmla="*/ 3 h 46"/>
                  <a:gd name="T2" fmla="*/ 23 w 24"/>
                  <a:gd name="T3" fmla="*/ 3 h 46"/>
                  <a:gd name="T4" fmla="*/ 17 w 24"/>
                  <a:gd name="T5" fmla="*/ 7 h 46"/>
                  <a:gd name="T6" fmla="*/ 3 w 24"/>
                  <a:gd name="T7" fmla="*/ 7 h 46"/>
                  <a:gd name="T8" fmla="*/ 3 w 24"/>
                  <a:gd name="T9" fmla="*/ 44 h 46"/>
                  <a:gd name="T10" fmla="*/ 24 w 24"/>
                  <a:gd name="T11" fmla="*/ 44 h 46"/>
                  <a:gd name="T12" fmla="*/ 24 w 24"/>
                  <a:gd name="T13" fmla="*/ 46 h 46"/>
                  <a:gd name="T14" fmla="*/ 0 w 24"/>
                  <a:gd name="T15" fmla="*/ 46 h 46"/>
                  <a:gd name="T16" fmla="*/ 0 w 24"/>
                  <a:gd name="T17" fmla="*/ 4 h 46"/>
                  <a:gd name="T18" fmla="*/ 16 w 24"/>
                  <a:gd name="T19" fmla="*/ 4 h 46"/>
                  <a:gd name="T20" fmla="*/ 16 w 24"/>
                  <a:gd name="T21" fmla="*/ 4 h 46"/>
                  <a:gd name="T22" fmla="*/ 19 w 24"/>
                  <a:gd name="T23" fmla="*/ 1 h 46"/>
                  <a:gd name="T24" fmla="*/ 23 w 24"/>
                  <a:gd name="T25" fmla="*/ 0 h 46"/>
                  <a:gd name="T26" fmla="*/ 23 w 24"/>
                  <a:gd name="T27" fmla="*/ 3 h 4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4" h="46">
                    <a:moveTo>
                      <a:pt x="23" y="3"/>
                    </a:moveTo>
                    <a:lnTo>
                      <a:pt x="23" y="3"/>
                    </a:lnTo>
                    <a:lnTo>
                      <a:pt x="17" y="7"/>
                    </a:lnTo>
                    <a:lnTo>
                      <a:pt x="3" y="7"/>
                    </a:lnTo>
                    <a:lnTo>
                      <a:pt x="3" y="44"/>
                    </a:lnTo>
                    <a:lnTo>
                      <a:pt x="24" y="44"/>
                    </a:lnTo>
                    <a:lnTo>
                      <a:pt x="24" y="46"/>
                    </a:lnTo>
                    <a:lnTo>
                      <a:pt x="0" y="46"/>
                    </a:lnTo>
                    <a:lnTo>
                      <a:pt x="0" y="4"/>
                    </a:lnTo>
                    <a:lnTo>
                      <a:pt x="16" y="4"/>
                    </a:lnTo>
                    <a:lnTo>
                      <a:pt x="19" y="1"/>
                    </a:lnTo>
                    <a:lnTo>
                      <a:pt x="23" y="0"/>
                    </a:lnTo>
                    <a:lnTo>
                      <a:pt x="23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56" name="Rectangle 174"/>
              <p:cNvSpPr>
                <a:spLocks noChangeArrowheads="1"/>
              </p:cNvSpPr>
              <p:nvPr/>
            </p:nvSpPr>
            <p:spPr bwMode="auto">
              <a:xfrm>
                <a:off x="5532" y="411"/>
                <a:ext cx="2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657" name="Freeform 175"/>
              <p:cNvSpPr>
                <a:spLocks/>
              </p:cNvSpPr>
              <p:nvPr/>
            </p:nvSpPr>
            <p:spPr bwMode="auto">
              <a:xfrm>
                <a:off x="5534" y="412"/>
                <a:ext cx="5" cy="3"/>
              </a:xfrm>
              <a:custGeom>
                <a:avLst/>
                <a:gdLst>
                  <a:gd name="T0" fmla="*/ 5 w 5"/>
                  <a:gd name="T1" fmla="*/ 0 h 3"/>
                  <a:gd name="T2" fmla="*/ 5 w 5"/>
                  <a:gd name="T3" fmla="*/ 3 h 3"/>
                  <a:gd name="T4" fmla="*/ 5 w 5"/>
                  <a:gd name="T5" fmla="*/ 3 h 3"/>
                  <a:gd name="T6" fmla="*/ 2 w 5"/>
                  <a:gd name="T7" fmla="*/ 3 h 3"/>
                  <a:gd name="T8" fmla="*/ 0 w 5"/>
                  <a:gd name="T9" fmla="*/ 3 h 3"/>
                  <a:gd name="T10" fmla="*/ 0 w 5"/>
                  <a:gd name="T11" fmla="*/ 0 h 3"/>
                  <a:gd name="T12" fmla="*/ 0 w 5"/>
                  <a:gd name="T13" fmla="*/ 0 h 3"/>
                  <a:gd name="T14" fmla="*/ 2 w 5"/>
                  <a:gd name="T15" fmla="*/ 2 h 3"/>
                  <a:gd name="T16" fmla="*/ 2 w 5"/>
                  <a:gd name="T17" fmla="*/ 2 h 3"/>
                  <a:gd name="T18" fmla="*/ 5 w 5"/>
                  <a:gd name="T19" fmla="*/ 0 h 3"/>
                  <a:gd name="T20" fmla="*/ 5 w 5"/>
                  <a:gd name="T21" fmla="*/ 0 h 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" h="3">
                    <a:moveTo>
                      <a:pt x="5" y="0"/>
                    </a:moveTo>
                    <a:lnTo>
                      <a:pt x="5" y="3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2" y="2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58" name="Freeform 176"/>
              <p:cNvSpPr>
                <a:spLocks/>
              </p:cNvSpPr>
              <p:nvPr/>
            </p:nvSpPr>
            <p:spPr bwMode="auto">
              <a:xfrm>
                <a:off x="5539" y="412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2 h 3"/>
                  <a:gd name="T4" fmla="*/ 2 w 2"/>
                  <a:gd name="T5" fmla="*/ 2 h 3"/>
                  <a:gd name="T6" fmla="*/ 0 w 2"/>
                  <a:gd name="T7" fmla="*/ 3 h 3"/>
                  <a:gd name="T8" fmla="*/ 0 w 2"/>
                  <a:gd name="T9" fmla="*/ 0 h 3"/>
                  <a:gd name="T10" fmla="*/ 0 w 2"/>
                  <a:gd name="T11" fmla="*/ 0 h 3"/>
                  <a:gd name="T12" fmla="*/ 2 w 2"/>
                  <a:gd name="T13" fmla="*/ 0 h 3"/>
                  <a:gd name="T14" fmla="*/ 2 w 2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2" y="0"/>
                    </a:moveTo>
                    <a:lnTo>
                      <a:pt x="2" y="2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59" name="Freeform 177"/>
              <p:cNvSpPr>
                <a:spLocks/>
              </p:cNvSpPr>
              <p:nvPr/>
            </p:nvSpPr>
            <p:spPr bwMode="auto">
              <a:xfrm>
                <a:off x="5297" y="11"/>
                <a:ext cx="120" cy="91"/>
              </a:xfrm>
              <a:custGeom>
                <a:avLst/>
                <a:gdLst>
                  <a:gd name="T0" fmla="*/ 117 w 120"/>
                  <a:gd name="T1" fmla="*/ 89 h 91"/>
                  <a:gd name="T2" fmla="*/ 117 w 120"/>
                  <a:gd name="T3" fmla="*/ 0 h 91"/>
                  <a:gd name="T4" fmla="*/ 120 w 120"/>
                  <a:gd name="T5" fmla="*/ 0 h 91"/>
                  <a:gd name="T6" fmla="*/ 120 w 120"/>
                  <a:gd name="T7" fmla="*/ 91 h 91"/>
                  <a:gd name="T8" fmla="*/ 0 w 120"/>
                  <a:gd name="T9" fmla="*/ 91 h 91"/>
                  <a:gd name="T10" fmla="*/ 0 w 120"/>
                  <a:gd name="T11" fmla="*/ 89 h 91"/>
                  <a:gd name="T12" fmla="*/ 2 w 120"/>
                  <a:gd name="T13" fmla="*/ 89 h 91"/>
                  <a:gd name="T14" fmla="*/ 117 w 120"/>
                  <a:gd name="T15" fmla="*/ 89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20" h="91">
                    <a:moveTo>
                      <a:pt x="117" y="89"/>
                    </a:moveTo>
                    <a:lnTo>
                      <a:pt x="117" y="0"/>
                    </a:lnTo>
                    <a:lnTo>
                      <a:pt x="120" y="0"/>
                    </a:lnTo>
                    <a:lnTo>
                      <a:pt x="120" y="91"/>
                    </a:lnTo>
                    <a:lnTo>
                      <a:pt x="0" y="91"/>
                    </a:lnTo>
                    <a:lnTo>
                      <a:pt x="0" y="89"/>
                    </a:lnTo>
                    <a:lnTo>
                      <a:pt x="2" y="89"/>
                    </a:lnTo>
                    <a:lnTo>
                      <a:pt x="117" y="89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60" name="Freeform 178"/>
              <p:cNvSpPr>
                <a:spLocks/>
              </p:cNvSpPr>
              <p:nvPr/>
            </p:nvSpPr>
            <p:spPr bwMode="auto">
              <a:xfrm>
                <a:off x="5562" y="383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61" name="Freeform 179"/>
              <p:cNvSpPr>
                <a:spLocks/>
              </p:cNvSpPr>
              <p:nvPr/>
            </p:nvSpPr>
            <p:spPr bwMode="auto">
              <a:xfrm>
                <a:off x="5492" y="391"/>
                <a:ext cx="7" cy="2"/>
              </a:xfrm>
              <a:custGeom>
                <a:avLst/>
                <a:gdLst>
                  <a:gd name="T0" fmla="*/ 7 w 7"/>
                  <a:gd name="T1" fmla="*/ 0 h 2"/>
                  <a:gd name="T2" fmla="*/ 7 w 7"/>
                  <a:gd name="T3" fmla="*/ 2 h 2"/>
                  <a:gd name="T4" fmla="*/ 0 w 7"/>
                  <a:gd name="T5" fmla="*/ 2 h 2"/>
                  <a:gd name="T6" fmla="*/ 0 w 7"/>
                  <a:gd name="T7" fmla="*/ 0 h 2"/>
                  <a:gd name="T8" fmla="*/ 1 w 7"/>
                  <a:gd name="T9" fmla="*/ 0 h 2"/>
                  <a:gd name="T10" fmla="*/ 7 w 7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" h="2">
                    <a:moveTo>
                      <a:pt x="7" y="0"/>
                    </a:moveTo>
                    <a:lnTo>
                      <a:pt x="7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62" name="Freeform 180"/>
              <p:cNvSpPr>
                <a:spLocks/>
              </p:cNvSpPr>
              <p:nvPr/>
            </p:nvSpPr>
            <p:spPr bwMode="auto">
              <a:xfrm>
                <a:off x="1870" y="348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1 h 3"/>
                  <a:gd name="T6" fmla="*/ 0 w 3"/>
                  <a:gd name="T7" fmla="*/ 3 h 3"/>
                  <a:gd name="T8" fmla="*/ 0 w 3"/>
                  <a:gd name="T9" fmla="*/ 3 h 3"/>
                  <a:gd name="T10" fmla="*/ 0 w 3"/>
                  <a:gd name="T11" fmla="*/ 3 h 3"/>
                  <a:gd name="T12" fmla="*/ 0 w 3"/>
                  <a:gd name="T13" fmla="*/ 3 h 3"/>
                  <a:gd name="T14" fmla="*/ 0 w 3"/>
                  <a:gd name="T15" fmla="*/ 3 h 3"/>
                  <a:gd name="T16" fmla="*/ 0 w 3"/>
                  <a:gd name="T17" fmla="*/ 3 h 3"/>
                  <a:gd name="T18" fmla="*/ 2 w 3"/>
                  <a:gd name="T19" fmla="*/ 0 h 3"/>
                  <a:gd name="T20" fmla="*/ 2 w 3"/>
                  <a:gd name="T21" fmla="*/ 0 h 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1"/>
                    </a:lnTo>
                    <a:lnTo>
                      <a:pt x="0" y="3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63" name="Freeform 181"/>
              <p:cNvSpPr>
                <a:spLocks/>
              </p:cNvSpPr>
              <p:nvPr/>
            </p:nvSpPr>
            <p:spPr bwMode="auto">
              <a:xfrm>
                <a:off x="4535" y="370"/>
                <a:ext cx="3" cy="6"/>
              </a:xfrm>
              <a:custGeom>
                <a:avLst/>
                <a:gdLst>
                  <a:gd name="T0" fmla="*/ 0 w 3"/>
                  <a:gd name="T1" fmla="*/ 6 h 6"/>
                  <a:gd name="T2" fmla="*/ 0 w 3"/>
                  <a:gd name="T3" fmla="*/ 3 h 6"/>
                  <a:gd name="T4" fmla="*/ 3 w 3"/>
                  <a:gd name="T5" fmla="*/ 0 h 6"/>
                  <a:gd name="T6" fmla="*/ 3 w 3"/>
                  <a:gd name="T7" fmla="*/ 4 h 6"/>
                  <a:gd name="T8" fmla="*/ 3 w 3"/>
                  <a:gd name="T9" fmla="*/ 4 h 6"/>
                  <a:gd name="T10" fmla="*/ 0 w 3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6">
                    <a:moveTo>
                      <a:pt x="0" y="6"/>
                    </a:moveTo>
                    <a:lnTo>
                      <a:pt x="0" y="3"/>
                    </a:lnTo>
                    <a:lnTo>
                      <a:pt x="3" y="0"/>
                    </a:lnTo>
                    <a:lnTo>
                      <a:pt x="3" y="4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64" name="Freeform 182"/>
              <p:cNvSpPr>
                <a:spLocks/>
              </p:cNvSpPr>
              <p:nvPr/>
            </p:nvSpPr>
            <p:spPr bwMode="auto">
              <a:xfrm>
                <a:off x="4538" y="366"/>
                <a:ext cx="5" cy="8"/>
              </a:xfrm>
              <a:custGeom>
                <a:avLst/>
                <a:gdLst>
                  <a:gd name="T0" fmla="*/ 5 w 5"/>
                  <a:gd name="T1" fmla="*/ 3 h 8"/>
                  <a:gd name="T2" fmla="*/ 0 w 5"/>
                  <a:gd name="T3" fmla="*/ 8 h 8"/>
                  <a:gd name="T4" fmla="*/ 0 w 5"/>
                  <a:gd name="T5" fmla="*/ 8 h 8"/>
                  <a:gd name="T6" fmla="*/ 0 w 5"/>
                  <a:gd name="T7" fmla="*/ 8 h 8"/>
                  <a:gd name="T8" fmla="*/ 0 w 5"/>
                  <a:gd name="T9" fmla="*/ 4 h 8"/>
                  <a:gd name="T10" fmla="*/ 5 w 5"/>
                  <a:gd name="T11" fmla="*/ 0 h 8"/>
                  <a:gd name="T12" fmla="*/ 5 w 5"/>
                  <a:gd name="T13" fmla="*/ 3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" h="8">
                    <a:moveTo>
                      <a:pt x="5" y="3"/>
                    </a:moveTo>
                    <a:lnTo>
                      <a:pt x="0" y="8"/>
                    </a:lnTo>
                    <a:lnTo>
                      <a:pt x="0" y="4"/>
                    </a:lnTo>
                    <a:lnTo>
                      <a:pt x="5" y="0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65" name="Freeform 183"/>
              <p:cNvSpPr>
                <a:spLocks/>
              </p:cNvSpPr>
              <p:nvPr/>
            </p:nvSpPr>
            <p:spPr bwMode="auto">
              <a:xfrm>
                <a:off x="5532" y="412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3 h 3"/>
                  <a:gd name="T4" fmla="*/ 2 w 2"/>
                  <a:gd name="T5" fmla="*/ 3 h 3"/>
                  <a:gd name="T6" fmla="*/ 0 w 2"/>
                  <a:gd name="T7" fmla="*/ 2 h 3"/>
                  <a:gd name="T8" fmla="*/ 0 w 2"/>
                  <a:gd name="T9" fmla="*/ 0 h 3"/>
                  <a:gd name="T10" fmla="*/ 2 w 2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3">
                    <a:moveTo>
                      <a:pt x="2" y="0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66" name="Freeform 184"/>
              <p:cNvSpPr>
                <a:spLocks/>
              </p:cNvSpPr>
              <p:nvPr/>
            </p:nvSpPr>
            <p:spPr bwMode="auto">
              <a:xfrm>
                <a:off x="5539" y="349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2 h 2"/>
                  <a:gd name="T4" fmla="*/ 2 w 2"/>
                  <a:gd name="T5" fmla="*/ 2 h 2"/>
                  <a:gd name="T6" fmla="*/ 0 w 2"/>
                  <a:gd name="T7" fmla="*/ 2 h 2"/>
                  <a:gd name="T8" fmla="*/ 0 w 2"/>
                  <a:gd name="T9" fmla="*/ 0 h 2"/>
                  <a:gd name="T10" fmla="*/ 0 w 2"/>
                  <a:gd name="T11" fmla="*/ 0 h 2"/>
                  <a:gd name="T12" fmla="*/ 2 w 2"/>
                  <a:gd name="T13" fmla="*/ 0 h 2"/>
                  <a:gd name="T14" fmla="*/ 2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67" name="Freeform 185"/>
              <p:cNvSpPr>
                <a:spLocks/>
              </p:cNvSpPr>
              <p:nvPr/>
            </p:nvSpPr>
            <p:spPr bwMode="auto">
              <a:xfrm>
                <a:off x="5549" y="407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1 h 3"/>
                  <a:gd name="T4" fmla="*/ 1 w 3"/>
                  <a:gd name="T5" fmla="*/ 3 h 3"/>
                  <a:gd name="T6" fmla="*/ 0 w 3"/>
                  <a:gd name="T7" fmla="*/ 1 h 3"/>
                  <a:gd name="T8" fmla="*/ 1 w 3"/>
                  <a:gd name="T9" fmla="*/ 0 h 3"/>
                  <a:gd name="T10" fmla="*/ 3 w 3"/>
                  <a:gd name="T11" fmla="*/ 1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lnTo>
                      <a:pt x="3" y="1"/>
                    </a:ln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68" name="Freeform 186"/>
              <p:cNvSpPr>
                <a:spLocks/>
              </p:cNvSpPr>
              <p:nvPr/>
            </p:nvSpPr>
            <p:spPr bwMode="auto">
              <a:xfrm>
                <a:off x="5381" y="384"/>
                <a:ext cx="40" cy="23"/>
              </a:xfrm>
              <a:custGeom>
                <a:avLst/>
                <a:gdLst>
                  <a:gd name="T0" fmla="*/ 21 w 40"/>
                  <a:gd name="T1" fmla="*/ 23 h 23"/>
                  <a:gd name="T2" fmla="*/ 10 w 40"/>
                  <a:gd name="T3" fmla="*/ 12 h 23"/>
                  <a:gd name="T4" fmla="*/ 0 w 40"/>
                  <a:gd name="T5" fmla="*/ 0 h 23"/>
                  <a:gd name="T6" fmla="*/ 21 w 40"/>
                  <a:gd name="T7" fmla="*/ 0 h 23"/>
                  <a:gd name="T8" fmla="*/ 40 w 40"/>
                  <a:gd name="T9" fmla="*/ 0 h 23"/>
                  <a:gd name="T10" fmla="*/ 31 w 40"/>
                  <a:gd name="T11" fmla="*/ 12 h 23"/>
                  <a:gd name="T12" fmla="*/ 21 w 40"/>
                  <a:gd name="T13" fmla="*/ 23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23">
                    <a:moveTo>
                      <a:pt x="21" y="23"/>
                    </a:moveTo>
                    <a:lnTo>
                      <a:pt x="10" y="12"/>
                    </a:lnTo>
                    <a:lnTo>
                      <a:pt x="0" y="0"/>
                    </a:lnTo>
                    <a:lnTo>
                      <a:pt x="21" y="0"/>
                    </a:lnTo>
                    <a:lnTo>
                      <a:pt x="40" y="0"/>
                    </a:lnTo>
                    <a:lnTo>
                      <a:pt x="31" y="12"/>
                    </a:lnTo>
                    <a:lnTo>
                      <a:pt x="21" y="23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69" name="Freeform 187"/>
              <p:cNvSpPr>
                <a:spLocks noEditPoints="1"/>
              </p:cNvSpPr>
              <p:nvPr/>
            </p:nvSpPr>
            <p:spPr bwMode="auto">
              <a:xfrm>
                <a:off x="1831" y="317"/>
                <a:ext cx="3916" cy="143"/>
              </a:xfrm>
              <a:custGeom>
                <a:avLst/>
                <a:gdLst>
                  <a:gd name="T0" fmla="*/ 28 w 3916"/>
                  <a:gd name="T1" fmla="*/ 17 h 143"/>
                  <a:gd name="T2" fmla="*/ 7 w 3916"/>
                  <a:gd name="T3" fmla="*/ 11 h 143"/>
                  <a:gd name="T4" fmla="*/ 3916 w 3916"/>
                  <a:gd name="T5" fmla="*/ 143 h 143"/>
                  <a:gd name="T6" fmla="*/ 244 w 3916"/>
                  <a:gd name="T7" fmla="*/ 59 h 143"/>
                  <a:gd name="T8" fmla="*/ 238 w 3916"/>
                  <a:gd name="T9" fmla="*/ 34 h 143"/>
                  <a:gd name="T10" fmla="*/ 233 w 3916"/>
                  <a:gd name="T11" fmla="*/ 28 h 143"/>
                  <a:gd name="T12" fmla="*/ 41 w 3916"/>
                  <a:gd name="T13" fmla="*/ 28 h 143"/>
                  <a:gd name="T14" fmla="*/ 2816 w 3916"/>
                  <a:gd name="T15" fmla="*/ 69 h 143"/>
                  <a:gd name="T16" fmla="*/ 2763 w 3916"/>
                  <a:gd name="T17" fmla="*/ 111 h 143"/>
                  <a:gd name="T18" fmla="*/ 2750 w 3916"/>
                  <a:gd name="T19" fmla="*/ 49 h 143"/>
                  <a:gd name="T20" fmla="*/ 2717 w 3916"/>
                  <a:gd name="T21" fmla="*/ 34 h 143"/>
                  <a:gd name="T22" fmla="*/ 2700 w 3916"/>
                  <a:gd name="T23" fmla="*/ 69 h 143"/>
                  <a:gd name="T24" fmla="*/ 2763 w 3916"/>
                  <a:gd name="T25" fmla="*/ 111 h 143"/>
                  <a:gd name="T26" fmla="*/ 3833 w 3916"/>
                  <a:gd name="T27" fmla="*/ 79 h 143"/>
                  <a:gd name="T28" fmla="*/ 3074 w 3916"/>
                  <a:gd name="T29" fmla="*/ 69 h 143"/>
                  <a:gd name="T30" fmla="*/ 3085 w 3916"/>
                  <a:gd name="T31" fmla="*/ 80 h 143"/>
                  <a:gd name="T32" fmla="*/ 3224 w 3916"/>
                  <a:gd name="T33" fmla="*/ 102 h 143"/>
                  <a:gd name="T34" fmla="*/ 3233 w 3916"/>
                  <a:gd name="T35" fmla="*/ 60 h 143"/>
                  <a:gd name="T36" fmla="*/ 3223 w 3916"/>
                  <a:gd name="T37" fmla="*/ 28 h 143"/>
                  <a:gd name="T38" fmla="*/ 3170 w 3916"/>
                  <a:gd name="T39" fmla="*/ 57 h 143"/>
                  <a:gd name="T40" fmla="*/ 3175 w 3916"/>
                  <a:gd name="T41" fmla="*/ 102 h 143"/>
                  <a:gd name="T42" fmla="*/ 3352 w 3916"/>
                  <a:gd name="T43" fmla="*/ 69 h 143"/>
                  <a:gd name="T44" fmla="*/ 3332 w 3916"/>
                  <a:gd name="T45" fmla="*/ 91 h 143"/>
                  <a:gd name="T46" fmla="*/ 2989 w 3916"/>
                  <a:gd name="T47" fmla="*/ 109 h 143"/>
                  <a:gd name="T48" fmla="*/ 2994 w 3916"/>
                  <a:gd name="T49" fmla="*/ 102 h 143"/>
                  <a:gd name="T50" fmla="*/ 2993 w 3916"/>
                  <a:gd name="T51" fmla="*/ 36 h 143"/>
                  <a:gd name="T52" fmla="*/ 2927 w 3916"/>
                  <a:gd name="T53" fmla="*/ 35 h 143"/>
                  <a:gd name="T54" fmla="*/ 2921 w 3916"/>
                  <a:gd name="T55" fmla="*/ 41 h 143"/>
                  <a:gd name="T56" fmla="*/ 2923 w 3916"/>
                  <a:gd name="T57" fmla="*/ 107 h 143"/>
                  <a:gd name="T58" fmla="*/ 3590 w 3916"/>
                  <a:gd name="T59" fmla="*/ 67 h 143"/>
                  <a:gd name="T60" fmla="*/ 3571 w 3916"/>
                  <a:gd name="T61" fmla="*/ 90 h 143"/>
                  <a:gd name="T62" fmla="*/ 3480 w 3916"/>
                  <a:gd name="T63" fmla="*/ 49 h 143"/>
                  <a:gd name="T64" fmla="*/ 3445 w 3916"/>
                  <a:gd name="T65" fmla="*/ 28 h 143"/>
                  <a:gd name="T66" fmla="*/ 3439 w 3916"/>
                  <a:gd name="T67" fmla="*/ 35 h 143"/>
                  <a:gd name="T68" fmla="*/ 3409 w 3916"/>
                  <a:gd name="T69" fmla="*/ 60 h 143"/>
                  <a:gd name="T70" fmla="*/ 3419 w 3916"/>
                  <a:gd name="T71" fmla="*/ 101 h 143"/>
                  <a:gd name="T72" fmla="*/ 3438 w 3916"/>
                  <a:gd name="T73" fmla="*/ 116 h 143"/>
                  <a:gd name="T74" fmla="*/ 3452 w 3916"/>
                  <a:gd name="T75" fmla="*/ 116 h 143"/>
                  <a:gd name="T76" fmla="*/ 3470 w 3916"/>
                  <a:gd name="T77" fmla="*/ 101 h 143"/>
                  <a:gd name="T78" fmla="*/ 3480 w 3916"/>
                  <a:gd name="T79" fmla="*/ 60 h 143"/>
                  <a:gd name="T80" fmla="*/ 3733 w 3916"/>
                  <a:gd name="T81" fmla="*/ 34 h 143"/>
                  <a:gd name="T82" fmla="*/ 3711 w 3916"/>
                  <a:gd name="T83" fmla="*/ 32 h 143"/>
                  <a:gd name="T84" fmla="*/ 3700 w 3916"/>
                  <a:gd name="T85" fmla="*/ 32 h 143"/>
                  <a:gd name="T86" fmla="*/ 3669 w 3916"/>
                  <a:gd name="T87" fmla="*/ 42 h 143"/>
                  <a:gd name="T88" fmla="*/ 3668 w 3916"/>
                  <a:gd name="T89" fmla="*/ 65 h 143"/>
                  <a:gd name="T90" fmla="*/ 3668 w 3916"/>
                  <a:gd name="T91" fmla="*/ 76 h 143"/>
                  <a:gd name="T92" fmla="*/ 3669 w 3916"/>
                  <a:gd name="T93" fmla="*/ 98 h 143"/>
                  <a:gd name="T94" fmla="*/ 3700 w 3916"/>
                  <a:gd name="T95" fmla="*/ 108 h 143"/>
                  <a:gd name="T96" fmla="*/ 3711 w 3916"/>
                  <a:gd name="T97" fmla="*/ 108 h 143"/>
                  <a:gd name="T98" fmla="*/ 3733 w 3916"/>
                  <a:gd name="T99" fmla="*/ 107 h 143"/>
                  <a:gd name="T100" fmla="*/ 3736 w 3916"/>
                  <a:gd name="T101" fmla="*/ 93 h 143"/>
                  <a:gd name="T102" fmla="*/ 3752 w 3916"/>
                  <a:gd name="T103" fmla="*/ 65 h 143"/>
                  <a:gd name="T104" fmla="*/ 3736 w 3916"/>
                  <a:gd name="T105" fmla="*/ 48 h 143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3916" h="143">
                    <a:moveTo>
                      <a:pt x="41" y="28"/>
                    </a:moveTo>
                    <a:lnTo>
                      <a:pt x="41" y="28"/>
                    </a:lnTo>
                    <a:lnTo>
                      <a:pt x="35" y="21"/>
                    </a:lnTo>
                    <a:lnTo>
                      <a:pt x="28" y="17"/>
                    </a:lnTo>
                    <a:lnTo>
                      <a:pt x="21" y="14"/>
                    </a:lnTo>
                    <a:lnTo>
                      <a:pt x="14" y="11"/>
                    </a:lnTo>
                    <a:lnTo>
                      <a:pt x="7" y="11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3916" y="0"/>
                    </a:lnTo>
                    <a:lnTo>
                      <a:pt x="3916" y="143"/>
                    </a:lnTo>
                    <a:lnTo>
                      <a:pt x="244" y="143"/>
                    </a:lnTo>
                    <a:lnTo>
                      <a:pt x="244" y="77"/>
                    </a:lnTo>
                    <a:lnTo>
                      <a:pt x="244" y="59"/>
                    </a:lnTo>
                    <a:lnTo>
                      <a:pt x="241" y="43"/>
                    </a:lnTo>
                    <a:lnTo>
                      <a:pt x="238" y="34"/>
                    </a:lnTo>
                    <a:lnTo>
                      <a:pt x="237" y="29"/>
                    </a:lnTo>
                    <a:lnTo>
                      <a:pt x="236" y="28"/>
                    </a:lnTo>
                    <a:lnTo>
                      <a:pt x="233" y="28"/>
                    </a:lnTo>
                    <a:lnTo>
                      <a:pt x="42" y="28"/>
                    </a:lnTo>
                    <a:lnTo>
                      <a:pt x="41" y="28"/>
                    </a:lnTo>
                    <a:close/>
                    <a:moveTo>
                      <a:pt x="2847" y="80"/>
                    </a:moveTo>
                    <a:lnTo>
                      <a:pt x="2858" y="69"/>
                    </a:lnTo>
                    <a:lnTo>
                      <a:pt x="2837" y="69"/>
                    </a:lnTo>
                    <a:lnTo>
                      <a:pt x="2816" y="69"/>
                    </a:lnTo>
                    <a:lnTo>
                      <a:pt x="2827" y="80"/>
                    </a:lnTo>
                    <a:lnTo>
                      <a:pt x="2837" y="91"/>
                    </a:lnTo>
                    <a:lnTo>
                      <a:pt x="2847" y="80"/>
                    </a:lnTo>
                    <a:close/>
                    <a:moveTo>
                      <a:pt x="2763" y="111"/>
                    </a:moveTo>
                    <a:lnTo>
                      <a:pt x="2763" y="108"/>
                    </a:lnTo>
                    <a:lnTo>
                      <a:pt x="2763" y="69"/>
                    </a:lnTo>
                    <a:lnTo>
                      <a:pt x="2771" y="69"/>
                    </a:lnTo>
                    <a:lnTo>
                      <a:pt x="2750" y="49"/>
                    </a:lnTo>
                    <a:lnTo>
                      <a:pt x="2731" y="31"/>
                    </a:lnTo>
                    <a:lnTo>
                      <a:pt x="2729" y="32"/>
                    </a:lnTo>
                    <a:lnTo>
                      <a:pt x="2717" y="45"/>
                    </a:lnTo>
                    <a:lnTo>
                      <a:pt x="2717" y="34"/>
                    </a:lnTo>
                    <a:lnTo>
                      <a:pt x="2703" y="34"/>
                    </a:lnTo>
                    <a:lnTo>
                      <a:pt x="2703" y="57"/>
                    </a:lnTo>
                    <a:lnTo>
                      <a:pt x="2690" y="69"/>
                    </a:lnTo>
                    <a:lnTo>
                      <a:pt x="2700" y="69"/>
                    </a:lnTo>
                    <a:lnTo>
                      <a:pt x="2700" y="111"/>
                    </a:lnTo>
                    <a:lnTo>
                      <a:pt x="2735" y="111"/>
                    </a:lnTo>
                    <a:lnTo>
                      <a:pt x="2753" y="111"/>
                    </a:lnTo>
                    <a:lnTo>
                      <a:pt x="2763" y="111"/>
                    </a:lnTo>
                    <a:close/>
                    <a:moveTo>
                      <a:pt x="3864" y="67"/>
                    </a:moveTo>
                    <a:lnTo>
                      <a:pt x="3843" y="67"/>
                    </a:lnTo>
                    <a:lnTo>
                      <a:pt x="3822" y="67"/>
                    </a:lnTo>
                    <a:lnTo>
                      <a:pt x="3833" y="79"/>
                    </a:lnTo>
                    <a:lnTo>
                      <a:pt x="3843" y="90"/>
                    </a:lnTo>
                    <a:lnTo>
                      <a:pt x="3853" y="79"/>
                    </a:lnTo>
                    <a:lnTo>
                      <a:pt x="3864" y="67"/>
                    </a:lnTo>
                    <a:close/>
                    <a:moveTo>
                      <a:pt x="3074" y="69"/>
                    </a:moveTo>
                    <a:lnTo>
                      <a:pt x="3055" y="69"/>
                    </a:lnTo>
                    <a:lnTo>
                      <a:pt x="3064" y="80"/>
                    </a:lnTo>
                    <a:lnTo>
                      <a:pt x="3074" y="91"/>
                    </a:lnTo>
                    <a:lnTo>
                      <a:pt x="3085" y="80"/>
                    </a:lnTo>
                    <a:lnTo>
                      <a:pt x="3095" y="69"/>
                    </a:lnTo>
                    <a:lnTo>
                      <a:pt x="3074" y="69"/>
                    </a:lnTo>
                    <a:close/>
                    <a:moveTo>
                      <a:pt x="3224" y="114"/>
                    </a:moveTo>
                    <a:lnTo>
                      <a:pt x="3224" y="102"/>
                    </a:lnTo>
                    <a:lnTo>
                      <a:pt x="3250" y="102"/>
                    </a:lnTo>
                    <a:lnTo>
                      <a:pt x="3250" y="60"/>
                    </a:lnTo>
                    <a:lnTo>
                      <a:pt x="3247" y="60"/>
                    </a:lnTo>
                    <a:lnTo>
                      <a:pt x="3233" y="60"/>
                    </a:lnTo>
                    <a:lnTo>
                      <a:pt x="3229" y="57"/>
                    </a:lnTo>
                    <a:lnTo>
                      <a:pt x="3223" y="55"/>
                    </a:lnTo>
                    <a:lnTo>
                      <a:pt x="3223" y="28"/>
                    </a:lnTo>
                    <a:lnTo>
                      <a:pt x="3174" y="28"/>
                    </a:lnTo>
                    <a:lnTo>
                      <a:pt x="3174" y="56"/>
                    </a:lnTo>
                    <a:lnTo>
                      <a:pt x="3170" y="57"/>
                    </a:lnTo>
                    <a:lnTo>
                      <a:pt x="3167" y="60"/>
                    </a:lnTo>
                    <a:lnTo>
                      <a:pt x="3151" y="60"/>
                    </a:lnTo>
                    <a:lnTo>
                      <a:pt x="3151" y="102"/>
                    </a:lnTo>
                    <a:lnTo>
                      <a:pt x="3175" y="102"/>
                    </a:lnTo>
                    <a:lnTo>
                      <a:pt x="3175" y="116"/>
                    </a:lnTo>
                    <a:lnTo>
                      <a:pt x="3224" y="116"/>
                    </a:lnTo>
                    <a:lnTo>
                      <a:pt x="3224" y="114"/>
                    </a:lnTo>
                    <a:close/>
                    <a:moveTo>
                      <a:pt x="3352" y="69"/>
                    </a:moveTo>
                    <a:lnTo>
                      <a:pt x="3332" y="69"/>
                    </a:lnTo>
                    <a:lnTo>
                      <a:pt x="3311" y="69"/>
                    </a:lnTo>
                    <a:lnTo>
                      <a:pt x="3321" y="80"/>
                    </a:lnTo>
                    <a:lnTo>
                      <a:pt x="3332" y="91"/>
                    </a:lnTo>
                    <a:lnTo>
                      <a:pt x="3342" y="80"/>
                    </a:lnTo>
                    <a:lnTo>
                      <a:pt x="3352" y="69"/>
                    </a:lnTo>
                    <a:close/>
                    <a:moveTo>
                      <a:pt x="2989" y="109"/>
                    </a:moveTo>
                    <a:lnTo>
                      <a:pt x="2989" y="109"/>
                    </a:lnTo>
                    <a:lnTo>
                      <a:pt x="2992" y="108"/>
                    </a:lnTo>
                    <a:lnTo>
                      <a:pt x="2993" y="107"/>
                    </a:lnTo>
                    <a:lnTo>
                      <a:pt x="2994" y="105"/>
                    </a:lnTo>
                    <a:lnTo>
                      <a:pt x="2994" y="102"/>
                    </a:lnTo>
                    <a:lnTo>
                      <a:pt x="2994" y="41"/>
                    </a:lnTo>
                    <a:lnTo>
                      <a:pt x="2994" y="39"/>
                    </a:lnTo>
                    <a:lnTo>
                      <a:pt x="2993" y="36"/>
                    </a:lnTo>
                    <a:lnTo>
                      <a:pt x="2992" y="35"/>
                    </a:lnTo>
                    <a:lnTo>
                      <a:pt x="2989" y="35"/>
                    </a:lnTo>
                    <a:lnTo>
                      <a:pt x="2927" y="35"/>
                    </a:lnTo>
                    <a:lnTo>
                      <a:pt x="2924" y="35"/>
                    </a:lnTo>
                    <a:lnTo>
                      <a:pt x="2923" y="36"/>
                    </a:lnTo>
                    <a:lnTo>
                      <a:pt x="2921" y="39"/>
                    </a:lnTo>
                    <a:lnTo>
                      <a:pt x="2921" y="41"/>
                    </a:lnTo>
                    <a:lnTo>
                      <a:pt x="2921" y="102"/>
                    </a:lnTo>
                    <a:lnTo>
                      <a:pt x="2921" y="105"/>
                    </a:lnTo>
                    <a:lnTo>
                      <a:pt x="2923" y="107"/>
                    </a:lnTo>
                    <a:lnTo>
                      <a:pt x="2924" y="108"/>
                    </a:lnTo>
                    <a:lnTo>
                      <a:pt x="2927" y="109"/>
                    </a:lnTo>
                    <a:lnTo>
                      <a:pt x="2989" y="109"/>
                    </a:lnTo>
                    <a:close/>
                    <a:moveTo>
                      <a:pt x="3590" y="67"/>
                    </a:moveTo>
                    <a:lnTo>
                      <a:pt x="3571" y="67"/>
                    </a:lnTo>
                    <a:lnTo>
                      <a:pt x="3550" y="67"/>
                    </a:lnTo>
                    <a:lnTo>
                      <a:pt x="3560" y="79"/>
                    </a:lnTo>
                    <a:lnTo>
                      <a:pt x="3571" y="90"/>
                    </a:lnTo>
                    <a:lnTo>
                      <a:pt x="3581" y="79"/>
                    </a:lnTo>
                    <a:lnTo>
                      <a:pt x="3590" y="67"/>
                    </a:lnTo>
                    <a:close/>
                    <a:moveTo>
                      <a:pt x="3480" y="49"/>
                    </a:moveTo>
                    <a:lnTo>
                      <a:pt x="3480" y="49"/>
                    </a:lnTo>
                    <a:lnTo>
                      <a:pt x="3463" y="42"/>
                    </a:lnTo>
                    <a:lnTo>
                      <a:pt x="3450" y="35"/>
                    </a:lnTo>
                    <a:lnTo>
                      <a:pt x="3446" y="31"/>
                    </a:lnTo>
                    <a:lnTo>
                      <a:pt x="3445" y="28"/>
                    </a:lnTo>
                    <a:lnTo>
                      <a:pt x="3442" y="31"/>
                    </a:lnTo>
                    <a:lnTo>
                      <a:pt x="3439" y="35"/>
                    </a:lnTo>
                    <a:lnTo>
                      <a:pt x="3426" y="42"/>
                    </a:lnTo>
                    <a:lnTo>
                      <a:pt x="3408" y="50"/>
                    </a:lnTo>
                    <a:lnTo>
                      <a:pt x="3409" y="60"/>
                    </a:lnTo>
                    <a:lnTo>
                      <a:pt x="3409" y="72"/>
                    </a:lnTo>
                    <a:lnTo>
                      <a:pt x="3412" y="83"/>
                    </a:lnTo>
                    <a:lnTo>
                      <a:pt x="3416" y="95"/>
                    </a:lnTo>
                    <a:lnTo>
                      <a:pt x="3419" y="101"/>
                    </a:lnTo>
                    <a:lnTo>
                      <a:pt x="3422" y="107"/>
                    </a:lnTo>
                    <a:lnTo>
                      <a:pt x="3426" y="111"/>
                    </a:lnTo>
                    <a:lnTo>
                      <a:pt x="3432" y="114"/>
                    </a:lnTo>
                    <a:lnTo>
                      <a:pt x="3438" y="116"/>
                    </a:lnTo>
                    <a:lnTo>
                      <a:pt x="3443" y="116"/>
                    </a:lnTo>
                    <a:lnTo>
                      <a:pt x="3445" y="116"/>
                    </a:lnTo>
                    <a:lnTo>
                      <a:pt x="3452" y="116"/>
                    </a:lnTo>
                    <a:lnTo>
                      <a:pt x="3457" y="114"/>
                    </a:lnTo>
                    <a:lnTo>
                      <a:pt x="3461" y="111"/>
                    </a:lnTo>
                    <a:lnTo>
                      <a:pt x="3466" y="107"/>
                    </a:lnTo>
                    <a:lnTo>
                      <a:pt x="3470" y="101"/>
                    </a:lnTo>
                    <a:lnTo>
                      <a:pt x="3473" y="95"/>
                    </a:lnTo>
                    <a:lnTo>
                      <a:pt x="3477" y="83"/>
                    </a:lnTo>
                    <a:lnTo>
                      <a:pt x="3478" y="72"/>
                    </a:lnTo>
                    <a:lnTo>
                      <a:pt x="3480" y="60"/>
                    </a:lnTo>
                    <a:lnTo>
                      <a:pt x="3480" y="49"/>
                    </a:lnTo>
                    <a:close/>
                    <a:moveTo>
                      <a:pt x="3742" y="42"/>
                    </a:moveTo>
                    <a:lnTo>
                      <a:pt x="3733" y="34"/>
                    </a:lnTo>
                    <a:lnTo>
                      <a:pt x="3728" y="39"/>
                    </a:lnTo>
                    <a:lnTo>
                      <a:pt x="3719" y="35"/>
                    </a:lnTo>
                    <a:lnTo>
                      <a:pt x="3711" y="32"/>
                    </a:lnTo>
                    <a:lnTo>
                      <a:pt x="3711" y="24"/>
                    </a:lnTo>
                    <a:lnTo>
                      <a:pt x="3700" y="24"/>
                    </a:lnTo>
                    <a:lnTo>
                      <a:pt x="3700" y="32"/>
                    </a:lnTo>
                    <a:lnTo>
                      <a:pt x="3691" y="35"/>
                    </a:lnTo>
                    <a:lnTo>
                      <a:pt x="3683" y="39"/>
                    </a:lnTo>
                    <a:lnTo>
                      <a:pt x="3677" y="34"/>
                    </a:lnTo>
                    <a:lnTo>
                      <a:pt x="3669" y="42"/>
                    </a:lnTo>
                    <a:lnTo>
                      <a:pt x="3675" y="48"/>
                    </a:lnTo>
                    <a:lnTo>
                      <a:pt x="3670" y="56"/>
                    </a:lnTo>
                    <a:lnTo>
                      <a:pt x="3668" y="65"/>
                    </a:lnTo>
                    <a:lnTo>
                      <a:pt x="3659" y="65"/>
                    </a:lnTo>
                    <a:lnTo>
                      <a:pt x="3659" y="76"/>
                    </a:lnTo>
                    <a:lnTo>
                      <a:pt x="3661" y="76"/>
                    </a:lnTo>
                    <a:lnTo>
                      <a:pt x="3668" y="76"/>
                    </a:lnTo>
                    <a:lnTo>
                      <a:pt x="3670" y="86"/>
                    </a:lnTo>
                    <a:lnTo>
                      <a:pt x="3675" y="93"/>
                    </a:lnTo>
                    <a:lnTo>
                      <a:pt x="3669" y="98"/>
                    </a:lnTo>
                    <a:lnTo>
                      <a:pt x="3677" y="107"/>
                    </a:lnTo>
                    <a:lnTo>
                      <a:pt x="3679" y="107"/>
                    </a:lnTo>
                    <a:lnTo>
                      <a:pt x="3683" y="101"/>
                    </a:lnTo>
                    <a:lnTo>
                      <a:pt x="3700" y="108"/>
                    </a:lnTo>
                    <a:lnTo>
                      <a:pt x="3700" y="116"/>
                    </a:lnTo>
                    <a:lnTo>
                      <a:pt x="3711" y="116"/>
                    </a:lnTo>
                    <a:lnTo>
                      <a:pt x="3711" y="115"/>
                    </a:lnTo>
                    <a:lnTo>
                      <a:pt x="3711" y="108"/>
                    </a:lnTo>
                    <a:lnTo>
                      <a:pt x="3721" y="107"/>
                    </a:lnTo>
                    <a:lnTo>
                      <a:pt x="3728" y="101"/>
                    </a:lnTo>
                    <a:lnTo>
                      <a:pt x="3733" y="107"/>
                    </a:lnTo>
                    <a:lnTo>
                      <a:pt x="3742" y="98"/>
                    </a:lnTo>
                    <a:lnTo>
                      <a:pt x="3740" y="97"/>
                    </a:lnTo>
                    <a:lnTo>
                      <a:pt x="3736" y="93"/>
                    </a:lnTo>
                    <a:lnTo>
                      <a:pt x="3740" y="86"/>
                    </a:lnTo>
                    <a:lnTo>
                      <a:pt x="3743" y="76"/>
                    </a:lnTo>
                    <a:lnTo>
                      <a:pt x="3752" y="76"/>
                    </a:lnTo>
                    <a:lnTo>
                      <a:pt x="3752" y="65"/>
                    </a:lnTo>
                    <a:lnTo>
                      <a:pt x="3743" y="65"/>
                    </a:lnTo>
                    <a:lnTo>
                      <a:pt x="3740" y="56"/>
                    </a:lnTo>
                    <a:lnTo>
                      <a:pt x="3736" y="48"/>
                    </a:lnTo>
                    <a:lnTo>
                      <a:pt x="3742" y="4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70" name="Freeform 188"/>
              <p:cNvSpPr>
                <a:spLocks/>
              </p:cNvSpPr>
              <p:nvPr/>
            </p:nvSpPr>
            <p:spPr bwMode="auto">
              <a:xfrm>
                <a:off x="5514" y="418"/>
                <a:ext cx="17" cy="7"/>
              </a:xfrm>
              <a:custGeom>
                <a:avLst/>
                <a:gdLst>
                  <a:gd name="T0" fmla="*/ 17 w 17"/>
                  <a:gd name="T1" fmla="*/ 6 h 7"/>
                  <a:gd name="T2" fmla="*/ 17 w 17"/>
                  <a:gd name="T3" fmla="*/ 7 h 7"/>
                  <a:gd name="T4" fmla="*/ 0 w 17"/>
                  <a:gd name="T5" fmla="*/ 0 h 7"/>
                  <a:gd name="T6" fmla="*/ 1 w 17"/>
                  <a:gd name="T7" fmla="*/ 0 h 7"/>
                  <a:gd name="T8" fmla="*/ 1 w 17"/>
                  <a:gd name="T9" fmla="*/ 0 h 7"/>
                  <a:gd name="T10" fmla="*/ 8 w 17"/>
                  <a:gd name="T11" fmla="*/ 3 h 7"/>
                  <a:gd name="T12" fmla="*/ 17 w 17"/>
                  <a:gd name="T13" fmla="*/ 6 h 7"/>
                  <a:gd name="T14" fmla="*/ 17 w 17"/>
                  <a:gd name="T15" fmla="*/ 6 h 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7" h="7">
                    <a:moveTo>
                      <a:pt x="17" y="6"/>
                    </a:moveTo>
                    <a:lnTo>
                      <a:pt x="17" y="7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8" y="3"/>
                    </a:lnTo>
                    <a:lnTo>
                      <a:pt x="17" y="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71" name="Freeform 189"/>
              <p:cNvSpPr>
                <a:spLocks/>
              </p:cNvSpPr>
              <p:nvPr/>
            </p:nvSpPr>
            <p:spPr bwMode="auto">
              <a:xfrm>
                <a:off x="5564" y="408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0 h 2"/>
                  <a:gd name="T4" fmla="*/ 2 w 2"/>
                  <a:gd name="T5" fmla="*/ 2 h 2"/>
                  <a:gd name="T6" fmla="*/ 0 w 2"/>
                  <a:gd name="T7" fmla="*/ 2 h 2"/>
                  <a:gd name="T8" fmla="*/ 2 w 2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72" name="Freeform 190"/>
              <p:cNvSpPr>
                <a:spLocks/>
              </p:cNvSpPr>
              <p:nvPr/>
            </p:nvSpPr>
            <p:spPr bwMode="auto">
              <a:xfrm>
                <a:off x="5524" y="363"/>
                <a:ext cx="7" cy="4"/>
              </a:xfrm>
              <a:custGeom>
                <a:avLst/>
                <a:gdLst>
                  <a:gd name="T0" fmla="*/ 7 w 7"/>
                  <a:gd name="T1" fmla="*/ 0 h 4"/>
                  <a:gd name="T2" fmla="*/ 7 w 7"/>
                  <a:gd name="T3" fmla="*/ 2 h 4"/>
                  <a:gd name="T4" fmla="*/ 1 w 7"/>
                  <a:gd name="T5" fmla="*/ 4 h 4"/>
                  <a:gd name="T6" fmla="*/ 0 w 7"/>
                  <a:gd name="T7" fmla="*/ 3 h 4"/>
                  <a:gd name="T8" fmla="*/ 0 w 7"/>
                  <a:gd name="T9" fmla="*/ 3 h 4"/>
                  <a:gd name="T10" fmla="*/ 7 w 7"/>
                  <a:gd name="T11" fmla="*/ 0 h 4"/>
                  <a:gd name="T12" fmla="*/ 7 w 7"/>
                  <a:gd name="T13" fmla="*/ 0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" h="4">
                    <a:moveTo>
                      <a:pt x="7" y="0"/>
                    </a:moveTo>
                    <a:lnTo>
                      <a:pt x="7" y="2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73" name="Freeform 191"/>
              <p:cNvSpPr>
                <a:spLocks/>
              </p:cNvSpPr>
              <p:nvPr/>
            </p:nvSpPr>
            <p:spPr bwMode="auto">
              <a:xfrm>
                <a:off x="5515" y="372"/>
                <a:ext cx="3" cy="2"/>
              </a:xfrm>
              <a:custGeom>
                <a:avLst/>
                <a:gdLst>
                  <a:gd name="T0" fmla="*/ 2 w 3"/>
                  <a:gd name="T1" fmla="*/ 2 h 2"/>
                  <a:gd name="T2" fmla="*/ 0 w 3"/>
                  <a:gd name="T3" fmla="*/ 1 h 2"/>
                  <a:gd name="T4" fmla="*/ 2 w 3"/>
                  <a:gd name="T5" fmla="*/ 0 h 2"/>
                  <a:gd name="T6" fmla="*/ 3 w 3"/>
                  <a:gd name="T7" fmla="*/ 1 h 2"/>
                  <a:gd name="T8" fmla="*/ 2 w 3"/>
                  <a:gd name="T9" fmla="*/ 2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2" y="2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74" name="Freeform 192"/>
              <p:cNvSpPr>
                <a:spLocks/>
              </p:cNvSpPr>
              <p:nvPr/>
            </p:nvSpPr>
            <p:spPr bwMode="auto">
              <a:xfrm>
                <a:off x="5492" y="383"/>
                <a:ext cx="7" cy="8"/>
              </a:xfrm>
              <a:custGeom>
                <a:avLst/>
                <a:gdLst>
                  <a:gd name="T0" fmla="*/ 7 w 7"/>
                  <a:gd name="T1" fmla="*/ 0 h 8"/>
                  <a:gd name="T2" fmla="*/ 7 w 7"/>
                  <a:gd name="T3" fmla="*/ 0 h 8"/>
                  <a:gd name="T4" fmla="*/ 7 w 7"/>
                  <a:gd name="T5" fmla="*/ 1 h 8"/>
                  <a:gd name="T6" fmla="*/ 1 w 7"/>
                  <a:gd name="T7" fmla="*/ 1 h 8"/>
                  <a:gd name="T8" fmla="*/ 1 w 7"/>
                  <a:gd name="T9" fmla="*/ 7 h 8"/>
                  <a:gd name="T10" fmla="*/ 7 w 7"/>
                  <a:gd name="T11" fmla="*/ 7 h 8"/>
                  <a:gd name="T12" fmla="*/ 7 w 7"/>
                  <a:gd name="T13" fmla="*/ 7 h 8"/>
                  <a:gd name="T14" fmla="*/ 7 w 7"/>
                  <a:gd name="T15" fmla="*/ 8 h 8"/>
                  <a:gd name="T16" fmla="*/ 1 w 7"/>
                  <a:gd name="T17" fmla="*/ 8 h 8"/>
                  <a:gd name="T18" fmla="*/ 0 w 7"/>
                  <a:gd name="T19" fmla="*/ 8 h 8"/>
                  <a:gd name="T20" fmla="*/ 0 w 7"/>
                  <a:gd name="T21" fmla="*/ 0 h 8"/>
                  <a:gd name="T22" fmla="*/ 7 w 7"/>
                  <a:gd name="T23" fmla="*/ 0 h 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" h="8">
                    <a:moveTo>
                      <a:pt x="7" y="0"/>
                    </a:moveTo>
                    <a:lnTo>
                      <a:pt x="7" y="0"/>
                    </a:lnTo>
                    <a:lnTo>
                      <a:pt x="7" y="1"/>
                    </a:lnTo>
                    <a:lnTo>
                      <a:pt x="1" y="1"/>
                    </a:lnTo>
                    <a:lnTo>
                      <a:pt x="1" y="7"/>
                    </a:lnTo>
                    <a:lnTo>
                      <a:pt x="7" y="7"/>
                    </a:lnTo>
                    <a:lnTo>
                      <a:pt x="7" y="8"/>
                    </a:lnTo>
                    <a:lnTo>
                      <a:pt x="1" y="8"/>
                    </a:lnTo>
                    <a:lnTo>
                      <a:pt x="0" y="8"/>
                    </a:lnTo>
                    <a:lnTo>
                      <a:pt x="0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75" name="Freeform 193"/>
              <p:cNvSpPr>
                <a:spLocks/>
              </p:cNvSpPr>
              <p:nvPr/>
            </p:nvSpPr>
            <p:spPr bwMode="auto">
              <a:xfrm>
                <a:off x="225" y="202"/>
                <a:ext cx="94" cy="76"/>
              </a:xfrm>
              <a:custGeom>
                <a:avLst/>
                <a:gdLst>
                  <a:gd name="T0" fmla="*/ 10 w 94"/>
                  <a:gd name="T1" fmla="*/ 50 h 76"/>
                  <a:gd name="T2" fmla="*/ 10 w 94"/>
                  <a:gd name="T3" fmla="*/ 50 h 76"/>
                  <a:gd name="T4" fmla="*/ 6 w 94"/>
                  <a:gd name="T5" fmla="*/ 49 h 76"/>
                  <a:gd name="T6" fmla="*/ 3 w 94"/>
                  <a:gd name="T7" fmla="*/ 46 h 76"/>
                  <a:gd name="T8" fmla="*/ 1 w 94"/>
                  <a:gd name="T9" fmla="*/ 42 h 76"/>
                  <a:gd name="T10" fmla="*/ 0 w 94"/>
                  <a:gd name="T11" fmla="*/ 38 h 76"/>
                  <a:gd name="T12" fmla="*/ 0 w 94"/>
                  <a:gd name="T13" fmla="*/ 38 h 76"/>
                  <a:gd name="T14" fmla="*/ 1 w 94"/>
                  <a:gd name="T15" fmla="*/ 34 h 76"/>
                  <a:gd name="T16" fmla="*/ 3 w 94"/>
                  <a:gd name="T17" fmla="*/ 29 h 76"/>
                  <a:gd name="T18" fmla="*/ 6 w 94"/>
                  <a:gd name="T19" fmla="*/ 27 h 76"/>
                  <a:gd name="T20" fmla="*/ 10 w 94"/>
                  <a:gd name="T21" fmla="*/ 25 h 76"/>
                  <a:gd name="T22" fmla="*/ 35 w 94"/>
                  <a:gd name="T23" fmla="*/ 25 h 76"/>
                  <a:gd name="T24" fmla="*/ 43 w 94"/>
                  <a:gd name="T25" fmla="*/ 25 h 76"/>
                  <a:gd name="T26" fmla="*/ 38 w 94"/>
                  <a:gd name="T27" fmla="*/ 18 h 76"/>
                  <a:gd name="T28" fmla="*/ 38 w 94"/>
                  <a:gd name="T29" fmla="*/ 18 h 76"/>
                  <a:gd name="T30" fmla="*/ 38 w 94"/>
                  <a:gd name="T31" fmla="*/ 18 h 76"/>
                  <a:gd name="T32" fmla="*/ 36 w 94"/>
                  <a:gd name="T33" fmla="*/ 15 h 76"/>
                  <a:gd name="T34" fmla="*/ 35 w 94"/>
                  <a:gd name="T35" fmla="*/ 11 h 76"/>
                  <a:gd name="T36" fmla="*/ 35 w 94"/>
                  <a:gd name="T37" fmla="*/ 11 h 76"/>
                  <a:gd name="T38" fmla="*/ 36 w 94"/>
                  <a:gd name="T39" fmla="*/ 7 h 76"/>
                  <a:gd name="T40" fmla="*/ 38 w 94"/>
                  <a:gd name="T41" fmla="*/ 3 h 76"/>
                  <a:gd name="T42" fmla="*/ 41 w 94"/>
                  <a:gd name="T43" fmla="*/ 0 h 76"/>
                  <a:gd name="T44" fmla="*/ 43 w 94"/>
                  <a:gd name="T45" fmla="*/ 0 h 76"/>
                  <a:gd name="T46" fmla="*/ 43 w 94"/>
                  <a:gd name="T47" fmla="*/ 0 h 76"/>
                  <a:gd name="T48" fmla="*/ 48 w 94"/>
                  <a:gd name="T49" fmla="*/ 0 h 76"/>
                  <a:gd name="T50" fmla="*/ 48 w 94"/>
                  <a:gd name="T51" fmla="*/ 0 h 76"/>
                  <a:gd name="T52" fmla="*/ 48 w 94"/>
                  <a:gd name="T53" fmla="*/ 1 h 76"/>
                  <a:gd name="T54" fmla="*/ 49 w 94"/>
                  <a:gd name="T55" fmla="*/ 1 h 76"/>
                  <a:gd name="T56" fmla="*/ 66 w 94"/>
                  <a:gd name="T57" fmla="*/ 14 h 76"/>
                  <a:gd name="T58" fmla="*/ 94 w 94"/>
                  <a:gd name="T59" fmla="*/ 35 h 76"/>
                  <a:gd name="T60" fmla="*/ 94 w 94"/>
                  <a:gd name="T61" fmla="*/ 35 h 76"/>
                  <a:gd name="T62" fmla="*/ 94 w 94"/>
                  <a:gd name="T63" fmla="*/ 36 h 76"/>
                  <a:gd name="T64" fmla="*/ 94 w 94"/>
                  <a:gd name="T65" fmla="*/ 38 h 76"/>
                  <a:gd name="T66" fmla="*/ 94 w 94"/>
                  <a:gd name="T67" fmla="*/ 39 h 76"/>
                  <a:gd name="T68" fmla="*/ 66 w 94"/>
                  <a:gd name="T69" fmla="*/ 60 h 76"/>
                  <a:gd name="T70" fmla="*/ 49 w 94"/>
                  <a:gd name="T71" fmla="*/ 73 h 76"/>
                  <a:gd name="T72" fmla="*/ 48 w 94"/>
                  <a:gd name="T73" fmla="*/ 74 h 76"/>
                  <a:gd name="T74" fmla="*/ 48 w 94"/>
                  <a:gd name="T75" fmla="*/ 74 h 76"/>
                  <a:gd name="T76" fmla="*/ 43 w 94"/>
                  <a:gd name="T77" fmla="*/ 76 h 76"/>
                  <a:gd name="T78" fmla="*/ 43 w 94"/>
                  <a:gd name="T79" fmla="*/ 76 h 76"/>
                  <a:gd name="T80" fmla="*/ 41 w 94"/>
                  <a:gd name="T81" fmla="*/ 74 h 76"/>
                  <a:gd name="T82" fmla="*/ 38 w 94"/>
                  <a:gd name="T83" fmla="*/ 73 h 76"/>
                  <a:gd name="T84" fmla="*/ 36 w 94"/>
                  <a:gd name="T85" fmla="*/ 69 h 76"/>
                  <a:gd name="T86" fmla="*/ 35 w 94"/>
                  <a:gd name="T87" fmla="*/ 66 h 76"/>
                  <a:gd name="T88" fmla="*/ 35 w 94"/>
                  <a:gd name="T89" fmla="*/ 62 h 76"/>
                  <a:gd name="T90" fmla="*/ 35 w 94"/>
                  <a:gd name="T91" fmla="*/ 62 h 76"/>
                  <a:gd name="T92" fmla="*/ 38 w 94"/>
                  <a:gd name="T93" fmla="*/ 56 h 76"/>
                  <a:gd name="T94" fmla="*/ 38 w 94"/>
                  <a:gd name="T95" fmla="*/ 56 h 76"/>
                  <a:gd name="T96" fmla="*/ 42 w 94"/>
                  <a:gd name="T97" fmla="*/ 50 h 76"/>
                  <a:gd name="T98" fmla="*/ 35 w 94"/>
                  <a:gd name="T99" fmla="*/ 50 h 76"/>
                  <a:gd name="T100" fmla="*/ 10 w 94"/>
                  <a:gd name="T101" fmla="*/ 50 h 7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94" h="76">
                    <a:moveTo>
                      <a:pt x="10" y="50"/>
                    </a:moveTo>
                    <a:lnTo>
                      <a:pt x="10" y="50"/>
                    </a:lnTo>
                    <a:lnTo>
                      <a:pt x="6" y="49"/>
                    </a:lnTo>
                    <a:lnTo>
                      <a:pt x="3" y="46"/>
                    </a:lnTo>
                    <a:lnTo>
                      <a:pt x="1" y="42"/>
                    </a:lnTo>
                    <a:lnTo>
                      <a:pt x="0" y="38"/>
                    </a:lnTo>
                    <a:lnTo>
                      <a:pt x="1" y="34"/>
                    </a:lnTo>
                    <a:lnTo>
                      <a:pt x="3" y="29"/>
                    </a:lnTo>
                    <a:lnTo>
                      <a:pt x="6" y="27"/>
                    </a:lnTo>
                    <a:lnTo>
                      <a:pt x="10" y="25"/>
                    </a:lnTo>
                    <a:lnTo>
                      <a:pt x="35" y="25"/>
                    </a:lnTo>
                    <a:lnTo>
                      <a:pt x="43" y="25"/>
                    </a:lnTo>
                    <a:lnTo>
                      <a:pt x="38" y="18"/>
                    </a:lnTo>
                    <a:lnTo>
                      <a:pt x="36" y="15"/>
                    </a:lnTo>
                    <a:lnTo>
                      <a:pt x="35" y="11"/>
                    </a:lnTo>
                    <a:lnTo>
                      <a:pt x="36" y="7"/>
                    </a:lnTo>
                    <a:lnTo>
                      <a:pt x="38" y="3"/>
                    </a:lnTo>
                    <a:lnTo>
                      <a:pt x="41" y="0"/>
                    </a:lnTo>
                    <a:lnTo>
                      <a:pt x="43" y="0"/>
                    </a:lnTo>
                    <a:lnTo>
                      <a:pt x="48" y="0"/>
                    </a:lnTo>
                    <a:lnTo>
                      <a:pt x="48" y="1"/>
                    </a:lnTo>
                    <a:lnTo>
                      <a:pt x="49" y="1"/>
                    </a:lnTo>
                    <a:lnTo>
                      <a:pt x="66" y="14"/>
                    </a:lnTo>
                    <a:lnTo>
                      <a:pt x="94" y="35"/>
                    </a:lnTo>
                    <a:lnTo>
                      <a:pt x="94" y="36"/>
                    </a:lnTo>
                    <a:lnTo>
                      <a:pt x="94" y="38"/>
                    </a:lnTo>
                    <a:lnTo>
                      <a:pt x="94" y="39"/>
                    </a:lnTo>
                    <a:lnTo>
                      <a:pt x="66" y="60"/>
                    </a:lnTo>
                    <a:lnTo>
                      <a:pt x="49" y="73"/>
                    </a:lnTo>
                    <a:lnTo>
                      <a:pt x="48" y="74"/>
                    </a:lnTo>
                    <a:lnTo>
                      <a:pt x="43" y="76"/>
                    </a:lnTo>
                    <a:lnTo>
                      <a:pt x="41" y="74"/>
                    </a:lnTo>
                    <a:lnTo>
                      <a:pt x="38" y="73"/>
                    </a:lnTo>
                    <a:lnTo>
                      <a:pt x="36" y="69"/>
                    </a:lnTo>
                    <a:lnTo>
                      <a:pt x="35" y="66"/>
                    </a:lnTo>
                    <a:lnTo>
                      <a:pt x="35" y="62"/>
                    </a:lnTo>
                    <a:lnTo>
                      <a:pt x="38" y="56"/>
                    </a:lnTo>
                    <a:lnTo>
                      <a:pt x="42" y="50"/>
                    </a:lnTo>
                    <a:lnTo>
                      <a:pt x="35" y="50"/>
                    </a:lnTo>
                    <a:lnTo>
                      <a:pt x="10" y="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76" name="Freeform 194"/>
              <p:cNvSpPr>
                <a:spLocks/>
              </p:cNvSpPr>
              <p:nvPr/>
            </p:nvSpPr>
            <p:spPr bwMode="auto">
              <a:xfrm>
                <a:off x="5539" y="424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2 h 2"/>
                  <a:gd name="T4" fmla="*/ 2 w 2"/>
                  <a:gd name="T5" fmla="*/ 2 h 2"/>
                  <a:gd name="T6" fmla="*/ 0 w 2"/>
                  <a:gd name="T7" fmla="*/ 2 h 2"/>
                  <a:gd name="T8" fmla="*/ 0 w 2"/>
                  <a:gd name="T9" fmla="*/ 0 h 2"/>
                  <a:gd name="T10" fmla="*/ 0 w 2"/>
                  <a:gd name="T11" fmla="*/ 0 h 2"/>
                  <a:gd name="T12" fmla="*/ 2 w 2"/>
                  <a:gd name="T13" fmla="*/ 0 h 2"/>
                  <a:gd name="T14" fmla="*/ 2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77" name="Freeform 195"/>
              <p:cNvSpPr>
                <a:spLocks/>
              </p:cNvSpPr>
              <p:nvPr/>
            </p:nvSpPr>
            <p:spPr bwMode="auto">
              <a:xfrm>
                <a:off x="5513" y="356"/>
                <a:ext cx="2" cy="3"/>
              </a:xfrm>
              <a:custGeom>
                <a:avLst/>
                <a:gdLst>
                  <a:gd name="T0" fmla="*/ 1 w 2"/>
                  <a:gd name="T1" fmla="*/ 0 h 3"/>
                  <a:gd name="T2" fmla="*/ 2 w 2"/>
                  <a:gd name="T3" fmla="*/ 2 h 3"/>
                  <a:gd name="T4" fmla="*/ 1 w 2"/>
                  <a:gd name="T5" fmla="*/ 3 h 3"/>
                  <a:gd name="T6" fmla="*/ 0 w 2"/>
                  <a:gd name="T7" fmla="*/ 2 h 3"/>
                  <a:gd name="T8" fmla="*/ 1 w 2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lnTo>
                      <a:pt x="2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78" name="Freeform 196"/>
              <p:cNvSpPr>
                <a:spLocks/>
              </p:cNvSpPr>
              <p:nvPr/>
            </p:nvSpPr>
            <p:spPr bwMode="auto">
              <a:xfrm>
                <a:off x="5560" y="352"/>
                <a:ext cx="11" cy="11"/>
              </a:xfrm>
              <a:custGeom>
                <a:avLst/>
                <a:gdLst>
                  <a:gd name="T0" fmla="*/ 6 w 11"/>
                  <a:gd name="T1" fmla="*/ 11 h 11"/>
                  <a:gd name="T2" fmla="*/ 6 w 11"/>
                  <a:gd name="T3" fmla="*/ 10 h 11"/>
                  <a:gd name="T4" fmla="*/ 9 w 11"/>
                  <a:gd name="T5" fmla="*/ 7 h 11"/>
                  <a:gd name="T6" fmla="*/ 4 w 11"/>
                  <a:gd name="T7" fmla="*/ 3 h 11"/>
                  <a:gd name="T8" fmla="*/ 2 w 11"/>
                  <a:gd name="T9" fmla="*/ 7 h 11"/>
                  <a:gd name="T10" fmla="*/ 0 w 11"/>
                  <a:gd name="T11" fmla="*/ 6 h 11"/>
                  <a:gd name="T12" fmla="*/ 4 w 11"/>
                  <a:gd name="T13" fmla="*/ 0 h 11"/>
                  <a:gd name="T14" fmla="*/ 11 w 11"/>
                  <a:gd name="T15" fmla="*/ 7 h 11"/>
                  <a:gd name="T16" fmla="*/ 6 w 11"/>
                  <a:gd name="T17" fmla="*/ 11 h 1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1" h="11">
                    <a:moveTo>
                      <a:pt x="6" y="11"/>
                    </a:moveTo>
                    <a:lnTo>
                      <a:pt x="6" y="10"/>
                    </a:lnTo>
                    <a:lnTo>
                      <a:pt x="9" y="7"/>
                    </a:lnTo>
                    <a:lnTo>
                      <a:pt x="4" y="3"/>
                    </a:lnTo>
                    <a:lnTo>
                      <a:pt x="2" y="7"/>
                    </a:lnTo>
                    <a:lnTo>
                      <a:pt x="0" y="6"/>
                    </a:lnTo>
                    <a:lnTo>
                      <a:pt x="4" y="0"/>
                    </a:lnTo>
                    <a:lnTo>
                      <a:pt x="11" y="7"/>
                    </a:lnTo>
                    <a:lnTo>
                      <a:pt x="6" y="1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79" name="Freeform 197"/>
              <p:cNvSpPr>
                <a:spLocks/>
              </p:cNvSpPr>
              <p:nvPr/>
            </p:nvSpPr>
            <p:spPr bwMode="auto">
              <a:xfrm>
                <a:off x="5514" y="349"/>
                <a:ext cx="17" cy="9"/>
              </a:xfrm>
              <a:custGeom>
                <a:avLst/>
                <a:gdLst>
                  <a:gd name="T0" fmla="*/ 17 w 17"/>
                  <a:gd name="T1" fmla="*/ 0 h 9"/>
                  <a:gd name="T2" fmla="*/ 17 w 17"/>
                  <a:gd name="T3" fmla="*/ 3 h 9"/>
                  <a:gd name="T4" fmla="*/ 17 w 17"/>
                  <a:gd name="T5" fmla="*/ 3 h 9"/>
                  <a:gd name="T6" fmla="*/ 8 w 17"/>
                  <a:gd name="T7" fmla="*/ 4 h 9"/>
                  <a:gd name="T8" fmla="*/ 1 w 17"/>
                  <a:gd name="T9" fmla="*/ 9 h 9"/>
                  <a:gd name="T10" fmla="*/ 1 w 17"/>
                  <a:gd name="T11" fmla="*/ 9 h 9"/>
                  <a:gd name="T12" fmla="*/ 0 w 17"/>
                  <a:gd name="T13" fmla="*/ 7 h 9"/>
                  <a:gd name="T14" fmla="*/ 0 w 17"/>
                  <a:gd name="T15" fmla="*/ 7 h 9"/>
                  <a:gd name="T16" fmla="*/ 8 w 17"/>
                  <a:gd name="T17" fmla="*/ 3 h 9"/>
                  <a:gd name="T18" fmla="*/ 17 w 17"/>
                  <a:gd name="T19" fmla="*/ 0 h 9"/>
                  <a:gd name="T20" fmla="*/ 17 w 17"/>
                  <a:gd name="T21" fmla="*/ 0 h 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7" h="9">
                    <a:moveTo>
                      <a:pt x="17" y="0"/>
                    </a:moveTo>
                    <a:lnTo>
                      <a:pt x="17" y="3"/>
                    </a:lnTo>
                    <a:lnTo>
                      <a:pt x="8" y="4"/>
                    </a:lnTo>
                    <a:lnTo>
                      <a:pt x="1" y="9"/>
                    </a:lnTo>
                    <a:lnTo>
                      <a:pt x="0" y="7"/>
                    </a:lnTo>
                    <a:lnTo>
                      <a:pt x="8" y="3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80" name="Freeform 198"/>
              <p:cNvSpPr>
                <a:spLocks/>
              </p:cNvSpPr>
              <p:nvPr/>
            </p:nvSpPr>
            <p:spPr bwMode="auto">
              <a:xfrm>
                <a:off x="5550" y="31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1 h 3"/>
                  <a:gd name="T4" fmla="*/ 2 w 2"/>
                  <a:gd name="T5" fmla="*/ 1 h 3"/>
                  <a:gd name="T6" fmla="*/ 2 w 2"/>
                  <a:gd name="T7" fmla="*/ 1 h 3"/>
                  <a:gd name="T8" fmla="*/ 0 w 2"/>
                  <a:gd name="T9" fmla="*/ 3 h 3"/>
                  <a:gd name="T10" fmla="*/ 0 w 2"/>
                  <a:gd name="T11" fmla="*/ 3 h 3"/>
                  <a:gd name="T12" fmla="*/ 0 w 2"/>
                  <a:gd name="T13" fmla="*/ 1 h 3"/>
                  <a:gd name="T14" fmla="*/ 2 w 2"/>
                  <a:gd name="T15" fmla="*/ 1 h 3"/>
                  <a:gd name="T16" fmla="*/ 2 w 2"/>
                  <a:gd name="T17" fmla="*/ 0 h 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" h="3">
                    <a:moveTo>
                      <a:pt x="2" y="0"/>
                    </a:moveTo>
                    <a:lnTo>
                      <a:pt x="2" y="1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2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81" name="Freeform 199"/>
              <p:cNvSpPr>
                <a:spLocks/>
              </p:cNvSpPr>
              <p:nvPr/>
            </p:nvSpPr>
            <p:spPr bwMode="auto">
              <a:xfrm>
                <a:off x="5522" y="366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2 w 3"/>
                  <a:gd name="T3" fmla="*/ 0 h 1"/>
                  <a:gd name="T4" fmla="*/ 3 w 3"/>
                  <a:gd name="T5" fmla="*/ 1 h 1"/>
                  <a:gd name="T6" fmla="*/ 0 w 3"/>
                  <a:gd name="T7" fmla="*/ 1 h 1"/>
                  <a:gd name="T8" fmla="*/ 0 w 3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0" y="0"/>
                    </a:move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82" name="Freeform 200"/>
              <p:cNvSpPr>
                <a:spLocks/>
              </p:cNvSpPr>
              <p:nvPr/>
            </p:nvSpPr>
            <p:spPr bwMode="auto">
              <a:xfrm>
                <a:off x="5513" y="359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1 w 2"/>
                  <a:gd name="T3" fmla="*/ 1 h 1"/>
                  <a:gd name="T4" fmla="*/ 0 w 2"/>
                  <a:gd name="T5" fmla="*/ 0 h 1"/>
                  <a:gd name="T6" fmla="*/ 1 w 2"/>
                  <a:gd name="T7" fmla="*/ 0 h 1"/>
                  <a:gd name="T8" fmla="*/ 2 w 2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1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83" name="Freeform 201"/>
              <p:cNvSpPr>
                <a:spLocks/>
              </p:cNvSpPr>
              <p:nvPr/>
            </p:nvSpPr>
            <p:spPr bwMode="auto">
              <a:xfrm>
                <a:off x="5511" y="415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0 w 3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84" name="Freeform 202"/>
              <p:cNvSpPr>
                <a:spLocks/>
              </p:cNvSpPr>
              <p:nvPr/>
            </p:nvSpPr>
            <p:spPr bwMode="auto">
              <a:xfrm>
                <a:off x="5508" y="363"/>
                <a:ext cx="2" cy="3"/>
              </a:xfrm>
              <a:custGeom>
                <a:avLst/>
                <a:gdLst>
                  <a:gd name="T0" fmla="*/ 0 w 2"/>
                  <a:gd name="T1" fmla="*/ 0 h 3"/>
                  <a:gd name="T2" fmla="*/ 2 w 2"/>
                  <a:gd name="T3" fmla="*/ 2 h 3"/>
                  <a:gd name="T4" fmla="*/ 0 w 2"/>
                  <a:gd name="T5" fmla="*/ 3 h 3"/>
                  <a:gd name="T6" fmla="*/ 0 w 2"/>
                  <a:gd name="T7" fmla="*/ 2 h 3"/>
                  <a:gd name="T8" fmla="*/ 0 w 2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0" y="0"/>
                    </a:move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85" name="Freeform 203"/>
              <p:cNvSpPr>
                <a:spLocks/>
              </p:cNvSpPr>
              <p:nvPr/>
            </p:nvSpPr>
            <p:spPr bwMode="auto">
              <a:xfrm>
                <a:off x="5571" y="383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0 w 2"/>
                  <a:gd name="T11" fmla="*/ 0 h 1"/>
                  <a:gd name="T12" fmla="*/ 2 w 2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86" name="Freeform 204"/>
              <p:cNvSpPr>
                <a:spLocks/>
              </p:cNvSpPr>
              <p:nvPr/>
            </p:nvSpPr>
            <p:spPr bwMode="auto">
              <a:xfrm>
                <a:off x="5534" y="360"/>
                <a:ext cx="5" cy="2"/>
              </a:xfrm>
              <a:custGeom>
                <a:avLst/>
                <a:gdLst>
                  <a:gd name="T0" fmla="*/ 5 w 5"/>
                  <a:gd name="T1" fmla="*/ 0 h 2"/>
                  <a:gd name="T2" fmla="*/ 5 w 5"/>
                  <a:gd name="T3" fmla="*/ 2 h 2"/>
                  <a:gd name="T4" fmla="*/ 5 w 5"/>
                  <a:gd name="T5" fmla="*/ 2 h 2"/>
                  <a:gd name="T6" fmla="*/ 2 w 5"/>
                  <a:gd name="T7" fmla="*/ 2 h 2"/>
                  <a:gd name="T8" fmla="*/ 2 w 5"/>
                  <a:gd name="T9" fmla="*/ 2 h 2"/>
                  <a:gd name="T10" fmla="*/ 0 w 5"/>
                  <a:gd name="T11" fmla="*/ 2 h 2"/>
                  <a:gd name="T12" fmla="*/ 0 w 5"/>
                  <a:gd name="T13" fmla="*/ 0 h 2"/>
                  <a:gd name="T14" fmla="*/ 0 w 5"/>
                  <a:gd name="T15" fmla="*/ 0 h 2"/>
                  <a:gd name="T16" fmla="*/ 2 w 5"/>
                  <a:gd name="T17" fmla="*/ 0 h 2"/>
                  <a:gd name="T18" fmla="*/ 5 w 5"/>
                  <a:gd name="T19" fmla="*/ 0 h 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" h="2">
                    <a:moveTo>
                      <a:pt x="5" y="0"/>
                    </a:moveTo>
                    <a:lnTo>
                      <a:pt x="5" y="2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130" name="Group 406"/>
            <p:cNvGrpSpPr>
              <a:grpSpLocks/>
            </p:cNvGrpSpPr>
            <p:nvPr/>
          </p:nvGrpSpPr>
          <p:grpSpPr bwMode="auto">
            <a:xfrm>
              <a:off x="2" y="8"/>
              <a:ext cx="5756" cy="4312"/>
              <a:chOff x="2" y="8"/>
              <a:chExt cx="5756" cy="4312"/>
            </a:xfrm>
          </p:grpSpPr>
          <p:sp>
            <p:nvSpPr>
              <p:cNvPr id="5287" name="Rectangle 206"/>
              <p:cNvSpPr>
                <a:spLocks noChangeArrowheads="1"/>
              </p:cNvSpPr>
              <p:nvPr/>
            </p:nvSpPr>
            <p:spPr bwMode="auto">
              <a:xfrm>
                <a:off x="5170" y="95"/>
                <a:ext cx="1" cy="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288" name="Freeform 207"/>
              <p:cNvSpPr>
                <a:spLocks noEditPoints="1"/>
              </p:cNvSpPr>
              <p:nvPr/>
            </p:nvSpPr>
            <p:spPr bwMode="auto">
              <a:xfrm>
                <a:off x="4752" y="352"/>
                <a:ext cx="73" cy="74"/>
              </a:xfrm>
              <a:custGeom>
                <a:avLst/>
                <a:gdLst>
                  <a:gd name="T0" fmla="*/ 7 w 73"/>
                  <a:gd name="T1" fmla="*/ 35 h 74"/>
                  <a:gd name="T2" fmla="*/ 20 w 73"/>
                  <a:gd name="T3" fmla="*/ 38 h 74"/>
                  <a:gd name="T4" fmla="*/ 30 w 73"/>
                  <a:gd name="T5" fmla="*/ 45 h 74"/>
                  <a:gd name="T6" fmla="*/ 35 w 73"/>
                  <a:gd name="T7" fmla="*/ 55 h 74"/>
                  <a:gd name="T8" fmla="*/ 38 w 73"/>
                  <a:gd name="T9" fmla="*/ 67 h 74"/>
                  <a:gd name="T10" fmla="*/ 48 w 73"/>
                  <a:gd name="T11" fmla="*/ 67 h 74"/>
                  <a:gd name="T12" fmla="*/ 48 w 73"/>
                  <a:gd name="T13" fmla="*/ 58 h 74"/>
                  <a:gd name="T14" fmla="*/ 41 w 73"/>
                  <a:gd name="T15" fmla="*/ 44 h 74"/>
                  <a:gd name="T16" fmla="*/ 37 w 73"/>
                  <a:gd name="T17" fmla="*/ 38 h 74"/>
                  <a:gd name="T18" fmla="*/ 24 w 73"/>
                  <a:gd name="T19" fmla="*/ 30 h 74"/>
                  <a:gd name="T20" fmla="*/ 7 w 73"/>
                  <a:gd name="T21" fmla="*/ 25 h 74"/>
                  <a:gd name="T22" fmla="*/ 7 w 73"/>
                  <a:gd name="T23" fmla="*/ 35 h 74"/>
                  <a:gd name="T24" fmla="*/ 7 w 73"/>
                  <a:gd name="T25" fmla="*/ 6 h 74"/>
                  <a:gd name="T26" fmla="*/ 7 w 73"/>
                  <a:gd name="T27" fmla="*/ 15 h 74"/>
                  <a:gd name="T28" fmla="*/ 19 w 73"/>
                  <a:gd name="T29" fmla="*/ 17 h 74"/>
                  <a:gd name="T30" fmla="*/ 37 w 73"/>
                  <a:gd name="T31" fmla="*/ 24 h 74"/>
                  <a:gd name="T32" fmla="*/ 44 w 73"/>
                  <a:gd name="T33" fmla="*/ 31 h 74"/>
                  <a:gd name="T34" fmla="*/ 54 w 73"/>
                  <a:gd name="T35" fmla="*/ 45 h 74"/>
                  <a:gd name="T36" fmla="*/ 58 w 73"/>
                  <a:gd name="T37" fmla="*/ 66 h 74"/>
                  <a:gd name="T38" fmla="*/ 68 w 73"/>
                  <a:gd name="T39" fmla="*/ 66 h 74"/>
                  <a:gd name="T40" fmla="*/ 66 w 73"/>
                  <a:gd name="T41" fmla="*/ 53 h 74"/>
                  <a:gd name="T42" fmla="*/ 58 w 73"/>
                  <a:gd name="T43" fmla="*/ 32 h 74"/>
                  <a:gd name="T44" fmla="*/ 51 w 73"/>
                  <a:gd name="T45" fmla="*/ 24 h 74"/>
                  <a:gd name="T46" fmla="*/ 33 w 73"/>
                  <a:gd name="T47" fmla="*/ 11 h 74"/>
                  <a:gd name="T48" fmla="*/ 7 w 73"/>
                  <a:gd name="T49" fmla="*/ 6 h 74"/>
                  <a:gd name="T50" fmla="*/ 16 w 73"/>
                  <a:gd name="T51" fmla="*/ 48 h 74"/>
                  <a:gd name="T52" fmla="*/ 13 w 73"/>
                  <a:gd name="T53" fmla="*/ 49 h 74"/>
                  <a:gd name="T54" fmla="*/ 7 w 73"/>
                  <a:gd name="T55" fmla="*/ 55 h 74"/>
                  <a:gd name="T56" fmla="*/ 7 w 73"/>
                  <a:gd name="T57" fmla="*/ 59 h 74"/>
                  <a:gd name="T58" fmla="*/ 12 w 73"/>
                  <a:gd name="T59" fmla="*/ 65 h 74"/>
                  <a:gd name="T60" fmla="*/ 17 w 73"/>
                  <a:gd name="T61" fmla="*/ 66 h 74"/>
                  <a:gd name="T62" fmla="*/ 23 w 73"/>
                  <a:gd name="T63" fmla="*/ 65 h 74"/>
                  <a:gd name="T64" fmla="*/ 26 w 73"/>
                  <a:gd name="T65" fmla="*/ 62 h 74"/>
                  <a:gd name="T66" fmla="*/ 27 w 73"/>
                  <a:gd name="T67" fmla="*/ 56 h 74"/>
                  <a:gd name="T68" fmla="*/ 21 w 73"/>
                  <a:gd name="T69" fmla="*/ 49 h 74"/>
                  <a:gd name="T70" fmla="*/ 16 w 73"/>
                  <a:gd name="T71" fmla="*/ 48 h 74"/>
                  <a:gd name="T72" fmla="*/ 68 w 73"/>
                  <a:gd name="T73" fmla="*/ 0 h 74"/>
                  <a:gd name="T74" fmla="*/ 72 w 73"/>
                  <a:gd name="T75" fmla="*/ 1 h 74"/>
                  <a:gd name="T76" fmla="*/ 73 w 73"/>
                  <a:gd name="T77" fmla="*/ 6 h 74"/>
                  <a:gd name="T78" fmla="*/ 73 w 73"/>
                  <a:gd name="T79" fmla="*/ 67 h 74"/>
                  <a:gd name="T80" fmla="*/ 72 w 73"/>
                  <a:gd name="T81" fmla="*/ 72 h 74"/>
                  <a:gd name="T82" fmla="*/ 68 w 73"/>
                  <a:gd name="T83" fmla="*/ 74 h 74"/>
                  <a:gd name="T84" fmla="*/ 6 w 73"/>
                  <a:gd name="T85" fmla="*/ 74 h 74"/>
                  <a:gd name="T86" fmla="*/ 2 w 73"/>
                  <a:gd name="T87" fmla="*/ 72 h 74"/>
                  <a:gd name="T88" fmla="*/ 0 w 73"/>
                  <a:gd name="T89" fmla="*/ 67 h 74"/>
                  <a:gd name="T90" fmla="*/ 0 w 73"/>
                  <a:gd name="T91" fmla="*/ 6 h 74"/>
                  <a:gd name="T92" fmla="*/ 2 w 73"/>
                  <a:gd name="T93" fmla="*/ 1 h 74"/>
                  <a:gd name="T94" fmla="*/ 6 w 73"/>
                  <a:gd name="T95" fmla="*/ 0 h 74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73" h="74">
                    <a:moveTo>
                      <a:pt x="7" y="35"/>
                    </a:moveTo>
                    <a:lnTo>
                      <a:pt x="7" y="35"/>
                    </a:lnTo>
                    <a:lnTo>
                      <a:pt x="14" y="37"/>
                    </a:lnTo>
                    <a:lnTo>
                      <a:pt x="20" y="38"/>
                    </a:lnTo>
                    <a:lnTo>
                      <a:pt x="26" y="41"/>
                    </a:lnTo>
                    <a:lnTo>
                      <a:pt x="30" y="45"/>
                    </a:lnTo>
                    <a:lnTo>
                      <a:pt x="33" y="49"/>
                    </a:lnTo>
                    <a:lnTo>
                      <a:pt x="35" y="55"/>
                    </a:lnTo>
                    <a:lnTo>
                      <a:pt x="38" y="60"/>
                    </a:lnTo>
                    <a:lnTo>
                      <a:pt x="38" y="67"/>
                    </a:lnTo>
                    <a:lnTo>
                      <a:pt x="48" y="67"/>
                    </a:lnTo>
                    <a:lnTo>
                      <a:pt x="48" y="58"/>
                    </a:lnTo>
                    <a:lnTo>
                      <a:pt x="45" y="51"/>
                    </a:lnTo>
                    <a:lnTo>
                      <a:pt x="41" y="44"/>
                    </a:lnTo>
                    <a:lnTo>
                      <a:pt x="37" y="38"/>
                    </a:lnTo>
                    <a:lnTo>
                      <a:pt x="31" y="34"/>
                    </a:lnTo>
                    <a:lnTo>
                      <a:pt x="24" y="30"/>
                    </a:lnTo>
                    <a:lnTo>
                      <a:pt x="17" y="27"/>
                    </a:lnTo>
                    <a:lnTo>
                      <a:pt x="7" y="25"/>
                    </a:lnTo>
                    <a:lnTo>
                      <a:pt x="7" y="35"/>
                    </a:lnTo>
                    <a:close/>
                    <a:moveTo>
                      <a:pt x="7" y="6"/>
                    </a:moveTo>
                    <a:lnTo>
                      <a:pt x="7" y="6"/>
                    </a:lnTo>
                    <a:lnTo>
                      <a:pt x="7" y="15"/>
                    </a:lnTo>
                    <a:lnTo>
                      <a:pt x="19" y="17"/>
                    </a:lnTo>
                    <a:lnTo>
                      <a:pt x="28" y="20"/>
                    </a:lnTo>
                    <a:lnTo>
                      <a:pt x="37" y="24"/>
                    </a:lnTo>
                    <a:lnTo>
                      <a:pt x="44" y="31"/>
                    </a:lnTo>
                    <a:lnTo>
                      <a:pt x="49" y="38"/>
                    </a:lnTo>
                    <a:lnTo>
                      <a:pt x="54" y="45"/>
                    </a:lnTo>
                    <a:lnTo>
                      <a:pt x="56" y="55"/>
                    </a:lnTo>
                    <a:lnTo>
                      <a:pt x="58" y="66"/>
                    </a:lnTo>
                    <a:lnTo>
                      <a:pt x="68" y="66"/>
                    </a:lnTo>
                    <a:lnTo>
                      <a:pt x="66" y="53"/>
                    </a:lnTo>
                    <a:lnTo>
                      <a:pt x="63" y="42"/>
                    </a:lnTo>
                    <a:lnTo>
                      <a:pt x="58" y="32"/>
                    </a:lnTo>
                    <a:lnTo>
                      <a:pt x="51" y="24"/>
                    </a:lnTo>
                    <a:lnTo>
                      <a:pt x="42" y="17"/>
                    </a:lnTo>
                    <a:lnTo>
                      <a:pt x="33" y="11"/>
                    </a:lnTo>
                    <a:lnTo>
                      <a:pt x="21" y="7"/>
                    </a:lnTo>
                    <a:lnTo>
                      <a:pt x="7" y="6"/>
                    </a:lnTo>
                    <a:close/>
                    <a:moveTo>
                      <a:pt x="16" y="48"/>
                    </a:moveTo>
                    <a:lnTo>
                      <a:pt x="16" y="48"/>
                    </a:lnTo>
                    <a:lnTo>
                      <a:pt x="13" y="49"/>
                    </a:lnTo>
                    <a:lnTo>
                      <a:pt x="10" y="51"/>
                    </a:lnTo>
                    <a:lnTo>
                      <a:pt x="7" y="55"/>
                    </a:lnTo>
                    <a:lnTo>
                      <a:pt x="7" y="59"/>
                    </a:lnTo>
                    <a:lnTo>
                      <a:pt x="9" y="62"/>
                    </a:lnTo>
                    <a:lnTo>
                      <a:pt x="12" y="65"/>
                    </a:lnTo>
                    <a:lnTo>
                      <a:pt x="14" y="66"/>
                    </a:lnTo>
                    <a:lnTo>
                      <a:pt x="17" y="66"/>
                    </a:lnTo>
                    <a:lnTo>
                      <a:pt x="23" y="65"/>
                    </a:lnTo>
                    <a:lnTo>
                      <a:pt x="24" y="63"/>
                    </a:lnTo>
                    <a:lnTo>
                      <a:pt x="26" y="62"/>
                    </a:lnTo>
                    <a:lnTo>
                      <a:pt x="27" y="56"/>
                    </a:lnTo>
                    <a:lnTo>
                      <a:pt x="26" y="52"/>
                    </a:lnTo>
                    <a:lnTo>
                      <a:pt x="21" y="49"/>
                    </a:lnTo>
                    <a:lnTo>
                      <a:pt x="17" y="48"/>
                    </a:lnTo>
                    <a:lnTo>
                      <a:pt x="16" y="48"/>
                    </a:lnTo>
                    <a:close/>
                    <a:moveTo>
                      <a:pt x="68" y="0"/>
                    </a:moveTo>
                    <a:lnTo>
                      <a:pt x="68" y="0"/>
                    </a:lnTo>
                    <a:lnTo>
                      <a:pt x="71" y="0"/>
                    </a:lnTo>
                    <a:lnTo>
                      <a:pt x="72" y="1"/>
                    </a:lnTo>
                    <a:lnTo>
                      <a:pt x="73" y="4"/>
                    </a:lnTo>
                    <a:lnTo>
                      <a:pt x="73" y="6"/>
                    </a:lnTo>
                    <a:lnTo>
                      <a:pt x="73" y="67"/>
                    </a:lnTo>
                    <a:lnTo>
                      <a:pt x="73" y="70"/>
                    </a:lnTo>
                    <a:lnTo>
                      <a:pt x="72" y="72"/>
                    </a:lnTo>
                    <a:lnTo>
                      <a:pt x="71" y="73"/>
                    </a:lnTo>
                    <a:lnTo>
                      <a:pt x="68" y="74"/>
                    </a:lnTo>
                    <a:lnTo>
                      <a:pt x="6" y="74"/>
                    </a:lnTo>
                    <a:lnTo>
                      <a:pt x="3" y="73"/>
                    </a:lnTo>
                    <a:lnTo>
                      <a:pt x="2" y="72"/>
                    </a:lnTo>
                    <a:lnTo>
                      <a:pt x="0" y="70"/>
                    </a:lnTo>
                    <a:lnTo>
                      <a:pt x="0" y="67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2" y="1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A6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89" name="Freeform 208"/>
              <p:cNvSpPr>
                <a:spLocks/>
              </p:cNvSpPr>
              <p:nvPr/>
            </p:nvSpPr>
            <p:spPr bwMode="auto">
              <a:xfrm>
                <a:off x="5574" y="382"/>
                <a:ext cx="9" cy="11"/>
              </a:xfrm>
              <a:custGeom>
                <a:avLst/>
                <a:gdLst>
                  <a:gd name="T0" fmla="*/ 7 w 9"/>
                  <a:gd name="T1" fmla="*/ 9 h 11"/>
                  <a:gd name="T2" fmla="*/ 7 w 9"/>
                  <a:gd name="T3" fmla="*/ 1 h 11"/>
                  <a:gd name="T4" fmla="*/ 0 w 9"/>
                  <a:gd name="T5" fmla="*/ 1 h 11"/>
                  <a:gd name="T6" fmla="*/ 0 w 9"/>
                  <a:gd name="T7" fmla="*/ 1 h 11"/>
                  <a:gd name="T8" fmla="*/ 0 w 9"/>
                  <a:gd name="T9" fmla="*/ 0 h 11"/>
                  <a:gd name="T10" fmla="*/ 9 w 9"/>
                  <a:gd name="T11" fmla="*/ 0 h 11"/>
                  <a:gd name="T12" fmla="*/ 9 w 9"/>
                  <a:gd name="T13" fmla="*/ 11 h 11"/>
                  <a:gd name="T14" fmla="*/ 0 w 9"/>
                  <a:gd name="T15" fmla="*/ 11 h 11"/>
                  <a:gd name="T16" fmla="*/ 0 w 9"/>
                  <a:gd name="T17" fmla="*/ 9 h 11"/>
                  <a:gd name="T18" fmla="*/ 7 w 9"/>
                  <a:gd name="T19" fmla="*/ 9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9" h="11">
                    <a:moveTo>
                      <a:pt x="7" y="9"/>
                    </a:moveTo>
                    <a:lnTo>
                      <a:pt x="7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7" y="9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0" name="Freeform 209"/>
              <p:cNvSpPr>
                <a:spLocks/>
              </p:cNvSpPr>
              <p:nvPr/>
            </p:nvSpPr>
            <p:spPr bwMode="auto">
              <a:xfrm>
                <a:off x="65" y="202"/>
                <a:ext cx="95" cy="76"/>
              </a:xfrm>
              <a:custGeom>
                <a:avLst/>
                <a:gdLst>
                  <a:gd name="T0" fmla="*/ 95 w 95"/>
                  <a:gd name="T1" fmla="*/ 38 h 76"/>
                  <a:gd name="T2" fmla="*/ 95 w 95"/>
                  <a:gd name="T3" fmla="*/ 38 h 76"/>
                  <a:gd name="T4" fmla="*/ 94 w 95"/>
                  <a:gd name="T5" fmla="*/ 42 h 76"/>
                  <a:gd name="T6" fmla="*/ 93 w 95"/>
                  <a:gd name="T7" fmla="*/ 46 h 76"/>
                  <a:gd name="T8" fmla="*/ 90 w 95"/>
                  <a:gd name="T9" fmla="*/ 49 h 76"/>
                  <a:gd name="T10" fmla="*/ 86 w 95"/>
                  <a:gd name="T11" fmla="*/ 50 h 76"/>
                  <a:gd name="T12" fmla="*/ 59 w 95"/>
                  <a:gd name="T13" fmla="*/ 50 h 76"/>
                  <a:gd name="T14" fmla="*/ 52 w 95"/>
                  <a:gd name="T15" fmla="*/ 50 h 76"/>
                  <a:gd name="T16" fmla="*/ 58 w 95"/>
                  <a:gd name="T17" fmla="*/ 56 h 76"/>
                  <a:gd name="T18" fmla="*/ 58 w 95"/>
                  <a:gd name="T19" fmla="*/ 56 h 76"/>
                  <a:gd name="T20" fmla="*/ 58 w 95"/>
                  <a:gd name="T21" fmla="*/ 56 h 76"/>
                  <a:gd name="T22" fmla="*/ 59 w 95"/>
                  <a:gd name="T23" fmla="*/ 62 h 76"/>
                  <a:gd name="T24" fmla="*/ 59 w 95"/>
                  <a:gd name="T25" fmla="*/ 66 h 76"/>
                  <a:gd name="T26" fmla="*/ 59 w 95"/>
                  <a:gd name="T27" fmla="*/ 66 h 76"/>
                  <a:gd name="T28" fmla="*/ 59 w 95"/>
                  <a:gd name="T29" fmla="*/ 69 h 76"/>
                  <a:gd name="T30" fmla="*/ 56 w 95"/>
                  <a:gd name="T31" fmla="*/ 73 h 76"/>
                  <a:gd name="T32" fmla="*/ 55 w 95"/>
                  <a:gd name="T33" fmla="*/ 74 h 76"/>
                  <a:gd name="T34" fmla="*/ 51 w 95"/>
                  <a:gd name="T35" fmla="*/ 76 h 76"/>
                  <a:gd name="T36" fmla="*/ 51 w 95"/>
                  <a:gd name="T37" fmla="*/ 76 h 76"/>
                  <a:gd name="T38" fmla="*/ 48 w 95"/>
                  <a:gd name="T39" fmla="*/ 74 h 76"/>
                  <a:gd name="T40" fmla="*/ 46 w 95"/>
                  <a:gd name="T41" fmla="*/ 73 h 76"/>
                  <a:gd name="T42" fmla="*/ 30 w 95"/>
                  <a:gd name="T43" fmla="*/ 60 h 76"/>
                  <a:gd name="T44" fmla="*/ 2 w 95"/>
                  <a:gd name="T45" fmla="*/ 39 h 76"/>
                  <a:gd name="T46" fmla="*/ 2 w 95"/>
                  <a:gd name="T47" fmla="*/ 39 h 76"/>
                  <a:gd name="T48" fmla="*/ 0 w 95"/>
                  <a:gd name="T49" fmla="*/ 38 h 76"/>
                  <a:gd name="T50" fmla="*/ 0 w 95"/>
                  <a:gd name="T51" fmla="*/ 36 h 76"/>
                  <a:gd name="T52" fmla="*/ 2 w 95"/>
                  <a:gd name="T53" fmla="*/ 35 h 76"/>
                  <a:gd name="T54" fmla="*/ 30 w 95"/>
                  <a:gd name="T55" fmla="*/ 14 h 76"/>
                  <a:gd name="T56" fmla="*/ 46 w 95"/>
                  <a:gd name="T57" fmla="*/ 1 h 76"/>
                  <a:gd name="T58" fmla="*/ 46 w 95"/>
                  <a:gd name="T59" fmla="*/ 1 h 76"/>
                  <a:gd name="T60" fmla="*/ 48 w 95"/>
                  <a:gd name="T61" fmla="*/ 0 h 76"/>
                  <a:gd name="T62" fmla="*/ 48 w 95"/>
                  <a:gd name="T63" fmla="*/ 0 h 76"/>
                  <a:gd name="T64" fmla="*/ 48 w 95"/>
                  <a:gd name="T65" fmla="*/ 0 h 76"/>
                  <a:gd name="T66" fmla="*/ 51 w 95"/>
                  <a:gd name="T67" fmla="*/ 0 h 76"/>
                  <a:gd name="T68" fmla="*/ 51 w 95"/>
                  <a:gd name="T69" fmla="*/ 0 h 76"/>
                  <a:gd name="T70" fmla="*/ 55 w 95"/>
                  <a:gd name="T71" fmla="*/ 0 h 76"/>
                  <a:gd name="T72" fmla="*/ 58 w 95"/>
                  <a:gd name="T73" fmla="*/ 3 h 76"/>
                  <a:gd name="T74" fmla="*/ 59 w 95"/>
                  <a:gd name="T75" fmla="*/ 7 h 76"/>
                  <a:gd name="T76" fmla="*/ 59 w 95"/>
                  <a:gd name="T77" fmla="*/ 11 h 76"/>
                  <a:gd name="T78" fmla="*/ 59 w 95"/>
                  <a:gd name="T79" fmla="*/ 11 h 76"/>
                  <a:gd name="T80" fmla="*/ 59 w 95"/>
                  <a:gd name="T81" fmla="*/ 15 h 76"/>
                  <a:gd name="T82" fmla="*/ 58 w 95"/>
                  <a:gd name="T83" fmla="*/ 18 h 76"/>
                  <a:gd name="T84" fmla="*/ 58 w 95"/>
                  <a:gd name="T85" fmla="*/ 18 h 76"/>
                  <a:gd name="T86" fmla="*/ 52 w 95"/>
                  <a:gd name="T87" fmla="*/ 25 h 76"/>
                  <a:gd name="T88" fmla="*/ 59 w 95"/>
                  <a:gd name="T89" fmla="*/ 25 h 76"/>
                  <a:gd name="T90" fmla="*/ 86 w 95"/>
                  <a:gd name="T91" fmla="*/ 25 h 76"/>
                  <a:gd name="T92" fmla="*/ 86 w 95"/>
                  <a:gd name="T93" fmla="*/ 25 h 76"/>
                  <a:gd name="T94" fmla="*/ 90 w 95"/>
                  <a:gd name="T95" fmla="*/ 27 h 76"/>
                  <a:gd name="T96" fmla="*/ 93 w 95"/>
                  <a:gd name="T97" fmla="*/ 29 h 76"/>
                  <a:gd name="T98" fmla="*/ 94 w 95"/>
                  <a:gd name="T99" fmla="*/ 34 h 76"/>
                  <a:gd name="T100" fmla="*/ 95 w 95"/>
                  <a:gd name="T101" fmla="*/ 38 h 76"/>
                  <a:gd name="T102" fmla="*/ 95 w 95"/>
                  <a:gd name="T103" fmla="*/ 38 h 7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95" h="76">
                    <a:moveTo>
                      <a:pt x="95" y="38"/>
                    </a:moveTo>
                    <a:lnTo>
                      <a:pt x="95" y="38"/>
                    </a:lnTo>
                    <a:lnTo>
                      <a:pt x="94" y="42"/>
                    </a:lnTo>
                    <a:lnTo>
                      <a:pt x="93" y="46"/>
                    </a:lnTo>
                    <a:lnTo>
                      <a:pt x="90" y="49"/>
                    </a:lnTo>
                    <a:lnTo>
                      <a:pt x="86" y="50"/>
                    </a:lnTo>
                    <a:lnTo>
                      <a:pt x="59" y="50"/>
                    </a:lnTo>
                    <a:lnTo>
                      <a:pt x="52" y="50"/>
                    </a:lnTo>
                    <a:lnTo>
                      <a:pt x="58" y="56"/>
                    </a:lnTo>
                    <a:lnTo>
                      <a:pt x="59" y="62"/>
                    </a:lnTo>
                    <a:lnTo>
                      <a:pt x="59" y="66"/>
                    </a:lnTo>
                    <a:lnTo>
                      <a:pt x="59" y="69"/>
                    </a:lnTo>
                    <a:lnTo>
                      <a:pt x="56" y="73"/>
                    </a:lnTo>
                    <a:lnTo>
                      <a:pt x="55" y="74"/>
                    </a:lnTo>
                    <a:lnTo>
                      <a:pt x="51" y="76"/>
                    </a:lnTo>
                    <a:lnTo>
                      <a:pt x="48" y="74"/>
                    </a:lnTo>
                    <a:lnTo>
                      <a:pt x="46" y="73"/>
                    </a:lnTo>
                    <a:lnTo>
                      <a:pt x="30" y="60"/>
                    </a:lnTo>
                    <a:lnTo>
                      <a:pt x="2" y="39"/>
                    </a:lnTo>
                    <a:lnTo>
                      <a:pt x="0" y="38"/>
                    </a:lnTo>
                    <a:lnTo>
                      <a:pt x="0" y="36"/>
                    </a:lnTo>
                    <a:lnTo>
                      <a:pt x="2" y="35"/>
                    </a:lnTo>
                    <a:lnTo>
                      <a:pt x="30" y="14"/>
                    </a:lnTo>
                    <a:lnTo>
                      <a:pt x="46" y="1"/>
                    </a:lnTo>
                    <a:lnTo>
                      <a:pt x="48" y="0"/>
                    </a:lnTo>
                    <a:lnTo>
                      <a:pt x="51" y="0"/>
                    </a:lnTo>
                    <a:lnTo>
                      <a:pt x="55" y="0"/>
                    </a:lnTo>
                    <a:lnTo>
                      <a:pt x="58" y="3"/>
                    </a:lnTo>
                    <a:lnTo>
                      <a:pt x="59" y="7"/>
                    </a:lnTo>
                    <a:lnTo>
                      <a:pt x="59" y="11"/>
                    </a:lnTo>
                    <a:lnTo>
                      <a:pt x="59" y="15"/>
                    </a:lnTo>
                    <a:lnTo>
                      <a:pt x="58" y="18"/>
                    </a:lnTo>
                    <a:lnTo>
                      <a:pt x="52" y="25"/>
                    </a:lnTo>
                    <a:lnTo>
                      <a:pt x="59" y="25"/>
                    </a:lnTo>
                    <a:lnTo>
                      <a:pt x="86" y="25"/>
                    </a:lnTo>
                    <a:lnTo>
                      <a:pt x="90" y="27"/>
                    </a:lnTo>
                    <a:lnTo>
                      <a:pt x="93" y="29"/>
                    </a:lnTo>
                    <a:lnTo>
                      <a:pt x="94" y="34"/>
                    </a:lnTo>
                    <a:lnTo>
                      <a:pt x="95" y="3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1" name="Freeform 210"/>
              <p:cNvSpPr>
                <a:spLocks/>
              </p:cNvSpPr>
              <p:nvPr/>
            </p:nvSpPr>
            <p:spPr bwMode="auto">
              <a:xfrm>
                <a:off x="5557" y="373"/>
                <a:ext cx="6" cy="9"/>
              </a:xfrm>
              <a:custGeom>
                <a:avLst/>
                <a:gdLst>
                  <a:gd name="T0" fmla="*/ 2 w 6"/>
                  <a:gd name="T1" fmla="*/ 0 h 9"/>
                  <a:gd name="T2" fmla="*/ 2 w 6"/>
                  <a:gd name="T3" fmla="*/ 0 h 9"/>
                  <a:gd name="T4" fmla="*/ 6 w 6"/>
                  <a:gd name="T5" fmla="*/ 9 h 9"/>
                  <a:gd name="T6" fmla="*/ 5 w 6"/>
                  <a:gd name="T7" fmla="*/ 9 h 9"/>
                  <a:gd name="T8" fmla="*/ 5 w 6"/>
                  <a:gd name="T9" fmla="*/ 9 h 9"/>
                  <a:gd name="T10" fmla="*/ 0 w 6"/>
                  <a:gd name="T11" fmla="*/ 1 h 9"/>
                  <a:gd name="T12" fmla="*/ 2 w 6"/>
                  <a:gd name="T13" fmla="*/ 0 h 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9">
                    <a:moveTo>
                      <a:pt x="2" y="0"/>
                    </a:moveTo>
                    <a:lnTo>
                      <a:pt x="2" y="0"/>
                    </a:lnTo>
                    <a:lnTo>
                      <a:pt x="6" y="9"/>
                    </a:lnTo>
                    <a:lnTo>
                      <a:pt x="5" y="9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2" name="Freeform 211"/>
              <p:cNvSpPr>
                <a:spLocks/>
              </p:cNvSpPr>
              <p:nvPr/>
            </p:nvSpPr>
            <p:spPr bwMode="auto">
              <a:xfrm>
                <a:off x="5564" y="363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0 w 3"/>
                  <a:gd name="T5" fmla="*/ 2 h 3"/>
                  <a:gd name="T6" fmla="*/ 2 w 3"/>
                  <a:gd name="T7" fmla="*/ 0 h 3"/>
                  <a:gd name="T8" fmla="*/ 3 w 3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3" name="Freeform 212"/>
              <p:cNvSpPr>
                <a:spLocks/>
              </p:cNvSpPr>
              <p:nvPr/>
            </p:nvSpPr>
            <p:spPr bwMode="auto">
              <a:xfrm>
                <a:off x="5552" y="60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0 w 1"/>
                  <a:gd name="T5" fmla="*/ 0 h 2"/>
                  <a:gd name="T6" fmla="*/ 1 w 1"/>
                  <a:gd name="T7" fmla="*/ 2 h 2"/>
                  <a:gd name="T8" fmla="*/ 1 w 1"/>
                  <a:gd name="T9" fmla="*/ 2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lnTo>
                      <a:pt x="1" y="2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4" name="Freeform 213"/>
              <p:cNvSpPr>
                <a:spLocks/>
              </p:cNvSpPr>
              <p:nvPr/>
            </p:nvSpPr>
            <p:spPr bwMode="auto">
              <a:xfrm>
                <a:off x="5515" y="417"/>
                <a:ext cx="16" cy="7"/>
              </a:xfrm>
              <a:custGeom>
                <a:avLst/>
                <a:gdLst>
                  <a:gd name="T0" fmla="*/ 16 w 16"/>
                  <a:gd name="T1" fmla="*/ 7 h 7"/>
                  <a:gd name="T2" fmla="*/ 16 w 16"/>
                  <a:gd name="T3" fmla="*/ 7 h 7"/>
                  <a:gd name="T4" fmla="*/ 7 w 16"/>
                  <a:gd name="T5" fmla="*/ 4 h 7"/>
                  <a:gd name="T6" fmla="*/ 0 w 16"/>
                  <a:gd name="T7" fmla="*/ 1 h 7"/>
                  <a:gd name="T8" fmla="*/ 0 w 16"/>
                  <a:gd name="T9" fmla="*/ 0 h 7"/>
                  <a:gd name="T10" fmla="*/ 0 w 16"/>
                  <a:gd name="T11" fmla="*/ 0 h 7"/>
                  <a:gd name="T12" fmla="*/ 7 w 16"/>
                  <a:gd name="T13" fmla="*/ 2 h 7"/>
                  <a:gd name="T14" fmla="*/ 16 w 16"/>
                  <a:gd name="T15" fmla="*/ 5 h 7"/>
                  <a:gd name="T16" fmla="*/ 16 w 16"/>
                  <a:gd name="T17" fmla="*/ 7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" h="7">
                    <a:moveTo>
                      <a:pt x="16" y="7"/>
                    </a:moveTo>
                    <a:lnTo>
                      <a:pt x="16" y="7"/>
                    </a:lnTo>
                    <a:lnTo>
                      <a:pt x="7" y="4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7" y="2"/>
                    </a:lnTo>
                    <a:lnTo>
                      <a:pt x="16" y="5"/>
                    </a:lnTo>
                    <a:lnTo>
                      <a:pt x="16" y="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5" name="Freeform 214"/>
              <p:cNvSpPr>
                <a:spLocks/>
              </p:cNvSpPr>
              <p:nvPr/>
            </p:nvSpPr>
            <p:spPr bwMode="auto">
              <a:xfrm>
                <a:off x="5510" y="383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0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1 h 1"/>
                  <a:gd name="T12" fmla="*/ 0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6" name="Freeform 215"/>
              <p:cNvSpPr>
                <a:spLocks/>
              </p:cNvSpPr>
              <p:nvPr/>
            </p:nvSpPr>
            <p:spPr bwMode="auto">
              <a:xfrm>
                <a:off x="4584" y="386"/>
                <a:ext cx="10" cy="42"/>
              </a:xfrm>
              <a:custGeom>
                <a:avLst/>
                <a:gdLst>
                  <a:gd name="T0" fmla="*/ 0 w 10"/>
                  <a:gd name="T1" fmla="*/ 42 h 42"/>
                  <a:gd name="T2" fmla="*/ 0 w 10"/>
                  <a:gd name="T3" fmla="*/ 39 h 42"/>
                  <a:gd name="T4" fmla="*/ 7 w 10"/>
                  <a:gd name="T5" fmla="*/ 39 h 42"/>
                  <a:gd name="T6" fmla="*/ 7 w 10"/>
                  <a:gd name="T7" fmla="*/ 38 h 42"/>
                  <a:gd name="T8" fmla="*/ 7 w 10"/>
                  <a:gd name="T9" fmla="*/ 0 h 42"/>
                  <a:gd name="T10" fmla="*/ 10 w 10"/>
                  <a:gd name="T11" fmla="*/ 0 h 42"/>
                  <a:gd name="T12" fmla="*/ 10 w 10"/>
                  <a:gd name="T13" fmla="*/ 39 h 42"/>
                  <a:gd name="T14" fmla="*/ 10 w 10"/>
                  <a:gd name="T15" fmla="*/ 42 h 42"/>
                  <a:gd name="T16" fmla="*/ 0 w 10"/>
                  <a:gd name="T17" fmla="*/ 42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0" h="42">
                    <a:moveTo>
                      <a:pt x="0" y="42"/>
                    </a:moveTo>
                    <a:lnTo>
                      <a:pt x="0" y="39"/>
                    </a:lnTo>
                    <a:lnTo>
                      <a:pt x="7" y="39"/>
                    </a:lnTo>
                    <a:lnTo>
                      <a:pt x="7" y="38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0" y="39"/>
                    </a:lnTo>
                    <a:lnTo>
                      <a:pt x="10" y="42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7" name="Freeform 216"/>
              <p:cNvSpPr>
                <a:spLocks/>
              </p:cNvSpPr>
              <p:nvPr/>
            </p:nvSpPr>
            <p:spPr bwMode="auto">
              <a:xfrm>
                <a:off x="5564" y="362"/>
                <a:ext cx="2" cy="3"/>
              </a:xfrm>
              <a:custGeom>
                <a:avLst/>
                <a:gdLst>
                  <a:gd name="T0" fmla="*/ 2 w 2"/>
                  <a:gd name="T1" fmla="*/ 1 h 3"/>
                  <a:gd name="T2" fmla="*/ 0 w 2"/>
                  <a:gd name="T3" fmla="*/ 3 h 3"/>
                  <a:gd name="T4" fmla="*/ 0 w 2"/>
                  <a:gd name="T5" fmla="*/ 1 h 3"/>
                  <a:gd name="T6" fmla="*/ 0 w 2"/>
                  <a:gd name="T7" fmla="*/ 1 h 3"/>
                  <a:gd name="T8" fmla="*/ 2 w 2"/>
                  <a:gd name="T9" fmla="*/ 0 h 3"/>
                  <a:gd name="T10" fmla="*/ 2 w 2"/>
                  <a:gd name="T11" fmla="*/ 1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8" name="Freeform 217"/>
              <p:cNvSpPr>
                <a:spLocks/>
              </p:cNvSpPr>
              <p:nvPr/>
            </p:nvSpPr>
            <p:spPr bwMode="auto">
              <a:xfrm>
                <a:off x="5520" y="407"/>
                <a:ext cx="2" cy="1"/>
              </a:xfrm>
              <a:custGeom>
                <a:avLst/>
                <a:gdLst>
                  <a:gd name="T0" fmla="*/ 1 w 2"/>
                  <a:gd name="T1" fmla="*/ 0 h 1"/>
                  <a:gd name="T2" fmla="*/ 2 w 2"/>
                  <a:gd name="T3" fmla="*/ 0 h 1"/>
                  <a:gd name="T4" fmla="*/ 1 w 2"/>
                  <a:gd name="T5" fmla="*/ 1 h 1"/>
                  <a:gd name="T6" fmla="*/ 0 w 2"/>
                  <a:gd name="T7" fmla="*/ 0 h 1"/>
                  <a:gd name="T8" fmla="*/ 1 w 2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1" y="0"/>
                    </a:moveTo>
                    <a:lnTo>
                      <a:pt x="2" y="0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9" name="Freeform 218"/>
              <p:cNvSpPr>
                <a:spLocks/>
              </p:cNvSpPr>
              <p:nvPr/>
            </p:nvSpPr>
            <p:spPr bwMode="auto">
              <a:xfrm>
                <a:off x="5499" y="390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0" name="Rectangle 219"/>
              <p:cNvSpPr>
                <a:spLocks noChangeArrowheads="1"/>
              </p:cNvSpPr>
              <p:nvPr/>
            </p:nvSpPr>
            <p:spPr bwMode="auto">
              <a:xfrm>
                <a:off x="5297" y="11"/>
                <a:ext cx="2" cy="86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01" name="Rectangle 220"/>
              <p:cNvSpPr>
                <a:spLocks noChangeArrowheads="1"/>
              </p:cNvSpPr>
              <p:nvPr/>
            </p:nvSpPr>
            <p:spPr bwMode="auto">
              <a:xfrm>
                <a:off x="4583" y="424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02" name="Freeform 221"/>
              <p:cNvSpPr>
                <a:spLocks/>
              </p:cNvSpPr>
              <p:nvPr/>
            </p:nvSpPr>
            <p:spPr bwMode="auto">
              <a:xfrm>
                <a:off x="5549" y="365"/>
                <a:ext cx="3" cy="1"/>
              </a:xfrm>
              <a:custGeom>
                <a:avLst/>
                <a:gdLst>
                  <a:gd name="T0" fmla="*/ 3 w 3"/>
                  <a:gd name="T1" fmla="*/ 0 h 1"/>
                  <a:gd name="T2" fmla="*/ 1 w 3"/>
                  <a:gd name="T3" fmla="*/ 1 h 1"/>
                  <a:gd name="T4" fmla="*/ 1 w 3"/>
                  <a:gd name="T5" fmla="*/ 1 h 1"/>
                  <a:gd name="T6" fmla="*/ 1 w 3"/>
                  <a:gd name="T7" fmla="*/ 1 h 1"/>
                  <a:gd name="T8" fmla="*/ 0 w 3"/>
                  <a:gd name="T9" fmla="*/ 1 h 1"/>
                  <a:gd name="T10" fmla="*/ 1 w 3"/>
                  <a:gd name="T11" fmla="*/ 0 h 1"/>
                  <a:gd name="T12" fmla="*/ 3 w 3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3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3" name="Freeform 222"/>
              <p:cNvSpPr>
                <a:spLocks/>
              </p:cNvSpPr>
              <p:nvPr/>
            </p:nvSpPr>
            <p:spPr bwMode="auto">
              <a:xfrm>
                <a:off x="5542" y="408"/>
                <a:ext cx="8" cy="4"/>
              </a:xfrm>
              <a:custGeom>
                <a:avLst/>
                <a:gdLst>
                  <a:gd name="T0" fmla="*/ 8 w 8"/>
                  <a:gd name="T1" fmla="*/ 2 h 4"/>
                  <a:gd name="T2" fmla="*/ 8 w 8"/>
                  <a:gd name="T3" fmla="*/ 2 h 4"/>
                  <a:gd name="T4" fmla="*/ 0 w 8"/>
                  <a:gd name="T5" fmla="*/ 4 h 4"/>
                  <a:gd name="T6" fmla="*/ 0 w 8"/>
                  <a:gd name="T7" fmla="*/ 3 h 4"/>
                  <a:gd name="T8" fmla="*/ 7 w 8"/>
                  <a:gd name="T9" fmla="*/ 0 h 4"/>
                  <a:gd name="T10" fmla="*/ 8 w 8"/>
                  <a:gd name="T11" fmla="*/ 2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" h="4">
                    <a:moveTo>
                      <a:pt x="8" y="2"/>
                    </a:moveTo>
                    <a:lnTo>
                      <a:pt x="8" y="2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7" y="0"/>
                    </a:lnTo>
                    <a:lnTo>
                      <a:pt x="8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4" name="Freeform 223"/>
              <p:cNvSpPr>
                <a:spLocks/>
              </p:cNvSpPr>
              <p:nvPr/>
            </p:nvSpPr>
            <p:spPr bwMode="auto">
              <a:xfrm>
                <a:off x="5531" y="341"/>
                <a:ext cx="11" cy="8"/>
              </a:xfrm>
              <a:custGeom>
                <a:avLst/>
                <a:gdLst>
                  <a:gd name="T0" fmla="*/ 11 w 11"/>
                  <a:gd name="T1" fmla="*/ 0 h 8"/>
                  <a:gd name="T2" fmla="*/ 11 w 11"/>
                  <a:gd name="T3" fmla="*/ 8 h 8"/>
                  <a:gd name="T4" fmla="*/ 11 w 11"/>
                  <a:gd name="T5" fmla="*/ 8 h 8"/>
                  <a:gd name="T6" fmla="*/ 10 w 11"/>
                  <a:gd name="T7" fmla="*/ 8 h 8"/>
                  <a:gd name="T8" fmla="*/ 10 w 11"/>
                  <a:gd name="T9" fmla="*/ 1 h 8"/>
                  <a:gd name="T10" fmla="*/ 1 w 11"/>
                  <a:gd name="T11" fmla="*/ 1 h 8"/>
                  <a:gd name="T12" fmla="*/ 1 w 11"/>
                  <a:gd name="T13" fmla="*/ 8 h 8"/>
                  <a:gd name="T14" fmla="*/ 0 w 11"/>
                  <a:gd name="T15" fmla="*/ 8 h 8"/>
                  <a:gd name="T16" fmla="*/ 0 w 11"/>
                  <a:gd name="T17" fmla="*/ 0 h 8"/>
                  <a:gd name="T18" fmla="*/ 11 w 11"/>
                  <a:gd name="T19" fmla="*/ 0 h 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1" h="8">
                    <a:moveTo>
                      <a:pt x="11" y="0"/>
                    </a:moveTo>
                    <a:lnTo>
                      <a:pt x="11" y="8"/>
                    </a:lnTo>
                    <a:lnTo>
                      <a:pt x="10" y="8"/>
                    </a:lnTo>
                    <a:lnTo>
                      <a:pt x="10" y="1"/>
                    </a:lnTo>
                    <a:lnTo>
                      <a:pt x="1" y="1"/>
                    </a:lnTo>
                    <a:lnTo>
                      <a:pt x="1" y="8"/>
                    </a:lnTo>
                    <a:lnTo>
                      <a:pt x="0" y="8"/>
                    </a:lnTo>
                    <a:lnTo>
                      <a:pt x="0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5" name="Freeform 224"/>
              <p:cNvSpPr>
                <a:spLocks/>
              </p:cNvSpPr>
              <p:nvPr/>
            </p:nvSpPr>
            <p:spPr bwMode="auto">
              <a:xfrm>
                <a:off x="5515" y="366"/>
                <a:ext cx="6" cy="6"/>
              </a:xfrm>
              <a:custGeom>
                <a:avLst/>
                <a:gdLst>
                  <a:gd name="T0" fmla="*/ 6 w 6"/>
                  <a:gd name="T1" fmla="*/ 1 h 6"/>
                  <a:gd name="T2" fmla="*/ 6 w 6"/>
                  <a:gd name="T3" fmla="*/ 1 h 6"/>
                  <a:gd name="T4" fmla="*/ 2 w 6"/>
                  <a:gd name="T5" fmla="*/ 6 h 6"/>
                  <a:gd name="T6" fmla="*/ 0 w 6"/>
                  <a:gd name="T7" fmla="*/ 4 h 6"/>
                  <a:gd name="T8" fmla="*/ 0 w 6"/>
                  <a:gd name="T9" fmla="*/ 4 h 6"/>
                  <a:gd name="T10" fmla="*/ 0 w 6"/>
                  <a:gd name="T11" fmla="*/ 4 h 6"/>
                  <a:gd name="T12" fmla="*/ 5 w 6"/>
                  <a:gd name="T13" fmla="*/ 0 h 6"/>
                  <a:gd name="T14" fmla="*/ 6 w 6"/>
                  <a:gd name="T15" fmla="*/ 1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" h="6">
                    <a:moveTo>
                      <a:pt x="6" y="1"/>
                    </a:moveTo>
                    <a:lnTo>
                      <a:pt x="6" y="1"/>
                    </a:lnTo>
                    <a:lnTo>
                      <a:pt x="2" y="6"/>
                    </a:lnTo>
                    <a:lnTo>
                      <a:pt x="0" y="4"/>
                    </a:lnTo>
                    <a:lnTo>
                      <a:pt x="5" y="0"/>
                    </a:lnTo>
                    <a:lnTo>
                      <a:pt x="6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6" name="Freeform 225"/>
              <p:cNvSpPr>
                <a:spLocks/>
              </p:cNvSpPr>
              <p:nvPr/>
            </p:nvSpPr>
            <p:spPr bwMode="auto">
              <a:xfrm>
                <a:off x="5560" y="384"/>
                <a:ext cx="2" cy="6"/>
              </a:xfrm>
              <a:custGeom>
                <a:avLst/>
                <a:gdLst>
                  <a:gd name="T0" fmla="*/ 2 w 2"/>
                  <a:gd name="T1" fmla="*/ 0 h 6"/>
                  <a:gd name="T2" fmla="*/ 2 w 2"/>
                  <a:gd name="T3" fmla="*/ 0 h 6"/>
                  <a:gd name="T4" fmla="*/ 2 w 2"/>
                  <a:gd name="T5" fmla="*/ 3 h 6"/>
                  <a:gd name="T6" fmla="*/ 2 w 2"/>
                  <a:gd name="T7" fmla="*/ 3 h 6"/>
                  <a:gd name="T8" fmla="*/ 2 w 2"/>
                  <a:gd name="T9" fmla="*/ 6 h 6"/>
                  <a:gd name="T10" fmla="*/ 0 w 2"/>
                  <a:gd name="T11" fmla="*/ 6 h 6"/>
                  <a:gd name="T12" fmla="*/ 0 w 2"/>
                  <a:gd name="T13" fmla="*/ 6 h 6"/>
                  <a:gd name="T14" fmla="*/ 0 w 2"/>
                  <a:gd name="T15" fmla="*/ 3 h 6"/>
                  <a:gd name="T16" fmla="*/ 0 w 2"/>
                  <a:gd name="T17" fmla="*/ 3 h 6"/>
                  <a:gd name="T18" fmla="*/ 0 w 2"/>
                  <a:gd name="T19" fmla="*/ 0 h 6"/>
                  <a:gd name="T20" fmla="*/ 2 w 2"/>
                  <a:gd name="T21" fmla="*/ 0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" h="6">
                    <a:moveTo>
                      <a:pt x="2" y="0"/>
                    </a:moveTo>
                    <a:lnTo>
                      <a:pt x="2" y="0"/>
                    </a:lnTo>
                    <a:lnTo>
                      <a:pt x="2" y="3"/>
                    </a:lnTo>
                    <a:lnTo>
                      <a:pt x="2" y="6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7" name="Freeform 226"/>
              <p:cNvSpPr>
                <a:spLocks/>
              </p:cNvSpPr>
              <p:nvPr/>
            </p:nvSpPr>
            <p:spPr bwMode="auto">
              <a:xfrm>
                <a:off x="5515" y="401"/>
                <a:ext cx="2" cy="3"/>
              </a:xfrm>
              <a:custGeom>
                <a:avLst/>
                <a:gdLst>
                  <a:gd name="T0" fmla="*/ 2 w 2"/>
                  <a:gd name="T1" fmla="*/ 3 h 3"/>
                  <a:gd name="T2" fmla="*/ 0 w 2"/>
                  <a:gd name="T3" fmla="*/ 2 h 3"/>
                  <a:gd name="T4" fmla="*/ 2 w 2"/>
                  <a:gd name="T5" fmla="*/ 0 h 3"/>
                  <a:gd name="T6" fmla="*/ 2 w 2"/>
                  <a:gd name="T7" fmla="*/ 2 h 3"/>
                  <a:gd name="T8" fmla="*/ 2 w 2"/>
                  <a:gd name="T9" fmla="*/ 3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2" y="3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8" name="Freeform 227"/>
              <p:cNvSpPr>
                <a:spLocks/>
              </p:cNvSpPr>
              <p:nvPr/>
            </p:nvSpPr>
            <p:spPr bwMode="auto">
              <a:xfrm>
                <a:off x="5521" y="407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0 w 3"/>
                  <a:gd name="T3" fmla="*/ 1 h 3"/>
                  <a:gd name="T4" fmla="*/ 1 w 3"/>
                  <a:gd name="T5" fmla="*/ 0 h 3"/>
                  <a:gd name="T6" fmla="*/ 3 w 3"/>
                  <a:gd name="T7" fmla="*/ 1 h 3"/>
                  <a:gd name="T8" fmla="*/ 1 w 3"/>
                  <a:gd name="T9" fmla="*/ 3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1" y="3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9" name="Freeform 228"/>
              <p:cNvSpPr>
                <a:spLocks/>
              </p:cNvSpPr>
              <p:nvPr/>
            </p:nvSpPr>
            <p:spPr bwMode="auto">
              <a:xfrm>
                <a:off x="4534" y="373"/>
                <a:ext cx="1" cy="6"/>
              </a:xfrm>
              <a:custGeom>
                <a:avLst/>
                <a:gdLst>
                  <a:gd name="T0" fmla="*/ 1 w 1"/>
                  <a:gd name="T1" fmla="*/ 0 h 6"/>
                  <a:gd name="T2" fmla="*/ 1 w 1"/>
                  <a:gd name="T3" fmla="*/ 3 h 6"/>
                  <a:gd name="T4" fmla="*/ 0 w 1"/>
                  <a:gd name="T5" fmla="*/ 6 h 6"/>
                  <a:gd name="T6" fmla="*/ 0 w 1"/>
                  <a:gd name="T7" fmla="*/ 1 h 6"/>
                  <a:gd name="T8" fmla="*/ 1 w 1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6">
                    <a:moveTo>
                      <a:pt x="1" y="0"/>
                    </a:moveTo>
                    <a:lnTo>
                      <a:pt x="1" y="3"/>
                    </a:lnTo>
                    <a:lnTo>
                      <a:pt x="0" y="6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0" name="Freeform 229"/>
              <p:cNvSpPr>
                <a:spLocks/>
              </p:cNvSpPr>
              <p:nvPr/>
            </p:nvSpPr>
            <p:spPr bwMode="auto">
              <a:xfrm>
                <a:off x="5513" y="417"/>
                <a:ext cx="2" cy="1"/>
              </a:xfrm>
              <a:custGeom>
                <a:avLst/>
                <a:gdLst>
                  <a:gd name="T0" fmla="*/ 2 w 2"/>
                  <a:gd name="T1" fmla="*/ 1 h 1"/>
                  <a:gd name="T2" fmla="*/ 1 w 2"/>
                  <a:gd name="T3" fmla="*/ 1 h 1"/>
                  <a:gd name="T4" fmla="*/ 0 w 2"/>
                  <a:gd name="T5" fmla="*/ 1 h 1"/>
                  <a:gd name="T6" fmla="*/ 1 w 2"/>
                  <a:gd name="T7" fmla="*/ 0 h 1"/>
                  <a:gd name="T8" fmla="*/ 1 w 2"/>
                  <a:gd name="T9" fmla="*/ 0 h 1"/>
                  <a:gd name="T10" fmla="*/ 2 w 2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1" name="Freeform 230"/>
              <p:cNvSpPr>
                <a:spLocks/>
              </p:cNvSpPr>
              <p:nvPr/>
            </p:nvSpPr>
            <p:spPr bwMode="auto">
              <a:xfrm>
                <a:off x="1870" y="351"/>
                <a:ext cx="199" cy="112"/>
              </a:xfrm>
              <a:custGeom>
                <a:avLst/>
                <a:gdLst>
                  <a:gd name="T0" fmla="*/ 0 w 199"/>
                  <a:gd name="T1" fmla="*/ 1 h 112"/>
                  <a:gd name="T2" fmla="*/ 0 w 199"/>
                  <a:gd name="T3" fmla="*/ 1 h 112"/>
                  <a:gd name="T4" fmla="*/ 0 w 199"/>
                  <a:gd name="T5" fmla="*/ 0 h 112"/>
                  <a:gd name="T6" fmla="*/ 0 w 199"/>
                  <a:gd name="T7" fmla="*/ 0 h 112"/>
                  <a:gd name="T8" fmla="*/ 0 w 199"/>
                  <a:gd name="T9" fmla="*/ 0 h 112"/>
                  <a:gd name="T10" fmla="*/ 3 w 199"/>
                  <a:gd name="T11" fmla="*/ 1 h 112"/>
                  <a:gd name="T12" fmla="*/ 3 w 199"/>
                  <a:gd name="T13" fmla="*/ 0 h 112"/>
                  <a:gd name="T14" fmla="*/ 3 w 199"/>
                  <a:gd name="T15" fmla="*/ 0 h 112"/>
                  <a:gd name="T16" fmla="*/ 3 w 199"/>
                  <a:gd name="T17" fmla="*/ 1 h 112"/>
                  <a:gd name="T18" fmla="*/ 3 w 199"/>
                  <a:gd name="T19" fmla="*/ 109 h 112"/>
                  <a:gd name="T20" fmla="*/ 199 w 199"/>
                  <a:gd name="T21" fmla="*/ 109 h 112"/>
                  <a:gd name="T22" fmla="*/ 199 w 199"/>
                  <a:gd name="T23" fmla="*/ 112 h 112"/>
                  <a:gd name="T24" fmla="*/ 0 w 199"/>
                  <a:gd name="T25" fmla="*/ 112 h 112"/>
                  <a:gd name="T26" fmla="*/ 0 w 199"/>
                  <a:gd name="T27" fmla="*/ 1 h 11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99" h="112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1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3" y="109"/>
                    </a:lnTo>
                    <a:lnTo>
                      <a:pt x="199" y="109"/>
                    </a:lnTo>
                    <a:lnTo>
                      <a:pt x="199" y="112"/>
                    </a:lnTo>
                    <a:lnTo>
                      <a:pt x="0" y="11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2" name="Freeform 231"/>
              <p:cNvSpPr>
                <a:spLocks/>
              </p:cNvSpPr>
              <p:nvPr/>
            </p:nvSpPr>
            <p:spPr bwMode="auto">
              <a:xfrm>
                <a:off x="5550" y="365"/>
                <a:ext cx="3" cy="2"/>
              </a:xfrm>
              <a:custGeom>
                <a:avLst/>
                <a:gdLst>
                  <a:gd name="T0" fmla="*/ 2 w 3"/>
                  <a:gd name="T1" fmla="*/ 0 h 2"/>
                  <a:gd name="T2" fmla="*/ 3 w 3"/>
                  <a:gd name="T3" fmla="*/ 1 h 2"/>
                  <a:gd name="T4" fmla="*/ 2 w 3"/>
                  <a:gd name="T5" fmla="*/ 2 h 2"/>
                  <a:gd name="T6" fmla="*/ 0 w 3"/>
                  <a:gd name="T7" fmla="*/ 1 h 2"/>
                  <a:gd name="T8" fmla="*/ 2 w 3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2" y="0"/>
                    </a:moveTo>
                    <a:lnTo>
                      <a:pt x="3" y="1"/>
                    </a:lnTo>
                    <a:lnTo>
                      <a:pt x="2" y="2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3" name="Freeform 232"/>
              <p:cNvSpPr>
                <a:spLocks/>
              </p:cNvSpPr>
              <p:nvPr/>
            </p:nvSpPr>
            <p:spPr bwMode="auto">
              <a:xfrm>
                <a:off x="5550" y="408"/>
                <a:ext cx="2" cy="3"/>
              </a:xfrm>
              <a:custGeom>
                <a:avLst/>
                <a:gdLst>
                  <a:gd name="T0" fmla="*/ 0 w 2"/>
                  <a:gd name="T1" fmla="*/ 2 h 3"/>
                  <a:gd name="T2" fmla="*/ 0 w 2"/>
                  <a:gd name="T3" fmla="*/ 2 h 3"/>
                  <a:gd name="T4" fmla="*/ 2 w 2"/>
                  <a:gd name="T5" fmla="*/ 0 h 3"/>
                  <a:gd name="T6" fmla="*/ 2 w 2"/>
                  <a:gd name="T7" fmla="*/ 2 h 3"/>
                  <a:gd name="T8" fmla="*/ 0 w 2"/>
                  <a:gd name="T9" fmla="*/ 3 h 3"/>
                  <a:gd name="T10" fmla="*/ 0 w 2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3">
                    <a:moveTo>
                      <a:pt x="0" y="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4" name="Freeform 233"/>
              <p:cNvSpPr>
                <a:spLocks/>
              </p:cNvSpPr>
              <p:nvPr/>
            </p:nvSpPr>
            <p:spPr bwMode="auto">
              <a:xfrm>
                <a:off x="5539" y="351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2 h 2"/>
                  <a:gd name="T4" fmla="*/ 2 w 2"/>
                  <a:gd name="T5" fmla="*/ 2 h 2"/>
                  <a:gd name="T6" fmla="*/ 0 w 2"/>
                  <a:gd name="T7" fmla="*/ 1 h 2"/>
                  <a:gd name="T8" fmla="*/ 0 w 2"/>
                  <a:gd name="T9" fmla="*/ 0 h 2"/>
                  <a:gd name="T10" fmla="*/ 0 w 2"/>
                  <a:gd name="T11" fmla="*/ 0 h 2"/>
                  <a:gd name="T12" fmla="*/ 2 w 2"/>
                  <a:gd name="T13" fmla="*/ 0 h 2"/>
                  <a:gd name="T14" fmla="*/ 2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5" name="Freeform 234"/>
              <p:cNvSpPr>
                <a:spLocks noEditPoints="1"/>
              </p:cNvSpPr>
              <p:nvPr/>
            </p:nvSpPr>
            <p:spPr bwMode="auto">
              <a:xfrm>
                <a:off x="5430" y="11"/>
                <a:ext cx="244" cy="86"/>
              </a:xfrm>
              <a:custGeom>
                <a:avLst/>
                <a:gdLst>
                  <a:gd name="T0" fmla="*/ 0 w 244"/>
                  <a:gd name="T1" fmla="*/ 0 h 86"/>
                  <a:gd name="T2" fmla="*/ 244 w 244"/>
                  <a:gd name="T3" fmla="*/ 0 h 86"/>
                  <a:gd name="T4" fmla="*/ 244 w 244"/>
                  <a:gd name="T5" fmla="*/ 84 h 86"/>
                  <a:gd name="T6" fmla="*/ 244 w 244"/>
                  <a:gd name="T7" fmla="*/ 84 h 86"/>
                  <a:gd name="T8" fmla="*/ 241 w 244"/>
                  <a:gd name="T9" fmla="*/ 84 h 86"/>
                  <a:gd name="T10" fmla="*/ 241 w 244"/>
                  <a:gd name="T11" fmla="*/ 84 h 86"/>
                  <a:gd name="T12" fmla="*/ 216 w 244"/>
                  <a:gd name="T13" fmla="*/ 86 h 86"/>
                  <a:gd name="T14" fmla="*/ 0 w 244"/>
                  <a:gd name="T15" fmla="*/ 86 h 86"/>
                  <a:gd name="T16" fmla="*/ 0 w 244"/>
                  <a:gd name="T17" fmla="*/ 0 h 86"/>
                  <a:gd name="T18" fmla="*/ 133 w 244"/>
                  <a:gd name="T19" fmla="*/ 66 h 86"/>
                  <a:gd name="T20" fmla="*/ 167 w 244"/>
                  <a:gd name="T21" fmla="*/ 66 h 86"/>
                  <a:gd name="T22" fmla="*/ 139 w 244"/>
                  <a:gd name="T23" fmla="*/ 37 h 86"/>
                  <a:gd name="T24" fmla="*/ 167 w 244"/>
                  <a:gd name="T25" fmla="*/ 9 h 86"/>
                  <a:gd name="T26" fmla="*/ 133 w 244"/>
                  <a:gd name="T27" fmla="*/ 9 h 86"/>
                  <a:gd name="T28" fmla="*/ 123 w 244"/>
                  <a:gd name="T29" fmla="*/ 21 h 86"/>
                  <a:gd name="T30" fmla="*/ 122 w 244"/>
                  <a:gd name="T31" fmla="*/ 21 h 86"/>
                  <a:gd name="T32" fmla="*/ 122 w 244"/>
                  <a:gd name="T33" fmla="*/ 20 h 86"/>
                  <a:gd name="T34" fmla="*/ 122 w 244"/>
                  <a:gd name="T35" fmla="*/ 20 h 86"/>
                  <a:gd name="T36" fmla="*/ 111 w 244"/>
                  <a:gd name="T37" fmla="*/ 9 h 86"/>
                  <a:gd name="T38" fmla="*/ 108 w 244"/>
                  <a:gd name="T39" fmla="*/ 9 h 86"/>
                  <a:gd name="T40" fmla="*/ 78 w 244"/>
                  <a:gd name="T41" fmla="*/ 9 h 86"/>
                  <a:gd name="T42" fmla="*/ 105 w 244"/>
                  <a:gd name="T43" fmla="*/ 37 h 86"/>
                  <a:gd name="T44" fmla="*/ 77 w 244"/>
                  <a:gd name="T45" fmla="*/ 66 h 86"/>
                  <a:gd name="T46" fmla="*/ 111 w 244"/>
                  <a:gd name="T47" fmla="*/ 66 h 86"/>
                  <a:gd name="T48" fmla="*/ 120 w 244"/>
                  <a:gd name="T49" fmla="*/ 54 h 86"/>
                  <a:gd name="T50" fmla="*/ 122 w 244"/>
                  <a:gd name="T51" fmla="*/ 54 h 86"/>
                  <a:gd name="T52" fmla="*/ 122 w 244"/>
                  <a:gd name="T53" fmla="*/ 54 h 86"/>
                  <a:gd name="T54" fmla="*/ 133 w 244"/>
                  <a:gd name="T55" fmla="*/ 66 h 8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244" h="86">
                    <a:moveTo>
                      <a:pt x="0" y="0"/>
                    </a:moveTo>
                    <a:lnTo>
                      <a:pt x="244" y="0"/>
                    </a:lnTo>
                    <a:lnTo>
                      <a:pt x="244" y="84"/>
                    </a:lnTo>
                    <a:lnTo>
                      <a:pt x="241" y="84"/>
                    </a:lnTo>
                    <a:lnTo>
                      <a:pt x="216" y="86"/>
                    </a:lnTo>
                    <a:lnTo>
                      <a:pt x="0" y="86"/>
                    </a:lnTo>
                    <a:lnTo>
                      <a:pt x="0" y="0"/>
                    </a:lnTo>
                    <a:close/>
                    <a:moveTo>
                      <a:pt x="133" y="66"/>
                    </a:moveTo>
                    <a:lnTo>
                      <a:pt x="167" y="66"/>
                    </a:lnTo>
                    <a:lnTo>
                      <a:pt x="139" y="37"/>
                    </a:lnTo>
                    <a:lnTo>
                      <a:pt x="167" y="9"/>
                    </a:lnTo>
                    <a:lnTo>
                      <a:pt x="133" y="9"/>
                    </a:lnTo>
                    <a:lnTo>
                      <a:pt x="123" y="21"/>
                    </a:lnTo>
                    <a:lnTo>
                      <a:pt x="122" y="21"/>
                    </a:lnTo>
                    <a:lnTo>
                      <a:pt x="122" y="20"/>
                    </a:lnTo>
                    <a:lnTo>
                      <a:pt x="111" y="9"/>
                    </a:lnTo>
                    <a:lnTo>
                      <a:pt x="108" y="9"/>
                    </a:lnTo>
                    <a:lnTo>
                      <a:pt x="78" y="9"/>
                    </a:lnTo>
                    <a:lnTo>
                      <a:pt x="105" y="37"/>
                    </a:lnTo>
                    <a:lnTo>
                      <a:pt x="77" y="66"/>
                    </a:lnTo>
                    <a:lnTo>
                      <a:pt x="111" y="66"/>
                    </a:lnTo>
                    <a:lnTo>
                      <a:pt x="120" y="54"/>
                    </a:lnTo>
                    <a:lnTo>
                      <a:pt x="122" y="54"/>
                    </a:lnTo>
                    <a:lnTo>
                      <a:pt x="133" y="66"/>
                    </a:lnTo>
                    <a:close/>
                  </a:path>
                </a:pathLst>
              </a:custGeom>
              <a:solidFill>
                <a:srgbClr val="EC1C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6" name="Freeform 235"/>
              <p:cNvSpPr>
                <a:spLocks/>
              </p:cNvSpPr>
              <p:nvPr/>
            </p:nvSpPr>
            <p:spPr bwMode="auto">
              <a:xfrm>
                <a:off x="4548" y="348"/>
                <a:ext cx="54" cy="38"/>
              </a:xfrm>
              <a:custGeom>
                <a:avLst/>
                <a:gdLst>
                  <a:gd name="T0" fmla="*/ 32 w 54"/>
                  <a:gd name="T1" fmla="*/ 19 h 38"/>
                  <a:gd name="T2" fmla="*/ 14 w 54"/>
                  <a:gd name="T3" fmla="*/ 4 h 38"/>
                  <a:gd name="T4" fmla="*/ 0 w 54"/>
                  <a:gd name="T5" fmla="*/ 17 h 38"/>
                  <a:gd name="T6" fmla="*/ 0 w 54"/>
                  <a:gd name="T7" fmla="*/ 14 h 38"/>
                  <a:gd name="T8" fmla="*/ 12 w 54"/>
                  <a:gd name="T9" fmla="*/ 1 h 38"/>
                  <a:gd name="T10" fmla="*/ 14 w 54"/>
                  <a:gd name="T11" fmla="*/ 0 h 38"/>
                  <a:gd name="T12" fmla="*/ 33 w 54"/>
                  <a:gd name="T13" fmla="*/ 18 h 38"/>
                  <a:gd name="T14" fmla="*/ 54 w 54"/>
                  <a:gd name="T15" fmla="*/ 38 h 38"/>
                  <a:gd name="T16" fmla="*/ 46 w 54"/>
                  <a:gd name="T17" fmla="*/ 38 h 38"/>
                  <a:gd name="T18" fmla="*/ 46 w 54"/>
                  <a:gd name="T19" fmla="*/ 35 h 38"/>
                  <a:gd name="T20" fmla="*/ 49 w 54"/>
                  <a:gd name="T21" fmla="*/ 35 h 38"/>
                  <a:gd name="T22" fmla="*/ 46 w 54"/>
                  <a:gd name="T23" fmla="*/ 32 h 38"/>
                  <a:gd name="T24" fmla="*/ 46 w 54"/>
                  <a:gd name="T25" fmla="*/ 31 h 38"/>
                  <a:gd name="T26" fmla="*/ 44 w 54"/>
                  <a:gd name="T27" fmla="*/ 31 h 38"/>
                  <a:gd name="T28" fmla="*/ 32 w 54"/>
                  <a:gd name="T29" fmla="*/ 19 h 38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4" h="38">
                    <a:moveTo>
                      <a:pt x="32" y="19"/>
                    </a:moveTo>
                    <a:lnTo>
                      <a:pt x="14" y="4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12" y="1"/>
                    </a:lnTo>
                    <a:lnTo>
                      <a:pt x="14" y="0"/>
                    </a:lnTo>
                    <a:lnTo>
                      <a:pt x="33" y="18"/>
                    </a:lnTo>
                    <a:lnTo>
                      <a:pt x="54" y="38"/>
                    </a:lnTo>
                    <a:lnTo>
                      <a:pt x="46" y="38"/>
                    </a:lnTo>
                    <a:lnTo>
                      <a:pt x="46" y="35"/>
                    </a:lnTo>
                    <a:lnTo>
                      <a:pt x="49" y="35"/>
                    </a:lnTo>
                    <a:lnTo>
                      <a:pt x="46" y="32"/>
                    </a:lnTo>
                    <a:lnTo>
                      <a:pt x="46" y="31"/>
                    </a:lnTo>
                    <a:lnTo>
                      <a:pt x="44" y="31"/>
                    </a:lnTo>
                    <a:lnTo>
                      <a:pt x="32" y="19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7" name="Rectangle 236"/>
              <p:cNvSpPr>
                <a:spLocks noChangeArrowheads="1"/>
              </p:cNvSpPr>
              <p:nvPr/>
            </p:nvSpPr>
            <p:spPr bwMode="auto">
              <a:xfrm>
                <a:off x="5531" y="412"/>
                <a:ext cx="1" cy="2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18" name="Freeform 237"/>
              <p:cNvSpPr>
                <a:spLocks/>
              </p:cNvSpPr>
              <p:nvPr/>
            </p:nvSpPr>
            <p:spPr bwMode="auto">
              <a:xfrm>
                <a:off x="5532" y="351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1 h 2"/>
                  <a:gd name="T4" fmla="*/ 0 w 2"/>
                  <a:gd name="T5" fmla="*/ 2 h 2"/>
                  <a:gd name="T6" fmla="*/ 0 w 2"/>
                  <a:gd name="T7" fmla="*/ 0 h 2"/>
                  <a:gd name="T8" fmla="*/ 2 w 2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1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9" name="Rectangle 238"/>
              <p:cNvSpPr>
                <a:spLocks noChangeArrowheads="1"/>
              </p:cNvSpPr>
              <p:nvPr/>
            </p:nvSpPr>
            <p:spPr bwMode="auto">
              <a:xfrm>
                <a:off x="5499" y="391"/>
                <a:ext cx="1" cy="2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pic>
            <p:nvPicPr>
              <p:cNvPr id="5320" name="Picture 239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87" y="339"/>
                <a:ext cx="97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321" name="Freeform 240"/>
              <p:cNvSpPr>
                <a:spLocks/>
              </p:cNvSpPr>
              <p:nvPr/>
            </p:nvSpPr>
            <p:spPr bwMode="auto">
              <a:xfrm>
                <a:off x="5142" y="386"/>
                <a:ext cx="41" cy="22"/>
              </a:xfrm>
              <a:custGeom>
                <a:avLst/>
                <a:gdLst>
                  <a:gd name="T0" fmla="*/ 21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1 w 41"/>
                  <a:gd name="T7" fmla="*/ 22 h 22"/>
                  <a:gd name="T8" fmla="*/ 10 w 41"/>
                  <a:gd name="T9" fmla="*/ 11 h 22"/>
                  <a:gd name="T10" fmla="*/ 0 w 41"/>
                  <a:gd name="T11" fmla="*/ 0 h 22"/>
                  <a:gd name="T12" fmla="*/ 21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22">
                    <a:moveTo>
                      <a:pt x="21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1" y="22"/>
                    </a:lnTo>
                    <a:lnTo>
                      <a:pt x="10" y="11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2" name="Freeform 241"/>
              <p:cNvSpPr>
                <a:spLocks/>
              </p:cNvSpPr>
              <p:nvPr/>
            </p:nvSpPr>
            <p:spPr bwMode="auto">
              <a:xfrm>
                <a:off x="5510" y="384"/>
                <a:ext cx="1" cy="6"/>
              </a:xfrm>
              <a:custGeom>
                <a:avLst/>
                <a:gdLst>
                  <a:gd name="T0" fmla="*/ 0 w 1"/>
                  <a:gd name="T1" fmla="*/ 0 h 6"/>
                  <a:gd name="T2" fmla="*/ 1 w 1"/>
                  <a:gd name="T3" fmla="*/ 0 h 6"/>
                  <a:gd name="T4" fmla="*/ 1 w 1"/>
                  <a:gd name="T5" fmla="*/ 0 h 6"/>
                  <a:gd name="T6" fmla="*/ 1 w 1"/>
                  <a:gd name="T7" fmla="*/ 3 h 6"/>
                  <a:gd name="T8" fmla="*/ 1 w 1"/>
                  <a:gd name="T9" fmla="*/ 3 h 6"/>
                  <a:gd name="T10" fmla="*/ 1 w 1"/>
                  <a:gd name="T11" fmla="*/ 6 h 6"/>
                  <a:gd name="T12" fmla="*/ 0 w 1"/>
                  <a:gd name="T13" fmla="*/ 6 h 6"/>
                  <a:gd name="T14" fmla="*/ 0 w 1"/>
                  <a:gd name="T15" fmla="*/ 6 h 6"/>
                  <a:gd name="T16" fmla="*/ 0 w 1"/>
                  <a:gd name="T17" fmla="*/ 3 h 6"/>
                  <a:gd name="T18" fmla="*/ 0 w 1"/>
                  <a:gd name="T19" fmla="*/ 3 h 6"/>
                  <a:gd name="T20" fmla="*/ 0 w 1"/>
                  <a:gd name="T21" fmla="*/ 0 h 6"/>
                  <a:gd name="T22" fmla="*/ 0 w 1"/>
                  <a:gd name="T23" fmla="*/ 0 h 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" h="6">
                    <a:moveTo>
                      <a:pt x="0" y="0"/>
                    </a:moveTo>
                    <a:lnTo>
                      <a:pt x="1" y="0"/>
                    </a:lnTo>
                    <a:lnTo>
                      <a:pt x="1" y="3"/>
                    </a:lnTo>
                    <a:lnTo>
                      <a:pt x="1" y="6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3" name="Freeform 242"/>
              <p:cNvSpPr>
                <a:spLocks/>
              </p:cNvSpPr>
              <p:nvPr/>
            </p:nvSpPr>
            <p:spPr bwMode="auto">
              <a:xfrm>
                <a:off x="5169" y="95"/>
                <a:ext cx="1" cy="0"/>
              </a:xfrm>
              <a:custGeom>
                <a:avLst/>
                <a:gdLst>
                  <a:gd name="T0" fmla="*/ 1 w 1"/>
                  <a:gd name="T1" fmla="*/ 1 w 1"/>
                  <a:gd name="T2" fmla="*/ 1 w 1"/>
                  <a:gd name="T3" fmla="*/ 0 w 1"/>
                  <a:gd name="T4" fmla="*/ 0 w 1"/>
                  <a:gd name="T5" fmla="*/ 1 w 1"/>
                  <a:gd name="T6" fmla="*/ 1 w 1"/>
                  <a:gd name="T7" fmla="*/ 1 w 1"/>
                  <a:gd name="T8" fmla="*/ 1 w 1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9">
                    <a:pos x="T0" y="0"/>
                  </a:cxn>
                  <a:cxn ang="T10">
                    <a:pos x="T1" y="0"/>
                  </a:cxn>
                  <a:cxn ang="T11">
                    <a:pos x="T2" y="0"/>
                  </a:cxn>
                  <a:cxn ang="T12">
                    <a:pos x="T3" y="0"/>
                  </a:cxn>
                  <a:cxn ang="T13">
                    <a:pos x="T4" y="0"/>
                  </a:cxn>
                  <a:cxn ang="T14">
                    <a:pos x="T5" y="0"/>
                  </a:cxn>
                  <a:cxn ang="T15">
                    <a:pos x="T6" y="0"/>
                  </a:cxn>
                  <a:cxn ang="T16">
                    <a:pos x="T7" y="0"/>
                  </a:cxn>
                  <a:cxn ang="T17">
                    <a:pos x="T8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4" name="Freeform 243"/>
              <p:cNvSpPr>
                <a:spLocks/>
              </p:cNvSpPr>
              <p:nvPr/>
            </p:nvSpPr>
            <p:spPr bwMode="auto">
              <a:xfrm>
                <a:off x="5539" y="411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1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0 h 1"/>
                  <a:gd name="T10" fmla="*/ 0 w 2"/>
                  <a:gd name="T11" fmla="*/ 0 h 1"/>
                  <a:gd name="T12" fmla="*/ 2 w 2"/>
                  <a:gd name="T13" fmla="*/ 0 h 1"/>
                  <a:gd name="T14" fmla="*/ 2 w 2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5" name="Freeform 244"/>
              <p:cNvSpPr>
                <a:spLocks/>
              </p:cNvSpPr>
              <p:nvPr/>
            </p:nvSpPr>
            <p:spPr bwMode="auto">
              <a:xfrm>
                <a:off x="5562" y="384"/>
                <a:ext cx="1" cy="6"/>
              </a:xfrm>
              <a:custGeom>
                <a:avLst/>
                <a:gdLst>
                  <a:gd name="T0" fmla="*/ 1 w 1"/>
                  <a:gd name="T1" fmla="*/ 6 h 6"/>
                  <a:gd name="T2" fmla="*/ 0 w 1"/>
                  <a:gd name="T3" fmla="*/ 6 h 6"/>
                  <a:gd name="T4" fmla="*/ 0 w 1"/>
                  <a:gd name="T5" fmla="*/ 6 h 6"/>
                  <a:gd name="T6" fmla="*/ 0 w 1"/>
                  <a:gd name="T7" fmla="*/ 3 h 6"/>
                  <a:gd name="T8" fmla="*/ 0 w 1"/>
                  <a:gd name="T9" fmla="*/ 3 h 6"/>
                  <a:gd name="T10" fmla="*/ 0 w 1"/>
                  <a:gd name="T11" fmla="*/ 0 h 6"/>
                  <a:gd name="T12" fmla="*/ 1 w 1"/>
                  <a:gd name="T13" fmla="*/ 0 h 6"/>
                  <a:gd name="T14" fmla="*/ 1 w 1"/>
                  <a:gd name="T15" fmla="*/ 0 h 6"/>
                  <a:gd name="T16" fmla="*/ 1 w 1"/>
                  <a:gd name="T17" fmla="*/ 3 h 6"/>
                  <a:gd name="T18" fmla="*/ 1 w 1"/>
                  <a:gd name="T19" fmla="*/ 3 h 6"/>
                  <a:gd name="T20" fmla="*/ 1 w 1"/>
                  <a:gd name="T21" fmla="*/ 6 h 6"/>
                  <a:gd name="T22" fmla="*/ 1 w 1"/>
                  <a:gd name="T23" fmla="*/ 6 h 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" h="6">
                    <a:moveTo>
                      <a:pt x="1" y="6"/>
                    </a:move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1" y="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6" name="Freeform 245"/>
              <p:cNvSpPr>
                <a:spLocks/>
              </p:cNvSpPr>
              <p:nvPr/>
            </p:nvSpPr>
            <p:spPr bwMode="auto">
              <a:xfrm>
                <a:off x="5566" y="365"/>
                <a:ext cx="8" cy="17"/>
              </a:xfrm>
              <a:custGeom>
                <a:avLst/>
                <a:gdLst>
                  <a:gd name="T0" fmla="*/ 0 w 8"/>
                  <a:gd name="T1" fmla="*/ 1 h 17"/>
                  <a:gd name="T2" fmla="*/ 1 w 8"/>
                  <a:gd name="T3" fmla="*/ 0 h 17"/>
                  <a:gd name="T4" fmla="*/ 1 w 8"/>
                  <a:gd name="T5" fmla="*/ 0 h 17"/>
                  <a:gd name="T6" fmla="*/ 5 w 8"/>
                  <a:gd name="T7" fmla="*/ 8 h 17"/>
                  <a:gd name="T8" fmla="*/ 8 w 8"/>
                  <a:gd name="T9" fmla="*/ 17 h 17"/>
                  <a:gd name="T10" fmla="*/ 7 w 8"/>
                  <a:gd name="T11" fmla="*/ 17 h 17"/>
                  <a:gd name="T12" fmla="*/ 7 w 8"/>
                  <a:gd name="T13" fmla="*/ 17 h 17"/>
                  <a:gd name="T14" fmla="*/ 4 w 8"/>
                  <a:gd name="T15" fmla="*/ 8 h 17"/>
                  <a:gd name="T16" fmla="*/ 0 w 8"/>
                  <a:gd name="T17" fmla="*/ 1 h 17"/>
                  <a:gd name="T18" fmla="*/ 0 w 8"/>
                  <a:gd name="T19" fmla="*/ 1 h 1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8" h="17">
                    <a:moveTo>
                      <a:pt x="0" y="1"/>
                    </a:moveTo>
                    <a:lnTo>
                      <a:pt x="1" y="0"/>
                    </a:lnTo>
                    <a:lnTo>
                      <a:pt x="5" y="8"/>
                    </a:lnTo>
                    <a:lnTo>
                      <a:pt x="8" y="17"/>
                    </a:lnTo>
                    <a:lnTo>
                      <a:pt x="7" y="17"/>
                    </a:lnTo>
                    <a:lnTo>
                      <a:pt x="4" y="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7" name="Freeform 246"/>
              <p:cNvSpPr>
                <a:spLocks/>
              </p:cNvSpPr>
              <p:nvPr/>
            </p:nvSpPr>
            <p:spPr bwMode="auto">
              <a:xfrm>
                <a:off x="5564" y="366"/>
                <a:ext cx="9" cy="16"/>
              </a:xfrm>
              <a:custGeom>
                <a:avLst/>
                <a:gdLst>
                  <a:gd name="T0" fmla="*/ 7 w 9"/>
                  <a:gd name="T1" fmla="*/ 16 h 16"/>
                  <a:gd name="T2" fmla="*/ 0 w 9"/>
                  <a:gd name="T3" fmla="*/ 1 h 16"/>
                  <a:gd name="T4" fmla="*/ 2 w 9"/>
                  <a:gd name="T5" fmla="*/ 0 h 16"/>
                  <a:gd name="T6" fmla="*/ 2 w 9"/>
                  <a:gd name="T7" fmla="*/ 0 h 16"/>
                  <a:gd name="T8" fmla="*/ 6 w 9"/>
                  <a:gd name="T9" fmla="*/ 7 h 16"/>
                  <a:gd name="T10" fmla="*/ 9 w 9"/>
                  <a:gd name="T11" fmla="*/ 16 h 16"/>
                  <a:gd name="T12" fmla="*/ 7 w 9"/>
                  <a:gd name="T13" fmla="*/ 16 h 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" h="16">
                    <a:moveTo>
                      <a:pt x="7" y="16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6" y="7"/>
                    </a:lnTo>
                    <a:lnTo>
                      <a:pt x="9" y="16"/>
                    </a:lnTo>
                    <a:lnTo>
                      <a:pt x="7" y="1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8" name="Freeform 247"/>
              <p:cNvSpPr>
                <a:spLocks/>
              </p:cNvSpPr>
              <p:nvPr/>
            </p:nvSpPr>
            <p:spPr bwMode="auto">
              <a:xfrm>
                <a:off x="5542" y="418"/>
                <a:ext cx="17" cy="7"/>
              </a:xfrm>
              <a:custGeom>
                <a:avLst/>
                <a:gdLst>
                  <a:gd name="T0" fmla="*/ 15 w 17"/>
                  <a:gd name="T1" fmla="*/ 0 h 7"/>
                  <a:gd name="T2" fmla="*/ 15 w 17"/>
                  <a:gd name="T3" fmla="*/ 0 h 7"/>
                  <a:gd name="T4" fmla="*/ 17 w 17"/>
                  <a:gd name="T5" fmla="*/ 0 h 7"/>
                  <a:gd name="T6" fmla="*/ 17 w 17"/>
                  <a:gd name="T7" fmla="*/ 0 h 7"/>
                  <a:gd name="T8" fmla="*/ 10 w 17"/>
                  <a:gd name="T9" fmla="*/ 6 h 7"/>
                  <a:gd name="T10" fmla="*/ 0 w 17"/>
                  <a:gd name="T11" fmla="*/ 7 h 7"/>
                  <a:gd name="T12" fmla="*/ 0 w 17"/>
                  <a:gd name="T13" fmla="*/ 6 h 7"/>
                  <a:gd name="T14" fmla="*/ 0 w 17"/>
                  <a:gd name="T15" fmla="*/ 6 h 7"/>
                  <a:gd name="T16" fmla="*/ 8 w 17"/>
                  <a:gd name="T17" fmla="*/ 4 h 7"/>
                  <a:gd name="T18" fmla="*/ 15 w 17"/>
                  <a:gd name="T19" fmla="*/ 0 h 7"/>
                  <a:gd name="T20" fmla="*/ 15 w 17"/>
                  <a:gd name="T21" fmla="*/ 0 h 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7" h="7">
                    <a:moveTo>
                      <a:pt x="15" y="0"/>
                    </a:moveTo>
                    <a:lnTo>
                      <a:pt x="15" y="0"/>
                    </a:lnTo>
                    <a:lnTo>
                      <a:pt x="17" y="0"/>
                    </a:lnTo>
                    <a:lnTo>
                      <a:pt x="10" y="6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8" y="4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9" name="Freeform 248"/>
              <p:cNvSpPr>
                <a:spLocks/>
              </p:cNvSpPr>
              <p:nvPr/>
            </p:nvSpPr>
            <p:spPr bwMode="auto">
              <a:xfrm>
                <a:off x="5154" y="11"/>
                <a:ext cx="537" cy="101"/>
              </a:xfrm>
              <a:custGeom>
                <a:avLst/>
                <a:gdLst>
                  <a:gd name="T0" fmla="*/ 2 w 537"/>
                  <a:gd name="T1" fmla="*/ 83 h 101"/>
                  <a:gd name="T2" fmla="*/ 2 w 537"/>
                  <a:gd name="T3" fmla="*/ 83 h 101"/>
                  <a:gd name="T4" fmla="*/ 4 w 537"/>
                  <a:gd name="T5" fmla="*/ 89 h 101"/>
                  <a:gd name="T6" fmla="*/ 7 w 537"/>
                  <a:gd name="T7" fmla="*/ 93 h 101"/>
                  <a:gd name="T8" fmla="*/ 11 w 537"/>
                  <a:gd name="T9" fmla="*/ 97 h 101"/>
                  <a:gd name="T10" fmla="*/ 16 w 537"/>
                  <a:gd name="T11" fmla="*/ 98 h 101"/>
                  <a:gd name="T12" fmla="*/ 520 w 537"/>
                  <a:gd name="T13" fmla="*/ 98 h 101"/>
                  <a:gd name="T14" fmla="*/ 520 w 537"/>
                  <a:gd name="T15" fmla="*/ 98 h 101"/>
                  <a:gd name="T16" fmla="*/ 525 w 537"/>
                  <a:gd name="T17" fmla="*/ 97 h 101"/>
                  <a:gd name="T18" fmla="*/ 530 w 537"/>
                  <a:gd name="T19" fmla="*/ 93 h 101"/>
                  <a:gd name="T20" fmla="*/ 532 w 537"/>
                  <a:gd name="T21" fmla="*/ 89 h 101"/>
                  <a:gd name="T22" fmla="*/ 534 w 537"/>
                  <a:gd name="T23" fmla="*/ 83 h 101"/>
                  <a:gd name="T24" fmla="*/ 534 w 537"/>
                  <a:gd name="T25" fmla="*/ 0 h 101"/>
                  <a:gd name="T26" fmla="*/ 534 w 537"/>
                  <a:gd name="T27" fmla="*/ 0 h 101"/>
                  <a:gd name="T28" fmla="*/ 537 w 537"/>
                  <a:gd name="T29" fmla="*/ 0 h 101"/>
                  <a:gd name="T30" fmla="*/ 537 w 537"/>
                  <a:gd name="T31" fmla="*/ 83 h 101"/>
                  <a:gd name="T32" fmla="*/ 537 w 537"/>
                  <a:gd name="T33" fmla="*/ 83 h 101"/>
                  <a:gd name="T34" fmla="*/ 535 w 537"/>
                  <a:gd name="T35" fmla="*/ 90 h 101"/>
                  <a:gd name="T36" fmla="*/ 531 w 537"/>
                  <a:gd name="T37" fmla="*/ 96 h 101"/>
                  <a:gd name="T38" fmla="*/ 531 w 537"/>
                  <a:gd name="T39" fmla="*/ 96 h 101"/>
                  <a:gd name="T40" fmla="*/ 527 w 537"/>
                  <a:gd name="T41" fmla="*/ 100 h 101"/>
                  <a:gd name="T42" fmla="*/ 520 w 537"/>
                  <a:gd name="T43" fmla="*/ 101 h 101"/>
                  <a:gd name="T44" fmla="*/ 16 w 537"/>
                  <a:gd name="T45" fmla="*/ 101 h 101"/>
                  <a:gd name="T46" fmla="*/ 16 w 537"/>
                  <a:gd name="T47" fmla="*/ 101 h 101"/>
                  <a:gd name="T48" fmla="*/ 9 w 537"/>
                  <a:gd name="T49" fmla="*/ 100 h 101"/>
                  <a:gd name="T50" fmla="*/ 4 w 537"/>
                  <a:gd name="T51" fmla="*/ 96 h 101"/>
                  <a:gd name="T52" fmla="*/ 4 w 537"/>
                  <a:gd name="T53" fmla="*/ 96 h 101"/>
                  <a:gd name="T54" fmla="*/ 1 w 537"/>
                  <a:gd name="T55" fmla="*/ 90 h 101"/>
                  <a:gd name="T56" fmla="*/ 0 w 537"/>
                  <a:gd name="T57" fmla="*/ 83 h 101"/>
                  <a:gd name="T58" fmla="*/ 0 w 537"/>
                  <a:gd name="T59" fmla="*/ 0 h 101"/>
                  <a:gd name="T60" fmla="*/ 2 w 537"/>
                  <a:gd name="T61" fmla="*/ 0 h 101"/>
                  <a:gd name="T62" fmla="*/ 2 w 537"/>
                  <a:gd name="T63" fmla="*/ 83 h 101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37" h="101">
                    <a:moveTo>
                      <a:pt x="2" y="83"/>
                    </a:moveTo>
                    <a:lnTo>
                      <a:pt x="2" y="83"/>
                    </a:lnTo>
                    <a:lnTo>
                      <a:pt x="4" y="89"/>
                    </a:lnTo>
                    <a:lnTo>
                      <a:pt x="7" y="93"/>
                    </a:lnTo>
                    <a:lnTo>
                      <a:pt x="11" y="97"/>
                    </a:lnTo>
                    <a:lnTo>
                      <a:pt x="16" y="98"/>
                    </a:lnTo>
                    <a:lnTo>
                      <a:pt x="520" y="98"/>
                    </a:lnTo>
                    <a:lnTo>
                      <a:pt x="525" y="97"/>
                    </a:lnTo>
                    <a:lnTo>
                      <a:pt x="530" y="93"/>
                    </a:lnTo>
                    <a:lnTo>
                      <a:pt x="532" y="89"/>
                    </a:lnTo>
                    <a:lnTo>
                      <a:pt x="534" y="83"/>
                    </a:lnTo>
                    <a:lnTo>
                      <a:pt x="534" y="0"/>
                    </a:lnTo>
                    <a:lnTo>
                      <a:pt x="537" y="0"/>
                    </a:lnTo>
                    <a:lnTo>
                      <a:pt x="537" y="83"/>
                    </a:lnTo>
                    <a:lnTo>
                      <a:pt x="535" y="90"/>
                    </a:lnTo>
                    <a:lnTo>
                      <a:pt x="531" y="96"/>
                    </a:lnTo>
                    <a:lnTo>
                      <a:pt x="527" y="100"/>
                    </a:lnTo>
                    <a:lnTo>
                      <a:pt x="520" y="101"/>
                    </a:lnTo>
                    <a:lnTo>
                      <a:pt x="16" y="101"/>
                    </a:lnTo>
                    <a:lnTo>
                      <a:pt x="9" y="100"/>
                    </a:lnTo>
                    <a:lnTo>
                      <a:pt x="4" y="96"/>
                    </a:lnTo>
                    <a:lnTo>
                      <a:pt x="1" y="90"/>
                    </a:lnTo>
                    <a:lnTo>
                      <a:pt x="0" y="83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83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30" name="Freeform 249"/>
              <p:cNvSpPr>
                <a:spLocks/>
              </p:cNvSpPr>
              <p:nvPr/>
            </p:nvSpPr>
            <p:spPr bwMode="auto">
              <a:xfrm>
                <a:off x="5299" y="11"/>
                <a:ext cx="115" cy="89"/>
              </a:xfrm>
              <a:custGeom>
                <a:avLst/>
                <a:gdLst>
                  <a:gd name="T0" fmla="*/ 113 w 115"/>
                  <a:gd name="T1" fmla="*/ 86 h 89"/>
                  <a:gd name="T2" fmla="*/ 113 w 115"/>
                  <a:gd name="T3" fmla="*/ 0 h 89"/>
                  <a:gd name="T4" fmla="*/ 115 w 115"/>
                  <a:gd name="T5" fmla="*/ 0 h 89"/>
                  <a:gd name="T6" fmla="*/ 115 w 115"/>
                  <a:gd name="T7" fmla="*/ 89 h 89"/>
                  <a:gd name="T8" fmla="*/ 0 w 115"/>
                  <a:gd name="T9" fmla="*/ 89 h 89"/>
                  <a:gd name="T10" fmla="*/ 0 w 115"/>
                  <a:gd name="T11" fmla="*/ 86 h 89"/>
                  <a:gd name="T12" fmla="*/ 113 w 115"/>
                  <a:gd name="T13" fmla="*/ 86 h 8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5" h="89">
                    <a:moveTo>
                      <a:pt x="113" y="86"/>
                    </a:moveTo>
                    <a:lnTo>
                      <a:pt x="113" y="0"/>
                    </a:lnTo>
                    <a:lnTo>
                      <a:pt x="115" y="0"/>
                    </a:lnTo>
                    <a:lnTo>
                      <a:pt x="115" y="89"/>
                    </a:lnTo>
                    <a:lnTo>
                      <a:pt x="0" y="89"/>
                    </a:lnTo>
                    <a:lnTo>
                      <a:pt x="0" y="86"/>
                    </a:lnTo>
                    <a:lnTo>
                      <a:pt x="113" y="86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31" name="Freeform 250"/>
              <p:cNvSpPr>
                <a:spLocks/>
              </p:cNvSpPr>
              <p:nvPr/>
            </p:nvSpPr>
            <p:spPr bwMode="auto">
              <a:xfrm>
                <a:off x="5507" y="410"/>
                <a:ext cx="3" cy="1"/>
              </a:xfrm>
              <a:custGeom>
                <a:avLst/>
                <a:gdLst>
                  <a:gd name="T0" fmla="*/ 1 w 3"/>
                  <a:gd name="T1" fmla="*/ 0 h 1"/>
                  <a:gd name="T2" fmla="*/ 3 w 3"/>
                  <a:gd name="T3" fmla="*/ 0 h 1"/>
                  <a:gd name="T4" fmla="*/ 1 w 3"/>
                  <a:gd name="T5" fmla="*/ 1 h 1"/>
                  <a:gd name="T6" fmla="*/ 0 w 3"/>
                  <a:gd name="T7" fmla="*/ 0 h 1"/>
                  <a:gd name="T8" fmla="*/ 1 w 3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1" y="0"/>
                    </a:moveTo>
                    <a:lnTo>
                      <a:pt x="3" y="0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32" name="Freeform 251"/>
              <p:cNvSpPr>
                <a:spLocks/>
              </p:cNvSpPr>
              <p:nvPr/>
            </p:nvSpPr>
            <p:spPr bwMode="auto">
              <a:xfrm>
                <a:off x="5557" y="415"/>
                <a:ext cx="2" cy="3"/>
              </a:xfrm>
              <a:custGeom>
                <a:avLst/>
                <a:gdLst>
                  <a:gd name="T0" fmla="*/ 0 w 2"/>
                  <a:gd name="T1" fmla="*/ 0 h 3"/>
                  <a:gd name="T2" fmla="*/ 2 w 2"/>
                  <a:gd name="T3" fmla="*/ 2 h 3"/>
                  <a:gd name="T4" fmla="*/ 0 w 2"/>
                  <a:gd name="T5" fmla="*/ 3 h 3"/>
                  <a:gd name="T6" fmla="*/ 0 w 2"/>
                  <a:gd name="T7" fmla="*/ 3 h 3"/>
                  <a:gd name="T8" fmla="*/ 0 w 2"/>
                  <a:gd name="T9" fmla="*/ 2 h 3"/>
                  <a:gd name="T10" fmla="*/ 0 w 2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3">
                    <a:moveTo>
                      <a:pt x="0" y="0"/>
                    </a:move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33" name="Freeform 252"/>
              <p:cNvSpPr>
                <a:spLocks/>
              </p:cNvSpPr>
              <p:nvPr/>
            </p:nvSpPr>
            <p:spPr bwMode="auto">
              <a:xfrm>
                <a:off x="5500" y="410"/>
                <a:ext cx="14" cy="14"/>
              </a:xfrm>
              <a:custGeom>
                <a:avLst/>
                <a:gdLst>
                  <a:gd name="T0" fmla="*/ 13 w 14"/>
                  <a:gd name="T1" fmla="*/ 8 h 14"/>
                  <a:gd name="T2" fmla="*/ 14 w 14"/>
                  <a:gd name="T3" fmla="*/ 8 h 14"/>
                  <a:gd name="T4" fmla="*/ 10 w 14"/>
                  <a:gd name="T5" fmla="*/ 14 h 14"/>
                  <a:gd name="T6" fmla="*/ 8 w 14"/>
                  <a:gd name="T7" fmla="*/ 14 h 14"/>
                  <a:gd name="T8" fmla="*/ 0 w 14"/>
                  <a:gd name="T9" fmla="*/ 5 h 14"/>
                  <a:gd name="T10" fmla="*/ 6 w 14"/>
                  <a:gd name="T11" fmla="*/ 0 h 14"/>
                  <a:gd name="T12" fmla="*/ 6 w 14"/>
                  <a:gd name="T13" fmla="*/ 1 h 14"/>
                  <a:gd name="T14" fmla="*/ 1 w 14"/>
                  <a:gd name="T15" fmla="*/ 5 h 14"/>
                  <a:gd name="T16" fmla="*/ 8 w 14"/>
                  <a:gd name="T17" fmla="*/ 12 h 14"/>
                  <a:gd name="T18" fmla="*/ 10 w 14"/>
                  <a:gd name="T19" fmla="*/ 11 h 14"/>
                  <a:gd name="T20" fmla="*/ 13 w 14"/>
                  <a:gd name="T21" fmla="*/ 8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4" h="14">
                    <a:moveTo>
                      <a:pt x="13" y="8"/>
                    </a:moveTo>
                    <a:lnTo>
                      <a:pt x="14" y="8"/>
                    </a:lnTo>
                    <a:lnTo>
                      <a:pt x="10" y="14"/>
                    </a:lnTo>
                    <a:lnTo>
                      <a:pt x="8" y="14"/>
                    </a:lnTo>
                    <a:lnTo>
                      <a:pt x="0" y="5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1" y="5"/>
                    </a:lnTo>
                    <a:lnTo>
                      <a:pt x="8" y="12"/>
                    </a:lnTo>
                    <a:lnTo>
                      <a:pt x="10" y="11"/>
                    </a:lnTo>
                    <a:lnTo>
                      <a:pt x="13" y="8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34" name="Freeform 253"/>
              <p:cNvSpPr>
                <a:spLocks/>
              </p:cNvSpPr>
              <p:nvPr/>
            </p:nvSpPr>
            <p:spPr bwMode="auto">
              <a:xfrm>
                <a:off x="5513" y="414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3 h 3"/>
                  <a:gd name="T4" fmla="*/ 1 w 1"/>
                  <a:gd name="T5" fmla="*/ 3 h 3"/>
                  <a:gd name="T6" fmla="*/ 0 w 1"/>
                  <a:gd name="T7" fmla="*/ 1 h 3"/>
                  <a:gd name="T8" fmla="*/ 1 w 1"/>
                  <a:gd name="T9" fmla="*/ 0 h 3"/>
                  <a:gd name="T10" fmla="*/ 1 w 1"/>
                  <a:gd name="T11" fmla="*/ 1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35" name="Rectangle 254"/>
              <p:cNvSpPr>
                <a:spLocks noChangeArrowheads="1"/>
              </p:cNvSpPr>
              <p:nvPr/>
            </p:nvSpPr>
            <p:spPr bwMode="auto">
              <a:xfrm>
                <a:off x="5009" y="400"/>
                <a:ext cx="3" cy="10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36" name="Freeform 255"/>
              <p:cNvSpPr>
                <a:spLocks/>
              </p:cNvSpPr>
              <p:nvPr/>
            </p:nvSpPr>
            <p:spPr bwMode="auto">
              <a:xfrm>
                <a:off x="5379" y="70"/>
                <a:ext cx="10" cy="3"/>
              </a:xfrm>
              <a:custGeom>
                <a:avLst/>
                <a:gdLst>
                  <a:gd name="T0" fmla="*/ 10 w 10"/>
                  <a:gd name="T1" fmla="*/ 3 h 3"/>
                  <a:gd name="T2" fmla="*/ 0 w 10"/>
                  <a:gd name="T3" fmla="*/ 3 h 3"/>
                  <a:gd name="T4" fmla="*/ 0 w 10"/>
                  <a:gd name="T5" fmla="*/ 0 h 3"/>
                  <a:gd name="T6" fmla="*/ 5 w 10"/>
                  <a:gd name="T7" fmla="*/ 0 h 3"/>
                  <a:gd name="T8" fmla="*/ 7 w 10"/>
                  <a:gd name="T9" fmla="*/ 0 h 3"/>
                  <a:gd name="T10" fmla="*/ 10 w 10"/>
                  <a:gd name="T11" fmla="*/ 0 h 3"/>
                  <a:gd name="T12" fmla="*/ 10 w 10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0" h="3">
                    <a:moveTo>
                      <a:pt x="10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0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37" name="Rectangle 256"/>
              <p:cNvSpPr>
                <a:spLocks noChangeArrowheads="1"/>
              </p:cNvSpPr>
              <p:nvPr/>
            </p:nvSpPr>
            <p:spPr bwMode="auto">
              <a:xfrm>
                <a:off x="4591" y="38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38" name="Rectangle 257"/>
              <p:cNvSpPr>
                <a:spLocks noChangeArrowheads="1"/>
              </p:cNvSpPr>
              <p:nvPr/>
            </p:nvSpPr>
            <p:spPr bwMode="auto">
              <a:xfrm>
                <a:off x="5031" y="410"/>
                <a:ext cx="9" cy="4"/>
              </a:xfrm>
              <a:prstGeom prst="rect">
                <a:avLst/>
              </a:prstGeom>
              <a:solidFill>
                <a:srgbClr val="00A5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39" name="Freeform 258"/>
              <p:cNvSpPr>
                <a:spLocks/>
              </p:cNvSpPr>
              <p:nvPr/>
            </p:nvSpPr>
            <p:spPr bwMode="auto">
              <a:xfrm>
                <a:off x="5532" y="426"/>
                <a:ext cx="9" cy="6"/>
              </a:xfrm>
              <a:custGeom>
                <a:avLst/>
                <a:gdLst>
                  <a:gd name="T0" fmla="*/ 0 w 9"/>
                  <a:gd name="T1" fmla="*/ 6 h 6"/>
                  <a:gd name="T2" fmla="*/ 0 w 9"/>
                  <a:gd name="T3" fmla="*/ 0 h 6"/>
                  <a:gd name="T4" fmla="*/ 0 w 9"/>
                  <a:gd name="T5" fmla="*/ 0 h 6"/>
                  <a:gd name="T6" fmla="*/ 2 w 9"/>
                  <a:gd name="T7" fmla="*/ 0 h 6"/>
                  <a:gd name="T8" fmla="*/ 2 w 9"/>
                  <a:gd name="T9" fmla="*/ 5 h 6"/>
                  <a:gd name="T10" fmla="*/ 7 w 9"/>
                  <a:gd name="T11" fmla="*/ 5 h 6"/>
                  <a:gd name="T12" fmla="*/ 7 w 9"/>
                  <a:gd name="T13" fmla="*/ 0 h 6"/>
                  <a:gd name="T14" fmla="*/ 7 w 9"/>
                  <a:gd name="T15" fmla="*/ 0 h 6"/>
                  <a:gd name="T16" fmla="*/ 9 w 9"/>
                  <a:gd name="T17" fmla="*/ 0 h 6"/>
                  <a:gd name="T18" fmla="*/ 9 w 9"/>
                  <a:gd name="T19" fmla="*/ 5 h 6"/>
                  <a:gd name="T20" fmla="*/ 9 w 9"/>
                  <a:gd name="T21" fmla="*/ 6 h 6"/>
                  <a:gd name="T22" fmla="*/ 0 w 9"/>
                  <a:gd name="T23" fmla="*/ 6 h 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9" h="6">
                    <a:moveTo>
                      <a:pt x="0" y="6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5"/>
                    </a:lnTo>
                    <a:lnTo>
                      <a:pt x="7" y="5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9" y="5"/>
                    </a:lnTo>
                    <a:lnTo>
                      <a:pt x="9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40" name="Rectangle 259"/>
              <p:cNvSpPr>
                <a:spLocks noChangeArrowheads="1"/>
              </p:cNvSpPr>
              <p:nvPr/>
            </p:nvSpPr>
            <p:spPr bwMode="auto">
              <a:xfrm>
                <a:off x="5009" y="417"/>
                <a:ext cx="3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41" name="Freeform 260"/>
              <p:cNvSpPr>
                <a:spLocks/>
              </p:cNvSpPr>
              <p:nvPr/>
            </p:nvSpPr>
            <p:spPr bwMode="auto">
              <a:xfrm>
                <a:off x="5006" y="389"/>
                <a:ext cx="3" cy="11"/>
              </a:xfrm>
              <a:custGeom>
                <a:avLst/>
                <a:gdLst>
                  <a:gd name="T0" fmla="*/ 0 w 3"/>
                  <a:gd name="T1" fmla="*/ 0 h 11"/>
                  <a:gd name="T2" fmla="*/ 2 w 3"/>
                  <a:gd name="T3" fmla="*/ 0 h 11"/>
                  <a:gd name="T4" fmla="*/ 2 w 3"/>
                  <a:gd name="T5" fmla="*/ 8 h 11"/>
                  <a:gd name="T6" fmla="*/ 3 w 3"/>
                  <a:gd name="T7" fmla="*/ 8 h 11"/>
                  <a:gd name="T8" fmla="*/ 3 w 3"/>
                  <a:gd name="T9" fmla="*/ 11 h 11"/>
                  <a:gd name="T10" fmla="*/ 0 w 3"/>
                  <a:gd name="T11" fmla="*/ 11 h 11"/>
                  <a:gd name="T12" fmla="*/ 0 w 3"/>
                  <a:gd name="T13" fmla="*/ 0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1">
                    <a:moveTo>
                      <a:pt x="0" y="0"/>
                    </a:moveTo>
                    <a:lnTo>
                      <a:pt x="2" y="0"/>
                    </a:lnTo>
                    <a:lnTo>
                      <a:pt x="2" y="8"/>
                    </a:lnTo>
                    <a:lnTo>
                      <a:pt x="3" y="8"/>
                    </a:lnTo>
                    <a:lnTo>
                      <a:pt x="3" y="11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42" name="Freeform 261"/>
              <p:cNvSpPr>
                <a:spLocks/>
              </p:cNvSpPr>
              <p:nvPr/>
            </p:nvSpPr>
            <p:spPr bwMode="auto">
              <a:xfrm>
                <a:off x="5566" y="393"/>
                <a:ext cx="8" cy="17"/>
              </a:xfrm>
              <a:custGeom>
                <a:avLst/>
                <a:gdLst>
                  <a:gd name="T0" fmla="*/ 0 w 8"/>
                  <a:gd name="T1" fmla="*/ 15 h 17"/>
                  <a:gd name="T2" fmla="*/ 0 w 8"/>
                  <a:gd name="T3" fmla="*/ 15 h 17"/>
                  <a:gd name="T4" fmla="*/ 4 w 8"/>
                  <a:gd name="T5" fmla="*/ 8 h 17"/>
                  <a:gd name="T6" fmla="*/ 7 w 8"/>
                  <a:gd name="T7" fmla="*/ 0 h 17"/>
                  <a:gd name="T8" fmla="*/ 8 w 8"/>
                  <a:gd name="T9" fmla="*/ 0 h 17"/>
                  <a:gd name="T10" fmla="*/ 8 w 8"/>
                  <a:gd name="T11" fmla="*/ 0 h 17"/>
                  <a:gd name="T12" fmla="*/ 5 w 8"/>
                  <a:gd name="T13" fmla="*/ 10 h 17"/>
                  <a:gd name="T14" fmla="*/ 1 w 8"/>
                  <a:gd name="T15" fmla="*/ 17 h 17"/>
                  <a:gd name="T16" fmla="*/ 0 w 8"/>
                  <a:gd name="T17" fmla="*/ 15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17">
                    <a:moveTo>
                      <a:pt x="0" y="15"/>
                    </a:moveTo>
                    <a:lnTo>
                      <a:pt x="0" y="15"/>
                    </a:lnTo>
                    <a:lnTo>
                      <a:pt x="4" y="8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5" y="10"/>
                    </a:lnTo>
                    <a:lnTo>
                      <a:pt x="1" y="17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43" name="Rectangle 262"/>
              <p:cNvSpPr>
                <a:spLocks noChangeArrowheads="1"/>
              </p:cNvSpPr>
              <p:nvPr/>
            </p:nvSpPr>
            <p:spPr bwMode="auto">
              <a:xfrm>
                <a:off x="5374" y="73"/>
                <a:ext cx="3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44" name="Rectangle 263"/>
              <p:cNvSpPr>
                <a:spLocks noChangeArrowheads="1"/>
              </p:cNvSpPr>
              <p:nvPr/>
            </p:nvSpPr>
            <p:spPr bwMode="auto">
              <a:xfrm>
                <a:off x="5752" y="460"/>
                <a:ext cx="3" cy="34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45" name="Freeform 264"/>
              <p:cNvSpPr>
                <a:spLocks/>
              </p:cNvSpPr>
              <p:nvPr/>
            </p:nvSpPr>
            <p:spPr bwMode="auto">
              <a:xfrm>
                <a:off x="5259" y="372"/>
                <a:ext cx="36" cy="43"/>
              </a:xfrm>
              <a:custGeom>
                <a:avLst/>
                <a:gdLst>
                  <a:gd name="T0" fmla="*/ 24 w 36"/>
                  <a:gd name="T1" fmla="*/ 15 h 43"/>
                  <a:gd name="T2" fmla="*/ 0 w 36"/>
                  <a:gd name="T3" fmla="*/ 43 h 43"/>
                  <a:gd name="T4" fmla="*/ 36 w 36"/>
                  <a:gd name="T5" fmla="*/ 0 h 43"/>
                  <a:gd name="T6" fmla="*/ 24 w 36"/>
                  <a:gd name="T7" fmla="*/ 15 h 4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6" h="43">
                    <a:moveTo>
                      <a:pt x="24" y="15"/>
                    </a:moveTo>
                    <a:lnTo>
                      <a:pt x="0" y="43"/>
                    </a:lnTo>
                    <a:lnTo>
                      <a:pt x="36" y="0"/>
                    </a:lnTo>
                    <a:lnTo>
                      <a:pt x="24" y="1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46" name="Freeform 265"/>
              <p:cNvSpPr>
                <a:spLocks/>
              </p:cNvSpPr>
              <p:nvPr/>
            </p:nvSpPr>
            <p:spPr bwMode="auto">
              <a:xfrm>
                <a:off x="4531" y="379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0 w 1"/>
                  <a:gd name="T5" fmla="*/ 0 h 1"/>
                  <a:gd name="T6" fmla="*/ 1 w 1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47" name="Freeform 266"/>
              <p:cNvSpPr>
                <a:spLocks/>
              </p:cNvSpPr>
              <p:nvPr/>
            </p:nvSpPr>
            <p:spPr bwMode="auto">
              <a:xfrm>
                <a:off x="622" y="201"/>
                <a:ext cx="1" cy="2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2 h 2"/>
                  <a:gd name="T4" fmla="*/ 0 w 1"/>
                  <a:gd name="T5" fmla="*/ 1 h 2"/>
                  <a:gd name="T6" fmla="*/ 0 w 1"/>
                  <a:gd name="T7" fmla="*/ 0 h 2"/>
                  <a:gd name="T8" fmla="*/ 1 w 1"/>
                  <a:gd name="T9" fmla="*/ 1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lnTo>
                      <a:pt x="1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48" name="Freeform 267"/>
              <p:cNvSpPr>
                <a:spLocks/>
              </p:cNvSpPr>
              <p:nvPr/>
            </p:nvSpPr>
            <p:spPr bwMode="auto">
              <a:xfrm>
                <a:off x="5510" y="393"/>
                <a:ext cx="4" cy="8"/>
              </a:xfrm>
              <a:custGeom>
                <a:avLst/>
                <a:gdLst>
                  <a:gd name="T0" fmla="*/ 3 w 4"/>
                  <a:gd name="T1" fmla="*/ 8 h 8"/>
                  <a:gd name="T2" fmla="*/ 3 w 4"/>
                  <a:gd name="T3" fmla="*/ 8 h 8"/>
                  <a:gd name="T4" fmla="*/ 0 w 4"/>
                  <a:gd name="T5" fmla="*/ 0 h 8"/>
                  <a:gd name="T6" fmla="*/ 1 w 4"/>
                  <a:gd name="T7" fmla="*/ 0 h 8"/>
                  <a:gd name="T8" fmla="*/ 1 w 4"/>
                  <a:gd name="T9" fmla="*/ 0 h 8"/>
                  <a:gd name="T10" fmla="*/ 4 w 4"/>
                  <a:gd name="T11" fmla="*/ 8 h 8"/>
                  <a:gd name="T12" fmla="*/ 3 w 4"/>
                  <a:gd name="T13" fmla="*/ 8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8">
                    <a:moveTo>
                      <a:pt x="3" y="8"/>
                    </a:moveTo>
                    <a:lnTo>
                      <a:pt x="3" y="8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4" y="8"/>
                    </a:lnTo>
                    <a:lnTo>
                      <a:pt x="3" y="8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49" name="Rectangle 268"/>
              <p:cNvSpPr>
                <a:spLocks noChangeArrowheads="1"/>
              </p:cNvSpPr>
              <p:nvPr/>
            </p:nvSpPr>
            <p:spPr bwMode="auto">
              <a:xfrm>
                <a:off x="611" y="195"/>
                <a:ext cx="1" cy="1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50" name="Freeform 269"/>
              <p:cNvSpPr>
                <a:spLocks/>
              </p:cNvSpPr>
              <p:nvPr/>
            </p:nvSpPr>
            <p:spPr bwMode="auto">
              <a:xfrm>
                <a:off x="5005" y="377"/>
                <a:ext cx="3" cy="5"/>
              </a:xfrm>
              <a:custGeom>
                <a:avLst/>
                <a:gdLst>
                  <a:gd name="T0" fmla="*/ 0 w 3"/>
                  <a:gd name="T1" fmla="*/ 2 h 5"/>
                  <a:gd name="T2" fmla="*/ 0 w 3"/>
                  <a:gd name="T3" fmla="*/ 2 h 5"/>
                  <a:gd name="T4" fmla="*/ 3 w 3"/>
                  <a:gd name="T5" fmla="*/ 0 h 5"/>
                  <a:gd name="T6" fmla="*/ 3 w 3"/>
                  <a:gd name="T7" fmla="*/ 5 h 5"/>
                  <a:gd name="T8" fmla="*/ 0 w 3"/>
                  <a:gd name="T9" fmla="*/ 5 h 5"/>
                  <a:gd name="T10" fmla="*/ 0 w 3"/>
                  <a:gd name="T11" fmla="*/ 2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5">
                    <a:moveTo>
                      <a:pt x="0" y="2"/>
                    </a:moveTo>
                    <a:lnTo>
                      <a:pt x="0" y="2"/>
                    </a:lnTo>
                    <a:lnTo>
                      <a:pt x="3" y="0"/>
                    </a:lnTo>
                    <a:lnTo>
                      <a:pt x="3" y="5"/>
                    </a:lnTo>
                    <a:lnTo>
                      <a:pt x="0" y="5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1" name="Freeform 270"/>
              <p:cNvSpPr>
                <a:spLocks noEditPoints="1"/>
              </p:cNvSpPr>
              <p:nvPr/>
            </p:nvSpPr>
            <p:spPr bwMode="auto">
              <a:xfrm>
                <a:off x="4295" y="174"/>
                <a:ext cx="1435" cy="109"/>
              </a:xfrm>
              <a:custGeom>
                <a:avLst/>
                <a:gdLst>
                  <a:gd name="T0" fmla="*/ 0 w 1435"/>
                  <a:gd name="T1" fmla="*/ 0 h 109"/>
                  <a:gd name="T2" fmla="*/ 1435 w 1435"/>
                  <a:gd name="T3" fmla="*/ 0 h 109"/>
                  <a:gd name="T4" fmla="*/ 1435 w 1435"/>
                  <a:gd name="T5" fmla="*/ 109 h 109"/>
                  <a:gd name="T6" fmla="*/ 0 w 1435"/>
                  <a:gd name="T7" fmla="*/ 109 h 109"/>
                  <a:gd name="T8" fmla="*/ 0 w 1435"/>
                  <a:gd name="T9" fmla="*/ 0 h 109"/>
                  <a:gd name="T10" fmla="*/ 4 w 1435"/>
                  <a:gd name="T11" fmla="*/ 108 h 109"/>
                  <a:gd name="T12" fmla="*/ 1432 w 1435"/>
                  <a:gd name="T13" fmla="*/ 108 h 109"/>
                  <a:gd name="T14" fmla="*/ 1432 w 1435"/>
                  <a:gd name="T15" fmla="*/ 105 h 109"/>
                  <a:gd name="T16" fmla="*/ 1432 w 1435"/>
                  <a:gd name="T17" fmla="*/ 3 h 109"/>
                  <a:gd name="T18" fmla="*/ 4 w 1435"/>
                  <a:gd name="T19" fmla="*/ 3 h 109"/>
                  <a:gd name="T20" fmla="*/ 4 w 1435"/>
                  <a:gd name="T21" fmla="*/ 108 h 10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435" h="109">
                    <a:moveTo>
                      <a:pt x="0" y="0"/>
                    </a:moveTo>
                    <a:lnTo>
                      <a:pt x="1435" y="0"/>
                    </a:lnTo>
                    <a:lnTo>
                      <a:pt x="1435" y="109"/>
                    </a:lnTo>
                    <a:lnTo>
                      <a:pt x="0" y="109"/>
                    </a:lnTo>
                    <a:lnTo>
                      <a:pt x="0" y="0"/>
                    </a:lnTo>
                    <a:close/>
                    <a:moveTo>
                      <a:pt x="4" y="108"/>
                    </a:moveTo>
                    <a:lnTo>
                      <a:pt x="1432" y="108"/>
                    </a:lnTo>
                    <a:lnTo>
                      <a:pt x="1432" y="105"/>
                    </a:lnTo>
                    <a:lnTo>
                      <a:pt x="1432" y="3"/>
                    </a:lnTo>
                    <a:lnTo>
                      <a:pt x="4" y="3"/>
                    </a:lnTo>
                    <a:lnTo>
                      <a:pt x="4" y="108"/>
                    </a:lnTo>
                    <a:close/>
                  </a:path>
                </a:pathLst>
              </a:custGeom>
              <a:solidFill>
                <a:srgbClr val="BDC2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2" name="Freeform 271"/>
              <p:cNvSpPr>
                <a:spLocks/>
              </p:cNvSpPr>
              <p:nvPr/>
            </p:nvSpPr>
            <p:spPr bwMode="auto">
              <a:xfrm>
                <a:off x="614" y="195"/>
                <a:ext cx="4" cy="1"/>
              </a:xfrm>
              <a:custGeom>
                <a:avLst/>
                <a:gdLst>
                  <a:gd name="T0" fmla="*/ 1 w 4"/>
                  <a:gd name="T1" fmla="*/ 1 h 1"/>
                  <a:gd name="T2" fmla="*/ 0 w 4"/>
                  <a:gd name="T3" fmla="*/ 0 h 1"/>
                  <a:gd name="T4" fmla="*/ 2 w 4"/>
                  <a:gd name="T5" fmla="*/ 0 h 1"/>
                  <a:gd name="T6" fmla="*/ 4 w 4"/>
                  <a:gd name="T7" fmla="*/ 1 h 1"/>
                  <a:gd name="T8" fmla="*/ 1 w 4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1">
                    <a:moveTo>
                      <a:pt x="1" y="1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4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3" name="Rectangle 272"/>
              <p:cNvSpPr>
                <a:spLocks noChangeArrowheads="1"/>
              </p:cNvSpPr>
              <p:nvPr/>
            </p:nvSpPr>
            <p:spPr bwMode="auto">
              <a:xfrm>
                <a:off x="5017" y="414"/>
                <a:ext cx="10" cy="3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54" name="Rectangle 273"/>
              <p:cNvSpPr>
                <a:spLocks noChangeArrowheads="1"/>
              </p:cNvSpPr>
              <p:nvPr/>
            </p:nvSpPr>
            <p:spPr bwMode="auto">
              <a:xfrm>
                <a:off x="5159" y="8"/>
                <a:ext cx="6" cy="3"/>
              </a:xfrm>
              <a:prstGeom prst="rect">
                <a:avLst/>
              </a:prstGeom>
              <a:solidFill>
                <a:srgbClr val="0E22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55" name="Freeform 274"/>
              <p:cNvSpPr>
                <a:spLocks/>
              </p:cNvSpPr>
              <p:nvPr/>
            </p:nvSpPr>
            <p:spPr bwMode="auto">
              <a:xfrm>
                <a:off x="611" y="196"/>
                <a:ext cx="11" cy="12"/>
              </a:xfrm>
              <a:custGeom>
                <a:avLst/>
                <a:gdLst>
                  <a:gd name="T0" fmla="*/ 3 w 11"/>
                  <a:gd name="T1" fmla="*/ 0 h 12"/>
                  <a:gd name="T2" fmla="*/ 7 w 11"/>
                  <a:gd name="T3" fmla="*/ 5 h 12"/>
                  <a:gd name="T4" fmla="*/ 11 w 11"/>
                  <a:gd name="T5" fmla="*/ 9 h 12"/>
                  <a:gd name="T6" fmla="*/ 5 w 11"/>
                  <a:gd name="T7" fmla="*/ 10 h 12"/>
                  <a:gd name="T8" fmla="*/ 0 w 11"/>
                  <a:gd name="T9" fmla="*/ 12 h 12"/>
                  <a:gd name="T10" fmla="*/ 1 w 11"/>
                  <a:gd name="T11" fmla="*/ 6 h 12"/>
                  <a:gd name="T12" fmla="*/ 3 w 11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" h="12">
                    <a:moveTo>
                      <a:pt x="3" y="0"/>
                    </a:moveTo>
                    <a:lnTo>
                      <a:pt x="7" y="5"/>
                    </a:lnTo>
                    <a:lnTo>
                      <a:pt x="11" y="9"/>
                    </a:lnTo>
                    <a:lnTo>
                      <a:pt x="5" y="10"/>
                    </a:lnTo>
                    <a:lnTo>
                      <a:pt x="0" y="12"/>
                    </a:lnTo>
                    <a:lnTo>
                      <a:pt x="1" y="6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6" name="Rectangle 275"/>
              <p:cNvSpPr>
                <a:spLocks noChangeArrowheads="1"/>
              </p:cNvSpPr>
              <p:nvPr/>
            </p:nvSpPr>
            <p:spPr bwMode="auto">
              <a:xfrm>
                <a:off x="2072" y="466"/>
                <a:ext cx="3675" cy="22"/>
              </a:xfrm>
              <a:prstGeom prst="rect">
                <a:avLst/>
              </a:prstGeom>
              <a:solidFill>
                <a:srgbClr val="D8E8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57" name="Rectangle 276"/>
              <p:cNvSpPr>
                <a:spLocks noChangeArrowheads="1"/>
              </p:cNvSpPr>
              <p:nvPr/>
            </p:nvSpPr>
            <p:spPr bwMode="auto">
              <a:xfrm>
                <a:off x="5340" y="67"/>
                <a:ext cx="22" cy="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58" name="Freeform 277"/>
              <p:cNvSpPr>
                <a:spLocks/>
              </p:cNvSpPr>
              <p:nvPr/>
            </p:nvSpPr>
            <p:spPr bwMode="auto">
              <a:xfrm>
                <a:off x="5500" y="382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9" name="Freeform 278"/>
              <p:cNvSpPr>
                <a:spLocks/>
              </p:cNvSpPr>
              <p:nvPr/>
            </p:nvSpPr>
            <p:spPr bwMode="auto">
              <a:xfrm>
                <a:off x="4592" y="379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60" name="Freeform 279"/>
              <p:cNvSpPr>
                <a:spLocks/>
              </p:cNvSpPr>
              <p:nvPr/>
            </p:nvSpPr>
            <p:spPr bwMode="auto">
              <a:xfrm>
                <a:off x="4048" y="182"/>
                <a:ext cx="72" cy="94"/>
              </a:xfrm>
              <a:custGeom>
                <a:avLst/>
                <a:gdLst>
                  <a:gd name="T0" fmla="*/ 72 w 72"/>
                  <a:gd name="T1" fmla="*/ 0 h 94"/>
                  <a:gd name="T2" fmla="*/ 72 w 72"/>
                  <a:gd name="T3" fmla="*/ 94 h 94"/>
                  <a:gd name="T4" fmla="*/ 72 w 72"/>
                  <a:gd name="T5" fmla="*/ 94 h 94"/>
                  <a:gd name="T6" fmla="*/ 19 w 72"/>
                  <a:gd name="T7" fmla="*/ 94 h 94"/>
                  <a:gd name="T8" fmla="*/ 19 w 72"/>
                  <a:gd name="T9" fmla="*/ 86 h 94"/>
                  <a:gd name="T10" fmla="*/ 19 w 72"/>
                  <a:gd name="T11" fmla="*/ 86 h 94"/>
                  <a:gd name="T12" fmla="*/ 24 w 72"/>
                  <a:gd name="T13" fmla="*/ 86 h 94"/>
                  <a:gd name="T14" fmla="*/ 28 w 72"/>
                  <a:gd name="T15" fmla="*/ 83 h 94"/>
                  <a:gd name="T16" fmla="*/ 33 w 72"/>
                  <a:gd name="T17" fmla="*/ 80 h 94"/>
                  <a:gd name="T18" fmla="*/ 35 w 72"/>
                  <a:gd name="T19" fmla="*/ 76 h 94"/>
                  <a:gd name="T20" fmla="*/ 38 w 72"/>
                  <a:gd name="T21" fmla="*/ 72 h 94"/>
                  <a:gd name="T22" fmla="*/ 41 w 72"/>
                  <a:gd name="T23" fmla="*/ 66 h 94"/>
                  <a:gd name="T24" fmla="*/ 42 w 72"/>
                  <a:gd name="T25" fmla="*/ 55 h 94"/>
                  <a:gd name="T26" fmla="*/ 56 w 72"/>
                  <a:gd name="T27" fmla="*/ 55 h 94"/>
                  <a:gd name="T28" fmla="*/ 47 w 72"/>
                  <a:gd name="T29" fmla="*/ 42 h 94"/>
                  <a:gd name="T30" fmla="*/ 37 w 72"/>
                  <a:gd name="T31" fmla="*/ 30 h 94"/>
                  <a:gd name="T32" fmla="*/ 27 w 72"/>
                  <a:gd name="T33" fmla="*/ 42 h 94"/>
                  <a:gd name="T34" fmla="*/ 16 w 72"/>
                  <a:gd name="T35" fmla="*/ 40 h 94"/>
                  <a:gd name="T36" fmla="*/ 0 w 72"/>
                  <a:gd name="T37" fmla="*/ 40 h 94"/>
                  <a:gd name="T38" fmla="*/ 0 w 72"/>
                  <a:gd name="T39" fmla="*/ 40 h 94"/>
                  <a:gd name="T40" fmla="*/ 2 w 72"/>
                  <a:gd name="T41" fmla="*/ 31 h 94"/>
                  <a:gd name="T42" fmla="*/ 5 w 72"/>
                  <a:gd name="T43" fmla="*/ 24 h 94"/>
                  <a:gd name="T44" fmla="*/ 5 w 72"/>
                  <a:gd name="T45" fmla="*/ 24 h 94"/>
                  <a:gd name="T46" fmla="*/ 9 w 72"/>
                  <a:gd name="T47" fmla="*/ 20 h 94"/>
                  <a:gd name="T48" fmla="*/ 13 w 72"/>
                  <a:gd name="T49" fmla="*/ 19 h 94"/>
                  <a:gd name="T50" fmla="*/ 13 w 72"/>
                  <a:gd name="T51" fmla="*/ 9 h 94"/>
                  <a:gd name="T52" fmla="*/ 13 w 72"/>
                  <a:gd name="T53" fmla="*/ 0 h 94"/>
                  <a:gd name="T54" fmla="*/ 72 w 72"/>
                  <a:gd name="T55" fmla="*/ 0 h 9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72" h="94">
                    <a:moveTo>
                      <a:pt x="72" y="0"/>
                    </a:moveTo>
                    <a:lnTo>
                      <a:pt x="72" y="94"/>
                    </a:lnTo>
                    <a:lnTo>
                      <a:pt x="19" y="94"/>
                    </a:lnTo>
                    <a:lnTo>
                      <a:pt x="19" y="86"/>
                    </a:lnTo>
                    <a:lnTo>
                      <a:pt x="24" y="86"/>
                    </a:lnTo>
                    <a:lnTo>
                      <a:pt x="28" y="83"/>
                    </a:lnTo>
                    <a:lnTo>
                      <a:pt x="33" y="80"/>
                    </a:lnTo>
                    <a:lnTo>
                      <a:pt x="35" y="76"/>
                    </a:lnTo>
                    <a:lnTo>
                      <a:pt x="38" y="72"/>
                    </a:lnTo>
                    <a:lnTo>
                      <a:pt x="41" y="66"/>
                    </a:lnTo>
                    <a:lnTo>
                      <a:pt x="42" y="55"/>
                    </a:lnTo>
                    <a:lnTo>
                      <a:pt x="56" y="55"/>
                    </a:lnTo>
                    <a:lnTo>
                      <a:pt x="47" y="42"/>
                    </a:lnTo>
                    <a:lnTo>
                      <a:pt x="37" y="30"/>
                    </a:lnTo>
                    <a:lnTo>
                      <a:pt x="27" y="42"/>
                    </a:lnTo>
                    <a:lnTo>
                      <a:pt x="16" y="40"/>
                    </a:lnTo>
                    <a:lnTo>
                      <a:pt x="0" y="40"/>
                    </a:lnTo>
                    <a:lnTo>
                      <a:pt x="2" y="31"/>
                    </a:lnTo>
                    <a:lnTo>
                      <a:pt x="5" y="24"/>
                    </a:lnTo>
                    <a:lnTo>
                      <a:pt x="9" y="20"/>
                    </a:lnTo>
                    <a:lnTo>
                      <a:pt x="13" y="19"/>
                    </a:lnTo>
                    <a:lnTo>
                      <a:pt x="13" y="9"/>
                    </a:lnTo>
                    <a:lnTo>
                      <a:pt x="13" y="0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61" name="Freeform 280"/>
              <p:cNvSpPr>
                <a:spLocks/>
              </p:cNvSpPr>
              <p:nvPr/>
            </p:nvSpPr>
            <p:spPr bwMode="auto">
              <a:xfrm>
                <a:off x="5550" y="367"/>
                <a:ext cx="6" cy="6"/>
              </a:xfrm>
              <a:custGeom>
                <a:avLst/>
                <a:gdLst>
                  <a:gd name="T0" fmla="*/ 3 w 6"/>
                  <a:gd name="T1" fmla="*/ 3 h 6"/>
                  <a:gd name="T2" fmla="*/ 3 w 6"/>
                  <a:gd name="T3" fmla="*/ 3 h 6"/>
                  <a:gd name="T4" fmla="*/ 0 w 6"/>
                  <a:gd name="T5" fmla="*/ 2 h 6"/>
                  <a:gd name="T6" fmla="*/ 2 w 6"/>
                  <a:gd name="T7" fmla="*/ 0 h 6"/>
                  <a:gd name="T8" fmla="*/ 2 w 6"/>
                  <a:gd name="T9" fmla="*/ 0 h 6"/>
                  <a:gd name="T10" fmla="*/ 6 w 6"/>
                  <a:gd name="T11" fmla="*/ 5 h 6"/>
                  <a:gd name="T12" fmla="*/ 5 w 6"/>
                  <a:gd name="T13" fmla="*/ 6 h 6"/>
                  <a:gd name="T14" fmla="*/ 5 w 6"/>
                  <a:gd name="T15" fmla="*/ 6 h 6"/>
                  <a:gd name="T16" fmla="*/ 3 w 6"/>
                  <a:gd name="T17" fmla="*/ 3 h 6"/>
                  <a:gd name="T18" fmla="*/ 3 w 6"/>
                  <a:gd name="T19" fmla="*/ 3 h 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" h="6">
                    <a:moveTo>
                      <a:pt x="3" y="3"/>
                    </a:moveTo>
                    <a:lnTo>
                      <a:pt x="3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6" y="5"/>
                    </a:lnTo>
                    <a:lnTo>
                      <a:pt x="5" y="6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62" name="Rectangle 281"/>
              <p:cNvSpPr>
                <a:spLocks noChangeArrowheads="1"/>
              </p:cNvSpPr>
              <p:nvPr/>
            </p:nvSpPr>
            <p:spPr bwMode="auto">
              <a:xfrm>
                <a:off x="5040" y="410"/>
                <a:ext cx="10" cy="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63" name="Rectangle 282"/>
              <p:cNvSpPr>
                <a:spLocks noChangeArrowheads="1"/>
              </p:cNvSpPr>
              <p:nvPr/>
            </p:nvSpPr>
            <p:spPr bwMode="auto">
              <a:xfrm>
                <a:off x="5165" y="8"/>
                <a:ext cx="3" cy="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64" name="Rectangle 283"/>
              <p:cNvSpPr>
                <a:spLocks noChangeArrowheads="1"/>
              </p:cNvSpPr>
              <p:nvPr/>
            </p:nvSpPr>
            <p:spPr bwMode="auto">
              <a:xfrm>
                <a:off x="5168" y="8"/>
                <a:ext cx="2" cy="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65" name="Rectangle 284"/>
              <p:cNvSpPr>
                <a:spLocks noChangeArrowheads="1"/>
              </p:cNvSpPr>
              <p:nvPr/>
            </p:nvSpPr>
            <p:spPr bwMode="auto">
              <a:xfrm>
                <a:off x="5170" y="8"/>
                <a:ext cx="113" cy="3"/>
              </a:xfrm>
              <a:prstGeom prst="rect">
                <a:avLst/>
              </a:prstGeom>
              <a:solidFill>
                <a:srgbClr val="2E77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66" name="Rectangle 285"/>
              <p:cNvSpPr>
                <a:spLocks noChangeArrowheads="1"/>
              </p:cNvSpPr>
              <p:nvPr/>
            </p:nvSpPr>
            <p:spPr bwMode="auto">
              <a:xfrm>
                <a:off x="5285" y="8"/>
                <a:ext cx="3" cy="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67" name="Rectangle 286"/>
              <p:cNvSpPr>
                <a:spLocks noChangeArrowheads="1"/>
              </p:cNvSpPr>
              <p:nvPr/>
            </p:nvSpPr>
            <p:spPr bwMode="auto">
              <a:xfrm>
                <a:off x="5283" y="8"/>
                <a:ext cx="2" cy="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68" name="Rectangle 287"/>
              <p:cNvSpPr>
                <a:spLocks noChangeArrowheads="1"/>
              </p:cNvSpPr>
              <p:nvPr/>
            </p:nvSpPr>
            <p:spPr bwMode="auto">
              <a:xfrm>
                <a:off x="5357" y="62"/>
                <a:ext cx="3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69" name="Rectangle 288"/>
              <p:cNvSpPr>
                <a:spLocks noChangeArrowheads="1"/>
              </p:cNvSpPr>
              <p:nvPr/>
            </p:nvSpPr>
            <p:spPr bwMode="auto">
              <a:xfrm>
                <a:off x="2064" y="351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70" name="Rectangle 289"/>
              <p:cNvSpPr>
                <a:spLocks noChangeArrowheads="1"/>
              </p:cNvSpPr>
              <p:nvPr/>
            </p:nvSpPr>
            <p:spPr bwMode="auto">
              <a:xfrm>
                <a:off x="5050" y="400"/>
                <a:ext cx="3" cy="10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71" name="Freeform 290"/>
              <p:cNvSpPr>
                <a:spLocks/>
              </p:cNvSpPr>
              <p:nvPr/>
            </p:nvSpPr>
            <p:spPr bwMode="auto">
              <a:xfrm>
                <a:off x="5048" y="374"/>
                <a:ext cx="3" cy="3"/>
              </a:xfrm>
              <a:custGeom>
                <a:avLst/>
                <a:gdLst>
                  <a:gd name="T0" fmla="*/ 3 w 3"/>
                  <a:gd name="T1" fmla="*/ 3 h 3"/>
                  <a:gd name="T2" fmla="*/ 3 w 3"/>
                  <a:gd name="T3" fmla="*/ 3 h 3"/>
                  <a:gd name="T4" fmla="*/ 0 w 3"/>
                  <a:gd name="T5" fmla="*/ 3 h 3"/>
                  <a:gd name="T6" fmla="*/ 0 w 3"/>
                  <a:gd name="T7" fmla="*/ 0 h 3"/>
                  <a:gd name="T8" fmla="*/ 0 w 3"/>
                  <a:gd name="T9" fmla="*/ 0 h 3"/>
                  <a:gd name="T10" fmla="*/ 3 w 3"/>
                  <a:gd name="T11" fmla="*/ 0 h 3"/>
                  <a:gd name="T12" fmla="*/ 3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3" y="3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72" name="Freeform 291"/>
              <p:cNvSpPr>
                <a:spLocks/>
              </p:cNvSpPr>
              <p:nvPr/>
            </p:nvSpPr>
            <p:spPr bwMode="auto">
              <a:xfrm>
                <a:off x="273" y="203"/>
                <a:ext cx="1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3">
                    <a:pos x="T0" y="0"/>
                  </a:cxn>
                  <a:cxn ang="T4">
                    <a:pos x="T1" y="0"/>
                  </a:cxn>
                  <a:cxn ang="T5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73" name="Freeform 292"/>
              <p:cNvSpPr>
                <a:spLocks/>
              </p:cNvSpPr>
              <p:nvPr/>
            </p:nvSpPr>
            <p:spPr bwMode="auto">
              <a:xfrm>
                <a:off x="5005" y="372"/>
                <a:ext cx="3" cy="4"/>
              </a:xfrm>
              <a:custGeom>
                <a:avLst/>
                <a:gdLst>
                  <a:gd name="T0" fmla="*/ 3 w 3"/>
                  <a:gd name="T1" fmla="*/ 2 h 4"/>
                  <a:gd name="T2" fmla="*/ 3 w 3"/>
                  <a:gd name="T3" fmla="*/ 2 h 4"/>
                  <a:gd name="T4" fmla="*/ 0 w 3"/>
                  <a:gd name="T5" fmla="*/ 4 h 4"/>
                  <a:gd name="T6" fmla="*/ 0 w 3"/>
                  <a:gd name="T7" fmla="*/ 1 h 4"/>
                  <a:gd name="T8" fmla="*/ 0 w 3"/>
                  <a:gd name="T9" fmla="*/ 1 h 4"/>
                  <a:gd name="T10" fmla="*/ 3 w 3"/>
                  <a:gd name="T11" fmla="*/ 0 h 4"/>
                  <a:gd name="T12" fmla="*/ 3 w 3"/>
                  <a:gd name="T13" fmla="*/ 2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4">
                    <a:moveTo>
                      <a:pt x="3" y="2"/>
                    </a:moveTo>
                    <a:lnTo>
                      <a:pt x="3" y="2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3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74" name="Freeform 293"/>
              <p:cNvSpPr>
                <a:spLocks/>
              </p:cNvSpPr>
              <p:nvPr/>
            </p:nvSpPr>
            <p:spPr bwMode="auto">
              <a:xfrm>
                <a:off x="2072" y="463"/>
                <a:ext cx="3675" cy="3"/>
              </a:xfrm>
              <a:custGeom>
                <a:avLst/>
                <a:gdLst>
                  <a:gd name="T0" fmla="*/ 3 w 3675"/>
                  <a:gd name="T1" fmla="*/ 0 h 3"/>
                  <a:gd name="T2" fmla="*/ 3675 w 3675"/>
                  <a:gd name="T3" fmla="*/ 0 h 3"/>
                  <a:gd name="T4" fmla="*/ 3675 w 3675"/>
                  <a:gd name="T5" fmla="*/ 3 h 3"/>
                  <a:gd name="T6" fmla="*/ 0 w 3675"/>
                  <a:gd name="T7" fmla="*/ 3 h 3"/>
                  <a:gd name="T8" fmla="*/ 0 w 3675"/>
                  <a:gd name="T9" fmla="*/ 0 h 3"/>
                  <a:gd name="T10" fmla="*/ 3 w 3675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675" h="3">
                    <a:moveTo>
                      <a:pt x="3" y="0"/>
                    </a:moveTo>
                    <a:lnTo>
                      <a:pt x="3675" y="0"/>
                    </a:lnTo>
                    <a:lnTo>
                      <a:pt x="3675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75" name="Rectangle 294"/>
              <p:cNvSpPr>
                <a:spLocks noChangeArrowheads="1"/>
              </p:cNvSpPr>
              <p:nvPr/>
            </p:nvSpPr>
            <p:spPr bwMode="auto">
              <a:xfrm>
                <a:off x="5050" y="417"/>
                <a:ext cx="3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76" name="Freeform 295"/>
              <p:cNvSpPr>
                <a:spLocks/>
              </p:cNvSpPr>
              <p:nvPr/>
            </p:nvSpPr>
            <p:spPr bwMode="auto">
              <a:xfrm>
                <a:off x="5054" y="382"/>
                <a:ext cx="7" cy="28"/>
              </a:xfrm>
              <a:custGeom>
                <a:avLst/>
                <a:gdLst>
                  <a:gd name="T0" fmla="*/ 1 w 7"/>
                  <a:gd name="T1" fmla="*/ 7 h 28"/>
                  <a:gd name="T2" fmla="*/ 0 w 7"/>
                  <a:gd name="T3" fmla="*/ 7 h 28"/>
                  <a:gd name="T4" fmla="*/ 0 w 7"/>
                  <a:gd name="T5" fmla="*/ 0 h 28"/>
                  <a:gd name="T6" fmla="*/ 7 w 7"/>
                  <a:gd name="T7" fmla="*/ 0 h 28"/>
                  <a:gd name="T8" fmla="*/ 7 w 7"/>
                  <a:gd name="T9" fmla="*/ 1 h 28"/>
                  <a:gd name="T10" fmla="*/ 7 w 7"/>
                  <a:gd name="T11" fmla="*/ 1 h 28"/>
                  <a:gd name="T12" fmla="*/ 7 w 7"/>
                  <a:gd name="T13" fmla="*/ 28 h 28"/>
                  <a:gd name="T14" fmla="*/ 1 w 7"/>
                  <a:gd name="T15" fmla="*/ 28 h 28"/>
                  <a:gd name="T16" fmla="*/ 1 w 7"/>
                  <a:gd name="T17" fmla="*/ 7 h 2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" h="28">
                    <a:moveTo>
                      <a:pt x="1" y="7"/>
                    </a:moveTo>
                    <a:lnTo>
                      <a:pt x="0" y="7"/>
                    </a:lnTo>
                    <a:lnTo>
                      <a:pt x="0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7" y="28"/>
                    </a:lnTo>
                    <a:lnTo>
                      <a:pt x="1" y="28"/>
                    </a:lnTo>
                    <a:lnTo>
                      <a:pt x="1" y="7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77" name="Freeform 296"/>
              <p:cNvSpPr>
                <a:spLocks/>
              </p:cNvSpPr>
              <p:nvPr/>
            </p:nvSpPr>
            <p:spPr bwMode="auto">
              <a:xfrm>
                <a:off x="569" y="194"/>
                <a:ext cx="56" cy="72"/>
              </a:xfrm>
              <a:custGeom>
                <a:avLst/>
                <a:gdLst>
                  <a:gd name="T0" fmla="*/ 1 w 56"/>
                  <a:gd name="T1" fmla="*/ 71 h 72"/>
                  <a:gd name="T2" fmla="*/ 53 w 56"/>
                  <a:gd name="T3" fmla="*/ 71 h 72"/>
                  <a:gd name="T4" fmla="*/ 54 w 56"/>
                  <a:gd name="T5" fmla="*/ 71 h 72"/>
                  <a:gd name="T6" fmla="*/ 56 w 56"/>
                  <a:gd name="T7" fmla="*/ 71 h 72"/>
                  <a:gd name="T8" fmla="*/ 56 w 56"/>
                  <a:gd name="T9" fmla="*/ 72 h 72"/>
                  <a:gd name="T10" fmla="*/ 0 w 56"/>
                  <a:gd name="T11" fmla="*/ 72 h 72"/>
                  <a:gd name="T12" fmla="*/ 0 w 56"/>
                  <a:gd name="T13" fmla="*/ 0 h 72"/>
                  <a:gd name="T14" fmla="*/ 43 w 56"/>
                  <a:gd name="T15" fmla="*/ 0 h 72"/>
                  <a:gd name="T16" fmla="*/ 42 w 56"/>
                  <a:gd name="T17" fmla="*/ 1 h 72"/>
                  <a:gd name="T18" fmla="*/ 1 w 56"/>
                  <a:gd name="T19" fmla="*/ 1 h 72"/>
                  <a:gd name="T20" fmla="*/ 1 w 56"/>
                  <a:gd name="T21" fmla="*/ 71 h 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6" h="72">
                    <a:moveTo>
                      <a:pt x="1" y="71"/>
                    </a:moveTo>
                    <a:lnTo>
                      <a:pt x="53" y="71"/>
                    </a:lnTo>
                    <a:lnTo>
                      <a:pt x="54" y="71"/>
                    </a:lnTo>
                    <a:lnTo>
                      <a:pt x="56" y="71"/>
                    </a:lnTo>
                    <a:lnTo>
                      <a:pt x="56" y="72"/>
                    </a:lnTo>
                    <a:lnTo>
                      <a:pt x="0" y="72"/>
                    </a:lnTo>
                    <a:lnTo>
                      <a:pt x="0" y="0"/>
                    </a:lnTo>
                    <a:lnTo>
                      <a:pt x="43" y="0"/>
                    </a:lnTo>
                    <a:lnTo>
                      <a:pt x="42" y="1"/>
                    </a:lnTo>
                    <a:lnTo>
                      <a:pt x="1" y="1"/>
                    </a:lnTo>
                    <a:lnTo>
                      <a:pt x="1" y="7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78" name="Rectangle 297"/>
              <p:cNvSpPr>
                <a:spLocks noChangeArrowheads="1"/>
              </p:cNvSpPr>
              <p:nvPr/>
            </p:nvSpPr>
            <p:spPr bwMode="auto">
              <a:xfrm>
                <a:off x="5010" y="389"/>
                <a:ext cx="38" cy="2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79" name="Freeform 298"/>
              <p:cNvSpPr>
                <a:spLocks/>
              </p:cNvSpPr>
              <p:nvPr/>
            </p:nvSpPr>
            <p:spPr bwMode="auto">
              <a:xfrm>
                <a:off x="5573" y="208"/>
                <a:ext cx="29" cy="29"/>
              </a:xfrm>
              <a:custGeom>
                <a:avLst/>
                <a:gdLst>
                  <a:gd name="T0" fmla="*/ 4 w 29"/>
                  <a:gd name="T1" fmla="*/ 4 h 29"/>
                  <a:gd name="T2" fmla="*/ 4 w 29"/>
                  <a:gd name="T3" fmla="*/ 4 h 29"/>
                  <a:gd name="T4" fmla="*/ 8 w 29"/>
                  <a:gd name="T5" fmla="*/ 1 h 29"/>
                  <a:gd name="T6" fmla="*/ 14 w 29"/>
                  <a:gd name="T7" fmla="*/ 0 h 29"/>
                  <a:gd name="T8" fmla="*/ 14 w 29"/>
                  <a:gd name="T9" fmla="*/ 0 h 29"/>
                  <a:gd name="T10" fmla="*/ 20 w 29"/>
                  <a:gd name="T11" fmla="*/ 1 h 29"/>
                  <a:gd name="T12" fmla="*/ 25 w 29"/>
                  <a:gd name="T13" fmla="*/ 4 h 29"/>
                  <a:gd name="T14" fmla="*/ 25 w 29"/>
                  <a:gd name="T15" fmla="*/ 4 h 29"/>
                  <a:gd name="T16" fmla="*/ 28 w 29"/>
                  <a:gd name="T17" fmla="*/ 8 h 29"/>
                  <a:gd name="T18" fmla="*/ 29 w 29"/>
                  <a:gd name="T19" fmla="*/ 14 h 29"/>
                  <a:gd name="T20" fmla="*/ 29 w 29"/>
                  <a:gd name="T21" fmla="*/ 14 h 29"/>
                  <a:gd name="T22" fmla="*/ 28 w 29"/>
                  <a:gd name="T23" fmla="*/ 19 h 29"/>
                  <a:gd name="T24" fmla="*/ 25 w 29"/>
                  <a:gd name="T25" fmla="*/ 23 h 29"/>
                  <a:gd name="T26" fmla="*/ 25 w 29"/>
                  <a:gd name="T27" fmla="*/ 23 h 29"/>
                  <a:gd name="T28" fmla="*/ 20 w 29"/>
                  <a:gd name="T29" fmla="*/ 28 h 29"/>
                  <a:gd name="T30" fmla="*/ 14 w 29"/>
                  <a:gd name="T31" fmla="*/ 29 h 29"/>
                  <a:gd name="T32" fmla="*/ 14 w 29"/>
                  <a:gd name="T33" fmla="*/ 29 h 29"/>
                  <a:gd name="T34" fmla="*/ 8 w 29"/>
                  <a:gd name="T35" fmla="*/ 28 h 29"/>
                  <a:gd name="T36" fmla="*/ 4 w 29"/>
                  <a:gd name="T37" fmla="*/ 23 h 29"/>
                  <a:gd name="T38" fmla="*/ 4 w 29"/>
                  <a:gd name="T39" fmla="*/ 23 h 29"/>
                  <a:gd name="T40" fmla="*/ 1 w 29"/>
                  <a:gd name="T41" fmla="*/ 19 h 29"/>
                  <a:gd name="T42" fmla="*/ 0 w 29"/>
                  <a:gd name="T43" fmla="*/ 14 h 29"/>
                  <a:gd name="T44" fmla="*/ 0 w 29"/>
                  <a:gd name="T45" fmla="*/ 14 h 29"/>
                  <a:gd name="T46" fmla="*/ 1 w 29"/>
                  <a:gd name="T47" fmla="*/ 8 h 29"/>
                  <a:gd name="T48" fmla="*/ 4 w 29"/>
                  <a:gd name="T49" fmla="*/ 4 h 29"/>
                  <a:gd name="T50" fmla="*/ 4 w 29"/>
                  <a:gd name="T51" fmla="*/ 4 h 29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9" h="29">
                    <a:moveTo>
                      <a:pt x="4" y="4"/>
                    </a:moveTo>
                    <a:lnTo>
                      <a:pt x="4" y="4"/>
                    </a:lnTo>
                    <a:lnTo>
                      <a:pt x="8" y="1"/>
                    </a:lnTo>
                    <a:lnTo>
                      <a:pt x="14" y="0"/>
                    </a:lnTo>
                    <a:lnTo>
                      <a:pt x="20" y="1"/>
                    </a:lnTo>
                    <a:lnTo>
                      <a:pt x="25" y="4"/>
                    </a:lnTo>
                    <a:lnTo>
                      <a:pt x="28" y="8"/>
                    </a:lnTo>
                    <a:lnTo>
                      <a:pt x="29" y="14"/>
                    </a:lnTo>
                    <a:lnTo>
                      <a:pt x="28" y="19"/>
                    </a:lnTo>
                    <a:lnTo>
                      <a:pt x="25" y="23"/>
                    </a:lnTo>
                    <a:lnTo>
                      <a:pt x="20" y="28"/>
                    </a:lnTo>
                    <a:lnTo>
                      <a:pt x="14" y="29"/>
                    </a:lnTo>
                    <a:lnTo>
                      <a:pt x="8" y="28"/>
                    </a:lnTo>
                    <a:lnTo>
                      <a:pt x="4" y="23"/>
                    </a:lnTo>
                    <a:lnTo>
                      <a:pt x="1" y="19"/>
                    </a:lnTo>
                    <a:lnTo>
                      <a:pt x="0" y="14"/>
                    </a:lnTo>
                    <a:lnTo>
                      <a:pt x="1" y="8"/>
                    </a:lnTo>
                    <a:lnTo>
                      <a:pt x="4" y="4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80" name="Freeform 299"/>
              <p:cNvSpPr>
                <a:spLocks/>
              </p:cNvSpPr>
              <p:nvPr/>
            </p:nvSpPr>
            <p:spPr bwMode="auto">
              <a:xfrm>
                <a:off x="5517" y="367"/>
                <a:ext cx="5" cy="6"/>
              </a:xfrm>
              <a:custGeom>
                <a:avLst/>
                <a:gdLst>
                  <a:gd name="T0" fmla="*/ 0 w 5"/>
                  <a:gd name="T1" fmla="*/ 5 h 6"/>
                  <a:gd name="T2" fmla="*/ 0 w 5"/>
                  <a:gd name="T3" fmla="*/ 5 h 6"/>
                  <a:gd name="T4" fmla="*/ 4 w 5"/>
                  <a:gd name="T5" fmla="*/ 0 h 6"/>
                  <a:gd name="T6" fmla="*/ 5 w 5"/>
                  <a:gd name="T7" fmla="*/ 2 h 6"/>
                  <a:gd name="T8" fmla="*/ 3 w 5"/>
                  <a:gd name="T9" fmla="*/ 3 h 6"/>
                  <a:gd name="T10" fmla="*/ 3 w 5"/>
                  <a:gd name="T11" fmla="*/ 3 h 6"/>
                  <a:gd name="T12" fmla="*/ 1 w 5"/>
                  <a:gd name="T13" fmla="*/ 6 h 6"/>
                  <a:gd name="T14" fmla="*/ 0 w 5"/>
                  <a:gd name="T15" fmla="*/ 5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" h="6">
                    <a:moveTo>
                      <a:pt x="0" y="5"/>
                    </a:moveTo>
                    <a:lnTo>
                      <a:pt x="0" y="5"/>
                    </a:lnTo>
                    <a:lnTo>
                      <a:pt x="4" y="0"/>
                    </a:lnTo>
                    <a:lnTo>
                      <a:pt x="5" y="2"/>
                    </a:lnTo>
                    <a:lnTo>
                      <a:pt x="3" y="3"/>
                    </a:lnTo>
                    <a:lnTo>
                      <a:pt x="1" y="6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81" name="Freeform 300"/>
              <p:cNvSpPr>
                <a:spLocks/>
              </p:cNvSpPr>
              <p:nvPr/>
            </p:nvSpPr>
            <p:spPr bwMode="auto">
              <a:xfrm>
                <a:off x="606" y="196"/>
                <a:ext cx="16" cy="14"/>
              </a:xfrm>
              <a:custGeom>
                <a:avLst/>
                <a:gdLst>
                  <a:gd name="T0" fmla="*/ 6 w 16"/>
                  <a:gd name="T1" fmla="*/ 0 h 14"/>
                  <a:gd name="T2" fmla="*/ 5 w 16"/>
                  <a:gd name="T3" fmla="*/ 5 h 14"/>
                  <a:gd name="T4" fmla="*/ 3 w 16"/>
                  <a:gd name="T5" fmla="*/ 13 h 14"/>
                  <a:gd name="T6" fmla="*/ 10 w 16"/>
                  <a:gd name="T7" fmla="*/ 12 h 14"/>
                  <a:gd name="T8" fmla="*/ 16 w 16"/>
                  <a:gd name="T9" fmla="*/ 10 h 14"/>
                  <a:gd name="T10" fmla="*/ 16 w 16"/>
                  <a:gd name="T11" fmla="*/ 12 h 14"/>
                  <a:gd name="T12" fmla="*/ 10 w 16"/>
                  <a:gd name="T13" fmla="*/ 13 h 14"/>
                  <a:gd name="T14" fmla="*/ 0 w 16"/>
                  <a:gd name="T15" fmla="*/ 14 h 14"/>
                  <a:gd name="T16" fmla="*/ 3 w 16"/>
                  <a:gd name="T17" fmla="*/ 5 h 14"/>
                  <a:gd name="T18" fmla="*/ 5 w 16"/>
                  <a:gd name="T19" fmla="*/ 0 h 14"/>
                  <a:gd name="T20" fmla="*/ 6 w 16"/>
                  <a:gd name="T21" fmla="*/ 0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6" h="14">
                    <a:moveTo>
                      <a:pt x="6" y="0"/>
                    </a:moveTo>
                    <a:lnTo>
                      <a:pt x="5" y="5"/>
                    </a:lnTo>
                    <a:lnTo>
                      <a:pt x="3" y="13"/>
                    </a:lnTo>
                    <a:lnTo>
                      <a:pt x="10" y="12"/>
                    </a:lnTo>
                    <a:lnTo>
                      <a:pt x="16" y="10"/>
                    </a:lnTo>
                    <a:lnTo>
                      <a:pt x="16" y="12"/>
                    </a:lnTo>
                    <a:lnTo>
                      <a:pt x="10" y="13"/>
                    </a:lnTo>
                    <a:lnTo>
                      <a:pt x="0" y="14"/>
                    </a:lnTo>
                    <a:lnTo>
                      <a:pt x="3" y="5"/>
                    </a:lnTo>
                    <a:lnTo>
                      <a:pt x="5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82" name="Freeform 301"/>
              <p:cNvSpPr>
                <a:spLocks/>
              </p:cNvSpPr>
              <p:nvPr/>
            </p:nvSpPr>
            <p:spPr bwMode="auto">
              <a:xfrm>
                <a:off x="2" y="66"/>
                <a:ext cx="5756" cy="4254"/>
              </a:xfrm>
              <a:custGeom>
                <a:avLst/>
                <a:gdLst>
                  <a:gd name="T0" fmla="*/ 11 w 5756"/>
                  <a:gd name="T1" fmla="*/ 4145 h 4254"/>
                  <a:gd name="T2" fmla="*/ 17 w 5756"/>
                  <a:gd name="T3" fmla="*/ 4182 h 4254"/>
                  <a:gd name="T4" fmla="*/ 29 w 5756"/>
                  <a:gd name="T5" fmla="*/ 4215 h 4254"/>
                  <a:gd name="T6" fmla="*/ 39 w 5756"/>
                  <a:gd name="T7" fmla="*/ 4226 h 4254"/>
                  <a:gd name="T8" fmla="*/ 49 w 5756"/>
                  <a:gd name="T9" fmla="*/ 4234 h 4254"/>
                  <a:gd name="T10" fmla="*/ 60 w 5756"/>
                  <a:gd name="T11" fmla="*/ 4240 h 4254"/>
                  <a:gd name="T12" fmla="*/ 73 w 5756"/>
                  <a:gd name="T13" fmla="*/ 4243 h 4254"/>
                  <a:gd name="T14" fmla="*/ 5683 w 5756"/>
                  <a:gd name="T15" fmla="*/ 4243 h 4254"/>
                  <a:gd name="T16" fmla="*/ 5694 w 5756"/>
                  <a:gd name="T17" fmla="*/ 4240 h 4254"/>
                  <a:gd name="T18" fmla="*/ 5707 w 5756"/>
                  <a:gd name="T19" fmla="*/ 4234 h 4254"/>
                  <a:gd name="T20" fmla="*/ 5727 w 5756"/>
                  <a:gd name="T21" fmla="*/ 4215 h 4254"/>
                  <a:gd name="T22" fmla="*/ 5734 w 5756"/>
                  <a:gd name="T23" fmla="*/ 4199 h 4254"/>
                  <a:gd name="T24" fmla="*/ 5739 w 5756"/>
                  <a:gd name="T25" fmla="*/ 4182 h 4254"/>
                  <a:gd name="T26" fmla="*/ 5745 w 5756"/>
                  <a:gd name="T27" fmla="*/ 4145 h 4254"/>
                  <a:gd name="T28" fmla="*/ 5750 w 5756"/>
                  <a:gd name="T29" fmla="*/ 428 h 4254"/>
                  <a:gd name="T30" fmla="*/ 5753 w 5756"/>
                  <a:gd name="T31" fmla="*/ 394 h 4254"/>
                  <a:gd name="T32" fmla="*/ 5750 w 5756"/>
                  <a:gd name="T33" fmla="*/ 251 h 4254"/>
                  <a:gd name="T34" fmla="*/ 5750 w 5756"/>
                  <a:gd name="T35" fmla="*/ 1 h 4254"/>
                  <a:gd name="T36" fmla="*/ 5755 w 5756"/>
                  <a:gd name="T37" fmla="*/ 21 h 4254"/>
                  <a:gd name="T38" fmla="*/ 5756 w 5756"/>
                  <a:gd name="T39" fmla="*/ 4145 h 4254"/>
                  <a:gd name="T40" fmla="*/ 5755 w 5756"/>
                  <a:gd name="T41" fmla="*/ 4166 h 4254"/>
                  <a:gd name="T42" fmla="*/ 5743 w 5756"/>
                  <a:gd name="T43" fmla="*/ 4205 h 4254"/>
                  <a:gd name="T44" fmla="*/ 5735 w 5756"/>
                  <a:gd name="T45" fmla="*/ 4220 h 4254"/>
                  <a:gd name="T46" fmla="*/ 5718 w 5756"/>
                  <a:gd name="T47" fmla="*/ 4240 h 4254"/>
                  <a:gd name="T48" fmla="*/ 5713 w 5756"/>
                  <a:gd name="T49" fmla="*/ 4244 h 4254"/>
                  <a:gd name="T50" fmla="*/ 5698 w 5756"/>
                  <a:gd name="T51" fmla="*/ 4251 h 4254"/>
                  <a:gd name="T52" fmla="*/ 5683 w 5756"/>
                  <a:gd name="T53" fmla="*/ 4254 h 4254"/>
                  <a:gd name="T54" fmla="*/ 73 w 5756"/>
                  <a:gd name="T55" fmla="*/ 4254 h 4254"/>
                  <a:gd name="T56" fmla="*/ 58 w 5756"/>
                  <a:gd name="T57" fmla="*/ 4251 h 4254"/>
                  <a:gd name="T58" fmla="*/ 43 w 5756"/>
                  <a:gd name="T59" fmla="*/ 4244 h 4254"/>
                  <a:gd name="T60" fmla="*/ 31 w 5756"/>
                  <a:gd name="T61" fmla="*/ 4234 h 4254"/>
                  <a:gd name="T62" fmla="*/ 21 w 5756"/>
                  <a:gd name="T63" fmla="*/ 4220 h 4254"/>
                  <a:gd name="T64" fmla="*/ 6 w 5756"/>
                  <a:gd name="T65" fmla="*/ 4185 h 4254"/>
                  <a:gd name="T66" fmla="*/ 1 w 5756"/>
                  <a:gd name="T67" fmla="*/ 4166 h 4254"/>
                  <a:gd name="T68" fmla="*/ 0 w 5756"/>
                  <a:gd name="T69" fmla="*/ 43 h 4254"/>
                  <a:gd name="T70" fmla="*/ 1 w 5756"/>
                  <a:gd name="T71" fmla="*/ 21 h 4254"/>
                  <a:gd name="T72" fmla="*/ 6 w 5756"/>
                  <a:gd name="T73" fmla="*/ 251 h 4254"/>
                  <a:gd name="T74" fmla="*/ 3 w 5756"/>
                  <a:gd name="T75" fmla="*/ 394 h 4254"/>
                  <a:gd name="T76" fmla="*/ 6 w 5756"/>
                  <a:gd name="T77" fmla="*/ 428 h 4254"/>
                  <a:gd name="T78" fmla="*/ 11 w 5756"/>
                  <a:gd name="T79" fmla="*/ 4145 h 4254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5756" h="4254">
                    <a:moveTo>
                      <a:pt x="11" y="4145"/>
                    </a:moveTo>
                    <a:lnTo>
                      <a:pt x="11" y="4145"/>
                    </a:lnTo>
                    <a:lnTo>
                      <a:pt x="13" y="4164"/>
                    </a:lnTo>
                    <a:lnTo>
                      <a:pt x="17" y="4182"/>
                    </a:lnTo>
                    <a:lnTo>
                      <a:pt x="22" y="4199"/>
                    </a:lnTo>
                    <a:lnTo>
                      <a:pt x="29" y="4215"/>
                    </a:lnTo>
                    <a:lnTo>
                      <a:pt x="39" y="4226"/>
                    </a:lnTo>
                    <a:lnTo>
                      <a:pt x="49" y="4234"/>
                    </a:lnTo>
                    <a:lnTo>
                      <a:pt x="55" y="4239"/>
                    </a:lnTo>
                    <a:lnTo>
                      <a:pt x="60" y="4240"/>
                    </a:lnTo>
                    <a:lnTo>
                      <a:pt x="67" y="4241"/>
                    </a:lnTo>
                    <a:lnTo>
                      <a:pt x="73" y="4243"/>
                    </a:lnTo>
                    <a:lnTo>
                      <a:pt x="5683" y="4243"/>
                    </a:lnTo>
                    <a:lnTo>
                      <a:pt x="5689" y="4241"/>
                    </a:lnTo>
                    <a:lnTo>
                      <a:pt x="5694" y="4240"/>
                    </a:lnTo>
                    <a:lnTo>
                      <a:pt x="5701" y="4239"/>
                    </a:lnTo>
                    <a:lnTo>
                      <a:pt x="5707" y="4234"/>
                    </a:lnTo>
                    <a:lnTo>
                      <a:pt x="5717" y="4226"/>
                    </a:lnTo>
                    <a:lnTo>
                      <a:pt x="5727" y="4215"/>
                    </a:lnTo>
                    <a:lnTo>
                      <a:pt x="5734" y="4199"/>
                    </a:lnTo>
                    <a:lnTo>
                      <a:pt x="5739" y="4182"/>
                    </a:lnTo>
                    <a:lnTo>
                      <a:pt x="5743" y="4164"/>
                    </a:lnTo>
                    <a:lnTo>
                      <a:pt x="5745" y="4145"/>
                    </a:lnTo>
                    <a:lnTo>
                      <a:pt x="5745" y="428"/>
                    </a:lnTo>
                    <a:lnTo>
                      <a:pt x="5750" y="428"/>
                    </a:lnTo>
                    <a:lnTo>
                      <a:pt x="5753" y="428"/>
                    </a:lnTo>
                    <a:lnTo>
                      <a:pt x="5753" y="394"/>
                    </a:lnTo>
                    <a:lnTo>
                      <a:pt x="5750" y="394"/>
                    </a:lnTo>
                    <a:lnTo>
                      <a:pt x="5750" y="251"/>
                    </a:lnTo>
                    <a:lnTo>
                      <a:pt x="5750" y="0"/>
                    </a:lnTo>
                    <a:lnTo>
                      <a:pt x="5750" y="1"/>
                    </a:lnTo>
                    <a:lnTo>
                      <a:pt x="5755" y="21"/>
                    </a:lnTo>
                    <a:lnTo>
                      <a:pt x="5756" y="43"/>
                    </a:lnTo>
                    <a:lnTo>
                      <a:pt x="5756" y="4145"/>
                    </a:lnTo>
                    <a:lnTo>
                      <a:pt x="5755" y="4166"/>
                    </a:lnTo>
                    <a:lnTo>
                      <a:pt x="5750" y="4185"/>
                    </a:lnTo>
                    <a:lnTo>
                      <a:pt x="5743" y="4205"/>
                    </a:lnTo>
                    <a:lnTo>
                      <a:pt x="5735" y="4220"/>
                    </a:lnTo>
                    <a:lnTo>
                      <a:pt x="5725" y="4234"/>
                    </a:lnTo>
                    <a:lnTo>
                      <a:pt x="5718" y="4240"/>
                    </a:lnTo>
                    <a:lnTo>
                      <a:pt x="5713" y="4244"/>
                    </a:lnTo>
                    <a:lnTo>
                      <a:pt x="5706" y="4248"/>
                    </a:lnTo>
                    <a:lnTo>
                      <a:pt x="5698" y="4251"/>
                    </a:lnTo>
                    <a:lnTo>
                      <a:pt x="5691" y="4253"/>
                    </a:lnTo>
                    <a:lnTo>
                      <a:pt x="5683" y="4254"/>
                    </a:lnTo>
                    <a:lnTo>
                      <a:pt x="73" y="4254"/>
                    </a:lnTo>
                    <a:lnTo>
                      <a:pt x="65" y="4253"/>
                    </a:lnTo>
                    <a:lnTo>
                      <a:pt x="58" y="4251"/>
                    </a:lnTo>
                    <a:lnTo>
                      <a:pt x="50" y="4248"/>
                    </a:lnTo>
                    <a:lnTo>
                      <a:pt x="43" y="4244"/>
                    </a:lnTo>
                    <a:lnTo>
                      <a:pt x="38" y="4240"/>
                    </a:lnTo>
                    <a:lnTo>
                      <a:pt x="31" y="4234"/>
                    </a:lnTo>
                    <a:lnTo>
                      <a:pt x="21" y="4220"/>
                    </a:lnTo>
                    <a:lnTo>
                      <a:pt x="11" y="4205"/>
                    </a:lnTo>
                    <a:lnTo>
                      <a:pt x="6" y="4185"/>
                    </a:lnTo>
                    <a:lnTo>
                      <a:pt x="1" y="4166"/>
                    </a:lnTo>
                    <a:lnTo>
                      <a:pt x="0" y="4145"/>
                    </a:lnTo>
                    <a:lnTo>
                      <a:pt x="0" y="43"/>
                    </a:lnTo>
                    <a:lnTo>
                      <a:pt x="1" y="21"/>
                    </a:lnTo>
                    <a:lnTo>
                      <a:pt x="6" y="0"/>
                    </a:lnTo>
                    <a:lnTo>
                      <a:pt x="6" y="251"/>
                    </a:lnTo>
                    <a:lnTo>
                      <a:pt x="6" y="394"/>
                    </a:lnTo>
                    <a:lnTo>
                      <a:pt x="3" y="394"/>
                    </a:lnTo>
                    <a:lnTo>
                      <a:pt x="3" y="428"/>
                    </a:lnTo>
                    <a:lnTo>
                      <a:pt x="6" y="428"/>
                    </a:lnTo>
                    <a:lnTo>
                      <a:pt x="11" y="428"/>
                    </a:lnTo>
                    <a:lnTo>
                      <a:pt x="11" y="4145"/>
                    </a:lnTo>
                    <a:close/>
                  </a:path>
                </a:pathLst>
              </a:custGeom>
              <a:solidFill>
                <a:srgbClr val="2E77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83" name="Freeform 302"/>
              <p:cNvSpPr>
                <a:spLocks/>
              </p:cNvSpPr>
              <p:nvPr/>
            </p:nvSpPr>
            <p:spPr bwMode="auto">
              <a:xfrm>
                <a:off x="5194" y="45"/>
                <a:ext cx="65" cy="17"/>
              </a:xfrm>
              <a:custGeom>
                <a:avLst/>
                <a:gdLst>
                  <a:gd name="T0" fmla="*/ 62 w 65"/>
                  <a:gd name="T1" fmla="*/ 3 h 17"/>
                  <a:gd name="T2" fmla="*/ 3 w 65"/>
                  <a:gd name="T3" fmla="*/ 3 h 17"/>
                  <a:gd name="T4" fmla="*/ 3 w 65"/>
                  <a:gd name="T5" fmla="*/ 14 h 17"/>
                  <a:gd name="T6" fmla="*/ 62 w 65"/>
                  <a:gd name="T7" fmla="*/ 14 h 17"/>
                  <a:gd name="T8" fmla="*/ 62 w 65"/>
                  <a:gd name="T9" fmla="*/ 17 h 17"/>
                  <a:gd name="T10" fmla="*/ 0 w 65"/>
                  <a:gd name="T11" fmla="*/ 17 h 17"/>
                  <a:gd name="T12" fmla="*/ 0 w 65"/>
                  <a:gd name="T13" fmla="*/ 0 h 17"/>
                  <a:gd name="T14" fmla="*/ 65 w 65"/>
                  <a:gd name="T15" fmla="*/ 0 h 17"/>
                  <a:gd name="T16" fmla="*/ 65 w 65"/>
                  <a:gd name="T17" fmla="*/ 14 h 17"/>
                  <a:gd name="T18" fmla="*/ 62 w 65"/>
                  <a:gd name="T19" fmla="*/ 14 h 17"/>
                  <a:gd name="T20" fmla="*/ 62 w 65"/>
                  <a:gd name="T21" fmla="*/ 3 h 1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5" h="17">
                    <a:moveTo>
                      <a:pt x="62" y="3"/>
                    </a:moveTo>
                    <a:lnTo>
                      <a:pt x="3" y="3"/>
                    </a:lnTo>
                    <a:lnTo>
                      <a:pt x="3" y="14"/>
                    </a:lnTo>
                    <a:lnTo>
                      <a:pt x="62" y="14"/>
                    </a:lnTo>
                    <a:lnTo>
                      <a:pt x="62" y="17"/>
                    </a:lnTo>
                    <a:lnTo>
                      <a:pt x="0" y="17"/>
                    </a:lnTo>
                    <a:lnTo>
                      <a:pt x="0" y="0"/>
                    </a:lnTo>
                    <a:lnTo>
                      <a:pt x="65" y="0"/>
                    </a:lnTo>
                    <a:lnTo>
                      <a:pt x="65" y="14"/>
                    </a:lnTo>
                    <a:lnTo>
                      <a:pt x="62" y="14"/>
                    </a:lnTo>
                    <a:lnTo>
                      <a:pt x="62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84" name="Freeform 303"/>
              <p:cNvSpPr>
                <a:spLocks/>
              </p:cNvSpPr>
              <p:nvPr/>
            </p:nvSpPr>
            <p:spPr bwMode="auto">
              <a:xfrm>
                <a:off x="5051" y="389"/>
                <a:ext cx="3" cy="11"/>
              </a:xfrm>
              <a:custGeom>
                <a:avLst/>
                <a:gdLst>
                  <a:gd name="T0" fmla="*/ 0 w 3"/>
                  <a:gd name="T1" fmla="*/ 0 h 11"/>
                  <a:gd name="T2" fmla="*/ 3 w 3"/>
                  <a:gd name="T3" fmla="*/ 0 h 11"/>
                  <a:gd name="T4" fmla="*/ 3 w 3"/>
                  <a:gd name="T5" fmla="*/ 8 h 11"/>
                  <a:gd name="T6" fmla="*/ 3 w 3"/>
                  <a:gd name="T7" fmla="*/ 11 h 11"/>
                  <a:gd name="T8" fmla="*/ 2 w 3"/>
                  <a:gd name="T9" fmla="*/ 11 h 11"/>
                  <a:gd name="T10" fmla="*/ 2 w 3"/>
                  <a:gd name="T11" fmla="*/ 2 h 11"/>
                  <a:gd name="T12" fmla="*/ 0 w 3"/>
                  <a:gd name="T13" fmla="*/ 2 h 11"/>
                  <a:gd name="T14" fmla="*/ 0 w 3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11">
                    <a:moveTo>
                      <a:pt x="0" y="0"/>
                    </a:moveTo>
                    <a:lnTo>
                      <a:pt x="3" y="0"/>
                    </a:lnTo>
                    <a:lnTo>
                      <a:pt x="3" y="8"/>
                    </a:lnTo>
                    <a:lnTo>
                      <a:pt x="3" y="11"/>
                    </a:lnTo>
                    <a:lnTo>
                      <a:pt x="2" y="11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85" name="Rectangle 304"/>
              <p:cNvSpPr>
                <a:spLocks noChangeArrowheads="1"/>
              </p:cNvSpPr>
              <p:nvPr/>
            </p:nvSpPr>
            <p:spPr bwMode="auto">
              <a:xfrm>
                <a:off x="5027" y="414"/>
                <a:ext cx="4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86" name="Freeform 305"/>
              <p:cNvSpPr>
                <a:spLocks/>
              </p:cNvSpPr>
              <p:nvPr/>
            </p:nvSpPr>
            <p:spPr bwMode="auto">
              <a:xfrm>
                <a:off x="5008" y="374"/>
                <a:ext cx="2" cy="3"/>
              </a:xfrm>
              <a:custGeom>
                <a:avLst/>
                <a:gdLst>
                  <a:gd name="T0" fmla="*/ 0 w 2"/>
                  <a:gd name="T1" fmla="*/ 3 h 3"/>
                  <a:gd name="T2" fmla="*/ 0 w 2"/>
                  <a:gd name="T3" fmla="*/ 0 h 3"/>
                  <a:gd name="T4" fmla="*/ 0 w 2"/>
                  <a:gd name="T5" fmla="*/ 0 h 3"/>
                  <a:gd name="T6" fmla="*/ 2 w 2"/>
                  <a:gd name="T7" fmla="*/ 0 h 3"/>
                  <a:gd name="T8" fmla="*/ 2 w 2"/>
                  <a:gd name="T9" fmla="*/ 3 h 3"/>
                  <a:gd name="T10" fmla="*/ 2 w 2"/>
                  <a:gd name="T11" fmla="*/ 3 h 3"/>
                  <a:gd name="T12" fmla="*/ 0 w 2"/>
                  <a:gd name="T13" fmla="*/ 3 h 3"/>
                  <a:gd name="T14" fmla="*/ 0 w 2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87" name="Freeform 306"/>
              <p:cNvSpPr>
                <a:spLocks noEditPoints="1"/>
              </p:cNvSpPr>
              <p:nvPr/>
            </p:nvSpPr>
            <p:spPr bwMode="auto">
              <a:xfrm>
                <a:off x="5340" y="48"/>
                <a:ext cx="22" cy="19"/>
              </a:xfrm>
              <a:custGeom>
                <a:avLst/>
                <a:gdLst>
                  <a:gd name="T0" fmla="*/ 0 w 22"/>
                  <a:gd name="T1" fmla="*/ 0 h 19"/>
                  <a:gd name="T2" fmla="*/ 22 w 22"/>
                  <a:gd name="T3" fmla="*/ 0 h 19"/>
                  <a:gd name="T4" fmla="*/ 22 w 22"/>
                  <a:gd name="T5" fmla="*/ 17 h 19"/>
                  <a:gd name="T6" fmla="*/ 22 w 22"/>
                  <a:gd name="T7" fmla="*/ 19 h 19"/>
                  <a:gd name="T8" fmla="*/ 0 w 22"/>
                  <a:gd name="T9" fmla="*/ 19 h 19"/>
                  <a:gd name="T10" fmla="*/ 0 w 22"/>
                  <a:gd name="T11" fmla="*/ 0 h 19"/>
                  <a:gd name="T12" fmla="*/ 3 w 22"/>
                  <a:gd name="T13" fmla="*/ 2 h 19"/>
                  <a:gd name="T14" fmla="*/ 3 w 22"/>
                  <a:gd name="T15" fmla="*/ 17 h 19"/>
                  <a:gd name="T16" fmla="*/ 17 w 22"/>
                  <a:gd name="T17" fmla="*/ 17 h 19"/>
                  <a:gd name="T18" fmla="*/ 20 w 22"/>
                  <a:gd name="T19" fmla="*/ 17 h 19"/>
                  <a:gd name="T20" fmla="*/ 20 w 22"/>
                  <a:gd name="T21" fmla="*/ 14 h 19"/>
                  <a:gd name="T22" fmla="*/ 20 w 22"/>
                  <a:gd name="T23" fmla="*/ 2 h 19"/>
                  <a:gd name="T24" fmla="*/ 3 w 22"/>
                  <a:gd name="T25" fmla="*/ 2 h 1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2" h="19">
                    <a:moveTo>
                      <a:pt x="0" y="0"/>
                    </a:moveTo>
                    <a:lnTo>
                      <a:pt x="22" y="0"/>
                    </a:lnTo>
                    <a:lnTo>
                      <a:pt x="22" y="17"/>
                    </a:lnTo>
                    <a:lnTo>
                      <a:pt x="22" y="19"/>
                    </a:lnTo>
                    <a:lnTo>
                      <a:pt x="0" y="19"/>
                    </a:lnTo>
                    <a:lnTo>
                      <a:pt x="0" y="0"/>
                    </a:lnTo>
                    <a:close/>
                    <a:moveTo>
                      <a:pt x="3" y="2"/>
                    </a:moveTo>
                    <a:lnTo>
                      <a:pt x="3" y="17"/>
                    </a:lnTo>
                    <a:lnTo>
                      <a:pt x="17" y="17"/>
                    </a:lnTo>
                    <a:lnTo>
                      <a:pt x="20" y="17"/>
                    </a:lnTo>
                    <a:lnTo>
                      <a:pt x="20" y="14"/>
                    </a:lnTo>
                    <a:lnTo>
                      <a:pt x="20" y="2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88" name="Freeform 307"/>
              <p:cNvSpPr>
                <a:spLocks/>
              </p:cNvSpPr>
              <p:nvPr/>
            </p:nvSpPr>
            <p:spPr bwMode="auto">
              <a:xfrm>
                <a:off x="1865" y="359"/>
                <a:ext cx="207" cy="129"/>
              </a:xfrm>
              <a:custGeom>
                <a:avLst/>
                <a:gdLst>
                  <a:gd name="T0" fmla="*/ 0 w 207"/>
                  <a:gd name="T1" fmla="*/ 35 h 129"/>
                  <a:gd name="T2" fmla="*/ 0 w 207"/>
                  <a:gd name="T3" fmla="*/ 35 h 129"/>
                  <a:gd name="T4" fmla="*/ 1 w 207"/>
                  <a:gd name="T5" fmla="*/ 15 h 129"/>
                  <a:gd name="T6" fmla="*/ 2 w 207"/>
                  <a:gd name="T7" fmla="*/ 0 h 129"/>
                  <a:gd name="T8" fmla="*/ 2 w 207"/>
                  <a:gd name="T9" fmla="*/ 107 h 129"/>
                  <a:gd name="T10" fmla="*/ 207 w 207"/>
                  <a:gd name="T11" fmla="*/ 107 h 129"/>
                  <a:gd name="T12" fmla="*/ 207 w 207"/>
                  <a:gd name="T13" fmla="*/ 129 h 129"/>
                  <a:gd name="T14" fmla="*/ 5 w 207"/>
                  <a:gd name="T15" fmla="*/ 129 h 129"/>
                  <a:gd name="T16" fmla="*/ 0 w 207"/>
                  <a:gd name="T17" fmla="*/ 129 h 129"/>
                  <a:gd name="T18" fmla="*/ 0 w 207"/>
                  <a:gd name="T19" fmla="*/ 35 h 1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07" h="129">
                    <a:moveTo>
                      <a:pt x="0" y="35"/>
                    </a:moveTo>
                    <a:lnTo>
                      <a:pt x="0" y="35"/>
                    </a:lnTo>
                    <a:lnTo>
                      <a:pt x="1" y="15"/>
                    </a:lnTo>
                    <a:lnTo>
                      <a:pt x="2" y="0"/>
                    </a:lnTo>
                    <a:lnTo>
                      <a:pt x="2" y="107"/>
                    </a:lnTo>
                    <a:lnTo>
                      <a:pt x="207" y="107"/>
                    </a:lnTo>
                    <a:lnTo>
                      <a:pt x="207" y="129"/>
                    </a:lnTo>
                    <a:lnTo>
                      <a:pt x="5" y="129"/>
                    </a:lnTo>
                    <a:lnTo>
                      <a:pt x="0" y="129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D8E8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89" name="Rectangle 308"/>
              <p:cNvSpPr>
                <a:spLocks noChangeArrowheads="1"/>
              </p:cNvSpPr>
              <p:nvPr/>
            </p:nvSpPr>
            <p:spPr bwMode="auto">
              <a:xfrm>
                <a:off x="5256" y="59"/>
                <a:ext cx="3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90" name="Freeform 309"/>
              <p:cNvSpPr>
                <a:spLocks/>
              </p:cNvSpPr>
              <p:nvPr/>
            </p:nvSpPr>
            <p:spPr bwMode="auto">
              <a:xfrm>
                <a:off x="5564" y="46"/>
                <a:ext cx="5" cy="3"/>
              </a:xfrm>
              <a:custGeom>
                <a:avLst/>
                <a:gdLst>
                  <a:gd name="T0" fmla="*/ 3 w 5"/>
                  <a:gd name="T1" fmla="*/ 3 h 3"/>
                  <a:gd name="T2" fmla="*/ 0 w 5"/>
                  <a:gd name="T3" fmla="*/ 2 h 3"/>
                  <a:gd name="T4" fmla="*/ 3 w 5"/>
                  <a:gd name="T5" fmla="*/ 0 h 3"/>
                  <a:gd name="T6" fmla="*/ 5 w 5"/>
                  <a:gd name="T7" fmla="*/ 2 h 3"/>
                  <a:gd name="T8" fmla="*/ 3 w 5"/>
                  <a:gd name="T9" fmla="*/ 3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3">
                    <a:moveTo>
                      <a:pt x="3" y="3"/>
                    </a:moveTo>
                    <a:lnTo>
                      <a:pt x="0" y="2"/>
                    </a:lnTo>
                    <a:lnTo>
                      <a:pt x="3" y="0"/>
                    </a:lnTo>
                    <a:lnTo>
                      <a:pt x="5" y="2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5391" name="Picture 310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38" y="187"/>
                <a:ext cx="84" cy="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392" name="Freeform 311"/>
              <p:cNvSpPr>
                <a:spLocks/>
              </p:cNvSpPr>
              <p:nvPr/>
            </p:nvSpPr>
            <p:spPr bwMode="auto">
              <a:xfrm>
                <a:off x="612" y="195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2 w 3"/>
                  <a:gd name="T3" fmla="*/ 0 h 1"/>
                  <a:gd name="T4" fmla="*/ 3 w 3"/>
                  <a:gd name="T5" fmla="*/ 1 h 1"/>
                  <a:gd name="T6" fmla="*/ 0 w 3"/>
                  <a:gd name="T7" fmla="*/ 1 h 1"/>
                  <a:gd name="T8" fmla="*/ 0 w 3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0" y="0"/>
                    </a:move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93" name="Freeform 312"/>
              <p:cNvSpPr>
                <a:spLocks/>
              </p:cNvSpPr>
              <p:nvPr/>
            </p:nvSpPr>
            <p:spPr bwMode="auto">
              <a:xfrm>
                <a:off x="612" y="194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1 h 1"/>
                  <a:gd name="T4" fmla="*/ 0 w 2"/>
                  <a:gd name="T5" fmla="*/ 1 h 1"/>
                  <a:gd name="T6" fmla="*/ 2 w 2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94" name="Rectangle 313"/>
              <p:cNvSpPr>
                <a:spLocks noChangeArrowheads="1"/>
              </p:cNvSpPr>
              <p:nvPr/>
            </p:nvSpPr>
            <p:spPr bwMode="auto">
              <a:xfrm>
                <a:off x="5336" y="32"/>
                <a:ext cx="3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95" name="Rectangle 314"/>
              <p:cNvSpPr>
                <a:spLocks noChangeArrowheads="1"/>
              </p:cNvSpPr>
              <p:nvPr/>
            </p:nvSpPr>
            <p:spPr bwMode="auto">
              <a:xfrm>
                <a:off x="5333" y="32"/>
                <a:ext cx="3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96" name="Rectangle 315"/>
              <p:cNvSpPr>
                <a:spLocks noChangeArrowheads="1"/>
              </p:cNvSpPr>
              <p:nvPr/>
            </p:nvSpPr>
            <p:spPr bwMode="auto">
              <a:xfrm>
                <a:off x="4001" y="276"/>
                <a:ext cx="7" cy="2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97" name="Freeform 316"/>
              <p:cNvSpPr>
                <a:spLocks/>
              </p:cNvSpPr>
              <p:nvPr/>
            </p:nvSpPr>
            <p:spPr bwMode="auto">
              <a:xfrm>
                <a:off x="1867" y="351"/>
                <a:ext cx="3" cy="8"/>
              </a:xfrm>
              <a:custGeom>
                <a:avLst/>
                <a:gdLst>
                  <a:gd name="T0" fmla="*/ 0 w 3"/>
                  <a:gd name="T1" fmla="*/ 0 h 8"/>
                  <a:gd name="T2" fmla="*/ 0 w 3"/>
                  <a:gd name="T3" fmla="*/ 0 h 8"/>
                  <a:gd name="T4" fmla="*/ 3 w 3"/>
                  <a:gd name="T5" fmla="*/ 0 h 8"/>
                  <a:gd name="T6" fmla="*/ 3 w 3"/>
                  <a:gd name="T7" fmla="*/ 0 h 8"/>
                  <a:gd name="T8" fmla="*/ 3 w 3"/>
                  <a:gd name="T9" fmla="*/ 0 h 8"/>
                  <a:gd name="T10" fmla="*/ 3 w 3"/>
                  <a:gd name="T11" fmla="*/ 0 h 8"/>
                  <a:gd name="T12" fmla="*/ 3 w 3"/>
                  <a:gd name="T13" fmla="*/ 0 h 8"/>
                  <a:gd name="T14" fmla="*/ 3 w 3"/>
                  <a:gd name="T15" fmla="*/ 0 h 8"/>
                  <a:gd name="T16" fmla="*/ 0 w 3"/>
                  <a:gd name="T17" fmla="*/ 8 h 8"/>
                  <a:gd name="T18" fmla="*/ 0 w 3"/>
                  <a:gd name="T19" fmla="*/ 1 h 8"/>
                  <a:gd name="T20" fmla="*/ 0 w 3"/>
                  <a:gd name="T21" fmla="*/ 1 h 8"/>
                  <a:gd name="T22" fmla="*/ 0 w 3"/>
                  <a:gd name="T23" fmla="*/ 0 h 8"/>
                  <a:gd name="T24" fmla="*/ 0 w 3"/>
                  <a:gd name="T25" fmla="*/ 0 h 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" h="8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0" y="8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98" name="Freeform 317"/>
              <p:cNvSpPr>
                <a:spLocks noEditPoints="1"/>
              </p:cNvSpPr>
              <p:nvPr/>
            </p:nvSpPr>
            <p:spPr bwMode="auto">
              <a:xfrm>
                <a:off x="536" y="171"/>
                <a:ext cx="3723" cy="115"/>
              </a:xfrm>
              <a:custGeom>
                <a:avLst/>
                <a:gdLst>
                  <a:gd name="T0" fmla="*/ 0 w 3723"/>
                  <a:gd name="T1" fmla="*/ 0 h 115"/>
                  <a:gd name="T2" fmla="*/ 3723 w 3723"/>
                  <a:gd name="T3" fmla="*/ 0 h 115"/>
                  <a:gd name="T4" fmla="*/ 3723 w 3723"/>
                  <a:gd name="T5" fmla="*/ 112 h 115"/>
                  <a:gd name="T6" fmla="*/ 3723 w 3723"/>
                  <a:gd name="T7" fmla="*/ 115 h 115"/>
                  <a:gd name="T8" fmla="*/ 0 w 3723"/>
                  <a:gd name="T9" fmla="*/ 115 h 115"/>
                  <a:gd name="T10" fmla="*/ 0 w 3723"/>
                  <a:gd name="T11" fmla="*/ 0 h 115"/>
                  <a:gd name="T12" fmla="*/ 5 w 3723"/>
                  <a:gd name="T13" fmla="*/ 112 h 115"/>
                  <a:gd name="T14" fmla="*/ 3718 w 3723"/>
                  <a:gd name="T15" fmla="*/ 112 h 115"/>
                  <a:gd name="T16" fmla="*/ 3718 w 3723"/>
                  <a:gd name="T17" fmla="*/ 3 h 115"/>
                  <a:gd name="T18" fmla="*/ 5 w 3723"/>
                  <a:gd name="T19" fmla="*/ 3 h 115"/>
                  <a:gd name="T20" fmla="*/ 5 w 3723"/>
                  <a:gd name="T21" fmla="*/ 112 h 11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23" h="115">
                    <a:moveTo>
                      <a:pt x="0" y="0"/>
                    </a:moveTo>
                    <a:lnTo>
                      <a:pt x="3723" y="0"/>
                    </a:lnTo>
                    <a:lnTo>
                      <a:pt x="3723" y="112"/>
                    </a:lnTo>
                    <a:lnTo>
                      <a:pt x="3723" y="115"/>
                    </a:lnTo>
                    <a:lnTo>
                      <a:pt x="0" y="115"/>
                    </a:lnTo>
                    <a:lnTo>
                      <a:pt x="0" y="0"/>
                    </a:lnTo>
                    <a:close/>
                    <a:moveTo>
                      <a:pt x="5" y="112"/>
                    </a:moveTo>
                    <a:lnTo>
                      <a:pt x="3718" y="112"/>
                    </a:lnTo>
                    <a:lnTo>
                      <a:pt x="3718" y="3"/>
                    </a:lnTo>
                    <a:lnTo>
                      <a:pt x="5" y="3"/>
                    </a:lnTo>
                    <a:lnTo>
                      <a:pt x="5" y="112"/>
                    </a:lnTo>
                    <a:close/>
                  </a:path>
                </a:pathLst>
              </a:custGeom>
              <a:solidFill>
                <a:srgbClr val="1B75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99" name="Freeform 318"/>
              <p:cNvSpPr>
                <a:spLocks/>
              </p:cNvSpPr>
              <p:nvPr/>
            </p:nvSpPr>
            <p:spPr bwMode="auto">
              <a:xfrm>
                <a:off x="1870" y="349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3 w 3"/>
                  <a:gd name="T3" fmla="*/ 0 h 2"/>
                  <a:gd name="T4" fmla="*/ 3 w 3"/>
                  <a:gd name="T5" fmla="*/ 0 h 2"/>
                  <a:gd name="T6" fmla="*/ 3 w 3"/>
                  <a:gd name="T7" fmla="*/ 2 h 2"/>
                  <a:gd name="T8" fmla="*/ 3 w 3"/>
                  <a:gd name="T9" fmla="*/ 2 h 2"/>
                  <a:gd name="T10" fmla="*/ 3 w 3"/>
                  <a:gd name="T11" fmla="*/ 2 h 2"/>
                  <a:gd name="T12" fmla="*/ 3 w 3"/>
                  <a:gd name="T13" fmla="*/ 2 h 2"/>
                  <a:gd name="T14" fmla="*/ 3 w 3"/>
                  <a:gd name="T15" fmla="*/ 2 h 2"/>
                  <a:gd name="T16" fmla="*/ 0 w 3"/>
                  <a:gd name="T17" fmla="*/ 2 h 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" h="2">
                    <a:moveTo>
                      <a:pt x="0" y="2"/>
                    </a:move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00" name="Freeform 319"/>
              <p:cNvSpPr>
                <a:spLocks/>
              </p:cNvSpPr>
              <p:nvPr/>
            </p:nvSpPr>
            <p:spPr bwMode="auto">
              <a:xfrm>
                <a:off x="5008" y="389"/>
                <a:ext cx="2" cy="8"/>
              </a:xfrm>
              <a:custGeom>
                <a:avLst/>
                <a:gdLst>
                  <a:gd name="T0" fmla="*/ 0 w 2"/>
                  <a:gd name="T1" fmla="*/ 8 h 8"/>
                  <a:gd name="T2" fmla="*/ 0 w 2"/>
                  <a:gd name="T3" fmla="*/ 0 h 8"/>
                  <a:gd name="T4" fmla="*/ 2 w 2"/>
                  <a:gd name="T5" fmla="*/ 0 h 8"/>
                  <a:gd name="T6" fmla="*/ 2 w 2"/>
                  <a:gd name="T7" fmla="*/ 2 h 8"/>
                  <a:gd name="T8" fmla="*/ 1 w 2"/>
                  <a:gd name="T9" fmla="*/ 2 h 8"/>
                  <a:gd name="T10" fmla="*/ 1 w 2"/>
                  <a:gd name="T11" fmla="*/ 8 h 8"/>
                  <a:gd name="T12" fmla="*/ 0 w 2"/>
                  <a:gd name="T13" fmla="*/ 8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8">
                    <a:moveTo>
                      <a:pt x="0" y="8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1" y="8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01" name="Freeform 320"/>
              <p:cNvSpPr>
                <a:spLocks/>
              </p:cNvSpPr>
              <p:nvPr/>
            </p:nvSpPr>
            <p:spPr bwMode="auto">
              <a:xfrm>
                <a:off x="4588" y="379"/>
                <a:ext cx="6" cy="4"/>
              </a:xfrm>
              <a:custGeom>
                <a:avLst/>
                <a:gdLst>
                  <a:gd name="T0" fmla="*/ 6 w 6"/>
                  <a:gd name="T1" fmla="*/ 1 h 4"/>
                  <a:gd name="T2" fmla="*/ 6 w 6"/>
                  <a:gd name="T3" fmla="*/ 4 h 4"/>
                  <a:gd name="T4" fmla="*/ 3 w 6"/>
                  <a:gd name="T5" fmla="*/ 4 h 4"/>
                  <a:gd name="T6" fmla="*/ 0 w 6"/>
                  <a:gd name="T7" fmla="*/ 0 h 4"/>
                  <a:gd name="T8" fmla="*/ 4 w 6"/>
                  <a:gd name="T9" fmla="*/ 0 h 4"/>
                  <a:gd name="T10" fmla="*/ 6 w 6"/>
                  <a:gd name="T11" fmla="*/ 1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" h="4">
                    <a:moveTo>
                      <a:pt x="6" y="1"/>
                    </a:moveTo>
                    <a:lnTo>
                      <a:pt x="6" y="4"/>
                    </a:lnTo>
                    <a:lnTo>
                      <a:pt x="3" y="4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6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02" name="Freeform 321"/>
              <p:cNvSpPr>
                <a:spLocks/>
              </p:cNvSpPr>
              <p:nvPr/>
            </p:nvSpPr>
            <p:spPr bwMode="auto">
              <a:xfrm>
                <a:off x="5557" y="401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0 h 2"/>
                  <a:gd name="T4" fmla="*/ 2 w 2"/>
                  <a:gd name="T5" fmla="*/ 2 h 2"/>
                  <a:gd name="T6" fmla="*/ 0 w 2"/>
                  <a:gd name="T7" fmla="*/ 2 h 2"/>
                  <a:gd name="T8" fmla="*/ 2 w 2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03" name="Rectangle 322"/>
              <p:cNvSpPr>
                <a:spLocks noChangeArrowheads="1"/>
              </p:cNvSpPr>
              <p:nvPr/>
            </p:nvSpPr>
            <p:spPr bwMode="auto">
              <a:xfrm>
                <a:off x="5053" y="414"/>
                <a:ext cx="2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04" name="Freeform 323"/>
              <p:cNvSpPr>
                <a:spLocks/>
              </p:cNvSpPr>
              <p:nvPr/>
            </p:nvSpPr>
            <p:spPr bwMode="auto">
              <a:xfrm>
                <a:off x="13" y="494"/>
                <a:ext cx="5734" cy="3815"/>
              </a:xfrm>
              <a:custGeom>
                <a:avLst/>
                <a:gdLst>
                  <a:gd name="T0" fmla="*/ 1849 w 5734"/>
                  <a:gd name="T1" fmla="*/ 0 h 3815"/>
                  <a:gd name="T2" fmla="*/ 1854 w 5734"/>
                  <a:gd name="T3" fmla="*/ 0 h 3815"/>
                  <a:gd name="T4" fmla="*/ 2056 w 5734"/>
                  <a:gd name="T5" fmla="*/ 0 h 3815"/>
                  <a:gd name="T6" fmla="*/ 2062 w 5734"/>
                  <a:gd name="T7" fmla="*/ 0 h 3815"/>
                  <a:gd name="T8" fmla="*/ 5734 w 5734"/>
                  <a:gd name="T9" fmla="*/ 0 h 3815"/>
                  <a:gd name="T10" fmla="*/ 5734 w 5734"/>
                  <a:gd name="T11" fmla="*/ 3717 h 3815"/>
                  <a:gd name="T12" fmla="*/ 5734 w 5734"/>
                  <a:gd name="T13" fmla="*/ 3717 h 3815"/>
                  <a:gd name="T14" fmla="*/ 5732 w 5734"/>
                  <a:gd name="T15" fmla="*/ 3736 h 3815"/>
                  <a:gd name="T16" fmla="*/ 5728 w 5734"/>
                  <a:gd name="T17" fmla="*/ 3754 h 3815"/>
                  <a:gd name="T18" fmla="*/ 5728 w 5734"/>
                  <a:gd name="T19" fmla="*/ 3754 h 3815"/>
                  <a:gd name="T20" fmla="*/ 5723 w 5734"/>
                  <a:gd name="T21" fmla="*/ 3771 h 3815"/>
                  <a:gd name="T22" fmla="*/ 5716 w 5734"/>
                  <a:gd name="T23" fmla="*/ 3787 h 3815"/>
                  <a:gd name="T24" fmla="*/ 5716 w 5734"/>
                  <a:gd name="T25" fmla="*/ 3787 h 3815"/>
                  <a:gd name="T26" fmla="*/ 5706 w 5734"/>
                  <a:gd name="T27" fmla="*/ 3798 h 3815"/>
                  <a:gd name="T28" fmla="*/ 5696 w 5734"/>
                  <a:gd name="T29" fmla="*/ 3806 h 3815"/>
                  <a:gd name="T30" fmla="*/ 5690 w 5734"/>
                  <a:gd name="T31" fmla="*/ 3811 h 3815"/>
                  <a:gd name="T32" fmla="*/ 5683 w 5734"/>
                  <a:gd name="T33" fmla="*/ 3812 h 3815"/>
                  <a:gd name="T34" fmla="*/ 5678 w 5734"/>
                  <a:gd name="T35" fmla="*/ 3813 h 3815"/>
                  <a:gd name="T36" fmla="*/ 5672 w 5734"/>
                  <a:gd name="T37" fmla="*/ 3815 h 3815"/>
                  <a:gd name="T38" fmla="*/ 62 w 5734"/>
                  <a:gd name="T39" fmla="*/ 3815 h 3815"/>
                  <a:gd name="T40" fmla="*/ 62 w 5734"/>
                  <a:gd name="T41" fmla="*/ 3815 h 3815"/>
                  <a:gd name="T42" fmla="*/ 56 w 5734"/>
                  <a:gd name="T43" fmla="*/ 3813 h 3815"/>
                  <a:gd name="T44" fmla="*/ 49 w 5734"/>
                  <a:gd name="T45" fmla="*/ 3812 h 3815"/>
                  <a:gd name="T46" fmla="*/ 44 w 5734"/>
                  <a:gd name="T47" fmla="*/ 3811 h 3815"/>
                  <a:gd name="T48" fmla="*/ 38 w 5734"/>
                  <a:gd name="T49" fmla="*/ 3806 h 3815"/>
                  <a:gd name="T50" fmla="*/ 38 w 5734"/>
                  <a:gd name="T51" fmla="*/ 3806 h 3815"/>
                  <a:gd name="T52" fmla="*/ 28 w 5734"/>
                  <a:gd name="T53" fmla="*/ 3798 h 3815"/>
                  <a:gd name="T54" fmla="*/ 18 w 5734"/>
                  <a:gd name="T55" fmla="*/ 3787 h 3815"/>
                  <a:gd name="T56" fmla="*/ 18 w 5734"/>
                  <a:gd name="T57" fmla="*/ 3787 h 3815"/>
                  <a:gd name="T58" fmla="*/ 11 w 5734"/>
                  <a:gd name="T59" fmla="*/ 3771 h 3815"/>
                  <a:gd name="T60" fmla="*/ 6 w 5734"/>
                  <a:gd name="T61" fmla="*/ 3754 h 3815"/>
                  <a:gd name="T62" fmla="*/ 2 w 5734"/>
                  <a:gd name="T63" fmla="*/ 3736 h 3815"/>
                  <a:gd name="T64" fmla="*/ 0 w 5734"/>
                  <a:gd name="T65" fmla="*/ 3717 h 3815"/>
                  <a:gd name="T66" fmla="*/ 0 w 5734"/>
                  <a:gd name="T67" fmla="*/ 0 h 3815"/>
                  <a:gd name="T68" fmla="*/ 1849 w 5734"/>
                  <a:gd name="T69" fmla="*/ 0 h 381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734" h="3815">
                    <a:moveTo>
                      <a:pt x="1849" y="0"/>
                    </a:moveTo>
                    <a:lnTo>
                      <a:pt x="1854" y="0"/>
                    </a:lnTo>
                    <a:lnTo>
                      <a:pt x="2056" y="0"/>
                    </a:lnTo>
                    <a:lnTo>
                      <a:pt x="2062" y="0"/>
                    </a:lnTo>
                    <a:lnTo>
                      <a:pt x="5734" y="0"/>
                    </a:lnTo>
                    <a:lnTo>
                      <a:pt x="5734" y="3717"/>
                    </a:lnTo>
                    <a:lnTo>
                      <a:pt x="5732" y="3736"/>
                    </a:lnTo>
                    <a:lnTo>
                      <a:pt x="5728" y="3754"/>
                    </a:lnTo>
                    <a:lnTo>
                      <a:pt x="5723" y="3771"/>
                    </a:lnTo>
                    <a:lnTo>
                      <a:pt x="5716" y="3787"/>
                    </a:lnTo>
                    <a:lnTo>
                      <a:pt x="5706" y="3798"/>
                    </a:lnTo>
                    <a:lnTo>
                      <a:pt x="5696" y="3806"/>
                    </a:lnTo>
                    <a:lnTo>
                      <a:pt x="5690" y="3811"/>
                    </a:lnTo>
                    <a:lnTo>
                      <a:pt x="5683" y="3812"/>
                    </a:lnTo>
                    <a:lnTo>
                      <a:pt x="5678" y="3813"/>
                    </a:lnTo>
                    <a:lnTo>
                      <a:pt x="5672" y="3815"/>
                    </a:lnTo>
                    <a:lnTo>
                      <a:pt x="62" y="3815"/>
                    </a:lnTo>
                    <a:lnTo>
                      <a:pt x="56" y="3813"/>
                    </a:lnTo>
                    <a:lnTo>
                      <a:pt x="49" y="3812"/>
                    </a:lnTo>
                    <a:lnTo>
                      <a:pt x="44" y="3811"/>
                    </a:lnTo>
                    <a:lnTo>
                      <a:pt x="38" y="3806"/>
                    </a:lnTo>
                    <a:lnTo>
                      <a:pt x="28" y="3798"/>
                    </a:lnTo>
                    <a:lnTo>
                      <a:pt x="18" y="3787"/>
                    </a:lnTo>
                    <a:lnTo>
                      <a:pt x="11" y="3771"/>
                    </a:lnTo>
                    <a:lnTo>
                      <a:pt x="6" y="3754"/>
                    </a:lnTo>
                    <a:lnTo>
                      <a:pt x="2" y="3736"/>
                    </a:lnTo>
                    <a:lnTo>
                      <a:pt x="0" y="3717"/>
                    </a:lnTo>
                    <a:lnTo>
                      <a:pt x="0" y="0"/>
                    </a:lnTo>
                    <a:lnTo>
                      <a:pt x="184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05" name="Freeform 324"/>
              <p:cNvSpPr>
                <a:spLocks/>
              </p:cNvSpPr>
              <p:nvPr/>
            </p:nvSpPr>
            <p:spPr bwMode="auto">
              <a:xfrm>
                <a:off x="5685" y="8"/>
                <a:ext cx="3" cy="3"/>
              </a:xfrm>
              <a:custGeom>
                <a:avLst/>
                <a:gdLst>
                  <a:gd name="T0" fmla="*/ 0 w 3"/>
                  <a:gd name="T1" fmla="*/ 0 h 3"/>
                  <a:gd name="T2" fmla="*/ 3 w 3"/>
                  <a:gd name="T3" fmla="*/ 0 h 3"/>
                  <a:gd name="T4" fmla="*/ 3 w 3"/>
                  <a:gd name="T5" fmla="*/ 3 h 3"/>
                  <a:gd name="T6" fmla="*/ 3 w 3"/>
                  <a:gd name="T7" fmla="*/ 3 h 3"/>
                  <a:gd name="T8" fmla="*/ 0 w 3"/>
                  <a:gd name="T9" fmla="*/ 3 h 3"/>
                  <a:gd name="T10" fmla="*/ 0 w 3"/>
                  <a:gd name="T11" fmla="*/ 3 h 3"/>
                  <a:gd name="T12" fmla="*/ 0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0" y="0"/>
                    </a:moveTo>
                    <a:lnTo>
                      <a:pt x="3" y="0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06" name="Freeform 325"/>
              <p:cNvSpPr>
                <a:spLocks/>
              </p:cNvSpPr>
              <p:nvPr/>
            </p:nvSpPr>
            <p:spPr bwMode="auto">
              <a:xfrm>
                <a:off x="5247" y="358"/>
                <a:ext cx="48" cy="57"/>
              </a:xfrm>
              <a:custGeom>
                <a:avLst/>
                <a:gdLst>
                  <a:gd name="T0" fmla="*/ 10 w 48"/>
                  <a:gd name="T1" fmla="*/ 57 h 57"/>
                  <a:gd name="T2" fmla="*/ 10 w 48"/>
                  <a:gd name="T3" fmla="*/ 57 h 57"/>
                  <a:gd name="T4" fmla="*/ 7 w 48"/>
                  <a:gd name="T5" fmla="*/ 52 h 57"/>
                  <a:gd name="T6" fmla="*/ 5 w 48"/>
                  <a:gd name="T7" fmla="*/ 45 h 57"/>
                  <a:gd name="T8" fmla="*/ 2 w 48"/>
                  <a:gd name="T9" fmla="*/ 31 h 57"/>
                  <a:gd name="T10" fmla="*/ 0 w 48"/>
                  <a:gd name="T11" fmla="*/ 21 h 57"/>
                  <a:gd name="T12" fmla="*/ 0 w 48"/>
                  <a:gd name="T13" fmla="*/ 16 h 57"/>
                  <a:gd name="T14" fmla="*/ 0 w 48"/>
                  <a:gd name="T15" fmla="*/ 16 h 57"/>
                  <a:gd name="T16" fmla="*/ 15 w 48"/>
                  <a:gd name="T17" fmla="*/ 9 h 57"/>
                  <a:gd name="T18" fmla="*/ 23 w 48"/>
                  <a:gd name="T19" fmla="*/ 5 h 57"/>
                  <a:gd name="T20" fmla="*/ 27 w 48"/>
                  <a:gd name="T21" fmla="*/ 2 h 57"/>
                  <a:gd name="T22" fmla="*/ 27 w 48"/>
                  <a:gd name="T23" fmla="*/ 0 h 57"/>
                  <a:gd name="T24" fmla="*/ 29 w 48"/>
                  <a:gd name="T25" fmla="*/ 0 h 57"/>
                  <a:gd name="T26" fmla="*/ 29 w 48"/>
                  <a:gd name="T27" fmla="*/ 0 h 57"/>
                  <a:gd name="T28" fmla="*/ 30 w 48"/>
                  <a:gd name="T29" fmla="*/ 2 h 57"/>
                  <a:gd name="T30" fmla="*/ 36 w 48"/>
                  <a:gd name="T31" fmla="*/ 7 h 57"/>
                  <a:gd name="T32" fmla="*/ 48 w 48"/>
                  <a:gd name="T33" fmla="*/ 12 h 57"/>
                  <a:gd name="T34" fmla="*/ 48 w 48"/>
                  <a:gd name="T35" fmla="*/ 14 h 57"/>
                  <a:gd name="T36" fmla="*/ 12 w 48"/>
                  <a:gd name="T37" fmla="*/ 57 h 57"/>
                  <a:gd name="T38" fmla="*/ 10 w 48"/>
                  <a:gd name="T39" fmla="*/ 57 h 57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48" h="57">
                    <a:moveTo>
                      <a:pt x="10" y="57"/>
                    </a:moveTo>
                    <a:lnTo>
                      <a:pt x="10" y="57"/>
                    </a:lnTo>
                    <a:lnTo>
                      <a:pt x="7" y="52"/>
                    </a:lnTo>
                    <a:lnTo>
                      <a:pt x="5" y="45"/>
                    </a:lnTo>
                    <a:lnTo>
                      <a:pt x="2" y="31"/>
                    </a:lnTo>
                    <a:lnTo>
                      <a:pt x="0" y="21"/>
                    </a:lnTo>
                    <a:lnTo>
                      <a:pt x="0" y="16"/>
                    </a:lnTo>
                    <a:lnTo>
                      <a:pt x="15" y="9"/>
                    </a:lnTo>
                    <a:lnTo>
                      <a:pt x="23" y="5"/>
                    </a:lnTo>
                    <a:lnTo>
                      <a:pt x="27" y="2"/>
                    </a:lnTo>
                    <a:lnTo>
                      <a:pt x="27" y="0"/>
                    </a:lnTo>
                    <a:lnTo>
                      <a:pt x="29" y="0"/>
                    </a:lnTo>
                    <a:lnTo>
                      <a:pt x="30" y="2"/>
                    </a:lnTo>
                    <a:lnTo>
                      <a:pt x="36" y="7"/>
                    </a:lnTo>
                    <a:lnTo>
                      <a:pt x="48" y="12"/>
                    </a:lnTo>
                    <a:lnTo>
                      <a:pt x="48" y="14"/>
                    </a:lnTo>
                    <a:lnTo>
                      <a:pt x="12" y="57"/>
                    </a:lnTo>
                    <a:lnTo>
                      <a:pt x="10" y="57"/>
                    </a:lnTo>
                    <a:close/>
                  </a:path>
                </a:pathLst>
              </a:custGeom>
              <a:solidFill>
                <a:srgbClr val="BE1E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07" name="Freeform 326"/>
              <p:cNvSpPr>
                <a:spLocks noEditPoints="1"/>
              </p:cNvSpPr>
              <p:nvPr/>
            </p:nvSpPr>
            <p:spPr bwMode="auto">
              <a:xfrm>
                <a:off x="13" y="317"/>
                <a:ext cx="1818" cy="143"/>
              </a:xfrm>
              <a:custGeom>
                <a:avLst/>
                <a:gdLst>
                  <a:gd name="T0" fmla="*/ 0 w 1818"/>
                  <a:gd name="T1" fmla="*/ 0 h 143"/>
                  <a:gd name="T2" fmla="*/ 1818 w 1818"/>
                  <a:gd name="T3" fmla="*/ 0 h 143"/>
                  <a:gd name="T4" fmla="*/ 1818 w 1818"/>
                  <a:gd name="T5" fmla="*/ 10 h 143"/>
                  <a:gd name="T6" fmla="*/ 230 w 1818"/>
                  <a:gd name="T7" fmla="*/ 10 h 143"/>
                  <a:gd name="T8" fmla="*/ 230 w 1818"/>
                  <a:gd name="T9" fmla="*/ 10 h 143"/>
                  <a:gd name="T10" fmla="*/ 222 w 1818"/>
                  <a:gd name="T11" fmla="*/ 11 h 143"/>
                  <a:gd name="T12" fmla="*/ 215 w 1818"/>
                  <a:gd name="T13" fmla="*/ 13 h 143"/>
                  <a:gd name="T14" fmla="*/ 208 w 1818"/>
                  <a:gd name="T15" fmla="*/ 14 h 143"/>
                  <a:gd name="T16" fmla="*/ 201 w 1818"/>
                  <a:gd name="T17" fmla="*/ 17 h 143"/>
                  <a:gd name="T18" fmla="*/ 201 w 1818"/>
                  <a:gd name="T19" fmla="*/ 17 h 143"/>
                  <a:gd name="T20" fmla="*/ 195 w 1818"/>
                  <a:gd name="T21" fmla="*/ 21 h 143"/>
                  <a:gd name="T22" fmla="*/ 191 w 1818"/>
                  <a:gd name="T23" fmla="*/ 25 h 143"/>
                  <a:gd name="T24" fmla="*/ 191 w 1818"/>
                  <a:gd name="T25" fmla="*/ 25 h 143"/>
                  <a:gd name="T26" fmla="*/ 190 w 1818"/>
                  <a:gd name="T27" fmla="*/ 31 h 143"/>
                  <a:gd name="T28" fmla="*/ 188 w 1818"/>
                  <a:gd name="T29" fmla="*/ 35 h 143"/>
                  <a:gd name="T30" fmla="*/ 188 w 1818"/>
                  <a:gd name="T31" fmla="*/ 143 h 143"/>
                  <a:gd name="T32" fmla="*/ 0 w 1818"/>
                  <a:gd name="T33" fmla="*/ 143 h 143"/>
                  <a:gd name="T34" fmla="*/ 0 w 1818"/>
                  <a:gd name="T35" fmla="*/ 0 h 143"/>
                  <a:gd name="T36" fmla="*/ 117 w 1818"/>
                  <a:gd name="T37" fmla="*/ 88 h 143"/>
                  <a:gd name="T38" fmla="*/ 139 w 1818"/>
                  <a:gd name="T39" fmla="*/ 67 h 143"/>
                  <a:gd name="T40" fmla="*/ 108 w 1818"/>
                  <a:gd name="T41" fmla="*/ 62 h 143"/>
                  <a:gd name="T42" fmla="*/ 94 w 1818"/>
                  <a:gd name="T43" fmla="*/ 35 h 143"/>
                  <a:gd name="T44" fmla="*/ 80 w 1818"/>
                  <a:gd name="T45" fmla="*/ 62 h 143"/>
                  <a:gd name="T46" fmla="*/ 49 w 1818"/>
                  <a:gd name="T47" fmla="*/ 67 h 143"/>
                  <a:gd name="T48" fmla="*/ 72 w 1818"/>
                  <a:gd name="T49" fmla="*/ 88 h 143"/>
                  <a:gd name="T50" fmla="*/ 66 w 1818"/>
                  <a:gd name="T51" fmla="*/ 119 h 143"/>
                  <a:gd name="T52" fmla="*/ 94 w 1818"/>
                  <a:gd name="T53" fmla="*/ 104 h 143"/>
                  <a:gd name="T54" fmla="*/ 121 w 1818"/>
                  <a:gd name="T55" fmla="*/ 119 h 143"/>
                  <a:gd name="T56" fmla="*/ 117 w 1818"/>
                  <a:gd name="T57" fmla="*/ 88 h 143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1818" h="143">
                    <a:moveTo>
                      <a:pt x="0" y="0"/>
                    </a:moveTo>
                    <a:lnTo>
                      <a:pt x="1818" y="0"/>
                    </a:lnTo>
                    <a:lnTo>
                      <a:pt x="1818" y="10"/>
                    </a:lnTo>
                    <a:lnTo>
                      <a:pt x="230" y="10"/>
                    </a:lnTo>
                    <a:lnTo>
                      <a:pt x="222" y="11"/>
                    </a:lnTo>
                    <a:lnTo>
                      <a:pt x="215" y="13"/>
                    </a:lnTo>
                    <a:lnTo>
                      <a:pt x="208" y="14"/>
                    </a:lnTo>
                    <a:lnTo>
                      <a:pt x="201" y="17"/>
                    </a:lnTo>
                    <a:lnTo>
                      <a:pt x="195" y="21"/>
                    </a:lnTo>
                    <a:lnTo>
                      <a:pt x="191" y="25"/>
                    </a:lnTo>
                    <a:lnTo>
                      <a:pt x="190" y="31"/>
                    </a:lnTo>
                    <a:lnTo>
                      <a:pt x="188" y="35"/>
                    </a:lnTo>
                    <a:lnTo>
                      <a:pt x="188" y="143"/>
                    </a:lnTo>
                    <a:lnTo>
                      <a:pt x="0" y="143"/>
                    </a:lnTo>
                    <a:lnTo>
                      <a:pt x="0" y="0"/>
                    </a:lnTo>
                    <a:close/>
                    <a:moveTo>
                      <a:pt x="117" y="88"/>
                    </a:moveTo>
                    <a:lnTo>
                      <a:pt x="139" y="67"/>
                    </a:lnTo>
                    <a:lnTo>
                      <a:pt x="108" y="62"/>
                    </a:lnTo>
                    <a:lnTo>
                      <a:pt x="94" y="35"/>
                    </a:lnTo>
                    <a:lnTo>
                      <a:pt x="80" y="62"/>
                    </a:lnTo>
                    <a:lnTo>
                      <a:pt x="49" y="67"/>
                    </a:lnTo>
                    <a:lnTo>
                      <a:pt x="72" y="88"/>
                    </a:lnTo>
                    <a:lnTo>
                      <a:pt x="66" y="119"/>
                    </a:lnTo>
                    <a:lnTo>
                      <a:pt x="94" y="104"/>
                    </a:lnTo>
                    <a:lnTo>
                      <a:pt x="121" y="119"/>
                    </a:lnTo>
                    <a:lnTo>
                      <a:pt x="117" y="8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08" name="Rectangle 327"/>
              <p:cNvSpPr>
                <a:spLocks noChangeArrowheads="1"/>
              </p:cNvSpPr>
              <p:nvPr/>
            </p:nvSpPr>
            <p:spPr bwMode="auto">
              <a:xfrm>
                <a:off x="4120" y="182"/>
                <a:ext cx="7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09" name="Freeform 328"/>
              <p:cNvSpPr>
                <a:spLocks/>
              </p:cNvSpPr>
              <p:nvPr/>
            </p:nvSpPr>
            <p:spPr bwMode="auto">
              <a:xfrm>
                <a:off x="5048" y="377"/>
                <a:ext cx="3" cy="5"/>
              </a:xfrm>
              <a:custGeom>
                <a:avLst/>
                <a:gdLst>
                  <a:gd name="T0" fmla="*/ 0 w 3"/>
                  <a:gd name="T1" fmla="*/ 0 h 5"/>
                  <a:gd name="T2" fmla="*/ 0 w 3"/>
                  <a:gd name="T3" fmla="*/ 0 h 5"/>
                  <a:gd name="T4" fmla="*/ 3 w 3"/>
                  <a:gd name="T5" fmla="*/ 0 h 5"/>
                  <a:gd name="T6" fmla="*/ 3 w 3"/>
                  <a:gd name="T7" fmla="*/ 5 h 5"/>
                  <a:gd name="T8" fmla="*/ 0 w 3"/>
                  <a:gd name="T9" fmla="*/ 5 h 5"/>
                  <a:gd name="T10" fmla="*/ 0 w 3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5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10" name="Rectangle 329"/>
              <p:cNvSpPr>
                <a:spLocks noChangeArrowheads="1"/>
              </p:cNvSpPr>
              <p:nvPr/>
            </p:nvSpPr>
            <p:spPr bwMode="auto">
              <a:xfrm>
                <a:off x="5009" y="397"/>
                <a:ext cx="3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11" name="Rectangle 330"/>
              <p:cNvSpPr>
                <a:spLocks noChangeArrowheads="1"/>
              </p:cNvSpPr>
              <p:nvPr/>
            </p:nvSpPr>
            <p:spPr bwMode="auto">
              <a:xfrm>
                <a:off x="8" y="491"/>
                <a:ext cx="5" cy="3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12" name="Freeform 331"/>
              <p:cNvSpPr>
                <a:spLocks/>
              </p:cNvSpPr>
              <p:nvPr/>
            </p:nvSpPr>
            <p:spPr bwMode="auto">
              <a:xfrm>
                <a:off x="1867" y="491"/>
                <a:ext cx="202" cy="3"/>
              </a:xfrm>
              <a:custGeom>
                <a:avLst/>
                <a:gdLst>
                  <a:gd name="T0" fmla="*/ 0 w 202"/>
                  <a:gd name="T1" fmla="*/ 0 h 3"/>
                  <a:gd name="T2" fmla="*/ 3 w 202"/>
                  <a:gd name="T3" fmla="*/ 0 h 3"/>
                  <a:gd name="T4" fmla="*/ 202 w 202"/>
                  <a:gd name="T5" fmla="*/ 0 h 3"/>
                  <a:gd name="T6" fmla="*/ 202 w 202"/>
                  <a:gd name="T7" fmla="*/ 3 h 3"/>
                  <a:gd name="T8" fmla="*/ 0 w 202"/>
                  <a:gd name="T9" fmla="*/ 3 h 3"/>
                  <a:gd name="T10" fmla="*/ 0 w 202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02" h="3">
                    <a:moveTo>
                      <a:pt x="0" y="0"/>
                    </a:moveTo>
                    <a:lnTo>
                      <a:pt x="3" y="0"/>
                    </a:lnTo>
                    <a:lnTo>
                      <a:pt x="202" y="0"/>
                    </a:lnTo>
                    <a:lnTo>
                      <a:pt x="202" y="3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13" name="Freeform 332"/>
              <p:cNvSpPr>
                <a:spLocks noEditPoints="1"/>
              </p:cNvSpPr>
              <p:nvPr/>
            </p:nvSpPr>
            <p:spPr bwMode="auto">
              <a:xfrm>
                <a:off x="5556" y="182"/>
                <a:ext cx="168" cy="94"/>
              </a:xfrm>
              <a:custGeom>
                <a:avLst/>
                <a:gdLst>
                  <a:gd name="T0" fmla="*/ 108 w 168"/>
                  <a:gd name="T1" fmla="*/ 47 h 94"/>
                  <a:gd name="T2" fmla="*/ 118 w 168"/>
                  <a:gd name="T3" fmla="*/ 58 h 94"/>
                  <a:gd name="T4" fmla="*/ 128 w 168"/>
                  <a:gd name="T5" fmla="*/ 47 h 94"/>
                  <a:gd name="T6" fmla="*/ 137 w 168"/>
                  <a:gd name="T7" fmla="*/ 35 h 94"/>
                  <a:gd name="T8" fmla="*/ 118 w 168"/>
                  <a:gd name="T9" fmla="*/ 35 h 94"/>
                  <a:gd name="T10" fmla="*/ 97 w 168"/>
                  <a:gd name="T11" fmla="*/ 35 h 94"/>
                  <a:gd name="T12" fmla="*/ 108 w 168"/>
                  <a:gd name="T13" fmla="*/ 47 h 94"/>
                  <a:gd name="T14" fmla="*/ 53 w 168"/>
                  <a:gd name="T15" fmla="*/ 19 h 94"/>
                  <a:gd name="T16" fmla="*/ 53 w 168"/>
                  <a:gd name="T17" fmla="*/ 19 h 94"/>
                  <a:gd name="T18" fmla="*/ 49 w 168"/>
                  <a:gd name="T19" fmla="*/ 14 h 94"/>
                  <a:gd name="T20" fmla="*/ 44 w 168"/>
                  <a:gd name="T21" fmla="*/ 12 h 94"/>
                  <a:gd name="T22" fmla="*/ 38 w 168"/>
                  <a:gd name="T23" fmla="*/ 10 h 94"/>
                  <a:gd name="T24" fmla="*/ 31 w 168"/>
                  <a:gd name="T25" fmla="*/ 9 h 94"/>
                  <a:gd name="T26" fmla="*/ 31 w 168"/>
                  <a:gd name="T27" fmla="*/ 0 h 94"/>
                  <a:gd name="T28" fmla="*/ 168 w 168"/>
                  <a:gd name="T29" fmla="*/ 0 h 94"/>
                  <a:gd name="T30" fmla="*/ 168 w 168"/>
                  <a:gd name="T31" fmla="*/ 94 h 94"/>
                  <a:gd name="T32" fmla="*/ 0 w 168"/>
                  <a:gd name="T33" fmla="*/ 94 h 94"/>
                  <a:gd name="T34" fmla="*/ 0 w 168"/>
                  <a:gd name="T35" fmla="*/ 90 h 94"/>
                  <a:gd name="T36" fmla="*/ 20 w 168"/>
                  <a:gd name="T37" fmla="*/ 68 h 94"/>
                  <a:gd name="T38" fmla="*/ 20 w 168"/>
                  <a:gd name="T39" fmla="*/ 68 h 94"/>
                  <a:gd name="T40" fmla="*/ 25 w 168"/>
                  <a:gd name="T41" fmla="*/ 70 h 94"/>
                  <a:gd name="T42" fmla="*/ 31 w 168"/>
                  <a:gd name="T43" fmla="*/ 70 h 94"/>
                  <a:gd name="T44" fmla="*/ 31 w 168"/>
                  <a:gd name="T45" fmla="*/ 70 h 94"/>
                  <a:gd name="T46" fmla="*/ 38 w 168"/>
                  <a:gd name="T47" fmla="*/ 70 h 94"/>
                  <a:gd name="T48" fmla="*/ 44 w 168"/>
                  <a:gd name="T49" fmla="*/ 68 h 94"/>
                  <a:gd name="T50" fmla="*/ 49 w 168"/>
                  <a:gd name="T51" fmla="*/ 65 h 94"/>
                  <a:gd name="T52" fmla="*/ 53 w 168"/>
                  <a:gd name="T53" fmla="*/ 62 h 94"/>
                  <a:gd name="T54" fmla="*/ 53 w 168"/>
                  <a:gd name="T55" fmla="*/ 62 h 94"/>
                  <a:gd name="T56" fmla="*/ 58 w 168"/>
                  <a:gd name="T57" fmla="*/ 56 h 94"/>
                  <a:gd name="T58" fmla="*/ 60 w 168"/>
                  <a:gd name="T59" fmla="*/ 52 h 94"/>
                  <a:gd name="T60" fmla="*/ 62 w 168"/>
                  <a:gd name="T61" fmla="*/ 47 h 94"/>
                  <a:gd name="T62" fmla="*/ 62 w 168"/>
                  <a:gd name="T63" fmla="*/ 40 h 94"/>
                  <a:gd name="T64" fmla="*/ 62 w 168"/>
                  <a:gd name="T65" fmla="*/ 40 h 94"/>
                  <a:gd name="T66" fmla="*/ 62 w 168"/>
                  <a:gd name="T67" fmla="*/ 34 h 94"/>
                  <a:gd name="T68" fmla="*/ 60 w 168"/>
                  <a:gd name="T69" fmla="*/ 28 h 94"/>
                  <a:gd name="T70" fmla="*/ 58 w 168"/>
                  <a:gd name="T71" fmla="*/ 23 h 94"/>
                  <a:gd name="T72" fmla="*/ 53 w 168"/>
                  <a:gd name="T73" fmla="*/ 19 h 94"/>
                  <a:gd name="T74" fmla="*/ 53 w 168"/>
                  <a:gd name="T75" fmla="*/ 19 h 94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68" h="94">
                    <a:moveTo>
                      <a:pt x="108" y="47"/>
                    </a:moveTo>
                    <a:lnTo>
                      <a:pt x="118" y="58"/>
                    </a:lnTo>
                    <a:lnTo>
                      <a:pt x="128" y="47"/>
                    </a:lnTo>
                    <a:lnTo>
                      <a:pt x="137" y="35"/>
                    </a:lnTo>
                    <a:lnTo>
                      <a:pt x="118" y="35"/>
                    </a:lnTo>
                    <a:lnTo>
                      <a:pt x="97" y="35"/>
                    </a:lnTo>
                    <a:lnTo>
                      <a:pt x="108" y="47"/>
                    </a:lnTo>
                    <a:close/>
                    <a:moveTo>
                      <a:pt x="53" y="19"/>
                    </a:moveTo>
                    <a:lnTo>
                      <a:pt x="53" y="19"/>
                    </a:lnTo>
                    <a:lnTo>
                      <a:pt x="49" y="14"/>
                    </a:lnTo>
                    <a:lnTo>
                      <a:pt x="44" y="12"/>
                    </a:lnTo>
                    <a:lnTo>
                      <a:pt x="38" y="10"/>
                    </a:lnTo>
                    <a:lnTo>
                      <a:pt x="31" y="9"/>
                    </a:lnTo>
                    <a:lnTo>
                      <a:pt x="31" y="0"/>
                    </a:lnTo>
                    <a:lnTo>
                      <a:pt x="168" y="0"/>
                    </a:lnTo>
                    <a:lnTo>
                      <a:pt x="168" y="94"/>
                    </a:lnTo>
                    <a:lnTo>
                      <a:pt x="0" y="94"/>
                    </a:lnTo>
                    <a:lnTo>
                      <a:pt x="0" y="90"/>
                    </a:lnTo>
                    <a:lnTo>
                      <a:pt x="20" y="68"/>
                    </a:lnTo>
                    <a:lnTo>
                      <a:pt x="25" y="70"/>
                    </a:lnTo>
                    <a:lnTo>
                      <a:pt x="31" y="70"/>
                    </a:lnTo>
                    <a:lnTo>
                      <a:pt x="38" y="70"/>
                    </a:lnTo>
                    <a:lnTo>
                      <a:pt x="44" y="68"/>
                    </a:lnTo>
                    <a:lnTo>
                      <a:pt x="49" y="65"/>
                    </a:lnTo>
                    <a:lnTo>
                      <a:pt x="53" y="62"/>
                    </a:lnTo>
                    <a:lnTo>
                      <a:pt x="58" y="56"/>
                    </a:lnTo>
                    <a:lnTo>
                      <a:pt x="60" y="52"/>
                    </a:lnTo>
                    <a:lnTo>
                      <a:pt x="62" y="47"/>
                    </a:lnTo>
                    <a:lnTo>
                      <a:pt x="62" y="40"/>
                    </a:lnTo>
                    <a:lnTo>
                      <a:pt x="62" y="34"/>
                    </a:lnTo>
                    <a:lnTo>
                      <a:pt x="60" y="28"/>
                    </a:lnTo>
                    <a:lnTo>
                      <a:pt x="58" y="23"/>
                    </a:lnTo>
                    <a:lnTo>
                      <a:pt x="53" y="19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14" name="Freeform 333"/>
              <p:cNvSpPr>
                <a:spLocks/>
              </p:cNvSpPr>
              <p:nvPr/>
            </p:nvSpPr>
            <p:spPr bwMode="auto">
              <a:xfrm>
                <a:off x="5054" y="372"/>
                <a:ext cx="24" cy="8"/>
              </a:xfrm>
              <a:custGeom>
                <a:avLst/>
                <a:gdLst>
                  <a:gd name="T0" fmla="*/ 0 w 24"/>
                  <a:gd name="T1" fmla="*/ 0 h 8"/>
                  <a:gd name="T2" fmla="*/ 0 w 24"/>
                  <a:gd name="T3" fmla="*/ 0 h 8"/>
                  <a:gd name="T4" fmla="*/ 6 w 24"/>
                  <a:gd name="T5" fmla="*/ 2 h 8"/>
                  <a:gd name="T6" fmla="*/ 10 w 24"/>
                  <a:gd name="T7" fmla="*/ 5 h 8"/>
                  <a:gd name="T8" fmla="*/ 24 w 24"/>
                  <a:gd name="T9" fmla="*/ 5 h 8"/>
                  <a:gd name="T10" fmla="*/ 24 w 24"/>
                  <a:gd name="T11" fmla="*/ 8 h 8"/>
                  <a:gd name="T12" fmla="*/ 8 w 24"/>
                  <a:gd name="T13" fmla="*/ 8 h 8"/>
                  <a:gd name="T14" fmla="*/ 8 w 24"/>
                  <a:gd name="T15" fmla="*/ 8 h 8"/>
                  <a:gd name="T16" fmla="*/ 4 w 24"/>
                  <a:gd name="T17" fmla="*/ 5 h 8"/>
                  <a:gd name="T18" fmla="*/ 0 w 24"/>
                  <a:gd name="T19" fmla="*/ 2 h 8"/>
                  <a:gd name="T20" fmla="*/ 0 w 24"/>
                  <a:gd name="T21" fmla="*/ 0 h 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8">
                    <a:moveTo>
                      <a:pt x="0" y="0"/>
                    </a:moveTo>
                    <a:lnTo>
                      <a:pt x="0" y="0"/>
                    </a:lnTo>
                    <a:lnTo>
                      <a:pt x="6" y="2"/>
                    </a:lnTo>
                    <a:lnTo>
                      <a:pt x="10" y="5"/>
                    </a:lnTo>
                    <a:lnTo>
                      <a:pt x="24" y="5"/>
                    </a:lnTo>
                    <a:lnTo>
                      <a:pt x="24" y="8"/>
                    </a:lnTo>
                    <a:lnTo>
                      <a:pt x="8" y="8"/>
                    </a:lnTo>
                    <a:lnTo>
                      <a:pt x="4" y="5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15" name="Rectangle 334"/>
              <p:cNvSpPr>
                <a:spLocks noChangeArrowheads="1"/>
              </p:cNvSpPr>
              <p:nvPr/>
            </p:nvSpPr>
            <p:spPr bwMode="auto">
              <a:xfrm>
                <a:off x="5031" y="414"/>
                <a:ext cx="9" cy="3"/>
              </a:xfrm>
              <a:prstGeom prst="rect">
                <a:avLst/>
              </a:prstGeom>
              <a:solidFill>
                <a:srgbClr val="00A5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16" name="Freeform 335"/>
              <p:cNvSpPr>
                <a:spLocks/>
              </p:cNvSpPr>
              <p:nvPr/>
            </p:nvSpPr>
            <p:spPr bwMode="auto">
              <a:xfrm>
                <a:off x="5532" y="360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0 w 2"/>
                  <a:gd name="T11" fmla="*/ 2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17" name="Rectangle 336"/>
              <p:cNvSpPr>
                <a:spLocks noChangeArrowheads="1"/>
              </p:cNvSpPr>
              <p:nvPr/>
            </p:nvSpPr>
            <p:spPr bwMode="auto">
              <a:xfrm>
                <a:off x="5012" y="417"/>
                <a:ext cx="5" cy="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18" name="Freeform 337"/>
              <p:cNvSpPr>
                <a:spLocks/>
              </p:cNvSpPr>
              <p:nvPr/>
            </p:nvSpPr>
            <p:spPr bwMode="auto">
              <a:xfrm>
                <a:off x="5053" y="389"/>
                <a:ext cx="2" cy="21"/>
              </a:xfrm>
              <a:custGeom>
                <a:avLst/>
                <a:gdLst>
                  <a:gd name="T0" fmla="*/ 1 w 2"/>
                  <a:gd name="T1" fmla="*/ 8 h 21"/>
                  <a:gd name="T2" fmla="*/ 1 w 2"/>
                  <a:gd name="T3" fmla="*/ 0 h 21"/>
                  <a:gd name="T4" fmla="*/ 2 w 2"/>
                  <a:gd name="T5" fmla="*/ 0 h 21"/>
                  <a:gd name="T6" fmla="*/ 2 w 2"/>
                  <a:gd name="T7" fmla="*/ 21 h 21"/>
                  <a:gd name="T8" fmla="*/ 0 w 2"/>
                  <a:gd name="T9" fmla="*/ 21 h 21"/>
                  <a:gd name="T10" fmla="*/ 0 w 2"/>
                  <a:gd name="T11" fmla="*/ 11 h 21"/>
                  <a:gd name="T12" fmla="*/ 1 w 2"/>
                  <a:gd name="T13" fmla="*/ 11 h 21"/>
                  <a:gd name="T14" fmla="*/ 1 w 2"/>
                  <a:gd name="T15" fmla="*/ 8 h 2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1">
                    <a:moveTo>
                      <a:pt x="1" y="8"/>
                    </a:moveTo>
                    <a:lnTo>
                      <a:pt x="1" y="0"/>
                    </a:lnTo>
                    <a:lnTo>
                      <a:pt x="2" y="0"/>
                    </a:lnTo>
                    <a:lnTo>
                      <a:pt x="2" y="21"/>
                    </a:lnTo>
                    <a:lnTo>
                      <a:pt x="0" y="21"/>
                    </a:lnTo>
                    <a:lnTo>
                      <a:pt x="0" y="11"/>
                    </a:lnTo>
                    <a:lnTo>
                      <a:pt x="1" y="11"/>
                    </a:lnTo>
                    <a:lnTo>
                      <a:pt x="1" y="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19" name="Freeform 338"/>
              <p:cNvSpPr>
                <a:spLocks/>
              </p:cNvSpPr>
              <p:nvPr/>
            </p:nvSpPr>
            <p:spPr bwMode="auto">
              <a:xfrm>
                <a:off x="5010" y="391"/>
                <a:ext cx="38" cy="3"/>
              </a:xfrm>
              <a:custGeom>
                <a:avLst/>
                <a:gdLst>
                  <a:gd name="T0" fmla="*/ 38 w 38"/>
                  <a:gd name="T1" fmla="*/ 3 h 3"/>
                  <a:gd name="T2" fmla="*/ 2 w 38"/>
                  <a:gd name="T3" fmla="*/ 3 h 3"/>
                  <a:gd name="T4" fmla="*/ 2 w 38"/>
                  <a:gd name="T5" fmla="*/ 3 h 3"/>
                  <a:gd name="T6" fmla="*/ 0 w 38"/>
                  <a:gd name="T7" fmla="*/ 3 h 3"/>
                  <a:gd name="T8" fmla="*/ 0 w 38"/>
                  <a:gd name="T9" fmla="*/ 0 h 3"/>
                  <a:gd name="T10" fmla="*/ 38 w 38"/>
                  <a:gd name="T11" fmla="*/ 0 h 3"/>
                  <a:gd name="T12" fmla="*/ 38 w 38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3">
                    <a:moveTo>
                      <a:pt x="38" y="3"/>
                    </a:moveTo>
                    <a:lnTo>
                      <a:pt x="2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20" name="Freeform 339"/>
              <p:cNvSpPr>
                <a:spLocks/>
              </p:cNvSpPr>
              <p:nvPr/>
            </p:nvSpPr>
            <p:spPr bwMode="auto">
              <a:xfrm>
                <a:off x="5329" y="38"/>
                <a:ext cx="45" cy="38"/>
              </a:xfrm>
              <a:custGeom>
                <a:avLst/>
                <a:gdLst>
                  <a:gd name="T0" fmla="*/ 45 w 45"/>
                  <a:gd name="T1" fmla="*/ 38 h 38"/>
                  <a:gd name="T2" fmla="*/ 0 w 45"/>
                  <a:gd name="T3" fmla="*/ 38 h 38"/>
                  <a:gd name="T4" fmla="*/ 0 w 45"/>
                  <a:gd name="T5" fmla="*/ 0 h 38"/>
                  <a:gd name="T6" fmla="*/ 4 w 45"/>
                  <a:gd name="T7" fmla="*/ 0 h 38"/>
                  <a:gd name="T8" fmla="*/ 4 w 45"/>
                  <a:gd name="T9" fmla="*/ 35 h 38"/>
                  <a:gd name="T10" fmla="*/ 45 w 45"/>
                  <a:gd name="T11" fmla="*/ 35 h 38"/>
                  <a:gd name="T12" fmla="*/ 45 w 45"/>
                  <a:gd name="T13" fmla="*/ 38 h 3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5" h="38">
                    <a:moveTo>
                      <a:pt x="45" y="38"/>
                    </a:moveTo>
                    <a:lnTo>
                      <a:pt x="0" y="38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4" y="35"/>
                    </a:lnTo>
                    <a:lnTo>
                      <a:pt x="45" y="35"/>
                    </a:lnTo>
                    <a:lnTo>
                      <a:pt x="45" y="3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21" name="Freeform 340"/>
              <p:cNvSpPr>
                <a:spLocks/>
              </p:cNvSpPr>
              <p:nvPr/>
            </p:nvSpPr>
            <p:spPr bwMode="auto">
              <a:xfrm>
                <a:off x="5562" y="382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22" name="Freeform 341"/>
              <p:cNvSpPr>
                <a:spLocks/>
              </p:cNvSpPr>
              <p:nvPr/>
            </p:nvSpPr>
            <p:spPr bwMode="auto">
              <a:xfrm>
                <a:off x="5336" y="38"/>
                <a:ext cx="38" cy="32"/>
              </a:xfrm>
              <a:custGeom>
                <a:avLst/>
                <a:gdLst>
                  <a:gd name="T0" fmla="*/ 4 w 38"/>
                  <a:gd name="T1" fmla="*/ 29 h 32"/>
                  <a:gd name="T2" fmla="*/ 26 w 38"/>
                  <a:gd name="T3" fmla="*/ 29 h 32"/>
                  <a:gd name="T4" fmla="*/ 26 w 38"/>
                  <a:gd name="T5" fmla="*/ 29 h 32"/>
                  <a:gd name="T6" fmla="*/ 38 w 38"/>
                  <a:gd name="T7" fmla="*/ 29 h 32"/>
                  <a:gd name="T8" fmla="*/ 38 w 38"/>
                  <a:gd name="T9" fmla="*/ 32 h 32"/>
                  <a:gd name="T10" fmla="*/ 0 w 38"/>
                  <a:gd name="T11" fmla="*/ 32 h 32"/>
                  <a:gd name="T12" fmla="*/ 0 w 38"/>
                  <a:gd name="T13" fmla="*/ 0 h 32"/>
                  <a:gd name="T14" fmla="*/ 3 w 38"/>
                  <a:gd name="T15" fmla="*/ 0 h 32"/>
                  <a:gd name="T16" fmla="*/ 3 w 38"/>
                  <a:gd name="T17" fmla="*/ 29 h 32"/>
                  <a:gd name="T18" fmla="*/ 4 w 38"/>
                  <a:gd name="T19" fmla="*/ 29 h 32"/>
                  <a:gd name="T20" fmla="*/ 4 w 38"/>
                  <a:gd name="T21" fmla="*/ 29 h 3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8" h="32">
                    <a:moveTo>
                      <a:pt x="4" y="29"/>
                    </a:moveTo>
                    <a:lnTo>
                      <a:pt x="26" y="29"/>
                    </a:lnTo>
                    <a:lnTo>
                      <a:pt x="38" y="29"/>
                    </a:lnTo>
                    <a:lnTo>
                      <a:pt x="38" y="32"/>
                    </a:lnTo>
                    <a:lnTo>
                      <a:pt x="0" y="3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9"/>
                    </a:lnTo>
                    <a:lnTo>
                      <a:pt x="4" y="2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23" name="Freeform 342"/>
              <p:cNvSpPr>
                <a:spLocks/>
              </p:cNvSpPr>
              <p:nvPr/>
            </p:nvSpPr>
            <p:spPr bwMode="auto">
              <a:xfrm>
                <a:off x="5511" y="382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3 w 3"/>
                  <a:gd name="T3" fmla="*/ 0 h 1"/>
                  <a:gd name="T4" fmla="*/ 3 w 3"/>
                  <a:gd name="T5" fmla="*/ 0 h 1"/>
                  <a:gd name="T6" fmla="*/ 2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0" y="0"/>
                    </a:move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24" name="Rectangle 343"/>
              <p:cNvSpPr>
                <a:spLocks noChangeArrowheads="1"/>
              </p:cNvSpPr>
              <p:nvPr/>
            </p:nvSpPr>
            <p:spPr bwMode="auto">
              <a:xfrm>
                <a:off x="5017" y="410"/>
                <a:ext cx="10" cy="4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25" name="Rectangle 344"/>
              <p:cNvSpPr>
                <a:spLocks noChangeArrowheads="1"/>
              </p:cNvSpPr>
              <p:nvPr/>
            </p:nvSpPr>
            <p:spPr bwMode="auto">
              <a:xfrm>
                <a:off x="5006" y="417"/>
                <a:ext cx="3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26" name="Rectangle 345"/>
              <p:cNvSpPr>
                <a:spLocks noChangeArrowheads="1"/>
              </p:cNvSpPr>
              <p:nvPr/>
            </p:nvSpPr>
            <p:spPr bwMode="auto">
              <a:xfrm>
                <a:off x="5374" y="76"/>
                <a:ext cx="3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27" name="Freeform 346"/>
              <p:cNvSpPr>
                <a:spLocks/>
              </p:cNvSpPr>
              <p:nvPr/>
            </p:nvSpPr>
            <p:spPr bwMode="auto">
              <a:xfrm>
                <a:off x="4985" y="376"/>
                <a:ext cx="21" cy="41"/>
              </a:xfrm>
              <a:custGeom>
                <a:avLst/>
                <a:gdLst>
                  <a:gd name="T0" fmla="*/ 14 w 21"/>
                  <a:gd name="T1" fmla="*/ 6 h 41"/>
                  <a:gd name="T2" fmla="*/ 14 w 21"/>
                  <a:gd name="T3" fmla="*/ 7 h 41"/>
                  <a:gd name="T4" fmla="*/ 3 w 21"/>
                  <a:gd name="T5" fmla="*/ 7 h 41"/>
                  <a:gd name="T6" fmla="*/ 3 w 21"/>
                  <a:gd name="T7" fmla="*/ 34 h 41"/>
                  <a:gd name="T8" fmla="*/ 3 w 21"/>
                  <a:gd name="T9" fmla="*/ 38 h 41"/>
                  <a:gd name="T10" fmla="*/ 21 w 21"/>
                  <a:gd name="T11" fmla="*/ 38 h 41"/>
                  <a:gd name="T12" fmla="*/ 21 w 21"/>
                  <a:gd name="T13" fmla="*/ 41 h 41"/>
                  <a:gd name="T14" fmla="*/ 0 w 21"/>
                  <a:gd name="T15" fmla="*/ 41 h 41"/>
                  <a:gd name="T16" fmla="*/ 0 w 21"/>
                  <a:gd name="T17" fmla="*/ 4 h 41"/>
                  <a:gd name="T18" fmla="*/ 14 w 21"/>
                  <a:gd name="T19" fmla="*/ 4 h 41"/>
                  <a:gd name="T20" fmla="*/ 14 w 21"/>
                  <a:gd name="T21" fmla="*/ 4 h 41"/>
                  <a:gd name="T22" fmla="*/ 20 w 21"/>
                  <a:gd name="T23" fmla="*/ 0 h 41"/>
                  <a:gd name="T24" fmla="*/ 20 w 21"/>
                  <a:gd name="T25" fmla="*/ 3 h 41"/>
                  <a:gd name="T26" fmla="*/ 20 w 21"/>
                  <a:gd name="T27" fmla="*/ 3 h 41"/>
                  <a:gd name="T28" fmla="*/ 16 w 21"/>
                  <a:gd name="T29" fmla="*/ 6 h 41"/>
                  <a:gd name="T30" fmla="*/ 16 w 21"/>
                  <a:gd name="T31" fmla="*/ 6 h 41"/>
                  <a:gd name="T32" fmla="*/ 14 w 21"/>
                  <a:gd name="T33" fmla="*/ 6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1" h="41">
                    <a:moveTo>
                      <a:pt x="14" y="6"/>
                    </a:moveTo>
                    <a:lnTo>
                      <a:pt x="14" y="7"/>
                    </a:lnTo>
                    <a:lnTo>
                      <a:pt x="3" y="7"/>
                    </a:lnTo>
                    <a:lnTo>
                      <a:pt x="3" y="34"/>
                    </a:lnTo>
                    <a:lnTo>
                      <a:pt x="3" y="38"/>
                    </a:lnTo>
                    <a:lnTo>
                      <a:pt x="21" y="38"/>
                    </a:lnTo>
                    <a:lnTo>
                      <a:pt x="21" y="41"/>
                    </a:lnTo>
                    <a:lnTo>
                      <a:pt x="0" y="41"/>
                    </a:lnTo>
                    <a:lnTo>
                      <a:pt x="0" y="4"/>
                    </a:lnTo>
                    <a:lnTo>
                      <a:pt x="14" y="4"/>
                    </a:lnTo>
                    <a:lnTo>
                      <a:pt x="20" y="0"/>
                    </a:lnTo>
                    <a:lnTo>
                      <a:pt x="20" y="3"/>
                    </a:lnTo>
                    <a:lnTo>
                      <a:pt x="16" y="6"/>
                    </a:lnTo>
                    <a:lnTo>
                      <a:pt x="14" y="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28" name="Rectangle 347"/>
              <p:cNvSpPr>
                <a:spLocks noChangeArrowheads="1"/>
              </p:cNvSpPr>
              <p:nvPr/>
            </p:nvSpPr>
            <p:spPr bwMode="auto">
              <a:xfrm>
                <a:off x="5379" y="67"/>
                <a:ext cx="5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29" name="Rectangle 348"/>
              <p:cNvSpPr>
                <a:spLocks noChangeArrowheads="1"/>
              </p:cNvSpPr>
              <p:nvPr/>
            </p:nvSpPr>
            <p:spPr bwMode="auto">
              <a:xfrm>
                <a:off x="5417" y="8"/>
                <a:ext cx="7" cy="3"/>
              </a:xfrm>
              <a:prstGeom prst="rect">
                <a:avLst/>
              </a:prstGeom>
              <a:solidFill>
                <a:srgbClr val="0E22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30" name="Freeform 349"/>
              <p:cNvSpPr>
                <a:spLocks/>
              </p:cNvSpPr>
              <p:nvPr/>
            </p:nvSpPr>
            <p:spPr bwMode="auto">
              <a:xfrm>
                <a:off x="5051" y="372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3 w 3"/>
                  <a:gd name="T5" fmla="*/ 0 h 2"/>
                  <a:gd name="T6" fmla="*/ 3 w 3"/>
                  <a:gd name="T7" fmla="*/ 2 h 2"/>
                  <a:gd name="T8" fmla="*/ 3 w 3"/>
                  <a:gd name="T9" fmla="*/ 2 h 2"/>
                  <a:gd name="T10" fmla="*/ 0 w 3"/>
                  <a:gd name="T11" fmla="*/ 2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31" name="Rectangle 350"/>
              <p:cNvSpPr>
                <a:spLocks noChangeArrowheads="1"/>
              </p:cNvSpPr>
              <p:nvPr/>
            </p:nvSpPr>
            <p:spPr bwMode="auto">
              <a:xfrm>
                <a:off x="5006" y="400"/>
                <a:ext cx="3" cy="10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32" name="Freeform 351"/>
              <p:cNvSpPr>
                <a:spLocks/>
              </p:cNvSpPr>
              <p:nvPr/>
            </p:nvSpPr>
            <p:spPr bwMode="auto">
              <a:xfrm>
                <a:off x="570" y="195"/>
                <a:ext cx="52" cy="70"/>
              </a:xfrm>
              <a:custGeom>
                <a:avLst/>
                <a:gdLst>
                  <a:gd name="T0" fmla="*/ 0 w 52"/>
                  <a:gd name="T1" fmla="*/ 0 h 70"/>
                  <a:gd name="T2" fmla="*/ 41 w 52"/>
                  <a:gd name="T3" fmla="*/ 0 h 70"/>
                  <a:gd name="T4" fmla="*/ 41 w 52"/>
                  <a:gd name="T5" fmla="*/ 1 h 70"/>
                  <a:gd name="T6" fmla="*/ 1 w 52"/>
                  <a:gd name="T7" fmla="*/ 1 h 70"/>
                  <a:gd name="T8" fmla="*/ 1 w 52"/>
                  <a:gd name="T9" fmla="*/ 69 h 70"/>
                  <a:gd name="T10" fmla="*/ 52 w 52"/>
                  <a:gd name="T11" fmla="*/ 69 h 70"/>
                  <a:gd name="T12" fmla="*/ 52 w 52"/>
                  <a:gd name="T13" fmla="*/ 70 h 70"/>
                  <a:gd name="T14" fmla="*/ 0 w 52"/>
                  <a:gd name="T15" fmla="*/ 70 h 70"/>
                  <a:gd name="T16" fmla="*/ 0 w 52"/>
                  <a:gd name="T17" fmla="*/ 0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2" h="70">
                    <a:moveTo>
                      <a:pt x="0" y="0"/>
                    </a:moveTo>
                    <a:lnTo>
                      <a:pt x="41" y="0"/>
                    </a:lnTo>
                    <a:lnTo>
                      <a:pt x="41" y="1"/>
                    </a:lnTo>
                    <a:lnTo>
                      <a:pt x="1" y="1"/>
                    </a:lnTo>
                    <a:lnTo>
                      <a:pt x="1" y="69"/>
                    </a:lnTo>
                    <a:lnTo>
                      <a:pt x="52" y="69"/>
                    </a:lnTo>
                    <a:lnTo>
                      <a:pt x="52" y="70"/>
                    </a:lnTo>
                    <a:lnTo>
                      <a:pt x="0" y="7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33" name="Freeform 352"/>
              <p:cNvSpPr>
                <a:spLocks/>
              </p:cNvSpPr>
              <p:nvPr/>
            </p:nvSpPr>
            <p:spPr bwMode="auto">
              <a:xfrm>
                <a:off x="4302" y="182"/>
                <a:ext cx="1285" cy="94"/>
              </a:xfrm>
              <a:custGeom>
                <a:avLst/>
                <a:gdLst>
                  <a:gd name="T0" fmla="*/ 1254 w 1285"/>
                  <a:gd name="T1" fmla="*/ 94 h 94"/>
                  <a:gd name="T2" fmla="*/ 0 w 1285"/>
                  <a:gd name="T3" fmla="*/ 94 h 94"/>
                  <a:gd name="T4" fmla="*/ 0 w 1285"/>
                  <a:gd name="T5" fmla="*/ 0 h 94"/>
                  <a:gd name="T6" fmla="*/ 1285 w 1285"/>
                  <a:gd name="T7" fmla="*/ 0 h 94"/>
                  <a:gd name="T8" fmla="*/ 1285 w 1285"/>
                  <a:gd name="T9" fmla="*/ 9 h 94"/>
                  <a:gd name="T10" fmla="*/ 1285 w 1285"/>
                  <a:gd name="T11" fmla="*/ 9 h 94"/>
                  <a:gd name="T12" fmla="*/ 1279 w 1285"/>
                  <a:gd name="T13" fmla="*/ 10 h 94"/>
                  <a:gd name="T14" fmla="*/ 1274 w 1285"/>
                  <a:gd name="T15" fmla="*/ 12 h 94"/>
                  <a:gd name="T16" fmla="*/ 1268 w 1285"/>
                  <a:gd name="T17" fmla="*/ 14 h 94"/>
                  <a:gd name="T18" fmla="*/ 1264 w 1285"/>
                  <a:gd name="T19" fmla="*/ 19 h 94"/>
                  <a:gd name="T20" fmla="*/ 1264 w 1285"/>
                  <a:gd name="T21" fmla="*/ 19 h 94"/>
                  <a:gd name="T22" fmla="*/ 1260 w 1285"/>
                  <a:gd name="T23" fmla="*/ 23 h 94"/>
                  <a:gd name="T24" fmla="*/ 1257 w 1285"/>
                  <a:gd name="T25" fmla="*/ 28 h 94"/>
                  <a:gd name="T26" fmla="*/ 1255 w 1285"/>
                  <a:gd name="T27" fmla="*/ 34 h 94"/>
                  <a:gd name="T28" fmla="*/ 1254 w 1285"/>
                  <a:gd name="T29" fmla="*/ 40 h 94"/>
                  <a:gd name="T30" fmla="*/ 1254 w 1285"/>
                  <a:gd name="T31" fmla="*/ 40 h 94"/>
                  <a:gd name="T32" fmla="*/ 1257 w 1285"/>
                  <a:gd name="T33" fmla="*/ 49 h 94"/>
                  <a:gd name="T34" fmla="*/ 1261 w 1285"/>
                  <a:gd name="T35" fmla="*/ 58 h 94"/>
                  <a:gd name="T36" fmla="*/ 1241 w 1285"/>
                  <a:gd name="T37" fmla="*/ 80 h 94"/>
                  <a:gd name="T38" fmla="*/ 1254 w 1285"/>
                  <a:gd name="T39" fmla="*/ 90 h 94"/>
                  <a:gd name="T40" fmla="*/ 1254 w 1285"/>
                  <a:gd name="T41" fmla="*/ 94 h 9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285" h="94">
                    <a:moveTo>
                      <a:pt x="1254" y="94"/>
                    </a:moveTo>
                    <a:lnTo>
                      <a:pt x="0" y="94"/>
                    </a:lnTo>
                    <a:lnTo>
                      <a:pt x="0" y="0"/>
                    </a:lnTo>
                    <a:lnTo>
                      <a:pt x="1285" y="0"/>
                    </a:lnTo>
                    <a:lnTo>
                      <a:pt x="1285" y="9"/>
                    </a:lnTo>
                    <a:lnTo>
                      <a:pt x="1279" y="10"/>
                    </a:lnTo>
                    <a:lnTo>
                      <a:pt x="1274" y="12"/>
                    </a:lnTo>
                    <a:lnTo>
                      <a:pt x="1268" y="14"/>
                    </a:lnTo>
                    <a:lnTo>
                      <a:pt x="1264" y="19"/>
                    </a:lnTo>
                    <a:lnTo>
                      <a:pt x="1260" y="23"/>
                    </a:lnTo>
                    <a:lnTo>
                      <a:pt x="1257" y="28"/>
                    </a:lnTo>
                    <a:lnTo>
                      <a:pt x="1255" y="34"/>
                    </a:lnTo>
                    <a:lnTo>
                      <a:pt x="1254" y="40"/>
                    </a:lnTo>
                    <a:lnTo>
                      <a:pt x="1257" y="49"/>
                    </a:lnTo>
                    <a:lnTo>
                      <a:pt x="1261" y="58"/>
                    </a:lnTo>
                    <a:lnTo>
                      <a:pt x="1241" y="80"/>
                    </a:lnTo>
                    <a:lnTo>
                      <a:pt x="1254" y="90"/>
                    </a:lnTo>
                    <a:lnTo>
                      <a:pt x="1254" y="94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34" name="Freeform 353"/>
              <p:cNvSpPr>
                <a:spLocks/>
              </p:cNvSpPr>
              <p:nvPr/>
            </p:nvSpPr>
            <p:spPr bwMode="auto">
              <a:xfrm>
                <a:off x="623" y="206"/>
                <a:ext cx="2" cy="59"/>
              </a:xfrm>
              <a:custGeom>
                <a:avLst/>
                <a:gdLst>
                  <a:gd name="T0" fmla="*/ 2 w 2"/>
                  <a:gd name="T1" fmla="*/ 0 h 59"/>
                  <a:gd name="T2" fmla="*/ 2 w 2"/>
                  <a:gd name="T3" fmla="*/ 59 h 59"/>
                  <a:gd name="T4" fmla="*/ 0 w 2"/>
                  <a:gd name="T5" fmla="*/ 59 h 59"/>
                  <a:gd name="T6" fmla="*/ 0 w 2"/>
                  <a:gd name="T7" fmla="*/ 58 h 59"/>
                  <a:gd name="T8" fmla="*/ 0 w 2"/>
                  <a:gd name="T9" fmla="*/ 0 h 59"/>
                  <a:gd name="T10" fmla="*/ 2 w 2"/>
                  <a:gd name="T11" fmla="*/ 0 h 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59">
                    <a:moveTo>
                      <a:pt x="2" y="0"/>
                    </a:moveTo>
                    <a:lnTo>
                      <a:pt x="2" y="59"/>
                    </a:lnTo>
                    <a:lnTo>
                      <a:pt x="0" y="59"/>
                    </a:lnTo>
                    <a:lnTo>
                      <a:pt x="0" y="58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35" name="Freeform 354"/>
              <p:cNvSpPr>
                <a:spLocks/>
              </p:cNvSpPr>
              <p:nvPr/>
            </p:nvSpPr>
            <p:spPr bwMode="auto">
              <a:xfrm>
                <a:off x="5507" y="408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2 h 2"/>
                  <a:gd name="T8" fmla="*/ 0 w 1"/>
                  <a:gd name="T9" fmla="*/ 2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36" name="Freeform 355"/>
              <p:cNvSpPr>
                <a:spLocks/>
              </p:cNvSpPr>
              <p:nvPr/>
            </p:nvSpPr>
            <p:spPr bwMode="auto">
              <a:xfrm>
                <a:off x="5339" y="29"/>
                <a:ext cx="45" cy="38"/>
              </a:xfrm>
              <a:custGeom>
                <a:avLst/>
                <a:gdLst>
                  <a:gd name="T0" fmla="*/ 40 w 45"/>
                  <a:gd name="T1" fmla="*/ 3 h 38"/>
                  <a:gd name="T2" fmla="*/ 0 w 45"/>
                  <a:gd name="T3" fmla="*/ 3 h 38"/>
                  <a:gd name="T4" fmla="*/ 0 w 45"/>
                  <a:gd name="T5" fmla="*/ 0 h 38"/>
                  <a:gd name="T6" fmla="*/ 45 w 45"/>
                  <a:gd name="T7" fmla="*/ 0 h 38"/>
                  <a:gd name="T8" fmla="*/ 45 w 45"/>
                  <a:gd name="T9" fmla="*/ 38 h 38"/>
                  <a:gd name="T10" fmla="*/ 40 w 45"/>
                  <a:gd name="T11" fmla="*/ 38 h 38"/>
                  <a:gd name="T12" fmla="*/ 40 w 45"/>
                  <a:gd name="T13" fmla="*/ 3 h 3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5" h="38">
                    <a:moveTo>
                      <a:pt x="40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45" y="0"/>
                    </a:lnTo>
                    <a:lnTo>
                      <a:pt x="45" y="38"/>
                    </a:lnTo>
                    <a:lnTo>
                      <a:pt x="40" y="38"/>
                    </a:lnTo>
                    <a:lnTo>
                      <a:pt x="40" y="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37" name="Freeform 356"/>
              <p:cNvSpPr>
                <a:spLocks/>
              </p:cNvSpPr>
              <p:nvPr/>
            </p:nvSpPr>
            <p:spPr bwMode="auto">
              <a:xfrm>
                <a:off x="5555" y="372"/>
                <a:ext cx="2" cy="2"/>
              </a:xfrm>
              <a:custGeom>
                <a:avLst/>
                <a:gdLst>
                  <a:gd name="T0" fmla="*/ 1 w 2"/>
                  <a:gd name="T1" fmla="*/ 2 h 2"/>
                  <a:gd name="T2" fmla="*/ 0 w 2"/>
                  <a:gd name="T3" fmla="*/ 1 h 2"/>
                  <a:gd name="T4" fmla="*/ 1 w 2"/>
                  <a:gd name="T5" fmla="*/ 0 h 2"/>
                  <a:gd name="T6" fmla="*/ 2 w 2"/>
                  <a:gd name="T7" fmla="*/ 1 h 2"/>
                  <a:gd name="T8" fmla="*/ 1 w 2"/>
                  <a:gd name="T9" fmla="*/ 2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38" name="Freeform 357"/>
              <p:cNvSpPr>
                <a:spLocks/>
              </p:cNvSpPr>
              <p:nvPr/>
            </p:nvSpPr>
            <p:spPr bwMode="auto">
              <a:xfrm>
                <a:off x="5055" y="377"/>
                <a:ext cx="26" cy="42"/>
              </a:xfrm>
              <a:custGeom>
                <a:avLst/>
                <a:gdLst>
                  <a:gd name="T0" fmla="*/ 26 w 26"/>
                  <a:gd name="T1" fmla="*/ 42 h 42"/>
                  <a:gd name="T2" fmla="*/ 0 w 26"/>
                  <a:gd name="T3" fmla="*/ 42 h 42"/>
                  <a:gd name="T4" fmla="*/ 0 w 26"/>
                  <a:gd name="T5" fmla="*/ 40 h 42"/>
                  <a:gd name="T6" fmla="*/ 23 w 26"/>
                  <a:gd name="T7" fmla="*/ 40 h 42"/>
                  <a:gd name="T8" fmla="*/ 23 w 26"/>
                  <a:gd name="T9" fmla="*/ 3 h 42"/>
                  <a:gd name="T10" fmla="*/ 23 w 26"/>
                  <a:gd name="T11" fmla="*/ 0 h 42"/>
                  <a:gd name="T12" fmla="*/ 26 w 26"/>
                  <a:gd name="T13" fmla="*/ 0 h 42"/>
                  <a:gd name="T14" fmla="*/ 26 w 26"/>
                  <a:gd name="T15" fmla="*/ 42 h 4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6" h="42">
                    <a:moveTo>
                      <a:pt x="26" y="42"/>
                    </a:moveTo>
                    <a:lnTo>
                      <a:pt x="0" y="42"/>
                    </a:lnTo>
                    <a:lnTo>
                      <a:pt x="0" y="40"/>
                    </a:lnTo>
                    <a:lnTo>
                      <a:pt x="23" y="40"/>
                    </a:lnTo>
                    <a:lnTo>
                      <a:pt x="23" y="3"/>
                    </a:lnTo>
                    <a:lnTo>
                      <a:pt x="23" y="0"/>
                    </a:lnTo>
                    <a:lnTo>
                      <a:pt x="26" y="0"/>
                    </a:lnTo>
                    <a:lnTo>
                      <a:pt x="26" y="4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39" name="Freeform 358"/>
              <p:cNvSpPr>
                <a:spLocks/>
              </p:cNvSpPr>
              <p:nvPr/>
            </p:nvSpPr>
            <p:spPr bwMode="auto">
              <a:xfrm>
                <a:off x="4528" y="380"/>
                <a:ext cx="3" cy="3"/>
              </a:xfrm>
              <a:custGeom>
                <a:avLst/>
                <a:gdLst>
                  <a:gd name="T0" fmla="*/ 0 w 3"/>
                  <a:gd name="T1" fmla="*/ 3 h 3"/>
                  <a:gd name="T2" fmla="*/ 3 w 3"/>
                  <a:gd name="T3" fmla="*/ 0 h 3"/>
                  <a:gd name="T4" fmla="*/ 3 w 3"/>
                  <a:gd name="T5" fmla="*/ 3 h 3"/>
                  <a:gd name="T6" fmla="*/ 0 w 3"/>
                  <a:gd name="T7" fmla="*/ 3 h 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" h="3">
                    <a:moveTo>
                      <a:pt x="0" y="3"/>
                    </a:moveTo>
                    <a:lnTo>
                      <a:pt x="3" y="0"/>
                    </a:lnTo>
                    <a:lnTo>
                      <a:pt x="3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40" name="Rectangle 359"/>
              <p:cNvSpPr>
                <a:spLocks noChangeArrowheads="1"/>
              </p:cNvSpPr>
              <p:nvPr/>
            </p:nvSpPr>
            <p:spPr bwMode="auto">
              <a:xfrm>
                <a:off x="5747" y="317"/>
                <a:ext cx="5" cy="143"/>
              </a:xfrm>
              <a:prstGeom prst="rect">
                <a:avLst/>
              </a:prstGeom>
              <a:solidFill>
                <a:srgbClr val="2E77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41" name="Freeform 360"/>
              <p:cNvSpPr>
                <a:spLocks noEditPoints="1"/>
              </p:cNvSpPr>
              <p:nvPr/>
            </p:nvSpPr>
            <p:spPr bwMode="auto">
              <a:xfrm>
                <a:off x="549" y="177"/>
                <a:ext cx="3698" cy="105"/>
              </a:xfrm>
              <a:custGeom>
                <a:avLst/>
                <a:gdLst>
                  <a:gd name="T0" fmla="*/ 0 w 3698"/>
                  <a:gd name="T1" fmla="*/ 0 h 105"/>
                  <a:gd name="T2" fmla="*/ 3698 w 3698"/>
                  <a:gd name="T3" fmla="*/ 0 h 105"/>
                  <a:gd name="T4" fmla="*/ 3698 w 3698"/>
                  <a:gd name="T5" fmla="*/ 102 h 105"/>
                  <a:gd name="T6" fmla="*/ 3698 w 3698"/>
                  <a:gd name="T7" fmla="*/ 105 h 105"/>
                  <a:gd name="T8" fmla="*/ 0 w 3698"/>
                  <a:gd name="T9" fmla="*/ 105 h 105"/>
                  <a:gd name="T10" fmla="*/ 0 w 3698"/>
                  <a:gd name="T11" fmla="*/ 0 h 105"/>
                  <a:gd name="T12" fmla="*/ 8 w 3698"/>
                  <a:gd name="T13" fmla="*/ 99 h 105"/>
                  <a:gd name="T14" fmla="*/ 3452 w 3698"/>
                  <a:gd name="T15" fmla="*/ 99 h 105"/>
                  <a:gd name="T16" fmla="*/ 3452 w 3698"/>
                  <a:gd name="T17" fmla="*/ 101 h 105"/>
                  <a:gd name="T18" fmla="*/ 3459 w 3698"/>
                  <a:gd name="T19" fmla="*/ 101 h 105"/>
                  <a:gd name="T20" fmla="*/ 3459 w 3698"/>
                  <a:gd name="T21" fmla="*/ 99 h 105"/>
                  <a:gd name="T22" fmla="*/ 3518 w 3698"/>
                  <a:gd name="T23" fmla="*/ 99 h 105"/>
                  <a:gd name="T24" fmla="*/ 3571 w 3698"/>
                  <a:gd name="T25" fmla="*/ 99 h 105"/>
                  <a:gd name="T26" fmla="*/ 3690 w 3698"/>
                  <a:gd name="T27" fmla="*/ 99 h 105"/>
                  <a:gd name="T28" fmla="*/ 3690 w 3698"/>
                  <a:gd name="T29" fmla="*/ 5 h 105"/>
                  <a:gd name="T30" fmla="*/ 3578 w 3698"/>
                  <a:gd name="T31" fmla="*/ 5 h 105"/>
                  <a:gd name="T32" fmla="*/ 3578 w 3698"/>
                  <a:gd name="T33" fmla="*/ 5 h 105"/>
                  <a:gd name="T34" fmla="*/ 3571 w 3698"/>
                  <a:gd name="T35" fmla="*/ 5 h 105"/>
                  <a:gd name="T36" fmla="*/ 3571 w 3698"/>
                  <a:gd name="T37" fmla="*/ 5 h 105"/>
                  <a:gd name="T38" fmla="*/ 3512 w 3698"/>
                  <a:gd name="T39" fmla="*/ 5 h 105"/>
                  <a:gd name="T40" fmla="*/ 3459 w 3698"/>
                  <a:gd name="T41" fmla="*/ 5 h 105"/>
                  <a:gd name="T42" fmla="*/ 8 w 3698"/>
                  <a:gd name="T43" fmla="*/ 5 h 105"/>
                  <a:gd name="T44" fmla="*/ 8 w 3698"/>
                  <a:gd name="T45" fmla="*/ 99 h 10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3698" h="105">
                    <a:moveTo>
                      <a:pt x="0" y="0"/>
                    </a:moveTo>
                    <a:lnTo>
                      <a:pt x="3698" y="0"/>
                    </a:lnTo>
                    <a:lnTo>
                      <a:pt x="3698" y="102"/>
                    </a:lnTo>
                    <a:lnTo>
                      <a:pt x="3698" y="105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  <a:moveTo>
                      <a:pt x="8" y="99"/>
                    </a:moveTo>
                    <a:lnTo>
                      <a:pt x="3452" y="99"/>
                    </a:lnTo>
                    <a:lnTo>
                      <a:pt x="3452" y="101"/>
                    </a:lnTo>
                    <a:lnTo>
                      <a:pt x="3459" y="101"/>
                    </a:lnTo>
                    <a:lnTo>
                      <a:pt x="3459" y="99"/>
                    </a:lnTo>
                    <a:lnTo>
                      <a:pt x="3518" y="99"/>
                    </a:lnTo>
                    <a:lnTo>
                      <a:pt x="3571" y="99"/>
                    </a:lnTo>
                    <a:lnTo>
                      <a:pt x="3690" y="99"/>
                    </a:lnTo>
                    <a:lnTo>
                      <a:pt x="3690" y="5"/>
                    </a:lnTo>
                    <a:lnTo>
                      <a:pt x="3578" y="5"/>
                    </a:lnTo>
                    <a:lnTo>
                      <a:pt x="3571" y="5"/>
                    </a:lnTo>
                    <a:lnTo>
                      <a:pt x="3512" y="5"/>
                    </a:lnTo>
                    <a:lnTo>
                      <a:pt x="3459" y="5"/>
                    </a:lnTo>
                    <a:lnTo>
                      <a:pt x="8" y="5"/>
                    </a:lnTo>
                    <a:lnTo>
                      <a:pt x="8" y="9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42" name="Freeform 361"/>
              <p:cNvSpPr>
                <a:spLocks/>
              </p:cNvSpPr>
              <p:nvPr/>
            </p:nvSpPr>
            <p:spPr bwMode="auto">
              <a:xfrm>
                <a:off x="5048" y="372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3 w 3"/>
                  <a:gd name="T5" fmla="*/ 0 h 2"/>
                  <a:gd name="T6" fmla="*/ 3 w 3"/>
                  <a:gd name="T7" fmla="*/ 2 h 2"/>
                  <a:gd name="T8" fmla="*/ 3 w 3"/>
                  <a:gd name="T9" fmla="*/ 2 h 2"/>
                  <a:gd name="T10" fmla="*/ 0 w 3"/>
                  <a:gd name="T11" fmla="*/ 2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43" name="Freeform 362"/>
              <p:cNvSpPr>
                <a:spLocks/>
              </p:cNvSpPr>
              <p:nvPr/>
            </p:nvSpPr>
            <p:spPr bwMode="auto">
              <a:xfrm>
                <a:off x="4988" y="410"/>
                <a:ext cx="18" cy="4"/>
              </a:xfrm>
              <a:custGeom>
                <a:avLst/>
                <a:gdLst>
                  <a:gd name="T0" fmla="*/ 11 w 18"/>
                  <a:gd name="T1" fmla="*/ 0 h 4"/>
                  <a:gd name="T2" fmla="*/ 18 w 18"/>
                  <a:gd name="T3" fmla="*/ 0 h 4"/>
                  <a:gd name="T4" fmla="*/ 18 w 18"/>
                  <a:gd name="T5" fmla="*/ 4 h 4"/>
                  <a:gd name="T6" fmla="*/ 0 w 18"/>
                  <a:gd name="T7" fmla="*/ 4 h 4"/>
                  <a:gd name="T8" fmla="*/ 0 w 18"/>
                  <a:gd name="T9" fmla="*/ 0 h 4"/>
                  <a:gd name="T10" fmla="*/ 11 w 18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8" h="4">
                    <a:moveTo>
                      <a:pt x="11" y="0"/>
                    </a:moveTo>
                    <a:lnTo>
                      <a:pt x="18" y="0"/>
                    </a:lnTo>
                    <a:lnTo>
                      <a:pt x="18" y="4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44" name="Freeform 363"/>
              <p:cNvSpPr>
                <a:spLocks/>
              </p:cNvSpPr>
              <p:nvPr/>
            </p:nvSpPr>
            <p:spPr bwMode="auto">
              <a:xfrm>
                <a:off x="5005" y="345"/>
                <a:ext cx="49" cy="28"/>
              </a:xfrm>
              <a:custGeom>
                <a:avLst/>
                <a:gdLst>
                  <a:gd name="T0" fmla="*/ 0 w 49"/>
                  <a:gd name="T1" fmla="*/ 28 h 28"/>
                  <a:gd name="T2" fmla="*/ 0 w 49"/>
                  <a:gd name="T3" fmla="*/ 0 h 28"/>
                  <a:gd name="T4" fmla="*/ 49 w 49"/>
                  <a:gd name="T5" fmla="*/ 0 h 28"/>
                  <a:gd name="T6" fmla="*/ 49 w 49"/>
                  <a:gd name="T7" fmla="*/ 27 h 28"/>
                  <a:gd name="T8" fmla="*/ 49 w 49"/>
                  <a:gd name="T9" fmla="*/ 27 h 28"/>
                  <a:gd name="T10" fmla="*/ 46 w 49"/>
                  <a:gd name="T11" fmla="*/ 27 h 28"/>
                  <a:gd name="T12" fmla="*/ 46 w 49"/>
                  <a:gd name="T13" fmla="*/ 3 h 28"/>
                  <a:gd name="T14" fmla="*/ 3 w 49"/>
                  <a:gd name="T15" fmla="*/ 3 h 28"/>
                  <a:gd name="T16" fmla="*/ 3 w 49"/>
                  <a:gd name="T17" fmla="*/ 27 h 28"/>
                  <a:gd name="T18" fmla="*/ 3 w 49"/>
                  <a:gd name="T19" fmla="*/ 27 h 28"/>
                  <a:gd name="T20" fmla="*/ 0 w 49"/>
                  <a:gd name="T21" fmla="*/ 28 h 28"/>
                  <a:gd name="T22" fmla="*/ 0 w 49"/>
                  <a:gd name="T23" fmla="*/ 28 h 2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9" h="28">
                    <a:moveTo>
                      <a:pt x="0" y="28"/>
                    </a:moveTo>
                    <a:lnTo>
                      <a:pt x="0" y="0"/>
                    </a:lnTo>
                    <a:lnTo>
                      <a:pt x="49" y="0"/>
                    </a:lnTo>
                    <a:lnTo>
                      <a:pt x="49" y="27"/>
                    </a:lnTo>
                    <a:lnTo>
                      <a:pt x="46" y="27"/>
                    </a:lnTo>
                    <a:lnTo>
                      <a:pt x="46" y="3"/>
                    </a:lnTo>
                    <a:lnTo>
                      <a:pt x="3" y="3"/>
                    </a:lnTo>
                    <a:lnTo>
                      <a:pt x="3" y="27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45" name="Freeform 364"/>
              <p:cNvSpPr>
                <a:spLocks/>
              </p:cNvSpPr>
              <p:nvPr/>
            </p:nvSpPr>
            <p:spPr bwMode="auto">
              <a:xfrm>
                <a:off x="4594" y="380"/>
                <a:ext cx="3" cy="3"/>
              </a:xfrm>
              <a:custGeom>
                <a:avLst/>
                <a:gdLst>
                  <a:gd name="T0" fmla="*/ 0 w 3"/>
                  <a:gd name="T1" fmla="*/ 0 h 3"/>
                  <a:gd name="T2" fmla="*/ 3 w 3"/>
                  <a:gd name="T3" fmla="*/ 3 h 3"/>
                  <a:gd name="T4" fmla="*/ 0 w 3"/>
                  <a:gd name="T5" fmla="*/ 3 h 3"/>
                  <a:gd name="T6" fmla="*/ 0 w 3"/>
                  <a:gd name="T7" fmla="*/ 0 h 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" h="3">
                    <a:moveTo>
                      <a:pt x="0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46" name="Rectangle 365"/>
              <p:cNvSpPr>
                <a:spLocks noChangeArrowheads="1"/>
              </p:cNvSpPr>
              <p:nvPr/>
            </p:nvSpPr>
            <p:spPr bwMode="auto">
              <a:xfrm>
                <a:off x="2064" y="351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47" name="Freeform 366"/>
              <p:cNvSpPr>
                <a:spLocks/>
              </p:cNvSpPr>
              <p:nvPr/>
            </p:nvSpPr>
            <p:spPr bwMode="auto">
              <a:xfrm>
                <a:off x="1867" y="351"/>
                <a:ext cx="205" cy="115"/>
              </a:xfrm>
              <a:custGeom>
                <a:avLst/>
                <a:gdLst>
                  <a:gd name="T0" fmla="*/ 0 w 205"/>
                  <a:gd name="T1" fmla="*/ 8 h 115"/>
                  <a:gd name="T2" fmla="*/ 0 w 205"/>
                  <a:gd name="T3" fmla="*/ 8 h 115"/>
                  <a:gd name="T4" fmla="*/ 3 w 205"/>
                  <a:gd name="T5" fmla="*/ 0 h 115"/>
                  <a:gd name="T6" fmla="*/ 3 w 205"/>
                  <a:gd name="T7" fmla="*/ 0 h 115"/>
                  <a:gd name="T8" fmla="*/ 3 w 205"/>
                  <a:gd name="T9" fmla="*/ 1 h 115"/>
                  <a:gd name="T10" fmla="*/ 3 w 205"/>
                  <a:gd name="T11" fmla="*/ 112 h 115"/>
                  <a:gd name="T12" fmla="*/ 202 w 205"/>
                  <a:gd name="T13" fmla="*/ 112 h 115"/>
                  <a:gd name="T14" fmla="*/ 205 w 205"/>
                  <a:gd name="T15" fmla="*/ 112 h 115"/>
                  <a:gd name="T16" fmla="*/ 205 w 205"/>
                  <a:gd name="T17" fmla="*/ 115 h 115"/>
                  <a:gd name="T18" fmla="*/ 0 w 205"/>
                  <a:gd name="T19" fmla="*/ 115 h 115"/>
                  <a:gd name="T20" fmla="*/ 0 w 205"/>
                  <a:gd name="T21" fmla="*/ 8 h 11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05" h="115">
                    <a:moveTo>
                      <a:pt x="0" y="8"/>
                    </a:moveTo>
                    <a:lnTo>
                      <a:pt x="0" y="8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3" y="112"/>
                    </a:lnTo>
                    <a:lnTo>
                      <a:pt x="202" y="112"/>
                    </a:lnTo>
                    <a:lnTo>
                      <a:pt x="205" y="112"/>
                    </a:lnTo>
                    <a:lnTo>
                      <a:pt x="205" y="115"/>
                    </a:lnTo>
                    <a:lnTo>
                      <a:pt x="0" y="115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48" name="Rectangle 367"/>
              <p:cNvSpPr>
                <a:spLocks noChangeArrowheads="1"/>
              </p:cNvSpPr>
              <p:nvPr/>
            </p:nvSpPr>
            <p:spPr bwMode="auto">
              <a:xfrm>
                <a:off x="5040" y="414"/>
                <a:ext cx="10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49" name="Rectangle 368"/>
              <p:cNvSpPr>
                <a:spLocks noChangeArrowheads="1"/>
              </p:cNvSpPr>
              <p:nvPr/>
            </p:nvSpPr>
            <p:spPr bwMode="auto">
              <a:xfrm>
                <a:off x="5048" y="382"/>
                <a:ext cx="3" cy="7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50" name="Rectangle 369"/>
              <p:cNvSpPr>
                <a:spLocks noChangeArrowheads="1"/>
              </p:cNvSpPr>
              <p:nvPr/>
            </p:nvSpPr>
            <p:spPr bwMode="auto">
              <a:xfrm>
                <a:off x="5051" y="382"/>
                <a:ext cx="3" cy="7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51" name="Freeform 370"/>
              <p:cNvSpPr>
                <a:spLocks/>
              </p:cNvSpPr>
              <p:nvPr/>
            </p:nvSpPr>
            <p:spPr bwMode="auto">
              <a:xfrm>
                <a:off x="5339" y="38"/>
                <a:ext cx="35" cy="29"/>
              </a:xfrm>
              <a:custGeom>
                <a:avLst/>
                <a:gdLst>
                  <a:gd name="T0" fmla="*/ 1 w 35"/>
                  <a:gd name="T1" fmla="*/ 10 h 29"/>
                  <a:gd name="T2" fmla="*/ 1 w 35"/>
                  <a:gd name="T3" fmla="*/ 29 h 29"/>
                  <a:gd name="T4" fmla="*/ 0 w 35"/>
                  <a:gd name="T5" fmla="*/ 29 h 29"/>
                  <a:gd name="T6" fmla="*/ 0 w 35"/>
                  <a:gd name="T7" fmla="*/ 0 h 29"/>
                  <a:gd name="T8" fmla="*/ 35 w 35"/>
                  <a:gd name="T9" fmla="*/ 0 h 29"/>
                  <a:gd name="T10" fmla="*/ 35 w 35"/>
                  <a:gd name="T11" fmla="*/ 29 h 29"/>
                  <a:gd name="T12" fmla="*/ 23 w 35"/>
                  <a:gd name="T13" fmla="*/ 29 h 29"/>
                  <a:gd name="T14" fmla="*/ 23 w 35"/>
                  <a:gd name="T15" fmla="*/ 27 h 29"/>
                  <a:gd name="T16" fmla="*/ 23 w 35"/>
                  <a:gd name="T17" fmla="*/ 10 h 29"/>
                  <a:gd name="T18" fmla="*/ 1 w 35"/>
                  <a:gd name="T19" fmla="*/ 10 h 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5" h="29">
                    <a:moveTo>
                      <a:pt x="1" y="10"/>
                    </a:moveTo>
                    <a:lnTo>
                      <a:pt x="1" y="29"/>
                    </a:lnTo>
                    <a:lnTo>
                      <a:pt x="0" y="29"/>
                    </a:lnTo>
                    <a:lnTo>
                      <a:pt x="0" y="0"/>
                    </a:lnTo>
                    <a:lnTo>
                      <a:pt x="35" y="0"/>
                    </a:lnTo>
                    <a:lnTo>
                      <a:pt x="35" y="29"/>
                    </a:lnTo>
                    <a:lnTo>
                      <a:pt x="23" y="29"/>
                    </a:lnTo>
                    <a:lnTo>
                      <a:pt x="23" y="27"/>
                    </a:lnTo>
                    <a:lnTo>
                      <a:pt x="23" y="10"/>
                    </a:lnTo>
                    <a:lnTo>
                      <a:pt x="1" y="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52" name="Freeform 371"/>
              <p:cNvSpPr>
                <a:spLocks/>
              </p:cNvSpPr>
              <p:nvPr/>
            </p:nvSpPr>
            <p:spPr bwMode="auto">
              <a:xfrm>
                <a:off x="5691" y="8"/>
                <a:ext cx="61" cy="309"/>
              </a:xfrm>
              <a:custGeom>
                <a:avLst/>
                <a:gdLst>
                  <a:gd name="T0" fmla="*/ 56 w 61"/>
                  <a:gd name="T1" fmla="*/ 101 h 309"/>
                  <a:gd name="T2" fmla="*/ 56 w 61"/>
                  <a:gd name="T3" fmla="*/ 101 h 309"/>
                  <a:gd name="T4" fmla="*/ 54 w 61"/>
                  <a:gd name="T5" fmla="*/ 80 h 309"/>
                  <a:gd name="T6" fmla="*/ 50 w 61"/>
                  <a:gd name="T7" fmla="*/ 62 h 309"/>
                  <a:gd name="T8" fmla="*/ 45 w 61"/>
                  <a:gd name="T9" fmla="*/ 45 h 309"/>
                  <a:gd name="T10" fmla="*/ 38 w 61"/>
                  <a:gd name="T11" fmla="*/ 30 h 309"/>
                  <a:gd name="T12" fmla="*/ 38 w 61"/>
                  <a:gd name="T13" fmla="*/ 30 h 309"/>
                  <a:gd name="T14" fmla="*/ 28 w 61"/>
                  <a:gd name="T15" fmla="*/ 19 h 309"/>
                  <a:gd name="T16" fmla="*/ 18 w 61"/>
                  <a:gd name="T17" fmla="*/ 10 h 309"/>
                  <a:gd name="T18" fmla="*/ 18 w 61"/>
                  <a:gd name="T19" fmla="*/ 10 h 309"/>
                  <a:gd name="T20" fmla="*/ 8 w 61"/>
                  <a:gd name="T21" fmla="*/ 6 h 309"/>
                  <a:gd name="T22" fmla="*/ 0 w 61"/>
                  <a:gd name="T23" fmla="*/ 3 h 309"/>
                  <a:gd name="T24" fmla="*/ 0 w 61"/>
                  <a:gd name="T25" fmla="*/ 0 h 309"/>
                  <a:gd name="T26" fmla="*/ 0 w 61"/>
                  <a:gd name="T27" fmla="*/ 0 h 309"/>
                  <a:gd name="T28" fmla="*/ 24 w 61"/>
                  <a:gd name="T29" fmla="*/ 0 h 309"/>
                  <a:gd name="T30" fmla="*/ 24 w 61"/>
                  <a:gd name="T31" fmla="*/ 0 h 309"/>
                  <a:gd name="T32" fmla="*/ 31 w 61"/>
                  <a:gd name="T33" fmla="*/ 6 h 309"/>
                  <a:gd name="T34" fmla="*/ 36 w 61"/>
                  <a:gd name="T35" fmla="*/ 12 h 309"/>
                  <a:gd name="T36" fmla="*/ 46 w 61"/>
                  <a:gd name="T37" fmla="*/ 24 h 309"/>
                  <a:gd name="T38" fmla="*/ 46 w 61"/>
                  <a:gd name="T39" fmla="*/ 24 h 309"/>
                  <a:gd name="T40" fmla="*/ 54 w 61"/>
                  <a:gd name="T41" fmla="*/ 40 h 309"/>
                  <a:gd name="T42" fmla="*/ 61 w 61"/>
                  <a:gd name="T43" fmla="*/ 58 h 309"/>
                  <a:gd name="T44" fmla="*/ 61 w 61"/>
                  <a:gd name="T45" fmla="*/ 309 h 309"/>
                  <a:gd name="T46" fmla="*/ 56 w 61"/>
                  <a:gd name="T47" fmla="*/ 309 h 309"/>
                  <a:gd name="T48" fmla="*/ 56 w 61"/>
                  <a:gd name="T49" fmla="*/ 101 h 30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61" h="309">
                    <a:moveTo>
                      <a:pt x="56" y="101"/>
                    </a:moveTo>
                    <a:lnTo>
                      <a:pt x="56" y="101"/>
                    </a:lnTo>
                    <a:lnTo>
                      <a:pt x="54" y="80"/>
                    </a:lnTo>
                    <a:lnTo>
                      <a:pt x="50" y="62"/>
                    </a:lnTo>
                    <a:lnTo>
                      <a:pt x="45" y="45"/>
                    </a:lnTo>
                    <a:lnTo>
                      <a:pt x="38" y="30"/>
                    </a:lnTo>
                    <a:lnTo>
                      <a:pt x="28" y="19"/>
                    </a:lnTo>
                    <a:lnTo>
                      <a:pt x="18" y="10"/>
                    </a:lnTo>
                    <a:lnTo>
                      <a:pt x="8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24" y="0"/>
                    </a:lnTo>
                    <a:lnTo>
                      <a:pt x="31" y="6"/>
                    </a:lnTo>
                    <a:lnTo>
                      <a:pt x="36" y="12"/>
                    </a:lnTo>
                    <a:lnTo>
                      <a:pt x="46" y="24"/>
                    </a:lnTo>
                    <a:lnTo>
                      <a:pt x="54" y="40"/>
                    </a:lnTo>
                    <a:lnTo>
                      <a:pt x="61" y="58"/>
                    </a:lnTo>
                    <a:lnTo>
                      <a:pt x="61" y="309"/>
                    </a:lnTo>
                    <a:lnTo>
                      <a:pt x="56" y="309"/>
                    </a:lnTo>
                    <a:lnTo>
                      <a:pt x="56" y="101"/>
                    </a:lnTo>
                    <a:close/>
                  </a:path>
                </a:pathLst>
              </a:custGeom>
              <a:solidFill>
                <a:srgbClr val="2E77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53" name="Freeform 372"/>
              <p:cNvSpPr>
                <a:spLocks/>
              </p:cNvSpPr>
              <p:nvPr/>
            </p:nvSpPr>
            <p:spPr bwMode="auto">
              <a:xfrm>
                <a:off x="5012" y="400"/>
                <a:ext cx="38" cy="10"/>
              </a:xfrm>
              <a:custGeom>
                <a:avLst/>
                <a:gdLst>
                  <a:gd name="T0" fmla="*/ 0 w 38"/>
                  <a:gd name="T1" fmla="*/ 10 h 10"/>
                  <a:gd name="T2" fmla="*/ 0 w 38"/>
                  <a:gd name="T3" fmla="*/ 0 h 10"/>
                  <a:gd name="T4" fmla="*/ 38 w 38"/>
                  <a:gd name="T5" fmla="*/ 0 h 10"/>
                  <a:gd name="T6" fmla="*/ 38 w 38"/>
                  <a:gd name="T7" fmla="*/ 10 h 10"/>
                  <a:gd name="T8" fmla="*/ 28 w 38"/>
                  <a:gd name="T9" fmla="*/ 10 h 10"/>
                  <a:gd name="T10" fmla="*/ 28 w 38"/>
                  <a:gd name="T11" fmla="*/ 5 h 10"/>
                  <a:gd name="T12" fmla="*/ 19 w 38"/>
                  <a:gd name="T13" fmla="*/ 5 h 10"/>
                  <a:gd name="T14" fmla="*/ 19 w 38"/>
                  <a:gd name="T15" fmla="*/ 10 h 10"/>
                  <a:gd name="T16" fmla="*/ 15 w 38"/>
                  <a:gd name="T17" fmla="*/ 10 h 10"/>
                  <a:gd name="T18" fmla="*/ 15 w 38"/>
                  <a:gd name="T19" fmla="*/ 7 h 10"/>
                  <a:gd name="T20" fmla="*/ 5 w 38"/>
                  <a:gd name="T21" fmla="*/ 7 h 10"/>
                  <a:gd name="T22" fmla="*/ 5 w 38"/>
                  <a:gd name="T23" fmla="*/ 10 h 10"/>
                  <a:gd name="T24" fmla="*/ 0 w 38"/>
                  <a:gd name="T25" fmla="*/ 10 h 1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8" h="10">
                    <a:moveTo>
                      <a:pt x="0" y="10"/>
                    </a:moveTo>
                    <a:lnTo>
                      <a:pt x="0" y="0"/>
                    </a:lnTo>
                    <a:lnTo>
                      <a:pt x="38" y="0"/>
                    </a:lnTo>
                    <a:lnTo>
                      <a:pt x="38" y="10"/>
                    </a:lnTo>
                    <a:lnTo>
                      <a:pt x="28" y="10"/>
                    </a:lnTo>
                    <a:lnTo>
                      <a:pt x="28" y="5"/>
                    </a:lnTo>
                    <a:lnTo>
                      <a:pt x="19" y="5"/>
                    </a:lnTo>
                    <a:lnTo>
                      <a:pt x="19" y="10"/>
                    </a:lnTo>
                    <a:lnTo>
                      <a:pt x="15" y="10"/>
                    </a:lnTo>
                    <a:lnTo>
                      <a:pt x="15" y="7"/>
                    </a:lnTo>
                    <a:lnTo>
                      <a:pt x="5" y="7"/>
                    </a:lnTo>
                    <a:lnTo>
                      <a:pt x="5" y="1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54" name="Freeform 373"/>
              <p:cNvSpPr>
                <a:spLocks/>
              </p:cNvSpPr>
              <p:nvPr/>
            </p:nvSpPr>
            <p:spPr bwMode="auto">
              <a:xfrm>
                <a:off x="5559" y="382"/>
                <a:ext cx="3" cy="1"/>
              </a:xfrm>
              <a:custGeom>
                <a:avLst/>
                <a:gdLst>
                  <a:gd name="T0" fmla="*/ 1 w 3"/>
                  <a:gd name="T1" fmla="*/ 1 h 1"/>
                  <a:gd name="T2" fmla="*/ 0 w 3"/>
                  <a:gd name="T3" fmla="*/ 0 h 1"/>
                  <a:gd name="T4" fmla="*/ 3 w 3"/>
                  <a:gd name="T5" fmla="*/ 0 h 1"/>
                  <a:gd name="T6" fmla="*/ 3 w 3"/>
                  <a:gd name="T7" fmla="*/ 0 h 1"/>
                  <a:gd name="T8" fmla="*/ 3 w 3"/>
                  <a:gd name="T9" fmla="*/ 1 h 1"/>
                  <a:gd name="T10" fmla="*/ 1 w 3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1">
                    <a:moveTo>
                      <a:pt x="1" y="1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55" name="Freeform 374"/>
              <p:cNvSpPr>
                <a:spLocks/>
              </p:cNvSpPr>
              <p:nvPr/>
            </p:nvSpPr>
            <p:spPr bwMode="auto">
              <a:xfrm>
                <a:off x="623" y="203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2 w 2"/>
                  <a:gd name="T3" fmla="*/ 2 h 2"/>
                  <a:gd name="T4" fmla="*/ 0 w 2"/>
                  <a:gd name="T5" fmla="*/ 2 h 2"/>
                  <a:gd name="T6" fmla="*/ 0 w 2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56" name="Freeform 375"/>
              <p:cNvSpPr>
                <a:spLocks/>
              </p:cNvSpPr>
              <p:nvPr/>
            </p:nvSpPr>
            <p:spPr bwMode="auto">
              <a:xfrm>
                <a:off x="5500" y="351"/>
                <a:ext cx="14" cy="14"/>
              </a:xfrm>
              <a:custGeom>
                <a:avLst/>
                <a:gdLst>
                  <a:gd name="T0" fmla="*/ 6 w 14"/>
                  <a:gd name="T1" fmla="*/ 14 h 14"/>
                  <a:gd name="T2" fmla="*/ 0 w 14"/>
                  <a:gd name="T3" fmla="*/ 8 h 14"/>
                  <a:gd name="T4" fmla="*/ 8 w 14"/>
                  <a:gd name="T5" fmla="*/ 0 h 14"/>
                  <a:gd name="T6" fmla="*/ 14 w 14"/>
                  <a:gd name="T7" fmla="*/ 5 h 14"/>
                  <a:gd name="T8" fmla="*/ 13 w 14"/>
                  <a:gd name="T9" fmla="*/ 7 h 14"/>
                  <a:gd name="T10" fmla="*/ 8 w 14"/>
                  <a:gd name="T11" fmla="*/ 1 h 14"/>
                  <a:gd name="T12" fmla="*/ 1 w 14"/>
                  <a:gd name="T13" fmla="*/ 8 h 14"/>
                  <a:gd name="T14" fmla="*/ 7 w 14"/>
                  <a:gd name="T15" fmla="*/ 12 h 14"/>
                  <a:gd name="T16" fmla="*/ 6 w 14"/>
                  <a:gd name="T17" fmla="*/ 14 h 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" h="14">
                    <a:moveTo>
                      <a:pt x="6" y="14"/>
                    </a:moveTo>
                    <a:lnTo>
                      <a:pt x="0" y="8"/>
                    </a:lnTo>
                    <a:lnTo>
                      <a:pt x="8" y="0"/>
                    </a:lnTo>
                    <a:lnTo>
                      <a:pt x="14" y="5"/>
                    </a:lnTo>
                    <a:lnTo>
                      <a:pt x="13" y="7"/>
                    </a:lnTo>
                    <a:lnTo>
                      <a:pt x="8" y="1"/>
                    </a:lnTo>
                    <a:lnTo>
                      <a:pt x="1" y="8"/>
                    </a:lnTo>
                    <a:lnTo>
                      <a:pt x="7" y="12"/>
                    </a:lnTo>
                    <a:lnTo>
                      <a:pt x="6" y="1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57" name="Freeform 376"/>
              <p:cNvSpPr>
                <a:spLocks/>
              </p:cNvSpPr>
              <p:nvPr/>
            </p:nvSpPr>
            <p:spPr bwMode="auto">
              <a:xfrm>
                <a:off x="5511" y="35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2 w 3"/>
                  <a:gd name="T3" fmla="*/ 0 h 1"/>
                  <a:gd name="T4" fmla="*/ 3 w 3"/>
                  <a:gd name="T5" fmla="*/ 1 h 1"/>
                  <a:gd name="T6" fmla="*/ 2 w 3"/>
                  <a:gd name="T7" fmla="*/ 1 h 1"/>
                  <a:gd name="T8" fmla="*/ 0 w 3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2" y="0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58" name="Freeform 377"/>
              <p:cNvSpPr>
                <a:spLocks/>
              </p:cNvSpPr>
              <p:nvPr/>
            </p:nvSpPr>
            <p:spPr bwMode="auto">
              <a:xfrm>
                <a:off x="5343" y="50"/>
                <a:ext cx="17" cy="15"/>
              </a:xfrm>
              <a:custGeom>
                <a:avLst/>
                <a:gdLst>
                  <a:gd name="T0" fmla="*/ 0 w 17"/>
                  <a:gd name="T1" fmla="*/ 15 h 15"/>
                  <a:gd name="T2" fmla="*/ 0 w 17"/>
                  <a:gd name="T3" fmla="*/ 0 h 15"/>
                  <a:gd name="T4" fmla="*/ 17 w 17"/>
                  <a:gd name="T5" fmla="*/ 0 h 15"/>
                  <a:gd name="T6" fmla="*/ 17 w 17"/>
                  <a:gd name="T7" fmla="*/ 12 h 15"/>
                  <a:gd name="T8" fmla="*/ 14 w 17"/>
                  <a:gd name="T9" fmla="*/ 12 h 15"/>
                  <a:gd name="T10" fmla="*/ 14 w 17"/>
                  <a:gd name="T11" fmla="*/ 3 h 15"/>
                  <a:gd name="T12" fmla="*/ 3 w 17"/>
                  <a:gd name="T13" fmla="*/ 3 h 15"/>
                  <a:gd name="T14" fmla="*/ 3 w 17"/>
                  <a:gd name="T15" fmla="*/ 12 h 15"/>
                  <a:gd name="T16" fmla="*/ 14 w 17"/>
                  <a:gd name="T17" fmla="*/ 12 h 15"/>
                  <a:gd name="T18" fmla="*/ 14 w 17"/>
                  <a:gd name="T19" fmla="*/ 15 h 15"/>
                  <a:gd name="T20" fmla="*/ 0 w 17"/>
                  <a:gd name="T21" fmla="*/ 15 h 1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7" h="15">
                    <a:moveTo>
                      <a:pt x="0" y="15"/>
                    </a:moveTo>
                    <a:lnTo>
                      <a:pt x="0" y="0"/>
                    </a:lnTo>
                    <a:lnTo>
                      <a:pt x="17" y="0"/>
                    </a:lnTo>
                    <a:lnTo>
                      <a:pt x="17" y="12"/>
                    </a:lnTo>
                    <a:lnTo>
                      <a:pt x="14" y="12"/>
                    </a:lnTo>
                    <a:lnTo>
                      <a:pt x="14" y="3"/>
                    </a:lnTo>
                    <a:lnTo>
                      <a:pt x="3" y="3"/>
                    </a:lnTo>
                    <a:lnTo>
                      <a:pt x="3" y="12"/>
                    </a:lnTo>
                    <a:lnTo>
                      <a:pt x="14" y="12"/>
                    </a:lnTo>
                    <a:lnTo>
                      <a:pt x="14" y="15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59" name="Freeform 378"/>
              <p:cNvSpPr>
                <a:spLocks/>
              </p:cNvSpPr>
              <p:nvPr/>
            </p:nvSpPr>
            <p:spPr bwMode="auto">
              <a:xfrm>
                <a:off x="5499" y="393"/>
                <a:ext cx="8" cy="17"/>
              </a:xfrm>
              <a:custGeom>
                <a:avLst/>
                <a:gdLst>
                  <a:gd name="T0" fmla="*/ 7 w 8"/>
                  <a:gd name="T1" fmla="*/ 17 h 17"/>
                  <a:gd name="T2" fmla="*/ 7 w 8"/>
                  <a:gd name="T3" fmla="*/ 17 h 17"/>
                  <a:gd name="T4" fmla="*/ 2 w 8"/>
                  <a:gd name="T5" fmla="*/ 10 h 17"/>
                  <a:gd name="T6" fmla="*/ 0 w 8"/>
                  <a:gd name="T7" fmla="*/ 0 h 17"/>
                  <a:gd name="T8" fmla="*/ 1 w 8"/>
                  <a:gd name="T9" fmla="*/ 0 h 17"/>
                  <a:gd name="T10" fmla="*/ 1 w 8"/>
                  <a:gd name="T11" fmla="*/ 0 h 17"/>
                  <a:gd name="T12" fmla="*/ 4 w 8"/>
                  <a:gd name="T13" fmla="*/ 8 h 17"/>
                  <a:gd name="T14" fmla="*/ 8 w 8"/>
                  <a:gd name="T15" fmla="*/ 15 h 17"/>
                  <a:gd name="T16" fmla="*/ 7 w 8"/>
                  <a:gd name="T17" fmla="*/ 17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17">
                    <a:moveTo>
                      <a:pt x="7" y="17"/>
                    </a:moveTo>
                    <a:lnTo>
                      <a:pt x="7" y="17"/>
                    </a:lnTo>
                    <a:lnTo>
                      <a:pt x="2" y="1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4" y="8"/>
                    </a:lnTo>
                    <a:lnTo>
                      <a:pt x="8" y="15"/>
                    </a:lnTo>
                    <a:lnTo>
                      <a:pt x="7" y="1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60" name="Freeform 379"/>
              <p:cNvSpPr>
                <a:spLocks/>
              </p:cNvSpPr>
              <p:nvPr/>
            </p:nvSpPr>
            <p:spPr bwMode="auto">
              <a:xfrm>
                <a:off x="5552" y="31"/>
                <a:ext cx="0" cy="1"/>
              </a:xfrm>
              <a:custGeom>
                <a:avLst/>
                <a:gdLst>
                  <a:gd name="T0" fmla="*/ 0 h 1"/>
                  <a:gd name="T1" fmla="*/ 0 h 1"/>
                  <a:gd name="T2" fmla="*/ 1 h 1"/>
                  <a:gd name="T3" fmla="*/ 0 h 1"/>
                  <a:gd name="T4" fmla="*/ 0 60000 65536"/>
                  <a:gd name="T5" fmla="*/ 0 60000 65536"/>
                  <a:gd name="T6" fmla="*/ 0 60000 65536"/>
                  <a:gd name="T7" fmla="*/ 0 60000 65536"/>
                </a:gdLst>
                <a:ahLst/>
                <a:cxnLst>
                  <a:cxn ang="T4">
                    <a:pos x="0" y="T0"/>
                  </a:cxn>
                  <a:cxn ang="T5">
                    <a:pos x="0" y="T1"/>
                  </a:cxn>
                  <a:cxn ang="T6">
                    <a:pos x="0" y="T2"/>
                  </a:cxn>
                  <a:cxn ang="T7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61" name="Freeform 380"/>
              <p:cNvSpPr>
                <a:spLocks/>
              </p:cNvSpPr>
              <p:nvPr/>
            </p:nvSpPr>
            <p:spPr bwMode="auto">
              <a:xfrm>
                <a:off x="5008" y="37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2 w 2"/>
                  <a:gd name="T3" fmla="*/ 2 h 2"/>
                  <a:gd name="T4" fmla="*/ 0 w 2"/>
                  <a:gd name="T5" fmla="*/ 2 h 2"/>
                  <a:gd name="T6" fmla="*/ 0 w 2"/>
                  <a:gd name="T7" fmla="*/ 0 h 2"/>
                  <a:gd name="T8" fmla="*/ 0 w 2"/>
                  <a:gd name="T9" fmla="*/ 0 h 2"/>
                  <a:gd name="T10" fmla="*/ 2 w 2"/>
                  <a:gd name="T11" fmla="*/ 0 h 2"/>
                  <a:gd name="T12" fmla="*/ 2 w 2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2">
                    <a:moveTo>
                      <a:pt x="2" y="2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62" name="Rectangle 381"/>
              <p:cNvSpPr>
                <a:spLocks noChangeArrowheads="1"/>
              </p:cNvSpPr>
              <p:nvPr/>
            </p:nvSpPr>
            <p:spPr bwMode="auto">
              <a:xfrm>
                <a:off x="5027" y="410"/>
                <a:ext cx="4" cy="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63" name="Freeform 382"/>
              <p:cNvSpPr>
                <a:spLocks noEditPoints="1"/>
              </p:cNvSpPr>
              <p:nvPr/>
            </p:nvSpPr>
            <p:spPr bwMode="auto">
              <a:xfrm>
                <a:off x="4120" y="182"/>
                <a:ext cx="119" cy="94"/>
              </a:xfrm>
              <a:custGeom>
                <a:avLst/>
                <a:gdLst>
                  <a:gd name="T0" fmla="*/ 77 w 119"/>
                  <a:gd name="T1" fmla="*/ 79 h 94"/>
                  <a:gd name="T2" fmla="*/ 98 w 119"/>
                  <a:gd name="T3" fmla="*/ 79 h 94"/>
                  <a:gd name="T4" fmla="*/ 74 w 119"/>
                  <a:gd name="T5" fmla="*/ 48 h 94"/>
                  <a:gd name="T6" fmla="*/ 98 w 119"/>
                  <a:gd name="T7" fmla="*/ 14 h 94"/>
                  <a:gd name="T8" fmla="*/ 76 w 119"/>
                  <a:gd name="T9" fmla="*/ 14 h 94"/>
                  <a:gd name="T10" fmla="*/ 66 w 119"/>
                  <a:gd name="T11" fmla="*/ 28 h 94"/>
                  <a:gd name="T12" fmla="*/ 66 w 119"/>
                  <a:gd name="T13" fmla="*/ 28 h 94"/>
                  <a:gd name="T14" fmla="*/ 63 w 119"/>
                  <a:gd name="T15" fmla="*/ 33 h 94"/>
                  <a:gd name="T16" fmla="*/ 63 w 119"/>
                  <a:gd name="T17" fmla="*/ 33 h 94"/>
                  <a:gd name="T18" fmla="*/ 60 w 119"/>
                  <a:gd name="T19" fmla="*/ 28 h 94"/>
                  <a:gd name="T20" fmla="*/ 52 w 119"/>
                  <a:gd name="T21" fmla="*/ 14 h 94"/>
                  <a:gd name="T22" fmla="*/ 28 w 119"/>
                  <a:gd name="T23" fmla="*/ 14 h 94"/>
                  <a:gd name="T24" fmla="*/ 50 w 119"/>
                  <a:gd name="T25" fmla="*/ 48 h 94"/>
                  <a:gd name="T26" fmla="*/ 28 w 119"/>
                  <a:gd name="T27" fmla="*/ 79 h 94"/>
                  <a:gd name="T28" fmla="*/ 52 w 119"/>
                  <a:gd name="T29" fmla="*/ 79 h 94"/>
                  <a:gd name="T30" fmla="*/ 60 w 119"/>
                  <a:gd name="T31" fmla="*/ 66 h 94"/>
                  <a:gd name="T32" fmla="*/ 60 w 119"/>
                  <a:gd name="T33" fmla="*/ 66 h 94"/>
                  <a:gd name="T34" fmla="*/ 63 w 119"/>
                  <a:gd name="T35" fmla="*/ 62 h 94"/>
                  <a:gd name="T36" fmla="*/ 63 w 119"/>
                  <a:gd name="T37" fmla="*/ 62 h 94"/>
                  <a:gd name="T38" fmla="*/ 64 w 119"/>
                  <a:gd name="T39" fmla="*/ 66 h 94"/>
                  <a:gd name="T40" fmla="*/ 74 w 119"/>
                  <a:gd name="T41" fmla="*/ 79 h 94"/>
                  <a:gd name="T42" fmla="*/ 77 w 119"/>
                  <a:gd name="T43" fmla="*/ 79 h 94"/>
                  <a:gd name="T44" fmla="*/ 7 w 119"/>
                  <a:gd name="T45" fmla="*/ 0 h 94"/>
                  <a:gd name="T46" fmla="*/ 119 w 119"/>
                  <a:gd name="T47" fmla="*/ 0 h 94"/>
                  <a:gd name="T48" fmla="*/ 119 w 119"/>
                  <a:gd name="T49" fmla="*/ 94 h 94"/>
                  <a:gd name="T50" fmla="*/ 0 w 119"/>
                  <a:gd name="T51" fmla="*/ 94 h 94"/>
                  <a:gd name="T52" fmla="*/ 0 w 119"/>
                  <a:gd name="T53" fmla="*/ 94 h 94"/>
                  <a:gd name="T54" fmla="*/ 7 w 119"/>
                  <a:gd name="T55" fmla="*/ 94 h 94"/>
                  <a:gd name="T56" fmla="*/ 7 w 119"/>
                  <a:gd name="T57" fmla="*/ 0 h 9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119" h="94">
                    <a:moveTo>
                      <a:pt x="77" y="79"/>
                    </a:moveTo>
                    <a:lnTo>
                      <a:pt x="98" y="79"/>
                    </a:lnTo>
                    <a:lnTo>
                      <a:pt x="74" y="48"/>
                    </a:lnTo>
                    <a:lnTo>
                      <a:pt x="98" y="14"/>
                    </a:lnTo>
                    <a:lnTo>
                      <a:pt x="76" y="14"/>
                    </a:lnTo>
                    <a:lnTo>
                      <a:pt x="66" y="28"/>
                    </a:lnTo>
                    <a:lnTo>
                      <a:pt x="63" y="33"/>
                    </a:lnTo>
                    <a:lnTo>
                      <a:pt x="60" y="28"/>
                    </a:lnTo>
                    <a:lnTo>
                      <a:pt x="52" y="14"/>
                    </a:lnTo>
                    <a:lnTo>
                      <a:pt x="28" y="14"/>
                    </a:lnTo>
                    <a:lnTo>
                      <a:pt x="50" y="48"/>
                    </a:lnTo>
                    <a:lnTo>
                      <a:pt x="28" y="79"/>
                    </a:lnTo>
                    <a:lnTo>
                      <a:pt x="52" y="79"/>
                    </a:lnTo>
                    <a:lnTo>
                      <a:pt x="60" y="66"/>
                    </a:lnTo>
                    <a:lnTo>
                      <a:pt x="63" y="62"/>
                    </a:lnTo>
                    <a:lnTo>
                      <a:pt x="64" y="66"/>
                    </a:lnTo>
                    <a:lnTo>
                      <a:pt x="74" y="79"/>
                    </a:lnTo>
                    <a:lnTo>
                      <a:pt x="77" y="79"/>
                    </a:lnTo>
                    <a:close/>
                    <a:moveTo>
                      <a:pt x="7" y="0"/>
                    </a:moveTo>
                    <a:lnTo>
                      <a:pt x="119" y="0"/>
                    </a:lnTo>
                    <a:lnTo>
                      <a:pt x="119" y="94"/>
                    </a:lnTo>
                    <a:lnTo>
                      <a:pt x="0" y="94"/>
                    </a:lnTo>
                    <a:lnTo>
                      <a:pt x="7" y="94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64" name="Rectangle 383"/>
              <p:cNvSpPr>
                <a:spLocks noChangeArrowheads="1"/>
              </p:cNvSpPr>
              <p:nvPr/>
            </p:nvSpPr>
            <p:spPr bwMode="auto">
              <a:xfrm>
                <a:off x="5061" y="382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65" name="Freeform 384"/>
              <p:cNvSpPr>
                <a:spLocks/>
              </p:cNvSpPr>
              <p:nvPr/>
            </p:nvSpPr>
            <p:spPr bwMode="auto">
              <a:xfrm>
                <a:off x="5005" y="374"/>
                <a:ext cx="3" cy="5"/>
              </a:xfrm>
              <a:custGeom>
                <a:avLst/>
                <a:gdLst>
                  <a:gd name="T0" fmla="*/ 0 w 3"/>
                  <a:gd name="T1" fmla="*/ 2 h 5"/>
                  <a:gd name="T2" fmla="*/ 0 w 3"/>
                  <a:gd name="T3" fmla="*/ 2 h 5"/>
                  <a:gd name="T4" fmla="*/ 3 w 3"/>
                  <a:gd name="T5" fmla="*/ 0 h 5"/>
                  <a:gd name="T6" fmla="*/ 3 w 3"/>
                  <a:gd name="T7" fmla="*/ 3 h 5"/>
                  <a:gd name="T8" fmla="*/ 3 w 3"/>
                  <a:gd name="T9" fmla="*/ 3 h 5"/>
                  <a:gd name="T10" fmla="*/ 0 w 3"/>
                  <a:gd name="T11" fmla="*/ 5 h 5"/>
                  <a:gd name="T12" fmla="*/ 0 w 3"/>
                  <a:gd name="T13" fmla="*/ 2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5">
                    <a:moveTo>
                      <a:pt x="0" y="2"/>
                    </a:moveTo>
                    <a:lnTo>
                      <a:pt x="0" y="2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0" y="5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66" name="Rectangle 385"/>
              <p:cNvSpPr>
                <a:spLocks noChangeArrowheads="1"/>
              </p:cNvSpPr>
              <p:nvPr/>
            </p:nvSpPr>
            <p:spPr bwMode="auto">
              <a:xfrm>
                <a:off x="5197" y="48"/>
                <a:ext cx="59" cy="1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67" name="Freeform 386"/>
              <p:cNvSpPr>
                <a:spLocks/>
              </p:cNvSpPr>
              <p:nvPr/>
            </p:nvSpPr>
            <p:spPr bwMode="auto">
              <a:xfrm>
                <a:off x="2064" y="349"/>
                <a:ext cx="0" cy="2"/>
              </a:xfrm>
              <a:custGeom>
                <a:avLst/>
                <a:gdLst>
                  <a:gd name="T0" fmla="*/ 0 h 2"/>
                  <a:gd name="T1" fmla="*/ 2 h 2"/>
                  <a:gd name="T2" fmla="*/ 2 h 2"/>
                  <a:gd name="T3" fmla="*/ 2 h 2"/>
                  <a:gd name="T4" fmla="*/ 0 h 2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</a:gdLst>
                <a:ahLst/>
                <a:cxnLst>
                  <a:cxn ang="T5">
                    <a:pos x="0" y="T0"/>
                  </a:cxn>
                  <a:cxn ang="T6">
                    <a:pos x="0" y="T1"/>
                  </a:cxn>
                  <a:cxn ang="T7">
                    <a:pos x="0" y="T2"/>
                  </a:cxn>
                  <a:cxn ang="T8">
                    <a:pos x="0" y="T3"/>
                  </a:cxn>
                  <a:cxn ang="T9">
                    <a:pos x="0" y="T4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68" name="Freeform 387"/>
              <p:cNvSpPr>
                <a:spLocks noEditPoints="1"/>
              </p:cNvSpPr>
              <p:nvPr/>
            </p:nvSpPr>
            <p:spPr bwMode="auto">
              <a:xfrm>
                <a:off x="541" y="174"/>
                <a:ext cx="3713" cy="109"/>
              </a:xfrm>
              <a:custGeom>
                <a:avLst/>
                <a:gdLst>
                  <a:gd name="T0" fmla="*/ 0 w 3713"/>
                  <a:gd name="T1" fmla="*/ 0 h 109"/>
                  <a:gd name="T2" fmla="*/ 3713 w 3713"/>
                  <a:gd name="T3" fmla="*/ 0 h 109"/>
                  <a:gd name="T4" fmla="*/ 3713 w 3713"/>
                  <a:gd name="T5" fmla="*/ 109 h 109"/>
                  <a:gd name="T6" fmla="*/ 0 w 3713"/>
                  <a:gd name="T7" fmla="*/ 109 h 109"/>
                  <a:gd name="T8" fmla="*/ 0 w 3713"/>
                  <a:gd name="T9" fmla="*/ 0 h 109"/>
                  <a:gd name="T10" fmla="*/ 8 w 3713"/>
                  <a:gd name="T11" fmla="*/ 108 h 109"/>
                  <a:gd name="T12" fmla="*/ 3706 w 3713"/>
                  <a:gd name="T13" fmla="*/ 108 h 109"/>
                  <a:gd name="T14" fmla="*/ 3706 w 3713"/>
                  <a:gd name="T15" fmla="*/ 105 h 109"/>
                  <a:gd name="T16" fmla="*/ 3706 w 3713"/>
                  <a:gd name="T17" fmla="*/ 3 h 109"/>
                  <a:gd name="T18" fmla="*/ 8 w 3713"/>
                  <a:gd name="T19" fmla="*/ 3 h 109"/>
                  <a:gd name="T20" fmla="*/ 8 w 3713"/>
                  <a:gd name="T21" fmla="*/ 108 h 10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13" h="109">
                    <a:moveTo>
                      <a:pt x="0" y="0"/>
                    </a:moveTo>
                    <a:lnTo>
                      <a:pt x="3713" y="0"/>
                    </a:lnTo>
                    <a:lnTo>
                      <a:pt x="3713" y="109"/>
                    </a:lnTo>
                    <a:lnTo>
                      <a:pt x="0" y="109"/>
                    </a:lnTo>
                    <a:lnTo>
                      <a:pt x="0" y="0"/>
                    </a:lnTo>
                    <a:close/>
                    <a:moveTo>
                      <a:pt x="8" y="108"/>
                    </a:moveTo>
                    <a:lnTo>
                      <a:pt x="3706" y="108"/>
                    </a:lnTo>
                    <a:lnTo>
                      <a:pt x="3706" y="105"/>
                    </a:lnTo>
                    <a:lnTo>
                      <a:pt x="3706" y="3"/>
                    </a:lnTo>
                    <a:lnTo>
                      <a:pt x="8" y="3"/>
                    </a:lnTo>
                    <a:lnTo>
                      <a:pt x="8" y="108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69" name="Freeform 388"/>
              <p:cNvSpPr>
                <a:spLocks/>
              </p:cNvSpPr>
              <p:nvPr/>
            </p:nvSpPr>
            <p:spPr bwMode="auto">
              <a:xfrm>
                <a:off x="5513" y="401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1 w 2"/>
                  <a:gd name="T3" fmla="*/ 2 h 2"/>
                  <a:gd name="T4" fmla="*/ 0 w 2"/>
                  <a:gd name="T5" fmla="*/ 0 h 2"/>
                  <a:gd name="T6" fmla="*/ 1 w 2"/>
                  <a:gd name="T7" fmla="*/ 0 h 2"/>
                  <a:gd name="T8" fmla="*/ 2 w 2"/>
                  <a:gd name="T9" fmla="*/ 2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2" y="2"/>
                    </a:move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70" name="Freeform 389"/>
              <p:cNvSpPr>
                <a:spLocks/>
              </p:cNvSpPr>
              <p:nvPr/>
            </p:nvSpPr>
            <p:spPr bwMode="auto">
              <a:xfrm>
                <a:off x="5556" y="373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1 h 3"/>
                  <a:gd name="T4" fmla="*/ 1 w 1"/>
                  <a:gd name="T5" fmla="*/ 3 h 3"/>
                  <a:gd name="T6" fmla="*/ 0 w 1"/>
                  <a:gd name="T7" fmla="*/ 1 h 3"/>
                  <a:gd name="T8" fmla="*/ 1 w 1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1"/>
                    </a:ln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71" name="Rectangle 390"/>
              <p:cNvSpPr>
                <a:spLocks noChangeArrowheads="1"/>
              </p:cNvSpPr>
              <p:nvPr/>
            </p:nvSpPr>
            <p:spPr bwMode="auto">
              <a:xfrm>
                <a:off x="4531" y="383"/>
                <a:ext cx="1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72" name="Freeform 391"/>
              <p:cNvSpPr>
                <a:spLocks/>
              </p:cNvSpPr>
              <p:nvPr/>
            </p:nvSpPr>
            <p:spPr bwMode="auto">
              <a:xfrm>
                <a:off x="1869" y="345"/>
                <a:ext cx="3" cy="6"/>
              </a:xfrm>
              <a:custGeom>
                <a:avLst/>
                <a:gdLst>
                  <a:gd name="T0" fmla="*/ 1 w 3"/>
                  <a:gd name="T1" fmla="*/ 6 h 6"/>
                  <a:gd name="T2" fmla="*/ 1 w 3"/>
                  <a:gd name="T3" fmla="*/ 6 h 6"/>
                  <a:gd name="T4" fmla="*/ 0 w 3"/>
                  <a:gd name="T5" fmla="*/ 1 h 6"/>
                  <a:gd name="T6" fmla="*/ 0 w 3"/>
                  <a:gd name="T7" fmla="*/ 1 h 6"/>
                  <a:gd name="T8" fmla="*/ 0 w 3"/>
                  <a:gd name="T9" fmla="*/ 1 h 6"/>
                  <a:gd name="T10" fmla="*/ 3 w 3"/>
                  <a:gd name="T11" fmla="*/ 0 h 6"/>
                  <a:gd name="T12" fmla="*/ 3 w 3"/>
                  <a:gd name="T13" fmla="*/ 0 h 6"/>
                  <a:gd name="T14" fmla="*/ 3 w 3"/>
                  <a:gd name="T15" fmla="*/ 3 h 6"/>
                  <a:gd name="T16" fmla="*/ 3 w 3"/>
                  <a:gd name="T17" fmla="*/ 3 h 6"/>
                  <a:gd name="T18" fmla="*/ 1 w 3"/>
                  <a:gd name="T19" fmla="*/ 6 h 6"/>
                  <a:gd name="T20" fmla="*/ 1 w 3"/>
                  <a:gd name="T21" fmla="*/ 6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" h="6">
                    <a:moveTo>
                      <a:pt x="1" y="6"/>
                    </a:moveTo>
                    <a:lnTo>
                      <a:pt x="1" y="6"/>
                    </a:lnTo>
                    <a:lnTo>
                      <a:pt x="0" y="1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1" y="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73" name="Rectangle 392"/>
              <p:cNvSpPr>
                <a:spLocks noChangeArrowheads="1"/>
              </p:cNvSpPr>
              <p:nvPr/>
            </p:nvSpPr>
            <p:spPr bwMode="auto">
              <a:xfrm>
                <a:off x="5288" y="8"/>
                <a:ext cx="6" cy="3"/>
              </a:xfrm>
              <a:prstGeom prst="rect">
                <a:avLst/>
              </a:prstGeom>
              <a:solidFill>
                <a:srgbClr val="0E22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74" name="Freeform 393"/>
              <p:cNvSpPr>
                <a:spLocks/>
              </p:cNvSpPr>
              <p:nvPr/>
            </p:nvSpPr>
            <p:spPr bwMode="auto">
              <a:xfrm>
                <a:off x="5006" y="419"/>
                <a:ext cx="49" cy="14"/>
              </a:xfrm>
              <a:custGeom>
                <a:avLst/>
                <a:gdLst>
                  <a:gd name="T0" fmla="*/ 3 w 49"/>
                  <a:gd name="T1" fmla="*/ 12 h 14"/>
                  <a:gd name="T2" fmla="*/ 47 w 49"/>
                  <a:gd name="T3" fmla="*/ 12 h 14"/>
                  <a:gd name="T4" fmla="*/ 47 w 49"/>
                  <a:gd name="T5" fmla="*/ 9 h 14"/>
                  <a:gd name="T6" fmla="*/ 47 w 49"/>
                  <a:gd name="T7" fmla="*/ 0 h 14"/>
                  <a:gd name="T8" fmla="*/ 49 w 49"/>
                  <a:gd name="T9" fmla="*/ 0 h 14"/>
                  <a:gd name="T10" fmla="*/ 49 w 49"/>
                  <a:gd name="T11" fmla="*/ 12 h 14"/>
                  <a:gd name="T12" fmla="*/ 49 w 49"/>
                  <a:gd name="T13" fmla="*/ 14 h 14"/>
                  <a:gd name="T14" fmla="*/ 0 w 49"/>
                  <a:gd name="T15" fmla="*/ 14 h 14"/>
                  <a:gd name="T16" fmla="*/ 0 w 49"/>
                  <a:gd name="T17" fmla="*/ 0 h 14"/>
                  <a:gd name="T18" fmla="*/ 3 w 49"/>
                  <a:gd name="T19" fmla="*/ 0 h 14"/>
                  <a:gd name="T20" fmla="*/ 3 w 49"/>
                  <a:gd name="T21" fmla="*/ 12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9" h="14">
                    <a:moveTo>
                      <a:pt x="3" y="12"/>
                    </a:moveTo>
                    <a:lnTo>
                      <a:pt x="47" y="12"/>
                    </a:lnTo>
                    <a:lnTo>
                      <a:pt x="47" y="9"/>
                    </a:lnTo>
                    <a:lnTo>
                      <a:pt x="47" y="0"/>
                    </a:lnTo>
                    <a:lnTo>
                      <a:pt x="49" y="0"/>
                    </a:lnTo>
                    <a:lnTo>
                      <a:pt x="49" y="12"/>
                    </a:lnTo>
                    <a:lnTo>
                      <a:pt x="49" y="14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12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5475" name="Picture 394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17" y="185"/>
                <a:ext cx="51" cy="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476" name="Rectangle 395"/>
              <p:cNvSpPr>
                <a:spLocks noChangeArrowheads="1"/>
              </p:cNvSpPr>
              <p:nvPr/>
            </p:nvSpPr>
            <p:spPr bwMode="auto">
              <a:xfrm>
                <a:off x="2072" y="460"/>
                <a:ext cx="3" cy="3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77" name="Rectangle 396"/>
              <p:cNvSpPr>
                <a:spLocks noChangeArrowheads="1"/>
              </p:cNvSpPr>
              <p:nvPr/>
            </p:nvSpPr>
            <p:spPr bwMode="auto">
              <a:xfrm>
                <a:off x="2069" y="460"/>
                <a:ext cx="3" cy="3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78" name="Rectangle 397"/>
              <p:cNvSpPr>
                <a:spLocks noChangeArrowheads="1"/>
              </p:cNvSpPr>
              <p:nvPr/>
            </p:nvSpPr>
            <p:spPr bwMode="auto">
              <a:xfrm>
                <a:off x="2075" y="460"/>
                <a:ext cx="3672" cy="3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79" name="Freeform 398"/>
              <p:cNvSpPr>
                <a:spLocks/>
              </p:cNvSpPr>
              <p:nvPr/>
            </p:nvSpPr>
            <p:spPr bwMode="auto">
              <a:xfrm>
                <a:off x="1873" y="351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80" name="Freeform 399"/>
              <p:cNvSpPr>
                <a:spLocks noEditPoints="1"/>
              </p:cNvSpPr>
              <p:nvPr/>
            </p:nvSpPr>
            <p:spPr bwMode="auto">
              <a:xfrm>
                <a:off x="532" y="168"/>
                <a:ext cx="3731" cy="121"/>
              </a:xfrm>
              <a:custGeom>
                <a:avLst/>
                <a:gdLst>
                  <a:gd name="T0" fmla="*/ 0 w 3731"/>
                  <a:gd name="T1" fmla="*/ 0 h 121"/>
                  <a:gd name="T2" fmla="*/ 3731 w 3731"/>
                  <a:gd name="T3" fmla="*/ 0 h 121"/>
                  <a:gd name="T4" fmla="*/ 3731 w 3731"/>
                  <a:gd name="T5" fmla="*/ 118 h 121"/>
                  <a:gd name="T6" fmla="*/ 3731 w 3731"/>
                  <a:gd name="T7" fmla="*/ 121 h 121"/>
                  <a:gd name="T8" fmla="*/ 0 w 3731"/>
                  <a:gd name="T9" fmla="*/ 121 h 121"/>
                  <a:gd name="T10" fmla="*/ 0 w 3731"/>
                  <a:gd name="T11" fmla="*/ 0 h 121"/>
                  <a:gd name="T12" fmla="*/ 4 w 3731"/>
                  <a:gd name="T13" fmla="*/ 118 h 121"/>
                  <a:gd name="T14" fmla="*/ 3727 w 3731"/>
                  <a:gd name="T15" fmla="*/ 118 h 121"/>
                  <a:gd name="T16" fmla="*/ 3727 w 3731"/>
                  <a:gd name="T17" fmla="*/ 115 h 121"/>
                  <a:gd name="T18" fmla="*/ 3727 w 3731"/>
                  <a:gd name="T19" fmla="*/ 3 h 121"/>
                  <a:gd name="T20" fmla="*/ 4 w 3731"/>
                  <a:gd name="T21" fmla="*/ 3 h 121"/>
                  <a:gd name="T22" fmla="*/ 4 w 3731"/>
                  <a:gd name="T23" fmla="*/ 118 h 12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731" h="121">
                    <a:moveTo>
                      <a:pt x="0" y="0"/>
                    </a:moveTo>
                    <a:lnTo>
                      <a:pt x="3731" y="0"/>
                    </a:lnTo>
                    <a:lnTo>
                      <a:pt x="3731" y="118"/>
                    </a:lnTo>
                    <a:lnTo>
                      <a:pt x="3731" y="121"/>
                    </a:lnTo>
                    <a:lnTo>
                      <a:pt x="0" y="121"/>
                    </a:lnTo>
                    <a:lnTo>
                      <a:pt x="0" y="0"/>
                    </a:lnTo>
                    <a:close/>
                    <a:moveTo>
                      <a:pt x="4" y="118"/>
                    </a:moveTo>
                    <a:lnTo>
                      <a:pt x="3727" y="118"/>
                    </a:lnTo>
                    <a:lnTo>
                      <a:pt x="3727" y="115"/>
                    </a:lnTo>
                    <a:lnTo>
                      <a:pt x="3727" y="3"/>
                    </a:lnTo>
                    <a:lnTo>
                      <a:pt x="4" y="3"/>
                    </a:lnTo>
                    <a:lnTo>
                      <a:pt x="4" y="118"/>
                    </a:lnTo>
                    <a:close/>
                  </a:path>
                </a:pathLst>
              </a:custGeom>
              <a:solidFill>
                <a:srgbClr val="1B75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81" name="Freeform 400"/>
              <p:cNvSpPr>
                <a:spLocks/>
              </p:cNvSpPr>
              <p:nvPr/>
            </p:nvSpPr>
            <p:spPr bwMode="auto">
              <a:xfrm>
                <a:off x="5747" y="463"/>
                <a:ext cx="5" cy="28"/>
              </a:xfrm>
              <a:custGeom>
                <a:avLst/>
                <a:gdLst>
                  <a:gd name="T0" fmla="*/ 3 w 5"/>
                  <a:gd name="T1" fmla="*/ 3 h 28"/>
                  <a:gd name="T2" fmla="*/ 0 w 5"/>
                  <a:gd name="T3" fmla="*/ 3 h 28"/>
                  <a:gd name="T4" fmla="*/ 0 w 5"/>
                  <a:gd name="T5" fmla="*/ 0 h 28"/>
                  <a:gd name="T6" fmla="*/ 5 w 5"/>
                  <a:gd name="T7" fmla="*/ 0 h 28"/>
                  <a:gd name="T8" fmla="*/ 5 w 5"/>
                  <a:gd name="T9" fmla="*/ 28 h 28"/>
                  <a:gd name="T10" fmla="*/ 0 w 5"/>
                  <a:gd name="T11" fmla="*/ 28 h 28"/>
                  <a:gd name="T12" fmla="*/ 0 w 5"/>
                  <a:gd name="T13" fmla="*/ 25 h 28"/>
                  <a:gd name="T14" fmla="*/ 3 w 5"/>
                  <a:gd name="T15" fmla="*/ 25 h 28"/>
                  <a:gd name="T16" fmla="*/ 3 w 5"/>
                  <a:gd name="T17" fmla="*/ 3 h 2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" h="28">
                    <a:moveTo>
                      <a:pt x="3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5" y="28"/>
                    </a:lnTo>
                    <a:lnTo>
                      <a:pt x="0" y="28"/>
                    </a:lnTo>
                    <a:lnTo>
                      <a:pt x="0" y="25"/>
                    </a:lnTo>
                    <a:lnTo>
                      <a:pt x="3" y="25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82" name="Rectangle 401"/>
              <p:cNvSpPr>
                <a:spLocks noChangeArrowheads="1"/>
              </p:cNvSpPr>
              <p:nvPr/>
            </p:nvSpPr>
            <p:spPr bwMode="auto">
              <a:xfrm>
                <a:off x="5053" y="410"/>
                <a:ext cx="2" cy="4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83" name="Freeform 402"/>
              <p:cNvSpPr>
                <a:spLocks/>
              </p:cNvSpPr>
              <p:nvPr/>
            </p:nvSpPr>
            <p:spPr bwMode="auto">
              <a:xfrm>
                <a:off x="611" y="194"/>
                <a:ext cx="5" cy="1"/>
              </a:xfrm>
              <a:custGeom>
                <a:avLst/>
                <a:gdLst>
                  <a:gd name="T0" fmla="*/ 3 w 5"/>
                  <a:gd name="T1" fmla="*/ 1 h 1"/>
                  <a:gd name="T2" fmla="*/ 3 w 5"/>
                  <a:gd name="T3" fmla="*/ 0 h 1"/>
                  <a:gd name="T4" fmla="*/ 1 w 5"/>
                  <a:gd name="T5" fmla="*/ 1 h 1"/>
                  <a:gd name="T6" fmla="*/ 0 w 5"/>
                  <a:gd name="T7" fmla="*/ 1 h 1"/>
                  <a:gd name="T8" fmla="*/ 1 w 5"/>
                  <a:gd name="T9" fmla="*/ 0 h 1"/>
                  <a:gd name="T10" fmla="*/ 4 w 5"/>
                  <a:gd name="T11" fmla="*/ 0 h 1"/>
                  <a:gd name="T12" fmla="*/ 5 w 5"/>
                  <a:gd name="T13" fmla="*/ 1 h 1"/>
                  <a:gd name="T14" fmla="*/ 3 w 5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" h="1">
                    <a:moveTo>
                      <a:pt x="3" y="1"/>
                    </a:move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4" y="0"/>
                    </a:lnTo>
                    <a:lnTo>
                      <a:pt x="5" y="1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84" name="Freeform 403"/>
              <p:cNvSpPr>
                <a:spLocks/>
              </p:cNvSpPr>
              <p:nvPr/>
            </p:nvSpPr>
            <p:spPr bwMode="auto">
              <a:xfrm>
                <a:off x="5010" y="377"/>
                <a:ext cx="38" cy="5"/>
              </a:xfrm>
              <a:custGeom>
                <a:avLst/>
                <a:gdLst>
                  <a:gd name="T0" fmla="*/ 5 w 38"/>
                  <a:gd name="T1" fmla="*/ 0 h 5"/>
                  <a:gd name="T2" fmla="*/ 36 w 38"/>
                  <a:gd name="T3" fmla="*/ 0 h 5"/>
                  <a:gd name="T4" fmla="*/ 36 w 38"/>
                  <a:gd name="T5" fmla="*/ 0 h 5"/>
                  <a:gd name="T6" fmla="*/ 38 w 38"/>
                  <a:gd name="T7" fmla="*/ 0 h 5"/>
                  <a:gd name="T8" fmla="*/ 38 w 38"/>
                  <a:gd name="T9" fmla="*/ 5 h 5"/>
                  <a:gd name="T10" fmla="*/ 0 w 38"/>
                  <a:gd name="T11" fmla="*/ 5 h 5"/>
                  <a:gd name="T12" fmla="*/ 0 w 38"/>
                  <a:gd name="T13" fmla="*/ 0 h 5"/>
                  <a:gd name="T14" fmla="*/ 0 w 38"/>
                  <a:gd name="T15" fmla="*/ 0 h 5"/>
                  <a:gd name="T16" fmla="*/ 5 w 38"/>
                  <a:gd name="T17" fmla="*/ 0 h 5"/>
                  <a:gd name="T18" fmla="*/ 5 w 38"/>
                  <a:gd name="T19" fmla="*/ 0 h 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8" h="5">
                    <a:moveTo>
                      <a:pt x="5" y="0"/>
                    </a:moveTo>
                    <a:lnTo>
                      <a:pt x="36" y="0"/>
                    </a:lnTo>
                    <a:lnTo>
                      <a:pt x="38" y="0"/>
                    </a:lnTo>
                    <a:lnTo>
                      <a:pt x="38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85" name="Rectangle 404"/>
              <p:cNvSpPr>
                <a:spLocks noChangeArrowheads="1"/>
              </p:cNvSpPr>
              <p:nvPr/>
            </p:nvSpPr>
            <p:spPr bwMode="auto">
              <a:xfrm>
                <a:off x="5747" y="466"/>
                <a:ext cx="3" cy="22"/>
              </a:xfrm>
              <a:prstGeom prst="rect">
                <a:avLst/>
              </a:prstGeom>
              <a:solidFill>
                <a:srgbClr val="D8E8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86" name="Freeform 405"/>
              <p:cNvSpPr>
                <a:spLocks/>
              </p:cNvSpPr>
              <p:nvPr/>
            </p:nvSpPr>
            <p:spPr bwMode="auto">
              <a:xfrm>
                <a:off x="5339" y="35"/>
                <a:ext cx="38" cy="32"/>
              </a:xfrm>
              <a:custGeom>
                <a:avLst/>
                <a:gdLst>
                  <a:gd name="T0" fmla="*/ 38 w 38"/>
                  <a:gd name="T1" fmla="*/ 0 h 32"/>
                  <a:gd name="T2" fmla="*/ 38 w 38"/>
                  <a:gd name="T3" fmla="*/ 32 h 32"/>
                  <a:gd name="T4" fmla="*/ 35 w 38"/>
                  <a:gd name="T5" fmla="*/ 32 h 32"/>
                  <a:gd name="T6" fmla="*/ 35 w 38"/>
                  <a:gd name="T7" fmla="*/ 3 h 32"/>
                  <a:gd name="T8" fmla="*/ 0 w 38"/>
                  <a:gd name="T9" fmla="*/ 3 h 32"/>
                  <a:gd name="T10" fmla="*/ 0 w 38"/>
                  <a:gd name="T11" fmla="*/ 0 h 32"/>
                  <a:gd name="T12" fmla="*/ 38 w 38"/>
                  <a:gd name="T13" fmla="*/ 0 h 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32">
                    <a:moveTo>
                      <a:pt x="38" y="0"/>
                    </a:moveTo>
                    <a:lnTo>
                      <a:pt x="38" y="32"/>
                    </a:lnTo>
                    <a:lnTo>
                      <a:pt x="35" y="32"/>
                    </a:lnTo>
                    <a:lnTo>
                      <a:pt x="35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131" name="Freeform 407"/>
            <p:cNvSpPr>
              <a:spLocks/>
            </p:cNvSpPr>
            <p:nvPr/>
          </p:nvSpPr>
          <p:spPr bwMode="auto">
            <a:xfrm>
              <a:off x="5339" y="32"/>
              <a:ext cx="40" cy="35"/>
            </a:xfrm>
            <a:custGeom>
              <a:avLst/>
              <a:gdLst>
                <a:gd name="T0" fmla="*/ 0 w 40"/>
                <a:gd name="T1" fmla="*/ 0 h 35"/>
                <a:gd name="T2" fmla="*/ 40 w 40"/>
                <a:gd name="T3" fmla="*/ 0 h 35"/>
                <a:gd name="T4" fmla="*/ 40 w 40"/>
                <a:gd name="T5" fmla="*/ 35 h 35"/>
                <a:gd name="T6" fmla="*/ 38 w 40"/>
                <a:gd name="T7" fmla="*/ 35 h 35"/>
                <a:gd name="T8" fmla="*/ 38 w 40"/>
                <a:gd name="T9" fmla="*/ 3 h 35"/>
                <a:gd name="T10" fmla="*/ 0 w 40"/>
                <a:gd name="T11" fmla="*/ 3 h 35"/>
                <a:gd name="T12" fmla="*/ 0 w 40"/>
                <a:gd name="T13" fmla="*/ 0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0" h="35">
                  <a:moveTo>
                    <a:pt x="0" y="0"/>
                  </a:moveTo>
                  <a:lnTo>
                    <a:pt x="40" y="0"/>
                  </a:lnTo>
                  <a:lnTo>
                    <a:pt x="40" y="35"/>
                  </a:lnTo>
                  <a:lnTo>
                    <a:pt x="38" y="35"/>
                  </a:lnTo>
                  <a:lnTo>
                    <a:pt x="38" y="3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Freeform 408"/>
            <p:cNvSpPr>
              <a:spLocks/>
            </p:cNvSpPr>
            <p:nvPr/>
          </p:nvSpPr>
          <p:spPr bwMode="auto">
            <a:xfrm>
              <a:off x="8" y="8"/>
              <a:ext cx="5683" cy="309"/>
            </a:xfrm>
            <a:custGeom>
              <a:avLst/>
              <a:gdLst>
                <a:gd name="T0" fmla="*/ 11 w 5683"/>
                <a:gd name="T1" fmla="*/ 62 h 309"/>
                <a:gd name="T2" fmla="*/ 11 w 5683"/>
                <a:gd name="T3" fmla="*/ 62 h 309"/>
                <a:gd name="T4" fmla="*/ 7 w 5683"/>
                <a:gd name="T5" fmla="*/ 80 h 309"/>
                <a:gd name="T6" fmla="*/ 5 w 5683"/>
                <a:gd name="T7" fmla="*/ 101 h 309"/>
                <a:gd name="T8" fmla="*/ 5 w 5683"/>
                <a:gd name="T9" fmla="*/ 309 h 309"/>
                <a:gd name="T10" fmla="*/ 0 w 5683"/>
                <a:gd name="T11" fmla="*/ 309 h 309"/>
                <a:gd name="T12" fmla="*/ 0 w 5683"/>
                <a:gd name="T13" fmla="*/ 58 h 309"/>
                <a:gd name="T14" fmla="*/ 0 w 5683"/>
                <a:gd name="T15" fmla="*/ 58 h 309"/>
                <a:gd name="T16" fmla="*/ 7 w 5683"/>
                <a:gd name="T17" fmla="*/ 40 h 309"/>
                <a:gd name="T18" fmla="*/ 15 w 5683"/>
                <a:gd name="T19" fmla="*/ 24 h 309"/>
                <a:gd name="T20" fmla="*/ 15 w 5683"/>
                <a:gd name="T21" fmla="*/ 24 h 309"/>
                <a:gd name="T22" fmla="*/ 25 w 5683"/>
                <a:gd name="T23" fmla="*/ 12 h 309"/>
                <a:gd name="T24" fmla="*/ 30 w 5683"/>
                <a:gd name="T25" fmla="*/ 6 h 309"/>
                <a:gd name="T26" fmla="*/ 37 w 5683"/>
                <a:gd name="T27" fmla="*/ 0 h 309"/>
                <a:gd name="T28" fmla="*/ 5683 w 5683"/>
                <a:gd name="T29" fmla="*/ 0 h 309"/>
                <a:gd name="T30" fmla="*/ 5683 w 5683"/>
                <a:gd name="T31" fmla="*/ 0 h 309"/>
                <a:gd name="T32" fmla="*/ 5680 w 5683"/>
                <a:gd name="T33" fmla="*/ 0 h 309"/>
                <a:gd name="T34" fmla="*/ 5677 w 5683"/>
                <a:gd name="T35" fmla="*/ 0 h 309"/>
                <a:gd name="T36" fmla="*/ 5671 w 5683"/>
                <a:gd name="T37" fmla="*/ 0 h 309"/>
                <a:gd name="T38" fmla="*/ 5669 w 5683"/>
                <a:gd name="T39" fmla="*/ 0 h 309"/>
                <a:gd name="T40" fmla="*/ 5666 w 5683"/>
                <a:gd name="T41" fmla="*/ 0 h 309"/>
                <a:gd name="T42" fmla="*/ 5422 w 5683"/>
                <a:gd name="T43" fmla="*/ 0 h 309"/>
                <a:gd name="T44" fmla="*/ 5419 w 5683"/>
                <a:gd name="T45" fmla="*/ 0 h 309"/>
                <a:gd name="T46" fmla="*/ 5416 w 5683"/>
                <a:gd name="T47" fmla="*/ 0 h 309"/>
                <a:gd name="T48" fmla="*/ 5409 w 5683"/>
                <a:gd name="T49" fmla="*/ 0 h 309"/>
                <a:gd name="T50" fmla="*/ 5406 w 5683"/>
                <a:gd name="T51" fmla="*/ 0 h 309"/>
                <a:gd name="T52" fmla="*/ 5404 w 5683"/>
                <a:gd name="T53" fmla="*/ 0 h 309"/>
                <a:gd name="T54" fmla="*/ 5291 w 5683"/>
                <a:gd name="T55" fmla="*/ 0 h 309"/>
                <a:gd name="T56" fmla="*/ 5289 w 5683"/>
                <a:gd name="T57" fmla="*/ 0 h 309"/>
                <a:gd name="T58" fmla="*/ 5286 w 5683"/>
                <a:gd name="T59" fmla="*/ 0 h 309"/>
                <a:gd name="T60" fmla="*/ 5280 w 5683"/>
                <a:gd name="T61" fmla="*/ 0 h 309"/>
                <a:gd name="T62" fmla="*/ 5277 w 5683"/>
                <a:gd name="T63" fmla="*/ 0 h 309"/>
                <a:gd name="T64" fmla="*/ 5275 w 5683"/>
                <a:gd name="T65" fmla="*/ 0 h 309"/>
                <a:gd name="T66" fmla="*/ 5162 w 5683"/>
                <a:gd name="T67" fmla="*/ 0 h 309"/>
                <a:gd name="T68" fmla="*/ 5160 w 5683"/>
                <a:gd name="T69" fmla="*/ 0 h 309"/>
                <a:gd name="T70" fmla="*/ 5157 w 5683"/>
                <a:gd name="T71" fmla="*/ 0 h 309"/>
                <a:gd name="T72" fmla="*/ 5151 w 5683"/>
                <a:gd name="T73" fmla="*/ 0 h 309"/>
                <a:gd name="T74" fmla="*/ 5148 w 5683"/>
                <a:gd name="T75" fmla="*/ 0 h 309"/>
                <a:gd name="T76" fmla="*/ 5146 w 5683"/>
                <a:gd name="T77" fmla="*/ 0 h 309"/>
                <a:gd name="T78" fmla="*/ 5146 w 5683"/>
                <a:gd name="T79" fmla="*/ 3 h 309"/>
                <a:gd name="T80" fmla="*/ 67 w 5683"/>
                <a:gd name="T81" fmla="*/ 3 h 309"/>
                <a:gd name="T82" fmla="*/ 67 w 5683"/>
                <a:gd name="T83" fmla="*/ 3 h 309"/>
                <a:gd name="T84" fmla="*/ 61 w 5683"/>
                <a:gd name="T85" fmla="*/ 3 h 309"/>
                <a:gd name="T86" fmla="*/ 54 w 5683"/>
                <a:gd name="T87" fmla="*/ 5 h 309"/>
                <a:gd name="T88" fmla="*/ 49 w 5683"/>
                <a:gd name="T89" fmla="*/ 7 h 309"/>
                <a:gd name="T90" fmla="*/ 43 w 5683"/>
                <a:gd name="T91" fmla="*/ 10 h 309"/>
                <a:gd name="T92" fmla="*/ 33 w 5683"/>
                <a:gd name="T93" fmla="*/ 19 h 309"/>
                <a:gd name="T94" fmla="*/ 23 w 5683"/>
                <a:gd name="T95" fmla="*/ 30 h 309"/>
                <a:gd name="T96" fmla="*/ 23 w 5683"/>
                <a:gd name="T97" fmla="*/ 30 h 309"/>
                <a:gd name="T98" fmla="*/ 16 w 5683"/>
                <a:gd name="T99" fmla="*/ 45 h 309"/>
                <a:gd name="T100" fmla="*/ 11 w 5683"/>
                <a:gd name="T101" fmla="*/ 62 h 309"/>
                <a:gd name="T102" fmla="*/ 11 w 5683"/>
                <a:gd name="T103" fmla="*/ 62 h 30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5683" h="309">
                  <a:moveTo>
                    <a:pt x="11" y="62"/>
                  </a:moveTo>
                  <a:lnTo>
                    <a:pt x="11" y="62"/>
                  </a:lnTo>
                  <a:lnTo>
                    <a:pt x="7" y="80"/>
                  </a:lnTo>
                  <a:lnTo>
                    <a:pt x="5" y="101"/>
                  </a:lnTo>
                  <a:lnTo>
                    <a:pt x="5" y="309"/>
                  </a:lnTo>
                  <a:lnTo>
                    <a:pt x="0" y="309"/>
                  </a:lnTo>
                  <a:lnTo>
                    <a:pt x="0" y="58"/>
                  </a:lnTo>
                  <a:lnTo>
                    <a:pt x="7" y="40"/>
                  </a:lnTo>
                  <a:lnTo>
                    <a:pt x="15" y="24"/>
                  </a:lnTo>
                  <a:lnTo>
                    <a:pt x="25" y="12"/>
                  </a:lnTo>
                  <a:lnTo>
                    <a:pt x="30" y="6"/>
                  </a:lnTo>
                  <a:lnTo>
                    <a:pt x="37" y="0"/>
                  </a:lnTo>
                  <a:lnTo>
                    <a:pt x="5683" y="0"/>
                  </a:lnTo>
                  <a:lnTo>
                    <a:pt x="5680" y="0"/>
                  </a:lnTo>
                  <a:lnTo>
                    <a:pt x="5677" y="0"/>
                  </a:lnTo>
                  <a:lnTo>
                    <a:pt x="5671" y="0"/>
                  </a:lnTo>
                  <a:lnTo>
                    <a:pt x="5669" y="0"/>
                  </a:lnTo>
                  <a:lnTo>
                    <a:pt x="5666" y="0"/>
                  </a:lnTo>
                  <a:lnTo>
                    <a:pt x="5422" y="0"/>
                  </a:lnTo>
                  <a:lnTo>
                    <a:pt x="5419" y="0"/>
                  </a:lnTo>
                  <a:lnTo>
                    <a:pt x="5416" y="0"/>
                  </a:lnTo>
                  <a:lnTo>
                    <a:pt x="5409" y="0"/>
                  </a:lnTo>
                  <a:lnTo>
                    <a:pt x="5406" y="0"/>
                  </a:lnTo>
                  <a:lnTo>
                    <a:pt x="5404" y="0"/>
                  </a:lnTo>
                  <a:lnTo>
                    <a:pt x="5291" y="0"/>
                  </a:lnTo>
                  <a:lnTo>
                    <a:pt x="5289" y="0"/>
                  </a:lnTo>
                  <a:lnTo>
                    <a:pt x="5286" y="0"/>
                  </a:lnTo>
                  <a:lnTo>
                    <a:pt x="5280" y="0"/>
                  </a:lnTo>
                  <a:lnTo>
                    <a:pt x="5277" y="0"/>
                  </a:lnTo>
                  <a:lnTo>
                    <a:pt x="5275" y="0"/>
                  </a:lnTo>
                  <a:lnTo>
                    <a:pt x="5162" y="0"/>
                  </a:lnTo>
                  <a:lnTo>
                    <a:pt x="5160" y="0"/>
                  </a:lnTo>
                  <a:lnTo>
                    <a:pt x="5157" y="0"/>
                  </a:lnTo>
                  <a:lnTo>
                    <a:pt x="5151" y="0"/>
                  </a:lnTo>
                  <a:lnTo>
                    <a:pt x="5148" y="0"/>
                  </a:lnTo>
                  <a:lnTo>
                    <a:pt x="5146" y="0"/>
                  </a:lnTo>
                  <a:lnTo>
                    <a:pt x="5146" y="3"/>
                  </a:lnTo>
                  <a:lnTo>
                    <a:pt x="67" y="3"/>
                  </a:lnTo>
                  <a:lnTo>
                    <a:pt x="61" y="3"/>
                  </a:lnTo>
                  <a:lnTo>
                    <a:pt x="54" y="5"/>
                  </a:lnTo>
                  <a:lnTo>
                    <a:pt x="49" y="7"/>
                  </a:lnTo>
                  <a:lnTo>
                    <a:pt x="43" y="10"/>
                  </a:lnTo>
                  <a:lnTo>
                    <a:pt x="33" y="19"/>
                  </a:lnTo>
                  <a:lnTo>
                    <a:pt x="23" y="30"/>
                  </a:lnTo>
                  <a:lnTo>
                    <a:pt x="16" y="45"/>
                  </a:lnTo>
                  <a:lnTo>
                    <a:pt x="11" y="62"/>
                  </a:lnTo>
                  <a:close/>
                </a:path>
              </a:pathLst>
            </a:custGeom>
            <a:solidFill>
              <a:srgbClr val="2E77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3" name="Freeform 409"/>
            <p:cNvSpPr>
              <a:spLocks/>
            </p:cNvSpPr>
            <p:nvPr/>
          </p:nvSpPr>
          <p:spPr bwMode="auto">
            <a:xfrm>
              <a:off x="3912" y="220"/>
              <a:ext cx="41" cy="24"/>
            </a:xfrm>
            <a:custGeom>
              <a:avLst/>
              <a:gdLst>
                <a:gd name="T0" fmla="*/ 21 w 41"/>
                <a:gd name="T1" fmla="*/ 0 h 24"/>
                <a:gd name="T2" fmla="*/ 41 w 41"/>
                <a:gd name="T3" fmla="*/ 0 h 24"/>
                <a:gd name="T4" fmla="*/ 31 w 41"/>
                <a:gd name="T5" fmla="*/ 11 h 24"/>
                <a:gd name="T6" fmla="*/ 21 w 41"/>
                <a:gd name="T7" fmla="*/ 24 h 24"/>
                <a:gd name="T8" fmla="*/ 10 w 41"/>
                <a:gd name="T9" fmla="*/ 11 h 24"/>
                <a:gd name="T10" fmla="*/ 0 w 41"/>
                <a:gd name="T11" fmla="*/ 0 h 24"/>
                <a:gd name="T12" fmla="*/ 21 w 41"/>
                <a:gd name="T13" fmla="*/ 0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24">
                  <a:moveTo>
                    <a:pt x="21" y="0"/>
                  </a:moveTo>
                  <a:lnTo>
                    <a:pt x="41" y="0"/>
                  </a:lnTo>
                  <a:lnTo>
                    <a:pt x="31" y="11"/>
                  </a:lnTo>
                  <a:lnTo>
                    <a:pt x="21" y="24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4" name="Freeform 410"/>
            <p:cNvSpPr>
              <a:spLocks/>
            </p:cNvSpPr>
            <p:nvPr/>
          </p:nvSpPr>
          <p:spPr bwMode="auto">
            <a:xfrm>
              <a:off x="5156" y="11"/>
              <a:ext cx="532" cy="98"/>
            </a:xfrm>
            <a:custGeom>
              <a:avLst/>
              <a:gdLst>
                <a:gd name="T0" fmla="*/ 14 w 532"/>
                <a:gd name="T1" fmla="*/ 98 h 98"/>
                <a:gd name="T2" fmla="*/ 14 w 532"/>
                <a:gd name="T3" fmla="*/ 98 h 98"/>
                <a:gd name="T4" fmla="*/ 9 w 532"/>
                <a:gd name="T5" fmla="*/ 97 h 98"/>
                <a:gd name="T6" fmla="*/ 5 w 532"/>
                <a:gd name="T7" fmla="*/ 93 h 98"/>
                <a:gd name="T8" fmla="*/ 2 w 532"/>
                <a:gd name="T9" fmla="*/ 89 h 98"/>
                <a:gd name="T10" fmla="*/ 0 w 532"/>
                <a:gd name="T11" fmla="*/ 83 h 98"/>
                <a:gd name="T12" fmla="*/ 0 w 532"/>
                <a:gd name="T13" fmla="*/ 0 h 98"/>
                <a:gd name="T14" fmla="*/ 3 w 532"/>
                <a:gd name="T15" fmla="*/ 0 h 98"/>
                <a:gd name="T16" fmla="*/ 3 w 532"/>
                <a:gd name="T17" fmla="*/ 83 h 98"/>
                <a:gd name="T18" fmla="*/ 3 w 532"/>
                <a:gd name="T19" fmla="*/ 83 h 98"/>
                <a:gd name="T20" fmla="*/ 5 w 532"/>
                <a:gd name="T21" fmla="*/ 87 h 98"/>
                <a:gd name="T22" fmla="*/ 6 w 532"/>
                <a:gd name="T23" fmla="*/ 91 h 98"/>
                <a:gd name="T24" fmla="*/ 6 w 532"/>
                <a:gd name="T25" fmla="*/ 91 h 98"/>
                <a:gd name="T26" fmla="*/ 10 w 532"/>
                <a:gd name="T27" fmla="*/ 94 h 98"/>
                <a:gd name="T28" fmla="*/ 14 w 532"/>
                <a:gd name="T29" fmla="*/ 96 h 98"/>
                <a:gd name="T30" fmla="*/ 518 w 532"/>
                <a:gd name="T31" fmla="*/ 96 h 98"/>
                <a:gd name="T32" fmla="*/ 518 w 532"/>
                <a:gd name="T33" fmla="*/ 96 h 98"/>
                <a:gd name="T34" fmla="*/ 522 w 532"/>
                <a:gd name="T35" fmla="*/ 94 h 98"/>
                <a:gd name="T36" fmla="*/ 525 w 532"/>
                <a:gd name="T37" fmla="*/ 91 h 98"/>
                <a:gd name="T38" fmla="*/ 525 w 532"/>
                <a:gd name="T39" fmla="*/ 91 h 98"/>
                <a:gd name="T40" fmla="*/ 528 w 532"/>
                <a:gd name="T41" fmla="*/ 87 h 98"/>
                <a:gd name="T42" fmla="*/ 529 w 532"/>
                <a:gd name="T43" fmla="*/ 83 h 98"/>
                <a:gd name="T44" fmla="*/ 529 w 532"/>
                <a:gd name="T45" fmla="*/ 0 h 98"/>
                <a:gd name="T46" fmla="*/ 529 w 532"/>
                <a:gd name="T47" fmla="*/ 0 h 98"/>
                <a:gd name="T48" fmla="*/ 529 w 532"/>
                <a:gd name="T49" fmla="*/ 0 h 98"/>
                <a:gd name="T50" fmla="*/ 532 w 532"/>
                <a:gd name="T51" fmla="*/ 0 h 98"/>
                <a:gd name="T52" fmla="*/ 532 w 532"/>
                <a:gd name="T53" fmla="*/ 83 h 98"/>
                <a:gd name="T54" fmla="*/ 532 w 532"/>
                <a:gd name="T55" fmla="*/ 83 h 98"/>
                <a:gd name="T56" fmla="*/ 530 w 532"/>
                <a:gd name="T57" fmla="*/ 89 h 98"/>
                <a:gd name="T58" fmla="*/ 528 w 532"/>
                <a:gd name="T59" fmla="*/ 93 h 98"/>
                <a:gd name="T60" fmla="*/ 523 w 532"/>
                <a:gd name="T61" fmla="*/ 97 h 98"/>
                <a:gd name="T62" fmla="*/ 518 w 532"/>
                <a:gd name="T63" fmla="*/ 98 h 98"/>
                <a:gd name="T64" fmla="*/ 14 w 532"/>
                <a:gd name="T65" fmla="*/ 98 h 9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32" h="98">
                  <a:moveTo>
                    <a:pt x="14" y="98"/>
                  </a:moveTo>
                  <a:lnTo>
                    <a:pt x="14" y="98"/>
                  </a:lnTo>
                  <a:lnTo>
                    <a:pt x="9" y="97"/>
                  </a:lnTo>
                  <a:lnTo>
                    <a:pt x="5" y="93"/>
                  </a:lnTo>
                  <a:lnTo>
                    <a:pt x="2" y="89"/>
                  </a:lnTo>
                  <a:lnTo>
                    <a:pt x="0" y="83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3"/>
                  </a:lnTo>
                  <a:lnTo>
                    <a:pt x="5" y="87"/>
                  </a:lnTo>
                  <a:lnTo>
                    <a:pt x="6" y="91"/>
                  </a:lnTo>
                  <a:lnTo>
                    <a:pt x="10" y="94"/>
                  </a:lnTo>
                  <a:lnTo>
                    <a:pt x="14" y="96"/>
                  </a:lnTo>
                  <a:lnTo>
                    <a:pt x="518" y="96"/>
                  </a:lnTo>
                  <a:lnTo>
                    <a:pt x="522" y="94"/>
                  </a:lnTo>
                  <a:lnTo>
                    <a:pt x="525" y="91"/>
                  </a:lnTo>
                  <a:lnTo>
                    <a:pt x="528" y="87"/>
                  </a:lnTo>
                  <a:lnTo>
                    <a:pt x="529" y="83"/>
                  </a:lnTo>
                  <a:lnTo>
                    <a:pt x="529" y="0"/>
                  </a:lnTo>
                  <a:lnTo>
                    <a:pt x="532" y="0"/>
                  </a:lnTo>
                  <a:lnTo>
                    <a:pt x="532" y="83"/>
                  </a:lnTo>
                  <a:lnTo>
                    <a:pt x="530" y="89"/>
                  </a:lnTo>
                  <a:lnTo>
                    <a:pt x="528" y="93"/>
                  </a:lnTo>
                  <a:lnTo>
                    <a:pt x="523" y="97"/>
                  </a:lnTo>
                  <a:lnTo>
                    <a:pt x="518" y="98"/>
                  </a:lnTo>
                  <a:lnTo>
                    <a:pt x="14" y="98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5" name="Rectangle 411"/>
            <p:cNvSpPr>
              <a:spLocks noChangeArrowheads="1"/>
            </p:cNvSpPr>
            <p:nvPr/>
          </p:nvSpPr>
          <p:spPr bwMode="auto">
            <a:xfrm>
              <a:off x="5053" y="417"/>
              <a:ext cx="2" cy="2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36" name="Freeform 412"/>
            <p:cNvSpPr>
              <a:spLocks/>
            </p:cNvSpPr>
            <p:nvPr/>
          </p:nvSpPr>
          <p:spPr bwMode="auto">
            <a:xfrm>
              <a:off x="5507" y="20"/>
              <a:ext cx="45" cy="57"/>
            </a:xfrm>
            <a:custGeom>
              <a:avLst/>
              <a:gdLst>
                <a:gd name="T0" fmla="*/ 34 w 45"/>
                <a:gd name="T1" fmla="*/ 57 h 57"/>
                <a:gd name="T2" fmla="*/ 0 w 45"/>
                <a:gd name="T3" fmla="*/ 57 h 57"/>
                <a:gd name="T4" fmla="*/ 28 w 45"/>
                <a:gd name="T5" fmla="*/ 28 h 57"/>
                <a:gd name="T6" fmla="*/ 1 w 45"/>
                <a:gd name="T7" fmla="*/ 0 h 57"/>
                <a:gd name="T8" fmla="*/ 31 w 45"/>
                <a:gd name="T9" fmla="*/ 0 h 57"/>
                <a:gd name="T10" fmla="*/ 34 w 45"/>
                <a:gd name="T11" fmla="*/ 0 h 57"/>
                <a:gd name="T12" fmla="*/ 45 w 45"/>
                <a:gd name="T13" fmla="*/ 11 h 57"/>
                <a:gd name="T14" fmla="*/ 45 w 45"/>
                <a:gd name="T15" fmla="*/ 12 h 57"/>
                <a:gd name="T16" fmla="*/ 43 w 45"/>
                <a:gd name="T17" fmla="*/ 12 h 57"/>
                <a:gd name="T18" fmla="*/ 43 w 45"/>
                <a:gd name="T19" fmla="*/ 14 h 57"/>
                <a:gd name="T20" fmla="*/ 32 w 45"/>
                <a:gd name="T21" fmla="*/ 2 h 57"/>
                <a:gd name="T22" fmla="*/ 31 w 45"/>
                <a:gd name="T23" fmla="*/ 2 h 57"/>
                <a:gd name="T24" fmla="*/ 7 w 45"/>
                <a:gd name="T25" fmla="*/ 2 h 57"/>
                <a:gd name="T26" fmla="*/ 32 w 45"/>
                <a:gd name="T27" fmla="*/ 28 h 57"/>
                <a:gd name="T28" fmla="*/ 7 w 45"/>
                <a:gd name="T29" fmla="*/ 54 h 57"/>
                <a:gd name="T30" fmla="*/ 32 w 45"/>
                <a:gd name="T31" fmla="*/ 54 h 57"/>
                <a:gd name="T32" fmla="*/ 42 w 45"/>
                <a:gd name="T33" fmla="*/ 43 h 57"/>
                <a:gd name="T34" fmla="*/ 43 w 45"/>
                <a:gd name="T35" fmla="*/ 42 h 57"/>
                <a:gd name="T36" fmla="*/ 43 w 45"/>
                <a:gd name="T37" fmla="*/ 42 h 57"/>
                <a:gd name="T38" fmla="*/ 45 w 45"/>
                <a:gd name="T39" fmla="*/ 45 h 57"/>
                <a:gd name="T40" fmla="*/ 43 w 45"/>
                <a:gd name="T41" fmla="*/ 45 h 57"/>
                <a:gd name="T42" fmla="*/ 34 w 45"/>
                <a:gd name="T43" fmla="*/ 57 h 5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5" h="57">
                  <a:moveTo>
                    <a:pt x="34" y="57"/>
                  </a:moveTo>
                  <a:lnTo>
                    <a:pt x="0" y="57"/>
                  </a:lnTo>
                  <a:lnTo>
                    <a:pt x="28" y="28"/>
                  </a:lnTo>
                  <a:lnTo>
                    <a:pt x="1" y="0"/>
                  </a:lnTo>
                  <a:lnTo>
                    <a:pt x="31" y="0"/>
                  </a:lnTo>
                  <a:lnTo>
                    <a:pt x="34" y="0"/>
                  </a:lnTo>
                  <a:lnTo>
                    <a:pt x="45" y="11"/>
                  </a:lnTo>
                  <a:lnTo>
                    <a:pt x="45" y="12"/>
                  </a:lnTo>
                  <a:lnTo>
                    <a:pt x="43" y="12"/>
                  </a:lnTo>
                  <a:lnTo>
                    <a:pt x="43" y="14"/>
                  </a:lnTo>
                  <a:lnTo>
                    <a:pt x="32" y="2"/>
                  </a:lnTo>
                  <a:lnTo>
                    <a:pt x="31" y="2"/>
                  </a:lnTo>
                  <a:lnTo>
                    <a:pt x="7" y="2"/>
                  </a:lnTo>
                  <a:lnTo>
                    <a:pt x="32" y="28"/>
                  </a:lnTo>
                  <a:lnTo>
                    <a:pt x="7" y="54"/>
                  </a:lnTo>
                  <a:lnTo>
                    <a:pt x="32" y="54"/>
                  </a:lnTo>
                  <a:lnTo>
                    <a:pt x="42" y="43"/>
                  </a:lnTo>
                  <a:lnTo>
                    <a:pt x="43" y="42"/>
                  </a:lnTo>
                  <a:lnTo>
                    <a:pt x="45" y="45"/>
                  </a:lnTo>
                  <a:lnTo>
                    <a:pt x="43" y="45"/>
                  </a:lnTo>
                  <a:lnTo>
                    <a:pt x="34" y="57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7" name="Freeform 413"/>
            <p:cNvSpPr>
              <a:spLocks/>
            </p:cNvSpPr>
            <p:nvPr/>
          </p:nvSpPr>
          <p:spPr bwMode="auto">
            <a:xfrm>
              <a:off x="5571" y="382"/>
              <a:ext cx="2" cy="1"/>
            </a:xfrm>
            <a:custGeom>
              <a:avLst/>
              <a:gdLst>
                <a:gd name="T0" fmla="*/ 0 w 2"/>
                <a:gd name="T1" fmla="*/ 0 h 1"/>
                <a:gd name="T2" fmla="*/ 2 w 2"/>
                <a:gd name="T3" fmla="*/ 0 h 1"/>
                <a:gd name="T4" fmla="*/ 2 w 2"/>
                <a:gd name="T5" fmla="*/ 0 h 1"/>
                <a:gd name="T6" fmla="*/ 2 w 2"/>
                <a:gd name="T7" fmla="*/ 1 h 1"/>
                <a:gd name="T8" fmla="*/ 0 w 2"/>
                <a:gd name="T9" fmla="*/ 1 h 1"/>
                <a:gd name="T10" fmla="*/ 0 w 2"/>
                <a:gd name="T11" fmla="*/ 1 h 1"/>
                <a:gd name="T12" fmla="*/ 0 w 2"/>
                <a:gd name="T13" fmla="*/ 0 h 1"/>
                <a:gd name="T14" fmla="*/ 0 w 2"/>
                <a:gd name="T15" fmla="*/ 0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8" name="Freeform 414"/>
            <p:cNvSpPr>
              <a:spLocks/>
            </p:cNvSpPr>
            <p:nvPr/>
          </p:nvSpPr>
          <p:spPr bwMode="auto">
            <a:xfrm>
              <a:off x="5499" y="382"/>
              <a:ext cx="1" cy="1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0 h 1"/>
                <a:gd name="T4" fmla="*/ 1 w 1"/>
                <a:gd name="T5" fmla="*/ 0 h 1"/>
                <a:gd name="T6" fmla="*/ 1 w 1"/>
                <a:gd name="T7" fmla="*/ 1 h 1"/>
                <a:gd name="T8" fmla="*/ 0 w 1"/>
                <a:gd name="T9" fmla="*/ 1 h 1"/>
                <a:gd name="T10" fmla="*/ 0 w 1"/>
                <a:gd name="T11" fmla="*/ 1 h 1"/>
                <a:gd name="T12" fmla="*/ 0 w 1"/>
                <a:gd name="T13" fmla="*/ 0 h 1"/>
                <a:gd name="T14" fmla="*/ 0 w 1"/>
                <a:gd name="T15" fmla="*/ 0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9" name="Rectangle 415"/>
            <p:cNvSpPr>
              <a:spLocks noChangeArrowheads="1"/>
            </p:cNvSpPr>
            <p:nvPr/>
          </p:nvSpPr>
          <p:spPr bwMode="auto">
            <a:xfrm>
              <a:off x="5679" y="8"/>
              <a:ext cx="6" cy="3"/>
            </a:xfrm>
            <a:prstGeom prst="rect">
              <a:avLst/>
            </a:prstGeom>
            <a:solidFill>
              <a:srgbClr val="0E2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40" name="Freeform 416"/>
            <p:cNvSpPr>
              <a:spLocks/>
            </p:cNvSpPr>
            <p:nvPr/>
          </p:nvSpPr>
          <p:spPr bwMode="auto">
            <a:xfrm>
              <a:off x="5008" y="348"/>
              <a:ext cx="43" cy="24"/>
            </a:xfrm>
            <a:custGeom>
              <a:avLst/>
              <a:gdLst>
                <a:gd name="T0" fmla="*/ 0 w 43"/>
                <a:gd name="T1" fmla="*/ 24 h 24"/>
                <a:gd name="T2" fmla="*/ 0 w 43"/>
                <a:gd name="T3" fmla="*/ 0 h 24"/>
                <a:gd name="T4" fmla="*/ 43 w 43"/>
                <a:gd name="T5" fmla="*/ 0 h 24"/>
                <a:gd name="T6" fmla="*/ 43 w 43"/>
                <a:gd name="T7" fmla="*/ 24 h 24"/>
                <a:gd name="T8" fmla="*/ 43 w 43"/>
                <a:gd name="T9" fmla="*/ 24 h 24"/>
                <a:gd name="T10" fmla="*/ 40 w 43"/>
                <a:gd name="T11" fmla="*/ 24 h 24"/>
                <a:gd name="T12" fmla="*/ 40 w 43"/>
                <a:gd name="T13" fmla="*/ 3 h 24"/>
                <a:gd name="T14" fmla="*/ 2 w 43"/>
                <a:gd name="T15" fmla="*/ 3 h 24"/>
                <a:gd name="T16" fmla="*/ 2 w 43"/>
                <a:gd name="T17" fmla="*/ 24 h 24"/>
                <a:gd name="T18" fmla="*/ 2 w 43"/>
                <a:gd name="T19" fmla="*/ 24 h 24"/>
                <a:gd name="T20" fmla="*/ 0 w 43"/>
                <a:gd name="T21" fmla="*/ 24 h 24"/>
                <a:gd name="T22" fmla="*/ 0 w 43"/>
                <a:gd name="T23" fmla="*/ 24 h 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3" h="24">
                  <a:moveTo>
                    <a:pt x="0" y="24"/>
                  </a:moveTo>
                  <a:lnTo>
                    <a:pt x="0" y="0"/>
                  </a:lnTo>
                  <a:lnTo>
                    <a:pt x="43" y="0"/>
                  </a:lnTo>
                  <a:lnTo>
                    <a:pt x="43" y="24"/>
                  </a:lnTo>
                  <a:lnTo>
                    <a:pt x="40" y="24"/>
                  </a:lnTo>
                  <a:lnTo>
                    <a:pt x="40" y="3"/>
                  </a:lnTo>
                  <a:lnTo>
                    <a:pt x="2" y="3"/>
                  </a:lnTo>
                  <a:lnTo>
                    <a:pt x="2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1" name="Rectangle 417"/>
            <p:cNvSpPr>
              <a:spLocks noChangeArrowheads="1"/>
            </p:cNvSpPr>
            <p:nvPr/>
          </p:nvSpPr>
          <p:spPr bwMode="auto">
            <a:xfrm>
              <a:off x="5012" y="394"/>
              <a:ext cx="36" cy="1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42" name="Rectangle 418"/>
            <p:cNvSpPr>
              <a:spLocks noChangeArrowheads="1"/>
            </p:cNvSpPr>
            <p:nvPr/>
          </p:nvSpPr>
          <p:spPr bwMode="auto">
            <a:xfrm>
              <a:off x="5008" y="382"/>
              <a:ext cx="2" cy="7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43" name="Freeform 419"/>
            <p:cNvSpPr>
              <a:spLocks/>
            </p:cNvSpPr>
            <p:nvPr/>
          </p:nvSpPr>
          <p:spPr bwMode="auto">
            <a:xfrm>
              <a:off x="622" y="205"/>
              <a:ext cx="1" cy="3"/>
            </a:xfrm>
            <a:custGeom>
              <a:avLst/>
              <a:gdLst>
                <a:gd name="T0" fmla="*/ 1 w 1"/>
                <a:gd name="T1" fmla="*/ 1 h 3"/>
                <a:gd name="T2" fmla="*/ 0 w 1"/>
                <a:gd name="T3" fmla="*/ 3 h 3"/>
                <a:gd name="T4" fmla="*/ 0 w 1"/>
                <a:gd name="T5" fmla="*/ 1 h 3"/>
                <a:gd name="T6" fmla="*/ 1 w 1"/>
                <a:gd name="T7" fmla="*/ 0 h 3"/>
                <a:gd name="T8" fmla="*/ 1 w 1"/>
                <a:gd name="T9" fmla="*/ 1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1" y="1"/>
                  </a:moveTo>
                  <a:lnTo>
                    <a:pt x="0" y="3"/>
                  </a:lnTo>
                  <a:lnTo>
                    <a:pt x="0" y="1"/>
                  </a:lnTo>
                  <a:lnTo>
                    <a:pt x="1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4" name="Freeform 420"/>
            <p:cNvSpPr>
              <a:spLocks/>
            </p:cNvSpPr>
            <p:nvPr/>
          </p:nvSpPr>
          <p:spPr bwMode="auto">
            <a:xfrm>
              <a:off x="1872" y="345"/>
              <a:ext cx="203" cy="115"/>
            </a:xfrm>
            <a:custGeom>
              <a:avLst/>
              <a:gdLst>
                <a:gd name="T0" fmla="*/ 1 w 203"/>
                <a:gd name="T1" fmla="*/ 3 h 115"/>
                <a:gd name="T2" fmla="*/ 0 w 203"/>
                <a:gd name="T3" fmla="*/ 3 h 115"/>
                <a:gd name="T4" fmla="*/ 0 w 203"/>
                <a:gd name="T5" fmla="*/ 3 h 115"/>
                <a:gd name="T6" fmla="*/ 0 w 203"/>
                <a:gd name="T7" fmla="*/ 0 h 115"/>
                <a:gd name="T8" fmla="*/ 0 w 203"/>
                <a:gd name="T9" fmla="*/ 0 h 115"/>
                <a:gd name="T10" fmla="*/ 1 w 203"/>
                <a:gd name="T11" fmla="*/ 0 h 115"/>
                <a:gd name="T12" fmla="*/ 192 w 203"/>
                <a:gd name="T13" fmla="*/ 0 h 115"/>
                <a:gd name="T14" fmla="*/ 192 w 203"/>
                <a:gd name="T15" fmla="*/ 0 h 115"/>
                <a:gd name="T16" fmla="*/ 195 w 203"/>
                <a:gd name="T17" fmla="*/ 0 h 115"/>
                <a:gd name="T18" fmla="*/ 196 w 203"/>
                <a:gd name="T19" fmla="*/ 1 h 115"/>
                <a:gd name="T20" fmla="*/ 196 w 203"/>
                <a:gd name="T21" fmla="*/ 1 h 115"/>
                <a:gd name="T22" fmla="*/ 197 w 203"/>
                <a:gd name="T23" fmla="*/ 6 h 115"/>
                <a:gd name="T24" fmla="*/ 197 w 203"/>
                <a:gd name="T25" fmla="*/ 6 h 115"/>
                <a:gd name="T26" fmla="*/ 200 w 203"/>
                <a:gd name="T27" fmla="*/ 15 h 115"/>
                <a:gd name="T28" fmla="*/ 200 w 203"/>
                <a:gd name="T29" fmla="*/ 15 h 115"/>
                <a:gd name="T30" fmla="*/ 203 w 203"/>
                <a:gd name="T31" fmla="*/ 31 h 115"/>
                <a:gd name="T32" fmla="*/ 203 w 203"/>
                <a:gd name="T33" fmla="*/ 49 h 115"/>
                <a:gd name="T34" fmla="*/ 203 w 203"/>
                <a:gd name="T35" fmla="*/ 115 h 115"/>
                <a:gd name="T36" fmla="*/ 200 w 203"/>
                <a:gd name="T37" fmla="*/ 115 h 115"/>
                <a:gd name="T38" fmla="*/ 200 w 203"/>
                <a:gd name="T39" fmla="*/ 49 h 115"/>
                <a:gd name="T40" fmla="*/ 200 w 203"/>
                <a:gd name="T41" fmla="*/ 49 h 115"/>
                <a:gd name="T42" fmla="*/ 200 w 203"/>
                <a:gd name="T43" fmla="*/ 31 h 115"/>
                <a:gd name="T44" fmla="*/ 197 w 203"/>
                <a:gd name="T45" fmla="*/ 15 h 115"/>
                <a:gd name="T46" fmla="*/ 196 w 203"/>
                <a:gd name="T47" fmla="*/ 6 h 115"/>
                <a:gd name="T48" fmla="*/ 193 w 203"/>
                <a:gd name="T49" fmla="*/ 3 h 115"/>
                <a:gd name="T50" fmla="*/ 192 w 203"/>
                <a:gd name="T51" fmla="*/ 3 h 115"/>
                <a:gd name="T52" fmla="*/ 1 w 203"/>
                <a:gd name="T53" fmla="*/ 3 h 11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03" h="115">
                  <a:moveTo>
                    <a:pt x="1" y="3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1" y="0"/>
                  </a:lnTo>
                  <a:lnTo>
                    <a:pt x="192" y="0"/>
                  </a:lnTo>
                  <a:lnTo>
                    <a:pt x="195" y="0"/>
                  </a:lnTo>
                  <a:lnTo>
                    <a:pt x="196" y="1"/>
                  </a:lnTo>
                  <a:lnTo>
                    <a:pt x="197" y="6"/>
                  </a:lnTo>
                  <a:lnTo>
                    <a:pt x="200" y="15"/>
                  </a:lnTo>
                  <a:lnTo>
                    <a:pt x="203" y="31"/>
                  </a:lnTo>
                  <a:lnTo>
                    <a:pt x="203" y="49"/>
                  </a:lnTo>
                  <a:lnTo>
                    <a:pt x="203" y="115"/>
                  </a:lnTo>
                  <a:lnTo>
                    <a:pt x="200" y="115"/>
                  </a:lnTo>
                  <a:lnTo>
                    <a:pt x="200" y="49"/>
                  </a:lnTo>
                  <a:lnTo>
                    <a:pt x="200" y="31"/>
                  </a:lnTo>
                  <a:lnTo>
                    <a:pt x="197" y="15"/>
                  </a:lnTo>
                  <a:lnTo>
                    <a:pt x="196" y="6"/>
                  </a:lnTo>
                  <a:lnTo>
                    <a:pt x="193" y="3"/>
                  </a:lnTo>
                  <a:lnTo>
                    <a:pt x="192" y="3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5" name="Freeform 421"/>
            <p:cNvSpPr>
              <a:spLocks/>
            </p:cNvSpPr>
            <p:nvPr/>
          </p:nvSpPr>
          <p:spPr bwMode="auto">
            <a:xfrm>
              <a:off x="5054" y="374"/>
              <a:ext cx="24" cy="43"/>
            </a:xfrm>
            <a:custGeom>
              <a:avLst/>
              <a:gdLst>
                <a:gd name="T0" fmla="*/ 0 w 24"/>
                <a:gd name="T1" fmla="*/ 5 h 43"/>
                <a:gd name="T2" fmla="*/ 0 w 24"/>
                <a:gd name="T3" fmla="*/ 0 h 43"/>
                <a:gd name="T4" fmla="*/ 0 w 24"/>
                <a:gd name="T5" fmla="*/ 0 h 43"/>
                <a:gd name="T6" fmla="*/ 4 w 24"/>
                <a:gd name="T7" fmla="*/ 3 h 43"/>
                <a:gd name="T8" fmla="*/ 8 w 24"/>
                <a:gd name="T9" fmla="*/ 6 h 43"/>
                <a:gd name="T10" fmla="*/ 24 w 24"/>
                <a:gd name="T11" fmla="*/ 6 h 43"/>
                <a:gd name="T12" fmla="*/ 24 w 24"/>
                <a:gd name="T13" fmla="*/ 43 h 43"/>
                <a:gd name="T14" fmla="*/ 1 w 24"/>
                <a:gd name="T15" fmla="*/ 43 h 43"/>
                <a:gd name="T16" fmla="*/ 1 w 24"/>
                <a:gd name="T17" fmla="*/ 40 h 43"/>
                <a:gd name="T18" fmla="*/ 1 w 24"/>
                <a:gd name="T19" fmla="*/ 40 h 43"/>
                <a:gd name="T20" fmla="*/ 1 w 24"/>
                <a:gd name="T21" fmla="*/ 40 h 43"/>
                <a:gd name="T22" fmla="*/ 21 w 24"/>
                <a:gd name="T23" fmla="*/ 40 h 43"/>
                <a:gd name="T24" fmla="*/ 21 w 24"/>
                <a:gd name="T25" fmla="*/ 40 h 43"/>
                <a:gd name="T26" fmla="*/ 21 w 24"/>
                <a:gd name="T27" fmla="*/ 36 h 43"/>
                <a:gd name="T28" fmla="*/ 21 w 24"/>
                <a:gd name="T29" fmla="*/ 9 h 43"/>
                <a:gd name="T30" fmla="*/ 7 w 24"/>
                <a:gd name="T31" fmla="*/ 9 h 43"/>
                <a:gd name="T32" fmla="*/ 7 w 24"/>
                <a:gd name="T33" fmla="*/ 8 h 43"/>
                <a:gd name="T34" fmla="*/ 7 w 24"/>
                <a:gd name="T35" fmla="*/ 8 h 43"/>
                <a:gd name="T36" fmla="*/ 7 w 24"/>
                <a:gd name="T37" fmla="*/ 8 h 43"/>
                <a:gd name="T38" fmla="*/ 7 w 24"/>
                <a:gd name="T39" fmla="*/ 8 h 43"/>
                <a:gd name="T40" fmla="*/ 0 w 24"/>
                <a:gd name="T41" fmla="*/ 5 h 43"/>
                <a:gd name="T42" fmla="*/ 0 w 24"/>
                <a:gd name="T43" fmla="*/ 5 h 4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4" h="43">
                  <a:moveTo>
                    <a:pt x="0" y="5"/>
                  </a:moveTo>
                  <a:lnTo>
                    <a:pt x="0" y="0"/>
                  </a:lnTo>
                  <a:lnTo>
                    <a:pt x="4" y="3"/>
                  </a:lnTo>
                  <a:lnTo>
                    <a:pt x="8" y="6"/>
                  </a:lnTo>
                  <a:lnTo>
                    <a:pt x="24" y="6"/>
                  </a:lnTo>
                  <a:lnTo>
                    <a:pt x="24" y="43"/>
                  </a:lnTo>
                  <a:lnTo>
                    <a:pt x="1" y="43"/>
                  </a:lnTo>
                  <a:lnTo>
                    <a:pt x="1" y="40"/>
                  </a:lnTo>
                  <a:lnTo>
                    <a:pt x="21" y="40"/>
                  </a:lnTo>
                  <a:lnTo>
                    <a:pt x="21" y="36"/>
                  </a:lnTo>
                  <a:lnTo>
                    <a:pt x="21" y="9"/>
                  </a:lnTo>
                  <a:lnTo>
                    <a:pt x="7" y="9"/>
                  </a:lnTo>
                  <a:lnTo>
                    <a:pt x="7" y="8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6" name="Freeform 422"/>
            <p:cNvSpPr>
              <a:spLocks/>
            </p:cNvSpPr>
            <p:nvPr/>
          </p:nvSpPr>
          <p:spPr bwMode="auto">
            <a:xfrm>
              <a:off x="4531" y="386"/>
              <a:ext cx="35" cy="42"/>
            </a:xfrm>
            <a:custGeom>
              <a:avLst/>
              <a:gdLst>
                <a:gd name="T0" fmla="*/ 35 w 35"/>
                <a:gd name="T1" fmla="*/ 42 h 42"/>
                <a:gd name="T2" fmla="*/ 0 w 35"/>
                <a:gd name="T3" fmla="*/ 42 h 42"/>
                <a:gd name="T4" fmla="*/ 0 w 35"/>
                <a:gd name="T5" fmla="*/ 0 h 42"/>
                <a:gd name="T6" fmla="*/ 1 w 35"/>
                <a:gd name="T7" fmla="*/ 0 h 42"/>
                <a:gd name="T8" fmla="*/ 1 w 35"/>
                <a:gd name="T9" fmla="*/ 39 h 42"/>
                <a:gd name="T10" fmla="*/ 35 w 35"/>
                <a:gd name="T11" fmla="*/ 39 h 42"/>
                <a:gd name="T12" fmla="*/ 35 w 35"/>
                <a:gd name="T13" fmla="*/ 42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5" h="42">
                  <a:moveTo>
                    <a:pt x="35" y="42"/>
                  </a:moveTo>
                  <a:lnTo>
                    <a:pt x="0" y="42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39"/>
                  </a:lnTo>
                  <a:lnTo>
                    <a:pt x="35" y="39"/>
                  </a:lnTo>
                  <a:lnTo>
                    <a:pt x="35" y="42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7" name="Freeform 423"/>
            <p:cNvSpPr>
              <a:spLocks/>
            </p:cNvSpPr>
            <p:nvPr/>
          </p:nvSpPr>
          <p:spPr bwMode="auto">
            <a:xfrm>
              <a:off x="618" y="196"/>
              <a:ext cx="4" cy="5"/>
            </a:xfrm>
            <a:custGeom>
              <a:avLst/>
              <a:gdLst>
                <a:gd name="T0" fmla="*/ 0 w 4"/>
                <a:gd name="T1" fmla="*/ 0 h 5"/>
                <a:gd name="T2" fmla="*/ 4 w 4"/>
                <a:gd name="T3" fmla="*/ 0 h 5"/>
                <a:gd name="T4" fmla="*/ 4 w 4"/>
                <a:gd name="T5" fmla="*/ 5 h 5"/>
                <a:gd name="T6" fmla="*/ 1 w 4"/>
                <a:gd name="T7" fmla="*/ 2 h 5"/>
                <a:gd name="T8" fmla="*/ 0 w 4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5">
                  <a:moveTo>
                    <a:pt x="0" y="0"/>
                  </a:moveTo>
                  <a:lnTo>
                    <a:pt x="4" y="0"/>
                  </a:lnTo>
                  <a:lnTo>
                    <a:pt x="4" y="5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8" name="Freeform 424"/>
            <p:cNvSpPr>
              <a:spLocks/>
            </p:cNvSpPr>
            <p:nvPr/>
          </p:nvSpPr>
          <p:spPr bwMode="auto">
            <a:xfrm>
              <a:off x="1872" y="348"/>
              <a:ext cx="200" cy="112"/>
            </a:xfrm>
            <a:custGeom>
              <a:avLst/>
              <a:gdLst>
                <a:gd name="T0" fmla="*/ 1 w 200"/>
                <a:gd name="T1" fmla="*/ 1 h 112"/>
                <a:gd name="T2" fmla="*/ 1 w 200"/>
                <a:gd name="T3" fmla="*/ 1 h 112"/>
                <a:gd name="T4" fmla="*/ 0 w 200"/>
                <a:gd name="T5" fmla="*/ 0 h 112"/>
                <a:gd name="T6" fmla="*/ 1 w 200"/>
                <a:gd name="T7" fmla="*/ 0 h 112"/>
                <a:gd name="T8" fmla="*/ 192 w 200"/>
                <a:gd name="T9" fmla="*/ 0 h 112"/>
                <a:gd name="T10" fmla="*/ 192 w 200"/>
                <a:gd name="T11" fmla="*/ 0 h 112"/>
                <a:gd name="T12" fmla="*/ 193 w 200"/>
                <a:gd name="T13" fmla="*/ 0 h 112"/>
                <a:gd name="T14" fmla="*/ 196 w 200"/>
                <a:gd name="T15" fmla="*/ 3 h 112"/>
                <a:gd name="T16" fmla="*/ 197 w 200"/>
                <a:gd name="T17" fmla="*/ 12 h 112"/>
                <a:gd name="T18" fmla="*/ 200 w 200"/>
                <a:gd name="T19" fmla="*/ 28 h 112"/>
                <a:gd name="T20" fmla="*/ 200 w 200"/>
                <a:gd name="T21" fmla="*/ 46 h 112"/>
                <a:gd name="T22" fmla="*/ 200 w 200"/>
                <a:gd name="T23" fmla="*/ 112 h 112"/>
                <a:gd name="T24" fmla="*/ 197 w 200"/>
                <a:gd name="T25" fmla="*/ 112 h 112"/>
                <a:gd name="T26" fmla="*/ 197 w 200"/>
                <a:gd name="T27" fmla="*/ 46 h 112"/>
                <a:gd name="T28" fmla="*/ 197 w 200"/>
                <a:gd name="T29" fmla="*/ 46 h 112"/>
                <a:gd name="T30" fmla="*/ 196 w 200"/>
                <a:gd name="T31" fmla="*/ 22 h 112"/>
                <a:gd name="T32" fmla="*/ 193 w 200"/>
                <a:gd name="T33" fmla="*/ 7 h 112"/>
                <a:gd name="T34" fmla="*/ 193 w 200"/>
                <a:gd name="T35" fmla="*/ 7 h 112"/>
                <a:gd name="T36" fmla="*/ 192 w 200"/>
                <a:gd name="T37" fmla="*/ 3 h 112"/>
                <a:gd name="T38" fmla="*/ 192 w 200"/>
                <a:gd name="T39" fmla="*/ 3 h 112"/>
                <a:gd name="T40" fmla="*/ 192 w 200"/>
                <a:gd name="T41" fmla="*/ 1 h 112"/>
                <a:gd name="T42" fmla="*/ 192 w 200"/>
                <a:gd name="T43" fmla="*/ 3 h 112"/>
                <a:gd name="T44" fmla="*/ 192 w 200"/>
                <a:gd name="T45" fmla="*/ 3 h 112"/>
                <a:gd name="T46" fmla="*/ 192 w 200"/>
                <a:gd name="T47" fmla="*/ 3 h 112"/>
                <a:gd name="T48" fmla="*/ 1 w 200"/>
                <a:gd name="T49" fmla="*/ 3 h 112"/>
                <a:gd name="T50" fmla="*/ 1 w 200"/>
                <a:gd name="T51" fmla="*/ 3 h 112"/>
                <a:gd name="T52" fmla="*/ 1 w 200"/>
                <a:gd name="T53" fmla="*/ 3 h 112"/>
                <a:gd name="T54" fmla="*/ 1 w 200"/>
                <a:gd name="T55" fmla="*/ 1 h 112"/>
                <a:gd name="T56" fmla="*/ 1 w 200"/>
                <a:gd name="T57" fmla="*/ 1 h 11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00" h="112">
                  <a:moveTo>
                    <a:pt x="1" y="1"/>
                  </a:moveTo>
                  <a:lnTo>
                    <a:pt x="1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192" y="0"/>
                  </a:lnTo>
                  <a:lnTo>
                    <a:pt x="193" y="0"/>
                  </a:lnTo>
                  <a:lnTo>
                    <a:pt x="196" y="3"/>
                  </a:lnTo>
                  <a:lnTo>
                    <a:pt x="197" y="12"/>
                  </a:lnTo>
                  <a:lnTo>
                    <a:pt x="200" y="28"/>
                  </a:lnTo>
                  <a:lnTo>
                    <a:pt x="200" y="46"/>
                  </a:lnTo>
                  <a:lnTo>
                    <a:pt x="200" y="112"/>
                  </a:lnTo>
                  <a:lnTo>
                    <a:pt x="197" y="112"/>
                  </a:lnTo>
                  <a:lnTo>
                    <a:pt x="197" y="46"/>
                  </a:lnTo>
                  <a:lnTo>
                    <a:pt x="196" y="22"/>
                  </a:lnTo>
                  <a:lnTo>
                    <a:pt x="193" y="7"/>
                  </a:lnTo>
                  <a:lnTo>
                    <a:pt x="192" y="3"/>
                  </a:lnTo>
                  <a:lnTo>
                    <a:pt x="192" y="1"/>
                  </a:lnTo>
                  <a:lnTo>
                    <a:pt x="192" y="3"/>
                  </a:lnTo>
                  <a:lnTo>
                    <a:pt x="1" y="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9" name="Rectangle 425"/>
            <p:cNvSpPr>
              <a:spLocks noChangeArrowheads="1"/>
            </p:cNvSpPr>
            <p:nvPr/>
          </p:nvSpPr>
          <p:spPr bwMode="auto">
            <a:xfrm>
              <a:off x="5048" y="389"/>
              <a:ext cx="3" cy="2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50" name="Freeform 426"/>
            <p:cNvSpPr>
              <a:spLocks/>
            </p:cNvSpPr>
            <p:nvPr/>
          </p:nvSpPr>
          <p:spPr bwMode="auto">
            <a:xfrm>
              <a:off x="5573" y="382"/>
              <a:ext cx="1" cy="1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1 h 1"/>
                <a:gd name="T4" fmla="*/ 0 w 1"/>
                <a:gd name="T5" fmla="*/ 1 h 1"/>
                <a:gd name="T6" fmla="*/ 0 w 1"/>
                <a:gd name="T7" fmla="*/ 0 h 1"/>
                <a:gd name="T8" fmla="*/ 1 w 1"/>
                <a:gd name="T9" fmla="*/ 0 h 1"/>
                <a:gd name="T10" fmla="*/ 1 w 1"/>
                <a:gd name="T11" fmla="*/ 0 h 1"/>
                <a:gd name="T12" fmla="*/ 1 w 1"/>
                <a:gd name="T13" fmla="*/ 1 h 1"/>
                <a:gd name="T14" fmla="*/ 1 w 1"/>
                <a:gd name="T15" fmla="*/ 1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1" name="Freeform 427"/>
            <p:cNvSpPr>
              <a:spLocks/>
            </p:cNvSpPr>
            <p:nvPr/>
          </p:nvSpPr>
          <p:spPr bwMode="auto">
            <a:xfrm>
              <a:off x="5054" y="379"/>
              <a:ext cx="7" cy="3"/>
            </a:xfrm>
            <a:custGeom>
              <a:avLst/>
              <a:gdLst>
                <a:gd name="T0" fmla="*/ 0 w 7"/>
                <a:gd name="T1" fmla="*/ 3 h 3"/>
                <a:gd name="T2" fmla="*/ 0 w 7"/>
                <a:gd name="T3" fmla="*/ 0 h 3"/>
                <a:gd name="T4" fmla="*/ 0 w 7"/>
                <a:gd name="T5" fmla="*/ 0 h 3"/>
                <a:gd name="T6" fmla="*/ 7 w 7"/>
                <a:gd name="T7" fmla="*/ 3 h 3"/>
                <a:gd name="T8" fmla="*/ 7 w 7"/>
                <a:gd name="T9" fmla="*/ 3 h 3"/>
                <a:gd name="T10" fmla="*/ 0 w 7"/>
                <a:gd name="T11" fmla="*/ 3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lnTo>
                    <a:pt x="0" y="0"/>
                  </a:lnTo>
                  <a:lnTo>
                    <a:pt x="7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2" name="Freeform 428"/>
            <p:cNvSpPr>
              <a:spLocks noEditPoints="1"/>
            </p:cNvSpPr>
            <p:nvPr/>
          </p:nvSpPr>
          <p:spPr bwMode="auto">
            <a:xfrm>
              <a:off x="557" y="182"/>
              <a:ext cx="3451" cy="94"/>
            </a:xfrm>
            <a:custGeom>
              <a:avLst/>
              <a:gdLst>
                <a:gd name="T0" fmla="*/ 3376 w 3451"/>
                <a:gd name="T1" fmla="*/ 62 h 94"/>
                <a:gd name="T2" fmla="*/ 3386 w 3451"/>
                <a:gd name="T3" fmla="*/ 49 h 94"/>
                <a:gd name="T4" fmla="*/ 3396 w 3451"/>
                <a:gd name="T5" fmla="*/ 38 h 94"/>
                <a:gd name="T6" fmla="*/ 3376 w 3451"/>
                <a:gd name="T7" fmla="*/ 38 h 94"/>
                <a:gd name="T8" fmla="*/ 3355 w 3451"/>
                <a:gd name="T9" fmla="*/ 38 h 94"/>
                <a:gd name="T10" fmla="*/ 3365 w 3451"/>
                <a:gd name="T11" fmla="*/ 49 h 94"/>
                <a:gd name="T12" fmla="*/ 3376 w 3451"/>
                <a:gd name="T13" fmla="*/ 62 h 94"/>
                <a:gd name="T14" fmla="*/ 0 w 3451"/>
                <a:gd name="T15" fmla="*/ 0 h 94"/>
                <a:gd name="T16" fmla="*/ 3451 w 3451"/>
                <a:gd name="T17" fmla="*/ 0 h 94"/>
                <a:gd name="T18" fmla="*/ 3451 w 3451"/>
                <a:gd name="T19" fmla="*/ 0 h 94"/>
                <a:gd name="T20" fmla="*/ 3444 w 3451"/>
                <a:gd name="T21" fmla="*/ 0 h 94"/>
                <a:gd name="T22" fmla="*/ 3444 w 3451"/>
                <a:gd name="T23" fmla="*/ 94 h 94"/>
                <a:gd name="T24" fmla="*/ 0 w 3451"/>
                <a:gd name="T25" fmla="*/ 94 h 94"/>
                <a:gd name="T26" fmla="*/ 0 w 3451"/>
                <a:gd name="T27" fmla="*/ 0 h 94"/>
                <a:gd name="T28" fmla="*/ 12 w 3451"/>
                <a:gd name="T29" fmla="*/ 84 h 94"/>
                <a:gd name="T30" fmla="*/ 68 w 3451"/>
                <a:gd name="T31" fmla="*/ 84 h 94"/>
                <a:gd name="T32" fmla="*/ 68 w 3451"/>
                <a:gd name="T33" fmla="*/ 83 h 94"/>
                <a:gd name="T34" fmla="*/ 68 w 3451"/>
                <a:gd name="T35" fmla="*/ 24 h 94"/>
                <a:gd name="T36" fmla="*/ 68 w 3451"/>
                <a:gd name="T37" fmla="*/ 21 h 94"/>
                <a:gd name="T38" fmla="*/ 66 w 3451"/>
                <a:gd name="T39" fmla="*/ 20 h 94"/>
                <a:gd name="T40" fmla="*/ 65 w 3451"/>
                <a:gd name="T41" fmla="*/ 19 h 94"/>
                <a:gd name="T42" fmla="*/ 65 w 3451"/>
                <a:gd name="T43" fmla="*/ 14 h 94"/>
                <a:gd name="T44" fmla="*/ 61 w 3451"/>
                <a:gd name="T45" fmla="*/ 14 h 94"/>
                <a:gd name="T46" fmla="*/ 59 w 3451"/>
                <a:gd name="T47" fmla="*/ 13 h 94"/>
                <a:gd name="T48" fmla="*/ 58 w 3451"/>
                <a:gd name="T49" fmla="*/ 12 h 94"/>
                <a:gd name="T50" fmla="*/ 55 w 3451"/>
                <a:gd name="T51" fmla="*/ 12 h 94"/>
                <a:gd name="T52" fmla="*/ 12 w 3451"/>
                <a:gd name="T53" fmla="*/ 12 h 94"/>
                <a:gd name="T54" fmla="*/ 12 w 3451"/>
                <a:gd name="T55" fmla="*/ 84 h 9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3451" h="94">
                  <a:moveTo>
                    <a:pt x="3376" y="62"/>
                  </a:moveTo>
                  <a:lnTo>
                    <a:pt x="3386" y="49"/>
                  </a:lnTo>
                  <a:lnTo>
                    <a:pt x="3396" y="38"/>
                  </a:lnTo>
                  <a:lnTo>
                    <a:pt x="3376" y="38"/>
                  </a:lnTo>
                  <a:lnTo>
                    <a:pt x="3355" y="38"/>
                  </a:lnTo>
                  <a:lnTo>
                    <a:pt x="3365" y="49"/>
                  </a:lnTo>
                  <a:lnTo>
                    <a:pt x="3376" y="62"/>
                  </a:lnTo>
                  <a:close/>
                  <a:moveTo>
                    <a:pt x="0" y="0"/>
                  </a:moveTo>
                  <a:lnTo>
                    <a:pt x="3451" y="0"/>
                  </a:lnTo>
                  <a:lnTo>
                    <a:pt x="3444" y="0"/>
                  </a:lnTo>
                  <a:lnTo>
                    <a:pt x="3444" y="94"/>
                  </a:lnTo>
                  <a:lnTo>
                    <a:pt x="0" y="94"/>
                  </a:lnTo>
                  <a:lnTo>
                    <a:pt x="0" y="0"/>
                  </a:lnTo>
                  <a:close/>
                  <a:moveTo>
                    <a:pt x="12" y="84"/>
                  </a:moveTo>
                  <a:lnTo>
                    <a:pt x="68" y="84"/>
                  </a:lnTo>
                  <a:lnTo>
                    <a:pt x="68" y="83"/>
                  </a:lnTo>
                  <a:lnTo>
                    <a:pt x="68" y="24"/>
                  </a:lnTo>
                  <a:lnTo>
                    <a:pt x="68" y="21"/>
                  </a:lnTo>
                  <a:lnTo>
                    <a:pt x="66" y="20"/>
                  </a:lnTo>
                  <a:lnTo>
                    <a:pt x="65" y="19"/>
                  </a:lnTo>
                  <a:lnTo>
                    <a:pt x="65" y="14"/>
                  </a:lnTo>
                  <a:lnTo>
                    <a:pt x="61" y="14"/>
                  </a:lnTo>
                  <a:lnTo>
                    <a:pt x="59" y="13"/>
                  </a:lnTo>
                  <a:lnTo>
                    <a:pt x="58" y="12"/>
                  </a:lnTo>
                  <a:lnTo>
                    <a:pt x="55" y="12"/>
                  </a:lnTo>
                  <a:lnTo>
                    <a:pt x="12" y="12"/>
                  </a:lnTo>
                  <a:lnTo>
                    <a:pt x="12" y="8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3" name="Freeform 429"/>
            <p:cNvSpPr>
              <a:spLocks/>
            </p:cNvSpPr>
            <p:nvPr/>
          </p:nvSpPr>
          <p:spPr bwMode="auto">
            <a:xfrm>
              <a:off x="5001" y="379"/>
              <a:ext cx="4" cy="3"/>
            </a:xfrm>
            <a:custGeom>
              <a:avLst/>
              <a:gdLst>
                <a:gd name="T0" fmla="*/ 4 w 4"/>
                <a:gd name="T1" fmla="*/ 0 h 3"/>
                <a:gd name="T2" fmla="*/ 4 w 4"/>
                <a:gd name="T3" fmla="*/ 3 h 3"/>
                <a:gd name="T4" fmla="*/ 0 w 4"/>
                <a:gd name="T5" fmla="*/ 3 h 3"/>
                <a:gd name="T6" fmla="*/ 0 w 4"/>
                <a:gd name="T7" fmla="*/ 3 h 3"/>
                <a:gd name="T8" fmla="*/ 0 w 4"/>
                <a:gd name="T9" fmla="*/ 3 h 3"/>
                <a:gd name="T10" fmla="*/ 4 w 4"/>
                <a:gd name="T11" fmla="*/ 0 h 3"/>
                <a:gd name="T12" fmla="*/ 4 w 4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" h="3">
                  <a:moveTo>
                    <a:pt x="4" y="0"/>
                  </a:moveTo>
                  <a:lnTo>
                    <a:pt x="4" y="3"/>
                  </a:lnTo>
                  <a:lnTo>
                    <a:pt x="0" y="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4" name="Freeform 430"/>
            <p:cNvSpPr>
              <a:spLocks/>
            </p:cNvSpPr>
            <p:nvPr/>
          </p:nvSpPr>
          <p:spPr bwMode="auto">
            <a:xfrm>
              <a:off x="4999" y="382"/>
              <a:ext cx="2" cy="1"/>
            </a:xfrm>
            <a:custGeom>
              <a:avLst/>
              <a:gdLst>
                <a:gd name="T0" fmla="*/ 2 w 2"/>
                <a:gd name="T1" fmla="*/ 0 h 1"/>
                <a:gd name="T2" fmla="*/ 0 w 2"/>
                <a:gd name="T3" fmla="*/ 1 h 1"/>
                <a:gd name="T4" fmla="*/ 0 w 2"/>
                <a:gd name="T5" fmla="*/ 1 h 1"/>
                <a:gd name="T6" fmla="*/ 0 w 2"/>
                <a:gd name="T7" fmla="*/ 0 h 1"/>
                <a:gd name="T8" fmla="*/ 2 w 2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5" name="Rectangle 431"/>
            <p:cNvSpPr>
              <a:spLocks noChangeArrowheads="1"/>
            </p:cNvSpPr>
            <p:nvPr/>
          </p:nvSpPr>
          <p:spPr bwMode="auto">
            <a:xfrm>
              <a:off x="5027" y="417"/>
              <a:ext cx="4" cy="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56" name="Freeform 432"/>
            <p:cNvSpPr>
              <a:spLocks/>
            </p:cNvSpPr>
            <p:nvPr/>
          </p:nvSpPr>
          <p:spPr bwMode="auto">
            <a:xfrm>
              <a:off x="5500" y="366"/>
              <a:ext cx="8" cy="16"/>
            </a:xfrm>
            <a:custGeom>
              <a:avLst/>
              <a:gdLst>
                <a:gd name="T0" fmla="*/ 0 w 8"/>
                <a:gd name="T1" fmla="*/ 16 h 16"/>
                <a:gd name="T2" fmla="*/ 0 w 8"/>
                <a:gd name="T3" fmla="*/ 16 h 16"/>
                <a:gd name="T4" fmla="*/ 3 w 8"/>
                <a:gd name="T5" fmla="*/ 7 h 16"/>
                <a:gd name="T6" fmla="*/ 7 w 8"/>
                <a:gd name="T7" fmla="*/ 0 h 16"/>
                <a:gd name="T8" fmla="*/ 8 w 8"/>
                <a:gd name="T9" fmla="*/ 1 h 16"/>
                <a:gd name="T10" fmla="*/ 8 w 8"/>
                <a:gd name="T11" fmla="*/ 1 h 16"/>
                <a:gd name="T12" fmla="*/ 4 w 8"/>
                <a:gd name="T13" fmla="*/ 7 h 16"/>
                <a:gd name="T14" fmla="*/ 1 w 8"/>
                <a:gd name="T15" fmla="*/ 16 h 16"/>
                <a:gd name="T16" fmla="*/ 0 w 8"/>
                <a:gd name="T17" fmla="*/ 16 h 1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" h="16">
                  <a:moveTo>
                    <a:pt x="0" y="16"/>
                  </a:moveTo>
                  <a:lnTo>
                    <a:pt x="0" y="16"/>
                  </a:lnTo>
                  <a:lnTo>
                    <a:pt x="3" y="7"/>
                  </a:lnTo>
                  <a:lnTo>
                    <a:pt x="7" y="0"/>
                  </a:lnTo>
                  <a:lnTo>
                    <a:pt x="8" y="1"/>
                  </a:lnTo>
                  <a:lnTo>
                    <a:pt x="4" y="7"/>
                  </a:lnTo>
                  <a:lnTo>
                    <a:pt x="1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7" name="Freeform 433"/>
            <p:cNvSpPr>
              <a:spLocks/>
            </p:cNvSpPr>
            <p:nvPr/>
          </p:nvSpPr>
          <p:spPr bwMode="auto">
            <a:xfrm>
              <a:off x="5326" y="35"/>
              <a:ext cx="48" cy="44"/>
            </a:xfrm>
            <a:custGeom>
              <a:avLst/>
              <a:gdLst>
                <a:gd name="T0" fmla="*/ 3 w 48"/>
                <a:gd name="T1" fmla="*/ 41 h 44"/>
                <a:gd name="T2" fmla="*/ 48 w 48"/>
                <a:gd name="T3" fmla="*/ 41 h 44"/>
                <a:gd name="T4" fmla="*/ 48 w 48"/>
                <a:gd name="T5" fmla="*/ 44 h 44"/>
                <a:gd name="T6" fmla="*/ 0 w 48"/>
                <a:gd name="T7" fmla="*/ 44 h 44"/>
                <a:gd name="T8" fmla="*/ 0 w 48"/>
                <a:gd name="T9" fmla="*/ 0 h 44"/>
                <a:gd name="T10" fmla="*/ 7 w 48"/>
                <a:gd name="T11" fmla="*/ 0 h 44"/>
                <a:gd name="T12" fmla="*/ 7 w 48"/>
                <a:gd name="T13" fmla="*/ 3 h 44"/>
                <a:gd name="T14" fmla="*/ 3 w 48"/>
                <a:gd name="T15" fmla="*/ 3 h 44"/>
                <a:gd name="T16" fmla="*/ 3 w 48"/>
                <a:gd name="T17" fmla="*/ 41 h 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" h="44">
                  <a:moveTo>
                    <a:pt x="3" y="41"/>
                  </a:moveTo>
                  <a:lnTo>
                    <a:pt x="48" y="41"/>
                  </a:lnTo>
                  <a:lnTo>
                    <a:pt x="48" y="44"/>
                  </a:lnTo>
                  <a:lnTo>
                    <a:pt x="0" y="44"/>
                  </a:lnTo>
                  <a:lnTo>
                    <a:pt x="0" y="0"/>
                  </a:lnTo>
                  <a:lnTo>
                    <a:pt x="7" y="0"/>
                  </a:lnTo>
                  <a:lnTo>
                    <a:pt x="7" y="3"/>
                  </a:lnTo>
                  <a:lnTo>
                    <a:pt x="3" y="3"/>
                  </a:lnTo>
                  <a:lnTo>
                    <a:pt x="3" y="41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8" name="Freeform 434"/>
            <p:cNvSpPr>
              <a:spLocks/>
            </p:cNvSpPr>
            <p:nvPr/>
          </p:nvSpPr>
          <p:spPr bwMode="auto">
            <a:xfrm>
              <a:off x="5531" y="424"/>
              <a:ext cx="1" cy="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0 h 2"/>
                <a:gd name="T4" fmla="*/ 1 w 1"/>
                <a:gd name="T5" fmla="*/ 2 h 2"/>
                <a:gd name="T6" fmla="*/ 0 w 1"/>
                <a:gd name="T7" fmla="*/ 1 h 2"/>
                <a:gd name="T8" fmla="*/ 0 w 1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lnTo>
                    <a:pt x="1" y="0"/>
                  </a:lnTo>
                  <a:lnTo>
                    <a:pt x="1" y="2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9" name="Rectangle 435"/>
            <p:cNvSpPr>
              <a:spLocks noChangeArrowheads="1"/>
            </p:cNvSpPr>
            <p:nvPr/>
          </p:nvSpPr>
          <p:spPr bwMode="auto">
            <a:xfrm>
              <a:off x="2075" y="491"/>
              <a:ext cx="3672" cy="3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60" name="Rectangle 436"/>
            <p:cNvSpPr>
              <a:spLocks noChangeArrowheads="1"/>
            </p:cNvSpPr>
            <p:nvPr/>
          </p:nvSpPr>
          <p:spPr bwMode="auto">
            <a:xfrm>
              <a:off x="5346" y="53"/>
              <a:ext cx="11" cy="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61" name="Freeform 437"/>
            <p:cNvSpPr>
              <a:spLocks/>
            </p:cNvSpPr>
            <p:nvPr/>
          </p:nvSpPr>
          <p:spPr bwMode="auto">
            <a:xfrm>
              <a:off x="5559" y="415"/>
              <a:ext cx="3" cy="3"/>
            </a:xfrm>
            <a:custGeom>
              <a:avLst/>
              <a:gdLst>
                <a:gd name="T0" fmla="*/ 0 w 3"/>
                <a:gd name="T1" fmla="*/ 2 h 3"/>
                <a:gd name="T2" fmla="*/ 1 w 3"/>
                <a:gd name="T3" fmla="*/ 0 h 3"/>
                <a:gd name="T4" fmla="*/ 3 w 3"/>
                <a:gd name="T5" fmla="*/ 2 h 3"/>
                <a:gd name="T6" fmla="*/ 1 w 3"/>
                <a:gd name="T7" fmla="*/ 3 h 3"/>
                <a:gd name="T8" fmla="*/ 0 w 3"/>
                <a:gd name="T9" fmla="*/ 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lnTo>
                    <a:pt x="1" y="0"/>
                  </a:lnTo>
                  <a:lnTo>
                    <a:pt x="3" y="2"/>
                  </a:lnTo>
                  <a:lnTo>
                    <a:pt x="1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2" name="Rectangle 438"/>
            <p:cNvSpPr>
              <a:spLocks noChangeArrowheads="1"/>
            </p:cNvSpPr>
            <p:nvPr/>
          </p:nvSpPr>
          <p:spPr bwMode="auto">
            <a:xfrm>
              <a:off x="5374" y="67"/>
              <a:ext cx="3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63" name="Rectangle 439"/>
            <p:cNvSpPr>
              <a:spLocks noChangeArrowheads="1"/>
            </p:cNvSpPr>
            <p:nvPr/>
          </p:nvSpPr>
          <p:spPr bwMode="auto">
            <a:xfrm>
              <a:off x="5377" y="67"/>
              <a:ext cx="2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64" name="Freeform 440"/>
            <p:cNvSpPr>
              <a:spLocks/>
            </p:cNvSpPr>
            <p:nvPr/>
          </p:nvSpPr>
          <p:spPr bwMode="auto">
            <a:xfrm>
              <a:off x="5557" y="393"/>
              <a:ext cx="5" cy="8"/>
            </a:xfrm>
            <a:custGeom>
              <a:avLst/>
              <a:gdLst>
                <a:gd name="T0" fmla="*/ 0 w 5"/>
                <a:gd name="T1" fmla="*/ 7 h 8"/>
                <a:gd name="T2" fmla="*/ 0 w 5"/>
                <a:gd name="T3" fmla="*/ 7 h 8"/>
                <a:gd name="T4" fmla="*/ 3 w 5"/>
                <a:gd name="T5" fmla="*/ 0 h 8"/>
                <a:gd name="T6" fmla="*/ 5 w 5"/>
                <a:gd name="T7" fmla="*/ 0 h 8"/>
                <a:gd name="T8" fmla="*/ 5 w 5"/>
                <a:gd name="T9" fmla="*/ 0 h 8"/>
                <a:gd name="T10" fmla="*/ 2 w 5"/>
                <a:gd name="T11" fmla="*/ 8 h 8"/>
                <a:gd name="T12" fmla="*/ 0 w 5"/>
                <a:gd name="T13" fmla="*/ 7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" h="8">
                  <a:moveTo>
                    <a:pt x="0" y="7"/>
                  </a:moveTo>
                  <a:lnTo>
                    <a:pt x="0" y="7"/>
                  </a:lnTo>
                  <a:lnTo>
                    <a:pt x="3" y="0"/>
                  </a:lnTo>
                  <a:lnTo>
                    <a:pt x="5" y="0"/>
                  </a:lnTo>
                  <a:lnTo>
                    <a:pt x="2" y="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5" name="Freeform 441"/>
            <p:cNvSpPr>
              <a:spLocks/>
            </p:cNvSpPr>
            <p:nvPr/>
          </p:nvSpPr>
          <p:spPr bwMode="auto">
            <a:xfrm>
              <a:off x="5653" y="384"/>
              <a:ext cx="42" cy="23"/>
            </a:xfrm>
            <a:custGeom>
              <a:avLst/>
              <a:gdLst>
                <a:gd name="T0" fmla="*/ 11 w 42"/>
                <a:gd name="T1" fmla="*/ 12 h 23"/>
                <a:gd name="T2" fmla="*/ 0 w 42"/>
                <a:gd name="T3" fmla="*/ 0 h 23"/>
                <a:gd name="T4" fmla="*/ 21 w 42"/>
                <a:gd name="T5" fmla="*/ 0 h 23"/>
                <a:gd name="T6" fmla="*/ 42 w 42"/>
                <a:gd name="T7" fmla="*/ 0 h 23"/>
                <a:gd name="T8" fmla="*/ 31 w 42"/>
                <a:gd name="T9" fmla="*/ 12 h 23"/>
                <a:gd name="T10" fmla="*/ 21 w 42"/>
                <a:gd name="T11" fmla="*/ 23 h 23"/>
                <a:gd name="T12" fmla="*/ 11 w 42"/>
                <a:gd name="T13" fmla="*/ 12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" h="23">
                  <a:moveTo>
                    <a:pt x="11" y="12"/>
                  </a:moveTo>
                  <a:lnTo>
                    <a:pt x="0" y="0"/>
                  </a:lnTo>
                  <a:lnTo>
                    <a:pt x="21" y="0"/>
                  </a:lnTo>
                  <a:lnTo>
                    <a:pt x="42" y="0"/>
                  </a:lnTo>
                  <a:lnTo>
                    <a:pt x="31" y="12"/>
                  </a:lnTo>
                  <a:lnTo>
                    <a:pt x="21" y="23"/>
                  </a:lnTo>
                  <a:lnTo>
                    <a:pt x="11" y="12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6" name="Freeform 442"/>
            <p:cNvSpPr>
              <a:spLocks/>
            </p:cNvSpPr>
            <p:nvPr/>
          </p:nvSpPr>
          <p:spPr bwMode="auto">
            <a:xfrm>
              <a:off x="5549" y="60"/>
              <a:ext cx="3" cy="2"/>
            </a:xfrm>
            <a:custGeom>
              <a:avLst/>
              <a:gdLst>
                <a:gd name="T0" fmla="*/ 3 w 3"/>
                <a:gd name="T1" fmla="*/ 0 h 2"/>
                <a:gd name="T2" fmla="*/ 3 w 3"/>
                <a:gd name="T3" fmla="*/ 0 h 2"/>
                <a:gd name="T4" fmla="*/ 1 w 3"/>
                <a:gd name="T5" fmla="*/ 2 h 2"/>
                <a:gd name="T6" fmla="*/ 0 w 3"/>
                <a:gd name="T7" fmla="*/ 2 h 2"/>
                <a:gd name="T8" fmla="*/ 3 w 3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3" y="0"/>
                  </a:moveTo>
                  <a:lnTo>
                    <a:pt x="3" y="0"/>
                  </a:lnTo>
                  <a:lnTo>
                    <a:pt x="1" y="2"/>
                  </a:lnTo>
                  <a:lnTo>
                    <a:pt x="0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7" name="Rectangle 443"/>
            <p:cNvSpPr>
              <a:spLocks noChangeArrowheads="1"/>
            </p:cNvSpPr>
            <p:nvPr/>
          </p:nvSpPr>
          <p:spPr bwMode="auto">
            <a:xfrm>
              <a:off x="10" y="466"/>
              <a:ext cx="3" cy="22"/>
            </a:xfrm>
            <a:prstGeom prst="rect">
              <a:avLst/>
            </a:prstGeom>
            <a:solidFill>
              <a:srgbClr val="D8E8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pic>
          <p:nvPicPr>
            <p:cNvPr id="5168" name="Picture 444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8" y="208"/>
              <a:ext cx="51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69" name="Freeform 445"/>
            <p:cNvSpPr>
              <a:spLocks/>
            </p:cNvSpPr>
            <p:nvPr/>
          </p:nvSpPr>
          <p:spPr bwMode="auto">
            <a:xfrm>
              <a:off x="5257" y="370"/>
              <a:ext cx="45" cy="55"/>
            </a:xfrm>
            <a:custGeom>
              <a:avLst/>
              <a:gdLst>
                <a:gd name="T0" fmla="*/ 17 w 45"/>
                <a:gd name="T1" fmla="*/ 55 h 55"/>
                <a:gd name="T2" fmla="*/ 17 w 45"/>
                <a:gd name="T3" fmla="*/ 55 h 55"/>
                <a:gd name="T4" fmla="*/ 10 w 45"/>
                <a:gd name="T5" fmla="*/ 54 h 55"/>
                <a:gd name="T6" fmla="*/ 5 w 45"/>
                <a:gd name="T7" fmla="*/ 49 h 55"/>
                <a:gd name="T8" fmla="*/ 5 w 45"/>
                <a:gd name="T9" fmla="*/ 49 h 55"/>
                <a:gd name="T10" fmla="*/ 0 w 45"/>
                <a:gd name="T11" fmla="*/ 45 h 55"/>
                <a:gd name="T12" fmla="*/ 2 w 45"/>
                <a:gd name="T13" fmla="*/ 45 h 55"/>
                <a:gd name="T14" fmla="*/ 26 w 45"/>
                <a:gd name="T15" fmla="*/ 17 h 55"/>
                <a:gd name="T16" fmla="*/ 38 w 45"/>
                <a:gd name="T17" fmla="*/ 2 h 55"/>
                <a:gd name="T18" fmla="*/ 38 w 45"/>
                <a:gd name="T19" fmla="*/ 0 h 55"/>
                <a:gd name="T20" fmla="*/ 38 w 45"/>
                <a:gd name="T21" fmla="*/ 0 h 55"/>
                <a:gd name="T22" fmla="*/ 45 w 45"/>
                <a:gd name="T23" fmla="*/ 4 h 55"/>
                <a:gd name="T24" fmla="*/ 45 w 45"/>
                <a:gd name="T25" fmla="*/ 4 h 55"/>
                <a:gd name="T26" fmla="*/ 45 w 45"/>
                <a:gd name="T27" fmla="*/ 12 h 55"/>
                <a:gd name="T28" fmla="*/ 44 w 45"/>
                <a:gd name="T29" fmla="*/ 20 h 55"/>
                <a:gd name="T30" fmla="*/ 42 w 45"/>
                <a:gd name="T31" fmla="*/ 30 h 55"/>
                <a:gd name="T32" fmla="*/ 40 w 45"/>
                <a:gd name="T33" fmla="*/ 38 h 55"/>
                <a:gd name="T34" fmla="*/ 34 w 45"/>
                <a:gd name="T35" fmla="*/ 47 h 55"/>
                <a:gd name="T36" fmla="*/ 31 w 45"/>
                <a:gd name="T37" fmla="*/ 49 h 55"/>
                <a:gd name="T38" fmla="*/ 27 w 45"/>
                <a:gd name="T39" fmla="*/ 52 h 55"/>
                <a:gd name="T40" fmla="*/ 23 w 45"/>
                <a:gd name="T41" fmla="*/ 54 h 55"/>
                <a:gd name="T42" fmla="*/ 19 w 45"/>
                <a:gd name="T43" fmla="*/ 55 h 55"/>
                <a:gd name="T44" fmla="*/ 17 w 45"/>
                <a:gd name="T45" fmla="*/ 55 h 5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5" h="55">
                  <a:moveTo>
                    <a:pt x="17" y="55"/>
                  </a:moveTo>
                  <a:lnTo>
                    <a:pt x="17" y="55"/>
                  </a:lnTo>
                  <a:lnTo>
                    <a:pt x="10" y="54"/>
                  </a:lnTo>
                  <a:lnTo>
                    <a:pt x="5" y="49"/>
                  </a:lnTo>
                  <a:lnTo>
                    <a:pt x="0" y="45"/>
                  </a:lnTo>
                  <a:lnTo>
                    <a:pt x="2" y="45"/>
                  </a:lnTo>
                  <a:lnTo>
                    <a:pt x="26" y="17"/>
                  </a:lnTo>
                  <a:lnTo>
                    <a:pt x="38" y="2"/>
                  </a:lnTo>
                  <a:lnTo>
                    <a:pt x="38" y="0"/>
                  </a:lnTo>
                  <a:lnTo>
                    <a:pt x="45" y="4"/>
                  </a:lnTo>
                  <a:lnTo>
                    <a:pt x="45" y="12"/>
                  </a:lnTo>
                  <a:lnTo>
                    <a:pt x="44" y="20"/>
                  </a:lnTo>
                  <a:lnTo>
                    <a:pt x="42" y="30"/>
                  </a:lnTo>
                  <a:lnTo>
                    <a:pt x="40" y="38"/>
                  </a:lnTo>
                  <a:lnTo>
                    <a:pt x="34" y="47"/>
                  </a:lnTo>
                  <a:lnTo>
                    <a:pt x="31" y="49"/>
                  </a:lnTo>
                  <a:lnTo>
                    <a:pt x="27" y="52"/>
                  </a:lnTo>
                  <a:lnTo>
                    <a:pt x="23" y="54"/>
                  </a:lnTo>
                  <a:lnTo>
                    <a:pt x="19" y="55"/>
                  </a:lnTo>
                  <a:lnTo>
                    <a:pt x="17" y="55"/>
                  </a:lnTo>
                  <a:close/>
                </a:path>
              </a:pathLst>
            </a:custGeom>
            <a:solidFill>
              <a:srgbClr val="00AD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0" name="Rectangle 446"/>
            <p:cNvSpPr>
              <a:spLocks noChangeArrowheads="1"/>
            </p:cNvSpPr>
            <p:nvPr/>
          </p:nvSpPr>
          <p:spPr bwMode="auto">
            <a:xfrm>
              <a:off x="5050" y="414"/>
              <a:ext cx="3" cy="3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71" name="Freeform 447"/>
            <p:cNvSpPr>
              <a:spLocks/>
            </p:cNvSpPr>
            <p:nvPr/>
          </p:nvSpPr>
          <p:spPr bwMode="auto">
            <a:xfrm>
              <a:off x="5559" y="393"/>
              <a:ext cx="4" cy="8"/>
            </a:xfrm>
            <a:custGeom>
              <a:avLst/>
              <a:gdLst>
                <a:gd name="T0" fmla="*/ 0 w 4"/>
                <a:gd name="T1" fmla="*/ 8 h 8"/>
                <a:gd name="T2" fmla="*/ 0 w 4"/>
                <a:gd name="T3" fmla="*/ 8 h 8"/>
                <a:gd name="T4" fmla="*/ 0 w 4"/>
                <a:gd name="T5" fmla="*/ 8 h 8"/>
                <a:gd name="T6" fmla="*/ 3 w 4"/>
                <a:gd name="T7" fmla="*/ 0 h 8"/>
                <a:gd name="T8" fmla="*/ 4 w 4"/>
                <a:gd name="T9" fmla="*/ 0 h 8"/>
                <a:gd name="T10" fmla="*/ 0 w 4"/>
                <a:gd name="T11" fmla="*/ 8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" h="8">
                  <a:moveTo>
                    <a:pt x="0" y="8"/>
                  </a:moveTo>
                  <a:lnTo>
                    <a:pt x="0" y="8"/>
                  </a:lnTo>
                  <a:lnTo>
                    <a:pt x="3" y="0"/>
                  </a:lnTo>
                  <a:lnTo>
                    <a:pt x="4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2" name="Freeform 448"/>
            <p:cNvSpPr>
              <a:spLocks/>
            </p:cNvSpPr>
            <p:nvPr/>
          </p:nvSpPr>
          <p:spPr bwMode="auto">
            <a:xfrm>
              <a:off x="5009" y="391"/>
              <a:ext cx="3" cy="6"/>
            </a:xfrm>
            <a:custGeom>
              <a:avLst/>
              <a:gdLst>
                <a:gd name="T0" fmla="*/ 3 w 3"/>
                <a:gd name="T1" fmla="*/ 6 h 6"/>
                <a:gd name="T2" fmla="*/ 0 w 3"/>
                <a:gd name="T3" fmla="*/ 6 h 6"/>
                <a:gd name="T4" fmla="*/ 0 w 3"/>
                <a:gd name="T5" fmla="*/ 0 h 6"/>
                <a:gd name="T6" fmla="*/ 1 w 3"/>
                <a:gd name="T7" fmla="*/ 0 h 6"/>
                <a:gd name="T8" fmla="*/ 1 w 3"/>
                <a:gd name="T9" fmla="*/ 3 h 6"/>
                <a:gd name="T10" fmla="*/ 3 w 3"/>
                <a:gd name="T11" fmla="*/ 3 h 6"/>
                <a:gd name="T12" fmla="*/ 3 w 3"/>
                <a:gd name="T13" fmla="*/ 6 h 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" h="6">
                  <a:moveTo>
                    <a:pt x="3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3"/>
                  </a:lnTo>
                  <a:lnTo>
                    <a:pt x="3" y="3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3" name="Rectangle 449"/>
            <p:cNvSpPr>
              <a:spLocks noChangeArrowheads="1"/>
            </p:cNvSpPr>
            <p:nvPr/>
          </p:nvSpPr>
          <p:spPr bwMode="auto">
            <a:xfrm>
              <a:off x="4542" y="400"/>
              <a:ext cx="11" cy="8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74" name="Freeform 450"/>
            <p:cNvSpPr>
              <a:spLocks/>
            </p:cNvSpPr>
            <p:nvPr/>
          </p:nvSpPr>
          <p:spPr bwMode="auto">
            <a:xfrm>
              <a:off x="13" y="488"/>
              <a:ext cx="1852" cy="3"/>
            </a:xfrm>
            <a:custGeom>
              <a:avLst/>
              <a:gdLst>
                <a:gd name="T0" fmla="*/ 191 w 1852"/>
                <a:gd name="T1" fmla="*/ 3 h 3"/>
                <a:gd name="T2" fmla="*/ 0 w 1852"/>
                <a:gd name="T3" fmla="*/ 3 h 3"/>
                <a:gd name="T4" fmla="*/ 0 w 1852"/>
                <a:gd name="T5" fmla="*/ 0 h 3"/>
                <a:gd name="T6" fmla="*/ 191 w 1852"/>
                <a:gd name="T7" fmla="*/ 0 h 3"/>
                <a:gd name="T8" fmla="*/ 1852 w 1852"/>
                <a:gd name="T9" fmla="*/ 0 h 3"/>
                <a:gd name="T10" fmla="*/ 1852 w 1852"/>
                <a:gd name="T11" fmla="*/ 3 h 3"/>
                <a:gd name="T12" fmla="*/ 1849 w 1852"/>
                <a:gd name="T13" fmla="*/ 3 h 3"/>
                <a:gd name="T14" fmla="*/ 191 w 1852"/>
                <a:gd name="T15" fmla="*/ 3 h 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852" h="3">
                  <a:moveTo>
                    <a:pt x="191" y="3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191" y="0"/>
                  </a:lnTo>
                  <a:lnTo>
                    <a:pt x="1852" y="0"/>
                  </a:lnTo>
                  <a:lnTo>
                    <a:pt x="1852" y="3"/>
                  </a:lnTo>
                  <a:lnTo>
                    <a:pt x="1849" y="3"/>
                  </a:lnTo>
                  <a:lnTo>
                    <a:pt x="191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5" name="Freeform 451"/>
            <p:cNvSpPr>
              <a:spLocks/>
            </p:cNvSpPr>
            <p:nvPr/>
          </p:nvSpPr>
          <p:spPr bwMode="auto">
            <a:xfrm>
              <a:off x="13" y="491"/>
              <a:ext cx="1849" cy="3"/>
            </a:xfrm>
            <a:custGeom>
              <a:avLst/>
              <a:gdLst>
                <a:gd name="T0" fmla="*/ 1849 w 1849"/>
                <a:gd name="T1" fmla="*/ 3 h 3"/>
                <a:gd name="T2" fmla="*/ 0 w 1849"/>
                <a:gd name="T3" fmla="*/ 3 h 3"/>
                <a:gd name="T4" fmla="*/ 0 w 1849"/>
                <a:gd name="T5" fmla="*/ 0 h 3"/>
                <a:gd name="T6" fmla="*/ 191 w 1849"/>
                <a:gd name="T7" fmla="*/ 0 h 3"/>
                <a:gd name="T8" fmla="*/ 1849 w 1849"/>
                <a:gd name="T9" fmla="*/ 0 h 3"/>
                <a:gd name="T10" fmla="*/ 1849 w 1849"/>
                <a:gd name="T11" fmla="*/ 3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49" h="3">
                  <a:moveTo>
                    <a:pt x="1849" y="3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191" y="0"/>
                  </a:lnTo>
                  <a:lnTo>
                    <a:pt x="1849" y="0"/>
                  </a:lnTo>
                  <a:lnTo>
                    <a:pt x="1849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6" name="Freeform 452"/>
            <p:cNvSpPr>
              <a:spLocks/>
            </p:cNvSpPr>
            <p:nvPr/>
          </p:nvSpPr>
          <p:spPr bwMode="auto">
            <a:xfrm>
              <a:off x="5539" y="360"/>
              <a:ext cx="2" cy="2"/>
            </a:xfrm>
            <a:custGeom>
              <a:avLst/>
              <a:gdLst>
                <a:gd name="T0" fmla="*/ 0 w 2"/>
                <a:gd name="T1" fmla="*/ 2 h 2"/>
                <a:gd name="T2" fmla="*/ 0 w 2"/>
                <a:gd name="T3" fmla="*/ 0 h 2"/>
                <a:gd name="T4" fmla="*/ 0 w 2"/>
                <a:gd name="T5" fmla="*/ 0 h 2"/>
                <a:gd name="T6" fmla="*/ 2 w 2"/>
                <a:gd name="T7" fmla="*/ 0 h 2"/>
                <a:gd name="T8" fmla="*/ 2 w 2"/>
                <a:gd name="T9" fmla="*/ 2 h 2"/>
                <a:gd name="T10" fmla="*/ 2 w 2"/>
                <a:gd name="T11" fmla="*/ 2 h 2"/>
                <a:gd name="T12" fmla="*/ 0 w 2"/>
                <a:gd name="T13" fmla="*/ 2 h 2"/>
                <a:gd name="T14" fmla="*/ 0 w 2"/>
                <a:gd name="T15" fmla="*/ 2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7" name="Rectangle 453"/>
            <p:cNvSpPr>
              <a:spLocks noChangeArrowheads="1"/>
            </p:cNvSpPr>
            <p:nvPr/>
          </p:nvSpPr>
          <p:spPr bwMode="auto">
            <a:xfrm>
              <a:off x="5012" y="397"/>
              <a:ext cx="38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78" name="Freeform 454"/>
            <p:cNvSpPr>
              <a:spLocks/>
            </p:cNvSpPr>
            <p:nvPr/>
          </p:nvSpPr>
          <p:spPr bwMode="auto">
            <a:xfrm>
              <a:off x="5534" y="362"/>
              <a:ext cx="5" cy="1"/>
            </a:xfrm>
            <a:custGeom>
              <a:avLst/>
              <a:gdLst>
                <a:gd name="T0" fmla="*/ 0 w 5"/>
                <a:gd name="T1" fmla="*/ 1 h 1"/>
                <a:gd name="T2" fmla="*/ 0 w 5"/>
                <a:gd name="T3" fmla="*/ 0 h 1"/>
                <a:gd name="T4" fmla="*/ 0 w 5"/>
                <a:gd name="T5" fmla="*/ 0 h 1"/>
                <a:gd name="T6" fmla="*/ 2 w 5"/>
                <a:gd name="T7" fmla="*/ 0 h 1"/>
                <a:gd name="T8" fmla="*/ 2 w 5"/>
                <a:gd name="T9" fmla="*/ 0 h 1"/>
                <a:gd name="T10" fmla="*/ 5 w 5"/>
                <a:gd name="T11" fmla="*/ 0 h 1"/>
                <a:gd name="T12" fmla="*/ 5 w 5"/>
                <a:gd name="T13" fmla="*/ 1 h 1"/>
                <a:gd name="T14" fmla="*/ 5 w 5"/>
                <a:gd name="T15" fmla="*/ 1 h 1"/>
                <a:gd name="T16" fmla="*/ 2 w 5"/>
                <a:gd name="T17" fmla="*/ 1 h 1"/>
                <a:gd name="T18" fmla="*/ 2 w 5"/>
                <a:gd name="T19" fmla="*/ 1 h 1"/>
                <a:gd name="T20" fmla="*/ 0 w 5"/>
                <a:gd name="T21" fmla="*/ 1 h 1"/>
                <a:gd name="T22" fmla="*/ 0 w 5"/>
                <a:gd name="T23" fmla="*/ 1 h 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" h="1">
                  <a:moveTo>
                    <a:pt x="0" y="1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5" y="1"/>
                  </a:lnTo>
                  <a:lnTo>
                    <a:pt x="2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9" name="Freeform 455"/>
            <p:cNvSpPr>
              <a:spLocks/>
            </p:cNvSpPr>
            <p:nvPr/>
          </p:nvSpPr>
          <p:spPr bwMode="auto">
            <a:xfrm>
              <a:off x="5333" y="38"/>
              <a:ext cx="41" cy="35"/>
            </a:xfrm>
            <a:custGeom>
              <a:avLst/>
              <a:gdLst>
                <a:gd name="T0" fmla="*/ 3 w 41"/>
                <a:gd name="T1" fmla="*/ 32 h 35"/>
                <a:gd name="T2" fmla="*/ 41 w 41"/>
                <a:gd name="T3" fmla="*/ 32 h 35"/>
                <a:gd name="T4" fmla="*/ 41 w 41"/>
                <a:gd name="T5" fmla="*/ 35 h 35"/>
                <a:gd name="T6" fmla="*/ 0 w 41"/>
                <a:gd name="T7" fmla="*/ 35 h 35"/>
                <a:gd name="T8" fmla="*/ 0 w 41"/>
                <a:gd name="T9" fmla="*/ 0 h 35"/>
                <a:gd name="T10" fmla="*/ 3 w 41"/>
                <a:gd name="T11" fmla="*/ 0 h 35"/>
                <a:gd name="T12" fmla="*/ 3 w 41"/>
                <a:gd name="T13" fmla="*/ 32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35">
                  <a:moveTo>
                    <a:pt x="3" y="32"/>
                  </a:moveTo>
                  <a:lnTo>
                    <a:pt x="41" y="32"/>
                  </a:lnTo>
                  <a:lnTo>
                    <a:pt x="41" y="35"/>
                  </a:lnTo>
                  <a:lnTo>
                    <a:pt x="0" y="35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0" name="Freeform 456"/>
            <p:cNvSpPr>
              <a:spLocks/>
            </p:cNvSpPr>
            <p:nvPr/>
          </p:nvSpPr>
          <p:spPr bwMode="auto">
            <a:xfrm>
              <a:off x="5747" y="460"/>
              <a:ext cx="5" cy="34"/>
            </a:xfrm>
            <a:custGeom>
              <a:avLst/>
              <a:gdLst>
                <a:gd name="T0" fmla="*/ 5 w 5"/>
                <a:gd name="T1" fmla="*/ 34 h 34"/>
                <a:gd name="T2" fmla="*/ 0 w 5"/>
                <a:gd name="T3" fmla="*/ 34 h 34"/>
                <a:gd name="T4" fmla="*/ 0 w 5"/>
                <a:gd name="T5" fmla="*/ 31 h 34"/>
                <a:gd name="T6" fmla="*/ 5 w 5"/>
                <a:gd name="T7" fmla="*/ 31 h 34"/>
                <a:gd name="T8" fmla="*/ 5 w 5"/>
                <a:gd name="T9" fmla="*/ 3 h 34"/>
                <a:gd name="T10" fmla="*/ 0 w 5"/>
                <a:gd name="T11" fmla="*/ 3 h 34"/>
                <a:gd name="T12" fmla="*/ 0 w 5"/>
                <a:gd name="T13" fmla="*/ 0 h 34"/>
                <a:gd name="T14" fmla="*/ 5 w 5"/>
                <a:gd name="T15" fmla="*/ 0 h 34"/>
                <a:gd name="T16" fmla="*/ 5 w 5"/>
                <a:gd name="T17" fmla="*/ 34 h 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" h="34">
                  <a:moveTo>
                    <a:pt x="5" y="34"/>
                  </a:moveTo>
                  <a:lnTo>
                    <a:pt x="0" y="34"/>
                  </a:lnTo>
                  <a:lnTo>
                    <a:pt x="0" y="31"/>
                  </a:lnTo>
                  <a:lnTo>
                    <a:pt x="5" y="31"/>
                  </a:lnTo>
                  <a:lnTo>
                    <a:pt x="5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34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1" name="Freeform 457"/>
            <p:cNvSpPr>
              <a:spLocks/>
            </p:cNvSpPr>
            <p:nvPr/>
          </p:nvSpPr>
          <p:spPr bwMode="auto">
            <a:xfrm>
              <a:off x="5333" y="24"/>
              <a:ext cx="56" cy="46"/>
            </a:xfrm>
            <a:custGeom>
              <a:avLst/>
              <a:gdLst>
                <a:gd name="T0" fmla="*/ 3 w 56"/>
                <a:gd name="T1" fmla="*/ 3 h 46"/>
                <a:gd name="T2" fmla="*/ 3 w 56"/>
                <a:gd name="T3" fmla="*/ 8 h 46"/>
                <a:gd name="T4" fmla="*/ 0 w 56"/>
                <a:gd name="T5" fmla="*/ 8 h 46"/>
                <a:gd name="T6" fmla="*/ 0 w 56"/>
                <a:gd name="T7" fmla="*/ 0 h 46"/>
                <a:gd name="T8" fmla="*/ 56 w 56"/>
                <a:gd name="T9" fmla="*/ 0 h 46"/>
                <a:gd name="T10" fmla="*/ 56 w 56"/>
                <a:gd name="T11" fmla="*/ 46 h 46"/>
                <a:gd name="T12" fmla="*/ 53 w 56"/>
                <a:gd name="T13" fmla="*/ 46 h 46"/>
                <a:gd name="T14" fmla="*/ 53 w 56"/>
                <a:gd name="T15" fmla="*/ 43 h 46"/>
                <a:gd name="T16" fmla="*/ 53 w 56"/>
                <a:gd name="T17" fmla="*/ 3 h 46"/>
                <a:gd name="T18" fmla="*/ 3 w 56"/>
                <a:gd name="T19" fmla="*/ 3 h 4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6" h="46">
                  <a:moveTo>
                    <a:pt x="3" y="3"/>
                  </a:moveTo>
                  <a:lnTo>
                    <a:pt x="3" y="8"/>
                  </a:lnTo>
                  <a:lnTo>
                    <a:pt x="0" y="8"/>
                  </a:lnTo>
                  <a:lnTo>
                    <a:pt x="0" y="0"/>
                  </a:lnTo>
                  <a:lnTo>
                    <a:pt x="56" y="0"/>
                  </a:lnTo>
                  <a:lnTo>
                    <a:pt x="56" y="46"/>
                  </a:lnTo>
                  <a:lnTo>
                    <a:pt x="53" y="46"/>
                  </a:lnTo>
                  <a:lnTo>
                    <a:pt x="53" y="43"/>
                  </a:lnTo>
                  <a:lnTo>
                    <a:pt x="53" y="3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2" name="Freeform 458"/>
            <p:cNvSpPr>
              <a:spLocks/>
            </p:cNvSpPr>
            <p:nvPr/>
          </p:nvSpPr>
          <p:spPr bwMode="auto">
            <a:xfrm>
              <a:off x="1873" y="351"/>
              <a:ext cx="196" cy="109"/>
            </a:xfrm>
            <a:custGeom>
              <a:avLst/>
              <a:gdLst>
                <a:gd name="T0" fmla="*/ 192 w 196"/>
                <a:gd name="T1" fmla="*/ 4 h 109"/>
                <a:gd name="T2" fmla="*/ 192 w 196"/>
                <a:gd name="T3" fmla="*/ 4 h 109"/>
                <a:gd name="T4" fmla="*/ 195 w 196"/>
                <a:gd name="T5" fmla="*/ 19 h 109"/>
                <a:gd name="T6" fmla="*/ 196 w 196"/>
                <a:gd name="T7" fmla="*/ 43 h 109"/>
                <a:gd name="T8" fmla="*/ 196 w 196"/>
                <a:gd name="T9" fmla="*/ 109 h 109"/>
                <a:gd name="T10" fmla="*/ 0 w 196"/>
                <a:gd name="T11" fmla="*/ 109 h 109"/>
                <a:gd name="T12" fmla="*/ 0 w 196"/>
                <a:gd name="T13" fmla="*/ 1 h 109"/>
                <a:gd name="T14" fmla="*/ 0 w 196"/>
                <a:gd name="T15" fmla="*/ 1 h 109"/>
                <a:gd name="T16" fmla="*/ 0 w 196"/>
                <a:gd name="T17" fmla="*/ 0 h 109"/>
                <a:gd name="T18" fmla="*/ 0 w 196"/>
                <a:gd name="T19" fmla="*/ 0 h 109"/>
                <a:gd name="T20" fmla="*/ 191 w 196"/>
                <a:gd name="T21" fmla="*/ 0 h 109"/>
                <a:gd name="T22" fmla="*/ 191 w 196"/>
                <a:gd name="T23" fmla="*/ 0 h 109"/>
                <a:gd name="T24" fmla="*/ 192 w 196"/>
                <a:gd name="T25" fmla="*/ 4 h 109"/>
                <a:gd name="T26" fmla="*/ 192 w 196"/>
                <a:gd name="T27" fmla="*/ 4 h 10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96" h="109">
                  <a:moveTo>
                    <a:pt x="192" y="4"/>
                  </a:moveTo>
                  <a:lnTo>
                    <a:pt x="192" y="4"/>
                  </a:lnTo>
                  <a:lnTo>
                    <a:pt x="195" y="19"/>
                  </a:lnTo>
                  <a:lnTo>
                    <a:pt x="196" y="43"/>
                  </a:lnTo>
                  <a:lnTo>
                    <a:pt x="196" y="109"/>
                  </a:lnTo>
                  <a:lnTo>
                    <a:pt x="0" y="109"/>
                  </a:lnTo>
                  <a:lnTo>
                    <a:pt x="0" y="1"/>
                  </a:lnTo>
                  <a:lnTo>
                    <a:pt x="0" y="0"/>
                  </a:lnTo>
                  <a:lnTo>
                    <a:pt x="191" y="0"/>
                  </a:lnTo>
                  <a:lnTo>
                    <a:pt x="192" y="4"/>
                  </a:lnTo>
                  <a:close/>
                </a:path>
              </a:pathLst>
            </a:custGeom>
            <a:solidFill>
              <a:srgbClr val="E9F2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3" name="Freeform 459"/>
            <p:cNvSpPr>
              <a:spLocks/>
            </p:cNvSpPr>
            <p:nvPr/>
          </p:nvSpPr>
          <p:spPr bwMode="auto">
            <a:xfrm>
              <a:off x="4008" y="182"/>
              <a:ext cx="71" cy="94"/>
            </a:xfrm>
            <a:custGeom>
              <a:avLst/>
              <a:gdLst>
                <a:gd name="T0" fmla="*/ 56 w 71"/>
                <a:gd name="T1" fmla="*/ 55 h 94"/>
                <a:gd name="T2" fmla="*/ 71 w 71"/>
                <a:gd name="T3" fmla="*/ 55 h 94"/>
                <a:gd name="T4" fmla="*/ 71 w 71"/>
                <a:gd name="T5" fmla="*/ 55 h 94"/>
                <a:gd name="T6" fmla="*/ 70 w 71"/>
                <a:gd name="T7" fmla="*/ 63 h 94"/>
                <a:gd name="T8" fmla="*/ 67 w 71"/>
                <a:gd name="T9" fmla="*/ 70 h 94"/>
                <a:gd name="T10" fmla="*/ 67 w 71"/>
                <a:gd name="T11" fmla="*/ 70 h 94"/>
                <a:gd name="T12" fmla="*/ 63 w 71"/>
                <a:gd name="T13" fmla="*/ 75 h 94"/>
                <a:gd name="T14" fmla="*/ 59 w 71"/>
                <a:gd name="T15" fmla="*/ 75 h 94"/>
                <a:gd name="T16" fmla="*/ 59 w 71"/>
                <a:gd name="T17" fmla="*/ 86 h 94"/>
                <a:gd name="T18" fmla="*/ 59 w 71"/>
                <a:gd name="T19" fmla="*/ 94 h 94"/>
                <a:gd name="T20" fmla="*/ 0 w 71"/>
                <a:gd name="T21" fmla="*/ 94 h 94"/>
                <a:gd name="T22" fmla="*/ 0 w 71"/>
                <a:gd name="T23" fmla="*/ 0 h 94"/>
                <a:gd name="T24" fmla="*/ 0 w 71"/>
                <a:gd name="T25" fmla="*/ 0 h 94"/>
                <a:gd name="T26" fmla="*/ 53 w 71"/>
                <a:gd name="T27" fmla="*/ 0 h 94"/>
                <a:gd name="T28" fmla="*/ 53 w 71"/>
                <a:gd name="T29" fmla="*/ 9 h 94"/>
                <a:gd name="T30" fmla="*/ 53 w 71"/>
                <a:gd name="T31" fmla="*/ 9 h 94"/>
                <a:gd name="T32" fmla="*/ 47 w 71"/>
                <a:gd name="T33" fmla="*/ 9 h 94"/>
                <a:gd name="T34" fmla="*/ 43 w 71"/>
                <a:gd name="T35" fmla="*/ 12 h 94"/>
                <a:gd name="T36" fmla="*/ 39 w 71"/>
                <a:gd name="T37" fmla="*/ 14 h 94"/>
                <a:gd name="T38" fmla="*/ 36 w 71"/>
                <a:gd name="T39" fmla="*/ 19 h 94"/>
                <a:gd name="T40" fmla="*/ 33 w 71"/>
                <a:gd name="T41" fmla="*/ 23 h 94"/>
                <a:gd name="T42" fmla="*/ 32 w 71"/>
                <a:gd name="T43" fmla="*/ 28 h 94"/>
                <a:gd name="T44" fmla="*/ 29 w 71"/>
                <a:gd name="T45" fmla="*/ 40 h 94"/>
                <a:gd name="T46" fmla="*/ 15 w 71"/>
                <a:gd name="T47" fmla="*/ 40 h 94"/>
                <a:gd name="T48" fmla="*/ 26 w 71"/>
                <a:gd name="T49" fmla="*/ 52 h 94"/>
                <a:gd name="T50" fmla="*/ 36 w 71"/>
                <a:gd name="T51" fmla="*/ 65 h 94"/>
                <a:gd name="T52" fmla="*/ 46 w 71"/>
                <a:gd name="T53" fmla="*/ 52 h 94"/>
                <a:gd name="T54" fmla="*/ 56 w 71"/>
                <a:gd name="T55" fmla="*/ 40 h 94"/>
                <a:gd name="T56" fmla="*/ 67 w 71"/>
                <a:gd name="T57" fmla="*/ 42 h 94"/>
                <a:gd name="T58" fmla="*/ 56 w 71"/>
                <a:gd name="T59" fmla="*/ 55 h 9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71" h="94">
                  <a:moveTo>
                    <a:pt x="56" y="55"/>
                  </a:moveTo>
                  <a:lnTo>
                    <a:pt x="71" y="55"/>
                  </a:lnTo>
                  <a:lnTo>
                    <a:pt x="70" y="63"/>
                  </a:lnTo>
                  <a:lnTo>
                    <a:pt x="67" y="70"/>
                  </a:lnTo>
                  <a:lnTo>
                    <a:pt x="63" y="75"/>
                  </a:lnTo>
                  <a:lnTo>
                    <a:pt x="59" y="75"/>
                  </a:lnTo>
                  <a:lnTo>
                    <a:pt x="59" y="86"/>
                  </a:lnTo>
                  <a:lnTo>
                    <a:pt x="59" y="94"/>
                  </a:lnTo>
                  <a:lnTo>
                    <a:pt x="0" y="94"/>
                  </a:lnTo>
                  <a:lnTo>
                    <a:pt x="0" y="0"/>
                  </a:lnTo>
                  <a:lnTo>
                    <a:pt x="53" y="0"/>
                  </a:lnTo>
                  <a:lnTo>
                    <a:pt x="53" y="9"/>
                  </a:lnTo>
                  <a:lnTo>
                    <a:pt x="47" y="9"/>
                  </a:lnTo>
                  <a:lnTo>
                    <a:pt x="43" y="12"/>
                  </a:lnTo>
                  <a:lnTo>
                    <a:pt x="39" y="14"/>
                  </a:lnTo>
                  <a:lnTo>
                    <a:pt x="36" y="19"/>
                  </a:lnTo>
                  <a:lnTo>
                    <a:pt x="33" y="23"/>
                  </a:lnTo>
                  <a:lnTo>
                    <a:pt x="32" y="28"/>
                  </a:lnTo>
                  <a:lnTo>
                    <a:pt x="29" y="40"/>
                  </a:lnTo>
                  <a:lnTo>
                    <a:pt x="15" y="40"/>
                  </a:lnTo>
                  <a:lnTo>
                    <a:pt x="26" y="52"/>
                  </a:lnTo>
                  <a:lnTo>
                    <a:pt x="36" y="65"/>
                  </a:lnTo>
                  <a:lnTo>
                    <a:pt x="46" y="52"/>
                  </a:lnTo>
                  <a:lnTo>
                    <a:pt x="56" y="40"/>
                  </a:lnTo>
                  <a:lnTo>
                    <a:pt x="67" y="42"/>
                  </a:lnTo>
                  <a:lnTo>
                    <a:pt x="56" y="55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4" name="Freeform 460"/>
            <p:cNvSpPr>
              <a:spLocks/>
            </p:cNvSpPr>
            <p:nvPr/>
          </p:nvSpPr>
          <p:spPr bwMode="auto">
            <a:xfrm>
              <a:off x="13" y="327"/>
              <a:ext cx="1859" cy="136"/>
            </a:xfrm>
            <a:custGeom>
              <a:avLst/>
              <a:gdLst>
                <a:gd name="T0" fmla="*/ 191 w 1859"/>
                <a:gd name="T1" fmla="*/ 136 h 136"/>
                <a:gd name="T2" fmla="*/ 0 w 1859"/>
                <a:gd name="T3" fmla="*/ 136 h 136"/>
                <a:gd name="T4" fmla="*/ 0 w 1859"/>
                <a:gd name="T5" fmla="*/ 133 h 136"/>
                <a:gd name="T6" fmla="*/ 188 w 1859"/>
                <a:gd name="T7" fmla="*/ 133 h 136"/>
                <a:gd name="T8" fmla="*/ 188 w 1859"/>
                <a:gd name="T9" fmla="*/ 25 h 136"/>
                <a:gd name="T10" fmla="*/ 188 w 1859"/>
                <a:gd name="T11" fmla="*/ 25 h 136"/>
                <a:gd name="T12" fmla="*/ 190 w 1859"/>
                <a:gd name="T13" fmla="*/ 21 h 136"/>
                <a:gd name="T14" fmla="*/ 191 w 1859"/>
                <a:gd name="T15" fmla="*/ 15 h 136"/>
                <a:gd name="T16" fmla="*/ 191 w 1859"/>
                <a:gd name="T17" fmla="*/ 15 h 136"/>
                <a:gd name="T18" fmla="*/ 195 w 1859"/>
                <a:gd name="T19" fmla="*/ 11 h 136"/>
                <a:gd name="T20" fmla="*/ 201 w 1859"/>
                <a:gd name="T21" fmla="*/ 7 h 136"/>
                <a:gd name="T22" fmla="*/ 201 w 1859"/>
                <a:gd name="T23" fmla="*/ 7 h 136"/>
                <a:gd name="T24" fmla="*/ 208 w 1859"/>
                <a:gd name="T25" fmla="*/ 4 h 136"/>
                <a:gd name="T26" fmla="*/ 215 w 1859"/>
                <a:gd name="T27" fmla="*/ 3 h 136"/>
                <a:gd name="T28" fmla="*/ 222 w 1859"/>
                <a:gd name="T29" fmla="*/ 1 h 136"/>
                <a:gd name="T30" fmla="*/ 230 w 1859"/>
                <a:gd name="T31" fmla="*/ 0 h 136"/>
                <a:gd name="T32" fmla="*/ 1818 w 1859"/>
                <a:gd name="T33" fmla="*/ 0 h 136"/>
                <a:gd name="T34" fmla="*/ 1818 w 1859"/>
                <a:gd name="T35" fmla="*/ 0 h 136"/>
                <a:gd name="T36" fmla="*/ 1825 w 1859"/>
                <a:gd name="T37" fmla="*/ 1 h 136"/>
                <a:gd name="T38" fmla="*/ 1832 w 1859"/>
                <a:gd name="T39" fmla="*/ 1 h 136"/>
                <a:gd name="T40" fmla="*/ 1839 w 1859"/>
                <a:gd name="T41" fmla="*/ 4 h 136"/>
                <a:gd name="T42" fmla="*/ 1846 w 1859"/>
                <a:gd name="T43" fmla="*/ 7 h 136"/>
                <a:gd name="T44" fmla="*/ 1846 w 1859"/>
                <a:gd name="T45" fmla="*/ 7 h 136"/>
                <a:gd name="T46" fmla="*/ 1853 w 1859"/>
                <a:gd name="T47" fmla="*/ 11 h 136"/>
                <a:gd name="T48" fmla="*/ 1859 w 1859"/>
                <a:gd name="T49" fmla="*/ 18 h 136"/>
                <a:gd name="T50" fmla="*/ 1859 w 1859"/>
                <a:gd name="T51" fmla="*/ 18 h 136"/>
                <a:gd name="T52" fmla="*/ 1856 w 1859"/>
                <a:gd name="T53" fmla="*/ 19 h 136"/>
                <a:gd name="T54" fmla="*/ 1856 w 1859"/>
                <a:gd name="T55" fmla="*/ 19 h 136"/>
                <a:gd name="T56" fmla="*/ 1856 w 1859"/>
                <a:gd name="T57" fmla="*/ 19 h 136"/>
                <a:gd name="T58" fmla="*/ 1853 w 1859"/>
                <a:gd name="T59" fmla="*/ 17 h 136"/>
                <a:gd name="T60" fmla="*/ 1850 w 1859"/>
                <a:gd name="T61" fmla="*/ 14 h 136"/>
                <a:gd name="T62" fmla="*/ 1842 w 1859"/>
                <a:gd name="T63" fmla="*/ 8 h 136"/>
                <a:gd name="T64" fmla="*/ 1831 w 1859"/>
                <a:gd name="T65" fmla="*/ 4 h 136"/>
                <a:gd name="T66" fmla="*/ 1818 w 1859"/>
                <a:gd name="T67" fmla="*/ 3 h 136"/>
                <a:gd name="T68" fmla="*/ 230 w 1859"/>
                <a:gd name="T69" fmla="*/ 3 h 136"/>
                <a:gd name="T70" fmla="*/ 230 w 1859"/>
                <a:gd name="T71" fmla="*/ 3 h 136"/>
                <a:gd name="T72" fmla="*/ 222 w 1859"/>
                <a:gd name="T73" fmla="*/ 4 h 136"/>
                <a:gd name="T74" fmla="*/ 215 w 1859"/>
                <a:gd name="T75" fmla="*/ 5 h 136"/>
                <a:gd name="T76" fmla="*/ 208 w 1859"/>
                <a:gd name="T77" fmla="*/ 7 h 136"/>
                <a:gd name="T78" fmla="*/ 202 w 1859"/>
                <a:gd name="T79" fmla="*/ 10 h 136"/>
                <a:gd name="T80" fmla="*/ 198 w 1859"/>
                <a:gd name="T81" fmla="*/ 12 h 136"/>
                <a:gd name="T82" fmla="*/ 194 w 1859"/>
                <a:gd name="T83" fmla="*/ 17 h 136"/>
                <a:gd name="T84" fmla="*/ 191 w 1859"/>
                <a:gd name="T85" fmla="*/ 21 h 136"/>
                <a:gd name="T86" fmla="*/ 191 w 1859"/>
                <a:gd name="T87" fmla="*/ 25 h 136"/>
                <a:gd name="T88" fmla="*/ 191 w 1859"/>
                <a:gd name="T89" fmla="*/ 136 h 1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859" h="136">
                  <a:moveTo>
                    <a:pt x="191" y="136"/>
                  </a:moveTo>
                  <a:lnTo>
                    <a:pt x="0" y="136"/>
                  </a:lnTo>
                  <a:lnTo>
                    <a:pt x="0" y="133"/>
                  </a:lnTo>
                  <a:lnTo>
                    <a:pt x="188" y="133"/>
                  </a:lnTo>
                  <a:lnTo>
                    <a:pt x="188" y="25"/>
                  </a:lnTo>
                  <a:lnTo>
                    <a:pt x="190" y="21"/>
                  </a:lnTo>
                  <a:lnTo>
                    <a:pt x="191" y="15"/>
                  </a:lnTo>
                  <a:lnTo>
                    <a:pt x="195" y="11"/>
                  </a:lnTo>
                  <a:lnTo>
                    <a:pt x="201" y="7"/>
                  </a:lnTo>
                  <a:lnTo>
                    <a:pt x="208" y="4"/>
                  </a:lnTo>
                  <a:lnTo>
                    <a:pt x="215" y="3"/>
                  </a:lnTo>
                  <a:lnTo>
                    <a:pt x="222" y="1"/>
                  </a:lnTo>
                  <a:lnTo>
                    <a:pt x="230" y="0"/>
                  </a:lnTo>
                  <a:lnTo>
                    <a:pt x="1818" y="0"/>
                  </a:lnTo>
                  <a:lnTo>
                    <a:pt x="1825" y="1"/>
                  </a:lnTo>
                  <a:lnTo>
                    <a:pt x="1832" y="1"/>
                  </a:lnTo>
                  <a:lnTo>
                    <a:pt x="1839" y="4"/>
                  </a:lnTo>
                  <a:lnTo>
                    <a:pt x="1846" y="7"/>
                  </a:lnTo>
                  <a:lnTo>
                    <a:pt x="1853" y="11"/>
                  </a:lnTo>
                  <a:lnTo>
                    <a:pt x="1859" y="18"/>
                  </a:lnTo>
                  <a:lnTo>
                    <a:pt x="1856" y="19"/>
                  </a:lnTo>
                  <a:lnTo>
                    <a:pt x="1853" y="17"/>
                  </a:lnTo>
                  <a:lnTo>
                    <a:pt x="1850" y="14"/>
                  </a:lnTo>
                  <a:lnTo>
                    <a:pt x="1842" y="8"/>
                  </a:lnTo>
                  <a:lnTo>
                    <a:pt x="1831" y="4"/>
                  </a:lnTo>
                  <a:lnTo>
                    <a:pt x="1818" y="3"/>
                  </a:lnTo>
                  <a:lnTo>
                    <a:pt x="230" y="3"/>
                  </a:lnTo>
                  <a:lnTo>
                    <a:pt x="222" y="4"/>
                  </a:lnTo>
                  <a:lnTo>
                    <a:pt x="215" y="5"/>
                  </a:lnTo>
                  <a:lnTo>
                    <a:pt x="208" y="7"/>
                  </a:lnTo>
                  <a:lnTo>
                    <a:pt x="202" y="10"/>
                  </a:lnTo>
                  <a:lnTo>
                    <a:pt x="198" y="12"/>
                  </a:lnTo>
                  <a:lnTo>
                    <a:pt x="194" y="17"/>
                  </a:lnTo>
                  <a:lnTo>
                    <a:pt x="191" y="21"/>
                  </a:lnTo>
                  <a:lnTo>
                    <a:pt x="191" y="25"/>
                  </a:lnTo>
                  <a:lnTo>
                    <a:pt x="191" y="136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5" name="Freeform 461"/>
            <p:cNvSpPr>
              <a:spLocks/>
            </p:cNvSpPr>
            <p:nvPr/>
          </p:nvSpPr>
          <p:spPr bwMode="auto">
            <a:xfrm>
              <a:off x="5051" y="377"/>
              <a:ext cx="3" cy="5"/>
            </a:xfrm>
            <a:custGeom>
              <a:avLst/>
              <a:gdLst>
                <a:gd name="T0" fmla="*/ 0 w 3"/>
                <a:gd name="T1" fmla="*/ 0 h 5"/>
                <a:gd name="T2" fmla="*/ 0 w 3"/>
                <a:gd name="T3" fmla="*/ 0 h 5"/>
                <a:gd name="T4" fmla="*/ 3 w 3"/>
                <a:gd name="T5" fmla="*/ 2 h 5"/>
                <a:gd name="T6" fmla="*/ 3 w 3"/>
                <a:gd name="T7" fmla="*/ 5 h 5"/>
                <a:gd name="T8" fmla="*/ 0 w 3"/>
                <a:gd name="T9" fmla="*/ 5 h 5"/>
                <a:gd name="T10" fmla="*/ 0 w 3"/>
                <a:gd name="T11" fmla="*/ 0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" h="5">
                  <a:moveTo>
                    <a:pt x="0" y="0"/>
                  </a:moveTo>
                  <a:lnTo>
                    <a:pt x="0" y="0"/>
                  </a:lnTo>
                  <a:lnTo>
                    <a:pt x="3" y="2"/>
                  </a:lnTo>
                  <a:lnTo>
                    <a:pt x="3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6" name="Freeform 462"/>
            <p:cNvSpPr>
              <a:spLocks/>
            </p:cNvSpPr>
            <p:nvPr/>
          </p:nvSpPr>
          <p:spPr bwMode="auto">
            <a:xfrm>
              <a:off x="5653" y="217"/>
              <a:ext cx="40" cy="23"/>
            </a:xfrm>
            <a:custGeom>
              <a:avLst/>
              <a:gdLst>
                <a:gd name="T0" fmla="*/ 31 w 40"/>
                <a:gd name="T1" fmla="*/ 12 h 23"/>
                <a:gd name="T2" fmla="*/ 21 w 40"/>
                <a:gd name="T3" fmla="*/ 23 h 23"/>
                <a:gd name="T4" fmla="*/ 11 w 40"/>
                <a:gd name="T5" fmla="*/ 12 h 23"/>
                <a:gd name="T6" fmla="*/ 0 w 40"/>
                <a:gd name="T7" fmla="*/ 0 h 23"/>
                <a:gd name="T8" fmla="*/ 21 w 40"/>
                <a:gd name="T9" fmla="*/ 0 h 23"/>
                <a:gd name="T10" fmla="*/ 40 w 40"/>
                <a:gd name="T11" fmla="*/ 0 h 23"/>
                <a:gd name="T12" fmla="*/ 31 w 40"/>
                <a:gd name="T13" fmla="*/ 12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0" h="23">
                  <a:moveTo>
                    <a:pt x="31" y="12"/>
                  </a:moveTo>
                  <a:lnTo>
                    <a:pt x="21" y="23"/>
                  </a:lnTo>
                  <a:lnTo>
                    <a:pt x="11" y="12"/>
                  </a:lnTo>
                  <a:lnTo>
                    <a:pt x="0" y="0"/>
                  </a:lnTo>
                  <a:lnTo>
                    <a:pt x="21" y="0"/>
                  </a:lnTo>
                  <a:lnTo>
                    <a:pt x="40" y="0"/>
                  </a:lnTo>
                  <a:lnTo>
                    <a:pt x="31" y="12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7" name="Rectangle 463"/>
            <p:cNvSpPr>
              <a:spLocks noChangeArrowheads="1"/>
            </p:cNvSpPr>
            <p:nvPr/>
          </p:nvSpPr>
          <p:spPr bwMode="auto">
            <a:xfrm>
              <a:off x="5017" y="407"/>
              <a:ext cx="10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88" name="Rectangle 464"/>
            <p:cNvSpPr>
              <a:spLocks noChangeArrowheads="1"/>
            </p:cNvSpPr>
            <p:nvPr/>
          </p:nvSpPr>
          <p:spPr bwMode="auto">
            <a:xfrm>
              <a:off x="5006" y="410"/>
              <a:ext cx="3" cy="4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89" name="Freeform 465"/>
            <p:cNvSpPr>
              <a:spLocks/>
            </p:cNvSpPr>
            <p:nvPr/>
          </p:nvSpPr>
          <p:spPr bwMode="auto">
            <a:xfrm>
              <a:off x="1862" y="491"/>
              <a:ext cx="5" cy="3"/>
            </a:xfrm>
            <a:custGeom>
              <a:avLst/>
              <a:gdLst>
                <a:gd name="T0" fmla="*/ 3 w 5"/>
                <a:gd name="T1" fmla="*/ 0 h 3"/>
                <a:gd name="T2" fmla="*/ 5 w 5"/>
                <a:gd name="T3" fmla="*/ 0 h 3"/>
                <a:gd name="T4" fmla="*/ 5 w 5"/>
                <a:gd name="T5" fmla="*/ 3 h 3"/>
                <a:gd name="T6" fmla="*/ 0 w 5"/>
                <a:gd name="T7" fmla="*/ 3 h 3"/>
                <a:gd name="T8" fmla="*/ 0 w 5"/>
                <a:gd name="T9" fmla="*/ 0 h 3"/>
                <a:gd name="T10" fmla="*/ 3 w 5"/>
                <a:gd name="T11" fmla="*/ 0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" h="3">
                  <a:moveTo>
                    <a:pt x="3" y="0"/>
                  </a:moveTo>
                  <a:lnTo>
                    <a:pt x="5" y="0"/>
                  </a:lnTo>
                  <a:lnTo>
                    <a:pt x="5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0" name="Freeform 466"/>
            <p:cNvSpPr>
              <a:spLocks/>
            </p:cNvSpPr>
            <p:nvPr/>
          </p:nvSpPr>
          <p:spPr bwMode="auto">
            <a:xfrm>
              <a:off x="2069" y="491"/>
              <a:ext cx="6" cy="3"/>
            </a:xfrm>
            <a:custGeom>
              <a:avLst/>
              <a:gdLst>
                <a:gd name="T0" fmla="*/ 6 w 6"/>
                <a:gd name="T1" fmla="*/ 0 h 3"/>
                <a:gd name="T2" fmla="*/ 6 w 6"/>
                <a:gd name="T3" fmla="*/ 3 h 3"/>
                <a:gd name="T4" fmla="*/ 0 w 6"/>
                <a:gd name="T5" fmla="*/ 3 h 3"/>
                <a:gd name="T6" fmla="*/ 0 w 6"/>
                <a:gd name="T7" fmla="*/ 0 h 3"/>
                <a:gd name="T8" fmla="*/ 3 w 6"/>
                <a:gd name="T9" fmla="*/ 0 h 3"/>
                <a:gd name="T10" fmla="*/ 6 w 6"/>
                <a:gd name="T11" fmla="*/ 0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" h="3">
                  <a:moveTo>
                    <a:pt x="6" y="0"/>
                  </a:moveTo>
                  <a:lnTo>
                    <a:pt x="6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3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1" name="Rectangle 467"/>
            <p:cNvSpPr>
              <a:spLocks noChangeArrowheads="1"/>
            </p:cNvSpPr>
            <p:nvPr/>
          </p:nvSpPr>
          <p:spPr bwMode="auto">
            <a:xfrm>
              <a:off x="5017" y="417"/>
              <a:ext cx="10" cy="2"/>
            </a:xfrm>
            <a:prstGeom prst="rect">
              <a:avLst/>
            </a:prstGeom>
            <a:solidFill>
              <a:srgbClr val="00AD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92" name="Freeform 468"/>
            <p:cNvSpPr>
              <a:spLocks noEditPoints="1"/>
            </p:cNvSpPr>
            <p:nvPr/>
          </p:nvSpPr>
          <p:spPr bwMode="auto">
            <a:xfrm>
              <a:off x="609" y="196"/>
              <a:ext cx="13" cy="13"/>
            </a:xfrm>
            <a:custGeom>
              <a:avLst/>
              <a:gdLst>
                <a:gd name="T0" fmla="*/ 5 w 13"/>
                <a:gd name="T1" fmla="*/ 0 h 13"/>
                <a:gd name="T2" fmla="*/ 3 w 13"/>
                <a:gd name="T3" fmla="*/ 6 h 13"/>
                <a:gd name="T4" fmla="*/ 2 w 13"/>
                <a:gd name="T5" fmla="*/ 12 h 13"/>
                <a:gd name="T6" fmla="*/ 7 w 13"/>
                <a:gd name="T7" fmla="*/ 10 h 13"/>
                <a:gd name="T8" fmla="*/ 13 w 13"/>
                <a:gd name="T9" fmla="*/ 9 h 13"/>
                <a:gd name="T10" fmla="*/ 9 w 13"/>
                <a:gd name="T11" fmla="*/ 5 h 13"/>
                <a:gd name="T12" fmla="*/ 5 w 13"/>
                <a:gd name="T13" fmla="*/ 0 h 13"/>
                <a:gd name="T14" fmla="*/ 3 w 13"/>
                <a:gd name="T15" fmla="*/ 0 h 13"/>
                <a:gd name="T16" fmla="*/ 6 w 13"/>
                <a:gd name="T17" fmla="*/ 0 h 13"/>
                <a:gd name="T18" fmla="*/ 10 w 13"/>
                <a:gd name="T19" fmla="*/ 3 h 13"/>
                <a:gd name="T20" fmla="*/ 13 w 13"/>
                <a:gd name="T21" fmla="*/ 6 h 13"/>
                <a:gd name="T22" fmla="*/ 13 w 13"/>
                <a:gd name="T23" fmla="*/ 10 h 13"/>
                <a:gd name="T24" fmla="*/ 7 w 13"/>
                <a:gd name="T25" fmla="*/ 12 h 13"/>
                <a:gd name="T26" fmla="*/ 0 w 13"/>
                <a:gd name="T27" fmla="*/ 13 h 13"/>
                <a:gd name="T28" fmla="*/ 2 w 13"/>
                <a:gd name="T29" fmla="*/ 5 h 13"/>
                <a:gd name="T30" fmla="*/ 3 w 13"/>
                <a:gd name="T31" fmla="*/ 0 h 1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3" h="13">
                  <a:moveTo>
                    <a:pt x="5" y="0"/>
                  </a:moveTo>
                  <a:lnTo>
                    <a:pt x="3" y="6"/>
                  </a:lnTo>
                  <a:lnTo>
                    <a:pt x="2" y="12"/>
                  </a:lnTo>
                  <a:lnTo>
                    <a:pt x="7" y="10"/>
                  </a:lnTo>
                  <a:lnTo>
                    <a:pt x="13" y="9"/>
                  </a:lnTo>
                  <a:lnTo>
                    <a:pt x="9" y="5"/>
                  </a:lnTo>
                  <a:lnTo>
                    <a:pt x="5" y="0"/>
                  </a:lnTo>
                  <a:close/>
                  <a:moveTo>
                    <a:pt x="3" y="0"/>
                  </a:moveTo>
                  <a:lnTo>
                    <a:pt x="6" y="0"/>
                  </a:lnTo>
                  <a:lnTo>
                    <a:pt x="10" y="3"/>
                  </a:lnTo>
                  <a:lnTo>
                    <a:pt x="13" y="6"/>
                  </a:lnTo>
                  <a:lnTo>
                    <a:pt x="13" y="10"/>
                  </a:lnTo>
                  <a:lnTo>
                    <a:pt x="7" y="12"/>
                  </a:lnTo>
                  <a:lnTo>
                    <a:pt x="0" y="13"/>
                  </a:lnTo>
                  <a:lnTo>
                    <a:pt x="2" y="5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3" name="Freeform 469"/>
            <p:cNvSpPr>
              <a:spLocks/>
            </p:cNvSpPr>
            <p:nvPr/>
          </p:nvSpPr>
          <p:spPr bwMode="auto">
            <a:xfrm>
              <a:off x="5532" y="424"/>
              <a:ext cx="2" cy="2"/>
            </a:xfrm>
            <a:custGeom>
              <a:avLst/>
              <a:gdLst>
                <a:gd name="T0" fmla="*/ 0 w 2"/>
                <a:gd name="T1" fmla="*/ 2 h 2"/>
                <a:gd name="T2" fmla="*/ 0 w 2"/>
                <a:gd name="T3" fmla="*/ 0 h 2"/>
                <a:gd name="T4" fmla="*/ 2 w 2"/>
                <a:gd name="T5" fmla="*/ 0 h 2"/>
                <a:gd name="T6" fmla="*/ 2 w 2"/>
                <a:gd name="T7" fmla="*/ 2 h 2"/>
                <a:gd name="T8" fmla="*/ 2 w 2"/>
                <a:gd name="T9" fmla="*/ 2 h 2"/>
                <a:gd name="T10" fmla="*/ 0 w 2"/>
                <a:gd name="T11" fmla="*/ 2 h 2"/>
                <a:gd name="T12" fmla="*/ 0 w 2"/>
                <a:gd name="T13" fmla="*/ 2 h 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4" name="Rectangle 470"/>
            <p:cNvSpPr>
              <a:spLocks noChangeArrowheads="1"/>
            </p:cNvSpPr>
            <p:nvPr/>
          </p:nvSpPr>
          <p:spPr bwMode="auto">
            <a:xfrm>
              <a:off x="5012" y="410"/>
              <a:ext cx="5" cy="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95" name="Freeform 471"/>
            <p:cNvSpPr>
              <a:spLocks/>
            </p:cNvSpPr>
            <p:nvPr/>
          </p:nvSpPr>
          <p:spPr bwMode="auto">
            <a:xfrm>
              <a:off x="1870" y="351"/>
              <a:ext cx="3" cy="1"/>
            </a:xfrm>
            <a:custGeom>
              <a:avLst/>
              <a:gdLst>
                <a:gd name="T0" fmla="*/ 3 w 3"/>
                <a:gd name="T1" fmla="*/ 1 h 1"/>
                <a:gd name="T2" fmla="*/ 0 w 3"/>
                <a:gd name="T3" fmla="*/ 0 h 1"/>
                <a:gd name="T4" fmla="*/ 3 w 3"/>
                <a:gd name="T5" fmla="*/ 0 h 1"/>
                <a:gd name="T6" fmla="*/ 3 w 3"/>
                <a:gd name="T7" fmla="*/ 0 h 1"/>
                <a:gd name="T8" fmla="*/ 3 w 3"/>
                <a:gd name="T9" fmla="*/ 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6" name="Rectangle 472"/>
            <p:cNvSpPr>
              <a:spLocks noChangeArrowheads="1"/>
            </p:cNvSpPr>
            <p:nvPr/>
          </p:nvSpPr>
          <p:spPr bwMode="auto">
            <a:xfrm>
              <a:off x="5009" y="414"/>
              <a:ext cx="3" cy="3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97" name="Freeform 473"/>
            <p:cNvSpPr>
              <a:spLocks/>
            </p:cNvSpPr>
            <p:nvPr/>
          </p:nvSpPr>
          <p:spPr bwMode="auto">
            <a:xfrm>
              <a:off x="1873" y="351"/>
              <a:ext cx="0" cy="0"/>
            </a:xfrm>
            <a:custGeom>
              <a:avLst/>
              <a:gdLst>
                <a:gd name="T0" fmla="*/ 0 60000 65536"/>
                <a:gd name="T1" fmla="*/ 0 60000 65536"/>
                <a:gd name="T2" fmla="*/ 0 60000 65536"/>
                <a:gd name="T3" fmla="*/ 0 60000 65536"/>
                <a:gd name="T4" fmla="*/ 0 60000 65536"/>
                <a:gd name="T5" fmla="*/ 0 60000 65536"/>
                <a:gd name="T6" fmla="*/ 0 60000 65536"/>
              </a:gdLst>
              <a:ahLst/>
              <a:cxnLst>
                <a:cxn ang="T0">
                  <a:pos x="0" y="0"/>
                </a:cxn>
                <a:cxn ang="T1">
                  <a:pos x="0" y="0"/>
                </a:cxn>
                <a:cxn ang="T2">
                  <a:pos x="0" y="0"/>
                </a:cxn>
                <a:cxn ang="T3">
                  <a:pos x="0" y="0"/>
                </a:cxn>
                <a:cxn ang="T4">
                  <a:pos x="0" y="0"/>
                </a:cxn>
                <a:cxn ang="T5">
                  <a:pos x="0" y="0"/>
                </a:cxn>
                <a:cxn ang="T6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8" name="Freeform 474"/>
            <p:cNvSpPr>
              <a:spLocks/>
            </p:cNvSpPr>
            <p:nvPr/>
          </p:nvSpPr>
          <p:spPr bwMode="auto">
            <a:xfrm>
              <a:off x="45" y="0"/>
              <a:ext cx="5670" cy="8"/>
            </a:xfrm>
            <a:custGeom>
              <a:avLst/>
              <a:gdLst>
                <a:gd name="T0" fmla="*/ 30 w 5670"/>
                <a:gd name="T1" fmla="*/ 0 h 8"/>
                <a:gd name="T2" fmla="*/ 5640 w 5670"/>
                <a:gd name="T3" fmla="*/ 0 h 8"/>
                <a:gd name="T4" fmla="*/ 5640 w 5670"/>
                <a:gd name="T5" fmla="*/ 0 h 8"/>
                <a:gd name="T6" fmla="*/ 5648 w 5670"/>
                <a:gd name="T7" fmla="*/ 0 h 8"/>
                <a:gd name="T8" fmla="*/ 5655 w 5670"/>
                <a:gd name="T9" fmla="*/ 1 h 8"/>
                <a:gd name="T10" fmla="*/ 5663 w 5670"/>
                <a:gd name="T11" fmla="*/ 4 h 8"/>
                <a:gd name="T12" fmla="*/ 5670 w 5670"/>
                <a:gd name="T13" fmla="*/ 8 h 8"/>
                <a:gd name="T14" fmla="*/ 5646 w 5670"/>
                <a:gd name="T15" fmla="*/ 8 h 8"/>
                <a:gd name="T16" fmla="*/ 0 w 5670"/>
                <a:gd name="T17" fmla="*/ 8 h 8"/>
                <a:gd name="T18" fmla="*/ 0 w 5670"/>
                <a:gd name="T19" fmla="*/ 8 h 8"/>
                <a:gd name="T20" fmla="*/ 0 w 5670"/>
                <a:gd name="T21" fmla="*/ 8 h 8"/>
                <a:gd name="T22" fmla="*/ 7 w 5670"/>
                <a:gd name="T23" fmla="*/ 4 h 8"/>
                <a:gd name="T24" fmla="*/ 15 w 5670"/>
                <a:gd name="T25" fmla="*/ 1 h 8"/>
                <a:gd name="T26" fmla="*/ 22 w 5670"/>
                <a:gd name="T27" fmla="*/ 0 h 8"/>
                <a:gd name="T28" fmla="*/ 30 w 5670"/>
                <a:gd name="T29" fmla="*/ 0 h 8"/>
                <a:gd name="T30" fmla="*/ 30 w 5670"/>
                <a:gd name="T31" fmla="*/ 0 h 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670" h="8">
                  <a:moveTo>
                    <a:pt x="30" y="0"/>
                  </a:moveTo>
                  <a:lnTo>
                    <a:pt x="5640" y="0"/>
                  </a:lnTo>
                  <a:lnTo>
                    <a:pt x="5648" y="0"/>
                  </a:lnTo>
                  <a:lnTo>
                    <a:pt x="5655" y="1"/>
                  </a:lnTo>
                  <a:lnTo>
                    <a:pt x="5663" y="4"/>
                  </a:lnTo>
                  <a:lnTo>
                    <a:pt x="5670" y="8"/>
                  </a:lnTo>
                  <a:lnTo>
                    <a:pt x="5646" y="8"/>
                  </a:lnTo>
                  <a:lnTo>
                    <a:pt x="0" y="8"/>
                  </a:lnTo>
                  <a:lnTo>
                    <a:pt x="7" y="4"/>
                  </a:lnTo>
                  <a:lnTo>
                    <a:pt x="15" y="1"/>
                  </a:lnTo>
                  <a:lnTo>
                    <a:pt x="22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2E77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9" name="Freeform 475"/>
            <p:cNvSpPr>
              <a:spLocks/>
            </p:cNvSpPr>
            <p:nvPr/>
          </p:nvSpPr>
          <p:spPr bwMode="auto">
            <a:xfrm>
              <a:off x="5051" y="374"/>
              <a:ext cx="3" cy="5"/>
            </a:xfrm>
            <a:custGeom>
              <a:avLst/>
              <a:gdLst>
                <a:gd name="T0" fmla="*/ 0 w 3"/>
                <a:gd name="T1" fmla="*/ 0 h 5"/>
                <a:gd name="T2" fmla="*/ 0 w 3"/>
                <a:gd name="T3" fmla="*/ 0 h 5"/>
                <a:gd name="T4" fmla="*/ 3 w 3"/>
                <a:gd name="T5" fmla="*/ 0 h 5"/>
                <a:gd name="T6" fmla="*/ 3 w 3"/>
                <a:gd name="T7" fmla="*/ 5 h 5"/>
                <a:gd name="T8" fmla="*/ 3 w 3"/>
                <a:gd name="T9" fmla="*/ 5 h 5"/>
                <a:gd name="T10" fmla="*/ 0 w 3"/>
                <a:gd name="T11" fmla="*/ 3 h 5"/>
                <a:gd name="T12" fmla="*/ 0 w 3"/>
                <a:gd name="T13" fmla="*/ 0 h 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" h="5">
                  <a:moveTo>
                    <a:pt x="0" y="0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3" y="5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0" name="Freeform 476"/>
            <p:cNvSpPr>
              <a:spLocks/>
            </p:cNvSpPr>
            <p:nvPr/>
          </p:nvSpPr>
          <p:spPr bwMode="auto">
            <a:xfrm>
              <a:off x="1867" y="351"/>
              <a:ext cx="3" cy="0"/>
            </a:xfrm>
            <a:custGeom>
              <a:avLst/>
              <a:gdLst>
                <a:gd name="T0" fmla="*/ 0 w 3"/>
                <a:gd name="T1" fmla="*/ 0 w 3"/>
                <a:gd name="T2" fmla="*/ 0 w 3"/>
                <a:gd name="T3" fmla="*/ 0 w 3"/>
                <a:gd name="T4" fmla="*/ 3 w 3"/>
                <a:gd name="T5" fmla="*/ 0 w 3"/>
                <a:gd name="T6" fmla="*/ 0 w 3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</a:gdLst>
              <a:ahLst/>
              <a:cxnLst>
                <a:cxn ang="T7">
                  <a:pos x="T0" y="0"/>
                </a:cxn>
                <a:cxn ang="T8">
                  <a:pos x="T1" y="0"/>
                </a:cxn>
                <a:cxn ang="T9">
                  <a:pos x="T2" y="0"/>
                </a:cxn>
                <a:cxn ang="T10">
                  <a:pos x="T3" y="0"/>
                </a:cxn>
                <a:cxn ang="T11">
                  <a:pos x="T4" y="0"/>
                </a:cxn>
                <a:cxn ang="T12">
                  <a:pos x="T5" y="0"/>
                </a:cxn>
                <a:cxn ang="T13">
                  <a:pos x="T6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1" name="Rectangle 477"/>
            <p:cNvSpPr>
              <a:spLocks noChangeArrowheads="1"/>
            </p:cNvSpPr>
            <p:nvPr/>
          </p:nvSpPr>
          <p:spPr bwMode="auto">
            <a:xfrm>
              <a:off x="622" y="264"/>
              <a:ext cx="1" cy="1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02" name="Freeform 478"/>
            <p:cNvSpPr>
              <a:spLocks/>
            </p:cNvSpPr>
            <p:nvPr/>
          </p:nvSpPr>
          <p:spPr bwMode="auto">
            <a:xfrm>
              <a:off x="5567" y="410"/>
              <a:ext cx="4" cy="5"/>
            </a:xfrm>
            <a:custGeom>
              <a:avLst/>
              <a:gdLst>
                <a:gd name="T0" fmla="*/ 4 w 4"/>
                <a:gd name="T1" fmla="*/ 5 h 5"/>
                <a:gd name="T2" fmla="*/ 0 w 4"/>
                <a:gd name="T3" fmla="*/ 1 h 5"/>
                <a:gd name="T4" fmla="*/ 0 w 4"/>
                <a:gd name="T5" fmla="*/ 0 h 5"/>
                <a:gd name="T6" fmla="*/ 4 w 4"/>
                <a:gd name="T7" fmla="*/ 4 h 5"/>
                <a:gd name="T8" fmla="*/ 4 w 4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5">
                  <a:moveTo>
                    <a:pt x="4" y="5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4" y="4"/>
                  </a:lnTo>
                  <a:lnTo>
                    <a:pt x="4" y="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3" name="Freeform 479"/>
            <p:cNvSpPr>
              <a:spLocks/>
            </p:cNvSpPr>
            <p:nvPr/>
          </p:nvSpPr>
          <p:spPr bwMode="auto">
            <a:xfrm>
              <a:off x="4999" y="382"/>
              <a:ext cx="7" cy="28"/>
            </a:xfrm>
            <a:custGeom>
              <a:avLst/>
              <a:gdLst>
                <a:gd name="T0" fmla="*/ 0 w 7"/>
                <a:gd name="T1" fmla="*/ 1 h 28"/>
                <a:gd name="T2" fmla="*/ 2 w 7"/>
                <a:gd name="T3" fmla="*/ 0 h 28"/>
                <a:gd name="T4" fmla="*/ 6 w 7"/>
                <a:gd name="T5" fmla="*/ 0 h 28"/>
                <a:gd name="T6" fmla="*/ 6 w 7"/>
                <a:gd name="T7" fmla="*/ 18 h 28"/>
                <a:gd name="T8" fmla="*/ 7 w 7"/>
                <a:gd name="T9" fmla="*/ 18 h 28"/>
                <a:gd name="T10" fmla="*/ 7 w 7"/>
                <a:gd name="T11" fmla="*/ 28 h 28"/>
                <a:gd name="T12" fmla="*/ 0 w 7"/>
                <a:gd name="T13" fmla="*/ 28 h 28"/>
                <a:gd name="T14" fmla="*/ 0 w 7"/>
                <a:gd name="T15" fmla="*/ 1 h 28"/>
                <a:gd name="T16" fmla="*/ 0 w 7"/>
                <a:gd name="T17" fmla="*/ 1 h 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" h="28">
                  <a:moveTo>
                    <a:pt x="0" y="1"/>
                  </a:moveTo>
                  <a:lnTo>
                    <a:pt x="2" y="0"/>
                  </a:lnTo>
                  <a:lnTo>
                    <a:pt x="6" y="0"/>
                  </a:lnTo>
                  <a:lnTo>
                    <a:pt x="6" y="18"/>
                  </a:lnTo>
                  <a:lnTo>
                    <a:pt x="7" y="18"/>
                  </a:lnTo>
                  <a:lnTo>
                    <a:pt x="7" y="28"/>
                  </a:lnTo>
                  <a:lnTo>
                    <a:pt x="0" y="2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4" name="Rectangle 480"/>
            <p:cNvSpPr>
              <a:spLocks noChangeArrowheads="1"/>
            </p:cNvSpPr>
            <p:nvPr/>
          </p:nvSpPr>
          <p:spPr bwMode="auto">
            <a:xfrm>
              <a:off x="4001" y="182"/>
              <a:ext cx="7" cy="94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05" name="Rectangle 481"/>
            <p:cNvSpPr>
              <a:spLocks noChangeArrowheads="1"/>
            </p:cNvSpPr>
            <p:nvPr/>
          </p:nvSpPr>
          <p:spPr bwMode="auto">
            <a:xfrm>
              <a:off x="4988" y="383"/>
              <a:ext cx="11" cy="27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06" name="Rectangle 482"/>
            <p:cNvSpPr>
              <a:spLocks noChangeArrowheads="1"/>
            </p:cNvSpPr>
            <p:nvPr/>
          </p:nvSpPr>
          <p:spPr bwMode="auto">
            <a:xfrm>
              <a:off x="5674" y="8"/>
              <a:ext cx="3" cy="3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07" name="Rectangle 483"/>
            <p:cNvSpPr>
              <a:spLocks noChangeArrowheads="1"/>
            </p:cNvSpPr>
            <p:nvPr/>
          </p:nvSpPr>
          <p:spPr bwMode="auto">
            <a:xfrm>
              <a:off x="5677" y="8"/>
              <a:ext cx="2" cy="3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08" name="Freeform 484"/>
            <p:cNvSpPr>
              <a:spLocks/>
            </p:cNvSpPr>
            <p:nvPr/>
          </p:nvSpPr>
          <p:spPr bwMode="auto">
            <a:xfrm>
              <a:off x="619" y="198"/>
              <a:ext cx="3" cy="4"/>
            </a:xfrm>
            <a:custGeom>
              <a:avLst/>
              <a:gdLst>
                <a:gd name="T0" fmla="*/ 3 w 3"/>
                <a:gd name="T1" fmla="*/ 4 h 4"/>
                <a:gd name="T2" fmla="*/ 0 w 3"/>
                <a:gd name="T3" fmla="*/ 1 h 4"/>
                <a:gd name="T4" fmla="*/ 0 w 3"/>
                <a:gd name="T5" fmla="*/ 0 h 4"/>
                <a:gd name="T6" fmla="*/ 3 w 3"/>
                <a:gd name="T7" fmla="*/ 3 h 4"/>
                <a:gd name="T8" fmla="*/ 3 w 3"/>
                <a:gd name="T9" fmla="*/ 4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3" y="4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3" y="3"/>
                  </a:lnTo>
                  <a:lnTo>
                    <a:pt x="3" y="4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pic>
          <p:nvPicPr>
            <p:cNvPr id="5209" name="Picture 485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1" y="192"/>
              <a:ext cx="80" cy="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210" name="Rectangle 486"/>
            <p:cNvSpPr>
              <a:spLocks noChangeArrowheads="1"/>
            </p:cNvSpPr>
            <p:nvPr/>
          </p:nvSpPr>
          <p:spPr bwMode="auto">
            <a:xfrm>
              <a:off x="5430" y="8"/>
              <a:ext cx="244" cy="3"/>
            </a:xfrm>
            <a:prstGeom prst="rect">
              <a:avLst/>
            </a:prstGeom>
            <a:solidFill>
              <a:srgbClr val="EC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11" name="Freeform 487"/>
            <p:cNvSpPr>
              <a:spLocks noEditPoints="1"/>
            </p:cNvSpPr>
            <p:nvPr/>
          </p:nvSpPr>
          <p:spPr bwMode="auto">
            <a:xfrm>
              <a:off x="4299" y="177"/>
              <a:ext cx="1428" cy="105"/>
            </a:xfrm>
            <a:custGeom>
              <a:avLst/>
              <a:gdLst>
                <a:gd name="T0" fmla="*/ 0 w 1428"/>
                <a:gd name="T1" fmla="*/ 0 h 105"/>
                <a:gd name="T2" fmla="*/ 1428 w 1428"/>
                <a:gd name="T3" fmla="*/ 0 h 105"/>
                <a:gd name="T4" fmla="*/ 1428 w 1428"/>
                <a:gd name="T5" fmla="*/ 102 h 105"/>
                <a:gd name="T6" fmla="*/ 1428 w 1428"/>
                <a:gd name="T7" fmla="*/ 105 h 105"/>
                <a:gd name="T8" fmla="*/ 0 w 1428"/>
                <a:gd name="T9" fmla="*/ 105 h 105"/>
                <a:gd name="T10" fmla="*/ 0 w 1428"/>
                <a:gd name="T11" fmla="*/ 0 h 105"/>
                <a:gd name="T12" fmla="*/ 3 w 1428"/>
                <a:gd name="T13" fmla="*/ 99 h 105"/>
                <a:gd name="T14" fmla="*/ 1257 w 1428"/>
                <a:gd name="T15" fmla="*/ 99 h 105"/>
                <a:gd name="T16" fmla="*/ 1425 w 1428"/>
                <a:gd name="T17" fmla="*/ 99 h 105"/>
                <a:gd name="T18" fmla="*/ 1425 w 1428"/>
                <a:gd name="T19" fmla="*/ 5 h 105"/>
                <a:gd name="T20" fmla="*/ 1288 w 1428"/>
                <a:gd name="T21" fmla="*/ 5 h 105"/>
                <a:gd name="T22" fmla="*/ 3 w 1428"/>
                <a:gd name="T23" fmla="*/ 5 h 105"/>
                <a:gd name="T24" fmla="*/ 3 w 1428"/>
                <a:gd name="T25" fmla="*/ 99 h 10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28" h="105">
                  <a:moveTo>
                    <a:pt x="0" y="0"/>
                  </a:moveTo>
                  <a:lnTo>
                    <a:pt x="1428" y="0"/>
                  </a:lnTo>
                  <a:lnTo>
                    <a:pt x="1428" y="102"/>
                  </a:lnTo>
                  <a:lnTo>
                    <a:pt x="1428" y="105"/>
                  </a:lnTo>
                  <a:lnTo>
                    <a:pt x="0" y="105"/>
                  </a:lnTo>
                  <a:lnTo>
                    <a:pt x="0" y="0"/>
                  </a:lnTo>
                  <a:close/>
                  <a:moveTo>
                    <a:pt x="3" y="99"/>
                  </a:moveTo>
                  <a:lnTo>
                    <a:pt x="1257" y="99"/>
                  </a:lnTo>
                  <a:lnTo>
                    <a:pt x="1425" y="99"/>
                  </a:lnTo>
                  <a:lnTo>
                    <a:pt x="1425" y="5"/>
                  </a:lnTo>
                  <a:lnTo>
                    <a:pt x="1288" y="5"/>
                  </a:lnTo>
                  <a:lnTo>
                    <a:pt x="3" y="5"/>
                  </a:lnTo>
                  <a:lnTo>
                    <a:pt x="3" y="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2" name="Freeform 488"/>
            <p:cNvSpPr>
              <a:spLocks/>
            </p:cNvSpPr>
            <p:nvPr/>
          </p:nvSpPr>
          <p:spPr bwMode="auto">
            <a:xfrm>
              <a:off x="5050" y="391"/>
              <a:ext cx="3" cy="9"/>
            </a:xfrm>
            <a:custGeom>
              <a:avLst/>
              <a:gdLst>
                <a:gd name="T0" fmla="*/ 0 w 3"/>
                <a:gd name="T1" fmla="*/ 9 h 9"/>
                <a:gd name="T2" fmla="*/ 0 w 3"/>
                <a:gd name="T3" fmla="*/ 6 h 9"/>
                <a:gd name="T4" fmla="*/ 1 w 3"/>
                <a:gd name="T5" fmla="*/ 6 h 9"/>
                <a:gd name="T6" fmla="*/ 1 w 3"/>
                <a:gd name="T7" fmla="*/ 3 h 9"/>
                <a:gd name="T8" fmla="*/ 1 w 3"/>
                <a:gd name="T9" fmla="*/ 0 h 9"/>
                <a:gd name="T10" fmla="*/ 3 w 3"/>
                <a:gd name="T11" fmla="*/ 0 h 9"/>
                <a:gd name="T12" fmla="*/ 3 w 3"/>
                <a:gd name="T13" fmla="*/ 9 h 9"/>
                <a:gd name="T14" fmla="*/ 0 w 3"/>
                <a:gd name="T15" fmla="*/ 9 h 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" h="9">
                  <a:moveTo>
                    <a:pt x="0" y="9"/>
                  </a:moveTo>
                  <a:lnTo>
                    <a:pt x="0" y="6"/>
                  </a:lnTo>
                  <a:lnTo>
                    <a:pt x="1" y="6"/>
                  </a:lnTo>
                  <a:lnTo>
                    <a:pt x="1" y="3"/>
                  </a:lnTo>
                  <a:lnTo>
                    <a:pt x="1" y="0"/>
                  </a:lnTo>
                  <a:lnTo>
                    <a:pt x="3" y="0"/>
                  </a:lnTo>
                  <a:lnTo>
                    <a:pt x="3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3" name="Rectangle 489"/>
            <p:cNvSpPr>
              <a:spLocks noChangeArrowheads="1"/>
            </p:cNvSpPr>
            <p:nvPr/>
          </p:nvSpPr>
          <p:spPr bwMode="auto">
            <a:xfrm>
              <a:off x="8" y="463"/>
              <a:ext cx="1" cy="28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14" name="Freeform 490"/>
            <p:cNvSpPr>
              <a:spLocks/>
            </p:cNvSpPr>
            <p:nvPr/>
          </p:nvSpPr>
          <p:spPr bwMode="auto">
            <a:xfrm>
              <a:off x="4531" y="379"/>
              <a:ext cx="4" cy="4"/>
            </a:xfrm>
            <a:custGeom>
              <a:avLst/>
              <a:gdLst>
                <a:gd name="T0" fmla="*/ 1 w 4"/>
                <a:gd name="T1" fmla="*/ 0 h 4"/>
                <a:gd name="T2" fmla="*/ 4 w 4"/>
                <a:gd name="T3" fmla="*/ 0 h 4"/>
                <a:gd name="T4" fmla="*/ 1 w 4"/>
                <a:gd name="T5" fmla="*/ 4 h 4"/>
                <a:gd name="T6" fmla="*/ 0 w 4"/>
                <a:gd name="T7" fmla="*/ 4 h 4"/>
                <a:gd name="T8" fmla="*/ 0 w 4"/>
                <a:gd name="T9" fmla="*/ 1 h 4"/>
                <a:gd name="T10" fmla="*/ 1 w 4"/>
                <a:gd name="T11" fmla="*/ 0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" h="4">
                  <a:moveTo>
                    <a:pt x="1" y="0"/>
                  </a:moveTo>
                  <a:lnTo>
                    <a:pt x="4" y="0"/>
                  </a:lnTo>
                  <a:lnTo>
                    <a:pt x="1" y="4"/>
                  </a:lnTo>
                  <a:lnTo>
                    <a:pt x="0" y="4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5" name="Freeform 491"/>
            <p:cNvSpPr>
              <a:spLocks/>
            </p:cNvSpPr>
            <p:nvPr/>
          </p:nvSpPr>
          <p:spPr bwMode="auto">
            <a:xfrm>
              <a:off x="5010" y="372"/>
              <a:ext cx="38" cy="2"/>
            </a:xfrm>
            <a:custGeom>
              <a:avLst/>
              <a:gdLst>
                <a:gd name="T0" fmla="*/ 36 w 38"/>
                <a:gd name="T1" fmla="*/ 2 h 2"/>
                <a:gd name="T2" fmla="*/ 5 w 38"/>
                <a:gd name="T3" fmla="*/ 2 h 2"/>
                <a:gd name="T4" fmla="*/ 5 w 38"/>
                <a:gd name="T5" fmla="*/ 2 h 2"/>
                <a:gd name="T6" fmla="*/ 0 w 38"/>
                <a:gd name="T7" fmla="*/ 2 h 2"/>
                <a:gd name="T8" fmla="*/ 0 w 38"/>
                <a:gd name="T9" fmla="*/ 0 h 2"/>
                <a:gd name="T10" fmla="*/ 0 w 38"/>
                <a:gd name="T11" fmla="*/ 0 h 2"/>
                <a:gd name="T12" fmla="*/ 5 w 38"/>
                <a:gd name="T13" fmla="*/ 0 h 2"/>
                <a:gd name="T14" fmla="*/ 36 w 38"/>
                <a:gd name="T15" fmla="*/ 0 h 2"/>
                <a:gd name="T16" fmla="*/ 36 w 38"/>
                <a:gd name="T17" fmla="*/ 0 h 2"/>
                <a:gd name="T18" fmla="*/ 38 w 38"/>
                <a:gd name="T19" fmla="*/ 0 h 2"/>
                <a:gd name="T20" fmla="*/ 38 w 38"/>
                <a:gd name="T21" fmla="*/ 2 h 2"/>
                <a:gd name="T22" fmla="*/ 38 w 38"/>
                <a:gd name="T23" fmla="*/ 2 h 2"/>
                <a:gd name="T24" fmla="*/ 36 w 38"/>
                <a:gd name="T25" fmla="*/ 2 h 2"/>
                <a:gd name="T26" fmla="*/ 36 w 38"/>
                <a:gd name="T27" fmla="*/ 2 h 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8" h="2">
                  <a:moveTo>
                    <a:pt x="36" y="2"/>
                  </a:moveTo>
                  <a:lnTo>
                    <a:pt x="5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5" y="0"/>
                  </a:lnTo>
                  <a:lnTo>
                    <a:pt x="36" y="0"/>
                  </a:lnTo>
                  <a:lnTo>
                    <a:pt x="38" y="0"/>
                  </a:lnTo>
                  <a:lnTo>
                    <a:pt x="38" y="2"/>
                  </a:lnTo>
                  <a:lnTo>
                    <a:pt x="36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6" name="Rectangle 492"/>
            <p:cNvSpPr>
              <a:spLocks noChangeArrowheads="1"/>
            </p:cNvSpPr>
            <p:nvPr/>
          </p:nvSpPr>
          <p:spPr bwMode="auto">
            <a:xfrm>
              <a:off x="5336" y="35"/>
              <a:ext cx="3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17" name="Rectangle 493"/>
            <p:cNvSpPr>
              <a:spLocks noChangeArrowheads="1"/>
            </p:cNvSpPr>
            <p:nvPr/>
          </p:nvSpPr>
          <p:spPr bwMode="auto">
            <a:xfrm>
              <a:off x="5333" y="35"/>
              <a:ext cx="3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18" name="Freeform 494"/>
            <p:cNvSpPr>
              <a:spLocks noEditPoints="1"/>
            </p:cNvSpPr>
            <p:nvPr/>
          </p:nvSpPr>
          <p:spPr bwMode="auto">
            <a:xfrm>
              <a:off x="5055" y="383"/>
              <a:ext cx="20" cy="31"/>
            </a:xfrm>
            <a:custGeom>
              <a:avLst/>
              <a:gdLst>
                <a:gd name="T0" fmla="*/ 16 w 20"/>
                <a:gd name="T1" fmla="*/ 1 h 31"/>
                <a:gd name="T2" fmla="*/ 12 w 20"/>
                <a:gd name="T3" fmla="*/ 1 h 31"/>
                <a:gd name="T4" fmla="*/ 12 w 20"/>
                <a:gd name="T5" fmla="*/ 6 h 31"/>
                <a:gd name="T6" fmla="*/ 16 w 20"/>
                <a:gd name="T7" fmla="*/ 6 h 31"/>
                <a:gd name="T8" fmla="*/ 16 w 20"/>
                <a:gd name="T9" fmla="*/ 1 h 31"/>
                <a:gd name="T10" fmla="*/ 20 w 20"/>
                <a:gd name="T11" fmla="*/ 27 h 31"/>
                <a:gd name="T12" fmla="*/ 0 w 20"/>
                <a:gd name="T13" fmla="*/ 27 h 31"/>
                <a:gd name="T14" fmla="*/ 0 w 20"/>
                <a:gd name="T15" fmla="*/ 31 h 31"/>
                <a:gd name="T16" fmla="*/ 0 w 20"/>
                <a:gd name="T17" fmla="*/ 31 h 31"/>
                <a:gd name="T18" fmla="*/ 0 w 20"/>
                <a:gd name="T19" fmla="*/ 27 h 31"/>
                <a:gd name="T20" fmla="*/ 6 w 20"/>
                <a:gd name="T21" fmla="*/ 27 h 31"/>
                <a:gd name="T22" fmla="*/ 6 w 20"/>
                <a:gd name="T23" fmla="*/ 0 h 31"/>
                <a:gd name="T24" fmla="*/ 20 w 20"/>
                <a:gd name="T25" fmla="*/ 0 h 31"/>
                <a:gd name="T26" fmla="*/ 20 w 20"/>
                <a:gd name="T27" fmla="*/ 27 h 3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0" h="31">
                  <a:moveTo>
                    <a:pt x="16" y="1"/>
                  </a:moveTo>
                  <a:lnTo>
                    <a:pt x="12" y="1"/>
                  </a:lnTo>
                  <a:lnTo>
                    <a:pt x="12" y="6"/>
                  </a:lnTo>
                  <a:lnTo>
                    <a:pt x="16" y="6"/>
                  </a:lnTo>
                  <a:lnTo>
                    <a:pt x="16" y="1"/>
                  </a:lnTo>
                  <a:close/>
                  <a:moveTo>
                    <a:pt x="20" y="27"/>
                  </a:moveTo>
                  <a:lnTo>
                    <a:pt x="0" y="2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6" y="27"/>
                  </a:lnTo>
                  <a:lnTo>
                    <a:pt x="6" y="0"/>
                  </a:lnTo>
                  <a:lnTo>
                    <a:pt x="20" y="0"/>
                  </a:lnTo>
                  <a:lnTo>
                    <a:pt x="20" y="27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9" name="Freeform 495"/>
            <p:cNvSpPr>
              <a:spLocks/>
            </p:cNvSpPr>
            <p:nvPr/>
          </p:nvSpPr>
          <p:spPr bwMode="auto">
            <a:xfrm>
              <a:off x="5336" y="27"/>
              <a:ext cx="50" cy="40"/>
            </a:xfrm>
            <a:custGeom>
              <a:avLst/>
              <a:gdLst>
                <a:gd name="T0" fmla="*/ 0 w 50"/>
                <a:gd name="T1" fmla="*/ 0 h 40"/>
                <a:gd name="T2" fmla="*/ 50 w 50"/>
                <a:gd name="T3" fmla="*/ 0 h 40"/>
                <a:gd name="T4" fmla="*/ 50 w 50"/>
                <a:gd name="T5" fmla="*/ 40 h 40"/>
                <a:gd name="T6" fmla="*/ 48 w 50"/>
                <a:gd name="T7" fmla="*/ 40 h 40"/>
                <a:gd name="T8" fmla="*/ 48 w 50"/>
                <a:gd name="T9" fmla="*/ 2 h 40"/>
                <a:gd name="T10" fmla="*/ 3 w 50"/>
                <a:gd name="T11" fmla="*/ 2 h 40"/>
                <a:gd name="T12" fmla="*/ 3 w 50"/>
                <a:gd name="T13" fmla="*/ 5 h 40"/>
                <a:gd name="T14" fmla="*/ 0 w 50"/>
                <a:gd name="T15" fmla="*/ 5 h 40"/>
                <a:gd name="T16" fmla="*/ 0 w 50"/>
                <a:gd name="T17" fmla="*/ 0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0" h="40">
                  <a:moveTo>
                    <a:pt x="0" y="0"/>
                  </a:moveTo>
                  <a:lnTo>
                    <a:pt x="50" y="0"/>
                  </a:lnTo>
                  <a:lnTo>
                    <a:pt x="50" y="40"/>
                  </a:lnTo>
                  <a:lnTo>
                    <a:pt x="48" y="40"/>
                  </a:lnTo>
                  <a:lnTo>
                    <a:pt x="48" y="2"/>
                  </a:lnTo>
                  <a:lnTo>
                    <a:pt x="3" y="2"/>
                  </a:lnTo>
                  <a:lnTo>
                    <a:pt x="3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0" name="Rectangle 496"/>
            <p:cNvSpPr>
              <a:spLocks noChangeArrowheads="1"/>
            </p:cNvSpPr>
            <p:nvPr/>
          </p:nvSpPr>
          <p:spPr bwMode="auto">
            <a:xfrm>
              <a:off x="5055" y="410"/>
              <a:ext cx="20" cy="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21" name="Rectangle 497"/>
            <p:cNvSpPr>
              <a:spLocks noChangeArrowheads="1"/>
            </p:cNvSpPr>
            <p:nvPr/>
          </p:nvSpPr>
          <p:spPr bwMode="auto">
            <a:xfrm>
              <a:off x="8" y="460"/>
              <a:ext cx="5" cy="3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22" name="Rectangle 498"/>
            <p:cNvSpPr>
              <a:spLocks noChangeArrowheads="1"/>
            </p:cNvSpPr>
            <p:nvPr/>
          </p:nvSpPr>
          <p:spPr bwMode="auto">
            <a:xfrm>
              <a:off x="5067" y="384"/>
              <a:ext cx="4" cy="5"/>
            </a:xfrm>
            <a:prstGeom prst="rect">
              <a:avLst/>
            </a:prstGeom>
            <a:solidFill>
              <a:srgbClr val="BED6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23" name="Freeform 499"/>
            <p:cNvSpPr>
              <a:spLocks/>
            </p:cNvSpPr>
            <p:nvPr/>
          </p:nvSpPr>
          <p:spPr bwMode="auto">
            <a:xfrm>
              <a:off x="5511" y="393"/>
              <a:ext cx="4" cy="8"/>
            </a:xfrm>
            <a:custGeom>
              <a:avLst/>
              <a:gdLst>
                <a:gd name="T0" fmla="*/ 3 w 4"/>
                <a:gd name="T1" fmla="*/ 8 h 8"/>
                <a:gd name="T2" fmla="*/ 3 w 4"/>
                <a:gd name="T3" fmla="*/ 8 h 8"/>
                <a:gd name="T4" fmla="*/ 0 w 4"/>
                <a:gd name="T5" fmla="*/ 0 h 8"/>
                <a:gd name="T6" fmla="*/ 2 w 4"/>
                <a:gd name="T7" fmla="*/ 0 h 8"/>
                <a:gd name="T8" fmla="*/ 2 w 4"/>
                <a:gd name="T9" fmla="*/ 0 h 8"/>
                <a:gd name="T10" fmla="*/ 4 w 4"/>
                <a:gd name="T11" fmla="*/ 7 h 8"/>
                <a:gd name="T12" fmla="*/ 3 w 4"/>
                <a:gd name="T13" fmla="*/ 8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" h="8">
                  <a:moveTo>
                    <a:pt x="3" y="8"/>
                  </a:moveTo>
                  <a:lnTo>
                    <a:pt x="3" y="8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7"/>
                  </a:lnTo>
                  <a:lnTo>
                    <a:pt x="3" y="8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4" name="Freeform 500"/>
            <p:cNvSpPr>
              <a:spLocks/>
            </p:cNvSpPr>
            <p:nvPr/>
          </p:nvSpPr>
          <p:spPr bwMode="auto">
            <a:xfrm>
              <a:off x="623" y="202"/>
              <a:ext cx="2" cy="4"/>
            </a:xfrm>
            <a:custGeom>
              <a:avLst/>
              <a:gdLst>
                <a:gd name="T0" fmla="*/ 2 w 2"/>
                <a:gd name="T1" fmla="*/ 1 h 4"/>
                <a:gd name="T2" fmla="*/ 2 w 2"/>
                <a:gd name="T3" fmla="*/ 4 h 4"/>
                <a:gd name="T4" fmla="*/ 0 w 2"/>
                <a:gd name="T5" fmla="*/ 4 h 4"/>
                <a:gd name="T6" fmla="*/ 0 w 2"/>
                <a:gd name="T7" fmla="*/ 3 h 4"/>
                <a:gd name="T8" fmla="*/ 2 w 2"/>
                <a:gd name="T9" fmla="*/ 3 h 4"/>
                <a:gd name="T10" fmla="*/ 0 w 2"/>
                <a:gd name="T11" fmla="*/ 1 h 4"/>
                <a:gd name="T12" fmla="*/ 0 w 2"/>
                <a:gd name="T13" fmla="*/ 0 h 4"/>
                <a:gd name="T14" fmla="*/ 2 w 2"/>
                <a:gd name="T15" fmla="*/ 1 h 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" h="4">
                  <a:moveTo>
                    <a:pt x="2" y="1"/>
                  </a:moveTo>
                  <a:lnTo>
                    <a:pt x="2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2" y="3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5" name="Rectangle 501"/>
            <p:cNvSpPr>
              <a:spLocks noChangeArrowheads="1"/>
            </p:cNvSpPr>
            <p:nvPr/>
          </p:nvSpPr>
          <p:spPr bwMode="auto">
            <a:xfrm>
              <a:off x="5055" y="414"/>
              <a:ext cx="20" cy="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26" name="Freeform 502"/>
            <p:cNvSpPr>
              <a:spLocks/>
            </p:cNvSpPr>
            <p:nvPr/>
          </p:nvSpPr>
          <p:spPr bwMode="auto">
            <a:xfrm>
              <a:off x="5688" y="8"/>
              <a:ext cx="3" cy="3"/>
            </a:xfrm>
            <a:custGeom>
              <a:avLst/>
              <a:gdLst>
                <a:gd name="T0" fmla="*/ 3 w 3"/>
                <a:gd name="T1" fmla="*/ 0 h 3"/>
                <a:gd name="T2" fmla="*/ 3 w 3"/>
                <a:gd name="T3" fmla="*/ 3 h 3"/>
                <a:gd name="T4" fmla="*/ 3 w 3"/>
                <a:gd name="T5" fmla="*/ 3 h 3"/>
                <a:gd name="T6" fmla="*/ 0 w 3"/>
                <a:gd name="T7" fmla="*/ 3 h 3"/>
                <a:gd name="T8" fmla="*/ 0 w 3"/>
                <a:gd name="T9" fmla="*/ 0 h 3"/>
                <a:gd name="T10" fmla="*/ 3 w 3"/>
                <a:gd name="T11" fmla="*/ 0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lnTo>
                    <a:pt x="3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7" name="Freeform 503"/>
            <p:cNvSpPr>
              <a:spLocks/>
            </p:cNvSpPr>
            <p:nvPr/>
          </p:nvSpPr>
          <p:spPr bwMode="auto">
            <a:xfrm>
              <a:off x="5559" y="414"/>
              <a:ext cx="14" cy="10"/>
            </a:xfrm>
            <a:custGeom>
              <a:avLst/>
              <a:gdLst>
                <a:gd name="T0" fmla="*/ 5 w 14"/>
                <a:gd name="T1" fmla="*/ 10 h 10"/>
                <a:gd name="T2" fmla="*/ 0 w 14"/>
                <a:gd name="T3" fmla="*/ 4 h 10"/>
                <a:gd name="T4" fmla="*/ 1 w 14"/>
                <a:gd name="T5" fmla="*/ 4 h 10"/>
                <a:gd name="T6" fmla="*/ 5 w 14"/>
                <a:gd name="T7" fmla="*/ 8 h 10"/>
                <a:gd name="T8" fmla="*/ 12 w 14"/>
                <a:gd name="T9" fmla="*/ 1 h 10"/>
                <a:gd name="T10" fmla="*/ 12 w 14"/>
                <a:gd name="T11" fmla="*/ 0 h 10"/>
                <a:gd name="T12" fmla="*/ 14 w 14"/>
                <a:gd name="T13" fmla="*/ 1 h 10"/>
                <a:gd name="T14" fmla="*/ 5 w 14"/>
                <a:gd name="T15" fmla="*/ 10 h 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" h="10">
                  <a:moveTo>
                    <a:pt x="5" y="10"/>
                  </a:moveTo>
                  <a:lnTo>
                    <a:pt x="0" y="4"/>
                  </a:lnTo>
                  <a:lnTo>
                    <a:pt x="1" y="4"/>
                  </a:lnTo>
                  <a:lnTo>
                    <a:pt x="5" y="8"/>
                  </a:lnTo>
                  <a:lnTo>
                    <a:pt x="12" y="1"/>
                  </a:lnTo>
                  <a:lnTo>
                    <a:pt x="12" y="0"/>
                  </a:lnTo>
                  <a:lnTo>
                    <a:pt x="14" y="1"/>
                  </a:lnTo>
                  <a:lnTo>
                    <a:pt x="5" y="1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8" name="Rectangle 504"/>
            <p:cNvSpPr>
              <a:spLocks noChangeArrowheads="1"/>
            </p:cNvSpPr>
            <p:nvPr/>
          </p:nvSpPr>
          <p:spPr bwMode="auto">
            <a:xfrm>
              <a:off x="5374" y="70"/>
              <a:ext cx="3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29" name="Rectangle 505"/>
            <p:cNvSpPr>
              <a:spLocks noChangeArrowheads="1"/>
            </p:cNvSpPr>
            <p:nvPr/>
          </p:nvSpPr>
          <p:spPr bwMode="auto">
            <a:xfrm>
              <a:off x="5377" y="70"/>
              <a:ext cx="2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30" name="Freeform 506"/>
            <p:cNvSpPr>
              <a:spLocks/>
            </p:cNvSpPr>
            <p:nvPr/>
          </p:nvSpPr>
          <p:spPr bwMode="auto">
            <a:xfrm>
              <a:off x="5510" y="382"/>
              <a:ext cx="1" cy="1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0 h 1"/>
                <a:gd name="T4" fmla="*/ 1 w 1"/>
                <a:gd name="T5" fmla="*/ 0 h 1"/>
                <a:gd name="T6" fmla="*/ 1 w 1"/>
                <a:gd name="T7" fmla="*/ 1 h 1"/>
                <a:gd name="T8" fmla="*/ 0 w 1"/>
                <a:gd name="T9" fmla="*/ 1 h 1"/>
                <a:gd name="T10" fmla="*/ 0 w 1"/>
                <a:gd name="T11" fmla="*/ 1 h 1"/>
                <a:gd name="T12" fmla="*/ 0 w 1"/>
                <a:gd name="T13" fmla="*/ 0 h 1"/>
                <a:gd name="T14" fmla="*/ 0 w 1"/>
                <a:gd name="T15" fmla="*/ 0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1" name="Rectangle 507"/>
            <p:cNvSpPr>
              <a:spLocks noChangeArrowheads="1"/>
            </p:cNvSpPr>
            <p:nvPr/>
          </p:nvSpPr>
          <p:spPr bwMode="auto">
            <a:xfrm>
              <a:off x="4120" y="182"/>
              <a:ext cx="7" cy="94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32" name="Rectangle 508"/>
            <p:cNvSpPr>
              <a:spLocks noChangeArrowheads="1"/>
            </p:cNvSpPr>
            <p:nvPr/>
          </p:nvSpPr>
          <p:spPr bwMode="auto">
            <a:xfrm>
              <a:off x="5384" y="67"/>
              <a:ext cx="2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33" name="Rectangle 509"/>
            <p:cNvSpPr>
              <a:spLocks noChangeArrowheads="1"/>
            </p:cNvSpPr>
            <p:nvPr/>
          </p:nvSpPr>
          <p:spPr bwMode="auto">
            <a:xfrm>
              <a:off x="5156" y="8"/>
              <a:ext cx="3" cy="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34" name="Rectangle 510"/>
            <p:cNvSpPr>
              <a:spLocks noChangeArrowheads="1"/>
            </p:cNvSpPr>
            <p:nvPr/>
          </p:nvSpPr>
          <p:spPr bwMode="auto">
            <a:xfrm>
              <a:off x="5154" y="8"/>
              <a:ext cx="2" cy="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35" name="Freeform 511"/>
            <p:cNvSpPr>
              <a:spLocks/>
            </p:cNvSpPr>
            <p:nvPr/>
          </p:nvSpPr>
          <p:spPr bwMode="auto">
            <a:xfrm>
              <a:off x="5557" y="414"/>
              <a:ext cx="3" cy="3"/>
            </a:xfrm>
            <a:custGeom>
              <a:avLst/>
              <a:gdLst>
                <a:gd name="T0" fmla="*/ 0 w 3"/>
                <a:gd name="T1" fmla="*/ 1 h 3"/>
                <a:gd name="T2" fmla="*/ 2 w 3"/>
                <a:gd name="T3" fmla="*/ 0 h 3"/>
                <a:gd name="T4" fmla="*/ 3 w 3"/>
                <a:gd name="T5" fmla="*/ 1 h 3"/>
                <a:gd name="T6" fmla="*/ 2 w 3"/>
                <a:gd name="T7" fmla="*/ 3 h 3"/>
                <a:gd name="T8" fmla="*/ 0 w 3"/>
                <a:gd name="T9" fmla="*/ 1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1"/>
                  </a:moveTo>
                  <a:lnTo>
                    <a:pt x="2" y="0"/>
                  </a:lnTo>
                  <a:lnTo>
                    <a:pt x="3" y="1"/>
                  </a:lnTo>
                  <a:lnTo>
                    <a:pt x="2" y="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6" name="Rectangle 512"/>
            <p:cNvSpPr>
              <a:spLocks noChangeArrowheads="1"/>
            </p:cNvSpPr>
            <p:nvPr/>
          </p:nvSpPr>
          <p:spPr bwMode="auto">
            <a:xfrm>
              <a:off x="5424" y="8"/>
              <a:ext cx="3" cy="3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37" name="Rectangle 513"/>
            <p:cNvSpPr>
              <a:spLocks noChangeArrowheads="1"/>
            </p:cNvSpPr>
            <p:nvPr/>
          </p:nvSpPr>
          <p:spPr bwMode="auto">
            <a:xfrm>
              <a:off x="5427" y="8"/>
              <a:ext cx="3" cy="3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38" name="Freeform 514"/>
            <p:cNvSpPr>
              <a:spLocks/>
            </p:cNvSpPr>
            <p:nvPr/>
          </p:nvSpPr>
          <p:spPr bwMode="auto">
            <a:xfrm>
              <a:off x="13" y="332"/>
              <a:ext cx="1854" cy="156"/>
            </a:xfrm>
            <a:custGeom>
              <a:avLst/>
              <a:gdLst>
                <a:gd name="T0" fmla="*/ 1818 w 1854"/>
                <a:gd name="T1" fmla="*/ 0 h 156"/>
                <a:gd name="T2" fmla="*/ 1818 w 1854"/>
                <a:gd name="T3" fmla="*/ 0 h 156"/>
                <a:gd name="T4" fmla="*/ 1832 w 1854"/>
                <a:gd name="T5" fmla="*/ 2 h 156"/>
                <a:gd name="T6" fmla="*/ 1843 w 1854"/>
                <a:gd name="T7" fmla="*/ 6 h 156"/>
                <a:gd name="T8" fmla="*/ 1843 w 1854"/>
                <a:gd name="T9" fmla="*/ 6 h 156"/>
                <a:gd name="T10" fmla="*/ 1847 w 1854"/>
                <a:gd name="T11" fmla="*/ 9 h 156"/>
                <a:gd name="T12" fmla="*/ 1850 w 1854"/>
                <a:gd name="T13" fmla="*/ 12 h 156"/>
                <a:gd name="T14" fmla="*/ 1853 w 1854"/>
                <a:gd name="T15" fmla="*/ 16 h 156"/>
                <a:gd name="T16" fmla="*/ 1854 w 1854"/>
                <a:gd name="T17" fmla="*/ 19 h 156"/>
                <a:gd name="T18" fmla="*/ 1854 w 1854"/>
                <a:gd name="T19" fmla="*/ 19 h 156"/>
                <a:gd name="T20" fmla="*/ 1854 w 1854"/>
                <a:gd name="T21" fmla="*/ 19 h 156"/>
                <a:gd name="T22" fmla="*/ 1854 w 1854"/>
                <a:gd name="T23" fmla="*/ 19 h 156"/>
                <a:gd name="T24" fmla="*/ 1854 w 1854"/>
                <a:gd name="T25" fmla="*/ 20 h 156"/>
                <a:gd name="T26" fmla="*/ 1854 w 1854"/>
                <a:gd name="T27" fmla="*/ 27 h 156"/>
                <a:gd name="T28" fmla="*/ 1854 w 1854"/>
                <a:gd name="T29" fmla="*/ 27 h 156"/>
                <a:gd name="T30" fmla="*/ 1853 w 1854"/>
                <a:gd name="T31" fmla="*/ 42 h 156"/>
                <a:gd name="T32" fmla="*/ 1852 w 1854"/>
                <a:gd name="T33" fmla="*/ 62 h 156"/>
                <a:gd name="T34" fmla="*/ 1852 w 1854"/>
                <a:gd name="T35" fmla="*/ 156 h 156"/>
                <a:gd name="T36" fmla="*/ 191 w 1854"/>
                <a:gd name="T37" fmla="*/ 156 h 156"/>
                <a:gd name="T38" fmla="*/ 0 w 1854"/>
                <a:gd name="T39" fmla="*/ 156 h 156"/>
                <a:gd name="T40" fmla="*/ 0 w 1854"/>
                <a:gd name="T41" fmla="*/ 134 h 156"/>
                <a:gd name="T42" fmla="*/ 194 w 1854"/>
                <a:gd name="T43" fmla="*/ 134 h 156"/>
                <a:gd name="T44" fmla="*/ 194 w 1854"/>
                <a:gd name="T45" fmla="*/ 20 h 156"/>
                <a:gd name="T46" fmla="*/ 194 w 1854"/>
                <a:gd name="T47" fmla="*/ 20 h 156"/>
                <a:gd name="T48" fmla="*/ 194 w 1854"/>
                <a:gd name="T49" fmla="*/ 17 h 156"/>
                <a:gd name="T50" fmla="*/ 197 w 1854"/>
                <a:gd name="T51" fmla="*/ 13 h 156"/>
                <a:gd name="T52" fmla="*/ 197 w 1854"/>
                <a:gd name="T53" fmla="*/ 13 h 156"/>
                <a:gd name="T54" fmla="*/ 201 w 1854"/>
                <a:gd name="T55" fmla="*/ 9 h 156"/>
                <a:gd name="T56" fmla="*/ 209 w 1854"/>
                <a:gd name="T57" fmla="*/ 5 h 156"/>
                <a:gd name="T58" fmla="*/ 209 w 1854"/>
                <a:gd name="T59" fmla="*/ 5 h 156"/>
                <a:gd name="T60" fmla="*/ 219 w 1854"/>
                <a:gd name="T61" fmla="*/ 2 h 156"/>
                <a:gd name="T62" fmla="*/ 230 w 1854"/>
                <a:gd name="T63" fmla="*/ 0 h 156"/>
                <a:gd name="T64" fmla="*/ 1818 w 1854"/>
                <a:gd name="T65" fmla="*/ 0 h 15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854" h="156">
                  <a:moveTo>
                    <a:pt x="1818" y="0"/>
                  </a:moveTo>
                  <a:lnTo>
                    <a:pt x="1818" y="0"/>
                  </a:lnTo>
                  <a:lnTo>
                    <a:pt x="1832" y="2"/>
                  </a:lnTo>
                  <a:lnTo>
                    <a:pt x="1843" y="6"/>
                  </a:lnTo>
                  <a:lnTo>
                    <a:pt x="1847" y="9"/>
                  </a:lnTo>
                  <a:lnTo>
                    <a:pt x="1850" y="12"/>
                  </a:lnTo>
                  <a:lnTo>
                    <a:pt x="1853" y="16"/>
                  </a:lnTo>
                  <a:lnTo>
                    <a:pt x="1854" y="19"/>
                  </a:lnTo>
                  <a:lnTo>
                    <a:pt x="1854" y="20"/>
                  </a:lnTo>
                  <a:lnTo>
                    <a:pt x="1854" y="27"/>
                  </a:lnTo>
                  <a:lnTo>
                    <a:pt x="1853" y="42"/>
                  </a:lnTo>
                  <a:lnTo>
                    <a:pt x="1852" y="62"/>
                  </a:lnTo>
                  <a:lnTo>
                    <a:pt x="1852" y="156"/>
                  </a:lnTo>
                  <a:lnTo>
                    <a:pt x="191" y="156"/>
                  </a:lnTo>
                  <a:lnTo>
                    <a:pt x="0" y="156"/>
                  </a:lnTo>
                  <a:lnTo>
                    <a:pt x="0" y="134"/>
                  </a:lnTo>
                  <a:lnTo>
                    <a:pt x="194" y="134"/>
                  </a:lnTo>
                  <a:lnTo>
                    <a:pt x="194" y="20"/>
                  </a:lnTo>
                  <a:lnTo>
                    <a:pt x="194" y="17"/>
                  </a:lnTo>
                  <a:lnTo>
                    <a:pt x="197" y="13"/>
                  </a:lnTo>
                  <a:lnTo>
                    <a:pt x="201" y="9"/>
                  </a:lnTo>
                  <a:lnTo>
                    <a:pt x="209" y="5"/>
                  </a:lnTo>
                  <a:lnTo>
                    <a:pt x="219" y="2"/>
                  </a:lnTo>
                  <a:lnTo>
                    <a:pt x="230" y="0"/>
                  </a:lnTo>
                  <a:lnTo>
                    <a:pt x="1818" y="0"/>
                  </a:lnTo>
                  <a:close/>
                </a:path>
              </a:pathLst>
            </a:custGeom>
            <a:solidFill>
              <a:srgbClr val="D8E8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9" name="Freeform 515"/>
            <p:cNvSpPr>
              <a:spLocks/>
            </p:cNvSpPr>
            <p:nvPr/>
          </p:nvSpPr>
          <p:spPr bwMode="auto">
            <a:xfrm>
              <a:off x="5506" y="408"/>
              <a:ext cx="1" cy="3"/>
            </a:xfrm>
            <a:custGeom>
              <a:avLst/>
              <a:gdLst>
                <a:gd name="T0" fmla="*/ 1 w 1"/>
                <a:gd name="T1" fmla="*/ 0 h 3"/>
                <a:gd name="T2" fmla="*/ 1 w 1"/>
                <a:gd name="T3" fmla="*/ 2 h 3"/>
                <a:gd name="T4" fmla="*/ 0 w 1"/>
                <a:gd name="T5" fmla="*/ 3 h 3"/>
                <a:gd name="T6" fmla="*/ 0 w 1"/>
                <a:gd name="T7" fmla="*/ 2 h 3"/>
                <a:gd name="T8" fmla="*/ 1 w 1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1" y="0"/>
                  </a:moveTo>
                  <a:lnTo>
                    <a:pt x="1" y="2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0" name="Rectangle 516"/>
            <p:cNvSpPr>
              <a:spLocks noChangeArrowheads="1"/>
            </p:cNvSpPr>
            <p:nvPr/>
          </p:nvSpPr>
          <p:spPr bwMode="auto">
            <a:xfrm>
              <a:off x="5050" y="410"/>
              <a:ext cx="3" cy="4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41" name="Freeform 517"/>
            <p:cNvSpPr>
              <a:spLocks/>
            </p:cNvSpPr>
            <p:nvPr/>
          </p:nvSpPr>
          <p:spPr bwMode="auto">
            <a:xfrm>
              <a:off x="5012" y="394"/>
              <a:ext cx="38" cy="3"/>
            </a:xfrm>
            <a:custGeom>
              <a:avLst/>
              <a:gdLst>
                <a:gd name="T0" fmla="*/ 38 w 38"/>
                <a:gd name="T1" fmla="*/ 3 h 3"/>
                <a:gd name="T2" fmla="*/ 0 w 38"/>
                <a:gd name="T3" fmla="*/ 3 h 3"/>
                <a:gd name="T4" fmla="*/ 0 w 38"/>
                <a:gd name="T5" fmla="*/ 0 h 3"/>
                <a:gd name="T6" fmla="*/ 36 w 38"/>
                <a:gd name="T7" fmla="*/ 0 h 3"/>
                <a:gd name="T8" fmla="*/ 36 w 38"/>
                <a:gd name="T9" fmla="*/ 0 h 3"/>
                <a:gd name="T10" fmla="*/ 38 w 38"/>
                <a:gd name="T11" fmla="*/ 0 h 3"/>
                <a:gd name="T12" fmla="*/ 38 w 38"/>
                <a:gd name="T13" fmla="*/ 3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8" h="3">
                  <a:moveTo>
                    <a:pt x="38" y="3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36" y="0"/>
                  </a:lnTo>
                  <a:lnTo>
                    <a:pt x="38" y="0"/>
                  </a:lnTo>
                  <a:lnTo>
                    <a:pt x="38" y="3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2" name="Freeform 518"/>
            <p:cNvSpPr>
              <a:spLocks/>
            </p:cNvSpPr>
            <p:nvPr/>
          </p:nvSpPr>
          <p:spPr bwMode="auto">
            <a:xfrm>
              <a:off x="571" y="196"/>
              <a:ext cx="51" cy="68"/>
            </a:xfrm>
            <a:custGeom>
              <a:avLst/>
              <a:gdLst>
                <a:gd name="T0" fmla="*/ 38 w 51"/>
                <a:gd name="T1" fmla="*/ 5 h 68"/>
                <a:gd name="T2" fmla="*/ 35 w 51"/>
                <a:gd name="T3" fmla="*/ 14 h 68"/>
                <a:gd name="T4" fmla="*/ 45 w 51"/>
                <a:gd name="T5" fmla="*/ 13 h 68"/>
                <a:gd name="T6" fmla="*/ 51 w 51"/>
                <a:gd name="T7" fmla="*/ 12 h 68"/>
                <a:gd name="T8" fmla="*/ 51 w 51"/>
                <a:gd name="T9" fmla="*/ 68 h 68"/>
                <a:gd name="T10" fmla="*/ 0 w 51"/>
                <a:gd name="T11" fmla="*/ 68 h 68"/>
                <a:gd name="T12" fmla="*/ 0 w 51"/>
                <a:gd name="T13" fmla="*/ 0 h 68"/>
                <a:gd name="T14" fmla="*/ 40 w 51"/>
                <a:gd name="T15" fmla="*/ 0 h 68"/>
                <a:gd name="T16" fmla="*/ 38 w 51"/>
                <a:gd name="T17" fmla="*/ 5 h 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" h="68">
                  <a:moveTo>
                    <a:pt x="38" y="5"/>
                  </a:moveTo>
                  <a:lnTo>
                    <a:pt x="35" y="14"/>
                  </a:lnTo>
                  <a:lnTo>
                    <a:pt x="45" y="13"/>
                  </a:lnTo>
                  <a:lnTo>
                    <a:pt x="51" y="12"/>
                  </a:lnTo>
                  <a:lnTo>
                    <a:pt x="51" y="68"/>
                  </a:lnTo>
                  <a:lnTo>
                    <a:pt x="0" y="68"/>
                  </a:lnTo>
                  <a:lnTo>
                    <a:pt x="0" y="0"/>
                  </a:lnTo>
                  <a:lnTo>
                    <a:pt x="40" y="0"/>
                  </a:lnTo>
                  <a:lnTo>
                    <a:pt x="38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3" name="Freeform 519"/>
            <p:cNvSpPr>
              <a:spLocks/>
            </p:cNvSpPr>
            <p:nvPr/>
          </p:nvSpPr>
          <p:spPr bwMode="auto">
            <a:xfrm>
              <a:off x="622" y="206"/>
              <a:ext cx="1" cy="58"/>
            </a:xfrm>
            <a:custGeom>
              <a:avLst/>
              <a:gdLst>
                <a:gd name="T0" fmla="*/ 0 w 1"/>
                <a:gd name="T1" fmla="*/ 2 h 58"/>
                <a:gd name="T2" fmla="*/ 1 w 1"/>
                <a:gd name="T3" fmla="*/ 0 h 58"/>
                <a:gd name="T4" fmla="*/ 1 w 1"/>
                <a:gd name="T5" fmla="*/ 58 h 58"/>
                <a:gd name="T6" fmla="*/ 0 w 1"/>
                <a:gd name="T7" fmla="*/ 58 h 58"/>
                <a:gd name="T8" fmla="*/ 0 w 1"/>
                <a:gd name="T9" fmla="*/ 2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58">
                  <a:moveTo>
                    <a:pt x="0" y="2"/>
                  </a:moveTo>
                  <a:lnTo>
                    <a:pt x="1" y="0"/>
                  </a:lnTo>
                  <a:lnTo>
                    <a:pt x="1" y="58"/>
                  </a:lnTo>
                  <a:lnTo>
                    <a:pt x="0" y="58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4" name="Rectangle 520"/>
            <p:cNvSpPr>
              <a:spLocks noChangeArrowheads="1"/>
            </p:cNvSpPr>
            <p:nvPr/>
          </p:nvSpPr>
          <p:spPr bwMode="auto">
            <a:xfrm>
              <a:off x="5040" y="417"/>
              <a:ext cx="10" cy="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45" name="Freeform 521"/>
            <p:cNvSpPr>
              <a:spLocks/>
            </p:cNvSpPr>
            <p:nvPr/>
          </p:nvSpPr>
          <p:spPr bwMode="auto">
            <a:xfrm>
              <a:off x="4566" y="425"/>
              <a:ext cx="18" cy="3"/>
            </a:xfrm>
            <a:custGeom>
              <a:avLst/>
              <a:gdLst>
                <a:gd name="T0" fmla="*/ 3 w 18"/>
                <a:gd name="T1" fmla="*/ 0 h 3"/>
                <a:gd name="T2" fmla="*/ 17 w 18"/>
                <a:gd name="T3" fmla="*/ 0 h 3"/>
                <a:gd name="T4" fmla="*/ 18 w 18"/>
                <a:gd name="T5" fmla="*/ 0 h 3"/>
                <a:gd name="T6" fmla="*/ 18 w 18"/>
                <a:gd name="T7" fmla="*/ 3 h 3"/>
                <a:gd name="T8" fmla="*/ 0 w 18"/>
                <a:gd name="T9" fmla="*/ 3 h 3"/>
                <a:gd name="T10" fmla="*/ 0 w 18"/>
                <a:gd name="T11" fmla="*/ 0 h 3"/>
                <a:gd name="T12" fmla="*/ 3 w 18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" h="3">
                  <a:moveTo>
                    <a:pt x="3" y="0"/>
                  </a:moveTo>
                  <a:lnTo>
                    <a:pt x="17" y="0"/>
                  </a:lnTo>
                  <a:lnTo>
                    <a:pt x="18" y="0"/>
                  </a:lnTo>
                  <a:lnTo>
                    <a:pt x="18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6" name="Freeform 522"/>
            <p:cNvSpPr>
              <a:spLocks/>
            </p:cNvSpPr>
            <p:nvPr/>
          </p:nvSpPr>
          <p:spPr bwMode="auto">
            <a:xfrm>
              <a:off x="5008" y="377"/>
              <a:ext cx="2" cy="5"/>
            </a:xfrm>
            <a:custGeom>
              <a:avLst/>
              <a:gdLst>
                <a:gd name="T0" fmla="*/ 0 w 2"/>
                <a:gd name="T1" fmla="*/ 0 h 5"/>
                <a:gd name="T2" fmla="*/ 0 w 2"/>
                <a:gd name="T3" fmla="*/ 0 h 5"/>
                <a:gd name="T4" fmla="*/ 2 w 2"/>
                <a:gd name="T5" fmla="*/ 0 h 5"/>
                <a:gd name="T6" fmla="*/ 2 w 2"/>
                <a:gd name="T7" fmla="*/ 5 h 5"/>
                <a:gd name="T8" fmla="*/ 0 w 2"/>
                <a:gd name="T9" fmla="*/ 5 h 5"/>
                <a:gd name="T10" fmla="*/ 0 w 2"/>
                <a:gd name="T11" fmla="*/ 0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" h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7" name="Freeform 523"/>
            <p:cNvSpPr>
              <a:spLocks/>
            </p:cNvSpPr>
            <p:nvPr/>
          </p:nvSpPr>
          <p:spPr bwMode="auto">
            <a:xfrm>
              <a:off x="5566" y="408"/>
              <a:ext cx="1" cy="3"/>
            </a:xfrm>
            <a:custGeom>
              <a:avLst/>
              <a:gdLst>
                <a:gd name="T0" fmla="*/ 0 w 1"/>
                <a:gd name="T1" fmla="*/ 2 h 3"/>
                <a:gd name="T2" fmla="*/ 0 w 1"/>
                <a:gd name="T3" fmla="*/ 0 h 3"/>
                <a:gd name="T4" fmla="*/ 1 w 1"/>
                <a:gd name="T5" fmla="*/ 2 h 3"/>
                <a:gd name="T6" fmla="*/ 1 w 1"/>
                <a:gd name="T7" fmla="*/ 3 h 3"/>
                <a:gd name="T8" fmla="*/ 0 w 1"/>
                <a:gd name="T9" fmla="*/ 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0" y="2"/>
                  </a:moveTo>
                  <a:lnTo>
                    <a:pt x="0" y="0"/>
                  </a:lnTo>
                  <a:lnTo>
                    <a:pt x="1" y="2"/>
                  </a:lnTo>
                  <a:lnTo>
                    <a:pt x="1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8" name="Freeform 524"/>
            <p:cNvSpPr>
              <a:spLocks/>
            </p:cNvSpPr>
            <p:nvPr/>
          </p:nvSpPr>
          <p:spPr bwMode="auto">
            <a:xfrm>
              <a:off x="1865" y="488"/>
              <a:ext cx="207" cy="3"/>
            </a:xfrm>
            <a:custGeom>
              <a:avLst/>
              <a:gdLst>
                <a:gd name="T0" fmla="*/ 0 w 207"/>
                <a:gd name="T1" fmla="*/ 3 h 3"/>
                <a:gd name="T2" fmla="*/ 0 w 207"/>
                <a:gd name="T3" fmla="*/ 0 h 3"/>
                <a:gd name="T4" fmla="*/ 5 w 207"/>
                <a:gd name="T5" fmla="*/ 0 h 3"/>
                <a:gd name="T6" fmla="*/ 207 w 207"/>
                <a:gd name="T7" fmla="*/ 0 h 3"/>
                <a:gd name="T8" fmla="*/ 207 w 207"/>
                <a:gd name="T9" fmla="*/ 3 h 3"/>
                <a:gd name="T10" fmla="*/ 204 w 207"/>
                <a:gd name="T11" fmla="*/ 3 h 3"/>
                <a:gd name="T12" fmla="*/ 5 w 207"/>
                <a:gd name="T13" fmla="*/ 3 h 3"/>
                <a:gd name="T14" fmla="*/ 2 w 207"/>
                <a:gd name="T15" fmla="*/ 3 h 3"/>
                <a:gd name="T16" fmla="*/ 0 w 207"/>
                <a:gd name="T17" fmla="*/ 3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7" h="3">
                  <a:moveTo>
                    <a:pt x="0" y="3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207" y="0"/>
                  </a:lnTo>
                  <a:lnTo>
                    <a:pt x="207" y="3"/>
                  </a:lnTo>
                  <a:lnTo>
                    <a:pt x="204" y="3"/>
                  </a:lnTo>
                  <a:lnTo>
                    <a:pt x="5" y="3"/>
                  </a:lnTo>
                  <a:lnTo>
                    <a:pt x="2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9" name="Freeform 525"/>
            <p:cNvSpPr>
              <a:spLocks/>
            </p:cNvSpPr>
            <p:nvPr/>
          </p:nvSpPr>
          <p:spPr bwMode="auto">
            <a:xfrm>
              <a:off x="8" y="463"/>
              <a:ext cx="5" cy="28"/>
            </a:xfrm>
            <a:custGeom>
              <a:avLst/>
              <a:gdLst>
                <a:gd name="T0" fmla="*/ 2 w 5"/>
                <a:gd name="T1" fmla="*/ 25 h 28"/>
                <a:gd name="T2" fmla="*/ 5 w 5"/>
                <a:gd name="T3" fmla="*/ 25 h 28"/>
                <a:gd name="T4" fmla="*/ 5 w 5"/>
                <a:gd name="T5" fmla="*/ 28 h 28"/>
                <a:gd name="T6" fmla="*/ 0 w 5"/>
                <a:gd name="T7" fmla="*/ 28 h 28"/>
                <a:gd name="T8" fmla="*/ 0 w 5"/>
                <a:gd name="T9" fmla="*/ 0 h 28"/>
                <a:gd name="T10" fmla="*/ 5 w 5"/>
                <a:gd name="T11" fmla="*/ 0 h 28"/>
                <a:gd name="T12" fmla="*/ 5 w 5"/>
                <a:gd name="T13" fmla="*/ 3 h 28"/>
                <a:gd name="T14" fmla="*/ 2 w 5"/>
                <a:gd name="T15" fmla="*/ 3 h 28"/>
                <a:gd name="T16" fmla="*/ 2 w 5"/>
                <a:gd name="T17" fmla="*/ 25 h 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" h="28">
                  <a:moveTo>
                    <a:pt x="2" y="25"/>
                  </a:moveTo>
                  <a:lnTo>
                    <a:pt x="5" y="25"/>
                  </a:lnTo>
                  <a:lnTo>
                    <a:pt x="5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3"/>
                  </a:lnTo>
                  <a:lnTo>
                    <a:pt x="2" y="3"/>
                  </a:lnTo>
                  <a:lnTo>
                    <a:pt x="2" y="2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0" name="Freeform 526"/>
            <p:cNvSpPr>
              <a:spLocks/>
            </p:cNvSpPr>
            <p:nvPr/>
          </p:nvSpPr>
          <p:spPr bwMode="auto">
            <a:xfrm>
              <a:off x="622" y="202"/>
              <a:ext cx="1" cy="4"/>
            </a:xfrm>
            <a:custGeom>
              <a:avLst/>
              <a:gdLst>
                <a:gd name="T0" fmla="*/ 1 w 1"/>
                <a:gd name="T1" fmla="*/ 1 h 4"/>
                <a:gd name="T2" fmla="*/ 1 w 1"/>
                <a:gd name="T3" fmla="*/ 3 h 4"/>
                <a:gd name="T4" fmla="*/ 0 w 1"/>
                <a:gd name="T5" fmla="*/ 4 h 4"/>
                <a:gd name="T6" fmla="*/ 0 w 1"/>
                <a:gd name="T7" fmla="*/ 0 h 4"/>
                <a:gd name="T8" fmla="*/ 1 w 1"/>
                <a:gd name="T9" fmla="*/ 1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4">
                  <a:moveTo>
                    <a:pt x="1" y="1"/>
                  </a:moveTo>
                  <a:lnTo>
                    <a:pt x="1" y="3"/>
                  </a:lnTo>
                  <a:lnTo>
                    <a:pt x="0" y="4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1" name="Freeform 527"/>
            <p:cNvSpPr>
              <a:spLocks noEditPoints="1"/>
            </p:cNvSpPr>
            <p:nvPr/>
          </p:nvSpPr>
          <p:spPr bwMode="auto">
            <a:xfrm>
              <a:off x="5191" y="42"/>
              <a:ext cx="71" cy="23"/>
            </a:xfrm>
            <a:custGeom>
              <a:avLst/>
              <a:gdLst>
                <a:gd name="T0" fmla="*/ 3 w 71"/>
                <a:gd name="T1" fmla="*/ 20 h 23"/>
                <a:gd name="T2" fmla="*/ 65 w 71"/>
                <a:gd name="T3" fmla="*/ 20 h 23"/>
                <a:gd name="T4" fmla="*/ 68 w 71"/>
                <a:gd name="T5" fmla="*/ 20 h 23"/>
                <a:gd name="T6" fmla="*/ 68 w 71"/>
                <a:gd name="T7" fmla="*/ 17 h 23"/>
                <a:gd name="T8" fmla="*/ 68 w 71"/>
                <a:gd name="T9" fmla="*/ 3 h 23"/>
                <a:gd name="T10" fmla="*/ 3 w 71"/>
                <a:gd name="T11" fmla="*/ 3 h 23"/>
                <a:gd name="T12" fmla="*/ 3 w 71"/>
                <a:gd name="T13" fmla="*/ 20 h 23"/>
                <a:gd name="T14" fmla="*/ 71 w 71"/>
                <a:gd name="T15" fmla="*/ 23 h 23"/>
                <a:gd name="T16" fmla="*/ 0 w 71"/>
                <a:gd name="T17" fmla="*/ 23 h 23"/>
                <a:gd name="T18" fmla="*/ 0 w 71"/>
                <a:gd name="T19" fmla="*/ 0 h 23"/>
                <a:gd name="T20" fmla="*/ 71 w 71"/>
                <a:gd name="T21" fmla="*/ 0 h 23"/>
                <a:gd name="T22" fmla="*/ 71 w 71"/>
                <a:gd name="T23" fmla="*/ 20 h 23"/>
                <a:gd name="T24" fmla="*/ 71 w 71"/>
                <a:gd name="T25" fmla="*/ 23 h 2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1" h="23">
                  <a:moveTo>
                    <a:pt x="3" y="20"/>
                  </a:moveTo>
                  <a:lnTo>
                    <a:pt x="65" y="20"/>
                  </a:lnTo>
                  <a:lnTo>
                    <a:pt x="68" y="20"/>
                  </a:lnTo>
                  <a:lnTo>
                    <a:pt x="68" y="17"/>
                  </a:lnTo>
                  <a:lnTo>
                    <a:pt x="68" y="3"/>
                  </a:lnTo>
                  <a:lnTo>
                    <a:pt x="3" y="3"/>
                  </a:lnTo>
                  <a:lnTo>
                    <a:pt x="3" y="20"/>
                  </a:lnTo>
                  <a:close/>
                  <a:moveTo>
                    <a:pt x="71" y="23"/>
                  </a:moveTo>
                  <a:lnTo>
                    <a:pt x="0" y="23"/>
                  </a:lnTo>
                  <a:lnTo>
                    <a:pt x="0" y="0"/>
                  </a:lnTo>
                  <a:lnTo>
                    <a:pt x="71" y="0"/>
                  </a:lnTo>
                  <a:lnTo>
                    <a:pt x="71" y="20"/>
                  </a:lnTo>
                  <a:lnTo>
                    <a:pt x="71" y="23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2" name="Freeform 528"/>
            <p:cNvSpPr>
              <a:spLocks/>
            </p:cNvSpPr>
            <p:nvPr/>
          </p:nvSpPr>
          <p:spPr bwMode="auto">
            <a:xfrm>
              <a:off x="5377" y="73"/>
              <a:ext cx="2" cy="6"/>
            </a:xfrm>
            <a:custGeom>
              <a:avLst/>
              <a:gdLst>
                <a:gd name="T0" fmla="*/ 0 w 2"/>
                <a:gd name="T1" fmla="*/ 0 h 6"/>
                <a:gd name="T2" fmla="*/ 2 w 2"/>
                <a:gd name="T3" fmla="*/ 0 h 6"/>
                <a:gd name="T4" fmla="*/ 2 w 2"/>
                <a:gd name="T5" fmla="*/ 6 h 6"/>
                <a:gd name="T6" fmla="*/ 0 w 2"/>
                <a:gd name="T7" fmla="*/ 6 h 6"/>
                <a:gd name="T8" fmla="*/ 0 w 2"/>
                <a:gd name="T9" fmla="*/ 3 h 6"/>
                <a:gd name="T10" fmla="*/ 0 w 2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" h="6">
                  <a:moveTo>
                    <a:pt x="0" y="0"/>
                  </a:moveTo>
                  <a:lnTo>
                    <a:pt x="2" y="0"/>
                  </a:lnTo>
                  <a:lnTo>
                    <a:pt x="2" y="6"/>
                  </a:lnTo>
                  <a:lnTo>
                    <a:pt x="0" y="6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3" name="Rectangle 529"/>
            <p:cNvSpPr>
              <a:spLocks noChangeArrowheads="1"/>
            </p:cNvSpPr>
            <p:nvPr/>
          </p:nvSpPr>
          <p:spPr bwMode="auto">
            <a:xfrm>
              <a:off x="5010" y="382"/>
              <a:ext cx="38" cy="7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54" name="Freeform 530"/>
            <p:cNvSpPr>
              <a:spLocks noEditPoints="1"/>
            </p:cNvSpPr>
            <p:nvPr/>
          </p:nvSpPr>
          <p:spPr bwMode="auto">
            <a:xfrm>
              <a:off x="4292" y="168"/>
              <a:ext cx="1441" cy="121"/>
            </a:xfrm>
            <a:custGeom>
              <a:avLst/>
              <a:gdLst>
                <a:gd name="T0" fmla="*/ 0 w 1441"/>
                <a:gd name="T1" fmla="*/ 0 h 121"/>
                <a:gd name="T2" fmla="*/ 1441 w 1441"/>
                <a:gd name="T3" fmla="*/ 0 h 121"/>
                <a:gd name="T4" fmla="*/ 1441 w 1441"/>
                <a:gd name="T5" fmla="*/ 118 h 121"/>
                <a:gd name="T6" fmla="*/ 1441 w 1441"/>
                <a:gd name="T7" fmla="*/ 121 h 121"/>
                <a:gd name="T8" fmla="*/ 0 w 1441"/>
                <a:gd name="T9" fmla="*/ 121 h 121"/>
                <a:gd name="T10" fmla="*/ 0 w 1441"/>
                <a:gd name="T11" fmla="*/ 0 h 121"/>
                <a:gd name="T12" fmla="*/ 2 w 1441"/>
                <a:gd name="T13" fmla="*/ 118 h 121"/>
                <a:gd name="T14" fmla="*/ 1439 w 1441"/>
                <a:gd name="T15" fmla="*/ 118 h 121"/>
                <a:gd name="T16" fmla="*/ 1439 w 1441"/>
                <a:gd name="T17" fmla="*/ 115 h 121"/>
                <a:gd name="T18" fmla="*/ 1439 w 1441"/>
                <a:gd name="T19" fmla="*/ 3 h 121"/>
                <a:gd name="T20" fmla="*/ 2 w 1441"/>
                <a:gd name="T21" fmla="*/ 3 h 121"/>
                <a:gd name="T22" fmla="*/ 2 w 1441"/>
                <a:gd name="T23" fmla="*/ 118 h 1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441" h="121">
                  <a:moveTo>
                    <a:pt x="0" y="0"/>
                  </a:moveTo>
                  <a:lnTo>
                    <a:pt x="1441" y="0"/>
                  </a:lnTo>
                  <a:lnTo>
                    <a:pt x="1441" y="118"/>
                  </a:lnTo>
                  <a:lnTo>
                    <a:pt x="1441" y="121"/>
                  </a:lnTo>
                  <a:lnTo>
                    <a:pt x="0" y="121"/>
                  </a:lnTo>
                  <a:lnTo>
                    <a:pt x="0" y="0"/>
                  </a:lnTo>
                  <a:close/>
                  <a:moveTo>
                    <a:pt x="2" y="118"/>
                  </a:moveTo>
                  <a:lnTo>
                    <a:pt x="1439" y="118"/>
                  </a:lnTo>
                  <a:lnTo>
                    <a:pt x="1439" y="115"/>
                  </a:lnTo>
                  <a:lnTo>
                    <a:pt x="1439" y="3"/>
                  </a:lnTo>
                  <a:lnTo>
                    <a:pt x="2" y="3"/>
                  </a:lnTo>
                  <a:lnTo>
                    <a:pt x="2" y="118"/>
                  </a:lnTo>
                  <a:close/>
                </a:path>
              </a:pathLst>
            </a:custGeom>
            <a:solidFill>
              <a:srgbClr val="1B75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5" name="Rectangle 531"/>
            <p:cNvSpPr>
              <a:spLocks noChangeArrowheads="1"/>
            </p:cNvSpPr>
            <p:nvPr/>
          </p:nvSpPr>
          <p:spPr bwMode="auto">
            <a:xfrm>
              <a:off x="5006" y="414"/>
              <a:ext cx="3" cy="3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56" name="Freeform 532"/>
            <p:cNvSpPr>
              <a:spLocks/>
            </p:cNvSpPr>
            <p:nvPr/>
          </p:nvSpPr>
          <p:spPr bwMode="auto">
            <a:xfrm>
              <a:off x="2072" y="488"/>
              <a:ext cx="3675" cy="3"/>
            </a:xfrm>
            <a:custGeom>
              <a:avLst/>
              <a:gdLst>
                <a:gd name="T0" fmla="*/ 0 w 3675"/>
                <a:gd name="T1" fmla="*/ 0 h 3"/>
                <a:gd name="T2" fmla="*/ 3675 w 3675"/>
                <a:gd name="T3" fmla="*/ 0 h 3"/>
                <a:gd name="T4" fmla="*/ 3675 w 3675"/>
                <a:gd name="T5" fmla="*/ 3 h 3"/>
                <a:gd name="T6" fmla="*/ 3 w 3675"/>
                <a:gd name="T7" fmla="*/ 3 h 3"/>
                <a:gd name="T8" fmla="*/ 0 w 3675"/>
                <a:gd name="T9" fmla="*/ 3 h 3"/>
                <a:gd name="T10" fmla="*/ 0 w 3675"/>
                <a:gd name="T11" fmla="*/ 0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675" h="3">
                  <a:moveTo>
                    <a:pt x="0" y="0"/>
                  </a:moveTo>
                  <a:lnTo>
                    <a:pt x="3675" y="0"/>
                  </a:lnTo>
                  <a:lnTo>
                    <a:pt x="3675" y="3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pic>
          <p:nvPicPr>
            <p:cNvPr id="5257" name="Picture 533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" y="345"/>
              <a:ext cx="10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258" name="Freeform 534"/>
            <p:cNvSpPr>
              <a:spLocks/>
            </p:cNvSpPr>
            <p:nvPr/>
          </p:nvSpPr>
          <p:spPr bwMode="auto">
            <a:xfrm>
              <a:off x="5010" y="351"/>
              <a:ext cx="38" cy="21"/>
            </a:xfrm>
            <a:custGeom>
              <a:avLst/>
              <a:gdLst>
                <a:gd name="T0" fmla="*/ 38 w 38"/>
                <a:gd name="T1" fmla="*/ 21 h 21"/>
                <a:gd name="T2" fmla="*/ 38 w 38"/>
                <a:gd name="T3" fmla="*/ 21 h 21"/>
                <a:gd name="T4" fmla="*/ 36 w 38"/>
                <a:gd name="T5" fmla="*/ 21 h 21"/>
                <a:gd name="T6" fmla="*/ 5 w 38"/>
                <a:gd name="T7" fmla="*/ 21 h 21"/>
                <a:gd name="T8" fmla="*/ 5 w 38"/>
                <a:gd name="T9" fmla="*/ 21 h 21"/>
                <a:gd name="T10" fmla="*/ 0 w 38"/>
                <a:gd name="T11" fmla="*/ 21 h 21"/>
                <a:gd name="T12" fmla="*/ 0 w 38"/>
                <a:gd name="T13" fmla="*/ 0 h 21"/>
                <a:gd name="T14" fmla="*/ 38 w 38"/>
                <a:gd name="T15" fmla="*/ 0 h 21"/>
                <a:gd name="T16" fmla="*/ 38 w 38"/>
                <a:gd name="T17" fmla="*/ 21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8" h="21">
                  <a:moveTo>
                    <a:pt x="38" y="21"/>
                  </a:moveTo>
                  <a:lnTo>
                    <a:pt x="38" y="21"/>
                  </a:lnTo>
                  <a:lnTo>
                    <a:pt x="36" y="21"/>
                  </a:lnTo>
                  <a:lnTo>
                    <a:pt x="5" y="21"/>
                  </a:lnTo>
                  <a:lnTo>
                    <a:pt x="0" y="21"/>
                  </a:lnTo>
                  <a:lnTo>
                    <a:pt x="0" y="0"/>
                  </a:lnTo>
                  <a:lnTo>
                    <a:pt x="38" y="0"/>
                  </a:lnTo>
                  <a:lnTo>
                    <a:pt x="38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9" name="Freeform 535"/>
            <p:cNvSpPr>
              <a:spLocks/>
            </p:cNvSpPr>
            <p:nvPr/>
          </p:nvSpPr>
          <p:spPr bwMode="auto">
            <a:xfrm>
              <a:off x="5506" y="410"/>
              <a:ext cx="2" cy="2"/>
            </a:xfrm>
            <a:custGeom>
              <a:avLst/>
              <a:gdLst>
                <a:gd name="T0" fmla="*/ 1 w 2"/>
                <a:gd name="T1" fmla="*/ 2 h 2"/>
                <a:gd name="T2" fmla="*/ 0 w 2"/>
                <a:gd name="T3" fmla="*/ 1 h 2"/>
                <a:gd name="T4" fmla="*/ 1 w 2"/>
                <a:gd name="T5" fmla="*/ 0 h 2"/>
                <a:gd name="T6" fmla="*/ 2 w 2"/>
                <a:gd name="T7" fmla="*/ 1 h 2"/>
                <a:gd name="T8" fmla="*/ 1 w 2"/>
                <a:gd name="T9" fmla="*/ 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lnTo>
                    <a:pt x="0" y="1"/>
                  </a:lnTo>
                  <a:lnTo>
                    <a:pt x="1" y="0"/>
                  </a:lnTo>
                  <a:lnTo>
                    <a:pt x="2" y="1"/>
                  </a:lnTo>
                  <a:lnTo>
                    <a:pt x="1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0" name="Freeform 536"/>
            <p:cNvSpPr>
              <a:spLocks/>
            </p:cNvSpPr>
            <p:nvPr/>
          </p:nvSpPr>
          <p:spPr bwMode="auto">
            <a:xfrm>
              <a:off x="395" y="219"/>
              <a:ext cx="40" cy="21"/>
            </a:xfrm>
            <a:custGeom>
              <a:avLst/>
              <a:gdLst>
                <a:gd name="T0" fmla="*/ 19 w 40"/>
                <a:gd name="T1" fmla="*/ 0 h 21"/>
                <a:gd name="T2" fmla="*/ 40 w 40"/>
                <a:gd name="T3" fmla="*/ 0 h 21"/>
                <a:gd name="T4" fmla="*/ 31 w 40"/>
                <a:gd name="T5" fmla="*/ 10 h 21"/>
                <a:gd name="T6" fmla="*/ 19 w 40"/>
                <a:gd name="T7" fmla="*/ 21 h 21"/>
                <a:gd name="T8" fmla="*/ 10 w 40"/>
                <a:gd name="T9" fmla="*/ 10 h 21"/>
                <a:gd name="T10" fmla="*/ 0 w 40"/>
                <a:gd name="T11" fmla="*/ 0 h 21"/>
                <a:gd name="T12" fmla="*/ 19 w 40"/>
                <a:gd name="T13" fmla="*/ 0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0" h="21">
                  <a:moveTo>
                    <a:pt x="19" y="0"/>
                  </a:moveTo>
                  <a:lnTo>
                    <a:pt x="40" y="0"/>
                  </a:lnTo>
                  <a:lnTo>
                    <a:pt x="31" y="10"/>
                  </a:lnTo>
                  <a:lnTo>
                    <a:pt x="19" y="21"/>
                  </a:lnTo>
                  <a:lnTo>
                    <a:pt x="10" y="10"/>
                  </a:lnTo>
                  <a:lnTo>
                    <a:pt x="0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BDC2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1" name="Rectangle 537"/>
            <p:cNvSpPr>
              <a:spLocks noChangeArrowheads="1"/>
            </p:cNvSpPr>
            <p:nvPr/>
          </p:nvSpPr>
          <p:spPr bwMode="auto">
            <a:xfrm>
              <a:off x="8" y="317"/>
              <a:ext cx="5" cy="143"/>
            </a:xfrm>
            <a:prstGeom prst="rect">
              <a:avLst/>
            </a:prstGeom>
            <a:solidFill>
              <a:srgbClr val="2E77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62" name="Freeform 538"/>
            <p:cNvSpPr>
              <a:spLocks/>
            </p:cNvSpPr>
            <p:nvPr/>
          </p:nvSpPr>
          <p:spPr bwMode="auto">
            <a:xfrm>
              <a:off x="5560" y="411"/>
              <a:ext cx="11" cy="11"/>
            </a:xfrm>
            <a:custGeom>
              <a:avLst/>
              <a:gdLst>
                <a:gd name="T0" fmla="*/ 4 w 11"/>
                <a:gd name="T1" fmla="*/ 11 h 11"/>
                <a:gd name="T2" fmla="*/ 0 w 11"/>
                <a:gd name="T3" fmla="*/ 7 h 11"/>
                <a:gd name="T4" fmla="*/ 2 w 11"/>
                <a:gd name="T5" fmla="*/ 6 h 11"/>
                <a:gd name="T6" fmla="*/ 4 w 11"/>
                <a:gd name="T7" fmla="*/ 8 h 11"/>
                <a:gd name="T8" fmla="*/ 9 w 11"/>
                <a:gd name="T9" fmla="*/ 4 h 11"/>
                <a:gd name="T10" fmla="*/ 6 w 11"/>
                <a:gd name="T11" fmla="*/ 1 h 11"/>
                <a:gd name="T12" fmla="*/ 7 w 11"/>
                <a:gd name="T13" fmla="*/ 0 h 11"/>
                <a:gd name="T14" fmla="*/ 11 w 11"/>
                <a:gd name="T15" fmla="*/ 4 h 11"/>
                <a:gd name="T16" fmla="*/ 4 w 11"/>
                <a:gd name="T17" fmla="*/ 11 h 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" h="11">
                  <a:moveTo>
                    <a:pt x="4" y="11"/>
                  </a:moveTo>
                  <a:lnTo>
                    <a:pt x="0" y="7"/>
                  </a:lnTo>
                  <a:lnTo>
                    <a:pt x="2" y="6"/>
                  </a:lnTo>
                  <a:lnTo>
                    <a:pt x="4" y="8"/>
                  </a:lnTo>
                  <a:lnTo>
                    <a:pt x="9" y="4"/>
                  </a:lnTo>
                  <a:lnTo>
                    <a:pt x="6" y="1"/>
                  </a:lnTo>
                  <a:lnTo>
                    <a:pt x="7" y="0"/>
                  </a:lnTo>
                  <a:lnTo>
                    <a:pt x="11" y="4"/>
                  </a:lnTo>
                  <a:lnTo>
                    <a:pt x="4" y="1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3" name="Rectangle 539"/>
            <p:cNvSpPr>
              <a:spLocks noChangeArrowheads="1"/>
            </p:cNvSpPr>
            <p:nvPr/>
          </p:nvSpPr>
          <p:spPr bwMode="auto">
            <a:xfrm>
              <a:off x="5009" y="410"/>
              <a:ext cx="3" cy="4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64" name="Rectangle 540"/>
            <p:cNvSpPr>
              <a:spLocks noChangeArrowheads="1"/>
            </p:cNvSpPr>
            <p:nvPr/>
          </p:nvSpPr>
          <p:spPr bwMode="auto">
            <a:xfrm>
              <a:off x="5031" y="417"/>
              <a:ext cx="9" cy="2"/>
            </a:xfrm>
            <a:prstGeom prst="rect">
              <a:avLst/>
            </a:prstGeom>
            <a:solidFill>
              <a:srgbClr val="00A5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65" name="Freeform 541"/>
            <p:cNvSpPr>
              <a:spLocks/>
            </p:cNvSpPr>
            <p:nvPr/>
          </p:nvSpPr>
          <p:spPr bwMode="auto">
            <a:xfrm>
              <a:off x="615" y="196"/>
              <a:ext cx="4" cy="3"/>
            </a:xfrm>
            <a:custGeom>
              <a:avLst/>
              <a:gdLst>
                <a:gd name="T0" fmla="*/ 4 w 4"/>
                <a:gd name="T1" fmla="*/ 2 h 3"/>
                <a:gd name="T2" fmla="*/ 4 w 4"/>
                <a:gd name="T3" fmla="*/ 3 h 3"/>
                <a:gd name="T4" fmla="*/ 0 w 4"/>
                <a:gd name="T5" fmla="*/ 0 h 3"/>
                <a:gd name="T6" fmla="*/ 3 w 4"/>
                <a:gd name="T7" fmla="*/ 0 h 3"/>
                <a:gd name="T8" fmla="*/ 4 w 4"/>
                <a:gd name="T9" fmla="*/ 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4" y="2"/>
                  </a:moveTo>
                  <a:lnTo>
                    <a:pt x="4" y="3"/>
                  </a:lnTo>
                  <a:lnTo>
                    <a:pt x="0" y="0"/>
                  </a:lnTo>
                  <a:lnTo>
                    <a:pt x="3" y="0"/>
                  </a:lnTo>
                  <a:lnTo>
                    <a:pt x="4" y="2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6" name="Freeform 542"/>
            <p:cNvSpPr>
              <a:spLocks/>
            </p:cNvSpPr>
            <p:nvPr/>
          </p:nvSpPr>
          <p:spPr bwMode="auto">
            <a:xfrm>
              <a:off x="5559" y="358"/>
              <a:ext cx="3" cy="1"/>
            </a:xfrm>
            <a:custGeom>
              <a:avLst/>
              <a:gdLst>
                <a:gd name="T0" fmla="*/ 0 w 3"/>
                <a:gd name="T1" fmla="*/ 1 h 1"/>
                <a:gd name="T2" fmla="*/ 1 w 3"/>
                <a:gd name="T3" fmla="*/ 0 h 1"/>
                <a:gd name="T4" fmla="*/ 3 w 3"/>
                <a:gd name="T5" fmla="*/ 1 h 1"/>
                <a:gd name="T6" fmla="*/ 1 w 3"/>
                <a:gd name="T7" fmla="*/ 1 h 1"/>
                <a:gd name="T8" fmla="*/ 0 w 3"/>
                <a:gd name="T9" fmla="*/ 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lnTo>
                    <a:pt x="1" y="0"/>
                  </a:lnTo>
                  <a:lnTo>
                    <a:pt x="3" y="1"/>
                  </a:lnTo>
                  <a:lnTo>
                    <a:pt x="1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7" name="Freeform 543"/>
            <p:cNvSpPr>
              <a:spLocks/>
            </p:cNvSpPr>
            <p:nvPr/>
          </p:nvSpPr>
          <p:spPr bwMode="auto">
            <a:xfrm>
              <a:off x="5005" y="382"/>
              <a:ext cx="3" cy="18"/>
            </a:xfrm>
            <a:custGeom>
              <a:avLst/>
              <a:gdLst>
                <a:gd name="T0" fmla="*/ 1 w 3"/>
                <a:gd name="T1" fmla="*/ 7 h 18"/>
                <a:gd name="T2" fmla="*/ 1 w 3"/>
                <a:gd name="T3" fmla="*/ 18 h 18"/>
                <a:gd name="T4" fmla="*/ 0 w 3"/>
                <a:gd name="T5" fmla="*/ 18 h 18"/>
                <a:gd name="T6" fmla="*/ 0 w 3"/>
                <a:gd name="T7" fmla="*/ 0 h 18"/>
                <a:gd name="T8" fmla="*/ 3 w 3"/>
                <a:gd name="T9" fmla="*/ 0 h 18"/>
                <a:gd name="T10" fmla="*/ 3 w 3"/>
                <a:gd name="T11" fmla="*/ 7 h 18"/>
                <a:gd name="T12" fmla="*/ 1 w 3"/>
                <a:gd name="T13" fmla="*/ 7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" h="18">
                  <a:moveTo>
                    <a:pt x="1" y="7"/>
                  </a:moveTo>
                  <a:lnTo>
                    <a:pt x="1" y="18"/>
                  </a:lnTo>
                  <a:lnTo>
                    <a:pt x="0" y="18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7"/>
                  </a:lnTo>
                  <a:lnTo>
                    <a:pt x="1" y="7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8" name="Rectangle 544"/>
            <p:cNvSpPr>
              <a:spLocks noChangeArrowheads="1"/>
            </p:cNvSpPr>
            <p:nvPr/>
          </p:nvSpPr>
          <p:spPr bwMode="auto">
            <a:xfrm>
              <a:off x="5412" y="8"/>
              <a:ext cx="2" cy="3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69" name="Rectangle 545"/>
            <p:cNvSpPr>
              <a:spLocks noChangeArrowheads="1"/>
            </p:cNvSpPr>
            <p:nvPr/>
          </p:nvSpPr>
          <p:spPr bwMode="auto">
            <a:xfrm>
              <a:off x="5414" y="8"/>
              <a:ext cx="3" cy="3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70" name="Rectangle 546"/>
            <p:cNvSpPr>
              <a:spLocks noChangeArrowheads="1"/>
            </p:cNvSpPr>
            <p:nvPr/>
          </p:nvSpPr>
          <p:spPr bwMode="auto">
            <a:xfrm>
              <a:off x="5297" y="8"/>
              <a:ext cx="2" cy="3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71" name="Rectangle 547"/>
            <p:cNvSpPr>
              <a:spLocks noChangeArrowheads="1"/>
            </p:cNvSpPr>
            <p:nvPr/>
          </p:nvSpPr>
          <p:spPr bwMode="auto">
            <a:xfrm>
              <a:off x="5294" y="8"/>
              <a:ext cx="3" cy="3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72" name="Rectangle 548"/>
            <p:cNvSpPr>
              <a:spLocks noChangeArrowheads="1"/>
            </p:cNvSpPr>
            <p:nvPr/>
          </p:nvSpPr>
          <p:spPr bwMode="auto">
            <a:xfrm>
              <a:off x="5299" y="8"/>
              <a:ext cx="113" cy="3"/>
            </a:xfrm>
            <a:prstGeom prst="rect">
              <a:avLst/>
            </a:prstGeom>
            <a:solidFill>
              <a:srgbClr val="2E77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73" name="Rectangle 549"/>
            <p:cNvSpPr>
              <a:spLocks noChangeArrowheads="1"/>
            </p:cNvSpPr>
            <p:nvPr/>
          </p:nvSpPr>
          <p:spPr bwMode="auto">
            <a:xfrm>
              <a:off x="5031" y="405"/>
              <a:ext cx="9" cy="5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74" name="Freeform 550"/>
            <p:cNvSpPr>
              <a:spLocks/>
            </p:cNvSpPr>
            <p:nvPr/>
          </p:nvSpPr>
          <p:spPr bwMode="auto">
            <a:xfrm>
              <a:off x="5" y="460"/>
              <a:ext cx="3" cy="34"/>
            </a:xfrm>
            <a:custGeom>
              <a:avLst/>
              <a:gdLst>
                <a:gd name="T0" fmla="*/ 0 w 3"/>
                <a:gd name="T1" fmla="*/ 34 h 34"/>
                <a:gd name="T2" fmla="*/ 0 w 3"/>
                <a:gd name="T3" fmla="*/ 0 h 34"/>
                <a:gd name="T4" fmla="*/ 3 w 3"/>
                <a:gd name="T5" fmla="*/ 0 h 34"/>
                <a:gd name="T6" fmla="*/ 3 w 3"/>
                <a:gd name="T7" fmla="*/ 3 h 34"/>
                <a:gd name="T8" fmla="*/ 3 w 3"/>
                <a:gd name="T9" fmla="*/ 3 h 34"/>
                <a:gd name="T10" fmla="*/ 3 w 3"/>
                <a:gd name="T11" fmla="*/ 31 h 34"/>
                <a:gd name="T12" fmla="*/ 3 w 3"/>
                <a:gd name="T13" fmla="*/ 31 h 34"/>
                <a:gd name="T14" fmla="*/ 3 w 3"/>
                <a:gd name="T15" fmla="*/ 34 h 34"/>
                <a:gd name="T16" fmla="*/ 0 w 3"/>
                <a:gd name="T17" fmla="*/ 34 h 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" h="34">
                  <a:moveTo>
                    <a:pt x="0" y="34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3" y="3"/>
                  </a:lnTo>
                  <a:lnTo>
                    <a:pt x="3" y="31"/>
                  </a:lnTo>
                  <a:lnTo>
                    <a:pt x="3" y="34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5" name="Freeform 551"/>
            <p:cNvSpPr>
              <a:spLocks noEditPoints="1"/>
            </p:cNvSpPr>
            <p:nvPr/>
          </p:nvSpPr>
          <p:spPr bwMode="auto">
            <a:xfrm>
              <a:off x="4294" y="171"/>
              <a:ext cx="1437" cy="115"/>
            </a:xfrm>
            <a:custGeom>
              <a:avLst/>
              <a:gdLst>
                <a:gd name="T0" fmla="*/ 0 w 1437"/>
                <a:gd name="T1" fmla="*/ 0 h 115"/>
                <a:gd name="T2" fmla="*/ 1437 w 1437"/>
                <a:gd name="T3" fmla="*/ 0 h 115"/>
                <a:gd name="T4" fmla="*/ 1437 w 1437"/>
                <a:gd name="T5" fmla="*/ 112 h 115"/>
                <a:gd name="T6" fmla="*/ 1437 w 1437"/>
                <a:gd name="T7" fmla="*/ 115 h 115"/>
                <a:gd name="T8" fmla="*/ 0 w 1437"/>
                <a:gd name="T9" fmla="*/ 115 h 115"/>
                <a:gd name="T10" fmla="*/ 0 w 1437"/>
                <a:gd name="T11" fmla="*/ 0 h 115"/>
                <a:gd name="T12" fmla="*/ 1 w 1437"/>
                <a:gd name="T13" fmla="*/ 112 h 115"/>
                <a:gd name="T14" fmla="*/ 1436 w 1437"/>
                <a:gd name="T15" fmla="*/ 112 h 115"/>
                <a:gd name="T16" fmla="*/ 1436 w 1437"/>
                <a:gd name="T17" fmla="*/ 3 h 115"/>
                <a:gd name="T18" fmla="*/ 1 w 1437"/>
                <a:gd name="T19" fmla="*/ 3 h 115"/>
                <a:gd name="T20" fmla="*/ 1 w 1437"/>
                <a:gd name="T21" fmla="*/ 112 h 11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37" h="115">
                  <a:moveTo>
                    <a:pt x="0" y="0"/>
                  </a:moveTo>
                  <a:lnTo>
                    <a:pt x="1437" y="0"/>
                  </a:lnTo>
                  <a:lnTo>
                    <a:pt x="1437" y="112"/>
                  </a:lnTo>
                  <a:lnTo>
                    <a:pt x="1437" y="115"/>
                  </a:lnTo>
                  <a:lnTo>
                    <a:pt x="0" y="115"/>
                  </a:lnTo>
                  <a:lnTo>
                    <a:pt x="0" y="0"/>
                  </a:lnTo>
                  <a:close/>
                  <a:moveTo>
                    <a:pt x="1" y="112"/>
                  </a:moveTo>
                  <a:lnTo>
                    <a:pt x="1436" y="112"/>
                  </a:lnTo>
                  <a:lnTo>
                    <a:pt x="1436" y="3"/>
                  </a:lnTo>
                  <a:lnTo>
                    <a:pt x="1" y="3"/>
                  </a:lnTo>
                  <a:lnTo>
                    <a:pt x="1" y="112"/>
                  </a:lnTo>
                  <a:close/>
                </a:path>
              </a:pathLst>
            </a:custGeom>
            <a:solidFill>
              <a:srgbClr val="1B75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6" name="Freeform 552"/>
            <p:cNvSpPr>
              <a:spLocks/>
            </p:cNvSpPr>
            <p:nvPr/>
          </p:nvSpPr>
          <p:spPr bwMode="auto">
            <a:xfrm>
              <a:off x="5323" y="32"/>
              <a:ext cx="56" cy="49"/>
            </a:xfrm>
            <a:custGeom>
              <a:avLst/>
              <a:gdLst>
                <a:gd name="T0" fmla="*/ 3 w 56"/>
                <a:gd name="T1" fmla="*/ 47 h 49"/>
                <a:gd name="T2" fmla="*/ 51 w 56"/>
                <a:gd name="T3" fmla="*/ 47 h 49"/>
                <a:gd name="T4" fmla="*/ 54 w 56"/>
                <a:gd name="T5" fmla="*/ 47 h 49"/>
                <a:gd name="T6" fmla="*/ 56 w 56"/>
                <a:gd name="T7" fmla="*/ 47 h 49"/>
                <a:gd name="T8" fmla="*/ 56 w 56"/>
                <a:gd name="T9" fmla="*/ 49 h 49"/>
                <a:gd name="T10" fmla="*/ 0 w 56"/>
                <a:gd name="T11" fmla="*/ 49 h 49"/>
                <a:gd name="T12" fmla="*/ 0 w 56"/>
                <a:gd name="T13" fmla="*/ 0 h 49"/>
                <a:gd name="T14" fmla="*/ 10 w 56"/>
                <a:gd name="T15" fmla="*/ 0 h 49"/>
                <a:gd name="T16" fmla="*/ 10 w 56"/>
                <a:gd name="T17" fmla="*/ 3 h 49"/>
                <a:gd name="T18" fmla="*/ 3 w 56"/>
                <a:gd name="T19" fmla="*/ 3 h 49"/>
                <a:gd name="T20" fmla="*/ 3 w 56"/>
                <a:gd name="T21" fmla="*/ 47 h 4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6" h="49">
                  <a:moveTo>
                    <a:pt x="3" y="47"/>
                  </a:moveTo>
                  <a:lnTo>
                    <a:pt x="51" y="47"/>
                  </a:lnTo>
                  <a:lnTo>
                    <a:pt x="54" y="47"/>
                  </a:lnTo>
                  <a:lnTo>
                    <a:pt x="56" y="47"/>
                  </a:lnTo>
                  <a:lnTo>
                    <a:pt x="56" y="49"/>
                  </a:lnTo>
                  <a:lnTo>
                    <a:pt x="0" y="49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0" y="3"/>
                  </a:lnTo>
                  <a:lnTo>
                    <a:pt x="3" y="3"/>
                  </a:lnTo>
                  <a:lnTo>
                    <a:pt x="3" y="47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7" name="Freeform 553"/>
            <p:cNvSpPr>
              <a:spLocks/>
            </p:cNvSpPr>
            <p:nvPr/>
          </p:nvSpPr>
          <p:spPr bwMode="auto">
            <a:xfrm>
              <a:off x="5010" y="374"/>
              <a:ext cx="38" cy="3"/>
            </a:xfrm>
            <a:custGeom>
              <a:avLst/>
              <a:gdLst>
                <a:gd name="T0" fmla="*/ 36 w 38"/>
                <a:gd name="T1" fmla="*/ 3 h 3"/>
                <a:gd name="T2" fmla="*/ 5 w 38"/>
                <a:gd name="T3" fmla="*/ 3 h 3"/>
                <a:gd name="T4" fmla="*/ 5 w 38"/>
                <a:gd name="T5" fmla="*/ 3 h 3"/>
                <a:gd name="T6" fmla="*/ 0 w 38"/>
                <a:gd name="T7" fmla="*/ 3 h 3"/>
                <a:gd name="T8" fmla="*/ 0 w 38"/>
                <a:gd name="T9" fmla="*/ 0 h 3"/>
                <a:gd name="T10" fmla="*/ 0 w 38"/>
                <a:gd name="T11" fmla="*/ 0 h 3"/>
                <a:gd name="T12" fmla="*/ 5 w 38"/>
                <a:gd name="T13" fmla="*/ 0 h 3"/>
                <a:gd name="T14" fmla="*/ 36 w 38"/>
                <a:gd name="T15" fmla="*/ 0 h 3"/>
                <a:gd name="T16" fmla="*/ 36 w 38"/>
                <a:gd name="T17" fmla="*/ 0 h 3"/>
                <a:gd name="T18" fmla="*/ 38 w 38"/>
                <a:gd name="T19" fmla="*/ 0 h 3"/>
                <a:gd name="T20" fmla="*/ 38 w 38"/>
                <a:gd name="T21" fmla="*/ 3 h 3"/>
                <a:gd name="T22" fmla="*/ 38 w 38"/>
                <a:gd name="T23" fmla="*/ 3 h 3"/>
                <a:gd name="T24" fmla="*/ 36 w 38"/>
                <a:gd name="T25" fmla="*/ 3 h 3"/>
                <a:gd name="T26" fmla="*/ 36 w 38"/>
                <a:gd name="T27" fmla="*/ 3 h 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8" h="3">
                  <a:moveTo>
                    <a:pt x="36" y="3"/>
                  </a:moveTo>
                  <a:lnTo>
                    <a:pt x="5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5" y="0"/>
                  </a:lnTo>
                  <a:lnTo>
                    <a:pt x="36" y="0"/>
                  </a:lnTo>
                  <a:lnTo>
                    <a:pt x="38" y="0"/>
                  </a:lnTo>
                  <a:lnTo>
                    <a:pt x="38" y="3"/>
                  </a:lnTo>
                  <a:lnTo>
                    <a:pt x="36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8" name="Rectangle 554"/>
            <p:cNvSpPr>
              <a:spLocks noChangeArrowheads="1"/>
            </p:cNvSpPr>
            <p:nvPr/>
          </p:nvSpPr>
          <p:spPr bwMode="auto">
            <a:xfrm>
              <a:off x="5012" y="414"/>
              <a:ext cx="5" cy="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79" name="Freeform 555"/>
            <p:cNvSpPr>
              <a:spLocks/>
            </p:cNvSpPr>
            <p:nvPr/>
          </p:nvSpPr>
          <p:spPr bwMode="auto">
            <a:xfrm>
              <a:off x="4142" y="194"/>
              <a:ext cx="82" cy="70"/>
            </a:xfrm>
            <a:custGeom>
              <a:avLst/>
              <a:gdLst>
                <a:gd name="T0" fmla="*/ 28 w 82"/>
                <a:gd name="T1" fmla="*/ 36 h 70"/>
                <a:gd name="T2" fmla="*/ 31 w 82"/>
                <a:gd name="T3" fmla="*/ 35 h 70"/>
                <a:gd name="T4" fmla="*/ 12 w 82"/>
                <a:gd name="T5" fmla="*/ 5 h 70"/>
                <a:gd name="T6" fmla="*/ 27 w 82"/>
                <a:gd name="T7" fmla="*/ 5 h 70"/>
                <a:gd name="T8" fmla="*/ 37 w 82"/>
                <a:gd name="T9" fmla="*/ 18 h 70"/>
                <a:gd name="T10" fmla="*/ 37 w 82"/>
                <a:gd name="T11" fmla="*/ 18 h 70"/>
                <a:gd name="T12" fmla="*/ 38 w 82"/>
                <a:gd name="T13" fmla="*/ 22 h 70"/>
                <a:gd name="T14" fmla="*/ 41 w 82"/>
                <a:gd name="T15" fmla="*/ 26 h 70"/>
                <a:gd name="T16" fmla="*/ 44 w 82"/>
                <a:gd name="T17" fmla="*/ 22 h 70"/>
                <a:gd name="T18" fmla="*/ 44 w 82"/>
                <a:gd name="T19" fmla="*/ 22 h 70"/>
                <a:gd name="T20" fmla="*/ 47 w 82"/>
                <a:gd name="T21" fmla="*/ 18 h 70"/>
                <a:gd name="T22" fmla="*/ 55 w 82"/>
                <a:gd name="T23" fmla="*/ 5 h 70"/>
                <a:gd name="T24" fmla="*/ 70 w 82"/>
                <a:gd name="T25" fmla="*/ 5 h 70"/>
                <a:gd name="T26" fmla="*/ 49 w 82"/>
                <a:gd name="T27" fmla="*/ 36 h 70"/>
                <a:gd name="T28" fmla="*/ 70 w 82"/>
                <a:gd name="T29" fmla="*/ 64 h 70"/>
                <a:gd name="T30" fmla="*/ 55 w 82"/>
                <a:gd name="T31" fmla="*/ 64 h 70"/>
                <a:gd name="T32" fmla="*/ 54 w 82"/>
                <a:gd name="T33" fmla="*/ 64 h 70"/>
                <a:gd name="T34" fmla="*/ 45 w 82"/>
                <a:gd name="T35" fmla="*/ 51 h 70"/>
                <a:gd name="T36" fmla="*/ 45 w 82"/>
                <a:gd name="T37" fmla="*/ 51 h 70"/>
                <a:gd name="T38" fmla="*/ 45 w 82"/>
                <a:gd name="T39" fmla="*/ 51 h 70"/>
                <a:gd name="T40" fmla="*/ 42 w 82"/>
                <a:gd name="T41" fmla="*/ 49 h 70"/>
                <a:gd name="T42" fmla="*/ 41 w 82"/>
                <a:gd name="T43" fmla="*/ 46 h 70"/>
                <a:gd name="T44" fmla="*/ 38 w 82"/>
                <a:gd name="T45" fmla="*/ 49 h 70"/>
                <a:gd name="T46" fmla="*/ 38 w 82"/>
                <a:gd name="T47" fmla="*/ 49 h 70"/>
                <a:gd name="T48" fmla="*/ 35 w 82"/>
                <a:gd name="T49" fmla="*/ 51 h 70"/>
                <a:gd name="T50" fmla="*/ 28 w 82"/>
                <a:gd name="T51" fmla="*/ 64 h 70"/>
                <a:gd name="T52" fmla="*/ 12 w 82"/>
                <a:gd name="T53" fmla="*/ 64 h 70"/>
                <a:gd name="T54" fmla="*/ 33 w 82"/>
                <a:gd name="T55" fmla="*/ 36 h 70"/>
                <a:gd name="T56" fmla="*/ 31 w 82"/>
                <a:gd name="T57" fmla="*/ 35 h 70"/>
                <a:gd name="T58" fmla="*/ 28 w 82"/>
                <a:gd name="T59" fmla="*/ 36 h 70"/>
                <a:gd name="T60" fmla="*/ 27 w 82"/>
                <a:gd name="T61" fmla="*/ 35 h 70"/>
                <a:gd name="T62" fmla="*/ 0 w 82"/>
                <a:gd name="T63" fmla="*/ 70 h 70"/>
                <a:gd name="T64" fmla="*/ 31 w 82"/>
                <a:gd name="T65" fmla="*/ 70 h 70"/>
                <a:gd name="T66" fmla="*/ 41 w 82"/>
                <a:gd name="T67" fmla="*/ 56 h 70"/>
                <a:gd name="T68" fmla="*/ 41 w 82"/>
                <a:gd name="T69" fmla="*/ 56 h 70"/>
                <a:gd name="T70" fmla="*/ 42 w 82"/>
                <a:gd name="T71" fmla="*/ 51 h 70"/>
                <a:gd name="T72" fmla="*/ 41 w 82"/>
                <a:gd name="T73" fmla="*/ 50 h 70"/>
                <a:gd name="T74" fmla="*/ 38 w 82"/>
                <a:gd name="T75" fmla="*/ 51 h 70"/>
                <a:gd name="T76" fmla="*/ 38 w 82"/>
                <a:gd name="T77" fmla="*/ 51 h 70"/>
                <a:gd name="T78" fmla="*/ 41 w 82"/>
                <a:gd name="T79" fmla="*/ 56 h 70"/>
                <a:gd name="T80" fmla="*/ 42 w 82"/>
                <a:gd name="T81" fmla="*/ 54 h 70"/>
                <a:gd name="T82" fmla="*/ 41 w 82"/>
                <a:gd name="T83" fmla="*/ 56 h 70"/>
                <a:gd name="T84" fmla="*/ 51 w 82"/>
                <a:gd name="T85" fmla="*/ 70 h 70"/>
                <a:gd name="T86" fmla="*/ 55 w 82"/>
                <a:gd name="T87" fmla="*/ 70 h 70"/>
                <a:gd name="T88" fmla="*/ 82 w 82"/>
                <a:gd name="T89" fmla="*/ 70 h 70"/>
                <a:gd name="T90" fmla="*/ 56 w 82"/>
                <a:gd name="T91" fmla="*/ 36 h 70"/>
                <a:gd name="T92" fmla="*/ 82 w 82"/>
                <a:gd name="T93" fmla="*/ 0 h 70"/>
                <a:gd name="T94" fmla="*/ 52 w 82"/>
                <a:gd name="T95" fmla="*/ 0 h 70"/>
                <a:gd name="T96" fmla="*/ 41 w 82"/>
                <a:gd name="T97" fmla="*/ 15 h 70"/>
                <a:gd name="T98" fmla="*/ 41 w 82"/>
                <a:gd name="T99" fmla="*/ 15 h 70"/>
                <a:gd name="T100" fmla="*/ 40 w 82"/>
                <a:gd name="T101" fmla="*/ 19 h 70"/>
                <a:gd name="T102" fmla="*/ 41 w 82"/>
                <a:gd name="T103" fmla="*/ 21 h 70"/>
                <a:gd name="T104" fmla="*/ 44 w 82"/>
                <a:gd name="T105" fmla="*/ 19 h 70"/>
                <a:gd name="T106" fmla="*/ 44 w 82"/>
                <a:gd name="T107" fmla="*/ 19 h 70"/>
                <a:gd name="T108" fmla="*/ 41 w 82"/>
                <a:gd name="T109" fmla="*/ 15 h 70"/>
                <a:gd name="T110" fmla="*/ 31 w 82"/>
                <a:gd name="T111" fmla="*/ 0 h 70"/>
                <a:gd name="T112" fmla="*/ 0 w 82"/>
                <a:gd name="T113" fmla="*/ 0 h 70"/>
                <a:gd name="T114" fmla="*/ 27 w 82"/>
                <a:gd name="T115" fmla="*/ 37 h 70"/>
                <a:gd name="T116" fmla="*/ 28 w 82"/>
                <a:gd name="T117" fmla="*/ 36 h 70"/>
                <a:gd name="T118" fmla="*/ 27 w 82"/>
                <a:gd name="T119" fmla="*/ 35 h 70"/>
                <a:gd name="T120" fmla="*/ 28 w 82"/>
                <a:gd name="T121" fmla="*/ 36 h 7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82" h="70">
                  <a:moveTo>
                    <a:pt x="28" y="36"/>
                  </a:moveTo>
                  <a:lnTo>
                    <a:pt x="31" y="35"/>
                  </a:lnTo>
                  <a:lnTo>
                    <a:pt x="12" y="5"/>
                  </a:lnTo>
                  <a:lnTo>
                    <a:pt x="27" y="5"/>
                  </a:lnTo>
                  <a:lnTo>
                    <a:pt x="37" y="18"/>
                  </a:lnTo>
                  <a:lnTo>
                    <a:pt x="38" y="22"/>
                  </a:lnTo>
                  <a:lnTo>
                    <a:pt x="41" y="26"/>
                  </a:lnTo>
                  <a:lnTo>
                    <a:pt x="44" y="22"/>
                  </a:lnTo>
                  <a:lnTo>
                    <a:pt x="47" y="18"/>
                  </a:lnTo>
                  <a:lnTo>
                    <a:pt x="55" y="5"/>
                  </a:lnTo>
                  <a:lnTo>
                    <a:pt x="70" y="5"/>
                  </a:lnTo>
                  <a:lnTo>
                    <a:pt x="49" y="36"/>
                  </a:lnTo>
                  <a:lnTo>
                    <a:pt x="70" y="64"/>
                  </a:lnTo>
                  <a:lnTo>
                    <a:pt x="55" y="64"/>
                  </a:lnTo>
                  <a:lnTo>
                    <a:pt x="54" y="64"/>
                  </a:lnTo>
                  <a:lnTo>
                    <a:pt x="45" y="51"/>
                  </a:lnTo>
                  <a:lnTo>
                    <a:pt x="42" y="49"/>
                  </a:lnTo>
                  <a:lnTo>
                    <a:pt x="41" y="46"/>
                  </a:lnTo>
                  <a:lnTo>
                    <a:pt x="38" y="49"/>
                  </a:lnTo>
                  <a:lnTo>
                    <a:pt x="35" y="51"/>
                  </a:lnTo>
                  <a:lnTo>
                    <a:pt x="28" y="64"/>
                  </a:lnTo>
                  <a:lnTo>
                    <a:pt x="12" y="64"/>
                  </a:lnTo>
                  <a:lnTo>
                    <a:pt x="33" y="36"/>
                  </a:lnTo>
                  <a:lnTo>
                    <a:pt x="31" y="35"/>
                  </a:lnTo>
                  <a:lnTo>
                    <a:pt x="28" y="36"/>
                  </a:lnTo>
                  <a:lnTo>
                    <a:pt x="27" y="35"/>
                  </a:lnTo>
                  <a:lnTo>
                    <a:pt x="0" y="70"/>
                  </a:lnTo>
                  <a:lnTo>
                    <a:pt x="31" y="70"/>
                  </a:lnTo>
                  <a:lnTo>
                    <a:pt x="41" y="56"/>
                  </a:lnTo>
                  <a:lnTo>
                    <a:pt x="42" y="51"/>
                  </a:lnTo>
                  <a:lnTo>
                    <a:pt x="41" y="50"/>
                  </a:lnTo>
                  <a:lnTo>
                    <a:pt x="38" y="51"/>
                  </a:lnTo>
                  <a:lnTo>
                    <a:pt x="41" y="56"/>
                  </a:lnTo>
                  <a:lnTo>
                    <a:pt x="42" y="54"/>
                  </a:lnTo>
                  <a:lnTo>
                    <a:pt x="41" y="56"/>
                  </a:lnTo>
                  <a:lnTo>
                    <a:pt x="51" y="70"/>
                  </a:lnTo>
                  <a:lnTo>
                    <a:pt x="55" y="70"/>
                  </a:lnTo>
                  <a:lnTo>
                    <a:pt x="82" y="70"/>
                  </a:lnTo>
                  <a:lnTo>
                    <a:pt x="56" y="36"/>
                  </a:lnTo>
                  <a:lnTo>
                    <a:pt x="82" y="0"/>
                  </a:lnTo>
                  <a:lnTo>
                    <a:pt x="52" y="0"/>
                  </a:lnTo>
                  <a:lnTo>
                    <a:pt x="41" y="15"/>
                  </a:lnTo>
                  <a:lnTo>
                    <a:pt x="40" y="19"/>
                  </a:lnTo>
                  <a:lnTo>
                    <a:pt x="41" y="21"/>
                  </a:lnTo>
                  <a:lnTo>
                    <a:pt x="44" y="19"/>
                  </a:lnTo>
                  <a:lnTo>
                    <a:pt x="41" y="15"/>
                  </a:lnTo>
                  <a:lnTo>
                    <a:pt x="31" y="0"/>
                  </a:lnTo>
                  <a:lnTo>
                    <a:pt x="0" y="0"/>
                  </a:lnTo>
                  <a:lnTo>
                    <a:pt x="27" y="37"/>
                  </a:lnTo>
                  <a:lnTo>
                    <a:pt x="28" y="36"/>
                  </a:lnTo>
                  <a:lnTo>
                    <a:pt x="27" y="35"/>
                  </a:lnTo>
                  <a:lnTo>
                    <a:pt x="28" y="36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0" name="Freeform 556"/>
            <p:cNvSpPr>
              <a:spLocks/>
            </p:cNvSpPr>
            <p:nvPr/>
          </p:nvSpPr>
          <p:spPr bwMode="auto">
            <a:xfrm>
              <a:off x="4061" y="209"/>
              <a:ext cx="46" cy="60"/>
            </a:xfrm>
            <a:custGeom>
              <a:avLst/>
              <a:gdLst>
                <a:gd name="T0" fmla="*/ 6 w 46"/>
                <a:gd name="T1" fmla="*/ 59 h 60"/>
                <a:gd name="T2" fmla="*/ 7 w 46"/>
                <a:gd name="T3" fmla="*/ 59 h 60"/>
                <a:gd name="T4" fmla="*/ 7 w 46"/>
                <a:gd name="T5" fmla="*/ 48 h 60"/>
                <a:gd name="T6" fmla="*/ 6 w 46"/>
                <a:gd name="T7" fmla="*/ 48 h 60"/>
                <a:gd name="T8" fmla="*/ 6 w 46"/>
                <a:gd name="T9" fmla="*/ 49 h 60"/>
                <a:gd name="T10" fmla="*/ 6 w 46"/>
                <a:gd name="T11" fmla="*/ 49 h 60"/>
                <a:gd name="T12" fmla="*/ 11 w 46"/>
                <a:gd name="T13" fmla="*/ 48 h 60"/>
                <a:gd name="T14" fmla="*/ 15 w 46"/>
                <a:gd name="T15" fmla="*/ 43 h 60"/>
                <a:gd name="T16" fmla="*/ 15 w 46"/>
                <a:gd name="T17" fmla="*/ 43 h 60"/>
                <a:gd name="T18" fmla="*/ 18 w 46"/>
                <a:gd name="T19" fmla="*/ 36 h 60"/>
                <a:gd name="T20" fmla="*/ 20 w 46"/>
                <a:gd name="T21" fmla="*/ 28 h 60"/>
                <a:gd name="T22" fmla="*/ 20 w 46"/>
                <a:gd name="T23" fmla="*/ 27 h 60"/>
                <a:gd name="T24" fmla="*/ 6 w 46"/>
                <a:gd name="T25" fmla="*/ 27 h 60"/>
                <a:gd name="T26" fmla="*/ 14 w 46"/>
                <a:gd name="T27" fmla="*/ 17 h 60"/>
                <a:gd name="T28" fmla="*/ 24 w 46"/>
                <a:gd name="T29" fmla="*/ 6 h 60"/>
                <a:gd name="T30" fmla="*/ 32 w 46"/>
                <a:gd name="T31" fmla="*/ 17 h 60"/>
                <a:gd name="T32" fmla="*/ 41 w 46"/>
                <a:gd name="T33" fmla="*/ 27 h 60"/>
                <a:gd name="T34" fmla="*/ 28 w 46"/>
                <a:gd name="T35" fmla="*/ 27 h 60"/>
                <a:gd name="T36" fmla="*/ 28 w 46"/>
                <a:gd name="T37" fmla="*/ 28 h 60"/>
                <a:gd name="T38" fmla="*/ 28 w 46"/>
                <a:gd name="T39" fmla="*/ 28 h 60"/>
                <a:gd name="T40" fmla="*/ 27 w 46"/>
                <a:gd name="T41" fmla="*/ 39 h 60"/>
                <a:gd name="T42" fmla="*/ 24 w 46"/>
                <a:gd name="T43" fmla="*/ 45 h 60"/>
                <a:gd name="T44" fmla="*/ 21 w 46"/>
                <a:gd name="T45" fmla="*/ 49 h 60"/>
                <a:gd name="T46" fmla="*/ 21 w 46"/>
                <a:gd name="T47" fmla="*/ 49 h 60"/>
                <a:gd name="T48" fmla="*/ 18 w 46"/>
                <a:gd name="T49" fmla="*/ 52 h 60"/>
                <a:gd name="T50" fmla="*/ 15 w 46"/>
                <a:gd name="T51" fmla="*/ 55 h 60"/>
                <a:gd name="T52" fmla="*/ 11 w 46"/>
                <a:gd name="T53" fmla="*/ 57 h 60"/>
                <a:gd name="T54" fmla="*/ 6 w 46"/>
                <a:gd name="T55" fmla="*/ 57 h 60"/>
                <a:gd name="T56" fmla="*/ 6 w 46"/>
                <a:gd name="T57" fmla="*/ 59 h 60"/>
                <a:gd name="T58" fmla="*/ 7 w 46"/>
                <a:gd name="T59" fmla="*/ 59 h 60"/>
                <a:gd name="T60" fmla="*/ 6 w 46"/>
                <a:gd name="T61" fmla="*/ 59 h 60"/>
                <a:gd name="T62" fmla="*/ 6 w 46"/>
                <a:gd name="T63" fmla="*/ 60 h 60"/>
                <a:gd name="T64" fmla="*/ 6 w 46"/>
                <a:gd name="T65" fmla="*/ 60 h 60"/>
                <a:gd name="T66" fmla="*/ 11 w 46"/>
                <a:gd name="T67" fmla="*/ 60 h 60"/>
                <a:gd name="T68" fmla="*/ 17 w 46"/>
                <a:gd name="T69" fmla="*/ 57 h 60"/>
                <a:gd name="T70" fmla="*/ 21 w 46"/>
                <a:gd name="T71" fmla="*/ 55 h 60"/>
                <a:gd name="T72" fmla="*/ 24 w 46"/>
                <a:gd name="T73" fmla="*/ 50 h 60"/>
                <a:gd name="T74" fmla="*/ 24 w 46"/>
                <a:gd name="T75" fmla="*/ 50 h 60"/>
                <a:gd name="T76" fmla="*/ 27 w 46"/>
                <a:gd name="T77" fmla="*/ 45 h 60"/>
                <a:gd name="T78" fmla="*/ 29 w 46"/>
                <a:gd name="T79" fmla="*/ 41 h 60"/>
                <a:gd name="T80" fmla="*/ 31 w 46"/>
                <a:gd name="T81" fmla="*/ 28 h 60"/>
                <a:gd name="T82" fmla="*/ 29 w 46"/>
                <a:gd name="T83" fmla="*/ 28 h 60"/>
                <a:gd name="T84" fmla="*/ 29 w 46"/>
                <a:gd name="T85" fmla="*/ 29 h 60"/>
                <a:gd name="T86" fmla="*/ 46 w 46"/>
                <a:gd name="T87" fmla="*/ 29 h 60"/>
                <a:gd name="T88" fmla="*/ 34 w 46"/>
                <a:gd name="T89" fmla="*/ 14 h 60"/>
                <a:gd name="T90" fmla="*/ 24 w 46"/>
                <a:gd name="T91" fmla="*/ 0 h 60"/>
                <a:gd name="T92" fmla="*/ 13 w 46"/>
                <a:gd name="T93" fmla="*/ 14 h 60"/>
                <a:gd name="T94" fmla="*/ 0 w 46"/>
                <a:gd name="T95" fmla="*/ 29 h 60"/>
                <a:gd name="T96" fmla="*/ 18 w 46"/>
                <a:gd name="T97" fmla="*/ 29 h 60"/>
                <a:gd name="T98" fmla="*/ 18 w 46"/>
                <a:gd name="T99" fmla="*/ 28 h 60"/>
                <a:gd name="T100" fmla="*/ 17 w 46"/>
                <a:gd name="T101" fmla="*/ 28 h 60"/>
                <a:gd name="T102" fmla="*/ 17 w 46"/>
                <a:gd name="T103" fmla="*/ 28 h 60"/>
                <a:gd name="T104" fmla="*/ 15 w 46"/>
                <a:gd name="T105" fmla="*/ 36 h 60"/>
                <a:gd name="T106" fmla="*/ 13 w 46"/>
                <a:gd name="T107" fmla="*/ 42 h 60"/>
                <a:gd name="T108" fmla="*/ 13 w 46"/>
                <a:gd name="T109" fmla="*/ 42 h 60"/>
                <a:gd name="T110" fmla="*/ 10 w 46"/>
                <a:gd name="T111" fmla="*/ 46 h 60"/>
                <a:gd name="T112" fmla="*/ 6 w 46"/>
                <a:gd name="T113" fmla="*/ 46 h 60"/>
                <a:gd name="T114" fmla="*/ 4 w 46"/>
                <a:gd name="T115" fmla="*/ 46 h 60"/>
                <a:gd name="T116" fmla="*/ 4 w 46"/>
                <a:gd name="T117" fmla="*/ 60 h 60"/>
                <a:gd name="T118" fmla="*/ 6 w 46"/>
                <a:gd name="T119" fmla="*/ 60 h 60"/>
                <a:gd name="T120" fmla="*/ 6 w 46"/>
                <a:gd name="T121" fmla="*/ 59 h 6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46" h="60">
                  <a:moveTo>
                    <a:pt x="6" y="59"/>
                  </a:moveTo>
                  <a:lnTo>
                    <a:pt x="7" y="59"/>
                  </a:lnTo>
                  <a:lnTo>
                    <a:pt x="7" y="48"/>
                  </a:lnTo>
                  <a:lnTo>
                    <a:pt x="6" y="48"/>
                  </a:lnTo>
                  <a:lnTo>
                    <a:pt x="6" y="49"/>
                  </a:lnTo>
                  <a:lnTo>
                    <a:pt x="11" y="48"/>
                  </a:lnTo>
                  <a:lnTo>
                    <a:pt x="15" y="43"/>
                  </a:lnTo>
                  <a:lnTo>
                    <a:pt x="18" y="36"/>
                  </a:lnTo>
                  <a:lnTo>
                    <a:pt x="20" y="28"/>
                  </a:lnTo>
                  <a:lnTo>
                    <a:pt x="20" y="27"/>
                  </a:lnTo>
                  <a:lnTo>
                    <a:pt x="6" y="27"/>
                  </a:lnTo>
                  <a:lnTo>
                    <a:pt x="14" y="17"/>
                  </a:lnTo>
                  <a:lnTo>
                    <a:pt x="24" y="6"/>
                  </a:lnTo>
                  <a:lnTo>
                    <a:pt x="32" y="17"/>
                  </a:lnTo>
                  <a:lnTo>
                    <a:pt x="41" y="27"/>
                  </a:lnTo>
                  <a:lnTo>
                    <a:pt x="28" y="27"/>
                  </a:lnTo>
                  <a:lnTo>
                    <a:pt x="28" y="28"/>
                  </a:lnTo>
                  <a:lnTo>
                    <a:pt x="27" y="39"/>
                  </a:lnTo>
                  <a:lnTo>
                    <a:pt x="24" y="45"/>
                  </a:lnTo>
                  <a:lnTo>
                    <a:pt x="21" y="49"/>
                  </a:lnTo>
                  <a:lnTo>
                    <a:pt x="18" y="52"/>
                  </a:lnTo>
                  <a:lnTo>
                    <a:pt x="15" y="55"/>
                  </a:lnTo>
                  <a:lnTo>
                    <a:pt x="11" y="57"/>
                  </a:lnTo>
                  <a:lnTo>
                    <a:pt x="6" y="57"/>
                  </a:lnTo>
                  <a:lnTo>
                    <a:pt x="6" y="59"/>
                  </a:lnTo>
                  <a:lnTo>
                    <a:pt x="7" y="59"/>
                  </a:lnTo>
                  <a:lnTo>
                    <a:pt x="6" y="59"/>
                  </a:lnTo>
                  <a:lnTo>
                    <a:pt x="6" y="60"/>
                  </a:lnTo>
                  <a:lnTo>
                    <a:pt x="11" y="60"/>
                  </a:lnTo>
                  <a:lnTo>
                    <a:pt x="17" y="57"/>
                  </a:lnTo>
                  <a:lnTo>
                    <a:pt x="21" y="55"/>
                  </a:lnTo>
                  <a:lnTo>
                    <a:pt x="24" y="50"/>
                  </a:lnTo>
                  <a:lnTo>
                    <a:pt x="27" y="45"/>
                  </a:lnTo>
                  <a:lnTo>
                    <a:pt x="29" y="41"/>
                  </a:lnTo>
                  <a:lnTo>
                    <a:pt x="31" y="28"/>
                  </a:lnTo>
                  <a:lnTo>
                    <a:pt x="29" y="28"/>
                  </a:lnTo>
                  <a:lnTo>
                    <a:pt x="29" y="29"/>
                  </a:lnTo>
                  <a:lnTo>
                    <a:pt x="46" y="29"/>
                  </a:lnTo>
                  <a:lnTo>
                    <a:pt x="34" y="14"/>
                  </a:lnTo>
                  <a:lnTo>
                    <a:pt x="24" y="0"/>
                  </a:lnTo>
                  <a:lnTo>
                    <a:pt x="13" y="14"/>
                  </a:lnTo>
                  <a:lnTo>
                    <a:pt x="0" y="29"/>
                  </a:lnTo>
                  <a:lnTo>
                    <a:pt x="18" y="29"/>
                  </a:lnTo>
                  <a:lnTo>
                    <a:pt x="18" y="28"/>
                  </a:lnTo>
                  <a:lnTo>
                    <a:pt x="17" y="28"/>
                  </a:lnTo>
                  <a:lnTo>
                    <a:pt x="15" y="36"/>
                  </a:lnTo>
                  <a:lnTo>
                    <a:pt x="13" y="42"/>
                  </a:lnTo>
                  <a:lnTo>
                    <a:pt x="10" y="46"/>
                  </a:lnTo>
                  <a:lnTo>
                    <a:pt x="6" y="46"/>
                  </a:lnTo>
                  <a:lnTo>
                    <a:pt x="4" y="46"/>
                  </a:lnTo>
                  <a:lnTo>
                    <a:pt x="4" y="60"/>
                  </a:lnTo>
                  <a:lnTo>
                    <a:pt x="6" y="60"/>
                  </a:lnTo>
                  <a:lnTo>
                    <a:pt x="6" y="59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1" name="Freeform 557"/>
            <p:cNvSpPr>
              <a:spLocks/>
            </p:cNvSpPr>
            <p:nvPr/>
          </p:nvSpPr>
          <p:spPr bwMode="auto">
            <a:xfrm>
              <a:off x="4020" y="189"/>
              <a:ext cx="47" cy="61"/>
            </a:xfrm>
            <a:custGeom>
              <a:avLst/>
              <a:gdLst>
                <a:gd name="T0" fmla="*/ 41 w 47"/>
                <a:gd name="T1" fmla="*/ 2 h 61"/>
                <a:gd name="T2" fmla="*/ 40 w 47"/>
                <a:gd name="T3" fmla="*/ 2 h 61"/>
                <a:gd name="T4" fmla="*/ 40 w 47"/>
                <a:gd name="T5" fmla="*/ 12 h 61"/>
                <a:gd name="T6" fmla="*/ 41 w 47"/>
                <a:gd name="T7" fmla="*/ 12 h 61"/>
                <a:gd name="T8" fmla="*/ 41 w 47"/>
                <a:gd name="T9" fmla="*/ 10 h 61"/>
                <a:gd name="T10" fmla="*/ 41 w 47"/>
                <a:gd name="T11" fmla="*/ 10 h 61"/>
                <a:gd name="T12" fmla="*/ 37 w 47"/>
                <a:gd name="T13" fmla="*/ 12 h 61"/>
                <a:gd name="T14" fmla="*/ 31 w 47"/>
                <a:gd name="T15" fmla="*/ 17 h 61"/>
                <a:gd name="T16" fmla="*/ 31 w 47"/>
                <a:gd name="T17" fmla="*/ 17 h 61"/>
                <a:gd name="T18" fmla="*/ 28 w 47"/>
                <a:gd name="T19" fmla="*/ 24 h 61"/>
                <a:gd name="T20" fmla="*/ 27 w 47"/>
                <a:gd name="T21" fmla="*/ 33 h 61"/>
                <a:gd name="T22" fmla="*/ 27 w 47"/>
                <a:gd name="T23" fmla="*/ 34 h 61"/>
                <a:gd name="T24" fmla="*/ 41 w 47"/>
                <a:gd name="T25" fmla="*/ 34 h 61"/>
                <a:gd name="T26" fmla="*/ 33 w 47"/>
                <a:gd name="T27" fmla="*/ 44 h 61"/>
                <a:gd name="T28" fmla="*/ 24 w 47"/>
                <a:gd name="T29" fmla="*/ 55 h 61"/>
                <a:gd name="T30" fmla="*/ 14 w 47"/>
                <a:gd name="T31" fmla="*/ 44 h 61"/>
                <a:gd name="T32" fmla="*/ 6 w 47"/>
                <a:gd name="T33" fmla="*/ 34 h 61"/>
                <a:gd name="T34" fmla="*/ 18 w 47"/>
                <a:gd name="T35" fmla="*/ 34 h 61"/>
                <a:gd name="T36" fmla="*/ 18 w 47"/>
                <a:gd name="T37" fmla="*/ 33 h 61"/>
                <a:gd name="T38" fmla="*/ 18 w 47"/>
                <a:gd name="T39" fmla="*/ 33 h 61"/>
                <a:gd name="T40" fmla="*/ 21 w 47"/>
                <a:gd name="T41" fmla="*/ 21 h 61"/>
                <a:gd name="T42" fmla="*/ 23 w 47"/>
                <a:gd name="T43" fmla="*/ 16 h 61"/>
                <a:gd name="T44" fmla="*/ 26 w 47"/>
                <a:gd name="T45" fmla="*/ 12 h 61"/>
                <a:gd name="T46" fmla="*/ 26 w 47"/>
                <a:gd name="T47" fmla="*/ 12 h 61"/>
                <a:gd name="T48" fmla="*/ 28 w 47"/>
                <a:gd name="T49" fmla="*/ 9 h 61"/>
                <a:gd name="T50" fmla="*/ 33 w 47"/>
                <a:gd name="T51" fmla="*/ 6 h 61"/>
                <a:gd name="T52" fmla="*/ 37 w 47"/>
                <a:gd name="T53" fmla="*/ 3 h 61"/>
                <a:gd name="T54" fmla="*/ 41 w 47"/>
                <a:gd name="T55" fmla="*/ 3 h 61"/>
                <a:gd name="T56" fmla="*/ 41 w 47"/>
                <a:gd name="T57" fmla="*/ 2 h 61"/>
                <a:gd name="T58" fmla="*/ 40 w 47"/>
                <a:gd name="T59" fmla="*/ 2 h 61"/>
                <a:gd name="T60" fmla="*/ 41 w 47"/>
                <a:gd name="T61" fmla="*/ 2 h 61"/>
                <a:gd name="T62" fmla="*/ 41 w 47"/>
                <a:gd name="T63" fmla="*/ 0 h 61"/>
                <a:gd name="T64" fmla="*/ 41 w 47"/>
                <a:gd name="T65" fmla="*/ 0 h 61"/>
                <a:gd name="T66" fmla="*/ 35 w 47"/>
                <a:gd name="T67" fmla="*/ 0 h 61"/>
                <a:gd name="T68" fmla="*/ 31 w 47"/>
                <a:gd name="T69" fmla="*/ 3 h 61"/>
                <a:gd name="T70" fmla="*/ 27 w 47"/>
                <a:gd name="T71" fmla="*/ 6 h 61"/>
                <a:gd name="T72" fmla="*/ 23 w 47"/>
                <a:gd name="T73" fmla="*/ 10 h 61"/>
                <a:gd name="T74" fmla="*/ 23 w 47"/>
                <a:gd name="T75" fmla="*/ 10 h 61"/>
                <a:gd name="T76" fmla="*/ 20 w 47"/>
                <a:gd name="T77" fmla="*/ 14 h 61"/>
                <a:gd name="T78" fmla="*/ 18 w 47"/>
                <a:gd name="T79" fmla="*/ 20 h 61"/>
                <a:gd name="T80" fmla="*/ 16 w 47"/>
                <a:gd name="T81" fmla="*/ 33 h 61"/>
                <a:gd name="T82" fmla="*/ 17 w 47"/>
                <a:gd name="T83" fmla="*/ 33 h 61"/>
                <a:gd name="T84" fmla="*/ 17 w 47"/>
                <a:gd name="T85" fmla="*/ 31 h 61"/>
                <a:gd name="T86" fmla="*/ 0 w 47"/>
                <a:gd name="T87" fmla="*/ 31 h 61"/>
                <a:gd name="T88" fmla="*/ 13 w 47"/>
                <a:gd name="T89" fmla="*/ 45 h 61"/>
                <a:gd name="T90" fmla="*/ 24 w 47"/>
                <a:gd name="T91" fmla="*/ 61 h 61"/>
                <a:gd name="T92" fmla="*/ 35 w 47"/>
                <a:gd name="T93" fmla="*/ 45 h 61"/>
                <a:gd name="T94" fmla="*/ 47 w 47"/>
                <a:gd name="T95" fmla="*/ 31 h 61"/>
                <a:gd name="T96" fmla="*/ 28 w 47"/>
                <a:gd name="T97" fmla="*/ 31 h 61"/>
                <a:gd name="T98" fmla="*/ 28 w 47"/>
                <a:gd name="T99" fmla="*/ 33 h 61"/>
                <a:gd name="T100" fmla="*/ 30 w 47"/>
                <a:gd name="T101" fmla="*/ 33 h 61"/>
                <a:gd name="T102" fmla="*/ 30 w 47"/>
                <a:gd name="T103" fmla="*/ 33 h 61"/>
                <a:gd name="T104" fmla="*/ 31 w 47"/>
                <a:gd name="T105" fmla="*/ 24 h 61"/>
                <a:gd name="T106" fmla="*/ 34 w 47"/>
                <a:gd name="T107" fmla="*/ 19 h 61"/>
                <a:gd name="T108" fmla="*/ 34 w 47"/>
                <a:gd name="T109" fmla="*/ 19 h 61"/>
                <a:gd name="T110" fmla="*/ 38 w 47"/>
                <a:gd name="T111" fmla="*/ 14 h 61"/>
                <a:gd name="T112" fmla="*/ 41 w 47"/>
                <a:gd name="T113" fmla="*/ 13 h 61"/>
                <a:gd name="T114" fmla="*/ 42 w 47"/>
                <a:gd name="T115" fmla="*/ 13 h 61"/>
                <a:gd name="T116" fmla="*/ 42 w 47"/>
                <a:gd name="T117" fmla="*/ 0 h 61"/>
                <a:gd name="T118" fmla="*/ 41 w 47"/>
                <a:gd name="T119" fmla="*/ 0 h 61"/>
                <a:gd name="T120" fmla="*/ 41 w 47"/>
                <a:gd name="T121" fmla="*/ 2 h 6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47" h="61">
                  <a:moveTo>
                    <a:pt x="41" y="2"/>
                  </a:moveTo>
                  <a:lnTo>
                    <a:pt x="40" y="2"/>
                  </a:lnTo>
                  <a:lnTo>
                    <a:pt x="40" y="12"/>
                  </a:lnTo>
                  <a:lnTo>
                    <a:pt x="41" y="12"/>
                  </a:lnTo>
                  <a:lnTo>
                    <a:pt x="41" y="10"/>
                  </a:lnTo>
                  <a:lnTo>
                    <a:pt x="37" y="12"/>
                  </a:lnTo>
                  <a:lnTo>
                    <a:pt x="31" y="17"/>
                  </a:lnTo>
                  <a:lnTo>
                    <a:pt x="28" y="24"/>
                  </a:lnTo>
                  <a:lnTo>
                    <a:pt x="27" y="33"/>
                  </a:lnTo>
                  <a:lnTo>
                    <a:pt x="27" y="34"/>
                  </a:lnTo>
                  <a:lnTo>
                    <a:pt x="41" y="34"/>
                  </a:lnTo>
                  <a:lnTo>
                    <a:pt x="33" y="44"/>
                  </a:lnTo>
                  <a:lnTo>
                    <a:pt x="24" y="55"/>
                  </a:lnTo>
                  <a:lnTo>
                    <a:pt x="14" y="44"/>
                  </a:lnTo>
                  <a:lnTo>
                    <a:pt x="6" y="34"/>
                  </a:lnTo>
                  <a:lnTo>
                    <a:pt x="18" y="34"/>
                  </a:lnTo>
                  <a:lnTo>
                    <a:pt x="18" y="33"/>
                  </a:lnTo>
                  <a:lnTo>
                    <a:pt x="21" y="21"/>
                  </a:lnTo>
                  <a:lnTo>
                    <a:pt x="23" y="16"/>
                  </a:lnTo>
                  <a:lnTo>
                    <a:pt x="26" y="12"/>
                  </a:lnTo>
                  <a:lnTo>
                    <a:pt x="28" y="9"/>
                  </a:lnTo>
                  <a:lnTo>
                    <a:pt x="33" y="6"/>
                  </a:lnTo>
                  <a:lnTo>
                    <a:pt x="37" y="3"/>
                  </a:lnTo>
                  <a:lnTo>
                    <a:pt x="41" y="3"/>
                  </a:lnTo>
                  <a:lnTo>
                    <a:pt x="41" y="2"/>
                  </a:lnTo>
                  <a:lnTo>
                    <a:pt x="40" y="2"/>
                  </a:lnTo>
                  <a:lnTo>
                    <a:pt x="41" y="2"/>
                  </a:lnTo>
                  <a:lnTo>
                    <a:pt x="41" y="0"/>
                  </a:lnTo>
                  <a:lnTo>
                    <a:pt x="35" y="0"/>
                  </a:lnTo>
                  <a:lnTo>
                    <a:pt x="31" y="3"/>
                  </a:lnTo>
                  <a:lnTo>
                    <a:pt x="27" y="6"/>
                  </a:lnTo>
                  <a:lnTo>
                    <a:pt x="23" y="10"/>
                  </a:lnTo>
                  <a:lnTo>
                    <a:pt x="20" y="14"/>
                  </a:lnTo>
                  <a:lnTo>
                    <a:pt x="18" y="20"/>
                  </a:lnTo>
                  <a:lnTo>
                    <a:pt x="16" y="33"/>
                  </a:lnTo>
                  <a:lnTo>
                    <a:pt x="17" y="33"/>
                  </a:lnTo>
                  <a:lnTo>
                    <a:pt x="17" y="31"/>
                  </a:lnTo>
                  <a:lnTo>
                    <a:pt x="0" y="31"/>
                  </a:lnTo>
                  <a:lnTo>
                    <a:pt x="13" y="45"/>
                  </a:lnTo>
                  <a:lnTo>
                    <a:pt x="24" y="61"/>
                  </a:lnTo>
                  <a:lnTo>
                    <a:pt x="35" y="45"/>
                  </a:lnTo>
                  <a:lnTo>
                    <a:pt x="47" y="31"/>
                  </a:lnTo>
                  <a:lnTo>
                    <a:pt x="28" y="31"/>
                  </a:lnTo>
                  <a:lnTo>
                    <a:pt x="28" y="33"/>
                  </a:lnTo>
                  <a:lnTo>
                    <a:pt x="30" y="33"/>
                  </a:lnTo>
                  <a:lnTo>
                    <a:pt x="31" y="24"/>
                  </a:lnTo>
                  <a:lnTo>
                    <a:pt x="34" y="19"/>
                  </a:lnTo>
                  <a:lnTo>
                    <a:pt x="38" y="14"/>
                  </a:lnTo>
                  <a:lnTo>
                    <a:pt x="41" y="13"/>
                  </a:lnTo>
                  <a:lnTo>
                    <a:pt x="42" y="13"/>
                  </a:lnTo>
                  <a:lnTo>
                    <a:pt x="42" y="0"/>
                  </a:lnTo>
                  <a:lnTo>
                    <a:pt x="41" y="0"/>
                  </a:lnTo>
                  <a:lnTo>
                    <a:pt x="41" y="2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2" name="Freeform 558"/>
            <p:cNvSpPr>
              <a:spLocks/>
            </p:cNvSpPr>
            <p:nvPr/>
          </p:nvSpPr>
          <p:spPr bwMode="auto">
            <a:xfrm>
              <a:off x="5542" y="189"/>
              <a:ext cx="77" cy="86"/>
            </a:xfrm>
            <a:custGeom>
              <a:avLst/>
              <a:gdLst>
                <a:gd name="T0" fmla="*/ 45 w 77"/>
                <a:gd name="T1" fmla="*/ 3 h 86"/>
                <a:gd name="T2" fmla="*/ 52 w 77"/>
                <a:gd name="T3" fmla="*/ 5 h 86"/>
                <a:gd name="T4" fmla="*/ 62 w 77"/>
                <a:gd name="T5" fmla="*/ 9 h 86"/>
                <a:gd name="T6" fmla="*/ 66 w 77"/>
                <a:gd name="T7" fmla="*/ 12 h 86"/>
                <a:gd name="T8" fmla="*/ 73 w 77"/>
                <a:gd name="T9" fmla="*/ 21 h 86"/>
                <a:gd name="T10" fmla="*/ 74 w 77"/>
                <a:gd name="T11" fmla="*/ 33 h 86"/>
                <a:gd name="T12" fmla="*/ 74 w 77"/>
                <a:gd name="T13" fmla="*/ 38 h 86"/>
                <a:gd name="T14" fmla="*/ 70 w 77"/>
                <a:gd name="T15" fmla="*/ 49 h 86"/>
                <a:gd name="T16" fmla="*/ 66 w 77"/>
                <a:gd name="T17" fmla="*/ 54 h 86"/>
                <a:gd name="T18" fmla="*/ 56 w 77"/>
                <a:gd name="T19" fmla="*/ 59 h 86"/>
                <a:gd name="T20" fmla="*/ 45 w 77"/>
                <a:gd name="T21" fmla="*/ 62 h 86"/>
                <a:gd name="T22" fmla="*/ 39 w 77"/>
                <a:gd name="T23" fmla="*/ 62 h 86"/>
                <a:gd name="T24" fmla="*/ 32 w 77"/>
                <a:gd name="T25" fmla="*/ 59 h 86"/>
                <a:gd name="T26" fmla="*/ 3 w 77"/>
                <a:gd name="T27" fmla="*/ 73 h 86"/>
                <a:gd name="T28" fmla="*/ 21 w 77"/>
                <a:gd name="T29" fmla="*/ 49 h 86"/>
                <a:gd name="T30" fmla="*/ 17 w 77"/>
                <a:gd name="T31" fmla="*/ 42 h 86"/>
                <a:gd name="T32" fmla="*/ 15 w 77"/>
                <a:gd name="T33" fmla="*/ 33 h 86"/>
                <a:gd name="T34" fmla="*/ 18 w 77"/>
                <a:gd name="T35" fmla="*/ 21 h 86"/>
                <a:gd name="T36" fmla="*/ 25 w 77"/>
                <a:gd name="T37" fmla="*/ 12 h 86"/>
                <a:gd name="T38" fmla="*/ 29 w 77"/>
                <a:gd name="T39" fmla="*/ 9 h 86"/>
                <a:gd name="T40" fmla="*/ 39 w 77"/>
                <a:gd name="T41" fmla="*/ 5 h 86"/>
                <a:gd name="T42" fmla="*/ 45 w 77"/>
                <a:gd name="T43" fmla="*/ 2 h 86"/>
                <a:gd name="T44" fmla="*/ 45 w 77"/>
                <a:gd name="T45" fmla="*/ 0 h 86"/>
                <a:gd name="T46" fmla="*/ 32 w 77"/>
                <a:gd name="T47" fmla="*/ 3 h 86"/>
                <a:gd name="T48" fmla="*/ 22 w 77"/>
                <a:gd name="T49" fmla="*/ 10 h 86"/>
                <a:gd name="T50" fmla="*/ 18 w 77"/>
                <a:gd name="T51" fmla="*/ 14 h 86"/>
                <a:gd name="T52" fmla="*/ 14 w 77"/>
                <a:gd name="T53" fmla="*/ 26 h 86"/>
                <a:gd name="T54" fmla="*/ 13 w 77"/>
                <a:gd name="T55" fmla="*/ 33 h 86"/>
                <a:gd name="T56" fmla="*/ 15 w 77"/>
                <a:gd name="T57" fmla="*/ 42 h 86"/>
                <a:gd name="T58" fmla="*/ 21 w 77"/>
                <a:gd name="T59" fmla="*/ 51 h 86"/>
                <a:gd name="T60" fmla="*/ 0 w 77"/>
                <a:gd name="T61" fmla="*/ 73 h 86"/>
                <a:gd name="T62" fmla="*/ 34 w 77"/>
                <a:gd name="T63" fmla="*/ 62 h 86"/>
                <a:gd name="T64" fmla="*/ 32 w 77"/>
                <a:gd name="T65" fmla="*/ 62 h 86"/>
                <a:gd name="T66" fmla="*/ 39 w 77"/>
                <a:gd name="T67" fmla="*/ 65 h 86"/>
                <a:gd name="T68" fmla="*/ 45 w 77"/>
                <a:gd name="T69" fmla="*/ 65 h 86"/>
                <a:gd name="T70" fmla="*/ 58 w 77"/>
                <a:gd name="T71" fmla="*/ 62 h 86"/>
                <a:gd name="T72" fmla="*/ 69 w 77"/>
                <a:gd name="T73" fmla="*/ 55 h 86"/>
                <a:gd name="T74" fmla="*/ 72 w 77"/>
                <a:gd name="T75" fmla="*/ 51 h 86"/>
                <a:gd name="T76" fmla="*/ 77 w 77"/>
                <a:gd name="T77" fmla="*/ 40 h 86"/>
                <a:gd name="T78" fmla="*/ 77 w 77"/>
                <a:gd name="T79" fmla="*/ 33 h 86"/>
                <a:gd name="T80" fmla="*/ 76 w 77"/>
                <a:gd name="T81" fmla="*/ 20 h 86"/>
                <a:gd name="T82" fmla="*/ 69 w 77"/>
                <a:gd name="T83" fmla="*/ 10 h 86"/>
                <a:gd name="T84" fmla="*/ 63 w 77"/>
                <a:gd name="T85" fmla="*/ 6 h 86"/>
                <a:gd name="T86" fmla="*/ 52 w 77"/>
                <a:gd name="T87" fmla="*/ 2 h 86"/>
                <a:gd name="T88" fmla="*/ 45 w 77"/>
                <a:gd name="T89" fmla="*/ 2 h 8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77" h="86">
                  <a:moveTo>
                    <a:pt x="45" y="2"/>
                  </a:moveTo>
                  <a:lnTo>
                    <a:pt x="45" y="3"/>
                  </a:lnTo>
                  <a:lnTo>
                    <a:pt x="52" y="5"/>
                  </a:lnTo>
                  <a:lnTo>
                    <a:pt x="56" y="6"/>
                  </a:lnTo>
                  <a:lnTo>
                    <a:pt x="62" y="9"/>
                  </a:lnTo>
                  <a:lnTo>
                    <a:pt x="66" y="12"/>
                  </a:lnTo>
                  <a:lnTo>
                    <a:pt x="70" y="16"/>
                  </a:lnTo>
                  <a:lnTo>
                    <a:pt x="73" y="21"/>
                  </a:lnTo>
                  <a:lnTo>
                    <a:pt x="74" y="27"/>
                  </a:lnTo>
                  <a:lnTo>
                    <a:pt x="74" y="33"/>
                  </a:lnTo>
                  <a:lnTo>
                    <a:pt x="74" y="38"/>
                  </a:lnTo>
                  <a:lnTo>
                    <a:pt x="73" y="44"/>
                  </a:lnTo>
                  <a:lnTo>
                    <a:pt x="70" y="49"/>
                  </a:lnTo>
                  <a:lnTo>
                    <a:pt x="66" y="54"/>
                  </a:lnTo>
                  <a:lnTo>
                    <a:pt x="62" y="56"/>
                  </a:lnTo>
                  <a:lnTo>
                    <a:pt x="56" y="59"/>
                  </a:lnTo>
                  <a:lnTo>
                    <a:pt x="52" y="62"/>
                  </a:lnTo>
                  <a:lnTo>
                    <a:pt x="45" y="62"/>
                  </a:lnTo>
                  <a:lnTo>
                    <a:pt x="39" y="62"/>
                  </a:lnTo>
                  <a:lnTo>
                    <a:pt x="34" y="59"/>
                  </a:lnTo>
                  <a:lnTo>
                    <a:pt x="32" y="59"/>
                  </a:lnTo>
                  <a:lnTo>
                    <a:pt x="14" y="82"/>
                  </a:lnTo>
                  <a:lnTo>
                    <a:pt x="3" y="73"/>
                  </a:lnTo>
                  <a:lnTo>
                    <a:pt x="22" y="51"/>
                  </a:lnTo>
                  <a:lnTo>
                    <a:pt x="21" y="49"/>
                  </a:lnTo>
                  <a:lnTo>
                    <a:pt x="17" y="42"/>
                  </a:lnTo>
                  <a:lnTo>
                    <a:pt x="15" y="33"/>
                  </a:lnTo>
                  <a:lnTo>
                    <a:pt x="17" y="27"/>
                  </a:lnTo>
                  <a:lnTo>
                    <a:pt x="18" y="21"/>
                  </a:lnTo>
                  <a:lnTo>
                    <a:pt x="21" y="16"/>
                  </a:lnTo>
                  <a:lnTo>
                    <a:pt x="25" y="12"/>
                  </a:lnTo>
                  <a:lnTo>
                    <a:pt x="29" y="9"/>
                  </a:lnTo>
                  <a:lnTo>
                    <a:pt x="34" y="6"/>
                  </a:lnTo>
                  <a:lnTo>
                    <a:pt x="39" y="5"/>
                  </a:lnTo>
                  <a:lnTo>
                    <a:pt x="45" y="3"/>
                  </a:lnTo>
                  <a:lnTo>
                    <a:pt x="45" y="2"/>
                  </a:lnTo>
                  <a:lnTo>
                    <a:pt x="45" y="0"/>
                  </a:lnTo>
                  <a:lnTo>
                    <a:pt x="39" y="2"/>
                  </a:lnTo>
                  <a:lnTo>
                    <a:pt x="32" y="3"/>
                  </a:lnTo>
                  <a:lnTo>
                    <a:pt x="28" y="6"/>
                  </a:lnTo>
                  <a:lnTo>
                    <a:pt x="22" y="10"/>
                  </a:lnTo>
                  <a:lnTo>
                    <a:pt x="18" y="14"/>
                  </a:lnTo>
                  <a:lnTo>
                    <a:pt x="15" y="20"/>
                  </a:lnTo>
                  <a:lnTo>
                    <a:pt x="14" y="26"/>
                  </a:lnTo>
                  <a:lnTo>
                    <a:pt x="13" y="33"/>
                  </a:lnTo>
                  <a:lnTo>
                    <a:pt x="14" y="38"/>
                  </a:lnTo>
                  <a:lnTo>
                    <a:pt x="15" y="42"/>
                  </a:lnTo>
                  <a:lnTo>
                    <a:pt x="20" y="52"/>
                  </a:lnTo>
                  <a:lnTo>
                    <a:pt x="21" y="51"/>
                  </a:lnTo>
                  <a:lnTo>
                    <a:pt x="20" y="49"/>
                  </a:lnTo>
                  <a:lnTo>
                    <a:pt x="0" y="73"/>
                  </a:lnTo>
                  <a:lnTo>
                    <a:pt x="14" y="86"/>
                  </a:lnTo>
                  <a:lnTo>
                    <a:pt x="34" y="62"/>
                  </a:lnTo>
                  <a:lnTo>
                    <a:pt x="34" y="61"/>
                  </a:lnTo>
                  <a:lnTo>
                    <a:pt x="32" y="62"/>
                  </a:lnTo>
                  <a:lnTo>
                    <a:pt x="39" y="65"/>
                  </a:lnTo>
                  <a:lnTo>
                    <a:pt x="45" y="65"/>
                  </a:lnTo>
                  <a:lnTo>
                    <a:pt x="52" y="65"/>
                  </a:lnTo>
                  <a:lnTo>
                    <a:pt x="58" y="62"/>
                  </a:lnTo>
                  <a:lnTo>
                    <a:pt x="63" y="59"/>
                  </a:lnTo>
                  <a:lnTo>
                    <a:pt x="69" y="55"/>
                  </a:lnTo>
                  <a:lnTo>
                    <a:pt x="72" y="51"/>
                  </a:lnTo>
                  <a:lnTo>
                    <a:pt x="76" y="45"/>
                  </a:lnTo>
                  <a:lnTo>
                    <a:pt x="77" y="40"/>
                  </a:lnTo>
                  <a:lnTo>
                    <a:pt x="77" y="33"/>
                  </a:lnTo>
                  <a:lnTo>
                    <a:pt x="77" y="26"/>
                  </a:lnTo>
                  <a:lnTo>
                    <a:pt x="76" y="20"/>
                  </a:lnTo>
                  <a:lnTo>
                    <a:pt x="72" y="14"/>
                  </a:lnTo>
                  <a:lnTo>
                    <a:pt x="69" y="10"/>
                  </a:lnTo>
                  <a:lnTo>
                    <a:pt x="63" y="6"/>
                  </a:lnTo>
                  <a:lnTo>
                    <a:pt x="58" y="3"/>
                  </a:lnTo>
                  <a:lnTo>
                    <a:pt x="52" y="2"/>
                  </a:lnTo>
                  <a:lnTo>
                    <a:pt x="45" y="0"/>
                  </a:lnTo>
                  <a:lnTo>
                    <a:pt x="45" y="2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3" name="Freeform 559"/>
            <p:cNvSpPr>
              <a:spLocks/>
            </p:cNvSpPr>
            <p:nvPr/>
          </p:nvSpPr>
          <p:spPr bwMode="auto">
            <a:xfrm>
              <a:off x="5571" y="206"/>
              <a:ext cx="33" cy="32"/>
            </a:xfrm>
            <a:custGeom>
              <a:avLst/>
              <a:gdLst>
                <a:gd name="T0" fmla="*/ 31 w 33"/>
                <a:gd name="T1" fmla="*/ 16 h 32"/>
                <a:gd name="T2" fmla="*/ 33 w 33"/>
                <a:gd name="T3" fmla="*/ 16 h 32"/>
                <a:gd name="T4" fmla="*/ 33 w 33"/>
                <a:gd name="T5" fmla="*/ 16 h 32"/>
                <a:gd name="T6" fmla="*/ 31 w 33"/>
                <a:gd name="T7" fmla="*/ 10 h 32"/>
                <a:gd name="T8" fmla="*/ 27 w 33"/>
                <a:gd name="T9" fmla="*/ 4 h 32"/>
                <a:gd name="T10" fmla="*/ 27 w 33"/>
                <a:gd name="T11" fmla="*/ 4 h 32"/>
                <a:gd name="T12" fmla="*/ 23 w 33"/>
                <a:gd name="T13" fmla="*/ 2 h 32"/>
                <a:gd name="T14" fmla="*/ 16 w 33"/>
                <a:gd name="T15" fmla="*/ 0 h 32"/>
                <a:gd name="T16" fmla="*/ 16 w 33"/>
                <a:gd name="T17" fmla="*/ 0 h 32"/>
                <a:gd name="T18" fmla="*/ 10 w 33"/>
                <a:gd name="T19" fmla="*/ 2 h 32"/>
                <a:gd name="T20" fmla="*/ 5 w 33"/>
                <a:gd name="T21" fmla="*/ 4 h 32"/>
                <a:gd name="T22" fmla="*/ 5 w 33"/>
                <a:gd name="T23" fmla="*/ 4 h 32"/>
                <a:gd name="T24" fmla="*/ 2 w 33"/>
                <a:gd name="T25" fmla="*/ 10 h 32"/>
                <a:gd name="T26" fmla="*/ 0 w 33"/>
                <a:gd name="T27" fmla="*/ 16 h 32"/>
                <a:gd name="T28" fmla="*/ 0 w 33"/>
                <a:gd name="T29" fmla="*/ 16 h 32"/>
                <a:gd name="T30" fmla="*/ 2 w 33"/>
                <a:gd name="T31" fmla="*/ 23 h 32"/>
                <a:gd name="T32" fmla="*/ 5 w 33"/>
                <a:gd name="T33" fmla="*/ 27 h 32"/>
                <a:gd name="T34" fmla="*/ 5 w 33"/>
                <a:gd name="T35" fmla="*/ 27 h 32"/>
                <a:gd name="T36" fmla="*/ 10 w 33"/>
                <a:gd name="T37" fmla="*/ 31 h 32"/>
                <a:gd name="T38" fmla="*/ 16 w 33"/>
                <a:gd name="T39" fmla="*/ 32 h 32"/>
                <a:gd name="T40" fmla="*/ 16 w 33"/>
                <a:gd name="T41" fmla="*/ 32 h 32"/>
                <a:gd name="T42" fmla="*/ 23 w 33"/>
                <a:gd name="T43" fmla="*/ 31 h 32"/>
                <a:gd name="T44" fmla="*/ 27 w 33"/>
                <a:gd name="T45" fmla="*/ 27 h 32"/>
                <a:gd name="T46" fmla="*/ 27 w 33"/>
                <a:gd name="T47" fmla="*/ 27 h 32"/>
                <a:gd name="T48" fmla="*/ 31 w 33"/>
                <a:gd name="T49" fmla="*/ 23 h 32"/>
                <a:gd name="T50" fmla="*/ 33 w 33"/>
                <a:gd name="T51" fmla="*/ 16 h 32"/>
                <a:gd name="T52" fmla="*/ 31 w 33"/>
                <a:gd name="T53" fmla="*/ 16 h 32"/>
                <a:gd name="T54" fmla="*/ 30 w 33"/>
                <a:gd name="T55" fmla="*/ 16 h 32"/>
                <a:gd name="T56" fmla="*/ 30 w 33"/>
                <a:gd name="T57" fmla="*/ 16 h 32"/>
                <a:gd name="T58" fmla="*/ 29 w 33"/>
                <a:gd name="T59" fmla="*/ 21 h 32"/>
                <a:gd name="T60" fmla="*/ 26 w 33"/>
                <a:gd name="T61" fmla="*/ 25 h 32"/>
                <a:gd name="T62" fmla="*/ 26 w 33"/>
                <a:gd name="T63" fmla="*/ 25 h 32"/>
                <a:gd name="T64" fmla="*/ 22 w 33"/>
                <a:gd name="T65" fmla="*/ 28 h 32"/>
                <a:gd name="T66" fmla="*/ 16 w 33"/>
                <a:gd name="T67" fmla="*/ 30 h 32"/>
                <a:gd name="T68" fmla="*/ 16 w 33"/>
                <a:gd name="T69" fmla="*/ 30 h 32"/>
                <a:gd name="T70" fmla="*/ 12 w 33"/>
                <a:gd name="T71" fmla="*/ 28 h 32"/>
                <a:gd name="T72" fmla="*/ 7 w 33"/>
                <a:gd name="T73" fmla="*/ 25 h 32"/>
                <a:gd name="T74" fmla="*/ 7 w 33"/>
                <a:gd name="T75" fmla="*/ 25 h 32"/>
                <a:gd name="T76" fmla="*/ 5 w 33"/>
                <a:gd name="T77" fmla="*/ 21 h 32"/>
                <a:gd name="T78" fmla="*/ 3 w 33"/>
                <a:gd name="T79" fmla="*/ 16 h 32"/>
                <a:gd name="T80" fmla="*/ 3 w 33"/>
                <a:gd name="T81" fmla="*/ 16 h 32"/>
                <a:gd name="T82" fmla="*/ 5 w 33"/>
                <a:gd name="T83" fmla="*/ 10 h 32"/>
                <a:gd name="T84" fmla="*/ 7 w 33"/>
                <a:gd name="T85" fmla="*/ 6 h 32"/>
                <a:gd name="T86" fmla="*/ 7 w 33"/>
                <a:gd name="T87" fmla="*/ 6 h 32"/>
                <a:gd name="T88" fmla="*/ 12 w 33"/>
                <a:gd name="T89" fmla="*/ 3 h 32"/>
                <a:gd name="T90" fmla="*/ 16 w 33"/>
                <a:gd name="T91" fmla="*/ 3 h 32"/>
                <a:gd name="T92" fmla="*/ 16 w 33"/>
                <a:gd name="T93" fmla="*/ 3 h 32"/>
                <a:gd name="T94" fmla="*/ 22 w 33"/>
                <a:gd name="T95" fmla="*/ 3 h 32"/>
                <a:gd name="T96" fmla="*/ 26 w 33"/>
                <a:gd name="T97" fmla="*/ 6 h 32"/>
                <a:gd name="T98" fmla="*/ 26 w 33"/>
                <a:gd name="T99" fmla="*/ 6 h 32"/>
                <a:gd name="T100" fmla="*/ 29 w 33"/>
                <a:gd name="T101" fmla="*/ 10 h 32"/>
                <a:gd name="T102" fmla="*/ 30 w 33"/>
                <a:gd name="T103" fmla="*/ 16 h 32"/>
                <a:gd name="T104" fmla="*/ 31 w 33"/>
                <a:gd name="T105" fmla="*/ 16 h 3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3" h="32">
                  <a:moveTo>
                    <a:pt x="31" y="16"/>
                  </a:moveTo>
                  <a:lnTo>
                    <a:pt x="33" y="16"/>
                  </a:lnTo>
                  <a:lnTo>
                    <a:pt x="31" y="10"/>
                  </a:lnTo>
                  <a:lnTo>
                    <a:pt x="27" y="4"/>
                  </a:lnTo>
                  <a:lnTo>
                    <a:pt x="23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5" y="4"/>
                  </a:lnTo>
                  <a:lnTo>
                    <a:pt x="2" y="10"/>
                  </a:lnTo>
                  <a:lnTo>
                    <a:pt x="0" y="16"/>
                  </a:lnTo>
                  <a:lnTo>
                    <a:pt x="2" y="23"/>
                  </a:lnTo>
                  <a:lnTo>
                    <a:pt x="5" y="27"/>
                  </a:lnTo>
                  <a:lnTo>
                    <a:pt x="10" y="31"/>
                  </a:lnTo>
                  <a:lnTo>
                    <a:pt x="16" y="32"/>
                  </a:lnTo>
                  <a:lnTo>
                    <a:pt x="23" y="31"/>
                  </a:lnTo>
                  <a:lnTo>
                    <a:pt x="27" y="27"/>
                  </a:lnTo>
                  <a:lnTo>
                    <a:pt x="31" y="23"/>
                  </a:lnTo>
                  <a:lnTo>
                    <a:pt x="33" y="16"/>
                  </a:lnTo>
                  <a:lnTo>
                    <a:pt x="31" y="16"/>
                  </a:lnTo>
                  <a:lnTo>
                    <a:pt x="30" y="16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2" y="28"/>
                  </a:lnTo>
                  <a:lnTo>
                    <a:pt x="16" y="30"/>
                  </a:lnTo>
                  <a:lnTo>
                    <a:pt x="12" y="28"/>
                  </a:lnTo>
                  <a:lnTo>
                    <a:pt x="7" y="25"/>
                  </a:lnTo>
                  <a:lnTo>
                    <a:pt x="5" y="21"/>
                  </a:lnTo>
                  <a:lnTo>
                    <a:pt x="3" y="16"/>
                  </a:lnTo>
                  <a:lnTo>
                    <a:pt x="5" y="10"/>
                  </a:lnTo>
                  <a:lnTo>
                    <a:pt x="7" y="6"/>
                  </a:lnTo>
                  <a:lnTo>
                    <a:pt x="12" y="3"/>
                  </a:lnTo>
                  <a:lnTo>
                    <a:pt x="16" y="3"/>
                  </a:lnTo>
                  <a:lnTo>
                    <a:pt x="22" y="3"/>
                  </a:lnTo>
                  <a:lnTo>
                    <a:pt x="26" y="6"/>
                  </a:lnTo>
                  <a:lnTo>
                    <a:pt x="29" y="10"/>
                  </a:lnTo>
                  <a:lnTo>
                    <a:pt x="30" y="16"/>
                  </a:lnTo>
                  <a:lnTo>
                    <a:pt x="31" y="16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4" name="Freeform 560"/>
            <p:cNvSpPr>
              <a:spLocks/>
            </p:cNvSpPr>
            <p:nvPr/>
          </p:nvSpPr>
          <p:spPr bwMode="auto">
            <a:xfrm>
              <a:off x="58" y="346"/>
              <a:ext cx="98" cy="94"/>
            </a:xfrm>
            <a:custGeom>
              <a:avLst/>
              <a:gdLst>
                <a:gd name="T0" fmla="*/ 94 w 98"/>
                <a:gd name="T1" fmla="*/ 38 h 94"/>
                <a:gd name="T2" fmla="*/ 91 w 98"/>
                <a:gd name="T3" fmla="*/ 36 h 94"/>
                <a:gd name="T4" fmla="*/ 69 w 98"/>
                <a:gd name="T5" fmla="*/ 58 h 94"/>
                <a:gd name="T6" fmla="*/ 73 w 98"/>
                <a:gd name="T7" fmla="*/ 86 h 94"/>
                <a:gd name="T8" fmla="*/ 49 w 98"/>
                <a:gd name="T9" fmla="*/ 73 h 94"/>
                <a:gd name="T10" fmla="*/ 24 w 98"/>
                <a:gd name="T11" fmla="*/ 86 h 94"/>
                <a:gd name="T12" fmla="*/ 30 w 98"/>
                <a:gd name="T13" fmla="*/ 58 h 94"/>
                <a:gd name="T14" fmla="*/ 9 w 98"/>
                <a:gd name="T15" fmla="*/ 40 h 94"/>
                <a:gd name="T16" fmla="*/ 37 w 98"/>
                <a:gd name="T17" fmla="*/ 36 h 94"/>
                <a:gd name="T18" fmla="*/ 49 w 98"/>
                <a:gd name="T19" fmla="*/ 10 h 94"/>
                <a:gd name="T20" fmla="*/ 62 w 98"/>
                <a:gd name="T21" fmla="*/ 36 h 94"/>
                <a:gd name="T22" fmla="*/ 93 w 98"/>
                <a:gd name="T23" fmla="*/ 40 h 94"/>
                <a:gd name="T24" fmla="*/ 94 w 98"/>
                <a:gd name="T25" fmla="*/ 38 h 94"/>
                <a:gd name="T26" fmla="*/ 91 w 98"/>
                <a:gd name="T27" fmla="*/ 36 h 94"/>
                <a:gd name="T28" fmla="*/ 94 w 98"/>
                <a:gd name="T29" fmla="*/ 38 h 94"/>
                <a:gd name="T30" fmla="*/ 94 w 98"/>
                <a:gd name="T31" fmla="*/ 36 h 94"/>
                <a:gd name="T32" fmla="*/ 65 w 98"/>
                <a:gd name="T33" fmla="*/ 31 h 94"/>
                <a:gd name="T34" fmla="*/ 49 w 98"/>
                <a:gd name="T35" fmla="*/ 0 h 94"/>
                <a:gd name="T36" fmla="*/ 34 w 98"/>
                <a:gd name="T37" fmla="*/ 31 h 94"/>
                <a:gd name="T38" fmla="*/ 0 w 98"/>
                <a:gd name="T39" fmla="*/ 36 h 94"/>
                <a:gd name="T40" fmla="*/ 24 w 98"/>
                <a:gd name="T41" fmla="*/ 59 h 94"/>
                <a:gd name="T42" fmla="*/ 18 w 98"/>
                <a:gd name="T43" fmla="*/ 94 h 94"/>
                <a:gd name="T44" fmla="*/ 49 w 98"/>
                <a:gd name="T45" fmla="*/ 78 h 94"/>
                <a:gd name="T46" fmla="*/ 79 w 98"/>
                <a:gd name="T47" fmla="*/ 94 h 94"/>
                <a:gd name="T48" fmla="*/ 73 w 98"/>
                <a:gd name="T49" fmla="*/ 59 h 94"/>
                <a:gd name="T50" fmla="*/ 98 w 98"/>
                <a:gd name="T51" fmla="*/ 36 h 94"/>
                <a:gd name="T52" fmla="*/ 94 w 98"/>
                <a:gd name="T53" fmla="*/ 36 h 94"/>
                <a:gd name="T54" fmla="*/ 94 w 98"/>
                <a:gd name="T55" fmla="*/ 38 h 9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98" h="94">
                  <a:moveTo>
                    <a:pt x="94" y="38"/>
                  </a:moveTo>
                  <a:lnTo>
                    <a:pt x="91" y="36"/>
                  </a:lnTo>
                  <a:lnTo>
                    <a:pt x="69" y="58"/>
                  </a:lnTo>
                  <a:lnTo>
                    <a:pt x="73" y="86"/>
                  </a:lnTo>
                  <a:lnTo>
                    <a:pt x="49" y="73"/>
                  </a:lnTo>
                  <a:lnTo>
                    <a:pt x="24" y="86"/>
                  </a:lnTo>
                  <a:lnTo>
                    <a:pt x="30" y="58"/>
                  </a:lnTo>
                  <a:lnTo>
                    <a:pt x="9" y="40"/>
                  </a:lnTo>
                  <a:lnTo>
                    <a:pt x="37" y="36"/>
                  </a:lnTo>
                  <a:lnTo>
                    <a:pt x="49" y="10"/>
                  </a:lnTo>
                  <a:lnTo>
                    <a:pt x="62" y="36"/>
                  </a:lnTo>
                  <a:lnTo>
                    <a:pt x="93" y="40"/>
                  </a:lnTo>
                  <a:lnTo>
                    <a:pt x="94" y="38"/>
                  </a:lnTo>
                  <a:lnTo>
                    <a:pt x="91" y="36"/>
                  </a:lnTo>
                  <a:lnTo>
                    <a:pt x="94" y="38"/>
                  </a:lnTo>
                  <a:lnTo>
                    <a:pt x="94" y="36"/>
                  </a:lnTo>
                  <a:lnTo>
                    <a:pt x="65" y="31"/>
                  </a:lnTo>
                  <a:lnTo>
                    <a:pt x="49" y="0"/>
                  </a:lnTo>
                  <a:lnTo>
                    <a:pt x="34" y="31"/>
                  </a:lnTo>
                  <a:lnTo>
                    <a:pt x="0" y="36"/>
                  </a:lnTo>
                  <a:lnTo>
                    <a:pt x="24" y="59"/>
                  </a:lnTo>
                  <a:lnTo>
                    <a:pt x="18" y="94"/>
                  </a:lnTo>
                  <a:lnTo>
                    <a:pt x="49" y="78"/>
                  </a:lnTo>
                  <a:lnTo>
                    <a:pt x="79" y="94"/>
                  </a:lnTo>
                  <a:lnTo>
                    <a:pt x="73" y="59"/>
                  </a:lnTo>
                  <a:lnTo>
                    <a:pt x="98" y="36"/>
                  </a:lnTo>
                  <a:lnTo>
                    <a:pt x="94" y="36"/>
                  </a:lnTo>
                  <a:lnTo>
                    <a:pt x="94" y="38"/>
                  </a:lnTo>
                  <a:close/>
                </a:path>
              </a:pathLst>
            </a:custGeom>
            <a:solidFill>
              <a:srgbClr val="C399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5" name="Freeform 561"/>
            <p:cNvSpPr>
              <a:spLocks/>
            </p:cNvSpPr>
            <p:nvPr/>
          </p:nvSpPr>
          <p:spPr bwMode="auto">
            <a:xfrm>
              <a:off x="4750" y="349"/>
              <a:ext cx="78" cy="80"/>
            </a:xfrm>
            <a:custGeom>
              <a:avLst/>
              <a:gdLst>
                <a:gd name="T0" fmla="*/ 75 w 78"/>
                <a:gd name="T1" fmla="*/ 70 h 80"/>
                <a:gd name="T2" fmla="*/ 73 w 78"/>
                <a:gd name="T3" fmla="*/ 70 h 80"/>
                <a:gd name="T4" fmla="*/ 73 w 78"/>
                <a:gd name="T5" fmla="*/ 70 h 80"/>
                <a:gd name="T6" fmla="*/ 73 w 78"/>
                <a:gd name="T7" fmla="*/ 73 h 80"/>
                <a:gd name="T8" fmla="*/ 70 w 78"/>
                <a:gd name="T9" fmla="*/ 75 h 80"/>
                <a:gd name="T10" fmla="*/ 8 w 78"/>
                <a:gd name="T11" fmla="*/ 75 h 80"/>
                <a:gd name="T12" fmla="*/ 8 w 78"/>
                <a:gd name="T13" fmla="*/ 75 h 80"/>
                <a:gd name="T14" fmla="*/ 5 w 78"/>
                <a:gd name="T15" fmla="*/ 73 h 80"/>
                <a:gd name="T16" fmla="*/ 5 w 78"/>
                <a:gd name="T17" fmla="*/ 70 h 80"/>
                <a:gd name="T18" fmla="*/ 5 w 78"/>
                <a:gd name="T19" fmla="*/ 9 h 80"/>
                <a:gd name="T20" fmla="*/ 5 w 78"/>
                <a:gd name="T21" fmla="*/ 9 h 80"/>
                <a:gd name="T22" fmla="*/ 5 w 78"/>
                <a:gd name="T23" fmla="*/ 7 h 80"/>
                <a:gd name="T24" fmla="*/ 8 w 78"/>
                <a:gd name="T25" fmla="*/ 6 h 80"/>
                <a:gd name="T26" fmla="*/ 70 w 78"/>
                <a:gd name="T27" fmla="*/ 6 h 80"/>
                <a:gd name="T28" fmla="*/ 70 w 78"/>
                <a:gd name="T29" fmla="*/ 6 h 80"/>
                <a:gd name="T30" fmla="*/ 73 w 78"/>
                <a:gd name="T31" fmla="*/ 7 h 80"/>
                <a:gd name="T32" fmla="*/ 73 w 78"/>
                <a:gd name="T33" fmla="*/ 9 h 80"/>
                <a:gd name="T34" fmla="*/ 73 w 78"/>
                <a:gd name="T35" fmla="*/ 70 h 80"/>
                <a:gd name="T36" fmla="*/ 75 w 78"/>
                <a:gd name="T37" fmla="*/ 70 h 80"/>
                <a:gd name="T38" fmla="*/ 78 w 78"/>
                <a:gd name="T39" fmla="*/ 70 h 80"/>
                <a:gd name="T40" fmla="*/ 78 w 78"/>
                <a:gd name="T41" fmla="*/ 9 h 80"/>
                <a:gd name="T42" fmla="*/ 78 w 78"/>
                <a:gd name="T43" fmla="*/ 9 h 80"/>
                <a:gd name="T44" fmla="*/ 78 w 78"/>
                <a:gd name="T45" fmla="*/ 6 h 80"/>
                <a:gd name="T46" fmla="*/ 75 w 78"/>
                <a:gd name="T47" fmla="*/ 3 h 80"/>
                <a:gd name="T48" fmla="*/ 73 w 78"/>
                <a:gd name="T49" fmla="*/ 2 h 80"/>
                <a:gd name="T50" fmla="*/ 70 w 78"/>
                <a:gd name="T51" fmla="*/ 0 h 80"/>
                <a:gd name="T52" fmla="*/ 8 w 78"/>
                <a:gd name="T53" fmla="*/ 0 h 80"/>
                <a:gd name="T54" fmla="*/ 8 w 78"/>
                <a:gd name="T55" fmla="*/ 0 h 80"/>
                <a:gd name="T56" fmla="*/ 5 w 78"/>
                <a:gd name="T57" fmla="*/ 2 h 80"/>
                <a:gd name="T58" fmla="*/ 2 w 78"/>
                <a:gd name="T59" fmla="*/ 3 h 80"/>
                <a:gd name="T60" fmla="*/ 2 w 78"/>
                <a:gd name="T61" fmla="*/ 3 h 80"/>
                <a:gd name="T62" fmla="*/ 0 w 78"/>
                <a:gd name="T63" fmla="*/ 6 h 80"/>
                <a:gd name="T64" fmla="*/ 0 w 78"/>
                <a:gd name="T65" fmla="*/ 9 h 80"/>
                <a:gd name="T66" fmla="*/ 0 w 78"/>
                <a:gd name="T67" fmla="*/ 70 h 80"/>
                <a:gd name="T68" fmla="*/ 0 w 78"/>
                <a:gd name="T69" fmla="*/ 70 h 80"/>
                <a:gd name="T70" fmla="*/ 0 w 78"/>
                <a:gd name="T71" fmla="*/ 75 h 80"/>
                <a:gd name="T72" fmla="*/ 2 w 78"/>
                <a:gd name="T73" fmla="*/ 77 h 80"/>
                <a:gd name="T74" fmla="*/ 2 w 78"/>
                <a:gd name="T75" fmla="*/ 77 h 80"/>
                <a:gd name="T76" fmla="*/ 5 w 78"/>
                <a:gd name="T77" fmla="*/ 79 h 80"/>
                <a:gd name="T78" fmla="*/ 8 w 78"/>
                <a:gd name="T79" fmla="*/ 80 h 80"/>
                <a:gd name="T80" fmla="*/ 70 w 78"/>
                <a:gd name="T81" fmla="*/ 80 h 80"/>
                <a:gd name="T82" fmla="*/ 70 w 78"/>
                <a:gd name="T83" fmla="*/ 80 h 80"/>
                <a:gd name="T84" fmla="*/ 73 w 78"/>
                <a:gd name="T85" fmla="*/ 79 h 80"/>
                <a:gd name="T86" fmla="*/ 75 w 78"/>
                <a:gd name="T87" fmla="*/ 77 h 80"/>
                <a:gd name="T88" fmla="*/ 78 w 78"/>
                <a:gd name="T89" fmla="*/ 75 h 80"/>
                <a:gd name="T90" fmla="*/ 78 w 78"/>
                <a:gd name="T91" fmla="*/ 70 h 80"/>
                <a:gd name="T92" fmla="*/ 75 w 78"/>
                <a:gd name="T93" fmla="*/ 70 h 8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78" h="80">
                  <a:moveTo>
                    <a:pt x="75" y="70"/>
                  </a:moveTo>
                  <a:lnTo>
                    <a:pt x="73" y="70"/>
                  </a:lnTo>
                  <a:lnTo>
                    <a:pt x="73" y="73"/>
                  </a:lnTo>
                  <a:lnTo>
                    <a:pt x="70" y="75"/>
                  </a:lnTo>
                  <a:lnTo>
                    <a:pt x="8" y="75"/>
                  </a:lnTo>
                  <a:lnTo>
                    <a:pt x="5" y="73"/>
                  </a:lnTo>
                  <a:lnTo>
                    <a:pt x="5" y="70"/>
                  </a:lnTo>
                  <a:lnTo>
                    <a:pt x="5" y="9"/>
                  </a:lnTo>
                  <a:lnTo>
                    <a:pt x="5" y="7"/>
                  </a:lnTo>
                  <a:lnTo>
                    <a:pt x="8" y="6"/>
                  </a:lnTo>
                  <a:lnTo>
                    <a:pt x="70" y="6"/>
                  </a:lnTo>
                  <a:lnTo>
                    <a:pt x="73" y="7"/>
                  </a:lnTo>
                  <a:lnTo>
                    <a:pt x="73" y="9"/>
                  </a:lnTo>
                  <a:lnTo>
                    <a:pt x="73" y="70"/>
                  </a:lnTo>
                  <a:lnTo>
                    <a:pt x="75" y="70"/>
                  </a:lnTo>
                  <a:lnTo>
                    <a:pt x="78" y="70"/>
                  </a:lnTo>
                  <a:lnTo>
                    <a:pt x="78" y="9"/>
                  </a:lnTo>
                  <a:lnTo>
                    <a:pt x="78" y="6"/>
                  </a:lnTo>
                  <a:lnTo>
                    <a:pt x="75" y="3"/>
                  </a:lnTo>
                  <a:lnTo>
                    <a:pt x="73" y="2"/>
                  </a:lnTo>
                  <a:lnTo>
                    <a:pt x="70" y="0"/>
                  </a:lnTo>
                  <a:lnTo>
                    <a:pt x="8" y="0"/>
                  </a:lnTo>
                  <a:lnTo>
                    <a:pt x="5" y="2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2" y="77"/>
                  </a:lnTo>
                  <a:lnTo>
                    <a:pt x="5" y="79"/>
                  </a:lnTo>
                  <a:lnTo>
                    <a:pt x="8" y="80"/>
                  </a:lnTo>
                  <a:lnTo>
                    <a:pt x="70" y="80"/>
                  </a:lnTo>
                  <a:lnTo>
                    <a:pt x="73" y="79"/>
                  </a:lnTo>
                  <a:lnTo>
                    <a:pt x="75" y="77"/>
                  </a:lnTo>
                  <a:lnTo>
                    <a:pt x="78" y="75"/>
                  </a:lnTo>
                  <a:lnTo>
                    <a:pt x="78" y="70"/>
                  </a:lnTo>
                  <a:lnTo>
                    <a:pt x="75" y="7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6" name="Freeform 562"/>
            <p:cNvSpPr>
              <a:spLocks/>
            </p:cNvSpPr>
            <p:nvPr/>
          </p:nvSpPr>
          <p:spPr bwMode="auto">
            <a:xfrm>
              <a:off x="5236" y="341"/>
              <a:ext cx="77" cy="95"/>
            </a:xfrm>
            <a:custGeom>
              <a:avLst/>
              <a:gdLst>
                <a:gd name="T0" fmla="*/ 37 w 77"/>
                <a:gd name="T1" fmla="*/ 4 h 95"/>
                <a:gd name="T2" fmla="*/ 35 w 77"/>
                <a:gd name="T3" fmla="*/ 5 h 95"/>
                <a:gd name="T4" fmla="*/ 28 w 77"/>
                <a:gd name="T5" fmla="*/ 11 h 95"/>
                <a:gd name="T6" fmla="*/ 11 w 77"/>
                <a:gd name="T7" fmla="*/ 19 h 95"/>
                <a:gd name="T8" fmla="*/ 4 w 77"/>
                <a:gd name="T9" fmla="*/ 22 h 95"/>
                <a:gd name="T10" fmla="*/ 3 w 77"/>
                <a:gd name="T11" fmla="*/ 24 h 95"/>
                <a:gd name="T12" fmla="*/ 0 w 77"/>
                <a:gd name="T13" fmla="*/ 25 h 95"/>
                <a:gd name="T14" fmla="*/ 0 w 77"/>
                <a:gd name="T15" fmla="*/ 28 h 95"/>
                <a:gd name="T16" fmla="*/ 2 w 77"/>
                <a:gd name="T17" fmla="*/ 43 h 95"/>
                <a:gd name="T18" fmla="*/ 6 w 77"/>
                <a:gd name="T19" fmla="*/ 66 h 95"/>
                <a:gd name="T20" fmla="*/ 10 w 77"/>
                <a:gd name="T21" fmla="*/ 77 h 95"/>
                <a:gd name="T22" fmla="*/ 17 w 77"/>
                <a:gd name="T23" fmla="*/ 87 h 95"/>
                <a:gd name="T24" fmla="*/ 27 w 77"/>
                <a:gd name="T25" fmla="*/ 94 h 95"/>
                <a:gd name="T26" fmla="*/ 38 w 77"/>
                <a:gd name="T27" fmla="*/ 95 h 95"/>
                <a:gd name="T28" fmla="*/ 40 w 77"/>
                <a:gd name="T29" fmla="*/ 95 h 95"/>
                <a:gd name="T30" fmla="*/ 52 w 77"/>
                <a:gd name="T31" fmla="*/ 94 h 95"/>
                <a:gd name="T32" fmla="*/ 62 w 77"/>
                <a:gd name="T33" fmla="*/ 87 h 95"/>
                <a:gd name="T34" fmla="*/ 66 w 77"/>
                <a:gd name="T35" fmla="*/ 80 h 95"/>
                <a:gd name="T36" fmla="*/ 73 w 77"/>
                <a:gd name="T37" fmla="*/ 63 h 95"/>
                <a:gd name="T38" fmla="*/ 76 w 77"/>
                <a:gd name="T39" fmla="*/ 55 h 95"/>
                <a:gd name="T40" fmla="*/ 77 w 77"/>
                <a:gd name="T41" fmla="*/ 28 h 95"/>
                <a:gd name="T42" fmla="*/ 77 w 77"/>
                <a:gd name="T43" fmla="*/ 25 h 95"/>
                <a:gd name="T44" fmla="*/ 76 w 77"/>
                <a:gd name="T45" fmla="*/ 24 h 95"/>
                <a:gd name="T46" fmla="*/ 75 w 77"/>
                <a:gd name="T47" fmla="*/ 22 h 95"/>
                <a:gd name="T48" fmla="*/ 55 w 77"/>
                <a:gd name="T49" fmla="*/ 14 h 95"/>
                <a:gd name="T50" fmla="*/ 45 w 77"/>
                <a:gd name="T51" fmla="*/ 7 h 95"/>
                <a:gd name="T52" fmla="*/ 42 w 77"/>
                <a:gd name="T53" fmla="*/ 5 h 95"/>
                <a:gd name="T54" fmla="*/ 42 w 77"/>
                <a:gd name="T55" fmla="*/ 4 h 95"/>
                <a:gd name="T56" fmla="*/ 38 w 77"/>
                <a:gd name="T57" fmla="*/ 1 h 95"/>
                <a:gd name="T58" fmla="*/ 37 w 77"/>
                <a:gd name="T59" fmla="*/ 4 h 95"/>
                <a:gd name="T60" fmla="*/ 40 w 77"/>
                <a:gd name="T61" fmla="*/ 7 h 95"/>
                <a:gd name="T62" fmla="*/ 40 w 77"/>
                <a:gd name="T63" fmla="*/ 4 h 95"/>
                <a:gd name="T64" fmla="*/ 37 w 77"/>
                <a:gd name="T65" fmla="*/ 4 h 95"/>
                <a:gd name="T66" fmla="*/ 40 w 77"/>
                <a:gd name="T67" fmla="*/ 8 h 95"/>
                <a:gd name="T68" fmla="*/ 42 w 77"/>
                <a:gd name="T69" fmla="*/ 12 h 95"/>
                <a:gd name="T70" fmla="*/ 48 w 77"/>
                <a:gd name="T71" fmla="*/ 15 h 95"/>
                <a:gd name="T72" fmla="*/ 73 w 77"/>
                <a:gd name="T73" fmla="*/ 28 h 95"/>
                <a:gd name="T74" fmla="*/ 72 w 77"/>
                <a:gd name="T75" fmla="*/ 25 h 95"/>
                <a:gd name="T76" fmla="*/ 72 w 77"/>
                <a:gd name="T77" fmla="*/ 28 h 95"/>
                <a:gd name="T78" fmla="*/ 72 w 77"/>
                <a:gd name="T79" fmla="*/ 43 h 95"/>
                <a:gd name="T80" fmla="*/ 68 w 77"/>
                <a:gd name="T81" fmla="*/ 64 h 95"/>
                <a:gd name="T82" fmla="*/ 63 w 77"/>
                <a:gd name="T83" fmla="*/ 74 h 95"/>
                <a:gd name="T84" fmla="*/ 58 w 77"/>
                <a:gd name="T85" fmla="*/ 83 h 95"/>
                <a:gd name="T86" fmla="*/ 49 w 77"/>
                <a:gd name="T87" fmla="*/ 88 h 95"/>
                <a:gd name="T88" fmla="*/ 40 w 77"/>
                <a:gd name="T89" fmla="*/ 90 h 95"/>
                <a:gd name="T90" fmla="*/ 38 w 77"/>
                <a:gd name="T91" fmla="*/ 90 h 95"/>
                <a:gd name="T92" fmla="*/ 28 w 77"/>
                <a:gd name="T93" fmla="*/ 88 h 95"/>
                <a:gd name="T94" fmla="*/ 21 w 77"/>
                <a:gd name="T95" fmla="*/ 83 h 95"/>
                <a:gd name="T96" fmla="*/ 17 w 77"/>
                <a:gd name="T97" fmla="*/ 77 h 95"/>
                <a:gd name="T98" fmla="*/ 10 w 77"/>
                <a:gd name="T99" fmla="*/ 62 h 95"/>
                <a:gd name="T100" fmla="*/ 9 w 77"/>
                <a:gd name="T101" fmla="*/ 53 h 95"/>
                <a:gd name="T102" fmla="*/ 6 w 77"/>
                <a:gd name="T103" fmla="*/ 28 h 95"/>
                <a:gd name="T104" fmla="*/ 6 w 77"/>
                <a:gd name="T105" fmla="*/ 26 h 95"/>
                <a:gd name="T106" fmla="*/ 4 w 77"/>
                <a:gd name="T107" fmla="*/ 28 h 95"/>
                <a:gd name="T108" fmla="*/ 23 w 77"/>
                <a:gd name="T109" fmla="*/ 21 h 95"/>
                <a:gd name="T110" fmla="*/ 35 w 77"/>
                <a:gd name="T111" fmla="*/ 12 h 95"/>
                <a:gd name="T112" fmla="*/ 40 w 77"/>
                <a:gd name="T113" fmla="*/ 8 h 95"/>
                <a:gd name="T114" fmla="*/ 41 w 77"/>
                <a:gd name="T115" fmla="*/ 7 h 95"/>
                <a:gd name="T116" fmla="*/ 40 w 77"/>
                <a:gd name="T117" fmla="*/ 4 h 95"/>
                <a:gd name="T118" fmla="*/ 40 w 77"/>
                <a:gd name="T119" fmla="*/ 4 h 9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77" h="95">
                  <a:moveTo>
                    <a:pt x="40" y="4"/>
                  </a:moveTo>
                  <a:lnTo>
                    <a:pt x="37" y="4"/>
                  </a:lnTo>
                  <a:lnTo>
                    <a:pt x="35" y="5"/>
                  </a:lnTo>
                  <a:lnTo>
                    <a:pt x="28" y="11"/>
                  </a:lnTo>
                  <a:lnTo>
                    <a:pt x="11" y="19"/>
                  </a:lnTo>
                  <a:lnTo>
                    <a:pt x="4" y="22"/>
                  </a:lnTo>
                  <a:lnTo>
                    <a:pt x="3" y="24"/>
                  </a:lnTo>
                  <a:lnTo>
                    <a:pt x="0" y="24"/>
                  </a:lnTo>
                  <a:lnTo>
                    <a:pt x="0" y="25"/>
                  </a:lnTo>
                  <a:lnTo>
                    <a:pt x="0" y="28"/>
                  </a:lnTo>
                  <a:lnTo>
                    <a:pt x="2" y="43"/>
                  </a:lnTo>
                  <a:lnTo>
                    <a:pt x="3" y="55"/>
                  </a:lnTo>
                  <a:lnTo>
                    <a:pt x="6" y="66"/>
                  </a:lnTo>
                  <a:lnTo>
                    <a:pt x="10" y="77"/>
                  </a:lnTo>
                  <a:lnTo>
                    <a:pt x="17" y="87"/>
                  </a:lnTo>
                  <a:lnTo>
                    <a:pt x="21" y="90"/>
                  </a:lnTo>
                  <a:lnTo>
                    <a:pt x="27" y="94"/>
                  </a:lnTo>
                  <a:lnTo>
                    <a:pt x="33" y="95"/>
                  </a:lnTo>
                  <a:lnTo>
                    <a:pt x="38" y="95"/>
                  </a:lnTo>
                  <a:lnTo>
                    <a:pt x="40" y="95"/>
                  </a:lnTo>
                  <a:lnTo>
                    <a:pt x="47" y="95"/>
                  </a:lnTo>
                  <a:lnTo>
                    <a:pt x="52" y="94"/>
                  </a:lnTo>
                  <a:lnTo>
                    <a:pt x="58" y="90"/>
                  </a:lnTo>
                  <a:lnTo>
                    <a:pt x="62" y="87"/>
                  </a:lnTo>
                  <a:lnTo>
                    <a:pt x="66" y="80"/>
                  </a:lnTo>
                  <a:lnTo>
                    <a:pt x="70" y="71"/>
                  </a:lnTo>
                  <a:lnTo>
                    <a:pt x="73" y="63"/>
                  </a:lnTo>
                  <a:lnTo>
                    <a:pt x="76" y="55"/>
                  </a:lnTo>
                  <a:lnTo>
                    <a:pt x="77" y="38"/>
                  </a:lnTo>
                  <a:lnTo>
                    <a:pt x="77" y="28"/>
                  </a:lnTo>
                  <a:lnTo>
                    <a:pt x="77" y="25"/>
                  </a:lnTo>
                  <a:lnTo>
                    <a:pt x="77" y="24"/>
                  </a:lnTo>
                  <a:lnTo>
                    <a:pt x="76" y="24"/>
                  </a:lnTo>
                  <a:lnTo>
                    <a:pt x="75" y="22"/>
                  </a:lnTo>
                  <a:lnTo>
                    <a:pt x="55" y="14"/>
                  </a:lnTo>
                  <a:lnTo>
                    <a:pt x="45" y="7"/>
                  </a:lnTo>
                  <a:lnTo>
                    <a:pt x="42" y="5"/>
                  </a:lnTo>
                  <a:lnTo>
                    <a:pt x="42" y="4"/>
                  </a:lnTo>
                  <a:lnTo>
                    <a:pt x="42" y="0"/>
                  </a:lnTo>
                  <a:lnTo>
                    <a:pt x="38" y="1"/>
                  </a:lnTo>
                  <a:lnTo>
                    <a:pt x="37" y="1"/>
                  </a:lnTo>
                  <a:lnTo>
                    <a:pt x="37" y="4"/>
                  </a:lnTo>
                  <a:lnTo>
                    <a:pt x="40" y="4"/>
                  </a:lnTo>
                  <a:lnTo>
                    <a:pt x="40" y="7"/>
                  </a:lnTo>
                  <a:lnTo>
                    <a:pt x="40" y="4"/>
                  </a:lnTo>
                  <a:lnTo>
                    <a:pt x="37" y="4"/>
                  </a:lnTo>
                  <a:lnTo>
                    <a:pt x="37" y="7"/>
                  </a:lnTo>
                  <a:lnTo>
                    <a:pt x="40" y="8"/>
                  </a:lnTo>
                  <a:lnTo>
                    <a:pt x="42" y="12"/>
                  </a:lnTo>
                  <a:lnTo>
                    <a:pt x="48" y="15"/>
                  </a:lnTo>
                  <a:lnTo>
                    <a:pt x="65" y="25"/>
                  </a:lnTo>
                  <a:lnTo>
                    <a:pt x="73" y="28"/>
                  </a:lnTo>
                  <a:lnTo>
                    <a:pt x="75" y="25"/>
                  </a:lnTo>
                  <a:lnTo>
                    <a:pt x="72" y="25"/>
                  </a:lnTo>
                  <a:lnTo>
                    <a:pt x="72" y="28"/>
                  </a:lnTo>
                  <a:lnTo>
                    <a:pt x="72" y="43"/>
                  </a:lnTo>
                  <a:lnTo>
                    <a:pt x="70" y="53"/>
                  </a:lnTo>
                  <a:lnTo>
                    <a:pt x="68" y="64"/>
                  </a:lnTo>
                  <a:lnTo>
                    <a:pt x="63" y="74"/>
                  </a:lnTo>
                  <a:lnTo>
                    <a:pt x="58" y="83"/>
                  </a:lnTo>
                  <a:lnTo>
                    <a:pt x="54" y="85"/>
                  </a:lnTo>
                  <a:lnTo>
                    <a:pt x="49" y="88"/>
                  </a:lnTo>
                  <a:lnTo>
                    <a:pt x="45" y="90"/>
                  </a:lnTo>
                  <a:lnTo>
                    <a:pt x="40" y="90"/>
                  </a:lnTo>
                  <a:lnTo>
                    <a:pt x="38" y="90"/>
                  </a:lnTo>
                  <a:lnTo>
                    <a:pt x="34" y="90"/>
                  </a:lnTo>
                  <a:lnTo>
                    <a:pt x="28" y="88"/>
                  </a:lnTo>
                  <a:lnTo>
                    <a:pt x="24" y="85"/>
                  </a:lnTo>
                  <a:lnTo>
                    <a:pt x="21" y="83"/>
                  </a:lnTo>
                  <a:lnTo>
                    <a:pt x="17" y="77"/>
                  </a:lnTo>
                  <a:lnTo>
                    <a:pt x="13" y="69"/>
                  </a:lnTo>
                  <a:lnTo>
                    <a:pt x="10" y="62"/>
                  </a:lnTo>
                  <a:lnTo>
                    <a:pt x="9" y="53"/>
                  </a:lnTo>
                  <a:lnTo>
                    <a:pt x="7" y="38"/>
                  </a:lnTo>
                  <a:lnTo>
                    <a:pt x="6" y="28"/>
                  </a:lnTo>
                  <a:lnTo>
                    <a:pt x="6" y="26"/>
                  </a:lnTo>
                  <a:lnTo>
                    <a:pt x="3" y="26"/>
                  </a:lnTo>
                  <a:lnTo>
                    <a:pt x="4" y="28"/>
                  </a:lnTo>
                  <a:lnTo>
                    <a:pt x="23" y="21"/>
                  </a:lnTo>
                  <a:lnTo>
                    <a:pt x="35" y="12"/>
                  </a:lnTo>
                  <a:lnTo>
                    <a:pt x="40" y="8"/>
                  </a:lnTo>
                  <a:lnTo>
                    <a:pt x="41" y="7"/>
                  </a:lnTo>
                  <a:lnTo>
                    <a:pt x="42" y="4"/>
                  </a:lnTo>
                  <a:lnTo>
                    <a:pt x="40" y="4"/>
                  </a:lnTo>
                  <a:lnTo>
                    <a:pt x="40" y="7"/>
                  </a:lnTo>
                  <a:lnTo>
                    <a:pt x="40" y="4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477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 of a Slide </a:t>
            </a:r>
            <a:br>
              <a:rPr lang="en-US" altLang="en-US" smtClean="0"/>
            </a:br>
            <a:r>
              <a:rPr lang="en-US" altLang="en-US" sz="1800" smtClean="0"/>
              <a:t>(Partially Minimalized) </a:t>
            </a:r>
            <a:endParaRPr lang="en-US" altLang="en-US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71700"/>
            <a:ext cx="8229600" cy="4137025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  <p:sp>
        <p:nvSpPr>
          <p:cNvPr id="564" name="Rectangle 563"/>
          <p:cNvSpPr/>
          <p:nvPr/>
        </p:nvSpPr>
        <p:spPr>
          <a:xfrm>
            <a:off x="4572000" y="2244725"/>
            <a:ext cx="3908425" cy="2374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</a:rPr>
              <a:t>Your Image Here</a:t>
            </a:r>
          </a:p>
        </p:txBody>
      </p:sp>
      <p:sp>
        <p:nvSpPr>
          <p:cNvPr id="5126" name="TextBox 564"/>
          <p:cNvSpPr txBox="1">
            <a:spLocks noChangeArrowheads="1"/>
          </p:cNvSpPr>
          <p:nvPr/>
        </p:nvSpPr>
        <p:spPr bwMode="auto">
          <a:xfrm>
            <a:off x="584200" y="158750"/>
            <a:ext cx="23320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>
                <a:solidFill>
                  <a:schemeClr val="bg1"/>
                </a:solidFill>
              </a:rPr>
              <a:t>Your Page Name – Internet Web Browser</a:t>
            </a:r>
          </a:p>
        </p:txBody>
      </p:sp>
      <p:sp>
        <p:nvSpPr>
          <p:cNvPr id="5127" name="TextBox 565"/>
          <p:cNvSpPr txBox="1">
            <a:spLocks noChangeArrowheads="1"/>
          </p:cNvSpPr>
          <p:nvPr/>
        </p:nvSpPr>
        <p:spPr bwMode="auto">
          <a:xfrm>
            <a:off x="1258888" y="404813"/>
            <a:ext cx="1941512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/>
              <a:t>http://www.yourdomainname.co.uk/</a:t>
            </a:r>
            <a:endParaRPr lang="en-GB" altLang="en-US" sz="9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4"/>
          <p:cNvGrpSpPr>
            <a:grpSpLocks noChangeAspect="1"/>
          </p:cNvGrpSpPr>
          <p:nvPr/>
        </p:nvGrpSpPr>
        <p:grpSpPr bwMode="auto">
          <a:xfrm>
            <a:off x="4489450" y="1979613"/>
            <a:ext cx="4311650" cy="3236912"/>
            <a:chOff x="2" y="0"/>
            <a:chExt cx="5756" cy="4320"/>
          </a:xfrm>
        </p:grpSpPr>
        <p:sp>
          <p:nvSpPr>
            <p:cNvPr id="6152" name="AutoShape 3"/>
            <p:cNvSpPr>
              <a:spLocks noChangeAspect="1" noChangeArrowheads="1" noTextEdit="1"/>
            </p:cNvSpPr>
            <p:nvPr/>
          </p:nvSpPr>
          <p:spPr bwMode="auto">
            <a:xfrm>
              <a:off x="2" y="0"/>
              <a:ext cx="575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6153" name="Group 205"/>
            <p:cNvGrpSpPr>
              <a:grpSpLocks/>
            </p:cNvGrpSpPr>
            <p:nvPr/>
          </p:nvGrpSpPr>
          <p:grpSpPr bwMode="auto">
            <a:xfrm>
              <a:off x="13" y="11"/>
              <a:ext cx="5734" cy="455"/>
              <a:chOff x="13" y="11"/>
              <a:chExt cx="5734" cy="455"/>
            </a:xfrm>
          </p:grpSpPr>
          <p:sp>
            <p:nvSpPr>
              <p:cNvPr id="6511" name="Freeform 5"/>
              <p:cNvSpPr>
                <a:spLocks/>
              </p:cNvSpPr>
              <p:nvPr/>
            </p:nvSpPr>
            <p:spPr bwMode="auto">
              <a:xfrm>
                <a:off x="5511" y="374"/>
                <a:ext cx="4" cy="8"/>
              </a:xfrm>
              <a:custGeom>
                <a:avLst/>
                <a:gdLst>
                  <a:gd name="T0" fmla="*/ 4 w 4"/>
                  <a:gd name="T1" fmla="*/ 0 h 8"/>
                  <a:gd name="T2" fmla="*/ 4 w 4"/>
                  <a:gd name="T3" fmla="*/ 2 h 8"/>
                  <a:gd name="T4" fmla="*/ 4 w 4"/>
                  <a:gd name="T5" fmla="*/ 2 h 8"/>
                  <a:gd name="T6" fmla="*/ 4 w 4"/>
                  <a:gd name="T7" fmla="*/ 2 h 8"/>
                  <a:gd name="T8" fmla="*/ 3 w 4"/>
                  <a:gd name="T9" fmla="*/ 8 h 8"/>
                  <a:gd name="T10" fmla="*/ 0 w 4"/>
                  <a:gd name="T11" fmla="*/ 8 h 8"/>
                  <a:gd name="T12" fmla="*/ 0 w 4"/>
                  <a:gd name="T13" fmla="*/ 8 h 8"/>
                  <a:gd name="T14" fmla="*/ 4 w 4"/>
                  <a:gd name="T15" fmla="*/ 0 h 8"/>
                  <a:gd name="T16" fmla="*/ 4 w 4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" h="8">
                    <a:moveTo>
                      <a:pt x="4" y="0"/>
                    </a:moveTo>
                    <a:lnTo>
                      <a:pt x="4" y="2"/>
                    </a:lnTo>
                    <a:lnTo>
                      <a:pt x="3" y="8"/>
                    </a:lnTo>
                    <a:lnTo>
                      <a:pt x="0" y="8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12" name="Freeform 6"/>
              <p:cNvSpPr>
                <a:spLocks/>
              </p:cNvSpPr>
              <p:nvPr/>
            </p:nvSpPr>
            <p:spPr bwMode="auto">
              <a:xfrm>
                <a:off x="4532" y="379"/>
                <a:ext cx="4" cy="0"/>
              </a:xfrm>
              <a:custGeom>
                <a:avLst/>
                <a:gdLst>
                  <a:gd name="T0" fmla="*/ 0 w 4"/>
                  <a:gd name="T1" fmla="*/ 2 w 4"/>
                  <a:gd name="T2" fmla="*/ 2 w 4"/>
                  <a:gd name="T3" fmla="*/ 4 w 4"/>
                  <a:gd name="T4" fmla="*/ 3 w 4"/>
                  <a:gd name="T5" fmla="*/ 0 w 4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0" t="0" r="r" b="b"/>
                <a:pathLst>
                  <a:path w="4">
                    <a:moveTo>
                      <a:pt x="0" y="0"/>
                    </a:moveTo>
                    <a:lnTo>
                      <a:pt x="2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13" name="Freeform 7"/>
              <p:cNvSpPr>
                <a:spLocks/>
              </p:cNvSpPr>
              <p:nvPr/>
            </p:nvSpPr>
            <p:spPr bwMode="auto">
              <a:xfrm>
                <a:off x="4583" y="396"/>
                <a:ext cx="1" cy="28"/>
              </a:xfrm>
              <a:custGeom>
                <a:avLst/>
                <a:gdLst>
                  <a:gd name="T0" fmla="*/ 0 w 1"/>
                  <a:gd name="T1" fmla="*/ 28 h 28"/>
                  <a:gd name="T2" fmla="*/ 0 w 1"/>
                  <a:gd name="T3" fmla="*/ 1 h 28"/>
                  <a:gd name="T4" fmla="*/ 0 w 1"/>
                  <a:gd name="T5" fmla="*/ 0 h 28"/>
                  <a:gd name="T6" fmla="*/ 1 w 1"/>
                  <a:gd name="T7" fmla="*/ 0 h 28"/>
                  <a:gd name="T8" fmla="*/ 1 w 1"/>
                  <a:gd name="T9" fmla="*/ 28 h 28"/>
                  <a:gd name="T10" fmla="*/ 0 w 1"/>
                  <a:gd name="T11" fmla="*/ 28 h 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28">
                    <a:moveTo>
                      <a:pt x="0" y="28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8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14" name="Freeform 8"/>
              <p:cNvSpPr>
                <a:spLocks/>
              </p:cNvSpPr>
              <p:nvPr/>
            </p:nvSpPr>
            <p:spPr bwMode="auto">
              <a:xfrm>
                <a:off x="5514" y="403"/>
                <a:ext cx="3" cy="1"/>
              </a:xfrm>
              <a:custGeom>
                <a:avLst/>
                <a:gdLst>
                  <a:gd name="T0" fmla="*/ 1 w 3"/>
                  <a:gd name="T1" fmla="*/ 0 h 1"/>
                  <a:gd name="T2" fmla="*/ 3 w 3"/>
                  <a:gd name="T3" fmla="*/ 1 h 1"/>
                  <a:gd name="T4" fmla="*/ 1 w 3"/>
                  <a:gd name="T5" fmla="*/ 1 h 1"/>
                  <a:gd name="T6" fmla="*/ 0 w 3"/>
                  <a:gd name="T7" fmla="*/ 0 h 1"/>
                  <a:gd name="T8" fmla="*/ 1 w 3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1" y="0"/>
                    </a:moveTo>
                    <a:lnTo>
                      <a:pt x="3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15" name="Freeform 9"/>
              <p:cNvSpPr>
                <a:spLocks/>
              </p:cNvSpPr>
              <p:nvPr/>
            </p:nvSpPr>
            <p:spPr bwMode="auto">
              <a:xfrm>
                <a:off x="5541" y="351"/>
                <a:ext cx="1" cy="2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2 h 2"/>
                  <a:gd name="T4" fmla="*/ 1 w 1"/>
                  <a:gd name="T5" fmla="*/ 2 h 2"/>
                  <a:gd name="T6" fmla="*/ 0 w 1"/>
                  <a:gd name="T7" fmla="*/ 2 h 2"/>
                  <a:gd name="T8" fmla="*/ 0 w 1"/>
                  <a:gd name="T9" fmla="*/ 0 h 2"/>
                  <a:gd name="T10" fmla="*/ 0 w 1"/>
                  <a:gd name="T11" fmla="*/ 0 h 2"/>
                  <a:gd name="T12" fmla="*/ 1 w 1"/>
                  <a:gd name="T13" fmla="*/ 1 h 2"/>
                  <a:gd name="T14" fmla="*/ 1 w 1"/>
                  <a:gd name="T15" fmla="*/ 1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16" name="Freeform 10"/>
              <p:cNvSpPr>
                <a:spLocks/>
              </p:cNvSpPr>
              <p:nvPr/>
            </p:nvSpPr>
            <p:spPr bwMode="auto">
              <a:xfrm>
                <a:off x="5531" y="362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1 w 1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17" name="Freeform 11"/>
              <p:cNvSpPr>
                <a:spLocks/>
              </p:cNvSpPr>
              <p:nvPr/>
            </p:nvSpPr>
            <p:spPr bwMode="auto">
              <a:xfrm>
                <a:off x="5564" y="365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2 w 2"/>
                  <a:gd name="T3" fmla="*/ 1 h 2"/>
                  <a:gd name="T4" fmla="*/ 0 w 2"/>
                  <a:gd name="T5" fmla="*/ 2 h 2"/>
                  <a:gd name="T6" fmla="*/ 0 w 2"/>
                  <a:gd name="T7" fmla="*/ 1 h 2"/>
                  <a:gd name="T8" fmla="*/ 0 w 2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2" y="1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18" name="Freeform 12"/>
              <p:cNvSpPr>
                <a:spLocks/>
              </p:cNvSpPr>
              <p:nvPr/>
            </p:nvSpPr>
            <p:spPr bwMode="auto">
              <a:xfrm>
                <a:off x="5559" y="351"/>
                <a:ext cx="14" cy="14"/>
              </a:xfrm>
              <a:custGeom>
                <a:avLst/>
                <a:gdLst>
                  <a:gd name="T0" fmla="*/ 12 w 14"/>
                  <a:gd name="T1" fmla="*/ 8 h 14"/>
                  <a:gd name="T2" fmla="*/ 5 w 14"/>
                  <a:gd name="T3" fmla="*/ 1 h 14"/>
                  <a:gd name="T4" fmla="*/ 1 w 14"/>
                  <a:gd name="T5" fmla="*/ 7 h 14"/>
                  <a:gd name="T6" fmla="*/ 0 w 14"/>
                  <a:gd name="T7" fmla="*/ 5 h 14"/>
                  <a:gd name="T8" fmla="*/ 5 w 14"/>
                  <a:gd name="T9" fmla="*/ 0 h 14"/>
                  <a:gd name="T10" fmla="*/ 14 w 14"/>
                  <a:gd name="T11" fmla="*/ 8 h 14"/>
                  <a:gd name="T12" fmla="*/ 8 w 14"/>
                  <a:gd name="T13" fmla="*/ 14 h 14"/>
                  <a:gd name="T14" fmla="*/ 7 w 14"/>
                  <a:gd name="T15" fmla="*/ 12 h 14"/>
                  <a:gd name="T16" fmla="*/ 12 w 14"/>
                  <a:gd name="T17" fmla="*/ 8 h 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" h="14">
                    <a:moveTo>
                      <a:pt x="12" y="8"/>
                    </a:moveTo>
                    <a:lnTo>
                      <a:pt x="5" y="1"/>
                    </a:lnTo>
                    <a:lnTo>
                      <a:pt x="1" y="7"/>
                    </a:lnTo>
                    <a:lnTo>
                      <a:pt x="0" y="5"/>
                    </a:lnTo>
                    <a:lnTo>
                      <a:pt x="5" y="0"/>
                    </a:lnTo>
                    <a:lnTo>
                      <a:pt x="14" y="8"/>
                    </a:lnTo>
                    <a:lnTo>
                      <a:pt x="8" y="14"/>
                    </a:lnTo>
                    <a:lnTo>
                      <a:pt x="7" y="12"/>
                    </a:lnTo>
                    <a:lnTo>
                      <a:pt x="12" y="8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19" name="Freeform 13"/>
              <p:cNvSpPr>
                <a:spLocks/>
              </p:cNvSpPr>
              <p:nvPr/>
            </p:nvSpPr>
            <p:spPr bwMode="auto">
              <a:xfrm>
                <a:off x="5552" y="48"/>
                <a:ext cx="45" cy="29"/>
              </a:xfrm>
              <a:custGeom>
                <a:avLst/>
                <a:gdLst>
                  <a:gd name="T0" fmla="*/ 12 w 45"/>
                  <a:gd name="T1" fmla="*/ 26 h 29"/>
                  <a:gd name="T2" fmla="*/ 38 w 45"/>
                  <a:gd name="T3" fmla="*/ 26 h 29"/>
                  <a:gd name="T4" fmla="*/ 15 w 45"/>
                  <a:gd name="T5" fmla="*/ 1 h 29"/>
                  <a:gd name="T6" fmla="*/ 17 w 45"/>
                  <a:gd name="T7" fmla="*/ 0 h 29"/>
                  <a:gd name="T8" fmla="*/ 45 w 45"/>
                  <a:gd name="T9" fmla="*/ 29 h 29"/>
                  <a:gd name="T10" fmla="*/ 11 w 45"/>
                  <a:gd name="T11" fmla="*/ 29 h 29"/>
                  <a:gd name="T12" fmla="*/ 0 w 45"/>
                  <a:gd name="T13" fmla="*/ 17 h 29"/>
                  <a:gd name="T14" fmla="*/ 0 w 45"/>
                  <a:gd name="T15" fmla="*/ 17 h 29"/>
                  <a:gd name="T16" fmla="*/ 0 w 45"/>
                  <a:gd name="T17" fmla="*/ 17 h 29"/>
                  <a:gd name="T18" fmla="*/ 1 w 45"/>
                  <a:gd name="T19" fmla="*/ 14 h 29"/>
                  <a:gd name="T20" fmla="*/ 3 w 45"/>
                  <a:gd name="T21" fmla="*/ 15 h 29"/>
                  <a:gd name="T22" fmla="*/ 12 w 45"/>
                  <a:gd name="T23" fmla="*/ 26 h 2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5" h="29">
                    <a:moveTo>
                      <a:pt x="12" y="26"/>
                    </a:moveTo>
                    <a:lnTo>
                      <a:pt x="38" y="26"/>
                    </a:lnTo>
                    <a:lnTo>
                      <a:pt x="15" y="1"/>
                    </a:lnTo>
                    <a:lnTo>
                      <a:pt x="17" y="0"/>
                    </a:lnTo>
                    <a:lnTo>
                      <a:pt x="45" y="29"/>
                    </a:lnTo>
                    <a:lnTo>
                      <a:pt x="11" y="29"/>
                    </a:lnTo>
                    <a:lnTo>
                      <a:pt x="0" y="17"/>
                    </a:lnTo>
                    <a:lnTo>
                      <a:pt x="1" y="14"/>
                    </a:lnTo>
                    <a:lnTo>
                      <a:pt x="3" y="15"/>
                    </a:lnTo>
                    <a:lnTo>
                      <a:pt x="12" y="26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20" name="Freeform 14"/>
              <p:cNvSpPr>
                <a:spLocks/>
              </p:cNvSpPr>
              <p:nvPr/>
            </p:nvSpPr>
            <p:spPr bwMode="auto">
              <a:xfrm>
                <a:off x="5556" y="370"/>
                <a:ext cx="3" cy="3"/>
              </a:xfrm>
              <a:custGeom>
                <a:avLst/>
                <a:gdLst>
                  <a:gd name="T0" fmla="*/ 1 w 3"/>
                  <a:gd name="T1" fmla="*/ 0 h 3"/>
                  <a:gd name="T2" fmla="*/ 3 w 3"/>
                  <a:gd name="T3" fmla="*/ 2 h 3"/>
                  <a:gd name="T4" fmla="*/ 1 w 3"/>
                  <a:gd name="T5" fmla="*/ 3 h 3"/>
                  <a:gd name="T6" fmla="*/ 0 w 3"/>
                  <a:gd name="T7" fmla="*/ 2 h 3"/>
                  <a:gd name="T8" fmla="*/ 1 w 3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21" name="Freeform 15"/>
              <p:cNvSpPr>
                <a:spLocks/>
              </p:cNvSpPr>
              <p:nvPr/>
            </p:nvSpPr>
            <p:spPr bwMode="auto">
              <a:xfrm>
                <a:off x="4538" y="369"/>
                <a:ext cx="5" cy="5"/>
              </a:xfrm>
              <a:custGeom>
                <a:avLst/>
                <a:gdLst>
                  <a:gd name="T0" fmla="*/ 3 w 5"/>
                  <a:gd name="T1" fmla="*/ 5 h 5"/>
                  <a:gd name="T2" fmla="*/ 0 w 5"/>
                  <a:gd name="T3" fmla="*/ 5 h 5"/>
                  <a:gd name="T4" fmla="*/ 5 w 5"/>
                  <a:gd name="T5" fmla="*/ 0 h 5"/>
                  <a:gd name="T6" fmla="*/ 5 w 5"/>
                  <a:gd name="T7" fmla="*/ 3 h 5"/>
                  <a:gd name="T8" fmla="*/ 3 w 5"/>
                  <a:gd name="T9" fmla="*/ 5 h 5"/>
                  <a:gd name="T10" fmla="*/ 3 w 5"/>
                  <a:gd name="T11" fmla="*/ 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" h="5">
                    <a:moveTo>
                      <a:pt x="3" y="5"/>
                    </a:moveTo>
                    <a:lnTo>
                      <a:pt x="0" y="5"/>
                    </a:lnTo>
                    <a:lnTo>
                      <a:pt x="5" y="0"/>
                    </a:lnTo>
                    <a:lnTo>
                      <a:pt x="5" y="3"/>
                    </a:lnTo>
                    <a:lnTo>
                      <a:pt x="3" y="5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22" name="Freeform 16"/>
              <p:cNvSpPr>
                <a:spLocks/>
              </p:cNvSpPr>
              <p:nvPr/>
            </p:nvSpPr>
            <p:spPr bwMode="auto">
              <a:xfrm>
                <a:off x="5168" y="11"/>
                <a:ext cx="117" cy="89"/>
              </a:xfrm>
              <a:custGeom>
                <a:avLst/>
                <a:gdLst>
                  <a:gd name="T0" fmla="*/ 117 w 117"/>
                  <a:gd name="T1" fmla="*/ 0 h 89"/>
                  <a:gd name="T2" fmla="*/ 117 w 117"/>
                  <a:gd name="T3" fmla="*/ 89 h 89"/>
                  <a:gd name="T4" fmla="*/ 14 w 117"/>
                  <a:gd name="T5" fmla="*/ 89 h 89"/>
                  <a:gd name="T6" fmla="*/ 14 w 117"/>
                  <a:gd name="T7" fmla="*/ 89 h 89"/>
                  <a:gd name="T8" fmla="*/ 4 w 117"/>
                  <a:gd name="T9" fmla="*/ 87 h 89"/>
                  <a:gd name="T10" fmla="*/ 1 w 117"/>
                  <a:gd name="T11" fmla="*/ 86 h 89"/>
                  <a:gd name="T12" fmla="*/ 0 w 117"/>
                  <a:gd name="T13" fmla="*/ 84 h 89"/>
                  <a:gd name="T14" fmla="*/ 0 w 117"/>
                  <a:gd name="T15" fmla="*/ 0 h 89"/>
                  <a:gd name="T16" fmla="*/ 2 w 117"/>
                  <a:gd name="T17" fmla="*/ 0 h 89"/>
                  <a:gd name="T18" fmla="*/ 2 w 117"/>
                  <a:gd name="T19" fmla="*/ 84 h 89"/>
                  <a:gd name="T20" fmla="*/ 2 w 117"/>
                  <a:gd name="T21" fmla="*/ 84 h 89"/>
                  <a:gd name="T22" fmla="*/ 2 w 117"/>
                  <a:gd name="T23" fmla="*/ 84 h 89"/>
                  <a:gd name="T24" fmla="*/ 2 w 117"/>
                  <a:gd name="T25" fmla="*/ 84 h 89"/>
                  <a:gd name="T26" fmla="*/ 1 w 117"/>
                  <a:gd name="T27" fmla="*/ 84 h 89"/>
                  <a:gd name="T28" fmla="*/ 1 w 117"/>
                  <a:gd name="T29" fmla="*/ 84 h 89"/>
                  <a:gd name="T30" fmla="*/ 2 w 117"/>
                  <a:gd name="T31" fmla="*/ 84 h 89"/>
                  <a:gd name="T32" fmla="*/ 2 w 117"/>
                  <a:gd name="T33" fmla="*/ 84 h 89"/>
                  <a:gd name="T34" fmla="*/ 2 w 117"/>
                  <a:gd name="T35" fmla="*/ 84 h 89"/>
                  <a:gd name="T36" fmla="*/ 2 w 117"/>
                  <a:gd name="T37" fmla="*/ 84 h 89"/>
                  <a:gd name="T38" fmla="*/ 2 w 117"/>
                  <a:gd name="T39" fmla="*/ 84 h 89"/>
                  <a:gd name="T40" fmla="*/ 4 w 117"/>
                  <a:gd name="T41" fmla="*/ 84 h 89"/>
                  <a:gd name="T42" fmla="*/ 4 w 117"/>
                  <a:gd name="T43" fmla="*/ 84 h 89"/>
                  <a:gd name="T44" fmla="*/ 14 w 117"/>
                  <a:gd name="T45" fmla="*/ 86 h 89"/>
                  <a:gd name="T46" fmla="*/ 115 w 117"/>
                  <a:gd name="T47" fmla="*/ 86 h 89"/>
                  <a:gd name="T48" fmla="*/ 115 w 117"/>
                  <a:gd name="T49" fmla="*/ 0 h 89"/>
                  <a:gd name="T50" fmla="*/ 117 w 117"/>
                  <a:gd name="T51" fmla="*/ 0 h 89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17" h="89">
                    <a:moveTo>
                      <a:pt x="117" y="0"/>
                    </a:moveTo>
                    <a:lnTo>
                      <a:pt x="117" y="89"/>
                    </a:lnTo>
                    <a:lnTo>
                      <a:pt x="14" y="89"/>
                    </a:lnTo>
                    <a:lnTo>
                      <a:pt x="4" y="87"/>
                    </a:lnTo>
                    <a:lnTo>
                      <a:pt x="1" y="86"/>
                    </a:lnTo>
                    <a:lnTo>
                      <a:pt x="0" y="84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84"/>
                    </a:lnTo>
                    <a:lnTo>
                      <a:pt x="1" y="84"/>
                    </a:lnTo>
                    <a:lnTo>
                      <a:pt x="2" y="84"/>
                    </a:lnTo>
                    <a:lnTo>
                      <a:pt x="4" y="84"/>
                    </a:lnTo>
                    <a:lnTo>
                      <a:pt x="14" y="86"/>
                    </a:lnTo>
                    <a:lnTo>
                      <a:pt x="115" y="86"/>
                    </a:lnTo>
                    <a:lnTo>
                      <a:pt x="115" y="0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23" name="Freeform 17"/>
              <p:cNvSpPr>
                <a:spLocks/>
              </p:cNvSpPr>
              <p:nvPr/>
            </p:nvSpPr>
            <p:spPr bwMode="auto">
              <a:xfrm>
                <a:off x="4566" y="396"/>
                <a:ext cx="17" cy="28"/>
              </a:xfrm>
              <a:custGeom>
                <a:avLst/>
                <a:gdLst>
                  <a:gd name="T0" fmla="*/ 17 w 17"/>
                  <a:gd name="T1" fmla="*/ 0 h 28"/>
                  <a:gd name="T2" fmla="*/ 17 w 17"/>
                  <a:gd name="T3" fmla="*/ 1 h 28"/>
                  <a:gd name="T4" fmla="*/ 3 w 17"/>
                  <a:gd name="T5" fmla="*/ 1 h 28"/>
                  <a:gd name="T6" fmla="*/ 3 w 17"/>
                  <a:gd name="T7" fmla="*/ 28 h 28"/>
                  <a:gd name="T8" fmla="*/ 0 w 17"/>
                  <a:gd name="T9" fmla="*/ 28 h 28"/>
                  <a:gd name="T10" fmla="*/ 0 w 17"/>
                  <a:gd name="T11" fmla="*/ 0 h 28"/>
                  <a:gd name="T12" fmla="*/ 17 w 17"/>
                  <a:gd name="T13" fmla="*/ 0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7" h="28">
                    <a:moveTo>
                      <a:pt x="17" y="0"/>
                    </a:moveTo>
                    <a:lnTo>
                      <a:pt x="17" y="1"/>
                    </a:lnTo>
                    <a:lnTo>
                      <a:pt x="3" y="1"/>
                    </a:lnTo>
                    <a:lnTo>
                      <a:pt x="3" y="28"/>
                    </a:lnTo>
                    <a:lnTo>
                      <a:pt x="0" y="28"/>
                    </a:lnTo>
                    <a:lnTo>
                      <a:pt x="0" y="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24" name="Freeform 18"/>
              <p:cNvSpPr>
                <a:spLocks/>
              </p:cNvSpPr>
              <p:nvPr/>
            </p:nvSpPr>
            <p:spPr bwMode="auto">
              <a:xfrm>
                <a:off x="5556" y="403"/>
                <a:ext cx="3" cy="1"/>
              </a:xfrm>
              <a:custGeom>
                <a:avLst/>
                <a:gdLst>
                  <a:gd name="T0" fmla="*/ 3 w 3"/>
                  <a:gd name="T1" fmla="*/ 0 h 1"/>
                  <a:gd name="T2" fmla="*/ 1 w 3"/>
                  <a:gd name="T3" fmla="*/ 1 h 1"/>
                  <a:gd name="T4" fmla="*/ 0 w 3"/>
                  <a:gd name="T5" fmla="*/ 1 h 1"/>
                  <a:gd name="T6" fmla="*/ 1 w 3"/>
                  <a:gd name="T7" fmla="*/ 0 h 1"/>
                  <a:gd name="T8" fmla="*/ 3 w 3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3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25" name="Freeform 19"/>
              <p:cNvSpPr>
                <a:spLocks/>
              </p:cNvSpPr>
              <p:nvPr/>
            </p:nvSpPr>
            <p:spPr bwMode="auto">
              <a:xfrm>
                <a:off x="5541" y="422"/>
                <a:ext cx="1" cy="2"/>
              </a:xfrm>
              <a:custGeom>
                <a:avLst/>
                <a:gdLst>
                  <a:gd name="T0" fmla="*/ 1 w 1"/>
                  <a:gd name="T1" fmla="*/ 0 h 2"/>
                  <a:gd name="T2" fmla="*/ 1 w 1"/>
                  <a:gd name="T3" fmla="*/ 2 h 2"/>
                  <a:gd name="T4" fmla="*/ 1 w 1"/>
                  <a:gd name="T5" fmla="*/ 2 h 2"/>
                  <a:gd name="T6" fmla="*/ 0 w 1"/>
                  <a:gd name="T7" fmla="*/ 2 h 2"/>
                  <a:gd name="T8" fmla="*/ 0 w 1"/>
                  <a:gd name="T9" fmla="*/ 0 h 2"/>
                  <a:gd name="T10" fmla="*/ 1 w 1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26" name="Freeform 20"/>
              <p:cNvSpPr>
                <a:spLocks/>
              </p:cNvSpPr>
              <p:nvPr/>
            </p:nvSpPr>
            <p:spPr bwMode="auto">
              <a:xfrm>
                <a:off x="5514" y="372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0 w 1"/>
                  <a:gd name="T3" fmla="*/ 1 h 2"/>
                  <a:gd name="T4" fmla="*/ 0 w 1"/>
                  <a:gd name="T5" fmla="*/ 1 h 2"/>
                  <a:gd name="T6" fmla="*/ 0 w 1"/>
                  <a:gd name="T7" fmla="*/ 0 h 2"/>
                  <a:gd name="T8" fmla="*/ 1 w 1"/>
                  <a:gd name="T9" fmla="*/ 1 h 2"/>
                  <a:gd name="T10" fmla="*/ 1 w 1"/>
                  <a:gd name="T11" fmla="*/ 2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27" name="Freeform 21"/>
              <p:cNvSpPr>
                <a:spLocks/>
              </p:cNvSpPr>
              <p:nvPr/>
            </p:nvSpPr>
            <p:spPr bwMode="auto">
              <a:xfrm>
                <a:off x="5552" y="20"/>
                <a:ext cx="45" cy="28"/>
              </a:xfrm>
              <a:custGeom>
                <a:avLst/>
                <a:gdLst>
                  <a:gd name="T0" fmla="*/ 38 w 45"/>
                  <a:gd name="T1" fmla="*/ 2 h 28"/>
                  <a:gd name="T2" fmla="*/ 12 w 45"/>
                  <a:gd name="T3" fmla="*/ 2 h 28"/>
                  <a:gd name="T4" fmla="*/ 3 w 45"/>
                  <a:gd name="T5" fmla="*/ 14 h 28"/>
                  <a:gd name="T6" fmla="*/ 3 w 45"/>
                  <a:gd name="T7" fmla="*/ 14 h 28"/>
                  <a:gd name="T8" fmla="*/ 3 w 45"/>
                  <a:gd name="T9" fmla="*/ 14 h 28"/>
                  <a:gd name="T10" fmla="*/ 0 w 45"/>
                  <a:gd name="T11" fmla="*/ 12 h 28"/>
                  <a:gd name="T12" fmla="*/ 0 w 45"/>
                  <a:gd name="T13" fmla="*/ 12 h 28"/>
                  <a:gd name="T14" fmla="*/ 1 w 45"/>
                  <a:gd name="T15" fmla="*/ 12 h 28"/>
                  <a:gd name="T16" fmla="*/ 11 w 45"/>
                  <a:gd name="T17" fmla="*/ 0 h 28"/>
                  <a:gd name="T18" fmla="*/ 45 w 45"/>
                  <a:gd name="T19" fmla="*/ 0 h 28"/>
                  <a:gd name="T20" fmla="*/ 17 w 45"/>
                  <a:gd name="T21" fmla="*/ 28 h 28"/>
                  <a:gd name="T22" fmla="*/ 15 w 45"/>
                  <a:gd name="T23" fmla="*/ 26 h 28"/>
                  <a:gd name="T24" fmla="*/ 38 w 45"/>
                  <a:gd name="T25" fmla="*/ 2 h 2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5" h="28">
                    <a:moveTo>
                      <a:pt x="38" y="2"/>
                    </a:moveTo>
                    <a:lnTo>
                      <a:pt x="12" y="2"/>
                    </a:lnTo>
                    <a:lnTo>
                      <a:pt x="3" y="14"/>
                    </a:lnTo>
                    <a:lnTo>
                      <a:pt x="0" y="12"/>
                    </a:lnTo>
                    <a:lnTo>
                      <a:pt x="1" y="12"/>
                    </a:lnTo>
                    <a:lnTo>
                      <a:pt x="11" y="0"/>
                    </a:lnTo>
                    <a:lnTo>
                      <a:pt x="45" y="0"/>
                    </a:lnTo>
                    <a:lnTo>
                      <a:pt x="17" y="28"/>
                    </a:lnTo>
                    <a:lnTo>
                      <a:pt x="15" y="26"/>
                    </a:lnTo>
                    <a:lnTo>
                      <a:pt x="38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28" name="Freeform 22"/>
              <p:cNvSpPr>
                <a:spLocks/>
              </p:cNvSpPr>
              <p:nvPr/>
            </p:nvSpPr>
            <p:spPr bwMode="auto">
              <a:xfrm>
                <a:off x="5499" y="365"/>
                <a:ext cx="8" cy="17"/>
              </a:xfrm>
              <a:custGeom>
                <a:avLst/>
                <a:gdLst>
                  <a:gd name="T0" fmla="*/ 0 w 8"/>
                  <a:gd name="T1" fmla="*/ 17 h 17"/>
                  <a:gd name="T2" fmla="*/ 0 w 8"/>
                  <a:gd name="T3" fmla="*/ 17 h 17"/>
                  <a:gd name="T4" fmla="*/ 2 w 8"/>
                  <a:gd name="T5" fmla="*/ 8 h 17"/>
                  <a:gd name="T6" fmla="*/ 7 w 8"/>
                  <a:gd name="T7" fmla="*/ 0 h 17"/>
                  <a:gd name="T8" fmla="*/ 8 w 8"/>
                  <a:gd name="T9" fmla="*/ 1 h 17"/>
                  <a:gd name="T10" fmla="*/ 8 w 8"/>
                  <a:gd name="T11" fmla="*/ 1 h 17"/>
                  <a:gd name="T12" fmla="*/ 4 w 8"/>
                  <a:gd name="T13" fmla="*/ 8 h 17"/>
                  <a:gd name="T14" fmla="*/ 1 w 8"/>
                  <a:gd name="T15" fmla="*/ 17 h 17"/>
                  <a:gd name="T16" fmla="*/ 0 w 8"/>
                  <a:gd name="T17" fmla="*/ 17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17">
                    <a:moveTo>
                      <a:pt x="0" y="17"/>
                    </a:moveTo>
                    <a:lnTo>
                      <a:pt x="0" y="17"/>
                    </a:lnTo>
                    <a:lnTo>
                      <a:pt x="2" y="8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4" y="8"/>
                    </a:lnTo>
                    <a:lnTo>
                      <a:pt x="1" y="17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29" name="Freeform 23"/>
              <p:cNvSpPr>
                <a:spLocks/>
              </p:cNvSpPr>
              <p:nvPr/>
            </p:nvSpPr>
            <p:spPr bwMode="auto">
              <a:xfrm>
                <a:off x="5501" y="352"/>
                <a:ext cx="12" cy="11"/>
              </a:xfrm>
              <a:custGeom>
                <a:avLst/>
                <a:gdLst>
                  <a:gd name="T0" fmla="*/ 7 w 12"/>
                  <a:gd name="T1" fmla="*/ 0 h 11"/>
                  <a:gd name="T2" fmla="*/ 12 w 12"/>
                  <a:gd name="T3" fmla="*/ 6 h 11"/>
                  <a:gd name="T4" fmla="*/ 10 w 12"/>
                  <a:gd name="T5" fmla="*/ 7 h 11"/>
                  <a:gd name="T6" fmla="*/ 7 w 12"/>
                  <a:gd name="T7" fmla="*/ 3 h 11"/>
                  <a:gd name="T8" fmla="*/ 3 w 12"/>
                  <a:gd name="T9" fmla="*/ 7 h 11"/>
                  <a:gd name="T10" fmla="*/ 6 w 12"/>
                  <a:gd name="T11" fmla="*/ 10 h 11"/>
                  <a:gd name="T12" fmla="*/ 6 w 12"/>
                  <a:gd name="T13" fmla="*/ 11 h 11"/>
                  <a:gd name="T14" fmla="*/ 0 w 12"/>
                  <a:gd name="T15" fmla="*/ 7 h 11"/>
                  <a:gd name="T16" fmla="*/ 7 w 12"/>
                  <a:gd name="T17" fmla="*/ 0 h 1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11">
                    <a:moveTo>
                      <a:pt x="7" y="0"/>
                    </a:moveTo>
                    <a:lnTo>
                      <a:pt x="12" y="6"/>
                    </a:lnTo>
                    <a:lnTo>
                      <a:pt x="10" y="7"/>
                    </a:lnTo>
                    <a:lnTo>
                      <a:pt x="7" y="3"/>
                    </a:lnTo>
                    <a:lnTo>
                      <a:pt x="3" y="7"/>
                    </a:lnTo>
                    <a:lnTo>
                      <a:pt x="6" y="10"/>
                    </a:lnTo>
                    <a:lnTo>
                      <a:pt x="6" y="11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30" name="Freeform 24"/>
              <p:cNvSpPr>
                <a:spLocks noEditPoints="1"/>
              </p:cNvSpPr>
              <p:nvPr/>
            </p:nvSpPr>
            <p:spPr bwMode="auto">
              <a:xfrm>
                <a:off x="5239" y="345"/>
                <a:ext cx="72" cy="88"/>
              </a:xfrm>
              <a:custGeom>
                <a:avLst/>
                <a:gdLst>
                  <a:gd name="T0" fmla="*/ 35 w 72"/>
                  <a:gd name="T1" fmla="*/ 13 h 88"/>
                  <a:gd name="T2" fmla="*/ 31 w 72"/>
                  <a:gd name="T3" fmla="*/ 18 h 88"/>
                  <a:gd name="T4" fmla="*/ 8 w 72"/>
                  <a:gd name="T5" fmla="*/ 29 h 88"/>
                  <a:gd name="T6" fmla="*/ 8 w 72"/>
                  <a:gd name="T7" fmla="*/ 34 h 88"/>
                  <a:gd name="T8" fmla="*/ 13 w 72"/>
                  <a:gd name="T9" fmla="*/ 58 h 88"/>
                  <a:gd name="T10" fmla="*/ 18 w 72"/>
                  <a:gd name="T11" fmla="*/ 70 h 88"/>
                  <a:gd name="T12" fmla="*/ 23 w 72"/>
                  <a:gd name="T13" fmla="*/ 74 h 88"/>
                  <a:gd name="T14" fmla="*/ 28 w 72"/>
                  <a:gd name="T15" fmla="*/ 79 h 88"/>
                  <a:gd name="T16" fmla="*/ 37 w 72"/>
                  <a:gd name="T17" fmla="*/ 80 h 88"/>
                  <a:gd name="T18" fmla="*/ 41 w 72"/>
                  <a:gd name="T19" fmla="*/ 79 h 88"/>
                  <a:gd name="T20" fmla="*/ 49 w 72"/>
                  <a:gd name="T21" fmla="*/ 74 h 88"/>
                  <a:gd name="T22" fmla="*/ 58 w 72"/>
                  <a:gd name="T23" fmla="*/ 63 h 88"/>
                  <a:gd name="T24" fmla="*/ 62 w 72"/>
                  <a:gd name="T25" fmla="*/ 45 h 88"/>
                  <a:gd name="T26" fmla="*/ 63 w 72"/>
                  <a:gd name="T27" fmla="*/ 29 h 88"/>
                  <a:gd name="T28" fmla="*/ 56 w 72"/>
                  <a:gd name="T29" fmla="*/ 25 h 88"/>
                  <a:gd name="T30" fmla="*/ 44 w 72"/>
                  <a:gd name="T31" fmla="*/ 20 h 88"/>
                  <a:gd name="T32" fmla="*/ 37 w 72"/>
                  <a:gd name="T33" fmla="*/ 13 h 88"/>
                  <a:gd name="T34" fmla="*/ 72 w 72"/>
                  <a:gd name="T35" fmla="*/ 21 h 88"/>
                  <a:gd name="T36" fmla="*/ 72 w 72"/>
                  <a:gd name="T37" fmla="*/ 32 h 88"/>
                  <a:gd name="T38" fmla="*/ 69 w 72"/>
                  <a:gd name="T39" fmla="*/ 55 h 88"/>
                  <a:gd name="T40" fmla="*/ 62 w 72"/>
                  <a:gd name="T41" fmla="*/ 73 h 88"/>
                  <a:gd name="T42" fmla="*/ 53 w 72"/>
                  <a:gd name="T43" fmla="*/ 83 h 88"/>
                  <a:gd name="T44" fmla="*/ 44 w 72"/>
                  <a:gd name="T45" fmla="*/ 88 h 88"/>
                  <a:gd name="T46" fmla="*/ 35 w 72"/>
                  <a:gd name="T47" fmla="*/ 88 h 88"/>
                  <a:gd name="T48" fmla="*/ 30 w 72"/>
                  <a:gd name="T49" fmla="*/ 88 h 88"/>
                  <a:gd name="T50" fmla="*/ 18 w 72"/>
                  <a:gd name="T51" fmla="*/ 83 h 88"/>
                  <a:gd name="T52" fmla="*/ 11 w 72"/>
                  <a:gd name="T53" fmla="*/ 73 h 88"/>
                  <a:gd name="T54" fmla="*/ 4 w 72"/>
                  <a:gd name="T55" fmla="*/ 55 h 88"/>
                  <a:gd name="T56" fmla="*/ 1 w 72"/>
                  <a:gd name="T57" fmla="*/ 32 h 88"/>
                  <a:gd name="T58" fmla="*/ 0 w 72"/>
                  <a:gd name="T59" fmla="*/ 22 h 88"/>
                  <a:gd name="T60" fmla="*/ 31 w 72"/>
                  <a:gd name="T61" fmla="*/ 7 h 88"/>
                  <a:gd name="T62" fmla="*/ 37 w 72"/>
                  <a:gd name="T63" fmla="*/ 0 h 88"/>
                  <a:gd name="T64" fmla="*/ 37 w 72"/>
                  <a:gd name="T65" fmla="*/ 0 h 88"/>
                  <a:gd name="T66" fmla="*/ 42 w 72"/>
                  <a:gd name="T67" fmla="*/ 7 h 88"/>
                  <a:gd name="T68" fmla="*/ 72 w 72"/>
                  <a:gd name="T69" fmla="*/ 21 h 88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72" h="88">
                    <a:moveTo>
                      <a:pt x="35" y="13"/>
                    </a:moveTo>
                    <a:lnTo>
                      <a:pt x="35" y="13"/>
                    </a:lnTo>
                    <a:lnTo>
                      <a:pt x="35" y="15"/>
                    </a:lnTo>
                    <a:lnTo>
                      <a:pt x="31" y="18"/>
                    </a:lnTo>
                    <a:lnTo>
                      <a:pt x="23" y="22"/>
                    </a:lnTo>
                    <a:lnTo>
                      <a:pt x="8" y="29"/>
                    </a:lnTo>
                    <a:lnTo>
                      <a:pt x="8" y="34"/>
                    </a:lnTo>
                    <a:lnTo>
                      <a:pt x="10" y="44"/>
                    </a:lnTo>
                    <a:lnTo>
                      <a:pt x="13" y="58"/>
                    </a:lnTo>
                    <a:lnTo>
                      <a:pt x="15" y="65"/>
                    </a:lnTo>
                    <a:lnTo>
                      <a:pt x="18" y="70"/>
                    </a:lnTo>
                    <a:lnTo>
                      <a:pt x="23" y="74"/>
                    </a:lnTo>
                    <a:lnTo>
                      <a:pt x="28" y="79"/>
                    </a:lnTo>
                    <a:lnTo>
                      <a:pt x="35" y="80"/>
                    </a:lnTo>
                    <a:lnTo>
                      <a:pt x="37" y="80"/>
                    </a:lnTo>
                    <a:lnTo>
                      <a:pt x="41" y="79"/>
                    </a:lnTo>
                    <a:lnTo>
                      <a:pt x="45" y="77"/>
                    </a:lnTo>
                    <a:lnTo>
                      <a:pt x="49" y="74"/>
                    </a:lnTo>
                    <a:lnTo>
                      <a:pt x="52" y="72"/>
                    </a:lnTo>
                    <a:lnTo>
                      <a:pt x="58" y="63"/>
                    </a:lnTo>
                    <a:lnTo>
                      <a:pt x="60" y="55"/>
                    </a:lnTo>
                    <a:lnTo>
                      <a:pt x="62" y="45"/>
                    </a:lnTo>
                    <a:lnTo>
                      <a:pt x="63" y="37"/>
                    </a:lnTo>
                    <a:lnTo>
                      <a:pt x="63" y="29"/>
                    </a:lnTo>
                    <a:lnTo>
                      <a:pt x="56" y="25"/>
                    </a:lnTo>
                    <a:lnTo>
                      <a:pt x="44" y="20"/>
                    </a:lnTo>
                    <a:lnTo>
                      <a:pt x="38" y="15"/>
                    </a:lnTo>
                    <a:lnTo>
                      <a:pt x="37" y="13"/>
                    </a:lnTo>
                    <a:lnTo>
                      <a:pt x="35" y="13"/>
                    </a:lnTo>
                    <a:close/>
                    <a:moveTo>
                      <a:pt x="72" y="21"/>
                    </a:moveTo>
                    <a:lnTo>
                      <a:pt x="72" y="21"/>
                    </a:lnTo>
                    <a:lnTo>
                      <a:pt x="72" y="32"/>
                    </a:lnTo>
                    <a:lnTo>
                      <a:pt x="70" y="44"/>
                    </a:lnTo>
                    <a:lnTo>
                      <a:pt x="69" y="55"/>
                    </a:lnTo>
                    <a:lnTo>
                      <a:pt x="65" y="67"/>
                    </a:lnTo>
                    <a:lnTo>
                      <a:pt x="62" y="73"/>
                    </a:lnTo>
                    <a:lnTo>
                      <a:pt x="58" y="79"/>
                    </a:lnTo>
                    <a:lnTo>
                      <a:pt x="53" y="83"/>
                    </a:lnTo>
                    <a:lnTo>
                      <a:pt x="49" y="86"/>
                    </a:lnTo>
                    <a:lnTo>
                      <a:pt x="44" y="88"/>
                    </a:lnTo>
                    <a:lnTo>
                      <a:pt x="37" y="88"/>
                    </a:lnTo>
                    <a:lnTo>
                      <a:pt x="35" y="88"/>
                    </a:lnTo>
                    <a:lnTo>
                      <a:pt x="30" y="88"/>
                    </a:lnTo>
                    <a:lnTo>
                      <a:pt x="24" y="86"/>
                    </a:lnTo>
                    <a:lnTo>
                      <a:pt x="18" y="83"/>
                    </a:lnTo>
                    <a:lnTo>
                      <a:pt x="14" y="79"/>
                    </a:lnTo>
                    <a:lnTo>
                      <a:pt x="11" y="73"/>
                    </a:lnTo>
                    <a:lnTo>
                      <a:pt x="8" y="67"/>
                    </a:lnTo>
                    <a:lnTo>
                      <a:pt x="4" y="55"/>
                    </a:lnTo>
                    <a:lnTo>
                      <a:pt x="1" y="44"/>
                    </a:lnTo>
                    <a:lnTo>
                      <a:pt x="1" y="32"/>
                    </a:lnTo>
                    <a:lnTo>
                      <a:pt x="0" y="22"/>
                    </a:lnTo>
                    <a:lnTo>
                      <a:pt x="18" y="14"/>
                    </a:lnTo>
                    <a:lnTo>
                      <a:pt x="31" y="7"/>
                    </a:lnTo>
                    <a:lnTo>
                      <a:pt x="34" y="3"/>
                    </a:lnTo>
                    <a:lnTo>
                      <a:pt x="37" y="0"/>
                    </a:lnTo>
                    <a:lnTo>
                      <a:pt x="38" y="3"/>
                    </a:lnTo>
                    <a:lnTo>
                      <a:pt x="42" y="7"/>
                    </a:lnTo>
                    <a:lnTo>
                      <a:pt x="55" y="14"/>
                    </a:lnTo>
                    <a:lnTo>
                      <a:pt x="72" y="21"/>
                    </a:lnTo>
                    <a:close/>
                  </a:path>
                </a:pathLst>
              </a:custGeom>
              <a:solidFill>
                <a:srgbClr val="E1E8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31" name="Freeform 25"/>
              <p:cNvSpPr>
                <a:spLocks/>
              </p:cNvSpPr>
              <p:nvPr/>
            </p:nvSpPr>
            <p:spPr bwMode="auto">
              <a:xfrm>
                <a:off x="5531" y="351"/>
                <a:ext cx="1" cy="2"/>
              </a:xfrm>
              <a:custGeom>
                <a:avLst/>
                <a:gdLst>
                  <a:gd name="T0" fmla="*/ 1 w 1"/>
                  <a:gd name="T1" fmla="*/ 0 h 2"/>
                  <a:gd name="T2" fmla="*/ 1 w 1"/>
                  <a:gd name="T3" fmla="*/ 2 h 2"/>
                  <a:gd name="T4" fmla="*/ 0 w 1"/>
                  <a:gd name="T5" fmla="*/ 2 h 2"/>
                  <a:gd name="T6" fmla="*/ 0 w 1"/>
                  <a:gd name="T7" fmla="*/ 1 h 2"/>
                  <a:gd name="T8" fmla="*/ 1 w 1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32" name="Freeform 26"/>
              <p:cNvSpPr>
                <a:spLocks/>
              </p:cNvSpPr>
              <p:nvPr/>
            </p:nvSpPr>
            <p:spPr bwMode="auto">
              <a:xfrm>
                <a:off x="5500" y="383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33" name="Freeform 27"/>
              <p:cNvSpPr>
                <a:spLocks/>
              </p:cNvSpPr>
              <p:nvPr/>
            </p:nvSpPr>
            <p:spPr bwMode="auto">
              <a:xfrm>
                <a:off x="5521" y="366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1 h 3"/>
                  <a:gd name="T4" fmla="*/ 1 w 1"/>
                  <a:gd name="T5" fmla="*/ 3 h 3"/>
                  <a:gd name="T6" fmla="*/ 0 w 1"/>
                  <a:gd name="T7" fmla="*/ 1 h 3"/>
                  <a:gd name="T8" fmla="*/ 1 w 1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1"/>
                    </a:ln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34" name="Freeform 28"/>
              <p:cNvSpPr>
                <a:spLocks/>
              </p:cNvSpPr>
              <p:nvPr/>
            </p:nvSpPr>
            <p:spPr bwMode="auto">
              <a:xfrm>
                <a:off x="5510" y="390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35" name="Rectangle 29"/>
              <p:cNvSpPr>
                <a:spLocks noChangeArrowheads="1"/>
              </p:cNvSpPr>
              <p:nvPr/>
            </p:nvSpPr>
            <p:spPr bwMode="auto">
              <a:xfrm>
                <a:off x="5571" y="391"/>
                <a:ext cx="2" cy="2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36" name="Freeform 30"/>
              <p:cNvSpPr>
                <a:spLocks/>
              </p:cNvSpPr>
              <p:nvPr/>
            </p:nvSpPr>
            <p:spPr bwMode="auto">
              <a:xfrm>
                <a:off x="5557" y="374"/>
                <a:ext cx="5" cy="8"/>
              </a:xfrm>
              <a:custGeom>
                <a:avLst/>
                <a:gdLst>
                  <a:gd name="T0" fmla="*/ 0 w 5"/>
                  <a:gd name="T1" fmla="*/ 0 h 8"/>
                  <a:gd name="T2" fmla="*/ 0 w 5"/>
                  <a:gd name="T3" fmla="*/ 0 h 8"/>
                  <a:gd name="T4" fmla="*/ 5 w 5"/>
                  <a:gd name="T5" fmla="*/ 8 h 8"/>
                  <a:gd name="T6" fmla="*/ 2 w 5"/>
                  <a:gd name="T7" fmla="*/ 8 h 8"/>
                  <a:gd name="T8" fmla="*/ 2 w 5"/>
                  <a:gd name="T9" fmla="*/ 8 h 8"/>
                  <a:gd name="T10" fmla="*/ 0 w 5"/>
                  <a:gd name="T11" fmla="*/ 2 h 8"/>
                  <a:gd name="T12" fmla="*/ 0 w 5"/>
                  <a:gd name="T13" fmla="*/ 2 h 8"/>
                  <a:gd name="T14" fmla="*/ 0 w 5"/>
                  <a:gd name="T15" fmla="*/ 0 h 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" h="8">
                    <a:moveTo>
                      <a:pt x="0" y="0"/>
                    </a:moveTo>
                    <a:lnTo>
                      <a:pt x="0" y="0"/>
                    </a:lnTo>
                    <a:lnTo>
                      <a:pt x="5" y="8"/>
                    </a:lnTo>
                    <a:lnTo>
                      <a:pt x="2" y="8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37" name="Freeform 31"/>
              <p:cNvSpPr>
                <a:spLocks/>
              </p:cNvSpPr>
              <p:nvPr/>
            </p:nvSpPr>
            <p:spPr bwMode="auto">
              <a:xfrm>
                <a:off x="5542" y="417"/>
                <a:ext cx="15" cy="7"/>
              </a:xfrm>
              <a:custGeom>
                <a:avLst/>
                <a:gdLst>
                  <a:gd name="T0" fmla="*/ 15 w 15"/>
                  <a:gd name="T1" fmla="*/ 0 h 7"/>
                  <a:gd name="T2" fmla="*/ 15 w 15"/>
                  <a:gd name="T3" fmla="*/ 1 h 7"/>
                  <a:gd name="T4" fmla="*/ 15 w 15"/>
                  <a:gd name="T5" fmla="*/ 1 h 7"/>
                  <a:gd name="T6" fmla="*/ 8 w 15"/>
                  <a:gd name="T7" fmla="*/ 5 h 7"/>
                  <a:gd name="T8" fmla="*/ 0 w 15"/>
                  <a:gd name="T9" fmla="*/ 7 h 7"/>
                  <a:gd name="T10" fmla="*/ 0 w 15"/>
                  <a:gd name="T11" fmla="*/ 5 h 7"/>
                  <a:gd name="T12" fmla="*/ 15 w 15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" h="7">
                    <a:moveTo>
                      <a:pt x="15" y="0"/>
                    </a:moveTo>
                    <a:lnTo>
                      <a:pt x="15" y="1"/>
                    </a:lnTo>
                    <a:lnTo>
                      <a:pt x="8" y="5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38" name="Rectangle 32"/>
              <p:cNvSpPr>
                <a:spLocks noChangeArrowheads="1"/>
              </p:cNvSpPr>
              <p:nvPr/>
            </p:nvSpPr>
            <p:spPr bwMode="auto">
              <a:xfrm>
                <a:off x="5297" y="97"/>
                <a:ext cx="2" cy="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39" name="Freeform 33"/>
              <p:cNvSpPr>
                <a:spLocks/>
              </p:cNvSpPr>
              <p:nvPr/>
            </p:nvSpPr>
            <p:spPr bwMode="auto">
              <a:xfrm>
                <a:off x="5521" y="365"/>
                <a:ext cx="3" cy="1"/>
              </a:xfrm>
              <a:custGeom>
                <a:avLst/>
                <a:gdLst>
                  <a:gd name="T0" fmla="*/ 1 w 3"/>
                  <a:gd name="T1" fmla="*/ 0 h 1"/>
                  <a:gd name="T2" fmla="*/ 3 w 3"/>
                  <a:gd name="T3" fmla="*/ 1 h 1"/>
                  <a:gd name="T4" fmla="*/ 1 w 3"/>
                  <a:gd name="T5" fmla="*/ 1 h 1"/>
                  <a:gd name="T6" fmla="*/ 0 w 3"/>
                  <a:gd name="T7" fmla="*/ 0 h 1"/>
                  <a:gd name="T8" fmla="*/ 1 w 3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1" y="0"/>
                    </a:moveTo>
                    <a:lnTo>
                      <a:pt x="3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40" name="Freeform 34"/>
              <p:cNvSpPr>
                <a:spLocks/>
              </p:cNvSpPr>
              <p:nvPr/>
            </p:nvSpPr>
            <p:spPr bwMode="auto">
              <a:xfrm>
                <a:off x="5542" y="363"/>
                <a:ext cx="7" cy="4"/>
              </a:xfrm>
              <a:custGeom>
                <a:avLst/>
                <a:gdLst>
                  <a:gd name="T0" fmla="*/ 7 w 7"/>
                  <a:gd name="T1" fmla="*/ 3 h 4"/>
                  <a:gd name="T2" fmla="*/ 6 w 7"/>
                  <a:gd name="T3" fmla="*/ 4 h 4"/>
                  <a:gd name="T4" fmla="*/ 6 w 7"/>
                  <a:gd name="T5" fmla="*/ 4 h 4"/>
                  <a:gd name="T6" fmla="*/ 0 w 7"/>
                  <a:gd name="T7" fmla="*/ 2 h 4"/>
                  <a:gd name="T8" fmla="*/ 0 w 7"/>
                  <a:gd name="T9" fmla="*/ 0 h 4"/>
                  <a:gd name="T10" fmla="*/ 0 w 7"/>
                  <a:gd name="T11" fmla="*/ 0 h 4"/>
                  <a:gd name="T12" fmla="*/ 7 w 7"/>
                  <a:gd name="T13" fmla="*/ 3 h 4"/>
                  <a:gd name="T14" fmla="*/ 7 w 7"/>
                  <a:gd name="T15" fmla="*/ 3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" h="4">
                    <a:moveTo>
                      <a:pt x="7" y="3"/>
                    </a:moveTo>
                    <a:lnTo>
                      <a:pt x="6" y="4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7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41" name="Freeform 35"/>
              <p:cNvSpPr>
                <a:spLocks/>
              </p:cNvSpPr>
              <p:nvPr/>
            </p:nvSpPr>
            <p:spPr bwMode="auto">
              <a:xfrm>
                <a:off x="5294" y="11"/>
                <a:ext cx="3" cy="91"/>
              </a:xfrm>
              <a:custGeom>
                <a:avLst/>
                <a:gdLst>
                  <a:gd name="T0" fmla="*/ 0 w 3"/>
                  <a:gd name="T1" fmla="*/ 91 h 91"/>
                  <a:gd name="T2" fmla="*/ 0 w 3"/>
                  <a:gd name="T3" fmla="*/ 0 h 91"/>
                  <a:gd name="T4" fmla="*/ 3 w 3"/>
                  <a:gd name="T5" fmla="*/ 0 h 91"/>
                  <a:gd name="T6" fmla="*/ 3 w 3"/>
                  <a:gd name="T7" fmla="*/ 86 h 91"/>
                  <a:gd name="T8" fmla="*/ 3 w 3"/>
                  <a:gd name="T9" fmla="*/ 89 h 91"/>
                  <a:gd name="T10" fmla="*/ 3 w 3"/>
                  <a:gd name="T11" fmla="*/ 91 h 91"/>
                  <a:gd name="T12" fmla="*/ 0 w 3"/>
                  <a:gd name="T13" fmla="*/ 91 h 9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91">
                    <a:moveTo>
                      <a:pt x="0" y="91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86"/>
                    </a:lnTo>
                    <a:lnTo>
                      <a:pt x="3" y="89"/>
                    </a:lnTo>
                    <a:lnTo>
                      <a:pt x="3" y="91"/>
                    </a:lnTo>
                    <a:lnTo>
                      <a:pt x="0" y="91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42" name="Rectangle 36"/>
              <p:cNvSpPr>
                <a:spLocks noChangeArrowheads="1"/>
              </p:cNvSpPr>
              <p:nvPr/>
            </p:nvSpPr>
            <p:spPr bwMode="auto">
              <a:xfrm>
                <a:off x="5017" y="419"/>
                <a:ext cx="10" cy="5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43" name="Freeform 37"/>
              <p:cNvSpPr>
                <a:spLocks/>
              </p:cNvSpPr>
              <p:nvPr/>
            </p:nvSpPr>
            <p:spPr bwMode="auto">
              <a:xfrm>
                <a:off x="5514" y="358"/>
                <a:ext cx="3" cy="1"/>
              </a:xfrm>
              <a:custGeom>
                <a:avLst/>
                <a:gdLst>
                  <a:gd name="T0" fmla="*/ 1 w 3"/>
                  <a:gd name="T1" fmla="*/ 0 h 1"/>
                  <a:gd name="T2" fmla="*/ 1 w 3"/>
                  <a:gd name="T3" fmla="*/ 0 h 1"/>
                  <a:gd name="T4" fmla="*/ 3 w 3"/>
                  <a:gd name="T5" fmla="*/ 1 h 1"/>
                  <a:gd name="T6" fmla="*/ 1 w 3"/>
                  <a:gd name="T7" fmla="*/ 1 h 1"/>
                  <a:gd name="T8" fmla="*/ 0 w 3"/>
                  <a:gd name="T9" fmla="*/ 1 h 1"/>
                  <a:gd name="T10" fmla="*/ 1 w 3"/>
                  <a:gd name="T11" fmla="*/ 0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1">
                    <a:moveTo>
                      <a:pt x="1" y="0"/>
                    </a:moveTo>
                    <a:lnTo>
                      <a:pt x="1" y="0"/>
                    </a:lnTo>
                    <a:lnTo>
                      <a:pt x="3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44" name="Freeform 38"/>
              <p:cNvSpPr>
                <a:spLocks/>
              </p:cNvSpPr>
              <p:nvPr/>
            </p:nvSpPr>
            <p:spPr bwMode="auto">
              <a:xfrm>
                <a:off x="260" y="264"/>
                <a:ext cx="0" cy="4"/>
              </a:xfrm>
              <a:custGeom>
                <a:avLst/>
                <a:gdLst>
                  <a:gd name="T0" fmla="*/ 2 h 4"/>
                  <a:gd name="T1" fmla="*/ 2 h 4"/>
                  <a:gd name="T2" fmla="*/ 0 h 4"/>
                  <a:gd name="T3" fmla="*/ 4 h 4"/>
                  <a:gd name="T4" fmla="*/ 2 h 4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</a:gdLst>
                <a:ahLst/>
                <a:cxnLst>
                  <a:cxn ang="T5">
                    <a:pos x="0" y="T0"/>
                  </a:cxn>
                  <a:cxn ang="T6">
                    <a:pos x="0" y="T1"/>
                  </a:cxn>
                  <a:cxn ang="T7">
                    <a:pos x="0" y="T2"/>
                  </a:cxn>
                  <a:cxn ang="T8">
                    <a:pos x="0" y="T3"/>
                  </a:cxn>
                  <a:cxn ang="T9">
                    <a:pos x="0" y="T4"/>
                  </a:cxn>
                </a:cxnLst>
                <a:rect l="0" t="0" r="r" b="b"/>
                <a:pathLst>
                  <a:path h="4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45" name="Freeform 39"/>
              <p:cNvSpPr>
                <a:spLocks/>
              </p:cNvSpPr>
              <p:nvPr/>
            </p:nvSpPr>
            <p:spPr bwMode="auto">
              <a:xfrm>
                <a:off x="5556" y="400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3 w 3"/>
                  <a:gd name="T9" fmla="*/ 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46" name="Rectangle 40"/>
              <p:cNvSpPr>
                <a:spLocks noChangeArrowheads="1"/>
              </p:cNvSpPr>
              <p:nvPr/>
            </p:nvSpPr>
            <p:spPr bwMode="auto">
              <a:xfrm>
                <a:off x="5531" y="411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47" name="Freeform 41"/>
              <p:cNvSpPr>
                <a:spLocks/>
              </p:cNvSpPr>
              <p:nvPr/>
            </p:nvSpPr>
            <p:spPr bwMode="auto">
              <a:xfrm>
                <a:off x="5549" y="366"/>
                <a:ext cx="3" cy="3"/>
              </a:xfrm>
              <a:custGeom>
                <a:avLst/>
                <a:gdLst>
                  <a:gd name="T0" fmla="*/ 0 w 3"/>
                  <a:gd name="T1" fmla="*/ 1 h 3"/>
                  <a:gd name="T2" fmla="*/ 1 w 3"/>
                  <a:gd name="T3" fmla="*/ 0 h 3"/>
                  <a:gd name="T4" fmla="*/ 1 w 3"/>
                  <a:gd name="T5" fmla="*/ 0 h 3"/>
                  <a:gd name="T6" fmla="*/ 1 w 3"/>
                  <a:gd name="T7" fmla="*/ 0 h 3"/>
                  <a:gd name="T8" fmla="*/ 3 w 3"/>
                  <a:gd name="T9" fmla="*/ 1 h 3"/>
                  <a:gd name="T10" fmla="*/ 1 w 3"/>
                  <a:gd name="T11" fmla="*/ 3 h 3"/>
                  <a:gd name="T12" fmla="*/ 0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0" y="1"/>
                    </a:move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48" name="Freeform 42"/>
              <p:cNvSpPr>
                <a:spLocks/>
              </p:cNvSpPr>
              <p:nvPr/>
            </p:nvSpPr>
            <p:spPr bwMode="auto">
              <a:xfrm>
                <a:off x="5541" y="349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3 h 3"/>
                  <a:gd name="T4" fmla="*/ 1 w 1"/>
                  <a:gd name="T5" fmla="*/ 3 h 3"/>
                  <a:gd name="T6" fmla="*/ 0 w 1"/>
                  <a:gd name="T7" fmla="*/ 2 h 3"/>
                  <a:gd name="T8" fmla="*/ 0 w 1"/>
                  <a:gd name="T9" fmla="*/ 0 h 3"/>
                  <a:gd name="T10" fmla="*/ 0 w 1"/>
                  <a:gd name="T11" fmla="*/ 0 h 3"/>
                  <a:gd name="T12" fmla="*/ 1 w 1"/>
                  <a:gd name="T13" fmla="*/ 0 h 3"/>
                  <a:gd name="T14" fmla="*/ 1 w 1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49" name="Freeform 43"/>
              <p:cNvSpPr>
                <a:spLocks/>
              </p:cNvSpPr>
              <p:nvPr/>
            </p:nvSpPr>
            <p:spPr bwMode="auto">
              <a:xfrm>
                <a:off x="5499" y="383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50" name="Freeform 44"/>
              <p:cNvSpPr>
                <a:spLocks/>
              </p:cNvSpPr>
              <p:nvPr/>
            </p:nvSpPr>
            <p:spPr bwMode="auto">
              <a:xfrm>
                <a:off x="5552" y="407"/>
                <a:ext cx="1" cy="3"/>
              </a:xfrm>
              <a:custGeom>
                <a:avLst/>
                <a:gdLst>
                  <a:gd name="T0" fmla="*/ 0 w 1"/>
                  <a:gd name="T1" fmla="*/ 0 h 3"/>
                  <a:gd name="T2" fmla="*/ 1 w 1"/>
                  <a:gd name="T3" fmla="*/ 1 h 3"/>
                  <a:gd name="T4" fmla="*/ 0 w 1"/>
                  <a:gd name="T5" fmla="*/ 3 h 3"/>
                  <a:gd name="T6" fmla="*/ 0 w 1"/>
                  <a:gd name="T7" fmla="*/ 3 h 3"/>
                  <a:gd name="T8" fmla="*/ 0 w 1"/>
                  <a:gd name="T9" fmla="*/ 1 h 3"/>
                  <a:gd name="T10" fmla="*/ 0 w 1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3">
                    <a:moveTo>
                      <a:pt x="0" y="0"/>
                    </a:moveTo>
                    <a:lnTo>
                      <a:pt x="1" y="1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51" name="Freeform 45"/>
              <p:cNvSpPr>
                <a:spLocks/>
              </p:cNvSpPr>
              <p:nvPr/>
            </p:nvSpPr>
            <p:spPr bwMode="auto">
              <a:xfrm>
                <a:off x="5048" y="391"/>
                <a:ext cx="3" cy="6"/>
              </a:xfrm>
              <a:custGeom>
                <a:avLst/>
                <a:gdLst>
                  <a:gd name="T0" fmla="*/ 2 w 3"/>
                  <a:gd name="T1" fmla="*/ 3 h 6"/>
                  <a:gd name="T2" fmla="*/ 0 w 3"/>
                  <a:gd name="T3" fmla="*/ 3 h 6"/>
                  <a:gd name="T4" fmla="*/ 0 w 3"/>
                  <a:gd name="T5" fmla="*/ 0 h 6"/>
                  <a:gd name="T6" fmla="*/ 3 w 3"/>
                  <a:gd name="T7" fmla="*/ 0 h 6"/>
                  <a:gd name="T8" fmla="*/ 3 w 3"/>
                  <a:gd name="T9" fmla="*/ 3 h 6"/>
                  <a:gd name="T10" fmla="*/ 3 w 3"/>
                  <a:gd name="T11" fmla="*/ 6 h 6"/>
                  <a:gd name="T12" fmla="*/ 2 w 3"/>
                  <a:gd name="T13" fmla="*/ 6 h 6"/>
                  <a:gd name="T14" fmla="*/ 2 w 3"/>
                  <a:gd name="T15" fmla="*/ 3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6">
                    <a:moveTo>
                      <a:pt x="2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3" y="6"/>
                    </a:lnTo>
                    <a:lnTo>
                      <a:pt x="2" y="6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52" name="Freeform 46"/>
              <p:cNvSpPr>
                <a:spLocks/>
              </p:cNvSpPr>
              <p:nvPr/>
            </p:nvSpPr>
            <p:spPr bwMode="auto">
              <a:xfrm>
                <a:off x="5552" y="403"/>
                <a:ext cx="4" cy="4"/>
              </a:xfrm>
              <a:custGeom>
                <a:avLst/>
                <a:gdLst>
                  <a:gd name="T0" fmla="*/ 4 w 4"/>
                  <a:gd name="T1" fmla="*/ 1 h 4"/>
                  <a:gd name="T2" fmla="*/ 4 w 4"/>
                  <a:gd name="T3" fmla="*/ 1 h 4"/>
                  <a:gd name="T4" fmla="*/ 0 w 4"/>
                  <a:gd name="T5" fmla="*/ 4 h 4"/>
                  <a:gd name="T6" fmla="*/ 0 w 4"/>
                  <a:gd name="T7" fmla="*/ 4 h 4"/>
                  <a:gd name="T8" fmla="*/ 1 w 4"/>
                  <a:gd name="T9" fmla="*/ 1 h 4"/>
                  <a:gd name="T10" fmla="*/ 1 w 4"/>
                  <a:gd name="T11" fmla="*/ 1 h 4"/>
                  <a:gd name="T12" fmla="*/ 3 w 4"/>
                  <a:gd name="T13" fmla="*/ 0 h 4"/>
                  <a:gd name="T14" fmla="*/ 4 w 4"/>
                  <a:gd name="T15" fmla="*/ 1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" h="4">
                    <a:moveTo>
                      <a:pt x="4" y="1"/>
                    </a:moveTo>
                    <a:lnTo>
                      <a:pt x="4" y="1"/>
                    </a:lnTo>
                    <a:lnTo>
                      <a:pt x="0" y="4"/>
                    </a:lnTo>
                    <a:lnTo>
                      <a:pt x="1" y="1"/>
                    </a:lnTo>
                    <a:lnTo>
                      <a:pt x="3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53" name="Freeform 47"/>
              <p:cNvSpPr>
                <a:spLocks/>
              </p:cNvSpPr>
              <p:nvPr/>
            </p:nvSpPr>
            <p:spPr bwMode="auto">
              <a:xfrm>
                <a:off x="5552" y="60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54" name="Freeform 48"/>
              <p:cNvSpPr>
                <a:spLocks noEditPoints="1"/>
              </p:cNvSpPr>
              <p:nvPr/>
            </p:nvSpPr>
            <p:spPr bwMode="auto">
              <a:xfrm>
                <a:off x="5514" y="22"/>
                <a:ext cx="76" cy="52"/>
              </a:xfrm>
              <a:custGeom>
                <a:avLst/>
                <a:gdLst>
                  <a:gd name="T0" fmla="*/ 69 w 76"/>
                  <a:gd name="T1" fmla="*/ 3 h 52"/>
                  <a:gd name="T2" fmla="*/ 52 w 76"/>
                  <a:gd name="T3" fmla="*/ 3 h 52"/>
                  <a:gd name="T4" fmla="*/ 43 w 76"/>
                  <a:gd name="T5" fmla="*/ 13 h 52"/>
                  <a:gd name="T6" fmla="*/ 43 w 76"/>
                  <a:gd name="T7" fmla="*/ 13 h 52"/>
                  <a:gd name="T8" fmla="*/ 41 w 76"/>
                  <a:gd name="T9" fmla="*/ 16 h 52"/>
                  <a:gd name="T10" fmla="*/ 38 w 76"/>
                  <a:gd name="T11" fmla="*/ 19 h 52"/>
                  <a:gd name="T12" fmla="*/ 36 w 76"/>
                  <a:gd name="T13" fmla="*/ 16 h 52"/>
                  <a:gd name="T14" fmla="*/ 36 w 76"/>
                  <a:gd name="T15" fmla="*/ 16 h 52"/>
                  <a:gd name="T16" fmla="*/ 34 w 76"/>
                  <a:gd name="T17" fmla="*/ 13 h 52"/>
                  <a:gd name="T18" fmla="*/ 34 w 76"/>
                  <a:gd name="T19" fmla="*/ 13 h 52"/>
                  <a:gd name="T20" fmla="*/ 25 w 76"/>
                  <a:gd name="T21" fmla="*/ 3 h 52"/>
                  <a:gd name="T22" fmla="*/ 24 w 76"/>
                  <a:gd name="T23" fmla="*/ 3 h 52"/>
                  <a:gd name="T24" fmla="*/ 7 w 76"/>
                  <a:gd name="T25" fmla="*/ 3 h 52"/>
                  <a:gd name="T26" fmla="*/ 29 w 76"/>
                  <a:gd name="T27" fmla="*/ 26 h 52"/>
                  <a:gd name="T28" fmla="*/ 7 w 76"/>
                  <a:gd name="T29" fmla="*/ 50 h 52"/>
                  <a:gd name="T30" fmla="*/ 24 w 76"/>
                  <a:gd name="T31" fmla="*/ 50 h 52"/>
                  <a:gd name="T32" fmla="*/ 32 w 76"/>
                  <a:gd name="T33" fmla="*/ 38 h 52"/>
                  <a:gd name="T34" fmla="*/ 32 w 76"/>
                  <a:gd name="T35" fmla="*/ 38 h 52"/>
                  <a:gd name="T36" fmla="*/ 35 w 76"/>
                  <a:gd name="T37" fmla="*/ 36 h 52"/>
                  <a:gd name="T38" fmla="*/ 38 w 76"/>
                  <a:gd name="T39" fmla="*/ 34 h 52"/>
                  <a:gd name="T40" fmla="*/ 39 w 76"/>
                  <a:gd name="T41" fmla="*/ 36 h 52"/>
                  <a:gd name="T42" fmla="*/ 39 w 76"/>
                  <a:gd name="T43" fmla="*/ 36 h 52"/>
                  <a:gd name="T44" fmla="*/ 42 w 76"/>
                  <a:gd name="T45" fmla="*/ 38 h 52"/>
                  <a:gd name="T46" fmla="*/ 52 w 76"/>
                  <a:gd name="T47" fmla="*/ 50 h 52"/>
                  <a:gd name="T48" fmla="*/ 70 w 76"/>
                  <a:gd name="T49" fmla="*/ 50 h 52"/>
                  <a:gd name="T50" fmla="*/ 49 w 76"/>
                  <a:gd name="T51" fmla="*/ 27 h 52"/>
                  <a:gd name="T52" fmla="*/ 46 w 76"/>
                  <a:gd name="T53" fmla="*/ 26 h 52"/>
                  <a:gd name="T54" fmla="*/ 69 w 76"/>
                  <a:gd name="T55" fmla="*/ 3 h 52"/>
                  <a:gd name="T56" fmla="*/ 76 w 76"/>
                  <a:gd name="T57" fmla="*/ 52 h 52"/>
                  <a:gd name="T58" fmla="*/ 50 w 76"/>
                  <a:gd name="T59" fmla="*/ 52 h 52"/>
                  <a:gd name="T60" fmla="*/ 41 w 76"/>
                  <a:gd name="T61" fmla="*/ 41 h 52"/>
                  <a:gd name="T62" fmla="*/ 39 w 76"/>
                  <a:gd name="T63" fmla="*/ 40 h 52"/>
                  <a:gd name="T64" fmla="*/ 39 w 76"/>
                  <a:gd name="T65" fmla="*/ 40 h 52"/>
                  <a:gd name="T66" fmla="*/ 38 w 76"/>
                  <a:gd name="T67" fmla="*/ 38 h 52"/>
                  <a:gd name="T68" fmla="*/ 38 w 76"/>
                  <a:gd name="T69" fmla="*/ 38 h 52"/>
                  <a:gd name="T70" fmla="*/ 38 w 76"/>
                  <a:gd name="T71" fmla="*/ 38 h 52"/>
                  <a:gd name="T72" fmla="*/ 38 w 76"/>
                  <a:gd name="T73" fmla="*/ 38 h 52"/>
                  <a:gd name="T74" fmla="*/ 35 w 76"/>
                  <a:gd name="T75" fmla="*/ 40 h 52"/>
                  <a:gd name="T76" fmla="*/ 36 w 76"/>
                  <a:gd name="T77" fmla="*/ 40 h 52"/>
                  <a:gd name="T78" fmla="*/ 35 w 76"/>
                  <a:gd name="T79" fmla="*/ 41 h 52"/>
                  <a:gd name="T80" fmla="*/ 25 w 76"/>
                  <a:gd name="T81" fmla="*/ 52 h 52"/>
                  <a:gd name="T82" fmla="*/ 0 w 76"/>
                  <a:gd name="T83" fmla="*/ 52 h 52"/>
                  <a:gd name="T84" fmla="*/ 25 w 76"/>
                  <a:gd name="T85" fmla="*/ 26 h 52"/>
                  <a:gd name="T86" fmla="*/ 0 w 76"/>
                  <a:gd name="T87" fmla="*/ 0 h 52"/>
                  <a:gd name="T88" fmla="*/ 24 w 76"/>
                  <a:gd name="T89" fmla="*/ 0 h 52"/>
                  <a:gd name="T90" fmla="*/ 25 w 76"/>
                  <a:gd name="T91" fmla="*/ 0 h 52"/>
                  <a:gd name="T92" fmla="*/ 36 w 76"/>
                  <a:gd name="T93" fmla="*/ 12 h 52"/>
                  <a:gd name="T94" fmla="*/ 36 w 76"/>
                  <a:gd name="T95" fmla="*/ 12 h 52"/>
                  <a:gd name="T96" fmla="*/ 36 w 76"/>
                  <a:gd name="T97" fmla="*/ 12 h 52"/>
                  <a:gd name="T98" fmla="*/ 38 w 76"/>
                  <a:gd name="T99" fmla="*/ 14 h 52"/>
                  <a:gd name="T100" fmla="*/ 38 w 76"/>
                  <a:gd name="T101" fmla="*/ 14 h 52"/>
                  <a:gd name="T102" fmla="*/ 38 w 76"/>
                  <a:gd name="T103" fmla="*/ 14 h 52"/>
                  <a:gd name="T104" fmla="*/ 39 w 76"/>
                  <a:gd name="T105" fmla="*/ 14 h 52"/>
                  <a:gd name="T106" fmla="*/ 41 w 76"/>
                  <a:gd name="T107" fmla="*/ 12 h 52"/>
                  <a:gd name="T108" fmla="*/ 41 w 76"/>
                  <a:gd name="T109" fmla="*/ 12 h 52"/>
                  <a:gd name="T110" fmla="*/ 41 w 76"/>
                  <a:gd name="T111" fmla="*/ 12 h 52"/>
                  <a:gd name="T112" fmla="*/ 50 w 76"/>
                  <a:gd name="T113" fmla="*/ 0 h 52"/>
                  <a:gd name="T114" fmla="*/ 76 w 76"/>
                  <a:gd name="T115" fmla="*/ 0 h 52"/>
                  <a:gd name="T116" fmla="*/ 53 w 76"/>
                  <a:gd name="T117" fmla="*/ 24 h 52"/>
                  <a:gd name="T118" fmla="*/ 50 w 76"/>
                  <a:gd name="T119" fmla="*/ 26 h 52"/>
                  <a:gd name="T120" fmla="*/ 53 w 76"/>
                  <a:gd name="T121" fmla="*/ 27 h 52"/>
                  <a:gd name="T122" fmla="*/ 76 w 76"/>
                  <a:gd name="T123" fmla="*/ 52 h 52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0" t="0" r="r" b="b"/>
                <a:pathLst>
                  <a:path w="76" h="52">
                    <a:moveTo>
                      <a:pt x="69" y="3"/>
                    </a:moveTo>
                    <a:lnTo>
                      <a:pt x="52" y="3"/>
                    </a:lnTo>
                    <a:lnTo>
                      <a:pt x="43" y="13"/>
                    </a:lnTo>
                    <a:lnTo>
                      <a:pt x="41" y="16"/>
                    </a:lnTo>
                    <a:lnTo>
                      <a:pt x="38" y="19"/>
                    </a:lnTo>
                    <a:lnTo>
                      <a:pt x="36" y="16"/>
                    </a:lnTo>
                    <a:lnTo>
                      <a:pt x="34" y="13"/>
                    </a:lnTo>
                    <a:lnTo>
                      <a:pt x="25" y="3"/>
                    </a:lnTo>
                    <a:lnTo>
                      <a:pt x="24" y="3"/>
                    </a:lnTo>
                    <a:lnTo>
                      <a:pt x="7" y="3"/>
                    </a:lnTo>
                    <a:lnTo>
                      <a:pt x="29" y="26"/>
                    </a:lnTo>
                    <a:lnTo>
                      <a:pt x="7" y="50"/>
                    </a:lnTo>
                    <a:lnTo>
                      <a:pt x="24" y="50"/>
                    </a:lnTo>
                    <a:lnTo>
                      <a:pt x="32" y="38"/>
                    </a:lnTo>
                    <a:lnTo>
                      <a:pt x="35" y="36"/>
                    </a:lnTo>
                    <a:lnTo>
                      <a:pt x="38" y="34"/>
                    </a:lnTo>
                    <a:lnTo>
                      <a:pt x="39" y="36"/>
                    </a:lnTo>
                    <a:lnTo>
                      <a:pt x="42" y="38"/>
                    </a:lnTo>
                    <a:lnTo>
                      <a:pt x="52" y="50"/>
                    </a:lnTo>
                    <a:lnTo>
                      <a:pt x="70" y="50"/>
                    </a:lnTo>
                    <a:lnTo>
                      <a:pt x="49" y="27"/>
                    </a:lnTo>
                    <a:lnTo>
                      <a:pt x="46" y="26"/>
                    </a:lnTo>
                    <a:lnTo>
                      <a:pt x="69" y="3"/>
                    </a:lnTo>
                    <a:close/>
                    <a:moveTo>
                      <a:pt x="76" y="52"/>
                    </a:moveTo>
                    <a:lnTo>
                      <a:pt x="50" y="52"/>
                    </a:lnTo>
                    <a:lnTo>
                      <a:pt x="41" y="41"/>
                    </a:lnTo>
                    <a:lnTo>
                      <a:pt x="39" y="40"/>
                    </a:lnTo>
                    <a:lnTo>
                      <a:pt x="38" y="38"/>
                    </a:lnTo>
                    <a:lnTo>
                      <a:pt x="35" y="40"/>
                    </a:lnTo>
                    <a:lnTo>
                      <a:pt x="36" y="40"/>
                    </a:lnTo>
                    <a:lnTo>
                      <a:pt x="35" y="41"/>
                    </a:lnTo>
                    <a:lnTo>
                      <a:pt x="25" y="52"/>
                    </a:lnTo>
                    <a:lnTo>
                      <a:pt x="0" y="52"/>
                    </a:lnTo>
                    <a:lnTo>
                      <a:pt x="25" y="26"/>
                    </a:lnTo>
                    <a:lnTo>
                      <a:pt x="0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36" y="12"/>
                    </a:lnTo>
                    <a:lnTo>
                      <a:pt x="38" y="14"/>
                    </a:lnTo>
                    <a:lnTo>
                      <a:pt x="39" y="14"/>
                    </a:lnTo>
                    <a:lnTo>
                      <a:pt x="41" y="12"/>
                    </a:lnTo>
                    <a:lnTo>
                      <a:pt x="50" y="0"/>
                    </a:lnTo>
                    <a:lnTo>
                      <a:pt x="76" y="0"/>
                    </a:lnTo>
                    <a:lnTo>
                      <a:pt x="53" y="24"/>
                    </a:lnTo>
                    <a:lnTo>
                      <a:pt x="50" y="26"/>
                    </a:lnTo>
                    <a:lnTo>
                      <a:pt x="53" y="27"/>
                    </a:lnTo>
                    <a:lnTo>
                      <a:pt x="76" y="5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55" name="Rectangle 49"/>
              <p:cNvSpPr>
                <a:spLocks noChangeArrowheads="1"/>
              </p:cNvSpPr>
              <p:nvPr/>
            </p:nvSpPr>
            <p:spPr bwMode="auto">
              <a:xfrm>
                <a:off x="5573" y="391"/>
                <a:ext cx="1" cy="2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56" name="Freeform 50"/>
              <p:cNvSpPr>
                <a:spLocks/>
              </p:cNvSpPr>
              <p:nvPr/>
            </p:nvSpPr>
            <p:spPr bwMode="auto">
              <a:xfrm>
                <a:off x="5541" y="424"/>
                <a:ext cx="1" cy="2"/>
              </a:xfrm>
              <a:custGeom>
                <a:avLst/>
                <a:gdLst>
                  <a:gd name="T0" fmla="*/ 1 w 1"/>
                  <a:gd name="T1" fmla="*/ 0 h 2"/>
                  <a:gd name="T2" fmla="*/ 1 w 1"/>
                  <a:gd name="T3" fmla="*/ 1 h 2"/>
                  <a:gd name="T4" fmla="*/ 1 w 1"/>
                  <a:gd name="T5" fmla="*/ 1 h 2"/>
                  <a:gd name="T6" fmla="*/ 0 w 1"/>
                  <a:gd name="T7" fmla="*/ 2 h 2"/>
                  <a:gd name="T8" fmla="*/ 0 w 1"/>
                  <a:gd name="T9" fmla="*/ 0 h 2"/>
                  <a:gd name="T10" fmla="*/ 0 w 1"/>
                  <a:gd name="T11" fmla="*/ 0 h 2"/>
                  <a:gd name="T12" fmla="*/ 1 w 1"/>
                  <a:gd name="T13" fmla="*/ 0 h 2"/>
                  <a:gd name="T14" fmla="*/ 1 w 1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1" y="1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57" name="Freeform 51"/>
              <p:cNvSpPr>
                <a:spLocks/>
              </p:cNvSpPr>
              <p:nvPr/>
            </p:nvSpPr>
            <p:spPr bwMode="auto">
              <a:xfrm>
                <a:off x="5510" y="373"/>
                <a:ext cx="5" cy="9"/>
              </a:xfrm>
              <a:custGeom>
                <a:avLst/>
                <a:gdLst>
                  <a:gd name="T0" fmla="*/ 5 w 5"/>
                  <a:gd name="T1" fmla="*/ 1 h 9"/>
                  <a:gd name="T2" fmla="*/ 5 w 5"/>
                  <a:gd name="T3" fmla="*/ 1 h 9"/>
                  <a:gd name="T4" fmla="*/ 1 w 5"/>
                  <a:gd name="T5" fmla="*/ 9 h 9"/>
                  <a:gd name="T6" fmla="*/ 0 w 5"/>
                  <a:gd name="T7" fmla="*/ 9 h 9"/>
                  <a:gd name="T8" fmla="*/ 0 w 5"/>
                  <a:gd name="T9" fmla="*/ 9 h 9"/>
                  <a:gd name="T10" fmla="*/ 4 w 5"/>
                  <a:gd name="T11" fmla="*/ 0 h 9"/>
                  <a:gd name="T12" fmla="*/ 5 w 5"/>
                  <a:gd name="T13" fmla="*/ 1 h 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" h="9">
                    <a:moveTo>
                      <a:pt x="5" y="1"/>
                    </a:moveTo>
                    <a:lnTo>
                      <a:pt x="5" y="1"/>
                    </a:lnTo>
                    <a:lnTo>
                      <a:pt x="1" y="9"/>
                    </a:lnTo>
                    <a:lnTo>
                      <a:pt x="0" y="9"/>
                    </a:lnTo>
                    <a:lnTo>
                      <a:pt x="4" y="0"/>
                    </a:lnTo>
                    <a:lnTo>
                      <a:pt x="5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58" name="Rectangle 52"/>
              <p:cNvSpPr>
                <a:spLocks noChangeArrowheads="1"/>
              </p:cNvSpPr>
              <p:nvPr/>
            </p:nvSpPr>
            <p:spPr bwMode="auto">
              <a:xfrm>
                <a:off x="4566" y="424"/>
                <a:ext cx="3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59" name="Freeform 53"/>
              <p:cNvSpPr>
                <a:spLocks/>
              </p:cNvSpPr>
              <p:nvPr/>
            </p:nvSpPr>
            <p:spPr bwMode="auto">
              <a:xfrm>
                <a:off x="5563" y="363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2 h 3"/>
                  <a:gd name="T4" fmla="*/ 1 w 1"/>
                  <a:gd name="T5" fmla="*/ 3 h 3"/>
                  <a:gd name="T6" fmla="*/ 0 w 1"/>
                  <a:gd name="T7" fmla="*/ 2 h 3"/>
                  <a:gd name="T8" fmla="*/ 1 w 1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60" name="Freeform 54"/>
              <p:cNvSpPr>
                <a:spLocks/>
              </p:cNvSpPr>
              <p:nvPr/>
            </p:nvSpPr>
            <p:spPr bwMode="auto">
              <a:xfrm>
                <a:off x="4545" y="362"/>
                <a:ext cx="3" cy="5"/>
              </a:xfrm>
              <a:custGeom>
                <a:avLst/>
                <a:gdLst>
                  <a:gd name="T0" fmla="*/ 0 w 3"/>
                  <a:gd name="T1" fmla="*/ 5 h 5"/>
                  <a:gd name="T2" fmla="*/ 0 w 3"/>
                  <a:gd name="T3" fmla="*/ 3 h 5"/>
                  <a:gd name="T4" fmla="*/ 3 w 3"/>
                  <a:gd name="T5" fmla="*/ 0 h 5"/>
                  <a:gd name="T6" fmla="*/ 3 w 3"/>
                  <a:gd name="T7" fmla="*/ 3 h 5"/>
                  <a:gd name="T8" fmla="*/ 0 w 3"/>
                  <a:gd name="T9" fmla="*/ 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5">
                    <a:moveTo>
                      <a:pt x="0" y="5"/>
                    </a:moveTo>
                    <a:lnTo>
                      <a:pt x="0" y="3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61" name="Freeform 55"/>
              <p:cNvSpPr>
                <a:spLocks/>
              </p:cNvSpPr>
              <p:nvPr/>
            </p:nvSpPr>
            <p:spPr bwMode="auto">
              <a:xfrm>
                <a:off x="4548" y="352"/>
                <a:ext cx="44" cy="27"/>
              </a:xfrm>
              <a:custGeom>
                <a:avLst/>
                <a:gdLst>
                  <a:gd name="T0" fmla="*/ 44 w 44"/>
                  <a:gd name="T1" fmla="*/ 27 h 27"/>
                  <a:gd name="T2" fmla="*/ 40 w 44"/>
                  <a:gd name="T3" fmla="*/ 27 h 27"/>
                  <a:gd name="T4" fmla="*/ 30 w 44"/>
                  <a:gd name="T5" fmla="*/ 17 h 27"/>
                  <a:gd name="T6" fmla="*/ 14 w 44"/>
                  <a:gd name="T7" fmla="*/ 3 h 27"/>
                  <a:gd name="T8" fmla="*/ 0 w 44"/>
                  <a:gd name="T9" fmla="*/ 15 h 27"/>
                  <a:gd name="T10" fmla="*/ 0 w 44"/>
                  <a:gd name="T11" fmla="*/ 13 h 27"/>
                  <a:gd name="T12" fmla="*/ 14 w 44"/>
                  <a:gd name="T13" fmla="*/ 0 h 27"/>
                  <a:gd name="T14" fmla="*/ 32 w 44"/>
                  <a:gd name="T15" fmla="*/ 15 h 27"/>
                  <a:gd name="T16" fmla="*/ 44 w 44"/>
                  <a:gd name="T17" fmla="*/ 27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4" h="27">
                    <a:moveTo>
                      <a:pt x="44" y="27"/>
                    </a:moveTo>
                    <a:lnTo>
                      <a:pt x="40" y="27"/>
                    </a:lnTo>
                    <a:lnTo>
                      <a:pt x="30" y="17"/>
                    </a:lnTo>
                    <a:lnTo>
                      <a:pt x="14" y="3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4" y="0"/>
                    </a:lnTo>
                    <a:lnTo>
                      <a:pt x="32" y="15"/>
                    </a:lnTo>
                    <a:lnTo>
                      <a:pt x="44" y="27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62" name="Freeform 56"/>
              <p:cNvSpPr>
                <a:spLocks/>
              </p:cNvSpPr>
              <p:nvPr/>
            </p:nvSpPr>
            <p:spPr bwMode="auto">
              <a:xfrm>
                <a:off x="5555" y="401"/>
                <a:ext cx="2" cy="3"/>
              </a:xfrm>
              <a:custGeom>
                <a:avLst/>
                <a:gdLst>
                  <a:gd name="T0" fmla="*/ 1 w 2"/>
                  <a:gd name="T1" fmla="*/ 0 h 3"/>
                  <a:gd name="T2" fmla="*/ 2 w 2"/>
                  <a:gd name="T3" fmla="*/ 2 h 3"/>
                  <a:gd name="T4" fmla="*/ 1 w 2"/>
                  <a:gd name="T5" fmla="*/ 3 h 3"/>
                  <a:gd name="T6" fmla="*/ 0 w 2"/>
                  <a:gd name="T7" fmla="*/ 2 h 3"/>
                  <a:gd name="T8" fmla="*/ 1 w 2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lnTo>
                      <a:pt x="2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63" name="Freeform 57"/>
              <p:cNvSpPr>
                <a:spLocks/>
              </p:cNvSpPr>
              <p:nvPr/>
            </p:nvSpPr>
            <p:spPr bwMode="auto">
              <a:xfrm>
                <a:off x="5548" y="366"/>
                <a:ext cx="2" cy="1"/>
              </a:xfrm>
              <a:custGeom>
                <a:avLst/>
                <a:gdLst>
                  <a:gd name="T0" fmla="*/ 1 w 2"/>
                  <a:gd name="T1" fmla="*/ 0 h 1"/>
                  <a:gd name="T2" fmla="*/ 2 w 2"/>
                  <a:gd name="T3" fmla="*/ 0 h 1"/>
                  <a:gd name="T4" fmla="*/ 1 w 2"/>
                  <a:gd name="T5" fmla="*/ 1 h 1"/>
                  <a:gd name="T6" fmla="*/ 0 w 2"/>
                  <a:gd name="T7" fmla="*/ 1 h 1"/>
                  <a:gd name="T8" fmla="*/ 1 w 2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1" y="0"/>
                    </a:moveTo>
                    <a:lnTo>
                      <a:pt x="2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64" name="Freeform 58"/>
              <p:cNvSpPr>
                <a:spLocks/>
              </p:cNvSpPr>
              <p:nvPr/>
            </p:nvSpPr>
            <p:spPr bwMode="auto">
              <a:xfrm>
                <a:off x="4886" y="386"/>
                <a:ext cx="40" cy="22"/>
              </a:xfrm>
              <a:custGeom>
                <a:avLst/>
                <a:gdLst>
                  <a:gd name="T0" fmla="*/ 0 w 40"/>
                  <a:gd name="T1" fmla="*/ 0 h 22"/>
                  <a:gd name="T2" fmla="*/ 19 w 40"/>
                  <a:gd name="T3" fmla="*/ 0 h 22"/>
                  <a:gd name="T4" fmla="*/ 40 w 40"/>
                  <a:gd name="T5" fmla="*/ 0 h 22"/>
                  <a:gd name="T6" fmla="*/ 30 w 40"/>
                  <a:gd name="T7" fmla="*/ 11 h 22"/>
                  <a:gd name="T8" fmla="*/ 19 w 40"/>
                  <a:gd name="T9" fmla="*/ 22 h 22"/>
                  <a:gd name="T10" fmla="*/ 9 w 40"/>
                  <a:gd name="T11" fmla="*/ 11 h 22"/>
                  <a:gd name="T12" fmla="*/ 0 w 40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22">
                    <a:moveTo>
                      <a:pt x="0" y="0"/>
                    </a:moveTo>
                    <a:lnTo>
                      <a:pt x="19" y="0"/>
                    </a:lnTo>
                    <a:lnTo>
                      <a:pt x="40" y="0"/>
                    </a:lnTo>
                    <a:lnTo>
                      <a:pt x="30" y="11"/>
                    </a:lnTo>
                    <a:lnTo>
                      <a:pt x="19" y="22"/>
                    </a:lnTo>
                    <a:lnTo>
                      <a:pt x="9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6565" name="Picture 59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27" y="348"/>
                <a:ext cx="71" cy="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566" name="Freeform 60"/>
              <p:cNvSpPr>
                <a:spLocks/>
              </p:cNvSpPr>
              <p:nvPr/>
            </p:nvSpPr>
            <p:spPr bwMode="auto">
              <a:xfrm>
                <a:off x="5501" y="411"/>
                <a:ext cx="12" cy="11"/>
              </a:xfrm>
              <a:custGeom>
                <a:avLst/>
                <a:gdLst>
                  <a:gd name="T0" fmla="*/ 12 w 12"/>
                  <a:gd name="T1" fmla="*/ 7 h 11"/>
                  <a:gd name="T2" fmla="*/ 9 w 12"/>
                  <a:gd name="T3" fmla="*/ 10 h 11"/>
                  <a:gd name="T4" fmla="*/ 7 w 12"/>
                  <a:gd name="T5" fmla="*/ 11 h 11"/>
                  <a:gd name="T6" fmla="*/ 0 w 12"/>
                  <a:gd name="T7" fmla="*/ 4 h 11"/>
                  <a:gd name="T8" fmla="*/ 5 w 12"/>
                  <a:gd name="T9" fmla="*/ 0 h 11"/>
                  <a:gd name="T10" fmla="*/ 6 w 12"/>
                  <a:gd name="T11" fmla="*/ 1 h 11"/>
                  <a:gd name="T12" fmla="*/ 3 w 12"/>
                  <a:gd name="T13" fmla="*/ 4 h 11"/>
                  <a:gd name="T14" fmla="*/ 7 w 12"/>
                  <a:gd name="T15" fmla="*/ 8 h 11"/>
                  <a:gd name="T16" fmla="*/ 10 w 12"/>
                  <a:gd name="T17" fmla="*/ 6 h 11"/>
                  <a:gd name="T18" fmla="*/ 12 w 12"/>
                  <a:gd name="T19" fmla="*/ 7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2" h="11">
                    <a:moveTo>
                      <a:pt x="12" y="7"/>
                    </a:moveTo>
                    <a:lnTo>
                      <a:pt x="9" y="10"/>
                    </a:lnTo>
                    <a:lnTo>
                      <a:pt x="7" y="11"/>
                    </a:lnTo>
                    <a:lnTo>
                      <a:pt x="0" y="4"/>
                    </a:lnTo>
                    <a:lnTo>
                      <a:pt x="5" y="0"/>
                    </a:lnTo>
                    <a:lnTo>
                      <a:pt x="6" y="1"/>
                    </a:lnTo>
                    <a:lnTo>
                      <a:pt x="3" y="4"/>
                    </a:lnTo>
                    <a:lnTo>
                      <a:pt x="7" y="8"/>
                    </a:lnTo>
                    <a:lnTo>
                      <a:pt x="10" y="6"/>
                    </a:lnTo>
                    <a:lnTo>
                      <a:pt x="12" y="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67" name="Freeform 61"/>
              <p:cNvSpPr>
                <a:spLocks/>
              </p:cNvSpPr>
              <p:nvPr/>
            </p:nvSpPr>
            <p:spPr bwMode="auto">
              <a:xfrm>
                <a:off x="5542" y="349"/>
                <a:ext cx="17" cy="9"/>
              </a:xfrm>
              <a:custGeom>
                <a:avLst/>
                <a:gdLst>
                  <a:gd name="T0" fmla="*/ 0 w 17"/>
                  <a:gd name="T1" fmla="*/ 0 h 9"/>
                  <a:gd name="T2" fmla="*/ 0 w 17"/>
                  <a:gd name="T3" fmla="*/ 0 h 9"/>
                  <a:gd name="T4" fmla="*/ 8 w 17"/>
                  <a:gd name="T5" fmla="*/ 3 h 9"/>
                  <a:gd name="T6" fmla="*/ 17 w 17"/>
                  <a:gd name="T7" fmla="*/ 7 h 9"/>
                  <a:gd name="T8" fmla="*/ 15 w 17"/>
                  <a:gd name="T9" fmla="*/ 9 h 9"/>
                  <a:gd name="T10" fmla="*/ 15 w 17"/>
                  <a:gd name="T11" fmla="*/ 9 h 9"/>
                  <a:gd name="T12" fmla="*/ 15 w 17"/>
                  <a:gd name="T13" fmla="*/ 9 h 9"/>
                  <a:gd name="T14" fmla="*/ 8 w 17"/>
                  <a:gd name="T15" fmla="*/ 4 h 9"/>
                  <a:gd name="T16" fmla="*/ 0 w 17"/>
                  <a:gd name="T17" fmla="*/ 3 h 9"/>
                  <a:gd name="T18" fmla="*/ 0 w 17"/>
                  <a:gd name="T19" fmla="*/ 0 h 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7" h="9">
                    <a:moveTo>
                      <a:pt x="0" y="0"/>
                    </a:moveTo>
                    <a:lnTo>
                      <a:pt x="0" y="0"/>
                    </a:lnTo>
                    <a:lnTo>
                      <a:pt x="8" y="3"/>
                    </a:lnTo>
                    <a:lnTo>
                      <a:pt x="17" y="7"/>
                    </a:lnTo>
                    <a:lnTo>
                      <a:pt x="15" y="9"/>
                    </a:lnTo>
                    <a:lnTo>
                      <a:pt x="8" y="4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68" name="Freeform 62"/>
              <p:cNvSpPr>
                <a:spLocks/>
              </p:cNvSpPr>
              <p:nvPr/>
            </p:nvSpPr>
            <p:spPr bwMode="auto">
              <a:xfrm>
                <a:off x="4534" y="351"/>
                <a:ext cx="14" cy="23"/>
              </a:xfrm>
              <a:custGeom>
                <a:avLst/>
                <a:gdLst>
                  <a:gd name="T0" fmla="*/ 11 w 14"/>
                  <a:gd name="T1" fmla="*/ 1 h 23"/>
                  <a:gd name="T2" fmla="*/ 1 w 14"/>
                  <a:gd name="T3" fmla="*/ 1 h 23"/>
                  <a:gd name="T4" fmla="*/ 1 w 14"/>
                  <a:gd name="T5" fmla="*/ 22 h 23"/>
                  <a:gd name="T6" fmla="*/ 0 w 14"/>
                  <a:gd name="T7" fmla="*/ 23 h 23"/>
                  <a:gd name="T8" fmla="*/ 0 w 14"/>
                  <a:gd name="T9" fmla="*/ 0 h 23"/>
                  <a:gd name="T10" fmla="*/ 14 w 14"/>
                  <a:gd name="T11" fmla="*/ 0 h 23"/>
                  <a:gd name="T12" fmla="*/ 14 w 14"/>
                  <a:gd name="T13" fmla="*/ 11 h 23"/>
                  <a:gd name="T14" fmla="*/ 11 w 14"/>
                  <a:gd name="T15" fmla="*/ 14 h 23"/>
                  <a:gd name="T16" fmla="*/ 11 w 14"/>
                  <a:gd name="T17" fmla="*/ 1 h 2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" h="23">
                    <a:moveTo>
                      <a:pt x="11" y="1"/>
                    </a:moveTo>
                    <a:lnTo>
                      <a:pt x="1" y="1"/>
                    </a:lnTo>
                    <a:lnTo>
                      <a:pt x="1" y="22"/>
                    </a:lnTo>
                    <a:lnTo>
                      <a:pt x="0" y="23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14" y="11"/>
                    </a:lnTo>
                    <a:lnTo>
                      <a:pt x="11" y="14"/>
                    </a:lnTo>
                    <a:lnTo>
                      <a:pt x="11" y="1"/>
                    </a:lnTo>
                    <a:close/>
                  </a:path>
                </a:pathLst>
              </a:custGeom>
              <a:solidFill>
                <a:srgbClr val="000A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69" name="Freeform 63"/>
              <p:cNvSpPr>
                <a:spLocks/>
              </p:cNvSpPr>
              <p:nvPr/>
            </p:nvSpPr>
            <p:spPr bwMode="auto">
              <a:xfrm>
                <a:off x="5521" y="408"/>
                <a:ext cx="1" cy="3"/>
              </a:xfrm>
              <a:custGeom>
                <a:avLst/>
                <a:gdLst>
                  <a:gd name="T0" fmla="*/ 0 w 1"/>
                  <a:gd name="T1" fmla="*/ 0 h 3"/>
                  <a:gd name="T2" fmla="*/ 1 w 1"/>
                  <a:gd name="T3" fmla="*/ 2 h 3"/>
                  <a:gd name="T4" fmla="*/ 1 w 1"/>
                  <a:gd name="T5" fmla="*/ 3 h 3"/>
                  <a:gd name="T6" fmla="*/ 0 w 1"/>
                  <a:gd name="T7" fmla="*/ 2 h 3"/>
                  <a:gd name="T8" fmla="*/ 0 w 1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0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70" name="Freeform 64"/>
              <p:cNvSpPr>
                <a:spLocks/>
              </p:cNvSpPr>
              <p:nvPr/>
            </p:nvSpPr>
            <p:spPr bwMode="auto">
              <a:xfrm>
                <a:off x="5566" y="393"/>
                <a:ext cx="7" cy="15"/>
              </a:xfrm>
              <a:custGeom>
                <a:avLst/>
                <a:gdLst>
                  <a:gd name="T0" fmla="*/ 0 w 7"/>
                  <a:gd name="T1" fmla="*/ 15 h 15"/>
                  <a:gd name="T2" fmla="*/ 0 w 7"/>
                  <a:gd name="T3" fmla="*/ 15 h 15"/>
                  <a:gd name="T4" fmla="*/ 0 w 7"/>
                  <a:gd name="T5" fmla="*/ 15 h 15"/>
                  <a:gd name="T6" fmla="*/ 3 w 7"/>
                  <a:gd name="T7" fmla="*/ 8 h 15"/>
                  <a:gd name="T8" fmla="*/ 5 w 7"/>
                  <a:gd name="T9" fmla="*/ 0 h 15"/>
                  <a:gd name="T10" fmla="*/ 7 w 7"/>
                  <a:gd name="T11" fmla="*/ 0 h 15"/>
                  <a:gd name="T12" fmla="*/ 7 w 7"/>
                  <a:gd name="T13" fmla="*/ 0 h 15"/>
                  <a:gd name="T14" fmla="*/ 4 w 7"/>
                  <a:gd name="T15" fmla="*/ 8 h 15"/>
                  <a:gd name="T16" fmla="*/ 0 w 7"/>
                  <a:gd name="T17" fmla="*/ 15 h 15"/>
                  <a:gd name="T18" fmla="*/ 0 w 7"/>
                  <a:gd name="T19" fmla="*/ 15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7" h="15">
                    <a:moveTo>
                      <a:pt x="0" y="15"/>
                    </a:moveTo>
                    <a:lnTo>
                      <a:pt x="0" y="15"/>
                    </a:lnTo>
                    <a:lnTo>
                      <a:pt x="3" y="8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4" y="8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71" name="Freeform 65"/>
              <p:cNvSpPr>
                <a:spLocks/>
              </p:cNvSpPr>
              <p:nvPr/>
            </p:nvSpPr>
            <p:spPr bwMode="auto">
              <a:xfrm>
                <a:off x="4759" y="377"/>
                <a:ext cx="41" cy="42"/>
              </a:xfrm>
              <a:custGeom>
                <a:avLst/>
                <a:gdLst>
                  <a:gd name="T0" fmla="*/ 31 w 41"/>
                  <a:gd name="T1" fmla="*/ 42 h 42"/>
                  <a:gd name="T2" fmla="*/ 31 w 41"/>
                  <a:gd name="T3" fmla="*/ 42 h 42"/>
                  <a:gd name="T4" fmla="*/ 31 w 41"/>
                  <a:gd name="T5" fmla="*/ 35 h 42"/>
                  <a:gd name="T6" fmla="*/ 28 w 41"/>
                  <a:gd name="T7" fmla="*/ 30 h 42"/>
                  <a:gd name="T8" fmla="*/ 26 w 41"/>
                  <a:gd name="T9" fmla="*/ 24 h 42"/>
                  <a:gd name="T10" fmla="*/ 23 w 41"/>
                  <a:gd name="T11" fmla="*/ 20 h 42"/>
                  <a:gd name="T12" fmla="*/ 19 w 41"/>
                  <a:gd name="T13" fmla="*/ 16 h 42"/>
                  <a:gd name="T14" fmla="*/ 13 w 41"/>
                  <a:gd name="T15" fmla="*/ 13 h 42"/>
                  <a:gd name="T16" fmla="*/ 7 w 41"/>
                  <a:gd name="T17" fmla="*/ 12 h 42"/>
                  <a:gd name="T18" fmla="*/ 0 w 41"/>
                  <a:gd name="T19" fmla="*/ 10 h 42"/>
                  <a:gd name="T20" fmla="*/ 0 w 41"/>
                  <a:gd name="T21" fmla="*/ 10 h 42"/>
                  <a:gd name="T22" fmla="*/ 0 w 41"/>
                  <a:gd name="T23" fmla="*/ 0 h 42"/>
                  <a:gd name="T24" fmla="*/ 0 w 41"/>
                  <a:gd name="T25" fmla="*/ 0 h 42"/>
                  <a:gd name="T26" fmla="*/ 10 w 41"/>
                  <a:gd name="T27" fmla="*/ 2 h 42"/>
                  <a:gd name="T28" fmla="*/ 17 w 41"/>
                  <a:gd name="T29" fmla="*/ 5 h 42"/>
                  <a:gd name="T30" fmla="*/ 24 w 41"/>
                  <a:gd name="T31" fmla="*/ 9 h 42"/>
                  <a:gd name="T32" fmla="*/ 30 w 41"/>
                  <a:gd name="T33" fmla="*/ 13 h 42"/>
                  <a:gd name="T34" fmla="*/ 30 w 41"/>
                  <a:gd name="T35" fmla="*/ 13 h 42"/>
                  <a:gd name="T36" fmla="*/ 34 w 41"/>
                  <a:gd name="T37" fmla="*/ 19 h 42"/>
                  <a:gd name="T38" fmla="*/ 38 w 41"/>
                  <a:gd name="T39" fmla="*/ 26 h 42"/>
                  <a:gd name="T40" fmla="*/ 41 w 41"/>
                  <a:gd name="T41" fmla="*/ 33 h 42"/>
                  <a:gd name="T42" fmla="*/ 41 w 41"/>
                  <a:gd name="T43" fmla="*/ 42 h 42"/>
                  <a:gd name="T44" fmla="*/ 41 w 41"/>
                  <a:gd name="T45" fmla="*/ 42 h 42"/>
                  <a:gd name="T46" fmla="*/ 31 w 41"/>
                  <a:gd name="T47" fmla="*/ 42 h 42"/>
                  <a:gd name="T48" fmla="*/ 31 w 41"/>
                  <a:gd name="T49" fmla="*/ 42 h 4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1" h="42">
                    <a:moveTo>
                      <a:pt x="31" y="42"/>
                    </a:moveTo>
                    <a:lnTo>
                      <a:pt x="31" y="42"/>
                    </a:lnTo>
                    <a:lnTo>
                      <a:pt x="31" y="35"/>
                    </a:lnTo>
                    <a:lnTo>
                      <a:pt x="28" y="30"/>
                    </a:lnTo>
                    <a:lnTo>
                      <a:pt x="26" y="24"/>
                    </a:lnTo>
                    <a:lnTo>
                      <a:pt x="23" y="20"/>
                    </a:lnTo>
                    <a:lnTo>
                      <a:pt x="19" y="16"/>
                    </a:lnTo>
                    <a:lnTo>
                      <a:pt x="13" y="13"/>
                    </a:lnTo>
                    <a:lnTo>
                      <a:pt x="7" y="12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0" y="2"/>
                    </a:lnTo>
                    <a:lnTo>
                      <a:pt x="17" y="5"/>
                    </a:lnTo>
                    <a:lnTo>
                      <a:pt x="24" y="9"/>
                    </a:lnTo>
                    <a:lnTo>
                      <a:pt x="30" y="13"/>
                    </a:lnTo>
                    <a:lnTo>
                      <a:pt x="34" y="19"/>
                    </a:lnTo>
                    <a:lnTo>
                      <a:pt x="38" y="26"/>
                    </a:lnTo>
                    <a:lnTo>
                      <a:pt x="41" y="33"/>
                    </a:lnTo>
                    <a:lnTo>
                      <a:pt x="41" y="42"/>
                    </a:lnTo>
                    <a:lnTo>
                      <a:pt x="31" y="4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72" name="Freeform 66"/>
              <p:cNvSpPr>
                <a:spLocks/>
              </p:cNvSpPr>
              <p:nvPr/>
            </p:nvSpPr>
            <p:spPr bwMode="auto">
              <a:xfrm>
                <a:off x="5159" y="11"/>
                <a:ext cx="526" cy="96"/>
              </a:xfrm>
              <a:custGeom>
                <a:avLst/>
                <a:gdLst>
                  <a:gd name="T0" fmla="*/ 265 w 526"/>
                  <a:gd name="T1" fmla="*/ 0 h 96"/>
                  <a:gd name="T2" fmla="*/ 265 w 526"/>
                  <a:gd name="T3" fmla="*/ 91 h 96"/>
                  <a:gd name="T4" fmla="*/ 487 w 526"/>
                  <a:gd name="T5" fmla="*/ 91 h 96"/>
                  <a:gd name="T6" fmla="*/ 487 w 526"/>
                  <a:gd name="T7" fmla="*/ 91 h 96"/>
                  <a:gd name="T8" fmla="*/ 509 w 526"/>
                  <a:gd name="T9" fmla="*/ 90 h 96"/>
                  <a:gd name="T10" fmla="*/ 509 w 526"/>
                  <a:gd name="T11" fmla="*/ 90 h 96"/>
                  <a:gd name="T12" fmla="*/ 515 w 526"/>
                  <a:gd name="T13" fmla="*/ 90 h 96"/>
                  <a:gd name="T14" fmla="*/ 515 w 526"/>
                  <a:gd name="T15" fmla="*/ 90 h 96"/>
                  <a:gd name="T16" fmla="*/ 518 w 526"/>
                  <a:gd name="T17" fmla="*/ 89 h 96"/>
                  <a:gd name="T18" fmla="*/ 519 w 526"/>
                  <a:gd name="T19" fmla="*/ 89 h 96"/>
                  <a:gd name="T20" fmla="*/ 519 w 526"/>
                  <a:gd name="T21" fmla="*/ 89 h 96"/>
                  <a:gd name="T22" fmla="*/ 520 w 526"/>
                  <a:gd name="T23" fmla="*/ 86 h 96"/>
                  <a:gd name="T24" fmla="*/ 520 w 526"/>
                  <a:gd name="T25" fmla="*/ 0 h 96"/>
                  <a:gd name="T26" fmla="*/ 526 w 526"/>
                  <a:gd name="T27" fmla="*/ 0 h 96"/>
                  <a:gd name="T28" fmla="*/ 526 w 526"/>
                  <a:gd name="T29" fmla="*/ 83 h 96"/>
                  <a:gd name="T30" fmla="*/ 526 w 526"/>
                  <a:gd name="T31" fmla="*/ 83 h 96"/>
                  <a:gd name="T32" fmla="*/ 525 w 526"/>
                  <a:gd name="T33" fmla="*/ 87 h 96"/>
                  <a:gd name="T34" fmla="*/ 522 w 526"/>
                  <a:gd name="T35" fmla="*/ 91 h 96"/>
                  <a:gd name="T36" fmla="*/ 522 w 526"/>
                  <a:gd name="T37" fmla="*/ 91 h 96"/>
                  <a:gd name="T38" fmla="*/ 519 w 526"/>
                  <a:gd name="T39" fmla="*/ 94 h 96"/>
                  <a:gd name="T40" fmla="*/ 515 w 526"/>
                  <a:gd name="T41" fmla="*/ 96 h 96"/>
                  <a:gd name="T42" fmla="*/ 11 w 526"/>
                  <a:gd name="T43" fmla="*/ 96 h 96"/>
                  <a:gd name="T44" fmla="*/ 11 w 526"/>
                  <a:gd name="T45" fmla="*/ 96 h 96"/>
                  <a:gd name="T46" fmla="*/ 7 w 526"/>
                  <a:gd name="T47" fmla="*/ 94 h 96"/>
                  <a:gd name="T48" fmla="*/ 3 w 526"/>
                  <a:gd name="T49" fmla="*/ 91 h 96"/>
                  <a:gd name="T50" fmla="*/ 3 w 526"/>
                  <a:gd name="T51" fmla="*/ 91 h 96"/>
                  <a:gd name="T52" fmla="*/ 2 w 526"/>
                  <a:gd name="T53" fmla="*/ 87 h 96"/>
                  <a:gd name="T54" fmla="*/ 0 w 526"/>
                  <a:gd name="T55" fmla="*/ 83 h 96"/>
                  <a:gd name="T56" fmla="*/ 0 w 526"/>
                  <a:gd name="T57" fmla="*/ 0 h 96"/>
                  <a:gd name="T58" fmla="*/ 6 w 526"/>
                  <a:gd name="T59" fmla="*/ 0 h 96"/>
                  <a:gd name="T60" fmla="*/ 6 w 526"/>
                  <a:gd name="T61" fmla="*/ 84 h 96"/>
                  <a:gd name="T62" fmla="*/ 6 w 526"/>
                  <a:gd name="T63" fmla="*/ 84 h 96"/>
                  <a:gd name="T64" fmla="*/ 7 w 526"/>
                  <a:gd name="T65" fmla="*/ 87 h 96"/>
                  <a:gd name="T66" fmla="*/ 7 w 526"/>
                  <a:gd name="T67" fmla="*/ 87 h 96"/>
                  <a:gd name="T68" fmla="*/ 10 w 526"/>
                  <a:gd name="T69" fmla="*/ 89 h 96"/>
                  <a:gd name="T70" fmla="*/ 10 w 526"/>
                  <a:gd name="T71" fmla="*/ 89 h 96"/>
                  <a:gd name="T72" fmla="*/ 16 w 526"/>
                  <a:gd name="T73" fmla="*/ 90 h 96"/>
                  <a:gd name="T74" fmla="*/ 23 w 526"/>
                  <a:gd name="T75" fmla="*/ 91 h 96"/>
                  <a:gd name="T76" fmla="*/ 129 w 526"/>
                  <a:gd name="T77" fmla="*/ 91 h 96"/>
                  <a:gd name="T78" fmla="*/ 129 w 526"/>
                  <a:gd name="T79" fmla="*/ 0 h 96"/>
                  <a:gd name="T80" fmla="*/ 135 w 526"/>
                  <a:gd name="T81" fmla="*/ 0 h 96"/>
                  <a:gd name="T82" fmla="*/ 135 w 526"/>
                  <a:gd name="T83" fmla="*/ 91 h 96"/>
                  <a:gd name="T84" fmla="*/ 138 w 526"/>
                  <a:gd name="T85" fmla="*/ 91 h 96"/>
                  <a:gd name="T86" fmla="*/ 258 w 526"/>
                  <a:gd name="T87" fmla="*/ 91 h 96"/>
                  <a:gd name="T88" fmla="*/ 258 w 526"/>
                  <a:gd name="T89" fmla="*/ 0 h 96"/>
                  <a:gd name="T90" fmla="*/ 265 w 526"/>
                  <a:gd name="T91" fmla="*/ 0 h 9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526" h="96">
                    <a:moveTo>
                      <a:pt x="265" y="0"/>
                    </a:moveTo>
                    <a:lnTo>
                      <a:pt x="265" y="91"/>
                    </a:lnTo>
                    <a:lnTo>
                      <a:pt x="487" y="91"/>
                    </a:lnTo>
                    <a:lnTo>
                      <a:pt x="509" y="90"/>
                    </a:lnTo>
                    <a:lnTo>
                      <a:pt x="515" y="90"/>
                    </a:lnTo>
                    <a:lnTo>
                      <a:pt x="518" y="89"/>
                    </a:lnTo>
                    <a:lnTo>
                      <a:pt x="519" y="89"/>
                    </a:lnTo>
                    <a:lnTo>
                      <a:pt x="520" y="86"/>
                    </a:lnTo>
                    <a:lnTo>
                      <a:pt x="520" y="0"/>
                    </a:lnTo>
                    <a:lnTo>
                      <a:pt x="526" y="0"/>
                    </a:lnTo>
                    <a:lnTo>
                      <a:pt x="526" y="83"/>
                    </a:lnTo>
                    <a:lnTo>
                      <a:pt x="525" y="87"/>
                    </a:lnTo>
                    <a:lnTo>
                      <a:pt x="522" y="91"/>
                    </a:lnTo>
                    <a:lnTo>
                      <a:pt x="519" y="94"/>
                    </a:lnTo>
                    <a:lnTo>
                      <a:pt x="515" y="96"/>
                    </a:lnTo>
                    <a:lnTo>
                      <a:pt x="11" y="96"/>
                    </a:lnTo>
                    <a:lnTo>
                      <a:pt x="7" y="94"/>
                    </a:lnTo>
                    <a:lnTo>
                      <a:pt x="3" y="91"/>
                    </a:lnTo>
                    <a:lnTo>
                      <a:pt x="2" y="87"/>
                    </a:lnTo>
                    <a:lnTo>
                      <a:pt x="0" y="83"/>
                    </a:lnTo>
                    <a:lnTo>
                      <a:pt x="0" y="0"/>
                    </a:lnTo>
                    <a:lnTo>
                      <a:pt x="6" y="0"/>
                    </a:lnTo>
                    <a:lnTo>
                      <a:pt x="6" y="84"/>
                    </a:lnTo>
                    <a:lnTo>
                      <a:pt x="7" y="87"/>
                    </a:lnTo>
                    <a:lnTo>
                      <a:pt x="10" y="89"/>
                    </a:lnTo>
                    <a:lnTo>
                      <a:pt x="16" y="90"/>
                    </a:lnTo>
                    <a:lnTo>
                      <a:pt x="23" y="91"/>
                    </a:lnTo>
                    <a:lnTo>
                      <a:pt x="129" y="91"/>
                    </a:lnTo>
                    <a:lnTo>
                      <a:pt x="129" y="0"/>
                    </a:lnTo>
                    <a:lnTo>
                      <a:pt x="135" y="0"/>
                    </a:lnTo>
                    <a:lnTo>
                      <a:pt x="135" y="91"/>
                    </a:lnTo>
                    <a:lnTo>
                      <a:pt x="138" y="91"/>
                    </a:lnTo>
                    <a:lnTo>
                      <a:pt x="258" y="91"/>
                    </a:lnTo>
                    <a:lnTo>
                      <a:pt x="258" y="0"/>
                    </a:lnTo>
                    <a:lnTo>
                      <a:pt x="265" y="0"/>
                    </a:lnTo>
                    <a:close/>
                  </a:path>
                </a:pathLst>
              </a:custGeom>
              <a:solidFill>
                <a:srgbClr val="0E22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73" name="Freeform 67"/>
              <p:cNvSpPr>
                <a:spLocks/>
              </p:cNvSpPr>
              <p:nvPr/>
            </p:nvSpPr>
            <p:spPr bwMode="auto">
              <a:xfrm>
                <a:off x="5560" y="383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0 w 2"/>
                  <a:gd name="T11" fmla="*/ 0 h 1"/>
                  <a:gd name="T12" fmla="*/ 2 w 2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74" name="Freeform 68"/>
              <p:cNvSpPr>
                <a:spLocks/>
              </p:cNvSpPr>
              <p:nvPr/>
            </p:nvSpPr>
            <p:spPr bwMode="auto">
              <a:xfrm>
                <a:off x="4543" y="365"/>
                <a:ext cx="2" cy="4"/>
              </a:xfrm>
              <a:custGeom>
                <a:avLst/>
                <a:gdLst>
                  <a:gd name="T0" fmla="*/ 2 w 2"/>
                  <a:gd name="T1" fmla="*/ 2 h 4"/>
                  <a:gd name="T2" fmla="*/ 2 w 2"/>
                  <a:gd name="T3" fmla="*/ 2 h 4"/>
                  <a:gd name="T4" fmla="*/ 0 w 2"/>
                  <a:gd name="T5" fmla="*/ 4 h 4"/>
                  <a:gd name="T6" fmla="*/ 0 w 2"/>
                  <a:gd name="T7" fmla="*/ 1 h 4"/>
                  <a:gd name="T8" fmla="*/ 0 w 2"/>
                  <a:gd name="T9" fmla="*/ 1 h 4"/>
                  <a:gd name="T10" fmla="*/ 2 w 2"/>
                  <a:gd name="T11" fmla="*/ 0 h 4"/>
                  <a:gd name="T12" fmla="*/ 2 w 2"/>
                  <a:gd name="T13" fmla="*/ 2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4">
                    <a:moveTo>
                      <a:pt x="2" y="2"/>
                    </a:moveTo>
                    <a:lnTo>
                      <a:pt x="2" y="2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75" name="Freeform 69"/>
              <p:cNvSpPr>
                <a:spLocks/>
              </p:cNvSpPr>
              <p:nvPr/>
            </p:nvSpPr>
            <p:spPr bwMode="auto">
              <a:xfrm>
                <a:off x="5552" y="404"/>
                <a:ext cx="5" cy="4"/>
              </a:xfrm>
              <a:custGeom>
                <a:avLst/>
                <a:gdLst>
                  <a:gd name="T0" fmla="*/ 0 w 5"/>
                  <a:gd name="T1" fmla="*/ 3 h 4"/>
                  <a:gd name="T2" fmla="*/ 0 w 5"/>
                  <a:gd name="T3" fmla="*/ 3 h 4"/>
                  <a:gd name="T4" fmla="*/ 4 w 5"/>
                  <a:gd name="T5" fmla="*/ 0 h 4"/>
                  <a:gd name="T6" fmla="*/ 5 w 5"/>
                  <a:gd name="T7" fmla="*/ 0 h 4"/>
                  <a:gd name="T8" fmla="*/ 4 w 5"/>
                  <a:gd name="T9" fmla="*/ 3 h 4"/>
                  <a:gd name="T10" fmla="*/ 4 w 5"/>
                  <a:gd name="T11" fmla="*/ 3 h 4"/>
                  <a:gd name="T12" fmla="*/ 1 w 5"/>
                  <a:gd name="T13" fmla="*/ 4 h 4"/>
                  <a:gd name="T14" fmla="*/ 0 w 5"/>
                  <a:gd name="T15" fmla="*/ 3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" h="4">
                    <a:moveTo>
                      <a:pt x="0" y="3"/>
                    </a:moveTo>
                    <a:lnTo>
                      <a:pt x="0" y="3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4" y="3"/>
                    </a:lnTo>
                    <a:lnTo>
                      <a:pt x="1" y="4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6576" name="Picture 70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" y="173"/>
                <a:ext cx="131" cy="1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577" name="Freeform 71"/>
              <p:cNvSpPr>
                <a:spLocks/>
              </p:cNvSpPr>
              <p:nvPr/>
            </p:nvSpPr>
            <p:spPr bwMode="auto">
              <a:xfrm>
                <a:off x="5550" y="34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0 h 2"/>
                  <a:gd name="T4" fmla="*/ 2 w 2"/>
                  <a:gd name="T5" fmla="*/ 2 h 2"/>
                  <a:gd name="T6" fmla="*/ 0 w 2"/>
                  <a:gd name="T7" fmla="*/ 0 h 2"/>
                  <a:gd name="T8" fmla="*/ 0 w 2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0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78" name="Freeform 72"/>
              <p:cNvSpPr>
                <a:spLocks/>
              </p:cNvSpPr>
              <p:nvPr/>
            </p:nvSpPr>
            <p:spPr bwMode="auto">
              <a:xfrm>
                <a:off x="5556" y="358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1 w 3"/>
                  <a:gd name="T3" fmla="*/ 1 h 1"/>
                  <a:gd name="T4" fmla="*/ 0 w 3"/>
                  <a:gd name="T5" fmla="*/ 1 h 1"/>
                  <a:gd name="T6" fmla="*/ 1 w 3"/>
                  <a:gd name="T7" fmla="*/ 0 h 1"/>
                  <a:gd name="T8" fmla="*/ 1 w 3"/>
                  <a:gd name="T9" fmla="*/ 0 h 1"/>
                  <a:gd name="T10" fmla="*/ 3 w 3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1">
                    <a:moveTo>
                      <a:pt x="3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6579" name="Picture 7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8" y="173"/>
                <a:ext cx="131" cy="1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580" name="Freeform 74"/>
              <p:cNvSpPr>
                <a:spLocks/>
              </p:cNvSpPr>
              <p:nvPr/>
            </p:nvSpPr>
            <p:spPr bwMode="auto">
              <a:xfrm>
                <a:off x="5541" y="362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3 h 3"/>
                  <a:gd name="T4" fmla="*/ 1 w 1"/>
                  <a:gd name="T5" fmla="*/ 3 h 3"/>
                  <a:gd name="T6" fmla="*/ 0 w 1"/>
                  <a:gd name="T7" fmla="*/ 3 h 3"/>
                  <a:gd name="T8" fmla="*/ 0 w 1"/>
                  <a:gd name="T9" fmla="*/ 0 h 3"/>
                  <a:gd name="T10" fmla="*/ 0 w 1"/>
                  <a:gd name="T11" fmla="*/ 0 h 3"/>
                  <a:gd name="T12" fmla="*/ 1 w 1"/>
                  <a:gd name="T13" fmla="*/ 1 h 3"/>
                  <a:gd name="T14" fmla="*/ 1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81" name="Freeform 75"/>
              <p:cNvSpPr>
                <a:spLocks/>
              </p:cNvSpPr>
              <p:nvPr/>
            </p:nvSpPr>
            <p:spPr bwMode="auto">
              <a:xfrm>
                <a:off x="5520" y="365"/>
                <a:ext cx="2" cy="2"/>
              </a:xfrm>
              <a:custGeom>
                <a:avLst/>
                <a:gdLst>
                  <a:gd name="T0" fmla="*/ 2 w 2"/>
                  <a:gd name="T1" fmla="*/ 1 h 2"/>
                  <a:gd name="T2" fmla="*/ 1 w 2"/>
                  <a:gd name="T3" fmla="*/ 2 h 2"/>
                  <a:gd name="T4" fmla="*/ 0 w 2"/>
                  <a:gd name="T5" fmla="*/ 1 h 2"/>
                  <a:gd name="T6" fmla="*/ 1 w 2"/>
                  <a:gd name="T7" fmla="*/ 0 h 2"/>
                  <a:gd name="T8" fmla="*/ 2 w 2"/>
                  <a:gd name="T9" fmla="*/ 1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2" y="1"/>
                    </a:moveTo>
                    <a:lnTo>
                      <a:pt x="1" y="2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82" name="Freeform 76"/>
              <p:cNvSpPr>
                <a:spLocks/>
              </p:cNvSpPr>
              <p:nvPr/>
            </p:nvSpPr>
            <p:spPr bwMode="auto">
              <a:xfrm>
                <a:off x="4521" y="374"/>
                <a:ext cx="13" cy="12"/>
              </a:xfrm>
              <a:custGeom>
                <a:avLst/>
                <a:gdLst>
                  <a:gd name="T0" fmla="*/ 7 w 13"/>
                  <a:gd name="T1" fmla="*/ 9 h 12"/>
                  <a:gd name="T2" fmla="*/ 10 w 13"/>
                  <a:gd name="T3" fmla="*/ 9 h 12"/>
                  <a:gd name="T4" fmla="*/ 10 w 13"/>
                  <a:gd name="T5" fmla="*/ 12 h 12"/>
                  <a:gd name="T6" fmla="*/ 0 w 13"/>
                  <a:gd name="T7" fmla="*/ 12 h 12"/>
                  <a:gd name="T8" fmla="*/ 13 w 13"/>
                  <a:gd name="T9" fmla="*/ 0 h 12"/>
                  <a:gd name="T10" fmla="*/ 13 w 13"/>
                  <a:gd name="T11" fmla="*/ 5 h 12"/>
                  <a:gd name="T12" fmla="*/ 11 w 13"/>
                  <a:gd name="T13" fmla="*/ 5 h 12"/>
                  <a:gd name="T14" fmla="*/ 10 w 13"/>
                  <a:gd name="T15" fmla="*/ 5 h 12"/>
                  <a:gd name="T16" fmla="*/ 10 w 13"/>
                  <a:gd name="T17" fmla="*/ 6 h 12"/>
                  <a:gd name="T18" fmla="*/ 7 w 13"/>
                  <a:gd name="T19" fmla="*/ 9 h 1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3" h="12">
                    <a:moveTo>
                      <a:pt x="7" y="9"/>
                    </a:moveTo>
                    <a:lnTo>
                      <a:pt x="10" y="9"/>
                    </a:lnTo>
                    <a:lnTo>
                      <a:pt x="10" y="12"/>
                    </a:lnTo>
                    <a:lnTo>
                      <a:pt x="0" y="12"/>
                    </a:lnTo>
                    <a:lnTo>
                      <a:pt x="13" y="0"/>
                    </a:lnTo>
                    <a:lnTo>
                      <a:pt x="13" y="5"/>
                    </a:lnTo>
                    <a:lnTo>
                      <a:pt x="11" y="5"/>
                    </a:lnTo>
                    <a:lnTo>
                      <a:pt x="10" y="5"/>
                    </a:lnTo>
                    <a:lnTo>
                      <a:pt x="10" y="6"/>
                    </a:lnTo>
                    <a:lnTo>
                      <a:pt x="7" y="9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83" name="Freeform 77"/>
              <p:cNvSpPr>
                <a:spLocks/>
              </p:cNvSpPr>
              <p:nvPr/>
            </p:nvSpPr>
            <p:spPr bwMode="auto">
              <a:xfrm>
                <a:off x="5563" y="410"/>
                <a:ext cx="3" cy="1"/>
              </a:xfrm>
              <a:custGeom>
                <a:avLst/>
                <a:gdLst>
                  <a:gd name="T0" fmla="*/ 1 w 3"/>
                  <a:gd name="T1" fmla="*/ 0 h 1"/>
                  <a:gd name="T2" fmla="*/ 3 w 3"/>
                  <a:gd name="T3" fmla="*/ 0 h 1"/>
                  <a:gd name="T4" fmla="*/ 1 w 3"/>
                  <a:gd name="T5" fmla="*/ 1 h 1"/>
                  <a:gd name="T6" fmla="*/ 0 w 3"/>
                  <a:gd name="T7" fmla="*/ 0 h 1"/>
                  <a:gd name="T8" fmla="*/ 1 w 3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1" y="0"/>
                    </a:moveTo>
                    <a:lnTo>
                      <a:pt x="3" y="0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84" name="Freeform 78"/>
              <p:cNvSpPr>
                <a:spLocks/>
              </p:cNvSpPr>
              <p:nvPr/>
            </p:nvSpPr>
            <p:spPr bwMode="auto">
              <a:xfrm>
                <a:off x="5573" y="390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85" name="Freeform 79"/>
              <p:cNvSpPr>
                <a:spLocks/>
              </p:cNvSpPr>
              <p:nvPr/>
            </p:nvSpPr>
            <p:spPr bwMode="auto">
              <a:xfrm>
                <a:off x="13" y="330"/>
                <a:ext cx="1857" cy="136"/>
              </a:xfrm>
              <a:custGeom>
                <a:avLst/>
                <a:gdLst>
                  <a:gd name="T0" fmla="*/ 1854 w 1857"/>
                  <a:gd name="T1" fmla="*/ 21 h 136"/>
                  <a:gd name="T2" fmla="*/ 1854 w 1857"/>
                  <a:gd name="T3" fmla="*/ 21 h 136"/>
                  <a:gd name="T4" fmla="*/ 1853 w 1857"/>
                  <a:gd name="T5" fmla="*/ 18 h 136"/>
                  <a:gd name="T6" fmla="*/ 1850 w 1857"/>
                  <a:gd name="T7" fmla="*/ 14 h 136"/>
                  <a:gd name="T8" fmla="*/ 1847 w 1857"/>
                  <a:gd name="T9" fmla="*/ 11 h 136"/>
                  <a:gd name="T10" fmla="*/ 1843 w 1857"/>
                  <a:gd name="T11" fmla="*/ 8 h 136"/>
                  <a:gd name="T12" fmla="*/ 1843 w 1857"/>
                  <a:gd name="T13" fmla="*/ 8 h 136"/>
                  <a:gd name="T14" fmla="*/ 1832 w 1857"/>
                  <a:gd name="T15" fmla="*/ 4 h 136"/>
                  <a:gd name="T16" fmla="*/ 1818 w 1857"/>
                  <a:gd name="T17" fmla="*/ 2 h 136"/>
                  <a:gd name="T18" fmla="*/ 230 w 1857"/>
                  <a:gd name="T19" fmla="*/ 2 h 136"/>
                  <a:gd name="T20" fmla="*/ 230 w 1857"/>
                  <a:gd name="T21" fmla="*/ 2 h 136"/>
                  <a:gd name="T22" fmla="*/ 219 w 1857"/>
                  <a:gd name="T23" fmla="*/ 4 h 136"/>
                  <a:gd name="T24" fmla="*/ 209 w 1857"/>
                  <a:gd name="T25" fmla="*/ 7 h 136"/>
                  <a:gd name="T26" fmla="*/ 209 w 1857"/>
                  <a:gd name="T27" fmla="*/ 7 h 136"/>
                  <a:gd name="T28" fmla="*/ 201 w 1857"/>
                  <a:gd name="T29" fmla="*/ 11 h 136"/>
                  <a:gd name="T30" fmla="*/ 197 w 1857"/>
                  <a:gd name="T31" fmla="*/ 15 h 136"/>
                  <a:gd name="T32" fmla="*/ 197 w 1857"/>
                  <a:gd name="T33" fmla="*/ 15 h 136"/>
                  <a:gd name="T34" fmla="*/ 194 w 1857"/>
                  <a:gd name="T35" fmla="*/ 19 h 136"/>
                  <a:gd name="T36" fmla="*/ 194 w 1857"/>
                  <a:gd name="T37" fmla="*/ 22 h 136"/>
                  <a:gd name="T38" fmla="*/ 194 w 1857"/>
                  <a:gd name="T39" fmla="*/ 136 h 136"/>
                  <a:gd name="T40" fmla="*/ 0 w 1857"/>
                  <a:gd name="T41" fmla="*/ 136 h 136"/>
                  <a:gd name="T42" fmla="*/ 0 w 1857"/>
                  <a:gd name="T43" fmla="*/ 133 h 136"/>
                  <a:gd name="T44" fmla="*/ 191 w 1857"/>
                  <a:gd name="T45" fmla="*/ 133 h 136"/>
                  <a:gd name="T46" fmla="*/ 191 w 1857"/>
                  <a:gd name="T47" fmla="*/ 22 h 136"/>
                  <a:gd name="T48" fmla="*/ 191 w 1857"/>
                  <a:gd name="T49" fmla="*/ 22 h 136"/>
                  <a:gd name="T50" fmla="*/ 191 w 1857"/>
                  <a:gd name="T51" fmla="*/ 18 h 136"/>
                  <a:gd name="T52" fmla="*/ 194 w 1857"/>
                  <a:gd name="T53" fmla="*/ 14 h 136"/>
                  <a:gd name="T54" fmla="*/ 198 w 1857"/>
                  <a:gd name="T55" fmla="*/ 9 h 136"/>
                  <a:gd name="T56" fmla="*/ 202 w 1857"/>
                  <a:gd name="T57" fmla="*/ 7 h 136"/>
                  <a:gd name="T58" fmla="*/ 208 w 1857"/>
                  <a:gd name="T59" fmla="*/ 4 h 136"/>
                  <a:gd name="T60" fmla="*/ 215 w 1857"/>
                  <a:gd name="T61" fmla="*/ 2 h 136"/>
                  <a:gd name="T62" fmla="*/ 222 w 1857"/>
                  <a:gd name="T63" fmla="*/ 1 h 136"/>
                  <a:gd name="T64" fmla="*/ 230 w 1857"/>
                  <a:gd name="T65" fmla="*/ 0 h 136"/>
                  <a:gd name="T66" fmla="*/ 1818 w 1857"/>
                  <a:gd name="T67" fmla="*/ 0 h 136"/>
                  <a:gd name="T68" fmla="*/ 1818 w 1857"/>
                  <a:gd name="T69" fmla="*/ 0 h 136"/>
                  <a:gd name="T70" fmla="*/ 1831 w 1857"/>
                  <a:gd name="T71" fmla="*/ 1 h 136"/>
                  <a:gd name="T72" fmla="*/ 1842 w 1857"/>
                  <a:gd name="T73" fmla="*/ 5 h 136"/>
                  <a:gd name="T74" fmla="*/ 1850 w 1857"/>
                  <a:gd name="T75" fmla="*/ 11 h 136"/>
                  <a:gd name="T76" fmla="*/ 1853 w 1857"/>
                  <a:gd name="T77" fmla="*/ 14 h 136"/>
                  <a:gd name="T78" fmla="*/ 1856 w 1857"/>
                  <a:gd name="T79" fmla="*/ 16 h 136"/>
                  <a:gd name="T80" fmla="*/ 1856 w 1857"/>
                  <a:gd name="T81" fmla="*/ 16 h 136"/>
                  <a:gd name="T82" fmla="*/ 1854 w 1857"/>
                  <a:gd name="T83" fmla="*/ 19 h 136"/>
                  <a:gd name="T84" fmla="*/ 1857 w 1857"/>
                  <a:gd name="T85" fmla="*/ 21 h 136"/>
                  <a:gd name="T86" fmla="*/ 1857 w 1857"/>
                  <a:gd name="T87" fmla="*/ 21 h 136"/>
                  <a:gd name="T88" fmla="*/ 1854 w 1857"/>
                  <a:gd name="T89" fmla="*/ 21 h 136"/>
                  <a:gd name="T90" fmla="*/ 1854 w 1857"/>
                  <a:gd name="T91" fmla="*/ 21 h 136"/>
                  <a:gd name="T92" fmla="*/ 1854 w 1857"/>
                  <a:gd name="T93" fmla="*/ 21 h 1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1857" h="136">
                    <a:moveTo>
                      <a:pt x="1854" y="21"/>
                    </a:moveTo>
                    <a:lnTo>
                      <a:pt x="1854" y="21"/>
                    </a:lnTo>
                    <a:lnTo>
                      <a:pt x="1853" y="18"/>
                    </a:lnTo>
                    <a:lnTo>
                      <a:pt x="1850" y="14"/>
                    </a:lnTo>
                    <a:lnTo>
                      <a:pt x="1847" y="11"/>
                    </a:lnTo>
                    <a:lnTo>
                      <a:pt x="1843" y="8"/>
                    </a:lnTo>
                    <a:lnTo>
                      <a:pt x="1832" y="4"/>
                    </a:lnTo>
                    <a:lnTo>
                      <a:pt x="1818" y="2"/>
                    </a:lnTo>
                    <a:lnTo>
                      <a:pt x="230" y="2"/>
                    </a:lnTo>
                    <a:lnTo>
                      <a:pt x="219" y="4"/>
                    </a:lnTo>
                    <a:lnTo>
                      <a:pt x="209" y="7"/>
                    </a:lnTo>
                    <a:lnTo>
                      <a:pt x="201" y="11"/>
                    </a:lnTo>
                    <a:lnTo>
                      <a:pt x="197" y="15"/>
                    </a:lnTo>
                    <a:lnTo>
                      <a:pt x="194" y="19"/>
                    </a:lnTo>
                    <a:lnTo>
                      <a:pt x="194" y="22"/>
                    </a:lnTo>
                    <a:lnTo>
                      <a:pt x="194" y="136"/>
                    </a:lnTo>
                    <a:lnTo>
                      <a:pt x="0" y="136"/>
                    </a:lnTo>
                    <a:lnTo>
                      <a:pt x="0" y="133"/>
                    </a:lnTo>
                    <a:lnTo>
                      <a:pt x="191" y="133"/>
                    </a:lnTo>
                    <a:lnTo>
                      <a:pt x="191" y="22"/>
                    </a:lnTo>
                    <a:lnTo>
                      <a:pt x="191" y="18"/>
                    </a:lnTo>
                    <a:lnTo>
                      <a:pt x="194" y="14"/>
                    </a:lnTo>
                    <a:lnTo>
                      <a:pt x="198" y="9"/>
                    </a:lnTo>
                    <a:lnTo>
                      <a:pt x="202" y="7"/>
                    </a:lnTo>
                    <a:lnTo>
                      <a:pt x="208" y="4"/>
                    </a:lnTo>
                    <a:lnTo>
                      <a:pt x="215" y="2"/>
                    </a:lnTo>
                    <a:lnTo>
                      <a:pt x="222" y="1"/>
                    </a:lnTo>
                    <a:lnTo>
                      <a:pt x="230" y="0"/>
                    </a:lnTo>
                    <a:lnTo>
                      <a:pt x="1818" y="0"/>
                    </a:lnTo>
                    <a:lnTo>
                      <a:pt x="1831" y="1"/>
                    </a:lnTo>
                    <a:lnTo>
                      <a:pt x="1842" y="5"/>
                    </a:lnTo>
                    <a:lnTo>
                      <a:pt x="1850" y="11"/>
                    </a:lnTo>
                    <a:lnTo>
                      <a:pt x="1853" y="14"/>
                    </a:lnTo>
                    <a:lnTo>
                      <a:pt x="1856" y="16"/>
                    </a:lnTo>
                    <a:lnTo>
                      <a:pt x="1854" y="19"/>
                    </a:lnTo>
                    <a:lnTo>
                      <a:pt x="1857" y="21"/>
                    </a:lnTo>
                    <a:lnTo>
                      <a:pt x="1854" y="2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86" name="Freeform 80"/>
              <p:cNvSpPr>
                <a:spLocks/>
              </p:cNvSpPr>
              <p:nvPr/>
            </p:nvSpPr>
            <p:spPr bwMode="auto">
              <a:xfrm>
                <a:off x="5573" y="383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87" name="Freeform 81"/>
              <p:cNvSpPr>
                <a:spLocks/>
              </p:cNvSpPr>
              <p:nvPr/>
            </p:nvSpPr>
            <p:spPr bwMode="auto">
              <a:xfrm>
                <a:off x="5541" y="360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3 h 3"/>
                  <a:gd name="T4" fmla="*/ 1 w 1"/>
                  <a:gd name="T5" fmla="*/ 3 h 3"/>
                  <a:gd name="T6" fmla="*/ 0 w 1"/>
                  <a:gd name="T7" fmla="*/ 2 h 3"/>
                  <a:gd name="T8" fmla="*/ 0 w 1"/>
                  <a:gd name="T9" fmla="*/ 0 h 3"/>
                  <a:gd name="T10" fmla="*/ 0 w 1"/>
                  <a:gd name="T11" fmla="*/ 0 h 3"/>
                  <a:gd name="T12" fmla="*/ 1 w 1"/>
                  <a:gd name="T13" fmla="*/ 0 h 3"/>
                  <a:gd name="T14" fmla="*/ 1 w 1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88" name="Freeform 82"/>
              <p:cNvSpPr>
                <a:spLocks/>
              </p:cNvSpPr>
              <p:nvPr/>
            </p:nvSpPr>
            <p:spPr bwMode="auto">
              <a:xfrm>
                <a:off x="5674" y="95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0 w 1"/>
                  <a:gd name="T5" fmla="*/ 2 h 2"/>
                  <a:gd name="T6" fmla="*/ 0 w 1"/>
                  <a:gd name="T7" fmla="*/ 2 h 2"/>
                  <a:gd name="T8" fmla="*/ 0 w 1"/>
                  <a:gd name="T9" fmla="*/ 0 h 2"/>
                  <a:gd name="T10" fmla="*/ 0 w 1"/>
                  <a:gd name="T11" fmla="*/ 0 h 2"/>
                  <a:gd name="T12" fmla="*/ 0 w 1"/>
                  <a:gd name="T13" fmla="*/ 0 h 2"/>
                  <a:gd name="T14" fmla="*/ 0 w 1"/>
                  <a:gd name="T15" fmla="*/ 0 h 2"/>
                  <a:gd name="T16" fmla="*/ 1 w 1"/>
                  <a:gd name="T17" fmla="*/ 0 h 2"/>
                  <a:gd name="T18" fmla="*/ 1 w 1"/>
                  <a:gd name="T19" fmla="*/ 2 h 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89" name="Freeform 83"/>
              <p:cNvSpPr>
                <a:spLocks/>
              </p:cNvSpPr>
              <p:nvPr/>
            </p:nvSpPr>
            <p:spPr bwMode="auto">
              <a:xfrm>
                <a:off x="5515" y="352"/>
                <a:ext cx="16" cy="7"/>
              </a:xfrm>
              <a:custGeom>
                <a:avLst/>
                <a:gdLst>
                  <a:gd name="T0" fmla="*/ 16 w 16"/>
                  <a:gd name="T1" fmla="*/ 1 h 7"/>
                  <a:gd name="T2" fmla="*/ 2 w 16"/>
                  <a:gd name="T3" fmla="*/ 7 h 7"/>
                  <a:gd name="T4" fmla="*/ 0 w 16"/>
                  <a:gd name="T5" fmla="*/ 6 h 7"/>
                  <a:gd name="T6" fmla="*/ 0 w 16"/>
                  <a:gd name="T7" fmla="*/ 6 h 7"/>
                  <a:gd name="T8" fmla="*/ 7 w 16"/>
                  <a:gd name="T9" fmla="*/ 1 h 7"/>
                  <a:gd name="T10" fmla="*/ 16 w 16"/>
                  <a:gd name="T11" fmla="*/ 0 h 7"/>
                  <a:gd name="T12" fmla="*/ 16 w 16"/>
                  <a:gd name="T13" fmla="*/ 1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6" h="7">
                    <a:moveTo>
                      <a:pt x="16" y="1"/>
                    </a:moveTo>
                    <a:lnTo>
                      <a:pt x="2" y="7"/>
                    </a:lnTo>
                    <a:lnTo>
                      <a:pt x="0" y="6"/>
                    </a:lnTo>
                    <a:lnTo>
                      <a:pt x="7" y="1"/>
                    </a:lnTo>
                    <a:lnTo>
                      <a:pt x="16" y="0"/>
                    </a:lnTo>
                    <a:lnTo>
                      <a:pt x="16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90" name="Freeform 84"/>
              <p:cNvSpPr>
                <a:spLocks/>
              </p:cNvSpPr>
              <p:nvPr/>
            </p:nvSpPr>
            <p:spPr bwMode="auto">
              <a:xfrm>
                <a:off x="5542" y="410"/>
                <a:ext cx="8" cy="4"/>
              </a:xfrm>
              <a:custGeom>
                <a:avLst/>
                <a:gdLst>
                  <a:gd name="T0" fmla="*/ 0 w 8"/>
                  <a:gd name="T1" fmla="*/ 4 h 4"/>
                  <a:gd name="T2" fmla="*/ 0 w 8"/>
                  <a:gd name="T3" fmla="*/ 2 h 4"/>
                  <a:gd name="T4" fmla="*/ 0 w 8"/>
                  <a:gd name="T5" fmla="*/ 2 h 4"/>
                  <a:gd name="T6" fmla="*/ 8 w 8"/>
                  <a:gd name="T7" fmla="*/ 0 h 4"/>
                  <a:gd name="T8" fmla="*/ 8 w 8"/>
                  <a:gd name="T9" fmla="*/ 1 h 4"/>
                  <a:gd name="T10" fmla="*/ 8 w 8"/>
                  <a:gd name="T11" fmla="*/ 1 h 4"/>
                  <a:gd name="T12" fmla="*/ 4 w 8"/>
                  <a:gd name="T13" fmla="*/ 2 h 4"/>
                  <a:gd name="T14" fmla="*/ 0 w 8"/>
                  <a:gd name="T15" fmla="*/ 4 h 4"/>
                  <a:gd name="T16" fmla="*/ 0 w 8"/>
                  <a:gd name="T17" fmla="*/ 4 h 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4">
                    <a:moveTo>
                      <a:pt x="0" y="4"/>
                    </a:moveTo>
                    <a:lnTo>
                      <a:pt x="0" y="2"/>
                    </a:lnTo>
                    <a:lnTo>
                      <a:pt x="8" y="0"/>
                    </a:lnTo>
                    <a:lnTo>
                      <a:pt x="8" y="1"/>
                    </a:lnTo>
                    <a:lnTo>
                      <a:pt x="4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91" name="Freeform 85"/>
              <p:cNvSpPr>
                <a:spLocks/>
              </p:cNvSpPr>
              <p:nvPr/>
            </p:nvSpPr>
            <p:spPr bwMode="auto">
              <a:xfrm>
                <a:off x="5009" y="419"/>
                <a:ext cx="44" cy="12"/>
              </a:xfrm>
              <a:custGeom>
                <a:avLst/>
                <a:gdLst>
                  <a:gd name="T0" fmla="*/ 44 w 44"/>
                  <a:gd name="T1" fmla="*/ 0 h 12"/>
                  <a:gd name="T2" fmla="*/ 44 w 44"/>
                  <a:gd name="T3" fmla="*/ 9 h 12"/>
                  <a:gd name="T4" fmla="*/ 44 w 44"/>
                  <a:gd name="T5" fmla="*/ 12 h 12"/>
                  <a:gd name="T6" fmla="*/ 0 w 44"/>
                  <a:gd name="T7" fmla="*/ 12 h 12"/>
                  <a:gd name="T8" fmla="*/ 0 w 44"/>
                  <a:gd name="T9" fmla="*/ 0 h 12"/>
                  <a:gd name="T10" fmla="*/ 3 w 44"/>
                  <a:gd name="T11" fmla="*/ 0 h 12"/>
                  <a:gd name="T12" fmla="*/ 3 w 44"/>
                  <a:gd name="T13" fmla="*/ 9 h 12"/>
                  <a:gd name="T14" fmla="*/ 41 w 44"/>
                  <a:gd name="T15" fmla="*/ 9 h 12"/>
                  <a:gd name="T16" fmla="*/ 41 w 44"/>
                  <a:gd name="T17" fmla="*/ 0 h 12"/>
                  <a:gd name="T18" fmla="*/ 44 w 44"/>
                  <a:gd name="T19" fmla="*/ 0 h 1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4" h="12">
                    <a:moveTo>
                      <a:pt x="44" y="0"/>
                    </a:moveTo>
                    <a:lnTo>
                      <a:pt x="44" y="9"/>
                    </a:lnTo>
                    <a:lnTo>
                      <a:pt x="44" y="12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9"/>
                    </a:lnTo>
                    <a:lnTo>
                      <a:pt x="41" y="9"/>
                    </a:lnTo>
                    <a:lnTo>
                      <a:pt x="41" y="0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92" name="Freeform 86"/>
              <p:cNvSpPr>
                <a:spLocks/>
              </p:cNvSpPr>
              <p:nvPr/>
            </p:nvSpPr>
            <p:spPr bwMode="auto">
              <a:xfrm>
                <a:off x="4569" y="397"/>
                <a:ext cx="14" cy="27"/>
              </a:xfrm>
              <a:custGeom>
                <a:avLst/>
                <a:gdLst>
                  <a:gd name="T0" fmla="*/ 1 w 14"/>
                  <a:gd name="T1" fmla="*/ 3 h 27"/>
                  <a:gd name="T2" fmla="*/ 1 w 14"/>
                  <a:gd name="T3" fmla="*/ 27 h 27"/>
                  <a:gd name="T4" fmla="*/ 0 w 14"/>
                  <a:gd name="T5" fmla="*/ 27 h 27"/>
                  <a:gd name="T6" fmla="*/ 0 w 14"/>
                  <a:gd name="T7" fmla="*/ 0 h 27"/>
                  <a:gd name="T8" fmla="*/ 14 w 14"/>
                  <a:gd name="T9" fmla="*/ 0 h 27"/>
                  <a:gd name="T10" fmla="*/ 14 w 14"/>
                  <a:gd name="T11" fmla="*/ 27 h 27"/>
                  <a:gd name="T12" fmla="*/ 11 w 14"/>
                  <a:gd name="T13" fmla="*/ 27 h 27"/>
                  <a:gd name="T14" fmla="*/ 11 w 14"/>
                  <a:gd name="T15" fmla="*/ 3 h 27"/>
                  <a:gd name="T16" fmla="*/ 1 w 14"/>
                  <a:gd name="T17" fmla="*/ 3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" h="27">
                    <a:moveTo>
                      <a:pt x="1" y="3"/>
                    </a:moveTo>
                    <a:lnTo>
                      <a:pt x="1" y="27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14" y="27"/>
                    </a:lnTo>
                    <a:lnTo>
                      <a:pt x="11" y="27"/>
                    </a:lnTo>
                    <a:lnTo>
                      <a:pt x="11" y="3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93" name="Freeform 87"/>
              <p:cNvSpPr>
                <a:spLocks/>
              </p:cNvSpPr>
              <p:nvPr/>
            </p:nvSpPr>
            <p:spPr bwMode="auto">
              <a:xfrm>
                <a:off x="5674" y="95"/>
                <a:ext cx="0" cy="2"/>
              </a:xfrm>
              <a:custGeom>
                <a:avLst/>
                <a:gdLst>
                  <a:gd name="T0" fmla="*/ 0 h 2"/>
                  <a:gd name="T1" fmla="*/ 0 h 2"/>
                  <a:gd name="T2" fmla="*/ 0 h 2"/>
                  <a:gd name="T3" fmla="*/ 0 h 2"/>
                  <a:gd name="T4" fmla="*/ 2 h 2"/>
                  <a:gd name="T5" fmla="*/ 0 h 2"/>
                  <a:gd name="T6" fmla="*/ 0 h 2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</a:gdLst>
                <a:ahLst/>
                <a:cxnLst>
                  <a:cxn ang="T7">
                    <a:pos x="0" y="T0"/>
                  </a:cxn>
                  <a:cxn ang="T8">
                    <a:pos x="0" y="T1"/>
                  </a:cxn>
                  <a:cxn ang="T9">
                    <a:pos x="0" y="T2"/>
                  </a:cxn>
                  <a:cxn ang="T10">
                    <a:pos x="0" y="T3"/>
                  </a:cxn>
                  <a:cxn ang="T11">
                    <a:pos x="0" y="T4"/>
                  </a:cxn>
                  <a:cxn ang="T12">
                    <a:pos x="0" y="T5"/>
                  </a:cxn>
                  <a:cxn ang="T13">
                    <a:pos x="0" y="T6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94" name="Freeform 88"/>
              <p:cNvSpPr>
                <a:spLocks/>
              </p:cNvSpPr>
              <p:nvPr/>
            </p:nvSpPr>
            <p:spPr bwMode="auto">
              <a:xfrm>
                <a:off x="5532" y="349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2 h 2"/>
                  <a:gd name="T4" fmla="*/ 0 w 2"/>
                  <a:gd name="T5" fmla="*/ 2 h 2"/>
                  <a:gd name="T6" fmla="*/ 0 w 2"/>
                  <a:gd name="T7" fmla="*/ 0 h 2"/>
                  <a:gd name="T8" fmla="*/ 0 w 2"/>
                  <a:gd name="T9" fmla="*/ 0 h 2"/>
                  <a:gd name="T10" fmla="*/ 2 w 2"/>
                  <a:gd name="T11" fmla="*/ 0 h 2"/>
                  <a:gd name="T12" fmla="*/ 2 w 2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95" name="Freeform 89"/>
              <p:cNvSpPr>
                <a:spLocks/>
              </p:cNvSpPr>
              <p:nvPr/>
            </p:nvSpPr>
            <p:spPr bwMode="auto">
              <a:xfrm>
                <a:off x="5571" y="390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0 w 2"/>
                  <a:gd name="T11" fmla="*/ 0 h 1"/>
                  <a:gd name="T12" fmla="*/ 2 w 2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96" name="Freeform 90"/>
              <p:cNvSpPr>
                <a:spLocks/>
              </p:cNvSpPr>
              <p:nvPr/>
            </p:nvSpPr>
            <p:spPr bwMode="auto">
              <a:xfrm>
                <a:off x="5552" y="366"/>
                <a:ext cx="5" cy="6"/>
              </a:xfrm>
              <a:custGeom>
                <a:avLst/>
                <a:gdLst>
                  <a:gd name="T0" fmla="*/ 5 w 5"/>
                  <a:gd name="T1" fmla="*/ 4 h 6"/>
                  <a:gd name="T2" fmla="*/ 4 w 5"/>
                  <a:gd name="T3" fmla="*/ 6 h 6"/>
                  <a:gd name="T4" fmla="*/ 4 w 5"/>
                  <a:gd name="T5" fmla="*/ 6 h 6"/>
                  <a:gd name="T6" fmla="*/ 0 w 5"/>
                  <a:gd name="T7" fmla="*/ 1 h 6"/>
                  <a:gd name="T8" fmla="*/ 1 w 5"/>
                  <a:gd name="T9" fmla="*/ 0 h 6"/>
                  <a:gd name="T10" fmla="*/ 4 w 5"/>
                  <a:gd name="T11" fmla="*/ 3 h 6"/>
                  <a:gd name="T12" fmla="*/ 4 w 5"/>
                  <a:gd name="T13" fmla="*/ 3 h 6"/>
                  <a:gd name="T14" fmla="*/ 5 w 5"/>
                  <a:gd name="T15" fmla="*/ 4 h 6"/>
                  <a:gd name="T16" fmla="*/ 5 w 5"/>
                  <a:gd name="T17" fmla="*/ 4 h 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" h="6">
                    <a:moveTo>
                      <a:pt x="5" y="4"/>
                    </a:moveTo>
                    <a:lnTo>
                      <a:pt x="4" y="6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4" y="3"/>
                    </a:lnTo>
                    <a:lnTo>
                      <a:pt x="5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97" name="Freeform 91"/>
              <p:cNvSpPr>
                <a:spLocks/>
              </p:cNvSpPr>
              <p:nvPr/>
            </p:nvSpPr>
            <p:spPr bwMode="auto">
              <a:xfrm>
                <a:off x="1867" y="346"/>
                <a:ext cx="3" cy="5"/>
              </a:xfrm>
              <a:custGeom>
                <a:avLst/>
                <a:gdLst>
                  <a:gd name="T0" fmla="*/ 3 w 3"/>
                  <a:gd name="T1" fmla="*/ 5 h 5"/>
                  <a:gd name="T2" fmla="*/ 0 w 3"/>
                  <a:gd name="T3" fmla="*/ 3 h 5"/>
                  <a:gd name="T4" fmla="*/ 0 w 3"/>
                  <a:gd name="T5" fmla="*/ 3 h 5"/>
                  <a:gd name="T6" fmla="*/ 2 w 3"/>
                  <a:gd name="T7" fmla="*/ 0 h 5"/>
                  <a:gd name="T8" fmla="*/ 2 w 3"/>
                  <a:gd name="T9" fmla="*/ 0 h 5"/>
                  <a:gd name="T10" fmla="*/ 3 w 3"/>
                  <a:gd name="T11" fmla="*/ 5 h 5"/>
                  <a:gd name="T12" fmla="*/ 3 w 3"/>
                  <a:gd name="T13" fmla="*/ 5 h 5"/>
                  <a:gd name="T14" fmla="*/ 3 w 3"/>
                  <a:gd name="T15" fmla="*/ 5 h 5"/>
                  <a:gd name="T16" fmla="*/ 3 w 3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" h="5">
                    <a:moveTo>
                      <a:pt x="3" y="5"/>
                    </a:moveTo>
                    <a:lnTo>
                      <a:pt x="0" y="3"/>
                    </a:lnTo>
                    <a:lnTo>
                      <a:pt x="2" y="0"/>
                    </a:lnTo>
                    <a:lnTo>
                      <a:pt x="3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98" name="Freeform 92"/>
              <p:cNvSpPr>
                <a:spLocks noEditPoints="1"/>
              </p:cNvSpPr>
              <p:nvPr/>
            </p:nvSpPr>
            <p:spPr bwMode="auto">
              <a:xfrm>
                <a:off x="13" y="11"/>
                <a:ext cx="5734" cy="306"/>
              </a:xfrm>
              <a:custGeom>
                <a:avLst/>
                <a:gdLst>
                  <a:gd name="T0" fmla="*/ 97 w 5734"/>
                  <a:gd name="T1" fmla="*/ 54 h 306"/>
                  <a:gd name="T2" fmla="*/ 75 w 5734"/>
                  <a:gd name="T3" fmla="*/ 54 h 306"/>
                  <a:gd name="T4" fmla="*/ 70 w 5734"/>
                  <a:gd name="T5" fmla="*/ 69 h 306"/>
                  <a:gd name="T6" fmla="*/ 61 w 5734"/>
                  <a:gd name="T7" fmla="*/ 31 h 306"/>
                  <a:gd name="T8" fmla="*/ 75 w 5734"/>
                  <a:gd name="T9" fmla="*/ 77 h 306"/>
                  <a:gd name="T10" fmla="*/ 86 w 5734"/>
                  <a:gd name="T11" fmla="*/ 39 h 306"/>
                  <a:gd name="T12" fmla="*/ 90 w 5734"/>
                  <a:gd name="T13" fmla="*/ 55 h 306"/>
                  <a:gd name="T14" fmla="*/ 119 w 5734"/>
                  <a:gd name="T15" fmla="*/ 31 h 306"/>
                  <a:gd name="T16" fmla="*/ 104 w 5734"/>
                  <a:gd name="T17" fmla="*/ 54 h 306"/>
                  <a:gd name="T18" fmla="*/ 401 w 5734"/>
                  <a:gd name="T19" fmla="*/ 208 h 306"/>
                  <a:gd name="T20" fmla="*/ 401 w 5734"/>
                  <a:gd name="T21" fmla="*/ 229 h 306"/>
                  <a:gd name="T22" fmla="*/ 401 w 5734"/>
                  <a:gd name="T23" fmla="*/ 208 h 306"/>
                  <a:gd name="T24" fmla="*/ 319 w 5734"/>
                  <a:gd name="T25" fmla="*/ 213 h 306"/>
                  <a:gd name="T26" fmla="*/ 303 w 5734"/>
                  <a:gd name="T27" fmla="*/ 184 h 306"/>
                  <a:gd name="T28" fmla="*/ 272 w 5734"/>
                  <a:gd name="T29" fmla="*/ 167 h 306"/>
                  <a:gd name="T30" fmla="*/ 248 w 5734"/>
                  <a:gd name="T31" fmla="*/ 167 h 306"/>
                  <a:gd name="T32" fmla="*/ 219 w 5734"/>
                  <a:gd name="T33" fmla="*/ 184 h 306"/>
                  <a:gd name="T34" fmla="*/ 202 w 5734"/>
                  <a:gd name="T35" fmla="*/ 213 h 306"/>
                  <a:gd name="T36" fmla="*/ 202 w 5734"/>
                  <a:gd name="T37" fmla="*/ 237 h 306"/>
                  <a:gd name="T38" fmla="*/ 219 w 5734"/>
                  <a:gd name="T39" fmla="*/ 268 h 306"/>
                  <a:gd name="T40" fmla="*/ 248 w 5734"/>
                  <a:gd name="T41" fmla="*/ 284 h 306"/>
                  <a:gd name="T42" fmla="*/ 272 w 5734"/>
                  <a:gd name="T43" fmla="*/ 284 h 306"/>
                  <a:gd name="T44" fmla="*/ 303 w 5734"/>
                  <a:gd name="T45" fmla="*/ 268 h 306"/>
                  <a:gd name="T46" fmla="*/ 319 w 5734"/>
                  <a:gd name="T47" fmla="*/ 237 h 306"/>
                  <a:gd name="T48" fmla="*/ 5720 w 5734"/>
                  <a:gd name="T49" fmla="*/ 275 h 306"/>
                  <a:gd name="T50" fmla="*/ 4279 w 5734"/>
                  <a:gd name="T51" fmla="*/ 278 h 306"/>
                  <a:gd name="T52" fmla="*/ 5734 w 5734"/>
                  <a:gd name="T53" fmla="*/ 98 h 306"/>
                  <a:gd name="T54" fmla="*/ 0 w 5734"/>
                  <a:gd name="T55" fmla="*/ 306 h 306"/>
                  <a:gd name="T56" fmla="*/ 2 w 5734"/>
                  <a:gd name="T57" fmla="*/ 77 h 306"/>
                  <a:gd name="T58" fmla="*/ 11 w 5734"/>
                  <a:gd name="T59" fmla="*/ 42 h 306"/>
                  <a:gd name="T60" fmla="*/ 28 w 5734"/>
                  <a:gd name="T61" fmla="*/ 16 h 306"/>
                  <a:gd name="T62" fmla="*/ 49 w 5734"/>
                  <a:gd name="T63" fmla="*/ 2 h 306"/>
                  <a:gd name="T64" fmla="*/ 5141 w 5734"/>
                  <a:gd name="T65" fmla="*/ 0 h 306"/>
                  <a:gd name="T66" fmla="*/ 5142 w 5734"/>
                  <a:gd name="T67" fmla="*/ 90 h 306"/>
                  <a:gd name="T68" fmla="*/ 5150 w 5734"/>
                  <a:gd name="T69" fmla="*/ 100 h 306"/>
                  <a:gd name="T70" fmla="*/ 5661 w 5734"/>
                  <a:gd name="T71" fmla="*/ 101 h 306"/>
                  <a:gd name="T72" fmla="*/ 5672 w 5734"/>
                  <a:gd name="T73" fmla="*/ 96 h 306"/>
                  <a:gd name="T74" fmla="*/ 5678 w 5734"/>
                  <a:gd name="T75" fmla="*/ 0 h 306"/>
                  <a:gd name="T76" fmla="*/ 5696 w 5734"/>
                  <a:gd name="T77" fmla="*/ 7 h 306"/>
                  <a:gd name="T78" fmla="*/ 5716 w 5734"/>
                  <a:gd name="T79" fmla="*/ 27 h 306"/>
                  <a:gd name="T80" fmla="*/ 5728 w 5734"/>
                  <a:gd name="T81" fmla="*/ 59 h 306"/>
                  <a:gd name="T82" fmla="*/ 5734 w 5734"/>
                  <a:gd name="T83" fmla="*/ 98 h 306"/>
                  <a:gd name="T84" fmla="*/ 110 w 5734"/>
                  <a:gd name="T85" fmla="*/ 284 h 306"/>
                  <a:gd name="T86" fmla="*/ 140 w 5734"/>
                  <a:gd name="T87" fmla="*/ 268 h 306"/>
                  <a:gd name="T88" fmla="*/ 156 w 5734"/>
                  <a:gd name="T89" fmla="*/ 237 h 306"/>
                  <a:gd name="T90" fmla="*/ 156 w 5734"/>
                  <a:gd name="T91" fmla="*/ 213 h 306"/>
                  <a:gd name="T92" fmla="*/ 140 w 5734"/>
                  <a:gd name="T93" fmla="*/ 184 h 306"/>
                  <a:gd name="T94" fmla="*/ 110 w 5734"/>
                  <a:gd name="T95" fmla="*/ 167 h 306"/>
                  <a:gd name="T96" fmla="*/ 86 w 5734"/>
                  <a:gd name="T97" fmla="*/ 167 h 306"/>
                  <a:gd name="T98" fmla="*/ 56 w 5734"/>
                  <a:gd name="T99" fmla="*/ 184 h 306"/>
                  <a:gd name="T100" fmla="*/ 39 w 5734"/>
                  <a:gd name="T101" fmla="*/ 213 h 306"/>
                  <a:gd name="T102" fmla="*/ 39 w 5734"/>
                  <a:gd name="T103" fmla="*/ 237 h 306"/>
                  <a:gd name="T104" fmla="*/ 56 w 5734"/>
                  <a:gd name="T105" fmla="*/ 268 h 306"/>
                  <a:gd name="T106" fmla="*/ 86 w 5734"/>
                  <a:gd name="T107" fmla="*/ 284 h 306"/>
                  <a:gd name="T108" fmla="*/ 4250 w 5734"/>
                  <a:gd name="T109" fmla="*/ 278 h 306"/>
                  <a:gd name="T110" fmla="*/ 519 w 5734"/>
                  <a:gd name="T111" fmla="*/ 157 h 30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5734" h="306">
                    <a:moveTo>
                      <a:pt x="101" y="69"/>
                    </a:moveTo>
                    <a:lnTo>
                      <a:pt x="101" y="69"/>
                    </a:lnTo>
                    <a:lnTo>
                      <a:pt x="97" y="54"/>
                    </a:lnTo>
                    <a:lnTo>
                      <a:pt x="90" y="31"/>
                    </a:lnTo>
                    <a:lnTo>
                      <a:pt x="83" y="31"/>
                    </a:lnTo>
                    <a:lnTo>
                      <a:pt x="75" y="54"/>
                    </a:lnTo>
                    <a:lnTo>
                      <a:pt x="70" y="69"/>
                    </a:lnTo>
                    <a:lnTo>
                      <a:pt x="68" y="54"/>
                    </a:lnTo>
                    <a:lnTo>
                      <a:pt x="61" y="31"/>
                    </a:lnTo>
                    <a:lnTo>
                      <a:pt x="52" y="31"/>
                    </a:lnTo>
                    <a:lnTo>
                      <a:pt x="66" y="77"/>
                    </a:lnTo>
                    <a:lnTo>
                      <a:pt x="75" y="77"/>
                    </a:lnTo>
                    <a:lnTo>
                      <a:pt x="82" y="55"/>
                    </a:lnTo>
                    <a:lnTo>
                      <a:pt x="86" y="39"/>
                    </a:lnTo>
                    <a:lnTo>
                      <a:pt x="90" y="55"/>
                    </a:lnTo>
                    <a:lnTo>
                      <a:pt x="97" y="77"/>
                    </a:lnTo>
                    <a:lnTo>
                      <a:pt x="104" y="77"/>
                    </a:lnTo>
                    <a:lnTo>
                      <a:pt x="119" y="31"/>
                    </a:lnTo>
                    <a:lnTo>
                      <a:pt x="111" y="31"/>
                    </a:lnTo>
                    <a:lnTo>
                      <a:pt x="104" y="54"/>
                    </a:lnTo>
                    <a:lnTo>
                      <a:pt x="101" y="69"/>
                    </a:lnTo>
                    <a:close/>
                    <a:moveTo>
                      <a:pt x="401" y="208"/>
                    </a:moveTo>
                    <a:lnTo>
                      <a:pt x="382" y="208"/>
                    </a:lnTo>
                    <a:lnTo>
                      <a:pt x="392" y="218"/>
                    </a:lnTo>
                    <a:lnTo>
                      <a:pt x="401" y="229"/>
                    </a:lnTo>
                    <a:lnTo>
                      <a:pt x="413" y="218"/>
                    </a:lnTo>
                    <a:lnTo>
                      <a:pt x="422" y="208"/>
                    </a:lnTo>
                    <a:lnTo>
                      <a:pt x="401" y="208"/>
                    </a:lnTo>
                    <a:close/>
                    <a:moveTo>
                      <a:pt x="320" y="226"/>
                    </a:moveTo>
                    <a:lnTo>
                      <a:pt x="320" y="226"/>
                    </a:lnTo>
                    <a:lnTo>
                      <a:pt x="319" y="213"/>
                    </a:lnTo>
                    <a:lnTo>
                      <a:pt x="316" y="202"/>
                    </a:lnTo>
                    <a:lnTo>
                      <a:pt x="310" y="192"/>
                    </a:lnTo>
                    <a:lnTo>
                      <a:pt x="303" y="184"/>
                    </a:lnTo>
                    <a:lnTo>
                      <a:pt x="295" y="177"/>
                    </a:lnTo>
                    <a:lnTo>
                      <a:pt x="284" y="171"/>
                    </a:lnTo>
                    <a:lnTo>
                      <a:pt x="272" y="167"/>
                    </a:lnTo>
                    <a:lnTo>
                      <a:pt x="261" y="166"/>
                    </a:lnTo>
                    <a:lnTo>
                      <a:pt x="248" y="167"/>
                    </a:lnTo>
                    <a:lnTo>
                      <a:pt x="237" y="171"/>
                    </a:lnTo>
                    <a:lnTo>
                      <a:pt x="227" y="177"/>
                    </a:lnTo>
                    <a:lnTo>
                      <a:pt x="219" y="184"/>
                    </a:lnTo>
                    <a:lnTo>
                      <a:pt x="212" y="192"/>
                    </a:lnTo>
                    <a:lnTo>
                      <a:pt x="206" y="202"/>
                    </a:lnTo>
                    <a:lnTo>
                      <a:pt x="202" y="213"/>
                    </a:lnTo>
                    <a:lnTo>
                      <a:pt x="201" y="226"/>
                    </a:lnTo>
                    <a:lnTo>
                      <a:pt x="202" y="237"/>
                    </a:lnTo>
                    <a:lnTo>
                      <a:pt x="206" y="248"/>
                    </a:lnTo>
                    <a:lnTo>
                      <a:pt x="212" y="260"/>
                    </a:lnTo>
                    <a:lnTo>
                      <a:pt x="219" y="268"/>
                    </a:lnTo>
                    <a:lnTo>
                      <a:pt x="227" y="275"/>
                    </a:lnTo>
                    <a:lnTo>
                      <a:pt x="237" y="281"/>
                    </a:lnTo>
                    <a:lnTo>
                      <a:pt x="248" y="284"/>
                    </a:lnTo>
                    <a:lnTo>
                      <a:pt x="261" y="285"/>
                    </a:lnTo>
                    <a:lnTo>
                      <a:pt x="272" y="284"/>
                    </a:lnTo>
                    <a:lnTo>
                      <a:pt x="284" y="281"/>
                    </a:lnTo>
                    <a:lnTo>
                      <a:pt x="295" y="275"/>
                    </a:lnTo>
                    <a:lnTo>
                      <a:pt x="303" y="268"/>
                    </a:lnTo>
                    <a:lnTo>
                      <a:pt x="310" y="260"/>
                    </a:lnTo>
                    <a:lnTo>
                      <a:pt x="316" y="248"/>
                    </a:lnTo>
                    <a:lnTo>
                      <a:pt x="319" y="237"/>
                    </a:lnTo>
                    <a:lnTo>
                      <a:pt x="320" y="226"/>
                    </a:lnTo>
                    <a:close/>
                    <a:moveTo>
                      <a:pt x="5720" y="275"/>
                    </a:moveTo>
                    <a:lnTo>
                      <a:pt x="5720" y="157"/>
                    </a:lnTo>
                    <a:lnTo>
                      <a:pt x="4279" y="157"/>
                    </a:lnTo>
                    <a:lnTo>
                      <a:pt x="4279" y="278"/>
                    </a:lnTo>
                    <a:lnTo>
                      <a:pt x="5720" y="278"/>
                    </a:lnTo>
                    <a:lnTo>
                      <a:pt x="5720" y="275"/>
                    </a:lnTo>
                    <a:close/>
                    <a:moveTo>
                      <a:pt x="5734" y="98"/>
                    </a:moveTo>
                    <a:lnTo>
                      <a:pt x="5734" y="306"/>
                    </a:lnTo>
                    <a:lnTo>
                      <a:pt x="1818" y="306"/>
                    </a:lnTo>
                    <a:lnTo>
                      <a:pt x="0" y="306"/>
                    </a:lnTo>
                    <a:lnTo>
                      <a:pt x="0" y="98"/>
                    </a:lnTo>
                    <a:lnTo>
                      <a:pt x="2" y="77"/>
                    </a:lnTo>
                    <a:lnTo>
                      <a:pt x="6" y="59"/>
                    </a:lnTo>
                    <a:lnTo>
                      <a:pt x="11" y="42"/>
                    </a:lnTo>
                    <a:lnTo>
                      <a:pt x="18" y="27"/>
                    </a:lnTo>
                    <a:lnTo>
                      <a:pt x="28" y="16"/>
                    </a:lnTo>
                    <a:lnTo>
                      <a:pt x="38" y="7"/>
                    </a:lnTo>
                    <a:lnTo>
                      <a:pt x="44" y="4"/>
                    </a:lnTo>
                    <a:lnTo>
                      <a:pt x="49" y="2"/>
                    </a:lnTo>
                    <a:lnTo>
                      <a:pt x="56" y="0"/>
                    </a:lnTo>
                    <a:lnTo>
                      <a:pt x="62" y="0"/>
                    </a:lnTo>
                    <a:lnTo>
                      <a:pt x="5141" y="0"/>
                    </a:lnTo>
                    <a:lnTo>
                      <a:pt x="5141" y="83"/>
                    </a:lnTo>
                    <a:lnTo>
                      <a:pt x="5142" y="90"/>
                    </a:lnTo>
                    <a:lnTo>
                      <a:pt x="5145" y="96"/>
                    </a:lnTo>
                    <a:lnTo>
                      <a:pt x="5150" y="100"/>
                    </a:lnTo>
                    <a:lnTo>
                      <a:pt x="5157" y="101"/>
                    </a:lnTo>
                    <a:lnTo>
                      <a:pt x="5661" y="101"/>
                    </a:lnTo>
                    <a:lnTo>
                      <a:pt x="5668" y="100"/>
                    </a:lnTo>
                    <a:lnTo>
                      <a:pt x="5672" y="96"/>
                    </a:lnTo>
                    <a:lnTo>
                      <a:pt x="5676" y="90"/>
                    </a:lnTo>
                    <a:lnTo>
                      <a:pt x="5678" y="83"/>
                    </a:lnTo>
                    <a:lnTo>
                      <a:pt x="5678" y="0"/>
                    </a:lnTo>
                    <a:lnTo>
                      <a:pt x="5686" y="3"/>
                    </a:lnTo>
                    <a:lnTo>
                      <a:pt x="5696" y="7"/>
                    </a:lnTo>
                    <a:lnTo>
                      <a:pt x="5706" y="16"/>
                    </a:lnTo>
                    <a:lnTo>
                      <a:pt x="5716" y="27"/>
                    </a:lnTo>
                    <a:lnTo>
                      <a:pt x="5723" y="42"/>
                    </a:lnTo>
                    <a:lnTo>
                      <a:pt x="5728" y="59"/>
                    </a:lnTo>
                    <a:lnTo>
                      <a:pt x="5732" y="77"/>
                    </a:lnTo>
                    <a:lnTo>
                      <a:pt x="5734" y="98"/>
                    </a:lnTo>
                    <a:close/>
                    <a:moveTo>
                      <a:pt x="98" y="285"/>
                    </a:moveTo>
                    <a:lnTo>
                      <a:pt x="98" y="285"/>
                    </a:lnTo>
                    <a:lnTo>
                      <a:pt x="110" y="284"/>
                    </a:lnTo>
                    <a:lnTo>
                      <a:pt x="121" y="281"/>
                    </a:lnTo>
                    <a:lnTo>
                      <a:pt x="132" y="275"/>
                    </a:lnTo>
                    <a:lnTo>
                      <a:pt x="140" y="268"/>
                    </a:lnTo>
                    <a:lnTo>
                      <a:pt x="147" y="260"/>
                    </a:lnTo>
                    <a:lnTo>
                      <a:pt x="153" y="248"/>
                    </a:lnTo>
                    <a:lnTo>
                      <a:pt x="156" y="237"/>
                    </a:lnTo>
                    <a:lnTo>
                      <a:pt x="157" y="226"/>
                    </a:lnTo>
                    <a:lnTo>
                      <a:pt x="156" y="213"/>
                    </a:lnTo>
                    <a:lnTo>
                      <a:pt x="153" y="202"/>
                    </a:lnTo>
                    <a:lnTo>
                      <a:pt x="147" y="192"/>
                    </a:lnTo>
                    <a:lnTo>
                      <a:pt x="140" y="184"/>
                    </a:lnTo>
                    <a:lnTo>
                      <a:pt x="132" y="177"/>
                    </a:lnTo>
                    <a:lnTo>
                      <a:pt x="121" y="171"/>
                    </a:lnTo>
                    <a:lnTo>
                      <a:pt x="110" y="167"/>
                    </a:lnTo>
                    <a:lnTo>
                      <a:pt x="98" y="166"/>
                    </a:lnTo>
                    <a:lnTo>
                      <a:pt x="86" y="167"/>
                    </a:lnTo>
                    <a:lnTo>
                      <a:pt x="75" y="171"/>
                    </a:lnTo>
                    <a:lnTo>
                      <a:pt x="65" y="177"/>
                    </a:lnTo>
                    <a:lnTo>
                      <a:pt x="56" y="184"/>
                    </a:lnTo>
                    <a:lnTo>
                      <a:pt x="49" y="192"/>
                    </a:lnTo>
                    <a:lnTo>
                      <a:pt x="44" y="202"/>
                    </a:lnTo>
                    <a:lnTo>
                      <a:pt x="39" y="213"/>
                    </a:lnTo>
                    <a:lnTo>
                      <a:pt x="38" y="226"/>
                    </a:lnTo>
                    <a:lnTo>
                      <a:pt x="39" y="237"/>
                    </a:lnTo>
                    <a:lnTo>
                      <a:pt x="44" y="248"/>
                    </a:lnTo>
                    <a:lnTo>
                      <a:pt x="49" y="260"/>
                    </a:lnTo>
                    <a:lnTo>
                      <a:pt x="56" y="268"/>
                    </a:lnTo>
                    <a:lnTo>
                      <a:pt x="65" y="275"/>
                    </a:lnTo>
                    <a:lnTo>
                      <a:pt x="75" y="281"/>
                    </a:lnTo>
                    <a:lnTo>
                      <a:pt x="86" y="284"/>
                    </a:lnTo>
                    <a:lnTo>
                      <a:pt x="98" y="285"/>
                    </a:lnTo>
                    <a:close/>
                    <a:moveTo>
                      <a:pt x="4250" y="278"/>
                    </a:moveTo>
                    <a:lnTo>
                      <a:pt x="4250" y="275"/>
                    </a:lnTo>
                    <a:lnTo>
                      <a:pt x="4250" y="157"/>
                    </a:lnTo>
                    <a:lnTo>
                      <a:pt x="519" y="157"/>
                    </a:lnTo>
                    <a:lnTo>
                      <a:pt x="519" y="278"/>
                    </a:lnTo>
                    <a:lnTo>
                      <a:pt x="4250" y="278"/>
                    </a:lnTo>
                    <a:close/>
                  </a:path>
                </a:pathLst>
              </a:custGeom>
              <a:solidFill>
                <a:srgbClr val="2E77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99" name="Freeform 93"/>
              <p:cNvSpPr>
                <a:spLocks/>
              </p:cNvSpPr>
              <p:nvPr/>
            </p:nvSpPr>
            <p:spPr bwMode="auto">
              <a:xfrm>
                <a:off x="5534" y="411"/>
                <a:ext cx="5" cy="3"/>
              </a:xfrm>
              <a:custGeom>
                <a:avLst/>
                <a:gdLst>
                  <a:gd name="T0" fmla="*/ 5 w 5"/>
                  <a:gd name="T1" fmla="*/ 0 h 3"/>
                  <a:gd name="T2" fmla="*/ 5 w 5"/>
                  <a:gd name="T3" fmla="*/ 1 h 3"/>
                  <a:gd name="T4" fmla="*/ 5 w 5"/>
                  <a:gd name="T5" fmla="*/ 1 h 3"/>
                  <a:gd name="T6" fmla="*/ 2 w 5"/>
                  <a:gd name="T7" fmla="*/ 3 h 3"/>
                  <a:gd name="T8" fmla="*/ 2 w 5"/>
                  <a:gd name="T9" fmla="*/ 3 h 3"/>
                  <a:gd name="T10" fmla="*/ 0 w 5"/>
                  <a:gd name="T11" fmla="*/ 1 h 3"/>
                  <a:gd name="T12" fmla="*/ 0 w 5"/>
                  <a:gd name="T13" fmla="*/ 0 h 3"/>
                  <a:gd name="T14" fmla="*/ 0 w 5"/>
                  <a:gd name="T15" fmla="*/ 0 h 3"/>
                  <a:gd name="T16" fmla="*/ 2 w 5"/>
                  <a:gd name="T17" fmla="*/ 0 h 3"/>
                  <a:gd name="T18" fmla="*/ 2 w 5"/>
                  <a:gd name="T19" fmla="*/ 0 h 3"/>
                  <a:gd name="T20" fmla="*/ 5 w 5"/>
                  <a:gd name="T21" fmla="*/ 0 h 3"/>
                  <a:gd name="T22" fmla="*/ 5 w 5"/>
                  <a:gd name="T23" fmla="*/ 0 h 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5" h="3">
                    <a:moveTo>
                      <a:pt x="5" y="0"/>
                    </a:moveTo>
                    <a:lnTo>
                      <a:pt x="5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00" name="Freeform 94"/>
              <p:cNvSpPr>
                <a:spLocks/>
              </p:cNvSpPr>
              <p:nvPr/>
            </p:nvSpPr>
            <p:spPr bwMode="auto">
              <a:xfrm>
                <a:off x="5541" y="411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0 h 1"/>
                  <a:gd name="T14" fmla="*/ 1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01" name="Freeform 95"/>
              <p:cNvSpPr>
                <a:spLocks/>
              </p:cNvSpPr>
              <p:nvPr/>
            </p:nvSpPr>
            <p:spPr bwMode="auto">
              <a:xfrm>
                <a:off x="4535" y="352"/>
                <a:ext cx="10" cy="21"/>
              </a:xfrm>
              <a:custGeom>
                <a:avLst/>
                <a:gdLst>
                  <a:gd name="T0" fmla="*/ 0 w 10"/>
                  <a:gd name="T1" fmla="*/ 0 h 21"/>
                  <a:gd name="T2" fmla="*/ 10 w 10"/>
                  <a:gd name="T3" fmla="*/ 0 h 21"/>
                  <a:gd name="T4" fmla="*/ 10 w 10"/>
                  <a:gd name="T5" fmla="*/ 13 h 21"/>
                  <a:gd name="T6" fmla="*/ 8 w 10"/>
                  <a:gd name="T7" fmla="*/ 14 h 21"/>
                  <a:gd name="T8" fmla="*/ 8 w 10"/>
                  <a:gd name="T9" fmla="*/ 14 h 21"/>
                  <a:gd name="T10" fmla="*/ 8 w 10"/>
                  <a:gd name="T11" fmla="*/ 3 h 21"/>
                  <a:gd name="T12" fmla="*/ 3 w 10"/>
                  <a:gd name="T13" fmla="*/ 3 h 21"/>
                  <a:gd name="T14" fmla="*/ 3 w 10"/>
                  <a:gd name="T15" fmla="*/ 18 h 21"/>
                  <a:gd name="T16" fmla="*/ 0 w 10"/>
                  <a:gd name="T17" fmla="*/ 21 h 21"/>
                  <a:gd name="T18" fmla="*/ 0 w 10"/>
                  <a:gd name="T19" fmla="*/ 0 h 2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0" h="21">
                    <a:moveTo>
                      <a:pt x="0" y="0"/>
                    </a:moveTo>
                    <a:lnTo>
                      <a:pt x="10" y="0"/>
                    </a:lnTo>
                    <a:lnTo>
                      <a:pt x="10" y="13"/>
                    </a:lnTo>
                    <a:lnTo>
                      <a:pt x="8" y="14"/>
                    </a:lnTo>
                    <a:lnTo>
                      <a:pt x="8" y="3"/>
                    </a:lnTo>
                    <a:lnTo>
                      <a:pt x="3" y="3"/>
                    </a:lnTo>
                    <a:lnTo>
                      <a:pt x="3" y="18"/>
                    </a:lnTo>
                    <a:lnTo>
                      <a:pt x="0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02" name="Freeform 96"/>
              <p:cNvSpPr>
                <a:spLocks/>
              </p:cNvSpPr>
              <p:nvPr/>
            </p:nvSpPr>
            <p:spPr bwMode="auto">
              <a:xfrm>
                <a:off x="4569" y="424"/>
                <a:ext cx="14" cy="1"/>
              </a:xfrm>
              <a:custGeom>
                <a:avLst/>
                <a:gdLst>
                  <a:gd name="T0" fmla="*/ 14 w 14"/>
                  <a:gd name="T1" fmla="*/ 1 h 1"/>
                  <a:gd name="T2" fmla="*/ 0 w 14"/>
                  <a:gd name="T3" fmla="*/ 1 h 1"/>
                  <a:gd name="T4" fmla="*/ 0 w 14"/>
                  <a:gd name="T5" fmla="*/ 0 h 1"/>
                  <a:gd name="T6" fmla="*/ 1 w 14"/>
                  <a:gd name="T7" fmla="*/ 0 h 1"/>
                  <a:gd name="T8" fmla="*/ 11 w 14"/>
                  <a:gd name="T9" fmla="*/ 0 h 1"/>
                  <a:gd name="T10" fmla="*/ 14 w 14"/>
                  <a:gd name="T11" fmla="*/ 0 h 1"/>
                  <a:gd name="T12" fmla="*/ 14 w 14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" h="1">
                    <a:moveTo>
                      <a:pt x="14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1" y="0"/>
                    </a:lnTo>
                    <a:lnTo>
                      <a:pt x="14" y="0"/>
                    </a:lnTo>
                    <a:lnTo>
                      <a:pt x="14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03" name="Freeform 97"/>
              <p:cNvSpPr>
                <a:spLocks noEditPoints="1"/>
              </p:cNvSpPr>
              <p:nvPr/>
            </p:nvSpPr>
            <p:spPr bwMode="auto">
              <a:xfrm>
                <a:off x="5170" y="11"/>
                <a:ext cx="113" cy="86"/>
              </a:xfrm>
              <a:custGeom>
                <a:avLst/>
                <a:gdLst>
                  <a:gd name="T0" fmla="*/ 2 w 113"/>
                  <a:gd name="T1" fmla="*/ 84 h 86"/>
                  <a:gd name="T2" fmla="*/ 2 w 113"/>
                  <a:gd name="T3" fmla="*/ 84 h 86"/>
                  <a:gd name="T4" fmla="*/ 0 w 113"/>
                  <a:gd name="T5" fmla="*/ 84 h 86"/>
                  <a:gd name="T6" fmla="*/ 0 w 113"/>
                  <a:gd name="T7" fmla="*/ 0 h 86"/>
                  <a:gd name="T8" fmla="*/ 113 w 113"/>
                  <a:gd name="T9" fmla="*/ 0 h 86"/>
                  <a:gd name="T10" fmla="*/ 113 w 113"/>
                  <a:gd name="T11" fmla="*/ 86 h 86"/>
                  <a:gd name="T12" fmla="*/ 12 w 113"/>
                  <a:gd name="T13" fmla="*/ 86 h 86"/>
                  <a:gd name="T14" fmla="*/ 12 w 113"/>
                  <a:gd name="T15" fmla="*/ 86 h 86"/>
                  <a:gd name="T16" fmla="*/ 2 w 113"/>
                  <a:gd name="T17" fmla="*/ 84 h 86"/>
                  <a:gd name="T18" fmla="*/ 2 w 113"/>
                  <a:gd name="T19" fmla="*/ 84 h 86"/>
                  <a:gd name="T20" fmla="*/ 92 w 113"/>
                  <a:gd name="T21" fmla="*/ 54 h 86"/>
                  <a:gd name="T22" fmla="*/ 92 w 113"/>
                  <a:gd name="T23" fmla="*/ 51 h 86"/>
                  <a:gd name="T24" fmla="*/ 92 w 113"/>
                  <a:gd name="T25" fmla="*/ 31 h 86"/>
                  <a:gd name="T26" fmla="*/ 21 w 113"/>
                  <a:gd name="T27" fmla="*/ 31 h 86"/>
                  <a:gd name="T28" fmla="*/ 21 w 113"/>
                  <a:gd name="T29" fmla="*/ 54 h 86"/>
                  <a:gd name="T30" fmla="*/ 92 w 113"/>
                  <a:gd name="T31" fmla="*/ 54 h 8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13" h="86">
                    <a:moveTo>
                      <a:pt x="2" y="84"/>
                    </a:moveTo>
                    <a:lnTo>
                      <a:pt x="2" y="84"/>
                    </a:lnTo>
                    <a:lnTo>
                      <a:pt x="0" y="84"/>
                    </a:lnTo>
                    <a:lnTo>
                      <a:pt x="0" y="0"/>
                    </a:lnTo>
                    <a:lnTo>
                      <a:pt x="113" y="0"/>
                    </a:lnTo>
                    <a:lnTo>
                      <a:pt x="113" y="86"/>
                    </a:lnTo>
                    <a:lnTo>
                      <a:pt x="12" y="86"/>
                    </a:lnTo>
                    <a:lnTo>
                      <a:pt x="2" y="84"/>
                    </a:lnTo>
                    <a:close/>
                    <a:moveTo>
                      <a:pt x="92" y="54"/>
                    </a:moveTo>
                    <a:lnTo>
                      <a:pt x="92" y="51"/>
                    </a:lnTo>
                    <a:lnTo>
                      <a:pt x="92" y="31"/>
                    </a:lnTo>
                    <a:lnTo>
                      <a:pt x="21" y="31"/>
                    </a:lnTo>
                    <a:lnTo>
                      <a:pt x="21" y="54"/>
                    </a:lnTo>
                    <a:lnTo>
                      <a:pt x="92" y="54"/>
                    </a:lnTo>
                    <a:close/>
                  </a:path>
                </a:pathLst>
              </a:custGeom>
              <a:solidFill>
                <a:srgbClr val="2E77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04" name="Rectangle 98"/>
              <p:cNvSpPr>
                <a:spLocks noChangeArrowheads="1"/>
              </p:cNvSpPr>
              <p:nvPr/>
            </p:nvSpPr>
            <p:spPr bwMode="auto">
              <a:xfrm>
                <a:off x="5560" y="391"/>
                <a:ext cx="2" cy="2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605" name="Rectangle 99"/>
              <p:cNvSpPr>
                <a:spLocks noChangeArrowheads="1"/>
              </p:cNvSpPr>
              <p:nvPr/>
            </p:nvSpPr>
            <p:spPr bwMode="auto">
              <a:xfrm>
                <a:off x="5031" y="419"/>
                <a:ext cx="9" cy="5"/>
              </a:xfrm>
              <a:prstGeom prst="rect">
                <a:avLst/>
              </a:prstGeom>
              <a:solidFill>
                <a:srgbClr val="00A5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606" name="Freeform 100"/>
              <p:cNvSpPr>
                <a:spLocks/>
              </p:cNvSpPr>
              <p:nvPr/>
            </p:nvSpPr>
            <p:spPr bwMode="auto">
              <a:xfrm>
                <a:off x="4545" y="365"/>
                <a:ext cx="3" cy="5"/>
              </a:xfrm>
              <a:custGeom>
                <a:avLst/>
                <a:gdLst>
                  <a:gd name="T0" fmla="*/ 0 w 3"/>
                  <a:gd name="T1" fmla="*/ 2 h 5"/>
                  <a:gd name="T2" fmla="*/ 3 w 3"/>
                  <a:gd name="T3" fmla="*/ 0 h 5"/>
                  <a:gd name="T4" fmla="*/ 3 w 3"/>
                  <a:gd name="T5" fmla="*/ 2 h 5"/>
                  <a:gd name="T6" fmla="*/ 1 w 3"/>
                  <a:gd name="T7" fmla="*/ 4 h 5"/>
                  <a:gd name="T8" fmla="*/ 0 w 3"/>
                  <a:gd name="T9" fmla="*/ 5 h 5"/>
                  <a:gd name="T10" fmla="*/ 0 w 3"/>
                  <a:gd name="T11" fmla="*/ 2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5">
                    <a:moveTo>
                      <a:pt x="0" y="2"/>
                    </a:moveTo>
                    <a:lnTo>
                      <a:pt x="3" y="0"/>
                    </a:lnTo>
                    <a:lnTo>
                      <a:pt x="3" y="2"/>
                    </a:lnTo>
                    <a:lnTo>
                      <a:pt x="1" y="4"/>
                    </a:lnTo>
                    <a:lnTo>
                      <a:pt x="0" y="5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07" name="Rectangle 101"/>
              <p:cNvSpPr>
                <a:spLocks noChangeArrowheads="1"/>
              </p:cNvSpPr>
              <p:nvPr/>
            </p:nvSpPr>
            <p:spPr bwMode="auto">
              <a:xfrm>
                <a:off x="5531" y="422"/>
                <a:ext cx="1" cy="2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608" name="Freeform 102"/>
              <p:cNvSpPr>
                <a:spLocks/>
              </p:cNvSpPr>
              <p:nvPr/>
            </p:nvSpPr>
            <p:spPr bwMode="auto">
              <a:xfrm>
                <a:off x="5557" y="417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2 w 3"/>
                  <a:gd name="T3" fmla="*/ 1 h 1"/>
                  <a:gd name="T4" fmla="*/ 0 w 3"/>
                  <a:gd name="T5" fmla="*/ 1 h 1"/>
                  <a:gd name="T6" fmla="*/ 2 w 3"/>
                  <a:gd name="T7" fmla="*/ 0 h 1"/>
                  <a:gd name="T8" fmla="*/ 3 w 3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3" y="1"/>
                    </a:move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09" name="Freeform 103"/>
              <p:cNvSpPr>
                <a:spLocks/>
              </p:cNvSpPr>
              <p:nvPr/>
            </p:nvSpPr>
            <p:spPr bwMode="auto">
              <a:xfrm>
                <a:off x="5557" y="356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0 w 3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10" name="Freeform 104"/>
              <p:cNvSpPr>
                <a:spLocks/>
              </p:cNvSpPr>
              <p:nvPr/>
            </p:nvSpPr>
            <p:spPr bwMode="auto">
              <a:xfrm>
                <a:off x="5515" y="404"/>
                <a:ext cx="5" cy="4"/>
              </a:xfrm>
              <a:custGeom>
                <a:avLst/>
                <a:gdLst>
                  <a:gd name="T0" fmla="*/ 2 w 5"/>
                  <a:gd name="T1" fmla="*/ 0 h 4"/>
                  <a:gd name="T2" fmla="*/ 2 w 5"/>
                  <a:gd name="T3" fmla="*/ 0 h 4"/>
                  <a:gd name="T4" fmla="*/ 5 w 5"/>
                  <a:gd name="T5" fmla="*/ 3 h 4"/>
                  <a:gd name="T6" fmla="*/ 5 w 5"/>
                  <a:gd name="T7" fmla="*/ 4 h 4"/>
                  <a:gd name="T8" fmla="*/ 2 w 5"/>
                  <a:gd name="T9" fmla="*/ 3 h 4"/>
                  <a:gd name="T10" fmla="*/ 2 w 5"/>
                  <a:gd name="T11" fmla="*/ 3 h 4"/>
                  <a:gd name="T12" fmla="*/ 0 w 5"/>
                  <a:gd name="T13" fmla="*/ 0 h 4"/>
                  <a:gd name="T14" fmla="*/ 2 w 5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" h="4">
                    <a:moveTo>
                      <a:pt x="2" y="0"/>
                    </a:moveTo>
                    <a:lnTo>
                      <a:pt x="2" y="0"/>
                    </a:lnTo>
                    <a:lnTo>
                      <a:pt x="5" y="3"/>
                    </a:lnTo>
                    <a:lnTo>
                      <a:pt x="5" y="4"/>
                    </a:lnTo>
                    <a:lnTo>
                      <a:pt x="2" y="3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11" name="Freeform 105"/>
              <p:cNvSpPr>
                <a:spLocks/>
              </p:cNvSpPr>
              <p:nvPr/>
            </p:nvSpPr>
            <p:spPr bwMode="auto">
              <a:xfrm>
                <a:off x="5511" y="383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0 w 2"/>
                  <a:gd name="T11" fmla="*/ 0 h 1"/>
                  <a:gd name="T12" fmla="*/ 2 w 2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12" name="Freeform 106"/>
              <p:cNvSpPr>
                <a:spLocks/>
              </p:cNvSpPr>
              <p:nvPr/>
            </p:nvSpPr>
            <p:spPr bwMode="auto">
              <a:xfrm>
                <a:off x="5557" y="359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2 w 3"/>
                  <a:gd name="T3" fmla="*/ 0 h 1"/>
                  <a:gd name="T4" fmla="*/ 3 w 3"/>
                  <a:gd name="T5" fmla="*/ 0 h 1"/>
                  <a:gd name="T6" fmla="*/ 2 w 3"/>
                  <a:gd name="T7" fmla="*/ 1 h 1"/>
                  <a:gd name="T8" fmla="*/ 0 w 3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0" y="0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13" name="Freeform 107"/>
              <p:cNvSpPr>
                <a:spLocks/>
              </p:cNvSpPr>
              <p:nvPr/>
            </p:nvSpPr>
            <p:spPr bwMode="auto">
              <a:xfrm>
                <a:off x="5541" y="412"/>
                <a:ext cx="1" cy="2"/>
              </a:xfrm>
              <a:custGeom>
                <a:avLst/>
                <a:gdLst>
                  <a:gd name="T0" fmla="*/ 1 w 1"/>
                  <a:gd name="T1" fmla="*/ 0 h 2"/>
                  <a:gd name="T2" fmla="*/ 1 w 1"/>
                  <a:gd name="T3" fmla="*/ 2 h 2"/>
                  <a:gd name="T4" fmla="*/ 1 w 1"/>
                  <a:gd name="T5" fmla="*/ 2 h 2"/>
                  <a:gd name="T6" fmla="*/ 0 w 1"/>
                  <a:gd name="T7" fmla="*/ 2 h 2"/>
                  <a:gd name="T8" fmla="*/ 0 w 1"/>
                  <a:gd name="T9" fmla="*/ 0 h 2"/>
                  <a:gd name="T10" fmla="*/ 0 w 1"/>
                  <a:gd name="T11" fmla="*/ 0 h 2"/>
                  <a:gd name="T12" fmla="*/ 1 w 1"/>
                  <a:gd name="T13" fmla="*/ 0 h 2"/>
                  <a:gd name="T14" fmla="*/ 1 w 1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14" name="Freeform 108"/>
              <p:cNvSpPr>
                <a:spLocks/>
              </p:cNvSpPr>
              <p:nvPr/>
            </p:nvSpPr>
            <p:spPr bwMode="auto">
              <a:xfrm>
                <a:off x="5514" y="400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3 w 3"/>
                  <a:gd name="T9" fmla="*/ 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15" name="Rectangle 109"/>
              <p:cNvSpPr>
                <a:spLocks noChangeArrowheads="1"/>
              </p:cNvSpPr>
              <p:nvPr/>
            </p:nvSpPr>
            <p:spPr bwMode="auto">
              <a:xfrm>
                <a:off x="1873" y="351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616" name="Freeform 110"/>
              <p:cNvSpPr>
                <a:spLocks/>
              </p:cNvSpPr>
              <p:nvPr/>
            </p:nvSpPr>
            <p:spPr bwMode="auto">
              <a:xfrm>
                <a:off x="5531" y="360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0 h 3"/>
                  <a:gd name="T8" fmla="*/ 1 w 1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17" name="Freeform 111"/>
              <p:cNvSpPr>
                <a:spLocks/>
              </p:cNvSpPr>
              <p:nvPr/>
            </p:nvSpPr>
            <p:spPr bwMode="auto">
              <a:xfrm>
                <a:off x="4538" y="355"/>
                <a:ext cx="5" cy="15"/>
              </a:xfrm>
              <a:custGeom>
                <a:avLst/>
                <a:gdLst>
                  <a:gd name="T0" fmla="*/ 5 w 5"/>
                  <a:gd name="T1" fmla="*/ 0 h 15"/>
                  <a:gd name="T2" fmla="*/ 5 w 5"/>
                  <a:gd name="T3" fmla="*/ 11 h 15"/>
                  <a:gd name="T4" fmla="*/ 0 w 5"/>
                  <a:gd name="T5" fmla="*/ 15 h 15"/>
                  <a:gd name="T6" fmla="*/ 0 w 5"/>
                  <a:gd name="T7" fmla="*/ 0 h 15"/>
                  <a:gd name="T8" fmla="*/ 5 w 5"/>
                  <a:gd name="T9" fmla="*/ 0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15">
                    <a:moveTo>
                      <a:pt x="5" y="0"/>
                    </a:moveTo>
                    <a:lnTo>
                      <a:pt x="5" y="11"/>
                    </a:lnTo>
                    <a:lnTo>
                      <a:pt x="0" y="15"/>
                    </a:lnTo>
                    <a:lnTo>
                      <a:pt x="0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18" name="Freeform 112"/>
              <p:cNvSpPr>
                <a:spLocks/>
              </p:cNvSpPr>
              <p:nvPr/>
            </p:nvSpPr>
            <p:spPr bwMode="auto">
              <a:xfrm>
                <a:off x="5674" y="11"/>
                <a:ext cx="3" cy="86"/>
              </a:xfrm>
              <a:custGeom>
                <a:avLst/>
                <a:gdLst>
                  <a:gd name="T0" fmla="*/ 3 w 3"/>
                  <a:gd name="T1" fmla="*/ 0 h 86"/>
                  <a:gd name="T2" fmla="*/ 3 w 3"/>
                  <a:gd name="T3" fmla="*/ 86 h 86"/>
                  <a:gd name="T4" fmla="*/ 3 w 3"/>
                  <a:gd name="T5" fmla="*/ 86 h 86"/>
                  <a:gd name="T6" fmla="*/ 1 w 3"/>
                  <a:gd name="T7" fmla="*/ 86 h 86"/>
                  <a:gd name="T8" fmla="*/ 1 w 3"/>
                  <a:gd name="T9" fmla="*/ 86 h 86"/>
                  <a:gd name="T10" fmla="*/ 1 w 3"/>
                  <a:gd name="T11" fmla="*/ 84 h 86"/>
                  <a:gd name="T12" fmla="*/ 1 w 3"/>
                  <a:gd name="T13" fmla="*/ 84 h 86"/>
                  <a:gd name="T14" fmla="*/ 0 w 3"/>
                  <a:gd name="T15" fmla="*/ 84 h 86"/>
                  <a:gd name="T16" fmla="*/ 0 w 3"/>
                  <a:gd name="T17" fmla="*/ 84 h 86"/>
                  <a:gd name="T18" fmla="*/ 0 w 3"/>
                  <a:gd name="T19" fmla="*/ 84 h 86"/>
                  <a:gd name="T20" fmla="*/ 0 w 3"/>
                  <a:gd name="T21" fmla="*/ 0 h 86"/>
                  <a:gd name="T22" fmla="*/ 3 w 3"/>
                  <a:gd name="T23" fmla="*/ 0 h 8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" h="86">
                    <a:moveTo>
                      <a:pt x="3" y="0"/>
                    </a:moveTo>
                    <a:lnTo>
                      <a:pt x="3" y="86"/>
                    </a:lnTo>
                    <a:lnTo>
                      <a:pt x="1" y="86"/>
                    </a:lnTo>
                    <a:lnTo>
                      <a:pt x="1" y="84"/>
                    </a:lnTo>
                    <a:lnTo>
                      <a:pt x="0" y="84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19" name="Freeform 113"/>
              <p:cNvSpPr>
                <a:spLocks/>
              </p:cNvSpPr>
              <p:nvPr/>
            </p:nvSpPr>
            <p:spPr bwMode="auto">
              <a:xfrm>
                <a:off x="5574" y="383"/>
                <a:ext cx="7" cy="8"/>
              </a:xfrm>
              <a:custGeom>
                <a:avLst/>
                <a:gdLst>
                  <a:gd name="T0" fmla="*/ 7 w 7"/>
                  <a:gd name="T1" fmla="*/ 0 h 8"/>
                  <a:gd name="T2" fmla="*/ 7 w 7"/>
                  <a:gd name="T3" fmla="*/ 8 h 8"/>
                  <a:gd name="T4" fmla="*/ 0 w 7"/>
                  <a:gd name="T5" fmla="*/ 8 h 8"/>
                  <a:gd name="T6" fmla="*/ 0 w 7"/>
                  <a:gd name="T7" fmla="*/ 8 h 8"/>
                  <a:gd name="T8" fmla="*/ 0 w 7"/>
                  <a:gd name="T9" fmla="*/ 7 h 8"/>
                  <a:gd name="T10" fmla="*/ 6 w 7"/>
                  <a:gd name="T11" fmla="*/ 7 h 8"/>
                  <a:gd name="T12" fmla="*/ 6 w 7"/>
                  <a:gd name="T13" fmla="*/ 1 h 8"/>
                  <a:gd name="T14" fmla="*/ 0 w 7"/>
                  <a:gd name="T15" fmla="*/ 1 h 8"/>
                  <a:gd name="T16" fmla="*/ 0 w 7"/>
                  <a:gd name="T17" fmla="*/ 1 h 8"/>
                  <a:gd name="T18" fmla="*/ 0 w 7"/>
                  <a:gd name="T19" fmla="*/ 0 h 8"/>
                  <a:gd name="T20" fmla="*/ 7 w 7"/>
                  <a:gd name="T21" fmla="*/ 0 h 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" h="8">
                    <a:moveTo>
                      <a:pt x="7" y="0"/>
                    </a:moveTo>
                    <a:lnTo>
                      <a:pt x="7" y="8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6" y="7"/>
                    </a:lnTo>
                    <a:lnTo>
                      <a:pt x="6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20" name="Freeform 114"/>
              <p:cNvSpPr>
                <a:spLocks/>
              </p:cNvSpPr>
              <p:nvPr/>
            </p:nvSpPr>
            <p:spPr bwMode="auto">
              <a:xfrm>
                <a:off x="5012" y="419"/>
                <a:ext cx="38" cy="9"/>
              </a:xfrm>
              <a:custGeom>
                <a:avLst/>
                <a:gdLst>
                  <a:gd name="T0" fmla="*/ 28 w 38"/>
                  <a:gd name="T1" fmla="*/ 5 h 9"/>
                  <a:gd name="T2" fmla="*/ 28 w 38"/>
                  <a:gd name="T3" fmla="*/ 0 h 9"/>
                  <a:gd name="T4" fmla="*/ 38 w 38"/>
                  <a:gd name="T5" fmla="*/ 0 h 9"/>
                  <a:gd name="T6" fmla="*/ 38 w 38"/>
                  <a:gd name="T7" fmla="*/ 9 h 9"/>
                  <a:gd name="T8" fmla="*/ 0 w 38"/>
                  <a:gd name="T9" fmla="*/ 9 h 9"/>
                  <a:gd name="T10" fmla="*/ 0 w 38"/>
                  <a:gd name="T11" fmla="*/ 0 h 9"/>
                  <a:gd name="T12" fmla="*/ 5 w 38"/>
                  <a:gd name="T13" fmla="*/ 0 h 9"/>
                  <a:gd name="T14" fmla="*/ 5 w 38"/>
                  <a:gd name="T15" fmla="*/ 5 h 9"/>
                  <a:gd name="T16" fmla="*/ 15 w 38"/>
                  <a:gd name="T17" fmla="*/ 5 h 9"/>
                  <a:gd name="T18" fmla="*/ 15 w 38"/>
                  <a:gd name="T19" fmla="*/ 0 h 9"/>
                  <a:gd name="T20" fmla="*/ 19 w 38"/>
                  <a:gd name="T21" fmla="*/ 0 h 9"/>
                  <a:gd name="T22" fmla="*/ 19 w 38"/>
                  <a:gd name="T23" fmla="*/ 5 h 9"/>
                  <a:gd name="T24" fmla="*/ 28 w 38"/>
                  <a:gd name="T25" fmla="*/ 5 h 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8" h="9">
                    <a:moveTo>
                      <a:pt x="28" y="5"/>
                    </a:moveTo>
                    <a:lnTo>
                      <a:pt x="28" y="0"/>
                    </a:lnTo>
                    <a:lnTo>
                      <a:pt x="38" y="0"/>
                    </a:lnTo>
                    <a:lnTo>
                      <a:pt x="38" y="9"/>
                    </a:lnTo>
                    <a:lnTo>
                      <a:pt x="0" y="9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5" y="5"/>
                    </a:lnTo>
                    <a:lnTo>
                      <a:pt x="15" y="5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19" y="5"/>
                    </a:lnTo>
                    <a:lnTo>
                      <a:pt x="28" y="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21" name="Freeform 115"/>
              <p:cNvSpPr>
                <a:spLocks/>
              </p:cNvSpPr>
              <p:nvPr/>
            </p:nvSpPr>
            <p:spPr bwMode="auto">
              <a:xfrm>
                <a:off x="4647" y="386"/>
                <a:ext cx="42" cy="22"/>
              </a:xfrm>
              <a:custGeom>
                <a:avLst/>
                <a:gdLst>
                  <a:gd name="T0" fmla="*/ 11 w 42"/>
                  <a:gd name="T1" fmla="*/ 11 h 22"/>
                  <a:gd name="T2" fmla="*/ 0 w 42"/>
                  <a:gd name="T3" fmla="*/ 0 h 22"/>
                  <a:gd name="T4" fmla="*/ 21 w 42"/>
                  <a:gd name="T5" fmla="*/ 0 h 22"/>
                  <a:gd name="T6" fmla="*/ 42 w 42"/>
                  <a:gd name="T7" fmla="*/ 0 h 22"/>
                  <a:gd name="T8" fmla="*/ 31 w 42"/>
                  <a:gd name="T9" fmla="*/ 11 h 22"/>
                  <a:gd name="T10" fmla="*/ 21 w 42"/>
                  <a:gd name="T11" fmla="*/ 22 h 22"/>
                  <a:gd name="T12" fmla="*/ 11 w 42"/>
                  <a:gd name="T13" fmla="*/ 11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2" h="22">
                    <a:moveTo>
                      <a:pt x="11" y="11"/>
                    </a:moveTo>
                    <a:lnTo>
                      <a:pt x="0" y="0"/>
                    </a:lnTo>
                    <a:lnTo>
                      <a:pt x="21" y="0"/>
                    </a:lnTo>
                    <a:lnTo>
                      <a:pt x="42" y="0"/>
                    </a:lnTo>
                    <a:lnTo>
                      <a:pt x="31" y="11"/>
                    </a:lnTo>
                    <a:lnTo>
                      <a:pt x="21" y="22"/>
                    </a:lnTo>
                    <a:lnTo>
                      <a:pt x="11" y="11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22" name="Freeform 116"/>
              <p:cNvSpPr>
                <a:spLocks/>
              </p:cNvSpPr>
              <p:nvPr/>
            </p:nvSpPr>
            <p:spPr bwMode="auto">
              <a:xfrm>
                <a:off x="5557" y="372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1 h 2"/>
                  <a:gd name="T4" fmla="*/ 2 w 2"/>
                  <a:gd name="T5" fmla="*/ 0 h 2"/>
                  <a:gd name="T6" fmla="*/ 2 w 2"/>
                  <a:gd name="T7" fmla="*/ 1 h 2"/>
                  <a:gd name="T8" fmla="*/ 0 w 2"/>
                  <a:gd name="T9" fmla="*/ 2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23" name="Freeform 117"/>
              <p:cNvSpPr>
                <a:spLocks/>
              </p:cNvSpPr>
              <p:nvPr/>
            </p:nvSpPr>
            <p:spPr bwMode="auto">
              <a:xfrm>
                <a:off x="5550" y="407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2 w 2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24" name="Freeform 118"/>
              <p:cNvSpPr>
                <a:spLocks/>
              </p:cNvSpPr>
              <p:nvPr/>
            </p:nvSpPr>
            <p:spPr bwMode="auto">
              <a:xfrm>
                <a:off x="5531" y="425"/>
                <a:ext cx="11" cy="8"/>
              </a:xfrm>
              <a:custGeom>
                <a:avLst/>
                <a:gdLst>
                  <a:gd name="T0" fmla="*/ 11 w 11"/>
                  <a:gd name="T1" fmla="*/ 7 h 8"/>
                  <a:gd name="T2" fmla="*/ 11 w 11"/>
                  <a:gd name="T3" fmla="*/ 8 h 8"/>
                  <a:gd name="T4" fmla="*/ 0 w 11"/>
                  <a:gd name="T5" fmla="*/ 8 h 8"/>
                  <a:gd name="T6" fmla="*/ 0 w 11"/>
                  <a:gd name="T7" fmla="*/ 0 h 8"/>
                  <a:gd name="T8" fmla="*/ 1 w 11"/>
                  <a:gd name="T9" fmla="*/ 1 h 8"/>
                  <a:gd name="T10" fmla="*/ 1 w 11"/>
                  <a:gd name="T11" fmla="*/ 7 h 8"/>
                  <a:gd name="T12" fmla="*/ 10 w 11"/>
                  <a:gd name="T13" fmla="*/ 7 h 8"/>
                  <a:gd name="T14" fmla="*/ 10 w 11"/>
                  <a:gd name="T15" fmla="*/ 6 h 8"/>
                  <a:gd name="T16" fmla="*/ 10 w 11"/>
                  <a:gd name="T17" fmla="*/ 1 h 8"/>
                  <a:gd name="T18" fmla="*/ 10 w 11"/>
                  <a:gd name="T19" fmla="*/ 1 h 8"/>
                  <a:gd name="T20" fmla="*/ 11 w 11"/>
                  <a:gd name="T21" fmla="*/ 0 h 8"/>
                  <a:gd name="T22" fmla="*/ 11 w 11"/>
                  <a:gd name="T23" fmla="*/ 7 h 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1" h="8">
                    <a:moveTo>
                      <a:pt x="11" y="7"/>
                    </a:moveTo>
                    <a:lnTo>
                      <a:pt x="11" y="8"/>
                    </a:lnTo>
                    <a:lnTo>
                      <a:pt x="0" y="8"/>
                    </a:lnTo>
                    <a:lnTo>
                      <a:pt x="0" y="0"/>
                    </a:lnTo>
                    <a:lnTo>
                      <a:pt x="1" y="1"/>
                    </a:lnTo>
                    <a:lnTo>
                      <a:pt x="1" y="7"/>
                    </a:lnTo>
                    <a:lnTo>
                      <a:pt x="10" y="7"/>
                    </a:lnTo>
                    <a:lnTo>
                      <a:pt x="10" y="6"/>
                    </a:lnTo>
                    <a:lnTo>
                      <a:pt x="10" y="1"/>
                    </a:lnTo>
                    <a:lnTo>
                      <a:pt x="11" y="0"/>
                    </a:lnTo>
                    <a:lnTo>
                      <a:pt x="11" y="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25" name="Freeform 119"/>
              <p:cNvSpPr>
                <a:spLocks/>
              </p:cNvSpPr>
              <p:nvPr/>
            </p:nvSpPr>
            <p:spPr bwMode="auto">
              <a:xfrm>
                <a:off x="5532" y="422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2 h 2"/>
                  <a:gd name="T4" fmla="*/ 0 w 2"/>
                  <a:gd name="T5" fmla="*/ 2 h 2"/>
                  <a:gd name="T6" fmla="*/ 0 w 2"/>
                  <a:gd name="T7" fmla="*/ 0 h 2"/>
                  <a:gd name="T8" fmla="*/ 0 w 2"/>
                  <a:gd name="T9" fmla="*/ 0 h 2"/>
                  <a:gd name="T10" fmla="*/ 2 w 2"/>
                  <a:gd name="T11" fmla="*/ 0 h 2"/>
                  <a:gd name="T12" fmla="*/ 2 w 2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26" name="Freeform 120"/>
              <p:cNvSpPr>
                <a:spLocks/>
              </p:cNvSpPr>
              <p:nvPr/>
            </p:nvSpPr>
            <p:spPr bwMode="auto">
              <a:xfrm>
                <a:off x="5514" y="415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3 h 3"/>
                  <a:gd name="T4" fmla="*/ 0 w 1"/>
                  <a:gd name="T5" fmla="*/ 2 h 3"/>
                  <a:gd name="T6" fmla="*/ 0 w 1"/>
                  <a:gd name="T7" fmla="*/ 0 h 3"/>
                  <a:gd name="T8" fmla="*/ 1 w 1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2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27" name="Freeform 121"/>
              <p:cNvSpPr>
                <a:spLocks/>
              </p:cNvSpPr>
              <p:nvPr/>
            </p:nvSpPr>
            <p:spPr bwMode="auto">
              <a:xfrm>
                <a:off x="5531" y="349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0 h 3"/>
                  <a:gd name="T8" fmla="*/ 1 w 1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28" name="Freeform 122"/>
              <p:cNvSpPr>
                <a:spLocks/>
              </p:cNvSpPr>
              <p:nvPr/>
            </p:nvSpPr>
            <p:spPr bwMode="auto">
              <a:xfrm>
                <a:off x="5511" y="390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0 w 2"/>
                  <a:gd name="T11" fmla="*/ 0 h 1"/>
                  <a:gd name="T12" fmla="*/ 2 w 2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29" name="Freeform 123"/>
              <p:cNvSpPr>
                <a:spLocks/>
              </p:cNvSpPr>
              <p:nvPr/>
            </p:nvSpPr>
            <p:spPr bwMode="auto">
              <a:xfrm>
                <a:off x="5564" y="410"/>
                <a:ext cx="3" cy="2"/>
              </a:xfrm>
              <a:custGeom>
                <a:avLst/>
                <a:gdLst>
                  <a:gd name="T0" fmla="*/ 0 w 3"/>
                  <a:gd name="T1" fmla="*/ 1 h 2"/>
                  <a:gd name="T2" fmla="*/ 2 w 3"/>
                  <a:gd name="T3" fmla="*/ 0 h 2"/>
                  <a:gd name="T4" fmla="*/ 3 w 3"/>
                  <a:gd name="T5" fmla="*/ 1 h 2"/>
                  <a:gd name="T6" fmla="*/ 2 w 3"/>
                  <a:gd name="T7" fmla="*/ 2 h 2"/>
                  <a:gd name="T8" fmla="*/ 0 w 3"/>
                  <a:gd name="T9" fmla="*/ 1 h 2"/>
                  <a:gd name="T10" fmla="*/ 0 w 3"/>
                  <a:gd name="T11" fmla="*/ 1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2">
                    <a:moveTo>
                      <a:pt x="0" y="1"/>
                    </a:moveTo>
                    <a:lnTo>
                      <a:pt x="2" y="0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30" name="Freeform 124"/>
              <p:cNvSpPr>
                <a:spLocks/>
              </p:cNvSpPr>
              <p:nvPr/>
            </p:nvSpPr>
            <p:spPr bwMode="auto">
              <a:xfrm>
                <a:off x="4759" y="358"/>
                <a:ext cx="61" cy="60"/>
              </a:xfrm>
              <a:custGeom>
                <a:avLst/>
                <a:gdLst>
                  <a:gd name="T0" fmla="*/ 37 w 61"/>
                  <a:gd name="T1" fmla="*/ 25 h 60"/>
                  <a:gd name="T2" fmla="*/ 37 w 61"/>
                  <a:gd name="T3" fmla="*/ 25 h 60"/>
                  <a:gd name="T4" fmla="*/ 30 w 61"/>
                  <a:gd name="T5" fmla="*/ 18 h 60"/>
                  <a:gd name="T6" fmla="*/ 21 w 61"/>
                  <a:gd name="T7" fmla="*/ 14 h 60"/>
                  <a:gd name="T8" fmla="*/ 12 w 61"/>
                  <a:gd name="T9" fmla="*/ 11 h 60"/>
                  <a:gd name="T10" fmla="*/ 0 w 61"/>
                  <a:gd name="T11" fmla="*/ 9 h 60"/>
                  <a:gd name="T12" fmla="*/ 0 w 61"/>
                  <a:gd name="T13" fmla="*/ 9 h 60"/>
                  <a:gd name="T14" fmla="*/ 0 w 61"/>
                  <a:gd name="T15" fmla="*/ 0 h 60"/>
                  <a:gd name="T16" fmla="*/ 0 w 61"/>
                  <a:gd name="T17" fmla="*/ 0 h 60"/>
                  <a:gd name="T18" fmla="*/ 0 w 61"/>
                  <a:gd name="T19" fmla="*/ 0 h 60"/>
                  <a:gd name="T20" fmla="*/ 14 w 61"/>
                  <a:gd name="T21" fmla="*/ 1 h 60"/>
                  <a:gd name="T22" fmla="*/ 26 w 61"/>
                  <a:gd name="T23" fmla="*/ 5 h 60"/>
                  <a:gd name="T24" fmla="*/ 35 w 61"/>
                  <a:gd name="T25" fmla="*/ 11 h 60"/>
                  <a:gd name="T26" fmla="*/ 44 w 61"/>
                  <a:gd name="T27" fmla="*/ 18 h 60"/>
                  <a:gd name="T28" fmla="*/ 44 w 61"/>
                  <a:gd name="T29" fmla="*/ 18 h 60"/>
                  <a:gd name="T30" fmla="*/ 51 w 61"/>
                  <a:gd name="T31" fmla="*/ 26 h 60"/>
                  <a:gd name="T32" fmla="*/ 56 w 61"/>
                  <a:gd name="T33" fmla="*/ 36 h 60"/>
                  <a:gd name="T34" fmla="*/ 59 w 61"/>
                  <a:gd name="T35" fmla="*/ 47 h 60"/>
                  <a:gd name="T36" fmla="*/ 61 w 61"/>
                  <a:gd name="T37" fmla="*/ 60 h 60"/>
                  <a:gd name="T38" fmla="*/ 61 w 61"/>
                  <a:gd name="T39" fmla="*/ 60 h 60"/>
                  <a:gd name="T40" fmla="*/ 51 w 61"/>
                  <a:gd name="T41" fmla="*/ 60 h 60"/>
                  <a:gd name="T42" fmla="*/ 51 w 61"/>
                  <a:gd name="T43" fmla="*/ 60 h 60"/>
                  <a:gd name="T44" fmla="*/ 49 w 61"/>
                  <a:gd name="T45" fmla="*/ 49 h 60"/>
                  <a:gd name="T46" fmla="*/ 47 w 61"/>
                  <a:gd name="T47" fmla="*/ 39 h 60"/>
                  <a:gd name="T48" fmla="*/ 42 w 61"/>
                  <a:gd name="T49" fmla="*/ 32 h 60"/>
                  <a:gd name="T50" fmla="*/ 37 w 61"/>
                  <a:gd name="T51" fmla="*/ 25 h 60"/>
                  <a:gd name="T52" fmla="*/ 37 w 61"/>
                  <a:gd name="T53" fmla="*/ 25 h 6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61" h="60">
                    <a:moveTo>
                      <a:pt x="37" y="25"/>
                    </a:moveTo>
                    <a:lnTo>
                      <a:pt x="37" y="25"/>
                    </a:lnTo>
                    <a:lnTo>
                      <a:pt x="30" y="18"/>
                    </a:lnTo>
                    <a:lnTo>
                      <a:pt x="21" y="14"/>
                    </a:lnTo>
                    <a:lnTo>
                      <a:pt x="12" y="11"/>
                    </a:lnTo>
                    <a:lnTo>
                      <a:pt x="0" y="9"/>
                    </a:lnTo>
                    <a:lnTo>
                      <a:pt x="0" y="0"/>
                    </a:lnTo>
                    <a:lnTo>
                      <a:pt x="14" y="1"/>
                    </a:lnTo>
                    <a:lnTo>
                      <a:pt x="26" y="5"/>
                    </a:lnTo>
                    <a:lnTo>
                      <a:pt x="35" y="11"/>
                    </a:lnTo>
                    <a:lnTo>
                      <a:pt x="44" y="18"/>
                    </a:lnTo>
                    <a:lnTo>
                      <a:pt x="51" y="26"/>
                    </a:lnTo>
                    <a:lnTo>
                      <a:pt x="56" y="36"/>
                    </a:lnTo>
                    <a:lnTo>
                      <a:pt x="59" y="47"/>
                    </a:lnTo>
                    <a:lnTo>
                      <a:pt x="61" y="60"/>
                    </a:lnTo>
                    <a:lnTo>
                      <a:pt x="51" y="60"/>
                    </a:lnTo>
                    <a:lnTo>
                      <a:pt x="49" y="49"/>
                    </a:lnTo>
                    <a:lnTo>
                      <a:pt x="47" y="39"/>
                    </a:lnTo>
                    <a:lnTo>
                      <a:pt x="42" y="32"/>
                    </a:lnTo>
                    <a:lnTo>
                      <a:pt x="37" y="2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31" name="Freeform 125"/>
              <p:cNvSpPr>
                <a:spLocks/>
              </p:cNvSpPr>
              <p:nvPr/>
            </p:nvSpPr>
            <p:spPr bwMode="auto">
              <a:xfrm>
                <a:off x="5507" y="362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3 h 3"/>
                  <a:gd name="T4" fmla="*/ 0 w 1"/>
                  <a:gd name="T5" fmla="*/ 1 h 3"/>
                  <a:gd name="T6" fmla="*/ 0 w 1"/>
                  <a:gd name="T7" fmla="*/ 0 h 3"/>
                  <a:gd name="T8" fmla="*/ 1 w 1"/>
                  <a:gd name="T9" fmla="*/ 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32" name="Freeform 126"/>
              <p:cNvSpPr>
                <a:spLocks/>
              </p:cNvSpPr>
              <p:nvPr/>
            </p:nvSpPr>
            <p:spPr bwMode="auto">
              <a:xfrm>
                <a:off x="4543" y="367"/>
                <a:ext cx="2" cy="5"/>
              </a:xfrm>
              <a:custGeom>
                <a:avLst/>
                <a:gdLst>
                  <a:gd name="T0" fmla="*/ 2 w 2"/>
                  <a:gd name="T1" fmla="*/ 0 h 5"/>
                  <a:gd name="T2" fmla="*/ 2 w 2"/>
                  <a:gd name="T3" fmla="*/ 0 h 5"/>
                  <a:gd name="T4" fmla="*/ 2 w 2"/>
                  <a:gd name="T5" fmla="*/ 3 h 5"/>
                  <a:gd name="T6" fmla="*/ 0 w 2"/>
                  <a:gd name="T7" fmla="*/ 5 h 5"/>
                  <a:gd name="T8" fmla="*/ 0 w 2"/>
                  <a:gd name="T9" fmla="*/ 2 h 5"/>
                  <a:gd name="T10" fmla="*/ 2 w 2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5">
                    <a:moveTo>
                      <a:pt x="2" y="0"/>
                    </a:moveTo>
                    <a:lnTo>
                      <a:pt x="2" y="0"/>
                    </a:lnTo>
                    <a:lnTo>
                      <a:pt x="2" y="3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33" name="Freeform 127"/>
              <p:cNvSpPr>
                <a:spLocks/>
              </p:cNvSpPr>
              <p:nvPr/>
            </p:nvSpPr>
            <p:spPr bwMode="auto">
              <a:xfrm>
                <a:off x="5511" y="384"/>
                <a:ext cx="2" cy="6"/>
              </a:xfrm>
              <a:custGeom>
                <a:avLst/>
                <a:gdLst>
                  <a:gd name="T0" fmla="*/ 2 w 2"/>
                  <a:gd name="T1" fmla="*/ 6 h 6"/>
                  <a:gd name="T2" fmla="*/ 0 w 2"/>
                  <a:gd name="T3" fmla="*/ 6 h 6"/>
                  <a:gd name="T4" fmla="*/ 0 w 2"/>
                  <a:gd name="T5" fmla="*/ 6 h 6"/>
                  <a:gd name="T6" fmla="*/ 0 w 2"/>
                  <a:gd name="T7" fmla="*/ 3 h 6"/>
                  <a:gd name="T8" fmla="*/ 0 w 2"/>
                  <a:gd name="T9" fmla="*/ 3 h 6"/>
                  <a:gd name="T10" fmla="*/ 0 w 2"/>
                  <a:gd name="T11" fmla="*/ 0 h 6"/>
                  <a:gd name="T12" fmla="*/ 2 w 2"/>
                  <a:gd name="T13" fmla="*/ 0 h 6"/>
                  <a:gd name="T14" fmla="*/ 2 w 2"/>
                  <a:gd name="T15" fmla="*/ 0 h 6"/>
                  <a:gd name="T16" fmla="*/ 2 w 2"/>
                  <a:gd name="T17" fmla="*/ 3 h 6"/>
                  <a:gd name="T18" fmla="*/ 2 w 2"/>
                  <a:gd name="T19" fmla="*/ 3 h 6"/>
                  <a:gd name="T20" fmla="*/ 2 w 2"/>
                  <a:gd name="T21" fmla="*/ 6 h 6"/>
                  <a:gd name="T22" fmla="*/ 2 w 2"/>
                  <a:gd name="T23" fmla="*/ 6 h 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" h="6">
                    <a:moveTo>
                      <a:pt x="2" y="6"/>
                    </a:move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3"/>
                    </a:lnTo>
                    <a:lnTo>
                      <a:pt x="2" y="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34" name="Freeform 128"/>
              <p:cNvSpPr>
                <a:spLocks/>
              </p:cNvSpPr>
              <p:nvPr/>
            </p:nvSpPr>
            <p:spPr bwMode="auto">
              <a:xfrm>
                <a:off x="5521" y="25"/>
                <a:ext cx="63" cy="47"/>
              </a:xfrm>
              <a:custGeom>
                <a:avLst/>
                <a:gdLst>
                  <a:gd name="T0" fmla="*/ 63 w 63"/>
                  <a:gd name="T1" fmla="*/ 47 h 47"/>
                  <a:gd name="T2" fmla="*/ 45 w 63"/>
                  <a:gd name="T3" fmla="*/ 47 h 47"/>
                  <a:gd name="T4" fmla="*/ 35 w 63"/>
                  <a:gd name="T5" fmla="*/ 35 h 47"/>
                  <a:gd name="T6" fmla="*/ 35 w 63"/>
                  <a:gd name="T7" fmla="*/ 35 h 47"/>
                  <a:gd name="T8" fmla="*/ 32 w 63"/>
                  <a:gd name="T9" fmla="*/ 33 h 47"/>
                  <a:gd name="T10" fmla="*/ 31 w 63"/>
                  <a:gd name="T11" fmla="*/ 31 h 47"/>
                  <a:gd name="T12" fmla="*/ 28 w 63"/>
                  <a:gd name="T13" fmla="*/ 33 h 47"/>
                  <a:gd name="T14" fmla="*/ 28 w 63"/>
                  <a:gd name="T15" fmla="*/ 33 h 47"/>
                  <a:gd name="T16" fmla="*/ 25 w 63"/>
                  <a:gd name="T17" fmla="*/ 35 h 47"/>
                  <a:gd name="T18" fmla="*/ 17 w 63"/>
                  <a:gd name="T19" fmla="*/ 47 h 47"/>
                  <a:gd name="T20" fmla="*/ 0 w 63"/>
                  <a:gd name="T21" fmla="*/ 47 h 47"/>
                  <a:gd name="T22" fmla="*/ 22 w 63"/>
                  <a:gd name="T23" fmla="*/ 23 h 47"/>
                  <a:gd name="T24" fmla="*/ 0 w 63"/>
                  <a:gd name="T25" fmla="*/ 0 h 47"/>
                  <a:gd name="T26" fmla="*/ 17 w 63"/>
                  <a:gd name="T27" fmla="*/ 0 h 47"/>
                  <a:gd name="T28" fmla="*/ 18 w 63"/>
                  <a:gd name="T29" fmla="*/ 0 h 47"/>
                  <a:gd name="T30" fmla="*/ 27 w 63"/>
                  <a:gd name="T31" fmla="*/ 10 h 47"/>
                  <a:gd name="T32" fmla="*/ 27 w 63"/>
                  <a:gd name="T33" fmla="*/ 10 h 47"/>
                  <a:gd name="T34" fmla="*/ 27 w 63"/>
                  <a:gd name="T35" fmla="*/ 10 h 47"/>
                  <a:gd name="T36" fmla="*/ 29 w 63"/>
                  <a:gd name="T37" fmla="*/ 13 h 47"/>
                  <a:gd name="T38" fmla="*/ 31 w 63"/>
                  <a:gd name="T39" fmla="*/ 16 h 47"/>
                  <a:gd name="T40" fmla="*/ 34 w 63"/>
                  <a:gd name="T41" fmla="*/ 13 h 47"/>
                  <a:gd name="T42" fmla="*/ 34 w 63"/>
                  <a:gd name="T43" fmla="*/ 13 h 47"/>
                  <a:gd name="T44" fmla="*/ 36 w 63"/>
                  <a:gd name="T45" fmla="*/ 10 h 47"/>
                  <a:gd name="T46" fmla="*/ 45 w 63"/>
                  <a:gd name="T47" fmla="*/ 0 h 47"/>
                  <a:gd name="T48" fmla="*/ 62 w 63"/>
                  <a:gd name="T49" fmla="*/ 0 h 47"/>
                  <a:gd name="T50" fmla="*/ 39 w 63"/>
                  <a:gd name="T51" fmla="*/ 23 h 47"/>
                  <a:gd name="T52" fmla="*/ 42 w 63"/>
                  <a:gd name="T53" fmla="*/ 24 h 47"/>
                  <a:gd name="T54" fmla="*/ 63 w 63"/>
                  <a:gd name="T55" fmla="*/ 47 h 4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63" h="47">
                    <a:moveTo>
                      <a:pt x="63" y="47"/>
                    </a:moveTo>
                    <a:lnTo>
                      <a:pt x="45" y="47"/>
                    </a:lnTo>
                    <a:lnTo>
                      <a:pt x="35" y="35"/>
                    </a:lnTo>
                    <a:lnTo>
                      <a:pt x="32" y="33"/>
                    </a:lnTo>
                    <a:lnTo>
                      <a:pt x="31" y="31"/>
                    </a:lnTo>
                    <a:lnTo>
                      <a:pt x="28" y="33"/>
                    </a:lnTo>
                    <a:lnTo>
                      <a:pt x="25" y="35"/>
                    </a:lnTo>
                    <a:lnTo>
                      <a:pt x="17" y="47"/>
                    </a:lnTo>
                    <a:lnTo>
                      <a:pt x="0" y="47"/>
                    </a:lnTo>
                    <a:lnTo>
                      <a:pt x="22" y="23"/>
                    </a:lnTo>
                    <a:lnTo>
                      <a:pt x="0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7" y="10"/>
                    </a:lnTo>
                    <a:lnTo>
                      <a:pt x="29" y="13"/>
                    </a:lnTo>
                    <a:lnTo>
                      <a:pt x="31" y="16"/>
                    </a:lnTo>
                    <a:lnTo>
                      <a:pt x="34" y="13"/>
                    </a:lnTo>
                    <a:lnTo>
                      <a:pt x="36" y="10"/>
                    </a:lnTo>
                    <a:lnTo>
                      <a:pt x="45" y="0"/>
                    </a:lnTo>
                    <a:lnTo>
                      <a:pt x="62" y="0"/>
                    </a:lnTo>
                    <a:lnTo>
                      <a:pt x="39" y="23"/>
                    </a:lnTo>
                    <a:lnTo>
                      <a:pt x="42" y="24"/>
                    </a:lnTo>
                    <a:lnTo>
                      <a:pt x="63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35" name="Freeform 129"/>
              <p:cNvSpPr>
                <a:spLocks/>
              </p:cNvSpPr>
              <p:nvPr/>
            </p:nvSpPr>
            <p:spPr bwMode="auto">
              <a:xfrm>
                <a:off x="5427" y="11"/>
                <a:ext cx="250" cy="89"/>
              </a:xfrm>
              <a:custGeom>
                <a:avLst/>
                <a:gdLst>
                  <a:gd name="T0" fmla="*/ 219 w 250"/>
                  <a:gd name="T1" fmla="*/ 89 h 89"/>
                  <a:gd name="T2" fmla="*/ 0 w 250"/>
                  <a:gd name="T3" fmla="*/ 89 h 89"/>
                  <a:gd name="T4" fmla="*/ 0 w 250"/>
                  <a:gd name="T5" fmla="*/ 0 h 89"/>
                  <a:gd name="T6" fmla="*/ 3 w 250"/>
                  <a:gd name="T7" fmla="*/ 0 h 89"/>
                  <a:gd name="T8" fmla="*/ 3 w 250"/>
                  <a:gd name="T9" fmla="*/ 86 h 89"/>
                  <a:gd name="T10" fmla="*/ 219 w 250"/>
                  <a:gd name="T11" fmla="*/ 86 h 89"/>
                  <a:gd name="T12" fmla="*/ 219 w 250"/>
                  <a:gd name="T13" fmla="*/ 86 h 89"/>
                  <a:gd name="T14" fmla="*/ 244 w 250"/>
                  <a:gd name="T15" fmla="*/ 84 h 89"/>
                  <a:gd name="T16" fmla="*/ 244 w 250"/>
                  <a:gd name="T17" fmla="*/ 84 h 89"/>
                  <a:gd name="T18" fmla="*/ 247 w 250"/>
                  <a:gd name="T19" fmla="*/ 84 h 89"/>
                  <a:gd name="T20" fmla="*/ 247 w 250"/>
                  <a:gd name="T21" fmla="*/ 86 h 89"/>
                  <a:gd name="T22" fmla="*/ 248 w 250"/>
                  <a:gd name="T23" fmla="*/ 86 h 89"/>
                  <a:gd name="T24" fmla="*/ 250 w 250"/>
                  <a:gd name="T25" fmla="*/ 86 h 89"/>
                  <a:gd name="T26" fmla="*/ 250 w 250"/>
                  <a:gd name="T27" fmla="*/ 86 h 89"/>
                  <a:gd name="T28" fmla="*/ 240 w 250"/>
                  <a:gd name="T29" fmla="*/ 89 h 89"/>
                  <a:gd name="T30" fmla="*/ 219 w 250"/>
                  <a:gd name="T31" fmla="*/ 89 h 89"/>
                  <a:gd name="T32" fmla="*/ 219 w 250"/>
                  <a:gd name="T33" fmla="*/ 89 h 8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50" h="89">
                    <a:moveTo>
                      <a:pt x="219" y="89"/>
                    </a:moveTo>
                    <a:lnTo>
                      <a:pt x="0" y="89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86"/>
                    </a:lnTo>
                    <a:lnTo>
                      <a:pt x="219" y="86"/>
                    </a:lnTo>
                    <a:lnTo>
                      <a:pt x="244" y="84"/>
                    </a:lnTo>
                    <a:lnTo>
                      <a:pt x="247" y="84"/>
                    </a:lnTo>
                    <a:lnTo>
                      <a:pt x="247" y="86"/>
                    </a:lnTo>
                    <a:lnTo>
                      <a:pt x="248" y="86"/>
                    </a:lnTo>
                    <a:lnTo>
                      <a:pt x="250" y="86"/>
                    </a:lnTo>
                    <a:lnTo>
                      <a:pt x="240" y="89"/>
                    </a:lnTo>
                    <a:lnTo>
                      <a:pt x="219" y="89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36" name="Freeform 130"/>
              <p:cNvSpPr>
                <a:spLocks/>
              </p:cNvSpPr>
              <p:nvPr/>
            </p:nvSpPr>
            <p:spPr bwMode="auto">
              <a:xfrm>
                <a:off x="65" y="42"/>
                <a:ext cx="67" cy="46"/>
              </a:xfrm>
              <a:custGeom>
                <a:avLst/>
                <a:gdLst>
                  <a:gd name="T0" fmla="*/ 45 w 67"/>
                  <a:gd name="T1" fmla="*/ 23 h 46"/>
                  <a:gd name="T2" fmla="*/ 45 w 67"/>
                  <a:gd name="T3" fmla="*/ 23 h 46"/>
                  <a:gd name="T4" fmla="*/ 49 w 67"/>
                  <a:gd name="T5" fmla="*/ 38 h 46"/>
                  <a:gd name="T6" fmla="*/ 49 w 67"/>
                  <a:gd name="T7" fmla="*/ 38 h 46"/>
                  <a:gd name="T8" fmla="*/ 49 w 67"/>
                  <a:gd name="T9" fmla="*/ 38 h 46"/>
                  <a:gd name="T10" fmla="*/ 52 w 67"/>
                  <a:gd name="T11" fmla="*/ 23 h 46"/>
                  <a:gd name="T12" fmla="*/ 59 w 67"/>
                  <a:gd name="T13" fmla="*/ 0 h 46"/>
                  <a:gd name="T14" fmla="*/ 67 w 67"/>
                  <a:gd name="T15" fmla="*/ 0 h 46"/>
                  <a:gd name="T16" fmla="*/ 52 w 67"/>
                  <a:gd name="T17" fmla="*/ 46 h 46"/>
                  <a:gd name="T18" fmla="*/ 45 w 67"/>
                  <a:gd name="T19" fmla="*/ 46 h 46"/>
                  <a:gd name="T20" fmla="*/ 38 w 67"/>
                  <a:gd name="T21" fmla="*/ 24 h 46"/>
                  <a:gd name="T22" fmla="*/ 38 w 67"/>
                  <a:gd name="T23" fmla="*/ 24 h 46"/>
                  <a:gd name="T24" fmla="*/ 34 w 67"/>
                  <a:gd name="T25" fmla="*/ 8 h 46"/>
                  <a:gd name="T26" fmla="*/ 34 w 67"/>
                  <a:gd name="T27" fmla="*/ 8 h 46"/>
                  <a:gd name="T28" fmla="*/ 34 w 67"/>
                  <a:gd name="T29" fmla="*/ 8 h 46"/>
                  <a:gd name="T30" fmla="*/ 30 w 67"/>
                  <a:gd name="T31" fmla="*/ 24 h 46"/>
                  <a:gd name="T32" fmla="*/ 23 w 67"/>
                  <a:gd name="T33" fmla="*/ 46 h 46"/>
                  <a:gd name="T34" fmla="*/ 14 w 67"/>
                  <a:gd name="T35" fmla="*/ 46 h 46"/>
                  <a:gd name="T36" fmla="*/ 0 w 67"/>
                  <a:gd name="T37" fmla="*/ 0 h 46"/>
                  <a:gd name="T38" fmla="*/ 9 w 67"/>
                  <a:gd name="T39" fmla="*/ 0 h 46"/>
                  <a:gd name="T40" fmla="*/ 16 w 67"/>
                  <a:gd name="T41" fmla="*/ 23 h 46"/>
                  <a:gd name="T42" fmla="*/ 16 w 67"/>
                  <a:gd name="T43" fmla="*/ 23 h 46"/>
                  <a:gd name="T44" fmla="*/ 18 w 67"/>
                  <a:gd name="T45" fmla="*/ 38 h 46"/>
                  <a:gd name="T46" fmla="*/ 18 w 67"/>
                  <a:gd name="T47" fmla="*/ 38 h 46"/>
                  <a:gd name="T48" fmla="*/ 18 w 67"/>
                  <a:gd name="T49" fmla="*/ 38 h 46"/>
                  <a:gd name="T50" fmla="*/ 23 w 67"/>
                  <a:gd name="T51" fmla="*/ 23 h 46"/>
                  <a:gd name="T52" fmla="*/ 31 w 67"/>
                  <a:gd name="T53" fmla="*/ 0 h 46"/>
                  <a:gd name="T54" fmla="*/ 38 w 67"/>
                  <a:gd name="T55" fmla="*/ 0 h 46"/>
                  <a:gd name="T56" fmla="*/ 45 w 67"/>
                  <a:gd name="T57" fmla="*/ 23 h 4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7" h="46">
                    <a:moveTo>
                      <a:pt x="45" y="23"/>
                    </a:moveTo>
                    <a:lnTo>
                      <a:pt x="45" y="23"/>
                    </a:lnTo>
                    <a:lnTo>
                      <a:pt x="49" y="38"/>
                    </a:lnTo>
                    <a:lnTo>
                      <a:pt x="52" y="23"/>
                    </a:lnTo>
                    <a:lnTo>
                      <a:pt x="59" y="0"/>
                    </a:lnTo>
                    <a:lnTo>
                      <a:pt x="67" y="0"/>
                    </a:lnTo>
                    <a:lnTo>
                      <a:pt x="52" y="46"/>
                    </a:lnTo>
                    <a:lnTo>
                      <a:pt x="45" y="46"/>
                    </a:lnTo>
                    <a:lnTo>
                      <a:pt x="38" y="24"/>
                    </a:lnTo>
                    <a:lnTo>
                      <a:pt x="34" y="8"/>
                    </a:lnTo>
                    <a:lnTo>
                      <a:pt x="30" y="24"/>
                    </a:lnTo>
                    <a:lnTo>
                      <a:pt x="23" y="46"/>
                    </a:lnTo>
                    <a:lnTo>
                      <a:pt x="14" y="46"/>
                    </a:lnTo>
                    <a:lnTo>
                      <a:pt x="0" y="0"/>
                    </a:lnTo>
                    <a:lnTo>
                      <a:pt x="9" y="0"/>
                    </a:lnTo>
                    <a:lnTo>
                      <a:pt x="16" y="23"/>
                    </a:lnTo>
                    <a:lnTo>
                      <a:pt x="18" y="38"/>
                    </a:lnTo>
                    <a:lnTo>
                      <a:pt x="23" y="23"/>
                    </a:lnTo>
                    <a:lnTo>
                      <a:pt x="31" y="0"/>
                    </a:lnTo>
                    <a:lnTo>
                      <a:pt x="38" y="0"/>
                    </a:lnTo>
                    <a:lnTo>
                      <a:pt x="45" y="2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37" name="Freeform 131"/>
              <p:cNvSpPr>
                <a:spLocks/>
              </p:cNvSpPr>
              <p:nvPr/>
            </p:nvSpPr>
            <p:spPr bwMode="auto">
              <a:xfrm>
                <a:off x="5522" y="360"/>
                <a:ext cx="9" cy="6"/>
              </a:xfrm>
              <a:custGeom>
                <a:avLst/>
                <a:gdLst>
                  <a:gd name="T0" fmla="*/ 9 w 9"/>
                  <a:gd name="T1" fmla="*/ 0 h 6"/>
                  <a:gd name="T2" fmla="*/ 9 w 9"/>
                  <a:gd name="T3" fmla="*/ 3 h 6"/>
                  <a:gd name="T4" fmla="*/ 9 w 9"/>
                  <a:gd name="T5" fmla="*/ 3 h 6"/>
                  <a:gd name="T6" fmla="*/ 2 w 9"/>
                  <a:gd name="T7" fmla="*/ 6 h 6"/>
                  <a:gd name="T8" fmla="*/ 0 w 9"/>
                  <a:gd name="T9" fmla="*/ 5 h 6"/>
                  <a:gd name="T10" fmla="*/ 0 w 9"/>
                  <a:gd name="T11" fmla="*/ 5 h 6"/>
                  <a:gd name="T12" fmla="*/ 9 w 9"/>
                  <a:gd name="T13" fmla="*/ 0 h 6"/>
                  <a:gd name="T14" fmla="*/ 9 w 9"/>
                  <a:gd name="T15" fmla="*/ 0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9" h="6">
                    <a:moveTo>
                      <a:pt x="9" y="0"/>
                    </a:moveTo>
                    <a:lnTo>
                      <a:pt x="9" y="3"/>
                    </a:lnTo>
                    <a:lnTo>
                      <a:pt x="2" y="6"/>
                    </a:lnTo>
                    <a:lnTo>
                      <a:pt x="0" y="5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38" name="Rectangle 132"/>
              <p:cNvSpPr>
                <a:spLocks noChangeArrowheads="1"/>
              </p:cNvSpPr>
              <p:nvPr/>
            </p:nvSpPr>
            <p:spPr bwMode="auto">
              <a:xfrm>
                <a:off x="4570" y="400"/>
                <a:ext cx="10" cy="24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639" name="Freeform 133"/>
              <p:cNvSpPr>
                <a:spLocks/>
              </p:cNvSpPr>
              <p:nvPr/>
            </p:nvSpPr>
            <p:spPr bwMode="auto">
              <a:xfrm>
                <a:off x="5550" y="32"/>
                <a:ext cx="5" cy="4"/>
              </a:xfrm>
              <a:custGeom>
                <a:avLst/>
                <a:gdLst>
                  <a:gd name="T0" fmla="*/ 5 w 5"/>
                  <a:gd name="T1" fmla="*/ 2 h 4"/>
                  <a:gd name="T2" fmla="*/ 5 w 5"/>
                  <a:gd name="T3" fmla="*/ 2 h 4"/>
                  <a:gd name="T4" fmla="*/ 3 w 5"/>
                  <a:gd name="T5" fmla="*/ 4 h 4"/>
                  <a:gd name="T6" fmla="*/ 2 w 5"/>
                  <a:gd name="T7" fmla="*/ 4 h 4"/>
                  <a:gd name="T8" fmla="*/ 2 w 5"/>
                  <a:gd name="T9" fmla="*/ 4 h 4"/>
                  <a:gd name="T10" fmla="*/ 2 w 5"/>
                  <a:gd name="T11" fmla="*/ 4 h 4"/>
                  <a:gd name="T12" fmla="*/ 2 w 5"/>
                  <a:gd name="T13" fmla="*/ 4 h 4"/>
                  <a:gd name="T14" fmla="*/ 0 w 5"/>
                  <a:gd name="T15" fmla="*/ 2 h 4"/>
                  <a:gd name="T16" fmla="*/ 0 w 5"/>
                  <a:gd name="T17" fmla="*/ 2 h 4"/>
                  <a:gd name="T18" fmla="*/ 2 w 5"/>
                  <a:gd name="T19" fmla="*/ 0 h 4"/>
                  <a:gd name="T20" fmla="*/ 2 w 5"/>
                  <a:gd name="T21" fmla="*/ 0 h 4"/>
                  <a:gd name="T22" fmla="*/ 5 w 5"/>
                  <a:gd name="T23" fmla="*/ 2 h 4"/>
                  <a:gd name="T24" fmla="*/ 5 w 5"/>
                  <a:gd name="T25" fmla="*/ 2 h 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" h="4">
                    <a:moveTo>
                      <a:pt x="5" y="2"/>
                    </a:moveTo>
                    <a:lnTo>
                      <a:pt x="5" y="2"/>
                    </a:lnTo>
                    <a:lnTo>
                      <a:pt x="3" y="4"/>
                    </a:lnTo>
                    <a:lnTo>
                      <a:pt x="2" y="4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40" name="Freeform 134"/>
              <p:cNvSpPr>
                <a:spLocks noEditPoints="1"/>
              </p:cNvSpPr>
              <p:nvPr/>
            </p:nvSpPr>
            <p:spPr bwMode="auto">
              <a:xfrm>
                <a:off x="4541" y="397"/>
                <a:ext cx="15" cy="14"/>
              </a:xfrm>
              <a:custGeom>
                <a:avLst/>
                <a:gdLst>
                  <a:gd name="T0" fmla="*/ 0 w 15"/>
                  <a:gd name="T1" fmla="*/ 0 h 14"/>
                  <a:gd name="T2" fmla="*/ 15 w 15"/>
                  <a:gd name="T3" fmla="*/ 0 h 14"/>
                  <a:gd name="T4" fmla="*/ 15 w 15"/>
                  <a:gd name="T5" fmla="*/ 14 h 14"/>
                  <a:gd name="T6" fmla="*/ 0 w 15"/>
                  <a:gd name="T7" fmla="*/ 14 h 14"/>
                  <a:gd name="T8" fmla="*/ 0 w 15"/>
                  <a:gd name="T9" fmla="*/ 0 h 14"/>
                  <a:gd name="T10" fmla="*/ 1 w 15"/>
                  <a:gd name="T11" fmla="*/ 3 h 14"/>
                  <a:gd name="T12" fmla="*/ 1 w 15"/>
                  <a:gd name="T13" fmla="*/ 11 h 14"/>
                  <a:gd name="T14" fmla="*/ 12 w 15"/>
                  <a:gd name="T15" fmla="*/ 11 h 14"/>
                  <a:gd name="T16" fmla="*/ 12 w 15"/>
                  <a:gd name="T17" fmla="*/ 3 h 14"/>
                  <a:gd name="T18" fmla="*/ 1 w 15"/>
                  <a:gd name="T19" fmla="*/ 3 h 1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5" h="14">
                    <a:moveTo>
                      <a:pt x="0" y="0"/>
                    </a:moveTo>
                    <a:lnTo>
                      <a:pt x="15" y="0"/>
                    </a:lnTo>
                    <a:lnTo>
                      <a:pt x="15" y="14"/>
                    </a:lnTo>
                    <a:lnTo>
                      <a:pt x="0" y="14"/>
                    </a:lnTo>
                    <a:lnTo>
                      <a:pt x="0" y="0"/>
                    </a:lnTo>
                    <a:close/>
                    <a:moveTo>
                      <a:pt x="1" y="3"/>
                    </a:moveTo>
                    <a:lnTo>
                      <a:pt x="1" y="11"/>
                    </a:lnTo>
                    <a:lnTo>
                      <a:pt x="12" y="11"/>
                    </a:lnTo>
                    <a:lnTo>
                      <a:pt x="12" y="3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41" name="Freeform 135"/>
              <p:cNvSpPr>
                <a:spLocks/>
              </p:cNvSpPr>
              <p:nvPr/>
            </p:nvSpPr>
            <p:spPr bwMode="auto">
              <a:xfrm>
                <a:off x="5522" y="410"/>
                <a:ext cx="9" cy="4"/>
              </a:xfrm>
              <a:custGeom>
                <a:avLst/>
                <a:gdLst>
                  <a:gd name="T0" fmla="*/ 0 w 9"/>
                  <a:gd name="T1" fmla="*/ 0 h 4"/>
                  <a:gd name="T2" fmla="*/ 0 w 9"/>
                  <a:gd name="T3" fmla="*/ 0 h 4"/>
                  <a:gd name="T4" fmla="*/ 9 w 9"/>
                  <a:gd name="T5" fmla="*/ 2 h 4"/>
                  <a:gd name="T6" fmla="*/ 9 w 9"/>
                  <a:gd name="T7" fmla="*/ 4 h 4"/>
                  <a:gd name="T8" fmla="*/ 0 w 9"/>
                  <a:gd name="T9" fmla="*/ 1 h 4"/>
                  <a:gd name="T10" fmla="*/ 0 w 9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" h="4">
                    <a:moveTo>
                      <a:pt x="0" y="0"/>
                    </a:moveTo>
                    <a:lnTo>
                      <a:pt x="0" y="0"/>
                    </a:lnTo>
                    <a:lnTo>
                      <a:pt x="9" y="2"/>
                    </a:lnTo>
                    <a:lnTo>
                      <a:pt x="9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42" name="Freeform 136"/>
              <p:cNvSpPr>
                <a:spLocks/>
              </p:cNvSpPr>
              <p:nvPr/>
            </p:nvSpPr>
            <p:spPr bwMode="auto">
              <a:xfrm>
                <a:off x="5542" y="360"/>
                <a:ext cx="8" cy="6"/>
              </a:xfrm>
              <a:custGeom>
                <a:avLst/>
                <a:gdLst>
                  <a:gd name="T0" fmla="*/ 7 w 8"/>
                  <a:gd name="T1" fmla="*/ 6 h 6"/>
                  <a:gd name="T2" fmla="*/ 7 w 8"/>
                  <a:gd name="T3" fmla="*/ 6 h 6"/>
                  <a:gd name="T4" fmla="*/ 0 w 8"/>
                  <a:gd name="T5" fmla="*/ 3 h 6"/>
                  <a:gd name="T6" fmla="*/ 0 w 8"/>
                  <a:gd name="T7" fmla="*/ 0 h 6"/>
                  <a:gd name="T8" fmla="*/ 8 w 8"/>
                  <a:gd name="T9" fmla="*/ 5 h 6"/>
                  <a:gd name="T10" fmla="*/ 7 w 8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" h="6">
                    <a:moveTo>
                      <a:pt x="7" y="6"/>
                    </a:moveTo>
                    <a:lnTo>
                      <a:pt x="7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8" y="5"/>
                    </a:lnTo>
                    <a:lnTo>
                      <a:pt x="7" y="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43" name="Rectangle 137"/>
              <p:cNvSpPr>
                <a:spLocks noChangeArrowheads="1"/>
              </p:cNvSpPr>
              <p:nvPr/>
            </p:nvSpPr>
            <p:spPr bwMode="auto">
              <a:xfrm>
                <a:off x="5562" y="391"/>
                <a:ext cx="1" cy="2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644" name="Freeform 138"/>
              <p:cNvSpPr>
                <a:spLocks/>
              </p:cNvSpPr>
              <p:nvPr/>
            </p:nvSpPr>
            <p:spPr bwMode="auto">
              <a:xfrm>
                <a:off x="5490" y="382"/>
                <a:ext cx="9" cy="11"/>
              </a:xfrm>
              <a:custGeom>
                <a:avLst/>
                <a:gdLst>
                  <a:gd name="T0" fmla="*/ 9 w 9"/>
                  <a:gd name="T1" fmla="*/ 1 h 11"/>
                  <a:gd name="T2" fmla="*/ 2 w 9"/>
                  <a:gd name="T3" fmla="*/ 1 h 11"/>
                  <a:gd name="T4" fmla="*/ 2 w 9"/>
                  <a:gd name="T5" fmla="*/ 9 h 11"/>
                  <a:gd name="T6" fmla="*/ 2 w 9"/>
                  <a:gd name="T7" fmla="*/ 11 h 11"/>
                  <a:gd name="T8" fmla="*/ 0 w 9"/>
                  <a:gd name="T9" fmla="*/ 11 h 11"/>
                  <a:gd name="T10" fmla="*/ 0 w 9"/>
                  <a:gd name="T11" fmla="*/ 0 h 11"/>
                  <a:gd name="T12" fmla="*/ 9 w 9"/>
                  <a:gd name="T13" fmla="*/ 0 h 11"/>
                  <a:gd name="T14" fmla="*/ 9 w 9"/>
                  <a:gd name="T15" fmla="*/ 0 h 11"/>
                  <a:gd name="T16" fmla="*/ 9 w 9"/>
                  <a:gd name="T17" fmla="*/ 1 h 11"/>
                  <a:gd name="T18" fmla="*/ 9 w 9"/>
                  <a:gd name="T19" fmla="*/ 1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9" h="11">
                    <a:moveTo>
                      <a:pt x="9" y="1"/>
                    </a:moveTo>
                    <a:lnTo>
                      <a:pt x="2" y="1"/>
                    </a:lnTo>
                    <a:lnTo>
                      <a:pt x="2" y="9"/>
                    </a:lnTo>
                    <a:lnTo>
                      <a:pt x="2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9" y="0"/>
                    </a:lnTo>
                    <a:lnTo>
                      <a:pt x="9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45" name="Freeform 139"/>
              <p:cNvSpPr>
                <a:spLocks/>
              </p:cNvSpPr>
              <p:nvPr/>
            </p:nvSpPr>
            <p:spPr bwMode="auto">
              <a:xfrm>
                <a:off x="5165" y="11"/>
                <a:ext cx="123" cy="91"/>
              </a:xfrm>
              <a:custGeom>
                <a:avLst/>
                <a:gdLst>
                  <a:gd name="T0" fmla="*/ 123 w 123"/>
                  <a:gd name="T1" fmla="*/ 0 h 91"/>
                  <a:gd name="T2" fmla="*/ 123 w 123"/>
                  <a:gd name="T3" fmla="*/ 91 h 91"/>
                  <a:gd name="T4" fmla="*/ 17 w 123"/>
                  <a:gd name="T5" fmla="*/ 91 h 91"/>
                  <a:gd name="T6" fmla="*/ 17 w 123"/>
                  <a:gd name="T7" fmla="*/ 91 h 91"/>
                  <a:gd name="T8" fmla="*/ 10 w 123"/>
                  <a:gd name="T9" fmla="*/ 90 h 91"/>
                  <a:gd name="T10" fmla="*/ 4 w 123"/>
                  <a:gd name="T11" fmla="*/ 89 h 91"/>
                  <a:gd name="T12" fmla="*/ 4 w 123"/>
                  <a:gd name="T13" fmla="*/ 89 h 91"/>
                  <a:gd name="T14" fmla="*/ 1 w 123"/>
                  <a:gd name="T15" fmla="*/ 87 h 91"/>
                  <a:gd name="T16" fmla="*/ 1 w 123"/>
                  <a:gd name="T17" fmla="*/ 87 h 91"/>
                  <a:gd name="T18" fmla="*/ 0 w 123"/>
                  <a:gd name="T19" fmla="*/ 84 h 91"/>
                  <a:gd name="T20" fmla="*/ 0 w 123"/>
                  <a:gd name="T21" fmla="*/ 0 h 91"/>
                  <a:gd name="T22" fmla="*/ 3 w 123"/>
                  <a:gd name="T23" fmla="*/ 0 h 91"/>
                  <a:gd name="T24" fmla="*/ 3 w 123"/>
                  <a:gd name="T25" fmla="*/ 84 h 91"/>
                  <a:gd name="T26" fmla="*/ 3 w 123"/>
                  <a:gd name="T27" fmla="*/ 84 h 91"/>
                  <a:gd name="T28" fmla="*/ 4 w 123"/>
                  <a:gd name="T29" fmla="*/ 86 h 91"/>
                  <a:gd name="T30" fmla="*/ 7 w 123"/>
                  <a:gd name="T31" fmla="*/ 87 h 91"/>
                  <a:gd name="T32" fmla="*/ 17 w 123"/>
                  <a:gd name="T33" fmla="*/ 89 h 91"/>
                  <a:gd name="T34" fmla="*/ 120 w 123"/>
                  <a:gd name="T35" fmla="*/ 89 h 91"/>
                  <a:gd name="T36" fmla="*/ 120 w 123"/>
                  <a:gd name="T37" fmla="*/ 0 h 91"/>
                  <a:gd name="T38" fmla="*/ 123 w 123"/>
                  <a:gd name="T39" fmla="*/ 0 h 9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23" h="91">
                    <a:moveTo>
                      <a:pt x="123" y="0"/>
                    </a:moveTo>
                    <a:lnTo>
                      <a:pt x="123" y="91"/>
                    </a:lnTo>
                    <a:lnTo>
                      <a:pt x="17" y="91"/>
                    </a:lnTo>
                    <a:lnTo>
                      <a:pt x="10" y="90"/>
                    </a:lnTo>
                    <a:lnTo>
                      <a:pt x="4" y="89"/>
                    </a:lnTo>
                    <a:lnTo>
                      <a:pt x="1" y="87"/>
                    </a:lnTo>
                    <a:lnTo>
                      <a:pt x="0" y="84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84"/>
                    </a:lnTo>
                    <a:lnTo>
                      <a:pt x="4" y="86"/>
                    </a:lnTo>
                    <a:lnTo>
                      <a:pt x="7" y="87"/>
                    </a:lnTo>
                    <a:lnTo>
                      <a:pt x="17" y="89"/>
                    </a:lnTo>
                    <a:lnTo>
                      <a:pt x="120" y="89"/>
                    </a:lnTo>
                    <a:lnTo>
                      <a:pt x="120" y="0"/>
                    </a:lnTo>
                    <a:lnTo>
                      <a:pt x="123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46" name="Freeform 140"/>
              <p:cNvSpPr>
                <a:spLocks/>
              </p:cNvSpPr>
              <p:nvPr/>
            </p:nvSpPr>
            <p:spPr bwMode="auto">
              <a:xfrm>
                <a:off x="5500" y="390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47" name="Freeform 141"/>
              <p:cNvSpPr>
                <a:spLocks/>
              </p:cNvSpPr>
              <p:nvPr/>
            </p:nvSpPr>
            <p:spPr bwMode="auto">
              <a:xfrm>
                <a:off x="5560" y="390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0 w 2"/>
                  <a:gd name="T11" fmla="*/ 0 h 1"/>
                  <a:gd name="T12" fmla="*/ 2 w 2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48" name="Freeform 142"/>
              <p:cNvSpPr>
                <a:spLocks/>
              </p:cNvSpPr>
              <p:nvPr/>
            </p:nvSpPr>
            <p:spPr bwMode="auto">
              <a:xfrm>
                <a:off x="5539" y="362"/>
                <a:ext cx="2" cy="3"/>
              </a:xfrm>
              <a:custGeom>
                <a:avLst/>
                <a:gdLst>
                  <a:gd name="T0" fmla="*/ 2 w 2"/>
                  <a:gd name="T1" fmla="*/ 3 h 3"/>
                  <a:gd name="T2" fmla="*/ 2 w 2"/>
                  <a:gd name="T3" fmla="*/ 3 h 3"/>
                  <a:gd name="T4" fmla="*/ 0 w 2"/>
                  <a:gd name="T5" fmla="*/ 1 h 3"/>
                  <a:gd name="T6" fmla="*/ 0 w 2"/>
                  <a:gd name="T7" fmla="*/ 0 h 3"/>
                  <a:gd name="T8" fmla="*/ 0 w 2"/>
                  <a:gd name="T9" fmla="*/ 0 h 3"/>
                  <a:gd name="T10" fmla="*/ 2 w 2"/>
                  <a:gd name="T11" fmla="*/ 0 h 3"/>
                  <a:gd name="T12" fmla="*/ 2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2" y="3"/>
                    </a:moveTo>
                    <a:lnTo>
                      <a:pt x="2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49" name="Freeform 143"/>
              <p:cNvSpPr>
                <a:spLocks/>
              </p:cNvSpPr>
              <p:nvPr/>
            </p:nvSpPr>
            <p:spPr bwMode="auto">
              <a:xfrm>
                <a:off x="5522" y="408"/>
                <a:ext cx="9" cy="4"/>
              </a:xfrm>
              <a:custGeom>
                <a:avLst/>
                <a:gdLst>
                  <a:gd name="T0" fmla="*/ 9 w 9"/>
                  <a:gd name="T1" fmla="*/ 4 h 4"/>
                  <a:gd name="T2" fmla="*/ 9 w 9"/>
                  <a:gd name="T3" fmla="*/ 4 h 4"/>
                  <a:gd name="T4" fmla="*/ 0 w 9"/>
                  <a:gd name="T5" fmla="*/ 2 h 4"/>
                  <a:gd name="T6" fmla="*/ 2 w 9"/>
                  <a:gd name="T7" fmla="*/ 0 h 4"/>
                  <a:gd name="T8" fmla="*/ 2 w 9"/>
                  <a:gd name="T9" fmla="*/ 0 h 4"/>
                  <a:gd name="T10" fmla="*/ 9 w 9"/>
                  <a:gd name="T11" fmla="*/ 3 h 4"/>
                  <a:gd name="T12" fmla="*/ 9 w 9"/>
                  <a:gd name="T13" fmla="*/ 4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" h="4">
                    <a:moveTo>
                      <a:pt x="9" y="4"/>
                    </a:moveTo>
                    <a:lnTo>
                      <a:pt x="9" y="4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9" y="3"/>
                    </a:lnTo>
                    <a:lnTo>
                      <a:pt x="9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50" name="Freeform 144"/>
              <p:cNvSpPr>
                <a:spLocks/>
              </p:cNvSpPr>
              <p:nvPr/>
            </p:nvSpPr>
            <p:spPr bwMode="auto">
              <a:xfrm>
                <a:off x="5506" y="363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1 w 2"/>
                  <a:gd name="T3" fmla="*/ 3 h 3"/>
                  <a:gd name="T4" fmla="*/ 0 w 2"/>
                  <a:gd name="T5" fmla="*/ 2 h 3"/>
                  <a:gd name="T6" fmla="*/ 1 w 2"/>
                  <a:gd name="T7" fmla="*/ 0 h 3"/>
                  <a:gd name="T8" fmla="*/ 2 w 2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2" y="2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51" name="Freeform 145"/>
              <p:cNvSpPr>
                <a:spLocks/>
              </p:cNvSpPr>
              <p:nvPr/>
            </p:nvSpPr>
            <p:spPr bwMode="auto">
              <a:xfrm>
                <a:off x="5542" y="352"/>
                <a:ext cx="15" cy="7"/>
              </a:xfrm>
              <a:custGeom>
                <a:avLst/>
                <a:gdLst>
                  <a:gd name="T0" fmla="*/ 0 w 15"/>
                  <a:gd name="T1" fmla="*/ 0 h 7"/>
                  <a:gd name="T2" fmla="*/ 0 w 15"/>
                  <a:gd name="T3" fmla="*/ 0 h 7"/>
                  <a:gd name="T4" fmla="*/ 8 w 15"/>
                  <a:gd name="T5" fmla="*/ 1 h 7"/>
                  <a:gd name="T6" fmla="*/ 15 w 15"/>
                  <a:gd name="T7" fmla="*/ 6 h 7"/>
                  <a:gd name="T8" fmla="*/ 14 w 15"/>
                  <a:gd name="T9" fmla="*/ 7 h 7"/>
                  <a:gd name="T10" fmla="*/ 14 w 15"/>
                  <a:gd name="T11" fmla="*/ 7 h 7"/>
                  <a:gd name="T12" fmla="*/ 7 w 15"/>
                  <a:gd name="T13" fmla="*/ 3 h 7"/>
                  <a:gd name="T14" fmla="*/ 0 w 15"/>
                  <a:gd name="T15" fmla="*/ 1 h 7"/>
                  <a:gd name="T16" fmla="*/ 0 w 15"/>
                  <a:gd name="T17" fmla="*/ 0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5" h="7">
                    <a:moveTo>
                      <a:pt x="0" y="0"/>
                    </a:moveTo>
                    <a:lnTo>
                      <a:pt x="0" y="0"/>
                    </a:lnTo>
                    <a:lnTo>
                      <a:pt x="8" y="1"/>
                    </a:lnTo>
                    <a:lnTo>
                      <a:pt x="15" y="6"/>
                    </a:lnTo>
                    <a:lnTo>
                      <a:pt x="14" y="7"/>
                    </a:lnTo>
                    <a:lnTo>
                      <a:pt x="7" y="3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52" name="Rectangle 146"/>
              <p:cNvSpPr>
                <a:spLocks noChangeArrowheads="1"/>
              </p:cNvSpPr>
              <p:nvPr/>
            </p:nvSpPr>
            <p:spPr bwMode="auto">
              <a:xfrm>
                <a:off x="5510" y="391"/>
                <a:ext cx="1" cy="2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653" name="Freeform 147"/>
              <p:cNvSpPr>
                <a:spLocks/>
              </p:cNvSpPr>
              <p:nvPr/>
            </p:nvSpPr>
            <p:spPr bwMode="auto">
              <a:xfrm>
                <a:off x="5517" y="403"/>
                <a:ext cx="4" cy="4"/>
              </a:xfrm>
              <a:custGeom>
                <a:avLst/>
                <a:gdLst>
                  <a:gd name="T0" fmla="*/ 0 w 4"/>
                  <a:gd name="T1" fmla="*/ 0 h 4"/>
                  <a:gd name="T2" fmla="*/ 0 w 4"/>
                  <a:gd name="T3" fmla="*/ 0 h 4"/>
                  <a:gd name="T4" fmla="*/ 4 w 4"/>
                  <a:gd name="T5" fmla="*/ 4 h 4"/>
                  <a:gd name="T6" fmla="*/ 3 w 4"/>
                  <a:gd name="T7" fmla="*/ 4 h 4"/>
                  <a:gd name="T8" fmla="*/ 3 w 4"/>
                  <a:gd name="T9" fmla="*/ 4 h 4"/>
                  <a:gd name="T10" fmla="*/ 0 w 4"/>
                  <a:gd name="T11" fmla="*/ 1 h 4"/>
                  <a:gd name="T12" fmla="*/ 0 w 4"/>
                  <a:gd name="T13" fmla="*/ 0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4">
                    <a:moveTo>
                      <a:pt x="0" y="0"/>
                    </a:moveTo>
                    <a:lnTo>
                      <a:pt x="0" y="0"/>
                    </a:lnTo>
                    <a:lnTo>
                      <a:pt x="4" y="4"/>
                    </a:lnTo>
                    <a:lnTo>
                      <a:pt x="3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54" name="Freeform 148"/>
              <p:cNvSpPr>
                <a:spLocks/>
              </p:cNvSpPr>
              <p:nvPr/>
            </p:nvSpPr>
            <p:spPr bwMode="auto">
              <a:xfrm>
                <a:off x="5550" y="60"/>
                <a:ext cx="3" cy="5"/>
              </a:xfrm>
              <a:custGeom>
                <a:avLst/>
                <a:gdLst>
                  <a:gd name="T0" fmla="*/ 2 w 3"/>
                  <a:gd name="T1" fmla="*/ 0 h 5"/>
                  <a:gd name="T2" fmla="*/ 2 w 3"/>
                  <a:gd name="T3" fmla="*/ 0 h 5"/>
                  <a:gd name="T4" fmla="*/ 3 w 3"/>
                  <a:gd name="T5" fmla="*/ 2 h 5"/>
                  <a:gd name="T6" fmla="*/ 3 w 3"/>
                  <a:gd name="T7" fmla="*/ 2 h 5"/>
                  <a:gd name="T8" fmla="*/ 2 w 3"/>
                  <a:gd name="T9" fmla="*/ 5 h 5"/>
                  <a:gd name="T10" fmla="*/ 2 w 3"/>
                  <a:gd name="T11" fmla="*/ 5 h 5"/>
                  <a:gd name="T12" fmla="*/ 0 w 3"/>
                  <a:gd name="T13" fmla="*/ 2 h 5"/>
                  <a:gd name="T14" fmla="*/ 0 w 3"/>
                  <a:gd name="T15" fmla="*/ 2 h 5"/>
                  <a:gd name="T16" fmla="*/ 2 w 3"/>
                  <a:gd name="T17" fmla="*/ 0 h 5"/>
                  <a:gd name="T18" fmla="*/ 2 w 3"/>
                  <a:gd name="T19" fmla="*/ 0 h 5"/>
                  <a:gd name="T20" fmla="*/ 2 w 3"/>
                  <a:gd name="T21" fmla="*/ 0 h 5"/>
                  <a:gd name="T22" fmla="*/ 2 w 3"/>
                  <a:gd name="T23" fmla="*/ 0 h 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" h="5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5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55" name="Freeform 149"/>
              <p:cNvSpPr>
                <a:spLocks noEditPoints="1"/>
              </p:cNvSpPr>
              <p:nvPr/>
            </p:nvSpPr>
            <p:spPr bwMode="auto">
              <a:xfrm>
                <a:off x="4538" y="396"/>
                <a:ext cx="19" cy="16"/>
              </a:xfrm>
              <a:custGeom>
                <a:avLst/>
                <a:gdLst>
                  <a:gd name="T0" fmla="*/ 18 w 19"/>
                  <a:gd name="T1" fmla="*/ 15 h 16"/>
                  <a:gd name="T2" fmla="*/ 18 w 19"/>
                  <a:gd name="T3" fmla="*/ 1 h 16"/>
                  <a:gd name="T4" fmla="*/ 3 w 19"/>
                  <a:gd name="T5" fmla="*/ 1 h 16"/>
                  <a:gd name="T6" fmla="*/ 3 w 19"/>
                  <a:gd name="T7" fmla="*/ 15 h 16"/>
                  <a:gd name="T8" fmla="*/ 18 w 19"/>
                  <a:gd name="T9" fmla="*/ 15 h 16"/>
                  <a:gd name="T10" fmla="*/ 19 w 19"/>
                  <a:gd name="T11" fmla="*/ 0 h 16"/>
                  <a:gd name="T12" fmla="*/ 19 w 19"/>
                  <a:gd name="T13" fmla="*/ 15 h 16"/>
                  <a:gd name="T14" fmla="*/ 19 w 19"/>
                  <a:gd name="T15" fmla="*/ 16 h 16"/>
                  <a:gd name="T16" fmla="*/ 0 w 19"/>
                  <a:gd name="T17" fmla="*/ 16 h 16"/>
                  <a:gd name="T18" fmla="*/ 0 w 19"/>
                  <a:gd name="T19" fmla="*/ 0 h 16"/>
                  <a:gd name="T20" fmla="*/ 19 w 19"/>
                  <a:gd name="T21" fmla="*/ 0 h 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9" h="16">
                    <a:moveTo>
                      <a:pt x="18" y="15"/>
                    </a:moveTo>
                    <a:lnTo>
                      <a:pt x="18" y="1"/>
                    </a:lnTo>
                    <a:lnTo>
                      <a:pt x="3" y="1"/>
                    </a:lnTo>
                    <a:lnTo>
                      <a:pt x="3" y="15"/>
                    </a:lnTo>
                    <a:lnTo>
                      <a:pt x="18" y="15"/>
                    </a:lnTo>
                    <a:close/>
                    <a:moveTo>
                      <a:pt x="19" y="0"/>
                    </a:moveTo>
                    <a:lnTo>
                      <a:pt x="19" y="15"/>
                    </a:lnTo>
                    <a:lnTo>
                      <a:pt x="19" y="16"/>
                    </a:lnTo>
                    <a:lnTo>
                      <a:pt x="0" y="16"/>
                    </a:lnTo>
                    <a:lnTo>
                      <a:pt x="0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56" name="Freeform 150"/>
              <p:cNvSpPr>
                <a:spLocks/>
              </p:cNvSpPr>
              <p:nvPr/>
            </p:nvSpPr>
            <p:spPr bwMode="auto">
              <a:xfrm>
                <a:off x="5539" y="422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2 h 2"/>
                  <a:gd name="T4" fmla="*/ 2 w 2"/>
                  <a:gd name="T5" fmla="*/ 2 h 2"/>
                  <a:gd name="T6" fmla="*/ 0 w 2"/>
                  <a:gd name="T7" fmla="*/ 2 h 2"/>
                  <a:gd name="T8" fmla="*/ 0 w 2"/>
                  <a:gd name="T9" fmla="*/ 0 h 2"/>
                  <a:gd name="T10" fmla="*/ 2 w 2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57" name="Freeform 151"/>
              <p:cNvSpPr>
                <a:spLocks/>
              </p:cNvSpPr>
              <p:nvPr/>
            </p:nvSpPr>
            <p:spPr bwMode="auto">
              <a:xfrm>
                <a:off x="1873" y="349"/>
                <a:ext cx="0" cy="2"/>
              </a:xfrm>
              <a:custGeom>
                <a:avLst/>
                <a:gdLst>
                  <a:gd name="T0" fmla="*/ 0 h 2"/>
                  <a:gd name="T1" fmla="*/ 2 h 2"/>
                  <a:gd name="T2" fmla="*/ 2 h 2"/>
                  <a:gd name="T3" fmla="*/ 2 h 2"/>
                  <a:gd name="T4" fmla="*/ 2 h 2"/>
                  <a:gd name="T5" fmla="*/ 2 h 2"/>
                  <a:gd name="T6" fmla="*/ 2 h 2"/>
                  <a:gd name="T7" fmla="*/ 0 h 2"/>
                  <a:gd name="T8" fmla="*/ 0 h 2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</a:gdLst>
                <a:ahLst/>
                <a:cxnLst>
                  <a:cxn ang="T10">
                    <a:pos x="0" y="T0"/>
                  </a:cxn>
                  <a:cxn ang="T11">
                    <a:pos x="0" y="T1"/>
                  </a:cxn>
                  <a:cxn ang="T12">
                    <a:pos x="0" y="T2"/>
                  </a:cxn>
                  <a:cxn ang="T13">
                    <a:pos x="0" y="T3"/>
                  </a:cxn>
                  <a:cxn ang="T14">
                    <a:pos x="0" y="T4"/>
                  </a:cxn>
                  <a:cxn ang="T15">
                    <a:pos x="0" y="T5"/>
                  </a:cxn>
                  <a:cxn ang="T16">
                    <a:pos x="0" y="T6"/>
                  </a:cxn>
                  <a:cxn ang="T17">
                    <a:pos x="0" y="T7"/>
                  </a:cxn>
                  <a:cxn ang="T18">
                    <a:pos x="0" y="T8"/>
                  </a:cxn>
                  <a:cxn ang="T19">
                    <a:pos x="0" y="T9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58" name="Freeform 152"/>
              <p:cNvSpPr>
                <a:spLocks/>
              </p:cNvSpPr>
              <p:nvPr/>
            </p:nvSpPr>
            <p:spPr bwMode="auto">
              <a:xfrm>
                <a:off x="5562" y="390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59" name="Freeform 153"/>
              <p:cNvSpPr>
                <a:spLocks/>
              </p:cNvSpPr>
              <p:nvPr/>
            </p:nvSpPr>
            <p:spPr bwMode="auto">
              <a:xfrm>
                <a:off x="5500" y="393"/>
                <a:ext cx="7" cy="15"/>
              </a:xfrm>
              <a:custGeom>
                <a:avLst/>
                <a:gdLst>
                  <a:gd name="T0" fmla="*/ 7 w 7"/>
                  <a:gd name="T1" fmla="*/ 15 h 15"/>
                  <a:gd name="T2" fmla="*/ 7 w 7"/>
                  <a:gd name="T3" fmla="*/ 15 h 15"/>
                  <a:gd name="T4" fmla="*/ 7 w 7"/>
                  <a:gd name="T5" fmla="*/ 15 h 15"/>
                  <a:gd name="T6" fmla="*/ 3 w 7"/>
                  <a:gd name="T7" fmla="*/ 8 h 15"/>
                  <a:gd name="T8" fmla="*/ 0 w 7"/>
                  <a:gd name="T9" fmla="*/ 0 h 15"/>
                  <a:gd name="T10" fmla="*/ 1 w 7"/>
                  <a:gd name="T11" fmla="*/ 0 h 15"/>
                  <a:gd name="T12" fmla="*/ 1 w 7"/>
                  <a:gd name="T13" fmla="*/ 0 h 15"/>
                  <a:gd name="T14" fmla="*/ 4 w 7"/>
                  <a:gd name="T15" fmla="*/ 8 h 15"/>
                  <a:gd name="T16" fmla="*/ 7 w 7"/>
                  <a:gd name="T17" fmla="*/ 15 h 15"/>
                  <a:gd name="T18" fmla="*/ 7 w 7"/>
                  <a:gd name="T19" fmla="*/ 15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7" h="15">
                    <a:moveTo>
                      <a:pt x="7" y="15"/>
                    </a:moveTo>
                    <a:lnTo>
                      <a:pt x="7" y="15"/>
                    </a:lnTo>
                    <a:lnTo>
                      <a:pt x="3" y="8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4" y="8"/>
                    </a:lnTo>
                    <a:lnTo>
                      <a:pt x="7" y="1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60" name="Freeform 154"/>
              <p:cNvSpPr>
                <a:spLocks/>
              </p:cNvSpPr>
              <p:nvPr/>
            </p:nvSpPr>
            <p:spPr bwMode="auto">
              <a:xfrm>
                <a:off x="5513" y="363"/>
                <a:ext cx="47" cy="48"/>
              </a:xfrm>
              <a:custGeom>
                <a:avLst/>
                <a:gdLst>
                  <a:gd name="T0" fmla="*/ 47 w 47"/>
                  <a:gd name="T1" fmla="*/ 30 h 48"/>
                  <a:gd name="T2" fmla="*/ 43 w 47"/>
                  <a:gd name="T3" fmla="*/ 38 h 48"/>
                  <a:gd name="T4" fmla="*/ 42 w 47"/>
                  <a:gd name="T5" fmla="*/ 40 h 48"/>
                  <a:gd name="T6" fmla="*/ 39 w 47"/>
                  <a:gd name="T7" fmla="*/ 44 h 48"/>
                  <a:gd name="T8" fmla="*/ 36 w 47"/>
                  <a:gd name="T9" fmla="*/ 45 h 48"/>
                  <a:gd name="T10" fmla="*/ 29 w 47"/>
                  <a:gd name="T11" fmla="*/ 48 h 48"/>
                  <a:gd name="T12" fmla="*/ 28 w 47"/>
                  <a:gd name="T13" fmla="*/ 48 h 48"/>
                  <a:gd name="T14" fmla="*/ 26 w 47"/>
                  <a:gd name="T15" fmla="*/ 48 h 48"/>
                  <a:gd name="T16" fmla="*/ 23 w 47"/>
                  <a:gd name="T17" fmla="*/ 48 h 48"/>
                  <a:gd name="T18" fmla="*/ 19 w 47"/>
                  <a:gd name="T19" fmla="*/ 48 h 48"/>
                  <a:gd name="T20" fmla="*/ 18 w 47"/>
                  <a:gd name="T21" fmla="*/ 48 h 48"/>
                  <a:gd name="T22" fmla="*/ 9 w 47"/>
                  <a:gd name="T23" fmla="*/ 44 h 48"/>
                  <a:gd name="T24" fmla="*/ 8 w 47"/>
                  <a:gd name="T25" fmla="*/ 44 h 48"/>
                  <a:gd name="T26" fmla="*/ 4 w 47"/>
                  <a:gd name="T27" fmla="*/ 38 h 48"/>
                  <a:gd name="T28" fmla="*/ 2 w 47"/>
                  <a:gd name="T29" fmla="*/ 37 h 48"/>
                  <a:gd name="T30" fmla="*/ 0 w 47"/>
                  <a:gd name="T31" fmla="*/ 28 h 48"/>
                  <a:gd name="T32" fmla="*/ 0 w 47"/>
                  <a:gd name="T33" fmla="*/ 27 h 48"/>
                  <a:gd name="T34" fmla="*/ 0 w 47"/>
                  <a:gd name="T35" fmla="*/ 24 h 48"/>
                  <a:gd name="T36" fmla="*/ 0 w 47"/>
                  <a:gd name="T37" fmla="*/ 21 h 48"/>
                  <a:gd name="T38" fmla="*/ 0 w 47"/>
                  <a:gd name="T39" fmla="*/ 20 h 48"/>
                  <a:gd name="T40" fmla="*/ 1 w 47"/>
                  <a:gd name="T41" fmla="*/ 19 h 48"/>
                  <a:gd name="T42" fmla="*/ 2 w 47"/>
                  <a:gd name="T43" fmla="*/ 13 h 48"/>
                  <a:gd name="T44" fmla="*/ 4 w 47"/>
                  <a:gd name="T45" fmla="*/ 11 h 48"/>
                  <a:gd name="T46" fmla="*/ 5 w 47"/>
                  <a:gd name="T47" fmla="*/ 10 h 48"/>
                  <a:gd name="T48" fmla="*/ 9 w 47"/>
                  <a:gd name="T49" fmla="*/ 6 h 48"/>
                  <a:gd name="T50" fmla="*/ 12 w 47"/>
                  <a:gd name="T51" fmla="*/ 4 h 48"/>
                  <a:gd name="T52" fmla="*/ 19 w 47"/>
                  <a:gd name="T53" fmla="*/ 2 h 48"/>
                  <a:gd name="T54" fmla="*/ 21 w 47"/>
                  <a:gd name="T55" fmla="*/ 0 h 48"/>
                  <a:gd name="T56" fmla="*/ 23 w 47"/>
                  <a:gd name="T57" fmla="*/ 0 h 48"/>
                  <a:gd name="T58" fmla="*/ 26 w 47"/>
                  <a:gd name="T59" fmla="*/ 0 h 48"/>
                  <a:gd name="T60" fmla="*/ 28 w 47"/>
                  <a:gd name="T61" fmla="*/ 2 h 48"/>
                  <a:gd name="T62" fmla="*/ 29 w 47"/>
                  <a:gd name="T63" fmla="*/ 2 h 48"/>
                  <a:gd name="T64" fmla="*/ 36 w 47"/>
                  <a:gd name="T65" fmla="*/ 4 h 48"/>
                  <a:gd name="T66" fmla="*/ 37 w 47"/>
                  <a:gd name="T67" fmla="*/ 6 h 48"/>
                  <a:gd name="T68" fmla="*/ 40 w 47"/>
                  <a:gd name="T69" fmla="*/ 7 h 48"/>
                  <a:gd name="T70" fmla="*/ 43 w 47"/>
                  <a:gd name="T71" fmla="*/ 11 h 48"/>
                  <a:gd name="T72" fmla="*/ 44 w 47"/>
                  <a:gd name="T73" fmla="*/ 13 h 48"/>
                  <a:gd name="T74" fmla="*/ 46 w 47"/>
                  <a:gd name="T75" fmla="*/ 19 h 48"/>
                  <a:gd name="T76" fmla="*/ 47 w 47"/>
                  <a:gd name="T77" fmla="*/ 20 h 48"/>
                  <a:gd name="T78" fmla="*/ 47 w 47"/>
                  <a:gd name="T79" fmla="*/ 21 h 48"/>
                  <a:gd name="T80" fmla="*/ 47 w 47"/>
                  <a:gd name="T81" fmla="*/ 24 h 48"/>
                  <a:gd name="T82" fmla="*/ 47 w 47"/>
                  <a:gd name="T83" fmla="*/ 27 h 48"/>
                  <a:gd name="T84" fmla="*/ 47 w 47"/>
                  <a:gd name="T85" fmla="*/ 30 h 48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47" h="48">
                    <a:moveTo>
                      <a:pt x="47" y="30"/>
                    </a:moveTo>
                    <a:lnTo>
                      <a:pt x="47" y="30"/>
                    </a:lnTo>
                    <a:lnTo>
                      <a:pt x="44" y="37"/>
                    </a:lnTo>
                    <a:lnTo>
                      <a:pt x="43" y="38"/>
                    </a:lnTo>
                    <a:lnTo>
                      <a:pt x="42" y="40"/>
                    </a:lnTo>
                    <a:lnTo>
                      <a:pt x="40" y="41"/>
                    </a:lnTo>
                    <a:lnTo>
                      <a:pt x="39" y="44"/>
                    </a:lnTo>
                    <a:lnTo>
                      <a:pt x="37" y="44"/>
                    </a:lnTo>
                    <a:lnTo>
                      <a:pt x="36" y="45"/>
                    </a:lnTo>
                    <a:lnTo>
                      <a:pt x="29" y="48"/>
                    </a:lnTo>
                    <a:lnTo>
                      <a:pt x="28" y="48"/>
                    </a:lnTo>
                    <a:lnTo>
                      <a:pt x="26" y="48"/>
                    </a:lnTo>
                    <a:lnTo>
                      <a:pt x="23" y="48"/>
                    </a:lnTo>
                    <a:lnTo>
                      <a:pt x="21" y="48"/>
                    </a:lnTo>
                    <a:lnTo>
                      <a:pt x="19" y="48"/>
                    </a:lnTo>
                    <a:lnTo>
                      <a:pt x="18" y="48"/>
                    </a:lnTo>
                    <a:lnTo>
                      <a:pt x="11" y="45"/>
                    </a:lnTo>
                    <a:lnTo>
                      <a:pt x="9" y="44"/>
                    </a:lnTo>
                    <a:lnTo>
                      <a:pt x="8" y="44"/>
                    </a:lnTo>
                    <a:lnTo>
                      <a:pt x="4" y="40"/>
                    </a:lnTo>
                    <a:lnTo>
                      <a:pt x="4" y="38"/>
                    </a:lnTo>
                    <a:lnTo>
                      <a:pt x="2" y="37"/>
                    </a:lnTo>
                    <a:lnTo>
                      <a:pt x="0" y="30"/>
                    </a:lnTo>
                    <a:lnTo>
                      <a:pt x="0" y="28"/>
                    </a:lnTo>
                    <a:lnTo>
                      <a:pt x="0" y="27"/>
                    </a:lnTo>
                    <a:lnTo>
                      <a:pt x="0" y="24"/>
                    </a:lnTo>
                    <a:lnTo>
                      <a:pt x="0" y="21"/>
                    </a:lnTo>
                    <a:lnTo>
                      <a:pt x="0" y="20"/>
                    </a:lnTo>
                    <a:lnTo>
                      <a:pt x="1" y="19"/>
                    </a:lnTo>
                    <a:lnTo>
                      <a:pt x="2" y="13"/>
                    </a:lnTo>
                    <a:lnTo>
                      <a:pt x="4" y="11"/>
                    </a:lnTo>
                    <a:lnTo>
                      <a:pt x="5" y="10"/>
                    </a:lnTo>
                    <a:lnTo>
                      <a:pt x="7" y="7"/>
                    </a:lnTo>
                    <a:lnTo>
                      <a:pt x="9" y="6"/>
                    </a:lnTo>
                    <a:lnTo>
                      <a:pt x="9" y="4"/>
                    </a:lnTo>
                    <a:lnTo>
                      <a:pt x="12" y="4"/>
                    </a:lnTo>
                    <a:lnTo>
                      <a:pt x="18" y="2"/>
                    </a:lnTo>
                    <a:lnTo>
                      <a:pt x="19" y="2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6" y="0"/>
                    </a:lnTo>
                    <a:lnTo>
                      <a:pt x="28" y="2"/>
                    </a:lnTo>
                    <a:lnTo>
                      <a:pt x="29" y="2"/>
                    </a:lnTo>
                    <a:lnTo>
                      <a:pt x="35" y="4"/>
                    </a:lnTo>
                    <a:lnTo>
                      <a:pt x="36" y="4"/>
                    </a:lnTo>
                    <a:lnTo>
                      <a:pt x="37" y="6"/>
                    </a:lnTo>
                    <a:lnTo>
                      <a:pt x="40" y="7"/>
                    </a:lnTo>
                    <a:lnTo>
                      <a:pt x="42" y="10"/>
                    </a:lnTo>
                    <a:lnTo>
                      <a:pt x="43" y="11"/>
                    </a:lnTo>
                    <a:lnTo>
                      <a:pt x="44" y="13"/>
                    </a:lnTo>
                    <a:lnTo>
                      <a:pt x="46" y="19"/>
                    </a:lnTo>
                    <a:lnTo>
                      <a:pt x="47" y="20"/>
                    </a:lnTo>
                    <a:lnTo>
                      <a:pt x="47" y="21"/>
                    </a:lnTo>
                    <a:lnTo>
                      <a:pt x="47" y="24"/>
                    </a:lnTo>
                    <a:lnTo>
                      <a:pt x="47" y="27"/>
                    </a:lnTo>
                    <a:lnTo>
                      <a:pt x="47" y="28"/>
                    </a:lnTo>
                    <a:lnTo>
                      <a:pt x="47" y="3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61" name="Freeform 155"/>
              <p:cNvSpPr>
                <a:spLocks/>
              </p:cNvSpPr>
              <p:nvPr/>
            </p:nvSpPr>
            <p:spPr bwMode="auto">
              <a:xfrm>
                <a:off x="4534" y="376"/>
                <a:ext cx="5" cy="3"/>
              </a:xfrm>
              <a:custGeom>
                <a:avLst/>
                <a:gdLst>
                  <a:gd name="T0" fmla="*/ 1 w 5"/>
                  <a:gd name="T1" fmla="*/ 0 h 3"/>
                  <a:gd name="T2" fmla="*/ 1 w 5"/>
                  <a:gd name="T3" fmla="*/ 0 h 3"/>
                  <a:gd name="T4" fmla="*/ 5 w 5"/>
                  <a:gd name="T5" fmla="*/ 0 h 3"/>
                  <a:gd name="T6" fmla="*/ 2 w 5"/>
                  <a:gd name="T7" fmla="*/ 3 h 3"/>
                  <a:gd name="T8" fmla="*/ 0 w 5"/>
                  <a:gd name="T9" fmla="*/ 3 h 3"/>
                  <a:gd name="T10" fmla="*/ 0 w 5"/>
                  <a:gd name="T11" fmla="*/ 3 h 3"/>
                  <a:gd name="T12" fmla="*/ 1 w 5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" h="3">
                    <a:moveTo>
                      <a:pt x="1" y="0"/>
                    </a:moveTo>
                    <a:lnTo>
                      <a:pt x="1" y="0"/>
                    </a:lnTo>
                    <a:lnTo>
                      <a:pt x="5" y="0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62" name="Freeform 156"/>
              <p:cNvSpPr>
                <a:spLocks/>
              </p:cNvSpPr>
              <p:nvPr/>
            </p:nvSpPr>
            <p:spPr bwMode="auto">
              <a:xfrm>
                <a:off x="5553" y="34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2 w 2"/>
                  <a:gd name="T5" fmla="*/ 0 h 2"/>
                  <a:gd name="T6" fmla="*/ 2 w 2"/>
                  <a:gd name="T7" fmla="*/ 0 h 2"/>
                  <a:gd name="T8" fmla="*/ 0 w 2"/>
                  <a:gd name="T9" fmla="*/ 2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63" name="Freeform 157"/>
              <p:cNvSpPr>
                <a:spLocks/>
              </p:cNvSpPr>
              <p:nvPr/>
            </p:nvSpPr>
            <p:spPr bwMode="auto">
              <a:xfrm>
                <a:off x="5520" y="407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3 h 3"/>
                  <a:gd name="T4" fmla="*/ 0 w 1"/>
                  <a:gd name="T5" fmla="*/ 1 h 3"/>
                  <a:gd name="T6" fmla="*/ 0 w 1"/>
                  <a:gd name="T7" fmla="*/ 0 h 3"/>
                  <a:gd name="T8" fmla="*/ 1 w 1"/>
                  <a:gd name="T9" fmla="*/ 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64" name="Freeform 158"/>
              <p:cNvSpPr>
                <a:spLocks/>
              </p:cNvSpPr>
              <p:nvPr/>
            </p:nvSpPr>
            <p:spPr bwMode="auto">
              <a:xfrm>
                <a:off x="5674" y="95"/>
                <a:ext cx="1" cy="2"/>
              </a:xfrm>
              <a:custGeom>
                <a:avLst/>
                <a:gdLst>
                  <a:gd name="T0" fmla="*/ 1 w 1"/>
                  <a:gd name="T1" fmla="*/ 0 h 2"/>
                  <a:gd name="T2" fmla="*/ 1 w 1"/>
                  <a:gd name="T3" fmla="*/ 0 h 2"/>
                  <a:gd name="T4" fmla="*/ 1 w 1"/>
                  <a:gd name="T5" fmla="*/ 2 h 2"/>
                  <a:gd name="T6" fmla="*/ 1 w 1"/>
                  <a:gd name="T7" fmla="*/ 0 h 2"/>
                  <a:gd name="T8" fmla="*/ 0 w 1"/>
                  <a:gd name="T9" fmla="*/ 0 h 2"/>
                  <a:gd name="T10" fmla="*/ 0 w 1"/>
                  <a:gd name="T11" fmla="*/ 0 h 2"/>
                  <a:gd name="T12" fmla="*/ 0 w 1"/>
                  <a:gd name="T13" fmla="*/ 0 h 2"/>
                  <a:gd name="T14" fmla="*/ 0 w 1"/>
                  <a:gd name="T15" fmla="*/ 0 h 2"/>
                  <a:gd name="T16" fmla="*/ 0 w 1"/>
                  <a:gd name="T17" fmla="*/ 0 h 2"/>
                  <a:gd name="T18" fmla="*/ 0 w 1"/>
                  <a:gd name="T19" fmla="*/ 0 h 2"/>
                  <a:gd name="T20" fmla="*/ 0 w 1"/>
                  <a:gd name="T21" fmla="*/ 0 h 2"/>
                  <a:gd name="T22" fmla="*/ 1 w 1"/>
                  <a:gd name="T23" fmla="*/ 0 h 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65" name="Freeform 159"/>
              <p:cNvSpPr>
                <a:spLocks/>
              </p:cNvSpPr>
              <p:nvPr/>
            </p:nvSpPr>
            <p:spPr bwMode="auto">
              <a:xfrm>
                <a:off x="5532" y="342"/>
                <a:ext cx="9" cy="7"/>
              </a:xfrm>
              <a:custGeom>
                <a:avLst/>
                <a:gdLst>
                  <a:gd name="T0" fmla="*/ 9 w 9"/>
                  <a:gd name="T1" fmla="*/ 0 h 7"/>
                  <a:gd name="T2" fmla="*/ 9 w 9"/>
                  <a:gd name="T3" fmla="*/ 7 h 7"/>
                  <a:gd name="T4" fmla="*/ 9 w 9"/>
                  <a:gd name="T5" fmla="*/ 7 h 7"/>
                  <a:gd name="T6" fmla="*/ 7 w 9"/>
                  <a:gd name="T7" fmla="*/ 7 h 7"/>
                  <a:gd name="T8" fmla="*/ 7 w 9"/>
                  <a:gd name="T9" fmla="*/ 3 h 7"/>
                  <a:gd name="T10" fmla="*/ 2 w 9"/>
                  <a:gd name="T11" fmla="*/ 3 h 7"/>
                  <a:gd name="T12" fmla="*/ 2 w 9"/>
                  <a:gd name="T13" fmla="*/ 7 h 7"/>
                  <a:gd name="T14" fmla="*/ 2 w 9"/>
                  <a:gd name="T15" fmla="*/ 7 h 7"/>
                  <a:gd name="T16" fmla="*/ 0 w 9"/>
                  <a:gd name="T17" fmla="*/ 7 h 7"/>
                  <a:gd name="T18" fmla="*/ 0 w 9"/>
                  <a:gd name="T19" fmla="*/ 0 h 7"/>
                  <a:gd name="T20" fmla="*/ 9 w 9"/>
                  <a:gd name="T21" fmla="*/ 0 h 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9" h="7">
                    <a:moveTo>
                      <a:pt x="9" y="0"/>
                    </a:moveTo>
                    <a:lnTo>
                      <a:pt x="9" y="7"/>
                    </a:lnTo>
                    <a:lnTo>
                      <a:pt x="7" y="7"/>
                    </a:lnTo>
                    <a:lnTo>
                      <a:pt x="7" y="3"/>
                    </a:lnTo>
                    <a:lnTo>
                      <a:pt x="2" y="3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66" name="Freeform 160"/>
              <p:cNvSpPr>
                <a:spLocks/>
              </p:cNvSpPr>
              <p:nvPr/>
            </p:nvSpPr>
            <p:spPr bwMode="auto">
              <a:xfrm>
                <a:off x="5515" y="373"/>
                <a:ext cx="2" cy="3"/>
              </a:xfrm>
              <a:custGeom>
                <a:avLst/>
                <a:gdLst>
                  <a:gd name="T0" fmla="*/ 2 w 2"/>
                  <a:gd name="T1" fmla="*/ 1 h 3"/>
                  <a:gd name="T2" fmla="*/ 0 w 2"/>
                  <a:gd name="T3" fmla="*/ 3 h 3"/>
                  <a:gd name="T4" fmla="*/ 0 w 2"/>
                  <a:gd name="T5" fmla="*/ 1 h 3"/>
                  <a:gd name="T6" fmla="*/ 0 w 2"/>
                  <a:gd name="T7" fmla="*/ 0 h 3"/>
                  <a:gd name="T8" fmla="*/ 2 w 2"/>
                  <a:gd name="T9" fmla="*/ 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67" name="Rectangle 161"/>
              <p:cNvSpPr>
                <a:spLocks noChangeArrowheads="1"/>
              </p:cNvSpPr>
              <p:nvPr/>
            </p:nvSpPr>
            <p:spPr bwMode="auto">
              <a:xfrm>
                <a:off x="5500" y="391"/>
                <a:ext cx="1" cy="2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668" name="Freeform 162"/>
              <p:cNvSpPr>
                <a:spLocks/>
              </p:cNvSpPr>
              <p:nvPr/>
            </p:nvSpPr>
            <p:spPr bwMode="auto">
              <a:xfrm>
                <a:off x="5507" y="365"/>
                <a:ext cx="1" cy="2"/>
              </a:xfrm>
              <a:custGeom>
                <a:avLst/>
                <a:gdLst>
                  <a:gd name="T0" fmla="*/ 0 w 1"/>
                  <a:gd name="T1" fmla="*/ 1 h 2"/>
                  <a:gd name="T2" fmla="*/ 1 w 1"/>
                  <a:gd name="T3" fmla="*/ 0 h 2"/>
                  <a:gd name="T4" fmla="*/ 1 w 1"/>
                  <a:gd name="T5" fmla="*/ 1 h 2"/>
                  <a:gd name="T6" fmla="*/ 1 w 1"/>
                  <a:gd name="T7" fmla="*/ 2 h 2"/>
                  <a:gd name="T8" fmla="*/ 0 w 1"/>
                  <a:gd name="T9" fmla="*/ 1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0" y="1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69" name="Freeform 163"/>
              <p:cNvSpPr>
                <a:spLocks/>
              </p:cNvSpPr>
              <p:nvPr/>
            </p:nvSpPr>
            <p:spPr bwMode="auto">
              <a:xfrm>
                <a:off x="5514" y="370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1 w 3"/>
                  <a:gd name="T3" fmla="*/ 3 h 3"/>
                  <a:gd name="T4" fmla="*/ 0 w 3"/>
                  <a:gd name="T5" fmla="*/ 2 h 3"/>
                  <a:gd name="T6" fmla="*/ 1 w 3"/>
                  <a:gd name="T7" fmla="*/ 0 h 3"/>
                  <a:gd name="T8" fmla="*/ 3 w 3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70" name="Freeform 164"/>
              <p:cNvSpPr>
                <a:spLocks/>
              </p:cNvSpPr>
              <p:nvPr/>
            </p:nvSpPr>
            <p:spPr bwMode="auto">
              <a:xfrm>
                <a:off x="5532" y="362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1 h 3"/>
                  <a:gd name="T4" fmla="*/ 0 w 2"/>
                  <a:gd name="T5" fmla="*/ 3 h 3"/>
                  <a:gd name="T6" fmla="*/ 0 w 2"/>
                  <a:gd name="T7" fmla="*/ 0 h 3"/>
                  <a:gd name="T8" fmla="*/ 2 w 2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2" y="0"/>
                    </a:moveTo>
                    <a:lnTo>
                      <a:pt x="2" y="1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71" name="Freeform 165"/>
              <p:cNvSpPr>
                <a:spLocks noEditPoints="1"/>
              </p:cNvSpPr>
              <p:nvPr/>
            </p:nvSpPr>
            <p:spPr bwMode="auto">
              <a:xfrm>
                <a:off x="5299" y="11"/>
                <a:ext cx="113" cy="86"/>
              </a:xfrm>
              <a:custGeom>
                <a:avLst/>
                <a:gdLst>
                  <a:gd name="T0" fmla="*/ 0 w 113"/>
                  <a:gd name="T1" fmla="*/ 0 h 86"/>
                  <a:gd name="T2" fmla="*/ 113 w 113"/>
                  <a:gd name="T3" fmla="*/ 0 h 86"/>
                  <a:gd name="T4" fmla="*/ 113 w 113"/>
                  <a:gd name="T5" fmla="*/ 86 h 86"/>
                  <a:gd name="T6" fmla="*/ 0 w 113"/>
                  <a:gd name="T7" fmla="*/ 86 h 86"/>
                  <a:gd name="T8" fmla="*/ 0 w 113"/>
                  <a:gd name="T9" fmla="*/ 0 h 86"/>
                  <a:gd name="T10" fmla="*/ 34 w 113"/>
                  <a:gd name="T11" fmla="*/ 13 h 86"/>
                  <a:gd name="T12" fmla="*/ 34 w 113"/>
                  <a:gd name="T13" fmla="*/ 21 h 86"/>
                  <a:gd name="T14" fmla="*/ 24 w 113"/>
                  <a:gd name="T15" fmla="*/ 21 h 86"/>
                  <a:gd name="T16" fmla="*/ 24 w 113"/>
                  <a:gd name="T17" fmla="*/ 70 h 86"/>
                  <a:gd name="T18" fmla="*/ 80 w 113"/>
                  <a:gd name="T19" fmla="*/ 70 h 86"/>
                  <a:gd name="T20" fmla="*/ 80 w 113"/>
                  <a:gd name="T21" fmla="*/ 68 h 86"/>
                  <a:gd name="T22" fmla="*/ 80 w 113"/>
                  <a:gd name="T23" fmla="*/ 62 h 86"/>
                  <a:gd name="T24" fmla="*/ 90 w 113"/>
                  <a:gd name="T25" fmla="*/ 62 h 86"/>
                  <a:gd name="T26" fmla="*/ 90 w 113"/>
                  <a:gd name="T27" fmla="*/ 59 h 86"/>
                  <a:gd name="T28" fmla="*/ 90 w 113"/>
                  <a:gd name="T29" fmla="*/ 13 h 86"/>
                  <a:gd name="T30" fmla="*/ 34 w 113"/>
                  <a:gd name="T31" fmla="*/ 13 h 8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13" h="86">
                    <a:moveTo>
                      <a:pt x="0" y="0"/>
                    </a:moveTo>
                    <a:lnTo>
                      <a:pt x="113" y="0"/>
                    </a:lnTo>
                    <a:lnTo>
                      <a:pt x="113" y="86"/>
                    </a:lnTo>
                    <a:lnTo>
                      <a:pt x="0" y="86"/>
                    </a:lnTo>
                    <a:lnTo>
                      <a:pt x="0" y="0"/>
                    </a:lnTo>
                    <a:close/>
                    <a:moveTo>
                      <a:pt x="34" y="13"/>
                    </a:moveTo>
                    <a:lnTo>
                      <a:pt x="34" y="21"/>
                    </a:lnTo>
                    <a:lnTo>
                      <a:pt x="24" y="21"/>
                    </a:lnTo>
                    <a:lnTo>
                      <a:pt x="24" y="70"/>
                    </a:lnTo>
                    <a:lnTo>
                      <a:pt x="80" y="70"/>
                    </a:lnTo>
                    <a:lnTo>
                      <a:pt x="80" y="68"/>
                    </a:lnTo>
                    <a:lnTo>
                      <a:pt x="80" y="62"/>
                    </a:lnTo>
                    <a:lnTo>
                      <a:pt x="90" y="62"/>
                    </a:lnTo>
                    <a:lnTo>
                      <a:pt x="90" y="59"/>
                    </a:lnTo>
                    <a:lnTo>
                      <a:pt x="90" y="13"/>
                    </a:lnTo>
                    <a:lnTo>
                      <a:pt x="34" y="13"/>
                    </a:lnTo>
                    <a:close/>
                  </a:path>
                </a:pathLst>
              </a:custGeom>
              <a:solidFill>
                <a:srgbClr val="2E77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72" name="Freeform 166"/>
              <p:cNvSpPr>
                <a:spLocks/>
              </p:cNvSpPr>
              <p:nvPr/>
            </p:nvSpPr>
            <p:spPr bwMode="auto">
              <a:xfrm>
                <a:off x="124" y="264"/>
                <a:ext cx="0" cy="4"/>
              </a:xfrm>
              <a:custGeom>
                <a:avLst/>
                <a:gdLst>
                  <a:gd name="T0" fmla="*/ 2 h 4"/>
                  <a:gd name="T1" fmla="*/ 4 h 4"/>
                  <a:gd name="T2" fmla="*/ 0 h 4"/>
                  <a:gd name="T3" fmla="*/ 0 h 4"/>
                  <a:gd name="T4" fmla="*/ 2 h 4"/>
                  <a:gd name="T5" fmla="*/ 2 h 4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0" y="T0"/>
                  </a:cxn>
                  <a:cxn ang="T7">
                    <a:pos x="0" y="T1"/>
                  </a:cxn>
                  <a:cxn ang="T8">
                    <a:pos x="0" y="T2"/>
                  </a:cxn>
                  <a:cxn ang="T9">
                    <a:pos x="0" y="T3"/>
                  </a:cxn>
                  <a:cxn ang="T10">
                    <a:pos x="0" y="T4"/>
                  </a:cxn>
                  <a:cxn ang="T11">
                    <a:pos x="0" y="T5"/>
                  </a:cxn>
                </a:cxnLst>
                <a:rect l="0" t="0" r="r" b="b"/>
                <a:pathLst>
                  <a:path h="4">
                    <a:moveTo>
                      <a:pt x="0" y="2"/>
                    </a:moveTo>
                    <a:lnTo>
                      <a:pt x="0" y="4"/>
                    </a:ln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73" name="Freeform 167"/>
              <p:cNvSpPr>
                <a:spLocks/>
              </p:cNvSpPr>
              <p:nvPr/>
            </p:nvSpPr>
            <p:spPr bwMode="auto">
              <a:xfrm>
                <a:off x="4759" y="400"/>
                <a:ext cx="20" cy="18"/>
              </a:xfrm>
              <a:custGeom>
                <a:avLst/>
                <a:gdLst>
                  <a:gd name="T0" fmla="*/ 10 w 20"/>
                  <a:gd name="T1" fmla="*/ 18 h 18"/>
                  <a:gd name="T2" fmla="*/ 10 w 20"/>
                  <a:gd name="T3" fmla="*/ 18 h 18"/>
                  <a:gd name="T4" fmla="*/ 7 w 20"/>
                  <a:gd name="T5" fmla="*/ 18 h 18"/>
                  <a:gd name="T6" fmla="*/ 5 w 20"/>
                  <a:gd name="T7" fmla="*/ 17 h 18"/>
                  <a:gd name="T8" fmla="*/ 2 w 20"/>
                  <a:gd name="T9" fmla="*/ 14 h 18"/>
                  <a:gd name="T10" fmla="*/ 0 w 20"/>
                  <a:gd name="T11" fmla="*/ 11 h 18"/>
                  <a:gd name="T12" fmla="*/ 0 w 20"/>
                  <a:gd name="T13" fmla="*/ 11 h 18"/>
                  <a:gd name="T14" fmla="*/ 0 w 20"/>
                  <a:gd name="T15" fmla="*/ 7 h 18"/>
                  <a:gd name="T16" fmla="*/ 3 w 20"/>
                  <a:gd name="T17" fmla="*/ 3 h 18"/>
                  <a:gd name="T18" fmla="*/ 6 w 20"/>
                  <a:gd name="T19" fmla="*/ 1 h 18"/>
                  <a:gd name="T20" fmla="*/ 9 w 20"/>
                  <a:gd name="T21" fmla="*/ 0 h 18"/>
                  <a:gd name="T22" fmla="*/ 10 w 20"/>
                  <a:gd name="T23" fmla="*/ 0 h 18"/>
                  <a:gd name="T24" fmla="*/ 10 w 20"/>
                  <a:gd name="T25" fmla="*/ 0 h 18"/>
                  <a:gd name="T26" fmla="*/ 14 w 20"/>
                  <a:gd name="T27" fmla="*/ 1 h 18"/>
                  <a:gd name="T28" fmla="*/ 19 w 20"/>
                  <a:gd name="T29" fmla="*/ 4 h 18"/>
                  <a:gd name="T30" fmla="*/ 20 w 20"/>
                  <a:gd name="T31" fmla="*/ 8 h 18"/>
                  <a:gd name="T32" fmla="*/ 19 w 20"/>
                  <a:gd name="T33" fmla="*/ 14 h 18"/>
                  <a:gd name="T34" fmla="*/ 19 w 20"/>
                  <a:gd name="T35" fmla="*/ 14 h 18"/>
                  <a:gd name="T36" fmla="*/ 17 w 20"/>
                  <a:gd name="T37" fmla="*/ 15 h 18"/>
                  <a:gd name="T38" fmla="*/ 16 w 20"/>
                  <a:gd name="T39" fmla="*/ 17 h 18"/>
                  <a:gd name="T40" fmla="*/ 10 w 20"/>
                  <a:gd name="T41" fmla="*/ 18 h 18"/>
                  <a:gd name="T42" fmla="*/ 10 w 20"/>
                  <a:gd name="T43" fmla="*/ 18 h 1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20" h="18">
                    <a:moveTo>
                      <a:pt x="10" y="18"/>
                    </a:moveTo>
                    <a:lnTo>
                      <a:pt x="10" y="18"/>
                    </a:lnTo>
                    <a:lnTo>
                      <a:pt x="7" y="18"/>
                    </a:lnTo>
                    <a:lnTo>
                      <a:pt x="5" y="17"/>
                    </a:lnTo>
                    <a:lnTo>
                      <a:pt x="2" y="14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3" y="3"/>
                    </a:lnTo>
                    <a:lnTo>
                      <a:pt x="6" y="1"/>
                    </a:lnTo>
                    <a:lnTo>
                      <a:pt x="9" y="0"/>
                    </a:lnTo>
                    <a:lnTo>
                      <a:pt x="10" y="0"/>
                    </a:lnTo>
                    <a:lnTo>
                      <a:pt x="14" y="1"/>
                    </a:lnTo>
                    <a:lnTo>
                      <a:pt x="19" y="4"/>
                    </a:lnTo>
                    <a:lnTo>
                      <a:pt x="20" y="8"/>
                    </a:lnTo>
                    <a:lnTo>
                      <a:pt x="19" y="14"/>
                    </a:lnTo>
                    <a:lnTo>
                      <a:pt x="17" y="15"/>
                    </a:lnTo>
                    <a:lnTo>
                      <a:pt x="16" y="17"/>
                    </a:lnTo>
                    <a:lnTo>
                      <a:pt x="10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74" name="Freeform 168"/>
              <p:cNvSpPr>
                <a:spLocks/>
              </p:cNvSpPr>
              <p:nvPr/>
            </p:nvSpPr>
            <p:spPr bwMode="auto">
              <a:xfrm>
                <a:off x="5424" y="11"/>
                <a:ext cx="255" cy="91"/>
              </a:xfrm>
              <a:custGeom>
                <a:avLst/>
                <a:gdLst>
                  <a:gd name="T0" fmla="*/ 222 w 255"/>
                  <a:gd name="T1" fmla="*/ 91 h 91"/>
                  <a:gd name="T2" fmla="*/ 0 w 255"/>
                  <a:gd name="T3" fmla="*/ 91 h 91"/>
                  <a:gd name="T4" fmla="*/ 0 w 255"/>
                  <a:gd name="T5" fmla="*/ 0 h 91"/>
                  <a:gd name="T6" fmla="*/ 3 w 255"/>
                  <a:gd name="T7" fmla="*/ 0 h 91"/>
                  <a:gd name="T8" fmla="*/ 3 w 255"/>
                  <a:gd name="T9" fmla="*/ 89 h 91"/>
                  <a:gd name="T10" fmla="*/ 222 w 255"/>
                  <a:gd name="T11" fmla="*/ 89 h 91"/>
                  <a:gd name="T12" fmla="*/ 222 w 255"/>
                  <a:gd name="T13" fmla="*/ 89 h 91"/>
                  <a:gd name="T14" fmla="*/ 243 w 255"/>
                  <a:gd name="T15" fmla="*/ 89 h 91"/>
                  <a:gd name="T16" fmla="*/ 253 w 255"/>
                  <a:gd name="T17" fmla="*/ 86 h 91"/>
                  <a:gd name="T18" fmla="*/ 253 w 255"/>
                  <a:gd name="T19" fmla="*/ 86 h 91"/>
                  <a:gd name="T20" fmla="*/ 253 w 255"/>
                  <a:gd name="T21" fmla="*/ 0 h 91"/>
                  <a:gd name="T22" fmla="*/ 255 w 255"/>
                  <a:gd name="T23" fmla="*/ 0 h 91"/>
                  <a:gd name="T24" fmla="*/ 255 w 255"/>
                  <a:gd name="T25" fmla="*/ 86 h 91"/>
                  <a:gd name="T26" fmla="*/ 255 w 255"/>
                  <a:gd name="T27" fmla="*/ 86 h 91"/>
                  <a:gd name="T28" fmla="*/ 254 w 255"/>
                  <a:gd name="T29" fmla="*/ 89 h 91"/>
                  <a:gd name="T30" fmla="*/ 253 w 255"/>
                  <a:gd name="T31" fmla="*/ 89 h 91"/>
                  <a:gd name="T32" fmla="*/ 253 w 255"/>
                  <a:gd name="T33" fmla="*/ 89 h 91"/>
                  <a:gd name="T34" fmla="*/ 250 w 255"/>
                  <a:gd name="T35" fmla="*/ 90 h 91"/>
                  <a:gd name="T36" fmla="*/ 250 w 255"/>
                  <a:gd name="T37" fmla="*/ 90 h 91"/>
                  <a:gd name="T38" fmla="*/ 244 w 255"/>
                  <a:gd name="T39" fmla="*/ 90 h 91"/>
                  <a:gd name="T40" fmla="*/ 244 w 255"/>
                  <a:gd name="T41" fmla="*/ 90 h 91"/>
                  <a:gd name="T42" fmla="*/ 222 w 255"/>
                  <a:gd name="T43" fmla="*/ 91 h 91"/>
                  <a:gd name="T44" fmla="*/ 222 w 255"/>
                  <a:gd name="T45" fmla="*/ 91 h 9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255" h="91">
                    <a:moveTo>
                      <a:pt x="222" y="91"/>
                    </a:moveTo>
                    <a:lnTo>
                      <a:pt x="0" y="9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89"/>
                    </a:lnTo>
                    <a:lnTo>
                      <a:pt x="222" y="89"/>
                    </a:lnTo>
                    <a:lnTo>
                      <a:pt x="243" y="89"/>
                    </a:lnTo>
                    <a:lnTo>
                      <a:pt x="253" y="86"/>
                    </a:lnTo>
                    <a:lnTo>
                      <a:pt x="253" y="0"/>
                    </a:lnTo>
                    <a:lnTo>
                      <a:pt x="255" y="0"/>
                    </a:lnTo>
                    <a:lnTo>
                      <a:pt x="255" y="86"/>
                    </a:lnTo>
                    <a:lnTo>
                      <a:pt x="254" y="89"/>
                    </a:lnTo>
                    <a:lnTo>
                      <a:pt x="253" y="89"/>
                    </a:lnTo>
                    <a:lnTo>
                      <a:pt x="250" y="90"/>
                    </a:lnTo>
                    <a:lnTo>
                      <a:pt x="244" y="90"/>
                    </a:lnTo>
                    <a:lnTo>
                      <a:pt x="222" y="91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75" name="Freeform 169"/>
              <p:cNvSpPr>
                <a:spLocks/>
              </p:cNvSpPr>
              <p:nvPr/>
            </p:nvSpPr>
            <p:spPr bwMode="auto">
              <a:xfrm>
                <a:off x="5674" y="95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6676" name="Picture 170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4" y="198"/>
                <a:ext cx="13" cy="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677" name="Freeform 171"/>
              <p:cNvSpPr>
                <a:spLocks/>
              </p:cNvSpPr>
              <p:nvPr/>
            </p:nvSpPr>
            <p:spPr bwMode="auto">
              <a:xfrm>
                <a:off x="4535" y="374"/>
                <a:ext cx="6" cy="2"/>
              </a:xfrm>
              <a:custGeom>
                <a:avLst/>
                <a:gdLst>
                  <a:gd name="T0" fmla="*/ 0 w 6"/>
                  <a:gd name="T1" fmla="*/ 2 h 2"/>
                  <a:gd name="T2" fmla="*/ 0 w 6"/>
                  <a:gd name="T3" fmla="*/ 2 h 2"/>
                  <a:gd name="T4" fmla="*/ 3 w 6"/>
                  <a:gd name="T5" fmla="*/ 0 h 2"/>
                  <a:gd name="T6" fmla="*/ 3 w 6"/>
                  <a:gd name="T7" fmla="*/ 0 h 2"/>
                  <a:gd name="T8" fmla="*/ 6 w 6"/>
                  <a:gd name="T9" fmla="*/ 0 h 2"/>
                  <a:gd name="T10" fmla="*/ 4 w 6"/>
                  <a:gd name="T11" fmla="*/ 2 h 2"/>
                  <a:gd name="T12" fmla="*/ 0 w 6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2">
                    <a:moveTo>
                      <a:pt x="0" y="2"/>
                    </a:moveTo>
                    <a:lnTo>
                      <a:pt x="0" y="2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4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78" name="Rectangle 172"/>
              <p:cNvSpPr>
                <a:spLocks noChangeArrowheads="1"/>
              </p:cNvSpPr>
              <p:nvPr/>
            </p:nvSpPr>
            <p:spPr bwMode="auto">
              <a:xfrm>
                <a:off x="5511" y="391"/>
                <a:ext cx="2" cy="2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679" name="Freeform 173"/>
              <p:cNvSpPr>
                <a:spLocks/>
              </p:cNvSpPr>
              <p:nvPr/>
            </p:nvSpPr>
            <p:spPr bwMode="auto">
              <a:xfrm>
                <a:off x="4982" y="373"/>
                <a:ext cx="24" cy="46"/>
              </a:xfrm>
              <a:custGeom>
                <a:avLst/>
                <a:gdLst>
                  <a:gd name="T0" fmla="*/ 23 w 24"/>
                  <a:gd name="T1" fmla="*/ 3 h 46"/>
                  <a:gd name="T2" fmla="*/ 23 w 24"/>
                  <a:gd name="T3" fmla="*/ 3 h 46"/>
                  <a:gd name="T4" fmla="*/ 17 w 24"/>
                  <a:gd name="T5" fmla="*/ 7 h 46"/>
                  <a:gd name="T6" fmla="*/ 3 w 24"/>
                  <a:gd name="T7" fmla="*/ 7 h 46"/>
                  <a:gd name="T8" fmla="*/ 3 w 24"/>
                  <a:gd name="T9" fmla="*/ 44 h 46"/>
                  <a:gd name="T10" fmla="*/ 24 w 24"/>
                  <a:gd name="T11" fmla="*/ 44 h 46"/>
                  <a:gd name="T12" fmla="*/ 24 w 24"/>
                  <a:gd name="T13" fmla="*/ 46 h 46"/>
                  <a:gd name="T14" fmla="*/ 0 w 24"/>
                  <a:gd name="T15" fmla="*/ 46 h 46"/>
                  <a:gd name="T16" fmla="*/ 0 w 24"/>
                  <a:gd name="T17" fmla="*/ 4 h 46"/>
                  <a:gd name="T18" fmla="*/ 16 w 24"/>
                  <a:gd name="T19" fmla="*/ 4 h 46"/>
                  <a:gd name="T20" fmla="*/ 16 w 24"/>
                  <a:gd name="T21" fmla="*/ 4 h 46"/>
                  <a:gd name="T22" fmla="*/ 19 w 24"/>
                  <a:gd name="T23" fmla="*/ 1 h 46"/>
                  <a:gd name="T24" fmla="*/ 23 w 24"/>
                  <a:gd name="T25" fmla="*/ 0 h 46"/>
                  <a:gd name="T26" fmla="*/ 23 w 24"/>
                  <a:gd name="T27" fmla="*/ 3 h 4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4" h="46">
                    <a:moveTo>
                      <a:pt x="23" y="3"/>
                    </a:moveTo>
                    <a:lnTo>
                      <a:pt x="23" y="3"/>
                    </a:lnTo>
                    <a:lnTo>
                      <a:pt x="17" y="7"/>
                    </a:lnTo>
                    <a:lnTo>
                      <a:pt x="3" y="7"/>
                    </a:lnTo>
                    <a:lnTo>
                      <a:pt x="3" y="44"/>
                    </a:lnTo>
                    <a:lnTo>
                      <a:pt x="24" y="44"/>
                    </a:lnTo>
                    <a:lnTo>
                      <a:pt x="24" y="46"/>
                    </a:lnTo>
                    <a:lnTo>
                      <a:pt x="0" y="46"/>
                    </a:lnTo>
                    <a:lnTo>
                      <a:pt x="0" y="4"/>
                    </a:lnTo>
                    <a:lnTo>
                      <a:pt x="16" y="4"/>
                    </a:lnTo>
                    <a:lnTo>
                      <a:pt x="19" y="1"/>
                    </a:lnTo>
                    <a:lnTo>
                      <a:pt x="23" y="0"/>
                    </a:lnTo>
                    <a:lnTo>
                      <a:pt x="23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80" name="Rectangle 174"/>
              <p:cNvSpPr>
                <a:spLocks noChangeArrowheads="1"/>
              </p:cNvSpPr>
              <p:nvPr/>
            </p:nvSpPr>
            <p:spPr bwMode="auto">
              <a:xfrm>
                <a:off x="5532" y="411"/>
                <a:ext cx="2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681" name="Freeform 175"/>
              <p:cNvSpPr>
                <a:spLocks/>
              </p:cNvSpPr>
              <p:nvPr/>
            </p:nvSpPr>
            <p:spPr bwMode="auto">
              <a:xfrm>
                <a:off x="5534" y="412"/>
                <a:ext cx="5" cy="3"/>
              </a:xfrm>
              <a:custGeom>
                <a:avLst/>
                <a:gdLst>
                  <a:gd name="T0" fmla="*/ 5 w 5"/>
                  <a:gd name="T1" fmla="*/ 0 h 3"/>
                  <a:gd name="T2" fmla="*/ 5 w 5"/>
                  <a:gd name="T3" fmla="*/ 3 h 3"/>
                  <a:gd name="T4" fmla="*/ 5 w 5"/>
                  <a:gd name="T5" fmla="*/ 3 h 3"/>
                  <a:gd name="T6" fmla="*/ 2 w 5"/>
                  <a:gd name="T7" fmla="*/ 3 h 3"/>
                  <a:gd name="T8" fmla="*/ 0 w 5"/>
                  <a:gd name="T9" fmla="*/ 3 h 3"/>
                  <a:gd name="T10" fmla="*/ 0 w 5"/>
                  <a:gd name="T11" fmla="*/ 0 h 3"/>
                  <a:gd name="T12" fmla="*/ 0 w 5"/>
                  <a:gd name="T13" fmla="*/ 0 h 3"/>
                  <a:gd name="T14" fmla="*/ 2 w 5"/>
                  <a:gd name="T15" fmla="*/ 2 h 3"/>
                  <a:gd name="T16" fmla="*/ 2 w 5"/>
                  <a:gd name="T17" fmla="*/ 2 h 3"/>
                  <a:gd name="T18" fmla="*/ 5 w 5"/>
                  <a:gd name="T19" fmla="*/ 0 h 3"/>
                  <a:gd name="T20" fmla="*/ 5 w 5"/>
                  <a:gd name="T21" fmla="*/ 0 h 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" h="3">
                    <a:moveTo>
                      <a:pt x="5" y="0"/>
                    </a:moveTo>
                    <a:lnTo>
                      <a:pt x="5" y="3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2" y="2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82" name="Freeform 176"/>
              <p:cNvSpPr>
                <a:spLocks/>
              </p:cNvSpPr>
              <p:nvPr/>
            </p:nvSpPr>
            <p:spPr bwMode="auto">
              <a:xfrm>
                <a:off x="5539" y="412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2 h 3"/>
                  <a:gd name="T4" fmla="*/ 2 w 2"/>
                  <a:gd name="T5" fmla="*/ 2 h 3"/>
                  <a:gd name="T6" fmla="*/ 0 w 2"/>
                  <a:gd name="T7" fmla="*/ 3 h 3"/>
                  <a:gd name="T8" fmla="*/ 0 w 2"/>
                  <a:gd name="T9" fmla="*/ 0 h 3"/>
                  <a:gd name="T10" fmla="*/ 0 w 2"/>
                  <a:gd name="T11" fmla="*/ 0 h 3"/>
                  <a:gd name="T12" fmla="*/ 2 w 2"/>
                  <a:gd name="T13" fmla="*/ 0 h 3"/>
                  <a:gd name="T14" fmla="*/ 2 w 2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2" y="0"/>
                    </a:moveTo>
                    <a:lnTo>
                      <a:pt x="2" y="2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83" name="Freeform 177"/>
              <p:cNvSpPr>
                <a:spLocks/>
              </p:cNvSpPr>
              <p:nvPr/>
            </p:nvSpPr>
            <p:spPr bwMode="auto">
              <a:xfrm>
                <a:off x="5297" y="11"/>
                <a:ext cx="120" cy="91"/>
              </a:xfrm>
              <a:custGeom>
                <a:avLst/>
                <a:gdLst>
                  <a:gd name="T0" fmla="*/ 117 w 120"/>
                  <a:gd name="T1" fmla="*/ 89 h 91"/>
                  <a:gd name="T2" fmla="*/ 117 w 120"/>
                  <a:gd name="T3" fmla="*/ 0 h 91"/>
                  <a:gd name="T4" fmla="*/ 120 w 120"/>
                  <a:gd name="T5" fmla="*/ 0 h 91"/>
                  <a:gd name="T6" fmla="*/ 120 w 120"/>
                  <a:gd name="T7" fmla="*/ 91 h 91"/>
                  <a:gd name="T8" fmla="*/ 0 w 120"/>
                  <a:gd name="T9" fmla="*/ 91 h 91"/>
                  <a:gd name="T10" fmla="*/ 0 w 120"/>
                  <a:gd name="T11" fmla="*/ 89 h 91"/>
                  <a:gd name="T12" fmla="*/ 2 w 120"/>
                  <a:gd name="T13" fmla="*/ 89 h 91"/>
                  <a:gd name="T14" fmla="*/ 117 w 120"/>
                  <a:gd name="T15" fmla="*/ 89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20" h="91">
                    <a:moveTo>
                      <a:pt x="117" y="89"/>
                    </a:moveTo>
                    <a:lnTo>
                      <a:pt x="117" y="0"/>
                    </a:lnTo>
                    <a:lnTo>
                      <a:pt x="120" y="0"/>
                    </a:lnTo>
                    <a:lnTo>
                      <a:pt x="120" y="91"/>
                    </a:lnTo>
                    <a:lnTo>
                      <a:pt x="0" y="91"/>
                    </a:lnTo>
                    <a:lnTo>
                      <a:pt x="0" y="89"/>
                    </a:lnTo>
                    <a:lnTo>
                      <a:pt x="2" y="89"/>
                    </a:lnTo>
                    <a:lnTo>
                      <a:pt x="117" y="89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84" name="Freeform 178"/>
              <p:cNvSpPr>
                <a:spLocks/>
              </p:cNvSpPr>
              <p:nvPr/>
            </p:nvSpPr>
            <p:spPr bwMode="auto">
              <a:xfrm>
                <a:off x="5562" y="383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85" name="Freeform 179"/>
              <p:cNvSpPr>
                <a:spLocks/>
              </p:cNvSpPr>
              <p:nvPr/>
            </p:nvSpPr>
            <p:spPr bwMode="auto">
              <a:xfrm>
                <a:off x="5492" y="391"/>
                <a:ext cx="7" cy="2"/>
              </a:xfrm>
              <a:custGeom>
                <a:avLst/>
                <a:gdLst>
                  <a:gd name="T0" fmla="*/ 7 w 7"/>
                  <a:gd name="T1" fmla="*/ 0 h 2"/>
                  <a:gd name="T2" fmla="*/ 7 w 7"/>
                  <a:gd name="T3" fmla="*/ 2 h 2"/>
                  <a:gd name="T4" fmla="*/ 0 w 7"/>
                  <a:gd name="T5" fmla="*/ 2 h 2"/>
                  <a:gd name="T6" fmla="*/ 0 w 7"/>
                  <a:gd name="T7" fmla="*/ 0 h 2"/>
                  <a:gd name="T8" fmla="*/ 1 w 7"/>
                  <a:gd name="T9" fmla="*/ 0 h 2"/>
                  <a:gd name="T10" fmla="*/ 7 w 7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" h="2">
                    <a:moveTo>
                      <a:pt x="7" y="0"/>
                    </a:moveTo>
                    <a:lnTo>
                      <a:pt x="7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86" name="Freeform 180"/>
              <p:cNvSpPr>
                <a:spLocks/>
              </p:cNvSpPr>
              <p:nvPr/>
            </p:nvSpPr>
            <p:spPr bwMode="auto">
              <a:xfrm>
                <a:off x="1870" y="348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1 h 3"/>
                  <a:gd name="T6" fmla="*/ 0 w 3"/>
                  <a:gd name="T7" fmla="*/ 3 h 3"/>
                  <a:gd name="T8" fmla="*/ 0 w 3"/>
                  <a:gd name="T9" fmla="*/ 3 h 3"/>
                  <a:gd name="T10" fmla="*/ 0 w 3"/>
                  <a:gd name="T11" fmla="*/ 3 h 3"/>
                  <a:gd name="T12" fmla="*/ 0 w 3"/>
                  <a:gd name="T13" fmla="*/ 3 h 3"/>
                  <a:gd name="T14" fmla="*/ 0 w 3"/>
                  <a:gd name="T15" fmla="*/ 3 h 3"/>
                  <a:gd name="T16" fmla="*/ 0 w 3"/>
                  <a:gd name="T17" fmla="*/ 3 h 3"/>
                  <a:gd name="T18" fmla="*/ 2 w 3"/>
                  <a:gd name="T19" fmla="*/ 0 h 3"/>
                  <a:gd name="T20" fmla="*/ 2 w 3"/>
                  <a:gd name="T21" fmla="*/ 0 h 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1"/>
                    </a:lnTo>
                    <a:lnTo>
                      <a:pt x="0" y="3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87" name="Freeform 181"/>
              <p:cNvSpPr>
                <a:spLocks/>
              </p:cNvSpPr>
              <p:nvPr/>
            </p:nvSpPr>
            <p:spPr bwMode="auto">
              <a:xfrm>
                <a:off x="4535" y="370"/>
                <a:ext cx="3" cy="6"/>
              </a:xfrm>
              <a:custGeom>
                <a:avLst/>
                <a:gdLst>
                  <a:gd name="T0" fmla="*/ 0 w 3"/>
                  <a:gd name="T1" fmla="*/ 6 h 6"/>
                  <a:gd name="T2" fmla="*/ 0 w 3"/>
                  <a:gd name="T3" fmla="*/ 3 h 6"/>
                  <a:gd name="T4" fmla="*/ 3 w 3"/>
                  <a:gd name="T5" fmla="*/ 0 h 6"/>
                  <a:gd name="T6" fmla="*/ 3 w 3"/>
                  <a:gd name="T7" fmla="*/ 4 h 6"/>
                  <a:gd name="T8" fmla="*/ 3 w 3"/>
                  <a:gd name="T9" fmla="*/ 4 h 6"/>
                  <a:gd name="T10" fmla="*/ 0 w 3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6">
                    <a:moveTo>
                      <a:pt x="0" y="6"/>
                    </a:moveTo>
                    <a:lnTo>
                      <a:pt x="0" y="3"/>
                    </a:lnTo>
                    <a:lnTo>
                      <a:pt x="3" y="0"/>
                    </a:lnTo>
                    <a:lnTo>
                      <a:pt x="3" y="4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88" name="Freeform 182"/>
              <p:cNvSpPr>
                <a:spLocks/>
              </p:cNvSpPr>
              <p:nvPr/>
            </p:nvSpPr>
            <p:spPr bwMode="auto">
              <a:xfrm>
                <a:off x="4538" y="366"/>
                <a:ext cx="5" cy="8"/>
              </a:xfrm>
              <a:custGeom>
                <a:avLst/>
                <a:gdLst>
                  <a:gd name="T0" fmla="*/ 5 w 5"/>
                  <a:gd name="T1" fmla="*/ 3 h 8"/>
                  <a:gd name="T2" fmla="*/ 0 w 5"/>
                  <a:gd name="T3" fmla="*/ 8 h 8"/>
                  <a:gd name="T4" fmla="*/ 0 w 5"/>
                  <a:gd name="T5" fmla="*/ 8 h 8"/>
                  <a:gd name="T6" fmla="*/ 0 w 5"/>
                  <a:gd name="T7" fmla="*/ 8 h 8"/>
                  <a:gd name="T8" fmla="*/ 0 w 5"/>
                  <a:gd name="T9" fmla="*/ 4 h 8"/>
                  <a:gd name="T10" fmla="*/ 5 w 5"/>
                  <a:gd name="T11" fmla="*/ 0 h 8"/>
                  <a:gd name="T12" fmla="*/ 5 w 5"/>
                  <a:gd name="T13" fmla="*/ 3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" h="8">
                    <a:moveTo>
                      <a:pt x="5" y="3"/>
                    </a:moveTo>
                    <a:lnTo>
                      <a:pt x="0" y="8"/>
                    </a:lnTo>
                    <a:lnTo>
                      <a:pt x="0" y="4"/>
                    </a:lnTo>
                    <a:lnTo>
                      <a:pt x="5" y="0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89" name="Freeform 183"/>
              <p:cNvSpPr>
                <a:spLocks/>
              </p:cNvSpPr>
              <p:nvPr/>
            </p:nvSpPr>
            <p:spPr bwMode="auto">
              <a:xfrm>
                <a:off x="5532" y="412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3 h 3"/>
                  <a:gd name="T4" fmla="*/ 2 w 2"/>
                  <a:gd name="T5" fmla="*/ 3 h 3"/>
                  <a:gd name="T6" fmla="*/ 0 w 2"/>
                  <a:gd name="T7" fmla="*/ 2 h 3"/>
                  <a:gd name="T8" fmla="*/ 0 w 2"/>
                  <a:gd name="T9" fmla="*/ 0 h 3"/>
                  <a:gd name="T10" fmla="*/ 2 w 2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3">
                    <a:moveTo>
                      <a:pt x="2" y="0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90" name="Freeform 184"/>
              <p:cNvSpPr>
                <a:spLocks/>
              </p:cNvSpPr>
              <p:nvPr/>
            </p:nvSpPr>
            <p:spPr bwMode="auto">
              <a:xfrm>
                <a:off x="5539" y="349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2 h 2"/>
                  <a:gd name="T4" fmla="*/ 2 w 2"/>
                  <a:gd name="T5" fmla="*/ 2 h 2"/>
                  <a:gd name="T6" fmla="*/ 0 w 2"/>
                  <a:gd name="T7" fmla="*/ 2 h 2"/>
                  <a:gd name="T8" fmla="*/ 0 w 2"/>
                  <a:gd name="T9" fmla="*/ 0 h 2"/>
                  <a:gd name="T10" fmla="*/ 0 w 2"/>
                  <a:gd name="T11" fmla="*/ 0 h 2"/>
                  <a:gd name="T12" fmla="*/ 2 w 2"/>
                  <a:gd name="T13" fmla="*/ 0 h 2"/>
                  <a:gd name="T14" fmla="*/ 2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91" name="Freeform 185"/>
              <p:cNvSpPr>
                <a:spLocks/>
              </p:cNvSpPr>
              <p:nvPr/>
            </p:nvSpPr>
            <p:spPr bwMode="auto">
              <a:xfrm>
                <a:off x="5549" y="407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1 h 3"/>
                  <a:gd name="T4" fmla="*/ 1 w 3"/>
                  <a:gd name="T5" fmla="*/ 3 h 3"/>
                  <a:gd name="T6" fmla="*/ 0 w 3"/>
                  <a:gd name="T7" fmla="*/ 1 h 3"/>
                  <a:gd name="T8" fmla="*/ 1 w 3"/>
                  <a:gd name="T9" fmla="*/ 0 h 3"/>
                  <a:gd name="T10" fmla="*/ 3 w 3"/>
                  <a:gd name="T11" fmla="*/ 1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lnTo>
                      <a:pt x="3" y="1"/>
                    </a:ln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92" name="Freeform 186"/>
              <p:cNvSpPr>
                <a:spLocks/>
              </p:cNvSpPr>
              <p:nvPr/>
            </p:nvSpPr>
            <p:spPr bwMode="auto">
              <a:xfrm>
                <a:off x="5381" y="384"/>
                <a:ext cx="40" cy="23"/>
              </a:xfrm>
              <a:custGeom>
                <a:avLst/>
                <a:gdLst>
                  <a:gd name="T0" fmla="*/ 21 w 40"/>
                  <a:gd name="T1" fmla="*/ 23 h 23"/>
                  <a:gd name="T2" fmla="*/ 10 w 40"/>
                  <a:gd name="T3" fmla="*/ 12 h 23"/>
                  <a:gd name="T4" fmla="*/ 0 w 40"/>
                  <a:gd name="T5" fmla="*/ 0 h 23"/>
                  <a:gd name="T6" fmla="*/ 21 w 40"/>
                  <a:gd name="T7" fmla="*/ 0 h 23"/>
                  <a:gd name="T8" fmla="*/ 40 w 40"/>
                  <a:gd name="T9" fmla="*/ 0 h 23"/>
                  <a:gd name="T10" fmla="*/ 31 w 40"/>
                  <a:gd name="T11" fmla="*/ 12 h 23"/>
                  <a:gd name="T12" fmla="*/ 21 w 40"/>
                  <a:gd name="T13" fmla="*/ 23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23">
                    <a:moveTo>
                      <a:pt x="21" y="23"/>
                    </a:moveTo>
                    <a:lnTo>
                      <a:pt x="10" y="12"/>
                    </a:lnTo>
                    <a:lnTo>
                      <a:pt x="0" y="0"/>
                    </a:lnTo>
                    <a:lnTo>
                      <a:pt x="21" y="0"/>
                    </a:lnTo>
                    <a:lnTo>
                      <a:pt x="40" y="0"/>
                    </a:lnTo>
                    <a:lnTo>
                      <a:pt x="31" y="12"/>
                    </a:lnTo>
                    <a:lnTo>
                      <a:pt x="21" y="23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93" name="Freeform 187"/>
              <p:cNvSpPr>
                <a:spLocks noEditPoints="1"/>
              </p:cNvSpPr>
              <p:nvPr/>
            </p:nvSpPr>
            <p:spPr bwMode="auto">
              <a:xfrm>
                <a:off x="1831" y="317"/>
                <a:ext cx="3916" cy="143"/>
              </a:xfrm>
              <a:custGeom>
                <a:avLst/>
                <a:gdLst>
                  <a:gd name="T0" fmla="*/ 28 w 3916"/>
                  <a:gd name="T1" fmla="*/ 17 h 143"/>
                  <a:gd name="T2" fmla="*/ 7 w 3916"/>
                  <a:gd name="T3" fmla="*/ 11 h 143"/>
                  <a:gd name="T4" fmla="*/ 3916 w 3916"/>
                  <a:gd name="T5" fmla="*/ 143 h 143"/>
                  <a:gd name="T6" fmla="*/ 244 w 3916"/>
                  <a:gd name="T7" fmla="*/ 59 h 143"/>
                  <a:gd name="T8" fmla="*/ 238 w 3916"/>
                  <a:gd name="T9" fmla="*/ 34 h 143"/>
                  <a:gd name="T10" fmla="*/ 233 w 3916"/>
                  <a:gd name="T11" fmla="*/ 28 h 143"/>
                  <a:gd name="T12" fmla="*/ 41 w 3916"/>
                  <a:gd name="T13" fmla="*/ 28 h 143"/>
                  <a:gd name="T14" fmla="*/ 2816 w 3916"/>
                  <a:gd name="T15" fmla="*/ 69 h 143"/>
                  <a:gd name="T16" fmla="*/ 2763 w 3916"/>
                  <a:gd name="T17" fmla="*/ 111 h 143"/>
                  <a:gd name="T18" fmla="*/ 2750 w 3916"/>
                  <a:gd name="T19" fmla="*/ 49 h 143"/>
                  <a:gd name="T20" fmla="*/ 2717 w 3916"/>
                  <a:gd name="T21" fmla="*/ 34 h 143"/>
                  <a:gd name="T22" fmla="*/ 2700 w 3916"/>
                  <a:gd name="T23" fmla="*/ 69 h 143"/>
                  <a:gd name="T24" fmla="*/ 2763 w 3916"/>
                  <a:gd name="T25" fmla="*/ 111 h 143"/>
                  <a:gd name="T26" fmla="*/ 3833 w 3916"/>
                  <a:gd name="T27" fmla="*/ 79 h 143"/>
                  <a:gd name="T28" fmla="*/ 3074 w 3916"/>
                  <a:gd name="T29" fmla="*/ 69 h 143"/>
                  <a:gd name="T30" fmla="*/ 3085 w 3916"/>
                  <a:gd name="T31" fmla="*/ 80 h 143"/>
                  <a:gd name="T32" fmla="*/ 3224 w 3916"/>
                  <a:gd name="T33" fmla="*/ 102 h 143"/>
                  <a:gd name="T34" fmla="*/ 3233 w 3916"/>
                  <a:gd name="T35" fmla="*/ 60 h 143"/>
                  <a:gd name="T36" fmla="*/ 3223 w 3916"/>
                  <a:gd name="T37" fmla="*/ 28 h 143"/>
                  <a:gd name="T38" fmla="*/ 3170 w 3916"/>
                  <a:gd name="T39" fmla="*/ 57 h 143"/>
                  <a:gd name="T40" fmla="*/ 3175 w 3916"/>
                  <a:gd name="T41" fmla="*/ 102 h 143"/>
                  <a:gd name="T42" fmla="*/ 3352 w 3916"/>
                  <a:gd name="T43" fmla="*/ 69 h 143"/>
                  <a:gd name="T44" fmla="*/ 3332 w 3916"/>
                  <a:gd name="T45" fmla="*/ 91 h 143"/>
                  <a:gd name="T46" fmla="*/ 2989 w 3916"/>
                  <a:gd name="T47" fmla="*/ 109 h 143"/>
                  <a:gd name="T48" fmla="*/ 2994 w 3916"/>
                  <a:gd name="T49" fmla="*/ 102 h 143"/>
                  <a:gd name="T50" fmla="*/ 2993 w 3916"/>
                  <a:gd name="T51" fmla="*/ 36 h 143"/>
                  <a:gd name="T52" fmla="*/ 2927 w 3916"/>
                  <a:gd name="T53" fmla="*/ 35 h 143"/>
                  <a:gd name="T54" fmla="*/ 2921 w 3916"/>
                  <a:gd name="T55" fmla="*/ 41 h 143"/>
                  <a:gd name="T56" fmla="*/ 2923 w 3916"/>
                  <a:gd name="T57" fmla="*/ 107 h 143"/>
                  <a:gd name="T58" fmla="*/ 3590 w 3916"/>
                  <a:gd name="T59" fmla="*/ 67 h 143"/>
                  <a:gd name="T60" fmla="*/ 3571 w 3916"/>
                  <a:gd name="T61" fmla="*/ 90 h 143"/>
                  <a:gd name="T62" fmla="*/ 3480 w 3916"/>
                  <a:gd name="T63" fmla="*/ 49 h 143"/>
                  <a:gd name="T64" fmla="*/ 3445 w 3916"/>
                  <a:gd name="T65" fmla="*/ 28 h 143"/>
                  <a:gd name="T66" fmla="*/ 3439 w 3916"/>
                  <a:gd name="T67" fmla="*/ 35 h 143"/>
                  <a:gd name="T68" fmla="*/ 3409 w 3916"/>
                  <a:gd name="T69" fmla="*/ 60 h 143"/>
                  <a:gd name="T70" fmla="*/ 3419 w 3916"/>
                  <a:gd name="T71" fmla="*/ 101 h 143"/>
                  <a:gd name="T72" fmla="*/ 3438 w 3916"/>
                  <a:gd name="T73" fmla="*/ 116 h 143"/>
                  <a:gd name="T74" fmla="*/ 3452 w 3916"/>
                  <a:gd name="T75" fmla="*/ 116 h 143"/>
                  <a:gd name="T76" fmla="*/ 3470 w 3916"/>
                  <a:gd name="T77" fmla="*/ 101 h 143"/>
                  <a:gd name="T78" fmla="*/ 3480 w 3916"/>
                  <a:gd name="T79" fmla="*/ 60 h 143"/>
                  <a:gd name="T80" fmla="*/ 3733 w 3916"/>
                  <a:gd name="T81" fmla="*/ 34 h 143"/>
                  <a:gd name="T82" fmla="*/ 3711 w 3916"/>
                  <a:gd name="T83" fmla="*/ 32 h 143"/>
                  <a:gd name="T84" fmla="*/ 3700 w 3916"/>
                  <a:gd name="T85" fmla="*/ 32 h 143"/>
                  <a:gd name="T86" fmla="*/ 3669 w 3916"/>
                  <a:gd name="T87" fmla="*/ 42 h 143"/>
                  <a:gd name="T88" fmla="*/ 3668 w 3916"/>
                  <a:gd name="T89" fmla="*/ 65 h 143"/>
                  <a:gd name="T90" fmla="*/ 3668 w 3916"/>
                  <a:gd name="T91" fmla="*/ 76 h 143"/>
                  <a:gd name="T92" fmla="*/ 3669 w 3916"/>
                  <a:gd name="T93" fmla="*/ 98 h 143"/>
                  <a:gd name="T94" fmla="*/ 3700 w 3916"/>
                  <a:gd name="T95" fmla="*/ 108 h 143"/>
                  <a:gd name="T96" fmla="*/ 3711 w 3916"/>
                  <a:gd name="T97" fmla="*/ 108 h 143"/>
                  <a:gd name="T98" fmla="*/ 3733 w 3916"/>
                  <a:gd name="T99" fmla="*/ 107 h 143"/>
                  <a:gd name="T100" fmla="*/ 3736 w 3916"/>
                  <a:gd name="T101" fmla="*/ 93 h 143"/>
                  <a:gd name="T102" fmla="*/ 3752 w 3916"/>
                  <a:gd name="T103" fmla="*/ 65 h 143"/>
                  <a:gd name="T104" fmla="*/ 3736 w 3916"/>
                  <a:gd name="T105" fmla="*/ 48 h 143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3916" h="143">
                    <a:moveTo>
                      <a:pt x="41" y="28"/>
                    </a:moveTo>
                    <a:lnTo>
                      <a:pt x="41" y="28"/>
                    </a:lnTo>
                    <a:lnTo>
                      <a:pt x="35" y="21"/>
                    </a:lnTo>
                    <a:lnTo>
                      <a:pt x="28" y="17"/>
                    </a:lnTo>
                    <a:lnTo>
                      <a:pt x="21" y="14"/>
                    </a:lnTo>
                    <a:lnTo>
                      <a:pt x="14" y="11"/>
                    </a:lnTo>
                    <a:lnTo>
                      <a:pt x="7" y="11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3916" y="0"/>
                    </a:lnTo>
                    <a:lnTo>
                      <a:pt x="3916" y="143"/>
                    </a:lnTo>
                    <a:lnTo>
                      <a:pt x="244" y="143"/>
                    </a:lnTo>
                    <a:lnTo>
                      <a:pt x="244" y="77"/>
                    </a:lnTo>
                    <a:lnTo>
                      <a:pt x="244" y="59"/>
                    </a:lnTo>
                    <a:lnTo>
                      <a:pt x="241" y="43"/>
                    </a:lnTo>
                    <a:lnTo>
                      <a:pt x="238" y="34"/>
                    </a:lnTo>
                    <a:lnTo>
                      <a:pt x="237" y="29"/>
                    </a:lnTo>
                    <a:lnTo>
                      <a:pt x="236" y="28"/>
                    </a:lnTo>
                    <a:lnTo>
                      <a:pt x="233" y="28"/>
                    </a:lnTo>
                    <a:lnTo>
                      <a:pt x="42" y="28"/>
                    </a:lnTo>
                    <a:lnTo>
                      <a:pt x="41" y="28"/>
                    </a:lnTo>
                    <a:close/>
                    <a:moveTo>
                      <a:pt x="2847" y="80"/>
                    </a:moveTo>
                    <a:lnTo>
                      <a:pt x="2858" y="69"/>
                    </a:lnTo>
                    <a:lnTo>
                      <a:pt x="2837" y="69"/>
                    </a:lnTo>
                    <a:lnTo>
                      <a:pt x="2816" y="69"/>
                    </a:lnTo>
                    <a:lnTo>
                      <a:pt x="2827" y="80"/>
                    </a:lnTo>
                    <a:lnTo>
                      <a:pt x="2837" y="91"/>
                    </a:lnTo>
                    <a:lnTo>
                      <a:pt x="2847" y="80"/>
                    </a:lnTo>
                    <a:close/>
                    <a:moveTo>
                      <a:pt x="2763" y="111"/>
                    </a:moveTo>
                    <a:lnTo>
                      <a:pt x="2763" y="108"/>
                    </a:lnTo>
                    <a:lnTo>
                      <a:pt x="2763" y="69"/>
                    </a:lnTo>
                    <a:lnTo>
                      <a:pt x="2771" y="69"/>
                    </a:lnTo>
                    <a:lnTo>
                      <a:pt x="2750" y="49"/>
                    </a:lnTo>
                    <a:lnTo>
                      <a:pt x="2731" y="31"/>
                    </a:lnTo>
                    <a:lnTo>
                      <a:pt x="2729" y="32"/>
                    </a:lnTo>
                    <a:lnTo>
                      <a:pt x="2717" y="45"/>
                    </a:lnTo>
                    <a:lnTo>
                      <a:pt x="2717" y="34"/>
                    </a:lnTo>
                    <a:lnTo>
                      <a:pt x="2703" y="34"/>
                    </a:lnTo>
                    <a:lnTo>
                      <a:pt x="2703" y="57"/>
                    </a:lnTo>
                    <a:lnTo>
                      <a:pt x="2690" y="69"/>
                    </a:lnTo>
                    <a:lnTo>
                      <a:pt x="2700" y="69"/>
                    </a:lnTo>
                    <a:lnTo>
                      <a:pt x="2700" y="111"/>
                    </a:lnTo>
                    <a:lnTo>
                      <a:pt x="2735" y="111"/>
                    </a:lnTo>
                    <a:lnTo>
                      <a:pt x="2753" y="111"/>
                    </a:lnTo>
                    <a:lnTo>
                      <a:pt x="2763" y="111"/>
                    </a:lnTo>
                    <a:close/>
                    <a:moveTo>
                      <a:pt x="3864" y="67"/>
                    </a:moveTo>
                    <a:lnTo>
                      <a:pt x="3843" y="67"/>
                    </a:lnTo>
                    <a:lnTo>
                      <a:pt x="3822" y="67"/>
                    </a:lnTo>
                    <a:lnTo>
                      <a:pt x="3833" y="79"/>
                    </a:lnTo>
                    <a:lnTo>
                      <a:pt x="3843" y="90"/>
                    </a:lnTo>
                    <a:lnTo>
                      <a:pt x="3853" y="79"/>
                    </a:lnTo>
                    <a:lnTo>
                      <a:pt x="3864" y="67"/>
                    </a:lnTo>
                    <a:close/>
                    <a:moveTo>
                      <a:pt x="3074" y="69"/>
                    </a:moveTo>
                    <a:lnTo>
                      <a:pt x="3055" y="69"/>
                    </a:lnTo>
                    <a:lnTo>
                      <a:pt x="3064" y="80"/>
                    </a:lnTo>
                    <a:lnTo>
                      <a:pt x="3074" y="91"/>
                    </a:lnTo>
                    <a:lnTo>
                      <a:pt x="3085" y="80"/>
                    </a:lnTo>
                    <a:lnTo>
                      <a:pt x="3095" y="69"/>
                    </a:lnTo>
                    <a:lnTo>
                      <a:pt x="3074" y="69"/>
                    </a:lnTo>
                    <a:close/>
                    <a:moveTo>
                      <a:pt x="3224" y="114"/>
                    </a:moveTo>
                    <a:lnTo>
                      <a:pt x="3224" y="102"/>
                    </a:lnTo>
                    <a:lnTo>
                      <a:pt x="3250" y="102"/>
                    </a:lnTo>
                    <a:lnTo>
                      <a:pt x="3250" y="60"/>
                    </a:lnTo>
                    <a:lnTo>
                      <a:pt x="3247" y="60"/>
                    </a:lnTo>
                    <a:lnTo>
                      <a:pt x="3233" y="60"/>
                    </a:lnTo>
                    <a:lnTo>
                      <a:pt x="3229" y="57"/>
                    </a:lnTo>
                    <a:lnTo>
                      <a:pt x="3223" y="55"/>
                    </a:lnTo>
                    <a:lnTo>
                      <a:pt x="3223" y="28"/>
                    </a:lnTo>
                    <a:lnTo>
                      <a:pt x="3174" y="28"/>
                    </a:lnTo>
                    <a:lnTo>
                      <a:pt x="3174" y="56"/>
                    </a:lnTo>
                    <a:lnTo>
                      <a:pt x="3170" y="57"/>
                    </a:lnTo>
                    <a:lnTo>
                      <a:pt x="3167" y="60"/>
                    </a:lnTo>
                    <a:lnTo>
                      <a:pt x="3151" y="60"/>
                    </a:lnTo>
                    <a:lnTo>
                      <a:pt x="3151" y="102"/>
                    </a:lnTo>
                    <a:lnTo>
                      <a:pt x="3175" y="102"/>
                    </a:lnTo>
                    <a:lnTo>
                      <a:pt x="3175" y="116"/>
                    </a:lnTo>
                    <a:lnTo>
                      <a:pt x="3224" y="116"/>
                    </a:lnTo>
                    <a:lnTo>
                      <a:pt x="3224" y="114"/>
                    </a:lnTo>
                    <a:close/>
                    <a:moveTo>
                      <a:pt x="3352" y="69"/>
                    </a:moveTo>
                    <a:lnTo>
                      <a:pt x="3332" y="69"/>
                    </a:lnTo>
                    <a:lnTo>
                      <a:pt x="3311" y="69"/>
                    </a:lnTo>
                    <a:lnTo>
                      <a:pt x="3321" y="80"/>
                    </a:lnTo>
                    <a:lnTo>
                      <a:pt x="3332" y="91"/>
                    </a:lnTo>
                    <a:lnTo>
                      <a:pt x="3342" y="80"/>
                    </a:lnTo>
                    <a:lnTo>
                      <a:pt x="3352" y="69"/>
                    </a:lnTo>
                    <a:close/>
                    <a:moveTo>
                      <a:pt x="2989" y="109"/>
                    </a:moveTo>
                    <a:lnTo>
                      <a:pt x="2989" y="109"/>
                    </a:lnTo>
                    <a:lnTo>
                      <a:pt x="2992" y="108"/>
                    </a:lnTo>
                    <a:lnTo>
                      <a:pt x="2993" y="107"/>
                    </a:lnTo>
                    <a:lnTo>
                      <a:pt x="2994" y="105"/>
                    </a:lnTo>
                    <a:lnTo>
                      <a:pt x="2994" y="102"/>
                    </a:lnTo>
                    <a:lnTo>
                      <a:pt x="2994" y="41"/>
                    </a:lnTo>
                    <a:lnTo>
                      <a:pt x="2994" y="39"/>
                    </a:lnTo>
                    <a:lnTo>
                      <a:pt x="2993" y="36"/>
                    </a:lnTo>
                    <a:lnTo>
                      <a:pt x="2992" y="35"/>
                    </a:lnTo>
                    <a:lnTo>
                      <a:pt x="2989" y="35"/>
                    </a:lnTo>
                    <a:lnTo>
                      <a:pt x="2927" y="35"/>
                    </a:lnTo>
                    <a:lnTo>
                      <a:pt x="2924" y="35"/>
                    </a:lnTo>
                    <a:lnTo>
                      <a:pt x="2923" y="36"/>
                    </a:lnTo>
                    <a:lnTo>
                      <a:pt x="2921" y="39"/>
                    </a:lnTo>
                    <a:lnTo>
                      <a:pt x="2921" y="41"/>
                    </a:lnTo>
                    <a:lnTo>
                      <a:pt x="2921" y="102"/>
                    </a:lnTo>
                    <a:lnTo>
                      <a:pt x="2921" y="105"/>
                    </a:lnTo>
                    <a:lnTo>
                      <a:pt x="2923" y="107"/>
                    </a:lnTo>
                    <a:lnTo>
                      <a:pt x="2924" y="108"/>
                    </a:lnTo>
                    <a:lnTo>
                      <a:pt x="2927" y="109"/>
                    </a:lnTo>
                    <a:lnTo>
                      <a:pt x="2989" y="109"/>
                    </a:lnTo>
                    <a:close/>
                    <a:moveTo>
                      <a:pt x="3590" y="67"/>
                    </a:moveTo>
                    <a:lnTo>
                      <a:pt x="3571" y="67"/>
                    </a:lnTo>
                    <a:lnTo>
                      <a:pt x="3550" y="67"/>
                    </a:lnTo>
                    <a:lnTo>
                      <a:pt x="3560" y="79"/>
                    </a:lnTo>
                    <a:lnTo>
                      <a:pt x="3571" y="90"/>
                    </a:lnTo>
                    <a:lnTo>
                      <a:pt x="3581" y="79"/>
                    </a:lnTo>
                    <a:lnTo>
                      <a:pt x="3590" y="67"/>
                    </a:lnTo>
                    <a:close/>
                    <a:moveTo>
                      <a:pt x="3480" y="49"/>
                    </a:moveTo>
                    <a:lnTo>
                      <a:pt x="3480" y="49"/>
                    </a:lnTo>
                    <a:lnTo>
                      <a:pt x="3463" y="42"/>
                    </a:lnTo>
                    <a:lnTo>
                      <a:pt x="3450" y="35"/>
                    </a:lnTo>
                    <a:lnTo>
                      <a:pt x="3446" y="31"/>
                    </a:lnTo>
                    <a:lnTo>
                      <a:pt x="3445" y="28"/>
                    </a:lnTo>
                    <a:lnTo>
                      <a:pt x="3442" y="31"/>
                    </a:lnTo>
                    <a:lnTo>
                      <a:pt x="3439" y="35"/>
                    </a:lnTo>
                    <a:lnTo>
                      <a:pt x="3426" y="42"/>
                    </a:lnTo>
                    <a:lnTo>
                      <a:pt x="3408" y="50"/>
                    </a:lnTo>
                    <a:lnTo>
                      <a:pt x="3409" y="60"/>
                    </a:lnTo>
                    <a:lnTo>
                      <a:pt x="3409" y="72"/>
                    </a:lnTo>
                    <a:lnTo>
                      <a:pt x="3412" y="83"/>
                    </a:lnTo>
                    <a:lnTo>
                      <a:pt x="3416" y="95"/>
                    </a:lnTo>
                    <a:lnTo>
                      <a:pt x="3419" y="101"/>
                    </a:lnTo>
                    <a:lnTo>
                      <a:pt x="3422" y="107"/>
                    </a:lnTo>
                    <a:lnTo>
                      <a:pt x="3426" y="111"/>
                    </a:lnTo>
                    <a:lnTo>
                      <a:pt x="3432" y="114"/>
                    </a:lnTo>
                    <a:lnTo>
                      <a:pt x="3438" y="116"/>
                    </a:lnTo>
                    <a:lnTo>
                      <a:pt x="3443" y="116"/>
                    </a:lnTo>
                    <a:lnTo>
                      <a:pt x="3445" y="116"/>
                    </a:lnTo>
                    <a:lnTo>
                      <a:pt x="3452" y="116"/>
                    </a:lnTo>
                    <a:lnTo>
                      <a:pt x="3457" y="114"/>
                    </a:lnTo>
                    <a:lnTo>
                      <a:pt x="3461" y="111"/>
                    </a:lnTo>
                    <a:lnTo>
                      <a:pt x="3466" y="107"/>
                    </a:lnTo>
                    <a:lnTo>
                      <a:pt x="3470" y="101"/>
                    </a:lnTo>
                    <a:lnTo>
                      <a:pt x="3473" y="95"/>
                    </a:lnTo>
                    <a:lnTo>
                      <a:pt x="3477" y="83"/>
                    </a:lnTo>
                    <a:lnTo>
                      <a:pt x="3478" y="72"/>
                    </a:lnTo>
                    <a:lnTo>
                      <a:pt x="3480" y="60"/>
                    </a:lnTo>
                    <a:lnTo>
                      <a:pt x="3480" y="49"/>
                    </a:lnTo>
                    <a:close/>
                    <a:moveTo>
                      <a:pt x="3742" y="42"/>
                    </a:moveTo>
                    <a:lnTo>
                      <a:pt x="3733" y="34"/>
                    </a:lnTo>
                    <a:lnTo>
                      <a:pt x="3728" y="39"/>
                    </a:lnTo>
                    <a:lnTo>
                      <a:pt x="3719" y="35"/>
                    </a:lnTo>
                    <a:lnTo>
                      <a:pt x="3711" y="32"/>
                    </a:lnTo>
                    <a:lnTo>
                      <a:pt x="3711" y="24"/>
                    </a:lnTo>
                    <a:lnTo>
                      <a:pt x="3700" y="24"/>
                    </a:lnTo>
                    <a:lnTo>
                      <a:pt x="3700" y="32"/>
                    </a:lnTo>
                    <a:lnTo>
                      <a:pt x="3691" y="35"/>
                    </a:lnTo>
                    <a:lnTo>
                      <a:pt x="3683" y="39"/>
                    </a:lnTo>
                    <a:lnTo>
                      <a:pt x="3677" y="34"/>
                    </a:lnTo>
                    <a:lnTo>
                      <a:pt x="3669" y="42"/>
                    </a:lnTo>
                    <a:lnTo>
                      <a:pt x="3675" y="48"/>
                    </a:lnTo>
                    <a:lnTo>
                      <a:pt x="3670" y="56"/>
                    </a:lnTo>
                    <a:lnTo>
                      <a:pt x="3668" y="65"/>
                    </a:lnTo>
                    <a:lnTo>
                      <a:pt x="3659" y="65"/>
                    </a:lnTo>
                    <a:lnTo>
                      <a:pt x="3659" y="76"/>
                    </a:lnTo>
                    <a:lnTo>
                      <a:pt x="3661" y="76"/>
                    </a:lnTo>
                    <a:lnTo>
                      <a:pt x="3668" y="76"/>
                    </a:lnTo>
                    <a:lnTo>
                      <a:pt x="3670" y="86"/>
                    </a:lnTo>
                    <a:lnTo>
                      <a:pt x="3675" y="93"/>
                    </a:lnTo>
                    <a:lnTo>
                      <a:pt x="3669" y="98"/>
                    </a:lnTo>
                    <a:lnTo>
                      <a:pt x="3677" y="107"/>
                    </a:lnTo>
                    <a:lnTo>
                      <a:pt x="3679" y="107"/>
                    </a:lnTo>
                    <a:lnTo>
                      <a:pt x="3683" y="101"/>
                    </a:lnTo>
                    <a:lnTo>
                      <a:pt x="3700" y="108"/>
                    </a:lnTo>
                    <a:lnTo>
                      <a:pt x="3700" y="116"/>
                    </a:lnTo>
                    <a:lnTo>
                      <a:pt x="3711" y="116"/>
                    </a:lnTo>
                    <a:lnTo>
                      <a:pt x="3711" y="115"/>
                    </a:lnTo>
                    <a:lnTo>
                      <a:pt x="3711" y="108"/>
                    </a:lnTo>
                    <a:lnTo>
                      <a:pt x="3721" y="107"/>
                    </a:lnTo>
                    <a:lnTo>
                      <a:pt x="3728" y="101"/>
                    </a:lnTo>
                    <a:lnTo>
                      <a:pt x="3733" y="107"/>
                    </a:lnTo>
                    <a:lnTo>
                      <a:pt x="3742" y="98"/>
                    </a:lnTo>
                    <a:lnTo>
                      <a:pt x="3740" y="97"/>
                    </a:lnTo>
                    <a:lnTo>
                      <a:pt x="3736" y="93"/>
                    </a:lnTo>
                    <a:lnTo>
                      <a:pt x="3740" y="86"/>
                    </a:lnTo>
                    <a:lnTo>
                      <a:pt x="3743" y="76"/>
                    </a:lnTo>
                    <a:lnTo>
                      <a:pt x="3752" y="76"/>
                    </a:lnTo>
                    <a:lnTo>
                      <a:pt x="3752" y="65"/>
                    </a:lnTo>
                    <a:lnTo>
                      <a:pt x="3743" y="65"/>
                    </a:lnTo>
                    <a:lnTo>
                      <a:pt x="3740" y="56"/>
                    </a:lnTo>
                    <a:lnTo>
                      <a:pt x="3736" y="48"/>
                    </a:lnTo>
                    <a:lnTo>
                      <a:pt x="3742" y="4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94" name="Freeform 188"/>
              <p:cNvSpPr>
                <a:spLocks/>
              </p:cNvSpPr>
              <p:nvPr/>
            </p:nvSpPr>
            <p:spPr bwMode="auto">
              <a:xfrm>
                <a:off x="5514" y="418"/>
                <a:ext cx="17" cy="7"/>
              </a:xfrm>
              <a:custGeom>
                <a:avLst/>
                <a:gdLst>
                  <a:gd name="T0" fmla="*/ 17 w 17"/>
                  <a:gd name="T1" fmla="*/ 6 h 7"/>
                  <a:gd name="T2" fmla="*/ 17 w 17"/>
                  <a:gd name="T3" fmla="*/ 7 h 7"/>
                  <a:gd name="T4" fmla="*/ 0 w 17"/>
                  <a:gd name="T5" fmla="*/ 0 h 7"/>
                  <a:gd name="T6" fmla="*/ 1 w 17"/>
                  <a:gd name="T7" fmla="*/ 0 h 7"/>
                  <a:gd name="T8" fmla="*/ 1 w 17"/>
                  <a:gd name="T9" fmla="*/ 0 h 7"/>
                  <a:gd name="T10" fmla="*/ 8 w 17"/>
                  <a:gd name="T11" fmla="*/ 3 h 7"/>
                  <a:gd name="T12" fmla="*/ 17 w 17"/>
                  <a:gd name="T13" fmla="*/ 6 h 7"/>
                  <a:gd name="T14" fmla="*/ 17 w 17"/>
                  <a:gd name="T15" fmla="*/ 6 h 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7" h="7">
                    <a:moveTo>
                      <a:pt x="17" y="6"/>
                    </a:moveTo>
                    <a:lnTo>
                      <a:pt x="17" y="7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8" y="3"/>
                    </a:lnTo>
                    <a:lnTo>
                      <a:pt x="17" y="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95" name="Freeform 189"/>
              <p:cNvSpPr>
                <a:spLocks/>
              </p:cNvSpPr>
              <p:nvPr/>
            </p:nvSpPr>
            <p:spPr bwMode="auto">
              <a:xfrm>
                <a:off x="5564" y="408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0 h 2"/>
                  <a:gd name="T4" fmla="*/ 2 w 2"/>
                  <a:gd name="T5" fmla="*/ 2 h 2"/>
                  <a:gd name="T6" fmla="*/ 0 w 2"/>
                  <a:gd name="T7" fmla="*/ 2 h 2"/>
                  <a:gd name="T8" fmla="*/ 2 w 2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96" name="Freeform 190"/>
              <p:cNvSpPr>
                <a:spLocks/>
              </p:cNvSpPr>
              <p:nvPr/>
            </p:nvSpPr>
            <p:spPr bwMode="auto">
              <a:xfrm>
                <a:off x="5524" y="363"/>
                <a:ext cx="7" cy="4"/>
              </a:xfrm>
              <a:custGeom>
                <a:avLst/>
                <a:gdLst>
                  <a:gd name="T0" fmla="*/ 7 w 7"/>
                  <a:gd name="T1" fmla="*/ 0 h 4"/>
                  <a:gd name="T2" fmla="*/ 7 w 7"/>
                  <a:gd name="T3" fmla="*/ 2 h 4"/>
                  <a:gd name="T4" fmla="*/ 1 w 7"/>
                  <a:gd name="T5" fmla="*/ 4 h 4"/>
                  <a:gd name="T6" fmla="*/ 0 w 7"/>
                  <a:gd name="T7" fmla="*/ 3 h 4"/>
                  <a:gd name="T8" fmla="*/ 0 w 7"/>
                  <a:gd name="T9" fmla="*/ 3 h 4"/>
                  <a:gd name="T10" fmla="*/ 7 w 7"/>
                  <a:gd name="T11" fmla="*/ 0 h 4"/>
                  <a:gd name="T12" fmla="*/ 7 w 7"/>
                  <a:gd name="T13" fmla="*/ 0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" h="4">
                    <a:moveTo>
                      <a:pt x="7" y="0"/>
                    </a:moveTo>
                    <a:lnTo>
                      <a:pt x="7" y="2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97" name="Freeform 191"/>
              <p:cNvSpPr>
                <a:spLocks/>
              </p:cNvSpPr>
              <p:nvPr/>
            </p:nvSpPr>
            <p:spPr bwMode="auto">
              <a:xfrm>
                <a:off x="5515" y="372"/>
                <a:ext cx="3" cy="2"/>
              </a:xfrm>
              <a:custGeom>
                <a:avLst/>
                <a:gdLst>
                  <a:gd name="T0" fmla="*/ 2 w 3"/>
                  <a:gd name="T1" fmla="*/ 2 h 2"/>
                  <a:gd name="T2" fmla="*/ 0 w 3"/>
                  <a:gd name="T3" fmla="*/ 1 h 2"/>
                  <a:gd name="T4" fmla="*/ 2 w 3"/>
                  <a:gd name="T5" fmla="*/ 0 h 2"/>
                  <a:gd name="T6" fmla="*/ 3 w 3"/>
                  <a:gd name="T7" fmla="*/ 1 h 2"/>
                  <a:gd name="T8" fmla="*/ 2 w 3"/>
                  <a:gd name="T9" fmla="*/ 2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2" y="2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98" name="Freeform 192"/>
              <p:cNvSpPr>
                <a:spLocks/>
              </p:cNvSpPr>
              <p:nvPr/>
            </p:nvSpPr>
            <p:spPr bwMode="auto">
              <a:xfrm>
                <a:off x="5492" y="383"/>
                <a:ext cx="7" cy="8"/>
              </a:xfrm>
              <a:custGeom>
                <a:avLst/>
                <a:gdLst>
                  <a:gd name="T0" fmla="*/ 7 w 7"/>
                  <a:gd name="T1" fmla="*/ 0 h 8"/>
                  <a:gd name="T2" fmla="*/ 7 w 7"/>
                  <a:gd name="T3" fmla="*/ 0 h 8"/>
                  <a:gd name="T4" fmla="*/ 7 w 7"/>
                  <a:gd name="T5" fmla="*/ 1 h 8"/>
                  <a:gd name="T6" fmla="*/ 1 w 7"/>
                  <a:gd name="T7" fmla="*/ 1 h 8"/>
                  <a:gd name="T8" fmla="*/ 1 w 7"/>
                  <a:gd name="T9" fmla="*/ 7 h 8"/>
                  <a:gd name="T10" fmla="*/ 7 w 7"/>
                  <a:gd name="T11" fmla="*/ 7 h 8"/>
                  <a:gd name="T12" fmla="*/ 7 w 7"/>
                  <a:gd name="T13" fmla="*/ 7 h 8"/>
                  <a:gd name="T14" fmla="*/ 7 w 7"/>
                  <a:gd name="T15" fmla="*/ 8 h 8"/>
                  <a:gd name="T16" fmla="*/ 1 w 7"/>
                  <a:gd name="T17" fmla="*/ 8 h 8"/>
                  <a:gd name="T18" fmla="*/ 0 w 7"/>
                  <a:gd name="T19" fmla="*/ 8 h 8"/>
                  <a:gd name="T20" fmla="*/ 0 w 7"/>
                  <a:gd name="T21" fmla="*/ 0 h 8"/>
                  <a:gd name="T22" fmla="*/ 7 w 7"/>
                  <a:gd name="T23" fmla="*/ 0 h 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" h="8">
                    <a:moveTo>
                      <a:pt x="7" y="0"/>
                    </a:moveTo>
                    <a:lnTo>
                      <a:pt x="7" y="0"/>
                    </a:lnTo>
                    <a:lnTo>
                      <a:pt x="7" y="1"/>
                    </a:lnTo>
                    <a:lnTo>
                      <a:pt x="1" y="1"/>
                    </a:lnTo>
                    <a:lnTo>
                      <a:pt x="1" y="7"/>
                    </a:lnTo>
                    <a:lnTo>
                      <a:pt x="7" y="7"/>
                    </a:lnTo>
                    <a:lnTo>
                      <a:pt x="7" y="8"/>
                    </a:lnTo>
                    <a:lnTo>
                      <a:pt x="1" y="8"/>
                    </a:lnTo>
                    <a:lnTo>
                      <a:pt x="0" y="8"/>
                    </a:lnTo>
                    <a:lnTo>
                      <a:pt x="0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99" name="Freeform 193"/>
              <p:cNvSpPr>
                <a:spLocks/>
              </p:cNvSpPr>
              <p:nvPr/>
            </p:nvSpPr>
            <p:spPr bwMode="auto">
              <a:xfrm>
                <a:off x="225" y="202"/>
                <a:ext cx="94" cy="76"/>
              </a:xfrm>
              <a:custGeom>
                <a:avLst/>
                <a:gdLst>
                  <a:gd name="T0" fmla="*/ 10 w 94"/>
                  <a:gd name="T1" fmla="*/ 50 h 76"/>
                  <a:gd name="T2" fmla="*/ 10 w 94"/>
                  <a:gd name="T3" fmla="*/ 50 h 76"/>
                  <a:gd name="T4" fmla="*/ 6 w 94"/>
                  <a:gd name="T5" fmla="*/ 49 h 76"/>
                  <a:gd name="T6" fmla="*/ 3 w 94"/>
                  <a:gd name="T7" fmla="*/ 46 h 76"/>
                  <a:gd name="T8" fmla="*/ 1 w 94"/>
                  <a:gd name="T9" fmla="*/ 42 h 76"/>
                  <a:gd name="T10" fmla="*/ 0 w 94"/>
                  <a:gd name="T11" fmla="*/ 38 h 76"/>
                  <a:gd name="T12" fmla="*/ 0 w 94"/>
                  <a:gd name="T13" fmla="*/ 38 h 76"/>
                  <a:gd name="T14" fmla="*/ 1 w 94"/>
                  <a:gd name="T15" fmla="*/ 34 h 76"/>
                  <a:gd name="T16" fmla="*/ 3 w 94"/>
                  <a:gd name="T17" fmla="*/ 29 h 76"/>
                  <a:gd name="T18" fmla="*/ 6 w 94"/>
                  <a:gd name="T19" fmla="*/ 27 h 76"/>
                  <a:gd name="T20" fmla="*/ 10 w 94"/>
                  <a:gd name="T21" fmla="*/ 25 h 76"/>
                  <a:gd name="T22" fmla="*/ 35 w 94"/>
                  <a:gd name="T23" fmla="*/ 25 h 76"/>
                  <a:gd name="T24" fmla="*/ 43 w 94"/>
                  <a:gd name="T25" fmla="*/ 25 h 76"/>
                  <a:gd name="T26" fmla="*/ 38 w 94"/>
                  <a:gd name="T27" fmla="*/ 18 h 76"/>
                  <a:gd name="T28" fmla="*/ 38 w 94"/>
                  <a:gd name="T29" fmla="*/ 18 h 76"/>
                  <a:gd name="T30" fmla="*/ 38 w 94"/>
                  <a:gd name="T31" fmla="*/ 18 h 76"/>
                  <a:gd name="T32" fmla="*/ 36 w 94"/>
                  <a:gd name="T33" fmla="*/ 15 h 76"/>
                  <a:gd name="T34" fmla="*/ 35 w 94"/>
                  <a:gd name="T35" fmla="*/ 11 h 76"/>
                  <a:gd name="T36" fmla="*/ 35 w 94"/>
                  <a:gd name="T37" fmla="*/ 11 h 76"/>
                  <a:gd name="T38" fmla="*/ 36 w 94"/>
                  <a:gd name="T39" fmla="*/ 7 h 76"/>
                  <a:gd name="T40" fmla="*/ 38 w 94"/>
                  <a:gd name="T41" fmla="*/ 3 h 76"/>
                  <a:gd name="T42" fmla="*/ 41 w 94"/>
                  <a:gd name="T43" fmla="*/ 0 h 76"/>
                  <a:gd name="T44" fmla="*/ 43 w 94"/>
                  <a:gd name="T45" fmla="*/ 0 h 76"/>
                  <a:gd name="T46" fmla="*/ 43 w 94"/>
                  <a:gd name="T47" fmla="*/ 0 h 76"/>
                  <a:gd name="T48" fmla="*/ 48 w 94"/>
                  <a:gd name="T49" fmla="*/ 0 h 76"/>
                  <a:gd name="T50" fmla="*/ 48 w 94"/>
                  <a:gd name="T51" fmla="*/ 0 h 76"/>
                  <a:gd name="T52" fmla="*/ 48 w 94"/>
                  <a:gd name="T53" fmla="*/ 1 h 76"/>
                  <a:gd name="T54" fmla="*/ 49 w 94"/>
                  <a:gd name="T55" fmla="*/ 1 h 76"/>
                  <a:gd name="T56" fmla="*/ 66 w 94"/>
                  <a:gd name="T57" fmla="*/ 14 h 76"/>
                  <a:gd name="T58" fmla="*/ 94 w 94"/>
                  <a:gd name="T59" fmla="*/ 35 h 76"/>
                  <a:gd name="T60" fmla="*/ 94 w 94"/>
                  <a:gd name="T61" fmla="*/ 35 h 76"/>
                  <a:gd name="T62" fmla="*/ 94 w 94"/>
                  <a:gd name="T63" fmla="*/ 36 h 76"/>
                  <a:gd name="T64" fmla="*/ 94 w 94"/>
                  <a:gd name="T65" fmla="*/ 38 h 76"/>
                  <a:gd name="T66" fmla="*/ 94 w 94"/>
                  <a:gd name="T67" fmla="*/ 39 h 76"/>
                  <a:gd name="T68" fmla="*/ 66 w 94"/>
                  <a:gd name="T69" fmla="*/ 60 h 76"/>
                  <a:gd name="T70" fmla="*/ 49 w 94"/>
                  <a:gd name="T71" fmla="*/ 73 h 76"/>
                  <a:gd name="T72" fmla="*/ 48 w 94"/>
                  <a:gd name="T73" fmla="*/ 74 h 76"/>
                  <a:gd name="T74" fmla="*/ 48 w 94"/>
                  <a:gd name="T75" fmla="*/ 74 h 76"/>
                  <a:gd name="T76" fmla="*/ 43 w 94"/>
                  <a:gd name="T77" fmla="*/ 76 h 76"/>
                  <a:gd name="T78" fmla="*/ 43 w 94"/>
                  <a:gd name="T79" fmla="*/ 76 h 76"/>
                  <a:gd name="T80" fmla="*/ 41 w 94"/>
                  <a:gd name="T81" fmla="*/ 74 h 76"/>
                  <a:gd name="T82" fmla="*/ 38 w 94"/>
                  <a:gd name="T83" fmla="*/ 73 h 76"/>
                  <a:gd name="T84" fmla="*/ 36 w 94"/>
                  <a:gd name="T85" fmla="*/ 69 h 76"/>
                  <a:gd name="T86" fmla="*/ 35 w 94"/>
                  <a:gd name="T87" fmla="*/ 66 h 76"/>
                  <a:gd name="T88" fmla="*/ 35 w 94"/>
                  <a:gd name="T89" fmla="*/ 62 h 76"/>
                  <a:gd name="T90" fmla="*/ 35 w 94"/>
                  <a:gd name="T91" fmla="*/ 62 h 76"/>
                  <a:gd name="T92" fmla="*/ 38 w 94"/>
                  <a:gd name="T93" fmla="*/ 56 h 76"/>
                  <a:gd name="T94" fmla="*/ 38 w 94"/>
                  <a:gd name="T95" fmla="*/ 56 h 76"/>
                  <a:gd name="T96" fmla="*/ 42 w 94"/>
                  <a:gd name="T97" fmla="*/ 50 h 76"/>
                  <a:gd name="T98" fmla="*/ 35 w 94"/>
                  <a:gd name="T99" fmla="*/ 50 h 76"/>
                  <a:gd name="T100" fmla="*/ 10 w 94"/>
                  <a:gd name="T101" fmla="*/ 50 h 7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94" h="76">
                    <a:moveTo>
                      <a:pt x="10" y="50"/>
                    </a:moveTo>
                    <a:lnTo>
                      <a:pt x="10" y="50"/>
                    </a:lnTo>
                    <a:lnTo>
                      <a:pt x="6" y="49"/>
                    </a:lnTo>
                    <a:lnTo>
                      <a:pt x="3" y="46"/>
                    </a:lnTo>
                    <a:lnTo>
                      <a:pt x="1" y="42"/>
                    </a:lnTo>
                    <a:lnTo>
                      <a:pt x="0" y="38"/>
                    </a:lnTo>
                    <a:lnTo>
                      <a:pt x="1" y="34"/>
                    </a:lnTo>
                    <a:lnTo>
                      <a:pt x="3" y="29"/>
                    </a:lnTo>
                    <a:lnTo>
                      <a:pt x="6" y="27"/>
                    </a:lnTo>
                    <a:lnTo>
                      <a:pt x="10" y="25"/>
                    </a:lnTo>
                    <a:lnTo>
                      <a:pt x="35" y="25"/>
                    </a:lnTo>
                    <a:lnTo>
                      <a:pt x="43" y="25"/>
                    </a:lnTo>
                    <a:lnTo>
                      <a:pt x="38" y="18"/>
                    </a:lnTo>
                    <a:lnTo>
                      <a:pt x="36" y="15"/>
                    </a:lnTo>
                    <a:lnTo>
                      <a:pt x="35" y="11"/>
                    </a:lnTo>
                    <a:lnTo>
                      <a:pt x="36" y="7"/>
                    </a:lnTo>
                    <a:lnTo>
                      <a:pt x="38" y="3"/>
                    </a:lnTo>
                    <a:lnTo>
                      <a:pt x="41" y="0"/>
                    </a:lnTo>
                    <a:lnTo>
                      <a:pt x="43" y="0"/>
                    </a:lnTo>
                    <a:lnTo>
                      <a:pt x="48" y="0"/>
                    </a:lnTo>
                    <a:lnTo>
                      <a:pt x="48" y="1"/>
                    </a:lnTo>
                    <a:lnTo>
                      <a:pt x="49" y="1"/>
                    </a:lnTo>
                    <a:lnTo>
                      <a:pt x="66" y="14"/>
                    </a:lnTo>
                    <a:lnTo>
                      <a:pt x="94" y="35"/>
                    </a:lnTo>
                    <a:lnTo>
                      <a:pt x="94" y="36"/>
                    </a:lnTo>
                    <a:lnTo>
                      <a:pt x="94" y="38"/>
                    </a:lnTo>
                    <a:lnTo>
                      <a:pt x="94" y="39"/>
                    </a:lnTo>
                    <a:lnTo>
                      <a:pt x="66" y="60"/>
                    </a:lnTo>
                    <a:lnTo>
                      <a:pt x="49" y="73"/>
                    </a:lnTo>
                    <a:lnTo>
                      <a:pt x="48" y="74"/>
                    </a:lnTo>
                    <a:lnTo>
                      <a:pt x="43" y="76"/>
                    </a:lnTo>
                    <a:lnTo>
                      <a:pt x="41" y="74"/>
                    </a:lnTo>
                    <a:lnTo>
                      <a:pt x="38" y="73"/>
                    </a:lnTo>
                    <a:lnTo>
                      <a:pt x="36" y="69"/>
                    </a:lnTo>
                    <a:lnTo>
                      <a:pt x="35" y="66"/>
                    </a:lnTo>
                    <a:lnTo>
                      <a:pt x="35" y="62"/>
                    </a:lnTo>
                    <a:lnTo>
                      <a:pt x="38" y="56"/>
                    </a:lnTo>
                    <a:lnTo>
                      <a:pt x="42" y="50"/>
                    </a:lnTo>
                    <a:lnTo>
                      <a:pt x="35" y="50"/>
                    </a:lnTo>
                    <a:lnTo>
                      <a:pt x="10" y="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700" name="Freeform 194"/>
              <p:cNvSpPr>
                <a:spLocks/>
              </p:cNvSpPr>
              <p:nvPr/>
            </p:nvSpPr>
            <p:spPr bwMode="auto">
              <a:xfrm>
                <a:off x="5539" y="424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2 h 2"/>
                  <a:gd name="T4" fmla="*/ 2 w 2"/>
                  <a:gd name="T5" fmla="*/ 2 h 2"/>
                  <a:gd name="T6" fmla="*/ 0 w 2"/>
                  <a:gd name="T7" fmla="*/ 2 h 2"/>
                  <a:gd name="T8" fmla="*/ 0 w 2"/>
                  <a:gd name="T9" fmla="*/ 0 h 2"/>
                  <a:gd name="T10" fmla="*/ 0 w 2"/>
                  <a:gd name="T11" fmla="*/ 0 h 2"/>
                  <a:gd name="T12" fmla="*/ 2 w 2"/>
                  <a:gd name="T13" fmla="*/ 0 h 2"/>
                  <a:gd name="T14" fmla="*/ 2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701" name="Freeform 195"/>
              <p:cNvSpPr>
                <a:spLocks/>
              </p:cNvSpPr>
              <p:nvPr/>
            </p:nvSpPr>
            <p:spPr bwMode="auto">
              <a:xfrm>
                <a:off x="5513" y="356"/>
                <a:ext cx="2" cy="3"/>
              </a:xfrm>
              <a:custGeom>
                <a:avLst/>
                <a:gdLst>
                  <a:gd name="T0" fmla="*/ 1 w 2"/>
                  <a:gd name="T1" fmla="*/ 0 h 3"/>
                  <a:gd name="T2" fmla="*/ 2 w 2"/>
                  <a:gd name="T3" fmla="*/ 2 h 3"/>
                  <a:gd name="T4" fmla="*/ 1 w 2"/>
                  <a:gd name="T5" fmla="*/ 3 h 3"/>
                  <a:gd name="T6" fmla="*/ 0 w 2"/>
                  <a:gd name="T7" fmla="*/ 2 h 3"/>
                  <a:gd name="T8" fmla="*/ 1 w 2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lnTo>
                      <a:pt x="2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702" name="Freeform 196"/>
              <p:cNvSpPr>
                <a:spLocks/>
              </p:cNvSpPr>
              <p:nvPr/>
            </p:nvSpPr>
            <p:spPr bwMode="auto">
              <a:xfrm>
                <a:off x="5560" y="352"/>
                <a:ext cx="11" cy="11"/>
              </a:xfrm>
              <a:custGeom>
                <a:avLst/>
                <a:gdLst>
                  <a:gd name="T0" fmla="*/ 6 w 11"/>
                  <a:gd name="T1" fmla="*/ 11 h 11"/>
                  <a:gd name="T2" fmla="*/ 6 w 11"/>
                  <a:gd name="T3" fmla="*/ 10 h 11"/>
                  <a:gd name="T4" fmla="*/ 9 w 11"/>
                  <a:gd name="T5" fmla="*/ 7 h 11"/>
                  <a:gd name="T6" fmla="*/ 4 w 11"/>
                  <a:gd name="T7" fmla="*/ 3 h 11"/>
                  <a:gd name="T8" fmla="*/ 2 w 11"/>
                  <a:gd name="T9" fmla="*/ 7 h 11"/>
                  <a:gd name="T10" fmla="*/ 0 w 11"/>
                  <a:gd name="T11" fmla="*/ 6 h 11"/>
                  <a:gd name="T12" fmla="*/ 4 w 11"/>
                  <a:gd name="T13" fmla="*/ 0 h 11"/>
                  <a:gd name="T14" fmla="*/ 11 w 11"/>
                  <a:gd name="T15" fmla="*/ 7 h 11"/>
                  <a:gd name="T16" fmla="*/ 6 w 11"/>
                  <a:gd name="T17" fmla="*/ 11 h 1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1" h="11">
                    <a:moveTo>
                      <a:pt x="6" y="11"/>
                    </a:moveTo>
                    <a:lnTo>
                      <a:pt x="6" y="10"/>
                    </a:lnTo>
                    <a:lnTo>
                      <a:pt x="9" y="7"/>
                    </a:lnTo>
                    <a:lnTo>
                      <a:pt x="4" y="3"/>
                    </a:lnTo>
                    <a:lnTo>
                      <a:pt x="2" y="7"/>
                    </a:lnTo>
                    <a:lnTo>
                      <a:pt x="0" y="6"/>
                    </a:lnTo>
                    <a:lnTo>
                      <a:pt x="4" y="0"/>
                    </a:lnTo>
                    <a:lnTo>
                      <a:pt x="11" y="7"/>
                    </a:lnTo>
                    <a:lnTo>
                      <a:pt x="6" y="1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703" name="Freeform 197"/>
              <p:cNvSpPr>
                <a:spLocks/>
              </p:cNvSpPr>
              <p:nvPr/>
            </p:nvSpPr>
            <p:spPr bwMode="auto">
              <a:xfrm>
                <a:off x="5514" y="349"/>
                <a:ext cx="17" cy="9"/>
              </a:xfrm>
              <a:custGeom>
                <a:avLst/>
                <a:gdLst>
                  <a:gd name="T0" fmla="*/ 17 w 17"/>
                  <a:gd name="T1" fmla="*/ 0 h 9"/>
                  <a:gd name="T2" fmla="*/ 17 w 17"/>
                  <a:gd name="T3" fmla="*/ 3 h 9"/>
                  <a:gd name="T4" fmla="*/ 17 w 17"/>
                  <a:gd name="T5" fmla="*/ 3 h 9"/>
                  <a:gd name="T6" fmla="*/ 8 w 17"/>
                  <a:gd name="T7" fmla="*/ 4 h 9"/>
                  <a:gd name="T8" fmla="*/ 1 w 17"/>
                  <a:gd name="T9" fmla="*/ 9 h 9"/>
                  <a:gd name="T10" fmla="*/ 1 w 17"/>
                  <a:gd name="T11" fmla="*/ 9 h 9"/>
                  <a:gd name="T12" fmla="*/ 0 w 17"/>
                  <a:gd name="T13" fmla="*/ 7 h 9"/>
                  <a:gd name="T14" fmla="*/ 0 w 17"/>
                  <a:gd name="T15" fmla="*/ 7 h 9"/>
                  <a:gd name="T16" fmla="*/ 8 w 17"/>
                  <a:gd name="T17" fmla="*/ 3 h 9"/>
                  <a:gd name="T18" fmla="*/ 17 w 17"/>
                  <a:gd name="T19" fmla="*/ 0 h 9"/>
                  <a:gd name="T20" fmla="*/ 17 w 17"/>
                  <a:gd name="T21" fmla="*/ 0 h 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7" h="9">
                    <a:moveTo>
                      <a:pt x="17" y="0"/>
                    </a:moveTo>
                    <a:lnTo>
                      <a:pt x="17" y="3"/>
                    </a:lnTo>
                    <a:lnTo>
                      <a:pt x="8" y="4"/>
                    </a:lnTo>
                    <a:lnTo>
                      <a:pt x="1" y="9"/>
                    </a:lnTo>
                    <a:lnTo>
                      <a:pt x="0" y="7"/>
                    </a:lnTo>
                    <a:lnTo>
                      <a:pt x="8" y="3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704" name="Freeform 198"/>
              <p:cNvSpPr>
                <a:spLocks/>
              </p:cNvSpPr>
              <p:nvPr/>
            </p:nvSpPr>
            <p:spPr bwMode="auto">
              <a:xfrm>
                <a:off x="5550" y="31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1 h 3"/>
                  <a:gd name="T4" fmla="*/ 2 w 2"/>
                  <a:gd name="T5" fmla="*/ 1 h 3"/>
                  <a:gd name="T6" fmla="*/ 2 w 2"/>
                  <a:gd name="T7" fmla="*/ 1 h 3"/>
                  <a:gd name="T8" fmla="*/ 0 w 2"/>
                  <a:gd name="T9" fmla="*/ 3 h 3"/>
                  <a:gd name="T10" fmla="*/ 0 w 2"/>
                  <a:gd name="T11" fmla="*/ 3 h 3"/>
                  <a:gd name="T12" fmla="*/ 0 w 2"/>
                  <a:gd name="T13" fmla="*/ 1 h 3"/>
                  <a:gd name="T14" fmla="*/ 2 w 2"/>
                  <a:gd name="T15" fmla="*/ 1 h 3"/>
                  <a:gd name="T16" fmla="*/ 2 w 2"/>
                  <a:gd name="T17" fmla="*/ 0 h 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" h="3">
                    <a:moveTo>
                      <a:pt x="2" y="0"/>
                    </a:moveTo>
                    <a:lnTo>
                      <a:pt x="2" y="1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2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705" name="Freeform 199"/>
              <p:cNvSpPr>
                <a:spLocks/>
              </p:cNvSpPr>
              <p:nvPr/>
            </p:nvSpPr>
            <p:spPr bwMode="auto">
              <a:xfrm>
                <a:off x="5522" y="366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2 w 3"/>
                  <a:gd name="T3" fmla="*/ 0 h 1"/>
                  <a:gd name="T4" fmla="*/ 3 w 3"/>
                  <a:gd name="T5" fmla="*/ 1 h 1"/>
                  <a:gd name="T6" fmla="*/ 0 w 3"/>
                  <a:gd name="T7" fmla="*/ 1 h 1"/>
                  <a:gd name="T8" fmla="*/ 0 w 3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0" y="0"/>
                    </a:move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706" name="Freeform 200"/>
              <p:cNvSpPr>
                <a:spLocks/>
              </p:cNvSpPr>
              <p:nvPr/>
            </p:nvSpPr>
            <p:spPr bwMode="auto">
              <a:xfrm>
                <a:off x="5513" y="359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1 w 2"/>
                  <a:gd name="T3" fmla="*/ 1 h 1"/>
                  <a:gd name="T4" fmla="*/ 0 w 2"/>
                  <a:gd name="T5" fmla="*/ 0 h 1"/>
                  <a:gd name="T6" fmla="*/ 1 w 2"/>
                  <a:gd name="T7" fmla="*/ 0 h 1"/>
                  <a:gd name="T8" fmla="*/ 2 w 2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1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707" name="Freeform 201"/>
              <p:cNvSpPr>
                <a:spLocks/>
              </p:cNvSpPr>
              <p:nvPr/>
            </p:nvSpPr>
            <p:spPr bwMode="auto">
              <a:xfrm>
                <a:off x="5511" y="415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0 w 3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708" name="Freeform 202"/>
              <p:cNvSpPr>
                <a:spLocks/>
              </p:cNvSpPr>
              <p:nvPr/>
            </p:nvSpPr>
            <p:spPr bwMode="auto">
              <a:xfrm>
                <a:off x="5508" y="363"/>
                <a:ext cx="2" cy="3"/>
              </a:xfrm>
              <a:custGeom>
                <a:avLst/>
                <a:gdLst>
                  <a:gd name="T0" fmla="*/ 0 w 2"/>
                  <a:gd name="T1" fmla="*/ 0 h 3"/>
                  <a:gd name="T2" fmla="*/ 2 w 2"/>
                  <a:gd name="T3" fmla="*/ 2 h 3"/>
                  <a:gd name="T4" fmla="*/ 0 w 2"/>
                  <a:gd name="T5" fmla="*/ 3 h 3"/>
                  <a:gd name="T6" fmla="*/ 0 w 2"/>
                  <a:gd name="T7" fmla="*/ 2 h 3"/>
                  <a:gd name="T8" fmla="*/ 0 w 2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0" y="0"/>
                    </a:move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709" name="Freeform 203"/>
              <p:cNvSpPr>
                <a:spLocks/>
              </p:cNvSpPr>
              <p:nvPr/>
            </p:nvSpPr>
            <p:spPr bwMode="auto">
              <a:xfrm>
                <a:off x="5571" y="383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0 w 2"/>
                  <a:gd name="T11" fmla="*/ 0 h 1"/>
                  <a:gd name="T12" fmla="*/ 2 w 2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710" name="Freeform 204"/>
              <p:cNvSpPr>
                <a:spLocks/>
              </p:cNvSpPr>
              <p:nvPr/>
            </p:nvSpPr>
            <p:spPr bwMode="auto">
              <a:xfrm>
                <a:off x="5534" y="360"/>
                <a:ext cx="5" cy="2"/>
              </a:xfrm>
              <a:custGeom>
                <a:avLst/>
                <a:gdLst>
                  <a:gd name="T0" fmla="*/ 5 w 5"/>
                  <a:gd name="T1" fmla="*/ 0 h 2"/>
                  <a:gd name="T2" fmla="*/ 5 w 5"/>
                  <a:gd name="T3" fmla="*/ 2 h 2"/>
                  <a:gd name="T4" fmla="*/ 5 w 5"/>
                  <a:gd name="T5" fmla="*/ 2 h 2"/>
                  <a:gd name="T6" fmla="*/ 2 w 5"/>
                  <a:gd name="T7" fmla="*/ 2 h 2"/>
                  <a:gd name="T8" fmla="*/ 2 w 5"/>
                  <a:gd name="T9" fmla="*/ 2 h 2"/>
                  <a:gd name="T10" fmla="*/ 0 w 5"/>
                  <a:gd name="T11" fmla="*/ 2 h 2"/>
                  <a:gd name="T12" fmla="*/ 0 w 5"/>
                  <a:gd name="T13" fmla="*/ 0 h 2"/>
                  <a:gd name="T14" fmla="*/ 0 w 5"/>
                  <a:gd name="T15" fmla="*/ 0 h 2"/>
                  <a:gd name="T16" fmla="*/ 2 w 5"/>
                  <a:gd name="T17" fmla="*/ 0 h 2"/>
                  <a:gd name="T18" fmla="*/ 5 w 5"/>
                  <a:gd name="T19" fmla="*/ 0 h 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" h="2">
                    <a:moveTo>
                      <a:pt x="5" y="0"/>
                    </a:moveTo>
                    <a:lnTo>
                      <a:pt x="5" y="2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6154" name="Group 406"/>
            <p:cNvGrpSpPr>
              <a:grpSpLocks/>
            </p:cNvGrpSpPr>
            <p:nvPr/>
          </p:nvGrpSpPr>
          <p:grpSpPr bwMode="auto">
            <a:xfrm>
              <a:off x="2" y="8"/>
              <a:ext cx="5756" cy="4312"/>
              <a:chOff x="2" y="8"/>
              <a:chExt cx="5756" cy="4312"/>
            </a:xfrm>
          </p:grpSpPr>
          <p:sp>
            <p:nvSpPr>
              <p:cNvPr id="6311" name="Rectangle 206"/>
              <p:cNvSpPr>
                <a:spLocks noChangeArrowheads="1"/>
              </p:cNvSpPr>
              <p:nvPr/>
            </p:nvSpPr>
            <p:spPr bwMode="auto">
              <a:xfrm>
                <a:off x="5170" y="95"/>
                <a:ext cx="1" cy="1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12" name="Freeform 207"/>
              <p:cNvSpPr>
                <a:spLocks noEditPoints="1"/>
              </p:cNvSpPr>
              <p:nvPr/>
            </p:nvSpPr>
            <p:spPr bwMode="auto">
              <a:xfrm>
                <a:off x="4752" y="352"/>
                <a:ext cx="73" cy="74"/>
              </a:xfrm>
              <a:custGeom>
                <a:avLst/>
                <a:gdLst>
                  <a:gd name="T0" fmla="*/ 7 w 73"/>
                  <a:gd name="T1" fmla="*/ 35 h 74"/>
                  <a:gd name="T2" fmla="*/ 20 w 73"/>
                  <a:gd name="T3" fmla="*/ 38 h 74"/>
                  <a:gd name="T4" fmla="*/ 30 w 73"/>
                  <a:gd name="T5" fmla="*/ 45 h 74"/>
                  <a:gd name="T6" fmla="*/ 35 w 73"/>
                  <a:gd name="T7" fmla="*/ 55 h 74"/>
                  <a:gd name="T8" fmla="*/ 38 w 73"/>
                  <a:gd name="T9" fmla="*/ 67 h 74"/>
                  <a:gd name="T10" fmla="*/ 48 w 73"/>
                  <a:gd name="T11" fmla="*/ 67 h 74"/>
                  <a:gd name="T12" fmla="*/ 48 w 73"/>
                  <a:gd name="T13" fmla="*/ 58 h 74"/>
                  <a:gd name="T14" fmla="*/ 41 w 73"/>
                  <a:gd name="T15" fmla="*/ 44 h 74"/>
                  <a:gd name="T16" fmla="*/ 37 w 73"/>
                  <a:gd name="T17" fmla="*/ 38 h 74"/>
                  <a:gd name="T18" fmla="*/ 24 w 73"/>
                  <a:gd name="T19" fmla="*/ 30 h 74"/>
                  <a:gd name="T20" fmla="*/ 7 w 73"/>
                  <a:gd name="T21" fmla="*/ 25 h 74"/>
                  <a:gd name="T22" fmla="*/ 7 w 73"/>
                  <a:gd name="T23" fmla="*/ 35 h 74"/>
                  <a:gd name="T24" fmla="*/ 7 w 73"/>
                  <a:gd name="T25" fmla="*/ 6 h 74"/>
                  <a:gd name="T26" fmla="*/ 7 w 73"/>
                  <a:gd name="T27" fmla="*/ 15 h 74"/>
                  <a:gd name="T28" fmla="*/ 19 w 73"/>
                  <a:gd name="T29" fmla="*/ 17 h 74"/>
                  <a:gd name="T30" fmla="*/ 37 w 73"/>
                  <a:gd name="T31" fmla="*/ 24 h 74"/>
                  <a:gd name="T32" fmla="*/ 44 w 73"/>
                  <a:gd name="T33" fmla="*/ 31 h 74"/>
                  <a:gd name="T34" fmla="*/ 54 w 73"/>
                  <a:gd name="T35" fmla="*/ 45 h 74"/>
                  <a:gd name="T36" fmla="*/ 58 w 73"/>
                  <a:gd name="T37" fmla="*/ 66 h 74"/>
                  <a:gd name="T38" fmla="*/ 68 w 73"/>
                  <a:gd name="T39" fmla="*/ 66 h 74"/>
                  <a:gd name="T40" fmla="*/ 66 w 73"/>
                  <a:gd name="T41" fmla="*/ 53 h 74"/>
                  <a:gd name="T42" fmla="*/ 58 w 73"/>
                  <a:gd name="T43" fmla="*/ 32 h 74"/>
                  <a:gd name="T44" fmla="*/ 51 w 73"/>
                  <a:gd name="T45" fmla="*/ 24 h 74"/>
                  <a:gd name="T46" fmla="*/ 33 w 73"/>
                  <a:gd name="T47" fmla="*/ 11 h 74"/>
                  <a:gd name="T48" fmla="*/ 7 w 73"/>
                  <a:gd name="T49" fmla="*/ 6 h 74"/>
                  <a:gd name="T50" fmla="*/ 16 w 73"/>
                  <a:gd name="T51" fmla="*/ 48 h 74"/>
                  <a:gd name="T52" fmla="*/ 13 w 73"/>
                  <a:gd name="T53" fmla="*/ 49 h 74"/>
                  <a:gd name="T54" fmla="*/ 7 w 73"/>
                  <a:gd name="T55" fmla="*/ 55 h 74"/>
                  <a:gd name="T56" fmla="*/ 7 w 73"/>
                  <a:gd name="T57" fmla="*/ 59 h 74"/>
                  <a:gd name="T58" fmla="*/ 12 w 73"/>
                  <a:gd name="T59" fmla="*/ 65 h 74"/>
                  <a:gd name="T60" fmla="*/ 17 w 73"/>
                  <a:gd name="T61" fmla="*/ 66 h 74"/>
                  <a:gd name="T62" fmla="*/ 23 w 73"/>
                  <a:gd name="T63" fmla="*/ 65 h 74"/>
                  <a:gd name="T64" fmla="*/ 26 w 73"/>
                  <a:gd name="T65" fmla="*/ 62 h 74"/>
                  <a:gd name="T66" fmla="*/ 27 w 73"/>
                  <a:gd name="T67" fmla="*/ 56 h 74"/>
                  <a:gd name="T68" fmla="*/ 21 w 73"/>
                  <a:gd name="T69" fmla="*/ 49 h 74"/>
                  <a:gd name="T70" fmla="*/ 16 w 73"/>
                  <a:gd name="T71" fmla="*/ 48 h 74"/>
                  <a:gd name="T72" fmla="*/ 68 w 73"/>
                  <a:gd name="T73" fmla="*/ 0 h 74"/>
                  <a:gd name="T74" fmla="*/ 72 w 73"/>
                  <a:gd name="T75" fmla="*/ 1 h 74"/>
                  <a:gd name="T76" fmla="*/ 73 w 73"/>
                  <a:gd name="T77" fmla="*/ 6 h 74"/>
                  <a:gd name="T78" fmla="*/ 73 w 73"/>
                  <a:gd name="T79" fmla="*/ 67 h 74"/>
                  <a:gd name="T80" fmla="*/ 72 w 73"/>
                  <a:gd name="T81" fmla="*/ 72 h 74"/>
                  <a:gd name="T82" fmla="*/ 68 w 73"/>
                  <a:gd name="T83" fmla="*/ 74 h 74"/>
                  <a:gd name="T84" fmla="*/ 6 w 73"/>
                  <a:gd name="T85" fmla="*/ 74 h 74"/>
                  <a:gd name="T86" fmla="*/ 2 w 73"/>
                  <a:gd name="T87" fmla="*/ 72 h 74"/>
                  <a:gd name="T88" fmla="*/ 0 w 73"/>
                  <a:gd name="T89" fmla="*/ 67 h 74"/>
                  <a:gd name="T90" fmla="*/ 0 w 73"/>
                  <a:gd name="T91" fmla="*/ 6 h 74"/>
                  <a:gd name="T92" fmla="*/ 2 w 73"/>
                  <a:gd name="T93" fmla="*/ 1 h 74"/>
                  <a:gd name="T94" fmla="*/ 6 w 73"/>
                  <a:gd name="T95" fmla="*/ 0 h 74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73" h="74">
                    <a:moveTo>
                      <a:pt x="7" y="35"/>
                    </a:moveTo>
                    <a:lnTo>
                      <a:pt x="7" y="35"/>
                    </a:lnTo>
                    <a:lnTo>
                      <a:pt x="14" y="37"/>
                    </a:lnTo>
                    <a:lnTo>
                      <a:pt x="20" y="38"/>
                    </a:lnTo>
                    <a:lnTo>
                      <a:pt x="26" y="41"/>
                    </a:lnTo>
                    <a:lnTo>
                      <a:pt x="30" y="45"/>
                    </a:lnTo>
                    <a:lnTo>
                      <a:pt x="33" y="49"/>
                    </a:lnTo>
                    <a:lnTo>
                      <a:pt x="35" y="55"/>
                    </a:lnTo>
                    <a:lnTo>
                      <a:pt x="38" y="60"/>
                    </a:lnTo>
                    <a:lnTo>
                      <a:pt x="38" y="67"/>
                    </a:lnTo>
                    <a:lnTo>
                      <a:pt x="48" y="67"/>
                    </a:lnTo>
                    <a:lnTo>
                      <a:pt x="48" y="58"/>
                    </a:lnTo>
                    <a:lnTo>
                      <a:pt x="45" y="51"/>
                    </a:lnTo>
                    <a:lnTo>
                      <a:pt x="41" y="44"/>
                    </a:lnTo>
                    <a:lnTo>
                      <a:pt x="37" y="38"/>
                    </a:lnTo>
                    <a:lnTo>
                      <a:pt x="31" y="34"/>
                    </a:lnTo>
                    <a:lnTo>
                      <a:pt x="24" y="30"/>
                    </a:lnTo>
                    <a:lnTo>
                      <a:pt x="17" y="27"/>
                    </a:lnTo>
                    <a:lnTo>
                      <a:pt x="7" y="25"/>
                    </a:lnTo>
                    <a:lnTo>
                      <a:pt x="7" y="35"/>
                    </a:lnTo>
                    <a:close/>
                    <a:moveTo>
                      <a:pt x="7" y="6"/>
                    </a:moveTo>
                    <a:lnTo>
                      <a:pt x="7" y="6"/>
                    </a:lnTo>
                    <a:lnTo>
                      <a:pt x="7" y="15"/>
                    </a:lnTo>
                    <a:lnTo>
                      <a:pt x="19" y="17"/>
                    </a:lnTo>
                    <a:lnTo>
                      <a:pt x="28" y="20"/>
                    </a:lnTo>
                    <a:lnTo>
                      <a:pt x="37" y="24"/>
                    </a:lnTo>
                    <a:lnTo>
                      <a:pt x="44" y="31"/>
                    </a:lnTo>
                    <a:lnTo>
                      <a:pt x="49" y="38"/>
                    </a:lnTo>
                    <a:lnTo>
                      <a:pt x="54" y="45"/>
                    </a:lnTo>
                    <a:lnTo>
                      <a:pt x="56" y="55"/>
                    </a:lnTo>
                    <a:lnTo>
                      <a:pt x="58" y="66"/>
                    </a:lnTo>
                    <a:lnTo>
                      <a:pt x="68" y="66"/>
                    </a:lnTo>
                    <a:lnTo>
                      <a:pt x="66" y="53"/>
                    </a:lnTo>
                    <a:lnTo>
                      <a:pt x="63" y="42"/>
                    </a:lnTo>
                    <a:lnTo>
                      <a:pt x="58" y="32"/>
                    </a:lnTo>
                    <a:lnTo>
                      <a:pt x="51" y="24"/>
                    </a:lnTo>
                    <a:lnTo>
                      <a:pt x="42" y="17"/>
                    </a:lnTo>
                    <a:lnTo>
                      <a:pt x="33" y="11"/>
                    </a:lnTo>
                    <a:lnTo>
                      <a:pt x="21" y="7"/>
                    </a:lnTo>
                    <a:lnTo>
                      <a:pt x="7" y="6"/>
                    </a:lnTo>
                    <a:close/>
                    <a:moveTo>
                      <a:pt x="16" y="48"/>
                    </a:moveTo>
                    <a:lnTo>
                      <a:pt x="16" y="48"/>
                    </a:lnTo>
                    <a:lnTo>
                      <a:pt x="13" y="49"/>
                    </a:lnTo>
                    <a:lnTo>
                      <a:pt x="10" y="51"/>
                    </a:lnTo>
                    <a:lnTo>
                      <a:pt x="7" y="55"/>
                    </a:lnTo>
                    <a:lnTo>
                      <a:pt x="7" y="59"/>
                    </a:lnTo>
                    <a:lnTo>
                      <a:pt x="9" y="62"/>
                    </a:lnTo>
                    <a:lnTo>
                      <a:pt x="12" y="65"/>
                    </a:lnTo>
                    <a:lnTo>
                      <a:pt x="14" y="66"/>
                    </a:lnTo>
                    <a:lnTo>
                      <a:pt x="17" y="66"/>
                    </a:lnTo>
                    <a:lnTo>
                      <a:pt x="23" y="65"/>
                    </a:lnTo>
                    <a:lnTo>
                      <a:pt x="24" y="63"/>
                    </a:lnTo>
                    <a:lnTo>
                      <a:pt x="26" y="62"/>
                    </a:lnTo>
                    <a:lnTo>
                      <a:pt x="27" y="56"/>
                    </a:lnTo>
                    <a:lnTo>
                      <a:pt x="26" y="52"/>
                    </a:lnTo>
                    <a:lnTo>
                      <a:pt x="21" y="49"/>
                    </a:lnTo>
                    <a:lnTo>
                      <a:pt x="17" y="48"/>
                    </a:lnTo>
                    <a:lnTo>
                      <a:pt x="16" y="48"/>
                    </a:lnTo>
                    <a:close/>
                    <a:moveTo>
                      <a:pt x="68" y="0"/>
                    </a:moveTo>
                    <a:lnTo>
                      <a:pt x="68" y="0"/>
                    </a:lnTo>
                    <a:lnTo>
                      <a:pt x="71" y="0"/>
                    </a:lnTo>
                    <a:lnTo>
                      <a:pt x="72" y="1"/>
                    </a:lnTo>
                    <a:lnTo>
                      <a:pt x="73" y="4"/>
                    </a:lnTo>
                    <a:lnTo>
                      <a:pt x="73" y="6"/>
                    </a:lnTo>
                    <a:lnTo>
                      <a:pt x="73" y="67"/>
                    </a:lnTo>
                    <a:lnTo>
                      <a:pt x="73" y="70"/>
                    </a:lnTo>
                    <a:lnTo>
                      <a:pt x="72" y="72"/>
                    </a:lnTo>
                    <a:lnTo>
                      <a:pt x="71" y="73"/>
                    </a:lnTo>
                    <a:lnTo>
                      <a:pt x="68" y="74"/>
                    </a:lnTo>
                    <a:lnTo>
                      <a:pt x="6" y="74"/>
                    </a:lnTo>
                    <a:lnTo>
                      <a:pt x="3" y="73"/>
                    </a:lnTo>
                    <a:lnTo>
                      <a:pt x="2" y="72"/>
                    </a:lnTo>
                    <a:lnTo>
                      <a:pt x="0" y="70"/>
                    </a:lnTo>
                    <a:lnTo>
                      <a:pt x="0" y="67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2" y="1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A6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13" name="Freeform 208"/>
              <p:cNvSpPr>
                <a:spLocks/>
              </p:cNvSpPr>
              <p:nvPr/>
            </p:nvSpPr>
            <p:spPr bwMode="auto">
              <a:xfrm>
                <a:off x="5574" y="382"/>
                <a:ext cx="9" cy="11"/>
              </a:xfrm>
              <a:custGeom>
                <a:avLst/>
                <a:gdLst>
                  <a:gd name="T0" fmla="*/ 7 w 9"/>
                  <a:gd name="T1" fmla="*/ 9 h 11"/>
                  <a:gd name="T2" fmla="*/ 7 w 9"/>
                  <a:gd name="T3" fmla="*/ 1 h 11"/>
                  <a:gd name="T4" fmla="*/ 0 w 9"/>
                  <a:gd name="T5" fmla="*/ 1 h 11"/>
                  <a:gd name="T6" fmla="*/ 0 w 9"/>
                  <a:gd name="T7" fmla="*/ 1 h 11"/>
                  <a:gd name="T8" fmla="*/ 0 w 9"/>
                  <a:gd name="T9" fmla="*/ 0 h 11"/>
                  <a:gd name="T10" fmla="*/ 9 w 9"/>
                  <a:gd name="T11" fmla="*/ 0 h 11"/>
                  <a:gd name="T12" fmla="*/ 9 w 9"/>
                  <a:gd name="T13" fmla="*/ 11 h 11"/>
                  <a:gd name="T14" fmla="*/ 0 w 9"/>
                  <a:gd name="T15" fmla="*/ 11 h 11"/>
                  <a:gd name="T16" fmla="*/ 0 w 9"/>
                  <a:gd name="T17" fmla="*/ 9 h 11"/>
                  <a:gd name="T18" fmla="*/ 7 w 9"/>
                  <a:gd name="T19" fmla="*/ 9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9" h="11">
                    <a:moveTo>
                      <a:pt x="7" y="9"/>
                    </a:moveTo>
                    <a:lnTo>
                      <a:pt x="7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7" y="9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14" name="Freeform 209"/>
              <p:cNvSpPr>
                <a:spLocks/>
              </p:cNvSpPr>
              <p:nvPr/>
            </p:nvSpPr>
            <p:spPr bwMode="auto">
              <a:xfrm>
                <a:off x="65" y="202"/>
                <a:ext cx="95" cy="76"/>
              </a:xfrm>
              <a:custGeom>
                <a:avLst/>
                <a:gdLst>
                  <a:gd name="T0" fmla="*/ 95 w 95"/>
                  <a:gd name="T1" fmla="*/ 38 h 76"/>
                  <a:gd name="T2" fmla="*/ 95 w 95"/>
                  <a:gd name="T3" fmla="*/ 38 h 76"/>
                  <a:gd name="T4" fmla="*/ 94 w 95"/>
                  <a:gd name="T5" fmla="*/ 42 h 76"/>
                  <a:gd name="T6" fmla="*/ 93 w 95"/>
                  <a:gd name="T7" fmla="*/ 46 h 76"/>
                  <a:gd name="T8" fmla="*/ 90 w 95"/>
                  <a:gd name="T9" fmla="*/ 49 h 76"/>
                  <a:gd name="T10" fmla="*/ 86 w 95"/>
                  <a:gd name="T11" fmla="*/ 50 h 76"/>
                  <a:gd name="T12" fmla="*/ 59 w 95"/>
                  <a:gd name="T13" fmla="*/ 50 h 76"/>
                  <a:gd name="T14" fmla="*/ 52 w 95"/>
                  <a:gd name="T15" fmla="*/ 50 h 76"/>
                  <a:gd name="T16" fmla="*/ 58 w 95"/>
                  <a:gd name="T17" fmla="*/ 56 h 76"/>
                  <a:gd name="T18" fmla="*/ 58 w 95"/>
                  <a:gd name="T19" fmla="*/ 56 h 76"/>
                  <a:gd name="T20" fmla="*/ 58 w 95"/>
                  <a:gd name="T21" fmla="*/ 56 h 76"/>
                  <a:gd name="T22" fmla="*/ 59 w 95"/>
                  <a:gd name="T23" fmla="*/ 62 h 76"/>
                  <a:gd name="T24" fmla="*/ 59 w 95"/>
                  <a:gd name="T25" fmla="*/ 66 h 76"/>
                  <a:gd name="T26" fmla="*/ 59 w 95"/>
                  <a:gd name="T27" fmla="*/ 66 h 76"/>
                  <a:gd name="T28" fmla="*/ 59 w 95"/>
                  <a:gd name="T29" fmla="*/ 69 h 76"/>
                  <a:gd name="T30" fmla="*/ 56 w 95"/>
                  <a:gd name="T31" fmla="*/ 73 h 76"/>
                  <a:gd name="T32" fmla="*/ 55 w 95"/>
                  <a:gd name="T33" fmla="*/ 74 h 76"/>
                  <a:gd name="T34" fmla="*/ 51 w 95"/>
                  <a:gd name="T35" fmla="*/ 76 h 76"/>
                  <a:gd name="T36" fmla="*/ 51 w 95"/>
                  <a:gd name="T37" fmla="*/ 76 h 76"/>
                  <a:gd name="T38" fmla="*/ 48 w 95"/>
                  <a:gd name="T39" fmla="*/ 74 h 76"/>
                  <a:gd name="T40" fmla="*/ 46 w 95"/>
                  <a:gd name="T41" fmla="*/ 73 h 76"/>
                  <a:gd name="T42" fmla="*/ 30 w 95"/>
                  <a:gd name="T43" fmla="*/ 60 h 76"/>
                  <a:gd name="T44" fmla="*/ 2 w 95"/>
                  <a:gd name="T45" fmla="*/ 39 h 76"/>
                  <a:gd name="T46" fmla="*/ 2 w 95"/>
                  <a:gd name="T47" fmla="*/ 39 h 76"/>
                  <a:gd name="T48" fmla="*/ 0 w 95"/>
                  <a:gd name="T49" fmla="*/ 38 h 76"/>
                  <a:gd name="T50" fmla="*/ 0 w 95"/>
                  <a:gd name="T51" fmla="*/ 36 h 76"/>
                  <a:gd name="T52" fmla="*/ 2 w 95"/>
                  <a:gd name="T53" fmla="*/ 35 h 76"/>
                  <a:gd name="T54" fmla="*/ 30 w 95"/>
                  <a:gd name="T55" fmla="*/ 14 h 76"/>
                  <a:gd name="T56" fmla="*/ 46 w 95"/>
                  <a:gd name="T57" fmla="*/ 1 h 76"/>
                  <a:gd name="T58" fmla="*/ 46 w 95"/>
                  <a:gd name="T59" fmla="*/ 1 h 76"/>
                  <a:gd name="T60" fmla="*/ 48 w 95"/>
                  <a:gd name="T61" fmla="*/ 0 h 76"/>
                  <a:gd name="T62" fmla="*/ 48 w 95"/>
                  <a:gd name="T63" fmla="*/ 0 h 76"/>
                  <a:gd name="T64" fmla="*/ 48 w 95"/>
                  <a:gd name="T65" fmla="*/ 0 h 76"/>
                  <a:gd name="T66" fmla="*/ 51 w 95"/>
                  <a:gd name="T67" fmla="*/ 0 h 76"/>
                  <a:gd name="T68" fmla="*/ 51 w 95"/>
                  <a:gd name="T69" fmla="*/ 0 h 76"/>
                  <a:gd name="T70" fmla="*/ 55 w 95"/>
                  <a:gd name="T71" fmla="*/ 0 h 76"/>
                  <a:gd name="T72" fmla="*/ 58 w 95"/>
                  <a:gd name="T73" fmla="*/ 3 h 76"/>
                  <a:gd name="T74" fmla="*/ 59 w 95"/>
                  <a:gd name="T75" fmla="*/ 7 h 76"/>
                  <a:gd name="T76" fmla="*/ 59 w 95"/>
                  <a:gd name="T77" fmla="*/ 11 h 76"/>
                  <a:gd name="T78" fmla="*/ 59 w 95"/>
                  <a:gd name="T79" fmla="*/ 11 h 76"/>
                  <a:gd name="T80" fmla="*/ 59 w 95"/>
                  <a:gd name="T81" fmla="*/ 15 h 76"/>
                  <a:gd name="T82" fmla="*/ 58 w 95"/>
                  <a:gd name="T83" fmla="*/ 18 h 76"/>
                  <a:gd name="T84" fmla="*/ 58 w 95"/>
                  <a:gd name="T85" fmla="*/ 18 h 76"/>
                  <a:gd name="T86" fmla="*/ 52 w 95"/>
                  <a:gd name="T87" fmla="*/ 25 h 76"/>
                  <a:gd name="T88" fmla="*/ 59 w 95"/>
                  <a:gd name="T89" fmla="*/ 25 h 76"/>
                  <a:gd name="T90" fmla="*/ 86 w 95"/>
                  <a:gd name="T91" fmla="*/ 25 h 76"/>
                  <a:gd name="T92" fmla="*/ 86 w 95"/>
                  <a:gd name="T93" fmla="*/ 25 h 76"/>
                  <a:gd name="T94" fmla="*/ 90 w 95"/>
                  <a:gd name="T95" fmla="*/ 27 h 76"/>
                  <a:gd name="T96" fmla="*/ 93 w 95"/>
                  <a:gd name="T97" fmla="*/ 29 h 76"/>
                  <a:gd name="T98" fmla="*/ 94 w 95"/>
                  <a:gd name="T99" fmla="*/ 34 h 76"/>
                  <a:gd name="T100" fmla="*/ 95 w 95"/>
                  <a:gd name="T101" fmla="*/ 38 h 76"/>
                  <a:gd name="T102" fmla="*/ 95 w 95"/>
                  <a:gd name="T103" fmla="*/ 38 h 7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95" h="76">
                    <a:moveTo>
                      <a:pt x="95" y="38"/>
                    </a:moveTo>
                    <a:lnTo>
                      <a:pt x="95" y="38"/>
                    </a:lnTo>
                    <a:lnTo>
                      <a:pt x="94" y="42"/>
                    </a:lnTo>
                    <a:lnTo>
                      <a:pt x="93" y="46"/>
                    </a:lnTo>
                    <a:lnTo>
                      <a:pt x="90" y="49"/>
                    </a:lnTo>
                    <a:lnTo>
                      <a:pt x="86" y="50"/>
                    </a:lnTo>
                    <a:lnTo>
                      <a:pt x="59" y="50"/>
                    </a:lnTo>
                    <a:lnTo>
                      <a:pt x="52" y="50"/>
                    </a:lnTo>
                    <a:lnTo>
                      <a:pt x="58" y="56"/>
                    </a:lnTo>
                    <a:lnTo>
                      <a:pt x="59" y="62"/>
                    </a:lnTo>
                    <a:lnTo>
                      <a:pt x="59" y="66"/>
                    </a:lnTo>
                    <a:lnTo>
                      <a:pt x="59" y="69"/>
                    </a:lnTo>
                    <a:lnTo>
                      <a:pt x="56" y="73"/>
                    </a:lnTo>
                    <a:lnTo>
                      <a:pt x="55" y="74"/>
                    </a:lnTo>
                    <a:lnTo>
                      <a:pt x="51" y="76"/>
                    </a:lnTo>
                    <a:lnTo>
                      <a:pt x="48" y="74"/>
                    </a:lnTo>
                    <a:lnTo>
                      <a:pt x="46" y="73"/>
                    </a:lnTo>
                    <a:lnTo>
                      <a:pt x="30" y="60"/>
                    </a:lnTo>
                    <a:lnTo>
                      <a:pt x="2" y="39"/>
                    </a:lnTo>
                    <a:lnTo>
                      <a:pt x="0" y="38"/>
                    </a:lnTo>
                    <a:lnTo>
                      <a:pt x="0" y="36"/>
                    </a:lnTo>
                    <a:lnTo>
                      <a:pt x="2" y="35"/>
                    </a:lnTo>
                    <a:lnTo>
                      <a:pt x="30" y="14"/>
                    </a:lnTo>
                    <a:lnTo>
                      <a:pt x="46" y="1"/>
                    </a:lnTo>
                    <a:lnTo>
                      <a:pt x="48" y="0"/>
                    </a:lnTo>
                    <a:lnTo>
                      <a:pt x="51" y="0"/>
                    </a:lnTo>
                    <a:lnTo>
                      <a:pt x="55" y="0"/>
                    </a:lnTo>
                    <a:lnTo>
                      <a:pt x="58" y="3"/>
                    </a:lnTo>
                    <a:lnTo>
                      <a:pt x="59" y="7"/>
                    </a:lnTo>
                    <a:lnTo>
                      <a:pt x="59" y="11"/>
                    </a:lnTo>
                    <a:lnTo>
                      <a:pt x="59" y="15"/>
                    </a:lnTo>
                    <a:lnTo>
                      <a:pt x="58" y="18"/>
                    </a:lnTo>
                    <a:lnTo>
                      <a:pt x="52" y="25"/>
                    </a:lnTo>
                    <a:lnTo>
                      <a:pt x="59" y="25"/>
                    </a:lnTo>
                    <a:lnTo>
                      <a:pt x="86" y="25"/>
                    </a:lnTo>
                    <a:lnTo>
                      <a:pt x="90" y="27"/>
                    </a:lnTo>
                    <a:lnTo>
                      <a:pt x="93" y="29"/>
                    </a:lnTo>
                    <a:lnTo>
                      <a:pt x="94" y="34"/>
                    </a:lnTo>
                    <a:lnTo>
                      <a:pt x="95" y="3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15" name="Freeform 210"/>
              <p:cNvSpPr>
                <a:spLocks/>
              </p:cNvSpPr>
              <p:nvPr/>
            </p:nvSpPr>
            <p:spPr bwMode="auto">
              <a:xfrm>
                <a:off x="5557" y="373"/>
                <a:ext cx="6" cy="9"/>
              </a:xfrm>
              <a:custGeom>
                <a:avLst/>
                <a:gdLst>
                  <a:gd name="T0" fmla="*/ 2 w 6"/>
                  <a:gd name="T1" fmla="*/ 0 h 9"/>
                  <a:gd name="T2" fmla="*/ 2 w 6"/>
                  <a:gd name="T3" fmla="*/ 0 h 9"/>
                  <a:gd name="T4" fmla="*/ 6 w 6"/>
                  <a:gd name="T5" fmla="*/ 9 h 9"/>
                  <a:gd name="T6" fmla="*/ 5 w 6"/>
                  <a:gd name="T7" fmla="*/ 9 h 9"/>
                  <a:gd name="T8" fmla="*/ 5 w 6"/>
                  <a:gd name="T9" fmla="*/ 9 h 9"/>
                  <a:gd name="T10" fmla="*/ 0 w 6"/>
                  <a:gd name="T11" fmla="*/ 1 h 9"/>
                  <a:gd name="T12" fmla="*/ 2 w 6"/>
                  <a:gd name="T13" fmla="*/ 0 h 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9">
                    <a:moveTo>
                      <a:pt x="2" y="0"/>
                    </a:moveTo>
                    <a:lnTo>
                      <a:pt x="2" y="0"/>
                    </a:lnTo>
                    <a:lnTo>
                      <a:pt x="6" y="9"/>
                    </a:lnTo>
                    <a:lnTo>
                      <a:pt x="5" y="9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16" name="Freeform 211"/>
              <p:cNvSpPr>
                <a:spLocks/>
              </p:cNvSpPr>
              <p:nvPr/>
            </p:nvSpPr>
            <p:spPr bwMode="auto">
              <a:xfrm>
                <a:off x="5564" y="363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0 w 3"/>
                  <a:gd name="T5" fmla="*/ 2 h 3"/>
                  <a:gd name="T6" fmla="*/ 2 w 3"/>
                  <a:gd name="T7" fmla="*/ 0 h 3"/>
                  <a:gd name="T8" fmla="*/ 3 w 3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17" name="Freeform 212"/>
              <p:cNvSpPr>
                <a:spLocks/>
              </p:cNvSpPr>
              <p:nvPr/>
            </p:nvSpPr>
            <p:spPr bwMode="auto">
              <a:xfrm>
                <a:off x="5552" y="60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0 w 1"/>
                  <a:gd name="T5" fmla="*/ 0 h 2"/>
                  <a:gd name="T6" fmla="*/ 1 w 1"/>
                  <a:gd name="T7" fmla="*/ 2 h 2"/>
                  <a:gd name="T8" fmla="*/ 1 w 1"/>
                  <a:gd name="T9" fmla="*/ 2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lnTo>
                      <a:pt x="1" y="2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18" name="Freeform 213"/>
              <p:cNvSpPr>
                <a:spLocks/>
              </p:cNvSpPr>
              <p:nvPr/>
            </p:nvSpPr>
            <p:spPr bwMode="auto">
              <a:xfrm>
                <a:off x="5515" y="417"/>
                <a:ext cx="16" cy="7"/>
              </a:xfrm>
              <a:custGeom>
                <a:avLst/>
                <a:gdLst>
                  <a:gd name="T0" fmla="*/ 16 w 16"/>
                  <a:gd name="T1" fmla="*/ 7 h 7"/>
                  <a:gd name="T2" fmla="*/ 16 w 16"/>
                  <a:gd name="T3" fmla="*/ 7 h 7"/>
                  <a:gd name="T4" fmla="*/ 7 w 16"/>
                  <a:gd name="T5" fmla="*/ 4 h 7"/>
                  <a:gd name="T6" fmla="*/ 0 w 16"/>
                  <a:gd name="T7" fmla="*/ 1 h 7"/>
                  <a:gd name="T8" fmla="*/ 0 w 16"/>
                  <a:gd name="T9" fmla="*/ 0 h 7"/>
                  <a:gd name="T10" fmla="*/ 0 w 16"/>
                  <a:gd name="T11" fmla="*/ 0 h 7"/>
                  <a:gd name="T12" fmla="*/ 7 w 16"/>
                  <a:gd name="T13" fmla="*/ 2 h 7"/>
                  <a:gd name="T14" fmla="*/ 16 w 16"/>
                  <a:gd name="T15" fmla="*/ 5 h 7"/>
                  <a:gd name="T16" fmla="*/ 16 w 16"/>
                  <a:gd name="T17" fmla="*/ 7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" h="7">
                    <a:moveTo>
                      <a:pt x="16" y="7"/>
                    </a:moveTo>
                    <a:lnTo>
                      <a:pt x="16" y="7"/>
                    </a:lnTo>
                    <a:lnTo>
                      <a:pt x="7" y="4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7" y="2"/>
                    </a:lnTo>
                    <a:lnTo>
                      <a:pt x="16" y="5"/>
                    </a:lnTo>
                    <a:lnTo>
                      <a:pt x="16" y="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19" name="Freeform 214"/>
              <p:cNvSpPr>
                <a:spLocks/>
              </p:cNvSpPr>
              <p:nvPr/>
            </p:nvSpPr>
            <p:spPr bwMode="auto">
              <a:xfrm>
                <a:off x="5510" y="383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0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1 h 1"/>
                  <a:gd name="T12" fmla="*/ 0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20" name="Freeform 215"/>
              <p:cNvSpPr>
                <a:spLocks/>
              </p:cNvSpPr>
              <p:nvPr/>
            </p:nvSpPr>
            <p:spPr bwMode="auto">
              <a:xfrm>
                <a:off x="4584" y="386"/>
                <a:ext cx="10" cy="42"/>
              </a:xfrm>
              <a:custGeom>
                <a:avLst/>
                <a:gdLst>
                  <a:gd name="T0" fmla="*/ 0 w 10"/>
                  <a:gd name="T1" fmla="*/ 42 h 42"/>
                  <a:gd name="T2" fmla="*/ 0 w 10"/>
                  <a:gd name="T3" fmla="*/ 39 h 42"/>
                  <a:gd name="T4" fmla="*/ 7 w 10"/>
                  <a:gd name="T5" fmla="*/ 39 h 42"/>
                  <a:gd name="T6" fmla="*/ 7 w 10"/>
                  <a:gd name="T7" fmla="*/ 38 h 42"/>
                  <a:gd name="T8" fmla="*/ 7 w 10"/>
                  <a:gd name="T9" fmla="*/ 0 h 42"/>
                  <a:gd name="T10" fmla="*/ 10 w 10"/>
                  <a:gd name="T11" fmla="*/ 0 h 42"/>
                  <a:gd name="T12" fmla="*/ 10 w 10"/>
                  <a:gd name="T13" fmla="*/ 39 h 42"/>
                  <a:gd name="T14" fmla="*/ 10 w 10"/>
                  <a:gd name="T15" fmla="*/ 42 h 42"/>
                  <a:gd name="T16" fmla="*/ 0 w 10"/>
                  <a:gd name="T17" fmla="*/ 42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0" h="42">
                    <a:moveTo>
                      <a:pt x="0" y="42"/>
                    </a:moveTo>
                    <a:lnTo>
                      <a:pt x="0" y="39"/>
                    </a:lnTo>
                    <a:lnTo>
                      <a:pt x="7" y="39"/>
                    </a:lnTo>
                    <a:lnTo>
                      <a:pt x="7" y="38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0" y="39"/>
                    </a:lnTo>
                    <a:lnTo>
                      <a:pt x="10" y="42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21" name="Freeform 216"/>
              <p:cNvSpPr>
                <a:spLocks/>
              </p:cNvSpPr>
              <p:nvPr/>
            </p:nvSpPr>
            <p:spPr bwMode="auto">
              <a:xfrm>
                <a:off x="5564" y="362"/>
                <a:ext cx="2" cy="3"/>
              </a:xfrm>
              <a:custGeom>
                <a:avLst/>
                <a:gdLst>
                  <a:gd name="T0" fmla="*/ 2 w 2"/>
                  <a:gd name="T1" fmla="*/ 1 h 3"/>
                  <a:gd name="T2" fmla="*/ 0 w 2"/>
                  <a:gd name="T3" fmla="*/ 3 h 3"/>
                  <a:gd name="T4" fmla="*/ 0 w 2"/>
                  <a:gd name="T5" fmla="*/ 1 h 3"/>
                  <a:gd name="T6" fmla="*/ 0 w 2"/>
                  <a:gd name="T7" fmla="*/ 1 h 3"/>
                  <a:gd name="T8" fmla="*/ 2 w 2"/>
                  <a:gd name="T9" fmla="*/ 0 h 3"/>
                  <a:gd name="T10" fmla="*/ 2 w 2"/>
                  <a:gd name="T11" fmla="*/ 1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22" name="Freeform 217"/>
              <p:cNvSpPr>
                <a:spLocks/>
              </p:cNvSpPr>
              <p:nvPr/>
            </p:nvSpPr>
            <p:spPr bwMode="auto">
              <a:xfrm>
                <a:off x="5520" y="407"/>
                <a:ext cx="2" cy="1"/>
              </a:xfrm>
              <a:custGeom>
                <a:avLst/>
                <a:gdLst>
                  <a:gd name="T0" fmla="*/ 1 w 2"/>
                  <a:gd name="T1" fmla="*/ 0 h 1"/>
                  <a:gd name="T2" fmla="*/ 2 w 2"/>
                  <a:gd name="T3" fmla="*/ 0 h 1"/>
                  <a:gd name="T4" fmla="*/ 1 w 2"/>
                  <a:gd name="T5" fmla="*/ 1 h 1"/>
                  <a:gd name="T6" fmla="*/ 0 w 2"/>
                  <a:gd name="T7" fmla="*/ 0 h 1"/>
                  <a:gd name="T8" fmla="*/ 1 w 2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1" y="0"/>
                    </a:moveTo>
                    <a:lnTo>
                      <a:pt x="2" y="0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23" name="Freeform 218"/>
              <p:cNvSpPr>
                <a:spLocks/>
              </p:cNvSpPr>
              <p:nvPr/>
            </p:nvSpPr>
            <p:spPr bwMode="auto">
              <a:xfrm>
                <a:off x="5499" y="390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24" name="Rectangle 219"/>
              <p:cNvSpPr>
                <a:spLocks noChangeArrowheads="1"/>
              </p:cNvSpPr>
              <p:nvPr/>
            </p:nvSpPr>
            <p:spPr bwMode="auto">
              <a:xfrm>
                <a:off x="5297" y="11"/>
                <a:ext cx="2" cy="86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25" name="Rectangle 220"/>
              <p:cNvSpPr>
                <a:spLocks noChangeArrowheads="1"/>
              </p:cNvSpPr>
              <p:nvPr/>
            </p:nvSpPr>
            <p:spPr bwMode="auto">
              <a:xfrm>
                <a:off x="4583" y="424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26" name="Freeform 221"/>
              <p:cNvSpPr>
                <a:spLocks/>
              </p:cNvSpPr>
              <p:nvPr/>
            </p:nvSpPr>
            <p:spPr bwMode="auto">
              <a:xfrm>
                <a:off x="5549" y="365"/>
                <a:ext cx="3" cy="1"/>
              </a:xfrm>
              <a:custGeom>
                <a:avLst/>
                <a:gdLst>
                  <a:gd name="T0" fmla="*/ 3 w 3"/>
                  <a:gd name="T1" fmla="*/ 0 h 1"/>
                  <a:gd name="T2" fmla="*/ 1 w 3"/>
                  <a:gd name="T3" fmla="*/ 1 h 1"/>
                  <a:gd name="T4" fmla="*/ 1 w 3"/>
                  <a:gd name="T5" fmla="*/ 1 h 1"/>
                  <a:gd name="T6" fmla="*/ 1 w 3"/>
                  <a:gd name="T7" fmla="*/ 1 h 1"/>
                  <a:gd name="T8" fmla="*/ 0 w 3"/>
                  <a:gd name="T9" fmla="*/ 1 h 1"/>
                  <a:gd name="T10" fmla="*/ 1 w 3"/>
                  <a:gd name="T11" fmla="*/ 0 h 1"/>
                  <a:gd name="T12" fmla="*/ 3 w 3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3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27" name="Freeform 222"/>
              <p:cNvSpPr>
                <a:spLocks/>
              </p:cNvSpPr>
              <p:nvPr/>
            </p:nvSpPr>
            <p:spPr bwMode="auto">
              <a:xfrm>
                <a:off x="5542" y="408"/>
                <a:ext cx="8" cy="4"/>
              </a:xfrm>
              <a:custGeom>
                <a:avLst/>
                <a:gdLst>
                  <a:gd name="T0" fmla="*/ 8 w 8"/>
                  <a:gd name="T1" fmla="*/ 2 h 4"/>
                  <a:gd name="T2" fmla="*/ 8 w 8"/>
                  <a:gd name="T3" fmla="*/ 2 h 4"/>
                  <a:gd name="T4" fmla="*/ 0 w 8"/>
                  <a:gd name="T5" fmla="*/ 4 h 4"/>
                  <a:gd name="T6" fmla="*/ 0 w 8"/>
                  <a:gd name="T7" fmla="*/ 3 h 4"/>
                  <a:gd name="T8" fmla="*/ 7 w 8"/>
                  <a:gd name="T9" fmla="*/ 0 h 4"/>
                  <a:gd name="T10" fmla="*/ 8 w 8"/>
                  <a:gd name="T11" fmla="*/ 2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" h="4">
                    <a:moveTo>
                      <a:pt x="8" y="2"/>
                    </a:moveTo>
                    <a:lnTo>
                      <a:pt x="8" y="2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7" y="0"/>
                    </a:lnTo>
                    <a:lnTo>
                      <a:pt x="8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28" name="Freeform 223"/>
              <p:cNvSpPr>
                <a:spLocks/>
              </p:cNvSpPr>
              <p:nvPr/>
            </p:nvSpPr>
            <p:spPr bwMode="auto">
              <a:xfrm>
                <a:off x="5531" y="341"/>
                <a:ext cx="11" cy="8"/>
              </a:xfrm>
              <a:custGeom>
                <a:avLst/>
                <a:gdLst>
                  <a:gd name="T0" fmla="*/ 11 w 11"/>
                  <a:gd name="T1" fmla="*/ 0 h 8"/>
                  <a:gd name="T2" fmla="*/ 11 w 11"/>
                  <a:gd name="T3" fmla="*/ 8 h 8"/>
                  <a:gd name="T4" fmla="*/ 11 w 11"/>
                  <a:gd name="T5" fmla="*/ 8 h 8"/>
                  <a:gd name="T6" fmla="*/ 10 w 11"/>
                  <a:gd name="T7" fmla="*/ 8 h 8"/>
                  <a:gd name="T8" fmla="*/ 10 w 11"/>
                  <a:gd name="T9" fmla="*/ 1 h 8"/>
                  <a:gd name="T10" fmla="*/ 1 w 11"/>
                  <a:gd name="T11" fmla="*/ 1 h 8"/>
                  <a:gd name="T12" fmla="*/ 1 w 11"/>
                  <a:gd name="T13" fmla="*/ 8 h 8"/>
                  <a:gd name="T14" fmla="*/ 0 w 11"/>
                  <a:gd name="T15" fmla="*/ 8 h 8"/>
                  <a:gd name="T16" fmla="*/ 0 w 11"/>
                  <a:gd name="T17" fmla="*/ 0 h 8"/>
                  <a:gd name="T18" fmla="*/ 11 w 11"/>
                  <a:gd name="T19" fmla="*/ 0 h 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1" h="8">
                    <a:moveTo>
                      <a:pt x="11" y="0"/>
                    </a:moveTo>
                    <a:lnTo>
                      <a:pt x="11" y="8"/>
                    </a:lnTo>
                    <a:lnTo>
                      <a:pt x="10" y="8"/>
                    </a:lnTo>
                    <a:lnTo>
                      <a:pt x="10" y="1"/>
                    </a:lnTo>
                    <a:lnTo>
                      <a:pt x="1" y="1"/>
                    </a:lnTo>
                    <a:lnTo>
                      <a:pt x="1" y="8"/>
                    </a:lnTo>
                    <a:lnTo>
                      <a:pt x="0" y="8"/>
                    </a:lnTo>
                    <a:lnTo>
                      <a:pt x="0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29" name="Freeform 224"/>
              <p:cNvSpPr>
                <a:spLocks/>
              </p:cNvSpPr>
              <p:nvPr/>
            </p:nvSpPr>
            <p:spPr bwMode="auto">
              <a:xfrm>
                <a:off x="5515" y="366"/>
                <a:ext cx="6" cy="6"/>
              </a:xfrm>
              <a:custGeom>
                <a:avLst/>
                <a:gdLst>
                  <a:gd name="T0" fmla="*/ 6 w 6"/>
                  <a:gd name="T1" fmla="*/ 1 h 6"/>
                  <a:gd name="T2" fmla="*/ 6 w 6"/>
                  <a:gd name="T3" fmla="*/ 1 h 6"/>
                  <a:gd name="T4" fmla="*/ 2 w 6"/>
                  <a:gd name="T5" fmla="*/ 6 h 6"/>
                  <a:gd name="T6" fmla="*/ 0 w 6"/>
                  <a:gd name="T7" fmla="*/ 4 h 6"/>
                  <a:gd name="T8" fmla="*/ 0 w 6"/>
                  <a:gd name="T9" fmla="*/ 4 h 6"/>
                  <a:gd name="T10" fmla="*/ 0 w 6"/>
                  <a:gd name="T11" fmla="*/ 4 h 6"/>
                  <a:gd name="T12" fmla="*/ 5 w 6"/>
                  <a:gd name="T13" fmla="*/ 0 h 6"/>
                  <a:gd name="T14" fmla="*/ 6 w 6"/>
                  <a:gd name="T15" fmla="*/ 1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" h="6">
                    <a:moveTo>
                      <a:pt x="6" y="1"/>
                    </a:moveTo>
                    <a:lnTo>
                      <a:pt x="6" y="1"/>
                    </a:lnTo>
                    <a:lnTo>
                      <a:pt x="2" y="6"/>
                    </a:lnTo>
                    <a:lnTo>
                      <a:pt x="0" y="4"/>
                    </a:lnTo>
                    <a:lnTo>
                      <a:pt x="5" y="0"/>
                    </a:lnTo>
                    <a:lnTo>
                      <a:pt x="6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30" name="Freeform 225"/>
              <p:cNvSpPr>
                <a:spLocks/>
              </p:cNvSpPr>
              <p:nvPr/>
            </p:nvSpPr>
            <p:spPr bwMode="auto">
              <a:xfrm>
                <a:off x="5560" y="384"/>
                <a:ext cx="2" cy="6"/>
              </a:xfrm>
              <a:custGeom>
                <a:avLst/>
                <a:gdLst>
                  <a:gd name="T0" fmla="*/ 2 w 2"/>
                  <a:gd name="T1" fmla="*/ 0 h 6"/>
                  <a:gd name="T2" fmla="*/ 2 w 2"/>
                  <a:gd name="T3" fmla="*/ 0 h 6"/>
                  <a:gd name="T4" fmla="*/ 2 w 2"/>
                  <a:gd name="T5" fmla="*/ 3 h 6"/>
                  <a:gd name="T6" fmla="*/ 2 w 2"/>
                  <a:gd name="T7" fmla="*/ 3 h 6"/>
                  <a:gd name="T8" fmla="*/ 2 w 2"/>
                  <a:gd name="T9" fmla="*/ 6 h 6"/>
                  <a:gd name="T10" fmla="*/ 0 w 2"/>
                  <a:gd name="T11" fmla="*/ 6 h 6"/>
                  <a:gd name="T12" fmla="*/ 0 w 2"/>
                  <a:gd name="T13" fmla="*/ 6 h 6"/>
                  <a:gd name="T14" fmla="*/ 0 w 2"/>
                  <a:gd name="T15" fmla="*/ 3 h 6"/>
                  <a:gd name="T16" fmla="*/ 0 w 2"/>
                  <a:gd name="T17" fmla="*/ 3 h 6"/>
                  <a:gd name="T18" fmla="*/ 0 w 2"/>
                  <a:gd name="T19" fmla="*/ 0 h 6"/>
                  <a:gd name="T20" fmla="*/ 2 w 2"/>
                  <a:gd name="T21" fmla="*/ 0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" h="6">
                    <a:moveTo>
                      <a:pt x="2" y="0"/>
                    </a:moveTo>
                    <a:lnTo>
                      <a:pt x="2" y="0"/>
                    </a:lnTo>
                    <a:lnTo>
                      <a:pt x="2" y="3"/>
                    </a:lnTo>
                    <a:lnTo>
                      <a:pt x="2" y="6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31" name="Freeform 226"/>
              <p:cNvSpPr>
                <a:spLocks/>
              </p:cNvSpPr>
              <p:nvPr/>
            </p:nvSpPr>
            <p:spPr bwMode="auto">
              <a:xfrm>
                <a:off x="5515" y="401"/>
                <a:ext cx="2" cy="3"/>
              </a:xfrm>
              <a:custGeom>
                <a:avLst/>
                <a:gdLst>
                  <a:gd name="T0" fmla="*/ 2 w 2"/>
                  <a:gd name="T1" fmla="*/ 3 h 3"/>
                  <a:gd name="T2" fmla="*/ 0 w 2"/>
                  <a:gd name="T3" fmla="*/ 2 h 3"/>
                  <a:gd name="T4" fmla="*/ 2 w 2"/>
                  <a:gd name="T5" fmla="*/ 0 h 3"/>
                  <a:gd name="T6" fmla="*/ 2 w 2"/>
                  <a:gd name="T7" fmla="*/ 2 h 3"/>
                  <a:gd name="T8" fmla="*/ 2 w 2"/>
                  <a:gd name="T9" fmla="*/ 3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2" y="3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32" name="Freeform 227"/>
              <p:cNvSpPr>
                <a:spLocks/>
              </p:cNvSpPr>
              <p:nvPr/>
            </p:nvSpPr>
            <p:spPr bwMode="auto">
              <a:xfrm>
                <a:off x="5521" y="407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0 w 3"/>
                  <a:gd name="T3" fmla="*/ 1 h 3"/>
                  <a:gd name="T4" fmla="*/ 1 w 3"/>
                  <a:gd name="T5" fmla="*/ 0 h 3"/>
                  <a:gd name="T6" fmla="*/ 3 w 3"/>
                  <a:gd name="T7" fmla="*/ 1 h 3"/>
                  <a:gd name="T8" fmla="*/ 1 w 3"/>
                  <a:gd name="T9" fmla="*/ 3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1" y="3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33" name="Freeform 228"/>
              <p:cNvSpPr>
                <a:spLocks/>
              </p:cNvSpPr>
              <p:nvPr/>
            </p:nvSpPr>
            <p:spPr bwMode="auto">
              <a:xfrm>
                <a:off x="4534" y="373"/>
                <a:ext cx="1" cy="6"/>
              </a:xfrm>
              <a:custGeom>
                <a:avLst/>
                <a:gdLst>
                  <a:gd name="T0" fmla="*/ 1 w 1"/>
                  <a:gd name="T1" fmla="*/ 0 h 6"/>
                  <a:gd name="T2" fmla="*/ 1 w 1"/>
                  <a:gd name="T3" fmla="*/ 3 h 6"/>
                  <a:gd name="T4" fmla="*/ 0 w 1"/>
                  <a:gd name="T5" fmla="*/ 6 h 6"/>
                  <a:gd name="T6" fmla="*/ 0 w 1"/>
                  <a:gd name="T7" fmla="*/ 1 h 6"/>
                  <a:gd name="T8" fmla="*/ 1 w 1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6">
                    <a:moveTo>
                      <a:pt x="1" y="0"/>
                    </a:moveTo>
                    <a:lnTo>
                      <a:pt x="1" y="3"/>
                    </a:lnTo>
                    <a:lnTo>
                      <a:pt x="0" y="6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34" name="Freeform 229"/>
              <p:cNvSpPr>
                <a:spLocks/>
              </p:cNvSpPr>
              <p:nvPr/>
            </p:nvSpPr>
            <p:spPr bwMode="auto">
              <a:xfrm>
                <a:off x="5513" y="417"/>
                <a:ext cx="2" cy="1"/>
              </a:xfrm>
              <a:custGeom>
                <a:avLst/>
                <a:gdLst>
                  <a:gd name="T0" fmla="*/ 2 w 2"/>
                  <a:gd name="T1" fmla="*/ 1 h 1"/>
                  <a:gd name="T2" fmla="*/ 1 w 2"/>
                  <a:gd name="T3" fmla="*/ 1 h 1"/>
                  <a:gd name="T4" fmla="*/ 0 w 2"/>
                  <a:gd name="T5" fmla="*/ 1 h 1"/>
                  <a:gd name="T6" fmla="*/ 1 w 2"/>
                  <a:gd name="T7" fmla="*/ 0 h 1"/>
                  <a:gd name="T8" fmla="*/ 1 w 2"/>
                  <a:gd name="T9" fmla="*/ 0 h 1"/>
                  <a:gd name="T10" fmla="*/ 2 w 2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35" name="Freeform 230"/>
              <p:cNvSpPr>
                <a:spLocks/>
              </p:cNvSpPr>
              <p:nvPr/>
            </p:nvSpPr>
            <p:spPr bwMode="auto">
              <a:xfrm>
                <a:off x="1870" y="351"/>
                <a:ext cx="199" cy="112"/>
              </a:xfrm>
              <a:custGeom>
                <a:avLst/>
                <a:gdLst>
                  <a:gd name="T0" fmla="*/ 0 w 199"/>
                  <a:gd name="T1" fmla="*/ 1 h 112"/>
                  <a:gd name="T2" fmla="*/ 0 w 199"/>
                  <a:gd name="T3" fmla="*/ 1 h 112"/>
                  <a:gd name="T4" fmla="*/ 0 w 199"/>
                  <a:gd name="T5" fmla="*/ 0 h 112"/>
                  <a:gd name="T6" fmla="*/ 0 w 199"/>
                  <a:gd name="T7" fmla="*/ 0 h 112"/>
                  <a:gd name="T8" fmla="*/ 0 w 199"/>
                  <a:gd name="T9" fmla="*/ 0 h 112"/>
                  <a:gd name="T10" fmla="*/ 3 w 199"/>
                  <a:gd name="T11" fmla="*/ 1 h 112"/>
                  <a:gd name="T12" fmla="*/ 3 w 199"/>
                  <a:gd name="T13" fmla="*/ 0 h 112"/>
                  <a:gd name="T14" fmla="*/ 3 w 199"/>
                  <a:gd name="T15" fmla="*/ 0 h 112"/>
                  <a:gd name="T16" fmla="*/ 3 w 199"/>
                  <a:gd name="T17" fmla="*/ 1 h 112"/>
                  <a:gd name="T18" fmla="*/ 3 w 199"/>
                  <a:gd name="T19" fmla="*/ 109 h 112"/>
                  <a:gd name="T20" fmla="*/ 199 w 199"/>
                  <a:gd name="T21" fmla="*/ 109 h 112"/>
                  <a:gd name="T22" fmla="*/ 199 w 199"/>
                  <a:gd name="T23" fmla="*/ 112 h 112"/>
                  <a:gd name="T24" fmla="*/ 0 w 199"/>
                  <a:gd name="T25" fmla="*/ 112 h 112"/>
                  <a:gd name="T26" fmla="*/ 0 w 199"/>
                  <a:gd name="T27" fmla="*/ 1 h 11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99" h="112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1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3" y="109"/>
                    </a:lnTo>
                    <a:lnTo>
                      <a:pt x="199" y="109"/>
                    </a:lnTo>
                    <a:lnTo>
                      <a:pt x="199" y="112"/>
                    </a:lnTo>
                    <a:lnTo>
                      <a:pt x="0" y="11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36" name="Freeform 231"/>
              <p:cNvSpPr>
                <a:spLocks/>
              </p:cNvSpPr>
              <p:nvPr/>
            </p:nvSpPr>
            <p:spPr bwMode="auto">
              <a:xfrm>
                <a:off x="5550" y="365"/>
                <a:ext cx="3" cy="2"/>
              </a:xfrm>
              <a:custGeom>
                <a:avLst/>
                <a:gdLst>
                  <a:gd name="T0" fmla="*/ 2 w 3"/>
                  <a:gd name="T1" fmla="*/ 0 h 2"/>
                  <a:gd name="T2" fmla="*/ 3 w 3"/>
                  <a:gd name="T3" fmla="*/ 1 h 2"/>
                  <a:gd name="T4" fmla="*/ 2 w 3"/>
                  <a:gd name="T5" fmla="*/ 2 h 2"/>
                  <a:gd name="T6" fmla="*/ 0 w 3"/>
                  <a:gd name="T7" fmla="*/ 1 h 2"/>
                  <a:gd name="T8" fmla="*/ 2 w 3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2" y="0"/>
                    </a:moveTo>
                    <a:lnTo>
                      <a:pt x="3" y="1"/>
                    </a:lnTo>
                    <a:lnTo>
                      <a:pt x="2" y="2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37" name="Freeform 232"/>
              <p:cNvSpPr>
                <a:spLocks/>
              </p:cNvSpPr>
              <p:nvPr/>
            </p:nvSpPr>
            <p:spPr bwMode="auto">
              <a:xfrm>
                <a:off x="5550" y="408"/>
                <a:ext cx="2" cy="3"/>
              </a:xfrm>
              <a:custGeom>
                <a:avLst/>
                <a:gdLst>
                  <a:gd name="T0" fmla="*/ 0 w 2"/>
                  <a:gd name="T1" fmla="*/ 2 h 3"/>
                  <a:gd name="T2" fmla="*/ 0 w 2"/>
                  <a:gd name="T3" fmla="*/ 2 h 3"/>
                  <a:gd name="T4" fmla="*/ 2 w 2"/>
                  <a:gd name="T5" fmla="*/ 0 h 3"/>
                  <a:gd name="T6" fmla="*/ 2 w 2"/>
                  <a:gd name="T7" fmla="*/ 2 h 3"/>
                  <a:gd name="T8" fmla="*/ 0 w 2"/>
                  <a:gd name="T9" fmla="*/ 3 h 3"/>
                  <a:gd name="T10" fmla="*/ 0 w 2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3">
                    <a:moveTo>
                      <a:pt x="0" y="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38" name="Freeform 233"/>
              <p:cNvSpPr>
                <a:spLocks/>
              </p:cNvSpPr>
              <p:nvPr/>
            </p:nvSpPr>
            <p:spPr bwMode="auto">
              <a:xfrm>
                <a:off x="5539" y="351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2 h 2"/>
                  <a:gd name="T4" fmla="*/ 2 w 2"/>
                  <a:gd name="T5" fmla="*/ 2 h 2"/>
                  <a:gd name="T6" fmla="*/ 0 w 2"/>
                  <a:gd name="T7" fmla="*/ 1 h 2"/>
                  <a:gd name="T8" fmla="*/ 0 w 2"/>
                  <a:gd name="T9" fmla="*/ 0 h 2"/>
                  <a:gd name="T10" fmla="*/ 0 w 2"/>
                  <a:gd name="T11" fmla="*/ 0 h 2"/>
                  <a:gd name="T12" fmla="*/ 2 w 2"/>
                  <a:gd name="T13" fmla="*/ 0 h 2"/>
                  <a:gd name="T14" fmla="*/ 2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39" name="Freeform 234"/>
              <p:cNvSpPr>
                <a:spLocks noEditPoints="1"/>
              </p:cNvSpPr>
              <p:nvPr/>
            </p:nvSpPr>
            <p:spPr bwMode="auto">
              <a:xfrm>
                <a:off x="5430" y="11"/>
                <a:ext cx="244" cy="86"/>
              </a:xfrm>
              <a:custGeom>
                <a:avLst/>
                <a:gdLst>
                  <a:gd name="T0" fmla="*/ 0 w 244"/>
                  <a:gd name="T1" fmla="*/ 0 h 86"/>
                  <a:gd name="T2" fmla="*/ 244 w 244"/>
                  <a:gd name="T3" fmla="*/ 0 h 86"/>
                  <a:gd name="T4" fmla="*/ 244 w 244"/>
                  <a:gd name="T5" fmla="*/ 84 h 86"/>
                  <a:gd name="T6" fmla="*/ 244 w 244"/>
                  <a:gd name="T7" fmla="*/ 84 h 86"/>
                  <a:gd name="T8" fmla="*/ 241 w 244"/>
                  <a:gd name="T9" fmla="*/ 84 h 86"/>
                  <a:gd name="T10" fmla="*/ 241 w 244"/>
                  <a:gd name="T11" fmla="*/ 84 h 86"/>
                  <a:gd name="T12" fmla="*/ 216 w 244"/>
                  <a:gd name="T13" fmla="*/ 86 h 86"/>
                  <a:gd name="T14" fmla="*/ 0 w 244"/>
                  <a:gd name="T15" fmla="*/ 86 h 86"/>
                  <a:gd name="T16" fmla="*/ 0 w 244"/>
                  <a:gd name="T17" fmla="*/ 0 h 86"/>
                  <a:gd name="T18" fmla="*/ 133 w 244"/>
                  <a:gd name="T19" fmla="*/ 66 h 86"/>
                  <a:gd name="T20" fmla="*/ 167 w 244"/>
                  <a:gd name="T21" fmla="*/ 66 h 86"/>
                  <a:gd name="T22" fmla="*/ 139 w 244"/>
                  <a:gd name="T23" fmla="*/ 37 h 86"/>
                  <a:gd name="T24" fmla="*/ 167 w 244"/>
                  <a:gd name="T25" fmla="*/ 9 h 86"/>
                  <a:gd name="T26" fmla="*/ 133 w 244"/>
                  <a:gd name="T27" fmla="*/ 9 h 86"/>
                  <a:gd name="T28" fmla="*/ 123 w 244"/>
                  <a:gd name="T29" fmla="*/ 21 h 86"/>
                  <a:gd name="T30" fmla="*/ 122 w 244"/>
                  <a:gd name="T31" fmla="*/ 21 h 86"/>
                  <a:gd name="T32" fmla="*/ 122 w 244"/>
                  <a:gd name="T33" fmla="*/ 20 h 86"/>
                  <a:gd name="T34" fmla="*/ 122 w 244"/>
                  <a:gd name="T35" fmla="*/ 20 h 86"/>
                  <a:gd name="T36" fmla="*/ 111 w 244"/>
                  <a:gd name="T37" fmla="*/ 9 h 86"/>
                  <a:gd name="T38" fmla="*/ 108 w 244"/>
                  <a:gd name="T39" fmla="*/ 9 h 86"/>
                  <a:gd name="T40" fmla="*/ 78 w 244"/>
                  <a:gd name="T41" fmla="*/ 9 h 86"/>
                  <a:gd name="T42" fmla="*/ 105 w 244"/>
                  <a:gd name="T43" fmla="*/ 37 h 86"/>
                  <a:gd name="T44" fmla="*/ 77 w 244"/>
                  <a:gd name="T45" fmla="*/ 66 h 86"/>
                  <a:gd name="T46" fmla="*/ 111 w 244"/>
                  <a:gd name="T47" fmla="*/ 66 h 86"/>
                  <a:gd name="T48" fmla="*/ 120 w 244"/>
                  <a:gd name="T49" fmla="*/ 54 h 86"/>
                  <a:gd name="T50" fmla="*/ 122 w 244"/>
                  <a:gd name="T51" fmla="*/ 54 h 86"/>
                  <a:gd name="T52" fmla="*/ 122 w 244"/>
                  <a:gd name="T53" fmla="*/ 54 h 86"/>
                  <a:gd name="T54" fmla="*/ 133 w 244"/>
                  <a:gd name="T55" fmla="*/ 66 h 8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244" h="86">
                    <a:moveTo>
                      <a:pt x="0" y="0"/>
                    </a:moveTo>
                    <a:lnTo>
                      <a:pt x="244" y="0"/>
                    </a:lnTo>
                    <a:lnTo>
                      <a:pt x="244" y="84"/>
                    </a:lnTo>
                    <a:lnTo>
                      <a:pt x="241" y="84"/>
                    </a:lnTo>
                    <a:lnTo>
                      <a:pt x="216" y="86"/>
                    </a:lnTo>
                    <a:lnTo>
                      <a:pt x="0" y="86"/>
                    </a:lnTo>
                    <a:lnTo>
                      <a:pt x="0" y="0"/>
                    </a:lnTo>
                    <a:close/>
                    <a:moveTo>
                      <a:pt x="133" y="66"/>
                    </a:moveTo>
                    <a:lnTo>
                      <a:pt x="167" y="66"/>
                    </a:lnTo>
                    <a:lnTo>
                      <a:pt x="139" y="37"/>
                    </a:lnTo>
                    <a:lnTo>
                      <a:pt x="167" y="9"/>
                    </a:lnTo>
                    <a:lnTo>
                      <a:pt x="133" y="9"/>
                    </a:lnTo>
                    <a:lnTo>
                      <a:pt x="123" y="21"/>
                    </a:lnTo>
                    <a:lnTo>
                      <a:pt x="122" y="21"/>
                    </a:lnTo>
                    <a:lnTo>
                      <a:pt x="122" y="20"/>
                    </a:lnTo>
                    <a:lnTo>
                      <a:pt x="111" y="9"/>
                    </a:lnTo>
                    <a:lnTo>
                      <a:pt x="108" y="9"/>
                    </a:lnTo>
                    <a:lnTo>
                      <a:pt x="78" y="9"/>
                    </a:lnTo>
                    <a:lnTo>
                      <a:pt x="105" y="37"/>
                    </a:lnTo>
                    <a:lnTo>
                      <a:pt x="77" y="66"/>
                    </a:lnTo>
                    <a:lnTo>
                      <a:pt x="111" y="66"/>
                    </a:lnTo>
                    <a:lnTo>
                      <a:pt x="120" y="54"/>
                    </a:lnTo>
                    <a:lnTo>
                      <a:pt x="122" y="54"/>
                    </a:lnTo>
                    <a:lnTo>
                      <a:pt x="133" y="66"/>
                    </a:lnTo>
                    <a:close/>
                  </a:path>
                </a:pathLst>
              </a:custGeom>
              <a:solidFill>
                <a:srgbClr val="EC1C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40" name="Freeform 235"/>
              <p:cNvSpPr>
                <a:spLocks/>
              </p:cNvSpPr>
              <p:nvPr/>
            </p:nvSpPr>
            <p:spPr bwMode="auto">
              <a:xfrm>
                <a:off x="4548" y="348"/>
                <a:ext cx="54" cy="38"/>
              </a:xfrm>
              <a:custGeom>
                <a:avLst/>
                <a:gdLst>
                  <a:gd name="T0" fmla="*/ 32 w 54"/>
                  <a:gd name="T1" fmla="*/ 19 h 38"/>
                  <a:gd name="T2" fmla="*/ 14 w 54"/>
                  <a:gd name="T3" fmla="*/ 4 h 38"/>
                  <a:gd name="T4" fmla="*/ 0 w 54"/>
                  <a:gd name="T5" fmla="*/ 17 h 38"/>
                  <a:gd name="T6" fmla="*/ 0 w 54"/>
                  <a:gd name="T7" fmla="*/ 14 h 38"/>
                  <a:gd name="T8" fmla="*/ 12 w 54"/>
                  <a:gd name="T9" fmla="*/ 1 h 38"/>
                  <a:gd name="T10" fmla="*/ 14 w 54"/>
                  <a:gd name="T11" fmla="*/ 0 h 38"/>
                  <a:gd name="T12" fmla="*/ 33 w 54"/>
                  <a:gd name="T13" fmla="*/ 18 h 38"/>
                  <a:gd name="T14" fmla="*/ 54 w 54"/>
                  <a:gd name="T15" fmla="*/ 38 h 38"/>
                  <a:gd name="T16" fmla="*/ 46 w 54"/>
                  <a:gd name="T17" fmla="*/ 38 h 38"/>
                  <a:gd name="T18" fmla="*/ 46 w 54"/>
                  <a:gd name="T19" fmla="*/ 35 h 38"/>
                  <a:gd name="T20" fmla="*/ 49 w 54"/>
                  <a:gd name="T21" fmla="*/ 35 h 38"/>
                  <a:gd name="T22" fmla="*/ 46 w 54"/>
                  <a:gd name="T23" fmla="*/ 32 h 38"/>
                  <a:gd name="T24" fmla="*/ 46 w 54"/>
                  <a:gd name="T25" fmla="*/ 31 h 38"/>
                  <a:gd name="T26" fmla="*/ 44 w 54"/>
                  <a:gd name="T27" fmla="*/ 31 h 38"/>
                  <a:gd name="T28" fmla="*/ 32 w 54"/>
                  <a:gd name="T29" fmla="*/ 19 h 38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4" h="38">
                    <a:moveTo>
                      <a:pt x="32" y="19"/>
                    </a:moveTo>
                    <a:lnTo>
                      <a:pt x="14" y="4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12" y="1"/>
                    </a:lnTo>
                    <a:lnTo>
                      <a:pt x="14" y="0"/>
                    </a:lnTo>
                    <a:lnTo>
                      <a:pt x="33" y="18"/>
                    </a:lnTo>
                    <a:lnTo>
                      <a:pt x="54" y="38"/>
                    </a:lnTo>
                    <a:lnTo>
                      <a:pt x="46" y="38"/>
                    </a:lnTo>
                    <a:lnTo>
                      <a:pt x="46" y="35"/>
                    </a:lnTo>
                    <a:lnTo>
                      <a:pt x="49" y="35"/>
                    </a:lnTo>
                    <a:lnTo>
                      <a:pt x="46" y="32"/>
                    </a:lnTo>
                    <a:lnTo>
                      <a:pt x="46" y="31"/>
                    </a:lnTo>
                    <a:lnTo>
                      <a:pt x="44" y="31"/>
                    </a:lnTo>
                    <a:lnTo>
                      <a:pt x="32" y="19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41" name="Rectangle 236"/>
              <p:cNvSpPr>
                <a:spLocks noChangeArrowheads="1"/>
              </p:cNvSpPr>
              <p:nvPr/>
            </p:nvSpPr>
            <p:spPr bwMode="auto">
              <a:xfrm>
                <a:off x="5531" y="412"/>
                <a:ext cx="1" cy="2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42" name="Freeform 237"/>
              <p:cNvSpPr>
                <a:spLocks/>
              </p:cNvSpPr>
              <p:nvPr/>
            </p:nvSpPr>
            <p:spPr bwMode="auto">
              <a:xfrm>
                <a:off x="5532" y="351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1 h 2"/>
                  <a:gd name="T4" fmla="*/ 0 w 2"/>
                  <a:gd name="T5" fmla="*/ 2 h 2"/>
                  <a:gd name="T6" fmla="*/ 0 w 2"/>
                  <a:gd name="T7" fmla="*/ 0 h 2"/>
                  <a:gd name="T8" fmla="*/ 2 w 2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1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43" name="Rectangle 238"/>
              <p:cNvSpPr>
                <a:spLocks noChangeArrowheads="1"/>
              </p:cNvSpPr>
              <p:nvPr/>
            </p:nvSpPr>
            <p:spPr bwMode="auto">
              <a:xfrm>
                <a:off x="5499" y="391"/>
                <a:ext cx="1" cy="2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pic>
            <p:nvPicPr>
              <p:cNvPr id="6344" name="Picture 239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87" y="339"/>
                <a:ext cx="97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345" name="Freeform 240"/>
              <p:cNvSpPr>
                <a:spLocks/>
              </p:cNvSpPr>
              <p:nvPr/>
            </p:nvSpPr>
            <p:spPr bwMode="auto">
              <a:xfrm>
                <a:off x="5142" y="386"/>
                <a:ext cx="41" cy="22"/>
              </a:xfrm>
              <a:custGeom>
                <a:avLst/>
                <a:gdLst>
                  <a:gd name="T0" fmla="*/ 21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1 w 41"/>
                  <a:gd name="T7" fmla="*/ 22 h 22"/>
                  <a:gd name="T8" fmla="*/ 10 w 41"/>
                  <a:gd name="T9" fmla="*/ 11 h 22"/>
                  <a:gd name="T10" fmla="*/ 0 w 41"/>
                  <a:gd name="T11" fmla="*/ 0 h 22"/>
                  <a:gd name="T12" fmla="*/ 21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22">
                    <a:moveTo>
                      <a:pt x="21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1" y="22"/>
                    </a:lnTo>
                    <a:lnTo>
                      <a:pt x="10" y="11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46" name="Freeform 241"/>
              <p:cNvSpPr>
                <a:spLocks/>
              </p:cNvSpPr>
              <p:nvPr/>
            </p:nvSpPr>
            <p:spPr bwMode="auto">
              <a:xfrm>
                <a:off x="5510" y="384"/>
                <a:ext cx="1" cy="6"/>
              </a:xfrm>
              <a:custGeom>
                <a:avLst/>
                <a:gdLst>
                  <a:gd name="T0" fmla="*/ 0 w 1"/>
                  <a:gd name="T1" fmla="*/ 0 h 6"/>
                  <a:gd name="T2" fmla="*/ 1 w 1"/>
                  <a:gd name="T3" fmla="*/ 0 h 6"/>
                  <a:gd name="T4" fmla="*/ 1 w 1"/>
                  <a:gd name="T5" fmla="*/ 0 h 6"/>
                  <a:gd name="T6" fmla="*/ 1 w 1"/>
                  <a:gd name="T7" fmla="*/ 3 h 6"/>
                  <a:gd name="T8" fmla="*/ 1 w 1"/>
                  <a:gd name="T9" fmla="*/ 3 h 6"/>
                  <a:gd name="T10" fmla="*/ 1 w 1"/>
                  <a:gd name="T11" fmla="*/ 6 h 6"/>
                  <a:gd name="T12" fmla="*/ 0 w 1"/>
                  <a:gd name="T13" fmla="*/ 6 h 6"/>
                  <a:gd name="T14" fmla="*/ 0 w 1"/>
                  <a:gd name="T15" fmla="*/ 6 h 6"/>
                  <a:gd name="T16" fmla="*/ 0 w 1"/>
                  <a:gd name="T17" fmla="*/ 3 h 6"/>
                  <a:gd name="T18" fmla="*/ 0 w 1"/>
                  <a:gd name="T19" fmla="*/ 3 h 6"/>
                  <a:gd name="T20" fmla="*/ 0 w 1"/>
                  <a:gd name="T21" fmla="*/ 0 h 6"/>
                  <a:gd name="T22" fmla="*/ 0 w 1"/>
                  <a:gd name="T23" fmla="*/ 0 h 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" h="6">
                    <a:moveTo>
                      <a:pt x="0" y="0"/>
                    </a:moveTo>
                    <a:lnTo>
                      <a:pt x="1" y="0"/>
                    </a:lnTo>
                    <a:lnTo>
                      <a:pt x="1" y="3"/>
                    </a:lnTo>
                    <a:lnTo>
                      <a:pt x="1" y="6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47" name="Freeform 242"/>
              <p:cNvSpPr>
                <a:spLocks/>
              </p:cNvSpPr>
              <p:nvPr/>
            </p:nvSpPr>
            <p:spPr bwMode="auto">
              <a:xfrm>
                <a:off x="5169" y="95"/>
                <a:ext cx="1" cy="0"/>
              </a:xfrm>
              <a:custGeom>
                <a:avLst/>
                <a:gdLst>
                  <a:gd name="T0" fmla="*/ 1 w 1"/>
                  <a:gd name="T1" fmla="*/ 1 w 1"/>
                  <a:gd name="T2" fmla="*/ 1 w 1"/>
                  <a:gd name="T3" fmla="*/ 0 w 1"/>
                  <a:gd name="T4" fmla="*/ 0 w 1"/>
                  <a:gd name="T5" fmla="*/ 1 w 1"/>
                  <a:gd name="T6" fmla="*/ 1 w 1"/>
                  <a:gd name="T7" fmla="*/ 1 w 1"/>
                  <a:gd name="T8" fmla="*/ 1 w 1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9">
                    <a:pos x="T0" y="0"/>
                  </a:cxn>
                  <a:cxn ang="T10">
                    <a:pos x="T1" y="0"/>
                  </a:cxn>
                  <a:cxn ang="T11">
                    <a:pos x="T2" y="0"/>
                  </a:cxn>
                  <a:cxn ang="T12">
                    <a:pos x="T3" y="0"/>
                  </a:cxn>
                  <a:cxn ang="T13">
                    <a:pos x="T4" y="0"/>
                  </a:cxn>
                  <a:cxn ang="T14">
                    <a:pos x="T5" y="0"/>
                  </a:cxn>
                  <a:cxn ang="T15">
                    <a:pos x="T6" y="0"/>
                  </a:cxn>
                  <a:cxn ang="T16">
                    <a:pos x="T7" y="0"/>
                  </a:cxn>
                  <a:cxn ang="T17">
                    <a:pos x="T8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48" name="Freeform 243"/>
              <p:cNvSpPr>
                <a:spLocks/>
              </p:cNvSpPr>
              <p:nvPr/>
            </p:nvSpPr>
            <p:spPr bwMode="auto">
              <a:xfrm>
                <a:off x="5539" y="411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1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0 h 1"/>
                  <a:gd name="T10" fmla="*/ 0 w 2"/>
                  <a:gd name="T11" fmla="*/ 0 h 1"/>
                  <a:gd name="T12" fmla="*/ 2 w 2"/>
                  <a:gd name="T13" fmla="*/ 0 h 1"/>
                  <a:gd name="T14" fmla="*/ 2 w 2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49" name="Freeform 244"/>
              <p:cNvSpPr>
                <a:spLocks/>
              </p:cNvSpPr>
              <p:nvPr/>
            </p:nvSpPr>
            <p:spPr bwMode="auto">
              <a:xfrm>
                <a:off x="5562" y="384"/>
                <a:ext cx="1" cy="6"/>
              </a:xfrm>
              <a:custGeom>
                <a:avLst/>
                <a:gdLst>
                  <a:gd name="T0" fmla="*/ 1 w 1"/>
                  <a:gd name="T1" fmla="*/ 6 h 6"/>
                  <a:gd name="T2" fmla="*/ 0 w 1"/>
                  <a:gd name="T3" fmla="*/ 6 h 6"/>
                  <a:gd name="T4" fmla="*/ 0 w 1"/>
                  <a:gd name="T5" fmla="*/ 6 h 6"/>
                  <a:gd name="T6" fmla="*/ 0 w 1"/>
                  <a:gd name="T7" fmla="*/ 3 h 6"/>
                  <a:gd name="T8" fmla="*/ 0 w 1"/>
                  <a:gd name="T9" fmla="*/ 3 h 6"/>
                  <a:gd name="T10" fmla="*/ 0 w 1"/>
                  <a:gd name="T11" fmla="*/ 0 h 6"/>
                  <a:gd name="T12" fmla="*/ 1 w 1"/>
                  <a:gd name="T13" fmla="*/ 0 h 6"/>
                  <a:gd name="T14" fmla="*/ 1 w 1"/>
                  <a:gd name="T15" fmla="*/ 0 h 6"/>
                  <a:gd name="T16" fmla="*/ 1 w 1"/>
                  <a:gd name="T17" fmla="*/ 3 h 6"/>
                  <a:gd name="T18" fmla="*/ 1 w 1"/>
                  <a:gd name="T19" fmla="*/ 3 h 6"/>
                  <a:gd name="T20" fmla="*/ 1 w 1"/>
                  <a:gd name="T21" fmla="*/ 6 h 6"/>
                  <a:gd name="T22" fmla="*/ 1 w 1"/>
                  <a:gd name="T23" fmla="*/ 6 h 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" h="6">
                    <a:moveTo>
                      <a:pt x="1" y="6"/>
                    </a:move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1" y="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50" name="Freeform 245"/>
              <p:cNvSpPr>
                <a:spLocks/>
              </p:cNvSpPr>
              <p:nvPr/>
            </p:nvSpPr>
            <p:spPr bwMode="auto">
              <a:xfrm>
                <a:off x="5566" y="365"/>
                <a:ext cx="8" cy="17"/>
              </a:xfrm>
              <a:custGeom>
                <a:avLst/>
                <a:gdLst>
                  <a:gd name="T0" fmla="*/ 0 w 8"/>
                  <a:gd name="T1" fmla="*/ 1 h 17"/>
                  <a:gd name="T2" fmla="*/ 1 w 8"/>
                  <a:gd name="T3" fmla="*/ 0 h 17"/>
                  <a:gd name="T4" fmla="*/ 1 w 8"/>
                  <a:gd name="T5" fmla="*/ 0 h 17"/>
                  <a:gd name="T6" fmla="*/ 5 w 8"/>
                  <a:gd name="T7" fmla="*/ 8 h 17"/>
                  <a:gd name="T8" fmla="*/ 8 w 8"/>
                  <a:gd name="T9" fmla="*/ 17 h 17"/>
                  <a:gd name="T10" fmla="*/ 7 w 8"/>
                  <a:gd name="T11" fmla="*/ 17 h 17"/>
                  <a:gd name="T12" fmla="*/ 7 w 8"/>
                  <a:gd name="T13" fmla="*/ 17 h 17"/>
                  <a:gd name="T14" fmla="*/ 4 w 8"/>
                  <a:gd name="T15" fmla="*/ 8 h 17"/>
                  <a:gd name="T16" fmla="*/ 0 w 8"/>
                  <a:gd name="T17" fmla="*/ 1 h 17"/>
                  <a:gd name="T18" fmla="*/ 0 w 8"/>
                  <a:gd name="T19" fmla="*/ 1 h 1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8" h="17">
                    <a:moveTo>
                      <a:pt x="0" y="1"/>
                    </a:moveTo>
                    <a:lnTo>
                      <a:pt x="1" y="0"/>
                    </a:lnTo>
                    <a:lnTo>
                      <a:pt x="5" y="8"/>
                    </a:lnTo>
                    <a:lnTo>
                      <a:pt x="8" y="17"/>
                    </a:lnTo>
                    <a:lnTo>
                      <a:pt x="7" y="17"/>
                    </a:lnTo>
                    <a:lnTo>
                      <a:pt x="4" y="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51" name="Freeform 246"/>
              <p:cNvSpPr>
                <a:spLocks/>
              </p:cNvSpPr>
              <p:nvPr/>
            </p:nvSpPr>
            <p:spPr bwMode="auto">
              <a:xfrm>
                <a:off x="5564" y="366"/>
                <a:ext cx="9" cy="16"/>
              </a:xfrm>
              <a:custGeom>
                <a:avLst/>
                <a:gdLst>
                  <a:gd name="T0" fmla="*/ 7 w 9"/>
                  <a:gd name="T1" fmla="*/ 16 h 16"/>
                  <a:gd name="T2" fmla="*/ 0 w 9"/>
                  <a:gd name="T3" fmla="*/ 1 h 16"/>
                  <a:gd name="T4" fmla="*/ 2 w 9"/>
                  <a:gd name="T5" fmla="*/ 0 h 16"/>
                  <a:gd name="T6" fmla="*/ 2 w 9"/>
                  <a:gd name="T7" fmla="*/ 0 h 16"/>
                  <a:gd name="T8" fmla="*/ 6 w 9"/>
                  <a:gd name="T9" fmla="*/ 7 h 16"/>
                  <a:gd name="T10" fmla="*/ 9 w 9"/>
                  <a:gd name="T11" fmla="*/ 16 h 16"/>
                  <a:gd name="T12" fmla="*/ 7 w 9"/>
                  <a:gd name="T13" fmla="*/ 16 h 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" h="16">
                    <a:moveTo>
                      <a:pt x="7" y="16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6" y="7"/>
                    </a:lnTo>
                    <a:lnTo>
                      <a:pt x="9" y="16"/>
                    </a:lnTo>
                    <a:lnTo>
                      <a:pt x="7" y="1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52" name="Freeform 247"/>
              <p:cNvSpPr>
                <a:spLocks/>
              </p:cNvSpPr>
              <p:nvPr/>
            </p:nvSpPr>
            <p:spPr bwMode="auto">
              <a:xfrm>
                <a:off x="5542" y="418"/>
                <a:ext cx="17" cy="7"/>
              </a:xfrm>
              <a:custGeom>
                <a:avLst/>
                <a:gdLst>
                  <a:gd name="T0" fmla="*/ 15 w 17"/>
                  <a:gd name="T1" fmla="*/ 0 h 7"/>
                  <a:gd name="T2" fmla="*/ 15 w 17"/>
                  <a:gd name="T3" fmla="*/ 0 h 7"/>
                  <a:gd name="T4" fmla="*/ 17 w 17"/>
                  <a:gd name="T5" fmla="*/ 0 h 7"/>
                  <a:gd name="T6" fmla="*/ 17 w 17"/>
                  <a:gd name="T7" fmla="*/ 0 h 7"/>
                  <a:gd name="T8" fmla="*/ 10 w 17"/>
                  <a:gd name="T9" fmla="*/ 6 h 7"/>
                  <a:gd name="T10" fmla="*/ 0 w 17"/>
                  <a:gd name="T11" fmla="*/ 7 h 7"/>
                  <a:gd name="T12" fmla="*/ 0 w 17"/>
                  <a:gd name="T13" fmla="*/ 6 h 7"/>
                  <a:gd name="T14" fmla="*/ 0 w 17"/>
                  <a:gd name="T15" fmla="*/ 6 h 7"/>
                  <a:gd name="T16" fmla="*/ 8 w 17"/>
                  <a:gd name="T17" fmla="*/ 4 h 7"/>
                  <a:gd name="T18" fmla="*/ 15 w 17"/>
                  <a:gd name="T19" fmla="*/ 0 h 7"/>
                  <a:gd name="T20" fmla="*/ 15 w 17"/>
                  <a:gd name="T21" fmla="*/ 0 h 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7" h="7">
                    <a:moveTo>
                      <a:pt x="15" y="0"/>
                    </a:moveTo>
                    <a:lnTo>
                      <a:pt x="15" y="0"/>
                    </a:lnTo>
                    <a:lnTo>
                      <a:pt x="17" y="0"/>
                    </a:lnTo>
                    <a:lnTo>
                      <a:pt x="10" y="6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8" y="4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53" name="Freeform 248"/>
              <p:cNvSpPr>
                <a:spLocks/>
              </p:cNvSpPr>
              <p:nvPr/>
            </p:nvSpPr>
            <p:spPr bwMode="auto">
              <a:xfrm>
                <a:off x="5154" y="11"/>
                <a:ext cx="537" cy="101"/>
              </a:xfrm>
              <a:custGeom>
                <a:avLst/>
                <a:gdLst>
                  <a:gd name="T0" fmla="*/ 2 w 537"/>
                  <a:gd name="T1" fmla="*/ 83 h 101"/>
                  <a:gd name="T2" fmla="*/ 2 w 537"/>
                  <a:gd name="T3" fmla="*/ 83 h 101"/>
                  <a:gd name="T4" fmla="*/ 4 w 537"/>
                  <a:gd name="T5" fmla="*/ 89 h 101"/>
                  <a:gd name="T6" fmla="*/ 7 w 537"/>
                  <a:gd name="T7" fmla="*/ 93 h 101"/>
                  <a:gd name="T8" fmla="*/ 11 w 537"/>
                  <a:gd name="T9" fmla="*/ 97 h 101"/>
                  <a:gd name="T10" fmla="*/ 16 w 537"/>
                  <a:gd name="T11" fmla="*/ 98 h 101"/>
                  <a:gd name="T12" fmla="*/ 520 w 537"/>
                  <a:gd name="T13" fmla="*/ 98 h 101"/>
                  <a:gd name="T14" fmla="*/ 520 w 537"/>
                  <a:gd name="T15" fmla="*/ 98 h 101"/>
                  <a:gd name="T16" fmla="*/ 525 w 537"/>
                  <a:gd name="T17" fmla="*/ 97 h 101"/>
                  <a:gd name="T18" fmla="*/ 530 w 537"/>
                  <a:gd name="T19" fmla="*/ 93 h 101"/>
                  <a:gd name="T20" fmla="*/ 532 w 537"/>
                  <a:gd name="T21" fmla="*/ 89 h 101"/>
                  <a:gd name="T22" fmla="*/ 534 w 537"/>
                  <a:gd name="T23" fmla="*/ 83 h 101"/>
                  <a:gd name="T24" fmla="*/ 534 w 537"/>
                  <a:gd name="T25" fmla="*/ 0 h 101"/>
                  <a:gd name="T26" fmla="*/ 534 w 537"/>
                  <a:gd name="T27" fmla="*/ 0 h 101"/>
                  <a:gd name="T28" fmla="*/ 537 w 537"/>
                  <a:gd name="T29" fmla="*/ 0 h 101"/>
                  <a:gd name="T30" fmla="*/ 537 w 537"/>
                  <a:gd name="T31" fmla="*/ 83 h 101"/>
                  <a:gd name="T32" fmla="*/ 537 w 537"/>
                  <a:gd name="T33" fmla="*/ 83 h 101"/>
                  <a:gd name="T34" fmla="*/ 535 w 537"/>
                  <a:gd name="T35" fmla="*/ 90 h 101"/>
                  <a:gd name="T36" fmla="*/ 531 w 537"/>
                  <a:gd name="T37" fmla="*/ 96 h 101"/>
                  <a:gd name="T38" fmla="*/ 531 w 537"/>
                  <a:gd name="T39" fmla="*/ 96 h 101"/>
                  <a:gd name="T40" fmla="*/ 527 w 537"/>
                  <a:gd name="T41" fmla="*/ 100 h 101"/>
                  <a:gd name="T42" fmla="*/ 520 w 537"/>
                  <a:gd name="T43" fmla="*/ 101 h 101"/>
                  <a:gd name="T44" fmla="*/ 16 w 537"/>
                  <a:gd name="T45" fmla="*/ 101 h 101"/>
                  <a:gd name="T46" fmla="*/ 16 w 537"/>
                  <a:gd name="T47" fmla="*/ 101 h 101"/>
                  <a:gd name="T48" fmla="*/ 9 w 537"/>
                  <a:gd name="T49" fmla="*/ 100 h 101"/>
                  <a:gd name="T50" fmla="*/ 4 w 537"/>
                  <a:gd name="T51" fmla="*/ 96 h 101"/>
                  <a:gd name="T52" fmla="*/ 4 w 537"/>
                  <a:gd name="T53" fmla="*/ 96 h 101"/>
                  <a:gd name="T54" fmla="*/ 1 w 537"/>
                  <a:gd name="T55" fmla="*/ 90 h 101"/>
                  <a:gd name="T56" fmla="*/ 0 w 537"/>
                  <a:gd name="T57" fmla="*/ 83 h 101"/>
                  <a:gd name="T58" fmla="*/ 0 w 537"/>
                  <a:gd name="T59" fmla="*/ 0 h 101"/>
                  <a:gd name="T60" fmla="*/ 2 w 537"/>
                  <a:gd name="T61" fmla="*/ 0 h 101"/>
                  <a:gd name="T62" fmla="*/ 2 w 537"/>
                  <a:gd name="T63" fmla="*/ 83 h 101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37" h="101">
                    <a:moveTo>
                      <a:pt x="2" y="83"/>
                    </a:moveTo>
                    <a:lnTo>
                      <a:pt x="2" y="83"/>
                    </a:lnTo>
                    <a:lnTo>
                      <a:pt x="4" y="89"/>
                    </a:lnTo>
                    <a:lnTo>
                      <a:pt x="7" y="93"/>
                    </a:lnTo>
                    <a:lnTo>
                      <a:pt x="11" y="97"/>
                    </a:lnTo>
                    <a:lnTo>
                      <a:pt x="16" y="98"/>
                    </a:lnTo>
                    <a:lnTo>
                      <a:pt x="520" y="98"/>
                    </a:lnTo>
                    <a:lnTo>
                      <a:pt x="525" y="97"/>
                    </a:lnTo>
                    <a:lnTo>
                      <a:pt x="530" y="93"/>
                    </a:lnTo>
                    <a:lnTo>
                      <a:pt x="532" y="89"/>
                    </a:lnTo>
                    <a:lnTo>
                      <a:pt x="534" y="83"/>
                    </a:lnTo>
                    <a:lnTo>
                      <a:pt x="534" y="0"/>
                    </a:lnTo>
                    <a:lnTo>
                      <a:pt x="537" y="0"/>
                    </a:lnTo>
                    <a:lnTo>
                      <a:pt x="537" y="83"/>
                    </a:lnTo>
                    <a:lnTo>
                      <a:pt x="535" y="90"/>
                    </a:lnTo>
                    <a:lnTo>
                      <a:pt x="531" y="96"/>
                    </a:lnTo>
                    <a:lnTo>
                      <a:pt x="527" y="100"/>
                    </a:lnTo>
                    <a:lnTo>
                      <a:pt x="520" y="101"/>
                    </a:lnTo>
                    <a:lnTo>
                      <a:pt x="16" y="101"/>
                    </a:lnTo>
                    <a:lnTo>
                      <a:pt x="9" y="100"/>
                    </a:lnTo>
                    <a:lnTo>
                      <a:pt x="4" y="96"/>
                    </a:lnTo>
                    <a:lnTo>
                      <a:pt x="1" y="90"/>
                    </a:lnTo>
                    <a:lnTo>
                      <a:pt x="0" y="83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83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54" name="Freeform 249"/>
              <p:cNvSpPr>
                <a:spLocks/>
              </p:cNvSpPr>
              <p:nvPr/>
            </p:nvSpPr>
            <p:spPr bwMode="auto">
              <a:xfrm>
                <a:off x="5299" y="11"/>
                <a:ext cx="115" cy="89"/>
              </a:xfrm>
              <a:custGeom>
                <a:avLst/>
                <a:gdLst>
                  <a:gd name="T0" fmla="*/ 113 w 115"/>
                  <a:gd name="T1" fmla="*/ 86 h 89"/>
                  <a:gd name="T2" fmla="*/ 113 w 115"/>
                  <a:gd name="T3" fmla="*/ 0 h 89"/>
                  <a:gd name="T4" fmla="*/ 115 w 115"/>
                  <a:gd name="T5" fmla="*/ 0 h 89"/>
                  <a:gd name="T6" fmla="*/ 115 w 115"/>
                  <a:gd name="T7" fmla="*/ 89 h 89"/>
                  <a:gd name="T8" fmla="*/ 0 w 115"/>
                  <a:gd name="T9" fmla="*/ 89 h 89"/>
                  <a:gd name="T10" fmla="*/ 0 w 115"/>
                  <a:gd name="T11" fmla="*/ 86 h 89"/>
                  <a:gd name="T12" fmla="*/ 113 w 115"/>
                  <a:gd name="T13" fmla="*/ 86 h 8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5" h="89">
                    <a:moveTo>
                      <a:pt x="113" y="86"/>
                    </a:moveTo>
                    <a:lnTo>
                      <a:pt x="113" y="0"/>
                    </a:lnTo>
                    <a:lnTo>
                      <a:pt x="115" y="0"/>
                    </a:lnTo>
                    <a:lnTo>
                      <a:pt x="115" y="89"/>
                    </a:lnTo>
                    <a:lnTo>
                      <a:pt x="0" y="89"/>
                    </a:lnTo>
                    <a:lnTo>
                      <a:pt x="0" y="86"/>
                    </a:lnTo>
                    <a:lnTo>
                      <a:pt x="113" y="86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55" name="Freeform 250"/>
              <p:cNvSpPr>
                <a:spLocks/>
              </p:cNvSpPr>
              <p:nvPr/>
            </p:nvSpPr>
            <p:spPr bwMode="auto">
              <a:xfrm>
                <a:off x="5507" y="410"/>
                <a:ext cx="3" cy="1"/>
              </a:xfrm>
              <a:custGeom>
                <a:avLst/>
                <a:gdLst>
                  <a:gd name="T0" fmla="*/ 1 w 3"/>
                  <a:gd name="T1" fmla="*/ 0 h 1"/>
                  <a:gd name="T2" fmla="*/ 3 w 3"/>
                  <a:gd name="T3" fmla="*/ 0 h 1"/>
                  <a:gd name="T4" fmla="*/ 1 w 3"/>
                  <a:gd name="T5" fmla="*/ 1 h 1"/>
                  <a:gd name="T6" fmla="*/ 0 w 3"/>
                  <a:gd name="T7" fmla="*/ 0 h 1"/>
                  <a:gd name="T8" fmla="*/ 1 w 3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1" y="0"/>
                    </a:moveTo>
                    <a:lnTo>
                      <a:pt x="3" y="0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56" name="Freeform 251"/>
              <p:cNvSpPr>
                <a:spLocks/>
              </p:cNvSpPr>
              <p:nvPr/>
            </p:nvSpPr>
            <p:spPr bwMode="auto">
              <a:xfrm>
                <a:off x="5557" y="415"/>
                <a:ext cx="2" cy="3"/>
              </a:xfrm>
              <a:custGeom>
                <a:avLst/>
                <a:gdLst>
                  <a:gd name="T0" fmla="*/ 0 w 2"/>
                  <a:gd name="T1" fmla="*/ 0 h 3"/>
                  <a:gd name="T2" fmla="*/ 2 w 2"/>
                  <a:gd name="T3" fmla="*/ 2 h 3"/>
                  <a:gd name="T4" fmla="*/ 0 w 2"/>
                  <a:gd name="T5" fmla="*/ 3 h 3"/>
                  <a:gd name="T6" fmla="*/ 0 w 2"/>
                  <a:gd name="T7" fmla="*/ 3 h 3"/>
                  <a:gd name="T8" fmla="*/ 0 w 2"/>
                  <a:gd name="T9" fmla="*/ 2 h 3"/>
                  <a:gd name="T10" fmla="*/ 0 w 2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3">
                    <a:moveTo>
                      <a:pt x="0" y="0"/>
                    </a:move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57" name="Freeform 252"/>
              <p:cNvSpPr>
                <a:spLocks/>
              </p:cNvSpPr>
              <p:nvPr/>
            </p:nvSpPr>
            <p:spPr bwMode="auto">
              <a:xfrm>
                <a:off x="5500" y="410"/>
                <a:ext cx="14" cy="14"/>
              </a:xfrm>
              <a:custGeom>
                <a:avLst/>
                <a:gdLst>
                  <a:gd name="T0" fmla="*/ 13 w 14"/>
                  <a:gd name="T1" fmla="*/ 8 h 14"/>
                  <a:gd name="T2" fmla="*/ 14 w 14"/>
                  <a:gd name="T3" fmla="*/ 8 h 14"/>
                  <a:gd name="T4" fmla="*/ 10 w 14"/>
                  <a:gd name="T5" fmla="*/ 14 h 14"/>
                  <a:gd name="T6" fmla="*/ 8 w 14"/>
                  <a:gd name="T7" fmla="*/ 14 h 14"/>
                  <a:gd name="T8" fmla="*/ 0 w 14"/>
                  <a:gd name="T9" fmla="*/ 5 h 14"/>
                  <a:gd name="T10" fmla="*/ 6 w 14"/>
                  <a:gd name="T11" fmla="*/ 0 h 14"/>
                  <a:gd name="T12" fmla="*/ 6 w 14"/>
                  <a:gd name="T13" fmla="*/ 1 h 14"/>
                  <a:gd name="T14" fmla="*/ 1 w 14"/>
                  <a:gd name="T15" fmla="*/ 5 h 14"/>
                  <a:gd name="T16" fmla="*/ 8 w 14"/>
                  <a:gd name="T17" fmla="*/ 12 h 14"/>
                  <a:gd name="T18" fmla="*/ 10 w 14"/>
                  <a:gd name="T19" fmla="*/ 11 h 14"/>
                  <a:gd name="T20" fmla="*/ 13 w 14"/>
                  <a:gd name="T21" fmla="*/ 8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4" h="14">
                    <a:moveTo>
                      <a:pt x="13" y="8"/>
                    </a:moveTo>
                    <a:lnTo>
                      <a:pt x="14" y="8"/>
                    </a:lnTo>
                    <a:lnTo>
                      <a:pt x="10" y="14"/>
                    </a:lnTo>
                    <a:lnTo>
                      <a:pt x="8" y="14"/>
                    </a:lnTo>
                    <a:lnTo>
                      <a:pt x="0" y="5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1" y="5"/>
                    </a:lnTo>
                    <a:lnTo>
                      <a:pt x="8" y="12"/>
                    </a:lnTo>
                    <a:lnTo>
                      <a:pt x="10" y="11"/>
                    </a:lnTo>
                    <a:lnTo>
                      <a:pt x="13" y="8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58" name="Freeform 253"/>
              <p:cNvSpPr>
                <a:spLocks/>
              </p:cNvSpPr>
              <p:nvPr/>
            </p:nvSpPr>
            <p:spPr bwMode="auto">
              <a:xfrm>
                <a:off x="5513" y="414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3 h 3"/>
                  <a:gd name="T4" fmla="*/ 1 w 1"/>
                  <a:gd name="T5" fmla="*/ 3 h 3"/>
                  <a:gd name="T6" fmla="*/ 0 w 1"/>
                  <a:gd name="T7" fmla="*/ 1 h 3"/>
                  <a:gd name="T8" fmla="*/ 1 w 1"/>
                  <a:gd name="T9" fmla="*/ 0 h 3"/>
                  <a:gd name="T10" fmla="*/ 1 w 1"/>
                  <a:gd name="T11" fmla="*/ 1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59" name="Rectangle 254"/>
              <p:cNvSpPr>
                <a:spLocks noChangeArrowheads="1"/>
              </p:cNvSpPr>
              <p:nvPr/>
            </p:nvSpPr>
            <p:spPr bwMode="auto">
              <a:xfrm>
                <a:off x="5009" y="400"/>
                <a:ext cx="3" cy="10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60" name="Freeform 255"/>
              <p:cNvSpPr>
                <a:spLocks/>
              </p:cNvSpPr>
              <p:nvPr/>
            </p:nvSpPr>
            <p:spPr bwMode="auto">
              <a:xfrm>
                <a:off x="5379" y="70"/>
                <a:ext cx="10" cy="3"/>
              </a:xfrm>
              <a:custGeom>
                <a:avLst/>
                <a:gdLst>
                  <a:gd name="T0" fmla="*/ 10 w 10"/>
                  <a:gd name="T1" fmla="*/ 3 h 3"/>
                  <a:gd name="T2" fmla="*/ 0 w 10"/>
                  <a:gd name="T3" fmla="*/ 3 h 3"/>
                  <a:gd name="T4" fmla="*/ 0 w 10"/>
                  <a:gd name="T5" fmla="*/ 0 h 3"/>
                  <a:gd name="T6" fmla="*/ 5 w 10"/>
                  <a:gd name="T7" fmla="*/ 0 h 3"/>
                  <a:gd name="T8" fmla="*/ 7 w 10"/>
                  <a:gd name="T9" fmla="*/ 0 h 3"/>
                  <a:gd name="T10" fmla="*/ 10 w 10"/>
                  <a:gd name="T11" fmla="*/ 0 h 3"/>
                  <a:gd name="T12" fmla="*/ 10 w 10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0" h="3">
                    <a:moveTo>
                      <a:pt x="10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0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61" name="Rectangle 256"/>
              <p:cNvSpPr>
                <a:spLocks noChangeArrowheads="1"/>
              </p:cNvSpPr>
              <p:nvPr/>
            </p:nvSpPr>
            <p:spPr bwMode="auto">
              <a:xfrm>
                <a:off x="4591" y="38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62" name="Rectangle 257"/>
              <p:cNvSpPr>
                <a:spLocks noChangeArrowheads="1"/>
              </p:cNvSpPr>
              <p:nvPr/>
            </p:nvSpPr>
            <p:spPr bwMode="auto">
              <a:xfrm>
                <a:off x="5031" y="410"/>
                <a:ext cx="9" cy="4"/>
              </a:xfrm>
              <a:prstGeom prst="rect">
                <a:avLst/>
              </a:prstGeom>
              <a:solidFill>
                <a:srgbClr val="00A5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63" name="Freeform 258"/>
              <p:cNvSpPr>
                <a:spLocks/>
              </p:cNvSpPr>
              <p:nvPr/>
            </p:nvSpPr>
            <p:spPr bwMode="auto">
              <a:xfrm>
                <a:off x="5532" y="426"/>
                <a:ext cx="9" cy="6"/>
              </a:xfrm>
              <a:custGeom>
                <a:avLst/>
                <a:gdLst>
                  <a:gd name="T0" fmla="*/ 0 w 9"/>
                  <a:gd name="T1" fmla="*/ 6 h 6"/>
                  <a:gd name="T2" fmla="*/ 0 w 9"/>
                  <a:gd name="T3" fmla="*/ 0 h 6"/>
                  <a:gd name="T4" fmla="*/ 0 w 9"/>
                  <a:gd name="T5" fmla="*/ 0 h 6"/>
                  <a:gd name="T6" fmla="*/ 2 w 9"/>
                  <a:gd name="T7" fmla="*/ 0 h 6"/>
                  <a:gd name="T8" fmla="*/ 2 w 9"/>
                  <a:gd name="T9" fmla="*/ 5 h 6"/>
                  <a:gd name="T10" fmla="*/ 7 w 9"/>
                  <a:gd name="T11" fmla="*/ 5 h 6"/>
                  <a:gd name="T12" fmla="*/ 7 w 9"/>
                  <a:gd name="T13" fmla="*/ 0 h 6"/>
                  <a:gd name="T14" fmla="*/ 7 w 9"/>
                  <a:gd name="T15" fmla="*/ 0 h 6"/>
                  <a:gd name="T16" fmla="*/ 9 w 9"/>
                  <a:gd name="T17" fmla="*/ 0 h 6"/>
                  <a:gd name="T18" fmla="*/ 9 w 9"/>
                  <a:gd name="T19" fmla="*/ 5 h 6"/>
                  <a:gd name="T20" fmla="*/ 9 w 9"/>
                  <a:gd name="T21" fmla="*/ 6 h 6"/>
                  <a:gd name="T22" fmla="*/ 0 w 9"/>
                  <a:gd name="T23" fmla="*/ 6 h 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9" h="6">
                    <a:moveTo>
                      <a:pt x="0" y="6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5"/>
                    </a:lnTo>
                    <a:lnTo>
                      <a:pt x="7" y="5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9" y="5"/>
                    </a:lnTo>
                    <a:lnTo>
                      <a:pt x="9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64" name="Rectangle 259"/>
              <p:cNvSpPr>
                <a:spLocks noChangeArrowheads="1"/>
              </p:cNvSpPr>
              <p:nvPr/>
            </p:nvSpPr>
            <p:spPr bwMode="auto">
              <a:xfrm>
                <a:off x="5009" y="417"/>
                <a:ext cx="3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65" name="Freeform 260"/>
              <p:cNvSpPr>
                <a:spLocks/>
              </p:cNvSpPr>
              <p:nvPr/>
            </p:nvSpPr>
            <p:spPr bwMode="auto">
              <a:xfrm>
                <a:off x="5006" y="389"/>
                <a:ext cx="3" cy="11"/>
              </a:xfrm>
              <a:custGeom>
                <a:avLst/>
                <a:gdLst>
                  <a:gd name="T0" fmla="*/ 0 w 3"/>
                  <a:gd name="T1" fmla="*/ 0 h 11"/>
                  <a:gd name="T2" fmla="*/ 2 w 3"/>
                  <a:gd name="T3" fmla="*/ 0 h 11"/>
                  <a:gd name="T4" fmla="*/ 2 w 3"/>
                  <a:gd name="T5" fmla="*/ 8 h 11"/>
                  <a:gd name="T6" fmla="*/ 3 w 3"/>
                  <a:gd name="T7" fmla="*/ 8 h 11"/>
                  <a:gd name="T8" fmla="*/ 3 w 3"/>
                  <a:gd name="T9" fmla="*/ 11 h 11"/>
                  <a:gd name="T10" fmla="*/ 0 w 3"/>
                  <a:gd name="T11" fmla="*/ 11 h 11"/>
                  <a:gd name="T12" fmla="*/ 0 w 3"/>
                  <a:gd name="T13" fmla="*/ 0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1">
                    <a:moveTo>
                      <a:pt x="0" y="0"/>
                    </a:moveTo>
                    <a:lnTo>
                      <a:pt x="2" y="0"/>
                    </a:lnTo>
                    <a:lnTo>
                      <a:pt x="2" y="8"/>
                    </a:lnTo>
                    <a:lnTo>
                      <a:pt x="3" y="8"/>
                    </a:lnTo>
                    <a:lnTo>
                      <a:pt x="3" y="11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66" name="Freeform 261"/>
              <p:cNvSpPr>
                <a:spLocks/>
              </p:cNvSpPr>
              <p:nvPr/>
            </p:nvSpPr>
            <p:spPr bwMode="auto">
              <a:xfrm>
                <a:off x="5566" y="393"/>
                <a:ext cx="8" cy="17"/>
              </a:xfrm>
              <a:custGeom>
                <a:avLst/>
                <a:gdLst>
                  <a:gd name="T0" fmla="*/ 0 w 8"/>
                  <a:gd name="T1" fmla="*/ 15 h 17"/>
                  <a:gd name="T2" fmla="*/ 0 w 8"/>
                  <a:gd name="T3" fmla="*/ 15 h 17"/>
                  <a:gd name="T4" fmla="*/ 4 w 8"/>
                  <a:gd name="T5" fmla="*/ 8 h 17"/>
                  <a:gd name="T6" fmla="*/ 7 w 8"/>
                  <a:gd name="T7" fmla="*/ 0 h 17"/>
                  <a:gd name="T8" fmla="*/ 8 w 8"/>
                  <a:gd name="T9" fmla="*/ 0 h 17"/>
                  <a:gd name="T10" fmla="*/ 8 w 8"/>
                  <a:gd name="T11" fmla="*/ 0 h 17"/>
                  <a:gd name="T12" fmla="*/ 5 w 8"/>
                  <a:gd name="T13" fmla="*/ 10 h 17"/>
                  <a:gd name="T14" fmla="*/ 1 w 8"/>
                  <a:gd name="T15" fmla="*/ 17 h 17"/>
                  <a:gd name="T16" fmla="*/ 0 w 8"/>
                  <a:gd name="T17" fmla="*/ 15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17">
                    <a:moveTo>
                      <a:pt x="0" y="15"/>
                    </a:moveTo>
                    <a:lnTo>
                      <a:pt x="0" y="15"/>
                    </a:lnTo>
                    <a:lnTo>
                      <a:pt x="4" y="8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5" y="10"/>
                    </a:lnTo>
                    <a:lnTo>
                      <a:pt x="1" y="17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67" name="Rectangle 262"/>
              <p:cNvSpPr>
                <a:spLocks noChangeArrowheads="1"/>
              </p:cNvSpPr>
              <p:nvPr/>
            </p:nvSpPr>
            <p:spPr bwMode="auto">
              <a:xfrm>
                <a:off x="5374" y="73"/>
                <a:ext cx="3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68" name="Rectangle 263"/>
              <p:cNvSpPr>
                <a:spLocks noChangeArrowheads="1"/>
              </p:cNvSpPr>
              <p:nvPr/>
            </p:nvSpPr>
            <p:spPr bwMode="auto">
              <a:xfrm>
                <a:off x="5752" y="460"/>
                <a:ext cx="3" cy="34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69" name="Freeform 264"/>
              <p:cNvSpPr>
                <a:spLocks/>
              </p:cNvSpPr>
              <p:nvPr/>
            </p:nvSpPr>
            <p:spPr bwMode="auto">
              <a:xfrm>
                <a:off x="5259" y="372"/>
                <a:ext cx="36" cy="43"/>
              </a:xfrm>
              <a:custGeom>
                <a:avLst/>
                <a:gdLst>
                  <a:gd name="T0" fmla="*/ 24 w 36"/>
                  <a:gd name="T1" fmla="*/ 15 h 43"/>
                  <a:gd name="T2" fmla="*/ 0 w 36"/>
                  <a:gd name="T3" fmla="*/ 43 h 43"/>
                  <a:gd name="T4" fmla="*/ 36 w 36"/>
                  <a:gd name="T5" fmla="*/ 0 h 43"/>
                  <a:gd name="T6" fmla="*/ 24 w 36"/>
                  <a:gd name="T7" fmla="*/ 15 h 4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6" h="43">
                    <a:moveTo>
                      <a:pt x="24" y="15"/>
                    </a:moveTo>
                    <a:lnTo>
                      <a:pt x="0" y="43"/>
                    </a:lnTo>
                    <a:lnTo>
                      <a:pt x="36" y="0"/>
                    </a:lnTo>
                    <a:lnTo>
                      <a:pt x="24" y="1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70" name="Freeform 265"/>
              <p:cNvSpPr>
                <a:spLocks/>
              </p:cNvSpPr>
              <p:nvPr/>
            </p:nvSpPr>
            <p:spPr bwMode="auto">
              <a:xfrm>
                <a:off x="4531" y="379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0 w 1"/>
                  <a:gd name="T5" fmla="*/ 0 h 1"/>
                  <a:gd name="T6" fmla="*/ 1 w 1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71" name="Freeform 266"/>
              <p:cNvSpPr>
                <a:spLocks/>
              </p:cNvSpPr>
              <p:nvPr/>
            </p:nvSpPr>
            <p:spPr bwMode="auto">
              <a:xfrm>
                <a:off x="622" y="201"/>
                <a:ext cx="1" cy="2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2 h 2"/>
                  <a:gd name="T4" fmla="*/ 0 w 1"/>
                  <a:gd name="T5" fmla="*/ 1 h 2"/>
                  <a:gd name="T6" fmla="*/ 0 w 1"/>
                  <a:gd name="T7" fmla="*/ 0 h 2"/>
                  <a:gd name="T8" fmla="*/ 1 w 1"/>
                  <a:gd name="T9" fmla="*/ 1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lnTo>
                      <a:pt x="1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72" name="Freeform 267"/>
              <p:cNvSpPr>
                <a:spLocks/>
              </p:cNvSpPr>
              <p:nvPr/>
            </p:nvSpPr>
            <p:spPr bwMode="auto">
              <a:xfrm>
                <a:off x="5510" y="393"/>
                <a:ext cx="4" cy="8"/>
              </a:xfrm>
              <a:custGeom>
                <a:avLst/>
                <a:gdLst>
                  <a:gd name="T0" fmla="*/ 3 w 4"/>
                  <a:gd name="T1" fmla="*/ 8 h 8"/>
                  <a:gd name="T2" fmla="*/ 3 w 4"/>
                  <a:gd name="T3" fmla="*/ 8 h 8"/>
                  <a:gd name="T4" fmla="*/ 0 w 4"/>
                  <a:gd name="T5" fmla="*/ 0 h 8"/>
                  <a:gd name="T6" fmla="*/ 1 w 4"/>
                  <a:gd name="T7" fmla="*/ 0 h 8"/>
                  <a:gd name="T8" fmla="*/ 1 w 4"/>
                  <a:gd name="T9" fmla="*/ 0 h 8"/>
                  <a:gd name="T10" fmla="*/ 4 w 4"/>
                  <a:gd name="T11" fmla="*/ 8 h 8"/>
                  <a:gd name="T12" fmla="*/ 3 w 4"/>
                  <a:gd name="T13" fmla="*/ 8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8">
                    <a:moveTo>
                      <a:pt x="3" y="8"/>
                    </a:moveTo>
                    <a:lnTo>
                      <a:pt x="3" y="8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4" y="8"/>
                    </a:lnTo>
                    <a:lnTo>
                      <a:pt x="3" y="8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73" name="Rectangle 268"/>
              <p:cNvSpPr>
                <a:spLocks noChangeArrowheads="1"/>
              </p:cNvSpPr>
              <p:nvPr/>
            </p:nvSpPr>
            <p:spPr bwMode="auto">
              <a:xfrm>
                <a:off x="611" y="195"/>
                <a:ext cx="1" cy="1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74" name="Freeform 269"/>
              <p:cNvSpPr>
                <a:spLocks/>
              </p:cNvSpPr>
              <p:nvPr/>
            </p:nvSpPr>
            <p:spPr bwMode="auto">
              <a:xfrm>
                <a:off x="5005" y="377"/>
                <a:ext cx="3" cy="5"/>
              </a:xfrm>
              <a:custGeom>
                <a:avLst/>
                <a:gdLst>
                  <a:gd name="T0" fmla="*/ 0 w 3"/>
                  <a:gd name="T1" fmla="*/ 2 h 5"/>
                  <a:gd name="T2" fmla="*/ 0 w 3"/>
                  <a:gd name="T3" fmla="*/ 2 h 5"/>
                  <a:gd name="T4" fmla="*/ 3 w 3"/>
                  <a:gd name="T5" fmla="*/ 0 h 5"/>
                  <a:gd name="T6" fmla="*/ 3 w 3"/>
                  <a:gd name="T7" fmla="*/ 5 h 5"/>
                  <a:gd name="T8" fmla="*/ 0 w 3"/>
                  <a:gd name="T9" fmla="*/ 5 h 5"/>
                  <a:gd name="T10" fmla="*/ 0 w 3"/>
                  <a:gd name="T11" fmla="*/ 2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5">
                    <a:moveTo>
                      <a:pt x="0" y="2"/>
                    </a:moveTo>
                    <a:lnTo>
                      <a:pt x="0" y="2"/>
                    </a:lnTo>
                    <a:lnTo>
                      <a:pt x="3" y="0"/>
                    </a:lnTo>
                    <a:lnTo>
                      <a:pt x="3" y="5"/>
                    </a:lnTo>
                    <a:lnTo>
                      <a:pt x="0" y="5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75" name="Freeform 270"/>
              <p:cNvSpPr>
                <a:spLocks noEditPoints="1"/>
              </p:cNvSpPr>
              <p:nvPr/>
            </p:nvSpPr>
            <p:spPr bwMode="auto">
              <a:xfrm>
                <a:off x="4295" y="174"/>
                <a:ext cx="1435" cy="109"/>
              </a:xfrm>
              <a:custGeom>
                <a:avLst/>
                <a:gdLst>
                  <a:gd name="T0" fmla="*/ 0 w 1435"/>
                  <a:gd name="T1" fmla="*/ 0 h 109"/>
                  <a:gd name="T2" fmla="*/ 1435 w 1435"/>
                  <a:gd name="T3" fmla="*/ 0 h 109"/>
                  <a:gd name="T4" fmla="*/ 1435 w 1435"/>
                  <a:gd name="T5" fmla="*/ 109 h 109"/>
                  <a:gd name="T6" fmla="*/ 0 w 1435"/>
                  <a:gd name="T7" fmla="*/ 109 h 109"/>
                  <a:gd name="T8" fmla="*/ 0 w 1435"/>
                  <a:gd name="T9" fmla="*/ 0 h 109"/>
                  <a:gd name="T10" fmla="*/ 4 w 1435"/>
                  <a:gd name="T11" fmla="*/ 108 h 109"/>
                  <a:gd name="T12" fmla="*/ 1432 w 1435"/>
                  <a:gd name="T13" fmla="*/ 108 h 109"/>
                  <a:gd name="T14" fmla="*/ 1432 w 1435"/>
                  <a:gd name="T15" fmla="*/ 105 h 109"/>
                  <a:gd name="T16" fmla="*/ 1432 w 1435"/>
                  <a:gd name="T17" fmla="*/ 3 h 109"/>
                  <a:gd name="T18" fmla="*/ 4 w 1435"/>
                  <a:gd name="T19" fmla="*/ 3 h 109"/>
                  <a:gd name="T20" fmla="*/ 4 w 1435"/>
                  <a:gd name="T21" fmla="*/ 108 h 10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435" h="109">
                    <a:moveTo>
                      <a:pt x="0" y="0"/>
                    </a:moveTo>
                    <a:lnTo>
                      <a:pt x="1435" y="0"/>
                    </a:lnTo>
                    <a:lnTo>
                      <a:pt x="1435" y="109"/>
                    </a:lnTo>
                    <a:lnTo>
                      <a:pt x="0" y="109"/>
                    </a:lnTo>
                    <a:lnTo>
                      <a:pt x="0" y="0"/>
                    </a:lnTo>
                    <a:close/>
                    <a:moveTo>
                      <a:pt x="4" y="108"/>
                    </a:moveTo>
                    <a:lnTo>
                      <a:pt x="1432" y="108"/>
                    </a:lnTo>
                    <a:lnTo>
                      <a:pt x="1432" y="105"/>
                    </a:lnTo>
                    <a:lnTo>
                      <a:pt x="1432" y="3"/>
                    </a:lnTo>
                    <a:lnTo>
                      <a:pt x="4" y="3"/>
                    </a:lnTo>
                    <a:lnTo>
                      <a:pt x="4" y="108"/>
                    </a:lnTo>
                    <a:close/>
                  </a:path>
                </a:pathLst>
              </a:custGeom>
              <a:solidFill>
                <a:srgbClr val="BDC2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76" name="Freeform 271"/>
              <p:cNvSpPr>
                <a:spLocks/>
              </p:cNvSpPr>
              <p:nvPr/>
            </p:nvSpPr>
            <p:spPr bwMode="auto">
              <a:xfrm>
                <a:off x="614" y="195"/>
                <a:ext cx="4" cy="1"/>
              </a:xfrm>
              <a:custGeom>
                <a:avLst/>
                <a:gdLst>
                  <a:gd name="T0" fmla="*/ 1 w 4"/>
                  <a:gd name="T1" fmla="*/ 1 h 1"/>
                  <a:gd name="T2" fmla="*/ 0 w 4"/>
                  <a:gd name="T3" fmla="*/ 0 h 1"/>
                  <a:gd name="T4" fmla="*/ 2 w 4"/>
                  <a:gd name="T5" fmla="*/ 0 h 1"/>
                  <a:gd name="T6" fmla="*/ 4 w 4"/>
                  <a:gd name="T7" fmla="*/ 1 h 1"/>
                  <a:gd name="T8" fmla="*/ 1 w 4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1">
                    <a:moveTo>
                      <a:pt x="1" y="1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4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77" name="Rectangle 272"/>
              <p:cNvSpPr>
                <a:spLocks noChangeArrowheads="1"/>
              </p:cNvSpPr>
              <p:nvPr/>
            </p:nvSpPr>
            <p:spPr bwMode="auto">
              <a:xfrm>
                <a:off x="5017" y="414"/>
                <a:ext cx="10" cy="3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78" name="Rectangle 273"/>
              <p:cNvSpPr>
                <a:spLocks noChangeArrowheads="1"/>
              </p:cNvSpPr>
              <p:nvPr/>
            </p:nvSpPr>
            <p:spPr bwMode="auto">
              <a:xfrm>
                <a:off x="5159" y="8"/>
                <a:ext cx="6" cy="3"/>
              </a:xfrm>
              <a:prstGeom prst="rect">
                <a:avLst/>
              </a:prstGeom>
              <a:solidFill>
                <a:srgbClr val="0E22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79" name="Freeform 274"/>
              <p:cNvSpPr>
                <a:spLocks/>
              </p:cNvSpPr>
              <p:nvPr/>
            </p:nvSpPr>
            <p:spPr bwMode="auto">
              <a:xfrm>
                <a:off x="611" y="196"/>
                <a:ext cx="11" cy="12"/>
              </a:xfrm>
              <a:custGeom>
                <a:avLst/>
                <a:gdLst>
                  <a:gd name="T0" fmla="*/ 3 w 11"/>
                  <a:gd name="T1" fmla="*/ 0 h 12"/>
                  <a:gd name="T2" fmla="*/ 7 w 11"/>
                  <a:gd name="T3" fmla="*/ 5 h 12"/>
                  <a:gd name="T4" fmla="*/ 11 w 11"/>
                  <a:gd name="T5" fmla="*/ 9 h 12"/>
                  <a:gd name="T6" fmla="*/ 5 w 11"/>
                  <a:gd name="T7" fmla="*/ 10 h 12"/>
                  <a:gd name="T8" fmla="*/ 0 w 11"/>
                  <a:gd name="T9" fmla="*/ 12 h 12"/>
                  <a:gd name="T10" fmla="*/ 1 w 11"/>
                  <a:gd name="T11" fmla="*/ 6 h 12"/>
                  <a:gd name="T12" fmla="*/ 3 w 11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" h="12">
                    <a:moveTo>
                      <a:pt x="3" y="0"/>
                    </a:moveTo>
                    <a:lnTo>
                      <a:pt x="7" y="5"/>
                    </a:lnTo>
                    <a:lnTo>
                      <a:pt x="11" y="9"/>
                    </a:lnTo>
                    <a:lnTo>
                      <a:pt x="5" y="10"/>
                    </a:lnTo>
                    <a:lnTo>
                      <a:pt x="0" y="12"/>
                    </a:lnTo>
                    <a:lnTo>
                      <a:pt x="1" y="6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80" name="Rectangle 275"/>
              <p:cNvSpPr>
                <a:spLocks noChangeArrowheads="1"/>
              </p:cNvSpPr>
              <p:nvPr/>
            </p:nvSpPr>
            <p:spPr bwMode="auto">
              <a:xfrm>
                <a:off x="2072" y="466"/>
                <a:ext cx="3675" cy="22"/>
              </a:xfrm>
              <a:prstGeom prst="rect">
                <a:avLst/>
              </a:prstGeom>
              <a:solidFill>
                <a:srgbClr val="D8E8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81" name="Rectangle 276"/>
              <p:cNvSpPr>
                <a:spLocks noChangeArrowheads="1"/>
              </p:cNvSpPr>
              <p:nvPr/>
            </p:nvSpPr>
            <p:spPr bwMode="auto">
              <a:xfrm>
                <a:off x="5340" y="67"/>
                <a:ext cx="22" cy="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82" name="Freeform 277"/>
              <p:cNvSpPr>
                <a:spLocks/>
              </p:cNvSpPr>
              <p:nvPr/>
            </p:nvSpPr>
            <p:spPr bwMode="auto">
              <a:xfrm>
                <a:off x="5500" y="382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83" name="Freeform 278"/>
              <p:cNvSpPr>
                <a:spLocks/>
              </p:cNvSpPr>
              <p:nvPr/>
            </p:nvSpPr>
            <p:spPr bwMode="auto">
              <a:xfrm>
                <a:off x="4592" y="379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84" name="Freeform 279"/>
              <p:cNvSpPr>
                <a:spLocks/>
              </p:cNvSpPr>
              <p:nvPr/>
            </p:nvSpPr>
            <p:spPr bwMode="auto">
              <a:xfrm>
                <a:off x="4048" y="182"/>
                <a:ext cx="72" cy="94"/>
              </a:xfrm>
              <a:custGeom>
                <a:avLst/>
                <a:gdLst>
                  <a:gd name="T0" fmla="*/ 72 w 72"/>
                  <a:gd name="T1" fmla="*/ 0 h 94"/>
                  <a:gd name="T2" fmla="*/ 72 w 72"/>
                  <a:gd name="T3" fmla="*/ 94 h 94"/>
                  <a:gd name="T4" fmla="*/ 72 w 72"/>
                  <a:gd name="T5" fmla="*/ 94 h 94"/>
                  <a:gd name="T6" fmla="*/ 19 w 72"/>
                  <a:gd name="T7" fmla="*/ 94 h 94"/>
                  <a:gd name="T8" fmla="*/ 19 w 72"/>
                  <a:gd name="T9" fmla="*/ 86 h 94"/>
                  <a:gd name="T10" fmla="*/ 19 w 72"/>
                  <a:gd name="T11" fmla="*/ 86 h 94"/>
                  <a:gd name="T12" fmla="*/ 24 w 72"/>
                  <a:gd name="T13" fmla="*/ 86 h 94"/>
                  <a:gd name="T14" fmla="*/ 28 w 72"/>
                  <a:gd name="T15" fmla="*/ 83 h 94"/>
                  <a:gd name="T16" fmla="*/ 33 w 72"/>
                  <a:gd name="T17" fmla="*/ 80 h 94"/>
                  <a:gd name="T18" fmla="*/ 35 w 72"/>
                  <a:gd name="T19" fmla="*/ 76 h 94"/>
                  <a:gd name="T20" fmla="*/ 38 w 72"/>
                  <a:gd name="T21" fmla="*/ 72 h 94"/>
                  <a:gd name="T22" fmla="*/ 41 w 72"/>
                  <a:gd name="T23" fmla="*/ 66 h 94"/>
                  <a:gd name="T24" fmla="*/ 42 w 72"/>
                  <a:gd name="T25" fmla="*/ 55 h 94"/>
                  <a:gd name="T26" fmla="*/ 56 w 72"/>
                  <a:gd name="T27" fmla="*/ 55 h 94"/>
                  <a:gd name="T28" fmla="*/ 47 w 72"/>
                  <a:gd name="T29" fmla="*/ 42 h 94"/>
                  <a:gd name="T30" fmla="*/ 37 w 72"/>
                  <a:gd name="T31" fmla="*/ 30 h 94"/>
                  <a:gd name="T32" fmla="*/ 27 w 72"/>
                  <a:gd name="T33" fmla="*/ 42 h 94"/>
                  <a:gd name="T34" fmla="*/ 16 w 72"/>
                  <a:gd name="T35" fmla="*/ 40 h 94"/>
                  <a:gd name="T36" fmla="*/ 0 w 72"/>
                  <a:gd name="T37" fmla="*/ 40 h 94"/>
                  <a:gd name="T38" fmla="*/ 0 w 72"/>
                  <a:gd name="T39" fmla="*/ 40 h 94"/>
                  <a:gd name="T40" fmla="*/ 2 w 72"/>
                  <a:gd name="T41" fmla="*/ 31 h 94"/>
                  <a:gd name="T42" fmla="*/ 5 w 72"/>
                  <a:gd name="T43" fmla="*/ 24 h 94"/>
                  <a:gd name="T44" fmla="*/ 5 w 72"/>
                  <a:gd name="T45" fmla="*/ 24 h 94"/>
                  <a:gd name="T46" fmla="*/ 9 w 72"/>
                  <a:gd name="T47" fmla="*/ 20 h 94"/>
                  <a:gd name="T48" fmla="*/ 13 w 72"/>
                  <a:gd name="T49" fmla="*/ 19 h 94"/>
                  <a:gd name="T50" fmla="*/ 13 w 72"/>
                  <a:gd name="T51" fmla="*/ 9 h 94"/>
                  <a:gd name="T52" fmla="*/ 13 w 72"/>
                  <a:gd name="T53" fmla="*/ 0 h 94"/>
                  <a:gd name="T54" fmla="*/ 72 w 72"/>
                  <a:gd name="T55" fmla="*/ 0 h 9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72" h="94">
                    <a:moveTo>
                      <a:pt x="72" y="0"/>
                    </a:moveTo>
                    <a:lnTo>
                      <a:pt x="72" y="94"/>
                    </a:lnTo>
                    <a:lnTo>
                      <a:pt x="19" y="94"/>
                    </a:lnTo>
                    <a:lnTo>
                      <a:pt x="19" y="86"/>
                    </a:lnTo>
                    <a:lnTo>
                      <a:pt x="24" y="86"/>
                    </a:lnTo>
                    <a:lnTo>
                      <a:pt x="28" y="83"/>
                    </a:lnTo>
                    <a:lnTo>
                      <a:pt x="33" y="80"/>
                    </a:lnTo>
                    <a:lnTo>
                      <a:pt x="35" y="76"/>
                    </a:lnTo>
                    <a:lnTo>
                      <a:pt x="38" y="72"/>
                    </a:lnTo>
                    <a:lnTo>
                      <a:pt x="41" y="66"/>
                    </a:lnTo>
                    <a:lnTo>
                      <a:pt x="42" y="55"/>
                    </a:lnTo>
                    <a:lnTo>
                      <a:pt x="56" y="55"/>
                    </a:lnTo>
                    <a:lnTo>
                      <a:pt x="47" y="42"/>
                    </a:lnTo>
                    <a:lnTo>
                      <a:pt x="37" y="30"/>
                    </a:lnTo>
                    <a:lnTo>
                      <a:pt x="27" y="42"/>
                    </a:lnTo>
                    <a:lnTo>
                      <a:pt x="16" y="40"/>
                    </a:lnTo>
                    <a:lnTo>
                      <a:pt x="0" y="40"/>
                    </a:lnTo>
                    <a:lnTo>
                      <a:pt x="2" y="31"/>
                    </a:lnTo>
                    <a:lnTo>
                      <a:pt x="5" y="24"/>
                    </a:lnTo>
                    <a:lnTo>
                      <a:pt x="9" y="20"/>
                    </a:lnTo>
                    <a:lnTo>
                      <a:pt x="13" y="19"/>
                    </a:lnTo>
                    <a:lnTo>
                      <a:pt x="13" y="9"/>
                    </a:lnTo>
                    <a:lnTo>
                      <a:pt x="13" y="0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85" name="Freeform 280"/>
              <p:cNvSpPr>
                <a:spLocks/>
              </p:cNvSpPr>
              <p:nvPr/>
            </p:nvSpPr>
            <p:spPr bwMode="auto">
              <a:xfrm>
                <a:off x="5550" y="367"/>
                <a:ext cx="6" cy="6"/>
              </a:xfrm>
              <a:custGeom>
                <a:avLst/>
                <a:gdLst>
                  <a:gd name="T0" fmla="*/ 3 w 6"/>
                  <a:gd name="T1" fmla="*/ 3 h 6"/>
                  <a:gd name="T2" fmla="*/ 3 w 6"/>
                  <a:gd name="T3" fmla="*/ 3 h 6"/>
                  <a:gd name="T4" fmla="*/ 0 w 6"/>
                  <a:gd name="T5" fmla="*/ 2 h 6"/>
                  <a:gd name="T6" fmla="*/ 2 w 6"/>
                  <a:gd name="T7" fmla="*/ 0 h 6"/>
                  <a:gd name="T8" fmla="*/ 2 w 6"/>
                  <a:gd name="T9" fmla="*/ 0 h 6"/>
                  <a:gd name="T10" fmla="*/ 6 w 6"/>
                  <a:gd name="T11" fmla="*/ 5 h 6"/>
                  <a:gd name="T12" fmla="*/ 5 w 6"/>
                  <a:gd name="T13" fmla="*/ 6 h 6"/>
                  <a:gd name="T14" fmla="*/ 5 w 6"/>
                  <a:gd name="T15" fmla="*/ 6 h 6"/>
                  <a:gd name="T16" fmla="*/ 3 w 6"/>
                  <a:gd name="T17" fmla="*/ 3 h 6"/>
                  <a:gd name="T18" fmla="*/ 3 w 6"/>
                  <a:gd name="T19" fmla="*/ 3 h 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" h="6">
                    <a:moveTo>
                      <a:pt x="3" y="3"/>
                    </a:moveTo>
                    <a:lnTo>
                      <a:pt x="3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6" y="5"/>
                    </a:lnTo>
                    <a:lnTo>
                      <a:pt x="5" y="6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86" name="Rectangle 281"/>
              <p:cNvSpPr>
                <a:spLocks noChangeArrowheads="1"/>
              </p:cNvSpPr>
              <p:nvPr/>
            </p:nvSpPr>
            <p:spPr bwMode="auto">
              <a:xfrm>
                <a:off x="5040" y="410"/>
                <a:ext cx="10" cy="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87" name="Rectangle 282"/>
              <p:cNvSpPr>
                <a:spLocks noChangeArrowheads="1"/>
              </p:cNvSpPr>
              <p:nvPr/>
            </p:nvSpPr>
            <p:spPr bwMode="auto">
              <a:xfrm>
                <a:off x="5165" y="8"/>
                <a:ext cx="3" cy="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88" name="Rectangle 283"/>
              <p:cNvSpPr>
                <a:spLocks noChangeArrowheads="1"/>
              </p:cNvSpPr>
              <p:nvPr/>
            </p:nvSpPr>
            <p:spPr bwMode="auto">
              <a:xfrm>
                <a:off x="5168" y="8"/>
                <a:ext cx="2" cy="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89" name="Rectangle 284"/>
              <p:cNvSpPr>
                <a:spLocks noChangeArrowheads="1"/>
              </p:cNvSpPr>
              <p:nvPr/>
            </p:nvSpPr>
            <p:spPr bwMode="auto">
              <a:xfrm>
                <a:off x="5170" y="8"/>
                <a:ext cx="113" cy="3"/>
              </a:xfrm>
              <a:prstGeom prst="rect">
                <a:avLst/>
              </a:prstGeom>
              <a:solidFill>
                <a:srgbClr val="2E77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90" name="Rectangle 285"/>
              <p:cNvSpPr>
                <a:spLocks noChangeArrowheads="1"/>
              </p:cNvSpPr>
              <p:nvPr/>
            </p:nvSpPr>
            <p:spPr bwMode="auto">
              <a:xfrm>
                <a:off x="5285" y="8"/>
                <a:ext cx="3" cy="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91" name="Rectangle 286"/>
              <p:cNvSpPr>
                <a:spLocks noChangeArrowheads="1"/>
              </p:cNvSpPr>
              <p:nvPr/>
            </p:nvSpPr>
            <p:spPr bwMode="auto">
              <a:xfrm>
                <a:off x="5283" y="8"/>
                <a:ext cx="2" cy="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92" name="Rectangle 287"/>
              <p:cNvSpPr>
                <a:spLocks noChangeArrowheads="1"/>
              </p:cNvSpPr>
              <p:nvPr/>
            </p:nvSpPr>
            <p:spPr bwMode="auto">
              <a:xfrm>
                <a:off x="5357" y="62"/>
                <a:ext cx="3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93" name="Rectangle 288"/>
              <p:cNvSpPr>
                <a:spLocks noChangeArrowheads="1"/>
              </p:cNvSpPr>
              <p:nvPr/>
            </p:nvSpPr>
            <p:spPr bwMode="auto">
              <a:xfrm>
                <a:off x="2064" y="351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94" name="Rectangle 289"/>
              <p:cNvSpPr>
                <a:spLocks noChangeArrowheads="1"/>
              </p:cNvSpPr>
              <p:nvPr/>
            </p:nvSpPr>
            <p:spPr bwMode="auto">
              <a:xfrm>
                <a:off x="5050" y="400"/>
                <a:ext cx="3" cy="10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95" name="Freeform 290"/>
              <p:cNvSpPr>
                <a:spLocks/>
              </p:cNvSpPr>
              <p:nvPr/>
            </p:nvSpPr>
            <p:spPr bwMode="auto">
              <a:xfrm>
                <a:off x="5048" y="374"/>
                <a:ext cx="3" cy="3"/>
              </a:xfrm>
              <a:custGeom>
                <a:avLst/>
                <a:gdLst>
                  <a:gd name="T0" fmla="*/ 3 w 3"/>
                  <a:gd name="T1" fmla="*/ 3 h 3"/>
                  <a:gd name="T2" fmla="*/ 3 w 3"/>
                  <a:gd name="T3" fmla="*/ 3 h 3"/>
                  <a:gd name="T4" fmla="*/ 0 w 3"/>
                  <a:gd name="T5" fmla="*/ 3 h 3"/>
                  <a:gd name="T6" fmla="*/ 0 w 3"/>
                  <a:gd name="T7" fmla="*/ 0 h 3"/>
                  <a:gd name="T8" fmla="*/ 0 w 3"/>
                  <a:gd name="T9" fmla="*/ 0 h 3"/>
                  <a:gd name="T10" fmla="*/ 3 w 3"/>
                  <a:gd name="T11" fmla="*/ 0 h 3"/>
                  <a:gd name="T12" fmla="*/ 3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3" y="3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96" name="Freeform 291"/>
              <p:cNvSpPr>
                <a:spLocks/>
              </p:cNvSpPr>
              <p:nvPr/>
            </p:nvSpPr>
            <p:spPr bwMode="auto">
              <a:xfrm>
                <a:off x="273" y="203"/>
                <a:ext cx="1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3">
                    <a:pos x="T0" y="0"/>
                  </a:cxn>
                  <a:cxn ang="T4">
                    <a:pos x="T1" y="0"/>
                  </a:cxn>
                  <a:cxn ang="T5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97" name="Freeform 292"/>
              <p:cNvSpPr>
                <a:spLocks/>
              </p:cNvSpPr>
              <p:nvPr/>
            </p:nvSpPr>
            <p:spPr bwMode="auto">
              <a:xfrm>
                <a:off x="5005" y="372"/>
                <a:ext cx="3" cy="4"/>
              </a:xfrm>
              <a:custGeom>
                <a:avLst/>
                <a:gdLst>
                  <a:gd name="T0" fmla="*/ 3 w 3"/>
                  <a:gd name="T1" fmla="*/ 2 h 4"/>
                  <a:gd name="T2" fmla="*/ 3 w 3"/>
                  <a:gd name="T3" fmla="*/ 2 h 4"/>
                  <a:gd name="T4" fmla="*/ 0 w 3"/>
                  <a:gd name="T5" fmla="*/ 4 h 4"/>
                  <a:gd name="T6" fmla="*/ 0 w 3"/>
                  <a:gd name="T7" fmla="*/ 1 h 4"/>
                  <a:gd name="T8" fmla="*/ 0 w 3"/>
                  <a:gd name="T9" fmla="*/ 1 h 4"/>
                  <a:gd name="T10" fmla="*/ 3 w 3"/>
                  <a:gd name="T11" fmla="*/ 0 h 4"/>
                  <a:gd name="T12" fmla="*/ 3 w 3"/>
                  <a:gd name="T13" fmla="*/ 2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4">
                    <a:moveTo>
                      <a:pt x="3" y="2"/>
                    </a:moveTo>
                    <a:lnTo>
                      <a:pt x="3" y="2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3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98" name="Freeform 293"/>
              <p:cNvSpPr>
                <a:spLocks/>
              </p:cNvSpPr>
              <p:nvPr/>
            </p:nvSpPr>
            <p:spPr bwMode="auto">
              <a:xfrm>
                <a:off x="2072" y="463"/>
                <a:ext cx="3675" cy="3"/>
              </a:xfrm>
              <a:custGeom>
                <a:avLst/>
                <a:gdLst>
                  <a:gd name="T0" fmla="*/ 3 w 3675"/>
                  <a:gd name="T1" fmla="*/ 0 h 3"/>
                  <a:gd name="T2" fmla="*/ 3675 w 3675"/>
                  <a:gd name="T3" fmla="*/ 0 h 3"/>
                  <a:gd name="T4" fmla="*/ 3675 w 3675"/>
                  <a:gd name="T5" fmla="*/ 3 h 3"/>
                  <a:gd name="T6" fmla="*/ 0 w 3675"/>
                  <a:gd name="T7" fmla="*/ 3 h 3"/>
                  <a:gd name="T8" fmla="*/ 0 w 3675"/>
                  <a:gd name="T9" fmla="*/ 0 h 3"/>
                  <a:gd name="T10" fmla="*/ 3 w 3675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675" h="3">
                    <a:moveTo>
                      <a:pt x="3" y="0"/>
                    </a:moveTo>
                    <a:lnTo>
                      <a:pt x="3675" y="0"/>
                    </a:lnTo>
                    <a:lnTo>
                      <a:pt x="3675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99" name="Rectangle 294"/>
              <p:cNvSpPr>
                <a:spLocks noChangeArrowheads="1"/>
              </p:cNvSpPr>
              <p:nvPr/>
            </p:nvSpPr>
            <p:spPr bwMode="auto">
              <a:xfrm>
                <a:off x="5050" y="417"/>
                <a:ext cx="3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00" name="Freeform 295"/>
              <p:cNvSpPr>
                <a:spLocks/>
              </p:cNvSpPr>
              <p:nvPr/>
            </p:nvSpPr>
            <p:spPr bwMode="auto">
              <a:xfrm>
                <a:off x="5054" y="382"/>
                <a:ext cx="7" cy="28"/>
              </a:xfrm>
              <a:custGeom>
                <a:avLst/>
                <a:gdLst>
                  <a:gd name="T0" fmla="*/ 1 w 7"/>
                  <a:gd name="T1" fmla="*/ 7 h 28"/>
                  <a:gd name="T2" fmla="*/ 0 w 7"/>
                  <a:gd name="T3" fmla="*/ 7 h 28"/>
                  <a:gd name="T4" fmla="*/ 0 w 7"/>
                  <a:gd name="T5" fmla="*/ 0 h 28"/>
                  <a:gd name="T6" fmla="*/ 7 w 7"/>
                  <a:gd name="T7" fmla="*/ 0 h 28"/>
                  <a:gd name="T8" fmla="*/ 7 w 7"/>
                  <a:gd name="T9" fmla="*/ 1 h 28"/>
                  <a:gd name="T10" fmla="*/ 7 w 7"/>
                  <a:gd name="T11" fmla="*/ 1 h 28"/>
                  <a:gd name="T12" fmla="*/ 7 w 7"/>
                  <a:gd name="T13" fmla="*/ 28 h 28"/>
                  <a:gd name="T14" fmla="*/ 1 w 7"/>
                  <a:gd name="T15" fmla="*/ 28 h 28"/>
                  <a:gd name="T16" fmla="*/ 1 w 7"/>
                  <a:gd name="T17" fmla="*/ 7 h 2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" h="28">
                    <a:moveTo>
                      <a:pt x="1" y="7"/>
                    </a:moveTo>
                    <a:lnTo>
                      <a:pt x="0" y="7"/>
                    </a:lnTo>
                    <a:lnTo>
                      <a:pt x="0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7" y="28"/>
                    </a:lnTo>
                    <a:lnTo>
                      <a:pt x="1" y="28"/>
                    </a:lnTo>
                    <a:lnTo>
                      <a:pt x="1" y="7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01" name="Freeform 296"/>
              <p:cNvSpPr>
                <a:spLocks/>
              </p:cNvSpPr>
              <p:nvPr/>
            </p:nvSpPr>
            <p:spPr bwMode="auto">
              <a:xfrm>
                <a:off x="569" y="194"/>
                <a:ext cx="56" cy="72"/>
              </a:xfrm>
              <a:custGeom>
                <a:avLst/>
                <a:gdLst>
                  <a:gd name="T0" fmla="*/ 1 w 56"/>
                  <a:gd name="T1" fmla="*/ 71 h 72"/>
                  <a:gd name="T2" fmla="*/ 53 w 56"/>
                  <a:gd name="T3" fmla="*/ 71 h 72"/>
                  <a:gd name="T4" fmla="*/ 54 w 56"/>
                  <a:gd name="T5" fmla="*/ 71 h 72"/>
                  <a:gd name="T6" fmla="*/ 56 w 56"/>
                  <a:gd name="T7" fmla="*/ 71 h 72"/>
                  <a:gd name="T8" fmla="*/ 56 w 56"/>
                  <a:gd name="T9" fmla="*/ 72 h 72"/>
                  <a:gd name="T10" fmla="*/ 0 w 56"/>
                  <a:gd name="T11" fmla="*/ 72 h 72"/>
                  <a:gd name="T12" fmla="*/ 0 w 56"/>
                  <a:gd name="T13" fmla="*/ 0 h 72"/>
                  <a:gd name="T14" fmla="*/ 43 w 56"/>
                  <a:gd name="T15" fmla="*/ 0 h 72"/>
                  <a:gd name="T16" fmla="*/ 42 w 56"/>
                  <a:gd name="T17" fmla="*/ 1 h 72"/>
                  <a:gd name="T18" fmla="*/ 1 w 56"/>
                  <a:gd name="T19" fmla="*/ 1 h 72"/>
                  <a:gd name="T20" fmla="*/ 1 w 56"/>
                  <a:gd name="T21" fmla="*/ 71 h 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6" h="72">
                    <a:moveTo>
                      <a:pt x="1" y="71"/>
                    </a:moveTo>
                    <a:lnTo>
                      <a:pt x="53" y="71"/>
                    </a:lnTo>
                    <a:lnTo>
                      <a:pt x="54" y="71"/>
                    </a:lnTo>
                    <a:lnTo>
                      <a:pt x="56" y="71"/>
                    </a:lnTo>
                    <a:lnTo>
                      <a:pt x="56" y="72"/>
                    </a:lnTo>
                    <a:lnTo>
                      <a:pt x="0" y="72"/>
                    </a:lnTo>
                    <a:lnTo>
                      <a:pt x="0" y="0"/>
                    </a:lnTo>
                    <a:lnTo>
                      <a:pt x="43" y="0"/>
                    </a:lnTo>
                    <a:lnTo>
                      <a:pt x="42" y="1"/>
                    </a:lnTo>
                    <a:lnTo>
                      <a:pt x="1" y="1"/>
                    </a:lnTo>
                    <a:lnTo>
                      <a:pt x="1" y="7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02" name="Rectangle 297"/>
              <p:cNvSpPr>
                <a:spLocks noChangeArrowheads="1"/>
              </p:cNvSpPr>
              <p:nvPr/>
            </p:nvSpPr>
            <p:spPr bwMode="auto">
              <a:xfrm>
                <a:off x="5010" y="389"/>
                <a:ext cx="38" cy="2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03" name="Freeform 298"/>
              <p:cNvSpPr>
                <a:spLocks/>
              </p:cNvSpPr>
              <p:nvPr/>
            </p:nvSpPr>
            <p:spPr bwMode="auto">
              <a:xfrm>
                <a:off x="5573" y="208"/>
                <a:ext cx="29" cy="29"/>
              </a:xfrm>
              <a:custGeom>
                <a:avLst/>
                <a:gdLst>
                  <a:gd name="T0" fmla="*/ 4 w 29"/>
                  <a:gd name="T1" fmla="*/ 4 h 29"/>
                  <a:gd name="T2" fmla="*/ 4 w 29"/>
                  <a:gd name="T3" fmla="*/ 4 h 29"/>
                  <a:gd name="T4" fmla="*/ 8 w 29"/>
                  <a:gd name="T5" fmla="*/ 1 h 29"/>
                  <a:gd name="T6" fmla="*/ 14 w 29"/>
                  <a:gd name="T7" fmla="*/ 0 h 29"/>
                  <a:gd name="T8" fmla="*/ 14 w 29"/>
                  <a:gd name="T9" fmla="*/ 0 h 29"/>
                  <a:gd name="T10" fmla="*/ 20 w 29"/>
                  <a:gd name="T11" fmla="*/ 1 h 29"/>
                  <a:gd name="T12" fmla="*/ 25 w 29"/>
                  <a:gd name="T13" fmla="*/ 4 h 29"/>
                  <a:gd name="T14" fmla="*/ 25 w 29"/>
                  <a:gd name="T15" fmla="*/ 4 h 29"/>
                  <a:gd name="T16" fmla="*/ 28 w 29"/>
                  <a:gd name="T17" fmla="*/ 8 h 29"/>
                  <a:gd name="T18" fmla="*/ 29 w 29"/>
                  <a:gd name="T19" fmla="*/ 14 h 29"/>
                  <a:gd name="T20" fmla="*/ 29 w 29"/>
                  <a:gd name="T21" fmla="*/ 14 h 29"/>
                  <a:gd name="T22" fmla="*/ 28 w 29"/>
                  <a:gd name="T23" fmla="*/ 19 h 29"/>
                  <a:gd name="T24" fmla="*/ 25 w 29"/>
                  <a:gd name="T25" fmla="*/ 23 h 29"/>
                  <a:gd name="T26" fmla="*/ 25 w 29"/>
                  <a:gd name="T27" fmla="*/ 23 h 29"/>
                  <a:gd name="T28" fmla="*/ 20 w 29"/>
                  <a:gd name="T29" fmla="*/ 28 h 29"/>
                  <a:gd name="T30" fmla="*/ 14 w 29"/>
                  <a:gd name="T31" fmla="*/ 29 h 29"/>
                  <a:gd name="T32" fmla="*/ 14 w 29"/>
                  <a:gd name="T33" fmla="*/ 29 h 29"/>
                  <a:gd name="T34" fmla="*/ 8 w 29"/>
                  <a:gd name="T35" fmla="*/ 28 h 29"/>
                  <a:gd name="T36" fmla="*/ 4 w 29"/>
                  <a:gd name="T37" fmla="*/ 23 h 29"/>
                  <a:gd name="T38" fmla="*/ 4 w 29"/>
                  <a:gd name="T39" fmla="*/ 23 h 29"/>
                  <a:gd name="T40" fmla="*/ 1 w 29"/>
                  <a:gd name="T41" fmla="*/ 19 h 29"/>
                  <a:gd name="T42" fmla="*/ 0 w 29"/>
                  <a:gd name="T43" fmla="*/ 14 h 29"/>
                  <a:gd name="T44" fmla="*/ 0 w 29"/>
                  <a:gd name="T45" fmla="*/ 14 h 29"/>
                  <a:gd name="T46" fmla="*/ 1 w 29"/>
                  <a:gd name="T47" fmla="*/ 8 h 29"/>
                  <a:gd name="T48" fmla="*/ 4 w 29"/>
                  <a:gd name="T49" fmla="*/ 4 h 29"/>
                  <a:gd name="T50" fmla="*/ 4 w 29"/>
                  <a:gd name="T51" fmla="*/ 4 h 29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9" h="29">
                    <a:moveTo>
                      <a:pt x="4" y="4"/>
                    </a:moveTo>
                    <a:lnTo>
                      <a:pt x="4" y="4"/>
                    </a:lnTo>
                    <a:lnTo>
                      <a:pt x="8" y="1"/>
                    </a:lnTo>
                    <a:lnTo>
                      <a:pt x="14" y="0"/>
                    </a:lnTo>
                    <a:lnTo>
                      <a:pt x="20" y="1"/>
                    </a:lnTo>
                    <a:lnTo>
                      <a:pt x="25" y="4"/>
                    </a:lnTo>
                    <a:lnTo>
                      <a:pt x="28" y="8"/>
                    </a:lnTo>
                    <a:lnTo>
                      <a:pt x="29" y="14"/>
                    </a:lnTo>
                    <a:lnTo>
                      <a:pt x="28" y="19"/>
                    </a:lnTo>
                    <a:lnTo>
                      <a:pt x="25" y="23"/>
                    </a:lnTo>
                    <a:lnTo>
                      <a:pt x="20" y="28"/>
                    </a:lnTo>
                    <a:lnTo>
                      <a:pt x="14" y="29"/>
                    </a:lnTo>
                    <a:lnTo>
                      <a:pt x="8" y="28"/>
                    </a:lnTo>
                    <a:lnTo>
                      <a:pt x="4" y="23"/>
                    </a:lnTo>
                    <a:lnTo>
                      <a:pt x="1" y="19"/>
                    </a:lnTo>
                    <a:lnTo>
                      <a:pt x="0" y="14"/>
                    </a:lnTo>
                    <a:lnTo>
                      <a:pt x="1" y="8"/>
                    </a:lnTo>
                    <a:lnTo>
                      <a:pt x="4" y="4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04" name="Freeform 299"/>
              <p:cNvSpPr>
                <a:spLocks/>
              </p:cNvSpPr>
              <p:nvPr/>
            </p:nvSpPr>
            <p:spPr bwMode="auto">
              <a:xfrm>
                <a:off x="5517" y="367"/>
                <a:ext cx="5" cy="6"/>
              </a:xfrm>
              <a:custGeom>
                <a:avLst/>
                <a:gdLst>
                  <a:gd name="T0" fmla="*/ 0 w 5"/>
                  <a:gd name="T1" fmla="*/ 5 h 6"/>
                  <a:gd name="T2" fmla="*/ 0 w 5"/>
                  <a:gd name="T3" fmla="*/ 5 h 6"/>
                  <a:gd name="T4" fmla="*/ 4 w 5"/>
                  <a:gd name="T5" fmla="*/ 0 h 6"/>
                  <a:gd name="T6" fmla="*/ 5 w 5"/>
                  <a:gd name="T7" fmla="*/ 2 h 6"/>
                  <a:gd name="T8" fmla="*/ 3 w 5"/>
                  <a:gd name="T9" fmla="*/ 3 h 6"/>
                  <a:gd name="T10" fmla="*/ 3 w 5"/>
                  <a:gd name="T11" fmla="*/ 3 h 6"/>
                  <a:gd name="T12" fmla="*/ 1 w 5"/>
                  <a:gd name="T13" fmla="*/ 6 h 6"/>
                  <a:gd name="T14" fmla="*/ 0 w 5"/>
                  <a:gd name="T15" fmla="*/ 5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" h="6">
                    <a:moveTo>
                      <a:pt x="0" y="5"/>
                    </a:moveTo>
                    <a:lnTo>
                      <a:pt x="0" y="5"/>
                    </a:lnTo>
                    <a:lnTo>
                      <a:pt x="4" y="0"/>
                    </a:lnTo>
                    <a:lnTo>
                      <a:pt x="5" y="2"/>
                    </a:lnTo>
                    <a:lnTo>
                      <a:pt x="3" y="3"/>
                    </a:lnTo>
                    <a:lnTo>
                      <a:pt x="1" y="6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05" name="Freeform 300"/>
              <p:cNvSpPr>
                <a:spLocks/>
              </p:cNvSpPr>
              <p:nvPr/>
            </p:nvSpPr>
            <p:spPr bwMode="auto">
              <a:xfrm>
                <a:off x="606" y="196"/>
                <a:ext cx="16" cy="14"/>
              </a:xfrm>
              <a:custGeom>
                <a:avLst/>
                <a:gdLst>
                  <a:gd name="T0" fmla="*/ 6 w 16"/>
                  <a:gd name="T1" fmla="*/ 0 h 14"/>
                  <a:gd name="T2" fmla="*/ 5 w 16"/>
                  <a:gd name="T3" fmla="*/ 5 h 14"/>
                  <a:gd name="T4" fmla="*/ 3 w 16"/>
                  <a:gd name="T5" fmla="*/ 13 h 14"/>
                  <a:gd name="T6" fmla="*/ 10 w 16"/>
                  <a:gd name="T7" fmla="*/ 12 h 14"/>
                  <a:gd name="T8" fmla="*/ 16 w 16"/>
                  <a:gd name="T9" fmla="*/ 10 h 14"/>
                  <a:gd name="T10" fmla="*/ 16 w 16"/>
                  <a:gd name="T11" fmla="*/ 12 h 14"/>
                  <a:gd name="T12" fmla="*/ 10 w 16"/>
                  <a:gd name="T13" fmla="*/ 13 h 14"/>
                  <a:gd name="T14" fmla="*/ 0 w 16"/>
                  <a:gd name="T15" fmla="*/ 14 h 14"/>
                  <a:gd name="T16" fmla="*/ 3 w 16"/>
                  <a:gd name="T17" fmla="*/ 5 h 14"/>
                  <a:gd name="T18" fmla="*/ 5 w 16"/>
                  <a:gd name="T19" fmla="*/ 0 h 14"/>
                  <a:gd name="T20" fmla="*/ 6 w 16"/>
                  <a:gd name="T21" fmla="*/ 0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6" h="14">
                    <a:moveTo>
                      <a:pt x="6" y="0"/>
                    </a:moveTo>
                    <a:lnTo>
                      <a:pt x="5" y="5"/>
                    </a:lnTo>
                    <a:lnTo>
                      <a:pt x="3" y="13"/>
                    </a:lnTo>
                    <a:lnTo>
                      <a:pt x="10" y="12"/>
                    </a:lnTo>
                    <a:lnTo>
                      <a:pt x="16" y="10"/>
                    </a:lnTo>
                    <a:lnTo>
                      <a:pt x="16" y="12"/>
                    </a:lnTo>
                    <a:lnTo>
                      <a:pt x="10" y="13"/>
                    </a:lnTo>
                    <a:lnTo>
                      <a:pt x="0" y="14"/>
                    </a:lnTo>
                    <a:lnTo>
                      <a:pt x="3" y="5"/>
                    </a:lnTo>
                    <a:lnTo>
                      <a:pt x="5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06" name="Freeform 301"/>
              <p:cNvSpPr>
                <a:spLocks/>
              </p:cNvSpPr>
              <p:nvPr/>
            </p:nvSpPr>
            <p:spPr bwMode="auto">
              <a:xfrm>
                <a:off x="2" y="66"/>
                <a:ext cx="5756" cy="4254"/>
              </a:xfrm>
              <a:custGeom>
                <a:avLst/>
                <a:gdLst>
                  <a:gd name="T0" fmla="*/ 11 w 5756"/>
                  <a:gd name="T1" fmla="*/ 4145 h 4254"/>
                  <a:gd name="T2" fmla="*/ 17 w 5756"/>
                  <a:gd name="T3" fmla="*/ 4182 h 4254"/>
                  <a:gd name="T4" fmla="*/ 29 w 5756"/>
                  <a:gd name="T5" fmla="*/ 4215 h 4254"/>
                  <a:gd name="T6" fmla="*/ 39 w 5756"/>
                  <a:gd name="T7" fmla="*/ 4226 h 4254"/>
                  <a:gd name="T8" fmla="*/ 49 w 5756"/>
                  <a:gd name="T9" fmla="*/ 4234 h 4254"/>
                  <a:gd name="T10" fmla="*/ 60 w 5756"/>
                  <a:gd name="T11" fmla="*/ 4240 h 4254"/>
                  <a:gd name="T12" fmla="*/ 73 w 5756"/>
                  <a:gd name="T13" fmla="*/ 4243 h 4254"/>
                  <a:gd name="T14" fmla="*/ 5683 w 5756"/>
                  <a:gd name="T15" fmla="*/ 4243 h 4254"/>
                  <a:gd name="T16" fmla="*/ 5694 w 5756"/>
                  <a:gd name="T17" fmla="*/ 4240 h 4254"/>
                  <a:gd name="T18" fmla="*/ 5707 w 5756"/>
                  <a:gd name="T19" fmla="*/ 4234 h 4254"/>
                  <a:gd name="T20" fmla="*/ 5727 w 5756"/>
                  <a:gd name="T21" fmla="*/ 4215 h 4254"/>
                  <a:gd name="T22" fmla="*/ 5734 w 5756"/>
                  <a:gd name="T23" fmla="*/ 4199 h 4254"/>
                  <a:gd name="T24" fmla="*/ 5739 w 5756"/>
                  <a:gd name="T25" fmla="*/ 4182 h 4254"/>
                  <a:gd name="T26" fmla="*/ 5745 w 5756"/>
                  <a:gd name="T27" fmla="*/ 4145 h 4254"/>
                  <a:gd name="T28" fmla="*/ 5750 w 5756"/>
                  <a:gd name="T29" fmla="*/ 428 h 4254"/>
                  <a:gd name="T30" fmla="*/ 5753 w 5756"/>
                  <a:gd name="T31" fmla="*/ 394 h 4254"/>
                  <a:gd name="T32" fmla="*/ 5750 w 5756"/>
                  <a:gd name="T33" fmla="*/ 251 h 4254"/>
                  <a:gd name="T34" fmla="*/ 5750 w 5756"/>
                  <a:gd name="T35" fmla="*/ 1 h 4254"/>
                  <a:gd name="T36" fmla="*/ 5755 w 5756"/>
                  <a:gd name="T37" fmla="*/ 21 h 4254"/>
                  <a:gd name="T38" fmla="*/ 5756 w 5756"/>
                  <a:gd name="T39" fmla="*/ 4145 h 4254"/>
                  <a:gd name="T40" fmla="*/ 5755 w 5756"/>
                  <a:gd name="T41" fmla="*/ 4166 h 4254"/>
                  <a:gd name="T42" fmla="*/ 5743 w 5756"/>
                  <a:gd name="T43" fmla="*/ 4205 h 4254"/>
                  <a:gd name="T44" fmla="*/ 5735 w 5756"/>
                  <a:gd name="T45" fmla="*/ 4220 h 4254"/>
                  <a:gd name="T46" fmla="*/ 5718 w 5756"/>
                  <a:gd name="T47" fmla="*/ 4240 h 4254"/>
                  <a:gd name="T48" fmla="*/ 5713 w 5756"/>
                  <a:gd name="T49" fmla="*/ 4244 h 4254"/>
                  <a:gd name="T50" fmla="*/ 5698 w 5756"/>
                  <a:gd name="T51" fmla="*/ 4251 h 4254"/>
                  <a:gd name="T52" fmla="*/ 5683 w 5756"/>
                  <a:gd name="T53" fmla="*/ 4254 h 4254"/>
                  <a:gd name="T54" fmla="*/ 73 w 5756"/>
                  <a:gd name="T55" fmla="*/ 4254 h 4254"/>
                  <a:gd name="T56" fmla="*/ 58 w 5756"/>
                  <a:gd name="T57" fmla="*/ 4251 h 4254"/>
                  <a:gd name="T58" fmla="*/ 43 w 5756"/>
                  <a:gd name="T59" fmla="*/ 4244 h 4254"/>
                  <a:gd name="T60" fmla="*/ 31 w 5756"/>
                  <a:gd name="T61" fmla="*/ 4234 h 4254"/>
                  <a:gd name="T62" fmla="*/ 21 w 5756"/>
                  <a:gd name="T63" fmla="*/ 4220 h 4254"/>
                  <a:gd name="T64" fmla="*/ 6 w 5756"/>
                  <a:gd name="T65" fmla="*/ 4185 h 4254"/>
                  <a:gd name="T66" fmla="*/ 1 w 5756"/>
                  <a:gd name="T67" fmla="*/ 4166 h 4254"/>
                  <a:gd name="T68" fmla="*/ 0 w 5756"/>
                  <a:gd name="T69" fmla="*/ 43 h 4254"/>
                  <a:gd name="T70" fmla="*/ 1 w 5756"/>
                  <a:gd name="T71" fmla="*/ 21 h 4254"/>
                  <a:gd name="T72" fmla="*/ 6 w 5756"/>
                  <a:gd name="T73" fmla="*/ 251 h 4254"/>
                  <a:gd name="T74" fmla="*/ 3 w 5756"/>
                  <a:gd name="T75" fmla="*/ 394 h 4254"/>
                  <a:gd name="T76" fmla="*/ 6 w 5756"/>
                  <a:gd name="T77" fmla="*/ 428 h 4254"/>
                  <a:gd name="T78" fmla="*/ 11 w 5756"/>
                  <a:gd name="T79" fmla="*/ 4145 h 4254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5756" h="4254">
                    <a:moveTo>
                      <a:pt x="11" y="4145"/>
                    </a:moveTo>
                    <a:lnTo>
                      <a:pt x="11" y="4145"/>
                    </a:lnTo>
                    <a:lnTo>
                      <a:pt x="13" y="4164"/>
                    </a:lnTo>
                    <a:lnTo>
                      <a:pt x="17" y="4182"/>
                    </a:lnTo>
                    <a:lnTo>
                      <a:pt x="22" y="4199"/>
                    </a:lnTo>
                    <a:lnTo>
                      <a:pt x="29" y="4215"/>
                    </a:lnTo>
                    <a:lnTo>
                      <a:pt x="39" y="4226"/>
                    </a:lnTo>
                    <a:lnTo>
                      <a:pt x="49" y="4234"/>
                    </a:lnTo>
                    <a:lnTo>
                      <a:pt x="55" y="4239"/>
                    </a:lnTo>
                    <a:lnTo>
                      <a:pt x="60" y="4240"/>
                    </a:lnTo>
                    <a:lnTo>
                      <a:pt x="67" y="4241"/>
                    </a:lnTo>
                    <a:lnTo>
                      <a:pt x="73" y="4243"/>
                    </a:lnTo>
                    <a:lnTo>
                      <a:pt x="5683" y="4243"/>
                    </a:lnTo>
                    <a:lnTo>
                      <a:pt x="5689" y="4241"/>
                    </a:lnTo>
                    <a:lnTo>
                      <a:pt x="5694" y="4240"/>
                    </a:lnTo>
                    <a:lnTo>
                      <a:pt x="5701" y="4239"/>
                    </a:lnTo>
                    <a:lnTo>
                      <a:pt x="5707" y="4234"/>
                    </a:lnTo>
                    <a:lnTo>
                      <a:pt x="5717" y="4226"/>
                    </a:lnTo>
                    <a:lnTo>
                      <a:pt x="5727" y="4215"/>
                    </a:lnTo>
                    <a:lnTo>
                      <a:pt x="5734" y="4199"/>
                    </a:lnTo>
                    <a:lnTo>
                      <a:pt x="5739" y="4182"/>
                    </a:lnTo>
                    <a:lnTo>
                      <a:pt x="5743" y="4164"/>
                    </a:lnTo>
                    <a:lnTo>
                      <a:pt x="5745" y="4145"/>
                    </a:lnTo>
                    <a:lnTo>
                      <a:pt x="5745" y="428"/>
                    </a:lnTo>
                    <a:lnTo>
                      <a:pt x="5750" y="428"/>
                    </a:lnTo>
                    <a:lnTo>
                      <a:pt x="5753" y="428"/>
                    </a:lnTo>
                    <a:lnTo>
                      <a:pt x="5753" y="394"/>
                    </a:lnTo>
                    <a:lnTo>
                      <a:pt x="5750" y="394"/>
                    </a:lnTo>
                    <a:lnTo>
                      <a:pt x="5750" y="251"/>
                    </a:lnTo>
                    <a:lnTo>
                      <a:pt x="5750" y="0"/>
                    </a:lnTo>
                    <a:lnTo>
                      <a:pt x="5750" y="1"/>
                    </a:lnTo>
                    <a:lnTo>
                      <a:pt x="5755" y="21"/>
                    </a:lnTo>
                    <a:lnTo>
                      <a:pt x="5756" y="43"/>
                    </a:lnTo>
                    <a:lnTo>
                      <a:pt x="5756" y="4145"/>
                    </a:lnTo>
                    <a:lnTo>
                      <a:pt x="5755" y="4166"/>
                    </a:lnTo>
                    <a:lnTo>
                      <a:pt x="5750" y="4185"/>
                    </a:lnTo>
                    <a:lnTo>
                      <a:pt x="5743" y="4205"/>
                    </a:lnTo>
                    <a:lnTo>
                      <a:pt x="5735" y="4220"/>
                    </a:lnTo>
                    <a:lnTo>
                      <a:pt x="5725" y="4234"/>
                    </a:lnTo>
                    <a:lnTo>
                      <a:pt x="5718" y="4240"/>
                    </a:lnTo>
                    <a:lnTo>
                      <a:pt x="5713" y="4244"/>
                    </a:lnTo>
                    <a:lnTo>
                      <a:pt x="5706" y="4248"/>
                    </a:lnTo>
                    <a:lnTo>
                      <a:pt x="5698" y="4251"/>
                    </a:lnTo>
                    <a:lnTo>
                      <a:pt x="5691" y="4253"/>
                    </a:lnTo>
                    <a:lnTo>
                      <a:pt x="5683" y="4254"/>
                    </a:lnTo>
                    <a:lnTo>
                      <a:pt x="73" y="4254"/>
                    </a:lnTo>
                    <a:lnTo>
                      <a:pt x="65" y="4253"/>
                    </a:lnTo>
                    <a:lnTo>
                      <a:pt x="58" y="4251"/>
                    </a:lnTo>
                    <a:lnTo>
                      <a:pt x="50" y="4248"/>
                    </a:lnTo>
                    <a:lnTo>
                      <a:pt x="43" y="4244"/>
                    </a:lnTo>
                    <a:lnTo>
                      <a:pt x="38" y="4240"/>
                    </a:lnTo>
                    <a:lnTo>
                      <a:pt x="31" y="4234"/>
                    </a:lnTo>
                    <a:lnTo>
                      <a:pt x="21" y="4220"/>
                    </a:lnTo>
                    <a:lnTo>
                      <a:pt x="11" y="4205"/>
                    </a:lnTo>
                    <a:lnTo>
                      <a:pt x="6" y="4185"/>
                    </a:lnTo>
                    <a:lnTo>
                      <a:pt x="1" y="4166"/>
                    </a:lnTo>
                    <a:lnTo>
                      <a:pt x="0" y="4145"/>
                    </a:lnTo>
                    <a:lnTo>
                      <a:pt x="0" y="43"/>
                    </a:lnTo>
                    <a:lnTo>
                      <a:pt x="1" y="21"/>
                    </a:lnTo>
                    <a:lnTo>
                      <a:pt x="6" y="0"/>
                    </a:lnTo>
                    <a:lnTo>
                      <a:pt x="6" y="251"/>
                    </a:lnTo>
                    <a:lnTo>
                      <a:pt x="6" y="394"/>
                    </a:lnTo>
                    <a:lnTo>
                      <a:pt x="3" y="394"/>
                    </a:lnTo>
                    <a:lnTo>
                      <a:pt x="3" y="428"/>
                    </a:lnTo>
                    <a:lnTo>
                      <a:pt x="6" y="428"/>
                    </a:lnTo>
                    <a:lnTo>
                      <a:pt x="11" y="428"/>
                    </a:lnTo>
                    <a:lnTo>
                      <a:pt x="11" y="4145"/>
                    </a:lnTo>
                    <a:close/>
                  </a:path>
                </a:pathLst>
              </a:custGeom>
              <a:solidFill>
                <a:srgbClr val="2E77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07" name="Freeform 302"/>
              <p:cNvSpPr>
                <a:spLocks/>
              </p:cNvSpPr>
              <p:nvPr/>
            </p:nvSpPr>
            <p:spPr bwMode="auto">
              <a:xfrm>
                <a:off x="5194" y="45"/>
                <a:ext cx="65" cy="17"/>
              </a:xfrm>
              <a:custGeom>
                <a:avLst/>
                <a:gdLst>
                  <a:gd name="T0" fmla="*/ 62 w 65"/>
                  <a:gd name="T1" fmla="*/ 3 h 17"/>
                  <a:gd name="T2" fmla="*/ 3 w 65"/>
                  <a:gd name="T3" fmla="*/ 3 h 17"/>
                  <a:gd name="T4" fmla="*/ 3 w 65"/>
                  <a:gd name="T5" fmla="*/ 14 h 17"/>
                  <a:gd name="T6" fmla="*/ 62 w 65"/>
                  <a:gd name="T7" fmla="*/ 14 h 17"/>
                  <a:gd name="T8" fmla="*/ 62 w 65"/>
                  <a:gd name="T9" fmla="*/ 17 h 17"/>
                  <a:gd name="T10" fmla="*/ 0 w 65"/>
                  <a:gd name="T11" fmla="*/ 17 h 17"/>
                  <a:gd name="T12" fmla="*/ 0 w 65"/>
                  <a:gd name="T13" fmla="*/ 0 h 17"/>
                  <a:gd name="T14" fmla="*/ 65 w 65"/>
                  <a:gd name="T15" fmla="*/ 0 h 17"/>
                  <a:gd name="T16" fmla="*/ 65 w 65"/>
                  <a:gd name="T17" fmla="*/ 14 h 17"/>
                  <a:gd name="T18" fmla="*/ 62 w 65"/>
                  <a:gd name="T19" fmla="*/ 14 h 17"/>
                  <a:gd name="T20" fmla="*/ 62 w 65"/>
                  <a:gd name="T21" fmla="*/ 3 h 1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5" h="17">
                    <a:moveTo>
                      <a:pt x="62" y="3"/>
                    </a:moveTo>
                    <a:lnTo>
                      <a:pt x="3" y="3"/>
                    </a:lnTo>
                    <a:lnTo>
                      <a:pt x="3" y="14"/>
                    </a:lnTo>
                    <a:lnTo>
                      <a:pt x="62" y="14"/>
                    </a:lnTo>
                    <a:lnTo>
                      <a:pt x="62" y="17"/>
                    </a:lnTo>
                    <a:lnTo>
                      <a:pt x="0" y="17"/>
                    </a:lnTo>
                    <a:lnTo>
                      <a:pt x="0" y="0"/>
                    </a:lnTo>
                    <a:lnTo>
                      <a:pt x="65" y="0"/>
                    </a:lnTo>
                    <a:lnTo>
                      <a:pt x="65" y="14"/>
                    </a:lnTo>
                    <a:lnTo>
                      <a:pt x="62" y="14"/>
                    </a:lnTo>
                    <a:lnTo>
                      <a:pt x="62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08" name="Freeform 303"/>
              <p:cNvSpPr>
                <a:spLocks/>
              </p:cNvSpPr>
              <p:nvPr/>
            </p:nvSpPr>
            <p:spPr bwMode="auto">
              <a:xfrm>
                <a:off x="5051" y="389"/>
                <a:ext cx="3" cy="11"/>
              </a:xfrm>
              <a:custGeom>
                <a:avLst/>
                <a:gdLst>
                  <a:gd name="T0" fmla="*/ 0 w 3"/>
                  <a:gd name="T1" fmla="*/ 0 h 11"/>
                  <a:gd name="T2" fmla="*/ 3 w 3"/>
                  <a:gd name="T3" fmla="*/ 0 h 11"/>
                  <a:gd name="T4" fmla="*/ 3 w 3"/>
                  <a:gd name="T5" fmla="*/ 8 h 11"/>
                  <a:gd name="T6" fmla="*/ 3 w 3"/>
                  <a:gd name="T7" fmla="*/ 11 h 11"/>
                  <a:gd name="T8" fmla="*/ 2 w 3"/>
                  <a:gd name="T9" fmla="*/ 11 h 11"/>
                  <a:gd name="T10" fmla="*/ 2 w 3"/>
                  <a:gd name="T11" fmla="*/ 2 h 11"/>
                  <a:gd name="T12" fmla="*/ 0 w 3"/>
                  <a:gd name="T13" fmla="*/ 2 h 11"/>
                  <a:gd name="T14" fmla="*/ 0 w 3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11">
                    <a:moveTo>
                      <a:pt x="0" y="0"/>
                    </a:moveTo>
                    <a:lnTo>
                      <a:pt x="3" y="0"/>
                    </a:lnTo>
                    <a:lnTo>
                      <a:pt x="3" y="8"/>
                    </a:lnTo>
                    <a:lnTo>
                      <a:pt x="3" y="11"/>
                    </a:lnTo>
                    <a:lnTo>
                      <a:pt x="2" y="11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09" name="Rectangle 304"/>
              <p:cNvSpPr>
                <a:spLocks noChangeArrowheads="1"/>
              </p:cNvSpPr>
              <p:nvPr/>
            </p:nvSpPr>
            <p:spPr bwMode="auto">
              <a:xfrm>
                <a:off x="5027" y="414"/>
                <a:ext cx="4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10" name="Freeform 305"/>
              <p:cNvSpPr>
                <a:spLocks/>
              </p:cNvSpPr>
              <p:nvPr/>
            </p:nvSpPr>
            <p:spPr bwMode="auto">
              <a:xfrm>
                <a:off x="5008" y="374"/>
                <a:ext cx="2" cy="3"/>
              </a:xfrm>
              <a:custGeom>
                <a:avLst/>
                <a:gdLst>
                  <a:gd name="T0" fmla="*/ 0 w 2"/>
                  <a:gd name="T1" fmla="*/ 3 h 3"/>
                  <a:gd name="T2" fmla="*/ 0 w 2"/>
                  <a:gd name="T3" fmla="*/ 0 h 3"/>
                  <a:gd name="T4" fmla="*/ 0 w 2"/>
                  <a:gd name="T5" fmla="*/ 0 h 3"/>
                  <a:gd name="T6" fmla="*/ 2 w 2"/>
                  <a:gd name="T7" fmla="*/ 0 h 3"/>
                  <a:gd name="T8" fmla="*/ 2 w 2"/>
                  <a:gd name="T9" fmla="*/ 3 h 3"/>
                  <a:gd name="T10" fmla="*/ 2 w 2"/>
                  <a:gd name="T11" fmla="*/ 3 h 3"/>
                  <a:gd name="T12" fmla="*/ 0 w 2"/>
                  <a:gd name="T13" fmla="*/ 3 h 3"/>
                  <a:gd name="T14" fmla="*/ 0 w 2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11" name="Freeform 306"/>
              <p:cNvSpPr>
                <a:spLocks noEditPoints="1"/>
              </p:cNvSpPr>
              <p:nvPr/>
            </p:nvSpPr>
            <p:spPr bwMode="auto">
              <a:xfrm>
                <a:off x="5340" y="48"/>
                <a:ext cx="22" cy="19"/>
              </a:xfrm>
              <a:custGeom>
                <a:avLst/>
                <a:gdLst>
                  <a:gd name="T0" fmla="*/ 0 w 22"/>
                  <a:gd name="T1" fmla="*/ 0 h 19"/>
                  <a:gd name="T2" fmla="*/ 22 w 22"/>
                  <a:gd name="T3" fmla="*/ 0 h 19"/>
                  <a:gd name="T4" fmla="*/ 22 w 22"/>
                  <a:gd name="T5" fmla="*/ 17 h 19"/>
                  <a:gd name="T6" fmla="*/ 22 w 22"/>
                  <a:gd name="T7" fmla="*/ 19 h 19"/>
                  <a:gd name="T8" fmla="*/ 0 w 22"/>
                  <a:gd name="T9" fmla="*/ 19 h 19"/>
                  <a:gd name="T10" fmla="*/ 0 w 22"/>
                  <a:gd name="T11" fmla="*/ 0 h 19"/>
                  <a:gd name="T12" fmla="*/ 3 w 22"/>
                  <a:gd name="T13" fmla="*/ 2 h 19"/>
                  <a:gd name="T14" fmla="*/ 3 w 22"/>
                  <a:gd name="T15" fmla="*/ 17 h 19"/>
                  <a:gd name="T16" fmla="*/ 17 w 22"/>
                  <a:gd name="T17" fmla="*/ 17 h 19"/>
                  <a:gd name="T18" fmla="*/ 20 w 22"/>
                  <a:gd name="T19" fmla="*/ 17 h 19"/>
                  <a:gd name="T20" fmla="*/ 20 w 22"/>
                  <a:gd name="T21" fmla="*/ 14 h 19"/>
                  <a:gd name="T22" fmla="*/ 20 w 22"/>
                  <a:gd name="T23" fmla="*/ 2 h 19"/>
                  <a:gd name="T24" fmla="*/ 3 w 22"/>
                  <a:gd name="T25" fmla="*/ 2 h 1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2" h="19">
                    <a:moveTo>
                      <a:pt x="0" y="0"/>
                    </a:moveTo>
                    <a:lnTo>
                      <a:pt x="22" y="0"/>
                    </a:lnTo>
                    <a:lnTo>
                      <a:pt x="22" y="17"/>
                    </a:lnTo>
                    <a:lnTo>
                      <a:pt x="22" y="19"/>
                    </a:lnTo>
                    <a:lnTo>
                      <a:pt x="0" y="19"/>
                    </a:lnTo>
                    <a:lnTo>
                      <a:pt x="0" y="0"/>
                    </a:lnTo>
                    <a:close/>
                    <a:moveTo>
                      <a:pt x="3" y="2"/>
                    </a:moveTo>
                    <a:lnTo>
                      <a:pt x="3" y="17"/>
                    </a:lnTo>
                    <a:lnTo>
                      <a:pt x="17" y="17"/>
                    </a:lnTo>
                    <a:lnTo>
                      <a:pt x="20" y="17"/>
                    </a:lnTo>
                    <a:lnTo>
                      <a:pt x="20" y="14"/>
                    </a:lnTo>
                    <a:lnTo>
                      <a:pt x="20" y="2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12" name="Freeform 307"/>
              <p:cNvSpPr>
                <a:spLocks/>
              </p:cNvSpPr>
              <p:nvPr/>
            </p:nvSpPr>
            <p:spPr bwMode="auto">
              <a:xfrm>
                <a:off x="1865" y="359"/>
                <a:ext cx="207" cy="129"/>
              </a:xfrm>
              <a:custGeom>
                <a:avLst/>
                <a:gdLst>
                  <a:gd name="T0" fmla="*/ 0 w 207"/>
                  <a:gd name="T1" fmla="*/ 35 h 129"/>
                  <a:gd name="T2" fmla="*/ 0 w 207"/>
                  <a:gd name="T3" fmla="*/ 35 h 129"/>
                  <a:gd name="T4" fmla="*/ 1 w 207"/>
                  <a:gd name="T5" fmla="*/ 15 h 129"/>
                  <a:gd name="T6" fmla="*/ 2 w 207"/>
                  <a:gd name="T7" fmla="*/ 0 h 129"/>
                  <a:gd name="T8" fmla="*/ 2 w 207"/>
                  <a:gd name="T9" fmla="*/ 107 h 129"/>
                  <a:gd name="T10" fmla="*/ 207 w 207"/>
                  <a:gd name="T11" fmla="*/ 107 h 129"/>
                  <a:gd name="T12" fmla="*/ 207 w 207"/>
                  <a:gd name="T13" fmla="*/ 129 h 129"/>
                  <a:gd name="T14" fmla="*/ 5 w 207"/>
                  <a:gd name="T15" fmla="*/ 129 h 129"/>
                  <a:gd name="T16" fmla="*/ 0 w 207"/>
                  <a:gd name="T17" fmla="*/ 129 h 129"/>
                  <a:gd name="T18" fmla="*/ 0 w 207"/>
                  <a:gd name="T19" fmla="*/ 35 h 1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07" h="129">
                    <a:moveTo>
                      <a:pt x="0" y="35"/>
                    </a:moveTo>
                    <a:lnTo>
                      <a:pt x="0" y="35"/>
                    </a:lnTo>
                    <a:lnTo>
                      <a:pt x="1" y="15"/>
                    </a:lnTo>
                    <a:lnTo>
                      <a:pt x="2" y="0"/>
                    </a:lnTo>
                    <a:lnTo>
                      <a:pt x="2" y="107"/>
                    </a:lnTo>
                    <a:lnTo>
                      <a:pt x="207" y="107"/>
                    </a:lnTo>
                    <a:lnTo>
                      <a:pt x="207" y="129"/>
                    </a:lnTo>
                    <a:lnTo>
                      <a:pt x="5" y="129"/>
                    </a:lnTo>
                    <a:lnTo>
                      <a:pt x="0" y="129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D8E8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13" name="Rectangle 308"/>
              <p:cNvSpPr>
                <a:spLocks noChangeArrowheads="1"/>
              </p:cNvSpPr>
              <p:nvPr/>
            </p:nvSpPr>
            <p:spPr bwMode="auto">
              <a:xfrm>
                <a:off x="5256" y="59"/>
                <a:ext cx="3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14" name="Freeform 309"/>
              <p:cNvSpPr>
                <a:spLocks/>
              </p:cNvSpPr>
              <p:nvPr/>
            </p:nvSpPr>
            <p:spPr bwMode="auto">
              <a:xfrm>
                <a:off x="5564" y="46"/>
                <a:ext cx="5" cy="3"/>
              </a:xfrm>
              <a:custGeom>
                <a:avLst/>
                <a:gdLst>
                  <a:gd name="T0" fmla="*/ 3 w 5"/>
                  <a:gd name="T1" fmla="*/ 3 h 3"/>
                  <a:gd name="T2" fmla="*/ 0 w 5"/>
                  <a:gd name="T3" fmla="*/ 2 h 3"/>
                  <a:gd name="T4" fmla="*/ 3 w 5"/>
                  <a:gd name="T5" fmla="*/ 0 h 3"/>
                  <a:gd name="T6" fmla="*/ 5 w 5"/>
                  <a:gd name="T7" fmla="*/ 2 h 3"/>
                  <a:gd name="T8" fmla="*/ 3 w 5"/>
                  <a:gd name="T9" fmla="*/ 3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3">
                    <a:moveTo>
                      <a:pt x="3" y="3"/>
                    </a:moveTo>
                    <a:lnTo>
                      <a:pt x="0" y="2"/>
                    </a:lnTo>
                    <a:lnTo>
                      <a:pt x="3" y="0"/>
                    </a:lnTo>
                    <a:lnTo>
                      <a:pt x="5" y="2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6415" name="Picture 310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38" y="187"/>
                <a:ext cx="84" cy="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416" name="Freeform 311"/>
              <p:cNvSpPr>
                <a:spLocks/>
              </p:cNvSpPr>
              <p:nvPr/>
            </p:nvSpPr>
            <p:spPr bwMode="auto">
              <a:xfrm>
                <a:off x="612" y="195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2 w 3"/>
                  <a:gd name="T3" fmla="*/ 0 h 1"/>
                  <a:gd name="T4" fmla="*/ 3 w 3"/>
                  <a:gd name="T5" fmla="*/ 1 h 1"/>
                  <a:gd name="T6" fmla="*/ 0 w 3"/>
                  <a:gd name="T7" fmla="*/ 1 h 1"/>
                  <a:gd name="T8" fmla="*/ 0 w 3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0" y="0"/>
                    </a:move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17" name="Freeform 312"/>
              <p:cNvSpPr>
                <a:spLocks/>
              </p:cNvSpPr>
              <p:nvPr/>
            </p:nvSpPr>
            <p:spPr bwMode="auto">
              <a:xfrm>
                <a:off x="612" y="194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1 h 1"/>
                  <a:gd name="T4" fmla="*/ 0 w 2"/>
                  <a:gd name="T5" fmla="*/ 1 h 1"/>
                  <a:gd name="T6" fmla="*/ 2 w 2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18" name="Rectangle 313"/>
              <p:cNvSpPr>
                <a:spLocks noChangeArrowheads="1"/>
              </p:cNvSpPr>
              <p:nvPr/>
            </p:nvSpPr>
            <p:spPr bwMode="auto">
              <a:xfrm>
                <a:off x="5336" y="32"/>
                <a:ext cx="3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19" name="Rectangle 314"/>
              <p:cNvSpPr>
                <a:spLocks noChangeArrowheads="1"/>
              </p:cNvSpPr>
              <p:nvPr/>
            </p:nvSpPr>
            <p:spPr bwMode="auto">
              <a:xfrm>
                <a:off x="5333" y="32"/>
                <a:ext cx="3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20" name="Rectangle 315"/>
              <p:cNvSpPr>
                <a:spLocks noChangeArrowheads="1"/>
              </p:cNvSpPr>
              <p:nvPr/>
            </p:nvSpPr>
            <p:spPr bwMode="auto">
              <a:xfrm>
                <a:off x="4001" y="276"/>
                <a:ext cx="7" cy="2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21" name="Freeform 316"/>
              <p:cNvSpPr>
                <a:spLocks/>
              </p:cNvSpPr>
              <p:nvPr/>
            </p:nvSpPr>
            <p:spPr bwMode="auto">
              <a:xfrm>
                <a:off x="1867" y="351"/>
                <a:ext cx="3" cy="8"/>
              </a:xfrm>
              <a:custGeom>
                <a:avLst/>
                <a:gdLst>
                  <a:gd name="T0" fmla="*/ 0 w 3"/>
                  <a:gd name="T1" fmla="*/ 0 h 8"/>
                  <a:gd name="T2" fmla="*/ 0 w 3"/>
                  <a:gd name="T3" fmla="*/ 0 h 8"/>
                  <a:gd name="T4" fmla="*/ 3 w 3"/>
                  <a:gd name="T5" fmla="*/ 0 h 8"/>
                  <a:gd name="T6" fmla="*/ 3 w 3"/>
                  <a:gd name="T7" fmla="*/ 0 h 8"/>
                  <a:gd name="T8" fmla="*/ 3 w 3"/>
                  <a:gd name="T9" fmla="*/ 0 h 8"/>
                  <a:gd name="T10" fmla="*/ 3 w 3"/>
                  <a:gd name="T11" fmla="*/ 0 h 8"/>
                  <a:gd name="T12" fmla="*/ 3 w 3"/>
                  <a:gd name="T13" fmla="*/ 0 h 8"/>
                  <a:gd name="T14" fmla="*/ 3 w 3"/>
                  <a:gd name="T15" fmla="*/ 0 h 8"/>
                  <a:gd name="T16" fmla="*/ 0 w 3"/>
                  <a:gd name="T17" fmla="*/ 8 h 8"/>
                  <a:gd name="T18" fmla="*/ 0 w 3"/>
                  <a:gd name="T19" fmla="*/ 1 h 8"/>
                  <a:gd name="T20" fmla="*/ 0 w 3"/>
                  <a:gd name="T21" fmla="*/ 1 h 8"/>
                  <a:gd name="T22" fmla="*/ 0 w 3"/>
                  <a:gd name="T23" fmla="*/ 0 h 8"/>
                  <a:gd name="T24" fmla="*/ 0 w 3"/>
                  <a:gd name="T25" fmla="*/ 0 h 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" h="8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0" y="8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22" name="Freeform 317"/>
              <p:cNvSpPr>
                <a:spLocks noEditPoints="1"/>
              </p:cNvSpPr>
              <p:nvPr/>
            </p:nvSpPr>
            <p:spPr bwMode="auto">
              <a:xfrm>
                <a:off x="536" y="171"/>
                <a:ext cx="3723" cy="115"/>
              </a:xfrm>
              <a:custGeom>
                <a:avLst/>
                <a:gdLst>
                  <a:gd name="T0" fmla="*/ 0 w 3723"/>
                  <a:gd name="T1" fmla="*/ 0 h 115"/>
                  <a:gd name="T2" fmla="*/ 3723 w 3723"/>
                  <a:gd name="T3" fmla="*/ 0 h 115"/>
                  <a:gd name="T4" fmla="*/ 3723 w 3723"/>
                  <a:gd name="T5" fmla="*/ 112 h 115"/>
                  <a:gd name="T6" fmla="*/ 3723 w 3723"/>
                  <a:gd name="T7" fmla="*/ 115 h 115"/>
                  <a:gd name="T8" fmla="*/ 0 w 3723"/>
                  <a:gd name="T9" fmla="*/ 115 h 115"/>
                  <a:gd name="T10" fmla="*/ 0 w 3723"/>
                  <a:gd name="T11" fmla="*/ 0 h 115"/>
                  <a:gd name="T12" fmla="*/ 5 w 3723"/>
                  <a:gd name="T13" fmla="*/ 112 h 115"/>
                  <a:gd name="T14" fmla="*/ 3718 w 3723"/>
                  <a:gd name="T15" fmla="*/ 112 h 115"/>
                  <a:gd name="T16" fmla="*/ 3718 w 3723"/>
                  <a:gd name="T17" fmla="*/ 3 h 115"/>
                  <a:gd name="T18" fmla="*/ 5 w 3723"/>
                  <a:gd name="T19" fmla="*/ 3 h 115"/>
                  <a:gd name="T20" fmla="*/ 5 w 3723"/>
                  <a:gd name="T21" fmla="*/ 112 h 11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23" h="115">
                    <a:moveTo>
                      <a:pt x="0" y="0"/>
                    </a:moveTo>
                    <a:lnTo>
                      <a:pt x="3723" y="0"/>
                    </a:lnTo>
                    <a:lnTo>
                      <a:pt x="3723" y="112"/>
                    </a:lnTo>
                    <a:lnTo>
                      <a:pt x="3723" y="115"/>
                    </a:lnTo>
                    <a:lnTo>
                      <a:pt x="0" y="115"/>
                    </a:lnTo>
                    <a:lnTo>
                      <a:pt x="0" y="0"/>
                    </a:lnTo>
                    <a:close/>
                    <a:moveTo>
                      <a:pt x="5" y="112"/>
                    </a:moveTo>
                    <a:lnTo>
                      <a:pt x="3718" y="112"/>
                    </a:lnTo>
                    <a:lnTo>
                      <a:pt x="3718" y="3"/>
                    </a:lnTo>
                    <a:lnTo>
                      <a:pt x="5" y="3"/>
                    </a:lnTo>
                    <a:lnTo>
                      <a:pt x="5" y="112"/>
                    </a:lnTo>
                    <a:close/>
                  </a:path>
                </a:pathLst>
              </a:custGeom>
              <a:solidFill>
                <a:srgbClr val="1B75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23" name="Freeform 318"/>
              <p:cNvSpPr>
                <a:spLocks/>
              </p:cNvSpPr>
              <p:nvPr/>
            </p:nvSpPr>
            <p:spPr bwMode="auto">
              <a:xfrm>
                <a:off x="1870" y="349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3 w 3"/>
                  <a:gd name="T3" fmla="*/ 0 h 2"/>
                  <a:gd name="T4" fmla="*/ 3 w 3"/>
                  <a:gd name="T5" fmla="*/ 0 h 2"/>
                  <a:gd name="T6" fmla="*/ 3 w 3"/>
                  <a:gd name="T7" fmla="*/ 2 h 2"/>
                  <a:gd name="T8" fmla="*/ 3 w 3"/>
                  <a:gd name="T9" fmla="*/ 2 h 2"/>
                  <a:gd name="T10" fmla="*/ 3 w 3"/>
                  <a:gd name="T11" fmla="*/ 2 h 2"/>
                  <a:gd name="T12" fmla="*/ 3 w 3"/>
                  <a:gd name="T13" fmla="*/ 2 h 2"/>
                  <a:gd name="T14" fmla="*/ 3 w 3"/>
                  <a:gd name="T15" fmla="*/ 2 h 2"/>
                  <a:gd name="T16" fmla="*/ 0 w 3"/>
                  <a:gd name="T17" fmla="*/ 2 h 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" h="2">
                    <a:moveTo>
                      <a:pt x="0" y="2"/>
                    </a:move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24" name="Freeform 319"/>
              <p:cNvSpPr>
                <a:spLocks/>
              </p:cNvSpPr>
              <p:nvPr/>
            </p:nvSpPr>
            <p:spPr bwMode="auto">
              <a:xfrm>
                <a:off x="5008" y="389"/>
                <a:ext cx="2" cy="8"/>
              </a:xfrm>
              <a:custGeom>
                <a:avLst/>
                <a:gdLst>
                  <a:gd name="T0" fmla="*/ 0 w 2"/>
                  <a:gd name="T1" fmla="*/ 8 h 8"/>
                  <a:gd name="T2" fmla="*/ 0 w 2"/>
                  <a:gd name="T3" fmla="*/ 0 h 8"/>
                  <a:gd name="T4" fmla="*/ 2 w 2"/>
                  <a:gd name="T5" fmla="*/ 0 h 8"/>
                  <a:gd name="T6" fmla="*/ 2 w 2"/>
                  <a:gd name="T7" fmla="*/ 2 h 8"/>
                  <a:gd name="T8" fmla="*/ 1 w 2"/>
                  <a:gd name="T9" fmla="*/ 2 h 8"/>
                  <a:gd name="T10" fmla="*/ 1 w 2"/>
                  <a:gd name="T11" fmla="*/ 8 h 8"/>
                  <a:gd name="T12" fmla="*/ 0 w 2"/>
                  <a:gd name="T13" fmla="*/ 8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8">
                    <a:moveTo>
                      <a:pt x="0" y="8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1" y="8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25" name="Freeform 320"/>
              <p:cNvSpPr>
                <a:spLocks/>
              </p:cNvSpPr>
              <p:nvPr/>
            </p:nvSpPr>
            <p:spPr bwMode="auto">
              <a:xfrm>
                <a:off x="4588" y="379"/>
                <a:ext cx="6" cy="4"/>
              </a:xfrm>
              <a:custGeom>
                <a:avLst/>
                <a:gdLst>
                  <a:gd name="T0" fmla="*/ 6 w 6"/>
                  <a:gd name="T1" fmla="*/ 1 h 4"/>
                  <a:gd name="T2" fmla="*/ 6 w 6"/>
                  <a:gd name="T3" fmla="*/ 4 h 4"/>
                  <a:gd name="T4" fmla="*/ 3 w 6"/>
                  <a:gd name="T5" fmla="*/ 4 h 4"/>
                  <a:gd name="T6" fmla="*/ 0 w 6"/>
                  <a:gd name="T7" fmla="*/ 0 h 4"/>
                  <a:gd name="T8" fmla="*/ 4 w 6"/>
                  <a:gd name="T9" fmla="*/ 0 h 4"/>
                  <a:gd name="T10" fmla="*/ 6 w 6"/>
                  <a:gd name="T11" fmla="*/ 1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" h="4">
                    <a:moveTo>
                      <a:pt x="6" y="1"/>
                    </a:moveTo>
                    <a:lnTo>
                      <a:pt x="6" y="4"/>
                    </a:lnTo>
                    <a:lnTo>
                      <a:pt x="3" y="4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6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26" name="Freeform 321"/>
              <p:cNvSpPr>
                <a:spLocks/>
              </p:cNvSpPr>
              <p:nvPr/>
            </p:nvSpPr>
            <p:spPr bwMode="auto">
              <a:xfrm>
                <a:off x="5557" y="401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0 h 2"/>
                  <a:gd name="T4" fmla="*/ 2 w 2"/>
                  <a:gd name="T5" fmla="*/ 2 h 2"/>
                  <a:gd name="T6" fmla="*/ 0 w 2"/>
                  <a:gd name="T7" fmla="*/ 2 h 2"/>
                  <a:gd name="T8" fmla="*/ 2 w 2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27" name="Rectangle 322"/>
              <p:cNvSpPr>
                <a:spLocks noChangeArrowheads="1"/>
              </p:cNvSpPr>
              <p:nvPr/>
            </p:nvSpPr>
            <p:spPr bwMode="auto">
              <a:xfrm>
                <a:off x="5053" y="414"/>
                <a:ext cx="2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28" name="Freeform 323"/>
              <p:cNvSpPr>
                <a:spLocks/>
              </p:cNvSpPr>
              <p:nvPr/>
            </p:nvSpPr>
            <p:spPr bwMode="auto">
              <a:xfrm>
                <a:off x="13" y="494"/>
                <a:ext cx="5734" cy="3815"/>
              </a:xfrm>
              <a:custGeom>
                <a:avLst/>
                <a:gdLst>
                  <a:gd name="T0" fmla="*/ 1849 w 5734"/>
                  <a:gd name="T1" fmla="*/ 0 h 3815"/>
                  <a:gd name="T2" fmla="*/ 1854 w 5734"/>
                  <a:gd name="T3" fmla="*/ 0 h 3815"/>
                  <a:gd name="T4" fmla="*/ 2056 w 5734"/>
                  <a:gd name="T5" fmla="*/ 0 h 3815"/>
                  <a:gd name="T6" fmla="*/ 2062 w 5734"/>
                  <a:gd name="T7" fmla="*/ 0 h 3815"/>
                  <a:gd name="T8" fmla="*/ 5734 w 5734"/>
                  <a:gd name="T9" fmla="*/ 0 h 3815"/>
                  <a:gd name="T10" fmla="*/ 5734 w 5734"/>
                  <a:gd name="T11" fmla="*/ 3717 h 3815"/>
                  <a:gd name="T12" fmla="*/ 5734 w 5734"/>
                  <a:gd name="T13" fmla="*/ 3717 h 3815"/>
                  <a:gd name="T14" fmla="*/ 5732 w 5734"/>
                  <a:gd name="T15" fmla="*/ 3736 h 3815"/>
                  <a:gd name="T16" fmla="*/ 5728 w 5734"/>
                  <a:gd name="T17" fmla="*/ 3754 h 3815"/>
                  <a:gd name="T18" fmla="*/ 5728 w 5734"/>
                  <a:gd name="T19" fmla="*/ 3754 h 3815"/>
                  <a:gd name="T20" fmla="*/ 5723 w 5734"/>
                  <a:gd name="T21" fmla="*/ 3771 h 3815"/>
                  <a:gd name="T22" fmla="*/ 5716 w 5734"/>
                  <a:gd name="T23" fmla="*/ 3787 h 3815"/>
                  <a:gd name="T24" fmla="*/ 5716 w 5734"/>
                  <a:gd name="T25" fmla="*/ 3787 h 3815"/>
                  <a:gd name="T26" fmla="*/ 5706 w 5734"/>
                  <a:gd name="T27" fmla="*/ 3798 h 3815"/>
                  <a:gd name="T28" fmla="*/ 5696 w 5734"/>
                  <a:gd name="T29" fmla="*/ 3806 h 3815"/>
                  <a:gd name="T30" fmla="*/ 5690 w 5734"/>
                  <a:gd name="T31" fmla="*/ 3811 h 3815"/>
                  <a:gd name="T32" fmla="*/ 5683 w 5734"/>
                  <a:gd name="T33" fmla="*/ 3812 h 3815"/>
                  <a:gd name="T34" fmla="*/ 5678 w 5734"/>
                  <a:gd name="T35" fmla="*/ 3813 h 3815"/>
                  <a:gd name="T36" fmla="*/ 5672 w 5734"/>
                  <a:gd name="T37" fmla="*/ 3815 h 3815"/>
                  <a:gd name="T38" fmla="*/ 62 w 5734"/>
                  <a:gd name="T39" fmla="*/ 3815 h 3815"/>
                  <a:gd name="T40" fmla="*/ 62 w 5734"/>
                  <a:gd name="T41" fmla="*/ 3815 h 3815"/>
                  <a:gd name="T42" fmla="*/ 56 w 5734"/>
                  <a:gd name="T43" fmla="*/ 3813 h 3815"/>
                  <a:gd name="T44" fmla="*/ 49 w 5734"/>
                  <a:gd name="T45" fmla="*/ 3812 h 3815"/>
                  <a:gd name="T46" fmla="*/ 44 w 5734"/>
                  <a:gd name="T47" fmla="*/ 3811 h 3815"/>
                  <a:gd name="T48" fmla="*/ 38 w 5734"/>
                  <a:gd name="T49" fmla="*/ 3806 h 3815"/>
                  <a:gd name="T50" fmla="*/ 38 w 5734"/>
                  <a:gd name="T51" fmla="*/ 3806 h 3815"/>
                  <a:gd name="T52" fmla="*/ 28 w 5734"/>
                  <a:gd name="T53" fmla="*/ 3798 h 3815"/>
                  <a:gd name="T54" fmla="*/ 18 w 5734"/>
                  <a:gd name="T55" fmla="*/ 3787 h 3815"/>
                  <a:gd name="T56" fmla="*/ 18 w 5734"/>
                  <a:gd name="T57" fmla="*/ 3787 h 3815"/>
                  <a:gd name="T58" fmla="*/ 11 w 5734"/>
                  <a:gd name="T59" fmla="*/ 3771 h 3815"/>
                  <a:gd name="T60" fmla="*/ 6 w 5734"/>
                  <a:gd name="T61" fmla="*/ 3754 h 3815"/>
                  <a:gd name="T62" fmla="*/ 2 w 5734"/>
                  <a:gd name="T63" fmla="*/ 3736 h 3815"/>
                  <a:gd name="T64" fmla="*/ 0 w 5734"/>
                  <a:gd name="T65" fmla="*/ 3717 h 3815"/>
                  <a:gd name="T66" fmla="*/ 0 w 5734"/>
                  <a:gd name="T67" fmla="*/ 0 h 3815"/>
                  <a:gd name="T68" fmla="*/ 1849 w 5734"/>
                  <a:gd name="T69" fmla="*/ 0 h 381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734" h="3815">
                    <a:moveTo>
                      <a:pt x="1849" y="0"/>
                    </a:moveTo>
                    <a:lnTo>
                      <a:pt x="1854" y="0"/>
                    </a:lnTo>
                    <a:lnTo>
                      <a:pt x="2056" y="0"/>
                    </a:lnTo>
                    <a:lnTo>
                      <a:pt x="2062" y="0"/>
                    </a:lnTo>
                    <a:lnTo>
                      <a:pt x="5734" y="0"/>
                    </a:lnTo>
                    <a:lnTo>
                      <a:pt x="5734" y="3717"/>
                    </a:lnTo>
                    <a:lnTo>
                      <a:pt x="5732" y="3736"/>
                    </a:lnTo>
                    <a:lnTo>
                      <a:pt x="5728" y="3754"/>
                    </a:lnTo>
                    <a:lnTo>
                      <a:pt x="5723" y="3771"/>
                    </a:lnTo>
                    <a:lnTo>
                      <a:pt x="5716" y="3787"/>
                    </a:lnTo>
                    <a:lnTo>
                      <a:pt x="5706" y="3798"/>
                    </a:lnTo>
                    <a:lnTo>
                      <a:pt x="5696" y="3806"/>
                    </a:lnTo>
                    <a:lnTo>
                      <a:pt x="5690" y="3811"/>
                    </a:lnTo>
                    <a:lnTo>
                      <a:pt x="5683" y="3812"/>
                    </a:lnTo>
                    <a:lnTo>
                      <a:pt x="5678" y="3813"/>
                    </a:lnTo>
                    <a:lnTo>
                      <a:pt x="5672" y="3815"/>
                    </a:lnTo>
                    <a:lnTo>
                      <a:pt x="62" y="3815"/>
                    </a:lnTo>
                    <a:lnTo>
                      <a:pt x="56" y="3813"/>
                    </a:lnTo>
                    <a:lnTo>
                      <a:pt x="49" y="3812"/>
                    </a:lnTo>
                    <a:lnTo>
                      <a:pt x="44" y="3811"/>
                    </a:lnTo>
                    <a:lnTo>
                      <a:pt x="38" y="3806"/>
                    </a:lnTo>
                    <a:lnTo>
                      <a:pt x="28" y="3798"/>
                    </a:lnTo>
                    <a:lnTo>
                      <a:pt x="18" y="3787"/>
                    </a:lnTo>
                    <a:lnTo>
                      <a:pt x="11" y="3771"/>
                    </a:lnTo>
                    <a:lnTo>
                      <a:pt x="6" y="3754"/>
                    </a:lnTo>
                    <a:lnTo>
                      <a:pt x="2" y="3736"/>
                    </a:lnTo>
                    <a:lnTo>
                      <a:pt x="0" y="3717"/>
                    </a:lnTo>
                    <a:lnTo>
                      <a:pt x="0" y="0"/>
                    </a:lnTo>
                    <a:lnTo>
                      <a:pt x="184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29" name="Freeform 324"/>
              <p:cNvSpPr>
                <a:spLocks/>
              </p:cNvSpPr>
              <p:nvPr/>
            </p:nvSpPr>
            <p:spPr bwMode="auto">
              <a:xfrm>
                <a:off x="5685" y="8"/>
                <a:ext cx="3" cy="3"/>
              </a:xfrm>
              <a:custGeom>
                <a:avLst/>
                <a:gdLst>
                  <a:gd name="T0" fmla="*/ 0 w 3"/>
                  <a:gd name="T1" fmla="*/ 0 h 3"/>
                  <a:gd name="T2" fmla="*/ 3 w 3"/>
                  <a:gd name="T3" fmla="*/ 0 h 3"/>
                  <a:gd name="T4" fmla="*/ 3 w 3"/>
                  <a:gd name="T5" fmla="*/ 3 h 3"/>
                  <a:gd name="T6" fmla="*/ 3 w 3"/>
                  <a:gd name="T7" fmla="*/ 3 h 3"/>
                  <a:gd name="T8" fmla="*/ 0 w 3"/>
                  <a:gd name="T9" fmla="*/ 3 h 3"/>
                  <a:gd name="T10" fmla="*/ 0 w 3"/>
                  <a:gd name="T11" fmla="*/ 3 h 3"/>
                  <a:gd name="T12" fmla="*/ 0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0" y="0"/>
                    </a:moveTo>
                    <a:lnTo>
                      <a:pt x="3" y="0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30" name="Freeform 325"/>
              <p:cNvSpPr>
                <a:spLocks/>
              </p:cNvSpPr>
              <p:nvPr/>
            </p:nvSpPr>
            <p:spPr bwMode="auto">
              <a:xfrm>
                <a:off x="5247" y="358"/>
                <a:ext cx="48" cy="57"/>
              </a:xfrm>
              <a:custGeom>
                <a:avLst/>
                <a:gdLst>
                  <a:gd name="T0" fmla="*/ 10 w 48"/>
                  <a:gd name="T1" fmla="*/ 57 h 57"/>
                  <a:gd name="T2" fmla="*/ 10 w 48"/>
                  <a:gd name="T3" fmla="*/ 57 h 57"/>
                  <a:gd name="T4" fmla="*/ 7 w 48"/>
                  <a:gd name="T5" fmla="*/ 52 h 57"/>
                  <a:gd name="T6" fmla="*/ 5 w 48"/>
                  <a:gd name="T7" fmla="*/ 45 h 57"/>
                  <a:gd name="T8" fmla="*/ 2 w 48"/>
                  <a:gd name="T9" fmla="*/ 31 h 57"/>
                  <a:gd name="T10" fmla="*/ 0 w 48"/>
                  <a:gd name="T11" fmla="*/ 21 h 57"/>
                  <a:gd name="T12" fmla="*/ 0 w 48"/>
                  <a:gd name="T13" fmla="*/ 16 h 57"/>
                  <a:gd name="T14" fmla="*/ 0 w 48"/>
                  <a:gd name="T15" fmla="*/ 16 h 57"/>
                  <a:gd name="T16" fmla="*/ 15 w 48"/>
                  <a:gd name="T17" fmla="*/ 9 h 57"/>
                  <a:gd name="T18" fmla="*/ 23 w 48"/>
                  <a:gd name="T19" fmla="*/ 5 h 57"/>
                  <a:gd name="T20" fmla="*/ 27 w 48"/>
                  <a:gd name="T21" fmla="*/ 2 h 57"/>
                  <a:gd name="T22" fmla="*/ 27 w 48"/>
                  <a:gd name="T23" fmla="*/ 0 h 57"/>
                  <a:gd name="T24" fmla="*/ 29 w 48"/>
                  <a:gd name="T25" fmla="*/ 0 h 57"/>
                  <a:gd name="T26" fmla="*/ 29 w 48"/>
                  <a:gd name="T27" fmla="*/ 0 h 57"/>
                  <a:gd name="T28" fmla="*/ 30 w 48"/>
                  <a:gd name="T29" fmla="*/ 2 h 57"/>
                  <a:gd name="T30" fmla="*/ 36 w 48"/>
                  <a:gd name="T31" fmla="*/ 7 h 57"/>
                  <a:gd name="T32" fmla="*/ 48 w 48"/>
                  <a:gd name="T33" fmla="*/ 12 h 57"/>
                  <a:gd name="T34" fmla="*/ 48 w 48"/>
                  <a:gd name="T35" fmla="*/ 14 h 57"/>
                  <a:gd name="T36" fmla="*/ 12 w 48"/>
                  <a:gd name="T37" fmla="*/ 57 h 57"/>
                  <a:gd name="T38" fmla="*/ 10 w 48"/>
                  <a:gd name="T39" fmla="*/ 57 h 57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48" h="57">
                    <a:moveTo>
                      <a:pt x="10" y="57"/>
                    </a:moveTo>
                    <a:lnTo>
                      <a:pt x="10" y="57"/>
                    </a:lnTo>
                    <a:lnTo>
                      <a:pt x="7" y="52"/>
                    </a:lnTo>
                    <a:lnTo>
                      <a:pt x="5" y="45"/>
                    </a:lnTo>
                    <a:lnTo>
                      <a:pt x="2" y="31"/>
                    </a:lnTo>
                    <a:lnTo>
                      <a:pt x="0" y="21"/>
                    </a:lnTo>
                    <a:lnTo>
                      <a:pt x="0" y="16"/>
                    </a:lnTo>
                    <a:lnTo>
                      <a:pt x="15" y="9"/>
                    </a:lnTo>
                    <a:lnTo>
                      <a:pt x="23" y="5"/>
                    </a:lnTo>
                    <a:lnTo>
                      <a:pt x="27" y="2"/>
                    </a:lnTo>
                    <a:lnTo>
                      <a:pt x="27" y="0"/>
                    </a:lnTo>
                    <a:lnTo>
                      <a:pt x="29" y="0"/>
                    </a:lnTo>
                    <a:lnTo>
                      <a:pt x="30" y="2"/>
                    </a:lnTo>
                    <a:lnTo>
                      <a:pt x="36" y="7"/>
                    </a:lnTo>
                    <a:lnTo>
                      <a:pt x="48" y="12"/>
                    </a:lnTo>
                    <a:lnTo>
                      <a:pt x="48" y="14"/>
                    </a:lnTo>
                    <a:lnTo>
                      <a:pt x="12" y="57"/>
                    </a:lnTo>
                    <a:lnTo>
                      <a:pt x="10" y="57"/>
                    </a:lnTo>
                    <a:close/>
                  </a:path>
                </a:pathLst>
              </a:custGeom>
              <a:solidFill>
                <a:srgbClr val="BE1E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31" name="Freeform 326"/>
              <p:cNvSpPr>
                <a:spLocks noEditPoints="1"/>
              </p:cNvSpPr>
              <p:nvPr/>
            </p:nvSpPr>
            <p:spPr bwMode="auto">
              <a:xfrm>
                <a:off x="13" y="317"/>
                <a:ext cx="1818" cy="143"/>
              </a:xfrm>
              <a:custGeom>
                <a:avLst/>
                <a:gdLst>
                  <a:gd name="T0" fmla="*/ 0 w 1818"/>
                  <a:gd name="T1" fmla="*/ 0 h 143"/>
                  <a:gd name="T2" fmla="*/ 1818 w 1818"/>
                  <a:gd name="T3" fmla="*/ 0 h 143"/>
                  <a:gd name="T4" fmla="*/ 1818 w 1818"/>
                  <a:gd name="T5" fmla="*/ 10 h 143"/>
                  <a:gd name="T6" fmla="*/ 230 w 1818"/>
                  <a:gd name="T7" fmla="*/ 10 h 143"/>
                  <a:gd name="T8" fmla="*/ 230 w 1818"/>
                  <a:gd name="T9" fmla="*/ 10 h 143"/>
                  <a:gd name="T10" fmla="*/ 222 w 1818"/>
                  <a:gd name="T11" fmla="*/ 11 h 143"/>
                  <a:gd name="T12" fmla="*/ 215 w 1818"/>
                  <a:gd name="T13" fmla="*/ 13 h 143"/>
                  <a:gd name="T14" fmla="*/ 208 w 1818"/>
                  <a:gd name="T15" fmla="*/ 14 h 143"/>
                  <a:gd name="T16" fmla="*/ 201 w 1818"/>
                  <a:gd name="T17" fmla="*/ 17 h 143"/>
                  <a:gd name="T18" fmla="*/ 201 w 1818"/>
                  <a:gd name="T19" fmla="*/ 17 h 143"/>
                  <a:gd name="T20" fmla="*/ 195 w 1818"/>
                  <a:gd name="T21" fmla="*/ 21 h 143"/>
                  <a:gd name="T22" fmla="*/ 191 w 1818"/>
                  <a:gd name="T23" fmla="*/ 25 h 143"/>
                  <a:gd name="T24" fmla="*/ 191 w 1818"/>
                  <a:gd name="T25" fmla="*/ 25 h 143"/>
                  <a:gd name="T26" fmla="*/ 190 w 1818"/>
                  <a:gd name="T27" fmla="*/ 31 h 143"/>
                  <a:gd name="T28" fmla="*/ 188 w 1818"/>
                  <a:gd name="T29" fmla="*/ 35 h 143"/>
                  <a:gd name="T30" fmla="*/ 188 w 1818"/>
                  <a:gd name="T31" fmla="*/ 143 h 143"/>
                  <a:gd name="T32" fmla="*/ 0 w 1818"/>
                  <a:gd name="T33" fmla="*/ 143 h 143"/>
                  <a:gd name="T34" fmla="*/ 0 w 1818"/>
                  <a:gd name="T35" fmla="*/ 0 h 143"/>
                  <a:gd name="T36" fmla="*/ 117 w 1818"/>
                  <a:gd name="T37" fmla="*/ 88 h 143"/>
                  <a:gd name="T38" fmla="*/ 139 w 1818"/>
                  <a:gd name="T39" fmla="*/ 67 h 143"/>
                  <a:gd name="T40" fmla="*/ 108 w 1818"/>
                  <a:gd name="T41" fmla="*/ 62 h 143"/>
                  <a:gd name="T42" fmla="*/ 94 w 1818"/>
                  <a:gd name="T43" fmla="*/ 35 h 143"/>
                  <a:gd name="T44" fmla="*/ 80 w 1818"/>
                  <a:gd name="T45" fmla="*/ 62 h 143"/>
                  <a:gd name="T46" fmla="*/ 49 w 1818"/>
                  <a:gd name="T47" fmla="*/ 67 h 143"/>
                  <a:gd name="T48" fmla="*/ 72 w 1818"/>
                  <a:gd name="T49" fmla="*/ 88 h 143"/>
                  <a:gd name="T50" fmla="*/ 66 w 1818"/>
                  <a:gd name="T51" fmla="*/ 119 h 143"/>
                  <a:gd name="T52" fmla="*/ 94 w 1818"/>
                  <a:gd name="T53" fmla="*/ 104 h 143"/>
                  <a:gd name="T54" fmla="*/ 121 w 1818"/>
                  <a:gd name="T55" fmla="*/ 119 h 143"/>
                  <a:gd name="T56" fmla="*/ 117 w 1818"/>
                  <a:gd name="T57" fmla="*/ 88 h 143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1818" h="143">
                    <a:moveTo>
                      <a:pt x="0" y="0"/>
                    </a:moveTo>
                    <a:lnTo>
                      <a:pt x="1818" y="0"/>
                    </a:lnTo>
                    <a:lnTo>
                      <a:pt x="1818" y="10"/>
                    </a:lnTo>
                    <a:lnTo>
                      <a:pt x="230" y="10"/>
                    </a:lnTo>
                    <a:lnTo>
                      <a:pt x="222" y="11"/>
                    </a:lnTo>
                    <a:lnTo>
                      <a:pt x="215" y="13"/>
                    </a:lnTo>
                    <a:lnTo>
                      <a:pt x="208" y="14"/>
                    </a:lnTo>
                    <a:lnTo>
                      <a:pt x="201" y="17"/>
                    </a:lnTo>
                    <a:lnTo>
                      <a:pt x="195" y="21"/>
                    </a:lnTo>
                    <a:lnTo>
                      <a:pt x="191" y="25"/>
                    </a:lnTo>
                    <a:lnTo>
                      <a:pt x="190" y="31"/>
                    </a:lnTo>
                    <a:lnTo>
                      <a:pt x="188" y="35"/>
                    </a:lnTo>
                    <a:lnTo>
                      <a:pt x="188" y="143"/>
                    </a:lnTo>
                    <a:lnTo>
                      <a:pt x="0" y="143"/>
                    </a:lnTo>
                    <a:lnTo>
                      <a:pt x="0" y="0"/>
                    </a:lnTo>
                    <a:close/>
                    <a:moveTo>
                      <a:pt x="117" y="88"/>
                    </a:moveTo>
                    <a:lnTo>
                      <a:pt x="139" y="67"/>
                    </a:lnTo>
                    <a:lnTo>
                      <a:pt x="108" y="62"/>
                    </a:lnTo>
                    <a:lnTo>
                      <a:pt x="94" y="35"/>
                    </a:lnTo>
                    <a:lnTo>
                      <a:pt x="80" y="62"/>
                    </a:lnTo>
                    <a:lnTo>
                      <a:pt x="49" y="67"/>
                    </a:lnTo>
                    <a:lnTo>
                      <a:pt x="72" y="88"/>
                    </a:lnTo>
                    <a:lnTo>
                      <a:pt x="66" y="119"/>
                    </a:lnTo>
                    <a:lnTo>
                      <a:pt x="94" y="104"/>
                    </a:lnTo>
                    <a:lnTo>
                      <a:pt x="121" y="119"/>
                    </a:lnTo>
                    <a:lnTo>
                      <a:pt x="117" y="8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32" name="Rectangle 327"/>
              <p:cNvSpPr>
                <a:spLocks noChangeArrowheads="1"/>
              </p:cNvSpPr>
              <p:nvPr/>
            </p:nvSpPr>
            <p:spPr bwMode="auto">
              <a:xfrm>
                <a:off x="4120" y="182"/>
                <a:ext cx="7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33" name="Freeform 328"/>
              <p:cNvSpPr>
                <a:spLocks/>
              </p:cNvSpPr>
              <p:nvPr/>
            </p:nvSpPr>
            <p:spPr bwMode="auto">
              <a:xfrm>
                <a:off x="5048" y="377"/>
                <a:ext cx="3" cy="5"/>
              </a:xfrm>
              <a:custGeom>
                <a:avLst/>
                <a:gdLst>
                  <a:gd name="T0" fmla="*/ 0 w 3"/>
                  <a:gd name="T1" fmla="*/ 0 h 5"/>
                  <a:gd name="T2" fmla="*/ 0 w 3"/>
                  <a:gd name="T3" fmla="*/ 0 h 5"/>
                  <a:gd name="T4" fmla="*/ 3 w 3"/>
                  <a:gd name="T5" fmla="*/ 0 h 5"/>
                  <a:gd name="T6" fmla="*/ 3 w 3"/>
                  <a:gd name="T7" fmla="*/ 5 h 5"/>
                  <a:gd name="T8" fmla="*/ 0 w 3"/>
                  <a:gd name="T9" fmla="*/ 5 h 5"/>
                  <a:gd name="T10" fmla="*/ 0 w 3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5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34" name="Rectangle 329"/>
              <p:cNvSpPr>
                <a:spLocks noChangeArrowheads="1"/>
              </p:cNvSpPr>
              <p:nvPr/>
            </p:nvSpPr>
            <p:spPr bwMode="auto">
              <a:xfrm>
                <a:off x="5009" y="397"/>
                <a:ext cx="3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35" name="Rectangle 330"/>
              <p:cNvSpPr>
                <a:spLocks noChangeArrowheads="1"/>
              </p:cNvSpPr>
              <p:nvPr/>
            </p:nvSpPr>
            <p:spPr bwMode="auto">
              <a:xfrm>
                <a:off x="8" y="491"/>
                <a:ext cx="5" cy="3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36" name="Freeform 331"/>
              <p:cNvSpPr>
                <a:spLocks/>
              </p:cNvSpPr>
              <p:nvPr/>
            </p:nvSpPr>
            <p:spPr bwMode="auto">
              <a:xfrm>
                <a:off x="1867" y="491"/>
                <a:ext cx="202" cy="3"/>
              </a:xfrm>
              <a:custGeom>
                <a:avLst/>
                <a:gdLst>
                  <a:gd name="T0" fmla="*/ 0 w 202"/>
                  <a:gd name="T1" fmla="*/ 0 h 3"/>
                  <a:gd name="T2" fmla="*/ 3 w 202"/>
                  <a:gd name="T3" fmla="*/ 0 h 3"/>
                  <a:gd name="T4" fmla="*/ 202 w 202"/>
                  <a:gd name="T5" fmla="*/ 0 h 3"/>
                  <a:gd name="T6" fmla="*/ 202 w 202"/>
                  <a:gd name="T7" fmla="*/ 3 h 3"/>
                  <a:gd name="T8" fmla="*/ 0 w 202"/>
                  <a:gd name="T9" fmla="*/ 3 h 3"/>
                  <a:gd name="T10" fmla="*/ 0 w 202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02" h="3">
                    <a:moveTo>
                      <a:pt x="0" y="0"/>
                    </a:moveTo>
                    <a:lnTo>
                      <a:pt x="3" y="0"/>
                    </a:lnTo>
                    <a:lnTo>
                      <a:pt x="202" y="0"/>
                    </a:lnTo>
                    <a:lnTo>
                      <a:pt x="202" y="3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37" name="Freeform 332"/>
              <p:cNvSpPr>
                <a:spLocks noEditPoints="1"/>
              </p:cNvSpPr>
              <p:nvPr/>
            </p:nvSpPr>
            <p:spPr bwMode="auto">
              <a:xfrm>
                <a:off x="5556" y="182"/>
                <a:ext cx="168" cy="94"/>
              </a:xfrm>
              <a:custGeom>
                <a:avLst/>
                <a:gdLst>
                  <a:gd name="T0" fmla="*/ 108 w 168"/>
                  <a:gd name="T1" fmla="*/ 47 h 94"/>
                  <a:gd name="T2" fmla="*/ 118 w 168"/>
                  <a:gd name="T3" fmla="*/ 58 h 94"/>
                  <a:gd name="T4" fmla="*/ 128 w 168"/>
                  <a:gd name="T5" fmla="*/ 47 h 94"/>
                  <a:gd name="T6" fmla="*/ 137 w 168"/>
                  <a:gd name="T7" fmla="*/ 35 h 94"/>
                  <a:gd name="T8" fmla="*/ 118 w 168"/>
                  <a:gd name="T9" fmla="*/ 35 h 94"/>
                  <a:gd name="T10" fmla="*/ 97 w 168"/>
                  <a:gd name="T11" fmla="*/ 35 h 94"/>
                  <a:gd name="T12" fmla="*/ 108 w 168"/>
                  <a:gd name="T13" fmla="*/ 47 h 94"/>
                  <a:gd name="T14" fmla="*/ 53 w 168"/>
                  <a:gd name="T15" fmla="*/ 19 h 94"/>
                  <a:gd name="T16" fmla="*/ 53 w 168"/>
                  <a:gd name="T17" fmla="*/ 19 h 94"/>
                  <a:gd name="T18" fmla="*/ 49 w 168"/>
                  <a:gd name="T19" fmla="*/ 14 h 94"/>
                  <a:gd name="T20" fmla="*/ 44 w 168"/>
                  <a:gd name="T21" fmla="*/ 12 h 94"/>
                  <a:gd name="T22" fmla="*/ 38 w 168"/>
                  <a:gd name="T23" fmla="*/ 10 h 94"/>
                  <a:gd name="T24" fmla="*/ 31 w 168"/>
                  <a:gd name="T25" fmla="*/ 9 h 94"/>
                  <a:gd name="T26" fmla="*/ 31 w 168"/>
                  <a:gd name="T27" fmla="*/ 0 h 94"/>
                  <a:gd name="T28" fmla="*/ 168 w 168"/>
                  <a:gd name="T29" fmla="*/ 0 h 94"/>
                  <a:gd name="T30" fmla="*/ 168 w 168"/>
                  <a:gd name="T31" fmla="*/ 94 h 94"/>
                  <a:gd name="T32" fmla="*/ 0 w 168"/>
                  <a:gd name="T33" fmla="*/ 94 h 94"/>
                  <a:gd name="T34" fmla="*/ 0 w 168"/>
                  <a:gd name="T35" fmla="*/ 90 h 94"/>
                  <a:gd name="T36" fmla="*/ 20 w 168"/>
                  <a:gd name="T37" fmla="*/ 68 h 94"/>
                  <a:gd name="T38" fmla="*/ 20 w 168"/>
                  <a:gd name="T39" fmla="*/ 68 h 94"/>
                  <a:gd name="T40" fmla="*/ 25 w 168"/>
                  <a:gd name="T41" fmla="*/ 70 h 94"/>
                  <a:gd name="T42" fmla="*/ 31 w 168"/>
                  <a:gd name="T43" fmla="*/ 70 h 94"/>
                  <a:gd name="T44" fmla="*/ 31 w 168"/>
                  <a:gd name="T45" fmla="*/ 70 h 94"/>
                  <a:gd name="T46" fmla="*/ 38 w 168"/>
                  <a:gd name="T47" fmla="*/ 70 h 94"/>
                  <a:gd name="T48" fmla="*/ 44 w 168"/>
                  <a:gd name="T49" fmla="*/ 68 h 94"/>
                  <a:gd name="T50" fmla="*/ 49 w 168"/>
                  <a:gd name="T51" fmla="*/ 65 h 94"/>
                  <a:gd name="T52" fmla="*/ 53 w 168"/>
                  <a:gd name="T53" fmla="*/ 62 h 94"/>
                  <a:gd name="T54" fmla="*/ 53 w 168"/>
                  <a:gd name="T55" fmla="*/ 62 h 94"/>
                  <a:gd name="T56" fmla="*/ 58 w 168"/>
                  <a:gd name="T57" fmla="*/ 56 h 94"/>
                  <a:gd name="T58" fmla="*/ 60 w 168"/>
                  <a:gd name="T59" fmla="*/ 52 h 94"/>
                  <a:gd name="T60" fmla="*/ 62 w 168"/>
                  <a:gd name="T61" fmla="*/ 47 h 94"/>
                  <a:gd name="T62" fmla="*/ 62 w 168"/>
                  <a:gd name="T63" fmla="*/ 40 h 94"/>
                  <a:gd name="T64" fmla="*/ 62 w 168"/>
                  <a:gd name="T65" fmla="*/ 40 h 94"/>
                  <a:gd name="T66" fmla="*/ 62 w 168"/>
                  <a:gd name="T67" fmla="*/ 34 h 94"/>
                  <a:gd name="T68" fmla="*/ 60 w 168"/>
                  <a:gd name="T69" fmla="*/ 28 h 94"/>
                  <a:gd name="T70" fmla="*/ 58 w 168"/>
                  <a:gd name="T71" fmla="*/ 23 h 94"/>
                  <a:gd name="T72" fmla="*/ 53 w 168"/>
                  <a:gd name="T73" fmla="*/ 19 h 94"/>
                  <a:gd name="T74" fmla="*/ 53 w 168"/>
                  <a:gd name="T75" fmla="*/ 19 h 94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68" h="94">
                    <a:moveTo>
                      <a:pt x="108" y="47"/>
                    </a:moveTo>
                    <a:lnTo>
                      <a:pt x="118" y="58"/>
                    </a:lnTo>
                    <a:lnTo>
                      <a:pt x="128" y="47"/>
                    </a:lnTo>
                    <a:lnTo>
                      <a:pt x="137" y="35"/>
                    </a:lnTo>
                    <a:lnTo>
                      <a:pt x="118" y="35"/>
                    </a:lnTo>
                    <a:lnTo>
                      <a:pt x="97" y="35"/>
                    </a:lnTo>
                    <a:lnTo>
                      <a:pt x="108" y="47"/>
                    </a:lnTo>
                    <a:close/>
                    <a:moveTo>
                      <a:pt x="53" y="19"/>
                    </a:moveTo>
                    <a:lnTo>
                      <a:pt x="53" y="19"/>
                    </a:lnTo>
                    <a:lnTo>
                      <a:pt x="49" y="14"/>
                    </a:lnTo>
                    <a:lnTo>
                      <a:pt x="44" y="12"/>
                    </a:lnTo>
                    <a:lnTo>
                      <a:pt x="38" y="10"/>
                    </a:lnTo>
                    <a:lnTo>
                      <a:pt x="31" y="9"/>
                    </a:lnTo>
                    <a:lnTo>
                      <a:pt x="31" y="0"/>
                    </a:lnTo>
                    <a:lnTo>
                      <a:pt x="168" y="0"/>
                    </a:lnTo>
                    <a:lnTo>
                      <a:pt x="168" y="94"/>
                    </a:lnTo>
                    <a:lnTo>
                      <a:pt x="0" y="94"/>
                    </a:lnTo>
                    <a:lnTo>
                      <a:pt x="0" y="90"/>
                    </a:lnTo>
                    <a:lnTo>
                      <a:pt x="20" y="68"/>
                    </a:lnTo>
                    <a:lnTo>
                      <a:pt x="25" y="70"/>
                    </a:lnTo>
                    <a:lnTo>
                      <a:pt x="31" y="70"/>
                    </a:lnTo>
                    <a:lnTo>
                      <a:pt x="38" y="70"/>
                    </a:lnTo>
                    <a:lnTo>
                      <a:pt x="44" y="68"/>
                    </a:lnTo>
                    <a:lnTo>
                      <a:pt x="49" y="65"/>
                    </a:lnTo>
                    <a:lnTo>
                      <a:pt x="53" y="62"/>
                    </a:lnTo>
                    <a:lnTo>
                      <a:pt x="58" y="56"/>
                    </a:lnTo>
                    <a:lnTo>
                      <a:pt x="60" y="52"/>
                    </a:lnTo>
                    <a:lnTo>
                      <a:pt x="62" y="47"/>
                    </a:lnTo>
                    <a:lnTo>
                      <a:pt x="62" y="40"/>
                    </a:lnTo>
                    <a:lnTo>
                      <a:pt x="62" y="34"/>
                    </a:lnTo>
                    <a:lnTo>
                      <a:pt x="60" y="28"/>
                    </a:lnTo>
                    <a:lnTo>
                      <a:pt x="58" y="23"/>
                    </a:lnTo>
                    <a:lnTo>
                      <a:pt x="53" y="19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38" name="Freeform 333"/>
              <p:cNvSpPr>
                <a:spLocks/>
              </p:cNvSpPr>
              <p:nvPr/>
            </p:nvSpPr>
            <p:spPr bwMode="auto">
              <a:xfrm>
                <a:off x="5054" y="372"/>
                <a:ext cx="24" cy="8"/>
              </a:xfrm>
              <a:custGeom>
                <a:avLst/>
                <a:gdLst>
                  <a:gd name="T0" fmla="*/ 0 w 24"/>
                  <a:gd name="T1" fmla="*/ 0 h 8"/>
                  <a:gd name="T2" fmla="*/ 0 w 24"/>
                  <a:gd name="T3" fmla="*/ 0 h 8"/>
                  <a:gd name="T4" fmla="*/ 6 w 24"/>
                  <a:gd name="T5" fmla="*/ 2 h 8"/>
                  <a:gd name="T6" fmla="*/ 10 w 24"/>
                  <a:gd name="T7" fmla="*/ 5 h 8"/>
                  <a:gd name="T8" fmla="*/ 24 w 24"/>
                  <a:gd name="T9" fmla="*/ 5 h 8"/>
                  <a:gd name="T10" fmla="*/ 24 w 24"/>
                  <a:gd name="T11" fmla="*/ 8 h 8"/>
                  <a:gd name="T12" fmla="*/ 8 w 24"/>
                  <a:gd name="T13" fmla="*/ 8 h 8"/>
                  <a:gd name="T14" fmla="*/ 8 w 24"/>
                  <a:gd name="T15" fmla="*/ 8 h 8"/>
                  <a:gd name="T16" fmla="*/ 4 w 24"/>
                  <a:gd name="T17" fmla="*/ 5 h 8"/>
                  <a:gd name="T18" fmla="*/ 0 w 24"/>
                  <a:gd name="T19" fmla="*/ 2 h 8"/>
                  <a:gd name="T20" fmla="*/ 0 w 24"/>
                  <a:gd name="T21" fmla="*/ 0 h 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8">
                    <a:moveTo>
                      <a:pt x="0" y="0"/>
                    </a:moveTo>
                    <a:lnTo>
                      <a:pt x="0" y="0"/>
                    </a:lnTo>
                    <a:lnTo>
                      <a:pt x="6" y="2"/>
                    </a:lnTo>
                    <a:lnTo>
                      <a:pt x="10" y="5"/>
                    </a:lnTo>
                    <a:lnTo>
                      <a:pt x="24" y="5"/>
                    </a:lnTo>
                    <a:lnTo>
                      <a:pt x="24" y="8"/>
                    </a:lnTo>
                    <a:lnTo>
                      <a:pt x="8" y="8"/>
                    </a:lnTo>
                    <a:lnTo>
                      <a:pt x="4" y="5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39" name="Rectangle 334"/>
              <p:cNvSpPr>
                <a:spLocks noChangeArrowheads="1"/>
              </p:cNvSpPr>
              <p:nvPr/>
            </p:nvSpPr>
            <p:spPr bwMode="auto">
              <a:xfrm>
                <a:off x="5031" y="414"/>
                <a:ext cx="9" cy="3"/>
              </a:xfrm>
              <a:prstGeom prst="rect">
                <a:avLst/>
              </a:prstGeom>
              <a:solidFill>
                <a:srgbClr val="00A5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40" name="Freeform 335"/>
              <p:cNvSpPr>
                <a:spLocks/>
              </p:cNvSpPr>
              <p:nvPr/>
            </p:nvSpPr>
            <p:spPr bwMode="auto">
              <a:xfrm>
                <a:off x="5532" y="360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0 w 2"/>
                  <a:gd name="T11" fmla="*/ 2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41" name="Rectangle 336"/>
              <p:cNvSpPr>
                <a:spLocks noChangeArrowheads="1"/>
              </p:cNvSpPr>
              <p:nvPr/>
            </p:nvSpPr>
            <p:spPr bwMode="auto">
              <a:xfrm>
                <a:off x="5012" y="417"/>
                <a:ext cx="5" cy="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42" name="Freeform 337"/>
              <p:cNvSpPr>
                <a:spLocks/>
              </p:cNvSpPr>
              <p:nvPr/>
            </p:nvSpPr>
            <p:spPr bwMode="auto">
              <a:xfrm>
                <a:off x="5053" y="389"/>
                <a:ext cx="2" cy="21"/>
              </a:xfrm>
              <a:custGeom>
                <a:avLst/>
                <a:gdLst>
                  <a:gd name="T0" fmla="*/ 1 w 2"/>
                  <a:gd name="T1" fmla="*/ 8 h 21"/>
                  <a:gd name="T2" fmla="*/ 1 w 2"/>
                  <a:gd name="T3" fmla="*/ 0 h 21"/>
                  <a:gd name="T4" fmla="*/ 2 w 2"/>
                  <a:gd name="T5" fmla="*/ 0 h 21"/>
                  <a:gd name="T6" fmla="*/ 2 w 2"/>
                  <a:gd name="T7" fmla="*/ 21 h 21"/>
                  <a:gd name="T8" fmla="*/ 0 w 2"/>
                  <a:gd name="T9" fmla="*/ 21 h 21"/>
                  <a:gd name="T10" fmla="*/ 0 w 2"/>
                  <a:gd name="T11" fmla="*/ 11 h 21"/>
                  <a:gd name="T12" fmla="*/ 1 w 2"/>
                  <a:gd name="T13" fmla="*/ 11 h 21"/>
                  <a:gd name="T14" fmla="*/ 1 w 2"/>
                  <a:gd name="T15" fmla="*/ 8 h 2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1">
                    <a:moveTo>
                      <a:pt x="1" y="8"/>
                    </a:moveTo>
                    <a:lnTo>
                      <a:pt x="1" y="0"/>
                    </a:lnTo>
                    <a:lnTo>
                      <a:pt x="2" y="0"/>
                    </a:lnTo>
                    <a:lnTo>
                      <a:pt x="2" y="21"/>
                    </a:lnTo>
                    <a:lnTo>
                      <a:pt x="0" y="21"/>
                    </a:lnTo>
                    <a:lnTo>
                      <a:pt x="0" y="11"/>
                    </a:lnTo>
                    <a:lnTo>
                      <a:pt x="1" y="11"/>
                    </a:lnTo>
                    <a:lnTo>
                      <a:pt x="1" y="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43" name="Freeform 338"/>
              <p:cNvSpPr>
                <a:spLocks/>
              </p:cNvSpPr>
              <p:nvPr/>
            </p:nvSpPr>
            <p:spPr bwMode="auto">
              <a:xfrm>
                <a:off x="5010" y="391"/>
                <a:ext cx="38" cy="3"/>
              </a:xfrm>
              <a:custGeom>
                <a:avLst/>
                <a:gdLst>
                  <a:gd name="T0" fmla="*/ 38 w 38"/>
                  <a:gd name="T1" fmla="*/ 3 h 3"/>
                  <a:gd name="T2" fmla="*/ 2 w 38"/>
                  <a:gd name="T3" fmla="*/ 3 h 3"/>
                  <a:gd name="T4" fmla="*/ 2 w 38"/>
                  <a:gd name="T5" fmla="*/ 3 h 3"/>
                  <a:gd name="T6" fmla="*/ 0 w 38"/>
                  <a:gd name="T7" fmla="*/ 3 h 3"/>
                  <a:gd name="T8" fmla="*/ 0 w 38"/>
                  <a:gd name="T9" fmla="*/ 0 h 3"/>
                  <a:gd name="T10" fmla="*/ 38 w 38"/>
                  <a:gd name="T11" fmla="*/ 0 h 3"/>
                  <a:gd name="T12" fmla="*/ 38 w 38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3">
                    <a:moveTo>
                      <a:pt x="38" y="3"/>
                    </a:moveTo>
                    <a:lnTo>
                      <a:pt x="2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44" name="Freeform 339"/>
              <p:cNvSpPr>
                <a:spLocks/>
              </p:cNvSpPr>
              <p:nvPr/>
            </p:nvSpPr>
            <p:spPr bwMode="auto">
              <a:xfrm>
                <a:off x="5329" y="38"/>
                <a:ext cx="45" cy="38"/>
              </a:xfrm>
              <a:custGeom>
                <a:avLst/>
                <a:gdLst>
                  <a:gd name="T0" fmla="*/ 45 w 45"/>
                  <a:gd name="T1" fmla="*/ 38 h 38"/>
                  <a:gd name="T2" fmla="*/ 0 w 45"/>
                  <a:gd name="T3" fmla="*/ 38 h 38"/>
                  <a:gd name="T4" fmla="*/ 0 w 45"/>
                  <a:gd name="T5" fmla="*/ 0 h 38"/>
                  <a:gd name="T6" fmla="*/ 4 w 45"/>
                  <a:gd name="T7" fmla="*/ 0 h 38"/>
                  <a:gd name="T8" fmla="*/ 4 w 45"/>
                  <a:gd name="T9" fmla="*/ 35 h 38"/>
                  <a:gd name="T10" fmla="*/ 45 w 45"/>
                  <a:gd name="T11" fmla="*/ 35 h 38"/>
                  <a:gd name="T12" fmla="*/ 45 w 45"/>
                  <a:gd name="T13" fmla="*/ 38 h 3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5" h="38">
                    <a:moveTo>
                      <a:pt x="45" y="38"/>
                    </a:moveTo>
                    <a:lnTo>
                      <a:pt x="0" y="38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4" y="35"/>
                    </a:lnTo>
                    <a:lnTo>
                      <a:pt x="45" y="35"/>
                    </a:lnTo>
                    <a:lnTo>
                      <a:pt x="45" y="3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45" name="Freeform 340"/>
              <p:cNvSpPr>
                <a:spLocks/>
              </p:cNvSpPr>
              <p:nvPr/>
            </p:nvSpPr>
            <p:spPr bwMode="auto">
              <a:xfrm>
                <a:off x="5562" y="382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46" name="Freeform 341"/>
              <p:cNvSpPr>
                <a:spLocks/>
              </p:cNvSpPr>
              <p:nvPr/>
            </p:nvSpPr>
            <p:spPr bwMode="auto">
              <a:xfrm>
                <a:off x="5336" y="38"/>
                <a:ext cx="38" cy="32"/>
              </a:xfrm>
              <a:custGeom>
                <a:avLst/>
                <a:gdLst>
                  <a:gd name="T0" fmla="*/ 4 w 38"/>
                  <a:gd name="T1" fmla="*/ 29 h 32"/>
                  <a:gd name="T2" fmla="*/ 26 w 38"/>
                  <a:gd name="T3" fmla="*/ 29 h 32"/>
                  <a:gd name="T4" fmla="*/ 26 w 38"/>
                  <a:gd name="T5" fmla="*/ 29 h 32"/>
                  <a:gd name="T6" fmla="*/ 38 w 38"/>
                  <a:gd name="T7" fmla="*/ 29 h 32"/>
                  <a:gd name="T8" fmla="*/ 38 w 38"/>
                  <a:gd name="T9" fmla="*/ 32 h 32"/>
                  <a:gd name="T10" fmla="*/ 0 w 38"/>
                  <a:gd name="T11" fmla="*/ 32 h 32"/>
                  <a:gd name="T12" fmla="*/ 0 w 38"/>
                  <a:gd name="T13" fmla="*/ 0 h 32"/>
                  <a:gd name="T14" fmla="*/ 3 w 38"/>
                  <a:gd name="T15" fmla="*/ 0 h 32"/>
                  <a:gd name="T16" fmla="*/ 3 w 38"/>
                  <a:gd name="T17" fmla="*/ 29 h 32"/>
                  <a:gd name="T18" fmla="*/ 4 w 38"/>
                  <a:gd name="T19" fmla="*/ 29 h 32"/>
                  <a:gd name="T20" fmla="*/ 4 w 38"/>
                  <a:gd name="T21" fmla="*/ 29 h 3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8" h="32">
                    <a:moveTo>
                      <a:pt x="4" y="29"/>
                    </a:moveTo>
                    <a:lnTo>
                      <a:pt x="26" y="29"/>
                    </a:lnTo>
                    <a:lnTo>
                      <a:pt x="38" y="29"/>
                    </a:lnTo>
                    <a:lnTo>
                      <a:pt x="38" y="32"/>
                    </a:lnTo>
                    <a:lnTo>
                      <a:pt x="0" y="3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9"/>
                    </a:lnTo>
                    <a:lnTo>
                      <a:pt x="4" y="2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47" name="Freeform 342"/>
              <p:cNvSpPr>
                <a:spLocks/>
              </p:cNvSpPr>
              <p:nvPr/>
            </p:nvSpPr>
            <p:spPr bwMode="auto">
              <a:xfrm>
                <a:off x="5511" y="382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3 w 3"/>
                  <a:gd name="T3" fmla="*/ 0 h 1"/>
                  <a:gd name="T4" fmla="*/ 3 w 3"/>
                  <a:gd name="T5" fmla="*/ 0 h 1"/>
                  <a:gd name="T6" fmla="*/ 2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0" y="0"/>
                    </a:move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48" name="Rectangle 343"/>
              <p:cNvSpPr>
                <a:spLocks noChangeArrowheads="1"/>
              </p:cNvSpPr>
              <p:nvPr/>
            </p:nvSpPr>
            <p:spPr bwMode="auto">
              <a:xfrm>
                <a:off x="5017" y="410"/>
                <a:ext cx="10" cy="4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49" name="Rectangle 344"/>
              <p:cNvSpPr>
                <a:spLocks noChangeArrowheads="1"/>
              </p:cNvSpPr>
              <p:nvPr/>
            </p:nvSpPr>
            <p:spPr bwMode="auto">
              <a:xfrm>
                <a:off x="5006" y="417"/>
                <a:ext cx="3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50" name="Rectangle 345"/>
              <p:cNvSpPr>
                <a:spLocks noChangeArrowheads="1"/>
              </p:cNvSpPr>
              <p:nvPr/>
            </p:nvSpPr>
            <p:spPr bwMode="auto">
              <a:xfrm>
                <a:off x="5374" y="76"/>
                <a:ext cx="3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51" name="Freeform 346"/>
              <p:cNvSpPr>
                <a:spLocks/>
              </p:cNvSpPr>
              <p:nvPr/>
            </p:nvSpPr>
            <p:spPr bwMode="auto">
              <a:xfrm>
                <a:off x="4985" y="376"/>
                <a:ext cx="21" cy="41"/>
              </a:xfrm>
              <a:custGeom>
                <a:avLst/>
                <a:gdLst>
                  <a:gd name="T0" fmla="*/ 14 w 21"/>
                  <a:gd name="T1" fmla="*/ 6 h 41"/>
                  <a:gd name="T2" fmla="*/ 14 w 21"/>
                  <a:gd name="T3" fmla="*/ 7 h 41"/>
                  <a:gd name="T4" fmla="*/ 3 w 21"/>
                  <a:gd name="T5" fmla="*/ 7 h 41"/>
                  <a:gd name="T6" fmla="*/ 3 w 21"/>
                  <a:gd name="T7" fmla="*/ 34 h 41"/>
                  <a:gd name="T8" fmla="*/ 3 w 21"/>
                  <a:gd name="T9" fmla="*/ 38 h 41"/>
                  <a:gd name="T10" fmla="*/ 21 w 21"/>
                  <a:gd name="T11" fmla="*/ 38 h 41"/>
                  <a:gd name="T12" fmla="*/ 21 w 21"/>
                  <a:gd name="T13" fmla="*/ 41 h 41"/>
                  <a:gd name="T14" fmla="*/ 0 w 21"/>
                  <a:gd name="T15" fmla="*/ 41 h 41"/>
                  <a:gd name="T16" fmla="*/ 0 w 21"/>
                  <a:gd name="T17" fmla="*/ 4 h 41"/>
                  <a:gd name="T18" fmla="*/ 14 w 21"/>
                  <a:gd name="T19" fmla="*/ 4 h 41"/>
                  <a:gd name="T20" fmla="*/ 14 w 21"/>
                  <a:gd name="T21" fmla="*/ 4 h 41"/>
                  <a:gd name="T22" fmla="*/ 20 w 21"/>
                  <a:gd name="T23" fmla="*/ 0 h 41"/>
                  <a:gd name="T24" fmla="*/ 20 w 21"/>
                  <a:gd name="T25" fmla="*/ 3 h 41"/>
                  <a:gd name="T26" fmla="*/ 20 w 21"/>
                  <a:gd name="T27" fmla="*/ 3 h 41"/>
                  <a:gd name="T28" fmla="*/ 16 w 21"/>
                  <a:gd name="T29" fmla="*/ 6 h 41"/>
                  <a:gd name="T30" fmla="*/ 16 w 21"/>
                  <a:gd name="T31" fmla="*/ 6 h 41"/>
                  <a:gd name="T32" fmla="*/ 14 w 21"/>
                  <a:gd name="T33" fmla="*/ 6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1" h="41">
                    <a:moveTo>
                      <a:pt x="14" y="6"/>
                    </a:moveTo>
                    <a:lnTo>
                      <a:pt x="14" y="7"/>
                    </a:lnTo>
                    <a:lnTo>
                      <a:pt x="3" y="7"/>
                    </a:lnTo>
                    <a:lnTo>
                      <a:pt x="3" y="34"/>
                    </a:lnTo>
                    <a:lnTo>
                      <a:pt x="3" y="38"/>
                    </a:lnTo>
                    <a:lnTo>
                      <a:pt x="21" y="38"/>
                    </a:lnTo>
                    <a:lnTo>
                      <a:pt x="21" y="41"/>
                    </a:lnTo>
                    <a:lnTo>
                      <a:pt x="0" y="41"/>
                    </a:lnTo>
                    <a:lnTo>
                      <a:pt x="0" y="4"/>
                    </a:lnTo>
                    <a:lnTo>
                      <a:pt x="14" y="4"/>
                    </a:lnTo>
                    <a:lnTo>
                      <a:pt x="20" y="0"/>
                    </a:lnTo>
                    <a:lnTo>
                      <a:pt x="20" y="3"/>
                    </a:lnTo>
                    <a:lnTo>
                      <a:pt x="16" y="6"/>
                    </a:lnTo>
                    <a:lnTo>
                      <a:pt x="14" y="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52" name="Rectangle 347"/>
              <p:cNvSpPr>
                <a:spLocks noChangeArrowheads="1"/>
              </p:cNvSpPr>
              <p:nvPr/>
            </p:nvSpPr>
            <p:spPr bwMode="auto">
              <a:xfrm>
                <a:off x="5379" y="67"/>
                <a:ext cx="5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53" name="Rectangle 348"/>
              <p:cNvSpPr>
                <a:spLocks noChangeArrowheads="1"/>
              </p:cNvSpPr>
              <p:nvPr/>
            </p:nvSpPr>
            <p:spPr bwMode="auto">
              <a:xfrm>
                <a:off x="5417" y="8"/>
                <a:ext cx="7" cy="3"/>
              </a:xfrm>
              <a:prstGeom prst="rect">
                <a:avLst/>
              </a:prstGeom>
              <a:solidFill>
                <a:srgbClr val="0E22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54" name="Freeform 349"/>
              <p:cNvSpPr>
                <a:spLocks/>
              </p:cNvSpPr>
              <p:nvPr/>
            </p:nvSpPr>
            <p:spPr bwMode="auto">
              <a:xfrm>
                <a:off x="5051" y="372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3 w 3"/>
                  <a:gd name="T5" fmla="*/ 0 h 2"/>
                  <a:gd name="T6" fmla="*/ 3 w 3"/>
                  <a:gd name="T7" fmla="*/ 2 h 2"/>
                  <a:gd name="T8" fmla="*/ 3 w 3"/>
                  <a:gd name="T9" fmla="*/ 2 h 2"/>
                  <a:gd name="T10" fmla="*/ 0 w 3"/>
                  <a:gd name="T11" fmla="*/ 2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55" name="Rectangle 350"/>
              <p:cNvSpPr>
                <a:spLocks noChangeArrowheads="1"/>
              </p:cNvSpPr>
              <p:nvPr/>
            </p:nvSpPr>
            <p:spPr bwMode="auto">
              <a:xfrm>
                <a:off x="5006" y="400"/>
                <a:ext cx="3" cy="10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56" name="Freeform 351"/>
              <p:cNvSpPr>
                <a:spLocks/>
              </p:cNvSpPr>
              <p:nvPr/>
            </p:nvSpPr>
            <p:spPr bwMode="auto">
              <a:xfrm>
                <a:off x="570" y="195"/>
                <a:ext cx="52" cy="70"/>
              </a:xfrm>
              <a:custGeom>
                <a:avLst/>
                <a:gdLst>
                  <a:gd name="T0" fmla="*/ 0 w 52"/>
                  <a:gd name="T1" fmla="*/ 0 h 70"/>
                  <a:gd name="T2" fmla="*/ 41 w 52"/>
                  <a:gd name="T3" fmla="*/ 0 h 70"/>
                  <a:gd name="T4" fmla="*/ 41 w 52"/>
                  <a:gd name="T5" fmla="*/ 1 h 70"/>
                  <a:gd name="T6" fmla="*/ 1 w 52"/>
                  <a:gd name="T7" fmla="*/ 1 h 70"/>
                  <a:gd name="T8" fmla="*/ 1 w 52"/>
                  <a:gd name="T9" fmla="*/ 69 h 70"/>
                  <a:gd name="T10" fmla="*/ 52 w 52"/>
                  <a:gd name="T11" fmla="*/ 69 h 70"/>
                  <a:gd name="T12" fmla="*/ 52 w 52"/>
                  <a:gd name="T13" fmla="*/ 70 h 70"/>
                  <a:gd name="T14" fmla="*/ 0 w 52"/>
                  <a:gd name="T15" fmla="*/ 70 h 70"/>
                  <a:gd name="T16" fmla="*/ 0 w 52"/>
                  <a:gd name="T17" fmla="*/ 0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2" h="70">
                    <a:moveTo>
                      <a:pt x="0" y="0"/>
                    </a:moveTo>
                    <a:lnTo>
                      <a:pt x="41" y="0"/>
                    </a:lnTo>
                    <a:lnTo>
                      <a:pt x="41" y="1"/>
                    </a:lnTo>
                    <a:lnTo>
                      <a:pt x="1" y="1"/>
                    </a:lnTo>
                    <a:lnTo>
                      <a:pt x="1" y="69"/>
                    </a:lnTo>
                    <a:lnTo>
                      <a:pt x="52" y="69"/>
                    </a:lnTo>
                    <a:lnTo>
                      <a:pt x="52" y="70"/>
                    </a:lnTo>
                    <a:lnTo>
                      <a:pt x="0" y="7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57" name="Freeform 352"/>
              <p:cNvSpPr>
                <a:spLocks/>
              </p:cNvSpPr>
              <p:nvPr/>
            </p:nvSpPr>
            <p:spPr bwMode="auto">
              <a:xfrm>
                <a:off x="4302" y="182"/>
                <a:ext cx="1285" cy="94"/>
              </a:xfrm>
              <a:custGeom>
                <a:avLst/>
                <a:gdLst>
                  <a:gd name="T0" fmla="*/ 1254 w 1285"/>
                  <a:gd name="T1" fmla="*/ 94 h 94"/>
                  <a:gd name="T2" fmla="*/ 0 w 1285"/>
                  <a:gd name="T3" fmla="*/ 94 h 94"/>
                  <a:gd name="T4" fmla="*/ 0 w 1285"/>
                  <a:gd name="T5" fmla="*/ 0 h 94"/>
                  <a:gd name="T6" fmla="*/ 1285 w 1285"/>
                  <a:gd name="T7" fmla="*/ 0 h 94"/>
                  <a:gd name="T8" fmla="*/ 1285 w 1285"/>
                  <a:gd name="T9" fmla="*/ 9 h 94"/>
                  <a:gd name="T10" fmla="*/ 1285 w 1285"/>
                  <a:gd name="T11" fmla="*/ 9 h 94"/>
                  <a:gd name="T12" fmla="*/ 1279 w 1285"/>
                  <a:gd name="T13" fmla="*/ 10 h 94"/>
                  <a:gd name="T14" fmla="*/ 1274 w 1285"/>
                  <a:gd name="T15" fmla="*/ 12 h 94"/>
                  <a:gd name="T16" fmla="*/ 1268 w 1285"/>
                  <a:gd name="T17" fmla="*/ 14 h 94"/>
                  <a:gd name="T18" fmla="*/ 1264 w 1285"/>
                  <a:gd name="T19" fmla="*/ 19 h 94"/>
                  <a:gd name="T20" fmla="*/ 1264 w 1285"/>
                  <a:gd name="T21" fmla="*/ 19 h 94"/>
                  <a:gd name="T22" fmla="*/ 1260 w 1285"/>
                  <a:gd name="T23" fmla="*/ 23 h 94"/>
                  <a:gd name="T24" fmla="*/ 1257 w 1285"/>
                  <a:gd name="T25" fmla="*/ 28 h 94"/>
                  <a:gd name="T26" fmla="*/ 1255 w 1285"/>
                  <a:gd name="T27" fmla="*/ 34 h 94"/>
                  <a:gd name="T28" fmla="*/ 1254 w 1285"/>
                  <a:gd name="T29" fmla="*/ 40 h 94"/>
                  <a:gd name="T30" fmla="*/ 1254 w 1285"/>
                  <a:gd name="T31" fmla="*/ 40 h 94"/>
                  <a:gd name="T32" fmla="*/ 1257 w 1285"/>
                  <a:gd name="T33" fmla="*/ 49 h 94"/>
                  <a:gd name="T34" fmla="*/ 1261 w 1285"/>
                  <a:gd name="T35" fmla="*/ 58 h 94"/>
                  <a:gd name="T36" fmla="*/ 1241 w 1285"/>
                  <a:gd name="T37" fmla="*/ 80 h 94"/>
                  <a:gd name="T38" fmla="*/ 1254 w 1285"/>
                  <a:gd name="T39" fmla="*/ 90 h 94"/>
                  <a:gd name="T40" fmla="*/ 1254 w 1285"/>
                  <a:gd name="T41" fmla="*/ 94 h 9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285" h="94">
                    <a:moveTo>
                      <a:pt x="1254" y="94"/>
                    </a:moveTo>
                    <a:lnTo>
                      <a:pt x="0" y="94"/>
                    </a:lnTo>
                    <a:lnTo>
                      <a:pt x="0" y="0"/>
                    </a:lnTo>
                    <a:lnTo>
                      <a:pt x="1285" y="0"/>
                    </a:lnTo>
                    <a:lnTo>
                      <a:pt x="1285" y="9"/>
                    </a:lnTo>
                    <a:lnTo>
                      <a:pt x="1279" y="10"/>
                    </a:lnTo>
                    <a:lnTo>
                      <a:pt x="1274" y="12"/>
                    </a:lnTo>
                    <a:lnTo>
                      <a:pt x="1268" y="14"/>
                    </a:lnTo>
                    <a:lnTo>
                      <a:pt x="1264" y="19"/>
                    </a:lnTo>
                    <a:lnTo>
                      <a:pt x="1260" y="23"/>
                    </a:lnTo>
                    <a:lnTo>
                      <a:pt x="1257" y="28"/>
                    </a:lnTo>
                    <a:lnTo>
                      <a:pt x="1255" y="34"/>
                    </a:lnTo>
                    <a:lnTo>
                      <a:pt x="1254" y="40"/>
                    </a:lnTo>
                    <a:lnTo>
                      <a:pt x="1257" y="49"/>
                    </a:lnTo>
                    <a:lnTo>
                      <a:pt x="1261" y="58"/>
                    </a:lnTo>
                    <a:lnTo>
                      <a:pt x="1241" y="80"/>
                    </a:lnTo>
                    <a:lnTo>
                      <a:pt x="1254" y="90"/>
                    </a:lnTo>
                    <a:lnTo>
                      <a:pt x="1254" y="94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58" name="Freeform 353"/>
              <p:cNvSpPr>
                <a:spLocks/>
              </p:cNvSpPr>
              <p:nvPr/>
            </p:nvSpPr>
            <p:spPr bwMode="auto">
              <a:xfrm>
                <a:off x="623" y="206"/>
                <a:ext cx="2" cy="59"/>
              </a:xfrm>
              <a:custGeom>
                <a:avLst/>
                <a:gdLst>
                  <a:gd name="T0" fmla="*/ 2 w 2"/>
                  <a:gd name="T1" fmla="*/ 0 h 59"/>
                  <a:gd name="T2" fmla="*/ 2 w 2"/>
                  <a:gd name="T3" fmla="*/ 59 h 59"/>
                  <a:gd name="T4" fmla="*/ 0 w 2"/>
                  <a:gd name="T5" fmla="*/ 59 h 59"/>
                  <a:gd name="T6" fmla="*/ 0 w 2"/>
                  <a:gd name="T7" fmla="*/ 58 h 59"/>
                  <a:gd name="T8" fmla="*/ 0 w 2"/>
                  <a:gd name="T9" fmla="*/ 0 h 59"/>
                  <a:gd name="T10" fmla="*/ 2 w 2"/>
                  <a:gd name="T11" fmla="*/ 0 h 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59">
                    <a:moveTo>
                      <a:pt x="2" y="0"/>
                    </a:moveTo>
                    <a:lnTo>
                      <a:pt x="2" y="59"/>
                    </a:lnTo>
                    <a:lnTo>
                      <a:pt x="0" y="59"/>
                    </a:lnTo>
                    <a:lnTo>
                      <a:pt x="0" y="58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59" name="Freeform 354"/>
              <p:cNvSpPr>
                <a:spLocks/>
              </p:cNvSpPr>
              <p:nvPr/>
            </p:nvSpPr>
            <p:spPr bwMode="auto">
              <a:xfrm>
                <a:off x="5507" y="408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2 h 2"/>
                  <a:gd name="T8" fmla="*/ 0 w 1"/>
                  <a:gd name="T9" fmla="*/ 2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60" name="Freeform 355"/>
              <p:cNvSpPr>
                <a:spLocks/>
              </p:cNvSpPr>
              <p:nvPr/>
            </p:nvSpPr>
            <p:spPr bwMode="auto">
              <a:xfrm>
                <a:off x="5339" y="29"/>
                <a:ext cx="45" cy="38"/>
              </a:xfrm>
              <a:custGeom>
                <a:avLst/>
                <a:gdLst>
                  <a:gd name="T0" fmla="*/ 40 w 45"/>
                  <a:gd name="T1" fmla="*/ 3 h 38"/>
                  <a:gd name="T2" fmla="*/ 0 w 45"/>
                  <a:gd name="T3" fmla="*/ 3 h 38"/>
                  <a:gd name="T4" fmla="*/ 0 w 45"/>
                  <a:gd name="T5" fmla="*/ 0 h 38"/>
                  <a:gd name="T6" fmla="*/ 45 w 45"/>
                  <a:gd name="T7" fmla="*/ 0 h 38"/>
                  <a:gd name="T8" fmla="*/ 45 w 45"/>
                  <a:gd name="T9" fmla="*/ 38 h 38"/>
                  <a:gd name="T10" fmla="*/ 40 w 45"/>
                  <a:gd name="T11" fmla="*/ 38 h 38"/>
                  <a:gd name="T12" fmla="*/ 40 w 45"/>
                  <a:gd name="T13" fmla="*/ 3 h 3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5" h="38">
                    <a:moveTo>
                      <a:pt x="40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45" y="0"/>
                    </a:lnTo>
                    <a:lnTo>
                      <a:pt x="45" y="38"/>
                    </a:lnTo>
                    <a:lnTo>
                      <a:pt x="40" y="38"/>
                    </a:lnTo>
                    <a:lnTo>
                      <a:pt x="40" y="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61" name="Freeform 356"/>
              <p:cNvSpPr>
                <a:spLocks/>
              </p:cNvSpPr>
              <p:nvPr/>
            </p:nvSpPr>
            <p:spPr bwMode="auto">
              <a:xfrm>
                <a:off x="5555" y="372"/>
                <a:ext cx="2" cy="2"/>
              </a:xfrm>
              <a:custGeom>
                <a:avLst/>
                <a:gdLst>
                  <a:gd name="T0" fmla="*/ 1 w 2"/>
                  <a:gd name="T1" fmla="*/ 2 h 2"/>
                  <a:gd name="T2" fmla="*/ 0 w 2"/>
                  <a:gd name="T3" fmla="*/ 1 h 2"/>
                  <a:gd name="T4" fmla="*/ 1 w 2"/>
                  <a:gd name="T5" fmla="*/ 0 h 2"/>
                  <a:gd name="T6" fmla="*/ 2 w 2"/>
                  <a:gd name="T7" fmla="*/ 1 h 2"/>
                  <a:gd name="T8" fmla="*/ 1 w 2"/>
                  <a:gd name="T9" fmla="*/ 2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62" name="Freeform 357"/>
              <p:cNvSpPr>
                <a:spLocks/>
              </p:cNvSpPr>
              <p:nvPr/>
            </p:nvSpPr>
            <p:spPr bwMode="auto">
              <a:xfrm>
                <a:off x="5055" y="377"/>
                <a:ext cx="26" cy="42"/>
              </a:xfrm>
              <a:custGeom>
                <a:avLst/>
                <a:gdLst>
                  <a:gd name="T0" fmla="*/ 26 w 26"/>
                  <a:gd name="T1" fmla="*/ 42 h 42"/>
                  <a:gd name="T2" fmla="*/ 0 w 26"/>
                  <a:gd name="T3" fmla="*/ 42 h 42"/>
                  <a:gd name="T4" fmla="*/ 0 w 26"/>
                  <a:gd name="T5" fmla="*/ 40 h 42"/>
                  <a:gd name="T6" fmla="*/ 23 w 26"/>
                  <a:gd name="T7" fmla="*/ 40 h 42"/>
                  <a:gd name="T8" fmla="*/ 23 w 26"/>
                  <a:gd name="T9" fmla="*/ 3 h 42"/>
                  <a:gd name="T10" fmla="*/ 23 w 26"/>
                  <a:gd name="T11" fmla="*/ 0 h 42"/>
                  <a:gd name="T12" fmla="*/ 26 w 26"/>
                  <a:gd name="T13" fmla="*/ 0 h 42"/>
                  <a:gd name="T14" fmla="*/ 26 w 26"/>
                  <a:gd name="T15" fmla="*/ 42 h 4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6" h="42">
                    <a:moveTo>
                      <a:pt x="26" y="42"/>
                    </a:moveTo>
                    <a:lnTo>
                      <a:pt x="0" y="42"/>
                    </a:lnTo>
                    <a:lnTo>
                      <a:pt x="0" y="40"/>
                    </a:lnTo>
                    <a:lnTo>
                      <a:pt x="23" y="40"/>
                    </a:lnTo>
                    <a:lnTo>
                      <a:pt x="23" y="3"/>
                    </a:lnTo>
                    <a:lnTo>
                      <a:pt x="23" y="0"/>
                    </a:lnTo>
                    <a:lnTo>
                      <a:pt x="26" y="0"/>
                    </a:lnTo>
                    <a:lnTo>
                      <a:pt x="26" y="4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63" name="Freeform 358"/>
              <p:cNvSpPr>
                <a:spLocks/>
              </p:cNvSpPr>
              <p:nvPr/>
            </p:nvSpPr>
            <p:spPr bwMode="auto">
              <a:xfrm>
                <a:off x="4528" y="380"/>
                <a:ext cx="3" cy="3"/>
              </a:xfrm>
              <a:custGeom>
                <a:avLst/>
                <a:gdLst>
                  <a:gd name="T0" fmla="*/ 0 w 3"/>
                  <a:gd name="T1" fmla="*/ 3 h 3"/>
                  <a:gd name="T2" fmla="*/ 3 w 3"/>
                  <a:gd name="T3" fmla="*/ 0 h 3"/>
                  <a:gd name="T4" fmla="*/ 3 w 3"/>
                  <a:gd name="T5" fmla="*/ 3 h 3"/>
                  <a:gd name="T6" fmla="*/ 0 w 3"/>
                  <a:gd name="T7" fmla="*/ 3 h 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" h="3">
                    <a:moveTo>
                      <a:pt x="0" y="3"/>
                    </a:moveTo>
                    <a:lnTo>
                      <a:pt x="3" y="0"/>
                    </a:lnTo>
                    <a:lnTo>
                      <a:pt x="3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64" name="Rectangle 359"/>
              <p:cNvSpPr>
                <a:spLocks noChangeArrowheads="1"/>
              </p:cNvSpPr>
              <p:nvPr/>
            </p:nvSpPr>
            <p:spPr bwMode="auto">
              <a:xfrm>
                <a:off x="5747" y="317"/>
                <a:ext cx="5" cy="143"/>
              </a:xfrm>
              <a:prstGeom prst="rect">
                <a:avLst/>
              </a:prstGeom>
              <a:solidFill>
                <a:srgbClr val="2E77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65" name="Freeform 360"/>
              <p:cNvSpPr>
                <a:spLocks noEditPoints="1"/>
              </p:cNvSpPr>
              <p:nvPr/>
            </p:nvSpPr>
            <p:spPr bwMode="auto">
              <a:xfrm>
                <a:off x="549" y="177"/>
                <a:ext cx="3698" cy="105"/>
              </a:xfrm>
              <a:custGeom>
                <a:avLst/>
                <a:gdLst>
                  <a:gd name="T0" fmla="*/ 0 w 3698"/>
                  <a:gd name="T1" fmla="*/ 0 h 105"/>
                  <a:gd name="T2" fmla="*/ 3698 w 3698"/>
                  <a:gd name="T3" fmla="*/ 0 h 105"/>
                  <a:gd name="T4" fmla="*/ 3698 w 3698"/>
                  <a:gd name="T5" fmla="*/ 102 h 105"/>
                  <a:gd name="T6" fmla="*/ 3698 w 3698"/>
                  <a:gd name="T7" fmla="*/ 105 h 105"/>
                  <a:gd name="T8" fmla="*/ 0 w 3698"/>
                  <a:gd name="T9" fmla="*/ 105 h 105"/>
                  <a:gd name="T10" fmla="*/ 0 w 3698"/>
                  <a:gd name="T11" fmla="*/ 0 h 105"/>
                  <a:gd name="T12" fmla="*/ 8 w 3698"/>
                  <a:gd name="T13" fmla="*/ 99 h 105"/>
                  <a:gd name="T14" fmla="*/ 3452 w 3698"/>
                  <a:gd name="T15" fmla="*/ 99 h 105"/>
                  <a:gd name="T16" fmla="*/ 3452 w 3698"/>
                  <a:gd name="T17" fmla="*/ 101 h 105"/>
                  <a:gd name="T18" fmla="*/ 3459 w 3698"/>
                  <a:gd name="T19" fmla="*/ 101 h 105"/>
                  <a:gd name="T20" fmla="*/ 3459 w 3698"/>
                  <a:gd name="T21" fmla="*/ 99 h 105"/>
                  <a:gd name="T22" fmla="*/ 3518 w 3698"/>
                  <a:gd name="T23" fmla="*/ 99 h 105"/>
                  <a:gd name="T24" fmla="*/ 3571 w 3698"/>
                  <a:gd name="T25" fmla="*/ 99 h 105"/>
                  <a:gd name="T26" fmla="*/ 3690 w 3698"/>
                  <a:gd name="T27" fmla="*/ 99 h 105"/>
                  <a:gd name="T28" fmla="*/ 3690 w 3698"/>
                  <a:gd name="T29" fmla="*/ 5 h 105"/>
                  <a:gd name="T30" fmla="*/ 3578 w 3698"/>
                  <a:gd name="T31" fmla="*/ 5 h 105"/>
                  <a:gd name="T32" fmla="*/ 3578 w 3698"/>
                  <a:gd name="T33" fmla="*/ 5 h 105"/>
                  <a:gd name="T34" fmla="*/ 3571 w 3698"/>
                  <a:gd name="T35" fmla="*/ 5 h 105"/>
                  <a:gd name="T36" fmla="*/ 3571 w 3698"/>
                  <a:gd name="T37" fmla="*/ 5 h 105"/>
                  <a:gd name="T38" fmla="*/ 3512 w 3698"/>
                  <a:gd name="T39" fmla="*/ 5 h 105"/>
                  <a:gd name="T40" fmla="*/ 3459 w 3698"/>
                  <a:gd name="T41" fmla="*/ 5 h 105"/>
                  <a:gd name="T42" fmla="*/ 8 w 3698"/>
                  <a:gd name="T43" fmla="*/ 5 h 105"/>
                  <a:gd name="T44" fmla="*/ 8 w 3698"/>
                  <a:gd name="T45" fmla="*/ 99 h 10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3698" h="105">
                    <a:moveTo>
                      <a:pt x="0" y="0"/>
                    </a:moveTo>
                    <a:lnTo>
                      <a:pt x="3698" y="0"/>
                    </a:lnTo>
                    <a:lnTo>
                      <a:pt x="3698" y="102"/>
                    </a:lnTo>
                    <a:lnTo>
                      <a:pt x="3698" y="105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  <a:moveTo>
                      <a:pt x="8" y="99"/>
                    </a:moveTo>
                    <a:lnTo>
                      <a:pt x="3452" y="99"/>
                    </a:lnTo>
                    <a:lnTo>
                      <a:pt x="3452" y="101"/>
                    </a:lnTo>
                    <a:lnTo>
                      <a:pt x="3459" y="101"/>
                    </a:lnTo>
                    <a:lnTo>
                      <a:pt x="3459" y="99"/>
                    </a:lnTo>
                    <a:lnTo>
                      <a:pt x="3518" y="99"/>
                    </a:lnTo>
                    <a:lnTo>
                      <a:pt x="3571" y="99"/>
                    </a:lnTo>
                    <a:lnTo>
                      <a:pt x="3690" y="99"/>
                    </a:lnTo>
                    <a:lnTo>
                      <a:pt x="3690" y="5"/>
                    </a:lnTo>
                    <a:lnTo>
                      <a:pt x="3578" y="5"/>
                    </a:lnTo>
                    <a:lnTo>
                      <a:pt x="3571" y="5"/>
                    </a:lnTo>
                    <a:lnTo>
                      <a:pt x="3512" y="5"/>
                    </a:lnTo>
                    <a:lnTo>
                      <a:pt x="3459" y="5"/>
                    </a:lnTo>
                    <a:lnTo>
                      <a:pt x="8" y="5"/>
                    </a:lnTo>
                    <a:lnTo>
                      <a:pt x="8" y="9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66" name="Freeform 361"/>
              <p:cNvSpPr>
                <a:spLocks/>
              </p:cNvSpPr>
              <p:nvPr/>
            </p:nvSpPr>
            <p:spPr bwMode="auto">
              <a:xfrm>
                <a:off x="5048" y="372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3 w 3"/>
                  <a:gd name="T5" fmla="*/ 0 h 2"/>
                  <a:gd name="T6" fmla="*/ 3 w 3"/>
                  <a:gd name="T7" fmla="*/ 2 h 2"/>
                  <a:gd name="T8" fmla="*/ 3 w 3"/>
                  <a:gd name="T9" fmla="*/ 2 h 2"/>
                  <a:gd name="T10" fmla="*/ 0 w 3"/>
                  <a:gd name="T11" fmla="*/ 2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67" name="Freeform 362"/>
              <p:cNvSpPr>
                <a:spLocks/>
              </p:cNvSpPr>
              <p:nvPr/>
            </p:nvSpPr>
            <p:spPr bwMode="auto">
              <a:xfrm>
                <a:off x="4988" y="410"/>
                <a:ext cx="18" cy="4"/>
              </a:xfrm>
              <a:custGeom>
                <a:avLst/>
                <a:gdLst>
                  <a:gd name="T0" fmla="*/ 11 w 18"/>
                  <a:gd name="T1" fmla="*/ 0 h 4"/>
                  <a:gd name="T2" fmla="*/ 18 w 18"/>
                  <a:gd name="T3" fmla="*/ 0 h 4"/>
                  <a:gd name="T4" fmla="*/ 18 w 18"/>
                  <a:gd name="T5" fmla="*/ 4 h 4"/>
                  <a:gd name="T6" fmla="*/ 0 w 18"/>
                  <a:gd name="T7" fmla="*/ 4 h 4"/>
                  <a:gd name="T8" fmla="*/ 0 w 18"/>
                  <a:gd name="T9" fmla="*/ 0 h 4"/>
                  <a:gd name="T10" fmla="*/ 11 w 18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8" h="4">
                    <a:moveTo>
                      <a:pt x="11" y="0"/>
                    </a:moveTo>
                    <a:lnTo>
                      <a:pt x="18" y="0"/>
                    </a:lnTo>
                    <a:lnTo>
                      <a:pt x="18" y="4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68" name="Freeform 363"/>
              <p:cNvSpPr>
                <a:spLocks/>
              </p:cNvSpPr>
              <p:nvPr/>
            </p:nvSpPr>
            <p:spPr bwMode="auto">
              <a:xfrm>
                <a:off x="5005" y="345"/>
                <a:ext cx="49" cy="28"/>
              </a:xfrm>
              <a:custGeom>
                <a:avLst/>
                <a:gdLst>
                  <a:gd name="T0" fmla="*/ 0 w 49"/>
                  <a:gd name="T1" fmla="*/ 28 h 28"/>
                  <a:gd name="T2" fmla="*/ 0 w 49"/>
                  <a:gd name="T3" fmla="*/ 0 h 28"/>
                  <a:gd name="T4" fmla="*/ 49 w 49"/>
                  <a:gd name="T5" fmla="*/ 0 h 28"/>
                  <a:gd name="T6" fmla="*/ 49 w 49"/>
                  <a:gd name="T7" fmla="*/ 27 h 28"/>
                  <a:gd name="T8" fmla="*/ 49 w 49"/>
                  <a:gd name="T9" fmla="*/ 27 h 28"/>
                  <a:gd name="T10" fmla="*/ 46 w 49"/>
                  <a:gd name="T11" fmla="*/ 27 h 28"/>
                  <a:gd name="T12" fmla="*/ 46 w 49"/>
                  <a:gd name="T13" fmla="*/ 3 h 28"/>
                  <a:gd name="T14" fmla="*/ 3 w 49"/>
                  <a:gd name="T15" fmla="*/ 3 h 28"/>
                  <a:gd name="T16" fmla="*/ 3 w 49"/>
                  <a:gd name="T17" fmla="*/ 27 h 28"/>
                  <a:gd name="T18" fmla="*/ 3 w 49"/>
                  <a:gd name="T19" fmla="*/ 27 h 28"/>
                  <a:gd name="T20" fmla="*/ 0 w 49"/>
                  <a:gd name="T21" fmla="*/ 28 h 28"/>
                  <a:gd name="T22" fmla="*/ 0 w 49"/>
                  <a:gd name="T23" fmla="*/ 28 h 2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9" h="28">
                    <a:moveTo>
                      <a:pt x="0" y="28"/>
                    </a:moveTo>
                    <a:lnTo>
                      <a:pt x="0" y="0"/>
                    </a:lnTo>
                    <a:lnTo>
                      <a:pt x="49" y="0"/>
                    </a:lnTo>
                    <a:lnTo>
                      <a:pt x="49" y="27"/>
                    </a:lnTo>
                    <a:lnTo>
                      <a:pt x="46" y="27"/>
                    </a:lnTo>
                    <a:lnTo>
                      <a:pt x="46" y="3"/>
                    </a:lnTo>
                    <a:lnTo>
                      <a:pt x="3" y="3"/>
                    </a:lnTo>
                    <a:lnTo>
                      <a:pt x="3" y="27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69" name="Freeform 364"/>
              <p:cNvSpPr>
                <a:spLocks/>
              </p:cNvSpPr>
              <p:nvPr/>
            </p:nvSpPr>
            <p:spPr bwMode="auto">
              <a:xfrm>
                <a:off x="4594" y="380"/>
                <a:ext cx="3" cy="3"/>
              </a:xfrm>
              <a:custGeom>
                <a:avLst/>
                <a:gdLst>
                  <a:gd name="T0" fmla="*/ 0 w 3"/>
                  <a:gd name="T1" fmla="*/ 0 h 3"/>
                  <a:gd name="T2" fmla="*/ 3 w 3"/>
                  <a:gd name="T3" fmla="*/ 3 h 3"/>
                  <a:gd name="T4" fmla="*/ 0 w 3"/>
                  <a:gd name="T5" fmla="*/ 3 h 3"/>
                  <a:gd name="T6" fmla="*/ 0 w 3"/>
                  <a:gd name="T7" fmla="*/ 0 h 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" h="3">
                    <a:moveTo>
                      <a:pt x="0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70" name="Rectangle 365"/>
              <p:cNvSpPr>
                <a:spLocks noChangeArrowheads="1"/>
              </p:cNvSpPr>
              <p:nvPr/>
            </p:nvSpPr>
            <p:spPr bwMode="auto">
              <a:xfrm>
                <a:off x="2064" y="351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71" name="Freeform 366"/>
              <p:cNvSpPr>
                <a:spLocks/>
              </p:cNvSpPr>
              <p:nvPr/>
            </p:nvSpPr>
            <p:spPr bwMode="auto">
              <a:xfrm>
                <a:off x="1867" y="351"/>
                <a:ext cx="205" cy="115"/>
              </a:xfrm>
              <a:custGeom>
                <a:avLst/>
                <a:gdLst>
                  <a:gd name="T0" fmla="*/ 0 w 205"/>
                  <a:gd name="T1" fmla="*/ 8 h 115"/>
                  <a:gd name="T2" fmla="*/ 0 w 205"/>
                  <a:gd name="T3" fmla="*/ 8 h 115"/>
                  <a:gd name="T4" fmla="*/ 3 w 205"/>
                  <a:gd name="T5" fmla="*/ 0 h 115"/>
                  <a:gd name="T6" fmla="*/ 3 w 205"/>
                  <a:gd name="T7" fmla="*/ 0 h 115"/>
                  <a:gd name="T8" fmla="*/ 3 w 205"/>
                  <a:gd name="T9" fmla="*/ 1 h 115"/>
                  <a:gd name="T10" fmla="*/ 3 w 205"/>
                  <a:gd name="T11" fmla="*/ 112 h 115"/>
                  <a:gd name="T12" fmla="*/ 202 w 205"/>
                  <a:gd name="T13" fmla="*/ 112 h 115"/>
                  <a:gd name="T14" fmla="*/ 205 w 205"/>
                  <a:gd name="T15" fmla="*/ 112 h 115"/>
                  <a:gd name="T16" fmla="*/ 205 w 205"/>
                  <a:gd name="T17" fmla="*/ 115 h 115"/>
                  <a:gd name="T18" fmla="*/ 0 w 205"/>
                  <a:gd name="T19" fmla="*/ 115 h 115"/>
                  <a:gd name="T20" fmla="*/ 0 w 205"/>
                  <a:gd name="T21" fmla="*/ 8 h 11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05" h="115">
                    <a:moveTo>
                      <a:pt x="0" y="8"/>
                    </a:moveTo>
                    <a:lnTo>
                      <a:pt x="0" y="8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3" y="112"/>
                    </a:lnTo>
                    <a:lnTo>
                      <a:pt x="202" y="112"/>
                    </a:lnTo>
                    <a:lnTo>
                      <a:pt x="205" y="112"/>
                    </a:lnTo>
                    <a:lnTo>
                      <a:pt x="205" y="115"/>
                    </a:lnTo>
                    <a:lnTo>
                      <a:pt x="0" y="115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72" name="Rectangle 367"/>
              <p:cNvSpPr>
                <a:spLocks noChangeArrowheads="1"/>
              </p:cNvSpPr>
              <p:nvPr/>
            </p:nvSpPr>
            <p:spPr bwMode="auto">
              <a:xfrm>
                <a:off x="5040" y="414"/>
                <a:ext cx="10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73" name="Rectangle 368"/>
              <p:cNvSpPr>
                <a:spLocks noChangeArrowheads="1"/>
              </p:cNvSpPr>
              <p:nvPr/>
            </p:nvSpPr>
            <p:spPr bwMode="auto">
              <a:xfrm>
                <a:off x="5048" y="382"/>
                <a:ext cx="3" cy="7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74" name="Rectangle 369"/>
              <p:cNvSpPr>
                <a:spLocks noChangeArrowheads="1"/>
              </p:cNvSpPr>
              <p:nvPr/>
            </p:nvSpPr>
            <p:spPr bwMode="auto">
              <a:xfrm>
                <a:off x="5051" y="382"/>
                <a:ext cx="3" cy="7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75" name="Freeform 370"/>
              <p:cNvSpPr>
                <a:spLocks/>
              </p:cNvSpPr>
              <p:nvPr/>
            </p:nvSpPr>
            <p:spPr bwMode="auto">
              <a:xfrm>
                <a:off x="5339" y="38"/>
                <a:ext cx="35" cy="29"/>
              </a:xfrm>
              <a:custGeom>
                <a:avLst/>
                <a:gdLst>
                  <a:gd name="T0" fmla="*/ 1 w 35"/>
                  <a:gd name="T1" fmla="*/ 10 h 29"/>
                  <a:gd name="T2" fmla="*/ 1 w 35"/>
                  <a:gd name="T3" fmla="*/ 29 h 29"/>
                  <a:gd name="T4" fmla="*/ 0 w 35"/>
                  <a:gd name="T5" fmla="*/ 29 h 29"/>
                  <a:gd name="T6" fmla="*/ 0 w 35"/>
                  <a:gd name="T7" fmla="*/ 0 h 29"/>
                  <a:gd name="T8" fmla="*/ 35 w 35"/>
                  <a:gd name="T9" fmla="*/ 0 h 29"/>
                  <a:gd name="T10" fmla="*/ 35 w 35"/>
                  <a:gd name="T11" fmla="*/ 29 h 29"/>
                  <a:gd name="T12" fmla="*/ 23 w 35"/>
                  <a:gd name="T13" fmla="*/ 29 h 29"/>
                  <a:gd name="T14" fmla="*/ 23 w 35"/>
                  <a:gd name="T15" fmla="*/ 27 h 29"/>
                  <a:gd name="T16" fmla="*/ 23 w 35"/>
                  <a:gd name="T17" fmla="*/ 10 h 29"/>
                  <a:gd name="T18" fmla="*/ 1 w 35"/>
                  <a:gd name="T19" fmla="*/ 10 h 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5" h="29">
                    <a:moveTo>
                      <a:pt x="1" y="10"/>
                    </a:moveTo>
                    <a:lnTo>
                      <a:pt x="1" y="29"/>
                    </a:lnTo>
                    <a:lnTo>
                      <a:pt x="0" y="29"/>
                    </a:lnTo>
                    <a:lnTo>
                      <a:pt x="0" y="0"/>
                    </a:lnTo>
                    <a:lnTo>
                      <a:pt x="35" y="0"/>
                    </a:lnTo>
                    <a:lnTo>
                      <a:pt x="35" y="29"/>
                    </a:lnTo>
                    <a:lnTo>
                      <a:pt x="23" y="29"/>
                    </a:lnTo>
                    <a:lnTo>
                      <a:pt x="23" y="27"/>
                    </a:lnTo>
                    <a:lnTo>
                      <a:pt x="23" y="10"/>
                    </a:lnTo>
                    <a:lnTo>
                      <a:pt x="1" y="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76" name="Freeform 371"/>
              <p:cNvSpPr>
                <a:spLocks/>
              </p:cNvSpPr>
              <p:nvPr/>
            </p:nvSpPr>
            <p:spPr bwMode="auto">
              <a:xfrm>
                <a:off x="5691" y="8"/>
                <a:ext cx="61" cy="309"/>
              </a:xfrm>
              <a:custGeom>
                <a:avLst/>
                <a:gdLst>
                  <a:gd name="T0" fmla="*/ 56 w 61"/>
                  <a:gd name="T1" fmla="*/ 101 h 309"/>
                  <a:gd name="T2" fmla="*/ 56 w 61"/>
                  <a:gd name="T3" fmla="*/ 101 h 309"/>
                  <a:gd name="T4" fmla="*/ 54 w 61"/>
                  <a:gd name="T5" fmla="*/ 80 h 309"/>
                  <a:gd name="T6" fmla="*/ 50 w 61"/>
                  <a:gd name="T7" fmla="*/ 62 h 309"/>
                  <a:gd name="T8" fmla="*/ 45 w 61"/>
                  <a:gd name="T9" fmla="*/ 45 h 309"/>
                  <a:gd name="T10" fmla="*/ 38 w 61"/>
                  <a:gd name="T11" fmla="*/ 30 h 309"/>
                  <a:gd name="T12" fmla="*/ 38 w 61"/>
                  <a:gd name="T13" fmla="*/ 30 h 309"/>
                  <a:gd name="T14" fmla="*/ 28 w 61"/>
                  <a:gd name="T15" fmla="*/ 19 h 309"/>
                  <a:gd name="T16" fmla="*/ 18 w 61"/>
                  <a:gd name="T17" fmla="*/ 10 h 309"/>
                  <a:gd name="T18" fmla="*/ 18 w 61"/>
                  <a:gd name="T19" fmla="*/ 10 h 309"/>
                  <a:gd name="T20" fmla="*/ 8 w 61"/>
                  <a:gd name="T21" fmla="*/ 6 h 309"/>
                  <a:gd name="T22" fmla="*/ 0 w 61"/>
                  <a:gd name="T23" fmla="*/ 3 h 309"/>
                  <a:gd name="T24" fmla="*/ 0 w 61"/>
                  <a:gd name="T25" fmla="*/ 0 h 309"/>
                  <a:gd name="T26" fmla="*/ 0 w 61"/>
                  <a:gd name="T27" fmla="*/ 0 h 309"/>
                  <a:gd name="T28" fmla="*/ 24 w 61"/>
                  <a:gd name="T29" fmla="*/ 0 h 309"/>
                  <a:gd name="T30" fmla="*/ 24 w 61"/>
                  <a:gd name="T31" fmla="*/ 0 h 309"/>
                  <a:gd name="T32" fmla="*/ 31 w 61"/>
                  <a:gd name="T33" fmla="*/ 6 h 309"/>
                  <a:gd name="T34" fmla="*/ 36 w 61"/>
                  <a:gd name="T35" fmla="*/ 12 h 309"/>
                  <a:gd name="T36" fmla="*/ 46 w 61"/>
                  <a:gd name="T37" fmla="*/ 24 h 309"/>
                  <a:gd name="T38" fmla="*/ 46 w 61"/>
                  <a:gd name="T39" fmla="*/ 24 h 309"/>
                  <a:gd name="T40" fmla="*/ 54 w 61"/>
                  <a:gd name="T41" fmla="*/ 40 h 309"/>
                  <a:gd name="T42" fmla="*/ 61 w 61"/>
                  <a:gd name="T43" fmla="*/ 58 h 309"/>
                  <a:gd name="T44" fmla="*/ 61 w 61"/>
                  <a:gd name="T45" fmla="*/ 309 h 309"/>
                  <a:gd name="T46" fmla="*/ 56 w 61"/>
                  <a:gd name="T47" fmla="*/ 309 h 309"/>
                  <a:gd name="T48" fmla="*/ 56 w 61"/>
                  <a:gd name="T49" fmla="*/ 101 h 30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61" h="309">
                    <a:moveTo>
                      <a:pt x="56" y="101"/>
                    </a:moveTo>
                    <a:lnTo>
                      <a:pt x="56" y="101"/>
                    </a:lnTo>
                    <a:lnTo>
                      <a:pt x="54" y="80"/>
                    </a:lnTo>
                    <a:lnTo>
                      <a:pt x="50" y="62"/>
                    </a:lnTo>
                    <a:lnTo>
                      <a:pt x="45" y="45"/>
                    </a:lnTo>
                    <a:lnTo>
                      <a:pt x="38" y="30"/>
                    </a:lnTo>
                    <a:lnTo>
                      <a:pt x="28" y="19"/>
                    </a:lnTo>
                    <a:lnTo>
                      <a:pt x="18" y="10"/>
                    </a:lnTo>
                    <a:lnTo>
                      <a:pt x="8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24" y="0"/>
                    </a:lnTo>
                    <a:lnTo>
                      <a:pt x="31" y="6"/>
                    </a:lnTo>
                    <a:lnTo>
                      <a:pt x="36" y="12"/>
                    </a:lnTo>
                    <a:lnTo>
                      <a:pt x="46" y="24"/>
                    </a:lnTo>
                    <a:lnTo>
                      <a:pt x="54" y="40"/>
                    </a:lnTo>
                    <a:lnTo>
                      <a:pt x="61" y="58"/>
                    </a:lnTo>
                    <a:lnTo>
                      <a:pt x="61" y="309"/>
                    </a:lnTo>
                    <a:lnTo>
                      <a:pt x="56" y="309"/>
                    </a:lnTo>
                    <a:lnTo>
                      <a:pt x="56" y="101"/>
                    </a:lnTo>
                    <a:close/>
                  </a:path>
                </a:pathLst>
              </a:custGeom>
              <a:solidFill>
                <a:srgbClr val="2E77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77" name="Freeform 372"/>
              <p:cNvSpPr>
                <a:spLocks/>
              </p:cNvSpPr>
              <p:nvPr/>
            </p:nvSpPr>
            <p:spPr bwMode="auto">
              <a:xfrm>
                <a:off x="5012" y="400"/>
                <a:ext cx="38" cy="10"/>
              </a:xfrm>
              <a:custGeom>
                <a:avLst/>
                <a:gdLst>
                  <a:gd name="T0" fmla="*/ 0 w 38"/>
                  <a:gd name="T1" fmla="*/ 10 h 10"/>
                  <a:gd name="T2" fmla="*/ 0 w 38"/>
                  <a:gd name="T3" fmla="*/ 0 h 10"/>
                  <a:gd name="T4" fmla="*/ 38 w 38"/>
                  <a:gd name="T5" fmla="*/ 0 h 10"/>
                  <a:gd name="T6" fmla="*/ 38 w 38"/>
                  <a:gd name="T7" fmla="*/ 10 h 10"/>
                  <a:gd name="T8" fmla="*/ 28 w 38"/>
                  <a:gd name="T9" fmla="*/ 10 h 10"/>
                  <a:gd name="T10" fmla="*/ 28 w 38"/>
                  <a:gd name="T11" fmla="*/ 5 h 10"/>
                  <a:gd name="T12" fmla="*/ 19 w 38"/>
                  <a:gd name="T13" fmla="*/ 5 h 10"/>
                  <a:gd name="T14" fmla="*/ 19 w 38"/>
                  <a:gd name="T15" fmla="*/ 10 h 10"/>
                  <a:gd name="T16" fmla="*/ 15 w 38"/>
                  <a:gd name="T17" fmla="*/ 10 h 10"/>
                  <a:gd name="T18" fmla="*/ 15 w 38"/>
                  <a:gd name="T19" fmla="*/ 7 h 10"/>
                  <a:gd name="T20" fmla="*/ 5 w 38"/>
                  <a:gd name="T21" fmla="*/ 7 h 10"/>
                  <a:gd name="T22" fmla="*/ 5 w 38"/>
                  <a:gd name="T23" fmla="*/ 10 h 10"/>
                  <a:gd name="T24" fmla="*/ 0 w 38"/>
                  <a:gd name="T25" fmla="*/ 10 h 1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8" h="10">
                    <a:moveTo>
                      <a:pt x="0" y="10"/>
                    </a:moveTo>
                    <a:lnTo>
                      <a:pt x="0" y="0"/>
                    </a:lnTo>
                    <a:lnTo>
                      <a:pt x="38" y="0"/>
                    </a:lnTo>
                    <a:lnTo>
                      <a:pt x="38" y="10"/>
                    </a:lnTo>
                    <a:lnTo>
                      <a:pt x="28" y="10"/>
                    </a:lnTo>
                    <a:lnTo>
                      <a:pt x="28" y="5"/>
                    </a:lnTo>
                    <a:lnTo>
                      <a:pt x="19" y="5"/>
                    </a:lnTo>
                    <a:lnTo>
                      <a:pt x="19" y="10"/>
                    </a:lnTo>
                    <a:lnTo>
                      <a:pt x="15" y="10"/>
                    </a:lnTo>
                    <a:lnTo>
                      <a:pt x="15" y="7"/>
                    </a:lnTo>
                    <a:lnTo>
                      <a:pt x="5" y="7"/>
                    </a:lnTo>
                    <a:lnTo>
                      <a:pt x="5" y="1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78" name="Freeform 373"/>
              <p:cNvSpPr>
                <a:spLocks/>
              </p:cNvSpPr>
              <p:nvPr/>
            </p:nvSpPr>
            <p:spPr bwMode="auto">
              <a:xfrm>
                <a:off x="5559" y="382"/>
                <a:ext cx="3" cy="1"/>
              </a:xfrm>
              <a:custGeom>
                <a:avLst/>
                <a:gdLst>
                  <a:gd name="T0" fmla="*/ 1 w 3"/>
                  <a:gd name="T1" fmla="*/ 1 h 1"/>
                  <a:gd name="T2" fmla="*/ 0 w 3"/>
                  <a:gd name="T3" fmla="*/ 0 h 1"/>
                  <a:gd name="T4" fmla="*/ 3 w 3"/>
                  <a:gd name="T5" fmla="*/ 0 h 1"/>
                  <a:gd name="T6" fmla="*/ 3 w 3"/>
                  <a:gd name="T7" fmla="*/ 0 h 1"/>
                  <a:gd name="T8" fmla="*/ 3 w 3"/>
                  <a:gd name="T9" fmla="*/ 1 h 1"/>
                  <a:gd name="T10" fmla="*/ 1 w 3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1">
                    <a:moveTo>
                      <a:pt x="1" y="1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79" name="Freeform 374"/>
              <p:cNvSpPr>
                <a:spLocks/>
              </p:cNvSpPr>
              <p:nvPr/>
            </p:nvSpPr>
            <p:spPr bwMode="auto">
              <a:xfrm>
                <a:off x="623" y="203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2 w 2"/>
                  <a:gd name="T3" fmla="*/ 2 h 2"/>
                  <a:gd name="T4" fmla="*/ 0 w 2"/>
                  <a:gd name="T5" fmla="*/ 2 h 2"/>
                  <a:gd name="T6" fmla="*/ 0 w 2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80" name="Freeform 375"/>
              <p:cNvSpPr>
                <a:spLocks/>
              </p:cNvSpPr>
              <p:nvPr/>
            </p:nvSpPr>
            <p:spPr bwMode="auto">
              <a:xfrm>
                <a:off x="5500" y="351"/>
                <a:ext cx="14" cy="14"/>
              </a:xfrm>
              <a:custGeom>
                <a:avLst/>
                <a:gdLst>
                  <a:gd name="T0" fmla="*/ 6 w 14"/>
                  <a:gd name="T1" fmla="*/ 14 h 14"/>
                  <a:gd name="T2" fmla="*/ 0 w 14"/>
                  <a:gd name="T3" fmla="*/ 8 h 14"/>
                  <a:gd name="T4" fmla="*/ 8 w 14"/>
                  <a:gd name="T5" fmla="*/ 0 h 14"/>
                  <a:gd name="T6" fmla="*/ 14 w 14"/>
                  <a:gd name="T7" fmla="*/ 5 h 14"/>
                  <a:gd name="T8" fmla="*/ 13 w 14"/>
                  <a:gd name="T9" fmla="*/ 7 h 14"/>
                  <a:gd name="T10" fmla="*/ 8 w 14"/>
                  <a:gd name="T11" fmla="*/ 1 h 14"/>
                  <a:gd name="T12" fmla="*/ 1 w 14"/>
                  <a:gd name="T13" fmla="*/ 8 h 14"/>
                  <a:gd name="T14" fmla="*/ 7 w 14"/>
                  <a:gd name="T15" fmla="*/ 12 h 14"/>
                  <a:gd name="T16" fmla="*/ 6 w 14"/>
                  <a:gd name="T17" fmla="*/ 14 h 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" h="14">
                    <a:moveTo>
                      <a:pt x="6" y="14"/>
                    </a:moveTo>
                    <a:lnTo>
                      <a:pt x="0" y="8"/>
                    </a:lnTo>
                    <a:lnTo>
                      <a:pt x="8" y="0"/>
                    </a:lnTo>
                    <a:lnTo>
                      <a:pt x="14" y="5"/>
                    </a:lnTo>
                    <a:lnTo>
                      <a:pt x="13" y="7"/>
                    </a:lnTo>
                    <a:lnTo>
                      <a:pt x="8" y="1"/>
                    </a:lnTo>
                    <a:lnTo>
                      <a:pt x="1" y="8"/>
                    </a:lnTo>
                    <a:lnTo>
                      <a:pt x="7" y="12"/>
                    </a:lnTo>
                    <a:lnTo>
                      <a:pt x="6" y="1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81" name="Freeform 376"/>
              <p:cNvSpPr>
                <a:spLocks/>
              </p:cNvSpPr>
              <p:nvPr/>
            </p:nvSpPr>
            <p:spPr bwMode="auto">
              <a:xfrm>
                <a:off x="5511" y="35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2 w 3"/>
                  <a:gd name="T3" fmla="*/ 0 h 1"/>
                  <a:gd name="T4" fmla="*/ 3 w 3"/>
                  <a:gd name="T5" fmla="*/ 1 h 1"/>
                  <a:gd name="T6" fmla="*/ 2 w 3"/>
                  <a:gd name="T7" fmla="*/ 1 h 1"/>
                  <a:gd name="T8" fmla="*/ 0 w 3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2" y="0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82" name="Freeform 377"/>
              <p:cNvSpPr>
                <a:spLocks/>
              </p:cNvSpPr>
              <p:nvPr/>
            </p:nvSpPr>
            <p:spPr bwMode="auto">
              <a:xfrm>
                <a:off x="5343" y="50"/>
                <a:ext cx="17" cy="15"/>
              </a:xfrm>
              <a:custGeom>
                <a:avLst/>
                <a:gdLst>
                  <a:gd name="T0" fmla="*/ 0 w 17"/>
                  <a:gd name="T1" fmla="*/ 15 h 15"/>
                  <a:gd name="T2" fmla="*/ 0 w 17"/>
                  <a:gd name="T3" fmla="*/ 0 h 15"/>
                  <a:gd name="T4" fmla="*/ 17 w 17"/>
                  <a:gd name="T5" fmla="*/ 0 h 15"/>
                  <a:gd name="T6" fmla="*/ 17 w 17"/>
                  <a:gd name="T7" fmla="*/ 12 h 15"/>
                  <a:gd name="T8" fmla="*/ 14 w 17"/>
                  <a:gd name="T9" fmla="*/ 12 h 15"/>
                  <a:gd name="T10" fmla="*/ 14 w 17"/>
                  <a:gd name="T11" fmla="*/ 3 h 15"/>
                  <a:gd name="T12" fmla="*/ 3 w 17"/>
                  <a:gd name="T13" fmla="*/ 3 h 15"/>
                  <a:gd name="T14" fmla="*/ 3 w 17"/>
                  <a:gd name="T15" fmla="*/ 12 h 15"/>
                  <a:gd name="T16" fmla="*/ 14 w 17"/>
                  <a:gd name="T17" fmla="*/ 12 h 15"/>
                  <a:gd name="T18" fmla="*/ 14 w 17"/>
                  <a:gd name="T19" fmla="*/ 15 h 15"/>
                  <a:gd name="T20" fmla="*/ 0 w 17"/>
                  <a:gd name="T21" fmla="*/ 15 h 1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7" h="15">
                    <a:moveTo>
                      <a:pt x="0" y="15"/>
                    </a:moveTo>
                    <a:lnTo>
                      <a:pt x="0" y="0"/>
                    </a:lnTo>
                    <a:lnTo>
                      <a:pt x="17" y="0"/>
                    </a:lnTo>
                    <a:lnTo>
                      <a:pt x="17" y="12"/>
                    </a:lnTo>
                    <a:lnTo>
                      <a:pt x="14" y="12"/>
                    </a:lnTo>
                    <a:lnTo>
                      <a:pt x="14" y="3"/>
                    </a:lnTo>
                    <a:lnTo>
                      <a:pt x="3" y="3"/>
                    </a:lnTo>
                    <a:lnTo>
                      <a:pt x="3" y="12"/>
                    </a:lnTo>
                    <a:lnTo>
                      <a:pt x="14" y="12"/>
                    </a:lnTo>
                    <a:lnTo>
                      <a:pt x="14" y="15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83" name="Freeform 378"/>
              <p:cNvSpPr>
                <a:spLocks/>
              </p:cNvSpPr>
              <p:nvPr/>
            </p:nvSpPr>
            <p:spPr bwMode="auto">
              <a:xfrm>
                <a:off x="5499" y="393"/>
                <a:ext cx="8" cy="17"/>
              </a:xfrm>
              <a:custGeom>
                <a:avLst/>
                <a:gdLst>
                  <a:gd name="T0" fmla="*/ 7 w 8"/>
                  <a:gd name="T1" fmla="*/ 17 h 17"/>
                  <a:gd name="T2" fmla="*/ 7 w 8"/>
                  <a:gd name="T3" fmla="*/ 17 h 17"/>
                  <a:gd name="T4" fmla="*/ 2 w 8"/>
                  <a:gd name="T5" fmla="*/ 10 h 17"/>
                  <a:gd name="T6" fmla="*/ 0 w 8"/>
                  <a:gd name="T7" fmla="*/ 0 h 17"/>
                  <a:gd name="T8" fmla="*/ 1 w 8"/>
                  <a:gd name="T9" fmla="*/ 0 h 17"/>
                  <a:gd name="T10" fmla="*/ 1 w 8"/>
                  <a:gd name="T11" fmla="*/ 0 h 17"/>
                  <a:gd name="T12" fmla="*/ 4 w 8"/>
                  <a:gd name="T13" fmla="*/ 8 h 17"/>
                  <a:gd name="T14" fmla="*/ 8 w 8"/>
                  <a:gd name="T15" fmla="*/ 15 h 17"/>
                  <a:gd name="T16" fmla="*/ 7 w 8"/>
                  <a:gd name="T17" fmla="*/ 17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17">
                    <a:moveTo>
                      <a:pt x="7" y="17"/>
                    </a:moveTo>
                    <a:lnTo>
                      <a:pt x="7" y="17"/>
                    </a:lnTo>
                    <a:lnTo>
                      <a:pt x="2" y="1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4" y="8"/>
                    </a:lnTo>
                    <a:lnTo>
                      <a:pt x="8" y="15"/>
                    </a:lnTo>
                    <a:lnTo>
                      <a:pt x="7" y="1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84" name="Freeform 379"/>
              <p:cNvSpPr>
                <a:spLocks/>
              </p:cNvSpPr>
              <p:nvPr/>
            </p:nvSpPr>
            <p:spPr bwMode="auto">
              <a:xfrm>
                <a:off x="5552" y="31"/>
                <a:ext cx="0" cy="1"/>
              </a:xfrm>
              <a:custGeom>
                <a:avLst/>
                <a:gdLst>
                  <a:gd name="T0" fmla="*/ 0 h 1"/>
                  <a:gd name="T1" fmla="*/ 0 h 1"/>
                  <a:gd name="T2" fmla="*/ 1 h 1"/>
                  <a:gd name="T3" fmla="*/ 0 h 1"/>
                  <a:gd name="T4" fmla="*/ 0 60000 65536"/>
                  <a:gd name="T5" fmla="*/ 0 60000 65536"/>
                  <a:gd name="T6" fmla="*/ 0 60000 65536"/>
                  <a:gd name="T7" fmla="*/ 0 60000 65536"/>
                </a:gdLst>
                <a:ahLst/>
                <a:cxnLst>
                  <a:cxn ang="T4">
                    <a:pos x="0" y="T0"/>
                  </a:cxn>
                  <a:cxn ang="T5">
                    <a:pos x="0" y="T1"/>
                  </a:cxn>
                  <a:cxn ang="T6">
                    <a:pos x="0" y="T2"/>
                  </a:cxn>
                  <a:cxn ang="T7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85" name="Freeform 380"/>
              <p:cNvSpPr>
                <a:spLocks/>
              </p:cNvSpPr>
              <p:nvPr/>
            </p:nvSpPr>
            <p:spPr bwMode="auto">
              <a:xfrm>
                <a:off x="5008" y="37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2 w 2"/>
                  <a:gd name="T3" fmla="*/ 2 h 2"/>
                  <a:gd name="T4" fmla="*/ 0 w 2"/>
                  <a:gd name="T5" fmla="*/ 2 h 2"/>
                  <a:gd name="T6" fmla="*/ 0 w 2"/>
                  <a:gd name="T7" fmla="*/ 0 h 2"/>
                  <a:gd name="T8" fmla="*/ 0 w 2"/>
                  <a:gd name="T9" fmla="*/ 0 h 2"/>
                  <a:gd name="T10" fmla="*/ 2 w 2"/>
                  <a:gd name="T11" fmla="*/ 0 h 2"/>
                  <a:gd name="T12" fmla="*/ 2 w 2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2">
                    <a:moveTo>
                      <a:pt x="2" y="2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86" name="Rectangle 381"/>
              <p:cNvSpPr>
                <a:spLocks noChangeArrowheads="1"/>
              </p:cNvSpPr>
              <p:nvPr/>
            </p:nvSpPr>
            <p:spPr bwMode="auto">
              <a:xfrm>
                <a:off x="5027" y="410"/>
                <a:ext cx="4" cy="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87" name="Freeform 382"/>
              <p:cNvSpPr>
                <a:spLocks noEditPoints="1"/>
              </p:cNvSpPr>
              <p:nvPr/>
            </p:nvSpPr>
            <p:spPr bwMode="auto">
              <a:xfrm>
                <a:off x="4120" y="182"/>
                <a:ext cx="119" cy="94"/>
              </a:xfrm>
              <a:custGeom>
                <a:avLst/>
                <a:gdLst>
                  <a:gd name="T0" fmla="*/ 77 w 119"/>
                  <a:gd name="T1" fmla="*/ 79 h 94"/>
                  <a:gd name="T2" fmla="*/ 98 w 119"/>
                  <a:gd name="T3" fmla="*/ 79 h 94"/>
                  <a:gd name="T4" fmla="*/ 74 w 119"/>
                  <a:gd name="T5" fmla="*/ 48 h 94"/>
                  <a:gd name="T6" fmla="*/ 98 w 119"/>
                  <a:gd name="T7" fmla="*/ 14 h 94"/>
                  <a:gd name="T8" fmla="*/ 76 w 119"/>
                  <a:gd name="T9" fmla="*/ 14 h 94"/>
                  <a:gd name="T10" fmla="*/ 66 w 119"/>
                  <a:gd name="T11" fmla="*/ 28 h 94"/>
                  <a:gd name="T12" fmla="*/ 66 w 119"/>
                  <a:gd name="T13" fmla="*/ 28 h 94"/>
                  <a:gd name="T14" fmla="*/ 63 w 119"/>
                  <a:gd name="T15" fmla="*/ 33 h 94"/>
                  <a:gd name="T16" fmla="*/ 63 w 119"/>
                  <a:gd name="T17" fmla="*/ 33 h 94"/>
                  <a:gd name="T18" fmla="*/ 60 w 119"/>
                  <a:gd name="T19" fmla="*/ 28 h 94"/>
                  <a:gd name="T20" fmla="*/ 52 w 119"/>
                  <a:gd name="T21" fmla="*/ 14 h 94"/>
                  <a:gd name="T22" fmla="*/ 28 w 119"/>
                  <a:gd name="T23" fmla="*/ 14 h 94"/>
                  <a:gd name="T24" fmla="*/ 50 w 119"/>
                  <a:gd name="T25" fmla="*/ 48 h 94"/>
                  <a:gd name="T26" fmla="*/ 28 w 119"/>
                  <a:gd name="T27" fmla="*/ 79 h 94"/>
                  <a:gd name="T28" fmla="*/ 52 w 119"/>
                  <a:gd name="T29" fmla="*/ 79 h 94"/>
                  <a:gd name="T30" fmla="*/ 60 w 119"/>
                  <a:gd name="T31" fmla="*/ 66 h 94"/>
                  <a:gd name="T32" fmla="*/ 60 w 119"/>
                  <a:gd name="T33" fmla="*/ 66 h 94"/>
                  <a:gd name="T34" fmla="*/ 63 w 119"/>
                  <a:gd name="T35" fmla="*/ 62 h 94"/>
                  <a:gd name="T36" fmla="*/ 63 w 119"/>
                  <a:gd name="T37" fmla="*/ 62 h 94"/>
                  <a:gd name="T38" fmla="*/ 64 w 119"/>
                  <a:gd name="T39" fmla="*/ 66 h 94"/>
                  <a:gd name="T40" fmla="*/ 74 w 119"/>
                  <a:gd name="T41" fmla="*/ 79 h 94"/>
                  <a:gd name="T42" fmla="*/ 77 w 119"/>
                  <a:gd name="T43" fmla="*/ 79 h 94"/>
                  <a:gd name="T44" fmla="*/ 7 w 119"/>
                  <a:gd name="T45" fmla="*/ 0 h 94"/>
                  <a:gd name="T46" fmla="*/ 119 w 119"/>
                  <a:gd name="T47" fmla="*/ 0 h 94"/>
                  <a:gd name="T48" fmla="*/ 119 w 119"/>
                  <a:gd name="T49" fmla="*/ 94 h 94"/>
                  <a:gd name="T50" fmla="*/ 0 w 119"/>
                  <a:gd name="T51" fmla="*/ 94 h 94"/>
                  <a:gd name="T52" fmla="*/ 0 w 119"/>
                  <a:gd name="T53" fmla="*/ 94 h 94"/>
                  <a:gd name="T54" fmla="*/ 7 w 119"/>
                  <a:gd name="T55" fmla="*/ 94 h 94"/>
                  <a:gd name="T56" fmla="*/ 7 w 119"/>
                  <a:gd name="T57" fmla="*/ 0 h 9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119" h="94">
                    <a:moveTo>
                      <a:pt x="77" y="79"/>
                    </a:moveTo>
                    <a:lnTo>
                      <a:pt x="98" y="79"/>
                    </a:lnTo>
                    <a:lnTo>
                      <a:pt x="74" y="48"/>
                    </a:lnTo>
                    <a:lnTo>
                      <a:pt x="98" y="14"/>
                    </a:lnTo>
                    <a:lnTo>
                      <a:pt x="76" y="14"/>
                    </a:lnTo>
                    <a:lnTo>
                      <a:pt x="66" y="28"/>
                    </a:lnTo>
                    <a:lnTo>
                      <a:pt x="63" y="33"/>
                    </a:lnTo>
                    <a:lnTo>
                      <a:pt x="60" y="28"/>
                    </a:lnTo>
                    <a:lnTo>
                      <a:pt x="52" y="14"/>
                    </a:lnTo>
                    <a:lnTo>
                      <a:pt x="28" y="14"/>
                    </a:lnTo>
                    <a:lnTo>
                      <a:pt x="50" y="48"/>
                    </a:lnTo>
                    <a:lnTo>
                      <a:pt x="28" y="79"/>
                    </a:lnTo>
                    <a:lnTo>
                      <a:pt x="52" y="79"/>
                    </a:lnTo>
                    <a:lnTo>
                      <a:pt x="60" y="66"/>
                    </a:lnTo>
                    <a:lnTo>
                      <a:pt x="63" y="62"/>
                    </a:lnTo>
                    <a:lnTo>
                      <a:pt x="64" y="66"/>
                    </a:lnTo>
                    <a:lnTo>
                      <a:pt x="74" y="79"/>
                    </a:lnTo>
                    <a:lnTo>
                      <a:pt x="77" y="79"/>
                    </a:lnTo>
                    <a:close/>
                    <a:moveTo>
                      <a:pt x="7" y="0"/>
                    </a:moveTo>
                    <a:lnTo>
                      <a:pt x="119" y="0"/>
                    </a:lnTo>
                    <a:lnTo>
                      <a:pt x="119" y="94"/>
                    </a:lnTo>
                    <a:lnTo>
                      <a:pt x="0" y="94"/>
                    </a:lnTo>
                    <a:lnTo>
                      <a:pt x="7" y="94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88" name="Rectangle 383"/>
              <p:cNvSpPr>
                <a:spLocks noChangeArrowheads="1"/>
              </p:cNvSpPr>
              <p:nvPr/>
            </p:nvSpPr>
            <p:spPr bwMode="auto">
              <a:xfrm>
                <a:off x="5061" y="382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89" name="Freeform 384"/>
              <p:cNvSpPr>
                <a:spLocks/>
              </p:cNvSpPr>
              <p:nvPr/>
            </p:nvSpPr>
            <p:spPr bwMode="auto">
              <a:xfrm>
                <a:off x="5005" y="374"/>
                <a:ext cx="3" cy="5"/>
              </a:xfrm>
              <a:custGeom>
                <a:avLst/>
                <a:gdLst>
                  <a:gd name="T0" fmla="*/ 0 w 3"/>
                  <a:gd name="T1" fmla="*/ 2 h 5"/>
                  <a:gd name="T2" fmla="*/ 0 w 3"/>
                  <a:gd name="T3" fmla="*/ 2 h 5"/>
                  <a:gd name="T4" fmla="*/ 3 w 3"/>
                  <a:gd name="T5" fmla="*/ 0 h 5"/>
                  <a:gd name="T6" fmla="*/ 3 w 3"/>
                  <a:gd name="T7" fmla="*/ 3 h 5"/>
                  <a:gd name="T8" fmla="*/ 3 w 3"/>
                  <a:gd name="T9" fmla="*/ 3 h 5"/>
                  <a:gd name="T10" fmla="*/ 0 w 3"/>
                  <a:gd name="T11" fmla="*/ 5 h 5"/>
                  <a:gd name="T12" fmla="*/ 0 w 3"/>
                  <a:gd name="T13" fmla="*/ 2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5">
                    <a:moveTo>
                      <a:pt x="0" y="2"/>
                    </a:moveTo>
                    <a:lnTo>
                      <a:pt x="0" y="2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0" y="5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90" name="Rectangle 385"/>
              <p:cNvSpPr>
                <a:spLocks noChangeArrowheads="1"/>
              </p:cNvSpPr>
              <p:nvPr/>
            </p:nvSpPr>
            <p:spPr bwMode="auto">
              <a:xfrm>
                <a:off x="5197" y="48"/>
                <a:ext cx="59" cy="1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91" name="Freeform 386"/>
              <p:cNvSpPr>
                <a:spLocks/>
              </p:cNvSpPr>
              <p:nvPr/>
            </p:nvSpPr>
            <p:spPr bwMode="auto">
              <a:xfrm>
                <a:off x="2064" y="349"/>
                <a:ext cx="0" cy="2"/>
              </a:xfrm>
              <a:custGeom>
                <a:avLst/>
                <a:gdLst>
                  <a:gd name="T0" fmla="*/ 0 h 2"/>
                  <a:gd name="T1" fmla="*/ 2 h 2"/>
                  <a:gd name="T2" fmla="*/ 2 h 2"/>
                  <a:gd name="T3" fmla="*/ 2 h 2"/>
                  <a:gd name="T4" fmla="*/ 0 h 2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</a:gdLst>
                <a:ahLst/>
                <a:cxnLst>
                  <a:cxn ang="T5">
                    <a:pos x="0" y="T0"/>
                  </a:cxn>
                  <a:cxn ang="T6">
                    <a:pos x="0" y="T1"/>
                  </a:cxn>
                  <a:cxn ang="T7">
                    <a:pos x="0" y="T2"/>
                  </a:cxn>
                  <a:cxn ang="T8">
                    <a:pos x="0" y="T3"/>
                  </a:cxn>
                  <a:cxn ang="T9">
                    <a:pos x="0" y="T4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92" name="Freeform 387"/>
              <p:cNvSpPr>
                <a:spLocks noEditPoints="1"/>
              </p:cNvSpPr>
              <p:nvPr/>
            </p:nvSpPr>
            <p:spPr bwMode="auto">
              <a:xfrm>
                <a:off x="541" y="174"/>
                <a:ext cx="3713" cy="109"/>
              </a:xfrm>
              <a:custGeom>
                <a:avLst/>
                <a:gdLst>
                  <a:gd name="T0" fmla="*/ 0 w 3713"/>
                  <a:gd name="T1" fmla="*/ 0 h 109"/>
                  <a:gd name="T2" fmla="*/ 3713 w 3713"/>
                  <a:gd name="T3" fmla="*/ 0 h 109"/>
                  <a:gd name="T4" fmla="*/ 3713 w 3713"/>
                  <a:gd name="T5" fmla="*/ 109 h 109"/>
                  <a:gd name="T6" fmla="*/ 0 w 3713"/>
                  <a:gd name="T7" fmla="*/ 109 h 109"/>
                  <a:gd name="T8" fmla="*/ 0 w 3713"/>
                  <a:gd name="T9" fmla="*/ 0 h 109"/>
                  <a:gd name="T10" fmla="*/ 8 w 3713"/>
                  <a:gd name="T11" fmla="*/ 108 h 109"/>
                  <a:gd name="T12" fmla="*/ 3706 w 3713"/>
                  <a:gd name="T13" fmla="*/ 108 h 109"/>
                  <a:gd name="T14" fmla="*/ 3706 w 3713"/>
                  <a:gd name="T15" fmla="*/ 105 h 109"/>
                  <a:gd name="T16" fmla="*/ 3706 w 3713"/>
                  <a:gd name="T17" fmla="*/ 3 h 109"/>
                  <a:gd name="T18" fmla="*/ 8 w 3713"/>
                  <a:gd name="T19" fmla="*/ 3 h 109"/>
                  <a:gd name="T20" fmla="*/ 8 w 3713"/>
                  <a:gd name="T21" fmla="*/ 108 h 10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13" h="109">
                    <a:moveTo>
                      <a:pt x="0" y="0"/>
                    </a:moveTo>
                    <a:lnTo>
                      <a:pt x="3713" y="0"/>
                    </a:lnTo>
                    <a:lnTo>
                      <a:pt x="3713" y="109"/>
                    </a:lnTo>
                    <a:lnTo>
                      <a:pt x="0" y="109"/>
                    </a:lnTo>
                    <a:lnTo>
                      <a:pt x="0" y="0"/>
                    </a:lnTo>
                    <a:close/>
                    <a:moveTo>
                      <a:pt x="8" y="108"/>
                    </a:moveTo>
                    <a:lnTo>
                      <a:pt x="3706" y="108"/>
                    </a:lnTo>
                    <a:lnTo>
                      <a:pt x="3706" y="105"/>
                    </a:lnTo>
                    <a:lnTo>
                      <a:pt x="3706" y="3"/>
                    </a:lnTo>
                    <a:lnTo>
                      <a:pt x="8" y="3"/>
                    </a:lnTo>
                    <a:lnTo>
                      <a:pt x="8" y="108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93" name="Freeform 388"/>
              <p:cNvSpPr>
                <a:spLocks/>
              </p:cNvSpPr>
              <p:nvPr/>
            </p:nvSpPr>
            <p:spPr bwMode="auto">
              <a:xfrm>
                <a:off x="5513" y="401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1 w 2"/>
                  <a:gd name="T3" fmla="*/ 2 h 2"/>
                  <a:gd name="T4" fmla="*/ 0 w 2"/>
                  <a:gd name="T5" fmla="*/ 0 h 2"/>
                  <a:gd name="T6" fmla="*/ 1 w 2"/>
                  <a:gd name="T7" fmla="*/ 0 h 2"/>
                  <a:gd name="T8" fmla="*/ 2 w 2"/>
                  <a:gd name="T9" fmla="*/ 2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2" y="2"/>
                    </a:move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94" name="Freeform 389"/>
              <p:cNvSpPr>
                <a:spLocks/>
              </p:cNvSpPr>
              <p:nvPr/>
            </p:nvSpPr>
            <p:spPr bwMode="auto">
              <a:xfrm>
                <a:off x="5556" y="373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1 h 3"/>
                  <a:gd name="T4" fmla="*/ 1 w 1"/>
                  <a:gd name="T5" fmla="*/ 3 h 3"/>
                  <a:gd name="T6" fmla="*/ 0 w 1"/>
                  <a:gd name="T7" fmla="*/ 1 h 3"/>
                  <a:gd name="T8" fmla="*/ 1 w 1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1"/>
                    </a:ln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95" name="Rectangle 390"/>
              <p:cNvSpPr>
                <a:spLocks noChangeArrowheads="1"/>
              </p:cNvSpPr>
              <p:nvPr/>
            </p:nvSpPr>
            <p:spPr bwMode="auto">
              <a:xfrm>
                <a:off x="4531" y="383"/>
                <a:ext cx="1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96" name="Freeform 391"/>
              <p:cNvSpPr>
                <a:spLocks/>
              </p:cNvSpPr>
              <p:nvPr/>
            </p:nvSpPr>
            <p:spPr bwMode="auto">
              <a:xfrm>
                <a:off x="1869" y="345"/>
                <a:ext cx="3" cy="6"/>
              </a:xfrm>
              <a:custGeom>
                <a:avLst/>
                <a:gdLst>
                  <a:gd name="T0" fmla="*/ 1 w 3"/>
                  <a:gd name="T1" fmla="*/ 6 h 6"/>
                  <a:gd name="T2" fmla="*/ 1 w 3"/>
                  <a:gd name="T3" fmla="*/ 6 h 6"/>
                  <a:gd name="T4" fmla="*/ 0 w 3"/>
                  <a:gd name="T5" fmla="*/ 1 h 6"/>
                  <a:gd name="T6" fmla="*/ 0 w 3"/>
                  <a:gd name="T7" fmla="*/ 1 h 6"/>
                  <a:gd name="T8" fmla="*/ 0 w 3"/>
                  <a:gd name="T9" fmla="*/ 1 h 6"/>
                  <a:gd name="T10" fmla="*/ 3 w 3"/>
                  <a:gd name="T11" fmla="*/ 0 h 6"/>
                  <a:gd name="T12" fmla="*/ 3 w 3"/>
                  <a:gd name="T13" fmla="*/ 0 h 6"/>
                  <a:gd name="T14" fmla="*/ 3 w 3"/>
                  <a:gd name="T15" fmla="*/ 3 h 6"/>
                  <a:gd name="T16" fmla="*/ 3 w 3"/>
                  <a:gd name="T17" fmla="*/ 3 h 6"/>
                  <a:gd name="T18" fmla="*/ 1 w 3"/>
                  <a:gd name="T19" fmla="*/ 6 h 6"/>
                  <a:gd name="T20" fmla="*/ 1 w 3"/>
                  <a:gd name="T21" fmla="*/ 6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" h="6">
                    <a:moveTo>
                      <a:pt x="1" y="6"/>
                    </a:moveTo>
                    <a:lnTo>
                      <a:pt x="1" y="6"/>
                    </a:lnTo>
                    <a:lnTo>
                      <a:pt x="0" y="1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1" y="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97" name="Rectangle 392"/>
              <p:cNvSpPr>
                <a:spLocks noChangeArrowheads="1"/>
              </p:cNvSpPr>
              <p:nvPr/>
            </p:nvSpPr>
            <p:spPr bwMode="auto">
              <a:xfrm>
                <a:off x="5288" y="8"/>
                <a:ext cx="6" cy="3"/>
              </a:xfrm>
              <a:prstGeom prst="rect">
                <a:avLst/>
              </a:prstGeom>
              <a:solidFill>
                <a:srgbClr val="0E22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98" name="Freeform 393"/>
              <p:cNvSpPr>
                <a:spLocks/>
              </p:cNvSpPr>
              <p:nvPr/>
            </p:nvSpPr>
            <p:spPr bwMode="auto">
              <a:xfrm>
                <a:off x="5006" y="419"/>
                <a:ext cx="49" cy="14"/>
              </a:xfrm>
              <a:custGeom>
                <a:avLst/>
                <a:gdLst>
                  <a:gd name="T0" fmla="*/ 3 w 49"/>
                  <a:gd name="T1" fmla="*/ 12 h 14"/>
                  <a:gd name="T2" fmla="*/ 47 w 49"/>
                  <a:gd name="T3" fmla="*/ 12 h 14"/>
                  <a:gd name="T4" fmla="*/ 47 w 49"/>
                  <a:gd name="T5" fmla="*/ 9 h 14"/>
                  <a:gd name="T6" fmla="*/ 47 w 49"/>
                  <a:gd name="T7" fmla="*/ 0 h 14"/>
                  <a:gd name="T8" fmla="*/ 49 w 49"/>
                  <a:gd name="T9" fmla="*/ 0 h 14"/>
                  <a:gd name="T10" fmla="*/ 49 w 49"/>
                  <a:gd name="T11" fmla="*/ 12 h 14"/>
                  <a:gd name="T12" fmla="*/ 49 w 49"/>
                  <a:gd name="T13" fmla="*/ 14 h 14"/>
                  <a:gd name="T14" fmla="*/ 0 w 49"/>
                  <a:gd name="T15" fmla="*/ 14 h 14"/>
                  <a:gd name="T16" fmla="*/ 0 w 49"/>
                  <a:gd name="T17" fmla="*/ 0 h 14"/>
                  <a:gd name="T18" fmla="*/ 3 w 49"/>
                  <a:gd name="T19" fmla="*/ 0 h 14"/>
                  <a:gd name="T20" fmla="*/ 3 w 49"/>
                  <a:gd name="T21" fmla="*/ 12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9" h="14">
                    <a:moveTo>
                      <a:pt x="3" y="12"/>
                    </a:moveTo>
                    <a:lnTo>
                      <a:pt x="47" y="12"/>
                    </a:lnTo>
                    <a:lnTo>
                      <a:pt x="47" y="9"/>
                    </a:lnTo>
                    <a:lnTo>
                      <a:pt x="47" y="0"/>
                    </a:lnTo>
                    <a:lnTo>
                      <a:pt x="49" y="0"/>
                    </a:lnTo>
                    <a:lnTo>
                      <a:pt x="49" y="12"/>
                    </a:lnTo>
                    <a:lnTo>
                      <a:pt x="49" y="14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12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6499" name="Picture 394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17" y="185"/>
                <a:ext cx="51" cy="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500" name="Rectangle 395"/>
              <p:cNvSpPr>
                <a:spLocks noChangeArrowheads="1"/>
              </p:cNvSpPr>
              <p:nvPr/>
            </p:nvSpPr>
            <p:spPr bwMode="auto">
              <a:xfrm>
                <a:off x="2072" y="460"/>
                <a:ext cx="3" cy="3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01" name="Rectangle 396"/>
              <p:cNvSpPr>
                <a:spLocks noChangeArrowheads="1"/>
              </p:cNvSpPr>
              <p:nvPr/>
            </p:nvSpPr>
            <p:spPr bwMode="auto">
              <a:xfrm>
                <a:off x="2069" y="460"/>
                <a:ext cx="3" cy="3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02" name="Rectangle 397"/>
              <p:cNvSpPr>
                <a:spLocks noChangeArrowheads="1"/>
              </p:cNvSpPr>
              <p:nvPr/>
            </p:nvSpPr>
            <p:spPr bwMode="auto">
              <a:xfrm>
                <a:off x="2075" y="460"/>
                <a:ext cx="3672" cy="3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03" name="Freeform 398"/>
              <p:cNvSpPr>
                <a:spLocks/>
              </p:cNvSpPr>
              <p:nvPr/>
            </p:nvSpPr>
            <p:spPr bwMode="auto">
              <a:xfrm>
                <a:off x="1873" y="351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04" name="Freeform 399"/>
              <p:cNvSpPr>
                <a:spLocks noEditPoints="1"/>
              </p:cNvSpPr>
              <p:nvPr/>
            </p:nvSpPr>
            <p:spPr bwMode="auto">
              <a:xfrm>
                <a:off x="532" y="168"/>
                <a:ext cx="3731" cy="121"/>
              </a:xfrm>
              <a:custGeom>
                <a:avLst/>
                <a:gdLst>
                  <a:gd name="T0" fmla="*/ 0 w 3731"/>
                  <a:gd name="T1" fmla="*/ 0 h 121"/>
                  <a:gd name="T2" fmla="*/ 3731 w 3731"/>
                  <a:gd name="T3" fmla="*/ 0 h 121"/>
                  <a:gd name="T4" fmla="*/ 3731 w 3731"/>
                  <a:gd name="T5" fmla="*/ 118 h 121"/>
                  <a:gd name="T6" fmla="*/ 3731 w 3731"/>
                  <a:gd name="T7" fmla="*/ 121 h 121"/>
                  <a:gd name="T8" fmla="*/ 0 w 3731"/>
                  <a:gd name="T9" fmla="*/ 121 h 121"/>
                  <a:gd name="T10" fmla="*/ 0 w 3731"/>
                  <a:gd name="T11" fmla="*/ 0 h 121"/>
                  <a:gd name="T12" fmla="*/ 4 w 3731"/>
                  <a:gd name="T13" fmla="*/ 118 h 121"/>
                  <a:gd name="T14" fmla="*/ 3727 w 3731"/>
                  <a:gd name="T15" fmla="*/ 118 h 121"/>
                  <a:gd name="T16" fmla="*/ 3727 w 3731"/>
                  <a:gd name="T17" fmla="*/ 115 h 121"/>
                  <a:gd name="T18" fmla="*/ 3727 w 3731"/>
                  <a:gd name="T19" fmla="*/ 3 h 121"/>
                  <a:gd name="T20" fmla="*/ 4 w 3731"/>
                  <a:gd name="T21" fmla="*/ 3 h 121"/>
                  <a:gd name="T22" fmla="*/ 4 w 3731"/>
                  <a:gd name="T23" fmla="*/ 118 h 12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731" h="121">
                    <a:moveTo>
                      <a:pt x="0" y="0"/>
                    </a:moveTo>
                    <a:lnTo>
                      <a:pt x="3731" y="0"/>
                    </a:lnTo>
                    <a:lnTo>
                      <a:pt x="3731" y="118"/>
                    </a:lnTo>
                    <a:lnTo>
                      <a:pt x="3731" y="121"/>
                    </a:lnTo>
                    <a:lnTo>
                      <a:pt x="0" y="121"/>
                    </a:lnTo>
                    <a:lnTo>
                      <a:pt x="0" y="0"/>
                    </a:lnTo>
                    <a:close/>
                    <a:moveTo>
                      <a:pt x="4" y="118"/>
                    </a:moveTo>
                    <a:lnTo>
                      <a:pt x="3727" y="118"/>
                    </a:lnTo>
                    <a:lnTo>
                      <a:pt x="3727" y="115"/>
                    </a:lnTo>
                    <a:lnTo>
                      <a:pt x="3727" y="3"/>
                    </a:lnTo>
                    <a:lnTo>
                      <a:pt x="4" y="3"/>
                    </a:lnTo>
                    <a:lnTo>
                      <a:pt x="4" y="118"/>
                    </a:lnTo>
                    <a:close/>
                  </a:path>
                </a:pathLst>
              </a:custGeom>
              <a:solidFill>
                <a:srgbClr val="1B75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05" name="Freeform 400"/>
              <p:cNvSpPr>
                <a:spLocks/>
              </p:cNvSpPr>
              <p:nvPr/>
            </p:nvSpPr>
            <p:spPr bwMode="auto">
              <a:xfrm>
                <a:off x="5747" y="463"/>
                <a:ext cx="5" cy="28"/>
              </a:xfrm>
              <a:custGeom>
                <a:avLst/>
                <a:gdLst>
                  <a:gd name="T0" fmla="*/ 3 w 5"/>
                  <a:gd name="T1" fmla="*/ 3 h 28"/>
                  <a:gd name="T2" fmla="*/ 0 w 5"/>
                  <a:gd name="T3" fmla="*/ 3 h 28"/>
                  <a:gd name="T4" fmla="*/ 0 w 5"/>
                  <a:gd name="T5" fmla="*/ 0 h 28"/>
                  <a:gd name="T6" fmla="*/ 5 w 5"/>
                  <a:gd name="T7" fmla="*/ 0 h 28"/>
                  <a:gd name="T8" fmla="*/ 5 w 5"/>
                  <a:gd name="T9" fmla="*/ 28 h 28"/>
                  <a:gd name="T10" fmla="*/ 0 w 5"/>
                  <a:gd name="T11" fmla="*/ 28 h 28"/>
                  <a:gd name="T12" fmla="*/ 0 w 5"/>
                  <a:gd name="T13" fmla="*/ 25 h 28"/>
                  <a:gd name="T14" fmla="*/ 3 w 5"/>
                  <a:gd name="T15" fmla="*/ 25 h 28"/>
                  <a:gd name="T16" fmla="*/ 3 w 5"/>
                  <a:gd name="T17" fmla="*/ 3 h 2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" h="28">
                    <a:moveTo>
                      <a:pt x="3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5" y="28"/>
                    </a:lnTo>
                    <a:lnTo>
                      <a:pt x="0" y="28"/>
                    </a:lnTo>
                    <a:lnTo>
                      <a:pt x="0" y="25"/>
                    </a:lnTo>
                    <a:lnTo>
                      <a:pt x="3" y="25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06" name="Rectangle 401"/>
              <p:cNvSpPr>
                <a:spLocks noChangeArrowheads="1"/>
              </p:cNvSpPr>
              <p:nvPr/>
            </p:nvSpPr>
            <p:spPr bwMode="auto">
              <a:xfrm>
                <a:off x="5053" y="410"/>
                <a:ext cx="2" cy="4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07" name="Freeform 402"/>
              <p:cNvSpPr>
                <a:spLocks/>
              </p:cNvSpPr>
              <p:nvPr/>
            </p:nvSpPr>
            <p:spPr bwMode="auto">
              <a:xfrm>
                <a:off x="611" y="194"/>
                <a:ext cx="5" cy="1"/>
              </a:xfrm>
              <a:custGeom>
                <a:avLst/>
                <a:gdLst>
                  <a:gd name="T0" fmla="*/ 3 w 5"/>
                  <a:gd name="T1" fmla="*/ 1 h 1"/>
                  <a:gd name="T2" fmla="*/ 3 w 5"/>
                  <a:gd name="T3" fmla="*/ 0 h 1"/>
                  <a:gd name="T4" fmla="*/ 1 w 5"/>
                  <a:gd name="T5" fmla="*/ 1 h 1"/>
                  <a:gd name="T6" fmla="*/ 0 w 5"/>
                  <a:gd name="T7" fmla="*/ 1 h 1"/>
                  <a:gd name="T8" fmla="*/ 1 w 5"/>
                  <a:gd name="T9" fmla="*/ 0 h 1"/>
                  <a:gd name="T10" fmla="*/ 4 w 5"/>
                  <a:gd name="T11" fmla="*/ 0 h 1"/>
                  <a:gd name="T12" fmla="*/ 5 w 5"/>
                  <a:gd name="T13" fmla="*/ 1 h 1"/>
                  <a:gd name="T14" fmla="*/ 3 w 5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" h="1">
                    <a:moveTo>
                      <a:pt x="3" y="1"/>
                    </a:move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4" y="0"/>
                    </a:lnTo>
                    <a:lnTo>
                      <a:pt x="5" y="1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08" name="Freeform 403"/>
              <p:cNvSpPr>
                <a:spLocks/>
              </p:cNvSpPr>
              <p:nvPr/>
            </p:nvSpPr>
            <p:spPr bwMode="auto">
              <a:xfrm>
                <a:off x="5010" y="377"/>
                <a:ext cx="38" cy="5"/>
              </a:xfrm>
              <a:custGeom>
                <a:avLst/>
                <a:gdLst>
                  <a:gd name="T0" fmla="*/ 5 w 38"/>
                  <a:gd name="T1" fmla="*/ 0 h 5"/>
                  <a:gd name="T2" fmla="*/ 36 w 38"/>
                  <a:gd name="T3" fmla="*/ 0 h 5"/>
                  <a:gd name="T4" fmla="*/ 36 w 38"/>
                  <a:gd name="T5" fmla="*/ 0 h 5"/>
                  <a:gd name="T6" fmla="*/ 38 w 38"/>
                  <a:gd name="T7" fmla="*/ 0 h 5"/>
                  <a:gd name="T8" fmla="*/ 38 w 38"/>
                  <a:gd name="T9" fmla="*/ 5 h 5"/>
                  <a:gd name="T10" fmla="*/ 0 w 38"/>
                  <a:gd name="T11" fmla="*/ 5 h 5"/>
                  <a:gd name="T12" fmla="*/ 0 w 38"/>
                  <a:gd name="T13" fmla="*/ 0 h 5"/>
                  <a:gd name="T14" fmla="*/ 0 w 38"/>
                  <a:gd name="T15" fmla="*/ 0 h 5"/>
                  <a:gd name="T16" fmla="*/ 5 w 38"/>
                  <a:gd name="T17" fmla="*/ 0 h 5"/>
                  <a:gd name="T18" fmla="*/ 5 w 38"/>
                  <a:gd name="T19" fmla="*/ 0 h 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8" h="5">
                    <a:moveTo>
                      <a:pt x="5" y="0"/>
                    </a:moveTo>
                    <a:lnTo>
                      <a:pt x="36" y="0"/>
                    </a:lnTo>
                    <a:lnTo>
                      <a:pt x="38" y="0"/>
                    </a:lnTo>
                    <a:lnTo>
                      <a:pt x="38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09" name="Rectangle 404"/>
              <p:cNvSpPr>
                <a:spLocks noChangeArrowheads="1"/>
              </p:cNvSpPr>
              <p:nvPr/>
            </p:nvSpPr>
            <p:spPr bwMode="auto">
              <a:xfrm>
                <a:off x="5747" y="466"/>
                <a:ext cx="3" cy="22"/>
              </a:xfrm>
              <a:prstGeom prst="rect">
                <a:avLst/>
              </a:prstGeom>
              <a:solidFill>
                <a:srgbClr val="D8E8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10" name="Freeform 405"/>
              <p:cNvSpPr>
                <a:spLocks/>
              </p:cNvSpPr>
              <p:nvPr/>
            </p:nvSpPr>
            <p:spPr bwMode="auto">
              <a:xfrm>
                <a:off x="5339" y="35"/>
                <a:ext cx="38" cy="32"/>
              </a:xfrm>
              <a:custGeom>
                <a:avLst/>
                <a:gdLst>
                  <a:gd name="T0" fmla="*/ 38 w 38"/>
                  <a:gd name="T1" fmla="*/ 0 h 32"/>
                  <a:gd name="T2" fmla="*/ 38 w 38"/>
                  <a:gd name="T3" fmla="*/ 32 h 32"/>
                  <a:gd name="T4" fmla="*/ 35 w 38"/>
                  <a:gd name="T5" fmla="*/ 32 h 32"/>
                  <a:gd name="T6" fmla="*/ 35 w 38"/>
                  <a:gd name="T7" fmla="*/ 3 h 32"/>
                  <a:gd name="T8" fmla="*/ 0 w 38"/>
                  <a:gd name="T9" fmla="*/ 3 h 32"/>
                  <a:gd name="T10" fmla="*/ 0 w 38"/>
                  <a:gd name="T11" fmla="*/ 0 h 32"/>
                  <a:gd name="T12" fmla="*/ 38 w 38"/>
                  <a:gd name="T13" fmla="*/ 0 h 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32">
                    <a:moveTo>
                      <a:pt x="38" y="0"/>
                    </a:moveTo>
                    <a:lnTo>
                      <a:pt x="38" y="32"/>
                    </a:lnTo>
                    <a:lnTo>
                      <a:pt x="35" y="32"/>
                    </a:lnTo>
                    <a:lnTo>
                      <a:pt x="35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6155" name="Freeform 407"/>
            <p:cNvSpPr>
              <a:spLocks/>
            </p:cNvSpPr>
            <p:nvPr/>
          </p:nvSpPr>
          <p:spPr bwMode="auto">
            <a:xfrm>
              <a:off x="5339" y="32"/>
              <a:ext cx="40" cy="35"/>
            </a:xfrm>
            <a:custGeom>
              <a:avLst/>
              <a:gdLst>
                <a:gd name="T0" fmla="*/ 0 w 40"/>
                <a:gd name="T1" fmla="*/ 0 h 35"/>
                <a:gd name="T2" fmla="*/ 40 w 40"/>
                <a:gd name="T3" fmla="*/ 0 h 35"/>
                <a:gd name="T4" fmla="*/ 40 w 40"/>
                <a:gd name="T5" fmla="*/ 35 h 35"/>
                <a:gd name="T6" fmla="*/ 38 w 40"/>
                <a:gd name="T7" fmla="*/ 35 h 35"/>
                <a:gd name="T8" fmla="*/ 38 w 40"/>
                <a:gd name="T9" fmla="*/ 3 h 35"/>
                <a:gd name="T10" fmla="*/ 0 w 40"/>
                <a:gd name="T11" fmla="*/ 3 h 35"/>
                <a:gd name="T12" fmla="*/ 0 w 40"/>
                <a:gd name="T13" fmla="*/ 0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0" h="35">
                  <a:moveTo>
                    <a:pt x="0" y="0"/>
                  </a:moveTo>
                  <a:lnTo>
                    <a:pt x="40" y="0"/>
                  </a:lnTo>
                  <a:lnTo>
                    <a:pt x="40" y="35"/>
                  </a:lnTo>
                  <a:lnTo>
                    <a:pt x="38" y="35"/>
                  </a:lnTo>
                  <a:lnTo>
                    <a:pt x="38" y="3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6" name="Freeform 408"/>
            <p:cNvSpPr>
              <a:spLocks/>
            </p:cNvSpPr>
            <p:nvPr/>
          </p:nvSpPr>
          <p:spPr bwMode="auto">
            <a:xfrm>
              <a:off x="8" y="8"/>
              <a:ext cx="5683" cy="309"/>
            </a:xfrm>
            <a:custGeom>
              <a:avLst/>
              <a:gdLst>
                <a:gd name="T0" fmla="*/ 11 w 5683"/>
                <a:gd name="T1" fmla="*/ 62 h 309"/>
                <a:gd name="T2" fmla="*/ 11 w 5683"/>
                <a:gd name="T3" fmla="*/ 62 h 309"/>
                <a:gd name="T4" fmla="*/ 7 w 5683"/>
                <a:gd name="T5" fmla="*/ 80 h 309"/>
                <a:gd name="T6" fmla="*/ 5 w 5683"/>
                <a:gd name="T7" fmla="*/ 101 h 309"/>
                <a:gd name="T8" fmla="*/ 5 w 5683"/>
                <a:gd name="T9" fmla="*/ 309 h 309"/>
                <a:gd name="T10" fmla="*/ 0 w 5683"/>
                <a:gd name="T11" fmla="*/ 309 h 309"/>
                <a:gd name="T12" fmla="*/ 0 w 5683"/>
                <a:gd name="T13" fmla="*/ 58 h 309"/>
                <a:gd name="T14" fmla="*/ 0 w 5683"/>
                <a:gd name="T15" fmla="*/ 58 h 309"/>
                <a:gd name="T16" fmla="*/ 7 w 5683"/>
                <a:gd name="T17" fmla="*/ 40 h 309"/>
                <a:gd name="T18" fmla="*/ 15 w 5683"/>
                <a:gd name="T19" fmla="*/ 24 h 309"/>
                <a:gd name="T20" fmla="*/ 15 w 5683"/>
                <a:gd name="T21" fmla="*/ 24 h 309"/>
                <a:gd name="T22" fmla="*/ 25 w 5683"/>
                <a:gd name="T23" fmla="*/ 12 h 309"/>
                <a:gd name="T24" fmla="*/ 30 w 5683"/>
                <a:gd name="T25" fmla="*/ 6 h 309"/>
                <a:gd name="T26" fmla="*/ 37 w 5683"/>
                <a:gd name="T27" fmla="*/ 0 h 309"/>
                <a:gd name="T28" fmla="*/ 5683 w 5683"/>
                <a:gd name="T29" fmla="*/ 0 h 309"/>
                <a:gd name="T30" fmla="*/ 5683 w 5683"/>
                <a:gd name="T31" fmla="*/ 0 h 309"/>
                <a:gd name="T32" fmla="*/ 5680 w 5683"/>
                <a:gd name="T33" fmla="*/ 0 h 309"/>
                <a:gd name="T34" fmla="*/ 5677 w 5683"/>
                <a:gd name="T35" fmla="*/ 0 h 309"/>
                <a:gd name="T36" fmla="*/ 5671 w 5683"/>
                <a:gd name="T37" fmla="*/ 0 h 309"/>
                <a:gd name="T38" fmla="*/ 5669 w 5683"/>
                <a:gd name="T39" fmla="*/ 0 h 309"/>
                <a:gd name="T40" fmla="*/ 5666 w 5683"/>
                <a:gd name="T41" fmla="*/ 0 h 309"/>
                <a:gd name="T42" fmla="*/ 5422 w 5683"/>
                <a:gd name="T43" fmla="*/ 0 h 309"/>
                <a:gd name="T44" fmla="*/ 5419 w 5683"/>
                <a:gd name="T45" fmla="*/ 0 h 309"/>
                <a:gd name="T46" fmla="*/ 5416 w 5683"/>
                <a:gd name="T47" fmla="*/ 0 h 309"/>
                <a:gd name="T48" fmla="*/ 5409 w 5683"/>
                <a:gd name="T49" fmla="*/ 0 h 309"/>
                <a:gd name="T50" fmla="*/ 5406 w 5683"/>
                <a:gd name="T51" fmla="*/ 0 h 309"/>
                <a:gd name="T52" fmla="*/ 5404 w 5683"/>
                <a:gd name="T53" fmla="*/ 0 h 309"/>
                <a:gd name="T54" fmla="*/ 5291 w 5683"/>
                <a:gd name="T55" fmla="*/ 0 h 309"/>
                <a:gd name="T56" fmla="*/ 5289 w 5683"/>
                <a:gd name="T57" fmla="*/ 0 h 309"/>
                <a:gd name="T58" fmla="*/ 5286 w 5683"/>
                <a:gd name="T59" fmla="*/ 0 h 309"/>
                <a:gd name="T60" fmla="*/ 5280 w 5683"/>
                <a:gd name="T61" fmla="*/ 0 h 309"/>
                <a:gd name="T62" fmla="*/ 5277 w 5683"/>
                <a:gd name="T63" fmla="*/ 0 h 309"/>
                <a:gd name="T64" fmla="*/ 5275 w 5683"/>
                <a:gd name="T65" fmla="*/ 0 h 309"/>
                <a:gd name="T66" fmla="*/ 5162 w 5683"/>
                <a:gd name="T67" fmla="*/ 0 h 309"/>
                <a:gd name="T68" fmla="*/ 5160 w 5683"/>
                <a:gd name="T69" fmla="*/ 0 h 309"/>
                <a:gd name="T70" fmla="*/ 5157 w 5683"/>
                <a:gd name="T71" fmla="*/ 0 h 309"/>
                <a:gd name="T72" fmla="*/ 5151 w 5683"/>
                <a:gd name="T73" fmla="*/ 0 h 309"/>
                <a:gd name="T74" fmla="*/ 5148 w 5683"/>
                <a:gd name="T75" fmla="*/ 0 h 309"/>
                <a:gd name="T76" fmla="*/ 5146 w 5683"/>
                <a:gd name="T77" fmla="*/ 0 h 309"/>
                <a:gd name="T78" fmla="*/ 5146 w 5683"/>
                <a:gd name="T79" fmla="*/ 3 h 309"/>
                <a:gd name="T80" fmla="*/ 67 w 5683"/>
                <a:gd name="T81" fmla="*/ 3 h 309"/>
                <a:gd name="T82" fmla="*/ 67 w 5683"/>
                <a:gd name="T83" fmla="*/ 3 h 309"/>
                <a:gd name="T84" fmla="*/ 61 w 5683"/>
                <a:gd name="T85" fmla="*/ 3 h 309"/>
                <a:gd name="T86" fmla="*/ 54 w 5683"/>
                <a:gd name="T87" fmla="*/ 5 h 309"/>
                <a:gd name="T88" fmla="*/ 49 w 5683"/>
                <a:gd name="T89" fmla="*/ 7 h 309"/>
                <a:gd name="T90" fmla="*/ 43 w 5683"/>
                <a:gd name="T91" fmla="*/ 10 h 309"/>
                <a:gd name="T92" fmla="*/ 33 w 5683"/>
                <a:gd name="T93" fmla="*/ 19 h 309"/>
                <a:gd name="T94" fmla="*/ 23 w 5683"/>
                <a:gd name="T95" fmla="*/ 30 h 309"/>
                <a:gd name="T96" fmla="*/ 23 w 5683"/>
                <a:gd name="T97" fmla="*/ 30 h 309"/>
                <a:gd name="T98" fmla="*/ 16 w 5683"/>
                <a:gd name="T99" fmla="*/ 45 h 309"/>
                <a:gd name="T100" fmla="*/ 11 w 5683"/>
                <a:gd name="T101" fmla="*/ 62 h 309"/>
                <a:gd name="T102" fmla="*/ 11 w 5683"/>
                <a:gd name="T103" fmla="*/ 62 h 30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5683" h="309">
                  <a:moveTo>
                    <a:pt x="11" y="62"/>
                  </a:moveTo>
                  <a:lnTo>
                    <a:pt x="11" y="62"/>
                  </a:lnTo>
                  <a:lnTo>
                    <a:pt x="7" y="80"/>
                  </a:lnTo>
                  <a:lnTo>
                    <a:pt x="5" y="101"/>
                  </a:lnTo>
                  <a:lnTo>
                    <a:pt x="5" y="309"/>
                  </a:lnTo>
                  <a:lnTo>
                    <a:pt x="0" y="309"/>
                  </a:lnTo>
                  <a:lnTo>
                    <a:pt x="0" y="58"/>
                  </a:lnTo>
                  <a:lnTo>
                    <a:pt x="7" y="40"/>
                  </a:lnTo>
                  <a:lnTo>
                    <a:pt x="15" y="24"/>
                  </a:lnTo>
                  <a:lnTo>
                    <a:pt x="25" y="12"/>
                  </a:lnTo>
                  <a:lnTo>
                    <a:pt x="30" y="6"/>
                  </a:lnTo>
                  <a:lnTo>
                    <a:pt x="37" y="0"/>
                  </a:lnTo>
                  <a:lnTo>
                    <a:pt x="5683" y="0"/>
                  </a:lnTo>
                  <a:lnTo>
                    <a:pt x="5680" y="0"/>
                  </a:lnTo>
                  <a:lnTo>
                    <a:pt x="5677" y="0"/>
                  </a:lnTo>
                  <a:lnTo>
                    <a:pt x="5671" y="0"/>
                  </a:lnTo>
                  <a:lnTo>
                    <a:pt x="5669" y="0"/>
                  </a:lnTo>
                  <a:lnTo>
                    <a:pt x="5666" y="0"/>
                  </a:lnTo>
                  <a:lnTo>
                    <a:pt x="5422" y="0"/>
                  </a:lnTo>
                  <a:lnTo>
                    <a:pt x="5419" y="0"/>
                  </a:lnTo>
                  <a:lnTo>
                    <a:pt x="5416" y="0"/>
                  </a:lnTo>
                  <a:lnTo>
                    <a:pt x="5409" y="0"/>
                  </a:lnTo>
                  <a:lnTo>
                    <a:pt x="5406" y="0"/>
                  </a:lnTo>
                  <a:lnTo>
                    <a:pt x="5404" y="0"/>
                  </a:lnTo>
                  <a:lnTo>
                    <a:pt x="5291" y="0"/>
                  </a:lnTo>
                  <a:lnTo>
                    <a:pt x="5289" y="0"/>
                  </a:lnTo>
                  <a:lnTo>
                    <a:pt x="5286" y="0"/>
                  </a:lnTo>
                  <a:lnTo>
                    <a:pt x="5280" y="0"/>
                  </a:lnTo>
                  <a:lnTo>
                    <a:pt x="5277" y="0"/>
                  </a:lnTo>
                  <a:lnTo>
                    <a:pt x="5275" y="0"/>
                  </a:lnTo>
                  <a:lnTo>
                    <a:pt x="5162" y="0"/>
                  </a:lnTo>
                  <a:lnTo>
                    <a:pt x="5160" y="0"/>
                  </a:lnTo>
                  <a:lnTo>
                    <a:pt x="5157" y="0"/>
                  </a:lnTo>
                  <a:lnTo>
                    <a:pt x="5151" y="0"/>
                  </a:lnTo>
                  <a:lnTo>
                    <a:pt x="5148" y="0"/>
                  </a:lnTo>
                  <a:lnTo>
                    <a:pt x="5146" y="0"/>
                  </a:lnTo>
                  <a:lnTo>
                    <a:pt x="5146" y="3"/>
                  </a:lnTo>
                  <a:lnTo>
                    <a:pt x="67" y="3"/>
                  </a:lnTo>
                  <a:lnTo>
                    <a:pt x="61" y="3"/>
                  </a:lnTo>
                  <a:lnTo>
                    <a:pt x="54" y="5"/>
                  </a:lnTo>
                  <a:lnTo>
                    <a:pt x="49" y="7"/>
                  </a:lnTo>
                  <a:lnTo>
                    <a:pt x="43" y="10"/>
                  </a:lnTo>
                  <a:lnTo>
                    <a:pt x="33" y="19"/>
                  </a:lnTo>
                  <a:lnTo>
                    <a:pt x="23" y="30"/>
                  </a:lnTo>
                  <a:lnTo>
                    <a:pt x="16" y="45"/>
                  </a:lnTo>
                  <a:lnTo>
                    <a:pt x="11" y="62"/>
                  </a:lnTo>
                  <a:close/>
                </a:path>
              </a:pathLst>
            </a:custGeom>
            <a:solidFill>
              <a:srgbClr val="2E77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7" name="Freeform 409"/>
            <p:cNvSpPr>
              <a:spLocks/>
            </p:cNvSpPr>
            <p:nvPr/>
          </p:nvSpPr>
          <p:spPr bwMode="auto">
            <a:xfrm>
              <a:off x="3912" y="220"/>
              <a:ext cx="41" cy="24"/>
            </a:xfrm>
            <a:custGeom>
              <a:avLst/>
              <a:gdLst>
                <a:gd name="T0" fmla="*/ 21 w 41"/>
                <a:gd name="T1" fmla="*/ 0 h 24"/>
                <a:gd name="T2" fmla="*/ 41 w 41"/>
                <a:gd name="T3" fmla="*/ 0 h 24"/>
                <a:gd name="T4" fmla="*/ 31 w 41"/>
                <a:gd name="T5" fmla="*/ 11 h 24"/>
                <a:gd name="T6" fmla="*/ 21 w 41"/>
                <a:gd name="T7" fmla="*/ 24 h 24"/>
                <a:gd name="T8" fmla="*/ 10 w 41"/>
                <a:gd name="T9" fmla="*/ 11 h 24"/>
                <a:gd name="T10" fmla="*/ 0 w 41"/>
                <a:gd name="T11" fmla="*/ 0 h 24"/>
                <a:gd name="T12" fmla="*/ 21 w 41"/>
                <a:gd name="T13" fmla="*/ 0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24">
                  <a:moveTo>
                    <a:pt x="21" y="0"/>
                  </a:moveTo>
                  <a:lnTo>
                    <a:pt x="41" y="0"/>
                  </a:lnTo>
                  <a:lnTo>
                    <a:pt x="31" y="11"/>
                  </a:lnTo>
                  <a:lnTo>
                    <a:pt x="21" y="24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8" name="Freeform 410"/>
            <p:cNvSpPr>
              <a:spLocks/>
            </p:cNvSpPr>
            <p:nvPr/>
          </p:nvSpPr>
          <p:spPr bwMode="auto">
            <a:xfrm>
              <a:off x="5156" y="11"/>
              <a:ext cx="532" cy="98"/>
            </a:xfrm>
            <a:custGeom>
              <a:avLst/>
              <a:gdLst>
                <a:gd name="T0" fmla="*/ 14 w 532"/>
                <a:gd name="T1" fmla="*/ 98 h 98"/>
                <a:gd name="T2" fmla="*/ 14 w 532"/>
                <a:gd name="T3" fmla="*/ 98 h 98"/>
                <a:gd name="T4" fmla="*/ 9 w 532"/>
                <a:gd name="T5" fmla="*/ 97 h 98"/>
                <a:gd name="T6" fmla="*/ 5 w 532"/>
                <a:gd name="T7" fmla="*/ 93 h 98"/>
                <a:gd name="T8" fmla="*/ 2 w 532"/>
                <a:gd name="T9" fmla="*/ 89 h 98"/>
                <a:gd name="T10" fmla="*/ 0 w 532"/>
                <a:gd name="T11" fmla="*/ 83 h 98"/>
                <a:gd name="T12" fmla="*/ 0 w 532"/>
                <a:gd name="T13" fmla="*/ 0 h 98"/>
                <a:gd name="T14" fmla="*/ 3 w 532"/>
                <a:gd name="T15" fmla="*/ 0 h 98"/>
                <a:gd name="T16" fmla="*/ 3 w 532"/>
                <a:gd name="T17" fmla="*/ 83 h 98"/>
                <a:gd name="T18" fmla="*/ 3 w 532"/>
                <a:gd name="T19" fmla="*/ 83 h 98"/>
                <a:gd name="T20" fmla="*/ 5 w 532"/>
                <a:gd name="T21" fmla="*/ 87 h 98"/>
                <a:gd name="T22" fmla="*/ 6 w 532"/>
                <a:gd name="T23" fmla="*/ 91 h 98"/>
                <a:gd name="T24" fmla="*/ 6 w 532"/>
                <a:gd name="T25" fmla="*/ 91 h 98"/>
                <a:gd name="T26" fmla="*/ 10 w 532"/>
                <a:gd name="T27" fmla="*/ 94 h 98"/>
                <a:gd name="T28" fmla="*/ 14 w 532"/>
                <a:gd name="T29" fmla="*/ 96 h 98"/>
                <a:gd name="T30" fmla="*/ 518 w 532"/>
                <a:gd name="T31" fmla="*/ 96 h 98"/>
                <a:gd name="T32" fmla="*/ 518 w 532"/>
                <a:gd name="T33" fmla="*/ 96 h 98"/>
                <a:gd name="T34" fmla="*/ 522 w 532"/>
                <a:gd name="T35" fmla="*/ 94 h 98"/>
                <a:gd name="T36" fmla="*/ 525 w 532"/>
                <a:gd name="T37" fmla="*/ 91 h 98"/>
                <a:gd name="T38" fmla="*/ 525 w 532"/>
                <a:gd name="T39" fmla="*/ 91 h 98"/>
                <a:gd name="T40" fmla="*/ 528 w 532"/>
                <a:gd name="T41" fmla="*/ 87 h 98"/>
                <a:gd name="T42" fmla="*/ 529 w 532"/>
                <a:gd name="T43" fmla="*/ 83 h 98"/>
                <a:gd name="T44" fmla="*/ 529 w 532"/>
                <a:gd name="T45" fmla="*/ 0 h 98"/>
                <a:gd name="T46" fmla="*/ 529 w 532"/>
                <a:gd name="T47" fmla="*/ 0 h 98"/>
                <a:gd name="T48" fmla="*/ 529 w 532"/>
                <a:gd name="T49" fmla="*/ 0 h 98"/>
                <a:gd name="T50" fmla="*/ 532 w 532"/>
                <a:gd name="T51" fmla="*/ 0 h 98"/>
                <a:gd name="T52" fmla="*/ 532 w 532"/>
                <a:gd name="T53" fmla="*/ 83 h 98"/>
                <a:gd name="T54" fmla="*/ 532 w 532"/>
                <a:gd name="T55" fmla="*/ 83 h 98"/>
                <a:gd name="T56" fmla="*/ 530 w 532"/>
                <a:gd name="T57" fmla="*/ 89 h 98"/>
                <a:gd name="T58" fmla="*/ 528 w 532"/>
                <a:gd name="T59" fmla="*/ 93 h 98"/>
                <a:gd name="T60" fmla="*/ 523 w 532"/>
                <a:gd name="T61" fmla="*/ 97 h 98"/>
                <a:gd name="T62" fmla="*/ 518 w 532"/>
                <a:gd name="T63" fmla="*/ 98 h 98"/>
                <a:gd name="T64" fmla="*/ 14 w 532"/>
                <a:gd name="T65" fmla="*/ 98 h 9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32" h="98">
                  <a:moveTo>
                    <a:pt x="14" y="98"/>
                  </a:moveTo>
                  <a:lnTo>
                    <a:pt x="14" y="98"/>
                  </a:lnTo>
                  <a:lnTo>
                    <a:pt x="9" y="97"/>
                  </a:lnTo>
                  <a:lnTo>
                    <a:pt x="5" y="93"/>
                  </a:lnTo>
                  <a:lnTo>
                    <a:pt x="2" y="89"/>
                  </a:lnTo>
                  <a:lnTo>
                    <a:pt x="0" y="83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3"/>
                  </a:lnTo>
                  <a:lnTo>
                    <a:pt x="5" y="87"/>
                  </a:lnTo>
                  <a:lnTo>
                    <a:pt x="6" y="91"/>
                  </a:lnTo>
                  <a:lnTo>
                    <a:pt x="10" y="94"/>
                  </a:lnTo>
                  <a:lnTo>
                    <a:pt x="14" y="96"/>
                  </a:lnTo>
                  <a:lnTo>
                    <a:pt x="518" y="96"/>
                  </a:lnTo>
                  <a:lnTo>
                    <a:pt x="522" y="94"/>
                  </a:lnTo>
                  <a:lnTo>
                    <a:pt x="525" y="91"/>
                  </a:lnTo>
                  <a:lnTo>
                    <a:pt x="528" y="87"/>
                  </a:lnTo>
                  <a:lnTo>
                    <a:pt x="529" y="83"/>
                  </a:lnTo>
                  <a:lnTo>
                    <a:pt x="529" y="0"/>
                  </a:lnTo>
                  <a:lnTo>
                    <a:pt x="532" y="0"/>
                  </a:lnTo>
                  <a:lnTo>
                    <a:pt x="532" y="83"/>
                  </a:lnTo>
                  <a:lnTo>
                    <a:pt x="530" y="89"/>
                  </a:lnTo>
                  <a:lnTo>
                    <a:pt x="528" y="93"/>
                  </a:lnTo>
                  <a:lnTo>
                    <a:pt x="523" y="97"/>
                  </a:lnTo>
                  <a:lnTo>
                    <a:pt x="518" y="98"/>
                  </a:lnTo>
                  <a:lnTo>
                    <a:pt x="14" y="98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9" name="Rectangle 411"/>
            <p:cNvSpPr>
              <a:spLocks noChangeArrowheads="1"/>
            </p:cNvSpPr>
            <p:nvPr/>
          </p:nvSpPr>
          <p:spPr bwMode="auto">
            <a:xfrm>
              <a:off x="5053" y="417"/>
              <a:ext cx="2" cy="2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60" name="Freeform 412"/>
            <p:cNvSpPr>
              <a:spLocks/>
            </p:cNvSpPr>
            <p:nvPr/>
          </p:nvSpPr>
          <p:spPr bwMode="auto">
            <a:xfrm>
              <a:off x="5507" y="20"/>
              <a:ext cx="45" cy="57"/>
            </a:xfrm>
            <a:custGeom>
              <a:avLst/>
              <a:gdLst>
                <a:gd name="T0" fmla="*/ 34 w 45"/>
                <a:gd name="T1" fmla="*/ 57 h 57"/>
                <a:gd name="T2" fmla="*/ 0 w 45"/>
                <a:gd name="T3" fmla="*/ 57 h 57"/>
                <a:gd name="T4" fmla="*/ 28 w 45"/>
                <a:gd name="T5" fmla="*/ 28 h 57"/>
                <a:gd name="T6" fmla="*/ 1 w 45"/>
                <a:gd name="T7" fmla="*/ 0 h 57"/>
                <a:gd name="T8" fmla="*/ 31 w 45"/>
                <a:gd name="T9" fmla="*/ 0 h 57"/>
                <a:gd name="T10" fmla="*/ 34 w 45"/>
                <a:gd name="T11" fmla="*/ 0 h 57"/>
                <a:gd name="T12" fmla="*/ 45 w 45"/>
                <a:gd name="T13" fmla="*/ 11 h 57"/>
                <a:gd name="T14" fmla="*/ 45 w 45"/>
                <a:gd name="T15" fmla="*/ 12 h 57"/>
                <a:gd name="T16" fmla="*/ 43 w 45"/>
                <a:gd name="T17" fmla="*/ 12 h 57"/>
                <a:gd name="T18" fmla="*/ 43 w 45"/>
                <a:gd name="T19" fmla="*/ 14 h 57"/>
                <a:gd name="T20" fmla="*/ 32 w 45"/>
                <a:gd name="T21" fmla="*/ 2 h 57"/>
                <a:gd name="T22" fmla="*/ 31 w 45"/>
                <a:gd name="T23" fmla="*/ 2 h 57"/>
                <a:gd name="T24" fmla="*/ 7 w 45"/>
                <a:gd name="T25" fmla="*/ 2 h 57"/>
                <a:gd name="T26" fmla="*/ 32 w 45"/>
                <a:gd name="T27" fmla="*/ 28 h 57"/>
                <a:gd name="T28" fmla="*/ 7 w 45"/>
                <a:gd name="T29" fmla="*/ 54 h 57"/>
                <a:gd name="T30" fmla="*/ 32 w 45"/>
                <a:gd name="T31" fmla="*/ 54 h 57"/>
                <a:gd name="T32" fmla="*/ 42 w 45"/>
                <a:gd name="T33" fmla="*/ 43 h 57"/>
                <a:gd name="T34" fmla="*/ 43 w 45"/>
                <a:gd name="T35" fmla="*/ 42 h 57"/>
                <a:gd name="T36" fmla="*/ 43 w 45"/>
                <a:gd name="T37" fmla="*/ 42 h 57"/>
                <a:gd name="T38" fmla="*/ 45 w 45"/>
                <a:gd name="T39" fmla="*/ 45 h 57"/>
                <a:gd name="T40" fmla="*/ 43 w 45"/>
                <a:gd name="T41" fmla="*/ 45 h 57"/>
                <a:gd name="T42" fmla="*/ 34 w 45"/>
                <a:gd name="T43" fmla="*/ 57 h 5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5" h="57">
                  <a:moveTo>
                    <a:pt x="34" y="57"/>
                  </a:moveTo>
                  <a:lnTo>
                    <a:pt x="0" y="57"/>
                  </a:lnTo>
                  <a:lnTo>
                    <a:pt x="28" y="28"/>
                  </a:lnTo>
                  <a:lnTo>
                    <a:pt x="1" y="0"/>
                  </a:lnTo>
                  <a:lnTo>
                    <a:pt x="31" y="0"/>
                  </a:lnTo>
                  <a:lnTo>
                    <a:pt x="34" y="0"/>
                  </a:lnTo>
                  <a:lnTo>
                    <a:pt x="45" y="11"/>
                  </a:lnTo>
                  <a:lnTo>
                    <a:pt x="45" y="12"/>
                  </a:lnTo>
                  <a:lnTo>
                    <a:pt x="43" y="12"/>
                  </a:lnTo>
                  <a:lnTo>
                    <a:pt x="43" y="14"/>
                  </a:lnTo>
                  <a:lnTo>
                    <a:pt x="32" y="2"/>
                  </a:lnTo>
                  <a:lnTo>
                    <a:pt x="31" y="2"/>
                  </a:lnTo>
                  <a:lnTo>
                    <a:pt x="7" y="2"/>
                  </a:lnTo>
                  <a:lnTo>
                    <a:pt x="32" y="28"/>
                  </a:lnTo>
                  <a:lnTo>
                    <a:pt x="7" y="54"/>
                  </a:lnTo>
                  <a:lnTo>
                    <a:pt x="32" y="54"/>
                  </a:lnTo>
                  <a:lnTo>
                    <a:pt x="42" y="43"/>
                  </a:lnTo>
                  <a:lnTo>
                    <a:pt x="43" y="42"/>
                  </a:lnTo>
                  <a:lnTo>
                    <a:pt x="45" y="45"/>
                  </a:lnTo>
                  <a:lnTo>
                    <a:pt x="43" y="45"/>
                  </a:lnTo>
                  <a:lnTo>
                    <a:pt x="34" y="57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1" name="Freeform 413"/>
            <p:cNvSpPr>
              <a:spLocks/>
            </p:cNvSpPr>
            <p:nvPr/>
          </p:nvSpPr>
          <p:spPr bwMode="auto">
            <a:xfrm>
              <a:off x="5571" y="382"/>
              <a:ext cx="2" cy="1"/>
            </a:xfrm>
            <a:custGeom>
              <a:avLst/>
              <a:gdLst>
                <a:gd name="T0" fmla="*/ 0 w 2"/>
                <a:gd name="T1" fmla="*/ 0 h 1"/>
                <a:gd name="T2" fmla="*/ 2 w 2"/>
                <a:gd name="T3" fmla="*/ 0 h 1"/>
                <a:gd name="T4" fmla="*/ 2 w 2"/>
                <a:gd name="T5" fmla="*/ 0 h 1"/>
                <a:gd name="T6" fmla="*/ 2 w 2"/>
                <a:gd name="T7" fmla="*/ 1 h 1"/>
                <a:gd name="T8" fmla="*/ 0 w 2"/>
                <a:gd name="T9" fmla="*/ 1 h 1"/>
                <a:gd name="T10" fmla="*/ 0 w 2"/>
                <a:gd name="T11" fmla="*/ 1 h 1"/>
                <a:gd name="T12" fmla="*/ 0 w 2"/>
                <a:gd name="T13" fmla="*/ 0 h 1"/>
                <a:gd name="T14" fmla="*/ 0 w 2"/>
                <a:gd name="T15" fmla="*/ 0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2" name="Freeform 414"/>
            <p:cNvSpPr>
              <a:spLocks/>
            </p:cNvSpPr>
            <p:nvPr/>
          </p:nvSpPr>
          <p:spPr bwMode="auto">
            <a:xfrm>
              <a:off x="5499" y="382"/>
              <a:ext cx="1" cy="1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0 h 1"/>
                <a:gd name="T4" fmla="*/ 1 w 1"/>
                <a:gd name="T5" fmla="*/ 0 h 1"/>
                <a:gd name="T6" fmla="*/ 1 w 1"/>
                <a:gd name="T7" fmla="*/ 1 h 1"/>
                <a:gd name="T8" fmla="*/ 0 w 1"/>
                <a:gd name="T9" fmla="*/ 1 h 1"/>
                <a:gd name="T10" fmla="*/ 0 w 1"/>
                <a:gd name="T11" fmla="*/ 1 h 1"/>
                <a:gd name="T12" fmla="*/ 0 w 1"/>
                <a:gd name="T13" fmla="*/ 0 h 1"/>
                <a:gd name="T14" fmla="*/ 0 w 1"/>
                <a:gd name="T15" fmla="*/ 0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3" name="Rectangle 415"/>
            <p:cNvSpPr>
              <a:spLocks noChangeArrowheads="1"/>
            </p:cNvSpPr>
            <p:nvPr/>
          </p:nvSpPr>
          <p:spPr bwMode="auto">
            <a:xfrm>
              <a:off x="5679" y="8"/>
              <a:ext cx="6" cy="3"/>
            </a:xfrm>
            <a:prstGeom prst="rect">
              <a:avLst/>
            </a:prstGeom>
            <a:solidFill>
              <a:srgbClr val="0E2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64" name="Freeform 416"/>
            <p:cNvSpPr>
              <a:spLocks/>
            </p:cNvSpPr>
            <p:nvPr/>
          </p:nvSpPr>
          <p:spPr bwMode="auto">
            <a:xfrm>
              <a:off x="5008" y="348"/>
              <a:ext cx="43" cy="24"/>
            </a:xfrm>
            <a:custGeom>
              <a:avLst/>
              <a:gdLst>
                <a:gd name="T0" fmla="*/ 0 w 43"/>
                <a:gd name="T1" fmla="*/ 24 h 24"/>
                <a:gd name="T2" fmla="*/ 0 w 43"/>
                <a:gd name="T3" fmla="*/ 0 h 24"/>
                <a:gd name="T4" fmla="*/ 43 w 43"/>
                <a:gd name="T5" fmla="*/ 0 h 24"/>
                <a:gd name="T6" fmla="*/ 43 w 43"/>
                <a:gd name="T7" fmla="*/ 24 h 24"/>
                <a:gd name="T8" fmla="*/ 43 w 43"/>
                <a:gd name="T9" fmla="*/ 24 h 24"/>
                <a:gd name="T10" fmla="*/ 40 w 43"/>
                <a:gd name="T11" fmla="*/ 24 h 24"/>
                <a:gd name="T12" fmla="*/ 40 w 43"/>
                <a:gd name="T13" fmla="*/ 3 h 24"/>
                <a:gd name="T14" fmla="*/ 2 w 43"/>
                <a:gd name="T15" fmla="*/ 3 h 24"/>
                <a:gd name="T16" fmla="*/ 2 w 43"/>
                <a:gd name="T17" fmla="*/ 24 h 24"/>
                <a:gd name="T18" fmla="*/ 2 w 43"/>
                <a:gd name="T19" fmla="*/ 24 h 24"/>
                <a:gd name="T20" fmla="*/ 0 w 43"/>
                <a:gd name="T21" fmla="*/ 24 h 24"/>
                <a:gd name="T22" fmla="*/ 0 w 43"/>
                <a:gd name="T23" fmla="*/ 24 h 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3" h="24">
                  <a:moveTo>
                    <a:pt x="0" y="24"/>
                  </a:moveTo>
                  <a:lnTo>
                    <a:pt x="0" y="0"/>
                  </a:lnTo>
                  <a:lnTo>
                    <a:pt x="43" y="0"/>
                  </a:lnTo>
                  <a:lnTo>
                    <a:pt x="43" y="24"/>
                  </a:lnTo>
                  <a:lnTo>
                    <a:pt x="40" y="24"/>
                  </a:lnTo>
                  <a:lnTo>
                    <a:pt x="40" y="3"/>
                  </a:lnTo>
                  <a:lnTo>
                    <a:pt x="2" y="3"/>
                  </a:lnTo>
                  <a:lnTo>
                    <a:pt x="2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5" name="Rectangle 417"/>
            <p:cNvSpPr>
              <a:spLocks noChangeArrowheads="1"/>
            </p:cNvSpPr>
            <p:nvPr/>
          </p:nvSpPr>
          <p:spPr bwMode="auto">
            <a:xfrm>
              <a:off x="5012" y="394"/>
              <a:ext cx="36" cy="1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66" name="Rectangle 418"/>
            <p:cNvSpPr>
              <a:spLocks noChangeArrowheads="1"/>
            </p:cNvSpPr>
            <p:nvPr/>
          </p:nvSpPr>
          <p:spPr bwMode="auto">
            <a:xfrm>
              <a:off x="5008" y="382"/>
              <a:ext cx="2" cy="7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67" name="Freeform 419"/>
            <p:cNvSpPr>
              <a:spLocks/>
            </p:cNvSpPr>
            <p:nvPr/>
          </p:nvSpPr>
          <p:spPr bwMode="auto">
            <a:xfrm>
              <a:off x="622" y="205"/>
              <a:ext cx="1" cy="3"/>
            </a:xfrm>
            <a:custGeom>
              <a:avLst/>
              <a:gdLst>
                <a:gd name="T0" fmla="*/ 1 w 1"/>
                <a:gd name="T1" fmla="*/ 1 h 3"/>
                <a:gd name="T2" fmla="*/ 0 w 1"/>
                <a:gd name="T3" fmla="*/ 3 h 3"/>
                <a:gd name="T4" fmla="*/ 0 w 1"/>
                <a:gd name="T5" fmla="*/ 1 h 3"/>
                <a:gd name="T6" fmla="*/ 1 w 1"/>
                <a:gd name="T7" fmla="*/ 0 h 3"/>
                <a:gd name="T8" fmla="*/ 1 w 1"/>
                <a:gd name="T9" fmla="*/ 1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1" y="1"/>
                  </a:moveTo>
                  <a:lnTo>
                    <a:pt x="0" y="3"/>
                  </a:lnTo>
                  <a:lnTo>
                    <a:pt x="0" y="1"/>
                  </a:lnTo>
                  <a:lnTo>
                    <a:pt x="1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8" name="Freeform 420"/>
            <p:cNvSpPr>
              <a:spLocks/>
            </p:cNvSpPr>
            <p:nvPr/>
          </p:nvSpPr>
          <p:spPr bwMode="auto">
            <a:xfrm>
              <a:off x="1872" y="345"/>
              <a:ext cx="203" cy="115"/>
            </a:xfrm>
            <a:custGeom>
              <a:avLst/>
              <a:gdLst>
                <a:gd name="T0" fmla="*/ 1 w 203"/>
                <a:gd name="T1" fmla="*/ 3 h 115"/>
                <a:gd name="T2" fmla="*/ 0 w 203"/>
                <a:gd name="T3" fmla="*/ 3 h 115"/>
                <a:gd name="T4" fmla="*/ 0 w 203"/>
                <a:gd name="T5" fmla="*/ 3 h 115"/>
                <a:gd name="T6" fmla="*/ 0 w 203"/>
                <a:gd name="T7" fmla="*/ 0 h 115"/>
                <a:gd name="T8" fmla="*/ 0 w 203"/>
                <a:gd name="T9" fmla="*/ 0 h 115"/>
                <a:gd name="T10" fmla="*/ 1 w 203"/>
                <a:gd name="T11" fmla="*/ 0 h 115"/>
                <a:gd name="T12" fmla="*/ 192 w 203"/>
                <a:gd name="T13" fmla="*/ 0 h 115"/>
                <a:gd name="T14" fmla="*/ 192 w 203"/>
                <a:gd name="T15" fmla="*/ 0 h 115"/>
                <a:gd name="T16" fmla="*/ 195 w 203"/>
                <a:gd name="T17" fmla="*/ 0 h 115"/>
                <a:gd name="T18" fmla="*/ 196 w 203"/>
                <a:gd name="T19" fmla="*/ 1 h 115"/>
                <a:gd name="T20" fmla="*/ 196 w 203"/>
                <a:gd name="T21" fmla="*/ 1 h 115"/>
                <a:gd name="T22" fmla="*/ 197 w 203"/>
                <a:gd name="T23" fmla="*/ 6 h 115"/>
                <a:gd name="T24" fmla="*/ 197 w 203"/>
                <a:gd name="T25" fmla="*/ 6 h 115"/>
                <a:gd name="T26" fmla="*/ 200 w 203"/>
                <a:gd name="T27" fmla="*/ 15 h 115"/>
                <a:gd name="T28" fmla="*/ 200 w 203"/>
                <a:gd name="T29" fmla="*/ 15 h 115"/>
                <a:gd name="T30" fmla="*/ 203 w 203"/>
                <a:gd name="T31" fmla="*/ 31 h 115"/>
                <a:gd name="T32" fmla="*/ 203 w 203"/>
                <a:gd name="T33" fmla="*/ 49 h 115"/>
                <a:gd name="T34" fmla="*/ 203 w 203"/>
                <a:gd name="T35" fmla="*/ 115 h 115"/>
                <a:gd name="T36" fmla="*/ 200 w 203"/>
                <a:gd name="T37" fmla="*/ 115 h 115"/>
                <a:gd name="T38" fmla="*/ 200 w 203"/>
                <a:gd name="T39" fmla="*/ 49 h 115"/>
                <a:gd name="T40" fmla="*/ 200 w 203"/>
                <a:gd name="T41" fmla="*/ 49 h 115"/>
                <a:gd name="T42" fmla="*/ 200 w 203"/>
                <a:gd name="T43" fmla="*/ 31 h 115"/>
                <a:gd name="T44" fmla="*/ 197 w 203"/>
                <a:gd name="T45" fmla="*/ 15 h 115"/>
                <a:gd name="T46" fmla="*/ 196 w 203"/>
                <a:gd name="T47" fmla="*/ 6 h 115"/>
                <a:gd name="T48" fmla="*/ 193 w 203"/>
                <a:gd name="T49" fmla="*/ 3 h 115"/>
                <a:gd name="T50" fmla="*/ 192 w 203"/>
                <a:gd name="T51" fmla="*/ 3 h 115"/>
                <a:gd name="T52" fmla="*/ 1 w 203"/>
                <a:gd name="T53" fmla="*/ 3 h 11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03" h="115">
                  <a:moveTo>
                    <a:pt x="1" y="3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1" y="0"/>
                  </a:lnTo>
                  <a:lnTo>
                    <a:pt x="192" y="0"/>
                  </a:lnTo>
                  <a:lnTo>
                    <a:pt x="195" y="0"/>
                  </a:lnTo>
                  <a:lnTo>
                    <a:pt x="196" y="1"/>
                  </a:lnTo>
                  <a:lnTo>
                    <a:pt x="197" y="6"/>
                  </a:lnTo>
                  <a:lnTo>
                    <a:pt x="200" y="15"/>
                  </a:lnTo>
                  <a:lnTo>
                    <a:pt x="203" y="31"/>
                  </a:lnTo>
                  <a:lnTo>
                    <a:pt x="203" y="49"/>
                  </a:lnTo>
                  <a:lnTo>
                    <a:pt x="203" y="115"/>
                  </a:lnTo>
                  <a:lnTo>
                    <a:pt x="200" y="115"/>
                  </a:lnTo>
                  <a:lnTo>
                    <a:pt x="200" y="49"/>
                  </a:lnTo>
                  <a:lnTo>
                    <a:pt x="200" y="31"/>
                  </a:lnTo>
                  <a:lnTo>
                    <a:pt x="197" y="15"/>
                  </a:lnTo>
                  <a:lnTo>
                    <a:pt x="196" y="6"/>
                  </a:lnTo>
                  <a:lnTo>
                    <a:pt x="193" y="3"/>
                  </a:lnTo>
                  <a:lnTo>
                    <a:pt x="192" y="3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9" name="Freeform 421"/>
            <p:cNvSpPr>
              <a:spLocks/>
            </p:cNvSpPr>
            <p:nvPr/>
          </p:nvSpPr>
          <p:spPr bwMode="auto">
            <a:xfrm>
              <a:off x="5054" y="374"/>
              <a:ext cx="24" cy="43"/>
            </a:xfrm>
            <a:custGeom>
              <a:avLst/>
              <a:gdLst>
                <a:gd name="T0" fmla="*/ 0 w 24"/>
                <a:gd name="T1" fmla="*/ 5 h 43"/>
                <a:gd name="T2" fmla="*/ 0 w 24"/>
                <a:gd name="T3" fmla="*/ 0 h 43"/>
                <a:gd name="T4" fmla="*/ 0 w 24"/>
                <a:gd name="T5" fmla="*/ 0 h 43"/>
                <a:gd name="T6" fmla="*/ 4 w 24"/>
                <a:gd name="T7" fmla="*/ 3 h 43"/>
                <a:gd name="T8" fmla="*/ 8 w 24"/>
                <a:gd name="T9" fmla="*/ 6 h 43"/>
                <a:gd name="T10" fmla="*/ 24 w 24"/>
                <a:gd name="T11" fmla="*/ 6 h 43"/>
                <a:gd name="T12" fmla="*/ 24 w 24"/>
                <a:gd name="T13" fmla="*/ 43 h 43"/>
                <a:gd name="T14" fmla="*/ 1 w 24"/>
                <a:gd name="T15" fmla="*/ 43 h 43"/>
                <a:gd name="T16" fmla="*/ 1 w 24"/>
                <a:gd name="T17" fmla="*/ 40 h 43"/>
                <a:gd name="T18" fmla="*/ 1 w 24"/>
                <a:gd name="T19" fmla="*/ 40 h 43"/>
                <a:gd name="T20" fmla="*/ 1 w 24"/>
                <a:gd name="T21" fmla="*/ 40 h 43"/>
                <a:gd name="T22" fmla="*/ 21 w 24"/>
                <a:gd name="T23" fmla="*/ 40 h 43"/>
                <a:gd name="T24" fmla="*/ 21 w 24"/>
                <a:gd name="T25" fmla="*/ 40 h 43"/>
                <a:gd name="T26" fmla="*/ 21 w 24"/>
                <a:gd name="T27" fmla="*/ 36 h 43"/>
                <a:gd name="T28" fmla="*/ 21 w 24"/>
                <a:gd name="T29" fmla="*/ 9 h 43"/>
                <a:gd name="T30" fmla="*/ 7 w 24"/>
                <a:gd name="T31" fmla="*/ 9 h 43"/>
                <a:gd name="T32" fmla="*/ 7 w 24"/>
                <a:gd name="T33" fmla="*/ 8 h 43"/>
                <a:gd name="T34" fmla="*/ 7 w 24"/>
                <a:gd name="T35" fmla="*/ 8 h 43"/>
                <a:gd name="T36" fmla="*/ 7 w 24"/>
                <a:gd name="T37" fmla="*/ 8 h 43"/>
                <a:gd name="T38" fmla="*/ 7 w 24"/>
                <a:gd name="T39" fmla="*/ 8 h 43"/>
                <a:gd name="T40" fmla="*/ 0 w 24"/>
                <a:gd name="T41" fmla="*/ 5 h 43"/>
                <a:gd name="T42" fmla="*/ 0 w 24"/>
                <a:gd name="T43" fmla="*/ 5 h 4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4" h="43">
                  <a:moveTo>
                    <a:pt x="0" y="5"/>
                  </a:moveTo>
                  <a:lnTo>
                    <a:pt x="0" y="0"/>
                  </a:lnTo>
                  <a:lnTo>
                    <a:pt x="4" y="3"/>
                  </a:lnTo>
                  <a:lnTo>
                    <a:pt x="8" y="6"/>
                  </a:lnTo>
                  <a:lnTo>
                    <a:pt x="24" y="6"/>
                  </a:lnTo>
                  <a:lnTo>
                    <a:pt x="24" y="43"/>
                  </a:lnTo>
                  <a:lnTo>
                    <a:pt x="1" y="43"/>
                  </a:lnTo>
                  <a:lnTo>
                    <a:pt x="1" y="40"/>
                  </a:lnTo>
                  <a:lnTo>
                    <a:pt x="21" y="40"/>
                  </a:lnTo>
                  <a:lnTo>
                    <a:pt x="21" y="36"/>
                  </a:lnTo>
                  <a:lnTo>
                    <a:pt x="21" y="9"/>
                  </a:lnTo>
                  <a:lnTo>
                    <a:pt x="7" y="9"/>
                  </a:lnTo>
                  <a:lnTo>
                    <a:pt x="7" y="8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0" name="Freeform 422"/>
            <p:cNvSpPr>
              <a:spLocks/>
            </p:cNvSpPr>
            <p:nvPr/>
          </p:nvSpPr>
          <p:spPr bwMode="auto">
            <a:xfrm>
              <a:off x="4531" y="386"/>
              <a:ext cx="35" cy="42"/>
            </a:xfrm>
            <a:custGeom>
              <a:avLst/>
              <a:gdLst>
                <a:gd name="T0" fmla="*/ 35 w 35"/>
                <a:gd name="T1" fmla="*/ 42 h 42"/>
                <a:gd name="T2" fmla="*/ 0 w 35"/>
                <a:gd name="T3" fmla="*/ 42 h 42"/>
                <a:gd name="T4" fmla="*/ 0 w 35"/>
                <a:gd name="T5" fmla="*/ 0 h 42"/>
                <a:gd name="T6" fmla="*/ 1 w 35"/>
                <a:gd name="T7" fmla="*/ 0 h 42"/>
                <a:gd name="T8" fmla="*/ 1 w 35"/>
                <a:gd name="T9" fmla="*/ 39 h 42"/>
                <a:gd name="T10" fmla="*/ 35 w 35"/>
                <a:gd name="T11" fmla="*/ 39 h 42"/>
                <a:gd name="T12" fmla="*/ 35 w 35"/>
                <a:gd name="T13" fmla="*/ 42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5" h="42">
                  <a:moveTo>
                    <a:pt x="35" y="42"/>
                  </a:moveTo>
                  <a:lnTo>
                    <a:pt x="0" y="42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39"/>
                  </a:lnTo>
                  <a:lnTo>
                    <a:pt x="35" y="39"/>
                  </a:lnTo>
                  <a:lnTo>
                    <a:pt x="35" y="42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1" name="Freeform 423"/>
            <p:cNvSpPr>
              <a:spLocks/>
            </p:cNvSpPr>
            <p:nvPr/>
          </p:nvSpPr>
          <p:spPr bwMode="auto">
            <a:xfrm>
              <a:off x="618" y="196"/>
              <a:ext cx="4" cy="5"/>
            </a:xfrm>
            <a:custGeom>
              <a:avLst/>
              <a:gdLst>
                <a:gd name="T0" fmla="*/ 0 w 4"/>
                <a:gd name="T1" fmla="*/ 0 h 5"/>
                <a:gd name="T2" fmla="*/ 4 w 4"/>
                <a:gd name="T3" fmla="*/ 0 h 5"/>
                <a:gd name="T4" fmla="*/ 4 w 4"/>
                <a:gd name="T5" fmla="*/ 5 h 5"/>
                <a:gd name="T6" fmla="*/ 1 w 4"/>
                <a:gd name="T7" fmla="*/ 2 h 5"/>
                <a:gd name="T8" fmla="*/ 0 w 4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5">
                  <a:moveTo>
                    <a:pt x="0" y="0"/>
                  </a:moveTo>
                  <a:lnTo>
                    <a:pt x="4" y="0"/>
                  </a:lnTo>
                  <a:lnTo>
                    <a:pt x="4" y="5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2" name="Freeform 424"/>
            <p:cNvSpPr>
              <a:spLocks/>
            </p:cNvSpPr>
            <p:nvPr/>
          </p:nvSpPr>
          <p:spPr bwMode="auto">
            <a:xfrm>
              <a:off x="1872" y="348"/>
              <a:ext cx="200" cy="112"/>
            </a:xfrm>
            <a:custGeom>
              <a:avLst/>
              <a:gdLst>
                <a:gd name="T0" fmla="*/ 1 w 200"/>
                <a:gd name="T1" fmla="*/ 1 h 112"/>
                <a:gd name="T2" fmla="*/ 1 w 200"/>
                <a:gd name="T3" fmla="*/ 1 h 112"/>
                <a:gd name="T4" fmla="*/ 0 w 200"/>
                <a:gd name="T5" fmla="*/ 0 h 112"/>
                <a:gd name="T6" fmla="*/ 1 w 200"/>
                <a:gd name="T7" fmla="*/ 0 h 112"/>
                <a:gd name="T8" fmla="*/ 192 w 200"/>
                <a:gd name="T9" fmla="*/ 0 h 112"/>
                <a:gd name="T10" fmla="*/ 192 w 200"/>
                <a:gd name="T11" fmla="*/ 0 h 112"/>
                <a:gd name="T12" fmla="*/ 193 w 200"/>
                <a:gd name="T13" fmla="*/ 0 h 112"/>
                <a:gd name="T14" fmla="*/ 196 w 200"/>
                <a:gd name="T15" fmla="*/ 3 h 112"/>
                <a:gd name="T16" fmla="*/ 197 w 200"/>
                <a:gd name="T17" fmla="*/ 12 h 112"/>
                <a:gd name="T18" fmla="*/ 200 w 200"/>
                <a:gd name="T19" fmla="*/ 28 h 112"/>
                <a:gd name="T20" fmla="*/ 200 w 200"/>
                <a:gd name="T21" fmla="*/ 46 h 112"/>
                <a:gd name="T22" fmla="*/ 200 w 200"/>
                <a:gd name="T23" fmla="*/ 112 h 112"/>
                <a:gd name="T24" fmla="*/ 197 w 200"/>
                <a:gd name="T25" fmla="*/ 112 h 112"/>
                <a:gd name="T26" fmla="*/ 197 w 200"/>
                <a:gd name="T27" fmla="*/ 46 h 112"/>
                <a:gd name="T28" fmla="*/ 197 w 200"/>
                <a:gd name="T29" fmla="*/ 46 h 112"/>
                <a:gd name="T30" fmla="*/ 196 w 200"/>
                <a:gd name="T31" fmla="*/ 22 h 112"/>
                <a:gd name="T32" fmla="*/ 193 w 200"/>
                <a:gd name="T33" fmla="*/ 7 h 112"/>
                <a:gd name="T34" fmla="*/ 193 w 200"/>
                <a:gd name="T35" fmla="*/ 7 h 112"/>
                <a:gd name="T36" fmla="*/ 192 w 200"/>
                <a:gd name="T37" fmla="*/ 3 h 112"/>
                <a:gd name="T38" fmla="*/ 192 w 200"/>
                <a:gd name="T39" fmla="*/ 3 h 112"/>
                <a:gd name="T40" fmla="*/ 192 w 200"/>
                <a:gd name="T41" fmla="*/ 1 h 112"/>
                <a:gd name="T42" fmla="*/ 192 w 200"/>
                <a:gd name="T43" fmla="*/ 3 h 112"/>
                <a:gd name="T44" fmla="*/ 192 w 200"/>
                <a:gd name="T45" fmla="*/ 3 h 112"/>
                <a:gd name="T46" fmla="*/ 192 w 200"/>
                <a:gd name="T47" fmla="*/ 3 h 112"/>
                <a:gd name="T48" fmla="*/ 1 w 200"/>
                <a:gd name="T49" fmla="*/ 3 h 112"/>
                <a:gd name="T50" fmla="*/ 1 w 200"/>
                <a:gd name="T51" fmla="*/ 3 h 112"/>
                <a:gd name="T52" fmla="*/ 1 w 200"/>
                <a:gd name="T53" fmla="*/ 3 h 112"/>
                <a:gd name="T54" fmla="*/ 1 w 200"/>
                <a:gd name="T55" fmla="*/ 1 h 112"/>
                <a:gd name="T56" fmla="*/ 1 w 200"/>
                <a:gd name="T57" fmla="*/ 1 h 11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00" h="112">
                  <a:moveTo>
                    <a:pt x="1" y="1"/>
                  </a:moveTo>
                  <a:lnTo>
                    <a:pt x="1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192" y="0"/>
                  </a:lnTo>
                  <a:lnTo>
                    <a:pt x="193" y="0"/>
                  </a:lnTo>
                  <a:lnTo>
                    <a:pt x="196" y="3"/>
                  </a:lnTo>
                  <a:lnTo>
                    <a:pt x="197" y="12"/>
                  </a:lnTo>
                  <a:lnTo>
                    <a:pt x="200" y="28"/>
                  </a:lnTo>
                  <a:lnTo>
                    <a:pt x="200" y="46"/>
                  </a:lnTo>
                  <a:lnTo>
                    <a:pt x="200" y="112"/>
                  </a:lnTo>
                  <a:lnTo>
                    <a:pt x="197" y="112"/>
                  </a:lnTo>
                  <a:lnTo>
                    <a:pt x="197" y="46"/>
                  </a:lnTo>
                  <a:lnTo>
                    <a:pt x="196" y="22"/>
                  </a:lnTo>
                  <a:lnTo>
                    <a:pt x="193" y="7"/>
                  </a:lnTo>
                  <a:lnTo>
                    <a:pt x="192" y="3"/>
                  </a:lnTo>
                  <a:lnTo>
                    <a:pt x="192" y="1"/>
                  </a:lnTo>
                  <a:lnTo>
                    <a:pt x="192" y="3"/>
                  </a:lnTo>
                  <a:lnTo>
                    <a:pt x="1" y="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3" name="Rectangle 425"/>
            <p:cNvSpPr>
              <a:spLocks noChangeArrowheads="1"/>
            </p:cNvSpPr>
            <p:nvPr/>
          </p:nvSpPr>
          <p:spPr bwMode="auto">
            <a:xfrm>
              <a:off x="5048" y="389"/>
              <a:ext cx="3" cy="2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74" name="Freeform 426"/>
            <p:cNvSpPr>
              <a:spLocks/>
            </p:cNvSpPr>
            <p:nvPr/>
          </p:nvSpPr>
          <p:spPr bwMode="auto">
            <a:xfrm>
              <a:off x="5573" y="382"/>
              <a:ext cx="1" cy="1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1 h 1"/>
                <a:gd name="T4" fmla="*/ 0 w 1"/>
                <a:gd name="T5" fmla="*/ 1 h 1"/>
                <a:gd name="T6" fmla="*/ 0 w 1"/>
                <a:gd name="T7" fmla="*/ 0 h 1"/>
                <a:gd name="T8" fmla="*/ 1 w 1"/>
                <a:gd name="T9" fmla="*/ 0 h 1"/>
                <a:gd name="T10" fmla="*/ 1 w 1"/>
                <a:gd name="T11" fmla="*/ 0 h 1"/>
                <a:gd name="T12" fmla="*/ 1 w 1"/>
                <a:gd name="T13" fmla="*/ 1 h 1"/>
                <a:gd name="T14" fmla="*/ 1 w 1"/>
                <a:gd name="T15" fmla="*/ 1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5" name="Freeform 427"/>
            <p:cNvSpPr>
              <a:spLocks/>
            </p:cNvSpPr>
            <p:nvPr/>
          </p:nvSpPr>
          <p:spPr bwMode="auto">
            <a:xfrm>
              <a:off x="5054" y="379"/>
              <a:ext cx="7" cy="3"/>
            </a:xfrm>
            <a:custGeom>
              <a:avLst/>
              <a:gdLst>
                <a:gd name="T0" fmla="*/ 0 w 7"/>
                <a:gd name="T1" fmla="*/ 3 h 3"/>
                <a:gd name="T2" fmla="*/ 0 w 7"/>
                <a:gd name="T3" fmla="*/ 0 h 3"/>
                <a:gd name="T4" fmla="*/ 0 w 7"/>
                <a:gd name="T5" fmla="*/ 0 h 3"/>
                <a:gd name="T6" fmla="*/ 7 w 7"/>
                <a:gd name="T7" fmla="*/ 3 h 3"/>
                <a:gd name="T8" fmla="*/ 7 w 7"/>
                <a:gd name="T9" fmla="*/ 3 h 3"/>
                <a:gd name="T10" fmla="*/ 0 w 7"/>
                <a:gd name="T11" fmla="*/ 3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lnTo>
                    <a:pt x="0" y="0"/>
                  </a:lnTo>
                  <a:lnTo>
                    <a:pt x="7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6" name="Freeform 428"/>
            <p:cNvSpPr>
              <a:spLocks noEditPoints="1"/>
            </p:cNvSpPr>
            <p:nvPr/>
          </p:nvSpPr>
          <p:spPr bwMode="auto">
            <a:xfrm>
              <a:off x="557" y="182"/>
              <a:ext cx="3451" cy="94"/>
            </a:xfrm>
            <a:custGeom>
              <a:avLst/>
              <a:gdLst>
                <a:gd name="T0" fmla="*/ 3376 w 3451"/>
                <a:gd name="T1" fmla="*/ 62 h 94"/>
                <a:gd name="T2" fmla="*/ 3386 w 3451"/>
                <a:gd name="T3" fmla="*/ 49 h 94"/>
                <a:gd name="T4" fmla="*/ 3396 w 3451"/>
                <a:gd name="T5" fmla="*/ 38 h 94"/>
                <a:gd name="T6" fmla="*/ 3376 w 3451"/>
                <a:gd name="T7" fmla="*/ 38 h 94"/>
                <a:gd name="T8" fmla="*/ 3355 w 3451"/>
                <a:gd name="T9" fmla="*/ 38 h 94"/>
                <a:gd name="T10" fmla="*/ 3365 w 3451"/>
                <a:gd name="T11" fmla="*/ 49 h 94"/>
                <a:gd name="T12" fmla="*/ 3376 w 3451"/>
                <a:gd name="T13" fmla="*/ 62 h 94"/>
                <a:gd name="T14" fmla="*/ 0 w 3451"/>
                <a:gd name="T15" fmla="*/ 0 h 94"/>
                <a:gd name="T16" fmla="*/ 3451 w 3451"/>
                <a:gd name="T17" fmla="*/ 0 h 94"/>
                <a:gd name="T18" fmla="*/ 3451 w 3451"/>
                <a:gd name="T19" fmla="*/ 0 h 94"/>
                <a:gd name="T20" fmla="*/ 3444 w 3451"/>
                <a:gd name="T21" fmla="*/ 0 h 94"/>
                <a:gd name="T22" fmla="*/ 3444 w 3451"/>
                <a:gd name="T23" fmla="*/ 94 h 94"/>
                <a:gd name="T24" fmla="*/ 0 w 3451"/>
                <a:gd name="T25" fmla="*/ 94 h 94"/>
                <a:gd name="T26" fmla="*/ 0 w 3451"/>
                <a:gd name="T27" fmla="*/ 0 h 94"/>
                <a:gd name="T28" fmla="*/ 12 w 3451"/>
                <a:gd name="T29" fmla="*/ 84 h 94"/>
                <a:gd name="T30" fmla="*/ 68 w 3451"/>
                <a:gd name="T31" fmla="*/ 84 h 94"/>
                <a:gd name="T32" fmla="*/ 68 w 3451"/>
                <a:gd name="T33" fmla="*/ 83 h 94"/>
                <a:gd name="T34" fmla="*/ 68 w 3451"/>
                <a:gd name="T35" fmla="*/ 24 h 94"/>
                <a:gd name="T36" fmla="*/ 68 w 3451"/>
                <a:gd name="T37" fmla="*/ 21 h 94"/>
                <a:gd name="T38" fmla="*/ 66 w 3451"/>
                <a:gd name="T39" fmla="*/ 20 h 94"/>
                <a:gd name="T40" fmla="*/ 65 w 3451"/>
                <a:gd name="T41" fmla="*/ 19 h 94"/>
                <a:gd name="T42" fmla="*/ 65 w 3451"/>
                <a:gd name="T43" fmla="*/ 14 h 94"/>
                <a:gd name="T44" fmla="*/ 61 w 3451"/>
                <a:gd name="T45" fmla="*/ 14 h 94"/>
                <a:gd name="T46" fmla="*/ 59 w 3451"/>
                <a:gd name="T47" fmla="*/ 13 h 94"/>
                <a:gd name="T48" fmla="*/ 58 w 3451"/>
                <a:gd name="T49" fmla="*/ 12 h 94"/>
                <a:gd name="T50" fmla="*/ 55 w 3451"/>
                <a:gd name="T51" fmla="*/ 12 h 94"/>
                <a:gd name="T52" fmla="*/ 12 w 3451"/>
                <a:gd name="T53" fmla="*/ 12 h 94"/>
                <a:gd name="T54" fmla="*/ 12 w 3451"/>
                <a:gd name="T55" fmla="*/ 84 h 9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3451" h="94">
                  <a:moveTo>
                    <a:pt x="3376" y="62"/>
                  </a:moveTo>
                  <a:lnTo>
                    <a:pt x="3386" y="49"/>
                  </a:lnTo>
                  <a:lnTo>
                    <a:pt x="3396" y="38"/>
                  </a:lnTo>
                  <a:lnTo>
                    <a:pt x="3376" y="38"/>
                  </a:lnTo>
                  <a:lnTo>
                    <a:pt x="3355" y="38"/>
                  </a:lnTo>
                  <a:lnTo>
                    <a:pt x="3365" y="49"/>
                  </a:lnTo>
                  <a:lnTo>
                    <a:pt x="3376" y="62"/>
                  </a:lnTo>
                  <a:close/>
                  <a:moveTo>
                    <a:pt x="0" y="0"/>
                  </a:moveTo>
                  <a:lnTo>
                    <a:pt x="3451" y="0"/>
                  </a:lnTo>
                  <a:lnTo>
                    <a:pt x="3444" y="0"/>
                  </a:lnTo>
                  <a:lnTo>
                    <a:pt x="3444" y="94"/>
                  </a:lnTo>
                  <a:lnTo>
                    <a:pt x="0" y="94"/>
                  </a:lnTo>
                  <a:lnTo>
                    <a:pt x="0" y="0"/>
                  </a:lnTo>
                  <a:close/>
                  <a:moveTo>
                    <a:pt x="12" y="84"/>
                  </a:moveTo>
                  <a:lnTo>
                    <a:pt x="68" y="84"/>
                  </a:lnTo>
                  <a:lnTo>
                    <a:pt x="68" y="83"/>
                  </a:lnTo>
                  <a:lnTo>
                    <a:pt x="68" y="24"/>
                  </a:lnTo>
                  <a:lnTo>
                    <a:pt x="68" y="21"/>
                  </a:lnTo>
                  <a:lnTo>
                    <a:pt x="66" y="20"/>
                  </a:lnTo>
                  <a:lnTo>
                    <a:pt x="65" y="19"/>
                  </a:lnTo>
                  <a:lnTo>
                    <a:pt x="65" y="14"/>
                  </a:lnTo>
                  <a:lnTo>
                    <a:pt x="61" y="14"/>
                  </a:lnTo>
                  <a:lnTo>
                    <a:pt x="59" y="13"/>
                  </a:lnTo>
                  <a:lnTo>
                    <a:pt x="58" y="12"/>
                  </a:lnTo>
                  <a:lnTo>
                    <a:pt x="55" y="12"/>
                  </a:lnTo>
                  <a:lnTo>
                    <a:pt x="12" y="12"/>
                  </a:lnTo>
                  <a:lnTo>
                    <a:pt x="12" y="8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7" name="Freeform 429"/>
            <p:cNvSpPr>
              <a:spLocks/>
            </p:cNvSpPr>
            <p:nvPr/>
          </p:nvSpPr>
          <p:spPr bwMode="auto">
            <a:xfrm>
              <a:off x="5001" y="379"/>
              <a:ext cx="4" cy="3"/>
            </a:xfrm>
            <a:custGeom>
              <a:avLst/>
              <a:gdLst>
                <a:gd name="T0" fmla="*/ 4 w 4"/>
                <a:gd name="T1" fmla="*/ 0 h 3"/>
                <a:gd name="T2" fmla="*/ 4 w 4"/>
                <a:gd name="T3" fmla="*/ 3 h 3"/>
                <a:gd name="T4" fmla="*/ 0 w 4"/>
                <a:gd name="T5" fmla="*/ 3 h 3"/>
                <a:gd name="T6" fmla="*/ 0 w 4"/>
                <a:gd name="T7" fmla="*/ 3 h 3"/>
                <a:gd name="T8" fmla="*/ 0 w 4"/>
                <a:gd name="T9" fmla="*/ 3 h 3"/>
                <a:gd name="T10" fmla="*/ 4 w 4"/>
                <a:gd name="T11" fmla="*/ 0 h 3"/>
                <a:gd name="T12" fmla="*/ 4 w 4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" h="3">
                  <a:moveTo>
                    <a:pt x="4" y="0"/>
                  </a:moveTo>
                  <a:lnTo>
                    <a:pt x="4" y="3"/>
                  </a:lnTo>
                  <a:lnTo>
                    <a:pt x="0" y="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8" name="Freeform 430"/>
            <p:cNvSpPr>
              <a:spLocks/>
            </p:cNvSpPr>
            <p:nvPr/>
          </p:nvSpPr>
          <p:spPr bwMode="auto">
            <a:xfrm>
              <a:off x="4999" y="382"/>
              <a:ext cx="2" cy="1"/>
            </a:xfrm>
            <a:custGeom>
              <a:avLst/>
              <a:gdLst>
                <a:gd name="T0" fmla="*/ 2 w 2"/>
                <a:gd name="T1" fmla="*/ 0 h 1"/>
                <a:gd name="T2" fmla="*/ 0 w 2"/>
                <a:gd name="T3" fmla="*/ 1 h 1"/>
                <a:gd name="T4" fmla="*/ 0 w 2"/>
                <a:gd name="T5" fmla="*/ 1 h 1"/>
                <a:gd name="T6" fmla="*/ 0 w 2"/>
                <a:gd name="T7" fmla="*/ 0 h 1"/>
                <a:gd name="T8" fmla="*/ 2 w 2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9" name="Rectangle 431"/>
            <p:cNvSpPr>
              <a:spLocks noChangeArrowheads="1"/>
            </p:cNvSpPr>
            <p:nvPr/>
          </p:nvSpPr>
          <p:spPr bwMode="auto">
            <a:xfrm>
              <a:off x="5027" y="417"/>
              <a:ext cx="4" cy="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80" name="Freeform 432"/>
            <p:cNvSpPr>
              <a:spLocks/>
            </p:cNvSpPr>
            <p:nvPr/>
          </p:nvSpPr>
          <p:spPr bwMode="auto">
            <a:xfrm>
              <a:off x="5500" y="366"/>
              <a:ext cx="8" cy="16"/>
            </a:xfrm>
            <a:custGeom>
              <a:avLst/>
              <a:gdLst>
                <a:gd name="T0" fmla="*/ 0 w 8"/>
                <a:gd name="T1" fmla="*/ 16 h 16"/>
                <a:gd name="T2" fmla="*/ 0 w 8"/>
                <a:gd name="T3" fmla="*/ 16 h 16"/>
                <a:gd name="T4" fmla="*/ 3 w 8"/>
                <a:gd name="T5" fmla="*/ 7 h 16"/>
                <a:gd name="T6" fmla="*/ 7 w 8"/>
                <a:gd name="T7" fmla="*/ 0 h 16"/>
                <a:gd name="T8" fmla="*/ 8 w 8"/>
                <a:gd name="T9" fmla="*/ 1 h 16"/>
                <a:gd name="T10" fmla="*/ 8 w 8"/>
                <a:gd name="T11" fmla="*/ 1 h 16"/>
                <a:gd name="T12" fmla="*/ 4 w 8"/>
                <a:gd name="T13" fmla="*/ 7 h 16"/>
                <a:gd name="T14" fmla="*/ 1 w 8"/>
                <a:gd name="T15" fmla="*/ 16 h 16"/>
                <a:gd name="T16" fmla="*/ 0 w 8"/>
                <a:gd name="T17" fmla="*/ 16 h 1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" h="16">
                  <a:moveTo>
                    <a:pt x="0" y="16"/>
                  </a:moveTo>
                  <a:lnTo>
                    <a:pt x="0" y="16"/>
                  </a:lnTo>
                  <a:lnTo>
                    <a:pt x="3" y="7"/>
                  </a:lnTo>
                  <a:lnTo>
                    <a:pt x="7" y="0"/>
                  </a:lnTo>
                  <a:lnTo>
                    <a:pt x="8" y="1"/>
                  </a:lnTo>
                  <a:lnTo>
                    <a:pt x="4" y="7"/>
                  </a:lnTo>
                  <a:lnTo>
                    <a:pt x="1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81" name="Freeform 433"/>
            <p:cNvSpPr>
              <a:spLocks/>
            </p:cNvSpPr>
            <p:nvPr/>
          </p:nvSpPr>
          <p:spPr bwMode="auto">
            <a:xfrm>
              <a:off x="5326" y="35"/>
              <a:ext cx="48" cy="44"/>
            </a:xfrm>
            <a:custGeom>
              <a:avLst/>
              <a:gdLst>
                <a:gd name="T0" fmla="*/ 3 w 48"/>
                <a:gd name="T1" fmla="*/ 41 h 44"/>
                <a:gd name="T2" fmla="*/ 48 w 48"/>
                <a:gd name="T3" fmla="*/ 41 h 44"/>
                <a:gd name="T4" fmla="*/ 48 w 48"/>
                <a:gd name="T5" fmla="*/ 44 h 44"/>
                <a:gd name="T6" fmla="*/ 0 w 48"/>
                <a:gd name="T7" fmla="*/ 44 h 44"/>
                <a:gd name="T8" fmla="*/ 0 w 48"/>
                <a:gd name="T9" fmla="*/ 0 h 44"/>
                <a:gd name="T10" fmla="*/ 7 w 48"/>
                <a:gd name="T11" fmla="*/ 0 h 44"/>
                <a:gd name="T12" fmla="*/ 7 w 48"/>
                <a:gd name="T13" fmla="*/ 3 h 44"/>
                <a:gd name="T14" fmla="*/ 3 w 48"/>
                <a:gd name="T15" fmla="*/ 3 h 44"/>
                <a:gd name="T16" fmla="*/ 3 w 48"/>
                <a:gd name="T17" fmla="*/ 41 h 4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" h="44">
                  <a:moveTo>
                    <a:pt x="3" y="41"/>
                  </a:moveTo>
                  <a:lnTo>
                    <a:pt x="48" y="41"/>
                  </a:lnTo>
                  <a:lnTo>
                    <a:pt x="48" y="44"/>
                  </a:lnTo>
                  <a:lnTo>
                    <a:pt x="0" y="44"/>
                  </a:lnTo>
                  <a:lnTo>
                    <a:pt x="0" y="0"/>
                  </a:lnTo>
                  <a:lnTo>
                    <a:pt x="7" y="0"/>
                  </a:lnTo>
                  <a:lnTo>
                    <a:pt x="7" y="3"/>
                  </a:lnTo>
                  <a:lnTo>
                    <a:pt x="3" y="3"/>
                  </a:lnTo>
                  <a:lnTo>
                    <a:pt x="3" y="41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82" name="Freeform 434"/>
            <p:cNvSpPr>
              <a:spLocks/>
            </p:cNvSpPr>
            <p:nvPr/>
          </p:nvSpPr>
          <p:spPr bwMode="auto">
            <a:xfrm>
              <a:off x="5531" y="424"/>
              <a:ext cx="1" cy="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0 h 2"/>
                <a:gd name="T4" fmla="*/ 1 w 1"/>
                <a:gd name="T5" fmla="*/ 2 h 2"/>
                <a:gd name="T6" fmla="*/ 0 w 1"/>
                <a:gd name="T7" fmla="*/ 1 h 2"/>
                <a:gd name="T8" fmla="*/ 0 w 1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lnTo>
                    <a:pt x="1" y="0"/>
                  </a:lnTo>
                  <a:lnTo>
                    <a:pt x="1" y="2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83" name="Rectangle 435"/>
            <p:cNvSpPr>
              <a:spLocks noChangeArrowheads="1"/>
            </p:cNvSpPr>
            <p:nvPr/>
          </p:nvSpPr>
          <p:spPr bwMode="auto">
            <a:xfrm>
              <a:off x="2075" y="491"/>
              <a:ext cx="3672" cy="3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84" name="Rectangle 436"/>
            <p:cNvSpPr>
              <a:spLocks noChangeArrowheads="1"/>
            </p:cNvSpPr>
            <p:nvPr/>
          </p:nvSpPr>
          <p:spPr bwMode="auto">
            <a:xfrm>
              <a:off x="5346" y="53"/>
              <a:ext cx="11" cy="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85" name="Freeform 437"/>
            <p:cNvSpPr>
              <a:spLocks/>
            </p:cNvSpPr>
            <p:nvPr/>
          </p:nvSpPr>
          <p:spPr bwMode="auto">
            <a:xfrm>
              <a:off x="5559" y="415"/>
              <a:ext cx="3" cy="3"/>
            </a:xfrm>
            <a:custGeom>
              <a:avLst/>
              <a:gdLst>
                <a:gd name="T0" fmla="*/ 0 w 3"/>
                <a:gd name="T1" fmla="*/ 2 h 3"/>
                <a:gd name="T2" fmla="*/ 1 w 3"/>
                <a:gd name="T3" fmla="*/ 0 h 3"/>
                <a:gd name="T4" fmla="*/ 3 w 3"/>
                <a:gd name="T5" fmla="*/ 2 h 3"/>
                <a:gd name="T6" fmla="*/ 1 w 3"/>
                <a:gd name="T7" fmla="*/ 3 h 3"/>
                <a:gd name="T8" fmla="*/ 0 w 3"/>
                <a:gd name="T9" fmla="*/ 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lnTo>
                    <a:pt x="1" y="0"/>
                  </a:lnTo>
                  <a:lnTo>
                    <a:pt x="3" y="2"/>
                  </a:lnTo>
                  <a:lnTo>
                    <a:pt x="1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86" name="Rectangle 438"/>
            <p:cNvSpPr>
              <a:spLocks noChangeArrowheads="1"/>
            </p:cNvSpPr>
            <p:nvPr/>
          </p:nvSpPr>
          <p:spPr bwMode="auto">
            <a:xfrm>
              <a:off x="5374" y="67"/>
              <a:ext cx="3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87" name="Rectangle 439"/>
            <p:cNvSpPr>
              <a:spLocks noChangeArrowheads="1"/>
            </p:cNvSpPr>
            <p:nvPr/>
          </p:nvSpPr>
          <p:spPr bwMode="auto">
            <a:xfrm>
              <a:off x="5377" y="67"/>
              <a:ext cx="2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88" name="Freeform 440"/>
            <p:cNvSpPr>
              <a:spLocks/>
            </p:cNvSpPr>
            <p:nvPr/>
          </p:nvSpPr>
          <p:spPr bwMode="auto">
            <a:xfrm>
              <a:off x="5557" y="393"/>
              <a:ext cx="5" cy="8"/>
            </a:xfrm>
            <a:custGeom>
              <a:avLst/>
              <a:gdLst>
                <a:gd name="T0" fmla="*/ 0 w 5"/>
                <a:gd name="T1" fmla="*/ 7 h 8"/>
                <a:gd name="T2" fmla="*/ 0 w 5"/>
                <a:gd name="T3" fmla="*/ 7 h 8"/>
                <a:gd name="T4" fmla="*/ 3 w 5"/>
                <a:gd name="T5" fmla="*/ 0 h 8"/>
                <a:gd name="T6" fmla="*/ 5 w 5"/>
                <a:gd name="T7" fmla="*/ 0 h 8"/>
                <a:gd name="T8" fmla="*/ 5 w 5"/>
                <a:gd name="T9" fmla="*/ 0 h 8"/>
                <a:gd name="T10" fmla="*/ 2 w 5"/>
                <a:gd name="T11" fmla="*/ 8 h 8"/>
                <a:gd name="T12" fmla="*/ 0 w 5"/>
                <a:gd name="T13" fmla="*/ 7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" h="8">
                  <a:moveTo>
                    <a:pt x="0" y="7"/>
                  </a:moveTo>
                  <a:lnTo>
                    <a:pt x="0" y="7"/>
                  </a:lnTo>
                  <a:lnTo>
                    <a:pt x="3" y="0"/>
                  </a:lnTo>
                  <a:lnTo>
                    <a:pt x="5" y="0"/>
                  </a:lnTo>
                  <a:lnTo>
                    <a:pt x="2" y="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89" name="Freeform 441"/>
            <p:cNvSpPr>
              <a:spLocks/>
            </p:cNvSpPr>
            <p:nvPr/>
          </p:nvSpPr>
          <p:spPr bwMode="auto">
            <a:xfrm>
              <a:off x="5653" y="384"/>
              <a:ext cx="42" cy="23"/>
            </a:xfrm>
            <a:custGeom>
              <a:avLst/>
              <a:gdLst>
                <a:gd name="T0" fmla="*/ 11 w 42"/>
                <a:gd name="T1" fmla="*/ 12 h 23"/>
                <a:gd name="T2" fmla="*/ 0 w 42"/>
                <a:gd name="T3" fmla="*/ 0 h 23"/>
                <a:gd name="T4" fmla="*/ 21 w 42"/>
                <a:gd name="T5" fmla="*/ 0 h 23"/>
                <a:gd name="T6" fmla="*/ 42 w 42"/>
                <a:gd name="T7" fmla="*/ 0 h 23"/>
                <a:gd name="T8" fmla="*/ 31 w 42"/>
                <a:gd name="T9" fmla="*/ 12 h 23"/>
                <a:gd name="T10" fmla="*/ 21 w 42"/>
                <a:gd name="T11" fmla="*/ 23 h 23"/>
                <a:gd name="T12" fmla="*/ 11 w 42"/>
                <a:gd name="T13" fmla="*/ 12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" h="23">
                  <a:moveTo>
                    <a:pt x="11" y="12"/>
                  </a:moveTo>
                  <a:lnTo>
                    <a:pt x="0" y="0"/>
                  </a:lnTo>
                  <a:lnTo>
                    <a:pt x="21" y="0"/>
                  </a:lnTo>
                  <a:lnTo>
                    <a:pt x="42" y="0"/>
                  </a:lnTo>
                  <a:lnTo>
                    <a:pt x="31" y="12"/>
                  </a:lnTo>
                  <a:lnTo>
                    <a:pt x="21" y="23"/>
                  </a:lnTo>
                  <a:lnTo>
                    <a:pt x="11" y="12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0" name="Freeform 442"/>
            <p:cNvSpPr>
              <a:spLocks/>
            </p:cNvSpPr>
            <p:nvPr/>
          </p:nvSpPr>
          <p:spPr bwMode="auto">
            <a:xfrm>
              <a:off x="5549" y="60"/>
              <a:ext cx="3" cy="2"/>
            </a:xfrm>
            <a:custGeom>
              <a:avLst/>
              <a:gdLst>
                <a:gd name="T0" fmla="*/ 3 w 3"/>
                <a:gd name="T1" fmla="*/ 0 h 2"/>
                <a:gd name="T2" fmla="*/ 3 w 3"/>
                <a:gd name="T3" fmla="*/ 0 h 2"/>
                <a:gd name="T4" fmla="*/ 1 w 3"/>
                <a:gd name="T5" fmla="*/ 2 h 2"/>
                <a:gd name="T6" fmla="*/ 0 w 3"/>
                <a:gd name="T7" fmla="*/ 2 h 2"/>
                <a:gd name="T8" fmla="*/ 3 w 3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3" y="0"/>
                  </a:moveTo>
                  <a:lnTo>
                    <a:pt x="3" y="0"/>
                  </a:lnTo>
                  <a:lnTo>
                    <a:pt x="1" y="2"/>
                  </a:lnTo>
                  <a:lnTo>
                    <a:pt x="0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1" name="Rectangle 443"/>
            <p:cNvSpPr>
              <a:spLocks noChangeArrowheads="1"/>
            </p:cNvSpPr>
            <p:nvPr/>
          </p:nvSpPr>
          <p:spPr bwMode="auto">
            <a:xfrm>
              <a:off x="10" y="466"/>
              <a:ext cx="3" cy="22"/>
            </a:xfrm>
            <a:prstGeom prst="rect">
              <a:avLst/>
            </a:prstGeom>
            <a:solidFill>
              <a:srgbClr val="D8E8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pic>
          <p:nvPicPr>
            <p:cNvPr id="6192" name="Picture 444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8" y="208"/>
              <a:ext cx="51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93" name="Freeform 445"/>
            <p:cNvSpPr>
              <a:spLocks/>
            </p:cNvSpPr>
            <p:nvPr/>
          </p:nvSpPr>
          <p:spPr bwMode="auto">
            <a:xfrm>
              <a:off x="5257" y="370"/>
              <a:ext cx="45" cy="55"/>
            </a:xfrm>
            <a:custGeom>
              <a:avLst/>
              <a:gdLst>
                <a:gd name="T0" fmla="*/ 17 w 45"/>
                <a:gd name="T1" fmla="*/ 55 h 55"/>
                <a:gd name="T2" fmla="*/ 17 w 45"/>
                <a:gd name="T3" fmla="*/ 55 h 55"/>
                <a:gd name="T4" fmla="*/ 10 w 45"/>
                <a:gd name="T5" fmla="*/ 54 h 55"/>
                <a:gd name="T6" fmla="*/ 5 w 45"/>
                <a:gd name="T7" fmla="*/ 49 h 55"/>
                <a:gd name="T8" fmla="*/ 5 w 45"/>
                <a:gd name="T9" fmla="*/ 49 h 55"/>
                <a:gd name="T10" fmla="*/ 0 w 45"/>
                <a:gd name="T11" fmla="*/ 45 h 55"/>
                <a:gd name="T12" fmla="*/ 2 w 45"/>
                <a:gd name="T13" fmla="*/ 45 h 55"/>
                <a:gd name="T14" fmla="*/ 26 w 45"/>
                <a:gd name="T15" fmla="*/ 17 h 55"/>
                <a:gd name="T16" fmla="*/ 38 w 45"/>
                <a:gd name="T17" fmla="*/ 2 h 55"/>
                <a:gd name="T18" fmla="*/ 38 w 45"/>
                <a:gd name="T19" fmla="*/ 0 h 55"/>
                <a:gd name="T20" fmla="*/ 38 w 45"/>
                <a:gd name="T21" fmla="*/ 0 h 55"/>
                <a:gd name="T22" fmla="*/ 45 w 45"/>
                <a:gd name="T23" fmla="*/ 4 h 55"/>
                <a:gd name="T24" fmla="*/ 45 w 45"/>
                <a:gd name="T25" fmla="*/ 4 h 55"/>
                <a:gd name="T26" fmla="*/ 45 w 45"/>
                <a:gd name="T27" fmla="*/ 12 h 55"/>
                <a:gd name="T28" fmla="*/ 44 w 45"/>
                <a:gd name="T29" fmla="*/ 20 h 55"/>
                <a:gd name="T30" fmla="*/ 42 w 45"/>
                <a:gd name="T31" fmla="*/ 30 h 55"/>
                <a:gd name="T32" fmla="*/ 40 w 45"/>
                <a:gd name="T33" fmla="*/ 38 h 55"/>
                <a:gd name="T34" fmla="*/ 34 w 45"/>
                <a:gd name="T35" fmla="*/ 47 h 55"/>
                <a:gd name="T36" fmla="*/ 31 w 45"/>
                <a:gd name="T37" fmla="*/ 49 h 55"/>
                <a:gd name="T38" fmla="*/ 27 w 45"/>
                <a:gd name="T39" fmla="*/ 52 h 55"/>
                <a:gd name="T40" fmla="*/ 23 w 45"/>
                <a:gd name="T41" fmla="*/ 54 h 55"/>
                <a:gd name="T42" fmla="*/ 19 w 45"/>
                <a:gd name="T43" fmla="*/ 55 h 55"/>
                <a:gd name="T44" fmla="*/ 17 w 45"/>
                <a:gd name="T45" fmla="*/ 55 h 5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5" h="55">
                  <a:moveTo>
                    <a:pt x="17" y="55"/>
                  </a:moveTo>
                  <a:lnTo>
                    <a:pt x="17" y="55"/>
                  </a:lnTo>
                  <a:lnTo>
                    <a:pt x="10" y="54"/>
                  </a:lnTo>
                  <a:lnTo>
                    <a:pt x="5" y="49"/>
                  </a:lnTo>
                  <a:lnTo>
                    <a:pt x="0" y="45"/>
                  </a:lnTo>
                  <a:lnTo>
                    <a:pt x="2" y="45"/>
                  </a:lnTo>
                  <a:lnTo>
                    <a:pt x="26" y="17"/>
                  </a:lnTo>
                  <a:lnTo>
                    <a:pt x="38" y="2"/>
                  </a:lnTo>
                  <a:lnTo>
                    <a:pt x="38" y="0"/>
                  </a:lnTo>
                  <a:lnTo>
                    <a:pt x="45" y="4"/>
                  </a:lnTo>
                  <a:lnTo>
                    <a:pt x="45" y="12"/>
                  </a:lnTo>
                  <a:lnTo>
                    <a:pt x="44" y="20"/>
                  </a:lnTo>
                  <a:lnTo>
                    <a:pt x="42" y="30"/>
                  </a:lnTo>
                  <a:lnTo>
                    <a:pt x="40" y="38"/>
                  </a:lnTo>
                  <a:lnTo>
                    <a:pt x="34" y="47"/>
                  </a:lnTo>
                  <a:lnTo>
                    <a:pt x="31" y="49"/>
                  </a:lnTo>
                  <a:lnTo>
                    <a:pt x="27" y="52"/>
                  </a:lnTo>
                  <a:lnTo>
                    <a:pt x="23" y="54"/>
                  </a:lnTo>
                  <a:lnTo>
                    <a:pt x="19" y="55"/>
                  </a:lnTo>
                  <a:lnTo>
                    <a:pt x="17" y="55"/>
                  </a:lnTo>
                  <a:close/>
                </a:path>
              </a:pathLst>
            </a:custGeom>
            <a:solidFill>
              <a:srgbClr val="00AD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4" name="Rectangle 446"/>
            <p:cNvSpPr>
              <a:spLocks noChangeArrowheads="1"/>
            </p:cNvSpPr>
            <p:nvPr/>
          </p:nvSpPr>
          <p:spPr bwMode="auto">
            <a:xfrm>
              <a:off x="5050" y="414"/>
              <a:ext cx="3" cy="3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95" name="Freeform 447"/>
            <p:cNvSpPr>
              <a:spLocks/>
            </p:cNvSpPr>
            <p:nvPr/>
          </p:nvSpPr>
          <p:spPr bwMode="auto">
            <a:xfrm>
              <a:off x="5559" y="393"/>
              <a:ext cx="4" cy="8"/>
            </a:xfrm>
            <a:custGeom>
              <a:avLst/>
              <a:gdLst>
                <a:gd name="T0" fmla="*/ 0 w 4"/>
                <a:gd name="T1" fmla="*/ 8 h 8"/>
                <a:gd name="T2" fmla="*/ 0 w 4"/>
                <a:gd name="T3" fmla="*/ 8 h 8"/>
                <a:gd name="T4" fmla="*/ 0 w 4"/>
                <a:gd name="T5" fmla="*/ 8 h 8"/>
                <a:gd name="T6" fmla="*/ 3 w 4"/>
                <a:gd name="T7" fmla="*/ 0 h 8"/>
                <a:gd name="T8" fmla="*/ 4 w 4"/>
                <a:gd name="T9" fmla="*/ 0 h 8"/>
                <a:gd name="T10" fmla="*/ 0 w 4"/>
                <a:gd name="T11" fmla="*/ 8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" h="8">
                  <a:moveTo>
                    <a:pt x="0" y="8"/>
                  </a:moveTo>
                  <a:lnTo>
                    <a:pt x="0" y="8"/>
                  </a:lnTo>
                  <a:lnTo>
                    <a:pt x="3" y="0"/>
                  </a:lnTo>
                  <a:lnTo>
                    <a:pt x="4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6" name="Freeform 448"/>
            <p:cNvSpPr>
              <a:spLocks/>
            </p:cNvSpPr>
            <p:nvPr/>
          </p:nvSpPr>
          <p:spPr bwMode="auto">
            <a:xfrm>
              <a:off x="5009" y="391"/>
              <a:ext cx="3" cy="6"/>
            </a:xfrm>
            <a:custGeom>
              <a:avLst/>
              <a:gdLst>
                <a:gd name="T0" fmla="*/ 3 w 3"/>
                <a:gd name="T1" fmla="*/ 6 h 6"/>
                <a:gd name="T2" fmla="*/ 0 w 3"/>
                <a:gd name="T3" fmla="*/ 6 h 6"/>
                <a:gd name="T4" fmla="*/ 0 w 3"/>
                <a:gd name="T5" fmla="*/ 0 h 6"/>
                <a:gd name="T6" fmla="*/ 1 w 3"/>
                <a:gd name="T7" fmla="*/ 0 h 6"/>
                <a:gd name="T8" fmla="*/ 1 w 3"/>
                <a:gd name="T9" fmla="*/ 3 h 6"/>
                <a:gd name="T10" fmla="*/ 3 w 3"/>
                <a:gd name="T11" fmla="*/ 3 h 6"/>
                <a:gd name="T12" fmla="*/ 3 w 3"/>
                <a:gd name="T13" fmla="*/ 6 h 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" h="6">
                  <a:moveTo>
                    <a:pt x="3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3"/>
                  </a:lnTo>
                  <a:lnTo>
                    <a:pt x="3" y="3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7" name="Rectangle 449"/>
            <p:cNvSpPr>
              <a:spLocks noChangeArrowheads="1"/>
            </p:cNvSpPr>
            <p:nvPr/>
          </p:nvSpPr>
          <p:spPr bwMode="auto">
            <a:xfrm>
              <a:off x="4542" y="400"/>
              <a:ext cx="11" cy="8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98" name="Freeform 450"/>
            <p:cNvSpPr>
              <a:spLocks/>
            </p:cNvSpPr>
            <p:nvPr/>
          </p:nvSpPr>
          <p:spPr bwMode="auto">
            <a:xfrm>
              <a:off x="13" y="488"/>
              <a:ext cx="1852" cy="3"/>
            </a:xfrm>
            <a:custGeom>
              <a:avLst/>
              <a:gdLst>
                <a:gd name="T0" fmla="*/ 191 w 1852"/>
                <a:gd name="T1" fmla="*/ 3 h 3"/>
                <a:gd name="T2" fmla="*/ 0 w 1852"/>
                <a:gd name="T3" fmla="*/ 3 h 3"/>
                <a:gd name="T4" fmla="*/ 0 w 1852"/>
                <a:gd name="T5" fmla="*/ 0 h 3"/>
                <a:gd name="T6" fmla="*/ 191 w 1852"/>
                <a:gd name="T7" fmla="*/ 0 h 3"/>
                <a:gd name="T8" fmla="*/ 1852 w 1852"/>
                <a:gd name="T9" fmla="*/ 0 h 3"/>
                <a:gd name="T10" fmla="*/ 1852 w 1852"/>
                <a:gd name="T11" fmla="*/ 3 h 3"/>
                <a:gd name="T12" fmla="*/ 1849 w 1852"/>
                <a:gd name="T13" fmla="*/ 3 h 3"/>
                <a:gd name="T14" fmla="*/ 191 w 1852"/>
                <a:gd name="T15" fmla="*/ 3 h 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852" h="3">
                  <a:moveTo>
                    <a:pt x="191" y="3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191" y="0"/>
                  </a:lnTo>
                  <a:lnTo>
                    <a:pt x="1852" y="0"/>
                  </a:lnTo>
                  <a:lnTo>
                    <a:pt x="1852" y="3"/>
                  </a:lnTo>
                  <a:lnTo>
                    <a:pt x="1849" y="3"/>
                  </a:lnTo>
                  <a:lnTo>
                    <a:pt x="191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9" name="Freeform 451"/>
            <p:cNvSpPr>
              <a:spLocks/>
            </p:cNvSpPr>
            <p:nvPr/>
          </p:nvSpPr>
          <p:spPr bwMode="auto">
            <a:xfrm>
              <a:off x="13" y="491"/>
              <a:ext cx="1849" cy="3"/>
            </a:xfrm>
            <a:custGeom>
              <a:avLst/>
              <a:gdLst>
                <a:gd name="T0" fmla="*/ 1849 w 1849"/>
                <a:gd name="T1" fmla="*/ 3 h 3"/>
                <a:gd name="T2" fmla="*/ 0 w 1849"/>
                <a:gd name="T3" fmla="*/ 3 h 3"/>
                <a:gd name="T4" fmla="*/ 0 w 1849"/>
                <a:gd name="T5" fmla="*/ 0 h 3"/>
                <a:gd name="T6" fmla="*/ 191 w 1849"/>
                <a:gd name="T7" fmla="*/ 0 h 3"/>
                <a:gd name="T8" fmla="*/ 1849 w 1849"/>
                <a:gd name="T9" fmla="*/ 0 h 3"/>
                <a:gd name="T10" fmla="*/ 1849 w 1849"/>
                <a:gd name="T11" fmla="*/ 3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49" h="3">
                  <a:moveTo>
                    <a:pt x="1849" y="3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191" y="0"/>
                  </a:lnTo>
                  <a:lnTo>
                    <a:pt x="1849" y="0"/>
                  </a:lnTo>
                  <a:lnTo>
                    <a:pt x="1849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0" name="Freeform 452"/>
            <p:cNvSpPr>
              <a:spLocks/>
            </p:cNvSpPr>
            <p:nvPr/>
          </p:nvSpPr>
          <p:spPr bwMode="auto">
            <a:xfrm>
              <a:off x="5539" y="360"/>
              <a:ext cx="2" cy="2"/>
            </a:xfrm>
            <a:custGeom>
              <a:avLst/>
              <a:gdLst>
                <a:gd name="T0" fmla="*/ 0 w 2"/>
                <a:gd name="T1" fmla="*/ 2 h 2"/>
                <a:gd name="T2" fmla="*/ 0 w 2"/>
                <a:gd name="T3" fmla="*/ 0 h 2"/>
                <a:gd name="T4" fmla="*/ 0 w 2"/>
                <a:gd name="T5" fmla="*/ 0 h 2"/>
                <a:gd name="T6" fmla="*/ 2 w 2"/>
                <a:gd name="T7" fmla="*/ 0 h 2"/>
                <a:gd name="T8" fmla="*/ 2 w 2"/>
                <a:gd name="T9" fmla="*/ 2 h 2"/>
                <a:gd name="T10" fmla="*/ 2 w 2"/>
                <a:gd name="T11" fmla="*/ 2 h 2"/>
                <a:gd name="T12" fmla="*/ 0 w 2"/>
                <a:gd name="T13" fmla="*/ 2 h 2"/>
                <a:gd name="T14" fmla="*/ 0 w 2"/>
                <a:gd name="T15" fmla="*/ 2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1" name="Rectangle 453"/>
            <p:cNvSpPr>
              <a:spLocks noChangeArrowheads="1"/>
            </p:cNvSpPr>
            <p:nvPr/>
          </p:nvSpPr>
          <p:spPr bwMode="auto">
            <a:xfrm>
              <a:off x="5012" y="397"/>
              <a:ext cx="38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02" name="Freeform 454"/>
            <p:cNvSpPr>
              <a:spLocks/>
            </p:cNvSpPr>
            <p:nvPr/>
          </p:nvSpPr>
          <p:spPr bwMode="auto">
            <a:xfrm>
              <a:off x="5534" y="362"/>
              <a:ext cx="5" cy="1"/>
            </a:xfrm>
            <a:custGeom>
              <a:avLst/>
              <a:gdLst>
                <a:gd name="T0" fmla="*/ 0 w 5"/>
                <a:gd name="T1" fmla="*/ 1 h 1"/>
                <a:gd name="T2" fmla="*/ 0 w 5"/>
                <a:gd name="T3" fmla="*/ 0 h 1"/>
                <a:gd name="T4" fmla="*/ 0 w 5"/>
                <a:gd name="T5" fmla="*/ 0 h 1"/>
                <a:gd name="T6" fmla="*/ 2 w 5"/>
                <a:gd name="T7" fmla="*/ 0 h 1"/>
                <a:gd name="T8" fmla="*/ 2 w 5"/>
                <a:gd name="T9" fmla="*/ 0 h 1"/>
                <a:gd name="T10" fmla="*/ 5 w 5"/>
                <a:gd name="T11" fmla="*/ 0 h 1"/>
                <a:gd name="T12" fmla="*/ 5 w 5"/>
                <a:gd name="T13" fmla="*/ 1 h 1"/>
                <a:gd name="T14" fmla="*/ 5 w 5"/>
                <a:gd name="T15" fmla="*/ 1 h 1"/>
                <a:gd name="T16" fmla="*/ 2 w 5"/>
                <a:gd name="T17" fmla="*/ 1 h 1"/>
                <a:gd name="T18" fmla="*/ 2 w 5"/>
                <a:gd name="T19" fmla="*/ 1 h 1"/>
                <a:gd name="T20" fmla="*/ 0 w 5"/>
                <a:gd name="T21" fmla="*/ 1 h 1"/>
                <a:gd name="T22" fmla="*/ 0 w 5"/>
                <a:gd name="T23" fmla="*/ 1 h 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" h="1">
                  <a:moveTo>
                    <a:pt x="0" y="1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5" y="1"/>
                  </a:lnTo>
                  <a:lnTo>
                    <a:pt x="2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3" name="Freeform 455"/>
            <p:cNvSpPr>
              <a:spLocks/>
            </p:cNvSpPr>
            <p:nvPr/>
          </p:nvSpPr>
          <p:spPr bwMode="auto">
            <a:xfrm>
              <a:off x="5333" y="38"/>
              <a:ext cx="41" cy="35"/>
            </a:xfrm>
            <a:custGeom>
              <a:avLst/>
              <a:gdLst>
                <a:gd name="T0" fmla="*/ 3 w 41"/>
                <a:gd name="T1" fmla="*/ 32 h 35"/>
                <a:gd name="T2" fmla="*/ 41 w 41"/>
                <a:gd name="T3" fmla="*/ 32 h 35"/>
                <a:gd name="T4" fmla="*/ 41 w 41"/>
                <a:gd name="T5" fmla="*/ 35 h 35"/>
                <a:gd name="T6" fmla="*/ 0 w 41"/>
                <a:gd name="T7" fmla="*/ 35 h 35"/>
                <a:gd name="T8" fmla="*/ 0 w 41"/>
                <a:gd name="T9" fmla="*/ 0 h 35"/>
                <a:gd name="T10" fmla="*/ 3 w 41"/>
                <a:gd name="T11" fmla="*/ 0 h 35"/>
                <a:gd name="T12" fmla="*/ 3 w 41"/>
                <a:gd name="T13" fmla="*/ 32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35">
                  <a:moveTo>
                    <a:pt x="3" y="32"/>
                  </a:moveTo>
                  <a:lnTo>
                    <a:pt x="41" y="32"/>
                  </a:lnTo>
                  <a:lnTo>
                    <a:pt x="41" y="35"/>
                  </a:lnTo>
                  <a:lnTo>
                    <a:pt x="0" y="35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4" name="Freeform 456"/>
            <p:cNvSpPr>
              <a:spLocks/>
            </p:cNvSpPr>
            <p:nvPr/>
          </p:nvSpPr>
          <p:spPr bwMode="auto">
            <a:xfrm>
              <a:off x="5747" y="460"/>
              <a:ext cx="5" cy="34"/>
            </a:xfrm>
            <a:custGeom>
              <a:avLst/>
              <a:gdLst>
                <a:gd name="T0" fmla="*/ 5 w 5"/>
                <a:gd name="T1" fmla="*/ 34 h 34"/>
                <a:gd name="T2" fmla="*/ 0 w 5"/>
                <a:gd name="T3" fmla="*/ 34 h 34"/>
                <a:gd name="T4" fmla="*/ 0 w 5"/>
                <a:gd name="T5" fmla="*/ 31 h 34"/>
                <a:gd name="T6" fmla="*/ 5 w 5"/>
                <a:gd name="T7" fmla="*/ 31 h 34"/>
                <a:gd name="T8" fmla="*/ 5 w 5"/>
                <a:gd name="T9" fmla="*/ 3 h 34"/>
                <a:gd name="T10" fmla="*/ 0 w 5"/>
                <a:gd name="T11" fmla="*/ 3 h 34"/>
                <a:gd name="T12" fmla="*/ 0 w 5"/>
                <a:gd name="T13" fmla="*/ 0 h 34"/>
                <a:gd name="T14" fmla="*/ 5 w 5"/>
                <a:gd name="T15" fmla="*/ 0 h 34"/>
                <a:gd name="T16" fmla="*/ 5 w 5"/>
                <a:gd name="T17" fmla="*/ 34 h 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" h="34">
                  <a:moveTo>
                    <a:pt x="5" y="34"/>
                  </a:moveTo>
                  <a:lnTo>
                    <a:pt x="0" y="34"/>
                  </a:lnTo>
                  <a:lnTo>
                    <a:pt x="0" y="31"/>
                  </a:lnTo>
                  <a:lnTo>
                    <a:pt x="5" y="31"/>
                  </a:lnTo>
                  <a:lnTo>
                    <a:pt x="5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34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5" name="Freeform 457"/>
            <p:cNvSpPr>
              <a:spLocks/>
            </p:cNvSpPr>
            <p:nvPr/>
          </p:nvSpPr>
          <p:spPr bwMode="auto">
            <a:xfrm>
              <a:off x="5333" y="24"/>
              <a:ext cx="56" cy="46"/>
            </a:xfrm>
            <a:custGeom>
              <a:avLst/>
              <a:gdLst>
                <a:gd name="T0" fmla="*/ 3 w 56"/>
                <a:gd name="T1" fmla="*/ 3 h 46"/>
                <a:gd name="T2" fmla="*/ 3 w 56"/>
                <a:gd name="T3" fmla="*/ 8 h 46"/>
                <a:gd name="T4" fmla="*/ 0 w 56"/>
                <a:gd name="T5" fmla="*/ 8 h 46"/>
                <a:gd name="T6" fmla="*/ 0 w 56"/>
                <a:gd name="T7" fmla="*/ 0 h 46"/>
                <a:gd name="T8" fmla="*/ 56 w 56"/>
                <a:gd name="T9" fmla="*/ 0 h 46"/>
                <a:gd name="T10" fmla="*/ 56 w 56"/>
                <a:gd name="T11" fmla="*/ 46 h 46"/>
                <a:gd name="T12" fmla="*/ 53 w 56"/>
                <a:gd name="T13" fmla="*/ 46 h 46"/>
                <a:gd name="T14" fmla="*/ 53 w 56"/>
                <a:gd name="T15" fmla="*/ 43 h 46"/>
                <a:gd name="T16" fmla="*/ 53 w 56"/>
                <a:gd name="T17" fmla="*/ 3 h 46"/>
                <a:gd name="T18" fmla="*/ 3 w 56"/>
                <a:gd name="T19" fmla="*/ 3 h 4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6" h="46">
                  <a:moveTo>
                    <a:pt x="3" y="3"/>
                  </a:moveTo>
                  <a:lnTo>
                    <a:pt x="3" y="8"/>
                  </a:lnTo>
                  <a:lnTo>
                    <a:pt x="0" y="8"/>
                  </a:lnTo>
                  <a:lnTo>
                    <a:pt x="0" y="0"/>
                  </a:lnTo>
                  <a:lnTo>
                    <a:pt x="56" y="0"/>
                  </a:lnTo>
                  <a:lnTo>
                    <a:pt x="56" y="46"/>
                  </a:lnTo>
                  <a:lnTo>
                    <a:pt x="53" y="46"/>
                  </a:lnTo>
                  <a:lnTo>
                    <a:pt x="53" y="43"/>
                  </a:lnTo>
                  <a:lnTo>
                    <a:pt x="53" y="3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6" name="Freeform 458"/>
            <p:cNvSpPr>
              <a:spLocks/>
            </p:cNvSpPr>
            <p:nvPr/>
          </p:nvSpPr>
          <p:spPr bwMode="auto">
            <a:xfrm>
              <a:off x="1873" y="351"/>
              <a:ext cx="196" cy="109"/>
            </a:xfrm>
            <a:custGeom>
              <a:avLst/>
              <a:gdLst>
                <a:gd name="T0" fmla="*/ 192 w 196"/>
                <a:gd name="T1" fmla="*/ 4 h 109"/>
                <a:gd name="T2" fmla="*/ 192 w 196"/>
                <a:gd name="T3" fmla="*/ 4 h 109"/>
                <a:gd name="T4" fmla="*/ 195 w 196"/>
                <a:gd name="T5" fmla="*/ 19 h 109"/>
                <a:gd name="T6" fmla="*/ 196 w 196"/>
                <a:gd name="T7" fmla="*/ 43 h 109"/>
                <a:gd name="T8" fmla="*/ 196 w 196"/>
                <a:gd name="T9" fmla="*/ 109 h 109"/>
                <a:gd name="T10" fmla="*/ 0 w 196"/>
                <a:gd name="T11" fmla="*/ 109 h 109"/>
                <a:gd name="T12" fmla="*/ 0 w 196"/>
                <a:gd name="T13" fmla="*/ 1 h 109"/>
                <a:gd name="T14" fmla="*/ 0 w 196"/>
                <a:gd name="T15" fmla="*/ 1 h 109"/>
                <a:gd name="T16" fmla="*/ 0 w 196"/>
                <a:gd name="T17" fmla="*/ 0 h 109"/>
                <a:gd name="T18" fmla="*/ 0 w 196"/>
                <a:gd name="T19" fmla="*/ 0 h 109"/>
                <a:gd name="T20" fmla="*/ 191 w 196"/>
                <a:gd name="T21" fmla="*/ 0 h 109"/>
                <a:gd name="T22" fmla="*/ 191 w 196"/>
                <a:gd name="T23" fmla="*/ 0 h 109"/>
                <a:gd name="T24" fmla="*/ 192 w 196"/>
                <a:gd name="T25" fmla="*/ 4 h 109"/>
                <a:gd name="T26" fmla="*/ 192 w 196"/>
                <a:gd name="T27" fmla="*/ 4 h 10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96" h="109">
                  <a:moveTo>
                    <a:pt x="192" y="4"/>
                  </a:moveTo>
                  <a:lnTo>
                    <a:pt x="192" y="4"/>
                  </a:lnTo>
                  <a:lnTo>
                    <a:pt x="195" y="19"/>
                  </a:lnTo>
                  <a:lnTo>
                    <a:pt x="196" y="43"/>
                  </a:lnTo>
                  <a:lnTo>
                    <a:pt x="196" y="109"/>
                  </a:lnTo>
                  <a:lnTo>
                    <a:pt x="0" y="109"/>
                  </a:lnTo>
                  <a:lnTo>
                    <a:pt x="0" y="1"/>
                  </a:lnTo>
                  <a:lnTo>
                    <a:pt x="0" y="0"/>
                  </a:lnTo>
                  <a:lnTo>
                    <a:pt x="191" y="0"/>
                  </a:lnTo>
                  <a:lnTo>
                    <a:pt x="192" y="4"/>
                  </a:lnTo>
                  <a:close/>
                </a:path>
              </a:pathLst>
            </a:custGeom>
            <a:solidFill>
              <a:srgbClr val="E9F2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7" name="Freeform 459"/>
            <p:cNvSpPr>
              <a:spLocks/>
            </p:cNvSpPr>
            <p:nvPr/>
          </p:nvSpPr>
          <p:spPr bwMode="auto">
            <a:xfrm>
              <a:off x="4008" y="182"/>
              <a:ext cx="71" cy="94"/>
            </a:xfrm>
            <a:custGeom>
              <a:avLst/>
              <a:gdLst>
                <a:gd name="T0" fmla="*/ 56 w 71"/>
                <a:gd name="T1" fmla="*/ 55 h 94"/>
                <a:gd name="T2" fmla="*/ 71 w 71"/>
                <a:gd name="T3" fmla="*/ 55 h 94"/>
                <a:gd name="T4" fmla="*/ 71 w 71"/>
                <a:gd name="T5" fmla="*/ 55 h 94"/>
                <a:gd name="T6" fmla="*/ 70 w 71"/>
                <a:gd name="T7" fmla="*/ 63 h 94"/>
                <a:gd name="T8" fmla="*/ 67 w 71"/>
                <a:gd name="T9" fmla="*/ 70 h 94"/>
                <a:gd name="T10" fmla="*/ 67 w 71"/>
                <a:gd name="T11" fmla="*/ 70 h 94"/>
                <a:gd name="T12" fmla="*/ 63 w 71"/>
                <a:gd name="T13" fmla="*/ 75 h 94"/>
                <a:gd name="T14" fmla="*/ 59 w 71"/>
                <a:gd name="T15" fmla="*/ 75 h 94"/>
                <a:gd name="T16" fmla="*/ 59 w 71"/>
                <a:gd name="T17" fmla="*/ 86 h 94"/>
                <a:gd name="T18" fmla="*/ 59 w 71"/>
                <a:gd name="T19" fmla="*/ 94 h 94"/>
                <a:gd name="T20" fmla="*/ 0 w 71"/>
                <a:gd name="T21" fmla="*/ 94 h 94"/>
                <a:gd name="T22" fmla="*/ 0 w 71"/>
                <a:gd name="T23" fmla="*/ 0 h 94"/>
                <a:gd name="T24" fmla="*/ 0 w 71"/>
                <a:gd name="T25" fmla="*/ 0 h 94"/>
                <a:gd name="T26" fmla="*/ 53 w 71"/>
                <a:gd name="T27" fmla="*/ 0 h 94"/>
                <a:gd name="T28" fmla="*/ 53 w 71"/>
                <a:gd name="T29" fmla="*/ 9 h 94"/>
                <a:gd name="T30" fmla="*/ 53 w 71"/>
                <a:gd name="T31" fmla="*/ 9 h 94"/>
                <a:gd name="T32" fmla="*/ 47 w 71"/>
                <a:gd name="T33" fmla="*/ 9 h 94"/>
                <a:gd name="T34" fmla="*/ 43 w 71"/>
                <a:gd name="T35" fmla="*/ 12 h 94"/>
                <a:gd name="T36" fmla="*/ 39 w 71"/>
                <a:gd name="T37" fmla="*/ 14 h 94"/>
                <a:gd name="T38" fmla="*/ 36 w 71"/>
                <a:gd name="T39" fmla="*/ 19 h 94"/>
                <a:gd name="T40" fmla="*/ 33 w 71"/>
                <a:gd name="T41" fmla="*/ 23 h 94"/>
                <a:gd name="T42" fmla="*/ 32 w 71"/>
                <a:gd name="T43" fmla="*/ 28 h 94"/>
                <a:gd name="T44" fmla="*/ 29 w 71"/>
                <a:gd name="T45" fmla="*/ 40 h 94"/>
                <a:gd name="T46" fmla="*/ 15 w 71"/>
                <a:gd name="T47" fmla="*/ 40 h 94"/>
                <a:gd name="T48" fmla="*/ 26 w 71"/>
                <a:gd name="T49" fmla="*/ 52 h 94"/>
                <a:gd name="T50" fmla="*/ 36 w 71"/>
                <a:gd name="T51" fmla="*/ 65 h 94"/>
                <a:gd name="T52" fmla="*/ 46 w 71"/>
                <a:gd name="T53" fmla="*/ 52 h 94"/>
                <a:gd name="T54" fmla="*/ 56 w 71"/>
                <a:gd name="T55" fmla="*/ 40 h 94"/>
                <a:gd name="T56" fmla="*/ 67 w 71"/>
                <a:gd name="T57" fmla="*/ 42 h 94"/>
                <a:gd name="T58" fmla="*/ 56 w 71"/>
                <a:gd name="T59" fmla="*/ 55 h 9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71" h="94">
                  <a:moveTo>
                    <a:pt x="56" y="55"/>
                  </a:moveTo>
                  <a:lnTo>
                    <a:pt x="71" y="55"/>
                  </a:lnTo>
                  <a:lnTo>
                    <a:pt x="70" y="63"/>
                  </a:lnTo>
                  <a:lnTo>
                    <a:pt x="67" y="70"/>
                  </a:lnTo>
                  <a:lnTo>
                    <a:pt x="63" y="75"/>
                  </a:lnTo>
                  <a:lnTo>
                    <a:pt x="59" y="75"/>
                  </a:lnTo>
                  <a:lnTo>
                    <a:pt x="59" y="86"/>
                  </a:lnTo>
                  <a:lnTo>
                    <a:pt x="59" y="94"/>
                  </a:lnTo>
                  <a:lnTo>
                    <a:pt x="0" y="94"/>
                  </a:lnTo>
                  <a:lnTo>
                    <a:pt x="0" y="0"/>
                  </a:lnTo>
                  <a:lnTo>
                    <a:pt x="53" y="0"/>
                  </a:lnTo>
                  <a:lnTo>
                    <a:pt x="53" y="9"/>
                  </a:lnTo>
                  <a:lnTo>
                    <a:pt x="47" y="9"/>
                  </a:lnTo>
                  <a:lnTo>
                    <a:pt x="43" y="12"/>
                  </a:lnTo>
                  <a:lnTo>
                    <a:pt x="39" y="14"/>
                  </a:lnTo>
                  <a:lnTo>
                    <a:pt x="36" y="19"/>
                  </a:lnTo>
                  <a:lnTo>
                    <a:pt x="33" y="23"/>
                  </a:lnTo>
                  <a:lnTo>
                    <a:pt x="32" y="28"/>
                  </a:lnTo>
                  <a:lnTo>
                    <a:pt x="29" y="40"/>
                  </a:lnTo>
                  <a:lnTo>
                    <a:pt x="15" y="40"/>
                  </a:lnTo>
                  <a:lnTo>
                    <a:pt x="26" y="52"/>
                  </a:lnTo>
                  <a:lnTo>
                    <a:pt x="36" y="65"/>
                  </a:lnTo>
                  <a:lnTo>
                    <a:pt x="46" y="52"/>
                  </a:lnTo>
                  <a:lnTo>
                    <a:pt x="56" y="40"/>
                  </a:lnTo>
                  <a:lnTo>
                    <a:pt x="67" y="42"/>
                  </a:lnTo>
                  <a:lnTo>
                    <a:pt x="56" y="55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8" name="Freeform 460"/>
            <p:cNvSpPr>
              <a:spLocks/>
            </p:cNvSpPr>
            <p:nvPr/>
          </p:nvSpPr>
          <p:spPr bwMode="auto">
            <a:xfrm>
              <a:off x="13" y="327"/>
              <a:ext cx="1859" cy="136"/>
            </a:xfrm>
            <a:custGeom>
              <a:avLst/>
              <a:gdLst>
                <a:gd name="T0" fmla="*/ 191 w 1859"/>
                <a:gd name="T1" fmla="*/ 136 h 136"/>
                <a:gd name="T2" fmla="*/ 0 w 1859"/>
                <a:gd name="T3" fmla="*/ 136 h 136"/>
                <a:gd name="T4" fmla="*/ 0 w 1859"/>
                <a:gd name="T5" fmla="*/ 133 h 136"/>
                <a:gd name="T6" fmla="*/ 188 w 1859"/>
                <a:gd name="T7" fmla="*/ 133 h 136"/>
                <a:gd name="T8" fmla="*/ 188 w 1859"/>
                <a:gd name="T9" fmla="*/ 25 h 136"/>
                <a:gd name="T10" fmla="*/ 188 w 1859"/>
                <a:gd name="T11" fmla="*/ 25 h 136"/>
                <a:gd name="T12" fmla="*/ 190 w 1859"/>
                <a:gd name="T13" fmla="*/ 21 h 136"/>
                <a:gd name="T14" fmla="*/ 191 w 1859"/>
                <a:gd name="T15" fmla="*/ 15 h 136"/>
                <a:gd name="T16" fmla="*/ 191 w 1859"/>
                <a:gd name="T17" fmla="*/ 15 h 136"/>
                <a:gd name="T18" fmla="*/ 195 w 1859"/>
                <a:gd name="T19" fmla="*/ 11 h 136"/>
                <a:gd name="T20" fmla="*/ 201 w 1859"/>
                <a:gd name="T21" fmla="*/ 7 h 136"/>
                <a:gd name="T22" fmla="*/ 201 w 1859"/>
                <a:gd name="T23" fmla="*/ 7 h 136"/>
                <a:gd name="T24" fmla="*/ 208 w 1859"/>
                <a:gd name="T25" fmla="*/ 4 h 136"/>
                <a:gd name="T26" fmla="*/ 215 w 1859"/>
                <a:gd name="T27" fmla="*/ 3 h 136"/>
                <a:gd name="T28" fmla="*/ 222 w 1859"/>
                <a:gd name="T29" fmla="*/ 1 h 136"/>
                <a:gd name="T30" fmla="*/ 230 w 1859"/>
                <a:gd name="T31" fmla="*/ 0 h 136"/>
                <a:gd name="T32" fmla="*/ 1818 w 1859"/>
                <a:gd name="T33" fmla="*/ 0 h 136"/>
                <a:gd name="T34" fmla="*/ 1818 w 1859"/>
                <a:gd name="T35" fmla="*/ 0 h 136"/>
                <a:gd name="T36" fmla="*/ 1825 w 1859"/>
                <a:gd name="T37" fmla="*/ 1 h 136"/>
                <a:gd name="T38" fmla="*/ 1832 w 1859"/>
                <a:gd name="T39" fmla="*/ 1 h 136"/>
                <a:gd name="T40" fmla="*/ 1839 w 1859"/>
                <a:gd name="T41" fmla="*/ 4 h 136"/>
                <a:gd name="T42" fmla="*/ 1846 w 1859"/>
                <a:gd name="T43" fmla="*/ 7 h 136"/>
                <a:gd name="T44" fmla="*/ 1846 w 1859"/>
                <a:gd name="T45" fmla="*/ 7 h 136"/>
                <a:gd name="T46" fmla="*/ 1853 w 1859"/>
                <a:gd name="T47" fmla="*/ 11 h 136"/>
                <a:gd name="T48" fmla="*/ 1859 w 1859"/>
                <a:gd name="T49" fmla="*/ 18 h 136"/>
                <a:gd name="T50" fmla="*/ 1859 w 1859"/>
                <a:gd name="T51" fmla="*/ 18 h 136"/>
                <a:gd name="T52" fmla="*/ 1856 w 1859"/>
                <a:gd name="T53" fmla="*/ 19 h 136"/>
                <a:gd name="T54" fmla="*/ 1856 w 1859"/>
                <a:gd name="T55" fmla="*/ 19 h 136"/>
                <a:gd name="T56" fmla="*/ 1856 w 1859"/>
                <a:gd name="T57" fmla="*/ 19 h 136"/>
                <a:gd name="T58" fmla="*/ 1853 w 1859"/>
                <a:gd name="T59" fmla="*/ 17 h 136"/>
                <a:gd name="T60" fmla="*/ 1850 w 1859"/>
                <a:gd name="T61" fmla="*/ 14 h 136"/>
                <a:gd name="T62" fmla="*/ 1842 w 1859"/>
                <a:gd name="T63" fmla="*/ 8 h 136"/>
                <a:gd name="T64" fmla="*/ 1831 w 1859"/>
                <a:gd name="T65" fmla="*/ 4 h 136"/>
                <a:gd name="T66" fmla="*/ 1818 w 1859"/>
                <a:gd name="T67" fmla="*/ 3 h 136"/>
                <a:gd name="T68" fmla="*/ 230 w 1859"/>
                <a:gd name="T69" fmla="*/ 3 h 136"/>
                <a:gd name="T70" fmla="*/ 230 w 1859"/>
                <a:gd name="T71" fmla="*/ 3 h 136"/>
                <a:gd name="T72" fmla="*/ 222 w 1859"/>
                <a:gd name="T73" fmla="*/ 4 h 136"/>
                <a:gd name="T74" fmla="*/ 215 w 1859"/>
                <a:gd name="T75" fmla="*/ 5 h 136"/>
                <a:gd name="T76" fmla="*/ 208 w 1859"/>
                <a:gd name="T77" fmla="*/ 7 h 136"/>
                <a:gd name="T78" fmla="*/ 202 w 1859"/>
                <a:gd name="T79" fmla="*/ 10 h 136"/>
                <a:gd name="T80" fmla="*/ 198 w 1859"/>
                <a:gd name="T81" fmla="*/ 12 h 136"/>
                <a:gd name="T82" fmla="*/ 194 w 1859"/>
                <a:gd name="T83" fmla="*/ 17 h 136"/>
                <a:gd name="T84" fmla="*/ 191 w 1859"/>
                <a:gd name="T85" fmla="*/ 21 h 136"/>
                <a:gd name="T86" fmla="*/ 191 w 1859"/>
                <a:gd name="T87" fmla="*/ 25 h 136"/>
                <a:gd name="T88" fmla="*/ 191 w 1859"/>
                <a:gd name="T89" fmla="*/ 136 h 1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859" h="136">
                  <a:moveTo>
                    <a:pt x="191" y="136"/>
                  </a:moveTo>
                  <a:lnTo>
                    <a:pt x="0" y="136"/>
                  </a:lnTo>
                  <a:lnTo>
                    <a:pt x="0" y="133"/>
                  </a:lnTo>
                  <a:lnTo>
                    <a:pt x="188" y="133"/>
                  </a:lnTo>
                  <a:lnTo>
                    <a:pt x="188" y="25"/>
                  </a:lnTo>
                  <a:lnTo>
                    <a:pt x="190" y="21"/>
                  </a:lnTo>
                  <a:lnTo>
                    <a:pt x="191" y="15"/>
                  </a:lnTo>
                  <a:lnTo>
                    <a:pt x="195" y="11"/>
                  </a:lnTo>
                  <a:lnTo>
                    <a:pt x="201" y="7"/>
                  </a:lnTo>
                  <a:lnTo>
                    <a:pt x="208" y="4"/>
                  </a:lnTo>
                  <a:lnTo>
                    <a:pt x="215" y="3"/>
                  </a:lnTo>
                  <a:lnTo>
                    <a:pt x="222" y="1"/>
                  </a:lnTo>
                  <a:lnTo>
                    <a:pt x="230" y="0"/>
                  </a:lnTo>
                  <a:lnTo>
                    <a:pt x="1818" y="0"/>
                  </a:lnTo>
                  <a:lnTo>
                    <a:pt x="1825" y="1"/>
                  </a:lnTo>
                  <a:lnTo>
                    <a:pt x="1832" y="1"/>
                  </a:lnTo>
                  <a:lnTo>
                    <a:pt x="1839" y="4"/>
                  </a:lnTo>
                  <a:lnTo>
                    <a:pt x="1846" y="7"/>
                  </a:lnTo>
                  <a:lnTo>
                    <a:pt x="1853" y="11"/>
                  </a:lnTo>
                  <a:lnTo>
                    <a:pt x="1859" y="18"/>
                  </a:lnTo>
                  <a:lnTo>
                    <a:pt x="1856" y="19"/>
                  </a:lnTo>
                  <a:lnTo>
                    <a:pt x="1853" y="17"/>
                  </a:lnTo>
                  <a:lnTo>
                    <a:pt x="1850" y="14"/>
                  </a:lnTo>
                  <a:lnTo>
                    <a:pt x="1842" y="8"/>
                  </a:lnTo>
                  <a:lnTo>
                    <a:pt x="1831" y="4"/>
                  </a:lnTo>
                  <a:lnTo>
                    <a:pt x="1818" y="3"/>
                  </a:lnTo>
                  <a:lnTo>
                    <a:pt x="230" y="3"/>
                  </a:lnTo>
                  <a:lnTo>
                    <a:pt x="222" y="4"/>
                  </a:lnTo>
                  <a:lnTo>
                    <a:pt x="215" y="5"/>
                  </a:lnTo>
                  <a:lnTo>
                    <a:pt x="208" y="7"/>
                  </a:lnTo>
                  <a:lnTo>
                    <a:pt x="202" y="10"/>
                  </a:lnTo>
                  <a:lnTo>
                    <a:pt x="198" y="12"/>
                  </a:lnTo>
                  <a:lnTo>
                    <a:pt x="194" y="17"/>
                  </a:lnTo>
                  <a:lnTo>
                    <a:pt x="191" y="21"/>
                  </a:lnTo>
                  <a:lnTo>
                    <a:pt x="191" y="25"/>
                  </a:lnTo>
                  <a:lnTo>
                    <a:pt x="191" y="136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9" name="Freeform 461"/>
            <p:cNvSpPr>
              <a:spLocks/>
            </p:cNvSpPr>
            <p:nvPr/>
          </p:nvSpPr>
          <p:spPr bwMode="auto">
            <a:xfrm>
              <a:off x="5051" y="377"/>
              <a:ext cx="3" cy="5"/>
            </a:xfrm>
            <a:custGeom>
              <a:avLst/>
              <a:gdLst>
                <a:gd name="T0" fmla="*/ 0 w 3"/>
                <a:gd name="T1" fmla="*/ 0 h 5"/>
                <a:gd name="T2" fmla="*/ 0 w 3"/>
                <a:gd name="T3" fmla="*/ 0 h 5"/>
                <a:gd name="T4" fmla="*/ 3 w 3"/>
                <a:gd name="T5" fmla="*/ 2 h 5"/>
                <a:gd name="T6" fmla="*/ 3 w 3"/>
                <a:gd name="T7" fmla="*/ 5 h 5"/>
                <a:gd name="T8" fmla="*/ 0 w 3"/>
                <a:gd name="T9" fmla="*/ 5 h 5"/>
                <a:gd name="T10" fmla="*/ 0 w 3"/>
                <a:gd name="T11" fmla="*/ 0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" h="5">
                  <a:moveTo>
                    <a:pt x="0" y="0"/>
                  </a:moveTo>
                  <a:lnTo>
                    <a:pt x="0" y="0"/>
                  </a:lnTo>
                  <a:lnTo>
                    <a:pt x="3" y="2"/>
                  </a:lnTo>
                  <a:lnTo>
                    <a:pt x="3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0" name="Freeform 462"/>
            <p:cNvSpPr>
              <a:spLocks/>
            </p:cNvSpPr>
            <p:nvPr/>
          </p:nvSpPr>
          <p:spPr bwMode="auto">
            <a:xfrm>
              <a:off x="5653" y="217"/>
              <a:ext cx="40" cy="23"/>
            </a:xfrm>
            <a:custGeom>
              <a:avLst/>
              <a:gdLst>
                <a:gd name="T0" fmla="*/ 31 w 40"/>
                <a:gd name="T1" fmla="*/ 12 h 23"/>
                <a:gd name="T2" fmla="*/ 21 w 40"/>
                <a:gd name="T3" fmla="*/ 23 h 23"/>
                <a:gd name="T4" fmla="*/ 11 w 40"/>
                <a:gd name="T5" fmla="*/ 12 h 23"/>
                <a:gd name="T6" fmla="*/ 0 w 40"/>
                <a:gd name="T7" fmla="*/ 0 h 23"/>
                <a:gd name="T8" fmla="*/ 21 w 40"/>
                <a:gd name="T9" fmla="*/ 0 h 23"/>
                <a:gd name="T10" fmla="*/ 40 w 40"/>
                <a:gd name="T11" fmla="*/ 0 h 23"/>
                <a:gd name="T12" fmla="*/ 31 w 40"/>
                <a:gd name="T13" fmla="*/ 12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0" h="23">
                  <a:moveTo>
                    <a:pt x="31" y="12"/>
                  </a:moveTo>
                  <a:lnTo>
                    <a:pt x="21" y="23"/>
                  </a:lnTo>
                  <a:lnTo>
                    <a:pt x="11" y="12"/>
                  </a:lnTo>
                  <a:lnTo>
                    <a:pt x="0" y="0"/>
                  </a:lnTo>
                  <a:lnTo>
                    <a:pt x="21" y="0"/>
                  </a:lnTo>
                  <a:lnTo>
                    <a:pt x="40" y="0"/>
                  </a:lnTo>
                  <a:lnTo>
                    <a:pt x="31" y="12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1" name="Rectangle 463"/>
            <p:cNvSpPr>
              <a:spLocks noChangeArrowheads="1"/>
            </p:cNvSpPr>
            <p:nvPr/>
          </p:nvSpPr>
          <p:spPr bwMode="auto">
            <a:xfrm>
              <a:off x="5017" y="407"/>
              <a:ext cx="10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12" name="Rectangle 464"/>
            <p:cNvSpPr>
              <a:spLocks noChangeArrowheads="1"/>
            </p:cNvSpPr>
            <p:nvPr/>
          </p:nvSpPr>
          <p:spPr bwMode="auto">
            <a:xfrm>
              <a:off x="5006" y="410"/>
              <a:ext cx="3" cy="4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13" name="Freeform 465"/>
            <p:cNvSpPr>
              <a:spLocks/>
            </p:cNvSpPr>
            <p:nvPr/>
          </p:nvSpPr>
          <p:spPr bwMode="auto">
            <a:xfrm>
              <a:off x="1862" y="491"/>
              <a:ext cx="5" cy="3"/>
            </a:xfrm>
            <a:custGeom>
              <a:avLst/>
              <a:gdLst>
                <a:gd name="T0" fmla="*/ 3 w 5"/>
                <a:gd name="T1" fmla="*/ 0 h 3"/>
                <a:gd name="T2" fmla="*/ 5 w 5"/>
                <a:gd name="T3" fmla="*/ 0 h 3"/>
                <a:gd name="T4" fmla="*/ 5 w 5"/>
                <a:gd name="T5" fmla="*/ 3 h 3"/>
                <a:gd name="T6" fmla="*/ 0 w 5"/>
                <a:gd name="T7" fmla="*/ 3 h 3"/>
                <a:gd name="T8" fmla="*/ 0 w 5"/>
                <a:gd name="T9" fmla="*/ 0 h 3"/>
                <a:gd name="T10" fmla="*/ 3 w 5"/>
                <a:gd name="T11" fmla="*/ 0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" h="3">
                  <a:moveTo>
                    <a:pt x="3" y="0"/>
                  </a:moveTo>
                  <a:lnTo>
                    <a:pt x="5" y="0"/>
                  </a:lnTo>
                  <a:lnTo>
                    <a:pt x="5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4" name="Freeform 466"/>
            <p:cNvSpPr>
              <a:spLocks/>
            </p:cNvSpPr>
            <p:nvPr/>
          </p:nvSpPr>
          <p:spPr bwMode="auto">
            <a:xfrm>
              <a:off x="2069" y="491"/>
              <a:ext cx="6" cy="3"/>
            </a:xfrm>
            <a:custGeom>
              <a:avLst/>
              <a:gdLst>
                <a:gd name="T0" fmla="*/ 6 w 6"/>
                <a:gd name="T1" fmla="*/ 0 h 3"/>
                <a:gd name="T2" fmla="*/ 6 w 6"/>
                <a:gd name="T3" fmla="*/ 3 h 3"/>
                <a:gd name="T4" fmla="*/ 0 w 6"/>
                <a:gd name="T5" fmla="*/ 3 h 3"/>
                <a:gd name="T6" fmla="*/ 0 w 6"/>
                <a:gd name="T7" fmla="*/ 0 h 3"/>
                <a:gd name="T8" fmla="*/ 3 w 6"/>
                <a:gd name="T9" fmla="*/ 0 h 3"/>
                <a:gd name="T10" fmla="*/ 6 w 6"/>
                <a:gd name="T11" fmla="*/ 0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" h="3">
                  <a:moveTo>
                    <a:pt x="6" y="0"/>
                  </a:moveTo>
                  <a:lnTo>
                    <a:pt x="6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3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5" name="Rectangle 467"/>
            <p:cNvSpPr>
              <a:spLocks noChangeArrowheads="1"/>
            </p:cNvSpPr>
            <p:nvPr/>
          </p:nvSpPr>
          <p:spPr bwMode="auto">
            <a:xfrm>
              <a:off x="5017" y="417"/>
              <a:ext cx="10" cy="2"/>
            </a:xfrm>
            <a:prstGeom prst="rect">
              <a:avLst/>
            </a:prstGeom>
            <a:solidFill>
              <a:srgbClr val="00AD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16" name="Freeform 468"/>
            <p:cNvSpPr>
              <a:spLocks noEditPoints="1"/>
            </p:cNvSpPr>
            <p:nvPr/>
          </p:nvSpPr>
          <p:spPr bwMode="auto">
            <a:xfrm>
              <a:off x="609" y="196"/>
              <a:ext cx="13" cy="13"/>
            </a:xfrm>
            <a:custGeom>
              <a:avLst/>
              <a:gdLst>
                <a:gd name="T0" fmla="*/ 5 w 13"/>
                <a:gd name="T1" fmla="*/ 0 h 13"/>
                <a:gd name="T2" fmla="*/ 3 w 13"/>
                <a:gd name="T3" fmla="*/ 6 h 13"/>
                <a:gd name="T4" fmla="*/ 2 w 13"/>
                <a:gd name="T5" fmla="*/ 12 h 13"/>
                <a:gd name="T6" fmla="*/ 7 w 13"/>
                <a:gd name="T7" fmla="*/ 10 h 13"/>
                <a:gd name="T8" fmla="*/ 13 w 13"/>
                <a:gd name="T9" fmla="*/ 9 h 13"/>
                <a:gd name="T10" fmla="*/ 9 w 13"/>
                <a:gd name="T11" fmla="*/ 5 h 13"/>
                <a:gd name="T12" fmla="*/ 5 w 13"/>
                <a:gd name="T13" fmla="*/ 0 h 13"/>
                <a:gd name="T14" fmla="*/ 3 w 13"/>
                <a:gd name="T15" fmla="*/ 0 h 13"/>
                <a:gd name="T16" fmla="*/ 6 w 13"/>
                <a:gd name="T17" fmla="*/ 0 h 13"/>
                <a:gd name="T18" fmla="*/ 10 w 13"/>
                <a:gd name="T19" fmla="*/ 3 h 13"/>
                <a:gd name="T20" fmla="*/ 13 w 13"/>
                <a:gd name="T21" fmla="*/ 6 h 13"/>
                <a:gd name="T22" fmla="*/ 13 w 13"/>
                <a:gd name="T23" fmla="*/ 10 h 13"/>
                <a:gd name="T24" fmla="*/ 7 w 13"/>
                <a:gd name="T25" fmla="*/ 12 h 13"/>
                <a:gd name="T26" fmla="*/ 0 w 13"/>
                <a:gd name="T27" fmla="*/ 13 h 13"/>
                <a:gd name="T28" fmla="*/ 2 w 13"/>
                <a:gd name="T29" fmla="*/ 5 h 13"/>
                <a:gd name="T30" fmla="*/ 3 w 13"/>
                <a:gd name="T31" fmla="*/ 0 h 1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3" h="13">
                  <a:moveTo>
                    <a:pt x="5" y="0"/>
                  </a:moveTo>
                  <a:lnTo>
                    <a:pt x="3" y="6"/>
                  </a:lnTo>
                  <a:lnTo>
                    <a:pt x="2" y="12"/>
                  </a:lnTo>
                  <a:lnTo>
                    <a:pt x="7" y="10"/>
                  </a:lnTo>
                  <a:lnTo>
                    <a:pt x="13" y="9"/>
                  </a:lnTo>
                  <a:lnTo>
                    <a:pt x="9" y="5"/>
                  </a:lnTo>
                  <a:lnTo>
                    <a:pt x="5" y="0"/>
                  </a:lnTo>
                  <a:close/>
                  <a:moveTo>
                    <a:pt x="3" y="0"/>
                  </a:moveTo>
                  <a:lnTo>
                    <a:pt x="6" y="0"/>
                  </a:lnTo>
                  <a:lnTo>
                    <a:pt x="10" y="3"/>
                  </a:lnTo>
                  <a:lnTo>
                    <a:pt x="13" y="6"/>
                  </a:lnTo>
                  <a:lnTo>
                    <a:pt x="13" y="10"/>
                  </a:lnTo>
                  <a:lnTo>
                    <a:pt x="7" y="12"/>
                  </a:lnTo>
                  <a:lnTo>
                    <a:pt x="0" y="13"/>
                  </a:lnTo>
                  <a:lnTo>
                    <a:pt x="2" y="5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7" name="Freeform 469"/>
            <p:cNvSpPr>
              <a:spLocks/>
            </p:cNvSpPr>
            <p:nvPr/>
          </p:nvSpPr>
          <p:spPr bwMode="auto">
            <a:xfrm>
              <a:off x="5532" y="424"/>
              <a:ext cx="2" cy="2"/>
            </a:xfrm>
            <a:custGeom>
              <a:avLst/>
              <a:gdLst>
                <a:gd name="T0" fmla="*/ 0 w 2"/>
                <a:gd name="T1" fmla="*/ 2 h 2"/>
                <a:gd name="T2" fmla="*/ 0 w 2"/>
                <a:gd name="T3" fmla="*/ 0 h 2"/>
                <a:gd name="T4" fmla="*/ 2 w 2"/>
                <a:gd name="T5" fmla="*/ 0 h 2"/>
                <a:gd name="T6" fmla="*/ 2 w 2"/>
                <a:gd name="T7" fmla="*/ 2 h 2"/>
                <a:gd name="T8" fmla="*/ 2 w 2"/>
                <a:gd name="T9" fmla="*/ 2 h 2"/>
                <a:gd name="T10" fmla="*/ 0 w 2"/>
                <a:gd name="T11" fmla="*/ 2 h 2"/>
                <a:gd name="T12" fmla="*/ 0 w 2"/>
                <a:gd name="T13" fmla="*/ 2 h 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8" name="Rectangle 470"/>
            <p:cNvSpPr>
              <a:spLocks noChangeArrowheads="1"/>
            </p:cNvSpPr>
            <p:nvPr/>
          </p:nvSpPr>
          <p:spPr bwMode="auto">
            <a:xfrm>
              <a:off x="5012" y="410"/>
              <a:ext cx="5" cy="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19" name="Freeform 471"/>
            <p:cNvSpPr>
              <a:spLocks/>
            </p:cNvSpPr>
            <p:nvPr/>
          </p:nvSpPr>
          <p:spPr bwMode="auto">
            <a:xfrm>
              <a:off x="1870" y="351"/>
              <a:ext cx="3" cy="1"/>
            </a:xfrm>
            <a:custGeom>
              <a:avLst/>
              <a:gdLst>
                <a:gd name="T0" fmla="*/ 3 w 3"/>
                <a:gd name="T1" fmla="*/ 1 h 1"/>
                <a:gd name="T2" fmla="*/ 0 w 3"/>
                <a:gd name="T3" fmla="*/ 0 h 1"/>
                <a:gd name="T4" fmla="*/ 3 w 3"/>
                <a:gd name="T5" fmla="*/ 0 h 1"/>
                <a:gd name="T6" fmla="*/ 3 w 3"/>
                <a:gd name="T7" fmla="*/ 0 h 1"/>
                <a:gd name="T8" fmla="*/ 3 w 3"/>
                <a:gd name="T9" fmla="*/ 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20" name="Rectangle 472"/>
            <p:cNvSpPr>
              <a:spLocks noChangeArrowheads="1"/>
            </p:cNvSpPr>
            <p:nvPr/>
          </p:nvSpPr>
          <p:spPr bwMode="auto">
            <a:xfrm>
              <a:off x="5009" y="414"/>
              <a:ext cx="3" cy="3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21" name="Freeform 473"/>
            <p:cNvSpPr>
              <a:spLocks/>
            </p:cNvSpPr>
            <p:nvPr/>
          </p:nvSpPr>
          <p:spPr bwMode="auto">
            <a:xfrm>
              <a:off x="1873" y="351"/>
              <a:ext cx="0" cy="0"/>
            </a:xfrm>
            <a:custGeom>
              <a:avLst/>
              <a:gdLst>
                <a:gd name="T0" fmla="*/ 0 60000 65536"/>
                <a:gd name="T1" fmla="*/ 0 60000 65536"/>
                <a:gd name="T2" fmla="*/ 0 60000 65536"/>
                <a:gd name="T3" fmla="*/ 0 60000 65536"/>
                <a:gd name="T4" fmla="*/ 0 60000 65536"/>
                <a:gd name="T5" fmla="*/ 0 60000 65536"/>
                <a:gd name="T6" fmla="*/ 0 60000 65536"/>
              </a:gdLst>
              <a:ahLst/>
              <a:cxnLst>
                <a:cxn ang="T0">
                  <a:pos x="0" y="0"/>
                </a:cxn>
                <a:cxn ang="T1">
                  <a:pos x="0" y="0"/>
                </a:cxn>
                <a:cxn ang="T2">
                  <a:pos x="0" y="0"/>
                </a:cxn>
                <a:cxn ang="T3">
                  <a:pos x="0" y="0"/>
                </a:cxn>
                <a:cxn ang="T4">
                  <a:pos x="0" y="0"/>
                </a:cxn>
                <a:cxn ang="T5">
                  <a:pos x="0" y="0"/>
                </a:cxn>
                <a:cxn ang="T6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22" name="Freeform 474"/>
            <p:cNvSpPr>
              <a:spLocks/>
            </p:cNvSpPr>
            <p:nvPr/>
          </p:nvSpPr>
          <p:spPr bwMode="auto">
            <a:xfrm>
              <a:off x="45" y="0"/>
              <a:ext cx="5670" cy="8"/>
            </a:xfrm>
            <a:custGeom>
              <a:avLst/>
              <a:gdLst>
                <a:gd name="T0" fmla="*/ 30 w 5670"/>
                <a:gd name="T1" fmla="*/ 0 h 8"/>
                <a:gd name="T2" fmla="*/ 5640 w 5670"/>
                <a:gd name="T3" fmla="*/ 0 h 8"/>
                <a:gd name="T4" fmla="*/ 5640 w 5670"/>
                <a:gd name="T5" fmla="*/ 0 h 8"/>
                <a:gd name="T6" fmla="*/ 5648 w 5670"/>
                <a:gd name="T7" fmla="*/ 0 h 8"/>
                <a:gd name="T8" fmla="*/ 5655 w 5670"/>
                <a:gd name="T9" fmla="*/ 1 h 8"/>
                <a:gd name="T10" fmla="*/ 5663 w 5670"/>
                <a:gd name="T11" fmla="*/ 4 h 8"/>
                <a:gd name="T12" fmla="*/ 5670 w 5670"/>
                <a:gd name="T13" fmla="*/ 8 h 8"/>
                <a:gd name="T14" fmla="*/ 5646 w 5670"/>
                <a:gd name="T15" fmla="*/ 8 h 8"/>
                <a:gd name="T16" fmla="*/ 0 w 5670"/>
                <a:gd name="T17" fmla="*/ 8 h 8"/>
                <a:gd name="T18" fmla="*/ 0 w 5670"/>
                <a:gd name="T19" fmla="*/ 8 h 8"/>
                <a:gd name="T20" fmla="*/ 0 w 5670"/>
                <a:gd name="T21" fmla="*/ 8 h 8"/>
                <a:gd name="T22" fmla="*/ 7 w 5670"/>
                <a:gd name="T23" fmla="*/ 4 h 8"/>
                <a:gd name="T24" fmla="*/ 15 w 5670"/>
                <a:gd name="T25" fmla="*/ 1 h 8"/>
                <a:gd name="T26" fmla="*/ 22 w 5670"/>
                <a:gd name="T27" fmla="*/ 0 h 8"/>
                <a:gd name="T28" fmla="*/ 30 w 5670"/>
                <a:gd name="T29" fmla="*/ 0 h 8"/>
                <a:gd name="T30" fmla="*/ 30 w 5670"/>
                <a:gd name="T31" fmla="*/ 0 h 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670" h="8">
                  <a:moveTo>
                    <a:pt x="30" y="0"/>
                  </a:moveTo>
                  <a:lnTo>
                    <a:pt x="5640" y="0"/>
                  </a:lnTo>
                  <a:lnTo>
                    <a:pt x="5648" y="0"/>
                  </a:lnTo>
                  <a:lnTo>
                    <a:pt x="5655" y="1"/>
                  </a:lnTo>
                  <a:lnTo>
                    <a:pt x="5663" y="4"/>
                  </a:lnTo>
                  <a:lnTo>
                    <a:pt x="5670" y="8"/>
                  </a:lnTo>
                  <a:lnTo>
                    <a:pt x="5646" y="8"/>
                  </a:lnTo>
                  <a:lnTo>
                    <a:pt x="0" y="8"/>
                  </a:lnTo>
                  <a:lnTo>
                    <a:pt x="7" y="4"/>
                  </a:lnTo>
                  <a:lnTo>
                    <a:pt x="15" y="1"/>
                  </a:lnTo>
                  <a:lnTo>
                    <a:pt x="22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2E77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23" name="Freeform 475"/>
            <p:cNvSpPr>
              <a:spLocks/>
            </p:cNvSpPr>
            <p:nvPr/>
          </p:nvSpPr>
          <p:spPr bwMode="auto">
            <a:xfrm>
              <a:off x="5051" y="374"/>
              <a:ext cx="3" cy="5"/>
            </a:xfrm>
            <a:custGeom>
              <a:avLst/>
              <a:gdLst>
                <a:gd name="T0" fmla="*/ 0 w 3"/>
                <a:gd name="T1" fmla="*/ 0 h 5"/>
                <a:gd name="T2" fmla="*/ 0 w 3"/>
                <a:gd name="T3" fmla="*/ 0 h 5"/>
                <a:gd name="T4" fmla="*/ 3 w 3"/>
                <a:gd name="T5" fmla="*/ 0 h 5"/>
                <a:gd name="T6" fmla="*/ 3 w 3"/>
                <a:gd name="T7" fmla="*/ 5 h 5"/>
                <a:gd name="T8" fmla="*/ 3 w 3"/>
                <a:gd name="T9" fmla="*/ 5 h 5"/>
                <a:gd name="T10" fmla="*/ 0 w 3"/>
                <a:gd name="T11" fmla="*/ 3 h 5"/>
                <a:gd name="T12" fmla="*/ 0 w 3"/>
                <a:gd name="T13" fmla="*/ 0 h 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" h="5">
                  <a:moveTo>
                    <a:pt x="0" y="0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3" y="5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24" name="Freeform 476"/>
            <p:cNvSpPr>
              <a:spLocks/>
            </p:cNvSpPr>
            <p:nvPr/>
          </p:nvSpPr>
          <p:spPr bwMode="auto">
            <a:xfrm>
              <a:off x="1867" y="351"/>
              <a:ext cx="3" cy="0"/>
            </a:xfrm>
            <a:custGeom>
              <a:avLst/>
              <a:gdLst>
                <a:gd name="T0" fmla="*/ 0 w 3"/>
                <a:gd name="T1" fmla="*/ 0 w 3"/>
                <a:gd name="T2" fmla="*/ 0 w 3"/>
                <a:gd name="T3" fmla="*/ 0 w 3"/>
                <a:gd name="T4" fmla="*/ 3 w 3"/>
                <a:gd name="T5" fmla="*/ 0 w 3"/>
                <a:gd name="T6" fmla="*/ 0 w 3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</a:gdLst>
              <a:ahLst/>
              <a:cxnLst>
                <a:cxn ang="T7">
                  <a:pos x="T0" y="0"/>
                </a:cxn>
                <a:cxn ang="T8">
                  <a:pos x="T1" y="0"/>
                </a:cxn>
                <a:cxn ang="T9">
                  <a:pos x="T2" y="0"/>
                </a:cxn>
                <a:cxn ang="T10">
                  <a:pos x="T3" y="0"/>
                </a:cxn>
                <a:cxn ang="T11">
                  <a:pos x="T4" y="0"/>
                </a:cxn>
                <a:cxn ang="T12">
                  <a:pos x="T5" y="0"/>
                </a:cxn>
                <a:cxn ang="T13">
                  <a:pos x="T6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25" name="Rectangle 477"/>
            <p:cNvSpPr>
              <a:spLocks noChangeArrowheads="1"/>
            </p:cNvSpPr>
            <p:nvPr/>
          </p:nvSpPr>
          <p:spPr bwMode="auto">
            <a:xfrm>
              <a:off x="622" y="264"/>
              <a:ext cx="1" cy="1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26" name="Freeform 478"/>
            <p:cNvSpPr>
              <a:spLocks/>
            </p:cNvSpPr>
            <p:nvPr/>
          </p:nvSpPr>
          <p:spPr bwMode="auto">
            <a:xfrm>
              <a:off x="5567" y="410"/>
              <a:ext cx="4" cy="5"/>
            </a:xfrm>
            <a:custGeom>
              <a:avLst/>
              <a:gdLst>
                <a:gd name="T0" fmla="*/ 4 w 4"/>
                <a:gd name="T1" fmla="*/ 5 h 5"/>
                <a:gd name="T2" fmla="*/ 0 w 4"/>
                <a:gd name="T3" fmla="*/ 1 h 5"/>
                <a:gd name="T4" fmla="*/ 0 w 4"/>
                <a:gd name="T5" fmla="*/ 0 h 5"/>
                <a:gd name="T6" fmla="*/ 4 w 4"/>
                <a:gd name="T7" fmla="*/ 4 h 5"/>
                <a:gd name="T8" fmla="*/ 4 w 4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5">
                  <a:moveTo>
                    <a:pt x="4" y="5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4" y="4"/>
                  </a:lnTo>
                  <a:lnTo>
                    <a:pt x="4" y="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27" name="Freeform 479"/>
            <p:cNvSpPr>
              <a:spLocks/>
            </p:cNvSpPr>
            <p:nvPr/>
          </p:nvSpPr>
          <p:spPr bwMode="auto">
            <a:xfrm>
              <a:off x="4999" y="382"/>
              <a:ext cx="7" cy="28"/>
            </a:xfrm>
            <a:custGeom>
              <a:avLst/>
              <a:gdLst>
                <a:gd name="T0" fmla="*/ 0 w 7"/>
                <a:gd name="T1" fmla="*/ 1 h 28"/>
                <a:gd name="T2" fmla="*/ 2 w 7"/>
                <a:gd name="T3" fmla="*/ 0 h 28"/>
                <a:gd name="T4" fmla="*/ 6 w 7"/>
                <a:gd name="T5" fmla="*/ 0 h 28"/>
                <a:gd name="T6" fmla="*/ 6 w 7"/>
                <a:gd name="T7" fmla="*/ 18 h 28"/>
                <a:gd name="T8" fmla="*/ 7 w 7"/>
                <a:gd name="T9" fmla="*/ 18 h 28"/>
                <a:gd name="T10" fmla="*/ 7 w 7"/>
                <a:gd name="T11" fmla="*/ 28 h 28"/>
                <a:gd name="T12" fmla="*/ 0 w 7"/>
                <a:gd name="T13" fmla="*/ 28 h 28"/>
                <a:gd name="T14" fmla="*/ 0 w 7"/>
                <a:gd name="T15" fmla="*/ 1 h 28"/>
                <a:gd name="T16" fmla="*/ 0 w 7"/>
                <a:gd name="T17" fmla="*/ 1 h 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" h="28">
                  <a:moveTo>
                    <a:pt x="0" y="1"/>
                  </a:moveTo>
                  <a:lnTo>
                    <a:pt x="2" y="0"/>
                  </a:lnTo>
                  <a:lnTo>
                    <a:pt x="6" y="0"/>
                  </a:lnTo>
                  <a:lnTo>
                    <a:pt x="6" y="18"/>
                  </a:lnTo>
                  <a:lnTo>
                    <a:pt x="7" y="18"/>
                  </a:lnTo>
                  <a:lnTo>
                    <a:pt x="7" y="28"/>
                  </a:lnTo>
                  <a:lnTo>
                    <a:pt x="0" y="2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28" name="Rectangle 480"/>
            <p:cNvSpPr>
              <a:spLocks noChangeArrowheads="1"/>
            </p:cNvSpPr>
            <p:nvPr/>
          </p:nvSpPr>
          <p:spPr bwMode="auto">
            <a:xfrm>
              <a:off x="4001" y="182"/>
              <a:ext cx="7" cy="94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29" name="Rectangle 481"/>
            <p:cNvSpPr>
              <a:spLocks noChangeArrowheads="1"/>
            </p:cNvSpPr>
            <p:nvPr/>
          </p:nvSpPr>
          <p:spPr bwMode="auto">
            <a:xfrm>
              <a:off x="4988" y="383"/>
              <a:ext cx="11" cy="27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30" name="Rectangle 482"/>
            <p:cNvSpPr>
              <a:spLocks noChangeArrowheads="1"/>
            </p:cNvSpPr>
            <p:nvPr/>
          </p:nvSpPr>
          <p:spPr bwMode="auto">
            <a:xfrm>
              <a:off x="5674" y="8"/>
              <a:ext cx="3" cy="3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31" name="Rectangle 483"/>
            <p:cNvSpPr>
              <a:spLocks noChangeArrowheads="1"/>
            </p:cNvSpPr>
            <p:nvPr/>
          </p:nvSpPr>
          <p:spPr bwMode="auto">
            <a:xfrm>
              <a:off x="5677" y="8"/>
              <a:ext cx="2" cy="3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32" name="Freeform 484"/>
            <p:cNvSpPr>
              <a:spLocks/>
            </p:cNvSpPr>
            <p:nvPr/>
          </p:nvSpPr>
          <p:spPr bwMode="auto">
            <a:xfrm>
              <a:off x="619" y="198"/>
              <a:ext cx="3" cy="4"/>
            </a:xfrm>
            <a:custGeom>
              <a:avLst/>
              <a:gdLst>
                <a:gd name="T0" fmla="*/ 3 w 3"/>
                <a:gd name="T1" fmla="*/ 4 h 4"/>
                <a:gd name="T2" fmla="*/ 0 w 3"/>
                <a:gd name="T3" fmla="*/ 1 h 4"/>
                <a:gd name="T4" fmla="*/ 0 w 3"/>
                <a:gd name="T5" fmla="*/ 0 h 4"/>
                <a:gd name="T6" fmla="*/ 3 w 3"/>
                <a:gd name="T7" fmla="*/ 3 h 4"/>
                <a:gd name="T8" fmla="*/ 3 w 3"/>
                <a:gd name="T9" fmla="*/ 4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3" y="4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3" y="3"/>
                  </a:lnTo>
                  <a:lnTo>
                    <a:pt x="3" y="4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pic>
          <p:nvPicPr>
            <p:cNvPr id="6233" name="Picture 485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1" y="192"/>
              <a:ext cx="80" cy="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234" name="Rectangle 486"/>
            <p:cNvSpPr>
              <a:spLocks noChangeArrowheads="1"/>
            </p:cNvSpPr>
            <p:nvPr/>
          </p:nvSpPr>
          <p:spPr bwMode="auto">
            <a:xfrm>
              <a:off x="5430" y="8"/>
              <a:ext cx="244" cy="3"/>
            </a:xfrm>
            <a:prstGeom prst="rect">
              <a:avLst/>
            </a:prstGeom>
            <a:solidFill>
              <a:srgbClr val="EC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35" name="Freeform 487"/>
            <p:cNvSpPr>
              <a:spLocks noEditPoints="1"/>
            </p:cNvSpPr>
            <p:nvPr/>
          </p:nvSpPr>
          <p:spPr bwMode="auto">
            <a:xfrm>
              <a:off x="4299" y="177"/>
              <a:ext cx="1428" cy="105"/>
            </a:xfrm>
            <a:custGeom>
              <a:avLst/>
              <a:gdLst>
                <a:gd name="T0" fmla="*/ 0 w 1428"/>
                <a:gd name="T1" fmla="*/ 0 h 105"/>
                <a:gd name="T2" fmla="*/ 1428 w 1428"/>
                <a:gd name="T3" fmla="*/ 0 h 105"/>
                <a:gd name="T4" fmla="*/ 1428 w 1428"/>
                <a:gd name="T5" fmla="*/ 102 h 105"/>
                <a:gd name="T6" fmla="*/ 1428 w 1428"/>
                <a:gd name="T7" fmla="*/ 105 h 105"/>
                <a:gd name="T8" fmla="*/ 0 w 1428"/>
                <a:gd name="T9" fmla="*/ 105 h 105"/>
                <a:gd name="T10" fmla="*/ 0 w 1428"/>
                <a:gd name="T11" fmla="*/ 0 h 105"/>
                <a:gd name="T12" fmla="*/ 3 w 1428"/>
                <a:gd name="T13" fmla="*/ 99 h 105"/>
                <a:gd name="T14" fmla="*/ 1257 w 1428"/>
                <a:gd name="T15" fmla="*/ 99 h 105"/>
                <a:gd name="T16" fmla="*/ 1425 w 1428"/>
                <a:gd name="T17" fmla="*/ 99 h 105"/>
                <a:gd name="T18" fmla="*/ 1425 w 1428"/>
                <a:gd name="T19" fmla="*/ 5 h 105"/>
                <a:gd name="T20" fmla="*/ 1288 w 1428"/>
                <a:gd name="T21" fmla="*/ 5 h 105"/>
                <a:gd name="T22" fmla="*/ 3 w 1428"/>
                <a:gd name="T23" fmla="*/ 5 h 105"/>
                <a:gd name="T24" fmla="*/ 3 w 1428"/>
                <a:gd name="T25" fmla="*/ 99 h 10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28" h="105">
                  <a:moveTo>
                    <a:pt x="0" y="0"/>
                  </a:moveTo>
                  <a:lnTo>
                    <a:pt x="1428" y="0"/>
                  </a:lnTo>
                  <a:lnTo>
                    <a:pt x="1428" y="102"/>
                  </a:lnTo>
                  <a:lnTo>
                    <a:pt x="1428" y="105"/>
                  </a:lnTo>
                  <a:lnTo>
                    <a:pt x="0" y="105"/>
                  </a:lnTo>
                  <a:lnTo>
                    <a:pt x="0" y="0"/>
                  </a:lnTo>
                  <a:close/>
                  <a:moveTo>
                    <a:pt x="3" y="99"/>
                  </a:moveTo>
                  <a:lnTo>
                    <a:pt x="1257" y="99"/>
                  </a:lnTo>
                  <a:lnTo>
                    <a:pt x="1425" y="99"/>
                  </a:lnTo>
                  <a:lnTo>
                    <a:pt x="1425" y="5"/>
                  </a:lnTo>
                  <a:lnTo>
                    <a:pt x="1288" y="5"/>
                  </a:lnTo>
                  <a:lnTo>
                    <a:pt x="3" y="5"/>
                  </a:lnTo>
                  <a:lnTo>
                    <a:pt x="3" y="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36" name="Freeform 488"/>
            <p:cNvSpPr>
              <a:spLocks/>
            </p:cNvSpPr>
            <p:nvPr/>
          </p:nvSpPr>
          <p:spPr bwMode="auto">
            <a:xfrm>
              <a:off x="5050" y="391"/>
              <a:ext cx="3" cy="9"/>
            </a:xfrm>
            <a:custGeom>
              <a:avLst/>
              <a:gdLst>
                <a:gd name="T0" fmla="*/ 0 w 3"/>
                <a:gd name="T1" fmla="*/ 9 h 9"/>
                <a:gd name="T2" fmla="*/ 0 w 3"/>
                <a:gd name="T3" fmla="*/ 6 h 9"/>
                <a:gd name="T4" fmla="*/ 1 w 3"/>
                <a:gd name="T5" fmla="*/ 6 h 9"/>
                <a:gd name="T6" fmla="*/ 1 w 3"/>
                <a:gd name="T7" fmla="*/ 3 h 9"/>
                <a:gd name="T8" fmla="*/ 1 w 3"/>
                <a:gd name="T9" fmla="*/ 0 h 9"/>
                <a:gd name="T10" fmla="*/ 3 w 3"/>
                <a:gd name="T11" fmla="*/ 0 h 9"/>
                <a:gd name="T12" fmla="*/ 3 w 3"/>
                <a:gd name="T13" fmla="*/ 9 h 9"/>
                <a:gd name="T14" fmla="*/ 0 w 3"/>
                <a:gd name="T15" fmla="*/ 9 h 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" h="9">
                  <a:moveTo>
                    <a:pt x="0" y="9"/>
                  </a:moveTo>
                  <a:lnTo>
                    <a:pt x="0" y="6"/>
                  </a:lnTo>
                  <a:lnTo>
                    <a:pt x="1" y="6"/>
                  </a:lnTo>
                  <a:lnTo>
                    <a:pt x="1" y="3"/>
                  </a:lnTo>
                  <a:lnTo>
                    <a:pt x="1" y="0"/>
                  </a:lnTo>
                  <a:lnTo>
                    <a:pt x="3" y="0"/>
                  </a:lnTo>
                  <a:lnTo>
                    <a:pt x="3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37" name="Rectangle 489"/>
            <p:cNvSpPr>
              <a:spLocks noChangeArrowheads="1"/>
            </p:cNvSpPr>
            <p:nvPr/>
          </p:nvSpPr>
          <p:spPr bwMode="auto">
            <a:xfrm>
              <a:off x="8" y="463"/>
              <a:ext cx="1" cy="28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38" name="Freeform 490"/>
            <p:cNvSpPr>
              <a:spLocks/>
            </p:cNvSpPr>
            <p:nvPr/>
          </p:nvSpPr>
          <p:spPr bwMode="auto">
            <a:xfrm>
              <a:off x="4531" y="379"/>
              <a:ext cx="4" cy="4"/>
            </a:xfrm>
            <a:custGeom>
              <a:avLst/>
              <a:gdLst>
                <a:gd name="T0" fmla="*/ 1 w 4"/>
                <a:gd name="T1" fmla="*/ 0 h 4"/>
                <a:gd name="T2" fmla="*/ 4 w 4"/>
                <a:gd name="T3" fmla="*/ 0 h 4"/>
                <a:gd name="T4" fmla="*/ 1 w 4"/>
                <a:gd name="T5" fmla="*/ 4 h 4"/>
                <a:gd name="T6" fmla="*/ 0 w 4"/>
                <a:gd name="T7" fmla="*/ 4 h 4"/>
                <a:gd name="T8" fmla="*/ 0 w 4"/>
                <a:gd name="T9" fmla="*/ 1 h 4"/>
                <a:gd name="T10" fmla="*/ 1 w 4"/>
                <a:gd name="T11" fmla="*/ 0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" h="4">
                  <a:moveTo>
                    <a:pt x="1" y="0"/>
                  </a:moveTo>
                  <a:lnTo>
                    <a:pt x="4" y="0"/>
                  </a:lnTo>
                  <a:lnTo>
                    <a:pt x="1" y="4"/>
                  </a:lnTo>
                  <a:lnTo>
                    <a:pt x="0" y="4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39" name="Freeform 491"/>
            <p:cNvSpPr>
              <a:spLocks/>
            </p:cNvSpPr>
            <p:nvPr/>
          </p:nvSpPr>
          <p:spPr bwMode="auto">
            <a:xfrm>
              <a:off x="5010" y="372"/>
              <a:ext cx="38" cy="2"/>
            </a:xfrm>
            <a:custGeom>
              <a:avLst/>
              <a:gdLst>
                <a:gd name="T0" fmla="*/ 36 w 38"/>
                <a:gd name="T1" fmla="*/ 2 h 2"/>
                <a:gd name="T2" fmla="*/ 5 w 38"/>
                <a:gd name="T3" fmla="*/ 2 h 2"/>
                <a:gd name="T4" fmla="*/ 5 w 38"/>
                <a:gd name="T5" fmla="*/ 2 h 2"/>
                <a:gd name="T6" fmla="*/ 0 w 38"/>
                <a:gd name="T7" fmla="*/ 2 h 2"/>
                <a:gd name="T8" fmla="*/ 0 w 38"/>
                <a:gd name="T9" fmla="*/ 0 h 2"/>
                <a:gd name="T10" fmla="*/ 0 w 38"/>
                <a:gd name="T11" fmla="*/ 0 h 2"/>
                <a:gd name="T12" fmla="*/ 5 w 38"/>
                <a:gd name="T13" fmla="*/ 0 h 2"/>
                <a:gd name="T14" fmla="*/ 36 w 38"/>
                <a:gd name="T15" fmla="*/ 0 h 2"/>
                <a:gd name="T16" fmla="*/ 36 w 38"/>
                <a:gd name="T17" fmla="*/ 0 h 2"/>
                <a:gd name="T18" fmla="*/ 38 w 38"/>
                <a:gd name="T19" fmla="*/ 0 h 2"/>
                <a:gd name="T20" fmla="*/ 38 w 38"/>
                <a:gd name="T21" fmla="*/ 2 h 2"/>
                <a:gd name="T22" fmla="*/ 38 w 38"/>
                <a:gd name="T23" fmla="*/ 2 h 2"/>
                <a:gd name="T24" fmla="*/ 36 w 38"/>
                <a:gd name="T25" fmla="*/ 2 h 2"/>
                <a:gd name="T26" fmla="*/ 36 w 38"/>
                <a:gd name="T27" fmla="*/ 2 h 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8" h="2">
                  <a:moveTo>
                    <a:pt x="36" y="2"/>
                  </a:moveTo>
                  <a:lnTo>
                    <a:pt x="5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5" y="0"/>
                  </a:lnTo>
                  <a:lnTo>
                    <a:pt x="36" y="0"/>
                  </a:lnTo>
                  <a:lnTo>
                    <a:pt x="38" y="0"/>
                  </a:lnTo>
                  <a:lnTo>
                    <a:pt x="38" y="2"/>
                  </a:lnTo>
                  <a:lnTo>
                    <a:pt x="36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40" name="Rectangle 492"/>
            <p:cNvSpPr>
              <a:spLocks noChangeArrowheads="1"/>
            </p:cNvSpPr>
            <p:nvPr/>
          </p:nvSpPr>
          <p:spPr bwMode="auto">
            <a:xfrm>
              <a:off x="5336" y="35"/>
              <a:ext cx="3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41" name="Rectangle 493"/>
            <p:cNvSpPr>
              <a:spLocks noChangeArrowheads="1"/>
            </p:cNvSpPr>
            <p:nvPr/>
          </p:nvSpPr>
          <p:spPr bwMode="auto">
            <a:xfrm>
              <a:off x="5333" y="35"/>
              <a:ext cx="3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42" name="Freeform 494"/>
            <p:cNvSpPr>
              <a:spLocks noEditPoints="1"/>
            </p:cNvSpPr>
            <p:nvPr/>
          </p:nvSpPr>
          <p:spPr bwMode="auto">
            <a:xfrm>
              <a:off x="5055" y="383"/>
              <a:ext cx="20" cy="31"/>
            </a:xfrm>
            <a:custGeom>
              <a:avLst/>
              <a:gdLst>
                <a:gd name="T0" fmla="*/ 16 w 20"/>
                <a:gd name="T1" fmla="*/ 1 h 31"/>
                <a:gd name="T2" fmla="*/ 12 w 20"/>
                <a:gd name="T3" fmla="*/ 1 h 31"/>
                <a:gd name="T4" fmla="*/ 12 w 20"/>
                <a:gd name="T5" fmla="*/ 6 h 31"/>
                <a:gd name="T6" fmla="*/ 16 w 20"/>
                <a:gd name="T7" fmla="*/ 6 h 31"/>
                <a:gd name="T8" fmla="*/ 16 w 20"/>
                <a:gd name="T9" fmla="*/ 1 h 31"/>
                <a:gd name="T10" fmla="*/ 20 w 20"/>
                <a:gd name="T11" fmla="*/ 27 h 31"/>
                <a:gd name="T12" fmla="*/ 0 w 20"/>
                <a:gd name="T13" fmla="*/ 27 h 31"/>
                <a:gd name="T14" fmla="*/ 0 w 20"/>
                <a:gd name="T15" fmla="*/ 31 h 31"/>
                <a:gd name="T16" fmla="*/ 0 w 20"/>
                <a:gd name="T17" fmla="*/ 31 h 31"/>
                <a:gd name="T18" fmla="*/ 0 w 20"/>
                <a:gd name="T19" fmla="*/ 27 h 31"/>
                <a:gd name="T20" fmla="*/ 6 w 20"/>
                <a:gd name="T21" fmla="*/ 27 h 31"/>
                <a:gd name="T22" fmla="*/ 6 w 20"/>
                <a:gd name="T23" fmla="*/ 0 h 31"/>
                <a:gd name="T24" fmla="*/ 20 w 20"/>
                <a:gd name="T25" fmla="*/ 0 h 31"/>
                <a:gd name="T26" fmla="*/ 20 w 20"/>
                <a:gd name="T27" fmla="*/ 27 h 3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0" h="31">
                  <a:moveTo>
                    <a:pt x="16" y="1"/>
                  </a:moveTo>
                  <a:lnTo>
                    <a:pt x="12" y="1"/>
                  </a:lnTo>
                  <a:lnTo>
                    <a:pt x="12" y="6"/>
                  </a:lnTo>
                  <a:lnTo>
                    <a:pt x="16" y="6"/>
                  </a:lnTo>
                  <a:lnTo>
                    <a:pt x="16" y="1"/>
                  </a:lnTo>
                  <a:close/>
                  <a:moveTo>
                    <a:pt x="20" y="27"/>
                  </a:moveTo>
                  <a:lnTo>
                    <a:pt x="0" y="2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6" y="27"/>
                  </a:lnTo>
                  <a:lnTo>
                    <a:pt x="6" y="0"/>
                  </a:lnTo>
                  <a:lnTo>
                    <a:pt x="20" y="0"/>
                  </a:lnTo>
                  <a:lnTo>
                    <a:pt x="20" y="27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43" name="Freeform 495"/>
            <p:cNvSpPr>
              <a:spLocks/>
            </p:cNvSpPr>
            <p:nvPr/>
          </p:nvSpPr>
          <p:spPr bwMode="auto">
            <a:xfrm>
              <a:off x="5336" y="27"/>
              <a:ext cx="50" cy="40"/>
            </a:xfrm>
            <a:custGeom>
              <a:avLst/>
              <a:gdLst>
                <a:gd name="T0" fmla="*/ 0 w 50"/>
                <a:gd name="T1" fmla="*/ 0 h 40"/>
                <a:gd name="T2" fmla="*/ 50 w 50"/>
                <a:gd name="T3" fmla="*/ 0 h 40"/>
                <a:gd name="T4" fmla="*/ 50 w 50"/>
                <a:gd name="T5" fmla="*/ 40 h 40"/>
                <a:gd name="T6" fmla="*/ 48 w 50"/>
                <a:gd name="T7" fmla="*/ 40 h 40"/>
                <a:gd name="T8" fmla="*/ 48 w 50"/>
                <a:gd name="T9" fmla="*/ 2 h 40"/>
                <a:gd name="T10" fmla="*/ 3 w 50"/>
                <a:gd name="T11" fmla="*/ 2 h 40"/>
                <a:gd name="T12" fmla="*/ 3 w 50"/>
                <a:gd name="T13" fmla="*/ 5 h 40"/>
                <a:gd name="T14" fmla="*/ 0 w 50"/>
                <a:gd name="T15" fmla="*/ 5 h 40"/>
                <a:gd name="T16" fmla="*/ 0 w 50"/>
                <a:gd name="T17" fmla="*/ 0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0" h="40">
                  <a:moveTo>
                    <a:pt x="0" y="0"/>
                  </a:moveTo>
                  <a:lnTo>
                    <a:pt x="50" y="0"/>
                  </a:lnTo>
                  <a:lnTo>
                    <a:pt x="50" y="40"/>
                  </a:lnTo>
                  <a:lnTo>
                    <a:pt x="48" y="40"/>
                  </a:lnTo>
                  <a:lnTo>
                    <a:pt x="48" y="2"/>
                  </a:lnTo>
                  <a:lnTo>
                    <a:pt x="3" y="2"/>
                  </a:lnTo>
                  <a:lnTo>
                    <a:pt x="3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44" name="Rectangle 496"/>
            <p:cNvSpPr>
              <a:spLocks noChangeArrowheads="1"/>
            </p:cNvSpPr>
            <p:nvPr/>
          </p:nvSpPr>
          <p:spPr bwMode="auto">
            <a:xfrm>
              <a:off x="5055" y="410"/>
              <a:ext cx="20" cy="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45" name="Rectangle 497"/>
            <p:cNvSpPr>
              <a:spLocks noChangeArrowheads="1"/>
            </p:cNvSpPr>
            <p:nvPr/>
          </p:nvSpPr>
          <p:spPr bwMode="auto">
            <a:xfrm>
              <a:off x="8" y="460"/>
              <a:ext cx="5" cy="3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46" name="Rectangle 498"/>
            <p:cNvSpPr>
              <a:spLocks noChangeArrowheads="1"/>
            </p:cNvSpPr>
            <p:nvPr/>
          </p:nvSpPr>
          <p:spPr bwMode="auto">
            <a:xfrm>
              <a:off x="5067" y="384"/>
              <a:ext cx="4" cy="5"/>
            </a:xfrm>
            <a:prstGeom prst="rect">
              <a:avLst/>
            </a:prstGeom>
            <a:solidFill>
              <a:srgbClr val="BED6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47" name="Freeform 499"/>
            <p:cNvSpPr>
              <a:spLocks/>
            </p:cNvSpPr>
            <p:nvPr/>
          </p:nvSpPr>
          <p:spPr bwMode="auto">
            <a:xfrm>
              <a:off x="5511" y="393"/>
              <a:ext cx="4" cy="8"/>
            </a:xfrm>
            <a:custGeom>
              <a:avLst/>
              <a:gdLst>
                <a:gd name="T0" fmla="*/ 3 w 4"/>
                <a:gd name="T1" fmla="*/ 8 h 8"/>
                <a:gd name="T2" fmla="*/ 3 w 4"/>
                <a:gd name="T3" fmla="*/ 8 h 8"/>
                <a:gd name="T4" fmla="*/ 0 w 4"/>
                <a:gd name="T5" fmla="*/ 0 h 8"/>
                <a:gd name="T6" fmla="*/ 2 w 4"/>
                <a:gd name="T7" fmla="*/ 0 h 8"/>
                <a:gd name="T8" fmla="*/ 2 w 4"/>
                <a:gd name="T9" fmla="*/ 0 h 8"/>
                <a:gd name="T10" fmla="*/ 4 w 4"/>
                <a:gd name="T11" fmla="*/ 7 h 8"/>
                <a:gd name="T12" fmla="*/ 3 w 4"/>
                <a:gd name="T13" fmla="*/ 8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" h="8">
                  <a:moveTo>
                    <a:pt x="3" y="8"/>
                  </a:moveTo>
                  <a:lnTo>
                    <a:pt x="3" y="8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7"/>
                  </a:lnTo>
                  <a:lnTo>
                    <a:pt x="3" y="8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48" name="Freeform 500"/>
            <p:cNvSpPr>
              <a:spLocks/>
            </p:cNvSpPr>
            <p:nvPr/>
          </p:nvSpPr>
          <p:spPr bwMode="auto">
            <a:xfrm>
              <a:off x="623" y="202"/>
              <a:ext cx="2" cy="4"/>
            </a:xfrm>
            <a:custGeom>
              <a:avLst/>
              <a:gdLst>
                <a:gd name="T0" fmla="*/ 2 w 2"/>
                <a:gd name="T1" fmla="*/ 1 h 4"/>
                <a:gd name="T2" fmla="*/ 2 w 2"/>
                <a:gd name="T3" fmla="*/ 4 h 4"/>
                <a:gd name="T4" fmla="*/ 0 w 2"/>
                <a:gd name="T5" fmla="*/ 4 h 4"/>
                <a:gd name="T6" fmla="*/ 0 w 2"/>
                <a:gd name="T7" fmla="*/ 3 h 4"/>
                <a:gd name="T8" fmla="*/ 2 w 2"/>
                <a:gd name="T9" fmla="*/ 3 h 4"/>
                <a:gd name="T10" fmla="*/ 0 w 2"/>
                <a:gd name="T11" fmla="*/ 1 h 4"/>
                <a:gd name="T12" fmla="*/ 0 w 2"/>
                <a:gd name="T13" fmla="*/ 0 h 4"/>
                <a:gd name="T14" fmla="*/ 2 w 2"/>
                <a:gd name="T15" fmla="*/ 1 h 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" h="4">
                  <a:moveTo>
                    <a:pt x="2" y="1"/>
                  </a:moveTo>
                  <a:lnTo>
                    <a:pt x="2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2" y="3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49" name="Rectangle 501"/>
            <p:cNvSpPr>
              <a:spLocks noChangeArrowheads="1"/>
            </p:cNvSpPr>
            <p:nvPr/>
          </p:nvSpPr>
          <p:spPr bwMode="auto">
            <a:xfrm>
              <a:off x="5055" y="414"/>
              <a:ext cx="20" cy="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50" name="Freeform 502"/>
            <p:cNvSpPr>
              <a:spLocks/>
            </p:cNvSpPr>
            <p:nvPr/>
          </p:nvSpPr>
          <p:spPr bwMode="auto">
            <a:xfrm>
              <a:off x="5688" y="8"/>
              <a:ext cx="3" cy="3"/>
            </a:xfrm>
            <a:custGeom>
              <a:avLst/>
              <a:gdLst>
                <a:gd name="T0" fmla="*/ 3 w 3"/>
                <a:gd name="T1" fmla="*/ 0 h 3"/>
                <a:gd name="T2" fmla="*/ 3 w 3"/>
                <a:gd name="T3" fmla="*/ 3 h 3"/>
                <a:gd name="T4" fmla="*/ 3 w 3"/>
                <a:gd name="T5" fmla="*/ 3 h 3"/>
                <a:gd name="T6" fmla="*/ 0 w 3"/>
                <a:gd name="T7" fmla="*/ 3 h 3"/>
                <a:gd name="T8" fmla="*/ 0 w 3"/>
                <a:gd name="T9" fmla="*/ 0 h 3"/>
                <a:gd name="T10" fmla="*/ 3 w 3"/>
                <a:gd name="T11" fmla="*/ 0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lnTo>
                    <a:pt x="3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51" name="Freeform 503"/>
            <p:cNvSpPr>
              <a:spLocks/>
            </p:cNvSpPr>
            <p:nvPr/>
          </p:nvSpPr>
          <p:spPr bwMode="auto">
            <a:xfrm>
              <a:off x="5559" y="414"/>
              <a:ext cx="14" cy="10"/>
            </a:xfrm>
            <a:custGeom>
              <a:avLst/>
              <a:gdLst>
                <a:gd name="T0" fmla="*/ 5 w 14"/>
                <a:gd name="T1" fmla="*/ 10 h 10"/>
                <a:gd name="T2" fmla="*/ 0 w 14"/>
                <a:gd name="T3" fmla="*/ 4 h 10"/>
                <a:gd name="T4" fmla="*/ 1 w 14"/>
                <a:gd name="T5" fmla="*/ 4 h 10"/>
                <a:gd name="T6" fmla="*/ 5 w 14"/>
                <a:gd name="T7" fmla="*/ 8 h 10"/>
                <a:gd name="T8" fmla="*/ 12 w 14"/>
                <a:gd name="T9" fmla="*/ 1 h 10"/>
                <a:gd name="T10" fmla="*/ 12 w 14"/>
                <a:gd name="T11" fmla="*/ 0 h 10"/>
                <a:gd name="T12" fmla="*/ 14 w 14"/>
                <a:gd name="T13" fmla="*/ 1 h 10"/>
                <a:gd name="T14" fmla="*/ 5 w 14"/>
                <a:gd name="T15" fmla="*/ 10 h 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" h="10">
                  <a:moveTo>
                    <a:pt x="5" y="10"/>
                  </a:moveTo>
                  <a:lnTo>
                    <a:pt x="0" y="4"/>
                  </a:lnTo>
                  <a:lnTo>
                    <a:pt x="1" y="4"/>
                  </a:lnTo>
                  <a:lnTo>
                    <a:pt x="5" y="8"/>
                  </a:lnTo>
                  <a:lnTo>
                    <a:pt x="12" y="1"/>
                  </a:lnTo>
                  <a:lnTo>
                    <a:pt x="12" y="0"/>
                  </a:lnTo>
                  <a:lnTo>
                    <a:pt x="14" y="1"/>
                  </a:lnTo>
                  <a:lnTo>
                    <a:pt x="5" y="1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52" name="Rectangle 504"/>
            <p:cNvSpPr>
              <a:spLocks noChangeArrowheads="1"/>
            </p:cNvSpPr>
            <p:nvPr/>
          </p:nvSpPr>
          <p:spPr bwMode="auto">
            <a:xfrm>
              <a:off x="5374" y="70"/>
              <a:ext cx="3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53" name="Rectangle 505"/>
            <p:cNvSpPr>
              <a:spLocks noChangeArrowheads="1"/>
            </p:cNvSpPr>
            <p:nvPr/>
          </p:nvSpPr>
          <p:spPr bwMode="auto">
            <a:xfrm>
              <a:off x="5377" y="70"/>
              <a:ext cx="2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54" name="Freeform 506"/>
            <p:cNvSpPr>
              <a:spLocks/>
            </p:cNvSpPr>
            <p:nvPr/>
          </p:nvSpPr>
          <p:spPr bwMode="auto">
            <a:xfrm>
              <a:off x="5510" y="382"/>
              <a:ext cx="1" cy="1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0 h 1"/>
                <a:gd name="T4" fmla="*/ 1 w 1"/>
                <a:gd name="T5" fmla="*/ 0 h 1"/>
                <a:gd name="T6" fmla="*/ 1 w 1"/>
                <a:gd name="T7" fmla="*/ 1 h 1"/>
                <a:gd name="T8" fmla="*/ 0 w 1"/>
                <a:gd name="T9" fmla="*/ 1 h 1"/>
                <a:gd name="T10" fmla="*/ 0 w 1"/>
                <a:gd name="T11" fmla="*/ 1 h 1"/>
                <a:gd name="T12" fmla="*/ 0 w 1"/>
                <a:gd name="T13" fmla="*/ 0 h 1"/>
                <a:gd name="T14" fmla="*/ 0 w 1"/>
                <a:gd name="T15" fmla="*/ 0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55" name="Rectangle 507"/>
            <p:cNvSpPr>
              <a:spLocks noChangeArrowheads="1"/>
            </p:cNvSpPr>
            <p:nvPr/>
          </p:nvSpPr>
          <p:spPr bwMode="auto">
            <a:xfrm>
              <a:off x="4120" y="182"/>
              <a:ext cx="7" cy="94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56" name="Rectangle 508"/>
            <p:cNvSpPr>
              <a:spLocks noChangeArrowheads="1"/>
            </p:cNvSpPr>
            <p:nvPr/>
          </p:nvSpPr>
          <p:spPr bwMode="auto">
            <a:xfrm>
              <a:off x="5384" y="67"/>
              <a:ext cx="2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57" name="Rectangle 509"/>
            <p:cNvSpPr>
              <a:spLocks noChangeArrowheads="1"/>
            </p:cNvSpPr>
            <p:nvPr/>
          </p:nvSpPr>
          <p:spPr bwMode="auto">
            <a:xfrm>
              <a:off x="5156" y="8"/>
              <a:ext cx="3" cy="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58" name="Rectangle 510"/>
            <p:cNvSpPr>
              <a:spLocks noChangeArrowheads="1"/>
            </p:cNvSpPr>
            <p:nvPr/>
          </p:nvSpPr>
          <p:spPr bwMode="auto">
            <a:xfrm>
              <a:off x="5154" y="8"/>
              <a:ext cx="2" cy="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59" name="Freeform 511"/>
            <p:cNvSpPr>
              <a:spLocks/>
            </p:cNvSpPr>
            <p:nvPr/>
          </p:nvSpPr>
          <p:spPr bwMode="auto">
            <a:xfrm>
              <a:off x="5557" y="414"/>
              <a:ext cx="3" cy="3"/>
            </a:xfrm>
            <a:custGeom>
              <a:avLst/>
              <a:gdLst>
                <a:gd name="T0" fmla="*/ 0 w 3"/>
                <a:gd name="T1" fmla="*/ 1 h 3"/>
                <a:gd name="T2" fmla="*/ 2 w 3"/>
                <a:gd name="T3" fmla="*/ 0 h 3"/>
                <a:gd name="T4" fmla="*/ 3 w 3"/>
                <a:gd name="T5" fmla="*/ 1 h 3"/>
                <a:gd name="T6" fmla="*/ 2 w 3"/>
                <a:gd name="T7" fmla="*/ 3 h 3"/>
                <a:gd name="T8" fmla="*/ 0 w 3"/>
                <a:gd name="T9" fmla="*/ 1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1"/>
                  </a:moveTo>
                  <a:lnTo>
                    <a:pt x="2" y="0"/>
                  </a:lnTo>
                  <a:lnTo>
                    <a:pt x="3" y="1"/>
                  </a:lnTo>
                  <a:lnTo>
                    <a:pt x="2" y="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60" name="Rectangle 512"/>
            <p:cNvSpPr>
              <a:spLocks noChangeArrowheads="1"/>
            </p:cNvSpPr>
            <p:nvPr/>
          </p:nvSpPr>
          <p:spPr bwMode="auto">
            <a:xfrm>
              <a:off x="5424" y="8"/>
              <a:ext cx="3" cy="3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61" name="Rectangle 513"/>
            <p:cNvSpPr>
              <a:spLocks noChangeArrowheads="1"/>
            </p:cNvSpPr>
            <p:nvPr/>
          </p:nvSpPr>
          <p:spPr bwMode="auto">
            <a:xfrm>
              <a:off x="5427" y="8"/>
              <a:ext cx="3" cy="3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62" name="Freeform 514"/>
            <p:cNvSpPr>
              <a:spLocks/>
            </p:cNvSpPr>
            <p:nvPr/>
          </p:nvSpPr>
          <p:spPr bwMode="auto">
            <a:xfrm>
              <a:off x="13" y="332"/>
              <a:ext cx="1854" cy="156"/>
            </a:xfrm>
            <a:custGeom>
              <a:avLst/>
              <a:gdLst>
                <a:gd name="T0" fmla="*/ 1818 w 1854"/>
                <a:gd name="T1" fmla="*/ 0 h 156"/>
                <a:gd name="T2" fmla="*/ 1818 w 1854"/>
                <a:gd name="T3" fmla="*/ 0 h 156"/>
                <a:gd name="T4" fmla="*/ 1832 w 1854"/>
                <a:gd name="T5" fmla="*/ 2 h 156"/>
                <a:gd name="T6" fmla="*/ 1843 w 1854"/>
                <a:gd name="T7" fmla="*/ 6 h 156"/>
                <a:gd name="T8" fmla="*/ 1843 w 1854"/>
                <a:gd name="T9" fmla="*/ 6 h 156"/>
                <a:gd name="T10" fmla="*/ 1847 w 1854"/>
                <a:gd name="T11" fmla="*/ 9 h 156"/>
                <a:gd name="T12" fmla="*/ 1850 w 1854"/>
                <a:gd name="T13" fmla="*/ 12 h 156"/>
                <a:gd name="T14" fmla="*/ 1853 w 1854"/>
                <a:gd name="T15" fmla="*/ 16 h 156"/>
                <a:gd name="T16" fmla="*/ 1854 w 1854"/>
                <a:gd name="T17" fmla="*/ 19 h 156"/>
                <a:gd name="T18" fmla="*/ 1854 w 1854"/>
                <a:gd name="T19" fmla="*/ 19 h 156"/>
                <a:gd name="T20" fmla="*/ 1854 w 1854"/>
                <a:gd name="T21" fmla="*/ 19 h 156"/>
                <a:gd name="T22" fmla="*/ 1854 w 1854"/>
                <a:gd name="T23" fmla="*/ 19 h 156"/>
                <a:gd name="T24" fmla="*/ 1854 w 1854"/>
                <a:gd name="T25" fmla="*/ 20 h 156"/>
                <a:gd name="T26" fmla="*/ 1854 w 1854"/>
                <a:gd name="T27" fmla="*/ 27 h 156"/>
                <a:gd name="T28" fmla="*/ 1854 w 1854"/>
                <a:gd name="T29" fmla="*/ 27 h 156"/>
                <a:gd name="T30" fmla="*/ 1853 w 1854"/>
                <a:gd name="T31" fmla="*/ 42 h 156"/>
                <a:gd name="T32" fmla="*/ 1852 w 1854"/>
                <a:gd name="T33" fmla="*/ 62 h 156"/>
                <a:gd name="T34" fmla="*/ 1852 w 1854"/>
                <a:gd name="T35" fmla="*/ 156 h 156"/>
                <a:gd name="T36" fmla="*/ 191 w 1854"/>
                <a:gd name="T37" fmla="*/ 156 h 156"/>
                <a:gd name="T38" fmla="*/ 0 w 1854"/>
                <a:gd name="T39" fmla="*/ 156 h 156"/>
                <a:gd name="T40" fmla="*/ 0 w 1854"/>
                <a:gd name="T41" fmla="*/ 134 h 156"/>
                <a:gd name="T42" fmla="*/ 194 w 1854"/>
                <a:gd name="T43" fmla="*/ 134 h 156"/>
                <a:gd name="T44" fmla="*/ 194 w 1854"/>
                <a:gd name="T45" fmla="*/ 20 h 156"/>
                <a:gd name="T46" fmla="*/ 194 w 1854"/>
                <a:gd name="T47" fmla="*/ 20 h 156"/>
                <a:gd name="T48" fmla="*/ 194 w 1854"/>
                <a:gd name="T49" fmla="*/ 17 h 156"/>
                <a:gd name="T50" fmla="*/ 197 w 1854"/>
                <a:gd name="T51" fmla="*/ 13 h 156"/>
                <a:gd name="T52" fmla="*/ 197 w 1854"/>
                <a:gd name="T53" fmla="*/ 13 h 156"/>
                <a:gd name="T54" fmla="*/ 201 w 1854"/>
                <a:gd name="T55" fmla="*/ 9 h 156"/>
                <a:gd name="T56" fmla="*/ 209 w 1854"/>
                <a:gd name="T57" fmla="*/ 5 h 156"/>
                <a:gd name="T58" fmla="*/ 209 w 1854"/>
                <a:gd name="T59" fmla="*/ 5 h 156"/>
                <a:gd name="T60" fmla="*/ 219 w 1854"/>
                <a:gd name="T61" fmla="*/ 2 h 156"/>
                <a:gd name="T62" fmla="*/ 230 w 1854"/>
                <a:gd name="T63" fmla="*/ 0 h 156"/>
                <a:gd name="T64" fmla="*/ 1818 w 1854"/>
                <a:gd name="T65" fmla="*/ 0 h 15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854" h="156">
                  <a:moveTo>
                    <a:pt x="1818" y="0"/>
                  </a:moveTo>
                  <a:lnTo>
                    <a:pt x="1818" y="0"/>
                  </a:lnTo>
                  <a:lnTo>
                    <a:pt x="1832" y="2"/>
                  </a:lnTo>
                  <a:lnTo>
                    <a:pt x="1843" y="6"/>
                  </a:lnTo>
                  <a:lnTo>
                    <a:pt x="1847" y="9"/>
                  </a:lnTo>
                  <a:lnTo>
                    <a:pt x="1850" y="12"/>
                  </a:lnTo>
                  <a:lnTo>
                    <a:pt x="1853" y="16"/>
                  </a:lnTo>
                  <a:lnTo>
                    <a:pt x="1854" y="19"/>
                  </a:lnTo>
                  <a:lnTo>
                    <a:pt x="1854" y="20"/>
                  </a:lnTo>
                  <a:lnTo>
                    <a:pt x="1854" y="27"/>
                  </a:lnTo>
                  <a:lnTo>
                    <a:pt x="1853" y="42"/>
                  </a:lnTo>
                  <a:lnTo>
                    <a:pt x="1852" y="62"/>
                  </a:lnTo>
                  <a:lnTo>
                    <a:pt x="1852" y="156"/>
                  </a:lnTo>
                  <a:lnTo>
                    <a:pt x="191" y="156"/>
                  </a:lnTo>
                  <a:lnTo>
                    <a:pt x="0" y="156"/>
                  </a:lnTo>
                  <a:lnTo>
                    <a:pt x="0" y="134"/>
                  </a:lnTo>
                  <a:lnTo>
                    <a:pt x="194" y="134"/>
                  </a:lnTo>
                  <a:lnTo>
                    <a:pt x="194" y="20"/>
                  </a:lnTo>
                  <a:lnTo>
                    <a:pt x="194" y="17"/>
                  </a:lnTo>
                  <a:lnTo>
                    <a:pt x="197" y="13"/>
                  </a:lnTo>
                  <a:lnTo>
                    <a:pt x="201" y="9"/>
                  </a:lnTo>
                  <a:lnTo>
                    <a:pt x="209" y="5"/>
                  </a:lnTo>
                  <a:lnTo>
                    <a:pt x="219" y="2"/>
                  </a:lnTo>
                  <a:lnTo>
                    <a:pt x="230" y="0"/>
                  </a:lnTo>
                  <a:lnTo>
                    <a:pt x="1818" y="0"/>
                  </a:lnTo>
                  <a:close/>
                </a:path>
              </a:pathLst>
            </a:custGeom>
            <a:solidFill>
              <a:srgbClr val="D8E8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63" name="Freeform 515"/>
            <p:cNvSpPr>
              <a:spLocks/>
            </p:cNvSpPr>
            <p:nvPr/>
          </p:nvSpPr>
          <p:spPr bwMode="auto">
            <a:xfrm>
              <a:off x="5506" y="408"/>
              <a:ext cx="1" cy="3"/>
            </a:xfrm>
            <a:custGeom>
              <a:avLst/>
              <a:gdLst>
                <a:gd name="T0" fmla="*/ 1 w 1"/>
                <a:gd name="T1" fmla="*/ 0 h 3"/>
                <a:gd name="T2" fmla="*/ 1 w 1"/>
                <a:gd name="T3" fmla="*/ 2 h 3"/>
                <a:gd name="T4" fmla="*/ 0 w 1"/>
                <a:gd name="T5" fmla="*/ 3 h 3"/>
                <a:gd name="T6" fmla="*/ 0 w 1"/>
                <a:gd name="T7" fmla="*/ 2 h 3"/>
                <a:gd name="T8" fmla="*/ 1 w 1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1" y="0"/>
                  </a:moveTo>
                  <a:lnTo>
                    <a:pt x="1" y="2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64" name="Rectangle 516"/>
            <p:cNvSpPr>
              <a:spLocks noChangeArrowheads="1"/>
            </p:cNvSpPr>
            <p:nvPr/>
          </p:nvSpPr>
          <p:spPr bwMode="auto">
            <a:xfrm>
              <a:off x="5050" y="410"/>
              <a:ext cx="3" cy="4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65" name="Freeform 517"/>
            <p:cNvSpPr>
              <a:spLocks/>
            </p:cNvSpPr>
            <p:nvPr/>
          </p:nvSpPr>
          <p:spPr bwMode="auto">
            <a:xfrm>
              <a:off x="5012" y="394"/>
              <a:ext cx="38" cy="3"/>
            </a:xfrm>
            <a:custGeom>
              <a:avLst/>
              <a:gdLst>
                <a:gd name="T0" fmla="*/ 38 w 38"/>
                <a:gd name="T1" fmla="*/ 3 h 3"/>
                <a:gd name="T2" fmla="*/ 0 w 38"/>
                <a:gd name="T3" fmla="*/ 3 h 3"/>
                <a:gd name="T4" fmla="*/ 0 w 38"/>
                <a:gd name="T5" fmla="*/ 0 h 3"/>
                <a:gd name="T6" fmla="*/ 36 w 38"/>
                <a:gd name="T7" fmla="*/ 0 h 3"/>
                <a:gd name="T8" fmla="*/ 36 w 38"/>
                <a:gd name="T9" fmla="*/ 0 h 3"/>
                <a:gd name="T10" fmla="*/ 38 w 38"/>
                <a:gd name="T11" fmla="*/ 0 h 3"/>
                <a:gd name="T12" fmla="*/ 38 w 38"/>
                <a:gd name="T13" fmla="*/ 3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8" h="3">
                  <a:moveTo>
                    <a:pt x="38" y="3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36" y="0"/>
                  </a:lnTo>
                  <a:lnTo>
                    <a:pt x="38" y="0"/>
                  </a:lnTo>
                  <a:lnTo>
                    <a:pt x="38" y="3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66" name="Freeform 518"/>
            <p:cNvSpPr>
              <a:spLocks/>
            </p:cNvSpPr>
            <p:nvPr/>
          </p:nvSpPr>
          <p:spPr bwMode="auto">
            <a:xfrm>
              <a:off x="571" y="196"/>
              <a:ext cx="51" cy="68"/>
            </a:xfrm>
            <a:custGeom>
              <a:avLst/>
              <a:gdLst>
                <a:gd name="T0" fmla="*/ 38 w 51"/>
                <a:gd name="T1" fmla="*/ 5 h 68"/>
                <a:gd name="T2" fmla="*/ 35 w 51"/>
                <a:gd name="T3" fmla="*/ 14 h 68"/>
                <a:gd name="T4" fmla="*/ 45 w 51"/>
                <a:gd name="T5" fmla="*/ 13 h 68"/>
                <a:gd name="T6" fmla="*/ 51 w 51"/>
                <a:gd name="T7" fmla="*/ 12 h 68"/>
                <a:gd name="T8" fmla="*/ 51 w 51"/>
                <a:gd name="T9" fmla="*/ 68 h 68"/>
                <a:gd name="T10" fmla="*/ 0 w 51"/>
                <a:gd name="T11" fmla="*/ 68 h 68"/>
                <a:gd name="T12" fmla="*/ 0 w 51"/>
                <a:gd name="T13" fmla="*/ 0 h 68"/>
                <a:gd name="T14" fmla="*/ 40 w 51"/>
                <a:gd name="T15" fmla="*/ 0 h 68"/>
                <a:gd name="T16" fmla="*/ 38 w 51"/>
                <a:gd name="T17" fmla="*/ 5 h 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" h="68">
                  <a:moveTo>
                    <a:pt x="38" y="5"/>
                  </a:moveTo>
                  <a:lnTo>
                    <a:pt x="35" y="14"/>
                  </a:lnTo>
                  <a:lnTo>
                    <a:pt x="45" y="13"/>
                  </a:lnTo>
                  <a:lnTo>
                    <a:pt x="51" y="12"/>
                  </a:lnTo>
                  <a:lnTo>
                    <a:pt x="51" y="68"/>
                  </a:lnTo>
                  <a:lnTo>
                    <a:pt x="0" y="68"/>
                  </a:lnTo>
                  <a:lnTo>
                    <a:pt x="0" y="0"/>
                  </a:lnTo>
                  <a:lnTo>
                    <a:pt x="40" y="0"/>
                  </a:lnTo>
                  <a:lnTo>
                    <a:pt x="38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67" name="Freeform 519"/>
            <p:cNvSpPr>
              <a:spLocks/>
            </p:cNvSpPr>
            <p:nvPr/>
          </p:nvSpPr>
          <p:spPr bwMode="auto">
            <a:xfrm>
              <a:off x="622" y="206"/>
              <a:ext cx="1" cy="58"/>
            </a:xfrm>
            <a:custGeom>
              <a:avLst/>
              <a:gdLst>
                <a:gd name="T0" fmla="*/ 0 w 1"/>
                <a:gd name="T1" fmla="*/ 2 h 58"/>
                <a:gd name="T2" fmla="*/ 1 w 1"/>
                <a:gd name="T3" fmla="*/ 0 h 58"/>
                <a:gd name="T4" fmla="*/ 1 w 1"/>
                <a:gd name="T5" fmla="*/ 58 h 58"/>
                <a:gd name="T6" fmla="*/ 0 w 1"/>
                <a:gd name="T7" fmla="*/ 58 h 58"/>
                <a:gd name="T8" fmla="*/ 0 w 1"/>
                <a:gd name="T9" fmla="*/ 2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58">
                  <a:moveTo>
                    <a:pt x="0" y="2"/>
                  </a:moveTo>
                  <a:lnTo>
                    <a:pt x="1" y="0"/>
                  </a:lnTo>
                  <a:lnTo>
                    <a:pt x="1" y="58"/>
                  </a:lnTo>
                  <a:lnTo>
                    <a:pt x="0" y="58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68" name="Rectangle 520"/>
            <p:cNvSpPr>
              <a:spLocks noChangeArrowheads="1"/>
            </p:cNvSpPr>
            <p:nvPr/>
          </p:nvSpPr>
          <p:spPr bwMode="auto">
            <a:xfrm>
              <a:off x="5040" y="417"/>
              <a:ext cx="10" cy="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69" name="Freeform 521"/>
            <p:cNvSpPr>
              <a:spLocks/>
            </p:cNvSpPr>
            <p:nvPr/>
          </p:nvSpPr>
          <p:spPr bwMode="auto">
            <a:xfrm>
              <a:off x="4566" y="425"/>
              <a:ext cx="18" cy="3"/>
            </a:xfrm>
            <a:custGeom>
              <a:avLst/>
              <a:gdLst>
                <a:gd name="T0" fmla="*/ 3 w 18"/>
                <a:gd name="T1" fmla="*/ 0 h 3"/>
                <a:gd name="T2" fmla="*/ 17 w 18"/>
                <a:gd name="T3" fmla="*/ 0 h 3"/>
                <a:gd name="T4" fmla="*/ 18 w 18"/>
                <a:gd name="T5" fmla="*/ 0 h 3"/>
                <a:gd name="T6" fmla="*/ 18 w 18"/>
                <a:gd name="T7" fmla="*/ 3 h 3"/>
                <a:gd name="T8" fmla="*/ 0 w 18"/>
                <a:gd name="T9" fmla="*/ 3 h 3"/>
                <a:gd name="T10" fmla="*/ 0 w 18"/>
                <a:gd name="T11" fmla="*/ 0 h 3"/>
                <a:gd name="T12" fmla="*/ 3 w 18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" h="3">
                  <a:moveTo>
                    <a:pt x="3" y="0"/>
                  </a:moveTo>
                  <a:lnTo>
                    <a:pt x="17" y="0"/>
                  </a:lnTo>
                  <a:lnTo>
                    <a:pt x="18" y="0"/>
                  </a:lnTo>
                  <a:lnTo>
                    <a:pt x="18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70" name="Freeform 522"/>
            <p:cNvSpPr>
              <a:spLocks/>
            </p:cNvSpPr>
            <p:nvPr/>
          </p:nvSpPr>
          <p:spPr bwMode="auto">
            <a:xfrm>
              <a:off x="5008" y="377"/>
              <a:ext cx="2" cy="5"/>
            </a:xfrm>
            <a:custGeom>
              <a:avLst/>
              <a:gdLst>
                <a:gd name="T0" fmla="*/ 0 w 2"/>
                <a:gd name="T1" fmla="*/ 0 h 5"/>
                <a:gd name="T2" fmla="*/ 0 w 2"/>
                <a:gd name="T3" fmla="*/ 0 h 5"/>
                <a:gd name="T4" fmla="*/ 2 w 2"/>
                <a:gd name="T5" fmla="*/ 0 h 5"/>
                <a:gd name="T6" fmla="*/ 2 w 2"/>
                <a:gd name="T7" fmla="*/ 5 h 5"/>
                <a:gd name="T8" fmla="*/ 0 w 2"/>
                <a:gd name="T9" fmla="*/ 5 h 5"/>
                <a:gd name="T10" fmla="*/ 0 w 2"/>
                <a:gd name="T11" fmla="*/ 0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" h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71" name="Freeform 523"/>
            <p:cNvSpPr>
              <a:spLocks/>
            </p:cNvSpPr>
            <p:nvPr/>
          </p:nvSpPr>
          <p:spPr bwMode="auto">
            <a:xfrm>
              <a:off x="5566" y="408"/>
              <a:ext cx="1" cy="3"/>
            </a:xfrm>
            <a:custGeom>
              <a:avLst/>
              <a:gdLst>
                <a:gd name="T0" fmla="*/ 0 w 1"/>
                <a:gd name="T1" fmla="*/ 2 h 3"/>
                <a:gd name="T2" fmla="*/ 0 w 1"/>
                <a:gd name="T3" fmla="*/ 0 h 3"/>
                <a:gd name="T4" fmla="*/ 1 w 1"/>
                <a:gd name="T5" fmla="*/ 2 h 3"/>
                <a:gd name="T6" fmla="*/ 1 w 1"/>
                <a:gd name="T7" fmla="*/ 3 h 3"/>
                <a:gd name="T8" fmla="*/ 0 w 1"/>
                <a:gd name="T9" fmla="*/ 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0" y="2"/>
                  </a:moveTo>
                  <a:lnTo>
                    <a:pt x="0" y="0"/>
                  </a:lnTo>
                  <a:lnTo>
                    <a:pt x="1" y="2"/>
                  </a:lnTo>
                  <a:lnTo>
                    <a:pt x="1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72" name="Freeform 524"/>
            <p:cNvSpPr>
              <a:spLocks/>
            </p:cNvSpPr>
            <p:nvPr/>
          </p:nvSpPr>
          <p:spPr bwMode="auto">
            <a:xfrm>
              <a:off x="1865" y="488"/>
              <a:ext cx="207" cy="3"/>
            </a:xfrm>
            <a:custGeom>
              <a:avLst/>
              <a:gdLst>
                <a:gd name="T0" fmla="*/ 0 w 207"/>
                <a:gd name="T1" fmla="*/ 3 h 3"/>
                <a:gd name="T2" fmla="*/ 0 w 207"/>
                <a:gd name="T3" fmla="*/ 0 h 3"/>
                <a:gd name="T4" fmla="*/ 5 w 207"/>
                <a:gd name="T5" fmla="*/ 0 h 3"/>
                <a:gd name="T6" fmla="*/ 207 w 207"/>
                <a:gd name="T7" fmla="*/ 0 h 3"/>
                <a:gd name="T8" fmla="*/ 207 w 207"/>
                <a:gd name="T9" fmla="*/ 3 h 3"/>
                <a:gd name="T10" fmla="*/ 204 w 207"/>
                <a:gd name="T11" fmla="*/ 3 h 3"/>
                <a:gd name="T12" fmla="*/ 5 w 207"/>
                <a:gd name="T13" fmla="*/ 3 h 3"/>
                <a:gd name="T14" fmla="*/ 2 w 207"/>
                <a:gd name="T15" fmla="*/ 3 h 3"/>
                <a:gd name="T16" fmla="*/ 0 w 207"/>
                <a:gd name="T17" fmla="*/ 3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7" h="3">
                  <a:moveTo>
                    <a:pt x="0" y="3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207" y="0"/>
                  </a:lnTo>
                  <a:lnTo>
                    <a:pt x="207" y="3"/>
                  </a:lnTo>
                  <a:lnTo>
                    <a:pt x="204" y="3"/>
                  </a:lnTo>
                  <a:lnTo>
                    <a:pt x="5" y="3"/>
                  </a:lnTo>
                  <a:lnTo>
                    <a:pt x="2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73" name="Freeform 525"/>
            <p:cNvSpPr>
              <a:spLocks/>
            </p:cNvSpPr>
            <p:nvPr/>
          </p:nvSpPr>
          <p:spPr bwMode="auto">
            <a:xfrm>
              <a:off x="8" y="463"/>
              <a:ext cx="5" cy="28"/>
            </a:xfrm>
            <a:custGeom>
              <a:avLst/>
              <a:gdLst>
                <a:gd name="T0" fmla="*/ 2 w 5"/>
                <a:gd name="T1" fmla="*/ 25 h 28"/>
                <a:gd name="T2" fmla="*/ 5 w 5"/>
                <a:gd name="T3" fmla="*/ 25 h 28"/>
                <a:gd name="T4" fmla="*/ 5 w 5"/>
                <a:gd name="T5" fmla="*/ 28 h 28"/>
                <a:gd name="T6" fmla="*/ 0 w 5"/>
                <a:gd name="T7" fmla="*/ 28 h 28"/>
                <a:gd name="T8" fmla="*/ 0 w 5"/>
                <a:gd name="T9" fmla="*/ 0 h 28"/>
                <a:gd name="T10" fmla="*/ 5 w 5"/>
                <a:gd name="T11" fmla="*/ 0 h 28"/>
                <a:gd name="T12" fmla="*/ 5 w 5"/>
                <a:gd name="T13" fmla="*/ 3 h 28"/>
                <a:gd name="T14" fmla="*/ 2 w 5"/>
                <a:gd name="T15" fmla="*/ 3 h 28"/>
                <a:gd name="T16" fmla="*/ 2 w 5"/>
                <a:gd name="T17" fmla="*/ 25 h 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" h="28">
                  <a:moveTo>
                    <a:pt x="2" y="25"/>
                  </a:moveTo>
                  <a:lnTo>
                    <a:pt x="5" y="25"/>
                  </a:lnTo>
                  <a:lnTo>
                    <a:pt x="5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3"/>
                  </a:lnTo>
                  <a:lnTo>
                    <a:pt x="2" y="3"/>
                  </a:lnTo>
                  <a:lnTo>
                    <a:pt x="2" y="2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74" name="Freeform 526"/>
            <p:cNvSpPr>
              <a:spLocks/>
            </p:cNvSpPr>
            <p:nvPr/>
          </p:nvSpPr>
          <p:spPr bwMode="auto">
            <a:xfrm>
              <a:off x="622" y="202"/>
              <a:ext cx="1" cy="4"/>
            </a:xfrm>
            <a:custGeom>
              <a:avLst/>
              <a:gdLst>
                <a:gd name="T0" fmla="*/ 1 w 1"/>
                <a:gd name="T1" fmla="*/ 1 h 4"/>
                <a:gd name="T2" fmla="*/ 1 w 1"/>
                <a:gd name="T3" fmla="*/ 3 h 4"/>
                <a:gd name="T4" fmla="*/ 0 w 1"/>
                <a:gd name="T5" fmla="*/ 4 h 4"/>
                <a:gd name="T6" fmla="*/ 0 w 1"/>
                <a:gd name="T7" fmla="*/ 0 h 4"/>
                <a:gd name="T8" fmla="*/ 1 w 1"/>
                <a:gd name="T9" fmla="*/ 1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4">
                  <a:moveTo>
                    <a:pt x="1" y="1"/>
                  </a:moveTo>
                  <a:lnTo>
                    <a:pt x="1" y="3"/>
                  </a:lnTo>
                  <a:lnTo>
                    <a:pt x="0" y="4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75" name="Freeform 527"/>
            <p:cNvSpPr>
              <a:spLocks noEditPoints="1"/>
            </p:cNvSpPr>
            <p:nvPr/>
          </p:nvSpPr>
          <p:spPr bwMode="auto">
            <a:xfrm>
              <a:off x="5191" y="42"/>
              <a:ext cx="71" cy="23"/>
            </a:xfrm>
            <a:custGeom>
              <a:avLst/>
              <a:gdLst>
                <a:gd name="T0" fmla="*/ 3 w 71"/>
                <a:gd name="T1" fmla="*/ 20 h 23"/>
                <a:gd name="T2" fmla="*/ 65 w 71"/>
                <a:gd name="T3" fmla="*/ 20 h 23"/>
                <a:gd name="T4" fmla="*/ 68 w 71"/>
                <a:gd name="T5" fmla="*/ 20 h 23"/>
                <a:gd name="T6" fmla="*/ 68 w 71"/>
                <a:gd name="T7" fmla="*/ 17 h 23"/>
                <a:gd name="T8" fmla="*/ 68 w 71"/>
                <a:gd name="T9" fmla="*/ 3 h 23"/>
                <a:gd name="T10" fmla="*/ 3 w 71"/>
                <a:gd name="T11" fmla="*/ 3 h 23"/>
                <a:gd name="T12" fmla="*/ 3 w 71"/>
                <a:gd name="T13" fmla="*/ 20 h 23"/>
                <a:gd name="T14" fmla="*/ 71 w 71"/>
                <a:gd name="T15" fmla="*/ 23 h 23"/>
                <a:gd name="T16" fmla="*/ 0 w 71"/>
                <a:gd name="T17" fmla="*/ 23 h 23"/>
                <a:gd name="T18" fmla="*/ 0 w 71"/>
                <a:gd name="T19" fmla="*/ 0 h 23"/>
                <a:gd name="T20" fmla="*/ 71 w 71"/>
                <a:gd name="T21" fmla="*/ 0 h 23"/>
                <a:gd name="T22" fmla="*/ 71 w 71"/>
                <a:gd name="T23" fmla="*/ 20 h 23"/>
                <a:gd name="T24" fmla="*/ 71 w 71"/>
                <a:gd name="T25" fmla="*/ 23 h 2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1" h="23">
                  <a:moveTo>
                    <a:pt x="3" y="20"/>
                  </a:moveTo>
                  <a:lnTo>
                    <a:pt x="65" y="20"/>
                  </a:lnTo>
                  <a:lnTo>
                    <a:pt x="68" y="20"/>
                  </a:lnTo>
                  <a:lnTo>
                    <a:pt x="68" y="17"/>
                  </a:lnTo>
                  <a:lnTo>
                    <a:pt x="68" y="3"/>
                  </a:lnTo>
                  <a:lnTo>
                    <a:pt x="3" y="3"/>
                  </a:lnTo>
                  <a:lnTo>
                    <a:pt x="3" y="20"/>
                  </a:lnTo>
                  <a:close/>
                  <a:moveTo>
                    <a:pt x="71" y="23"/>
                  </a:moveTo>
                  <a:lnTo>
                    <a:pt x="0" y="23"/>
                  </a:lnTo>
                  <a:lnTo>
                    <a:pt x="0" y="0"/>
                  </a:lnTo>
                  <a:lnTo>
                    <a:pt x="71" y="0"/>
                  </a:lnTo>
                  <a:lnTo>
                    <a:pt x="71" y="20"/>
                  </a:lnTo>
                  <a:lnTo>
                    <a:pt x="71" y="23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76" name="Freeform 528"/>
            <p:cNvSpPr>
              <a:spLocks/>
            </p:cNvSpPr>
            <p:nvPr/>
          </p:nvSpPr>
          <p:spPr bwMode="auto">
            <a:xfrm>
              <a:off x="5377" y="73"/>
              <a:ext cx="2" cy="6"/>
            </a:xfrm>
            <a:custGeom>
              <a:avLst/>
              <a:gdLst>
                <a:gd name="T0" fmla="*/ 0 w 2"/>
                <a:gd name="T1" fmla="*/ 0 h 6"/>
                <a:gd name="T2" fmla="*/ 2 w 2"/>
                <a:gd name="T3" fmla="*/ 0 h 6"/>
                <a:gd name="T4" fmla="*/ 2 w 2"/>
                <a:gd name="T5" fmla="*/ 6 h 6"/>
                <a:gd name="T6" fmla="*/ 0 w 2"/>
                <a:gd name="T7" fmla="*/ 6 h 6"/>
                <a:gd name="T8" fmla="*/ 0 w 2"/>
                <a:gd name="T9" fmla="*/ 3 h 6"/>
                <a:gd name="T10" fmla="*/ 0 w 2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" h="6">
                  <a:moveTo>
                    <a:pt x="0" y="0"/>
                  </a:moveTo>
                  <a:lnTo>
                    <a:pt x="2" y="0"/>
                  </a:lnTo>
                  <a:lnTo>
                    <a:pt x="2" y="6"/>
                  </a:lnTo>
                  <a:lnTo>
                    <a:pt x="0" y="6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77" name="Rectangle 529"/>
            <p:cNvSpPr>
              <a:spLocks noChangeArrowheads="1"/>
            </p:cNvSpPr>
            <p:nvPr/>
          </p:nvSpPr>
          <p:spPr bwMode="auto">
            <a:xfrm>
              <a:off x="5010" y="382"/>
              <a:ext cx="38" cy="7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78" name="Freeform 530"/>
            <p:cNvSpPr>
              <a:spLocks noEditPoints="1"/>
            </p:cNvSpPr>
            <p:nvPr/>
          </p:nvSpPr>
          <p:spPr bwMode="auto">
            <a:xfrm>
              <a:off x="4292" y="168"/>
              <a:ext cx="1441" cy="121"/>
            </a:xfrm>
            <a:custGeom>
              <a:avLst/>
              <a:gdLst>
                <a:gd name="T0" fmla="*/ 0 w 1441"/>
                <a:gd name="T1" fmla="*/ 0 h 121"/>
                <a:gd name="T2" fmla="*/ 1441 w 1441"/>
                <a:gd name="T3" fmla="*/ 0 h 121"/>
                <a:gd name="T4" fmla="*/ 1441 w 1441"/>
                <a:gd name="T5" fmla="*/ 118 h 121"/>
                <a:gd name="T6" fmla="*/ 1441 w 1441"/>
                <a:gd name="T7" fmla="*/ 121 h 121"/>
                <a:gd name="T8" fmla="*/ 0 w 1441"/>
                <a:gd name="T9" fmla="*/ 121 h 121"/>
                <a:gd name="T10" fmla="*/ 0 w 1441"/>
                <a:gd name="T11" fmla="*/ 0 h 121"/>
                <a:gd name="T12" fmla="*/ 2 w 1441"/>
                <a:gd name="T13" fmla="*/ 118 h 121"/>
                <a:gd name="T14" fmla="*/ 1439 w 1441"/>
                <a:gd name="T15" fmla="*/ 118 h 121"/>
                <a:gd name="T16" fmla="*/ 1439 w 1441"/>
                <a:gd name="T17" fmla="*/ 115 h 121"/>
                <a:gd name="T18" fmla="*/ 1439 w 1441"/>
                <a:gd name="T19" fmla="*/ 3 h 121"/>
                <a:gd name="T20" fmla="*/ 2 w 1441"/>
                <a:gd name="T21" fmla="*/ 3 h 121"/>
                <a:gd name="T22" fmla="*/ 2 w 1441"/>
                <a:gd name="T23" fmla="*/ 118 h 1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441" h="121">
                  <a:moveTo>
                    <a:pt x="0" y="0"/>
                  </a:moveTo>
                  <a:lnTo>
                    <a:pt x="1441" y="0"/>
                  </a:lnTo>
                  <a:lnTo>
                    <a:pt x="1441" y="118"/>
                  </a:lnTo>
                  <a:lnTo>
                    <a:pt x="1441" y="121"/>
                  </a:lnTo>
                  <a:lnTo>
                    <a:pt x="0" y="121"/>
                  </a:lnTo>
                  <a:lnTo>
                    <a:pt x="0" y="0"/>
                  </a:lnTo>
                  <a:close/>
                  <a:moveTo>
                    <a:pt x="2" y="118"/>
                  </a:moveTo>
                  <a:lnTo>
                    <a:pt x="1439" y="118"/>
                  </a:lnTo>
                  <a:lnTo>
                    <a:pt x="1439" y="115"/>
                  </a:lnTo>
                  <a:lnTo>
                    <a:pt x="1439" y="3"/>
                  </a:lnTo>
                  <a:lnTo>
                    <a:pt x="2" y="3"/>
                  </a:lnTo>
                  <a:lnTo>
                    <a:pt x="2" y="118"/>
                  </a:lnTo>
                  <a:close/>
                </a:path>
              </a:pathLst>
            </a:custGeom>
            <a:solidFill>
              <a:srgbClr val="1B75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79" name="Rectangle 531"/>
            <p:cNvSpPr>
              <a:spLocks noChangeArrowheads="1"/>
            </p:cNvSpPr>
            <p:nvPr/>
          </p:nvSpPr>
          <p:spPr bwMode="auto">
            <a:xfrm>
              <a:off x="5006" y="414"/>
              <a:ext cx="3" cy="3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80" name="Freeform 532"/>
            <p:cNvSpPr>
              <a:spLocks/>
            </p:cNvSpPr>
            <p:nvPr/>
          </p:nvSpPr>
          <p:spPr bwMode="auto">
            <a:xfrm>
              <a:off x="2072" y="488"/>
              <a:ext cx="3675" cy="3"/>
            </a:xfrm>
            <a:custGeom>
              <a:avLst/>
              <a:gdLst>
                <a:gd name="T0" fmla="*/ 0 w 3675"/>
                <a:gd name="T1" fmla="*/ 0 h 3"/>
                <a:gd name="T2" fmla="*/ 3675 w 3675"/>
                <a:gd name="T3" fmla="*/ 0 h 3"/>
                <a:gd name="T4" fmla="*/ 3675 w 3675"/>
                <a:gd name="T5" fmla="*/ 3 h 3"/>
                <a:gd name="T6" fmla="*/ 3 w 3675"/>
                <a:gd name="T7" fmla="*/ 3 h 3"/>
                <a:gd name="T8" fmla="*/ 0 w 3675"/>
                <a:gd name="T9" fmla="*/ 3 h 3"/>
                <a:gd name="T10" fmla="*/ 0 w 3675"/>
                <a:gd name="T11" fmla="*/ 0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675" h="3">
                  <a:moveTo>
                    <a:pt x="0" y="0"/>
                  </a:moveTo>
                  <a:lnTo>
                    <a:pt x="3675" y="0"/>
                  </a:lnTo>
                  <a:lnTo>
                    <a:pt x="3675" y="3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pic>
          <p:nvPicPr>
            <p:cNvPr id="6281" name="Picture 533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" y="345"/>
              <a:ext cx="10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282" name="Freeform 534"/>
            <p:cNvSpPr>
              <a:spLocks/>
            </p:cNvSpPr>
            <p:nvPr/>
          </p:nvSpPr>
          <p:spPr bwMode="auto">
            <a:xfrm>
              <a:off x="5010" y="351"/>
              <a:ext cx="38" cy="21"/>
            </a:xfrm>
            <a:custGeom>
              <a:avLst/>
              <a:gdLst>
                <a:gd name="T0" fmla="*/ 38 w 38"/>
                <a:gd name="T1" fmla="*/ 21 h 21"/>
                <a:gd name="T2" fmla="*/ 38 w 38"/>
                <a:gd name="T3" fmla="*/ 21 h 21"/>
                <a:gd name="T4" fmla="*/ 36 w 38"/>
                <a:gd name="T5" fmla="*/ 21 h 21"/>
                <a:gd name="T6" fmla="*/ 5 w 38"/>
                <a:gd name="T7" fmla="*/ 21 h 21"/>
                <a:gd name="T8" fmla="*/ 5 w 38"/>
                <a:gd name="T9" fmla="*/ 21 h 21"/>
                <a:gd name="T10" fmla="*/ 0 w 38"/>
                <a:gd name="T11" fmla="*/ 21 h 21"/>
                <a:gd name="T12" fmla="*/ 0 w 38"/>
                <a:gd name="T13" fmla="*/ 0 h 21"/>
                <a:gd name="T14" fmla="*/ 38 w 38"/>
                <a:gd name="T15" fmla="*/ 0 h 21"/>
                <a:gd name="T16" fmla="*/ 38 w 38"/>
                <a:gd name="T17" fmla="*/ 21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8" h="21">
                  <a:moveTo>
                    <a:pt x="38" y="21"/>
                  </a:moveTo>
                  <a:lnTo>
                    <a:pt x="38" y="21"/>
                  </a:lnTo>
                  <a:lnTo>
                    <a:pt x="36" y="21"/>
                  </a:lnTo>
                  <a:lnTo>
                    <a:pt x="5" y="21"/>
                  </a:lnTo>
                  <a:lnTo>
                    <a:pt x="0" y="21"/>
                  </a:lnTo>
                  <a:lnTo>
                    <a:pt x="0" y="0"/>
                  </a:lnTo>
                  <a:lnTo>
                    <a:pt x="38" y="0"/>
                  </a:lnTo>
                  <a:lnTo>
                    <a:pt x="38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83" name="Freeform 535"/>
            <p:cNvSpPr>
              <a:spLocks/>
            </p:cNvSpPr>
            <p:nvPr/>
          </p:nvSpPr>
          <p:spPr bwMode="auto">
            <a:xfrm>
              <a:off x="5506" y="410"/>
              <a:ext cx="2" cy="2"/>
            </a:xfrm>
            <a:custGeom>
              <a:avLst/>
              <a:gdLst>
                <a:gd name="T0" fmla="*/ 1 w 2"/>
                <a:gd name="T1" fmla="*/ 2 h 2"/>
                <a:gd name="T2" fmla="*/ 0 w 2"/>
                <a:gd name="T3" fmla="*/ 1 h 2"/>
                <a:gd name="T4" fmla="*/ 1 w 2"/>
                <a:gd name="T5" fmla="*/ 0 h 2"/>
                <a:gd name="T6" fmla="*/ 2 w 2"/>
                <a:gd name="T7" fmla="*/ 1 h 2"/>
                <a:gd name="T8" fmla="*/ 1 w 2"/>
                <a:gd name="T9" fmla="*/ 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lnTo>
                    <a:pt x="0" y="1"/>
                  </a:lnTo>
                  <a:lnTo>
                    <a:pt x="1" y="0"/>
                  </a:lnTo>
                  <a:lnTo>
                    <a:pt x="2" y="1"/>
                  </a:lnTo>
                  <a:lnTo>
                    <a:pt x="1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84" name="Freeform 536"/>
            <p:cNvSpPr>
              <a:spLocks/>
            </p:cNvSpPr>
            <p:nvPr/>
          </p:nvSpPr>
          <p:spPr bwMode="auto">
            <a:xfrm>
              <a:off x="395" y="219"/>
              <a:ext cx="40" cy="21"/>
            </a:xfrm>
            <a:custGeom>
              <a:avLst/>
              <a:gdLst>
                <a:gd name="T0" fmla="*/ 19 w 40"/>
                <a:gd name="T1" fmla="*/ 0 h 21"/>
                <a:gd name="T2" fmla="*/ 40 w 40"/>
                <a:gd name="T3" fmla="*/ 0 h 21"/>
                <a:gd name="T4" fmla="*/ 31 w 40"/>
                <a:gd name="T5" fmla="*/ 10 h 21"/>
                <a:gd name="T6" fmla="*/ 19 w 40"/>
                <a:gd name="T7" fmla="*/ 21 h 21"/>
                <a:gd name="T8" fmla="*/ 10 w 40"/>
                <a:gd name="T9" fmla="*/ 10 h 21"/>
                <a:gd name="T10" fmla="*/ 0 w 40"/>
                <a:gd name="T11" fmla="*/ 0 h 21"/>
                <a:gd name="T12" fmla="*/ 19 w 40"/>
                <a:gd name="T13" fmla="*/ 0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0" h="21">
                  <a:moveTo>
                    <a:pt x="19" y="0"/>
                  </a:moveTo>
                  <a:lnTo>
                    <a:pt x="40" y="0"/>
                  </a:lnTo>
                  <a:lnTo>
                    <a:pt x="31" y="10"/>
                  </a:lnTo>
                  <a:lnTo>
                    <a:pt x="19" y="21"/>
                  </a:lnTo>
                  <a:lnTo>
                    <a:pt x="10" y="10"/>
                  </a:lnTo>
                  <a:lnTo>
                    <a:pt x="0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BDC2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85" name="Rectangle 537"/>
            <p:cNvSpPr>
              <a:spLocks noChangeArrowheads="1"/>
            </p:cNvSpPr>
            <p:nvPr/>
          </p:nvSpPr>
          <p:spPr bwMode="auto">
            <a:xfrm>
              <a:off x="8" y="317"/>
              <a:ext cx="5" cy="143"/>
            </a:xfrm>
            <a:prstGeom prst="rect">
              <a:avLst/>
            </a:prstGeom>
            <a:solidFill>
              <a:srgbClr val="2E77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86" name="Freeform 538"/>
            <p:cNvSpPr>
              <a:spLocks/>
            </p:cNvSpPr>
            <p:nvPr/>
          </p:nvSpPr>
          <p:spPr bwMode="auto">
            <a:xfrm>
              <a:off x="5560" y="411"/>
              <a:ext cx="11" cy="11"/>
            </a:xfrm>
            <a:custGeom>
              <a:avLst/>
              <a:gdLst>
                <a:gd name="T0" fmla="*/ 4 w 11"/>
                <a:gd name="T1" fmla="*/ 11 h 11"/>
                <a:gd name="T2" fmla="*/ 0 w 11"/>
                <a:gd name="T3" fmla="*/ 7 h 11"/>
                <a:gd name="T4" fmla="*/ 2 w 11"/>
                <a:gd name="T5" fmla="*/ 6 h 11"/>
                <a:gd name="T6" fmla="*/ 4 w 11"/>
                <a:gd name="T7" fmla="*/ 8 h 11"/>
                <a:gd name="T8" fmla="*/ 9 w 11"/>
                <a:gd name="T9" fmla="*/ 4 h 11"/>
                <a:gd name="T10" fmla="*/ 6 w 11"/>
                <a:gd name="T11" fmla="*/ 1 h 11"/>
                <a:gd name="T12" fmla="*/ 7 w 11"/>
                <a:gd name="T13" fmla="*/ 0 h 11"/>
                <a:gd name="T14" fmla="*/ 11 w 11"/>
                <a:gd name="T15" fmla="*/ 4 h 11"/>
                <a:gd name="T16" fmla="*/ 4 w 11"/>
                <a:gd name="T17" fmla="*/ 11 h 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" h="11">
                  <a:moveTo>
                    <a:pt x="4" y="11"/>
                  </a:moveTo>
                  <a:lnTo>
                    <a:pt x="0" y="7"/>
                  </a:lnTo>
                  <a:lnTo>
                    <a:pt x="2" y="6"/>
                  </a:lnTo>
                  <a:lnTo>
                    <a:pt x="4" y="8"/>
                  </a:lnTo>
                  <a:lnTo>
                    <a:pt x="9" y="4"/>
                  </a:lnTo>
                  <a:lnTo>
                    <a:pt x="6" y="1"/>
                  </a:lnTo>
                  <a:lnTo>
                    <a:pt x="7" y="0"/>
                  </a:lnTo>
                  <a:lnTo>
                    <a:pt x="11" y="4"/>
                  </a:lnTo>
                  <a:lnTo>
                    <a:pt x="4" y="1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87" name="Rectangle 539"/>
            <p:cNvSpPr>
              <a:spLocks noChangeArrowheads="1"/>
            </p:cNvSpPr>
            <p:nvPr/>
          </p:nvSpPr>
          <p:spPr bwMode="auto">
            <a:xfrm>
              <a:off x="5009" y="410"/>
              <a:ext cx="3" cy="4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88" name="Rectangle 540"/>
            <p:cNvSpPr>
              <a:spLocks noChangeArrowheads="1"/>
            </p:cNvSpPr>
            <p:nvPr/>
          </p:nvSpPr>
          <p:spPr bwMode="auto">
            <a:xfrm>
              <a:off x="5031" y="417"/>
              <a:ext cx="9" cy="2"/>
            </a:xfrm>
            <a:prstGeom prst="rect">
              <a:avLst/>
            </a:prstGeom>
            <a:solidFill>
              <a:srgbClr val="00A5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89" name="Freeform 541"/>
            <p:cNvSpPr>
              <a:spLocks/>
            </p:cNvSpPr>
            <p:nvPr/>
          </p:nvSpPr>
          <p:spPr bwMode="auto">
            <a:xfrm>
              <a:off x="615" y="196"/>
              <a:ext cx="4" cy="3"/>
            </a:xfrm>
            <a:custGeom>
              <a:avLst/>
              <a:gdLst>
                <a:gd name="T0" fmla="*/ 4 w 4"/>
                <a:gd name="T1" fmla="*/ 2 h 3"/>
                <a:gd name="T2" fmla="*/ 4 w 4"/>
                <a:gd name="T3" fmla="*/ 3 h 3"/>
                <a:gd name="T4" fmla="*/ 0 w 4"/>
                <a:gd name="T5" fmla="*/ 0 h 3"/>
                <a:gd name="T6" fmla="*/ 3 w 4"/>
                <a:gd name="T7" fmla="*/ 0 h 3"/>
                <a:gd name="T8" fmla="*/ 4 w 4"/>
                <a:gd name="T9" fmla="*/ 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4" y="2"/>
                  </a:moveTo>
                  <a:lnTo>
                    <a:pt x="4" y="3"/>
                  </a:lnTo>
                  <a:lnTo>
                    <a:pt x="0" y="0"/>
                  </a:lnTo>
                  <a:lnTo>
                    <a:pt x="3" y="0"/>
                  </a:lnTo>
                  <a:lnTo>
                    <a:pt x="4" y="2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90" name="Freeform 542"/>
            <p:cNvSpPr>
              <a:spLocks/>
            </p:cNvSpPr>
            <p:nvPr/>
          </p:nvSpPr>
          <p:spPr bwMode="auto">
            <a:xfrm>
              <a:off x="5559" y="358"/>
              <a:ext cx="3" cy="1"/>
            </a:xfrm>
            <a:custGeom>
              <a:avLst/>
              <a:gdLst>
                <a:gd name="T0" fmla="*/ 0 w 3"/>
                <a:gd name="T1" fmla="*/ 1 h 1"/>
                <a:gd name="T2" fmla="*/ 1 w 3"/>
                <a:gd name="T3" fmla="*/ 0 h 1"/>
                <a:gd name="T4" fmla="*/ 3 w 3"/>
                <a:gd name="T5" fmla="*/ 1 h 1"/>
                <a:gd name="T6" fmla="*/ 1 w 3"/>
                <a:gd name="T7" fmla="*/ 1 h 1"/>
                <a:gd name="T8" fmla="*/ 0 w 3"/>
                <a:gd name="T9" fmla="*/ 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lnTo>
                    <a:pt x="1" y="0"/>
                  </a:lnTo>
                  <a:lnTo>
                    <a:pt x="3" y="1"/>
                  </a:lnTo>
                  <a:lnTo>
                    <a:pt x="1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91" name="Freeform 543"/>
            <p:cNvSpPr>
              <a:spLocks/>
            </p:cNvSpPr>
            <p:nvPr/>
          </p:nvSpPr>
          <p:spPr bwMode="auto">
            <a:xfrm>
              <a:off x="5005" y="382"/>
              <a:ext cx="3" cy="18"/>
            </a:xfrm>
            <a:custGeom>
              <a:avLst/>
              <a:gdLst>
                <a:gd name="T0" fmla="*/ 1 w 3"/>
                <a:gd name="T1" fmla="*/ 7 h 18"/>
                <a:gd name="T2" fmla="*/ 1 w 3"/>
                <a:gd name="T3" fmla="*/ 18 h 18"/>
                <a:gd name="T4" fmla="*/ 0 w 3"/>
                <a:gd name="T5" fmla="*/ 18 h 18"/>
                <a:gd name="T6" fmla="*/ 0 w 3"/>
                <a:gd name="T7" fmla="*/ 0 h 18"/>
                <a:gd name="T8" fmla="*/ 3 w 3"/>
                <a:gd name="T9" fmla="*/ 0 h 18"/>
                <a:gd name="T10" fmla="*/ 3 w 3"/>
                <a:gd name="T11" fmla="*/ 7 h 18"/>
                <a:gd name="T12" fmla="*/ 1 w 3"/>
                <a:gd name="T13" fmla="*/ 7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" h="18">
                  <a:moveTo>
                    <a:pt x="1" y="7"/>
                  </a:moveTo>
                  <a:lnTo>
                    <a:pt x="1" y="18"/>
                  </a:lnTo>
                  <a:lnTo>
                    <a:pt x="0" y="18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7"/>
                  </a:lnTo>
                  <a:lnTo>
                    <a:pt x="1" y="7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92" name="Rectangle 544"/>
            <p:cNvSpPr>
              <a:spLocks noChangeArrowheads="1"/>
            </p:cNvSpPr>
            <p:nvPr/>
          </p:nvSpPr>
          <p:spPr bwMode="auto">
            <a:xfrm>
              <a:off x="5412" y="8"/>
              <a:ext cx="2" cy="3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93" name="Rectangle 545"/>
            <p:cNvSpPr>
              <a:spLocks noChangeArrowheads="1"/>
            </p:cNvSpPr>
            <p:nvPr/>
          </p:nvSpPr>
          <p:spPr bwMode="auto">
            <a:xfrm>
              <a:off x="5414" y="8"/>
              <a:ext cx="3" cy="3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94" name="Rectangle 546"/>
            <p:cNvSpPr>
              <a:spLocks noChangeArrowheads="1"/>
            </p:cNvSpPr>
            <p:nvPr/>
          </p:nvSpPr>
          <p:spPr bwMode="auto">
            <a:xfrm>
              <a:off x="5297" y="8"/>
              <a:ext cx="2" cy="3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95" name="Rectangle 547"/>
            <p:cNvSpPr>
              <a:spLocks noChangeArrowheads="1"/>
            </p:cNvSpPr>
            <p:nvPr/>
          </p:nvSpPr>
          <p:spPr bwMode="auto">
            <a:xfrm>
              <a:off x="5294" y="8"/>
              <a:ext cx="3" cy="3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96" name="Rectangle 548"/>
            <p:cNvSpPr>
              <a:spLocks noChangeArrowheads="1"/>
            </p:cNvSpPr>
            <p:nvPr/>
          </p:nvSpPr>
          <p:spPr bwMode="auto">
            <a:xfrm>
              <a:off x="5299" y="8"/>
              <a:ext cx="113" cy="3"/>
            </a:xfrm>
            <a:prstGeom prst="rect">
              <a:avLst/>
            </a:prstGeom>
            <a:solidFill>
              <a:srgbClr val="2E77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97" name="Rectangle 549"/>
            <p:cNvSpPr>
              <a:spLocks noChangeArrowheads="1"/>
            </p:cNvSpPr>
            <p:nvPr/>
          </p:nvSpPr>
          <p:spPr bwMode="auto">
            <a:xfrm>
              <a:off x="5031" y="405"/>
              <a:ext cx="9" cy="5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98" name="Freeform 550"/>
            <p:cNvSpPr>
              <a:spLocks/>
            </p:cNvSpPr>
            <p:nvPr/>
          </p:nvSpPr>
          <p:spPr bwMode="auto">
            <a:xfrm>
              <a:off x="5" y="460"/>
              <a:ext cx="3" cy="34"/>
            </a:xfrm>
            <a:custGeom>
              <a:avLst/>
              <a:gdLst>
                <a:gd name="T0" fmla="*/ 0 w 3"/>
                <a:gd name="T1" fmla="*/ 34 h 34"/>
                <a:gd name="T2" fmla="*/ 0 w 3"/>
                <a:gd name="T3" fmla="*/ 0 h 34"/>
                <a:gd name="T4" fmla="*/ 3 w 3"/>
                <a:gd name="T5" fmla="*/ 0 h 34"/>
                <a:gd name="T6" fmla="*/ 3 w 3"/>
                <a:gd name="T7" fmla="*/ 3 h 34"/>
                <a:gd name="T8" fmla="*/ 3 w 3"/>
                <a:gd name="T9" fmla="*/ 3 h 34"/>
                <a:gd name="T10" fmla="*/ 3 w 3"/>
                <a:gd name="T11" fmla="*/ 31 h 34"/>
                <a:gd name="T12" fmla="*/ 3 w 3"/>
                <a:gd name="T13" fmla="*/ 31 h 34"/>
                <a:gd name="T14" fmla="*/ 3 w 3"/>
                <a:gd name="T15" fmla="*/ 34 h 34"/>
                <a:gd name="T16" fmla="*/ 0 w 3"/>
                <a:gd name="T17" fmla="*/ 34 h 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" h="34">
                  <a:moveTo>
                    <a:pt x="0" y="34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3" y="3"/>
                  </a:lnTo>
                  <a:lnTo>
                    <a:pt x="3" y="31"/>
                  </a:lnTo>
                  <a:lnTo>
                    <a:pt x="3" y="34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99" name="Freeform 551"/>
            <p:cNvSpPr>
              <a:spLocks noEditPoints="1"/>
            </p:cNvSpPr>
            <p:nvPr/>
          </p:nvSpPr>
          <p:spPr bwMode="auto">
            <a:xfrm>
              <a:off x="4294" y="171"/>
              <a:ext cx="1437" cy="115"/>
            </a:xfrm>
            <a:custGeom>
              <a:avLst/>
              <a:gdLst>
                <a:gd name="T0" fmla="*/ 0 w 1437"/>
                <a:gd name="T1" fmla="*/ 0 h 115"/>
                <a:gd name="T2" fmla="*/ 1437 w 1437"/>
                <a:gd name="T3" fmla="*/ 0 h 115"/>
                <a:gd name="T4" fmla="*/ 1437 w 1437"/>
                <a:gd name="T5" fmla="*/ 112 h 115"/>
                <a:gd name="T6" fmla="*/ 1437 w 1437"/>
                <a:gd name="T7" fmla="*/ 115 h 115"/>
                <a:gd name="T8" fmla="*/ 0 w 1437"/>
                <a:gd name="T9" fmla="*/ 115 h 115"/>
                <a:gd name="T10" fmla="*/ 0 w 1437"/>
                <a:gd name="T11" fmla="*/ 0 h 115"/>
                <a:gd name="T12" fmla="*/ 1 w 1437"/>
                <a:gd name="T13" fmla="*/ 112 h 115"/>
                <a:gd name="T14" fmla="*/ 1436 w 1437"/>
                <a:gd name="T15" fmla="*/ 112 h 115"/>
                <a:gd name="T16" fmla="*/ 1436 w 1437"/>
                <a:gd name="T17" fmla="*/ 3 h 115"/>
                <a:gd name="T18" fmla="*/ 1 w 1437"/>
                <a:gd name="T19" fmla="*/ 3 h 115"/>
                <a:gd name="T20" fmla="*/ 1 w 1437"/>
                <a:gd name="T21" fmla="*/ 112 h 11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37" h="115">
                  <a:moveTo>
                    <a:pt x="0" y="0"/>
                  </a:moveTo>
                  <a:lnTo>
                    <a:pt x="1437" y="0"/>
                  </a:lnTo>
                  <a:lnTo>
                    <a:pt x="1437" y="112"/>
                  </a:lnTo>
                  <a:lnTo>
                    <a:pt x="1437" y="115"/>
                  </a:lnTo>
                  <a:lnTo>
                    <a:pt x="0" y="115"/>
                  </a:lnTo>
                  <a:lnTo>
                    <a:pt x="0" y="0"/>
                  </a:lnTo>
                  <a:close/>
                  <a:moveTo>
                    <a:pt x="1" y="112"/>
                  </a:moveTo>
                  <a:lnTo>
                    <a:pt x="1436" y="112"/>
                  </a:lnTo>
                  <a:lnTo>
                    <a:pt x="1436" y="3"/>
                  </a:lnTo>
                  <a:lnTo>
                    <a:pt x="1" y="3"/>
                  </a:lnTo>
                  <a:lnTo>
                    <a:pt x="1" y="112"/>
                  </a:lnTo>
                  <a:close/>
                </a:path>
              </a:pathLst>
            </a:custGeom>
            <a:solidFill>
              <a:srgbClr val="1B75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00" name="Freeform 552"/>
            <p:cNvSpPr>
              <a:spLocks/>
            </p:cNvSpPr>
            <p:nvPr/>
          </p:nvSpPr>
          <p:spPr bwMode="auto">
            <a:xfrm>
              <a:off x="5323" y="32"/>
              <a:ext cx="56" cy="49"/>
            </a:xfrm>
            <a:custGeom>
              <a:avLst/>
              <a:gdLst>
                <a:gd name="T0" fmla="*/ 3 w 56"/>
                <a:gd name="T1" fmla="*/ 47 h 49"/>
                <a:gd name="T2" fmla="*/ 51 w 56"/>
                <a:gd name="T3" fmla="*/ 47 h 49"/>
                <a:gd name="T4" fmla="*/ 54 w 56"/>
                <a:gd name="T5" fmla="*/ 47 h 49"/>
                <a:gd name="T6" fmla="*/ 56 w 56"/>
                <a:gd name="T7" fmla="*/ 47 h 49"/>
                <a:gd name="T8" fmla="*/ 56 w 56"/>
                <a:gd name="T9" fmla="*/ 49 h 49"/>
                <a:gd name="T10" fmla="*/ 0 w 56"/>
                <a:gd name="T11" fmla="*/ 49 h 49"/>
                <a:gd name="T12" fmla="*/ 0 w 56"/>
                <a:gd name="T13" fmla="*/ 0 h 49"/>
                <a:gd name="T14" fmla="*/ 10 w 56"/>
                <a:gd name="T15" fmla="*/ 0 h 49"/>
                <a:gd name="T16" fmla="*/ 10 w 56"/>
                <a:gd name="T17" fmla="*/ 3 h 49"/>
                <a:gd name="T18" fmla="*/ 3 w 56"/>
                <a:gd name="T19" fmla="*/ 3 h 49"/>
                <a:gd name="T20" fmla="*/ 3 w 56"/>
                <a:gd name="T21" fmla="*/ 47 h 4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6" h="49">
                  <a:moveTo>
                    <a:pt x="3" y="47"/>
                  </a:moveTo>
                  <a:lnTo>
                    <a:pt x="51" y="47"/>
                  </a:lnTo>
                  <a:lnTo>
                    <a:pt x="54" y="47"/>
                  </a:lnTo>
                  <a:lnTo>
                    <a:pt x="56" y="47"/>
                  </a:lnTo>
                  <a:lnTo>
                    <a:pt x="56" y="49"/>
                  </a:lnTo>
                  <a:lnTo>
                    <a:pt x="0" y="49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0" y="3"/>
                  </a:lnTo>
                  <a:lnTo>
                    <a:pt x="3" y="3"/>
                  </a:lnTo>
                  <a:lnTo>
                    <a:pt x="3" y="47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01" name="Freeform 553"/>
            <p:cNvSpPr>
              <a:spLocks/>
            </p:cNvSpPr>
            <p:nvPr/>
          </p:nvSpPr>
          <p:spPr bwMode="auto">
            <a:xfrm>
              <a:off x="5010" y="374"/>
              <a:ext cx="38" cy="3"/>
            </a:xfrm>
            <a:custGeom>
              <a:avLst/>
              <a:gdLst>
                <a:gd name="T0" fmla="*/ 36 w 38"/>
                <a:gd name="T1" fmla="*/ 3 h 3"/>
                <a:gd name="T2" fmla="*/ 5 w 38"/>
                <a:gd name="T3" fmla="*/ 3 h 3"/>
                <a:gd name="T4" fmla="*/ 5 w 38"/>
                <a:gd name="T5" fmla="*/ 3 h 3"/>
                <a:gd name="T6" fmla="*/ 0 w 38"/>
                <a:gd name="T7" fmla="*/ 3 h 3"/>
                <a:gd name="T8" fmla="*/ 0 w 38"/>
                <a:gd name="T9" fmla="*/ 0 h 3"/>
                <a:gd name="T10" fmla="*/ 0 w 38"/>
                <a:gd name="T11" fmla="*/ 0 h 3"/>
                <a:gd name="T12" fmla="*/ 5 w 38"/>
                <a:gd name="T13" fmla="*/ 0 h 3"/>
                <a:gd name="T14" fmla="*/ 36 w 38"/>
                <a:gd name="T15" fmla="*/ 0 h 3"/>
                <a:gd name="T16" fmla="*/ 36 w 38"/>
                <a:gd name="T17" fmla="*/ 0 h 3"/>
                <a:gd name="T18" fmla="*/ 38 w 38"/>
                <a:gd name="T19" fmla="*/ 0 h 3"/>
                <a:gd name="T20" fmla="*/ 38 w 38"/>
                <a:gd name="T21" fmla="*/ 3 h 3"/>
                <a:gd name="T22" fmla="*/ 38 w 38"/>
                <a:gd name="T23" fmla="*/ 3 h 3"/>
                <a:gd name="T24" fmla="*/ 36 w 38"/>
                <a:gd name="T25" fmla="*/ 3 h 3"/>
                <a:gd name="T26" fmla="*/ 36 w 38"/>
                <a:gd name="T27" fmla="*/ 3 h 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8" h="3">
                  <a:moveTo>
                    <a:pt x="36" y="3"/>
                  </a:moveTo>
                  <a:lnTo>
                    <a:pt x="5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5" y="0"/>
                  </a:lnTo>
                  <a:lnTo>
                    <a:pt x="36" y="0"/>
                  </a:lnTo>
                  <a:lnTo>
                    <a:pt x="38" y="0"/>
                  </a:lnTo>
                  <a:lnTo>
                    <a:pt x="38" y="3"/>
                  </a:lnTo>
                  <a:lnTo>
                    <a:pt x="36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02" name="Rectangle 554"/>
            <p:cNvSpPr>
              <a:spLocks noChangeArrowheads="1"/>
            </p:cNvSpPr>
            <p:nvPr/>
          </p:nvSpPr>
          <p:spPr bwMode="auto">
            <a:xfrm>
              <a:off x="5012" y="414"/>
              <a:ext cx="5" cy="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303" name="Freeform 555"/>
            <p:cNvSpPr>
              <a:spLocks/>
            </p:cNvSpPr>
            <p:nvPr/>
          </p:nvSpPr>
          <p:spPr bwMode="auto">
            <a:xfrm>
              <a:off x="4142" y="194"/>
              <a:ext cx="82" cy="70"/>
            </a:xfrm>
            <a:custGeom>
              <a:avLst/>
              <a:gdLst>
                <a:gd name="T0" fmla="*/ 28 w 82"/>
                <a:gd name="T1" fmla="*/ 36 h 70"/>
                <a:gd name="T2" fmla="*/ 31 w 82"/>
                <a:gd name="T3" fmla="*/ 35 h 70"/>
                <a:gd name="T4" fmla="*/ 12 w 82"/>
                <a:gd name="T5" fmla="*/ 5 h 70"/>
                <a:gd name="T6" fmla="*/ 27 w 82"/>
                <a:gd name="T7" fmla="*/ 5 h 70"/>
                <a:gd name="T8" fmla="*/ 37 w 82"/>
                <a:gd name="T9" fmla="*/ 18 h 70"/>
                <a:gd name="T10" fmla="*/ 37 w 82"/>
                <a:gd name="T11" fmla="*/ 18 h 70"/>
                <a:gd name="T12" fmla="*/ 38 w 82"/>
                <a:gd name="T13" fmla="*/ 22 h 70"/>
                <a:gd name="T14" fmla="*/ 41 w 82"/>
                <a:gd name="T15" fmla="*/ 26 h 70"/>
                <a:gd name="T16" fmla="*/ 44 w 82"/>
                <a:gd name="T17" fmla="*/ 22 h 70"/>
                <a:gd name="T18" fmla="*/ 44 w 82"/>
                <a:gd name="T19" fmla="*/ 22 h 70"/>
                <a:gd name="T20" fmla="*/ 47 w 82"/>
                <a:gd name="T21" fmla="*/ 18 h 70"/>
                <a:gd name="T22" fmla="*/ 55 w 82"/>
                <a:gd name="T23" fmla="*/ 5 h 70"/>
                <a:gd name="T24" fmla="*/ 70 w 82"/>
                <a:gd name="T25" fmla="*/ 5 h 70"/>
                <a:gd name="T26" fmla="*/ 49 w 82"/>
                <a:gd name="T27" fmla="*/ 36 h 70"/>
                <a:gd name="T28" fmla="*/ 70 w 82"/>
                <a:gd name="T29" fmla="*/ 64 h 70"/>
                <a:gd name="T30" fmla="*/ 55 w 82"/>
                <a:gd name="T31" fmla="*/ 64 h 70"/>
                <a:gd name="T32" fmla="*/ 54 w 82"/>
                <a:gd name="T33" fmla="*/ 64 h 70"/>
                <a:gd name="T34" fmla="*/ 45 w 82"/>
                <a:gd name="T35" fmla="*/ 51 h 70"/>
                <a:gd name="T36" fmla="*/ 45 w 82"/>
                <a:gd name="T37" fmla="*/ 51 h 70"/>
                <a:gd name="T38" fmla="*/ 45 w 82"/>
                <a:gd name="T39" fmla="*/ 51 h 70"/>
                <a:gd name="T40" fmla="*/ 42 w 82"/>
                <a:gd name="T41" fmla="*/ 49 h 70"/>
                <a:gd name="T42" fmla="*/ 41 w 82"/>
                <a:gd name="T43" fmla="*/ 46 h 70"/>
                <a:gd name="T44" fmla="*/ 38 w 82"/>
                <a:gd name="T45" fmla="*/ 49 h 70"/>
                <a:gd name="T46" fmla="*/ 38 w 82"/>
                <a:gd name="T47" fmla="*/ 49 h 70"/>
                <a:gd name="T48" fmla="*/ 35 w 82"/>
                <a:gd name="T49" fmla="*/ 51 h 70"/>
                <a:gd name="T50" fmla="*/ 28 w 82"/>
                <a:gd name="T51" fmla="*/ 64 h 70"/>
                <a:gd name="T52" fmla="*/ 12 w 82"/>
                <a:gd name="T53" fmla="*/ 64 h 70"/>
                <a:gd name="T54" fmla="*/ 33 w 82"/>
                <a:gd name="T55" fmla="*/ 36 h 70"/>
                <a:gd name="T56" fmla="*/ 31 w 82"/>
                <a:gd name="T57" fmla="*/ 35 h 70"/>
                <a:gd name="T58" fmla="*/ 28 w 82"/>
                <a:gd name="T59" fmla="*/ 36 h 70"/>
                <a:gd name="T60" fmla="*/ 27 w 82"/>
                <a:gd name="T61" fmla="*/ 35 h 70"/>
                <a:gd name="T62" fmla="*/ 0 w 82"/>
                <a:gd name="T63" fmla="*/ 70 h 70"/>
                <a:gd name="T64" fmla="*/ 31 w 82"/>
                <a:gd name="T65" fmla="*/ 70 h 70"/>
                <a:gd name="T66" fmla="*/ 41 w 82"/>
                <a:gd name="T67" fmla="*/ 56 h 70"/>
                <a:gd name="T68" fmla="*/ 41 w 82"/>
                <a:gd name="T69" fmla="*/ 56 h 70"/>
                <a:gd name="T70" fmla="*/ 42 w 82"/>
                <a:gd name="T71" fmla="*/ 51 h 70"/>
                <a:gd name="T72" fmla="*/ 41 w 82"/>
                <a:gd name="T73" fmla="*/ 50 h 70"/>
                <a:gd name="T74" fmla="*/ 38 w 82"/>
                <a:gd name="T75" fmla="*/ 51 h 70"/>
                <a:gd name="T76" fmla="*/ 38 w 82"/>
                <a:gd name="T77" fmla="*/ 51 h 70"/>
                <a:gd name="T78" fmla="*/ 41 w 82"/>
                <a:gd name="T79" fmla="*/ 56 h 70"/>
                <a:gd name="T80" fmla="*/ 42 w 82"/>
                <a:gd name="T81" fmla="*/ 54 h 70"/>
                <a:gd name="T82" fmla="*/ 41 w 82"/>
                <a:gd name="T83" fmla="*/ 56 h 70"/>
                <a:gd name="T84" fmla="*/ 51 w 82"/>
                <a:gd name="T85" fmla="*/ 70 h 70"/>
                <a:gd name="T86" fmla="*/ 55 w 82"/>
                <a:gd name="T87" fmla="*/ 70 h 70"/>
                <a:gd name="T88" fmla="*/ 82 w 82"/>
                <a:gd name="T89" fmla="*/ 70 h 70"/>
                <a:gd name="T90" fmla="*/ 56 w 82"/>
                <a:gd name="T91" fmla="*/ 36 h 70"/>
                <a:gd name="T92" fmla="*/ 82 w 82"/>
                <a:gd name="T93" fmla="*/ 0 h 70"/>
                <a:gd name="T94" fmla="*/ 52 w 82"/>
                <a:gd name="T95" fmla="*/ 0 h 70"/>
                <a:gd name="T96" fmla="*/ 41 w 82"/>
                <a:gd name="T97" fmla="*/ 15 h 70"/>
                <a:gd name="T98" fmla="*/ 41 w 82"/>
                <a:gd name="T99" fmla="*/ 15 h 70"/>
                <a:gd name="T100" fmla="*/ 40 w 82"/>
                <a:gd name="T101" fmla="*/ 19 h 70"/>
                <a:gd name="T102" fmla="*/ 41 w 82"/>
                <a:gd name="T103" fmla="*/ 21 h 70"/>
                <a:gd name="T104" fmla="*/ 44 w 82"/>
                <a:gd name="T105" fmla="*/ 19 h 70"/>
                <a:gd name="T106" fmla="*/ 44 w 82"/>
                <a:gd name="T107" fmla="*/ 19 h 70"/>
                <a:gd name="T108" fmla="*/ 41 w 82"/>
                <a:gd name="T109" fmla="*/ 15 h 70"/>
                <a:gd name="T110" fmla="*/ 31 w 82"/>
                <a:gd name="T111" fmla="*/ 0 h 70"/>
                <a:gd name="T112" fmla="*/ 0 w 82"/>
                <a:gd name="T113" fmla="*/ 0 h 70"/>
                <a:gd name="T114" fmla="*/ 27 w 82"/>
                <a:gd name="T115" fmla="*/ 37 h 70"/>
                <a:gd name="T116" fmla="*/ 28 w 82"/>
                <a:gd name="T117" fmla="*/ 36 h 70"/>
                <a:gd name="T118" fmla="*/ 27 w 82"/>
                <a:gd name="T119" fmla="*/ 35 h 70"/>
                <a:gd name="T120" fmla="*/ 28 w 82"/>
                <a:gd name="T121" fmla="*/ 36 h 7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82" h="70">
                  <a:moveTo>
                    <a:pt x="28" y="36"/>
                  </a:moveTo>
                  <a:lnTo>
                    <a:pt x="31" y="35"/>
                  </a:lnTo>
                  <a:lnTo>
                    <a:pt x="12" y="5"/>
                  </a:lnTo>
                  <a:lnTo>
                    <a:pt x="27" y="5"/>
                  </a:lnTo>
                  <a:lnTo>
                    <a:pt x="37" y="18"/>
                  </a:lnTo>
                  <a:lnTo>
                    <a:pt x="38" y="22"/>
                  </a:lnTo>
                  <a:lnTo>
                    <a:pt x="41" y="26"/>
                  </a:lnTo>
                  <a:lnTo>
                    <a:pt x="44" y="22"/>
                  </a:lnTo>
                  <a:lnTo>
                    <a:pt x="47" y="18"/>
                  </a:lnTo>
                  <a:lnTo>
                    <a:pt x="55" y="5"/>
                  </a:lnTo>
                  <a:lnTo>
                    <a:pt x="70" y="5"/>
                  </a:lnTo>
                  <a:lnTo>
                    <a:pt x="49" y="36"/>
                  </a:lnTo>
                  <a:lnTo>
                    <a:pt x="70" y="64"/>
                  </a:lnTo>
                  <a:lnTo>
                    <a:pt x="55" y="64"/>
                  </a:lnTo>
                  <a:lnTo>
                    <a:pt x="54" y="64"/>
                  </a:lnTo>
                  <a:lnTo>
                    <a:pt x="45" y="51"/>
                  </a:lnTo>
                  <a:lnTo>
                    <a:pt x="42" y="49"/>
                  </a:lnTo>
                  <a:lnTo>
                    <a:pt x="41" y="46"/>
                  </a:lnTo>
                  <a:lnTo>
                    <a:pt x="38" y="49"/>
                  </a:lnTo>
                  <a:lnTo>
                    <a:pt x="35" y="51"/>
                  </a:lnTo>
                  <a:lnTo>
                    <a:pt x="28" y="64"/>
                  </a:lnTo>
                  <a:lnTo>
                    <a:pt x="12" y="64"/>
                  </a:lnTo>
                  <a:lnTo>
                    <a:pt x="33" y="36"/>
                  </a:lnTo>
                  <a:lnTo>
                    <a:pt x="31" y="35"/>
                  </a:lnTo>
                  <a:lnTo>
                    <a:pt x="28" y="36"/>
                  </a:lnTo>
                  <a:lnTo>
                    <a:pt x="27" y="35"/>
                  </a:lnTo>
                  <a:lnTo>
                    <a:pt x="0" y="70"/>
                  </a:lnTo>
                  <a:lnTo>
                    <a:pt x="31" y="70"/>
                  </a:lnTo>
                  <a:lnTo>
                    <a:pt x="41" y="56"/>
                  </a:lnTo>
                  <a:lnTo>
                    <a:pt x="42" y="51"/>
                  </a:lnTo>
                  <a:lnTo>
                    <a:pt x="41" y="50"/>
                  </a:lnTo>
                  <a:lnTo>
                    <a:pt x="38" y="51"/>
                  </a:lnTo>
                  <a:lnTo>
                    <a:pt x="41" y="56"/>
                  </a:lnTo>
                  <a:lnTo>
                    <a:pt x="42" y="54"/>
                  </a:lnTo>
                  <a:lnTo>
                    <a:pt x="41" y="56"/>
                  </a:lnTo>
                  <a:lnTo>
                    <a:pt x="51" y="70"/>
                  </a:lnTo>
                  <a:lnTo>
                    <a:pt x="55" y="70"/>
                  </a:lnTo>
                  <a:lnTo>
                    <a:pt x="82" y="70"/>
                  </a:lnTo>
                  <a:lnTo>
                    <a:pt x="56" y="36"/>
                  </a:lnTo>
                  <a:lnTo>
                    <a:pt x="82" y="0"/>
                  </a:lnTo>
                  <a:lnTo>
                    <a:pt x="52" y="0"/>
                  </a:lnTo>
                  <a:lnTo>
                    <a:pt x="41" y="15"/>
                  </a:lnTo>
                  <a:lnTo>
                    <a:pt x="40" y="19"/>
                  </a:lnTo>
                  <a:lnTo>
                    <a:pt x="41" y="21"/>
                  </a:lnTo>
                  <a:lnTo>
                    <a:pt x="44" y="19"/>
                  </a:lnTo>
                  <a:lnTo>
                    <a:pt x="41" y="15"/>
                  </a:lnTo>
                  <a:lnTo>
                    <a:pt x="31" y="0"/>
                  </a:lnTo>
                  <a:lnTo>
                    <a:pt x="0" y="0"/>
                  </a:lnTo>
                  <a:lnTo>
                    <a:pt x="27" y="37"/>
                  </a:lnTo>
                  <a:lnTo>
                    <a:pt x="28" y="36"/>
                  </a:lnTo>
                  <a:lnTo>
                    <a:pt x="27" y="35"/>
                  </a:lnTo>
                  <a:lnTo>
                    <a:pt x="28" y="36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04" name="Freeform 556"/>
            <p:cNvSpPr>
              <a:spLocks/>
            </p:cNvSpPr>
            <p:nvPr/>
          </p:nvSpPr>
          <p:spPr bwMode="auto">
            <a:xfrm>
              <a:off x="4061" y="209"/>
              <a:ext cx="46" cy="60"/>
            </a:xfrm>
            <a:custGeom>
              <a:avLst/>
              <a:gdLst>
                <a:gd name="T0" fmla="*/ 6 w 46"/>
                <a:gd name="T1" fmla="*/ 59 h 60"/>
                <a:gd name="T2" fmla="*/ 7 w 46"/>
                <a:gd name="T3" fmla="*/ 59 h 60"/>
                <a:gd name="T4" fmla="*/ 7 w 46"/>
                <a:gd name="T5" fmla="*/ 48 h 60"/>
                <a:gd name="T6" fmla="*/ 6 w 46"/>
                <a:gd name="T7" fmla="*/ 48 h 60"/>
                <a:gd name="T8" fmla="*/ 6 w 46"/>
                <a:gd name="T9" fmla="*/ 49 h 60"/>
                <a:gd name="T10" fmla="*/ 6 w 46"/>
                <a:gd name="T11" fmla="*/ 49 h 60"/>
                <a:gd name="T12" fmla="*/ 11 w 46"/>
                <a:gd name="T13" fmla="*/ 48 h 60"/>
                <a:gd name="T14" fmla="*/ 15 w 46"/>
                <a:gd name="T15" fmla="*/ 43 h 60"/>
                <a:gd name="T16" fmla="*/ 15 w 46"/>
                <a:gd name="T17" fmla="*/ 43 h 60"/>
                <a:gd name="T18" fmla="*/ 18 w 46"/>
                <a:gd name="T19" fmla="*/ 36 h 60"/>
                <a:gd name="T20" fmla="*/ 20 w 46"/>
                <a:gd name="T21" fmla="*/ 28 h 60"/>
                <a:gd name="T22" fmla="*/ 20 w 46"/>
                <a:gd name="T23" fmla="*/ 27 h 60"/>
                <a:gd name="T24" fmla="*/ 6 w 46"/>
                <a:gd name="T25" fmla="*/ 27 h 60"/>
                <a:gd name="T26" fmla="*/ 14 w 46"/>
                <a:gd name="T27" fmla="*/ 17 h 60"/>
                <a:gd name="T28" fmla="*/ 24 w 46"/>
                <a:gd name="T29" fmla="*/ 6 h 60"/>
                <a:gd name="T30" fmla="*/ 32 w 46"/>
                <a:gd name="T31" fmla="*/ 17 h 60"/>
                <a:gd name="T32" fmla="*/ 41 w 46"/>
                <a:gd name="T33" fmla="*/ 27 h 60"/>
                <a:gd name="T34" fmla="*/ 28 w 46"/>
                <a:gd name="T35" fmla="*/ 27 h 60"/>
                <a:gd name="T36" fmla="*/ 28 w 46"/>
                <a:gd name="T37" fmla="*/ 28 h 60"/>
                <a:gd name="T38" fmla="*/ 28 w 46"/>
                <a:gd name="T39" fmla="*/ 28 h 60"/>
                <a:gd name="T40" fmla="*/ 27 w 46"/>
                <a:gd name="T41" fmla="*/ 39 h 60"/>
                <a:gd name="T42" fmla="*/ 24 w 46"/>
                <a:gd name="T43" fmla="*/ 45 h 60"/>
                <a:gd name="T44" fmla="*/ 21 w 46"/>
                <a:gd name="T45" fmla="*/ 49 h 60"/>
                <a:gd name="T46" fmla="*/ 21 w 46"/>
                <a:gd name="T47" fmla="*/ 49 h 60"/>
                <a:gd name="T48" fmla="*/ 18 w 46"/>
                <a:gd name="T49" fmla="*/ 52 h 60"/>
                <a:gd name="T50" fmla="*/ 15 w 46"/>
                <a:gd name="T51" fmla="*/ 55 h 60"/>
                <a:gd name="T52" fmla="*/ 11 w 46"/>
                <a:gd name="T53" fmla="*/ 57 h 60"/>
                <a:gd name="T54" fmla="*/ 6 w 46"/>
                <a:gd name="T55" fmla="*/ 57 h 60"/>
                <a:gd name="T56" fmla="*/ 6 w 46"/>
                <a:gd name="T57" fmla="*/ 59 h 60"/>
                <a:gd name="T58" fmla="*/ 7 w 46"/>
                <a:gd name="T59" fmla="*/ 59 h 60"/>
                <a:gd name="T60" fmla="*/ 6 w 46"/>
                <a:gd name="T61" fmla="*/ 59 h 60"/>
                <a:gd name="T62" fmla="*/ 6 w 46"/>
                <a:gd name="T63" fmla="*/ 60 h 60"/>
                <a:gd name="T64" fmla="*/ 6 w 46"/>
                <a:gd name="T65" fmla="*/ 60 h 60"/>
                <a:gd name="T66" fmla="*/ 11 w 46"/>
                <a:gd name="T67" fmla="*/ 60 h 60"/>
                <a:gd name="T68" fmla="*/ 17 w 46"/>
                <a:gd name="T69" fmla="*/ 57 h 60"/>
                <a:gd name="T70" fmla="*/ 21 w 46"/>
                <a:gd name="T71" fmla="*/ 55 h 60"/>
                <a:gd name="T72" fmla="*/ 24 w 46"/>
                <a:gd name="T73" fmla="*/ 50 h 60"/>
                <a:gd name="T74" fmla="*/ 24 w 46"/>
                <a:gd name="T75" fmla="*/ 50 h 60"/>
                <a:gd name="T76" fmla="*/ 27 w 46"/>
                <a:gd name="T77" fmla="*/ 45 h 60"/>
                <a:gd name="T78" fmla="*/ 29 w 46"/>
                <a:gd name="T79" fmla="*/ 41 h 60"/>
                <a:gd name="T80" fmla="*/ 31 w 46"/>
                <a:gd name="T81" fmla="*/ 28 h 60"/>
                <a:gd name="T82" fmla="*/ 29 w 46"/>
                <a:gd name="T83" fmla="*/ 28 h 60"/>
                <a:gd name="T84" fmla="*/ 29 w 46"/>
                <a:gd name="T85" fmla="*/ 29 h 60"/>
                <a:gd name="T86" fmla="*/ 46 w 46"/>
                <a:gd name="T87" fmla="*/ 29 h 60"/>
                <a:gd name="T88" fmla="*/ 34 w 46"/>
                <a:gd name="T89" fmla="*/ 14 h 60"/>
                <a:gd name="T90" fmla="*/ 24 w 46"/>
                <a:gd name="T91" fmla="*/ 0 h 60"/>
                <a:gd name="T92" fmla="*/ 13 w 46"/>
                <a:gd name="T93" fmla="*/ 14 h 60"/>
                <a:gd name="T94" fmla="*/ 0 w 46"/>
                <a:gd name="T95" fmla="*/ 29 h 60"/>
                <a:gd name="T96" fmla="*/ 18 w 46"/>
                <a:gd name="T97" fmla="*/ 29 h 60"/>
                <a:gd name="T98" fmla="*/ 18 w 46"/>
                <a:gd name="T99" fmla="*/ 28 h 60"/>
                <a:gd name="T100" fmla="*/ 17 w 46"/>
                <a:gd name="T101" fmla="*/ 28 h 60"/>
                <a:gd name="T102" fmla="*/ 17 w 46"/>
                <a:gd name="T103" fmla="*/ 28 h 60"/>
                <a:gd name="T104" fmla="*/ 15 w 46"/>
                <a:gd name="T105" fmla="*/ 36 h 60"/>
                <a:gd name="T106" fmla="*/ 13 w 46"/>
                <a:gd name="T107" fmla="*/ 42 h 60"/>
                <a:gd name="T108" fmla="*/ 13 w 46"/>
                <a:gd name="T109" fmla="*/ 42 h 60"/>
                <a:gd name="T110" fmla="*/ 10 w 46"/>
                <a:gd name="T111" fmla="*/ 46 h 60"/>
                <a:gd name="T112" fmla="*/ 6 w 46"/>
                <a:gd name="T113" fmla="*/ 46 h 60"/>
                <a:gd name="T114" fmla="*/ 4 w 46"/>
                <a:gd name="T115" fmla="*/ 46 h 60"/>
                <a:gd name="T116" fmla="*/ 4 w 46"/>
                <a:gd name="T117" fmla="*/ 60 h 60"/>
                <a:gd name="T118" fmla="*/ 6 w 46"/>
                <a:gd name="T119" fmla="*/ 60 h 60"/>
                <a:gd name="T120" fmla="*/ 6 w 46"/>
                <a:gd name="T121" fmla="*/ 59 h 6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46" h="60">
                  <a:moveTo>
                    <a:pt x="6" y="59"/>
                  </a:moveTo>
                  <a:lnTo>
                    <a:pt x="7" y="59"/>
                  </a:lnTo>
                  <a:lnTo>
                    <a:pt x="7" y="48"/>
                  </a:lnTo>
                  <a:lnTo>
                    <a:pt x="6" y="48"/>
                  </a:lnTo>
                  <a:lnTo>
                    <a:pt x="6" y="49"/>
                  </a:lnTo>
                  <a:lnTo>
                    <a:pt x="11" y="48"/>
                  </a:lnTo>
                  <a:lnTo>
                    <a:pt x="15" y="43"/>
                  </a:lnTo>
                  <a:lnTo>
                    <a:pt x="18" y="36"/>
                  </a:lnTo>
                  <a:lnTo>
                    <a:pt x="20" y="28"/>
                  </a:lnTo>
                  <a:lnTo>
                    <a:pt x="20" y="27"/>
                  </a:lnTo>
                  <a:lnTo>
                    <a:pt x="6" y="27"/>
                  </a:lnTo>
                  <a:lnTo>
                    <a:pt x="14" y="17"/>
                  </a:lnTo>
                  <a:lnTo>
                    <a:pt x="24" y="6"/>
                  </a:lnTo>
                  <a:lnTo>
                    <a:pt x="32" y="17"/>
                  </a:lnTo>
                  <a:lnTo>
                    <a:pt x="41" y="27"/>
                  </a:lnTo>
                  <a:lnTo>
                    <a:pt x="28" y="27"/>
                  </a:lnTo>
                  <a:lnTo>
                    <a:pt x="28" y="28"/>
                  </a:lnTo>
                  <a:lnTo>
                    <a:pt x="27" y="39"/>
                  </a:lnTo>
                  <a:lnTo>
                    <a:pt x="24" y="45"/>
                  </a:lnTo>
                  <a:lnTo>
                    <a:pt x="21" y="49"/>
                  </a:lnTo>
                  <a:lnTo>
                    <a:pt x="18" y="52"/>
                  </a:lnTo>
                  <a:lnTo>
                    <a:pt x="15" y="55"/>
                  </a:lnTo>
                  <a:lnTo>
                    <a:pt x="11" y="57"/>
                  </a:lnTo>
                  <a:lnTo>
                    <a:pt x="6" y="57"/>
                  </a:lnTo>
                  <a:lnTo>
                    <a:pt x="6" y="59"/>
                  </a:lnTo>
                  <a:lnTo>
                    <a:pt x="7" y="59"/>
                  </a:lnTo>
                  <a:lnTo>
                    <a:pt x="6" y="59"/>
                  </a:lnTo>
                  <a:lnTo>
                    <a:pt x="6" y="60"/>
                  </a:lnTo>
                  <a:lnTo>
                    <a:pt x="11" y="60"/>
                  </a:lnTo>
                  <a:lnTo>
                    <a:pt x="17" y="57"/>
                  </a:lnTo>
                  <a:lnTo>
                    <a:pt x="21" y="55"/>
                  </a:lnTo>
                  <a:lnTo>
                    <a:pt x="24" y="50"/>
                  </a:lnTo>
                  <a:lnTo>
                    <a:pt x="27" y="45"/>
                  </a:lnTo>
                  <a:lnTo>
                    <a:pt x="29" y="41"/>
                  </a:lnTo>
                  <a:lnTo>
                    <a:pt x="31" y="28"/>
                  </a:lnTo>
                  <a:lnTo>
                    <a:pt x="29" y="28"/>
                  </a:lnTo>
                  <a:lnTo>
                    <a:pt x="29" y="29"/>
                  </a:lnTo>
                  <a:lnTo>
                    <a:pt x="46" y="29"/>
                  </a:lnTo>
                  <a:lnTo>
                    <a:pt x="34" y="14"/>
                  </a:lnTo>
                  <a:lnTo>
                    <a:pt x="24" y="0"/>
                  </a:lnTo>
                  <a:lnTo>
                    <a:pt x="13" y="14"/>
                  </a:lnTo>
                  <a:lnTo>
                    <a:pt x="0" y="29"/>
                  </a:lnTo>
                  <a:lnTo>
                    <a:pt x="18" y="29"/>
                  </a:lnTo>
                  <a:lnTo>
                    <a:pt x="18" y="28"/>
                  </a:lnTo>
                  <a:lnTo>
                    <a:pt x="17" y="28"/>
                  </a:lnTo>
                  <a:lnTo>
                    <a:pt x="15" y="36"/>
                  </a:lnTo>
                  <a:lnTo>
                    <a:pt x="13" y="42"/>
                  </a:lnTo>
                  <a:lnTo>
                    <a:pt x="10" y="46"/>
                  </a:lnTo>
                  <a:lnTo>
                    <a:pt x="6" y="46"/>
                  </a:lnTo>
                  <a:lnTo>
                    <a:pt x="4" y="46"/>
                  </a:lnTo>
                  <a:lnTo>
                    <a:pt x="4" y="60"/>
                  </a:lnTo>
                  <a:lnTo>
                    <a:pt x="6" y="60"/>
                  </a:lnTo>
                  <a:lnTo>
                    <a:pt x="6" y="59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05" name="Freeform 557"/>
            <p:cNvSpPr>
              <a:spLocks/>
            </p:cNvSpPr>
            <p:nvPr/>
          </p:nvSpPr>
          <p:spPr bwMode="auto">
            <a:xfrm>
              <a:off x="4020" y="189"/>
              <a:ext cx="47" cy="61"/>
            </a:xfrm>
            <a:custGeom>
              <a:avLst/>
              <a:gdLst>
                <a:gd name="T0" fmla="*/ 41 w 47"/>
                <a:gd name="T1" fmla="*/ 2 h 61"/>
                <a:gd name="T2" fmla="*/ 40 w 47"/>
                <a:gd name="T3" fmla="*/ 2 h 61"/>
                <a:gd name="T4" fmla="*/ 40 w 47"/>
                <a:gd name="T5" fmla="*/ 12 h 61"/>
                <a:gd name="T6" fmla="*/ 41 w 47"/>
                <a:gd name="T7" fmla="*/ 12 h 61"/>
                <a:gd name="T8" fmla="*/ 41 w 47"/>
                <a:gd name="T9" fmla="*/ 10 h 61"/>
                <a:gd name="T10" fmla="*/ 41 w 47"/>
                <a:gd name="T11" fmla="*/ 10 h 61"/>
                <a:gd name="T12" fmla="*/ 37 w 47"/>
                <a:gd name="T13" fmla="*/ 12 h 61"/>
                <a:gd name="T14" fmla="*/ 31 w 47"/>
                <a:gd name="T15" fmla="*/ 17 h 61"/>
                <a:gd name="T16" fmla="*/ 31 w 47"/>
                <a:gd name="T17" fmla="*/ 17 h 61"/>
                <a:gd name="T18" fmla="*/ 28 w 47"/>
                <a:gd name="T19" fmla="*/ 24 h 61"/>
                <a:gd name="T20" fmla="*/ 27 w 47"/>
                <a:gd name="T21" fmla="*/ 33 h 61"/>
                <a:gd name="T22" fmla="*/ 27 w 47"/>
                <a:gd name="T23" fmla="*/ 34 h 61"/>
                <a:gd name="T24" fmla="*/ 41 w 47"/>
                <a:gd name="T25" fmla="*/ 34 h 61"/>
                <a:gd name="T26" fmla="*/ 33 w 47"/>
                <a:gd name="T27" fmla="*/ 44 h 61"/>
                <a:gd name="T28" fmla="*/ 24 w 47"/>
                <a:gd name="T29" fmla="*/ 55 h 61"/>
                <a:gd name="T30" fmla="*/ 14 w 47"/>
                <a:gd name="T31" fmla="*/ 44 h 61"/>
                <a:gd name="T32" fmla="*/ 6 w 47"/>
                <a:gd name="T33" fmla="*/ 34 h 61"/>
                <a:gd name="T34" fmla="*/ 18 w 47"/>
                <a:gd name="T35" fmla="*/ 34 h 61"/>
                <a:gd name="T36" fmla="*/ 18 w 47"/>
                <a:gd name="T37" fmla="*/ 33 h 61"/>
                <a:gd name="T38" fmla="*/ 18 w 47"/>
                <a:gd name="T39" fmla="*/ 33 h 61"/>
                <a:gd name="T40" fmla="*/ 21 w 47"/>
                <a:gd name="T41" fmla="*/ 21 h 61"/>
                <a:gd name="T42" fmla="*/ 23 w 47"/>
                <a:gd name="T43" fmla="*/ 16 h 61"/>
                <a:gd name="T44" fmla="*/ 26 w 47"/>
                <a:gd name="T45" fmla="*/ 12 h 61"/>
                <a:gd name="T46" fmla="*/ 26 w 47"/>
                <a:gd name="T47" fmla="*/ 12 h 61"/>
                <a:gd name="T48" fmla="*/ 28 w 47"/>
                <a:gd name="T49" fmla="*/ 9 h 61"/>
                <a:gd name="T50" fmla="*/ 33 w 47"/>
                <a:gd name="T51" fmla="*/ 6 h 61"/>
                <a:gd name="T52" fmla="*/ 37 w 47"/>
                <a:gd name="T53" fmla="*/ 3 h 61"/>
                <a:gd name="T54" fmla="*/ 41 w 47"/>
                <a:gd name="T55" fmla="*/ 3 h 61"/>
                <a:gd name="T56" fmla="*/ 41 w 47"/>
                <a:gd name="T57" fmla="*/ 2 h 61"/>
                <a:gd name="T58" fmla="*/ 40 w 47"/>
                <a:gd name="T59" fmla="*/ 2 h 61"/>
                <a:gd name="T60" fmla="*/ 41 w 47"/>
                <a:gd name="T61" fmla="*/ 2 h 61"/>
                <a:gd name="T62" fmla="*/ 41 w 47"/>
                <a:gd name="T63" fmla="*/ 0 h 61"/>
                <a:gd name="T64" fmla="*/ 41 w 47"/>
                <a:gd name="T65" fmla="*/ 0 h 61"/>
                <a:gd name="T66" fmla="*/ 35 w 47"/>
                <a:gd name="T67" fmla="*/ 0 h 61"/>
                <a:gd name="T68" fmla="*/ 31 w 47"/>
                <a:gd name="T69" fmla="*/ 3 h 61"/>
                <a:gd name="T70" fmla="*/ 27 w 47"/>
                <a:gd name="T71" fmla="*/ 6 h 61"/>
                <a:gd name="T72" fmla="*/ 23 w 47"/>
                <a:gd name="T73" fmla="*/ 10 h 61"/>
                <a:gd name="T74" fmla="*/ 23 w 47"/>
                <a:gd name="T75" fmla="*/ 10 h 61"/>
                <a:gd name="T76" fmla="*/ 20 w 47"/>
                <a:gd name="T77" fmla="*/ 14 h 61"/>
                <a:gd name="T78" fmla="*/ 18 w 47"/>
                <a:gd name="T79" fmla="*/ 20 h 61"/>
                <a:gd name="T80" fmla="*/ 16 w 47"/>
                <a:gd name="T81" fmla="*/ 33 h 61"/>
                <a:gd name="T82" fmla="*/ 17 w 47"/>
                <a:gd name="T83" fmla="*/ 33 h 61"/>
                <a:gd name="T84" fmla="*/ 17 w 47"/>
                <a:gd name="T85" fmla="*/ 31 h 61"/>
                <a:gd name="T86" fmla="*/ 0 w 47"/>
                <a:gd name="T87" fmla="*/ 31 h 61"/>
                <a:gd name="T88" fmla="*/ 13 w 47"/>
                <a:gd name="T89" fmla="*/ 45 h 61"/>
                <a:gd name="T90" fmla="*/ 24 w 47"/>
                <a:gd name="T91" fmla="*/ 61 h 61"/>
                <a:gd name="T92" fmla="*/ 35 w 47"/>
                <a:gd name="T93" fmla="*/ 45 h 61"/>
                <a:gd name="T94" fmla="*/ 47 w 47"/>
                <a:gd name="T95" fmla="*/ 31 h 61"/>
                <a:gd name="T96" fmla="*/ 28 w 47"/>
                <a:gd name="T97" fmla="*/ 31 h 61"/>
                <a:gd name="T98" fmla="*/ 28 w 47"/>
                <a:gd name="T99" fmla="*/ 33 h 61"/>
                <a:gd name="T100" fmla="*/ 30 w 47"/>
                <a:gd name="T101" fmla="*/ 33 h 61"/>
                <a:gd name="T102" fmla="*/ 30 w 47"/>
                <a:gd name="T103" fmla="*/ 33 h 61"/>
                <a:gd name="T104" fmla="*/ 31 w 47"/>
                <a:gd name="T105" fmla="*/ 24 h 61"/>
                <a:gd name="T106" fmla="*/ 34 w 47"/>
                <a:gd name="T107" fmla="*/ 19 h 61"/>
                <a:gd name="T108" fmla="*/ 34 w 47"/>
                <a:gd name="T109" fmla="*/ 19 h 61"/>
                <a:gd name="T110" fmla="*/ 38 w 47"/>
                <a:gd name="T111" fmla="*/ 14 h 61"/>
                <a:gd name="T112" fmla="*/ 41 w 47"/>
                <a:gd name="T113" fmla="*/ 13 h 61"/>
                <a:gd name="T114" fmla="*/ 42 w 47"/>
                <a:gd name="T115" fmla="*/ 13 h 61"/>
                <a:gd name="T116" fmla="*/ 42 w 47"/>
                <a:gd name="T117" fmla="*/ 0 h 61"/>
                <a:gd name="T118" fmla="*/ 41 w 47"/>
                <a:gd name="T119" fmla="*/ 0 h 61"/>
                <a:gd name="T120" fmla="*/ 41 w 47"/>
                <a:gd name="T121" fmla="*/ 2 h 6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47" h="61">
                  <a:moveTo>
                    <a:pt x="41" y="2"/>
                  </a:moveTo>
                  <a:lnTo>
                    <a:pt x="40" y="2"/>
                  </a:lnTo>
                  <a:lnTo>
                    <a:pt x="40" y="12"/>
                  </a:lnTo>
                  <a:lnTo>
                    <a:pt x="41" y="12"/>
                  </a:lnTo>
                  <a:lnTo>
                    <a:pt x="41" y="10"/>
                  </a:lnTo>
                  <a:lnTo>
                    <a:pt x="37" y="12"/>
                  </a:lnTo>
                  <a:lnTo>
                    <a:pt x="31" y="17"/>
                  </a:lnTo>
                  <a:lnTo>
                    <a:pt x="28" y="24"/>
                  </a:lnTo>
                  <a:lnTo>
                    <a:pt x="27" y="33"/>
                  </a:lnTo>
                  <a:lnTo>
                    <a:pt x="27" y="34"/>
                  </a:lnTo>
                  <a:lnTo>
                    <a:pt x="41" y="34"/>
                  </a:lnTo>
                  <a:lnTo>
                    <a:pt x="33" y="44"/>
                  </a:lnTo>
                  <a:lnTo>
                    <a:pt x="24" y="55"/>
                  </a:lnTo>
                  <a:lnTo>
                    <a:pt x="14" y="44"/>
                  </a:lnTo>
                  <a:lnTo>
                    <a:pt x="6" y="34"/>
                  </a:lnTo>
                  <a:lnTo>
                    <a:pt x="18" y="34"/>
                  </a:lnTo>
                  <a:lnTo>
                    <a:pt x="18" y="33"/>
                  </a:lnTo>
                  <a:lnTo>
                    <a:pt x="21" y="21"/>
                  </a:lnTo>
                  <a:lnTo>
                    <a:pt x="23" y="16"/>
                  </a:lnTo>
                  <a:lnTo>
                    <a:pt x="26" y="12"/>
                  </a:lnTo>
                  <a:lnTo>
                    <a:pt x="28" y="9"/>
                  </a:lnTo>
                  <a:lnTo>
                    <a:pt x="33" y="6"/>
                  </a:lnTo>
                  <a:lnTo>
                    <a:pt x="37" y="3"/>
                  </a:lnTo>
                  <a:lnTo>
                    <a:pt x="41" y="3"/>
                  </a:lnTo>
                  <a:lnTo>
                    <a:pt x="41" y="2"/>
                  </a:lnTo>
                  <a:lnTo>
                    <a:pt x="40" y="2"/>
                  </a:lnTo>
                  <a:lnTo>
                    <a:pt x="41" y="2"/>
                  </a:lnTo>
                  <a:lnTo>
                    <a:pt x="41" y="0"/>
                  </a:lnTo>
                  <a:lnTo>
                    <a:pt x="35" y="0"/>
                  </a:lnTo>
                  <a:lnTo>
                    <a:pt x="31" y="3"/>
                  </a:lnTo>
                  <a:lnTo>
                    <a:pt x="27" y="6"/>
                  </a:lnTo>
                  <a:lnTo>
                    <a:pt x="23" y="10"/>
                  </a:lnTo>
                  <a:lnTo>
                    <a:pt x="20" y="14"/>
                  </a:lnTo>
                  <a:lnTo>
                    <a:pt x="18" y="20"/>
                  </a:lnTo>
                  <a:lnTo>
                    <a:pt x="16" y="33"/>
                  </a:lnTo>
                  <a:lnTo>
                    <a:pt x="17" y="33"/>
                  </a:lnTo>
                  <a:lnTo>
                    <a:pt x="17" y="31"/>
                  </a:lnTo>
                  <a:lnTo>
                    <a:pt x="0" y="31"/>
                  </a:lnTo>
                  <a:lnTo>
                    <a:pt x="13" y="45"/>
                  </a:lnTo>
                  <a:lnTo>
                    <a:pt x="24" y="61"/>
                  </a:lnTo>
                  <a:lnTo>
                    <a:pt x="35" y="45"/>
                  </a:lnTo>
                  <a:lnTo>
                    <a:pt x="47" y="31"/>
                  </a:lnTo>
                  <a:lnTo>
                    <a:pt x="28" y="31"/>
                  </a:lnTo>
                  <a:lnTo>
                    <a:pt x="28" y="33"/>
                  </a:lnTo>
                  <a:lnTo>
                    <a:pt x="30" y="33"/>
                  </a:lnTo>
                  <a:lnTo>
                    <a:pt x="31" y="24"/>
                  </a:lnTo>
                  <a:lnTo>
                    <a:pt x="34" y="19"/>
                  </a:lnTo>
                  <a:lnTo>
                    <a:pt x="38" y="14"/>
                  </a:lnTo>
                  <a:lnTo>
                    <a:pt x="41" y="13"/>
                  </a:lnTo>
                  <a:lnTo>
                    <a:pt x="42" y="13"/>
                  </a:lnTo>
                  <a:lnTo>
                    <a:pt x="42" y="0"/>
                  </a:lnTo>
                  <a:lnTo>
                    <a:pt x="41" y="0"/>
                  </a:lnTo>
                  <a:lnTo>
                    <a:pt x="41" y="2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06" name="Freeform 558"/>
            <p:cNvSpPr>
              <a:spLocks/>
            </p:cNvSpPr>
            <p:nvPr/>
          </p:nvSpPr>
          <p:spPr bwMode="auto">
            <a:xfrm>
              <a:off x="5542" y="189"/>
              <a:ext cx="77" cy="86"/>
            </a:xfrm>
            <a:custGeom>
              <a:avLst/>
              <a:gdLst>
                <a:gd name="T0" fmla="*/ 45 w 77"/>
                <a:gd name="T1" fmla="*/ 3 h 86"/>
                <a:gd name="T2" fmla="*/ 52 w 77"/>
                <a:gd name="T3" fmla="*/ 5 h 86"/>
                <a:gd name="T4" fmla="*/ 62 w 77"/>
                <a:gd name="T5" fmla="*/ 9 h 86"/>
                <a:gd name="T6" fmla="*/ 66 w 77"/>
                <a:gd name="T7" fmla="*/ 12 h 86"/>
                <a:gd name="T8" fmla="*/ 73 w 77"/>
                <a:gd name="T9" fmla="*/ 21 h 86"/>
                <a:gd name="T10" fmla="*/ 74 w 77"/>
                <a:gd name="T11" fmla="*/ 33 h 86"/>
                <a:gd name="T12" fmla="*/ 74 w 77"/>
                <a:gd name="T13" fmla="*/ 38 h 86"/>
                <a:gd name="T14" fmla="*/ 70 w 77"/>
                <a:gd name="T15" fmla="*/ 49 h 86"/>
                <a:gd name="T16" fmla="*/ 66 w 77"/>
                <a:gd name="T17" fmla="*/ 54 h 86"/>
                <a:gd name="T18" fmla="*/ 56 w 77"/>
                <a:gd name="T19" fmla="*/ 59 h 86"/>
                <a:gd name="T20" fmla="*/ 45 w 77"/>
                <a:gd name="T21" fmla="*/ 62 h 86"/>
                <a:gd name="T22" fmla="*/ 39 w 77"/>
                <a:gd name="T23" fmla="*/ 62 h 86"/>
                <a:gd name="T24" fmla="*/ 32 w 77"/>
                <a:gd name="T25" fmla="*/ 59 h 86"/>
                <a:gd name="T26" fmla="*/ 3 w 77"/>
                <a:gd name="T27" fmla="*/ 73 h 86"/>
                <a:gd name="T28" fmla="*/ 21 w 77"/>
                <a:gd name="T29" fmla="*/ 49 h 86"/>
                <a:gd name="T30" fmla="*/ 17 w 77"/>
                <a:gd name="T31" fmla="*/ 42 h 86"/>
                <a:gd name="T32" fmla="*/ 15 w 77"/>
                <a:gd name="T33" fmla="*/ 33 h 86"/>
                <a:gd name="T34" fmla="*/ 18 w 77"/>
                <a:gd name="T35" fmla="*/ 21 h 86"/>
                <a:gd name="T36" fmla="*/ 25 w 77"/>
                <a:gd name="T37" fmla="*/ 12 h 86"/>
                <a:gd name="T38" fmla="*/ 29 w 77"/>
                <a:gd name="T39" fmla="*/ 9 h 86"/>
                <a:gd name="T40" fmla="*/ 39 w 77"/>
                <a:gd name="T41" fmla="*/ 5 h 86"/>
                <a:gd name="T42" fmla="*/ 45 w 77"/>
                <a:gd name="T43" fmla="*/ 2 h 86"/>
                <a:gd name="T44" fmla="*/ 45 w 77"/>
                <a:gd name="T45" fmla="*/ 0 h 86"/>
                <a:gd name="T46" fmla="*/ 32 w 77"/>
                <a:gd name="T47" fmla="*/ 3 h 86"/>
                <a:gd name="T48" fmla="*/ 22 w 77"/>
                <a:gd name="T49" fmla="*/ 10 h 86"/>
                <a:gd name="T50" fmla="*/ 18 w 77"/>
                <a:gd name="T51" fmla="*/ 14 h 86"/>
                <a:gd name="T52" fmla="*/ 14 w 77"/>
                <a:gd name="T53" fmla="*/ 26 h 86"/>
                <a:gd name="T54" fmla="*/ 13 w 77"/>
                <a:gd name="T55" fmla="*/ 33 h 86"/>
                <a:gd name="T56" fmla="*/ 15 w 77"/>
                <a:gd name="T57" fmla="*/ 42 h 86"/>
                <a:gd name="T58" fmla="*/ 21 w 77"/>
                <a:gd name="T59" fmla="*/ 51 h 86"/>
                <a:gd name="T60" fmla="*/ 0 w 77"/>
                <a:gd name="T61" fmla="*/ 73 h 86"/>
                <a:gd name="T62" fmla="*/ 34 w 77"/>
                <a:gd name="T63" fmla="*/ 62 h 86"/>
                <a:gd name="T64" fmla="*/ 32 w 77"/>
                <a:gd name="T65" fmla="*/ 62 h 86"/>
                <a:gd name="T66" fmla="*/ 39 w 77"/>
                <a:gd name="T67" fmla="*/ 65 h 86"/>
                <a:gd name="T68" fmla="*/ 45 w 77"/>
                <a:gd name="T69" fmla="*/ 65 h 86"/>
                <a:gd name="T70" fmla="*/ 58 w 77"/>
                <a:gd name="T71" fmla="*/ 62 h 86"/>
                <a:gd name="T72" fmla="*/ 69 w 77"/>
                <a:gd name="T73" fmla="*/ 55 h 86"/>
                <a:gd name="T74" fmla="*/ 72 w 77"/>
                <a:gd name="T75" fmla="*/ 51 h 86"/>
                <a:gd name="T76" fmla="*/ 77 w 77"/>
                <a:gd name="T77" fmla="*/ 40 h 86"/>
                <a:gd name="T78" fmla="*/ 77 w 77"/>
                <a:gd name="T79" fmla="*/ 33 h 86"/>
                <a:gd name="T80" fmla="*/ 76 w 77"/>
                <a:gd name="T81" fmla="*/ 20 h 86"/>
                <a:gd name="T82" fmla="*/ 69 w 77"/>
                <a:gd name="T83" fmla="*/ 10 h 86"/>
                <a:gd name="T84" fmla="*/ 63 w 77"/>
                <a:gd name="T85" fmla="*/ 6 h 86"/>
                <a:gd name="T86" fmla="*/ 52 w 77"/>
                <a:gd name="T87" fmla="*/ 2 h 86"/>
                <a:gd name="T88" fmla="*/ 45 w 77"/>
                <a:gd name="T89" fmla="*/ 2 h 8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77" h="86">
                  <a:moveTo>
                    <a:pt x="45" y="2"/>
                  </a:moveTo>
                  <a:lnTo>
                    <a:pt x="45" y="3"/>
                  </a:lnTo>
                  <a:lnTo>
                    <a:pt x="52" y="5"/>
                  </a:lnTo>
                  <a:lnTo>
                    <a:pt x="56" y="6"/>
                  </a:lnTo>
                  <a:lnTo>
                    <a:pt x="62" y="9"/>
                  </a:lnTo>
                  <a:lnTo>
                    <a:pt x="66" y="12"/>
                  </a:lnTo>
                  <a:lnTo>
                    <a:pt x="70" y="16"/>
                  </a:lnTo>
                  <a:lnTo>
                    <a:pt x="73" y="21"/>
                  </a:lnTo>
                  <a:lnTo>
                    <a:pt x="74" y="27"/>
                  </a:lnTo>
                  <a:lnTo>
                    <a:pt x="74" y="33"/>
                  </a:lnTo>
                  <a:lnTo>
                    <a:pt x="74" y="38"/>
                  </a:lnTo>
                  <a:lnTo>
                    <a:pt x="73" y="44"/>
                  </a:lnTo>
                  <a:lnTo>
                    <a:pt x="70" y="49"/>
                  </a:lnTo>
                  <a:lnTo>
                    <a:pt x="66" y="54"/>
                  </a:lnTo>
                  <a:lnTo>
                    <a:pt x="62" y="56"/>
                  </a:lnTo>
                  <a:lnTo>
                    <a:pt x="56" y="59"/>
                  </a:lnTo>
                  <a:lnTo>
                    <a:pt x="52" y="62"/>
                  </a:lnTo>
                  <a:lnTo>
                    <a:pt x="45" y="62"/>
                  </a:lnTo>
                  <a:lnTo>
                    <a:pt x="39" y="62"/>
                  </a:lnTo>
                  <a:lnTo>
                    <a:pt x="34" y="59"/>
                  </a:lnTo>
                  <a:lnTo>
                    <a:pt x="32" y="59"/>
                  </a:lnTo>
                  <a:lnTo>
                    <a:pt x="14" y="82"/>
                  </a:lnTo>
                  <a:lnTo>
                    <a:pt x="3" y="73"/>
                  </a:lnTo>
                  <a:lnTo>
                    <a:pt x="22" y="51"/>
                  </a:lnTo>
                  <a:lnTo>
                    <a:pt x="21" y="49"/>
                  </a:lnTo>
                  <a:lnTo>
                    <a:pt x="17" y="42"/>
                  </a:lnTo>
                  <a:lnTo>
                    <a:pt x="15" y="33"/>
                  </a:lnTo>
                  <a:lnTo>
                    <a:pt x="17" y="27"/>
                  </a:lnTo>
                  <a:lnTo>
                    <a:pt x="18" y="21"/>
                  </a:lnTo>
                  <a:lnTo>
                    <a:pt x="21" y="16"/>
                  </a:lnTo>
                  <a:lnTo>
                    <a:pt x="25" y="12"/>
                  </a:lnTo>
                  <a:lnTo>
                    <a:pt x="29" y="9"/>
                  </a:lnTo>
                  <a:lnTo>
                    <a:pt x="34" y="6"/>
                  </a:lnTo>
                  <a:lnTo>
                    <a:pt x="39" y="5"/>
                  </a:lnTo>
                  <a:lnTo>
                    <a:pt x="45" y="3"/>
                  </a:lnTo>
                  <a:lnTo>
                    <a:pt x="45" y="2"/>
                  </a:lnTo>
                  <a:lnTo>
                    <a:pt x="45" y="0"/>
                  </a:lnTo>
                  <a:lnTo>
                    <a:pt x="39" y="2"/>
                  </a:lnTo>
                  <a:lnTo>
                    <a:pt x="32" y="3"/>
                  </a:lnTo>
                  <a:lnTo>
                    <a:pt x="28" y="6"/>
                  </a:lnTo>
                  <a:lnTo>
                    <a:pt x="22" y="10"/>
                  </a:lnTo>
                  <a:lnTo>
                    <a:pt x="18" y="14"/>
                  </a:lnTo>
                  <a:lnTo>
                    <a:pt x="15" y="20"/>
                  </a:lnTo>
                  <a:lnTo>
                    <a:pt x="14" y="26"/>
                  </a:lnTo>
                  <a:lnTo>
                    <a:pt x="13" y="33"/>
                  </a:lnTo>
                  <a:lnTo>
                    <a:pt x="14" y="38"/>
                  </a:lnTo>
                  <a:lnTo>
                    <a:pt x="15" y="42"/>
                  </a:lnTo>
                  <a:lnTo>
                    <a:pt x="20" y="52"/>
                  </a:lnTo>
                  <a:lnTo>
                    <a:pt x="21" y="51"/>
                  </a:lnTo>
                  <a:lnTo>
                    <a:pt x="20" y="49"/>
                  </a:lnTo>
                  <a:lnTo>
                    <a:pt x="0" y="73"/>
                  </a:lnTo>
                  <a:lnTo>
                    <a:pt x="14" y="86"/>
                  </a:lnTo>
                  <a:lnTo>
                    <a:pt x="34" y="62"/>
                  </a:lnTo>
                  <a:lnTo>
                    <a:pt x="34" y="61"/>
                  </a:lnTo>
                  <a:lnTo>
                    <a:pt x="32" y="62"/>
                  </a:lnTo>
                  <a:lnTo>
                    <a:pt x="39" y="65"/>
                  </a:lnTo>
                  <a:lnTo>
                    <a:pt x="45" y="65"/>
                  </a:lnTo>
                  <a:lnTo>
                    <a:pt x="52" y="65"/>
                  </a:lnTo>
                  <a:lnTo>
                    <a:pt x="58" y="62"/>
                  </a:lnTo>
                  <a:lnTo>
                    <a:pt x="63" y="59"/>
                  </a:lnTo>
                  <a:lnTo>
                    <a:pt x="69" y="55"/>
                  </a:lnTo>
                  <a:lnTo>
                    <a:pt x="72" y="51"/>
                  </a:lnTo>
                  <a:lnTo>
                    <a:pt x="76" y="45"/>
                  </a:lnTo>
                  <a:lnTo>
                    <a:pt x="77" y="40"/>
                  </a:lnTo>
                  <a:lnTo>
                    <a:pt x="77" y="33"/>
                  </a:lnTo>
                  <a:lnTo>
                    <a:pt x="77" y="26"/>
                  </a:lnTo>
                  <a:lnTo>
                    <a:pt x="76" y="20"/>
                  </a:lnTo>
                  <a:lnTo>
                    <a:pt x="72" y="14"/>
                  </a:lnTo>
                  <a:lnTo>
                    <a:pt x="69" y="10"/>
                  </a:lnTo>
                  <a:lnTo>
                    <a:pt x="63" y="6"/>
                  </a:lnTo>
                  <a:lnTo>
                    <a:pt x="58" y="3"/>
                  </a:lnTo>
                  <a:lnTo>
                    <a:pt x="52" y="2"/>
                  </a:lnTo>
                  <a:lnTo>
                    <a:pt x="45" y="0"/>
                  </a:lnTo>
                  <a:lnTo>
                    <a:pt x="45" y="2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07" name="Freeform 559"/>
            <p:cNvSpPr>
              <a:spLocks/>
            </p:cNvSpPr>
            <p:nvPr/>
          </p:nvSpPr>
          <p:spPr bwMode="auto">
            <a:xfrm>
              <a:off x="5571" y="206"/>
              <a:ext cx="33" cy="32"/>
            </a:xfrm>
            <a:custGeom>
              <a:avLst/>
              <a:gdLst>
                <a:gd name="T0" fmla="*/ 31 w 33"/>
                <a:gd name="T1" fmla="*/ 16 h 32"/>
                <a:gd name="T2" fmla="*/ 33 w 33"/>
                <a:gd name="T3" fmla="*/ 16 h 32"/>
                <a:gd name="T4" fmla="*/ 33 w 33"/>
                <a:gd name="T5" fmla="*/ 16 h 32"/>
                <a:gd name="T6" fmla="*/ 31 w 33"/>
                <a:gd name="T7" fmla="*/ 10 h 32"/>
                <a:gd name="T8" fmla="*/ 27 w 33"/>
                <a:gd name="T9" fmla="*/ 4 h 32"/>
                <a:gd name="T10" fmla="*/ 27 w 33"/>
                <a:gd name="T11" fmla="*/ 4 h 32"/>
                <a:gd name="T12" fmla="*/ 23 w 33"/>
                <a:gd name="T13" fmla="*/ 2 h 32"/>
                <a:gd name="T14" fmla="*/ 16 w 33"/>
                <a:gd name="T15" fmla="*/ 0 h 32"/>
                <a:gd name="T16" fmla="*/ 16 w 33"/>
                <a:gd name="T17" fmla="*/ 0 h 32"/>
                <a:gd name="T18" fmla="*/ 10 w 33"/>
                <a:gd name="T19" fmla="*/ 2 h 32"/>
                <a:gd name="T20" fmla="*/ 5 w 33"/>
                <a:gd name="T21" fmla="*/ 4 h 32"/>
                <a:gd name="T22" fmla="*/ 5 w 33"/>
                <a:gd name="T23" fmla="*/ 4 h 32"/>
                <a:gd name="T24" fmla="*/ 2 w 33"/>
                <a:gd name="T25" fmla="*/ 10 h 32"/>
                <a:gd name="T26" fmla="*/ 0 w 33"/>
                <a:gd name="T27" fmla="*/ 16 h 32"/>
                <a:gd name="T28" fmla="*/ 0 w 33"/>
                <a:gd name="T29" fmla="*/ 16 h 32"/>
                <a:gd name="T30" fmla="*/ 2 w 33"/>
                <a:gd name="T31" fmla="*/ 23 h 32"/>
                <a:gd name="T32" fmla="*/ 5 w 33"/>
                <a:gd name="T33" fmla="*/ 27 h 32"/>
                <a:gd name="T34" fmla="*/ 5 w 33"/>
                <a:gd name="T35" fmla="*/ 27 h 32"/>
                <a:gd name="T36" fmla="*/ 10 w 33"/>
                <a:gd name="T37" fmla="*/ 31 h 32"/>
                <a:gd name="T38" fmla="*/ 16 w 33"/>
                <a:gd name="T39" fmla="*/ 32 h 32"/>
                <a:gd name="T40" fmla="*/ 16 w 33"/>
                <a:gd name="T41" fmla="*/ 32 h 32"/>
                <a:gd name="T42" fmla="*/ 23 w 33"/>
                <a:gd name="T43" fmla="*/ 31 h 32"/>
                <a:gd name="T44" fmla="*/ 27 w 33"/>
                <a:gd name="T45" fmla="*/ 27 h 32"/>
                <a:gd name="T46" fmla="*/ 27 w 33"/>
                <a:gd name="T47" fmla="*/ 27 h 32"/>
                <a:gd name="T48" fmla="*/ 31 w 33"/>
                <a:gd name="T49" fmla="*/ 23 h 32"/>
                <a:gd name="T50" fmla="*/ 33 w 33"/>
                <a:gd name="T51" fmla="*/ 16 h 32"/>
                <a:gd name="T52" fmla="*/ 31 w 33"/>
                <a:gd name="T53" fmla="*/ 16 h 32"/>
                <a:gd name="T54" fmla="*/ 30 w 33"/>
                <a:gd name="T55" fmla="*/ 16 h 32"/>
                <a:gd name="T56" fmla="*/ 30 w 33"/>
                <a:gd name="T57" fmla="*/ 16 h 32"/>
                <a:gd name="T58" fmla="*/ 29 w 33"/>
                <a:gd name="T59" fmla="*/ 21 h 32"/>
                <a:gd name="T60" fmla="*/ 26 w 33"/>
                <a:gd name="T61" fmla="*/ 25 h 32"/>
                <a:gd name="T62" fmla="*/ 26 w 33"/>
                <a:gd name="T63" fmla="*/ 25 h 32"/>
                <a:gd name="T64" fmla="*/ 22 w 33"/>
                <a:gd name="T65" fmla="*/ 28 h 32"/>
                <a:gd name="T66" fmla="*/ 16 w 33"/>
                <a:gd name="T67" fmla="*/ 30 h 32"/>
                <a:gd name="T68" fmla="*/ 16 w 33"/>
                <a:gd name="T69" fmla="*/ 30 h 32"/>
                <a:gd name="T70" fmla="*/ 12 w 33"/>
                <a:gd name="T71" fmla="*/ 28 h 32"/>
                <a:gd name="T72" fmla="*/ 7 w 33"/>
                <a:gd name="T73" fmla="*/ 25 h 32"/>
                <a:gd name="T74" fmla="*/ 7 w 33"/>
                <a:gd name="T75" fmla="*/ 25 h 32"/>
                <a:gd name="T76" fmla="*/ 5 w 33"/>
                <a:gd name="T77" fmla="*/ 21 h 32"/>
                <a:gd name="T78" fmla="*/ 3 w 33"/>
                <a:gd name="T79" fmla="*/ 16 h 32"/>
                <a:gd name="T80" fmla="*/ 3 w 33"/>
                <a:gd name="T81" fmla="*/ 16 h 32"/>
                <a:gd name="T82" fmla="*/ 5 w 33"/>
                <a:gd name="T83" fmla="*/ 10 h 32"/>
                <a:gd name="T84" fmla="*/ 7 w 33"/>
                <a:gd name="T85" fmla="*/ 6 h 32"/>
                <a:gd name="T86" fmla="*/ 7 w 33"/>
                <a:gd name="T87" fmla="*/ 6 h 32"/>
                <a:gd name="T88" fmla="*/ 12 w 33"/>
                <a:gd name="T89" fmla="*/ 3 h 32"/>
                <a:gd name="T90" fmla="*/ 16 w 33"/>
                <a:gd name="T91" fmla="*/ 3 h 32"/>
                <a:gd name="T92" fmla="*/ 16 w 33"/>
                <a:gd name="T93" fmla="*/ 3 h 32"/>
                <a:gd name="T94" fmla="*/ 22 w 33"/>
                <a:gd name="T95" fmla="*/ 3 h 32"/>
                <a:gd name="T96" fmla="*/ 26 w 33"/>
                <a:gd name="T97" fmla="*/ 6 h 32"/>
                <a:gd name="T98" fmla="*/ 26 w 33"/>
                <a:gd name="T99" fmla="*/ 6 h 32"/>
                <a:gd name="T100" fmla="*/ 29 w 33"/>
                <a:gd name="T101" fmla="*/ 10 h 32"/>
                <a:gd name="T102" fmla="*/ 30 w 33"/>
                <a:gd name="T103" fmla="*/ 16 h 32"/>
                <a:gd name="T104" fmla="*/ 31 w 33"/>
                <a:gd name="T105" fmla="*/ 16 h 3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3" h="32">
                  <a:moveTo>
                    <a:pt x="31" y="16"/>
                  </a:moveTo>
                  <a:lnTo>
                    <a:pt x="33" y="16"/>
                  </a:lnTo>
                  <a:lnTo>
                    <a:pt x="31" y="10"/>
                  </a:lnTo>
                  <a:lnTo>
                    <a:pt x="27" y="4"/>
                  </a:lnTo>
                  <a:lnTo>
                    <a:pt x="23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5" y="4"/>
                  </a:lnTo>
                  <a:lnTo>
                    <a:pt x="2" y="10"/>
                  </a:lnTo>
                  <a:lnTo>
                    <a:pt x="0" y="16"/>
                  </a:lnTo>
                  <a:lnTo>
                    <a:pt x="2" y="23"/>
                  </a:lnTo>
                  <a:lnTo>
                    <a:pt x="5" y="27"/>
                  </a:lnTo>
                  <a:lnTo>
                    <a:pt x="10" y="31"/>
                  </a:lnTo>
                  <a:lnTo>
                    <a:pt x="16" y="32"/>
                  </a:lnTo>
                  <a:lnTo>
                    <a:pt x="23" y="31"/>
                  </a:lnTo>
                  <a:lnTo>
                    <a:pt x="27" y="27"/>
                  </a:lnTo>
                  <a:lnTo>
                    <a:pt x="31" y="23"/>
                  </a:lnTo>
                  <a:lnTo>
                    <a:pt x="33" y="16"/>
                  </a:lnTo>
                  <a:lnTo>
                    <a:pt x="31" y="16"/>
                  </a:lnTo>
                  <a:lnTo>
                    <a:pt x="30" y="16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2" y="28"/>
                  </a:lnTo>
                  <a:lnTo>
                    <a:pt x="16" y="30"/>
                  </a:lnTo>
                  <a:lnTo>
                    <a:pt x="12" y="28"/>
                  </a:lnTo>
                  <a:lnTo>
                    <a:pt x="7" y="25"/>
                  </a:lnTo>
                  <a:lnTo>
                    <a:pt x="5" y="21"/>
                  </a:lnTo>
                  <a:lnTo>
                    <a:pt x="3" y="16"/>
                  </a:lnTo>
                  <a:lnTo>
                    <a:pt x="5" y="10"/>
                  </a:lnTo>
                  <a:lnTo>
                    <a:pt x="7" y="6"/>
                  </a:lnTo>
                  <a:lnTo>
                    <a:pt x="12" y="3"/>
                  </a:lnTo>
                  <a:lnTo>
                    <a:pt x="16" y="3"/>
                  </a:lnTo>
                  <a:lnTo>
                    <a:pt x="22" y="3"/>
                  </a:lnTo>
                  <a:lnTo>
                    <a:pt x="26" y="6"/>
                  </a:lnTo>
                  <a:lnTo>
                    <a:pt x="29" y="10"/>
                  </a:lnTo>
                  <a:lnTo>
                    <a:pt x="30" y="16"/>
                  </a:lnTo>
                  <a:lnTo>
                    <a:pt x="31" y="16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08" name="Freeform 560"/>
            <p:cNvSpPr>
              <a:spLocks/>
            </p:cNvSpPr>
            <p:nvPr/>
          </p:nvSpPr>
          <p:spPr bwMode="auto">
            <a:xfrm>
              <a:off x="58" y="346"/>
              <a:ext cx="98" cy="94"/>
            </a:xfrm>
            <a:custGeom>
              <a:avLst/>
              <a:gdLst>
                <a:gd name="T0" fmla="*/ 94 w 98"/>
                <a:gd name="T1" fmla="*/ 38 h 94"/>
                <a:gd name="T2" fmla="*/ 91 w 98"/>
                <a:gd name="T3" fmla="*/ 36 h 94"/>
                <a:gd name="T4" fmla="*/ 69 w 98"/>
                <a:gd name="T5" fmla="*/ 58 h 94"/>
                <a:gd name="T6" fmla="*/ 73 w 98"/>
                <a:gd name="T7" fmla="*/ 86 h 94"/>
                <a:gd name="T8" fmla="*/ 49 w 98"/>
                <a:gd name="T9" fmla="*/ 73 h 94"/>
                <a:gd name="T10" fmla="*/ 24 w 98"/>
                <a:gd name="T11" fmla="*/ 86 h 94"/>
                <a:gd name="T12" fmla="*/ 30 w 98"/>
                <a:gd name="T13" fmla="*/ 58 h 94"/>
                <a:gd name="T14" fmla="*/ 9 w 98"/>
                <a:gd name="T15" fmla="*/ 40 h 94"/>
                <a:gd name="T16" fmla="*/ 37 w 98"/>
                <a:gd name="T17" fmla="*/ 36 h 94"/>
                <a:gd name="T18" fmla="*/ 49 w 98"/>
                <a:gd name="T19" fmla="*/ 10 h 94"/>
                <a:gd name="T20" fmla="*/ 62 w 98"/>
                <a:gd name="T21" fmla="*/ 36 h 94"/>
                <a:gd name="T22" fmla="*/ 93 w 98"/>
                <a:gd name="T23" fmla="*/ 40 h 94"/>
                <a:gd name="T24" fmla="*/ 94 w 98"/>
                <a:gd name="T25" fmla="*/ 38 h 94"/>
                <a:gd name="T26" fmla="*/ 91 w 98"/>
                <a:gd name="T27" fmla="*/ 36 h 94"/>
                <a:gd name="T28" fmla="*/ 94 w 98"/>
                <a:gd name="T29" fmla="*/ 38 h 94"/>
                <a:gd name="T30" fmla="*/ 94 w 98"/>
                <a:gd name="T31" fmla="*/ 36 h 94"/>
                <a:gd name="T32" fmla="*/ 65 w 98"/>
                <a:gd name="T33" fmla="*/ 31 h 94"/>
                <a:gd name="T34" fmla="*/ 49 w 98"/>
                <a:gd name="T35" fmla="*/ 0 h 94"/>
                <a:gd name="T36" fmla="*/ 34 w 98"/>
                <a:gd name="T37" fmla="*/ 31 h 94"/>
                <a:gd name="T38" fmla="*/ 0 w 98"/>
                <a:gd name="T39" fmla="*/ 36 h 94"/>
                <a:gd name="T40" fmla="*/ 24 w 98"/>
                <a:gd name="T41" fmla="*/ 59 h 94"/>
                <a:gd name="T42" fmla="*/ 18 w 98"/>
                <a:gd name="T43" fmla="*/ 94 h 94"/>
                <a:gd name="T44" fmla="*/ 49 w 98"/>
                <a:gd name="T45" fmla="*/ 78 h 94"/>
                <a:gd name="T46" fmla="*/ 79 w 98"/>
                <a:gd name="T47" fmla="*/ 94 h 94"/>
                <a:gd name="T48" fmla="*/ 73 w 98"/>
                <a:gd name="T49" fmla="*/ 59 h 94"/>
                <a:gd name="T50" fmla="*/ 98 w 98"/>
                <a:gd name="T51" fmla="*/ 36 h 94"/>
                <a:gd name="T52" fmla="*/ 94 w 98"/>
                <a:gd name="T53" fmla="*/ 36 h 94"/>
                <a:gd name="T54" fmla="*/ 94 w 98"/>
                <a:gd name="T55" fmla="*/ 38 h 9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98" h="94">
                  <a:moveTo>
                    <a:pt x="94" y="38"/>
                  </a:moveTo>
                  <a:lnTo>
                    <a:pt x="91" y="36"/>
                  </a:lnTo>
                  <a:lnTo>
                    <a:pt x="69" y="58"/>
                  </a:lnTo>
                  <a:lnTo>
                    <a:pt x="73" y="86"/>
                  </a:lnTo>
                  <a:lnTo>
                    <a:pt x="49" y="73"/>
                  </a:lnTo>
                  <a:lnTo>
                    <a:pt x="24" y="86"/>
                  </a:lnTo>
                  <a:lnTo>
                    <a:pt x="30" y="58"/>
                  </a:lnTo>
                  <a:lnTo>
                    <a:pt x="9" y="40"/>
                  </a:lnTo>
                  <a:lnTo>
                    <a:pt x="37" y="36"/>
                  </a:lnTo>
                  <a:lnTo>
                    <a:pt x="49" y="10"/>
                  </a:lnTo>
                  <a:lnTo>
                    <a:pt x="62" y="36"/>
                  </a:lnTo>
                  <a:lnTo>
                    <a:pt x="93" y="40"/>
                  </a:lnTo>
                  <a:lnTo>
                    <a:pt x="94" y="38"/>
                  </a:lnTo>
                  <a:lnTo>
                    <a:pt x="91" y="36"/>
                  </a:lnTo>
                  <a:lnTo>
                    <a:pt x="94" y="38"/>
                  </a:lnTo>
                  <a:lnTo>
                    <a:pt x="94" y="36"/>
                  </a:lnTo>
                  <a:lnTo>
                    <a:pt x="65" y="31"/>
                  </a:lnTo>
                  <a:lnTo>
                    <a:pt x="49" y="0"/>
                  </a:lnTo>
                  <a:lnTo>
                    <a:pt x="34" y="31"/>
                  </a:lnTo>
                  <a:lnTo>
                    <a:pt x="0" y="36"/>
                  </a:lnTo>
                  <a:lnTo>
                    <a:pt x="24" y="59"/>
                  </a:lnTo>
                  <a:lnTo>
                    <a:pt x="18" y="94"/>
                  </a:lnTo>
                  <a:lnTo>
                    <a:pt x="49" y="78"/>
                  </a:lnTo>
                  <a:lnTo>
                    <a:pt x="79" y="94"/>
                  </a:lnTo>
                  <a:lnTo>
                    <a:pt x="73" y="59"/>
                  </a:lnTo>
                  <a:lnTo>
                    <a:pt x="98" y="36"/>
                  </a:lnTo>
                  <a:lnTo>
                    <a:pt x="94" y="36"/>
                  </a:lnTo>
                  <a:lnTo>
                    <a:pt x="94" y="38"/>
                  </a:lnTo>
                  <a:close/>
                </a:path>
              </a:pathLst>
            </a:custGeom>
            <a:solidFill>
              <a:srgbClr val="C399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09" name="Freeform 561"/>
            <p:cNvSpPr>
              <a:spLocks/>
            </p:cNvSpPr>
            <p:nvPr/>
          </p:nvSpPr>
          <p:spPr bwMode="auto">
            <a:xfrm>
              <a:off x="4750" y="349"/>
              <a:ext cx="78" cy="80"/>
            </a:xfrm>
            <a:custGeom>
              <a:avLst/>
              <a:gdLst>
                <a:gd name="T0" fmla="*/ 75 w 78"/>
                <a:gd name="T1" fmla="*/ 70 h 80"/>
                <a:gd name="T2" fmla="*/ 73 w 78"/>
                <a:gd name="T3" fmla="*/ 70 h 80"/>
                <a:gd name="T4" fmla="*/ 73 w 78"/>
                <a:gd name="T5" fmla="*/ 70 h 80"/>
                <a:gd name="T6" fmla="*/ 73 w 78"/>
                <a:gd name="T7" fmla="*/ 73 h 80"/>
                <a:gd name="T8" fmla="*/ 70 w 78"/>
                <a:gd name="T9" fmla="*/ 75 h 80"/>
                <a:gd name="T10" fmla="*/ 8 w 78"/>
                <a:gd name="T11" fmla="*/ 75 h 80"/>
                <a:gd name="T12" fmla="*/ 8 w 78"/>
                <a:gd name="T13" fmla="*/ 75 h 80"/>
                <a:gd name="T14" fmla="*/ 5 w 78"/>
                <a:gd name="T15" fmla="*/ 73 h 80"/>
                <a:gd name="T16" fmla="*/ 5 w 78"/>
                <a:gd name="T17" fmla="*/ 70 h 80"/>
                <a:gd name="T18" fmla="*/ 5 w 78"/>
                <a:gd name="T19" fmla="*/ 9 h 80"/>
                <a:gd name="T20" fmla="*/ 5 w 78"/>
                <a:gd name="T21" fmla="*/ 9 h 80"/>
                <a:gd name="T22" fmla="*/ 5 w 78"/>
                <a:gd name="T23" fmla="*/ 7 h 80"/>
                <a:gd name="T24" fmla="*/ 8 w 78"/>
                <a:gd name="T25" fmla="*/ 6 h 80"/>
                <a:gd name="T26" fmla="*/ 70 w 78"/>
                <a:gd name="T27" fmla="*/ 6 h 80"/>
                <a:gd name="T28" fmla="*/ 70 w 78"/>
                <a:gd name="T29" fmla="*/ 6 h 80"/>
                <a:gd name="T30" fmla="*/ 73 w 78"/>
                <a:gd name="T31" fmla="*/ 7 h 80"/>
                <a:gd name="T32" fmla="*/ 73 w 78"/>
                <a:gd name="T33" fmla="*/ 9 h 80"/>
                <a:gd name="T34" fmla="*/ 73 w 78"/>
                <a:gd name="T35" fmla="*/ 70 h 80"/>
                <a:gd name="T36" fmla="*/ 75 w 78"/>
                <a:gd name="T37" fmla="*/ 70 h 80"/>
                <a:gd name="T38" fmla="*/ 78 w 78"/>
                <a:gd name="T39" fmla="*/ 70 h 80"/>
                <a:gd name="T40" fmla="*/ 78 w 78"/>
                <a:gd name="T41" fmla="*/ 9 h 80"/>
                <a:gd name="T42" fmla="*/ 78 w 78"/>
                <a:gd name="T43" fmla="*/ 9 h 80"/>
                <a:gd name="T44" fmla="*/ 78 w 78"/>
                <a:gd name="T45" fmla="*/ 6 h 80"/>
                <a:gd name="T46" fmla="*/ 75 w 78"/>
                <a:gd name="T47" fmla="*/ 3 h 80"/>
                <a:gd name="T48" fmla="*/ 73 w 78"/>
                <a:gd name="T49" fmla="*/ 2 h 80"/>
                <a:gd name="T50" fmla="*/ 70 w 78"/>
                <a:gd name="T51" fmla="*/ 0 h 80"/>
                <a:gd name="T52" fmla="*/ 8 w 78"/>
                <a:gd name="T53" fmla="*/ 0 h 80"/>
                <a:gd name="T54" fmla="*/ 8 w 78"/>
                <a:gd name="T55" fmla="*/ 0 h 80"/>
                <a:gd name="T56" fmla="*/ 5 w 78"/>
                <a:gd name="T57" fmla="*/ 2 h 80"/>
                <a:gd name="T58" fmla="*/ 2 w 78"/>
                <a:gd name="T59" fmla="*/ 3 h 80"/>
                <a:gd name="T60" fmla="*/ 2 w 78"/>
                <a:gd name="T61" fmla="*/ 3 h 80"/>
                <a:gd name="T62" fmla="*/ 0 w 78"/>
                <a:gd name="T63" fmla="*/ 6 h 80"/>
                <a:gd name="T64" fmla="*/ 0 w 78"/>
                <a:gd name="T65" fmla="*/ 9 h 80"/>
                <a:gd name="T66" fmla="*/ 0 w 78"/>
                <a:gd name="T67" fmla="*/ 70 h 80"/>
                <a:gd name="T68" fmla="*/ 0 w 78"/>
                <a:gd name="T69" fmla="*/ 70 h 80"/>
                <a:gd name="T70" fmla="*/ 0 w 78"/>
                <a:gd name="T71" fmla="*/ 75 h 80"/>
                <a:gd name="T72" fmla="*/ 2 w 78"/>
                <a:gd name="T73" fmla="*/ 77 h 80"/>
                <a:gd name="T74" fmla="*/ 2 w 78"/>
                <a:gd name="T75" fmla="*/ 77 h 80"/>
                <a:gd name="T76" fmla="*/ 5 w 78"/>
                <a:gd name="T77" fmla="*/ 79 h 80"/>
                <a:gd name="T78" fmla="*/ 8 w 78"/>
                <a:gd name="T79" fmla="*/ 80 h 80"/>
                <a:gd name="T80" fmla="*/ 70 w 78"/>
                <a:gd name="T81" fmla="*/ 80 h 80"/>
                <a:gd name="T82" fmla="*/ 70 w 78"/>
                <a:gd name="T83" fmla="*/ 80 h 80"/>
                <a:gd name="T84" fmla="*/ 73 w 78"/>
                <a:gd name="T85" fmla="*/ 79 h 80"/>
                <a:gd name="T86" fmla="*/ 75 w 78"/>
                <a:gd name="T87" fmla="*/ 77 h 80"/>
                <a:gd name="T88" fmla="*/ 78 w 78"/>
                <a:gd name="T89" fmla="*/ 75 h 80"/>
                <a:gd name="T90" fmla="*/ 78 w 78"/>
                <a:gd name="T91" fmla="*/ 70 h 80"/>
                <a:gd name="T92" fmla="*/ 75 w 78"/>
                <a:gd name="T93" fmla="*/ 70 h 8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78" h="80">
                  <a:moveTo>
                    <a:pt x="75" y="70"/>
                  </a:moveTo>
                  <a:lnTo>
                    <a:pt x="73" y="70"/>
                  </a:lnTo>
                  <a:lnTo>
                    <a:pt x="73" y="73"/>
                  </a:lnTo>
                  <a:lnTo>
                    <a:pt x="70" y="75"/>
                  </a:lnTo>
                  <a:lnTo>
                    <a:pt x="8" y="75"/>
                  </a:lnTo>
                  <a:lnTo>
                    <a:pt x="5" y="73"/>
                  </a:lnTo>
                  <a:lnTo>
                    <a:pt x="5" y="70"/>
                  </a:lnTo>
                  <a:lnTo>
                    <a:pt x="5" y="9"/>
                  </a:lnTo>
                  <a:lnTo>
                    <a:pt x="5" y="7"/>
                  </a:lnTo>
                  <a:lnTo>
                    <a:pt x="8" y="6"/>
                  </a:lnTo>
                  <a:lnTo>
                    <a:pt x="70" y="6"/>
                  </a:lnTo>
                  <a:lnTo>
                    <a:pt x="73" y="7"/>
                  </a:lnTo>
                  <a:lnTo>
                    <a:pt x="73" y="9"/>
                  </a:lnTo>
                  <a:lnTo>
                    <a:pt x="73" y="70"/>
                  </a:lnTo>
                  <a:lnTo>
                    <a:pt x="75" y="70"/>
                  </a:lnTo>
                  <a:lnTo>
                    <a:pt x="78" y="70"/>
                  </a:lnTo>
                  <a:lnTo>
                    <a:pt x="78" y="9"/>
                  </a:lnTo>
                  <a:lnTo>
                    <a:pt x="78" y="6"/>
                  </a:lnTo>
                  <a:lnTo>
                    <a:pt x="75" y="3"/>
                  </a:lnTo>
                  <a:lnTo>
                    <a:pt x="73" y="2"/>
                  </a:lnTo>
                  <a:lnTo>
                    <a:pt x="70" y="0"/>
                  </a:lnTo>
                  <a:lnTo>
                    <a:pt x="8" y="0"/>
                  </a:lnTo>
                  <a:lnTo>
                    <a:pt x="5" y="2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2" y="77"/>
                  </a:lnTo>
                  <a:lnTo>
                    <a:pt x="5" y="79"/>
                  </a:lnTo>
                  <a:lnTo>
                    <a:pt x="8" y="80"/>
                  </a:lnTo>
                  <a:lnTo>
                    <a:pt x="70" y="80"/>
                  </a:lnTo>
                  <a:lnTo>
                    <a:pt x="73" y="79"/>
                  </a:lnTo>
                  <a:lnTo>
                    <a:pt x="75" y="77"/>
                  </a:lnTo>
                  <a:lnTo>
                    <a:pt x="78" y="75"/>
                  </a:lnTo>
                  <a:lnTo>
                    <a:pt x="78" y="70"/>
                  </a:lnTo>
                  <a:lnTo>
                    <a:pt x="75" y="7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10" name="Freeform 562"/>
            <p:cNvSpPr>
              <a:spLocks/>
            </p:cNvSpPr>
            <p:nvPr/>
          </p:nvSpPr>
          <p:spPr bwMode="auto">
            <a:xfrm>
              <a:off x="5236" y="341"/>
              <a:ext cx="77" cy="95"/>
            </a:xfrm>
            <a:custGeom>
              <a:avLst/>
              <a:gdLst>
                <a:gd name="T0" fmla="*/ 37 w 77"/>
                <a:gd name="T1" fmla="*/ 4 h 95"/>
                <a:gd name="T2" fmla="*/ 35 w 77"/>
                <a:gd name="T3" fmla="*/ 5 h 95"/>
                <a:gd name="T4" fmla="*/ 28 w 77"/>
                <a:gd name="T5" fmla="*/ 11 h 95"/>
                <a:gd name="T6" fmla="*/ 11 w 77"/>
                <a:gd name="T7" fmla="*/ 19 h 95"/>
                <a:gd name="T8" fmla="*/ 4 w 77"/>
                <a:gd name="T9" fmla="*/ 22 h 95"/>
                <a:gd name="T10" fmla="*/ 3 w 77"/>
                <a:gd name="T11" fmla="*/ 24 h 95"/>
                <a:gd name="T12" fmla="*/ 0 w 77"/>
                <a:gd name="T13" fmla="*/ 25 h 95"/>
                <a:gd name="T14" fmla="*/ 0 w 77"/>
                <a:gd name="T15" fmla="*/ 28 h 95"/>
                <a:gd name="T16" fmla="*/ 2 w 77"/>
                <a:gd name="T17" fmla="*/ 43 h 95"/>
                <a:gd name="T18" fmla="*/ 6 w 77"/>
                <a:gd name="T19" fmla="*/ 66 h 95"/>
                <a:gd name="T20" fmla="*/ 10 w 77"/>
                <a:gd name="T21" fmla="*/ 77 h 95"/>
                <a:gd name="T22" fmla="*/ 17 w 77"/>
                <a:gd name="T23" fmla="*/ 87 h 95"/>
                <a:gd name="T24" fmla="*/ 27 w 77"/>
                <a:gd name="T25" fmla="*/ 94 h 95"/>
                <a:gd name="T26" fmla="*/ 38 w 77"/>
                <a:gd name="T27" fmla="*/ 95 h 95"/>
                <a:gd name="T28" fmla="*/ 40 w 77"/>
                <a:gd name="T29" fmla="*/ 95 h 95"/>
                <a:gd name="T30" fmla="*/ 52 w 77"/>
                <a:gd name="T31" fmla="*/ 94 h 95"/>
                <a:gd name="T32" fmla="*/ 62 w 77"/>
                <a:gd name="T33" fmla="*/ 87 h 95"/>
                <a:gd name="T34" fmla="*/ 66 w 77"/>
                <a:gd name="T35" fmla="*/ 80 h 95"/>
                <a:gd name="T36" fmla="*/ 73 w 77"/>
                <a:gd name="T37" fmla="*/ 63 h 95"/>
                <a:gd name="T38" fmla="*/ 76 w 77"/>
                <a:gd name="T39" fmla="*/ 55 h 95"/>
                <a:gd name="T40" fmla="*/ 77 w 77"/>
                <a:gd name="T41" fmla="*/ 28 h 95"/>
                <a:gd name="T42" fmla="*/ 77 w 77"/>
                <a:gd name="T43" fmla="*/ 25 h 95"/>
                <a:gd name="T44" fmla="*/ 76 w 77"/>
                <a:gd name="T45" fmla="*/ 24 h 95"/>
                <a:gd name="T46" fmla="*/ 75 w 77"/>
                <a:gd name="T47" fmla="*/ 22 h 95"/>
                <a:gd name="T48" fmla="*/ 55 w 77"/>
                <a:gd name="T49" fmla="*/ 14 h 95"/>
                <a:gd name="T50" fmla="*/ 45 w 77"/>
                <a:gd name="T51" fmla="*/ 7 h 95"/>
                <a:gd name="T52" fmla="*/ 42 w 77"/>
                <a:gd name="T53" fmla="*/ 5 h 95"/>
                <a:gd name="T54" fmla="*/ 42 w 77"/>
                <a:gd name="T55" fmla="*/ 4 h 95"/>
                <a:gd name="T56" fmla="*/ 38 w 77"/>
                <a:gd name="T57" fmla="*/ 1 h 95"/>
                <a:gd name="T58" fmla="*/ 37 w 77"/>
                <a:gd name="T59" fmla="*/ 4 h 95"/>
                <a:gd name="T60" fmla="*/ 40 w 77"/>
                <a:gd name="T61" fmla="*/ 7 h 95"/>
                <a:gd name="T62" fmla="*/ 40 w 77"/>
                <a:gd name="T63" fmla="*/ 4 h 95"/>
                <a:gd name="T64" fmla="*/ 37 w 77"/>
                <a:gd name="T65" fmla="*/ 4 h 95"/>
                <a:gd name="T66" fmla="*/ 40 w 77"/>
                <a:gd name="T67" fmla="*/ 8 h 95"/>
                <a:gd name="T68" fmla="*/ 42 w 77"/>
                <a:gd name="T69" fmla="*/ 12 h 95"/>
                <a:gd name="T70" fmla="*/ 48 w 77"/>
                <a:gd name="T71" fmla="*/ 15 h 95"/>
                <a:gd name="T72" fmla="*/ 73 w 77"/>
                <a:gd name="T73" fmla="*/ 28 h 95"/>
                <a:gd name="T74" fmla="*/ 72 w 77"/>
                <a:gd name="T75" fmla="*/ 25 h 95"/>
                <a:gd name="T76" fmla="*/ 72 w 77"/>
                <a:gd name="T77" fmla="*/ 28 h 95"/>
                <a:gd name="T78" fmla="*/ 72 w 77"/>
                <a:gd name="T79" fmla="*/ 43 h 95"/>
                <a:gd name="T80" fmla="*/ 68 w 77"/>
                <a:gd name="T81" fmla="*/ 64 h 95"/>
                <a:gd name="T82" fmla="*/ 63 w 77"/>
                <a:gd name="T83" fmla="*/ 74 h 95"/>
                <a:gd name="T84" fmla="*/ 58 w 77"/>
                <a:gd name="T85" fmla="*/ 83 h 95"/>
                <a:gd name="T86" fmla="*/ 49 w 77"/>
                <a:gd name="T87" fmla="*/ 88 h 95"/>
                <a:gd name="T88" fmla="*/ 40 w 77"/>
                <a:gd name="T89" fmla="*/ 90 h 95"/>
                <a:gd name="T90" fmla="*/ 38 w 77"/>
                <a:gd name="T91" fmla="*/ 90 h 95"/>
                <a:gd name="T92" fmla="*/ 28 w 77"/>
                <a:gd name="T93" fmla="*/ 88 h 95"/>
                <a:gd name="T94" fmla="*/ 21 w 77"/>
                <a:gd name="T95" fmla="*/ 83 h 95"/>
                <a:gd name="T96" fmla="*/ 17 w 77"/>
                <a:gd name="T97" fmla="*/ 77 h 95"/>
                <a:gd name="T98" fmla="*/ 10 w 77"/>
                <a:gd name="T99" fmla="*/ 62 h 95"/>
                <a:gd name="T100" fmla="*/ 9 w 77"/>
                <a:gd name="T101" fmla="*/ 53 h 95"/>
                <a:gd name="T102" fmla="*/ 6 w 77"/>
                <a:gd name="T103" fmla="*/ 28 h 95"/>
                <a:gd name="T104" fmla="*/ 6 w 77"/>
                <a:gd name="T105" fmla="*/ 26 h 95"/>
                <a:gd name="T106" fmla="*/ 4 w 77"/>
                <a:gd name="T107" fmla="*/ 28 h 95"/>
                <a:gd name="T108" fmla="*/ 23 w 77"/>
                <a:gd name="T109" fmla="*/ 21 h 95"/>
                <a:gd name="T110" fmla="*/ 35 w 77"/>
                <a:gd name="T111" fmla="*/ 12 h 95"/>
                <a:gd name="T112" fmla="*/ 40 w 77"/>
                <a:gd name="T113" fmla="*/ 8 h 95"/>
                <a:gd name="T114" fmla="*/ 41 w 77"/>
                <a:gd name="T115" fmla="*/ 7 h 95"/>
                <a:gd name="T116" fmla="*/ 40 w 77"/>
                <a:gd name="T117" fmla="*/ 4 h 95"/>
                <a:gd name="T118" fmla="*/ 40 w 77"/>
                <a:gd name="T119" fmla="*/ 4 h 9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77" h="95">
                  <a:moveTo>
                    <a:pt x="40" y="4"/>
                  </a:moveTo>
                  <a:lnTo>
                    <a:pt x="37" y="4"/>
                  </a:lnTo>
                  <a:lnTo>
                    <a:pt x="35" y="5"/>
                  </a:lnTo>
                  <a:lnTo>
                    <a:pt x="28" y="11"/>
                  </a:lnTo>
                  <a:lnTo>
                    <a:pt x="11" y="19"/>
                  </a:lnTo>
                  <a:lnTo>
                    <a:pt x="4" y="22"/>
                  </a:lnTo>
                  <a:lnTo>
                    <a:pt x="3" y="24"/>
                  </a:lnTo>
                  <a:lnTo>
                    <a:pt x="0" y="24"/>
                  </a:lnTo>
                  <a:lnTo>
                    <a:pt x="0" y="25"/>
                  </a:lnTo>
                  <a:lnTo>
                    <a:pt x="0" y="28"/>
                  </a:lnTo>
                  <a:lnTo>
                    <a:pt x="2" y="43"/>
                  </a:lnTo>
                  <a:lnTo>
                    <a:pt x="3" y="55"/>
                  </a:lnTo>
                  <a:lnTo>
                    <a:pt x="6" y="66"/>
                  </a:lnTo>
                  <a:lnTo>
                    <a:pt x="10" y="77"/>
                  </a:lnTo>
                  <a:lnTo>
                    <a:pt x="17" y="87"/>
                  </a:lnTo>
                  <a:lnTo>
                    <a:pt x="21" y="90"/>
                  </a:lnTo>
                  <a:lnTo>
                    <a:pt x="27" y="94"/>
                  </a:lnTo>
                  <a:lnTo>
                    <a:pt x="33" y="95"/>
                  </a:lnTo>
                  <a:lnTo>
                    <a:pt x="38" y="95"/>
                  </a:lnTo>
                  <a:lnTo>
                    <a:pt x="40" y="95"/>
                  </a:lnTo>
                  <a:lnTo>
                    <a:pt x="47" y="95"/>
                  </a:lnTo>
                  <a:lnTo>
                    <a:pt x="52" y="94"/>
                  </a:lnTo>
                  <a:lnTo>
                    <a:pt x="58" y="90"/>
                  </a:lnTo>
                  <a:lnTo>
                    <a:pt x="62" y="87"/>
                  </a:lnTo>
                  <a:lnTo>
                    <a:pt x="66" y="80"/>
                  </a:lnTo>
                  <a:lnTo>
                    <a:pt x="70" y="71"/>
                  </a:lnTo>
                  <a:lnTo>
                    <a:pt x="73" y="63"/>
                  </a:lnTo>
                  <a:lnTo>
                    <a:pt x="76" y="55"/>
                  </a:lnTo>
                  <a:lnTo>
                    <a:pt x="77" y="38"/>
                  </a:lnTo>
                  <a:lnTo>
                    <a:pt x="77" y="28"/>
                  </a:lnTo>
                  <a:lnTo>
                    <a:pt x="77" y="25"/>
                  </a:lnTo>
                  <a:lnTo>
                    <a:pt x="77" y="24"/>
                  </a:lnTo>
                  <a:lnTo>
                    <a:pt x="76" y="24"/>
                  </a:lnTo>
                  <a:lnTo>
                    <a:pt x="75" y="22"/>
                  </a:lnTo>
                  <a:lnTo>
                    <a:pt x="55" y="14"/>
                  </a:lnTo>
                  <a:lnTo>
                    <a:pt x="45" y="7"/>
                  </a:lnTo>
                  <a:lnTo>
                    <a:pt x="42" y="5"/>
                  </a:lnTo>
                  <a:lnTo>
                    <a:pt x="42" y="4"/>
                  </a:lnTo>
                  <a:lnTo>
                    <a:pt x="42" y="0"/>
                  </a:lnTo>
                  <a:lnTo>
                    <a:pt x="38" y="1"/>
                  </a:lnTo>
                  <a:lnTo>
                    <a:pt x="37" y="1"/>
                  </a:lnTo>
                  <a:lnTo>
                    <a:pt x="37" y="4"/>
                  </a:lnTo>
                  <a:lnTo>
                    <a:pt x="40" y="4"/>
                  </a:lnTo>
                  <a:lnTo>
                    <a:pt x="40" y="7"/>
                  </a:lnTo>
                  <a:lnTo>
                    <a:pt x="40" y="4"/>
                  </a:lnTo>
                  <a:lnTo>
                    <a:pt x="37" y="4"/>
                  </a:lnTo>
                  <a:lnTo>
                    <a:pt x="37" y="7"/>
                  </a:lnTo>
                  <a:lnTo>
                    <a:pt x="40" y="8"/>
                  </a:lnTo>
                  <a:lnTo>
                    <a:pt x="42" y="12"/>
                  </a:lnTo>
                  <a:lnTo>
                    <a:pt x="48" y="15"/>
                  </a:lnTo>
                  <a:lnTo>
                    <a:pt x="65" y="25"/>
                  </a:lnTo>
                  <a:lnTo>
                    <a:pt x="73" y="28"/>
                  </a:lnTo>
                  <a:lnTo>
                    <a:pt x="75" y="25"/>
                  </a:lnTo>
                  <a:lnTo>
                    <a:pt x="72" y="25"/>
                  </a:lnTo>
                  <a:lnTo>
                    <a:pt x="72" y="28"/>
                  </a:lnTo>
                  <a:lnTo>
                    <a:pt x="72" y="43"/>
                  </a:lnTo>
                  <a:lnTo>
                    <a:pt x="70" y="53"/>
                  </a:lnTo>
                  <a:lnTo>
                    <a:pt x="68" y="64"/>
                  </a:lnTo>
                  <a:lnTo>
                    <a:pt x="63" y="74"/>
                  </a:lnTo>
                  <a:lnTo>
                    <a:pt x="58" y="83"/>
                  </a:lnTo>
                  <a:lnTo>
                    <a:pt x="54" y="85"/>
                  </a:lnTo>
                  <a:lnTo>
                    <a:pt x="49" y="88"/>
                  </a:lnTo>
                  <a:lnTo>
                    <a:pt x="45" y="90"/>
                  </a:lnTo>
                  <a:lnTo>
                    <a:pt x="40" y="90"/>
                  </a:lnTo>
                  <a:lnTo>
                    <a:pt x="38" y="90"/>
                  </a:lnTo>
                  <a:lnTo>
                    <a:pt x="34" y="90"/>
                  </a:lnTo>
                  <a:lnTo>
                    <a:pt x="28" y="88"/>
                  </a:lnTo>
                  <a:lnTo>
                    <a:pt x="24" y="85"/>
                  </a:lnTo>
                  <a:lnTo>
                    <a:pt x="21" y="83"/>
                  </a:lnTo>
                  <a:lnTo>
                    <a:pt x="17" y="77"/>
                  </a:lnTo>
                  <a:lnTo>
                    <a:pt x="13" y="69"/>
                  </a:lnTo>
                  <a:lnTo>
                    <a:pt x="10" y="62"/>
                  </a:lnTo>
                  <a:lnTo>
                    <a:pt x="9" y="53"/>
                  </a:lnTo>
                  <a:lnTo>
                    <a:pt x="7" y="38"/>
                  </a:lnTo>
                  <a:lnTo>
                    <a:pt x="6" y="28"/>
                  </a:lnTo>
                  <a:lnTo>
                    <a:pt x="6" y="26"/>
                  </a:lnTo>
                  <a:lnTo>
                    <a:pt x="3" y="26"/>
                  </a:lnTo>
                  <a:lnTo>
                    <a:pt x="4" y="28"/>
                  </a:lnTo>
                  <a:lnTo>
                    <a:pt x="23" y="21"/>
                  </a:lnTo>
                  <a:lnTo>
                    <a:pt x="35" y="12"/>
                  </a:lnTo>
                  <a:lnTo>
                    <a:pt x="40" y="8"/>
                  </a:lnTo>
                  <a:lnTo>
                    <a:pt x="41" y="7"/>
                  </a:lnTo>
                  <a:lnTo>
                    <a:pt x="42" y="4"/>
                  </a:lnTo>
                  <a:lnTo>
                    <a:pt x="40" y="4"/>
                  </a:lnTo>
                  <a:lnTo>
                    <a:pt x="40" y="7"/>
                  </a:lnTo>
                  <a:lnTo>
                    <a:pt x="40" y="4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 of a Slide </a:t>
            </a:r>
            <a:br>
              <a:rPr lang="en-US" altLang="en-US" smtClean="0"/>
            </a:br>
            <a:r>
              <a:rPr lang="en-US" altLang="en-US" sz="1800" smtClean="0"/>
              <a:t>(Minimalized) </a:t>
            </a:r>
            <a:endParaRPr lang="en-US" altLang="en-US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  <p:sp>
        <p:nvSpPr>
          <p:cNvPr id="1090" name="Rectangle 1089"/>
          <p:cNvSpPr/>
          <p:nvPr/>
        </p:nvSpPr>
        <p:spPr>
          <a:xfrm>
            <a:off x="4716463" y="2590800"/>
            <a:ext cx="3908425" cy="23764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</a:rPr>
              <a:t>Your Image Here</a:t>
            </a:r>
          </a:p>
        </p:txBody>
      </p:sp>
      <p:sp>
        <p:nvSpPr>
          <p:cNvPr id="6150" name="TextBox 1090"/>
          <p:cNvSpPr txBox="1">
            <a:spLocks noChangeArrowheads="1"/>
          </p:cNvSpPr>
          <p:nvPr/>
        </p:nvSpPr>
        <p:spPr bwMode="auto">
          <a:xfrm>
            <a:off x="4572000" y="1933575"/>
            <a:ext cx="1693863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>
                <a:solidFill>
                  <a:schemeClr val="bg1"/>
                </a:solidFill>
              </a:rPr>
              <a:t>Your Page Name – Internet Web Browser</a:t>
            </a:r>
          </a:p>
        </p:txBody>
      </p:sp>
      <p:sp>
        <p:nvSpPr>
          <p:cNvPr id="6151" name="TextBox 1091"/>
          <p:cNvSpPr txBox="1">
            <a:spLocks noChangeArrowheads="1"/>
          </p:cNvSpPr>
          <p:nvPr/>
        </p:nvSpPr>
        <p:spPr bwMode="auto">
          <a:xfrm>
            <a:off x="4876800" y="2060575"/>
            <a:ext cx="13509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/>
              <a:t>http://www.yourdomainname.co.uk/</a:t>
            </a:r>
            <a:endParaRPr lang="en-GB" altLang="en-US" sz="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latin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latin typeface="Arial" panose="020B0604020202020204" pitchFamily="34" charset="0"/>
              </a:rPr>
              <a:t>  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251</Words>
  <Application>Microsoft Office PowerPoint</Application>
  <PresentationFormat>On-screen Show (4:3)</PresentationFormat>
  <Paragraphs>41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Web Browser Template Your Name</vt:lpstr>
      <vt:lpstr>Example of a Slide (Full Screen)</vt:lpstr>
      <vt:lpstr>Example of a Slide  (Partially Minimalized) </vt:lpstr>
      <vt:lpstr>Example of a Slide  (Minimalized) 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Browser PowerPoint Presentation</dc:title>
  <dc:creator>Windows User</dc:creator>
  <cp:lastModifiedBy>Jonty Pearce</cp:lastModifiedBy>
  <cp:revision>15</cp:revision>
  <dcterms:created xsi:type="dcterms:W3CDTF">2011-04-06T17:35:40Z</dcterms:created>
  <dcterms:modified xsi:type="dcterms:W3CDTF">2015-02-22T11:18:00Z</dcterms:modified>
</cp:coreProperties>
</file>