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8" r:id="rId2"/>
    <p:sldId id="260" r:id="rId3"/>
    <p:sldId id="259" r:id="rId4"/>
  </p:sldIdLst>
  <p:sldSz cx="9144000" cy="6858000" type="screen4x3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593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FF"/>
    <a:srgbClr val="FF5050"/>
    <a:srgbClr val="0033CC"/>
    <a:srgbClr val="33CCFF"/>
    <a:srgbClr val="FFFF00"/>
    <a:srgbClr val="FFCCFF"/>
    <a:srgbClr val="FF9900"/>
    <a:srgbClr val="FF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699" autoAdjust="0"/>
    <p:restoredTop sz="94660"/>
  </p:normalViewPr>
  <p:slideViewPr>
    <p:cSldViewPr>
      <p:cViewPr>
        <p:scale>
          <a:sx n="75" d="100"/>
          <a:sy n="75" d="100"/>
        </p:scale>
        <p:origin x="-1104" y="102"/>
      </p:cViewPr>
      <p:guideLst>
        <p:guide orient="horz" pos="1593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3822" y="-120"/>
      </p:cViewPr>
      <p:guideLst>
        <p:guide orient="horz" pos="2880"/>
        <p:guide pos="2160"/>
      </p:guideLst>
    </p:cSldViewPr>
  </p:notesViewPr>
  <p:gridSpacing cx="90012" cy="90012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2F7244BC-6C8B-435A-B4B0-B51DB7BC73B0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B64741B6-4400-4644-B4F5-DBBBC845FF8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8578155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364FE9C-9411-498C-9781-A617C3C70D9E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3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6147" name="Rectangle 2"/>
          <p:cNvSpPr>
            <a:spLocks noRo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9265496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3DF376-33A3-47C4-8C34-68F0E3CC273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3735513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98449C-BC5E-4989-8C59-A21ADB73BD2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6260794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2F44BC-28E7-43AD-947E-F988EF34972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0873415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6D703B-FCE8-465D-8EFD-A45F8DC6400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43519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82D697-5990-47C5-8710-5081C8F46C9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7756187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DF256C-87E0-4983-86B6-E684DFE2440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4824876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78EB0C-D95F-4666-83A1-225375E768B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806841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BEF1E3-4F51-4FCA-913E-5D4C8BB681C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2014775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A620C4-12EC-43A2-8ACF-CD26CEB0A0C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745297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C4693D-AC48-4899-A372-4DDB7667EDD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4035819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A0BD99-57F8-48FA-87FE-C8E1092B155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675305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30DE04A5-9067-451B-A187-38E5F336895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esentationmagazine.com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>
          <a:xfrm>
            <a:off x="457200" y="7938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sz="4000" smtClean="0"/>
              <a:t>Editable Periodic Table</a:t>
            </a:r>
            <a:endParaRPr lang="en-GB" altLang="en-US" sz="4000" smtClean="0"/>
          </a:p>
        </p:txBody>
      </p:sp>
      <p:grpSp>
        <p:nvGrpSpPr>
          <p:cNvPr id="3075" name="Group 195"/>
          <p:cNvGrpSpPr>
            <a:grpSpLocks/>
          </p:cNvGrpSpPr>
          <p:nvPr/>
        </p:nvGrpSpPr>
        <p:grpSpPr bwMode="auto">
          <a:xfrm rot="-5400000">
            <a:off x="1720056" y="4974432"/>
            <a:ext cx="363537" cy="1155700"/>
            <a:chOff x="385" y="3294"/>
            <a:chExt cx="227" cy="724"/>
          </a:xfrm>
        </p:grpSpPr>
        <p:sp>
          <p:nvSpPr>
            <p:cNvPr id="4" name="Rectangle 175"/>
            <p:cNvSpPr>
              <a:spLocks noChangeArrowheads="1"/>
            </p:cNvSpPr>
            <p:nvPr/>
          </p:nvSpPr>
          <p:spPr bwMode="auto">
            <a:xfrm>
              <a:off x="385" y="3294"/>
              <a:ext cx="227" cy="226"/>
            </a:xfrm>
            <a:prstGeom prst="rect">
              <a:avLst/>
            </a:prstGeom>
            <a:solidFill>
              <a:srgbClr val="33CC3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defRPr/>
              </a:pPr>
              <a:endParaRPr lang="en-GB" sz="1050">
                <a:latin typeface="Arial" charset="0"/>
                <a:cs typeface="+mn-cs"/>
              </a:endParaRPr>
            </a:p>
          </p:txBody>
        </p:sp>
        <p:sp>
          <p:nvSpPr>
            <p:cNvPr id="3313" name="Text Box 185"/>
            <p:cNvSpPr txBox="1">
              <a:spLocks noChangeArrowheads="1"/>
            </p:cNvSpPr>
            <p:nvPr/>
          </p:nvSpPr>
          <p:spPr bwMode="auto">
            <a:xfrm rot="5400000">
              <a:off x="263" y="3704"/>
              <a:ext cx="482" cy="14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GB" altLang="en-US" sz="900"/>
                <a:t>Non metals</a:t>
              </a:r>
            </a:p>
          </p:txBody>
        </p:sp>
      </p:grpSp>
      <p:grpSp>
        <p:nvGrpSpPr>
          <p:cNvPr id="3076" name="Group 196"/>
          <p:cNvGrpSpPr>
            <a:grpSpLocks/>
          </p:cNvGrpSpPr>
          <p:nvPr/>
        </p:nvGrpSpPr>
        <p:grpSpPr bwMode="auto">
          <a:xfrm rot="-5400000">
            <a:off x="3736975" y="4732338"/>
            <a:ext cx="392113" cy="1639887"/>
            <a:chOff x="707" y="3294"/>
            <a:chExt cx="245" cy="1028"/>
          </a:xfrm>
        </p:grpSpPr>
        <p:sp>
          <p:nvSpPr>
            <p:cNvPr id="7" name="Rectangle 183"/>
            <p:cNvSpPr>
              <a:spLocks noChangeArrowheads="1"/>
            </p:cNvSpPr>
            <p:nvPr/>
          </p:nvSpPr>
          <p:spPr bwMode="auto">
            <a:xfrm>
              <a:off x="725" y="3294"/>
              <a:ext cx="227" cy="22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defRPr/>
              </a:pPr>
              <a:endParaRPr lang="en-GB" sz="1050">
                <a:latin typeface="Arial" charset="0"/>
                <a:cs typeface="+mn-cs"/>
              </a:endParaRPr>
            </a:p>
          </p:txBody>
        </p:sp>
        <p:sp>
          <p:nvSpPr>
            <p:cNvPr id="3311" name="Text Box 186"/>
            <p:cNvSpPr txBox="1">
              <a:spLocks noChangeArrowheads="1"/>
            </p:cNvSpPr>
            <p:nvPr/>
          </p:nvSpPr>
          <p:spPr bwMode="auto">
            <a:xfrm rot="5400000">
              <a:off x="424" y="3808"/>
              <a:ext cx="797" cy="2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GB" altLang="en-US" sz="900"/>
                <a:t>Transitional 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GB" altLang="en-US" sz="900"/>
                <a:t>metals</a:t>
              </a:r>
            </a:p>
          </p:txBody>
        </p:sp>
      </p:grpSp>
      <p:grpSp>
        <p:nvGrpSpPr>
          <p:cNvPr id="3077" name="Group 204"/>
          <p:cNvGrpSpPr>
            <a:grpSpLocks/>
          </p:cNvGrpSpPr>
          <p:nvPr/>
        </p:nvGrpSpPr>
        <p:grpSpPr bwMode="auto">
          <a:xfrm rot="-5400000">
            <a:off x="4918869" y="5017294"/>
            <a:ext cx="363537" cy="1069975"/>
            <a:chOff x="1066" y="3294"/>
            <a:chExt cx="227" cy="670"/>
          </a:xfrm>
        </p:grpSpPr>
        <p:sp>
          <p:nvSpPr>
            <p:cNvPr id="10" name="Rectangle 182"/>
            <p:cNvSpPr>
              <a:spLocks noChangeArrowheads="1"/>
            </p:cNvSpPr>
            <p:nvPr/>
          </p:nvSpPr>
          <p:spPr bwMode="auto">
            <a:xfrm>
              <a:off x="1066" y="3294"/>
              <a:ext cx="227" cy="226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defRPr/>
              </a:pPr>
              <a:endParaRPr lang="en-GB" sz="1050">
                <a:latin typeface="Arial" charset="0"/>
                <a:cs typeface="+mn-cs"/>
              </a:endParaRPr>
            </a:p>
          </p:txBody>
        </p:sp>
        <p:sp>
          <p:nvSpPr>
            <p:cNvPr id="3309" name="Text Box 187"/>
            <p:cNvSpPr txBox="1">
              <a:spLocks noChangeArrowheads="1"/>
            </p:cNvSpPr>
            <p:nvPr/>
          </p:nvSpPr>
          <p:spPr bwMode="auto">
            <a:xfrm rot="5400000">
              <a:off x="999" y="3671"/>
              <a:ext cx="441" cy="14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GB" altLang="en-US" sz="900"/>
                <a:t>Metalloids</a:t>
              </a:r>
            </a:p>
          </p:txBody>
        </p:sp>
      </p:grpSp>
      <p:grpSp>
        <p:nvGrpSpPr>
          <p:cNvPr id="3078" name="Group 197"/>
          <p:cNvGrpSpPr>
            <a:grpSpLocks/>
          </p:cNvGrpSpPr>
          <p:nvPr/>
        </p:nvGrpSpPr>
        <p:grpSpPr bwMode="auto">
          <a:xfrm rot="-5400000">
            <a:off x="3496469" y="5423694"/>
            <a:ext cx="361950" cy="1106488"/>
            <a:chOff x="1406" y="3294"/>
            <a:chExt cx="227" cy="693"/>
          </a:xfrm>
        </p:grpSpPr>
        <p:sp>
          <p:nvSpPr>
            <p:cNvPr id="13" name="Rectangle 178"/>
            <p:cNvSpPr>
              <a:spLocks noChangeArrowheads="1"/>
            </p:cNvSpPr>
            <p:nvPr/>
          </p:nvSpPr>
          <p:spPr bwMode="auto">
            <a:xfrm>
              <a:off x="1406" y="3294"/>
              <a:ext cx="227" cy="226"/>
            </a:xfrm>
            <a:prstGeom prst="rect">
              <a:avLst/>
            </a:prstGeom>
            <a:solidFill>
              <a:srgbClr val="FF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defRPr/>
              </a:pPr>
              <a:endParaRPr lang="en-GB" sz="1050">
                <a:latin typeface="Arial" charset="0"/>
                <a:cs typeface="+mn-cs"/>
              </a:endParaRPr>
            </a:p>
          </p:txBody>
        </p:sp>
        <p:sp>
          <p:nvSpPr>
            <p:cNvPr id="3307" name="Text Box 188"/>
            <p:cNvSpPr txBox="1">
              <a:spLocks noChangeArrowheads="1"/>
            </p:cNvSpPr>
            <p:nvPr/>
          </p:nvSpPr>
          <p:spPr bwMode="auto">
            <a:xfrm rot="5400000">
              <a:off x="1292" y="3682"/>
              <a:ext cx="465" cy="14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GB" altLang="en-US" sz="900"/>
                <a:t>Rare Earth</a:t>
              </a:r>
            </a:p>
          </p:txBody>
        </p:sp>
      </p:grpSp>
      <p:grpSp>
        <p:nvGrpSpPr>
          <p:cNvPr id="3079" name="Group 203"/>
          <p:cNvGrpSpPr>
            <a:grpSpLocks/>
          </p:cNvGrpSpPr>
          <p:nvPr/>
        </p:nvGrpSpPr>
        <p:grpSpPr bwMode="auto">
          <a:xfrm rot="-5400000">
            <a:off x="6488113" y="5033963"/>
            <a:ext cx="363537" cy="1036637"/>
            <a:chOff x="1746" y="3294"/>
            <a:chExt cx="227" cy="650"/>
          </a:xfrm>
        </p:grpSpPr>
        <p:sp>
          <p:nvSpPr>
            <p:cNvPr id="16" name="Rectangle 180"/>
            <p:cNvSpPr>
              <a:spLocks noChangeArrowheads="1"/>
            </p:cNvSpPr>
            <p:nvPr/>
          </p:nvSpPr>
          <p:spPr bwMode="auto">
            <a:xfrm>
              <a:off x="1746" y="3294"/>
              <a:ext cx="227" cy="226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defRPr/>
              </a:pPr>
              <a:endParaRPr lang="en-GB" sz="1050">
                <a:latin typeface="Arial" charset="0"/>
                <a:cs typeface="+mn-cs"/>
              </a:endParaRPr>
            </a:p>
          </p:txBody>
        </p:sp>
        <p:sp>
          <p:nvSpPr>
            <p:cNvPr id="3305" name="Text Box 190"/>
            <p:cNvSpPr txBox="1">
              <a:spLocks noChangeArrowheads="1"/>
            </p:cNvSpPr>
            <p:nvPr/>
          </p:nvSpPr>
          <p:spPr bwMode="auto">
            <a:xfrm rot="5400000">
              <a:off x="1655" y="3661"/>
              <a:ext cx="421" cy="14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GB" altLang="en-US" sz="900"/>
                <a:t>Halogens</a:t>
              </a:r>
            </a:p>
          </p:txBody>
        </p:sp>
      </p:grpSp>
      <p:grpSp>
        <p:nvGrpSpPr>
          <p:cNvPr id="3080" name="Group 200"/>
          <p:cNvGrpSpPr>
            <a:grpSpLocks/>
          </p:cNvGrpSpPr>
          <p:nvPr/>
        </p:nvGrpSpPr>
        <p:grpSpPr bwMode="auto">
          <a:xfrm rot="-5400000">
            <a:off x="4991100" y="5370513"/>
            <a:ext cx="361950" cy="1212850"/>
            <a:chOff x="2086" y="3294"/>
            <a:chExt cx="227" cy="760"/>
          </a:xfrm>
        </p:grpSpPr>
        <p:sp>
          <p:nvSpPr>
            <p:cNvPr id="19" name="Rectangle 177"/>
            <p:cNvSpPr>
              <a:spLocks noChangeArrowheads="1"/>
            </p:cNvSpPr>
            <p:nvPr/>
          </p:nvSpPr>
          <p:spPr bwMode="auto">
            <a:xfrm>
              <a:off x="2086" y="3294"/>
              <a:ext cx="227" cy="226"/>
            </a:xfrm>
            <a:prstGeom prst="rect">
              <a:avLst/>
            </a:prstGeom>
            <a:solidFill>
              <a:srgbClr val="FF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defRPr/>
              </a:pPr>
              <a:endParaRPr lang="en-GB" sz="1050">
                <a:latin typeface="Arial" charset="0"/>
                <a:cs typeface="+mn-cs"/>
              </a:endParaRPr>
            </a:p>
          </p:txBody>
        </p:sp>
        <p:sp>
          <p:nvSpPr>
            <p:cNvPr id="3303" name="Text Box 191"/>
            <p:cNvSpPr txBox="1">
              <a:spLocks noChangeArrowheads="1"/>
            </p:cNvSpPr>
            <p:nvPr/>
          </p:nvSpPr>
          <p:spPr bwMode="auto">
            <a:xfrm rot="5400000">
              <a:off x="1940" y="3716"/>
              <a:ext cx="530" cy="14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GB" altLang="en-US" sz="900"/>
                <a:t>Other metals</a:t>
              </a:r>
            </a:p>
          </p:txBody>
        </p:sp>
      </p:grpSp>
      <p:grpSp>
        <p:nvGrpSpPr>
          <p:cNvPr id="3081" name="Group 202"/>
          <p:cNvGrpSpPr>
            <a:grpSpLocks/>
          </p:cNvGrpSpPr>
          <p:nvPr/>
        </p:nvGrpSpPr>
        <p:grpSpPr bwMode="auto">
          <a:xfrm rot="-5400000">
            <a:off x="1773238" y="5346700"/>
            <a:ext cx="361950" cy="1260475"/>
            <a:chOff x="2426" y="3294"/>
            <a:chExt cx="227" cy="790"/>
          </a:xfrm>
        </p:grpSpPr>
        <p:sp>
          <p:nvSpPr>
            <p:cNvPr id="22" name="Rectangle 179"/>
            <p:cNvSpPr>
              <a:spLocks noChangeArrowheads="1"/>
            </p:cNvSpPr>
            <p:nvPr/>
          </p:nvSpPr>
          <p:spPr bwMode="auto">
            <a:xfrm>
              <a:off x="2426" y="3294"/>
              <a:ext cx="227" cy="226"/>
            </a:xfrm>
            <a:prstGeom prst="rect">
              <a:avLst/>
            </a:prstGeom>
            <a:solidFill>
              <a:srgbClr val="FF5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defRPr/>
              </a:pPr>
              <a:endParaRPr lang="en-GB" sz="1050">
                <a:latin typeface="Arial" charset="0"/>
                <a:cs typeface="+mn-cs"/>
              </a:endParaRPr>
            </a:p>
          </p:txBody>
        </p:sp>
        <p:sp>
          <p:nvSpPr>
            <p:cNvPr id="3301" name="Text Box 192"/>
            <p:cNvSpPr txBox="1">
              <a:spLocks noChangeArrowheads="1"/>
            </p:cNvSpPr>
            <p:nvPr/>
          </p:nvSpPr>
          <p:spPr bwMode="auto">
            <a:xfrm rot="5400000">
              <a:off x="2265" y="3730"/>
              <a:ext cx="562" cy="14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GB" altLang="en-US" sz="900"/>
                <a:t>Alkaline Earth</a:t>
              </a:r>
            </a:p>
          </p:txBody>
        </p:sp>
      </p:grpSp>
      <p:grpSp>
        <p:nvGrpSpPr>
          <p:cNvPr id="3082" name="Group 198"/>
          <p:cNvGrpSpPr>
            <a:grpSpLocks/>
          </p:cNvGrpSpPr>
          <p:nvPr/>
        </p:nvGrpSpPr>
        <p:grpSpPr bwMode="auto">
          <a:xfrm rot="-5400000">
            <a:off x="6600825" y="5341938"/>
            <a:ext cx="361950" cy="1270000"/>
            <a:chOff x="2767" y="3294"/>
            <a:chExt cx="227" cy="797"/>
          </a:xfrm>
        </p:grpSpPr>
        <p:sp>
          <p:nvSpPr>
            <p:cNvPr id="25" name="Rectangle 176"/>
            <p:cNvSpPr>
              <a:spLocks noChangeArrowheads="1"/>
            </p:cNvSpPr>
            <p:nvPr/>
          </p:nvSpPr>
          <p:spPr bwMode="auto">
            <a:xfrm>
              <a:off x="2767" y="3294"/>
              <a:ext cx="227" cy="226"/>
            </a:xfrm>
            <a:prstGeom prst="rect">
              <a:avLst/>
            </a:prstGeom>
            <a:solidFill>
              <a:srgbClr val="33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defRPr/>
              </a:pPr>
              <a:endParaRPr lang="en-GB" sz="1050">
                <a:latin typeface="Arial" charset="0"/>
                <a:cs typeface="+mn-cs"/>
              </a:endParaRPr>
            </a:p>
          </p:txBody>
        </p:sp>
        <p:sp>
          <p:nvSpPr>
            <p:cNvPr id="3299" name="Text Box 193"/>
            <p:cNvSpPr txBox="1">
              <a:spLocks noChangeArrowheads="1"/>
            </p:cNvSpPr>
            <p:nvPr/>
          </p:nvSpPr>
          <p:spPr bwMode="auto">
            <a:xfrm rot="5400000">
              <a:off x="2602" y="3733"/>
              <a:ext cx="570" cy="14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GB" altLang="en-US" sz="900"/>
                <a:t>Nobel Gasses</a:t>
              </a:r>
            </a:p>
          </p:txBody>
        </p:sp>
      </p:grpSp>
      <p:grpSp>
        <p:nvGrpSpPr>
          <p:cNvPr id="3083" name="Group 201"/>
          <p:cNvGrpSpPr>
            <a:grpSpLocks/>
          </p:cNvGrpSpPr>
          <p:nvPr/>
        </p:nvGrpSpPr>
        <p:grpSpPr bwMode="auto">
          <a:xfrm rot="-5400000">
            <a:off x="1741488" y="5824537"/>
            <a:ext cx="361950" cy="1196975"/>
            <a:chOff x="3107" y="3294"/>
            <a:chExt cx="227" cy="750"/>
          </a:xfrm>
        </p:grpSpPr>
        <p:sp>
          <p:nvSpPr>
            <p:cNvPr id="28" name="Rectangle 181"/>
            <p:cNvSpPr>
              <a:spLocks noChangeArrowheads="1"/>
            </p:cNvSpPr>
            <p:nvPr/>
          </p:nvSpPr>
          <p:spPr bwMode="auto">
            <a:xfrm>
              <a:off x="3107" y="3294"/>
              <a:ext cx="227" cy="226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defRPr/>
              </a:pPr>
              <a:endParaRPr lang="en-GB" sz="1050">
                <a:latin typeface="Arial" charset="0"/>
                <a:cs typeface="+mn-cs"/>
              </a:endParaRPr>
            </a:p>
          </p:txBody>
        </p:sp>
        <p:sp>
          <p:nvSpPr>
            <p:cNvPr id="3297" name="Text Box 194"/>
            <p:cNvSpPr txBox="1">
              <a:spLocks noChangeArrowheads="1"/>
            </p:cNvSpPr>
            <p:nvPr/>
          </p:nvSpPr>
          <p:spPr bwMode="auto">
            <a:xfrm rot="5400000">
              <a:off x="2965" y="3710"/>
              <a:ext cx="522" cy="14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GB" altLang="en-US" sz="900"/>
                <a:t>Alkali Metals</a:t>
              </a:r>
            </a:p>
          </p:txBody>
        </p:sp>
      </p:grpSp>
      <p:sp>
        <p:nvSpPr>
          <p:cNvPr id="30" name="Rectangle 6"/>
          <p:cNvSpPr>
            <a:spLocks noChangeArrowheads="1"/>
          </p:cNvSpPr>
          <p:nvPr/>
        </p:nvSpPr>
        <p:spPr bwMode="auto">
          <a:xfrm>
            <a:off x="520700" y="638175"/>
            <a:ext cx="450850" cy="539750"/>
          </a:xfrm>
          <a:prstGeom prst="rect">
            <a:avLst/>
          </a:prstGeom>
          <a:solidFill>
            <a:srgbClr val="33CC3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2000" rIns="72000" anchor="ctr"/>
          <a:lstStyle/>
          <a:p>
            <a:pPr algn="ctr" eaLnBrk="1" hangingPunct="1">
              <a:defRPr/>
            </a:pPr>
            <a:r>
              <a:rPr lang="en-GB" sz="1050" b="1" dirty="0">
                <a:latin typeface="Arial" charset="0"/>
                <a:cs typeface="+mn-cs"/>
              </a:rPr>
              <a:t>H</a:t>
            </a:r>
          </a:p>
          <a:p>
            <a:pPr algn="ctr" eaLnBrk="1" hangingPunct="1">
              <a:defRPr/>
            </a:pPr>
            <a:r>
              <a:rPr lang="en-GB" sz="500" dirty="0">
                <a:latin typeface="Arial" charset="0"/>
                <a:cs typeface="+mn-cs"/>
              </a:rPr>
              <a:t>hydrogen</a:t>
            </a:r>
          </a:p>
        </p:txBody>
      </p:sp>
      <p:sp>
        <p:nvSpPr>
          <p:cNvPr id="31" name="Rectangle 7"/>
          <p:cNvSpPr>
            <a:spLocks noChangeArrowheads="1"/>
          </p:cNvSpPr>
          <p:nvPr/>
        </p:nvSpPr>
        <p:spPr bwMode="auto">
          <a:xfrm>
            <a:off x="520700" y="1177925"/>
            <a:ext cx="450850" cy="541338"/>
          </a:xfrm>
          <a:prstGeom prst="rect">
            <a:avLst/>
          </a:prstGeom>
          <a:solidFill>
            <a:srgbClr val="FF505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2000" rIns="72000" anchor="ctr"/>
          <a:lstStyle/>
          <a:p>
            <a:pPr algn="ctr" eaLnBrk="1" hangingPunct="1">
              <a:defRPr/>
            </a:pPr>
            <a:r>
              <a:rPr lang="en-GB" sz="1050" b="1" dirty="0">
                <a:latin typeface="Arial" charset="0"/>
                <a:cs typeface="+mn-cs"/>
              </a:rPr>
              <a:t>Li</a:t>
            </a:r>
          </a:p>
          <a:p>
            <a:pPr algn="ctr" eaLnBrk="1" hangingPunct="1">
              <a:defRPr/>
            </a:pPr>
            <a:r>
              <a:rPr lang="en-GB" sz="500" dirty="0">
                <a:latin typeface="Arial" charset="0"/>
                <a:cs typeface="+mn-cs"/>
              </a:rPr>
              <a:t>lithium</a:t>
            </a:r>
          </a:p>
        </p:txBody>
      </p:sp>
      <p:sp>
        <p:nvSpPr>
          <p:cNvPr id="32" name="Rectangle 8"/>
          <p:cNvSpPr>
            <a:spLocks noChangeArrowheads="1"/>
          </p:cNvSpPr>
          <p:nvPr/>
        </p:nvSpPr>
        <p:spPr bwMode="auto">
          <a:xfrm>
            <a:off x="520700" y="1719263"/>
            <a:ext cx="450850" cy="539750"/>
          </a:xfrm>
          <a:prstGeom prst="rect">
            <a:avLst/>
          </a:prstGeom>
          <a:solidFill>
            <a:srgbClr val="FF505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2000" rIns="72000" anchor="ctr"/>
          <a:lstStyle/>
          <a:p>
            <a:pPr algn="ctr" eaLnBrk="1" hangingPunct="1">
              <a:defRPr/>
            </a:pPr>
            <a:r>
              <a:rPr lang="en-GB" sz="1050" b="1" dirty="0">
                <a:latin typeface="Arial" charset="0"/>
                <a:cs typeface="+mn-cs"/>
              </a:rPr>
              <a:t>Na</a:t>
            </a:r>
          </a:p>
          <a:p>
            <a:pPr algn="ctr" eaLnBrk="1" hangingPunct="1">
              <a:defRPr/>
            </a:pPr>
            <a:r>
              <a:rPr lang="en-GB" sz="500" dirty="0">
                <a:latin typeface="Arial" charset="0"/>
                <a:cs typeface="+mn-cs"/>
              </a:rPr>
              <a:t>sodium</a:t>
            </a:r>
          </a:p>
        </p:txBody>
      </p:sp>
      <p:sp>
        <p:nvSpPr>
          <p:cNvPr id="33" name="Rectangle 9"/>
          <p:cNvSpPr>
            <a:spLocks noChangeArrowheads="1"/>
          </p:cNvSpPr>
          <p:nvPr/>
        </p:nvSpPr>
        <p:spPr bwMode="auto">
          <a:xfrm>
            <a:off x="520700" y="2259013"/>
            <a:ext cx="450850" cy="539750"/>
          </a:xfrm>
          <a:prstGeom prst="rect">
            <a:avLst/>
          </a:prstGeom>
          <a:solidFill>
            <a:srgbClr val="FF505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2000" rIns="72000" anchor="ctr"/>
          <a:lstStyle/>
          <a:p>
            <a:pPr algn="ctr" eaLnBrk="1" hangingPunct="1">
              <a:defRPr/>
            </a:pPr>
            <a:r>
              <a:rPr lang="en-GB" sz="1050" b="1" dirty="0">
                <a:latin typeface="Arial" charset="0"/>
                <a:cs typeface="+mn-cs"/>
              </a:rPr>
              <a:t>K</a:t>
            </a:r>
          </a:p>
          <a:p>
            <a:pPr algn="ctr" eaLnBrk="1" hangingPunct="1">
              <a:defRPr/>
            </a:pPr>
            <a:r>
              <a:rPr lang="en-GB" sz="500" dirty="0">
                <a:latin typeface="Arial" charset="0"/>
                <a:cs typeface="+mn-cs"/>
              </a:rPr>
              <a:t>potassium</a:t>
            </a:r>
          </a:p>
        </p:txBody>
      </p:sp>
      <p:sp>
        <p:nvSpPr>
          <p:cNvPr id="34" name="Rectangle 10"/>
          <p:cNvSpPr>
            <a:spLocks noChangeArrowheads="1"/>
          </p:cNvSpPr>
          <p:nvPr/>
        </p:nvSpPr>
        <p:spPr bwMode="auto">
          <a:xfrm>
            <a:off x="520700" y="2798763"/>
            <a:ext cx="450850" cy="539750"/>
          </a:xfrm>
          <a:prstGeom prst="rect">
            <a:avLst/>
          </a:prstGeom>
          <a:solidFill>
            <a:srgbClr val="FF505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2000" rIns="72000" anchor="ctr"/>
          <a:lstStyle/>
          <a:p>
            <a:pPr algn="ctr" eaLnBrk="1" hangingPunct="1">
              <a:defRPr/>
            </a:pPr>
            <a:r>
              <a:rPr lang="en-GB" sz="1050" b="1" dirty="0" err="1">
                <a:latin typeface="Arial" charset="0"/>
                <a:cs typeface="+mn-cs"/>
              </a:rPr>
              <a:t>Rb</a:t>
            </a:r>
            <a:endParaRPr lang="en-GB" sz="1050" b="1" dirty="0">
              <a:latin typeface="Arial" charset="0"/>
              <a:cs typeface="+mn-cs"/>
            </a:endParaRPr>
          </a:p>
          <a:p>
            <a:pPr algn="ctr" eaLnBrk="1" hangingPunct="1">
              <a:defRPr/>
            </a:pPr>
            <a:r>
              <a:rPr lang="en-GB" sz="500" dirty="0">
                <a:latin typeface="Arial" charset="0"/>
                <a:cs typeface="+mn-cs"/>
              </a:rPr>
              <a:t>rubidium </a:t>
            </a:r>
          </a:p>
        </p:txBody>
      </p:sp>
      <p:sp>
        <p:nvSpPr>
          <p:cNvPr id="35" name="Rectangle 11"/>
          <p:cNvSpPr>
            <a:spLocks noChangeArrowheads="1"/>
          </p:cNvSpPr>
          <p:nvPr/>
        </p:nvSpPr>
        <p:spPr bwMode="auto">
          <a:xfrm>
            <a:off x="520700" y="3338513"/>
            <a:ext cx="450850" cy="539750"/>
          </a:xfrm>
          <a:prstGeom prst="rect">
            <a:avLst/>
          </a:prstGeom>
          <a:solidFill>
            <a:srgbClr val="FF505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2000" rIns="72000" anchor="ctr"/>
          <a:lstStyle/>
          <a:p>
            <a:pPr algn="ctr" eaLnBrk="1" hangingPunct="1">
              <a:defRPr/>
            </a:pPr>
            <a:r>
              <a:rPr lang="en-GB" sz="1050" b="1" dirty="0">
                <a:latin typeface="Arial" charset="0"/>
                <a:cs typeface="+mn-cs"/>
              </a:rPr>
              <a:t>Cs</a:t>
            </a:r>
          </a:p>
          <a:p>
            <a:pPr algn="ctr" eaLnBrk="1" hangingPunct="1">
              <a:defRPr/>
            </a:pPr>
            <a:r>
              <a:rPr lang="en-GB" sz="500" dirty="0">
                <a:latin typeface="Arial" charset="0"/>
                <a:cs typeface="+mn-cs"/>
              </a:rPr>
              <a:t>caesium</a:t>
            </a:r>
          </a:p>
        </p:txBody>
      </p:sp>
      <p:sp>
        <p:nvSpPr>
          <p:cNvPr id="36" name="Rectangle 12"/>
          <p:cNvSpPr>
            <a:spLocks noChangeArrowheads="1"/>
          </p:cNvSpPr>
          <p:nvPr/>
        </p:nvSpPr>
        <p:spPr bwMode="auto">
          <a:xfrm>
            <a:off x="520700" y="3879850"/>
            <a:ext cx="450850" cy="539750"/>
          </a:xfrm>
          <a:prstGeom prst="rect">
            <a:avLst/>
          </a:prstGeom>
          <a:solidFill>
            <a:srgbClr val="FF505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2000" rIns="72000" anchor="ctr"/>
          <a:lstStyle/>
          <a:p>
            <a:pPr algn="ctr" eaLnBrk="1" hangingPunct="1">
              <a:defRPr/>
            </a:pPr>
            <a:r>
              <a:rPr lang="en-GB" sz="1050" b="1" dirty="0" err="1">
                <a:latin typeface="Arial" charset="0"/>
                <a:cs typeface="+mn-cs"/>
              </a:rPr>
              <a:t>Fr</a:t>
            </a:r>
            <a:endParaRPr lang="en-GB" sz="1050" b="1" dirty="0">
              <a:latin typeface="Arial" charset="0"/>
              <a:cs typeface="+mn-cs"/>
            </a:endParaRPr>
          </a:p>
          <a:p>
            <a:pPr algn="ctr" eaLnBrk="1" hangingPunct="1">
              <a:defRPr/>
            </a:pPr>
            <a:r>
              <a:rPr lang="en-GB" sz="500" dirty="0">
                <a:latin typeface="Arial" charset="0"/>
                <a:cs typeface="+mn-cs"/>
              </a:rPr>
              <a:t>francium</a:t>
            </a:r>
          </a:p>
        </p:txBody>
      </p:sp>
      <p:sp>
        <p:nvSpPr>
          <p:cNvPr id="37" name="Rectangle 30"/>
          <p:cNvSpPr>
            <a:spLocks noChangeArrowheads="1"/>
          </p:cNvSpPr>
          <p:nvPr/>
        </p:nvSpPr>
        <p:spPr bwMode="auto">
          <a:xfrm>
            <a:off x="971550" y="1177925"/>
            <a:ext cx="449263" cy="541338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2000" rIns="72000" anchor="ctr"/>
          <a:lstStyle/>
          <a:p>
            <a:pPr algn="ctr" eaLnBrk="1" hangingPunct="1">
              <a:defRPr/>
            </a:pPr>
            <a:r>
              <a:rPr lang="en-GB" sz="1050" b="1" dirty="0">
                <a:latin typeface="Arial" charset="0"/>
                <a:cs typeface="+mn-cs"/>
              </a:rPr>
              <a:t>Be</a:t>
            </a:r>
          </a:p>
          <a:p>
            <a:pPr algn="ctr" eaLnBrk="1" hangingPunct="1">
              <a:defRPr/>
            </a:pPr>
            <a:r>
              <a:rPr lang="en-GB" sz="500" dirty="0">
                <a:latin typeface="Arial" charset="0"/>
                <a:cs typeface="+mn-cs"/>
              </a:rPr>
              <a:t>beryllium</a:t>
            </a:r>
          </a:p>
        </p:txBody>
      </p:sp>
      <p:sp>
        <p:nvSpPr>
          <p:cNvPr id="38" name="Rectangle 31"/>
          <p:cNvSpPr>
            <a:spLocks noChangeArrowheads="1"/>
          </p:cNvSpPr>
          <p:nvPr/>
        </p:nvSpPr>
        <p:spPr bwMode="auto">
          <a:xfrm>
            <a:off x="971550" y="1719263"/>
            <a:ext cx="449263" cy="53975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2000" rIns="72000" anchor="ctr"/>
          <a:lstStyle/>
          <a:p>
            <a:pPr algn="ctr" eaLnBrk="1" hangingPunct="1">
              <a:defRPr/>
            </a:pPr>
            <a:r>
              <a:rPr lang="en-GB" sz="1050" b="1" dirty="0">
                <a:latin typeface="Arial" charset="0"/>
                <a:cs typeface="+mn-cs"/>
              </a:rPr>
              <a:t>Mg</a:t>
            </a:r>
          </a:p>
          <a:p>
            <a:pPr algn="ctr" eaLnBrk="1" hangingPunct="1">
              <a:defRPr/>
            </a:pPr>
            <a:r>
              <a:rPr lang="en-GB" sz="500" dirty="0">
                <a:latin typeface="Arial" charset="0"/>
                <a:cs typeface="+mn-cs"/>
              </a:rPr>
              <a:t>magnesium</a:t>
            </a:r>
          </a:p>
        </p:txBody>
      </p:sp>
      <p:sp>
        <p:nvSpPr>
          <p:cNvPr id="39" name="Rectangle 32"/>
          <p:cNvSpPr>
            <a:spLocks noChangeArrowheads="1"/>
          </p:cNvSpPr>
          <p:nvPr/>
        </p:nvSpPr>
        <p:spPr bwMode="auto">
          <a:xfrm>
            <a:off x="971550" y="2259013"/>
            <a:ext cx="449263" cy="53975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2000" rIns="72000" anchor="ctr"/>
          <a:lstStyle/>
          <a:p>
            <a:pPr algn="ctr" eaLnBrk="1" hangingPunct="1">
              <a:defRPr/>
            </a:pPr>
            <a:r>
              <a:rPr lang="en-GB" sz="1050" b="1" dirty="0" err="1">
                <a:latin typeface="Arial" charset="0"/>
                <a:cs typeface="+mn-cs"/>
              </a:rPr>
              <a:t>Ca</a:t>
            </a:r>
            <a:endParaRPr lang="en-GB" sz="1050" b="1" dirty="0">
              <a:latin typeface="Arial" charset="0"/>
              <a:cs typeface="+mn-cs"/>
            </a:endParaRPr>
          </a:p>
          <a:p>
            <a:pPr algn="ctr" eaLnBrk="1" hangingPunct="1">
              <a:defRPr/>
            </a:pPr>
            <a:r>
              <a:rPr lang="en-GB" sz="500" dirty="0">
                <a:latin typeface="Arial" charset="0"/>
                <a:cs typeface="+mn-cs"/>
              </a:rPr>
              <a:t>calcium</a:t>
            </a:r>
          </a:p>
        </p:txBody>
      </p:sp>
      <p:sp>
        <p:nvSpPr>
          <p:cNvPr id="40" name="Rectangle 33"/>
          <p:cNvSpPr>
            <a:spLocks noChangeArrowheads="1"/>
          </p:cNvSpPr>
          <p:nvPr/>
        </p:nvSpPr>
        <p:spPr bwMode="auto">
          <a:xfrm>
            <a:off x="971550" y="2798763"/>
            <a:ext cx="449263" cy="53975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2000" rIns="72000" anchor="ctr"/>
          <a:lstStyle/>
          <a:p>
            <a:pPr algn="ctr" eaLnBrk="1" hangingPunct="1">
              <a:defRPr/>
            </a:pPr>
            <a:r>
              <a:rPr lang="en-GB" sz="1050" b="1" dirty="0" err="1">
                <a:latin typeface="Arial" charset="0"/>
                <a:cs typeface="+mn-cs"/>
              </a:rPr>
              <a:t>Sr</a:t>
            </a:r>
            <a:endParaRPr lang="en-GB" sz="1050" b="1" dirty="0">
              <a:latin typeface="Arial" charset="0"/>
              <a:cs typeface="+mn-cs"/>
            </a:endParaRPr>
          </a:p>
          <a:p>
            <a:pPr algn="ctr" eaLnBrk="1" hangingPunct="1">
              <a:defRPr/>
            </a:pPr>
            <a:r>
              <a:rPr lang="en-GB" sz="500" dirty="0">
                <a:latin typeface="Arial" charset="0"/>
                <a:cs typeface="+mn-cs"/>
              </a:rPr>
              <a:t>strontium</a:t>
            </a:r>
          </a:p>
        </p:txBody>
      </p:sp>
      <p:sp>
        <p:nvSpPr>
          <p:cNvPr id="41" name="Rectangle 34"/>
          <p:cNvSpPr>
            <a:spLocks noChangeArrowheads="1"/>
          </p:cNvSpPr>
          <p:nvPr/>
        </p:nvSpPr>
        <p:spPr bwMode="auto">
          <a:xfrm>
            <a:off x="971550" y="3338513"/>
            <a:ext cx="449263" cy="53975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2000" rIns="72000" anchor="ctr"/>
          <a:lstStyle/>
          <a:p>
            <a:pPr algn="ctr" eaLnBrk="1" hangingPunct="1">
              <a:defRPr/>
            </a:pPr>
            <a:r>
              <a:rPr lang="en-GB" sz="1050" b="1" dirty="0">
                <a:latin typeface="Arial" charset="0"/>
                <a:cs typeface="+mn-cs"/>
              </a:rPr>
              <a:t>Ba</a:t>
            </a:r>
          </a:p>
          <a:p>
            <a:pPr algn="ctr" eaLnBrk="1" hangingPunct="1">
              <a:defRPr/>
            </a:pPr>
            <a:r>
              <a:rPr lang="en-GB" sz="500" dirty="0">
                <a:latin typeface="Arial" charset="0"/>
                <a:cs typeface="+mn-cs"/>
              </a:rPr>
              <a:t>barium</a:t>
            </a:r>
          </a:p>
        </p:txBody>
      </p:sp>
      <p:sp>
        <p:nvSpPr>
          <p:cNvPr id="42" name="Rectangle 35"/>
          <p:cNvSpPr>
            <a:spLocks noChangeArrowheads="1"/>
          </p:cNvSpPr>
          <p:nvPr/>
        </p:nvSpPr>
        <p:spPr bwMode="auto">
          <a:xfrm>
            <a:off x="971550" y="3879850"/>
            <a:ext cx="449263" cy="53975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2000" rIns="72000" anchor="ctr"/>
          <a:lstStyle/>
          <a:p>
            <a:pPr algn="ctr" eaLnBrk="1" hangingPunct="1">
              <a:defRPr/>
            </a:pPr>
            <a:r>
              <a:rPr lang="en-GB" sz="1050" b="1" dirty="0">
                <a:latin typeface="Arial" charset="0"/>
                <a:cs typeface="+mn-cs"/>
              </a:rPr>
              <a:t>Ra</a:t>
            </a:r>
          </a:p>
          <a:p>
            <a:pPr algn="ctr" eaLnBrk="1" hangingPunct="1">
              <a:defRPr/>
            </a:pPr>
            <a:r>
              <a:rPr lang="en-GB" sz="500" dirty="0">
                <a:latin typeface="Arial" charset="0"/>
                <a:cs typeface="+mn-cs"/>
              </a:rPr>
              <a:t>radium</a:t>
            </a:r>
          </a:p>
        </p:txBody>
      </p:sp>
      <p:sp>
        <p:nvSpPr>
          <p:cNvPr id="3097" name="Rectangle 38"/>
          <p:cNvSpPr>
            <a:spLocks noChangeArrowheads="1"/>
          </p:cNvSpPr>
          <p:nvPr/>
        </p:nvSpPr>
        <p:spPr bwMode="auto">
          <a:xfrm>
            <a:off x="1420813" y="3338513"/>
            <a:ext cx="450850" cy="539750"/>
          </a:xfrm>
          <a:prstGeom prst="rect">
            <a:avLst/>
          </a:prstGeom>
          <a:solidFill>
            <a:srgbClr val="FF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2000" rIns="72000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600"/>
          </a:p>
        </p:txBody>
      </p:sp>
      <p:sp>
        <p:nvSpPr>
          <p:cNvPr id="3098" name="Rectangle 39"/>
          <p:cNvSpPr>
            <a:spLocks noChangeArrowheads="1"/>
          </p:cNvSpPr>
          <p:nvPr/>
        </p:nvSpPr>
        <p:spPr bwMode="auto">
          <a:xfrm>
            <a:off x="1420813" y="3879850"/>
            <a:ext cx="450850" cy="539750"/>
          </a:xfrm>
          <a:prstGeom prst="rect">
            <a:avLst/>
          </a:prstGeom>
          <a:solidFill>
            <a:srgbClr val="FF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2000" rIns="72000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600"/>
          </a:p>
        </p:txBody>
      </p:sp>
      <p:sp>
        <p:nvSpPr>
          <p:cNvPr id="45" name="Rectangle 36"/>
          <p:cNvSpPr>
            <a:spLocks noChangeArrowheads="1"/>
          </p:cNvSpPr>
          <p:nvPr/>
        </p:nvSpPr>
        <p:spPr bwMode="auto">
          <a:xfrm>
            <a:off x="1420813" y="2259013"/>
            <a:ext cx="450850" cy="5397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2000" rIns="72000" anchor="ctr"/>
          <a:lstStyle/>
          <a:p>
            <a:pPr algn="ctr" eaLnBrk="1" hangingPunct="1">
              <a:defRPr/>
            </a:pPr>
            <a:r>
              <a:rPr lang="en-GB" sz="1050" b="1" dirty="0" err="1">
                <a:latin typeface="Arial" charset="0"/>
                <a:cs typeface="+mn-cs"/>
              </a:rPr>
              <a:t>Sc</a:t>
            </a:r>
            <a:endParaRPr lang="en-GB" sz="1050" b="1" dirty="0">
              <a:latin typeface="Arial" charset="0"/>
              <a:cs typeface="+mn-cs"/>
            </a:endParaRPr>
          </a:p>
          <a:p>
            <a:pPr algn="ctr" eaLnBrk="1" hangingPunct="1">
              <a:defRPr/>
            </a:pPr>
            <a:r>
              <a:rPr lang="en-GB" sz="500" dirty="0">
                <a:latin typeface="Arial" charset="0"/>
                <a:cs typeface="+mn-cs"/>
              </a:rPr>
              <a:t>scandium</a:t>
            </a:r>
          </a:p>
        </p:txBody>
      </p:sp>
      <p:sp>
        <p:nvSpPr>
          <p:cNvPr id="46" name="Rectangle 37"/>
          <p:cNvSpPr>
            <a:spLocks noChangeArrowheads="1"/>
          </p:cNvSpPr>
          <p:nvPr/>
        </p:nvSpPr>
        <p:spPr bwMode="auto">
          <a:xfrm>
            <a:off x="1420813" y="2798763"/>
            <a:ext cx="450850" cy="5397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2000" rIns="72000" anchor="ctr"/>
          <a:lstStyle/>
          <a:p>
            <a:pPr algn="ctr" eaLnBrk="1" hangingPunct="1">
              <a:defRPr/>
            </a:pPr>
            <a:r>
              <a:rPr lang="en-GB" sz="1050" b="1" dirty="0">
                <a:latin typeface="Arial" charset="0"/>
                <a:cs typeface="+mn-cs"/>
              </a:rPr>
              <a:t>Y</a:t>
            </a:r>
          </a:p>
          <a:p>
            <a:pPr algn="ctr" eaLnBrk="1" hangingPunct="1">
              <a:defRPr/>
            </a:pPr>
            <a:r>
              <a:rPr lang="en-GB" sz="500" dirty="0">
                <a:latin typeface="Arial" charset="0"/>
                <a:cs typeface="+mn-cs"/>
              </a:rPr>
              <a:t>yttrium</a:t>
            </a:r>
          </a:p>
        </p:txBody>
      </p:sp>
      <p:sp>
        <p:nvSpPr>
          <p:cNvPr id="47" name="Rectangle 82"/>
          <p:cNvSpPr>
            <a:spLocks noChangeArrowheads="1"/>
          </p:cNvSpPr>
          <p:nvPr/>
        </p:nvSpPr>
        <p:spPr bwMode="auto">
          <a:xfrm>
            <a:off x="1871663" y="2259013"/>
            <a:ext cx="449262" cy="5397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2000" rIns="72000" anchor="ctr"/>
          <a:lstStyle/>
          <a:p>
            <a:pPr algn="ctr" eaLnBrk="1" hangingPunct="1">
              <a:defRPr/>
            </a:pPr>
            <a:r>
              <a:rPr lang="en-GB" sz="1050" b="1" dirty="0">
                <a:latin typeface="Arial" charset="0"/>
                <a:cs typeface="+mn-cs"/>
              </a:rPr>
              <a:t>Ti</a:t>
            </a:r>
          </a:p>
          <a:p>
            <a:pPr algn="ctr" eaLnBrk="1" hangingPunct="1">
              <a:defRPr/>
            </a:pPr>
            <a:r>
              <a:rPr lang="en-GB" sz="500" dirty="0">
                <a:latin typeface="Arial" charset="0"/>
                <a:cs typeface="+mn-cs"/>
              </a:rPr>
              <a:t>titanium</a:t>
            </a:r>
          </a:p>
        </p:txBody>
      </p:sp>
      <p:sp>
        <p:nvSpPr>
          <p:cNvPr id="48" name="Rectangle 83"/>
          <p:cNvSpPr>
            <a:spLocks noChangeArrowheads="1"/>
          </p:cNvSpPr>
          <p:nvPr/>
        </p:nvSpPr>
        <p:spPr bwMode="auto">
          <a:xfrm>
            <a:off x="1871663" y="2798763"/>
            <a:ext cx="449262" cy="5397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2000" rIns="72000" anchor="ctr"/>
          <a:lstStyle/>
          <a:p>
            <a:pPr algn="ctr" eaLnBrk="1" hangingPunct="1">
              <a:defRPr/>
            </a:pPr>
            <a:r>
              <a:rPr lang="en-GB" sz="1050" b="1" dirty="0" err="1">
                <a:latin typeface="Arial" charset="0"/>
                <a:cs typeface="+mn-cs"/>
              </a:rPr>
              <a:t>Zr</a:t>
            </a:r>
            <a:endParaRPr lang="en-GB" sz="1050" b="1" dirty="0">
              <a:latin typeface="Arial" charset="0"/>
              <a:cs typeface="+mn-cs"/>
            </a:endParaRPr>
          </a:p>
          <a:p>
            <a:pPr algn="ctr" eaLnBrk="1" hangingPunct="1">
              <a:defRPr/>
            </a:pPr>
            <a:r>
              <a:rPr lang="en-GB" sz="500" dirty="0">
                <a:latin typeface="Arial" charset="0"/>
                <a:cs typeface="+mn-cs"/>
              </a:rPr>
              <a:t>zirconium</a:t>
            </a:r>
          </a:p>
        </p:txBody>
      </p:sp>
      <p:sp>
        <p:nvSpPr>
          <p:cNvPr id="49" name="Rectangle 85"/>
          <p:cNvSpPr>
            <a:spLocks noChangeArrowheads="1"/>
          </p:cNvSpPr>
          <p:nvPr/>
        </p:nvSpPr>
        <p:spPr bwMode="auto">
          <a:xfrm>
            <a:off x="1871663" y="3338513"/>
            <a:ext cx="449262" cy="5397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2000" rIns="72000" anchor="ctr"/>
          <a:lstStyle/>
          <a:p>
            <a:pPr algn="ctr" eaLnBrk="1" hangingPunct="1">
              <a:defRPr/>
            </a:pPr>
            <a:r>
              <a:rPr lang="en-GB" sz="1050" b="1" dirty="0" err="1">
                <a:latin typeface="Arial" charset="0"/>
                <a:cs typeface="+mn-cs"/>
              </a:rPr>
              <a:t>Hf</a:t>
            </a:r>
            <a:endParaRPr lang="en-GB" sz="1050" b="1" dirty="0">
              <a:latin typeface="Arial" charset="0"/>
              <a:cs typeface="+mn-cs"/>
            </a:endParaRPr>
          </a:p>
          <a:p>
            <a:pPr algn="ctr" eaLnBrk="1" hangingPunct="1">
              <a:defRPr/>
            </a:pPr>
            <a:r>
              <a:rPr lang="en-GB" sz="500" dirty="0">
                <a:latin typeface="Arial" charset="0"/>
                <a:cs typeface="+mn-cs"/>
              </a:rPr>
              <a:t>hafnium</a:t>
            </a:r>
          </a:p>
        </p:txBody>
      </p:sp>
      <p:sp>
        <p:nvSpPr>
          <p:cNvPr id="50" name="Rectangle 88"/>
          <p:cNvSpPr>
            <a:spLocks noChangeArrowheads="1"/>
          </p:cNvSpPr>
          <p:nvPr/>
        </p:nvSpPr>
        <p:spPr bwMode="auto">
          <a:xfrm>
            <a:off x="2320925" y="2259013"/>
            <a:ext cx="450850" cy="5397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2000" rIns="72000" anchor="ctr"/>
          <a:lstStyle/>
          <a:p>
            <a:pPr algn="ctr" eaLnBrk="1" hangingPunct="1">
              <a:defRPr/>
            </a:pPr>
            <a:r>
              <a:rPr lang="en-GB" sz="1050" b="1" dirty="0">
                <a:latin typeface="Arial" charset="0"/>
                <a:cs typeface="+mn-cs"/>
              </a:rPr>
              <a:t>V</a:t>
            </a:r>
          </a:p>
          <a:p>
            <a:pPr algn="ctr" eaLnBrk="1" hangingPunct="1">
              <a:defRPr/>
            </a:pPr>
            <a:r>
              <a:rPr lang="en-GB" sz="500" dirty="0">
                <a:latin typeface="Arial" charset="0"/>
                <a:cs typeface="+mn-cs"/>
              </a:rPr>
              <a:t>vanadium</a:t>
            </a:r>
          </a:p>
        </p:txBody>
      </p:sp>
      <p:sp>
        <p:nvSpPr>
          <p:cNvPr id="51" name="Rectangle 89"/>
          <p:cNvSpPr>
            <a:spLocks noChangeArrowheads="1"/>
          </p:cNvSpPr>
          <p:nvPr/>
        </p:nvSpPr>
        <p:spPr bwMode="auto">
          <a:xfrm>
            <a:off x="2320925" y="2798763"/>
            <a:ext cx="450850" cy="5397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2000" rIns="72000" anchor="ctr"/>
          <a:lstStyle/>
          <a:p>
            <a:pPr algn="ctr" eaLnBrk="1" hangingPunct="1">
              <a:defRPr/>
            </a:pPr>
            <a:r>
              <a:rPr lang="en-GB" sz="1050" b="1" dirty="0" err="1">
                <a:latin typeface="Arial" charset="0"/>
                <a:cs typeface="+mn-cs"/>
              </a:rPr>
              <a:t>Nb</a:t>
            </a:r>
            <a:endParaRPr lang="en-GB" sz="1050" b="1" dirty="0">
              <a:latin typeface="Arial" charset="0"/>
              <a:cs typeface="+mn-cs"/>
            </a:endParaRPr>
          </a:p>
          <a:p>
            <a:pPr algn="ctr" eaLnBrk="1" hangingPunct="1">
              <a:defRPr/>
            </a:pPr>
            <a:r>
              <a:rPr lang="en-GB" sz="500" dirty="0">
                <a:latin typeface="Arial" charset="0"/>
                <a:cs typeface="+mn-cs"/>
              </a:rPr>
              <a:t>niobium</a:t>
            </a:r>
          </a:p>
        </p:txBody>
      </p:sp>
      <p:sp>
        <p:nvSpPr>
          <p:cNvPr id="52" name="Rectangle 94"/>
          <p:cNvSpPr>
            <a:spLocks noChangeArrowheads="1"/>
          </p:cNvSpPr>
          <p:nvPr/>
        </p:nvSpPr>
        <p:spPr bwMode="auto">
          <a:xfrm>
            <a:off x="2771775" y="2259013"/>
            <a:ext cx="449263" cy="5397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2000" rIns="72000" anchor="ctr"/>
          <a:lstStyle/>
          <a:p>
            <a:pPr algn="ctr" eaLnBrk="1" hangingPunct="1">
              <a:defRPr/>
            </a:pPr>
            <a:r>
              <a:rPr lang="en-GB" sz="1050" b="1" dirty="0">
                <a:latin typeface="Arial" charset="0"/>
                <a:cs typeface="+mn-cs"/>
              </a:rPr>
              <a:t>C</a:t>
            </a:r>
            <a:r>
              <a:rPr lang="en-GB" sz="500" b="1" dirty="0">
                <a:latin typeface="Arial" charset="0"/>
                <a:cs typeface="+mn-cs"/>
              </a:rPr>
              <a:t>r</a:t>
            </a:r>
          </a:p>
          <a:p>
            <a:pPr algn="ctr" eaLnBrk="1" hangingPunct="1">
              <a:defRPr/>
            </a:pPr>
            <a:r>
              <a:rPr lang="en-GB" sz="500" dirty="0">
                <a:latin typeface="Arial" charset="0"/>
                <a:cs typeface="+mn-cs"/>
              </a:rPr>
              <a:t>chromium</a:t>
            </a:r>
          </a:p>
        </p:txBody>
      </p:sp>
      <p:sp>
        <p:nvSpPr>
          <p:cNvPr id="53" name="Rectangle 95"/>
          <p:cNvSpPr>
            <a:spLocks noChangeArrowheads="1"/>
          </p:cNvSpPr>
          <p:nvPr/>
        </p:nvSpPr>
        <p:spPr bwMode="auto">
          <a:xfrm>
            <a:off x="2771775" y="2798763"/>
            <a:ext cx="449263" cy="5397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2000" rIns="72000" anchor="ctr"/>
          <a:lstStyle/>
          <a:p>
            <a:pPr algn="ctr" eaLnBrk="1" hangingPunct="1">
              <a:defRPr/>
            </a:pPr>
            <a:r>
              <a:rPr lang="en-GB" sz="1050" b="1" dirty="0">
                <a:latin typeface="Arial" charset="0"/>
                <a:cs typeface="+mn-cs"/>
              </a:rPr>
              <a:t>Mo</a:t>
            </a:r>
          </a:p>
          <a:p>
            <a:pPr algn="ctr" eaLnBrk="1" hangingPunct="1">
              <a:defRPr/>
            </a:pPr>
            <a:r>
              <a:rPr lang="en-GB" sz="500" dirty="0">
                <a:latin typeface="Arial" charset="0"/>
                <a:cs typeface="+mn-cs"/>
              </a:rPr>
              <a:t>molybdenum</a:t>
            </a:r>
          </a:p>
        </p:txBody>
      </p:sp>
      <p:sp>
        <p:nvSpPr>
          <p:cNvPr id="54" name="Rectangle 100"/>
          <p:cNvSpPr>
            <a:spLocks noChangeArrowheads="1"/>
          </p:cNvSpPr>
          <p:nvPr/>
        </p:nvSpPr>
        <p:spPr bwMode="auto">
          <a:xfrm>
            <a:off x="3221038" y="2259013"/>
            <a:ext cx="450850" cy="5397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2000" rIns="72000" anchor="ctr"/>
          <a:lstStyle/>
          <a:p>
            <a:pPr algn="ctr" eaLnBrk="1" hangingPunct="1">
              <a:defRPr/>
            </a:pPr>
            <a:r>
              <a:rPr lang="en-GB" sz="1050" b="1" dirty="0" err="1">
                <a:latin typeface="Arial" charset="0"/>
                <a:cs typeface="+mn-cs"/>
              </a:rPr>
              <a:t>Mn</a:t>
            </a:r>
            <a:endParaRPr lang="en-GB" sz="1050" b="1" dirty="0">
              <a:latin typeface="Arial" charset="0"/>
              <a:cs typeface="+mn-cs"/>
            </a:endParaRPr>
          </a:p>
          <a:p>
            <a:pPr algn="ctr" eaLnBrk="1" hangingPunct="1">
              <a:defRPr/>
            </a:pPr>
            <a:r>
              <a:rPr lang="en-GB" sz="500" dirty="0">
                <a:latin typeface="Arial" charset="0"/>
                <a:cs typeface="+mn-cs"/>
              </a:rPr>
              <a:t>manganese</a:t>
            </a:r>
          </a:p>
        </p:txBody>
      </p:sp>
      <p:sp>
        <p:nvSpPr>
          <p:cNvPr id="55" name="Rectangle 101"/>
          <p:cNvSpPr>
            <a:spLocks noChangeArrowheads="1"/>
          </p:cNvSpPr>
          <p:nvPr/>
        </p:nvSpPr>
        <p:spPr bwMode="auto">
          <a:xfrm>
            <a:off x="3221038" y="2798763"/>
            <a:ext cx="450850" cy="5397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2000" rIns="72000" anchor="ctr"/>
          <a:lstStyle/>
          <a:p>
            <a:pPr algn="ctr" eaLnBrk="1" hangingPunct="1">
              <a:defRPr/>
            </a:pPr>
            <a:r>
              <a:rPr lang="en-GB" sz="1050" b="1" dirty="0" err="1">
                <a:latin typeface="Arial" charset="0"/>
                <a:cs typeface="+mn-cs"/>
              </a:rPr>
              <a:t>Tc</a:t>
            </a:r>
            <a:endParaRPr lang="en-GB" sz="1050" b="1" dirty="0">
              <a:latin typeface="Arial" charset="0"/>
              <a:cs typeface="+mn-cs"/>
            </a:endParaRPr>
          </a:p>
          <a:p>
            <a:pPr algn="ctr" eaLnBrk="1" hangingPunct="1">
              <a:defRPr/>
            </a:pPr>
            <a:r>
              <a:rPr lang="en-GB" sz="500" dirty="0">
                <a:latin typeface="Arial" charset="0"/>
                <a:cs typeface="+mn-cs"/>
              </a:rPr>
              <a:t>technetium</a:t>
            </a:r>
          </a:p>
        </p:txBody>
      </p:sp>
      <p:sp>
        <p:nvSpPr>
          <p:cNvPr id="56" name="Rectangle 103"/>
          <p:cNvSpPr>
            <a:spLocks noChangeArrowheads="1"/>
          </p:cNvSpPr>
          <p:nvPr/>
        </p:nvSpPr>
        <p:spPr bwMode="auto">
          <a:xfrm>
            <a:off x="3671888" y="2259013"/>
            <a:ext cx="449262" cy="5397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2000" rIns="72000" anchor="ctr"/>
          <a:lstStyle/>
          <a:p>
            <a:pPr algn="ctr" eaLnBrk="1" hangingPunct="1">
              <a:defRPr/>
            </a:pPr>
            <a:r>
              <a:rPr lang="en-GB" sz="1050" b="1" dirty="0">
                <a:latin typeface="Arial" charset="0"/>
                <a:cs typeface="+mn-cs"/>
              </a:rPr>
              <a:t>Fe</a:t>
            </a:r>
          </a:p>
          <a:p>
            <a:pPr algn="ctr" eaLnBrk="1" hangingPunct="1">
              <a:defRPr/>
            </a:pPr>
            <a:r>
              <a:rPr lang="en-GB" sz="500" dirty="0">
                <a:latin typeface="Arial" charset="0"/>
                <a:cs typeface="+mn-cs"/>
              </a:rPr>
              <a:t>iron</a:t>
            </a:r>
          </a:p>
        </p:txBody>
      </p:sp>
      <p:sp>
        <p:nvSpPr>
          <p:cNvPr id="57" name="Rectangle 104"/>
          <p:cNvSpPr>
            <a:spLocks noChangeArrowheads="1"/>
          </p:cNvSpPr>
          <p:nvPr/>
        </p:nvSpPr>
        <p:spPr bwMode="auto">
          <a:xfrm>
            <a:off x="3671888" y="2798763"/>
            <a:ext cx="449262" cy="5397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2000" rIns="72000" anchor="ctr"/>
          <a:lstStyle/>
          <a:p>
            <a:pPr algn="ctr" eaLnBrk="1" hangingPunct="1">
              <a:defRPr/>
            </a:pPr>
            <a:r>
              <a:rPr lang="en-GB" sz="1050" b="1" dirty="0" err="1">
                <a:latin typeface="Arial" charset="0"/>
                <a:cs typeface="+mn-cs"/>
              </a:rPr>
              <a:t>Ru</a:t>
            </a:r>
            <a:endParaRPr lang="en-GB" sz="1050" b="1" dirty="0">
              <a:latin typeface="Arial" charset="0"/>
              <a:cs typeface="+mn-cs"/>
            </a:endParaRPr>
          </a:p>
          <a:p>
            <a:pPr algn="ctr" eaLnBrk="1" hangingPunct="1">
              <a:defRPr/>
            </a:pPr>
            <a:r>
              <a:rPr lang="en-GB" sz="500" dirty="0">
                <a:latin typeface="Arial" charset="0"/>
                <a:cs typeface="+mn-cs"/>
              </a:rPr>
              <a:t>ruthenium</a:t>
            </a:r>
          </a:p>
        </p:txBody>
      </p:sp>
      <p:sp>
        <p:nvSpPr>
          <p:cNvPr id="58" name="Rectangle 106"/>
          <p:cNvSpPr>
            <a:spLocks noChangeArrowheads="1"/>
          </p:cNvSpPr>
          <p:nvPr/>
        </p:nvSpPr>
        <p:spPr bwMode="auto">
          <a:xfrm>
            <a:off x="4121150" y="2259013"/>
            <a:ext cx="450850" cy="5397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2000" rIns="72000" anchor="ctr"/>
          <a:lstStyle/>
          <a:p>
            <a:pPr algn="ctr" eaLnBrk="1" hangingPunct="1">
              <a:defRPr/>
            </a:pPr>
            <a:r>
              <a:rPr lang="en-GB" sz="1050" b="1" dirty="0">
                <a:latin typeface="Arial" charset="0"/>
                <a:cs typeface="+mn-cs"/>
              </a:rPr>
              <a:t>Co</a:t>
            </a:r>
          </a:p>
          <a:p>
            <a:pPr algn="ctr" eaLnBrk="1" hangingPunct="1">
              <a:defRPr/>
            </a:pPr>
            <a:r>
              <a:rPr lang="en-GB" sz="500" dirty="0">
                <a:latin typeface="Arial" charset="0"/>
                <a:cs typeface="+mn-cs"/>
              </a:rPr>
              <a:t>cobalt</a:t>
            </a:r>
          </a:p>
        </p:txBody>
      </p:sp>
      <p:sp>
        <p:nvSpPr>
          <p:cNvPr id="59" name="Rectangle 107"/>
          <p:cNvSpPr>
            <a:spLocks noChangeArrowheads="1"/>
          </p:cNvSpPr>
          <p:nvPr/>
        </p:nvSpPr>
        <p:spPr bwMode="auto">
          <a:xfrm>
            <a:off x="4121150" y="2798763"/>
            <a:ext cx="450850" cy="5397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2000" rIns="72000" anchor="ctr"/>
          <a:lstStyle/>
          <a:p>
            <a:pPr algn="ctr" eaLnBrk="1" hangingPunct="1">
              <a:defRPr/>
            </a:pPr>
            <a:r>
              <a:rPr lang="en-GB" sz="1050" b="1" dirty="0">
                <a:latin typeface="Arial" charset="0"/>
                <a:cs typeface="+mn-cs"/>
              </a:rPr>
              <a:t>Rh</a:t>
            </a:r>
          </a:p>
          <a:p>
            <a:pPr algn="ctr" eaLnBrk="1" hangingPunct="1">
              <a:defRPr/>
            </a:pPr>
            <a:r>
              <a:rPr lang="en-GB" sz="500" dirty="0">
                <a:latin typeface="Arial" charset="0"/>
                <a:cs typeface="+mn-cs"/>
              </a:rPr>
              <a:t>rhodium</a:t>
            </a:r>
          </a:p>
        </p:txBody>
      </p:sp>
      <p:sp>
        <p:nvSpPr>
          <p:cNvPr id="60" name="Rectangle 109"/>
          <p:cNvSpPr>
            <a:spLocks noChangeArrowheads="1"/>
          </p:cNvSpPr>
          <p:nvPr/>
        </p:nvSpPr>
        <p:spPr bwMode="auto">
          <a:xfrm>
            <a:off x="4572000" y="2259013"/>
            <a:ext cx="449263" cy="5397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2000" rIns="72000" anchor="ctr"/>
          <a:lstStyle/>
          <a:p>
            <a:pPr algn="ctr" eaLnBrk="1" hangingPunct="1">
              <a:defRPr/>
            </a:pPr>
            <a:r>
              <a:rPr lang="en-GB" sz="1050" b="1" dirty="0">
                <a:latin typeface="Arial" charset="0"/>
                <a:cs typeface="+mn-cs"/>
              </a:rPr>
              <a:t>Ni</a:t>
            </a:r>
          </a:p>
          <a:p>
            <a:pPr algn="ctr" eaLnBrk="1" hangingPunct="1">
              <a:defRPr/>
            </a:pPr>
            <a:r>
              <a:rPr lang="en-GB" sz="500" dirty="0">
                <a:latin typeface="Arial" charset="0"/>
                <a:cs typeface="+mn-cs"/>
              </a:rPr>
              <a:t>nickel</a:t>
            </a:r>
          </a:p>
        </p:txBody>
      </p:sp>
      <p:sp>
        <p:nvSpPr>
          <p:cNvPr id="61" name="Rectangle 110"/>
          <p:cNvSpPr>
            <a:spLocks noChangeArrowheads="1"/>
          </p:cNvSpPr>
          <p:nvPr/>
        </p:nvSpPr>
        <p:spPr bwMode="auto">
          <a:xfrm>
            <a:off x="4572000" y="2798763"/>
            <a:ext cx="449263" cy="5397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2000" rIns="72000" anchor="ctr"/>
          <a:lstStyle/>
          <a:p>
            <a:pPr algn="ctr" eaLnBrk="1" hangingPunct="1">
              <a:defRPr/>
            </a:pPr>
            <a:r>
              <a:rPr lang="en-GB" sz="1050" b="1" dirty="0" err="1">
                <a:latin typeface="Arial" charset="0"/>
                <a:cs typeface="+mn-cs"/>
              </a:rPr>
              <a:t>Pd</a:t>
            </a:r>
            <a:endParaRPr lang="en-GB" sz="1050" b="1" dirty="0">
              <a:latin typeface="Arial" charset="0"/>
              <a:cs typeface="+mn-cs"/>
            </a:endParaRPr>
          </a:p>
          <a:p>
            <a:pPr algn="ctr" eaLnBrk="1" hangingPunct="1">
              <a:defRPr/>
            </a:pPr>
            <a:r>
              <a:rPr lang="en-GB" sz="500" dirty="0">
                <a:latin typeface="Arial" charset="0"/>
                <a:cs typeface="+mn-cs"/>
              </a:rPr>
              <a:t>palladium</a:t>
            </a:r>
          </a:p>
        </p:txBody>
      </p:sp>
      <p:sp>
        <p:nvSpPr>
          <p:cNvPr id="62" name="Rectangle 112"/>
          <p:cNvSpPr>
            <a:spLocks noChangeArrowheads="1"/>
          </p:cNvSpPr>
          <p:nvPr/>
        </p:nvSpPr>
        <p:spPr bwMode="auto">
          <a:xfrm>
            <a:off x="5022850" y="2259013"/>
            <a:ext cx="449263" cy="5397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2000" rIns="72000" anchor="ctr"/>
          <a:lstStyle/>
          <a:p>
            <a:pPr algn="ctr" eaLnBrk="1" hangingPunct="1">
              <a:defRPr/>
            </a:pPr>
            <a:r>
              <a:rPr lang="en-GB" sz="1050" b="1" dirty="0">
                <a:latin typeface="Arial" charset="0"/>
                <a:cs typeface="+mn-cs"/>
              </a:rPr>
              <a:t>Cu</a:t>
            </a:r>
          </a:p>
          <a:p>
            <a:pPr algn="ctr" eaLnBrk="1" hangingPunct="1">
              <a:defRPr/>
            </a:pPr>
            <a:r>
              <a:rPr lang="en-GB" sz="500" dirty="0">
                <a:latin typeface="Arial" charset="0"/>
                <a:cs typeface="+mn-cs"/>
              </a:rPr>
              <a:t>copper</a:t>
            </a:r>
          </a:p>
        </p:txBody>
      </p:sp>
      <p:sp>
        <p:nvSpPr>
          <p:cNvPr id="63" name="Rectangle 113"/>
          <p:cNvSpPr>
            <a:spLocks noChangeArrowheads="1"/>
          </p:cNvSpPr>
          <p:nvPr/>
        </p:nvSpPr>
        <p:spPr bwMode="auto">
          <a:xfrm>
            <a:off x="5022850" y="2798763"/>
            <a:ext cx="449263" cy="5397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2000" rIns="72000" anchor="ctr"/>
          <a:lstStyle/>
          <a:p>
            <a:pPr algn="ctr" eaLnBrk="1" hangingPunct="1">
              <a:defRPr/>
            </a:pPr>
            <a:r>
              <a:rPr lang="en-GB" sz="1050" b="1" dirty="0">
                <a:latin typeface="Arial" charset="0"/>
                <a:cs typeface="+mn-cs"/>
              </a:rPr>
              <a:t>Ag</a:t>
            </a:r>
          </a:p>
          <a:p>
            <a:pPr algn="ctr" eaLnBrk="1" hangingPunct="1">
              <a:defRPr/>
            </a:pPr>
            <a:r>
              <a:rPr lang="en-GB" sz="500" dirty="0">
                <a:latin typeface="Arial" charset="0"/>
                <a:cs typeface="+mn-cs"/>
              </a:rPr>
              <a:t>silver</a:t>
            </a:r>
          </a:p>
        </p:txBody>
      </p:sp>
      <p:sp>
        <p:nvSpPr>
          <p:cNvPr id="64" name="Rectangle 115"/>
          <p:cNvSpPr>
            <a:spLocks noChangeArrowheads="1"/>
          </p:cNvSpPr>
          <p:nvPr/>
        </p:nvSpPr>
        <p:spPr bwMode="auto">
          <a:xfrm>
            <a:off x="5472113" y="2259013"/>
            <a:ext cx="449262" cy="5397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2000" rIns="72000" anchor="ctr"/>
          <a:lstStyle/>
          <a:p>
            <a:pPr algn="ctr" eaLnBrk="1" hangingPunct="1">
              <a:defRPr/>
            </a:pPr>
            <a:r>
              <a:rPr lang="en-GB" sz="1050" b="1" dirty="0">
                <a:latin typeface="Arial" charset="0"/>
                <a:cs typeface="+mn-cs"/>
              </a:rPr>
              <a:t>Zn</a:t>
            </a:r>
          </a:p>
          <a:p>
            <a:pPr algn="ctr" eaLnBrk="1" hangingPunct="1">
              <a:defRPr/>
            </a:pPr>
            <a:r>
              <a:rPr lang="en-GB" sz="500" dirty="0">
                <a:latin typeface="Arial" charset="0"/>
                <a:cs typeface="+mn-cs"/>
              </a:rPr>
              <a:t>zinc</a:t>
            </a:r>
          </a:p>
        </p:txBody>
      </p:sp>
      <p:sp>
        <p:nvSpPr>
          <p:cNvPr id="65" name="Rectangle 116"/>
          <p:cNvSpPr>
            <a:spLocks noChangeArrowheads="1"/>
          </p:cNvSpPr>
          <p:nvPr/>
        </p:nvSpPr>
        <p:spPr bwMode="auto">
          <a:xfrm>
            <a:off x="5472113" y="2798763"/>
            <a:ext cx="449262" cy="5397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2000" rIns="72000" anchor="ctr"/>
          <a:lstStyle/>
          <a:p>
            <a:pPr algn="ctr" eaLnBrk="1" hangingPunct="1">
              <a:defRPr/>
            </a:pPr>
            <a:r>
              <a:rPr lang="en-GB" sz="1050" b="1" dirty="0">
                <a:latin typeface="Arial" charset="0"/>
                <a:cs typeface="+mn-cs"/>
              </a:rPr>
              <a:t>Cd</a:t>
            </a:r>
          </a:p>
          <a:p>
            <a:pPr algn="ctr" eaLnBrk="1" hangingPunct="1">
              <a:defRPr/>
            </a:pPr>
            <a:r>
              <a:rPr lang="en-GB" sz="500" dirty="0" err="1">
                <a:latin typeface="Arial" charset="0"/>
                <a:cs typeface="+mn-cs"/>
              </a:rPr>
              <a:t>cadminium</a:t>
            </a:r>
            <a:endParaRPr lang="en-GB" sz="500" dirty="0">
              <a:latin typeface="Arial" charset="0"/>
              <a:cs typeface="+mn-cs"/>
            </a:endParaRPr>
          </a:p>
        </p:txBody>
      </p:sp>
      <p:sp>
        <p:nvSpPr>
          <p:cNvPr id="66" name="Rectangle 120"/>
          <p:cNvSpPr>
            <a:spLocks noChangeArrowheads="1"/>
          </p:cNvSpPr>
          <p:nvPr/>
        </p:nvSpPr>
        <p:spPr bwMode="auto">
          <a:xfrm>
            <a:off x="2320925" y="3338513"/>
            <a:ext cx="450850" cy="5397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2000" rIns="72000" anchor="ctr"/>
          <a:lstStyle/>
          <a:p>
            <a:pPr algn="ctr" eaLnBrk="1" hangingPunct="1">
              <a:defRPr/>
            </a:pPr>
            <a:r>
              <a:rPr lang="en-GB" sz="1050" b="1" dirty="0">
                <a:latin typeface="Arial" charset="0"/>
                <a:cs typeface="+mn-cs"/>
              </a:rPr>
              <a:t>Ta</a:t>
            </a:r>
          </a:p>
          <a:p>
            <a:pPr algn="ctr" eaLnBrk="1" hangingPunct="1">
              <a:defRPr/>
            </a:pPr>
            <a:r>
              <a:rPr lang="en-GB" sz="500" dirty="0">
                <a:latin typeface="Arial" charset="0"/>
                <a:cs typeface="+mn-cs"/>
              </a:rPr>
              <a:t>tantalum</a:t>
            </a:r>
          </a:p>
        </p:txBody>
      </p:sp>
      <p:sp>
        <p:nvSpPr>
          <p:cNvPr id="67" name="Rectangle 121"/>
          <p:cNvSpPr>
            <a:spLocks noChangeArrowheads="1"/>
          </p:cNvSpPr>
          <p:nvPr/>
        </p:nvSpPr>
        <p:spPr bwMode="auto">
          <a:xfrm>
            <a:off x="2771775" y="3338513"/>
            <a:ext cx="449263" cy="5397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2000" rIns="72000" anchor="ctr"/>
          <a:lstStyle/>
          <a:p>
            <a:pPr algn="ctr" eaLnBrk="1" hangingPunct="1">
              <a:defRPr/>
            </a:pPr>
            <a:r>
              <a:rPr lang="en-GB" sz="1050" b="1" dirty="0">
                <a:latin typeface="Arial" charset="0"/>
                <a:cs typeface="+mn-cs"/>
              </a:rPr>
              <a:t>W</a:t>
            </a:r>
          </a:p>
          <a:p>
            <a:pPr algn="ctr" eaLnBrk="1" hangingPunct="1">
              <a:defRPr/>
            </a:pPr>
            <a:r>
              <a:rPr lang="en-GB" sz="500" dirty="0">
                <a:latin typeface="Arial" charset="0"/>
                <a:cs typeface="+mn-cs"/>
              </a:rPr>
              <a:t>tungsten</a:t>
            </a:r>
          </a:p>
        </p:txBody>
      </p:sp>
      <p:sp>
        <p:nvSpPr>
          <p:cNvPr id="68" name="Rectangle 122"/>
          <p:cNvSpPr>
            <a:spLocks noChangeArrowheads="1"/>
          </p:cNvSpPr>
          <p:nvPr/>
        </p:nvSpPr>
        <p:spPr bwMode="auto">
          <a:xfrm>
            <a:off x="3221038" y="3338513"/>
            <a:ext cx="450850" cy="5397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2000" rIns="72000" anchor="ctr"/>
          <a:lstStyle/>
          <a:p>
            <a:pPr algn="ctr" eaLnBrk="1" hangingPunct="1">
              <a:defRPr/>
            </a:pPr>
            <a:r>
              <a:rPr lang="en-GB" sz="1050" b="1" dirty="0">
                <a:latin typeface="Arial" charset="0"/>
                <a:cs typeface="+mn-cs"/>
              </a:rPr>
              <a:t>Re</a:t>
            </a:r>
          </a:p>
          <a:p>
            <a:pPr algn="ctr" eaLnBrk="1" hangingPunct="1">
              <a:defRPr/>
            </a:pPr>
            <a:r>
              <a:rPr lang="en-GB" sz="500" dirty="0">
                <a:latin typeface="Arial" charset="0"/>
                <a:cs typeface="+mn-cs"/>
              </a:rPr>
              <a:t>rhenium</a:t>
            </a:r>
          </a:p>
        </p:txBody>
      </p:sp>
      <p:sp>
        <p:nvSpPr>
          <p:cNvPr id="69" name="Rectangle 123"/>
          <p:cNvSpPr>
            <a:spLocks noChangeArrowheads="1"/>
          </p:cNvSpPr>
          <p:nvPr/>
        </p:nvSpPr>
        <p:spPr bwMode="auto">
          <a:xfrm>
            <a:off x="3671888" y="3338513"/>
            <a:ext cx="449262" cy="5397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2000" rIns="72000" anchor="ctr"/>
          <a:lstStyle/>
          <a:p>
            <a:pPr algn="ctr" eaLnBrk="1" hangingPunct="1">
              <a:defRPr/>
            </a:pPr>
            <a:r>
              <a:rPr lang="en-GB" sz="1050" b="1" dirty="0" err="1">
                <a:latin typeface="Arial" charset="0"/>
                <a:cs typeface="+mn-cs"/>
              </a:rPr>
              <a:t>Os</a:t>
            </a:r>
            <a:endParaRPr lang="en-GB" sz="1050" b="1" dirty="0">
              <a:latin typeface="Arial" charset="0"/>
              <a:cs typeface="+mn-cs"/>
            </a:endParaRPr>
          </a:p>
          <a:p>
            <a:pPr algn="ctr" eaLnBrk="1" hangingPunct="1">
              <a:defRPr/>
            </a:pPr>
            <a:r>
              <a:rPr lang="en-GB" sz="500" dirty="0" err="1">
                <a:latin typeface="Arial" charset="0"/>
                <a:cs typeface="+mn-cs"/>
              </a:rPr>
              <a:t>osminium</a:t>
            </a:r>
            <a:endParaRPr lang="en-GB" sz="500" dirty="0">
              <a:latin typeface="Arial" charset="0"/>
              <a:cs typeface="+mn-cs"/>
            </a:endParaRPr>
          </a:p>
        </p:txBody>
      </p:sp>
      <p:sp>
        <p:nvSpPr>
          <p:cNvPr id="70" name="Rectangle 124"/>
          <p:cNvSpPr>
            <a:spLocks noChangeArrowheads="1"/>
          </p:cNvSpPr>
          <p:nvPr/>
        </p:nvSpPr>
        <p:spPr bwMode="auto">
          <a:xfrm>
            <a:off x="4121150" y="3338513"/>
            <a:ext cx="450850" cy="5397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2000" rIns="72000" anchor="ctr"/>
          <a:lstStyle/>
          <a:p>
            <a:pPr algn="ctr" eaLnBrk="1" hangingPunct="1">
              <a:defRPr/>
            </a:pPr>
            <a:r>
              <a:rPr lang="en-GB" sz="1050" b="1" dirty="0" err="1">
                <a:latin typeface="Arial" charset="0"/>
                <a:cs typeface="+mn-cs"/>
              </a:rPr>
              <a:t>Ir</a:t>
            </a:r>
            <a:endParaRPr lang="en-GB" sz="1050" b="1" dirty="0">
              <a:latin typeface="Arial" charset="0"/>
              <a:cs typeface="+mn-cs"/>
            </a:endParaRPr>
          </a:p>
          <a:p>
            <a:pPr algn="ctr" eaLnBrk="1" hangingPunct="1">
              <a:defRPr/>
            </a:pPr>
            <a:r>
              <a:rPr lang="en-GB" sz="500" dirty="0">
                <a:latin typeface="Arial" charset="0"/>
                <a:cs typeface="+mn-cs"/>
              </a:rPr>
              <a:t>iridium</a:t>
            </a:r>
          </a:p>
        </p:txBody>
      </p:sp>
      <p:sp>
        <p:nvSpPr>
          <p:cNvPr id="71" name="Rectangle 125"/>
          <p:cNvSpPr>
            <a:spLocks noChangeArrowheads="1"/>
          </p:cNvSpPr>
          <p:nvPr/>
        </p:nvSpPr>
        <p:spPr bwMode="auto">
          <a:xfrm>
            <a:off x="4572000" y="3338513"/>
            <a:ext cx="449263" cy="5397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2000" rIns="72000" anchor="ctr"/>
          <a:lstStyle/>
          <a:p>
            <a:pPr algn="ctr" eaLnBrk="1" hangingPunct="1">
              <a:defRPr/>
            </a:pPr>
            <a:r>
              <a:rPr lang="en-GB" sz="1050" b="1" dirty="0" err="1">
                <a:latin typeface="Arial" charset="0"/>
                <a:cs typeface="+mn-cs"/>
              </a:rPr>
              <a:t>Pt</a:t>
            </a:r>
            <a:endParaRPr lang="en-GB" sz="1050" b="1" dirty="0">
              <a:latin typeface="Arial" charset="0"/>
              <a:cs typeface="+mn-cs"/>
            </a:endParaRPr>
          </a:p>
          <a:p>
            <a:pPr algn="ctr" eaLnBrk="1" hangingPunct="1">
              <a:defRPr/>
            </a:pPr>
            <a:r>
              <a:rPr lang="en-GB" sz="500" dirty="0">
                <a:latin typeface="Arial" charset="0"/>
                <a:cs typeface="+mn-cs"/>
              </a:rPr>
              <a:t>platinum</a:t>
            </a:r>
          </a:p>
        </p:txBody>
      </p:sp>
      <p:sp>
        <p:nvSpPr>
          <p:cNvPr id="72" name="Rectangle 126"/>
          <p:cNvSpPr>
            <a:spLocks noChangeArrowheads="1"/>
          </p:cNvSpPr>
          <p:nvPr/>
        </p:nvSpPr>
        <p:spPr bwMode="auto">
          <a:xfrm>
            <a:off x="5022850" y="3338513"/>
            <a:ext cx="449263" cy="5397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2000" rIns="72000" anchor="ctr"/>
          <a:lstStyle/>
          <a:p>
            <a:pPr algn="ctr" eaLnBrk="1" hangingPunct="1">
              <a:defRPr/>
            </a:pPr>
            <a:r>
              <a:rPr lang="en-GB" sz="1050" b="1" dirty="0">
                <a:latin typeface="Arial" charset="0"/>
                <a:cs typeface="+mn-cs"/>
              </a:rPr>
              <a:t>Au</a:t>
            </a:r>
          </a:p>
          <a:p>
            <a:pPr algn="ctr" eaLnBrk="1" hangingPunct="1">
              <a:defRPr/>
            </a:pPr>
            <a:r>
              <a:rPr lang="en-GB" sz="500" dirty="0">
                <a:latin typeface="Arial" charset="0"/>
                <a:cs typeface="+mn-cs"/>
              </a:rPr>
              <a:t>gold</a:t>
            </a:r>
          </a:p>
        </p:txBody>
      </p:sp>
      <p:sp>
        <p:nvSpPr>
          <p:cNvPr id="73" name="Rectangle 127"/>
          <p:cNvSpPr>
            <a:spLocks noChangeArrowheads="1"/>
          </p:cNvSpPr>
          <p:nvPr/>
        </p:nvSpPr>
        <p:spPr bwMode="auto">
          <a:xfrm>
            <a:off x="5472113" y="3338513"/>
            <a:ext cx="449262" cy="5397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2000" rIns="72000" anchor="ctr"/>
          <a:lstStyle/>
          <a:p>
            <a:pPr algn="ctr" eaLnBrk="1" hangingPunct="1">
              <a:defRPr/>
            </a:pPr>
            <a:r>
              <a:rPr lang="en-GB" sz="1050" b="1" dirty="0">
                <a:latin typeface="Arial" charset="0"/>
                <a:cs typeface="+mn-cs"/>
              </a:rPr>
              <a:t>Hg</a:t>
            </a:r>
          </a:p>
          <a:p>
            <a:pPr algn="ctr" eaLnBrk="1" hangingPunct="1">
              <a:defRPr/>
            </a:pPr>
            <a:r>
              <a:rPr lang="en-GB" sz="500" dirty="0">
                <a:latin typeface="Arial" charset="0"/>
                <a:cs typeface="+mn-cs"/>
              </a:rPr>
              <a:t>mercury</a:t>
            </a:r>
          </a:p>
        </p:txBody>
      </p:sp>
      <p:sp>
        <p:nvSpPr>
          <p:cNvPr id="74" name="Rectangle 128"/>
          <p:cNvSpPr>
            <a:spLocks noChangeArrowheads="1"/>
          </p:cNvSpPr>
          <p:nvPr/>
        </p:nvSpPr>
        <p:spPr bwMode="auto">
          <a:xfrm>
            <a:off x="5922963" y="1177925"/>
            <a:ext cx="449262" cy="54133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lIns="72000" rIns="72000" anchor="ctr"/>
          <a:lstStyle/>
          <a:p>
            <a:pPr algn="ctr" eaLnBrk="1" hangingPunct="1">
              <a:defRPr/>
            </a:pPr>
            <a:r>
              <a:rPr lang="en-GB" sz="1050" b="1" dirty="0">
                <a:latin typeface="Arial" charset="0"/>
                <a:cs typeface="+mn-cs"/>
              </a:rPr>
              <a:t>B</a:t>
            </a:r>
          </a:p>
          <a:p>
            <a:pPr algn="ctr" eaLnBrk="1" hangingPunct="1">
              <a:defRPr/>
            </a:pPr>
            <a:r>
              <a:rPr lang="en-GB" sz="500" dirty="0">
                <a:latin typeface="Arial" charset="0"/>
                <a:cs typeface="+mn-cs"/>
              </a:rPr>
              <a:t>boron</a:t>
            </a:r>
          </a:p>
        </p:txBody>
      </p:sp>
      <p:sp>
        <p:nvSpPr>
          <p:cNvPr id="75" name="Rectangle 129"/>
          <p:cNvSpPr>
            <a:spLocks noChangeArrowheads="1"/>
          </p:cNvSpPr>
          <p:nvPr/>
        </p:nvSpPr>
        <p:spPr bwMode="auto">
          <a:xfrm>
            <a:off x="6372225" y="1719263"/>
            <a:ext cx="449263" cy="53975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lIns="72000" rIns="72000" anchor="ctr"/>
          <a:lstStyle/>
          <a:p>
            <a:pPr algn="ctr" eaLnBrk="1" hangingPunct="1">
              <a:defRPr/>
            </a:pPr>
            <a:r>
              <a:rPr lang="en-GB" sz="1050" b="1" dirty="0">
                <a:latin typeface="Arial" charset="0"/>
                <a:cs typeface="+mn-cs"/>
              </a:rPr>
              <a:t>Si</a:t>
            </a:r>
          </a:p>
          <a:p>
            <a:pPr algn="ctr" eaLnBrk="1" hangingPunct="1">
              <a:defRPr/>
            </a:pPr>
            <a:r>
              <a:rPr lang="en-GB" sz="500" dirty="0">
                <a:latin typeface="Arial" charset="0"/>
                <a:cs typeface="+mn-cs"/>
              </a:rPr>
              <a:t>silicon</a:t>
            </a:r>
          </a:p>
        </p:txBody>
      </p:sp>
      <p:sp>
        <p:nvSpPr>
          <p:cNvPr id="76" name="Rectangle 130"/>
          <p:cNvSpPr>
            <a:spLocks noChangeArrowheads="1"/>
          </p:cNvSpPr>
          <p:nvPr/>
        </p:nvSpPr>
        <p:spPr bwMode="auto">
          <a:xfrm>
            <a:off x="6372225" y="2259013"/>
            <a:ext cx="449263" cy="53975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lIns="72000" rIns="72000" anchor="ctr"/>
          <a:lstStyle/>
          <a:p>
            <a:pPr algn="ctr" eaLnBrk="1" hangingPunct="1">
              <a:defRPr/>
            </a:pPr>
            <a:r>
              <a:rPr lang="en-GB" sz="1050" b="1" dirty="0" err="1">
                <a:latin typeface="Arial" charset="0"/>
                <a:cs typeface="+mn-cs"/>
              </a:rPr>
              <a:t>Ge</a:t>
            </a:r>
            <a:endParaRPr lang="en-GB" sz="1050" b="1" dirty="0">
              <a:latin typeface="Arial" charset="0"/>
              <a:cs typeface="+mn-cs"/>
            </a:endParaRPr>
          </a:p>
          <a:p>
            <a:pPr algn="ctr" eaLnBrk="1" hangingPunct="1">
              <a:defRPr/>
            </a:pPr>
            <a:r>
              <a:rPr lang="en-GB" sz="500" dirty="0" err="1">
                <a:latin typeface="Arial" charset="0"/>
                <a:cs typeface="+mn-cs"/>
              </a:rPr>
              <a:t>geramanium</a:t>
            </a:r>
            <a:endParaRPr lang="en-GB" sz="500" dirty="0">
              <a:latin typeface="Arial" charset="0"/>
              <a:cs typeface="+mn-cs"/>
            </a:endParaRPr>
          </a:p>
        </p:txBody>
      </p:sp>
      <p:sp>
        <p:nvSpPr>
          <p:cNvPr id="77" name="Rectangle 131"/>
          <p:cNvSpPr>
            <a:spLocks noChangeArrowheads="1"/>
          </p:cNvSpPr>
          <p:nvPr/>
        </p:nvSpPr>
        <p:spPr bwMode="auto">
          <a:xfrm>
            <a:off x="6823075" y="2259013"/>
            <a:ext cx="449263" cy="53975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lIns="72000" rIns="72000" anchor="ctr"/>
          <a:lstStyle/>
          <a:p>
            <a:pPr algn="ctr" eaLnBrk="1" hangingPunct="1">
              <a:defRPr/>
            </a:pPr>
            <a:r>
              <a:rPr lang="en-GB" sz="1050" b="1" dirty="0">
                <a:latin typeface="Arial" charset="0"/>
                <a:cs typeface="+mn-cs"/>
              </a:rPr>
              <a:t>As</a:t>
            </a:r>
          </a:p>
          <a:p>
            <a:pPr algn="ctr" eaLnBrk="1" hangingPunct="1">
              <a:defRPr/>
            </a:pPr>
            <a:r>
              <a:rPr lang="en-GB" sz="500" dirty="0">
                <a:latin typeface="Arial" charset="0"/>
                <a:cs typeface="+mn-cs"/>
              </a:rPr>
              <a:t>arsenic</a:t>
            </a:r>
          </a:p>
        </p:txBody>
      </p:sp>
      <p:sp>
        <p:nvSpPr>
          <p:cNvPr id="78" name="Rectangle 132"/>
          <p:cNvSpPr>
            <a:spLocks noChangeArrowheads="1"/>
          </p:cNvSpPr>
          <p:nvPr/>
        </p:nvSpPr>
        <p:spPr bwMode="auto">
          <a:xfrm>
            <a:off x="6823075" y="2798763"/>
            <a:ext cx="449263" cy="53975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lIns="72000" rIns="72000" anchor="ctr"/>
          <a:lstStyle/>
          <a:p>
            <a:pPr algn="ctr" eaLnBrk="1" hangingPunct="1">
              <a:defRPr/>
            </a:pPr>
            <a:r>
              <a:rPr lang="en-GB" sz="1050" b="1" dirty="0" err="1">
                <a:latin typeface="Arial" charset="0"/>
                <a:cs typeface="+mn-cs"/>
              </a:rPr>
              <a:t>Sb</a:t>
            </a:r>
            <a:endParaRPr lang="en-GB" sz="1050" b="1" dirty="0">
              <a:latin typeface="Arial" charset="0"/>
              <a:cs typeface="+mn-cs"/>
            </a:endParaRPr>
          </a:p>
          <a:p>
            <a:pPr algn="ctr" eaLnBrk="1" hangingPunct="1">
              <a:defRPr/>
            </a:pPr>
            <a:r>
              <a:rPr lang="en-GB" sz="500" dirty="0" err="1">
                <a:latin typeface="Arial" charset="0"/>
                <a:cs typeface="+mn-cs"/>
              </a:rPr>
              <a:t>antimoney</a:t>
            </a:r>
            <a:endParaRPr lang="en-GB" sz="500" dirty="0">
              <a:latin typeface="Arial" charset="0"/>
              <a:cs typeface="+mn-cs"/>
            </a:endParaRPr>
          </a:p>
        </p:txBody>
      </p:sp>
      <p:sp>
        <p:nvSpPr>
          <p:cNvPr id="79" name="Rectangle 133"/>
          <p:cNvSpPr>
            <a:spLocks noChangeArrowheads="1"/>
          </p:cNvSpPr>
          <p:nvPr/>
        </p:nvSpPr>
        <p:spPr bwMode="auto">
          <a:xfrm>
            <a:off x="7272338" y="2798763"/>
            <a:ext cx="449262" cy="53975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lIns="72000" rIns="72000" anchor="ctr"/>
          <a:lstStyle/>
          <a:p>
            <a:pPr algn="ctr" eaLnBrk="1" hangingPunct="1">
              <a:defRPr/>
            </a:pPr>
            <a:r>
              <a:rPr lang="en-GB" sz="1050" b="1" dirty="0" err="1">
                <a:latin typeface="Arial" charset="0"/>
                <a:cs typeface="+mn-cs"/>
              </a:rPr>
              <a:t>Te</a:t>
            </a:r>
            <a:endParaRPr lang="en-GB" sz="1050" b="1" dirty="0">
              <a:latin typeface="Arial" charset="0"/>
              <a:cs typeface="+mn-cs"/>
            </a:endParaRPr>
          </a:p>
          <a:p>
            <a:pPr algn="ctr" eaLnBrk="1" hangingPunct="1">
              <a:defRPr/>
            </a:pPr>
            <a:r>
              <a:rPr lang="en-GB" sz="500" dirty="0">
                <a:latin typeface="Arial" charset="0"/>
                <a:cs typeface="+mn-cs"/>
              </a:rPr>
              <a:t>tellurium</a:t>
            </a:r>
          </a:p>
        </p:txBody>
      </p:sp>
      <p:sp>
        <p:nvSpPr>
          <p:cNvPr id="80" name="Rectangle 134"/>
          <p:cNvSpPr>
            <a:spLocks noChangeArrowheads="1"/>
          </p:cNvSpPr>
          <p:nvPr/>
        </p:nvSpPr>
        <p:spPr bwMode="auto">
          <a:xfrm>
            <a:off x="7272338" y="3338513"/>
            <a:ext cx="449262" cy="53975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lIns="72000" rIns="72000" anchor="ctr"/>
          <a:lstStyle/>
          <a:p>
            <a:pPr algn="ctr" eaLnBrk="1" hangingPunct="1">
              <a:defRPr/>
            </a:pPr>
            <a:r>
              <a:rPr lang="en-GB" sz="1050" b="1" dirty="0">
                <a:latin typeface="Arial" charset="0"/>
                <a:cs typeface="+mn-cs"/>
              </a:rPr>
              <a:t>Po</a:t>
            </a:r>
          </a:p>
          <a:p>
            <a:pPr algn="ctr" eaLnBrk="1" hangingPunct="1">
              <a:defRPr/>
            </a:pPr>
            <a:r>
              <a:rPr lang="en-GB" sz="500" dirty="0">
                <a:latin typeface="Arial" charset="0"/>
                <a:cs typeface="+mn-cs"/>
              </a:rPr>
              <a:t>polonium</a:t>
            </a:r>
          </a:p>
        </p:txBody>
      </p:sp>
      <p:sp>
        <p:nvSpPr>
          <p:cNvPr id="81" name="Rectangle 138"/>
          <p:cNvSpPr>
            <a:spLocks noChangeArrowheads="1"/>
          </p:cNvSpPr>
          <p:nvPr/>
        </p:nvSpPr>
        <p:spPr bwMode="auto">
          <a:xfrm>
            <a:off x="6372225" y="1177925"/>
            <a:ext cx="449263" cy="541338"/>
          </a:xfrm>
          <a:prstGeom prst="rect">
            <a:avLst/>
          </a:prstGeom>
          <a:solidFill>
            <a:srgbClr val="33CC3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2000" rIns="72000" anchor="ctr"/>
          <a:lstStyle/>
          <a:p>
            <a:pPr algn="ctr" eaLnBrk="1" hangingPunct="1">
              <a:defRPr/>
            </a:pPr>
            <a:r>
              <a:rPr lang="en-GB" sz="1050" b="1" dirty="0">
                <a:latin typeface="Arial" charset="0"/>
                <a:cs typeface="+mn-cs"/>
              </a:rPr>
              <a:t>C</a:t>
            </a:r>
          </a:p>
          <a:p>
            <a:pPr algn="ctr" eaLnBrk="1" hangingPunct="1">
              <a:defRPr/>
            </a:pPr>
            <a:r>
              <a:rPr lang="en-GB" sz="500" dirty="0">
                <a:latin typeface="Arial" charset="0"/>
                <a:cs typeface="+mn-cs"/>
              </a:rPr>
              <a:t>carbon</a:t>
            </a:r>
          </a:p>
        </p:txBody>
      </p:sp>
      <p:sp>
        <p:nvSpPr>
          <p:cNvPr id="82" name="Rectangle 139"/>
          <p:cNvSpPr>
            <a:spLocks noChangeArrowheads="1"/>
          </p:cNvSpPr>
          <p:nvPr/>
        </p:nvSpPr>
        <p:spPr bwMode="auto">
          <a:xfrm>
            <a:off x="6823075" y="1719263"/>
            <a:ext cx="449263" cy="539750"/>
          </a:xfrm>
          <a:prstGeom prst="rect">
            <a:avLst/>
          </a:prstGeom>
          <a:solidFill>
            <a:srgbClr val="33CC3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2000" rIns="72000" anchor="ctr"/>
          <a:lstStyle/>
          <a:p>
            <a:pPr algn="ctr" eaLnBrk="1" hangingPunct="1">
              <a:defRPr/>
            </a:pPr>
            <a:r>
              <a:rPr lang="en-GB" sz="1050" b="1" dirty="0">
                <a:latin typeface="Arial" charset="0"/>
                <a:cs typeface="+mn-cs"/>
              </a:rPr>
              <a:t>P</a:t>
            </a:r>
          </a:p>
          <a:p>
            <a:pPr algn="ctr" eaLnBrk="1" hangingPunct="1">
              <a:defRPr/>
            </a:pPr>
            <a:r>
              <a:rPr lang="en-GB" sz="500" dirty="0">
                <a:latin typeface="Arial" charset="0"/>
                <a:cs typeface="+mn-cs"/>
              </a:rPr>
              <a:t>phosphorous</a:t>
            </a:r>
          </a:p>
        </p:txBody>
      </p:sp>
      <p:sp>
        <p:nvSpPr>
          <p:cNvPr id="83" name="Rectangle 140"/>
          <p:cNvSpPr>
            <a:spLocks noChangeArrowheads="1"/>
          </p:cNvSpPr>
          <p:nvPr/>
        </p:nvSpPr>
        <p:spPr bwMode="auto">
          <a:xfrm>
            <a:off x="6823075" y="1177925"/>
            <a:ext cx="449263" cy="541338"/>
          </a:xfrm>
          <a:prstGeom prst="rect">
            <a:avLst/>
          </a:prstGeom>
          <a:solidFill>
            <a:srgbClr val="33CC3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2000" rIns="72000" anchor="ctr"/>
          <a:lstStyle/>
          <a:p>
            <a:pPr algn="ctr" eaLnBrk="1" hangingPunct="1">
              <a:defRPr/>
            </a:pPr>
            <a:r>
              <a:rPr lang="en-GB" sz="1050" b="1" dirty="0">
                <a:latin typeface="Arial" charset="0"/>
                <a:cs typeface="+mn-cs"/>
              </a:rPr>
              <a:t>N</a:t>
            </a:r>
          </a:p>
          <a:p>
            <a:pPr algn="ctr" eaLnBrk="1" hangingPunct="1">
              <a:defRPr/>
            </a:pPr>
            <a:r>
              <a:rPr lang="en-GB" sz="500" dirty="0">
                <a:latin typeface="Arial" charset="0"/>
                <a:cs typeface="+mn-cs"/>
              </a:rPr>
              <a:t>nitrogen</a:t>
            </a:r>
          </a:p>
        </p:txBody>
      </p:sp>
      <p:sp>
        <p:nvSpPr>
          <p:cNvPr id="84" name="Rectangle 141"/>
          <p:cNvSpPr>
            <a:spLocks noChangeArrowheads="1"/>
          </p:cNvSpPr>
          <p:nvPr/>
        </p:nvSpPr>
        <p:spPr bwMode="auto">
          <a:xfrm>
            <a:off x="7272338" y="1177925"/>
            <a:ext cx="449262" cy="541338"/>
          </a:xfrm>
          <a:prstGeom prst="rect">
            <a:avLst/>
          </a:prstGeom>
          <a:solidFill>
            <a:srgbClr val="33CC3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2000" rIns="72000" anchor="ctr"/>
          <a:lstStyle/>
          <a:p>
            <a:pPr algn="ctr" eaLnBrk="1" hangingPunct="1">
              <a:defRPr/>
            </a:pPr>
            <a:r>
              <a:rPr lang="en-GB" sz="1050" b="1" dirty="0">
                <a:latin typeface="Arial" charset="0"/>
                <a:cs typeface="+mn-cs"/>
              </a:rPr>
              <a:t>O</a:t>
            </a:r>
          </a:p>
          <a:p>
            <a:pPr algn="ctr" eaLnBrk="1" hangingPunct="1">
              <a:defRPr/>
            </a:pPr>
            <a:r>
              <a:rPr lang="en-GB" sz="500" dirty="0">
                <a:latin typeface="Arial" charset="0"/>
                <a:cs typeface="+mn-cs"/>
              </a:rPr>
              <a:t>oxygen</a:t>
            </a:r>
          </a:p>
        </p:txBody>
      </p:sp>
      <p:sp>
        <p:nvSpPr>
          <p:cNvPr id="85" name="Rectangle 142"/>
          <p:cNvSpPr>
            <a:spLocks noChangeArrowheads="1"/>
          </p:cNvSpPr>
          <p:nvPr/>
        </p:nvSpPr>
        <p:spPr bwMode="auto">
          <a:xfrm>
            <a:off x="7272338" y="1719263"/>
            <a:ext cx="449262" cy="539750"/>
          </a:xfrm>
          <a:prstGeom prst="rect">
            <a:avLst/>
          </a:prstGeom>
          <a:solidFill>
            <a:srgbClr val="33CC3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2000" rIns="72000" anchor="ctr"/>
          <a:lstStyle/>
          <a:p>
            <a:pPr algn="ctr" eaLnBrk="1" hangingPunct="1">
              <a:defRPr/>
            </a:pPr>
            <a:r>
              <a:rPr lang="en-GB" sz="1050" b="1" dirty="0">
                <a:latin typeface="Arial" charset="0"/>
                <a:cs typeface="+mn-cs"/>
              </a:rPr>
              <a:t>S</a:t>
            </a:r>
          </a:p>
          <a:p>
            <a:pPr algn="ctr" eaLnBrk="1" hangingPunct="1">
              <a:defRPr/>
            </a:pPr>
            <a:r>
              <a:rPr lang="en-GB" sz="500" dirty="0">
                <a:latin typeface="Arial" charset="0"/>
                <a:cs typeface="+mn-cs"/>
              </a:rPr>
              <a:t>sulphur</a:t>
            </a:r>
          </a:p>
        </p:txBody>
      </p:sp>
      <p:sp>
        <p:nvSpPr>
          <p:cNvPr id="86" name="Rectangle 143"/>
          <p:cNvSpPr>
            <a:spLocks noChangeArrowheads="1"/>
          </p:cNvSpPr>
          <p:nvPr/>
        </p:nvSpPr>
        <p:spPr bwMode="auto">
          <a:xfrm>
            <a:off x="7272338" y="2259013"/>
            <a:ext cx="449262" cy="539750"/>
          </a:xfrm>
          <a:prstGeom prst="rect">
            <a:avLst/>
          </a:prstGeom>
          <a:solidFill>
            <a:srgbClr val="33CC3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2000" rIns="72000" anchor="ctr"/>
          <a:lstStyle/>
          <a:p>
            <a:pPr algn="ctr" eaLnBrk="1" hangingPunct="1">
              <a:defRPr/>
            </a:pPr>
            <a:r>
              <a:rPr lang="en-GB" sz="1050" b="1" dirty="0">
                <a:latin typeface="Arial" charset="0"/>
                <a:cs typeface="+mn-cs"/>
              </a:rPr>
              <a:t>Se</a:t>
            </a:r>
          </a:p>
          <a:p>
            <a:pPr algn="ctr" eaLnBrk="1" hangingPunct="1">
              <a:defRPr/>
            </a:pPr>
            <a:r>
              <a:rPr lang="en-GB" sz="500" dirty="0">
                <a:latin typeface="Arial" charset="0"/>
                <a:cs typeface="+mn-cs"/>
              </a:rPr>
              <a:t>selenium</a:t>
            </a:r>
          </a:p>
        </p:txBody>
      </p:sp>
      <p:sp>
        <p:nvSpPr>
          <p:cNvPr id="87" name="Rectangle 144"/>
          <p:cNvSpPr>
            <a:spLocks noChangeArrowheads="1"/>
          </p:cNvSpPr>
          <p:nvPr/>
        </p:nvSpPr>
        <p:spPr bwMode="auto">
          <a:xfrm>
            <a:off x="5922963" y="1719263"/>
            <a:ext cx="449262" cy="539750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2000" rIns="72000" anchor="ctr"/>
          <a:lstStyle/>
          <a:p>
            <a:pPr algn="ctr" eaLnBrk="1" hangingPunct="1">
              <a:defRPr/>
            </a:pPr>
            <a:r>
              <a:rPr lang="en-GB" sz="1050" b="1" dirty="0">
                <a:latin typeface="Arial" charset="0"/>
                <a:cs typeface="+mn-cs"/>
              </a:rPr>
              <a:t>Al</a:t>
            </a:r>
          </a:p>
          <a:p>
            <a:pPr algn="ctr" eaLnBrk="1" hangingPunct="1">
              <a:defRPr/>
            </a:pPr>
            <a:r>
              <a:rPr lang="en-GB" sz="500" dirty="0">
                <a:latin typeface="Arial" charset="0"/>
                <a:cs typeface="+mn-cs"/>
              </a:rPr>
              <a:t>aluminium</a:t>
            </a:r>
          </a:p>
        </p:txBody>
      </p:sp>
      <p:sp>
        <p:nvSpPr>
          <p:cNvPr id="88" name="Rectangle 145"/>
          <p:cNvSpPr>
            <a:spLocks noChangeArrowheads="1"/>
          </p:cNvSpPr>
          <p:nvPr/>
        </p:nvSpPr>
        <p:spPr bwMode="auto">
          <a:xfrm>
            <a:off x="5922963" y="2259013"/>
            <a:ext cx="449262" cy="539750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2000" rIns="72000" anchor="ctr"/>
          <a:lstStyle/>
          <a:p>
            <a:pPr algn="ctr" eaLnBrk="1" hangingPunct="1">
              <a:defRPr/>
            </a:pPr>
            <a:r>
              <a:rPr lang="en-GB" sz="1050" b="1" dirty="0" err="1">
                <a:latin typeface="Arial" charset="0"/>
                <a:cs typeface="+mn-cs"/>
              </a:rPr>
              <a:t>Ga</a:t>
            </a:r>
            <a:endParaRPr lang="en-GB" sz="1050" b="1" dirty="0">
              <a:latin typeface="Arial" charset="0"/>
              <a:cs typeface="+mn-cs"/>
            </a:endParaRPr>
          </a:p>
          <a:p>
            <a:pPr algn="ctr" eaLnBrk="1" hangingPunct="1">
              <a:defRPr/>
            </a:pPr>
            <a:r>
              <a:rPr lang="en-GB" sz="500" dirty="0" err="1">
                <a:latin typeface="Arial" charset="0"/>
                <a:cs typeface="+mn-cs"/>
              </a:rPr>
              <a:t>galium</a:t>
            </a:r>
            <a:endParaRPr lang="en-GB" sz="500" dirty="0">
              <a:latin typeface="Arial" charset="0"/>
              <a:cs typeface="+mn-cs"/>
            </a:endParaRPr>
          </a:p>
        </p:txBody>
      </p:sp>
      <p:sp>
        <p:nvSpPr>
          <p:cNvPr id="89" name="Rectangle 146"/>
          <p:cNvSpPr>
            <a:spLocks noChangeArrowheads="1"/>
          </p:cNvSpPr>
          <p:nvPr/>
        </p:nvSpPr>
        <p:spPr bwMode="auto">
          <a:xfrm>
            <a:off x="5922963" y="2798763"/>
            <a:ext cx="449262" cy="539750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2000" rIns="72000" anchor="ctr"/>
          <a:lstStyle/>
          <a:p>
            <a:pPr algn="ctr" eaLnBrk="1" hangingPunct="1">
              <a:defRPr/>
            </a:pPr>
            <a:r>
              <a:rPr lang="en-GB" sz="1050" b="1" dirty="0">
                <a:latin typeface="Arial" charset="0"/>
                <a:cs typeface="+mn-cs"/>
              </a:rPr>
              <a:t>In</a:t>
            </a:r>
          </a:p>
          <a:p>
            <a:pPr algn="ctr" eaLnBrk="1" hangingPunct="1">
              <a:defRPr/>
            </a:pPr>
            <a:r>
              <a:rPr lang="en-GB" sz="500" dirty="0">
                <a:latin typeface="Arial" charset="0"/>
                <a:cs typeface="+mn-cs"/>
              </a:rPr>
              <a:t>indium</a:t>
            </a:r>
          </a:p>
        </p:txBody>
      </p:sp>
      <p:sp>
        <p:nvSpPr>
          <p:cNvPr id="90" name="Rectangle 147"/>
          <p:cNvSpPr>
            <a:spLocks noChangeArrowheads="1"/>
          </p:cNvSpPr>
          <p:nvPr/>
        </p:nvSpPr>
        <p:spPr bwMode="auto">
          <a:xfrm>
            <a:off x="5922963" y="3338513"/>
            <a:ext cx="449262" cy="539750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2000" rIns="72000" anchor="ctr"/>
          <a:lstStyle/>
          <a:p>
            <a:pPr algn="ctr" eaLnBrk="1" hangingPunct="1">
              <a:defRPr/>
            </a:pPr>
            <a:r>
              <a:rPr lang="en-GB" sz="1050" b="1" dirty="0" err="1">
                <a:latin typeface="Arial" charset="0"/>
                <a:cs typeface="+mn-cs"/>
              </a:rPr>
              <a:t>Tl</a:t>
            </a:r>
            <a:endParaRPr lang="en-GB" sz="1050" b="1" dirty="0">
              <a:latin typeface="Arial" charset="0"/>
              <a:cs typeface="+mn-cs"/>
            </a:endParaRPr>
          </a:p>
          <a:p>
            <a:pPr algn="ctr" eaLnBrk="1" hangingPunct="1">
              <a:defRPr/>
            </a:pPr>
            <a:r>
              <a:rPr lang="en-GB" sz="500" dirty="0">
                <a:latin typeface="Arial" charset="0"/>
                <a:cs typeface="+mn-cs"/>
              </a:rPr>
              <a:t>thallium</a:t>
            </a:r>
          </a:p>
        </p:txBody>
      </p:sp>
      <p:sp>
        <p:nvSpPr>
          <p:cNvPr id="91" name="Rectangle 148"/>
          <p:cNvSpPr>
            <a:spLocks noChangeArrowheads="1"/>
          </p:cNvSpPr>
          <p:nvPr/>
        </p:nvSpPr>
        <p:spPr bwMode="auto">
          <a:xfrm>
            <a:off x="6372225" y="2798763"/>
            <a:ext cx="449263" cy="539750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2000" rIns="72000" anchor="ctr"/>
          <a:lstStyle/>
          <a:p>
            <a:pPr algn="ctr" eaLnBrk="1" hangingPunct="1">
              <a:defRPr/>
            </a:pPr>
            <a:r>
              <a:rPr lang="en-GB" sz="1050" b="1" dirty="0" err="1">
                <a:latin typeface="Arial" charset="0"/>
                <a:cs typeface="+mn-cs"/>
              </a:rPr>
              <a:t>Sn</a:t>
            </a:r>
            <a:endParaRPr lang="en-GB" sz="1050" b="1" dirty="0">
              <a:latin typeface="Arial" charset="0"/>
              <a:cs typeface="+mn-cs"/>
            </a:endParaRPr>
          </a:p>
          <a:p>
            <a:pPr algn="ctr" eaLnBrk="1" hangingPunct="1">
              <a:defRPr/>
            </a:pPr>
            <a:r>
              <a:rPr lang="en-GB" sz="500" dirty="0">
                <a:latin typeface="Arial" charset="0"/>
                <a:cs typeface="+mn-cs"/>
              </a:rPr>
              <a:t>tin</a:t>
            </a:r>
          </a:p>
        </p:txBody>
      </p:sp>
      <p:sp>
        <p:nvSpPr>
          <p:cNvPr id="92" name="Rectangle 149"/>
          <p:cNvSpPr>
            <a:spLocks noChangeArrowheads="1"/>
          </p:cNvSpPr>
          <p:nvPr/>
        </p:nvSpPr>
        <p:spPr bwMode="auto">
          <a:xfrm>
            <a:off x="6372225" y="3338513"/>
            <a:ext cx="449263" cy="539750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2000" rIns="72000" anchor="ctr"/>
          <a:lstStyle/>
          <a:p>
            <a:pPr algn="ctr" eaLnBrk="1" hangingPunct="1">
              <a:defRPr/>
            </a:pPr>
            <a:r>
              <a:rPr lang="en-GB" sz="1050" b="1" dirty="0" err="1">
                <a:latin typeface="Arial" charset="0"/>
                <a:cs typeface="+mn-cs"/>
              </a:rPr>
              <a:t>Pb</a:t>
            </a:r>
            <a:endParaRPr lang="en-GB" sz="1050" b="1" dirty="0">
              <a:latin typeface="Arial" charset="0"/>
              <a:cs typeface="+mn-cs"/>
            </a:endParaRPr>
          </a:p>
          <a:p>
            <a:pPr algn="ctr" eaLnBrk="1" hangingPunct="1">
              <a:defRPr/>
            </a:pPr>
            <a:r>
              <a:rPr lang="en-GB" sz="500" dirty="0">
                <a:latin typeface="Arial" charset="0"/>
                <a:cs typeface="+mn-cs"/>
              </a:rPr>
              <a:t>lead</a:t>
            </a:r>
          </a:p>
        </p:txBody>
      </p:sp>
      <p:sp>
        <p:nvSpPr>
          <p:cNvPr id="93" name="Rectangle 150"/>
          <p:cNvSpPr>
            <a:spLocks noChangeArrowheads="1"/>
          </p:cNvSpPr>
          <p:nvPr/>
        </p:nvSpPr>
        <p:spPr bwMode="auto">
          <a:xfrm>
            <a:off x="6823075" y="3338513"/>
            <a:ext cx="449263" cy="539750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2000" rIns="72000" anchor="ctr"/>
          <a:lstStyle/>
          <a:p>
            <a:pPr algn="ctr" eaLnBrk="1" hangingPunct="1">
              <a:defRPr/>
            </a:pPr>
            <a:r>
              <a:rPr lang="en-GB" sz="1050" b="1" dirty="0">
                <a:latin typeface="Arial" charset="0"/>
                <a:cs typeface="+mn-cs"/>
              </a:rPr>
              <a:t>Bi</a:t>
            </a:r>
          </a:p>
          <a:p>
            <a:pPr algn="ctr" eaLnBrk="1" hangingPunct="1">
              <a:defRPr/>
            </a:pPr>
            <a:r>
              <a:rPr lang="en-GB" sz="500" dirty="0">
                <a:latin typeface="Arial" charset="0"/>
                <a:cs typeface="+mn-cs"/>
              </a:rPr>
              <a:t>bismuth</a:t>
            </a:r>
          </a:p>
        </p:txBody>
      </p:sp>
      <p:sp>
        <p:nvSpPr>
          <p:cNvPr id="94" name="Rectangle 151"/>
          <p:cNvSpPr>
            <a:spLocks noChangeArrowheads="1"/>
          </p:cNvSpPr>
          <p:nvPr/>
        </p:nvSpPr>
        <p:spPr bwMode="auto">
          <a:xfrm>
            <a:off x="7723188" y="1177925"/>
            <a:ext cx="449262" cy="541338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2000" rIns="72000" anchor="ctr"/>
          <a:lstStyle/>
          <a:p>
            <a:pPr algn="ctr" eaLnBrk="1" hangingPunct="1">
              <a:defRPr/>
            </a:pPr>
            <a:r>
              <a:rPr lang="en-GB" sz="1050" b="1" dirty="0">
                <a:latin typeface="Arial" charset="0"/>
                <a:cs typeface="+mn-cs"/>
              </a:rPr>
              <a:t>F</a:t>
            </a:r>
          </a:p>
          <a:p>
            <a:pPr algn="ctr" eaLnBrk="1" hangingPunct="1">
              <a:defRPr/>
            </a:pPr>
            <a:r>
              <a:rPr lang="en-GB" sz="500" dirty="0">
                <a:latin typeface="Arial" charset="0"/>
                <a:cs typeface="+mn-cs"/>
              </a:rPr>
              <a:t>fluorine</a:t>
            </a:r>
          </a:p>
        </p:txBody>
      </p:sp>
      <p:sp>
        <p:nvSpPr>
          <p:cNvPr id="95" name="Rectangle 152"/>
          <p:cNvSpPr>
            <a:spLocks noChangeArrowheads="1"/>
          </p:cNvSpPr>
          <p:nvPr/>
        </p:nvSpPr>
        <p:spPr bwMode="auto">
          <a:xfrm>
            <a:off x="7723188" y="1719263"/>
            <a:ext cx="449262" cy="53975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2000" rIns="72000" anchor="ctr"/>
          <a:lstStyle/>
          <a:p>
            <a:pPr algn="ctr" eaLnBrk="1" hangingPunct="1">
              <a:defRPr/>
            </a:pPr>
            <a:r>
              <a:rPr lang="en-GB" sz="1050" b="1" dirty="0" err="1">
                <a:latin typeface="Arial" charset="0"/>
                <a:cs typeface="+mn-cs"/>
              </a:rPr>
              <a:t>Cl</a:t>
            </a:r>
            <a:endParaRPr lang="en-GB" sz="1050" b="1" dirty="0">
              <a:latin typeface="Arial" charset="0"/>
              <a:cs typeface="+mn-cs"/>
            </a:endParaRPr>
          </a:p>
          <a:p>
            <a:pPr algn="ctr" eaLnBrk="1" hangingPunct="1">
              <a:defRPr/>
            </a:pPr>
            <a:r>
              <a:rPr lang="en-GB" sz="500" dirty="0">
                <a:latin typeface="Arial" charset="0"/>
                <a:cs typeface="+mn-cs"/>
              </a:rPr>
              <a:t>chlorine</a:t>
            </a:r>
          </a:p>
        </p:txBody>
      </p:sp>
      <p:sp>
        <p:nvSpPr>
          <p:cNvPr id="96" name="Rectangle 153"/>
          <p:cNvSpPr>
            <a:spLocks noChangeArrowheads="1"/>
          </p:cNvSpPr>
          <p:nvPr/>
        </p:nvSpPr>
        <p:spPr bwMode="auto">
          <a:xfrm>
            <a:off x="7723188" y="2259013"/>
            <a:ext cx="449262" cy="53975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2000" rIns="72000" anchor="ctr"/>
          <a:lstStyle/>
          <a:p>
            <a:pPr algn="ctr" eaLnBrk="1" hangingPunct="1">
              <a:defRPr/>
            </a:pPr>
            <a:r>
              <a:rPr lang="en-GB" sz="1050" b="1" dirty="0">
                <a:latin typeface="Arial" charset="0"/>
                <a:cs typeface="+mn-cs"/>
              </a:rPr>
              <a:t>Br</a:t>
            </a:r>
          </a:p>
          <a:p>
            <a:pPr algn="ctr" eaLnBrk="1" hangingPunct="1">
              <a:defRPr/>
            </a:pPr>
            <a:r>
              <a:rPr lang="en-GB" sz="500" dirty="0">
                <a:latin typeface="Arial" charset="0"/>
                <a:cs typeface="+mn-cs"/>
              </a:rPr>
              <a:t>bromine</a:t>
            </a:r>
          </a:p>
        </p:txBody>
      </p:sp>
      <p:sp>
        <p:nvSpPr>
          <p:cNvPr id="97" name="Rectangle 154"/>
          <p:cNvSpPr>
            <a:spLocks noChangeArrowheads="1"/>
          </p:cNvSpPr>
          <p:nvPr/>
        </p:nvSpPr>
        <p:spPr bwMode="auto">
          <a:xfrm>
            <a:off x="7723188" y="2798763"/>
            <a:ext cx="449262" cy="53975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2000" rIns="72000" anchor="ctr"/>
          <a:lstStyle/>
          <a:p>
            <a:pPr algn="ctr" eaLnBrk="1" hangingPunct="1">
              <a:defRPr/>
            </a:pPr>
            <a:r>
              <a:rPr lang="en-GB" sz="1050" b="1" dirty="0">
                <a:latin typeface="Arial" charset="0"/>
                <a:cs typeface="+mn-cs"/>
              </a:rPr>
              <a:t>I</a:t>
            </a:r>
          </a:p>
          <a:p>
            <a:pPr algn="ctr" eaLnBrk="1" hangingPunct="1">
              <a:defRPr/>
            </a:pPr>
            <a:r>
              <a:rPr lang="en-GB" sz="500" dirty="0">
                <a:latin typeface="Arial" charset="0"/>
                <a:cs typeface="+mn-cs"/>
              </a:rPr>
              <a:t>iodine</a:t>
            </a:r>
          </a:p>
        </p:txBody>
      </p:sp>
      <p:sp>
        <p:nvSpPr>
          <p:cNvPr id="98" name="Rectangle 155"/>
          <p:cNvSpPr>
            <a:spLocks noChangeArrowheads="1"/>
          </p:cNvSpPr>
          <p:nvPr/>
        </p:nvSpPr>
        <p:spPr bwMode="auto">
          <a:xfrm>
            <a:off x="7723188" y="3338513"/>
            <a:ext cx="449262" cy="53975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2000" rIns="72000" anchor="ctr"/>
          <a:lstStyle/>
          <a:p>
            <a:pPr algn="ctr" eaLnBrk="1" hangingPunct="1">
              <a:defRPr/>
            </a:pPr>
            <a:r>
              <a:rPr lang="en-GB" sz="1050" b="1" dirty="0">
                <a:latin typeface="Arial" charset="0"/>
                <a:cs typeface="+mn-cs"/>
              </a:rPr>
              <a:t>At</a:t>
            </a:r>
          </a:p>
          <a:p>
            <a:pPr algn="ctr" eaLnBrk="1" hangingPunct="1">
              <a:defRPr/>
            </a:pPr>
            <a:r>
              <a:rPr lang="en-GB" sz="500" dirty="0">
                <a:latin typeface="Arial" charset="0"/>
                <a:cs typeface="+mn-cs"/>
              </a:rPr>
              <a:t>astatine</a:t>
            </a:r>
          </a:p>
        </p:txBody>
      </p:sp>
      <p:sp>
        <p:nvSpPr>
          <p:cNvPr id="99" name="Rectangle 169"/>
          <p:cNvSpPr>
            <a:spLocks noChangeArrowheads="1"/>
          </p:cNvSpPr>
          <p:nvPr/>
        </p:nvSpPr>
        <p:spPr bwMode="auto">
          <a:xfrm>
            <a:off x="8172450" y="638175"/>
            <a:ext cx="449263" cy="539750"/>
          </a:xfrm>
          <a:prstGeom prst="rect">
            <a:avLst/>
          </a:prstGeom>
          <a:solidFill>
            <a:srgbClr val="33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2000" rIns="72000" anchor="ctr"/>
          <a:lstStyle/>
          <a:p>
            <a:pPr algn="ctr" eaLnBrk="1" hangingPunct="1">
              <a:defRPr/>
            </a:pPr>
            <a:r>
              <a:rPr lang="en-GB" sz="1050" b="1" dirty="0">
                <a:latin typeface="Arial" charset="0"/>
                <a:cs typeface="+mn-cs"/>
              </a:rPr>
              <a:t>He</a:t>
            </a:r>
          </a:p>
          <a:p>
            <a:pPr algn="ctr" eaLnBrk="1" hangingPunct="1">
              <a:defRPr/>
            </a:pPr>
            <a:r>
              <a:rPr lang="en-GB" sz="500" dirty="0">
                <a:latin typeface="Arial" charset="0"/>
                <a:cs typeface="+mn-cs"/>
              </a:rPr>
              <a:t>helium</a:t>
            </a:r>
          </a:p>
        </p:txBody>
      </p:sp>
      <p:sp>
        <p:nvSpPr>
          <p:cNvPr id="100" name="Rectangle 170"/>
          <p:cNvSpPr>
            <a:spLocks noChangeArrowheads="1"/>
          </p:cNvSpPr>
          <p:nvPr/>
        </p:nvSpPr>
        <p:spPr bwMode="auto">
          <a:xfrm>
            <a:off x="8172450" y="1177925"/>
            <a:ext cx="449263" cy="541338"/>
          </a:xfrm>
          <a:prstGeom prst="rect">
            <a:avLst/>
          </a:prstGeom>
          <a:solidFill>
            <a:srgbClr val="33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2000" rIns="72000" anchor="ctr"/>
          <a:lstStyle/>
          <a:p>
            <a:pPr algn="ctr" eaLnBrk="1" hangingPunct="1">
              <a:defRPr/>
            </a:pPr>
            <a:r>
              <a:rPr lang="en-GB" sz="1050" b="1" dirty="0">
                <a:latin typeface="Arial" charset="0"/>
                <a:cs typeface="+mn-cs"/>
              </a:rPr>
              <a:t>Ne</a:t>
            </a:r>
          </a:p>
          <a:p>
            <a:pPr algn="ctr" eaLnBrk="1" hangingPunct="1">
              <a:defRPr/>
            </a:pPr>
            <a:r>
              <a:rPr lang="en-GB" sz="500" dirty="0">
                <a:latin typeface="Arial" charset="0"/>
                <a:cs typeface="+mn-cs"/>
              </a:rPr>
              <a:t>neon</a:t>
            </a:r>
          </a:p>
        </p:txBody>
      </p:sp>
      <p:sp>
        <p:nvSpPr>
          <p:cNvPr id="101" name="Rectangle 171"/>
          <p:cNvSpPr>
            <a:spLocks noChangeArrowheads="1"/>
          </p:cNvSpPr>
          <p:nvPr/>
        </p:nvSpPr>
        <p:spPr bwMode="auto">
          <a:xfrm>
            <a:off x="8172450" y="1719263"/>
            <a:ext cx="449263" cy="539750"/>
          </a:xfrm>
          <a:prstGeom prst="rect">
            <a:avLst/>
          </a:prstGeom>
          <a:solidFill>
            <a:srgbClr val="33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2000" rIns="72000" anchor="ctr"/>
          <a:lstStyle/>
          <a:p>
            <a:pPr algn="ctr" eaLnBrk="1" hangingPunct="1">
              <a:defRPr/>
            </a:pPr>
            <a:r>
              <a:rPr lang="en-GB" sz="1050" b="1" dirty="0" err="1">
                <a:latin typeface="Arial" charset="0"/>
                <a:cs typeface="+mn-cs"/>
              </a:rPr>
              <a:t>Ar</a:t>
            </a:r>
            <a:endParaRPr lang="en-GB" sz="1050" b="1" dirty="0">
              <a:latin typeface="Arial" charset="0"/>
              <a:cs typeface="+mn-cs"/>
            </a:endParaRPr>
          </a:p>
          <a:p>
            <a:pPr algn="ctr" eaLnBrk="1" hangingPunct="1">
              <a:defRPr/>
            </a:pPr>
            <a:r>
              <a:rPr lang="en-GB" sz="500" dirty="0">
                <a:latin typeface="Arial" charset="0"/>
                <a:cs typeface="+mn-cs"/>
              </a:rPr>
              <a:t>argon</a:t>
            </a:r>
          </a:p>
        </p:txBody>
      </p:sp>
      <p:sp>
        <p:nvSpPr>
          <p:cNvPr id="102" name="Rectangle 172"/>
          <p:cNvSpPr>
            <a:spLocks noChangeArrowheads="1"/>
          </p:cNvSpPr>
          <p:nvPr/>
        </p:nvSpPr>
        <p:spPr bwMode="auto">
          <a:xfrm>
            <a:off x="8172450" y="2259013"/>
            <a:ext cx="449263" cy="539750"/>
          </a:xfrm>
          <a:prstGeom prst="rect">
            <a:avLst/>
          </a:prstGeom>
          <a:solidFill>
            <a:srgbClr val="33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2000" rIns="72000" anchor="ctr"/>
          <a:lstStyle/>
          <a:p>
            <a:pPr algn="ctr" eaLnBrk="1" hangingPunct="1">
              <a:defRPr/>
            </a:pPr>
            <a:r>
              <a:rPr lang="en-GB" sz="1050" b="1" dirty="0">
                <a:latin typeface="Arial" charset="0"/>
                <a:cs typeface="+mn-cs"/>
              </a:rPr>
              <a:t>Kr</a:t>
            </a:r>
          </a:p>
          <a:p>
            <a:pPr algn="ctr" eaLnBrk="1" hangingPunct="1">
              <a:defRPr/>
            </a:pPr>
            <a:r>
              <a:rPr lang="en-GB" sz="500" dirty="0">
                <a:latin typeface="Arial" charset="0"/>
                <a:cs typeface="+mn-cs"/>
              </a:rPr>
              <a:t>krypton</a:t>
            </a:r>
          </a:p>
        </p:txBody>
      </p:sp>
      <p:sp>
        <p:nvSpPr>
          <p:cNvPr id="103" name="Rectangle 173"/>
          <p:cNvSpPr>
            <a:spLocks noChangeArrowheads="1"/>
          </p:cNvSpPr>
          <p:nvPr/>
        </p:nvSpPr>
        <p:spPr bwMode="auto">
          <a:xfrm>
            <a:off x="8172450" y="2798763"/>
            <a:ext cx="449263" cy="539750"/>
          </a:xfrm>
          <a:prstGeom prst="rect">
            <a:avLst/>
          </a:prstGeom>
          <a:solidFill>
            <a:srgbClr val="33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2000" rIns="72000" anchor="ctr"/>
          <a:lstStyle/>
          <a:p>
            <a:pPr algn="ctr" eaLnBrk="1" hangingPunct="1">
              <a:defRPr/>
            </a:pPr>
            <a:r>
              <a:rPr lang="en-GB" sz="1050" b="1" dirty="0" err="1">
                <a:latin typeface="Arial" charset="0"/>
                <a:cs typeface="+mn-cs"/>
              </a:rPr>
              <a:t>Xe</a:t>
            </a:r>
            <a:endParaRPr lang="en-GB" sz="1050" b="1" dirty="0">
              <a:latin typeface="Arial" charset="0"/>
              <a:cs typeface="+mn-cs"/>
            </a:endParaRPr>
          </a:p>
          <a:p>
            <a:pPr algn="ctr" eaLnBrk="1" hangingPunct="1">
              <a:defRPr/>
            </a:pPr>
            <a:r>
              <a:rPr lang="en-GB" sz="500" dirty="0">
                <a:latin typeface="Arial" charset="0"/>
                <a:cs typeface="+mn-cs"/>
              </a:rPr>
              <a:t>xenon</a:t>
            </a:r>
          </a:p>
        </p:txBody>
      </p:sp>
      <p:sp>
        <p:nvSpPr>
          <p:cNvPr id="104" name="Rectangle 174"/>
          <p:cNvSpPr>
            <a:spLocks noChangeArrowheads="1"/>
          </p:cNvSpPr>
          <p:nvPr/>
        </p:nvSpPr>
        <p:spPr bwMode="auto">
          <a:xfrm>
            <a:off x="8172450" y="3338513"/>
            <a:ext cx="449263" cy="539750"/>
          </a:xfrm>
          <a:prstGeom prst="rect">
            <a:avLst/>
          </a:prstGeom>
          <a:solidFill>
            <a:srgbClr val="33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2000" rIns="72000" anchor="ctr"/>
          <a:lstStyle/>
          <a:p>
            <a:pPr algn="ctr" eaLnBrk="1" hangingPunct="1">
              <a:defRPr/>
            </a:pPr>
            <a:r>
              <a:rPr lang="en-GB" sz="1050" b="1" dirty="0" err="1">
                <a:latin typeface="Arial" charset="0"/>
                <a:cs typeface="+mn-cs"/>
              </a:rPr>
              <a:t>Rn</a:t>
            </a:r>
            <a:endParaRPr lang="en-GB" sz="1050" b="1" dirty="0">
              <a:latin typeface="Arial" charset="0"/>
              <a:cs typeface="+mn-cs"/>
            </a:endParaRPr>
          </a:p>
          <a:p>
            <a:pPr algn="ctr" eaLnBrk="1" hangingPunct="1">
              <a:defRPr/>
            </a:pPr>
            <a:r>
              <a:rPr lang="en-GB" sz="500" dirty="0">
                <a:latin typeface="Arial" charset="0"/>
                <a:cs typeface="+mn-cs"/>
              </a:rPr>
              <a:t>radon</a:t>
            </a:r>
          </a:p>
        </p:txBody>
      </p:sp>
      <p:sp>
        <p:nvSpPr>
          <p:cNvPr id="105" name="Rectangle 211"/>
          <p:cNvSpPr>
            <a:spLocks noChangeArrowheads="1"/>
          </p:cNvSpPr>
          <p:nvPr/>
        </p:nvSpPr>
        <p:spPr bwMode="auto">
          <a:xfrm>
            <a:off x="3130550" y="6242050"/>
            <a:ext cx="361950" cy="361950"/>
          </a:xfrm>
          <a:prstGeom prst="rect">
            <a:avLst/>
          </a:prstGeom>
          <a:solidFill>
            <a:srgbClr val="FF99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defRPr/>
            </a:pPr>
            <a:endParaRPr lang="en-GB" sz="1050">
              <a:latin typeface="Arial" charset="0"/>
              <a:cs typeface="+mn-cs"/>
            </a:endParaRPr>
          </a:p>
        </p:txBody>
      </p:sp>
      <p:sp>
        <p:nvSpPr>
          <p:cNvPr id="106" name="Rectangle 212"/>
          <p:cNvSpPr>
            <a:spLocks noChangeArrowheads="1"/>
          </p:cNvSpPr>
          <p:nvPr/>
        </p:nvSpPr>
        <p:spPr bwMode="auto">
          <a:xfrm>
            <a:off x="4570413" y="6242050"/>
            <a:ext cx="361950" cy="361950"/>
          </a:xfrm>
          <a:prstGeom prst="rect">
            <a:avLst/>
          </a:prstGeom>
          <a:solidFill>
            <a:srgbClr val="FF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defRPr/>
            </a:pPr>
            <a:endParaRPr lang="en-GB" sz="1050">
              <a:latin typeface="Arial" charset="0"/>
              <a:cs typeface="+mn-cs"/>
            </a:endParaRPr>
          </a:p>
        </p:txBody>
      </p:sp>
      <p:sp>
        <p:nvSpPr>
          <p:cNvPr id="3161" name="Text Box 213"/>
          <p:cNvSpPr txBox="1">
            <a:spLocks noChangeArrowheads="1"/>
          </p:cNvSpPr>
          <p:nvPr/>
        </p:nvSpPr>
        <p:spPr bwMode="auto">
          <a:xfrm>
            <a:off x="3575050" y="6132513"/>
            <a:ext cx="896938" cy="50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900"/>
              <a:t>Lanthanide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900"/>
              <a:t>Series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900"/>
              <a:t>(rare earth)</a:t>
            </a:r>
          </a:p>
        </p:txBody>
      </p:sp>
      <p:sp>
        <p:nvSpPr>
          <p:cNvPr id="3162" name="Text Box 214"/>
          <p:cNvSpPr txBox="1">
            <a:spLocks noChangeArrowheads="1"/>
          </p:cNvSpPr>
          <p:nvPr/>
        </p:nvSpPr>
        <p:spPr bwMode="auto">
          <a:xfrm>
            <a:off x="5014913" y="6161088"/>
            <a:ext cx="863600" cy="50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900"/>
              <a:t>Actinium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900"/>
              <a:t>Series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900"/>
              <a:t>(rare earth)</a:t>
            </a:r>
          </a:p>
        </p:txBody>
      </p:sp>
      <p:sp>
        <p:nvSpPr>
          <p:cNvPr id="3163" name="Text Box 221"/>
          <p:cNvSpPr txBox="1">
            <a:spLocks noChangeArrowheads="1"/>
          </p:cNvSpPr>
          <p:nvPr/>
        </p:nvSpPr>
        <p:spPr bwMode="auto">
          <a:xfrm>
            <a:off x="520700" y="638175"/>
            <a:ext cx="174625" cy="153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2000" rIns="72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00"/>
              <a:t>1</a:t>
            </a:r>
          </a:p>
        </p:txBody>
      </p:sp>
      <p:sp>
        <p:nvSpPr>
          <p:cNvPr id="3164" name="Text Box 222"/>
          <p:cNvSpPr txBox="1">
            <a:spLocks noChangeArrowheads="1"/>
          </p:cNvSpPr>
          <p:nvPr/>
        </p:nvSpPr>
        <p:spPr bwMode="auto">
          <a:xfrm>
            <a:off x="8172450" y="638175"/>
            <a:ext cx="174625" cy="153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2000" rIns="72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00"/>
              <a:t>2</a:t>
            </a:r>
          </a:p>
        </p:txBody>
      </p:sp>
      <p:sp>
        <p:nvSpPr>
          <p:cNvPr id="3165" name="Text Box 223"/>
          <p:cNvSpPr txBox="1">
            <a:spLocks noChangeArrowheads="1"/>
          </p:cNvSpPr>
          <p:nvPr/>
        </p:nvSpPr>
        <p:spPr bwMode="auto">
          <a:xfrm>
            <a:off x="520700" y="1177925"/>
            <a:ext cx="174625" cy="153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2000" rIns="72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00"/>
              <a:t>3</a:t>
            </a:r>
          </a:p>
        </p:txBody>
      </p:sp>
      <p:sp>
        <p:nvSpPr>
          <p:cNvPr id="3166" name="Text Box 224"/>
          <p:cNvSpPr txBox="1">
            <a:spLocks noChangeArrowheads="1"/>
          </p:cNvSpPr>
          <p:nvPr/>
        </p:nvSpPr>
        <p:spPr bwMode="auto">
          <a:xfrm>
            <a:off x="520700" y="1719263"/>
            <a:ext cx="203200" cy="153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2000" rIns="72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00"/>
              <a:t>11</a:t>
            </a:r>
          </a:p>
        </p:txBody>
      </p:sp>
      <p:sp>
        <p:nvSpPr>
          <p:cNvPr id="3167" name="Text Box 226"/>
          <p:cNvSpPr txBox="1">
            <a:spLocks noChangeArrowheads="1"/>
          </p:cNvSpPr>
          <p:nvPr/>
        </p:nvSpPr>
        <p:spPr bwMode="auto">
          <a:xfrm>
            <a:off x="520700" y="2259013"/>
            <a:ext cx="203200" cy="153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2000" rIns="72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00"/>
              <a:t>19</a:t>
            </a:r>
          </a:p>
        </p:txBody>
      </p:sp>
      <p:sp>
        <p:nvSpPr>
          <p:cNvPr id="3168" name="Text Box 227"/>
          <p:cNvSpPr txBox="1">
            <a:spLocks noChangeArrowheads="1"/>
          </p:cNvSpPr>
          <p:nvPr/>
        </p:nvSpPr>
        <p:spPr bwMode="auto">
          <a:xfrm>
            <a:off x="520700" y="2798763"/>
            <a:ext cx="203200" cy="153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2000" rIns="72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00"/>
              <a:t>37</a:t>
            </a:r>
          </a:p>
        </p:txBody>
      </p:sp>
      <p:sp>
        <p:nvSpPr>
          <p:cNvPr id="3169" name="Text Box 228"/>
          <p:cNvSpPr txBox="1">
            <a:spLocks noChangeArrowheads="1"/>
          </p:cNvSpPr>
          <p:nvPr/>
        </p:nvSpPr>
        <p:spPr bwMode="auto">
          <a:xfrm>
            <a:off x="520700" y="3338513"/>
            <a:ext cx="203200" cy="153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2000" rIns="72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00"/>
              <a:t>55</a:t>
            </a:r>
          </a:p>
        </p:txBody>
      </p:sp>
      <p:sp>
        <p:nvSpPr>
          <p:cNvPr id="116" name="Rectangle 42"/>
          <p:cNvSpPr>
            <a:spLocks noChangeArrowheads="1"/>
          </p:cNvSpPr>
          <p:nvPr/>
        </p:nvSpPr>
        <p:spPr bwMode="auto">
          <a:xfrm>
            <a:off x="2051050" y="4059238"/>
            <a:ext cx="449263" cy="539750"/>
          </a:xfrm>
          <a:prstGeom prst="rect">
            <a:avLst/>
          </a:prstGeom>
          <a:solidFill>
            <a:srgbClr val="FF99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2000" rIns="72000" anchor="ctr"/>
          <a:lstStyle/>
          <a:p>
            <a:pPr algn="ctr" eaLnBrk="1" hangingPunct="1">
              <a:defRPr/>
            </a:pPr>
            <a:r>
              <a:rPr lang="en-GB" sz="1050" b="1" dirty="0">
                <a:latin typeface="Arial" charset="0"/>
                <a:cs typeface="+mn-cs"/>
              </a:rPr>
              <a:t>La</a:t>
            </a:r>
          </a:p>
          <a:p>
            <a:pPr algn="ctr" eaLnBrk="1" hangingPunct="1">
              <a:defRPr/>
            </a:pPr>
            <a:r>
              <a:rPr lang="en-GB" sz="500" dirty="0">
                <a:latin typeface="Arial" charset="0"/>
                <a:cs typeface="+mn-cs"/>
              </a:rPr>
              <a:t>Lanthanum</a:t>
            </a:r>
          </a:p>
        </p:txBody>
      </p:sp>
      <p:sp>
        <p:nvSpPr>
          <p:cNvPr id="117" name="Rectangle 45"/>
          <p:cNvSpPr>
            <a:spLocks noChangeArrowheads="1"/>
          </p:cNvSpPr>
          <p:nvPr/>
        </p:nvSpPr>
        <p:spPr bwMode="auto">
          <a:xfrm>
            <a:off x="2500313" y="4059238"/>
            <a:ext cx="450850" cy="539750"/>
          </a:xfrm>
          <a:prstGeom prst="rect">
            <a:avLst/>
          </a:prstGeom>
          <a:solidFill>
            <a:srgbClr val="FF99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2000" rIns="72000" anchor="ctr"/>
          <a:lstStyle/>
          <a:p>
            <a:pPr algn="ctr" eaLnBrk="1" hangingPunct="1">
              <a:defRPr/>
            </a:pPr>
            <a:r>
              <a:rPr lang="en-GB" sz="1050" b="1" dirty="0" err="1">
                <a:latin typeface="Arial" charset="0"/>
                <a:cs typeface="+mn-cs"/>
              </a:rPr>
              <a:t>Ce</a:t>
            </a:r>
            <a:endParaRPr lang="en-GB" sz="1050" b="1" dirty="0">
              <a:latin typeface="Arial" charset="0"/>
              <a:cs typeface="+mn-cs"/>
            </a:endParaRPr>
          </a:p>
          <a:p>
            <a:pPr algn="ctr" eaLnBrk="1" hangingPunct="1">
              <a:defRPr/>
            </a:pPr>
            <a:r>
              <a:rPr lang="en-GB" sz="500" dirty="0">
                <a:latin typeface="Arial" charset="0"/>
                <a:cs typeface="+mn-cs"/>
              </a:rPr>
              <a:t>cerium</a:t>
            </a:r>
          </a:p>
        </p:txBody>
      </p:sp>
      <p:sp>
        <p:nvSpPr>
          <p:cNvPr id="118" name="Rectangle 48"/>
          <p:cNvSpPr>
            <a:spLocks noChangeArrowheads="1"/>
          </p:cNvSpPr>
          <p:nvPr/>
        </p:nvSpPr>
        <p:spPr bwMode="auto">
          <a:xfrm>
            <a:off x="2951163" y="4059238"/>
            <a:ext cx="449262" cy="539750"/>
          </a:xfrm>
          <a:prstGeom prst="rect">
            <a:avLst/>
          </a:prstGeom>
          <a:solidFill>
            <a:srgbClr val="FF99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2000" rIns="72000" anchor="ctr"/>
          <a:lstStyle/>
          <a:p>
            <a:pPr algn="ctr" eaLnBrk="1" hangingPunct="1">
              <a:defRPr/>
            </a:pPr>
            <a:r>
              <a:rPr lang="en-GB" sz="1050" b="1" dirty="0" err="1">
                <a:latin typeface="Arial" charset="0"/>
                <a:cs typeface="+mn-cs"/>
              </a:rPr>
              <a:t>Pr</a:t>
            </a:r>
            <a:endParaRPr lang="en-GB" sz="1050" b="1" dirty="0">
              <a:latin typeface="Arial" charset="0"/>
              <a:cs typeface="+mn-cs"/>
            </a:endParaRPr>
          </a:p>
          <a:p>
            <a:pPr algn="ctr" eaLnBrk="1" hangingPunct="1">
              <a:defRPr/>
            </a:pPr>
            <a:r>
              <a:rPr lang="en-GB" sz="400" dirty="0">
                <a:latin typeface="Arial" charset="0"/>
                <a:cs typeface="+mn-cs"/>
              </a:rPr>
              <a:t>praseodymium</a:t>
            </a:r>
          </a:p>
        </p:txBody>
      </p:sp>
      <p:sp>
        <p:nvSpPr>
          <p:cNvPr id="119" name="Rectangle 51"/>
          <p:cNvSpPr>
            <a:spLocks noChangeArrowheads="1"/>
          </p:cNvSpPr>
          <p:nvPr/>
        </p:nvSpPr>
        <p:spPr bwMode="auto">
          <a:xfrm>
            <a:off x="3851275" y="4059238"/>
            <a:ext cx="450850" cy="539750"/>
          </a:xfrm>
          <a:prstGeom prst="rect">
            <a:avLst/>
          </a:prstGeom>
          <a:solidFill>
            <a:srgbClr val="FF99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2000" rIns="72000" anchor="ctr"/>
          <a:lstStyle/>
          <a:p>
            <a:pPr algn="ctr" eaLnBrk="1" hangingPunct="1">
              <a:defRPr/>
            </a:pPr>
            <a:r>
              <a:rPr lang="en-GB" sz="1050" b="1" dirty="0">
                <a:latin typeface="Arial" charset="0"/>
                <a:cs typeface="+mn-cs"/>
              </a:rPr>
              <a:t>Pm</a:t>
            </a:r>
          </a:p>
          <a:p>
            <a:pPr algn="ctr" eaLnBrk="1" hangingPunct="1">
              <a:defRPr/>
            </a:pPr>
            <a:r>
              <a:rPr lang="en-GB" sz="500" dirty="0">
                <a:latin typeface="Arial" charset="0"/>
                <a:cs typeface="+mn-cs"/>
              </a:rPr>
              <a:t>promethium</a:t>
            </a:r>
          </a:p>
        </p:txBody>
      </p:sp>
      <p:sp>
        <p:nvSpPr>
          <p:cNvPr id="120" name="Rectangle 54"/>
          <p:cNvSpPr>
            <a:spLocks noChangeArrowheads="1"/>
          </p:cNvSpPr>
          <p:nvPr/>
        </p:nvSpPr>
        <p:spPr bwMode="auto">
          <a:xfrm>
            <a:off x="4302125" y="4059238"/>
            <a:ext cx="449263" cy="539750"/>
          </a:xfrm>
          <a:prstGeom prst="rect">
            <a:avLst/>
          </a:prstGeom>
          <a:solidFill>
            <a:srgbClr val="FF99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2000" rIns="72000" anchor="ctr"/>
          <a:lstStyle/>
          <a:p>
            <a:pPr algn="ctr" eaLnBrk="1" hangingPunct="1">
              <a:defRPr/>
            </a:pPr>
            <a:r>
              <a:rPr lang="en-GB" sz="1050" b="1" dirty="0" err="1">
                <a:latin typeface="Arial" charset="0"/>
                <a:cs typeface="+mn-cs"/>
              </a:rPr>
              <a:t>Sm</a:t>
            </a:r>
            <a:endParaRPr lang="en-GB" sz="1050" b="1" dirty="0">
              <a:latin typeface="Arial" charset="0"/>
              <a:cs typeface="+mn-cs"/>
            </a:endParaRPr>
          </a:p>
          <a:p>
            <a:pPr algn="ctr" eaLnBrk="1" hangingPunct="1">
              <a:defRPr/>
            </a:pPr>
            <a:r>
              <a:rPr lang="en-GB" sz="500" dirty="0">
                <a:latin typeface="Arial" charset="0"/>
                <a:cs typeface="+mn-cs"/>
              </a:rPr>
              <a:t>samarium</a:t>
            </a:r>
          </a:p>
        </p:txBody>
      </p:sp>
      <p:sp>
        <p:nvSpPr>
          <p:cNvPr id="121" name="Rectangle 57"/>
          <p:cNvSpPr>
            <a:spLocks noChangeArrowheads="1"/>
          </p:cNvSpPr>
          <p:nvPr/>
        </p:nvSpPr>
        <p:spPr bwMode="auto">
          <a:xfrm>
            <a:off x="4751388" y="4059238"/>
            <a:ext cx="450850" cy="539750"/>
          </a:xfrm>
          <a:prstGeom prst="rect">
            <a:avLst/>
          </a:prstGeom>
          <a:solidFill>
            <a:srgbClr val="FF99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2000" rIns="72000" anchor="ctr"/>
          <a:lstStyle/>
          <a:p>
            <a:pPr algn="ctr" eaLnBrk="1" hangingPunct="1">
              <a:defRPr/>
            </a:pPr>
            <a:r>
              <a:rPr lang="en-GB" sz="1050" b="1" dirty="0" err="1">
                <a:latin typeface="Arial" charset="0"/>
                <a:cs typeface="+mn-cs"/>
              </a:rPr>
              <a:t>Eu</a:t>
            </a:r>
            <a:endParaRPr lang="en-GB" sz="1050" b="1" dirty="0">
              <a:latin typeface="Arial" charset="0"/>
              <a:cs typeface="+mn-cs"/>
            </a:endParaRPr>
          </a:p>
          <a:p>
            <a:pPr algn="ctr" eaLnBrk="1" hangingPunct="1">
              <a:defRPr/>
            </a:pPr>
            <a:r>
              <a:rPr lang="en-GB" sz="500" dirty="0">
                <a:latin typeface="Arial" charset="0"/>
                <a:cs typeface="+mn-cs"/>
              </a:rPr>
              <a:t>europium</a:t>
            </a:r>
          </a:p>
        </p:txBody>
      </p:sp>
      <p:sp>
        <p:nvSpPr>
          <p:cNvPr id="122" name="Rectangle 60"/>
          <p:cNvSpPr>
            <a:spLocks noChangeArrowheads="1"/>
          </p:cNvSpPr>
          <p:nvPr/>
        </p:nvSpPr>
        <p:spPr bwMode="auto">
          <a:xfrm>
            <a:off x="5202238" y="4059238"/>
            <a:ext cx="449262" cy="539750"/>
          </a:xfrm>
          <a:prstGeom prst="rect">
            <a:avLst/>
          </a:prstGeom>
          <a:solidFill>
            <a:srgbClr val="FF99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2000" rIns="72000" anchor="ctr"/>
          <a:lstStyle/>
          <a:p>
            <a:pPr algn="ctr" eaLnBrk="1" hangingPunct="1">
              <a:defRPr/>
            </a:pPr>
            <a:r>
              <a:rPr lang="en-GB" sz="1050" b="1" dirty="0" err="1">
                <a:latin typeface="Arial" charset="0"/>
                <a:cs typeface="+mn-cs"/>
              </a:rPr>
              <a:t>Gd</a:t>
            </a:r>
            <a:endParaRPr lang="en-GB" sz="1050" b="1" dirty="0">
              <a:latin typeface="Arial" charset="0"/>
              <a:cs typeface="+mn-cs"/>
            </a:endParaRPr>
          </a:p>
          <a:p>
            <a:pPr algn="ctr" eaLnBrk="1" hangingPunct="1">
              <a:defRPr/>
            </a:pPr>
            <a:r>
              <a:rPr lang="en-GB" sz="500" dirty="0">
                <a:latin typeface="Arial" charset="0"/>
                <a:cs typeface="+mn-cs"/>
              </a:rPr>
              <a:t>gadolinium</a:t>
            </a:r>
          </a:p>
        </p:txBody>
      </p:sp>
      <p:sp>
        <p:nvSpPr>
          <p:cNvPr id="123" name="Rectangle 63"/>
          <p:cNvSpPr>
            <a:spLocks noChangeArrowheads="1"/>
          </p:cNvSpPr>
          <p:nvPr/>
        </p:nvSpPr>
        <p:spPr bwMode="auto">
          <a:xfrm>
            <a:off x="5653088" y="4059238"/>
            <a:ext cx="449262" cy="539750"/>
          </a:xfrm>
          <a:prstGeom prst="rect">
            <a:avLst/>
          </a:prstGeom>
          <a:solidFill>
            <a:srgbClr val="FF99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2000" rIns="72000" anchor="ctr"/>
          <a:lstStyle/>
          <a:p>
            <a:pPr algn="ctr" eaLnBrk="1" hangingPunct="1">
              <a:defRPr/>
            </a:pPr>
            <a:r>
              <a:rPr lang="en-GB" sz="1050" b="1" dirty="0">
                <a:latin typeface="Arial" charset="0"/>
                <a:cs typeface="+mn-cs"/>
              </a:rPr>
              <a:t>Tb</a:t>
            </a:r>
          </a:p>
          <a:p>
            <a:pPr algn="ctr" eaLnBrk="1" hangingPunct="1">
              <a:defRPr/>
            </a:pPr>
            <a:r>
              <a:rPr lang="en-GB" sz="500" dirty="0">
                <a:latin typeface="Arial" charset="0"/>
                <a:cs typeface="+mn-cs"/>
              </a:rPr>
              <a:t>terbium</a:t>
            </a:r>
          </a:p>
        </p:txBody>
      </p:sp>
      <p:sp>
        <p:nvSpPr>
          <p:cNvPr id="124" name="Rectangle 66"/>
          <p:cNvSpPr>
            <a:spLocks noChangeArrowheads="1"/>
          </p:cNvSpPr>
          <p:nvPr/>
        </p:nvSpPr>
        <p:spPr bwMode="auto">
          <a:xfrm>
            <a:off x="6102350" y="4059238"/>
            <a:ext cx="450850" cy="539750"/>
          </a:xfrm>
          <a:prstGeom prst="rect">
            <a:avLst/>
          </a:prstGeom>
          <a:solidFill>
            <a:srgbClr val="FF99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2000" rIns="72000" anchor="ctr"/>
          <a:lstStyle/>
          <a:p>
            <a:pPr algn="ctr" eaLnBrk="1" hangingPunct="1">
              <a:defRPr/>
            </a:pPr>
            <a:r>
              <a:rPr lang="en-GB" sz="1050" b="1" dirty="0" err="1">
                <a:latin typeface="Arial" charset="0"/>
                <a:cs typeface="+mn-cs"/>
              </a:rPr>
              <a:t>Dy</a:t>
            </a:r>
            <a:endParaRPr lang="en-GB" sz="1050" b="1" dirty="0">
              <a:latin typeface="Arial" charset="0"/>
              <a:cs typeface="+mn-cs"/>
            </a:endParaRPr>
          </a:p>
          <a:p>
            <a:pPr algn="ctr" eaLnBrk="1" hangingPunct="1">
              <a:defRPr/>
            </a:pPr>
            <a:r>
              <a:rPr lang="en-GB" sz="500" dirty="0">
                <a:latin typeface="Arial" charset="0"/>
                <a:cs typeface="+mn-cs"/>
              </a:rPr>
              <a:t>dysprosium</a:t>
            </a:r>
          </a:p>
        </p:txBody>
      </p:sp>
      <p:sp>
        <p:nvSpPr>
          <p:cNvPr id="125" name="Rectangle 69"/>
          <p:cNvSpPr>
            <a:spLocks noChangeArrowheads="1"/>
          </p:cNvSpPr>
          <p:nvPr/>
        </p:nvSpPr>
        <p:spPr bwMode="auto">
          <a:xfrm>
            <a:off x="6553200" y="4059238"/>
            <a:ext cx="449263" cy="539750"/>
          </a:xfrm>
          <a:prstGeom prst="rect">
            <a:avLst/>
          </a:prstGeom>
          <a:solidFill>
            <a:srgbClr val="FF99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2000" rIns="72000" anchor="ctr"/>
          <a:lstStyle/>
          <a:p>
            <a:pPr algn="ctr" eaLnBrk="1" hangingPunct="1">
              <a:defRPr/>
            </a:pPr>
            <a:r>
              <a:rPr lang="en-GB" sz="1050" b="1" dirty="0" err="1">
                <a:latin typeface="Arial" charset="0"/>
                <a:cs typeface="+mn-cs"/>
              </a:rPr>
              <a:t>Ho</a:t>
            </a:r>
            <a:endParaRPr lang="en-GB" sz="1050" b="1" dirty="0">
              <a:latin typeface="Arial" charset="0"/>
              <a:cs typeface="+mn-cs"/>
            </a:endParaRPr>
          </a:p>
          <a:p>
            <a:pPr algn="ctr" eaLnBrk="1" hangingPunct="1">
              <a:defRPr/>
            </a:pPr>
            <a:r>
              <a:rPr lang="en-GB" sz="500" dirty="0">
                <a:latin typeface="Arial" charset="0"/>
                <a:cs typeface="+mn-cs"/>
              </a:rPr>
              <a:t>holmium</a:t>
            </a:r>
          </a:p>
        </p:txBody>
      </p:sp>
      <p:sp>
        <p:nvSpPr>
          <p:cNvPr id="126" name="Rectangle 72"/>
          <p:cNvSpPr>
            <a:spLocks noChangeArrowheads="1"/>
          </p:cNvSpPr>
          <p:nvPr/>
        </p:nvSpPr>
        <p:spPr bwMode="auto">
          <a:xfrm>
            <a:off x="7002463" y="4059238"/>
            <a:ext cx="450850" cy="539750"/>
          </a:xfrm>
          <a:prstGeom prst="rect">
            <a:avLst/>
          </a:prstGeom>
          <a:solidFill>
            <a:srgbClr val="FF99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2000" rIns="72000" anchor="ctr"/>
          <a:lstStyle/>
          <a:p>
            <a:pPr algn="ctr" eaLnBrk="1" hangingPunct="1">
              <a:defRPr/>
            </a:pPr>
            <a:r>
              <a:rPr lang="en-GB" sz="1050" b="1" dirty="0">
                <a:latin typeface="Arial" charset="0"/>
                <a:cs typeface="+mn-cs"/>
              </a:rPr>
              <a:t>Re</a:t>
            </a:r>
          </a:p>
          <a:p>
            <a:pPr algn="ctr" eaLnBrk="1" hangingPunct="1">
              <a:defRPr/>
            </a:pPr>
            <a:r>
              <a:rPr lang="en-GB" sz="500" dirty="0">
                <a:latin typeface="Arial" charset="0"/>
                <a:cs typeface="+mn-cs"/>
              </a:rPr>
              <a:t>erbium</a:t>
            </a:r>
          </a:p>
        </p:txBody>
      </p:sp>
      <p:sp>
        <p:nvSpPr>
          <p:cNvPr id="127" name="Rectangle 75"/>
          <p:cNvSpPr>
            <a:spLocks noChangeArrowheads="1"/>
          </p:cNvSpPr>
          <p:nvPr/>
        </p:nvSpPr>
        <p:spPr bwMode="auto">
          <a:xfrm>
            <a:off x="7453313" y="4059238"/>
            <a:ext cx="449262" cy="539750"/>
          </a:xfrm>
          <a:prstGeom prst="rect">
            <a:avLst/>
          </a:prstGeom>
          <a:solidFill>
            <a:srgbClr val="FF99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2000" rIns="72000" anchor="ctr"/>
          <a:lstStyle/>
          <a:p>
            <a:pPr algn="ctr" eaLnBrk="1" hangingPunct="1">
              <a:defRPr/>
            </a:pPr>
            <a:r>
              <a:rPr lang="en-GB" sz="1050" b="1" dirty="0">
                <a:latin typeface="Arial" charset="0"/>
                <a:cs typeface="+mn-cs"/>
              </a:rPr>
              <a:t>Tm</a:t>
            </a:r>
          </a:p>
          <a:p>
            <a:pPr algn="ctr" eaLnBrk="1" hangingPunct="1">
              <a:defRPr/>
            </a:pPr>
            <a:r>
              <a:rPr lang="en-GB" sz="500" dirty="0">
                <a:latin typeface="Arial" charset="0"/>
                <a:cs typeface="+mn-cs"/>
              </a:rPr>
              <a:t>thulium</a:t>
            </a:r>
          </a:p>
        </p:txBody>
      </p:sp>
      <p:sp>
        <p:nvSpPr>
          <p:cNvPr id="128" name="Rectangle 163"/>
          <p:cNvSpPr>
            <a:spLocks noChangeArrowheads="1"/>
          </p:cNvSpPr>
          <p:nvPr/>
        </p:nvSpPr>
        <p:spPr bwMode="auto">
          <a:xfrm>
            <a:off x="7902575" y="4059238"/>
            <a:ext cx="450850" cy="539750"/>
          </a:xfrm>
          <a:prstGeom prst="rect">
            <a:avLst/>
          </a:prstGeom>
          <a:solidFill>
            <a:srgbClr val="FF99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2000" rIns="72000" anchor="ctr"/>
          <a:lstStyle/>
          <a:p>
            <a:pPr algn="ctr" eaLnBrk="1" hangingPunct="1">
              <a:defRPr/>
            </a:pPr>
            <a:r>
              <a:rPr lang="en-GB" sz="1050" b="1" dirty="0" err="1">
                <a:latin typeface="Arial" charset="0"/>
                <a:cs typeface="+mn-cs"/>
              </a:rPr>
              <a:t>Yb</a:t>
            </a:r>
            <a:endParaRPr lang="en-GB" sz="1050" b="1" dirty="0">
              <a:latin typeface="Arial" charset="0"/>
              <a:cs typeface="+mn-cs"/>
            </a:endParaRPr>
          </a:p>
          <a:p>
            <a:pPr algn="ctr" eaLnBrk="1" hangingPunct="1">
              <a:defRPr/>
            </a:pPr>
            <a:r>
              <a:rPr lang="en-GB" sz="500" dirty="0">
                <a:latin typeface="Arial" charset="0"/>
                <a:cs typeface="+mn-cs"/>
              </a:rPr>
              <a:t>ytterbium</a:t>
            </a:r>
          </a:p>
        </p:txBody>
      </p:sp>
      <p:sp>
        <p:nvSpPr>
          <p:cNvPr id="129" name="Rectangle 166"/>
          <p:cNvSpPr>
            <a:spLocks noChangeArrowheads="1"/>
          </p:cNvSpPr>
          <p:nvPr/>
        </p:nvSpPr>
        <p:spPr bwMode="auto">
          <a:xfrm>
            <a:off x="8353425" y="4059238"/>
            <a:ext cx="449263" cy="539750"/>
          </a:xfrm>
          <a:prstGeom prst="rect">
            <a:avLst/>
          </a:prstGeom>
          <a:solidFill>
            <a:srgbClr val="FF99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2000" rIns="72000" anchor="ctr"/>
          <a:lstStyle/>
          <a:p>
            <a:pPr algn="ctr" eaLnBrk="1" hangingPunct="1">
              <a:defRPr/>
            </a:pPr>
            <a:r>
              <a:rPr lang="en-GB" sz="1050" b="1" dirty="0">
                <a:latin typeface="Arial" charset="0"/>
                <a:cs typeface="+mn-cs"/>
              </a:rPr>
              <a:t>Lu</a:t>
            </a:r>
          </a:p>
          <a:p>
            <a:pPr algn="ctr" eaLnBrk="1" hangingPunct="1">
              <a:defRPr/>
            </a:pPr>
            <a:r>
              <a:rPr lang="en-GB" sz="500" dirty="0">
                <a:latin typeface="Arial" charset="0"/>
                <a:cs typeface="+mn-cs"/>
              </a:rPr>
              <a:t>lutetium</a:t>
            </a:r>
          </a:p>
        </p:txBody>
      </p:sp>
      <p:sp>
        <p:nvSpPr>
          <p:cNvPr id="130" name="Rectangle 216"/>
          <p:cNvSpPr>
            <a:spLocks noChangeArrowheads="1"/>
          </p:cNvSpPr>
          <p:nvPr/>
        </p:nvSpPr>
        <p:spPr bwMode="auto">
          <a:xfrm>
            <a:off x="3402013" y="4059238"/>
            <a:ext cx="449262" cy="539750"/>
          </a:xfrm>
          <a:prstGeom prst="rect">
            <a:avLst/>
          </a:prstGeom>
          <a:solidFill>
            <a:srgbClr val="FF99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2000" rIns="72000" anchor="ctr"/>
          <a:lstStyle/>
          <a:p>
            <a:pPr algn="ctr" eaLnBrk="1" hangingPunct="1">
              <a:defRPr/>
            </a:pPr>
            <a:r>
              <a:rPr lang="en-GB" sz="1050" b="1" dirty="0" err="1">
                <a:latin typeface="Arial" charset="0"/>
                <a:cs typeface="+mn-cs"/>
              </a:rPr>
              <a:t>Nd</a:t>
            </a:r>
            <a:endParaRPr lang="en-GB" sz="1050" b="1" dirty="0">
              <a:latin typeface="Arial" charset="0"/>
              <a:cs typeface="+mn-cs"/>
            </a:endParaRPr>
          </a:p>
          <a:p>
            <a:pPr algn="ctr" eaLnBrk="1" hangingPunct="1">
              <a:defRPr/>
            </a:pPr>
            <a:r>
              <a:rPr lang="en-GB" sz="500" dirty="0">
                <a:latin typeface="Arial" charset="0"/>
                <a:cs typeface="+mn-cs"/>
              </a:rPr>
              <a:t>neodymium</a:t>
            </a:r>
          </a:p>
        </p:txBody>
      </p:sp>
      <p:sp>
        <p:nvSpPr>
          <p:cNvPr id="131" name="Rectangle 43"/>
          <p:cNvSpPr>
            <a:spLocks noChangeArrowheads="1"/>
          </p:cNvSpPr>
          <p:nvPr/>
        </p:nvSpPr>
        <p:spPr bwMode="auto">
          <a:xfrm>
            <a:off x="2051050" y="4598988"/>
            <a:ext cx="449263" cy="539750"/>
          </a:xfrm>
          <a:prstGeom prst="rect">
            <a:avLst/>
          </a:prstGeom>
          <a:solidFill>
            <a:srgbClr val="FF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2000" rIns="72000" anchor="ctr"/>
          <a:lstStyle/>
          <a:p>
            <a:pPr algn="ctr" eaLnBrk="1" hangingPunct="1">
              <a:defRPr/>
            </a:pPr>
            <a:r>
              <a:rPr lang="en-GB" sz="1050" b="1" dirty="0">
                <a:latin typeface="Arial" charset="0"/>
                <a:cs typeface="+mn-cs"/>
              </a:rPr>
              <a:t>Ac</a:t>
            </a:r>
          </a:p>
          <a:p>
            <a:pPr algn="ctr" eaLnBrk="1" hangingPunct="1">
              <a:defRPr/>
            </a:pPr>
            <a:r>
              <a:rPr lang="en-GB" sz="500" dirty="0">
                <a:latin typeface="Arial" charset="0"/>
                <a:cs typeface="+mn-cs"/>
              </a:rPr>
              <a:t>actinium</a:t>
            </a:r>
          </a:p>
        </p:txBody>
      </p:sp>
      <p:sp>
        <p:nvSpPr>
          <p:cNvPr id="132" name="Rectangle 46"/>
          <p:cNvSpPr>
            <a:spLocks noChangeArrowheads="1"/>
          </p:cNvSpPr>
          <p:nvPr/>
        </p:nvSpPr>
        <p:spPr bwMode="auto">
          <a:xfrm>
            <a:off x="2951163" y="4598988"/>
            <a:ext cx="449262" cy="539750"/>
          </a:xfrm>
          <a:prstGeom prst="rect">
            <a:avLst/>
          </a:prstGeom>
          <a:solidFill>
            <a:srgbClr val="FF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2000" rIns="72000" anchor="ctr"/>
          <a:lstStyle/>
          <a:p>
            <a:pPr algn="ctr" eaLnBrk="1" hangingPunct="1">
              <a:defRPr/>
            </a:pPr>
            <a:r>
              <a:rPr lang="en-GB" sz="1050" b="1" dirty="0">
                <a:latin typeface="Arial" charset="0"/>
                <a:cs typeface="+mn-cs"/>
              </a:rPr>
              <a:t>Pa</a:t>
            </a:r>
          </a:p>
          <a:p>
            <a:pPr algn="ctr" eaLnBrk="1" hangingPunct="1">
              <a:defRPr/>
            </a:pPr>
            <a:r>
              <a:rPr lang="en-GB" sz="500" dirty="0">
                <a:latin typeface="Arial" charset="0"/>
                <a:cs typeface="+mn-cs"/>
              </a:rPr>
              <a:t>protactinium</a:t>
            </a:r>
          </a:p>
        </p:txBody>
      </p:sp>
      <p:sp>
        <p:nvSpPr>
          <p:cNvPr id="133" name="Rectangle 49"/>
          <p:cNvSpPr>
            <a:spLocks noChangeArrowheads="1"/>
          </p:cNvSpPr>
          <p:nvPr/>
        </p:nvSpPr>
        <p:spPr bwMode="auto">
          <a:xfrm>
            <a:off x="3402013" y="4598988"/>
            <a:ext cx="449262" cy="539750"/>
          </a:xfrm>
          <a:prstGeom prst="rect">
            <a:avLst/>
          </a:prstGeom>
          <a:solidFill>
            <a:srgbClr val="FF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2000" rIns="72000" anchor="ctr"/>
          <a:lstStyle/>
          <a:p>
            <a:pPr algn="ctr" eaLnBrk="1" hangingPunct="1">
              <a:defRPr/>
            </a:pPr>
            <a:r>
              <a:rPr lang="en-GB" sz="1050" b="1" dirty="0">
                <a:latin typeface="Arial" charset="0"/>
                <a:cs typeface="+mn-cs"/>
              </a:rPr>
              <a:t>U</a:t>
            </a:r>
          </a:p>
          <a:p>
            <a:pPr algn="ctr" eaLnBrk="1" hangingPunct="1">
              <a:defRPr/>
            </a:pPr>
            <a:r>
              <a:rPr lang="en-GB" sz="500" dirty="0">
                <a:latin typeface="Arial" charset="0"/>
                <a:cs typeface="+mn-cs"/>
              </a:rPr>
              <a:t>uranium</a:t>
            </a:r>
          </a:p>
        </p:txBody>
      </p:sp>
      <p:sp>
        <p:nvSpPr>
          <p:cNvPr id="134" name="Rectangle 52"/>
          <p:cNvSpPr>
            <a:spLocks noChangeArrowheads="1"/>
          </p:cNvSpPr>
          <p:nvPr/>
        </p:nvSpPr>
        <p:spPr bwMode="auto">
          <a:xfrm>
            <a:off x="3851275" y="4598988"/>
            <a:ext cx="450850" cy="539750"/>
          </a:xfrm>
          <a:prstGeom prst="rect">
            <a:avLst/>
          </a:prstGeom>
          <a:solidFill>
            <a:srgbClr val="FF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2000" rIns="72000" anchor="ctr"/>
          <a:lstStyle/>
          <a:p>
            <a:pPr algn="ctr" eaLnBrk="1" hangingPunct="1">
              <a:defRPr/>
            </a:pPr>
            <a:r>
              <a:rPr lang="en-GB" sz="1050" b="1" dirty="0" err="1">
                <a:latin typeface="Arial" charset="0"/>
                <a:cs typeface="+mn-cs"/>
              </a:rPr>
              <a:t>Np</a:t>
            </a:r>
            <a:endParaRPr lang="en-GB" sz="1050" b="1" dirty="0">
              <a:latin typeface="Arial" charset="0"/>
              <a:cs typeface="+mn-cs"/>
            </a:endParaRPr>
          </a:p>
          <a:p>
            <a:pPr algn="ctr" eaLnBrk="1" hangingPunct="1">
              <a:defRPr/>
            </a:pPr>
            <a:r>
              <a:rPr lang="en-GB" sz="500" dirty="0">
                <a:latin typeface="Arial" charset="0"/>
                <a:cs typeface="+mn-cs"/>
              </a:rPr>
              <a:t>neptunium</a:t>
            </a:r>
          </a:p>
        </p:txBody>
      </p:sp>
      <p:sp>
        <p:nvSpPr>
          <p:cNvPr id="135" name="Rectangle 55"/>
          <p:cNvSpPr>
            <a:spLocks noChangeArrowheads="1"/>
          </p:cNvSpPr>
          <p:nvPr/>
        </p:nvSpPr>
        <p:spPr bwMode="auto">
          <a:xfrm>
            <a:off x="4302125" y="4598988"/>
            <a:ext cx="449263" cy="539750"/>
          </a:xfrm>
          <a:prstGeom prst="rect">
            <a:avLst/>
          </a:prstGeom>
          <a:solidFill>
            <a:srgbClr val="FF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2000" rIns="72000" anchor="ctr"/>
          <a:lstStyle/>
          <a:p>
            <a:pPr algn="ctr" eaLnBrk="1" hangingPunct="1">
              <a:defRPr/>
            </a:pPr>
            <a:r>
              <a:rPr lang="en-GB" sz="1050" b="1" dirty="0" err="1">
                <a:latin typeface="Arial" charset="0"/>
                <a:cs typeface="+mn-cs"/>
              </a:rPr>
              <a:t>Pu</a:t>
            </a:r>
            <a:endParaRPr lang="en-GB" sz="1050" b="1" dirty="0">
              <a:latin typeface="Arial" charset="0"/>
              <a:cs typeface="+mn-cs"/>
            </a:endParaRPr>
          </a:p>
          <a:p>
            <a:pPr algn="ctr" eaLnBrk="1" hangingPunct="1">
              <a:defRPr/>
            </a:pPr>
            <a:r>
              <a:rPr lang="en-GB" sz="500" dirty="0">
                <a:latin typeface="Arial" charset="0"/>
                <a:cs typeface="+mn-cs"/>
              </a:rPr>
              <a:t>plutonium</a:t>
            </a:r>
          </a:p>
        </p:txBody>
      </p:sp>
      <p:sp>
        <p:nvSpPr>
          <p:cNvPr id="136" name="Rectangle 58"/>
          <p:cNvSpPr>
            <a:spLocks noChangeArrowheads="1"/>
          </p:cNvSpPr>
          <p:nvPr/>
        </p:nvSpPr>
        <p:spPr bwMode="auto">
          <a:xfrm>
            <a:off x="4751388" y="4598988"/>
            <a:ext cx="450850" cy="539750"/>
          </a:xfrm>
          <a:prstGeom prst="rect">
            <a:avLst/>
          </a:prstGeom>
          <a:solidFill>
            <a:srgbClr val="FF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2000" rIns="72000" anchor="ctr"/>
          <a:lstStyle/>
          <a:p>
            <a:pPr algn="ctr" eaLnBrk="1" hangingPunct="1">
              <a:defRPr/>
            </a:pPr>
            <a:r>
              <a:rPr lang="en-GB" sz="1050" b="1" dirty="0">
                <a:latin typeface="Arial" charset="0"/>
                <a:cs typeface="+mn-cs"/>
              </a:rPr>
              <a:t>Am</a:t>
            </a:r>
          </a:p>
          <a:p>
            <a:pPr algn="ctr" eaLnBrk="1" hangingPunct="1">
              <a:defRPr/>
            </a:pPr>
            <a:r>
              <a:rPr lang="en-GB" sz="500" dirty="0">
                <a:latin typeface="Arial" charset="0"/>
                <a:cs typeface="+mn-cs"/>
              </a:rPr>
              <a:t>americium</a:t>
            </a:r>
          </a:p>
        </p:txBody>
      </p:sp>
      <p:sp>
        <p:nvSpPr>
          <p:cNvPr id="137" name="Rectangle 61"/>
          <p:cNvSpPr>
            <a:spLocks noChangeArrowheads="1"/>
          </p:cNvSpPr>
          <p:nvPr/>
        </p:nvSpPr>
        <p:spPr bwMode="auto">
          <a:xfrm>
            <a:off x="5202238" y="4598988"/>
            <a:ext cx="449262" cy="539750"/>
          </a:xfrm>
          <a:prstGeom prst="rect">
            <a:avLst/>
          </a:prstGeom>
          <a:solidFill>
            <a:srgbClr val="FF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2000" rIns="72000" anchor="ctr"/>
          <a:lstStyle/>
          <a:p>
            <a:pPr algn="ctr" eaLnBrk="1" hangingPunct="1">
              <a:defRPr/>
            </a:pPr>
            <a:r>
              <a:rPr lang="en-GB" sz="1050" b="1" dirty="0">
                <a:latin typeface="Arial" charset="0"/>
                <a:cs typeface="+mn-cs"/>
              </a:rPr>
              <a:t>Cm</a:t>
            </a:r>
          </a:p>
          <a:p>
            <a:pPr algn="ctr" eaLnBrk="1" hangingPunct="1">
              <a:defRPr/>
            </a:pPr>
            <a:r>
              <a:rPr lang="en-GB" sz="500" dirty="0">
                <a:latin typeface="Arial" charset="0"/>
                <a:cs typeface="+mn-cs"/>
              </a:rPr>
              <a:t>curium</a:t>
            </a:r>
          </a:p>
        </p:txBody>
      </p:sp>
      <p:sp>
        <p:nvSpPr>
          <p:cNvPr id="138" name="Rectangle 64"/>
          <p:cNvSpPr>
            <a:spLocks noChangeArrowheads="1"/>
          </p:cNvSpPr>
          <p:nvPr/>
        </p:nvSpPr>
        <p:spPr bwMode="auto">
          <a:xfrm>
            <a:off x="5653088" y="4598988"/>
            <a:ext cx="449262" cy="539750"/>
          </a:xfrm>
          <a:prstGeom prst="rect">
            <a:avLst/>
          </a:prstGeom>
          <a:solidFill>
            <a:srgbClr val="FF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2000" rIns="72000" anchor="ctr"/>
          <a:lstStyle/>
          <a:p>
            <a:pPr algn="ctr" eaLnBrk="1" hangingPunct="1">
              <a:defRPr/>
            </a:pPr>
            <a:r>
              <a:rPr lang="en-GB" sz="1050" b="1" dirty="0" err="1">
                <a:latin typeface="Arial" charset="0"/>
                <a:cs typeface="+mn-cs"/>
              </a:rPr>
              <a:t>Bk</a:t>
            </a:r>
            <a:endParaRPr lang="en-GB" sz="1050" b="1" dirty="0">
              <a:latin typeface="Arial" charset="0"/>
              <a:cs typeface="+mn-cs"/>
            </a:endParaRPr>
          </a:p>
          <a:p>
            <a:pPr algn="ctr" eaLnBrk="1" hangingPunct="1">
              <a:defRPr/>
            </a:pPr>
            <a:r>
              <a:rPr lang="en-GB" sz="500" dirty="0">
                <a:latin typeface="Arial" charset="0"/>
                <a:cs typeface="+mn-cs"/>
              </a:rPr>
              <a:t>berkelium</a:t>
            </a:r>
          </a:p>
        </p:txBody>
      </p:sp>
      <p:sp>
        <p:nvSpPr>
          <p:cNvPr id="139" name="Rectangle 67"/>
          <p:cNvSpPr>
            <a:spLocks noChangeArrowheads="1"/>
          </p:cNvSpPr>
          <p:nvPr/>
        </p:nvSpPr>
        <p:spPr bwMode="auto">
          <a:xfrm>
            <a:off x="6102350" y="4598988"/>
            <a:ext cx="450850" cy="539750"/>
          </a:xfrm>
          <a:prstGeom prst="rect">
            <a:avLst/>
          </a:prstGeom>
          <a:solidFill>
            <a:srgbClr val="FF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2000" rIns="72000" anchor="ctr"/>
          <a:lstStyle/>
          <a:p>
            <a:pPr algn="ctr" eaLnBrk="1" hangingPunct="1">
              <a:defRPr/>
            </a:pPr>
            <a:r>
              <a:rPr lang="en-GB" sz="1050" b="1" dirty="0" err="1">
                <a:latin typeface="Arial" charset="0"/>
                <a:cs typeface="+mn-cs"/>
              </a:rPr>
              <a:t>Cf</a:t>
            </a:r>
            <a:endParaRPr lang="en-GB" sz="1050" b="1" dirty="0">
              <a:latin typeface="Arial" charset="0"/>
              <a:cs typeface="+mn-cs"/>
            </a:endParaRPr>
          </a:p>
          <a:p>
            <a:pPr algn="ctr" eaLnBrk="1" hangingPunct="1">
              <a:defRPr/>
            </a:pPr>
            <a:r>
              <a:rPr lang="en-GB" sz="500" dirty="0">
                <a:latin typeface="Arial" charset="0"/>
                <a:cs typeface="+mn-cs"/>
              </a:rPr>
              <a:t>californium</a:t>
            </a:r>
          </a:p>
        </p:txBody>
      </p:sp>
      <p:sp>
        <p:nvSpPr>
          <p:cNvPr id="140" name="Rectangle 70"/>
          <p:cNvSpPr>
            <a:spLocks noChangeArrowheads="1"/>
          </p:cNvSpPr>
          <p:nvPr/>
        </p:nvSpPr>
        <p:spPr bwMode="auto">
          <a:xfrm>
            <a:off x="6553200" y="4598988"/>
            <a:ext cx="449263" cy="539750"/>
          </a:xfrm>
          <a:prstGeom prst="rect">
            <a:avLst/>
          </a:prstGeom>
          <a:solidFill>
            <a:srgbClr val="FF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2000" rIns="72000" anchor="ctr"/>
          <a:lstStyle/>
          <a:p>
            <a:pPr algn="ctr" eaLnBrk="1" hangingPunct="1">
              <a:defRPr/>
            </a:pPr>
            <a:r>
              <a:rPr lang="en-GB" sz="1050" b="1" dirty="0" err="1">
                <a:latin typeface="Arial" charset="0"/>
                <a:cs typeface="+mn-cs"/>
              </a:rPr>
              <a:t>Es</a:t>
            </a:r>
            <a:endParaRPr lang="en-GB" sz="1050" b="1" dirty="0">
              <a:latin typeface="Arial" charset="0"/>
              <a:cs typeface="+mn-cs"/>
            </a:endParaRPr>
          </a:p>
          <a:p>
            <a:pPr algn="ctr" eaLnBrk="1" hangingPunct="1">
              <a:defRPr/>
            </a:pPr>
            <a:r>
              <a:rPr lang="en-GB" sz="500" dirty="0">
                <a:latin typeface="Arial" charset="0"/>
                <a:cs typeface="+mn-cs"/>
              </a:rPr>
              <a:t>einsteinium</a:t>
            </a:r>
          </a:p>
        </p:txBody>
      </p:sp>
      <p:sp>
        <p:nvSpPr>
          <p:cNvPr id="141" name="Rectangle 73"/>
          <p:cNvSpPr>
            <a:spLocks noChangeArrowheads="1"/>
          </p:cNvSpPr>
          <p:nvPr/>
        </p:nvSpPr>
        <p:spPr bwMode="auto">
          <a:xfrm>
            <a:off x="7002463" y="4598988"/>
            <a:ext cx="450850" cy="539750"/>
          </a:xfrm>
          <a:prstGeom prst="rect">
            <a:avLst/>
          </a:prstGeom>
          <a:solidFill>
            <a:srgbClr val="FF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2000" rIns="72000" anchor="ctr"/>
          <a:lstStyle/>
          <a:p>
            <a:pPr algn="ctr" eaLnBrk="1" hangingPunct="1">
              <a:defRPr/>
            </a:pPr>
            <a:r>
              <a:rPr lang="en-GB" sz="1050" b="1" dirty="0" err="1">
                <a:latin typeface="Arial" charset="0"/>
                <a:cs typeface="+mn-cs"/>
              </a:rPr>
              <a:t>Fm</a:t>
            </a:r>
            <a:endParaRPr lang="en-GB" sz="1050" b="1" dirty="0">
              <a:latin typeface="Arial" charset="0"/>
              <a:cs typeface="+mn-cs"/>
            </a:endParaRPr>
          </a:p>
          <a:p>
            <a:pPr algn="ctr" eaLnBrk="1" hangingPunct="1">
              <a:defRPr/>
            </a:pPr>
            <a:r>
              <a:rPr lang="en-GB" sz="500" dirty="0">
                <a:latin typeface="Arial" charset="0"/>
                <a:cs typeface="+mn-cs"/>
              </a:rPr>
              <a:t>fermium</a:t>
            </a:r>
          </a:p>
        </p:txBody>
      </p:sp>
      <p:sp>
        <p:nvSpPr>
          <p:cNvPr id="142" name="Rectangle 76"/>
          <p:cNvSpPr>
            <a:spLocks noChangeArrowheads="1"/>
          </p:cNvSpPr>
          <p:nvPr/>
        </p:nvSpPr>
        <p:spPr bwMode="auto">
          <a:xfrm>
            <a:off x="7453313" y="4598988"/>
            <a:ext cx="449262" cy="539750"/>
          </a:xfrm>
          <a:prstGeom prst="rect">
            <a:avLst/>
          </a:prstGeom>
          <a:solidFill>
            <a:srgbClr val="FF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2000" rIns="72000" anchor="ctr"/>
          <a:lstStyle/>
          <a:p>
            <a:pPr algn="ctr" eaLnBrk="1" hangingPunct="1">
              <a:defRPr/>
            </a:pPr>
            <a:r>
              <a:rPr lang="en-GB" sz="1050" b="1" dirty="0" err="1">
                <a:latin typeface="Arial" charset="0"/>
                <a:cs typeface="+mn-cs"/>
              </a:rPr>
              <a:t>Md</a:t>
            </a:r>
            <a:endParaRPr lang="en-GB" sz="1050" b="1" dirty="0">
              <a:latin typeface="Arial" charset="0"/>
              <a:cs typeface="+mn-cs"/>
            </a:endParaRPr>
          </a:p>
          <a:p>
            <a:pPr algn="ctr" eaLnBrk="1" hangingPunct="1">
              <a:defRPr/>
            </a:pPr>
            <a:r>
              <a:rPr lang="en-GB" sz="500" dirty="0">
                <a:latin typeface="Arial" charset="0"/>
                <a:cs typeface="+mn-cs"/>
              </a:rPr>
              <a:t>mendelevium</a:t>
            </a:r>
          </a:p>
        </p:txBody>
      </p:sp>
      <p:sp>
        <p:nvSpPr>
          <p:cNvPr id="143" name="Rectangle 79"/>
          <p:cNvSpPr>
            <a:spLocks noChangeArrowheads="1"/>
          </p:cNvSpPr>
          <p:nvPr/>
        </p:nvSpPr>
        <p:spPr bwMode="auto">
          <a:xfrm>
            <a:off x="2500313" y="4598988"/>
            <a:ext cx="450850" cy="539750"/>
          </a:xfrm>
          <a:prstGeom prst="rect">
            <a:avLst/>
          </a:prstGeom>
          <a:solidFill>
            <a:srgbClr val="FF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2000" rIns="72000" anchor="ctr"/>
          <a:lstStyle/>
          <a:p>
            <a:pPr algn="ctr" eaLnBrk="1" hangingPunct="1">
              <a:defRPr/>
            </a:pPr>
            <a:r>
              <a:rPr lang="en-GB" sz="1050" b="1" dirty="0" err="1">
                <a:latin typeface="Arial" charset="0"/>
                <a:cs typeface="+mn-cs"/>
              </a:rPr>
              <a:t>Th</a:t>
            </a:r>
            <a:endParaRPr lang="en-GB" sz="1050" b="1" dirty="0">
              <a:latin typeface="Arial" charset="0"/>
              <a:cs typeface="+mn-cs"/>
            </a:endParaRPr>
          </a:p>
          <a:p>
            <a:pPr algn="ctr" eaLnBrk="1" hangingPunct="1">
              <a:defRPr/>
            </a:pPr>
            <a:r>
              <a:rPr lang="en-GB" sz="500" dirty="0">
                <a:latin typeface="Arial" charset="0"/>
                <a:cs typeface="+mn-cs"/>
              </a:rPr>
              <a:t>thorium</a:t>
            </a:r>
          </a:p>
        </p:txBody>
      </p:sp>
      <p:sp>
        <p:nvSpPr>
          <p:cNvPr id="144" name="Rectangle 164"/>
          <p:cNvSpPr>
            <a:spLocks noChangeArrowheads="1"/>
          </p:cNvSpPr>
          <p:nvPr/>
        </p:nvSpPr>
        <p:spPr bwMode="auto">
          <a:xfrm>
            <a:off x="7902575" y="4598988"/>
            <a:ext cx="450850" cy="539750"/>
          </a:xfrm>
          <a:prstGeom prst="rect">
            <a:avLst/>
          </a:prstGeom>
          <a:solidFill>
            <a:srgbClr val="FF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2000" rIns="72000" anchor="ctr"/>
          <a:lstStyle/>
          <a:p>
            <a:pPr algn="ctr" eaLnBrk="1" hangingPunct="1">
              <a:defRPr/>
            </a:pPr>
            <a:r>
              <a:rPr lang="en-GB" sz="1050" b="1" dirty="0">
                <a:latin typeface="Arial" charset="0"/>
                <a:cs typeface="+mn-cs"/>
              </a:rPr>
              <a:t>No</a:t>
            </a:r>
          </a:p>
          <a:p>
            <a:pPr algn="ctr" eaLnBrk="1" hangingPunct="1">
              <a:defRPr/>
            </a:pPr>
            <a:r>
              <a:rPr lang="en-GB" sz="500" dirty="0">
                <a:latin typeface="Arial" charset="0"/>
                <a:cs typeface="+mn-cs"/>
              </a:rPr>
              <a:t>nobelium</a:t>
            </a:r>
          </a:p>
        </p:txBody>
      </p:sp>
      <p:sp>
        <p:nvSpPr>
          <p:cNvPr id="145" name="Rectangle 167"/>
          <p:cNvSpPr>
            <a:spLocks noChangeArrowheads="1"/>
          </p:cNvSpPr>
          <p:nvPr/>
        </p:nvSpPr>
        <p:spPr bwMode="auto">
          <a:xfrm>
            <a:off x="8353425" y="4598988"/>
            <a:ext cx="449263" cy="539750"/>
          </a:xfrm>
          <a:prstGeom prst="rect">
            <a:avLst/>
          </a:prstGeom>
          <a:solidFill>
            <a:srgbClr val="FF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2000" rIns="72000" anchor="ctr"/>
          <a:lstStyle/>
          <a:p>
            <a:pPr algn="ctr" eaLnBrk="1" hangingPunct="1">
              <a:defRPr/>
            </a:pPr>
            <a:r>
              <a:rPr lang="en-GB" sz="1050" b="1" dirty="0" err="1">
                <a:latin typeface="Arial" charset="0"/>
                <a:cs typeface="+mn-cs"/>
              </a:rPr>
              <a:t>Lr</a:t>
            </a:r>
            <a:endParaRPr lang="en-GB" sz="1050" b="1" dirty="0">
              <a:latin typeface="Arial" charset="0"/>
              <a:cs typeface="+mn-cs"/>
            </a:endParaRPr>
          </a:p>
          <a:p>
            <a:pPr algn="ctr" eaLnBrk="1" hangingPunct="1">
              <a:defRPr/>
            </a:pPr>
            <a:r>
              <a:rPr lang="en-GB" sz="500" dirty="0">
                <a:latin typeface="Arial" charset="0"/>
                <a:cs typeface="+mn-cs"/>
              </a:rPr>
              <a:t>lawrencium</a:t>
            </a:r>
          </a:p>
        </p:txBody>
      </p:sp>
      <p:sp>
        <p:nvSpPr>
          <p:cNvPr id="3200" name="Text Box 228"/>
          <p:cNvSpPr txBox="1">
            <a:spLocks noChangeArrowheads="1"/>
          </p:cNvSpPr>
          <p:nvPr/>
        </p:nvSpPr>
        <p:spPr bwMode="auto">
          <a:xfrm>
            <a:off x="520700" y="3879850"/>
            <a:ext cx="203200" cy="15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2000" rIns="72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00"/>
              <a:t>87</a:t>
            </a:r>
          </a:p>
        </p:txBody>
      </p:sp>
      <p:sp>
        <p:nvSpPr>
          <p:cNvPr id="3201" name="Text Box 228"/>
          <p:cNvSpPr txBox="1">
            <a:spLocks noChangeArrowheads="1"/>
          </p:cNvSpPr>
          <p:nvPr/>
        </p:nvSpPr>
        <p:spPr bwMode="auto">
          <a:xfrm>
            <a:off x="971550" y="1177925"/>
            <a:ext cx="174625" cy="153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2000" rIns="72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00"/>
              <a:t>4</a:t>
            </a:r>
          </a:p>
        </p:txBody>
      </p:sp>
      <p:sp>
        <p:nvSpPr>
          <p:cNvPr id="3202" name="Text Box 228"/>
          <p:cNvSpPr txBox="1">
            <a:spLocks noChangeArrowheads="1"/>
          </p:cNvSpPr>
          <p:nvPr/>
        </p:nvSpPr>
        <p:spPr bwMode="auto">
          <a:xfrm>
            <a:off x="971550" y="1719263"/>
            <a:ext cx="203200" cy="153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2000" rIns="72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00"/>
              <a:t>12</a:t>
            </a:r>
          </a:p>
        </p:txBody>
      </p:sp>
      <p:sp>
        <p:nvSpPr>
          <p:cNvPr id="3203" name="Text Box 228"/>
          <p:cNvSpPr txBox="1">
            <a:spLocks noChangeArrowheads="1"/>
          </p:cNvSpPr>
          <p:nvPr/>
        </p:nvSpPr>
        <p:spPr bwMode="auto">
          <a:xfrm>
            <a:off x="971550" y="2259013"/>
            <a:ext cx="203200" cy="153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2000" rIns="72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00"/>
              <a:t>20</a:t>
            </a:r>
          </a:p>
        </p:txBody>
      </p:sp>
      <p:sp>
        <p:nvSpPr>
          <p:cNvPr id="3204" name="Text Box 228"/>
          <p:cNvSpPr txBox="1">
            <a:spLocks noChangeArrowheads="1"/>
          </p:cNvSpPr>
          <p:nvPr/>
        </p:nvSpPr>
        <p:spPr bwMode="auto">
          <a:xfrm>
            <a:off x="971550" y="2798763"/>
            <a:ext cx="203200" cy="153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2000" rIns="72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00"/>
              <a:t>38</a:t>
            </a:r>
          </a:p>
        </p:txBody>
      </p:sp>
      <p:sp>
        <p:nvSpPr>
          <p:cNvPr id="3205" name="Text Box 228"/>
          <p:cNvSpPr txBox="1">
            <a:spLocks noChangeArrowheads="1"/>
          </p:cNvSpPr>
          <p:nvPr/>
        </p:nvSpPr>
        <p:spPr bwMode="auto">
          <a:xfrm>
            <a:off x="971550" y="3338513"/>
            <a:ext cx="203200" cy="153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2000" rIns="72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00"/>
              <a:t>56</a:t>
            </a:r>
          </a:p>
        </p:txBody>
      </p:sp>
      <p:sp>
        <p:nvSpPr>
          <p:cNvPr id="3206" name="Text Box 228"/>
          <p:cNvSpPr txBox="1">
            <a:spLocks noChangeArrowheads="1"/>
          </p:cNvSpPr>
          <p:nvPr/>
        </p:nvSpPr>
        <p:spPr bwMode="auto">
          <a:xfrm>
            <a:off x="971550" y="3879850"/>
            <a:ext cx="203200" cy="15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2000" rIns="72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00"/>
              <a:t>88</a:t>
            </a:r>
          </a:p>
        </p:txBody>
      </p:sp>
      <p:sp>
        <p:nvSpPr>
          <p:cNvPr id="3207" name="Text Box 228"/>
          <p:cNvSpPr txBox="1">
            <a:spLocks noChangeArrowheads="1"/>
          </p:cNvSpPr>
          <p:nvPr/>
        </p:nvSpPr>
        <p:spPr bwMode="auto">
          <a:xfrm>
            <a:off x="1420813" y="2798763"/>
            <a:ext cx="203200" cy="153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2000" rIns="72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00"/>
              <a:t>39</a:t>
            </a:r>
          </a:p>
        </p:txBody>
      </p:sp>
      <p:sp>
        <p:nvSpPr>
          <p:cNvPr id="3208" name="Text Box 228"/>
          <p:cNvSpPr txBox="1">
            <a:spLocks noChangeArrowheads="1"/>
          </p:cNvSpPr>
          <p:nvPr/>
        </p:nvSpPr>
        <p:spPr bwMode="auto">
          <a:xfrm>
            <a:off x="1871663" y="2259013"/>
            <a:ext cx="203200" cy="153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2000" rIns="72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00"/>
              <a:t>22</a:t>
            </a:r>
          </a:p>
        </p:txBody>
      </p:sp>
      <p:sp>
        <p:nvSpPr>
          <p:cNvPr id="3209" name="Text Box 228"/>
          <p:cNvSpPr txBox="1">
            <a:spLocks noChangeArrowheads="1"/>
          </p:cNvSpPr>
          <p:nvPr/>
        </p:nvSpPr>
        <p:spPr bwMode="auto">
          <a:xfrm>
            <a:off x="1420813" y="2259013"/>
            <a:ext cx="203200" cy="153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2000" rIns="72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00"/>
              <a:t>21</a:t>
            </a:r>
          </a:p>
        </p:txBody>
      </p:sp>
      <p:sp>
        <p:nvSpPr>
          <p:cNvPr id="3210" name="Text Box 228"/>
          <p:cNvSpPr txBox="1">
            <a:spLocks noChangeArrowheads="1"/>
          </p:cNvSpPr>
          <p:nvPr/>
        </p:nvSpPr>
        <p:spPr bwMode="auto">
          <a:xfrm>
            <a:off x="1871663" y="2798763"/>
            <a:ext cx="203200" cy="153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2000" rIns="72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00"/>
              <a:t>40</a:t>
            </a:r>
          </a:p>
        </p:txBody>
      </p:sp>
      <p:sp>
        <p:nvSpPr>
          <p:cNvPr id="3211" name="Text Box 228"/>
          <p:cNvSpPr txBox="1">
            <a:spLocks noChangeArrowheads="1"/>
          </p:cNvSpPr>
          <p:nvPr/>
        </p:nvSpPr>
        <p:spPr bwMode="auto">
          <a:xfrm>
            <a:off x="1871663" y="3338513"/>
            <a:ext cx="203200" cy="153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2000" rIns="72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00"/>
              <a:t>72</a:t>
            </a:r>
          </a:p>
        </p:txBody>
      </p:sp>
      <p:sp>
        <p:nvSpPr>
          <p:cNvPr id="3212" name="Text Box 228"/>
          <p:cNvSpPr txBox="1">
            <a:spLocks noChangeArrowheads="1"/>
          </p:cNvSpPr>
          <p:nvPr/>
        </p:nvSpPr>
        <p:spPr bwMode="auto">
          <a:xfrm>
            <a:off x="2320925" y="2259013"/>
            <a:ext cx="203200" cy="153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2000" rIns="72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00"/>
              <a:t>23</a:t>
            </a:r>
          </a:p>
        </p:txBody>
      </p:sp>
      <p:sp>
        <p:nvSpPr>
          <p:cNvPr id="3213" name="Text Box 228"/>
          <p:cNvSpPr txBox="1">
            <a:spLocks noChangeArrowheads="1"/>
          </p:cNvSpPr>
          <p:nvPr/>
        </p:nvSpPr>
        <p:spPr bwMode="auto">
          <a:xfrm>
            <a:off x="2320925" y="2798763"/>
            <a:ext cx="203200" cy="153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2000" rIns="72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00"/>
              <a:t>41</a:t>
            </a:r>
          </a:p>
        </p:txBody>
      </p:sp>
      <p:sp>
        <p:nvSpPr>
          <p:cNvPr id="3214" name="Text Box 228"/>
          <p:cNvSpPr txBox="1">
            <a:spLocks noChangeArrowheads="1"/>
          </p:cNvSpPr>
          <p:nvPr/>
        </p:nvSpPr>
        <p:spPr bwMode="auto">
          <a:xfrm>
            <a:off x="2320925" y="3338513"/>
            <a:ext cx="203200" cy="153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2000" rIns="72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00"/>
              <a:t>73</a:t>
            </a:r>
          </a:p>
        </p:txBody>
      </p:sp>
      <p:sp>
        <p:nvSpPr>
          <p:cNvPr id="3215" name="Text Box 228"/>
          <p:cNvSpPr txBox="1">
            <a:spLocks noChangeArrowheads="1"/>
          </p:cNvSpPr>
          <p:nvPr/>
        </p:nvSpPr>
        <p:spPr bwMode="auto">
          <a:xfrm>
            <a:off x="2771775" y="2259013"/>
            <a:ext cx="203200" cy="153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2000" rIns="72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00"/>
              <a:t>24</a:t>
            </a:r>
          </a:p>
        </p:txBody>
      </p:sp>
      <p:sp>
        <p:nvSpPr>
          <p:cNvPr id="3216" name="Text Box 228"/>
          <p:cNvSpPr txBox="1">
            <a:spLocks noChangeArrowheads="1"/>
          </p:cNvSpPr>
          <p:nvPr/>
        </p:nvSpPr>
        <p:spPr bwMode="auto">
          <a:xfrm>
            <a:off x="2771775" y="2798763"/>
            <a:ext cx="203200" cy="153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2000" rIns="72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00"/>
              <a:t>42</a:t>
            </a:r>
          </a:p>
        </p:txBody>
      </p:sp>
      <p:sp>
        <p:nvSpPr>
          <p:cNvPr id="3217" name="Text Box 228"/>
          <p:cNvSpPr txBox="1">
            <a:spLocks noChangeArrowheads="1"/>
          </p:cNvSpPr>
          <p:nvPr/>
        </p:nvSpPr>
        <p:spPr bwMode="auto">
          <a:xfrm>
            <a:off x="2771775" y="3338513"/>
            <a:ext cx="203200" cy="153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2000" rIns="72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00"/>
              <a:t>74</a:t>
            </a:r>
          </a:p>
        </p:txBody>
      </p:sp>
      <p:sp>
        <p:nvSpPr>
          <p:cNvPr id="3218" name="Text Box 228"/>
          <p:cNvSpPr txBox="1">
            <a:spLocks noChangeArrowheads="1"/>
          </p:cNvSpPr>
          <p:nvPr/>
        </p:nvSpPr>
        <p:spPr bwMode="auto">
          <a:xfrm>
            <a:off x="3221038" y="2259013"/>
            <a:ext cx="203200" cy="153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2000" rIns="72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00"/>
              <a:t>25</a:t>
            </a:r>
          </a:p>
        </p:txBody>
      </p:sp>
      <p:sp>
        <p:nvSpPr>
          <p:cNvPr id="3219" name="Text Box 228"/>
          <p:cNvSpPr txBox="1">
            <a:spLocks noChangeArrowheads="1"/>
          </p:cNvSpPr>
          <p:nvPr/>
        </p:nvSpPr>
        <p:spPr bwMode="auto">
          <a:xfrm>
            <a:off x="3221038" y="2798763"/>
            <a:ext cx="203200" cy="153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2000" rIns="72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00"/>
              <a:t>43</a:t>
            </a:r>
          </a:p>
        </p:txBody>
      </p:sp>
      <p:sp>
        <p:nvSpPr>
          <p:cNvPr id="3220" name="Text Box 228"/>
          <p:cNvSpPr txBox="1">
            <a:spLocks noChangeArrowheads="1"/>
          </p:cNvSpPr>
          <p:nvPr/>
        </p:nvSpPr>
        <p:spPr bwMode="auto">
          <a:xfrm>
            <a:off x="3221038" y="3338513"/>
            <a:ext cx="203200" cy="153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2000" rIns="72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00"/>
              <a:t>74</a:t>
            </a:r>
          </a:p>
        </p:txBody>
      </p:sp>
      <p:sp>
        <p:nvSpPr>
          <p:cNvPr id="3221" name="Text Box 228"/>
          <p:cNvSpPr txBox="1">
            <a:spLocks noChangeArrowheads="1"/>
          </p:cNvSpPr>
          <p:nvPr/>
        </p:nvSpPr>
        <p:spPr bwMode="auto">
          <a:xfrm>
            <a:off x="3671888" y="2259013"/>
            <a:ext cx="203200" cy="153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2000" rIns="72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00"/>
              <a:t>26</a:t>
            </a:r>
          </a:p>
        </p:txBody>
      </p:sp>
      <p:sp>
        <p:nvSpPr>
          <p:cNvPr id="3222" name="Text Box 228"/>
          <p:cNvSpPr txBox="1">
            <a:spLocks noChangeArrowheads="1"/>
          </p:cNvSpPr>
          <p:nvPr/>
        </p:nvSpPr>
        <p:spPr bwMode="auto">
          <a:xfrm>
            <a:off x="3671888" y="2798763"/>
            <a:ext cx="203200" cy="153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2000" rIns="72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00"/>
              <a:t>44</a:t>
            </a:r>
          </a:p>
        </p:txBody>
      </p:sp>
      <p:sp>
        <p:nvSpPr>
          <p:cNvPr id="3223" name="Text Box 228"/>
          <p:cNvSpPr txBox="1">
            <a:spLocks noChangeArrowheads="1"/>
          </p:cNvSpPr>
          <p:nvPr/>
        </p:nvSpPr>
        <p:spPr bwMode="auto">
          <a:xfrm>
            <a:off x="3671888" y="3338513"/>
            <a:ext cx="203200" cy="153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2000" rIns="72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00"/>
              <a:t>76</a:t>
            </a:r>
          </a:p>
        </p:txBody>
      </p:sp>
      <p:sp>
        <p:nvSpPr>
          <p:cNvPr id="3224" name="Text Box 228"/>
          <p:cNvSpPr txBox="1">
            <a:spLocks noChangeArrowheads="1"/>
          </p:cNvSpPr>
          <p:nvPr/>
        </p:nvSpPr>
        <p:spPr bwMode="auto">
          <a:xfrm>
            <a:off x="4121150" y="2259013"/>
            <a:ext cx="203200" cy="153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2000" rIns="72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00"/>
              <a:t>27</a:t>
            </a:r>
          </a:p>
        </p:txBody>
      </p:sp>
      <p:sp>
        <p:nvSpPr>
          <p:cNvPr id="3225" name="Text Box 228"/>
          <p:cNvSpPr txBox="1">
            <a:spLocks noChangeArrowheads="1"/>
          </p:cNvSpPr>
          <p:nvPr/>
        </p:nvSpPr>
        <p:spPr bwMode="auto">
          <a:xfrm>
            <a:off x="4121150" y="2798763"/>
            <a:ext cx="203200" cy="153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2000" rIns="72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00"/>
              <a:t>45</a:t>
            </a:r>
          </a:p>
        </p:txBody>
      </p:sp>
      <p:sp>
        <p:nvSpPr>
          <p:cNvPr id="3226" name="Text Box 228"/>
          <p:cNvSpPr txBox="1">
            <a:spLocks noChangeArrowheads="1"/>
          </p:cNvSpPr>
          <p:nvPr/>
        </p:nvSpPr>
        <p:spPr bwMode="auto">
          <a:xfrm>
            <a:off x="4121150" y="3338513"/>
            <a:ext cx="203200" cy="153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2000" rIns="72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00"/>
              <a:t>77</a:t>
            </a:r>
          </a:p>
        </p:txBody>
      </p:sp>
      <p:sp>
        <p:nvSpPr>
          <p:cNvPr id="3227" name="Text Box 228"/>
          <p:cNvSpPr txBox="1">
            <a:spLocks noChangeArrowheads="1"/>
          </p:cNvSpPr>
          <p:nvPr/>
        </p:nvSpPr>
        <p:spPr bwMode="auto">
          <a:xfrm>
            <a:off x="4572000" y="2259013"/>
            <a:ext cx="203200" cy="153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2000" rIns="72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00"/>
              <a:t>28</a:t>
            </a:r>
          </a:p>
        </p:txBody>
      </p:sp>
      <p:sp>
        <p:nvSpPr>
          <p:cNvPr id="3228" name="Text Box 228"/>
          <p:cNvSpPr txBox="1">
            <a:spLocks noChangeArrowheads="1"/>
          </p:cNvSpPr>
          <p:nvPr/>
        </p:nvSpPr>
        <p:spPr bwMode="auto">
          <a:xfrm>
            <a:off x="4572000" y="2798763"/>
            <a:ext cx="203200" cy="153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2000" rIns="72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00"/>
              <a:t>46</a:t>
            </a:r>
          </a:p>
        </p:txBody>
      </p:sp>
      <p:sp>
        <p:nvSpPr>
          <p:cNvPr id="3229" name="Text Box 228"/>
          <p:cNvSpPr txBox="1">
            <a:spLocks noChangeArrowheads="1"/>
          </p:cNvSpPr>
          <p:nvPr/>
        </p:nvSpPr>
        <p:spPr bwMode="auto">
          <a:xfrm>
            <a:off x="4572000" y="3338513"/>
            <a:ext cx="203200" cy="153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2000" rIns="72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00"/>
              <a:t>78</a:t>
            </a:r>
          </a:p>
        </p:txBody>
      </p:sp>
      <p:sp>
        <p:nvSpPr>
          <p:cNvPr id="3230" name="Text Box 228"/>
          <p:cNvSpPr txBox="1">
            <a:spLocks noChangeArrowheads="1"/>
          </p:cNvSpPr>
          <p:nvPr/>
        </p:nvSpPr>
        <p:spPr bwMode="auto">
          <a:xfrm>
            <a:off x="5022850" y="2259013"/>
            <a:ext cx="201613" cy="153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2000" rIns="72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400"/>
              <a:t>29</a:t>
            </a:r>
            <a:endParaRPr lang="en-GB" altLang="en-US" sz="400"/>
          </a:p>
        </p:txBody>
      </p:sp>
      <p:sp>
        <p:nvSpPr>
          <p:cNvPr id="3231" name="Text Box 228"/>
          <p:cNvSpPr txBox="1">
            <a:spLocks noChangeArrowheads="1"/>
          </p:cNvSpPr>
          <p:nvPr/>
        </p:nvSpPr>
        <p:spPr bwMode="auto">
          <a:xfrm>
            <a:off x="5022850" y="2798763"/>
            <a:ext cx="201613" cy="153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2000" rIns="72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00"/>
              <a:t>47</a:t>
            </a:r>
          </a:p>
        </p:txBody>
      </p:sp>
      <p:sp>
        <p:nvSpPr>
          <p:cNvPr id="3232" name="Text Box 228"/>
          <p:cNvSpPr txBox="1">
            <a:spLocks noChangeArrowheads="1"/>
          </p:cNvSpPr>
          <p:nvPr/>
        </p:nvSpPr>
        <p:spPr bwMode="auto">
          <a:xfrm>
            <a:off x="5022850" y="3338513"/>
            <a:ext cx="201613" cy="153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2000" rIns="72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00"/>
              <a:t>79</a:t>
            </a:r>
          </a:p>
        </p:txBody>
      </p:sp>
      <p:sp>
        <p:nvSpPr>
          <p:cNvPr id="3233" name="Text Box 228"/>
          <p:cNvSpPr txBox="1">
            <a:spLocks noChangeArrowheads="1"/>
          </p:cNvSpPr>
          <p:nvPr/>
        </p:nvSpPr>
        <p:spPr bwMode="auto">
          <a:xfrm>
            <a:off x="5472113" y="2259013"/>
            <a:ext cx="203200" cy="153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2000" rIns="72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00"/>
              <a:t>30</a:t>
            </a:r>
          </a:p>
        </p:txBody>
      </p:sp>
      <p:sp>
        <p:nvSpPr>
          <p:cNvPr id="3234" name="Text Box 228"/>
          <p:cNvSpPr txBox="1">
            <a:spLocks noChangeArrowheads="1"/>
          </p:cNvSpPr>
          <p:nvPr/>
        </p:nvSpPr>
        <p:spPr bwMode="auto">
          <a:xfrm>
            <a:off x="5472113" y="2798763"/>
            <a:ext cx="203200" cy="153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2000" rIns="72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00"/>
              <a:t>48</a:t>
            </a:r>
          </a:p>
        </p:txBody>
      </p:sp>
      <p:sp>
        <p:nvSpPr>
          <p:cNvPr id="3235" name="Text Box 228"/>
          <p:cNvSpPr txBox="1">
            <a:spLocks noChangeArrowheads="1"/>
          </p:cNvSpPr>
          <p:nvPr/>
        </p:nvSpPr>
        <p:spPr bwMode="auto">
          <a:xfrm>
            <a:off x="5472113" y="3338513"/>
            <a:ext cx="203200" cy="153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2000" rIns="72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00"/>
              <a:t>80</a:t>
            </a:r>
          </a:p>
        </p:txBody>
      </p:sp>
      <p:sp>
        <p:nvSpPr>
          <p:cNvPr id="3236" name="Text Box 228"/>
          <p:cNvSpPr txBox="1">
            <a:spLocks noChangeArrowheads="1"/>
          </p:cNvSpPr>
          <p:nvPr/>
        </p:nvSpPr>
        <p:spPr bwMode="auto">
          <a:xfrm>
            <a:off x="5922963" y="2259013"/>
            <a:ext cx="201612" cy="153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2000" rIns="72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00"/>
              <a:t>31</a:t>
            </a:r>
          </a:p>
        </p:txBody>
      </p:sp>
      <p:sp>
        <p:nvSpPr>
          <p:cNvPr id="3237" name="Text Box 228"/>
          <p:cNvSpPr txBox="1">
            <a:spLocks noChangeArrowheads="1"/>
          </p:cNvSpPr>
          <p:nvPr/>
        </p:nvSpPr>
        <p:spPr bwMode="auto">
          <a:xfrm>
            <a:off x="5922963" y="2798763"/>
            <a:ext cx="201612" cy="153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2000" rIns="72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00"/>
              <a:t>49</a:t>
            </a:r>
          </a:p>
        </p:txBody>
      </p:sp>
      <p:sp>
        <p:nvSpPr>
          <p:cNvPr id="3238" name="Text Box 228"/>
          <p:cNvSpPr txBox="1">
            <a:spLocks noChangeArrowheads="1"/>
          </p:cNvSpPr>
          <p:nvPr/>
        </p:nvSpPr>
        <p:spPr bwMode="auto">
          <a:xfrm>
            <a:off x="5922963" y="3338513"/>
            <a:ext cx="201612" cy="153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2000" rIns="72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00"/>
              <a:t>81</a:t>
            </a:r>
          </a:p>
        </p:txBody>
      </p:sp>
      <p:sp>
        <p:nvSpPr>
          <p:cNvPr id="3239" name="Text Box 228"/>
          <p:cNvSpPr txBox="1">
            <a:spLocks noChangeArrowheads="1"/>
          </p:cNvSpPr>
          <p:nvPr/>
        </p:nvSpPr>
        <p:spPr bwMode="auto">
          <a:xfrm>
            <a:off x="5922963" y="1177925"/>
            <a:ext cx="173037" cy="153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2000" rIns="72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400"/>
              <a:t>5</a:t>
            </a:r>
            <a:endParaRPr lang="en-GB" altLang="en-US" sz="400"/>
          </a:p>
        </p:txBody>
      </p:sp>
      <p:sp>
        <p:nvSpPr>
          <p:cNvPr id="3240" name="Text Box 228"/>
          <p:cNvSpPr txBox="1">
            <a:spLocks noChangeArrowheads="1"/>
          </p:cNvSpPr>
          <p:nvPr/>
        </p:nvSpPr>
        <p:spPr bwMode="auto">
          <a:xfrm>
            <a:off x="5922963" y="1719263"/>
            <a:ext cx="201612" cy="153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2000" rIns="72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00"/>
              <a:t>13</a:t>
            </a:r>
          </a:p>
        </p:txBody>
      </p:sp>
      <p:sp>
        <p:nvSpPr>
          <p:cNvPr id="3241" name="Text Box 228"/>
          <p:cNvSpPr txBox="1">
            <a:spLocks noChangeArrowheads="1"/>
          </p:cNvSpPr>
          <p:nvPr/>
        </p:nvSpPr>
        <p:spPr bwMode="auto">
          <a:xfrm>
            <a:off x="6372225" y="2259013"/>
            <a:ext cx="203200" cy="153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2000" rIns="72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00"/>
              <a:t>32</a:t>
            </a:r>
          </a:p>
        </p:txBody>
      </p:sp>
      <p:sp>
        <p:nvSpPr>
          <p:cNvPr id="3242" name="Text Box 228"/>
          <p:cNvSpPr txBox="1">
            <a:spLocks noChangeArrowheads="1"/>
          </p:cNvSpPr>
          <p:nvPr/>
        </p:nvSpPr>
        <p:spPr bwMode="auto">
          <a:xfrm>
            <a:off x="6372225" y="2798763"/>
            <a:ext cx="203200" cy="153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2000" rIns="72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00"/>
              <a:t>50</a:t>
            </a:r>
          </a:p>
        </p:txBody>
      </p:sp>
      <p:sp>
        <p:nvSpPr>
          <p:cNvPr id="3243" name="Text Box 228"/>
          <p:cNvSpPr txBox="1">
            <a:spLocks noChangeArrowheads="1"/>
          </p:cNvSpPr>
          <p:nvPr/>
        </p:nvSpPr>
        <p:spPr bwMode="auto">
          <a:xfrm>
            <a:off x="6372225" y="3338513"/>
            <a:ext cx="203200" cy="153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2000" rIns="72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00"/>
              <a:t>82</a:t>
            </a:r>
          </a:p>
        </p:txBody>
      </p:sp>
      <p:sp>
        <p:nvSpPr>
          <p:cNvPr id="3244" name="Text Box 228"/>
          <p:cNvSpPr txBox="1">
            <a:spLocks noChangeArrowheads="1"/>
          </p:cNvSpPr>
          <p:nvPr/>
        </p:nvSpPr>
        <p:spPr bwMode="auto">
          <a:xfrm>
            <a:off x="6372225" y="1177925"/>
            <a:ext cx="174625" cy="153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2000" rIns="72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00"/>
              <a:t>6</a:t>
            </a:r>
          </a:p>
        </p:txBody>
      </p:sp>
      <p:sp>
        <p:nvSpPr>
          <p:cNvPr id="3245" name="Text Box 228"/>
          <p:cNvSpPr txBox="1">
            <a:spLocks noChangeArrowheads="1"/>
          </p:cNvSpPr>
          <p:nvPr/>
        </p:nvSpPr>
        <p:spPr bwMode="auto">
          <a:xfrm>
            <a:off x="6372225" y="1719263"/>
            <a:ext cx="203200" cy="153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2000" rIns="72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00"/>
              <a:t>14</a:t>
            </a:r>
          </a:p>
        </p:txBody>
      </p:sp>
      <p:sp>
        <p:nvSpPr>
          <p:cNvPr id="3246" name="Text Box 228"/>
          <p:cNvSpPr txBox="1">
            <a:spLocks noChangeArrowheads="1"/>
          </p:cNvSpPr>
          <p:nvPr/>
        </p:nvSpPr>
        <p:spPr bwMode="auto">
          <a:xfrm>
            <a:off x="6823075" y="2259013"/>
            <a:ext cx="201613" cy="153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2000" rIns="72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00"/>
              <a:t>33</a:t>
            </a:r>
          </a:p>
        </p:txBody>
      </p:sp>
      <p:sp>
        <p:nvSpPr>
          <p:cNvPr id="3247" name="Text Box 228"/>
          <p:cNvSpPr txBox="1">
            <a:spLocks noChangeArrowheads="1"/>
          </p:cNvSpPr>
          <p:nvPr/>
        </p:nvSpPr>
        <p:spPr bwMode="auto">
          <a:xfrm>
            <a:off x="6823075" y="2798763"/>
            <a:ext cx="201613" cy="153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2000" rIns="72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00"/>
              <a:t>51</a:t>
            </a:r>
          </a:p>
        </p:txBody>
      </p:sp>
      <p:sp>
        <p:nvSpPr>
          <p:cNvPr id="3248" name="Text Box 228"/>
          <p:cNvSpPr txBox="1">
            <a:spLocks noChangeArrowheads="1"/>
          </p:cNvSpPr>
          <p:nvPr/>
        </p:nvSpPr>
        <p:spPr bwMode="auto">
          <a:xfrm>
            <a:off x="6823075" y="3338513"/>
            <a:ext cx="201613" cy="153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2000" rIns="72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00"/>
              <a:t>83</a:t>
            </a:r>
          </a:p>
        </p:txBody>
      </p:sp>
      <p:sp>
        <p:nvSpPr>
          <p:cNvPr id="3249" name="Text Box 228"/>
          <p:cNvSpPr txBox="1">
            <a:spLocks noChangeArrowheads="1"/>
          </p:cNvSpPr>
          <p:nvPr/>
        </p:nvSpPr>
        <p:spPr bwMode="auto">
          <a:xfrm>
            <a:off x="6823075" y="1177925"/>
            <a:ext cx="173038" cy="153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2000" rIns="72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00"/>
              <a:t>7</a:t>
            </a:r>
          </a:p>
        </p:txBody>
      </p:sp>
      <p:sp>
        <p:nvSpPr>
          <p:cNvPr id="3250" name="Text Box 228"/>
          <p:cNvSpPr txBox="1">
            <a:spLocks noChangeArrowheads="1"/>
          </p:cNvSpPr>
          <p:nvPr/>
        </p:nvSpPr>
        <p:spPr bwMode="auto">
          <a:xfrm>
            <a:off x="6823075" y="1719263"/>
            <a:ext cx="201613" cy="153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2000" rIns="72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00"/>
              <a:t>15</a:t>
            </a:r>
          </a:p>
        </p:txBody>
      </p:sp>
      <p:sp>
        <p:nvSpPr>
          <p:cNvPr id="3251" name="Text Box 228"/>
          <p:cNvSpPr txBox="1">
            <a:spLocks noChangeArrowheads="1"/>
          </p:cNvSpPr>
          <p:nvPr/>
        </p:nvSpPr>
        <p:spPr bwMode="auto">
          <a:xfrm>
            <a:off x="7272338" y="2259013"/>
            <a:ext cx="203200" cy="153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2000" rIns="72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00"/>
              <a:t>34</a:t>
            </a:r>
          </a:p>
        </p:txBody>
      </p:sp>
      <p:sp>
        <p:nvSpPr>
          <p:cNvPr id="3252" name="Text Box 228"/>
          <p:cNvSpPr txBox="1">
            <a:spLocks noChangeArrowheads="1"/>
          </p:cNvSpPr>
          <p:nvPr/>
        </p:nvSpPr>
        <p:spPr bwMode="auto">
          <a:xfrm>
            <a:off x="7272338" y="2798763"/>
            <a:ext cx="203200" cy="153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2000" rIns="72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00"/>
              <a:t>52</a:t>
            </a:r>
          </a:p>
        </p:txBody>
      </p:sp>
      <p:sp>
        <p:nvSpPr>
          <p:cNvPr id="3253" name="Text Box 228"/>
          <p:cNvSpPr txBox="1">
            <a:spLocks noChangeArrowheads="1"/>
          </p:cNvSpPr>
          <p:nvPr/>
        </p:nvSpPr>
        <p:spPr bwMode="auto">
          <a:xfrm>
            <a:off x="7272338" y="3338513"/>
            <a:ext cx="203200" cy="153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2000" rIns="72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00"/>
              <a:t>84</a:t>
            </a:r>
          </a:p>
        </p:txBody>
      </p:sp>
      <p:sp>
        <p:nvSpPr>
          <p:cNvPr id="3254" name="Text Box 228"/>
          <p:cNvSpPr txBox="1">
            <a:spLocks noChangeArrowheads="1"/>
          </p:cNvSpPr>
          <p:nvPr/>
        </p:nvSpPr>
        <p:spPr bwMode="auto">
          <a:xfrm>
            <a:off x="7272338" y="1177925"/>
            <a:ext cx="174625" cy="153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2000" rIns="72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400"/>
              <a:t>8</a:t>
            </a:r>
            <a:endParaRPr lang="en-GB" altLang="en-US" sz="400"/>
          </a:p>
        </p:txBody>
      </p:sp>
      <p:sp>
        <p:nvSpPr>
          <p:cNvPr id="3255" name="Text Box 228"/>
          <p:cNvSpPr txBox="1">
            <a:spLocks noChangeArrowheads="1"/>
          </p:cNvSpPr>
          <p:nvPr/>
        </p:nvSpPr>
        <p:spPr bwMode="auto">
          <a:xfrm>
            <a:off x="7272338" y="1719263"/>
            <a:ext cx="203200" cy="153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2000" rIns="72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00"/>
              <a:t>16</a:t>
            </a:r>
          </a:p>
        </p:txBody>
      </p:sp>
      <p:sp>
        <p:nvSpPr>
          <p:cNvPr id="3256" name="Text Box 228"/>
          <p:cNvSpPr txBox="1">
            <a:spLocks noChangeArrowheads="1"/>
          </p:cNvSpPr>
          <p:nvPr/>
        </p:nvSpPr>
        <p:spPr bwMode="auto">
          <a:xfrm>
            <a:off x="7723188" y="2259013"/>
            <a:ext cx="201612" cy="153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2000" rIns="72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00"/>
              <a:t>35</a:t>
            </a:r>
          </a:p>
        </p:txBody>
      </p:sp>
      <p:sp>
        <p:nvSpPr>
          <p:cNvPr id="3257" name="Text Box 228"/>
          <p:cNvSpPr txBox="1">
            <a:spLocks noChangeArrowheads="1"/>
          </p:cNvSpPr>
          <p:nvPr/>
        </p:nvSpPr>
        <p:spPr bwMode="auto">
          <a:xfrm>
            <a:off x="7723188" y="2798763"/>
            <a:ext cx="201612" cy="153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2000" rIns="72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00"/>
              <a:t>53</a:t>
            </a:r>
          </a:p>
        </p:txBody>
      </p:sp>
      <p:sp>
        <p:nvSpPr>
          <p:cNvPr id="3258" name="Text Box 228"/>
          <p:cNvSpPr txBox="1">
            <a:spLocks noChangeArrowheads="1"/>
          </p:cNvSpPr>
          <p:nvPr/>
        </p:nvSpPr>
        <p:spPr bwMode="auto">
          <a:xfrm>
            <a:off x="7723188" y="3338513"/>
            <a:ext cx="201612" cy="153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2000" rIns="72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00"/>
              <a:t>85</a:t>
            </a:r>
          </a:p>
        </p:txBody>
      </p:sp>
      <p:sp>
        <p:nvSpPr>
          <p:cNvPr id="3259" name="Text Box 228"/>
          <p:cNvSpPr txBox="1">
            <a:spLocks noChangeArrowheads="1"/>
          </p:cNvSpPr>
          <p:nvPr/>
        </p:nvSpPr>
        <p:spPr bwMode="auto">
          <a:xfrm>
            <a:off x="7723188" y="1177925"/>
            <a:ext cx="173037" cy="153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2000" rIns="72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00"/>
              <a:t>9</a:t>
            </a:r>
          </a:p>
        </p:txBody>
      </p:sp>
      <p:sp>
        <p:nvSpPr>
          <p:cNvPr id="3260" name="Text Box 228"/>
          <p:cNvSpPr txBox="1">
            <a:spLocks noChangeArrowheads="1"/>
          </p:cNvSpPr>
          <p:nvPr/>
        </p:nvSpPr>
        <p:spPr bwMode="auto">
          <a:xfrm>
            <a:off x="7723188" y="1719263"/>
            <a:ext cx="201612" cy="153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2000" rIns="72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00"/>
              <a:t>17</a:t>
            </a:r>
          </a:p>
        </p:txBody>
      </p:sp>
      <p:sp>
        <p:nvSpPr>
          <p:cNvPr id="3261" name="Text Box 228"/>
          <p:cNvSpPr txBox="1">
            <a:spLocks noChangeArrowheads="1"/>
          </p:cNvSpPr>
          <p:nvPr/>
        </p:nvSpPr>
        <p:spPr bwMode="auto">
          <a:xfrm>
            <a:off x="8172450" y="2259013"/>
            <a:ext cx="203200" cy="153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2000" rIns="72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00"/>
              <a:t>36</a:t>
            </a:r>
          </a:p>
        </p:txBody>
      </p:sp>
      <p:sp>
        <p:nvSpPr>
          <p:cNvPr id="3262" name="Text Box 228"/>
          <p:cNvSpPr txBox="1">
            <a:spLocks noChangeArrowheads="1"/>
          </p:cNvSpPr>
          <p:nvPr/>
        </p:nvSpPr>
        <p:spPr bwMode="auto">
          <a:xfrm>
            <a:off x="8172450" y="2798763"/>
            <a:ext cx="203200" cy="153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2000" rIns="72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00"/>
              <a:t>54</a:t>
            </a:r>
          </a:p>
        </p:txBody>
      </p:sp>
      <p:sp>
        <p:nvSpPr>
          <p:cNvPr id="3263" name="Text Box 228"/>
          <p:cNvSpPr txBox="1">
            <a:spLocks noChangeArrowheads="1"/>
          </p:cNvSpPr>
          <p:nvPr/>
        </p:nvSpPr>
        <p:spPr bwMode="auto">
          <a:xfrm>
            <a:off x="8172450" y="3338513"/>
            <a:ext cx="203200" cy="153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2000" rIns="72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00"/>
              <a:t>86</a:t>
            </a:r>
          </a:p>
        </p:txBody>
      </p:sp>
      <p:sp>
        <p:nvSpPr>
          <p:cNvPr id="3264" name="Text Box 228"/>
          <p:cNvSpPr txBox="1">
            <a:spLocks noChangeArrowheads="1"/>
          </p:cNvSpPr>
          <p:nvPr/>
        </p:nvSpPr>
        <p:spPr bwMode="auto">
          <a:xfrm>
            <a:off x="8172450" y="1177925"/>
            <a:ext cx="203200" cy="153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2000" rIns="72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00"/>
              <a:t>10</a:t>
            </a:r>
          </a:p>
        </p:txBody>
      </p:sp>
      <p:sp>
        <p:nvSpPr>
          <p:cNvPr id="3265" name="Text Box 228"/>
          <p:cNvSpPr txBox="1">
            <a:spLocks noChangeArrowheads="1"/>
          </p:cNvSpPr>
          <p:nvPr/>
        </p:nvSpPr>
        <p:spPr bwMode="auto">
          <a:xfrm>
            <a:off x="8172450" y="1719263"/>
            <a:ext cx="203200" cy="153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2000" rIns="72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00"/>
              <a:t>18</a:t>
            </a:r>
          </a:p>
        </p:txBody>
      </p:sp>
      <p:sp>
        <p:nvSpPr>
          <p:cNvPr id="3266" name="Text Box 228"/>
          <p:cNvSpPr txBox="1">
            <a:spLocks noChangeArrowheads="1"/>
          </p:cNvSpPr>
          <p:nvPr/>
        </p:nvSpPr>
        <p:spPr bwMode="auto">
          <a:xfrm>
            <a:off x="2051050" y="4059238"/>
            <a:ext cx="203200" cy="153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2000" rIns="72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00"/>
              <a:t>57</a:t>
            </a:r>
          </a:p>
        </p:txBody>
      </p:sp>
      <p:sp>
        <p:nvSpPr>
          <p:cNvPr id="3267" name="Text Box 228"/>
          <p:cNvSpPr txBox="1">
            <a:spLocks noChangeArrowheads="1"/>
          </p:cNvSpPr>
          <p:nvPr/>
        </p:nvSpPr>
        <p:spPr bwMode="auto">
          <a:xfrm>
            <a:off x="2500313" y="4059238"/>
            <a:ext cx="203200" cy="153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2000" rIns="72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00"/>
              <a:t>58</a:t>
            </a:r>
          </a:p>
        </p:txBody>
      </p:sp>
      <p:sp>
        <p:nvSpPr>
          <p:cNvPr id="3268" name="Text Box 228"/>
          <p:cNvSpPr txBox="1">
            <a:spLocks noChangeArrowheads="1"/>
          </p:cNvSpPr>
          <p:nvPr/>
        </p:nvSpPr>
        <p:spPr bwMode="auto">
          <a:xfrm>
            <a:off x="2951163" y="4059238"/>
            <a:ext cx="203200" cy="153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2000" rIns="72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00"/>
              <a:t>59</a:t>
            </a:r>
          </a:p>
        </p:txBody>
      </p:sp>
      <p:sp>
        <p:nvSpPr>
          <p:cNvPr id="3269" name="Text Box 228"/>
          <p:cNvSpPr txBox="1">
            <a:spLocks noChangeArrowheads="1"/>
          </p:cNvSpPr>
          <p:nvPr/>
        </p:nvSpPr>
        <p:spPr bwMode="auto">
          <a:xfrm>
            <a:off x="3402013" y="4059238"/>
            <a:ext cx="203200" cy="153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2000" rIns="72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00"/>
              <a:t>60</a:t>
            </a:r>
          </a:p>
        </p:txBody>
      </p:sp>
      <p:sp>
        <p:nvSpPr>
          <p:cNvPr id="3270" name="Text Box 228"/>
          <p:cNvSpPr txBox="1">
            <a:spLocks noChangeArrowheads="1"/>
          </p:cNvSpPr>
          <p:nvPr/>
        </p:nvSpPr>
        <p:spPr bwMode="auto">
          <a:xfrm>
            <a:off x="3851275" y="4059238"/>
            <a:ext cx="203200" cy="153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2000" rIns="72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00"/>
              <a:t>61</a:t>
            </a:r>
          </a:p>
        </p:txBody>
      </p:sp>
      <p:sp>
        <p:nvSpPr>
          <p:cNvPr id="3271" name="Text Box 228"/>
          <p:cNvSpPr txBox="1">
            <a:spLocks noChangeArrowheads="1"/>
          </p:cNvSpPr>
          <p:nvPr/>
        </p:nvSpPr>
        <p:spPr bwMode="auto">
          <a:xfrm>
            <a:off x="4302125" y="4059238"/>
            <a:ext cx="203200" cy="153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2000" rIns="72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00"/>
              <a:t>62</a:t>
            </a:r>
          </a:p>
        </p:txBody>
      </p:sp>
      <p:sp>
        <p:nvSpPr>
          <p:cNvPr id="3272" name="Text Box 228"/>
          <p:cNvSpPr txBox="1">
            <a:spLocks noChangeArrowheads="1"/>
          </p:cNvSpPr>
          <p:nvPr/>
        </p:nvSpPr>
        <p:spPr bwMode="auto">
          <a:xfrm>
            <a:off x="4751388" y="4059238"/>
            <a:ext cx="203200" cy="153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2000" rIns="72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00"/>
              <a:t>63</a:t>
            </a:r>
          </a:p>
        </p:txBody>
      </p:sp>
      <p:sp>
        <p:nvSpPr>
          <p:cNvPr id="3273" name="Text Box 228"/>
          <p:cNvSpPr txBox="1">
            <a:spLocks noChangeArrowheads="1"/>
          </p:cNvSpPr>
          <p:nvPr/>
        </p:nvSpPr>
        <p:spPr bwMode="auto">
          <a:xfrm>
            <a:off x="5202238" y="4059238"/>
            <a:ext cx="203200" cy="153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2000" rIns="72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00"/>
              <a:t>64</a:t>
            </a:r>
          </a:p>
        </p:txBody>
      </p:sp>
      <p:sp>
        <p:nvSpPr>
          <p:cNvPr id="3274" name="Text Box 228"/>
          <p:cNvSpPr txBox="1">
            <a:spLocks noChangeArrowheads="1"/>
          </p:cNvSpPr>
          <p:nvPr/>
        </p:nvSpPr>
        <p:spPr bwMode="auto">
          <a:xfrm>
            <a:off x="5653088" y="4059238"/>
            <a:ext cx="203200" cy="153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2000" rIns="72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00"/>
              <a:t>65</a:t>
            </a:r>
          </a:p>
        </p:txBody>
      </p:sp>
      <p:sp>
        <p:nvSpPr>
          <p:cNvPr id="3275" name="Text Box 228"/>
          <p:cNvSpPr txBox="1">
            <a:spLocks noChangeArrowheads="1"/>
          </p:cNvSpPr>
          <p:nvPr/>
        </p:nvSpPr>
        <p:spPr bwMode="auto">
          <a:xfrm>
            <a:off x="6102350" y="4059238"/>
            <a:ext cx="203200" cy="153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2000" rIns="72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00"/>
              <a:t>66</a:t>
            </a:r>
          </a:p>
        </p:txBody>
      </p:sp>
      <p:sp>
        <p:nvSpPr>
          <p:cNvPr id="3276" name="Text Box 228"/>
          <p:cNvSpPr txBox="1">
            <a:spLocks noChangeArrowheads="1"/>
          </p:cNvSpPr>
          <p:nvPr/>
        </p:nvSpPr>
        <p:spPr bwMode="auto">
          <a:xfrm>
            <a:off x="6553200" y="4059238"/>
            <a:ext cx="203200" cy="153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2000" rIns="72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00"/>
              <a:t>67</a:t>
            </a:r>
          </a:p>
        </p:txBody>
      </p:sp>
      <p:sp>
        <p:nvSpPr>
          <p:cNvPr id="3277" name="Text Box 228"/>
          <p:cNvSpPr txBox="1">
            <a:spLocks noChangeArrowheads="1"/>
          </p:cNvSpPr>
          <p:nvPr/>
        </p:nvSpPr>
        <p:spPr bwMode="auto">
          <a:xfrm>
            <a:off x="7002463" y="4059238"/>
            <a:ext cx="203200" cy="153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2000" rIns="72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00"/>
              <a:t>68</a:t>
            </a:r>
          </a:p>
        </p:txBody>
      </p:sp>
      <p:sp>
        <p:nvSpPr>
          <p:cNvPr id="3278" name="Text Box 228"/>
          <p:cNvSpPr txBox="1">
            <a:spLocks noChangeArrowheads="1"/>
          </p:cNvSpPr>
          <p:nvPr/>
        </p:nvSpPr>
        <p:spPr bwMode="auto">
          <a:xfrm>
            <a:off x="7453313" y="4059238"/>
            <a:ext cx="203200" cy="153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2000" rIns="72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00"/>
              <a:t>69</a:t>
            </a:r>
          </a:p>
        </p:txBody>
      </p:sp>
      <p:sp>
        <p:nvSpPr>
          <p:cNvPr id="3279" name="Text Box 228"/>
          <p:cNvSpPr txBox="1">
            <a:spLocks noChangeArrowheads="1"/>
          </p:cNvSpPr>
          <p:nvPr/>
        </p:nvSpPr>
        <p:spPr bwMode="auto">
          <a:xfrm>
            <a:off x="7902575" y="4059238"/>
            <a:ext cx="203200" cy="153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2000" rIns="72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00"/>
              <a:t>70</a:t>
            </a:r>
          </a:p>
        </p:txBody>
      </p:sp>
      <p:sp>
        <p:nvSpPr>
          <p:cNvPr id="3280" name="Text Box 228"/>
          <p:cNvSpPr txBox="1">
            <a:spLocks noChangeArrowheads="1"/>
          </p:cNvSpPr>
          <p:nvPr/>
        </p:nvSpPr>
        <p:spPr bwMode="auto">
          <a:xfrm>
            <a:off x="8353425" y="4059238"/>
            <a:ext cx="203200" cy="153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2000" rIns="72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00"/>
              <a:t>71</a:t>
            </a:r>
          </a:p>
        </p:txBody>
      </p:sp>
      <p:sp>
        <p:nvSpPr>
          <p:cNvPr id="3281" name="Text Box 228"/>
          <p:cNvSpPr txBox="1">
            <a:spLocks noChangeArrowheads="1"/>
          </p:cNvSpPr>
          <p:nvPr/>
        </p:nvSpPr>
        <p:spPr bwMode="auto">
          <a:xfrm>
            <a:off x="2051050" y="4598988"/>
            <a:ext cx="203200" cy="153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2000" rIns="72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00"/>
              <a:t>89</a:t>
            </a:r>
          </a:p>
        </p:txBody>
      </p:sp>
      <p:sp>
        <p:nvSpPr>
          <p:cNvPr id="3282" name="Text Box 228"/>
          <p:cNvSpPr txBox="1">
            <a:spLocks noChangeArrowheads="1"/>
          </p:cNvSpPr>
          <p:nvPr/>
        </p:nvSpPr>
        <p:spPr bwMode="auto">
          <a:xfrm>
            <a:off x="2500313" y="4598988"/>
            <a:ext cx="203200" cy="153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2000" rIns="72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00"/>
              <a:t>90</a:t>
            </a:r>
          </a:p>
        </p:txBody>
      </p:sp>
      <p:sp>
        <p:nvSpPr>
          <p:cNvPr id="3283" name="Text Box 228"/>
          <p:cNvSpPr txBox="1">
            <a:spLocks noChangeArrowheads="1"/>
          </p:cNvSpPr>
          <p:nvPr/>
        </p:nvSpPr>
        <p:spPr bwMode="auto">
          <a:xfrm>
            <a:off x="2951163" y="4598988"/>
            <a:ext cx="203200" cy="153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2000" rIns="72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00"/>
              <a:t>91</a:t>
            </a:r>
          </a:p>
        </p:txBody>
      </p:sp>
      <p:sp>
        <p:nvSpPr>
          <p:cNvPr id="3284" name="Text Box 228"/>
          <p:cNvSpPr txBox="1">
            <a:spLocks noChangeArrowheads="1"/>
          </p:cNvSpPr>
          <p:nvPr/>
        </p:nvSpPr>
        <p:spPr bwMode="auto">
          <a:xfrm>
            <a:off x="3402013" y="4598988"/>
            <a:ext cx="203200" cy="153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2000" rIns="72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00"/>
              <a:t>92</a:t>
            </a:r>
          </a:p>
        </p:txBody>
      </p:sp>
      <p:sp>
        <p:nvSpPr>
          <p:cNvPr id="3285" name="Text Box 228"/>
          <p:cNvSpPr txBox="1">
            <a:spLocks noChangeArrowheads="1"/>
          </p:cNvSpPr>
          <p:nvPr/>
        </p:nvSpPr>
        <p:spPr bwMode="auto">
          <a:xfrm>
            <a:off x="3851275" y="4598988"/>
            <a:ext cx="203200" cy="153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2000" rIns="72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00"/>
              <a:t>93</a:t>
            </a:r>
          </a:p>
        </p:txBody>
      </p:sp>
      <p:sp>
        <p:nvSpPr>
          <p:cNvPr id="3286" name="Text Box 228"/>
          <p:cNvSpPr txBox="1">
            <a:spLocks noChangeArrowheads="1"/>
          </p:cNvSpPr>
          <p:nvPr/>
        </p:nvSpPr>
        <p:spPr bwMode="auto">
          <a:xfrm>
            <a:off x="4302125" y="4598988"/>
            <a:ext cx="203200" cy="153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2000" rIns="72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00"/>
              <a:t>94</a:t>
            </a:r>
          </a:p>
        </p:txBody>
      </p:sp>
      <p:sp>
        <p:nvSpPr>
          <p:cNvPr id="3287" name="Text Box 228"/>
          <p:cNvSpPr txBox="1">
            <a:spLocks noChangeArrowheads="1"/>
          </p:cNvSpPr>
          <p:nvPr/>
        </p:nvSpPr>
        <p:spPr bwMode="auto">
          <a:xfrm>
            <a:off x="4751388" y="4598988"/>
            <a:ext cx="203200" cy="153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2000" rIns="72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400"/>
              <a:t>95</a:t>
            </a:r>
            <a:endParaRPr lang="en-GB" altLang="en-US" sz="400"/>
          </a:p>
        </p:txBody>
      </p:sp>
      <p:sp>
        <p:nvSpPr>
          <p:cNvPr id="3288" name="Text Box 228"/>
          <p:cNvSpPr txBox="1">
            <a:spLocks noChangeArrowheads="1"/>
          </p:cNvSpPr>
          <p:nvPr/>
        </p:nvSpPr>
        <p:spPr bwMode="auto">
          <a:xfrm>
            <a:off x="5202238" y="4598988"/>
            <a:ext cx="203200" cy="153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2000" rIns="72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00"/>
              <a:t>96</a:t>
            </a:r>
          </a:p>
        </p:txBody>
      </p:sp>
      <p:sp>
        <p:nvSpPr>
          <p:cNvPr id="3289" name="Text Box 228"/>
          <p:cNvSpPr txBox="1">
            <a:spLocks noChangeArrowheads="1"/>
          </p:cNvSpPr>
          <p:nvPr/>
        </p:nvSpPr>
        <p:spPr bwMode="auto">
          <a:xfrm>
            <a:off x="5653088" y="4598988"/>
            <a:ext cx="203200" cy="153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2000" rIns="72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00"/>
              <a:t>97</a:t>
            </a:r>
          </a:p>
        </p:txBody>
      </p:sp>
      <p:sp>
        <p:nvSpPr>
          <p:cNvPr id="3290" name="Text Box 228"/>
          <p:cNvSpPr txBox="1">
            <a:spLocks noChangeArrowheads="1"/>
          </p:cNvSpPr>
          <p:nvPr/>
        </p:nvSpPr>
        <p:spPr bwMode="auto">
          <a:xfrm>
            <a:off x="6102350" y="4598988"/>
            <a:ext cx="203200" cy="153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2000" rIns="72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00"/>
              <a:t>98</a:t>
            </a:r>
          </a:p>
        </p:txBody>
      </p:sp>
      <p:sp>
        <p:nvSpPr>
          <p:cNvPr id="3291" name="Text Box 228"/>
          <p:cNvSpPr txBox="1">
            <a:spLocks noChangeArrowheads="1"/>
          </p:cNvSpPr>
          <p:nvPr/>
        </p:nvSpPr>
        <p:spPr bwMode="auto">
          <a:xfrm>
            <a:off x="6553200" y="4598988"/>
            <a:ext cx="203200" cy="153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2000" rIns="72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00"/>
              <a:t>99</a:t>
            </a:r>
          </a:p>
        </p:txBody>
      </p:sp>
      <p:sp>
        <p:nvSpPr>
          <p:cNvPr id="3292" name="Text Box 228"/>
          <p:cNvSpPr txBox="1">
            <a:spLocks noChangeArrowheads="1"/>
          </p:cNvSpPr>
          <p:nvPr/>
        </p:nvSpPr>
        <p:spPr bwMode="auto">
          <a:xfrm>
            <a:off x="7002463" y="4598988"/>
            <a:ext cx="231775" cy="153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2000" rIns="72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00"/>
              <a:t>100</a:t>
            </a:r>
          </a:p>
        </p:txBody>
      </p:sp>
      <p:sp>
        <p:nvSpPr>
          <p:cNvPr id="3293" name="Text Box 228"/>
          <p:cNvSpPr txBox="1">
            <a:spLocks noChangeArrowheads="1"/>
          </p:cNvSpPr>
          <p:nvPr/>
        </p:nvSpPr>
        <p:spPr bwMode="auto">
          <a:xfrm>
            <a:off x="7453313" y="4598988"/>
            <a:ext cx="231775" cy="153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2000" rIns="72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00"/>
              <a:t>101</a:t>
            </a:r>
          </a:p>
        </p:txBody>
      </p:sp>
      <p:sp>
        <p:nvSpPr>
          <p:cNvPr id="3294" name="Text Box 228"/>
          <p:cNvSpPr txBox="1">
            <a:spLocks noChangeArrowheads="1"/>
          </p:cNvSpPr>
          <p:nvPr/>
        </p:nvSpPr>
        <p:spPr bwMode="auto">
          <a:xfrm>
            <a:off x="7902575" y="4598988"/>
            <a:ext cx="231775" cy="153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2000" rIns="72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00"/>
              <a:t>102</a:t>
            </a:r>
          </a:p>
        </p:txBody>
      </p:sp>
      <p:sp>
        <p:nvSpPr>
          <p:cNvPr id="3295" name="Text Box 228"/>
          <p:cNvSpPr txBox="1">
            <a:spLocks noChangeArrowheads="1"/>
          </p:cNvSpPr>
          <p:nvPr/>
        </p:nvSpPr>
        <p:spPr bwMode="auto">
          <a:xfrm>
            <a:off x="8353425" y="4598988"/>
            <a:ext cx="231775" cy="153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2000" rIns="7200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00"/>
              <a:t>103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smtClean="0"/>
              <a:t>Chemical Symbol</a:t>
            </a:r>
          </a:p>
        </p:txBody>
      </p:sp>
      <p:sp>
        <p:nvSpPr>
          <p:cNvPr id="4099" name="Content Placeholder 2"/>
          <p:cNvSpPr>
            <a:spLocks noGrp="1"/>
          </p:cNvSpPr>
          <p:nvPr>
            <p:ph idx="1"/>
          </p:nvPr>
        </p:nvSpPr>
        <p:spPr>
          <a:xfrm>
            <a:off x="2232025" y="1089025"/>
            <a:ext cx="3779838" cy="4525963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en-GB" altLang="en-US" sz="34400" smtClean="0"/>
              <a:t>C</a:t>
            </a:r>
          </a:p>
        </p:txBody>
      </p:sp>
      <p:sp>
        <p:nvSpPr>
          <p:cNvPr id="4100" name="TextBox 4"/>
          <p:cNvSpPr txBox="1">
            <a:spLocks noChangeArrowheads="1"/>
          </p:cNvSpPr>
          <p:nvPr/>
        </p:nvSpPr>
        <p:spPr bwMode="auto">
          <a:xfrm>
            <a:off x="971550" y="1719263"/>
            <a:ext cx="1439863" cy="1014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6000"/>
              <a:t>12</a:t>
            </a:r>
          </a:p>
        </p:txBody>
      </p:sp>
      <p:sp>
        <p:nvSpPr>
          <p:cNvPr id="4101" name="TextBox 5"/>
          <p:cNvSpPr txBox="1">
            <a:spLocks noChangeArrowheads="1"/>
          </p:cNvSpPr>
          <p:nvPr/>
        </p:nvSpPr>
        <p:spPr bwMode="auto">
          <a:xfrm>
            <a:off x="1123950" y="4868863"/>
            <a:ext cx="1439863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6000"/>
              <a:t>6</a:t>
            </a:r>
          </a:p>
        </p:txBody>
      </p:sp>
      <p:sp>
        <p:nvSpPr>
          <p:cNvPr id="4102" name="TextBox 6"/>
          <p:cNvSpPr txBox="1">
            <a:spLocks noChangeArrowheads="1"/>
          </p:cNvSpPr>
          <p:nvPr/>
        </p:nvSpPr>
        <p:spPr bwMode="auto">
          <a:xfrm>
            <a:off x="6219825" y="1538288"/>
            <a:ext cx="2519363" cy="4894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400"/>
              <a:t>The full chemical symbol for an element shows its mass number at the top, and atomic number at the bottom.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140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400"/>
              <a:t>It tells us that a carbon atom has six protons. It will also have six electrons, because the number of protons and electrons in an atom is the same.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140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400"/>
              <a:t>The symbol also tells us that the total number of protons and neutrons in a carbon atom is 12. Note that you can work out the number of neutrons from the mass number and atomic number. In this example, it is 12 - 6 = 6 neutrons.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18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539750" y="1268413"/>
            <a:ext cx="8208963" cy="532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FD7FC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smtClean="0"/>
              <a:t>Use of templates</a:t>
            </a:r>
            <a:endParaRPr lang="en-US" altLang="en-US" smtClean="0"/>
          </a:p>
        </p:txBody>
      </p:sp>
      <p:sp>
        <p:nvSpPr>
          <p:cNvPr id="5124" name="Text Box 4"/>
          <p:cNvSpPr txBox="1">
            <a:spLocks noChangeArrowheads="1"/>
          </p:cNvSpPr>
          <p:nvPr/>
        </p:nvSpPr>
        <p:spPr bwMode="auto">
          <a:xfrm>
            <a:off x="1150938" y="1711325"/>
            <a:ext cx="69500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000" b="1"/>
              <a:t>You are free to use these templates for your personal and business presentations.</a:t>
            </a:r>
          </a:p>
        </p:txBody>
      </p:sp>
      <p:sp>
        <p:nvSpPr>
          <p:cNvPr id="5125" name="Text Box 5"/>
          <p:cNvSpPr txBox="1">
            <a:spLocks noChangeArrowheads="1"/>
          </p:cNvSpPr>
          <p:nvPr/>
        </p:nvSpPr>
        <p:spPr bwMode="auto">
          <a:xfrm>
            <a:off x="1150938" y="3140075"/>
            <a:ext cx="3409950" cy="2251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/>
              <a:t>Do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/>
              <a:t>Use these templates for your presentations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/>
              <a:t>Display your presentation on a web site provided that it is not for the purpose of downloading the template.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US" altLang="en-US" sz="1400"/>
              <a:t>If you like these templates, we would always appreciate a link back to our website.  Many thanks.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en-US" altLang="en-US" sz="1400"/>
          </a:p>
        </p:txBody>
      </p:sp>
      <p:sp>
        <p:nvSpPr>
          <p:cNvPr id="5126" name="Text Box 6"/>
          <p:cNvSpPr txBox="1">
            <a:spLocks noChangeArrowheads="1"/>
          </p:cNvSpPr>
          <p:nvPr/>
        </p:nvSpPr>
        <p:spPr bwMode="auto">
          <a:xfrm>
            <a:off x="4495800" y="3140075"/>
            <a:ext cx="3640138" cy="203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/>
              <a:t>Don’t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Resell or distribute these templates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Put these templates on a website for download.  This includes uploading them onto file sharing networks like Slideshare, Myspace, Facebook, bit torrent etc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Pass off any of our created content as your own work</a:t>
            </a:r>
            <a:endParaRPr lang="en-US" altLang="en-US" sz="1400"/>
          </a:p>
        </p:txBody>
      </p:sp>
      <p:sp>
        <p:nvSpPr>
          <p:cNvPr id="5127" name="Text Box 7"/>
          <p:cNvSpPr txBox="1">
            <a:spLocks noChangeArrowheads="1"/>
          </p:cNvSpPr>
          <p:nvPr/>
        </p:nvSpPr>
        <p:spPr bwMode="auto">
          <a:xfrm>
            <a:off x="1042988" y="5422900"/>
            <a:ext cx="7164387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lvl="1" algn="ctr" eaLnBrk="1" hangingPunct="1">
              <a:lnSpc>
                <a:spcPct val="90000"/>
              </a:lnSpc>
              <a:buClr>
                <a:schemeClr val="accent1"/>
              </a:buClr>
              <a:buFontTx/>
              <a:buNone/>
            </a:pPr>
            <a:r>
              <a:rPr lang="en-GB" altLang="en-US" sz="2000" b="1"/>
              <a:t>You can find many more free PowerPoint templates on the Presentation Magazine website </a:t>
            </a:r>
            <a:r>
              <a:rPr lang="en-GB" altLang="en-US" sz="2000" b="1">
                <a:hlinkClick r:id="rId3"/>
              </a:rPr>
              <a:t>www.presentationmagazine.com</a:t>
            </a:r>
            <a:r>
              <a:rPr lang="en-GB" altLang="en-US" sz="2000" b="1"/>
              <a:t>  </a:t>
            </a:r>
            <a:endParaRPr lang="en-US" altLang="en-US" sz="2000" b="1"/>
          </a:p>
        </p:txBody>
      </p:sp>
      <p:sp>
        <p:nvSpPr>
          <p:cNvPr id="5128" name="Text Box 8"/>
          <p:cNvSpPr txBox="1">
            <a:spLocks noChangeArrowheads="1"/>
          </p:cNvSpPr>
          <p:nvPr/>
        </p:nvSpPr>
        <p:spPr bwMode="auto">
          <a:xfrm>
            <a:off x="1150938" y="2608263"/>
            <a:ext cx="6926262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400"/>
              <a:t>We have put a lot of work into developing all these templates and retain the copyright in them.  You can use them freely providing that you do not redistribute or sell them.</a:t>
            </a:r>
            <a:endParaRPr lang="en-US" altLang="en-US" sz="14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3791</TotalTime>
  <Words>607</Words>
  <Application>Microsoft Office PowerPoint</Application>
  <PresentationFormat>On-screen Show (4:3)</PresentationFormat>
  <Paragraphs>348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Wingdings</vt:lpstr>
      <vt:lpstr>Default Design</vt:lpstr>
      <vt:lpstr>Editable Periodic Table</vt:lpstr>
      <vt:lpstr>Chemical Symbol</vt:lpstr>
      <vt:lpstr>Use of templates</vt:lpstr>
    </vt:vector>
  </TitlesOfParts>
  <Company>Clearly Presented Ltd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Periodic Table</dc:title>
  <dc:creator>Jonty Pearce</dc:creator>
  <cp:lastModifiedBy>Jonty Pearce</cp:lastModifiedBy>
  <cp:revision>23</cp:revision>
  <dcterms:created xsi:type="dcterms:W3CDTF">2011-04-09T17:38:18Z</dcterms:created>
  <dcterms:modified xsi:type="dcterms:W3CDTF">2015-02-22T11:17:36Z</dcterms:modified>
</cp:coreProperties>
</file>