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62" r:id="rId3"/>
    <p:sldId id="263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332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A0A1C65-11F4-4F3D-82BB-55157DBE132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2B76D52-A1AA-442A-B164-66BE8B36953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4211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22C309E9-A0DF-496B-9603-995C03EDF155}" type="slidenum">
              <a:rPr lang="en-GB" altLang="en-US">
                <a:latin typeface="Arial" panose="020B0604020202020204" pitchFamily="34" charset="0"/>
              </a:rPr>
              <a:pPr/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87001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800D1-DA23-4499-822C-DB1AF40096C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6A527-DE23-4CE2-85F0-92519C2AC0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48600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8B49C-531D-4452-9E45-946BD97D259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DF0A2-0123-416B-B176-AC0D782A13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2211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CF0D8-1F5F-4817-9846-74274B79DEA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428BD-B123-4C07-BE87-2688B02142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8201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5A3A5-3A43-4CD6-8076-2AD6A33AE09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6B8AE-2AF7-4E88-96F3-AAB1145D36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2940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EBC7B-F306-4612-AA08-32787212258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00CBF-CD20-4FBD-B540-694B52DACE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3058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50EE-7256-47FA-8510-3DE1BD24612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4445F-6419-4DFF-8DAB-C7692357350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3945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6ED24-0B26-4518-81E0-7768A9D8919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02019-1444-4C1C-98EB-BBC1E14798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03956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ADAD4-D1A6-4AC3-97AB-EE88100749A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D410A-E00D-41B7-BDBA-5AD31F7F3C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9973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7FE57-5395-4B5D-B903-7AEBDDC9FA4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277F5-DCDF-4354-ACA2-D236D73A53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8885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E5247-E3D9-41C1-87BB-A9E8778EAAC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21FE3-F030-4B51-A61E-B6D298A7B3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5417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E744C-1476-4B4A-9BC5-1F4AF782C1D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EB1BD-B705-4C20-A09E-326F3848D5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3937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2BABE6-CA0F-46D5-9624-1F810058A82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5A56E00-7923-497B-9730-07923BAD198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wmf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wmf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wmf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9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8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620"/>
          <p:cNvGrpSpPr>
            <a:grpSpLocks noChangeAspect="1"/>
          </p:cNvGrpSpPr>
          <p:nvPr/>
        </p:nvGrpSpPr>
        <p:grpSpPr bwMode="auto">
          <a:xfrm>
            <a:off x="8964613" y="-26988"/>
            <a:ext cx="155575" cy="6858001"/>
            <a:chOff x="2831" y="0"/>
            <a:chExt cx="98" cy="4320"/>
          </a:xfrm>
        </p:grpSpPr>
        <p:sp>
          <p:nvSpPr>
            <p:cNvPr id="3591" name="AutoShape 619"/>
            <p:cNvSpPr>
              <a:spLocks noChangeAspect="1" noChangeArrowheads="1" noTextEdit="1"/>
            </p:cNvSpPr>
            <p:nvPr/>
          </p:nvSpPr>
          <p:spPr bwMode="auto">
            <a:xfrm>
              <a:off x="2831" y="0"/>
              <a:ext cx="98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pic>
          <p:nvPicPr>
            <p:cNvPr id="3592" name="Picture 62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0" y="1"/>
              <a:ext cx="98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93" name="Freeform 622"/>
            <p:cNvSpPr>
              <a:spLocks/>
            </p:cNvSpPr>
            <p:nvPr/>
          </p:nvSpPr>
          <p:spPr bwMode="auto">
            <a:xfrm>
              <a:off x="2861" y="522"/>
              <a:ext cx="41" cy="22"/>
            </a:xfrm>
            <a:custGeom>
              <a:avLst/>
              <a:gdLst>
                <a:gd name="T0" fmla="*/ 20 w 41"/>
                <a:gd name="T1" fmla="*/ 22 h 22"/>
                <a:gd name="T2" fmla="*/ 0 w 41"/>
                <a:gd name="T3" fmla="*/ 22 h 22"/>
                <a:gd name="T4" fmla="*/ 10 w 41"/>
                <a:gd name="T5" fmla="*/ 11 h 22"/>
                <a:gd name="T6" fmla="*/ 20 w 41"/>
                <a:gd name="T7" fmla="*/ 0 h 22"/>
                <a:gd name="T8" fmla="*/ 31 w 41"/>
                <a:gd name="T9" fmla="*/ 11 h 22"/>
                <a:gd name="T10" fmla="*/ 41 w 41"/>
                <a:gd name="T11" fmla="*/ 22 h 22"/>
                <a:gd name="T12" fmla="*/ 20 w 41"/>
                <a:gd name="T13" fmla="*/ 22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" h="22">
                  <a:moveTo>
                    <a:pt x="20" y="22"/>
                  </a:moveTo>
                  <a:lnTo>
                    <a:pt x="0" y="22"/>
                  </a:lnTo>
                  <a:lnTo>
                    <a:pt x="10" y="11"/>
                  </a:lnTo>
                  <a:lnTo>
                    <a:pt x="20" y="0"/>
                  </a:lnTo>
                  <a:lnTo>
                    <a:pt x="31" y="11"/>
                  </a:lnTo>
                  <a:lnTo>
                    <a:pt x="41" y="22"/>
                  </a:lnTo>
                  <a:lnTo>
                    <a:pt x="20" y="2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94" name="Freeform 623"/>
            <p:cNvSpPr>
              <a:spLocks/>
            </p:cNvSpPr>
            <p:nvPr/>
          </p:nvSpPr>
          <p:spPr bwMode="auto">
            <a:xfrm>
              <a:off x="2857" y="4133"/>
              <a:ext cx="41" cy="22"/>
            </a:xfrm>
            <a:custGeom>
              <a:avLst/>
              <a:gdLst>
                <a:gd name="T0" fmla="*/ 19 w 41"/>
                <a:gd name="T1" fmla="*/ 0 h 22"/>
                <a:gd name="T2" fmla="*/ 41 w 41"/>
                <a:gd name="T3" fmla="*/ 0 h 22"/>
                <a:gd name="T4" fmla="*/ 31 w 41"/>
                <a:gd name="T5" fmla="*/ 11 h 22"/>
                <a:gd name="T6" fmla="*/ 19 w 41"/>
                <a:gd name="T7" fmla="*/ 22 h 22"/>
                <a:gd name="T8" fmla="*/ 10 w 41"/>
                <a:gd name="T9" fmla="*/ 11 h 22"/>
                <a:gd name="T10" fmla="*/ 0 w 41"/>
                <a:gd name="T11" fmla="*/ 0 h 22"/>
                <a:gd name="T12" fmla="*/ 19 w 41"/>
                <a:gd name="T13" fmla="*/ 0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" h="22">
                  <a:moveTo>
                    <a:pt x="19" y="0"/>
                  </a:moveTo>
                  <a:lnTo>
                    <a:pt x="41" y="0"/>
                  </a:lnTo>
                  <a:lnTo>
                    <a:pt x="31" y="11"/>
                  </a:lnTo>
                  <a:lnTo>
                    <a:pt x="19" y="22"/>
                  </a:lnTo>
                  <a:lnTo>
                    <a:pt x="10" y="11"/>
                  </a:lnTo>
                  <a:lnTo>
                    <a:pt x="0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5" name="Group 112"/>
          <p:cNvGrpSpPr>
            <a:grpSpLocks noChangeAspect="1"/>
          </p:cNvGrpSpPr>
          <p:nvPr/>
        </p:nvGrpSpPr>
        <p:grpSpPr bwMode="auto">
          <a:xfrm>
            <a:off x="0" y="-6350"/>
            <a:ext cx="9144000" cy="771525"/>
            <a:chOff x="0" y="1917"/>
            <a:chExt cx="5760" cy="486"/>
          </a:xfrm>
        </p:grpSpPr>
        <p:sp>
          <p:nvSpPr>
            <p:cNvPr id="3087" name="AutoShape 111"/>
            <p:cNvSpPr>
              <a:spLocks noChangeAspect="1" noChangeArrowheads="1" noTextEdit="1"/>
            </p:cNvSpPr>
            <p:nvPr/>
          </p:nvSpPr>
          <p:spPr bwMode="auto">
            <a:xfrm>
              <a:off x="0" y="1917"/>
              <a:ext cx="5760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3088" name="Group 313"/>
            <p:cNvGrpSpPr>
              <a:grpSpLocks/>
            </p:cNvGrpSpPr>
            <p:nvPr/>
          </p:nvGrpSpPr>
          <p:grpSpPr bwMode="auto">
            <a:xfrm>
              <a:off x="-1" y="1920"/>
              <a:ext cx="5761" cy="483"/>
              <a:chOff x="-1" y="1920"/>
              <a:chExt cx="5761" cy="483"/>
            </a:xfrm>
          </p:grpSpPr>
          <p:sp>
            <p:nvSpPr>
              <p:cNvPr id="3391" name="Rectangle 113"/>
              <p:cNvSpPr>
                <a:spLocks noChangeArrowheads="1"/>
              </p:cNvSpPr>
              <p:nvPr/>
            </p:nvSpPr>
            <p:spPr bwMode="auto">
              <a:xfrm>
                <a:off x="3" y="2226"/>
                <a:ext cx="5754" cy="177"/>
              </a:xfrm>
              <a:prstGeom prst="rect">
                <a:avLst/>
              </a:prstGeom>
              <a:solidFill>
                <a:srgbClr val="E9F2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pic>
            <p:nvPicPr>
              <p:cNvPr id="3392" name="Picture 11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" y="1920"/>
                <a:ext cx="5761" cy="3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393" name="Rectangle 115"/>
              <p:cNvSpPr>
                <a:spLocks noChangeArrowheads="1"/>
              </p:cNvSpPr>
              <p:nvPr/>
            </p:nvSpPr>
            <p:spPr bwMode="auto">
              <a:xfrm>
                <a:off x="532" y="2080"/>
                <a:ext cx="3729" cy="115"/>
              </a:xfrm>
              <a:prstGeom prst="rect">
                <a:avLst/>
              </a:prstGeom>
              <a:solidFill>
                <a:srgbClr val="BDC2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394" name="Freeform 116"/>
              <p:cNvSpPr>
                <a:spLocks noEditPoints="1"/>
              </p:cNvSpPr>
              <p:nvPr/>
            </p:nvSpPr>
            <p:spPr bwMode="auto">
              <a:xfrm>
                <a:off x="528" y="2077"/>
                <a:ext cx="3737" cy="121"/>
              </a:xfrm>
              <a:custGeom>
                <a:avLst/>
                <a:gdLst>
                  <a:gd name="T0" fmla="*/ 0 w 3737"/>
                  <a:gd name="T1" fmla="*/ 121 h 121"/>
                  <a:gd name="T2" fmla="*/ 0 w 3737"/>
                  <a:gd name="T3" fmla="*/ 0 h 121"/>
                  <a:gd name="T4" fmla="*/ 3737 w 3737"/>
                  <a:gd name="T5" fmla="*/ 0 h 121"/>
                  <a:gd name="T6" fmla="*/ 3737 w 3737"/>
                  <a:gd name="T7" fmla="*/ 118 h 121"/>
                  <a:gd name="T8" fmla="*/ 3737 w 3737"/>
                  <a:gd name="T9" fmla="*/ 121 h 121"/>
                  <a:gd name="T10" fmla="*/ 0 w 3737"/>
                  <a:gd name="T11" fmla="*/ 121 h 121"/>
                  <a:gd name="T12" fmla="*/ 0 w 3737"/>
                  <a:gd name="T13" fmla="*/ 121 h 121"/>
                  <a:gd name="T14" fmla="*/ 3733 w 3737"/>
                  <a:gd name="T15" fmla="*/ 118 h 121"/>
                  <a:gd name="T16" fmla="*/ 3733 w 3737"/>
                  <a:gd name="T17" fmla="*/ 115 h 121"/>
                  <a:gd name="T18" fmla="*/ 3733 w 3737"/>
                  <a:gd name="T19" fmla="*/ 118 h 121"/>
                  <a:gd name="T20" fmla="*/ 3733 w 3737"/>
                  <a:gd name="T21" fmla="*/ 118 h 121"/>
                  <a:gd name="T22" fmla="*/ 9 w 3737"/>
                  <a:gd name="T23" fmla="*/ 115 h 121"/>
                  <a:gd name="T24" fmla="*/ 3729 w 3737"/>
                  <a:gd name="T25" fmla="*/ 115 h 121"/>
                  <a:gd name="T26" fmla="*/ 3729 w 3737"/>
                  <a:gd name="T27" fmla="*/ 6 h 121"/>
                  <a:gd name="T28" fmla="*/ 9 w 3737"/>
                  <a:gd name="T29" fmla="*/ 6 h 121"/>
                  <a:gd name="T30" fmla="*/ 9 w 3737"/>
                  <a:gd name="T31" fmla="*/ 115 h 121"/>
                  <a:gd name="T32" fmla="*/ 9 w 3737"/>
                  <a:gd name="T33" fmla="*/ 115 h 1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737" h="121">
                    <a:moveTo>
                      <a:pt x="0" y="121"/>
                    </a:moveTo>
                    <a:lnTo>
                      <a:pt x="0" y="0"/>
                    </a:lnTo>
                    <a:lnTo>
                      <a:pt x="3737" y="0"/>
                    </a:lnTo>
                    <a:lnTo>
                      <a:pt x="3737" y="118"/>
                    </a:lnTo>
                    <a:lnTo>
                      <a:pt x="3737" y="121"/>
                    </a:lnTo>
                    <a:lnTo>
                      <a:pt x="0" y="121"/>
                    </a:lnTo>
                    <a:close/>
                    <a:moveTo>
                      <a:pt x="3733" y="118"/>
                    </a:moveTo>
                    <a:lnTo>
                      <a:pt x="3733" y="115"/>
                    </a:lnTo>
                    <a:lnTo>
                      <a:pt x="3733" y="118"/>
                    </a:lnTo>
                    <a:close/>
                    <a:moveTo>
                      <a:pt x="9" y="115"/>
                    </a:moveTo>
                    <a:lnTo>
                      <a:pt x="3729" y="115"/>
                    </a:lnTo>
                    <a:lnTo>
                      <a:pt x="3729" y="6"/>
                    </a:lnTo>
                    <a:lnTo>
                      <a:pt x="9" y="6"/>
                    </a:lnTo>
                    <a:lnTo>
                      <a:pt x="9" y="11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95" name="Freeform 117"/>
              <p:cNvSpPr>
                <a:spLocks noEditPoints="1"/>
              </p:cNvSpPr>
              <p:nvPr/>
            </p:nvSpPr>
            <p:spPr bwMode="auto">
              <a:xfrm>
                <a:off x="528" y="2077"/>
                <a:ext cx="3737" cy="121"/>
              </a:xfrm>
              <a:custGeom>
                <a:avLst/>
                <a:gdLst>
                  <a:gd name="T0" fmla="*/ 0 w 3737"/>
                  <a:gd name="T1" fmla="*/ 121 h 121"/>
                  <a:gd name="T2" fmla="*/ 0 w 3737"/>
                  <a:gd name="T3" fmla="*/ 0 h 121"/>
                  <a:gd name="T4" fmla="*/ 3737 w 3737"/>
                  <a:gd name="T5" fmla="*/ 0 h 121"/>
                  <a:gd name="T6" fmla="*/ 3737 w 3737"/>
                  <a:gd name="T7" fmla="*/ 118 h 121"/>
                  <a:gd name="T8" fmla="*/ 3737 w 3737"/>
                  <a:gd name="T9" fmla="*/ 121 h 121"/>
                  <a:gd name="T10" fmla="*/ 0 w 3737"/>
                  <a:gd name="T11" fmla="*/ 121 h 121"/>
                  <a:gd name="T12" fmla="*/ 0 w 3737"/>
                  <a:gd name="T13" fmla="*/ 121 h 121"/>
                  <a:gd name="T14" fmla="*/ 3733 w 3737"/>
                  <a:gd name="T15" fmla="*/ 118 h 121"/>
                  <a:gd name="T16" fmla="*/ 3733 w 3737"/>
                  <a:gd name="T17" fmla="*/ 115 h 121"/>
                  <a:gd name="T18" fmla="*/ 3733 w 3737"/>
                  <a:gd name="T19" fmla="*/ 118 h 121"/>
                  <a:gd name="T20" fmla="*/ 3733 w 3737"/>
                  <a:gd name="T21" fmla="*/ 118 h 121"/>
                  <a:gd name="T22" fmla="*/ 9 w 3737"/>
                  <a:gd name="T23" fmla="*/ 115 h 121"/>
                  <a:gd name="T24" fmla="*/ 3729 w 3737"/>
                  <a:gd name="T25" fmla="*/ 115 h 121"/>
                  <a:gd name="T26" fmla="*/ 3729 w 3737"/>
                  <a:gd name="T27" fmla="*/ 6 h 121"/>
                  <a:gd name="T28" fmla="*/ 9 w 3737"/>
                  <a:gd name="T29" fmla="*/ 6 h 121"/>
                  <a:gd name="T30" fmla="*/ 9 w 3737"/>
                  <a:gd name="T31" fmla="*/ 115 h 121"/>
                  <a:gd name="T32" fmla="*/ 9 w 3737"/>
                  <a:gd name="T33" fmla="*/ 115 h 1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737" h="121">
                    <a:moveTo>
                      <a:pt x="0" y="121"/>
                    </a:moveTo>
                    <a:lnTo>
                      <a:pt x="0" y="0"/>
                    </a:lnTo>
                    <a:lnTo>
                      <a:pt x="3737" y="0"/>
                    </a:lnTo>
                    <a:lnTo>
                      <a:pt x="3737" y="118"/>
                    </a:lnTo>
                    <a:lnTo>
                      <a:pt x="3737" y="121"/>
                    </a:lnTo>
                    <a:lnTo>
                      <a:pt x="0" y="121"/>
                    </a:lnTo>
                    <a:close/>
                    <a:moveTo>
                      <a:pt x="3733" y="118"/>
                    </a:moveTo>
                    <a:lnTo>
                      <a:pt x="3733" y="115"/>
                    </a:lnTo>
                    <a:lnTo>
                      <a:pt x="3733" y="118"/>
                    </a:lnTo>
                    <a:close/>
                    <a:moveTo>
                      <a:pt x="9" y="115"/>
                    </a:moveTo>
                    <a:lnTo>
                      <a:pt x="3729" y="115"/>
                    </a:lnTo>
                    <a:lnTo>
                      <a:pt x="3729" y="6"/>
                    </a:lnTo>
                    <a:lnTo>
                      <a:pt x="9" y="6"/>
                    </a:lnTo>
                    <a:lnTo>
                      <a:pt x="9" y="11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96" name="Freeform 118"/>
              <p:cNvSpPr>
                <a:spLocks noEditPoints="1"/>
              </p:cNvSpPr>
              <p:nvPr/>
            </p:nvSpPr>
            <p:spPr bwMode="auto">
              <a:xfrm>
                <a:off x="545" y="2086"/>
                <a:ext cx="3705" cy="105"/>
              </a:xfrm>
              <a:custGeom>
                <a:avLst/>
                <a:gdLst>
                  <a:gd name="T0" fmla="*/ 0 w 3705"/>
                  <a:gd name="T1" fmla="*/ 105 h 105"/>
                  <a:gd name="T2" fmla="*/ 0 w 3705"/>
                  <a:gd name="T3" fmla="*/ 0 h 105"/>
                  <a:gd name="T4" fmla="*/ 3705 w 3705"/>
                  <a:gd name="T5" fmla="*/ 0 h 105"/>
                  <a:gd name="T6" fmla="*/ 3705 w 3705"/>
                  <a:gd name="T7" fmla="*/ 102 h 105"/>
                  <a:gd name="T8" fmla="*/ 3705 w 3705"/>
                  <a:gd name="T9" fmla="*/ 105 h 105"/>
                  <a:gd name="T10" fmla="*/ 0 w 3705"/>
                  <a:gd name="T11" fmla="*/ 105 h 105"/>
                  <a:gd name="T12" fmla="*/ 0 w 3705"/>
                  <a:gd name="T13" fmla="*/ 105 h 105"/>
                  <a:gd name="T14" fmla="*/ 3701 w 3705"/>
                  <a:gd name="T15" fmla="*/ 102 h 105"/>
                  <a:gd name="T16" fmla="*/ 3701 w 3705"/>
                  <a:gd name="T17" fmla="*/ 99 h 105"/>
                  <a:gd name="T18" fmla="*/ 3701 w 3705"/>
                  <a:gd name="T19" fmla="*/ 102 h 105"/>
                  <a:gd name="T20" fmla="*/ 3701 w 3705"/>
                  <a:gd name="T21" fmla="*/ 102 h 105"/>
                  <a:gd name="T22" fmla="*/ 9 w 3705"/>
                  <a:gd name="T23" fmla="*/ 99 h 105"/>
                  <a:gd name="T24" fmla="*/ 3696 w 3705"/>
                  <a:gd name="T25" fmla="*/ 99 h 105"/>
                  <a:gd name="T26" fmla="*/ 3696 w 3705"/>
                  <a:gd name="T27" fmla="*/ 5 h 105"/>
                  <a:gd name="T28" fmla="*/ 9 w 3705"/>
                  <a:gd name="T29" fmla="*/ 5 h 105"/>
                  <a:gd name="T30" fmla="*/ 9 w 3705"/>
                  <a:gd name="T31" fmla="*/ 99 h 105"/>
                  <a:gd name="T32" fmla="*/ 9 w 3705"/>
                  <a:gd name="T33" fmla="*/ 99 h 10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705" h="105">
                    <a:moveTo>
                      <a:pt x="0" y="105"/>
                    </a:moveTo>
                    <a:lnTo>
                      <a:pt x="0" y="0"/>
                    </a:lnTo>
                    <a:lnTo>
                      <a:pt x="3705" y="0"/>
                    </a:lnTo>
                    <a:lnTo>
                      <a:pt x="3705" y="102"/>
                    </a:lnTo>
                    <a:lnTo>
                      <a:pt x="3705" y="105"/>
                    </a:lnTo>
                    <a:lnTo>
                      <a:pt x="0" y="105"/>
                    </a:lnTo>
                    <a:close/>
                    <a:moveTo>
                      <a:pt x="3701" y="102"/>
                    </a:moveTo>
                    <a:lnTo>
                      <a:pt x="3701" y="99"/>
                    </a:lnTo>
                    <a:lnTo>
                      <a:pt x="3701" y="102"/>
                    </a:lnTo>
                    <a:close/>
                    <a:moveTo>
                      <a:pt x="9" y="99"/>
                    </a:moveTo>
                    <a:lnTo>
                      <a:pt x="3696" y="99"/>
                    </a:lnTo>
                    <a:lnTo>
                      <a:pt x="3696" y="5"/>
                    </a:lnTo>
                    <a:lnTo>
                      <a:pt x="9" y="5"/>
                    </a:lnTo>
                    <a:lnTo>
                      <a:pt x="9" y="9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97" name="Freeform 119"/>
              <p:cNvSpPr>
                <a:spLocks/>
              </p:cNvSpPr>
              <p:nvPr/>
            </p:nvSpPr>
            <p:spPr bwMode="auto">
              <a:xfrm>
                <a:off x="391" y="2128"/>
                <a:ext cx="40" cy="21"/>
              </a:xfrm>
              <a:custGeom>
                <a:avLst/>
                <a:gdLst>
                  <a:gd name="T0" fmla="*/ 19 w 40"/>
                  <a:gd name="T1" fmla="*/ 0 h 21"/>
                  <a:gd name="T2" fmla="*/ 40 w 40"/>
                  <a:gd name="T3" fmla="*/ 0 h 21"/>
                  <a:gd name="T4" fmla="*/ 30 w 40"/>
                  <a:gd name="T5" fmla="*/ 10 h 21"/>
                  <a:gd name="T6" fmla="*/ 19 w 40"/>
                  <a:gd name="T7" fmla="*/ 21 h 21"/>
                  <a:gd name="T8" fmla="*/ 9 w 40"/>
                  <a:gd name="T9" fmla="*/ 10 h 21"/>
                  <a:gd name="T10" fmla="*/ 0 w 40"/>
                  <a:gd name="T11" fmla="*/ 0 h 21"/>
                  <a:gd name="T12" fmla="*/ 19 w 40"/>
                  <a:gd name="T13" fmla="*/ 0 h 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0" h="21">
                    <a:moveTo>
                      <a:pt x="19" y="0"/>
                    </a:moveTo>
                    <a:lnTo>
                      <a:pt x="40" y="0"/>
                    </a:lnTo>
                    <a:lnTo>
                      <a:pt x="30" y="10"/>
                    </a:lnTo>
                    <a:lnTo>
                      <a:pt x="19" y="21"/>
                    </a:lnTo>
                    <a:lnTo>
                      <a:pt x="9" y="10"/>
                    </a:lnTo>
                    <a:lnTo>
                      <a:pt x="0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BDC2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98" name="Rectangle 120"/>
              <p:cNvSpPr>
                <a:spLocks noChangeArrowheads="1"/>
              </p:cNvSpPr>
              <p:nvPr/>
            </p:nvSpPr>
            <p:spPr bwMode="auto">
              <a:xfrm>
                <a:off x="4296" y="2080"/>
                <a:ext cx="1440" cy="115"/>
              </a:xfrm>
              <a:prstGeom prst="rect">
                <a:avLst/>
              </a:prstGeom>
              <a:solidFill>
                <a:srgbClr val="BDC2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399" name="Freeform 121"/>
              <p:cNvSpPr>
                <a:spLocks noEditPoints="1"/>
              </p:cNvSpPr>
              <p:nvPr/>
            </p:nvSpPr>
            <p:spPr bwMode="auto">
              <a:xfrm>
                <a:off x="4295" y="2077"/>
                <a:ext cx="1443" cy="121"/>
              </a:xfrm>
              <a:custGeom>
                <a:avLst/>
                <a:gdLst>
                  <a:gd name="T0" fmla="*/ 0 w 1443"/>
                  <a:gd name="T1" fmla="*/ 121 h 121"/>
                  <a:gd name="T2" fmla="*/ 0 w 1443"/>
                  <a:gd name="T3" fmla="*/ 0 h 121"/>
                  <a:gd name="T4" fmla="*/ 1443 w 1443"/>
                  <a:gd name="T5" fmla="*/ 0 h 121"/>
                  <a:gd name="T6" fmla="*/ 1443 w 1443"/>
                  <a:gd name="T7" fmla="*/ 118 h 121"/>
                  <a:gd name="T8" fmla="*/ 1443 w 1443"/>
                  <a:gd name="T9" fmla="*/ 121 h 121"/>
                  <a:gd name="T10" fmla="*/ 0 w 1443"/>
                  <a:gd name="T11" fmla="*/ 121 h 121"/>
                  <a:gd name="T12" fmla="*/ 0 w 1443"/>
                  <a:gd name="T13" fmla="*/ 121 h 121"/>
                  <a:gd name="T14" fmla="*/ 1441 w 1443"/>
                  <a:gd name="T15" fmla="*/ 118 h 121"/>
                  <a:gd name="T16" fmla="*/ 1441 w 1443"/>
                  <a:gd name="T17" fmla="*/ 115 h 121"/>
                  <a:gd name="T18" fmla="*/ 1441 w 1443"/>
                  <a:gd name="T19" fmla="*/ 118 h 121"/>
                  <a:gd name="T20" fmla="*/ 1441 w 1443"/>
                  <a:gd name="T21" fmla="*/ 118 h 121"/>
                  <a:gd name="T22" fmla="*/ 3 w 1443"/>
                  <a:gd name="T23" fmla="*/ 115 h 121"/>
                  <a:gd name="T24" fmla="*/ 1440 w 1443"/>
                  <a:gd name="T25" fmla="*/ 115 h 121"/>
                  <a:gd name="T26" fmla="*/ 1440 w 1443"/>
                  <a:gd name="T27" fmla="*/ 6 h 121"/>
                  <a:gd name="T28" fmla="*/ 3 w 1443"/>
                  <a:gd name="T29" fmla="*/ 6 h 121"/>
                  <a:gd name="T30" fmla="*/ 3 w 1443"/>
                  <a:gd name="T31" fmla="*/ 115 h 121"/>
                  <a:gd name="T32" fmla="*/ 3 w 1443"/>
                  <a:gd name="T33" fmla="*/ 115 h 1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443" h="121">
                    <a:moveTo>
                      <a:pt x="0" y="121"/>
                    </a:moveTo>
                    <a:lnTo>
                      <a:pt x="0" y="0"/>
                    </a:lnTo>
                    <a:lnTo>
                      <a:pt x="1443" y="0"/>
                    </a:lnTo>
                    <a:lnTo>
                      <a:pt x="1443" y="118"/>
                    </a:lnTo>
                    <a:lnTo>
                      <a:pt x="1443" y="121"/>
                    </a:lnTo>
                    <a:lnTo>
                      <a:pt x="0" y="121"/>
                    </a:lnTo>
                    <a:close/>
                    <a:moveTo>
                      <a:pt x="1441" y="118"/>
                    </a:moveTo>
                    <a:lnTo>
                      <a:pt x="1441" y="115"/>
                    </a:lnTo>
                    <a:lnTo>
                      <a:pt x="1441" y="118"/>
                    </a:lnTo>
                    <a:close/>
                    <a:moveTo>
                      <a:pt x="3" y="115"/>
                    </a:moveTo>
                    <a:lnTo>
                      <a:pt x="1440" y="115"/>
                    </a:lnTo>
                    <a:lnTo>
                      <a:pt x="1440" y="6"/>
                    </a:lnTo>
                    <a:lnTo>
                      <a:pt x="3" y="6"/>
                    </a:lnTo>
                    <a:lnTo>
                      <a:pt x="3" y="11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00" name="Freeform 122"/>
              <p:cNvSpPr>
                <a:spLocks noEditPoints="1"/>
              </p:cNvSpPr>
              <p:nvPr/>
            </p:nvSpPr>
            <p:spPr bwMode="auto">
              <a:xfrm>
                <a:off x="4295" y="2077"/>
                <a:ext cx="1443" cy="121"/>
              </a:xfrm>
              <a:custGeom>
                <a:avLst/>
                <a:gdLst>
                  <a:gd name="T0" fmla="*/ 0 w 1443"/>
                  <a:gd name="T1" fmla="*/ 121 h 121"/>
                  <a:gd name="T2" fmla="*/ 0 w 1443"/>
                  <a:gd name="T3" fmla="*/ 0 h 121"/>
                  <a:gd name="T4" fmla="*/ 1443 w 1443"/>
                  <a:gd name="T5" fmla="*/ 0 h 121"/>
                  <a:gd name="T6" fmla="*/ 1443 w 1443"/>
                  <a:gd name="T7" fmla="*/ 118 h 121"/>
                  <a:gd name="T8" fmla="*/ 1443 w 1443"/>
                  <a:gd name="T9" fmla="*/ 121 h 121"/>
                  <a:gd name="T10" fmla="*/ 0 w 1443"/>
                  <a:gd name="T11" fmla="*/ 121 h 121"/>
                  <a:gd name="T12" fmla="*/ 0 w 1443"/>
                  <a:gd name="T13" fmla="*/ 121 h 121"/>
                  <a:gd name="T14" fmla="*/ 1441 w 1443"/>
                  <a:gd name="T15" fmla="*/ 118 h 121"/>
                  <a:gd name="T16" fmla="*/ 1441 w 1443"/>
                  <a:gd name="T17" fmla="*/ 115 h 121"/>
                  <a:gd name="T18" fmla="*/ 1441 w 1443"/>
                  <a:gd name="T19" fmla="*/ 118 h 121"/>
                  <a:gd name="T20" fmla="*/ 1441 w 1443"/>
                  <a:gd name="T21" fmla="*/ 118 h 121"/>
                  <a:gd name="T22" fmla="*/ 3 w 1443"/>
                  <a:gd name="T23" fmla="*/ 115 h 121"/>
                  <a:gd name="T24" fmla="*/ 1440 w 1443"/>
                  <a:gd name="T25" fmla="*/ 115 h 121"/>
                  <a:gd name="T26" fmla="*/ 1440 w 1443"/>
                  <a:gd name="T27" fmla="*/ 6 h 121"/>
                  <a:gd name="T28" fmla="*/ 3 w 1443"/>
                  <a:gd name="T29" fmla="*/ 6 h 121"/>
                  <a:gd name="T30" fmla="*/ 3 w 1443"/>
                  <a:gd name="T31" fmla="*/ 115 h 121"/>
                  <a:gd name="T32" fmla="*/ 3 w 1443"/>
                  <a:gd name="T33" fmla="*/ 115 h 1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443" h="121">
                    <a:moveTo>
                      <a:pt x="0" y="121"/>
                    </a:moveTo>
                    <a:lnTo>
                      <a:pt x="0" y="0"/>
                    </a:lnTo>
                    <a:lnTo>
                      <a:pt x="1443" y="0"/>
                    </a:lnTo>
                    <a:lnTo>
                      <a:pt x="1443" y="118"/>
                    </a:lnTo>
                    <a:lnTo>
                      <a:pt x="1443" y="121"/>
                    </a:lnTo>
                    <a:lnTo>
                      <a:pt x="0" y="121"/>
                    </a:lnTo>
                    <a:close/>
                    <a:moveTo>
                      <a:pt x="1441" y="118"/>
                    </a:moveTo>
                    <a:lnTo>
                      <a:pt x="1441" y="115"/>
                    </a:lnTo>
                    <a:lnTo>
                      <a:pt x="1441" y="118"/>
                    </a:lnTo>
                    <a:close/>
                    <a:moveTo>
                      <a:pt x="3" y="115"/>
                    </a:moveTo>
                    <a:lnTo>
                      <a:pt x="1440" y="115"/>
                    </a:lnTo>
                    <a:lnTo>
                      <a:pt x="1440" y="6"/>
                    </a:lnTo>
                    <a:lnTo>
                      <a:pt x="3" y="6"/>
                    </a:lnTo>
                    <a:lnTo>
                      <a:pt x="3" y="11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01" name="Freeform 123"/>
              <p:cNvSpPr>
                <a:spLocks noEditPoints="1"/>
              </p:cNvSpPr>
              <p:nvPr/>
            </p:nvSpPr>
            <p:spPr bwMode="auto">
              <a:xfrm>
                <a:off x="4302" y="2086"/>
                <a:ext cx="1430" cy="105"/>
              </a:xfrm>
              <a:custGeom>
                <a:avLst/>
                <a:gdLst>
                  <a:gd name="T0" fmla="*/ 0 w 1430"/>
                  <a:gd name="T1" fmla="*/ 105 h 105"/>
                  <a:gd name="T2" fmla="*/ 0 w 1430"/>
                  <a:gd name="T3" fmla="*/ 0 h 105"/>
                  <a:gd name="T4" fmla="*/ 1430 w 1430"/>
                  <a:gd name="T5" fmla="*/ 0 h 105"/>
                  <a:gd name="T6" fmla="*/ 1430 w 1430"/>
                  <a:gd name="T7" fmla="*/ 102 h 105"/>
                  <a:gd name="T8" fmla="*/ 1430 w 1430"/>
                  <a:gd name="T9" fmla="*/ 105 h 105"/>
                  <a:gd name="T10" fmla="*/ 0 w 1430"/>
                  <a:gd name="T11" fmla="*/ 105 h 105"/>
                  <a:gd name="T12" fmla="*/ 0 w 1430"/>
                  <a:gd name="T13" fmla="*/ 105 h 105"/>
                  <a:gd name="T14" fmla="*/ 1428 w 1430"/>
                  <a:gd name="T15" fmla="*/ 102 h 105"/>
                  <a:gd name="T16" fmla="*/ 1428 w 1430"/>
                  <a:gd name="T17" fmla="*/ 99 h 105"/>
                  <a:gd name="T18" fmla="*/ 1428 w 1430"/>
                  <a:gd name="T19" fmla="*/ 102 h 105"/>
                  <a:gd name="T20" fmla="*/ 1428 w 1430"/>
                  <a:gd name="T21" fmla="*/ 102 h 105"/>
                  <a:gd name="T22" fmla="*/ 3 w 1430"/>
                  <a:gd name="T23" fmla="*/ 99 h 105"/>
                  <a:gd name="T24" fmla="*/ 1427 w 1430"/>
                  <a:gd name="T25" fmla="*/ 99 h 105"/>
                  <a:gd name="T26" fmla="*/ 1427 w 1430"/>
                  <a:gd name="T27" fmla="*/ 5 h 105"/>
                  <a:gd name="T28" fmla="*/ 3 w 1430"/>
                  <a:gd name="T29" fmla="*/ 5 h 105"/>
                  <a:gd name="T30" fmla="*/ 3 w 1430"/>
                  <a:gd name="T31" fmla="*/ 99 h 105"/>
                  <a:gd name="T32" fmla="*/ 3 w 1430"/>
                  <a:gd name="T33" fmla="*/ 99 h 10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430" h="105">
                    <a:moveTo>
                      <a:pt x="0" y="105"/>
                    </a:moveTo>
                    <a:lnTo>
                      <a:pt x="0" y="0"/>
                    </a:lnTo>
                    <a:lnTo>
                      <a:pt x="1430" y="0"/>
                    </a:lnTo>
                    <a:lnTo>
                      <a:pt x="1430" y="102"/>
                    </a:lnTo>
                    <a:lnTo>
                      <a:pt x="1430" y="105"/>
                    </a:lnTo>
                    <a:lnTo>
                      <a:pt x="0" y="105"/>
                    </a:lnTo>
                    <a:close/>
                    <a:moveTo>
                      <a:pt x="1428" y="102"/>
                    </a:moveTo>
                    <a:lnTo>
                      <a:pt x="1428" y="99"/>
                    </a:lnTo>
                    <a:lnTo>
                      <a:pt x="1428" y="102"/>
                    </a:lnTo>
                    <a:close/>
                    <a:moveTo>
                      <a:pt x="3" y="99"/>
                    </a:moveTo>
                    <a:lnTo>
                      <a:pt x="1427" y="99"/>
                    </a:lnTo>
                    <a:lnTo>
                      <a:pt x="1427" y="5"/>
                    </a:lnTo>
                    <a:lnTo>
                      <a:pt x="3" y="5"/>
                    </a:lnTo>
                    <a:lnTo>
                      <a:pt x="3" y="9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3402" name="Picture 124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39" y="2100"/>
                <a:ext cx="92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403" name="Freeform 125"/>
              <p:cNvSpPr>
                <a:spLocks/>
              </p:cNvSpPr>
              <p:nvPr/>
            </p:nvSpPr>
            <p:spPr bwMode="auto">
              <a:xfrm>
                <a:off x="4150" y="2105"/>
                <a:ext cx="70" cy="65"/>
              </a:xfrm>
              <a:custGeom>
                <a:avLst/>
                <a:gdLst>
                  <a:gd name="T0" fmla="*/ 22 w 70"/>
                  <a:gd name="T1" fmla="*/ 34 h 65"/>
                  <a:gd name="T2" fmla="*/ 0 w 70"/>
                  <a:gd name="T3" fmla="*/ 0 h 65"/>
                  <a:gd name="T4" fmla="*/ 24 w 70"/>
                  <a:gd name="T5" fmla="*/ 0 h 65"/>
                  <a:gd name="T6" fmla="*/ 32 w 70"/>
                  <a:gd name="T7" fmla="*/ 14 h 65"/>
                  <a:gd name="T8" fmla="*/ 32 w 70"/>
                  <a:gd name="T9" fmla="*/ 14 h 65"/>
                  <a:gd name="T10" fmla="*/ 35 w 70"/>
                  <a:gd name="T11" fmla="*/ 18 h 65"/>
                  <a:gd name="T12" fmla="*/ 35 w 70"/>
                  <a:gd name="T13" fmla="*/ 18 h 65"/>
                  <a:gd name="T14" fmla="*/ 38 w 70"/>
                  <a:gd name="T15" fmla="*/ 14 h 65"/>
                  <a:gd name="T16" fmla="*/ 48 w 70"/>
                  <a:gd name="T17" fmla="*/ 0 h 65"/>
                  <a:gd name="T18" fmla="*/ 70 w 70"/>
                  <a:gd name="T19" fmla="*/ 0 h 65"/>
                  <a:gd name="T20" fmla="*/ 46 w 70"/>
                  <a:gd name="T21" fmla="*/ 34 h 65"/>
                  <a:gd name="T22" fmla="*/ 70 w 70"/>
                  <a:gd name="T23" fmla="*/ 65 h 65"/>
                  <a:gd name="T24" fmla="*/ 49 w 70"/>
                  <a:gd name="T25" fmla="*/ 65 h 65"/>
                  <a:gd name="T26" fmla="*/ 46 w 70"/>
                  <a:gd name="T27" fmla="*/ 65 h 65"/>
                  <a:gd name="T28" fmla="*/ 37 w 70"/>
                  <a:gd name="T29" fmla="*/ 52 h 65"/>
                  <a:gd name="T30" fmla="*/ 37 w 70"/>
                  <a:gd name="T31" fmla="*/ 52 h 65"/>
                  <a:gd name="T32" fmla="*/ 35 w 70"/>
                  <a:gd name="T33" fmla="*/ 48 h 65"/>
                  <a:gd name="T34" fmla="*/ 35 w 70"/>
                  <a:gd name="T35" fmla="*/ 48 h 65"/>
                  <a:gd name="T36" fmla="*/ 32 w 70"/>
                  <a:gd name="T37" fmla="*/ 52 h 65"/>
                  <a:gd name="T38" fmla="*/ 24 w 70"/>
                  <a:gd name="T39" fmla="*/ 65 h 65"/>
                  <a:gd name="T40" fmla="*/ 0 w 70"/>
                  <a:gd name="T41" fmla="*/ 65 h 65"/>
                  <a:gd name="T42" fmla="*/ 22 w 70"/>
                  <a:gd name="T43" fmla="*/ 34 h 65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70" h="65">
                    <a:moveTo>
                      <a:pt x="22" y="34"/>
                    </a:moveTo>
                    <a:lnTo>
                      <a:pt x="0" y="0"/>
                    </a:lnTo>
                    <a:lnTo>
                      <a:pt x="24" y="0"/>
                    </a:lnTo>
                    <a:lnTo>
                      <a:pt x="32" y="14"/>
                    </a:lnTo>
                    <a:lnTo>
                      <a:pt x="35" y="18"/>
                    </a:lnTo>
                    <a:lnTo>
                      <a:pt x="38" y="14"/>
                    </a:lnTo>
                    <a:lnTo>
                      <a:pt x="48" y="0"/>
                    </a:lnTo>
                    <a:lnTo>
                      <a:pt x="70" y="0"/>
                    </a:lnTo>
                    <a:lnTo>
                      <a:pt x="46" y="34"/>
                    </a:lnTo>
                    <a:lnTo>
                      <a:pt x="70" y="65"/>
                    </a:lnTo>
                    <a:lnTo>
                      <a:pt x="49" y="65"/>
                    </a:lnTo>
                    <a:lnTo>
                      <a:pt x="46" y="65"/>
                    </a:lnTo>
                    <a:lnTo>
                      <a:pt x="37" y="52"/>
                    </a:lnTo>
                    <a:lnTo>
                      <a:pt x="35" y="48"/>
                    </a:lnTo>
                    <a:lnTo>
                      <a:pt x="32" y="52"/>
                    </a:lnTo>
                    <a:lnTo>
                      <a:pt x="24" y="65"/>
                    </a:lnTo>
                    <a:lnTo>
                      <a:pt x="0" y="65"/>
                    </a:lnTo>
                    <a:lnTo>
                      <a:pt x="22" y="34"/>
                    </a:lnTo>
                    <a:close/>
                  </a:path>
                </a:pathLst>
              </a:custGeom>
              <a:noFill/>
              <a:ln w="6">
                <a:solidFill>
                  <a:srgbClr val="CC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3404" name="Picture 126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57" y="2114"/>
                <a:ext cx="55" cy="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405" name="Freeform 127"/>
              <p:cNvSpPr>
                <a:spLocks/>
              </p:cNvSpPr>
              <p:nvPr/>
            </p:nvSpPr>
            <p:spPr bwMode="auto">
              <a:xfrm>
                <a:off x="4066" y="2121"/>
                <a:ext cx="40" cy="56"/>
              </a:xfrm>
              <a:custGeom>
                <a:avLst/>
                <a:gdLst>
                  <a:gd name="T0" fmla="*/ 11 w 40"/>
                  <a:gd name="T1" fmla="*/ 40 h 56"/>
                  <a:gd name="T2" fmla="*/ 11 w 40"/>
                  <a:gd name="T3" fmla="*/ 40 h 56"/>
                  <a:gd name="T4" fmla="*/ 14 w 40"/>
                  <a:gd name="T5" fmla="*/ 33 h 56"/>
                  <a:gd name="T6" fmla="*/ 15 w 40"/>
                  <a:gd name="T7" fmla="*/ 25 h 56"/>
                  <a:gd name="T8" fmla="*/ 0 w 40"/>
                  <a:gd name="T9" fmla="*/ 25 h 56"/>
                  <a:gd name="T10" fmla="*/ 11 w 40"/>
                  <a:gd name="T11" fmla="*/ 12 h 56"/>
                  <a:gd name="T12" fmla="*/ 21 w 40"/>
                  <a:gd name="T13" fmla="*/ 0 h 56"/>
                  <a:gd name="T14" fmla="*/ 31 w 40"/>
                  <a:gd name="T15" fmla="*/ 12 h 56"/>
                  <a:gd name="T16" fmla="*/ 40 w 40"/>
                  <a:gd name="T17" fmla="*/ 25 h 56"/>
                  <a:gd name="T18" fmla="*/ 26 w 40"/>
                  <a:gd name="T19" fmla="*/ 25 h 56"/>
                  <a:gd name="T20" fmla="*/ 26 w 40"/>
                  <a:gd name="T21" fmla="*/ 25 h 56"/>
                  <a:gd name="T22" fmla="*/ 25 w 40"/>
                  <a:gd name="T23" fmla="*/ 36 h 56"/>
                  <a:gd name="T24" fmla="*/ 22 w 40"/>
                  <a:gd name="T25" fmla="*/ 42 h 56"/>
                  <a:gd name="T26" fmla="*/ 19 w 40"/>
                  <a:gd name="T27" fmla="*/ 46 h 56"/>
                  <a:gd name="T28" fmla="*/ 17 w 40"/>
                  <a:gd name="T29" fmla="*/ 50 h 56"/>
                  <a:gd name="T30" fmla="*/ 12 w 40"/>
                  <a:gd name="T31" fmla="*/ 53 h 56"/>
                  <a:gd name="T32" fmla="*/ 8 w 40"/>
                  <a:gd name="T33" fmla="*/ 56 h 56"/>
                  <a:gd name="T34" fmla="*/ 3 w 40"/>
                  <a:gd name="T35" fmla="*/ 56 h 56"/>
                  <a:gd name="T36" fmla="*/ 3 w 40"/>
                  <a:gd name="T37" fmla="*/ 45 h 56"/>
                  <a:gd name="T38" fmla="*/ 3 w 40"/>
                  <a:gd name="T39" fmla="*/ 45 h 56"/>
                  <a:gd name="T40" fmla="*/ 7 w 40"/>
                  <a:gd name="T41" fmla="*/ 45 h 56"/>
                  <a:gd name="T42" fmla="*/ 11 w 40"/>
                  <a:gd name="T43" fmla="*/ 40 h 56"/>
                  <a:gd name="T44" fmla="*/ 11 w 40"/>
                  <a:gd name="T45" fmla="*/ 40 h 5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40" h="56">
                    <a:moveTo>
                      <a:pt x="11" y="40"/>
                    </a:moveTo>
                    <a:lnTo>
                      <a:pt x="11" y="40"/>
                    </a:lnTo>
                    <a:lnTo>
                      <a:pt x="14" y="33"/>
                    </a:lnTo>
                    <a:lnTo>
                      <a:pt x="15" y="25"/>
                    </a:lnTo>
                    <a:lnTo>
                      <a:pt x="0" y="25"/>
                    </a:lnTo>
                    <a:lnTo>
                      <a:pt x="11" y="12"/>
                    </a:lnTo>
                    <a:lnTo>
                      <a:pt x="21" y="0"/>
                    </a:lnTo>
                    <a:lnTo>
                      <a:pt x="31" y="12"/>
                    </a:lnTo>
                    <a:lnTo>
                      <a:pt x="40" y="25"/>
                    </a:lnTo>
                    <a:lnTo>
                      <a:pt x="26" y="25"/>
                    </a:lnTo>
                    <a:lnTo>
                      <a:pt x="25" y="36"/>
                    </a:lnTo>
                    <a:lnTo>
                      <a:pt x="22" y="42"/>
                    </a:lnTo>
                    <a:lnTo>
                      <a:pt x="19" y="46"/>
                    </a:lnTo>
                    <a:lnTo>
                      <a:pt x="17" y="50"/>
                    </a:lnTo>
                    <a:lnTo>
                      <a:pt x="12" y="53"/>
                    </a:lnTo>
                    <a:lnTo>
                      <a:pt x="8" y="56"/>
                    </a:lnTo>
                    <a:lnTo>
                      <a:pt x="3" y="56"/>
                    </a:lnTo>
                    <a:lnTo>
                      <a:pt x="3" y="45"/>
                    </a:lnTo>
                    <a:lnTo>
                      <a:pt x="7" y="45"/>
                    </a:lnTo>
                    <a:lnTo>
                      <a:pt x="11" y="40"/>
                    </a:lnTo>
                    <a:close/>
                  </a:path>
                </a:pathLst>
              </a:custGeom>
              <a:noFill/>
              <a:ln w="3">
                <a:solidFill>
                  <a:srgbClr val="E6E6E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3406" name="Picture 128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17" y="2093"/>
                <a:ext cx="54" cy="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407" name="Freeform 129"/>
              <p:cNvSpPr>
                <a:spLocks/>
              </p:cNvSpPr>
              <p:nvPr/>
            </p:nvSpPr>
            <p:spPr bwMode="auto">
              <a:xfrm>
                <a:off x="4025" y="2100"/>
                <a:ext cx="41" cy="56"/>
              </a:xfrm>
              <a:custGeom>
                <a:avLst/>
                <a:gdLst>
                  <a:gd name="T0" fmla="*/ 29 w 41"/>
                  <a:gd name="T1" fmla="*/ 15 h 56"/>
                  <a:gd name="T2" fmla="*/ 29 w 41"/>
                  <a:gd name="T3" fmla="*/ 15 h 56"/>
                  <a:gd name="T4" fmla="*/ 27 w 41"/>
                  <a:gd name="T5" fmla="*/ 22 h 56"/>
                  <a:gd name="T6" fmla="*/ 25 w 41"/>
                  <a:gd name="T7" fmla="*/ 31 h 56"/>
                  <a:gd name="T8" fmla="*/ 41 w 41"/>
                  <a:gd name="T9" fmla="*/ 31 h 56"/>
                  <a:gd name="T10" fmla="*/ 31 w 41"/>
                  <a:gd name="T11" fmla="*/ 43 h 56"/>
                  <a:gd name="T12" fmla="*/ 21 w 41"/>
                  <a:gd name="T13" fmla="*/ 56 h 56"/>
                  <a:gd name="T14" fmla="*/ 11 w 41"/>
                  <a:gd name="T15" fmla="*/ 43 h 56"/>
                  <a:gd name="T16" fmla="*/ 0 w 41"/>
                  <a:gd name="T17" fmla="*/ 31 h 56"/>
                  <a:gd name="T18" fmla="*/ 14 w 41"/>
                  <a:gd name="T19" fmla="*/ 31 h 56"/>
                  <a:gd name="T20" fmla="*/ 14 w 41"/>
                  <a:gd name="T21" fmla="*/ 31 h 56"/>
                  <a:gd name="T22" fmla="*/ 17 w 41"/>
                  <a:gd name="T23" fmla="*/ 19 h 56"/>
                  <a:gd name="T24" fmla="*/ 18 w 41"/>
                  <a:gd name="T25" fmla="*/ 14 h 56"/>
                  <a:gd name="T26" fmla="*/ 21 w 41"/>
                  <a:gd name="T27" fmla="*/ 9 h 56"/>
                  <a:gd name="T28" fmla="*/ 24 w 41"/>
                  <a:gd name="T29" fmla="*/ 5 h 56"/>
                  <a:gd name="T30" fmla="*/ 28 w 41"/>
                  <a:gd name="T31" fmla="*/ 2 h 56"/>
                  <a:gd name="T32" fmla="*/ 32 w 41"/>
                  <a:gd name="T33" fmla="*/ 0 h 56"/>
                  <a:gd name="T34" fmla="*/ 38 w 41"/>
                  <a:gd name="T35" fmla="*/ 0 h 56"/>
                  <a:gd name="T36" fmla="*/ 38 w 41"/>
                  <a:gd name="T37" fmla="*/ 9 h 56"/>
                  <a:gd name="T38" fmla="*/ 38 w 41"/>
                  <a:gd name="T39" fmla="*/ 9 h 56"/>
                  <a:gd name="T40" fmla="*/ 34 w 41"/>
                  <a:gd name="T41" fmla="*/ 11 h 56"/>
                  <a:gd name="T42" fmla="*/ 29 w 41"/>
                  <a:gd name="T43" fmla="*/ 15 h 56"/>
                  <a:gd name="T44" fmla="*/ 29 w 41"/>
                  <a:gd name="T45" fmla="*/ 15 h 5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41" h="56">
                    <a:moveTo>
                      <a:pt x="29" y="15"/>
                    </a:moveTo>
                    <a:lnTo>
                      <a:pt x="29" y="15"/>
                    </a:lnTo>
                    <a:lnTo>
                      <a:pt x="27" y="22"/>
                    </a:lnTo>
                    <a:lnTo>
                      <a:pt x="25" y="31"/>
                    </a:lnTo>
                    <a:lnTo>
                      <a:pt x="41" y="31"/>
                    </a:lnTo>
                    <a:lnTo>
                      <a:pt x="31" y="43"/>
                    </a:lnTo>
                    <a:lnTo>
                      <a:pt x="21" y="56"/>
                    </a:lnTo>
                    <a:lnTo>
                      <a:pt x="11" y="43"/>
                    </a:lnTo>
                    <a:lnTo>
                      <a:pt x="0" y="31"/>
                    </a:lnTo>
                    <a:lnTo>
                      <a:pt x="14" y="31"/>
                    </a:lnTo>
                    <a:lnTo>
                      <a:pt x="17" y="19"/>
                    </a:lnTo>
                    <a:lnTo>
                      <a:pt x="18" y="14"/>
                    </a:lnTo>
                    <a:lnTo>
                      <a:pt x="21" y="9"/>
                    </a:lnTo>
                    <a:lnTo>
                      <a:pt x="24" y="5"/>
                    </a:lnTo>
                    <a:lnTo>
                      <a:pt x="28" y="2"/>
                    </a:lnTo>
                    <a:lnTo>
                      <a:pt x="32" y="0"/>
                    </a:lnTo>
                    <a:lnTo>
                      <a:pt x="38" y="0"/>
                    </a:lnTo>
                    <a:lnTo>
                      <a:pt x="38" y="9"/>
                    </a:lnTo>
                    <a:lnTo>
                      <a:pt x="34" y="11"/>
                    </a:lnTo>
                    <a:lnTo>
                      <a:pt x="29" y="15"/>
                    </a:lnTo>
                    <a:close/>
                  </a:path>
                </a:pathLst>
              </a:custGeom>
              <a:noFill/>
              <a:ln w="3">
                <a:solidFill>
                  <a:srgbClr val="E6E6E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3408" name="Picture 130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41" y="2093"/>
                <a:ext cx="88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409" name="Freeform 131"/>
              <p:cNvSpPr>
                <a:spLocks noEditPoints="1"/>
              </p:cNvSpPr>
              <p:nvPr/>
            </p:nvSpPr>
            <p:spPr bwMode="auto">
              <a:xfrm>
                <a:off x="5548" y="2100"/>
                <a:ext cx="74" cy="81"/>
              </a:xfrm>
              <a:custGeom>
                <a:avLst/>
                <a:gdLst>
                  <a:gd name="T0" fmla="*/ 66 w 74"/>
                  <a:gd name="T1" fmla="*/ 9 h 81"/>
                  <a:gd name="T2" fmla="*/ 73 w 74"/>
                  <a:gd name="T3" fmla="*/ 19 h 81"/>
                  <a:gd name="T4" fmla="*/ 74 w 74"/>
                  <a:gd name="T5" fmla="*/ 31 h 81"/>
                  <a:gd name="T6" fmla="*/ 74 w 74"/>
                  <a:gd name="T7" fmla="*/ 38 h 81"/>
                  <a:gd name="T8" fmla="*/ 70 w 74"/>
                  <a:gd name="T9" fmla="*/ 47 h 81"/>
                  <a:gd name="T10" fmla="*/ 66 w 74"/>
                  <a:gd name="T11" fmla="*/ 53 h 81"/>
                  <a:gd name="T12" fmla="*/ 56 w 74"/>
                  <a:gd name="T13" fmla="*/ 59 h 81"/>
                  <a:gd name="T14" fmla="*/ 43 w 74"/>
                  <a:gd name="T15" fmla="*/ 61 h 81"/>
                  <a:gd name="T16" fmla="*/ 38 w 74"/>
                  <a:gd name="T17" fmla="*/ 61 h 81"/>
                  <a:gd name="T18" fmla="*/ 13 w 74"/>
                  <a:gd name="T19" fmla="*/ 81 h 81"/>
                  <a:gd name="T20" fmla="*/ 20 w 74"/>
                  <a:gd name="T21" fmla="*/ 49 h 81"/>
                  <a:gd name="T22" fmla="*/ 15 w 74"/>
                  <a:gd name="T23" fmla="*/ 40 h 81"/>
                  <a:gd name="T24" fmla="*/ 13 w 74"/>
                  <a:gd name="T25" fmla="*/ 31 h 81"/>
                  <a:gd name="T26" fmla="*/ 15 w 74"/>
                  <a:gd name="T27" fmla="*/ 19 h 81"/>
                  <a:gd name="T28" fmla="*/ 22 w 74"/>
                  <a:gd name="T29" fmla="*/ 9 h 81"/>
                  <a:gd name="T30" fmla="*/ 27 w 74"/>
                  <a:gd name="T31" fmla="*/ 5 h 81"/>
                  <a:gd name="T32" fmla="*/ 38 w 74"/>
                  <a:gd name="T33" fmla="*/ 1 h 81"/>
                  <a:gd name="T34" fmla="*/ 43 w 74"/>
                  <a:gd name="T35" fmla="*/ 0 h 81"/>
                  <a:gd name="T36" fmla="*/ 56 w 74"/>
                  <a:gd name="T37" fmla="*/ 2 h 81"/>
                  <a:gd name="T38" fmla="*/ 66 w 74"/>
                  <a:gd name="T39" fmla="*/ 9 h 81"/>
                  <a:gd name="T40" fmla="*/ 59 w 74"/>
                  <a:gd name="T41" fmla="*/ 31 h 81"/>
                  <a:gd name="T42" fmla="*/ 57 w 74"/>
                  <a:gd name="T43" fmla="*/ 25 h 81"/>
                  <a:gd name="T44" fmla="*/ 55 w 74"/>
                  <a:gd name="T45" fmla="*/ 21 h 81"/>
                  <a:gd name="T46" fmla="*/ 43 w 74"/>
                  <a:gd name="T47" fmla="*/ 16 h 81"/>
                  <a:gd name="T48" fmla="*/ 38 w 74"/>
                  <a:gd name="T49" fmla="*/ 18 h 81"/>
                  <a:gd name="T50" fmla="*/ 34 w 74"/>
                  <a:gd name="T51" fmla="*/ 21 h 81"/>
                  <a:gd name="T52" fmla="*/ 29 w 74"/>
                  <a:gd name="T53" fmla="*/ 31 h 81"/>
                  <a:gd name="T54" fmla="*/ 31 w 74"/>
                  <a:gd name="T55" fmla="*/ 36 h 81"/>
                  <a:gd name="T56" fmla="*/ 34 w 74"/>
                  <a:gd name="T57" fmla="*/ 40 h 81"/>
                  <a:gd name="T58" fmla="*/ 43 w 74"/>
                  <a:gd name="T59" fmla="*/ 46 h 81"/>
                  <a:gd name="T60" fmla="*/ 49 w 74"/>
                  <a:gd name="T61" fmla="*/ 45 h 81"/>
                  <a:gd name="T62" fmla="*/ 55 w 74"/>
                  <a:gd name="T63" fmla="*/ 40 h 81"/>
                  <a:gd name="T64" fmla="*/ 59 w 74"/>
                  <a:gd name="T65" fmla="*/ 31 h 8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74" h="81">
                    <a:moveTo>
                      <a:pt x="66" y="9"/>
                    </a:moveTo>
                    <a:lnTo>
                      <a:pt x="66" y="9"/>
                    </a:lnTo>
                    <a:lnTo>
                      <a:pt x="70" y="14"/>
                    </a:lnTo>
                    <a:lnTo>
                      <a:pt x="73" y="19"/>
                    </a:lnTo>
                    <a:lnTo>
                      <a:pt x="74" y="25"/>
                    </a:lnTo>
                    <a:lnTo>
                      <a:pt x="74" y="31"/>
                    </a:lnTo>
                    <a:lnTo>
                      <a:pt x="74" y="38"/>
                    </a:lnTo>
                    <a:lnTo>
                      <a:pt x="73" y="43"/>
                    </a:lnTo>
                    <a:lnTo>
                      <a:pt x="70" y="47"/>
                    </a:lnTo>
                    <a:lnTo>
                      <a:pt x="66" y="53"/>
                    </a:lnTo>
                    <a:lnTo>
                      <a:pt x="62" y="56"/>
                    </a:lnTo>
                    <a:lnTo>
                      <a:pt x="56" y="59"/>
                    </a:lnTo>
                    <a:lnTo>
                      <a:pt x="50" y="61"/>
                    </a:lnTo>
                    <a:lnTo>
                      <a:pt x="43" y="61"/>
                    </a:lnTo>
                    <a:lnTo>
                      <a:pt x="38" y="61"/>
                    </a:lnTo>
                    <a:lnTo>
                      <a:pt x="32" y="59"/>
                    </a:lnTo>
                    <a:lnTo>
                      <a:pt x="13" y="81"/>
                    </a:lnTo>
                    <a:lnTo>
                      <a:pt x="0" y="71"/>
                    </a:lnTo>
                    <a:lnTo>
                      <a:pt x="20" y="49"/>
                    </a:lnTo>
                    <a:lnTo>
                      <a:pt x="15" y="40"/>
                    </a:lnTo>
                    <a:lnTo>
                      <a:pt x="13" y="31"/>
                    </a:lnTo>
                    <a:lnTo>
                      <a:pt x="14" y="25"/>
                    </a:lnTo>
                    <a:lnTo>
                      <a:pt x="15" y="19"/>
                    </a:lnTo>
                    <a:lnTo>
                      <a:pt x="18" y="14"/>
                    </a:lnTo>
                    <a:lnTo>
                      <a:pt x="22" y="9"/>
                    </a:lnTo>
                    <a:lnTo>
                      <a:pt x="27" y="5"/>
                    </a:lnTo>
                    <a:lnTo>
                      <a:pt x="32" y="2"/>
                    </a:lnTo>
                    <a:lnTo>
                      <a:pt x="38" y="1"/>
                    </a:lnTo>
                    <a:lnTo>
                      <a:pt x="43" y="0"/>
                    </a:lnTo>
                    <a:lnTo>
                      <a:pt x="50" y="1"/>
                    </a:lnTo>
                    <a:lnTo>
                      <a:pt x="56" y="2"/>
                    </a:lnTo>
                    <a:lnTo>
                      <a:pt x="62" y="5"/>
                    </a:lnTo>
                    <a:lnTo>
                      <a:pt x="66" y="9"/>
                    </a:lnTo>
                    <a:close/>
                    <a:moveTo>
                      <a:pt x="59" y="31"/>
                    </a:moveTo>
                    <a:lnTo>
                      <a:pt x="59" y="31"/>
                    </a:lnTo>
                    <a:lnTo>
                      <a:pt x="57" y="25"/>
                    </a:lnTo>
                    <a:lnTo>
                      <a:pt x="55" y="21"/>
                    </a:lnTo>
                    <a:lnTo>
                      <a:pt x="49" y="18"/>
                    </a:lnTo>
                    <a:lnTo>
                      <a:pt x="43" y="16"/>
                    </a:lnTo>
                    <a:lnTo>
                      <a:pt x="38" y="18"/>
                    </a:lnTo>
                    <a:lnTo>
                      <a:pt x="34" y="21"/>
                    </a:lnTo>
                    <a:lnTo>
                      <a:pt x="31" y="25"/>
                    </a:lnTo>
                    <a:lnTo>
                      <a:pt x="29" y="31"/>
                    </a:lnTo>
                    <a:lnTo>
                      <a:pt x="31" y="36"/>
                    </a:lnTo>
                    <a:lnTo>
                      <a:pt x="34" y="40"/>
                    </a:lnTo>
                    <a:lnTo>
                      <a:pt x="38" y="45"/>
                    </a:lnTo>
                    <a:lnTo>
                      <a:pt x="43" y="46"/>
                    </a:lnTo>
                    <a:lnTo>
                      <a:pt x="49" y="45"/>
                    </a:lnTo>
                    <a:lnTo>
                      <a:pt x="55" y="40"/>
                    </a:lnTo>
                    <a:lnTo>
                      <a:pt x="57" y="36"/>
                    </a:lnTo>
                    <a:lnTo>
                      <a:pt x="59" y="31"/>
                    </a:lnTo>
                    <a:close/>
                  </a:path>
                </a:pathLst>
              </a:custGeom>
              <a:noFill/>
              <a:ln w="3">
                <a:solidFill>
                  <a:srgbClr val="E6E6E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3410" name="Picture 132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" y="1941"/>
                <a:ext cx="88" cy="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411" name="Rectangle 133"/>
              <p:cNvSpPr>
                <a:spLocks noChangeArrowheads="1"/>
              </p:cNvSpPr>
              <p:nvPr/>
            </p:nvSpPr>
            <p:spPr bwMode="auto">
              <a:xfrm>
                <a:off x="53" y="1945"/>
                <a:ext cx="89" cy="1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800">
                    <a:solidFill>
                      <a:srgbClr val="FFFFFF"/>
                    </a:solidFill>
                    <a:latin typeface="Myriad Pro" panose="020B0503030403020204" pitchFamily="34" charset="0"/>
                  </a:rPr>
                  <a:t>w</a:t>
                </a: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pic>
            <p:nvPicPr>
              <p:cNvPr id="3412" name="Picture 134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" y="1935"/>
                <a:ext cx="97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413" name="Freeform 135"/>
              <p:cNvSpPr>
                <a:spLocks/>
              </p:cNvSpPr>
              <p:nvPr/>
            </p:nvSpPr>
            <p:spPr bwMode="auto">
              <a:xfrm>
                <a:off x="636" y="2115"/>
                <a:ext cx="2" cy="59"/>
              </a:xfrm>
              <a:custGeom>
                <a:avLst/>
                <a:gdLst>
                  <a:gd name="T0" fmla="*/ 2 w 2"/>
                  <a:gd name="T1" fmla="*/ 0 h 59"/>
                  <a:gd name="T2" fmla="*/ 2 w 2"/>
                  <a:gd name="T3" fmla="*/ 59 h 59"/>
                  <a:gd name="T4" fmla="*/ 0 w 2"/>
                  <a:gd name="T5" fmla="*/ 59 h 59"/>
                  <a:gd name="T6" fmla="*/ 0 w 2"/>
                  <a:gd name="T7" fmla="*/ 58 h 59"/>
                  <a:gd name="T8" fmla="*/ 0 w 2"/>
                  <a:gd name="T9" fmla="*/ 0 h 59"/>
                  <a:gd name="T10" fmla="*/ 2 w 2"/>
                  <a:gd name="T11" fmla="*/ 0 h 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59">
                    <a:moveTo>
                      <a:pt x="2" y="0"/>
                    </a:moveTo>
                    <a:lnTo>
                      <a:pt x="2" y="59"/>
                    </a:lnTo>
                    <a:lnTo>
                      <a:pt x="0" y="59"/>
                    </a:lnTo>
                    <a:lnTo>
                      <a:pt x="0" y="58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14" name="Freeform 136"/>
              <p:cNvSpPr>
                <a:spLocks/>
              </p:cNvSpPr>
              <p:nvPr/>
            </p:nvSpPr>
            <p:spPr bwMode="auto">
              <a:xfrm>
                <a:off x="636" y="2111"/>
                <a:ext cx="2" cy="4"/>
              </a:xfrm>
              <a:custGeom>
                <a:avLst/>
                <a:gdLst>
                  <a:gd name="T0" fmla="*/ 2 w 2"/>
                  <a:gd name="T1" fmla="*/ 3 h 4"/>
                  <a:gd name="T2" fmla="*/ 0 w 2"/>
                  <a:gd name="T3" fmla="*/ 1 h 4"/>
                  <a:gd name="T4" fmla="*/ 0 w 2"/>
                  <a:gd name="T5" fmla="*/ 0 h 4"/>
                  <a:gd name="T6" fmla="*/ 2 w 2"/>
                  <a:gd name="T7" fmla="*/ 1 h 4"/>
                  <a:gd name="T8" fmla="*/ 2 w 2"/>
                  <a:gd name="T9" fmla="*/ 4 h 4"/>
                  <a:gd name="T10" fmla="*/ 0 w 2"/>
                  <a:gd name="T11" fmla="*/ 4 h 4"/>
                  <a:gd name="T12" fmla="*/ 0 w 2"/>
                  <a:gd name="T13" fmla="*/ 3 h 4"/>
                  <a:gd name="T14" fmla="*/ 2 w 2"/>
                  <a:gd name="T15" fmla="*/ 3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4">
                    <a:moveTo>
                      <a:pt x="2" y="3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1"/>
                    </a:lnTo>
                    <a:lnTo>
                      <a:pt x="2" y="4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15" name="Freeform 137"/>
              <p:cNvSpPr>
                <a:spLocks/>
              </p:cNvSpPr>
              <p:nvPr/>
            </p:nvSpPr>
            <p:spPr bwMode="auto">
              <a:xfrm>
                <a:off x="636" y="2112"/>
                <a:ext cx="2" cy="2"/>
              </a:xfrm>
              <a:custGeom>
                <a:avLst/>
                <a:gdLst>
                  <a:gd name="T0" fmla="*/ 2 w 2"/>
                  <a:gd name="T1" fmla="*/ 2 h 2"/>
                  <a:gd name="T2" fmla="*/ 0 w 2"/>
                  <a:gd name="T3" fmla="*/ 2 h 2"/>
                  <a:gd name="T4" fmla="*/ 0 w 2"/>
                  <a:gd name="T5" fmla="*/ 0 h 2"/>
                  <a:gd name="T6" fmla="*/ 2 w 2"/>
                  <a:gd name="T7" fmla="*/ 2 h 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2">
                    <a:moveTo>
                      <a:pt x="2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16" name="Freeform 138"/>
              <p:cNvSpPr>
                <a:spLocks/>
              </p:cNvSpPr>
              <p:nvPr/>
            </p:nvSpPr>
            <p:spPr bwMode="auto">
              <a:xfrm>
                <a:off x="635" y="2115"/>
                <a:ext cx="1" cy="58"/>
              </a:xfrm>
              <a:custGeom>
                <a:avLst/>
                <a:gdLst>
                  <a:gd name="T0" fmla="*/ 1 w 1"/>
                  <a:gd name="T1" fmla="*/ 0 h 58"/>
                  <a:gd name="T2" fmla="*/ 1 w 1"/>
                  <a:gd name="T3" fmla="*/ 58 h 58"/>
                  <a:gd name="T4" fmla="*/ 0 w 1"/>
                  <a:gd name="T5" fmla="*/ 58 h 58"/>
                  <a:gd name="T6" fmla="*/ 0 w 1"/>
                  <a:gd name="T7" fmla="*/ 1 h 58"/>
                  <a:gd name="T8" fmla="*/ 1 w 1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58">
                    <a:moveTo>
                      <a:pt x="1" y="0"/>
                    </a:moveTo>
                    <a:lnTo>
                      <a:pt x="1" y="58"/>
                    </a:lnTo>
                    <a:lnTo>
                      <a:pt x="0" y="58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17" name="Freeform 139"/>
              <p:cNvSpPr>
                <a:spLocks/>
              </p:cNvSpPr>
              <p:nvPr/>
            </p:nvSpPr>
            <p:spPr bwMode="auto">
              <a:xfrm>
                <a:off x="635" y="2114"/>
                <a:ext cx="1" cy="2"/>
              </a:xfrm>
              <a:custGeom>
                <a:avLst/>
                <a:gdLst>
                  <a:gd name="T0" fmla="*/ 1 w 1"/>
                  <a:gd name="T1" fmla="*/ 0 h 2"/>
                  <a:gd name="T2" fmla="*/ 1 w 1"/>
                  <a:gd name="T3" fmla="*/ 1 h 2"/>
                  <a:gd name="T4" fmla="*/ 0 w 1"/>
                  <a:gd name="T5" fmla="*/ 2 h 2"/>
                  <a:gd name="T6" fmla="*/ 0 w 1"/>
                  <a:gd name="T7" fmla="*/ 1 h 2"/>
                  <a:gd name="T8" fmla="*/ 1 w 1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lnTo>
                      <a:pt x="1" y="1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18" name="Freeform 140"/>
              <p:cNvSpPr>
                <a:spLocks/>
              </p:cNvSpPr>
              <p:nvPr/>
            </p:nvSpPr>
            <p:spPr bwMode="auto">
              <a:xfrm>
                <a:off x="635" y="2109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3 h 3"/>
                  <a:gd name="T4" fmla="*/ 0 w 1"/>
                  <a:gd name="T5" fmla="*/ 2 h 3"/>
                  <a:gd name="T6" fmla="*/ 0 w 1"/>
                  <a:gd name="T7" fmla="*/ 0 h 3"/>
                  <a:gd name="T8" fmla="*/ 1 w 1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3">
                    <a:moveTo>
                      <a:pt x="1" y="2"/>
                    </a:moveTo>
                    <a:lnTo>
                      <a:pt x="1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19" name="Rectangle 141"/>
              <p:cNvSpPr>
                <a:spLocks noChangeArrowheads="1"/>
              </p:cNvSpPr>
              <p:nvPr/>
            </p:nvSpPr>
            <p:spPr bwMode="auto">
              <a:xfrm>
                <a:off x="635" y="2173"/>
                <a:ext cx="1" cy="1"/>
              </a:xfrm>
              <a:prstGeom prst="rect">
                <a:avLst/>
              </a:pr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420" name="Freeform 142"/>
              <p:cNvSpPr>
                <a:spLocks/>
              </p:cNvSpPr>
              <p:nvPr/>
            </p:nvSpPr>
            <p:spPr bwMode="auto">
              <a:xfrm>
                <a:off x="635" y="2111"/>
                <a:ext cx="1" cy="4"/>
              </a:xfrm>
              <a:custGeom>
                <a:avLst/>
                <a:gdLst>
                  <a:gd name="T0" fmla="*/ 0 w 1"/>
                  <a:gd name="T1" fmla="*/ 0 h 4"/>
                  <a:gd name="T2" fmla="*/ 1 w 1"/>
                  <a:gd name="T3" fmla="*/ 1 h 4"/>
                  <a:gd name="T4" fmla="*/ 1 w 1"/>
                  <a:gd name="T5" fmla="*/ 3 h 4"/>
                  <a:gd name="T6" fmla="*/ 0 w 1"/>
                  <a:gd name="T7" fmla="*/ 4 h 4"/>
                  <a:gd name="T8" fmla="*/ 0 w 1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4">
                    <a:moveTo>
                      <a:pt x="0" y="0"/>
                    </a:moveTo>
                    <a:lnTo>
                      <a:pt x="1" y="1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21" name="Freeform 143"/>
              <p:cNvSpPr>
                <a:spLocks/>
              </p:cNvSpPr>
              <p:nvPr/>
            </p:nvSpPr>
            <p:spPr bwMode="auto">
              <a:xfrm>
                <a:off x="584" y="2105"/>
                <a:ext cx="51" cy="68"/>
              </a:xfrm>
              <a:custGeom>
                <a:avLst/>
                <a:gdLst>
                  <a:gd name="T0" fmla="*/ 51 w 51"/>
                  <a:gd name="T1" fmla="*/ 11 h 68"/>
                  <a:gd name="T2" fmla="*/ 51 w 51"/>
                  <a:gd name="T3" fmla="*/ 68 h 68"/>
                  <a:gd name="T4" fmla="*/ 0 w 51"/>
                  <a:gd name="T5" fmla="*/ 68 h 68"/>
                  <a:gd name="T6" fmla="*/ 0 w 51"/>
                  <a:gd name="T7" fmla="*/ 0 h 68"/>
                  <a:gd name="T8" fmla="*/ 40 w 51"/>
                  <a:gd name="T9" fmla="*/ 0 h 68"/>
                  <a:gd name="T10" fmla="*/ 38 w 51"/>
                  <a:gd name="T11" fmla="*/ 4 h 68"/>
                  <a:gd name="T12" fmla="*/ 36 w 51"/>
                  <a:gd name="T13" fmla="*/ 14 h 68"/>
                  <a:gd name="T14" fmla="*/ 45 w 51"/>
                  <a:gd name="T15" fmla="*/ 13 h 68"/>
                  <a:gd name="T16" fmla="*/ 51 w 51"/>
                  <a:gd name="T17" fmla="*/ 11 h 6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1" h="68">
                    <a:moveTo>
                      <a:pt x="51" y="11"/>
                    </a:moveTo>
                    <a:lnTo>
                      <a:pt x="51" y="68"/>
                    </a:lnTo>
                    <a:lnTo>
                      <a:pt x="0" y="68"/>
                    </a:lnTo>
                    <a:lnTo>
                      <a:pt x="0" y="0"/>
                    </a:lnTo>
                    <a:lnTo>
                      <a:pt x="40" y="0"/>
                    </a:lnTo>
                    <a:lnTo>
                      <a:pt x="38" y="4"/>
                    </a:lnTo>
                    <a:lnTo>
                      <a:pt x="36" y="14"/>
                    </a:lnTo>
                    <a:lnTo>
                      <a:pt x="45" y="13"/>
                    </a:lnTo>
                    <a:lnTo>
                      <a:pt x="51" y="1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22" name="Freeform 144"/>
              <p:cNvSpPr>
                <a:spLocks/>
              </p:cNvSpPr>
              <p:nvPr/>
            </p:nvSpPr>
            <p:spPr bwMode="auto">
              <a:xfrm>
                <a:off x="631" y="2105"/>
                <a:ext cx="4" cy="4"/>
              </a:xfrm>
              <a:custGeom>
                <a:avLst/>
                <a:gdLst>
                  <a:gd name="T0" fmla="*/ 4 w 4"/>
                  <a:gd name="T1" fmla="*/ 0 h 4"/>
                  <a:gd name="T2" fmla="*/ 4 w 4"/>
                  <a:gd name="T3" fmla="*/ 4 h 4"/>
                  <a:gd name="T4" fmla="*/ 1 w 4"/>
                  <a:gd name="T5" fmla="*/ 2 h 4"/>
                  <a:gd name="T6" fmla="*/ 0 w 4"/>
                  <a:gd name="T7" fmla="*/ 0 h 4"/>
                  <a:gd name="T8" fmla="*/ 4 w 4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4" y="0"/>
                    </a:moveTo>
                    <a:lnTo>
                      <a:pt x="4" y="4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23" name="Freeform 145"/>
              <p:cNvSpPr>
                <a:spLocks/>
              </p:cNvSpPr>
              <p:nvPr/>
            </p:nvSpPr>
            <p:spPr bwMode="auto">
              <a:xfrm>
                <a:off x="632" y="2107"/>
                <a:ext cx="3" cy="4"/>
              </a:xfrm>
              <a:custGeom>
                <a:avLst/>
                <a:gdLst>
                  <a:gd name="T0" fmla="*/ 0 w 3"/>
                  <a:gd name="T1" fmla="*/ 0 h 4"/>
                  <a:gd name="T2" fmla="*/ 3 w 3"/>
                  <a:gd name="T3" fmla="*/ 2 h 4"/>
                  <a:gd name="T4" fmla="*/ 3 w 3"/>
                  <a:gd name="T5" fmla="*/ 4 h 4"/>
                  <a:gd name="T6" fmla="*/ 0 w 3"/>
                  <a:gd name="T7" fmla="*/ 1 h 4"/>
                  <a:gd name="T8" fmla="*/ 0 w 3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4">
                    <a:moveTo>
                      <a:pt x="0" y="0"/>
                    </a:moveTo>
                    <a:lnTo>
                      <a:pt x="3" y="2"/>
                    </a:lnTo>
                    <a:lnTo>
                      <a:pt x="3" y="4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24" name="Freeform 146"/>
              <p:cNvSpPr>
                <a:spLocks/>
              </p:cNvSpPr>
              <p:nvPr/>
            </p:nvSpPr>
            <p:spPr bwMode="auto">
              <a:xfrm>
                <a:off x="628" y="2105"/>
                <a:ext cx="4" cy="3"/>
              </a:xfrm>
              <a:custGeom>
                <a:avLst/>
                <a:gdLst>
                  <a:gd name="T0" fmla="*/ 4 w 4"/>
                  <a:gd name="T1" fmla="*/ 2 h 3"/>
                  <a:gd name="T2" fmla="*/ 4 w 4"/>
                  <a:gd name="T3" fmla="*/ 3 h 3"/>
                  <a:gd name="T4" fmla="*/ 0 w 4"/>
                  <a:gd name="T5" fmla="*/ 0 h 3"/>
                  <a:gd name="T6" fmla="*/ 3 w 4"/>
                  <a:gd name="T7" fmla="*/ 0 h 3"/>
                  <a:gd name="T8" fmla="*/ 4 w 4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3">
                    <a:moveTo>
                      <a:pt x="4" y="2"/>
                    </a:moveTo>
                    <a:lnTo>
                      <a:pt x="4" y="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25" name="Freeform 147"/>
              <p:cNvSpPr>
                <a:spLocks/>
              </p:cNvSpPr>
              <p:nvPr/>
            </p:nvSpPr>
            <p:spPr bwMode="auto">
              <a:xfrm>
                <a:off x="624" y="2105"/>
                <a:ext cx="11" cy="11"/>
              </a:xfrm>
              <a:custGeom>
                <a:avLst/>
                <a:gdLst>
                  <a:gd name="T0" fmla="*/ 7 w 11"/>
                  <a:gd name="T1" fmla="*/ 4 h 11"/>
                  <a:gd name="T2" fmla="*/ 11 w 11"/>
                  <a:gd name="T3" fmla="*/ 9 h 11"/>
                  <a:gd name="T4" fmla="*/ 5 w 11"/>
                  <a:gd name="T5" fmla="*/ 10 h 11"/>
                  <a:gd name="T6" fmla="*/ 0 w 11"/>
                  <a:gd name="T7" fmla="*/ 11 h 11"/>
                  <a:gd name="T8" fmla="*/ 1 w 11"/>
                  <a:gd name="T9" fmla="*/ 6 h 11"/>
                  <a:gd name="T10" fmla="*/ 3 w 11"/>
                  <a:gd name="T11" fmla="*/ 0 h 11"/>
                  <a:gd name="T12" fmla="*/ 7 w 11"/>
                  <a:gd name="T13" fmla="*/ 4 h 1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1" h="11">
                    <a:moveTo>
                      <a:pt x="7" y="4"/>
                    </a:moveTo>
                    <a:lnTo>
                      <a:pt x="11" y="9"/>
                    </a:lnTo>
                    <a:lnTo>
                      <a:pt x="5" y="10"/>
                    </a:lnTo>
                    <a:lnTo>
                      <a:pt x="0" y="11"/>
                    </a:lnTo>
                    <a:lnTo>
                      <a:pt x="1" y="6"/>
                    </a:lnTo>
                    <a:lnTo>
                      <a:pt x="3" y="0"/>
                    </a:lnTo>
                    <a:lnTo>
                      <a:pt x="7" y="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26" name="Freeform 148"/>
              <p:cNvSpPr>
                <a:spLocks/>
              </p:cNvSpPr>
              <p:nvPr/>
            </p:nvSpPr>
            <p:spPr bwMode="auto">
              <a:xfrm>
                <a:off x="627" y="2104"/>
                <a:ext cx="4" cy="1"/>
              </a:xfrm>
              <a:custGeom>
                <a:avLst/>
                <a:gdLst>
                  <a:gd name="T0" fmla="*/ 4 w 4"/>
                  <a:gd name="T1" fmla="*/ 1 h 1"/>
                  <a:gd name="T2" fmla="*/ 1 w 4"/>
                  <a:gd name="T3" fmla="*/ 1 h 1"/>
                  <a:gd name="T4" fmla="*/ 0 w 4"/>
                  <a:gd name="T5" fmla="*/ 0 h 1"/>
                  <a:gd name="T6" fmla="*/ 2 w 4"/>
                  <a:gd name="T7" fmla="*/ 0 h 1"/>
                  <a:gd name="T8" fmla="*/ 4 w 4"/>
                  <a:gd name="T9" fmla="*/ 1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1">
                    <a:moveTo>
                      <a:pt x="4" y="1"/>
                    </a:moveTo>
                    <a:lnTo>
                      <a:pt x="1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27" name="Freeform 149"/>
              <p:cNvSpPr>
                <a:spLocks/>
              </p:cNvSpPr>
              <p:nvPr/>
            </p:nvSpPr>
            <p:spPr bwMode="auto">
              <a:xfrm>
                <a:off x="625" y="2102"/>
                <a:ext cx="2" cy="2"/>
              </a:xfrm>
              <a:custGeom>
                <a:avLst/>
                <a:gdLst>
                  <a:gd name="T0" fmla="*/ 2 w 2"/>
                  <a:gd name="T1" fmla="*/ 2 h 2"/>
                  <a:gd name="T2" fmla="*/ 0 w 2"/>
                  <a:gd name="T3" fmla="*/ 2 h 2"/>
                  <a:gd name="T4" fmla="*/ 2 w 2"/>
                  <a:gd name="T5" fmla="*/ 0 h 2"/>
                  <a:gd name="T6" fmla="*/ 2 w 2"/>
                  <a:gd name="T7" fmla="*/ 2 h 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2">
                    <a:moveTo>
                      <a:pt x="2" y="2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28" name="Freeform 150"/>
              <p:cNvSpPr>
                <a:spLocks/>
              </p:cNvSpPr>
              <p:nvPr/>
            </p:nvSpPr>
            <p:spPr bwMode="auto">
              <a:xfrm>
                <a:off x="624" y="2102"/>
                <a:ext cx="5" cy="2"/>
              </a:xfrm>
              <a:custGeom>
                <a:avLst/>
                <a:gdLst>
                  <a:gd name="T0" fmla="*/ 1 w 5"/>
                  <a:gd name="T1" fmla="*/ 0 h 2"/>
                  <a:gd name="T2" fmla="*/ 4 w 5"/>
                  <a:gd name="T3" fmla="*/ 0 h 2"/>
                  <a:gd name="T4" fmla="*/ 5 w 5"/>
                  <a:gd name="T5" fmla="*/ 2 h 2"/>
                  <a:gd name="T6" fmla="*/ 3 w 5"/>
                  <a:gd name="T7" fmla="*/ 2 h 2"/>
                  <a:gd name="T8" fmla="*/ 3 w 5"/>
                  <a:gd name="T9" fmla="*/ 0 h 2"/>
                  <a:gd name="T10" fmla="*/ 1 w 5"/>
                  <a:gd name="T11" fmla="*/ 2 h 2"/>
                  <a:gd name="T12" fmla="*/ 0 w 5"/>
                  <a:gd name="T13" fmla="*/ 2 h 2"/>
                  <a:gd name="T14" fmla="*/ 1 w 5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" h="2">
                    <a:moveTo>
                      <a:pt x="1" y="0"/>
                    </a:moveTo>
                    <a:lnTo>
                      <a:pt x="4" y="0"/>
                    </a:lnTo>
                    <a:lnTo>
                      <a:pt x="5" y="2"/>
                    </a:lnTo>
                    <a:lnTo>
                      <a:pt x="3" y="2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29" name="Rectangle 151"/>
              <p:cNvSpPr>
                <a:spLocks noChangeArrowheads="1"/>
              </p:cNvSpPr>
              <p:nvPr/>
            </p:nvSpPr>
            <p:spPr bwMode="auto">
              <a:xfrm>
                <a:off x="624" y="2104"/>
                <a:ext cx="1" cy="1"/>
              </a:xfrm>
              <a:prstGeom prst="rect">
                <a:avLst/>
              </a:pr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430" name="Freeform 152"/>
              <p:cNvSpPr>
                <a:spLocks/>
              </p:cNvSpPr>
              <p:nvPr/>
            </p:nvSpPr>
            <p:spPr bwMode="auto">
              <a:xfrm>
                <a:off x="625" y="2104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0 h 1"/>
                  <a:gd name="T4" fmla="*/ 2 w 3"/>
                  <a:gd name="T5" fmla="*/ 0 h 1"/>
                  <a:gd name="T6" fmla="*/ 3 w 3"/>
                  <a:gd name="T7" fmla="*/ 1 h 1"/>
                  <a:gd name="T8" fmla="*/ 0 w 3"/>
                  <a:gd name="T9" fmla="*/ 1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31" name="Freeform 153"/>
              <p:cNvSpPr>
                <a:spLocks noEditPoints="1"/>
              </p:cNvSpPr>
              <p:nvPr/>
            </p:nvSpPr>
            <p:spPr bwMode="auto">
              <a:xfrm>
                <a:off x="622" y="2105"/>
                <a:ext cx="13" cy="13"/>
              </a:xfrm>
              <a:custGeom>
                <a:avLst/>
                <a:gdLst>
                  <a:gd name="T0" fmla="*/ 13 w 13"/>
                  <a:gd name="T1" fmla="*/ 9 h 13"/>
                  <a:gd name="T2" fmla="*/ 9 w 13"/>
                  <a:gd name="T3" fmla="*/ 4 h 13"/>
                  <a:gd name="T4" fmla="*/ 5 w 13"/>
                  <a:gd name="T5" fmla="*/ 0 h 13"/>
                  <a:gd name="T6" fmla="*/ 3 w 13"/>
                  <a:gd name="T7" fmla="*/ 6 h 13"/>
                  <a:gd name="T8" fmla="*/ 2 w 13"/>
                  <a:gd name="T9" fmla="*/ 11 h 13"/>
                  <a:gd name="T10" fmla="*/ 7 w 13"/>
                  <a:gd name="T11" fmla="*/ 10 h 13"/>
                  <a:gd name="T12" fmla="*/ 13 w 13"/>
                  <a:gd name="T13" fmla="*/ 9 h 13"/>
                  <a:gd name="T14" fmla="*/ 6 w 13"/>
                  <a:gd name="T15" fmla="*/ 0 h 13"/>
                  <a:gd name="T16" fmla="*/ 10 w 13"/>
                  <a:gd name="T17" fmla="*/ 3 h 13"/>
                  <a:gd name="T18" fmla="*/ 13 w 13"/>
                  <a:gd name="T19" fmla="*/ 6 h 13"/>
                  <a:gd name="T20" fmla="*/ 13 w 13"/>
                  <a:gd name="T21" fmla="*/ 10 h 13"/>
                  <a:gd name="T22" fmla="*/ 7 w 13"/>
                  <a:gd name="T23" fmla="*/ 11 h 13"/>
                  <a:gd name="T24" fmla="*/ 0 w 13"/>
                  <a:gd name="T25" fmla="*/ 13 h 13"/>
                  <a:gd name="T26" fmla="*/ 2 w 13"/>
                  <a:gd name="T27" fmla="*/ 4 h 13"/>
                  <a:gd name="T28" fmla="*/ 3 w 13"/>
                  <a:gd name="T29" fmla="*/ 0 h 13"/>
                  <a:gd name="T30" fmla="*/ 6 w 13"/>
                  <a:gd name="T31" fmla="*/ 0 h 1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3" h="13">
                    <a:moveTo>
                      <a:pt x="13" y="9"/>
                    </a:moveTo>
                    <a:lnTo>
                      <a:pt x="9" y="4"/>
                    </a:lnTo>
                    <a:lnTo>
                      <a:pt x="5" y="0"/>
                    </a:lnTo>
                    <a:lnTo>
                      <a:pt x="3" y="6"/>
                    </a:lnTo>
                    <a:lnTo>
                      <a:pt x="2" y="11"/>
                    </a:lnTo>
                    <a:lnTo>
                      <a:pt x="7" y="10"/>
                    </a:lnTo>
                    <a:lnTo>
                      <a:pt x="13" y="9"/>
                    </a:lnTo>
                    <a:close/>
                    <a:moveTo>
                      <a:pt x="6" y="0"/>
                    </a:moveTo>
                    <a:lnTo>
                      <a:pt x="10" y="3"/>
                    </a:lnTo>
                    <a:lnTo>
                      <a:pt x="13" y="6"/>
                    </a:lnTo>
                    <a:lnTo>
                      <a:pt x="13" y="10"/>
                    </a:lnTo>
                    <a:lnTo>
                      <a:pt x="7" y="11"/>
                    </a:lnTo>
                    <a:lnTo>
                      <a:pt x="0" y="13"/>
                    </a:lnTo>
                    <a:lnTo>
                      <a:pt x="2" y="4"/>
                    </a:lnTo>
                    <a:lnTo>
                      <a:pt x="3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32" name="Freeform 154"/>
              <p:cNvSpPr>
                <a:spLocks/>
              </p:cNvSpPr>
              <p:nvPr/>
            </p:nvSpPr>
            <p:spPr bwMode="auto">
              <a:xfrm>
                <a:off x="620" y="2105"/>
                <a:ext cx="15" cy="14"/>
              </a:xfrm>
              <a:custGeom>
                <a:avLst/>
                <a:gdLst>
                  <a:gd name="T0" fmla="*/ 9 w 15"/>
                  <a:gd name="T1" fmla="*/ 13 h 14"/>
                  <a:gd name="T2" fmla="*/ 0 w 15"/>
                  <a:gd name="T3" fmla="*/ 14 h 14"/>
                  <a:gd name="T4" fmla="*/ 2 w 15"/>
                  <a:gd name="T5" fmla="*/ 4 h 14"/>
                  <a:gd name="T6" fmla="*/ 4 w 15"/>
                  <a:gd name="T7" fmla="*/ 0 h 14"/>
                  <a:gd name="T8" fmla="*/ 5 w 15"/>
                  <a:gd name="T9" fmla="*/ 0 h 14"/>
                  <a:gd name="T10" fmla="*/ 4 w 15"/>
                  <a:gd name="T11" fmla="*/ 4 h 14"/>
                  <a:gd name="T12" fmla="*/ 2 w 15"/>
                  <a:gd name="T13" fmla="*/ 13 h 14"/>
                  <a:gd name="T14" fmla="*/ 9 w 15"/>
                  <a:gd name="T15" fmla="*/ 11 h 14"/>
                  <a:gd name="T16" fmla="*/ 15 w 15"/>
                  <a:gd name="T17" fmla="*/ 10 h 14"/>
                  <a:gd name="T18" fmla="*/ 15 w 15"/>
                  <a:gd name="T19" fmla="*/ 11 h 14"/>
                  <a:gd name="T20" fmla="*/ 9 w 15"/>
                  <a:gd name="T21" fmla="*/ 13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5" h="14">
                    <a:moveTo>
                      <a:pt x="9" y="13"/>
                    </a:moveTo>
                    <a:lnTo>
                      <a:pt x="0" y="14"/>
                    </a:lnTo>
                    <a:lnTo>
                      <a:pt x="2" y="4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4" y="4"/>
                    </a:lnTo>
                    <a:lnTo>
                      <a:pt x="2" y="13"/>
                    </a:lnTo>
                    <a:lnTo>
                      <a:pt x="9" y="11"/>
                    </a:lnTo>
                    <a:lnTo>
                      <a:pt x="15" y="10"/>
                    </a:lnTo>
                    <a:lnTo>
                      <a:pt x="15" y="11"/>
                    </a:lnTo>
                    <a:lnTo>
                      <a:pt x="9" y="13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33" name="Freeform 155"/>
              <p:cNvSpPr>
                <a:spLocks/>
              </p:cNvSpPr>
              <p:nvPr/>
            </p:nvSpPr>
            <p:spPr bwMode="auto">
              <a:xfrm>
                <a:off x="583" y="2104"/>
                <a:ext cx="52" cy="70"/>
              </a:xfrm>
              <a:custGeom>
                <a:avLst/>
                <a:gdLst>
                  <a:gd name="T0" fmla="*/ 0 w 52"/>
                  <a:gd name="T1" fmla="*/ 70 h 70"/>
                  <a:gd name="T2" fmla="*/ 0 w 52"/>
                  <a:gd name="T3" fmla="*/ 0 h 70"/>
                  <a:gd name="T4" fmla="*/ 41 w 52"/>
                  <a:gd name="T5" fmla="*/ 0 h 70"/>
                  <a:gd name="T6" fmla="*/ 41 w 52"/>
                  <a:gd name="T7" fmla="*/ 1 h 70"/>
                  <a:gd name="T8" fmla="*/ 1 w 52"/>
                  <a:gd name="T9" fmla="*/ 1 h 70"/>
                  <a:gd name="T10" fmla="*/ 1 w 52"/>
                  <a:gd name="T11" fmla="*/ 69 h 70"/>
                  <a:gd name="T12" fmla="*/ 52 w 52"/>
                  <a:gd name="T13" fmla="*/ 69 h 70"/>
                  <a:gd name="T14" fmla="*/ 52 w 52"/>
                  <a:gd name="T15" fmla="*/ 70 h 70"/>
                  <a:gd name="T16" fmla="*/ 0 w 52"/>
                  <a:gd name="T17" fmla="*/ 70 h 7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2" h="70">
                    <a:moveTo>
                      <a:pt x="0" y="70"/>
                    </a:moveTo>
                    <a:lnTo>
                      <a:pt x="0" y="0"/>
                    </a:lnTo>
                    <a:lnTo>
                      <a:pt x="41" y="0"/>
                    </a:lnTo>
                    <a:lnTo>
                      <a:pt x="41" y="1"/>
                    </a:lnTo>
                    <a:lnTo>
                      <a:pt x="1" y="1"/>
                    </a:lnTo>
                    <a:lnTo>
                      <a:pt x="1" y="69"/>
                    </a:lnTo>
                    <a:lnTo>
                      <a:pt x="52" y="69"/>
                    </a:lnTo>
                    <a:lnTo>
                      <a:pt x="52" y="70"/>
                    </a:lnTo>
                    <a:lnTo>
                      <a:pt x="0" y="7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34" name="Freeform 156"/>
              <p:cNvSpPr>
                <a:spLocks/>
              </p:cNvSpPr>
              <p:nvPr/>
            </p:nvSpPr>
            <p:spPr bwMode="auto">
              <a:xfrm>
                <a:off x="582" y="2102"/>
                <a:ext cx="56" cy="73"/>
              </a:xfrm>
              <a:custGeom>
                <a:avLst/>
                <a:gdLst>
                  <a:gd name="T0" fmla="*/ 0 w 56"/>
                  <a:gd name="T1" fmla="*/ 73 h 73"/>
                  <a:gd name="T2" fmla="*/ 0 w 56"/>
                  <a:gd name="T3" fmla="*/ 0 h 73"/>
                  <a:gd name="T4" fmla="*/ 43 w 56"/>
                  <a:gd name="T5" fmla="*/ 0 h 73"/>
                  <a:gd name="T6" fmla="*/ 42 w 56"/>
                  <a:gd name="T7" fmla="*/ 2 h 73"/>
                  <a:gd name="T8" fmla="*/ 1 w 56"/>
                  <a:gd name="T9" fmla="*/ 2 h 73"/>
                  <a:gd name="T10" fmla="*/ 1 w 56"/>
                  <a:gd name="T11" fmla="*/ 72 h 73"/>
                  <a:gd name="T12" fmla="*/ 53 w 56"/>
                  <a:gd name="T13" fmla="*/ 72 h 73"/>
                  <a:gd name="T14" fmla="*/ 54 w 56"/>
                  <a:gd name="T15" fmla="*/ 72 h 73"/>
                  <a:gd name="T16" fmla="*/ 56 w 56"/>
                  <a:gd name="T17" fmla="*/ 72 h 73"/>
                  <a:gd name="T18" fmla="*/ 56 w 56"/>
                  <a:gd name="T19" fmla="*/ 73 h 73"/>
                  <a:gd name="T20" fmla="*/ 0 w 56"/>
                  <a:gd name="T21" fmla="*/ 73 h 7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6" h="73">
                    <a:moveTo>
                      <a:pt x="0" y="73"/>
                    </a:moveTo>
                    <a:lnTo>
                      <a:pt x="0" y="0"/>
                    </a:lnTo>
                    <a:lnTo>
                      <a:pt x="43" y="0"/>
                    </a:lnTo>
                    <a:lnTo>
                      <a:pt x="42" y="2"/>
                    </a:lnTo>
                    <a:lnTo>
                      <a:pt x="1" y="2"/>
                    </a:lnTo>
                    <a:lnTo>
                      <a:pt x="1" y="72"/>
                    </a:lnTo>
                    <a:lnTo>
                      <a:pt x="53" y="72"/>
                    </a:lnTo>
                    <a:lnTo>
                      <a:pt x="54" y="72"/>
                    </a:lnTo>
                    <a:lnTo>
                      <a:pt x="56" y="72"/>
                    </a:lnTo>
                    <a:lnTo>
                      <a:pt x="56" y="73"/>
                    </a:lnTo>
                    <a:lnTo>
                      <a:pt x="0" y="73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3435" name="Picture 157"/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2" y="2111"/>
                <a:ext cx="63" cy="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436" name="Rectangle 158"/>
              <p:cNvSpPr>
                <a:spLocks noChangeArrowheads="1"/>
              </p:cNvSpPr>
              <p:nvPr/>
            </p:nvSpPr>
            <p:spPr bwMode="auto">
              <a:xfrm>
                <a:off x="580" y="2118"/>
                <a:ext cx="58" cy="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600">
                    <a:solidFill>
                      <a:srgbClr val="FFFFFF"/>
                    </a:solidFill>
                    <a:latin typeface="Myriad Pro" panose="020B0503030403020204" pitchFamily="34" charset="0"/>
                  </a:rPr>
                  <a:t>w</a:t>
                </a: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pic>
            <p:nvPicPr>
              <p:cNvPr id="3437" name="Picture 159"/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9" y="2112"/>
                <a:ext cx="68" cy="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438" name="Rectangle 160"/>
              <p:cNvSpPr>
                <a:spLocks noChangeArrowheads="1"/>
              </p:cNvSpPr>
              <p:nvPr/>
            </p:nvSpPr>
            <p:spPr bwMode="auto">
              <a:xfrm>
                <a:off x="4122" y="2091"/>
                <a:ext cx="7" cy="94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439" name="Rectangle 161"/>
              <p:cNvSpPr>
                <a:spLocks noChangeArrowheads="1"/>
              </p:cNvSpPr>
              <p:nvPr/>
            </p:nvSpPr>
            <p:spPr bwMode="auto">
              <a:xfrm>
                <a:off x="4002" y="2091"/>
                <a:ext cx="8" cy="9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440" name="Freeform 162"/>
              <p:cNvSpPr>
                <a:spLocks/>
              </p:cNvSpPr>
              <p:nvPr/>
            </p:nvSpPr>
            <p:spPr bwMode="auto">
              <a:xfrm>
                <a:off x="5657" y="2126"/>
                <a:ext cx="41" cy="23"/>
              </a:xfrm>
              <a:custGeom>
                <a:avLst/>
                <a:gdLst>
                  <a:gd name="T0" fmla="*/ 22 w 41"/>
                  <a:gd name="T1" fmla="*/ 0 h 23"/>
                  <a:gd name="T2" fmla="*/ 41 w 41"/>
                  <a:gd name="T3" fmla="*/ 0 h 23"/>
                  <a:gd name="T4" fmla="*/ 31 w 41"/>
                  <a:gd name="T5" fmla="*/ 12 h 23"/>
                  <a:gd name="T6" fmla="*/ 22 w 41"/>
                  <a:gd name="T7" fmla="*/ 23 h 23"/>
                  <a:gd name="T8" fmla="*/ 12 w 41"/>
                  <a:gd name="T9" fmla="*/ 12 h 23"/>
                  <a:gd name="T10" fmla="*/ 0 w 41"/>
                  <a:gd name="T11" fmla="*/ 0 h 23"/>
                  <a:gd name="T12" fmla="*/ 22 w 41"/>
                  <a:gd name="T13" fmla="*/ 0 h 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23">
                    <a:moveTo>
                      <a:pt x="22" y="0"/>
                    </a:moveTo>
                    <a:lnTo>
                      <a:pt x="41" y="0"/>
                    </a:lnTo>
                    <a:lnTo>
                      <a:pt x="31" y="12"/>
                    </a:lnTo>
                    <a:lnTo>
                      <a:pt x="22" y="23"/>
                    </a:lnTo>
                    <a:lnTo>
                      <a:pt x="12" y="12"/>
                    </a:lnTo>
                    <a:lnTo>
                      <a:pt x="0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3441" name="Picture 163"/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" y="2250"/>
                <a:ext cx="110" cy="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442" name="Freeform 164"/>
              <p:cNvSpPr>
                <a:spLocks/>
              </p:cNvSpPr>
              <p:nvPr/>
            </p:nvSpPr>
            <p:spPr bwMode="auto">
              <a:xfrm>
                <a:off x="58" y="2261"/>
                <a:ext cx="90" cy="84"/>
              </a:xfrm>
              <a:custGeom>
                <a:avLst/>
                <a:gdLst>
                  <a:gd name="T0" fmla="*/ 45 w 90"/>
                  <a:gd name="T1" fmla="*/ 0 h 84"/>
                  <a:gd name="T2" fmla="*/ 59 w 90"/>
                  <a:gd name="T3" fmla="*/ 27 h 84"/>
                  <a:gd name="T4" fmla="*/ 90 w 90"/>
                  <a:gd name="T5" fmla="*/ 32 h 84"/>
                  <a:gd name="T6" fmla="*/ 67 w 90"/>
                  <a:gd name="T7" fmla="*/ 54 h 84"/>
                  <a:gd name="T8" fmla="*/ 71 w 90"/>
                  <a:gd name="T9" fmla="*/ 84 h 84"/>
                  <a:gd name="T10" fmla="*/ 45 w 90"/>
                  <a:gd name="T11" fmla="*/ 69 h 84"/>
                  <a:gd name="T12" fmla="*/ 16 w 90"/>
                  <a:gd name="T13" fmla="*/ 84 h 84"/>
                  <a:gd name="T14" fmla="*/ 22 w 90"/>
                  <a:gd name="T15" fmla="*/ 54 h 84"/>
                  <a:gd name="T16" fmla="*/ 0 w 90"/>
                  <a:gd name="T17" fmla="*/ 32 h 84"/>
                  <a:gd name="T18" fmla="*/ 31 w 90"/>
                  <a:gd name="T19" fmla="*/ 27 h 84"/>
                  <a:gd name="T20" fmla="*/ 45 w 90"/>
                  <a:gd name="T21" fmla="*/ 0 h 8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90" h="84">
                    <a:moveTo>
                      <a:pt x="45" y="0"/>
                    </a:moveTo>
                    <a:lnTo>
                      <a:pt x="59" y="27"/>
                    </a:lnTo>
                    <a:lnTo>
                      <a:pt x="90" y="32"/>
                    </a:lnTo>
                    <a:lnTo>
                      <a:pt x="67" y="54"/>
                    </a:lnTo>
                    <a:lnTo>
                      <a:pt x="71" y="84"/>
                    </a:lnTo>
                    <a:lnTo>
                      <a:pt x="45" y="69"/>
                    </a:lnTo>
                    <a:lnTo>
                      <a:pt x="16" y="84"/>
                    </a:lnTo>
                    <a:lnTo>
                      <a:pt x="22" y="54"/>
                    </a:lnTo>
                    <a:lnTo>
                      <a:pt x="0" y="32"/>
                    </a:lnTo>
                    <a:lnTo>
                      <a:pt x="31" y="27"/>
                    </a:lnTo>
                    <a:lnTo>
                      <a:pt x="45" y="0"/>
                    </a:lnTo>
                    <a:close/>
                  </a:path>
                </a:pathLst>
              </a:custGeom>
              <a:noFill/>
              <a:ln w="4">
                <a:solidFill>
                  <a:srgbClr val="C3996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43" name="Freeform 165"/>
              <p:cNvSpPr>
                <a:spLocks/>
              </p:cNvSpPr>
              <p:nvPr/>
            </p:nvSpPr>
            <p:spPr bwMode="auto">
              <a:xfrm>
                <a:off x="4739" y="2296"/>
                <a:ext cx="4" cy="4"/>
              </a:xfrm>
              <a:custGeom>
                <a:avLst/>
                <a:gdLst>
                  <a:gd name="T0" fmla="*/ 0 w 4"/>
                  <a:gd name="T1" fmla="*/ 0 h 4"/>
                  <a:gd name="T2" fmla="*/ 4 w 4"/>
                  <a:gd name="T3" fmla="*/ 4 h 4"/>
                  <a:gd name="T4" fmla="*/ 0 w 4"/>
                  <a:gd name="T5" fmla="*/ 4 h 4"/>
                  <a:gd name="T6" fmla="*/ 0 w 4"/>
                  <a:gd name="T7" fmla="*/ 0 h 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" h="4">
                    <a:moveTo>
                      <a:pt x="0" y="0"/>
                    </a:moveTo>
                    <a:lnTo>
                      <a:pt x="4" y="4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44" name="Freeform 166"/>
              <p:cNvSpPr>
                <a:spLocks/>
              </p:cNvSpPr>
              <p:nvPr/>
            </p:nvSpPr>
            <p:spPr bwMode="auto">
              <a:xfrm>
                <a:off x="4737" y="2295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1 h 1"/>
                  <a:gd name="T4" fmla="*/ 0 w 2"/>
                  <a:gd name="T5" fmla="*/ 0 h 1"/>
                  <a:gd name="T6" fmla="*/ 2 w 2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2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45" name="Rectangle 167"/>
              <p:cNvSpPr>
                <a:spLocks noChangeArrowheads="1"/>
              </p:cNvSpPr>
              <p:nvPr/>
            </p:nvSpPr>
            <p:spPr bwMode="auto">
              <a:xfrm>
                <a:off x="4737" y="2300"/>
                <a:ext cx="2" cy="2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446" name="Freeform 168"/>
              <p:cNvSpPr>
                <a:spLocks/>
              </p:cNvSpPr>
              <p:nvPr/>
            </p:nvSpPr>
            <p:spPr bwMode="auto">
              <a:xfrm>
                <a:off x="4730" y="2302"/>
                <a:ext cx="9" cy="42"/>
              </a:xfrm>
              <a:custGeom>
                <a:avLst/>
                <a:gdLst>
                  <a:gd name="T0" fmla="*/ 9 w 9"/>
                  <a:gd name="T1" fmla="*/ 0 h 42"/>
                  <a:gd name="T2" fmla="*/ 9 w 9"/>
                  <a:gd name="T3" fmla="*/ 39 h 42"/>
                  <a:gd name="T4" fmla="*/ 9 w 9"/>
                  <a:gd name="T5" fmla="*/ 42 h 42"/>
                  <a:gd name="T6" fmla="*/ 0 w 9"/>
                  <a:gd name="T7" fmla="*/ 42 h 42"/>
                  <a:gd name="T8" fmla="*/ 0 w 9"/>
                  <a:gd name="T9" fmla="*/ 39 h 42"/>
                  <a:gd name="T10" fmla="*/ 7 w 9"/>
                  <a:gd name="T11" fmla="*/ 39 h 42"/>
                  <a:gd name="T12" fmla="*/ 7 w 9"/>
                  <a:gd name="T13" fmla="*/ 38 h 42"/>
                  <a:gd name="T14" fmla="*/ 7 w 9"/>
                  <a:gd name="T15" fmla="*/ 0 h 42"/>
                  <a:gd name="T16" fmla="*/ 9 w 9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9" h="42">
                    <a:moveTo>
                      <a:pt x="9" y="0"/>
                    </a:moveTo>
                    <a:lnTo>
                      <a:pt x="9" y="39"/>
                    </a:lnTo>
                    <a:lnTo>
                      <a:pt x="9" y="42"/>
                    </a:lnTo>
                    <a:lnTo>
                      <a:pt x="0" y="42"/>
                    </a:lnTo>
                    <a:lnTo>
                      <a:pt x="0" y="39"/>
                    </a:lnTo>
                    <a:lnTo>
                      <a:pt x="7" y="39"/>
                    </a:lnTo>
                    <a:lnTo>
                      <a:pt x="7" y="38"/>
                    </a:lnTo>
                    <a:lnTo>
                      <a:pt x="7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47" name="Freeform 169"/>
              <p:cNvSpPr>
                <a:spLocks/>
              </p:cNvSpPr>
              <p:nvPr/>
            </p:nvSpPr>
            <p:spPr bwMode="auto">
              <a:xfrm>
                <a:off x="4734" y="2295"/>
                <a:ext cx="5" cy="5"/>
              </a:xfrm>
              <a:custGeom>
                <a:avLst/>
                <a:gdLst>
                  <a:gd name="T0" fmla="*/ 5 w 5"/>
                  <a:gd name="T1" fmla="*/ 1 h 5"/>
                  <a:gd name="T2" fmla="*/ 5 w 5"/>
                  <a:gd name="T3" fmla="*/ 5 h 5"/>
                  <a:gd name="T4" fmla="*/ 3 w 5"/>
                  <a:gd name="T5" fmla="*/ 5 h 5"/>
                  <a:gd name="T6" fmla="*/ 0 w 5"/>
                  <a:gd name="T7" fmla="*/ 0 h 5"/>
                  <a:gd name="T8" fmla="*/ 3 w 5"/>
                  <a:gd name="T9" fmla="*/ 0 h 5"/>
                  <a:gd name="T10" fmla="*/ 5 w 5"/>
                  <a:gd name="T11" fmla="*/ 1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" h="5">
                    <a:moveTo>
                      <a:pt x="5" y="1"/>
                    </a:moveTo>
                    <a:lnTo>
                      <a:pt x="5" y="5"/>
                    </a:lnTo>
                    <a:lnTo>
                      <a:pt x="3" y="5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5" y="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48" name="Freeform 170"/>
              <p:cNvSpPr>
                <a:spLocks/>
              </p:cNvSpPr>
              <p:nvPr/>
            </p:nvSpPr>
            <p:spPr bwMode="auto">
              <a:xfrm>
                <a:off x="4727" y="2312"/>
                <a:ext cx="3" cy="28"/>
              </a:xfrm>
              <a:custGeom>
                <a:avLst/>
                <a:gdLst>
                  <a:gd name="T0" fmla="*/ 3 w 3"/>
                  <a:gd name="T1" fmla="*/ 0 h 28"/>
                  <a:gd name="T2" fmla="*/ 3 w 3"/>
                  <a:gd name="T3" fmla="*/ 28 h 28"/>
                  <a:gd name="T4" fmla="*/ 0 w 3"/>
                  <a:gd name="T5" fmla="*/ 28 h 28"/>
                  <a:gd name="T6" fmla="*/ 0 w 3"/>
                  <a:gd name="T7" fmla="*/ 3 h 28"/>
                  <a:gd name="T8" fmla="*/ 0 w 3"/>
                  <a:gd name="T9" fmla="*/ 0 h 28"/>
                  <a:gd name="T10" fmla="*/ 3 w 3"/>
                  <a:gd name="T11" fmla="*/ 0 h 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28">
                    <a:moveTo>
                      <a:pt x="3" y="0"/>
                    </a:moveTo>
                    <a:lnTo>
                      <a:pt x="3" y="28"/>
                    </a:lnTo>
                    <a:lnTo>
                      <a:pt x="0" y="28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49" name="Rectangle 171"/>
              <p:cNvSpPr>
                <a:spLocks noChangeArrowheads="1"/>
              </p:cNvSpPr>
              <p:nvPr/>
            </p:nvSpPr>
            <p:spPr bwMode="auto">
              <a:xfrm>
                <a:off x="4727" y="2340"/>
                <a:ext cx="3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450" name="Rectangle 172"/>
              <p:cNvSpPr>
                <a:spLocks noChangeArrowheads="1"/>
              </p:cNvSpPr>
              <p:nvPr/>
            </p:nvSpPr>
            <p:spPr bwMode="auto">
              <a:xfrm>
                <a:off x="4716" y="2316"/>
                <a:ext cx="10" cy="24"/>
              </a:xfrm>
              <a:prstGeom prst="rect">
                <a:avLst/>
              </a:pr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451" name="Freeform 173"/>
              <p:cNvSpPr>
                <a:spLocks/>
              </p:cNvSpPr>
              <p:nvPr/>
            </p:nvSpPr>
            <p:spPr bwMode="auto">
              <a:xfrm>
                <a:off x="4713" y="2315"/>
                <a:ext cx="14" cy="25"/>
              </a:xfrm>
              <a:custGeom>
                <a:avLst/>
                <a:gdLst>
                  <a:gd name="T0" fmla="*/ 14 w 14"/>
                  <a:gd name="T1" fmla="*/ 0 h 25"/>
                  <a:gd name="T2" fmla="*/ 14 w 14"/>
                  <a:gd name="T3" fmla="*/ 25 h 25"/>
                  <a:gd name="T4" fmla="*/ 13 w 14"/>
                  <a:gd name="T5" fmla="*/ 25 h 25"/>
                  <a:gd name="T6" fmla="*/ 13 w 14"/>
                  <a:gd name="T7" fmla="*/ 1 h 25"/>
                  <a:gd name="T8" fmla="*/ 3 w 14"/>
                  <a:gd name="T9" fmla="*/ 1 h 25"/>
                  <a:gd name="T10" fmla="*/ 3 w 14"/>
                  <a:gd name="T11" fmla="*/ 25 h 25"/>
                  <a:gd name="T12" fmla="*/ 0 w 14"/>
                  <a:gd name="T13" fmla="*/ 25 h 25"/>
                  <a:gd name="T14" fmla="*/ 0 w 14"/>
                  <a:gd name="T15" fmla="*/ 0 h 25"/>
                  <a:gd name="T16" fmla="*/ 14 w 14"/>
                  <a:gd name="T17" fmla="*/ 0 h 2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4" h="25">
                    <a:moveTo>
                      <a:pt x="14" y="0"/>
                    </a:moveTo>
                    <a:lnTo>
                      <a:pt x="14" y="25"/>
                    </a:lnTo>
                    <a:lnTo>
                      <a:pt x="13" y="25"/>
                    </a:lnTo>
                    <a:lnTo>
                      <a:pt x="13" y="1"/>
                    </a:lnTo>
                    <a:lnTo>
                      <a:pt x="3" y="1"/>
                    </a:lnTo>
                    <a:lnTo>
                      <a:pt x="3" y="25"/>
                    </a:lnTo>
                    <a:lnTo>
                      <a:pt x="0" y="25"/>
                    </a:lnTo>
                    <a:lnTo>
                      <a:pt x="0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52" name="Freeform 174"/>
              <p:cNvSpPr>
                <a:spLocks/>
              </p:cNvSpPr>
              <p:nvPr/>
            </p:nvSpPr>
            <p:spPr bwMode="auto">
              <a:xfrm>
                <a:off x="4713" y="2340"/>
                <a:ext cx="14" cy="1"/>
              </a:xfrm>
              <a:custGeom>
                <a:avLst/>
                <a:gdLst>
                  <a:gd name="T0" fmla="*/ 14 w 14"/>
                  <a:gd name="T1" fmla="*/ 0 h 1"/>
                  <a:gd name="T2" fmla="*/ 14 w 14"/>
                  <a:gd name="T3" fmla="*/ 1 h 1"/>
                  <a:gd name="T4" fmla="*/ 0 w 14"/>
                  <a:gd name="T5" fmla="*/ 1 h 1"/>
                  <a:gd name="T6" fmla="*/ 0 w 14"/>
                  <a:gd name="T7" fmla="*/ 0 h 1"/>
                  <a:gd name="T8" fmla="*/ 3 w 14"/>
                  <a:gd name="T9" fmla="*/ 0 h 1"/>
                  <a:gd name="T10" fmla="*/ 13 w 14"/>
                  <a:gd name="T11" fmla="*/ 0 h 1"/>
                  <a:gd name="T12" fmla="*/ 14 w 14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4" h="1">
                    <a:moveTo>
                      <a:pt x="14" y="0"/>
                    </a:moveTo>
                    <a:lnTo>
                      <a:pt x="14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13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53" name="Freeform 175"/>
              <p:cNvSpPr>
                <a:spLocks/>
              </p:cNvSpPr>
              <p:nvPr/>
            </p:nvSpPr>
            <p:spPr bwMode="auto">
              <a:xfrm>
                <a:off x="4712" y="2312"/>
                <a:ext cx="15" cy="28"/>
              </a:xfrm>
              <a:custGeom>
                <a:avLst/>
                <a:gdLst>
                  <a:gd name="T0" fmla="*/ 15 w 15"/>
                  <a:gd name="T1" fmla="*/ 0 h 28"/>
                  <a:gd name="T2" fmla="*/ 15 w 15"/>
                  <a:gd name="T3" fmla="*/ 3 h 28"/>
                  <a:gd name="T4" fmla="*/ 1 w 15"/>
                  <a:gd name="T5" fmla="*/ 3 h 28"/>
                  <a:gd name="T6" fmla="*/ 1 w 15"/>
                  <a:gd name="T7" fmla="*/ 28 h 28"/>
                  <a:gd name="T8" fmla="*/ 0 w 15"/>
                  <a:gd name="T9" fmla="*/ 28 h 28"/>
                  <a:gd name="T10" fmla="*/ 0 w 15"/>
                  <a:gd name="T11" fmla="*/ 0 h 28"/>
                  <a:gd name="T12" fmla="*/ 15 w 15"/>
                  <a:gd name="T13" fmla="*/ 0 h 2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" h="28">
                    <a:moveTo>
                      <a:pt x="15" y="0"/>
                    </a:moveTo>
                    <a:lnTo>
                      <a:pt x="15" y="3"/>
                    </a:lnTo>
                    <a:lnTo>
                      <a:pt x="1" y="3"/>
                    </a:lnTo>
                    <a:lnTo>
                      <a:pt x="1" y="28"/>
                    </a:lnTo>
                    <a:lnTo>
                      <a:pt x="0" y="28"/>
                    </a:lnTo>
                    <a:lnTo>
                      <a:pt x="0" y="0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54" name="Rectangle 176"/>
              <p:cNvSpPr>
                <a:spLocks noChangeArrowheads="1"/>
              </p:cNvSpPr>
              <p:nvPr/>
            </p:nvSpPr>
            <p:spPr bwMode="auto">
              <a:xfrm>
                <a:off x="4712" y="2340"/>
                <a:ext cx="1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455" name="Freeform 177"/>
              <p:cNvSpPr>
                <a:spLocks/>
              </p:cNvSpPr>
              <p:nvPr/>
            </p:nvSpPr>
            <p:spPr bwMode="auto">
              <a:xfrm>
                <a:off x="4712" y="2341"/>
                <a:ext cx="18" cy="3"/>
              </a:xfrm>
              <a:custGeom>
                <a:avLst/>
                <a:gdLst>
                  <a:gd name="T0" fmla="*/ 18 w 18"/>
                  <a:gd name="T1" fmla="*/ 0 h 3"/>
                  <a:gd name="T2" fmla="*/ 18 w 18"/>
                  <a:gd name="T3" fmla="*/ 3 h 3"/>
                  <a:gd name="T4" fmla="*/ 0 w 18"/>
                  <a:gd name="T5" fmla="*/ 3 h 3"/>
                  <a:gd name="T6" fmla="*/ 0 w 18"/>
                  <a:gd name="T7" fmla="*/ 0 h 3"/>
                  <a:gd name="T8" fmla="*/ 1 w 18"/>
                  <a:gd name="T9" fmla="*/ 0 h 3"/>
                  <a:gd name="T10" fmla="*/ 15 w 18"/>
                  <a:gd name="T11" fmla="*/ 0 h 3"/>
                  <a:gd name="T12" fmla="*/ 18 w 18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8" h="3">
                    <a:moveTo>
                      <a:pt x="18" y="0"/>
                    </a:moveTo>
                    <a:lnTo>
                      <a:pt x="18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5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56" name="Rectangle 178"/>
              <p:cNvSpPr>
                <a:spLocks noChangeArrowheads="1"/>
              </p:cNvSpPr>
              <p:nvPr/>
            </p:nvSpPr>
            <p:spPr bwMode="auto">
              <a:xfrm>
                <a:off x="4688" y="2316"/>
                <a:ext cx="10" cy="8"/>
              </a:xfrm>
              <a:prstGeom prst="rect">
                <a:avLst/>
              </a:pr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457" name="Freeform 179"/>
              <p:cNvSpPr>
                <a:spLocks/>
              </p:cNvSpPr>
              <p:nvPr/>
            </p:nvSpPr>
            <p:spPr bwMode="auto">
              <a:xfrm>
                <a:off x="4692" y="2268"/>
                <a:ext cx="45" cy="27"/>
              </a:xfrm>
              <a:custGeom>
                <a:avLst/>
                <a:gdLst>
                  <a:gd name="T0" fmla="*/ 0 w 45"/>
                  <a:gd name="T1" fmla="*/ 13 h 27"/>
                  <a:gd name="T2" fmla="*/ 16 w 45"/>
                  <a:gd name="T3" fmla="*/ 0 h 27"/>
                  <a:gd name="T4" fmla="*/ 33 w 45"/>
                  <a:gd name="T5" fmla="*/ 16 h 27"/>
                  <a:gd name="T6" fmla="*/ 45 w 45"/>
                  <a:gd name="T7" fmla="*/ 27 h 27"/>
                  <a:gd name="T8" fmla="*/ 42 w 45"/>
                  <a:gd name="T9" fmla="*/ 27 h 27"/>
                  <a:gd name="T10" fmla="*/ 31 w 45"/>
                  <a:gd name="T11" fmla="*/ 17 h 27"/>
                  <a:gd name="T12" fmla="*/ 16 w 45"/>
                  <a:gd name="T13" fmla="*/ 3 h 27"/>
                  <a:gd name="T14" fmla="*/ 0 w 45"/>
                  <a:gd name="T15" fmla="*/ 17 h 27"/>
                  <a:gd name="T16" fmla="*/ 0 w 45"/>
                  <a:gd name="T17" fmla="*/ 13 h 2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5" h="27">
                    <a:moveTo>
                      <a:pt x="0" y="13"/>
                    </a:moveTo>
                    <a:lnTo>
                      <a:pt x="16" y="0"/>
                    </a:lnTo>
                    <a:lnTo>
                      <a:pt x="33" y="16"/>
                    </a:lnTo>
                    <a:lnTo>
                      <a:pt x="45" y="27"/>
                    </a:lnTo>
                    <a:lnTo>
                      <a:pt x="42" y="27"/>
                    </a:lnTo>
                    <a:lnTo>
                      <a:pt x="31" y="17"/>
                    </a:lnTo>
                    <a:lnTo>
                      <a:pt x="16" y="3"/>
                    </a:lnTo>
                    <a:lnTo>
                      <a:pt x="0" y="17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58" name="Freeform 180"/>
              <p:cNvSpPr>
                <a:spLocks/>
              </p:cNvSpPr>
              <p:nvPr/>
            </p:nvSpPr>
            <p:spPr bwMode="auto">
              <a:xfrm>
                <a:off x="4692" y="2265"/>
                <a:ext cx="56" cy="37"/>
              </a:xfrm>
              <a:custGeom>
                <a:avLst/>
                <a:gdLst>
                  <a:gd name="T0" fmla="*/ 0 w 56"/>
                  <a:gd name="T1" fmla="*/ 13 h 37"/>
                  <a:gd name="T2" fmla="*/ 14 w 56"/>
                  <a:gd name="T3" fmla="*/ 0 h 37"/>
                  <a:gd name="T4" fmla="*/ 16 w 56"/>
                  <a:gd name="T5" fmla="*/ 0 h 37"/>
                  <a:gd name="T6" fmla="*/ 34 w 56"/>
                  <a:gd name="T7" fmla="*/ 17 h 37"/>
                  <a:gd name="T8" fmla="*/ 56 w 56"/>
                  <a:gd name="T9" fmla="*/ 37 h 37"/>
                  <a:gd name="T10" fmla="*/ 47 w 56"/>
                  <a:gd name="T11" fmla="*/ 37 h 37"/>
                  <a:gd name="T12" fmla="*/ 47 w 56"/>
                  <a:gd name="T13" fmla="*/ 35 h 37"/>
                  <a:gd name="T14" fmla="*/ 51 w 56"/>
                  <a:gd name="T15" fmla="*/ 35 h 37"/>
                  <a:gd name="T16" fmla="*/ 47 w 56"/>
                  <a:gd name="T17" fmla="*/ 31 h 37"/>
                  <a:gd name="T18" fmla="*/ 47 w 56"/>
                  <a:gd name="T19" fmla="*/ 30 h 37"/>
                  <a:gd name="T20" fmla="*/ 45 w 56"/>
                  <a:gd name="T21" fmla="*/ 30 h 37"/>
                  <a:gd name="T22" fmla="*/ 33 w 56"/>
                  <a:gd name="T23" fmla="*/ 19 h 37"/>
                  <a:gd name="T24" fmla="*/ 16 w 56"/>
                  <a:gd name="T25" fmla="*/ 3 h 37"/>
                  <a:gd name="T26" fmla="*/ 0 w 56"/>
                  <a:gd name="T27" fmla="*/ 16 h 37"/>
                  <a:gd name="T28" fmla="*/ 0 w 56"/>
                  <a:gd name="T29" fmla="*/ 13 h 3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56" h="37">
                    <a:moveTo>
                      <a:pt x="0" y="13"/>
                    </a:moveTo>
                    <a:lnTo>
                      <a:pt x="14" y="0"/>
                    </a:lnTo>
                    <a:lnTo>
                      <a:pt x="16" y="0"/>
                    </a:lnTo>
                    <a:lnTo>
                      <a:pt x="34" y="17"/>
                    </a:lnTo>
                    <a:lnTo>
                      <a:pt x="56" y="37"/>
                    </a:lnTo>
                    <a:lnTo>
                      <a:pt x="47" y="37"/>
                    </a:lnTo>
                    <a:lnTo>
                      <a:pt x="47" y="35"/>
                    </a:lnTo>
                    <a:lnTo>
                      <a:pt x="51" y="35"/>
                    </a:lnTo>
                    <a:lnTo>
                      <a:pt x="47" y="31"/>
                    </a:lnTo>
                    <a:lnTo>
                      <a:pt x="47" y="30"/>
                    </a:lnTo>
                    <a:lnTo>
                      <a:pt x="45" y="30"/>
                    </a:lnTo>
                    <a:lnTo>
                      <a:pt x="33" y="19"/>
                    </a:lnTo>
                    <a:lnTo>
                      <a:pt x="16" y="3"/>
                    </a:lnTo>
                    <a:lnTo>
                      <a:pt x="0" y="16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59" name="Freeform 181"/>
              <p:cNvSpPr>
                <a:spLocks/>
              </p:cNvSpPr>
              <p:nvPr/>
            </p:nvSpPr>
            <p:spPr bwMode="auto">
              <a:xfrm>
                <a:off x="4691" y="2281"/>
                <a:ext cx="1" cy="5"/>
              </a:xfrm>
              <a:custGeom>
                <a:avLst/>
                <a:gdLst>
                  <a:gd name="T0" fmla="*/ 1 w 1"/>
                  <a:gd name="T1" fmla="*/ 0 h 5"/>
                  <a:gd name="T2" fmla="*/ 1 w 1"/>
                  <a:gd name="T3" fmla="*/ 4 h 5"/>
                  <a:gd name="T4" fmla="*/ 0 w 1"/>
                  <a:gd name="T5" fmla="*/ 4 h 5"/>
                  <a:gd name="T6" fmla="*/ 0 w 1"/>
                  <a:gd name="T7" fmla="*/ 5 h 5"/>
                  <a:gd name="T8" fmla="*/ 0 w 1"/>
                  <a:gd name="T9" fmla="*/ 3 h 5"/>
                  <a:gd name="T10" fmla="*/ 1 w 1"/>
                  <a:gd name="T11" fmla="*/ 0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" h="5">
                    <a:moveTo>
                      <a:pt x="1" y="0"/>
                    </a:moveTo>
                    <a:lnTo>
                      <a:pt x="1" y="4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60" name="Freeform 182"/>
              <p:cNvSpPr>
                <a:spLocks/>
              </p:cNvSpPr>
              <p:nvPr/>
            </p:nvSpPr>
            <p:spPr bwMode="auto">
              <a:xfrm>
                <a:off x="4691" y="2278"/>
                <a:ext cx="1" cy="6"/>
              </a:xfrm>
              <a:custGeom>
                <a:avLst/>
                <a:gdLst>
                  <a:gd name="T0" fmla="*/ 1 w 1"/>
                  <a:gd name="T1" fmla="*/ 0 h 6"/>
                  <a:gd name="T2" fmla="*/ 1 w 1"/>
                  <a:gd name="T3" fmla="*/ 3 h 6"/>
                  <a:gd name="T4" fmla="*/ 0 w 1"/>
                  <a:gd name="T5" fmla="*/ 6 h 6"/>
                  <a:gd name="T6" fmla="*/ 0 w 1"/>
                  <a:gd name="T7" fmla="*/ 3 h 6"/>
                  <a:gd name="T8" fmla="*/ 1 w 1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6">
                    <a:moveTo>
                      <a:pt x="1" y="0"/>
                    </a:moveTo>
                    <a:lnTo>
                      <a:pt x="1" y="3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61" name="Freeform 183"/>
              <p:cNvSpPr>
                <a:spLocks/>
              </p:cNvSpPr>
              <p:nvPr/>
            </p:nvSpPr>
            <p:spPr bwMode="auto">
              <a:xfrm>
                <a:off x="4688" y="2284"/>
                <a:ext cx="3" cy="4"/>
              </a:xfrm>
              <a:custGeom>
                <a:avLst/>
                <a:gdLst>
                  <a:gd name="T0" fmla="*/ 3 w 3"/>
                  <a:gd name="T1" fmla="*/ 0 h 4"/>
                  <a:gd name="T2" fmla="*/ 3 w 3"/>
                  <a:gd name="T3" fmla="*/ 2 h 4"/>
                  <a:gd name="T4" fmla="*/ 0 w 3"/>
                  <a:gd name="T5" fmla="*/ 4 h 4"/>
                  <a:gd name="T6" fmla="*/ 0 w 3"/>
                  <a:gd name="T7" fmla="*/ 1 h 4"/>
                  <a:gd name="T8" fmla="*/ 1 w 3"/>
                  <a:gd name="T9" fmla="*/ 0 h 4"/>
                  <a:gd name="T10" fmla="*/ 3 w 3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4">
                    <a:moveTo>
                      <a:pt x="3" y="0"/>
                    </a:moveTo>
                    <a:lnTo>
                      <a:pt x="3" y="2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62" name="Freeform 184"/>
              <p:cNvSpPr>
                <a:spLocks/>
              </p:cNvSpPr>
              <p:nvPr/>
            </p:nvSpPr>
            <p:spPr bwMode="auto">
              <a:xfrm>
                <a:off x="4688" y="2281"/>
                <a:ext cx="3" cy="4"/>
              </a:xfrm>
              <a:custGeom>
                <a:avLst/>
                <a:gdLst>
                  <a:gd name="T0" fmla="*/ 3 w 3"/>
                  <a:gd name="T1" fmla="*/ 0 h 4"/>
                  <a:gd name="T2" fmla="*/ 3 w 3"/>
                  <a:gd name="T3" fmla="*/ 3 h 4"/>
                  <a:gd name="T4" fmla="*/ 1 w 3"/>
                  <a:gd name="T5" fmla="*/ 3 h 4"/>
                  <a:gd name="T6" fmla="*/ 0 w 3"/>
                  <a:gd name="T7" fmla="*/ 4 h 4"/>
                  <a:gd name="T8" fmla="*/ 0 w 3"/>
                  <a:gd name="T9" fmla="*/ 1 h 4"/>
                  <a:gd name="T10" fmla="*/ 0 w 3"/>
                  <a:gd name="T11" fmla="*/ 1 h 4"/>
                  <a:gd name="T12" fmla="*/ 3 w 3"/>
                  <a:gd name="T13" fmla="*/ 0 h 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4">
                    <a:moveTo>
                      <a:pt x="3" y="0"/>
                    </a:moveTo>
                    <a:lnTo>
                      <a:pt x="3" y="3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63" name="Freeform 185"/>
              <p:cNvSpPr>
                <a:spLocks/>
              </p:cNvSpPr>
              <p:nvPr/>
            </p:nvSpPr>
            <p:spPr bwMode="auto">
              <a:xfrm>
                <a:off x="4682" y="2271"/>
                <a:ext cx="6" cy="17"/>
              </a:xfrm>
              <a:custGeom>
                <a:avLst/>
                <a:gdLst>
                  <a:gd name="T0" fmla="*/ 6 w 6"/>
                  <a:gd name="T1" fmla="*/ 0 h 17"/>
                  <a:gd name="T2" fmla="*/ 6 w 6"/>
                  <a:gd name="T3" fmla="*/ 11 h 17"/>
                  <a:gd name="T4" fmla="*/ 0 w 6"/>
                  <a:gd name="T5" fmla="*/ 17 h 17"/>
                  <a:gd name="T6" fmla="*/ 0 w 6"/>
                  <a:gd name="T7" fmla="*/ 0 h 17"/>
                  <a:gd name="T8" fmla="*/ 6 w 6"/>
                  <a:gd name="T9" fmla="*/ 0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7">
                    <a:moveTo>
                      <a:pt x="6" y="0"/>
                    </a:moveTo>
                    <a:lnTo>
                      <a:pt x="6" y="11"/>
                    </a:lnTo>
                    <a:lnTo>
                      <a:pt x="0" y="17"/>
                    </a:lnTo>
                    <a:lnTo>
                      <a:pt x="0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64" name="Freeform 186"/>
              <p:cNvSpPr>
                <a:spLocks/>
              </p:cNvSpPr>
              <p:nvPr/>
            </p:nvSpPr>
            <p:spPr bwMode="auto">
              <a:xfrm>
                <a:off x="4682" y="2285"/>
                <a:ext cx="6" cy="6"/>
              </a:xfrm>
              <a:custGeom>
                <a:avLst/>
                <a:gdLst>
                  <a:gd name="T0" fmla="*/ 6 w 6"/>
                  <a:gd name="T1" fmla="*/ 0 h 6"/>
                  <a:gd name="T2" fmla="*/ 6 w 6"/>
                  <a:gd name="T3" fmla="*/ 3 h 6"/>
                  <a:gd name="T4" fmla="*/ 5 w 6"/>
                  <a:gd name="T5" fmla="*/ 6 h 6"/>
                  <a:gd name="T6" fmla="*/ 0 w 6"/>
                  <a:gd name="T7" fmla="*/ 6 h 6"/>
                  <a:gd name="T8" fmla="*/ 6 w 6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0"/>
                    </a:moveTo>
                    <a:lnTo>
                      <a:pt x="6" y="3"/>
                    </a:lnTo>
                    <a:lnTo>
                      <a:pt x="5" y="6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65" name="Freeform 187"/>
              <p:cNvSpPr>
                <a:spLocks noEditPoints="1"/>
              </p:cNvSpPr>
              <p:nvPr/>
            </p:nvSpPr>
            <p:spPr bwMode="auto">
              <a:xfrm>
                <a:off x="4685" y="2315"/>
                <a:ext cx="16" cy="12"/>
              </a:xfrm>
              <a:custGeom>
                <a:avLst/>
                <a:gdLst>
                  <a:gd name="T0" fmla="*/ 0 w 16"/>
                  <a:gd name="T1" fmla="*/ 0 h 12"/>
                  <a:gd name="T2" fmla="*/ 16 w 16"/>
                  <a:gd name="T3" fmla="*/ 0 h 12"/>
                  <a:gd name="T4" fmla="*/ 16 w 16"/>
                  <a:gd name="T5" fmla="*/ 12 h 12"/>
                  <a:gd name="T6" fmla="*/ 16 w 16"/>
                  <a:gd name="T7" fmla="*/ 12 h 12"/>
                  <a:gd name="T8" fmla="*/ 0 w 16"/>
                  <a:gd name="T9" fmla="*/ 12 h 12"/>
                  <a:gd name="T10" fmla="*/ 0 w 16"/>
                  <a:gd name="T11" fmla="*/ 0 h 12"/>
                  <a:gd name="T12" fmla="*/ 13 w 16"/>
                  <a:gd name="T13" fmla="*/ 1 h 12"/>
                  <a:gd name="T14" fmla="*/ 3 w 16"/>
                  <a:gd name="T15" fmla="*/ 1 h 12"/>
                  <a:gd name="T16" fmla="*/ 3 w 16"/>
                  <a:gd name="T17" fmla="*/ 9 h 12"/>
                  <a:gd name="T18" fmla="*/ 13 w 16"/>
                  <a:gd name="T19" fmla="*/ 9 h 12"/>
                  <a:gd name="T20" fmla="*/ 13 w 16"/>
                  <a:gd name="T21" fmla="*/ 1 h 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6" h="12">
                    <a:moveTo>
                      <a:pt x="0" y="0"/>
                    </a:moveTo>
                    <a:lnTo>
                      <a:pt x="16" y="0"/>
                    </a:lnTo>
                    <a:lnTo>
                      <a:pt x="16" y="12"/>
                    </a:lnTo>
                    <a:lnTo>
                      <a:pt x="0" y="12"/>
                    </a:lnTo>
                    <a:lnTo>
                      <a:pt x="0" y="0"/>
                    </a:lnTo>
                    <a:close/>
                    <a:moveTo>
                      <a:pt x="13" y="1"/>
                    </a:moveTo>
                    <a:lnTo>
                      <a:pt x="3" y="1"/>
                    </a:lnTo>
                    <a:lnTo>
                      <a:pt x="3" y="9"/>
                    </a:lnTo>
                    <a:lnTo>
                      <a:pt x="13" y="9"/>
                    </a:lnTo>
                    <a:lnTo>
                      <a:pt x="13" y="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66" name="Freeform 188"/>
              <p:cNvSpPr>
                <a:spLocks noEditPoints="1"/>
              </p:cNvSpPr>
              <p:nvPr/>
            </p:nvSpPr>
            <p:spPr bwMode="auto">
              <a:xfrm>
                <a:off x="4684" y="2312"/>
                <a:ext cx="20" cy="17"/>
              </a:xfrm>
              <a:custGeom>
                <a:avLst/>
                <a:gdLst>
                  <a:gd name="T0" fmla="*/ 0 w 20"/>
                  <a:gd name="T1" fmla="*/ 0 h 17"/>
                  <a:gd name="T2" fmla="*/ 20 w 20"/>
                  <a:gd name="T3" fmla="*/ 0 h 17"/>
                  <a:gd name="T4" fmla="*/ 20 w 20"/>
                  <a:gd name="T5" fmla="*/ 15 h 17"/>
                  <a:gd name="T6" fmla="*/ 20 w 20"/>
                  <a:gd name="T7" fmla="*/ 17 h 17"/>
                  <a:gd name="T8" fmla="*/ 0 w 20"/>
                  <a:gd name="T9" fmla="*/ 17 h 17"/>
                  <a:gd name="T10" fmla="*/ 0 w 20"/>
                  <a:gd name="T11" fmla="*/ 0 h 17"/>
                  <a:gd name="T12" fmla="*/ 1 w 20"/>
                  <a:gd name="T13" fmla="*/ 15 h 17"/>
                  <a:gd name="T14" fmla="*/ 17 w 20"/>
                  <a:gd name="T15" fmla="*/ 15 h 17"/>
                  <a:gd name="T16" fmla="*/ 17 w 20"/>
                  <a:gd name="T17" fmla="*/ 15 h 17"/>
                  <a:gd name="T18" fmla="*/ 17 w 20"/>
                  <a:gd name="T19" fmla="*/ 3 h 17"/>
                  <a:gd name="T20" fmla="*/ 1 w 20"/>
                  <a:gd name="T21" fmla="*/ 3 h 17"/>
                  <a:gd name="T22" fmla="*/ 1 w 20"/>
                  <a:gd name="T23" fmla="*/ 15 h 1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0" h="17">
                    <a:moveTo>
                      <a:pt x="0" y="0"/>
                    </a:moveTo>
                    <a:lnTo>
                      <a:pt x="20" y="0"/>
                    </a:lnTo>
                    <a:lnTo>
                      <a:pt x="20" y="15"/>
                    </a:lnTo>
                    <a:lnTo>
                      <a:pt x="20" y="17"/>
                    </a:lnTo>
                    <a:lnTo>
                      <a:pt x="0" y="17"/>
                    </a:lnTo>
                    <a:lnTo>
                      <a:pt x="0" y="0"/>
                    </a:lnTo>
                    <a:close/>
                    <a:moveTo>
                      <a:pt x="1" y="15"/>
                    </a:moveTo>
                    <a:lnTo>
                      <a:pt x="17" y="15"/>
                    </a:lnTo>
                    <a:lnTo>
                      <a:pt x="17" y="3"/>
                    </a:lnTo>
                    <a:lnTo>
                      <a:pt x="1" y="3"/>
                    </a:lnTo>
                    <a:lnTo>
                      <a:pt x="1" y="15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67" name="Freeform 189"/>
              <p:cNvSpPr>
                <a:spLocks/>
              </p:cNvSpPr>
              <p:nvPr/>
            </p:nvSpPr>
            <p:spPr bwMode="auto">
              <a:xfrm>
                <a:off x="4682" y="2282"/>
                <a:ext cx="6" cy="9"/>
              </a:xfrm>
              <a:custGeom>
                <a:avLst/>
                <a:gdLst>
                  <a:gd name="T0" fmla="*/ 6 w 6"/>
                  <a:gd name="T1" fmla="*/ 0 h 9"/>
                  <a:gd name="T2" fmla="*/ 6 w 6"/>
                  <a:gd name="T3" fmla="*/ 3 h 9"/>
                  <a:gd name="T4" fmla="*/ 0 w 6"/>
                  <a:gd name="T5" fmla="*/ 9 h 9"/>
                  <a:gd name="T6" fmla="*/ 0 w 6"/>
                  <a:gd name="T7" fmla="*/ 9 h 9"/>
                  <a:gd name="T8" fmla="*/ 0 w 6"/>
                  <a:gd name="T9" fmla="*/ 6 h 9"/>
                  <a:gd name="T10" fmla="*/ 6 w 6"/>
                  <a:gd name="T11" fmla="*/ 0 h 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" h="9">
                    <a:moveTo>
                      <a:pt x="6" y="0"/>
                    </a:moveTo>
                    <a:lnTo>
                      <a:pt x="6" y="3"/>
                    </a:lnTo>
                    <a:lnTo>
                      <a:pt x="0" y="9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68" name="Freeform 190"/>
              <p:cNvSpPr>
                <a:spLocks/>
              </p:cNvSpPr>
              <p:nvPr/>
            </p:nvSpPr>
            <p:spPr bwMode="auto">
              <a:xfrm>
                <a:off x="4681" y="2291"/>
                <a:ext cx="6" cy="1"/>
              </a:xfrm>
              <a:custGeom>
                <a:avLst/>
                <a:gdLst>
                  <a:gd name="T0" fmla="*/ 3 w 6"/>
                  <a:gd name="T1" fmla="*/ 1 h 1"/>
                  <a:gd name="T2" fmla="*/ 0 w 6"/>
                  <a:gd name="T3" fmla="*/ 1 h 1"/>
                  <a:gd name="T4" fmla="*/ 0 w 6"/>
                  <a:gd name="T5" fmla="*/ 1 h 1"/>
                  <a:gd name="T6" fmla="*/ 1 w 6"/>
                  <a:gd name="T7" fmla="*/ 0 h 1"/>
                  <a:gd name="T8" fmla="*/ 6 w 6"/>
                  <a:gd name="T9" fmla="*/ 0 h 1"/>
                  <a:gd name="T10" fmla="*/ 3 w 6"/>
                  <a:gd name="T11" fmla="*/ 1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" h="1">
                    <a:moveTo>
                      <a:pt x="3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6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3469" name="Picture 191"/>
              <p:cNvPicPr>
                <a:picLocks noChangeAspect="1" noChangeArrowheads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71" y="2264"/>
                <a:ext cx="72" cy="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470" name="Freeform 192"/>
              <p:cNvSpPr>
                <a:spLocks/>
              </p:cNvSpPr>
              <p:nvPr/>
            </p:nvSpPr>
            <p:spPr bwMode="auto">
              <a:xfrm>
                <a:off x="4681" y="2288"/>
                <a:ext cx="1" cy="4"/>
              </a:xfrm>
              <a:custGeom>
                <a:avLst/>
                <a:gdLst>
                  <a:gd name="T0" fmla="*/ 0 w 1"/>
                  <a:gd name="T1" fmla="*/ 1 h 4"/>
                  <a:gd name="T2" fmla="*/ 1 w 1"/>
                  <a:gd name="T3" fmla="*/ 0 h 4"/>
                  <a:gd name="T4" fmla="*/ 1 w 1"/>
                  <a:gd name="T5" fmla="*/ 3 h 4"/>
                  <a:gd name="T6" fmla="*/ 1 w 1"/>
                  <a:gd name="T7" fmla="*/ 3 h 4"/>
                  <a:gd name="T8" fmla="*/ 0 w 1"/>
                  <a:gd name="T9" fmla="*/ 4 h 4"/>
                  <a:gd name="T10" fmla="*/ 0 w 1"/>
                  <a:gd name="T11" fmla="*/ 1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" h="4">
                    <a:moveTo>
                      <a:pt x="0" y="1"/>
                    </a:moveTo>
                    <a:lnTo>
                      <a:pt x="1" y="0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71" name="Freeform 193"/>
              <p:cNvSpPr>
                <a:spLocks/>
              </p:cNvSpPr>
              <p:nvPr/>
            </p:nvSpPr>
            <p:spPr bwMode="auto">
              <a:xfrm>
                <a:off x="4681" y="2268"/>
                <a:ext cx="10" cy="21"/>
              </a:xfrm>
              <a:custGeom>
                <a:avLst/>
                <a:gdLst>
                  <a:gd name="T0" fmla="*/ 0 w 10"/>
                  <a:gd name="T1" fmla="*/ 0 h 21"/>
                  <a:gd name="T2" fmla="*/ 10 w 10"/>
                  <a:gd name="T3" fmla="*/ 0 h 21"/>
                  <a:gd name="T4" fmla="*/ 10 w 10"/>
                  <a:gd name="T5" fmla="*/ 13 h 21"/>
                  <a:gd name="T6" fmla="*/ 7 w 10"/>
                  <a:gd name="T7" fmla="*/ 14 h 21"/>
                  <a:gd name="T8" fmla="*/ 7 w 10"/>
                  <a:gd name="T9" fmla="*/ 14 h 21"/>
                  <a:gd name="T10" fmla="*/ 7 w 10"/>
                  <a:gd name="T11" fmla="*/ 3 h 21"/>
                  <a:gd name="T12" fmla="*/ 1 w 10"/>
                  <a:gd name="T13" fmla="*/ 3 h 21"/>
                  <a:gd name="T14" fmla="*/ 1 w 10"/>
                  <a:gd name="T15" fmla="*/ 20 h 21"/>
                  <a:gd name="T16" fmla="*/ 0 w 10"/>
                  <a:gd name="T17" fmla="*/ 21 h 21"/>
                  <a:gd name="T18" fmla="*/ 0 w 10"/>
                  <a:gd name="T19" fmla="*/ 0 h 2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0" h="21">
                    <a:moveTo>
                      <a:pt x="0" y="0"/>
                    </a:moveTo>
                    <a:lnTo>
                      <a:pt x="10" y="0"/>
                    </a:lnTo>
                    <a:lnTo>
                      <a:pt x="10" y="13"/>
                    </a:lnTo>
                    <a:lnTo>
                      <a:pt x="7" y="14"/>
                    </a:lnTo>
                    <a:lnTo>
                      <a:pt x="7" y="3"/>
                    </a:lnTo>
                    <a:lnTo>
                      <a:pt x="1" y="3"/>
                    </a:lnTo>
                    <a:lnTo>
                      <a:pt x="1" y="20"/>
                    </a:lnTo>
                    <a:lnTo>
                      <a:pt x="0" y="2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72" name="Freeform 194"/>
              <p:cNvSpPr>
                <a:spLocks/>
              </p:cNvSpPr>
              <p:nvPr/>
            </p:nvSpPr>
            <p:spPr bwMode="auto">
              <a:xfrm>
                <a:off x="4678" y="2292"/>
                <a:ext cx="6" cy="3"/>
              </a:xfrm>
              <a:custGeom>
                <a:avLst/>
                <a:gdLst>
                  <a:gd name="T0" fmla="*/ 6 w 6"/>
                  <a:gd name="T1" fmla="*/ 0 h 3"/>
                  <a:gd name="T2" fmla="*/ 3 w 6"/>
                  <a:gd name="T3" fmla="*/ 3 h 3"/>
                  <a:gd name="T4" fmla="*/ 0 w 6"/>
                  <a:gd name="T5" fmla="*/ 3 h 3"/>
                  <a:gd name="T6" fmla="*/ 0 w 6"/>
                  <a:gd name="T7" fmla="*/ 3 h 3"/>
                  <a:gd name="T8" fmla="*/ 3 w 6"/>
                  <a:gd name="T9" fmla="*/ 0 h 3"/>
                  <a:gd name="T10" fmla="*/ 3 w 6"/>
                  <a:gd name="T11" fmla="*/ 0 h 3"/>
                  <a:gd name="T12" fmla="*/ 6 w 6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3">
                    <a:moveTo>
                      <a:pt x="6" y="0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3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73" name="Freeform 195"/>
              <p:cNvSpPr>
                <a:spLocks/>
              </p:cNvSpPr>
              <p:nvPr/>
            </p:nvSpPr>
            <p:spPr bwMode="auto">
              <a:xfrm>
                <a:off x="4678" y="2267"/>
                <a:ext cx="14" cy="24"/>
              </a:xfrm>
              <a:custGeom>
                <a:avLst/>
                <a:gdLst>
                  <a:gd name="T0" fmla="*/ 3 w 14"/>
                  <a:gd name="T1" fmla="*/ 1 h 24"/>
                  <a:gd name="T2" fmla="*/ 3 w 14"/>
                  <a:gd name="T3" fmla="*/ 22 h 24"/>
                  <a:gd name="T4" fmla="*/ 0 w 14"/>
                  <a:gd name="T5" fmla="*/ 24 h 24"/>
                  <a:gd name="T6" fmla="*/ 0 w 14"/>
                  <a:gd name="T7" fmla="*/ 0 h 24"/>
                  <a:gd name="T8" fmla="*/ 14 w 14"/>
                  <a:gd name="T9" fmla="*/ 0 h 24"/>
                  <a:gd name="T10" fmla="*/ 14 w 14"/>
                  <a:gd name="T11" fmla="*/ 11 h 24"/>
                  <a:gd name="T12" fmla="*/ 13 w 14"/>
                  <a:gd name="T13" fmla="*/ 14 h 24"/>
                  <a:gd name="T14" fmla="*/ 13 w 14"/>
                  <a:gd name="T15" fmla="*/ 1 h 24"/>
                  <a:gd name="T16" fmla="*/ 3 w 14"/>
                  <a:gd name="T17" fmla="*/ 1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4" h="24">
                    <a:moveTo>
                      <a:pt x="3" y="1"/>
                    </a:moveTo>
                    <a:lnTo>
                      <a:pt x="3" y="22"/>
                    </a:lnTo>
                    <a:lnTo>
                      <a:pt x="0" y="24"/>
                    </a:lnTo>
                    <a:lnTo>
                      <a:pt x="0" y="0"/>
                    </a:lnTo>
                    <a:lnTo>
                      <a:pt x="14" y="0"/>
                    </a:lnTo>
                    <a:lnTo>
                      <a:pt x="14" y="11"/>
                    </a:lnTo>
                    <a:lnTo>
                      <a:pt x="13" y="14"/>
                    </a:lnTo>
                    <a:lnTo>
                      <a:pt x="13" y="1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000A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74" name="Freeform 196"/>
              <p:cNvSpPr>
                <a:spLocks/>
              </p:cNvSpPr>
              <p:nvPr/>
            </p:nvSpPr>
            <p:spPr bwMode="auto">
              <a:xfrm>
                <a:off x="4678" y="2289"/>
                <a:ext cx="3" cy="6"/>
              </a:xfrm>
              <a:custGeom>
                <a:avLst/>
                <a:gdLst>
                  <a:gd name="T0" fmla="*/ 3 w 3"/>
                  <a:gd name="T1" fmla="*/ 3 h 6"/>
                  <a:gd name="T2" fmla="*/ 0 w 3"/>
                  <a:gd name="T3" fmla="*/ 6 h 6"/>
                  <a:gd name="T4" fmla="*/ 0 w 3"/>
                  <a:gd name="T5" fmla="*/ 2 h 6"/>
                  <a:gd name="T6" fmla="*/ 3 w 3"/>
                  <a:gd name="T7" fmla="*/ 0 h 6"/>
                  <a:gd name="T8" fmla="*/ 3 w 3"/>
                  <a:gd name="T9" fmla="*/ 3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6">
                    <a:moveTo>
                      <a:pt x="3" y="3"/>
                    </a:moveTo>
                    <a:lnTo>
                      <a:pt x="0" y="6"/>
                    </a:lnTo>
                    <a:lnTo>
                      <a:pt x="0" y="2"/>
                    </a:lnTo>
                    <a:lnTo>
                      <a:pt x="3" y="0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75" name="Freeform 197"/>
              <p:cNvSpPr>
                <a:spLocks/>
              </p:cNvSpPr>
              <p:nvPr/>
            </p:nvSpPr>
            <p:spPr bwMode="auto">
              <a:xfrm>
                <a:off x="4677" y="2295"/>
                <a:ext cx="4" cy="0"/>
              </a:xfrm>
              <a:custGeom>
                <a:avLst/>
                <a:gdLst>
                  <a:gd name="T0" fmla="*/ 1 w 4"/>
                  <a:gd name="T1" fmla="*/ 4 w 4"/>
                  <a:gd name="T2" fmla="*/ 4 w 4"/>
                  <a:gd name="T3" fmla="*/ 0 w 4"/>
                  <a:gd name="T4" fmla="*/ 1 w 4"/>
                  <a:gd name="T5" fmla="*/ 1 w 4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T0" y="0"/>
                  </a:cxn>
                  <a:cxn ang="T7">
                    <a:pos x="T1" y="0"/>
                  </a:cxn>
                  <a:cxn ang="T8">
                    <a:pos x="T2" y="0"/>
                  </a:cxn>
                  <a:cxn ang="T9">
                    <a:pos x="T3" y="0"/>
                  </a:cxn>
                  <a:cxn ang="T10">
                    <a:pos x="T4" y="0"/>
                  </a:cxn>
                  <a:cxn ang="T11">
                    <a:pos x="T5" y="0"/>
                  </a:cxn>
                </a:cxnLst>
                <a:rect l="0" t="0" r="r" b="b"/>
                <a:pathLst>
                  <a:path w="4">
                    <a:moveTo>
                      <a:pt x="1" y="0"/>
                    </a:moveTo>
                    <a:lnTo>
                      <a:pt x="4" y="0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76" name="Rectangle 198"/>
              <p:cNvSpPr>
                <a:spLocks noChangeArrowheads="1"/>
              </p:cNvSpPr>
              <p:nvPr/>
            </p:nvSpPr>
            <p:spPr bwMode="auto">
              <a:xfrm>
                <a:off x="4675" y="2300"/>
                <a:ext cx="3" cy="2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477" name="Freeform 199"/>
              <p:cNvSpPr>
                <a:spLocks/>
              </p:cNvSpPr>
              <p:nvPr/>
            </p:nvSpPr>
            <p:spPr bwMode="auto">
              <a:xfrm>
                <a:off x="4675" y="2302"/>
                <a:ext cx="37" cy="42"/>
              </a:xfrm>
              <a:custGeom>
                <a:avLst/>
                <a:gdLst>
                  <a:gd name="T0" fmla="*/ 0 w 37"/>
                  <a:gd name="T1" fmla="*/ 0 h 42"/>
                  <a:gd name="T2" fmla="*/ 3 w 37"/>
                  <a:gd name="T3" fmla="*/ 0 h 42"/>
                  <a:gd name="T4" fmla="*/ 3 w 37"/>
                  <a:gd name="T5" fmla="*/ 39 h 42"/>
                  <a:gd name="T6" fmla="*/ 37 w 37"/>
                  <a:gd name="T7" fmla="*/ 39 h 42"/>
                  <a:gd name="T8" fmla="*/ 37 w 37"/>
                  <a:gd name="T9" fmla="*/ 42 h 42"/>
                  <a:gd name="T10" fmla="*/ 0 w 37"/>
                  <a:gd name="T11" fmla="*/ 42 h 42"/>
                  <a:gd name="T12" fmla="*/ 0 w 37"/>
                  <a:gd name="T13" fmla="*/ 0 h 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7" h="42">
                    <a:moveTo>
                      <a:pt x="0" y="0"/>
                    </a:moveTo>
                    <a:lnTo>
                      <a:pt x="3" y="0"/>
                    </a:lnTo>
                    <a:lnTo>
                      <a:pt x="3" y="39"/>
                    </a:lnTo>
                    <a:lnTo>
                      <a:pt x="37" y="39"/>
                    </a:lnTo>
                    <a:lnTo>
                      <a:pt x="37" y="42"/>
                    </a:lnTo>
                    <a:lnTo>
                      <a:pt x="0" y="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78" name="Freeform 200"/>
              <p:cNvSpPr>
                <a:spLocks/>
              </p:cNvSpPr>
              <p:nvPr/>
            </p:nvSpPr>
            <p:spPr bwMode="auto">
              <a:xfrm>
                <a:off x="4675" y="2295"/>
                <a:ext cx="6" cy="5"/>
              </a:xfrm>
              <a:custGeom>
                <a:avLst/>
                <a:gdLst>
                  <a:gd name="T0" fmla="*/ 3 w 6"/>
                  <a:gd name="T1" fmla="*/ 5 h 5"/>
                  <a:gd name="T2" fmla="*/ 0 w 6"/>
                  <a:gd name="T3" fmla="*/ 5 h 5"/>
                  <a:gd name="T4" fmla="*/ 0 w 6"/>
                  <a:gd name="T5" fmla="*/ 3 h 5"/>
                  <a:gd name="T6" fmla="*/ 2 w 6"/>
                  <a:gd name="T7" fmla="*/ 0 h 5"/>
                  <a:gd name="T8" fmla="*/ 6 w 6"/>
                  <a:gd name="T9" fmla="*/ 0 h 5"/>
                  <a:gd name="T10" fmla="*/ 3 w 6"/>
                  <a:gd name="T11" fmla="*/ 5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" h="5">
                    <a:moveTo>
                      <a:pt x="3" y="5"/>
                    </a:moveTo>
                    <a:lnTo>
                      <a:pt x="0" y="5"/>
                    </a:lnTo>
                    <a:lnTo>
                      <a:pt x="0" y="3"/>
                    </a:lnTo>
                    <a:lnTo>
                      <a:pt x="2" y="0"/>
                    </a:lnTo>
                    <a:lnTo>
                      <a:pt x="6" y="0"/>
                    </a:lnTo>
                    <a:lnTo>
                      <a:pt x="3" y="5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79" name="Freeform 201"/>
              <p:cNvSpPr>
                <a:spLocks/>
              </p:cNvSpPr>
              <p:nvPr/>
            </p:nvSpPr>
            <p:spPr bwMode="auto">
              <a:xfrm>
                <a:off x="4675" y="2295"/>
                <a:ext cx="2" cy="3"/>
              </a:xfrm>
              <a:custGeom>
                <a:avLst/>
                <a:gdLst>
                  <a:gd name="T0" fmla="*/ 0 w 2"/>
                  <a:gd name="T1" fmla="*/ 0 h 3"/>
                  <a:gd name="T2" fmla="*/ 2 w 2"/>
                  <a:gd name="T3" fmla="*/ 0 h 3"/>
                  <a:gd name="T4" fmla="*/ 0 w 2"/>
                  <a:gd name="T5" fmla="*/ 3 h 3"/>
                  <a:gd name="T6" fmla="*/ 0 w 2"/>
                  <a:gd name="T7" fmla="*/ 0 h 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3">
                    <a:moveTo>
                      <a:pt x="0" y="0"/>
                    </a:moveTo>
                    <a:lnTo>
                      <a:pt x="2" y="0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80" name="Freeform 202"/>
              <p:cNvSpPr>
                <a:spLocks/>
              </p:cNvSpPr>
              <p:nvPr/>
            </p:nvSpPr>
            <p:spPr bwMode="auto">
              <a:xfrm>
                <a:off x="4673" y="2298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2 w 2"/>
                  <a:gd name="T3" fmla="*/ 0 h 2"/>
                  <a:gd name="T4" fmla="*/ 2 w 2"/>
                  <a:gd name="T5" fmla="*/ 2 h 2"/>
                  <a:gd name="T6" fmla="*/ 0 w 2"/>
                  <a:gd name="T7" fmla="*/ 2 h 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81" name="Freeform 203"/>
              <p:cNvSpPr>
                <a:spLocks/>
              </p:cNvSpPr>
              <p:nvPr/>
            </p:nvSpPr>
            <p:spPr bwMode="auto">
              <a:xfrm>
                <a:off x="4667" y="2291"/>
                <a:ext cx="11" cy="11"/>
              </a:xfrm>
              <a:custGeom>
                <a:avLst/>
                <a:gdLst>
                  <a:gd name="T0" fmla="*/ 0 w 11"/>
                  <a:gd name="T1" fmla="*/ 11 h 11"/>
                  <a:gd name="T2" fmla="*/ 11 w 11"/>
                  <a:gd name="T3" fmla="*/ 0 h 11"/>
                  <a:gd name="T4" fmla="*/ 11 w 11"/>
                  <a:gd name="T5" fmla="*/ 4 h 11"/>
                  <a:gd name="T6" fmla="*/ 10 w 11"/>
                  <a:gd name="T7" fmla="*/ 4 h 11"/>
                  <a:gd name="T8" fmla="*/ 8 w 11"/>
                  <a:gd name="T9" fmla="*/ 4 h 11"/>
                  <a:gd name="T10" fmla="*/ 8 w 11"/>
                  <a:gd name="T11" fmla="*/ 7 h 11"/>
                  <a:gd name="T12" fmla="*/ 6 w 11"/>
                  <a:gd name="T13" fmla="*/ 9 h 11"/>
                  <a:gd name="T14" fmla="*/ 8 w 11"/>
                  <a:gd name="T15" fmla="*/ 9 h 11"/>
                  <a:gd name="T16" fmla="*/ 8 w 11"/>
                  <a:gd name="T17" fmla="*/ 11 h 11"/>
                  <a:gd name="T18" fmla="*/ 0 w 11"/>
                  <a:gd name="T19" fmla="*/ 11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1" h="11">
                    <a:moveTo>
                      <a:pt x="0" y="11"/>
                    </a:moveTo>
                    <a:lnTo>
                      <a:pt x="11" y="0"/>
                    </a:lnTo>
                    <a:lnTo>
                      <a:pt x="11" y="4"/>
                    </a:lnTo>
                    <a:lnTo>
                      <a:pt x="10" y="4"/>
                    </a:lnTo>
                    <a:lnTo>
                      <a:pt x="8" y="4"/>
                    </a:lnTo>
                    <a:lnTo>
                      <a:pt x="8" y="7"/>
                    </a:lnTo>
                    <a:lnTo>
                      <a:pt x="6" y="9"/>
                    </a:lnTo>
                    <a:lnTo>
                      <a:pt x="8" y="9"/>
                    </a:lnTo>
                    <a:lnTo>
                      <a:pt x="8" y="11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82" name="Freeform 204"/>
              <p:cNvSpPr>
                <a:spLocks/>
              </p:cNvSpPr>
              <p:nvPr/>
            </p:nvSpPr>
            <p:spPr bwMode="auto">
              <a:xfrm>
                <a:off x="4897" y="2268"/>
                <a:ext cx="75" cy="75"/>
              </a:xfrm>
              <a:custGeom>
                <a:avLst/>
                <a:gdLst>
                  <a:gd name="T0" fmla="*/ 75 w 75"/>
                  <a:gd name="T1" fmla="*/ 68 h 75"/>
                  <a:gd name="T2" fmla="*/ 75 w 75"/>
                  <a:gd name="T3" fmla="*/ 68 h 75"/>
                  <a:gd name="T4" fmla="*/ 73 w 75"/>
                  <a:gd name="T5" fmla="*/ 70 h 75"/>
                  <a:gd name="T6" fmla="*/ 72 w 75"/>
                  <a:gd name="T7" fmla="*/ 72 h 75"/>
                  <a:gd name="T8" fmla="*/ 71 w 75"/>
                  <a:gd name="T9" fmla="*/ 73 h 75"/>
                  <a:gd name="T10" fmla="*/ 68 w 75"/>
                  <a:gd name="T11" fmla="*/ 75 h 75"/>
                  <a:gd name="T12" fmla="*/ 7 w 75"/>
                  <a:gd name="T13" fmla="*/ 75 h 75"/>
                  <a:gd name="T14" fmla="*/ 7 w 75"/>
                  <a:gd name="T15" fmla="*/ 75 h 75"/>
                  <a:gd name="T16" fmla="*/ 5 w 75"/>
                  <a:gd name="T17" fmla="*/ 73 h 75"/>
                  <a:gd name="T18" fmla="*/ 2 w 75"/>
                  <a:gd name="T19" fmla="*/ 72 h 75"/>
                  <a:gd name="T20" fmla="*/ 0 w 75"/>
                  <a:gd name="T21" fmla="*/ 70 h 75"/>
                  <a:gd name="T22" fmla="*/ 0 w 75"/>
                  <a:gd name="T23" fmla="*/ 68 h 75"/>
                  <a:gd name="T24" fmla="*/ 0 w 75"/>
                  <a:gd name="T25" fmla="*/ 7 h 75"/>
                  <a:gd name="T26" fmla="*/ 0 w 75"/>
                  <a:gd name="T27" fmla="*/ 7 h 75"/>
                  <a:gd name="T28" fmla="*/ 0 w 75"/>
                  <a:gd name="T29" fmla="*/ 4 h 75"/>
                  <a:gd name="T30" fmla="*/ 2 w 75"/>
                  <a:gd name="T31" fmla="*/ 2 h 75"/>
                  <a:gd name="T32" fmla="*/ 5 w 75"/>
                  <a:gd name="T33" fmla="*/ 2 h 75"/>
                  <a:gd name="T34" fmla="*/ 7 w 75"/>
                  <a:gd name="T35" fmla="*/ 0 h 75"/>
                  <a:gd name="T36" fmla="*/ 68 w 75"/>
                  <a:gd name="T37" fmla="*/ 0 h 75"/>
                  <a:gd name="T38" fmla="*/ 68 w 75"/>
                  <a:gd name="T39" fmla="*/ 0 h 75"/>
                  <a:gd name="T40" fmla="*/ 71 w 75"/>
                  <a:gd name="T41" fmla="*/ 2 h 75"/>
                  <a:gd name="T42" fmla="*/ 72 w 75"/>
                  <a:gd name="T43" fmla="*/ 2 h 75"/>
                  <a:gd name="T44" fmla="*/ 73 w 75"/>
                  <a:gd name="T45" fmla="*/ 4 h 75"/>
                  <a:gd name="T46" fmla="*/ 75 w 75"/>
                  <a:gd name="T47" fmla="*/ 7 h 75"/>
                  <a:gd name="T48" fmla="*/ 75 w 75"/>
                  <a:gd name="T49" fmla="*/ 68 h 7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75" h="75">
                    <a:moveTo>
                      <a:pt x="75" y="68"/>
                    </a:moveTo>
                    <a:lnTo>
                      <a:pt x="75" y="68"/>
                    </a:lnTo>
                    <a:lnTo>
                      <a:pt x="73" y="70"/>
                    </a:lnTo>
                    <a:lnTo>
                      <a:pt x="72" y="72"/>
                    </a:lnTo>
                    <a:lnTo>
                      <a:pt x="71" y="73"/>
                    </a:lnTo>
                    <a:lnTo>
                      <a:pt x="68" y="75"/>
                    </a:lnTo>
                    <a:lnTo>
                      <a:pt x="7" y="75"/>
                    </a:lnTo>
                    <a:lnTo>
                      <a:pt x="5" y="73"/>
                    </a:lnTo>
                    <a:lnTo>
                      <a:pt x="2" y="72"/>
                    </a:lnTo>
                    <a:lnTo>
                      <a:pt x="0" y="70"/>
                    </a:lnTo>
                    <a:lnTo>
                      <a:pt x="0" y="68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68" y="0"/>
                    </a:lnTo>
                    <a:lnTo>
                      <a:pt x="71" y="2"/>
                    </a:lnTo>
                    <a:lnTo>
                      <a:pt x="72" y="2"/>
                    </a:lnTo>
                    <a:lnTo>
                      <a:pt x="73" y="4"/>
                    </a:lnTo>
                    <a:lnTo>
                      <a:pt x="75" y="7"/>
                    </a:lnTo>
                    <a:lnTo>
                      <a:pt x="75" y="68"/>
                    </a:lnTo>
                    <a:close/>
                  </a:path>
                </a:pathLst>
              </a:custGeom>
              <a:solidFill>
                <a:srgbClr val="A6A6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83" name="Freeform 205"/>
              <p:cNvSpPr>
                <a:spLocks/>
              </p:cNvSpPr>
              <p:nvPr/>
            </p:nvSpPr>
            <p:spPr bwMode="auto">
              <a:xfrm>
                <a:off x="4897" y="2268"/>
                <a:ext cx="75" cy="75"/>
              </a:xfrm>
              <a:custGeom>
                <a:avLst/>
                <a:gdLst>
                  <a:gd name="T0" fmla="*/ 75 w 75"/>
                  <a:gd name="T1" fmla="*/ 68 h 75"/>
                  <a:gd name="T2" fmla="*/ 75 w 75"/>
                  <a:gd name="T3" fmla="*/ 68 h 75"/>
                  <a:gd name="T4" fmla="*/ 73 w 75"/>
                  <a:gd name="T5" fmla="*/ 70 h 75"/>
                  <a:gd name="T6" fmla="*/ 72 w 75"/>
                  <a:gd name="T7" fmla="*/ 72 h 75"/>
                  <a:gd name="T8" fmla="*/ 71 w 75"/>
                  <a:gd name="T9" fmla="*/ 73 h 75"/>
                  <a:gd name="T10" fmla="*/ 68 w 75"/>
                  <a:gd name="T11" fmla="*/ 75 h 75"/>
                  <a:gd name="T12" fmla="*/ 7 w 75"/>
                  <a:gd name="T13" fmla="*/ 75 h 75"/>
                  <a:gd name="T14" fmla="*/ 7 w 75"/>
                  <a:gd name="T15" fmla="*/ 75 h 75"/>
                  <a:gd name="T16" fmla="*/ 5 w 75"/>
                  <a:gd name="T17" fmla="*/ 73 h 75"/>
                  <a:gd name="T18" fmla="*/ 2 w 75"/>
                  <a:gd name="T19" fmla="*/ 72 h 75"/>
                  <a:gd name="T20" fmla="*/ 0 w 75"/>
                  <a:gd name="T21" fmla="*/ 70 h 75"/>
                  <a:gd name="T22" fmla="*/ 0 w 75"/>
                  <a:gd name="T23" fmla="*/ 68 h 75"/>
                  <a:gd name="T24" fmla="*/ 0 w 75"/>
                  <a:gd name="T25" fmla="*/ 7 h 75"/>
                  <a:gd name="T26" fmla="*/ 0 w 75"/>
                  <a:gd name="T27" fmla="*/ 7 h 75"/>
                  <a:gd name="T28" fmla="*/ 0 w 75"/>
                  <a:gd name="T29" fmla="*/ 4 h 75"/>
                  <a:gd name="T30" fmla="*/ 2 w 75"/>
                  <a:gd name="T31" fmla="*/ 2 h 75"/>
                  <a:gd name="T32" fmla="*/ 5 w 75"/>
                  <a:gd name="T33" fmla="*/ 2 h 75"/>
                  <a:gd name="T34" fmla="*/ 7 w 75"/>
                  <a:gd name="T35" fmla="*/ 0 h 75"/>
                  <a:gd name="T36" fmla="*/ 68 w 75"/>
                  <a:gd name="T37" fmla="*/ 0 h 75"/>
                  <a:gd name="T38" fmla="*/ 68 w 75"/>
                  <a:gd name="T39" fmla="*/ 0 h 75"/>
                  <a:gd name="T40" fmla="*/ 71 w 75"/>
                  <a:gd name="T41" fmla="*/ 2 h 75"/>
                  <a:gd name="T42" fmla="*/ 72 w 75"/>
                  <a:gd name="T43" fmla="*/ 2 h 75"/>
                  <a:gd name="T44" fmla="*/ 73 w 75"/>
                  <a:gd name="T45" fmla="*/ 4 h 75"/>
                  <a:gd name="T46" fmla="*/ 75 w 75"/>
                  <a:gd name="T47" fmla="*/ 7 h 75"/>
                  <a:gd name="T48" fmla="*/ 75 w 75"/>
                  <a:gd name="T49" fmla="*/ 68 h 7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75" h="75">
                    <a:moveTo>
                      <a:pt x="75" y="68"/>
                    </a:moveTo>
                    <a:lnTo>
                      <a:pt x="75" y="68"/>
                    </a:lnTo>
                    <a:lnTo>
                      <a:pt x="73" y="70"/>
                    </a:lnTo>
                    <a:lnTo>
                      <a:pt x="72" y="72"/>
                    </a:lnTo>
                    <a:lnTo>
                      <a:pt x="71" y="73"/>
                    </a:lnTo>
                    <a:lnTo>
                      <a:pt x="68" y="75"/>
                    </a:lnTo>
                    <a:lnTo>
                      <a:pt x="7" y="75"/>
                    </a:lnTo>
                    <a:lnTo>
                      <a:pt x="5" y="73"/>
                    </a:lnTo>
                    <a:lnTo>
                      <a:pt x="2" y="72"/>
                    </a:lnTo>
                    <a:lnTo>
                      <a:pt x="0" y="70"/>
                    </a:lnTo>
                    <a:lnTo>
                      <a:pt x="0" y="68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68" y="0"/>
                    </a:lnTo>
                    <a:lnTo>
                      <a:pt x="71" y="2"/>
                    </a:lnTo>
                    <a:lnTo>
                      <a:pt x="72" y="2"/>
                    </a:lnTo>
                    <a:lnTo>
                      <a:pt x="73" y="4"/>
                    </a:lnTo>
                    <a:lnTo>
                      <a:pt x="75" y="7"/>
                    </a:lnTo>
                    <a:lnTo>
                      <a:pt x="75" y="68"/>
                    </a:lnTo>
                    <a:close/>
                  </a:path>
                </a:pathLst>
              </a:custGeom>
              <a:noFill/>
              <a:ln w="6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84" name="Freeform 206"/>
              <p:cNvSpPr>
                <a:spLocks/>
              </p:cNvSpPr>
              <p:nvPr/>
            </p:nvSpPr>
            <p:spPr bwMode="auto">
              <a:xfrm>
                <a:off x="4904" y="2274"/>
                <a:ext cx="62" cy="60"/>
              </a:xfrm>
              <a:custGeom>
                <a:avLst/>
                <a:gdLst>
                  <a:gd name="T0" fmla="*/ 62 w 62"/>
                  <a:gd name="T1" fmla="*/ 60 h 60"/>
                  <a:gd name="T2" fmla="*/ 62 w 62"/>
                  <a:gd name="T3" fmla="*/ 60 h 60"/>
                  <a:gd name="T4" fmla="*/ 52 w 62"/>
                  <a:gd name="T5" fmla="*/ 60 h 60"/>
                  <a:gd name="T6" fmla="*/ 52 w 62"/>
                  <a:gd name="T7" fmla="*/ 60 h 60"/>
                  <a:gd name="T8" fmla="*/ 51 w 62"/>
                  <a:gd name="T9" fmla="*/ 49 h 60"/>
                  <a:gd name="T10" fmla="*/ 48 w 62"/>
                  <a:gd name="T11" fmla="*/ 41 h 60"/>
                  <a:gd name="T12" fmla="*/ 43 w 62"/>
                  <a:gd name="T13" fmla="*/ 32 h 60"/>
                  <a:gd name="T14" fmla="*/ 37 w 62"/>
                  <a:gd name="T15" fmla="*/ 25 h 60"/>
                  <a:gd name="T16" fmla="*/ 37 w 62"/>
                  <a:gd name="T17" fmla="*/ 25 h 60"/>
                  <a:gd name="T18" fmla="*/ 30 w 62"/>
                  <a:gd name="T19" fmla="*/ 19 h 60"/>
                  <a:gd name="T20" fmla="*/ 22 w 62"/>
                  <a:gd name="T21" fmla="*/ 14 h 60"/>
                  <a:gd name="T22" fmla="*/ 12 w 62"/>
                  <a:gd name="T23" fmla="*/ 11 h 60"/>
                  <a:gd name="T24" fmla="*/ 0 w 62"/>
                  <a:gd name="T25" fmla="*/ 10 h 60"/>
                  <a:gd name="T26" fmla="*/ 0 w 62"/>
                  <a:gd name="T27" fmla="*/ 10 h 60"/>
                  <a:gd name="T28" fmla="*/ 0 w 62"/>
                  <a:gd name="T29" fmla="*/ 0 h 60"/>
                  <a:gd name="T30" fmla="*/ 0 w 62"/>
                  <a:gd name="T31" fmla="*/ 0 h 60"/>
                  <a:gd name="T32" fmla="*/ 0 w 62"/>
                  <a:gd name="T33" fmla="*/ 0 h 60"/>
                  <a:gd name="T34" fmla="*/ 0 w 62"/>
                  <a:gd name="T35" fmla="*/ 0 h 60"/>
                  <a:gd name="T36" fmla="*/ 14 w 62"/>
                  <a:gd name="T37" fmla="*/ 1 h 60"/>
                  <a:gd name="T38" fmla="*/ 26 w 62"/>
                  <a:gd name="T39" fmla="*/ 5 h 60"/>
                  <a:gd name="T40" fmla="*/ 36 w 62"/>
                  <a:gd name="T41" fmla="*/ 11 h 60"/>
                  <a:gd name="T42" fmla="*/ 44 w 62"/>
                  <a:gd name="T43" fmla="*/ 18 h 60"/>
                  <a:gd name="T44" fmla="*/ 44 w 62"/>
                  <a:gd name="T45" fmla="*/ 18 h 60"/>
                  <a:gd name="T46" fmla="*/ 51 w 62"/>
                  <a:gd name="T47" fmla="*/ 26 h 60"/>
                  <a:gd name="T48" fmla="*/ 57 w 62"/>
                  <a:gd name="T49" fmla="*/ 36 h 60"/>
                  <a:gd name="T50" fmla="*/ 61 w 62"/>
                  <a:gd name="T51" fmla="*/ 48 h 60"/>
                  <a:gd name="T52" fmla="*/ 62 w 62"/>
                  <a:gd name="T53" fmla="*/ 60 h 60"/>
                  <a:gd name="T54" fmla="*/ 62 w 62"/>
                  <a:gd name="T55" fmla="*/ 60 h 60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62" h="60">
                    <a:moveTo>
                      <a:pt x="62" y="60"/>
                    </a:moveTo>
                    <a:lnTo>
                      <a:pt x="62" y="60"/>
                    </a:lnTo>
                    <a:lnTo>
                      <a:pt x="52" y="60"/>
                    </a:lnTo>
                    <a:lnTo>
                      <a:pt x="51" y="49"/>
                    </a:lnTo>
                    <a:lnTo>
                      <a:pt x="48" y="41"/>
                    </a:lnTo>
                    <a:lnTo>
                      <a:pt x="43" y="32"/>
                    </a:lnTo>
                    <a:lnTo>
                      <a:pt x="37" y="25"/>
                    </a:lnTo>
                    <a:lnTo>
                      <a:pt x="30" y="19"/>
                    </a:lnTo>
                    <a:lnTo>
                      <a:pt x="22" y="14"/>
                    </a:lnTo>
                    <a:lnTo>
                      <a:pt x="12" y="11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14" y="1"/>
                    </a:lnTo>
                    <a:lnTo>
                      <a:pt x="26" y="5"/>
                    </a:lnTo>
                    <a:lnTo>
                      <a:pt x="36" y="11"/>
                    </a:lnTo>
                    <a:lnTo>
                      <a:pt x="44" y="18"/>
                    </a:lnTo>
                    <a:lnTo>
                      <a:pt x="51" y="26"/>
                    </a:lnTo>
                    <a:lnTo>
                      <a:pt x="57" y="36"/>
                    </a:lnTo>
                    <a:lnTo>
                      <a:pt x="61" y="48"/>
                    </a:lnTo>
                    <a:lnTo>
                      <a:pt x="62" y="6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85" name="Freeform 207"/>
              <p:cNvSpPr>
                <a:spLocks/>
              </p:cNvSpPr>
              <p:nvPr/>
            </p:nvSpPr>
            <p:spPr bwMode="auto">
              <a:xfrm>
                <a:off x="4904" y="2293"/>
                <a:ext cx="43" cy="43"/>
              </a:xfrm>
              <a:custGeom>
                <a:avLst/>
                <a:gdLst>
                  <a:gd name="T0" fmla="*/ 43 w 43"/>
                  <a:gd name="T1" fmla="*/ 43 h 43"/>
                  <a:gd name="T2" fmla="*/ 43 w 43"/>
                  <a:gd name="T3" fmla="*/ 43 h 43"/>
                  <a:gd name="T4" fmla="*/ 33 w 43"/>
                  <a:gd name="T5" fmla="*/ 43 h 43"/>
                  <a:gd name="T6" fmla="*/ 33 w 43"/>
                  <a:gd name="T7" fmla="*/ 43 h 43"/>
                  <a:gd name="T8" fmla="*/ 31 w 43"/>
                  <a:gd name="T9" fmla="*/ 36 h 43"/>
                  <a:gd name="T10" fmla="*/ 30 w 43"/>
                  <a:gd name="T11" fmla="*/ 30 h 43"/>
                  <a:gd name="T12" fmla="*/ 27 w 43"/>
                  <a:gd name="T13" fmla="*/ 24 h 43"/>
                  <a:gd name="T14" fmla="*/ 23 w 43"/>
                  <a:gd name="T15" fmla="*/ 20 h 43"/>
                  <a:gd name="T16" fmla="*/ 19 w 43"/>
                  <a:gd name="T17" fmla="*/ 16 h 43"/>
                  <a:gd name="T18" fmla="*/ 14 w 43"/>
                  <a:gd name="T19" fmla="*/ 13 h 43"/>
                  <a:gd name="T20" fmla="*/ 7 w 43"/>
                  <a:gd name="T21" fmla="*/ 12 h 43"/>
                  <a:gd name="T22" fmla="*/ 0 w 43"/>
                  <a:gd name="T23" fmla="*/ 10 h 43"/>
                  <a:gd name="T24" fmla="*/ 0 w 43"/>
                  <a:gd name="T25" fmla="*/ 10 h 43"/>
                  <a:gd name="T26" fmla="*/ 2 w 43"/>
                  <a:gd name="T27" fmla="*/ 0 h 43"/>
                  <a:gd name="T28" fmla="*/ 2 w 43"/>
                  <a:gd name="T29" fmla="*/ 0 h 43"/>
                  <a:gd name="T30" fmla="*/ 10 w 43"/>
                  <a:gd name="T31" fmla="*/ 2 h 43"/>
                  <a:gd name="T32" fmla="*/ 19 w 43"/>
                  <a:gd name="T33" fmla="*/ 5 h 43"/>
                  <a:gd name="T34" fmla="*/ 24 w 43"/>
                  <a:gd name="T35" fmla="*/ 9 h 43"/>
                  <a:gd name="T36" fmla="*/ 30 w 43"/>
                  <a:gd name="T37" fmla="*/ 13 h 43"/>
                  <a:gd name="T38" fmla="*/ 30 w 43"/>
                  <a:gd name="T39" fmla="*/ 13 h 43"/>
                  <a:gd name="T40" fmla="*/ 36 w 43"/>
                  <a:gd name="T41" fmla="*/ 19 h 43"/>
                  <a:gd name="T42" fmla="*/ 38 w 43"/>
                  <a:gd name="T43" fmla="*/ 26 h 43"/>
                  <a:gd name="T44" fmla="*/ 41 w 43"/>
                  <a:gd name="T45" fmla="*/ 33 h 43"/>
                  <a:gd name="T46" fmla="*/ 43 w 43"/>
                  <a:gd name="T47" fmla="*/ 43 h 43"/>
                  <a:gd name="T48" fmla="*/ 43 w 43"/>
                  <a:gd name="T49" fmla="*/ 43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3" h="43">
                    <a:moveTo>
                      <a:pt x="43" y="43"/>
                    </a:moveTo>
                    <a:lnTo>
                      <a:pt x="43" y="43"/>
                    </a:lnTo>
                    <a:lnTo>
                      <a:pt x="33" y="43"/>
                    </a:lnTo>
                    <a:lnTo>
                      <a:pt x="31" y="36"/>
                    </a:lnTo>
                    <a:lnTo>
                      <a:pt x="30" y="30"/>
                    </a:lnTo>
                    <a:lnTo>
                      <a:pt x="27" y="24"/>
                    </a:lnTo>
                    <a:lnTo>
                      <a:pt x="23" y="20"/>
                    </a:lnTo>
                    <a:lnTo>
                      <a:pt x="19" y="16"/>
                    </a:lnTo>
                    <a:lnTo>
                      <a:pt x="14" y="13"/>
                    </a:lnTo>
                    <a:lnTo>
                      <a:pt x="7" y="12"/>
                    </a:lnTo>
                    <a:lnTo>
                      <a:pt x="0" y="10"/>
                    </a:lnTo>
                    <a:lnTo>
                      <a:pt x="2" y="0"/>
                    </a:lnTo>
                    <a:lnTo>
                      <a:pt x="10" y="2"/>
                    </a:lnTo>
                    <a:lnTo>
                      <a:pt x="19" y="5"/>
                    </a:lnTo>
                    <a:lnTo>
                      <a:pt x="24" y="9"/>
                    </a:lnTo>
                    <a:lnTo>
                      <a:pt x="30" y="13"/>
                    </a:lnTo>
                    <a:lnTo>
                      <a:pt x="36" y="19"/>
                    </a:lnTo>
                    <a:lnTo>
                      <a:pt x="38" y="26"/>
                    </a:lnTo>
                    <a:lnTo>
                      <a:pt x="41" y="33"/>
                    </a:lnTo>
                    <a:lnTo>
                      <a:pt x="43" y="4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86" name="Freeform 208"/>
              <p:cNvSpPr>
                <a:spLocks/>
              </p:cNvSpPr>
              <p:nvPr/>
            </p:nvSpPr>
            <p:spPr bwMode="auto">
              <a:xfrm>
                <a:off x="4906" y="2316"/>
                <a:ext cx="18" cy="20"/>
              </a:xfrm>
              <a:custGeom>
                <a:avLst/>
                <a:gdLst>
                  <a:gd name="T0" fmla="*/ 8 w 18"/>
                  <a:gd name="T1" fmla="*/ 0 h 20"/>
                  <a:gd name="T2" fmla="*/ 8 w 18"/>
                  <a:gd name="T3" fmla="*/ 0 h 20"/>
                  <a:gd name="T4" fmla="*/ 14 w 18"/>
                  <a:gd name="T5" fmla="*/ 1 h 20"/>
                  <a:gd name="T6" fmla="*/ 17 w 18"/>
                  <a:gd name="T7" fmla="*/ 4 h 20"/>
                  <a:gd name="T8" fmla="*/ 18 w 18"/>
                  <a:gd name="T9" fmla="*/ 8 h 20"/>
                  <a:gd name="T10" fmla="*/ 18 w 18"/>
                  <a:gd name="T11" fmla="*/ 14 h 20"/>
                  <a:gd name="T12" fmla="*/ 18 w 18"/>
                  <a:gd name="T13" fmla="*/ 14 h 20"/>
                  <a:gd name="T14" fmla="*/ 15 w 18"/>
                  <a:gd name="T15" fmla="*/ 15 h 20"/>
                  <a:gd name="T16" fmla="*/ 14 w 18"/>
                  <a:gd name="T17" fmla="*/ 18 h 20"/>
                  <a:gd name="T18" fmla="*/ 8 w 18"/>
                  <a:gd name="T19" fmla="*/ 20 h 20"/>
                  <a:gd name="T20" fmla="*/ 8 w 18"/>
                  <a:gd name="T21" fmla="*/ 20 h 20"/>
                  <a:gd name="T22" fmla="*/ 5 w 18"/>
                  <a:gd name="T23" fmla="*/ 18 h 20"/>
                  <a:gd name="T24" fmla="*/ 3 w 18"/>
                  <a:gd name="T25" fmla="*/ 17 h 20"/>
                  <a:gd name="T26" fmla="*/ 0 w 18"/>
                  <a:gd name="T27" fmla="*/ 14 h 20"/>
                  <a:gd name="T28" fmla="*/ 0 w 18"/>
                  <a:gd name="T29" fmla="*/ 11 h 20"/>
                  <a:gd name="T30" fmla="*/ 0 w 18"/>
                  <a:gd name="T31" fmla="*/ 11 h 20"/>
                  <a:gd name="T32" fmla="*/ 0 w 18"/>
                  <a:gd name="T33" fmla="*/ 7 h 20"/>
                  <a:gd name="T34" fmla="*/ 1 w 18"/>
                  <a:gd name="T35" fmla="*/ 4 h 20"/>
                  <a:gd name="T36" fmla="*/ 4 w 18"/>
                  <a:gd name="T37" fmla="*/ 1 h 20"/>
                  <a:gd name="T38" fmla="*/ 7 w 18"/>
                  <a:gd name="T39" fmla="*/ 0 h 20"/>
                  <a:gd name="T40" fmla="*/ 7 w 18"/>
                  <a:gd name="T41" fmla="*/ 0 h 20"/>
                  <a:gd name="T42" fmla="*/ 8 w 18"/>
                  <a:gd name="T43" fmla="*/ 0 h 20"/>
                  <a:gd name="T44" fmla="*/ 8 w 18"/>
                  <a:gd name="T45" fmla="*/ 0 h 2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8" h="20">
                    <a:moveTo>
                      <a:pt x="8" y="0"/>
                    </a:moveTo>
                    <a:lnTo>
                      <a:pt x="8" y="0"/>
                    </a:lnTo>
                    <a:lnTo>
                      <a:pt x="14" y="1"/>
                    </a:lnTo>
                    <a:lnTo>
                      <a:pt x="17" y="4"/>
                    </a:lnTo>
                    <a:lnTo>
                      <a:pt x="18" y="8"/>
                    </a:lnTo>
                    <a:lnTo>
                      <a:pt x="18" y="14"/>
                    </a:lnTo>
                    <a:lnTo>
                      <a:pt x="15" y="15"/>
                    </a:lnTo>
                    <a:lnTo>
                      <a:pt x="14" y="18"/>
                    </a:lnTo>
                    <a:lnTo>
                      <a:pt x="8" y="20"/>
                    </a:lnTo>
                    <a:lnTo>
                      <a:pt x="5" y="18"/>
                    </a:lnTo>
                    <a:lnTo>
                      <a:pt x="3" y="17"/>
                    </a:lnTo>
                    <a:lnTo>
                      <a:pt x="0" y="14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1" y="4"/>
                    </a:lnTo>
                    <a:lnTo>
                      <a:pt x="4" y="1"/>
                    </a:lnTo>
                    <a:lnTo>
                      <a:pt x="7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87" name="Freeform 209"/>
              <p:cNvSpPr>
                <a:spLocks/>
              </p:cNvSpPr>
              <p:nvPr/>
            </p:nvSpPr>
            <p:spPr bwMode="auto">
              <a:xfrm>
                <a:off x="5201" y="2293"/>
                <a:ext cx="25" cy="43"/>
              </a:xfrm>
              <a:custGeom>
                <a:avLst/>
                <a:gdLst>
                  <a:gd name="T0" fmla="*/ 25 w 25"/>
                  <a:gd name="T1" fmla="*/ 43 h 43"/>
                  <a:gd name="T2" fmla="*/ 0 w 25"/>
                  <a:gd name="T3" fmla="*/ 43 h 43"/>
                  <a:gd name="T4" fmla="*/ 0 w 25"/>
                  <a:gd name="T5" fmla="*/ 40 h 43"/>
                  <a:gd name="T6" fmla="*/ 22 w 25"/>
                  <a:gd name="T7" fmla="*/ 40 h 43"/>
                  <a:gd name="T8" fmla="*/ 22 w 25"/>
                  <a:gd name="T9" fmla="*/ 3 h 43"/>
                  <a:gd name="T10" fmla="*/ 22 w 25"/>
                  <a:gd name="T11" fmla="*/ 0 h 43"/>
                  <a:gd name="T12" fmla="*/ 25 w 25"/>
                  <a:gd name="T13" fmla="*/ 0 h 43"/>
                  <a:gd name="T14" fmla="*/ 25 w 25"/>
                  <a:gd name="T15" fmla="*/ 43 h 4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5" h="43">
                    <a:moveTo>
                      <a:pt x="25" y="43"/>
                    </a:moveTo>
                    <a:lnTo>
                      <a:pt x="0" y="43"/>
                    </a:lnTo>
                    <a:lnTo>
                      <a:pt x="0" y="40"/>
                    </a:lnTo>
                    <a:lnTo>
                      <a:pt x="22" y="40"/>
                    </a:lnTo>
                    <a:lnTo>
                      <a:pt x="22" y="3"/>
                    </a:lnTo>
                    <a:lnTo>
                      <a:pt x="22" y="0"/>
                    </a:lnTo>
                    <a:lnTo>
                      <a:pt x="25" y="0"/>
                    </a:lnTo>
                    <a:lnTo>
                      <a:pt x="25" y="4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88" name="Freeform 210"/>
              <p:cNvSpPr>
                <a:spLocks/>
              </p:cNvSpPr>
              <p:nvPr/>
            </p:nvSpPr>
            <p:spPr bwMode="auto">
              <a:xfrm>
                <a:off x="5201" y="2299"/>
                <a:ext cx="20" cy="31"/>
              </a:xfrm>
              <a:custGeom>
                <a:avLst/>
                <a:gdLst>
                  <a:gd name="T0" fmla="*/ 20 w 20"/>
                  <a:gd name="T1" fmla="*/ 31 h 31"/>
                  <a:gd name="T2" fmla="*/ 0 w 20"/>
                  <a:gd name="T3" fmla="*/ 31 h 31"/>
                  <a:gd name="T4" fmla="*/ 0 w 20"/>
                  <a:gd name="T5" fmla="*/ 28 h 31"/>
                  <a:gd name="T6" fmla="*/ 7 w 20"/>
                  <a:gd name="T7" fmla="*/ 28 h 31"/>
                  <a:gd name="T8" fmla="*/ 7 w 20"/>
                  <a:gd name="T9" fmla="*/ 0 h 31"/>
                  <a:gd name="T10" fmla="*/ 20 w 20"/>
                  <a:gd name="T11" fmla="*/ 0 h 31"/>
                  <a:gd name="T12" fmla="*/ 20 w 20"/>
                  <a:gd name="T13" fmla="*/ 31 h 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0" h="31">
                    <a:moveTo>
                      <a:pt x="20" y="31"/>
                    </a:moveTo>
                    <a:lnTo>
                      <a:pt x="0" y="31"/>
                    </a:lnTo>
                    <a:lnTo>
                      <a:pt x="0" y="28"/>
                    </a:lnTo>
                    <a:lnTo>
                      <a:pt x="7" y="28"/>
                    </a:lnTo>
                    <a:lnTo>
                      <a:pt x="7" y="0"/>
                    </a:lnTo>
                    <a:lnTo>
                      <a:pt x="20" y="0"/>
                    </a:lnTo>
                    <a:lnTo>
                      <a:pt x="20" y="3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89" name="Freeform 211"/>
              <p:cNvSpPr>
                <a:spLocks/>
              </p:cNvSpPr>
              <p:nvPr/>
            </p:nvSpPr>
            <p:spPr bwMode="auto">
              <a:xfrm>
                <a:off x="5201" y="2288"/>
                <a:ext cx="22" cy="8"/>
              </a:xfrm>
              <a:custGeom>
                <a:avLst/>
                <a:gdLst>
                  <a:gd name="T0" fmla="*/ 7 w 22"/>
                  <a:gd name="T1" fmla="*/ 8 h 8"/>
                  <a:gd name="T2" fmla="*/ 7 w 22"/>
                  <a:gd name="T3" fmla="*/ 8 h 8"/>
                  <a:gd name="T4" fmla="*/ 4 w 22"/>
                  <a:gd name="T5" fmla="*/ 5 h 8"/>
                  <a:gd name="T6" fmla="*/ 0 w 22"/>
                  <a:gd name="T7" fmla="*/ 4 h 8"/>
                  <a:gd name="T8" fmla="*/ 0 w 22"/>
                  <a:gd name="T9" fmla="*/ 0 h 8"/>
                  <a:gd name="T10" fmla="*/ 0 w 22"/>
                  <a:gd name="T11" fmla="*/ 0 h 8"/>
                  <a:gd name="T12" fmla="*/ 4 w 22"/>
                  <a:gd name="T13" fmla="*/ 3 h 8"/>
                  <a:gd name="T14" fmla="*/ 8 w 22"/>
                  <a:gd name="T15" fmla="*/ 5 h 8"/>
                  <a:gd name="T16" fmla="*/ 22 w 22"/>
                  <a:gd name="T17" fmla="*/ 5 h 8"/>
                  <a:gd name="T18" fmla="*/ 22 w 22"/>
                  <a:gd name="T19" fmla="*/ 8 h 8"/>
                  <a:gd name="T20" fmla="*/ 7 w 22"/>
                  <a:gd name="T21" fmla="*/ 8 h 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2" h="8">
                    <a:moveTo>
                      <a:pt x="7" y="8"/>
                    </a:moveTo>
                    <a:lnTo>
                      <a:pt x="7" y="8"/>
                    </a:lnTo>
                    <a:lnTo>
                      <a:pt x="4" y="5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4" y="3"/>
                    </a:lnTo>
                    <a:lnTo>
                      <a:pt x="8" y="5"/>
                    </a:lnTo>
                    <a:lnTo>
                      <a:pt x="22" y="5"/>
                    </a:lnTo>
                    <a:lnTo>
                      <a:pt x="22" y="8"/>
                    </a:lnTo>
                    <a:lnTo>
                      <a:pt x="7" y="8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90" name="Rectangle 212"/>
              <p:cNvSpPr>
                <a:spLocks noChangeArrowheads="1"/>
              </p:cNvSpPr>
              <p:nvPr/>
            </p:nvSpPr>
            <p:spPr bwMode="auto">
              <a:xfrm>
                <a:off x="5206" y="2298"/>
                <a:ext cx="2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491" name="Freeform 213"/>
              <p:cNvSpPr>
                <a:spLocks/>
              </p:cNvSpPr>
              <p:nvPr/>
            </p:nvSpPr>
            <p:spPr bwMode="auto">
              <a:xfrm>
                <a:off x="5201" y="2292"/>
                <a:ext cx="22" cy="41"/>
              </a:xfrm>
              <a:custGeom>
                <a:avLst/>
                <a:gdLst>
                  <a:gd name="T0" fmla="*/ 22 w 22"/>
                  <a:gd name="T1" fmla="*/ 41 h 41"/>
                  <a:gd name="T2" fmla="*/ 0 w 22"/>
                  <a:gd name="T3" fmla="*/ 41 h 41"/>
                  <a:gd name="T4" fmla="*/ 0 w 22"/>
                  <a:gd name="T5" fmla="*/ 38 h 41"/>
                  <a:gd name="T6" fmla="*/ 20 w 22"/>
                  <a:gd name="T7" fmla="*/ 38 h 41"/>
                  <a:gd name="T8" fmla="*/ 20 w 22"/>
                  <a:gd name="T9" fmla="*/ 7 h 41"/>
                  <a:gd name="T10" fmla="*/ 7 w 22"/>
                  <a:gd name="T11" fmla="*/ 7 h 41"/>
                  <a:gd name="T12" fmla="*/ 7 w 22"/>
                  <a:gd name="T13" fmla="*/ 6 h 41"/>
                  <a:gd name="T14" fmla="*/ 5 w 22"/>
                  <a:gd name="T15" fmla="*/ 6 h 41"/>
                  <a:gd name="T16" fmla="*/ 5 w 22"/>
                  <a:gd name="T17" fmla="*/ 6 h 41"/>
                  <a:gd name="T18" fmla="*/ 5 w 22"/>
                  <a:gd name="T19" fmla="*/ 6 h 41"/>
                  <a:gd name="T20" fmla="*/ 0 w 22"/>
                  <a:gd name="T21" fmla="*/ 3 h 41"/>
                  <a:gd name="T22" fmla="*/ 0 w 22"/>
                  <a:gd name="T23" fmla="*/ 0 h 41"/>
                  <a:gd name="T24" fmla="*/ 0 w 22"/>
                  <a:gd name="T25" fmla="*/ 0 h 41"/>
                  <a:gd name="T26" fmla="*/ 4 w 22"/>
                  <a:gd name="T27" fmla="*/ 1 h 41"/>
                  <a:gd name="T28" fmla="*/ 7 w 22"/>
                  <a:gd name="T29" fmla="*/ 4 h 41"/>
                  <a:gd name="T30" fmla="*/ 22 w 22"/>
                  <a:gd name="T31" fmla="*/ 4 h 41"/>
                  <a:gd name="T32" fmla="*/ 22 w 22"/>
                  <a:gd name="T33" fmla="*/ 41 h 4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2" h="41">
                    <a:moveTo>
                      <a:pt x="22" y="41"/>
                    </a:moveTo>
                    <a:lnTo>
                      <a:pt x="0" y="41"/>
                    </a:lnTo>
                    <a:lnTo>
                      <a:pt x="0" y="38"/>
                    </a:lnTo>
                    <a:lnTo>
                      <a:pt x="20" y="38"/>
                    </a:lnTo>
                    <a:lnTo>
                      <a:pt x="20" y="7"/>
                    </a:lnTo>
                    <a:lnTo>
                      <a:pt x="7" y="7"/>
                    </a:lnTo>
                    <a:lnTo>
                      <a:pt x="7" y="6"/>
                    </a:lnTo>
                    <a:lnTo>
                      <a:pt x="5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4" y="1"/>
                    </a:lnTo>
                    <a:lnTo>
                      <a:pt x="7" y="4"/>
                    </a:lnTo>
                    <a:lnTo>
                      <a:pt x="22" y="4"/>
                    </a:lnTo>
                    <a:lnTo>
                      <a:pt x="22" y="4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92" name="Rectangle 214"/>
              <p:cNvSpPr>
                <a:spLocks noChangeArrowheads="1"/>
              </p:cNvSpPr>
              <p:nvPr/>
            </p:nvSpPr>
            <p:spPr bwMode="auto">
              <a:xfrm>
                <a:off x="5198" y="2333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493" name="Rectangle 215"/>
              <p:cNvSpPr>
                <a:spLocks noChangeArrowheads="1"/>
              </p:cNvSpPr>
              <p:nvPr/>
            </p:nvSpPr>
            <p:spPr bwMode="auto">
              <a:xfrm>
                <a:off x="5198" y="2330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494" name="Rectangle 216"/>
              <p:cNvSpPr>
                <a:spLocks noChangeArrowheads="1"/>
              </p:cNvSpPr>
              <p:nvPr/>
            </p:nvSpPr>
            <p:spPr bwMode="auto">
              <a:xfrm>
                <a:off x="5198" y="2327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495" name="Freeform 217"/>
              <p:cNvSpPr>
                <a:spLocks/>
              </p:cNvSpPr>
              <p:nvPr/>
            </p:nvSpPr>
            <p:spPr bwMode="auto">
              <a:xfrm>
                <a:off x="5198" y="2305"/>
                <a:ext cx="3" cy="22"/>
              </a:xfrm>
              <a:custGeom>
                <a:avLst/>
                <a:gdLst>
                  <a:gd name="T0" fmla="*/ 0 w 3"/>
                  <a:gd name="T1" fmla="*/ 22 h 22"/>
                  <a:gd name="T2" fmla="*/ 0 w 3"/>
                  <a:gd name="T3" fmla="*/ 11 h 22"/>
                  <a:gd name="T4" fmla="*/ 3 w 3"/>
                  <a:gd name="T5" fmla="*/ 11 h 22"/>
                  <a:gd name="T6" fmla="*/ 3 w 3"/>
                  <a:gd name="T7" fmla="*/ 8 h 22"/>
                  <a:gd name="T8" fmla="*/ 3 w 3"/>
                  <a:gd name="T9" fmla="*/ 0 h 22"/>
                  <a:gd name="T10" fmla="*/ 3 w 3"/>
                  <a:gd name="T11" fmla="*/ 0 h 22"/>
                  <a:gd name="T12" fmla="*/ 3 w 3"/>
                  <a:gd name="T13" fmla="*/ 22 h 22"/>
                  <a:gd name="T14" fmla="*/ 0 w 3"/>
                  <a:gd name="T15" fmla="*/ 22 h 2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22">
                    <a:moveTo>
                      <a:pt x="0" y="22"/>
                    </a:moveTo>
                    <a:lnTo>
                      <a:pt x="0" y="11"/>
                    </a:lnTo>
                    <a:lnTo>
                      <a:pt x="3" y="11"/>
                    </a:lnTo>
                    <a:lnTo>
                      <a:pt x="3" y="8"/>
                    </a:lnTo>
                    <a:lnTo>
                      <a:pt x="3" y="0"/>
                    </a:lnTo>
                    <a:lnTo>
                      <a:pt x="3" y="22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96" name="Freeform 218"/>
              <p:cNvSpPr>
                <a:spLocks/>
              </p:cNvSpPr>
              <p:nvPr/>
            </p:nvSpPr>
            <p:spPr bwMode="auto">
              <a:xfrm>
                <a:off x="5201" y="2298"/>
                <a:ext cx="7" cy="29"/>
              </a:xfrm>
              <a:custGeom>
                <a:avLst/>
                <a:gdLst>
                  <a:gd name="T0" fmla="*/ 0 w 7"/>
                  <a:gd name="T1" fmla="*/ 0 h 29"/>
                  <a:gd name="T2" fmla="*/ 5 w 7"/>
                  <a:gd name="T3" fmla="*/ 0 h 29"/>
                  <a:gd name="T4" fmla="*/ 5 w 7"/>
                  <a:gd name="T5" fmla="*/ 1 h 29"/>
                  <a:gd name="T6" fmla="*/ 7 w 7"/>
                  <a:gd name="T7" fmla="*/ 1 h 29"/>
                  <a:gd name="T8" fmla="*/ 7 w 7"/>
                  <a:gd name="T9" fmla="*/ 29 h 29"/>
                  <a:gd name="T10" fmla="*/ 0 w 7"/>
                  <a:gd name="T11" fmla="*/ 29 h 29"/>
                  <a:gd name="T12" fmla="*/ 0 w 7"/>
                  <a:gd name="T13" fmla="*/ 7 h 29"/>
                  <a:gd name="T14" fmla="*/ 0 w 7"/>
                  <a:gd name="T15" fmla="*/ 7 h 29"/>
                  <a:gd name="T16" fmla="*/ 0 w 7"/>
                  <a:gd name="T17" fmla="*/ 0 h 2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" h="29">
                    <a:moveTo>
                      <a:pt x="0" y="0"/>
                    </a:moveTo>
                    <a:lnTo>
                      <a:pt x="5" y="0"/>
                    </a:lnTo>
                    <a:lnTo>
                      <a:pt x="5" y="1"/>
                    </a:lnTo>
                    <a:lnTo>
                      <a:pt x="7" y="1"/>
                    </a:lnTo>
                    <a:lnTo>
                      <a:pt x="7" y="29"/>
                    </a:lnTo>
                    <a:lnTo>
                      <a:pt x="0" y="29"/>
                    </a:lnTo>
                    <a:lnTo>
                      <a:pt x="0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97" name="Freeform 219"/>
              <p:cNvSpPr>
                <a:spLocks/>
              </p:cNvSpPr>
              <p:nvPr/>
            </p:nvSpPr>
            <p:spPr bwMode="auto">
              <a:xfrm>
                <a:off x="5201" y="2295"/>
                <a:ext cx="5" cy="3"/>
              </a:xfrm>
              <a:custGeom>
                <a:avLst/>
                <a:gdLst>
                  <a:gd name="T0" fmla="*/ 5 w 5"/>
                  <a:gd name="T1" fmla="*/ 3 h 3"/>
                  <a:gd name="T2" fmla="*/ 0 w 5"/>
                  <a:gd name="T3" fmla="*/ 3 h 3"/>
                  <a:gd name="T4" fmla="*/ 0 w 5"/>
                  <a:gd name="T5" fmla="*/ 0 h 3"/>
                  <a:gd name="T6" fmla="*/ 0 w 5"/>
                  <a:gd name="T7" fmla="*/ 0 h 3"/>
                  <a:gd name="T8" fmla="*/ 5 w 5"/>
                  <a:gd name="T9" fmla="*/ 3 h 3"/>
                  <a:gd name="T10" fmla="*/ 5 w 5"/>
                  <a:gd name="T11" fmla="*/ 3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" h="3">
                    <a:moveTo>
                      <a:pt x="5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5" y="3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98" name="Freeform 220"/>
              <p:cNvSpPr>
                <a:spLocks/>
              </p:cNvSpPr>
              <p:nvPr/>
            </p:nvSpPr>
            <p:spPr bwMode="auto">
              <a:xfrm>
                <a:off x="5198" y="2293"/>
                <a:ext cx="3" cy="5"/>
              </a:xfrm>
              <a:custGeom>
                <a:avLst/>
                <a:gdLst>
                  <a:gd name="T0" fmla="*/ 3 w 3"/>
                  <a:gd name="T1" fmla="*/ 2 h 5"/>
                  <a:gd name="T2" fmla="*/ 3 w 3"/>
                  <a:gd name="T3" fmla="*/ 5 h 5"/>
                  <a:gd name="T4" fmla="*/ 0 w 3"/>
                  <a:gd name="T5" fmla="*/ 5 h 5"/>
                  <a:gd name="T6" fmla="*/ 0 w 3"/>
                  <a:gd name="T7" fmla="*/ 0 h 5"/>
                  <a:gd name="T8" fmla="*/ 0 w 3"/>
                  <a:gd name="T9" fmla="*/ 0 h 5"/>
                  <a:gd name="T10" fmla="*/ 3 w 3"/>
                  <a:gd name="T11" fmla="*/ 2 h 5"/>
                  <a:gd name="T12" fmla="*/ 3 w 3"/>
                  <a:gd name="T13" fmla="*/ 2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5">
                    <a:moveTo>
                      <a:pt x="3" y="2"/>
                    </a:moveTo>
                    <a:lnTo>
                      <a:pt x="3" y="5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99" name="Freeform 221"/>
              <p:cNvSpPr>
                <a:spLocks/>
              </p:cNvSpPr>
              <p:nvPr/>
            </p:nvSpPr>
            <p:spPr bwMode="auto">
              <a:xfrm>
                <a:off x="5198" y="2291"/>
                <a:ext cx="3" cy="4"/>
              </a:xfrm>
              <a:custGeom>
                <a:avLst/>
                <a:gdLst>
                  <a:gd name="T0" fmla="*/ 0 w 3"/>
                  <a:gd name="T1" fmla="*/ 2 h 4"/>
                  <a:gd name="T2" fmla="*/ 0 w 3"/>
                  <a:gd name="T3" fmla="*/ 0 h 4"/>
                  <a:gd name="T4" fmla="*/ 0 w 3"/>
                  <a:gd name="T5" fmla="*/ 0 h 4"/>
                  <a:gd name="T6" fmla="*/ 3 w 3"/>
                  <a:gd name="T7" fmla="*/ 1 h 4"/>
                  <a:gd name="T8" fmla="*/ 3 w 3"/>
                  <a:gd name="T9" fmla="*/ 4 h 4"/>
                  <a:gd name="T10" fmla="*/ 3 w 3"/>
                  <a:gd name="T11" fmla="*/ 4 h 4"/>
                  <a:gd name="T12" fmla="*/ 0 w 3"/>
                  <a:gd name="T13" fmla="*/ 2 h 4"/>
                  <a:gd name="T14" fmla="*/ 0 w 3"/>
                  <a:gd name="T15" fmla="*/ 2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4">
                    <a:moveTo>
                      <a:pt x="0" y="2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3" y="4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0" name="Freeform 222"/>
              <p:cNvSpPr>
                <a:spLocks/>
              </p:cNvSpPr>
              <p:nvPr/>
            </p:nvSpPr>
            <p:spPr bwMode="auto">
              <a:xfrm>
                <a:off x="5198" y="2288"/>
                <a:ext cx="3" cy="4"/>
              </a:xfrm>
              <a:custGeom>
                <a:avLst/>
                <a:gdLst>
                  <a:gd name="T0" fmla="*/ 3 w 3"/>
                  <a:gd name="T1" fmla="*/ 0 h 4"/>
                  <a:gd name="T2" fmla="*/ 3 w 3"/>
                  <a:gd name="T3" fmla="*/ 4 h 4"/>
                  <a:gd name="T4" fmla="*/ 3 w 3"/>
                  <a:gd name="T5" fmla="*/ 4 h 4"/>
                  <a:gd name="T6" fmla="*/ 0 w 3"/>
                  <a:gd name="T7" fmla="*/ 3 h 4"/>
                  <a:gd name="T8" fmla="*/ 0 w 3"/>
                  <a:gd name="T9" fmla="*/ 0 h 4"/>
                  <a:gd name="T10" fmla="*/ 0 w 3"/>
                  <a:gd name="T11" fmla="*/ 0 h 4"/>
                  <a:gd name="T12" fmla="*/ 3 w 3"/>
                  <a:gd name="T13" fmla="*/ 0 h 4"/>
                  <a:gd name="T14" fmla="*/ 3 w 3"/>
                  <a:gd name="T15" fmla="*/ 0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4">
                    <a:moveTo>
                      <a:pt x="3" y="0"/>
                    </a:moveTo>
                    <a:lnTo>
                      <a:pt x="3" y="4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1" name="Rectangle 223"/>
              <p:cNvSpPr>
                <a:spLocks noChangeArrowheads="1"/>
              </p:cNvSpPr>
              <p:nvPr/>
            </p:nvSpPr>
            <p:spPr bwMode="auto">
              <a:xfrm>
                <a:off x="5195" y="2333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02" name="Rectangle 224"/>
              <p:cNvSpPr>
                <a:spLocks noChangeArrowheads="1"/>
              </p:cNvSpPr>
              <p:nvPr/>
            </p:nvSpPr>
            <p:spPr bwMode="auto">
              <a:xfrm>
                <a:off x="5195" y="2330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03" name="Rectangle 225"/>
              <p:cNvSpPr>
                <a:spLocks noChangeArrowheads="1"/>
              </p:cNvSpPr>
              <p:nvPr/>
            </p:nvSpPr>
            <p:spPr bwMode="auto">
              <a:xfrm>
                <a:off x="5195" y="2327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04" name="Freeform 226"/>
              <p:cNvSpPr>
                <a:spLocks/>
              </p:cNvSpPr>
              <p:nvPr/>
            </p:nvSpPr>
            <p:spPr bwMode="auto">
              <a:xfrm>
                <a:off x="5195" y="2307"/>
                <a:ext cx="3" cy="9"/>
              </a:xfrm>
              <a:custGeom>
                <a:avLst/>
                <a:gdLst>
                  <a:gd name="T0" fmla="*/ 3 w 3"/>
                  <a:gd name="T1" fmla="*/ 9 h 9"/>
                  <a:gd name="T2" fmla="*/ 0 w 3"/>
                  <a:gd name="T3" fmla="*/ 9 h 9"/>
                  <a:gd name="T4" fmla="*/ 0 w 3"/>
                  <a:gd name="T5" fmla="*/ 6 h 9"/>
                  <a:gd name="T6" fmla="*/ 3 w 3"/>
                  <a:gd name="T7" fmla="*/ 6 h 9"/>
                  <a:gd name="T8" fmla="*/ 3 w 3"/>
                  <a:gd name="T9" fmla="*/ 3 h 9"/>
                  <a:gd name="T10" fmla="*/ 3 w 3"/>
                  <a:gd name="T11" fmla="*/ 0 h 9"/>
                  <a:gd name="T12" fmla="*/ 3 w 3"/>
                  <a:gd name="T13" fmla="*/ 0 h 9"/>
                  <a:gd name="T14" fmla="*/ 3 w 3"/>
                  <a:gd name="T15" fmla="*/ 9 h 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9">
                    <a:moveTo>
                      <a:pt x="3" y="9"/>
                    </a:moveTo>
                    <a:lnTo>
                      <a:pt x="0" y="9"/>
                    </a:lnTo>
                    <a:lnTo>
                      <a:pt x="0" y="6"/>
                    </a:lnTo>
                    <a:lnTo>
                      <a:pt x="3" y="6"/>
                    </a:lnTo>
                    <a:lnTo>
                      <a:pt x="3" y="3"/>
                    </a:lnTo>
                    <a:lnTo>
                      <a:pt x="3" y="0"/>
                    </a:lnTo>
                    <a:lnTo>
                      <a:pt x="3" y="9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5" name="Freeform 227"/>
              <p:cNvSpPr>
                <a:spLocks/>
              </p:cNvSpPr>
              <p:nvPr/>
            </p:nvSpPr>
            <p:spPr bwMode="auto">
              <a:xfrm>
                <a:off x="5198" y="2305"/>
                <a:ext cx="3" cy="11"/>
              </a:xfrm>
              <a:custGeom>
                <a:avLst/>
                <a:gdLst>
                  <a:gd name="T0" fmla="*/ 0 w 3"/>
                  <a:gd name="T1" fmla="*/ 0 h 11"/>
                  <a:gd name="T2" fmla="*/ 3 w 3"/>
                  <a:gd name="T3" fmla="*/ 0 h 11"/>
                  <a:gd name="T4" fmla="*/ 3 w 3"/>
                  <a:gd name="T5" fmla="*/ 8 h 11"/>
                  <a:gd name="T6" fmla="*/ 3 w 3"/>
                  <a:gd name="T7" fmla="*/ 11 h 11"/>
                  <a:gd name="T8" fmla="*/ 0 w 3"/>
                  <a:gd name="T9" fmla="*/ 11 h 11"/>
                  <a:gd name="T10" fmla="*/ 0 w 3"/>
                  <a:gd name="T11" fmla="*/ 2 h 11"/>
                  <a:gd name="T12" fmla="*/ 0 w 3"/>
                  <a:gd name="T13" fmla="*/ 2 h 11"/>
                  <a:gd name="T14" fmla="*/ 0 w 3"/>
                  <a:gd name="T15" fmla="*/ 0 h 1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11">
                    <a:moveTo>
                      <a:pt x="0" y="0"/>
                    </a:moveTo>
                    <a:lnTo>
                      <a:pt x="3" y="0"/>
                    </a:lnTo>
                    <a:lnTo>
                      <a:pt x="3" y="8"/>
                    </a:lnTo>
                    <a:lnTo>
                      <a:pt x="3" y="11"/>
                    </a:lnTo>
                    <a:lnTo>
                      <a:pt x="0" y="11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06" name="Rectangle 228"/>
              <p:cNvSpPr>
                <a:spLocks noChangeArrowheads="1"/>
              </p:cNvSpPr>
              <p:nvPr/>
            </p:nvSpPr>
            <p:spPr bwMode="auto">
              <a:xfrm>
                <a:off x="5198" y="2298"/>
                <a:ext cx="3" cy="7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07" name="Rectangle 229"/>
              <p:cNvSpPr>
                <a:spLocks noChangeArrowheads="1"/>
              </p:cNvSpPr>
              <p:nvPr/>
            </p:nvSpPr>
            <p:spPr bwMode="auto">
              <a:xfrm>
                <a:off x="5195" y="2305"/>
                <a:ext cx="3" cy="2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08" name="Rectangle 230"/>
              <p:cNvSpPr>
                <a:spLocks noChangeArrowheads="1"/>
              </p:cNvSpPr>
              <p:nvPr/>
            </p:nvSpPr>
            <p:spPr bwMode="auto">
              <a:xfrm>
                <a:off x="5195" y="2298"/>
                <a:ext cx="3" cy="7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09" name="Freeform 231"/>
              <p:cNvSpPr>
                <a:spLocks/>
              </p:cNvSpPr>
              <p:nvPr/>
            </p:nvSpPr>
            <p:spPr bwMode="auto">
              <a:xfrm>
                <a:off x="5195" y="2291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0 h 2"/>
                  <a:gd name="T4" fmla="*/ 0 w 3"/>
                  <a:gd name="T5" fmla="*/ 0 h 2"/>
                  <a:gd name="T6" fmla="*/ 3 w 3"/>
                  <a:gd name="T7" fmla="*/ 0 h 2"/>
                  <a:gd name="T8" fmla="*/ 3 w 3"/>
                  <a:gd name="T9" fmla="*/ 2 h 2"/>
                  <a:gd name="T10" fmla="*/ 3 w 3"/>
                  <a:gd name="T11" fmla="*/ 2 h 2"/>
                  <a:gd name="T12" fmla="*/ 0 w 3"/>
                  <a:gd name="T13" fmla="*/ 2 h 2"/>
                  <a:gd name="T14" fmla="*/ 0 w 3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2">
                    <a:moveTo>
                      <a:pt x="0" y="2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0" name="Freeform 232"/>
              <p:cNvSpPr>
                <a:spLocks/>
              </p:cNvSpPr>
              <p:nvPr/>
            </p:nvSpPr>
            <p:spPr bwMode="auto">
              <a:xfrm>
                <a:off x="5195" y="2288"/>
                <a:ext cx="3" cy="3"/>
              </a:xfrm>
              <a:custGeom>
                <a:avLst/>
                <a:gdLst>
                  <a:gd name="T0" fmla="*/ 3 w 3"/>
                  <a:gd name="T1" fmla="*/ 0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3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0 h 3"/>
                  <a:gd name="T14" fmla="*/ 3 w 3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3" y="0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1" name="Freeform 233"/>
              <p:cNvSpPr>
                <a:spLocks/>
              </p:cNvSpPr>
              <p:nvPr/>
            </p:nvSpPr>
            <p:spPr bwMode="auto">
              <a:xfrm>
                <a:off x="5195" y="2293"/>
                <a:ext cx="3" cy="5"/>
              </a:xfrm>
              <a:custGeom>
                <a:avLst/>
                <a:gdLst>
                  <a:gd name="T0" fmla="*/ 0 w 3"/>
                  <a:gd name="T1" fmla="*/ 0 h 5"/>
                  <a:gd name="T2" fmla="*/ 0 w 3"/>
                  <a:gd name="T3" fmla="*/ 0 h 5"/>
                  <a:gd name="T4" fmla="*/ 3 w 3"/>
                  <a:gd name="T5" fmla="*/ 0 h 5"/>
                  <a:gd name="T6" fmla="*/ 3 w 3"/>
                  <a:gd name="T7" fmla="*/ 5 h 5"/>
                  <a:gd name="T8" fmla="*/ 0 w 3"/>
                  <a:gd name="T9" fmla="*/ 5 h 5"/>
                  <a:gd name="T10" fmla="*/ 0 w 3"/>
                  <a:gd name="T11" fmla="*/ 0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5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5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2" name="Rectangle 234"/>
              <p:cNvSpPr>
                <a:spLocks noChangeArrowheads="1"/>
              </p:cNvSpPr>
              <p:nvPr/>
            </p:nvSpPr>
            <p:spPr bwMode="auto">
              <a:xfrm>
                <a:off x="5195" y="2316"/>
                <a:ext cx="3" cy="11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13" name="Rectangle 235"/>
              <p:cNvSpPr>
                <a:spLocks noChangeArrowheads="1"/>
              </p:cNvSpPr>
              <p:nvPr/>
            </p:nvSpPr>
            <p:spPr bwMode="auto">
              <a:xfrm>
                <a:off x="5187" y="2333"/>
                <a:ext cx="8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14" name="Rectangle 236"/>
              <p:cNvSpPr>
                <a:spLocks noChangeArrowheads="1"/>
              </p:cNvSpPr>
              <p:nvPr/>
            </p:nvSpPr>
            <p:spPr bwMode="auto">
              <a:xfrm>
                <a:off x="5187" y="2330"/>
                <a:ext cx="8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15" name="Rectangle 237"/>
              <p:cNvSpPr>
                <a:spLocks noChangeArrowheads="1"/>
              </p:cNvSpPr>
              <p:nvPr/>
            </p:nvSpPr>
            <p:spPr bwMode="auto">
              <a:xfrm>
                <a:off x="5187" y="2327"/>
                <a:ext cx="8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16" name="Freeform 238"/>
              <p:cNvSpPr>
                <a:spLocks/>
              </p:cNvSpPr>
              <p:nvPr/>
            </p:nvSpPr>
            <p:spPr bwMode="auto">
              <a:xfrm>
                <a:off x="5157" y="2310"/>
                <a:ext cx="38" cy="3"/>
              </a:xfrm>
              <a:custGeom>
                <a:avLst/>
                <a:gdLst>
                  <a:gd name="T0" fmla="*/ 38 w 38"/>
                  <a:gd name="T1" fmla="*/ 0 h 3"/>
                  <a:gd name="T2" fmla="*/ 38 w 38"/>
                  <a:gd name="T3" fmla="*/ 0 h 3"/>
                  <a:gd name="T4" fmla="*/ 38 w 38"/>
                  <a:gd name="T5" fmla="*/ 0 h 3"/>
                  <a:gd name="T6" fmla="*/ 38 w 38"/>
                  <a:gd name="T7" fmla="*/ 3 h 3"/>
                  <a:gd name="T8" fmla="*/ 0 w 38"/>
                  <a:gd name="T9" fmla="*/ 3 h 3"/>
                  <a:gd name="T10" fmla="*/ 0 w 38"/>
                  <a:gd name="T11" fmla="*/ 0 h 3"/>
                  <a:gd name="T12" fmla="*/ 38 w 38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8" h="3">
                    <a:moveTo>
                      <a:pt x="38" y="0"/>
                    </a:moveTo>
                    <a:lnTo>
                      <a:pt x="38" y="0"/>
                    </a:lnTo>
                    <a:lnTo>
                      <a:pt x="38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7" name="Freeform 239"/>
              <p:cNvSpPr>
                <a:spLocks/>
              </p:cNvSpPr>
              <p:nvPr/>
            </p:nvSpPr>
            <p:spPr bwMode="auto">
              <a:xfrm>
                <a:off x="5195" y="2307"/>
                <a:ext cx="3" cy="6"/>
              </a:xfrm>
              <a:custGeom>
                <a:avLst/>
                <a:gdLst>
                  <a:gd name="T0" fmla="*/ 3 w 3"/>
                  <a:gd name="T1" fmla="*/ 3 h 6"/>
                  <a:gd name="T2" fmla="*/ 3 w 3"/>
                  <a:gd name="T3" fmla="*/ 6 h 6"/>
                  <a:gd name="T4" fmla="*/ 0 w 3"/>
                  <a:gd name="T5" fmla="*/ 6 h 6"/>
                  <a:gd name="T6" fmla="*/ 0 w 3"/>
                  <a:gd name="T7" fmla="*/ 3 h 6"/>
                  <a:gd name="T8" fmla="*/ 0 w 3"/>
                  <a:gd name="T9" fmla="*/ 3 h 6"/>
                  <a:gd name="T10" fmla="*/ 0 w 3"/>
                  <a:gd name="T11" fmla="*/ 0 h 6"/>
                  <a:gd name="T12" fmla="*/ 3 w 3"/>
                  <a:gd name="T13" fmla="*/ 0 h 6"/>
                  <a:gd name="T14" fmla="*/ 3 w 3"/>
                  <a:gd name="T15" fmla="*/ 3 h 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6">
                    <a:moveTo>
                      <a:pt x="3" y="3"/>
                    </a:moveTo>
                    <a:lnTo>
                      <a:pt x="3" y="6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18" name="Rectangle 240"/>
              <p:cNvSpPr>
                <a:spLocks noChangeArrowheads="1"/>
              </p:cNvSpPr>
              <p:nvPr/>
            </p:nvSpPr>
            <p:spPr bwMode="auto">
              <a:xfrm>
                <a:off x="5157" y="2310"/>
                <a:ext cx="38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19" name="Rectangle 241"/>
              <p:cNvSpPr>
                <a:spLocks noChangeArrowheads="1"/>
              </p:cNvSpPr>
              <p:nvPr/>
            </p:nvSpPr>
            <p:spPr bwMode="auto">
              <a:xfrm>
                <a:off x="5157" y="2305"/>
                <a:ext cx="38" cy="2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20" name="Rectangle 242"/>
              <p:cNvSpPr>
                <a:spLocks noChangeArrowheads="1"/>
              </p:cNvSpPr>
              <p:nvPr/>
            </p:nvSpPr>
            <p:spPr bwMode="auto">
              <a:xfrm>
                <a:off x="5157" y="2298"/>
                <a:ext cx="38" cy="7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21" name="Freeform 243"/>
              <p:cNvSpPr>
                <a:spLocks/>
              </p:cNvSpPr>
              <p:nvPr/>
            </p:nvSpPr>
            <p:spPr bwMode="auto">
              <a:xfrm>
                <a:off x="5157" y="2267"/>
                <a:ext cx="38" cy="21"/>
              </a:xfrm>
              <a:custGeom>
                <a:avLst/>
                <a:gdLst>
                  <a:gd name="T0" fmla="*/ 38 w 38"/>
                  <a:gd name="T1" fmla="*/ 0 h 21"/>
                  <a:gd name="T2" fmla="*/ 38 w 38"/>
                  <a:gd name="T3" fmla="*/ 21 h 21"/>
                  <a:gd name="T4" fmla="*/ 38 w 38"/>
                  <a:gd name="T5" fmla="*/ 21 h 21"/>
                  <a:gd name="T6" fmla="*/ 35 w 38"/>
                  <a:gd name="T7" fmla="*/ 21 h 21"/>
                  <a:gd name="T8" fmla="*/ 5 w 38"/>
                  <a:gd name="T9" fmla="*/ 21 h 21"/>
                  <a:gd name="T10" fmla="*/ 5 w 38"/>
                  <a:gd name="T11" fmla="*/ 21 h 21"/>
                  <a:gd name="T12" fmla="*/ 0 w 38"/>
                  <a:gd name="T13" fmla="*/ 21 h 21"/>
                  <a:gd name="T14" fmla="*/ 0 w 38"/>
                  <a:gd name="T15" fmla="*/ 0 h 21"/>
                  <a:gd name="T16" fmla="*/ 38 w 38"/>
                  <a:gd name="T17" fmla="*/ 0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8" h="21">
                    <a:moveTo>
                      <a:pt x="38" y="0"/>
                    </a:moveTo>
                    <a:lnTo>
                      <a:pt x="38" y="21"/>
                    </a:lnTo>
                    <a:lnTo>
                      <a:pt x="35" y="21"/>
                    </a:lnTo>
                    <a:lnTo>
                      <a:pt x="5" y="21"/>
                    </a:lnTo>
                    <a:lnTo>
                      <a:pt x="0" y="21"/>
                    </a:lnTo>
                    <a:lnTo>
                      <a:pt x="0" y="0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22" name="Rectangle 244"/>
              <p:cNvSpPr>
                <a:spLocks noChangeArrowheads="1"/>
              </p:cNvSpPr>
              <p:nvPr/>
            </p:nvSpPr>
            <p:spPr bwMode="auto">
              <a:xfrm>
                <a:off x="5157" y="2313"/>
                <a:ext cx="38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23" name="Rectangle 245"/>
              <p:cNvSpPr>
                <a:spLocks noChangeArrowheads="1"/>
              </p:cNvSpPr>
              <p:nvPr/>
            </p:nvSpPr>
            <p:spPr bwMode="auto">
              <a:xfrm>
                <a:off x="5177" y="2336"/>
                <a:ext cx="10" cy="4"/>
              </a:xfrm>
              <a:prstGeom prst="rect">
                <a:avLst/>
              </a:prstGeom>
              <a:solidFill>
                <a:srgbClr val="00A5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24" name="Rectangle 246"/>
              <p:cNvSpPr>
                <a:spLocks noChangeArrowheads="1"/>
              </p:cNvSpPr>
              <p:nvPr/>
            </p:nvSpPr>
            <p:spPr bwMode="auto">
              <a:xfrm>
                <a:off x="5177" y="2333"/>
                <a:ext cx="10" cy="3"/>
              </a:xfrm>
              <a:prstGeom prst="rect">
                <a:avLst/>
              </a:prstGeom>
              <a:solidFill>
                <a:srgbClr val="00A5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25" name="Rectangle 247"/>
              <p:cNvSpPr>
                <a:spLocks noChangeArrowheads="1"/>
              </p:cNvSpPr>
              <p:nvPr/>
            </p:nvSpPr>
            <p:spPr bwMode="auto">
              <a:xfrm>
                <a:off x="5177" y="2330"/>
                <a:ext cx="10" cy="3"/>
              </a:xfrm>
              <a:prstGeom prst="rect">
                <a:avLst/>
              </a:prstGeom>
              <a:solidFill>
                <a:srgbClr val="00A5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26" name="Rectangle 248"/>
              <p:cNvSpPr>
                <a:spLocks noChangeArrowheads="1"/>
              </p:cNvSpPr>
              <p:nvPr/>
            </p:nvSpPr>
            <p:spPr bwMode="auto">
              <a:xfrm>
                <a:off x="5177" y="2327"/>
                <a:ext cx="10" cy="3"/>
              </a:xfrm>
              <a:prstGeom prst="rect">
                <a:avLst/>
              </a:prstGeom>
              <a:solidFill>
                <a:srgbClr val="00A5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27" name="Rectangle 249"/>
              <p:cNvSpPr>
                <a:spLocks noChangeArrowheads="1"/>
              </p:cNvSpPr>
              <p:nvPr/>
            </p:nvSpPr>
            <p:spPr bwMode="auto">
              <a:xfrm>
                <a:off x="5177" y="2323"/>
                <a:ext cx="10" cy="4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28" name="Rectangle 250"/>
              <p:cNvSpPr>
                <a:spLocks noChangeArrowheads="1"/>
              </p:cNvSpPr>
              <p:nvPr/>
            </p:nvSpPr>
            <p:spPr bwMode="auto">
              <a:xfrm>
                <a:off x="5173" y="2333"/>
                <a:ext cx="4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29" name="Rectangle 251"/>
              <p:cNvSpPr>
                <a:spLocks noChangeArrowheads="1"/>
              </p:cNvSpPr>
              <p:nvPr/>
            </p:nvSpPr>
            <p:spPr bwMode="auto">
              <a:xfrm>
                <a:off x="5173" y="2330"/>
                <a:ext cx="4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30" name="Rectangle 252"/>
              <p:cNvSpPr>
                <a:spLocks noChangeArrowheads="1"/>
              </p:cNvSpPr>
              <p:nvPr/>
            </p:nvSpPr>
            <p:spPr bwMode="auto">
              <a:xfrm>
                <a:off x="5173" y="2327"/>
                <a:ext cx="4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31" name="Rectangle 253"/>
              <p:cNvSpPr>
                <a:spLocks noChangeArrowheads="1"/>
              </p:cNvSpPr>
              <p:nvPr/>
            </p:nvSpPr>
            <p:spPr bwMode="auto">
              <a:xfrm>
                <a:off x="5164" y="2336"/>
                <a:ext cx="9" cy="4"/>
              </a:xfrm>
              <a:prstGeom prst="rect">
                <a:avLst/>
              </a:pr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32" name="Rectangle 254"/>
              <p:cNvSpPr>
                <a:spLocks noChangeArrowheads="1"/>
              </p:cNvSpPr>
              <p:nvPr/>
            </p:nvSpPr>
            <p:spPr bwMode="auto">
              <a:xfrm>
                <a:off x="5164" y="2333"/>
                <a:ext cx="9" cy="3"/>
              </a:xfrm>
              <a:prstGeom prst="rect">
                <a:avLst/>
              </a:pr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33" name="Rectangle 255"/>
              <p:cNvSpPr>
                <a:spLocks noChangeArrowheads="1"/>
              </p:cNvSpPr>
              <p:nvPr/>
            </p:nvSpPr>
            <p:spPr bwMode="auto">
              <a:xfrm>
                <a:off x="5164" y="2330"/>
                <a:ext cx="9" cy="3"/>
              </a:xfrm>
              <a:prstGeom prst="rect">
                <a:avLst/>
              </a:pr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34" name="Rectangle 256"/>
              <p:cNvSpPr>
                <a:spLocks noChangeArrowheads="1"/>
              </p:cNvSpPr>
              <p:nvPr/>
            </p:nvSpPr>
            <p:spPr bwMode="auto">
              <a:xfrm>
                <a:off x="5164" y="2327"/>
                <a:ext cx="9" cy="3"/>
              </a:xfrm>
              <a:prstGeom prst="rect">
                <a:avLst/>
              </a:pr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35" name="Rectangle 257"/>
              <p:cNvSpPr>
                <a:spLocks noChangeArrowheads="1"/>
              </p:cNvSpPr>
              <p:nvPr/>
            </p:nvSpPr>
            <p:spPr bwMode="auto">
              <a:xfrm>
                <a:off x="5164" y="2323"/>
                <a:ext cx="9" cy="4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36" name="Rectangle 258"/>
              <p:cNvSpPr>
                <a:spLocks noChangeArrowheads="1"/>
              </p:cNvSpPr>
              <p:nvPr/>
            </p:nvSpPr>
            <p:spPr bwMode="auto">
              <a:xfrm>
                <a:off x="5157" y="2333"/>
                <a:ext cx="7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37" name="Rectangle 259"/>
              <p:cNvSpPr>
                <a:spLocks noChangeArrowheads="1"/>
              </p:cNvSpPr>
              <p:nvPr/>
            </p:nvSpPr>
            <p:spPr bwMode="auto">
              <a:xfrm>
                <a:off x="5157" y="2330"/>
                <a:ext cx="7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38" name="Rectangle 260"/>
              <p:cNvSpPr>
                <a:spLocks noChangeArrowheads="1"/>
              </p:cNvSpPr>
              <p:nvPr/>
            </p:nvSpPr>
            <p:spPr bwMode="auto">
              <a:xfrm>
                <a:off x="5157" y="2327"/>
                <a:ext cx="7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39" name="Freeform 261"/>
              <p:cNvSpPr>
                <a:spLocks/>
              </p:cNvSpPr>
              <p:nvPr/>
            </p:nvSpPr>
            <p:spPr bwMode="auto">
              <a:xfrm>
                <a:off x="5157" y="2316"/>
                <a:ext cx="38" cy="11"/>
              </a:xfrm>
              <a:custGeom>
                <a:avLst/>
                <a:gdLst>
                  <a:gd name="T0" fmla="*/ 20 w 38"/>
                  <a:gd name="T1" fmla="*/ 7 h 11"/>
                  <a:gd name="T2" fmla="*/ 20 w 38"/>
                  <a:gd name="T3" fmla="*/ 11 h 11"/>
                  <a:gd name="T4" fmla="*/ 16 w 38"/>
                  <a:gd name="T5" fmla="*/ 11 h 11"/>
                  <a:gd name="T6" fmla="*/ 16 w 38"/>
                  <a:gd name="T7" fmla="*/ 7 h 11"/>
                  <a:gd name="T8" fmla="*/ 7 w 38"/>
                  <a:gd name="T9" fmla="*/ 7 h 11"/>
                  <a:gd name="T10" fmla="*/ 7 w 38"/>
                  <a:gd name="T11" fmla="*/ 11 h 11"/>
                  <a:gd name="T12" fmla="*/ 0 w 38"/>
                  <a:gd name="T13" fmla="*/ 11 h 11"/>
                  <a:gd name="T14" fmla="*/ 0 w 38"/>
                  <a:gd name="T15" fmla="*/ 0 h 11"/>
                  <a:gd name="T16" fmla="*/ 38 w 38"/>
                  <a:gd name="T17" fmla="*/ 0 h 11"/>
                  <a:gd name="T18" fmla="*/ 38 w 38"/>
                  <a:gd name="T19" fmla="*/ 11 h 11"/>
                  <a:gd name="T20" fmla="*/ 30 w 38"/>
                  <a:gd name="T21" fmla="*/ 11 h 11"/>
                  <a:gd name="T22" fmla="*/ 30 w 38"/>
                  <a:gd name="T23" fmla="*/ 7 h 11"/>
                  <a:gd name="T24" fmla="*/ 20 w 38"/>
                  <a:gd name="T25" fmla="*/ 7 h 1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8" h="11">
                    <a:moveTo>
                      <a:pt x="20" y="7"/>
                    </a:moveTo>
                    <a:lnTo>
                      <a:pt x="20" y="11"/>
                    </a:lnTo>
                    <a:lnTo>
                      <a:pt x="16" y="11"/>
                    </a:lnTo>
                    <a:lnTo>
                      <a:pt x="16" y="7"/>
                    </a:lnTo>
                    <a:lnTo>
                      <a:pt x="7" y="7"/>
                    </a:lnTo>
                    <a:lnTo>
                      <a:pt x="7" y="11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38" y="0"/>
                    </a:lnTo>
                    <a:lnTo>
                      <a:pt x="38" y="11"/>
                    </a:lnTo>
                    <a:lnTo>
                      <a:pt x="30" y="11"/>
                    </a:lnTo>
                    <a:lnTo>
                      <a:pt x="30" y="7"/>
                    </a:lnTo>
                    <a:lnTo>
                      <a:pt x="20" y="7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40" name="Freeform 262"/>
              <p:cNvSpPr>
                <a:spLocks/>
              </p:cNvSpPr>
              <p:nvPr/>
            </p:nvSpPr>
            <p:spPr bwMode="auto">
              <a:xfrm>
                <a:off x="5157" y="2336"/>
                <a:ext cx="38" cy="8"/>
              </a:xfrm>
              <a:custGeom>
                <a:avLst/>
                <a:gdLst>
                  <a:gd name="T0" fmla="*/ 38 w 38"/>
                  <a:gd name="T1" fmla="*/ 8 h 8"/>
                  <a:gd name="T2" fmla="*/ 0 w 38"/>
                  <a:gd name="T3" fmla="*/ 8 h 8"/>
                  <a:gd name="T4" fmla="*/ 0 w 38"/>
                  <a:gd name="T5" fmla="*/ 0 h 8"/>
                  <a:gd name="T6" fmla="*/ 7 w 38"/>
                  <a:gd name="T7" fmla="*/ 0 h 8"/>
                  <a:gd name="T8" fmla="*/ 7 w 38"/>
                  <a:gd name="T9" fmla="*/ 4 h 8"/>
                  <a:gd name="T10" fmla="*/ 16 w 38"/>
                  <a:gd name="T11" fmla="*/ 4 h 8"/>
                  <a:gd name="T12" fmla="*/ 16 w 38"/>
                  <a:gd name="T13" fmla="*/ 0 h 8"/>
                  <a:gd name="T14" fmla="*/ 20 w 38"/>
                  <a:gd name="T15" fmla="*/ 0 h 8"/>
                  <a:gd name="T16" fmla="*/ 20 w 38"/>
                  <a:gd name="T17" fmla="*/ 4 h 8"/>
                  <a:gd name="T18" fmla="*/ 30 w 38"/>
                  <a:gd name="T19" fmla="*/ 4 h 8"/>
                  <a:gd name="T20" fmla="*/ 30 w 38"/>
                  <a:gd name="T21" fmla="*/ 0 h 8"/>
                  <a:gd name="T22" fmla="*/ 38 w 38"/>
                  <a:gd name="T23" fmla="*/ 0 h 8"/>
                  <a:gd name="T24" fmla="*/ 38 w 38"/>
                  <a:gd name="T25" fmla="*/ 8 h 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8" h="8">
                    <a:moveTo>
                      <a:pt x="38" y="8"/>
                    </a:moveTo>
                    <a:lnTo>
                      <a:pt x="0" y="8"/>
                    </a:lnTo>
                    <a:lnTo>
                      <a:pt x="0" y="0"/>
                    </a:lnTo>
                    <a:lnTo>
                      <a:pt x="7" y="0"/>
                    </a:lnTo>
                    <a:lnTo>
                      <a:pt x="7" y="4"/>
                    </a:lnTo>
                    <a:lnTo>
                      <a:pt x="16" y="4"/>
                    </a:lnTo>
                    <a:lnTo>
                      <a:pt x="16" y="0"/>
                    </a:lnTo>
                    <a:lnTo>
                      <a:pt x="20" y="0"/>
                    </a:lnTo>
                    <a:lnTo>
                      <a:pt x="20" y="4"/>
                    </a:lnTo>
                    <a:lnTo>
                      <a:pt x="30" y="4"/>
                    </a:lnTo>
                    <a:lnTo>
                      <a:pt x="30" y="0"/>
                    </a:lnTo>
                    <a:lnTo>
                      <a:pt x="38" y="0"/>
                    </a:lnTo>
                    <a:lnTo>
                      <a:pt x="38" y="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41" name="Freeform 263"/>
              <p:cNvSpPr>
                <a:spLocks/>
              </p:cNvSpPr>
              <p:nvPr/>
            </p:nvSpPr>
            <p:spPr bwMode="auto">
              <a:xfrm>
                <a:off x="5157" y="2293"/>
                <a:ext cx="38" cy="5"/>
              </a:xfrm>
              <a:custGeom>
                <a:avLst/>
                <a:gdLst>
                  <a:gd name="T0" fmla="*/ 38 w 38"/>
                  <a:gd name="T1" fmla="*/ 5 h 5"/>
                  <a:gd name="T2" fmla="*/ 0 w 38"/>
                  <a:gd name="T3" fmla="*/ 5 h 5"/>
                  <a:gd name="T4" fmla="*/ 0 w 38"/>
                  <a:gd name="T5" fmla="*/ 0 h 5"/>
                  <a:gd name="T6" fmla="*/ 0 w 38"/>
                  <a:gd name="T7" fmla="*/ 0 h 5"/>
                  <a:gd name="T8" fmla="*/ 5 w 38"/>
                  <a:gd name="T9" fmla="*/ 0 h 5"/>
                  <a:gd name="T10" fmla="*/ 35 w 38"/>
                  <a:gd name="T11" fmla="*/ 0 h 5"/>
                  <a:gd name="T12" fmla="*/ 35 w 38"/>
                  <a:gd name="T13" fmla="*/ 0 h 5"/>
                  <a:gd name="T14" fmla="*/ 38 w 38"/>
                  <a:gd name="T15" fmla="*/ 0 h 5"/>
                  <a:gd name="T16" fmla="*/ 38 w 38"/>
                  <a:gd name="T17" fmla="*/ 5 h 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8" h="5">
                    <a:moveTo>
                      <a:pt x="38" y="5"/>
                    </a:moveTo>
                    <a:lnTo>
                      <a:pt x="0" y="5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35" y="0"/>
                    </a:lnTo>
                    <a:lnTo>
                      <a:pt x="38" y="0"/>
                    </a:lnTo>
                    <a:lnTo>
                      <a:pt x="38" y="5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42" name="Freeform 264"/>
              <p:cNvSpPr>
                <a:spLocks/>
              </p:cNvSpPr>
              <p:nvPr/>
            </p:nvSpPr>
            <p:spPr bwMode="auto">
              <a:xfrm>
                <a:off x="5157" y="2288"/>
                <a:ext cx="38" cy="3"/>
              </a:xfrm>
              <a:custGeom>
                <a:avLst/>
                <a:gdLst>
                  <a:gd name="T0" fmla="*/ 5 w 38"/>
                  <a:gd name="T1" fmla="*/ 3 h 3"/>
                  <a:gd name="T2" fmla="*/ 5 w 38"/>
                  <a:gd name="T3" fmla="*/ 3 h 3"/>
                  <a:gd name="T4" fmla="*/ 0 w 38"/>
                  <a:gd name="T5" fmla="*/ 3 h 3"/>
                  <a:gd name="T6" fmla="*/ 0 w 38"/>
                  <a:gd name="T7" fmla="*/ 0 h 3"/>
                  <a:gd name="T8" fmla="*/ 0 w 38"/>
                  <a:gd name="T9" fmla="*/ 0 h 3"/>
                  <a:gd name="T10" fmla="*/ 5 w 38"/>
                  <a:gd name="T11" fmla="*/ 0 h 3"/>
                  <a:gd name="T12" fmla="*/ 35 w 38"/>
                  <a:gd name="T13" fmla="*/ 0 h 3"/>
                  <a:gd name="T14" fmla="*/ 35 w 38"/>
                  <a:gd name="T15" fmla="*/ 0 h 3"/>
                  <a:gd name="T16" fmla="*/ 38 w 38"/>
                  <a:gd name="T17" fmla="*/ 0 h 3"/>
                  <a:gd name="T18" fmla="*/ 38 w 38"/>
                  <a:gd name="T19" fmla="*/ 3 h 3"/>
                  <a:gd name="T20" fmla="*/ 38 w 38"/>
                  <a:gd name="T21" fmla="*/ 3 h 3"/>
                  <a:gd name="T22" fmla="*/ 35 w 38"/>
                  <a:gd name="T23" fmla="*/ 3 h 3"/>
                  <a:gd name="T24" fmla="*/ 5 w 38"/>
                  <a:gd name="T25" fmla="*/ 3 h 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8" h="3">
                    <a:moveTo>
                      <a:pt x="5" y="3"/>
                    </a:moveTo>
                    <a:lnTo>
                      <a:pt x="5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35" y="0"/>
                    </a:lnTo>
                    <a:lnTo>
                      <a:pt x="38" y="0"/>
                    </a:lnTo>
                    <a:lnTo>
                      <a:pt x="38" y="3"/>
                    </a:lnTo>
                    <a:lnTo>
                      <a:pt x="35" y="3"/>
                    </a:lnTo>
                    <a:lnTo>
                      <a:pt x="5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43" name="Freeform 265"/>
              <p:cNvSpPr>
                <a:spLocks/>
              </p:cNvSpPr>
              <p:nvPr/>
            </p:nvSpPr>
            <p:spPr bwMode="auto">
              <a:xfrm>
                <a:off x="5157" y="2291"/>
                <a:ext cx="38" cy="2"/>
              </a:xfrm>
              <a:custGeom>
                <a:avLst/>
                <a:gdLst>
                  <a:gd name="T0" fmla="*/ 5 w 38"/>
                  <a:gd name="T1" fmla="*/ 2 h 2"/>
                  <a:gd name="T2" fmla="*/ 5 w 38"/>
                  <a:gd name="T3" fmla="*/ 2 h 2"/>
                  <a:gd name="T4" fmla="*/ 0 w 38"/>
                  <a:gd name="T5" fmla="*/ 2 h 2"/>
                  <a:gd name="T6" fmla="*/ 0 w 38"/>
                  <a:gd name="T7" fmla="*/ 0 h 2"/>
                  <a:gd name="T8" fmla="*/ 0 w 38"/>
                  <a:gd name="T9" fmla="*/ 0 h 2"/>
                  <a:gd name="T10" fmla="*/ 5 w 38"/>
                  <a:gd name="T11" fmla="*/ 0 h 2"/>
                  <a:gd name="T12" fmla="*/ 35 w 38"/>
                  <a:gd name="T13" fmla="*/ 0 h 2"/>
                  <a:gd name="T14" fmla="*/ 35 w 38"/>
                  <a:gd name="T15" fmla="*/ 0 h 2"/>
                  <a:gd name="T16" fmla="*/ 38 w 38"/>
                  <a:gd name="T17" fmla="*/ 0 h 2"/>
                  <a:gd name="T18" fmla="*/ 38 w 38"/>
                  <a:gd name="T19" fmla="*/ 2 h 2"/>
                  <a:gd name="T20" fmla="*/ 38 w 38"/>
                  <a:gd name="T21" fmla="*/ 2 h 2"/>
                  <a:gd name="T22" fmla="*/ 35 w 38"/>
                  <a:gd name="T23" fmla="*/ 2 h 2"/>
                  <a:gd name="T24" fmla="*/ 5 w 38"/>
                  <a:gd name="T25" fmla="*/ 2 h 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8" h="2">
                    <a:moveTo>
                      <a:pt x="5" y="2"/>
                    </a:moveTo>
                    <a:lnTo>
                      <a:pt x="5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35" y="0"/>
                    </a:lnTo>
                    <a:lnTo>
                      <a:pt x="38" y="0"/>
                    </a:lnTo>
                    <a:lnTo>
                      <a:pt x="38" y="2"/>
                    </a:lnTo>
                    <a:lnTo>
                      <a:pt x="35" y="2"/>
                    </a:lnTo>
                    <a:lnTo>
                      <a:pt x="5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44" name="Freeform 266"/>
              <p:cNvSpPr>
                <a:spLocks/>
              </p:cNvSpPr>
              <p:nvPr/>
            </p:nvSpPr>
            <p:spPr bwMode="auto">
              <a:xfrm>
                <a:off x="5154" y="2336"/>
                <a:ext cx="44" cy="11"/>
              </a:xfrm>
              <a:custGeom>
                <a:avLst/>
                <a:gdLst>
                  <a:gd name="T0" fmla="*/ 0 w 44"/>
                  <a:gd name="T1" fmla="*/ 11 h 11"/>
                  <a:gd name="T2" fmla="*/ 0 w 44"/>
                  <a:gd name="T3" fmla="*/ 0 h 11"/>
                  <a:gd name="T4" fmla="*/ 3 w 44"/>
                  <a:gd name="T5" fmla="*/ 0 h 11"/>
                  <a:gd name="T6" fmla="*/ 3 w 44"/>
                  <a:gd name="T7" fmla="*/ 8 h 11"/>
                  <a:gd name="T8" fmla="*/ 41 w 44"/>
                  <a:gd name="T9" fmla="*/ 8 h 11"/>
                  <a:gd name="T10" fmla="*/ 41 w 44"/>
                  <a:gd name="T11" fmla="*/ 0 h 11"/>
                  <a:gd name="T12" fmla="*/ 44 w 44"/>
                  <a:gd name="T13" fmla="*/ 0 h 11"/>
                  <a:gd name="T14" fmla="*/ 44 w 44"/>
                  <a:gd name="T15" fmla="*/ 8 h 11"/>
                  <a:gd name="T16" fmla="*/ 44 w 44"/>
                  <a:gd name="T17" fmla="*/ 11 h 11"/>
                  <a:gd name="T18" fmla="*/ 0 w 44"/>
                  <a:gd name="T19" fmla="*/ 11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44" h="11">
                    <a:moveTo>
                      <a:pt x="0" y="11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8"/>
                    </a:lnTo>
                    <a:lnTo>
                      <a:pt x="41" y="8"/>
                    </a:lnTo>
                    <a:lnTo>
                      <a:pt x="41" y="0"/>
                    </a:lnTo>
                    <a:lnTo>
                      <a:pt x="44" y="0"/>
                    </a:lnTo>
                    <a:lnTo>
                      <a:pt x="44" y="8"/>
                    </a:lnTo>
                    <a:lnTo>
                      <a:pt x="44" y="11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45" name="Rectangle 267"/>
              <p:cNvSpPr>
                <a:spLocks noChangeArrowheads="1"/>
              </p:cNvSpPr>
              <p:nvPr/>
            </p:nvSpPr>
            <p:spPr bwMode="auto">
              <a:xfrm>
                <a:off x="5154" y="2333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46" name="Rectangle 268"/>
              <p:cNvSpPr>
                <a:spLocks noChangeArrowheads="1"/>
              </p:cNvSpPr>
              <p:nvPr/>
            </p:nvSpPr>
            <p:spPr bwMode="auto">
              <a:xfrm>
                <a:off x="5154" y="2330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47" name="Rectangle 269"/>
              <p:cNvSpPr>
                <a:spLocks noChangeArrowheads="1"/>
              </p:cNvSpPr>
              <p:nvPr/>
            </p:nvSpPr>
            <p:spPr bwMode="auto">
              <a:xfrm>
                <a:off x="5154" y="2327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48" name="Rectangle 270"/>
              <p:cNvSpPr>
                <a:spLocks noChangeArrowheads="1"/>
              </p:cNvSpPr>
              <p:nvPr/>
            </p:nvSpPr>
            <p:spPr bwMode="auto">
              <a:xfrm>
                <a:off x="5154" y="2316"/>
                <a:ext cx="3" cy="11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49" name="Rectangle 271"/>
              <p:cNvSpPr>
                <a:spLocks noChangeArrowheads="1"/>
              </p:cNvSpPr>
              <p:nvPr/>
            </p:nvSpPr>
            <p:spPr bwMode="auto">
              <a:xfrm>
                <a:off x="5154" y="2313"/>
                <a:ext cx="3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50" name="Freeform 272"/>
              <p:cNvSpPr>
                <a:spLocks/>
              </p:cNvSpPr>
              <p:nvPr/>
            </p:nvSpPr>
            <p:spPr bwMode="auto">
              <a:xfrm>
                <a:off x="5157" y="2307"/>
                <a:ext cx="38" cy="3"/>
              </a:xfrm>
              <a:custGeom>
                <a:avLst/>
                <a:gdLst>
                  <a:gd name="T0" fmla="*/ 0 w 38"/>
                  <a:gd name="T1" fmla="*/ 3 h 3"/>
                  <a:gd name="T2" fmla="*/ 0 w 38"/>
                  <a:gd name="T3" fmla="*/ 3 h 3"/>
                  <a:gd name="T4" fmla="*/ 0 w 38"/>
                  <a:gd name="T5" fmla="*/ 3 h 3"/>
                  <a:gd name="T6" fmla="*/ 0 w 38"/>
                  <a:gd name="T7" fmla="*/ 0 h 3"/>
                  <a:gd name="T8" fmla="*/ 38 w 38"/>
                  <a:gd name="T9" fmla="*/ 0 h 3"/>
                  <a:gd name="T10" fmla="*/ 38 w 38"/>
                  <a:gd name="T11" fmla="*/ 3 h 3"/>
                  <a:gd name="T12" fmla="*/ 0 w 38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8" h="3">
                    <a:moveTo>
                      <a:pt x="0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38" y="0"/>
                    </a:lnTo>
                    <a:lnTo>
                      <a:pt x="38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51" name="Freeform 273"/>
              <p:cNvSpPr>
                <a:spLocks/>
              </p:cNvSpPr>
              <p:nvPr/>
            </p:nvSpPr>
            <p:spPr bwMode="auto">
              <a:xfrm>
                <a:off x="5154" y="2307"/>
                <a:ext cx="3" cy="6"/>
              </a:xfrm>
              <a:custGeom>
                <a:avLst/>
                <a:gdLst>
                  <a:gd name="T0" fmla="*/ 3 w 3"/>
                  <a:gd name="T1" fmla="*/ 6 h 6"/>
                  <a:gd name="T2" fmla="*/ 0 w 3"/>
                  <a:gd name="T3" fmla="*/ 6 h 6"/>
                  <a:gd name="T4" fmla="*/ 0 w 3"/>
                  <a:gd name="T5" fmla="*/ 0 h 6"/>
                  <a:gd name="T6" fmla="*/ 3 w 3"/>
                  <a:gd name="T7" fmla="*/ 0 h 6"/>
                  <a:gd name="T8" fmla="*/ 3 w 3"/>
                  <a:gd name="T9" fmla="*/ 3 h 6"/>
                  <a:gd name="T10" fmla="*/ 3 w 3"/>
                  <a:gd name="T11" fmla="*/ 3 h 6"/>
                  <a:gd name="T12" fmla="*/ 3 w 3"/>
                  <a:gd name="T13" fmla="*/ 6 h 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6">
                    <a:moveTo>
                      <a:pt x="3" y="6"/>
                    </a:moveTo>
                    <a:lnTo>
                      <a:pt x="0" y="6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3"/>
                    </a:lnTo>
                    <a:lnTo>
                      <a:pt x="3" y="6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52" name="Rectangle 274"/>
              <p:cNvSpPr>
                <a:spLocks noChangeArrowheads="1"/>
              </p:cNvSpPr>
              <p:nvPr/>
            </p:nvSpPr>
            <p:spPr bwMode="auto">
              <a:xfrm>
                <a:off x="5154" y="2298"/>
                <a:ext cx="3" cy="7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53" name="Freeform 275"/>
              <p:cNvSpPr>
                <a:spLocks/>
              </p:cNvSpPr>
              <p:nvPr/>
            </p:nvSpPr>
            <p:spPr bwMode="auto">
              <a:xfrm>
                <a:off x="5154" y="2293"/>
                <a:ext cx="3" cy="5"/>
              </a:xfrm>
              <a:custGeom>
                <a:avLst/>
                <a:gdLst>
                  <a:gd name="T0" fmla="*/ 3 w 3"/>
                  <a:gd name="T1" fmla="*/ 0 h 5"/>
                  <a:gd name="T2" fmla="*/ 3 w 3"/>
                  <a:gd name="T3" fmla="*/ 5 h 5"/>
                  <a:gd name="T4" fmla="*/ 0 w 3"/>
                  <a:gd name="T5" fmla="*/ 5 h 5"/>
                  <a:gd name="T6" fmla="*/ 0 w 3"/>
                  <a:gd name="T7" fmla="*/ 0 h 5"/>
                  <a:gd name="T8" fmla="*/ 0 w 3"/>
                  <a:gd name="T9" fmla="*/ 0 h 5"/>
                  <a:gd name="T10" fmla="*/ 3 w 3"/>
                  <a:gd name="T11" fmla="*/ 0 h 5"/>
                  <a:gd name="T12" fmla="*/ 3 w 3"/>
                  <a:gd name="T13" fmla="*/ 0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5">
                    <a:moveTo>
                      <a:pt x="3" y="0"/>
                    </a:moveTo>
                    <a:lnTo>
                      <a:pt x="3" y="5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54" name="Freeform 276"/>
              <p:cNvSpPr>
                <a:spLocks/>
              </p:cNvSpPr>
              <p:nvPr/>
            </p:nvSpPr>
            <p:spPr bwMode="auto">
              <a:xfrm>
                <a:off x="5154" y="2291"/>
                <a:ext cx="3" cy="2"/>
              </a:xfrm>
              <a:custGeom>
                <a:avLst/>
                <a:gdLst>
                  <a:gd name="T0" fmla="*/ 3 w 3"/>
                  <a:gd name="T1" fmla="*/ 0 h 2"/>
                  <a:gd name="T2" fmla="*/ 3 w 3"/>
                  <a:gd name="T3" fmla="*/ 2 h 2"/>
                  <a:gd name="T4" fmla="*/ 3 w 3"/>
                  <a:gd name="T5" fmla="*/ 2 h 2"/>
                  <a:gd name="T6" fmla="*/ 0 w 3"/>
                  <a:gd name="T7" fmla="*/ 2 h 2"/>
                  <a:gd name="T8" fmla="*/ 0 w 3"/>
                  <a:gd name="T9" fmla="*/ 0 h 2"/>
                  <a:gd name="T10" fmla="*/ 0 w 3"/>
                  <a:gd name="T11" fmla="*/ 0 h 2"/>
                  <a:gd name="T12" fmla="*/ 3 w 3"/>
                  <a:gd name="T13" fmla="*/ 0 h 2"/>
                  <a:gd name="T14" fmla="*/ 3 w 3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2">
                    <a:moveTo>
                      <a:pt x="3" y="0"/>
                    </a:moveTo>
                    <a:lnTo>
                      <a:pt x="3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55" name="Freeform 277"/>
              <p:cNvSpPr>
                <a:spLocks/>
              </p:cNvSpPr>
              <p:nvPr/>
            </p:nvSpPr>
            <p:spPr bwMode="auto">
              <a:xfrm>
                <a:off x="5154" y="2288"/>
                <a:ext cx="3" cy="3"/>
              </a:xfrm>
              <a:custGeom>
                <a:avLst/>
                <a:gdLst>
                  <a:gd name="T0" fmla="*/ 3 w 3"/>
                  <a:gd name="T1" fmla="*/ 0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3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0 h 3"/>
                  <a:gd name="T14" fmla="*/ 3 w 3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3" y="0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56" name="Freeform 278"/>
              <p:cNvSpPr>
                <a:spLocks/>
              </p:cNvSpPr>
              <p:nvPr/>
            </p:nvSpPr>
            <p:spPr bwMode="auto">
              <a:xfrm>
                <a:off x="5154" y="2264"/>
                <a:ext cx="44" cy="24"/>
              </a:xfrm>
              <a:custGeom>
                <a:avLst/>
                <a:gdLst>
                  <a:gd name="T0" fmla="*/ 0 w 44"/>
                  <a:gd name="T1" fmla="*/ 24 h 24"/>
                  <a:gd name="T2" fmla="*/ 0 w 44"/>
                  <a:gd name="T3" fmla="*/ 0 h 24"/>
                  <a:gd name="T4" fmla="*/ 44 w 44"/>
                  <a:gd name="T5" fmla="*/ 0 h 24"/>
                  <a:gd name="T6" fmla="*/ 44 w 44"/>
                  <a:gd name="T7" fmla="*/ 24 h 24"/>
                  <a:gd name="T8" fmla="*/ 44 w 44"/>
                  <a:gd name="T9" fmla="*/ 24 h 24"/>
                  <a:gd name="T10" fmla="*/ 41 w 44"/>
                  <a:gd name="T11" fmla="*/ 24 h 24"/>
                  <a:gd name="T12" fmla="*/ 41 w 44"/>
                  <a:gd name="T13" fmla="*/ 3 h 24"/>
                  <a:gd name="T14" fmla="*/ 3 w 44"/>
                  <a:gd name="T15" fmla="*/ 3 h 24"/>
                  <a:gd name="T16" fmla="*/ 3 w 44"/>
                  <a:gd name="T17" fmla="*/ 24 h 24"/>
                  <a:gd name="T18" fmla="*/ 3 w 44"/>
                  <a:gd name="T19" fmla="*/ 24 h 24"/>
                  <a:gd name="T20" fmla="*/ 0 w 44"/>
                  <a:gd name="T21" fmla="*/ 24 h 24"/>
                  <a:gd name="T22" fmla="*/ 0 w 44"/>
                  <a:gd name="T23" fmla="*/ 24 h 2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44" h="24">
                    <a:moveTo>
                      <a:pt x="0" y="24"/>
                    </a:moveTo>
                    <a:lnTo>
                      <a:pt x="0" y="0"/>
                    </a:lnTo>
                    <a:lnTo>
                      <a:pt x="44" y="0"/>
                    </a:lnTo>
                    <a:lnTo>
                      <a:pt x="44" y="24"/>
                    </a:lnTo>
                    <a:lnTo>
                      <a:pt x="41" y="24"/>
                    </a:lnTo>
                    <a:lnTo>
                      <a:pt x="41" y="3"/>
                    </a:lnTo>
                    <a:lnTo>
                      <a:pt x="3" y="3"/>
                    </a:lnTo>
                    <a:lnTo>
                      <a:pt x="3" y="24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57" name="Freeform 279"/>
              <p:cNvSpPr>
                <a:spLocks/>
              </p:cNvSpPr>
              <p:nvPr/>
            </p:nvSpPr>
            <p:spPr bwMode="auto">
              <a:xfrm>
                <a:off x="5152" y="2336"/>
                <a:ext cx="49" cy="14"/>
              </a:xfrm>
              <a:custGeom>
                <a:avLst/>
                <a:gdLst>
                  <a:gd name="T0" fmla="*/ 49 w 49"/>
                  <a:gd name="T1" fmla="*/ 11 h 14"/>
                  <a:gd name="T2" fmla="*/ 49 w 49"/>
                  <a:gd name="T3" fmla="*/ 14 h 14"/>
                  <a:gd name="T4" fmla="*/ 0 w 49"/>
                  <a:gd name="T5" fmla="*/ 14 h 14"/>
                  <a:gd name="T6" fmla="*/ 0 w 49"/>
                  <a:gd name="T7" fmla="*/ 0 h 14"/>
                  <a:gd name="T8" fmla="*/ 2 w 49"/>
                  <a:gd name="T9" fmla="*/ 0 h 14"/>
                  <a:gd name="T10" fmla="*/ 2 w 49"/>
                  <a:gd name="T11" fmla="*/ 11 h 14"/>
                  <a:gd name="T12" fmla="*/ 46 w 49"/>
                  <a:gd name="T13" fmla="*/ 11 h 14"/>
                  <a:gd name="T14" fmla="*/ 46 w 49"/>
                  <a:gd name="T15" fmla="*/ 8 h 14"/>
                  <a:gd name="T16" fmla="*/ 46 w 49"/>
                  <a:gd name="T17" fmla="*/ 0 h 14"/>
                  <a:gd name="T18" fmla="*/ 49 w 49"/>
                  <a:gd name="T19" fmla="*/ 0 h 14"/>
                  <a:gd name="T20" fmla="*/ 49 w 49"/>
                  <a:gd name="T21" fmla="*/ 11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9" h="14">
                    <a:moveTo>
                      <a:pt x="49" y="11"/>
                    </a:moveTo>
                    <a:lnTo>
                      <a:pt x="49" y="14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11"/>
                    </a:lnTo>
                    <a:lnTo>
                      <a:pt x="46" y="11"/>
                    </a:lnTo>
                    <a:lnTo>
                      <a:pt x="46" y="8"/>
                    </a:lnTo>
                    <a:lnTo>
                      <a:pt x="46" y="0"/>
                    </a:lnTo>
                    <a:lnTo>
                      <a:pt x="49" y="0"/>
                    </a:lnTo>
                    <a:lnTo>
                      <a:pt x="49" y="1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58" name="Rectangle 280"/>
              <p:cNvSpPr>
                <a:spLocks noChangeArrowheads="1"/>
              </p:cNvSpPr>
              <p:nvPr/>
            </p:nvSpPr>
            <p:spPr bwMode="auto">
              <a:xfrm>
                <a:off x="5152" y="2333"/>
                <a:ext cx="2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59" name="Rectangle 281"/>
              <p:cNvSpPr>
                <a:spLocks noChangeArrowheads="1"/>
              </p:cNvSpPr>
              <p:nvPr/>
            </p:nvSpPr>
            <p:spPr bwMode="auto">
              <a:xfrm>
                <a:off x="5152" y="2330"/>
                <a:ext cx="2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60" name="Rectangle 282"/>
              <p:cNvSpPr>
                <a:spLocks noChangeArrowheads="1"/>
              </p:cNvSpPr>
              <p:nvPr/>
            </p:nvSpPr>
            <p:spPr bwMode="auto">
              <a:xfrm>
                <a:off x="5152" y="2327"/>
                <a:ext cx="2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61" name="Rectangle 283"/>
              <p:cNvSpPr>
                <a:spLocks noChangeArrowheads="1"/>
              </p:cNvSpPr>
              <p:nvPr/>
            </p:nvSpPr>
            <p:spPr bwMode="auto">
              <a:xfrm>
                <a:off x="5152" y="2316"/>
                <a:ext cx="2" cy="11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62" name="Freeform 284"/>
              <p:cNvSpPr>
                <a:spLocks/>
              </p:cNvSpPr>
              <p:nvPr/>
            </p:nvSpPr>
            <p:spPr bwMode="auto">
              <a:xfrm>
                <a:off x="5154" y="2305"/>
                <a:ext cx="3" cy="8"/>
              </a:xfrm>
              <a:custGeom>
                <a:avLst/>
                <a:gdLst>
                  <a:gd name="T0" fmla="*/ 0 w 3"/>
                  <a:gd name="T1" fmla="*/ 0 h 8"/>
                  <a:gd name="T2" fmla="*/ 3 w 3"/>
                  <a:gd name="T3" fmla="*/ 0 h 8"/>
                  <a:gd name="T4" fmla="*/ 3 w 3"/>
                  <a:gd name="T5" fmla="*/ 2 h 8"/>
                  <a:gd name="T6" fmla="*/ 0 w 3"/>
                  <a:gd name="T7" fmla="*/ 2 h 8"/>
                  <a:gd name="T8" fmla="*/ 0 w 3"/>
                  <a:gd name="T9" fmla="*/ 8 h 8"/>
                  <a:gd name="T10" fmla="*/ 0 w 3"/>
                  <a:gd name="T11" fmla="*/ 8 h 8"/>
                  <a:gd name="T12" fmla="*/ 0 w 3"/>
                  <a:gd name="T13" fmla="*/ 0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8">
                    <a:moveTo>
                      <a:pt x="0" y="0"/>
                    </a:moveTo>
                    <a:lnTo>
                      <a:pt x="3" y="0"/>
                    </a:lnTo>
                    <a:lnTo>
                      <a:pt x="3" y="2"/>
                    </a:lnTo>
                    <a:lnTo>
                      <a:pt x="0" y="2"/>
                    </a:lnTo>
                    <a:lnTo>
                      <a:pt x="0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63" name="Freeform 285"/>
              <p:cNvSpPr>
                <a:spLocks/>
              </p:cNvSpPr>
              <p:nvPr/>
            </p:nvSpPr>
            <p:spPr bwMode="auto">
              <a:xfrm>
                <a:off x="5152" y="2305"/>
                <a:ext cx="2" cy="11"/>
              </a:xfrm>
              <a:custGeom>
                <a:avLst/>
                <a:gdLst>
                  <a:gd name="T0" fmla="*/ 2 w 2"/>
                  <a:gd name="T1" fmla="*/ 0 h 11"/>
                  <a:gd name="T2" fmla="*/ 2 w 2"/>
                  <a:gd name="T3" fmla="*/ 8 h 11"/>
                  <a:gd name="T4" fmla="*/ 2 w 2"/>
                  <a:gd name="T5" fmla="*/ 8 h 11"/>
                  <a:gd name="T6" fmla="*/ 2 w 2"/>
                  <a:gd name="T7" fmla="*/ 11 h 11"/>
                  <a:gd name="T8" fmla="*/ 0 w 2"/>
                  <a:gd name="T9" fmla="*/ 11 h 11"/>
                  <a:gd name="T10" fmla="*/ 0 w 2"/>
                  <a:gd name="T11" fmla="*/ 0 h 11"/>
                  <a:gd name="T12" fmla="*/ 2 w 2"/>
                  <a:gd name="T13" fmla="*/ 0 h 1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11">
                    <a:moveTo>
                      <a:pt x="2" y="0"/>
                    </a:moveTo>
                    <a:lnTo>
                      <a:pt x="2" y="8"/>
                    </a:lnTo>
                    <a:lnTo>
                      <a:pt x="2" y="11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64" name="Freeform 286"/>
              <p:cNvSpPr>
                <a:spLocks/>
              </p:cNvSpPr>
              <p:nvPr/>
            </p:nvSpPr>
            <p:spPr bwMode="auto">
              <a:xfrm>
                <a:off x="5152" y="2293"/>
                <a:ext cx="2" cy="5"/>
              </a:xfrm>
              <a:custGeom>
                <a:avLst/>
                <a:gdLst>
                  <a:gd name="T0" fmla="*/ 2 w 2"/>
                  <a:gd name="T1" fmla="*/ 0 h 5"/>
                  <a:gd name="T2" fmla="*/ 2 w 2"/>
                  <a:gd name="T3" fmla="*/ 5 h 5"/>
                  <a:gd name="T4" fmla="*/ 0 w 2"/>
                  <a:gd name="T5" fmla="*/ 5 h 5"/>
                  <a:gd name="T6" fmla="*/ 0 w 2"/>
                  <a:gd name="T7" fmla="*/ 2 h 5"/>
                  <a:gd name="T8" fmla="*/ 0 w 2"/>
                  <a:gd name="T9" fmla="*/ 2 h 5"/>
                  <a:gd name="T10" fmla="*/ 2 w 2"/>
                  <a:gd name="T11" fmla="*/ 0 h 5"/>
                  <a:gd name="T12" fmla="*/ 2 w 2"/>
                  <a:gd name="T13" fmla="*/ 0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5">
                    <a:moveTo>
                      <a:pt x="2" y="0"/>
                    </a:moveTo>
                    <a:lnTo>
                      <a:pt x="2" y="5"/>
                    </a:lnTo>
                    <a:lnTo>
                      <a:pt x="0" y="5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65" name="Freeform 287"/>
              <p:cNvSpPr>
                <a:spLocks/>
              </p:cNvSpPr>
              <p:nvPr/>
            </p:nvSpPr>
            <p:spPr bwMode="auto">
              <a:xfrm>
                <a:off x="5152" y="2291"/>
                <a:ext cx="2" cy="4"/>
              </a:xfrm>
              <a:custGeom>
                <a:avLst/>
                <a:gdLst>
                  <a:gd name="T0" fmla="*/ 0 w 2"/>
                  <a:gd name="T1" fmla="*/ 4 h 4"/>
                  <a:gd name="T2" fmla="*/ 0 w 2"/>
                  <a:gd name="T3" fmla="*/ 1 h 4"/>
                  <a:gd name="T4" fmla="*/ 0 w 2"/>
                  <a:gd name="T5" fmla="*/ 1 h 4"/>
                  <a:gd name="T6" fmla="*/ 2 w 2"/>
                  <a:gd name="T7" fmla="*/ 0 h 4"/>
                  <a:gd name="T8" fmla="*/ 2 w 2"/>
                  <a:gd name="T9" fmla="*/ 2 h 4"/>
                  <a:gd name="T10" fmla="*/ 2 w 2"/>
                  <a:gd name="T11" fmla="*/ 2 h 4"/>
                  <a:gd name="T12" fmla="*/ 0 w 2"/>
                  <a:gd name="T13" fmla="*/ 4 h 4"/>
                  <a:gd name="T14" fmla="*/ 0 w 2"/>
                  <a:gd name="T15" fmla="*/ 4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4">
                    <a:moveTo>
                      <a:pt x="0" y="4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66" name="Freeform 288"/>
              <p:cNvSpPr>
                <a:spLocks/>
              </p:cNvSpPr>
              <p:nvPr/>
            </p:nvSpPr>
            <p:spPr bwMode="auto">
              <a:xfrm>
                <a:off x="5152" y="2288"/>
                <a:ext cx="2" cy="4"/>
              </a:xfrm>
              <a:custGeom>
                <a:avLst/>
                <a:gdLst>
                  <a:gd name="T0" fmla="*/ 2 w 2"/>
                  <a:gd name="T1" fmla="*/ 0 h 4"/>
                  <a:gd name="T2" fmla="*/ 2 w 2"/>
                  <a:gd name="T3" fmla="*/ 3 h 4"/>
                  <a:gd name="T4" fmla="*/ 2 w 2"/>
                  <a:gd name="T5" fmla="*/ 3 h 4"/>
                  <a:gd name="T6" fmla="*/ 0 w 2"/>
                  <a:gd name="T7" fmla="*/ 4 h 4"/>
                  <a:gd name="T8" fmla="*/ 0 w 2"/>
                  <a:gd name="T9" fmla="*/ 1 h 4"/>
                  <a:gd name="T10" fmla="*/ 0 w 2"/>
                  <a:gd name="T11" fmla="*/ 1 h 4"/>
                  <a:gd name="T12" fmla="*/ 2 w 2"/>
                  <a:gd name="T13" fmla="*/ 0 h 4"/>
                  <a:gd name="T14" fmla="*/ 2 w 2"/>
                  <a:gd name="T15" fmla="*/ 0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4">
                    <a:moveTo>
                      <a:pt x="2" y="0"/>
                    </a:moveTo>
                    <a:lnTo>
                      <a:pt x="2" y="3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67" name="Freeform 289"/>
              <p:cNvSpPr>
                <a:spLocks/>
              </p:cNvSpPr>
              <p:nvPr/>
            </p:nvSpPr>
            <p:spPr bwMode="auto">
              <a:xfrm>
                <a:off x="5152" y="2261"/>
                <a:ext cx="49" cy="28"/>
              </a:xfrm>
              <a:custGeom>
                <a:avLst/>
                <a:gdLst>
                  <a:gd name="T0" fmla="*/ 2 w 49"/>
                  <a:gd name="T1" fmla="*/ 3 h 28"/>
                  <a:gd name="T2" fmla="*/ 2 w 49"/>
                  <a:gd name="T3" fmla="*/ 27 h 28"/>
                  <a:gd name="T4" fmla="*/ 2 w 49"/>
                  <a:gd name="T5" fmla="*/ 27 h 28"/>
                  <a:gd name="T6" fmla="*/ 0 w 49"/>
                  <a:gd name="T7" fmla="*/ 28 h 28"/>
                  <a:gd name="T8" fmla="*/ 0 w 49"/>
                  <a:gd name="T9" fmla="*/ 0 h 28"/>
                  <a:gd name="T10" fmla="*/ 49 w 49"/>
                  <a:gd name="T11" fmla="*/ 0 h 28"/>
                  <a:gd name="T12" fmla="*/ 49 w 49"/>
                  <a:gd name="T13" fmla="*/ 27 h 28"/>
                  <a:gd name="T14" fmla="*/ 49 w 49"/>
                  <a:gd name="T15" fmla="*/ 27 h 28"/>
                  <a:gd name="T16" fmla="*/ 46 w 49"/>
                  <a:gd name="T17" fmla="*/ 27 h 28"/>
                  <a:gd name="T18" fmla="*/ 46 w 49"/>
                  <a:gd name="T19" fmla="*/ 3 h 28"/>
                  <a:gd name="T20" fmla="*/ 2 w 49"/>
                  <a:gd name="T21" fmla="*/ 3 h 2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9" h="28">
                    <a:moveTo>
                      <a:pt x="2" y="3"/>
                    </a:moveTo>
                    <a:lnTo>
                      <a:pt x="2" y="27"/>
                    </a:lnTo>
                    <a:lnTo>
                      <a:pt x="0" y="28"/>
                    </a:lnTo>
                    <a:lnTo>
                      <a:pt x="0" y="0"/>
                    </a:lnTo>
                    <a:lnTo>
                      <a:pt x="49" y="0"/>
                    </a:lnTo>
                    <a:lnTo>
                      <a:pt x="49" y="27"/>
                    </a:lnTo>
                    <a:lnTo>
                      <a:pt x="46" y="27"/>
                    </a:lnTo>
                    <a:lnTo>
                      <a:pt x="46" y="3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68" name="Freeform 290"/>
              <p:cNvSpPr>
                <a:spLocks/>
              </p:cNvSpPr>
              <p:nvPr/>
            </p:nvSpPr>
            <p:spPr bwMode="auto">
              <a:xfrm>
                <a:off x="5152" y="2298"/>
                <a:ext cx="2" cy="18"/>
              </a:xfrm>
              <a:custGeom>
                <a:avLst/>
                <a:gdLst>
                  <a:gd name="T0" fmla="*/ 0 w 2"/>
                  <a:gd name="T1" fmla="*/ 18 h 18"/>
                  <a:gd name="T2" fmla="*/ 0 w 2"/>
                  <a:gd name="T3" fmla="*/ 0 h 18"/>
                  <a:gd name="T4" fmla="*/ 2 w 2"/>
                  <a:gd name="T5" fmla="*/ 0 h 18"/>
                  <a:gd name="T6" fmla="*/ 2 w 2"/>
                  <a:gd name="T7" fmla="*/ 7 h 18"/>
                  <a:gd name="T8" fmla="*/ 0 w 2"/>
                  <a:gd name="T9" fmla="*/ 7 h 18"/>
                  <a:gd name="T10" fmla="*/ 0 w 2"/>
                  <a:gd name="T11" fmla="*/ 18 h 18"/>
                  <a:gd name="T12" fmla="*/ 0 w 2"/>
                  <a:gd name="T13" fmla="*/ 18 h 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18">
                    <a:moveTo>
                      <a:pt x="0" y="18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7"/>
                    </a:lnTo>
                    <a:lnTo>
                      <a:pt x="0" y="7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69" name="Freeform 291"/>
              <p:cNvSpPr>
                <a:spLocks/>
              </p:cNvSpPr>
              <p:nvPr/>
            </p:nvSpPr>
            <p:spPr bwMode="auto">
              <a:xfrm>
                <a:off x="5145" y="2298"/>
                <a:ext cx="7" cy="29"/>
              </a:xfrm>
              <a:custGeom>
                <a:avLst/>
                <a:gdLst>
                  <a:gd name="T0" fmla="*/ 7 w 7"/>
                  <a:gd name="T1" fmla="*/ 18 h 29"/>
                  <a:gd name="T2" fmla="*/ 7 w 7"/>
                  <a:gd name="T3" fmla="*/ 18 h 29"/>
                  <a:gd name="T4" fmla="*/ 7 w 7"/>
                  <a:gd name="T5" fmla="*/ 29 h 29"/>
                  <a:gd name="T6" fmla="*/ 0 w 7"/>
                  <a:gd name="T7" fmla="*/ 29 h 29"/>
                  <a:gd name="T8" fmla="*/ 0 w 7"/>
                  <a:gd name="T9" fmla="*/ 1 h 29"/>
                  <a:gd name="T10" fmla="*/ 1 w 7"/>
                  <a:gd name="T11" fmla="*/ 1 h 29"/>
                  <a:gd name="T12" fmla="*/ 1 w 7"/>
                  <a:gd name="T13" fmla="*/ 0 h 29"/>
                  <a:gd name="T14" fmla="*/ 7 w 7"/>
                  <a:gd name="T15" fmla="*/ 0 h 29"/>
                  <a:gd name="T16" fmla="*/ 7 w 7"/>
                  <a:gd name="T17" fmla="*/ 18 h 2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" h="29">
                    <a:moveTo>
                      <a:pt x="7" y="18"/>
                    </a:moveTo>
                    <a:lnTo>
                      <a:pt x="7" y="18"/>
                    </a:lnTo>
                    <a:lnTo>
                      <a:pt x="7" y="29"/>
                    </a:lnTo>
                    <a:lnTo>
                      <a:pt x="0" y="29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7" y="0"/>
                    </a:lnTo>
                    <a:lnTo>
                      <a:pt x="7" y="18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70" name="Freeform 292"/>
              <p:cNvSpPr>
                <a:spLocks/>
              </p:cNvSpPr>
              <p:nvPr/>
            </p:nvSpPr>
            <p:spPr bwMode="auto">
              <a:xfrm>
                <a:off x="5146" y="2295"/>
                <a:ext cx="6" cy="3"/>
              </a:xfrm>
              <a:custGeom>
                <a:avLst/>
                <a:gdLst>
                  <a:gd name="T0" fmla="*/ 6 w 6"/>
                  <a:gd name="T1" fmla="*/ 0 h 3"/>
                  <a:gd name="T2" fmla="*/ 6 w 6"/>
                  <a:gd name="T3" fmla="*/ 3 h 3"/>
                  <a:gd name="T4" fmla="*/ 0 w 6"/>
                  <a:gd name="T5" fmla="*/ 3 h 3"/>
                  <a:gd name="T6" fmla="*/ 0 w 6"/>
                  <a:gd name="T7" fmla="*/ 3 h 3"/>
                  <a:gd name="T8" fmla="*/ 0 w 6"/>
                  <a:gd name="T9" fmla="*/ 3 h 3"/>
                  <a:gd name="T10" fmla="*/ 6 w 6"/>
                  <a:gd name="T11" fmla="*/ 0 h 3"/>
                  <a:gd name="T12" fmla="*/ 6 w 6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3">
                    <a:moveTo>
                      <a:pt x="6" y="0"/>
                    </a:moveTo>
                    <a:lnTo>
                      <a:pt x="6" y="3"/>
                    </a:lnTo>
                    <a:lnTo>
                      <a:pt x="0" y="3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71" name="Rectangle 293"/>
              <p:cNvSpPr>
                <a:spLocks noChangeArrowheads="1"/>
              </p:cNvSpPr>
              <p:nvPr/>
            </p:nvSpPr>
            <p:spPr bwMode="auto">
              <a:xfrm>
                <a:off x="5145" y="2298"/>
                <a:ext cx="1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72" name="Freeform 294"/>
              <p:cNvSpPr>
                <a:spLocks/>
              </p:cNvSpPr>
              <p:nvPr/>
            </p:nvSpPr>
            <p:spPr bwMode="auto">
              <a:xfrm>
                <a:off x="5133" y="2299"/>
                <a:ext cx="19" cy="31"/>
              </a:xfrm>
              <a:custGeom>
                <a:avLst/>
                <a:gdLst>
                  <a:gd name="T0" fmla="*/ 19 w 19"/>
                  <a:gd name="T1" fmla="*/ 31 h 31"/>
                  <a:gd name="T2" fmla="*/ 0 w 19"/>
                  <a:gd name="T3" fmla="*/ 31 h 31"/>
                  <a:gd name="T4" fmla="*/ 0 w 19"/>
                  <a:gd name="T5" fmla="*/ 0 h 31"/>
                  <a:gd name="T6" fmla="*/ 12 w 19"/>
                  <a:gd name="T7" fmla="*/ 0 h 31"/>
                  <a:gd name="T8" fmla="*/ 12 w 19"/>
                  <a:gd name="T9" fmla="*/ 28 h 31"/>
                  <a:gd name="T10" fmla="*/ 19 w 19"/>
                  <a:gd name="T11" fmla="*/ 28 h 31"/>
                  <a:gd name="T12" fmla="*/ 19 w 19"/>
                  <a:gd name="T13" fmla="*/ 31 h 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9" h="31">
                    <a:moveTo>
                      <a:pt x="19" y="31"/>
                    </a:moveTo>
                    <a:lnTo>
                      <a:pt x="0" y="31"/>
                    </a:lnTo>
                    <a:lnTo>
                      <a:pt x="0" y="0"/>
                    </a:lnTo>
                    <a:lnTo>
                      <a:pt x="12" y="0"/>
                    </a:lnTo>
                    <a:lnTo>
                      <a:pt x="12" y="28"/>
                    </a:lnTo>
                    <a:lnTo>
                      <a:pt x="19" y="28"/>
                    </a:lnTo>
                    <a:lnTo>
                      <a:pt x="19" y="3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73" name="Freeform 295"/>
              <p:cNvSpPr>
                <a:spLocks/>
              </p:cNvSpPr>
              <p:nvPr/>
            </p:nvSpPr>
            <p:spPr bwMode="auto">
              <a:xfrm>
                <a:off x="5131" y="2292"/>
                <a:ext cx="21" cy="41"/>
              </a:xfrm>
              <a:custGeom>
                <a:avLst/>
                <a:gdLst>
                  <a:gd name="T0" fmla="*/ 0 w 21"/>
                  <a:gd name="T1" fmla="*/ 41 h 41"/>
                  <a:gd name="T2" fmla="*/ 0 w 21"/>
                  <a:gd name="T3" fmla="*/ 4 h 41"/>
                  <a:gd name="T4" fmla="*/ 14 w 21"/>
                  <a:gd name="T5" fmla="*/ 4 h 41"/>
                  <a:gd name="T6" fmla="*/ 14 w 21"/>
                  <a:gd name="T7" fmla="*/ 4 h 41"/>
                  <a:gd name="T8" fmla="*/ 21 w 21"/>
                  <a:gd name="T9" fmla="*/ 0 h 41"/>
                  <a:gd name="T10" fmla="*/ 21 w 21"/>
                  <a:gd name="T11" fmla="*/ 3 h 41"/>
                  <a:gd name="T12" fmla="*/ 21 w 21"/>
                  <a:gd name="T13" fmla="*/ 3 h 41"/>
                  <a:gd name="T14" fmla="*/ 15 w 21"/>
                  <a:gd name="T15" fmla="*/ 6 h 41"/>
                  <a:gd name="T16" fmla="*/ 15 w 21"/>
                  <a:gd name="T17" fmla="*/ 6 h 41"/>
                  <a:gd name="T18" fmla="*/ 14 w 21"/>
                  <a:gd name="T19" fmla="*/ 6 h 41"/>
                  <a:gd name="T20" fmla="*/ 14 w 21"/>
                  <a:gd name="T21" fmla="*/ 7 h 41"/>
                  <a:gd name="T22" fmla="*/ 2 w 21"/>
                  <a:gd name="T23" fmla="*/ 7 h 41"/>
                  <a:gd name="T24" fmla="*/ 2 w 21"/>
                  <a:gd name="T25" fmla="*/ 38 h 41"/>
                  <a:gd name="T26" fmla="*/ 21 w 21"/>
                  <a:gd name="T27" fmla="*/ 38 h 41"/>
                  <a:gd name="T28" fmla="*/ 21 w 21"/>
                  <a:gd name="T29" fmla="*/ 41 h 41"/>
                  <a:gd name="T30" fmla="*/ 0 w 21"/>
                  <a:gd name="T31" fmla="*/ 41 h 4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1" h="41">
                    <a:moveTo>
                      <a:pt x="0" y="41"/>
                    </a:moveTo>
                    <a:lnTo>
                      <a:pt x="0" y="4"/>
                    </a:lnTo>
                    <a:lnTo>
                      <a:pt x="14" y="4"/>
                    </a:lnTo>
                    <a:lnTo>
                      <a:pt x="21" y="0"/>
                    </a:lnTo>
                    <a:lnTo>
                      <a:pt x="21" y="3"/>
                    </a:lnTo>
                    <a:lnTo>
                      <a:pt x="15" y="6"/>
                    </a:lnTo>
                    <a:lnTo>
                      <a:pt x="14" y="6"/>
                    </a:lnTo>
                    <a:lnTo>
                      <a:pt x="14" y="7"/>
                    </a:lnTo>
                    <a:lnTo>
                      <a:pt x="2" y="7"/>
                    </a:lnTo>
                    <a:lnTo>
                      <a:pt x="2" y="38"/>
                    </a:lnTo>
                    <a:lnTo>
                      <a:pt x="21" y="38"/>
                    </a:lnTo>
                    <a:lnTo>
                      <a:pt x="21" y="41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74" name="Freeform 296"/>
              <p:cNvSpPr>
                <a:spLocks/>
              </p:cNvSpPr>
              <p:nvPr/>
            </p:nvSpPr>
            <p:spPr bwMode="auto">
              <a:xfrm>
                <a:off x="5128" y="2289"/>
                <a:ext cx="24" cy="47"/>
              </a:xfrm>
              <a:custGeom>
                <a:avLst/>
                <a:gdLst>
                  <a:gd name="T0" fmla="*/ 0 w 24"/>
                  <a:gd name="T1" fmla="*/ 4 h 47"/>
                  <a:gd name="T2" fmla="*/ 15 w 24"/>
                  <a:gd name="T3" fmla="*/ 4 h 47"/>
                  <a:gd name="T4" fmla="*/ 15 w 24"/>
                  <a:gd name="T5" fmla="*/ 4 h 47"/>
                  <a:gd name="T6" fmla="*/ 24 w 24"/>
                  <a:gd name="T7" fmla="*/ 0 h 47"/>
                  <a:gd name="T8" fmla="*/ 24 w 24"/>
                  <a:gd name="T9" fmla="*/ 3 h 47"/>
                  <a:gd name="T10" fmla="*/ 24 w 24"/>
                  <a:gd name="T11" fmla="*/ 3 h 47"/>
                  <a:gd name="T12" fmla="*/ 17 w 24"/>
                  <a:gd name="T13" fmla="*/ 7 h 47"/>
                  <a:gd name="T14" fmla="*/ 3 w 24"/>
                  <a:gd name="T15" fmla="*/ 7 h 47"/>
                  <a:gd name="T16" fmla="*/ 3 w 24"/>
                  <a:gd name="T17" fmla="*/ 44 h 47"/>
                  <a:gd name="T18" fmla="*/ 24 w 24"/>
                  <a:gd name="T19" fmla="*/ 44 h 47"/>
                  <a:gd name="T20" fmla="*/ 24 w 24"/>
                  <a:gd name="T21" fmla="*/ 47 h 47"/>
                  <a:gd name="T22" fmla="*/ 0 w 24"/>
                  <a:gd name="T23" fmla="*/ 47 h 47"/>
                  <a:gd name="T24" fmla="*/ 0 w 24"/>
                  <a:gd name="T25" fmla="*/ 4 h 4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4" h="47">
                    <a:moveTo>
                      <a:pt x="0" y="4"/>
                    </a:moveTo>
                    <a:lnTo>
                      <a:pt x="15" y="4"/>
                    </a:lnTo>
                    <a:lnTo>
                      <a:pt x="24" y="0"/>
                    </a:lnTo>
                    <a:lnTo>
                      <a:pt x="24" y="3"/>
                    </a:lnTo>
                    <a:lnTo>
                      <a:pt x="17" y="7"/>
                    </a:lnTo>
                    <a:lnTo>
                      <a:pt x="3" y="7"/>
                    </a:lnTo>
                    <a:lnTo>
                      <a:pt x="3" y="44"/>
                    </a:lnTo>
                    <a:lnTo>
                      <a:pt x="24" y="44"/>
                    </a:lnTo>
                    <a:lnTo>
                      <a:pt x="24" y="47"/>
                    </a:lnTo>
                    <a:lnTo>
                      <a:pt x="0" y="47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75" name="Rectangle 297"/>
              <p:cNvSpPr>
                <a:spLocks noChangeArrowheads="1"/>
              </p:cNvSpPr>
              <p:nvPr/>
            </p:nvSpPr>
            <p:spPr bwMode="auto">
              <a:xfrm>
                <a:off x="5133" y="2327"/>
                <a:ext cx="19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76" name="Rectangle 298"/>
              <p:cNvSpPr>
                <a:spLocks noChangeArrowheads="1"/>
              </p:cNvSpPr>
              <p:nvPr/>
            </p:nvSpPr>
            <p:spPr bwMode="auto">
              <a:xfrm>
                <a:off x="5201" y="2327"/>
                <a:ext cx="20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77" name="Rectangle 299"/>
              <p:cNvSpPr>
                <a:spLocks noChangeArrowheads="1"/>
              </p:cNvSpPr>
              <p:nvPr/>
            </p:nvSpPr>
            <p:spPr bwMode="auto">
              <a:xfrm>
                <a:off x="5212" y="2300"/>
                <a:ext cx="4" cy="5"/>
              </a:xfrm>
              <a:prstGeom prst="rect">
                <a:avLst/>
              </a:prstGeom>
              <a:solidFill>
                <a:srgbClr val="BED6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578" name="Freeform 300"/>
              <p:cNvSpPr>
                <a:spLocks/>
              </p:cNvSpPr>
              <p:nvPr/>
            </p:nvSpPr>
            <p:spPr bwMode="auto">
              <a:xfrm>
                <a:off x="5386" y="2261"/>
                <a:ext cx="72" cy="90"/>
              </a:xfrm>
              <a:custGeom>
                <a:avLst/>
                <a:gdLst>
                  <a:gd name="T0" fmla="*/ 35 w 72"/>
                  <a:gd name="T1" fmla="*/ 0 h 90"/>
                  <a:gd name="T2" fmla="*/ 35 w 72"/>
                  <a:gd name="T3" fmla="*/ 0 h 90"/>
                  <a:gd name="T4" fmla="*/ 34 w 72"/>
                  <a:gd name="T5" fmla="*/ 3 h 90"/>
                  <a:gd name="T6" fmla="*/ 30 w 72"/>
                  <a:gd name="T7" fmla="*/ 7 h 90"/>
                  <a:gd name="T8" fmla="*/ 17 w 72"/>
                  <a:gd name="T9" fmla="*/ 14 h 90"/>
                  <a:gd name="T10" fmla="*/ 0 w 72"/>
                  <a:gd name="T11" fmla="*/ 23 h 90"/>
                  <a:gd name="T12" fmla="*/ 0 w 72"/>
                  <a:gd name="T13" fmla="*/ 23 h 90"/>
                  <a:gd name="T14" fmla="*/ 0 w 72"/>
                  <a:gd name="T15" fmla="*/ 32 h 90"/>
                  <a:gd name="T16" fmla="*/ 2 w 72"/>
                  <a:gd name="T17" fmla="*/ 44 h 90"/>
                  <a:gd name="T18" fmla="*/ 3 w 72"/>
                  <a:gd name="T19" fmla="*/ 56 h 90"/>
                  <a:gd name="T20" fmla="*/ 7 w 72"/>
                  <a:gd name="T21" fmla="*/ 68 h 90"/>
                  <a:gd name="T22" fmla="*/ 10 w 72"/>
                  <a:gd name="T23" fmla="*/ 73 h 90"/>
                  <a:gd name="T24" fmla="*/ 14 w 72"/>
                  <a:gd name="T25" fmla="*/ 79 h 90"/>
                  <a:gd name="T26" fmla="*/ 19 w 72"/>
                  <a:gd name="T27" fmla="*/ 83 h 90"/>
                  <a:gd name="T28" fmla="*/ 23 w 72"/>
                  <a:gd name="T29" fmla="*/ 87 h 90"/>
                  <a:gd name="T30" fmla="*/ 28 w 72"/>
                  <a:gd name="T31" fmla="*/ 89 h 90"/>
                  <a:gd name="T32" fmla="*/ 35 w 72"/>
                  <a:gd name="T33" fmla="*/ 90 h 90"/>
                  <a:gd name="T34" fmla="*/ 37 w 72"/>
                  <a:gd name="T35" fmla="*/ 89 h 90"/>
                  <a:gd name="T36" fmla="*/ 37 w 72"/>
                  <a:gd name="T37" fmla="*/ 89 h 90"/>
                  <a:gd name="T38" fmla="*/ 42 w 72"/>
                  <a:gd name="T39" fmla="*/ 89 h 90"/>
                  <a:gd name="T40" fmla="*/ 48 w 72"/>
                  <a:gd name="T41" fmla="*/ 86 h 90"/>
                  <a:gd name="T42" fmla="*/ 54 w 72"/>
                  <a:gd name="T43" fmla="*/ 83 h 90"/>
                  <a:gd name="T44" fmla="*/ 58 w 72"/>
                  <a:gd name="T45" fmla="*/ 79 h 90"/>
                  <a:gd name="T46" fmla="*/ 61 w 72"/>
                  <a:gd name="T47" fmla="*/ 73 h 90"/>
                  <a:gd name="T48" fmla="*/ 64 w 72"/>
                  <a:gd name="T49" fmla="*/ 68 h 90"/>
                  <a:gd name="T50" fmla="*/ 68 w 72"/>
                  <a:gd name="T51" fmla="*/ 56 h 90"/>
                  <a:gd name="T52" fmla="*/ 71 w 72"/>
                  <a:gd name="T53" fmla="*/ 44 h 90"/>
                  <a:gd name="T54" fmla="*/ 71 w 72"/>
                  <a:gd name="T55" fmla="*/ 32 h 90"/>
                  <a:gd name="T56" fmla="*/ 72 w 72"/>
                  <a:gd name="T57" fmla="*/ 23 h 90"/>
                  <a:gd name="T58" fmla="*/ 72 w 72"/>
                  <a:gd name="T59" fmla="*/ 23 h 90"/>
                  <a:gd name="T60" fmla="*/ 54 w 72"/>
                  <a:gd name="T61" fmla="*/ 14 h 90"/>
                  <a:gd name="T62" fmla="*/ 41 w 72"/>
                  <a:gd name="T63" fmla="*/ 7 h 90"/>
                  <a:gd name="T64" fmla="*/ 37 w 72"/>
                  <a:gd name="T65" fmla="*/ 3 h 90"/>
                  <a:gd name="T66" fmla="*/ 35 w 72"/>
                  <a:gd name="T67" fmla="*/ 0 h 90"/>
                  <a:gd name="T68" fmla="*/ 35 w 72"/>
                  <a:gd name="T69" fmla="*/ 0 h 9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72" h="90">
                    <a:moveTo>
                      <a:pt x="35" y="0"/>
                    </a:moveTo>
                    <a:lnTo>
                      <a:pt x="35" y="0"/>
                    </a:lnTo>
                    <a:lnTo>
                      <a:pt x="34" y="3"/>
                    </a:lnTo>
                    <a:lnTo>
                      <a:pt x="30" y="7"/>
                    </a:lnTo>
                    <a:lnTo>
                      <a:pt x="17" y="14"/>
                    </a:lnTo>
                    <a:lnTo>
                      <a:pt x="0" y="23"/>
                    </a:lnTo>
                    <a:lnTo>
                      <a:pt x="0" y="32"/>
                    </a:lnTo>
                    <a:lnTo>
                      <a:pt x="2" y="44"/>
                    </a:lnTo>
                    <a:lnTo>
                      <a:pt x="3" y="56"/>
                    </a:lnTo>
                    <a:lnTo>
                      <a:pt x="7" y="68"/>
                    </a:lnTo>
                    <a:lnTo>
                      <a:pt x="10" y="73"/>
                    </a:lnTo>
                    <a:lnTo>
                      <a:pt x="14" y="79"/>
                    </a:lnTo>
                    <a:lnTo>
                      <a:pt x="19" y="83"/>
                    </a:lnTo>
                    <a:lnTo>
                      <a:pt x="23" y="87"/>
                    </a:lnTo>
                    <a:lnTo>
                      <a:pt x="28" y="89"/>
                    </a:lnTo>
                    <a:lnTo>
                      <a:pt x="35" y="90"/>
                    </a:lnTo>
                    <a:lnTo>
                      <a:pt x="37" y="89"/>
                    </a:lnTo>
                    <a:lnTo>
                      <a:pt x="42" y="89"/>
                    </a:lnTo>
                    <a:lnTo>
                      <a:pt x="48" y="86"/>
                    </a:lnTo>
                    <a:lnTo>
                      <a:pt x="54" y="83"/>
                    </a:lnTo>
                    <a:lnTo>
                      <a:pt x="58" y="79"/>
                    </a:lnTo>
                    <a:lnTo>
                      <a:pt x="61" y="73"/>
                    </a:lnTo>
                    <a:lnTo>
                      <a:pt x="64" y="68"/>
                    </a:lnTo>
                    <a:lnTo>
                      <a:pt x="68" y="56"/>
                    </a:lnTo>
                    <a:lnTo>
                      <a:pt x="71" y="44"/>
                    </a:lnTo>
                    <a:lnTo>
                      <a:pt x="71" y="32"/>
                    </a:lnTo>
                    <a:lnTo>
                      <a:pt x="72" y="23"/>
                    </a:lnTo>
                    <a:lnTo>
                      <a:pt x="54" y="14"/>
                    </a:lnTo>
                    <a:lnTo>
                      <a:pt x="41" y="7"/>
                    </a:lnTo>
                    <a:lnTo>
                      <a:pt x="37" y="3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E1E8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79" name="Freeform 301"/>
              <p:cNvSpPr>
                <a:spLocks/>
              </p:cNvSpPr>
              <p:nvPr/>
            </p:nvSpPr>
            <p:spPr bwMode="auto">
              <a:xfrm>
                <a:off x="5386" y="2261"/>
                <a:ext cx="72" cy="90"/>
              </a:xfrm>
              <a:custGeom>
                <a:avLst/>
                <a:gdLst>
                  <a:gd name="T0" fmla="*/ 35 w 72"/>
                  <a:gd name="T1" fmla="*/ 0 h 90"/>
                  <a:gd name="T2" fmla="*/ 35 w 72"/>
                  <a:gd name="T3" fmla="*/ 0 h 90"/>
                  <a:gd name="T4" fmla="*/ 34 w 72"/>
                  <a:gd name="T5" fmla="*/ 3 h 90"/>
                  <a:gd name="T6" fmla="*/ 30 w 72"/>
                  <a:gd name="T7" fmla="*/ 7 h 90"/>
                  <a:gd name="T8" fmla="*/ 17 w 72"/>
                  <a:gd name="T9" fmla="*/ 14 h 90"/>
                  <a:gd name="T10" fmla="*/ 0 w 72"/>
                  <a:gd name="T11" fmla="*/ 23 h 90"/>
                  <a:gd name="T12" fmla="*/ 0 w 72"/>
                  <a:gd name="T13" fmla="*/ 23 h 90"/>
                  <a:gd name="T14" fmla="*/ 0 w 72"/>
                  <a:gd name="T15" fmla="*/ 32 h 90"/>
                  <a:gd name="T16" fmla="*/ 2 w 72"/>
                  <a:gd name="T17" fmla="*/ 44 h 90"/>
                  <a:gd name="T18" fmla="*/ 3 w 72"/>
                  <a:gd name="T19" fmla="*/ 56 h 90"/>
                  <a:gd name="T20" fmla="*/ 7 w 72"/>
                  <a:gd name="T21" fmla="*/ 68 h 90"/>
                  <a:gd name="T22" fmla="*/ 10 w 72"/>
                  <a:gd name="T23" fmla="*/ 73 h 90"/>
                  <a:gd name="T24" fmla="*/ 14 w 72"/>
                  <a:gd name="T25" fmla="*/ 79 h 90"/>
                  <a:gd name="T26" fmla="*/ 19 w 72"/>
                  <a:gd name="T27" fmla="*/ 83 h 90"/>
                  <a:gd name="T28" fmla="*/ 23 w 72"/>
                  <a:gd name="T29" fmla="*/ 87 h 90"/>
                  <a:gd name="T30" fmla="*/ 28 w 72"/>
                  <a:gd name="T31" fmla="*/ 89 h 90"/>
                  <a:gd name="T32" fmla="*/ 35 w 72"/>
                  <a:gd name="T33" fmla="*/ 90 h 90"/>
                  <a:gd name="T34" fmla="*/ 37 w 72"/>
                  <a:gd name="T35" fmla="*/ 89 h 90"/>
                  <a:gd name="T36" fmla="*/ 37 w 72"/>
                  <a:gd name="T37" fmla="*/ 89 h 90"/>
                  <a:gd name="T38" fmla="*/ 42 w 72"/>
                  <a:gd name="T39" fmla="*/ 89 h 90"/>
                  <a:gd name="T40" fmla="*/ 48 w 72"/>
                  <a:gd name="T41" fmla="*/ 86 h 90"/>
                  <a:gd name="T42" fmla="*/ 54 w 72"/>
                  <a:gd name="T43" fmla="*/ 83 h 90"/>
                  <a:gd name="T44" fmla="*/ 58 w 72"/>
                  <a:gd name="T45" fmla="*/ 79 h 90"/>
                  <a:gd name="T46" fmla="*/ 61 w 72"/>
                  <a:gd name="T47" fmla="*/ 73 h 90"/>
                  <a:gd name="T48" fmla="*/ 64 w 72"/>
                  <a:gd name="T49" fmla="*/ 68 h 90"/>
                  <a:gd name="T50" fmla="*/ 68 w 72"/>
                  <a:gd name="T51" fmla="*/ 56 h 90"/>
                  <a:gd name="T52" fmla="*/ 71 w 72"/>
                  <a:gd name="T53" fmla="*/ 44 h 90"/>
                  <a:gd name="T54" fmla="*/ 71 w 72"/>
                  <a:gd name="T55" fmla="*/ 32 h 90"/>
                  <a:gd name="T56" fmla="*/ 72 w 72"/>
                  <a:gd name="T57" fmla="*/ 23 h 90"/>
                  <a:gd name="T58" fmla="*/ 72 w 72"/>
                  <a:gd name="T59" fmla="*/ 23 h 90"/>
                  <a:gd name="T60" fmla="*/ 54 w 72"/>
                  <a:gd name="T61" fmla="*/ 14 h 90"/>
                  <a:gd name="T62" fmla="*/ 41 w 72"/>
                  <a:gd name="T63" fmla="*/ 7 h 90"/>
                  <a:gd name="T64" fmla="*/ 37 w 72"/>
                  <a:gd name="T65" fmla="*/ 3 h 90"/>
                  <a:gd name="T66" fmla="*/ 35 w 72"/>
                  <a:gd name="T67" fmla="*/ 0 h 90"/>
                  <a:gd name="T68" fmla="*/ 35 w 72"/>
                  <a:gd name="T69" fmla="*/ 0 h 9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72" h="90">
                    <a:moveTo>
                      <a:pt x="35" y="0"/>
                    </a:moveTo>
                    <a:lnTo>
                      <a:pt x="35" y="0"/>
                    </a:lnTo>
                    <a:lnTo>
                      <a:pt x="34" y="3"/>
                    </a:lnTo>
                    <a:lnTo>
                      <a:pt x="30" y="7"/>
                    </a:lnTo>
                    <a:lnTo>
                      <a:pt x="17" y="14"/>
                    </a:lnTo>
                    <a:lnTo>
                      <a:pt x="0" y="23"/>
                    </a:lnTo>
                    <a:lnTo>
                      <a:pt x="0" y="32"/>
                    </a:lnTo>
                    <a:lnTo>
                      <a:pt x="2" y="44"/>
                    </a:lnTo>
                    <a:lnTo>
                      <a:pt x="3" y="56"/>
                    </a:lnTo>
                    <a:lnTo>
                      <a:pt x="7" y="68"/>
                    </a:lnTo>
                    <a:lnTo>
                      <a:pt x="10" y="73"/>
                    </a:lnTo>
                    <a:lnTo>
                      <a:pt x="14" y="79"/>
                    </a:lnTo>
                    <a:lnTo>
                      <a:pt x="19" y="83"/>
                    </a:lnTo>
                    <a:lnTo>
                      <a:pt x="23" y="87"/>
                    </a:lnTo>
                    <a:lnTo>
                      <a:pt x="28" y="89"/>
                    </a:lnTo>
                    <a:lnTo>
                      <a:pt x="35" y="90"/>
                    </a:lnTo>
                    <a:lnTo>
                      <a:pt x="37" y="89"/>
                    </a:lnTo>
                    <a:lnTo>
                      <a:pt x="42" y="89"/>
                    </a:lnTo>
                    <a:lnTo>
                      <a:pt x="48" y="86"/>
                    </a:lnTo>
                    <a:lnTo>
                      <a:pt x="54" y="83"/>
                    </a:lnTo>
                    <a:lnTo>
                      <a:pt x="58" y="79"/>
                    </a:lnTo>
                    <a:lnTo>
                      <a:pt x="61" y="73"/>
                    </a:lnTo>
                    <a:lnTo>
                      <a:pt x="64" y="68"/>
                    </a:lnTo>
                    <a:lnTo>
                      <a:pt x="68" y="56"/>
                    </a:lnTo>
                    <a:lnTo>
                      <a:pt x="71" y="44"/>
                    </a:lnTo>
                    <a:lnTo>
                      <a:pt x="71" y="32"/>
                    </a:lnTo>
                    <a:lnTo>
                      <a:pt x="72" y="23"/>
                    </a:lnTo>
                    <a:lnTo>
                      <a:pt x="54" y="14"/>
                    </a:lnTo>
                    <a:lnTo>
                      <a:pt x="41" y="7"/>
                    </a:lnTo>
                    <a:lnTo>
                      <a:pt x="37" y="3"/>
                    </a:lnTo>
                    <a:lnTo>
                      <a:pt x="35" y="0"/>
                    </a:lnTo>
                    <a:close/>
                  </a:path>
                </a:pathLst>
              </a:custGeom>
              <a:noFill/>
              <a:ln w="6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80" name="Freeform 302"/>
              <p:cNvSpPr>
                <a:spLocks/>
              </p:cNvSpPr>
              <p:nvPr/>
            </p:nvSpPr>
            <p:spPr bwMode="auto">
              <a:xfrm>
                <a:off x="5405" y="2288"/>
                <a:ext cx="43" cy="53"/>
              </a:xfrm>
              <a:custGeom>
                <a:avLst/>
                <a:gdLst>
                  <a:gd name="T0" fmla="*/ 43 w 43"/>
                  <a:gd name="T1" fmla="*/ 3 h 53"/>
                  <a:gd name="T2" fmla="*/ 43 w 43"/>
                  <a:gd name="T3" fmla="*/ 3 h 53"/>
                  <a:gd name="T4" fmla="*/ 43 w 43"/>
                  <a:gd name="T5" fmla="*/ 10 h 53"/>
                  <a:gd name="T6" fmla="*/ 42 w 43"/>
                  <a:gd name="T7" fmla="*/ 18 h 53"/>
                  <a:gd name="T8" fmla="*/ 40 w 43"/>
                  <a:gd name="T9" fmla="*/ 28 h 53"/>
                  <a:gd name="T10" fmla="*/ 37 w 43"/>
                  <a:gd name="T11" fmla="*/ 36 h 53"/>
                  <a:gd name="T12" fmla="*/ 33 w 43"/>
                  <a:gd name="T13" fmla="*/ 45 h 53"/>
                  <a:gd name="T14" fmla="*/ 29 w 43"/>
                  <a:gd name="T15" fmla="*/ 48 h 53"/>
                  <a:gd name="T16" fmla="*/ 26 w 43"/>
                  <a:gd name="T17" fmla="*/ 50 h 53"/>
                  <a:gd name="T18" fmla="*/ 22 w 43"/>
                  <a:gd name="T19" fmla="*/ 52 h 53"/>
                  <a:gd name="T20" fmla="*/ 16 w 43"/>
                  <a:gd name="T21" fmla="*/ 53 h 53"/>
                  <a:gd name="T22" fmla="*/ 16 w 43"/>
                  <a:gd name="T23" fmla="*/ 53 h 53"/>
                  <a:gd name="T24" fmla="*/ 16 w 43"/>
                  <a:gd name="T25" fmla="*/ 53 h 53"/>
                  <a:gd name="T26" fmla="*/ 8 w 43"/>
                  <a:gd name="T27" fmla="*/ 52 h 53"/>
                  <a:gd name="T28" fmla="*/ 2 w 43"/>
                  <a:gd name="T29" fmla="*/ 48 h 53"/>
                  <a:gd name="T30" fmla="*/ 2 w 43"/>
                  <a:gd name="T31" fmla="*/ 48 h 53"/>
                  <a:gd name="T32" fmla="*/ 0 w 43"/>
                  <a:gd name="T33" fmla="*/ 43 h 53"/>
                  <a:gd name="T34" fmla="*/ 25 w 43"/>
                  <a:gd name="T35" fmla="*/ 15 h 53"/>
                  <a:gd name="T36" fmla="*/ 36 w 43"/>
                  <a:gd name="T37" fmla="*/ 0 h 53"/>
                  <a:gd name="T38" fmla="*/ 36 w 43"/>
                  <a:gd name="T39" fmla="*/ 0 h 53"/>
                  <a:gd name="T40" fmla="*/ 43 w 43"/>
                  <a:gd name="T41" fmla="*/ 3 h 53"/>
                  <a:gd name="T42" fmla="*/ 43 w 43"/>
                  <a:gd name="T43" fmla="*/ 3 h 53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3" h="53">
                    <a:moveTo>
                      <a:pt x="43" y="3"/>
                    </a:moveTo>
                    <a:lnTo>
                      <a:pt x="43" y="3"/>
                    </a:lnTo>
                    <a:lnTo>
                      <a:pt x="43" y="10"/>
                    </a:lnTo>
                    <a:lnTo>
                      <a:pt x="42" y="18"/>
                    </a:lnTo>
                    <a:lnTo>
                      <a:pt x="40" y="28"/>
                    </a:lnTo>
                    <a:lnTo>
                      <a:pt x="37" y="36"/>
                    </a:lnTo>
                    <a:lnTo>
                      <a:pt x="33" y="45"/>
                    </a:lnTo>
                    <a:lnTo>
                      <a:pt x="29" y="48"/>
                    </a:lnTo>
                    <a:lnTo>
                      <a:pt x="26" y="50"/>
                    </a:lnTo>
                    <a:lnTo>
                      <a:pt x="22" y="52"/>
                    </a:lnTo>
                    <a:lnTo>
                      <a:pt x="16" y="53"/>
                    </a:lnTo>
                    <a:lnTo>
                      <a:pt x="8" y="52"/>
                    </a:lnTo>
                    <a:lnTo>
                      <a:pt x="2" y="48"/>
                    </a:lnTo>
                    <a:lnTo>
                      <a:pt x="0" y="43"/>
                    </a:lnTo>
                    <a:lnTo>
                      <a:pt x="25" y="15"/>
                    </a:lnTo>
                    <a:lnTo>
                      <a:pt x="36" y="0"/>
                    </a:lnTo>
                    <a:lnTo>
                      <a:pt x="43" y="3"/>
                    </a:lnTo>
                    <a:close/>
                  </a:path>
                </a:pathLst>
              </a:cu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81" name="Freeform 303"/>
              <p:cNvSpPr>
                <a:spLocks/>
              </p:cNvSpPr>
              <p:nvPr/>
            </p:nvSpPr>
            <p:spPr bwMode="auto">
              <a:xfrm>
                <a:off x="5405" y="2288"/>
                <a:ext cx="36" cy="43"/>
              </a:xfrm>
              <a:custGeom>
                <a:avLst/>
                <a:gdLst>
                  <a:gd name="T0" fmla="*/ 36 w 36"/>
                  <a:gd name="T1" fmla="*/ 0 h 43"/>
                  <a:gd name="T2" fmla="*/ 25 w 36"/>
                  <a:gd name="T3" fmla="*/ 15 h 43"/>
                  <a:gd name="T4" fmla="*/ 0 w 36"/>
                  <a:gd name="T5" fmla="*/ 43 h 43"/>
                  <a:gd name="T6" fmla="*/ 36 w 36"/>
                  <a:gd name="T7" fmla="*/ 0 h 4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6" h="43">
                    <a:moveTo>
                      <a:pt x="36" y="0"/>
                    </a:moveTo>
                    <a:lnTo>
                      <a:pt x="25" y="15"/>
                    </a:lnTo>
                    <a:lnTo>
                      <a:pt x="0" y="43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82" name="Freeform 304"/>
              <p:cNvSpPr>
                <a:spLocks/>
              </p:cNvSpPr>
              <p:nvPr/>
            </p:nvSpPr>
            <p:spPr bwMode="auto">
              <a:xfrm>
                <a:off x="5395" y="2274"/>
                <a:ext cx="46" cy="57"/>
              </a:xfrm>
              <a:custGeom>
                <a:avLst/>
                <a:gdLst>
                  <a:gd name="T0" fmla="*/ 0 w 46"/>
                  <a:gd name="T1" fmla="*/ 17 h 57"/>
                  <a:gd name="T2" fmla="*/ 0 w 46"/>
                  <a:gd name="T3" fmla="*/ 17 h 57"/>
                  <a:gd name="T4" fmla="*/ 12 w 46"/>
                  <a:gd name="T5" fmla="*/ 11 h 57"/>
                  <a:gd name="T6" fmla="*/ 22 w 46"/>
                  <a:gd name="T7" fmla="*/ 5 h 57"/>
                  <a:gd name="T8" fmla="*/ 25 w 46"/>
                  <a:gd name="T9" fmla="*/ 3 h 57"/>
                  <a:gd name="T10" fmla="*/ 26 w 46"/>
                  <a:gd name="T11" fmla="*/ 0 h 57"/>
                  <a:gd name="T12" fmla="*/ 26 w 46"/>
                  <a:gd name="T13" fmla="*/ 0 h 57"/>
                  <a:gd name="T14" fmla="*/ 26 w 46"/>
                  <a:gd name="T15" fmla="*/ 0 h 57"/>
                  <a:gd name="T16" fmla="*/ 29 w 46"/>
                  <a:gd name="T17" fmla="*/ 3 h 57"/>
                  <a:gd name="T18" fmla="*/ 33 w 46"/>
                  <a:gd name="T19" fmla="*/ 7 h 57"/>
                  <a:gd name="T20" fmla="*/ 46 w 46"/>
                  <a:gd name="T21" fmla="*/ 14 h 57"/>
                  <a:gd name="T22" fmla="*/ 10 w 46"/>
                  <a:gd name="T23" fmla="*/ 57 h 57"/>
                  <a:gd name="T24" fmla="*/ 10 w 46"/>
                  <a:gd name="T25" fmla="*/ 57 h 57"/>
                  <a:gd name="T26" fmla="*/ 5 w 46"/>
                  <a:gd name="T27" fmla="*/ 52 h 57"/>
                  <a:gd name="T28" fmla="*/ 3 w 46"/>
                  <a:gd name="T29" fmla="*/ 45 h 57"/>
                  <a:gd name="T30" fmla="*/ 0 w 46"/>
                  <a:gd name="T31" fmla="*/ 32 h 57"/>
                  <a:gd name="T32" fmla="*/ 0 w 46"/>
                  <a:gd name="T33" fmla="*/ 21 h 57"/>
                  <a:gd name="T34" fmla="*/ 0 w 46"/>
                  <a:gd name="T35" fmla="*/ 17 h 57"/>
                  <a:gd name="T36" fmla="*/ 0 w 46"/>
                  <a:gd name="T37" fmla="*/ 17 h 5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46" h="57">
                    <a:moveTo>
                      <a:pt x="0" y="17"/>
                    </a:moveTo>
                    <a:lnTo>
                      <a:pt x="0" y="17"/>
                    </a:lnTo>
                    <a:lnTo>
                      <a:pt x="12" y="11"/>
                    </a:lnTo>
                    <a:lnTo>
                      <a:pt x="22" y="5"/>
                    </a:lnTo>
                    <a:lnTo>
                      <a:pt x="25" y="3"/>
                    </a:lnTo>
                    <a:lnTo>
                      <a:pt x="26" y="0"/>
                    </a:lnTo>
                    <a:lnTo>
                      <a:pt x="29" y="3"/>
                    </a:lnTo>
                    <a:lnTo>
                      <a:pt x="33" y="7"/>
                    </a:lnTo>
                    <a:lnTo>
                      <a:pt x="46" y="14"/>
                    </a:lnTo>
                    <a:lnTo>
                      <a:pt x="10" y="57"/>
                    </a:lnTo>
                    <a:lnTo>
                      <a:pt x="5" y="52"/>
                    </a:lnTo>
                    <a:lnTo>
                      <a:pt x="3" y="45"/>
                    </a:lnTo>
                    <a:lnTo>
                      <a:pt x="0" y="32"/>
                    </a:lnTo>
                    <a:lnTo>
                      <a:pt x="0" y="21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BE1E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83" name="Freeform 305"/>
              <p:cNvSpPr>
                <a:spLocks/>
              </p:cNvSpPr>
              <p:nvPr/>
            </p:nvSpPr>
            <p:spPr bwMode="auto">
              <a:xfrm>
                <a:off x="5721" y="2299"/>
                <a:ext cx="7" cy="8"/>
              </a:xfrm>
              <a:custGeom>
                <a:avLst/>
                <a:gdLst>
                  <a:gd name="T0" fmla="*/ 7 w 7"/>
                  <a:gd name="T1" fmla="*/ 0 h 8"/>
                  <a:gd name="T2" fmla="*/ 7 w 7"/>
                  <a:gd name="T3" fmla="*/ 8 h 8"/>
                  <a:gd name="T4" fmla="*/ 0 w 7"/>
                  <a:gd name="T5" fmla="*/ 8 h 8"/>
                  <a:gd name="T6" fmla="*/ 0 w 7"/>
                  <a:gd name="T7" fmla="*/ 8 h 8"/>
                  <a:gd name="T8" fmla="*/ 1 w 7"/>
                  <a:gd name="T9" fmla="*/ 7 h 8"/>
                  <a:gd name="T10" fmla="*/ 5 w 7"/>
                  <a:gd name="T11" fmla="*/ 7 h 8"/>
                  <a:gd name="T12" fmla="*/ 5 w 7"/>
                  <a:gd name="T13" fmla="*/ 1 h 8"/>
                  <a:gd name="T14" fmla="*/ 1 w 7"/>
                  <a:gd name="T15" fmla="*/ 1 h 8"/>
                  <a:gd name="T16" fmla="*/ 1 w 7"/>
                  <a:gd name="T17" fmla="*/ 1 h 8"/>
                  <a:gd name="T18" fmla="*/ 0 w 7"/>
                  <a:gd name="T19" fmla="*/ 0 h 8"/>
                  <a:gd name="T20" fmla="*/ 7 w 7"/>
                  <a:gd name="T21" fmla="*/ 0 h 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" h="8">
                    <a:moveTo>
                      <a:pt x="7" y="0"/>
                    </a:moveTo>
                    <a:lnTo>
                      <a:pt x="7" y="8"/>
                    </a:lnTo>
                    <a:lnTo>
                      <a:pt x="0" y="8"/>
                    </a:lnTo>
                    <a:lnTo>
                      <a:pt x="1" y="7"/>
                    </a:lnTo>
                    <a:lnTo>
                      <a:pt x="5" y="7"/>
                    </a:lnTo>
                    <a:lnTo>
                      <a:pt x="5" y="1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84" name="Freeform 306"/>
              <p:cNvSpPr>
                <a:spLocks/>
              </p:cNvSpPr>
              <p:nvPr/>
            </p:nvSpPr>
            <p:spPr bwMode="auto">
              <a:xfrm>
                <a:off x="5721" y="2298"/>
                <a:ext cx="8" cy="11"/>
              </a:xfrm>
              <a:custGeom>
                <a:avLst/>
                <a:gdLst>
                  <a:gd name="T0" fmla="*/ 7 w 8"/>
                  <a:gd name="T1" fmla="*/ 9 h 11"/>
                  <a:gd name="T2" fmla="*/ 7 w 8"/>
                  <a:gd name="T3" fmla="*/ 1 h 11"/>
                  <a:gd name="T4" fmla="*/ 0 w 8"/>
                  <a:gd name="T5" fmla="*/ 1 h 11"/>
                  <a:gd name="T6" fmla="*/ 0 w 8"/>
                  <a:gd name="T7" fmla="*/ 1 h 11"/>
                  <a:gd name="T8" fmla="*/ 0 w 8"/>
                  <a:gd name="T9" fmla="*/ 0 h 11"/>
                  <a:gd name="T10" fmla="*/ 8 w 8"/>
                  <a:gd name="T11" fmla="*/ 0 h 11"/>
                  <a:gd name="T12" fmla="*/ 8 w 8"/>
                  <a:gd name="T13" fmla="*/ 11 h 11"/>
                  <a:gd name="T14" fmla="*/ 0 w 8"/>
                  <a:gd name="T15" fmla="*/ 11 h 11"/>
                  <a:gd name="T16" fmla="*/ 0 w 8"/>
                  <a:gd name="T17" fmla="*/ 11 h 11"/>
                  <a:gd name="T18" fmla="*/ 0 w 8"/>
                  <a:gd name="T19" fmla="*/ 9 h 11"/>
                  <a:gd name="T20" fmla="*/ 7 w 8"/>
                  <a:gd name="T21" fmla="*/ 9 h 1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8" h="11">
                    <a:moveTo>
                      <a:pt x="7" y="9"/>
                    </a:moveTo>
                    <a:lnTo>
                      <a:pt x="7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8" y="0"/>
                    </a:lnTo>
                    <a:lnTo>
                      <a:pt x="8" y="11"/>
                    </a:lnTo>
                    <a:lnTo>
                      <a:pt x="0" y="11"/>
                    </a:lnTo>
                    <a:lnTo>
                      <a:pt x="0" y="9"/>
                    </a:lnTo>
                    <a:lnTo>
                      <a:pt x="7" y="9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85" name="Freeform 307"/>
              <p:cNvSpPr>
                <a:spLocks/>
              </p:cNvSpPr>
              <p:nvPr/>
            </p:nvSpPr>
            <p:spPr bwMode="auto">
              <a:xfrm>
                <a:off x="5719" y="2307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0 h 2"/>
                  <a:gd name="T4" fmla="*/ 2 w 2"/>
                  <a:gd name="T5" fmla="*/ 2 h 2"/>
                  <a:gd name="T6" fmla="*/ 0 w 2"/>
                  <a:gd name="T7" fmla="*/ 2 h 2"/>
                  <a:gd name="T8" fmla="*/ 0 w 2"/>
                  <a:gd name="T9" fmla="*/ 2 h 2"/>
                  <a:gd name="T10" fmla="*/ 0 w 2"/>
                  <a:gd name="T11" fmla="*/ 0 h 2"/>
                  <a:gd name="T12" fmla="*/ 2 w 2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86" name="Freeform 308"/>
              <p:cNvSpPr>
                <a:spLocks/>
              </p:cNvSpPr>
              <p:nvPr/>
            </p:nvSpPr>
            <p:spPr bwMode="auto">
              <a:xfrm>
                <a:off x="5719" y="2306"/>
                <a:ext cx="3" cy="1"/>
              </a:xfrm>
              <a:custGeom>
                <a:avLst/>
                <a:gdLst>
                  <a:gd name="T0" fmla="*/ 0 w 3"/>
                  <a:gd name="T1" fmla="*/ 0 h 1"/>
                  <a:gd name="T2" fmla="*/ 3 w 3"/>
                  <a:gd name="T3" fmla="*/ 0 h 1"/>
                  <a:gd name="T4" fmla="*/ 3 w 3"/>
                  <a:gd name="T5" fmla="*/ 0 h 1"/>
                  <a:gd name="T6" fmla="*/ 2 w 3"/>
                  <a:gd name="T7" fmla="*/ 1 h 1"/>
                  <a:gd name="T8" fmla="*/ 0 w 3"/>
                  <a:gd name="T9" fmla="*/ 1 h 1"/>
                  <a:gd name="T10" fmla="*/ 0 w 3"/>
                  <a:gd name="T11" fmla="*/ 1 h 1"/>
                  <a:gd name="T12" fmla="*/ 0 w 3"/>
                  <a:gd name="T13" fmla="*/ 0 h 1"/>
                  <a:gd name="T14" fmla="*/ 0 w 3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1">
                    <a:moveTo>
                      <a:pt x="0" y="0"/>
                    </a:move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87" name="Freeform 309"/>
              <p:cNvSpPr>
                <a:spLocks/>
              </p:cNvSpPr>
              <p:nvPr/>
            </p:nvSpPr>
            <p:spPr bwMode="auto">
              <a:xfrm>
                <a:off x="5718" y="230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88" name="Freeform 310"/>
              <p:cNvSpPr>
                <a:spLocks/>
              </p:cNvSpPr>
              <p:nvPr/>
            </p:nvSpPr>
            <p:spPr bwMode="auto">
              <a:xfrm>
                <a:off x="5719" y="2299"/>
                <a:ext cx="3" cy="1"/>
              </a:xfrm>
              <a:custGeom>
                <a:avLst/>
                <a:gdLst>
                  <a:gd name="T0" fmla="*/ 2 w 3"/>
                  <a:gd name="T1" fmla="*/ 0 h 1"/>
                  <a:gd name="T2" fmla="*/ 2 w 3"/>
                  <a:gd name="T3" fmla="*/ 0 h 1"/>
                  <a:gd name="T4" fmla="*/ 3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0 w 3"/>
                  <a:gd name="T11" fmla="*/ 0 h 1"/>
                  <a:gd name="T12" fmla="*/ 2 w 3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2" y="0"/>
                    </a:moveTo>
                    <a:lnTo>
                      <a:pt x="2" y="0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89" name="Freeform 311"/>
              <p:cNvSpPr>
                <a:spLocks/>
              </p:cNvSpPr>
              <p:nvPr/>
            </p:nvSpPr>
            <p:spPr bwMode="auto">
              <a:xfrm>
                <a:off x="5719" y="2298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0 h 1"/>
                  <a:gd name="T4" fmla="*/ 2 w 2"/>
                  <a:gd name="T5" fmla="*/ 1 h 1"/>
                  <a:gd name="T6" fmla="*/ 0 w 2"/>
                  <a:gd name="T7" fmla="*/ 1 h 1"/>
                  <a:gd name="T8" fmla="*/ 0 w 2"/>
                  <a:gd name="T9" fmla="*/ 1 h 1"/>
                  <a:gd name="T10" fmla="*/ 0 w 2"/>
                  <a:gd name="T11" fmla="*/ 0 h 1"/>
                  <a:gd name="T12" fmla="*/ 2 w 2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90" name="Freeform 312"/>
              <p:cNvSpPr>
                <a:spLocks/>
              </p:cNvSpPr>
              <p:nvPr/>
            </p:nvSpPr>
            <p:spPr bwMode="auto">
              <a:xfrm>
                <a:off x="5718" y="2307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2 h 2"/>
                  <a:gd name="T12" fmla="*/ 0 w 1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089" name="Group 514"/>
            <p:cNvGrpSpPr>
              <a:grpSpLocks/>
            </p:cNvGrpSpPr>
            <p:nvPr/>
          </p:nvGrpSpPr>
          <p:grpSpPr bwMode="auto">
            <a:xfrm>
              <a:off x="1871" y="2256"/>
              <a:ext cx="3889" cy="147"/>
              <a:chOff x="1871" y="2256"/>
              <a:chExt cx="3889" cy="147"/>
            </a:xfrm>
          </p:grpSpPr>
          <p:sp>
            <p:nvSpPr>
              <p:cNvPr id="3191" name="Freeform 314"/>
              <p:cNvSpPr>
                <a:spLocks/>
              </p:cNvSpPr>
              <p:nvPr/>
            </p:nvSpPr>
            <p:spPr bwMode="auto">
              <a:xfrm>
                <a:off x="5718" y="229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2" name="Freeform 315"/>
              <p:cNvSpPr>
                <a:spLocks/>
              </p:cNvSpPr>
              <p:nvPr/>
            </p:nvSpPr>
            <p:spPr bwMode="auto">
              <a:xfrm>
                <a:off x="5718" y="2298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3" name="Freeform 316"/>
              <p:cNvSpPr>
                <a:spLocks/>
              </p:cNvSpPr>
              <p:nvPr/>
            </p:nvSpPr>
            <p:spPr bwMode="auto">
              <a:xfrm>
                <a:off x="5712" y="2281"/>
                <a:ext cx="9" cy="17"/>
              </a:xfrm>
              <a:custGeom>
                <a:avLst/>
                <a:gdLst>
                  <a:gd name="T0" fmla="*/ 7 w 9"/>
                  <a:gd name="T1" fmla="*/ 17 h 17"/>
                  <a:gd name="T2" fmla="*/ 7 w 9"/>
                  <a:gd name="T3" fmla="*/ 17 h 17"/>
                  <a:gd name="T4" fmla="*/ 4 w 9"/>
                  <a:gd name="T5" fmla="*/ 8 h 17"/>
                  <a:gd name="T6" fmla="*/ 0 w 9"/>
                  <a:gd name="T7" fmla="*/ 1 h 17"/>
                  <a:gd name="T8" fmla="*/ 2 w 9"/>
                  <a:gd name="T9" fmla="*/ 0 h 17"/>
                  <a:gd name="T10" fmla="*/ 2 w 9"/>
                  <a:gd name="T11" fmla="*/ 0 h 17"/>
                  <a:gd name="T12" fmla="*/ 6 w 9"/>
                  <a:gd name="T13" fmla="*/ 8 h 17"/>
                  <a:gd name="T14" fmla="*/ 9 w 9"/>
                  <a:gd name="T15" fmla="*/ 17 h 17"/>
                  <a:gd name="T16" fmla="*/ 7 w 9"/>
                  <a:gd name="T17" fmla="*/ 17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9" h="17">
                    <a:moveTo>
                      <a:pt x="7" y="17"/>
                    </a:moveTo>
                    <a:lnTo>
                      <a:pt x="7" y="17"/>
                    </a:lnTo>
                    <a:lnTo>
                      <a:pt x="4" y="8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6" y="8"/>
                    </a:lnTo>
                    <a:lnTo>
                      <a:pt x="9" y="17"/>
                    </a:lnTo>
                    <a:lnTo>
                      <a:pt x="7" y="17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4" name="Freeform 317"/>
              <p:cNvSpPr>
                <a:spLocks/>
              </p:cNvSpPr>
              <p:nvPr/>
            </p:nvSpPr>
            <p:spPr bwMode="auto">
              <a:xfrm>
                <a:off x="5714" y="2309"/>
                <a:ext cx="7" cy="17"/>
              </a:xfrm>
              <a:custGeom>
                <a:avLst/>
                <a:gdLst>
                  <a:gd name="T0" fmla="*/ 7 w 7"/>
                  <a:gd name="T1" fmla="*/ 0 h 17"/>
                  <a:gd name="T2" fmla="*/ 7 w 7"/>
                  <a:gd name="T3" fmla="*/ 0 h 17"/>
                  <a:gd name="T4" fmla="*/ 5 w 7"/>
                  <a:gd name="T5" fmla="*/ 10 h 17"/>
                  <a:gd name="T6" fmla="*/ 1 w 7"/>
                  <a:gd name="T7" fmla="*/ 17 h 17"/>
                  <a:gd name="T8" fmla="*/ 0 w 7"/>
                  <a:gd name="T9" fmla="*/ 15 h 17"/>
                  <a:gd name="T10" fmla="*/ 0 w 7"/>
                  <a:gd name="T11" fmla="*/ 15 h 17"/>
                  <a:gd name="T12" fmla="*/ 4 w 7"/>
                  <a:gd name="T13" fmla="*/ 8 h 17"/>
                  <a:gd name="T14" fmla="*/ 5 w 7"/>
                  <a:gd name="T15" fmla="*/ 0 h 17"/>
                  <a:gd name="T16" fmla="*/ 7 w 7"/>
                  <a:gd name="T17" fmla="*/ 0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" h="17">
                    <a:moveTo>
                      <a:pt x="7" y="0"/>
                    </a:moveTo>
                    <a:lnTo>
                      <a:pt x="7" y="0"/>
                    </a:lnTo>
                    <a:lnTo>
                      <a:pt x="5" y="10"/>
                    </a:lnTo>
                    <a:lnTo>
                      <a:pt x="1" y="17"/>
                    </a:lnTo>
                    <a:lnTo>
                      <a:pt x="0" y="15"/>
                    </a:lnTo>
                    <a:lnTo>
                      <a:pt x="4" y="8"/>
                    </a:lnTo>
                    <a:lnTo>
                      <a:pt x="5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5" name="Freeform 318"/>
              <p:cNvSpPr>
                <a:spLocks/>
              </p:cNvSpPr>
              <p:nvPr/>
            </p:nvSpPr>
            <p:spPr bwMode="auto">
              <a:xfrm>
                <a:off x="5714" y="2326"/>
                <a:ext cx="5" cy="5"/>
              </a:xfrm>
              <a:custGeom>
                <a:avLst/>
                <a:gdLst>
                  <a:gd name="T0" fmla="*/ 5 w 5"/>
                  <a:gd name="T1" fmla="*/ 5 h 5"/>
                  <a:gd name="T2" fmla="*/ 4 w 5"/>
                  <a:gd name="T3" fmla="*/ 5 h 5"/>
                  <a:gd name="T4" fmla="*/ 0 w 5"/>
                  <a:gd name="T5" fmla="*/ 1 h 5"/>
                  <a:gd name="T6" fmla="*/ 1 w 5"/>
                  <a:gd name="T7" fmla="*/ 0 h 5"/>
                  <a:gd name="T8" fmla="*/ 5 w 5"/>
                  <a:gd name="T9" fmla="*/ 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5"/>
                    </a:moveTo>
                    <a:lnTo>
                      <a:pt x="4" y="5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5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6" name="Freeform 319"/>
              <p:cNvSpPr>
                <a:spLocks/>
              </p:cNvSpPr>
              <p:nvPr/>
            </p:nvSpPr>
            <p:spPr bwMode="auto">
              <a:xfrm>
                <a:off x="5712" y="2279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0 h 3"/>
                  <a:gd name="T4" fmla="*/ 2 w 2"/>
                  <a:gd name="T5" fmla="*/ 2 h 3"/>
                  <a:gd name="T6" fmla="*/ 0 w 2"/>
                  <a:gd name="T7" fmla="*/ 3 h 3"/>
                  <a:gd name="T8" fmla="*/ 0 w 2"/>
                  <a:gd name="T9" fmla="*/ 3 h 3"/>
                  <a:gd name="T10" fmla="*/ 0 w 2"/>
                  <a:gd name="T11" fmla="*/ 2 h 3"/>
                  <a:gd name="T12" fmla="*/ 2 w 2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2" y="0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7" name="Freeform 320"/>
              <p:cNvSpPr>
                <a:spLocks/>
              </p:cNvSpPr>
              <p:nvPr/>
            </p:nvSpPr>
            <p:spPr bwMode="auto">
              <a:xfrm>
                <a:off x="5712" y="2309"/>
                <a:ext cx="7" cy="15"/>
              </a:xfrm>
              <a:custGeom>
                <a:avLst/>
                <a:gdLst>
                  <a:gd name="T0" fmla="*/ 6 w 7"/>
                  <a:gd name="T1" fmla="*/ 0 h 15"/>
                  <a:gd name="T2" fmla="*/ 7 w 7"/>
                  <a:gd name="T3" fmla="*/ 0 h 15"/>
                  <a:gd name="T4" fmla="*/ 7 w 7"/>
                  <a:gd name="T5" fmla="*/ 0 h 15"/>
                  <a:gd name="T6" fmla="*/ 6 w 7"/>
                  <a:gd name="T7" fmla="*/ 8 h 15"/>
                  <a:gd name="T8" fmla="*/ 2 w 7"/>
                  <a:gd name="T9" fmla="*/ 15 h 15"/>
                  <a:gd name="T10" fmla="*/ 0 w 7"/>
                  <a:gd name="T11" fmla="*/ 15 h 15"/>
                  <a:gd name="T12" fmla="*/ 0 w 7"/>
                  <a:gd name="T13" fmla="*/ 15 h 15"/>
                  <a:gd name="T14" fmla="*/ 4 w 7"/>
                  <a:gd name="T15" fmla="*/ 8 h 15"/>
                  <a:gd name="T16" fmla="*/ 6 w 7"/>
                  <a:gd name="T17" fmla="*/ 0 h 15"/>
                  <a:gd name="T18" fmla="*/ 6 w 7"/>
                  <a:gd name="T19" fmla="*/ 0 h 1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7" h="15">
                    <a:moveTo>
                      <a:pt x="6" y="0"/>
                    </a:moveTo>
                    <a:lnTo>
                      <a:pt x="7" y="0"/>
                    </a:lnTo>
                    <a:lnTo>
                      <a:pt x="6" y="8"/>
                    </a:lnTo>
                    <a:lnTo>
                      <a:pt x="2" y="15"/>
                    </a:lnTo>
                    <a:lnTo>
                      <a:pt x="0" y="15"/>
                    </a:lnTo>
                    <a:lnTo>
                      <a:pt x="4" y="8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8" name="Freeform 321"/>
              <p:cNvSpPr>
                <a:spLocks/>
              </p:cNvSpPr>
              <p:nvPr/>
            </p:nvSpPr>
            <p:spPr bwMode="auto">
              <a:xfrm>
                <a:off x="5712" y="2324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3 h 3"/>
                  <a:gd name="T4" fmla="*/ 0 w 3"/>
                  <a:gd name="T5" fmla="*/ 2 h 3"/>
                  <a:gd name="T6" fmla="*/ 0 w 3"/>
                  <a:gd name="T7" fmla="*/ 2 h 3"/>
                  <a:gd name="T8" fmla="*/ 2 w 3"/>
                  <a:gd name="T9" fmla="*/ 0 h 3"/>
                  <a:gd name="T10" fmla="*/ 3 w 3"/>
                  <a:gd name="T11" fmla="*/ 2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9" name="Freeform 322"/>
              <p:cNvSpPr>
                <a:spLocks/>
              </p:cNvSpPr>
              <p:nvPr/>
            </p:nvSpPr>
            <p:spPr bwMode="auto">
              <a:xfrm>
                <a:off x="5712" y="2282"/>
                <a:ext cx="7" cy="16"/>
              </a:xfrm>
              <a:custGeom>
                <a:avLst/>
                <a:gdLst>
                  <a:gd name="T0" fmla="*/ 0 w 7"/>
                  <a:gd name="T1" fmla="*/ 0 h 16"/>
                  <a:gd name="T2" fmla="*/ 0 w 7"/>
                  <a:gd name="T3" fmla="*/ 0 h 16"/>
                  <a:gd name="T4" fmla="*/ 4 w 7"/>
                  <a:gd name="T5" fmla="*/ 7 h 16"/>
                  <a:gd name="T6" fmla="*/ 7 w 7"/>
                  <a:gd name="T7" fmla="*/ 16 h 16"/>
                  <a:gd name="T8" fmla="*/ 6 w 7"/>
                  <a:gd name="T9" fmla="*/ 16 h 16"/>
                  <a:gd name="T10" fmla="*/ 0 w 7"/>
                  <a:gd name="T11" fmla="*/ 2 h 16"/>
                  <a:gd name="T12" fmla="*/ 0 w 7"/>
                  <a:gd name="T13" fmla="*/ 0 h 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" h="16">
                    <a:moveTo>
                      <a:pt x="0" y="0"/>
                    </a:moveTo>
                    <a:lnTo>
                      <a:pt x="0" y="0"/>
                    </a:lnTo>
                    <a:lnTo>
                      <a:pt x="4" y="7"/>
                    </a:lnTo>
                    <a:lnTo>
                      <a:pt x="7" y="16"/>
                    </a:lnTo>
                    <a:lnTo>
                      <a:pt x="6" y="16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0" name="Freeform 323"/>
              <p:cNvSpPr>
                <a:spLocks/>
              </p:cNvSpPr>
              <p:nvPr/>
            </p:nvSpPr>
            <p:spPr bwMode="auto">
              <a:xfrm>
                <a:off x="5711" y="2324"/>
                <a:ext cx="3" cy="2"/>
              </a:xfrm>
              <a:custGeom>
                <a:avLst/>
                <a:gdLst>
                  <a:gd name="T0" fmla="*/ 1 w 3"/>
                  <a:gd name="T1" fmla="*/ 2 h 2"/>
                  <a:gd name="T2" fmla="*/ 0 w 3"/>
                  <a:gd name="T3" fmla="*/ 2 h 2"/>
                  <a:gd name="T4" fmla="*/ 0 w 3"/>
                  <a:gd name="T5" fmla="*/ 2 h 2"/>
                  <a:gd name="T6" fmla="*/ 1 w 3"/>
                  <a:gd name="T7" fmla="*/ 0 h 2"/>
                  <a:gd name="T8" fmla="*/ 3 w 3"/>
                  <a:gd name="T9" fmla="*/ 0 h 2"/>
                  <a:gd name="T10" fmla="*/ 3 w 3"/>
                  <a:gd name="T11" fmla="*/ 0 h 2"/>
                  <a:gd name="T12" fmla="*/ 1 w 3"/>
                  <a:gd name="T13" fmla="*/ 2 h 2"/>
                  <a:gd name="T14" fmla="*/ 1 w 3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2">
                    <a:moveTo>
                      <a:pt x="1" y="2"/>
                    </a:moveTo>
                    <a:lnTo>
                      <a:pt x="0" y="2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1" name="Freeform 324"/>
              <p:cNvSpPr>
                <a:spLocks/>
              </p:cNvSpPr>
              <p:nvPr/>
            </p:nvSpPr>
            <p:spPr bwMode="auto">
              <a:xfrm>
                <a:off x="5711" y="2326"/>
                <a:ext cx="3" cy="3"/>
              </a:xfrm>
              <a:custGeom>
                <a:avLst/>
                <a:gdLst>
                  <a:gd name="T0" fmla="*/ 0 w 3"/>
                  <a:gd name="T1" fmla="*/ 1 h 3"/>
                  <a:gd name="T2" fmla="*/ 0 w 3"/>
                  <a:gd name="T3" fmla="*/ 1 h 3"/>
                  <a:gd name="T4" fmla="*/ 1 w 3"/>
                  <a:gd name="T5" fmla="*/ 0 h 3"/>
                  <a:gd name="T6" fmla="*/ 3 w 3"/>
                  <a:gd name="T7" fmla="*/ 1 h 3"/>
                  <a:gd name="T8" fmla="*/ 3 w 3"/>
                  <a:gd name="T9" fmla="*/ 1 h 3"/>
                  <a:gd name="T10" fmla="*/ 1 w 3"/>
                  <a:gd name="T11" fmla="*/ 3 h 3"/>
                  <a:gd name="T12" fmla="*/ 0 w 3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0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2" name="Freeform 325"/>
              <p:cNvSpPr>
                <a:spLocks/>
              </p:cNvSpPr>
              <p:nvPr/>
            </p:nvSpPr>
            <p:spPr bwMode="auto">
              <a:xfrm>
                <a:off x="5711" y="2278"/>
                <a:ext cx="3" cy="3"/>
              </a:xfrm>
              <a:custGeom>
                <a:avLst/>
                <a:gdLst>
                  <a:gd name="T0" fmla="*/ 1 w 3"/>
                  <a:gd name="T1" fmla="*/ 3 h 3"/>
                  <a:gd name="T2" fmla="*/ 1 w 3"/>
                  <a:gd name="T3" fmla="*/ 3 h 3"/>
                  <a:gd name="T4" fmla="*/ 0 w 3"/>
                  <a:gd name="T5" fmla="*/ 1 h 3"/>
                  <a:gd name="T6" fmla="*/ 1 w 3"/>
                  <a:gd name="T7" fmla="*/ 0 h 3"/>
                  <a:gd name="T8" fmla="*/ 1 w 3"/>
                  <a:gd name="T9" fmla="*/ 0 h 3"/>
                  <a:gd name="T10" fmla="*/ 3 w 3"/>
                  <a:gd name="T11" fmla="*/ 1 h 3"/>
                  <a:gd name="T12" fmla="*/ 1 w 3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3" name="Freeform 326"/>
              <p:cNvSpPr>
                <a:spLocks/>
              </p:cNvSpPr>
              <p:nvPr/>
            </p:nvSpPr>
            <p:spPr bwMode="auto">
              <a:xfrm>
                <a:off x="5709" y="2326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2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2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4" name="Freeform 327"/>
              <p:cNvSpPr>
                <a:spLocks/>
              </p:cNvSpPr>
              <p:nvPr/>
            </p:nvSpPr>
            <p:spPr bwMode="auto">
              <a:xfrm>
                <a:off x="5711" y="2281"/>
                <a:ext cx="1" cy="3"/>
              </a:xfrm>
              <a:custGeom>
                <a:avLst/>
                <a:gdLst>
                  <a:gd name="T0" fmla="*/ 0 w 1"/>
                  <a:gd name="T1" fmla="*/ 1 h 3"/>
                  <a:gd name="T2" fmla="*/ 1 w 1"/>
                  <a:gd name="T3" fmla="*/ 0 h 3"/>
                  <a:gd name="T4" fmla="*/ 1 w 1"/>
                  <a:gd name="T5" fmla="*/ 0 h 3"/>
                  <a:gd name="T6" fmla="*/ 1 w 1"/>
                  <a:gd name="T7" fmla="*/ 1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1 h 3"/>
                  <a:gd name="T14" fmla="*/ 0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1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5" name="Freeform 328"/>
              <p:cNvSpPr>
                <a:spLocks/>
              </p:cNvSpPr>
              <p:nvPr/>
            </p:nvSpPr>
            <p:spPr bwMode="auto">
              <a:xfrm>
                <a:off x="5709" y="2279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3 h 3"/>
                  <a:gd name="T4" fmla="*/ 0 w 3"/>
                  <a:gd name="T5" fmla="*/ 2 h 3"/>
                  <a:gd name="T6" fmla="*/ 2 w 3"/>
                  <a:gd name="T7" fmla="*/ 0 h 3"/>
                  <a:gd name="T8" fmla="*/ 2 w 3"/>
                  <a:gd name="T9" fmla="*/ 0 h 3"/>
                  <a:gd name="T10" fmla="*/ 3 w 3"/>
                  <a:gd name="T11" fmla="*/ 2 h 3"/>
                  <a:gd name="T12" fmla="*/ 3 w 3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6" name="Freeform 329"/>
              <p:cNvSpPr>
                <a:spLocks/>
              </p:cNvSpPr>
              <p:nvPr/>
            </p:nvSpPr>
            <p:spPr bwMode="auto">
              <a:xfrm>
                <a:off x="5707" y="2270"/>
                <a:ext cx="11" cy="9"/>
              </a:xfrm>
              <a:custGeom>
                <a:avLst/>
                <a:gdLst>
                  <a:gd name="T0" fmla="*/ 0 w 11"/>
                  <a:gd name="T1" fmla="*/ 4 h 9"/>
                  <a:gd name="T2" fmla="*/ 4 w 11"/>
                  <a:gd name="T3" fmla="*/ 0 h 9"/>
                  <a:gd name="T4" fmla="*/ 11 w 11"/>
                  <a:gd name="T5" fmla="*/ 5 h 9"/>
                  <a:gd name="T6" fmla="*/ 7 w 11"/>
                  <a:gd name="T7" fmla="*/ 9 h 9"/>
                  <a:gd name="T8" fmla="*/ 7 w 11"/>
                  <a:gd name="T9" fmla="*/ 9 h 9"/>
                  <a:gd name="T10" fmla="*/ 5 w 11"/>
                  <a:gd name="T11" fmla="*/ 8 h 9"/>
                  <a:gd name="T12" fmla="*/ 8 w 11"/>
                  <a:gd name="T13" fmla="*/ 5 h 9"/>
                  <a:gd name="T14" fmla="*/ 4 w 11"/>
                  <a:gd name="T15" fmla="*/ 1 h 9"/>
                  <a:gd name="T16" fmla="*/ 1 w 11"/>
                  <a:gd name="T17" fmla="*/ 5 h 9"/>
                  <a:gd name="T18" fmla="*/ 1 w 11"/>
                  <a:gd name="T19" fmla="*/ 5 h 9"/>
                  <a:gd name="T20" fmla="*/ 0 w 11"/>
                  <a:gd name="T21" fmla="*/ 4 h 9"/>
                  <a:gd name="T22" fmla="*/ 0 w 11"/>
                  <a:gd name="T23" fmla="*/ 4 h 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1" h="9">
                    <a:moveTo>
                      <a:pt x="0" y="4"/>
                    </a:moveTo>
                    <a:lnTo>
                      <a:pt x="4" y="0"/>
                    </a:lnTo>
                    <a:lnTo>
                      <a:pt x="11" y="5"/>
                    </a:lnTo>
                    <a:lnTo>
                      <a:pt x="7" y="9"/>
                    </a:lnTo>
                    <a:lnTo>
                      <a:pt x="5" y="8"/>
                    </a:lnTo>
                    <a:lnTo>
                      <a:pt x="8" y="5"/>
                    </a:lnTo>
                    <a:lnTo>
                      <a:pt x="4" y="1"/>
                    </a:lnTo>
                    <a:lnTo>
                      <a:pt x="1" y="5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7" name="Freeform 330"/>
              <p:cNvSpPr>
                <a:spLocks/>
              </p:cNvSpPr>
              <p:nvPr/>
            </p:nvSpPr>
            <p:spPr bwMode="auto">
              <a:xfrm>
                <a:off x="5707" y="2327"/>
                <a:ext cx="11" cy="11"/>
              </a:xfrm>
              <a:custGeom>
                <a:avLst/>
                <a:gdLst>
                  <a:gd name="T0" fmla="*/ 4 w 11"/>
                  <a:gd name="T1" fmla="*/ 11 h 11"/>
                  <a:gd name="T2" fmla="*/ 0 w 11"/>
                  <a:gd name="T3" fmla="*/ 7 h 11"/>
                  <a:gd name="T4" fmla="*/ 0 w 11"/>
                  <a:gd name="T5" fmla="*/ 7 h 11"/>
                  <a:gd name="T6" fmla="*/ 1 w 11"/>
                  <a:gd name="T7" fmla="*/ 6 h 11"/>
                  <a:gd name="T8" fmla="*/ 4 w 11"/>
                  <a:gd name="T9" fmla="*/ 9 h 11"/>
                  <a:gd name="T10" fmla="*/ 8 w 11"/>
                  <a:gd name="T11" fmla="*/ 4 h 11"/>
                  <a:gd name="T12" fmla="*/ 5 w 11"/>
                  <a:gd name="T13" fmla="*/ 2 h 11"/>
                  <a:gd name="T14" fmla="*/ 5 w 11"/>
                  <a:gd name="T15" fmla="*/ 2 h 11"/>
                  <a:gd name="T16" fmla="*/ 7 w 11"/>
                  <a:gd name="T17" fmla="*/ 0 h 11"/>
                  <a:gd name="T18" fmla="*/ 11 w 11"/>
                  <a:gd name="T19" fmla="*/ 4 h 11"/>
                  <a:gd name="T20" fmla="*/ 4 w 11"/>
                  <a:gd name="T21" fmla="*/ 11 h 1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1" h="11">
                    <a:moveTo>
                      <a:pt x="4" y="11"/>
                    </a:moveTo>
                    <a:lnTo>
                      <a:pt x="0" y="7"/>
                    </a:lnTo>
                    <a:lnTo>
                      <a:pt x="1" y="6"/>
                    </a:lnTo>
                    <a:lnTo>
                      <a:pt x="4" y="9"/>
                    </a:lnTo>
                    <a:lnTo>
                      <a:pt x="8" y="4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11" y="4"/>
                    </a:lnTo>
                    <a:lnTo>
                      <a:pt x="4" y="1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8" name="Freeform 331"/>
              <p:cNvSpPr>
                <a:spLocks/>
              </p:cNvSpPr>
              <p:nvPr/>
            </p:nvSpPr>
            <p:spPr bwMode="auto">
              <a:xfrm>
                <a:off x="5708" y="2300"/>
                <a:ext cx="3" cy="6"/>
              </a:xfrm>
              <a:custGeom>
                <a:avLst/>
                <a:gdLst>
                  <a:gd name="T0" fmla="*/ 3 w 3"/>
                  <a:gd name="T1" fmla="*/ 0 h 6"/>
                  <a:gd name="T2" fmla="*/ 3 w 3"/>
                  <a:gd name="T3" fmla="*/ 0 h 6"/>
                  <a:gd name="T4" fmla="*/ 3 w 3"/>
                  <a:gd name="T5" fmla="*/ 3 h 6"/>
                  <a:gd name="T6" fmla="*/ 3 w 3"/>
                  <a:gd name="T7" fmla="*/ 3 h 6"/>
                  <a:gd name="T8" fmla="*/ 3 w 3"/>
                  <a:gd name="T9" fmla="*/ 6 h 6"/>
                  <a:gd name="T10" fmla="*/ 0 w 3"/>
                  <a:gd name="T11" fmla="*/ 6 h 6"/>
                  <a:gd name="T12" fmla="*/ 0 w 3"/>
                  <a:gd name="T13" fmla="*/ 6 h 6"/>
                  <a:gd name="T14" fmla="*/ 1 w 3"/>
                  <a:gd name="T15" fmla="*/ 3 h 6"/>
                  <a:gd name="T16" fmla="*/ 1 w 3"/>
                  <a:gd name="T17" fmla="*/ 3 h 6"/>
                  <a:gd name="T18" fmla="*/ 0 w 3"/>
                  <a:gd name="T19" fmla="*/ 0 h 6"/>
                  <a:gd name="T20" fmla="*/ 3 w 3"/>
                  <a:gd name="T21" fmla="*/ 0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" h="6">
                    <a:moveTo>
                      <a:pt x="3" y="0"/>
                    </a:moveTo>
                    <a:lnTo>
                      <a:pt x="3" y="0"/>
                    </a:lnTo>
                    <a:lnTo>
                      <a:pt x="3" y="3"/>
                    </a:lnTo>
                    <a:lnTo>
                      <a:pt x="3" y="6"/>
                    </a:lnTo>
                    <a:lnTo>
                      <a:pt x="0" y="6"/>
                    </a:lnTo>
                    <a:lnTo>
                      <a:pt x="1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9" name="Freeform 332"/>
              <p:cNvSpPr>
                <a:spLocks/>
              </p:cNvSpPr>
              <p:nvPr/>
            </p:nvSpPr>
            <p:spPr bwMode="auto">
              <a:xfrm>
                <a:off x="5708" y="2306"/>
                <a:ext cx="3" cy="1"/>
              </a:xfrm>
              <a:custGeom>
                <a:avLst/>
                <a:gdLst>
                  <a:gd name="T0" fmla="*/ 0 w 3"/>
                  <a:gd name="T1" fmla="*/ 0 h 1"/>
                  <a:gd name="T2" fmla="*/ 3 w 3"/>
                  <a:gd name="T3" fmla="*/ 0 h 1"/>
                  <a:gd name="T4" fmla="*/ 3 w 3"/>
                  <a:gd name="T5" fmla="*/ 0 h 1"/>
                  <a:gd name="T6" fmla="*/ 1 w 3"/>
                  <a:gd name="T7" fmla="*/ 1 h 1"/>
                  <a:gd name="T8" fmla="*/ 0 w 3"/>
                  <a:gd name="T9" fmla="*/ 1 h 1"/>
                  <a:gd name="T10" fmla="*/ 0 w 3"/>
                  <a:gd name="T11" fmla="*/ 1 h 1"/>
                  <a:gd name="T12" fmla="*/ 0 w 3"/>
                  <a:gd name="T13" fmla="*/ 0 h 1"/>
                  <a:gd name="T14" fmla="*/ 0 w 3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1">
                    <a:moveTo>
                      <a:pt x="0" y="0"/>
                    </a:moveTo>
                    <a:lnTo>
                      <a:pt x="3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0" name="Freeform 333"/>
              <p:cNvSpPr>
                <a:spLocks/>
              </p:cNvSpPr>
              <p:nvPr/>
            </p:nvSpPr>
            <p:spPr bwMode="auto">
              <a:xfrm>
                <a:off x="5708" y="2299"/>
                <a:ext cx="3" cy="1"/>
              </a:xfrm>
              <a:custGeom>
                <a:avLst/>
                <a:gdLst>
                  <a:gd name="T0" fmla="*/ 1 w 3"/>
                  <a:gd name="T1" fmla="*/ 0 h 1"/>
                  <a:gd name="T2" fmla="*/ 1 w 3"/>
                  <a:gd name="T3" fmla="*/ 0 h 1"/>
                  <a:gd name="T4" fmla="*/ 3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0 w 3"/>
                  <a:gd name="T11" fmla="*/ 0 h 1"/>
                  <a:gd name="T12" fmla="*/ 1 w 3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1" y="0"/>
                    </a:moveTo>
                    <a:lnTo>
                      <a:pt x="1" y="0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1" name="Freeform 334"/>
              <p:cNvSpPr>
                <a:spLocks/>
              </p:cNvSpPr>
              <p:nvPr/>
            </p:nvSpPr>
            <p:spPr bwMode="auto">
              <a:xfrm>
                <a:off x="5707" y="2300"/>
                <a:ext cx="2" cy="6"/>
              </a:xfrm>
              <a:custGeom>
                <a:avLst/>
                <a:gdLst>
                  <a:gd name="T0" fmla="*/ 0 w 2"/>
                  <a:gd name="T1" fmla="*/ 6 h 6"/>
                  <a:gd name="T2" fmla="*/ 0 w 2"/>
                  <a:gd name="T3" fmla="*/ 6 h 6"/>
                  <a:gd name="T4" fmla="*/ 0 w 2"/>
                  <a:gd name="T5" fmla="*/ 3 h 6"/>
                  <a:gd name="T6" fmla="*/ 0 w 2"/>
                  <a:gd name="T7" fmla="*/ 3 h 6"/>
                  <a:gd name="T8" fmla="*/ 0 w 2"/>
                  <a:gd name="T9" fmla="*/ 0 h 6"/>
                  <a:gd name="T10" fmla="*/ 1 w 2"/>
                  <a:gd name="T11" fmla="*/ 0 h 6"/>
                  <a:gd name="T12" fmla="*/ 1 w 2"/>
                  <a:gd name="T13" fmla="*/ 0 h 6"/>
                  <a:gd name="T14" fmla="*/ 2 w 2"/>
                  <a:gd name="T15" fmla="*/ 3 h 6"/>
                  <a:gd name="T16" fmla="*/ 2 w 2"/>
                  <a:gd name="T17" fmla="*/ 3 h 6"/>
                  <a:gd name="T18" fmla="*/ 1 w 2"/>
                  <a:gd name="T19" fmla="*/ 6 h 6"/>
                  <a:gd name="T20" fmla="*/ 0 w 2"/>
                  <a:gd name="T21" fmla="*/ 6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" h="6">
                    <a:moveTo>
                      <a:pt x="0" y="6"/>
                    </a:move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2" y="3"/>
                    </a:lnTo>
                    <a:lnTo>
                      <a:pt x="1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2" name="Freeform 335"/>
              <p:cNvSpPr>
                <a:spLocks/>
              </p:cNvSpPr>
              <p:nvPr/>
            </p:nvSpPr>
            <p:spPr bwMode="auto">
              <a:xfrm>
                <a:off x="5708" y="2307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1 w 1"/>
                  <a:gd name="T3" fmla="*/ 0 h 2"/>
                  <a:gd name="T4" fmla="*/ 1 w 1"/>
                  <a:gd name="T5" fmla="*/ 2 h 2"/>
                  <a:gd name="T6" fmla="*/ 0 w 1"/>
                  <a:gd name="T7" fmla="*/ 2 h 2"/>
                  <a:gd name="T8" fmla="*/ 0 w 1"/>
                  <a:gd name="T9" fmla="*/ 2 h 2"/>
                  <a:gd name="T10" fmla="*/ 0 w 1"/>
                  <a:gd name="T11" fmla="*/ 0 h 2"/>
                  <a:gd name="T12" fmla="*/ 0 w 1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3" name="Freeform 336"/>
              <p:cNvSpPr>
                <a:spLocks/>
              </p:cNvSpPr>
              <p:nvPr/>
            </p:nvSpPr>
            <p:spPr bwMode="auto">
              <a:xfrm>
                <a:off x="5707" y="230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4" name="Freeform 337"/>
              <p:cNvSpPr>
                <a:spLocks/>
              </p:cNvSpPr>
              <p:nvPr/>
            </p:nvSpPr>
            <p:spPr bwMode="auto">
              <a:xfrm>
                <a:off x="5708" y="2298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  <a:gd name="T10" fmla="*/ 0 w 1"/>
                  <a:gd name="T11" fmla="*/ 0 h 1"/>
                  <a:gd name="T12" fmla="*/ 1 w 1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5" name="Freeform 338"/>
              <p:cNvSpPr>
                <a:spLocks/>
              </p:cNvSpPr>
              <p:nvPr/>
            </p:nvSpPr>
            <p:spPr bwMode="auto">
              <a:xfrm>
                <a:off x="5707" y="2298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0 h 1"/>
                  <a:gd name="T4" fmla="*/ 1 w 1"/>
                  <a:gd name="T5" fmla="*/ 0 h 1"/>
                  <a:gd name="T6" fmla="*/ 1 w 1"/>
                  <a:gd name="T7" fmla="*/ 0 h 1"/>
                  <a:gd name="T8" fmla="*/ 1 w 1"/>
                  <a:gd name="T9" fmla="*/ 1 h 1"/>
                  <a:gd name="T10" fmla="*/ 0 w 1"/>
                  <a:gd name="T11" fmla="*/ 1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6" name="Freeform 339"/>
              <p:cNvSpPr>
                <a:spLocks/>
              </p:cNvSpPr>
              <p:nvPr/>
            </p:nvSpPr>
            <p:spPr bwMode="auto">
              <a:xfrm>
                <a:off x="5707" y="2331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2 h 3"/>
                  <a:gd name="T4" fmla="*/ 0 w 1"/>
                  <a:gd name="T5" fmla="*/ 3 h 3"/>
                  <a:gd name="T6" fmla="*/ 0 w 1"/>
                  <a:gd name="T7" fmla="*/ 2 h 3"/>
                  <a:gd name="T8" fmla="*/ 0 w 1"/>
                  <a:gd name="T9" fmla="*/ 2 h 3"/>
                  <a:gd name="T10" fmla="*/ 1 w 1"/>
                  <a:gd name="T11" fmla="*/ 0 h 3"/>
                  <a:gd name="T12" fmla="*/ 1 w 1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3">
                    <a:moveTo>
                      <a:pt x="1" y="2"/>
                    </a:moveTo>
                    <a:lnTo>
                      <a:pt x="1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7" name="Freeform 340"/>
              <p:cNvSpPr>
                <a:spLocks/>
              </p:cNvSpPr>
              <p:nvPr/>
            </p:nvSpPr>
            <p:spPr bwMode="auto">
              <a:xfrm>
                <a:off x="5704" y="2309"/>
                <a:ext cx="4" cy="8"/>
              </a:xfrm>
              <a:custGeom>
                <a:avLst/>
                <a:gdLst>
                  <a:gd name="T0" fmla="*/ 0 w 4"/>
                  <a:gd name="T1" fmla="*/ 7 h 8"/>
                  <a:gd name="T2" fmla="*/ 0 w 4"/>
                  <a:gd name="T3" fmla="*/ 7 h 8"/>
                  <a:gd name="T4" fmla="*/ 3 w 4"/>
                  <a:gd name="T5" fmla="*/ 0 h 8"/>
                  <a:gd name="T6" fmla="*/ 4 w 4"/>
                  <a:gd name="T7" fmla="*/ 0 h 8"/>
                  <a:gd name="T8" fmla="*/ 4 w 4"/>
                  <a:gd name="T9" fmla="*/ 0 h 8"/>
                  <a:gd name="T10" fmla="*/ 1 w 4"/>
                  <a:gd name="T11" fmla="*/ 8 h 8"/>
                  <a:gd name="T12" fmla="*/ 0 w 4"/>
                  <a:gd name="T13" fmla="*/ 7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" h="8">
                    <a:moveTo>
                      <a:pt x="0" y="7"/>
                    </a:moveTo>
                    <a:lnTo>
                      <a:pt x="0" y="7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1" y="8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8" name="Freeform 341"/>
              <p:cNvSpPr>
                <a:spLocks/>
              </p:cNvSpPr>
              <p:nvPr/>
            </p:nvSpPr>
            <p:spPr bwMode="auto">
              <a:xfrm>
                <a:off x="5705" y="2274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2 w 3"/>
                  <a:gd name="T3" fmla="*/ 1 h 1"/>
                  <a:gd name="T4" fmla="*/ 2 w 3"/>
                  <a:gd name="T5" fmla="*/ 1 h 1"/>
                  <a:gd name="T6" fmla="*/ 0 w 3"/>
                  <a:gd name="T7" fmla="*/ 1 h 1"/>
                  <a:gd name="T8" fmla="*/ 2 w 3"/>
                  <a:gd name="T9" fmla="*/ 0 h 1"/>
                  <a:gd name="T10" fmla="*/ 2 w 3"/>
                  <a:gd name="T11" fmla="*/ 0 h 1"/>
                  <a:gd name="T12" fmla="*/ 3 w 3"/>
                  <a:gd name="T13" fmla="*/ 1 h 1"/>
                  <a:gd name="T14" fmla="*/ 3 w 3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1">
                    <a:moveTo>
                      <a:pt x="3" y="1"/>
                    </a:moveTo>
                    <a:lnTo>
                      <a:pt x="2" y="1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9" name="Freeform 342"/>
              <p:cNvSpPr>
                <a:spLocks/>
              </p:cNvSpPr>
              <p:nvPr/>
            </p:nvSpPr>
            <p:spPr bwMode="auto">
              <a:xfrm>
                <a:off x="5707" y="2331"/>
                <a:ext cx="14" cy="9"/>
              </a:xfrm>
              <a:custGeom>
                <a:avLst/>
                <a:gdLst>
                  <a:gd name="T0" fmla="*/ 0 w 14"/>
                  <a:gd name="T1" fmla="*/ 3 h 9"/>
                  <a:gd name="T2" fmla="*/ 4 w 14"/>
                  <a:gd name="T3" fmla="*/ 7 h 9"/>
                  <a:gd name="T4" fmla="*/ 11 w 14"/>
                  <a:gd name="T5" fmla="*/ 0 h 9"/>
                  <a:gd name="T6" fmla="*/ 12 w 14"/>
                  <a:gd name="T7" fmla="*/ 0 h 9"/>
                  <a:gd name="T8" fmla="*/ 14 w 14"/>
                  <a:gd name="T9" fmla="*/ 0 h 9"/>
                  <a:gd name="T10" fmla="*/ 4 w 14"/>
                  <a:gd name="T11" fmla="*/ 9 h 9"/>
                  <a:gd name="T12" fmla="*/ 0 w 14"/>
                  <a:gd name="T13" fmla="*/ 3 h 9"/>
                  <a:gd name="T14" fmla="*/ 0 w 14"/>
                  <a:gd name="T15" fmla="*/ 3 h 9"/>
                  <a:gd name="T16" fmla="*/ 0 w 14"/>
                  <a:gd name="T17" fmla="*/ 3 h 9"/>
                  <a:gd name="T18" fmla="*/ 0 w 14"/>
                  <a:gd name="T19" fmla="*/ 3 h 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4" h="9">
                    <a:moveTo>
                      <a:pt x="0" y="3"/>
                    </a:moveTo>
                    <a:lnTo>
                      <a:pt x="4" y="7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4" y="9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0" name="Freeform 343"/>
              <p:cNvSpPr>
                <a:spLocks/>
              </p:cNvSpPr>
              <p:nvPr/>
            </p:nvSpPr>
            <p:spPr bwMode="auto">
              <a:xfrm>
                <a:off x="5707" y="229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1" name="Freeform 344"/>
              <p:cNvSpPr>
                <a:spLocks/>
              </p:cNvSpPr>
              <p:nvPr/>
            </p:nvSpPr>
            <p:spPr bwMode="auto">
              <a:xfrm>
                <a:off x="5707" y="2307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1 w 1"/>
                  <a:gd name="T3" fmla="*/ 0 h 2"/>
                  <a:gd name="T4" fmla="*/ 1 w 1"/>
                  <a:gd name="T5" fmla="*/ 0 h 2"/>
                  <a:gd name="T6" fmla="*/ 1 w 1"/>
                  <a:gd name="T7" fmla="*/ 2 h 2"/>
                  <a:gd name="T8" fmla="*/ 0 w 1"/>
                  <a:gd name="T9" fmla="*/ 2 h 2"/>
                  <a:gd name="T10" fmla="*/ 0 w 1"/>
                  <a:gd name="T11" fmla="*/ 2 h 2"/>
                  <a:gd name="T12" fmla="*/ 0 w 1"/>
                  <a:gd name="T13" fmla="*/ 0 h 2"/>
                  <a:gd name="T14" fmla="*/ 0 w 1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2" name="Freeform 345"/>
              <p:cNvSpPr>
                <a:spLocks/>
              </p:cNvSpPr>
              <p:nvPr/>
            </p:nvSpPr>
            <p:spPr bwMode="auto">
              <a:xfrm>
                <a:off x="5705" y="2267"/>
                <a:ext cx="16" cy="14"/>
              </a:xfrm>
              <a:custGeom>
                <a:avLst/>
                <a:gdLst>
                  <a:gd name="T0" fmla="*/ 0 w 16"/>
                  <a:gd name="T1" fmla="*/ 5 h 14"/>
                  <a:gd name="T2" fmla="*/ 6 w 16"/>
                  <a:gd name="T3" fmla="*/ 0 h 14"/>
                  <a:gd name="T4" fmla="*/ 16 w 16"/>
                  <a:gd name="T5" fmla="*/ 8 h 14"/>
                  <a:gd name="T6" fmla="*/ 9 w 16"/>
                  <a:gd name="T7" fmla="*/ 14 h 14"/>
                  <a:gd name="T8" fmla="*/ 9 w 16"/>
                  <a:gd name="T9" fmla="*/ 14 h 14"/>
                  <a:gd name="T10" fmla="*/ 9 w 16"/>
                  <a:gd name="T11" fmla="*/ 12 h 14"/>
                  <a:gd name="T12" fmla="*/ 13 w 16"/>
                  <a:gd name="T13" fmla="*/ 8 h 14"/>
                  <a:gd name="T14" fmla="*/ 6 w 16"/>
                  <a:gd name="T15" fmla="*/ 3 h 14"/>
                  <a:gd name="T16" fmla="*/ 2 w 16"/>
                  <a:gd name="T17" fmla="*/ 7 h 14"/>
                  <a:gd name="T18" fmla="*/ 2 w 16"/>
                  <a:gd name="T19" fmla="*/ 7 h 14"/>
                  <a:gd name="T20" fmla="*/ 0 w 16"/>
                  <a:gd name="T21" fmla="*/ 5 h 14"/>
                  <a:gd name="T22" fmla="*/ 0 w 16"/>
                  <a:gd name="T23" fmla="*/ 5 h 1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6" h="14">
                    <a:moveTo>
                      <a:pt x="0" y="5"/>
                    </a:moveTo>
                    <a:lnTo>
                      <a:pt x="6" y="0"/>
                    </a:lnTo>
                    <a:lnTo>
                      <a:pt x="16" y="8"/>
                    </a:lnTo>
                    <a:lnTo>
                      <a:pt x="9" y="14"/>
                    </a:lnTo>
                    <a:lnTo>
                      <a:pt x="9" y="12"/>
                    </a:lnTo>
                    <a:lnTo>
                      <a:pt x="13" y="8"/>
                    </a:lnTo>
                    <a:lnTo>
                      <a:pt x="6" y="3"/>
                    </a:lnTo>
                    <a:lnTo>
                      <a:pt x="2" y="7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3" name="Freeform 346"/>
              <p:cNvSpPr>
                <a:spLocks/>
              </p:cNvSpPr>
              <p:nvPr/>
            </p:nvSpPr>
            <p:spPr bwMode="auto">
              <a:xfrm>
                <a:off x="5705" y="2309"/>
                <a:ext cx="4" cy="10"/>
              </a:xfrm>
              <a:custGeom>
                <a:avLst/>
                <a:gdLst>
                  <a:gd name="T0" fmla="*/ 0 w 4"/>
                  <a:gd name="T1" fmla="*/ 8 h 10"/>
                  <a:gd name="T2" fmla="*/ 0 w 4"/>
                  <a:gd name="T3" fmla="*/ 8 h 10"/>
                  <a:gd name="T4" fmla="*/ 3 w 4"/>
                  <a:gd name="T5" fmla="*/ 0 h 10"/>
                  <a:gd name="T6" fmla="*/ 4 w 4"/>
                  <a:gd name="T7" fmla="*/ 0 h 10"/>
                  <a:gd name="T8" fmla="*/ 2 w 4"/>
                  <a:gd name="T9" fmla="*/ 10 h 10"/>
                  <a:gd name="T10" fmla="*/ 0 w 4"/>
                  <a:gd name="T11" fmla="*/ 8 h 1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" h="10">
                    <a:moveTo>
                      <a:pt x="0" y="8"/>
                    </a:moveTo>
                    <a:lnTo>
                      <a:pt x="0" y="8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2" y="1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4" name="Freeform 347"/>
              <p:cNvSpPr>
                <a:spLocks/>
              </p:cNvSpPr>
              <p:nvPr/>
            </p:nvSpPr>
            <p:spPr bwMode="auto">
              <a:xfrm>
                <a:off x="5705" y="2333"/>
                <a:ext cx="2" cy="1"/>
              </a:xfrm>
              <a:custGeom>
                <a:avLst/>
                <a:gdLst>
                  <a:gd name="T0" fmla="*/ 2 w 2"/>
                  <a:gd name="T1" fmla="*/ 1 h 1"/>
                  <a:gd name="T2" fmla="*/ 2 w 2"/>
                  <a:gd name="T3" fmla="*/ 1 h 1"/>
                  <a:gd name="T4" fmla="*/ 2 w 2"/>
                  <a:gd name="T5" fmla="*/ 1 h 1"/>
                  <a:gd name="T6" fmla="*/ 0 w 2"/>
                  <a:gd name="T7" fmla="*/ 1 h 1"/>
                  <a:gd name="T8" fmla="*/ 0 w 2"/>
                  <a:gd name="T9" fmla="*/ 1 h 1"/>
                  <a:gd name="T10" fmla="*/ 2 w 2"/>
                  <a:gd name="T11" fmla="*/ 0 h 1"/>
                  <a:gd name="T12" fmla="*/ 2 w 2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lnTo>
                      <a:pt x="2" y="1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5" name="Freeform 348"/>
              <p:cNvSpPr>
                <a:spLocks/>
              </p:cNvSpPr>
              <p:nvPr/>
            </p:nvSpPr>
            <p:spPr bwMode="auto">
              <a:xfrm>
                <a:off x="5705" y="2289"/>
                <a:ext cx="4" cy="9"/>
              </a:xfrm>
              <a:custGeom>
                <a:avLst/>
                <a:gdLst>
                  <a:gd name="T0" fmla="*/ 2 w 4"/>
                  <a:gd name="T1" fmla="*/ 0 h 9"/>
                  <a:gd name="T2" fmla="*/ 2 w 4"/>
                  <a:gd name="T3" fmla="*/ 0 h 9"/>
                  <a:gd name="T4" fmla="*/ 4 w 4"/>
                  <a:gd name="T5" fmla="*/ 9 h 9"/>
                  <a:gd name="T6" fmla="*/ 3 w 4"/>
                  <a:gd name="T7" fmla="*/ 9 h 9"/>
                  <a:gd name="T8" fmla="*/ 3 w 4"/>
                  <a:gd name="T9" fmla="*/ 9 h 9"/>
                  <a:gd name="T10" fmla="*/ 0 w 4"/>
                  <a:gd name="T11" fmla="*/ 2 h 9"/>
                  <a:gd name="T12" fmla="*/ 2 w 4"/>
                  <a:gd name="T13" fmla="*/ 0 h 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" h="9">
                    <a:moveTo>
                      <a:pt x="2" y="0"/>
                    </a:moveTo>
                    <a:lnTo>
                      <a:pt x="2" y="0"/>
                    </a:lnTo>
                    <a:lnTo>
                      <a:pt x="4" y="9"/>
                    </a:lnTo>
                    <a:lnTo>
                      <a:pt x="3" y="9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6" name="Freeform 349"/>
              <p:cNvSpPr>
                <a:spLocks/>
              </p:cNvSpPr>
              <p:nvPr/>
            </p:nvSpPr>
            <p:spPr bwMode="auto">
              <a:xfrm>
                <a:off x="5704" y="2275"/>
                <a:ext cx="3" cy="2"/>
              </a:xfrm>
              <a:custGeom>
                <a:avLst/>
                <a:gdLst>
                  <a:gd name="T0" fmla="*/ 1 w 3"/>
                  <a:gd name="T1" fmla="*/ 0 h 2"/>
                  <a:gd name="T2" fmla="*/ 1 w 3"/>
                  <a:gd name="T3" fmla="*/ 0 h 2"/>
                  <a:gd name="T4" fmla="*/ 3 w 3"/>
                  <a:gd name="T5" fmla="*/ 0 h 2"/>
                  <a:gd name="T6" fmla="*/ 1 w 3"/>
                  <a:gd name="T7" fmla="*/ 2 h 2"/>
                  <a:gd name="T8" fmla="*/ 1 w 3"/>
                  <a:gd name="T9" fmla="*/ 2 h 2"/>
                  <a:gd name="T10" fmla="*/ 0 w 3"/>
                  <a:gd name="T11" fmla="*/ 2 h 2"/>
                  <a:gd name="T12" fmla="*/ 1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1" y="0"/>
                    </a:moveTo>
                    <a:lnTo>
                      <a:pt x="1" y="0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7" name="Freeform 350"/>
              <p:cNvSpPr>
                <a:spLocks/>
              </p:cNvSpPr>
              <p:nvPr/>
            </p:nvSpPr>
            <p:spPr bwMode="auto">
              <a:xfrm>
                <a:off x="5704" y="2272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1 w 3"/>
                  <a:gd name="T3" fmla="*/ 0 h 3"/>
                  <a:gd name="T4" fmla="*/ 1 w 3"/>
                  <a:gd name="T5" fmla="*/ 0 h 3"/>
                  <a:gd name="T6" fmla="*/ 3 w 3"/>
                  <a:gd name="T7" fmla="*/ 2 h 3"/>
                  <a:gd name="T8" fmla="*/ 1 w 3"/>
                  <a:gd name="T9" fmla="*/ 3 h 3"/>
                  <a:gd name="T10" fmla="*/ 1 w 3"/>
                  <a:gd name="T11" fmla="*/ 3 h 3"/>
                  <a:gd name="T12" fmla="*/ 0 w 3"/>
                  <a:gd name="T13" fmla="*/ 2 h 3"/>
                  <a:gd name="T14" fmla="*/ 0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8" name="Freeform 351"/>
              <p:cNvSpPr>
                <a:spLocks/>
              </p:cNvSpPr>
              <p:nvPr/>
            </p:nvSpPr>
            <p:spPr bwMode="auto">
              <a:xfrm>
                <a:off x="5705" y="2330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3 w 3"/>
                  <a:gd name="T3" fmla="*/ 1 h 3"/>
                  <a:gd name="T4" fmla="*/ 2 w 3"/>
                  <a:gd name="T5" fmla="*/ 3 h 3"/>
                  <a:gd name="T6" fmla="*/ 0 w 3"/>
                  <a:gd name="T7" fmla="*/ 1 h 3"/>
                  <a:gd name="T8" fmla="*/ 2 w 3"/>
                  <a:gd name="T9" fmla="*/ 0 h 3"/>
                  <a:gd name="T10" fmla="*/ 3 w 3"/>
                  <a:gd name="T11" fmla="*/ 1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3">
                    <a:moveTo>
                      <a:pt x="3" y="1"/>
                    </a:move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9" name="Freeform 352"/>
              <p:cNvSpPr>
                <a:spLocks/>
              </p:cNvSpPr>
              <p:nvPr/>
            </p:nvSpPr>
            <p:spPr bwMode="auto">
              <a:xfrm>
                <a:off x="5704" y="2319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  <a:gd name="T4" fmla="*/ 0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  <a:gd name="T10" fmla="*/ 0 w 1"/>
                  <a:gd name="T11" fmla="*/ 0 h 1"/>
                  <a:gd name="T12" fmla="*/ 1 w 1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0" name="Freeform 353"/>
              <p:cNvSpPr>
                <a:spLocks/>
              </p:cNvSpPr>
              <p:nvPr/>
            </p:nvSpPr>
            <p:spPr bwMode="auto">
              <a:xfrm>
                <a:off x="5704" y="2288"/>
                <a:ext cx="3" cy="3"/>
              </a:xfrm>
              <a:custGeom>
                <a:avLst/>
                <a:gdLst>
                  <a:gd name="T0" fmla="*/ 1 w 3"/>
                  <a:gd name="T1" fmla="*/ 3 h 3"/>
                  <a:gd name="T2" fmla="*/ 1 w 3"/>
                  <a:gd name="T3" fmla="*/ 3 h 3"/>
                  <a:gd name="T4" fmla="*/ 0 w 3"/>
                  <a:gd name="T5" fmla="*/ 1 h 3"/>
                  <a:gd name="T6" fmla="*/ 1 w 3"/>
                  <a:gd name="T7" fmla="*/ 0 h 3"/>
                  <a:gd name="T8" fmla="*/ 1 w 3"/>
                  <a:gd name="T9" fmla="*/ 0 h 3"/>
                  <a:gd name="T10" fmla="*/ 3 w 3"/>
                  <a:gd name="T11" fmla="*/ 1 h 3"/>
                  <a:gd name="T12" fmla="*/ 1 w 3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1" name="Freeform 354"/>
              <p:cNvSpPr>
                <a:spLocks/>
              </p:cNvSpPr>
              <p:nvPr/>
            </p:nvSpPr>
            <p:spPr bwMode="auto">
              <a:xfrm>
                <a:off x="5704" y="2317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3 w 3"/>
                  <a:gd name="T3" fmla="*/ 2 h 3"/>
                  <a:gd name="T4" fmla="*/ 1 w 3"/>
                  <a:gd name="T5" fmla="*/ 3 h 3"/>
                  <a:gd name="T6" fmla="*/ 0 w 3"/>
                  <a:gd name="T7" fmla="*/ 2 h 3"/>
                  <a:gd name="T8" fmla="*/ 0 w 3"/>
                  <a:gd name="T9" fmla="*/ 2 h 3"/>
                  <a:gd name="T10" fmla="*/ 1 w 3"/>
                  <a:gd name="T11" fmla="*/ 0 h 3"/>
                  <a:gd name="T12" fmla="*/ 3 w 3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2" name="Freeform 355"/>
              <p:cNvSpPr>
                <a:spLocks/>
              </p:cNvSpPr>
              <p:nvPr/>
            </p:nvSpPr>
            <p:spPr bwMode="auto">
              <a:xfrm>
                <a:off x="5704" y="2291"/>
                <a:ext cx="4" cy="7"/>
              </a:xfrm>
              <a:custGeom>
                <a:avLst/>
                <a:gdLst>
                  <a:gd name="T0" fmla="*/ 1 w 4"/>
                  <a:gd name="T1" fmla="*/ 0 h 7"/>
                  <a:gd name="T2" fmla="*/ 1 w 4"/>
                  <a:gd name="T3" fmla="*/ 0 h 7"/>
                  <a:gd name="T4" fmla="*/ 4 w 4"/>
                  <a:gd name="T5" fmla="*/ 7 h 7"/>
                  <a:gd name="T6" fmla="*/ 3 w 4"/>
                  <a:gd name="T7" fmla="*/ 7 h 7"/>
                  <a:gd name="T8" fmla="*/ 3 w 4"/>
                  <a:gd name="T9" fmla="*/ 7 h 7"/>
                  <a:gd name="T10" fmla="*/ 0 w 4"/>
                  <a:gd name="T11" fmla="*/ 1 h 7"/>
                  <a:gd name="T12" fmla="*/ 1 w 4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" h="7">
                    <a:moveTo>
                      <a:pt x="1" y="0"/>
                    </a:moveTo>
                    <a:lnTo>
                      <a:pt x="1" y="0"/>
                    </a:lnTo>
                    <a:lnTo>
                      <a:pt x="4" y="7"/>
                    </a:lnTo>
                    <a:lnTo>
                      <a:pt x="3" y="7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3" name="Freeform 356"/>
              <p:cNvSpPr>
                <a:spLocks/>
              </p:cNvSpPr>
              <p:nvPr/>
            </p:nvSpPr>
            <p:spPr bwMode="auto">
              <a:xfrm>
                <a:off x="5704" y="2274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0 w 1"/>
                  <a:gd name="T3" fmla="*/ 3 h 3"/>
                  <a:gd name="T4" fmla="*/ 0 w 1"/>
                  <a:gd name="T5" fmla="*/ 3 h 3"/>
                  <a:gd name="T6" fmla="*/ 0 w 1"/>
                  <a:gd name="T7" fmla="*/ 1 h 3"/>
                  <a:gd name="T8" fmla="*/ 0 w 1"/>
                  <a:gd name="T9" fmla="*/ 0 h 3"/>
                  <a:gd name="T10" fmla="*/ 0 w 1"/>
                  <a:gd name="T11" fmla="*/ 0 h 3"/>
                  <a:gd name="T12" fmla="*/ 1 w 1"/>
                  <a:gd name="T13" fmla="*/ 1 h 3"/>
                  <a:gd name="T14" fmla="*/ 1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1" y="1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4" name="Freeform 357"/>
              <p:cNvSpPr>
                <a:spLocks/>
              </p:cNvSpPr>
              <p:nvPr/>
            </p:nvSpPr>
            <p:spPr bwMode="auto">
              <a:xfrm>
                <a:off x="5690" y="2334"/>
                <a:ext cx="17" cy="7"/>
              </a:xfrm>
              <a:custGeom>
                <a:avLst/>
                <a:gdLst>
                  <a:gd name="T0" fmla="*/ 17 w 17"/>
                  <a:gd name="T1" fmla="*/ 0 h 7"/>
                  <a:gd name="T2" fmla="*/ 17 w 17"/>
                  <a:gd name="T3" fmla="*/ 0 h 7"/>
                  <a:gd name="T4" fmla="*/ 8 w 17"/>
                  <a:gd name="T5" fmla="*/ 6 h 7"/>
                  <a:gd name="T6" fmla="*/ 0 w 17"/>
                  <a:gd name="T7" fmla="*/ 7 h 7"/>
                  <a:gd name="T8" fmla="*/ 0 w 17"/>
                  <a:gd name="T9" fmla="*/ 6 h 7"/>
                  <a:gd name="T10" fmla="*/ 0 w 17"/>
                  <a:gd name="T11" fmla="*/ 6 h 7"/>
                  <a:gd name="T12" fmla="*/ 7 w 17"/>
                  <a:gd name="T13" fmla="*/ 4 h 7"/>
                  <a:gd name="T14" fmla="*/ 15 w 17"/>
                  <a:gd name="T15" fmla="*/ 0 h 7"/>
                  <a:gd name="T16" fmla="*/ 17 w 17"/>
                  <a:gd name="T17" fmla="*/ 0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7" h="7">
                    <a:moveTo>
                      <a:pt x="17" y="0"/>
                    </a:moveTo>
                    <a:lnTo>
                      <a:pt x="17" y="0"/>
                    </a:lnTo>
                    <a:lnTo>
                      <a:pt x="8" y="6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7" y="4"/>
                    </a:lnTo>
                    <a:lnTo>
                      <a:pt x="15" y="0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5" name="Freeform 358"/>
              <p:cNvSpPr>
                <a:spLocks/>
              </p:cNvSpPr>
              <p:nvPr/>
            </p:nvSpPr>
            <p:spPr bwMode="auto">
              <a:xfrm>
                <a:off x="5704" y="2316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1 w 1"/>
                  <a:gd name="T3" fmla="*/ 1 h 3"/>
                  <a:gd name="T4" fmla="*/ 0 w 1"/>
                  <a:gd name="T5" fmla="*/ 3 h 3"/>
                  <a:gd name="T6" fmla="*/ 0 w 1"/>
                  <a:gd name="T7" fmla="*/ 1 h 3"/>
                  <a:gd name="T8" fmla="*/ 0 w 1"/>
                  <a:gd name="T9" fmla="*/ 1 h 3"/>
                  <a:gd name="T10" fmla="*/ 0 w 1"/>
                  <a:gd name="T11" fmla="*/ 0 h 3"/>
                  <a:gd name="T12" fmla="*/ 1 w 1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3">
                    <a:moveTo>
                      <a:pt x="1" y="1"/>
                    </a:moveTo>
                    <a:lnTo>
                      <a:pt x="1" y="1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6" name="Freeform 359"/>
              <p:cNvSpPr>
                <a:spLocks/>
              </p:cNvSpPr>
              <p:nvPr/>
            </p:nvSpPr>
            <p:spPr bwMode="auto">
              <a:xfrm>
                <a:off x="5702" y="2289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3 w 3"/>
                  <a:gd name="T5" fmla="*/ 2 h 3"/>
                  <a:gd name="T6" fmla="*/ 2 w 3"/>
                  <a:gd name="T7" fmla="*/ 3 h 3"/>
                  <a:gd name="T8" fmla="*/ 0 w 3"/>
                  <a:gd name="T9" fmla="*/ 2 h 3"/>
                  <a:gd name="T10" fmla="*/ 2 w 3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7" name="Freeform 360"/>
              <p:cNvSpPr>
                <a:spLocks/>
              </p:cNvSpPr>
              <p:nvPr/>
            </p:nvSpPr>
            <p:spPr bwMode="auto">
              <a:xfrm>
                <a:off x="5702" y="2286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3 h 3"/>
                  <a:gd name="T4" fmla="*/ 2 w 3"/>
                  <a:gd name="T5" fmla="*/ 3 h 3"/>
                  <a:gd name="T6" fmla="*/ 0 w 3"/>
                  <a:gd name="T7" fmla="*/ 2 h 3"/>
                  <a:gd name="T8" fmla="*/ 2 w 3"/>
                  <a:gd name="T9" fmla="*/ 0 h 3"/>
                  <a:gd name="T10" fmla="*/ 2 w 3"/>
                  <a:gd name="T11" fmla="*/ 0 h 3"/>
                  <a:gd name="T12" fmla="*/ 3 w 3"/>
                  <a:gd name="T13" fmla="*/ 2 h 3"/>
                  <a:gd name="T14" fmla="*/ 3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8" name="Freeform 361"/>
              <p:cNvSpPr>
                <a:spLocks/>
              </p:cNvSpPr>
              <p:nvPr/>
            </p:nvSpPr>
            <p:spPr bwMode="auto">
              <a:xfrm>
                <a:off x="5704" y="2331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0 w 3"/>
                  <a:gd name="T3" fmla="*/ 2 h 3"/>
                  <a:gd name="T4" fmla="*/ 1 w 3"/>
                  <a:gd name="T5" fmla="*/ 0 h 3"/>
                  <a:gd name="T6" fmla="*/ 3 w 3"/>
                  <a:gd name="T7" fmla="*/ 2 h 3"/>
                  <a:gd name="T8" fmla="*/ 3 w 3"/>
                  <a:gd name="T9" fmla="*/ 2 h 3"/>
                  <a:gd name="T10" fmla="*/ 1 w 3"/>
                  <a:gd name="T11" fmla="*/ 3 h 3"/>
                  <a:gd name="T12" fmla="*/ 0 w 3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lnTo>
                      <a:pt x="0" y="2"/>
                    </a:ln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9" name="Freeform 362"/>
              <p:cNvSpPr>
                <a:spLocks/>
              </p:cNvSpPr>
              <p:nvPr/>
            </p:nvSpPr>
            <p:spPr bwMode="auto">
              <a:xfrm>
                <a:off x="5702" y="2317"/>
                <a:ext cx="2" cy="3"/>
              </a:xfrm>
              <a:custGeom>
                <a:avLst/>
                <a:gdLst>
                  <a:gd name="T0" fmla="*/ 2 w 2"/>
                  <a:gd name="T1" fmla="*/ 2 h 3"/>
                  <a:gd name="T2" fmla="*/ 2 w 2"/>
                  <a:gd name="T3" fmla="*/ 2 h 3"/>
                  <a:gd name="T4" fmla="*/ 2 w 2"/>
                  <a:gd name="T5" fmla="*/ 3 h 3"/>
                  <a:gd name="T6" fmla="*/ 0 w 2"/>
                  <a:gd name="T7" fmla="*/ 2 h 3"/>
                  <a:gd name="T8" fmla="*/ 0 w 2"/>
                  <a:gd name="T9" fmla="*/ 2 h 3"/>
                  <a:gd name="T10" fmla="*/ 2 w 2"/>
                  <a:gd name="T11" fmla="*/ 0 h 3"/>
                  <a:gd name="T12" fmla="*/ 2 w 2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2" y="2"/>
                    </a:moveTo>
                    <a:lnTo>
                      <a:pt x="2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0" name="Freeform 363"/>
              <p:cNvSpPr>
                <a:spLocks/>
              </p:cNvSpPr>
              <p:nvPr/>
            </p:nvSpPr>
            <p:spPr bwMode="auto">
              <a:xfrm>
                <a:off x="5702" y="2288"/>
                <a:ext cx="2" cy="3"/>
              </a:xfrm>
              <a:custGeom>
                <a:avLst/>
                <a:gdLst>
                  <a:gd name="T0" fmla="*/ 2 w 2"/>
                  <a:gd name="T1" fmla="*/ 1 h 3"/>
                  <a:gd name="T2" fmla="*/ 0 w 2"/>
                  <a:gd name="T3" fmla="*/ 3 h 3"/>
                  <a:gd name="T4" fmla="*/ 0 w 2"/>
                  <a:gd name="T5" fmla="*/ 3 h 3"/>
                  <a:gd name="T6" fmla="*/ 0 w 2"/>
                  <a:gd name="T7" fmla="*/ 1 h 3"/>
                  <a:gd name="T8" fmla="*/ 0 w 2"/>
                  <a:gd name="T9" fmla="*/ 0 h 3"/>
                  <a:gd name="T10" fmla="*/ 0 w 2"/>
                  <a:gd name="T11" fmla="*/ 0 h 3"/>
                  <a:gd name="T12" fmla="*/ 2 w 2"/>
                  <a:gd name="T13" fmla="*/ 1 h 3"/>
                  <a:gd name="T14" fmla="*/ 2 w 2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2" y="1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1" name="Freeform 364"/>
              <p:cNvSpPr>
                <a:spLocks/>
              </p:cNvSpPr>
              <p:nvPr/>
            </p:nvSpPr>
            <p:spPr bwMode="auto">
              <a:xfrm>
                <a:off x="5700" y="2320"/>
                <a:ext cx="4" cy="4"/>
              </a:xfrm>
              <a:custGeom>
                <a:avLst/>
                <a:gdLst>
                  <a:gd name="T0" fmla="*/ 4 w 4"/>
                  <a:gd name="T1" fmla="*/ 0 h 4"/>
                  <a:gd name="T2" fmla="*/ 4 w 4"/>
                  <a:gd name="T3" fmla="*/ 0 h 4"/>
                  <a:gd name="T4" fmla="*/ 2 w 4"/>
                  <a:gd name="T5" fmla="*/ 3 h 4"/>
                  <a:gd name="T6" fmla="*/ 2 w 4"/>
                  <a:gd name="T7" fmla="*/ 3 h 4"/>
                  <a:gd name="T8" fmla="*/ 1 w 4"/>
                  <a:gd name="T9" fmla="*/ 4 h 4"/>
                  <a:gd name="T10" fmla="*/ 0 w 4"/>
                  <a:gd name="T11" fmla="*/ 4 h 4"/>
                  <a:gd name="T12" fmla="*/ 0 w 4"/>
                  <a:gd name="T13" fmla="*/ 4 h 4"/>
                  <a:gd name="T14" fmla="*/ 4 w 4"/>
                  <a:gd name="T15" fmla="*/ 0 h 4"/>
                  <a:gd name="T16" fmla="*/ 4 w 4"/>
                  <a:gd name="T17" fmla="*/ 0 h 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" h="4">
                    <a:moveTo>
                      <a:pt x="4" y="0"/>
                    </a:moveTo>
                    <a:lnTo>
                      <a:pt x="4" y="0"/>
                    </a:lnTo>
                    <a:lnTo>
                      <a:pt x="2" y="3"/>
                    </a:lnTo>
                    <a:lnTo>
                      <a:pt x="1" y="4"/>
                    </a:lnTo>
                    <a:lnTo>
                      <a:pt x="0" y="4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2" name="Freeform 365"/>
              <p:cNvSpPr>
                <a:spLocks/>
              </p:cNvSpPr>
              <p:nvPr/>
            </p:nvSpPr>
            <p:spPr bwMode="auto">
              <a:xfrm>
                <a:off x="5700" y="2282"/>
                <a:ext cx="4" cy="6"/>
              </a:xfrm>
              <a:custGeom>
                <a:avLst/>
                <a:gdLst>
                  <a:gd name="T0" fmla="*/ 4 w 4"/>
                  <a:gd name="T1" fmla="*/ 4 h 6"/>
                  <a:gd name="T2" fmla="*/ 2 w 4"/>
                  <a:gd name="T3" fmla="*/ 6 h 6"/>
                  <a:gd name="T4" fmla="*/ 2 w 4"/>
                  <a:gd name="T5" fmla="*/ 6 h 6"/>
                  <a:gd name="T6" fmla="*/ 0 w 4"/>
                  <a:gd name="T7" fmla="*/ 2 h 6"/>
                  <a:gd name="T8" fmla="*/ 0 w 4"/>
                  <a:gd name="T9" fmla="*/ 0 h 6"/>
                  <a:gd name="T10" fmla="*/ 2 w 4"/>
                  <a:gd name="T11" fmla="*/ 3 h 6"/>
                  <a:gd name="T12" fmla="*/ 2 w 4"/>
                  <a:gd name="T13" fmla="*/ 3 h 6"/>
                  <a:gd name="T14" fmla="*/ 4 w 4"/>
                  <a:gd name="T15" fmla="*/ 4 h 6"/>
                  <a:gd name="T16" fmla="*/ 4 w 4"/>
                  <a:gd name="T17" fmla="*/ 4 h 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" h="6">
                    <a:moveTo>
                      <a:pt x="4" y="4"/>
                    </a:moveTo>
                    <a:lnTo>
                      <a:pt x="2" y="6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3"/>
                    </a:lnTo>
                    <a:lnTo>
                      <a:pt x="4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3" name="Freeform 366"/>
              <p:cNvSpPr>
                <a:spLocks/>
              </p:cNvSpPr>
              <p:nvPr/>
            </p:nvSpPr>
            <p:spPr bwMode="auto">
              <a:xfrm>
                <a:off x="5698" y="2282"/>
                <a:ext cx="2" cy="2"/>
              </a:xfrm>
              <a:custGeom>
                <a:avLst/>
                <a:gdLst>
                  <a:gd name="T0" fmla="*/ 0 w 2"/>
                  <a:gd name="T1" fmla="*/ 0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2 w 2"/>
                  <a:gd name="T11" fmla="*/ 2 h 2"/>
                  <a:gd name="T12" fmla="*/ 0 w 2"/>
                  <a:gd name="T13" fmla="*/ 0 h 2"/>
                  <a:gd name="T14" fmla="*/ 0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4" name="Freeform 367"/>
              <p:cNvSpPr>
                <a:spLocks/>
              </p:cNvSpPr>
              <p:nvPr/>
            </p:nvSpPr>
            <p:spPr bwMode="auto">
              <a:xfrm>
                <a:off x="5698" y="2319"/>
                <a:ext cx="6" cy="5"/>
              </a:xfrm>
              <a:custGeom>
                <a:avLst/>
                <a:gdLst>
                  <a:gd name="T0" fmla="*/ 2 w 6"/>
                  <a:gd name="T1" fmla="*/ 5 h 5"/>
                  <a:gd name="T2" fmla="*/ 0 w 6"/>
                  <a:gd name="T3" fmla="*/ 4 h 5"/>
                  <a:gd name="T4" fmla="*/ 2 w 6"/>
                  <a:gd name="T5" fmla="*/ 1 h 5"/>
                  <a:gd name="T6" fmla="*/ 2 w 6"/>
                  <a:gd name="T7" fmla="*/ 1 h 5"/>
                  <a:gd name="T8" fmla="*/ 4 w 6"/>
                  <a:gd name="T9" fmla="*/ 0 h 5"/>
                  <a:gd name="T10" fmla="*/ 6 w 6"/>
                  <a:gd name="T11" fmla="*/ 1 h 5"/>
                  <a:gd name="T12" fmla="*/ 6 w 6"/>
                  <a:gd name="T13" fmla="*/ 1 h 5"/>
                  <a:gd name="T14" fmla="*/ 2 w 6"/>
                  <a:gd name="T15" fmla="*/ 5 h 5"/>
                  <a:gd name="T16" fmla="*/ 2 w 6"/>
                  <a:gd name="T17" fmla="*/ 5 h 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" h="5">
                    <a:moveTo>
                      <a:pt x="2" y="5"/>
                    </a:moveTo>
                    <a:lnTo>
                      <a:pt x="0" y="4"/>
                    </a:lnTo>
                    <a:lnTo>
                      <a:pt x="2" y="1"/>
                    </a:lnTo>
                    <a:lnTo>
                      <a:pt x="4" y="0"/>
                    </a:lnTo>
                    <a:lnTo>
                      <a:pt x="6" y="1"/>
                    </a:lnTo>
                    <a:lnTo>
                      <a:pt x="2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5" name="Freeform 368"/>
              <p:cNvSpPr>
                <a:spLocks/>
              </p:cNvSpPr>
              <p:nvPr/>
            </p:nvSpPr>
            <p:spPr bwMode="auto">
              <a:xfrm>
                <a:off x="5698" y="2324"/>
                <a:ext cx="3" cy="2"/>
              </a:xfrm>
              <a:custGeom>
                <a:avLst/>
                <a:gdLst>
                  <a:gd name="T0" fmla="*/ 0 w 3"/>
                  <a:gd name="T1" fmla="*/ 0 h 2"/>
                  <a:gd name="T2" fmla="*/ 0 w 3"/>
                  <a:gd name="T3" fmla="*/ 0 h 2"/>
                  <a:gd name="T4" fmla="*/ 2 w 3"/>
                  <a:gd name="T5" fmla="*/ 0 h 2"/>
                  <a:gd name="T6" fmla="*/ 3 w 3"/>
                  <a:gd name="T7" fmla="*/ 0 h 2"/>
                  <a:gd name="T8" fmla="*/ 3 w 3"/>
                  <a:gd name="T9" fmla="*/ 0 h 2"/>
                  <a:gd name="T10" fmla="*/ 2 w 3"/>
                  <a:gd name="T11" fmla="*/ 2 h 2"/>
                  <a:gd name="T12" fmla="*/ 0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0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6" name="Freeform 369"/>
              <p:cNvSpPr>
                <a:spLocks/>
              </p:cNvSpPr>
              <p:nvPr/>
            </p:nvSpPr>
            <p:spPr bwMode="auto">
              <a:xfrm>
                <a:off x="5698" y="2284"/>
                <a:ext cx="4" cy="5"/>
              </a:xfrm>
              <a:custGeom>
                <a:avLst/>
                <a:gdLst>
                  <a:gd name="T0" fmla="*/ 0 w 4"/>
                  <a:gd name="T1" fmla="*/ 1 h 5"/>
                  <a:gd name="T2" fmla="*/ 2 w 4"/>
                  <a:gd name="T3" fmla="*/ 0 h 5"/>
                  <a:gd name="T4" fmla="*/ 2 w 4"/>
                  <a:gd name="T5" fmla="*/ 0 h 5"/>
                  <a:gd name="T6" fmla="*/ 4 w 4"/>
                  <a:gd name="T7" fmla="*/ 4 h 5"/>
                  <a:gd name="T8" fmla="*/ 4 w 4"/>
                  <a:gd name="T9" fmla="*/ 5 h 5"/>
                  <a:gd name="T10" fmla="*/ 4 w 4"/>
                  <a:gd name="T11" fmla="*/ 5 h 5"/>
                  <a:gd name="T12" fmla="*/ 2 w 4"/>
                  <a:gd name="T13" fmla="*/ 2 h 5"/>
                  <a:gd name="T14" fmla="*/ 2 w 4"/>
                  <a:gd name="T15" fmla="*/ 2 h 5"/>
                  <a:gd name="T16" fmla="*/ 0 w 4"/>
                  <a:gd name="T17" fmla="*/ 1 h 5"/>
                  <a:gd name="T18" fmla="*/ 0 w 4"/>
                  <a:gd name="T19" fmla="*/ 1 h 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4" h="5">
                    <a:moveTo>
                      <a:pt x="0" y="1"/>
                    </a:moveTo>
                    <a:lnTo>
                      <a:pt x="2" y="0"/>
                    </a:lnTo>
                    <a:lnTo>
                      <a:pt x="4" y="4"/>
                    </a:lnTo>
                    <a:lnTo>
                      <a:pt x="4" y="5"/>
                    </a:lnTo>
                    <a:lnTo>
                      <a:pt x="2" y="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7" name="Freeform 370"/>
              <p:cNvSpPr>
                <a:spLocks/>
              </p:cNvSpPr>
              <p:nvPr/>
            </p:nvSpPr>
            <p:spPr bwMode="auto">
              <a:xfrm>
                <a:off x="5697" y="2323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3 w 3"/>
                  <a:gd name="T3" fmla="*/ 1 h 1"/>
                  <a:gd name="T4" fmla="*/ 1 w 3"/>
                  <a:gd name="T5" fmla="*/ 1 h 1"/>
                  <a:gd name="T6" fmla="*/ 0 w 3"/>
                  <a:gd name="T7" fmla="*/ 0 h 1"/>
                  <a:gd name="T8" fmla="*/ 0 w 3"/>
                  <a:gd name="T9" fmla="*/ 0 h 1"/>
                  <a:gd name="T10" fmla="*/ 1 w 3"/>
                  <a:gd name="T11" fmla="*/ 0 h 1"/>
                  <a:gd name="T12" fmla="*/ 3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3" y="1"/>
                    </a:moveTo>
                    <a:lnTo>
                      <a:pt x="3" y="1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8" name="Freeform 371"/>
              <p:cNvSpPr>
                <a:spLocks/>
              </p:cNvSpPr>
              <p:nvPr/>
            </p:nvSpPr>
            <p:spPr bwMode="auto">
              <a:xfrm>
                <a:off x="5697" y="2324"/>
                <a:ext cx="3" cy="3"/>
              </a:xfrm>
              <a:custGeom>
                <a:avLst/>
                <a:gdLst>
                  <a:gd name="T0" fmla="*/ 1 w 3"/>
                  <a:gd name="T1" fmla="*/ 0 h 3"/>
                  <a:gd name="T2" fmla="*/ 3 w 3"/>
                  <a:gd name="T3" fmla="*/ 2 h 3"/>
                  <a:gd name="T4" fmla="*/ 3 w 3"/>
                  <a:gd name="T5" fmla="*/ 2 h 3"/>
                  <a:gd name="T6" fmla="*/ 1 w 3"/>
                  <a:gd name="T7" fmla="*/ 3 h 3"/>
                  <a:gd name="T8" fmla="*/ 0 w 3"/>
                  <a:gd name="T9" fmla="*/ 2 h 3"/>
                  <a:gd name="T10" fmla="*/ 0 w 3"/>
                  <a:gd name="T11" fmla="*/ 2 h 3"/>
                  <a:gd name="T12" fmla="*/ 1 w 3"/>
                  <a:gd name="T13" fmla="*/ 0 h 3"/>
                  <a:gd name="T14" fmla="*/ 1 w 3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1" y="0"/>
                    </a:move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9" name="Freeform 372"/>
              <p:cNvSpPr>
                <a:spLocks/>
              </p:cNvSpPr>
              <p:nvPr/>
            </p:nvSpPr>
            <p:spPr bwMode="auto">
              <a:xfrm>
                <a:off x="5697" y="2282"/>
                <a:ext cx="3" cy="3"/>
              </a:xfrm>
              <a:custGeom>
                <a:avLst/>
                <a:gdLst>
                  <a:gd name="T0" fmla="*/ 1 w 3"/>
                  <a:gd name="T1" fmla="*/ 0 h 3"/>
                  <a:gd name="T2" fmla="*/ 1 w 3"/>
                  <a:gd name="T3" fmla="*/ 0 h 3"/>
                  <a:gd name="T4" fmla="*/ 3 w 3"/>
                  <a:gd name="T5" fmla="*/ 2 h 3"/>
                  <a:gd name="T6" fmla="*/ 1 w 3"/>
                  <a:gd name="T7" fmla="*/ 3 h 3"/>
                  <a:gd name="T8" fmla="*/ 1 w 3"/>
                  <a:gd name="T9" fmla="*/ 3 h 3"/>
                  <a:gd name="T10" fmla="*/ 0 w 3"/>
                  <a:gd name="T11" fmla="*/ 2 h 3"/>
                  <a:gd name="T12" fmla="*/ 1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1" y="0"/>
                    </a:move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0" name="Freeform 373"/>
              <p:cNvSpPr>
                <a:spLocks/>
              </p:cNvSpPr>
              <p:nvPr/>
            </p:nvSpPr>
            <p:spPr bwMode="auto">
              <a:xfrm>
                <a:off x="5697" y="2281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1 h 1"/>
                  <a:gd name="T14" fmla="*/ 1 w 1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1" name="Freeform 374"/>
              <p:cNvSpPr>
                <a:spLocks/>
              </p:cNvSpPr>
              <p:nvPr/>
            </p:nvSpPr>
            <p:spPr bwMode="auto">
              <a:xfrm>
                <a:off x="5695" y="2282"/>
                <a:ext cx="3" cy="2"/>
              </a:xfrm>
              <a:custGeom>
                <a:avLst/>
                <a:gdLst>
                  <a:gd name="T0" fmla="*/ 3 w 3"/>
                  <a:gd name="T1" fmla="*/ 0 h 2"/>
                  <a:gd name="T2" fmla="*/ 2 w 3"/>
                  <a:gd name="T3" fmla="*/ 2 h 2"/>
                  <a:gd name="T4" fmla="*/ 2 w 3"/>
                  <a:gd name="T5" fmla="*/ 2 h 2"/>
                  <a:gd name="T6" fmla="*/ 0 w 3"/>
                  <a:gd name="T7" fmla="*/ 2 h 2"/>
                  <a:gd name="T8" fmla="*/ 2 w 3"/>
                  <a:gd name="T9" fmla="*/ 0 h 2"/>
                  <a:gd name="T10" fmla="*/ 2 w 3"/>
                  <a:gd name="T11" fmla="*/ 0 h 2"/>
                  <a:gd name="T12" fmla="*/ 3 w 3"/>
                  <a:gd name="T13" fmla="*/ 0 h 2"/>
                  <a:gd name="T14" fmla="*/ 3 w 3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2">
                    <a:moveTo>
                      <a:pt x="3" y="0"/>
                    </a:moveTo>
                    <a:lnTo>
                      <a:pt x="2" y="2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2" name="Freeform 375"/>
              <p:cNvSpPr>
                <a:spLocks/>
              </p:cNvSpPr>
              <p:nvPr/>
            </p:nvSpPr>
            <p:spPr bwMode="auto">
              <a:xfrm>
                <a:off x="5695" y="2323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3 w 3"/>
                  <a:gd name="T3" fmla="*/ 1 h 3"/>
                  <a:gd name="T4" fmla="*/ 3 w 3"/>
                  <a:gd name="T5" fmla="*/ 1 h 3"/>
                  <a:gd name="T6" fmla="*/ 2 w 3"/>
                  <a:gd name="T7" fmla="*/ 3 h 3"/>
                  <a:gd name="T8" fmla="*/ 0 w 3"/>
                  <a:gd name="T9" fmla="*/ 1 h 3"/>
                  <a:gd name="T10" fmla="*/ 2 w 3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3" name="Freeform 376"/>
              <p:cNvSpPr>
                <a:spLocks/>
              </p:cNvSpPr>
              <p:nvPr/>
            </p:nvSpPr>
            <p:spPr bwMode="auto">
              <a:xfrm>
                <a:off x="5690" y="2326"/>
                <a:ext cx="8" cy="4"/>
              </a:xfrm>
              <a:custGeom>
                <a:avLst/>
                <a:gdLst>
                  <a:gd name="T0" fmla="*/ 0 w 8"/>
                  <a:gd name="T1" fmla="*/ 4 h 4"/>
                  <a:gd name="T2" fmla="*/ 0 w 8"/>
                  <a:gd name="T3" fmla="*/ 3 h 4"/>
                  <a:gd name="T4" fmla="*/ 0 w 8"/>
                  <a:gd name="T5" fmla="*/ 3 h 4"/>
                  <a:gd name="T6" fmla="*/ 7 w 8"/>
                  <a:gd name="T7" fmla="*/ 0 h 4"/>
                  <a:gd name="T8" fmla="*/ 8 w 8"/>
                  <a:gd name="T9" fmla="*/ 1 h 4"/>
                  <a:gd name="T10" fmla="*/ 8 w 8"/>
                  <a:gd name="T11" fmla="*/ 1 h 4"/>
                  <a:gd name="T12" fmla="*/ 4 w 8"/>
                  <a:gd name="T13" fmla="*/ 3 h 4"/>
                  <a:gd name="T14" fmla="*/ 0 w 8"/>
                  <a:gd name="T15" fmla="*/ 4 h 4"/>
                  <a:gd name="T16" fmla="*/ 0 w 8"/>
                  <a:gd name="T17" fmla="*/ 4 h 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4">
                    <a:moveTo>
                      <a:pt x="0" y="4"/>
                    </a:moveTo>
                    <a:lnTo>
                      <a:pt x="0" y="3"/>
                    </a:lnTo>
                    <a:lnTo>
                      <a:pt x="7" y="0"/>
                    </a:lnTo>
                    <a:lnTo>
                      <a:pt x="8" y="1"/>
                    </a:lnTo>
                    <a:lnTo>
                      <a:pt x="4" y="3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4" name="Freeform 377"/>
              <p:cNvSpPr>
                <a:spLocks/>
              </p:cNvSpPr>
              <p:nvPr/>
            </p:nvSpPr>
            <p:spPr bwMode="auto">
              <a:xfrm>
                <a:off x="5690" y="2333"/>
                <a:ext cx="15" cy="7"/>
              </a:xfrm>
              <a:custGeom>
                <a:avLst/>
                <a:gdLst>
                  <a:gd name="T0" fmla="*/ 0 w 15"/>
                  <a:gd name="T1" fmla="*/ 7 h 7"/>
                  <a:gd name="T2" fmla="*/ 0 w 15"/>
                  <a:gd name="T3" fmla="*/ 5 h 7"/>
                  <a:gd name="T4" fmla="*/ 14 w 15"/>
                  <a:gd name="T5" fmla="*/ 0 h 7"/>
                  <a:gd name="T6" fmla="*/ 15 w 15"/>
                  <a:gd name="T7" fmla="*/ 1 h 7"/>
                  <a:gd name="T8" fmla="*/ 15 w 15"/>
                  <a:gd name="T9" fmla="*/ 1 h 7"/>
                  <a:gd name="T10" fmla="*/ 7 w 15"/>
                  <a:gd name="T11" fmla="*/ 5 h 7"/>
                  <a:gd name="T12" fmla="*/ 0 w 15"/>
                  <a:gd name="T13" fmla="*/ 7 h 7"/>
                  <a:gd name="T14" fmla="*/ 0 w 15"/>
                  <a:gd name="T15" fmla="*/ 7 h 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" h="7">
                    <a:moveTo>
                      <a:pt x="0" y="7"/>
                    </a:moveTo>
                    <a:lnTo>
                      <a:pt x="0" y="5"/>
                    </a:lnTo>
                    <a:lnTo>
                      <a:pt x="14" y="0"/>
                    </a:lnTo>
                    <a:lnTo>
                      <a:pt x="15" y="1"/>
                    </a:lnTo>
                    <a:lnTo>
                      <a:pt x="7" y="5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5" name="Freeform 378"/>
              <p:cNvSpPr>
                <a:spLocks/>
              </p:cNvSpPr>
              <p:nvPr/>
            </p:nvSpPr>
            <p:spPr bwMode="auto">
              <a:xfrm>
                <a:off x="5690" y="2268"/>
                <a:ext cx="14" cy="7"/>
              </a:xfrm>
              <a:custGeom>
                <a:avLst/>
                <a:gdLst>
                  <a:gd name="T0" fmla="*/ 0 w 14"/>
                  <a:gd name="T1" fmla="*/ 2 h 7"/>
                  <a:gd name="T2" fmla="*/ 0 w 14"/>
                  <a:gd name="T3" fmla="*/ 0 h 7"/>
                  <a:gd name="T4" fmla="*/ 0 w 14"/>
                  <a:gd name="T5" fmla="*/ 0 h 7"/>
                  <a:gd name="T6" fmla="*/ 7 w 14"/>
                  <a:gd name="T7" fmla="*/ 2 h 7"/>
                  <a:gd name="T8" fmla="*/ 14 w 14"/>
                  <a:gd name="T9" fmla="*/ 6 h 7"/>
                  <a:gd name="T10" fmla="*/ 14 w 14"/>
                  <a:gd name="T11" fmla="*/ 7 h 7"/>
                  <a:gd name="T12" fmla="*/ 14 w 14"/>
                  <a:gd name="T13" fmla="*/ 7 h 7"/>
                  <a:gd name="T14" fmla="*/ 7 w 14"/>
                  <a:gd name="T15" fmla="*/ 3 h 7"/>
                  <a:gd name="T16" fmla="*/ 0 w 14"/>
                  <a:gd name="T17" fmla="*/ 2 h 7"/>
                  <a:gd name="T18" fmla="*/ 0 w 14"/>
                  <a:gd name="T19" fmla="*/ 2 h 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4" h="7">
                    <a:moveTo>
                      <a:pt x="0" y="2"/>
                    </a:moveTo>
                    <a:lnTo>
                      <a:pt x="0" y="0"/>
                    </a:lnTo>
                    <a:lnTo>
                      <a:pt x="7" y="2"/>
                    </a:lnTo>
                    <a:lnTo>
                      <a:pt x="14" y="6"/>
                    </a:lnTo>
                    <a:lnTo>
                      <a:pt x="14" y="7"/>
                    </a:lnTo>
                    <a:lnTo>
                      <a:pt x="7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6" name="Freeform 379"/>
              <p:cNvSpPr>
                <a:spLocks/>
              </p:cNvSpPr>
              <p:nvPr/>
            </p:nvSpPr>
            <p:spPr bwMode="auto">
              <a:xfrm>
                <a:off x="5690" y="2324"/>
                <a:ext cx="7" cy="5"/>
              </a:xfrm>
              <a:custGeom>
                <a:avLst/>
                <a:gdLst>
                  <a:gd name="T0" fmla="*/ 0 w 7"/>
                  <a:gd name="T1" fmla="*/ 5 h 5"/>
                  <a:gd name="T2" fmla="*/ 0 w 7"/>
                  <a:gd name="T3" fmla="*/ 3 h 5"/>
                  <a:gd name="T4" fmla="*/ 5 w 7"/>
                  <a:gd name="T5" fmla="*/ 0 h 5"/>
                  <a:gd name="T6" fmla="*/ 7 w 7"/>
                  <a:gd name="T7" fmla="*/ 2 h 5"/>
                  <a:gd name="T8" fmla="*/ 7 w 7"/>
                  <a:gd name="T9" fmla="*/ 2 h 5"/>
                  <a:gd name="T10" fmla="*/ 0 w 7"/>
                  <a:gd name="T11" fmla="*/ 5 h 5"/>
                  <a:gd name="T12" fmla="*/ 0 w 7"/>
                  <a:gd name="T13" fmla="*/ 5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" h="5">
                    <a:moveTo>
                      <a:pt x="0" y="5"/>
                    </a:moveTo>
                    <a:lnTo>
                      <a:pt x="0" y="3"/>
                    </a:lnTo>
                    <a:lnTo>
                      <a:pt x="5" y="0"/>
                    </a:lnTo>
                    <a:lnTo>
                      <a:pt x="7" y="2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7" name="Freeform 380"/>
              <p:cNvSpPr>
                <a:spLocks/>
              </p:cNvSpPr>
              <p:nvPr/>
            </p:nvSpPr>
            <p:spPr bwMode="auto">
              <a:xfrm>
                <a:off x="5690" y="2279"/>
                <a:ext cx="7" cy="5"/>
              </a:xfrm>
              <a:custGeom>
                <a:avLst/>
                <a:gdLst>
                  <a:gd name="T0" fmla="*/ 0 w 7"/>
                  <a:gd name="T1" fmla="*/ 2 h 5"/>
                  <a:gd name="T2" fmla="*/ 0 w 7"/>
                  <a:gd name="T3" fmla="*/ 0 h 5"/>
                  <a:gd name="T4" fmla="*/ 0 w 7"/>
                  <a:gd name="T5" fmla="*/ 0 h 5"/>
                  <a:gd name="T6" fmla="*/ 7 w 7"/>
                  <a:gd name="T7" fmla="*/ 3 h 5"/>
                  <a:gd name="T8" fmla="*/ 5 w 7"/>
                  <a:gd name="T9" fmla="*/ 5 h 5"/>
                  <a:gd name="T10" fmla="*/ 5 w 7"/>
                  <a:gd name="T11" fmla="*/ 5 h 5"/>
                  <a:gd name="T12" fmla="*/ 0 w 7"/>
                  <a:gd name="T13" fmla="*/ 2 h 5"/>
                  <a:gd name="T14" fmla="*/ 0 w 7"/>
                  <a:gd name="T15" fmla="*/ 2 h 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7" h="5">
                    <a:moveTo>
                      <a:pt x="0" y="2"/>
                    </a:moveTo>
                    <a:lnTo>
                      <a:pt x="0" y="0"/>
                    </a:lnTo>
                    <a:lnTo>
                      <a:pt x="7" y="3"/>
                    </a:lnTo>
                    <a:lnTo>
                      <a:pt x="5" y="5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8" name="Freeform 381"/>
              <p:cNvSpPr>
                <a:spLocks/>
              </p:cNvSpPr>
              <p:nvPr/>
            </p:nvSpPr>
            <p:spPr bwMode="auto">
              <a:xfrm>
                <a:off x="5690" y="2278"/>
                <a:ext cx="7" cy="4"/>
              </a:xfrm>
              <a:custGeom>
                <a:avLst/>
                <a:gdLst>
                  <a:gd name="T0" fmla="*/ 0 w 7"/>
                  <a:gd name="T1" fmla="*/ 0 h 4"/>
                  <a:gd name="T2" fmla="*/ 7 w 7"/>
                  <a:gd name="T3" fmla="*/ 3 h 4"/>
                  <a:gd name="T4" fmla="*/ 7 w 7"/>
                  <a:gd name="T5" fmla="*/ 4 h 4"/>
                  <a:gd name="T6" fmla="*/ 7 w 7"/>
                  <a:gd name="T7" fmla="*/ 4 h 4"/>
                  <a:gd name="T8" fmla="*/ 0 w 7"/>
                  <a:gd name="T9" fmla="*/ 1 h 4"/>
                  <a:gd name="T10" fmla="*/ 0 w 7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" h="4">
                    <a:moveTo>
                      <a:pt x="0" y="0"/>
                    </a:moveTo>
                    <a:lnTo>
                      <a:pt x="7" y="3"/>
                    </a:lnTo>
                    <a:lnTo>
                      <a:pt x="7" y="4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9" name="Freeform 382"/>
              <p:cNvSpPr>
                <a:spLocks/>
              </p:cNvSpPr>
              <p:nvPr/>
            </p:nvSpPr>
            <p:spPr bwMode="auto">
              <a:xfrm>
                <a:off x="5690" y="2267"/>
                <a:ext cx="15" cy="7"/>
              </a:xfrm>
              <a:custGeom>
                <a:avLst/>
                <a:gdLst>
                  <a:gd name="T0" fmla="*/ 0 w 15"/>
                  <a:gd name="T1" fmla="*/ 1 h 7"/>
                  <a:gd name="T2" fmla="*/ 0 w 15"/>
                  <a:gd name="T3" fmla="*/ 0 h 7"/>
                  <a:gd name="T4" fmla="*/ 0 w 15"/>
                  <a:gd name="T5" fmla="*/ 0 h 7"/>
                  <a:gd name="T6" fmla="*/ 8 w 15"/>
                  <a:gd name="T7" fmla="*/ 1 h 7"/>
                  <a:gd name="T8" fmla="*/ 15 w 15"/>
                  <a:gd name="T9" fmla="*/ 5 h 7"/>
                  <a:gd name="T10" fmla="*/ 14 w 15"/>
                  <a:gd name="T11" fmla="*/ 7 h 7"/>
                  <a:gd name="T12" fmla="*/ 14 w 15"/>
                  <a:gd name="T13" fmla="*/ 7 h 7"/>
                  <a:gd name="T14" fmla="*/ 7 w 15"/>
                  <a:gd name="T15" fmla="*/ 3 h 7"/>
                  <a:gd name="T16" fmla="*/ 0 w 15"/>
                  <a:gd name="T17" fmla="*/ 1 h 7"/>
                  <a:gd name="T18" fmla="*/ 0 w 15"/>
                  <a:gd name="T19" fmla="*/ 1 h 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5" h="7">
                    <a:moveTo>
                      <a:pt x="0" y="1"/>
                    </a:moveTo>
                    <a:lnTo>
                      <a:pt x="0" y="0"/>
                    </a:lnTo>
                    <a:lnTo>
                      <a:pt x="8" y="1"/>
                    </a:lnTo>
                    <a:lnTo>
                      <a:pt x="15" y="5"/>
                    </a:lnTo>
                    <a:lnTo>
                      <a:pt x="14" y="7"/>
                    </a:lnTo>
                    <a:lnTo>
                      <a:pt x="7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0" name="Freeform 383"/>
              <p:cNvSpPr>
                <a:spLocks/>
              </p:cNvSpPr>
              <p:nvPr/>
            </p:nvSpPr>
            <p:spPr bwMode="auto">
              <a:xfrm>
                <a:off x="5687" y="2329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0 h 2"/>
                  <a:gd name="T4" fmla="*/ 0 w 3"/>
                  <a:gd name="T5" fmla="*/ 0 h 2"/>
                  <a:gd name="T6" fmla="*/ 3 w 3"/>
                  <a:gd name="T7" fmla="*/ 0 h 2"/>
                  <a:gd name="T8" fmla="*/ 3 w 3"/>
                  <a:gd name="T9" fmla="*/ 1 h 2"/>
                  <a:gd name="T10" fmla="*/ 3 w 3"/>
                  <a:gd name="T11" fmla="*/ 1 h 2"/>
                  <a:gd name="T12" fmla="*/ 0 w 3"/>
                  <a:gd name="T13" fmla="*/ 2 h 2"/>
                  <a:gd name="T14" fmla="*/ 0 w 3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2">
                    <a:moveTo>
                      <a:pt x="0" y="2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1" name="Freeform 384"/>
              <p:cNvSpPr>
                <a:spLocks/>
              </p:cNvSpPr>
              <p:nvPr/>
            </p:nvSpPr>
            <p:spPr bwMode="auto">
              <a:xfrm>
                <a:off x="5687" y="2278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3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1 h 3"/>
                  <a:gd name="T14" fmla="*/ 3 w 3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3" y="1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2" name="Freeform 385"/>
              <p:cNvSpPr>
                <a:spLocks/>
              </p:cNvSpPr>
              <p:nvPr/>
            </p:nvSpPr>
            <p:spPr bwMode="auto">
              <a:xfrm>
                <a:off x="5687" y="2327"/>
                <a:ext cx="3" cy="2"/>
              </a:xfrm>
              <a:custGeom>
                <a:avLst/>
                <a:gdLst>
                  <a:gd name="T0" fmla="*/ 3 w 3"/>
                  <a:gd name="T1" fmla="*/ 2 h 2"/>
                  <a:gd name="T2" fmla="*/ 3 w 3"/>
                  <a:gd name="T3" fmla="*/ 2 h 2"/>
                  <a:gd name="T4" fmla="*/ 0 w 3"/>
                  <a:gd name="T5" fmla="*/ 2 h 2"/>
                  <a:gd name="T6" fmla="*/ 0 w 3"/>
                  <a:gd name="T7" fmla="*/ 0 h 2"/>
                  <a:gd name="T8" fmla="*/ 0 w 3"/>
                  <a:gd name="T9" fmla="*/ 0 h 2"/>
                  <a:gd name="T10" fmla="*/ 3 w 3"/>
                  <a:gd name="T11" fmla="*/ 0 h 2"/>
                  <a:gd name="T12" fmla="*/ 3 w 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3" y="2"/>
                    </a:moveTo>
                    <a:lnTo>
                      <a:pt x="3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3" name="Freeform 386"/>
              <p:cNvSpPr>
                <a:spLocks/>
              </p:cNvSpPr>
              <p:nvPr/>
            </p:nvSpPr>
            <p:spPr bwMode="auto">
              <a:xfrm>
                <a:off x="5687" y="2340"/>
                <a:ext cx="3" cy="3"/>
              </a:xfrm>
              <a:custGeom>
                <a:avLst/>
                <a:gdLst>
                  <a:gd name="T0" fmla="*/ 0 w 3"/>
                  <a:gd name="T1" fmla="*/ 0 h 3"/>
                  <a:gd name="T2" fmla="*/ 0 w 3"/>
                  <a:gd name="T3" fmla="*/ 0 h 3"/>
                  <a:gd name="T4" fmla="*/ 3 w 3"/>
                  <a:gd name="T5" fmla="*/ 0 h 3"/>
                  <a:gd name="T6" fmla="*/ 3 w 3"/>
                  <a:gd name="T7" fmla="*/ 1 h 3"/>
                  <a:gd name="T8" fmla="*/ 3 w 3"/>
                  <a:gd name="T9" fmla="*/ 1 h 3"/>
                  <a:gd name="T10" fmla="*/ 0 w 3"/>
                  <a:gd name="T11" fmla="*/ 3 h 3"/>
                  <a:gd name="T12" fmla="*/ 0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4" name="Freeform 387"/>
              <p:cNvSpPr>
                <a:spLocks/>
              </p:cNvSpPr>
              <p:nvPr/>
            </p:nvSpPr>
            <p:spPr bwMode="auto">
              <a:xfrm>
                <a:off x="5687" y="2338"/>
                <a:ext cx="3" cy="2"/>
              </a:xfrm>
              <a:custGeom>
                <a:avLst/>
                <a:gdLst>
                  <a:gd name="T0" fmla="*/ 3 w 3"/>
                  <a:gd name="T1" fmla="*/ 2 h 2"/>
                  <a:gd name="T2" fmla="*/ 3 w 3"/>
                  <a:gd name="T3" fmla="*/ 2 h 2"/>
                  <a:gd name="T4" fmla="*/ 0 w 3"/>
                  <a:gd name="T5" fmla="*/ 2 h 2"/>
                  <a:gd name="T6" fmla="*/ 0 w 3"/>
                  <a:gd name="T7" fmla="*/ 0 h 2"/>
                  <a:gd name="T8" fmla="*/ 3 w 3"/>
                  <a:gd name="T9" fmla="*/ 0 h 2"/>
                  <a:gd name="T10" fmla="*/ 3 w 3"/>
                  <a:gd name="T11" fmla="*/ 2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2">
                    <a:moveTo>
                      <a:pt x="3" y="2"/>
                    </a:moveTo>
                    <a:lnTo>
                      <a:pt x="3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5" name="Freeform 388"/>
              <p:cNvSpPr>
                <a:spLocks/>
              </p:cNvSpPr>
              <p:nvPr/>
            </p:nvSpPr>
            <p:spPr bwMode="auto">
              <a:xfrm>
                <a:off x="5687" y="2267"/>
                <a:ext cx="3" cy="3"/>
              </a:xfrm>
              <a:custGeom>
                <a:avLst/>
                <a:gdLst>
                  <a:gd name="T0" fmla="*/ 0 w 3"/>
                  <a:gd name="T1" fmla="*/ 3 h 3"/>
                  <a:gd name="T2" fmla="*/ 0 w 3"/>
                  <a:gd name="T3" fmla="*/ 0 h 3"/>
                  <a:gd name="T4" fmla="*/ 0 w 3"/>
                  <a:gd name="T5" fmla="*/ 0 h 3"/>
                  <a:gd name="T6" fmla="*/ 3 w 3"/>
                  <a:gd name="T7" fmla="*/ 1 h 3"/>
                  <a:gd name="T8" fmla="*/ 3 w 3"/>
                  <a:gd name="T9" fmla="*/ 3 h 3"/>
                  <a:gd name="T10" fmla="*/ 3 w 3"/>
                  <a:gd name="T11" fmla="*/ 3 h 3"/>
                  <a:gd name="T12" fmla="*/ 0 w 3"/>
                  <a:gd name="T13" fmla="*/ 3 h 3"/>
                  <a:gd name="T14" fmla="*/ 0 w 3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0" y="3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3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6" name="Freeform 389"/>
              <p:cNvSpPr>
                <a:spLocks/>
              </p:cNvSpPr>
              <p:nvPr/>
            </p:nvSpPr>
            <p:spPr bwMode="auto">
              <a:xfrm>
                <a:off x="5687" y="2265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2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2 h 3"/>
                  <a:gd name="T14" fmla="*/ 3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lnTo>
                      <a:pt x="3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7" name="Freeform 390"/>
              <p:cNvSpPr>
                <a:spLocks/>
              </p:cNvSpPr>
              <p:nvPr/>
            </p:nvSpPr>
            <p:spPr bwMode="auto">
              <a:xfrm>
                <a:off x="5687" y="2277"/>
                <a:ext cx="3" cy="2"/>
              </a:xfrm>
              <a:custGeom>
                <a:avLst/>
                <a:gdLst>
                  <a:gd name="T0" fmla="*/ 0 w 3"/>
                  <a:gd name="T1" fmla="*/ 0 h 2"/>
                  <a:gd name="T2" fmla="*/ 0 w 3"/>
                  <a:gd name="T3" fmla="*/ 0 h 2"/>
                  <a:gd name="T4" fmla="*/ 3 w 3"/>
                  <a:gd name="T5" fmla="*/ 1 h 2"/>
                  <a:gd name="T6" fmla="*/ 3 w 3"/>
                  <a:gd name="T7" fmla="*/ 2 h 2"/>
                  <a:gd name="T8" fmla="*/ 3 w 3"/>
                  <a:gd name="T9" fmla="*/ 2 h 2"/>
                  <a:gd name="T10" fmla="*/ 0 w 3"/>
                  <a:gd name="T11" fmla="*/ 1 h 2"/>
                  <a:gd name="T12" fmla="*/ 0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0" y="0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8" name="Freeform 391"/>
              <p:cNvSpPr>
                <a:spLocks/>
              </p:cNvSpPr>
              <p:nvPr/>
            </p:nvSpPr>
            <p:spPr bwMode="auto">
              <a:xfrm>
                <a:off x="5686" y="2340"/>
                <a:ext cx="1" cy="3"/>
              </a:xfrm>
              <a:custGeom>
                <a:avLst/>
                <a:gdLst>
                  <a:gd name="T0" fmla="*/ 1 w 1"/>
                  <a:gd name="T1" fmla="*/ 3 h 3"/>
                  <a:gd name="T2" fmla="*/ 1 w 1"/>
                  <a:gd name="T3" fmla="*/ 3 h 3"/>
                  <a:gd name="T4" fmla="*/ 0 w 1"/>
                  <a:gd name="T5" fmla="*/ 3 h 3"/>
                  <a:gd name="T6" fmla="*/ 0 w 1"/>
                  <a:gd name="T7" fmla="*/ 1 h 3"/>
                  <a:gd name="T8" fmla="*/ 0 w 1"/>
                  <a:gd name="T9" fmla="*/ 1 h 3"/>
                  <a:gd name="T10" fmla="*/ 1 w 1"/>
                  <a:gd name="T11" fmla="*/ 0 h 3"/>
                  <a:gd name="T12" fmla="*/ 1 w 1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9" name="Freeform 392"/>
              <p:cNvSpPr>
                <a:spLocks/>
              </p:cNvSpPr>
              <p:nvPr/>
            </p:nvSpPr>
            <p:spPr bwMode="auto">
              <a:xfrm>
                <a:off x="5686" y="2329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0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2 h 2"/>
                  <a:gd name="T10" fmla="*/ 1 w 1"/>
                  <a:gd name="T11" fmla="*/ 2 h 2"/>
                  <a:gd name="T12" fmla="*/ 0 w 1"/>
                  <a:gd name="T13" fmla="*/ 2 h 2"/>
                  <a:gd name="T14" fmla="*/ 0 w 1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70" name="Freeform 393"/>
              <p:cNvSpPr>
                <a:spLocks/>
              </p:cNvSpPr>
              <p:nvPr/>
            </p:nvSpPr>
            <p:spPr bwMode="auto">
              <a:xfrm>
                <a:off x="5686" y="2278"/>
                <a:ext cx="1" cy="3"/>
              </a:xfrm>
              <a:custGeom>
                <a:avLst/>
                <a:gdLst>
                  <a:gd name="T0" fmla="*/ 0 w 1"/>
                  <a:gd name="T1" fmla="*/ 1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0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1 h 3"/>
                  <a:gd name="T14" fmla="*/ 0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1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71" name="Freeform 394"/>
              <p:cNvSpPr>
                <a:spLocks/>
              </p:cNvSpPr>
              <p:nvPr/>
            </p:nvSpPr>
            <p:spPr bwMode="auto">
              <a:xfrm>
                <a:off x="5686" y="2327"/>
                <a:ext cx="1" cy="2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2 h 2"/>
                  <a:gd name="T4" fmla="*/ 0 w 1"/>
                  <a:gd name="T5" fmla="*/ 2 h 2"/>
                  <a:gd name="T6" fmla="*/ 0 w 1"/>
                  <a:gd name="T7" fmla="*/ 0 h 2"/>
                  <a:gd name="T8" fmla="*/ 0 w 1"/>
                  <a:gd name="T9" fmla="*/ 0 h 2"/>
                  <a:gd name="T10" fmla="*/ 1 w 1"/>
                  <a:gd name="T11" fmla="*/ 0 h 2"/>
                  <a:gd name="T12" fmla="*/ 1 w 1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72" name="Freeform 395"/>
              <p:cNvSpPr>
                <a:spLocks/>
              </p:cNvSpPr>
              <p:nvPr/>
            </p:nvSpPr>
            <p:spPr bwMode="auto">
              <a:xfrm>
                <a:off x="5686" y="2265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0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2 h 2"/>
                  <a:gd name="T10" fmla="*/ 1 w 1"/>
                  <a:gd name="T11" fmla="*/ 2 h 2"/>
                  <a:gd name="T12" fmla="*/ 0 w 1"/>
                  <a:gd name="T13" fmla="*/ 2 h 2"/>
                  <a:gd name="T14" fmla="*/ 0 w 1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73" name="Freeform 396"/>
              <p:cNvSpPr>
                <a:spLocks/>
              </p:cNvSpPr>
              <p:nvPr/>
            </p:nvSpPr>
            <p:spPr bwMode="auto">
              <a:xfrm>
                <a:off x="5686" y="2338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2 h 3"/>
                  <a:gd name="T4" fmla="*/ 0 w 1"/>
                  <a:gd name="T5" fmla="*/ 3 h 3"/>
                  <a:gd name="T6" fmla="*/ 0 w 1"/>
                  <a:gd name="T7" fmla="*/ 0 h 3"/>
                  <a:gd name="T8" fmla="*/ 1 w 1"/>
                  <a:gd name="T9" fmla="*/ 0 h 3"/>
                  <a:gd name="T10" fmla="*/ 1 w 1"/>
                  <a:gd name="T11" fmla="*/ 2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" h="3">
                    <a:moveTo>
                      <a:pt x="1" y="2"/>
                    </a:moveTo>
                    <a:lnTo>
                      <a:pt x="1" y="2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74" name="Freeform 397"/>
              <p:cNvSpPr>
                <a:spLocks/>
              </p:cNvSpPr>
              <p:nvPr/>
            </p:nvSpPr>
            <p:spPr bwMode="auto">
              <a:xfrm>
                <a:off x="5686" y="2277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0 h 1"/>
                  <a:gd name="T14" fmla="*/ 1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75" name="Freeform 398"/>
              <p:cNvSpPr>
                <a:spLocks/>
              </p:cNvSpPr>
              <p:nvPr/>
            </p:nvSpPr>
            <p:spPr bwMode="auto">
              <a:xfrm>
                <a:off x="5686" y="2267"/>
                <a:ext cx="1" cy="3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0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3 h 3"/>
                  <a:gd name="T14" fmla="*/ 0 w 1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3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76" name="Freeform 399"/>
              <p:cNvSpPr>
                <a:spLocks/>
              </p:cNvSpPr>
              <p:nvPr/>
            </p:nvSpPr>
            <p:spPr bwMode="auto">
              <a:xfrm>
                <a:off x="5680" y="2277"/>
                <a:ext cx="6" cy="1"/>
              </a:xfrm>
              <a:custGeom>
                <a:avLst/>
                <a:gdLst>
                  <a:gd name="T0" fmla="*/ 6 w 6"/>
                  <a:gd name="T1" fmla="*/ 0 h 1"/>
                  <a:gd name="T2" fmla="*/ 6 w 6"/>
                  <a:gd name="T3" fmla="*/ 1 h 1"/>
                  <a:gd name="T4" fmla="*/ 6 w 6"/>
                  <a:gd name="T5" fmla="*/ 1 h 1"/>
                  <a:gd name="T6" fmla="*/ 3 w 6"/>
                  <a:gd name="T7" fmla="*/ 1 h 1"/>
                  <a:gd name="T8" fmla="*/ 3 w 6"/>
                  <a:gd name="T9" fmla="*/ 1 h 1"/>
                  <a:gd name="T10" fmla="*/ 0 w 6"/>
                  <a:gd name="T11" fmla="*/ 1 h 1"/>
                  <a:gd name="T12" fmla="*/ 0 w 6"/>
                  <a:gd name="T13" fmla="*/ 0 h 1"/>
                  <a:gd name="T14" fmla="*/ 0 w 6"/>
                  <a:gd name="T15" fmla="*/ 0 h 1"/>
                  <a:gd name="T16" fmla="*/ 3 w 6"/>
                  <a:gd name="T17" fmla="*/ 0 h 1"/>
                  <a:gd name="T18" fmla="*/ 6 w 6"/>
                  <a:gd name="T19" fmla="*/ 0 h 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6" h="1">
                    <a:moveTo>
                      <a:pt x="6" y="0"/>
                    </a:moveTo>
                    <a:lnTo>
                      <a:pt x="6" y="1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77" name="Freeform 400"/>
              <p:cNvSpPr>
                <a:spLocks/>
              </p:cNvSpPr>
              <p:nvPr/>
            </p:nvSpPr>
            <p:spPr bwMode="auto">
              <a:xfrm>
                <a:off x="5680" y="2278"/>
                <a:ext cx="6" cy="1"/>
              </a:xfrm>
              <a:custGeom>
                <a:avLst/>
                <a:gdLst>
                  <a:gd name="T0" fmla="*/ 0 w 6"/>
                  <a:gd name="T1" fmla="*/ 0 h 1"/>
                  <a:gd name="T2" fmla="*/ 0 w 6"/>
                  <a:gd name="T3" fmla="*/ 0 h 1"/>
                  <a:gd name="T4" fmla="*/ 3 w 6"/>
                  <a:gd name="T5" fmla="*/ 0 h 1"/>
                  <a:gd name="T6" fmla="*/ 3 w 6"/>
                  <a:gd name="T7" fmla="*/ 0 h 1"/>
                  <a:gd name="T8" fmla="*/ 6 w 6"/>
                  <a:gd name="T9" fmla="*/ 0 h 1"/>
                  <a:gd name="T10" fmla="*/ 6 w 6"/>
                  <a:gd name="T11" fmla="*/ 1 h 1"/>
                  <a:gd name="T12" fmla="*/ 6 w 6"/>
                  <a:gd name="T13" fmla="*/ 1 h 1"/>
                  <a:gd name="T14" fmla="*/ 3 w 6"/>
                  <a:gd name="T15" fmla="*/ 1 h 1"/>
                  <a:gd name="T16" fmla="*/ 3 w 6"/>
                  <a:gd name="T17" fmla="*/ 1 h 1"/>
                  <a:gd name="T18" fmla="*/ 0 w 6"/>
                  <a:gd name="T19" fmla="*/ 1 h 1"/>
                  <a:gd name="T20" fmla="*/ 0 w 6"/>
                  <a:gd name="T21" fmla="*/ 0 h 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" h="1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78" name="Freeform 401"/>
              <p:cNvSpPr>
                <a:spLocks/>
              </p:cNvSpPr>
              <p:nvPr/>
            </p:nvSpPr>
            <p:spPr bwMode="auto">
              <a:xfrm>
                <a:off x="5680" y="2329"/>
                <a:ext cx="6" cy="2"/>
              </a:xfrm>
              <a:custGeom>
                <a:avLst/>
                <a:gdLst>
                  <a:gd name="T0" fmla="*/ 0 w 6"/>
                  <a:gd name="T1" fmla="*/ 2 h 2"/>
                  <a:gd name="T2" fmla="*/ 0 w 6"/>
                  <a:gd name="T3" fmla="*/ 0 h 2"/>
                  <a:gd name="T4" fmla="*/ 0 w 6"/>
                  <a:gd name="T5" fmla="*/ 0 h 2"/>
                  <a:gd name="T6" fmla="*/ 3 w 6"/>
                  <a:gd name="T7" fmla="*/ 1 h 2"/>
                  <a:gd name="T8" fmla="*/ 3 w 6"/>
                  <a:gd name="T9" fmla="*/ 1 h 2"/>
                  <a:gd name="T10" fmla="*/ 6 w 6"/>
                  <a:gd name="T11" fmla="*/ 0 h 2"/>
                  <a:gd name="T12" fmla="*/ 6 w 6"/>
                  <a:gd name="T13" fmla="*/ 2 h 2"/>
                  <a:gd name="T14" fmla="*/ 6 w 6"/>
                  <a:gd name="T15" fmla="*/ 2 h 2"/>
                  <a:gd name="T16" fmla="*/ 3 w 6"/>
                  <a:gd name="T17" fmla="*/ 2 h 2"/>
                  <a:gd name="T18" fmla="*/ 0 w 6"/>
                  <a:gd name="T19" fmla="*/ 2 h 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6" h="2">
                    <a:moveTo>
                      <a:pt x="0" y="2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6" y="0"/>
                    </a:lnTo>
                    <a:lnTo>
                      <a:pt x="6" y="2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79" name="Freeform 402"/>
              <p:cNvSpPr>
                <a:spLocks/>
              </p:cNvSpPr>
              <p:nvPr/>
            </p:nvSpPr>
            <p:spPr bwMode="auto">
              <a:xfrm>
                <a:off x="5680" y="2327"/>
                <a:ext cx="6" cy="3"/>
              </a:xfrm>
              <a:custGeom>
                <a:avLst/>
                <a:gdLst>
                  <a:gd name="T0" fmla="*/ 3 w 6"/>
                  <a:gd name="T1" fmla="*/ 3 h 3"/>
                  <a:gd name="T2" fmla="*/ 3 w 6"/>
                  <a:gd name="T3" fmla="*/ 3 h 3"/>
                  <a:gd name="T4" fmla="*/ 0 w 6"/>
                  <a:gd name="T5" fmla="*/ 2 h 3"/>
                  <a:gd name="T6" fmla="*/ 0 w 6"/>
                  <a:gd name="T7" fmla="*/ 0 h 3"/>
                  <a:gd name="T8" fmla="*/ 0 w 6"/>
                  <a:gd name="T9" fmla="*/ 0 h 3"/>
                  <a:gd name="T10" fmla="*/ 3 w 6"/>
                  <a:gd name="T11" fmla="*/ 0 h 3"/>
                  <a:gd name="T12" fmla="*/ 3 w 6"/>
                  <a:gd name="T13" fmla="*/ 0 h 3"/>
                  <a:gd name="T14" fmla="*/ 6 w 6"/>
                  <a:gd name="T15" fmla="*/ 0 h 3"/>
                  <a:gd name="T16" fmla="*/ 6 w 6"/>
                  <a:gd name="T17" fmla="*/ 2 h 3"/>
                  <a:gd name="T18" fmla="*/ 6 w 6"/>
                  <a:gd name="T19" fmla="*/ 2 h 3"/>
                  <a:gd name="T20" fmla="*/ 3 w 6"/>
                  <a:gd name="T21" fmla="*/ 3 h 3"/>
                  <a:gd name="T22" fmla="*/ 3 w 6"/>
                  <a:gd name="T23" fmla="*/ 3 h 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6" h="3">
                    <a:moveTo>
                      <a:pt x="3" y="3"/>
                    </a:moveTo>
                    <a:lnTo>
                      <a:pt x="3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6" y="0"/>
                    </a:lnTo>
                    <a:lnTo>
                      <a:pt x="6" y="2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80" name="Freeform 403"/>
              <p:cNvSpPr>
                <a:spLocks/>
              </p:cNvSpPr>
              <p:nvPr/>
            </p:nvSpPr>
            <p:spPr bwMode="auto">
              <a:xfrm>
                <a:off x="5679" y="2277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0 h 1"/>
                  <a:gd name="T14" fmla="*/ 1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81" name="Freeform 404"/>
              <p:cNvSpPr>
                <a:spLocks/>
              </p:cNvSpPr>
              <p:nvPr/>
            </p:nvSpPr>
            <p:spPr bwMode="auto">
              <a:xfrm>
                <a:off x="5679" y="2267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3 h 3"/>
                  <a:gd name="T4" fmla="*/ 0 w 1"/>
                  <a:gd name="T5" fmla="*/ 3 h 3"/>
                  <a:gd name="T6" fmla="*/ 0 w 1"/>
                  <a:gd name="T7" fmla="*/ 0 h 3"/>
                  <a:gd name="T8" fmla="*/ 0 w 1"/>
                  <a:gd name="T9" fmla="*/ 0 h 3"/>
                  <a:gd name="T10" fmla="*/ 1 w 1"/>
                  <a:gd name="T11" fmla="*/ 0 h 3"/>
                  <a:gd name="T12" fmla="*/ 1 w 1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lnTo>
                      <a:pt x="1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82" name="Freeform 405"/>
              <p:cNvSpPr>
                <a:spLocks/>
              </p:cNvSpPr>
              <p:nvPr/>
            </p:nvSpPr>
            <p:spPr bwMode="auto">
              <a:xfrm>
                <a:off x="5679" y="2338"/>
                <a:ext cx="1" cy="3"/>
              </a:xfrm>
              <a:custGeom>
                <a:avLst/>
                <a:gdLst>
                  <a:gd name="T0" fmla="*/ 0 w 1"/>
                  <a:gd name="T1" fmla="*/ 2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0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2 h 3"/>
                  <a:gd name="T14" fmla="*/ 0 w 1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83" name="Freeform 406"/>
              <p:cNvSpPr>
                <a:spLocks/>
              </p:cNvSpPr>
              <p:nvPr/>
            </p:nvSpPr>
            <p:spPr bwMode="auto">
              <a:xfrm>
                <a:off x="5679" y="2258"/>
                <a:ext cx="8" cy="7"/>
              </a:xfrm>
              <a:custGeom>
                <a:avLst/>
                <a:gdLst>
                  <a:gd name="T0" fmla="*/ 0 w 8"/>
                  <a:gd name="T1" fmla="*/ 0 h 7"/>
                  <a:gd name="T2" fmla="*/ 8 w 8"/>
                  <a:gd name="T3" fmla="*/ 0 h 7"/>
                  <a:gd name="T4" fmla="*/ 8 w 8"/>
                  <a:gd name="T5" fmla="*/ 7 h 7"/>
                  <a:gd name="T6" fmla="*/ 8 w 8"/>
                  <a:gd name="T7" fmla="*/ 7 h 7"/>
                  <a:gd name="T8" fmla="*/ 7 w 8"/>
                  <a:gd name="T9" fmla="*/ 7 h 7"/>
                  <a:gd name="T10" fmla="*/ 7 w 8"/>
                  <a:gd name="T11" fmla="*/ 3 h 7"/>
                  <a:gd name="T12" fmla="*/ 1 w 8"/>
                  <a:gd name="T13" fmla="*/ 3 h 7"/>
                  <a:gd name="T14" fmla="*/ 1 w 8"/>
                  <a:gd name="T15" fmla="*/ 7 h 7"/>
                  <a:gd name="T16" fmla="*/ 1 w 8"/>
                  <a:gd name="T17" fmla="*/ 7 h 7"/>
                  <a:gd name="T18" fmla="*/ 0 w 8"/>
                  <a:gd name="T19" fmla="*/ 7 h 7"/>
                  <a:gd name="T20" fmla="*/ 0 w 8"/>
                  <a:gd name="T21" fmla="*/ 0 h 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8" h="7">
                    <a:moveTo>
                      <a:pt x="0" y="0"/>
                    </a:moveTo>
                    <a:lnTo>
                      <a:pt x="8" y="0"/>
                    </a:lnTo>
                    <a:lnTo>
                      <a:pt x="8" y="7"/>
                    </a:lnTo>
                    <a:lnTo>
                      <a:pt x="7" y="7"/>
                    </a:lnTo>
                    <a:lnTo>
                      <a:pt x="7" y="3"/>
                    </a:lnTo>
                    <a:lnTo>
                      <a:pt x="1" y="3"/>
                    </a:lnTo>
                    <a:lnTo>
                      <a:pt x="1" y="7"/>
                    </a:lnTo>
                    <a:lnTo>
                      <a:pt x="0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84" name="Freeform 407"/>
              <p:cNvSpPr>
                <a:spLocks/>
              </p:cNvSpPr>
              <p:nvPr/>
            </p:nvSpPr>
            <p:spPr bwMode="auto">
              <a:xfrm>
                <a:off x="5679" y="2265"/>
                <a:ext cx="1" cy="2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2 h 2"/>
                  <a:gd name="T4" fmla="*/ 0 w 1"/>
                  <a:gd name="T5" fmla="*/ 2 h 2"/>
                  <a:gd name="T6" fmla="*/ 0 w 1"/>
                  <a:gd name="T7" fmla="*/ 0 h 2"/>
                  <a:gd name="T8" fmla="*/ 0 w 1"/>
                  <a:gd name="T9" fmla="*/ 0 h 2"/>
                  <a:gd name="T10" fmla="*/ 1 w 1"/>
                  <a:gd name="T11" fmla="*/ 0 h 2"/>
                  <a:gd name="T12" fmla="*/ 1 w 1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85" name="Freeform 408"/>
              <p:cNvSpPr>
                <a:spLocks/>
              </p:cNvSpPr>
              <p:nvPr/>
            </p:nvSpPr>
            <p:spPr bwMode="auto">
              <a:xfrm>
                <a:off x="5679" y="2278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1 w 1"/>
                  <a:gd name="T3" fmla="*/ 1 h 3"/>
                  <a:gd name="T4" fmla="*/ 0 w 1"/>
                  <a:gd name="T5" fmla="*/ 3 h 3"/>
                  <a:gd name="T6" fmla="*/ 0 w 1"/>
                  <a:gd name="T7" fmla="*/ 0 h 3"/>
                  <a:gd name="T8" fmla="*/ 0 w 1"/>
                  <a:gd name="T9" fmla="*/ 0 h 3"/>
                  <a:gd name="T10" fmla="*/ 1 w 1"/>
                  <a:gd name="T11" fmla="*/ 0 h 3"/>
                  <a:gd name="T12" fmla="*/ 1 w 1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3">
                    <a:moveTo>
                      <a:pt x="1" y="1"/>
                    </a:moveTo>
                    <a:lnTo>
                      <a:pt x="1" y="1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86" name="Freeform 409"/>
              <p:cNvSpPr>
                <a:spLocks/>
              </p:cNvSpPr>
              <p:nvPr/>
            </p:nvSpPr>
            <p:spPr bwMode="auto">
              <a:xfrm>
                <a:off x="5679" y="2343"/>
                <a:ext cx="8" cy="5"/>
              </a:xfrm>
              <a:custGeom>
                <a:avLst/>
                <a:gdLst>
                  <a:gd name="T0" fmla="*/ 8 w 8"/>
                  <a:gd name="T1" fmla="*/ 5 h 5"/>
                  <a:gd name="T2" fmla="*/ 0 w 8"/>
                  <a:gd name="T3" fmla="*/ 5 h 5"/>
                  <a:gd name="T4" fmla="*/ 0 w 8"/>
                  <a:gd name="T5" fmla="*/ 0 h 5"/>
                  <a:gd name="T6" fmla="*/ 0 w 8"/>
                  <a:gd name="T7" fmla="*/ 0 h 5"/>
                  <a:gd name="T8" fmla="*/ 1 w 8"/>
                  <a:gd name="T9" fmla="*/ 0 h 5"/>
                  <a:gd name="T10" fmla="*/ 1 w 8"/>
                  <a:gd name="T11" fmla="*/ 4 h 5"/>
                  <a:gd name="T12" fmla="*/ 7 w 8"/>
                  <a:gd name="T13" fmla="*/ 4 h 5"/>
                  <a:gd name="T14" fmla="*/ 7 w 8"/>
                  <a:gd name="T15" fmla="*/ 0 h 5"/>
                  <a:gd name="T16" fmla="*/ 7 w 8"/>
                  <a:gd name="T17" fmla="*/ 0 h 5"/>
                  <a:gd name="T18" fmla="*/ 8 w 8"/>
                  <a:gd name="T19" fmla="*/ 0 h 5"/>
                  <a:gd name="T20" fmla="*/ 8 w 8"/>
                  <a:gd name="T21" fmla="*/ 4 h 5"/>
                  <a:gd name="T22" fmla="*/ 8 w 8"/>
                  <a:gd name="T23" fmla="*/ 5 h 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8" h="5">
                    <a:moveTo>
                      <a:pt x="8" y="5"/>
                    </a:moveTo>
                    <a:lnTo>
                      <a:pt x="0" y="5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4"/>
                    </a:lnTo>
                    <a:lnTo>
                      <a:pt x="7" y="4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8" y="4"/>
                    </a:lnTo>
                    <a:lnTo>
                      <a:pt x="8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87" name="Freeform 410"/>
              <p:cNvSpPr>
                <a:spLocks/>
              </p:cNvSpPr>
              <p:nvPr/>
            </p:nvSpPr>
            <p:spPr bwMode="auto">
              <a:xfrm>
                <a:off x="5679" y="2329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0 w 1"/>
                  <a:gd name="T3" fmla="*/ 0 h 2"/>
                  <a:gd name="T4" fmla="*/ 1 w 1"/>
                  <a:gd name="T5" fmla="*/ 0 h 2"/>
                  <a:gd name="T6" fmla="*/ 1 w 1"/>
                  <a:gd name="T7" fmla="*/ 2 h 2"/>
                  <a:gd name="T8" fmla="*/ 1 w 1"/>
                  <a:gd name="T9" fmla="*/ 2 h 2"/>
                  <a:gd name="T10" fmla="*/ 0 w 1"/>
                  <a:gd name="T11" fmla="*/ 2 h 2"/>
                  <a:gd name="T12" fmla="*/ 0 w 1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88" name="Freeform 411"/>
              <p:cNvSpPr>
                <a:spLocks/>
              </p:cNvSpPr>
              <p:nvPr/>
            </p:nvSpPr>
            <p:spPr bwMode="auto">
              <a:xfrm>
                <a:off x="5679" y="2340"/>
                <a:ext cx="1" cy="3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1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3 h 3"/>
                  <a:gd name="T14" fmla="*/ 0 w 1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3"/>
                    </a:moveTo>
                    <a:lnTo>
                      <a:pt x="0" y="0"/>
                    </a:lnTo>
                    <a:lnTo>
                      <a:pt x="1" y="1"/>
                    </a:lnTo>
                    <a:lnTo>
                      <a:pt x="1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89" name="Freeform 412"/>
              <p:cNvSpPr>
                <a:spLocks/>
              </p:cNvSpPr>
              <p:nvPr/>
            </p:nvSpPr>
            <p:spPr bwMode="auto">
              <a:xfrm>
                <a:off x="5679" y="2327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0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2 h 2"/>
                  <a:gd name="T10" fmla="*/ 1 w 1"/>
                  <a:gd name="T11" fmla="*/ 2 h 2"/>
                  <a:gd name="T12" fmla="*/ 0 w 1"/>
                  <a:gd name="T13" fmla="*/ 2 h 2"/>
                  <a:gd name="T14" fmla="*/ 0 w 1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90" name="Freeform 413"/>
              <p:cNvSpPr>
                <a:spLocks/>
              </p:cNvSpPr>
              <p:nvPr/>
            </p:nvSpPr>
            <p:spPr bwMode="auto">
              <a:xfrm>
                <a:off x="5677" y="2277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1 h 2"/>
                  <a:gd name="T4" fmla="*/ 2 w 2"/>
                  <a:gd name="T5" fmla="*/ 1 h 2"/>
                  <a:gd name="T6" fmla="*/ 0 w 2"/>
                  <a:gd name="T7" fmla="*/ 2 h 2"/>
                  <a:gd name="T8" fmla="*/ 0 w 2"/>
                  <a:gd name="T9" fmla="*/ 1 h 2"/>
                  <a:gd name="T10" fmla="*/ 0 w 2"/>
                  <a:gd name="T11" fmla="*/ 1 h 2"/>
                  <a:gd name="T12" fmla="*/ 2 w 2"/>
                  <a:gd name="T13" fmla="*/ 0 h 2"/>
                  <a:gd name="T14" fmla="*/ 2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1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91" name="Freeform 414"/>
              <p:cNvSpPr>
                <a:spLocks/>
              </p:cNvSpPr>
              <p:nvPr/>
            </p:nvSpPr>
            <p:spPr bwMode="auto">
              <a:xfrm>
                <a:off x="5677" y="2267"/>
                <a:ext cx="2" cy="3"/>
              </a:xfrm>
              <a:custGeom>
                <a:avLst/>
                <a:gdLst>
                  <a:gd name="T0" fmla="*/ 2 w 2"/>
                  <a:gd name="T1" fmla="*/ 3 h 3"/>
                  <a:gd name="T2" fmla="*/ 2 w 2"/>
                  <a:gd name="T3" fmla="*/ 3 h 3"/>
                  <a:gd name="T4" fmla="*/ 0 w 2"/>
                  <a:gd name="T5" fmla="*/ 3 h 3"/>
                  <a:gd name="T6" fmla="*/ 0 w 2"/>
                  <a:gd name="T7" fmla="*/ 1 h 3"/>
                  <a:gd name="T8" fmla="*/ 0 w 2"/>
                  <a:gd name="T9" fmla="*/ 1 h 3"/>
                  <a:gd name="T10" fmla="*/ 2 w 2"/>
                  <a:gd name="T11" fmla="*/ 0 h 3"/>
                  <a:gd name="T12" fmla="*/ 2 w 2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2" y="3"/>
                    </a:moveTo>
                    <a:lnTo>
                      <a:pt x="2" y="3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92" name="Freeform 415"/>
              <p:cNvSpPr>
                <a:spLocks/>
              </p:cNvSpPr>
              <p:nvPr/>
            </p:nvSpPr>
            <p:spPr bwMode="auto">
              <a:xfrm>
                <a:off x="5677" y="2327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2 w 2"/>
                  <a:gd name="T11" fmla="*/ 2 h 2"/>
                  <a:gd name="T12" fmla="*/ 0 w 2"/>
                  <a:gd name="T13" fmla="*/ 2 h 2"/>
                  <a:gd name="T14" fmla="*/ 0 w 2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93" name="Freeform 416"/>
              <p:cNvSpPr>
                <a:spLocks/>
              </p:cNvSpPr>
              <p:nvPr/>
            </p:nvSpPr>
            <p:spPr bwMode="auto">
              <a:xfrm>
                <a:off x="5677" y="2341"/>
                <a:ext cx="13" cy="9"/>
              </a:xfrm>
              <a:custGeom>
                <a:avLst/>
                <a:gdLst>
                  <a:gd name="T0" fmla="*/ 2 w 13"/>
                  <a:gd name="T1" fmla="*/ 2 h 9"/>
                  <a:gd name="T2" fmla="*/ 2 w 13"/>
                  <a:gd name="T3" fmla="*/ 7 h 9"/>
                  <a:gd name="T4" fmla="*/ 10 w 13"/>
                  <a:gd name="T5" fmla="*/ 7 h 9"/>
                  <a:gd name="T6" fmla="*/ 10 w 13"/>
                  <a:gd name="T7" fmla="*/ 6 h 9"/>
                  <a:gd name="T8" fmla="*/ 10 w 13"/>
                  <a:gd name="T9" fmla="*/ 2 h 9"/>
                  <a:gd name="T10" fmla="*/ 10 w 13"/>
                  <a:gd name="T11" fmla="*/ 2 h 9"/>
                  <a:gd name="T12" fmla="*/ 13 w 13"/>
                  <a:gd name="T13" fmla="*/ 0 h 9"/>
                  <a:gd name="T14" fmla="*/ 13 w 13"/>
                  <a:gd name="T15" fmla="*/ 7 h 9"/>
                  <a:gd name="T16" fmla="*/ 13 w 13"/>
                  <a:gd name="T17" fmla="*/ 9 h 9"/>
                  <a:gd name="T18" fmla="*/ 0 w 13"/>
                  <a:gd name="T19" fmla="*/ 9 h 9"/>
                  <a:gd name="T20" fmla="*/ 0 w 13"/>
                  <a:gd name="T21" fmla="*/ 0 h 9"/>
                  <a:gd name="T22" fmla="*/ 2 w 13"/>
                  <a:gd name="T23" fmla="*/ 2 h 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3" h="9">
                    <a:moveTo>
                      <a:pt x="2" y="2"/>
                    </a:moveTo>
                    <a:lnTo>
                      <a:pt x="2" y="7"/>
                    </a:lnTo>
                    <a:lnTo>
                      <a:pt x="10" y="7"/>
                    </a:lnTo>
                    <a:lnTo>
                      <a:pt x="10" y="6"/>
                    </a:lnTo>
                    <a:lnTo>
                      <a:pt x="10" y="2"/>
                    </a:lnTo>
                    <a:lnTo>
                      <a:pt x="13" y="0"/>
                    </a:lnTo>
                    <a:lnTo>
                      <a:pt x="13" y="7"/>
                    </a:lnTo>
                    <a:lnTo>
                      <a:pt x="13" y="9"/>
                    </a:lnTo>
                    <a:lnTo>
                      <a:pt x="0" y="9"/>
                    </a:lnTo>
                    <a:lnTo>
                      <a:pt x="0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94" name="Freeform 417"/>
              <p:cNvSpPr>
                <a:spLocks/>
              </p:cNvSpPr>
              <p:nvPr/>
            </p:nvSpPr>
            <p:spPr bwMode="auto">
              <a:xfrm>
                <a:off x="5677" y="2257"/>
                <a:ext cx="13" cy="10"/>
              </a:xfrm>
              <a:custGeom>
                <a:avLst/>
                <a:gdLst>
                  <a:gd name="T0" fmla="*/ 0 w 13"/>
                  <a:gd name="T1" fmla="*/ 0 h 10"/>
                  <a:gd name="T2" fmla="*/ 13 w 13"/>
                  <a:gd name="T3" fmla="*/ 0 h 10"/>
                  <a:gd name="T4" fmla="*/ 13 w 13"/>
                  <a:gd name="T5" fmla="*/ 10 h 10"/>
                  <a:gd name="T6" fmla="*/ 13 w 13"/>
                  <a:gd name="T7" fmla="*/ 10 h 10"/>
                  <a:gd name="T8" fmla="*/ 10 w 13"/>
                  <a:gd name="T9" fmla="*/ 8 h 10"/>
                  <a:gd name="T10" fmla="*/ 10 w 13"/>
                  <a:gd name="T11" fmla="*/ 1 h 10"/>
                  <a:gd name="T12" fmla="*/ 2 w 13"/>
                  <a:gd name="T13" fmla="*/ 1 h 10"/>
                  <a:gd name="T14" fmla="*/ 2 w 13"/>
                  <a:gd name="T15" fmla="*/ 8 h 10"/>
                  <a:gd name="T16" fmla="*/ 2 w 13"/>
                  <a:gd name="T17" fmla="*/ 8 h 10"/>
                  <a:gd name="T18" fmla="*/ 0 w 13"/>
                  <a:gd name="T19" fmla="*/ 10 h 10"/>
                  <a:gd name="T20" fmla="*/ 0 w 13"/>
                  <a:gd name="T21" fmla="*/ 0 h 1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3" h="10">
                    <a:moveTo>
                      <a:pt x="0" y="0"/>
                    </a:moveTo>
                    <a:lnTo>
                      <a:pt x="13" y="0"/>
                    </a:lnTo>
                    <a:lnTo>
                      <a:pt x="13" y="10"/>
                    </a:lnTo>
                    <a:lnTo>
                      <a:pt x="10" y="8"/>
                    </a:lnTo>
                    <a:lnTo>
                      <a:pt x="10" y="1"/>
                    </a:lnTo>
                    <a:lnTo>
                      <a:pt x="2" y="1"/>
                    </a:lnTo>
                    <a:lnTo>
                      <a:pt x="2" y="8"/>
                    </a:lnTo>
                    <a:lnTo>
                      <a:pt x="0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95" name="Freeform 418"/>
              <p:cNvSpPr>
                <a:spLocks/>
              </p:cNvSpPr>
              <p:nvPr/>
            </p:nvSpPr>
            <p:spPr bwMode="auto">
              <a:xfrm>
                <a:off x="5677" y="2265"/>
                <a:ext cx="2" cy="3"/>
              </a:xfrm>
              <a:custGeom>
                <a:avLst/>
                <a:gdLst>
                  <a:gd name="T0" fmla="*/ 2 w 2"/>
                  <a:gd name="T1" fmla="*/ 2 h 3"/>
                  <a:gd name="T2" fmla="*/ 2 w 2"/>
                  <a:gd name="T3" fmla="*/ 2 h 3"/>
                  <a:gd name="T4" fmla="*/ 0 w 2"/>
                  <a:gd name="T5" fmla="*/ 3 h 3"/>
                  <a:gd name="T6" fmla="*/ 0 w 2"/>
                  <a:gd name="T7" fmla="*/ 2 h 3"/>
                  <a:gd name="T8" fmla="*/ 0 w 2"/>
                  <a:gd name="T9" fmla="*/ 2 h 3"/>
                  <a:gd name="T10" fmla="*/ 2 w 2"/>
                  <a:gd name="T11" fmla="*/ 0 h 3"/>
                  <a:gd name="T12" fmla="*/ 2 w 2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2" y="2"/>
                    </a:moveTo>
                    <a:lnTo>
                      <a:pt x="2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96" name="Freeform 419"/>
              <p:cNvSpPr>
                <a:spLocks/>
              </p:cNvSpPr>
              <p:nvPr/>
            </p:nvSpPr>
            <p:spPr bwMode="auto">
              <a:xfrm>
                <a:off x="5677" y="2278"/>
                <a:ext cx="2" cy="3"/>
              </a:xfrm>
              <a:custGeom>
                <a:avLst/>
                <a:gdLst>
                  <a:gd name="T0" fmla="*/ 0 w 2"/>
                  <a:gd name="T1" fmla="*/ 1 h 3"/>
                  <a:gd name="T2" fmla="*/ 0 w 2"/>
                  <a:gd name="T3" fmla="*/ 1 h 3"/>
                  <a:gd name="T4" fmla="*/ 2 w 2"/>
                  <a:gd name="T5" fmla="*/ 0 h 3"/>
                  <a:gd name="T6" fmla="*/ 2 w 2"/>
                  <a:gd name="T7" fmla="*/ 3 h 3"/>
                  <a:gd name="T8" fmla="*/ 2 w 2"/>
                  <a:gd name="T9" fmla="*/ 3 h 3"/>
                  <a:gd name="T10" fmla="*/ 0 w 2"/>
                  <a:gd name="T11" fmla="*/ 3 h 3"/>
                  <a:gd name="T12" fmla="*/ 0 w 2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2" y="3"/>
                    </a:lnTo>
                    <a:lnTo>
                      <a:pt x="0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97" name="Freeform 420"/>
              <p:cNvSpPr>
                <a:spLocks/>
              </p:cNvSpPr>
              <p:nvPr/>
            </p:nvSpPr>
            <p:spPr bwMode="auto">
              <a:xfrm>
                <a:off x="5677" y="2329"/>
                <a:ext cx="2" cy="2"/>
              </a:xfrm>
              <a:custGeom>
                <a:avLst/>
                <a:gdLst>
                  <a:gd name="T0" fmla="*/ 0 w 2"/>
                  <a:gd name="T1" fmla="*/ 1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0 w 2"/>
                  <a:gd name="T11" fmla="*/ 1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2">
                    <a:moveTo>
                      <a:pt x="0" y="1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98" name="Freeform 421"/>
              <p:cNvSpPr>
                <a:spLocks/>
              </p:cNvSpPr>
              <p:nvPr/>
            </p:nvSpPr>
            <p:spPr bwMode="auto">
              <a:xfrm>
                <a:off x="5677" y="2340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3 h 3"/>
                  <a:gd name="T4" fmla="*/ 0 w 2"/>
                  <a:gd name="T5" fmla="*/ 1 h 3"/>
                  <a:gd name="T6" fmla="*/ 0 w 2"/>
                  <a:gd name="T7" fmla="*/ 0 h 3"/>
                  <a:gd name="T8" fmla="*/ 0 w 2"/>
                  <a:gd name="T9" fmla="*/ 0 h 3"/>
                  <a:gd name="T10" fmla="*/ 2 w 2"/>
                  <a:gd name="T11" fmla="*/ 0 h 3"/>
                  <a:gd name="T12" fmla="*/ 2 w 2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2" y="0"/>
                    </a:moveTo>
                    <a:lnTo>
                      <a:pt x="2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99" name="Freeform 422"/>
              <p:cNvSpPr>
                <a:spLocks/>
              </p:cNvSpPr>
              <p:nvPr/>
            </p:nvSpPr>
            <p:spPr bwMode="auto">
              <a:xfrm>
                <a:off x="5677" y="2338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2 w 2"/>
                  <a:gd name="T11" fmla="*/ 2 h 2"/>
                  <a:gd name="T12" fmla="*/ 0 w 2"/>
                  <a:gd name="T13" fmla="*/ 2 h 2"/>
                  <a:gd name="T14" fmla="*/ 0 w 2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00" name="Freeform 423"/>
              <p:cNvSpPr>
                <a:spLocks/>
              </p:cNvSpPr>
              <p:nvPr/>
            </p:nvSpPr>
            <p:spPr bwMode="auto">
              <a:xfrm>
                <a:off x="5662" y="2268"/>
                <a:ext cx="15" cy="7"/>
              </a:xfrm>
              <a:custGeom>
                <a:avLst/>
                <a:gdLst>
                  <a:gd name="T0" fmla="*/ 15 w 15"/>
                  <a:gd name="T1" fmla="*/ 2 h 7"/>
                  <a:gd name="T2" fmla="*/ 1 w 15"/>
                  <a:gd name="T3" fmla="*/ 7 h 7"/>
                  <a:gd name="T4" fmla="*/ 0 w 15"/>
                  <a:gd name="T5" fmla="*/ 6 h 7"/>
                  <a:gd name="T6" fmla="*/ 0 w 15"/>
                  <a:gd name="T7" fmla="*/ 6 h 7"/>
                  <a:gd name="T8" fmla="*/ 7 w 15"/>
                  <a:gd name="T9" fmla="*/ 2 h 7"/>
                  <a:gd name="T10" fmla="*/ 15 w 15"/>
                  <a:gd name="T11" fmla="*/ 0 h 7"/>
                  <a:gd name="T12" fmla="*/ 15 w 15"/>
                  <a:gd name="T13" fmla="*/ 2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" h="7">
                    <a:moveTo>
                      <a:pt x="15" y="2"/>
                    </a:moveTo>
                    <a:lnTo>
                      <a:pt x="1" y="7"/>
                    </a:lnTo>
                    <a:lnTo>
                      <a:pt x="0" y="6"/>
                    </a:lnTo>
                    <a:lnTo>
                      <a:pt x="7" y="2"/>
                    </a:lnTo>
                    <a:lnTo>
                      <a:pt x="15" y="0"/>
                    </a:lnTo>
                    <a:lnTo>
                      <a:pt x="15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01" name="Freeform 424"/>
              <p:cNvSpPr>
                <a:spLocks/>
              </p:cNvSpPr>
              <p:nvPr/>
            </p:nvSpPr>
            <p:spPr bwMode="auto">
              <a:xfrm>
                <a:off x="5670" y="2279"/>
                <a:ext cx="7" cy="5"/>
              </a:xfrm>
              <a:custGeom>
                <a:avLst/>
                <a:gdLst>
                  <a:gd name="T0" fmla="*/ 1 w 7"/>
                  <a:gd name="T1" fmla="*/ 5 h 5"/>
                  <a:gd name="T2" fmla="*/ 0 w 7"/>
                  <a:gd name="T3" fmla="*/ 3 h 5"/>
                  <a:gd name="T4" fmla="*/ 0 w 7"/>
                  <a:gd name="T5" fmla="*/ 3 h 5"/>
                  <a:gd name="T6" fmla="*/ 7 w 7"/>
                  <a:gd name="T7" fmla="*/ 0 h 5"/>
                  <a:gd name="T8" fmla="*/ 7 w 7"/>
                  <a:gd name="T9" fmla="*/ 2 h 5"/>
                  <a:gd name="T10" fmla="*/ 1 w 7"/>
                  <a:gd name="T11" fmla="*/ 5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" h="5">
                    <a:moveTo>
                      <a:pt x="1" y="5"/>
                    </a:moveTo>
                    <a:lnTo>
                      <a:pt x="0" y="3"/>
                    </a:lnTo>
                    <a:lnTo>
                      <a:pt x="7" y="0"/>
                    </a:lnTo>
                    <a:lnTo>
                      <a:pt x="7" y="2"/>
                    </a:lnTo>
                    <a:lnTo>
                      <a:pt x="1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02" name="Freeform 425"/>
              <p:cNvSpPr>
                <a:spLocks/>
              </p:cNvSpPr>
              <p:nvPr/>
            </p:nvSpPr>
            <p:spPr bwMode="auto">
              <a:xfrm>
                <a:off x="5670" y="2324"/>
                <a:ext cx="7" cy="5"/>
              </a:xfrm>
              <a:custGeom>
                <a:avLst/>
                <a:gdLst>
                  <a:gd name="T0" fmla="*/ 7 w 7"/>
                  <a:gd name="T1" fmla="*/ 5 h 5"/>
                  <a:gd name="T2" fmla="*/ 7 w 7"/>
                  <a:gd name="T3" fmla="*/ 5 h 5"/>
                  <a:gd name="T4" fmla="*/ 0 w 7"/>
                  <a:gd name="T5" fmla="*/ 2 h 5"/>
                  <a:gd name="T6" fmla="*/ 1 w 7"/>
                  <a:gd name="T7" fmla="*/ 0 h 5"/>
                  <a:gd name="T8" fmla="*/ 1 w 7"/>
                  <a:gd name="T9" fmla="*/ 0 h 5"/>
                  <a:gd name="T10" fmla="*/ 7 w 7"/>
                  <a:gd name="T11" fmla="*/ 3 h 5"/>
                  <a:gd name="T12" fmla="*/ 7 w 7"/>
                  <a:gd name="T13" fmla="*/ 5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" h="5">
                    <a:moveTo>
                      <a:pt x="7" y="5"/>
                    </a:moveTo>
                    <a:lnTo>
                      <a:pt x="7" y="5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7" y="3"/>
                    </a:lnTo>
                    <a:lnTo>
                      <a:pt x="7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03" name="Freeform 426"/>
              <p:cNvSpPr>
                <a:spLocks/>
              </p:cNvSpPr>
              <p:nvPr/>
            </p:nvSpPr>
            <p:spPr bwMode="auto">
              <a:xfrm>
                <a:off x="5669" y="2323"/>
                <a:ext cx="2" cy="3"/>
              </a:xfrm>
              <a:custGeom>
                <a:avLst/>
                <a:gdLst>
                  <a:gd name="T0" fmla="*/ 1 w 2"/>
                  <a:gd name="T1" fmla="*/ 3 h 3"/>
                  <a:gd name="T2" fmla="*/ 1 w 2"/>
                  <a:gd name="T3" fmla="*/ 3 h 3"/>
                  <a:gd name="T4" fmla="*/ 0 w 2"/>
                  <a:gd name="T5" fmla="*/ 1 h 3"/>
                  <a:gd name="T6" fmla="*/ 1 w 2"/>
                  <a:gd name="T7" fmla="*/ 0 h 3"/>
                  <a:gd name="T8" fmla="*/ 1 w 2"/>
                  <a:gd name="T9" fmla="*/ 0 h 3"/>
                  <a:gd name="T10" fmla="*/ 2 w 2"/>
                  <a:gd name="T11" fmla="*/ 1 h 3"/>
                  <a:gd name="T12" fmla="*/ 1 w 2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2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04" name="Freeform 427"/>
              <p:cNvSpPr>
                <a:spLocks/>
              </p:cNvSpPr>
              <p:nvPr/>
            </p:nvSpPr>
            <p:spPr bwMode="auto">
              <a:xfrm>
                <a:off x="5669" y="2326"/>
                <a:ext cx="8" cy="4"/>
              </a:xfrm>
              <a:custGeom>
                <a:avLst/>
                <a:gdLst>
                  <a:gd name="T0" fmla="*/ 1 w 8"/>
                  <a:gd name="T1" fmla="*/ 0 h 4"/>
                  <a:gd name="T2" fmla="*/ 1 w 8"/>
                  <a:gd name="T3" fmla="*/ 0 h 4"/>
                  <a:gd name="T4" fmla="*/ 8 w 8"/>
                  <a:gd name="T5" fmla="*/ 3 h 4"/>
                  <a:gd name="T6" fmla="*/ 8 w 8"/>
                  <a:gd name="T7" fmla="*/ 4 h 4"/>
                  <a:gd name="T8" fmla="*/ 0 w 8"/>
                  <a:gd name="T9" fmla="*/ 1 h 4"/>
                  <a:gd name="T10" fmla="*/ 1 w 8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8" h="4">
                    <a:moveTo>
                      <a:pt x="1" y="0"/>
                    </a:moveTo>
                    <a:lnTo>
                      <a:pt x="1" y="0"/>
                    </a:lnTo>
                    <a:lnTo>
                      <a:pt x="8" y="3"/>
                    </a:lnTo>
                    <a:lnTo>
                      <a:pt x="8" y="4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05" name="Freeform 428"/>
              <p:cNvSpPr>
                <a:spLocks/>
              </p:cNvSpPr>
              <p:nvPr/>
            </p:nvSpPr>
            <p:spPr bwMode="auto">
              <a:xfrm>
                <a:off x="5669" y="2282"/>
                <a:ext cx="2" cy="2"/>
              </a:xfrm>
              <a:custGeom>
                <a:avLst/>
                <a:gdLst>
                  <a:gd name="T0" fmla="*/ 2 w 2"/>
                  <a:gd name="T1" fmla="*/ 2 h 2"/>
                  <a:gd name="T2" fmla="*/ 2 w 2"/>
                  <a:gd name="T3" fmla="*/ 2 h 2"/>
                  <a:gd name="T4" fmla="*/ 1 w 2"/>
                  <a:gd name="T5" fmla="*/ 2 h 2"/>
                  <a:gd name="T6" fmla="*/ 0 w 2"/>
                  <a:gd name="T7" fmla="*/ 0 h 2"/>
                  <a:gd name="T8" fmla="*/ 0 w 2"/>
                  <a:gd name="T9" fmla="*/ 0 h 2"/>
                  <a:gd name="T10" fmla="*/ 1 w 2"/>
                  <a:gd name="T11" fmla="*/ 0 h 2"/>
                  <a:gd name="T12" fmla="*/ 2 w 2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2">
                    <a:moveTo>
                      <a:pt x="2" y="2"/>
                    </a:moveTo>
                    <a:lnTo>
                      <a:pt x="2" y="2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06" name="Freeform 429"/>
              <p:cNvSpPr>
                <a:spLocks/>
              </p:cNvSpPr>
              <p:nvPr/>
            </p:nvSpPr>
            <p:spPr bwMode="auto">
              <a:xfrm>
                <a:off x="5667" y="2281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3 w 3"/>
                  <a:gd name="T3" fmla="*/ 1 h 1"/>
                  <a:gd name="T4" fmla="*/ 2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2 w 3"/>
                  <a:gd name="T11" fmla="*/ 0 h 1"/>
                  <a:gd name="T12" fmla="*/ 3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3" y="1"/>
                    </a:moveTo>
                    <a:lnTo>
                      <a:pt x="3" y="1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07" name="Freeform 430"/>
              <p:cNvSpPr>
                <a:spLocks/>
              </p:cNvSpPr>
              <p:nvPr/>
            </p:nvSpPr>
            <p:spPr bwMode="auto">
              <a:xfrm>
                <a:off x="5669" y="2278"/>
                <a:ext cx="8" cy="4"/>
              </a:xfrm>
              <a:custGeom>
                <a:avLst/>
                <a:gdLst>
                  <a:gd name="T0" fmla="*/ 8 w 8"/>
                  <a:gd name="T1" fmla="*/ 1 h 4"/>
                  <a:gd name="T2" fmla="*/ 8 w 8"/>
                  <a:gd name="T3" fmla="*/ 1 h 4"/>
                  <a:gd name="T4" fmla="*/ 1 w 8"/>
                  <a:gd name="T5" fmla="*/ 4 h 4"/>
                  <a:gd name="T6" fmla="*/ 0 w 8"/>
                  <a:gd name="T7" fmla="*/ 3 h 4"/>
                  <a:gd name="T8" fmla="*/ 0 w 8"/>
                  <a:gd name="T9" fmla="*/ 3 h 4"/>
                  <a:gd name="T10" fmla="*/ 8 w 8"/>
                  <a:gd name="T11" fmla="*/ 0 h 4"/>
                  <a:gd name="T12" fmla="*/ 8 w 8"/>
                  <a:gd name="T13" fmla="*/ 1 h 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" h="4">
                    <a:moveTo>
                      <a:pt x="8" y="1"/>
                    </a:moveTo>
                    <a:lnTo>
                      <a:pt x="8" y="1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8" y="0"/>
                    </a:lnTo>
                    <a:lnTo>
                      <a:pt x="8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08" name="Freeform 431"/>
              <p:cNvSpPr>
                <a:spLocks/>
              </p:cNvSpPr>
              <p:nvPr/>
            </p:nvSpPr>
            <p:spPr bwMode="auto">
              <a:xfrm>
                <a:off x="5667" y="2282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0 w 3"/>
                  <a:gd name="T3" fmla="*/ 2 h 3"/>
                  <a:gd name="T4" fmla="*/ 2 w 3"/>
                  <a:gd name="T5" fmla="*/ 0 h 3"/>
                  <a:gd name="T6" fmla="*/ 3 w 3"/>
                  <a:gd name="T7" fmla="*/ 2 h 3"/>
                  <a:gd name="T8" fmla="*/ 2 w 3"/>
                  <a:gd name="T9" fmla="*/ 3 h 3"/>
                  <a:gd name="T10" fmla="*/ 0 w 3"/>
                  <a:gd name="T11" fmla="*/ 2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09" name="Freeform 432"/>
              <p:cNvSpPr>
                <a:spLocks/>
              </p:cNvSpPr>
              <p:nvPr/>
            </p:nvSpPr>
            <p:spPr bwMode="auto">
              <a:xfrm>
                <a:off x="5667" y="2324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3 w 3"/>
                  <a:gd name="T5" fmla="*/ 2 h 3"/>
                  <a:gd name="T6" fmla="*/ 2 w 3"/>
                  <a:gd name="T7" fmla="*/ 3 h 3"/>
                  <a:gd name="T8" fmla="*/ 2 w 3"/>
                  <a:gd name="T9" fmla="*/ 3 h 3"/>
                  <a:gd name="T10" fmla="*/ 0 w 3"/>
                  <a:gd name="T11" fmla="*/ 2 h 3"/>
                  <a:gd name="T12" fmla="*/ 2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10" name="Freeform 433"/>
              <p:cNvSpPr>
                <a:spLocks/>
              </p:cNvSpPr>
              <p:nvPr/>
            </p:nvSpPr>
            <p:spPr bwMode="auto">
              <a:xfrm>
                <a:off x="5667" y="2323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2 w 3"/>
                  <a:gd name="T3" fmla="*/ 0 h 1"/>
                  <a:gd name="T4" fmla="*/ 2 w 3"/>
                  <a:gd name="T5" fmla="*/ 0 h 1"/>
                  <a:gd name="T6" fmla="*/ 3 w 3"/>
                  <a:gd name="T7" fmla="*/ 0 h 1"/>
                  <a:gd name="T8" fmla="*/ 2 w 3"/>
                  <a:gd name="T9" fmla="*/ 1 h 1"/>
                  <a:gd name="T10" fmla="*/ 2 w 3"/>
                  <a:gd name="T11" fmla="*/ 1 h 1"/>
                  <a:gd name="T12" fmla="*/ 0 w 3"/>
                  <a:gd name="T13" fmla="*/ 1 h 1"/>
                  <a:gd name="T14" fmla="*/ 0 w 3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2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11" name="Freeform 434"/>
              <p:cNvSpPr>
                <a:spLocks/>
              </p:cNvSpPr>
              <p:nvPr/>
            </p:nvSpPr>
            <p:spPr bwMode="auto">
              <a:xfrm>
                <a:off x="5666" y="2282"/>
                <a:ext cx="3" cy="2"/>
              </a:xfrm>
              <a:custGeom>
                <a:avLst/>
                <a:gdLst>
                  <a:gd name="T0" fmla="*/ 1 w 3"/>
                  <a:gd name="T1" fmla="*/ 0 h 2"/>
                  <a:gd name="T2" fmla="*/ 3 w 3"/>
                  <a:gd name="T3" fmla="*/ 0 h 2"/>
                  <a:gd name="T4" fmla="*/ 3 w 3"/>
                  <a:gd name="T5" fmla="*/ 0 h 2"/>
                  <a:gd name="T6" fmla="*/ 1 w 3"/>
                  <a:gd name="T7" fmla="*/ 2 h 2"/>
                  <a:gd name="T8" fmla="*/ 0 w 3"/>
                  <a:gd name="T9" fmla="*/ 0 h 2"/>
                  <a:gd name="T10" fmla="*/ 0 w 3"/>
                  <a:gd name="T11" fmla="*/ 0 h 2"/>
                  <a:gd name="T12" fmla="*/ 1 w 3"/>
                  <a:gd name="T13" fmla="*/ 0 h 2"/>
                  <a:gd name="T14" fmla="*/ 1 w 3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2">
                    <a:moveTo>
                      <a:pt x="1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12" name="Freeform 435"/>
              <p:cNvSpPr>
                <a:spLocks/>
              </p:cNvSpPr>
              <p:nvPr/>
            </p:nvSpPr>
            <p:spPr bwMode="auto">
              <a:xfrm>
                <a:off x="5666" y="2324"/>
                <a:ext cx="3" cy="2"/>
              </a:xfrm>
              <a:custGeom>
                <a:avLst/>
                <a:gdLst>
                  <a:gd name="T0" fmla="*/ 1 w 3"/>
                  <a:gd name="T1" fmla="*/ 0 h 2"/>
                  <a:gd name="T2" fmla="*/ 1 w 3"/>
                  <a:gd name="T3" fmla="*/ 0 h 2"/>
                  <a:gd name="T4" fmla="*/ 3 w 3"/>
                  <a:gd name="T5" fmla="*/ 0 h 2"/>
                  <a:gd name="T6" fmla="*/ 1 w 3"/>
                  <a:gd name="T7" fmla="*/ 2 h 2"/>
                  <a:gd name="T8" fmla="*/ 0 w 3"/>
                  <a:gd name="T9" fmla="*/ 0 h 2"/>
                  <a:gd name="T10" fmla="*/ 1 w 3"/>
                  <a:gd name="T11" fmla="*/ 0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2">
                    <a:moveTo>
                      <a:pt x="1" y="0"/>
                    </a:moveTo>
                    <a:lnTo>
                      <a:pt x="1" y="0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13" name="Freeform 436"/>
              <p:cNvSpPr>
                <a:spLocks/>
              </p:cNvSpPr>
              <p:nvPr/>
            </p:nvSpPr>
            <p:spPr bwMode="auto">
              <a:xfrm>
                <a:off x="5663" y="2284"/>
                <a:ext cx="6" cy="5"/>
              </a:xfrm>
              <a:custGeom>
                <a:avLst/>
                <a:gdLst>
                  <a:gd name="T0" fmla="*/ 1 w 6"/>
                  <a:gd name="T1" fmla="*/ 5 h 5"/>
                  <a:gd name="T2" fmla="*/ 0 w 6"/>
                  <a:gd name="T3" fmla="*/ 4 h 5"/>
                  <a:gd name="T4" fmla="*/ 0 w 6"/>
                  <a:gd name="T5" fmla="*/ 4 h 5"/>
                  <a:gd name="T6" fmla="*/ 4 w 6"/>
                  <a:gd name="T7" fmla="*/ 0 h 5"/>
                  <a:gd name="T8" fmla="*/ 6 w 6"/>
                  <a:gd name="T9" fmla="*/ 1 h 5"/>
                  <a:gd name="T10" fmla="*/ 3 w 6"/>
                  <a:gd name="T11" fmla="*/ 2 h 5"/>
                  <a:gd name="T12" fmla="*/ 3 w 6"/>
                  <a:gd name="T13" fmla="*/ 2 h 5"/>
                  <a:gd name="T14" fmla="*/ 1 w 6"/>
                  <a:gd name="T15" fmla="*/ 5 h 5"/>
                  <a:gd name="T16" fmla="*/ 1 w 6"/>
                  <a:gd name="T17" fmla="*/ 5 h 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" h="5">
                    <a:moveTo>
                      <a:pt x="1" y="5"/>
                    </a:moveTo>
                    <a:lnTo>
                      <a:pt x="0" y="4"/>
                    </a:lnTo>
                    <a:lnTo>
                      <a:pt x="4" y="0"/>
                    </a:lnTo>
                    <a:lnTo>
                      <a:pt x="6" y="1"/>
                    </a:lnTo>
                    <a:lnTo>
                      <a:pt x="3" y="2"/>
                    </a:lnTo>
                    <a:lnTo>
                      <a:pt x="1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14" name="Freeform 437"/>
              <p:cNvSpPr>
                <a:spLocks/>
              </p:cNvSpPr>
              <p:nvPr/>
            </p:nvSpPr>
            <p:spPr bwMode="auto">
              <a:xfrm>
                <a:off x="5663" y="2319"/>
                <a:ext cx="6" cy="5"/>
              </a:xfrm>
              <a:custGeom>
                <a:avLst/>
                <a:gdLst>
                  <a:gd name="T0" fmla="*/ 6 w 6"/>
                  <a:gd name="T1" fmla="*/ 4 h 5"/>
                  <a:gd name="T2" fmla="*/ 4 w 6"/>
                  <a:gd name="T3" fmla="*/ 5 h 5"/>
                  <a:gd name="T4" fmla="*/ 4 w 6"/>
                  <a:gd name="T5" fmla="*/ 5 h 5"/>
                  <a:gd name="T6" fmla="*/ 0 w 6"/>
                  <a:gd name="T7" fmla="*/ 1 h 5"/>
                  <a:gd name="T8" fmla="*/ 1 w 6"/>
                  <a:gd name="T9" fmla="*/ 0 h 5"/>
                  <a:gd name="T10" fmla="*/ 1 w 6"/>
                  <a:gd name="T11" fmla="*/ 0 h 5"/>
                  <a:gd name="T12" fmla="*/ 6 w 6"/>
                  <a:gd name="T13" fmla="*/ 4 h 5"/>
                  <a:gd name="T14" fmla="*/ 6 w 6"/>
                  <a:gd name="T15" fmla="*/ 4 h 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" h="5">
                    <a:moveTo>
                      <a:pt x="6" y="4"/>
                    </a:moveTo>
                    <a:lnTo>
                      <a:pt x="4" y="5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15" name="Freeform 438"/>
              <p:cNvSpPr>
                <a:spLocks/>
              </p:cNvSpPr>
              <p:nvPr/>
            </p:nvSpPr>
            <p:spPr bwMode="auto">
              <a:xfrm>
                <a:off x="5662" y="2282"/>
                <a:ext cx="5" cy="6"/>
              </a:xfrm>
              <a:custGeom>
                <a:avLst/>
                <a:gdLst>
                  <a:gd name="T0" fmla="*/ 0 w 5"/>
                  <a:gd name="T1" fmla="*/ 4 h 6"/>
                  <a:gd name="T2" fmla="*/ 0 w 5"/>
                  <a:gd name="T3" fmla="*/ 4 h 6"/>
                  <a:gd name="T4" fmla="*/ 4 w 5"/>
                  <a:gd name="T5" fmla="*/ 0 h 6"/>
                  <a:gd name="T6" fmla="*/ 5 w 5"/>
                  <a:gd name="T7" fmla="*/ 2 h 6"/>
                  <a:gd name="T8" fmla="*/ 5 w 5"/>
                  <a:gd name="T9" fmla="*/ 2 h 6"/>
                  <a:gd name="T10" fmla="*/ 1 w 5"/>
                  <a:gd name="T11" fmla="*/ 6 h 6"/>
                  <a:gd name="T12" fmla="*/ 0 w 5"/>
                  <a:gd name="T13" fmla="*/ 4 h 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" h="6">
                    <a:moveTo>
                      <a:pt x="0" y="4"/>
                    </a:moveTo>
                    <a:lnTo>
                      <a:pt x="0" y="4"/>
                    </a:lnTo>
                    <a:lnTo>
                      <a:pt x="4" y="0"/>
                    </a:lnTo>
                    <a:lnTo>
                      <a:pt x="5" y="2"/>
                    </a:lnTo>
                    <a:lnTo>
                      <a:pt x="1" y="6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16" name="Freeform 439"/>
              <p:cNvSpPr>
                <a:spLocks/>
              </p:cNvSpPr>
              <p:nvPr/>
            </p:nvSpPr>
            <p:spPr bwMode="auto">
              <a:xfrm>
                <a:off x="5662" y="2320"/>
                <a:ext cx="5" cy="4"/>
              </a:xfrm>
              <a:custGeom>
                <a:avLst/>
                <a:gdLst>
                  <a:gd name="T0" fmla="*/ 1 w 5"/>
                  <a:gd name="T1" fmla="*/ 0 h 4"/>
                  <a:gd name="T2" fmla="*/ 1 w 5"/>
                  <a:gd name="T3" fmla="*/ 0 h 4"/>
                  <a:gd name="T4" fmla="*/ 5 w 5"/>
                  <a:gd name="T5" fmla="*/ 4 h 4"/>
                  <a:gd name="T6" fmla="*/ 4 w 5"/>
                  <a:gd name="T7" fmla="*/ 4 h 4"/>
                  <a:gd name="T8" fmla="*/ 2 w 5"/>
                  <a:gd name="T9" fmla="*/ 3 h 4"/>
                  <a:gd name="T10" fmla="*/ 2 w 5"/>
                  <a:gd name="T11" fmla="*/ 3 h 4"/>
                  <a:gd name="T12" fmla="*/ 0 w 5"/>
                  <a:gd name="T13" fmla="*/ 0 h 4"/>
                  <a:gd name="T14" fmla="*/ 1 w 5"/>
                  <a:gd name="T15" fmla="*/ 0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" h="4">
                    <a:moveTo>
                      <a:pt x="1" y="0"/>
                    </a:moveTo>
                    <a:lnTo>
                      <a:pt x="1" y="0"/>
                    </a:lnTo>
                    <a:lnTo>
                      <a:pt x="5" y="4"/>
                    </a:lnTo>
                    <a:lnTo>
                      <a:pt x="4" y="4"/>
                    </a:lnTo>
                    <a:lnTo>
                      <a:pt x="2" y="3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17" name="Freeform 440"/>
              <p:cNvSpPr>
                <a:spLocks/>
              </p:cNvSpPr>
              <p:nvPr/>
            </p:nvSpPr>
            <p:spPr bwMode="auto">
              <a:xfrm>
                <a:off x="5662" y="2288"/>
                <a:ext cx="2" cy="3"/>
              </a:xfrm>
              <a:custGeom>
                <a:avLst/>
                <a:gdLst>
                  <a:gd name="T0" fmla="*/ 0 w 2"/>
                  <a:gd name="T1" fmla="*/ 1 h 3"/>
                  <a:gd name="T2" fmla="*/ 0 w 2"/>
                  <a:gd name="T3" fmla="*/ 1 h 3"/>
                  <a:gd name="T4" fmla="*/ 1 w 2"/>
                  <a:gd name="T5" fmla="*/ 0 h 3"/>
                  <a:gd name="T6" fmla="*/ 2 w 2"/>
                  <a:gd name="T7" fmla="*/ 1 h 3"/>
                  <a:gd name="T8" fmla="*/ 2 w 2"/>
                  <a:gd name="T9" fmla="*/ 1 h 3"/>
                  <a:gd name="T10" fmla="*/ 1 w 2"/>
                  <a:gd name="T11" fmla="*/ 3 h 3"/>
                  <a:gd name="T12" fmla="*/ 0 w 2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0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2" y="1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18" name="Freeform 441"/>
              <p:cNvSpPr>
                <a:spLocks/>
              </p:cNvSpPr>
              <p:nvPr/>
            </p:nvSpPr>
            <p:spPr bwMode="auto">
              <a:xfrm>
                <a:off x="5662" y="2317"/>
                <a:ext cx="2" cy="3"/>
              </a:xfrm>
              <a:custGeom>
                <a:avLst/>
                <a:gdLst>
                  <a:gd name="T0" fmla="*/ 1 w 2"/>
                  <a:gd name="T1" fmla="*/ 3 h 3"/>
                  <a:gd name="T2" fmla="*/ 1 w 2"/>
                  <a:gd name="T3" fmla="*/ 3 h 3"/>
                  <a:gd name="T4" fmla="*/ 0 w 2"/>
                  <a:gd name="T5" fmla="*/ 2 h 3"/>
                  <a:gd name="T6" fmla="*/ 1 w 2"/>
                  <a:gd name="T7" fmla="*/ 0 h 3"/>
                  <a:gd name="T8" fmla="*/ 1 w 2"/>
                  <a:gd name="T9" fmla="*/ 0 h 3"/>
                  <a:gd name="T10" fmla="*/ 2 w 2"/>
                  <a:gd name="T11" fmla="*/ 2 h 3"/>
                  <a:gd name="T12" fmla="*/ 1 w 2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2" y="2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19" name="Freeform 442"/>
              <p:cNvSpPr>
                <a:spLocks/>
              </p:cNvSpPr>
              <p:nvPr/>
            </p:nvSpPr>
            <p:spPr bwMode="auto">
              <a:xfrm>
                <a:off x="5662" y="2316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0 w 1"/>
                  <a:gd name="T3" fmla="*/ 3 h 3"/>
                  <a:gd name="T4" fmla="*/ 0 w 1"/>
                  <a:gd name="T5" fmla="*/ 3 h 3"/>
                  <a:gd name="T6" fmla="*/ 0 w 1"/>
                  <a:gd name="T7" fmla="*/ 1 h 3"/>
                  <a:gd name="T8" fmla="*/ 1 w 1"/>
                  <a:gd name="T9" fmla="*/ 0 h 3"/>
                  <a:gd name="T10" fmla="*/ 1 w 1"/>
                  <a:gd name="T11" fmla="*/ 0 h 3"/>
                  <a:gd name="T12" fmla="*/ 1 w 1"/>
                  <a:gd name="T13" fmla="*/ 1 h 3"/>
                  <a:gd name="T14" fmla="*/ 1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1" y="1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20" name="Freeform 443"/>
              <p:cNvSpPr>
                <a:spLocks/>
              </p:cNvSpPr>
              <p:nvPr/>
            </p:nvSpPr>
            <p:spPr bwMode="auto">
              <a:xfrm>
                <a:off x="5662" y="2333"/>
                <a:ext cx="15" cy="7"/>
              </a:xfrm>
              <a:custGeom>
                <a:avLst/>
                <a:gdLst>
                  <a:gd name="T0" fmla="*/ 1 w 15"/>
                  <a:gd name="T1" fmla="*/ 0 h 7"/>
                  <a:gd name="T2" fmla="*/ 1 w 15"/>
                  <a:gd name="T3" fmla="*/ 0 h 7"/>
                  <a:gd name="T4" fmla="*/ 8 w 15"/>
                  <a:gd name="T5" fmla="*/ 4 h 7"/>
                  <a:gd name="T6" fmla="*/ 15 w 15"/>
                  <a:gd name="T7" fmla="*/ 5 h 7"/>
                  <a:gd name="T8" fmla="*/ 15 w 15"/>
                  <a:gd name="T9" fmla="*/ 7 h 7"/>
                  <a:gd name="T10" fmla="*/ 15 w 15"/>
                  <a:gd name="T11" fmla="*/ 7 h 7"/>
                  <a:gd name="T12" fmla="*/ 7 w 15"/>
                  <a:gd name="T13" fmla="*/ 5 h 7"/>
                  <a:gd name="T14" fmla="*/ 0 w 15"/>
                  <a:gd name="T15" fmla="*/ 1 h 7"/>
                  <a:gd name="T16" fmla="*/ 1 w 15"/>
                  <a:gd name="T17" fmla="*/ 0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5" h="7">
                    <a:moveTo>
                      <a:pt x="1" y="0"/>
                    </a:moveTo>
                    <a:lnTo>
                      <a:pt x="1" y="0"/>
                    </a:lnTo>
                    <a:lnTo>
                      <a:pt x="8" y="4"/>
                    </a:lnTo>
                    <a:lnTo>
                      <a:pt x="15" y="5"/>
                    </a:lnTo>
                    <a:lnTo>
                      <a:pt x="15" y="7"/>
                    </a:lnTo>
                    <a:lnTo>
                      <a:pt x="7" y="5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21" name="Freeform 444"/>
              <p:cNvSpPr>
                <a:spLocks/>
              </p:cNvSpPr>
              <p:nvPr/>
            </p:nvSpPr>
            <p:spPr bwMode="auto">
              <a:xfrm>
                <a:off x="5660" y="2334"/>
                <a:ext cx="17" cy="7"/>
              </a:xfrm>
              <a:custGeom>
                <a:avLst/>
                <a:gdLst>
                  <a:gd name="T0" fmla="*/ 2 w 17"/>
                  <a:gd name="T1" fmla="*/ 0 h 7"/>
                  <a:gd name="T2" fmla="*/ 2 w 17"/>
                  <a:gd name="T3" fmla="*/ 0 h 7"/>
                  <a:gd name="T4" fmla="*/ 9 w 17"/>
                  <a:gd name="T5" fmla="*/ 4 h 7"/>
                  <a:gd name="T6" fmla="*/ 17 w 17"/>
                  <a:gd name="T7" fmla="*/ 6 h 7"/>
                  <a:gd name="T8" fmla="*/ 17 w 17"/>
                  <a:gd name="T9" fmla="*/ 7 h 7"/>
                  <a:gd name="T10" fmla="*/ 0 w 17"/>
                  <a:gd name="T11" fmla="*/ 0 h 7"/>
                  <a:gd name="T12" fmla="*/ 2 w 17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7" h="7">
                    <a:moveTo>
                      <a:pt x="2" y="0"/>
                    </a:moveTo>
                    <a:lnTo>
                      <a:pt x="2" y="0"/>
                    </a:lnTo>
                    <a:lnTo>
                      <a:pt x="9" y="4"/>
                    </a:lnTo>
                    <a:lnTo>
                      <a:pt x="17" y="6"/>
                    </a:lnTo>
                    <a:lnTo>
                      <a:pt x="17" y="7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22" name="Freeform 445"/>
              <p:cNvSpPr>
                <a:spLocks/>
              </p:cNvSpPr>
              <p:nvPr/>
            </p:nvSpPr>
            <p:spPr bwMode="auto">
              <a:xfrm>
                <a:off x="5659" y="2291"/>
                <a:ext cx="4" cy="7"/>
              </a:xfrm>
              <a:custGeom>
                <a:avLst/>
                <a:gdLst>
                  <a:gd name="T0" fmla="*/ 4 w 4"/>
                  <a:gd name="T1" fmla="*/ 1 h 7"/>
                  <a:gd name="T2" fmla="*/ 4 w 4"/>
                  <a:gd name="T3" fmla="*/ 1 h 7"/>
                  <a:gd name="T4" fmla="*/ 1 w 4"/>
                  <a:gd name="T5" fmla="*/ 7 h 7"/>
                  <a:gd name="T6" fmla="*/ 0 w 4"/>
                  <a:gd name="T7" fmla="*/ 7 h 7"/>
                  <a:gd name="T8" fmla="*/ 0 w 4"/>
                  <a:gd name="T9" fmla="*/ 7 h 7"/>
                  <a:gd name="T10" fmla="*/ 3 w 4"/>
                  <a:gd name="T11" fmla="*/ 0 h 7"/>
                  <a:gd name="T12" fmla="*/ 4 w 4"/>
                  <a:gd name="T13" fmla="*/ 1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" h="7">
                    <a:moveTo>
                      <a:pt x="4" y="1"/>
                    </a:moveTo>
                    <a:lnTo>
                      <a:pt x="4" y="1"/>
                    </a:lnTo>
                    <a:lnTo>
                      <a:pt x="1" y="7"/>
                    </a:lnTo>
                    <a:lnTo>
                      <a:pt x="0" y="7"/>
                    </a:lnTo>
                    <a:lnTo>
                      <a:pt x="3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23" name="Freeform 446"/>
              <p:cNvSpPr>
                <a:spLocks/>
              </p:cNvSpPr>
              <p:nvPr/>
            </p:nvSpPr>
            <p:spPr bwMode="auto">
              <a:xfrm>
                <a:off x="5660" y="2274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3 w 3"/>
                  <a:gd name="T3" fmla="*/ 1 h 3"/>
                  <a:gd name="T4" fmla="*/ 2 w 3"/>
                  <a:gd name="T5" fmla="*/ 3 h 3"/>
                  <a:gd name="T6" fmla="*/ 0 w 3"/>
                  <a:gd name="T7" fmla="*/ 1 h 3"/>
                  <a:gd name="T8" fmla="*/ 0 w 3"/>
                  <a:gd name="T9" fmla="*/ 1 h 3"/>
                  <a:gd name="T10" fmla="*/ 2 w 3"/>
                  <a:gd name="T11" fmla="*/ 0 h 3"/>
                  <a:gd name="T12" fmla="*/ 3 w 3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3" y="1"/>
                    </a:move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24" name="Freeform 447"/>
              <p:cNvSpPr>
                <a:spLocks/>
              </p:cNvSpPr>
              <p:nvPr/>
            </p:nvSpPr>
            <p:spPr bwMode="auto">
              <a:xfrm>
                <a:off x="5662" y="2286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2 h 3"/>
                  <a:gd name="T4" fmla="*/ 0 w 1"/>
                  <a:gd name="T5" fmla="*/ 3 h 3"/>
                  <a:gd name="T6" fmla="*/ 0 w 1"/>
                  <a:gd name="T7" fmla="*/ 2 h 3"/>
                  <a:gd name="T8" fmla="*/ 0 w 1"/>
                  <a:gd name="T9" fmla="*/ 2 h 3"/>
                  <a:gd name="T10" fmla="*/ 0 w 1"/>
                  <a:gd name="T11" fmla="*/ 0 h 3"/>
                  <a:gd name="T12" fmla="*/ 1 w 1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3">
                    <a:moveTo>
                      <a:pt x="1" y="2"/>
                    </a:moveTo>
                    <a:lnTo>
                      <a:pt x="1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25" name="Freeform 448"/>
              <p:cNvSpPr>
                <a:spLocks/>
              </p:cNvSpPr>
              <p:nvPr/>
            </p:nvSpPr>
            <p:spPr bwMode="auto">
              <a:xfrm>
                <a:off x="5662" y="2289"/>
                <a:ext cx="1" cy="3"/>
              </a:xfrm>
              <a:custGeom>
                <a:avLst/>
                <a:gdLst>
                  <a:gd name="T0" fmla="*/ 0 w 1"/>
                  <a:gd name="T1" fmla="*/ 0 h 3"/>
                  <a:gd name="T2" fmla="*/ 1 w 1"/>
                  <a:gd name="T3" fmla="*/ 2 h 3"/>
                  <a:gd name="T4" fmla="*/ 1 w 1"/>
                  <a:gd name="T5" fmla="*/ 2 h 3"/>
                  <a:gd name="T6" fmla="*/ 1 w 1"/>
                  <a:gd name="T7" fmla="*/ 3 h 3"/>
                  <a:gd name="T8" fmla="*/ 0 w 1"/>
                  <a:gd name="T9" fmla="*/ 2 h 3"/>
                  <a:gd name="T10" fmla="*/ 0 w 1"/>
                  <a:gd name="T11" fmla="*/ 2 h 3"/>
                  <a:gd name="T12" fmla="*/ 0 w 1"/>
                  <a:gd name="T13" fmla="*/ 0 h 3"/>
                  <a:gd name="T14" fmla="*/ 0 w 1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0"/>
                    </a:moveTo>
                    <a:lnTo>
                      <a:pt x="1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26" name="Freeform 449"/>
              <p:cNvSpPr>
                <a:spLocks/>
              </p:cNvSpPr>
              <p:nvPr/>
            </p:nvSpPr>
            <p:spPr bwMode="auto">
              <a:xfrm>
                <a:off x="5662" y="2319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1 h 1"/>
                  <a:gd name="T14" fmla="*/ 1 w 1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27" name="Freeform 450"/>
              <p:cNvSpPr>
                <a:spLocks/>
              </p:cNvSpPr>
              <p:nvPr/>
            </p:nvSpPr>
            <p:spPr bwMode="auto">
              <a:xfrm>
                <a:off x="5660" y="2267"/>
                <a:ext cx="17" cy="7"/>
              </a:xfrm>
              <a:custGeom>
                <a:avLst/>
                <a:gdLst>
                  <a:gd name="T0" fmla="*/ 0 w 17"/>
                  <a:gd name="T1" fmla="*/ 5 h 7"/>
                  <a:gd name="T2" fmla="*/ 0 w 17"/>
                  <a:gd name="T3" fmla="*/ 5 h 7"/>
                  <a:gd name="T4" fmla="*/ 9 w 17"/>
                  <a:gd name="T5" fmla="*/ 1 h 7"/>
                  <a:gd name="T6" fmla="*/ 17 w 17"/>
                  <a:gd name="T7" fmla="*/ 0 h 7"/>
                  <a:gd name="T8" fmla="*/ 17 w 17"/>
                  <a:gd name="T9" fmla="*/ 1 h 7"/>
                  <a:gd name="T10" fmla="*/ 17 w 17"/>
                  <a:gd name="T11" fmla="*/ 1 h 7"/>
                  <a:gd name="T12" fmla="*/ 9 w 17"/>
                  <a:gd name="T13" fmla="*/ 3 h 7"/>
                  <a:gd name="T14" fmla="*/ 2 w 17"/>
                  <a:gd name="T15" fmla="*/ 7 h 7"/>
                  <a:gd name="T16" fmla="*/ 0 w 17"/>
                  <a:gd name="T17" fmla="*/ 5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7" h="7">
                    <a:moveTo>
                      <a:pt x="0" y="5"/>
                    </a:moveTo>
                    <a:lnTo>
                      <a:pt x="0" y="5"/>
                    </a:lnTo>
                    <a:lnTo>
                      <a:pt x="9" y="1"/>
                    </a:lnTo>
                    <a:lnTo>
                      <a:pt x="17" y="0"/>
                    </a:lnTo>
                    <a:lnTo>
                      <a:pt x="17" y="1"/>
                    </a:lnTo>
                    <a:lnTo>
                      <a:pt x="9" y="3"/>
                    </a:lnTo>
                    <a:lnTo>
                      <a:pt x="2" y="7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28" name="Freeform 451"/>
              <p:cNvSpPr>
                <a:spLocks/>
              </p:cNvSpPr>
              <p:nvPr/>
            </p:nvSpPr>
            <p:spPr bwMode="auto">
              <a:xfrm>
                <a:off x="5660" y="2331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3 w 3"/>
                  <a:gd name="T5" fmla="*/ 2 h 3"/>
                  <a:gd name="T6" fmla="*/ 2 w 3"/>
                  <a:gd name="T7" fmla="*/ 3 h 3"/>
                  <a:gd name="T8" fmla="*/ 2 w 3"/>
                  <a:gd name="T9" fmla="*/ 3 h 3"/>
                  <a:gd name="T10" fmla="*/ 0 w 3"/>
                  <a:gd name="T11" fmla="*/ 2 h 3"/>
                  <a:gd name="T12" fmla="*/ 2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29" name="Freeform 452"/>
              <p:cNvSpPr>
                <a:spLocks/>
              </p:cNvSpPr>
              <p:nvPr/>
            </p:nvSpPr>
            <p:spPr bwMode="auto">
              <a:xfrm>
                <a:off x="5656" y="2289"/>
                <a:ext cx="6" cy="9"/>
              </a:xfrm>
              <a:custGeom>
                <a:avLst/>
                <a:gdLst>
                  <a:gd name="T0" fmla="*/ 0 w 6"/>
                  <a:gd name="T1" fmla="*/ 9 h 9"/>
                  <a:gd name="T2" fmla="*/ 0 w 6"/>
                  <a:gd name="T3" fmla="*/ 9 h 9"/>
                  <a:gd name="T4" fmla="*/ 4 w 6"/>
                  <a:gd name="T5" fmla="*/ 0 h 9"/>
                  <a:gd name="T6" fmla="*/ 6 w 6"/>
                  <a:gd name="T7" fmla="*/ 2 h 9"/>
                  <a:gd name="T8" fmla="*/ 6 w 6"/>
                  <a:gd name="T9" fmla="*/ 2 h 9"/>
                  <a:gd name="T10" fmla="*/ 3 w 6"/>
                  <a:gd name="T11" fmla="*/ 9 h 9"/>
                  <a:gd name="T12" fmla="*/ 0 w 6"/>
                  <a:gd name="T13" fmla="*/ 9 h 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9">
                    <a:moveTo>
                      <a:pt x="0" y="9"/>
                    </a:moveTo>
                    <a:lnTo>
                      <a:pt x="0" y="9"/>
                    </a:lnTo>
                    <a:lnTo>
                      <a:pt x="4" y="0"/>
                    </a:lnTo>
                    <a:lnTo>
                      <a:pt x="6" y="2"/>
                    </a:lnTo>
                    <a:lnTo>
                      <a:pt x="3" y="9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30" name="Freeform 453"/>
              <p:cNvSpPr>
                <a:spLocks/>
              </p:cNvSpPr>
              <p:nvPr/>
            </p:nvSpPr>
            <p:spPr bwMode="auto">
              <a:xfrm>
                <a:off x="5660" y="2272"/>
                <a:ext cx="2" cy="3"/>
              </a:xfrm>
              <a:custGeom>
                <a:avLst/>
                <a:gdLst>
                  <a:gd name="T0" fmla="*/ 0 w 2"/>
                  <a:gd name="T1" fmla="*/ 2 h 3"/>
                  <a:gd name="T2" fmla="*/ 0 w 2"/>
                  <a:gd name="T3" fmla="*/ 2 h 3"/>
                  <a:gd name="T4" fmla="*/ 0 w 2"/>
                  <a:gd name="T5" fmla="*/ 0 h 3"/>
                  <a:gd name="T6" fmla="*/ 2 w 2"/>
                  <a:gd name="T7" fmla="*/ 2 h 3"/>
                  <a:gd name="T8" fmla="*/ 2 w 2"/>
                  <a:gd name="T9" fmla="*/ 2 h 3"/>
                  <a:gd name="T10" fmla="*/ 0 w 2"/>
                  <a:gd name="T11" fmla="*/ 3 h 3"/>
                  <a:gd name="T12" fmla="*/ 0 w 2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31" name="Freeform 454"/>
              <p:cNvSpPr>
                <a:spLocks/>
              </p:cNvSpPr>
              <p:nvPr/>
            </p:nvSpPr>
            <p:spPr bwMode="auto">
              <a:xfrm>
                <a:off x="5660" y="2317"/>
                <a:ext cx="2" cy="3"/>
              </a:xfrm>
              <a:custGeom>
                <a:avLst/>
                <a:gdLst>
                  <a:gd name="T0" fmla="*/ 2 w 2"/>
                  <a:gd name="T1" fmla="*/ 2 h 3"/>
                  <a:gd name="T2" fmla="*/ 2 w 2"/>
                  <a:gd name="T3" fmla="*/ 3 h 3"/>
                  <a:gd name="T4" fmla="*/ 2 w 2"/>
                  <a:gd name="T5" fmla="*/ 3 h 3"/>
                  <a:gd name="T6" fmla="*/ 0 w 2"/>
                  <a:gd name="T7" fmla="*/ 2 h 3"/>
                  <a:gd name="T8" fmla="*/ 2 w 2"/>
                  <a:gd name="T9" fmla="*/ 0 h 3"/>
                  <a:gd name="T10" fmla="*/ 2 w 2"/>
                  <a:gd name="T11" fmla="*/ 0 h 3"/>
                  <a:gd name="T12" fmla="*/ 2 w 2"/>
                  <a:gd name="T13" fmla="*/ 2 h 3"/>
                  <a:gd name="T14" fmla="*/ 2 w 2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2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32" name="Freeform 455"/>
              <p:cNvSpPr>
                <a:spLocks/>
              </p:cNvSpPr>
              <p:nvPr/>
            </p:nvSpPr>
            <p:spPr bwMode="auto">
              <a:xfrm>
                <a:off x="5659" y="2275"/>
                <a:ext cx="3" cy="2"/>
              </a:xfrm>
              <a:custGeom>
                <a:avLst/>
                <a:gdLst>
                  <a:gd name="T0" fmla="*/ 0 w 3"/>
                  <a:gd name="T1" fmla="*/ 0 h 2"/>
                  <a:gd name="T2" fmla="*/ 0 w 3"/>
                  <a:gd name="T3" fmla="*/ 0 h 2"/>
                  <a:gd name="T4" fmla="*/ 1 w 3"/>
                  <a:gd name="T5" fmla="*/ 0 h 2"/>
                  <a:gd name="T6" fmla="*/ 3 w 3"/>
                  <a:gd name="T7" fmla="*/ 2 h 2"/>
                  <a:gd name="T8" fmla="*/ 3 w 3"/>
                  <a:gd name="T9" fmla="*/ 2 h 2"/>
                  <a:gd name="T10" fmla="*/ 1 w 3"/>
                  <a:gd name="T11" fmla="*/ 2 h 2"/>
                  <a:gd name="T12" fmla="*/ 0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3" y="2"/>
                    </a:lnTo>
                    <a:lnTo>
                      <a:pt x="1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33" name="Freeform 456"/>
              <p:cNvSpPr>
                <a:spLocks/>
              </p:cNvSpPr>
              <p:nvPr/>
            </p:nvSpPr>
            <p:spPr bwMode="auto">
              <a:xfrm>
                <a:off x="5660" y="2288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1 h 3"/>
                  <a:gd name="T4" fmla="*/ 2 w 2"/>
                  <a:gd name="T5" fmla="*/ 1 h 3"/>
                  <a:gd name="T6" fmla="*/ 2 w 2"/>
                  <a:gd name="T7" fmla="*/ 3 h 3"/>
                  <a:gd name="T8" fmla="*/ 0 w 2"/>
                  <a:gd name="T9" fmla="*/ 1 h 3"/>
                  <a:gd name="T10" fmla="*/ 0 w 2"/>
                  <a:gd name="T11" fmla="*/ 1 h 3"/>
                  <a:gd name="T12" fmla="*/ 2 w 2"/>
                  <a:gd name="T13" fmla="*/ 0 h 3"/>
                  <a:gd name="T14" fmla="*/ 2 w 2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2" y="0"/>
                    </a:moveTo>
                    <a:lnTo>
                      <a:pt x="2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34" name="Freeform 457"/>
              <p:cNvSpPr>
                <a:spLocks/>
              </p:cNvSpPr>
              <p:nvPr/>
            </p:nvSpPr>
            <p:spPr bwMode="auto">
              <a:xfrm>
                <a:off x="5659" y="2333"/>
                <a:ext cx="3" cy="1"/>
              </a:xfrm>
              <a:custGeom>
                <a:avLst/>
                <a:gdLst>
                  <a:gd name="T0" fmla="*/ 1 w 3"/>
                  <a:gd name="T1" fmla="*/ 1 h 1"/>
                  <a:gd name="T2" fmla="*/ 1 w 3"/>
                  <a:gd name="T3" fmla="*/ 1 h 1"/>
                  <a:gd name="T4" fmla="*/ 0 w 3"/>
                  <a:gd name="T5" fmla="*/ 1 h 1"/>
                  <a:gd name="T6" fmla="*/ 1 w 3"/>
                  <a:gd name="T7" fmla="*/ 0 h 1"/>
                  <a:gd name="T8" fmla="*/ 1 w 3"/>
                  <a:gd name="T9" fmla="*/ 0 h 1"/>
                  <a:gd name="T10" fmla="*/ 3 w 3"/>
                  <a:gd name="T11" fmla="*/ 1 h 1"/>
                  <a:gd name="T12" fmla="*/ 1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35" name="Freeform 458"/>
              <p:cNvSpPr>
                <a:spLocks/>
              </p:cNvSpPr>
              <p:nvPr/>
            </p:nvSpPr>
            <p:spPr bwMode="auto">
              <a:xfrm>
                <a:off x="5659" y="2330"/>
                <a:ext cx="3" cy="3"/>
              </a:xfrm>
              <a:custGeom>
                <a:avLst/>
                <a:gdLst>
                  <a:gd name="T0" fmla="*/ 1 w 3"/>
                  <a:gd name="T1" fmla="*/ 3 h 3"/>
                  <a:gd name="T2" fmla="*/ 1 w 3"/>
                  <a:gd name="T3" fmla="*/ 3 h 3"/>
                  <a:gd name="T4" fmla="*/ 0 w 3"/>
                  <a:gd name="T5" fmla="*/ 1 h 3"/>
                  <a:gd name="T6" fmla="*/ 1 w 3"/>
                  <a:gd name="T7" fmla="*/ 0 h 3"/>
                  <a:gd name="T8" fmla="*/ 1 w 3"/>
                  <a:gd name="T9" fmla="*/ 0 h 3"/>
                  <a:gd name="T10" fmla="*/ 3 w 3"/>
                  <a:gd name="T11" fmla="*/ 1 h 3"/>
                  <a:gd name="T12" fmla="*/ 1 w 3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36" name="Freeform 459"/>
              <p:cNvSpPr>
                <a:spLocks/>
              </p:cNvSpPr>
              <p:nvPr/>
            </p:nvSpPr>
            <p:spPr bwMode="auto">
              <a:xfrm>
                <a:off x="5659" y="2309"/>
                <a:ext cx="4" cy="8"/>
              </a:xfrm>
              <a:custGeom>
                <a:avLst/>
                <a:gdLst>
                  <a:gd name="T0" fmla="*/ 3 w 4"/>
                  <a:gd name="T1" fmla="*/ 8 h 8"/>
                  <a:gd name="T2" fmla="*/ 3 w 4"/>
                  <a:gd name="T3" fmla="*/ 8 h 8"/>
                  <a:gd name="T4" fmla="*/ 0 w 4"/>
                  <a:gd name="T5" fmla="*/ 0 h 8"/>
                  <a:gd name="T6" fmla="*/ 1 w 4"/>
                  <a:gd name="T7" fmla="*/ 0 h 8"/>
                  <a:gd name="T8" fmla="*/ 1 w 4"/>
                  <a:gd name="T9" fmla="*/ 0 h 8"/>
                  <a:gd name="T10" fmla="*/ 4 w 4"/>
                  <a:gd name="T11" fmla="*/ 7 h 8"/>
                  <a:gd name="T12" fmla="*/ 3 w 4"/>
                  <a:gd name="T13" fmla="*/ 8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" h="8">
                    <a:moveTo>
                      <a:pt x="3" y="8"/>
                    </a:moveTo>
                    <a:lnTo>
                      <a:pt x="3" y="8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4" y="7"/>
                    </a:lnTo>
                    <a:lnTo>
                      <a:pt x="3" y="8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37" name="Freeform 460"/>
              <p:cNvSpPr>
                <a:spLocks/>
              </p:cNvSpPr>
              <p:nvPr/>
            </p:nvSpPr>
            <p:spPr bwMode="auto">
              <a:xfrm>
                <a:off x="5659" y="2274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1 w 1"/>
                  <a:gd name="T5" fmla="*/ 0 h 1"/>
                  <a:gd name="T6" fmla="*/ 1 w 1"/>
                  <a:gd name="T7" fmla="*/ 1 h 1"/>
                  <a:gd name="T8" fmla="*/ 1 w 1"/>
                  <a:gd name="T9" fmla="*/ 1 h 1"/>
                  <a:gd name="T10" fmla="*/ 0 w 1"/>
                  <a:gd name="T11" fmla="*/ 1 h 1"/>
                  <a:gd name="T12" fmla="*/ 0 w 1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38" name="Freeform 461"/>
              <p:cNvSpPr>
                <a:spLocks/>
              </p:cNvSpPr>
              <p:nvPr/>
            </p:nvSpPr>
            <p:spPr bwMode="auto">
              <a:xfrm>
                <a:off x="5657" y="2331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2 w 3"/>
                  <a:gd name="T3" fmla="*/ 0 h 3"/>
                  <a:gd name="T4" fmla="*/ 2 w 3"/>
                  <a:gd name="T5" fmla="*/ 0 h 3"/>
                  <a:gd name="T6" fmla="*/ 3 w 3"/>
                  <a:gd name="T7" fmla="*/ 2 h 3"/>
                  <a:gd name="T8" fmla="*/ 2 w 3"/>
                  <a:gd name="T9" fmla="*/ 3 h 3"/>
                  <a:gd name="T10" fmla="*/ 2 w 3"/>
                  <a:gd name="T11" fmla="*/ 3 h 3"/>
                  <a:gd name="T12" fmla="*/ 0 w 3"/>
                  <a:gd name="T13" fmla="*/ 2 h 3"/>
                  <a:gd name="T14" fmla="*/ 0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39" name="Freeform 462"/>
              <p:cNvSpPr>
                <a:spLocks/>
              </p:cNvSpPr>
              <p:nvPr/>
            </p:nvSpPr>
            <p:spPr bwMode="auto">
              <a:xfrm>
                <a:off x="5657" y="2298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2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3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40" name="Freeform 463"/>
              <p:cNvSpPr>
                <a:spLocks/>
              </p:cNvSpPr>
              <p:nvPr/>
            </p:nvSpPr>
            <p:spPr bwMode="auto">
              <a:xfrm>
                <a:off x="5657" y="2307"/>
                <a:ext cx="3" cy="2"/>
              </a:xfrm>
              <a:custGeom>
                <a:avLst/>
                <a:gdLst>
                  <a:gd name="T0" fmla="*/ 2 w 3"/>
                  <a:gd name="T1" fmla="*/ 2 h 2"/>
                  <a:gd name="T2" fmla="*/ 2 w 3"/>
                  <a:gd name="T3" fmla="*/ 2 h 2"/>
                  <a:gd name="T4" fmla="*/ 0 w 3"/>
                  <a:gd name="T5" fmla="*/ 0 h 2"/>
                  <a:gd name="T6" fmla="*/ 3 w 3"/>
                  <a:gd name="T7" fmla="*/ 0 h 2"/>
                  <a:gd name="T8" fmla="*/ 3 w 3"/>
                  <a:gd name="T9" fmla="*/ 0 h 2"/>
                  <a:gd name="T10" fmla="*/ 3 w 3"/>
                  <a:gd name="T11" fmla="*/ 2 h 2"/>
                  <a:gd name="T12" fmla="*/ 2 w 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2" y="2"/>
                    </a:moveTo>
                    <a:lnTo>
                      <a:pt x="2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41" name="Freeform 464"/>
              <p:cNvSpPr>
                <a:spLocks/>
              </p:cNvSpPr>
              <p:nvPr/>
            </p:nvSpPr>
            <p:spPr bwMode="auto">
              <a:xfrm>
                <a:off x="5656" y="2309"/>
                <a:ext cx="6" cy="10"/>
              </a:xfrm>
              <a:custGeom>
                <a:avLst/>
                <a:gdLst>
                  <a:gd name="T0" fmla="*/ 4 w 6"/>
                  <a:gd name="T1" fmla="*/ 10 h 10"/>
                  <a:gd name="T2" fmla="*/ 4 w 6"/>
                  <a:gd name="T3" fmla="*/ 10 h 10"/>
                  <a:gd name="T4" fmla="*/ 0 w 6"/>
                  <a:gd name="T5" fmla="*/ 0 h 10"/>
                  <a:gd name="T6" fmla="*/ 3 w 6"/>
                  <a:gd name="T7" fmla="*/ 0 h 10"/>
                  <a:gd name="T8" fmla="*/ 3 w 6"/>
                  <a:gd name="T9" fmla="*/ 0 h 10"/>
                  <a:gd name="T10" fmla="*/ 6 w 6"/>
                  <a:gd name="T11" fmla="*/ 8 h 10"/>
                  <a:gd name="T12" fmla="*/ 4 w 6"/>
                  <a:gd name="T13" fmla="*/ 10 h 1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0">
                    <a:moveTo>
                      <a:pt x="4" y="10"/>
                    </a:moveTo>
                    <a:lnTo>
                      <a:pt x="4" y="10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6" y="8"/>
                    </a:lnTo>
                    <a:lnTo>
                      <a:pt x="4" y="1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42" name="Freeform 465"/>
              <p:cNvSpPr>
                <a:spLocks/>
              </p:cNvSpPr>
              <p:nvPr/>
            </p:nvSpPr>
            <p:spPr bwMode="auto">
              <a:xfrm>
                <a:off x="5657" y="2299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2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43" name="Freeform 466"/>
              <p:cNvSpPr>
                <a:spLocks/>
              </p:cNvSpPr>
              <p:nvPr/>
            </p:nvSpPr>
            <p:spPr bwMode="auto">
              <a:xfrm>
                <a:off x="5656" y="2298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1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44" name="Freeform 467"/>
              <p:cNvSpPr>
                <a:spLocks/>
              </p:cNvSpPr>
              <p:nvPr/>
            </p:nvSpPr>
            <p:spPr bwMode="auto">
              <a:xfrm>
                <a:off x="5657" y="2306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2 w 3"/>
                  <a:gd name="T7" fmla="*/ 0 h 1"/>
                  <a:gd name="T8" fmla="*/ 2 w 3"/>
                  <a:gd name="T9" fmla="*/ 0 h 1"/>
                  <a:gd name="T10" fmla="*/ 3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45" name="Freeform 468"/>
              <p:cNvSpPr>
                <a:spLocks/>
              </p:cNvSpPr>
              <p:nvPr/>
            </p:nvSpPr>
            <p:spPr bwMode="auto">
              <a:xfrm>
                <a:off x="5657" y="2300"/>
                <a:ext cx="2" cy="6"/>
              </a:xfrm>
              <a:custGeom>
                <a:avLst/>
                <a:gdLst>
                  <a:gd name="T0" fmla="*/ 0 w 2"/>
                  <a:gd name="T1" fmla="*/ 3 h 6"/>
                  <a:gd name="T2" fmla="*/ 0 w 2"/>
                  <a:gd name="T3" fmla="*/ 3 h 6"/>
                  <a:gd name="T4" fmla="*/ 0 w 2"/>
                  <a:gd name="T5" fmla="*/ 0 h 6"/>
                  <a:gd name="T6" fmla="*/ 2 w 2"/>
                  <a:gd name="T7" fmla="*/ 0 h 6"/>
                  <a:gd name="T8" fmla="*/ 2 w 2"/>
                  <a:gd name="T9" fmla="*/ 0 h 6"/>
                  <a:gd name="T10" fmla="*/ 2 w 2"/>
                  <a:gd name="T11" fmla="*/ 3 h 6"/>
                  <a:gd name="T12" fmla="*/ 2 w 2"/>
                  <a:gd name="T13" fmla="*/ 3 h 6"/>
                  <a:gd name="T14" fmla="*/ 2 w 2"/>
                  <a:gd name="T15" fmla="*/ 6 h 6"/>
                  <a:gd name="T16" fmla="*/ 0 w 2"/>
                  <a:gd name="T17" fmla="*/ 6 h 6"/>
                  <a:gd name="T18" fmla="*/ 0 w 2"/>
                  <a:gd name="T19" fmla="*/ 6 h 6"/>
                  <a:gd name="T20" fmla="*/ 0 w 2"/>
                  <a:gd name="T21" fmla="*/ 3 h 6"/>
                  <a:gd name="T22" fmla="*/ 0 w 2"/>
                  <a:gd name="T23" fmla="*/ 3 h 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" h="6">
                    <a:moveTo>
                      <a:pt x="0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3"/>
                    </a:lnTo>
                    <a:lnTo>
                      <a:pt x="2" y="6"/>
                    </a:lnTo>
                    <a:lnTo>
                      <a:pt x="0" y="6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46" name="Freeform 469"/>
              <p:cNvSpPr>
                <a:spLocks/>
              </p:cNvSpPr>
              <p:nvPr/>
            </p:nvSpPr>
            <p:spPr bwMode="auto">
              <a:xfrm>
                <a:off x="5656" y="2299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0 h 1"/>
                  <a:gd name="T6" fmla="*/ 1 w 1"/>
                  <a:gd name="T7" fmla="*/ 0 h 1"/>
                  <a:gd name="T8" fmla="*/ 1 w 1"/>
                  <a:gd name="T9" fmla="*/ 0 h 1"/>
                  <a:gd name="T10" fmla="*/ 1 w 1"/>
                  <a:gd name="T11" fmla="*/ 1 h 1"/>
                  <a:gd name="T12" fmla="*/ 0 w 1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47" name="Freeform 470"/>
              <p:cNvSpPr>
                <a:spLocks/>
              </p:cNvSpPr>
              <p:nvPr/>
            </p:nvSpPr>
            <p:spPr bwMode="auto">
              <a:xfrm>
                <a:off x="5655" y="2279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2 h 3"/>
                  <a:gd name="T4" fmla="*/ 1 w 1"/>
                  <a:gd name="T5" fmla="*/ 2 h 3"/>
                  <a:gd name="T6" fmla="*/ 1 w 1"/>
                  <a:gd name="T7" fmla="*/ 3 h 3"/>
                  <a:gd name="T8" fmla="*/ 0 w 1"/>
                  <a:gd name="T9" fmla="*/ 2 h 3"/>
                  <a:gd name="T10" fmla="*/ 0 w 1"/>
                  <a:gd name="T11" fmla="*/ 2 h 3"/>
                  <a:gd name="T12" fmla="*/ 1 w 1"/>
                  <a:gd name="T13" fmla="*/ 0 h 3"/>
                  <a:gd name="T14" fmla="*/ 1 w 1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lnTo>
                      <a:pt x="1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48" name="Freeform 471"/>
              <p:cNvSpPr>
                <a:spLocks/>
              </p:cNvSpPr>
              <p:nvPr/>
            </p:nvSpPr>
            <p:spPr bwMode="auto">
              <a:xfrm>
                <a:off x="5656" y="2307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2 h 2"/>
                  <a:gd name="T4" fmla="*/ 0 w 3"/>
                  <a:gd name="T5" fmla="*/ 0 h 2"/>
                  <a:gd name="T6" fmla="*/ 1 w 3"/>
                  <a:gd name="T7" fmla="*/ 0 h 2"/>
                  <a:gd name="T8" fmla="*/ 1 w 3"/>
                  <a:gd name="T9" fmla="*/ 0 h 2"/>
                  <a:gd name="T10" fmla="*/ 3 w 3"/>
                  <a:gd name="T11" fmla="*/ 2 h 2"/>
                  <a:gd name="T12" fmla="*/ 0 w 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49" name="Freeform 472"/>
              <p:cNvSpPr>
                <a:spLocks/>
              </p:cNvSpPr>
              <p:nvPr/>
            </p:nvSpPr>
            <p:spPr bwMode="auto">
              <a:xfrm>
                <a:off x="5656" y="230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50" name="Freeform 473"/>
              <p:cNvSpPr>
                <a:spLocks/>
              </p:cNvSpPr>
              <p:nvPr/>
            </p:nvSpPr>
            <p:spPr bwMode="auto">
              <a:xfrm>
                <a:off x="5656" y="2300"/>
                <a:ext cx="1" cy="6"/>
              </a:xfrm>
              <a:custGeom>
                <a:avLst/>
                <a:gdLst>
                  <a:gd name="T0" fmla="*/ 0 w 1"/>
                  <a:gd name="T1" fmla="*/ 6 h 6"/>
                  <a:gd name="T2" fmla="*/ 0 w 1"/>
                  <a:gd name="T3" fmla="*/ 6 h 6"/>
                  <a:gd name="T4" fmla="*/ 0 w 1"/>
                  <a:gd name="T5" fmla="*/ 3 h 6"/>
                  <a:gd name="T6" fmla="*/ 0 w 1"/>
                  <a:gd name="T7" fmla="*/ 3 h 6"/>
                  <a:gd name="T8" fmla="*/ 0 w 1"/>
                  <a:gd name="T9" fmla="*/ 0 h 6"/>
                  <a:gd name="T10" fmla="*/ 1 w 1"/>
                  <a:gd name="T11" fmla="*/ 0 h 6"/>
                  <a:gd name="T12" fmla="*/ 1 w 1"/>
                  <a:gd name="T13" fmla="*/ 0 h 6"/>
                  <a:gd name="T14" fmla="*/ 1 w 1"/>
                  <a:gd name="T15" fmla="*/ 3 h 6"/>
                  <a:gd name="T16" fmla="*/ 1 w 1"/>
                  <a:gd name="T17" fmla="*/ 3 h 6"/>
                  <a:gd name="T18" fmla="*/ 1 w 1"/>
                  <a:gd name="T19" fmla="*/ 6 h 6"/>
                  <a:gd name="T20" fmla="*/ 0 w 1"/>
                  <a:gd name="T21" fmla="*/ 6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" h="6">
                    <a:moveTo>
                      <a:pt x="0" y="6"/>
                    </a:move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1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51" name="Freeform 474"/>
              <p:cNvSpPr>
                <a:spLocks/>
              </p:cNvSpPr>
              <p:nvPr/>
            </p:nvSpPr>
            <p:spPr bwMode="auto">
              <a:xfrm>
                <a:off x="5653" y="2281"/>
                <a:ext cx="3" cy="3"/>
              </a:xfrm>
              <a:custGeom>
                <a:avLst/>
                <a:gdLst>
                  <a:gd name="T0" fmla="*/ 0 w 3"/>
                  <a:gd name="T1" fmla="*/ 1 h 3"/>
                  <a:gd name="T2" fmla="*/ 0 w 3"/>
                  <a:gd name="T3" fmla="*/ 1 h 3"/>
                  <a:gd name="T4" fmla="*/ 2 w 3"/>
                  <a:gd name="T5" fmla="*/ 0 h 3"/>
                  <a:gd name="T6" fmla="*/ 3 w 3"/>
                  <a:gd name="T7" fmla="*/ 1 h 3"/>
                  <a:gd name="T8" fmla="*/ 3 w 3"/>
                  <a:gd name="T9" fmla="*/ 1 h 3"/>
                  <a:gd name="T10" fmla="*/ 2 w 3"/>
                  <a:gd name="T11" fmla="*/ 3 h 3"/>
                  <a:gd name="T12" fmla="*/ 0 w 3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52" name="Freeform 475"/>
              <p:cNvSpPr>
                <a:spLocks/>
              </p:cNvSpPr>
              <p:nvPr/>
            </p:nvSpPr>
            <p:spPr bwMode="auto">
              <a:xfrm>
                <a:off x="5655" y="232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53" name="Freeform 476"/>
              <p:cNvSpPr>
                <a:spLocks/>
              </p:cNvSpPr>
              <p:nvPr/>
            </p:nvSpPr>
            <p:spPr bwMode="auto">
              <a:xfrm>
                <a:off x="5653" y="2278"/>
                <a:ext cx="3" cy="3"/>
              </a:xfrm>
              <a:custGeom>
                <a:avLst/>
                <a:gdLst>
                  <a:gd name="T0" fmla="*/ 2 w 3"/>
                  <a:gd name="T1" fmla="*/ 3 h 3"/>
                  <a:gd name="T2" fmla="*/ 0 w 3"/>
                  <a:gd name="T3" fmla="*/ 1 h 3"/>
                  <a:gd name="T4" fmla="*/ 0 w 3"/>
                  <a:gd name="T5" fmla="*/ 1 h 3"/>
                  <a:gd name="T6" fmla="*/ 2 w 3"/>
                  <a:gd name="T7" fmla="*/ 0 h 3"/>
                  <a:gd name="T8" fmla="*/ 3 w 3"/>
                  <a:gd name="T9" fmla="*/ 1 h 3"/>
                  <a:gd name="T10" fmla="*/ 3 w 3"/>
                  <a:gd name="T11" fmla="*/ 1 h 3"/>
                  <a:gd name="T12" fmla="*/ 2 w 3"/>
                  <a:gd name="T13" fmla="*/ 3 h 3"/>
                  <a:gd name="T14" fmla="*/ 2 w 3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2" y="3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54" name="Freeform 477"/>
              <p:cNvSpPr>
                <a:spLocks/>
              </p:cNvSpPr>
              <p:nvPr/>
            </p:nvSpPr>
            <p:spPr bwMode="auto">
              <a:xfrm>
                <a:off x="5649" y="2270"/>
                <a:ext cx="11" cy="9"/>
              </a:xfrm>
              <a:custGeom>
                <a:avLst/>
                <a:gdLst>
                  <a:gd name="T0" fmla="*/ 4 w 11"/>
                  <a:gd name="T1" fmla="*/ 9 h 9"/>
                  <a:gd name="T2" fmla="*/ 0 w 11"/>
                  <a:gd name="T3" fmla="*/ 5 h 9"/>
                  <a:gd name="T4" fmla="*/ 6 w 11"/>
                  <a:gd name="T5" fmla="*/ 0 h 9"/>
                  <a:gd name="T6" fmla="*/ 11 w 11"/>
                  <a:gd name="T7" fmla="*/ 4 h 9"/>
                  <a:gd name="T8" fmla="*/ 11 w 11"/>
                  <a:gd name="T9" fmla="*/ 4 h 9"/>
                  <a:gd name="T10" fmla="*/ 10 w 11"/>
                  <a:gd name="T11" fmla="*/ 5 h 9"/>
                  <a:gd name="T12" fmla="*/ 6 w 11"/>
                  <a:gd name="T13" fmla="*/ 1 h 9"/>
                  <a:gd name="T14" fmla="*/ 1 w 11"/>
                  <a:gd name="T15" fmla="*/ 5 h 9"/>
                  <a:gd name="T16" fmla="*/ 6 w 11"/>
                  <a:gd name="T17" fmla="*/ 8 h 9"/>
                  <a:gd name="T18" fmla="*/ 6 w 11"/>
                  <a:gd name="T19" fmla="*/ 8 h 9"/>
                  <a:gd name="T20" fmla="*/ 4 w 11"/>
                  <a:gd name="T21" fmla="*/ 9 h 9"/>
                  <a:gd name="T22" fmla="*/ 4 w 11"/>
                  <a:gd name="T23" fmla="*/ 9 h 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1" h="9">
                    <a:moveTo>
                      <a:pt x="4" y="9"/>
                    </a:moveTo>
                    <a:lnTo>
                      <a:pt x="0" y="5"/>
                    </a:lnTo>
                    <a:lnTo>
                      <a:pt x="6" y="0"/>
                    </a:lnTo>
                    <a:lnTo>
                      <a:pt x="11" y="4"/>
                    </a:lnTo>
                    <a:lnTo>
                      <a:pt x="10" y="5"/>
                    </a:lnTo>
                    <a:lnTo>
                      <a:pt x="6" y="1"/>
                    </a:lnTo>
                    <a:lnTo>
                      <a:pt x="1" y="5"/>
                    </a:lnTo>
                    <a:lnTo>
                      <a:pt x="6" y="8"/>
                    </a:lnTo>
                    <a:lnTo>
                      <a:pt x="4" y="9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55" name="Freeform 478"/>
              <p:cNvSpPr>
                <a:spLocks/>
              </p:cNvSpPr>
              <p:nvPr/>
            </p:nvSpPr>
            <p:spPr bwMode="auto">
              <a:xfrm>
                <a:off x="5648" y="2282"/>
                <a:ext cx="7" cy="16"/>
              </a:xfrm>
              <a:custGeom>
                <a:avLst/>
                <a:gdLst>
                  <a:gd name="T0" fmla="*/ 0 w 7"/>
                  <a:gd name="T1" fmla="*/ 16 h 16"/>
                  <a:gd name="T2" fmla="*/ 0 w 7"/>
                  <a:gd name="T3" fmla="*/ 16 h 16"/>
                  <a:gd name="T4" fmla="*/ 1 w 7"/>
                  <a:gd name="T5" fmla="*/ 7 h 16"/>
                  <a:gd name="T6" fmla="*/ 5 w 7"/>
                  <a:gd name="T7" fmla="*/ 0 h 16"/>
                  <a:gd name="T8" fmla="*/ 7 w 7"/>
                  <a:gd name="T9" fmla="*/ 2 h 16"/>
                  <a:gd name="T10" fmla="*/ 7 w 7"/>
                  <a:gd name="T11" fmla="*/ 2 h 16"/>
                  <a:gd name="T12" fmla="*/ 2 w 7"/>
                  <a:gd name="T13" fmla="*/ 9 h 16"/>
                  <a:gd name="T14" fmla="*/ 1 w 7"/>
                  <a:gd name="T15" fmla="*/ 16 h 16"/>
                  <a:gd name="T16" fmla="*/ 0 w 7"/>
                  <a:gd name="T17" fmla="*/ 16 h 1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" h="16">
                    <a:moveTo>
                      <a:pt x="0" y="16"/>
                    </a:moveTo>
                    <a:lnTo>
                      <a:pt x="0" y="16"/>
                    </a:lnTo>
                    <a:lnTo>
                      <a:pt x="1" y="7"/>
                    </a:lnTo>
                    <a:lnTo>
                      <a:pt x="5" y="0"/>
                    </a:lnTo>
                    <a:lnTo>
                      <a:pt x="7" y="2"/>
                    </a:lnTo>
                    <a:lnTo>
                      <a:pt x="2" y="9"/>
                    </a:lnTo>
                    <a:lnTo>
                      <a:pt x="1" y="16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56" name="Freeform 479"/>
              <p:cNvSpPr>
                <a:spLocks/>
              </p:cNvSpPr>
              <p:nvPr/>
            </p:nvSpPr>
            <p:spPr bwMode="auto">
              <a:xfrm>
                <a:off x="5653" y="2324"/>
                <a:ext cx="2" cy="2"/>
              </a:xfrm>
              <a:custGeom>
                <a:avLst/>
                <a:gdLst>
                  <a:gd name="T0" fmla="*/ 0 w 2"/>
                  <a:gd name="T1" fmla="*/ 0 h 2"/>
                  <a:gd name="T2" fmla="*/ 2 w 2"/>
                  <a:gd name="T3" fmla="*/ 0 h 2"/>
                  <a:gd name="T4" fmla="*/ 2 w 2"/>
                  <a:gd name="T5" fmla="*/ 0 h 2"/>
                  <a:gd name="T6" fmla="*/ 2 w 2"/>
                  <a:gd name="T7" fmla="*/ 2 h 2"/>
                  <a:gd name="T8" fmla="*/ 2 w 2"/>
                  <a:gd name="T9" fmla="*/ 2 h 2"/>
                  <a:gd name="T10" fmla="*/ 2 w 2"/>
                  <a:gd name="T11" fmla="*/ 2 h 2"/>
                  <a:gd name="T12" fmla="*/ 0 w 2"/>
                  <a:gd name="T13" fmla="*/ 0 h 2"/>
                  <a:gd name="T14" fmla="*/ 0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57" name="Freeform 480"/>
              <p:cNvSpPr>
                <a:spLocks/>
              </p:cNvSpPr>
              <p:nvPr/>
            </p:nvSpPr>
            <p:spPr bwMode="auto">
              <a:xfrm>
                <a:off x="5653" y="2326"/>
                <a:ext cx="2" cy="3"/>
              </a:xfrm>
              <a:custGeom>
                <a:avLst/>
                <a:gdLst>
                  <a:gd name="T0" fmla="*/ 0 w 2"/>
                  <a:gd name="T1" fmla="*/ 1 h 3"/>
                  <a:gd name="T2" fmla="*/ 2 w 2"/>
                  <a:gd name="T3" fmla="*/ 0 h 3"/>
                  <a:gd name="T4" fmla="*/ 2 w 2"/>
                  <a:gd name="T5" fmla="*/ 0 h 3"/>
                  <a:gd name="T6" fmla="*/ 2 w 2"/>
                  <a:gd name="T7" fmla="*/ 1 h 3"/>
                  <a:gd name="T8" fmla="*/ 2 w 2"/>
                  <a:gd name="T9" fmla="*/ 3 h 3"/>
                  <a:gd name="T10" fmla="*/ 2 w 2"/>
                  <a:gd name="T11" fmla="*/ 3 h 3"/>
                  <a:gd name="T12" fmla="*/ 0 w 2"/>
                  <a:gd name="T13" fmla="*/ 1 h 3"/>
                  <a:gd name="T14" fmla="*/ 0 w 2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0" y="1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2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58" name="Freeform 481"/>
              <p:cNvSpPr>
                <a:spLocks/>
              </p:cNvSpPr>
              <p:nvPr/>
            </p:nvSpPr>
            <p:spPr bwMode="auto">
              <a:xfrm>
                <a:off x="5652" y="2324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1 w 3"/>
                  <a:gd name="T3" fmla="*/ 0 h 3"/>
                  <a:gd name="T4" fmla="*/ 1 w 3"/>
                  <a:gd name="T5" fmla="*/ 0 h 3"/>
                  <a:gd name="T6" fmla="*/ 3 w 3"/>
                  <a:gd name="T7" fmla="*/ 2 h 3"/>
                  <a:gd name="T8" fmla="*/ 1 w 3"/>
                  <a:gd name="T9" fmla="*/ 3 h 3"/>
                  <a:gd name="T10" fmla="*/ 1 w 3"/>
                  <a:gd name="T11" fmla="*/ 3 h 3"/>
                  <a:gd name="T12" fmla="*/ 0 w 3"/>
                  <a:gd name="T13" fmla="*/ 2 h 3"/>
                  <a:gd name="T14" fmla="*/ 0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59" name="Freeform 482"/>
              <p:cNvSpPr>
                <a:spLocks/>
              </p:cNvSpPr>
              <p:nvPr/>
            </p:nvSpPr>
            <p:spPr bwMode="auto">
              <a:xfrm>
                <a:off x="5652" y="2279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0 w 3"/>
                  <a:gd name="T3" fmla="*/ 2 h 3"/>
                  <a:gd name="T4" fmla="*/ 1 w 3"/>
                  <a:gd name="T5" fmla="*/ 0 h 3"/>
                  <a:gd name="T6" fmla="*/ 3 w 3"/>
                  <a:gd name="T7" fmla="*/ 2 h 3"/>
                  <a:gd name="T8" fmla="*/ 3 w 3"/>
                  <a:gd name="T9" fmla="*/ 2 h 3"/>
                  <a:gd name="T10" fmla="*/ 1 w 3"/>
                  <a:gd name="T11" fmla="*/ 3 h 3"/>
                  <a:gd name="T12" fmla="*/ 0 w 3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lnTo>
                      <a:pt x="0" y="2"/>
                    </a:ln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60" name="Freeform 483"/>
              <p:cNvSpPr>
                <a:spLocks/>
              </p:cNvSpPr>
              <p:nvPr/>
            </p:nvSpPr>
            <p:spPr bwMode="auto">
              <a:xfrm>
                <a:off x="5645" y="2281"/>
                <a:ext cx="8" cy="17"/>
              </a:xfrm>
              <a:custGeom>
                <a:avLst/>
                <a:gdLst>
                  <a:gd name="T0" fmla="*/ 0 w 8"/>
                  <a:gd name="T1" fmla="*/ 17 h 17"/>
                  <a:gd name="T2" fmla="*/ 0 w 8"/>
                  <a:gd name="T3" fmla="*/ 17 h 17"/>
                  <a:gd name="T4" fmla="*/ 3 w 8"/>
                  <a:gd name="T5" fmla="*/ 8 h 17"/>
                  <a:gd name="T6" fmla="*/ 7 w 8"/>
                  <a:gd name="T7" fmla="*/ 0 h 17"/>
                  <a:gd name="T8" fmla="*/ 8 w 8"/>
                  <a:gd name="T9" fmla="*/ 1 h 17"/>
                  <a:gd name="T10" fmla="*/ 8 w 8"/>
                  <a:gd name="T11" fmla="*/ 1 h 17"/>
                  <a:gd name="T12" fmla="*/ 4 w 8"/>
                  <a:gd name="T13" fmla="*/ 8 h 17"/>
                  <a:gd name="T14" fmla="*/ 3 w 8"/>
                  <a:gd name="T15" fmla="*/ 17 h 17"/>
                  <a:gd name="T16" fmla="*/ 0 w 8"/>
                  <a:gd name="T17" fmla="*/ 17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17">
                    <a:moveTo>
                      <a:pt x="0" y="17"/>
                    </a:moveTo>
                    <a:lnTo>
                      <a:pt x="0" y="17"/>
                    </a:lnTo>
                    <a:lnTo>
                      <a:pt x="3" y="8"/>
                    </a:lnTo>
                    <a:lnTo>
                      <a:pt x="7" y="0"/>
                    </a:lnTo>
                    <a:lnTo>
                      <a:pt x="8" y="1"/>
                    </a:lnTo>
                    <a:lnTo>
                      <a:pt x="4" y="8"/>
                    </a:lnTo>
                    <a:lnTo>
                      <a:pt x="3" y="17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61" name="Freeform 484"/>
              <p:cNvSpPr>
                <a:spLocks/>
              </p:cNvSpPr>
              <p:nvPr/>
            </p:nvSpPr>
            <p:spPr bwMode="auto">
              <a:xfrm>
                <a:off x="5649" y="2327"/>
                <a:ext cx="10" cy="11"/>
              </a:xfrm>
              <a:custGeom>
                <a:avLst/>
                <a:gdLst>
                  <a:gd name="T0" fmla="*/ 0 w 10"/>
                  <a:gd name="T1" fmla="*/ 4 h 11"/>
                  <a:gd name="T2" fmla="*/ 4 w 10"/>
                  <a:gd name="T3" fmla="*/ 0 h 11"/>
                  <a:gd name="T4" fmla="*/ 4 w 10"/>
                  <a:gd name="T5" fmla="*/ 0 h 11"/>
                  <a:gd name="T6" fmla="*/ 6 w 10"/>
                  <a:gd name="T7" fmla="*/ 2 h 11"/>
                  <a:gd name="T8" fmla="*/ 1 w 10"/>
                  <a:gd name="T9" fmla="*/ 4 h 11"/>
                  <a:gd name="T10" fmla="*/ 6 w 10"/>
                  <a:gd name="T11" fmla="*/ 9 h 11"/>
                  <a:gd name="T12" fmla="*/ 8 w 10"/>
                  <a:gd name="T13" fmla="*/ 6 h 11"/>
                  <a:gd name="T14" fmla="*/ 8 w 10"/>
                  <a:gd name="T15" fmla="*/ 6 h 11"/>
                  <a:gd name="T16" fmla="*/ 10 w 10"/>
                  <a:gd name="T17" fmla="*/ 7 h 11"/>
                  <a:gd name="T18" fmla="*/ 7 w 10"/>
                  <a:gd name="T19" fmla="*/ 10 h 11"/>
                  <a:gd name="T20" fmla="*/ 6 w 10"/>
                  <a:gd name="T21" fmla="*/ 11 h 11"/>
                  <a:gd name="T22" fmla="*/ 0 w 10"/>
                  <a:gd name="T23" fmla="*/ 4 h 1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0" h="11">
                    <a:moveTo>
                      <a:pt x="0" y="4"/>
                    </a:moveTo>
                    <a:lnTo>
                      <a:pt x="4" y="0"/>
                    </a:lnTo>
                    <a:lnTo>
                      <a:pt x="6" y="2"/>
                    </a:lnTo>
                    <a:lnTo>
                      <a:pt x="1" y="4"/>
                    </a:lnTo>
                    <a:lnTo>
                      <a:pt x="6" y="9"/>
                    </a:lnTo>
                    <a:lnTo>
                      <a:pt x="8" y="6"/>
                    </a:lnTo>
                    <a:lnTo>
                      <a:pt x="10" y="7"/>
                    </a:lnTo>
                    <a:lnTo>
                      <a:pt x="7" y="10"/>
                    </a:lnTo>
                    <a:lnTo>
                      <a:pt x="6" y="11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62" name="Freeform 485"/>
              <p:cNvSpPr>
                <a:spLocks/>
              </p:cNvSpPr>
              <p:nvPr/>
            </p:nvSpPr>
            <p:spPr bwMode="auto">
              <a:xfrm>
                <a:off x="5646" y="2309"/>
                <a:ext cx="9" cy="15"/>
              </a:xfrm>
              <a:custGeom>
                <a:avLst/>
                <a:gdLst>
                  <a:gd name="T0" fmla="*/ 0 w 9"/>
                  <a:gd name="T1" fmla="*/ 0 h 15"/>
                  <a:gd name="T2" fmla="*/ 3 w 9"/>
                  <a:gd name="T3" fmla="*/ 0 h 15"/>
                  <a:gd name="T4" fmla="*/ 3 w 9"/>
                  <a:gd name="T5" fmla="*/ 0 h 15"/>
                  <a:gd name="T6" fmla="*/ 4 w 9"/>
                  <a:gd name="T7" fmla="*/ 8 h 15"/>
                  <a:gd name="T8" fmla="*/ 9 w 9"/>
                  <a:gd name="T9" fmla="*/ 15 h 15"/>
                  <a:gd name="T10" fmla="*/ 7 w 9"/>
                  <a:gd name="T11" fmla="*/ 15 h 15"/>
                  <a:gd name="T12" fmla="*/ 7 w 9"/>
                  <a:gd name="T13" fmla="*/ 15 h 15"/>
                  <a:gd name="T14" fmla="*/ 3 w 9"/>
                  <a:gd name="T15" fmla="*/ 8 h 15"/>
                  <a:gd name="T16" fmla="*/ 0 w 9"/>
                  <a:gd name="T17" fmla="*/ 0 h 15"/>
                  <a:gd name="T18" fmla="*/ 0 w 9"/>
                  <a:gd name="T19" fmla="*/ 0 h 1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9" h="15">
                    <a:moveTo>
                      <a:pt x="0" y="0"/>
                    </a:moveTo>
                    <a:lnTo>
                      <a:pt x="3" y="0"/>
                    </a:lnTo>
                    <a:lnTo>
                      <a:pt x="4" y="8"/>
                    </a:lnTo>
                    <a:lnTo>
                      <a:pt x="9" y="15"/>
                    </a:lnTo>
                    <a:lnTo>
                      <a:pt x="7" y="15"/>
                    </a:lnTo>
                    <a:lnTo>
                      <a:pt x="3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63" name="Freeform 486"/>
              <p:cNvSpPr>
                <a:spLocks/>
              </p:cNvSpPr>
              <p:nvPr/>
            </p:nvSpPr>
            <p:spPr bwMode="auto">
              <a:xfrm>
                <a:off x="5646" y="2267"/>
                <a:ext cx="14" cy="14"/>
              </a:xfrm>
              <a:custGeom>
                <a:avLst/>
                <a:gdLst>
                  <a:gd name="T0" fmla="*/ 0 w 14"/>
                  <a:gd name="T1" fmla="*/ 8 h 14"/>
                  <a:gd name="T2" fmla="*/ 9 w 14"/>
                  <a:gd name="T3" fmla="*/ 0 h 14"/>
                  <a:gd name="T4" fmla="*/ 14 w 14"/>
                  <a:gd name="T5" fmla="*/ 5 h 14"/>
                  <a:gd name="T6" fmla="*/ 14 w 14"/>
                  <a:gd name="T7" fmla="*/ 5 h 14"/>
                  <a:gd name="T8" fmla="*/ 14 w 14"/>
                  <a:gd name="T9" fmla="*/ 7 h 14"/>
                  <a:gd name="T10" fmla="*/ 9 w 14"/>
                  <a:gd name="T11" fmla="*/ 3 h 14"/>
                  <a:gd name="T12" fmla="*/ 3 w 14"/>
                  <a:gd name="T13" fmla="*/ 8 h 14"/>
                  <a:gd name="T14" fmla="*/ 7 w 14"/>
                  <a:gd name="T15" fmla="*/ 12 h 14"/>
                  <a:gd name="T16" fmla="*/ 7 w 14"/>
                  <a:gd name="T17" fmla="*/ 12 h 14"/>
                  <a:gd name="T18" fmla="*/ 6 w 14"/>
                  <a:gd name="T19" fmla="*/ 14 h 14"/>
                  <a:gd name="T20" fmla="*/ 0 w 14"/>
                  <a:gd name="T21" fmla="*/ 8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4" h="14">
                    <a:moveTo>
                      <a:pt x="0" y="8"/>
                    </a:moveTo>
                    <a:lnTo>
                      <a:pt x="9" y="0"/>
                    </a:lnTo>
                    <a:lnTo>
                      <a:pt x="14" y="5"/>
                    </a:lnTo>
                    <a:lnTo>
                      <a:pt x="14" y="7"/>
                    </a:lnTo>
                    <a:lnTo>
                      <a:pt x="9" y="3"/>
                    </a:lnTo>
                    <a:lnTo>
                      <a:pt x="3" y="8"/>
                    </a:lnTo>
                    <a:lnTo>
                      <a:pt x="7" y="12"/>
                    </a:lnTo>
                    <a:lnTo>
                      <a:pt x="6" y="14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64" name="Freeform 487"/>
              <p:cNvSpPr>
                <a:spLocks/>
              </p:cNvSpPr>
              <p:nvPr/>
            </p:nvSpPr>
            <p:spPr bwMode="auto">
              <a:xfrm>
                <a:off x="5646" y="2326"/>
                <a:ext cx="14" cy="14"/>
              </a:xfrm>
              <a:custGeom>
                <a:avLst/>
                <a:gdLst>
                  <a:gd name="T0" fmla="*/ 9 w 14"/>
                  <a:gd name="T1" fmla="*/ 14 h 14"/>
                  <a:gd name="T2" fmla="*/ 0 w 14"/>
                  <a:gd name="T3" fmla="*/ 5 h 14"/>
                  <a:gd name="T4" fmla="*/ 6 w 14"/>
                  <a:gd name="T5" fmla="*/ 0 h 14"/>
                  <a:gd name="T6" fmla="*/ 6 w 14"/>
                  <a:gd name="T7" fmla="*/ 0 h 14"/>
                  <a:gd name="T8" fmla="*/ 7 w 14"/>
                  <a:gd name="T9" fmla="*/ 1 h 14"/>
                  <a:gd name="T10" fmla="*/ 3 w 14"/>
                  <a:gd name="T11" fmla="*/ 5 h 14"/>
                  <a:gd name="T12" fmla="*/ 9 w 14"/>
                  <a:gd name="T13" fmla="*/ 12 h 14"/>
                  <a:gd name="T14" fmla="*/ 10 w 14"/>
                  <a:gd name="T15" fmla="*/ 11 h 14"/>
                  <a:gd name="T16" fmla="*/ 13 w 14"/>
                  <a:gd name="T17" fmla="*/ 8 h 14"/>
                  <a:gd name="T18" fmla="*/ 13 w 14"/>
                  <a:gd name="T19" fmla="*/ 8 h 14"/>
                  <a:gd name="T20" fmla="*/ 14 w 14"/>
                  <a:gd name="T21" fmla="*/ 8 h 14"/>
                  <a:gd name="T22" fmla="*/ 10 w 14"/>
                  <a:gd name="T23" fmla="*/ 14 h 14"/>
                  <a:gd name="T24" fmla="*/ 9 w 14"/>
                  <a:gd name="T25" fmla="*/ 14 h 1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4" h="14">
                    <a:moveTo>
                      <a:pt x="9" y="14"/>
                    </a:moveTo>
                    <a:lnTo>
                      <a:pt x="0" y="5"/>
                    </a:lnTo>
                    <a:lnTo>
                      <a:pt x="6" y="0"/>
                    </a:lnTo>
                    <a:lnTo>
                      <a:pt x="7" y="1"/>
                    </a:lnTo>
                    <a:lnTo>
                      <a:pt x="3" y="5"/>
                    </a:lnTo>
                    <a:lnTo>
                      <a:pt x="9" y="12"/>
                    </a:lnTo>
                    <a:lnTo>
                      <a:pt x="10" y="11"/>
                    </a:lnTo>
                    <a:lnTo>
                      <a:pt x="13" y="8"/>
                    </a:lnTo>
                    <a:lnTo>
                      <a:pt x="14" y="8"/>
                    </a:lnTo>
                    <a:lnTo>
                      <a:pt x="10" y="14"/>
                    </a:lnTo>
                    <a:lnTo>
                      <a:pt x="9" y="1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65" name="Freeform 488"/>
              <p:cNvSpPr>
                <a:spLocks/>
              </p:cNvSpPr>
              <p:nvPr/>
            </p:nvSpPr>
            <p:spPr bwMode="auto">
              <a:xfrm>
                <a:off x="5646" y="2298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0 w 3"/>
                  <a:gd name="T3" fmla="*/ 1 h 1"/>
                  <a:gd name="T4" fmla="*/ 0 w 3"/>
                  <a:gd name="T5" fmla="*/ 1 h 1"/>
                  <a:gd name="T6" fmla="*/ 2 w 3"/>
                  <a:gd name="T7" fmla="*/ 0 h 1"/>
                  <a:gd name="T8" fmla="*/ 3 w 3"/>
                  <a:gd name="T9" fmla="*/ 0 h 1"/>
                  <a:gd name="T10" fmla="*/ 3 w 3"/>
                  <a:gd name="T11" fmla="*/ 0 h 1"/>
                  <a:gd name="T12" fmla="*/ 3 w 3"/>
                  <a:gd name="T13" fmla="*/ 1 h 1"/>
                  <a:gd name="T14" fmla="*/ 3 w 3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1">
                    <a:moveTo>
                      <a:pt x="3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66" name="Freeform 489"/>
              <p:cNvSpPr>
                <a:spLocks/>
              </p:cNvSpPr>
              <p:nvPr/>
            </p:nvSpPr>
            <p:spPr bwMode="auto">
              <a:xfrm>
                <a:off x="5646" y="2299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2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67" name="Freeform 490"/>
              <p:cNvSpPr>
                <a:spLocks/>
              </p:cNvSpPr>
              <p:nvPr/>
            </p:nvSpPr>
            <p:spPr bwMode="auto">
              <a:xfrm>
                <a:off x="5646" y="2307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2 h 2"/>
                  <a:gd name="T4" fmla="*/ 0 w 3"/>
                  <a:gd name="T5" fmla="*/ 0 h 2"/>
                  <a:gd name="T6" fmla="*/ 2 w 3"/>
                  <a:gd name="T7" fmla="*/ 0 h 2"/>
                  <a:gd name="T8" fmla="*/ 2 w 3"/>
                  <a:gd name="T9" fmla="*/ 0 h 2"/>
                  <a:gd name="T10" fmla="*/ 3 w 3"/>
                  <a:gd name="T11" fmla="*/ 2 h 2"/>
                  <a:gd name="T12" fmla="*/ 0 w 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68" name="Freeform 491"/>
              <p:cNvSpPr>
                <a:spLocks/>
              </p:cNvSpPr>
              <p:nvPr/>
            </p:nvSpPr>
            <p:spPr bwMode="auto">
              <a:xfrm>
                <a:off x="5645" y="2298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1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69" name="Freeform 492"/>
              <p:cNvSpPr>
                <a:spLocks/>
              </p:cNvSpPr>
              <p:nvPr/>
            </p:nvSpPr>
            <p:spPr bwMode="auto">
              <a:xfrm>
                <a:off x="5645" y="2309"/>
                <a:ext cx="8" cy="17"/>
              </a:xfrm>
              <a:custGeom>
                <a:avLst/>
                <a:gdLst>
                  <a:gd name="T0" fmla="*/ 0 w 8"/>
                  <a:gd name="T1" fmla="*/ 0 h 17"/>
                  <a:gd name="T2" fmla="*/ 1 w 8"/>
                  <a:gd name="T3" fmla="*/ 0 h 17"/>
                  <a:gd name="T4" fmla="*/ 1 w 8"/>
                  <a:gd name="T5" fmla="*/ 0 h 17"/>
                  <a:gd name="T6" fmla="*/ 4 w 8"/>
                  <a:gd name="T7" fmla="*/ 8 h 17"/>
                  <a:gd name="T8" fmla="*/ 8 w 8"/>
                  <a:gd name="T9" fmla="*/ 15 h 17"/>
                  <a:gd name="T10" fmla="*/ 7 w 8"/>
                  <a:gd name="T11" fmla="*/ 17 h 17"/>
                  <a:gd name="T12" fmla="*/ 7 w 8"/>
                  <a:gd name="T13" fmla="*/ 17 h 17"/>
                  <a:gd name="T14" fmla="*/ 3 w 8"/>
                  <a:gd name="T15" fmla="*/ 10 h 17"/>
                  <a:gd name="T16" fmla="*/ 0 w 8"/>
                  <a:gd name="T17" fmla="*/ 0 h 17"/>
                  <a:gd name="T18" fmla="*/ 0 w 8"/>
                  <a:gd name="T19" fmla="*/ 0 h 1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8" h="17">
                    <a:moveTo>
                      <a:pt x="0" y="0"/>
                    </a:moveTo>
                    <a:lnTo>
                      <a:pt x="1" y="0"/>
                    </a:lnTo>
                    <a:lnTo>
                      <a:pt x="4" y="8"/>
                    </a:lnTo>
                    <a:lnTo>
                      <a:pt x="8" y="15"/>
                    </a:lnTo>
                    <a:lnTo>
                      <a:pt x="7" y="17"/>
                    </a:lnTo>
                    <a:lnTo>
                      <a:pt x="3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70" name="Freeform 493"/>
              <p:cNvSpPr>
                <a:spLocks/>
              </p:cNvSpPr>
              <p:nvPr/>
            </p:nvSpPr>
            <p:spPr bwMode="auto">
              <a:xfrm>
                <a:off x="5646" y="2306"/>
                <a:ext cx="2" cy="1"/>
              </a:xfrm>
              <a:custGeom>
                <a:avLst/>
                <a:gdLst>
                  <a:gd name="T0" fmla="*/ 0 w 2"/>
                  <a:gd name="T1" fmla="*/ 1 h 1"/>
                  <a:gd name="T2" fmla="*/ 0 w 2"/>
                  <a:gd name="T3" fmla="*/ 1 h 1"/>
                  <a:gd name="T4" fmla="*/ 0 w 2"/>
                  <a:gd name="T5" fmla="*/ 0 h 1"/>
                  <a:gd name="T6" fmla="*/ 2 w 2"/>
                  <a:gd name="T7" fmla="*/ 0 h 1"/>
                  <a:gd name="T8" fmla="*/ 2 w 2"/>
                  <a:gd name="T9" fmla="*/ 0 h 1"/>
                  <a:gd name="T10" fmla="*/ 2 w 2"/>
                  <a:gd name="T11" fmla="*/ 1 h 1"/>
                  <a:gd name="T12" fmla="*/ 0 w 2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71" name="Freeform 494"/>
              <p:cNvSpPr>
                <a:spLocks/>
              </p:cNvSpPr>
              <p:nvPr/>
            </p:nvSpPr>
            <p:spPr bwMode="auto">
              <a:xfrm>
                <a:off x="5645" y="2307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1 w 1"/>
                  <a:gd name="T3" fmla="*/ 0 h 2"/>
                  <a:gd name="T4" fmla="*/ 1 w 1"/>
                  <a:gd name="T5" fmla="*/ 0 h 2"/>
                  <a:gd name="T6" fmla="*/ 1 w 1"/>
                  <a:gd name="T7" fmla="*/ 2 h 2"/>
                  <a:gd name="T8" fmla="*/ 0 w 1"/>
                  <a:gd name="T9" fmla="*/ 2 h 2"/>
                  <a:gd name="T10" fmla="*/ 0 w 1"/>
                  <a:gd name="T11" fmla="*/ 2 h 2"/>
                  <a:gd name="T12" fmla="*/ 0 w 1"/>
                  <a:gd name="T13" fmla="*/ 0 h 2"/>
                  <a:gd name="T14" fmla="*/ 0 w 1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72" name="Freeform 495"/>
              <p:cNvSpPr>
                <a:spLocks/>
              </p:cNvSpPr>
              <p:nvPr/>
            </p:nvSpPr>
            <p:spPr bwMode="auto">
              <a:xfrm>
                <a:off x="5645" y="229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73" name="Freeform 496"/>
              <p:cNvSpPr>
                <a:spLocks/>
              </p:cNvSpPr>
              <p:nvPr/>
            </p:nvSpPr>
            <p:spPr bwMode="auto">
              <a:xfrm>
                <a:off x="5645" y="2306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1 w 1"/>
                  <a:gd name="T13" fmla="*/ 1 h 1"/>
                  <a:gd name="T14" fmla="*/ 1 w 1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74" name="Freeform 497"/>
              <p:cNvSpPr>
                <a:spLocks/>
              </p:cNvSpPr>
              <p:nvPr/>
            </p:nvSpPr>
            <p:spPr bwMode="auto">
              <a:xfrm>
                <a:off x="5639" y="2307"/>
                <a:ext cx="6" cy="2"/>
              </a:xfrm>
              <a:custGeom>
                <a:avLst/>
                <a:gdLst>
                  <a:gd name="T0" fmla="*/ 6 w 6"/>
                  <a:gd name="T1" fmla="*/ 0 h 2"/>
                  <a:gd name="T2" fmla="*/ 6 w 6"/>
                  <a:gd name="T3" fmla="*/ 0 h 2"/>
                  <a:gd name="T4" fmla="*/ 6 w 6"/>
                  <a:gd name="T5" fmla="*/ 2 h 2"/>
                  <a:gd name="T6" fmla="*/ 0 w 6"/>
                  <a:gd name="T7" fmla="*/ 2 h 2"/>
                  <a:gd name="T8" fmla="*/ 0 w 6"/>
                  <a:gd name="T9" fmla="*/ 0 h 2"/>
                  <a:gd name="T10" fmla="*/ 2 w 6"/>
                  <a:gd name="T11" fmla="*/ 0 h 2"/>
                  <a:gd name="T12" fmla="*/ 6 w 6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2">
                    <a:moveTo>
                      <a:pt x="6" y="0"/>
                    </a:moveTo>
                    <a:lnTo>
                      <a:pt x="6" y="0"/>
                    </a:lnTo>
                    <a:lnTo>
                      <a:pt x="6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3375" name="Picture 498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34" y="2256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376" name="Freeform 499"/>
              <p:cNvSpPr>
                <a:spLocks/>
              </p:cNvSpPr>
              <p:nvPr/>
            </p:nvSpPr>
            <p:spPr bwMode="auto">
              <a:xfrm>
                <a:off x="5639" y="2299"/>
                <a:ext cx="6" cy="8"/>
              </a:xfrm>
              <a:custGeom>
                <a:avLst/>
                <a:gdLst>
                  <a:gd name="T0" fmla="*/ 6 w 6"/>
                  <a:gd name="T1" fmla="*/ 0 h 8"/>
                  <a:gd name="T2" fmla="*/ 6 w 6"/>
                  <a:gd name="T3" fmla="*/ 0 h 8"/>
                  <a:gd name="T4" fmla="*/ 6 w 6"/>
                  <a:gd name="T5" fmla="*/ 1 h 8"/>
                  <a:gd name="T6" fmla="*/ 2 w 6"/>
                  <a:gd name="T7" fmla="*/ 1 h 8"/>
                  <a:gd name="T8" fmla="*/ 2 w 6"/>
                  <a:gd name="T9" fmla="*/ 7 h 8"/>
                  <a:gd name="T10" fmla="*/ 6 w 6"/>
                  <a:gd name="T11" fmla="*/ 7 h 8"/>
                  <a:gd name="T12" fmla="*/ 6 w 6"/>
                  <a:gd name="T13" fmla="*/ 7 h 8"/>
                  <a:gd name="T14" fmla="*/ 6 w 6"/>
                  <a:gd name="T15" fmla="*/ 8 h 8"/>
                  <a:gd name="T16" fmla="*/ 2 w 6"/>
                  <a:gd name="T17" fmla="*/ 8 h 8"/>
                  <a:gd name="T18" fmla="*/ 0 w 6"/>
                  <a:gd name="T19" fmla="*/ 8 h 8"/>
                  <a:gd name="T20" fmla="*/ 0 w 6"/>
                  <a:gd name="T21" fmla="*/ 0 h 8"/>
                  <a:gd name="T22" fmla="*/ 6 w 6"/>
                  <a:gd name="T23" fmla="*/ 0 h 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6" h="8">
                    <a:moveTo>
                      <a:pt x="6" y="0"/>
                    </a:moveTo>
                    <a:lnTo>
                      <a:pt x="6" y="0"/>
                    </a:lnTo>
                    <a:lnTo>
                      <a:pt x="6" y="1"/>
                    </a:lnTo>
                    <a:lnTo>
                      <a:pt x="2" y="1"/>
                    </a:lnTo>
                    <a:lnTo>
                      <a:pt x="2" y="7"/>
                    </a:lnTo>
                    <a:lnTo>
                      <a:pt x="6" y="7"/>
                    </a:lnTo>
                    <a:lnTo>
                      <a:pt x="6" y="8"/>
                    </a:lnTo>
                    <a:lnTo>
                      <a:pt x="2" y="8"/>
                    </a:lnTo>
                    <a:lnTo>
                      <a:pt x="0" y="8"/>
                    </a:lnTo>
                    <a:lnTo>
                      <a:pt x="0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77" name="Freeform 500"/>
              <p:cNvSpPr>
                <a:spLocks/>
              </p:cNvSpPr>
              <p:nvPr/>
            </p:nvSpPr>
            <p:spPr bwMode="auto">
              <a:xfrm>
                <a:off x="5636" y="2298"/>
                <a:ext cx="9" cy="11"/>
              </a:xfrm>
              <a:custGeom>
                <a:avLst/>
                <a:gdLst>
                  <a:gd name="T0" fmla="*/ 3 w 9"/>
                  <a:gd name="T1" fmla="*/ 9 h 11"/>
                  <a:gd name="T2" fmla="*/ 3 w 9"/>
                  <a:gd name="T3" fmla="*/ 11 h 11"/>
                  <a:gd name="T4" fmla="*/ 0 w 9"/>
                  <a:gd name="T5" fmla="*/ 11 h 11"/>
                  <a:gd name="T6" fmla="*/ 0 w 9"/>
                  <a:gd name="T7" fmla="*/ 0 h 11"/>
                  <a:gd name="T8" fmla="*/ 9 w 9"/>
                  <a:gd name="T9" fmla="*/ 0 h 11"/>
                  <a:gd name="T10" fmla="*/ 9 w 9"/>
                  <a:gd name="T11" fmla="*/ 0 h 11"/>
                  <a:gd name="T12" fmla="*/ 9 w 9"/>
                  <a:gd name="T13" fmla="*/ 1 h 11"/>
                  <a:gd name="T14" fmla="*/ 3 w 9"/>
                  <a:gd name="T15" fmla="*/ 1 h 11"/>
                  <a:gd name="T16" fmla="*/ 3 w 9"/>
                  <a:gd name="T17" fmla="*/ 9 h 1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9" h="11">
                    <a:moveTo>
                      <a:pt x="3" y="9"/>
                    </a:moveTo>
                    <a:lnTo>
                      <a:pt x="3" y="11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9" y="0"/>
                    </a:lnTo>
                    <a:lnTo>
                      <a:pt x="9" y="1"/>
                    </a:lnTo>
                    <a:lnTo>
                      <a:pt x="3" y="1"/>
                    </a:lnTo>
                    <a:lnTo>
                      <a:pt x="3" y="9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78" name="Freeform 501"/>
              <p:cNvSpPr>
                <a:spLocks/>
              </p:cNvSpPr>
              <p:nvPr/>
            </p:nvSpPr>
            <p:spPr bwMode="auto">
              <a:xfrm>
                <a:off x="4793" y="2302"/>
                <a:ext cx="41" cy="22"/>
              </a:xfrm>
              <a:custGeom>
                <a:avLst/>
                <a:gdLst>
                  <a:gd name="T0" fmla="*/ 20 w 41"/>
                  <a:gd name="T1" fmla="*/ 0 h 22"/>
                  <a:gd name="T2" fmla="*/ 41 w 41"/>
                  <a:gd name="T3" fmla="*/ 0 h 22"/>
                  <a:gd name="T4" fmla="*/ 31 w 41"/>
                  <a:gd name="T5" fmla="*/ 11 h 22"/>
                  <a:gd name="T6" fmla="*/ 20 w 41"/>
                  <a:gd name="T7" fmla="*/ 22 h 22"/>
                  <a:gd name="T8" fmla="*/ 10 w 41"/>
                  <a:gd name="T9" fmla="*/ 11 h 22"/>
                  <a:gd name="T10" fmla="*/ 0 w 41"/>
                  <a:gd name="T11" fmla="*/ 0 h 22"/>
                  <a:gd name="T12" fmla="*/ 20 w 41"/>
                  <a:gd name="T13" fmla="*/ 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22">
                    <a:moveTo>
                      <a:pt x="20" y="0"/>
                    </a:moveTo>
                    <a:lnTo>
                      <a:pt x="41" y="0"/>
                    </a:lnTo>
                    <a:lnTo>
                      <a:pt x="31" y="11"/>
                    </a:lnTo>
                    <a:lnTo>
                      <a:pt x="20" y="22"/>
                    </a:lnTo>
                    <a:lnTo>
                      <a:pt x="10" y="11"/>
                    </a:lnTo>
                    <a:lnTo>
                      <a:pt x="0" y="0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79" name="Freeform 502"/>
              <p:cNvSpPr>
                <a:spLocks/>
              </p:cNvSpPr>
              <p:nvPr/>
            </p:nvSpPr>
            <p:spPr bwMode="auto">
              <a:xfrm>
                <a:off x="5031" y="2302"/>
                <a:ext cx="41" cy="22"/>
              </a:xfrm>
              <a:custGeom>
                <a:avLst/>
                <a:gdLst>
                  <a:gd name="T0" fmla="*/ 21 w 41"/>
                  <a:gd name="T1" fmla="*/ 0 h 22"/>
                  <a:gd name="T2" fmla="*/ 41 w 41"/>
                  <a:gd name="T3" fmla="*/ 0 h 22"/>
                  <a:gd name="T4" fmla="*/ 31 w 41"/>
                  <a:gd name="T5" fmla="*/ 11 h 22"/>
                  <a:gd name="T6" fmla="*/ 21 w 41"/>
                  <a:gd name="T7" fmla="*/ 22 h 22"/>
                  <a:gd name="T8" fmla="*/ 10 w 41"/>
                  <a:gd name="T9" fmla="*/ 11 h 22"/>
                  <a:gd name="T10" fmla="*/ 0 w 41"/>
                  <a:gd name="T11" fmla="*/ 0 h 22"/>
                  <a:gd name="T12" fmla="*/ 21 w 41"/>
                  <a:gd name="T13" fmla="*/ 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22">
                    <a:moveTo>
                      <a:pt x="21" y="0"/>
                    </a:moveTo>
                    <a:lnTo>
                      <a:pt x="41" y="0"/>
                    </a:lnTo>
                    <a:lnTo>
                      <a:pt x="31" y="11"/>
                    </a:lnTo>
                    <a:lnTo>
                      <a:pt x="21" y="22"/>
                    </a:lnTo>
                    <a:lnTo>
                      <a:pt x="10" y="11"/>
                    </a:lnTo>
                    <a:lnTo>
                      <a:pt x="0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0" name="Freeform 503"/>
              <p:cNvSpPr>
                <a:spLocks/>
              </p:cNvSpPr>
              <p:nvPr/>
            </p:nvSpPr>
            <p:spPr bwMode="auto">
              <a:xfrm>
                <a:off x="5288" y="2302"/>
                <a:ext cx="41" cy="22"/>
              </a:xfrm>
              <a:custGeom>
                <a:avLst/>
                <a:gdLst>
                  <a:gd name="T0" fmla="*/ 21 w 41"/>
                  <a:gd name="T1" fmla="*/ 0 h 22"/>
                  <a:gd name="T2" fmla="*/ 41 w 41"/>
                  <a:gd name="T3" fmla="*/ 0 h 22"/>
                  <a:gd name="T4" fmla="*/ 31 w 41"/>
                  <a:gd name="T5" fmla="*/ 11 h 22"/>
                  <a:gd name="T6" fmla="*/ 21 w 41"/>
                  <a:gd name="T7" fmla="*/ 22 h 22"/>
                  <a:gd name="T8" fmla="*/ 11 w 41"/>
                  <a:gd name="T9" fmla="*/ 11 h 22"/>
                  <a:gd name="T10" fmla="*/ 0 w 41"/>
                  <a:gd name="T11" fmla="*/ 0 h 22"/>
                  <a:gd name="T12" fmla="*/ 21 w 41"/>
                  <a:gd name="T13" fmla="*/ 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22">
                    <a:moveTo>
                      <a:pt x="21" y="0"/>
                    </a:moveTo>
                    <a:lnTo>
                      <a:pt x="41" y="0"/>
                    </a:lnTo>
                    <a:lnTo>
                      <a:pt x="31" y="11"/>
                    </a:lnTo>
                    <a:lnTo>
                      <a:pt x="21" y="22"/>
                    </a:lnTo>
                    <a:lnTo>
                      <a:pt x="11" y="11"/>
                    </a:lnTo>
                    <a:lnTo>
                      <a:pt x="0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1" name="Freeform 504"/>
              <p:cNvSpPr>
                <a:spLocks/>
              </p:cNvSpPr>
              <p:nvPr/>
            </p:nvSpPr>
            <p:spPr bwMode="auto">
              <a:xfrm>
                <a:off x="5527" y="2300"/>
                <a:ext cx="41" cy="23"/>
              </a:xfrm>
              <a:custGeom>
                <a:avLst/>
                <a:gdLst>
                  <a:gd name="T0" fmla="*/ 21 w 41"/>
                  <a:gd name="T1" fmla="*/ 0 h 23"/>
                  <a:gd name="T2" fmla="*/ 41 w 41"/>
                  <a:gd name="T3" fmla="*/ 0 h 23"/>
                  <a:gd name="T4" fmla="*/ 31 w 41"/>
                  <a:gd name="T5" fmla="*/ 12 h 23"/>
                  <a:gd name="T6" fmla="*/ 21 w 41"/>
                  <a:gd name="T7" fmla="*/ 23 h 23"/>
                  <a:gd name="T8" fmla="*/ 11 w 41"/>
                  <a:gd name="T9" fmla="*/ 12 h 23"/>
                  <a:gd name="T10" fmla="*/ 0 w 41"/>
                  <a:gd name="T11" fmla="*/ 0 h 23"/>
                  <a:gd name="T12" fmla="*/ 21 w 41"/>
                  <a:gd name="T13" fmla="*/ 0 h 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23">
                    <a:moveTo>
                      <a:pt x="21" y="0"/>
                    </a:moveTo>
                    <a:lnTo>
                      <a:pt x="41" y="0"/>
                    </a:lnTo>
                    <a:lnTo>
                      <a:pt x="31" y="12"/>
                    </a:lnTo>
                    <a:lnTo>
                      <a:pt x="21" y="23"/>
                    </a:lnTo>
                    <a:lnTo>
                      <a:pt x="11" y="12"/>
                    </a:lnTo>
                    <a:lnTo>
                      <a:pt x="0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2" name="Freeform 505"/>
              <p:cNvSpPr>
                <a:spLocks/>
              </p:cNvSpPr>
              <p:nvPr/>
            </p:nvSpPr>
            <p:spPr bwMode="auto">
              <a:xfrm>
                <a:off x="2074" y="2369"/>
                <a:ext cx="3686" cy="34"/>
              </a:xfrm>
              <a:custGeom>
                <a:avLst/>
                <a:gdLst>
                  <a:gd name="T0" fmla="*/ 3686 w 3686"/>
                  <a:gd name="T1" fmla="*/ 0 h 34"/>
                  <a:gd name="T2" fmla="*/ 3686 w 3686"/>
                  <a:gd name="T3" fmla="*/ 34 h 34"/>
                  <a:gd name="T4" fmla="*/ 0 w 3686"/>
                  <a:gd name="T5" fmla="*/ 34 h 34"/>
                  <a:gd name="T6" fmla="*/ 0 w 3686"/>
                  <a:gd name="T7" fmla="*/ 31 h 34"/>
                  <a:gd name="T8" fmla="*/ 3683 w 3686"/>
                  <a:gd name="T9" fmla="*/ 31 h 34"/>
                  <a:gd name="T10" fmla="*/ 3683 w 3686"/>
                  <a:gd name="T11" fmla="*/ 3 h 34"/>
                  <a:gd name="T12" fmla="*/ 0 w 3686"/>
                  <a:gd name="T13" fmla="*/ 3 h 34"/>
                  <a:gd name="T14" fmla="*/ 0 w 3686"/>
                  <a:gd name="T15" fmla="*/ 0 h 34"/>
                  <a:gd name="T16" fmla="*/ 3686 w 3686"/>
                  <a:gd name="T17" fmla="*/ 0 h 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686" h="34">
                    <a:moveTo>
                      <a:pt x="3686" y="0"/>
                    </a:moveTo>
                    <a:lnTo>
                      <a:pt x="3686" y="34"/>
                    </a:lnTo>
                    <a:lnTo>
                      <a:pt x="0" y="34"/>
                    </a:lnTo>
                    <a:lnTo>
                      <a:pt x="0" y="31"/>
                    </a:lnTo>
                    <a:lnTo>
                      <a:pt x="3683" y="31"/>
                    </a:lnTo>
                    <a:lnTo>
                      <a:pt x="368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686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3" name="Freeform 506"/>
              <p:cNvSpPr>
                <a:spLocks/>
              </p:cNvSpPr>
              <p:nvPr/>
            </p:nvSpPr>
            <p:spPr bwMode="auto">
              <a:xfrm>
                <a:off x="2071" y="2372"/>
                <a:ext cx="3686" cy="28"/>
              </a:xfrm>
              <a:custGeom>
                <a:avLst/>
                <a:gdLst>
                  <a:gd name="T0" fmla="*/ 3686 w 3686"/>
                  <a:gd name="T1" fmla="*/ 0 h 28"/>
                  <a:gd name="T2" fmla="*/ 3686 w 3686"/>
                  <a:gd name="T3" fmla="*/ 28 h 28"/>
                  <a:gd name="T4" fmla="*/ 3 w 3686"/>
                  <a:gd name="T5" fmla="*/ 28 h 28"/>
                  <a:gd name="T6" fmla="*/ 0 w 3686"/>
                  <a:gd name="T7" fmla="*/ 28 h 28"/>
                  <a:gd name="T8" fmla="*/ 0 w 3686"/>
                  <a:gd name="T9" fmla="*/ 25 h 28"/>
                  <a:gd name="T10" fmla="*/ 3683 w 3686"/>
                  <a:gd name="T11" fmla="*/ 25 h 28"/>
                  <a:gd name="T12" fmla="*/ 3683 w 3686"/>
                  <a:gd name="T13" fmla="*/ 3 h 28"/>
                  <a:gd name="T14" fmla="*/ 0 w 3686"/>
                  <a:gd name="T15" fmla="*/ 3 h 28"/>
                  <a:gd name="T16" fmla="*/ 0 w 3686"/>
                  <a:gd name="T17" fmla="*/ 0 h 28"/>
                  <a:gd name="T18" fmla="*/ 3 w 3686"/>
                  <a:gd name="T19" fmla="*/ 0 h 28"/>
                  <a:gd name="T20" fmla="*/ 3686 w 3686"/>
                  <a:gd name="T21" fmla="*/ 0 h 2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686" h="28">
                    <a:moveTo>
                      <a:pt x="3686" y="0"/>
                    </a:moveTo>
                    <a:lnTo>
                      <a:pt x="3686" y="28"/>
                    </a:lnTo>
                    <a:lnTo>
                      <a:pt x="3" y="28"/>
                    </a:lnTo>
                    <a:lnTo>
                      <a:pt x="0" y="28"/>
                    </a:lnTo>
                    <a:lnTo>
                      <a:pt x="0" y="25"/>
                    </a:lnTo>
                    <a:lnTo>
                      <a:pt x="3683" y="25"/>
                    </a:lnTo>
                    <a:lnTo>
                      <a:pt x="368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686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4" name="Rectangle 507"/>
              <p:cNvSpPr>
                <a:spLocks noChangeArrowheads="1"/>
              </p:cNvSpPr>
              <p:nvPr/>
            </p:nvSpPr>
            <p:spPr bwMode="auto">
              <a:xfrm>
                <a:off x="2071" y="2375"/>
                <a:ext cx="3683" cy="22"/>
              </a:xfrm>
              <a:prstGeom prst="rect">
                <a:avLst/>
              </a:prstGeom>
              <a:solidFill>
                <a:srgbClr val="D8E8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385" name="Rectangle 508"/>
              <p:cNvSpPr>
                <a:spLocks noChangeArrowheads="1"/>
              </p:cNvSpPr>
              <p:nvPr/>
            </p:nvSpPr>
            <p:spPr bwMode="auto">
              <a:xfrm>
                <a:off x="2071" y="2369"/>
                <a:ext cx="3" cy="3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386" name="Freeform 509"/>
              <p:cNvSpPr>
                <a:spLocks/>
              </p:cNvSpPr>
              <p:nvPr/>
            </p:nvSpPr>
            <p:spPr bwMode="auto">
              <a:xfrm>
                <a:off x="2068" y="2400"/>
                <a:ext cx="6" cy="3"/>
              </a:xfrm>
              <a:custGeom>
                <a:avLst/>
                <a:gdLst>
                  <a:gd name="T0" fmla="*/ 3 w 6"/>
                  <a:gd name="T1" fmla="*/ 0 h 3"/>
                  <a:gd name="T2" fmla="*/ 6 w 6"/>
                  <a:gd name="T3" fmla="*/ 0 h 3"/>
                  <a:gd name="T4" fmla="*/ 6 w 6"/>
                  <a:gd name="T5" fmla="*/ 3 h 3"/>
                  <a:gd name="T6" fmla="*/ 3 w 6"/>
                  <a:gd name="T7" fmla="*/ 3 h 3"/>
                  <a:gd name="T8" fmla="*/ 0 w 6"/>
                  <a:gd name="T9" fmla="*/ 3 h 3"/>
                  <a:gd name="T10" fmla="*/ 0 w 6"/>
                  <a:gd name="T11" fmla="*/ 0 h 3"/>
                  <a:gd name="T12" fmla="*/ 3 w 6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3">
                    <a:moveTo>
                      <a:pt x="3" y="0"/>
                    </a:moveTo>
                    <a:lnTo>
                      <a:pt x="6" y="0"/>
                    </a:lnTo>
                    <a:lnTo>
                      <a:pt x="6" y="3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7" name="Rectangle 510"/>
              <p:cNvSpPr>
                <a:spLocks noChangeArrowheads="1"/>
              </p:cNvSpPr>
              <p:nvPr/>
            </p:nvSpPr>
            <p:spPr bwMode="auto">
              <a:xfrm>
                <a:off x="2068" y="2369"/>
                <a:ext cx="3" cy="3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388" name="Freeform 511"/>
              <p:cNvSpPr>
                <a:spLocks/>
              </p:cNvSpPr>
              <p:nvPr/>
            </p:nvSpPr>
            <p:spPr bwMode="auto">
              <a:xfrm>
                <a:off x="1871" y="2260"/>
                <a:ext cx="197" cy="109"/>
              </a:xfrm>
              <a:custGeom>
                <a:avLst/>
                <a:gdLst>
                  <a:gd name="T0" fmla="*/ 197 w 197"/>
                  <a:gd name="T1" fmla="*/ 43 h 109"/>
                  <a:gd name="T2" fmla="*/ 197 w 197"/>
                  <a:gd name="T3" fmla="*/ 109 h 109"/>
                  <a:gd name="T4" fmla="*/ 0 w 197"/>
                  <a:gd name="T5" fmla="*/ 109 h 109"/>
                  <a:gd name="T6" fmla="*/ 0 w 197"/>
                  <a:gd name="T7" fmla="*/ 1 h 109"/>
                  <a:gd name="T8" fmla="*/ 0 w 197"/>
                  <a:gd name="T9" fmla="*/ 1 h 109"/>
                  <a:gd name="T10" fmla="*/ 0 w 197"/>
                  <a:gd name="T11" fmla="*/ 0 h 109"/>
                  <a:gd name="T12" fmla="*/ 0 w 197"/>
                  <a:gd name="T13" fmla="*/ 0 h 109"/>
                  <a:gd name="T14" fmla="*/ 191 w 197"/>
                  <a:gd name="T15" fmla="*/ 0 h 109"/>
                  <a:gd name="T16" fmla="*/ 191 w 197"/>
                  <a:gd name="T17" fmla="*/ 0 h 109"/>
                  <a:gd name="T18" fmla="*/ 193 w 197"/>
                  <a:gd name="T19" fmla="*/ 4 h 109"/>
                  <a:gd name="T20" fmla="*/ 193 w 197"/>
                  <a:gd name="T21" fmla="*/ 4 h 109"/>
                  <a:gd name="T22" fmla="*/ 196 w 197"/>
                  <a:gd name="T23" fmla="*/ 19 h 109"/>
                  <a:gd name="T24" fmla="*/ 197 w 197"/>
                  <a:gd name="T25" fmla="*/ 43 h 109"/>
                  <a:gd name="T26" fmla="*/ 197 w 197"/>
                  <a:gd name="T27" fmla="*/ 43 h 10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97" h="109">
                    <a:moveTo>
                      <a:pt x="197" y="43"/>
                    </a:moveTo>
                    <a:lnTo>
                      <a:pt x="197" y="109"/>
                    </a:lnTo>
                    <a:lnTo>
                      <a:pt x="0" y="109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91" y="0"/>
                    </a:lnTo>
                    <a:lnTo>
                      <a:pt x="193" y="4"/>
                    </a:lnTo>
                    <a:lnTo>
                      <a:pt x="196" y="19"/>
                    </a:lnTo>
                    <a:lnTo>
                      <a:pt x="197" y="43"/>
                    </a:lnTo>
                    <a:close/>
                  </a:path>
                </a:pathLst>
              </a:custGeom>
              <a:solidFill>
                <a:srgbClr val="E9F2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9" name="Freeform 512"/>
              <p:cNvSpPr>
                <a:spLocks/>
              </p:cNvSpPr>
              <p:nvPr/>
            </p:nvSpPr>
            <p:spPr bwMode="auto">
              <a:xfrm>
                <a:off x="2062" y="2258"/>
                <a:ext cx="0" cy="2"/>
              </a:xfrm>
              <a:custGeom>
                <a:avLst/>
                <a:gdLst>
                  <a:gd name="T0" fmla="*/ 0 h 2"/>
                  <a:gd name="T1" fmla="*/ 2 h 2"/>
                  <a:gd name="T2" fmla="*/ 2 h 2"/>
                  <a:gd name="T3" fmla="*/ 2 h 2"/>
                  <a:gd name="T4" fmla="*/ 0 h 2"/>
                  <a:gd name="T5" fmla="*/ 0 60000 65536"/>
                  <a:gd name="T6" fmla="*/ 0 60000 65536"/>
                  <a:gd name="T7" fmla="*/ 0 60000 65536"/>
                  <a:gd name="T8" fmla="*/ 0 60000 65536"/>
                  <a:gd name="T9" fmla="*/ 0 60000 65536"/>
                </a:gdLst>
                <a:ahLst/>
                <a:cxnLst>
                  <a:cxn ang="T5">
                    <a:pos x="0" y="T0"/>
                  </a:cxn>
                  <a:cxn ang="T6">
                    <a:pos x="0" y="T1"/>
                  </a:cxn>
                  <a:cxn ang="T7">
                    <a:pos x="0" y="T2"/>
                  </a:cxn>
                  <a:cxn ang="T8">
                    <a:pos x="0" y="T3"/>
                  </a:cxn>
                  <a:cxn ang="T9">
                    <a:pos x="0" y="T4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90" name="Rectangle 513"/>
              <p:cNvSpPr>
                <a:spLocks noChangeArrowheads="1"/>
              </p:cNvSpPr>
              <p:nvPr/>
            </p:nvSpPr>
            <p:spPr bwMode="auto">
              <a:xfrm>
                <a:off x="2062" y="2260"/>
                <a:ext cx="1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</p:grpSp>
        <p:sp>
          <p:nvSpPr>
            <p:cNvPr id="3090" name="Rectangle 515"/>
            <p:cNvSpPr>
              <a:spLocks noChangeArrowheads="1"/>
            </p:cNvSpPr>
            <p:nvPr/>
          </p:nvSpPr>
          <p:spPr bwMode="auto">
            <a:xfrm>
              <a:off x="2062" y="2260"/>
              <a:ext cx="1" cy="1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091" name="Rectangle 516"/>
            <p:cNvSpPr>
              <a:spLocks noChangeArrowheads="1"/>
            </p:cNvSpPr>
            <p:nvPr/>
          </p:nvSpPr>
          <p:spPr bwMode="auto">
            <a:xfrm>
              <a:off x="1871" y="2260"/>
              <a:ext cx="1" cy="1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092" name="Freeform 517"/>
            <p:cNvSpPr>
              <a:spLocks/>
            </p:cNvSpPr>
            <p:nvPr/>
          </p:nvSpPr>
          <p:spPr bwMode="auto">
            <a:xfrm>
              <a:off x="1871" y="2258"/>
              <a:ext cx="0" cy="2"/>
            </a:xfrm>
            <a:custGeom>
              <a:avLst/>
              <a:gdLst>
                <a:gd name="T0" fmla="*/ 2 h 2"/>
                <a:gd name="T1" fmla="*/ 2 h 2"/>
                <a:gd name="T2" fmla="*/ 2 h 2"/>
                <a:gd name="T3" fmla="*/ 2 h 2"/>
                <a:gd name="T4" fmla="*/ 2 h 2"/>
                <a:gd name="T5" fmla="*/ 0 h 2"/>
                <a:gd name="T6" fmla="*/ 0 h 2"/>
                <a:gd name="T7" fmla="*/ 0 h 2"/>
                <a:gd name="T8" fmla="*/ 2 h 2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9">
                  <a:pos x="0" y="T0"/>
                </a:cxn>
                <a:cxn ang="T10">
                  <a:pos x="0" y="T1"/>
                </a:cxn>
                <a:cxn ang="T11">
                  <a:pos x="0" y="T2"/>
                </a:cxn>
                <a:cxn ang="T12">
                  <a:pos x="0" y="T3"/>
                </a:cxn>
                <a:cxn ang="T13">
                  <a:pos x="0" y="T4"/>
                </a:cxn>
                <a:cxn ang="T14">
                  <a:pos x="0" y="T5"/>
                </a:cxn>
                <a:cxn ang="T15">
                  <a:pos x="0" y="T6"/>
                </a:cxn>
                <a:cxn ang="T16">
                  <a:pos x="0" y="T7"/>
                </a:cxn>
                <a:cxn ang="T17">
                  <a:pos x="0" y="T8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3" name="Rectangle 518"/>
            <p:cNvSpPr>
              <a:spLocks noChangeArrowheads="1"/>
            </p:cNvSpPr>
            <p:nvPr/>
          </p:nvSpPr>
          <p:spPr bwMode="auto">
            <a:xfrm>
              <a:off x="1871" y="2260"/>
              <a:ext cx="1" cy="1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094" name="Freeform 519"/>
            <p:cNvSpPr>
              <a:spLocks/>
            </p:cNvSpPr>
            <p:nvPr/>
          </p:nvSpPr>
          <p:spPr bwMode="auto">
            <a:xfrm>
              <a:off x="1871" y="2260"/>
              <a:ext cx="0" cy="0"/>
            </a:xfrm>
            <a:custGeom>
              <a:avLst/>
              <a:gdLst>
                <a:gd name="T0" fmla="*/ 0 60000 65536"/>
                <a:gd name="T1" fmla="*/ 0 60000 65536"/>
                <a:gd name="T2" fmla="*/ 0 60000 65536"/>
                <a:gd name="T3" fmla="*/ 0 60000 65536"/>
                <a:gd name="T4" fmla="*/ 0 60000 65536"/>
                <a:gd name="T5" fmla="*/ 0 60000 65536"/>
              </a:gdLst>
              <a:ahLst/>
              <a:cxnLst>
                <a:cxn ang="T0">
                  <a:pos x="0" y="0"/>
                </a:cxn>
                <a:cxn ang="T1">
                  <a:pos x="0" y="0"/>
                </a:cxn>
                <a:cxn ang="T2">
                  <a:pos x="0" y="0"/>
                </a:cxn>
                <a:cxn ang="T3">
                  <a:pos x="0" y="0"/>
                </a:cxn>
                <a:cxn ang="T4">
                  <a:pos x="0" y="0"/>
                </a:cxn>
                <a:cxn ang="T5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5" name="Freeform 520"/>
            <p:cNvSpPr>
              <a:spLocks/>
            </p:cNvSpPr>
            <p:nvPr/>
          </p:nvSpPr>
          <p:spPr bwMode="auto">
            <a:xfrm>
              <a:off x="1870" y="2254"/>
              <a:ext cx="204" cy="115"/>
            </a:xfrm>
            <a:custGeom>
              <a:avLst/>
              <a:gdLst>
                <a:gd name="T0" fmla="*/ 201 w 204"/>
                <a:gd name="T1" fmla="*/ 49 h 115"/>
                <a:gd name="T2" fmla="*/ 201 w 204"/>
                <a:gd name="T3" fmla="*/ 49 h 115"/>
                <a:gd name="T4" fmla="*/ 201 w 204"/>
                <a:gd name="T5" fmla="*/ 31 h 115"/>
                <a:gd name="T6" fmla="*/ 198 w 204"/>
                <a:gd name="T7" fmla="*/ 16 h 115"/>
                <a:gd name="T8" fmla="*/ 197 w 204"/>
                <a:gd name="T9" fmla="*/ 6 h 115"/>
                <a:gd name="T10" fmla="*/ 194 w 204"/>
                <a:gd name="T11" fmla="*/ 3 h 115"/>
                <a:gd name="T12" fmla="*/ 192 w 204"/>
                <a:gd name="T13" fmla="*/ 3 h 115"/>
                <a:gd name="T14" fmla="*/ 1 w 204"/>
                <a:gd name="T15" fmla="*/ 3 h 115"/>
                <a:gd name="T16" fmla="*/ 0 w 204"/>
                <a:gd name="T17" fmla="*/ 3 h 115"/>
                <a:gd name="T18" fmla="*/ 0 w 204"/>
                <a:gd name="T19" fmla="*/ 3 h 115"/>
                <a:gd name="T20" fmla="*/ 0 w 204"/>
                <a:gd name="T21" fmla="*/ 0 h 115"/>
                <a:gd name="T22" fmla="*/ 0 w 204"/>
                <a:gd name="T23" fmla="*/ 0 h 115"/>
                <a:gd name="T24" fmla="*/ 1 w 204"/>
                <a:gd name="T25" fmla="*/ 0 h 115"/>
                <a:gd name="T26" fmla="*/ 192 w 204"/>
                <a:gd name="T27" fmla="*/ 0 h 115"/>
                <a:gd name="T28" fmla="*/ 192 w 204"/>
                <a:gd name="T29" fmla="*/ 0 h 115"/>
                <a:gd name="T30" fmla="*/ 195 w 204"/>
                <a:gd name="T31" fmla="*/ 0 h 115"/>
                <a:gd name="T32" fmla="*/ 197 w 204"/>
                <a:gd name="T33" fmla="*/ 2 h 115"/>
                <a:gd name="T34" fmla="*/ 197 w 204"/>
                <a:gd name="T35" fmla="*/ 2 h 115"/>
                <a:gd name="T36" fmla="*/ 198 w 204"/>
                <a:gd name="T37" fmla="*/ 6 h 115"/>
                <a:gd name="T38" fmla="*/ 198 w 204"/>
                <a:gd name="T39" fmla="*/ 6 h 115"/>
                <a:gd name="T40" fmla="*/ 201 w 204"/>
                <a:gd name="T41" fmla="*/ 16 h 115"/>
                <a:gd name="T42" fmla="*/ 201 w 204"/>
                <a:gd name="T43" fmla="*/ 16 h 115"/>
                <a:gd name="T44" fmla="*/ 204 w 204"/>
                <a:gd name="T45" fmla="*/ 31 h 115"/>
                <a:gd name="T46" fmla="*/ 204 w 204"/>
                <a:gd name="T47" fmla="*/ 49 h 115"/>
                <a:gd name="T48" fmla="*/ 204 w 204"/>
                <a:gd name="T49" fmla="*/ 115 h 115"/>
                <a:gd name="T50" fmla="*/ 201 w 204"/>
                <a:gd name="T51" fmla="*/ 115 h 115"/>
                <a:gd name="T52" fmla="*/ 201 w 204"/>
                <a:gd name="T53" fmla="*/ 49 h 11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04" h="115">
                  <a:moveTo>
                    <a:pt x="201" y="49"/>
                  </a:moveTo>
                  <a:lnTo>
                    <a:pt x="201" y="49"/>
                  </a:lnTo>
                  <a:lnTo>
                    <a:pt x="201" y="31"/>
                  </a:lnTo>
                  <a:lnTo>
                    <a:pt x="198" y="16"/>
                  </a:lnTo>
                  <a:lnTo>
                    <a:pt x="197" y="6"/>
                  </a:lnTo>
                  <a:lnTo>
                    <a:pt x="194" y="3"/>
                  </a:lnTo>
                  <a:lnTo>
                    <a:pt x="192" y="3"/>
                  </a:lnTo>
                  <a:lnTo>
                    <a:pt x="1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1" y="0"/>
                  </a:lnTo>
                  <a:lnTo>
                    <a:pt x="192" y="0"/>
                  </a:lnTo>
                  <a:lnTo>
                    <a:pt x="195" y="0"/>
                  </a:lnTo>
                  <a:lnTo>
                    <a:pt x="197" y="2"/>
                  </a:lnTo>
                  <a:lnTo>
                    <a:pt x="198" y="6"/>
                  </a:lnTo>
                  <a:lnTo>
                    <a:pt x="201" y="16"/>
                  </a:lnTo>
                  <a:lnTo>
                    <a:pt x="204" y="31"/>
                  </a:lnTo>
                  <a:lnTo>
                    <a:pt x="204" y="49"/>
                  </a:lnTo>
                  <a:lnTo>
                    <a:pt x="204" y="115"/>
                  </a:lnTo>
                  <a:lnTo>
                    <a:pt x="201" y="115"/>
                  </a:lnTo>
                  <a:lnTo>
                    <a:pt x="201" y="49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6" name="Freeform 521"/>
            <p:cNvSpPr>
              <a:spLocks/>
            </p:cNvSpPr>
            <p:nvPr/>
          </p:nvSpPr>
          <p:spPr bwMode="auto">
            <a:xfrm>
              <a:off x="1870" y="2257"/>
              <a:ext cx="201" cy="112"/>
            </a:xfrm>
            <a:custGeom>
              <a:avLst/>
              <a:gdLst>
                <a:gd name="T0" fmla="*/ 192 w 201"/>
                <a:gd name="T1" fmla="*/ 0 h 112"/>
                <a:gd name="T2" fmla="*/ 192 w 201"/>
                <a:gd name="T3" fmla="*/ 0 h 112"/>
                <a:gd name="T4" fmla="*/ 194 w 201"/>
                <a:gd name="T5" fmla="*/ 0 h 112"/>
                <a:gd name="T6" fmla="*/ 197 w 201"/>
                <a:gd name="T7" fmla="*/ 3 h 112"/>
                <a:gd name="T8" fmla="*/ 198 w 201"/>
                <a:gd name="T9" fmla="*/ 13 h 112"/>
                <a:gd name="T10" fmla="*/ 201 w 201"/>
                <a:gd name="T11" fmla="*/ 28 h 112"/>
                <a:gd name="T12" fmla="*/ 201 w 201"/>
                <a:gd name="T13" fmla="*/ 46 h 112"/>
                <a:gd name="T14" fmla="*/ 201 w 201"/>
                <a:gd name="T15" fmla="*/ 112 h 112"/>
                <a:gd name="T16" fmla="*/ 198 w 201"/>
                <a:gd name="T17" fmla="*/ 112 h 112"/>
                <a:gd name="T18" fmla="*/ 198 w 201"/>
                <a:gd name="T19" fmla="*/ 46 h 112"/>
                <a:gd name="T20" fmla="*/ 198 w 201"/>
                <a:gd name="T21" fmla="*/ 46 h 112"/>
                <a:gd name="T22" fmla="*/ 197 w 201"/>
                <a:gd name="T23" fmla="*/ 22 h 112"/>
                <a:gd name="T24" fmla="*/ 194 w 201"/>
                <a:gd name="T25" fmla="*/ 7 h 112"/>
                <a:gd name="T26" fmla="*/ 194 w 201"/>
                <a:gd name="T27" fmla="*/ 7 h 112"/>
                <a:gd name="T28" fmla="*/ 192 w 201"/>
                <a:gd name="T29" fmla="*/ 3 h 112"/>
                <a:gd name="T30" fmla="*/ 192 w 201"/>
                <a:gd name="T31" fmla="*/ 3 h 112"/>
                <a:gd name="T32" fmla="*/ 192 w 201"/>
                <a:gd name="T33" fmla="*/ 1 h 112"/>
                <a:gd name="T34" fmla="*/ 192 w 201"/>
                <a:gd name="T35" fmla="*/ 3 h 112"/>
                <a:gd name="T36" fmla="*/ 192 w 201"/>
                <a:gd name="T37" fmla="*/ 3 h 112"/>
                <a:gd name="T38" fmla="*/ 192 w 201"/>
                <a:gd name="T39" fmla="*/ 3 h 112"/>
                <a:gd name="T40" fmla="*/ 1 w 201"/>
                <a:gd name="T41" fmla="*/ 3 h 112"/>
                <a:gd name="T42" fmla="*/ 1 w 201"/>
                <a:gd name="T43" fmla="*/ 3 h 112"/>
                <a:gd name="T44" fmla="*/ 1 w 201"/>
                <a:gd name="T45" fmla="*/ 3 h 112"/>
                <a:gd name="T46" fmla="*/ 1 w 201"/>
                <a:gd name="T47" fmla="*/ 1 h 112"/>
                <a:gd name="T48" fmla="*/ 1 w 201"/>
                <a:gd name="T49" fmla="*/ 1 h 112"/>
                <a:gd name="T50" fmla="*/ 1 w 201"/>
                <a:gd name="T51" fmla="*/ 1 h 112"/>
                <a:gd name="T52" fmla="*/ 0 w 201"/>
                <a:gd name="T53" fmla="*/ 0 h 112"/>
                <a:gd name="T54" fmla="*/ 1 w 201"/>
                <a:gd name="T55" fmla="*/ 0 h 112"/>
                <a:gd name="T56" fmla="*/ 192 w 201"/>
                <a:gd name="T57" fmla="*/ 0 h 11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01" h="112">
                  <a:moveTo>
                    <a:pt x="192" y="0"/>
                  </a:moveTo>
                  <a:lnTo>
                    <a:pt x="192" y="0"/>
                  </a:lnTo>
                  <a:lnTo>
                    <a:pt x="194" y="0"/>
                  </a:lnTo>
                  <a:lnTo>
                    <a:pt x="197" y="3"/>
                  </a:lnTo>
                  <a:lnTo>
                    <a:pt x="198" y="13"/>
                  </a:lnTo>
                  <a:lnTo>
                    <a:pt x="201" y="28"/>
                  </a:lnTo>
                  <a:lnTo>
                    <a:pt x="201" y="46"/>
                  </a:lnTo>
                  <a:lnTo>
                    <a:pt x="201" y="112"/>
                  </a:lnTo>
                  <a:lnTo>
                    <a:pt x="198" y="112"/>
                  </a:lnTo>
                  <a:lnTo>
                    <a:pt x="198" y="46"/>
                  </a:lnTo>
                  <a:lnTo>
                    <a:pt x="197" y="22"/>
                  </a:lnTo>
                  <a:lnTo>
                    <a:pt x="194" y="7"/>
                  </a:lnTo>
                  <a:lnTo>
                    <a:pt x="192" y="3"/>
                  </a:lnTo>
                  <a:lnTo>
                    <a:pt x="192" y="1"/>
                  </a:lnTo>
                  <a:lnTo>
                    <a:pt x="192" y="3"/>
                  </a:lnTo>
                  <a:lnTo>
                    <a:pt x="1" y="3"/>
                  </a:lnTo>
                  <a:lnTo>
                    <a:pt x="1" y="1"/>
                  </a:lnTo>
                  <a:lnTo>
                    <a:pt x="0" y="0"/>
                  </a:lnTo>
                  <a:lnTo>
                    <a:pt x="1" y="0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7" name="Freeform 522"/>
            <p:cNvSpPr>
              <a:spLocks/>
            </p:cNvSpPr>
            <p:nvPr/>
          </p:nvSpPr>
          <p:spPr bwMode="auto">
            <a:xfrm>
              <a:off x="1868" y="2260"/>
              <a:ext cx="3" cy="1"/>
            </a:xfrm>
            <a:custGeom>
              <a:avLst/>
              <a:gdLst>
                <a:gd name="T0" fmla="*/ 0 w 3"/>
                <a:gd name="T1" fmla="*/ 0 h 1"/>
                <a:gd name="T2" fmla="*/ 3 w 3"/>
                <a:gd name="T3" fmla="*/ 0 h 1"/>
                <a:gd name="T4" fmla="*/ 3 w 3"/>
                <a:gd name="T5" fmla="*/ 0 h 1"/>
                <a:gd name="T6" fmla="*/ 3 w 3"/>
                <a:gd name="T7" fmla="*/ 0 h 1"/>
                <a:gd name="T8" fmla="*/ 3 w 3"/>
                <a:gd name="T9" fmla="*/ 1 h 1"/>
                <a:gd name="T10" fmla="*/ 0 w 3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" h="1">
                  <a:moveTo>
                    <a:pt x="0" y="0"/>
                  </a:moveTo>
                  <a:lnTo>
                    <a:pt x="3" y="0"/>
                  </a:lnTo>
                  <a:lnTo>
                    <a:pt x="3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8" name="Freeform 523"/>
            <p:cNvSpPr>
              <a:spLocks/>
            </p:cNvSpPr>
            <p:nvPr/>
          </p:nvSpPr>
          <p:spPr bwMode="auto">
            <a:xfrm>
              <a:off x="1868" y="2258"/>
              <a:ext cx="3" cy="2"/>
            </a:xfrm>
            <a:custGeom>
              <a:avLst/>
              <a:gdLst>
                <a:gd name="T0" fmla="*/ 0 w 3"/>
                <a:gd name="T1" fmla="*/ 2 h 2"/>
                <a:gd name="T2" fmla="*/ 3 w 3"/>
                <a:gd name="T3" fmla="*/ 0 h 2"/>
                <a:gd name="T4" fmla="*/ 3 w 3"/>
                <a:gd name="T5" fmla="*/ 0 h 2"/>
                <a:gd name="T6" fmla="*/ 3 w 3"/>
                <a:gd name="T7" fmla="*/ 2 h 2"/>
                <a:gd name="T8" fmla="*/ 3 w 3"/>
                <a:gd name="T9" fmla="*/ 2 h 2"/>
                <a:gd name="T10" fmla="*/ 3 w 3"/>
                <a:gd name="T11" fmla="*/ 2 h 2"/>
                <a:gd name="T12" fmla="*/ 3 w 3"/>
                <a:gd name="T13" fmla="*/ 2 h 2"/>
                <a:gd name="T14" fmla="*/ 3 w 3"/>
                <a:gd name="T15" fmla="*/ 2 h 2"/>
                <a:gd name="T16" fmla="*/ 0 w 3"/>
                <a:gd name="T17" fmla="*/ 2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" h="2">
                  <a:moveTo>
                    <a:pt x="0" y="2"/>
                  </a:moveTo>
                  <a:lnTo>
                    <a:pt x="3" y="0"/>
                  </a:lnTo>
                  <a:lnTo>
                    <a:pt x="3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9" name="Freeform 524"/>
            <p:cNvSpPr>
              <a:spLocks/>
            </p:cNvSpPr>
            <p:nvPr/>
          </p:nvSpPr>
          <p:spPr bwMode="auto">
            <a:xfrm>
              <a:off x="1863" y="2397"/>
              <a:ext cx="208" cy="3"/>
            </a:xfrm>
            <a:custGeom>
              <a:avLst/>
              <a:gdLst>
                <a:gd name="T0" fmla="*/ 0 w 208"/>
                <a:gd name="T1" fmla="*/ 3 h 3"/>
                <a:gd name="T2" fmla="*/ 0 w 208"/>
                <a:gd name="T3" fmla="*/ 0 h 3"/>
                <a:gd name="T4" fmla="*/ 5 w 208"/>
                <a:gd name="T5" fmla="*/ 0 h 3"/>
                <a:gd name="T6" fmla="*/ 208 w 208"/>
                <a:gd name="T7" fmla="*/ 0 h 3"/>
                <a:gd name="T8" fmla="*/ 208 w 208"/>
                <a:gd name="T9" fmla="*/ 3 h 3"/>
                <a:gd name="T10" fmla="*/ 205 w 208"/>
                <a:gd name="T11" fmla="*/ 3 h 3"/>
                <a:gd name="T12" fmla="*/ 5 w 208"/>
                <a:gd name="T13" fmla="*/ 3 h 3"/>
                <a:gd name="T14" fmla="*/ 3 w 208"/>
                <a:gd name="T15" fmla="*/ 3 h 3"/>
                <a:gd name="T16" fmla="*/ 0 w 208"/>
                <a:gd name="T17" fmla="*/ 3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8" h="3">
                  <a:moveTo>
                    <a:pt x="0" y="3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208" y="0"/>
                  </a:lnTo>
                  <a:lnTo>
                    <a:pt x="208" y="3"/>
                  </a:lnTo>
                  <a:lnTo>
                    <a:pt x="205" y="3"/>
                  </a:lnTo>
                  <a:lnTo>
                    <a:pt x="5" y="3"/>
                  </a:lnTo>
                  <a:lnTo>
                    <a:pt x="3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0" name="Freeform 525"/>
            <p:cNvSpPr>
              <a:spLocks/>
            </p:cNvSpPr>
            <p:nvPr/>
          </p:nvSpPr>
          <p:spPr bwMode="auto">
            <a:xfrm>
              <a:off x="1866" y="2400"/>
              <a:ext cx="202" cy="3"/>
            </a:xfrm>
            <a:custGeom>
              <a:avLst/>
              <a:gdLst>
                <a:gd name="T0" fmla="*/ 0 w 202"/>
                <a:gd name="T1" fmla="*/ 3 h 3"/>
                <a:gd name="T2" fmla="*/ 0 w 202"/>
                <a:gd name="T3" fmla="*/ 0 h 3"/>
                <a:gd name="T4" fmla="*/ 2 w 202"/>
                <a:gd name="T5" fmla="*/ 0 h 3"/>
                <a:gd name="T6" fmla="*/ 202 w 202"/>
                <a:gd name="T7" fmla="*/ 0 h 3"/>
                <a:gd name="T8" fmla="*/ 202 w 202"/>
                <a:gd name="T9" fmla="*/ 3 h 3"/>
                <a:gd name="T10" fmla="*/ 2 w 202"/>
                <a:gd name="T11" fmla="*/ 3 h 3"/>
                <a:gd name="T12" fmla="*/ 0 w 202"/>
                <a:gd name="T13" fmla="*/ 3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2" h="3">
                  <a:moveTo>
                    <a:pt x="0" y="3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02" y="0"/>
                  </a:lnTo>
                  <a:lnTo>
                    <a:pt x="202" y="3"/>
                  </a:lnTo>
                  <a:lnTo>
                    <a:pt x="2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1" name="Freeform 526"/>
            <p:cNvSpPr>
              <a:spLocks/>
            </p:cNvSpPr>
            <p:nvPr/>
          </p:nvSpPr>
          <p:spPr bwMode="auto">
            <a:xfrm>
              <a:off x="1867" y="2254"/>
              <a:ext cx="3" cy="6"/>
            </a:xfrm>
            <a:custGeom>
              <a:avLst/>
              <a:gdLst>
                <a:gd name="T0" fmla="*/ 3 w 3"/>
                <a:gd name="T1" fmla="*/ 3 h 6"/>
                <a:gd name="T2" fmla="*/ 3 w 3"/>
                <a:gd name="T3" fmla="*/ 3 h 6"/>
                <a:gd name="T4" fmla="*/ 1 w 3"/>
                <a:gd name="T5" fmla="*/ 6 h 6"/>
                <a:gd name="T6" fmla="*/ 1 w 3"/>
                <a:gd name="T7" fmla="*/ 6 h 6"/>
                <a:gd name="T8" fmla="*/ 0 w 3"/>
                <a:gd name="T9" fmla="*/ 2 h 6"/>
                <a:gd name="T10" fmla="*/ 0 w 3"/>
                <a:gd name="T11" fmla="*/ 2 h 6"/>
                <a:gd name="T12" fmla="*/ 0 w 3"/>
                <a:gd name="T13" fmla="*/ 2 h 6"/>
                <a:gd name="T14" fmla="*/ 3 w 3"/>
                <a:gd name="T15" fmla="*/ 0 h 6"/>
                <a:gd name="T16" fmla="*/ 3 w 3"/>
                <a:gd name="T17" fmla="*/ 0 h 6"/>
                <a:gd name="T18" fmla="*/ 3 w 3"/>
                <a:gd name="T19" fmla="*/ 3 h 6"/>
                <a:gd name="T20" fmla="*/ 3 w 3"/>
                <a:gd name="T21" fmla="*/ 3 h 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" h="6">
                  <a:moveTo>
                    <a:pt x="3" y="3"/>
                  </a:moveTo>
                  <a:lnTo>
                    <a:pt x="3" y="3"/>
                  </a:lnTo>
                  <a:lnTo>
                    <a:pt x="1" y="6"/>
                  </a:lnTo>
                  <a:lnTo>
                    <a:pt x="0" y="2"/>
                  </a:lnTo>
                  <a:lnTo>
                    <a:pt x="3" y="0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2" name="Freeform 527"/>
            <p:cNvSpPr>
              <a:spLocks/>
            </p:cNvSpPr>
            <p:nvPr/>
          </p:nvSpPr>
          <p:spPr bwMode="auto">
            <a:xfrm>
              <a:off x="1868" y="2257"/>
              <a:ext cx="3" cy="3"/>
            </a:xfrm>
            <a:custGeom>
              <a:avLst/>
              <a:gdLst>
                <a:gd name="T0" fmla="*/ 3 w 3"/>
                <a:gd name="T1" fmla="*/ 1 h 3"/>
                <a:gd name="T2" fmla="*/ 0 w 3"/>
                <a:gd name="T3" fmla="*/ 3 h 3"/>
                <a:gd name="T4" fmla="*/ 0 w 3"/>
                <a:gd name="T5" fmla="*/ 3 h 3"/>
                <a:gd name="T6" fmla="*/ 0 w 3"/>
                <a:gd name="T7" fmla="*/ 3 h 3"/>
                <a:gd name="T8" fmla="*/ 0 w 3"/>
                <a:gd name="T9" fmla="*/ 3 h 3"/>
                <a:gd name="T10" fmla="*/ 0 w 3"/>
                <a:gd name="T11" fmla="*/ 3 h 3"/>
                <a:gd name="T12" fmla="*/ 2 w 3"/>
                <a:gd name="T13" fmla="*/ 0 h 3"/>
                <a:gd name="T14" fmla="*/ 2 w 3"/>
                <a:gd name="T15" fmla="*/ 0 h 3"/>
                <a:gd name="T16" fmla="*/ 3 w 3"/>
                <a:gd name="T17" fmla="*/ 1 h 3"/>
                <a:gd name="T18" fmla="*/ 3 w 3"/>
                <a:gd name="T19" fmla="*/ 1 h 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" h="3">
                  <a:moveTo>
                    <a:pt x="3" y="1"/>
                  </a:moveTo>
                  <a:lnTo>
                    <a:pt x="0" y="3"/>
                  </a:lnTo>
                  <a:lnTo>
                    <a:pt x="2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3" name="Freeform 528"/>
            <p:cNvSpPr>
              <a:spLocks/>
            </p:cNvSpPr>
            <p:nvPr/>
          </p:nvSpPr>
          <p:spPr bwMode="auto">
            <a:xfrm>
              <a:off x="1868" y="2260"/>
              <a:ext cx="200" cy="112"/>
            </a:xfrm>
            <a:custGeom>
              <a:avLst/>
              <a:gdLst>
                <a:gd name="T0" fmla="*/ 200 w 200"/>
                <a:gd name="T1" fmla="*/ 112 h 112"/>
                <a:gd name="T2" fmla="*/ 0 w 200"/>
                <a:gd name="T3" fmla="*/ 112 h 112"/>
                <a:gd name="T4" fmla="*/ 0 w 200"/>
                <a:gd name="T5" fmla="*/ 1 h 112"/>
                <a:gd name="T6" fmla="*/ 0 w 200"/>
                <a:gd name="T7" fmla="*/ 1 h 112"/>
                <a:gd name="T8" fmla="*/ 0 w 200"/>
                <a:gd name="T9" fmla="*/ 0 h 112"/>
                <a:gd name="T10" fmla="*/ 0 w 200"/>
                <a:gd name="T11" fmla="*/ 0 h 112"/>
                <a:gd name="T12" fmla="*/ 0 w 200"/>
                <a:gd name="T13" fmla="*/ 0 h 112"/>
                <a:gd name="T14" fmla="*/ 3 w 200"/>
                <a:gd name="T15" fmla="*/ 1 h 112"/>
                <a:gd name="T16" fmla="*/ 3 w 200"/>
                <a:gd name="T17" fmla="*/ 0 h 112"/>
                <a:gd name="T18" fmla="*/ 3 w 200"/>
                <a:gd name="T19" fmla="*/ 0 h 112"/>
                <a:gd name="T20" fmla="*/ 3 w 200"/>
                <a:gd name="T21" fmla="*/ 1 h 112"/>
                <a:gd name="T22" fmla="*/ 3 w 200"/>
                <a:gd name="T23" fmla="*/ 109 h 112"/>
                <a:gd name="T24" fmla="*/ 200 w 200"/>
                <a:gd name="T25" fmla="*/ 109 h 112"/>
                <a:gd name="T26" fmla="*/ 200 w 200"/>
                <a:gd name="T27" fmla="*/ 112 h 1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00" h="112">
                  <a:moveTo>
                    <a:pt x="200" y="112"/>
                  </a:moveTo>
                  <a:lnTo>
                    <a:pt x="0" y="112"/>
                  </a:lnTo>
                  <a:lnTo>
                    <a:pt x="0" y="1"/>
                  </a:lnTo>
                  <a:lnTo>
                    <a:pt x="0" y="0"/>
                  </a:lnTo>
                  <a:lnTo>
                    <a:pt x="3" y="1"/>
                  </a:lnTo>
                  <a:lnTo>
                    <a:pt x="3" y="0"/>
                  </a:lnTo>
                  <a:lnTo>
                    <a:pt x="3" y="1"/>
                  </a:lnTo>
                  <a:lnTo>
                    <a:pt x="3" y="109"/>
                  </a:lnTo>
                  <a:lnTo>
                    <a:pt x="200" y="109"/>
                  </a:lnTo>
                  <a:lnTo>
                    <a:pt x="200" y="11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4" name="Rectangle 529"/>
            <p:cNvSpPr>
              <a:spLocks noChangeArrowheads="1"/>
            </p:cNvSpPr>
            <p:nvPr/>
          </p:nvSpPr>
          <p:spPr bwMode="auto">
            <a:xfrm>
              <a:off x="1868" y="2260"/>
              <a:ext cx="1" cy="1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105" name="Freeform 530"/>
            <p:cNvSpPr>
              <a:spLocks/>
            </p:cNvSpPr>
            <p:nvPr/>
          </p:nvSpPr>
          <p:spPr bwMode="auto">
            <a:xfrm>
              <a:off x="1866" y="2260"/>
              <a:ext cx="205" cy="115"/>
            </a:xfrm>
            <a:custGeom>
              <a:avLst/>
              <a:gdLst>
                <a:gd name="T0" fmla="*/ 0 w 205"/>
                <a:gd name="T1" fmla="*/ 115 h 115"/>
                <a:gd name="T2" fmla="*/ 0 w 205"/>
                <a:gd name="T3" fmla="*/ 8 h 115"/>
                <a:gd name="T4" fmla="*/ 0 w 205"/>
                <a:gd name="T5" fmla="*/ 8 h 115"/>
                <a:gd name="T6" fmla="*/ 2 w 205"/>
                <a:gd name="T7" fmla="*/ 0 h 115"/>
                <a:gd name="T8" fmla="*/ 2 w 205"/>
                <a:gd name="T9" fmla="*/ 0 h 115"/>
                <a:gd name="T10" fmla="*/ 2 w 205"/>
                <a:gd name="T11" fmla="*/ 1 h 115"/>
                <a:gd name="T12" fmla="*/ 2 w 205"/>
                <a:gd name="T13" fmla="*/ 112 h 115"/>
                <a:gd name="T14" fmla="*/ 202 w 205"/>
                <a:gd name="T15" fmla="*/ 112 h 115"/>
                <a:gd name="T16" fmla="*/ 205 w 205"/>
                <a:gd name="T17" fmla="*/ 112 h 115"/>
                <a:gd name="T18" fmla="*/ 205 w 205"/>
                <a:gd name="T19" fmla="*/ 115 h 115"/>
                <a:gd name="T20" fmla="*/ 0 w 205"/>
                <a:gd name="T21" fmla="*/ 115 h 11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05" h="115">
                  <a:moveTo>
                    <a:pt x="0" y="115"/>
                  </a:moveTo>
                  <a:lnTo>
                    <a:pt x="0" y="8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112"/>
                  </a:lnTo>
                  <a:lnTo>
                    <a:pt x="202" y="112"/>
                  </a:lnTo>
                  <a:lnTo>
                    <a:pt x="205" y="112"/>
                  </a:lnTo>
                  <a:lnTo>
                    <a:pt x="205" y="115"/>
                  </a:lnTo>
                  <a:lnTo>
                    <a:pt x="0" y="11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6" name="Freeform 531"/>
            <p:cNvSpPr>
              <a:spLocks/>
            </p:cNvSpPr>
            <p:nvPr/>
          </p:nvSpPr>
          <p:spPr bwMode="auto">
            <a:xfrm>
              <a:off x="1866" y="2260"/>
              <a:ext cx="2" cy="8"/>
            </a:xfrm>
            <a:custGeom>
              <a:avLst/>
              <a:gdLst>
                <a:gd name="T0" fmla="*/ 0 w 2"/>
                <a:gd name="T1" fmla="*/ 0 h 8"/>
                <a:gd name="T2" fmla="*/ 0 w 2"/>
                <a:gd name="T3" fmla="*/ 0 h 8"/>
                <a:gd name="T4" fmla="*/ 0 w 2"/>
                <a:gd name="T5" fmla="*/ 0 h 8"/>
                <a:gd name="T6" fmla="*/ 2 w 2"/>
                <a:gd name="T7" fmla="*/ 0 h 8"/>
                <a:gd name="T8" fmla="*/ 2 w 2"/>
                <a:gd name="T9" fmla="*/ 0 h 8"/>
                <a:gd name="T10" fmla="*/ 2 w 2"/>
                <a:gd name="T11" fmla="*/ 0 h 8"/>
                <a:gd name="T12" fmla="*/ 2 w 2"/>
                <a:gd name="T13" fmla="*/ 0 h 8"/>
                <a:gd name="T14" fmla="*/ 0 w 2"/>
                <a:gd name="T15" fmla="*/ 8 h 8"/>
                <a:gd name="T16" fmla="*/ 0 w 2"/>
                <a:gd name="T17" fmla="*/ 1 h 8"/>
                <a:gd name="T18" fmla="*/ 0 w 2"/>
                <a:gd name="T19" fmla="*/ 1 h 8"/>
                <a:gd name="T20" fmla="*/ 0 w 2"/>
                <a:gd name="T21" fmla="*/ 0 h 8"/>
                <a:gd name="T22" fmla="*/ 0 w 2"/>
                <a:gd name="T23" fmla="*/ 0 h 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" h="8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0" y="8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7" name="Freeform 532"/>
            <p:cNvSpPr>
              <a:spLocks/>
            </p:cNvSpPr>
            <p:nvPr/>
          </p:nvSpPr>
          <p:spPr bwMode="auto">
            <a:xfrm>
              <a:off x="1866" y="2256"/>
              <a:ext cx="2" cy="4"/>
            </a:xfrm>
            <a:custGeom>
              <a:avLst/>
              <a:gdLst>
                <a:gd name="T0" fmla="*/ 0 w 2"/>
                <a:gd name="T1" fmla="*/ 2 h 4"/>
                <a:gd name="T2" fmla="*/ 0 w 2"/>
                <a:gd name="T3" fmla="*/ 2 h 4"/>
                <a:gd name="T4" fmla="*/ 1 w 2"/>
                <a:gd name="T5" fmla="*/ 0 h 4"/>
                <a:gd name="T6" fmla="*/ 1 w 2"/>
                <a:gd name="T7" fmla="*/ 0 h 4"/>
                <a:gd name="T8" fmla="*/ 2 w 2"/>
                <a:gd name="T9" fmla="*/ 4 h 4"/>
                <a:gd name="T10" fmla="*/ 2 w 2"/>
                <a:gd name="T11" fmla="*/ 4 h 4"/>
                <a:gd name="T12" fmla="*/ 2 w 2"/>
                <a:gd name="T13" fmla="*/ 4 h 4"/>
                <a:gd name="T14" fmla="*/ 0 w 2"/>
                <a:gd name="T15" fmla="*/ 2 h 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" h="4">
                  <a:moveTo>
                    <a:pt x="0" y="2"/>
                  </a:moveTo>
                  <a:lnTo>
                    <a:pt x="0" y="2"/>
                  </a:lnTo>
                  <a:lnTo>
                    <a:pt x="1" y="0"/>
                  </a:lnTo>
                  <a:lnTo>
                    <a:pt x="2" y="4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8" name="Freeform 533"/>
            <p:cNvSpPr>
              <a:spLocks/>
            </p:cNvSpPr>
            <p:nvPr/>
          </p:nvSpPr>
          <p:spPr bwMode="auto">
            <a:xfrm>
              <a:off x="1866" y="2260"/>
              <a:ext cx="2" cy="0"/>
            </a:xfrm>
            <a:custGeom>
              <a:avLst/>
              <a:gdLst>
                <a:gd name="T0" fmla="*/ 0 w 2"/>
                <a:gd name="T1" fmla="*/ 0 w 2"/>
                <a:gd name="T2" fmla="*/ 2 w 2"/>
                <a:gd name="T3" fmla="*/ 0 w 2"/>
                <a:gd name="T4" fmla="*/ 0 w 2"/>
                <a:gd name="T5" fmla="*/ 0 w 2"/>
                <a:gd name="T6" fmla="*/ 0 w 2"/>
                <a:gd name="T7" fmla="*/ 0 60000 655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</a:gdLst>
              <a:ahLst/>
              <a:cxnLst>
                <a:cxn ang="T7">
                  <a:pos x="T0" y="0"/>
                </a:cxn>
                <a:cxn ang="T8">
                  <a:pos x="T1" y="0"/>
                </a:cxn>
                <a:cxn ang="T9">
                  <a:pos x="T2" y="0"/>
                </a:cxn>
                <a:cxn ang="T10">
                  <a:pos x="T3" y="0"/>
                </a:cxn>
                <a:cxn ang="T11">
                  <a:pos x="T4" y="0"/>
                </a:cxn>
                <a:cxn ang="T12">
                  <a:pos x="T5" y="0"/>
                </a:cxn>
                <a:cxn ang="T13">
                  <a:pos x="T6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9" name="Freeform 534"/>
            <p:cNvSpPr>
              <a:spLocks/>
            </p:cNvSpPr>
            <p:nvPr/>
          </p:nvSpPr>
          <p:spPr bwMode="auto">
            <a:xfrm>
              <a:off x="1863" y="2268"/>
              <a:ext cx="208" cy="129"/>
            </a:xfrm>
            <a:custGeom>
              <a:avLst/>
              <a:gdLst>
                <a:gd name="T0" fmla="*/ 3 w 208"/>
                <a:gd name="T1" fmla="*/ 107 h 129"/>
                <a:gd name="T2" fmla="*/ 208 w 208"/>
                <a:gd name="T3" fmla="*/ 107 h 129"/>
                <a:gd name="T4" fmla="*/ 208 w 208"/>
                <a:gd name="T5" fmla="*/ 129 h 129"/>
                <a:gd name="T6" fmla="*/ 5 w 208"/>
                <a:gd name="T7" fmla="*/ 129 h 129"/>
                <a:gd name="T8" fmla="*/ 0 w 208"/>
                <a:gd name="T9" fmla="*/ 129 h 129"/>
                <a:gd name="T10" fmla="*/ 0 w 208"/>
                <a:gd name="T11" fmla="*/ 35 h 129"/>
                <a:gd name="T12" fmla="*/ 0 w 208"/>
                <a:gd name="T13" fmla="*/ 35 h 129"/>
                <a:gd name="T14" fmla="*/ 1 w 208"/>
                <a:gd name="T15" fmla="*/ 16 h 129"/>
                <a:gd name="T16" fmla="*/ 3 w 208"/>
                <a:gd name="T17" fmla="*/ 0 h 129"/>
                <a:gd name="T18" fmla="*/ 3 w 208"/>
                <a:gd name="T19" fmla="*/ 107 h 12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08" h="129">
                  <a:moveTo>
                    <a:pt x="3" y="107"/>
                  </a:moveTo>
                  <a:lnTo>
                    <a:pt x="208" y="107"/>
                  </a:lnTo>
                  <a:lnTo>
                    <a:pt x="208" y="129"/>
                  </a:lnTo>
                  <a:lnTo>
                    <a:pt x="5" y="129"/>
                  </a:lnTo>
                  <a:lnTo>
                    <a:pt x="0" y="129"/>
                  </a:lnTo>
                  <a:lnTo>
                    <a:pt x="0" y="35"/>
                  </a:lnTo>
                  <a:lnTo>
                    <a:pt x="1" y="16"/>
                  </a:lnTo>
                  <a:lnTo>
                    <a:pt x="3" y="0"/>
                  </a:lnTo>
                  <a:lnTo>
                    <a:pt x="3" y="107"/>
                  </a:lnTo>
                  <a:close/>
                </a:path>
              </a:pathLst>
            </a:custGeom>
            <a:solidFill>
              <a:srgbClr val="D8E8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0" name="Freeform 535"/>
            <p:cNvSpPr>
              <a:spLocks/>
            </p:cNvSpPr>
            <p:nvPr/>
          </p:nvSpPr>
          <p:spPr bwMode="auto">
            <a:xfrm>
              <a:off x="6" y="2241"/>
              <a:ext cx="1860" cy="156"/>
            </a:xfrm>
            <a:custGeom>
              <a:avLst/>
              <a:gdLst>
                <a:gd name="T0" fmla="*/ 1860 w 1860"/>
                <a:gd name="T1" fmla="*/ 19 h 156"/>
                <a:gd name="T2" fmla="*/ 1860 w 1860"/>
                <a:gd name="T3" fmla="*/ 19 h 156"/>
                <a:gd name="T4" fmla="*/ 1860 w 1860"/>
                <a:gd name="T5" fmla="*/ 19 h 156"/>
                <a:gd name="T6" fmla="*/ 1860 w 1860"/>
                <a:gd name="T7" fmla="*/ 20 h 156"/>
                <a:gd name="T8" fmla="*/ 1860 w 1860"/>
                <a:gd name="T9" fmla="*/ 27 h 156"/>
                <a:gd name="T10" fmla="*/ 1860 w 1860"/>
                <a:gd name="T11" fmla="*/ 27 h 156"/>
                <a:gd name="T12" fmla="*/ 1858 w 1860"/>
                <a:gd name="T13" fmla="*/ 43 h 156"/>
                <a:gd name="T14" fmla="*/ 1857 w 1860"/>
                <a:gd name="T15" fmla="*/ 62 h 156"/>
                <a:gd name="T16" fmla="*/ 1857 w 1860"/>
                <a:gd name="T17" fmla="*/ 156 h 156"/>
                <a:gd name="T18" fmla="*/ 193 w 1860"/>
                <a:gd name="T19" fmla="*/ 156 h 156"/>
                <a:gd name="T20" fmla="*/ 0 w 1860"/>
                <a:gd name="T21" fmla="*/ 156 h 156"/>
                <a:gd name="T22" fmla="*/ 0 w 1860"/>
                <a:gd name="T23" fmla="*/ 134 h 156"/>
                <a:gd name="T24" fmla="*/ 196 w 1860"/>
                <a:gd name="T25" fmla="*/ 134 h 156"/>
                <a:gd name="T26" fmla="*/ 196 w 1860"/>
                <a:gd name="T27" fmla="*/ 20 h 156"/>
                <a:gd name="T28" fmla="*/ 196 w 1860"/>
                <a:gd name="T29" fmla="*/ 20 h 156"/>
                <a:gd name="T30" fmla="*/ 196 w 1860"/>
                <a:gd name="T31" fmla="*/ 17 h 156"/>
                <a:gd name="T32" fmla="*/ 199 w 1860"/>
                <a:gd name="T33" fmla="*/ 13 h 156"/>
                <a:gd name="T34" fmla="*/ 199 w 1860"/>
                <a:gd name="T35" fmla="*/ 13 h 156"/>
                <a:gd name="T36" fmla="*/ 203 w 1860"/>
                <a:gd name="T37" fmla="*/ 9 h 156"/>
                <a:gd name="T38" fmla="*/ 212 w 1860"/>
                <a:gd name="T39" fmla="*/ 5 h 156"/>
                <a:gd name="T40" fmla="*/ 212 w 1860"/>
                <a:gd name="T41" fmla="*/ 5 h 156"/>
                <a:gd name="T42" fmla="*/ 222 w 1860"/>
                <a:gd name="T43" fmla="*/ 2 h 156"/>
                <a:gd name="T44" fmla="*/ 233 w 1860"/>
                <a:gd name="T45" fmla="*/ 0 h 156"/>
                <a:gd name="T46" fmla="*/ 1823 w 1860"/>
                <a:gd name="T47" fmla="*/ 0 h 156"/>
                <a:gd name="T48" fmla="*/ 1823 w 1860"/>
                <a:gd name="T49" fmla="*/ 0 h 156"/>
                <a:gd name="T50" fmla="*/ 1837 w 1860"/>
                <a:gd name="T51" fmla="*/ 2 h 156"/>
                <a:gd name="T52" fmla="*/ 1848 w 1860"/>
                <a:gd name="T53" fmla="*/ 6 h 156"/>
                <a:gd name="T54" fmla="*/ 1848 w 1860"/>
                <a:gd name="T55" fmla="*/ 6 h 156"/>
                <a:gd name="T56" fmla="*/ 1853 w 1860"/>
                <a:gd name="T57" fmla="*/ 9 h 156"/>
                <a:gd name="T58" fmla="*/ 1855 w 1860"/>
                <a:gd name="T59" fmla="*/ 12 h 156"/>
                <a:gd name="T60" fmla="*/ 1858 w 1860"/>
                <a:gd name="T61" fmla="*/ 16 h 156"/>
                <a:gd name="T62" fmla="*/ 1860 w 1860"/>
                <a:gd name="T63" fmla="*/ 19 h 156"/>
                <a:gd name="T64" fmla="*/ 1860 w 1860"/>
                <a:gd name="T65" fmla="*/ 19 h 15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860" h="156">
                  <a:moveTo>
                    <a:pt x="1860" y="19"/>
                  </a:moveTo>
                  <a:lnTo>
                    <a:pt x="1860" y="19"/>
                  </a:lnTo>
                  <a:lnTo>
                    <a:pt x="1860" y="20"/>
                  </a:lnTo>
                  <a:lnTo>
                    <a:pt x="1860" y="27"/>
                  </a:lnTo>
                  <a:lnTo>
                    <a:pt x="1858" y="43"/>
                  </a:lnTo>
                  <a:lnTo>
                    <a:pt x="1857" y="62"/>
                  </a:lnTo>
                  <a:lnTo>
                    <a:pt x="1857" y="156"/>
                  </a:lnTo>
                  <a:lnTo>
                    <a:pt x="193" y="156"/>
                  </a:lnTo>
                  <a:lnTo>
                    <a:pt x="0" y="156"/>
                  </a:lnTo>
                  <a:lnTo>
                    <a:pt x="0" y="134"/>
                  </a:lnTo>
                  <a:lnTo>
                    <a:pt x="196" y="134"/>
                  </a:lnTo>
                  <a:lnTo>
                    <a:pt x="196" y="20"/>
                  </a:lnTo>
                  <a:lnTo>
                    <a:pt x="196" y="17"/>
                  </a:lnTo>
                  <a:lnTo>
                    <a:pt x="199" y="13"/>
                  </a:lnTo>
                  <a:lnTo>
                    <a:pt x="203" y="9"/>
                  </a:lnTo>
                  <a:lnTo>
                    <a:pt x="212" y="5"/>
                  </a:lnTo>
                  <a:lnTo>
                    <a:pt x="222" y="2"/>
                  </a:lnTo>
                  <a:lnTo>
                    <a:pt x="233" y="0"/>
                  </a:lnTo>
                  <a:lnTo>
                    <a:pt x="1823" y="0"/>
                  </a:lnTo>
                  <a:lnTo>
                    <a:pt x="1837" y="2"/>
                  </a:lnTo>
                  <a:lnTo>
                    <a:pt x="1848" y="6"/>
                  </a:lnTo>
                  <a:lnTo>
                    <a:pt x="1853" y="9"/>
                  </a:lnTo>
                  <a:lnTo>
                    <a:pt x="1855" y="12"/>
                  </a:lnTo>
                  <a:lnTo>
                    <a:pt x="1858" y="16"/>
                  </a:lnTo>
                  <a:lnTo>
                    <a:pt x="1860" y="19"/>
                  </a:lnTo>
                  <a:close/>
                </a:path>
              </a:pathLst>
            </a:custGeom>
            <a:solidFill>
              <a:srgbClr val="D8E8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1" name="Freeform 536"/>
            <p:cNvSpPr>
              <a:spLocks/>
            </p:cNvSpPr>
            <p:nvPr/>
          </p:nvSpPr>
          <p:spPr bwMode="auto">
            <a:xfrm>
              <a:off x="1860" y="2400"/>
              <a:ext cx="6" cy="3"/>
            </a:xfrm>
            <a:custGeom>
              <a:avLst/>
              <a:gdLst>
                <a:gd name="T0" fmla="*/ 6 w 6"/>
                <a:gd name="T1" fmla="*/ 0 h 3"/>
                <a:gd name="T2" fmla="*/ 6 w 6"/>
                <a:gd name="T3" fmla="*/ 3 h 3"/>
                <a:gd name="T4" fmla="*/ 3 w 6"/>
                <a:gd name="T5" fmla="*/ 3 h 3"/>
                <a:gd name="T6" fmla="*/ 0 w 6"/>
                <a:gd name="T7" fmla="*/ 3 h 3"/>
                <a:gd name="T8" fmla="*/ 0 w 6"/>
                <a:gd name="T9" fmla="*/ 0 h 3"/>
                <a:gd name="T10" fmla="*/ 3 w 6"/>
                <a:gd name="T11" fmla="*/ 0 h 3"/>
                <a:gd name="T12" fmla="*/ 6 w 6"/>
                <a:gd name="T13" fmla="*/ 0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" h="3">
                  <a:moveTo>
                    <a:pt x="6" y="0"/>
                  </a:moveTo>
                  <a:lnTo>
                    <a:pt x="6" y="3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3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2" name="Freeform 537"/>
            <p:cNvSpPr>
              <a:spLocks/>
            </p:cNvSpPr>
            <p:nvPr/>
          </p:nvSpPr>
          <p:spPr bwMode="auto">
            <a:xfrm>
              <a:off x="3" y="2239"/>
              <a:ext cx="1865" cy="161"/>
            </a:xfrm>
            <a:custGeom>
              <a:avLst/>
              <a:gdLst>
                <a:gd name="T0" fmla="*/ 199 w 1865"/>
                <a:gd name="T1" fmla="*/ 136 h 161"/>
                <a:gd name="T2" fmla="*/ 3 w 1865"/>
                <a:gd name="T3" fmla="*/ 136 h 161"/>
                <a:gd name="T4" fmla="*/ 3 w 1865"/>
                <a:gd name="T5" fmla="*/ 158 h 161"/>
                <a:gd name="T6" fmla="*/ 196 w 1865"/>
                <a:gd name="T7" fmla="*/ 158 h 161"/>
                <a:gd name="T8" fmla="*/ 1860 w 1865"/>
                <a:gd name="T9" fmla="*/ 158 h 161"/>
                <a:gd name="T10" fmla="*/ 1860 w 1865"/>
                <a:gd name="T11" fmla="*/ 161 h 161"/>
                <a:gd name="T12" fmla="*/ 1857 w 1865"/>
                <a:gd name="T13" fmla="*/ 161 h 161"/>
                <a:gd name="T14" fmla="*/ 196 w 1865"/>
                <a:gd name="T15" fmla="*/ 161 h 161"/>
                <a:gd name="T16" fmla="*/ 0 w 1865"/>
                <a:gd name="T17" fmla="*/ 161 h 161"/>
                <a:gd name="T18" fmla="*/ 0 w 1865"/>
                <a:gd name="T19" fmla="*/ 133 h 161"/>
                <a:gd name="T20" fmla="*/ 196 w 1865"/>
                <a:gd name="T21" fmla="*/ 133 h 161"/>
                <a:gd name="T22" fmla="*/ 196 w 1865"/>
                <a:gd name="T23" fmla="*/ 22 h 161"/>
                <a:gd name="T24" fmla="*/ 196 w 1865"/>
                <a:gd name="T25" fmla="*/ 22 h 161"/>
                <a:gd name="T26" fmla="*/ 196 w 1865"/>
                <a:gd name="T27" fmla="*/ 18 h 161"/>
                <a:gd name="T28" fmla="*/ 199 w 1865"/>
                <a:gd name="T29" fmla="*/ 14 h 161"/>
                <a:gd name="T30" fmla="*/ 204 w 1865"/>
                <a:gd name="T31" fmla="*/ 9 h 161"/>
                <a:gd name="T32" fmla="*/ 208 w 1865"/>
                <a:gd name="T33" fmla="*/ 7 h 161"/>
                <a:gd name="T34" fmla="*/ 213 w 1865"/>
                <a:gd name="T35" fmla="*/ 4 h 161"/>
                <a:gd name="T36" fmla="*/ 220 w 1865"/>
                <a:gd name="T37" fmla="*/ 2 h 161"/>
                <a:gd name="T38" fmla="*/ 227 w 1865"/>
                <a:gd name="T39" fmla="*/ 1 h 161"/>
                <a:gd name="T40" fmla="*/ 236 w 1865"/>
                <a:gd name="T41" fmla="*/ 0 h 161"/>
                <a:gd name="T42" fmla="*/ 1826 w 1865"/>
                <a:gd name="T43" fmla="*/ 0 h 161"/>
                <a:gd name="T44" fmla="*/ 1826 w 1865"/>
                <a:gd name="T45" fmla="*/ 0 h 161"/>
                <a:gd name="T46" fmla="*/ 1839 w 1865"/>
                <a:gd name="T47" fmla="*/ 1 h 161"/>
                <a:gd name="T48" fmla="*/ 1850 w 1865"/>
                <a:gd name="T49" fmla="*/ 5 h 161"/>
                <a:gd name="T50" fmla="*/ 1858 w 1865"/>
                <a:gd name="T51" fmla="*/ 11 h 161"/>
                <a:gd name="T52" fmla="*/ 1861 w 1865"/>
                <a:gd name="T53" fmla="*/ 14 h 161"/>
                <a:gd name="T54" fmla="*/ 1864 w 1865"/>
                <a:gd name="T55" fmla="*/ 17 h 161"/>
                <a:gd name="T56" fmla="*/ 1864 w 1865"/>
                <a:gd name="T57" fmla="*/ 17 h 161"/>
                <a:gd name="T58" fmla="*/ 1863 w 1865"/>
                <a:gd name="T59" fmla="*/ 19 h 161"/>
                <a:gd name="T60" fmla="*/ 1865 w 1865"/>
                <a:gd name="T61" fmla="*/ 21 h 161"/>
                <a:gd name="T62" fmla="*/ 1863 w 1865"/>
                <a:gd name="T63" fmla="*/ 21 h 161"/>
                <a:gd name="T64" fmla="*/ 1863 w 1865"/>
                <a:gd name="T65" fmla="*/ 21 h 161"/>
                <a:gd name="T66" fmla="*/ 1863 w 1865"/>
                <a:gd name="T67" fmla="*/ 21 h 161"/>
                <a:gd name="T68" fmla="*/ 1863 w 1865"/>
                <a:gd name="T69" fmla="*/ 21 h 161"/>
                <a:gd name="T70" fmla="*/ 1861 w 1865"/>
                <a:gd name="T71" fmla="*/ 18 h 161"/>
                <a:gd name="T72" fmla="*/ 1858 w 1865"/>
                <a:gd name="T73" fmla="*/ 14 h 161"/>
                <a:gd name="T74" fmla="*/ 1856 w 1865"/>
                <a:gd name="T75" fmla="*/ 11 h 161"/>
                <a:gd name="T76" fmla="*/ 1851 w 1865"/>
                <a:gd name="T77" fmla="*/ 8 h 161"/>
                <a:gd name="T78" fmla="*/ 1851 w 1865"/>
                <a:gd name="T79" fmla="*/ 8 h 161"/>
                <a:gd name="T80" fmla="*/ 1840 w 1865"/>
                <a:gd name="T81" fmla="*/ 4 h 161"/>
                <a:gd name="T82" fmla="*/ 1826 w 1865"/>
                <a:gd name="T83" fmla="*/ 2 h 161"/>
                <a:gd name="T84" fmla="*/ 236 w 1865"/>
                <a:gd name="T85" fmla="*/ 2 h 161"/>
                <a:gd name="T86" fmla="*/ 236 w 1865"/>
                <a:gd name="T87" fmla="*/ 2 h 161"/>
                <a:gd name="T88" fmla="*/ 225 w 1865"/>
                <a:gd name="T89" fmla="*/ 4 h 161"/>
                <a:gd name="T90" fmla="*/ 215 w 1865"/>
                <a:gd name="T91" fmla="*/ 7 h 161"/>
                <a:gd name="T92" fmla="*/ 215 w 1865"/>
                <a:gd name="T93" fmla="*/ 7 h 161"/>
                <a:gd name="T94" fmla="*/ 206 w 1865"/>
                <a:gd name="T95" fmla="*/ 11 h 161"/>
                <a:gd name="T96" fmla="*/ 202 w 1865"/>
                <a:gd name="T97" fmla="*/ 15 h 161"/>
                <a:gd name="T98" fmla="*/ 202 w 1865"/>
                <a:gd name="T99" fmla="*/ 15 h 161"/>
                <a:gd name="T100" fmla="*/ 199 w 1865"/>
                <a:gd name="T101" fmla="*/ 19 h 161"/>
                <a:gd name="T102" fmla="*/ 199 w 1865"/>
                <a:gd name="T103" fmla="*/ 22 h 161"/>
                <a:gd name="T104" fmla="*/ 199 w 1865"/>
                <a:gd name="T105" fmla="*/ 136 h 16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865" h="161">
                  <a:moveTo>
                    <a:pt x="199" y="136"/>
                  </a:moveTo>
                  <a:lnTo>
                    <a:pt x="3" y="136"/>
                  </a:lnTo>
                  <a:lnTo>
                    <a:pt x="3" y="158"/>
                  </a:lnTo>
                  <a:lnTo>
                    <a:pt x="196" y="158"/>
                  </a:lnTo>
                  <a:lnTo>
                    <a:pt x="1860" y="158"/>
                  </a:lnTo>
                  <a:lnTo>
                    <a:pt x="1860" y="161"/>
                  </a:lnTo>
                  <a:lnTo>
                    <a:pt x="1857" y="161"/>
                  </a:lnTo>
                  <a:lnTo>
                    <a:pt x="196" y="161"/>
                  </a:lnTo>
                  <a:lnTo>
                    <a:pt x="0" y="161"/>
                  </a:lnTo>
                  <a:lnTo>
                    <a:pt x="0" y="133"/>
                  </a:lnTo>
                  <a:lnTo>
                    <a:pt x="196" y="133"/>
                  </a:lnTo>
                  <a:lnTo>
                    <a:pt x="196" y="22"/>
                  </a:lnTo>
                  <a:lnTo>
                    <a:pt x="196" y="18"/>
                  </a:lnTo>
                  <a:lnTo>
                    <a:pt x="199" y="14"/>
                  </a:lnTo>
                  <a:lnTo>
                    <a:pt x="204" y="9"/>
                  </a:lnTo>
                  <a:lnTo>
                    <a:pt x="208" y="7"/>
                  </a:lnTo>
                  <a:lnTo>
                    <a:pt x="213" y="4"/>
                  </a:lnTo>
                  <a:lnTo>
                    <a:pt x="220" y="2"/>
                  </a:lnTo>
                  <a:lnTo>
                    <a:pt x="227" y="1"/>
                  </a:lnTo>
                  <a:lnTo>
                    <a:pt x="236" y="0"/>
                  </a:lnTo>
                  <a:lnTo>
                    <a:pt x="1826" y="0"/>
                  </a:lnTo>
                  <a:lnTo>
                    <a:pt x="1839" y="1"/>
                  </a:lnTo>
                  <a:lnTo>
                    <a:pt x="1850" y="5"/>
                  </a:lnTo>
                  <a:lnTo>
                    <a:pt x="1858" y="11"/>
                  </a:lnTo>
                  <a:lnTo>
                    <a:pt x="1861" y="14"/>
                  </a:lnTo>
                  <a:lnTo>
                    <a:pt x="1864" y="17"/>
                  </a:lnTo>
                  <a:lnTo>
                    <a:pt x="1863" y="19"/>
                  </a:lnTo>
                  <a:lnTo>
                    <a:pt x="1865" y="21"/>
                  </a:lnTo>
                  <a:lnTo>
                    <a:pt x="1863" y="21"/>
                  </a:lnTo>
                  <a:lnTo>
                    <a:pt x="1861" y="18"/>
                  </a:lnTo>
                  <a:lnTo>
                    <a:pt x="1858" y="14"/>
                  </a:lnTo>
                  <a:lnTo>
                    <a:pt x="1856" y="11"/>
                  </a:lnTo>
                  <a:lnTo>
                    <a:pt x="1851" y="8"/>
                  </a:lnTo>
                  <a:lnTo>
                    <a:pt x="1840" y="4"/>
                  </a:lnTo>
                  <a:lnTo>
                    <a:pt x="1826" y="2"/>
                  </a:lnTo>
                  <a:lnTo>
                    <a:pt x="236" y="2"/>
                  </a:lnTo>
                  <a:lnTo>
                    <a:pt x="225" y="4"/>
                  </a:lnTo>
                  <a:lnTo>
                    <a:pt x="215" y="7"/>
                  </a:lnTo>
                  <a:lnTo>
                    <a:pt x="206" y="11"/>
                  </a:lnTo>
                  <a:lnTo>
                    <a:pt x="202" y="15"/>
                  </a:lnTo>
                  <a:lnTo>
                    <a:pt x="199" y="19"/>
                  </a:lnTo>
                  <a:lnTo>
                    <a:pt x="199" y="22"/>
                  </a:lnTo>
                  <a:lnTo>
                    <a:pt x="199" y="136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3" name="Freeform 538"/>
            <p:cNvSpPr>
              <a:spLocks/>
            </p:cNvSpPr>
            <p:nvPr/>
          </p:nvSpPr>
          <p:spPr bwMode="auto">
            <a:xfrm>
              <a:off x="0" y="2236"/>
              <a:ext cx="1870" cy="167"/>
            </a:xfrm>
            <a:custGeom>
              <a:avLst/>
              <a:gdLst>
                <a:gd name="T0" fmla="*/ 197 w 1870"/>
                <a:gd name="T1" fmla="*/ 25 h 167"/>
                <a:gd name="T2" fmla="*/ 197 w 1870"/>
                <a:gd name="T3" fmla="*/ 25 h 167"/>
                <a:gd name="T4" fmla="*/ 198 w 1870"/>
                <a:gd name="T5" fmla="*/ 21 h 167"/>
                <a:gd name="T6" fmla="*/ 199 w 1870"/>
                <a:gd name="T7" fmla="*/ 15 h 167"/>
                <a:gd name="T8" fmla="*/ 199 w 1870"/>
                <a:gd name="T9" fmla="*/ 15 h 167"/>
                <a:gd name="T10" fmla="*/ 204 w 1870"/>
                <a:gd name="T11" fmla="*/ 11 h 167"/>
                <a:gd name="T12" fmla="*/ 209 w 1870"/>
                <a:gd name="T13" fmla="*/ 7 h 167"/>
                <a:gd name="T14" fmla="*/ 209 w 1870"/>
                <a:gd name="T15" fmla="*/ 7 h 167"/>
                <a:gd name="T16" fmla="*/ 216 w 1870"/>
                <a:gd name="T17" fmla="*/ 4 h 167"/>
                <a:gd name="T18" fmla="*/ 223 w 1870"/>
                <a:gd name="T19" fmla="*/ 3 h 167"/>
                <a:gd name="T20" fmla="*/ 230 w 1870"/>
                <a:gd name="T21" fmla="*/ 1 h 167"/>
                <a:gd name="T22" fmla="*/ 239 w 1870"/>
                <a:gd name="T23" fmla="*/ 0 h 167"/>
                <a:gd name="T24" fmla="*/ 1829 w 1870"/>
                <a:gd name="T25" fmla="*/ 0 h 167"/>
                <a:gd name="T26" fmla="*/ 1829 w 1870"/>
                <a:gd name="T27" fmla="*/ 0 h 167"/>
                <a:gd name="T28" fmla="*/ 1836 w 1870"/>
                <a:gd name="T29" fmla="*/ 1 h 167"/>
                <a:gd name="T30" fmla="*/ 1843 w 1870"/>
                <a:gd name="T31" fmla="*/ 1 h 167"/>
                <a:gd name="T32" fmla="*/ 1850 w 1870"/>
                <a:gd name="T33" fmla="*/ 4 h 167"/>
                <a:gd name="T34" fmla="*/ 1857 w 1870"/>
                <a:gd name="T35" fmla="*/ 7 h 167"/>
                <a:gd name="T36" fmla="*/ 1857 w 1870"/>
                <a:gd name="T37" fmla="*/ 7 h 167"/>
                <a:gd name="T38" fmla="*/ 1864 w 1870"/>
                <a:gd name="T39" fmla="*/ 11 h 167"/>
                <a:gd name="T40" fmla="*/ 1870 w 1870"/>
                <a:gd name="T41" fmla="*/ 18 h 167"/>
                <a:gd name="T42" fmla="*/ 1870 w 1870"/>
                <a:gd name="T43" fmla="*/ 18 h 167"/>
                <a:gd name="T44" fmla="*/ 1867 w 1870"/>
                <a:gd name="T45" fmla="*/ 20 h 167"/>
                <a:gd name="T46" fmla="*/ 1867 w 1870"/>
                <a:gd name="T47" fmla="*/ 20 h 167"/>
                <a:gd name="T48" fmla="*/ 1867 w 1870"/>
                <a:gd name="T49" fmla="*/ 20 h 167"/>
                <a:gd name="T50" fmla="*/ 1864 w 1870"/>
                <a:gd name="T51" fmla="*/ 17 h 167"/>
                <a:gd name="T52" fmla="*/ 1861 w 1870"/>
                <a:gd name="T53" fmla="*/ 14 h 167"/>
                <a:gd name="T54" fmla="*/ 1853 w 1870"/>
                <a:gd name="T55" fmla="*/ 8 h 167"/>
                <a:gd name="T56" fmla="*/ 1842 w 1870"/>
                <a:gd name="T57" fmla="*/ 4 h 167"/>
                <a:gd name="T58" fmla="*/ 1829 w 1870"/>
                <a:gd name="T59" fmla="*/ 3 h 167"/>
                <a:gd name="T60" fmla="*/ 239 w 1870"/>
                <a:gd name="T61" fmla="*/ 3 h 167"/>
                <a:gd name="T62" fmla="*/ 239 w 1870"/>
                <a:gd name="T63" fmla="*/ 3 h 167"/>
                <a:gd name="T64" fmla="*/ 230 w 1870"/>
                <a:gd name="T65" fmla="*/ 4 h 167"/>
                <a:gd name="T66" fmla="*/ 223 w 1870"/>
                <a:gd name="T67" fmla="*/ 5 h 167"/>
                <a:gd name="T68" fmla="*/ 216 w 1870"/>
                <a:gd name="T69" fmla="*/ 7 h 167"/>
                <a:gd name="T70" fmla="*/ 211 w 1870"/>
                <a:gd name="T71" fmla="*/ 10 h 167"/>
                <a:gd name="T72" fmla="*/ 207 w 1870"/>
                <a:gd name="T73" fmla="*/ 12 h 167"/>
                <a:gd name="T74" fmla="*/ 202 w 1870"/>
                <a:gd name="T75" fmla="*/ 17 h 167"/>
                <a:gd name="T76" fmla="*/ 199 w 1870"/>
                <a:gd name="T77" fmla="*/ 21 h 167"/>
                <a:gd name="T78" fmla="*/ 199 w 1870"/>
                <a:gd name="T79" fmla="*/ 25 h 167"/>
                <a:gd name="T80" fmla="*/ 199 w 1870"/>
                <a:gd name="T81" fmla="*/ 136 h 167"/>
                <a:gd name="T82" fmla="*/ 3 w 1870"/>
                <a:gd name="T83" fmla="*/ 136 h 167"/>
                <a:gd name="T84" fmla="*/ 3 w 1870"/>
                <a:gd name="T85" fmla="*/ 164 h 167"/>
                <a:gd name="T86" fmla="*/ 199 w 1870"/>
                <a:gd name="T87" fmla="*/ 164 h 167"/>
                <a:gd name="T88" fmla="*/ 1860 w 1870"/>
                <a:gd name="T89" fmla="*/ 164 h 167"/>
                <a:gd name="T90" fmla="*/ 1860 w 1870"/>
                <a:gd name="T91" fmla="*/ 167 h 167"/>
                <a:gd name="T92" fmla="*/ 199 w 1870"/>
                <a:gd name="T93" fmla="*/ 167 h 167"/>
                <a:gd name="T94" fmla="*/ 0 w 1870"/>
                <a:gd name="T95" fmla="*/ 167 h 167"/>
                <a:gd name="T96" fmla="*/ 0 w 1870"/>
                <a:gd name="T97" fmla="*/ 133 h 167"/>
                <a:gd name="T98" fmla="*/ 197 w 1870"/>
                <a:gd name="T99" fmla="*/ 133 h 167"/>
                <a:gd name="T100" fmla="*/ 197 w 1870"/>
                <a:gd name="T101" fmla="*/ 25 h 1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870" h="167">
                  <a:moveTo>
                    <a:pt x="197" y="25"/>
                  </a:moveTo>
                  <a:lnTo>
                    <a:pt x="197" y="25"/>
                  </a:lnTo>
                  <a:lnTo>
                    <a:pt x="198" y="21"/>
                  </a:lnTo>
                  <a:lnTo>
                    <a:pt x="199" y="15"/>
                  </a:lnTo>
                  <a:lnTo>
                    <a:pt x="204" y="11"/>
                  </a:lnTo>
                  <a:lnTo>
                    <a:pt x="209" y="7"/>
                  </a:lnTo>
                  <a:lnTo>
                    <a:pt x="216" y="4"/>
                  </a:lnTo>
                  <a:lnTo>
                    <a:pt x="223" y="3"/>
                  </a:lnTo>
                  <a:lnTo>
                    <a:pt x="230" y="1"/>
                  </a:lnTo>
                  <a:lnTo>
                    <a:pt x="239" y="0"/>
                  </a:lnTo>
                  <a:lnTo>
                    <a:pt x="1829" y="0"/>
                  </a:lnTo>
                  <a:lnTo>
                    <a:pt x="1836" y="1"/>
                  </a:lnTo>
                  <a:lnTo>
                    <a:pt x="1843" y="1"/>
                  </a:lnTo>
                  <a:lnTo>
                    <a:pt x="1850" y="4"/>
                  </a:lnTo>
                  <a:lnTo>
                    <a:pt x="1857" y="7"/>
                  </a:lnTo>
                  <a:lnTo>
                    <a:pt x="1864" y="11"/>
                  </a:lnTo>
                  <a:lnTo>
                    <a:pt x="1870" y="18"/>
                  </a:lnTo>
                  <a:lnTo>
                    <a:pt x="1867" y="20"/>
                  </a:lnTo>
                  <a:lnTo>
                    <a:pt x="1864" y="17"/>
                  </a:lnTo>
                  <a:lnTo>
                    <a:pt x="1861" y="14"/>
                  </a:lnTo>
                  <a:lnTo>
                    <a:pt x="1853" y="8"/>
                  </a:lnTo>
                  <a:lnTo>
                    <a:pt x="1842" y="4"/>
                  </a:lnTo>
                  <a:lnTo>
                    <a:pt x="1829" y="3"/>
                  </a:lnTo>
                  <a:lnTo>
                    <a:pt x="239" y="3"/>
                  </a:lnTo>
                  <a:lnTo>
                    <a:pt x="230" y="4"/>
                  </a:lnTo>
                  <a:lnTo>
                    <a:pt x="223" y="5"/>
                  </a:lnTo>
                  <a:lnTo>
                    <a:pt x="216" y="7"/>
                  </a:lnTo>
                  <a:lnTo>
                    <a:pt x="211" y="10"/>
                  </a:lnTo>
                  <a:lnTo>
                    <a:pt x="207" y="12"/>
                  </a:lnTo>
                  <a:lnTo>
                    <a:pt x="202" y="17"/>
                  </a:lnTo>
                  <a:lnTo>
                    <a:pt x="199" y="21"/>
                  </a:lnTo>
                  <a:lnTo>
                    <a:pt x="199" y="25"/>
                  </a:lnTo>
                  <a:lnTo>
                    <a:pt x="199" y="136"/>
                  </a:lnTo>
                  <a:lnTo>
                    <a:pt x="3" y="136"/>
                  </a:lnTo>
                  <a:lnTo>
                    <a:pt x="3" y="164"/>
                  </a:lnTo>
                  <a:lnTo>
                    <a:pt x="199" y="164"/>
                  </a:lnTo>
                  <a:lnTo>
                    <a:pt x="1860" y="164"/>
                  </a:lnTo>
                  <a:lnTo>
                    <a:pt x="1860" y="167"/>
                  </a:lnTo>
                  <a:lnTo>
                    <a:pt x="199" y="167"/>
                  </a:lnTo>
                  <a:lnTo>
                    <a:pt x="0" y="167"/>
                  </a:lnTo>
                  <a:lnTo>
                    <a:pt x="0" y="133"/>
                  </a:lnTo>
                  <a:lnTo>
                    <a:pt x="197" y="133"/>
                  </a:lnTo>
                  <a:lnTo>
                    <a:pt x="197" y="2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4" name="Freeform 539"/>
            <p:cNvSpPr>
              <a:spLocks/>
            </p:cNvSpPr>
            <p:nvPr/>
          </p:nvSpPr>
          <p:spPr bwMode="auto">
            <a:xfrm>
              <a:off x="3914" y="2129"/>
              <a:ext cx="41" cy="24"/>
            </a:xfrm>
            <a:custGeom>
              <a:avLst/>
              <a:gdLst>
                <a:gd name="T0" fmla="*/ 21 w 41"/>
                <a:gd name="T1" fmla="*/ 0 h 24"/>
                <a:gd name="T2" fmla="*/ 41 w 41"/>
                <a:gd name="T3" fmla="*/ 0 h 24"/>
                <a:gd name="T4" fmla="*/ 31 w 41"/>
                <a:gd name="T5" fmla="*/ 11 h 24"/>
                <a:gd name="T6" fmla="*/ 21 w 41"/>
                <a:gd name="T7" fmla="*/ 24 h 24"/>
                <a:gd name="T8" fmla="*/ 10 w 41"/>
                <a:gd name="T9" fmla="*/ 11 h 24"/>
                <a:gd name="T10" fmla="*/ 0 w 41"/>
                <a:gd name="T11" fmla="*/ 0 h 24"/>
                <a:gd name="T12" fmla="*/ 21 w 41"/>
                <a:gd name="T13" fmla="*/ 0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" h="24">
                  <a:moveTo>
                    <a:pt x="21" y="0"/>
                  </a:moveTo>
                  <a:lnTo>
                    <a:pt x="41" y="0"/>
                  </a:lnTo>
                  <a:lnTo>
                    <a:pt x="31" y="11"/>
                  </a:lnTo>
                  <a:lnTo>
                    <a:pt x="21" y="24"/>
                  </a:lnTo>
                  <a:lnTo>
                    <a:pt x="10" y="11"/>
                  </a:lnTo>
                  <a:lnTo>
                    <a:pt x="0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pic>
          <p:nvPicPr>
            <p:cNvPr id="3115" name="Picture 540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89" y="1918"/>
              <a:ext cx="257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16" name="Picture 541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58" y="1918"/>
              <a:ext cx="122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17" name="Rectangle 542"/>
            <p:cNvSpPr>
              <a:spLocks noChangeArrowheads="1"/>
            </p:cNvSpPr>
            <p:nvPr/>
          </p:nvSpPr>
          <p:spPr bwMode="auto">
            <a:xfrm>
              <a:off x="5362" y="1917"/>
              <a:ext cx="3" cy="8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118" name="Freeform 543"/>
            <p:cNvSpPr>
              <a:spLocks/>
            </p:cNvSpPr>
            <p:nvPr/>
          </p:nvSpPr>
          <p:spPr bwMode="auto">
            <a:xfrm>
              <a:off x="5402" y="1935"/>
              <a:ext cx="50" cy="41"/>
            </a:xfrm>
            <a:custGeom>
              <a:avLst/>
              <a:gdLst>
                <a:gd name="T0" fmla="*/ 50 w 50"/>
                <a:gd name="T1" fmla="*/ 0 h 41"/>
                <a:gd name="T2" fmla="*/ 50 w 50"/>
                <a:gd name="T3" fmla="*/ 41 h 41"/>
                <a:gd name="T4" fmla="*/ 48 w 50"/>
                <a:gd name="T5" fmla="*/ 41 h 41"/>
                <a:gd name="T6" fmla="*/ 48 w 50"/>
                <a:gd name="T7" fmla="*/ 3 h 41"/>
                <a:gd name="T8" fmla="*/ 3 w 50"/>
                <a:gd name="T9" fmla="*/ 3 h 41"/>
                <a:gd name="T10" fmla="*/ 3 w 50"/>
                <a:gd name="T11" fmla="*/ 6 h 41"/>
                <a:gd name="T12" fmla="*/ 0 w 50"/>
                <a:gd name="T13" fmla="*/ 6 h 41"/>
                <a:gd name="T14" fmla="*/ 0 w 50"/>
                <a:gd name="T15" fmla="*/ 0 h 41"/>
                <a:gd name="T16" fmla="*/ 50 w 50"/>
                <a:gd name="T17" fmla="*/ 0 h 4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0" h="41">
                  <a:moveTo>
                    <a:pt x="50" y="0"/>
                  </a:moveTo>
                  <a:lnTo>
                    <a:pt x="50" y="41"/>
                  </a:lnTo>
                  <a:lnTo>
                    <a:pt x="48" y="41"/>
                  </a:lnTo>
                  <a:lnTo>
                    <a:pt x="48" y="3"/>
                  </a:lnTo>
                  <a:lnTo>
                    <a:pt x="3" y="3"/>
                  </a:lnTo>
                  <a:lnTo>
                    <a:pt x="3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9" name="Freeform 544"/>
            <p:cNvSpPr>
              <a:spLocks/>
            </p:cNvSpPr>
            <p:nvPr/>
          </p:nvSpPr>
          <p:spPr bwMode="auto">
            <a:xfrm>
              <a:off x="5405" y="1938"/>
              <a:ext cx="45" cy="38"/>
            </a:xfrm>
            <a:custGeom>
              <a:avLst/>
              <a:gdLst>
                <a:gd name="T0" fmla="*/ 45 w 45"/>
                <a:gd name="T1" fmla="*/ 0 h 38"/>
                <a:gd name="T2" fmla="*/ 45 w 45"/>
                <a:gd name="T3" fmla="*/ 38 h 38"/>
                <a:gd name="T4" fmla="*/ 40 w 45"/>
                <a:gd name="T5" fmla="*/ 38 h 38"/>
                <a:gd name="T6" fmla="*/ 40 w 45"/>
                <a:gd name="T7" fmla="*/ 3 h 38"/>
                <a:gd name="T8" fmla="*/ 0 w 45"/>
                <a:gd name="T9" fmla="*/ 3 h 38"/>
                <a:gd name="T10" fmla="*/ 0 w 45"/>
                <a:gd name="T11" fmla="*/ 0 h 38"/>
                <a:gd name="T12" fmla="*/ 45 w 45"/>
                <a:gd name="T13" fmla="*/ 0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5" h="38">
                  <a:moveTo>
                    <a:pt x="45" y="0"/>
                  </a:moveTo>
                  <a:lnTo>
                    <a:pt x="45" y="38"/>
                  </a:lnTo>
                  <a:lnTo>
                    <a:pt x="40" y="38"/>
                  </a:lnTo>
                  <a:lnTo>
                    <a:pt x="40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0" name="Rectangle 545"/>
            <p:cNvSpPr>
              <a:spLocks noChangeArrowheads="1"/>
            </p:cNvSpPr>
            <p:nvPr/>
          </p:nvSpPr>
          <p:spPr bwMode="auto">
            <a:xfrm>
              <a:off x="5618" y="1939"/>
              <a:ext cx="1" cy="2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121" name="Rectangle 546"/>
            <p:cNvSpPr>
              <a:spLocks noChangeArrowheads="1"/>
            </p:cNvSpPr>
            <p:nvPr/>
          </p:nvSpPr>
          <p:spPr bwMode="auto">
            <a:xfrm>
              <a:off x="5399" y="1941"/>
              <a:ext cx="3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122" name="Rectangle 547"/>
            <p:cNvSpPr>
              <a:spLocks noChangeArrowheads="1"/>
            </p:cNvSpPr>
            <p:nvPr/>
          </p:nvSpPr>
          <p:spPr bwMode="auto">
            <a:xfrm>
              <a:off x="5402" y="1941"/>
              <a:ext cx="3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123" name="Freeform 548"/>
            <p:cNvSpPr>
              <a:spLocks/>
            </p:cNvSpPr>
            <p:nvPr/>
          </p:nvSpPr>
          <p:spPr bwMode="auto">
            <a:xfrm>
              <a:off x="5617" y="1939"/>
              <a:ext cx="1" cy="3"/>
            </a:xfrm>
            <a:custGeom>
              <a:avLst/>
              <a:gdLst>
                <a:gd name="T0" fmla="*/ 0 w 1"/>
                <a:gd name="T1" fmla="*/ 3 h 3"/>
                <a:gd name="T2" fmla="*/ 0 w 1"/>
                <a:gd name="T3" fmla="*/ 3 h 3"/>
                <a:gd name="T4" fmla="*/ 0 w 1"/>
                <a:gd name="T5" fmla="*/ 2 h 3"/>
                <a:gd name="T6" fmla="*/ 1 w 1"/>
                <a:gd name="T7" fmla="*/ 2 h 3"/>
                <a:gd name="T8" fmla="*/ 1 w 1"/>
                <a:gd name="T9" fmla="*/ 0 h 3"/>
                <a:gd name="T10" fmla="*/ 1 w 1"/>
                <a:gd name="T11" fmla="*/ 2 h 3"/>
                <a:gd name="T12" fmla="*/ 1 w 1"/>
                <a:gd name="T13" fmla="*/ 2 h 3"/>
                <a:gd name="T14" fmla="*/ 0 w 1"/>
                <a:gd name="T15" fmla="*/ 3 h 3"/>
                <a:gd name="T16" fmla="*/ 0 w 1"/>
                <a:gd name="T17" fmla="*/ 3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" h="3">
                  <a:moveTo>
                    <a:pt x="0" y="3"/>
                  </a:moveTo>
                  <a:lnTo>
                    <a:pt x="0" y="3"/>
                  </a:lnTo>
                  <a:lnTo>
                    <a:pt x="0" y="2"/>
                  </a:lnTo>
                  <a:lnTo>
                    <a:pt x="1" y="2"/>
                  </a:lnTo>
                  <a:lnTo>
                    <a:pt x="1" y="0"/>
                  </a:lnTo>
                  <a:lnTo>
                    <a:pt x="1" y="2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4" name="Freeform 549"/>
            <p:cNvSpPr>
              <a:spLocks/>
            </p:cNvSpPr>
            <p:nvPr/>
          </p:nvSpPr>
          <p:spPr bwMode="auto">
            <a:xfrm>
              <a:off x="5620" y="1942"/>
              <a:ext cx="1" cy="3"/>
            </a:xfrm>
            <a:custGeom>
              <a:avLst/>
              <a:gdLst>
                <a:gd name="T0" fmla="*/ 1 w 1"/>
                <a:gd name="T1" fmla="*/ 0 h 3"/>
                <a:gd name="T2" fmla="*/ 1 w 1"/>
                <a:gd name="T3" fmla="*/ 0 h 3"/>
                <a:gd name="T4" fmla="*/ 0 w 1"/>
                <a:gd name="T5" fmla="*/ 3 h 3"/>
                <a:gd name="T6" fmla="*/ 0 w 1"/>
                <a:gd name="T7" fmla="*/ 3 h 3"/>
                <a:gd name="T8" fmla="*/ 1 w 1"/>
                <a:gd name="T9" fmla="*/ 0 h 3"/>
                <a:gd name="T10" fmla="*/ 1 w 1"/>
                <a:gd name="T11" fmla="*/ 0 h 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" h="3">
                  <a:moveTo>
                    <a:pt x="1" y="0"/>
                  </a:moveTo>
                  <a:lnTo>
                    <a:pt x="1" y="0"/>
                  </a:lnTo>
                  <a:lnTo>
                    <a:pt x="0" y="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5" name="Freeform 550"/>
            <p:cNvSpPr>
              <a:spLocks/>
            </p:cNvSpPr>
            <p:nvPr/>
          </p:nvSpPr>
          <p:spPr bwMode="auto">
            <a:xfrm>
              <a:off x="5617" y="1941"/>
              <a:ext cx="4" cy="4"/>
            </a:xfrm>
            <a:custGeom>
              <a:avLst/>
              <a:gdLst>
                <a:gd name="T0" fmla="*/ 1 w 4"/>
                <a:gd name="T1" fmla="*/ 4 h 4"/>
                <a:gd name="T2" fmla="*/ 1 w 4"/>
                <a:gd name="T3" fmla="*/ 4 h 4"/>
                <a:gd name="T4" fmla="*/ 0 w 4"/>
                <a:gd name="T5" fmla="*/ 1 h 4"/>
                <a:gd name="T6" fmla="*/ 0 w 4"/>
                <a:gd name="T7" fmla="*/ 1 h 4"/>
                <a:gd name="T8" fmla="*/ 1 w 4"/>
                <a:gd name="T9" fmla="*/ 0 h 4"/>
                <a:gd name="T10" fmla="*/ 1 w 4"/>
                <a:gd name="T11" fmla="*/ 0 h 4"/>
                <a:gd name="T12" fmla="*/ 4 w 4"/>
                <a:gd name="T13" fmla="*/ 1 h 4"/>
                <a:gd name="T14" fmla="*/ 4 w 4"/>
                <a:gd name="T15" fmla="*/ 1 h 4"/>
                <a:gd name="T16" fmla="*/ 3 w 4"/>
                <a:gd name="T17" fmla="*/ 4 h 4"/>
                <a:gd name="T18" fmla="*/ 1 w 4"/>
                <a:gd name="T19" fmla="*/ 4 h 4"/>
                <a:gd name="T20" fmla="*/ 1 w 4"/>
                <a:gd name="T21" fmla="*/ 4 h 4"/>
                <a:gd name="T22" fmla="*/ 1 w 4"/>
                <a:gd name="T23" fmla="*/ 4 h 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" h="4">
                  <a:moveTo>
                    <a:pt x="1" y="4"/>
                  </a:moveTo>
                  <a:lnTo>
                    <a:pt x="1" y="4"/>
                  </a:lnTo>
                  <a:lnTo>
                    <a:pt x="0" y="1"/>
                  </a:lnTo>
                  <a:lnTo>
                    <a:pt x="1" y="0"/>
                  </a:lnTo>
                  <a:lnTo>
                    <a:pt x="4" y="1"/>
                  </a:lnTo>
                  <a:lnTo>
                    <a:pt x="3" y="4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6" name="Freeform 551"/>
            <p:cNvSpPr>
              <a:spLocks/>
            </p:cNvSpPr>
            <p:nvPr/>
          </p:nvSpPr>
          <p:spPr bwMode="auto">
            <a:xfrm>
              <a:off x="5617" y="1942"/>
              <a:ext cx="1" cy="3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0 h 3"/>
                <a:gd name="T4" fmla="*/ 0 w 1"/>
                <a:gd name="T5" fmla="*/ 0 h 3"/>
                <a:gd name="T6" fmla="*/ 1 w 1"/>
                <a:gd name="T7" fmla="*/ 3 h 3"/>
                <a:gd name="T8" fmla="*/ 0 w 1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lnTo>
                    <a:pt x="0" y="0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7" name="Freeform 552"/>
            <p:cNvSpPr>
              <a:spLocks/>
            </p:cNvSpPr>
            <p:nvPr/>
          </p:nvSpPr>
          <p:spPr bwMode="auto">
            <a:xfrm>
              <a:off x="5405" y="1941"/>
              <a:ext cx="40" cy="35"/>
            </a:xfrm>
            <a:custGeom>
              <a:avLst/>
              <a:gdLst>
                <a:gd name="T0" fmla="*/ 40 w 40"/>
                <a:gd name="T1" fmla="*/ 0 h 35"/>
                <a:gd name="T2" fmla="*/ 40 w 40"/>
                <a:gd name="T3" fmla="*/ 35 h 35"/>
                <a:gd name="T4" fmla="*/ 37 w 40"/>
                <a:gd name="T5" fmla="*/ 35 h 35"/>
                <a:gd name="T6" fmla="*/ 37 w 40"/>
                <a:gd name="T7" fmla="*/ 3 h 35"/>
                <a:gd name="T8" fmla="*/ 0 w 40"/>
                <a:gd name="T9" fmla="*/ 3 h 35"/>
                <a:gd name="T10" fmla="*/ 0 w 40"/>
                <a:gd name="T11" fmla="*/ 0 h 35"/>
                <a:gd name="T12" fmla="*/ 40 w 40"/>
                <a:gd name="T13" fmla="*/ 0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0" h="35">
                  <a:moveTo>
                    <a:pt x="40" y="0"/>
                  </a:moveTo>
                  <a:lnTo>
                    <a:pt x="40" y="35"/>
                  </a:lnTo>
                  <a:lnTo>
                    <a:pt x="37" y="35"/>
                  </a:lnTo>
                  <a:lnTo>
                    <a:pt x="37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8" name="Rectangle 553"/>
            <p:cNvSpPr>
              <a:spLocks noChangeArrowheads="1"/>
            </p:cNvSpPr>
            <p:nvPr/>
          </p:nvSpPr>
          <p:spPr bwMode="auto">
            <a:xfrm>
              <a:off x="5399" y="1944"/>
              <a:ext cx="3" cy="2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129" name="Rectangle 554"/>
            <p:cNvSpPr>
              <a:spLocks noChangeArrowheads="1"/>
            </p:cNvSpPr>
            <p:nvPr/>
          </p:nvSpPr>
          <p:spPr bwMode="auto">
            <a:xfrm>
              <a:off x="5402" y="1944"/>
              <a:ext cx="3" cy="2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130" name="Freeform 555"/>
            <p:cNvSpPr>
              <a:spLocks/>
            </p:cNvSpPr>
            <p:nvPr/>
          </p:nvSpPr>
          <p:spPr bwMode="auto">
            <a:xfrm>
              <a:off x="5405" y="1944"/>
              <a:ext cx="37" cy="32"/>
            </a:xfrm>
            <a:custGeom>
              <a:avLst/>
              <a:gdLst>
                <a:gd name="T0" fmla="*/ 37 w 37"/>
                <a:gd name="T1" fmla="*/ 0 h 32"/>
                <a:gd name="T2" fmla="*/ 37 w 37"/>
                <a:gd name="T3" fmla="*/ 32 h 32"/>
                <a:gd name="T4" fmla="*/ 35 w 37"/>
                <a:gd name="T5" fmla="*/ 32 h 32"/>
                <a:gd name="T6" fmla="*/ 35 w 37"/>
                <a:gd name="T7" fmla="*/ 2 h 32"/>
                <a:gd name="T8" fmla="*/ 0 w 37"/>
                <a:gd name="T9" fmla="*/ 2 h 32"/>
                <a:gd name="T10" fmla="*/ 0 w 37"/>
                <a:gd name="T11" fmla="*/ 0 h 32"/>
                <a:gd name="T12" fmla="*/ 37 w 37"/>
                <a:gd name="T13" fmla="*/ 0 h 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7" h="32">
                  <a:moveTo>
                    <a:pt x="37" y="0"/>
                  </a:moveTo>
                  <a:lnTo>
                    <a:pt x="37" y="32"/>
                  </a:lnTo>
                  <a:lnTo>
                    <a:pt x="35" y="32"/>
                  </a:lnTo>
                  <a:lnTo>
                    <a:pt x="35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1" name="Freeform 556"/>
            <p:cNvSpPr>
              <a:spLocks/>
            </p:cNvSpPr>
            <p:nvPr/>
          </p:nvSpPr>
          <p:spPr bwMode="auto">
            <a:xfrm>
              <a:off x="5618" y="1928"/>
              <a:ext cx="45" cy="28"/>
            </a:xfrm>
            <a:custGeom>
              <a:avLst/>
              <a:gdLst>
                <a:gd name="T0" fmla="*/ 45 w 45"/>
                <a:gd name="T1" fmla="*/ 0 h 28"/>
                <a:gd name="T2" fmla="*/ 17 w 45"/>
                <a:gd name="T3" fmla="*/ 28 h 28"/>
                <a:gd name="T4" fmla="*/ 16 w 45"/>
                <a:gd name="T5" fmla="*/ 27 h 28"/>
                <a:gd name="T6" fmla="*/ 38 w 45"/>
                <a:gd name="T7" fmla="*/ 3 h 28"/>
                <a:gd name="T8" fmla="*/ 13 w 45"/>
                <a:gd name="T9" fmla="*/ 3 h 28"/>
                <a:gd name="T10" fmla="*/ 3 w 45"/>
                <a:gd name="T11" fmla="*/ 14 h 28"/>
                <a:gd name="T12" fmla="*/ 3 w 45"/>
                <a:gd name="T13" fmla="*/ 14 h 28"/>
                <a:gd name="T14" fmla="*/ 3 w 45"/>
                <a:gd name="T15" fmla="*/ 14 h 28"/>
                <a:gd name="T16" fmla="*/ 0 w 45"/>
                <a:gd name="T17" fmla="*/ 13 h 28"/>
                <a:gd name="T18" fmla="*/ 2 w 45"/>
                <a:gd name="T19" fmla="*/ 13 h 28"/>
                <a:gd name="T20" fmla="*/ 11 w 45"/>
                <a:gd name="T21" fmla="*/ 0 h 28"/>
                <a:gd name="T22" fmla="*/ 45 w 45"/>
                <a:gd name="T23" fmla="*/ 0 h 2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5" h="28">
                  <a:moveTo>
                    <a:pt x="45" y="0"/>
                  </a:moveTo>
                  <a:lnTo>
                    <a:pt x="17" y="28"/>
                  </a:lnTo>
                  <a:lnTo>
                    <a:pt x="16" y="27"/>
                  </a:lnTo>
                  <a:lnTo>
                    <a:pt x="38" y="3"/>
                  </a:lnTo>
                  <a:lnTo>
                    <a:pt x="13" y="3"/>
                  </a:lnTo>
                  <a:lnTo>
                    <a:pt x="3" y="14"/>
                  </a:lnTo>
                  <a:lnTo>
                    <a:pt x="0" y="13"/>
                  </a:lnTo>
                  <a:lnTo>
                    <a:pt x="2" y="13"/>
                  </a:lnTo>
                  <a:lnTo>
                    <a:pt x="11" y="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2" name="Freeform 557"/>
            <p:cNvSpPr>
              <a:spLocks/>
            </p:cNvSpPr>
            <p:nvPr/>
          </p:nvSpPr>
          <p:spPr bwMode="auto">
            <a:xfrm>
              <a:off x="5631" y="1955"/>
              <a:ext cx="4" cy="3"/>
            </a:xfrm>
            <a:custGeom>
              <a:avLst/>
              <a:gdLst>
                <a:gd name="T0" fmla="*/ 3 w 4"/>
                <a:gd name="T1" fmla="*/ 0 h 3"/>
                <a:gd name="T2" fmla="*/ 4 w 4"/>
                <a:gd name="T3" fmla="*/ 1 h 3"/>
                <a:gd name="T4" fmla="*/ 3 w 4"/>
                <a:gd name="T5" fmla="*/ 3 h 3"/>
                <a:gd name="T6" fmla="*/ 0 w 4"/>
                <a:gd name="T7" fmla="*/ 1 h 3"/>
                <a:gd name="T8" fmla="*/ 3 w 4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3" y="0"/>
                  </a:moveTo>
                  <a:lnTo>
                    <a:pt x="4" y="1"/>
                  </a:lnTo>
                  <a:lnTo>
                    <a:pt x="3" y="3"/>
                  </a:lnTo>
                  <a:lnTo>
                    <a:pt x="0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3" name="Rectangle 558"/>
            <p:cNvSpPr>
              <a:spLocks noChangeArrowheads="1"/>
            </p:cNvSpPr>
            <p:nvPr/>
          </p:nvSpPr>
          <p:spPr bwMode="auto">
            <a:xfrm>
              <a:off x="5263" y="1956"/>
              <a:ext cx="59" cy="1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134" name="Rectangle 559"/>
            <p:cNvSpPr>
              <a:spLocks noChangeArrowheads="1"/>
            </p:cNvSpPr>
            <p:nvPr/>
          </p:nvSpPr>
          <p:spPr bwMode="auto">
            <a:xfrm>
              <a:off x="5412" y="1962"/>
              <a:ext cx="11" cy="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135" name="Freeform 560"/>
            <p:cNvSpPr>
              <a:spLocks/>
            </p:cNvSpPr>
            <p:nvPr/>
          </p:nvSpPr>
          <p:spPr bwMode="auto">
            <a:xfrm>
              <a:off x="5260" y="1954"/>
              <a:ext cx="64" cy="16"/>
            </a:xfrm>
            <a:custGeom>
              <a:avLst/>
              <a:gdLst>
                <a:gd name="T0" fmla="*/ 0 w 64"/>
                <a:gd name="T1" fmla="*/ 16 h 16"/>
                <a:gd name="T2" fmla="*/ 0 w 64"/>
                <a:gd name="T3" fmla="*/ 0 h 16"/>
                <a:gd name="T4" fmla="*/ 64 w 64"/>
                <a:gd name="T5" fmla="*/ 0 h 16"/>
                <a:gd name="T6" fmla="*/ 64 w 64"/>
                <a:gd name="T7" fmla="*/ 14 h 16"/>
                <a:gd name="T8" fmla="*/ 62 w 64"/>
                <a:gd name="T9" fmla="*/ 14 h 16"/>
                <a:gd name="T10" fmla="*/ 62 w 64"/>
                <a:gd name="T11" fmla="*/ 2 h 16"/>
                <a:gd name="T12" fmla="*/ 3 w 64"/>
                <a:gd name="T13" fmla="*/ 2 h 16"/>
                <a:gd name="T14" fmla="*/ 3 w 64"/>
                <a:gd name="T15" fmla="*/ 14 h 16"/>
                <a:gd name="T16" fmla="*/ 62 w 64"/>
                <a:gd name="T17" fmla="*/ 14 h 16"/>
                <a:gd name="T18" fmla="*/ 62 w 64"/>
                <a:gd name="T19" fmla="*/ 16 h 16"/>
                <a:gd name="T20" fmla="*/ 0 w 64"/>
                <a:gd name="T21" fmla="*/ 16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4" h="16">
                  <a:moveTo>
                    <a:pt x="0" y="16"/>
                  </a:moveTo>
                  <a:lnTo>
                    <a:pt x="0" y="0"/>
                  </a:lnTo>
                  <a:lnTo>
                    <a:pt x="64" y="0"/>
                  </a:lnTo>
                  <a:lnTo>
                    <a:pt x="64" y="14"/>
                  </a:lnTo>
                  <a:lnTo>
                    <a:pt x="62" y="14"/>
                  </a:lnTo>
                  <a:lnTo>
                    <a:pt x="62" y="2"/>
                  </a:lnTo>
                  <a:lnTo>
                    <a:pt x="3" y="2"/>
                  </a:lnTo>
                  <a:lnTo>
                    <a:pt x="3" y="14"/>
                  </a:lnTo>
                  <a:lnTo>
                    <a:pt x="62" y="14"/>
                  </a:lnTo>
                  <a:lnTo>
                    <a:pt x="62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6" name="Rectangle 561"/>
            <p:cNvSpPr>
              <a:spLocks noChangeArrowheads="1"/>
            </p:cNvSpPr>
            <p:nvPr/>
          </p:nvSpPr>
          <p:spPr bwMode="auto">
            <a:xfrm>
              <a:off x="5322" y="1968"/>
              <a:ext cx="2" cy="2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137" name="Freeform 562"/>
            <p:cNvSpPr>
              <a:spLocks/>
            </p:cNvSpPr>
            <p:nvPr/>
          </p:nvSpPr>
          <p:spPr bwMode="auto">
            <a:xfrm>
              <a:off x="5615" y="1969"/>
              <a:ext cx="3" cy="1"/>
            </a:xfrm>
            <a:custGeom>
              <a:avLst/>
              <a:gdLst>
                <a:gd name="T0" fmla="*/ 0 w 3"/>
                <a:gd name="T1" fmla="*/ 1 h 1"/>
                <a:gd name="T2" fmla="*/ 3 w 3"/>
                <a:gd name="T3" fmla="*/ 0 h 1"/>
                <a:gd name="T4" fmla="*/ 3 w 3"/>
                <a:gd name="T5" fmla="*/ 0 h 1"/>
                <a:gd name="T6" fmla="*/ 2 w 3"/>
                <a:gd name="T7" fmla="*/ 1 h 1"/>
                <a:gd name="T8" fmla="*/ 0 w 3"/>
                <a:gd name="T9" fmla="*/ 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lnTo>
                    <a:pt x="3" y="0"/>
                  </a:lnTo>
                  <a:lnTo>
                    <a:pt x="2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8" name="Freeform 563"/>
            <p:cNvSpPr>
              <a:spLocks/>
            </p:cNvSpPr>
            <p:nvPr/>
          </p:nvSpPr>
          <p:spPr bwMode="auto">
            <a:xfrm>
              <a:off x="5618" y="1969"/>
              <a:ext cx="2" cy="1"/>
            </a:xfrm>
            <a:custGeom>
              <a:avLst/>
              <a:gdLst>
                <a:gd name="T0" fmla="*/ 0 w 2"/>
                <a:gd name="T1" fmla="*/ 0 h 1"/>
                <a:gd name="T2" fmla="*/ 2 w 2"/>
                <a:gd name="T3" fmla="*/ 1 h 1"/>
                <a:gd name="T4" fmla="*/ 2 w 2"/>
                <a:gd name="T5" fmla="*/ 1 h 1"/>
                <a:gd name="T6" fmla="*/ 2 w 2"/>
                <a:gd name="T7" fmla="*/ 1 h 1"/>
                <a:gd name="T8" fmla="*/ 0 w 2"/>
                <a:gd name="T9" fmla="*/ 0 h 1"/>
                <a:gd name="T10" fmla="*/ 0 w 2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lnTo>
                    <a:pt x="2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9" name="Freeform 564"/>
            <p:cNvSpPr>
              <a:spLocks/>
            </p:cNvSpPr>
            <p:nvPr/>
          </p:nvSpPr>
          <p:spPr bwMode="auto">
            <a:xfrm>
              <a:off x="5617" y="1969"/>
              <a:ext cx="3" cy="4"/>
            </a:xfrm>
            <a:custGeom>
              <a:avLst/>
              <a:gdLst>
                <a:gd name="T0" fmla="*/ 1 w 3"/>
                <a:gd name="T1" fmla="*/ 0 h 4"/>
                <a:gd name="T2" fmla="*/ 1 w 3"/>
                <a:gd name="T3" fmla="*/ 0 h 4"/>
                <a:gd name="T4" fmla="*/ 3 w 3"/>
                <a:gd name="T5" fmla="*/ 1 h 4"/>
                <a:gd name="T6" fmla="*/ 3 w 3"/>
                <a:gd name="T7" fmla="*/ 1 h 4"/>
                <a:gd name="T8" fmla="*/ 1 w 3"/>
                <a:gd name="T9" fmla="*/ 4 h 4"/>
                <a:gd name="T10" fmla="*/ 1 w 3"/>
                <a:gd name="T11" fmla="*/ 4 h 4"/>
                <a:gd name="T12" fmla="*/ 0 w 3"/>
                <a:gd name="T13" fmla="*/ 1 h 4"/>
                <a:gd name="T14" fmla="*/ 0 w 3"/>
                <a:gd name="T15" fmla="*/ 1 h 4"/>
                <a:gd name="T16" fmla="*/ 1 w 3"/>
                <a:gd name="T17" fmla="*/ 0 h 4"/>
                <a:gd name="T18" fmla="*/ 1 w 3"/>
                <a:gd name="T19" fmla="*/ 0 h 4"/>
                <a:gd name="T20" fmla="*/ 1 w 3"/>
                <a:gd name="T21" fmla="*/ 0 h 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" h="4">
                  <a:moveTo>
                    <a:pt x="1" y="0"/>
                  </a:moveTo>
                  <a:lnTo>
                    <a:pt x="1" y="0"/>
                  </a:lnTo>
                  <a:lnTo>
                    <a:pt x="3" y="1"/>
                  </a:lnTo>
                  <a:lnTo>
                    <a:pt x="1" y="4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pic>
          <p:nvPicPr>
            <p:cNvPr id="3140" name="Picture 565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9" y="1918"/>
              <a:ext cx="122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41" name="Freeform 566"/>
            <p:cNvSpPr>
              <a:spLocks/>
            </p:cNvSpPr>
            <p:nvPr/>
          </p:nvSpPr>
          <p:spPr bwMode="auto">
            <a:xfrm>
              <a:off x="5409" y="1959"/>
              <a:ext cx="17" cy="14"/>
            </a:xfrm>
            <a:custGeom>
              <a:avLst/>
              <a:gdLst>
                <a:gd name="T0" fmla="*/ 14 w 17"/>
                <a:gd name="T1" fmla="*/ 14 h 14"/>
                <a:gd name="T2" fmla="*/ 0 w 17"/>
                <a:gd name="T3" fmla="*/ 14 h 14"/>
                <a:gd name="T4" fmla="*/ 0 w 17"/>
                <a:gd name="T5" fmla="*/ 0 h 14"/>
                <a:gd name="T6" fmla="*/ 17 w 17"/>
                <a:gd name="T7" fmla="*/ 0 h 14"/>
                <a:gd name="T8" fmla="*/ 17 w 17"/>
                <a:gd name="T9" fmla="*/ 11 h 14"/>
                <a:gd name="T10" fmla="*/ 14 w 17"/>
                <a:gd name="T11" fmla="*/ 11 h 14"/>
                <a:gd name="T12" fmla="*/ 14 w 17"/>
                <a:gd name="T13" fmla="*/ 3 h 14"/>
                <a:gd name="T14" fmla="*/ 3 w 17"/>
                <a:gd name="T15" fmla="*/ 3 h 14"/>
                <a:gd name="T16" fmla="*/ 3 w 17"/>
                <a:gd name="T17" fmla="*/ 11 h 14"/>
                <a:gd name="T18" fmla="*/ 14 w 17"/>
                <a:gd name="T19" fmla="*/ 11 h 14"/>
                <a:gd name="T20" fmla="*/ 14 w 17"/>
                <a:gd name="T21" fmla="*/ 14 h 1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" h="14">
                  <a:moveTo>
                    <a:pt x="14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7" y="0"/>
                  </a:lnTo>
                  <a:lnTo>
                    <a:pt x="17" y="11"/>
                  </a:lnTo>
                  <a:lnTo>
                    <a:pt x="14" y="11"/>
                  </a:lnTo>
                  <a:lnTo>
                    <a:pt x="14" y="3"/>
                  </a:lnTo>
                  <a:lnTo>
                    <a:pt x="3" y="3"/>
                  </a:lnTo>
                  <a:lnTo>
                    <a:pt x="3" y="11"/>
                  </a:lnTo>
                  <a:lnTo>
                    <a:pt x="14" y="11"/>
                  </a:lnTo>
                  <a:lnTo>
                    <a:pt x="14" y="14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2" name="Rectangle 567"/>
            <p:cNvSpPr>
              <a:spLocks noChangeArrowheads="1"/>
            </p:cNvSpPr>
            <p:nvPr/>
          </p:nvSpPr>
          <p:spPr bwMode="auto">
            <a:xfrm>
              <a:off x="5423" y="1970"/>
              <a:ext cx="3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143" name="Freeform 568"/>
            <p:cNvSpPr>
              <a:spLocks/>
            </p:cNvSpPr>
            <p:nvPr/>
          </p:nvSpPr>
          <p:spPr bwMode="auto">
            <a:xfrm>
              <a:off x="5587" y="1934"/>
              <a:ext cx="63" cy="46"/>
            </a:xfrm>
            <a:custGeom>
              <a:avLst/>
              <a:gdLst>
                <a:gd name="T0" fmla="*/ 42 w 63"/>
                <a:gd name="T1" fmla="*/ 24 h 46"/>
                <a:gd name="T2" fmla="*/ 63 w 63"/>
                <a:gd name="T3" fmla="*/ 46 h 46"/>
                <a:gd name="T4" fmla="*/ 45 w 63"/>
                <a:gd name="T5" fmla="*/ 46 h 46"/>
                <a:gd name="T6" fmla="*/ 35 w 63"/>
                <a:gd name="T7" fmla="*/ 35 h 46"/>
                <a:gd name="T8" fmla="*/ 35 w 63"/>
                <a:gd name="T9" fmla="*/ 35 h 46"/>
                <a:gd name="T10" fmla="*/ 33 w 63"/>
                <a:gd name="T11" fmla="*/ 32 h 46"/>
                <a:gd name="T12" fmla="*/ 31 w 63"/>
                <a:gd name="T13" fmla="*/ 31 h 46"/>
                <a:gd name="T14" fmla="*/ 28 w 63"/>
                <a:gd name="T15" fmla="*/ 32 h 46"/>
                <a:gd name="T16" fmla="*/ 28 w 63"/>
                <a:gd name="T17" fmla="*/ 32 h 46"/>
                <a:gd name="T18" fmla="*/ 25 w 63"/>
                <a:gd name="T19" fmla="*/ 35 h 46"/>
                <a:gd name="T20" fmla="*/ 17 w 63"/>
                <a:gd name="T21" fmla="*/ 46 h 46"/>
                <a:gd name="T22" fmla="*/ 0 w 63"/>
                <a:gd name="T23" fmla="*/ 46 h 46"/>
                <a:gd name="T24" fmla="*/ 23 w 63"/>
                <a:gd name="T25" fmla="*/ 22 h 46"/>
                <a:gd name="T26" fmla="*/ 0 w 63"/>
                <a:gd name="T27" fmla="*/ 0 h 46"/>
                <a:gd name="T28" fmla="*/ 17 w 63"/>
                <a:gd name="T29" fmla="*/ 0 h 46"/>
                <a:gd name="T30" fmla="*/ 18 w 63"/>
                <a:gd name="T31" fmla="*/ 0 h 46"/>
                <a:gd name="T32" fmla="*/ 27 w 63"/>
                <a:gd name="T33" fmla="*/ 10 h 46"/>
                <a:gd name="T34" fmla="*/ 27 w 63"/>
                <a:gd name="T35" fmla="*/ 10 h 46"/>
                <a:gd name="T36" fmla="*/ 27 w 63"/>
                <a:gd name="T37" fmla="*/ 10 h 46"/>
                <a:gd name="T38" fmla="*/ 30 w 63"/>
                <a:gd name="T39" fmla="*/ 12 h 46"/>
                <a:gd name="T40" fmla="*/ 31 w 63"/>
                <a:gd name="T41" fmla="*/ 15 h 46"/>
                <a:gd name="T42" fmla="*/ 34 w 63"/>
                <a:gd name="T43" fmla="*/ 12 h 46"/>
                <a:gd name="T44" fmla="*/ 34 w 63"/>
                <a:gd name="T45" fmla="*/ 12 h 46"/>
                <a:gd name="T46" fmla="*/ 37 w 63"/>
                <a:gd name="T47" fmla="*/ 10 h 46"/>
                <a:gd name="T48" fmla="*/ 45 w 63"/>
                <a:gd name="T49" fmla="*/ 0 h 46"/>
                <a:gd name="T50" fmla="*/ 62 w 63"/>
                <a:gd name="T51" fmla="*/ 0 h 46"/>
                <a:gd name="T52" fmla="*/ 40 w 63"/>
                <a:gd name="T53" fmla="*/ 22 h 46"/>
                <a:gd name="T54" fmla="*/ 42 w 63"/>
                <a:gd name="T55" fmla="*/ 24 h 4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63" h="46">
                  <a:moveTo>
                    <a:pt x="42" y="24"/>
                  </a:moveTo>
                  <a:lnTo>
                    <a:pt x="63" y="46"/>
                  </a:lnTo>
                  <a:lnTo>
                    <a:pt x="45" y="46"/>
                  </a:lnTo>
                  <a:lnTo>
                    <a:pt x="35" y="35"/>
                  </a:lnTo>
                  <a:lnTo>
                    <a:pt x="33" y="32"/>
                  </a:lnTo>
                  <a:lnTo>
                    <a:pt x="31" y="31"/>
                  </a:lnTo>
                  <a:lnTo>
                    <a:pt x="28" y="32"/>
                  </a:lnTo>
                  <a:lnTo>
                    <a:pt x="25" y="35"/>
                  </a:lnTo>
                  <a:lnTo>
                    <a:pt x="17" y="46"/>
                  </a:lnTo>
                  <a:lnTo>
                    <a:pt x="0" y="46"/>
                  </a:lnTo>
                  <a:lnTo>
                    <a:pt x="23" y="22"/>
                  </a:lnTo>
                  <a:lnTo>
                    <a:pt x="0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27" y="10"/>
                  </a:lnTo>
                  <a:lnTo>
                    <a:pt x="30" y="12"/>
                  </a:lnTo>
                  <a:lnTo>
                    <a:pt x="31" y="15"/>
                  </a:lnTo>
                  <a:lnTo>
                    <a:pt x="34" y="12"/>
                  </a:lnTo>
                  <a:lnTo>
                    <a:pt x="37" y="10"/>
                  </a:lnTo>
                  <a:lnTo>
                    <a:pt x="45" y="0"/>
                  </a:lnTo>
                  <a:lnTo>
                    <a:pt x="62" y="0"/>
                  </a:lnTo>
                  <a:lnTo>
                    <a:pt x="40" y="22"/>
                  </a:lnTo>
                  <a:lnTo>
                    <a:pt x="42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4" name="Freeform 569"/>
            <p:cNvSpPr>
              <a:spLocks noEditPoints="1"/>
            </p:cNvSpPr>
            <p:nvPr/>
          </p:nvSpPr>
          <p:spPr bwMode="auto">
            <a:xfrm>
              <a:off x="5257" y="1951"/>
              <a:ext cx="70" cy="22"/>
            </a:xfrm>
            <a:custGeom>
              <a:avLst/>
              <a:gdLst>
                <a:gd name="T0" fmla="*/ 3 w 70"/>
                <a:gd name="T1" fmla="*/ 19 h 22"/>
                <a:gd name="T2" fmla="*/ 65 w 70"/>
                <a:gd name="T3" fmla="*/ 19 h 22"/>
                <a:gd name="T4" fmla="*/ 67 w 70"/>
                <a:gd name="T5" fmla="*/ 19 h 22"/>
                <a:gd name="T6" fmla="*/ 67 w 70"/>
                <a:gd name="T7" fmla="*/ 17 h 22"/>
                <a:gd name="T8" fmla="*/ 67 w 70"/>
                <a:gd name="T9" fmla="*/ 3 h 22"/>
                <a:gd name="T10" fmla="*/ 3 w 70"/>
                <a:gd name="T11" fmla="*/ 3 h 22"/>
                <a:gd name="T12" fmla="*/ 3 w 70"/>
                <a:gd name="T13" fmla="*/ 19 h 22"/>
                <a:gd name="T14" fmla="*/ 70 w 70"/>
                <a:gd name="T15" fmla="*/ 22 h 22"/>
                <a:gd name="T16" fmla="*/ 0 w 70"/>
                <a:gd name="T17" fmla="*/ 22 h 22"/>
                <a:gd name="T18" fmla="*/ 0 w 70"/>
                <a:gd name="T19" fmla="*/ 0 h 22"/>
                <a:gd name="T20" fmla="*/ 70 w 70"/>
                <a:gd name="T21" fmla="*/ 0 h 22"/>
                <a:gd name="T22" fmla="*/ 70 w 70"/>
                <a:gd name="T23" fmla="*/ 19 h 22"/>
                <a:gd name="T24" fmla="*/ 70 w 70"/>
                <a:gd name="T25" fmla="*/ 22 h 2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0" h="22">
                  <a:moveTo>
                    <a:pt x="3" y="19"/>
                  </a:moveTo>
                  <a:lnTo>
                    <a:pt x="65" y="19"/>
                  </a:lnTo>
                  <a:lnTo>
                    <a:pt x="67" y="19"/>
                  </a:lnTo>
                  <a:lnTo>
                    <a:pt x="67" y="17"/>
                  </a:lnTo>
                  <a:lnTo>
                    <a:pt x="67" y="3"/>
                  </a:lnTo>
                  <a:lnTo>
                    <a:pt x="3" y="3"/>
                  </a:lnTo>
                  <a:lnTo>
                    <a:pt x="3" y="19"/>
                  </a:lnTo>
                  <a:close/>
                  <a:moveTo>
                    <a:pt x="70" y="22"/>
                  </a:moveTo>
                  <a:lnTo>
                    <a:pt x="0" y="22"/>
                  </a:lnTo>
                  <a:lnTo>
                    <a:pt x="0" y="0"/>
                  </a:lnTo>
                  <a:lnTo>
                    <a:pt x="70" y="0"/>
                  </a:lnTo>
                  <a:lnTo>
                    <a:pt x="70" y="19"/>
                  </a:lnTo>
                  <a:lnTo>
                    <a:pt x="70" y="22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5" name="Freeform 570"/>
            <p:cNvSpPr>
              <a:spLocks/>
            </p:cNvSpPr>
            <p:nvPr/>
          </p:nvSpPr>
          <p:spPr bwMode="auto">
            <a:xfrm>
              <a:off x="5405" y="1946"/>
              <a:ext cx="35" cy="30"/>
            </a:xfrm>
            <a:custGeom>
              <a:avLst/>
              <a:gdLst>
                <a:gd name="T0" fmla="*/ 23 w 35"/>
                <a:gd name="T1" fmla="*/ 30 h 30"/>
                <a:gd name="T2" fmla="*/ 23 w 35"/>
                <a:gd name="T3" fmla="*/ 27 h 30"/>
                <a:gd name="T4" fmla="*/ 23 w 35"/>
                <a:gd name="T5" fmla="*/ 10 h 30"/>
                <a:gd name="T6" fmla="*/ 1 w 35"/>
                <a:gd name="T7" fmla="*/ 10 h 30"/>
                <a:gd name="T8" fmla="*/ 1 w 35"/>
                <a:gd name="T9" fmla="*/ 30 h 30"/>
                <a:gd name="T10" fmla="*/ 0 w 35"/>
                <a:gd name="T11" fmla="*/ 30 h 30"/>
                <a:gd name="T12" fmla="*/ 0 w 35"/>
                <a:gd name="T13" fmla="*/ 0 h 30"/>
                <a:gd name="T14" fmla="*/ 35 w 35"/>
                <a:gd name="T15" fmla="*/ 0 h 30"/>
                <a:gd name="T16" fmla="*/ 35 w 35"/>
                <a:gd name="T17" fmla="*/ 30 h 30"/>
                <a:gd name="T18" fmla="*/ 23 w 35"/>
                <a:gd name="T19" fmla="*/ 30 h 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5" h="30">
                  <a:moveTo>
                    <a:pt x="23" y="30"/>
                  </a:moveTo>
                  <a:lnTo>
                    <a:pt x="23" y="27"/>
                  </a:lnTo>
                  <a:lnTo>
                    <a:pt x="23" y="10"/>
                  </a:lnTo>
                  <a:lnTo>
                    <a:pt x="1" y="10"/>
                  </a:lnTo>
                  <a:lnTo>
                    <a:pt x="1" y="3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0"/>
                  </a:lnTo>
                  <a:lnTo>
                    <a:pt x="35" y="30"/>
                  </a:lnTo>
                  <a:lnTo>
                    <a:pt x="23" y="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6" name="Freeform 571"/>
            <p:cNvSpPr>
              <a:spLocks noEditPoints="1"/>
            </p:cNvSpPr>
            <p:nvPr/>
          </p:nvSpPr>
          <p:spPr bwMode="auto">
            <a:xfrm>
              <a:off x="5406" y="1956"/>
              <a:ext cx="22" cy="20"/>
            </a:xfrm>
            <a:custGeom>
              <a:avLst/>
              <a:gdLst>
                <a:gd name="T0" fmla="*/ 17 w 22"/>
                <a:gd name="T1" fmla="*/ 17 h 20"/>
                <a:gd name="T2" fmla="*/ 20 w 22"/>
                <a:gd name="T3" fmla="*/ 17 h 20"/>
                <a:gd name="T4" fmla="*/ 20 w 22"/>
                <a:gd name="T5" fmla="*/ 14 h 20"/>
                <a:gd name="T6" fmla="*/ 20 w 22"/>
                <a:gd name="T7" fmla="*/ 3 h 20"/>
                <a:gd name="T8" fmla="*/ 3 w 22"/>
                <a:gd name="T9" fmla="*/ 3 h 20"/>
                <a:gd name="T10" fmla="*/ 3 w 22"/>
                <a:gd name="T11" fmla="*/ 17 h 20"/>
                <a:gd name="T12" fmla="*/ 17 w 22"/>
                <a:gd name="T13" fmla="*/ 17 h 20"/>
                <a:gd name="T14" fmla="*/ 0 w 22"/>
                <a:gd name="T15" fmla="*/ 20 h 20"/>
                <a:gd name="T16" fmla="*/ 0 w 22"/>
                <a:gd name="T17" fmla="*/ 0 h 20"/>
                <a:gd name="T18" fmla="*/ 22 w 22"/>
                <a:gd name="T19" fmla="*/ 0 h 20"/>
                <a:gd name="T20" fmla="*/ 22 w 22"/>
                <a:gd name="T21" fmla="*/ 17 h 20"/>
                <a:gd name="T22" fmla="*/ 22 w 22"/>
                <a:gd name="T23" fmla="*/ 20 h 20"/>
                <a:gd name="T24" fmla="*/ 0 w 22"/>
                <a:gd name="T25" fmla="*/ 20 h 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2" h="20">
                  <a:moveTo>
                    <a:pt x="17" y="17"/>
                  </a:moveTo>
                  <a:lnTo>
                    <a:pt x="20" y="17"/>
                  </a:lnTo>
                  <a:lnTo>
                    <a:pt x="20" y="14"/>
                  </a:lnTo>
                  <a:lnTo>
                    <a:pt x="20" y="3"/>
                  </a:lnTo>
                  <a:lnTo>
                    <a:pt x="3" y="3"/>
                  </a:lnTo>
                  <a:lnTo>
                    <a:pt x="3" y="17"/>
                  </a:lnTo>
                  <a:lnTo>
                    <a:pt x="17" y="17"/>
                  </a:lnTo>
                  <a:close/>
                  <a:moveTo>
                    <a:pt x="0" y="20"/>
                  </a:moveTo>
                  <a:lnTo>
                    <a:pt x="0" y="0"/>
                  </a:lnTo>
                  <a:lnTo>
                    <a:pt x="22" y="0"/>
                  </a:lnTo>
                  <a:lnTo>
                    <a:pt x="22" y="17"/>
                  </a:lnTo>
                  <a:lnTo>
                    <a:pt x="22" y="2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7" name="Rectangle 572"/>
            <p:cNvSpPr>
              <a:spLocks noChangeArrowheads="1"/>
            </p:cNvSpPr>
            <p:nvPr/>
          </p:nvSpPr>
          <p:spPr bwMode="auto">
            <a:xfrm>
              <a:off x="5406" y="1976"/>
              <a:ext cx="22" cy="1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148" name="Rectangle 573"/>
            <p:cNvSpPr>
              <a:spLocks noChangeArrowheads="1"/>
            </p:cNvSpPr>
            <p:nvPr/>
          </p:nvSpPr>
          <p:spPr bwMode="auto">
            <a:xfrm>
              <a:off x="5440" y="1976"/>
              <a:ext cx="2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149" name="Rectangle 574"/>
            <p:cNvSpPr>
              <a:spLocks noChangeArrowheads="1"/>
            </p:cNvSpPr>
            <p:nvPr/>
          </p:nvSpPr>
          <p:spPr bwMode="auto">
            <a:xfrm>
              <a:off x="5442" y="1976"/>
              <a:ext cx="3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150" name="Rectangle 575"/>
            <p:cNvSpPr>
              <a:spLocks noChangeArrowheads="1"/>
            </p:cNvSpPr>
            <p:nvPr/>
          </p:nvSpPr>
          <p:spPr bwMode="auto">
            <a:xfrm>
              <a:off x="5445" y="1976"/>
              <a:ext cx="5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151" name="Rectangle 576"/>
            <p:cNvSpPr>
              <a:spLocks noChangeArrowheads="1"/>
            </p:cNvSpPr>
            <p:nvPr/>
          </p:nvSpPr>
          <p:spPr bwMode="auto">
            <a:xfrm>
              <a:off x="5450" y="1976"/>
              <a:ext cx="2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152" name="Freeform 577"/>
            <p:cNvSpPr>
              <a:spLocks/>
            </p:cNvSpPr>
            <p:nvPr/>
          </p:nvSpPr>
          <p:spPr bwMode="auto">
            <a:xfrm>
              <a:off x="5399" y="1932"/>
              <a:ext cx="56" cy="47"/>
            </a:xfrm>
            <a:custGeom>
              <a:avLst/>
              <a:gdLst>
                <a:gd name="T0" fmla="*/ 56 w 56"/>
                <a:gd name="T1" fmla="*/ 47 h 47"/>
                <a:gd name="T2" fmla="*/ 53 w 56"/>
                <a:gd name="T3" fmla="*/ 47 h 47"/>
                <a:gd name="T4" fmla="*/ 53 w 56"/>
                <a:gd name="T5" fmla="*/ 44 h 47"/>
                <a:gd name="T6" fmla="*/ 53 w 56"/>
                <a:gd name="T7" fmla="*/ 3 h 47"/>
                <a:gd name="T8" fmla="*/ 3 w 56"/>
                <a:gd name="T9" fmla="*/ 3 h 47"/>
                <a:gd name="T10" fmla="*/ 3 w 56"/>
                <a:gd name="T11" fmla="*/ 9 h 47"/>
                <a:gd name="T12" fmla="*/ 0 w 56"/>
                <a:gd name="T13" fmla="*/ 9 h 47"/>
                <a:gd name="T14" fmla="*/ 0 w 56"/>
                <a:gd name="T15" fmla="*/ 0 h 47"/>
                <a:gd name="T16" fmla="*/ 56 w 56"/>
                <a:gd name="T17" fmla="*/ 0 h 47"/>
                <a:gd name="T18" fmla="*/ 56 w 56"/>
                <a:gd name="T19" fmla="*/ 47 h 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6" h="47">
                  <a:moveTo>
                    <a:pt x="56" y="47"/>
                  </a:moveTo>
                  <a:lnTo>
                    <a:pt x="53" y="47"/>
                  </a:lnTo>
                  <a:lnTo>
                    <a:pt x="53" y="44"/>
                  </a:lnTo>
                  <a:lnTo>
                    <a:pt x="53" y="3"/>
                  </a:lnTo>
                  <a:lnTo>
                    <a:pt x="3" y="3"/>
                  </a:lnTo>
                  <a:lnTo>
                    <a:pt x="3" y="9"/>
                  </a:lnTo>
                  <a:lnTo>
                    <a:pt x="0" y="9"/>
                  </a:lnTo>
                  <a:lnTo>
                    <a:pt x="0" y="0"/>
                  </a:lnTo>
                  <a:lnTo>
                    <a:pt x="56" y="0"/>
                  </a:lnTo>
                  <a:lnTo>
                    <a:pt x="56" y="47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3" name="Freeform 578"/>
            <p:cNvSpPr>
              <a:spLocks/>
            </p:cNvSpPr>
            <p:nvPr/>
          </p:nvSpPr>
          <p:spPr bwMode="auto">
            <a:xfrm>
              <a:off x="5402" y="1946"/>
              <a:ext cx="38" cy="33"/>
            </a:xfrm>
            <a:custGeom>
              <a:avLst/>
              <a:gdLst>
                <a:gd name="T0" fmla="*/ 38 w 38"/>
                <a:gd name="T1" fmla="*/ 33 h 33"/>
                <a:gd name="T2" fmla="*/ 0 w 38"/>
                <a:gd name="T3" fmla="*/ 33 h 33"/>
                <a:gd name="T4" fmla="*/ 0 w 38"/>
                <a:gd name="T5" fmla="*/ 0 h 33"/>
                <a:gd name="T6" fmla="*/ 3 w 38"/>
                <a:gd name="T7" fmla="*/ 0 h 33"/>
                <a:gd name="T8" fmla="*/ 3 w 38"/>
                <a:gd name="T9" fmla="*/ 30 h 33"/>
                <a:gd name="T10" fmla="*/ 4 w 38"/>
                <a:gd name="T11" fmla="*/ 30 h 33"/>
                <a:gd name="T12" fmla="*/ 4 w 38"/>
                <a:gd name="T13" fmla="*/ 30 h 33"/>
                <a:gd name="T14" fmla="*/ 26 w 38"/>
                <a:gd name="T15" fmla="*/ 30 h 33"/>
                <a:gd name="T16" fmla="*/ 26 w 38"/>
                <a:gd name="T17" fmla="*/ 30 h 33"/>
                <a:gd name="T18" fmla="*/ 38 w 38"/>
                <a:gd name="T19" fmla="*/ 30 h 33"/>
                <a:gd name="T20" fmla="*/ 38 w 38"/>
                <a:gd name="T21" fmla="*/ 33 h 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8" h="33">
                  <a:moveTo>
                    <a:pt x="38" y="33"/>
                  </a:moveTo>
                  <a:lnTo>
                    <a:pt x="0" y="33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30"/>
                  </a:lnTo>
                  <a:lnTo>
                    <a:pt x="4" y="30"/>
                  </a:lnTo>
                  <a:lnTo>
                    <a:pt x="26" y="30"/>
                  </a:lnTo>
                  <a:lnTo>
                    <a:pt x="38" y="30"/>
                  </a:lnTo>
                  <a:lnTo>
                    <a:pt x="38" y="3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4" name="Freeform 579"/>
            <p:cNvSpPr>
              <a:spLocks/>
            </p:cNvSpPr>
            <p:nvPr/>
          </p:nvSpPr>
          <p:spPr bwMode="auto">
            <a:xfrm>
              <a:off x="5399" y="1946"/>
              <a:ext cx="41" cy="36"/>
            </a:xfrm>
            <a:custGeom>
              <a:avLst/>
              <a:gdLst>
                <a:gd name="T0" fmla="*/ 41 w 41"/>
                <a:gd name="T1" fmla="*/ 36 h 36"/>
                <a:gd name="T2" fmla="*/ 0 w 41"/>
                <a:gd name="T3" fmla="*/ 36 h 36"/>
                <a:gd name="T4" fmla="*/ 0 w 41"/>
                <a:gd name="T5" fmla="*/ 0 h 36"/>
                <a:gd name="T6" fmla="*/ 3 w 41"/>
                <a:gd name="T7" fmla="*/ 0 h 36"/>
                <a:gd name="T8" fmla="*/ 3 w 41"/>
                <a:gd name="T9" fmla="*/ 33 h 36"/>
                <a:gd name="T10" fmla="*/ 41 w 41"/>
                <a:gd name="T11" fmla="*/ 33 h 36"/>
                <a:gd name="T12" fmla="*/ 41 w 41"/>
                <a:gd name="T13" fmla="*/ 36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" h="36">
                  <a:moveTo>
                    <a:pt x="41" y="36"/>
                  </a:moveTo>
                  <a:lnTo>
                    <a:pt x="0" y="36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33"/>
                  </a:lnTo>
                  <a:lnTo>
                    <a:pt x="41" y="33"/>
                  </a:lnTo>
                  <a:lnTo>
                    <a:pt x="41" y="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5" name="Rectangle 580"/>
            <p:cNvSpPr>
              <a:spLocks noChangeArrowheads="1"/>
            </p:cNvSpPr>
            <p:nvPr/>
          </p:nvSpPr>
          <p:spPr bwMode="auto">
            <a:xfrm>
              <a:off x="5440" y="1979"/>
              <a:ext cx="2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156" name="Rectangle 581"/>
            <p:cNvSpPr>
              <a:spLocks noChangeArrowheads="1"/>
            </p:cNvSpPr>
            <p:nvPr/>
          </p:nvSpPr>
          <p:spPr bwMode="auto">
            <a:xfrm>
              <a:off x="5442" y="1979"/>
              <a:ext cx="3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157" name="Freeform 582"/>
            <p:cNvSpPr>
              <a:spLocks noEditPoints="1"/>
            </p:cNvSpPr>
            <p:nvPr/>
          </p:nvSpPr>
          <p:spPr bwMode="auto">
            <a:xfrm>
              <a:off x="5580" y="1931"/>
              <a:ext cx="76" cy="52"/>
            </a:xfrm>
            <a:custGeom>
              <a:avLst/>
              <a:gdLst>
                <a:gd name="T0" fmla="*/ 7 w 76"/>
                <a:gd name="T1" fmla="*/ 49 h 52"/>
                <a:gd name="T2" fmla="*/ 24 w 76"/>
                <a:gd name="T3" fmla="*/ 49 h 52"/>
                <a:gd name="T4" fmla="*/ 32 w 76"/>
                <a:gd name="T5" fmla="*/ 38 h 52"/>
                <a:gd name="T6" fmla="*/ 32 w 76"/>
                <a:gd name="T7" fmla="*/ 38 h 52"/>
                <a:gd name="T8" fmla="*/ 35 w 76"/>
                <a:gd name="T9" fmla="*/ 35 h 52"/>
                <a:gd name="T10" fmla="*/ 38 w 76"/>
                <a:gd name="T11" fmla="*/ 34 h 52"/>
                <a:gd name="T12" fmla="*/ 40 w 76"/>
                <a:gd name="T13" fmla="*/ 35 h 52"/>
                <a:gd name="T14" fmla="*/ 40 w 76"/>
                <a:gd name="T15" fmla="*/ 35 h 52"/>
                <a:gd name="T16" fmla="*/ 42 w 76"/>
                <a:gd name="T17" fmla="*/ 38 h 52"/>
                <a:gd name="T18" fmla="*/ 52 w 76"/>
                <a:gd name="T19" fmla="*/ 49 h 52"/>
                <a:gd name="T20" fmla="*/ 70 w 76"/>
                <a:gd name="T21" fmla="*/ 49 h 52"/>
                <a:gd name="T22" fmla="*/ 49 w 76"/>
                <a:gd name="T23" fmla="*/ 27 h 52"/>
                <a:gd name="T24" fmla="*/ 47 w 76"/>
                <a:gd name="T25" fmla="*/ 25 h 52"/>
                <a:gd name="T26" fmla="*/ 69 w 76"/>
                <a:gd name="T27" fmla="*/ 3 h 52"/>
                <a:gd name="T28" fmla="*/ 52 w 76"/>
                <a:gd name="T29" fmla="*/ 3 h 52"/>
                <a:gd name="T30" fmla="*/ 44 w 76"/>
                <a:gd name="T31" fmla="*/ 13 h 52"/>
                <a:gd name="T32" fmla="*/ 44 w 76"/>
                <a:gd name="T33" fmla="*/ 13 h 52"/>
                <a:gd name="T34" fmla="*/ 41 w 76"/>
                <a:gd name="T35" fmla="*/ 15 h 52"/>
                <a:gd name="T36" fmla="*/ 38 w 76"/>
                <a:gd name="T37" fmla="*/ 18 h 52"/>
                <a:gd name="T38" fmla="*/ 37 w 76"/>
                <a:gd name="T39" fmla="*/ 15 h 52"/>
                <a:gd name="T40" fmla="*/ 37 w 76"/>
                <a:gd name="T41" fmla="*/ 15 h 52"/>
                <a:gd name="T42" fmla="*/ 34 w 76"/>
                <a:gd name="T43" fmla="*/ 13 h 52"/>
                <a:gd name="T44" fmla="*/ 34 w 76"/>
                <a:gd name="T45" fmla="*/ 13 h 52"/>
                <a:gd name="T46" fmla="*/ 25 w 76"/>
                <a:gd name="T47" fmla="*/ 3 h 52"/>
                <a:gd name="T48" fmla="*/ 24 w 76"/>
                <a:gd name="T49" fmla="*/ 3 h 52"/>
                <a:gd name="T50" fmla="*/ 7 w 76"/>
                <a:gd name="T51" fmla="*/ 3 h 52"/>
                <a:gd name="T52" fmla="*/ 30 w 76"/>
                <a:gd name="T53" fmla="*/ 25 h 52"/>
                <a:gd name="T54" fmla="*/ 7 w 76"/>
                <a:gd name="T55" fmla="*/ 49 h 52"/>
                <a:gd name="T56" fmla="*/ 51 w 76"/>
                <a:gd name="T57" fmla="*/ 52 h 52"/>
                <a:gd name="T58" fmla="*/ 41 w 76"/>
                <a:gd name="T59" fmla="*/ 41 h 52"/>
                <a:gd name="T60" fmla="*/ 40 w 76"/>
                <a:gd name="T61" fmla="*/ 39 h 52"/>
                <a:gd name="T62" fmla="*/ 40 w 76"/>
                <a:gd name="T63" fmla="*/ 39 h 52"/>
                <a:gd name="T64" fmla="*/ 38 w 76"/>
                <a:gd name="T65" fmla="*/ 38 h 52"/>
                <a:gd name="T66" fmla="*/ 38 w 76"/>
                <a:gd name="T67" fmla="*/ 38 h 52"/>
                <a:gd name="T68" fmla="*/ 38 w 76"/>
                <a:gd name="T69" fmla="*/ 38 h 52"/>
                <a:gd name="T70" fmla="*/ 35 w 76"/>
                <a:gd name="T71" fmla="*/ 39 h 52"/>
                <a:gd name="T72" fmla="*/ 37 w 76"/>
                <a:gd name="T73" fmla="*/ 39 h 52"/>
                <a:gd name="T74" fmla="*/ 35 w 76"/>
                <a:gd name="T75" fmla="*/ 41 h 52"/>
                <a:gd name="T76" fmla="*/ 25 w 76"/>
                <a:gd name="T77" fmla="*/ 52 h 52"/>
                <a:gd name="T78" fmla="*/ 0 w 76"/>
                <a:gd name="T79" fmla="*/ 52 h 52"/>
                <a:gd name="T80" fmla="*/ 25 w 76"/>
                <a:gd name="T81" fmla="*/ 25 h 52"/>
                <a:gd name="T82" fmla="*/ 0 w 76"/>
                <a:gd name="T83" fmla="*/ 0 h 52"/>
                <a:gd name="T84" fmla="*/ 24 w 76"/>
                <a:gd name="T85" fmla="*/ 0 h 52"/>
                <a:gd name="T86" fmla="*/ 25 w 76"/>
                <a:gd name="T87" fmla="*/ 0 h 52"/>
                <a:gd name="T88" fmla="*/ 37 w 76"/>
                <a:gd name="T89" fmla="*/ 11 h 52"/>
                <a:gd name="T90" fmla="*/ 37 w 76"/>
                <a:gd name="T91" fmla="*/ 11 h 52"/>
                <a:gd name="T92" fmla="*/ 37 w 76"/>
                <a:gd name="T93" fmla="*/ 11 h 52"/>
                <a:gd name="T94" fmla="*/ 38 w 76"/>
                <a:gd name="T95" fmla="*/ 14 h 52"/>
                <a:gd name="T96" fmla="*/ 38 w 76"/>
                <a:gd name="T97" fmla="*/ 14 h 52"/>
                <a:gd name="T98" fmla="*/ 38 w 76"/>
                <a:gd name="T99" fmla="*/ 14 h 52"/>
                <a:gd name="T100" fmla="*/ 40 w 76"/>
                <a:gd name="T101" fmla="*/ 14 h 52"/>
                <a:gd name="T102" fmla="*/ 41 w 76"/>
                <a:gd name="T103" fmla="*/ 11 h 52"/>
                <a:gd name="T104" fmla="*/ 41 w 76"/>
                <a:gd name="T105" fmla="*/ 11 h 52"/>
                <a:gd name="T106" fmla="*/ 41 w 76"/>
                <a:gd name="T107" fmla="*/ 11 h 52"/>
                <a:gd name="T108" fmla="*/ 51 w 76"/>
                <a:gd name="T109" fmla="*/ 0 h 52"/>
                <a:gd name="T110" fmla="*/ 76 w 76"/>
                <a:gd name="T111" fmla="*/ 0 h 52"/>
                <a:gd name="T112" fmla="*/ 54 w 76"/>
                <a:gd name="T113" fmla="*/ 24 h 52"/>
                <a:gd name="T114" fmla="*/ 51 w 76"/>
                <a:gd name="T115" fmla="*/ 25 h 52"/>
                <a:gd name="T116" fmla="*/ 54 w 76"/>
                <a:gd name="T117" fmla="*/ 27 h 52"/>
                <a:gd name="T118" fmla="*/ 76 w 76"/>
                <a:gd name="T119" fmla="*/ 52 h 52"/>
                <a:gd name="T120" fmla="*/ 51 w 76"/>
                <a:gd name="T121" fmla="*/ 52 h 5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76" h="52">
                  <a:moveTo>
                    <a:pt x="7" y="49"/>
                  </a:moveTo>
                  <a:lnTo>
                    <a:pt x="24" y="49"/>
                  </a:lnTo>
                  <a:lnTo>
                    <a:pt x="32" y="38"/>
                  </a:lnTo>
                  <a:lnTo>
                    <a:pt x="35" y="35"/>
                  </a:lnTo>
                  <a:lnTo>
                    <a:pt x="38" y="34"/>
                  </a:lnTo>
                  <a:lnTo>
                    <a:pt x="40" y="35"/>
                  </a:lnTo>
                  <a:lnTo>
                    <a:pt x="42" y="38"/>
                  </a:lnTo>
                  <a:lnTo>
                    <a:pt x="52" y="49"/>
                  </a:lnTo>
                  <a:lnTo>
                    <a:pt x="70" y="49"/>
                  </a:lnTo>
                  <a:lnTo>
                    <a:pt x="49" y="27"/>
                  </a:lnTo>
                  <a:lnTo>
                    <a:pt x="47" y="25"/>
                  </a:lnTo>
                  <a:lnTo>
                    <a:pt x="69" y="3"/>
                  </a:lnTo>
                  <a:lnTo>
                    <a:pt x="52" y="3"/>
                  </a:lnTo>
                  <a:lnTo>
                    <a:pt x="44" y="13"/>
                  </a:lnTo>
                  <a:lnTo>
                    <a:pt x="41" y="15"/>
                  </a:lnTo>
                  <a:lnTo>
                    <a:pt x="38" y="18"/>
                  </a:lnTo>
                  <a:lnTo>
                    <a:pt x="37" y="15"/>
                  </a:lnTo>
                  <a:lnTo>
                    <a:pt x="34" y="13"/>
                  </a:lnTo>
                  <a:lnTo>
                    <a:pt x="25" y="3"/>
                  </a:lnTo>
                  <a:lnTo>
                    <a:pt x="24" y="3"/>
                  </a:lnTo>
                  <a:lnTo>
                    <a:pt x="7" y="3"/>
                  </a:lnTo>
                  <a:lnTo>
                    <a:pt x="30" y="25"/>
                  </a:lnTo>
                  <a:lnTo>
                    <a:pt x="7" y="49"/>
                  </a:lnTo>
                  <a:close/>
                  <a:moveTo>
                    <a:pt x="51" y="52"/>
                  </a:moveTo>
                  <a:lnTo>
                    <a:pt x="41" y="41"/>
                  </a:lnTo>
                  <a:lnTo>
                    <a:pt x="40" y="39"/>
                  </a:lnTo>
                  <a:lnTo>
                    <a:pt x="38" y="38"/>
                  </a:lnTo>
                  <a:lnTo>
                    <a:pt x="35" y="39"/>
                  </a:lnTo>
                  <a:lnTo>
                    <a:pt x="37" y="39"/>
                  </a:lnTo>
                  <a:lnTo>
                    <a:pt x="35" y="41"/>
                  </a:lnTo>
                  <a:lnTo>
                    <a:pt x="25" y="52"/>
                  </a:lnTo>
                  <a:lnTo>
                    <a:pt x="0" y="52"/>
                  </a:lnTo>
                  <a:lnTo>
                    <a:pt x="25" y="25"/>
                  </a:lnTo>
                  <a:lnTo>
                    <a:pt x="0" y="0"/>
                  </a:lnTo>
                  <a:lnTo>
                    <a:pt x="24" y="0"/>
                  </a:lnTo>
                  <a:lnTo>
                    <a:pt x="25" y="0"/>
                  </a:lnTo>
                  <a:lnTo>
                    <a:pt x="37" y="11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1" y="11"/>
                  </a:lnTo>
                  <a:lnTo>
                    <a:pt x="51" y="0"/>
                  </a:lnTo>
                  <a:lnTo>
                    <a:pt x="76" y="0"/>
                  </a:lnTo>
                  <a:lnTo>
                    <a:pt x="54" y="24"/>
                  </a:lnTo>
                  <a:lnTo>
                    <a:pt x="51" y="25"/>
                  </a:lnTo>
                  <a:lnTo>
                    <a:pt x="54" y="27"/>
                  </a:lnTo>
                  <a:lnTo>
                    <a:pt x="76" y="52"/>
                  </a:lnTo>
                  <a:lnTo>
                    <a:pt x="51" y="52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8" name="Freeform 583"/>
            <p:cNvSpPr>
              <a:spLocks/>
            </p:cNvSpPr>
            <p:nvPr/>
          </p:nvSpPr>
          <p:spPr bwMode="auto">
            <a:xfrm>
              <a:off x="5445" y="1979"/>
              <a:ext cx="10" cy="3"/>
            </a:xfrm>
            <a:custGeom>
              <a:avLst/>
              <a:gdLst>
                <a:gd name="T0" fmla="*/ 7 w 10"/>
                <a:gd name="T1" fmla="*/ 0 h 3"/>
                <a:gd name="T2" fmla="*/ 10 w 10"/>
                <a:gd name="T3" fmla="*/ 0 h 3"/>
                <a:gd name="T4" fmla="*/ 10 w 10"/>
                <a:gd name="T5" fmla="*/ 3 h 3"/>
                <a:gd name="T6" fmla="*/ 0 w 10"/>
                <a:gd name="T7" fmla="*/ 3 h 3"/>
                <a:gd name="T8" fmla="*/ 0 w 10"/>
                <a:gd name="T9" fmla="*/ 0 h 3"/>
                <a:gd name="T10" fmla="*/ 5 w 10"/>
                <a:gd name="T11" fmla="*/ 0 h 3"/>
                <a:gd name="T12" fmla="*/ 7 w 10"/>
                <a:gd name="T13" fmla="*/ 0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" h="3">
                  <a:moveTo>
                    <a:pt x="7" y="0"/>
                  </a:moveTo>
                  <a:lnTo>
                    <a:pt x="10" y="0"/>
                  </a:lnTo>
                  <a:lnTo>
                    <a:pt x="10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5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9" name="Freeform 584"/>
            <p:cNvSpPr>
              <a:spLocks/>
            </p:cNvSpPr>
            <p:nvPr/>
          </p:nvSpPr>
          <p:spPr bwMode="auto">
            <a:xfrm>
              <a:off x="5395" y="1946"/>
              <a:ext cx="45" cy="38"/>
            </a:xfrm>
            <a:custGeom>
              <a:avLst/>
              <a:gdLst>
                <a:gd name="T0" fmla="*/ 45 w 45"/>
                <a:gd name="T1" fmla="*/ 38 h 38"/>
                <a:gd name="T2" fmla="*/ 0 w 45"/>
                <a:gd name="T3" fmla="*/ 38 h 38"/>
                <a:gd name="T4" fmla="*/ 0 w 45"/>
                <a:gd name="T5" fmla="*/ 0 h 38"/>
                <a:gd name="T6" fmla="*/ 4 w 45"/>
                <a:gd name="T7" fmla="*/ 0 h 38"/>
                <a:gd name="T8" fmla="*/ 4 w 45"/>
                <a:gd name="T9" fmla="*/ 36 h 38"/>
                <a:gd name="T10" fmla="*/ 45 w 45"/>
                <a:gd name="T11" fmla="*/ 36 h 38"/>
                <a:gd name="T12" fmla="*/ 45 w 45"/>
                <a:gd name="T13" fmla="*/ 38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5" h="38">
                  <a:moveTo>
                    <a:pt x="45" y="38"/>
                  </a:moveTo>
                  <a:lnTo>
                    <a:pt x="0" y="38"/>
                  </a:lnTo>
                  <a:lnTo>
                    <a:pt x="0" y="0"/>
                  </a:lnTo>
                  <a:lnTo>
                    <a:pt x="4" y="0"/>
                  </a:lnTo>
                  <a:lnTo>
                    <a:pt x="4" y="36"/>
                  </a:lnTo>
                  <a:lnTo>
                    <a:pt x="45" y="36"/>
                  </a:lnTo>
                  <a:lnTo>
                    <a:pt x="45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0" name="Rectangle 585"/>
            <p:cNvSpPr>
              <a:spLocks noChangeArrowheads="1"/>
            </p:cNvSpPr>
            <p:nvPr/>
          </p:nvSpPr>
          <p:spPr bwMode="auto">
            <a:xfrm>
              <a:off x="5440" y="1982"/>
              <a:ext cx="2" cy="2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161" name="Freeform 586"/>
            <p:cNvSpPr>
              <a:spLocks/>
            </p:cNvSpPr>
            <p:nvPr/>
          </p:nvSpPr>
          <p:spPr bwMode="auto">
            <a:xfrm>
              <a:off x="5573" y="1928"/>
              <a:ext cx="45" cy="58"/>
            </a:xfrm>
            <a:custGeom>
              <a:avLst/>
              <a:gdLst>
                <a:gd name="T0" fmla="*/ 34 w 45"/>
                <a:gd name="T1" fmla="*/ 58 h 58"/>
                <a:gd name="T2" fmla="*/ 0 w 45"/>
                <a:gd name="T3" fmla="*/ 58 h 58"/>
                <a:gd name="T4" fmla="*/ 28 w 45"/>
                <a:gd name="T5" fmla="*/ 28 h 58"/>
                <a:gd name="T6" fmla="*/ 2 w 45"/>
                <a:gd name="T7" fmla="*/ 0 h 58"/>
                <a:gd name="T8" fmla="*/ 31 w 45"/>
                <a:gd name="T9" fmla="*/ 0 h 58"/>
                <a:gd name="T10" fmla="*/ 34 w 45"/>
                <a:gd name="T11" fmla="*/ 0 h 58"/>
                <a:gd name="T12" fmla="*/ 45 w 45"/>
                <a:gd name="T13" fmla="*/ 11 h 58"/>
                <a:gd name="T14" fmla="*/ 45 w 45"/>
                <a:gd name="T15" fmla="*/ 13 h 58"/>
                <a:gd name="T16" fmla="*/ 44 w 45"/>
                <a:gd name="T17" fmla="*/ 13 h 58"/>
                <a:gd name="T18" fmla="*/ 44 w 45"/>
                <a:gd name="T19" fmla="*/ 14 h 58"/>
                <a:gd name="T20" fmla="*/ 32 w 45"/>
                <a:gd name="T21" fmla="*/ 3 h 58"/>
                <a:gd name="T22" fmla="*/ 31 w 45"/>
                <a:gd name="T23" fmla="*/ 3 h 58"/>
                <a:gd name="T24" fmla="*/ 7 w 45"/>
                <a:gd name="T25" fmla="*/ 3 h 58"/>
                <a:gd name="T26" fmla="*/ 32 w 45"/>
                <a:gd name="T27" fmla="*/ 28 h 58"/>
                <a:gd name="T28" fmla="*/ 7 w 45"/>
                <a:gd name="T29" fmla="*/ 55 h 58"/>
                <a:gd name="T30" fmla="*/ 32 w 45"/>
                <a:gd name="T31" fmla="*/ 55 h 58"/>
                <a:gd name="T32" fmla="*/ 42 w 45"/>
                <a:gd name="T33" fmla="*/ 44 h 58"/>
                <a:gd name="T34" fmla="*/ 44 w 45"/>
                <a:gd name="T35" fmla="*/ 42 h 58"/>
                <a:gd name="T36" fmla="*/ 44 w 45"/>
                <a:gd name="T37" fmla="*/ 42 h 58"/>
                <a:gd name="T38" fmla="*/ 45 w 45"/>
                <a:gd name="T39" fmla="*/ 45 h 58"/>
                <a:gd name="T40" fmla="*/ 44 w 45"/>
                <a:gd name="T41" fmla="*/ 45 h 58"/>
                <a:gd name="T42" fmla="*/ 34 w 45"/>
                <a:gd name="T43" fmla="*/ 58 h 5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5" h="58">
                  <a:moveTo>
                    <a:pt x="34" y="58"/>
                  </a:moveTo>
                  <a:lnTo>
                    <a:pt x="0" y="58"/>
                  </a:lnTo>
                  <a:lnTo>
                    <a:pt x="28" y="28"/>
                  </a:lnTo>
                  <a:lnTo>
                    <a:pt x="2" y="0"/>
                  </a:lnTo>
                  <a:lnTo>
                    <a:pt x="31" y="0"/>
                  </a:lnTo>
                  <a:lnTo>
                    <a:pt x="34" y="0"/>
                  </a:lnTo>
                  <a:lnTo>
                    <a:pt x="45" y="11"/>
                  </a:lnTo>
                  <a:lnTo>
                    <a:pt x="45" y="13"/>
                  </a:lnTo>
                  <a:lnTo>
                    <a:pt x="44" y="13"/>
                  </a:lnTo>
                  <a:lnTo>
                    <a:pt x="44" y="14"/>
                  </a:lnTo>
                  <a:lnTo>
                    <a:pt x="32" y="3"/>
                  </a:lnTo>
                  <a:lnTo>
                    <a:pt x="31" y="3"/>
                  </a:lnTo>
                  <a:lnTo>
                    <a:pt x="7" y="3"/>
                  </a:lnTo>
                  <a:lnTo>
                    <a:pt x="32" y="28"/>
                  </a:lnTo>
                  <a:lnTo>
                    <a:pt x="7" y="55"/>
                  </a:lnTo>
                  <a:lnTo>
                    <a:pt x="32" y="55"/>
                  </a:lnTo>
                  <a:lnTo>
                    <a:pt x="42" y="44"/>
                  </a:lnTo>
                  <a:lnTo>
                    <a:pt x="44" y="42"/>
                  </a:lnTo>
                  <a:lnTo>
                    <a:pt x="45" y="45"/>
                  </a:lnTo>
                  <a:lnTo>
                    <a:pt x="44" y="45"/>
                  </a:lnTo>
                  <a:lnTo>
                    <a:pt x="34" y="58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2" name="Freeform 587"/>
            <p:cNvSpPr>
              <a:spLocks/>
            </p:cNvSpPr>
            <p:nvPr/>
          </p:nvSpPr>
          <p:spPr bwMode="auto">
            <a:xfrm>
              <a:off x="5618" y="1956"/>
              <a:ext cx="45" cy="30"/>
            </a:xfrm>
            <a:custGeom>
              <a:avLst/>
              <a:gdLst>
                <a:gd name="T0" fmla="*/ 38 w 45"/>
                <a:gd name="T1" fmla="*/ 27 h 30"/>
                <a:gd name="T2" fmla="*/ 16 w 45"/>
                <a:gd name="T3" fmla="*/ 2 h 30"/>
                <a:gd name="T4" fmla="*/ 17 w 45"/>
                <a:gd name="T5" fmla="*/ 0 h 30"/>
                <a:gd name="T6" fmla="*/ 45 w 45"/>
                <a:gd name="T7" fmla="*/ 30 h 30"/>
                <a:gd name="T8" fmla="*/ 11 w 45"/>
                <a:gd name="T9" fmla="*/ 30 h 30"/>
                <a:gd name="T10" fmla="*/ 0 w 45"/>
                <a:gd name="T11" fmla="*/ 17 h 30"/>
                <a:gd name="T12" fmla="*/ 0 w 45"/>
                <a:gd name="T13" fmla="*/ 17 h 30"/>
                <a:gd name="T14" fmla="*/ 0 w 45"/>
                <a:gd name="T15" fmla="*/ 17 h 30"/>
                <a:gd name="T16" fmla="*/ 2 w 45"/>
                <a:gd name="T17" fmla="*/ 14 h 30"/>
                <a:gd name="T18" fmla="*/ 3 w 45"/>
                <a:gd name="T19" fmla="*/ 16 h 30"/>
                <a:gd name="T20" fmla="*/ 13 w 45"/>
                <a:gd name="T21" fmla="*/ 27 h 30"/>
                <a:gd name="T22" fmla="*/ 38 w 45"/>
                <a:gd name="T23" fmla="*/ 27 h 3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5" h="30">
                  <a:moveTo>
                    <a:pt x="38" y="27"/>
                  </a:moveTo>
                  <a:lnTo>
                    <a:pt x="16" y="2"/>
                  </a:lnTo>
                  <a:lnTo>
                    <a:pt x="17" y="0"/>
                  </a:lnTo>
                  <a:lnTo>
                    <a:pt x="45" y="30"/>
                  </a:lnTo>
                  <a:lnTo>
                    <a:pt x="11" y="30"/>
                  </a:lnTo>
                  <a:lnTo>
                    <a:pt x="0" y="17"/>
                  </a:lnTo>
                  <a:lnTo>
                    <a:pt x="2" y="14"/>
                  </a:lnTo>
                  <a:lnTo>
                    <a:pt x="3" y="16"/>
                  </a:lnTo>
                  <a:lnTo>
                    <a:pt x="13" y="27"/>
                  </a:lnTo>
                  <a:lnTo>
                    <a:pt x="38" y="27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3" name="Freeform 588"/>
            <p:cNvSpPr>
              <a:spLocks/>
            </p:cNvSpPr>
            <p:nvPr/>
          </p:nvSpPr>
          <p:spPr bwMode="auto">
            <a:xfrm>
              <a:off x="5392" y="1944"/>
              <a:ext cx="48" cy="43"/>
            </a:xfrm>
            <a:custGeom>
              <a:avLst/>
              <a:gdLst>
                <a:gd name="T0" fmla="*/ 0 w 48"/>
                <a:gd name="T1" fmla="*/ 43 h 43"/>
                <a:gd name="T2" fmla="*/ 0 w 48"/>
                <a:gd name="T3" fmla="*/ 0 h 43"/>
                <a:gd name="T4" fmla="*/ 7 w 48"/>
                <a:gd name="T5" fmla="*/ 0 h 43"/>
                <a:gd name="T6" fmla="*/ 7 w 48"/>
                <a:gd name="T7" fmla="*/ 2 h 43"/>
                <a:gd name="T8" fmla="*/ 3 w 48"/>
                <a:gd name="T9" fmla="*/ 2 h 43"/>
                <a:gd name="T10" fmla="*/ 3 w 48"/>
                <a:gd name="T11" fmla="*/ 40 h 43"/>
                <a:gd name="T12" fmla="*/ 48 w 48"/>
                <a:gd name="T13" fmla="*/ 40 h 43"/>
                <a:gd name="T14" fmla="*/ 48 w 48"/>
                <a:gd name="T15" fmla="*/ 43 h 43"/>
                <a:gd name="T16" fmla="*/ 0 w 48"/>
                <a:gd name="T17" fmla="*/ 43 h 4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8" h="43">
                  <a:moveTo>
                    <a:pt x="0" y="43"/>
                  </a:moveTo>
                  <a:lnTo>
                    <a:pt x="0" y="0"/>
                  </a:lnTo>
                  <a:lnTo>
                    <a:pt x="7" y="0"/>
                  </a:lnTo>
                  <a:lnTo>
                    <a:pt x="7" y="2"/>
                  </a:lnTo>
                  <a:lnTo>
                    <a:pt x="3" y="2"/>
                  </a:lnTo>
                  <a:lnTo>
                    <a:pt x="3" y="40"/>
                  </a:lnTo>
                  <a:lnTo>
                    <a:pt x="48" y="40"/>
                  </a:lnTo>
                  <a:lnTo>
                    <a:pt x="48" y="43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4" name="Rectangle 589"/>
            <p:cNvSpPr>
              <a:spLocks noChangeArrowheads="1"/>
            </p:cNvSpPr>
            <p:nvPr/>
          </p:nvSpPr>
          <p:spPr bwMode="auto">
            <a:xfrm>
              <a:off x="5440" y="1984"/>
              <a:ext cx="2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165" name="Freeform 590"/>
            <p:cNvSpPr>
              <a:spLocks/>
            </p:cNvSpPr>
            <p:nvPr/>
          </p:nvSpPr>
          <p:spPr bwMode="auto">
            <a:xfrm>
              <a:off x="5442" y="1982"/>
              <a:ext cx="3" cy="5"/>
            </a:xfrm>
            <a:custGeom>
              <a:avLst/>
              <a:gdLst>
                <a:gd name="T0" fmla="*/ 0 w 3"/>
                <a:gd name="T1" fmla="*/ 2 h 5"/>
                <a:gd name="T2" fmla="*/ 0 w 3"/>
                <a:gd name="T3" fmla="*/ 0 h 5"/>
                <a:gd name="T4" fmla="*/ 3 w 3"/>
                <a:gd name="T5" fmla="*/ 0 h 5"/>
                <a:gd name="T6" fmla="*/ 3 w 3"/>
                <a:gd name="T7" fmla="*/ 5 h 5"/>
                <a:gd name="T8" fmla="*/ 0 w 3"/>
                <a:gd name="T9" fmla="*/ 5 h 5"/>
                <a:gd name="T10" fmla="*/ 0 w 3"/>
                <a:gd name="T11" fmla="*/ 2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" h="5">
                  <a:moveTo>
                    <a:pt x="0" y="2"/>
                  </a:moveTo>
                  <a:lnTo>
                    <a:pt x="0" y="0"/>
                  </a:lnTo>
                  <a:lnTo>
                    <a:pt x="3" y="0"/>
                  </a:lnTo>
                  <a:lnTo>
                    <a:pt x="3" y="5"/>
                  </a:lnTo>
                  <a:lnTo>
                    <a:pt x="0" y="5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6" name="Freeform 591"/>
            <p:cNvSpPr>
              <a:spLocks/>
            </p:cNvSpPr>
            <p:nvPr/>
          </p:nvSpPr>
          <p:spPr bwMode="auto">
            <a:xfrm>
              <a:off x="5389" y="1941"/>
              <a:ext cx="56" cy="49"/>
            </a:xfrm>
            <a:custGeom>
              <a:avLst/>
              <a:gdLst>
                <a:gd name="T0" fmla="*/ 3 w 56"/>
                <a:gd name="T1" fmla="*/ 46 h 49"/>
                <a:gd name="T2" fmla="*/ 51 w 56"/>
                <a:gd name="T3" fmla="*/ 46 h 49"/>
                <a:gd name="T4" fmla="*/ 53 w 56"/>
                <a:gd name="T5" fmla="*/ 46 h 49"/>
                <a:gd name="T6" fmla="*/ 56 w 56"/>
                <a:gd name="T7" fmla="*/ 46 h 49"/>
                <a:gd name="T8" fmla="*/ 56 w 56"/>
                <a:gd name="T9" fmla="*/ 49 h 49"/>
                <a:gd name="T10" fmla="*/ 0 w 56"/>
                <a:gd name="T11" fmla="*/ 49 h 49"/>
                <a:gd name="T12" fmla="*/ 0 w 56"/>
                <a:gd name="T13" fmla="*/ 0 h 49"/>
                <a:gd name="T14" fmla="*/ 10 w 56"/>
                <a:gd name="T15" fmla="*/ 0 h 49"/>
                <a:gd name="T16" fmla="*/ 10 w 56"/>
                <a:gd name="T17" fmla="*/ 3 h 49"/>
                <a:gd name="T18" fmla="*/ 3 w 56"/>
                <a:gd name="T19" fmla="*/ 3 h 49"/>
                <a:gd name="T20" fmla="*/ 3 w 56"/>
                <a:gd name="T21" fmla="*/ 46 h 4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6" h="49">
                  <a:moveTo>
                    <a:pt x="3" y="46"/>
                  </a:moveTo>
                  <a:lnTo>
                    <a:pt x="51" y="46"/>
                  </a:lnTo>
                  <a:lnTo>
                    <a:pt x="53" y="46"/>
                  </a:lnTo>
                  <a:lnTo>
                    <a:pt x="56" y="46"/>
                  </a:lnTo>
                  <a:lnTo>
                    <a:pt x="56" y="49"/>
                  </a:lnTo>
                  <a:lnTo>
                    <a:pt x="0" y="49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0" y="3"/>
                  </a:lnTo>
                  <a:lnTo>
                    <a:pt x="3" y="3"/>
                  </a:lnTo>
                  <a:lnTo>
                    <a:pt x="3" y="46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7" name="Rectangle 592"/>
            <p:cNvSpPr>
              <a:spLocks noChangeArrowheads="1"/>
            </p:cNvSpPr>
            <p:nvPr/>
          </p:nvSpPr>
          <p:spPr bwMode="auto">
            <a:xfrm>
              <a:off x="5236" y="2004"/>
              <a:ext cx="1" cy="1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168" name="Freeform 593"/>
            <p:cNvSpPr>
              <a:spLocks/>
            </p:cNvSpPr>
            <p:nvPr/>
          </p:nvSpPr>
          <p:spPr bwMode="auto">
            <a:xfrm>
              <a:off x="5740" y="2004"/>
              <a:ext cx="0" cy="1"/>
            </a:xfrm>
            <a:custGeom>
              <a:avLst/>
              <a:gdLst>
                <a:gd name="T0" fmla="*/ 0 h 1"/>
                <a:gd name="T1" fmla="*/ 0 h 1"/>
                <a:gd name="T2" fmla="*/ 1 h 1"/>
                <a:gd name="T3" fmla="*/ 0 h 1"/>
                <a:gd name="T4" fmla="*/ 0 h 1"/>
                <a:gd name="T5" fmla="*/ 0 h 1"/>
                <a:gd name="T6" fmla="*/ 0 h 1"/>
                <a:gd name="T7" fmla="*/ 0 60000 655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</a:gdLst>
              <a:ahLst/>
              <a:cxnLst>
                <a:cxn ang="T7">
                  <a:pos x="0" y="T0"/>
                </a:cxn>
                <a:cxn ang="T8">
                  <a:pos x="0" y="T1"/>
                </a:cxn>
                <a:cxn ang="T9">
                  <a:pos x="0" y="T2"/>
                </a:cxn>
                <a:cxn ang="T10">
                  <a:pos x="0" y="T3"/>
                </a:cxn>
                <a:cxn ang="T11">
                  <a:pos x="0" y="T4"/>
                </a:cxn>
                <a:cxn ang="T12">
                  <a:pos x="0" y="T5"/>
                </a:cxn>
                <a:cxn ang="T13">
                  <a:pos x="0" y="T6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9" name="Freeform 594"/>
            <p:cNvSpPr>
              <a:spLocks/>
            </p:cNvSpPr>
            <p:nvPr/>
          </p:nvSpPr>
          <p:spPr bwMode="auto">
            <a:xfrm>
              <a:off x="5235" y="2004"/>
              <a:ext cx="1" cy="0"/>
            </a:xfrm>
            <a:custGeom>
              <a:avLst/>
              <a:gdLst>
                <a:gd name="T0" fmla="*/ 1 w 1"/>
                <a:gd name="T1" fmla="*/ 0 w 1"/>
                <a:gd name="T2" fmla="*/ 0 w 1"/>
                <a:gd name="T3" fmla="*/ 1 w 1"/>
                <a:gd name="T4" fmla="*/ 1 w 1"/>
                <a:gd name="T5" fmla="*/ 1 w 1"/>
                <a:gd name="T6" fmla="*/ 1 w 1"/>
                <a:gd name="T7" fmla="*/ 1 w 1"/>
                <a:gd name="T8" fmla="*/ 1 w 1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9">
                  <a:pos x="T0" y="0"/>
                </a:cxn>
                <a:cxn ang="T10">
                  <a:pos x="T1" y="0"/>
                </a:cxn>
                <a:cxn ang="T11">
                  <a:pos x="T2" y="0"/>
                </a:cxn>
                <a:cxn ang="T12">
                  <a:pos x="T3" y="0"/>
                </a:cxn>
                <a:cxn ang="T13">
                  <a:pos x="T4" y="0"/>
                </a:cxn>
                <a:cxn ang="T14">
                  <a:pos x="T5" y="0"/>
                </a:cxn>
                <a:cxn ang="T15">
                  <a:pos x="T6" y="0"/>
                </a:cxn>
                <a:cxn ang="T16">
                  <a:pos x="T7" y="0"/>
                </a:cxn>
                <a:cxn ang="T17">
                  <a:pos x="T8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0" name="Freeform 595"/>
            <p:cNvSpPr>
              <a:spLocks/>
            </p:cNvSpPr>
            <p:nvPr/>
          </p:nvSpPr>
          <p:spPr bwMode="auto">
            <a:xfrm>
              <a:off x="5740" y="2004"/>
              <a:ext cx="2" cy="1"/>
            </a:xfrm>
            <a:custGeom>
              <a:avLst/>
              <a:gdLst>
                <a:gd name="T0" fmla="*/ 2 w 2"/>
                <a:gd name="T1" fmla="*/ 0 h 1"/>
                <a:gd name="T2" fmla="*/ 2 w 2"/>
                <a:gd name="T3" fmla="*/ 0 h 1"/>
                <a:gd name="T4" fmla="*/ 2 w 2"/>
                <a:gd name="T5" fmla="*/ 1 h 1"/>
                <a:gd name="T6" fmla="*/ 2 w 2"/>
                <a:gd name="T7" fmla="*/ 0 h 1"/>
                <a:gd name="T8" fmla="*/ 0 w 2"/>
                <a:gd name="T9" fmla="*/ 0 h 1"/>
                <a:gd name="T10" fmla="*/ 0 w 2"/>
                <a:gd name="T11" fmla="*/ 0 h 1"/>
                <a:gd name="T12" fmla="*/ 0 w 2"/>
                <a:gd name="T13" fmla="*/ 0 h 1"/>
                <a:gd name="T14" fmla="*/ 0 w 2"/>
                <a:gd name="T15" fmla="*/ 0 h 1"/>
                <a:gd name="T16" fmla="*/ 0 w 2"/>
                <a:gd name="T17" fmla="*/ 0 h 1"/>
                <a:gd name="T18" fmla="*/ 0 w 2"/>
                <a:gd name="T19" fmla="*/ 0 h 1"/>
                <a:gd name="T20" fmla="*/ 0 w 2"/>
                <a:gd name="T21" fmla="*/ 0 h 1"/>
                <a:gd name="T22" fmla="*/ 2 w 2"/>
                <a:gd name="T23" fmla="*/ 0 h 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lnTo>
                    <a:pt x="2" y="0"/>
                  </a:lnTo>
                  <a:lnTo>
                    <a:pt x="2" y="1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1" name="Rectangle 596"/>
            <p:cNvSpPr>
              <a:spLocks noChangeArrowheads="1"/>
            </p:cNvSpPr>
            <p:nvPr/>
          </p:nvSpPr>
          <p:spPr bwMode="auto">
            <a:xfrm>
              <a:off x="5362" y="2005"/>
              <a:ext cx="3" cy="3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172" name="Freeform 597"/>
            <p:cNvSpPr>
              <a:spLocks/>
            </p:cNvSpPr>
            <p:nvPr/>
          </p:nvSpPr>
          <p:spPr bwMode="auto">
            <a:xfrm>
              <a:off x="5365" y="1917"/>
              <a:ext cx="115" cy="91"/>
            </a:xfrm>
            <a:custGeom>
              <a:avLst/>
              <a:gdLst>
                <a:gd name="T0" fmla="*/ 115 w 115"/>
                <a:gd name="T1" fmla="*/ 91 h 91"/>
                <a:gd name="T2" fmla="*/ 0 w 115"/>
                <a:gd name="T3" fmla="*/ 91 h 91"/>
                <a:gd name="T4" fmla="*/ 0 w 115"/>
                <a:gd name="T5" fmla="*/ 88 h 91"/>
                <a:gd name="T6" fmla="*/ 113 w 115"/>
                <a:gd name="T7" fmla="*/ 88 h 91"/>
                <a:gd name="T8" fmla="*/ 113 w 115"/>
                <a:gd name="T9" fmla="*/ 0 h 91"/>
                <a:gd name="T10" fmla="*/ 115 w 115"/>
                <a:gd name="T11" fmla="*/ 0 h 91"/>
                <a:gd name="T12" fmla="*/ 115 w 115"/>
                <a:gd name="T13" fmla="*/ 91 h 9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5" h="91">
                  <a:moveTo>
                    <a:pt x="115" y="91"/>
                  </a:moveTo>
                  <a:lnTo>
                    <a:pt x="0" y="91"/>
                  </a:lnTo>
                  <a:lnTo>
                    <a:pt x="0" y="88"/>
                  </a:lnTo>
                  <a:lnTo>
                    <a:pt x="113" y="88"/>
                  </a:lnTo>
                  <a:lnTo>
                    <a:pt x="113" y="0"/>
                  </a:lnTo>
                  <a:lnTo>
                    <a:pt x="115" y="0"/>
                  </a:lnTo>
                  <a:lnTo>
                    <a:pt x="115" y="91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3" name="Freeform 598"/>
            <p:cNvSpPr>
              <a:spLocks/>
            </p:cNvSpPr>
            <p:nvPr/>
          </p:nvSpPr>
          <p:spPr bwMode="auto">
            <a:xfrm>
              <a:off x="5233" y="1917"/>
              <a:ext cx="118" cy="91"/>
            </a:xfrm>
            <a:custGeom>
              <a:avLst/>
              <a:gdLst>
                <a:gd name="T0" fmla="*/ 14 w 118"/>
                <a:gd name="T1" fmla="*/ 91 h 91"/>
                <a:gd name="T2" fmla="*/ 14 w 118"/>
                <a:gd name="T3" fmla="*/ 91 h 91"/>
                <a:gd name="T4" fmla="*/ 4 w 118"/>
                <a:gd name="T5" fmla="*/ 90 h 91"/>
                <a:gd name="T6" fmla="*/ 2 w 118"/>
                <a:gd name="T7" fmla="*/ 88 h 91"/>
                <a:gd name="T8" fmla="*/ 0 w 118"/>
                <a:gd name="T9" fmla="*/ 87 h 91"/>
                <a:gd name="T10" fmla="*/ 0 w 118"/>
                <a:gd name="T11" fmla="*/ 0 h 91"/>
                <a:gd name="T12" fmla="*/ 3 w 118"/>
                <a:gd name="T13" fmla="*/ 0 h 91"/>
                <a:gd name="T14" fmla="*/ 3 w 118"/>
                <a:gd name="T15" fmla="*/ 87 h 91"/>
                <a:gd name="T16" fmla="*/ 3 w 118"/>
                <a:gd name="T17" fmla="*/ 87 h 91"/>
                <a:gd name="T18" fmla="*/ 3 w 118"/>
                <a:gd name="T19" fmla="*/ 87 h 91"/>
                <a:gd name="T20" fmla="*/ 3 w 118"/>
                <a:gd name="T21" fmla="*/ 87 h 91"/>
                <a:gd name="T22" fmla="*/ 2 w 118"/>
                <a:gd name="T23" fmla="*/ 87 h 91"/>
                <a:gd name="T24" fmla="*/ 2 w 118"/>
                <a:gd name="T25" fmla="*/ 87 h 91"/>
                <a:gd name="T26" fmla="*/ 3 w 118"/>
                <a:gd name="T27" fmla="*/ 87 h 91"/>
                <a:gd name="T28" fmla="*/ 3 w 118"/>
                <a:gd name="T29" fmla="*/ 87 h 91"/>
                <a:gd name="T30" fmla="*/ 3 w 118"/>
                <a:gd name="T31" fmla="*/ 87 h 91"/>
                <a:gd name="T32" fmla="*/ 3 w 118"/>
                <a:gd name="T33" fmla="*/ 87 h 91"/>
                <a:gd name="T34" fmla="*/ 3 w 118"/>
                <a:gd name="T35" fmla="*/ 87 h 91"/>
                <a:gd name="T36" fmla="*/ 4 w 118"/>
                <a:gd name="T37" fmla="*/ 87 h 91"/>
                <a:gd name="T38" fmla="*/ 4 w 118"/>
                <a:gd name="T39" fmla="*/ 87 h 91"/>
                <a:gd name="T40" fmla="*/ 14 w 118"/>
                <a:gd name="T41" fmla="*/ 88 h 91"/>
                <a:gd name="T42" fmla="*/ 115 w 118"/>
                <a:gd name="T43" fmla="*/ 88 h 91"/>
                <a:gd name="T44" fmla="*/ 115 w 118"/>
                <a:gd name="T45" fmla="*/ 0 h 91"/>
                <a:gd name="T46" fmla="*/ 118 w 118"/>
                <a:gd name="T47" fmla="*/ 0 h 91"/>
                <a:gd name="T48" fmla="*/ 118 w 118"/>
                <a:gd name="T49" fmla="*/ 91 h 91"/>
                <a:gd name="T50" fmla="*/ 14 w 118"/>
                <a:gd name="T51" fmla="*/ 91 h 9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18" h="91">
                  <a:moveTo>
                    <a:pt x="14" y="91"/>
                  </a:moveTo>
                  <a:lnTo>
                    <a:pt x="14" y="91"/>
                  </a:lnTo>
                  <a:lnTo>
                    <a:pt x="4" y="90"/>
                  </a:lnTo>
                  <a:lnTo>
                    <a:pt x="2" y="88"/>
                  </a:lnTo>
                  <a:lnTo>
                    <a:pt x="0" y="87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7"/>
                  </a:lnTo>
                  <a:lnTo>
                    <a:pt x="2" y="87"/>
                  </a:lnTo>
                  <a:lnTo>
                    <a:pt x="3" y="87"/>
                  </a:lnTo>
                  <a:lnTo>
                    <a:pt x="4" y="87"/>
                  </a:lnTo>
                  <a:lnTo>
                    <a:pt x="14" y="88"/>
                  </a:lnTo>
                  <a:lnTo>
                    <a:pt x="115" y="88"/>
                  </a:lnTo>
                  <a:lnTo>
                    <a:pt x="115" y="0"/>
                  </a:lnTo>
                  <a:lnTo>
                    <a:pt x="118" y="0"/>
                  </a:lnTo>
                  <a:lnTo>
                    <a:pt x="118" y="91"/>
                  </a:lnTo>
                  <a:lnTo>
                    <a:pt x="14" y="91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4" name="Freeform 599"/>
            <p:cNvSpPr>
              <a:spLocks/>
            </p:cNvSpPr>
            <p:nvPr/>
          </p:nvSpPr>
          <p:spPr bwMode="auto">
            <a:xfrm>
              <a:off x="5493" y="1917"/>
              <a:ext cx="250" cy="91"/>
            </a:xfrm>
            <a:custGeom>
              <a:avLst/>
              <a:gdLst>
                <a:gd name="T0" fmla="*/ 250 w 250"/>
                <a:gd name="T1" fmla="*/ 88 h 91"/>
                <a:gd name="T2" fmla="*/ 250 w 250"/>
                <a:gd name="T3" fmla="*/ 88 h 91"/>
                <a:gd name="T4" fmla="*/ 240 w 250"/>
                <a:gd name="T5" fmla="*/ 91 h 91"/>
                <a:gd name="T6" fmla="*/ 219 w 250"/>
                <a:gd name="T7" fmla="*/ 91 h 91"/>
                <a:gd name="T8" fmla="*/ 0 w 250"/>
                <a:gd name="T9" fmla="*/ 91 h 91"/>
                <a:gd name="T10" fmla="*/ 0 w 250"/>
                <a:gd name="T11" fmla="*/ 0 h 91"/>
                <a:gd name="T12" fmla="*/ 3 w 250"/>
                <a:gd name="T13" fmla="*/ 0 h 91"/>
                <a:gd name="T14" fmla="*/ 3 w 250"/>
                <a:gd name="T15" fmla="*/ 88 h 91"/>
                <a:gd name="T16" fmla="*/ 219 w 250"/>
                <a:gd name="T17" fmla="*/ 88 h 91"/>
                <a:gd name="T18" fmla="*/ 219 w 250"/>
                <a:gd name="T19" fmla="*/ 88 h 91"/>
                <a:gd name="T20" fmla="*/ 245 w 250"/>
                <a:gd name="T21" fmla="*/ 87 h 91"/>
                <a:gd name="T22" fmla="*/ 245 w 250"/>
                <a:gd name="T23" fmla="*/ 87 h 91"/>
                <a:gd name="T24" fmla="*/ 247 w 250"/>
                <a:gd name="T25" fmla="*/ 87 h 91"/>
                <a:gd name="T26" fmla="*/ 247 w 250"/>
                <a:gd name="T27" fmla="*/ 88 h 91"/>
                <a:gd name="T28" fmla="*/ 249 w 250"/>
                <a:gd name="T29" fmla="*/ 88 h 91"/>
                <a:gd name="T30" fmla="*/ 250 w 250"/>
                <a:gd name="T31" fmla="*/ 88 h 9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50" h="91">
                  <a:moveTo>
                    <a:pt x="250" y="88"/>
                  </a:moveTo>
                  <a:lnTo>
                    <a:pt x="250" y="88"/>
                  </a:lnTo>
                  <a:lnTo>
                    <a:pt x="240" y="91"/>
                  </a:lnTo>
                  <a:lnTo>
                    <a:pt x="219" y="91"/>
                  </a:lnTo>
                  <a:lnTo>
                    <a:pt x="0" y="91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8"/>
                  </a:lnTo>
                  <a:lnTo>
                    <a:pt x="219" y="88"/>
                  </a:lnTo>
                  <a:lnTo>
                    <a:pt x="245" y="87"/>
                  </a:lnTo>
                  <a:lnTo>
                    <a:pt x="247" y="87"/>
                  </a:lnTo>
                  <a:lnTo>
                    <a:pt x="247" y="88"/>
                  </a:lnTo>
                  <a:lnTo>
                    <a:pt x="249" y="88"/>
                  </a:lnTo>
                  <a:lnTo>
                    <a:pt x="250" y="88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5" name="Freeform 600"/>
            <p:cNvSpPr>
              <a:spLocks/>
            </p:cNvSpPr>
            <p:nvPr/>
          </p:nvSpPr>
          <p:spPr bwMode="auto">
            <a:xfrm>
              <a:off x="5740" y="2004"/>
              <a:ext cx="2" cy="1"/>
            </a:xfrm>
            <a:custGeom>
              <a:avLst/>
              <a:gdLst>
                <a:gd name="T0" fmla="*/ 2 w 2"/>
                <a:gd name="T1" fmla="*/ 1 h 1"/>
                <a:gd name="T2" fmla="*/ 0 w 2"/>
                <a:gd name="T3" fmla="*/ 1 h 1"/>
                <a:gd name="T4" fmla="*/ 0 w 2"/>
                <a:gd name="T5" fmla="*/ 1 h 1"/>
                <a:gd name="T6" fmla="*/ 0 w 2"/>
                <a:gd name="T7" fmla="*/ 0 h 1"/>
                <a:gd name="T8" fmla="*/ 0 w 2"/>
                <a:gd name="T9" fmla="*/ 0 h 1"/>
                <a:gd name="T10" fmla="*/ 0 w 2"/>
                <a:gd name="T11" fmla="*/ 0 h 1"/>
                <a:gd name="T12" fmla="*/ 0 w 2"/>
                <a:gd name="T13" fmla="*/ 0 h 1"/>
                <a:gd name="T14" fmla="*/ 2 w 2"/>
                <a:gd name="T15" fmla="*/ 0 h 1"/>
                <a:gd name="T16" fmla="*/ 2 w 2"/>
                <a:gd name="T17" fmla="*/ 1 h 1"/>
                <a:gd name="T18" fmla="*/ 2 w 2"/>
                <a:gd name="T19" fmla="*/ 1 h 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" h="1">
                  <a:moveTo>
                    <a:pt x="2" y="1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1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6" name="Freeform 601"/>
            <p:cNvSpPr>
              <a:spLocks/>
            </p:cNvSpPr>
            <p:nvPr/>
          </p:nvSpPr>
          <p:spPr bwMode="auto">
            <a:xfrm>
              <a:off x="5740" y="1917"/>
              <a:ext cx="3" cy="88"/>
            </a:xfrm>
            <a:custGeom>
              <a:avLst/>
              <a:gdLst>
                <a:gd name="T0" fmla="*/ 2 w 3"/>
                <a:gd name="T1" fmla="*/ 88 h 88"/>
                <a:gd name="T2" fmla="*/ 2 w 3"/>
                <a:gd name="T3" fmla="*/ 87 h 88"/>
                <a:gd name="T4" fmla="*/ 2 w 3"/>
                <a:gd name="T5" fmla="*/ 87 h 88"/>
                <a:gd name="T6" fmla="*/ 0 w 3"/>
                <a:gd name="T7" fmla="*/ 87 h 88"/>
                <a:gd name="T8" fmla="*/ 0 w 3"/>
                <a:gd name="T9" fmla="*/ 87 h 88"/>
                <a:gd name="T10" fmla="*/ 0 w 3"/>
                <a:gd name="T11" fmla="*/ 87 h 88"/>
                <a:gd name="T12" fmla="*/ 0 w 3"/>
                <a:gd name="T13" fmla="*/ 87 h 88"/>
                <a:gd name="T14" fmla="*/ 0 w 3"/>
                <a:gd name="T15" fmla="*/ 87 h 88"/>
                <a:gd name="T16" fmla="*/ 0 w 3"/>
                <a:gd name="T17" fmla="*/ 0 h 88"/>
                <a:gd name="T18" fmla="*/ 3 w 3"/>
                <a:gd name="T19" fmla="*/ 0 h 88"/>
                <a:gd name="T20" fmla="*/ 3 w 3"/>
                <a:gd name="T21" fmla="*/ 88 h 88"/>
                <a:gd name="T22" fmla="*/ 3 w 3"/>
                <a:gd name="T23" fmla="*/ 88 h 88"/>
                <a:gd name="T24" fmla="*/ 2 w 3"/>
                <a:gd name="T25" fmla="*/ 88 h 88"/>
                <a:gd name="T26" fmla="*/ 2 w 3"/>
                <a:gd name="T27" fmla="*/ 88 h 8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" h="88">
                  <a:moveTo>
                    <a:pt x="2" y="88"/>
                  </a:moveTo>
                  <a:lnTo>
                    <a:pt x="2" y="87"/>
                  </a:lnTo>
                  <a:lnTo>
                    <a:pt x="0" y="87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8"/>
                  </a:lnTo>
                  <a:lnTo>
                    <a:pt x="2" y="88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7" name="Freeform 602"/>
            <p:cNvSpPr>
              <a:spLocks/>
            </p:cNvSpPr>
            <p:nvPr/>
          </p:nvSpPr>
          <p:spPr bwMode="auto">
            <a:xfrm>
              <a:off x="5360" y="1917"/>
              <a:ext cx="2" cy="94"/>
            </a:xfrm>
            <a:custGeom>
              <a:avLst/>
              <a:gdLst>
                <a:gd name="T0" fmla="*/ 2 w 2"/>
                <a:gd name="T1" fmla="*/ 88 h 94"/>
                <a:gd name="T2" fmla="*/ 2 w 2"/>
                <a:gd name="T3" fmla="*/ 91 h 94"/>
                <a:gd name="T4" fmla="*/ 2 w 2"/>
                <a:gd name="T5" fmla="*/ 94 h 94"/>
                <a:gd name="T6" fmla="*/ 0 w 2"/>
                <a:gd name="T7" fmla="*/ 94 h 94"/>
                <a:gd name="T8" fmla="*/ 0 w 2"/>
                <a:gd name="T9" fmla="*/ 0 h 94"/>
                <a:gd name="T10" fmla="*/ 2 w 2"/>
                <a:gd name="T11" fmla="*/ 0 h 94"/>
                <a:gd name="T12" fmla="*/ 2 w 2"/>
                <a:gd name="T13" fmla="*/ 88 h 9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" h="94">
                  <a:moveTo>
                    <a:pt x="2" y="88"/>
                  </a:moveTo>
                  <a:lnTo>
                    <a:pt x="2" y="91"/>
                  </a:lnTo>
                  <a:lnTo>
                    <a:pt x="2" y="94"/>
                  </a:lnTo>
                  <a:lnTo>
                    <a:pt x="0" y="94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88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8" name="Freeform 603"/>
            <p:cNvSpPr>
              <a:spLocks/>
            </p:cNvSpPr>
            <p:nvPr/>
          </p:nvSpPr>
          <p:spPr bwMode="auto">
            <a:xfrm>
              <a:off x="5362" y="1917"/>
              <a:ext cx="121" cy="94"/>
            </a:xfrm>
            <a:custGeom>
              <a:avLst/>
              <a:gdLst>
                <a:gd name="T0" fmla="*/ 121 w 121"/>
                <a:gd name="T1" fmla="*/ 0 h 94"/>
                <a:gd name="T2" fmla="*/ 121 w 121"/>
                <a:gd name="T3" fmla="*/ 94 h 94"/>
                <a:gd name="T4" fmla="*/ 0 w 121"/>
                <a:gd name="T5" fmla="*/ 94 h 94"/>
                <a:gd name="T6" fmla="*/ 0 w 121"/>
                <a:gd name="T7" fmla="*/ 91 h 94"/>
                <a:gd name="T8" fmla="*/ 3 w 121"/>
                <a:gd name="T9" fmla="*/ 91 h 94"/>
                <a:gd name="T10" fmla="*/ 118 w 121"/>
                <a:gd name="T11" fmla="*/ 91 h 94"/>
                <a:gd name="T12" fmla="*/ 118 w 121"/>
                <a:gd name="T13" fmla="*/ 0 h 94"/>
                <a:gd name="T14" fmla="*/ 121 w 121"/>
                <a:gd name="T15" fmla="*/ 0 h 9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21" h="94">
                  <a:moveTo>
                    <a:pt x="121" y="0"/>
                  </a:moveTo>
                  <a:lnTo>
                    <a:pt x="121" y="94"/>
                  </a:lnTo>
                  <a:lnTo>
                    <a:pt x="0" y="94"/>
                  </a:lnTo>
                  <a:lnTo>
                    <a:pt x="0" y="91"/>
                  </a:lnTo>
                  <a:lnTo>
                    <a:pt x="3" y="91"/>
                  </a:lnTo>
                  <a:lnTo>
                    <a:pt x="118" y="91"/>
                  </a:lnTo>
                  <a:lnTo>
                    <a:pt x="118" y="0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9" name="Freeform 604"/>
            <p:cNvSpPr>
              <a:spLocks/>
            </p:cNvSpPr>
            <p:nvPr/>
          </p:nvSpPr>
          <p:spPr bwMode="auto">
            <a:xfrm>
              <a:off x="5230" y="1917"/>
              <a:ext cx="124" cy="94"/>
            </a:xfrm>
            <a:custGeom>
              <a:avLst/>
              <a:gdLst>
                <a:gd name="T0" fmla="*/ 17 w 124"/>
                <a:gd name="T1" fmla="*/ 94 h 94"/>
                <a:gd name="T2" fmla="*/ 17 w 124"/>
                <a:gd name="T3" fmla="*/ 94 h 94"/>
                <a:gd name="T4" fmla="*/ 10 w 124"/>
                <a:gd name="T5" fmla="*/ 93 h 94"/>
                <a:gd name="T6" fmla="*/ 5 w 124"/>
                <a:gd name="T7" fmla="*/ 91 h 94"/>
                <a:gd name="T8" fmla="*/ 5 w 124"/>
                <a:gd name="T9" fmla="*/ 91 h 94"/>
                <a:gd name="T10" fmla="*/ 2 w 124"/>
                <a:gd name="T11" fmla="*/ 90 h 94"/>
                <a:gd name="T12" fmla="*/ 2 w 124"/>
                <a:gd name="T13" fmla="*/ 90 h 94"/>
                <a:gd name="T14" fmla="*/ 0 w 124"/>
                <a:gd name="T15" fmla="*/ 87 h 94"/>
                <a:gd name="T16" fmla="*/ 0 w 124"/>
                <a:gd name="T17" fmla="*/ 0 h 94"/>
                <a:gd name="T18" fmla="*/ 3 w 124"/>
                <a:gd name="T19" fmla="*/ 0 h 94"/>
                <a:gd name="T20" fmla="*/ 3 w 124"/>
                <a:gd name="T21" fmla="*/ 87 h 94"/>
                <a:gd name="T22" fmla="*/ 3 w 124"/>
                <a:gd name="T23" fmla="*/ 87 h 94"/>
                <a:gd name="T24" fmla="*/ 5 w 124"/>
                <a:gd name="T25" fmla="*/ 88 h 94"/>
                <a:gd name="T26" fmla="*/ 7 w 124"/>
                <a:gd name="T27" fmla="*/ 90 h 94"/>
                <a:gd name="T28" fmla="*/ 17 w 124"/>
                <a:gd name="T29" fmla="*/ 91 h 94"/>
                <a:gd name="T30" fmla="*/ 121 w 124"/>
                <a:gd name="T31" fmla="*/ 91 h 94"/>
                <a:gd name="T32" fmla="*/ 121 w 124"/>
                <a:gd name="T33" fmla="*/ 0 h 94"/>
                <a:gd name="T34" fmla="*/ 124 w 124"/>
                <a:gd name="T35" fmla="*/ 0 h 94"/>
                <a:gd name="T36" fmla="*/ 124 w 124"/>
                <a:gd name="T37" fmla="*/ 94 h 94"/>
                <a:gd name="T38" fmla="*/ 17 w 124"/>
                <a:gd name="T39" fmla="*/ 94 h 9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24" h="94">
                  <a:moveTo>
                    <a:pt x="17" y="94"/>
                  </a:moveTo>
                  <a:lnTo>
                    <a:pt x="17" y="94"/>
                  </a:lnTo>
                  <a:lnTo>
                    <a:pt x="10" y="93"/>
                  </a:lnTo>
                  <a:lnTo>
                    <a:pt x="5" y="91"/>
                  </a:lnTo>
                  <a:lnTo>
                    <a:pt x="2" y="90"/>
                  </a:lnTo>
                  <a:lnTo>
                    <a:pt x="0" y="87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7"/>
                  </a:lnTo>
                  <a:lnTo>
                    <a:pt x="5" y="88"/>
                  </a:lnTo>
                  <a:lnTo>
                    <a:pt x="7" y="90"/>
                  </a:lnTo>
                  <a:lnTo>
                    <a:pt x="17" y="91"/>
                  </a:lnTo>
                  <a:lnTo>
                    <a:pt x="121" y="91"/>
                  </a:lnTo>
                  <a:lnTo>
                    <a:pt x="121" y="0"/>
                  </a:lnTo>
                  <a:lnTo>
                    <a:pt x="124" y="0"/>
                  </a:lnTo>
                  <a:lnTo>
                    <a:pt x="124" y="94"/>
                  </a:lnTo>
                  <a:lnTo>
                    <a:pt x="17" y="94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0" name="Freeform 605"/>
            <p:cNvSpPr>
              <a:spLocks/>
            </p:cNvSpPr>
            <p:nvPr/>
          </p:nvSpPr>
          <p:spPr bwMode="auto">
            <a:xfrm>
              <a:off x="5490" y="1917"/>
              <a:ext cx="256" cy="94"/>
            </a:xfrm>
            <a:custGeom>
              <a:avLst/>
              <a:gdLst>
                <a:gd name="T0" fmla="*/ 222 w 256"/>
                <a:gd name="T1" fmla="*/ 94 h 94"/>
                <a:gd name="T2" fmla="*/ 0 w 256"/>
                <a:gd name="T3" fmla="*/ 94 h 94"/>
                <a:gd name="T4" fmla="*/ 0 w 256"/>
                <a:gd name="T5" fmla="*/ 0 h 94"/>
                <a:gd name="T6" fmla="*/ 3 w 256"/>
                <a:gd name="T7" fmla="*/ 0 h 94"/>
                <a:gd name="T8" fmla="*/ 3 w 256"/>
                <a:gd name="T9" fmla="*/ 91 h 94"/>
                <a:gd name="T10" fmla="*/ 222 w 256"/>
                <a:gd name="T11" fmla="*/ 91 h 94"/>
                <a:gd name="T12" fmla="*/ 222 w 256"/>
                <a:gd name="T13" fmla="*/ 91 h 94"/>
                <a:gd name="T14" fmla="*/ 243 w 256"/>
                <a:gd name="T15" fmla="*/ 91 h 94"/>
                <a:gd name="T16" fmla="*/ 253 w 256"/>
                <a:gd name="T17" fmla="*/ 88 h 94"/>
                <a:gd name="T18" fmla="*/ 253 w 256"/>
                <a:gd name="T19" fmla="*/ 88 h 94"/>
                <a:gd name="T20" fmla="*/ 253 w 256"/>
                <a:gd name="T21" fmla="*/ 0 h 94"/>
                <a:gd name="T22" fmla="*/ 256 w 256"/>
                <a:gd name="T23" fmla="*/ 0 h 94"/>
                <a:gd name="T24" fmla="*/ 256 w 256"/>
                <a:gd name="T25" fmla="*/ 88 h 94"/>
                <a:gd name="T26" fmla="*/ 256 w 256"/>
                <a:gd name="T27" fmla="*/ 88 h 94"/>
                <a:gd name="T28" fmla="*/ 255 w 256"/>
                <a:gd name="T29" fmla="*/ 91 h 94"/>
                <a:gd name="T30" fmla="*/ 253 w 256"/>
                <a:gd name="T31" fmla="*/ 91 h 94"/>
                <a:gd name="T32" fmla="*/ 253 w 256"/>
                <a:gd name="T33" fmla="*/ 91 h 94"/>
                <a:gd name="T34" fmla="*/ 250 w 256"/>
                <a:gd name="T35" fmla="*/ 93 h 94"/>
                <a:gd name="T36" fmla="*/ 250 w 256"/>
                <a:gd name="T37" fmla="*/ 93 h 94"/>
                <a:gd name="T38" fmla="*/ 245 w 256"/>
                <a:gd name="T39" fmla="*/ 93 h 94"/>
                <a:gd name="T40" fmla="*/ 245 w 256"/>
                <a:gd name="T41" fmla="*/ 93 h 94"/>
                <a:gd name="T42" fmla="*/ 222 w 256"/>
                <a:gd name="T43" fmla="*/ 94 h 94"/>
                <a:gd name="T44" fmla="*/ 222 w 256"/>
                <a:gd name="T45" fmla="*/ 94 h 9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56" h="94">
                  <a:moveTo>
                    <a:pt x="222" y="94"/>
                  </a:moveTo>
                  <a:lnTo>
                    <a:pt x="0" y="94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91"/>
                  </a:lnTo>
                  <a:lnTo>
                    <a:pt x="222" y="91"/>
                  </a:lnTo>
                  <a:lnTo>
                    <a:pt x="243" y="91"/>
                  </a:lnTo>
                  <a:lnTo>
                    <a:pt x="253" y="88"/>
                  </a:lnTo>
                  <a:lnTo>
                    <a:pt x="253" y="0"/>
                  </a:lnTo>
                  <a:lnTo>
                    <a:pt x="256" y="0"/>
                  </a:lnTo>
                  <a:lnTo>
                    <a:pt x="256" y="88"/>
                  </a:lnTo>
                  <a:lnTo>
                    <a:pt x="255" y="91"/>
                  </a:lnTo>
                  <a:lnTo>
                    <a:pt x="253" y="91"/>
                  </a:lnTo>
                  <a:lnTo>
                    <a:pt x="250" y="93"/>
                  </a:lnTo>
                  <a:lnTo>
                    <a:pt x="245" y="93"/>
                  </a:lnTo>
                  <a:lnTo>
                    <a:pt x="222" y="94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1" name="Freeform 606"/>
            <p:cNvSpPr>
              <a:spLocks/>
            </p:cNvSpPr>
            <p:nvPr/>
          </p:nvSpPr>
          <p:spPr bwMode="auto">
            <a:xfrm>
              <a:off x="5225" y="1917"/>
              <a:ext cx="527" cy="98"/>
            </a:xfrm>
            <a:custGeom>
              <a:avLst/>
              <a:gdLst>
                <a:gd name="T0" fmla="*/ 522 w 527"/>
                <a:gd name="T1" fmla="*/ 94 h 98"/>
                <a:gd name="T2" fmla="*/ 522 w 527"/>
                <a:gd name="T3" fmla="*/ 94 h 98"/>
                <a:gd name="T4" fmla="*/ 520 w 527"/>
                <a:gd name="T5" fmla="*/ 97 h 98"/>
                <a:gd name="T6" fmla="*/ 515 w 527"/>
                <a:gd name="T7" fmla="*/ 98 h 98"/>
                <a:gd name="T8" fmla="*/ 11 w 527"/>
                <a:gd name="T9" fmla="*/ 98 h 98"/>
                <a:gd name="T10" fmla="*/ 11 w 527"/>
                <a:gd name="T11" fmla="*/ 98 h 98"/>
                <a:gd name="T12" fmla="*/ 7 w 527"/>
                <a:gd name="T13" fmla="*/ 97 h 98"/>
                <a:gd name="T14" fmla="*/ 3 w 527"/>
                <a:gd name="T15" fmla="*/ 94 h 98"/>
                <a:gd name="T16" fmla="*/ 3 w 527"/>
                <a:gd name="T17" fmla="*/ 94 h 98"/>
                <a:gd name="T18" fmla="*/ 1 w 527"/>
                <a:gd name="T19" fmla="*/ 90 h 98"/>
                <a:gd name="T20" fmla="*/ 0 w 527"/>
                <a:gd name="T21" fmla="*/ 86 h 98"/>
                <a:gd name="T22" fmla="*/ 0 w 527"/>
                <a:gd name="T23" fmla="*/ 0 h 98"/>
                <a:gd name="T24" fmla="*/ 5 w 527"/>
                <a:gd name="T25" fmla="*/ 0 h 98"/>
                <a:gd name="T26" fmla="*/ 5 w 527"/>
                <a:gd name="T27" fmla="*/ 87 h 98"/>
                <a:gd name="T28" fmla="*/ 5 w 527"/>
                <a:gd name="T29" fmla="*/ 87 h 98"/>
                <a:gd name="T30" fmla="*/ 7 w 527"/>
                <a:gd name="T31" fmla="*/ 90 h 98"/>
                <a:gd name="T32" fmla="*/ 7 w 527"/>
                <a:gd name="T33" fmla="*/ 90 h 98"/>
                <a:gd name="T34" fmla="*/ 10 w 527"/>
                <a:gd name="T35" fmla="*/ 91 h 98"/>
                <a:gd name="T36" fmla="*/ 10 w 527"/>
                <a:gd name="T37" fmla="*/ 91 h 98"/>
                <a:gd name="T38" fmla="*/ 15 w 527"/>
                <a:gd name="T39" fmla="*/ 93 h 98"/>
                <a:gd name="T40" fmla="*/ 22 w 527"/>
                <a:gd name="T41" fmla="*/ 94 h 98"/>
                <a:gd name="T42" fmla="*/ 129 w 527"/>
                <a:gd name="T43" fmla="*/ 94 h 98"/>
                <a:gd name="T44" fmla="*/ 129 w 527"/>
                <a:gd name="T45" fmla="*/ 0 h 98"/>
                <a:gd name="T46" fmla="*/ 135 w 527"/>
                <a:gd name="T47" fmla="*/ 0 h 98"/>
                <a:gd name="T48" fmla="*/ 135 w 527"/>
                <a:gd name="T49" fmla="*/ 94 h 98"/>
                <a:gd name="T50" fmla="*/ 137 w 527"/>
                <a:gd name="T51" fmla="*/ 94 h 98"/>
                <a:gd name="T52" fmla="*/ 258 w 527"/>
                <a:gd name="T53" fmla="*/ 94 h 98"/>
                <a:gd name="T54" fmla="*/ 258 w 527"/>
                <a:gd name="T55" fmla="*/ 0 h 98"/>
                <a:gd name="T56" fmla="*/ 265 w 527"/>
                <a:gd name="T57" fmla="*/ 0 h 98"/>
                <a:gd name="T58" fmla="*/ 265 w 527"/>
                <a:gd name="T59" fmla="*/ 94 h 98"/>
                <a:gd name="T60" fmla="*/ 487 w 527"/>
                <a:gd name="T61" fmla="*/ 94 h 98"/>
                <a:gd name="T62" fmla="*/ 487 w 527"/>
                <a:gd name="T63" fmla="*/ 94 h 98"/>
                <a:gd name="T64" fmla="*/ 510 w 527"/>
                <a:gd name="T65" fmla="*/ 93 h 98"/>
                <a:gd name="T66" fmla="*/ 510 w 527"/>
                <a:gd name="T67" fmla="*/ 93 h 98"/>
                <a:gd name="T68" fmla="*/ 515 w 527"/>
                <a:gd name="T69" fmla="*/ 93 h 98"/>
                <a:gd name="T70" fmla="*/ 515 w 527"/>
                <a:gd name="T71" fmla="*/ 93 h 98"/>
                <a:gd name="T72" fmla="*/ 518 w 527"/>
                <a:gd name="T73" fmla="*/ 91 h 98"/>
                <a:gd name="T74" fmla="*/ 520 w 527"/>
                <a:gd name="T75" fmla="*/ 91 h 98"/>
                <a:gd name="T76" fmla="*/ 520 w 527"/>
                <a:gd name="T77" fmla="*/ 91 h 98"/>
                <a:gd name="T78" fmla="*/ 521 w 527"/>
                <a:gd name="T79" fmla="*/ 88 h 98"/>
                <a:gd name="T80" fmla="*/ 521 w 527"/>
                <a:gd name="T81" fmla="*/ 0 h 98"/>
                <a:gd name="T82" fmla="*/ 527 w 527"/>
                <a:gd name="T83" fmla="*/ 0 h 98"/>
                <a:gd name="T84" fmla="*/ 527 w 527"/>
                <a:gd name="T85" fmla="*/ 86 h 98"/>
                <a:gd name="T86" fmla="*/ 527 w 527"/>
                <a:gd name="T87" fmla="*/ 86 h 98"/>
                <a:gd name="T88" fmla="*/ 525 w 527"/>
                <a:gd name="T89" fmla="*/ 90 h 98"/>
                <a:gd name="T90" fmla="*/ 522 w 527"/>
                <a:gd name="T91" fmla="*/ 94 h 98"/>
                <a:gd name="T92" fmla="*/ 522 w 527"/>
                <a:gd name="T93" fmla="*/ 94 h 9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527" h="98">
                  <a:moveTo>
                    <a:pt x="522" y="94"/>
                  </a:moveTo>
                  <a:lnTo>
                    <a:pt x="522" y="94"/>
                  </a:lnTo>
                  <a:lnTo>
                    <a:pt x="520" y="97"/>
                  </a:lnTo>
                  <a:lnTo>
                    <a:pt x="515" y="98"/>
                  </a:lnTo>
                  <a:lnTo>
                    <a:pt x="11" y="98"/>
                  </a:lnTo>
                  <a:lnTo>
                    <a:pt x="7" y="97"/>
                  </a:lnTo>
                  <a:lnTo>
                    <a:pt x="3" y="94"/>
                  </a:lnTo>
                  <a:lnTo>
                    <a:pt x="1" y="90"/>
                  </a:lnTo>
                  <a:lnTo>
                    <a:pt x="0" y="86"/>
                  </a:lnTo>
                  <a:lnTo>
                    <a:pt x="0" y="0"/>
                  </a:lnTo>
                  <a:lnTo>
                    <a:pt x="5" y="0"/>
                  </a:lnTo>
                  <a:lnTo>
                    <a:pt x="5" y="87"/>
                  </a:lnTo>
                  <a:lnTo>
                    <a:pt x="7" y="90"/>
                  </a:lnTo>
                  <a:lnTo>
                    <a:pt x="10" y="91"/>
                  </a:lnTo>
                  <a:lnTo>
                    <a:pt x="15" y="93"/>
                  </a:lnTo>
                  <a:lnTo>
                    <a:pt x="22" y="94"/>
                  </a:lnTo>
                  <a:lnTo>
                    <a:pt x="129" y="94"/>
                  </a:lnTo>
                  <a:lnTo>
                    <a:pt x="129" y="0"/>
                  </a:lnTo>
                  <a:lnTo>
                    <a:pt x="135" y="0"/>
                  </a:lnTo>
                  <a:lnTo>
                    <a:pt x="135" y="94"/>
                  </a:lnTo>
                  <a:lnTo>
                    <a:pt x="137" y="94"/>
                  </a:lnTo>
                  <a:lnTo>
                    <a:pt x="258" y="94"/>
                  </a:lnTo>
                  <a:lnTo>
                    <a:pt x="258" y="0"/>
                  </a:lnTo>
                  <a:lnTo>
                    <a:pt x="265" y="0"/>
                  </a:lnTo>
                  <a:lnTo>
                    <a:pt x="265" y="94"/>
                  </a:lnTo>
                  <a:lnTo>
                    <a:pt x="487" y="94"/>
                  </a:lnTo>
                  <a:lnTo>
                    <a:pt x="510" y="93"/>
                  </a:lnTo>
                  <a:lnTo>
                    <a:pt x="515" y="93"/>
                  </a:lnTo>
                  <a:lnTo>
                    <a:pt x="518" y="91"/>
                  </a:lnTo>
                  <a:lnTo>
                    <a:pt x="520" y="91"/>
                  </a:lnTo>
                  <a:lnTo>
                    <a:pt x="521" y="88"/>
                  </a:lnTo>
                  <a:lnTo>
                    <a:pt x="521" y="0"/>
                  </a:lnTo>
                  <a:lnTo>
                    <a:pt x="527" y="0"/>
                  </a:lnTo>
                  <a:lnTo>
                    <a:pt x="527" y="86"/>
                  </a:lnTo>
                  <a:lnTo>
                    <a:pt x="525" y="90"/>
                  </a:lnTo>
                  <a:lnTo>
                    <a:pt x="522" y="94"/>
                  </a:lnTo>
                  <a:close/>
                </a:path>
              </a:pathLst>
            </a:custGeom>
            <a:solidFill>
              <a:srgbClr val="0E22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2" name="Freeform 607"/>
            <p:cNvSpPr>
              <a:spLocks/>
            </p:cNvSpPr>
            <p:nvPr/>
          </p:nvSpPr>
          <p:spPr bwMode="auto">
            <a:xfrm>
              <a:off x="5222" y="1917"/>
              <a:ext cx="532" cy="101"/>
            </a:xfrm>
            <a:custGeom>
              <a:avLst/>
              <a:gdLst>
                <a:gd name="T0" fmla="*/ 518 w 532"/>
                <a:gd name="T1" fmla="*/ 98 h 101"/>
                <a:gd name="T2" fmla="*/ 518 w 532"/>
                <a:gd name="T3" fmla="*/ 98 h 101"/>
                <a:gd name="T4" fmla="*/ 523 w 532"/>
                <a:gd name="T5" fmla="*/ 97 h 101"/>
                <a:gd name="T6" fmla="*/ 525 w 532"/>
                <a:gd name="T7" fmla="*/ 94 h 101"/>
                <a:gd name="T8" fmla="*/ 525 w 532"/>
                <a:gd name="T9" fmla="*/ 94 h 101"/>
                <a:gd name="T10" fmla="*/ 528 w 532"/>
                <a:gd name="T11" fmla="*/ 90 h 101"/>
                <a:gd name="T12" fmla="*/ 530 w 532"/>
                <a:gd name="T13" fmla="*/ 86 h 101"/>
                <a:gd name="T14" fmla="*/ 530 w 532"/>
                <a:gd name="T15" fmla="*/ 0 h 101"/>
                <a:gd name="T16" fmla="*/ 532 w 532"/>
                <a:gd name="T17" fmla="*/ 0 h 101"/>
                <a:gd name="T18" fmla="*/ 532 w 532"/>
                <a:gd name="T19" fmla="*/ 86 h 101"/>
                <a:gd name="T20" fmla="*/ 532 w 532"/>
                <a:gd name="T21" fmla="*/ 86 h 101"/>
                <a:gd name="T22" fmla="*/ 531 w 532"/>
                <a:gd name="T23" fmla="*/ 91 h 101"/>
                <a:gd name="T24" fmla="*/ 528 w 532"/>
                <a:gd name="T25" fmla="*/ 96 h 101"/>
                <a:gd name="T26" fmla="*/ 524 w 532"/>
                <a:gd name="T27" fmla="*/ 100 h 101"/>
                <a:gd name="T28" fmla="*/ 518 w 532"/>
                <a:gd name="T29" fmla="*/ 101 h 101"/>
                <a:gd name="T30" fmla="*/ 14 w 532"/>
                <a:gd name="T31" fmla="*/ 101 h 101"/>
                <a:gd name="T32" fmla="*/ 14 w 532"/>
                <a:gd name="T33" fmla="*/ 101 h 101"/>
                <a:gd name="T34" fmla="*/ 8 w 532"/>
                <a:gd name="T35" fmla="*/ 100 h 101"/>
                <a:gd name="T36" fmla="*/ 4 w 532"/>
                <a:gd name="T37" fmla="*/ 96 h 101"/>
                <a:gd name="T38" fmla="*/ 1 w 532"/>
                <a:gd name="T39" fmla="*/ 91 h 101"/>
                <a:gd name="T40" fmla="*/ 0 w 532"/>
                <a:gd name="T41" fmla="*/ 86 h 101"/>
                <a:gd name="T42" fmla="*/ 0 w 532"/>
                <a:gd name="T43" fmla="*/ 0 h 101"/>
                <a:gd name="T44" fmla="*/ 3 w 532"/>
                <a:gd name="T45" fmla="*/ 0 h 101"/>
                <a:gd name="T46" fmla="*/ 3 w 532"/>
                <a:gd name="T47" fmla="*/ 86 h 101"/>
                <a:gd name="T48" fmla="*/ 3 w 532"/>
                <a:gd name="T49" fmla="*/ 86 h 101"/>
                <a:gd name="T50" fmla="*/ 4 w 532"/>
                <a:gd name="T51" fmla="*/ 90 h 101"/>
                <a:gd name="T52" fmla="*/ 6 w 532"/>
                <a:gd name="T53" fmla="*/ 94 h 101"/>
                <a:gd name="T54" fmla="*/ 6 w 532"/>
                <a:gd name="T55" fmla="*/ 94 h 101"/>
                <a:gd name="T56" fmla="*/ 10 w 532"/>
                <a:gd name="T57" fmla="*/ 97 h 101"/>
                <a:gd name="T58" fmla="*/ 14 w 532"/>
                <a:gd name="T59" fmla="*/ 98 h 101"/>
                <a:gd name="T60" fmla="*/ 518 w 532"/>
                <a:gd name="T61" fmla="*/ 98 h 101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32" h="101">
                  <a:moveTo>
                    <a:pt x="518" y="98"/>
                  </a:moveTo>
                  <a:lnTo>
                    <a:pt x="518" y="98"/>
                  </a:lnTo>
                  <a:lnTo>
                    <a:pt x="523" y="97"/>
                  </a:lnTo>
                  <a:lnTo>
                    <a:pt x="525" y="94"/>
                  </a:lnTo>
                  <a:lnTo>
                    <a:pt x="528" y="90"/>
                  </a:lnTo>
                  <a:lnTo>
                    <a:pt x="530" y="86"/>
                  </a:lnTo>
                  <a:lnTo>
                    <a:pt x="530" y="0"/>
                  </a:lnTo>
                  <a:lnTo>
                    <a:pt x="532" y="0"/>
                  </a:lnTo>
                  <a:lnTo>
                    <a:pt x="532" y="86"/>
                  </a:lnTo>
                  <a:lnTo>
                    <a:pt x="531" y="91"/>
                  </a:lnTo>
                  <a:lnTo>
                    <a:pt x="528" y="96"/>
                  </a:lnTo>
                  <a:lnTo>
                    <a:pt x="524" y="100"/>
                  </a:lnTo>
                  <a:lnTo>
                    <a:pt x="518" y="101"/>
                  </a:lnTo>
                  <a:lnTo>
                    <a:pt x="14" y="101"/>
                  </a:lnTo>
                  <a:lnTo>
                    <a:pt x="8" y="100"/>
                  </a:lnTo>
                  <a:lnTo>
                    <a:pt x="4" y="96"/>
                  </a:lnTo>
                  <a:lnTo>
                    <a:pt x="1" y="91"/>
                  </a:lnTo>
                  <a:lnTo>
                    <a:pt x="0" y="86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6"/>
                  </a:lnTo>
                  <a:lnTo>
                    <a:pt x="4" y="90"/>
                  </a:lnTo>
                  <a:lnTo>
                    <a:pt x="6" y="94"/>
                  </a:lnTo>
                  <a:lnTo>
                    <a:pt x="10" y="97"/>
                  </a:lnTo>
                  <a:lnTo>
                    <a:pt x="14" y="98"/>
                  </a:lnTo>
                  <a:lnTo>
                    <a:pt x="518" y="98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3" name="Freeform 608"/>
            <p:cNvSpPr>
              <a:spLocks/>
            </p:cNvSpPr>
            <p:nvPr/>
          </p:nvSpPr>
          <p:spPr bwMode="auto">
            <a:xfrm>
              <a:off x="5219" y="1917"/>
              <a:ext cx="538" cy="104"/>
            </a:xfrm>
            <a:custGeom>
              <a:avLst/>
              <a:gdLst>
                <a:gd name="T0" fmla="*/ 521 w 538"/>
                <a:gd name="T1" fmla="*/ 101 h 104"/>
                <a:gd name="T2" fmla="*/ 521 w 538"/>
                <a:gd name="T3" fmla="*/ 101 h 104"/>
                <a:gd name="T4" fmla="*/ 527 w 538"/>
                <a:gd name="T5" fmla="*/ 100 h 104"/>
                <a:gd name="T6" fmla="*/ 531 w 538"/>
                <a:gd name="T7" fmla="*/ 96 h 104"/>
                <a:gd name="T8" fmla="*/ 534 w 538"/>
                <a:gd name="T9" fmla="*/ 91 h 104"/>
                <a:gd name="T10" fmla="*/ 535 w 538"/>
                <a:gd name="T11" fmla="*/ 86 h 104"/>
                <a:gd name="T12" fmla="*/ 535 w 538"/>
                <a:gd name="T13" fmla="*/ 0 h 104"/>
                <a:gd name="T14" fmla="*/ 538 w 538"/>
                <a:gd name="T15" fmla="*/ 0 h 104"/>
                <a:gd name="T16" fmla="*/ 538 w 538"/>
                <a:gd name="T17" fmla="*/ 86 h 104"/>
                <a:gd name="T18" fmla="*/ 538 w 538"/>
                <a:gd name="T19" fmla="*/ 86 h 104"/>
                <a:gd name="T20" fmla="*/ 537 w 538"/>
                <a:gd name="T21" fmla="*/ 93 h 104"/>
                <a:gd name="T22" fmla="*/ 533 w 538"/>
                <a:gd name="T23" fmla="*/ 98 h 104"/>
                <a:gd name="T24" fmla="*/ 533 w 538"/>
                <a:gd name="T25" fmla="*/ 98 h 104"/>
                <a:gd name="T26" fmla="*/ 528 w 538"/>
                <a:gd name="T27" fmla="*/ 103 h 104"/>
                <a:gd name="T28" fmla="*/ 521 w 538"/>
                <a:gd name="T29" fmla="*/ 104 h 104"/>
                <a:gd name="T30" fmla="*/ 17 w 538"/>
                <a:gd name="T31" fmla="*/ 104 h 104"/>
                <a:gd name="T32" fmla="*/ 17 w 538"/>
                <a:gd name="T33" fmla="*/ 104 h 104"/>
                <a:gd name="T34" fmla="*/ 10 w 538"/>
                <a:gd name="T35" fmla="*/ 103 h 104"/>
                <a:gd name="T36" fmla="*/ 4 w 538"/>
                <a:gd name="T37" fmla="*/ 98 h 104"/>
                <a:gd name="T38" fmla="*/ 4 w 538"/>
                <a:gd name="T39" fmla="*/ 98 h 104"/>
                <a:gd name="T40" fmla="*/ 2 w 538"/>
                <a:gd name="T41" fmla="*/ 93 h 104"/>
                <a:gd name="T42" fmla="*/ 0 w 538"/>
                <a:gd name="T43" fmla="*/ 86 h 104"/>
                <a:gd name="T44" fmla="*/ 0 w 538"/>
                <a:gd name="T45" fmla="*/ 0 h 104"/>
                <a:gd name="T46" fmla="*/ 3 w 538"/>
                <a:gd name="T47" fmla="*/ 0 h 104"/>
                <a:gd name="T48" fmla="*/ 3 w 538"/>
                <a:gd name="T49" fmla="*/ 86 h 104"/>
                <a:gd name="T50" fmla="*/ 3 w 538"/>
                <a:gd name="T51" fmla="*/ 86 h 104"/>
                <a:gd name="T52" fmla="*/ 4 w 538"/>
                <a:gd name="T53" fmla="*/ 91 h 104"/>
                <a:gd name="T54" fmla="*/ 7 w 538"/>
                <a:gd name="T55" fmla="*/ 96 h 104"/>
                <a:gd name="T56" fmla="*/ 11 w 538"/>
                <a:gd name="T57" fmla="*/ 100 h 104"/>
                <a:gd name="T58" fmla="*/ 17 w 538"/>
                <a:gd name="T59" fmla="*/ 101 h 104"/>
                <a:gd name="T60" fmla="*/ 521 w 538"/>
                <a:gd name="T61" fmla="*/ 101 h 10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38" h="104">
                  <a:moveTo>
                    <a:pt x="521" y="101"/>
                  </a:moveTo>
                  <a:lnTo>
                    <a:pt x="521" y="101"/>
                  </a:lnTo>
                  <a:lnTo>
                    <a:pt x="527" y="100"/>
                  </a:lnTo>
                  <a:lnTo>
                    <a:pt x="531" y="96"/>
                  </a:lnTo>
                  <a:lnTo>
                    <a:pt x="534" y="91"/>
                  </a:lnTo>
                  <a:lnTo>
                    <a:pt x="535" y="86"/>
                  </a:lnTo>
                  <a:lnTo>
                    <a:pt x="535" y="0"/>
                  </a:lnTo>
                  <a:lnTo>
                    <a:pt x="538" y="0"/>
                  </a:lnTo>
                  <a:lnTo>
                    <a:pt x="538" y="86"/>
                  </a:lnTo>
                  <a:lnTo>
                    <a:pt x="537" y="93"/>
                  </a:lnTo>
                  <a:lnTo>
                    <a:pt x="533" y="98"/>
                  </a:lnTo>
                  <a:lnTo>
                    <a:pt x="528" y="103"/>
                  </a:lnTo>
                  <a:lnTo>
                    <a:pt x="521" y="104"/>
                  </a:lnTo>
                  <a:lnTo>
                    <a:pt x="17" y="104"/>
                  </a:lnTo>
                  <a:lnTo>
                    <a:pt x="10" y="103"/>
                  </a:lnTo>
                  <a:lnTo>
                    <a:pt x="4" y="98"/>
                  </a:lnTo>
                  <a:lnTo>
                    <a:pt x="2" y="93"/>
                  </a:lnTo>
                  <a:lnTo>
                    <a:pt x="0" y="86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6"/>
                  </a:lnTo>
                  <a:lnTo>
                    <a:pt x="4" y="91"/>
                  </a:lnTo>
                  <a:lnTo>
                    <a:pt x="7" y="96"/>
                  </a:lnTo>
                  <a:lnTo>
                    <a:pt x="11" y="100"/>
                  </a:lnTo>
                  <a:lnTo>
                    <a:pt x="17" y="101"/>
                  </a:lnTo>
                  <a:lnTo>
                    <a:pt x="521" y="101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4" name="Freeform 609"/>
            <p:cNvSpPr>
              <a:spLocks/>
            </p:cNvSpPr>
            <p:nvPr/>
          </p:nvSpPr>
          <p:spPr bwMode="auto">
            <a:xfrm>
              <a:off x="4383" y="2146"/>
              <a:ext cx="9" cy="7"/>
            </a:xfrm>
            <a:custGeom>
              <a:avLst/>
              <a:gdLst>
                <a:gd name="T0" fmla="*/ 7 w 9"/>
                <a:gd name="T1" fmla="*/ 0 h 7"/>
                <a:gd name="T2" fmla="*/ 9 w 9"/>
                <a:gd name="T3" fmla="*/ 7 h 7"/>
                <a:gd name="T4" fmla="*/ 9 w 9"/>
                <a:gd name="T5" fmla="*/ 7 h 7"/>
                <a:gd name="T6" fmla="*/ 0 w 9"/>
                <a:gd name="T7" fmla="*/ 7 h 7"/>
                <a:gd name="T8" fmla="*/ 0 w 9"/>
                <a:gd name="T9" fmla="*/ 7 h 7"/>
                <a:gd name="T10" fmla="*/ 3 w 9"/>
                <a:gd name="T11" fmla="*/ 0 h 7"/>
                <a:gd name="T12" fmla="*/ 7 w 9"/>
                <a:gd name="T13" fmla="*/ 0 h 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" h="7">
                  <a:moveTo>
                    <a:pt x="7" y="0"/>
                  </a:moveTo>
                  <a:lnTo>
                    <a:pt x="9" y="7"/>
                  </a:lnTo>
                  <a:lnTo>
                    <a:pt x="0" y="7"/>
                  </a:lnTo>
                  <a:lnTo>
                    <a:pt x="3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5" name="Freeform 610"/>
            <p:cNvSpPr>
              <a:spLocks/>
            </p:cNvSpPr>
            <p:nvPr/>
          </p:nvSpPr>
          <p:spPr bwMode="auto">
            <a:xfrm>
              <a:off x="4352" y="2131"/>
              <a:ext cx="34" cy="22"/>
            </a:xfrm>
            <a:custGeom>
              <a:avLst/>
              <a:gdLst>
                <a:gd name="T0" fmla="*/ 26 w 34"/>
                <a:gd name="T1" fmla="*/ 22 h 22"/>
                <a:gd name="T2" fmla="*/ 26 w 34"/>
                <a:gd name="T3" fmla="*/ 22 h 22"/>
                <a:gd name="T4" fmla="*/ 16 w 34"/>
                <a:gd name="T5" fmla="*/ 19 h 22"/>
                <a:gd name="T6" fmla="*/ 9 w 34"/>
                <a:gd name="T7" fmla="*/ 15 h 22"/>
                <a:gd name="T8" fmla="*/ 9 w 34"/>
                <a:gd name="T9" fmla="*/ 15 h 22"/>
                <a:gd name="T10" fmla="*/ 3 w 34"/>
                <a:gd name="T11" fmla="*/ 8 h 22"/>
                <a:gd name="T12" fmla="*/ 0 w 34"/>
                <a:gd name="T13" fmla="*/ 1 h 22"/>
                <a:gd name="T14" fmla="*/ 0 w 34"/>
                <a:gd name="T15" fmla="*/ 1 h 22"/>
                <a:gd name="T16" fmla="*/ 5 w 34"/>
                <a:gd name="T17" fmla="*/ 0 h 22"/>
                <a:gd name="T18" fmla="*/ 9 w 34"/>
                <a:gd name="T19" fmla="*/ 0 h 22"/>
                <a:gd name="T20" fmla="*/ 9 w 34"/>
                <a:gd name="T21" fmla="*/ 0 h 22"/>
                <a:gd name="T22" fmla="*/ 10 w 34"/>
                <a:gd name="T23" fmla="*/ 4 h 22"/>
                <a:gd name="T24" fmla="*/ 14 w 34"/>
                <a:gd name="T25" fmla="*/ 8 h 22"/>
                <a:gd name="T26" fmla="*/ 20 w 34"/>
                <a:gd name="T27" fmla="*/ 12 h 22"/>
                <a:gd name="T28" fmla="*/ 27 w 34"/>
                <a:gd name="T29" fmla="*/ 14 h 22"/>
                <a:gd name="T30" fmla="*/ 34 w 34"/>
                <a:gd name="T31" fmla="*/ 15 h 22"/>
                <a:gd name="T32" fmla="*/ 34 w 34"/>
                <a:gd name="T33" fmla="*/ 15 h 22"/>
                <a:gd name="T34" fmla="*/ 31 w 34"/>
                <a:gd name="T35" fmla="*/ 22 h 22"/>
                <a:gd name="T36" fmla="*/ 31 w 34"/>
                <a:gd name="T37" fmla="*/ 22 h 22"/>
                <a:gd name="T38" fmla="*/ 26 w 34"/>
                <a:gd name="T39" fmla="*/ 22 h 22"/>
                <a:gd name="T40" fmla="*/ 26 w 34"/>
                <a:gd name="T41" fmla="*/ 22 h 2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4" h="22">
                  <a:moveTo>
                    <a:pt x="26" y="22"/>
                  </a:moveTo>
                  <a:lnTo>
                    <a:pt x="26" y="22"/>
                  </a:lnTo>
                  <a:lnTo>
                    <a:pt x="16" y="19"/>
                  </a:lnTo>
                  <a:lnTo>
                    <a:pt x="9" y="15"/>
                  </a:lnTo>
                  <a:lnTo>
                    <a:pt x="3" y="8"/>
                  </a:lnTo>
                  <a:lnTo>
                    <a:pt x="0" y="1"/>
                  </a:lnTo>
                  <a:lnTo>
                    <a:pt x="5" y="0"/>
                  </a:lnTo>
                  <a:lnTo>
                    <a:pt x="9" y="0"/>
                  </a:lnTo>
                  <a:lnTo>
                    <a:pt x="10" y="4"/>
                  </a:lnTo>
                  <a:lnTo>
                    <a:pt x="14" y="8"/>
                  </a:lnTo>
                  <a:lnTo>
                    <a:pt x="20" y="12"/>
                  </a:lnTo>
                  <a:lnTo>
                    <a:pt x="27" y="14"/>
                  </a:lnTo>
                  <a:lnTo>
                    <a:pt x="34" y="15"/>
                  </a:lnTo>
                  <a:lnTo>
                    <a:pt x="31" y="22"/>
                  </a:lnTo>
                  <a:lnTo>
                    <a:pt x="26" y="2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6" name="Freeform 611"/>
            <p:cNvSpPr>
              <a:spLocks/>
            </p:cNvSpPr>
            <p:nvPr/>
          </p:nvSpPr>
          <p:spPr bwMode="auto">
            <a:xfrm>
              <a:off x="4351" y="2129"/>
              <a:ext cx="10" cy="3"/>
            </a:xfrm>
            <a:custGeom>
              <a:avLst/>
              <a:gdLst>
                <a:gd name="T0" fmla="*/ 1 w 10"/>
                <a:gd name="T1" fmla="*/ 3 h 3"/>
                <a:gd name="T2" fmla="*/ 0 w 10"/>
                <a:gd name="T3" fmla="*/ 2 h 3"/>
                <a:gd name="T4" fmla="*/ 8 w 10"/>
                <a:gd name="T5" fmla="*/ 0 h 3"/>
                <a:gd name="T6" fmla="*/ 10 w 10"/>
                <a:gd name="T7" fmla="*/ 2 h 3"/>
                <a:gd name="T8" fmla="*/ 10 w 10"/>
                <a:gd name="T9" fmla="*/ 2 h 3"/>
                <a:gd name="T10" fmla="*/ 6 w 10"/>
                <a:gd name="T11" fmla="*/ 2 h 3"/>
                <a:gd name="T12" fmla="*/ 1 w 10"/>
                <a:gd name="T13" fmla="*/ 3 h 3"/>
                <a:gd name="T14" fmla="*/ 1 w 10"/>
                <a:gd name="T15" fmla="*/ 3 h 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" h="3">
                  <a:moveTo>
                    <a:pt x="1" y="3"/>
                  </a:moveTo>
                  <a:lnTo>
                    <a:pt x="0" y="2"/>
                  </a:lnTo>
                  <a:lnTo>
                    <a:pt x="8" y="0"/>
                  </a:lnTo>
                  <a:lnTo>
                    <a:pt x="10" y="2"/>
                  </a:lnTo>
                  <a:lnTo>
                    <a:pt x="6" y="2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7" name="Freeform 612"/>
            <p:cNvSpPr>
              <a:spLocks/>
            </p:cNvSpPr>
            <p:nvPr/>
          </p:nvSpPr>
          <p:spPr bwMode="auto">
            <a:xfrm>
              <a:off x="4342" y="2128"/>
              <a:ext cx="26" cy="11"/>
            </a:xfrm>
            <a:custGeom>
              <a:avLst/>
              <a:gdLst>
                <a:gd name="T0" fmla="*/ 0 w 26"/>
                <a:gd name="T1" fmla="*/ 10 h 11"/>
                <a:gd name="T2" fmla="*/ 0 w 26"/>
                <a:gd name="T3" fmla="*/ 10 h 11"/>
                <a:gd name="T4" fmla="*/ 5 w 26"/>
                <a:gd name="T5" fmla="*/ 5 h 11"/>
                <a:gd name="T6" fmla="*/ 9 w 26"/>
                <a:gd name="T7" fmla="*/ 1 h 11"/>
                <a:gd name="T8" fmla="*/ 15 w 26"/>
                <a:gd name="T9" fmla="*/ 0 h 11"/>
                <a:gd name="T10" fmla="*/ 20 w 26"/>
                <a:gd name="T11" fmla="*/ 0 h 11"/>
                <a:gd name="T12" fmla="*/ 20 w 26"/>
                <a:gd name="T13" fmla="*/ 0 h 11"/>
                <a:gd name="T14" fmla="*/ 26 w 26"/>
                <a:gd name="T15" fmla="*/ 3 h 11"/>
                <a:gd name="T16" fmla="*/ 24 w 26"/>
                <a:gd name="T17" fmla="*/ 4 h 11"/>
                <a:gd name="T18" fmla="*/ 24 w 26"/>
                <a:gd name="T19" fmla="*/ 4 h 11"/>
                <a:gd name="T20" fmla="*/ 20 w 26"/>
                <a:gd name="T21" fmla="*/ 3 h 11"/>
                <a:gd name="T22" fmla="*/ 20 w 26"/>
                <a:gd name="T23" fmla="*/ 3 h 11"/>
                <a:gd name="T24" fmla="*/ 19 w 26"/>
                <a:gd name="T25" fmla="*/ 3 h 11"/>
                <a:gd name="T26" fmla="*/ 17 w 26"/>
                <a:gd name="T27" fmla="*/ 1 h 11"/>
                <a:gd name="T28" fmla="*/ 9 w 26"/>
                <a:gd name="T29" fmla="*/ 3 h 11"/>
                <a:gd name="T30" fmla="*/ 10 w 26"/>
                <a:gd name="T31" fmla="*/ 4 h 11"/>
                <a:gd name="T32" fmla="*/ 10 w 26"/>
                <a:gd name="T33" fmla="*/ 4 h 11"/>
                <a:gd name="T34" fmla="*/ 6 w 26"/>
                <a:gd name="T35" fmla="*/ 7 h 11"/>
                <a:gd name="T36" fmla="*/ 2 w 26"/>
                <a:gd name="T37" fmla="*/ 11 h 11"/>
                <a:gd name="T38" fmla="*/ 0 w 26"/>
                <a:gd name="T39" fmla="*/ 10 h 1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6" h="11">
                  <a:moveTo>
                    <a:pt x="0" y="10"/>
                  </a:moveTo>
                  <a:lnTo>
                    <a:pt x="0" y="10"/>
                  </a:lnTo>
                  <a:lnTo>
                    <a:pt x="5" y="5"/>
                  </a:lnTo>
                  <a:lnTo>
                    <a:pt x="9" y="1"/>
                  </a:lnTo>
                  <a:lnTo>
                    <a:pt x="15" y="0"/>
                  </a:lnTo>
                  <a:lnTo>
                    <a:pt x="20" y="0"/>
                  </a:lnTo>
                  <a:lnTo>
                    <a:pt x="26" y="3"/>
                  </a:lnTo>
                  <a:lnTo>
                    <a:pt x="24" y="4"/>
                  </a:lnTo>
                  <a:lnTo>
                    <a:pt x="20" y="3"/>
                  </a:lnTo>
                  <a:lnTo>
                    <a:pt x="19" y="3"/>
                  </a:lnTo>
                  <a:lnTo>
                    <a:pt x="17" y="1"/>
                  </a:lnTo>
                  <a:lnTo>
                    <a:pt x="9" y="3"/>
                  </a:lnTo>
                  <a:lnTo>
                    <a:pt x="10" y="4"/>
                  </a:lnTo>
                  <a:lnTo>
                    <a:pt x="6" y="7"/>
                  </a:lnTo>
                  <a:lnTo>
                    <a:pt x="2" y="11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8" name="Freeform 613"/>
            <p:cNvSpPr>
              <a:spLocks/>
            </p:cNvSpPr>
            <p:nvPr/>
          </p:nvSpPr>
          <p:spPr bwMode="auto">
            <a:xfrm>
              <a:off x="4317" y="2098"/>
              <a:ext cx="77" cy="77"/>
            </a:xfrm>
            <a:custGeom>
              <a:avLst/>
              <a:gdLst>
                <a:gd name="T0" fmla="*/ 44 w 77"/>
                <a:gd name="T1" fmla="*/ 9 h 77"/>
                <a:gd name="T2" fmla="*/ 33 w 77"/>
                <a:gd name="T3" fmla="*/ 9 h 77"/>
                <a:gd name="T4" fmla="*/ 21 w 77"/>
                <a:gd name="T5" fmla="*/ 14 h 77"/>
                <a:gd name="T6" fmla="*/ 17 w 77"/>
                <a:gd name="T7" fmla="*/ 18 h 77"/>
                <a:gd name="T8" fmla="*/ 11 w 77"/>
                <a:gd name="T9" fmla="*/ 28 h 77"/>
                <a:gd name="T10" fmla="*/ 9 w 77"/>
                <a:gd name="T11" fmla="*/ 34 h 77"/>
                <a:gd name="T12" fmla="*/ 10 w 77"/>
                <a:gd name="T13" fmla="*/ 47 h 77"/>
                <a:gd name="T14" fmla="*/ 14 w 77"/>
                <a:gd name="T15" fmla="*/ 56 h 77"/>
                <a:gd name="T16" fmla="*/ 23 w 77"/>
                <a:gd name="T17" fmla="*/ 65 h 77"/>
                <a:gd name="T18" fmla="*/ 35 w 77"/>
                <a:gd name="T19" fmla="*/ 69 h 77"/>
                <a:gd name="T20" fmla="*/ 41 w 77"/>
                <a:gd name="T21" fmla="*/ 69 h 77"/>
                <a:gd name="T22" fmla="*/ 52 w 77"/>
                <a:gd name="T23" fmla="*/ 66 h 77"/>
                <a:gd name="T24" fmla="*/ 58 w 77"/>
                <a:gd name="T25" fmla="*/ 63 h 77"/>
                <a:gd name="T26" fmla="*/ 66 w 77"/>
                <a:gd name="T27" fmla="*/ 55 h 77"/>
                <a:gd name="T28" fmla="*/ 75 w 77"/>
                <a:gd name="T29" fmla="*/ 55 h 77"/>
                <a:gd name="T30" fmla="*/ 77 w 77"/>
                <a:gd name="T31" fmla="*/ 48 h 77"/>
                <a:gd name="T32" fmla="*/ 73 w 77"/>
                <a:gd name="T33" fmla="*/ 56 h 77"/>
                <a:gd name="T34" fmla="*/ 66 w 77"/>
                <a:gd name="T35" fmla="*/ 68 h 77"/>
                <a:gd name="T36" fmla="*/ 62 w 77"/>
                <a:gd name="T37" fmla="*/ 70 h 77"/>
                <a:gd name="T38" fmla="*/ 49 w 77"/>
                <a:gd name="T39" fmla="*/ 76 h 77"/>
                <a:gd name="T40" fmla="*/ 34 w 77"/>
                <a:gd name="T41" fmla="*/ 77 h 77"/>
                <a:gd name="T42" fmla="*/ 25 w 77"/>
                <a:gd name="T43" fmla="*/ 75 h 77"/>
                <a:gd name="T44" fmla="*/ 13 w 77"/>
                <a:gd name="T45" fmla="*/ 68 h 77"/>
                <a:gd name="T46" fmla="*/ 9 w 77"/>
                <a:gd name="T47" fmla="*/ 62 h 77"/>
                <a:gd name="T48" fmla="*/ 2 w 77"/>
                <a:gd name="T49" fmla="*/ 48 h 77"/>
                <a:gd name="T50" fmla="*/ 2 w 77"/>
                <a:gd name="T51" fmla="*/ 33 h 77"/>
                <a:gd name="T52" fmla="*/ 3 w 77"/>
                <a:gd name="T53" fmla="*/ 25 h 77"/>
                <a:gd name="T54" fmla="*/ 11 w 77"/>
                <a:gd name="T55" fmla="*/ 13 h 77"/>
                <a:gd name="T56" fmla="*/ 23 w 77"/>
                <a:gd name="T57" fmla="*/ 3 h 77"/>
                <a:gd name="T58" fmla="*/ 38 w 77"/>
                <a:gd name="T59" fmla="*/ 0 h 77"/>
                <a:gd name="T60" fmla="*/ 45 w 77"/>
                <a:gd name="T61" fmla="*/ 0 h 77"/>
                <a:gd name="T62" fmla="*/ 61 w 77"/>
                <a:gd name="T63" fmla="*/ 6 h 77"/>
                <a:gd name="T64" fmla="*/ 70 w 77"/>
                <a:gd name="T65" fmla="*/ 16 h 77"/>
                <a:gd name="T66" fmla="*/ 73 w 77"/>
                <a:gd name="T67" fmla="*/ 20 h 77"/>
                <a:gd name="T68" fmla="*/ 65 w 77"/>
                <a:gd name="T69" fmla="*/ 21 h 77"/>
                <a:gd name="T70" fmla="*/ 61 w 77"/>
                <a:gd name="T71" fmla="*/ 16 h 77"/>
                <a:gd name="T72" fmla="*/ 51 w 77"/>
                <a:gd name="T73" fmla="*/ 10 h 77"/>
                <a:gd name="T74" fmla="*/ 44 w 77"/>
                <a:gd name="T75" fmla="*/ 9 h 7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77" h="77">
                  <a:moveTo>
                    <a:pt x="44" y="9"/>
                  </a:moveTo>
                  <a:lnTo>
                    <a:pt x="44" y="9"/>
                  </a:lnTo>
                  <a:lnTo>
                    <a:pt x="38" y="9"/>
                  </a:lnTo>
                  <a:lnTo>
                    <a:pt x="33" y="9"/>
                  </a:lnTo>
                  <a:lnTo>
                    <a:pt x="27" y="11"/>
                  </a:lnTo>
                  <a:lnTo>
                    <a:pt x="21" y="14"/>
                  </a:lnTo>
                  <a:lnTo>
                    <a:pt x="17" y="18"/>
                  </a:lnTo>
                  <a:lnTo>
                    <a:pt x="13" y="23"/>
                  </a:lnTo>
                  <a:lnTo>
                    <a:pt x="11" y="28"/>
                  </a:lnTo>
                  <a:lnTo>
                    <a:pt x="9" y="34"/>
                  </a:lnTo>
                  <a:lnTo>
                    <a:pt x="9" y="40"/>
                  </a:lnTo>
                  <a:lnTo>
                    <a:pt x="10" y="47"/>
                  </a:lnTo>
                  <a:lnTo>
                    <a:pt x="11" y="52"/>
                  </a:lnTo>
                  <a:lnTo>
                    <a:pt x="14" y="56"/>
                  </a:lnTo>
                  <a:lnTo>
                    <a:pt x="18" y="61"/>
                  </a:lnTo>
                  <a:lnTo>
                    <a:pt x="23" y="65"/>
                  </a:lnTo>
                  <a:lnTo>
                    <a:pt x="28" y="68"/>
                  </a:lnTo>
                  <a:lnTo>
                    <a:pt x="35" y="69"/>
                  </a:lnTo>
                  <a:lnTo>
                    <a:pt x="41" y="69"/>
                  </a:lnTo>
                  <a:lnTo>
                    <a:pt x="47" y="69"/>
                  </a:lnTo>
                  <a:lnTo>
                    <a:pt x="52" y="66"/>
                  </a:lnTo>
                  <a:lnTo>
                    <a:pt x="58" y="63"/>
                  </a:lnTo>
                  <a:lnTo>
                    <a:pt x="62" y="59"/>
                  </a:lnTo>
                  <a:lnTo>
                    <a:pt x="66" y="55"/>
                  </a:lnTo>
                  <a:lnTo>
                    <a:pt x="75" y="55"/>
                  </a:lnTo>
                  <a:lnTo>
                    <a:pt x="73" y="48"/>
                  </a:lnTo>
                  <a:lnTo>
                    <a:pt x="77" y="48"/>
                  </a:lnTo>
                  <a:lnTo>
                    <a:pt x="73" y="56"/>
                  </a:lnTo>
                  <a:lnTo>
                    <a:pt x="70" y="63"/>
                  </a:lnTo>
                  <a:lnTo>
                    <a:pt x="66" y="68"/>
                  </a:lnTo>
                  <a:lnTo>
                    <a:pt x="62" y="70"/>
                  </a:lnTo>
                  <a:lnTo>
                    <a:pt x="56" y="75"/>
                  </a:lnTo>
                  <a:lnTo>
                    <a:pt x="49" y="76"/>
                  </a:lnTo>
                  <a:lnTo>
                    <a:pt x="41" y="77"/>
                  </a:lnTo>
                  <a:lnTo>
                    <a:pt x="34" y="77"/>
                  </a:lnTo>
                  <a:lnTo>
                    <a:pt x="25" y="75"/>
                  </a:lnTo>
                  <a:lnTo>
                    <a:pt x="18" y="72"/>
                  </a:lnTo>
                  <a:lnTo>
                    <a:pt x="13" y="68"/>
                  </a:lnTo>
                  <a:lnTo>
                    <a:pt x="9" y="62"/>
                  </a:lnTo>
                  <a:lnTo>
                    <a:pt x="4" y="55"/>
                  </a:lnTo>
                  <a:lnTo>
                    <a:pt x="2" y="48"/>
                  </a:lnTo>
                  <a:lnTo>
                    <a:pt x="0" y="41"/>
                  </a:lnTo>
                  <a:lnTo>
                    <a:pt x="2" y="33"/>
                  </a:lnTo>
                  <a:lnTo>
                    <a:pt x="3" y="25"/>
                  </a:lnTo>
                  <a:lnTo>
                    <a:pt x="6" y="18"/>
                  </a:lnTo>
                  <a:lnTo>
                    <a:pt x="11" y="13"/>
                  </a:lnTo>
                  <a:lnTo>
                    <a:pt x="17" y="7"/>
                  </a:lnTo>
                  <a:lnTo>
                    <a:pt x="23" y="3"/>
                  </a:lnTo>
                  <a:lnTo>
                    <a:pt x="30" y="0"/>
                  </a:lnTo>
                  <a:lnTo>
                    <a:pt x="38" y="0"/>
                  </a:lnTo>
                  <a:lnTo>
                    <a:pt x="45" y="0"/>
                  </a:lnTo>
                  <a:lnTo>
                    <a:pt x="54" y="2"/>
                  </a:lnTo>
                  <a:lnTo>
                    <a:pt x="61" y="6"/>
                  </a:lnTo>
                  <a:lnTo>
                    <a:pt x="66" y="10"/>
                  </a:lnTo>
                  <a:lnTo>
                    <a:pt x="70" y="16"/>
                  </a:lnTo>
                  <a:lnTo>
                    <a:pt x="73" y="20"/>
                  </a:lnTo>
                  <a:lnTo>
                    <a:pt x="66" y="24"/>
                  </a:lnTo>
                  <a:lnTo>
                    <a:pt x="65" y="21"/>
                  </a:lnTo>
                  <a:lnTo>
                    <a:pt x="61" y="16"/>
                  </a:lnTo>
                  <a:lnTo>
                    <a:pt x="55" y="13"/>
                  </a:lnTo>
                  <a:lnTo>
                    <a:pt x="51" y="10"/>
                  </a:lnTo>
                  <a:lnTo>
                    <a:pt x="44" y="9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9" name="Freeform 614"/>
            <p:cNvSpPr>
              <a:spLocks/>
            </p:cNvSpPr>
            <p:nvPr/>
          </p:nvSpPr>
          <p:spPr bwMode="auto">
            <a:xfrm>
              <a:off x="4371" y="2121"/>
              <a:ext cx="8" cy="10"/>
            </a:xfrm>
            <a:custGeom>
              <a:avLst/>
              <a:gdLst>
                <a:gd name="T0" fmla="*/ 8 w 8"/>
                <a:gd name="T1" fmla="*/ 7 h 10"/>
                <a:gd name="T2" fmla="*/ 8 w 8"/>
                <a:gd name="T3" fmla="*/ 7 h 10"/>
                <a:gd name="T4" fmla="*/ 5 w 8"/>
                <a:gd name="T5" fmla="*/ 8 h 10"/>
                <a:gd name="T6" fmla="*/ 2 w 8"/>
                <a:gd name="T7" fmla="*/ 10 h 10"/>
                <a:gd name="T8" fmla="*/ 2 w 8"/>
                <a:gd name="T9" fmla="*/ 10 h 10"/>
                <a:gd name="T10" fmla="*/ 0 w 8"/>
                <a:gd name="T11" fmla="*/ 7 h 10"/>
                <a:gd name="T12" fmla="*/ 0 w 8"/>
                <a:gd name="T13" fmla="*/ 4 h 10"/>
                <a:gd name="T14" fmla="*/ 0 w 8"/>
                <a:gd name="T15" fmla="*/ 4 h 10"/>
                <a:gd name="T16" fmla="*/ 1 w 8"/>
                <a:gd name="T17" fmla="*/ 1 h 10"/>
                <a:gd name="T18" fmla="*/ 5 w 8"/>
                <a:gd name="T19" fmla="*/ 0 h 10"/>
                <a:gd name="T20" fmla="*/ 5 w 8"/>
                <a:gd name="T21" fmla="*/ 0 h 10"/>
                <a:gd name="T22" fmla="*/ 8 w 8"/>
                <a:gd name="T23" fmla="*/ 2 h 10"/>
                <a:gd name="T24" fmla="*/ 8 w 8"/>
                <a:gd name="T25" fmla="*/ 7 h 10"/>
                <a:gd name="T26" fmla="*/ 8 w 8"/>
                <a:gd name="T27" fmla="*/ 7 h 1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8" h="10">
                  <a:moveTo>
                    <a:pt x="8" y="7"/>
                  </a:moveTo>
                  <a:lnTo>
                    <a:pt x="8" y="7"/>
                  </a:lnTo>
                  <a:lnTo>
                    <a:pt x="5" y="8"/>
                  </a:lnTo>
                  <a:lnTo>
                    <a:pt x="2" y="10"/>
                  </a:lnTo>
                  <a:lnTo>
                    <a:pt x="0" y="7"/>
                  </a:lnTo>
                  <a:lnTo>
                    <a:pt x="0" y="4"/>
                  </a:lnTo>
                  <a:lnTo>
                    <a:pt x="1" y="1"/>
                  </a:lnTo>
                  <a:lnTo>
                    <a:pt x="5" y="0"/>
                  </a:lnTo>
                  <a:lnTo>
                    <a:pt x="8" y="2"/>
                  </a:lnTo>
                  <a:lnTo>
                    <a:pt x="8" y="7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0" name="Freeform 615"/>
            <p:cNvSpPr>
              <a:spLocks/>
            </p:cNvSpPr>
            <p:nvPr/>
          </p:nvSpPr>
          <p:spPr bwMode="auto">
            <a:xfrm>
              <a:off x="4382" y="2128"/>
              <a:ext cx="8" cy="8"/>
            </a:xfrm>
            <a:custGeom>
              <a:avLst/>
              <a:gdLst>
                <a:gd name="T0" fmla="*/ 8 w 8"/>
                <a:gd name="T1" fmla="*/ 5 h 8"/>
                <a:gd name="T2" fmla="*/ 8 w 8"/>
                <a:gd name="T3" fmla="*/ 5 h 8"/>
                <a:gd name="T4" fmla="*/ 7 w 8"/>
                <a:gd name="T5" fmla="*/ 8 h 8"/>
                <a:gd name="T6" fmla="*/ 3 w 8"/>
                <a:gd name="T7" fmla="*/ 8 h 8"/>
                <a:gd name="T8" fmla="*/ 3 w 8"/>
                <a:gd name="T9" fmla="*/ 8 h 8"/>
                <a:gd name="T10" fmla="*/ 0 w 8"/>
                <a:gd name="T11" fmla="*/ 5 h 8"/>
                <a:gd name="T12" fmla="*/ 0 w 8"/>
                <a:gd name="T13" fmla="*/ 3 h 8"/>
                <a:gd name="T14" fmla="*/ 0 w 8"/>
                <a:gd name="T15" fmla="*/ 3 h 8"/>
                <a:gd name="T16" fmla="*/ 3 w 8"/>
                <a:gd name="T17" fmla="*/ 0 h 8"/>
                <a:gd name="T18" fmla="*/ 5 w 8"/>
                <a:gd name="T19" fmla="*/ 0 h 8"/>
                <a:gd name="T20" fmla="*/ 5 w 8"/>
                <a:gd name="T21" fmla="*/ 0 h 8"/>
                <a:gd name="T22" fmla="*/ 8 w 8"/>
                <a:gd name="T23" fmla="*/ 1 h 8"/>
                <a:gd name="T24" fmla="*/ 8 w 8"/>
                <a:gd name="T25" fmla="*/ 5 h 8"/>
                <a:gd name="T26" fmla="*/ 8 w 8"/>
                <a:gd name="T27" fmla="*/ 5 h 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8" h="8">
                  <a:moveTo>
                    <a:pt x="8" y="5"/>
                  </a:moveTo>
                  <a:lnTo>
                    <a:pt x="8" y="5"/>
                  </a:lnTo>
                  <a:lnTo>
                    <a:pt x="7" y="8"/>
                  </a:lnTo>
                  <a:lnTo>
                    <a:pt x="3" y="8"/>
                  </a:lnTo>
                  <a:lnTo>
                    <a:pt x="0" y="5"/>
                  </a:lnTo>
                  <a:lnTo>
                    <a:pt x="0" y="3"/>
                  </a:lnTo>
                  <a:lnTo>
                    <a:pt x="3" y="0"/>
                  </a:lnTo>
                  <a:lnTo>
                    <a:pt x="5" y="0"/>
                  </a:lnTo>
                  <a:lnTo>
                    <a:pt x="8" y="1"/>
                  </a:lnTo>
                  <a:lnTo>
                    <a:pt x="8" y="5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76" name="TextBox 617"/>
          <p:cNvSpPr txBox="1">
            <a:spLocks noChangeArrowheads="1"/>
          </p:cNvSpPr>
          <p:nvPr/>
        </p:nvSpPr>
        <p:spPr bwMode="auto">
          <a:xfrm>
            <a:off x="193675" y="-14288"/>
            <a:ext cx="23304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>
                <a:solidFill>
                  <a:schemeClr val="bg1"/>
                </a:solidFill>
              </a:rPr>
              <a:t>Your Page Name – Internet Web Browser</a:t>
            </a:r>
          </a:p>
        </p:txBody>
      </p:sp>
      <p:sp>
        <p:nvSpPr>
          <p:cNvPr id="3077" name="TextBox 618"/>
          <p:cNvSpPr txBox="1">
            <a:spLocks noChangeArrowheads="1"/>
          </p:cNvSpPr>
          <p:nvPr/>
        </p:nvSpPr>
        <p:spPr bwMode="auto">
          <a:xfrm>
            <a:off x="971550" y="230188"/>
            <a:ext cx="213201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/>
              <a:t>http://www.yourdomainname.co.uk/</a:t>
            </a:r>
            <a:endParaRPr lang="en-GB" altLang="en-US" sz="1000">
              <a:solidFill>
                <a:schemeClr val="bg1"/>
              </a:solidFill>
            </a:endParaRPr>
          </a:p>
        </p:txBody>
      </p:sp>
      <p:sp>
        <p:nvSpPr>
          <p:cNvPr id="3078" name="TextBox 619"/>
          <p:cNvSpPr txBox="1">
            <a:spLocks noChangeArrowheads="1"/>
          </p:cNvSpPr>
          <p:nvPr/>
        </p:nvSpPr>
        <p:spPr bwMode="auto">
          <a:xfrm>
            <a:off x="346075" y="496888"/>
            <a:ext cx="9858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/>
              <a:t>Your Tab Name</a:t>
            </a:r>
            <a:endParaRPr lang="en-GB" altLang="en-US" sz="1000">
              <a:solidFill>
                <a:schemeClr val="bg1"/>
              </a:solidFill>
            </a:endParaRPr>
          </a:p>
        </p:txBody>
      </p:sp>
      <p:sp>
        <p:nvSpPr>
          <p:cNvPr id="3079" name="TextBox 620"/>
          <p:cNvSpPr txBox="1">
            <a:spLocks noChangeArrowheads="1"/>
          </p:cNvSpPr>
          <p:nvPr/>
        </p:nvSpPr>
        <p:spPr bwMode="auto">
          <a:xfrm>
            <a:off x="6948488" y="230188"/>
            <a:ext cx="8874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 i="1"/>
              <a:t>Giggle Search</a:t>
            </a:r>
            <a:endParaRPr lang="en-GB" altLang="en-US" sz="1000" i="1">
              <a:solidFill>
                <a:schemeClr val="bg1"/>
              </a:solidFill>
            </a:endParaRPr>
          </a:p>
        </p:txBody>
      </p:sp>
      <p:pic>
        <p:nvPicPr>
          <p:cNvPr id="3080" name="Picture 622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6605588"/>
            <a:ext cx="9164638" cy="21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3948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8" y="227013"/>
            <a:ext cx="214312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3949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28600"/>
            <a:ext cx="2159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59" name="Rectangle 3958"/>
          <p:cNvSpPr/>
          <p:nvPr/>
        </p:nvSpPr>
        <p:spPr>
          <a:xfrm>
            <a:off x="1449388" y="3448050"/>
            <a:ext cx="6276975" cy="287338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1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639" name="Rectangle 638"/>
          <p:cNvSpPr/>
          <p:nvPr/>
        </p:nvSpPr>
        <p:spPr>
          <a:xfrm>
            <a:off x="3849688" y="4065588"/>
            <a:ext cx="1444625" cy="28733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Search</a:t>
            </a:r>
          </a:p>
        </p:txBody>
      </p:sp>
      <p:sp>
        <p:nvSpPr>
          <p:cNvPr id="3085" name="TextBox 3959"/>
          <p:cNvSpPr txBox="1">
            <a:spLocks noChangeArrowheads="1"/>
          </p:cNvSpPr>
          <p:nvPr/>
        </p:nvSpPr>
        <p:spPr bwMode="auto">
          <a:xfrm>
            <a:off x="1423988" y="3403600"/>
            <a:ext cx="2168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Your search text here</a:t>
            </a:r>
          </a:p>
        </p:txBody>
      </p:sp>
      <p:sp>
        <p:nvSpPr>
          <p:cNvPr id="524" name="TextBox 523"/>
          <p:cNvSpPr txBox="1"/>
          <p:nvPr/>
        </p:nvSpPr>
        <p:spPr>
          <a:xfrm>
            <a:off x="1514475" y="2141538"/>
            <a:ext cx="6127750" cy="8318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rgbClr val="FF0000"/>
                </a:solidFill>
                <a:latin typeface="+mn-lt"/>
                <a:cs typeface="+mn-cs"/>
              </a:rPr>
              <a:t>Search</a:t>
            </a:r>
            <a:r>
              <a:rPr lang="en-US" sz="48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 Engine </a:t>
            </a:r>
            <a:r>
              <a:rPr lang="en-US" sz="4800" dirty="0">
                <a:solidFill>
                  <a:srgbClr val="00B050"/>
                </a:solidFill>
                <a:latin typeface="+mn-lt"/>
                <a:cs typeface="+mn-cs"/>
              </a:rPr>
              <a:t>Template</a:t>
            </a:r>
            <a:endParaRPr lang="en-GB" sz="4800" dirty="0">
              <a:solidFill>
                <a:srgbClr val="00B050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620"/>
          <p:cNvGrpSpPr>
            <a:grpSpLocks noChangeAspect="1"/>
          </p:cNvGrpSpPr>
          <p:nvPr/>
        </p:nvGrpSpPr>
        <p:grpSpPr bwMode="auto">
          <a:xfrm>
            <a:off x="8964613" y="-26988"/>
            <a:ext cx="155575" cy="6858001"/>
            <a:chOff x="2831" y="0"/>
            <a:chExt cx="98" cy="4320"/>
          </a:xfrm>
        </p:grpSpPr>
        <p:sp>
          <p:nvSpPr>
            <p:cNvPr id="4613" name="AutoShape 619"/>
            <p:cNvSpPr>
              <a:spLocks noChangeAspect="1" noChangeArrowheads="1" noTextEdit="1"/>
            </p:cNvSpPr>
            <p:nvPr/>
          </p:nvSpPr>
          <p:spPr bwMode="auto">
            <a:xfrm>
              <a:off x="2831" y="0"/>
              <a:ext cx="98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pic>
          <p:nvPicPr>
            <p:cNvPr id="4614" name="Picture 62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0" y="1"/>
              <a:ext cx="98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615" name="Freeform 622"/>
            <p:cNvSpPr>
              <a:spLocks/>
            </p:cNvSpPr>
            <p:nvPr/>
          </p:nvSpPr>
          <p:spPr bwMode="auto">
            <a:xfrm>
              <a:off x="2861" y="522"/>
              <a:ext cx="41" cy="22"/>
            </a:xfrm>
            <a:custGeom>
              <a:avLst/>
              <a:gdLst>
                <a:gd name="T0" fmla="*/ 20 w 41"/>
                <a:gd name="T1" fmla="*/ 22 h 22"/>
                <a:gd name="T2" fmla="*/ 0 w 41"/>
                <a:gd name="T3" fmla="*/ 22 h 22"/>
                <a:gd name="T4" fmla="*/ 10 w 41"/>
                <a:gd name="T5" fmla="*/ 11 h 22"/>
                <a:gd name="T6" fmla="*/ 20 w 41"/>
                <a:gd name="T7" fmla="*/ 0 h 22"/>
                <a:gd name="T8" fmla="*/ 31 w 41"/>
                <a:gd name="T9" fmla="*/ 11 h 22"/>
                <a:gd name="T10" fmla="*/ 41 w 41"/>
                <a:gd name="T11" fmla="*/ 22 h 22"/>
                <a:gd name="T12" fmla="*/ 20 w 41"/>
                <a:gd name="T13" fmla="*/ 22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" h="22">
                  <a:moveTo>
                    <a:pt x="20" y="22"/>
                  </a:moveTo>
                  <a:lnTo>
                    <a:pt x="0" y="22"/>
                  </a:lnTo>
                  <a:lnTo>
                    <a:pt x="10" y="11"/>
                  </a:lnTo>
                  <a:lnTo>
                    <a:pt x="20" y="0"/>
                  </a:lnTo>
                  <a:lnTo>
                    <a:pt x="31" y="11"/>
                  </a:lnTo>
                  <a:lnTo>
                    <a:pt x="41" y="22"/>
                  </a:lnTo>
                  <a:lnTo>
                    <a:pt x="20" y="2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16" name="Freeform 623"/>
            <p:cNvSpPr>
              <a:spLocks/>
            </p:cNvSpPr>
            <p:nvPr/>
          </p:nvSpPr>
          <p:spPr bwMode="auto">
            <a:xfrm>
              <a:off x="2857" y="4133"/>
              <a:ext cx="41" cy="22"/>
            </a:xfrm>
            <a:custGeom>
              <a:avLst/>
              <a:gdLst>
                <a:gd name="T0" fmla="*/ 19 w 41"/>
                <a:gd name="T1" fmla="*/ 0 h 22"/>
                <a:gd name="T2" fmla="*/ 41 w 41"/>
                <a:gd name="T3" fmla="*/ 0 h 22"/>
                <a:gd name="T4" fmla="*/ 31 w 41"/>
                <a:gd name="T5" fmla="*/ 11 h 22"/>
                <a:gd name="T6" fmla="*/ 19 w 41"/>
                <a:gd name="T7" fmla="*/ 22 h 22"/>
                <a:gd name="T8" fmla="*/ 10 w 41"/>
                <a:gd name="T9" fmla="*/ 11 h 22"/>
                <a:gd name="T10" fmla="*/ 0 w 41"/>
                <a:gd name="T11" fmla="*/ 0 h 22"/>
                <a:gd name="T12" fmla="*/ 19 w 41"/>
                <a:gd name="T13" fmla="*/ 0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" h="22">
                  <a:moveTo>
                    <a:pt x="19" y="0"/>
                  </a:moveTo>
                  <a:lnTo>
                    <a:pt x="41" y="0"/>
                  </a:lnTo>
                  <a:lnTo>
                    <a:pt x="31" y="11"/>
                  </a:lnTo>
                  <a:lnTo>
                    <a:pt x="19" y="22"/>
                  </a:lnTo>
                  <a:lnTo>
                    <a:pt x="10" y="11"/>
                  </a:lnTo>
                  <a:lnTo>
                    <a:pt x="0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099" name="Group 112"/>
          <p:cNvGrpSpPr>
            <a:grpSpLocks noChangeAspect="1"/>
          </p:cNvGrpSpPr>
          <p:nvPr/>
        </p:nvGrpSpPr>
        <p:grpSpPr bwMode="auto">
          <a:xfrm>
            <a:off x="0" y="-6350"/>
            <a:ext cx="9144000" cy="771525"/>
            <a:chOff x="0" y="1917"/>
            <a:chExt cx="5760" cy="486"/>
          </a:xfrm>
        </p:grpSpPr>
        <p:sp>
          <p:nvSpPr>
            <p:cNvPr id="4109" name="AutoShape 111"/>
            <p:cNvSpPr>
              <a:spLocks noChangeAspect="1" noChangeArrowheads="1" noTextEdit="1"/>
            </p:cNvSpPr>
            <p:nvPr/>
          </p:nvSpPr>
          <p:spPr bwMode="auto">
            <a:xfrm>
              <a:off x="0" y="1917"/>
              <a:ext cx="5760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4110" name="Group 313"/>
            <p:cNvGrpSpPr>
              <a:grpSpLocks/>
            </p:cNvGrpSpPr>
            <p:nvPr/>
          </p:nvGrpSpPr>
          <p:grpSpPr bwMode="auto">
            <a:xfrm>
              <a:off x="-1" y="1920"/>
              <a:ext cx="5761" cy="483"/>
              <a:chOff x="-1" y="1920"/>
              <a:chExt cx="5761" cy="483"/>
            </a:xfrm>
          </p:grpSpPr>
          <p:sp>
            <p:nvSpPr>
              <p:cNvPr id="4413" name="Rectangle 113"/>
              <p:cNvSpPr>
                <a:spLocks noChangeArrowheads="1"/>
              </p:cNvSpPr>
              <p:nvPr/>
            </p:nvSpPr>
            <p:spPr bwMode="auto">
              <a:xfrm>
                <a:off x="3" y="2226"/>
                <a:ext cx="5754" cy="177"/>
              </a:xfrm>
              <a:prstGeom prst="rect">
                <a:avLst/>
              </a:prstGeom>
              <a:solidFill>
                <a:srgbClr val="E9F2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pic>
            <p:nvPicPr>
              <p:cNvPr id="4414" name="Picture 11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" y="1920"/>
                <a:ext cx="5761" cy="3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15" name="Rectangle 115"/>
              <p:cNvSpPr>
                <a:spLocks noChangeArrowheads="1"/>
              </p:cNvSpPr>
              <p:nvPr/>
            </p:nvSpPr>
            <p:spPr bwMode="auto">
              <a:xfrm>
                <a:off x="532" y="2080"/>
                <a:ext cx="3729" cy="115"/>
              </a:xfrm>
              <a:prstGeom prst="rect">
                <a:avLst/>
              </a:prstGeom>
              <a:solidFill>
                <a:srgbClr val="BDC2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416" name="Freeform 116"/>
              <p:cNvSpPr>
                <a:spLocks noEditPoints="1"/>
              </p:cNvSpPr>
              <p:nvPr/>
            </p:nvSpPr>
            <p:spPr bwMode="auto">
              <a:xfrm>
                <a:off x="528" y="2077"/>
                <a:ext cx="3737" cy="121"/>
              </a:xfrm>
              <a:custGeom>
                <a:avLst/>
                <a:gdLst>
                  <a:gd name="T0" fmla="*/ 0 w 3737"/>
                  <a:gd name="T1" fmla="*/ 121 h 121"/>
                  <a:gd name="T2" fmla="*/ 0 w 3737"/>
                  <a:gd name="T3" fmla="*/ 0 h 121"/>
                  <a:gd name="T4" fmla="*/ 3737 w 3737"/>
                  <a:gd name="T5" fmla="*/ 0 h 121"/>
                  <a:gd name="T6" fmla="*/ 3737 w 3737"/>
                  <a:gd name="T7" fmla="*/ 118 h 121"/>
                  <a:gd name="T8" fmla="*/ 3737 w 3737"/>
                  <a:gd name="T9" fmla="*/ 121 h 121"/>
                  <a:gd name="T10" fmla="*/ 0 w 3737"/>
                  <a:gd name="T11" fmla="*/ 121 h 121"/>
                  <a:gd name="T12" fmla="*/ 0 w 3737"/>
                  <a:gd name="T13" fmla="*/ 121 h 121"/>
                  <a:gd name="T14" fmla="*/ 3733 w 3737"/>
                  <a:gd name="T15" fmla="*/ 118 h 121"/>
                  <a:gd name="T16" fmla="*/ 3733 w 3737"/>
                  <a:gd name="T17" fmla="*/ 115 h 121"/>
                  <a:gd name="T18" fmla="*/ 3733 w 3737"/>
                  <a:gd name="T19" fmla="*/ 118 h 121"/>
                  <a:gd name="T20" fmla="*/ 3733 w 3737"/>
                  <a:gd name="T21" fmla="*/ 118 h 121"/>
                  <a:gd name="T22" fmla="*/ 9 w 3737"/>
                  <a:gd name="T23" fmla="*/ 115 h 121"/>
                  <a:gd name="T24" fmla="*/ 3729 w 3737"/>
                  <a:gd name="T25" fmla="*/ 115 h 121"/>
                  <a:gd name="T26" fmla="*/ 3729 w 3737"/>
                  <a:gd name="T27" fmla="*/ 6 h 121"/>
                  <a:gd name="T28" fmla="*/ 9 w 3737"/>
                  <a:gd name="T29" fmla="*/ 6 h 121"/>
                  <a:gd name="T30" fmla="*/ 9 w 3737"/>
                  <a:gd name="T31" fmla="*/ 115 h 121"/>
                  <a:gd name="T32" fmla="*/ 9 w 3737"/>
                  <a:gd name="T33" fmla="*/ 115 h 1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737" h="121">
                    <a:moveTo>
                      <a:pt x="0" y="121"/>
                    </a:moveTo>
                    <a:lnTo>
                      <a:pt x="0" y="0"/>
                    </a:lnTo>
                    <a:lnTo>
                      <a:pt x="3737" y="0"/>
                    </a:lnTo>
                    <a:lnTo>
                      <a:pt x="3737" y="118"/>
                    </a:lnTo>
                    <a:lnTo>
                      <a:pt x="3737" y="121"/>
                    </a:lnTo>
                    <a:lnTo>
                      <a:pt x="0" y="121"/>
                    </a:lnTo>
                    <a:close/>
                    <a:moveTo>
                      <a:pt x="3733" y="118"/>
                    </a:moveTo>
                    <a:lnTo>
                      <a:pt x="3733" y="115"/>
                    </a:lnTo>
                    <a:lnTo>
                      <a:pt x="3733" y="118"/>
                    </a:lnTo>
                    <a:close/>
                    <a:moveTo>
                      <a:pt x="9" y="115"/>
                    </a:moveTo>
                    <a:lnTo>
                      <a:pt x="3729" y="115"/>
                    </a:lnTo>
                    <a:lnTo>
                      <a:pt x="3729" y="6"/>
                    </a:lnTo>
                    <a:lnTo>
                      <a:pt x="9" y="6"/>
                    </a:lnTo>
                    <a:lnTo>
                      <a:pt x="9" y="11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17" name="Freeform 117"/>
              <p:cNvSpPr>
                <a:spLocks noEditPoints="1"/>
              </p:cNvSpPr>
              <p:nvPr/>
            </p:nvSpPr>
            <p:spPr bwMode="auto">
              <a:xfrm>
                <a:off x="528" y="2077"/>
                <a:ext cx="3737" cy="121"/>
              </a:xfrm>
              <a:custGeom>
                <a:avLst/>
                <a:gdLst>
                  <a:gd name="T0" fmla="*/ 0 w 3737"/>
                  <a:gd name="T1" fmla="*/ 121 h 121"/>
                  <a:gd name="T2" fmla="*/ 0 w 3737"/>
                  <a:gd name="T3" fmla="*/ 0 h 121"/>
                  <a:gd name="T4" fmla="*/ 3737 w 3737"/>
                  <a:gd name="T5" fmla="*/ 0 h 121"/>
                  <a:gd name="T6" fmla="*/ 3737 w 3737"/>
                  <a:gd name="T7" fmla="*/ 118 h 121"/>
                  <a:gd name="T8" fmla="*/ 3737 w 3737"/>
                  <a:gd name="T9" fmla="*/ 121 h 121"/>
                  <a:gd name="T10" fmla="*/ 0 w 3737"/>
                  <a:gd name="T11" fmla="*/ 121 h 121"/>
                  <a:gd name="T12" fmla="*/ 0 w 3737"/>
                  <a:gd name="T13" fmla="*/ 121 h 121"/>
                  <a:gd name="T14" fmla="*/ 3733 w 3737"/>
                  <a:gd name="T15" fmla="*/ 118 h 121"/>
                  <a:gd name="T16" fmla="*/ 3733 w 3737"/>
                  <a:gd name="T17" fmla="*/ 115 h 121"/>
                  <a:gd name="T18" fmla="*/ 3733 w 3737"/>
                  <a:gd name="T19" fmla="*/ 118 h 121"/>
                  <a:gd name="T20" fmla="*/ 3733 w 3737"/>
                  <a:gd name="T21" fmla="*/ 118 h 121"/>
                  <a:gd name="T22" fmla="*/ 9 w 3737"/>
                  <a:gd name="T23" fmla="*/ 115 h 121"/>
                  <a:gd name="T24" fmla="*/ 3729 w 3737"/>
                  <a:gd name="T25" fmla="*/ 115 h 121"/>
                  <a:gd name="T26" fmla="*/ 3729 w 3737"/>
                  <a:gd name="T27" fmla="*/ 6 h 121"/>
                  <a:gd name="T28" fmla="*/ 9 w 3737"/>
                  <a:gd name="T29" fmla="*/ 6 h 121"/>
                  <a:gd name="T30" fmla="*/ 9 w 3737"/>
                  <a:gd name="T31" fmla="*/ 115 h 121"/>
                  <a:gd name="T32" fmla="*/ 9 w 3737"/>
                  <a:gd name="T33" fmla="*/ 115 h 1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737" h="121">
                    <a:moveTo>
                      <a:pt x="0" y="121"/>
                    </a:moveTo>
                    <a:lnTo>
                      <a:pt x="0" y="0"/>
                    </a:lnTo>
                    <a:lnTo>
                      <a:pt x="3737" y="0"/>
                    </a:lnTo>
                    <a:lnTo>
                      <a:pt x="3737" y="118"/>
                    </a:lnTo>
                    <a:lnTo>
                      <a:pt x="3737" y="121"/>
                    </a:lnTo>
                    <a:lnTo>
                      <a:pt x="0" y="121"/>
                    </a:lnTo>
                    <a:close/>
                    <a:moveTo>
                      <a:pt x="3733" y="118"/>
                    </a:moveTo>
                    <a:lnTo>
                      <a:pt x="3733" y="115"/>
                    </a:lnTo>
                    <a:lnTo>
                      <a:pt x="3733" y="118"/>
                    </a:lnTo>
                    <a:close/>
                    <a:moveTo>
                      <a:pt x="9" y="115"/>
                    </a:moveTo>
                    <a:lnTo>
                      <a:pt x="3729" y="115"/>
                    </a:lnTo>
                    <a:lnTo>
                      <a:pt x="3729" y="6"/>
                    </a:lnTo>
                    <a:lnTo>
                      <a:pt x="9" y="6"/>
                    </a:lnTo>
                    <a:lnTo>
                      <a:pt x="9" y="11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18" name="Freeform 118"/>
              <p:cNvSpPr>
                <a:spLocks noEditPoints="1"/>
              </p:cNvSpPr>
              <p:nvPr/>
            </p:nvSpPr>
            <p:spPr bwMode="auto">
              <a:xfrm>
                <a:off x="545" y="2086"/>
                <a:ext cx="3705" cy="105"/>
              </a:xfrm>
              <a:custGeom>
                <a:avLst/>
                <a:gdLst>
                  <a:gd name="T0" fmla="*/ 0 w 3705"/>
                  <a:gd name="T1" fmla="*/ 105 h 105"/>
                  <a:gd name="T2" fmla="*/ 0 w 3705"/>
                  <a:gd name="T3" fmla="*/ 0 h 105"/>
                  <a:gd name="T4" fmla="*/ 3705 w 3705"/>
                  <a:gd name="T5" fmla="*/ 0 h 105"/>
                  <a:gd name="T6" fmla="*/ 3705 w 3705"/>
                  <a:gd name="T7" fmla="*/ 102 h 105"/>
                  <a:gd name="T8" fmla="*/ 3705 w 3705"/>
                  <a:gd name="T9" fmla="*/ 105 h 105"/>
                  <a:gd name="T10" fmla="*/ 0 w 3705"/>
                  <a:gd name="T11" fmla="*/ 105 h 105"/>
                  <a:gd name="T12" fmla="*/ 0 w 3705"/>
                  <a:gd name="T13" fmla="*/ 105 h 105"/>
                  <a:gd name="T14" fmla="*/ 3701 w 3705"/>
                  <a:gd name="T15" fmla="*/ 102 h 105"/>
                  <a:gd name="T16" fmla="*/ 3701 w 3705"/>
                  <a:gd name="T17" fmla="*/ 99 h 105"/>
                  <a:gd name="T18" fmla="*/ 3701 w 3705"/>
                  <a:gd name="T19" fmla="*/ 102 h 105"/>
                  <a:gd name="T20" fmla="*/ 3701 w 3705"/>
                  <a:gd name="T21" fmla="*/ 102 h 105"/>
                  <a:gd name="T22" fmla="*/ 9 w 3705"/>
                  <a:gd name="T23" fmla="*/ 99 h 105"/>
                  <a:gd name="T24" fmla="*/ 3696 w 3705"/>
                  <a:gd name="T25" fmla="*/ 99 h 105"/>
                  <a:gd name="T26" fmla="*/ 3696 w 3705"/>
                  <a:gd name="T27" fmla="*/ 5 h 105"/>
                  <a:gd name="T28" fmla="*/ 9 w 3705"/>
                  <a:gd name="T29" fmla="*/ 5 h 105"/>
                  <a:gd name="T30" fmla="*/ 9 w 3705"/>
                  <a:gd name="T31" fmla="*/ 99 h 105"/>
                  <a:gd name="T32" fmla="*/ 9 w 3705"/>
                  <a:gd name="T33" fmla="*/ 99 h 10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705" h="105">
                    <a:moveTo>
                      <a:pt x="0" y="105"/>
                    </a:moveTo>
                    <a:lnTo>
                      <a:pt x="0" y="0"/>
                    </a:lnTo>
                    <a:lnTo>
                      <a:pt x="3705" y="0"/>
                    </a:lnTo>
                    <a:lnTo>
                      <a:pt x="3705" y="102"/>
                    </a:lnTo>
                    <a:lnTo>
                      <a:pt x="3705" y="105"/>
                    </a:lnTo>
                    <a:lnTo>
                      <a:pt x="0" y="105"/>
                    </a:lnTo>
                    <a:close/>
                    <a:moveTo>
                      <a:pt x="3701" y="102"/>
                    </a:moveTo>
                    <a:lnTo>
                      <a:pt x="3701" y="99"/>
                    </a:lnTo>
                    <a:lnTo>
                      <a:pt x="3701" y="102"/>
                    </a:lnTo>
                    <a:close/>
                    <a:moveTo>
                      <a:pt x="9" y="99"/>
                    </a:moveTo>
                    <a:lnTo>
                      <a:pt x="3696" y="99"/>
                    </a:lnTo>
                    <a:lnTo>
                      <a:pt x="3696" y="5"/>
                    </a:lnTo>
                    <a:lnTo>
                      <a:pt x="9" y="5"/>
                    </a:lnTo>
                    <a:lnTo>
                      <a:pt x="9" y="9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19" name="Freeform 119"/>
              <p:cNvSpPr>
                <a:spLocks/>
              </p:cNvSpPr>
              <p:nvPr/>
            </p:nvSpPr>
            <p:spPr bwMode="auto">
              <a:xfrm>
                <a:off x="391" y="2128"/>
                <a:ext cx="40" cy="21"/>
              </a:xfrm>
              <a:custGeom>
                <a:avLst/>
                <a:gdLst>
                  <a:gd name="T0" fmla="*/ 19 w 40"/>
                  <a:gd name="T1" fmla="*/ 0 h 21"/>
                  <a:gd name="T2" fmla="*/ 40 w 40"/>
                  <a:gd name="T3" fmla="*/ 0 h 21"/>
                  <a:gd name="T4" fmla="*/ 30 w 40"/>
                  <a:gd name="T5" fmla="*/ 10 h 21"/>
                  <a:gd name="T6" fmla="*/ 19 w 40"/>
                  <a:gd name="T7" fmla="*/ 21 h 21"/>
                  <a:gd name="T8" fmla="*/ 9 w 40"/>
                  <a:gd name="T9" fmla="*/ 10 h 21"/>
                  <a:gd name="T10" fmla="*/ 0 w 40"/>
                  <a:gd name="T11" fmla="*/ 0 h 21"/>
                  <a:gd name="T12" fmla="*/ 19 w 40"/>
                  <a:gd name="T13" fmla="*/ 0 h 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0" h="21">
                    <a:moveTo>
                      <a:pt x="19" y="0"/>
                    </a:moveTo>
                    <a:lnTo>
                      <a:pt x="40" y="0"/>
                    </a:lnTo>
                    <a:lnTo>
                      <a:pt x="30" y="10"/>
                    </a:lnTo>
                    <a:lnTo>
                      <a:pt x="19" y="21"/>
                    </a:lnTo>
                    <a:lnTo>
                      <a:pt x="9" y="10"/>
                    </a:lnTo>
                    <a:lnTo>
                      <a:pt x="0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BDC2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20" name="Rectangle 120"/>
              <p:cNvSpPr>
                <a:spLocks noChangeArrowheads="1"/>
              </p:cNvSpPr>
              <p:nvPr/>
            </p:nvSpPr>
            <p:spPr bwMode="auto">
              <a:xfrm>
                <a:off x="4296" y="2080"/>
                <a:ext cx="1440" cy="115"/>
              </a:xfrm>
              <a:prstGeom prst="rect">
                <a:avLst/>
              </a:prstGeom>
              <a:solidFill>
                <a:srgbClr val="BDC2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421" name="Freeform 121"/>
              <p:cNvSpPr>
                <a:spLocks noEditPoints="1"/>
              </p:cNvSpPr>
              <p:nvPr/>
            </p:nvSpPr>
            <p:spPr bwMode="auto">
              <a:xfrm>
                <a:off x="4295" y="2077"/>
                <a:ext cx="1443" cy="121"/>
              </a:xfrm>
              <a:custGeom>
                <a:avLst/>
                <a:gdLst>
                  <a:gd name="T0" fmla="*/ 0 w 1443"/>
                  <a:gd name="T1" fmla="*/ 121 h 121"/>
                  <a:gd name="T2" fmla="*/ 0 w 1443"/>
                  <a:gd name="T3" fmla="*/ 0 h 121"/>
                  <a:gd name="T4" fmla="*/ 1443 w 1443"/>
                  <a:gd name="T5" fmla="*/ 0 h 121"/>
                  <a:gd name="T6" fmla="*/ 1443 w 1443"/>
                  <a:gd name="T7" fmla="*/ 118 h 121"/>
                  <a:gd name="T8" fmla="*/ 1443 w 1443"/>
                  <a:gd name="T9" fmla="*/ 121 h 121"/>
                  <a:gd name="T10" fmla="*/ 0 w 1443"/>
                  <a:gd name="T11" fmla="*/ 121 h 121"/>
                  <a:gd name="T12" fmla="*/ 0 w 1443"/>
                  <a:gd name="T13" fmla="*/ 121 h 121"/>
                  <a:gd name="T14" fmla="*/ 1441 w 1443"/>
                  <a:gd name="T15" fmla="*/ 118 h 121"/>
                  <a:gd name="T16" fmla="*/ 1441 w 1443"/>
                  <a:gd name="T17" fmla="*/ 115 h 121"/>
                  <a:gd name="T18" fmla="*/ 1441 w 1443"/>
                  <a:gd name="T19" fmla="*/ 118 h 121"/>
                  <a:gd name="T20" fmla="*/ 1441 w 1443"/>
                  <a:gd name="T21" fmla="*/ 118 h 121"/>
                  <a:gd name="T22" fmla="*/ 3 w 1443"/>
                  <a:gd name="T23" fmla="*/ 115 h 121"/>
                  <a:gd name="T24" fmla="*/ 1440 w 1443"/>
                  <a:gd name="T25" fmla="*/ 115 h 121"/>
                  <a:gd name="T26" fmla="*/ 1440 w 1443"/>
                  <a:gd name="T27" fmla="*/ 6 h 121"/>
                  <a:gd name="T28" fmla="*/ 3 w 1443"/>
                  <a:gd name="T29" fmla="*/ 6 h 121"/>
                  <a:gd name="T30" fmla="*/ 3 w 1443"/>
                  <a:gd name="T31" fmla="*/ 115 h 121"/>
                  <a:gd name="T32" fmla="*/ 3 w 1443"/>
                  <a:gd name="T33" fmla="*/ 115 h 1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443" h="121">
                    <a:moveTo>
                      <a:pt x="0" y="121"/>
                    </a:moveTo>
                    <a:lnTo>
                      <a:pt x="0" y="0"/>
                    </a:lnTo>
                    <a:lnTo>
                      <a:pt x="1443" y="0"/>
                    </a:lnTo>
                    <a:lnTo>
                      <a:pt x="1443" y="118"/>
                    </a:lnTo>
                    <a:lnTo>
                      <a:pt x="1443" y="121"/>
                    </a:lnTo>
                    <a:lnTo>
                      <a:pt x="0" y="121"/>
                    </a:lnTo>
                    <a:close/>
                    <a:moveTo>
                      <a:pt x="1441" y="118"/>
                    </a:moveTo>
                    <a:lnTo>
                      <a:pt x="1441" y="115"/>
                    </a:lnTo>
                    <a:lnTo>
                      <a:pt x="1441" y="118"/>
                    </a:lnTo>
                    <a:close/>
                    <a:moveTo>
                      <a:pt x="3" y="115"/>
                    </a:moveTo>
                    <a:lnTo>
                      <a:pt x="1440" y="115"/>
                    </a:lnTo>
                    <a:lnTo>
                      <a:pt x="1440" y="6"/>
                    </a:lnTo>
                    <a:lnTo>
                      <a:pt x="3" y="6"/>
                    </a:lnTo>
                    <a:lnTo>
                      <a:pt x="3" y="11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22" name="Freeform 122"/>
              <p:cNvSpPr>
                <a:spLocks noEditPoints="1"/>
              </p:cNvSpPr>
              <p:nvPr/>
            </p:nvSpPr>
            <p:spPr bwMode="auto">
              <a:xfrm>
                <a:off x="4295" y="2077"/>
                <a:ext cx="1443" cy="121"/>
              </a:xfrm>
              <a:custGeom>
                <a:avLst/>
                <a:gdLst>
                  <a:gd name="T0" fmla="*/ 0 w 1443"/>
                  <a:gd name="T1" fmla="*/ 121 h 121"/>
                  <a:gd name="T2" fmla="*/ 0 w 1443"/>
                  <a:gd name="T3" fmla="*/ 0 h 121"/>
                  <a:gd name="T4" fmla="*/ 1443 w 1443"/>
                  <a:gd name="T5" fmla="*/ 0 h 121"/>
                  <a:gd name="T6" fmla="*/ 1443 w 1443"/>
                  <a:gd name="T7" fmla="*/ 118 h 121"/>
                  <a:gd name="T8" fmla="*/ 1443 w 1443"/>
                  <a:gd name="T9" fmla="*/ 121 h 121"/>
                  <a:gd name="T10" fmla="*/ 0 w 1443"/>
                  <a:gd name="T11" fmla="*/ 121 h 121"/>
                  <a:gd name="T12" fmla="*/ 0 w 1443"/>
                  <a:gd name="T13" fmla="*/ 121 h 121"/>
                  <a:gd name="T14" fmla="*/ 1441 w 1443"/>
                  <a:gd name="T15" fmla="*/ 118 h 121"/>
                  <a:gd name="T16" fmla="*/ 1441 w 1443"/>
                  <a:gd name="T17" fmla="*/ 115 h 121"/>
                  <a:gd name="T18" fmla="*/ 1441 w 1443"/>
                  <a:gd name="T19" fmla="*/ 118 h 121"/>
                  <a:gd name="T20" fmla="*/ 1441 w 1443"/>
                  <a:gd name="T21" fmla="*/ 118 h 121"/>
                  <a:gd name="T22" fmla="*/ 3 w 1443"/>
                  <a:gd name="T23" fmla="*/ 115 h 121"/>
                  <a:gd name="T24" fmla="*/ 1440 w 1443"/>
                  <a:gd name="T25" fmla="*/ 115 h 121"/>
                  <a:gd name="T26" fmla="*/ 1440 w 1443"/>
                  <a:gd name="T27" fmla="*/ 6 h 121"/>
                  <a:gd name="T28" fmla="*/ 3 w 1443"/>
                  <a:gd name="T29" fmla="*/ 6 h 121"/>
                  <a:gd name="T30" fmla="*/ 3 w 1443"/>
                  <a:gd name="T31" fmla="*/ 115 h 121"/>
                  <a:gd name="T32" fmla="*/ 3 w 1443"/>
                  <a:gd name="T33" fmla="*/ 115 h 1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443" h="121">
                    <a:moveTo>
                      <a:pt x="0" y="121"/>
                    </a:moveTo>
                    <a:lnTo>
                      <a:pt x="0" y="0"/>
                    </a:lnTo>
                    <a:lnTo>
                      <a:pt x="1443" y="0"/>
                    </a:lnTo>
                    <a:lnTo>
                      <a:pt x="1443" y="118"/>
                    </a:lnTo>
                    <a:lnTo>
                      <a:pt x="1443" y="121"/>
                    </a:lnTo>
                    <a:lnTo>
                      <a:pt x="0" y="121"/>
                    </a:lnTo>
                    <a:close/>
                    <a:moveTo>
                      <a:pt x="1441" y="118"/>
                    </a:moveTo>
                    <a:lnTo>
                      <a:pt x="1441" y="115"/>
                    </a:lnTo>
                    <a:lnTo>
                      <a:pt x="1441" y="118"/>
                    </a:lnTo>
                    <a:close/>
                    <a:moveTo>
                      <a:pt x="3" y="115"/>
                    </a:moveTo>
                    <a:lnTo>
                      <a:pt x="1440" y="115"/>
                    </a:lnTo>
                    <a:lnTo>
                      <a:pt x="1440" y="6"/>
                    </a:lnTo>
                    <a:lnTo>
                      <a:pt x="3" y="6"/>
                    </a:lnTo>
                    <a:lnTo>
                      <a:pt x="3" y="11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23" name="Freeform 123"/>
              <p:cNvSpPr>
                <a:spLocks noEditPoints="1"/>
              </p:cNvSpPr>
              <p:nvPr/>
            </p:nvSpPr>
            <p:spPr bwMode="auto">
              <a:xfrm>
                <a:off x="4302" y="2086"/>
                <a:ext cx="1430" cy="105"/>
              </a:xfrm>
              <a:custGeom>
                <a:avLst/>
                <a:gdLst>
                  <a:gd name="T0" fmla="*/ 0 w 1430"/>
                  <a:gd name="T1" fmla="*/ 105 h 105"/>
                  <a:gd name="T2" fmla="*/ 0 w 1430"/>
                  <a:gd name="T3" fmla="*/ 0 h 105"/>
                  <a:gd name="T4" fmla="*/ 1430 w 1430"/>
                  <a:gd name="T5" fmla="*/ 0 h 105"/>
                  <a:gd name="T6" fmla="*/ 1430 w 1430"/>
                  <a:gd name="T7" fmla="*/ 102 h 105"/>
                  <a:gd name="T8" fmla="*/ 1430 w 1430"/>
                  <a:gd name="T9" fmla="*/ 105 h 105"/>
                  <a:gd name="T10" fmla="*/ 0 w 1430"/>
                  <a:gd name="T11" fmla="*/ 105 h 105"/>
                  <a:gd name="T12" fmla="*/ 0 w 1430"/>
                  <a:gd name="T13" fmla="*/ 105 h 105"/>
                  <a:gd name="T14" fmla="*/ 1428 w 1430"/>
                  <a:gd name="T15" fmla="*/ 102 h 105"/>
                  <a:gd name="T16" fmla="*/ 1428 w 1430"/>
                  <a:gd name="T17" fmla="*/ 99 h 105"/>
                  <a:gd name="T18" fmla="*/ 1428 w 1430"/>
                  <a:gd name="T19" fmla="*/ 102 h 105"/>
                  <a:gd name="T20" fmla="*/ 1428 w 1430"/>
                  <a:gd name="T21" fmla="*/ 102 h 105"/>
                  <a:gd name="T22" fmla="*/ 3 w 1430"/>
                  <a:gd name="T23" fmla="*/ 99 h 105"/>
                  <a:gd name="T24" fmla="*/ 1427 w 1430"/>
                  <a:gd name="T25" fmla="*/ 99 h 105"/>
                  <a:gd name="T26" fmla="*/ 1427 w 1430"/>
                  <a:gd name="T27" fmla="*/ 5 h 105"/>
                  <a:gd name="T28" fmla="*/ 3 w 1430"/>
                  <a:gd name="T29" fmla="*/ 5 h 105"/>
                  <a:gd name="T30" fmla="*/ 3 w 1430"/>
                  <a:gd name="T31" fmla="*/ 99 h 105"/>
                  <a:gd name="T32" fmla="*/ 3 w 1430"/>
                  <a:gd name="T33" fmla="*/ 99 h 10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430" h="105">
                    <a:moveTo>
                      <a:pt x="0" y="105"/>
                    </a:moveTo>
                    <a:lnTo>
                      <a:pt x="0" y="0"/>
                    </a:lnTo>
                    <a:lnTo>
                      <a:pt x="1430" y="0"/>
                    </a:lnTo>
                    <a:lnTo>
                      <a:pt x="1430" y="102"/>
                    </a:lnTo>
                    <a:lnTo>
                      <a:pt x="1430" y="105"/>
                    </a:lnTo>
                    <a:lnTo>
                      <a:pt x="0" y="105"/>
                    </a:lnTo>
                    <a:close/>
                    <a:moveTo>
                      <a:pt x="1428" y="102"/>
                    </a:moveTo>
                    <a:lnTo>
                      <a:pt x="1428" y="99"/>
                    </a:lnTo>
                    <a:lnTo>
                      <a:pt x="1428" y="102"/>
                    </a:lnTo>
                    <a:close/>
                    <a:moveTo>
                      <a:pt x="3" y="99"/>
                    </a:moveTo>
                    <a:lnTo>
                      <a:pt x="1427" y="99"/>
                    </a:lnTo>
                    <a:lnTo>
                      <a:pt x="1427" y="5"/>
                    </a:lnTo>
                    <a:lnTo>
                      <a:pt x="3" y="5"/>
                    </a:lnTo>
                    <a:lnTo>
                      <a:pt x="3" y="9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4424" name="Picture 124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39" y="2100"/>
                <a:ext cx="92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25" name="Freeform 125"/>
              <p:cNvSpPr>
                <a:spLocks/>
              </p:cNvSpPr>
              <p:nvPr/>
            </p:nvSpPr>
            <p:spPr bwMode="auto">
              <a:xfrm>
                <a:off x="4150" y="2105"/>
                <a:ext cx="70" cy="65"/>
              </a:xfrm>
              <a:custGeom>
                <a:avLst/>
                <a:gdLst>
                  <a:gd name="T0" fmla="*/ 22 w 70"/>
                  <a:gd name="T1" fmla="*/ 34 h 65"/>
                  <a:gd name="T2" fmla="*/ 0 w 70"/>
                  <a:gd name="T3" fmla="*/ 0 h 65"/>
                  <a:gd name="T4" fmla="*/ 24 w 70"/>
                  <a:gd name="T5" fmla="*/ 0 h 65"/>
                  <a:gd name="T6" fmla="*/ 32 w 70"/>
                  <a:gd name="T7" fmla="*/ 14 h 65"/>
                  <a:gd name="T8" fmla="*/ 32 w 70"/>
                  <a:gd name="T9" fmla="*/ 14 h 65"/>
                  <a:gd name="T10" fmla="*/ 35 w 70"/>
                  <a:gd name="T11" fmla="*/ 18 h 65"/>
                  <a:gd name="T12" fmla="*/ 35 w 70"/>
                  <a:gd name="T13" fmla="*/ 18 h 65"/>
                  <a:gd name="T14" fmla="*/ 38 w 70"/>
                  <a:gd name="T15" fmla="*/ 14 h 65"/>
                  <a:gd name="T16" fmla="*/ 48 w 70"/>
                  <a:gd name="T17" fmla="*/ 0 h 65"/>
                  <a:gd name="T18" fmla="*/ 70 w 70"/>
                  <a:gd name="T19" fmla="*/ 0 h 65"/>
                  <a:gd name="T20" fmla="*/ 46 w 70"/>
                  <a:gd name="T21" fmla="*/ 34 h 65"/>
                  <a:gd name="T22" fmla="*/ 70 w 70"/>
                  <a:gd name="T23" fmla="*/ 65 h 65"/>
                  <a:gd name="T24" fmla="*/ 49 w 70"/>
                  <a:gd name="T25" fmla="*/ 65 h 65"/>
                  <a:gd name="T26" fmla="*/ 46 w 70"/>
                  <a:gd name="T27" fmla="*/ 65 h 65"/>
                  <a:gd name="T28" fmla="*/ 37 w 70"/>
                  <a:gd name="T29" fmla="*/ 52 h 65"/>
                  <a:gd name="T30" fmla="*/ 37 w 70"/>
                  <a:gd name="T31" fmla="*/ 52 h 65"/>
                  <a:gd name="T32" fmla="*/ 35 w 70"/>
                  <a:gd name="T33" fmla="*/ 48 h 65"/>
                  <a:gd name="T34" fmla="*/ 35 w 70"/>
                  <a:gd name="T35" fmla="*/ 48 h 65"/>
                  <a:gd name="T36" fmla="*/ 32 w 70"/>
                  <a:gd name="T37" fmla="*/ 52 h 65"/>
                  <a:gd name="T38" fmla="*/ 24 w 70"/>
                  <a:gd name="T39" fmla="*/ 65 h 65"/>
                  <a:gd name="T40" fmla="*/ 0 w 70"/>
                  <a:gd name="T41" fmla="*/ 65 h 65"/>
                  <a:gd name="T42" fmla="*/ 22 w 70"/>
                  <a:gd name="T43" fmla="*/ 34 h 65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70" h="65">
                    <a:moveTo>
                      <a:pt x="22" y="34"/>
                    </a:moveTo>
                    <a:lnTo>
                      <a:pt x="0" y="0"/>
                    </a:lnTo>
                    <a:lnTo>
                      <a:pt x="24" y="0"/>
                    </a:lnTo>
                    <a:lnTo>
                      <a:pt x="32" y="14"/>
                    </a:lnTo>
                    <a:lnTo>
                      <a:pt x="35" y="18"/>
                    </a:lnTo>
                    <a:lnTo>
                      <a:pt x="38" y="14"/>
                    </a:lnTo>
                    <a:lnTo>
                      <a:pt x="48" y="0"/>
                    </a:lnTo>
                    <a:lnTo>
                      <a:pt x="70" y="0"/>
                    </a:lnTo>
                    <a:lnTo>
                      <a:pt x="46" y="34"/>
                    </a:lnTo>
                    <a:lnTo>
                      <a:pt x="70" y="65"/>
                    </a:lnTo>
                    <a:lnTo>
                      <a:pt x="49" y="65"/>
                    </a:lnTo>
                    <a:lnTo>
                      <a:pt x="46" y="65"/>
                    </a:lnTo>
                    <a:lnTo>
                      <a:pt x="37" y="52"/>
                    </a:lnTo>
                    <a:lnTo>
                      <a:pt x="35" y="48"/>
                    </a:lnTo>
                    <a:lnTo>
                      <a:pt x="32" y="52"/>
                    </a:lnTo>
                    <a:lnTo>
                      <a:pt x="24" y="65"/>
                    </a:lnTo>
                    <a:lnTo>
                      <a:pt x="0" y="65"/>
                    </a:lnTo>
                    <a:lnTo>
                      <a:pt x="22" y="34"/>
                    </a:lnTo>
                    <a:close/>
                  </a:path>
                </a:pathLst>
              </a:custGeom>
              <a:noFill/>
              <a:ln w="6">
                <a:solidFill>
                  <a:srgbClr val="CC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4426" name="Picture 126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57" y="2114"/>
                <a:ext cx="55" cy="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27" name="Freeform 127"/>
              <p:cNvSpPr>
                <a:spLocks/>
              </p:cNvSpPr>
              <p:nvPr/>
            </p:nvSpPr>
            <p:spPr bwMode="auto">
              <a:xfrm>
                <a:off x="4066" y="2121"/>
                <a:ext cx="40" cy="56"/>
              </a:xfrm>
              <a:custGeom>
                <a:avLst/>
                <a:gdLst>
                  <a:gd name="T0" fmla="*/ 11 w 40"/>
                  <a:gd name="T1" fmla="*/ 40 h 56"/>
                  <a:gd name="T2" fmla="*/ 11 w 40"/>
                  <a:gd name="T3" fmla="*/ 40 h 56"/>
                  <a:gd name="T4" fmla="*/ 14 w 40"/>
                  <a:gd name="T5" fmla="*/ 33 h 56"/>
                  <a:gd name="T6" fmla="*/ 15 w 40"/>
                  <a:gd name="T7" fmla="*/ 25 h 56"/>
                  <a:gd name="T8" fmla="*/ 0 w 40"/>
                  <a:gd name="T9" fmla="*/ 25 h 56"/>
                  <a:gd name="T10" fmla="*/ 11 w 40"/>
                  <a:gd name="T11" fmla="*/ 12 h 56"/>
                  <a:gd name="T12" fmla="*/ 21 w 40"/>
                  <a:gd name="T13" fmla="*/ 0 h 56"/>
                  <a:gd name="T14" fmla="*/ 31 w 40"/>
                  <a:gd name="T15" fmla="*/ 12 h 56"/>
                  <a:gd name="T16" fmla="*/ 40 w 40"/>
                  <a:gd name="T17" fmla="*/ 25 h 56"/>
                  <a:gd name="T18" fmla="*/ 26 w 40"/>
                  <a:gd name="T19" fmla="*/ 25 h 56"/>
                  <a:gd name="T20" fmla="*/ 26 w 40"/>
                  <a:gd name="T21" fmla="*/ 25 h 56"/>
                  <a:gd name="T22" fmla="*/ 25 w 40"/>
                  <a:gd name="T23" fmla="*/ 36 h 56"/>
                  <a:gd name="T24" fmla="*/ 22 w 40"/>
                  <a:gd name="T25" fmla="*/ 42 h 56"/>
                  <a:gd name="T26" fmla="*/ 19 w 40"/>
                  <a:gd name="T27" fmla="*/ 46 h 56"/>
                  <a:gd name="T28" fmla="*/ 17 w 40"/>
                  <a:gd name="T29" fmla="*/ 50 h 56"/>
                  <a:gd name="T30" fmla="*/ 12 w 40"/>
                  <a:gd name="T31" fmla="*/ 53 h 56"/>
                  <a:gd name="T32" fmla="*/ 8 w 40"/>
                  <a:gd name="T33" fmla="*/ 56 h 56"/>
                  <a:gd name="T34" fmla="*/ 3 w 40"/>
                  <a:gd name="T35" fmla="*/ 56 h 56"/>
                  <a:gd name="T36" fmla="*/ 3 w 40"/>
                  <a:gd name="T37" fmla="*/ 45 h 56"/>
                  <a:gd name="T38" fmla="*/ 3 w 40"/>
                  <a:gd name="T39" fmla="*/ 45 h 56"/>
                  <a:gd name="T40" fmla="*/ 7 w 40"/>
                  <a:gd name="T41" fmla="*/ 45 h 56"/>
                  <a:gd name="T42" fmla="*/ 11 w 40"/>
                  <a:gd name="T43" fmla="*/ 40 h 56"/>
                  <a:gd name="T44" fmla="*/ 11 w 40"/>
                  <a:gd name="T45" fmla="*/ 40 h 5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40" h="56">
                    <a:moveTo>
                      <a:pt x="11" y="40"/>
                    </a:moveTo>
                    <a:lnTo>
                      <a:pt x="11" y="40"/>
                    </a:lnTo>
                    <a:lnTo>
                      <a:pt x="14" y="33"/>
                    </a:lnTo>
                    <a:lnTo>
                      <a:pt x="15" y="25"/>
                    </a:lnTo>
                    <a:lnTo>
                      <a:pt x="0" y="25"/>
                    </a:lnTo>
                    <a:lnTo>
                      <a:pt x="11" y="12"/>
                    </a:lnTo>
                    <a:lnTo>
                      <a:pt x="21" y="0"/>
                    </a:lnTo>
                    <a:lnTo>
                      <a:pt x="31" y="12"/>
                    </a:lnTo>
                    <a:lnTo>
                      <a:pt x="40" y="25"/>
                    </a:lnTo>
                    <a:lnTo>
                      <a:pt x="26" y="25"/>
                    </a:lnTo>
                    <a:lnTo>
                      <a:pt x="25" y="36"/>
                    </a:lnTo>
                    <a:lnTo>
                      <a:pt x="22" y="42"/>
                    </a:lnTo>
                    <a:lnTo>
                      <a:pt x="19" y="46"/>
                    </a:lnTo>
                    <a:lnTo>
                      <a:pt x="17" y="50"/>
                    </a:lnTo>
                    <a:lnTo>
                      <a:pt x="12" y="53"/>
                    </a:lnTo>
                    <a:lnTo>
                      <a:pt x="8" y="56"/>
                    </a:lnTo>
                    <a:lnTo>
                      <a:pt x="3" y="56"/>
                    </a:lnTo>
                    <a:lnTo>
                      <a:pt x="3" y="45"/>
                    </a:lnTo>
                    <a:lnTo>
                      <a:pt x="7" y="45"/>
                    </a:lnTo>
                    <a:lnTo>
                      <a:pt x="11" y="40"/>
                    </a:lnTo>
                    <a:close/>
                  </a:path>
                </a:pathLst>
              </a:custGeom>
              <a:noFill/>
              <a:ln w="3">
                <a:solidFill>
                  <a:srgbClr val="E6E6E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4428" name="Picture 128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17" y="2093"/>
                <a:ext cx="54" cy="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29" name="Freeform 129"/>
              <p:cNvSpPr>
                <a:spLocks/>
              </p:cNvSpPr>
              <p:nvPr/>
            </p:nvSpPr>
            <p:spPr bwMode="auto">
              <a:xfrm>
                <a:off x="4025" y="2100"/>
                <a:ext cx="41" cy="56"/>
              </a:xfrm>
              <a:custGeom>
                <a:avLst/>
                <a:gdLst>
                  <a:gd name="T0" fmla="*/ 29 w 41"/>
                  <a:gd name="T1" fmla="*/ 15 h 56"/>
                  <a:gd name="T2" fmla="*/ 29 w 41"/>
                  <a:gd name="T3" fmla="*/ 15 h 56"/>
                  <a:gd name="T4" fmla="*/ 27 w 41"/>
                  <a:gd name="T5" fmla="*/ 22 h 56"/>
                  <a:gd name="T6" fmla="*/ 25 w 41"/>
                  <a:gd name="T7" fmla="*/ 31 h 56"/>
                  <a:gd name="T8" fmla="*/ 41 w 41"/>
                  <a:gd name="T9" fmla="*/ 31 h 56"/>
                  <a:gd name="T10" fmla="*/ 31 w 41"/>
                  <a:gd name="T11" fmla="*/ 43 h 56"/>
                  <a:gd name="T12" fmla="*/ 21 w 41"/>
                  <a:gd name="T13" fmla="*/ 56 h 56"/>
                  <a:gd name="T14" fmla="*/ 11 w 41"/>
                  <a:gd name="T15" fmla="*/ 43 h 56"/>
                  <a:gd name="T16" fmla="*/ 0 w 41"/>
                  <a:gd name="T17" fmla="*/ 31 h 56"/>
                  <a:gd name="T18" fmla="*/ 14 w 41"/>
                  <a:gd name="T19" fmla="*/ 31 h 56"/>
                  <a:gd name="T20" fmla="*/ 14 w 41"/>
                  <a:gd name="T21" fmla="*/ 31 h 56"/>
                  <a:gd name="T22" fmla="*/ 17 w 41"/>
                  <a:gd name="T23" fmla="*/ 19 h 56"/>
                  <a:gd name="T24" fmla="*/ 18 w 41"/>
                  <a:gd name="T25" fmla="*/ 14 h 56"/>
                  <a:gd name="T26" fmla="*/ 21 w 41"/>
                  <a:gd name="T27" fmla="*/ 9 h 56"/>
                  <a:gd name="T28" fmla="*/ 24 w 41"/>
                  <a:gd name="T29" fmla="*/ 5 h 56"/>
                  <a:gd name="T30" fmla="*/ 28 w 41"/>
                  <a:gd name="T31" fmla="*/ 2 h 56"/>
                  <a:gd name="T32" fmla="*/ 32 w 41"/>
                  <a:gd name="T33" fmla="*/ 0 h 56"/>
                  <a:gd name="T34" fmla="*/ 38 w 41"/>
                  <a:gd name="T35" fmla="*/ 0 h 56"/>
                  <a:gd name="T36" fmla="*/ 38 w 41"/>
                  <a:gd name="T37" fmla="*/ 9 h 56"/>
                  <a:gd name="T38" fmla="*/ 38 w 41"/>
                  <a:gd name="T39" fmla="*/ 9 h 56"/>
                  <a:gd name="T40" fmla="*/ 34 w 41"/>
                  <a:gd name="T41" fmla="*/ 11 h 56"/>
                  <a:gd name="T42" fmla="*/ 29 w 41"/>
                  <a:gd name="T43" fmla="*/ 15 h 56"/>
                  <a:gd name="T44" fmla="*/ 29 w 41"/>
                  <a:gd name="T45" fmla="*/ 15 h 5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41" h="56">
                    <a:moveTo>
                      <a:pt x="29" y="15"/>
                    </a:moveTo>
                    <a:lnTo>
                      <a:pt x="29" y="15"/>
                    </a:lnTo>
                    <a:lnTo>
                      <a:pt x="27" y="22"/>
                    </a:lnTo>
                    <a:lnTo>
                      <a:pt x="25" y="31"/>
                    </a:lnTo>
                    <a:lnTo>
                      <a:pt x="41" y="31"/>
                    </a:lnTo>
                    <a:lnTo>
                      <a:pt x="31" y="43"/>
                    </a:lnTo>
                    <a:lnTo>
                      <a:pt x="21" y="56"/>
                    </a:lnTo>
                    <a:lnTo>
                      <a:pt x="11" y="43"/>
                    </a:lnTo>
                    <a:lnTo>
                      <a:pt x="0" y="31"/>
                    </a:lnTo>
                    <a:lnTo>
                      <a:pt x="14" y="31"/>
                    </a:lnTo>
                    <a:lnTo>
                      <a:pt x="17" y="19"/>
                    </a:lnTo>
                    <a:lnTo>
                      <a:pt x="18" y="14"/>
                    </a:lnTo>
                    <a:lnTo>
                      <a:pt x="21" y="9"/>
                    </a:lnTo>
                    <a:lnTo>
                      <a:pt x="24" y="5"/>
                    </a:lnTo>
                    <a:lnTo>
                      <a:pt x="28" y="2"/>
                    </a:lnTo>
                    <a:lnTo>
                      <a:pt x="32" y="0"/>
                    </a:lnTo>
                    <a:lnTo>
                      <a:pt x="38" y="0"/>
                    </a:lnTo>
                    <a:lnTo>
                      <a:pt x="38" y="9"/>
                    </a:lnTo>
                    <a:lnTo>
                      <a:pt x="34" y="11"/>
                    </a:lnTo>
                    <a:lnTo>
                      <a:pt x="29" y="15"/>
                    </a:lnTo>
                    <a:close/>
                  </a:path>
                </a:pathLst>
              </a:custGeom>
              <a:noFill/>
              <a:ln w="3">
                <a:solidFill>
                  <a:srgbClr val="E6E6E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4430" name="Picture 130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41" y="2093"/>
                <a:ext cx="88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31" name="Freeform 131"/>
              <p:cNvSpPr>
                <a:spLocks noEditPoints="1"/>
              </p:cNvSpPr>
              <p:nvPr/>
            </p:nvSpPr>
            <p:spPr bwMode="auto">
              <a:xfrm>
                <a:off x="5548" y="2100"/>
                <a:ext cx="74" cy="81"/>
              </a:xfrm>
              <a:custGeom>
                <a:avLst/>
                <a:gdLst>
                  <a:gd name="T0" fmla="*/ 66 w 74"/>
                  <a:gd name="T1" fmla="*/ 9 h 81"/>
                  <a:gd name="T2" fmla="*/ 73 w 74"/>
                  <a:gd name="T3" fmla="*/ 19 h 81"/>
                  <a:gd name="T4" fmla="*/ 74 w 74"/>
                  <a:gd name="T5" fmla="*/ 31 h 81"/>
                  <a:gd name="T6" fmla="*/ 74 w 74"/>
                  <a:gd name="T7" fmla="*/ 38 h 81"/>
                  <a:gd name="T8" fmla="*/ 70 w 74"/>
                  <a:gd name="T9" fmla="*/ 47 h 81"/>
                  <a:gd name="T10" fmla="*/ 66 w 74"/>
                  <a:gd name="T11" fmla="*/ 53 h 81"/>
                  <a:gd name="T12" fmla="*/ 56 w 74"/>
                  <a:gd name="T13" fmla="*/ 59 h 81"/>
                  <a:gd name="T14" fmla="*/ 43 w 74"/>
                  <a:gd name="T15" fmla="*/ 61 h 81"/>
                  <a:gd name="T16" fmla="*/ 38 w 74"/>
                  <a:gd name="T17" fmla="*/ 61 h 81"/>
                  <a:gd name="T18" fmla="*/ 13 w 74"/>
                  <a:gd name="T19" fmla="*/ 81 h 81"/>
                  <a:gd name="T20" fmla="*/ 20 w 74"/>
                  <a:gd name="T21" fmla="*/ 49 h 81"/>
                  <a:gd name="T22" fmla="*/ 15 w 74"/>
                  <a:gd name="T23" fmla="*/ 40 h 81"/>
                  <a:gd name="T24" fmla="*/ 13 w 74"/>
                  <a:gd name="T25" fmla="*/ 31 h 81"/>
                  <a:gd name="T26" fmla="*/ 15 w 74"/>
                  <a:gd name="T27" fmla="*/ 19 h 81"/>
                  <a:gd name="T28" fmla="*/ 22 w 74"/>
                  <a:gd name="T29" fmla="*/ 9 h 81"/>
                  <a:gd name="T30" fmla="*/ 27 w 74"/>
                  <a:gd name="T31" fmla="*/ 5 h 81"/>
                  <a:gd name="T32" fmla="*/ 38 w 74"/>
                  <a:gd name="T33" fmla="*/ 1 h 81"/>
                  <a:gd name="T34" fmla="*/ 43 w 74"/>
                  <a:gd name="T35" fmla="*/ 0 h 81"/>
                  <a:gd name="T36" fmla="*/ 56 w 74"/>
                  <a:gd name="T37" fmla="*/ 2 h 81"/>
                  <a:gd name="T38" fmla="*/ 66 w 74"/>
                  <a:gd name="T39" fmla="*/ 9 h 81"/>
                  <a:gd name="T40" fmla="*/ 59 w 74"/>
                  <a:gd name="T41" fmla="*/ 31 h 81"/>
                  <a:gd name="T42" fmla="*/ 57 w 74"/>
                  <a:gd name="T43" fmla="*/ 25 h 81"/>
                  <a:gd name="T44" fmla="*/ 55 w 74"/>
                  <a:gd name="T45" fmla="*/ 21 h 81"/>
                  <a:gd name="T46" fmla="*/ 43 w 74"/>
                  <a:gd name="T47" fmla="*/ 16 h 81"/>
                  <a:gd name="T48" fmla="*/ 38 w 74"/>
                  <a:gd name="T49" fmla="*/ 18 h 81"/>
                  <a:gd name="T50" fmla="*/ 34 w 74"/>
                  <a:gd name="T51" fmla="*/ 21 h 81"/>
                  <a:gd name="T52" fmla="*/ 29 w 74"/>
                  <a:gd name="T53" fmla="*/ 31 h 81"/>
                  <a:gd name="T54" fmla="*/ 31 w 74"/>
                  <a:gd name="T55" fmla="*/ 36 h 81"/>
                  <a:gd name="T56" fmla="*/ 34 w 74"/>
                  <a:gd name="T57" fmla="*/ 40 h 81"/>
                  <a:gd name="T58" fmla="*/ 43 w 74"/>
                  <a:gd name="T59" fmla="*/ 46 h 81"/>
                  <a:gd name="T60" fmla="*/ 49 w 74"/>
                  <a:gd name="T61" fmla="*/ 45 h 81"/>
                  <a:gd name="T62" fmla="*/ 55 w 74"/>
                  <a:gd name="T63" fmla="*/ 40 h 81"/>
                  <a:gd name="T64" fmla="*/ 59 w 74"/>
                  <a:gd name="T65" fmla="*/ 31 h 8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74" h="81">
                    <a:moveTo>
                      <a:pt x="66" y="9"/>
                    </a:moveTo>
                    <a:lnTo>
                      <a:pt x="66" y="9"/>
                    </a:lnTo>
                    <a:lnTo>
                      <a:pt x="70" y="14"/>
                    </a:lnTo>
                    <a:lnTo>
                      <a:pt x="73" y="19"/>
                    </a:lnTo>
                    <a:lnTo>
                      <a:pt x="74" y="25"/>
                    </a:lnTo>
                    <a:lnTo>
                      <a:pt x="74" y="31"/>
                    </a:lnTo>
                    <a:lnTo>
                      <a:pt x="74" y="38"/>
                    </a:lnTo>
                    <a:lnTo>
                      <a:pt x="73" y="43"/>
                    </a:lnTo>
                    <a:lnTo>
                      <a:pt x="70" y="47"/>
                    </a:lnTo>
                    <a:lnTo>
                      <a:pt x="66" y="53"/>
                    </a:lnTo>
                    <a:lnTo>
                      <a:pt x="62" y="56"/>
                    </a:lnTo>
                    <a:lnTo>
                      <a:pt x="56" y="59"/>
                    </a:lnTo>
                    <a:lnTo>
                      <a:pt x="50" y="61"/>
                    </a:lnTo>
                    <a:lnTo>
                      <a:pt x="43" y="61"/>
                    </a:lnTo>
                    <a:lnTo>
                      <a:pt x="38" y="61"/>
                    </a:lnTo>
                    <a:lnTo>
                      <a:pt x="32" y="59"/>
                    </a:lnTo>
                    <a:lnTo>
                      <a:pt x="13" y="81"/>
                    </a:lnTo>
                    <a:lnTo>
                      <a:pt x="0" y="71"/>
                    </a:lnTo>
                    <a:lnTo>
                      <a:pt x="20" y="49"/>
                    </a:lnTo>
                    <a:lnTo>
                      <a:pt x="15" y="40"/>
                    </a:lnTo>
                    <a:lnTo>
                      <a:pt x="13" y="31"/>
                    </a:lnTo>
                    <a:lnTo>
                      <a:pt x="14" y="25"/>
                    </a:lnTo>
                    <a:lnTo>
                      <a:pt x="15" y="19"/>
                    </a:lnTo>
                    <a:lnTo>
                      <a:pt x="18" y="14"/>
                    </a:lnTo>
                    <a:lnTo>
                      <a:pt x="22" y="9"/>
                    </a:lnTo>
                    <a:lnTo>
                      <a:pt x="27" y="5"/>
                    </a:lnTo>
                    <a:lnTo>
                      <a:pt x="32" y="2"/>
                    </a:lnTo>
                    <a:lnTo>
                      <a:pt x="38" y="1"/>
                    </a:lnTo>
                    <a:lnTo>
                      <a:pt x="43" y="0"/>
                    </a:lnTo>
                    <a:lnTo>
                      <a:pt x="50" y="1"/>
                    </a:lnTo>
                    <a:lnTo>
                      <a:pt x="56" y="2"/>
                    </a:lnTo>
                    <a:lnTo>
                      <a:pt x="62" y="5"/>
                    </a:lnTo>
                    <a:lnTo>
                      <a:pt x="66" y="9"/>
                    </a:lnTo>
                    <a:close/>
                    <a:moveTo>
                      <a:pt x="59" y="31"/>
                    </a:moveTo>
                    <a:lnTo>
                      <a:pt x="59" y="31"/>
                    </a:lnTo>
                    <a:lnTo>
                      <a:pt x="57" y="25"/>
                    </a:lnTo>
                    <a:lnTo>
                      <a:pt x="55" y="21"/>
                    </a:lnTo>
                    <a:lnTo>
                      <a:pt x="49" y="18"/>
                    </a:lnTo>
                    <a:lnTo>
                      <a:pt x="43" y="16"/>
                    </a:lnTo>
                    <a:lnTo>
                      <a:pt x="38" y="18"/>
                    </a:lnTo>
                    <a:lnTo>
                      <a:pt x="34" y="21"/>
                    </a:lnTo>
                    <a:lnTo>
                      <a:pt x="31" y="25"/>
                    </a:lnTo>
                    <a:lnTo>
                      <a:pt x="29" y="31"/>
                    </a:lnTo>
                    <a:lnTo>
                      <a:pt x="31" y="36"/>
                    </a:lnTo>
                    <a:lnTo>
                      <a:pt x="34" y="40"/>
                    </a:lnTo>
                    <a:lnTo>
                      <a:pt x="38" y="45"/>
                    </a:lnTo>
                    <a:lnTo>
                      <a:pt x="43" y="46"/>
                    </a:lnTo>
                    <a:lnTo>
                      <a:pt x="49" y="45"/>
                    </a:lnTo>
                    <a:lnTo>
                      <a:pt x="55" y="40"/>
                    </a:lnTo>
                    <a:lnTo>
                      <a:pt x="57" y="36"/>
                    </a:lnTo>
                    <a:lnTo>
                      <a:pt x="59" y="31"/>
                    </a:lnTo>
                    <a:close/>
                  </a:path>
                </a:pathLst>
              </a:custGeom>
              <a:noFill/>
              <a:ln w="3">
                <a:solidFill>
                  <a:srgbClr val="E6E6E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4432" name="Picture 132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" y="1941"/>
                <a:ext cx="88" cy="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33" name="Rectangle 133"/>
              <p:cNvSpPr>
                <a:spLocks noChangeArrowheads="1"/>
              </p:cNvSpPr>
              <p:nvPr/>
            </p:nvSpPr>
            <p:spPr bwMode="auto">
              <a:xfrm>
                <a:off x="53" y="1945"/>
                <a:ext cx="89" cy="1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800">
                    <a:solidFill>
                      <a:srgbClr val="FFFFFF"/>
                    </a:solidFill>
                    <a:latin typeface="Myriad Pro" panose="020B0503030403020204" pitchFamily="34" charset="0"/>
                  </a:rPr>
                  <a:t>w</a:t>
                </a: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pic>
            <p:nvPicPr>
              <p:cNvPr id="4434" name="Picture 134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" y="1935"/>
                <a:ext cx="97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35" name="Freeform 135"/>
              <p:cNvSpPr>
                <a:spLocks/>
              </p:cNvSpPr>
              <p:nvPr/>
            </p:nvSpPr>
            <p:spPr bwMode="auto">
              <a:xfrm>
                <a:off x="636" y="2115"/>
                <a:ext cx="2" cy="59"/>
              </a:xfrm>
              <a:custGeom>
                <a:avLst/>
                <a:gdLst>
                  <a:gd name="T0" fmla="*/ 2 w 2"/>
                  <a:gd name="T1" fmla="*/ 0 h 59"/>
                  <a:gd name="T2" fmla="*/ 2 w 2"/>
                  <a:gd name="T3" fmla="*/ 59 h 59"/>
                  <a:gd name="T4" fmla="*/ 0 w 2"/>
                  <a:gd name="T5" fmla="*/ 59 h 59"/>
                  <a:gd name="T6" fmla="*/ 0 w 2"/>
                  <a:gd name="T7" fmla="*/ 58 h 59"/>
                  <a:gd name="T8" fmla="*/ 0 w 2"/>
                  <a:gd name="T9" fmla="*/ 0 h 59"/>
                  <a:gd name="T10" fmla="*/ 2 w 2"/>
                  <a:gd name="T11" fmla="*/ 0 h 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59">
                    <a:moveTo>
                      <a:pt x="2" y="0"/>
                    </a:moveTo>
                    <a:lnTo>
                      <a:pt x="2" y="59"/>
                    </a:lnTo>
                    <a:lnTo>
                      <a:pt x="0" y="59"/>
                    </a:lnTo>
                    <a:lnTo>
                      <a:pt x="0" y="58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36" name="Freeform 136"/>
              <p:cNvSpPr>
                <a:spLocks/>
              </p:cNvSpPr>
              <p:nvPr/>
            </p:nvSpPr>
            <p:spPr bwMode="auto">
              <a:xfrm>
                <a:off x="636" y="2111"/>
                <a:ext cx="2" cy="4"/>
              </a:xfrm>
              <a:custGeom>
                <a:avLst/>
                <a:gdLst>
                  <a:gd name="T0" fmla="*/ 2 w 2"/>
                  <a:gd name="T1" fmla="*/ 3 h 4"/>
                  <a:gd name="T2" fmla="*/ 0 w 2"/>
                  <a:gd name="T3" fmla="*/ 1 h 4"/>
                  <a:gd name="T4" fmla="*/ 0 w 2"/>
                  <a:gd name="T5" fmla="*/ 0 h 4"/>
                  <a:gd name="T6" fmla="*/ 2 w 2"/>
                  <a:gd name="T7" fmla="*/ 1 h 4"/>
                  <a:gd name="T8" fmla="*/ 2 w 2"/>
                  <a:gd name="T9" fmla="*/ 4 h 4"/>
                  <a:gd name="T10" fmla="*/ 0 w 2"/>
                  <a:gd name="T11" fmla="*/ 4 h 4"/>
                  <a:gd name="T12" fmla="*/ 0 w 2"/>
                  <a:gd name="T13" fmla="*/ 3 h 4"/>
                  <a:gd name="T14" fmla="*/ 2 w 2"/>
                  <a:gd name="T15" fmla="*/ 3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4">
                    <a:moveTo>
                      <a:pt x="2" y="3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1"/>
                    </a:lnTo>
                    <a:lnTo>
                      <a:pt x="2" y="4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37" name="Freeform 137"/>
              <p:cNvSpPr>
                <a:spLocks/>
              </p:cNvSpPr>
              <p:nvPr/>
            </p:nvSpPr>
            <p:spPr bwMode="auto">
              <a:xfrm>
                <a:off x="636" y="2112"/>
                <a:ext cx="2" cy="2"/>
              </a:xfrm>
              <a:custGeom>
                <a:avLst/>
                <a:gdLst>
                  <a:gd name="T0" fmla="*/ 2 w 2"/>
                  <a:gd name="T1" fmla="*/ 2 h 2"/>
                  <a:gd name="T2" fmla="*/ 0 w 2"/>
                  <a:gd name="T3" fmla="*/ 2 h 2"/>
                  <a:gd name="T4" fmla="*/ 0 w 2"/>
                  <a:gd name="T5" fmla="*/ 0 h 2"/>
                  <a:gd name="T6" fmla="*/ 2 w 2"/>
                  <a:gd name="T7" fmla="*/ 2 h 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2">
                    <a:moveTo>
                      <a:pt x="2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38" name="Freeform 138"/>
              <p:cNvSpPr>
                <a:spLocks/>
              </p:cNvSpPr>
              <p:nvPr/>
            </p:nvSpPr>
            <p:spPr bwMode="auto">
              <a:xfrm>
                <a:off x="635" y="2115"/>
                <a:ext cx="1" cy="58"/>
              </a:xfrm>
              <a:custGeom>
                <a:avLst/>
                <a:gdLst>
                  <a:gd name="T0" fmla="*/ 1 w 1"/>
                  <a:gd name="T1" fmla="*/ 0 h 58"/>
                  <a:gd name="T2" fmla="*/ 1 w 1"/>
                  <a:gd name="T3" fmla="*/ 58 h 58"/>
                  <a:gd name="T4" fmla="*/ 0 w 1"/>
                  <a:gd name="T5" fmla="*/ 58 h 58"/>
                  <a:gd name="T6" fmla="*/ 0 w 1"/>
                  <a:gd name="T7" fmla="*/ 1 h 58"/>
                  <a:gd name="T8" fmla="*/ 1 w 1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58">
                    <a:moveTo>
                      <a:pt x="1" y="0"/>
                    </a:moveTo>
                    <a:lnTo>
                      <a:pt x="1" y="58"/>
                    </a:lnTo>
                    <a:lnTo>
                      <a:pt x="0" y="58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39" name="Freeform 139"/>
              <p:cNvSpPr>
                <a:spLocks/>
              </p:cNvSpPr>
              <p:nvPr/>
            </p:nvSpPr>
            <p:spPr bwMode="auto">
              <a:xfrm>
                <a:off x="635" y="2114"/>
                <a:ext cx="1" cy="2"/>
              </a:xfrm>
              <a:custGeom>
                <a:avLst/>
                <a:gdLst>
                  <a:gd name="T0" fmla="*/ 1 w 1"/>
                  <a:gd name="T1" fmla="*/ 0 h 2"/>
                  <a:gd name="T2" fmla="*/ 1 w 1"/>
                  <a:gd name="T3" fmla="*/ 1 h 2"/>
                  <a:gd name="T4" fmla="*/ 0 w 1"/>
                  <a:gd name="T5" fmla="*/ 2 h 2"/>
                  <a:gd name="T6" fmla="*/ 0 w 1"/>
                  <a:gd name="T7" fmla="*/ 1 h 2"/>
                  <a:gd name="T8" fmla="*/ 1 w 1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lnTo>
                      <a:pt x="1" y="1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40" name="Freeform 140"/>
              <p:cNvSpPr>
                <a:spLocks/>
              </p:cNvSpPr>
              <p:nvPr/>
            </p:nvSpPr>
            <p:spPr bwMode="auto">
              <a:xfrm>
                <a:off x="635" y="2109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3 h 3"/>
                  <a:gd name="T4" fmla="*/ 0 w 1"/>
                  <a:gd name="T5" fmla="*/ 2 h 3"/>
                  <a:gd name="T6" fmla="*/ 0 w 1"/>
                  <a:gd name="T7" fmla="*/ 0 h 3"/>
                  <a:gd name="T8" fmla="*/ 1 w 1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3">
                    <a:moveTo>
                      <a:pt x="1" y="2"/>
                    </a:moveTo>
                    <a:lnTo>
                      <a:pt x="1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41" name="Rectangle 141"/>
              <p:cNvSpPr>
                <a:spLocks noChangeArrowheads="1"/>
              </p:cNvSpPr>
              <p:nvPr/>
            </p:nvSpPr>
            <p:spPr bwMode="auto">
              <a:xfrm>
                <a:off x="635" y="2173"/>
                <a:ext cx="1" cy="1"/>
              </a:xfrm>
              <a:prstGeom prst="rect">
                <a:avLst/>
              </a:pr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442" name="Freeform 142"/>
              <p:cNvSpPr>
                <a:spLocks/>
              </p:cNvSpPr>
              <p:nvPr/>
            </p:nvSpPr>
            <p:spPr bwMode="auto">
              <a:xfrm>
                <a:off x="635" y="2111"/>
                <a:ext cx="1" cy="4"/>
              </a:xfrm>
              <a:custGeom>
                <a:avLst/>
                <a:gdLst>
                  <a:gd name="T0" fmla="*/ 0 w 1"/>
                  <a:gd name="T1" fmla="*/ 0 h 4"/>
                  <a:gd name="T2" fmla="*/ 1 w 1"/>
                  <a:gd name="T3" fmla="*/ 1 h 4"/>
                  <a:gd name="T4" fmla="*/ 1 w 1"/>
                  <a:gd name="T5" fmla="*/ 3 h 4"/>
                  <a:gd name="T6" fmla="*/ 0 w 1"/>
                  <a:gd name="T7" fmla="*/ 4 h 4"/>
                  <a:gd name="T8" fmla="*/ 0 w 1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4">
                    <a:moveTo>
                      <a:pt x="0" y="0"/>
                    </a:moveTo>
                    <a:lnTo>
                      <a:pt x="1" y="1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43" name="Freeform 143"/>
              <p:cNvSpPr>
                <a:spLocks/>
              </p:cNvSpPr>
              <p:nvPr/>
            </p:nvSpPr>
            <p:spPr bwMode="auto">
              <a:xfrm>
                <a:off x="584" y="2105"/>
                <a:ext cx="51" cy="68"/>
              </a:xfrm>
              <a:custGeom>
                <a:avLst/>
                <a:gdLst>
                  <a:gd name="T0" fmla="*/ 51 w 51"/>
                  <a:gd name="T1" fmla="*/ 11 h 68"/>
                  <a:gd name="T2" fmla="*/ 51 w 51"/>
                  <a:gd name="T3" fmla="*/ 68 h 68"/>
                  <a:gd name="T4" fmla="*/ 0 w 51"/>
                  <a:gd name="T5" fmla="*/ 68 h 68"/>
                  <a:gd name="T6" fmla="*/ 0 w 51"/>
                  <a:gd name="T7" fmla="*/ 0 h 68"/>
                  <a:gd name="T8" fmla="*/ 40 w 51"/>
                  <a:gd name="T9" fmla="*/ 0 h 68"/>
                  <a:gd name="T10" fmla="*/ 38 w 51"/>
                  <a:gd name="T11" fmla="*/ 4 h 68"/>
                  <a:gd name="T12" fmla="*/ 36 w 51"/>
                  <a:gd name="T13" fmla="*/ 14 h 68"/>
                  <a:gd name="T14" fmla="*/ 45 w 51"/>
                  <a:gd name="T15" fmla="*/ 13 h 68"/>
                  <a:gd name="T16" fmla="*/ 51 w 51"/>
                  <a:gd name="T17" fmla="*/ 11 h 6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1" h="68">
                    <a:moveTo>
                      <a:pt x="51" y="11"/>
                    </a:moveTo>
                    <a:lnTo>
                      <a:pt x="51" y="68"/>
                    </a:lnTo>
                    <a:lnTo>
                      <a:pt x="0" y="68"/>
                    </a:lnTo>
                    <a:lnTo>
                      <a:pt x="0" y="0"/>
                    </a:lnTo>
                    <a:lnTo>
                      <a:pt x="40" y="0"/>
                    </a:lnTo>
                    <a:lnTo>
                      <a:pt x="38" y="4"/>
                    </a:lnTo>
                    <a:lnTo>
                      <a:pt x="36" y="14"/>
                    </a:lnTo>
                    <a:lnTo>
                      <a:pt x="45" y="13"/>
                    </a:lnTo>
                    <a:lnTo>
                      <a:pt x="51" y="1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44" name="Freeform 144"/>
              <p:cNvSpPr>
                <a:spLocks/>
              </p:cNvSpPr>
              <p:nvPr/>
            </p:nvSpPr>
            <p:spPr bwMode="auto">
              <a:xfrm>
                <a:off x="631" y="2105"/>
                <a:ext cx="4" cy="4"/>
              </a:xfrm>
              <a:custGeom>
                <a:avLst/>
                <a:gdLst>
                  <a:gd name="T0" fmla="*/ 4 w 4"/>
                  <a:gd name="T1" fmla="*/ 0 h 4"/>
                  <a:gd name="T2" fmla="*/ 4 w 4"/>
                  <a:gd name="T3" fmla="*/ 4 h 4"/>
                  <a:gd name="T4" fmla="*/ 1 w 4"/>
                  <a:gd name="T5" fmla="*/ 2 h 4"/>
                  <a:gd name="T6" fmla="*/ 0 w 4"/>
                  <a:gd name="T7" fmla="*/ 0 h 4"/>
                  <a:gd name="T8" fmla="*/ 4 w 4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4" y="0"/>
                    </a:moveTo>
                    <a:lnTo>
                      <a:pt x="4" y="4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45" name="Freeform 145"/>
              <p:cNvSpPr>
                <a:spLocks/>
              </p:cNvSpPr>
              <p:nvPr/>
            </p:nvSpPr>
            <p:spPr bwMode="auto">
              <a:xfrm>
                <a:off x="632" y="2107"/>
                <a:ext cx="3" cy="4"/>
              </a:xfrm>
              <a:custGeom>
                <a:avLst/>
                <a:gdLst>
                  <a:gd name="T0" fmla="*/ 0 w 3"/>
                  <a:gd name="T1" fmla="*/ 0 h 4"/>
                  <a:gd name="T2" fmla="*/ 3 w 3"/>
                  <a:gd name="T3" fmla="*/ 2 h 4"/>
                  <a:gd name="T4" fmla="*/ 3 w 3"/>
                  <a:gd name="T5" fmla="*/ 4 h 4"/>
                  <a:gd name="T6" fmla="*/ 0 w 3"/>
                  <a:gd name="T7" fmla="*/ 1 h 4"/>
                  <a:gd name="T8" fmla="*/ 0 w 3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4">
                    <a:moveTo>
                      <a:pt x="0" y="0"/>
                    </a:moveTo>
                    <a:lnTo>
                      <a:pt x="3" y="2"/>
                    </a:lnTo>
                    <a:lnTo>
                      <a:pt x="3" y="4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46" name="Freeform 146"/>
              <p:cNvSpPr>
                <a:spLocks/>
              </p:cNvSpPr>
              <p:nvPr/>
            </p:nvSpPr>
            <p:spPr bwMode="auto">
              <a:xfrm>
                <a:off x="628" y="2105"/>
                <a:ext cx="4" cy="3"/>
              </a:xfrm>
              <a:custGeom>
                <a:avLst/>
                <a:gdLst>
                  <a:gd name="T0" fmla="*/ 4 w 4"/>
                  <a:gd name="T1" fmla="*/ 2 h 3"/>
                  <a:gd name="T2" fmla="*/ 4 w 4"/>
                  <a:gd name="T3" fmla="*/ 3 h 3"/>
                  <a:gd name="T4" fmla="*/ 0 w 4"/>
                  <a:gd name="T5" fmla="*/ 0 h 3"/>
                  <a:gd name="T6" fmla="*/ 3 w 4"/>
                  <a:gd name="T7" fmla="*/ 0 h 3"/>
                  <a:gd name="T8" fmla="*/ 4 w 4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3">
                    <a:moveTo>
                      <a:pt x="4" y="2"/>
                    </a:moveTo>
                    <a:lnTo>
                      <a:pt x="4" y="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47" name="Freeform 147"/>
              <p:cNvSpPr>
                <a:spLocks/>
              </p:cNvSpPr>
              <p:nvPr/>
            </p:nvSpPr>
            <p:spPr bwMode="auto">
              <a:xfrm>
                <a:off x="624" y="2105"/>
                <a:ext cx="11" cy="11"/>
              </a:xfrm>
              <a:custGeom>
                <a:avLst/>
                <a:gdLst>
                  <a:gd name="T0" fmla="*/ 7 w 11"/>
                  <a:gd name="T1" fmla="*/ 4 h 11"/>
                  <a:gd name="T2" fmla="*/ 11 w 11"/>
                  <a:gd name="T3" fmla="*/ 9 h 11"/>
                  <a:gd name="T4" fmla="*/ 5 w 11"/>
                  <a:gd name="T5" fmla="*/ 10 h 11"/>
                  <a:gd name="T6" fmla="*/ 0 w 11"/>
                  <a:gd name="T7" fmla="*/ 11 h 11"/>
                  <a:gd name="T8" fmla="*/ 1 w 11"/>
                  <a:gd name="T9" fmla="*/ 6 h 11"/>
                  <a:gd name="T10" fmla="*/ 3 w 11"/>
                  <a:gd name="T11" fmla="*/ 0 h 11"/>
                  <a:gd name="T12" fmla="*/ 7 w 11"/>
                  <a:gd name="T13" fmla="*/ 4 h 1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1" h="11">
                    <a:moveTo>
                      <a:pt x="7" y="4"/>
                    </a:moveTo>
                    <a:lnTo>
                      <a:pt x="11" y="9"/>
                    </a:lnTo>
                    <a:lnTo>
                      <a:pt x="5" y="10"/>
                    </a:lnTo>
                    <a:lnTo>
                      <a:pt x="0" y="11"/>
                    </a:lnTo>
                    <a:lnTo>
                      <a:pt x="1" y="6"/>
                    </a:lnTo>
                    <a:lnTo>
                      <a:pt x="3" y="0"/>
                    </a:lnTo>
                    <a:lnTo>
                      <a:pt x="7" y="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48" name="Freeform 148"/>
              <p:cNvSpPr>
                <a:spLocks/>
              </p:cNvSpPr>
              <p:nvPr/>
            </p:nvSpPr>
            <p:spPr bwMode="auto">
              <a:xfrm>
                <a:off x="627" y="2104"/>
                <a:ext cx="4" cy="1"/>
              </a:xfrm>
              <a:custGeom>
                <a:avLst/>
                <a:gdLst>
                  <a:gd name="T0" fmla="*/ 4 w 4"/>
                  <a:gd name="T1" fmla="*/ 1 h 1"/>
                  <a:gd name="T2" fmla="*/ 1 w 4"/>
                  <a:gd name="T3" fmla="*/ 1 h 1"/>
                  <a:gd name="T4" fmla="*/ 0 w 4"/>
                  <a:gd name="T5" fmla="*/ 0 h 1"/>
                  <a:gd name="T6" fmla="*/ 2 w 4"/>
                  <a:gd name="T7" fmla="*/ 0 h 1"/>
                  <a:gd name="T8" fmla="*/ 4 w 4"/>
                  <a:gd name="T9" fmla="*/ 1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1">
                    <a:moveTo>
                      <a:pt x="4" y="1"/>
                    </a:moveTo>
                    <a:lnTo>
                      <a:pt x="1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49" name="Freeform 149"/>
              <p:cNvSpPr>
                <a:spLocks/>
              </p:cNvSpPr>
              <p:nvPr/>
            </p:nvSpPr>
            <p:spPr bwMode="auto">
              <a:xfrm>
                <a:off x="625" y="2102"/>
                <a:ext cx="2" cy="2"/>
              </a:xfrm>
              <a:custGeom>
                <a:avLst/>
                <a:gdLst>
                  <a:gd name="T0" fmla="*/ 2 w 2"/>
                  <a:gd name="T1" fmla="*/ 2 h 2"/>
                  <a:gd name="T2" fmla="*/ 0 w 2"/>
                  <a:gd name="T3" fmla="*/ 2 h 2"/>
                  <a:gd name="T4" fmla="*/ 2 w 2"/>
                  <a:gd name="T5" fmla="*/ 0 h 2"/>
                  <a:gd name="T6" fmla="*/ 2 w 2"/>
                  <a:gd name="T7" fmla="*/ 2 h 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2">
                    <a:moveTo>
                      <a:pt x="2" y="2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50" name="Freeform 150"/>
              <p:cNvSpPr>
                <a:spLocks/>
              </p:cNvSpPr>
              <p:nvPr/>
            </p:nvSpPr>
            <p:spPr bwMode="auto">
              <a:xfrm>
                <a:off x="624" y="2102"/>
                <a:ext cx="5" cy="2"/>
              </a:xfrm>
              <a:custGeom>
                <a:avLst/>
                <a:gdLst>
                  <a:gd name="T0" fmla="*/ 1 w 5"/>
                  <a:gd name="T1" fmla="*/ 0 h 2"/>
                  <a:gd name="T2" fmla="*/ 4 w 5"/>
                  <a:gd name="T3" fmla="*/ 0 h 2"/>
                  <a:gd name="T4" fmla="*/ 5 w 5"/>
                  <a:gd name="T5" fmla="*/ 2 h 2"/>
                  <a:gd name="T6" fmla="*/ 3 w 5"/>
                  <a:gd name="T7" fmla="*/ 2 h 2"/>
                  <a:gd name="T8" fmla="*/ 3 w 5"/>
                  <a:gd name="T9" fmla="*/ 0 h 2"/>
                  <a:gd name="T10" fmla="*/ 1 w 5"/>
                  <a:gd name="T11" fmla="*/ 2 h 2"/>
                  <a:gd name="T12" fmla="*/ 0 w 5"/>
                  <a:gd name="T13" fmla="*/ 2 h 2"/>
                  <a:gd name="T14" fmla="*/ 1 w 5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" h="2">
                    <a:moveTo>
                      <a:pt x="1" y="0"/>
                    </a:moveTo>
                    <a:lnTo>
                      <a:pt x="4" y="0"/>
                    </a:lnTo>
                    <a:lnTo>
                      <a:pt x="5" y="2"/>
                    </a:lnTo>
                    <a:lnTo>
                      <a:pt x="3" y="2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51" name="Rectangle 151"/>
              <p:cNvSpPr>
                <a:spLocks noChangeArrowheads="1"/>
              </p:cNvSpPr>
              <p:nvPr/>
            </p:nvSpPr>
            <p:spPr bwMode="auto">
              <a:xfrm>
                <a:off x="624" y="2104"/>
                <a:ext cx="1" cy="1"/>
              </a:xfrm>
              <a:prstGeom prst="rect">
                <a:avLst/>
              </a:pr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452" name="Freeform 152"/>
              <p:cNvSpPr>
                <a:spLocks/>
              </p:cNvSpPr>
              <p:nvPr/>
            </p:nvSpPr>
            <p:spPr bwMode="auto">
              <a:xfrm>
                <a:off x="625" y="2104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0 h 1"/>
                  <a:gd name="T4" fmla="*/ 2 w 3"/>
                  <a:gd name="T5" fmla="*/ 0 h 1"/>
                  <a:gd name="T6" fmla="*/ 3 w 3"/>
                  <a:gd name="T7" fmla="*/ 1 h 1"/>
                  <a:gd name="T8" fmla="*/ 0 w 3"/>
                  <a:gd name="T9" fmla="*/ 1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53" name="Freeform 153"/>
              <p:cNvSpPr>
                <a:spLocks noEditPoints="1"/>
              </p:cNvSpPr>
              <p:nvPr/>
            </p:nvSpPr>
            <p:spPr bwMode="auto">
              <a:xfrm>
                <a:off x="622" y="2105"/>
                <a:ext cx="13" cy="13"/>
              </a:xfrm>
              <a:custGeom>
                <a:avLst/>
                <a:gdLst>
                  <a:gd name="T0" fmla="*/ 13 w 13"/>
                  <a:gd name="T1" fmla="*/ 9 h 13"/>
                  <a:gd name="T2" fmla="*/ 9 w 13"/>
                  <a:gd name="T3" fmla="*/ 4 h 13"/>
                  <a:gd name="T4" fmla="*/ 5 w 13"/>
                  <a:gd name="T5" fmla="*/ 0 h 13"/>
                  <a:gd name="T6" fmla="*/ 3 w 13"/>
                  <a:gd name="T7" fmla="*/ 6 h 13"/>
                  <a:gd name="T8" fmla="*/ 2 w 13"/>
                  <a:gd name="T9" fmla="*/ 11 h 13"/>
                  <a:gd name="T10" fmla="*/ 7 w 13"/>
                  <a:gd name="T11" fmla="*/ 10 h 13"/>
                  <a:gd name="T12" fmla="*/ 13 w 13"/>
                  <a:gd name="T13" fmla="*/ 9 h 13"/>
                  <a:gd name="T14" fmla="*/ 6 w 13"/>
                  <a:gd name="T15" fmla="*/ 0 h 13"/>
                  <a:gd name="T16" fmla="*/ 10 w 13"/>
                  <a:gd name="T17" fmla="*/ 3 h 13"/>
                  <a:gd name="T18" fmla="*/ 13 w 13"/>
                  <a:gd name="T19" fmla="*/ 6 h 13"/>
                  <a:gd name="T20" fmla="*/ 13 w 13"/>
                  <a:gd name="T21" fmla="*/ 10 h 13"/>
                  <a:gd name="T22" fmla="*/ 7 w 13"/>
                  <a:gd name="T23" fmla="*/ 11 h 13"/>
                  <a:gd name="T24" fmla="*/ 0 w 13"/>
                  <a:gd name="T25" fmla="*/ 13 h 13"/>
                  <a:gd name="T26" fmla="*/ 2 w 13"/>
                  <a:gd name="T27" fmla="*/ 4 h 13"/>
                  <a:gd name="T28" fmla="*/ 3 w 13"/>
                  <a:gd name="T29" fmla="*/ 0 h 13"/>
                  <a:gd name="T30" fmla="*/ 6 w 13"/>
                  <a:gd name="T31" fmla="*/ 0 h 1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3" h="13">
                    <a:moveTo>
                      <a:pt x="13" y="9"/>
                    </a:moveTo>
                    <a:lnTo>
                      <a:pt x="9" y="4"/>
                    </a:lnTo>
                    <a:lnTo>
                      <a:pt x="5" y="0"/>
                    </a:lnTo>
                    <a:lnTo>
                      <a:pt x="3" y="6"/>
                    </a:lnTo>
                    <a:lnTo>
                      <a:pt x="2" y="11"/>
                    </a:lnTo>
                    <a:lnTo>
                      <a:pt x="7" y="10"/>
                    </a:lnTo>
                    <a:lnTo>
                      <a:pt x="13" y="9"/>
                    </a:lnTo>
                    <a:close/>
                    <a:moveTo>
                      <a:pt x="6" y="0"/>
                    </a:moveTo>
                    <a:lnTo>
                      <a:pt x="10" y="3"/>
                    </a:lnTo>
                    <a:lnTo>
                      <a:pt x="13" y="6"/>
                    </a:lnTo>
                    <a:lnTo>
                      <a:pt x="13" y="10"/>
                    </a:lnTo>
                    <a:lnTo>
                      <a:pt x="7" y="11"/>
                    </a:lnTo>
                    <a:lnTo>
                      <a:pt x="0" y="13"/>
                    </a:lnTo>
                    <a:lnTo>
                      <a:pt x="2" y="4"/>
                    </a:lnTo>
                    <a:lnTo>
                      <a:pt x="3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54" name="Freeform 154"/>
              <p:cNvSpPr>
                <a:spLocks/>
              </p:cNvSpPr>
              <p:nvPr/>
            </p:nvSpPr>
            <p:spPr bwMode="auto">
              <a:xfrm>
                <a:off x="620" y="2105"/>
                <a:ext cx="15" cy="14"/>
              </a:xfrm>
              <a:custGeom>
                <a:avLst/>
                <a:gdLst>
                  <a:gd name="T0" fmla="*/ 9 w 15"/>
                  <a:gd name="T1" fmla="*/ 13 h 14"/>
                  <a:gd name="T2" fmla="*/ 0 w 15"/>
                  <a:gd name="T3" fmla="*/ 14 h 14"/>
                  <a:gd name="T4" fmla="*/ 2 w 15"/>
                  <a:gd name="T5" fmla="*/ 4 h 14"/>
                  <a:gd name="T6" fmla="*/ 4 w 15"/>
                  <a:gd name="T7" fmla="*/ 0 h 14"/>
                  <a:gd name="T8" fmla="*/ 5 w 15"/>
                  <a:gd name="T9" fmla="*/ 0 h 14"/>
                  <a:gd name="T10" fmla="*/ 4 w 15"/>
                  <a:gd name="T11" fmla="*/ 4 h 14"/>
                  <a:gd name="T12" fmla="*/ 2 w 15"/>
                  <a:gd name="T13" fmla="*/ 13 h 14"/>
                  <a:gd name="T14" fmla="*/ 9 w 15"/>
                  <a:gd name="T15" fmla="*/ 11 h 14"/>
                  <a:gd name="T16" fmla="*/ 15 w 15"/>
                  <a:gd name="T17" fmla="*/ 10 h 14"/>
                  <a:gd name="T18" fmla="*/ 15 w 15"/>
                  <a:gd name="T19" fmla="*/ 11 h 14"/>
                  <a:gd name="T20" fmla="*/ 9 w 15"/>
                  <a:gd name="T21" fmla="*/ 13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5" h="14">
                    <a:moveTo>
                      <a:pt x="9" y="13"/>
                    </a:moveTo>
                    <a:lnTo>
                      <a:pt x="0" y="14"/>
                    </a:lnTo>
                    <a:lnTo>
                      <a:pt x="2" y="4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4" y="4"/>
                    </a:lnTo>
                    <a:lnTo>
                      <a:pt x="2" y="13"/>
                    </a:lnTo>
                    <a:lnTo>
                      <a:pt x="9" y="11"/>
                    </a:lnTo>
                    <a:lnTo>
                      <a:pt x="15" y="10"/>
                    </a:lnTo>
                    <a:lnTo>
                      <a:pt x="15" y="11"/>
                    </a:lnTo>
                    <a:lnTo>
                      <a:pt x="9" y="13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55" name="Freeform 155"/>
              <p:cNvSpPr>
                <a:spLocks/>
              </p:cNvSpPr>
              <p:nvPr/>
            </p:nvSpPr>
            <p:spPr bwMode="auto">
              <a:xfrm>
                <a:off x="583" y="2104"/>
                <a:ext cx="52" cy="70"/>
              </a:xfrm>
              <a:custGeom>
                <a:avLst/>
                <a:gdLst>
                  <a:gd name="T0" fmla="*/ 0 w 52"/>
                  <a:gd name="T1" fmla="*/ 70 h 70"/>
                  <a:gd name="T2" fmla="*/ 0 w 52"/>
                  <a:gd name="T3" fmla="*/ 0 h 70"/>
                  <a:gd name="T4" fmla="*/ 41 w 52"/>
                  <a:gd name="T5" fmla="*/ 0 h 70"/>
                  <a:gd name="T6" fmla="*/ 41 w 52"/>
                  <a:gd name="T7" fmla="*/ 1 h 70"/>
                  <a:gd name="T8" fmla="*/ 1 w 52"/>
                  <a:gd name="T9" fmla="*/ 1 h 70"/>
                  <a:gd name="T10" fmla="*/ 1 w 52"/>
                  <a:gd name="T11" fmla="*/ 69 h 70"/>
                  <a:gd name="T12" fmla="*/ 52 w 52"/>
                  <a:gd name="T13" fmla="*/ 69 h 70"/>
                  <a:gd name="T14" fmla="*/ 52 w 52"/>
                  <a:gd name="T15" fmla="*/ 70 h 70"/>
                  <a:gd name="T16" fmla="*/ 0 w 52"/>
                  <a:gd name="T17" fmla="*/ 70 h 7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2" h="70">
                    <a:moveTo>
                      <a:pt x="0" y="70"/>
                    </a:moveTo>
                    <a:lnTo>
                      <a:pt x="0" y="0"/>
                    </a:lnTo>
                    <a:lnTo>
                      <a:pt x="41" y="0"/>
                    </a:lnTo>
                    <a:lnTo>
                      <a:pt x="41" y="1"/>
                    </a:lnTo>
                    <a:lnTo>
                      <a:pt x="1" y="1"/>
                    </a:lnTo>
                    <a:lnTo>
                      <a:pt x="1" y="69"/>
                    </a:lnTo>
                    <a:lnTo>
                      <a:pt x="52" y="69"/>
                    </a:lnTo>
                    <a:lnTo>
                      <a:pt x="52" y="70"/>
                    </a:lnTo>
                    <a:lnTo>
                      <a:pt x="0" y="7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56" name="Freeform 156"/>
              <p:cNvSpPr>
                <a:spLocks/>
              </p:cNvSpPr>
              <p:nvPr/>
            </p:nvSpPr>
            <p:spPr bwMode="auto">
              <a:xfrm>
                <a:off x="582" y="2102"/>
                <a:ext cx="56" cy="73"/>
              </a:xfrm>
              <a:custGeom>
                <a:avLst/>
                <a:gdLst>
                  <a:gd name="T0" fmla="*/ 0 w 56"/>
                  <a:gd name="T1" fmla="*/ 73 h 73"/>
                  <a:gd name="T2" fmla="*/ 0 w 56"/>
                  <a:gd name="T3" fmla="*/ 0 h 73"/>
                  <a:gd name="T4" fmla="*/ 43 w 56"/>
                  <a:gd name="T5" fmla="*/ 0 h 73"/>
                  <a:gd name="T6" fmla="*/ 42 w 56"/>
                  <a:gd name="T7" fmla="*/ 2 h 73"/>
                  <a:gd name="T8" fmla="*/ 1 w 56"/>
                  <a:gd name="T9" fmla="*/ 2 h 73"/>
                  <a:gd name="T10" fmla="*/ 1 w 56"/>
                  <a:gd name="T11" fmla="*/ 72 h 73"/>
                  <a:gd name="T12" fmla="*/ 53 w 56"/>
                  <a:gd name="T13" fmla="*/ 72 h 73"/>
                  <a:gd name="T14" fmla="*/ 54 w 56"/>
                  <a:gd name="T15" fmla="*/ 72 h 73"/>
                  <a:gd name="T16" fmla="*/ 56 w 56"/>
                  <a:gd name="T17" fmla="*/ 72 h 73"/>
                  <a:gd name="T18" fmla="*/ 56 w 56"/>
                  <a:gd name="T19" fmla="*/ 73 h 73"/>
                  <a:gd name="T20" fmla="*/ 0 w 56"/>
                  <a:gd name="T21" fmla="*/ 73 h 7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6" h="73">
                    <a:moveTo>
                      <a:pt x="0" y="73"/>
                    </a:moveTo>
                    <a:lnTo>
                      <a:pt x="0" y="0"/>
                    </a:lnTo>
                    <a:lnTo>
                      <a:pt x="43" y="0"/>
                    </a:lnTo>
                    <a:lnTo>
                      <a:pt x="42" y="2"/>
                    </a:lnTo>
                    <a:lnTo>
                      <a:pt x="1" y="2"/>
                    </a:lnTo>
                    <a:lnTo>
                      <a:pt x="1" y="72"/>
                    </a:lnTo>
                    <a:lnTo>
                      <a:pt x="53" y="72"/>
                    </a:lnTo>
                    <a:lnTo>
                      <a:pt x="54" y="72"/>
                    </a:lnTo>
                    <a:lnTo>
                      <a:pt x="56" y="72"/>
                    </a:lnTo>
                    <a:lnTo>
                      <a:pt x="56" y="73"/>
                    </a:lnTo>
                    <a:lnTo>
                      <a:pt x="0" y="73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4457" name="Picture 157"/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2" y="2111"/>
                <a:ext cx="63" cy="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58" name="Rectangle 158"/>
              <p:cNvSpPr>
                <a:spLocks noChangeArrowheads="1"/>
              </p:cNvSpPr>
              <p:nvPr/>
            </p:nvSpPr>
            <p:spPr bwMode="auto">
              <a:xfrm>
                <a:off x="580" y="2118"/>
                <a:ext cx="58" cy="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600">
                    <a:solidFill>
                      <a:srgbClr val="FFFFFF"/>
                    </a:solidFill>
                    <a:latin typeface="Myriad Pro" panose="020B0503030403020204" pitchFamily="34" charset="0"/>
                  </a:rPr>
                  <a:t>w</a:t>
                </a: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pic>
            <p:nvPicPr>
              <p:cNvPr id="4459" name="Picture 159"/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9" y="2112"/>
                <a:ext cx="68" cy="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60" name="Rectangle 160"/>
              <p:cNvSpPr>
                <a:spLocks noChangeArrowheads="1"/>
              </p:cNvSpPr>
              <p:nvPr/>
            </p:nvSpPr>
            <p:spPr bwMode="auto">
              <a:xfrm>
                <a:off x="4122" y="2091"/>
                <a:ext cx="7" cy="94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461" name="Rectangle 161"/>
              <p:cNvSpPr>
                <a:spLocks noChangeArrowheads="1"/>
              </p:cNvSpPr>
              <p:nvPr/>
            </p:nvSpPr>
            <p:spPr bwMode="auto">
              <a:xfrm>
                <a:off x="4002" y="2091"/>
                <a:ext cx="8" cy="9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462" name="Freeform 162"/>
              <p:cNvSpPr>
                <a:spLocks/>
              </p:cNvSpPr>
              <p:nvPr/>
            </p:nvSpPr>
            <p:spPr bwMode="auto">
              <a:xfrm>
                <a:off x="5657" y="2126"/>
                <a:ext cx="41" cy="23"/>
              </a:xfrm>
              <a:custGeom>
                <a:avLst/>
                <a:gdLst>
                  <a:gd name="T0" fmla="*/ 22 w 41"/>
                  <a:gd name="T1" fmla="*/ 0 h 23"/>
                  <a:gd name="T2" fmla="*/ 41 w 41"/>
                  <a:gd name="T3" fmla="*/ 0 h 23"/>
                  <a:gd name="T4" fmla="*/ 31 w 41"/>
                  <a:gd name="T5" fmla="*/ 12 h 23"/>
                  <a:gd name="T6" fmla="*/ 22 w 41"/>
                  <a:gd name="T7" fmla="*/ 23 h 23"/>
                  <a:gd name="T8" fmla="*/ 12 w 41"/>
                  <a:gd name="T9" fmla="*/ 12 h 23"/>
                  <a:gd name="T10" fmla="*/ 0 w 41"/>
                  <a:gd name="T11" fmla="*/ 0 h 23"/>
                  <a:gd name="T12" fmla="*/ 22 w 41"/>
                  <a:gd name="T13" fmla="*/ 0 h 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23">
                    <a:moveTo>
                      <a:pt x="22" y="0"/>
                    </a:moveTo>
                    <a:lnTo>
                      <a:pt x="41" y="0"/>
                    </a:lnTo>
                    <a:lnTo>
                      <a:pt x="31" y="12"/>
                    </a:lnTo>
                    <a:lnTo>
                      <a:pt x="22" y="23"/>
                    </a:lnTo>
                    <a:lnTo>
                      <a:pt x="12" y="12"/>
                    </a:lnTo>
                    <a:lnTo>
                      <a:pt x="0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4463" name="Picture 163"/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" y="2250"/>
                <a:ext cx="110" cy="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64" name="Freeform 164"/>
              <p:cNvSpPr>
                <a:spLocks/>
              </p:cNvSpPr>
              <p:nvPr/>
            </p:nvSpPr>
            <p:spPr bwMode="auto">
              <a:xfrm>
                <a:off x="58" y="2261"/>
                <a:ext cx="90" cy="84"/>
              </a:xfrm>
              <a:custGeom>
                <a:avLst/>
                <a:gdLst>
                  <a:gd name="T0" fmla="*/ 45 w 90"/>
                  <a:gd name="T1" fmla="*/ 0 h 84"/>
                  <a:gd name="T2" fmla="*/ 59 w 90"/>
                  <a:gd name="T3" fmla="*/ 27 h 84"/>
                  <a:gd name="T4" fmla="*/ 90 w 90"/>
                  <a:gd name="T5" fmla="*/ 32 h 84"/>
                  <a:gd name="T6" fmla="*/ 67 w 90"/>
                  <a:gd name="T7" fmla="*/ 54 h 84"/>
                  <a:gd name="T8" fmla="*/ 71 w 90"/>
                  <a:gd name="T9" fmla="*/ 84 h 84"/>
                  <a:gd name="T10" fmla="*/ 45 w 90"/>
                  <a:gd name="T11" fmla="*/ 69 h 84"/>
                  <a:gd name="T12" fmla="*/ 16 w 90"/>
                  <a:gd name="T13" fmla="*/ 84 h 84"/>
                  <a:gd name="T14" fmla="*/ 22 w 90"/>
                  <a:gd name="T15" fmla="*/ 54 h 84"/>
                  <a:gd name="T16" fmla="*/ 0 w 90"/>
                  <a:gd name="T17" fmla="*/ 32 h 84"/>
                  <a:gd name="T18" fmla="*/ 31 w 90"/>
                  <a:gd name="T19" fmla="*/ 27 h 84"/>
                  <a:gd name="T20" fmla="*/ 45 w 90"/>
                  <a:gd name="T21" fmla="*/ 0 h 8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90" h="84">
                    <a:moveTo>
                      <a:pt x="45" y="0"/>
                    </a:moveTo>
                    <a:lnTo>
                      <a:pt x="59" y="27"/>
                    </a:lnTo>
                    <a:lnTo>
                      <a:pt x="90" y="32"/>
                    </a:lnTo>
                    <a:lnTo>
                      <a:pt x="67" y="54"/>
                    </a:lnTo>
                    <a:lnTo>
                      <a:pt x="71" y="84"/>
                    </a:lnTo>
                    <a:lnTo>
                      <a:pt x="45" y="69"/>
                    </a:lnTo>
                    <a:lnTo>
                      <a:pt x="16" y="84"/>
                    </a:lnTo>
                    <a:lnTo>
                      <a:pt x="22" y="54"/>
                    </a:lnTo>
                    <a:lnTo>
                      <a:pt x="0" y="32"/>
                    </a:lnTo>
                    <a:lnTo>
                      <a:pt x="31" y="27"/>
                    </a:lnTo>
                    <a:lnTo>
                      <a:pt x="45" y="0"/>
                    </a:lnTo>
                    <a:close/>
                  </a:path>
                </a:pathLst>
              </a:custGeom>
              <a:noFill/>
              <a:ln w="4">
                <a:solidFill>
                  <a:srgbClr val="C3996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65" name="Freeform 165"/>
              <p:cNvSpPr>
                <a:spLocks/>
              </p:cNvSpPr>
              <p:nvPr/>
            </p:nvSpPr>
            <p:spPr bwMode="auto">
              <a:xfrm>
                <a:off x="4739" y="2296"/>
                <a:ext cx="4" cy="4"/>
              </a:xfrm>
              <a:custGeom>
                <a:avLst/>
                <a:gdLst>
                  <a:gd name="T0" fmla="*/ 0 w 4"/>
                  <a:gd name="T1" fmla="*/ 0 h 4"/>
                  <a:gd name="T2" fmla="*/ 4 w 4"/>
                  <a:gd name="T3" fmla="*/ 4 h 4"/>
                  <a:gd name="T4" fmla="*/ 0 w 4"/>
                  <a:gd name="T5" fmla="*/ 4 h 4"/>
                  <a:gd name="T6" fmla="*/ 0 w 4"/>
                  <a:gd name="T7" fmla="*/ 0 h 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" h="4">
                    <a:moveTo>
                      <a:pt x="0" y="0"/>
                    </a:moveTo>
                    <a:lnTo>
                      <a:pt x="4" y="4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66" name="Freeform 166"/>
              <p:cNvSpPr>
                <a:spLocks/>
              </p:cNvSpPr>
              <p:nvPr/>
            </p:nvSpPr>
            <p:spPr bwMode="auto">
              <a:xfrm>
                <a:off x="4737" y="2295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1 h 1"/>
                  <a:gd name="T4" fmla="*/ 0 w 2"/>
                  <a:gd name="T5" fmla="*/ 0 h 1"/>
                  <a:gd name="T6" fmla="*/ 2 w 2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2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67" name="Rectangle 167"/>
              <p:cNvSpPr>
                <a:spLocks noChangeArrowheads="1"/>
              </p:cNvSpPr>
              <p:nvPr/>
            </p:nvSpPr>
            <p:spPr bwMode="auto">
              <a:xfrm>
                <a:off x="4737" y="2300"/>
                <a:ext cx="2" cy="2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468" name="Freeform 168"/>
              <p:cNvSpPr>
                <a:spLocks/>
              </p:cNvSpPr>
              <p:nvPr/>
            </p:nvSpPr>
            <p:spPr bwMode="auto">
              <a:xfrm>
                <a:off x="4730" y="2302"/>
                <a:ext cx="9" cy="42"/>
              </a:xfrm>
              <a:custGeom>
                <a:avLst/>
                <a:gdLst>
                  <a:gd name="T0" fmla="*/ 9 w 9"/>
                  <a:gd name="T1" fmla="*/ 0 h 42"/>
                  <a:gd name="T2" fmla="*/ 9 w 9"/>
                  <a:gd name="T3" fmla="*/ 39 h 42"/>
                  <a:gd name="T4" fmla="*/ 9 w 9"/>
                  <a:gd name="T5" fmla="*/ 42 h 42"/>
                  <a:gd name="T6" fmla="*/ 0 w 9"/>
                  <a:gd name="T7" fmla="*/ 42 h 42"/>
                  <a:gd name="T8" fmla="*/ 0 w 9"/>
                  <a:gd name="T9" fmla="*/ 39 h 42"/>
                  <a:gd name="T10" fmla="*/ 7 w 9"/>
                  <a:gd name="T11" fmla="*/ 39 h 42"/>
                  <a:gd name="T12" fmla="*/ 7 w 9"/>
                  <a:gd name="T13" fmla="*/ 38 h 42"/>
                  <a:gd name="T14" fmla="*/ 7 w 9"/>
                  <a:gd name="T15" fmla="*/ 0 h 42"/>
                  <a:gd name="T16" fmla="*/ 9 w 9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9" h="42">
                    <a:moveTo>
                      <a:pt x="9" y="0"/>
                    </a:moveTo>
                    <a:lnTo>
                      <a:pt x="9" y="39"/>
                    </a:lnTo>
                    <a:lnTo>
                      <a:pt x="9" y="42"/>
                    </a:lnTo>
                    <a:lnTo>
                      <a:pt x="0" y="42"/>
                    </a:lnTo>
                    <a:lnTo>
                      <a:pt x="0" y="39"/>
                    </a:lnTo>
                    <a:lnTo>
                      <a:pt x="7" y="39"/>
                    </a:lnTo>
                    <a:lnTo>
                      <a:pt x="7" y="38"/>
                    </a:lnTo>
                    <a:lnTo>
                      <a:pt x="7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69" name="Freeform 169"/>
              <p:cNvSpPr>
                <a:spLocks/>
              </p:cNvSpPr>
              <p:nvPr/>
            </p:nvSpPr>
            <p:spPr bwMode="auto">
              <a:xfrm>
                <a:off x="4734" y="2295"/>
                <a:ext cx="5" cy="5"/>
              </a:xfrm>
              <a:custGeom>
                <a:avLst/>
                <a:gdLst>
                  <a:gd name="T0" fmla="*/ 5 w 5"/>
                  <a:gd name="T1" fmla="*/ 1 h 5"/>
                  <a:gd name="T2" fmla="*/ 5 w 5"/>
                  <a:gd name="T3" fmla="*/ 5 h 5"/>
                  <a:gd name="T4" fmla="*/ 3 w 5"/>
                  <a:gd name="T5" fmla="*/ 5 h 5"/>
                  <a:gd name="T6" fmla="*/ 0 w 5"/>
                  <a:gd name="T7" fmla="*/ 0 h 5"/>
                  <a:gd name="T8" fmla="*/ 3 w 5"/>
                  <a:gd name="T9" fmla="*/ 0 h 5"/>
                  <a:gd name="T10" fmla="*/ 5 w 5"/>
                  <a:gd name="T11" fmla="*/ 1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" h="5">
                    <a:moveTo>
                      <a:pt x="5" y="1"/>
                    </a:moveTo>
                    <a:lnTo>
                      <a:pt x="5" y="5"/>
                    </a:lnTo>
                    <a:lnTo>
                      <a:pt x="3" y="5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5" y="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70" name="Freeform 170"/>
              <p:cNvSpPr>
                <a:spLocks/>
              </p:cNvSpPr>
              <p:nvPr/>
            </p:nvSpPr>
            <p:spPr bwMode="auto">
              <a:xfrm>
                <a:off x="4727" y="2312"/>
                <a:ext cx="3" cy="28"/>
              </a:xfrm>
              <a:custGeom>
                <a:avLst/>
                <a:gdLst>
                  <a:gd name="T0" fmla="*/ 3 w 3"/>
                  <a:gd name="T1" fmla="*/ 0 h 28"/>
                  <a:gd name="T2" fmla="*/ 3 w 3"/>
                  <a:gd name="T3" fmla="*/ 28 h 28"/>
                  <a:gd name="T4" fmla="*/ 0 w 3"/>
                  <a:gd name="T5" fmla="*/ 28 h 28"/>
                  <a:gd name="T6" fmla="*/ 0 w 3"/>
                  <a:gd name="T7" fmla="*/ 3 h 28"/>
                  <a:gd name="T8" fmla="*/ 0 w 3"/>
                  <a:gd name="T9" fmla="*/ 0 h 28"/>
                  <a:gd name="T10" fmla="*/ 3 w 3"/>
                  <a:gd name="T11" fmla="*/ 0 h 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28">
                    <a:moveTo>
                      <a:pt x="3" y="0"/>
                    </a:moveTo>
                    <a:lnTo>
                      <a:pt x="3" y="28"/>
                    </a:lnTo>
                    <a:lnTo>
                      <a:pt x="0" y="28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71" name="Rectangle 171"/>
              <p:cNvSpPr>
                <a:spLocks noChangeArrowheads="1"/>
              </p:cNvSpPr>
              <p:nvPr/>
            </p:nvSpPr>
            <p:spPr bwMode="auto">
              <a:xfrm>
                <a:off x="4727" y="2340"/>
                <a:ext cx="3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472" name="Rectangle 172"/>
              <p:cNvSpPr>
                <a:spLocks noChangeArrowheads="1"/>
              </p:cNvSpPr>
              <p:nvPr/>
            </p:nvSpPr>
            <p:spPr bwMode="auto">
              <a:xfrm>
                <a:off x="4716" y="2316"/>
                <a:ext cx="10" cy="24"/>
              </a:xfrm>
              <a:prstGeom prst="rect">
                <a:avLst/>
              </a:pr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473" name="Freeform 173"/>
              <p:cNvSpPr>
                <a:spLocks/>
              </p:cNvSpPr>
              <p:nvPr/>
            </p:nvSpPr>
            <p:spPr bwMode="auto">
              <a:xfrm>
                <a:off x="4713" y="2315"/>
                <a:ext cx="14" cy="25"/>
              </a:xfrm>
              <a:custGeom>
                <a:avLst/>
                <a:gdLst>
                  <a:gd name="T0" fmla="*/ 14 w 14"/>
                  <a:gd name="T1" fmla="*/ 0 h 25"/>
                  <a:gd name="T2" fmla="*/ 14 w 14"/>
                  <a:gd name="T3" fmla="*/ 25 h 25"/>
                  <a:gd name="T4" fmla="*/ 13 w 14"/>
                  <a:gd name="T5" fmla="*/ 25 h 25"/>
                  <a:gd name="T6" fmla="*/ 13 w 14"/>
                  <a:gd name="T7" fmla="*/ 1 h 25"/>
                  <a:gd name="T8" fmla="*/ 3 w 14"/>
                  <a:gd name="T9" fmla="*/ 1 h 25"/>
                  <a:gd name="T10" fmla="*/ 3 w 14"/>
                  <a:gd name="T11" fmla="*/ 25 h 25"/>
                  <a:gd name="T12" fmla="*/ 0 w 14"/>
                  <a:gd name="T13" fmla="*/ 25 h 25"/>
                  <a:gd name="T14" fmla="*/ 0 w 14"/>
                  <a:gd name="T15" fmla="*/ 0 h 25"/>
                  <a:gd name="T16" fmla="*/ 14 w 14"/>
                  <a:gd name="T17" fmla="*/ 0 h 2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4" h="25">
                    <a:moveTo>
                      <a:pt x="14" y="0"/>
                    </a:moveTo>
                    <a:lnTo>
                      <a:pt x="14" y="25"/>
                    </a:lnTo>
                    <a:lnTo>
                      <a:pt x="13" y="25"/>
                    </a:lnTo>
                    <a:lnTo>
                      <a:pt x="13" y="1"/>
                    </a:lnTo>
                    <a:lnTo>
                      <a:pt x="3" y="1"/>
                    </a:lnTo>
                    <a:lnTo>
                      <a:pt x="3" y="25"/>
                    </a:lnTo>
                    <a:lnTo>
                      <a:pt x="0" y="25"/>
                    </a:lnTo>
                    <a:lnTo>
                      <a:pt x="0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74" name="Freeform 174"/>
              <p:cNvSpPr>
                <a:spLocks/>
              </p:cNvSpPr>
              <p:nvPr/>
            </p:nvSpPr>
            <p:spPr bwMode="auto">
              <a:xfrm>
                <a:off x="4713" y="2340"/>
                <a:ext cx="14" cy="1"/>
              </a:xfrm>
              <a:custGeom>
                <a:avLst/>
                <a:gdLst>
                  <a:gd name="T0" fmla="*/ 14 w 14"/>
                  <a:gd name="T1" fmla="*/ 0 h 1"/>
                  <a:gd name="T2" fmla="*/ 14 w 14"/>
                  <a:gd name="T3" fmla="*/ 1 h 1"/>
                  <a:gd name="T4" fmla="*/ 0 w 14"/>
                  <a:gd name="T5" fmla="*/ 1 h 1"/>
                  <a:gd name="T6" fmla="*/ 0 w 14"/>
                  <a:gd name="T7" fmla="*/ 0 h 1"/>
                  <a:gd name="T8" fmla="*/ 3 w 14"/>
                  <a:gd name="T9" fmla="*/ 0 h 1"/>
                  <a:gd name="T10" fmla="*/ 13 w 14"/>
                  <a:gd name="T11" fmla="*/ 0 h 1"/>
                  <a:gd name="T12" fmla="*/ 14 w 14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4" h="1">
                    <a:moveTo>
                      <a:pt x="14" y="0"/>
                    </a:moveTo>
                    <a:lnTo>
                      <a:pt x="14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13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75" name="Freeform 175"/>
              <p:cNvSpPr>
                <a:spLocks/>
              </p:cNvSpPr>
              <p:nvPr/>
            </p:nvSpPr>
            <p:spPr bwMode="auto">
              <a:xfrm>
                <a:off x="4712" y="2312"/>
                <a:ext cx="15" cy="28"/>
              </a:xfrm>
              <a:custGeom>
                <a:avLst/>
                <a:gdLst>
                  <a:gd name="T0" fmla="*/ 15 w 15"/>
                  <a:gd name="T1" fmla="*/ 0 h 28"/>
                  <a:gd name="T2" fmla="*/ 15 w 15"/>
                  <a:gd name="T3" fmla="*/ 3 h 28"/>
                  <a:gd name="T4" fmla="*/ 1 w 15"/>
                  <a:gd name="T5" fmla="*/ 3 h 28"/>
                  <a:gd name="T6" fmla="*/ 1 w 15"/>
                  <a:gd name="T7" fmla="*/ 28 h 28"/>
                  <a:gd name="T8" fmla="*/ 0 w 15"/>
                  <a:gd name="T9" fmla="*/ 28 h 28"/>
                  <a:gd name="T10" fmla="*/ 0 w 15"/>
                  <a:gd name="T11" fmla="*/ 0 h 28"/>
                  <a:gd name="T12" fmla="*/ 15 w 15"/>
                  <a:gd name="T13" fmla="*/ 0 h 2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" h="28">
                    <a:moveTo>
                      <a:pt x="15" y="0"/>
                    </a:moveTo>
                    <a:lnTo>
                      <a:pt x="15" y="3"/>
                    </a:lnTo>
                    <a:lnTo>
                      <a:pt x="1" y="3"/>
                    </a:lnTo>
                    <a:lnTo>
                      <a:pt x="1" y="28"/>
                    </a:lnTo>
                    <a:lnTo>
                      <a:pt x="0" y="28"/>
                    </a:lnTo>
                    <a:lnTo>
                      <a:pt x="0" y="0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76" name="Rectangle 176"/>
              <p:cNvSpPr>
                <a:spLocks noChangeArrowheads="1"/>
              </p:cNvSpPr>
              <p:nvPr/>
            </p:nvSpPr>
            <p:spPr bwMode="auto">
              <a:xfrm>
                <a:off x="4712" y="2340"/>
                <a:ext cx="1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477" name="Freeform 177"/>
              <p:cNvSpPr>
                <a:spLocks/>
              </p:cNvSpPr>
              <p:nvPr/>
            </p:nvSpPr>
            <p:spPr bwMode="auto">
              <a:xfrm>
                <a:off x="4712" y="2341"/>
                <a:ext cx="18" cy="3"/>
              </a:xfrm>
              <a:custGeom>
                <a:avLst/>
                <a:gdLst>
                  <a:gd name="T0" fmla="*/ 18 w 18"/>
                  <a:gd name="T1" fmla="*/ 0 h 3"/>
                  <a:gd name="T2" fmla="*/ 18 w 18"/>
                  <a:gd name="T3" fmla="*/ 3 h 3"/>
                  <a:gd name="T4" fmla="*/ 0 w 18"/>
                  <a:gd name="T5" fmla="*/ 3 h 3"/>
                  <a:gd name="T6" fmla="*/ 0 w 18"/>
                  <a:gd name="T7" fmla="*/ 0 h 3"/>
                  <a:gd name="T8" fmla="*/ 1 w 18"/>
                  <a:gd name="T9" fmla="*/ 0 h 3"/>
                  <a:gd name="T10" fmla="*/ 15 w 18"/>
                  <a:gd name="T11" fmla="*/ 0 h 3"/>
                  <a:gd name="T12" fmla="*/ 18 w 18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8" h="3">
                    <a:moveTo>
                      <a:pt x="18" y="0"/>
                    </a:moveTo>
                    <a:lnTo>
                      <a:pt x="18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5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78" name="Rectangle 178"/>
              <p:cNvSpPr>
                <a:spLocks noChangeArrowheads="1"/>
              </p:cNvSpPr>
              <p:nvPr/>
            </p:nvSpPr>
            <p:spPr bwMode="auto">
              <a:xfrm>
                <a:off x="4688" y="2316"/>
                <a:ext cx="10" cy="8"/>
              </a:xfrm>
              <a:prstGeom prst="rect">
                <a:avLst/>
              </a:pr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479" name="Freeform 179"/>
              <p:cNvSpPr>
                <a:spLocks/>
              </p:cNvSpPr>
              <p:nvPr/>
            </p:nvSpPr>
            <p:spPr bwMode="auto">
              <a:xfrm>
                <a:off x="4692" y="2268"/>
                <a:ext cx="45" cy="27"/>
              </a:xfrm>
              <a:custGeom>
                <a:avLst/>
                <a:gdLst>
                  <a:gd name="T0" fmla="*/ 0 w 45"/>
                  <a:gd name="T1" fmla="*/ 13 h 27"/>
                  <a:gd name="T2" fmla="*/ 16 w 45"/>
                  <a:gd name="T3" fmla="*/ 0 h 27"/>
                  <a:gd name="T4" fmla="*/ 33 w 45"/>
                  <a:gd name="T5" fmla="*/ 16 h 27"/>
                  <a:gd name="T6" fmla="*/ 45 w 45"/>
                  <a:gd name="T7" fmla="*/ 27 h 27"/>
                  <a:gd name="T8" fmla="*/ 42 w 45"/>
                  <a:gd name="T9" fmla="*/ 27 h 27"/>
                  <a:gd name="T10" fmla="*/ 31 w 45"/>
                  <a:gd name="T11" fmla="*/ 17 h 27"/>
                  <a:gd name="T12" fmla="*/ 16 w 45"/>
                  <a:gd name="T13" fmla="*/ 3 h 27"/>
                  <a:gd name="T14" fmla="*/ 0 w 45"/>
                  <a:gd name="T15" fmla="*/ 17 h 27"/>
                  <a:gd name="T16" fmla="*/ 0 w 45"/>
                  <a:gd name="T17" fmla="*/ 13 h 2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5" h="27">
                    <a:moveTo>
                      <a:pt x="0" y="13"/>
                    </a:moveTo>
                    <a:lnTo>
                      <a:pt x="16" y="0"/>
                    </a:lnTo>
                    <a:lnTo>
                      <a:pt x="33" y="16"/>
                    </a:lnTo>
                    <a:lnTo>
                      <a:pt x="45" y="27"/>
                    </a:lnTo>
                    <a:lnTo>
                      <a:pt x="42" y="27"/>
                    </a:lnTo>
                    <a:lnTo>
                      <a:pt x="31" y="17"/>
                    </a:lnTo>
                    <a:lnTo>
                      <a:pt x="16" y="3"/>
                    </a:lnTo>
                    <a:lnTo>
                      <a:pt x="0" y="17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80" name="Freeform 180"/>
              <p:cNvSpPr>
                <a:spLocks/>
              </p:cNvSpPr>
              <p:nvPr/>
            </p:nvSpPr>
            <p:spPr bwMode="auto">
              <a:xfrm>
                <a:off x="4692" y="2265"/>
                <a:ext cx="56" cy="37"/>
              </a:xfrm>
              <a:custGeom>
                <a:avLst/>
                <a:gdLst>
                  <a:gd name="T0" fmla="*/ 0 w 56"/>
                  <a:gd name="T1" fmla="*/ 13 h 37"/>
                  <a:gd name="T2" fmla="*/ 14 w 56"/>
                  <a:gd name="T3" fmla="*/ 0 h 37"/>
                  <a:gd name="T4" fmla="*/ 16 w 56"/>
                  <a:gd name="T5" fmla="*/ 0 h 37"/>
                  <a:gd name="T6" fmla="*/ 34 w 56"/>
                  <a:gd name="T7" fmla="*/ 17 h 37"/>
                  <a:gd name="T8" fmla="*/ 56 w 56"/>
                  <a:gd name="T9" fmla="*/ 37 h 37"/>
                  <a:gd name="T10" fmla="*/ 47 w 56"/>
                  <a:gd name="T11" fmla="*/ 37 h 37"/>
                  <a:gd name="T12" fmla="*/ 47 w 56"/>
                  <a:gd name="T13" fmla="*/ 35 h 37"/>
                  <a:gd name="T14" fmla="*/ 51 w 56"/>
                  <a:gd name="T15" fmla="*/ 35 h 37"/>
                  <a:gd name="T16" fmla="*/ 47 w 56"/>
                  <a:gd name="T17" fmla="*/ 31 h 37"/>
                  <a:gd name="T18" fmla="*/ 47 w 56"/>
                  <a:gd name="T19" fmla="*/ 30 h 37"/>
                  <a:gd name="T20" fmla="*/ 45 w 56"/>
                  <a:gd name="T21" fmla="*/ 30 h 37"/>
                  <a:gd name="T22" fmla="*/ 33 w 56"/>
                  <a:gd name="T23" fmla="*/ 19 h 37"/>
                  <a:gd name="T24" fmla="*/ 16 w 56"/>
                  <a:gd name="T25" fmla="*/ 3 h 37"/>
                  <a:gd name="T26" fmla="*/ 0 w 56"/>
                  <a:gd name="T27" fmla="*/ 16 h 37"/>
                  <a:gd name="T28" fmla="*/ 0 w 56"/>
                  <a:gd name="T29" fmla="*/ 13 h 3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56" h="37">
                    <a:moveTo>
                      <a:pt x="0" y="13"/>
                    </a:moveTo>
                    <a:lnTo>
                      <a:pt x="14" y="0"/>
                    </a:lnTo>
                    <a:lnTo>
                      <a:pt x="16" y="0"/>
                    </a:lnTo>
                    <a:lnTo>
                      <a:pt x="34" y="17"/>
                    </a:lnTo>
                    <a:lnTo>
                      <a:pt x="56" y="37"/>
                    </a:lnTo>
                    <a:lnTo>
                      <a:pt x="47" y="37"/>
                    </a:lnTo>
                    <a:lnTo>
                      <a:pt x="47" y="35"/>
                    </a:lnTo>
                    <a:lnTo>
                      <a:pt x="51" y="35"/>
                    </a:lnTo>
                    <a:lnTo>
                      <a:pt x="47" y="31"/>
                    </a:lnTo>
                    <a:lnTo>
                      <a:pt x="47" y="30"/>
                    </a:lnTo>
                    <a:lnTo>
                      <a:pt x="45" y="30"/>
                    </a:lnTo>
                    <a:lnTo>
                      <a:pt x="33" y="19"/>
                    </a:lnTo>
                    <a:lnTo>
                      <a:pt x="16" y="3"/>
                    </a:lnTo>
                    <a:lnTo>
                      <a:pt x="0" y="16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81" name="Freeform 181"/>
              <p:cNvSpPr>
                <a:spLocks/>
              </p:cNvSpPr>
              <p:nvPr/>
            </p:nvSpPr>
            <p:spPr bwMode="auto">
              <a:xfrm>
                <a:off x="4691" y="2281"/>
                <a:ext cx="1" cy="5"/>
              </a:xfrm>
              <a:custGeom>
                <a:avLst/>
                <a:gdLst>
                  <a:gd name="T0" fmla="*/ 1 w 1"/>
                  <a:gd name="T1" fmla="*/ 0 h 5"/>
                  <a:gd name="T2" fmla="*/ 1 w 1"/>
                  <a:gd name="T3" fmla="*/ 4 h 5"/>
                  <a:gd name="T4" fmla="*/ 0 w 1"/>
                  <a:gd name="T5" fmla="*/ 4 h 5"/>
                  <a:gd name="T6" fmla="*/ 0 w 1"/>
                  <a:gd name="T7" fmla="*/ 5 h 5"/>
                  <a:gd name="T8" fmla="*/ 0 w 1"/>
                  <a:gd name="T9" fmla="*/ 3 h 5"/>
                  <a:gd name="T10" fmla="*/ 1 w 1"/>
                  <a:gd name="T11" fmla="*/ 0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" h="5">
                    <a:moveTo>
                      <a:pt x="1" y="0"/>
                    </a:moveTo>
                    <a:lnTo>
                      <a:pt x="1" y="4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82" name="Freeform 182"/>
              <p:cNvSpPr>
                <a:spLocks/>
              </p:cNvSpPr>
              <p:nvPr/>
            </p:nvSpPr>
            <p:spPr bwMode="auto">
              <a:xfrm>
                <a:off x="4691" y="2278"/>
                <a:ext cx="1" cy="6"/>
              </a:xfrm>
              <a:custGeom>
                <a:avLst/>
                <a:gdLst>
                  <a:gd name="T0" fmla="*/ 1 w 1"/>
                  <a:gd name="T1" fmla="*/ 0 h 6"/>
                  <a:gd name="T2" fmla="*/ 1 w 1"/>
                  <a:gd name="T3" fmla="*/ 3 h 6"/>
                  <a:gd name="T4" fmla="*/ 0 w 1"/>
                  <a:gd name="T5" fmla="*/ 6 h 6"/>
                  <a:gd name="T6" fmla="*/ 0 w 1"/>
                  <a:gd name="T7" fmla="*/ 3 h 6"/>
                  <a:gd name="T8" fmla="*/ 1 w 1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6">
                    <a:moveTo>
                      <a:pt x="1" y="0"/>
                    </a:moveTo>
                    <a:lnTo>
                      <a:pt x="1" y="3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83" name="Freeform 183"/>
              <p:cNvSpPr>
                <a:spLocks/>
              </p:cNvSpPr>
              <p:nvPr/>
            </p:nvSpPr>
            <p:spPr bwMode="auto">
              <a:xfrm>
                <a:off x="4688" y="2284"/>
                <a:ext cx="3" cy="4"/>
              </a:xfrm>
              <a:custGeom>
                <a:avLst/>
                <a:gdLst>
                  <a:gd name="T0" fmla="*/ 3 w 3"/>
                  <a:gd name="T1" fmla="*/ 0 h 4"/>
                  <a:gd name="T2" fmla="*/ 3 w 3"/>
                  <a:gd name="T3" fmla="*/ 2 h 4"/>
                  <a:gd name="T4" fmla="*/ 0 w 3"/>
                  <a:gd name="T5" fmla="*/ 4 h 4"/>
                  <a:gd name="T6" fmla="*/ 0 w 3"/>
                  <a:gd name="T7" fmla="*/ 1 h 4"/>
                  <a:gd name="T8" fmla="*/ 1 w 3"/>
                  <a:gd name="T9" fmla="*/ 0 h 4"/>
                  <a:gd name="T10" fmla="*/ 3 w 3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4">
                    <a:moveTo>
                      <a:pt x="3" y="0"/>
                    </a:moveTo>
                    <a:lnTo>
                      <a:pt x="3" y="2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84" name="Freeform 184"/>
              <p:cNvSpPr>
                <a:spLocks/>
              </p:cNvSpPr>
              <p:nvPr/>
            </p:nvSpPr>
            <p:spPr bwMode="auto">
              <a:xfrm>
                <a:off x="4688" y="2281"/>
                <a:ext cx="3" cy="4"/>
              </a:xfrm>
              <a:custGeom>
                <a:avLst/>
                <a:gdLst>
                  <a:gd name="T0" fmla="*/ 3 w 3"/>
                  <a:gd name="T1" fmla="*/ 0 h 4"/>
                  <a:gd name="T2" fmla="*/ 3 w 3"/>
                  <a:gd name="T3" fmla="*/ 3 h 4"/>
                  <a:gd name="T4" fmla="*/ 1 w 3"/>
                  <a:gd name="T5" fmla="*/ 3 h 4"/>
                  <a:gd name="T6" fmla="*/ 0 w 3"/>
                  <a:gd name="T7" fmla="*/ 4 h 4"/>
                  <a:gd name="T8" fmla="*/ 0 w 3"/>
                  <a:gd name="T9" fmla="*/ 1 h 4"/>
                  <a:gd name="T10" fmla="*/ 0 w 3"/>
                  <a:gd name="T11" fmla="*/ 1 h 4"/>
                  <a:gd name="T12" fmla="*/ 3 w 3"/>
                  <a:gd name="T13" fmla="*/ 0 h 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4">
                    <a:moveTo>
                      <a:pt x="3" y="0"/>
                    </a:moveTo>
                    <a:lnTo>
                      <a:pt x="3" y="3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85" name="Freeform 185"/>
              <p:cNvSpPr>
                <a:spLocks/>
              </p:cNvSpPr>
              <p:nvPr/>
            </p:nvSpPr>
            <p:spPr bwMode="auto">
              <a:xfrm>
                <a:off x="4682" y="2271"/>
                <a:ext cx="6" cy="17"/>
              </a:xfrm>
              <a:custGeom>
                <a:avLst/>
                <a:gdLst>
                  <a:gd name="T0" fmla="*/ 6 w 6"/>
                  <a:gd name="T1" fmla="*/ 0 h 17"/>
                  <a:gd name="T2" fmla="*/ 6 w 6"/>
                  <a:gd name="T3" fmla="*/ 11 h 17"/>
                  <a:gd name="T4" fmla="*/ 0 w 6"/>
                  <a:gd name="T5" fmla="*/ 17 h 17"/>
                  <a:gd name="T6" fmla="*/ 0 w 6"/>
                  <a:gd name="T7" fmla="*/ 0 h 17"/>
                  <a:gd name="T8" fmla="*/ 6 w 6"/>
                  <a:gd name="T9" fmla="*/ 0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7">
                    <a:moveTo>
                      <a:pt x="6" y="0"/>
                    </a:moveTo>
                    <a:lnTo>
                      <a:pt x="6" y="11"/>
                    </a:lnTo>
                    <a:lnTo>
                      <a:pt x="0" y="17"/>
                    </a:lnTo>
                    <a:lnTo>
                      <a:pt x="0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86" name="Freeform 186"/>
              <p:cNvSpPr>
                <a:spLocks/>
              </p:cNvSpPr>
              <p:nvPr/>
            </p:nvSpPr>
            <p:spPr bwMode="auto">
              <a:xfrm>
                <a:off x="4682" y="2285"/>
                <a:ext cx="6" cy="6"/>
              </a:xfrm>
              <a:custGeom>
                <a:avLst/>
                <a:gdLst>
                  <a:gd name="T0" fmla="*/ 6 w 6"/>
                  <a:gd name="T1" fmla="*/ 0 h 6"/>
                  <a:gd name="T2" fmla="*/ 6 w 6"/>
                  <a:gd name="T3" fmla="*/ 3 h 6"/>
                  <a:gd name="T4" fmla="*/ 5 w 6"/>
                  <a:gd name="T5" fmla="*/ 6 h 6"/>
                  <a:gd name="T6" fmla="*/ 0 w 6"/>
                  <a:gd name="T7" fmla="*/ 6 h 6"/>
                  <a:gd name="T8" fmla="*/ 6 w 6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0"/>
                    </a:moveTo>
                    <a:lnTo>
                      <a:pt x="6" y="3"/>
                    </a:lnTo>
                    <a:lnTo>
                      <a:pt x="5" y="6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87" name="Freeform 187"/>
              <p:cNvSpPr>
                <a:spLocks noEditPoints="1"/>
              </p:cNvSpPr>
              <p:nvPr/>
            </p:nvSpPr>
            <p:spPr bwMode="auto">
              <a:xfrm>
                <a:off x="4685" y="2315"/>
                <a:ext cx="16" cy="12"/>
              </a:xfrm>
              <a:custGeom>
                <a:avLst/>
                <a:gdLst>
                  <a:gd name="T0" fmla="*/ 0 w 16"/>
                  <a:gd name="T1" fmla="*/ 0 h 12"/>
                  <a:gd name="T2" fmla="*/ 16 w 16"/>
                  <a:gd name="T3" fmla="*/ 0 h 12"/>
                  <a:gd name="T4" fmla="*/ 16 w 16"/>
                  <a:gd name="T5" fmla="*/ 12 h 12"/>
                  <a:gd name="T6" fmla="*/ 16 w 16"/>
                  <a:gd name="T7" fmla="*/ 12 h 12"/>
                  <a:gd name="T8" fmla="*/ 0 w 16"/>
                  <a:gd name="T9" fmla="*/ 12 h 12"/>
                  <a:gd name="T10" fmla="*/ 0 w 16"/>
                  <a:gd name="T11" fmla="*/ 0 h 12"/>
                  <a:gd name="T12" fmla="*/ 13 w 16"/>
                  <a:gd name="T13" fmla="*/ 1 h 12"/>
                  <a:gd name="T14" fmla="*/ 3 w 16"/>
                  <a:gd name="T15" fmla="*/ 1 h 12"/>
                  <a:gd name="T16" fmla="*/ 3 w 16"/>
                  <a:gd name="T17" fmla="*/ 9 h 12"/>
                  <a:gd name="T18" fmla="*/ 13 w 16"/>
                  <a:gd name="T19" fmla="*/ 9 h 12"/>
                  <a:gd name="T20" fmla="*/ 13 w 16"/>
                  <a:gd name="T21" fmla="*/ 1 h 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6" h="12">
                    <a:moveTo>
                      <a:pt x="0" y="0"/>
                    </a:moveTo>
                    <a:lnTo>
                      <a:pt x="16" y="0"/>
                    </a:lnTo>
                    <a:lnTo>
                      <a:pt x="16" y="12"/>
                    </a:lnTo>
                    <a:lnTo>
                      <a:pt x="0" y="12"/>
                    </a:lnTo>
                    <a:lnTo>
                      <a:pt x="0" y="0"/>
                    </a:lnTo>
                    <a:close/>
                    <a:moveTo>
                      <a:pt x="13" y="1"/>
                    </a:moveTo>
                    <a:lnTo>
                      <a:pt x="3" y="1"/>
                    </a:lnTo>
                    <a:lnTo>
                      <a:pt x="3" y="9"/>
                    </a:lnTo>
                    <a:lnTo>
                      <a:pt x="13" y="9"/>
                    </a:lnTo>
                    <a:lnTo>
                      <a:pt x="13" y="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88" name="Freeform 188"/>
              <p:cNvSpPr>
                <a:spLocks noEditPoints="1"/>
              </p:cNvSpPr>
              <p:nvPr/>
            </p:nvSpPr>
            <p:spPr bwMode="auto">
              <a:xfrm>
                <a:off x="4684" y="2312"/>
                <a:ext cx="20" cy="17"/>
              </a:xfrm>
              <a:custGeom>
                <a:avLst/>
                <a:gdLst>
                  <a:gd name="T0" fmla="*/ 0 w 20"/>
                  <a:gd name="T1" fmla="*/ 0 h 17"/>
                  <a:gd name="T2" fmla="*/ 20 w 20"/>
                  <a:gd name="T3" fmla="*/ 0 h 17"/>
                  <a:gd name="T4" fmla="*/ 20 w 20"/>
                  <a:gd name="T5" fmla="*/ 15 h 17"/>
                  <a:gd name="T6" fmla="*/ 20 w 20"/>
                  <a:gd name="T7" fmla="*/ 17 h 17"/>
                  <a:gd name="T8" fmla="*/ 0 w 20"/>
                  <a:gd name="T9" fmla="*/ 17 h 17"/>
                  <a:gd name="T10" fmla="*/ 0 w 20"/>
                  <a:gd name="T11" fmla="*/ 0 h 17"/>
                  <a:gd name="T12" fmla="*/ 1 w 20"/>
                  <a:gd name="T13" fmla="*/ 15 h 17"/>
                  <a:gd name="T14" fmla="*/ 17 w 20"/>
                  <a:gd name="T15" fmla="*/ 15 h 17"/>
                  <a:gd name="T16" fmla="*/ 17 w 20"/>
                  <a:gd name="T17" fmla="*/ 15 h 17"/>
                  <a:gd name="T18" fmla="*/ 17 w 20"/>
                  <a:gd name="T19" fmla="*/ 3 h 17"/>
                  <a:gd name="T20" fmla="*/ 1 w 20"/>
                  <a:gd name="T21" fmla="*/ 3 h 17"/>
                  <a:gd name="T22" fmla="*/ 1 w 20"/>
                  <a:gd name="T23" fmla="*/ 15 h 1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0" h="17">
                    <a:moveTo>
                      <a:pt x="0" y="0"/>
                    </a:moveTo>
                    <a:lnTo>
                      <a:pt x="20" y="0"/>
                    </a:lnTo>
                    <a:lnTo>
                      <a:pt x="20" y="15"/>
                    </a:lnTo>
                    <a:lnTo>
                      <a:pt x="20" y="17"/>
                    </a:lnTo>
                    <a:lnTo>
                      <a:pt x="0" y="17"/>
                    </a:lnTo>
                    <a:lnTo>
                      <a:pt x="0" y="0"/>
                    </a:lnTo>
                    <a:close/>
                    <a:moveTo>
                      <a:pt x="1" y="15"/>
                    </a:moveTo>
                    <a:lnTo>
                      <a:pt x="17" y="15"/>
                    </a:lnTo>
                    <a:lnTo>
                      <a:pt x="17" y="3"/>
                    </a:lnTo>
                    <a:lnTo>
                      <a:pt x="1" y="3"/>
                    </a:lnTo>
                    <a:lnTo>
                      <a:pt x="1" y="15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89" name="Freeform 189"/>
              <p:cNvSpPr>
                <a:spLocks/>
              </p:cNvSpPr>
              <p:nvPr/>
            </p:nvSpPr>
            <p:spPr bwMode="auto">
              <a:xfrm>
                <a:off x="4682" y="2282"/>
                <a:ext cx="6" cy="9"/>
              </a:xfrm>
              <a:custGeom>
                <a:avLst/>
                <a:gdLst>
                  <a:gd name="T0" fmla="*/ 6 w 6"/>
                  <a:gd name="T1" fmla="*/ 0 h 9"/>
                  <a:gd name="T2" fmla="*/ 6 w 6"/>
                  <a:gd name="T3" fmla="*/ 3 h 9"/>
                  <a:gd name="T4" fmla="*/ 0 w 6"/>
                  <a:gd name="T5" fmla="*/ 9 h 9"/>
                  <a:gd name="T6" fmla="*/ 0 w 6"/>
                  <a:gd name="T7" fmla="*/ 9 h 9"/>
                  <a:gd name="T8" fmla="*/ 0 w 6"/>
                  <a:gd name="T9" fmla="*/ 6 h 9"/>
                  <a:gd name="T10" fmla="*/ 6 w 6"/>
                  <a:gd name="T11" fmla="*/ 0 h 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" h="9">
                    <a:moveTo>
                      <a:pt x="6" y="0"/>
                    </a:moveTo>
                    <a:lnTo>
                      <a:pt x="6" y="3"/>
                    </a:lnTo>
                    <a:lnTo>
                      <a:pt x="0" y="9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90" name="Freeform 190"/>
              <p:cNvSpPr>
                <a:spLocks/>
              </p:cNvSpPr>
              <p:nvPr/>
            </p:nvSpPr>
            <p:spPr bwMode="auto">
              <a:xfrm>
                <a:off x="4681" y="2291"/>
                <a:ext cx="6" cy="1"/>
              </a:xfrm>
              <a:custGeom>
                <a:avLst/>
                <a:gdLst>
                  <a:gd name="T0" fmla="*/ 3 w 6"/>
                  <a:gd name="T1" fmla="*/ 1 h 1"/>
                  <a:gd name="T2" fmla="*/ 0 w 6"/>
                  <a:gd name="T3" fmla="*/ 1 h 1"/>
                  <a:gd name="T4" fmla="*/ 0 w 6"/>
                  <a:gd name="T5" fmla="*/ 1 h 1"/>
                  <a:gd name="T6" fmla="*/ 1 w 6"/>
                  <a:gd name="T7" fmla="*/ 0 h 1"/>
                  <a:gd name="T8" fmla="*/ 6 w 6"/>
                  <a:gd name="T9" fmla="*/ 0 h 1"/>
                  <a:gd name="T10" fmla="*/ 3 w 6"/>
                  <a:gd name="T11" fmla="*/ 1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" h="1">
                    <a:moveTo>
                      <a:pt x="3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6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4491" name="Picture 191"/>
              <p:cNvPicPr>
                <a:picLocks noChangeAspect="1" noChangeArrowheads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71" y="2264"/>
                <a:ext cx="72" cy="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92" name="Freeform 192"/>
              <p:cNvSpPr>
                <a:spLocks/>
              </p:cNvSpPr>
              <p:nvPr/>
            </p:nvSpPr>
            <p:spPr bwMode="auto">
              <a:xfrm>
                <a:off x="4681" y="2288"/>
                <a:ext cx="1" cy="4"/>
              </a:xfrm>
              <a:custGeom>
                <a:avLst/>
                <a:gdLst>
                  <a:gd name="T0" fmla="*/ 0 w 1"/>
                  <a:gd name="T1" fmla="*/ 1 h 4"/>
                  <a:gd name="T2" fmla="*/ 1 w 1"/>
                  <a:gd name="T3" fmla="*/ 0 h 4"/>
                  <a:gd name="T4" fmla="*/ 1 w 1"/>
                  <a:gd name="T5" fmla="*/ 3 h 4"/>
                  <a:gd name="T6" fmla="*/ 1 w 1"/>
                  <a:gd name="T7" fmla="*/ 3 h 4"/>
                  <a:gd name="T8" fmla="*/ 0 w 1"/>
                  <a:gd name="T9" fmla="*/ 4 h 4"/>
                  <a:gd name="T10" fmla="*/ 0 w 1"/>
                  <a:gd name="T11" fmla="*/ 1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" h="4">
                    <a:moveTo>
                      <a:pt x="0" y="1"/>
                    </a:moveTo>
                    <a:lnTo>
                      <a:pt x="1" y="0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93" name="Freeform 193"/>
              <p:cNvSpPr>
                <a:spLocks/>
              </p:cNvSpPr>
              <p:nvPr/>
            </p:nvSpPr>
            <p:spPr bwMode="auto">
              <a:xfrm>
                <a:off x="4681" y="2268"/>
                <a:ext cx="10" cy="21"/>
              </a:xfrm>
              <a:custGeom>
                <a:avLst/>
                <a:gdLst>
                  <a:gd name="T0" fmla="*/ 0 w 10"/>
                  <a:gd name="T1" fmla="*/ 0 h 21"/>
                  <a:gd name="T2" fmla="*/ 10 w 10"/>
                  <a:gd name="T3" fmla="*/ 0 h 21"/>
                  <a:gd name="T4" fmla="*/ 10 w 10"/>
                  <a:gd name="T5" fmla="*/ 13 h 21"/>
                  <a:gd name="T6" fmla="*/ 7 w 10"/>
                  <a:gd name="T7" fmla="*/ 14 h 21"/>
                  <a:gd name="T8" fmla="*/ 7 w 10"/>
                  <a:gd name="T9" fmla="*/ 14 h 21"/>
                  <a:gd name="T10" fmla="*/ 7 w 10"/>
                  <a:gd name="T11" fmla="*/ 3 h 21"/>
                  <a:gd name="T12" fmla="*/ 1 w 10"/>
                  <a:gd name="T13" fmla="*/ 3 h 21"/>
                  <a:gd name="T14" fmla="*/ 1 w 10"/>
                  <a:gd name="T15" fmla="*/ 20 h 21"/>
                  <a:gd name="T16" fmla="*/ 0 w 10"/>
                  <a:gd name="T17" fmla="*/ 21 h 21"/>
                  <a:gd name="T18" fmla="*/ 0 w 10"/>
                  <a:gd name="T19" fmla="*/ 0 h 2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0" h="21">
                    <a:moveTo>
                      <a:pt x="0" y="0"/>
                    </a:moveTo>
                    <a:lnTo>
                      <a:pt x="10" y="0"/>
                    </a:lnTo>
                    <a:lnTo>
                      <a:pt x="10" y="13"/>
                    </a:lnTo>
                    <a:lnTo>
                      <a:pt x="7" y="14"/>
                    </a:lnTo>
                    <a:lnTo>
                      <a:pt x="7" y="3"/>
                    </a:lnTo>
                    <a:lnTo>
                      <a:pt x="1" y="3"/>
                    </a:lnTo>
                    <a:lnTo>
                      <a:pt x="1" y="20"/>
                    </a:lnTo>
                    <a:lnTo>
                      <a:pt x="0" y="2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94" name="Freeform 194"/>
              <p:cNvSpPr>
                <a:spLocks/>
              </p:cNvSpPr>
              <p:nvPr/>
            </p:nvSpPr>
            <p:spPr bwMode="auto">
              <a:xfrm>
                <a:off x="4678" y="2292"/>
                <a:ext cx="6" cy="3"/>
              </a:xfrm>
              <a:custGeom>
                <a:avLst/>
                <a:gdLst>
                  <a:gd name="T0" fmla="*/ 6 w 6"/>
                  <a:gd name="T1" fmla="*/ 0 h 3"/>
                  <a:gd name="T2" fmla="*/ 3 w 6"/>
                  <a:gd name="T3" fmla="*/ 3 h 3"/>
                  <a:gd name="T4" fmla="*/ 0 w 6"/>
                  <a:gd name="T5" fmla="*/ 3 h 3"/>
                  <a:gd name="T6" fmla="*/ 0 w 6"/>
                  <a:gd name="T7" fmla="*/ 3 h 3"/>
                  <a:gd name="T8" fmla="*/ 3 w 6"/>
                  <a:gd name="T9" fmla="*/ 0 h 3"/>
                  <a:gd name="T10" fmla="*/ 3 w 6"/>
                  <a:gd name="T11" fmla="*/ 0 h 3"/>
                  <a:gd name="T12" fmla="*/ 6 w 6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3">
                    <a:moveTo>
                      <a:pt x="6" y="0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3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95" name="Freeform 195"/>
              <p:cNvSpPr>
                <a:spLocks/>
              </p:cNvSpPr>
              <p:nvPr/>
            </p:nvSpPr>
            <p:spPr bwMode="auto">
              <a:xfrm>
                <a:off x="4678" y="2267"/>
                <a:ext cx="14" cy="24"/>
              </a:xfrm>
              <a:custGeom>
                <a:avLst/>
                <a:gdLst>
                  <a:gd name="T0" fmla="*/ 3 w 14"/>
                  <a:gd name="T1" fmla="*/ 1 h 24"/>
                  <a:gd name="T2" fmla="*/ 3 w 14"/>
                  <a:gd name="T3" fmla="*/ 22 h 24"/>
                  <a:gd name="T4" fmla="*/ 0 w 14"/>
                  <a:gd name="T5" fmla="*/ 24 h 24"/>
                  <a:gd name="T6" fmla="*/ 0 w 14"/>
                  <a:gd name="T7" fmla="*/ 0 h 24"/>
                  <a:gd name="T8" fmla="*/ 14 w 14"/>
                  <a:gd name="T9" fmla="*/ 0 h 24"/>
                  <a:gd name="T10" fmla="*/ 14 w 14"/>
                  <a:gd name="T11" fmla="*/ 11 h 24"/>
                  <a:gd name="T12" fmla="*/ 13 w 14"/>
                  <a:gd name="T13" fmla="*/ 14 h 24"/>
                  <a:gd name="T14" fmla="*/ 13 w 14"/>
                  <a:gd name="T15" fmla="*/ 1 h 24"/>
                  <a:gd name="T16" fmla="*/ 3 w 14"/>
                  <a:gd name="T17" fmla="*/ 1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4" h="24">
                    <a:moveTo>
                      <a:pt x="3" y="1"/>
                    </a:moveTo>
                    <a:lnTo>
                      <a:pt x="3" y="22"/>
                    </a:lnTo>
                    <a:lnTo>
                      <a:pt x="0" y="24"/>
                    </a:lnTo>
                    <a:lnTo>
                      <a:pt x="0" y="0"/>
                    </a:lnTo>
                    <a:lnTo>
                      <a:pt x="14" y="0"/>
                    </a:lnTo>
                    <a:lnTo>
                      <a:pt x="14" y="11"/>
                    </a:lnTo>
                    <a:lnTo>
                      <a:pt x="13" y="14"/>
                    </a:lnTo>
                    <a:lnTo>
                      <a:pt x="13" y="1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000A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96" name="Freeform 196"/>
              <p:cNvSpPr>
                <a:spLocks/>
              </p:cNvSpPr>
              <p:nvPr/>
            </p:nvSpPr>
            <p:spPr bwMode="auto">
              <a:xfrm>
                <a:off x="4678" y="2289"/>
                <a:ext cx="3" cy="6"/>
              </a:xfrm>
              <a:custGeom>
                <a:avLst/>
                <a:gdLst>
                  <a:gd name="T0" fmla="*/ 3 w 3"/>
                  <a:gd name="T1" fmla="*/ 3 h 6"/>
                  <a:gd name="T2" fmla="*/ 0 w 3"/>
                  <a:gd name="T3" fmla="*/ 6 h 6"/>
                  <a:gd name="T4" fmla="*/ 0 w 3"/>
                  <a:gd name="T5" fmla="*/ 2 h 6"/>
                  <a:gd name="T6" fmla="*/ 3 w 3"/>
                  <a:gd name="T7" fmla="*/ 0 h 6"/>
                  <a:gd name="T8" fmla="*/ 3 w 3"/>
                  <a:gd name="T9" fmla="*/ 3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6">
                    <a:moveTo>
                      <a:pt x="3" y="3"/>
                    </a:moveTo>
                    <a:lnTo>
                      <a:pt x="0" y="6"/>
                    </a:lnTo>
                    <a:lnTo>
                      <a:pt x="0" y="2"/>
                    </a:lnTo>
                    <a:lnTo>
                      <a:pt x="3" y="0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97" name="Freeform 197"/>
              <p:cNvSpPr>
                <a:spLocks/>
              </p:cNvSpPr>
              <p:nvPr/>
            </p:nvSpPr>
            <p:spPr bwMode="auto">
              <a:xfrm>
                <a:off x="4677" y="2295"/>
                <a:ext cx="4" cy="0"/>
              </a:xfrm>
              <a:custGeom>
                <a:avLst/>
                <a:gdLst>
                  <a:gd name="T0" fmla="*/ 1 w 4"/>
                  <a:gd name="T1" fmla="*/ 4 w 4"/>
                  <a:gd name="T2" fmla="*/ 4 w 4"/>
                  <a:gd name="T3" fmla="*/ 0 w 4"/>
                  <a:gd name="T4" fmla="*/ 1 w 4"/>
                  <a:gd name="T5" fmla="*/ 1 w 4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T0" y="0"/>
                  </a:cxn>
                  <a:cxn ang="T7">
                    <a:pos x="T1" y="0"/>
                  </a:cxn>
                  <a:cxn ang="T8">
                    <a:pos x="T2" y="0"/>
                  </a:cxn>
                  <a:cxn ang="T9">
                    <a:pos x="T3" y="0"/>
                  </a:cxn>
                  <a:cxn ang="T10">
                    <a:pos x="T4" y="0"/>
                  </a:cxn>
                  <a:cxn ang="T11">
                    <a:pos x="T5" y="0"/>
                  </a:cxn>
                </a:cxnLst>
                <a:rect l="0" t="0" r="r" b="b"/>
                <a:pathLst>
                  <a:path w="4">
                    <a:moveTo>
                      <a:pt x="1" y="0"/>
                    </a:moveTo>
                    <a:lnTo>
                      <a:pt x="4" y="0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98" name="Rectangle 198"/>
              <p:cNvSpPr>
                <a:spLocks noChangeArrowheads="1"/>
              </p:cNvSpPr>
              <p:nvPr/>
            </p:nvSpPr>
            <p:spPr bwMode="auto">
              <a:xfrm>
                <a:off x="4675" y="2300"/>
                <a:ext cx="3" cy="2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499" name="Freeform 199"/>
              <p:cNvSpPr>
                <a:spLocks/>
              </p:cNvSpPr>
              <p:nvPr/>
            </p:nvSpPr>
            <p:spPr bwMode="auto">
              <a:xfrm>
                <a:off x="4675" y="2302"/>
                <a:ext cx="37" cy="42"/>
              </a:xfrm>
              <a:custGeom>
                <a:avLst/>
                <a:gdLst>
                  <a:gd name="T0" fmla="*/ 0 w 37"/>
                  <a:gd name="T1" fmla="*/ 0 h 42"/>
                  <a:gd name="T2" fmla="*/ 3 w 37"/>
                  <a:gd name="T3" fmla="*/ 0 h 42"/>
                  <a:gd name="T4" fmla="*/ 3 w 37"/>
                  <a:gd name="T5" fmla="*/ 39 h 42"/>
                  <a:gd name="T6" fmla="*/ 37 w 37"/>
                  <a:gd name="T7" fmla="*/ 39 h 42"/>
                  <a:gd name="T8" fmla="*/ 37 w 37"/>
                  <a:gd name="T9" fmla="*/ 42 h 42"/>
                  <a:gd name="T10" fmla="*/ 0 w 37"/>
                  <a:gd name="T11" fmla="*/ 42 h 42"/>
                  <a:gd name="T12" fmla="*/ 0 w 37"/>
                  <a:gd name="T13" fmla="*/ 0 h 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7" h="42">
                    <a:moveTo>
                      <a:pt x="0" y="0"/>
                    </a:moveTo>
                    <a:lnTo>
                      <a:pt x="3" y="0"/>
                    </a:lnTo>
                    <a:lnTo>
                      <a:pt x="3" y="39"/>
                    </a:lnTo>
                    <a:lnTo>
                      <a:pt x="37" y="39"/>
                    </a:lnTo>
                    <a:lnTo>
                      <a:pt x="37" y="42"/>
                    </a:lnTo>
                    <a:lnTo>
                      <a:pt x="0" y="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0" name="Freeform 200"/>
              <p:cNvSpPr>
                <a:spLocks/>
              </p:cNvSpPr>
              <p:nvPr/>
            </p:nvSpPr>
            <p:spPr bwMode="auto">
              <a:xfrm>
                <a:off x="4675" y="2295"/>
                <a:ext cx="6" cy="5"/>
              </a:xfrm>
              <a:custGeom>
                <a:avLst/>
                <a:gdLst>
                  <a:gd name="T0" fmla="*/ 3 w 6"/>
                  <a:gd name="T1" fmla="*/ 5 h 5"/>
                  <a:gd name="T2" fmla="*/ 0 w 6"/>
                  <a:gd name="T3" fmla="*/ 5 h 5"/>
                  <a:gd name="T4" fmla="*/ 0 w 6"/>
                  <a:gd name="T5" fmla="*/ 3 h 5"/>
                  <a:gd name="T6" fmla="*/ 2 w 6"/>
                  <a:gd name="T7" fmla="*/ 0 h 5"/>
                  <a:gd name="T8" fmla="*/ 6 w 6"/>
                  <a:gd name="T9" fmla="*/ 0 h 5"/>
                  <a:gd name="T10" fmla="*/ 3 w 6"/>
                  <a:gd name="T11" fmla="*/ 5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" h="5">
                    <a:moveTo>
                      <a:pt x="3" y="5"/>
                    </a:moveTo>
                    <a:lnTo>
                      <a:pt x="0" y="5"/>
                    </a:lnTo>
                    <a:lnTo>
                      <a:pt x="0" y="3"/>
                    </a:lnTo>
                    <a:lnTo>
                      <a:pt x="2" y="0"/>
                    </a:lnTo>
                    <a:lnTo>
                      <a:pt x="6" y="0"/>
                    </a:lnTo>
                    <a:lnTo>
                      <a:pt x="3" y="5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1" name="Freeform 201"/>
              <p:cNvSpPr>
                <a:spLocks/>
              </p:cNvSpPr>
              <p:nvPr/>
            </p:nvSpPr>
            <p:spPr bwMode="auto">
              <a:xfrm>
                <a:off x="4675" y="2295"/>
                <a:ext cx="2" cy="3"/>
              </a:xfrm>
              <a:custGeom>
                <a:avLst/>
                <a:gdLst>
                  <a:gd name="T0" fmla="*/ 0 w 2"/>
                  <a:gd name="T1" fmla="*/ 0 h 3"/>
                  <a:gd name="T2" fmla="*/ 2 w 2"/>
                  <a:gd name="T3" fmla="*/ 0 h 3"/>
                  <a:gd name="T4" fmla="*/ 0 w 2"/>
                  <a:gd name="T5" fmla="*/ 3 h 3"/>
                  <a:gd name="T6" fmla="*/ 0 w 2"/>
                  <a:gd name="T7" fmla="*/ 0 h 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3">
                    <a:moveTo>
                      <a:pt x="0" y="0"/>
                    </a:moveTo>
                    <a:lnTo>
                      <a:pt x="2" y="0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2" name="Freeform 202"/>
              <p:cNvSpPr>
                <a:spLocks/>
              </p:cNvSpPr>
              <p:nvPr/>
            </p:nvSpPr>
            <p:spPr bwMode="auto">
              <a:xfrm>
                <a:off x="4673" y="2298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2 w 2"/>
                  <a:gd name="T3" fmla="*/ 0 h 2"/>
                  <a:gd name="T4" fmla="*/ 2 w 2"/>
                  <a:gd name="T5" fmla="*/ 2 h 2"/>
                  <a:gd name="T6" fmla="*/ 0 w 2"/>
                  <a:gd name="T7" fmla="*/ 2 h 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3" name="Freeform 203"/>
              <p:cNvSpPr>
                <a:spLocks/>
              </p:cNvSpPr>
              <p:nvPr/>
            </p:nvSpPr>
            <p:spPr bwMode="auto">
              <a:xfrm>
                <a:off x="4667" y="2291"/>
                <a:ext cx="11" cy="11"/>
              </a:xfrm>
              <a:custGeom>
                <a:avLst/>
                <a:gdLst>
                  <a:gd name="T0" fmla="*/ 0 w 11"/>
                  <a:gd name="T1" fmla="*/ 11 h 11"/>
                  <a:gd name="T2" fmla="*/ 11 w 11"/>
                  <a:gd name="T3" fmla="*/ 0 h 11"/>
                  <a:gd name="T4" fmla="*/ 11 w 11"/>
                  <a:gd name="T5" fmla="*/ 4 h 11"/>
                  <a:gd name="T6" fmla="*/ 10 w 11"/>
                  <a:gd name="T7" fmla="*/ 4 h 11"/>
                  <a:gd name="T8" fmla="*/ 8 w 11"/>
                  <a:gd name="T9" fmla="*/ 4 h 11"/>
                  <a:gd name="T10" fmla="*/ 8 w 11"/>
                  <a:gd name="T11" fmla="*/ 7 h 11"/>
                  <a:gd name="T12" fmla="*/ 6 w 11"/>
                  <a:gd name="T13" fmla="*/ 9 h 11"/>
                  <a:gd name="T14" fmla="*/ 8 w 11"/>
                  <a:gd name="T15" fmla="*/ 9 h 11"/>
                  <a:gd name="T16" fmla="*/ 8 w 11"/>
                  <a:gd name="T17" fmla="*/ 11 h 11"/>
                  <a:gd name="T18" fmla="*/ 0 w 11"/>
                  <a:gd name="T19" fmla="*/ 11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1" h="11">
                    <a:moveTo>
                      <a:pt x="0" y="11"/>
                    </a:moveTo>
                    <a:lnTo>
                      <a:pt x="11" y="0"/>
                    </a:lnTo>
                    <a:lnTo>
                      <a:pt x="11" y="4"/>
                    </a:lnTo>
                    <a:lnTo>
                      <a:pt x="10" y="4"/>
                    </a:lnTo>
                    <a:lnTo>
                      <a:pt x="8" y="4"/>
                    </a:lnTo>
                    <a:lnTo>
                      <a:pt x="8" y="7"/>
                    </a:lnTo>
                    <a:lnTo>
                      <a:pt x="6" y="9"/>
                    </a:lnTo>
                    <a:lnTo>
                      <a:pt x="8" y="9"/>
                    </a:lnTo>
                    <a:lnTo>
                      <a:pt x="8" y="11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4" name="Freeform 204"/>
              <p:cNvSpPr>
                <a:spLocks/>
              </p:cNvSpPr>
              <p:nvPr/>
            </p:nvSpPr>
            <p:spPr bwMode="auto">
              <a:xfrm>
                <a:off x="4897" y="2268"/>
                <a:ext cx="75" cy="75"/>
              </a:xfrm>
              <a:custGeom>
                <a:avLst/>
                <a:gdLst>
                  <a:gd name="T0" fmla="*/ 75 w 75"/>
                  <a:gd name="T1" fmla="*/ 68 h 75"/>
                  <a:gd name="T2" fmla="*/ 75 w 75"/>
                  <a:gd name="T3" fmla="*/ 68 h 75"/>
                  <a:gd name="T4" fmla="*/ 73 w 75"/>
                  <a:gd name="T5" fmla="*/ 70 h 75"/>
                  <a:gd name="T6" fmla="*/ 72 w 75"/>
                  <a:gd name="T7" fmla="*/ 72 h 75"/>
                  <a:gd name="T8" fmla="*/ 71 w 75"/>
                  <a:gd name="T9" fmla="*/ 73 h 75"/>
                  <a:gd name="T10" fmla="*/ 68 w 75"/>
                  <a:gd name="T11" fmla="*/ 75 h 75"/>
                  <a:gd name="T12" fmla="*/ 7 w 75"/>
                  <a:gd name="T13" fmla="*/ 75 h 75"/>
                  <a:gd name="T14" fmla="*/ 7 w 75"/>
                  <a:gd name="T15" fmla="*/ 75 h 75"/>
                  <a:gd name="T16" fmla="*/ 5 w 75"/>
                  <a:gd name="T17" fmla="*/ 73 h 75"/>
                  <a:gd name="T18" fmla="*/ 2 w 75"/>
                  <a:gd name="T19" fmla="*/ 72 h 75"/>
                  <a:gd name="T20" fmla="*/ 0 w 75"/>
                  <a:gd name="T21" fmla="*/ 70 h 75"/>
                  <a:gd name="T22" fmla="*/ 0 w 75"/>
                  <a:gd name="T23" fmla="*/ 68 h 75"/>
                  <a:gd name="T24" fmla="*/ 0 w 75"/>
                  <a:gd name="T25" fmla="*/ 7 h 75"/>
                  <a:gd name="T26" fmla="*/ 0 w 75"/>
                  <a:gd name="T27" fmla="*/ 7 h 75"/>
                  <a:gd name="T28" fmla="*/ 0 w 75"/>
                  <a:gd name="T29" fmla="*/ 4 h 75"/>
                  <a:gd name="T30" fmla="*/ 2 w 75"/>
                  <a:gd name="T31" fmla="*/ 2 h 75"/>
                  <a:gd name="T32" fmla="*/ 5 w 75"/>
                  <a:gd name="T33" fmla="*/ 2 h 75"/>
                  <a:gd name="T34" fmla="*/ 7 w 75"/>
                  <a:gd name="T35" fmla="*/ 0 h 75"/>
                  <a:gd name="T36" fmla="*/ 68 w 75"/>
                  <a:gd name="T37" fmla="*/ 0 h 75"/>
                  <a:gd name="T38" fmla="*/ 68 w 75"/>
                  <a:gd name="T39" fmla="*/ 0 h 75"/>
                  <a:gd name="T40" fmla="*/ 71 w 75"/>
                  <a:gd name="T41" fmla="*/ 2 h 75"/>
                  <a:gd name="T42" fmla="*/ 72 w 75"/>
                  <a:gd name="T43" fmla="*/ 2 h 75"/>
                  <a:gd name="T44" fmla="*/ 73 w 75"/>
                  <a:gd name="T45" fmla="*/ 4 h 75"/>
                  <a:gd name="T46" fmla="*/ 75 w 75"/>
                  <a:gd name="T47" fmla="*/ 7 h 75"/>
                  <a:gd name="T48" fmla="*/ 75 w 75"/>
                  <a:gd name="T49" fmla="*/ 68 h 7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75" h="75">
                    <a:moveTo>
                      <a:pt x="75" y="68"/>
                    </a:moveTo>
                    <a:lnTo>
                      <a:pt x="75" y="68"/>
                    </a:lnTo>
                    <a:lnTo>
                      <a:pt x="73" y="70"/>
                    </a:lnTo>
                    <a:lnTo>
                      <a:pt x="72" y="72"/>
                    </a:lnTo>
                    <a:lnTo>
                      <a:pt x="71" y="73"/>
                    </a:lnTo>
                    <a:lnTo>
                      <a:pt x="68" y="75"/>
                    </a:lnTo>
                    <a:lnTo>
                      <a:pt x="7" y="75"/>
                    </a:lnTo>
                    <a:lnTo>
                      <a:pt x="5" y="73"/>
                    </a:lnTo>
                    <a:lnTo>
                      <a:pt x="2" y="72"/>
                    </a:lnTo>
                    <a:lnTo>
                      <a:pt x="0" y="70"/>
                    </a:lnTo>
                    <a:lnTo>
                      <a:pt x="0" y="68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68" y="0"/>
                    </a:lnTo>
                    <a:lnTo>
                      <a:pt x="71" y="2"/>
                    </a:lnTo>
                    <a:lnTo>
                      <a:pt x="72" y="2"/>
                    </a:lnTo>
                    <a:lnTo>
                      <a:pt x="73" y="4"/>
                    </a:lnTo>
                    <a:lnTo>
                      <a:pt x="75" y="7"/>
                    </a:lnTo>
                    <a:lnTo>
                      <a:pt x="75" y="68"/>
                    </a:lnTo>
                    <a:close/>
                  </a:path>
                </a:pathLst>
              </a:custGeom>
              <a:solidFill>
                <a:srgbClr val="A6A6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5" name="Freeform 205"/>
              <p:cNvSpPr>
                <a:spLocks/>
              </p:cNvSpPr>
              <p:nvPr/>
            </p:nvSpPr>
            <p:spPr bwMode="auto">
              <a:xfrm>
                <a:off x="4897" y="2268"/>
                <a:ext cx="75" cy="75"/>
              </a:xfrm>
              <a:custGeom>
                <a:avLst/>
                <a:gdLst>
                  <a:gd name="T0" fmla="*/ 75 w 75"/>
                  <a:gd name="T1" fmla="*/ 68 h 75"/>
                  <a:gd name="T2" fmla="*/ 75 w 75"/>
                  <a:gd name="T3" fmla="*/ 68 h 75"/>
                  <a:gd name="T4" fmla="*/ 73 w 75"/>
                  <a:gd name="T5" fmla="*/ 70 h 75"/>
                  <a:gd name="T6" fmla="*/ 72 w 75"/>
                  <a:gd name="T7" fmla="*/ 72 h 75"/>
                  <a:gd name="T8" fmla="*/ 71 w 75"/>
                  <a:gd name="T9" fmla="*/ 73 h 75"/>
                  <a:gd name="T10" fmla="*/ 68 w 75"/>
                  <a:gd name="T11" fmla="*/ 75 h 75"/>
                  <a:gd name="T12" fmla="*/ 7 w 75"/>
                  <a:gd name="T13" fmla="*/ 75 h 75"/>
                  <a:gd name="T14" fmla="*/ 7 w 75"/>
                  <a:gd name="T15" fmla="*/ 75 h 75"/>
                  <a:gd name="T16" fmla="*/ 5 w 75"/>
                  <a:gd name="T17" fmla="*/ 73 h 75"/>
                  <a:gd name="T18" fmla="*/ 2 w 75"/>
                  <a:gd name="T19" fmla="*/ 72 h 75"/>
                  <a:gd name="T20" fmla="*/ 0 w 75"/>
                  <a:gd name="T21" fmla="*/ 70 h 75"/>
                  <a:gd name="T22" fmla="*/ 0 w 75"/>
                  <a:gd name="T23" fmla="*/ 68 h 75"/>
                  <a:gd name="T24" fmla="*/ 0 w 75"/>
                  <a:gd name="T25" fmla="*/ 7 h 75"/>
                  <a:gd name="T26" fmla="*/ 0 w 75"/>
                  <a:gd name="T27" fmla="*/ 7 h 75"/>
                  <a:gd name="T28" fmla="*/ 0 w 75"/>
                  <a:gd name="T29" fmla="*/ 4 h 75"/>
                  <a:gd name="T30" fmla="*/ 2 w 75"/>
                  <a:gd name="T31" fmla="*/ 2 h 75"/>
                  <a:gd name="T32" fmla="*/ 5 w 75"/>
                  <a:gd name="T33" fmla="*/ 2 h 75"/>
                  <a:gd name="T34" fmla="*/ 7 w 75"/>
                  <a:gd name="T35" fmla="*/ 0 h 75"/>
                  <a:gd name="T36" fmla="*/ 68 w 75"/>
                  <a:gd name="T37" fmla="*/ 0 h 75"/>
                  <a:gd name="T38" fmla="*/ 68 w 75"/>
                  <a:gd name="T39" fmla="*/ 0 h 75"/>
                  <a:gd name="T40" fmla="*/ 71 w 75"/>
                  <a:gd name="T41" fmla="*/ 2 h 75"/>
                  <a:gd name="T42" fmla="*/ 72 w 75"/>
                  <a:gd name="T43" fmla="*/ 2 h 75"/>
                  <a:gd name="T44" fmla="*/ 73 w 75"/>
                  <a:gd name="T45" fmla="*/ 4 h 75"/>
                  <a:gd name="T46" fmla="*/ 75 w 75"/>
                  <a:gd name="T47" fmla="*/ 7 h 75"/>
                  <a:gd name="T48" fmla="*/ 75 w 75"/>
                  <a:gd name="T49" fmla="*/ 68 h 7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75" h="75">
                    <a:moveTo>
                      <a:pt x="75" y="68"/>
                    </a:moveTo>
                    <a:lnTo>
                      <a:pt x="75" y="68"/>
                    </a:lnTo>
                    <a:lnTo>
                      <a:pt x="73" y="70"/>
                    </a:lnTo>
                    <a:lnTo>
                      <a:pt x="72" y="72"/>
                    </a:lnTo>
                    <a:lnTo>
                      <a:pt x="71" y="73"/>
                    </a:lnTo>
                    <a:lnTo>
                      <a:pt x="68" y="75"/>
                    </a:lnTo>
                    <a:lnTo>
                      <a:pt x="7" y="75"/>
                    </a:lnTo>
                    <a:lnTo>
                      <a:pt x="5" y="73"/>
                    </a:lnTo>
                    <a:lnTo>
                      <a:pt x="2" y="72"/>
                    </a:lnTo>
                    <a:lnTo>
                      <a:pt x="0" y="70"/>
                    </a:lnTo>
                    <a:lnTo>
                      <a:pt x="0" y="68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68" y="0"/>
                    </a:lnTo>
                    <a:lnTo>
                      <a:pt x="71" y="2"/>
                    </a:lnTo>
                    <a:lnTo>
                      <a:pt x="72" y="2"/>
                    </a:lnTo>
                    <a:lnTo>
                      <a:pt x="73" y="4"/>
                    </a:lnTo>
                    <a:lnTo>
                      <a:pt x="75" y="7"/>
                    </a:lnTo>
                    <a:lnTo>
                      <a:pt x="75" y="68"/>
                    </a:lnTo>
                    <a:close/>
                  </a:path>
                </a:pathLst>
              </a:custGeom>
              <a:noFill/>
              <a:ln w="6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6" name="Freeform 206"/>
              <p:cNvSpPr>
                <a:spLocks/>
              </p:cNvSpPr>
              <p:nvPr/>
            </p:nvSpPr>
            <p:spPr bwMode="auto">
              <a:xfrm>
                <a:off x="4904" y="2274"/>
                <a:ext cx="62" cy="60"/>
              </a:xfrm>
              <a:custGeom>
                <a:avLst/>
                <a:gdLst>
                  <a:gd name="T0" fmla="*/ 62 w 62"/>
                  <a:gd name="T1" fmla="*/ 60 h 60"/>
                  <a:gd name="T2" fmla="*/ 62 w 62"/>
                  <a:gd name="T3" fmla="*/ 60 h 60"/>
                  <a:gd name="T4" fmla="*/ 52 w 62"/>
                  <a:gd name="T5" fmla="*/ 60 h 60"/>
                  <a:gd name="T6" fmla="*/ 52 w 62"/>
                  <a:gd name="T7" fmla="*/ 60 h 60"/>
                  <a:gd name="T8" fmla="*/ 51 w 62"/>
                  <a:gd name="T9" fmla="*/ 49 h 60"/>
                  <a:gd name="T10" fmla="*/ 48 w 62"/>
                  <a:gd name="T11" fmla="*/ 41 h 60"/>
                  <a:gd name="T12" fmla="*/ 43 w 62"/>
                  <a:gd name="T13" fmla="*/ 32 h 60"/>
                  <a:gd name="T14" fmla="*/ 37 w 62"/>
                  <a:gd name="T15" fmla="*/ 25 h 60"/>
                  <a:gd name="T16" fmla="*/ 37 w 62"/>
                  <a:gd name="T17" fmla="*/ 25 h 60"/>
                  <a:gd name="T18" fmla="*/ 30 w 62"/>
                  <a:gd name="T19" fmla="*/ 19 h 60"/>
                  <a:gd name="T20" fmla="*/ 22 w 62"/>
                  <a:gd name="T21" fmla="*/ 14 h 60"/>
                  <a:gd name="T22" fmla="*/ 12 w 62"/>
                  <a:gd name="T23" fmla="*/ 11 h 60"/>
                  <a:gd name="T24" fmla="*/ 0 w 62"/>
                  <a:gd name="T25" fmla="*/ 10 h 60"/>
                  <a:gd name="T26" fmla="*/ 0 w 62"/>
                  <a:gd name="T27" fmla="*/ 10 h 60"/>
                  <a:gd name="T28" fmla="*/ 0 w 62"/>
                  <a:gd name="T29" fmla="*/ 0 h 60"/>
                  <a:gd name="T30" fmla="*/ 0 w 62"/>
                  <a:gd name="T31" fmla="*/ 0 h 60"/>
                  <a:gd name="T32" fmla="*/ 0 w 62"/>
                  <a:gd name="T33" fmla="*/ 0 h 60"/>
                  <a:gd name="T34" fmla="*/ 0 w 62"/>
                  <a:gd name="T35" fmla="*/ 0 h 60"/>
                  <a:gd name="T36" fmla="*/ 14 w 62"/>
                  <a:gd name="T37" fmla="*/ 1 h 60"/>
                  <a:gd name="T38" fmla="*/ 26 w 62"/>
                  <a:gd name="T39" fmla="*/ 5 h 60"/>
                  <a:gd name="T40" fmla="*/ 36 w 62"/>
                  <a:gd name="T41" fmla="*/ 11 h 60"/>
                  <a:gd name="T42" fmla="*/ 44 w 62"/>
                  <a:gd name="T43" fmla="*/ 18 h 60"/>
                  <a:gd name="T44" fmla="*/ 44 w 62"/>
                  <a:gd name="T45" fmla="*/ 18 h 60"/>
                  <a:gd name="T46" fmla="*/ 51 w 62"/>
                  <a:gd name="T47" fmla="*/ 26 h 60"/>
                  <a:gd name="T48" fmla="*/ 57 w 62"/>
                  <a:gd name="T49" fmla="*/ 36 h 60"/>
                  <a:gd name="T50" fmla="*/ 61 w 62"/>
                  <a:gd name="T51" fmla="*/ 48 h 60"/>
                  <a:gd name="T52" fmla="*/ 62 w 62"/>
                  <a:gd name="T53" fmla="*/ 60 h 60"/>
                  <a:gd name="T54" fmla="*/ 62 w 62"/>
                  <a:gd name="T55" fmla="*/ 60 h 60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62" h="60">
                    <a:moveTo>
                      <a:pt x="62" y="60"/>
                    </a:moveTo>
                    <a:lnTo>
                      <a:pt x="62" y="60"/>
                    </a:lnTo>
                    <a:lnTo>
                      <a:pt x="52" y="60"/>
                    </a:lnTo>
                    <a:lnTo>
                      <a:pt x="51" y="49"/>
                    </a:lnTo>
                    <a:lnTo>
                      <a:pt x="48" y="41"/>
                    </a:lnTo>
                    <a:lnTo>
                      <a:pt x="43" y="32"/>
                    </a:lnTo>
                    <a:lnTo>
                      <a:pt x="37" y="25"/>
                    </a:lnTo>
                    <a:lnTo>
                      <a:pt x="30" y="19"/>
                    </a:lnTo>
                    <a:lnTo>
                      <a:pt x="22" y="14"/>
                    </a:lnTo>
                    <a:lnTo>
                      <a:pt x="12" y="11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14" y="1"/>
                    </a:lnTo>
                    <a:lnTo>
                      <a:pt x="26" y="5"/>
                    </a:lnTo>
                    <a:lnTo>
                      <a:pt x="36" y="11"/>
                    </a:lnTo>
                    <a:lnTo>
                      <a:pt x="44" y="18"/>
                    </a:lnTo>
                    <a:lnTo>
                      <a:pt x="51" y="26"/>
                    </a:lnTo>
                    <a:lnTo>
                      <a:pt x="57" y="36"/>
                    </a:lnTo>
                    <a:lnTo>
                      <a:pt x="61" y="48"/>
                    </a:lnTo>
                    <a:lnTo>
                      <a:pt x="62" y="6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7" name="Freeform 207"/>
              <p:cNvSpPr>
                <a:spLocks/>
              </p:cNvSpPr>
              <p:nvPr/>
            </p:nvSpPr>
            <p:spPr bwMode="auto">
              <a:xfrm>
                <a:off x="4904" y="2293"/>
                <a:ext cx="43" cy="43"/>
              </a:xfrm>
              <a:custGeom>
                <a:avLst/>
                <a:gdLst>
                  <a:gd name="T0" fmla="*/ 43 w 43"/>
                  <a:gd name="T1" fmla="*/ 43 h 43"/>
                  <a:gd name="T2" fmla="*/ 43 w 43"/>
                  <a:gd name="T3" fmla="*/ 43 h 43"/>
                  <a:gd name="T4" fmla="*/ 33 w 43"/>
                  <a:gd name="T5" fmla="*/ 43 h 43"/>
                  <a:gd name="T6" fmla="*/ 33 w 43"/>
                  <a:gd name="T7" fmla="*/ 43 h 43"/>
                  <a:gd name="T8" fmla="*/ 31 w 43"/>
                  <a:gd name="T9" fmla="*/ 36 h 43"/>
                  <a:gd name="T10" fmla="*/ 30 w 43"/>
                  <a:gd name="T11" fmla="*/ 30 h 43"/>
                  <a:gd name="T12" fmla="*/ 27 w 43"/>
                  <a:gd name="T13" fmla="*/ 24 h 43"/>
                  <a:gd name="T14" fmla="*/ 23 w 43"/>
                  <a:gd name="T15" fmla="*/ 20 h 43"/>
                  <a:gd name="T16" fmla="*/ 19 w 43"/>
                  <a:gd name="T17" fmla="*/ 16 h 43"/>
                  <a:gd name="T18" fmla="*/ 14 w 43"/>
                  <a:gd name="T19" fmla="*/ 13 h 43"/>
                  <a:gd name="T20" fmla="*/ 7 w 43"/>
                  <a:gd name="T21" fmla="*/ 12 h 43"/>
                  <a:gd name="T22" fmla="*/ 0 w 43"/>
                  <a:gd name="T23" fmla="*/ 10 h 43"/>
                  <a:gd name="T24" fmla="*/ 0 w 43"/>
                  <a:gd name="T25" fmla="*/ 10 h 43"/>
                  <a:gd name="T26" fmla="*/ 2 w 43"/>
                  <a:gd name="T27" fmla="*/ 0 h 43"/>
                  <a:gd name="T28" fmla="*/ 2 w 43"/>
                  <a:gd name="T29" fmla="*/ 0 h 43"/>
                  <a:gd name="T30" fmla="*/ 10 w 43"/>
                  <a:gd name="T31" fmla="*/ 2 h 43"/>
                  <a:gd name="T32" fmla="*/ 19 w 43"/>
                  <a:gd name="T33" fmla="*/ 5 h 43"/>
                  <a:gd name="T34" fmla="*/ 24 w 43"/>
                  <a:gd name="T35" fmla="*/ 9 h 43"/>
                  <a:gd name="T36" fmla="*/ 30 w 43"/>
                  <a:gd name="T37" fmla="*/ 13 h 43"/>
                  <a:gd name="T38" fmla="*/ 30 w 43"/>
                  <a:gd name="T39" fmla="*/ 13 h 43"/>
                  <a:gd name="T40" fmla="*/ 36 w 43"/>
                  <a:gd name="T41" fmla="*/ 19 h 43"/>
                  <a:gd name="T42" fmla="*/ 38 w 43"/>
                  <a:gd name="T43" fmla="*/ 26 h 43"/>
                  <a:gd name="T44" fmla="*/ 41 w 43"/>
                  <a:gd name="T45" fmla="*/ 33 h 43"/>
                  <a:gd name="T46" fmla="*/ 43 w 43"/>
                  <a:gd name="T47" fmla="*/ 43 h 43"/>
                  <a:gd name="T48" fmla="*/ 43 w 43"/>
                  <a:gd name="T49" fmla="*/ 43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3" h="43">
                    <a:moveTo>
                      <a:pt x="43" y="43"/>
                    </a:moveTo>
                    <a:lnTo>
                      <a:pt x="43" y="43"/>
                    </a:lnTo>
                    <a:lnTo>
                      <a:pt x="33" y="43"/>
                    </a:lnTo>
                    <a:lnTo>
                      <a:pt x="31" y="36"/>
                    </a:lnTo>
                    <a:lnTo>
                      <a:pt x="30" y="30"/>
                    </a:lnTo>
                    <a:lnTo>
                      <a:pt x="27" y="24"/>
                    </a:lnTo>
                    <a:lnTo>
                      <a:pt x="23" y="20"/>
                    </a:lnTo>
                    <a:lnTo>
                      <a:pt x="19" y="16"/>
                    </a:lnTo>
                    <a:lnTo>
                      <a:pt x="14" y="13"/>
                    </a:lnTo>
                    <a:lnTo>
                      <a:pt x="7" y="12"/>
                    </a:lnTo>
                    <a:lnTo>
                      <a:pt x="0" y="10"/>
                    </a:lnTo>
                    <a:lnTo>
                      <a:pt x="2" y="0"/>
                    </a:lnTo>
                    <a:lnTo>
                      <a:pt x="10" y="2"/>
                    </a:lnTo>
                    <a:lnTo>
                      <a:pt x="19" y="5"/>
                    </a:lnTo>
                    <a:lnTo>
                      <a:pt x="24" y="9"/>
                    </a:lnTo>
                    <a:lnTo>
                      <a:pt x="30" y="13"/>
                    </a:lnTo>
                    <a:lnTo>
                      <a:pt x="36" y="19"/>
                    </a:lnTo>
                    <a:lnTo>
                      <a:pt x="38" y="26"/>
                    </a:lnTo>
                    <a:lnTo>
                      <a:pt x="41" y="33"/>
                    </a:lnTo>
                    <a:lnTo>
                      <a:pt x="43" y="4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8" name="Freeform 208"/>
              <p:cNvSpPr>
                <a:spLocks/>
              </p:cNvSpPr>
              <p:nvPr/>
            </p:nvSpPr>
            <p:spPr bwMode="auto">
              <a:xfrm>
                <a:off x="4906" y="2316"/>
                <a:ext cx="18" cy="20"/>
              </a:xfrm>
              <a:custGeom>
                <a:avLst/>
                <a:gdLst>
                  <a:gd name="T0" fmla="*/ 8 w 18"/>
                  <a:gd name="T1" fmla="*/ 0 h 20"/>
                  <a:gd name="T2" fmla="*/ 8 w 18"/>
                  <a:gd name="T3" fmla="*/ 0 h 20"/>
                  <a:gd name="T4" fmla="*/ 14 w 18"/>
                  <a:gd name="T5" fmla="*/ 1 h 20"/>
                  <a:gd name="T6" fmla="*/ 17 w 18"/>
                  <a:gd name="T7" fmla="*/ 4 h 20"/>
                  <a:gd name="T8" fmla="*/ 18 w 18"/>
                  <a:gd name="T9" fmla="*/ 8 h 20"/>
                  <a:gd name="T10" fmla="*/ 18 w 18"/>
                  <a:gd name="T11" fmla="*/ 14 h 20"/>
                  <a:gd name="T12" fmla="*/ 18 w 18"/>
                  <a:gd name="T13" fmla="*/ 14 h 20"/>
                  <a:gd name="T14" fmla="*/ 15 w 18"/>
                  <a:gd name="T15" fmla="*/ 15 h 20"/>
                  <a:gd name="T16" fmla="*/ 14 w 18"/>
                  <a:gd name="T17" fmla="*/ 18 h 20"/>
                  <a:gd name="T18" fmla="*/ 8 w 18"/>
                  <a:gd name="T19" fmla="*/ 20 h 20"/>
                  <a:gd name="T20" fmla="*/ 8 w 18"/>
                  <a:gd name="T21" fmla="*/ 20 h 20"/>
                  <a:gd name="T22" fmla="*/ 5 w 18"/>
                  <a:gd name="T23" fmla="*/ 18 h 20"/>
                  <a:gd name="T24" fmla="*/ 3 w 18"/>
                  <a:gd name="T25" fmla="*/ 17 h 20"/>
                  <a:gd name="T26" fmla="*/ 0 w 18"/>
                  <a:gd name="T27" fmla="*/ 14 h 20"/>
                  <a:gd name="T28" fmla="*/ 0 w 18"/>
                  <a:gd name="T29" fmla="*/ 11 h 20"/>
                  <a:gd name="T30" fmla="*/ 0 w 18"/>
                  <a:gd name="T31" fmla="*/ 11 h 20"/>
                  <a:gd name="T32" fmla="*/ 0 w 18"/>
                  <a:gd name="T33" fmla="*/ 7 h 20"/>
                  <a:gd name="T34" fmla="*/ 1 w 18"/>
                  <a:gd name="T35" fmla="*/ 4 h 20"/>
                  <a:gd name="T36" fmla="*/ 4 w 18"/>
                  <a:gd name="T37" fmla="*/ 1 h 20"/>
                  <a:gd name="T38" fmla="*/ 7 w 18"/>
                  <a:gd name="T39" fmla="*/ 0 h 20"/>
                  <a:gd name="T40" fmla="*/ 7 w 18"/>
                  <a:gd name="T41" fmla="*/ 0 h 20"/>
                  <a:gd name="T42" fmla="*/ 8 w 18"/>
                  <a:gd name="T43" fmla="*/ 0 h 20"/>
                  <a:gd name="T44" fmla="*/ 8 w 18"/>
                  <a:gd name="T45" fmla="*/ 0 h 2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8" h="20">
                    <a:moveTo>
                      <a:pt x="8" y="0"/>
                    </a:moveTo>
                    <a:lnTo>
                      <a:pt x="8" y="0"/>
                    </a:lnTo>
                    <a:lnTo>
                      <a:pt x="14" y="1"/>
                    </a:lnTo>
                    <a:lnTo>
                      <a:pt x="17" y="4"/>
                    </a:lnTo>
                    <a:lnTo>
                      <a:pt x="18" y="8"/>
                    </a:lnTo>
                    <a:lnTo>
                      <a:pt x="18" y="14"/>
                    </a:lnTo>
                    <a:lnTo>
                      <a:pt x="15" y="15"/>
                    </a:lnTo>
                    <a:lnTo>
                      <a:pt x="14" y="18"/>
                    </a:lnTo>
                    <a:lnTo>
                      <a:pt x="8" y="20"/>
                    </a:lnTo>
                    <a:lnTo>
                      <a:pt x="5" y="18"/>
                    </a:lnTo>
                    <a:lnTo>
                      <a:pt x="3" y="17"/>
                    </a:lnTo>
                    <a:lnTo>
                      <a:pt x="0" y="14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1" y="4"/>
                    </a:lnTo>
                    <a:lnTo>
                      <a:pt x="4" y="1"/>
                    </a:lnTo>
                    <a:lnTo>
                      <a:pt x="7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09" name="Freeform 209"/>
              <p:cNvSpPr>
                <a:spLocks/>
              </p:cNvSpPr>
              <p:nvPr/>
            </p:nvSpPr>
            <p:spPr bwMode="auto">
              <a:xfrm>
                <a:off x="5201" y="2293"/>
                <a:ext cx="25" cy="43"/>
              </a:xfrm>
              <a:custGeom>
                <a:avLst/>
                <a:gdLst>
                  <a:gd name="T0" fmla="*/ 25 w 25"/>
                  <a:gd name="T1" fmla="*/ 43 h 43"/>
                  <a:gd name="T2" fmla="*/ 0 w 25"/>
                  <a:gd name="T3" fmla="*/ 43 h 43"/>
                  <a:gd name="T4" fmla="*/ 0 w 25"/>
                  <a:gd name="T5" fmla="*/ 40 h 43"/>
                  <a:gd name="T6" fmla="*/ 22 w 25"/>
                  <a:gd name="T7" fmla="*/ 40 h 43"/>
                  <a:gd name="T8" fmla="*/ 22 w 25"/>
                  <a:gd name="T9" fmla="*/ 3 h 43"/>
                  <a:gd name="T10" fmla="*/ 22 w 25"/>
                  <a:gd name="T11" fmla="*/ 0 h 43"/>
                  <a:gd name="T12" fmla="*/ 25 w 25"/>
                  <a:gd name="T13" fmla="*/ 0 h 43"/>
                  <a:gd name="T14" fmla="*/ 25 w 25"/>
                  <a:gd name="T15" fmla="*/ 43 h 4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5" h="43">
                    <a:moveTo>
                      <a:pt x="25" y="43"/>
                    </a:moveTo>
                    <a:lnTo>
                      <a:pt x="0" y="43"/>
                    </a:lnTo>
                    <a:lnTo>
                      <a:pt x="0" y="40"/>
                    </a:lnTo>
                    <a:lnTo>
                      <a:pt x="22" y="40"/>
                    </a:lnTo>
                    <a:lnTo>
                      <a:pt x="22" y="3"/>
                    </a:lnTo>
                    <a:lnTo>
                      <a:pt x="22" y="0"/>
                    </a:lnTo>
                    <a:lnTo>
                      <a:pt x="25" y="0"/>
                    </a:lnTo>
                    <a:lnTo>
                      <a:pt x="25" y="4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10" name="Freeform 210"/>
              <p:cNvSpPr>
                <a:spLocks/>
              </p:cNvSpPr>
              <p:nvPr/>
            </p:nvSpPr>
            <p:spPr bwMode="auto">
              <a:xfrm>
                <a:off x="5201" y="2299"/>
                <a:ext cx="20" cy="31"/>
              </a:xfrm>
              <a:custGeom>
                <a:avLst/>
                <a:gdLst>
                  <a:gd name="T0" fmla="*/ 20 w 20"/>
                  <a:gd name="T1" fmla="*/ 31 h 31"/>
                  <a:gd name="T2" fmla="*/ 0 w 20"/>
                  <a:gd name="T3" fmla="*/ 31 h 31"/>
                  <a:gd name="T4" fmla="*/ 0 w 20"/>
                  <a:gd name="T5" fmla="*/ 28 h 31"/>
                  <a:gd name="T6" fmla="*/ 7 w 20"/>
                  <a:gd name="T7" fmla="*/ 28 h 31"/>
                  <a:gd name="T8" fmla="*/ 7 w 20"/>
                  <a:gd name="T9" fmla="*/ 0 h 31"/>
                  <a:gd name="T10" fmla="*/ 20 w 20"/>
                  <a:gd name="T11" fmla="*/ 0 h 31"/>
                  <a:gd name="T12" fmla="*/ 20 w 20"/>
                  <a:gd name="T13" fmla="*/ 31 h 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0" h="31">
                    <a:moveTo>
                      <a:pt x="20" y="31"/>
                    </a:moveTo>
                    <a:lnTo>
                      <a:pt x="0" y="31"/>
                    </a:lnTo>
                    <a:lnTo>
                      <a:pt x="0" y="28"/>
                    </a:lnTo>
                    <a:lnTo>
                      <a:pt x="7" y="28"/>
                    </a:lnTo>
                    <a:lnTo>
                      <a:pt x="7" y="0"/>
                    </a:lnTo>
                    <a:lnTo>
                      <a:pt x="20" y="0"/>
                    </a:lnTo>
                    <a:lnTo>
                      <a:pt x="20" y="3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11" name="Freeform 211"/>
              <p:cNvSpPr>
                <a:spLocks/>
              </p:cNvSpPr>
              <p:nvPr/>
            </p:nvSpPr>
            <p:spPr bwMode="auto">
              <a:xfrm>
                <a:off x="5201" y="2288"/>
                <a:ext cx="22" cy="8"/>
              </a:xfrm>
              <a:custGeom>
                <a:avLst/>
                <a:gdLst>
                  <a:gd name="T0" fmla="*/ 7 w 22"/>
                  <a:gd name="T1" fmla="*/ 8 h 8"/>
                  <a:gd name="T2" fmla="*/ 7 w 22"/>
                  <a:gd name="T3" fmla="*/ 8 h 8"/>
                  <a:gd name="T4" fmla="*/ 4 w 22"/>
                  <a:gd name="T5" fmla="*/ 5 h 8"/>
                  <a:gd name="T6" fmla="*/ 0 w 22"/>
                  <a:gd name="T7" fmla="*/ 4 h 8"/>
                  <a:gd name="T8" fmla="*/ 0 w 22"/>
                  <a:gd name="T9" fmla="*/ 0 h 8"/>
                  <a:gd name="T10" fmla="*/ 0 w 22"/>
                  <a:gd name="T11" fmla="*/ 0 h 8"/>
                  <a:gd name="T12" fmla="*/ 4 w 22"/>
                  <a:gd name="T13" fmla="*/ 3 h 8"/>
                  <a:gd name="T14" fmla="*/ 8 w 22"/>
                  <a:gd name="T15" fmla="*/ 5 h 8"/>
                  <a:gd name="T16" fmla="*/ 22 w 22"/>
                  <a:gd name="T17" fmla="*/ 5 h 8"/>
                  <a:gd name="T18" fmla="*/ 22 w 22"/>
                  <a:gd name="T19" fmla="*/ 8 h 8"/>
                  <a:gd name="T20" fmla="*/ 7 w 22"/>
                  <a:gd name="T21" fmla="*/ 8 h 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2" h="8">
                    <a:moveTo>
                      <a:pt x="7" y="8"/>
                    </a:moveTo>
                    <a:lnTo>
                      <a:pt x="7" y="8"/>
                    </a:lnTo>
                    <a:lnTo>
                      <a:pt x="4" y="5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4" y="3"/>
                    </a:lnTo>
                    <a:lnTo>
                      <a:pt x="8" y="5"/>
                    </a:lnTo>
                    <a:lnTo>
                      <a:pt x="22" y="5"/>
                    </a:lnTo>
                    <a:lnTo>
                      <a:pt x="22" y="8"/>
                    </a:lnTo>
                    <a:lnTo>
                      <a:pt x="7" y="8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12" name="Rectangle 212"/>
              <p:cNvSpPr>
                <a:spLocks noChangeArrowheads="1"/>
              </p:cNvSpPr>
              <p:nvPr/>
            </p:nvSpPr>
            <p:spPr bwMode="auto">
              <a:xfrm>
                <a:off x="5206" y="2298"/>
                <a:ext cx="2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13" name="Freeform 213"/>
              <p:cNvSpPr>
                <a:spLocks/>
              </p:cNvSpPr>
              <p:nvPr/>
            </p:nvSpPr>
            <p:spPr bwMode="auto">
              <a:xfrm>
                <a:off x="5201" y="2292"/>
                <a:ext cx="22" cy="41"/>
              </a:xfrm>
              <a:custGeom>
                <a:avLst/>
                <a:gdLst>
                  <a:gd name="T0" fmla="*/ 22 w 22"/>
                  <a:gd name="T1" fmla="*/ 41 h 41"/>
                  <a:gd name="T2" fmla="*/ 0 w 22"/>
                  <a:gd name="T3" fmla="*/ 41 h 41"/>
                  <a:gd name="T4" fmla="*/ 0 w 22"/>
                  <a:gd name="T5" fmla="*/ 38 h 41"/>
                  <a:gd name="T6" fmla="*/ 20 w 22"/>
                  <a:gd name="T7" fmla="*/ 38 h 41"/>
                  <a:gd name="T8" fmla="*/ 20 w 22"/>
                  <a:gd name="T9" fmla="*/ 7 h 41"/>
                  <a:gd name="T10" fmla="*/ 7 w 22"/>
                  <a:gd name="T11" fmla="*/ 7 h 41"/>
                  <a:gd name="T12" fmla="*/ 7 w 22"/>
                  <a:gd name="T13" fmla="*/ 6 h 41"/>
                  <a:gd name="T14" fmla="*/ 5 w 22"/>
                  <a:gd name="T15" fmla="*/ 6 h 41"/>
                  <a:gd name="T16" fmla="*/ 5 w 22"/>
                  <a:gd name="T17" fmla="*/ 6 h 41"/>
                  <a:gd name="T18" fmla="*/ 5 w 22"/>
                  <a:gd name="T19" fmla="*/ 6 h 41"/>
                  <a:gd name="T20" fmla="*/ 0 w 22"/>
                  <a:gd name="T21" fmla="*/ 3 h 41"/>
                  <a:gd name="T22" fmla="*/ 0 w 22"/>
                  <a:gd name="T23" fmla="*/ 0 h 41"/>
                  <a:gd name="T24" fmla="*/ 0 w 22"/>
                  <a:gd name="T25" fmla="*/ 0 h 41"/>
                  <a:gd name="T26" fmla="*/ 4 w 22"/>
                  <a:gd name="T27" fmla="*/ 1 h 41"/>
                  <a:gd name="T28" fmla="*/ 7 w 22"/>
                  <a:gd name="T29" fmla="*/ 4 h 41"/>
                  <a:gd name="T30" fmla="*/ 22 w 22"/>
                  <a:gd name="T31" fmla="*/ 4 h 41"/>
                  <a:gd name="T32" fmla="*/ 22 w 22"/>
                  <a:gd name="T33" fmla="*/ 41 h 4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2" h="41">
                    <a:moveTo>
                      <a:pt x="22" y="41"/>
                    </a:moveTo>
                    <a:lnTo>
                      <a:pt x="0" y="41"/>
                    </a:lnTo>
                    <a:lnTo>
                      <a:pt x="0" y="38"/>
                    </a:lnTo>
                    <a:lnTo>
                      <a:pt x="20" y="38"/>
                    </a:lnTo>
                    <a:lnTo>
                      <a:pt x="20" y="7"/>
                    </a:lnTo>
                    <a:lnTo>
                      <a:pt x="7" y="7"/>
                    </a:lnTo>
                    <a:lnTo>
                      <a:pt x="7" y="6"/>
                    </a:lnTo>
                    <a:lnTo>
                      <a:pt x="5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4" y="1"/>
                    </a:lnTo>
                    <a:lnTo>
                      <a:pt x="7" y="4"/>
                    </a:lnTo>
                    <a:lnTo>
                      <a:pt x="22" y="4"/>
                    </a:lnTo>
                    <a:lnTo>
                      <a:pt x="22" y="4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14" name="Rectangle 214"/>
              <p:cNvSpPr>
                <a:spLocks noChangeArrowheads="1"/>
              </p:cNvSpPr>
              <p:nvPr/>
            </p:nvSpPr>
            <p:spPr bwMode="auto">
              <a:xfrm>
                <a:off x="5198" y="2333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15" name="Rectangle 215"/>
              <p:cNvSpPr>
                <a:spLocks noChangeArrowheads="1"/>
              </p:cNvSpPr>
              <p:nvPr/>
            </p:nvSpPr>
            <p:spPr bwMode="auto">
              <a:xfrm>
                <a:off x="5198" y="2330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16" name="Rectangle 216"/>
              <p:cNvSpPr>
                <a:spLocks noChangeArrowheads="1"/>
              </p:cNvSpPr>
              <p:nvPr/>
            </p:nvSpPr>
            <p:spPr bwMode="auto">
              <a:xfrm>
                <a:off x="5198" y="2327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17" name="Freeform 217"/>
              <p:cNvSpPr>
                <a:spLocks/>
              </p:cNvSpPr>
              <p:nvPr/>
            </p:nvSpPr>
            <p:spPr bwMode="auto">
              <a:xfrm>
                <a:off x="5198" y="2305"/>
                <a:ext cx="3" cy="22"/>
              </a:xfrm>
              <a:custGeom>
                <a:avLst/>
                <a:gdLst>
                  <a:gd name="T0" fmla="*/ 0 w 3"/>
                  <a:gd name="T1" fmla="*/ 22 h 22"/>
                  <a:gd name="T2" fmla="*/ 0 w 3"/>
                  <a:gd name="T3" fmla="*/ 11 h 22"/>
                  <a:gd name="T4" fmla="*/ 3 w 3"/>
                  <a:gd name="T5" fmla="*/ 11 h 22"/>
                  <a:gd name="T6" fmla="*/ 3 w 3"/>
                  <a:gd name="T7" fmla="*/ 8 h 22"/>
                  <a:gd name="T8" fmla="*/ 3 w 3"/>
                  <a:gd name="T9" fmla="*/ 0 h 22"/>
                  <a:gd name="T10" fmla="*/ 3 w 3"/>
                  <a:gd name="T11" fmla="*/ 0 h 22"/>
                  <a:gd name="T12" fmla="*/ 3 w 3"/>
                  <a:gd name="T13" fmla="*/ 22 h 22"/>
                  <a:gd name="T14" fmla="*/ 0 w 3"/>
                  <a:gd name="T15" fmla="*/ 22 h 2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22">
                    <a:moveTo>
                      <a:pt x="0" y="22"/>
                    </a:moveTo>
                    <a:lnTo>
                      <a:pt x="0" y="11"/>
                    </a:lnTo>
                    <a:lnTo>
                      <a:pt x="3" y="11"/>
                    </a:lnTo>
                    <a:lnTo>
                      <a:pt x="3" y="8"/>
                    </a:lnTo>
                    <a:lnTo>
                      <a:pt x="3" y="0"/>
                    </a:lnTo>
                    <a:lnTo>
                      <a:pt x="3" y="22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18" name="Freeform 218"/>
              <p:cNvSpPr>
                <a:spLocks/>
              </p:cNvSpPr>
              <p:nvPr/>
            </p:nvSpPr>
            <p:spPr bwMode="auto">
              <a:xfrm>
                <a:off x="5201" y="2298"/>
                <a:ext cx="7" cy="29"/>
              </a:xfrm>
              <a:custGeom>
                <a:avLst/>
                <a:gdLst>
                  <a:gd name="T0" fmla="*/ 0 w 7"/>
                  <a:gd name="T1" fmla="*/ 0 h 29"/>
                  <a:gd name="T2" fmla="*/ 5 w 7"/>
                  <a:gd name="T3" fmla="*/ 0 h 29"/>
                  <a:gd name="T4" fmla="*/ 5 w 7"/>
                  <a:gd name="T5" fmla="*/ 1 h 29"/>
                  <a:gd name="T6" fmla="*/ 7 w 7"/>
                  <a:gd name="T7" fmla="*/ 1 h 29"/>
                  <a:gd name="T8" fmla="*/ 7 w 7"/>
                  <a:gd name="T9" fmla="*/ 29 h 29"/>
                  <a:gd name="T10" fmla="*/ 0 w 7"/>
                  <a:gd name="T11" fmla="*/ 29 h 29"/>
                  <a:gd name="T12" fmla="*/ 0 w 7"/>
                  <a:gd name="T13" fmla="*/ 7 h 29"/>
                  <a:gd name="T14" fmla="*/ 0 w 7"/>
                  <a:gd name="T15" fmla="*/ 7 h 29"/>
                  <a:gd name="T16" fmla="*/ 0 w 7"/>
                  <a:gd name="T17" fmla="*/ 0 h 2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" h="29">
                    <a:moveTo>
                      <a:pt x="0" y="0"/>
                    </a:moveTo>
                    <a:lnTo>
                      <a:pt x="5" y="0"/>
                    </a:lnTo>
                    <a:lnTo>
                      <a:pt x="5" y="1"/>
                    </a:lnTo>
                    <a:lnTo>
                      <a:pt x="7" y="1"/>
                    </a:lnTo>
                    <a:lnTo>
                      <a:pt x="7" y="29"/>
                    </a:lnTo>
                    <a:lnTo>
                      <a:pt x="0" y="29"/>
                    </a:lnTo>
                    <a:lnTo>
                      <a:pt x="0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19" name="Freeform 219"/>
              <p:cNvSpPr>
                <a:spLocks/>
              </p:cNvSpPr>
              <p:nvPr/>
            </p:nvSpPr>
            <p:spPr bwMode="auto">
              <a:xfrm>
                <a:off x="5201" y="2295"/>
                <a:ext cx="5" cy="3"/>
              </a:xfrm>
              <a:custGeom>
                <a:avLst/>
                <a:gdLst>
                  <a:gd name="T0" fmla="*/ 5 w 5"/>
                  <a:gd name="T1" fmla="*/ 3 h 3"/>
                  <a:gd name="T2" fmla="*/ 0 w 5"/>
                  <a:gd name="T3" fmla="*/ 3 h 3"/>
                  <a:gd name="T4" fmla="*/ 0 w 5"/>
                  <a:gd name="T5" fmla="*/ 0 h 3"/>
                  <a:gd name="T6" fmla="*/ 0 w 5"/>
                  <a:gd name="T7" fmla="*/ 0 h 3"/>
                  <a:gd name="T8" fmla="*/ 5 w 5"/>
                  <a:gd name="T9" fmla="*/ 3 h 3"/>
                  <a:gd name="T10" fmla="*/ 5 w 5"/>
                  <a:gd name="T11" fmla="*/ 3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" h="3">
                    <a:moveTo>
                      <a:pt x="5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5" y="3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20" name="Freeform 220"/>
              <p:cNvSpPr>
                <a:spLocks/>
              </p:cNvSpPr>
              <p:nvPr/>
            </p:nvSpPr>
            <p:spPr bwMode="auto">
              <a:xfrm>
                <a:off x="5198" y="2293"/>
                <a:ext cx="3" cy="5"/>
              </a:xfrm>
              <a:custGeom>
                <a:avLst/>
                <a:gdLst>
                  <a:gd name="T0" fmla="*/ 3 w 3"/>
                  <a:gd name="T1" fmla="*/ 2 h 5"/>
                  <a:gd name="T2" fmla="*/ 3 w 3"/>
                  <a:gd name="T3" fmla="*/ 5 h 5"/>
                  <a:gd name="T4" fmla="*/ 0 w 3"/>
                  <a:gd name="T5" fmla="*/ 5 h 5"/>
                  <a:gd name="T6" fmla="*/ 0 w 3"/>
                  <a:gd name="T7" fmla="*/ 0 h 5"/>
                  <a:gd name="T8" fmla="*/ 0 w 3"/>
                  <a:gd name="T9" fmla="*/ 0 h 5"/>
                  <a:gd name="T10" fmla="*/ 3 w 3"/>
                  <a:gd name="T11" fmla="*/ 2 h 5"/>
                  <a:gd name="T12" fmla="*/ 3 w 3"/>
                  <a:gd name="T13" fmla="*/ 2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5">
                    <a:moveTo>
                      <a:pt x="3" y="2"/>
                    </a:moveTo>
                    <a:lnTo>
                      <a:pt x="3" y="5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21" name="Freeform 221"/>
              <p:cNvSpPr>
                <a:spLocks/>
              </p:cNvSpPr>
              <p:nvPr/>
            </p:nvSpPr>
            <p:spPr bwMode="auto">
              <a:xfrm>
                <a:off x="5198" y="2291"/>
                <a:ext cx="3" cy="4"/>
              </a:xfrm>
              <a:custGeom>
                <a:avLst/>
                <a:gdLst>
                  <a:gd name="T0" fmla="*/ 0 w 3"/>
                  <a:gd name="T1" fmla="*/ 2 h 4"/>
                  <a:gd name="T2" fmla="*/ 0 w 3"/>
                  <a:gd name="T3" fmla="*/ 0 h 4"/>
                  <a:gd name="T4" fmla="*/ 0 w 3"/>
                  <a:gd name="T5" fmla="*/ 0 h 4"/>
                  <a:gd name="T6" fmla="*/ 3 w 3"/>
                  <a:gd name="T7" fmla="*/ 1 h 4"/>
                  <a:gd name="T8" fmla="*/ 3 w 3"/>
                  <a:gd name="T9" fmla="*/ 4 h 4"/>
                  <a:gd name="T10" fmla="*/ 3 w 3"/>
                  <a:gd name="T11" fmla="*/ 4 h 4"/>
                  <a:gd name="T12" fmla="*/ 0 w 3"/>
                  <a:gd name="T13" fmla="*/ 2 h 4"/>
                  <a:gd name="T14" fmla="*/ 0 w 3"/>
                  <a:gd name="T15" fmla="*/ 2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4">
                    <a:moveTo>
                      <a:pt x="0" y="2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3" y="4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22" name="Freeform 222"/>
              <p:cNvSpPr>
                <a:spLocks/>
              </p:cNvSpPr>
              <p:nvPr/>
            </p:nvSpPr>
            <p:spPr bwMode="auto">
              <a:xfrm>
                <a:off x="5198" y="2288"/>
                <a:ext cx="3" cy="4"/>
              </a:xfrm>
              <a:custGeom>
                <a:avLst/>
                <a:gdLst>
                  <a:gd name="T0" fmla="*/ 3 w 3"/>
                  <a:gd name="T1" fmla="*/ 0 h 4"/>
                  <a:gd name="T2" fmla="*/ 3 w 3"/>
                  <a:gd name="T3" fmla="*/ 4 h 4"/>
                  <a:gd name="T4" fmla="*/ 3 w 3"/>
                  <a:gd name="T5" fmla="*/ 4 h 4"/>
                  <a:gd name="T6" fmla="*/ 0 w 3"/>
                  <a:gd name="T7" fmla="*/ 3 h 4"/>
                  <a:gd name="T8" fmla="*/ 0 w 3"/>
                  <a:gd name="T9" fmla="*/ 0 h 4"/>
                  <a:gd name="T10" fmla="*/ 0 w 3"/>
                  <a:gd name="T11" fmla="*/ 0 h 4"/>
                  <a:gd name="T12" fmla="*/ 3 w 3"/>
                  <a:gd name="T13" fmla="*/ 0 h 4"/>
                  <a:gd name="T14" fmla="*/ 3 w 3"/>
                  <a:gd name="T15" fmla="*/ 0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4">
                    <a:moveTo>
                      <a:pt x="3" y="0"/>
                    </a:moveTo>
                    <a:lnTo>
                      <a:pt x="3" y="4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23" name="Rectangle 223"/>
              <p:cNvSpPr>
                <a:spLocks noChangeArrowheads="1"/>
              </p:cNvSpPr>
              <p:nvPr/>
            </p:nvSpPr>
            <p:spPr bwMode="auto">
              <a:xfrm>
                <a:off x="5195" y="2333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24" name="Rectangle 224"/>
              <p:cNvSpPr>
                <a:spLocks noChangeArrowheads="1"/>
              </p:cNvSpPr>
              <p:nvPr/>
            </p:nvSpPr>
            <p:spPr bwMode="auto">
              <a:xfrm>
                <a:off x="5195" y="2330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25" name="Rectangle 225"/>
              <p:cNvSpPr>
                <a:spLocks noChangeArrowheads="1"/>
              </p:cNvSpPr>
              <p:nvPr/>
            </p:nvSpPr>
            <p:spPr bwMode="auto">
              <a:xfrm>
                <a:off x="5195" y="2327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26" name="Freeform 226"/>
              <p:cNvSpPr>
                <a:spLocks/>
              </p:cNvSpPr>
              <p:nvPr/>
            </p:nvSpPr>
            <p:spPr bwMode="auto">
              <a:xfrm>
                <a:off x="5195" y="2307"/>
                <a:ext cx="3" cy="9"/>
              </a:xfrm>
              <a:custGeom>
                <a:avLst/>
                <a:gdLst>
                  <a:gd name="T0" fmla="*/ 3 w 3"/>
                  <a:gd name="T1" fmla="*/ 9 h 9"/>
                  <a:gd name="T2" fmla="*/ 0 w 3"/>
                  <a:gd name="T3" fmla="*/ 9 h 9"/>
                  <a:gd name="T4" fmla="*/ 0 w 3"/>
                  <a:gd name="T5" fmla="*/ 6 h 9"/>
                  <a:gd name="T6" fmla="*/ 3 w 3"/>
                  <a:gd name="T7" fmla="*/ 6 h 9"/>
                  <a:gd name="T8" fmla="*/ 3 w 3"/>
                  <a:gd name="T9" fmla="*/ 3 h 9"/>
                  <a:gd name="T10" fmla="*/ 3 w 3"/>
                  <a:gd name="T11" fmla="*/ 0 h 9"/>
                  <a:gd name="T12" fmla="*/ 3 w 3"/>
                  <a:gd name="T13" fmla="*/ 0 h 9"/>
                  <a:gd name="T14" fmla="*/ 3 w 3"/>
                  <a:gd name="T15" fmla="*/ 9 h 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9">
                    <a:moveTo>
                      <a:pt x="3" y="9"/>
                    </a:moveTo>
                    <a:lnTo>
                      <a:pt x="0" y="9"/>
                    </a:lnTo>
                    <a:lnTo>
                      <a:pt x="0" y="6"/>
                    </a:lnTo>
                    <a:lnTo>
                      <a:pt x="3" y="6"/>
                    </a:lnTo>
                    <a:lnTo>
                      <a:pt x="3" y="3"/>
                    </a:lnTo>
                    <a:lnTo>
                      <a:pt x="3" y="0"/>
                    </a:lnTo>
                    <a:lnTo>
                      <a:pt x="3" y="9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27" name="Freeform 227"/>
              <p:cNvSpPr>
                <a:spLocks/>
              </p:cNvSpPr>
              <p:nvPr/>
            </p:nvSpPr>
            <p:spPr bwMode="auto">
              <a:xfrm>
                <a:off x="5198" y="2305"/>
                <a:ext cx="3" cy="11"/>
              </a:xfrm>
              <a:custGeom>
                <a:avLst/>
                <a:gdLst>
                  <a:gd name="T0" fmla="*/ 0 w 3"/>
                  <a:gd name="T1" fmla="*/ 0 h 11"/>
                  <a:gd name="T2" fmla="*/ 3 w 3"/>
                  <a:gd name="T3" fmla="*/ 0 h 11"/>
                  <a:gd name="T4" fmla="*/ 3 w 3"/>
                  <a:gd name="T5" fmla="*/ 8 h 11"/>
                  <a:gd name="T6" fmla="*/ 3 w 3"/>
                  <a:gd name="T7" fmla="*/ 11 h 11"/>
                  <a:gd name="T8" fmla="*/ 0 w 3"/>
                  <a:gd name="T9" fmla="*/ 11 h 11"/>
                  <a:gd name="T10" fmla="*/ 0 w 3"/>
                  <a:gd name="T11" fmla="*/ 2 h 11"/>
                  <a:gd name="T12" fmla="*/ 0 w 3"/>
                  <a:gd name="T13" fmla="*/ 2 h 11"/>
                  <a:gd name="T14" fmla="*/ 0 w 3"/>
                  <a:gd name="T15" fmla="*/ 0 h 1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11">
                    <a:moveTo>
                      <a:pt x="0" y="0"/>
                    </a:moveTo>
                    <a:lnTo>
                      <a:pt x="3" y="0"/>
                    </a:lnTo>
                    <a:lnTo>
                      <a:pt x="3" y="8"/>
                    </a:lnTo>
                    <a:lnTo>
                      <a:pt x="3" y="11"/>
                    </a:lnTo>
                    <a:lnTo>
                      <a:pt x="0" y="11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28" name="Rectangle 228"/>
              <p:cNvSpPr>
                <a:spLocks noChangeArrowheads="1"/>
              </p:cNvSpPr>
              <p:nvPr/>
            </p:nvSpPr>
            <p:spPr bwMode="auto">
              <a:xfrm>
                <a:off x="5198" y="2298"/>
                <a:ext cx="3" cy="7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29" name="Rectangle 229"/>
              <p:cNvSpPr>
                <a:spLocks noChangeArrowheads="1"/>
              </p:cNvSpPr>
              <p:nvPr/>
            </p:nvSpPr>
            <p:spPr bwMode="auto">
              <a:xfrm>
                <a:off x="5195" y="2305"/>
                <a:ext cx="3" cy="2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30" name="Rectangle 230"/>
              <p:cNvSpPr>
                <a:spLocks noChangeArrowheads="1"/>
              </p:cNvSpPr>
              <p:nvPr/>
            </p:nvSpPr>
            <p:spPr bwMode="auto">
              <a:xfrm>
                <a:off x="5195" y="2298"/>
                <a:ext cx="3" cy="7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31" name="Freeform 231"/>
              <p:cNvSpPr>
                <a:spLocks/>
              </p:cNvSpPr>
              <p:nvPr/>
            </p:nvSpPr>
            <p:spPr bwMode="auto">
              <a:xfrm>
                <a:off x="5195" y="2291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0 h 2"/>
                  <a:gd name="T4" fmla="*/ 0 w 3"/>
                  <a:gd name="T5" fmla="*/ 0 h 2"/>
                  <a:gd name="T6" fmla="*/ 3 w 3"/>
                  <a:gd name="T7" fmla="*/ 0 h 2"/>
                  <a:gd name="T8" fmla="*/ 3 w 3"/>
                  <a:gd name="T9" fmla="*/ 2 h 2"/>
                  <a:gd name="T10" fmla="*/ 3 w 3"/>
                  <a:gd name="T11" fmla="*/ 2 h 2"/>
                  <a:gd name="T12" fmla="*/ 0 w 3"/>
                  <a:gd name="T13" fmla="*/ 2 h 2"/>
                  <a:gd name="T14" fmla="*/ 0 w 3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2">
                    <a:moveTo>
                      <a:pt x="0" y="2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32" name="Freeform 232"/>
              <p:cNvSpPr>
                <a:spLocks/>
              </p:cNvSpPr>
              <p:nvPr/>
            </p:nvSpPr>
            <p:spPr bwMode="auto">
              <a:xfrm>
                <a:off x="5195" y="2288"/>
                <a:ext cx="3" cy="3"/>
              </a:xfrm>
              <a:custGeom>
                <a:avLst/>
                <a:gdLst>
                  <a:gd name="T0" fmla="*/ 3 w 3"/>
                  <a:gd name="T1" fmla="*/ 0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3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0 h 3"/>
                  <a:gd name="T14" fmla="*/ 3 w 3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3" y="0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33" name="Freeform 233"/>
              <p:cNvSpPr>
                <a:spLocks/>
              </p:cNvSpPr>
              <p:nvPr/>
            </p:nvSpPr>
            <p:spPr bwMode="auto">
              <a:xfrm>
                <a:off x="5195" y="2293"/>
                <a:ext cx="3" cy="5"/>
              </a:xfrm>
              <a:custGeom>
                <a:avLst/>
                <a:gdLst>
                  <a:gd name="T0" fmla="*/ 0 w 3"/>
                  <a:gd name="T1" fmla="*/ 0 h 5"/>
                  <a:gd name="T2" fmla="*/ 0 w 3"/>
                  <a:gd name="T3" fmla="*/ 0 h 5"/>
                  <a:gd name="T4" fmla="*/ 3 w 3"/>
                  <a:gd name="T5" fmla="*/ 0 h 5"/>
                  <a:gd name="T6" fmla="*/ 3 w 3"/>
                  <a:gd name="T7" fmla="*/ 5 h 5"/>
                  <a:gd name="T8" fmla="*/ 0 w 3"/>
                  <a:gd name="T9" fmla="*/ 5 h 5"/>
                  <a:gd name="T10" fmla="*/ 0 w 3"/>
                  <a:gd name="T11" fmla="*/ 0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5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5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34" name="Rectangle 234"/>
              <p:cNvSpPr>
                <a:spLocks noChangeArrowheads="1"/>
              </p:cNvSpPr>
              <p:nvPr/>
            </p:nvSpPr>
            <p:spPr bwMode="auto">
              <a:xfrm>
                <a:off x="5195" y="2316"/>
                <a:ext cx="3" cy="11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35" name="Rectangle 235"/>
              <p:cNvSpPr>
                <a:spLocks noChangeArrowheads="1"/>
              </p:cNvSpPr>
              <p:nvPr/>
            </p:nvSpPr>
            <p:spPr bwMode="auto">
              <a:xfrm>
                <a:off x="5187" y="2333"/>
                <a:ext cx="8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36" name="Rectangle 236"/>
              <p:cNvSpPr>
                <a:spLocks noChangeArrowheads="1"/>
              </p:cNvSpPr>
              <p:nvPr/>
            </p:nvSpPr>
            <p:spPr bwMode="auto">
              <a:xfrm>
                <a:off x="5187" y="2330"/>
                <a:ext cx="8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37" name="Rectangle 237"/>
              <p:cNvSpPr>
                <a:spLocks noChangeArrowheads="1"/>
              </p:cNvSpPr>
              <p:nvPr/>
            </p:nvSpPr>
            <p:spPr bwMode="auto">
              <a:xfrm>
                <a:off x="5187" y="2327"/>
                <a:ext cx="8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38" name="Freeform 238"/>
              <p:cNvSpPr>
                <a:spLocks/>
              </p:cNvSpPr>
              <p:nvPr/>
            </p:nvSpPr>
            <p:spPr bwMode="auto">
              <a:xfrm>
                <a:off x="5157" y="2310"/>
                <a:ext cx="38" cy="3"/>
              </a:xfrm>
              <a:custGeom>
                <a:avLst/>
                <a:gdLst>
                  <a:gd name="T0" fmla="*/ 38 w 38"/>
                  <a:gd name="T1" fmla="*/ 0 h 3"/>
                  <a:gd name="T2" fmla="*/ 38 w 38"/>
                  <a:gd name="T3" fmla="*/ 0 h 3"/>
                  <a:gd name="T4" fmla="*/ 38 w 38"/>
                  <a:gd name="T5" fmla="*/ 0 h 3"/>
                  <a:gd name="T6" fmla="*/ 38 w 38"/>
                  <a:gd name="T7" fmla="*/ 3 h 3"/>
                  <a:gd name="T8" fmla="*/ 0 w 38"/>
                  <a:gd name="T9" fmla="*/ 3 h 3"/>
                  <a:gd name="T10" fmla="*/ 0 w 38"/>
                  <a:gd name="T11" fmla="*/ 0 h 3"/>
                  <a:gd name="T12" fmla="*/ 38 w 38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8" h="3">
                    <a:moveTo>
                      <a:pt x="38" y="0"/>
                    </a:moveTo>
                    <a:lnTo>
                      <a:pt x="38" y="0"/>
                    </a:lnTo>
                    <a:lnTo>
                      <a:pt x="38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39" name="Freeform 239"/>
              <p:cNvSpPr>
                <a:spLocks/>
              </p:cNvSpPr>
              <p:nvPr/>
            </p:nvSpPr>
            <p:spPr bwMode="auto">
              <a:xfrm>
                <a:off x="5195" y="2307"/>
                <a:ext cx="3" cy="6"/>
              </a:xfrm>
              <a:custGeom>
                <a:avLst/>
                <a:gdLst>
                  <a:gd name="T0" fmla="*/ 3 w 3"/>
                  <a:gd name="T1" fmla="*/ 3 h 6"/>
                  <a:gd name="T2" fmla="*/ 3 w 3"/>
                  <a:gd name="T3" fmla="*/ 6 h 6"/>
                  <a:gd name="T4" fmla="*/ 0 w 3"/>
                  <a:gd name="T5" fmla="*/ 6 h 6"/>
                  <a:gd name="T6" fmla="*/ 0 w 3"/>
                  <a:gd name="T7" fmla="*/ 3 h 6"/>
                  <a:gd name="T8" fmla="*/ 0 w 3"/>
                  <a:gd name="T9" fmla="*/ 3 h 6"/>
                  <a:gd name="T10" fmla="*/ 0 w 3"/>
                  <a:gd name="T11" fmla="*/ 0 h 6"/>
                  <a:gd name="T12" fmla="*/ 3 w 3"/>
                  <a:gd name="T13" fmla="*/ 0 h 6"/>
                  <a:gd name="T14" fmla="*/ 3 w 3"/>
                  <a:gd name="T15" fmla="*/ 3 h 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6">
                    <a:moveTo>
                      <a:pt x="3" y="3"/>
                    </a:moveTo>
                    <a:lnTo>
                      <a:pt x="3" y="6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40" name="Rectangle 240"/>
              <p:cNvSpPr>
                <a:spLocks noChangeArrowheads="1"/>
              </p:cNvSpPr>
              <p:nvPr/>
            </p:nvSpPr>
            <p:spPr bwMode="auto">
              <a:xfrm>
                <a:off x="5157" y="2310"/>
                <a:ext cx="38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41" name="Rectangle 241"/>
              <p:cNvSpPr>
                <a:spLocks noChangeArrowheads="1"/>
              </p:cNvSpPr>
              <p:nvPr/>
            </p:nvSpPr>
            <p:spPr bwMode="auto">
              <a:xfrm>
                <a:off x="5157" y="2305"/>
                <a:ext cx="38" cy="2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42" name="Rectangle 242"/>
              <p:cNvSpPr>
                <a:spLocks noChangeArrowheads="1"/>
              </p:cNvSpPr>
              <p:nvPr/>
            </p:nvSpPr>
            <p:spPr bwMode="auto">
              <a:xfrm>
                <a:off x="5157" y="2298"/>
                <a:ext cx="38" cy="7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43" name="Freeform 243"/>
              <p:cNvSpPr>
                <a:spLocks/>
              </p:cNvSpPr>
              <p:nvPr/>
            </p:nvSpPr>
            <p:spPr bwMode="auto">
              <a:xfrm>
                <a:off x="5157" y="2267"/>
                <a:ext cx="38" cy="21"/>
              </a:xfrm>
              <a:custGeom>
                <a:avLst/>
                <a:gdLst>
                  <a:gd name="T0" fmla="*/ 38 w 38"/>
                  <a:gd name="T1" fmla="*/ 0 h 21"/>
                  <a:gd name="T2" fmla="*/ 38 w 38"/>
                  <a:gd name="T3" fmla="*/ 21 h 21"/>
                  <a:gd name="T4" fmla="*/ 38 w 38"/>
                  <a:gd name="T5" fmla="*/ 21 h 21"/>
                  <a:gd name="T6" fmla="*/ 35 w 38"/>
                  <a:gd name="T7" fmla="*/ 21 h 21"/>
                  <a:gd name="T8" fmla="*/ 5 w 38"/>
                  <a:gd name="T9" fmla="*/ 21 h 21"/>
                  <a:gd name="T10" fmla="*/ 5 w 38"/>
                  <a:gd name="T11" fmla="*/ 21 h 21"/>
                  <a:gd name="T12" fmla="*/ 0 w 38"/>
                  <a:gd name="T13" fmla="*/ 21 h 21"/>
                  <a:gd name="T14" fmla="*/ 0 w 38"/>
                  <a:gd name="T15" fmla="*/ 0 h 21"/>
                  <a:gd name="T16" fmla="*/ 38 w 38"/>
                  <a:gd name="T17" fmla="*/ 0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8" h="21">
                    <a:moveTo>
                      <a:pt x="38" y="0"/>
                    </a:moveTo>
                    <a:lnTo>
                      <a:pt x="38" y="21"/>
                    </a:lnTo>
                    <a:lnTo>
                      <a:pt x="35" y="21"/>
                    </a:lnTo>
                    <a:lnTo>
                      <a:pt x="5" y="21"/>
                    </a:lnTo>
                    <a:lnTo>
                      <a:pt x="0" y="21"/>
                    </a:lnTo>
                    <a:lnTo>
                      <a:pt x="0" y="0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44" name="Rectangle 244"/>
              <p:cNvSpPr>
                <a:spLocks noChangeArrowheads="1"/>
              </p:cNvSpPr>
              <p:nvPr/>
            </p:nvSpPr>
            <p:spPr bwMode="auto">
              <a:xfrm>
                <a:off x="5157" y="2313"/>
                <a:ext cx="38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45" name="Rectangle 245"/>
              <p:cNvSpPr>
                <a:spLocks noChangeArrowheads="1"/>
              </p:cNvSpPr>
              <p:nvPr/>
            </p:nvSpPr>
            <p:spPr bwMode="auto">
              <a:xfrm>
                <a:off x="5177" y="2336"/>
                <a:ext cx="10" cy="4"/>
              </a:xfrm>
              <a:prstGeom prst="rect">
                <a:avLst/>
              </a:prstGeom>
              <a:solidFill>
                <a:srgbClr val="00A5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46" name="Rectangle 246"/>
              <p:cNvSpPr>
                <a:spLocks noChangeArrowheads="1"/>
              </p:cNvSpPr>
              <p:nvPr/>
            </p:nvSpPr>
            <p:spPr bwMode="auto">
              <a:xfrm>
                <a:off x="5177" y="2333"/>
                <a:ext cx="10" cy="3"/>
              </a:xfrm>
              <a:prstGeom prst="rect">
                <a:avLst/>
              </a:prstGeom>
              <a:solidFill>
                <a:srgbClr val="00A5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47" name="Rectangle 247"/>
              <p:cNvSpPr>
                <a:spLocks noChangeArrowheads="1"/>
              </p:cNvSpPr>
              <p:nvPr/>
            </p:nvSpPr>
            <p:spPr bwMode="auto">
              <a:xfrm>
                <a:off x="5177" y="2330"/>
                <a:ext cx="10" cy="3"/>
              </a:xfrm>
              <a:prstGeom prst="rect">
                <a:avLst/>
              </a:prstGeom>
              <a:solidFill>
                <a:srgbClr val="00A5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48" name="Rectangle 248"/>
              <p:cNvSpPr>
                <a:spLocks noChangeArrowheads="1"/>
              </p:cNvSpPr>
              <p:nvPr/>
            </p:nvSpPr>
            <p:spPr bwMode="auto">
              <a:xfrm>
                <a:off x="5177" y="2327"/>
                <a:ext cx="10" cy="3"/>
              </a:xfrm>
              <a:prstGeom prst="rect">
                <a:avLst/>
              </a:prstGeom>
              <a:solidFill>
                <a:srgbClr val="00A5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49" name="Rectangle 249"/>
              <p:cNvSpPr>
                <a:spLocks noChangeArrowheads="1"/>
              </p:cNvSpPr>
              <p:nvPr/>
            </p:nvSpPr>
            <p:spPr bwMode="auto">
              <a:xfrm>
                <a:off x="5177" y="2323"/>
                <a:ext cx="10" cy="4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50" name="Rectangle 250"/>
              <p:cNvSpPr>
                <a:spLocks noChangeArrowheads="1"/>
              </p:cNvSpPr>
              <p:nvPr/>
            </p:nvSpPr>
            <p:spPr bwMode="auto">
              <a:xfrm>
                <a:off x="5173" y="2333"/>
                <a:ext cx="4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51" name="Rectangle 251"/>
              <p:cNvSpPr>
                <a:spLocks noChangeArrowheads="1"/>
              </p:cNvSpPr>
              <p:nvPr/>
            </p:nvSpPr>
            <p:spPr bwMode="auto">
              <a:xfrm>
                <a:off x="5173" y="2330"/>
                <a:ext cx="4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52" name="Rectangle 252"/>
              <p:cNvSpPr>
                <a:spLocks noChangeArrowheads="1"/>
              </p:cNvSpPr>
              <p:nvPr/>
            </p:nvSpPr>
            <p:spPr bwMode="auto">
              <a:xfrm>
                <a:off x="5173" y="2327"/>
                <a:ext cx="4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53" name="Rectangle 253"/>
              <p:cNvSpPr>
                <a:spLocks noChangeArrowheads="1"/>
              </p:cNvSpPr>
              <p:nvPr/>
            </p:nvSpPr>
            <p:spPr bwMode="auto">
              <a:xfrm>
                <a:off x="5164" y="2336"/>
                <a:ext cx="9" cy="4"/>
              </a:xfrm>
              <a:prstGeom prst="rect">
                <a:avLst/>
              </a:pr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54" name="Rectangle 254"/>
              <p:cNvSpPr>
                <a:spLocks noChangeArrowheads="1"/>
              </p:cNvSpPr>
              <p:nvPr/>
            </p:nvSpPr>
            <p:spPr bwMode="auto">
              <a:xfrm>
                <a:off x="5164" y="2333"/>
                <a:ext cx="9" cy="3"/>
              </a:xfrm>
              <a:prstGeom prst="rect">
                <a:avLst/>
              </a:pr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55" name="Rectangle 255"/>
              <p:cNvSpPr>
                <a:spLocks noChangeArrowheads="1"/>
              </p:cNvSpPr>
              <p:nvPr/>
            </p:nvSpPr>
            <p:spPr bwMode="auto">
              <a:xfrm>
                <a:off x="5164" y="2330"/>
                <a:ext cx="9" cy="3"/>
              </a:xfrm>
              <a:prstGeom prst="rect">
                <a:avLst/>
              </a:pr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56" name="Rectangle 256"/>
              <p:cNvSpPr>
                <a:spLocks noChangeArrowheads="1"/>
              </p:cNvSpPr>
              <p:nvPr/>
            </p:nvSpPr>
            <p:spPr bwMode="auto">
              <a:xfrm>
                <a:off x="5164" y="2327"/>
                <a:ext cx="9" cy="3"/>
              </a:xfrm>
              <a:prstGeom prst="rect">
                <a:avLst/>
              </a:pr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57" name="Rectangle 257"/>
              <p:cNvSpPr>
                <a:spLocks noChangeArrowheads="1"/>
              </p:cNvSpPr>
              <p:nvPr/>
            </p:nvSpPr>
            <p:spPr bwMode="auto">
              <a:xfrm>
                <a:off x="5164" y="2323"/>
                <a:ext cx="9" cy="4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58" name="Rectangle 258"/>
              <p:cNvSpPr>
                <a:spLocks noChangeArrowheads="1"/>
              </p:cNvSpPr>
              <p:nvPr/>
            </p:nvSpPr>
            <p:spPr bwMode="auto">
              <a:xfrm>
                <a:off x="5157" y="2333"/>
                <a:ext cx="7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59" name="Rectangle 259"/>
              <p:cNvSpPr>
                <a:spLocks noChangeArrowheads="1"/>
              </p:cNvSpPr>
              <p:nvPr/>
            </p:nvSpPr>
            <p:spPr bwMode="auto">
              <a:xfrm>
                <a:off x="5157" y="2330"/>
                <a:ext cx="7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60" name="Rectangle 260"/>
              <p:cNvSpPr>
                <a:spLocks noChangeArrowheads="1"/>
              </p:cNvSpPr>
              <p:nvPr/>
            </p:nvSpPr>
            <p:spPr bwMode="auto">
              <a:xfrm>
                <a:off x="5157" y="2327"/>
                <a:ext cx="7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61" name="Freeform 261"/>
              <p:cNvSpPr>
                <a:spLocks/>
              </p:cNvSpPr>
              <p:nvPr/>
            </p:nvSpPr>
            <p:spPr bwMode="auto">
              <a:xfrm>
                <a:off x="5157" y="2316"/>
                <a:ext cx="38" cy="11"/>
              </a:xfrm>
              <a:custGeom>
                <a:avLst/>
                <a:gdLst>
                  <a:gd name="T0" fmla="*/ 20 w 38"/>
                  <a:gd name="T1" fmla="*/ 7 h 11"/>
                  <a:gd name="T2" fmla="*/ 20 w 38"/>
                  <a:gd name="T3" fmla="*/ 11 h 11"/>
                  <a:gd name="T4" fmla="*/ 16 w 38"/>
                  <a:gd name="T5" fmla="*/ 11 h 11"/>
                  <a:gd name="T6" fmla="*/ 16 w 38"/>
                  <a:gd name="T7" fmla="*/ 7 h 11"/>
                  <a:gd name="T8" fmla="*/ 7 w 38"/>
                  <a:gd name="T9" fmla="*/ 7 h 11"/>
                  <a:gd name="T10" fmla="*/ 7 w 38"/>
                  <a:gd name="T11" fmla="*/ 11 h 11"/>
                  <a:gd name="T12" fmla="*/ 0 w 38"/>
                  <a:gd name="T13" fmla="*/ 11 h 11"/>
                  <a:gd name="T14" fmla="*/ 0 w 38"/>
                  <a:gd name="T15" fmla="*/ 0 h 11"/>
                  <a:gd name="T16" fmla="*/ 38 w 38"/>
                  <a:gd name="T17" fmla="*/ 0 h 11"/>
                  <a:gd name="T18" fmla="*/ 38 w 38"/>
                  <a:gd name="T19" fmla="*/ 11 h 11"/>
                  <a:gd name="T20" fmla="*/ 30 w 38"/>
                  <a:gd name="T21" fmla="*/ 11 h 11"/>
                  <a:gd name="T22" fmla="*/ 30 w 38"/>
                  <a:gd name="T23" fmla="*/ 7 h 11"/>
                  <a:gd name="T24" fmla="*/ 20 w 38"/>
                  <a:gd name="T25" fmla="*/ 7 h 1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8" h="11">
                    <a:moveTo>
                      <a:pt x="20" y="7"/>
                    </a:moveTo>
                    <a:lnTo>
                      <a:pt x="20" y="11"/>
                    </a:lnTo>
                    <a:lnTo>
                      <a:pt x="16" y="11"/>
                    </a:lnTo>
                    <a:lnTo>
                      <a:pt x="16" y="7"/>
                    </a:lnTo>
                    <a:lnTo>
                      <a:pt x="7" y="7"/>
                    </a:lnTo>
                    <a:lnTo>
                      <a:pt x="7" y="11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38" y="0"/>
                    </a:lnTo>
                    <a:lnTo>
                      <a:pt x="38" y="11"/>
                    </a:lnTo>
                    <a:lnTo>
                      <a:pt x="30" y="11"/>
                    </a:lnTo>
                    <a:lnTo>
                      <a:pt x="30" y="7"/>
                    </a:lnTo>
                    <a:lnTo>
                      <a:pt x="20" y="7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62" name="Freeform 262"/>
              <p:cNvSpPr>
                <a:spLocks/>
              </p:cNvSpPr>
              <p:nvPr/>
            </p:nvSpPr>
            <p:spPr bwMode="auto">
              <a:xfrm>
                <a:off x="5157" y="2336"/>
                <a:ext cx="38" cy="8"/>
              </a:xfrm>
              <a:custGeom>
                <a:avLst/>
                <a:gdLst>
                  <a:gd name="T0" fmla="*/ 38 w 38"/>
                  <a:gd name="T1" fmla="*/ 8 h 8"/>
                  <a:gd name="T2" fmla="*/ 0 w 38"/>
                  <a:gd name="T3" fmla="*/ 8 h 8"/>
                  <a:gd name="T4" fmla="*/ 0 w 38"/>
                  <a:gd name="T5" fmla="*/ 0 h 8"/>
                  <a:gd name="T6" fmla="*/ 7 w 38"/>
                  <a:gd name="T7" fmla="*/ 0 h 8"/>
                  <a:gd name="T8" fmla="*/ 7 w 38"/>
                  <a:gd name="T9" fmla="*/ 4 h 8"/>
                  <a:gd name="T10" fmla="*/ 16 w 38"/>
                  <a:gd name="T11" fmla="*/ 4 h 8"/>
                  <a:gd name="T12" fmla="*/ 16 w 38"/>
                  <a:gd name="T13" fmla="*/ 0 h 8"/>
                  <a:gd name="T14" fmla="*/ 20 w 38"/>
                  <a:gd name="T15" fmla="*/ 0 h 8"/>
                  <a:gd name="T16" fmla="*/ 20 w 38"/>
                  <a:gd name="T17" fmla="*/ 4 h 8"/>
                  <a:gd name="T18" fmla="*/ 30 w 38"/>
                  <a:gd name="T19" fmla="*/ 4 h 8"/>
                  <a:gd name="T20" fmla="*/ 30 w 38"/>
                  <a:gd name="T21" fmla="*/ 0 h 8"/>
                  <a:gd name="T22" fmla="*/ 38 w 38"/>
                  <a:gd name="T23" fmla="*/ 0 h 8"/>
                  <a:gd name="T24" fmla="*/ 38 w 38"/>
                  <a:gd name="T25" fmla="*/ 8 h 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8" h="8">
                    <a:moveTo>
                      <a:pt x="38" y="8"/>
                    </a:moveTo>
                    <a:lnTo>
                      <a:pt x="0" y="8"/>
                    </a:lnTo>
                    <a:lnTo>
                      <a:pt x="0" y="0"/>
                    </a:lnTo>
                    <a:lnTo>
                      <a:pt x="7" y="0"/>
                    </a:lnTo>
                    <a:lnTo>
                      <a:pt x="7" y="4"/>
                    </a:lnTo>
                    <a:lnTo>
                      <a:pt x="16" y="4"/>
                    </a:lnTo>
                    <a:lnTo>
                      <a:pt x="16" y="0"/>
                    </a:lnTo>
                    <a:lnTo>
                      <a:pt x="20" y="0"/>
                    </a:lnTo>
                    <a:lnTo>
                      <a:pt x="20" y="4"/>
                    </a:lnTo>
                    <a:lnTo>
                      <a:pt x="30" y="4"/>
                    </a:lnTo>
                    <a:lnTo>
                      <a:pt x="30" y="0"/>
                    </a:lnTo>
                    <a:lnTo>
                      <a:pt x="38" y="0"/>
                    </a:lnTo>
                    <a:lnTo>
                      <a:pt x="38" y="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63" name="Freeform 263"/>
              <p:cNvSpPr>
                <a:spLocks/>
              </p:cNvSpPr>
              <p:nvPr/>
            </p:nvSpPr>
            <p:spPr bwMode="auto">
              <a:xfrm>
                <a:off x="5157" y="2293"/>
                <a:ext cx="38" cy="5"/>
              </a:xfrm>
              <a:custGeom>
                <a:avLst/>
                <a:gdLst>
                  <a:gd name="T0" fmla="*/ 38 w 38"/>
                  <a:gd name="T1" fmla="*/ 5 h 5"/>
                  <a:gd name="T2" fmla="*/ 0 w 38"/>
                  <a:gd name="T3" fmla="*/ 5 h 5"/>
                  <a:gd name="T4" fmla="*/ 0 w 38"/>
                  <a:gd name="T5" fmla="*/ 0 h 5"/>
                  <a:gd name="T6" fmla="*/ 0 w 38"/>
                  <a:gd name="T7" fmla="*/ 0 h 5"/>
                  <a:gd name="T8" fmla="*/ 5 w 38"/>
                  <a:gd name="T9" fmla="*/ 0 h 5"/>
                  <a:gd name="T10" fmla="*/ 35 w 38"/>
                  <a:gd name="T11" fmla="*/ 0 h 5"/>
                  <a:gd name="T12" fmla="*/ 35 w 38"/>
                  <a:gd name="T13" fmla="*/ 0 h 5"/>
                  <a:gd name="T14" fmla="*/ 38 w 38"/>
                  <a:gd name="T15" fmla="*/ 0 h 5"/>
                  <a:gd name="T16" fmla="*/ 38 w 38"/>
                  <a:gd name="T17" fmla="*/ 5 h 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8" h="5">
                    <a:moveTo>
                      <a:pt x="38" y="5"/>
                    </a:moveTo>
                    <a:lnTo>
                      <a:pt x="0" y="5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35" y="0"/>
                    </a:lnTo>
                    <a:lnTo>
                      <a:pt x="38" y="0"/>
                    </a:lnTo>
                    <a:lnTo>
                      <a:pt x="38" y="5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64" name="Freeform 264"/>
              <p:cNvSpPr>
                <a:spLocks/>
              </p:cNvSpPr>
              <p:nvPr/>
            </p:nvSpPr>
            <p:spPr bwMode="auto">
              <a:xfrm>
                <a:off x="5157" y="2288"/>
                <a:ext cx="38" cy="3"/>
              </a:xfrm>
              <a:custGeom>
                <a:avLst/>
                <a:gdLst>
                  <a:gd name="T0" fmla="*/ 5 w 38"/>
                  <a:gd name="T1" fmla="*/ 3 h 3"/>
                  <a:gd name="T2" fmla="*/ 5 w 38"/>
                  <a:gd name="T3" fmla="*/ 3 h 3"/>
                  <a:gd name="T4" fmla="*/ 0 w 38"/>
                  <a:gd name="T5" fmla="*/ 3 h 3"/>
                  <a:gd name="T6" fmla="*/ 0 w 38"/>
                  <a:gd name="T7" fmla="*/ 0 h 3"/>
                  <a:gd name="T8" fmla="*/ 0 w 38"/>
                  <a:gd name="T9" fmla="*/ 0 h 3"/>
                  <a:gd name="T10" fmla="*/ 5 w 38"/>
                  <a:gd name="T11" fmla="*/ 0 h 3"/>
                  <a:gd name="T12" fmla="*/ 35 w 38"/>
                  <a:gd name="T13" fmla="*/ 0 h 3"/>
                  <a:gd name="T14" fmla="*/ 35 w 38"/>
                  <a:gd name="T15" fmla="*/ 0 h 3"/>
                  <a:gd name="T16" fmla="*/ 38 w 38"/>
                  <a:gd name="T17" fmla="*/ 0 h 3"/>
                  <a:gd name="T18" fmla="*/ 38 w 38"/>
                  <a:gd name="T19" fmla="*/ 3 h 3"/>
                  <a:gd name="T20" fmla="*/ 38 w 38"/>
                  <a:gd name="T21" fmla="*/ 3 h 3"/>
                  <a:gd name="T22" fmla="*/ 35 w 38"/>
                  <a:gd name="T23" fmla="*/ 3 h 3"/>
                  <a:gd name="T24" fmla="*/ 5 w 38"/>
                  <a:gd name="T25" fmla="*/ 3 h 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8" h="3">
                    <a:moveTo>
                      <a:pt x="5" y="3"/>
                    </a:moveTo>
                    <a:lnTo>
                      <a:pt x="5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35" y="0"/>
                    </a:lnTo>
                    <a:lnTo>
                      <a:pt x="38" y="0"/>
                    </a:lnTo>
                    <a:lnTo>
                      <a:pt x="38" y="3"/>
                    </a:lnTo>
                    <a:lnTo>
                      <a:pt x="35" y="3"/>
                    </a:lnTo>
                    <a:lnTo>
                      <a:pt x="5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65" name="Freeform 265"/>
              <p:cNvSpPr>
                <a:spLocks/>
              </p:cNvSpPr>
              <p:nvPr/>
            </p:nvSpPr>
            <p:spPr bwMode="auto">
              <a:xfrm>
                <a:off x="5157" y="2291"/>
                <a:ext cx="38" cy="2"/>
              </a:xfrm>
              <a:custGeom>
                <a:avLst/>
                <a:gdLst>
                  <a:gd name="T0" fmla="*/ 5 w 38"/>
                  <a:gd name="T1" fmla="*/ 2 h 2"/>
                  <a:gd name="T2" fmla="*/ 5 w 38"/>
                  <a:gd name="T3" fmla="*/ 2 h 2"/>
                  <a:gd name="T4" fmla="*/ 0 w 38"/>
                  <a:gd name="T5" fmla="*/ 2 h 2"/>
                  <a:gd name="T6" fmla="*/ 0 w 38"/>
                  <a:gd name="T7" fmla="*/ 0 h 2"/>
                  <a:gd name="T8" fmla="*/ 0 w 38"/>
                  <a:gd name="T9" fmla="*/ 0 h 2"/>
                  <a:gd name="T10" fmla="*/ 5 w 38"/>
                  <a:gd name="T11" fmla="*/ 0 h 2"/>
                  <a:gd name="T12" fmla="*/ 35 w 38"/>
                  <a:gd name="T13" fmla="*/ 0 h 2"/>
                  <a:gd name="T14" fmla="*/ 35 w 38"/>
                  <a:gd name="T15" fmla="*/ 0 h 2"/>
                  <a:gd name="T16" fmla="*/ 38 w 38"/>
                  <a:gd name="T17" fmla="*/ 0 h 2"/>
                  <a:gd name="T18" fmla="*/ 38 w 38"/>
                  <a:gd name="T19" fmla="*/ 2 h 2"/>
                  <a:gd name="T20" fmla="*/ 38 w 38"/>
                  <a:gd name="T21" fmla="*/ 2 h 2"/>
                  <a:gd name="T22" fmla="*/ 35 w 38"/>
                  <a:gd name="T23" fmla="*/ 2 h 2"/>
                  <a:gd name="T24" fmla="*/ 5 w 38"/>
                  <a:gd name="T25" fmla="*/ 2 h 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8" h="2">
                    <a:moveTo>
                      <a:pt x="5" y="2"/>
                    </a:moveTo>
                    <a:lnTo>
                      <a:pt x="5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35" y="0"/>
                    </a:lnTo>
                    <a:lnTo>
                      <a:pt x="38" y="0"/>
                    </a:lnTo>
                    <a:lnTo>
                      <a:pt x="38" y="2"/>
                    </a:lnTo>
                    <a:lnTo>
                      <a:pt x="35" y="2"/>
                    </a:lnTo>
                    <a:lnTo>
                      <a:pt x="5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66" name="Freeform 266"/>
              <p:cNvSpPr>
                <a:spLocks/>
              </p:cNvSpPr>
              <p:nvPr/>
            </p:nvSpPr>
            <p:spPr bwMode="auto">
              <a:xfrm>
                <a:off x="5154" y="2336"/>
                <a:ext cx="44" cy="11"/>
              </a:xfrm>
              <a:custGeom>
                <a:avLst/>
                <a:gdLst>
                  <a:gd name="T0" fmla="*/ 0 w 44"/>
                  <a:gd name="T1" fmla="*/ 11 h 11"/>
                  <a:gd name="T2" fmla="*/ 0 w 44"/>
                  <a:gd name="T3" fmla="*/ 0 h 11"/>
                  <a:gd name="T4" fmla="*/ 3 w 44"/>
                  <a:gd name="T5" fmla="*/ 0 h 11"/>
                  <a:gd name="T6" fmla="*/ 3 w 44"/>
                  <a:gd name="T7" fmla="*/ 8 h 11"/>
                  <a:gd name="T8" fmla="*/ 41 w 44"/>
                  <a:gd name="T9" fmla="*/ 8 h 11"/>
                  <a:gd name="T10" fmla="*/ 41 w 44"/>
                  <a:gd name="T11" fmla="*/ 0 h 11"/>
                  <a:gd name="T12" fmla="*/ 44 w 44"/>
                  <a:gd name="T13" fmla="*/ 0 h 11"/>
                  <a:gd name="T14" fmla="*/ 44 w 44"/>
                  <a:gd name="T15" fmla="*/ 8 h 11"/>
                  <a:gd name="T16" fmla="*/ 44 w 44"/>
                  <a:gd name="T17" fmla="*/ 11 h 11"/>
                  <a:gd name="T18" fmla="*/ 0 w 44"/>
                  <a:gd name="T19" fmla="*/ 11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44" h="11">
                    <a:moveTo>
                      <a:pt x="0" y="11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8"/>
                    </a:lnTo>
                    <a:lnTo>
                      <a:pt x="41" y="8"/>
                    </a:lnTo>
                    <a:lnTo>
                      <a:pt x="41" y="0"/>
                    </a:lnTo>
                    <a:lnTo>
                      <a:pt x="44" y="0"/>
                    </a:lnTo>
                    <a:lnTo>
                      <a:pt x="44" y="8"/>
                    </a:lnTo>
                    <a:lnTo>
                      <a:pt x="44" y="11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67" name="Rectangle 267"/>
              <p:cNvSpPr>
                <a:spLocks noChangeArrowheads="1"/>
              </p:cNvSpPr>
              <p:nvPr/>
            </p:nvSpPr>
            <p:spPr bwMode="auto">
              <a:xfrm>
                <a:off x="5154" y="2333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68" name="Rectangle 268"/>
              <p:cNvSpPr>
                <a:spLocks noChangeArrowheads="1"/>
              </p:cNvSpPr>
              <p:nvPr/>
            </p:nvSpPr>
            <p:spPr bwMode="auto">
              <a:xfrm>
                <a:off x="5154" y="2330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69" name="Rectangle 269"/>
              <p:cNvSpPr>
                <a:spLocks noChangeArrowheads="1"/>
              </p:cNvSpPr>
              <p:nvPr/>
            </p:nvSpPr>
            <p:spPr bwMode="auto">
              <a:xfrm>
                <a:off x="5154" y="2327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70" name="Rectangle 270"/>
              <p:cNvSpPr>
                <a:spLocks noChangeArrowheads="1"/>
              </p:cNvSpPr>
              <p:nvPr/>
            </p:nvSpPr>
            <p:spPr bwMode="auto">
              <a:xfrm>
                <a:off x="5154" y="2316"/>
                <a:ext cx="3" cy="11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71" name="Rectangle 271"/>
              <p:cNvSpPr>
                <a:spLocks noChangeArrowheads="1"/>
              </p:cNvSpPr>
              <p:nvPr/>
            </p:nvSpPr>
            <p:spPr bwMode="auto">
              <a:xfrm>
                <a:off x="5154" y="2313"/>
                <a:ext cx="3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72" name="Freeform 272"/>
              <p:cNvSpPr>
                <a:spLocks/>
              </p:cNvSpPr>
              <p:nvPr/>
            </p:nvSpPr>
            <p:spPr bwMode="auto">
              <a:xfrm>
                <a:off x="5157" y="2307"/>
                <a:ext cx="38" cy="3"/>
              </a:xfrm>
              <a:custGeom>
                <a:avLst/>
                <a:gdLst>
                  <a:gd name="T0" fmla="*/ 0 w 38"/>
                  <a:gd name="T1" fmla="*/ 3 h 3"/>
                  <a:gd name="T2" fmla="*/ 0 w 38"/>
                  <a:gd name="T3" fmla="*/ 3 h 3"/>
                  <a:gd name="T4" fmla="*/ 0 w 38"/>
                  <a:gd name="T5" fmla="*/ 3 h 3"/>
                  <a:gd name="T6" fmla="*/ 0 w 38"/>
                  <a:gd name="T7" fmla="*/ 0 h 3"/>
                  <a:gd name="T8" fmla="*/ 38 w 38"/>
                  <a:gd name="T9" fmla="*/ 0 h 3"/>
                  <a:gd name="T10" fmla="*/ 38 w 38"/>
                  <a:gd name="T11" fmla="*/ 3 h 3"/>
                  <a:gd name="T12" fmla="*/ 0 w 38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8" h="3">
                    <a:moveTo>
                      <a:pt x="0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38" y="0"/>
                    </a:lnTo>
                    <a:lnTo>
                      <a:pt x="38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73" name="Freeform 273"/>
              <p:cNvSpPr>
                <a:spLocks/>
              </p:cNvSpPr>
              <p:nvPr/>
            </p:nvSpPr>
            <p:spPr bwMode="auto">
              <a:xfrm>
                <a:off x="5154" y="2307"/>
                <a:ext cx="3" cy="6"/>
              </a:xfrm>
              <a:custGeom>
                <a:avLst/>
                <a:gdLst>
                  <a:gd name="T0" fmla="*/ 3 w 3"/>
                  <a:gd name="T1" fmla="*/ 6 h 6"/>
                  <a:gd name="T2" fmla="*/ 0 w 3"/>
                  <a:gd name="T3" fmla="*/ 6 h 6"/>
                  <a:gd name="T4" fmla="*/ 0 w 3"/>
                  <a:gd name="T5" fmla="*/ 0 h 6"/>
                  <a:gd name="T6" fmla="*/ 3 w 3"/>
                  <a:gd name="T7" fmla="*/ 0 h 6"/>
                  <a:gd name="T8" fmla="*/ 3 w 3"/>
                  <a:gd name="T9" fmla="*/ 3 h 6"/>
                  <a:gd name="T10" fmla="*/ 3 w 3"/>
                  <a:gd name="T11" fmla="*/ 3 h 6"/>
                  <a:gd name="T12" fmla="*/ 3 w 3"/>
                  <a:gd name="T13" fmla="*/ 6 h 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6">
                    <a:moveTo>
                      <a:pt x="3" y="6"/>
                    </a:moveTo>
                    <a:lnTo>
                      <a:pt x="0" y="6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3"/>
                    </a:lnTo>
                    <a:lnTo>
                      <a:pt x="3" y="6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74" name="Rectangle 274"/>
              <p:cNvSpPr>
                <a:spLocks noChangeArrowheads="1"/>
              </p:cNvSpPr>
              <p:nvPr/>
            </p:nvSpPr>
            <p:spPr bwMode="auto">
              <a:xfrm>
                <a:off x="5154" y="2298"/>
                <a:ext cx="3" cy="7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75" name="Freeform 275"/>
              <p:cNvSpPr>
                <a:spLocks/>
              </p:cNvSpPr>
              <p:nvPr/>
            </p:nvSpPr>
            <p:spPr bwMode="auto">
              <a:xfrm>
                <a:off x="5154" y="2293"/>
                <a:ext cx="3" cy="5"/>
              </a:xfrm>
              <a:custGeom>
                <a:avLst/>
                <a:gdLst>
                  <a:gd name="T0" fmla="*/ 3 w 3"/>
                  <a:gd name="T1" fmla="*/ 0 h 5"/>
                  <a:gd name="T2" fmla="*/ 3 w 3"/>
                  <a:gd name="T3" fmla="*/ 5 h 5"/>
                  <a:gd name="T4" fmla="*/ 0 w 3"/>
                  <a:gd name="T5" fmla="*/ 5 h 5"/>
                  <a:gd name="T6" fmla="*/ 0 w 3"/>
                  <a:gd name="T7" fmla="*/ 0 h 5"/>
                  <a:gd name="T8" fmla="*/ 0 w 3"/>
                  <a:gd name="T9" fmla="*/ 0 h 5"/>
                  <a:gd name="T10" fmla="*/ 3 w 3"/>
                  <a:gd name="T11" fmla="*/ 0 h 5"/>
                  <a:gd name="T12" fmla="*/ 3 w 3"/>
                  <a:gd name="T13" fmla="*/ 0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5">
                    <a:moveTo>
                      <a:pt x="3" y="0"/>
                    </a:moveTo>
                    <a:lnTo>
                      <a:pt x="3" y="5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76" name="Freeform 276"/>
              <p:cNvSpPr>
                <a:spLocks/>
              </p:cNvSpPr>
              <p:nvPr/>
            </p:nvSpPr>
            <p:spPr bwMode="auto">
              <a:xfrm>
                <a:off x="5154" y="2291"/>
                <a:ext cx="3" cy="2"/>
              </a:xfrm>
              <a:custGeom>
                <a:avLst/>
                <a:gdLst>
                  <a:gd name="T0" fmla="*/ 3 w 3"/>
                  <a:gd name="T1" fmla="*/ 0 h 2"/>
                  <a:gd name="T2" fmla="*/ 3 w 3"/>
                  <a:gd name="T3" fmla="*/ 2 h 2"/>
                  <a:gd name="T4" fmla="*/ 3 w 3"/>
                  <a:gd name="T5" fmla="*/ 2 h 2"/>
                  <a:gd name="T6" fmla="*/ 0 w 3"/>
                  <a:gd name="T7" fmla="*/ 2 h 2"/>
                  <a:gd name="T8" fmla="*/ 0 w 3"/>
                  <a:gd name="T9" fmla="*/ 0 h 2"/>
                  <a:gd name="T10" fmla="*/ 0 w 3"/>
                  <a:gd name="T11" fmla="*/ 0 h 2"/>
                  <a:gd name="T12" fmla="*/ 3 w 3"/>
                  <a:gd name="T13" fmla="*/ 0 h 2"/>
                  <a:gd name="T14" fmla="*/ 3 w 3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2">
                    <a:moveTo>
                      <a:pt x="3" y="0"/>
                    </a:moveTo>
                    <a:lnTo>
                      <a:pt x="3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77" name="Freeform 277"/>
              <p:cNvSpPr>
                <a:spLocks/>
              </p:cNvSpPr>
              <p:nvPr/>
            </p:nvSpPr>
            <p:spPr bwMode="auto">
              <a:xfrm>
                <a:off x="5154" y="2288"/>
                <a:ext cx="3" cy="3"/>
              </a:xfrm>
              <a:custGeom>
                <a:avLst/>
                <a:gdLst>
                  <a:gd name="T0" fmla="*/ 3 w 3"/>
                  <a:gd name="T1" fmla="*/ 0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3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0 h 3"/>
                  <a:gd name="T14" fmla="*/ 3 w 3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3" y="0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78" name="Freeform 278"/>
              <p:cNvSpPr>
                <a:spLocks/>
              </p:cNvSpPr>
              <p:nvPr/>
            </p:nvSpPr>
            <p:spPr bwMode="auto">
              <a:xfrm>
                <a:off x="5154" y="2264"/>
                <a:ext cx="44" cy="24"/>
              </a:xfrm>
              <a:custGeom>
                <a:avLst/>
                <a:gdLst>
                  <a:gd name="T0" fmla="*/ 0 w 44"/>
                  <a:gd name="T1" fmla="*/ 24 h 24"/>
                  <a:gd name="T2" fmla="*/ 0 w 44"/>
                  <a:gd name="T3" fmla="*/ 0 h 24"/>
                  <a:gd name="T4" fmla="*/ 44 w 44"/>
                  <a:gd name="T5" fmla="*/ 0 h 24"/>
                  <a:gd name="T6" fmla="*/ 44 w 44"/>
                  <a:gd name="T7" fmla="*/ 24 h 24"/>
                  <a:gd name="T8" fmla="*/ 44 w 44"/>
                  <a:gd name="T9" fmla="*/ 24 h 24"/>
                  <a:gd name="T10" fmla="*/ 41 w 44"/>
                  <a:gd name="T11" fmla="*/ 24 h 24"/>
                  <a:gd name="T12" fmla="*/ 41 w 44"/>
                  <a:gd name="T13" fmla="*/ 3 h 24"/>
                  <a:gd name="T14" fmla="*/ 3 w 44"/>
                  <a:gd name="T15" fmla="*/ 3 h 24"/>
                  <a:gd name="T16" fmla="*/ 3 w 44"/>
                  <a:gd name="T17" fmla="*/ 24 h 24"/>
                  <a:gd name="T18" fmla="*/ 3 w 44"/>
                  <a:gd name="T19" fmla="*/ 24 h 24"/>
                  <a:gd name="T20" fmla="*/ 0 w 44"/>
                  <a:gd name="T21" fmla="*/ 24 h 24"/>
                  <a:gd name="T22" fmla="*/ 0 w 44"/>
                  <a:gd name="T23" fmla="*/ 24 h 2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44" h="24">
                    <a:moveTo>
                      <a:pt x="0" y="24"/>
                    </a:moveTo>
                    <a:lnTo>
                      <a:pt x="0" y="0"/>
                    </a:lnTo>
                    <a:lnTo>
                      <a:pt x="44" y="0"/>
                    </a:lnTo>
                    <a:lnTo>
                      <a:pt x="44" y="24"/>
                    </a:lnTo>
                    <a:lnTo>
                      <a:pt x="41" y="24"/>
                    </a:lnTo>
                    <a:lnTo>
                      <a:pt x="41" y="3"/>
                    </a:lnTo>
                    <a:lnTo>
                      <a:pt x="3" y="3"/>
                    </a:lnTo>
                    <a:lnTo>
                      <a:pt x="3" y="24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79" name="Freeform 279"/>
              <p:cNvSpPr>
                <a:spLocks/>
              </p:cNvSpPr>
              <p:nvPr/>
            </p:nvSpPr>
            <p:spPr bwMode="auto">
              <a:xfrm>
                <a:off x="5152" y="2336"/>
                <a:ext cx="49" cy="14"/>
              </a:xfrm>
              <a:custGeom>
                <a:avLst/>
                <a:gdLst>
                  <a:gd name="T0" fmla="*/ 49 w 49"/>
                  <a:gd name="T1" fmla="*/ 11 h 14"/>
                  <a:gd name="T2" fmla="*/ 49 w 49"/>
                  <a:gd name="T3" fmla="*/ 14 h 14"/>
                  <a:gd name="T4" fmla="*/ 0 w 49"/>
                  <a:gd name="T5" fmla="*/ 14 h 14"/>
                  <a:gd name="T6" fmla="*/ 0 w 49"/>
                  <a:gd name="T7" fmla="*/ 0 h 14"/>
                  <a:gd name="T8" fmla="*/ 2 w 49"/>
                  <a:gd name="T9" fmla="*/ 0 h 14"/>
                  <a:gd name="T10" fmla="*/ 2 w 49"/>
                  <a:gd name="T11" fmla="*/ 11 h 14"/>
                  <a:gd name="T12" fmla="*/ 46 w 49"/>
                  <a:gd name="T13" fmla="*/ 11 h 14"/>
                  <a:gd name="T14" fmla="*/ 46 w 49"/>
                  <a:gd name="T15" fmla="*/ 8 h 14"/>
                  <a:gd name="T16" fmla="*/ 46 w 49"/>
                  <a:gd name="T17" fmla="*/ 0 h 14"/>
                  <a:gd name="T18" fmla="*/ 49 w 49"/>
                  <a:gd name="T19" fmla="*/ 0 h 14"/>
                  <a:gd name="T20" fmla="*/ 49 w 49"/>
                  <a:gd name="T21" fmla="*/ 11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9" h="14">
                    <a:moveTo>
                      <a:pt x="49" y="11"/>
                    </a:moveTo>
                    <a:lnTo>
                      <a:pt x="49" y="14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11"/>
                    </a:lnTo>
                    <a:lnTo>
                      <a:pt x="46" y="11"/>
                    </a:lnTo>
                    <a:lnTo>
                      <a:pt x="46" y="8"/>
                    </a:lnTo>
                    <a:lnTo>
                      <a:pt x="46" y="0"/>
                    </a:lnTo>
                    <a:lnTo>
                      <a:pt x="49" y="0"/>
                    </a:lnTo>
                    <a:lnTo>
                      <a:pt x="49" y="1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80" name="Rectangle 280"/>
              <p:cNvSpPr>
                <a:spLocks noChangeArrowheads="1"/>
              </p:cNvSpPr>
              <p:nvPr/>
            </p:nvSpPr>
            <p:spPr bwMode="auto">
              <a:xfrm>
                <a:off x="5152" y="2333"/>
                <a:ext cx="2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81" name="Rectangle 281"/>
              <p:cNvSpPr>
                <a:spLocks noChangeArrowheads="1"/>
              </p:cNvSpPr>
              <p:nvPr/>
            </p:nvSpPr>
            <p:spPr bwMode="auto">
              <a:xfrm>
                <a:off x="5152" y="2330"/>
                <a:ext cx="2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82" name="Rectangle 282"/>
              <p:cNvSpPr>
                <a:spLocks noChangeArrowheads="1"/>
              </p:cNvSpPr>
              <p:nvPr/>
            </p:nvSpPr>
            <p:spPr bwMode="auto">
              <a:xfrm>
                <a:off x="5152" y="2327"/>
                <a:ext cx="2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83" name="Rectangle 283"/>
              <p:cNvSpPr>
                <a:spLocks noChangeArrowheads="1"/>
              </p:cNvSpPr>
              <p:nvPr/>
            </p:nvSpPr>
            <p:spPr bwMode="auto">
              <a:xfrm>
                <a:off x="5152" y="2316"/>
                <a:ext cx="2" cy="11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84" name="Freeform 284"/>
              <p:cNvSpPr>
                <a:spLocks/>
              </p:cNvSpPr>
              <p:nvPr/>
            </p:nvSpPr>
            <p:spPr bwMode="auto">
              <a:xfrm>
                <a:off x="5154" y="2305"/>
                <a:ext cx="3" cy="8"/>
              </a:xfrm>
              <a:custGeom>
                <a:avLst/>
                <a:gdLst>
                  <a:gd name="T0" fmla="*/ 0 w 3"/>
                  <a:gd name="T1" fmla="*/ 0 h 8"/>
                  <a:gd name="T2" fmla="*/ 3 w 3"/>
                  <a:gd name="T3" fmla="*/ 0 h 8"/>
                  <a:gd name="T4" fmla="*/ 3 w 3"/>
                  <a:gd name="T5" fmla="*/ 2 h 8"/>
                  <a:gd name="T6" fmla="*/ 0 w 3"/>
                  <a:gd name="T7" fmla="*/ 2 h 8"/>
                  <a:gd name="T8" fmla="*/ 0 w 3"/>
                  <a:gd name="T9" fmla="*/ 8 h 8"/>
                  <a:gd name="T10" fmla="*/ 0 w 3"/>
                  <a:gd name="T11" fmla="*/ 8 h 8"/>
                  <a:gd name="T12" fmla="*/ 0 w 3"/>
                  <a:gd name="T13" fmla="*/ 0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8">
                    <a:moveTo>
                      <a:pt x="0" y="0"/>
                    </a:moveTo>
                    <a:lnTo>
                      <a:pt x="3" y="0"/>
                    </a:lnTo>
                    <a:lnTo>
                      <a:pt x="3" y="2"/>
                    </a:lnTo>
                    <a:lnTo>
                      <a:pt x="0" y="2"/>
                    </a:lnTo>
                    <a:lnTo>
                      <a:pt x="0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85" name="Freeform 285"/>
              <p:cNvSpPr>
                <a:spLocks/>
              </p:cNvSpPr>
              <p:nvPr/>
            </p:nvSpPr>
            <p:spPr bwMode="auto">
              <a:xfrm>
                <a:off x="5152" y="2305"/>
                <a:ext cx="2" cy="11"/>
              </a:xfrm>
              <a:custGeom>
                <a:avLst/>
                <a:gdLst>
                  <a:gd name="T0" fmla="*/ 2 w 2"/>
                  <a:gd name="T1" fmla="*/ 0 h 11"/>
                  <a:gd name="T2" fmla="*/ 2 w 2"/>
                  <a:gd name="T3" fmla="*/ 8 h 11"/>
                  <a:gd name="T4" fmla="*/ 2 w 2"/>
                  <a:gd name="T5" fmla="*/ 8 h 11"/>
                  <a:gd name="T6" fmla="*/ 2 w 2"/>
                  <a:gd name="T7" fmla="*/ 11 h 11"/>
                  <a:gd name="T8" fmla="*/ 0 w 2"/>
                  <a:gd name="T9" fmla="*/ 11 h 11"/>
                  <a:gd name="T10" fmla="*/ 0 w 2"/>
                  <a:gd name="T11" fmla="*/ 0 h 11"/>
                  <a:gd name="T12" fmla="*/ 2 w 2"/>
                  <a:gd name="T13" fmla="*/ 0 h 1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11">
                    <a:moveTo>
                      <a:pt x="2" y="0"/>
                    </a:moveTo>
                    <a:lnTo>
                      <a:pt x="2" y="8"/>
                    </a:lnTo>
                    <a:lnTo>
                      <a:pt x="2" y="11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86" name="Freeform 286"/>
              <p:cNvSpPr>
                <a:spLocks/>
              </p:cNvSpPr>
              <p:nvPr/>
            </p:nvSpPr>
            <p:spPr bwMode="auto">
              <a:xfrm>
                <a:off x="5152" y="2293"/>
                <a:ext cx="2" cy="5"/>
              </a:xfrm>
              <a:custGeom>
                <a:avLst/>
                <a:gdLst>
                  <a:gd name="T0" fmla="*/ 2 w 2"/>
                  <a:gd name="T1" fmla="*/ 0 h 5"/>
                  <a:gd name="T2" fmla="*/ 2 w 2"/>
                  <a:gd name="T3" fmla="*/ 5 h 5"/>
                  <a:gd name="T4" fmla="*/ 0 w 2"/>
                  <a:gd name="T5" fmla="*/ 5 h 5"/>
                  <a:gd name="T6" fmla="*/ 0 w 2"/>
                  <a:gd name="T7" fmla="*/ 2 h 5"/>
                  <a:gd name="T8" fmla="*/ 0 w 2"/>
                  <a:gd name="T9" fmla="*/ 2 h 5"/>
                  <a:gd name="T10" fmla="*/ 2 w 2"/>
                  <a:gd name="T11" fmla="*/ 0 h 5"/>
                  <a:gd name="T12" fmla="*/ 2 w 2"/>
                  <a:gd name="T13" fmla="*/ 0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5">
                    <a:moveTo>
                      <a:pt x="2" y="0"/>
                    </a:moveTo>
                    <a:lnTo>
                      <a:pt x="2" y="5"/>
                    </a:lnTo>
                    <a:lnTo>
                      <a:pt x="0" y="5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87" name="Freeform 287"/>
              <p:cNvSpPr>
                <a:spLocks/>
              </p:cNvSpPr>
              <p:nvPr/>
            </p:nvSpPr>
            <p:spPr bwMode="auto">
              <a:xfrm>
                <a:off x="5152" y="2291"/>
                <a:ext cx="2" cy="4"/>
              </a:xfrm>
              <a:custGeom>
                <a:avLst/>
                <a:gdLst>
                  <a:gd name="T0" fmla="*/ 0 w 2"/>
                  <a:gd name="T1" fmla="*/ 4 h 4"/>
                  <a:gd name="T2" fmla="*/ 0 w 2"/>
                  <a:gd name="T3" fmla="*/ 1 h 4"/>
                  <a:gd name="T4" fmla="*/ 0 w 2"/>
                  <a:gd name="T5" fmla="*/ 1 h 4"/>
                  <a:gd name="T6" fmla="*/ 2 w 2"/>
                  <a:gd name="T7" fmla="*/ 0 h 4"/>
                  <a:gd name="T8" fmla="*/ 2 w 2"/>
                  <a:gd name="T9" fmla="*/ 2 h 4"/>
                  <a:gd name="T10" fmla="*/ 2 w 2"/>
                  <a:gd name="T11" fmla="*/ 2 h 4"/>
                  <a:gd name="T12" fmla="*/ 0 w 2"/>
                  <a:gd name="T13" fmla="*/ 4 h 4"/>
                  <a:gd name="T14" fmla="*/ 0 w 2"/>
                  <a:gd name="T15" fmla="*/ 4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4">
                    <a:moveTo>
                      <a:pt x="0" y="4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88" name="Freeform 288"/>
              <p:cNvSpPr>
                <a:spLocks/>
              </p:cNvSpPr>
              <p:nvPr/>
            </p:nvSpPr>
            <p:spPr bwMode="auto">
              <a:xfrm>
                <a:off x="5152" y="2288"/>
                <a:ext cx="2" cy="4"/>
              </a:xfrm>
              <a:custGeom>
                <a:avLst/>
                <a:gdLst>
                  <a:gd name="T0" fmla="*/ 2 w 2"/>
                  <a:gd name="T1" fmla="*/ 0 h 4"/>
                  <a:gd name="T2" fmla="*/ 2 w 2"/>
                  <a:gd name="T3" fmla="*/ 3 h 4"/>
                  <a:gd name="T4" fmla="*/ 2 w 2"/>
                  <a:gd name="T5" fmla="*/ 3 h 4"/>
                  <a:gd name="T6" fmla="*/ 0 w 2"/>
                  <a:gd name="T7" fmla="*/ 4 h 4"/>
                  <a:gd name="T8" fmla="*/ 0 w 2"/>
                  <a:gd name="T9" fmla="*/ 1 h 4"/>
                  <a:gd name="T10" fmla="*/ 0 w 2"/>
                  <a:gd name="T11" fmla="*/ 1 h 4"/>
                  <a:gd name="T12" fmla="*/ 2 w 2"/>
                  <a:gd name="T13" fmla="*/ 0 h 4"/>
                  <a:gd name="T14" fmla="*/ 2 w 2"/>
                  <a:gd name="T15" fmla="*/ 0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4">
                    <a:moveTo>
                      <a:pt x="2" y="0"/>
                    </a:moveTo>
                    <a:lnTo>
                      <a:pt x="2" y="3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89" name="Freeform 289"/>
              <p:cNvSpPr>
                <a:spLocks/>
              </p:cNvSpPr>
              <p:nvPr/>
            </p:nvSpPr>
            <p:spPr bwMode="auto">
              <a:xfrm>
                <a:off x="5152" y="2261"/>
                <a:ext cx="49" cy="28"/>
              </a:xfrm>
              <a:custGeom>
                <a:avLst/>
                <a:gdLst>
                  <a:gd name="T0" fmla="*/ 2 w 49"/>
                  <a:gd name="T1" fmla="*/ 3 h 28"/>
                  <a:gd name="T2" fmla="*/ 2 w 49"/>
                  <a:gd name="T3" fmla="*/ 27 h 28"/>
                  <a:gd name="T4" fmla="*/ 2 w 49"/>
                  <a:gd name="T5" fmla="*/ 27 h 28"/>
                  <a:gd name="T6" fmla="*/ 0 w 49"/>
                  <a:gd name="T7" fmla="*/ 28 h 28"/>
                  <a:gd name="T8" fmla="*/ 0 w 49"/>
                  <a:gd name="T9" fmla="*/ 0 h 28"/>
                  <a:gd name="T10" fmla="*/ 49 w 49"/>
                  <a:gd name="T11" fmla="*/ 0 h 28"/>
                  <a:gd name="T12" fmla="*/ 49 w 49"/>
                  <a:gd name="T13" fmla="*/ 27 h 28"/>
                  <a:gd name="T14" fmla="*/ 49 w 49"/>
                  <a:gd name="T15" fmla="*/ 27 h 28"/>
                  <a:gd name="T16" fmla="*/ 46 w 49"/>
                  <a:gd name="T17" fmla="*/ 27 h 28"/>
                  <a:gd name="T18" fmla="*/ 46 w 49"/>
                  <a:gd name="T19" fmla="*/ 3 h 28"/>
                  <a:gd name="T20" fmla="*/ 2 w 49"/>
                  <a:gd name="T21" fmla="*/ 3 h 2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9" h="28">
                    <a:moveTo>
                      <a:pt x="2" y="3"/>
                    </a:moveTo>
                    <a:lnTo>
                      <a:pt x="2" y="27"/>
                    </a:lnTo>
                    <a:lnTo>
                      <a:pt x="0" y="28"/>
                    </a:lnTo>
                    <a:lnTo>
                      <a:pt x="0" y="0"/>
                    </a:lnTo>
                    <a:lnTo>
                      <a:pt x="49" y="0"/>
                    </a:lnTo>
                    <a:lnTo>
                      <a:pt x="49" y="27"/>
                    </a:lnTo>
                    <a:lnTo>
                      <a:pt x="46" y="27"/>
                    </a:lnTo>
                    <a:lnTo>
                      <a:pt x="46" y="3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90" name="Freeform 290"/>
              <p:cNvSpPr>
                <a:spLocks/>
              </p:cNvSpPr>
              <p:nvPr/>
            </p:nvSpPr>
            <p:spPr bwMode="auto">
              <a:xfrm>
                <a:off x="5152" y="2298"/>
                <a:ext cx="2" cy="18"/>
              </a:xfrm>
              <a:custGeom>
                <a:avLst/>
                <a:gdLst>
                  <a:gd name="T0" fmla="*/ 0 w 2"/>
                  <a:gd name="T1" fmla="*/ 18 h 18"/>
                  <a:gd name="T2" fmla="*/ 0 w 2"/>
                  <a:gd name="T3" fmla="*/ 0 h 18"/>
                  <a:gd name="T4" fmla="*/ 2 w 2"/>
                  <a:gd name="T5" fmla="*/ 0 h 18"/>
                  <a:gd name="T6" fmla="*/ 2 w 2"/>
                  <a:gd name="T7" fmla="*/ 7 h 18"/>
                  <a:gd name="T8" fmla="*/ 0 w 2"/>
                  <a:gd name="T9" fmla="*/ 7 h 18"/>
                  <a:gd name="T10" fmla="*/ 0 w 2"/>
                  <a:gd name="T11" fmla="*/ 18 h 18"/>
                  <a:gd name="T12" fmla="*/ 0 w 2"/>
                  <a:gd name="T13" fmla="*/ 18 h 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18">
                    <a:moveTo>
                      <a:pt x="0" y="18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7"/>
                    </a:lnTo>
                    <a:lnTo>
                      <a:pt x="0" y="7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91" name="Freeform 291"/>
              <p:cNvSpPr>
                <a:spLocks/>
              </p:cNvSpPr>
              <p:nvPr/>
            </p:nvSpPr>
            <p:spPr bwMode="auto">
              <a:xfrm>
                <a:off x="5145" y="2298"/>
                <a:ext cx="7" cy="29"/>
              </a:xfrm>
              <a:custGeom>
                <a:avLst/>
                <a:gdLst>
                  <a:gd name="T0" fmla="*/ 7 w 7"/>
                  <a:gd name="T1" fmla="*/ 18 h 29"/>
                  <a:gd name="T2" fmla="*/ 7 w 7"/>
                  <a:gd name="T3" fmla="*/ 18 h 29"/>
                  <a:gd name="T4" fmla="*/ 7 w 7"/>
                  <a:gd name="T5" fmla="*/ 29 h 29"/>
                  <a:gd name="T6" fmla="*/ 0 w 7"/>
                  <a:gd name="T7" fmla="*/ 29 h 29"/>
                  <a:gd name="T8" fmla="*/ 0 w 7"/>
                  <a:gd name="T9" fmla="*/ 1 h 29"/>
                  <a:gd name="T10" fmla="*/ 1 w 7"/>
                  <a:gd name="T11" fmla="*/ 1 h 29"/>
                  <a:gd name="T12" fmla="*/ 1 w 7"/>
                  <a:gd name="T13" fmla="*/ 0 h 29"/>
                  <a:gd name="T14" fmla="*/ 7 w 7"/>
                  <a:gd name="T15" fmla="*/ 0 h 29"/>
                  <a:gd name="T16" fmla="*/ 7 w 7"/>
                  <a:gd name="T17" fmla="*/ 18 h 2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" h="29">
                    <a:moveTo>
                      <a:pt x="7" y="18"/>
                    </a:moveTo>
                    <a:lnTo>
                      <a:pt x="7" y="18"/>
                    </a:lnTo>
                    <a:lnTo>
                      <a:pt x="7" y="29"/>
                    </a:lnTo>
                    <a:lnTo>
                      <a:pt x="0" y="29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7" y="0"/>
                    </a:lnTo>
                    <a:lnTo>
                      <a:pt x="7" y="18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92" name="Freeform 292"/>
              <p:cNvSpPr>
                <a:spLocks/>
              </p:cNvSpPr>
              <p:nvPr/>
            </p:nvSpPr>
            <p:spPr bwMode="auto">
              <a:xfrm>
                <a:off x="5146" y="2295"/>
                <a:ext cx="6" cy="3"/>
              </a:xfrm>
              <a:custGeom>
                <a:avLst/>
                <a:gdLst>
                  <a:gd name="T0" fmla="*/ 6 w 6"/>
                  <a:gd name="T1" fmla="*/ 0 h 3"/>
                  <a:gd name="T2" fmla="*/ 6 w 6"/>
                  <a:gd name="T3" fmla="*/ 3 h 3"/>
                  <a:gd name="T4" fmla="*/ 0 w 6"/>
                  <a:gd name="T5" fmla="*/ 3 h 3"/>
                  <a:gd name="T6" fmla="*/ 0 w 6"/>
                  <a:gd name="T7" fmla="*/ 3 h 3"/>
                  <a:gd name="T8" fmla="*/ 0 w 6"/>
                  <a:gd name="T9" fmla="*/ 3 h 3"/>
                  <a:gd name="T10" fmla="*/ 6 w 6"/>
                  <a:gd name="T11" fmla="*/ 0 h 3"/>
                  <a:gd name="T12" fmla="*/ 6 w 6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3">
                    <a:moveTo>
                      <a:pt x="6" y="0"/>
                    </a:moveTo>
                    <a:lnTo>
                      <a:pt x="6" y="3"/>
                    </a:lnTo>
                    <a:lnTo>
                      <a:pt x="0" y="3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93" name="Rectangle 293"/>
              <p:cNvSpPr>
                <a:spLocks noChangeArrowheads="1"/>
              </p:cNvSpPr>
              <p:nvPr/>
            </p:nvSpPr>
            <p:spPr bwMode="auto">
              <a:xfrm>
                <a:off x="5145" y="2298"/>
                <a:ext cx="1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94" name="Freeform 294"/>
              <p:cNvSpPr>
                <a:spLocks/>
              </p:cNvSpPr>
              <p:nvPr/>
            </p:nvSpPr>
            <p:spPr bwMode="auto">
              <a:xfrm>
                <a:off x="5133" y="2299"/>
                <a:ext cx="19" cy="31"/>
              </a:xfrm>
              <a:custGeom>
                <a:avLst/>
                <a:gdLst>
                  <a:gd name="T0" fmla="*/ 19 w 19"/>
                  <a:gd name="T1" fmla="*/ 31 h 31"/>
                  <a:gd name="T2" fmla="*/ 0 w 19"/>
                  <a:gd name="T3" fmla="*/ 31 h 31"/>
                  <a:gd name="T4" fmla="*/ 0 w 19"/>
                  <a:gd name="T5" fmla="*/ 0 h 31"/>
                  <a:gd name="T6" fmla="*/ 12 w 19"/>
                  <a:gd name="T7" fmla="*/ 0 h 31"/>
                  <a:gd name="T8" fmla="*/ 12 w 19"/>
                  <a:gd name="T9" fmla="*/ 28 h 31"/>
                  <a:gd name="T10" fmla="*/ 19 w 19"/>
                  <a:gd name="T11" fmla="*/ 28 h 31"/>
                  <a:gd name="T12" fmla="*/ 19 w 19"/>
                  <a:gd name="T13" fmla="*/ 31 h 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9" h="31">
                    <a:moveTo>
                      <a:pt x="19" y="31"/>
                    </a:moveTo>
                    <a:lnTo>
                      <a:pt x="0" y="31"/>
                    </a:lnTo>
                    <a:lnTo>
                      <a:pt x="0" y="0"/>
                    </a:lnTo>
                    <a:lnTo>
                      <a:pt x="12" y="0"/>
                    </a:lnTo>
                    <a:lnTo>
                      <a:pt x="12" y="28"/>
                    </a:lnTo>
                    <a:lnTo>
                      <a:pt x="19" y="28"/>
                    </a:lnTo>
                    <a:lnTo>
                      <a:pt x="19" y="3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95" name="Freeform 295"/>
              <p:cNvSpPr>
                <a:spLocks/>
              </p:cNvSpPr>
              <p:nvPr/>
            </p:nvSpPr>
            <p:spPr bwMode="auto">
              <a:xfrm>
                <a:off x="5131" y="2292"/>
                <a:ext cx="21" cy="41"/>
              </a:xfrm>
              <a:custGeom>
                <a:avLst/>
                <a:gdLst>
                  <a:gd name="T0" fmla="*/ 0 w 21"/>
                  <a:gd name="T1" fmla="*/ 41 h 41"/>
                  <a:gd name="T2" fmla="*/ 0 w 21"/>
                  <a:gd name="T3" fmla="*/ 4 h 41"/>
                  <a:gd name="T4" fmla="*/ 14 w 21"/>
                  <a:gd name="T5" fmla="*/ 4 h 41"/>
                  <a:gd name="T6" fmla="*/ 14 w 21"/>
                  <a:gd name="T7" fmla="*/ 4 h 41"/>
                  <a:gd name="T8" fmla="*/ 21 w 21"/>
                  <a:gd name="T9" fmla="*/ 0 h 41"/>
                  <a:gd name="T10" fmla="*/ 21 w 21"/>
                  <a:gd name="T11" fmla="*/ 3 h 41"/>
                  <a:gd name="T12" fmla="*/ 21 w 21"/>
                  <a:gd name="T13" fmla="*/ 3 h 41"/>
                  <a:gd name="T14" fmla="*/ 15 w 21"/>
                  <a:gd name="T15" fmla="*/ 6 h 41"/>
                  <a:gd name="T16" fmla="*/ 15 w 21"/>
                  <a:gd name="T17" fmla="*/ 6 h 41"/>
                  <a:gd name="T18" fmla="*/ 14 w 21"/>
                  <a:gd name="T19" fmla="*/ 6 h 41"/>
                  <a:gd name="T20" fmla="*/ 14 w 21"/>
                  <a:gd name="T21" fmla="*/ 7 h 41"/>
                  <a:gd name="T22" fmla="*/ 2 w 21"/>
                  <a:gd name="T23" fmla="*/ 7 h 41"/>
                  <a:gd name="T24" fmla="*/ 2 w 21"/>
                  <a:gd name="T25" fmla="*/ 38 h 41"/>
                  <a:gd name="T26" fmla="*/ 21 w 21"/>
                  <a:gd name="T27" fmla="*/ 38 h 41"/>
                  <a:gd name="T28" fmla="*/ 21 w 21"/>
                  <a:gd name="T29" fmla="*/ 41 h 41"/>
                  <a:gd name="T30" fmla="*/ 0 w 21"/>
                  <a:gd name="T31" fmla="*/ 41 h 4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1" h="41">
                    <a:moveTo>
                      <a:pt x="0" y="41"/>
                    </a:moveTo>
                    <a:lnTo>
                      <a:pt x="0" y="4"/>
                    </a:lnTo>
                    <a:lnTo>
                      <a:pt x="14" y="4"/>
                    </a:lnTo>
                    <a:lnTo>
                      <a:pt x="21" y="0"/>
                    </a:lnTo>
                    <a:lnTo>
                      <a:pt x="21" y="3"/>
                    </a:lnTo>
                    <a:lnTo>
                      <a:pt x="15" y="6"/>
                    </a:lnTo>
                    <a:lnTo>
                      <a:pt x="14" y="6"/>
                    </a:lnTo>
                    <a:lnTo>
                      <a:pt x="14" y="7"/>
                    </a:lnTo>
                    <a:lnTo>
                      <a:pt x="2" y="7"/>
                    </a:lnTo>
                    <a:lnTo>
                      <a:pt x="2" y="38"/>
                    </a:lnTo>
                    <a:lnTo>
                      <a:pt x="21" y="38"/>
                    </a:lnTo>
                    <a:lnTo>
                      <a:pt x="21" y="41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96" name="Freeform 296"/>
              <p:cNvSpPr>
                <a:spLocks/>
              </p:cNvSpPr>
              <p:nvPr/>
            </p:nvSpPr>
            <p:spPr bwMode="auto">
              <a:xfrm>
                <a:off x="5128" y="2289"/>
                <a:ext cx="24" cy="47"/>
              </a:xfrm>
              <a:custGeom>
                <a:avLst/>
                <a:gdLst>
                  <a:gd name="T0" fmla="*/ 0 w 24"/>
                  <a:gd name="T1" fmla="*/ 4 h 47"/>
                  <a:gd name="T2" fmla="*/ 15 w 24"/>
                  <a:gd name="T3" fmla="*/ 4 h 47"/>
                  <a:gd name="T4" fmla="*/ 15 w 24"/>
                  <a:gd name="T5" fmla="*/ 4 h 47"/>
                  <a:gd name="T6" fmla="*/ 24 w 24"/>
                  <a:gd name="T7" fmla="*/ 0 h 47"/>
                  <a:gd name="T8" fmla="*/ 24 w 24"/>
                  <a:gd name="T9" fmla="*/ 3 h 47"/>
                  <a:gd name="T10" fmla="*/ 24 w 24"/>
                  <a:gd name="T11" fmla="*/ 3 h 47"/>
                  <a:gd name="T12" fmla="*/ 17 w 24"/>
                  <a:gd name="T13" fmla="*/ 7 h 47"/>
                  <a:gd name="T14" fmla="*/ 3 w 24"/>
                  <a:gd name="T15" fmla="*/ 7 h 47"/>
                  <a:gd name="T16" fmla="*/ 3 w 24"/>
                  <a:gd name="T17" fmla="*/ 44 h 47"/>
                  <a:gd name="T18" fmla="*/ 24 w 24"/>
                  <a:gd name="T19" fmla="*/ 44 h 47"/>
                  <a:gd name="T20" fmla="*/ 24 w 24"/>
                  <a:gd name="T21" fmla="*/ 47 h 47"/>
                  <a:gd name="T22" fmla="*/ 0 w 24"/>
                  <a:gd name="T23" fmla="*/ 47 h 47"/>
                  <a:gd name="T24" fmla="*/ 0 w 24"/>
                  <a:gd name="T25" fmla="*/ 4 h 4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4" h="47">
                    <a:moveTo>
                      <a:pt x="0" y="4"/>
                    </a:moveTo>
                    <a:lnTo>
                      <a:pt x="15" y="4"/>
                    </a:lnTo>
                    <a:lnTo>
                      <a:pt x="24" y="0"/>
                    </a:lnTo>
                    <a:lnTo>
                      <a:pt x="24" y="3"/>
                    </a:lnTo>
                    <a:lnTo>
                      <a:pt x="17" y="7"/>
                    </a:lnTo>
                    <a:lnTo>
                      <a:pt x="3" y="7"/>
                    </a:lnTo>
                    <a:lnTo>
                      <a:pt x="3" y="44"/>
                    </a:lnTo>
                    <a:lnTo>
                      <a:pt x="24" y="44"/>
                    </a:lnTo>
                    <a:lnTo>
                      <a:pt x="24" y="47"/>
                    </a:lnTo>
                    <a:lnTo>
                      <a:pt x="0" y="47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97" name="Rectangle 297"/>
              <p:cNvSpPr>
                <a:spLocks noChangeArrowheads="1"/>
              </p:cNvSpPr>
              <p:nvPr/>
            </p:nvSpPr>
            <p:spPr bwMode="auto">
              <a:xfrm>
                <a:off x="5133" y="2327"/>
                <a:ext cx="19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98" name="Rectangle 298"/>
              <p:cNvSpPr>
                <a:spLocks noChangeArrowheads="1"/>
              </p:cNvSpPr>
              <p:nvPr/>
            </p:nvSpPr>
            <p:spPr bwMode="auto">
              <a:xfrm>
                <a:off x="5201" y="2327"/>
                <a:ext cx="20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599" name="Rectangle 299"/>
              <p:cNvSpPr>
                <a:spLocks noChangeArrowheads="1"/>
              </p:cNvSpPr>
              <p:nvPr/>
            </p:nvSpPr>
            <p:spPr bwMode="auto">
              <a:xfrm>
                <a:off x="5212" y="2300"/>
                <a:ext cx="4" cy="5"/>
              </a:xfrm>
              <a:prstGeom prst="rect">
                <a:avLst/>
              </a:prstGeom>
              <a:solidFill>
                <a:srgbClr val="BED6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600" name="Freeform 300"/>
              <p:cNvSpPr>
                <a:spLocks/>
              </p:cNvSpPr>
              <p:nvPr/>
            </p:nvSpPr>
            <p:spPr bwMode="auto">
              <a:xfrm>
                <a:off x="5386" y="2261"/>
                <a:ext cx="72" cy="90"/>
              </a:xfrm>
              <a:custGeom>
                <a:avLst/>
                <a:gdLst>
                  <a:gd name="T0" fmla="*/ 35 w 72"/>
                  <a:gd name="T1" fmla="*/ 0 h 90"/>
                  <a:gd name="T2" fmla="*/ 35 w 72"/>
                  <a:gd name="T3" fmla="*/ 0 h 90"/>
                  <a:gd name="T4" fmla="*/ 34 w 72"/>
                  <a:gd name="T5" fmla="*/ 3 h 90"/>
                  <a:gd name="T6" fmla="*/ 30 w 72"/>
                  <a:gd name="T7" fmla="*/ 7 h 90"/>
                  <a:gd name="T8" fmla="*/ 17 w 72"/>
                  <a:gd name="T9" fmla="*/ 14 h 90"/>
                  <a:gd name="T10" fmla="*/ 0 w 72"/>
                  <a:gd name="T11" fmla="*/ 23 h 90"/>
                  <a:gd name="T12" fmla="*/ 0 w 72"/>
                  <a:gd name="T13" fmla="*/ 23 h 90"/>
                  <a:gd name="T14" fmla="*/ 0 w 72"/>
                  <a:gd name="T15" fmla="*/ 32 h 90"/>
                  <a:gd name="T16" fmla="*/ 2 w 72"/>
                  <a:gd name="T17" fmla="*/ 44 h 90"/>
                  <a:gd name="T18" fmla="*/ 3 w 72"/>
                  <a:gd name="T19" fmla="*/ 56 h 90"/>
                  <a:gd name="T20" fmla="*/ 7 w 72"/>
                  <a:gd name="T21" fmla="*/ 68 h 90"/>
                  <a:gd name="T22" fmla="*/ 10 w 72"/>
                  <a:gd name="T23" fmla="*/ 73 h 90"/>
                  <a:gd name="T24" fmla="*/ 14 w 72"/>
                  <a:gd name="T25" fmla="*/ 79 h 90"/>
                  <a:gd name="T26" fmla="*/ 19 w 72"/>
                  <a:gd name="T27" fmla="*/ 83 h 90"/>
                  <a:gd name="T28" fmla="*/ 23 w 72"/>
                  <a:gd name="T29" fmla="*/ 87 h 90"/>
                  <a:gd name="T30" fmla="*/ 28 w 72"/>
                  <a:gd name="T31" fmla="*/ 89 h 90"/>
                  <a:gd name="T32" fmla="*/ 35 w 72"/>
                  <a:gd name="T33" fmla="*/ 90 h 90"/>
                  <a:gd name="T34" fmla="*/ 37 w 72"/>
                  <a:gd name="T35" fmla="*/ 89 h 90"/>
                  <a:gd name="T36" fmla="*/ 37 w 72"/>
                  <a:gd name="T37" fmla="*/ 89 h 90"/>
                  <a:gd name="T38" fmla="*/ 42 w 72"/>
                  <a:gd name="T39" fmla="*/ 89 h 90"/>
                  <a:gd name="T40" fmla="*/ 48 w 72"/>
                  <a:gd name="T41" fmla="*/ 86 h 90"/>
                  <a:gd name="T42" fmla="*/ 54 w 72"/>
                  <a:gd name="T43" fmla="*/ 83 h 90"/>
                  <a:gd name="T44" fmla="*/ 58 w 72"/>
                  <a:gd name="T45" fmla="*/ 79 h 90"/>
                  <a:gd name="T46" fmla="*/ 61 w 72"/>
                  <a:gd name="T47" fmla="*/ 73 h 90"/>
                  <a:gd name="T48" fmla="*/ 64 w 72"/>
                  <a:gd name="T49" fmla="*/ 68 h 90"/>
                  <a:gd name="T50" fmla="*/ 68 w 72"/>
                  <a:gd name="T51" fmla="*/ 56 h 90"/>
                  <a:gd name="T52" fmla="*/ 71 w 72"/>
                  <a:gd name="T53" fmla="*/ 44 h 90"/>
                  <a:gd name="T54" fmla="*/ 71 w 72"/>
                  <a:gd name="T55" fmla="*/ 32 h 90"/>
                  <a:gd name="T56" fmla="*/ 72 w 72"/>
                  <a:gd name="T57" fmla="*/ 23 h 90"/>
                  <a:gd name="T58" fmla="*/ 72 w 72"/>
                  <a:gd name="T59" fmla="*/ 23 h 90"/>
                  <a:gd name="T60" fmla="*/ 54 w 72"/>
                  <a:gd name="T61" fmla="*/ 14 h 90"/>
                  <a:gd name="T62" fmla="*/ 41 w 72"/>
                  <a:gd name="T63" fmla="*/ 7 h 90"/>
                  <a:gd name="T64" fmla="*/ 37 w 72"/>
                  <a:gd name="T65" fmla="*/ 3 h 90"/>
                  <a:gd name="T66" fmla="*/ 35 w 72"/>
                  <a:gd name="T67" fmla="*/ 0 h 90"/>
                  <a:gd name="T68" fmla="*/ 35 w 72"/>
                  <a:gd name="T69" fmla="*/ 0 h 9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72" h="90">
                    <a:moveTo>
                      <a:pt x="35" y="0"/>
                    </a:moveTo>
                    <a:lnTo>
                      <a:pt x="35" y="0"/>
                    </a:lnTo>
                    <a:lnTo>
                      <a:pt x="34" y="3"/>
                    </a:lnTo>
                    <a:lnTo>
                      <a:pt x="30" y="7"/>
                    </a:lnTo>
                    <a:lnTo>
                      <a:pt x="17" y="14"/>
                    </a:lnTo>
                    <a:lnTo>
                      <a:pt x="0" y="23"/>
                    </a:lnTo>
                    <a:lnTo>
                      <a:pt x="0" y="32"/>
                    </a:lnTo>
                    <a:lnTo>
                      <a:pt x="2" y="44"/>
                    </a:lnTo>
                    <a:lnTo>
                      <a:pt x="3" y="56"/>
                    </a:lnTo>
                    <a:lnTo>
                      <a:pt x="7" y="68"/>
                    </a:lnTo>
                    <a:lnTo>
                      <a:pt x="10" y="73"/>
                    </a:lnTo>
                    <a:lnTo>
                      <a:pt x="14" y="79"/>
                    </a:lnTo>
                    <a:lnTo>
                      <a:pt x="19" y="83"/>
                    </a:lnTo>
                    <a:lnTo>
                      <a:pt x="23" y="87"/>
                    </a:lnTo>
                    <a:lnTo>
                      <a:pt x="28" y="89"/>
                    </a:lnTo>
                    <a:lnTo>
                      <a:pt x="35" y="90"/>
                    </a:lnTo>
                    <a:lnTo>
                      <a:pt x="37" y="89"/>
                    </a:lnTo>
                    <a:lnTo>
                      <a:pt x="42" y="89"/>
                    </a:lnTo>
                    <a:lnTo>
                      <a:pt x="48" y="86"/>
                    </a:lnTo>
                    <a:lnTo>
                      <a:pt x="54" y="83"/>
                    </a:lnTo>
                    <a:lnTo>
                      <a:pt x="58" y="79"/>
                    </a:lnTo>
                    <a:lnTo>
                      <a:pt x="61" y="73"/>
                    </a:lnTo>
                    <a:lnTo>
                      <a:pt x="64" y="68"/>
                    </a:lnTo>
                    <a:lnTo>
                      <a:pt x="68" y="56"/>
                    </a:lnTo>
                    <a:lnTo>
                      <a:pt x="71" y="44"/>
                    </a:lnTo>
                    <a:lnTo>
                      <a:pt x="71" y="32"/>
                    </a:lnTo>
                    <a:lnTo>
                      <a:pt x="72" y="23"/>
                    </a:lnTo>
                    <a:lnTo>
                      <a:pt x="54" y="14"/>
                    </a:lnTo>
                    <a:lnTo>
                      <a:pt x="41" y="7"/>
                    </a:lnTo>
                    <a:lnTo>
                      <a:pt x="37" y="3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E1E8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601" name="Freeform 301"/>
              <p:cNvSpPr>
                <a:spLocks/>
              </p:cNvSpPr>
              <p:nvPr/>
            </p:nvSpPr>
            <p:spPr bwMode="auto">
              <a:xfrm>
                <a:off x="5386" y="2261"/>
                <a:ext cx="72" cy="90"/>
              </a:xfrm>
              <a:custGeom>
                <a:avLst/>
                <a:gdLst>
                  <a:gd name="T0" fmla="*/ 35 w 72"/>
                  <a:gd name="T1" fmla="*/ 0 h 90"/>
                  <a:gd name="T2" fmla="*/ 35 w 72"/>
                  <a:gd name="T3" fmla="*/ 0 h 90"/>
                  <a:gd name="T4" fmla="*/ 34 w 72"/>
                  <a:gd name="T5" fmla="*/ 3 h 90"/>
                  <a:gd name="T6" fmla="*/ 30 w 72"/>
                  <a:gd name="T7" fmla="*/ 7 h 90"/>
                  <a:gd name="T8" fmla="*/ 17 w 72"/>
                  <a:gd name="T9" fmla="*/ 14 h 90"/>
                  <a:gd name="T10" fmla="*/ 0 w 72"/>
                  <a:gd name="T11" fmla="*/ 23 h 90"/>
                  <a:gd name="T12" fmla="*/ 0 w 72"/>
                  <a:gd name="T13" fmla="*/ 23 h 90"/>
                  <a:gd name="T14" fmla="*/ 0 w 72"/>
                  <a:gd name="T15" fmla="*/ 32 h 90"/>
                  <a:gd name="T16" fmla="*/ 2 w 72"/>
                  <a:gd name="T17" fmla="*/ 44 h 90"/>
                  <a:gd name="T18" fmla="*/ 3 w 72"/>
                  <a:gd name="T19" fmla="*/ 56 h 90"/>
                  <a:gd name="T20" fmla="*/ 7 w 72"/>
                  <a:gd name="T21" fmla="*/ 68 h 90"/>
                  <a:gd name="T22" fmla="*/ 10 w 72"/>
                  <a:gd name="T23" fmla="*/ 73 h 90"/>
                  <a:gd name="T24" fmla="*/ 14 w 72"/>
                  <a:gd name="T25" fmla="*/ 79 h 90"/>
                  <a:gd name="T26" fmla="*/ 19 w 72"/>
                  <a:gd name="T27" fmla="*/ 83 h 90"/>
                  <a:gd name="T28" fmla="*/ 23 w 72"/>
                  <a:gd name="T29" fmla="*/ 87 h 90"/>
                  <a:gd name="T30" fmla="*/ 28 w 72"/>
                  <a:gd name="T31" fmla="*/ 89 h 90"/>
                  <a:gd name="T32" fmla="*/ 35 w 72"/>
                  <a:gd name="T33" fmla="*/ 90 h 90"/>
                  <a:gd name="T34" fmla="*/ 37 w 72"/>
                  <a:gd name="T35" fmla="*/ 89 h 90"/>
                  <a:gd name="T36" fmla="*/ 37 w 72"/>
                  <a:gd name="T37" fmla="*/ 89 h 90"/>
                  <a:gd name="T38" fmla="*/ 42 w 72"/>
                  <a:gd name="T39" fmla="*/ 89 h 90"/>
                  <a:gd name="T40" fmla="*/ 48 w 72"/>
                  <a:gd name="T41" fmla="*/ 86 h 90"/>
                  <a:gd name="T42" fmla="*/ 54 w 72"/>
                  <a:gd name="T43" fmla="*/ 83 h 90"/>
                  <a:gd name="T44" fmla="*/ 58 w 72"/>
                  <a:gd name="T45" fmla="*/ 79 h 90"/>
                  <a:gd name="T46" fmla="*/ 61 w 72"/>
                  <a:gd name="T47" fmla="*/ 73 h 90"/>
                  <a:gd name="T48" fmla="*/ 64 w 72"/>
                  <a:gd name="T49" fmla="*/ 68 h 90"/>
                  <a:gd name="T50" fmla="*/ 68 w 72"/>
                  <a:gd name="T51" fmla="*/ 56 h 90"/>
                  <a:gd name="T52" fmla="*/ 71 w 72"/>
                  <a:gd name="T53" fmla="*/ 44 h 90"/>
                  <a:gd name="T54" fmla="*/ 71 w 72"/>
                  <a:gd name="T55" fmla="*/ 32 h 90"/>
                  <a:gd name="T56" fmla="*/ 72 w 72"/>
                  <a:gd name="T57" fmla="*/ 23 h 90"/>
                  <a:gd name="T58" fmla="*/ 72 w 72"/>
                  <a:gd name="T59" fmla="*/ 23 h 90"/>
                  <a:gd name="T60" fmla="*/ 54 w 72"/>
                  <a:gd name="T61" fmla="*/ 14 h 90"/>
                  <a:gd name="T62" fmla="*/ 41 w 72"/>
                  <a:gd name="T63" fmla="*/ 7 h 90"/>
                  <a:gd name="T64" fmla="*/ 37 w 72"/>
                  <a:gd name="T65" fmla="*/ 3 h 90"/>
                  <a:gd name="T66" fmla="*/ 35 w 72"/>
                  <a:gd name="T67" fmla="*/ 0 h 90"/>
                  <a:gd name="T68" fmla="*/ 35 w 72"/>
                  <a:gd name="T69" fmla="*/ 0 h 9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72" h="90">
                    <a:moveTo>
                      <a:pt x="35" y="0"/>
                    </a:moveTo>
                    <a:lnTo>
                      <a:pt x="35" y="0"/>
                    </a:lnTo>
                    <a:lnTo>
                      <a:pt x="34" y="3"/>
                    </a:lnTo>
                    <a:lnTo>
                      <a:pt x="30" y="7"/>
                    </a:lnTo>
                    <a:lnTo>
                      <a:pt x="17" y="14"/>
                    </a:lnTo>
                    <a:lnTo>
                      <a:pt x="0" y="23"/>
                    </a:lnTo>
                    <a:lnTo>
                      <a:pt x="0" y="32"/>
                    </a:lnTo>
                    <a:lnTo>
                      <a:pt x="2" y="44"/>
                    </a:lnTo>
                    <a:lnTo>
                      <a:pt x="3" y="56"/>
                    </a:lnTo>
                    <a:lnTo>
                      <a:pt x="7" y="68"/>
                    </a:lnTo>
                    <a:lnTo>
                      <a:pt x="10" y="73"/>
                    </a:lnTo>
                    <a:lnTo>
                      <a:pt x="14" y="79"/>
                    </a:lnTo>
                    <a:lnTo>
                      <a:pt x="19" y="83"/>
                    </a:lnTo>
                    <a:lnTo>
                      <a:pt x="23" y="87"/>
                    </a:lnTo>
                    <a:lnTo>
                      <a:pt x="28" y="89"/>
                    </a:lnTo>
                    <a:lnTo>
                      <a:pt x="35" y="90"/>
                    </a:lnTo>
                    <a:lnTo>
                      <a:pt x="37" y="89"/>
                    </a:lnTo>
                    <a:lnTo>
                      <a:pt x="42" y="89"/>
                    </a:lnTo>
                    <a:lnTo>
                      <a:pt x="48" y="86"/>
                    </a:lnTo>
                    <a:lnTo>
                      <a:pt x="54" y="83"/>
                    </a:lnTo>
                    <a:lnTo>
                      <a:pt x="58" y="79"/>
                    </a:lnTo>
                    <a:lnTo>
                      <a:pt x="61" y="73"/>
                    </a:lnTo>
                    <a:lnTo>
                      <a:pt x="64" y="68"/>
                    </a:lnTo>
                    <a:lnTo>
                      <a:pt x="68" y="56"/>
                    </a:lnTo>
                    <a:lnTo>
                      <a:pt x="71" y="44"/>
                    </a:lnTo>
                    <a:lnTo>
                      <a:pt x="71" y="32"/>
                    </a:lnTo>
                    <a:lnTo>
                      <a:pt x="72" y="23"/>
                    </a:lnTo>
                    <a:lnTo>
                      <a:pt x="54" y="14"/>
                    </a:lnTo>
                    <a:lnTo>
                      <a:pt x="41" y="7"/>
                    </a:lnTo>
                    <a:lnTo>
                      <a:pt x="37" y="3"/>
                    </a:lnTo>
                    <a:lnTo>
                      <a:pt x="35" y="0"/>
                    </a:lnTo>
                    <a:close/>
                  </a:path>
                </a:pathLst>
              </a:custGeom>
              <a:noFill/>
              <a:ln w="6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602" name="Freeform 302"/>
              <p:cNvSpPr>
                <a:spLocks/>
              </p:cNvSpPr>
              <p:nvPr/>
            </p:nvSpPr>
            <p:spPr bwMode="auto">
              <a:xfrm>
                <a:off x="5405" y="2288"/>
                <a:ext cx="43" cy="53"/>
              </a:xfrm>
              <a:custGeom>
                <a:avLst/>
                <a:gdLst>
                  <a:gd name="T0" fmla="*/ 43 w 43"/>
                  <a:gd name="T1" fmla="*/ 3 h 53"/>
                  <a:gd name="T2" fmla="*/ 43 w 43"/>
                  <a:gd name="T3" fmla="*/ 3 h 53"/>
                  <a:gd name="T4" fmla="*/ 43 w 43"/>
                  <a:gd name="T5" fmla="*/ 10 h 53"/>
                  <a:gd name="T6" fmla="*/ 42 w 43"/>
                  <a:gd name="T7" fmla="*/ 18 h 53"/>
                  <a:gd name="T8" fmla="*/ 40 w 43"/>
                  <a:gd name="T9" fmla="*/ 28 h 53"/>
                  <a:gd name="T10" fmla="*/ 37 w 43"/>
                  <a:gd name="T11" fmla="*/ 36 h 53"/>
                  <a:gd name="T12" fmla="*/ 33 w 43"/>
                  <a:gd name="T13" fmla="*/ 45 h 53"/>
                  <a:gd name="T14" fmla="*/ 29 w 43"/>
                  <a:gd name="T15" fmla="*/ 48 h 53"/>
                  <a:gd name="T16" fmla="*/ 26 w 43"/>
                  <a:gd name="T17" fmla="*/ 50 h 53"/>
                  <a:gd name="T18" fmla="*/ 22 w 43"/>
                  <a:gd name="T19" fmla="*/ 52 h 53"/>
                  <a:gd name="T20" fmla="*/ 16 w 43"/>
                  <a:gd name="T21" fmla="*/ 53 h 53"/>
                  <a:gd name="T22" fmla="*/ 16 w 43"/>
                  <a:gd name="T23" fmla="*/ 53 h 53"/>
                  <a:gd name="T24" fmla="*/ 16 w 43"/>
                  <a:gd name="T25" fmla="*/ 53 h 53"/>
                  <a:gd name="T26" fmla="*/ 8 w 43"/>
                  <a:gd name="T27" fmla="*/ 52 h 53"/>
                  <a:gd name="T28" fmla="*/ 2 w 43"/>
                  <a:gd name="T29" fmla="*/ 48 h 53"/>
                  <a:gd name="T30" fmla="*/ 2 w 43"/>
                  <a:gd name="T31" fmla="*/ 48 h 53"/>
                  <a:gd name="T32" fmla="*/ 0 w 43"/>
                  <a:gd name="T33" fmla="*/ 43 h 53"/>
                  <a:gd name="T34" fmla="*/ 25 w 43"/>
                  <a:gd name="T35" fmla="*/ 15 h 53"/>
                  <a:gd name="T36" fmla="*/ 36 w 43"/>
                  <a:gd name="T37" fmla="*/ 0 h 53"/>
                  <a:gd name="T38" fmla="*/ 36 w 43"/>
                  <a:gd name="T39" fmla="*/ 0 h 53"/>
                  <a:gd name="T40" fmla="*/ 43 w 43"/>
                  <a:gd name="T41" fmla="*/ 3 h 53"/>
                  <a:gd name="T42" fmla="*/ 43 w 43"/>
                  <a:gd name="T43" fmla="*/ 3 h 53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3" h="53">
                    <a:moveTo>
                      <a:pt x="43" y="3"/>
                    </a:moveTo>
                    <a:lnTo>
                      <a:pt x="43" y="3"/>
                    </a:lnTo>
                    <a:lnTo>
                      <a:pt x="43" y="10"/>
                    </a:lnTo>
                    <a:lnTo>
                      <a:pt x="42" y="18"/>
                    </a:lnTo>
                    <a:lnTo>
                      <a:pt x="40" y="28"/>
                    </a:lnTo>
                    <a:lnTo>
                      <a:pt x="37" y="36"/>
                    </a:lnTo>
                    <a:lnTo>
                      <a:pt x="33" y="45"/>
                    </a:lnTo>
                    <a:lnTo>
                      <a:pt x="29" y="48"/>
                    </a:lnTo>
                    <a:lnTo>
                      <a:pt x="26" y="50"/>
                    </a:lnTo>
                    <a:lnTo>
                      <a:pt x="22" y="52"/>
                    </a:lnTo>
                    <a:lnTo>
                      <a:pt x="16" y="53"/>
                    </a:lnTo>
                    <a:lnTo>
                      <a:pt x="8" y="52"/>
                    </a:lnTo>
                    <a:lnTo>
                      <a:pt x="2" y="48"/>
                    </a:lnTo>
                    <a:lnTo>
                      <a:pt x="0" y="43"/>
                    </a:lnTo>
                    <a:lnTo>
                      <a:pt x="25" y="15"/>
                    </a:lnTo>
                    <a:lnTo>
                      <a:pt x="36" y="0"/>
                    </a:lnTo>
                    <a:lnTo>
                      <a:pt x="43" y="3"/>
                    </a:lnTo>
                    <a:close/>
                  </a:path>
                </a:pathLst>
              </a:cu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603" name="Freeform 303"/>
              <p:cNvSpPr>
                <a:spLocks/>
              </p:cNvSpPr>
              <p:nvPr/>
            </p:nvSpPr>
            <p:spPr bwMode="auto">
              <a:xfrm>
                <a:off x="5405" y="2288"/>
                <a:ext cx="36" cy="43"/>
              </a:xfrm>
              <a:custGeom>
                <a:avLst/>
                <a:gdLst>
                  <a:gd name="T0" fmla="*/ 36 w 36"/>
                  <a:gd name="T1" fmla="*/ 0 h 43"/>
                  <a:gd name="T2" fmla="*/ 25 w 36"/>
                  <a:gd name="T3" fmla="*/ 15 h 43"/>
                  <a:gd name="T4" fmla="*/ 0 w 36"/>
                  <a:gd name="T5" fmla="*/ 43 h 43"/>
                  <a:gd name="T6" fmla="*/ 36 w 36"/>
                  <a:gd name="T7" fmla="*/ 0 h 4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6" h="43">
                    <a:moveTo>
                      <a:pt x="36" y="0"/>
                    </a:moveTo>
                    <a:lnTo>
                      <a:pt x="25" y="15"/>
                    </a:lnTo>
                    <a:lnTo>
                      <a:pt x="0" y="43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604" name="Freeform 304"/>
              <p:cNvSpPr>
                <a:spLocks/>
              </p:cNvSpPr>
              <p:nvPr/>
            </p:nvSpPr>
            <p:spPr bwMode="auto">
              <a:xfrm>
                <a:off x="5395" y="2274"/>
                <a:ext cx="46" cy="57"/>
              </a:xfrm>
              <a:custGeom>
                <a:avLst/>
                <a:gdLst>
                  <a:gd name="T0" fmla="*/ 0 w 46"/>
                  <a:gd name="T1" fmla="*/ 17 h 57"/>
                  <a:gd name="T2" fmla="*/ 0 w 46"/>
                  <a:gd name="T3" fmla="*/ 17 h 57"/>
                  <a:gd name="T4" fmla="*/ 12 w 46"/>
                  <a:gd name="T5" fmla="*/ 11 h 57"/>
                  <a:gd name="T6" fmla="*/ 22 w 46"/>
                  <a:gd name="T7" fmla="*/ 5 h 57"/>
                  <a:gd name="T8" fmla="*/ 25 w 46"/>
                  <a:gd name="T9" fmla="*/ 3 h 57"/>
                  <a:gd name="T10" fmla="*/ 26 w 46"/>
                  <a:gd name="T11" fmla="*/ 0 h 57"/>
                  <a:gd name="T12" fmla="*/ 26 w 46"/>
                  <a:gd name="T13" fmla="*/ 0 h 57"/>
                  <a:gd name="T14" fmla="*/ 26 w 46"/>
                  <a:gd name="T15" fmla="*/ 0 h 57"/>
                  <a:gd name="T16" fmla="*/ 29 w 46"/>
                  <a:gd name="T17" fmla="*/ 3 h 57"/>
                  <a:gd name="T18" fmla="*/ 33 w 46"/>
                  <a:gd name="T19" fmla="*/ 7 h 57"/>
                  <a:gd name="T20" fmla="*/ 46 w 46"/>
                  <a:gd name="T21" fmla="*/ 14 h 57"/>
                  <a:gd name="T22" fmla="*/ 10 w 46"/>
                  <a:gd name="T23" fmla="*/ 57 h 57"/>
                  <a:gd name="T24" fmla="*/ 10 w 46"/>
                  <a:gd name="T25" fmla="*/ 57 h 57"/>
                  <a:gd name="T26" fmla="*/ 5 w 46"/>
                  <a:gd name="T27" fmla="*/ 52 h 57"/>
                  <a:gd name="T28" fmla="*/ 3 w 46"/>
                  <a:gd name="T29" fmla="*/ 45 h 57"/>
                  <a:gd name="T30" fmla="*/ 0 w 46"/>
                  <a:gd name="T31" fmla="*/ 32 h 57"/>
                  <a:gd name="T32" fmla="*/ 0 w 46"/>
                  <a:gd name="T33" fmla="*/ 21 h 57"/>
                  <a:gd name="T34" fmla="*/ 0 w 46"/>
                  <a:gd name="T35" fmla="*/ 17 h 57"/>
                  <a:gd name="T36" fmla="*/ 0 w 46"/>
                  <a:gd name="T37" fmla="*/ 17 h 5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46" h="57">
                    <a:moveTo>
                      <a:pt x="0" y="17"/>
                    </a:moveTo>
                    <a:lnTo>
                      <a:pt x="0" y="17"/>
                    </a:lnTo>
                    <a:lnTo>
                      <a:pt x="12" y="11"/>
                    </a:lnTo>
                    <a:lnTo>
                      <a:pt x="22" y="5"/>
                    </a:lnTo>
                    <a:lnTo>
                      <a:pt x="25" y="3"/>
                    </a:lnTo>
                    <a:lnTo>
                      <a:pt x="26" y="0"/>
                    </a:lnTo>
                    <a:lnTo>
                      <a:pt x="29" y="3"/>
                    </a:lnTo>
                    <a:lnTo>
                      <a:pt x="33" y="7"/>
                    </a:lnTo>
                    <a:lnTo>
                      <a:pt x="46" y="14"/>
                    </a:lnTo>
                    <a:lnTo>
                      <a:pt x="10" y="57"/>
                    </a:lnTo>
                    <a:lnTo>
                      <a:pt x="5" y="52"/>
                    </a:lnTo>
                    <a:lnTo>
                      <a:pt x="3" y="45"/>
                    </a:lnTo>
                    <a:lnTo>
                      <a:pt x="0" y="32"/>
                    </a:lnTo>
                    <a:lnTo>
                      <a:pt x="0" y="21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BE1E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605" name="Freeform 305"/>
              <p:cNvSpPr>
                <a:spLocks/>
              </p:cNvSpPr>
              <p:nvPr/>
            </p:nvSpPr>
            <p:spPr bwMode="auto">
              <a:xfrm>
                <a:off x="5721" y="2299"/>
                <a:ext cx="7" cy="8"/>
              </a:xfrm>
              <a:custGeom>
                <a:avLst/>
                <a:gdLst>
                  <a:gd name="T0" fmla="*/ 7 w 7"/>
                  <a:gd name="T1" fmla="*/ 0 h 8"/>
                  <a:gd name="T2" fmla="*/ 7 w 7"/>
                  <a:gd name="T3" fmla="*/ 8 h 8"/>
                  <a:gd name="T4" fmla="*/ 0 w 7"/>
                  <a:gd name="T5" fmla="*/ 8 h 8"/>
                  <a:gd name="T6" fmla="*/ 0 w 7"/>
                  <a:gd name="T7" fmla="*/ 8 h 8"/>
                  <a:gd name="T8" fmla="*/ 1 w 7"/>
                  <a:gd name="T9" fmla="*/ 7 h 8"/>
                  <a:gd name="T10" fmla="*/ 5 w 7"/>
                  <a:gd name="T11" fmla="*/ 7 h 8"/>
                  <a:gd name="T12" fmla="*/ 5 w 7"/>
                  <a:gd name="T13" fmla="*/ 1 h 8"/>
                  <a:gd name="T14" fmla="*/ 1 w 7"/>
                  <a:gd name="T15" fmla="*/ 1 h 8"/>
                  <a:gd name="T16" fmla="*/ 1 w 7"/>
                  <a:gd name="T17" fmla="*/ 1 h 8"/>
                  <a:gd name="T18" fmla="*/ 0 w 7"/>
                  <a:gd name="T19" fmla="*/ 0 h 8"/>
                  <a:gd name="T20" fmla="*/ 7 w 7"/>
                  <a:gd name="T21" fmla="*/ 0 h 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" h="8">
                    <a:moveTo>
                      <a:pt x="7" y="0"/>
                    </a:moveTo>
                    <a:lnTo>
                      <a:pt x="7" y="8"/>
                    </a:lnTo>
                    <a:lnTo>
                      <a:pt x="0" y="8"/>
                    </a:lnTo>
                    <a:lnTo>
                      <a:pt x="1" y="7"/>
                    </a:lnTo>
                    <a:lnTo>
                      <a:pt x="5" y="7"/>
                    </a:lnTo>
                    <a:lnTo>
                      <a:pt x="5" y="1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606" name="Freeform 306"/>
              <p:cNvSpPr>
                <a:spLocks/>
              </p:cNvSpPr>
              <p:nvPr/>
            </p:nvSpPr>
            <p:spPr bwMode="auto">
              <a:xfrm>
                <a:off x="5721" y="2298"/>
                <a:ext cx="8" cy="11"/>
              </a:xfrm>
              <a:custGeom>
                <a:avLst/>
                <a:gdLst>
                  <a:gd name="T0" fmla="*/ 7 w 8"/>
                  <a:gd name="T1" fmla="*/ 9 h 11"/>
                  <a:gd name="T2" fmla="*/ 7 w 8"/>
                  <a:gd name="T3" fmla="*/ 1 h 11"/>
                  <a:gd name="T4" fmla="*/ 0 w 8"/>
                  <a:gd name="T5" fmla="*/ 1 h 11"/>
                  <a:gd name="T6" fmla="*/ 0 w 8"/>
                  <a:gd name="T7" fmla="*/ 1 h 11"/>
                  <a:gd name="T8" fmla="*/ 0 w 8"/>
                  <a:gd name="T9" fmla="*/ 0 h 11"/>
                  <a:gd name="T10" fmla="*/ 8 w 8"/>
                  <a:gd name="T11" fmla="*/ 0 h 11"/>
                  <a:gd name="T12" fmla="*/ 8 w 8"/>
                  <a:gd name="T13" fmla="*/ 11 h 11"/>
                  <a:gd name="T14" fmla="*/ 0 w 8"/>
                  <a:gd name="T15" fmla="*/ 11 h 11"/>
                  <a:gd name="T16" fmla="*/ 0 w 8"/>
                  <a:gd name="T17" fmla="*/ 11 h 11"/>
                  <a:gd name="T18" fmla="*/ 0 w 8"/>
                  <a:gd name="T19" fmla="*/ 9 h 11"/>
                  <a:gd name="T20" fmla="*/ 7 w 8"/>
                  <a:gd name="T21" fmla="*/ 9 h 1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8" h="11">
                    <a:moveTo>
                      <a:pt x="7" y="9"/>
                    </a:moveTo>
                    <a:lnTo>
                      <a:pt x="7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8" y="0"/>
                    </a:lnTo>
                    <a:lnTo>
                      <a:pt x="8" y="11"/>
                    </a:lnTo>
                    <a:lnTo>
                      <a:pt x="0" y="11"/>
                    </a:lnTo>
                    <a:lnTo>
                      <a:pt x="0" y="9"/>
                    </a:lnTo>
                    <a:lnTo>
                      <a:pt x="7" y="9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607" name="Freeform 307"/>
              <p:cNvSpPr>
                <a:spLocks/>
              </p:cNvSpPr>
              <p:nvPr/>
            </p:nvSpPr>
            <p:spPr bwMode="auto">
              <a:xfrm>
                <a:off x="5719" y="2307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0 h 2"/>
                  <a:gd name="T4" fmla="*/ 2 w 2"/>
                  <a:gd name="T5" fmla="*/ 2 h 2"/>
                  <a:gd name="T6" fmla="*/ 0 w 2"/>
                  <a:gd name="T7" fmla="*/ 2 h 2"/>
                  <a:gd name="T8" fmla="*/ 0 w 2"/>
                  <a:gd name="T9" fmla="*/ 2 h 2"/>
                  <a:gd name="T10" fmla="*/ 0 w 2"/>
                  <a:gd name="T11" fmla="*/ 0 h 2"/>
                  <a:gd name="T12" fmla="*/ 2 w 2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608" name="Freeform 308"/>
              <p:cNvSpPr>
                <a:spLocks/>
              </p:cNvSpPr>
              <p:nvPr/>
            </p:nvSpPr>
            <p:spPr bwMode="auto">
              <a:xfrm>
                <a:off x="5719" y="2306"/>
                <a:ext cx="3" cy="1"/>
              </a:xfrm>
              <a:custGeom>
                <a:avLst/>
                <a:gdLst>
                  <a:gd name="T0" fmla="*/ 0 w 3"/>
                  <a:gd name="T1" fmla="*/ 0 h 1"/>
                  <a:gd name="T2" fmla="*/ 3 w 3"/>
                  <a:gd name="T3" fmla="*/ 0 h 1"/>
                  <a:gd name="T4" fmla="*/ 3 w 3"/>
                  <a:gd name="T5" fmla="*/ 0 h 1"/>
                  <a:gd name="T6" fmla="*/ 2 w 3"/>
                  <a:gd name="T7" fmla="*/ 1 h 1"/>
                  <a:gd name="T8" fmla="*/ 0 w 3"/>
                  <a:gd name="T9" fmla="*/ 1 h 1"/>
                  <a:gd name="T10" fmla="*/ 0 w 3"/>
                  <a:gd name="T11" fmla="*/ 1 h 1"/>
                  <a:gd name="T12" fmla="*/ 0 w 3"/>
                  <a:gd name="T13" fmla="*/ 0 h 1"/>
                  <a:gd name="T14" fmla="*/ 0 w 3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1">
                    <a:moveTo>
                      <a:pt x="0" y="0"/>
                    </a:move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609" name="Freeform 309"/>
              <p:cNvSpPr>
                <a:spLocks/>
              </p:cNvSpPr>
              <p:nvPr/>
            </p:nvSpPr>
            <p:spPr bwMode="auto">
              <a:xfrm>
                <a:off x="5718" y="230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610" name="Freeform 310"/>
              <p:cNvSpPr>
                <a:spLocks/>
              </p:cNvSpPr>
              <p:nvPr/>
            </p:nvSpPr>
            <p:spPr bwMode="auto">
              <a:xfrm>
                <a:off x="5719" y="2299"/>
                <a:ext cx="3" cy="1"/>
              </a:xfrm>
              <a:custGeom>
                <a:avLst/>
                <a:gdLst>
                  <a:gd name="T0" fmla="*/ 2 w 3"/>
                  <a:gd name="T1" fmla="*/ 0 h 1"/>
                  <a:gd name="T2" fmla="*/ 2 w 3"/>
                  <a:gd name="T3" fmla="*/ 0 h 1"/>
                  <a:gd name="T4" fmla="*/ 3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0 w 3"/>
                  <a:gd name="T11" fmla="*/ 0 h 1"/>
                  <a:gd name="T12" fmla="*/ 2 w 3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2" y="0"/>
                    </a:moveTo>
                    <a:lnTo>
                      <a:pt x="2" y="0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611" name="Freeform 311"/>
              <p:cNvSpPr>
                <a:spLocks/>
              </p:cNvSpPr>
              <p:nvPr/>
            </p:nvSpPr>
            <p:spPr bwMode="auto">
              <a:xfrm>
                <a:off x="5719" y="2298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0 h 1"/>
                  <a:gd name="T4" fmla="*/ 2 w 2"/>
                  <a:gd name="T5" fmla="*/ 1 h 1"/>
                  <a:gd name="T6" fmla="*/ 0 w 2"/>
                  <a:gd name="T7" fmla="*/ 1 h 1"/>
                  <a:gd name="T8" fmla="*/ 0 w 2"/>
                  <a:gd name="T9" fmla="*/ 1 h 1"/>
                  <a:gd name="T10" fmla="*/ 0 w 2"/>
                  <a:gd name="T11" fmla="*/ 0 h 1"/>
                  <a:gd name="T12" fmla="*/ 2 w 2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612" name="Freeform 312"/>
              <p:cNvSpPr>
                <a:spLocks/>
              </p:cNvSpPr>
              <p:nvPr/>
            </p:nvSpPr>
            <p:spPr bwMode="auto">
              <a:xfrm>
                <a:off x="5718" y="2307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2 h 2"/>
                  <a:gd name="T12" fmla="*/ 0 w 1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4111" name="Group 514"/>
            <p:cNvGrpSpPr>
              <a:grpSpLocks/>
            </p:cNvGrpSpPr>
            <p:nvPr/>
          </p:nvGrpSpPr>
          <p:grpSpPr bwMode="auto">
            <a:xfrm>
              <a:off x="1871" y="2256"/>
              <a:ext cx="3889" cy="147"/>
              <a:chOff x="1871" y="2256"/>
              <a:chExt cx="3889" cy="147"/>
            </a:xfrm>
          </p:grpSpPr>
          <p:sp>
            <p:nvSpPr>
              <p:cNvPr id="4213" name="Freeform 314"/>
              <p:cNvSpPr>
                <a:spLocks/>
              </p:cNvSpPr>
              <p:nvPr/>
            </p:nvSpPr>
            <p:spPr bwMode="auto">
              <a:xfrm>
                <a:off x="5718" y="229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14" name="Freeform 315"/>
              <p:cNvSpPr>
                <a:spLocks/>
              </p:cNvSpPr>
              <p:nvPr/>
            </p:nvSpPr>
            <p:spPr bwMode="auto">
              <a:xfrm>
                <a:off x="5718" y="2298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15" name="Freeform 316"/>
              <p:cNvSpPr>
                <a:spLocks/>
              </p:cNvSpPr>
              <p:nvPr/>
            </p:nvSpPr>
            <p:spPr bwMode="auto">
              <a:xfrm>
                <a:off x="5712" y="2281"/>
                <a:ext cx="9" cy="17"/>
              </a:xfrm>
              <a:custGeom>
                <a:avLst/>
                <a:gdLst>
                  <a:gd name="T0" fmla="*/ 7 w 9"/>
                  <a:gd name="T1" fmla="*/ 17 h 17"/>
                  <a:gd name="T2" fmla="*/ 7 w 9"/>
                  <a:gd name="T3" fmla="*/ 17 h 17"/>
                  <a:gd name="T4" fmla="*/ 4 w 9"/>
                  <a:gd name="T5" fmla="*/ 8 h 17"/>
                  <a:gd name="T6" fmla="*/ 0 w 9"/>
                  <a:gd name="T7" fmla="*/ 1 h 17"/>
                  <a:gd name="T8" fmla="*/ 2 w 9"/>
                  <a:gd name="T9" fmla="*/ 0 h 17"/>
                  <a:gd name="T10" fmla="*/ 2 w 9"/>
                  <a:gd name="T11" fmla="*/ 0 h 17"/>
                  <a:gd name="T12" fmla="*/ 6 w 9"/>
                  <a:gd name="T13" fmla="*/ 8 h 17"/>
                  <a:gd name="T14" fmla="*/ 9 w 9"/>
                  <a:gd name="T15" fmla="*/ 17 h 17"/>
                  <a:gd name="T16" fmla="*/ 7 w 9"/>
                  <a:gd name="T17" fmla="*/ 17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9" h="17">
                    <a:moveTo>
                      <a:pt x="7" y="17"/>
                    </a:moveTo>
                    <a:lnTo>
                      <a:pt x="7" y="17"/>
                    </a:lnTo>
                    <a:lnTo>
                      <a:pt x="4" y="8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6" y="8"/>
                    </a:lnTo>
                    <a:lnTo>
                      <a:pt x="9" y="17"/>
                    </a:lnTo>
                    <a:lnTo>
                      <a:pt x="7" y="17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16" name="Freeform 317"/>
              <p:cNvSpPr>
                <a:spLocks/>
              </p:cNvSpPr>
              <p:nvPr/>
            </p:nvSpPr>
            <p:spPr bwMode="auto">
              <a:xfrm>
                <a:off x="5714" y="2309"/>
                <a:ext cx="7" cy="17"/>
              </a:xfrm>
              <a:custGeom>
                <a:avLst/>
                <a:gdLst>
                  <a:gd name="T0" fmla="*/ 7 w 7"/>
                  <a:gd name="T1" fmla="*/ 0 h 17"/>
                  <a:gd name="T2" fmla="*/ 7 w 7"/>
                  <a:gd name="T3" fmla="*/ 0 h 17"/>
                  <a:gd name="T4" fmla="*/ 5 w 7"/>
                  <a:gd name="T5" fmla="*/ 10 h 17"/>
                  <a:gd name="T6" fmla="*/ 1 w 7"/>
                  <a:gd name="T7" fmla="*/ 17 h 17"/>
                  <a:gd name="T8" fmla="*/ 0 w 7"/>
                  <a:gd name="T9" fmla="*/ 15 h 17"/>
                  <a:gd name="T10" fmla="*/ 0 w 7"/>
                  <a:gd name="T11" fmla="*/ 15 h 17"/>
                  <a:gd name="T12" fmla="*/ 4 w 7"/>
                  <a:gd name="T13" fmla="*/ 8 h 17"/>
                  <a:gd name="T14" fmla="*/ 5 w 7"/>
                  <a:gd name="T15" fmla="*/ 0 h 17"/>
                  <a:gd name="T16" fmla="*/ 7 w 7"/>
                  <a:gd name="T17" fmla="*/ 0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" h="17">
                    <a:moveTo>
                      <a:pt x="7" y="0"/>
                    </a:moveTo>
                    <a:lnTo>
                      <a:pt x="7" y="0"/>
                    </a:lnTo>
                    <a:lnTo>
                      <a:pt x="5" y="10"/>
                    </a:lnTo>
                    <a:lnTo>
                      <a:pt x="1" y="17"/>
                    </a:lnTo>
                    <a:lnTo>
                      <a:pt x="0" y="15"/>
                    </a:lnTo>
                    <a:lnTo>
                      <a:pt x="4" y="8"/>
                    </a:lnTo>
                    <a:lnTo>
                      <a:pt x="5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17" name="Freeform 318"/>
              <p:cNvSpPr>
                <a:spLocks/>
              </p:cNvSpPr>
              <p:nvPr/>
            </p:nvSpPr>
            <p:spPr bwMode="auto">
              <a:xfrm>
                <a:off x="5714" y="2326"/>
                <a:ext cx="5" cy="5"/>
              </a:xfrm>
              <a:custGeom>
                <a:avLst/>
                <a:gdLst>
                  <a:gd name="T0" fmla="*/ 5 w 5"/>
                  <a:gd name="T1" fmla="*/ 5 h 5"/>
                  <a:gd name="T2" fmla="*/ 4 w 5"/>
                  <a:gd name="T3" fmla="*/ 5 h 5"/>
                  <a:gd name="T4" fmla="*/ 0 w 5"/>
                  <a:gd name="T5" fmla="*/ 1 h 5"/>
                  <a:gd name="T6" fmla="*/ 1 w 5"/>
                  <a:gd name="T7" fmla="*/ 0 h 5"/>
                  <a:gd name="T8" fmla="*/ 5 w 5"/>
                  <a:gd name="T9" fmla="*/ 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5"/>
                    </a:moveTo>
                    <a:lnTo>
                      <a:pt x="4" y="5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5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18" name="Freeform 319"/>
              <p:cNvSpPr>
                <a:spLocks/>
              </p:cNvSpPr>
              <p:nvPr/>
            </p:nvSpPr>
            <p:spPr bwMode="auto">
              <a:xfrm>
                <a:off x="5712" y="2279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0 h 3"/>
                  <a:gd name="T4" fmla="*/ 2 w 2"/>
                  <a:gd name="T5" fmla="*/ 2 h 3"/>
                  <a:gd name="T6" fmla="*/ 0 w 2"/>
                  <a:gd name="T7" fmla="*/ 3 h 3"/>
                  <a:gd name="T8" fmla="*/ 0 w 2"/>
                  <a:gd name="T9" fmla="*/ 3 h 3"/>
                  <a:gd name="T10" fmla="*/ 0 w 2"/>
                  <a:gd name="T11" fmla="*/ 2 h 3"/>
                  <a:gd name="T12" fmla="*/ 2 w 2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2" y="0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19" name="Freeform 320"/>
              <p:cNvSpPr>
                <a:spLocks/>
              </p:cNvSpPr>
              <p:nvPr/>
            </p:nvSpPr>
            <p:spPr bwMode="auto">
              <a:xfrm>
                <a:off x="5712" y="2309"/>
                <a:ext cx="7" cy="15"/>
              </a:xfrm>
              <a:custGeom>
                <a:avLst/>
                <a:gdLst>
                  <a:gd name="T0" fmla="*/ 6 w 7"/>
                  <a:gd name="T1" fmla="*/ 0 h 15"/>
                  <a:gd name="T2" fmla="*/ 7 w 7"/>
                  <a:gd name="T3" fmla="*/ 0 h 15"/>
                  <a:gd name="T4" fmla="*/ 7 w 7"/>
                  <a:gd name="T5" fmla="*/ 0 h 15"/>
                  <a:gd name="T6" fmla="*/ 6 w 7"/>
                  <a:gd name="T7" fmla="*/ 8 h 15"/>
                  <a:gd name="T8" fmla="*/ 2 w 7"/>
                  <a:gd name="T9" fmla="*/ 15 h 15"/>
                  <a:gd name="T10" fmla="*/ 0 w 7"/>
                  <a:gd name="T11" fmla="*/ 15 h 15"/>
                  <a:gd name="T12" fmla="*/ 0 w 7"/>
                  <a:gd name="T13" fmla="*/ 15 h 15"/>
                  <a:gd name="T14" fmla="*/ 4 w 7"/>
                  <a:gd name="T15" fmla="*/ 8 h 15"/>
                  <a:gd name="T16" fmla="*/ 6 w 7"/>
                  <a:gd name="T17" fmla="*/ 0 h 15"/>
                  <a:gd name="T18" fmla="*/ 6 w 7"/>
                  <a:gd name="T19" fmla="*/ 0 h 1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7" h="15">
                    <a:moveTo>
                      <a:pt x="6" y="0"/>
                    </a:moveTo>
                    <a:lnTo>
                      <a:pt x="7" y="0"/>
                    </a:lnTo>
                    <a:lnTo>
                      <a:pt x="6" y="8"/>
                    </a:lnTo>
                    <a:lnTo>
                      <a:pt x="2" y="15"/>
                    </a:lnTo>
                    <a:lnTo>
                      <a:pt x="0" y="15"/>
                    </a:lnTo>
                    <a:lnTo>
                      <a:pt x="4" y="8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20" name="Freeform 321"/>
              <p:cNvSpPr>
                <a:spLocks/>
              </p:cNvSpPr>
              <p:nvPr/>
            </p:nvSpPr>
            <p:spPr bwMode="auto">
              <a:xfrm>
                <a:off x="5712" y="2324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3 h 3"/>
                  <a:gd name="T4" fmla="*/ 0 w 3"/>
                  <a:gd name="T5" fmla="*/ 2 h 3"/>
                  <a:gd name="T6" fmla="*/ 0 w 3"/>
                  <a:gd name="T7" fmla="*/ 2 h 3"/>
                  <a:gd name="T8" fmla="*/ 2 w 3"/>
                  <a:gd name="T9" fmla="*/ 0 h 3"/>
                  <a:gd name="T10" fmla="*/ 3 w 3"/>
                  <a:gd name="T11" fmla="*/ 2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21" name="Freeform 322"/>
              <p:cNvSpPr>
                <a:spLocks/>
              </p:cNvSpPr>
              <p:nvPr/>
            </p:nvSpPr>
            <p:spPr bwMode="auto">
              <a:xfrm>
                <a:off x="5712" y="2282"/>
                <a:ext cx="7" cy="16"/>
              </a:xfrm>
              <a:custGeom>
                <a:avLst/>
                <a:gdLst>
                  <a:gd name="T0" fmla="*/ 0 w 7"/>
                  <a:gd name="T1" fmla="*/ 0 h 16"/>
                  <a:gd name="T2" fmla="*/ 0 w 7"/>
                  <a:gd name="T3" fmla="*/ 0 h 16"/>
                  <a:gd name="T4" fmla="*/ 4 w 7"/>
                  <a:gd name="T5" fmla="*/ 7 h 16"/>
                  <a:gd name="T6" fmla="*/ 7 w 7"/>
                  <a:gd name="T7" fmla="*/ 16 h 16"/>
                  <a:gd name="T8" fmla="*/ 6 w 7"/>
                  <a:gd name="T9" fmla="*/ 16 h 16"/>
                  <a:gd name="T10" fmla="*/ 0 w 7"/>
                  <a:gd name="T11" fmla="*/ 2 h 16"/>
                  <a:gd name="T12" fmla="*/ 0 w 7"/>
                  <a:gd name="T13" fmla="*/ 0 h 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" h="16">
                    <a:moveTo>
                      <a:pt x="0" y="0"/>
                    </a:moveTo>
                    <a:lnTo>
                      <a:pt x="0" y="0"/>
                    </a:lnTo>
                    <a:lnTo>
                      <a:pt x="4" y="7"/>
                    </a:lnTo>
                    <a:lnTo>
                      <a:pt x="7" y="16"/>
                    </a:lnTo>
                    <a:lnTo>
                      <a:pt x="6" y="16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22" name="Freeform 323"/>
              <p:cNvSpPr>
                <a:spLocks/>
              </p:cNvSpPr>
              <p:nvPr/>
            </p:nvSpPr>
            <p:spPr bwMode="auto">
              <a:xfrm>
                <a:off x="5711" y="2324"/>
                <a:ext cx="3" cy="2"/>
              </a:xfrm>
              <a:custGeom>
                <a:avLst/>
                <a:gdLst>
                  <a:gd name="T0" fmla="*/ 1 w 3"/>
                  <a:gd name="T1" fmla="*/ 2 h 2"/>
                  <a:gd name="T2" fmla="*/ 0 w 3"/>
                  <a:gd name="T3" fmla="*/ 2 h 2"/>
                  <a:gd name="T4" fmla="*/ 0 w 3"/>
                  <a:gd name="T5" fmla="*/ 2 h 2"/>
                  <a:gd name="T6" fmla="*/ 1 w 3"/>
                  <a:gd name="T7" fmla="*/ 0 h 2"/>
                  <a:gd name="T8" fmla="*/ 3 w 3"/>
                  <a:gd name="T9" fmla="*/ 0 h 2"/>
                  <a:gd name="T10" fmla="*/ 3 w 3"/>
                  <a:gd name="T11" fmla="*/ 0 h 2"/>
                  <a:gd name="T12" fmla="*/ 1 w 3"/>
                  <a:gd name="T13" fmla="*/ 2 h 2"/>
                  <a:gd name="T14" fmla="*/ 1 w 3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2">
                    <a:moveTo>
                      <a:pt x="1" y="2"/>
                    </a:moveTo>
                    <a:lnTo>
                      <a:pt x="0" y="2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23" name="Freeform 324"/>
              <p:cNvSpPr>
                <a:spLocks/>
              </p:cNvSpPr>
              <p:nvPr/>
            </p:nvSpPr>
            <p:spPr bwMode="auto">
              <a:xfrm>
                <a:off x="5711" y="2326"/>
                <a:ext cx="3" cy="3"/>
              </a:xfrm>
              <a:custGeom>
                <a:avLst/>
                <a:gdLst>
                  <a:gd name="T0" fmla="*/ 0 w 3"/>
                  <a:gd name="T1" fmla="*/ 1 h 3"/>
                  <a:gd name="T2" fmla="*/ 0 w 3"/>
                  <a:gd name="T3" fmla="*/ 1 h 3"/>
                  <a:gd name="T4" fmla="*/ 1 w 3"/>
                  <a:gd name="T5" fmla="*/ 0 h 3"/>
                  <a:gd name="T6" fmla="*/ 3 w 3"/>
                  <a:gd name="T7" fmla="*/ 1 h 3"/>
                  <a:gd name="T8" fmla="*/ 3 w 3"/>
                  <a:gd name="T9" fmla="*/ 1 h 3"/>
                  <a:gd name="T10" fmla="*/ 1 w 3"/>
                  <a:gd name="T11" fmla="*/ 3 h 3"/>
                  <a:gd name="T12" fmla="*/ 0 w 3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0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24" name="Freeform 325"/>
              <p:cNvSpPr>
                <a:spLocks/>
              </p:cNvSpPr>
              <p:nvPr/>
            </p:nvSpPr>
            <p:spPr bwMode="auto">
              <a:xfrm>
                <a:off x="5711" y="2278"/>
                <a:ext cx="3" cy="3"/>
              </a:xfrm>
              <a:custGeom>
                <a:avLst/>
                <a:gdLst>
                  <a:gd name="T0" fmla="*/ 1 w 3"/>
                  <a:gd name="T1" fmla="*/ 3 h 3"/>
                  <a:gd name="T2" fmla="*/ 1 w 3"/>
                  <a:gd name="T3" fmla="*/ 3 h 3"/>
                  <a:gd name="T4" fmla="*/ 0 w 3"/>
                  <a:gd name="T5" fmla="*/ 1 h 3"/>
                  <a:gd name="T6" fmla="*/ 1 w 3"/>
                  <a:gd name="T7" fmla="*/ 0 h 3"/>
                  <a:gd name="T8" fmla="*/ 1 w 3"/>
                  <a:gd name="T9" fmla="*/ 0 h 3"/>
                  <a:gd name="T10" fmla="*/ 3 w 3"/>
                  <a:gd name="T11" fmla="*/ 1 h 3"/>
                  <a:gd name="T12" fmla="*/ 1 w 3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25" name="Freeform 326"/>
              <p:cNvSpPr>
                <a:spLocks/>
              </p:cNvSpPr>
              <p:nvPr/>
            </p:nvSpPr>
            <p:spPr bwMode="auto">
              <a:xfrm>
                <a:off x="5709" y="2326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2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2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26" name="Freeform 327"/>
              <p:cNvSpPr>
                <a:spLocks/>
              </p:cNvSpPr>
              <p:nvPr/>
            </p:nvSpPr>
            <p:spPr bwMode="auto">
              <a:xfrm>
                <a:off x="5711" y="2281"/>
                <a:ext cx="1" cy="3"/>
              </a:xfrm>
              <a:custGeom>
                <a:avLst/>
                <a:gdLst>
                  <a:gd name="T0" fmla="*/ 0 w 1"/>
                  <a:gd name="T1" fmla="*/ 1 h 3"/>
                  <a:gd name="T2" fmla="*/ 1 w 1"/>
                  <a:gd name="T3" fmla="*/ 0 h 3"/>
                  <a:gd name="T4" fmla="*/ 1 w 1"/>
                  <a:gd name="T5" fmla="*/ 0 h 3"/>
                  <a:gd name="T6" fmla="*/ 1 w 1"/>
                  <a:gd name="T7" fmla="*/ 1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1 h 3"/>
                  <a:gd name="T14" fmla="*/ 0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1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27" name="Freeform 328"/>
              <p:cNvSpPr>
                <a:spLocks/>
              </p:cNvSpPr>
              <p:nvPr/>
            </p:nvSpPr>
            <p:spPr bwMode="auto">
              <a:xfrm>
                <a:off x="5709" y="2279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3 h 3"/>
                  <a:gd name="T4" fmla="*/ 0 w 3"/>
                  <a:gd name="T5" fmla="*/ 2 h 3"/>
                  <a:gd name="T6" fmla="*/ 2 w 3"/>
                  <a:gd name="T7" fmla="*/ 0 h 3"/>
                  <a:gd name="T8" fmla="*/ 2 w 3"/>
                  <a:gd name="T9" fmla="*/ 0 h 3"/>
                  <a:gd name="T10" fmla="*/ 3 w 3"/>
                  <a:gd name="T11" fmla="*/ 2 h 3"/>
                  <a:gd name="T12" fmla="*/ 3 w 3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28" name="Freeform 329"/>
              <p:cNvSpPr>
                <a:spLocks/>
              </p:cNvSpPr>
              <p:nvPr/>
            </p:nvSpPr>
            <p:spPr bwMode="auto">
              <a:xfrm>
                <a:off x="5707" y="2270"/>
                <a:ext cx="11" cy="9"/>
              </a:xfrm>
              <a:custGeom>
                <a:avLst/>
                <a:gdLst>
                  <a:gd name="T0" fmla="*/ 0 w 11"/>
                  <a:gd name="T1" fmla="*/ 4 h 9"/>
                  <a:gd name="T2" fmla="*/ 4 w 11"/>
                  <a:gd name="T3" fmla="*/ 0 h 9"/>
                  <a:gd name="T4" fmla="*/ 11 w 11"/>
                  <a:gd name="T5" fmla="*/ 5 h 9"/>
                  <a:gd name="T6" fmla="*/ 7 w 11"/>
                  <a:gd name="T7" fmla="*/ 9 h 9"/>
                  <a:gd name="T8" fmla="*/ 7 w 11"/>
                  <a:gd name="T9" fmla="*/ 9 h 9"/>
                  <a:gd name="T10" fmla="*/ 5 w 11"/>
                  <a:gd name="T11" fmla="*/ 8 h 9"/>
                  <a:gd name="T12" fmla="*/ 8 w 11"/>
                  <a:gd name="T13" fmla="*/ 5 h 9"/>
                  <a:gd name="T14" fmla="*/ 4 w 11"/>
                  <a:gd name="T15" fmla="*/ 1 h 9"/>
                  <a:gd name="T16" fmla="*/ 1 w 11"/>
                  <a:gd name="T17" fmla="*/ 5 h 9"/>
                  <a:gd name="T18" fmla="*/ 1 w 11"/>
                  <a:gd name="T19" fmla="*/ 5 h 9"/>
                  <a:gd name="T20" fmla="*/ 0 w 11"/>
                  <a:gd name="T21" fmla="*/ 4 h 9"/>
                  <a:gd name="T22" fmla="*/ 0 w 11"/>
                  <a:gd name="T23" fmla="*/ 4 h 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1" h="9">
                    <a:moveTo>
                      <a:pt x="0" y="4"/>
                    </a:moveTo>
                    <a:lnTo>
                      <a:pt x="4" y="0"/>
                    </a:lnTo>
                    <a:lnTo>
                      <a:pt x="11" y="5"/>
                    </a:lnTo>
                    <a:lnTo>
                      <a:pt x="7" y="9"/>
                    </a:lnTo>
                    <a:lnTo>
                      <a:pt x="5" y="8"/>
                    </a:lnTo>
                    <a:lnTo>
                      <a:pt x="8" y="5"/>
                    </a:lnTo>
                    <a:lnTo>
                      <a:pt x="4" y="1"/>
                    </a:lnTo>
                    <a:lnTo>
                      <a:pt x="1" y="5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29" name="Freeform 330"/>
              <p:cNvSpPr>
                <a:spLocks/>
              </p:cNvSpPr>
              <p:nvPr/>
            </p:nvSpPr>
            <p:spPr bwMode="auto">
              <a:xfrm>
                <a:off x="5707" y="2327"/>
                <a:ext cx="11" cy="11"/>
              </a:xfrm>
              <a:custGeom>
                <a:avLst/>
                <a:gdLst>
                  <a:gd name="T0" fmla="*/ 4 w 11"/>
                  <a:gd name="T1" fmla="*/ 11 h 11"/>
                  <a:gd name="T2" fmla="*/ 0 w 11"/>
                  <a:gd name="T3" fmla="*/ 7 h 11"/>
                  <a:gd name="T4" fmla="*/ 0 w 11"/>
                  <a:gd name="T5" fmla="*/ 7 h 11"/>
                  <a:gd name="T6" fmla="*/ 1 w 11"/>
                  <a:gd name="T7" fmla="*/ 6 h 11"/>
                  <a:gd name="T8" fmla="*/ 4 w 11"/>
                  <a:gd name="T9" fmla="*/ 9 h 11"/>
                  <a:gd name="T10" fmla="*/ 8 w 11"/>
                  <a:gd name="T11" fmla="*/ 4 h 11"/>
                  <a:gd name="T12" fmla="*/ 5 w 11"/>
                  <a:gd name="T13" fmla="*/ 2 h 11"/>
                  <a:gd name="T14" fmla="*/ 5 w 11"/>
                  <a:gd name="T15" fmla="*/ 2 h 11"/>
                  <a:gd name="T16" fmla="*/ 7 w 11"/>
                  <a:gd name="T17" fmla="*/ 0 h 11"/>
                  <a:gd name="T18" fmla="*/ 11 w 11"/>
                  <a:gd name="T19" fmla="*/ 4 h 11"/>
                  <a:gd name="T20" fmla="*/ 4 w 11"/>
                  <a:gd name="T21" fmla="*/ 11 h 1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1" h="11">
                    <a:moveTo>
                      <a:pt x="4" y="11"/>
                    </a:moveTo>
                    <a:lnTo>
                      <a:pt x="0" y="7"/>
                    </a:lnTo>
                    <a:lnTo>
                      <a:pt x="1" y="6"/>
                    </a:lnTo>
                    <a:lnTo>
                      <a:pt x="4" y="9"/>
                    </a:lnTo>
                    <a:lnTo>
                      <a:pt x="8" y="4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11" y="4"/>
                    </a:lnTo>
                    <a:lnTo>
                      <a:pt x="4" y="1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30" name="Freeform 331"/>
              <p:cNvSpPr>
                <a:spLocks/>
              </p:cNvSpPr>
              <p:nvPr/>
            </p:nvSpPr>
            <p:spPr bwMode="auto">
              <a:xfrm>
                <a:off x="5708" y="2300"/>
                <a:ext cx="3" cy="6"/>
              </a:xfrm>
              <a:custGeom>
                <a:avLst/>
                <a:gdLst>
                  <a:gd name="T0" fmla="*/ 3 w 3"/>
                  <a:gd name="T1" fmla="*/ 0 h 6"/>
                  <a:gd name="T2" fmla="*/ 3 w 3"/>
                  <a:gd name="T3" fmla="*/ 0 h 6"/>
                  <a:gd name="T4" fmla="*/ 3 w 3"/>
                  <a:gd name="T5" fmla="*/ 3 h 6"/>
                  <a:gd name="T6" fmla="*/ 3 w 3"/>
                  <a:gd name="T7" fmla="*/ 3 h 6"/>
                  <a:gd name="T8" fmla="*/ 3 w 3"/>
                  <a:gd name="T9" fmla="*/ 6 h 6"/>
                  <a:gd name="T10" fmla="*/ 0 w 3"/>
                  <a:gd name="T11" fmla="*/ 6 h 6"/>
                  <a:gd name="T12" fmla="*/ 0 w 3"/>
                  <a:gd name="T13" fmla="*/ 6 h 6"/>
                  <a:gd name="T14" fmla="*/ 1 w 3"/>
                  <a:gd name="T15" fmla="*/ 3 h 6"/>
                  <a:gd name="T16" fmla="*/ 1 w 3"/>
                  <a:gd name="T17" fmla="*/ 3 h 6"/>
                  <a:gd name="T18" fmla="*/ 0 w 3"/>
                  <a:gd name="T19" fmla="*/ 0 h 6"/>
                  <a:gd name="T20" fmla="*/ 3 w 3"/>
                  <a:gd name="T21" fmla="*/ 0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" h="6">
                    <a:moveTo>
                      <a:pt x="3" y="0"/>
                    </a:moveTo>
                    <a:lnTo>
                      <a:pt x="3" y="0"/>
                    </a:lnTo>
                    <a:lnTo>
                      <a:pt x="3" y="3"/>
                    </a:lnTo>
                    <a:lnTo>
                      <a:pt x="3" y="6"/>
                    </a:lnTo>
                    <a:lnTo>
                      <a:pt x="0" y="6"/>
                    </a:lnTo>
                    <a:lnTo>
                      <a:pt x="1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31" name="Freeform 332"/>
              <p:cNvSpPr>
                <a:spLocks/>
              </p:cNvSpPr>
              <p:nvPr/>
            </p:nvSpPr>
            <p:spPr bwMode="auto">
              <a:xfrm>
                <a:off x="5708" y="2306"/>
                <a:ext cx="3" cy="1"/>
              </a:xfrm>
              <a:custGeom>
                <a:avLst/>
                <a:gdLst>
                  <a:gd name="T0" fmla="*/ 0 w 3"/>
                  <a:gd name="T1" fmla="*/ 0 h 1"/>
                  <a:gd name="T2" fmla="*/ 3 w 3"/>
                  <a:gd name="T3" fmla="*/ 0 h 1"/>
                  <a:gd name="T4" fmla="*/ 3 w 3"/>
                  <a:gd name="T5" fmla="*/ 0 h 1"/>
                  <a:gd name="T6" fmla="*/ 1 w 3"/>
                  <a:gd name="T7" fmla="*/ 1 h 1"/>
                  <a:gd name="T8" fmla="*/ 0 w 3"/>
                  <a:gd name="T9" fmla="*/ 1 h 1"/>
                  <a:gd name="T10" fmla="*/ 0 w 3"/>
                  <a:gd name="T11" fmla="*/ 1 h 1"/>
                  <a:gd name="T12" fmla="*/ 0 w 3"/>
                  <a:gd name="T13" fmla="*/ 0 h 1"/>
                  <a:gd name="T14" fmla="*/ 0 w 3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1">
                    <a:moveTo>
                      <a:pt x="0" y="0"/>
                    </a:moveTo>
                    <a:lnTo>
                      <a:pt x="3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32" name="Freeform 333"/>
              <p:cNvSpPr>
                <a:spLocks/>
              </p:cNvSpPr>
              <p:nvPr/>
            </p:nvSpPr>
            <p:spPr bwMode="auto">
              <a:xfrm>
                <a:off x="5708" y="2299"/>
                <a:ext cx="3" cy="1"/>
              </a:xfrm>
              <a:custGeom>
                <a:avLst/>
                <a:gdLst>
                  <a:gd name="T0" fmla="*/ 1 w 3"/>
                  <a:gd name="T1" fmla="*/ 0 h 1"/>
                  <a:gd name="T2" fmla="*/ 1 w 3"/>
                  <a:gd name="T3" fmla="*/ 0 h 1"/>
                  <a:gd name="T4" fmla="*/ 3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0 w 3"/>
                  <a:gd name="T11" fmla="*/ 0 h 1"/>
                  <a:gd name="T12" fmla="*/ 1 w 3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1" y="0"/>
                    </a:moveTo>
                    <a:lnTo>
                      <a:pt x="1" y="0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33" name="Freeform 334"/>
              <p:cNvSpPr>
                <a:spLocks/>
              </p:cNvSpPr>
              <p:nvPr/>
            </p:nvSpPr>
            <p:spPr bwMode="auto">
              <a:xfrm>
                <a:off x="5707" y="2300"/>
                <a:ext cx="2" cy="6"/>
              </a:xfrm>
              <a:custGeom>
                <a:avLst/>
                <a:gdLst>
                  <a:gd name="T0" fmla="*/ 0 w 2"/>
                  <a:gd name="T1" fmla="*/ 6 h 6"/>
                  <a:gd name="T2" fmla="*/ 0 w 2"/>
                  <a:gd name="T3" fmla="*/ 6 h 6"/>
                  <a:gd name="T4" fmla="*/ 0 w 2"/>
                  <a:gd name="T5" fmla="*/ 3 h 6"/>
                  <a:gd name="T6" fmla="*/ 0 w 2"/>
                  <a:gd name="T7" fmla="*/ 3 h 6"/>
                  <a:gd name="T8" fmla="*/ 0 w 2"/>
                  <a:gd name="T9" fmla="*/ 0 h 6"/>
                  <a:gd name="T10" fmla="*/ 1 w 2"/>
                  <a:gd name="T11" fmla="*/ 0 h 6"/>
                  <a:gd name="T12" fmla="*/ 1 w 2"/>
                  <a:gd name="T13" fmla="*/ 0 h 6"/>
                  <a:gd name="T14" fmla="*/ 2 w 2"/>
                  <a:gd name="T15" fmla="*/ 3 h 6"/>
                  <a:gd name="T16" fmla="*/ 2 w 2"/>
                  <a:gd name="T17" fmla="*/ 3 h 6"/>
                  <a:gd name="T18" fmla="*/ 1 w 2"/>
                  <a:gd name="T19" fmla="*/ 6 h 6"/>
                  <a:gd name="T20" fmla="*/ 0 w 2"/>
                  <a:gd name="T21" fmla="*/ 6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" h="6">
                    <a:moveTo>
                      <a:pt x="0" y="6"/>
                    </a:move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2" y="3"/>
                    </a:lnTo>
                    <a:lnTo>
                      <a:pt x="1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34" name="Freeform 335"/>
              <p:cNvSpPr>
                <a:spLocks/>
              </p:cNvSpPr>
              <p:nvPr/>
            </p:nvSpPr>
            <p:spPr bwMode="auto">
              <a:xfrm>
                <a:off x="5708" y="2307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1 w 1"/>
                  <a:gd name="T3" fmla="*/ 0 h 2"/>
                  <a:gd name="T4" fmla="*/ 1 w 1"/>
                  <a:gd name="T5" fmla="*/ 2 h 2"/>
                  <a:gd name="T6" fmla="*/ 0 w 1"/>
                  <a:gd name="T7" fmla="*/ 2 h 2"/>
                  <a:gd name="T8" fmla="*/ 0 w 1"/>
                  <a:gd name="T9" fmla="*/ 2 h 2"/>
                  <a:gd name="T10" fmla="*/ 0 w 1"/>
                  <a:gd name="T11" fmla="*/ 0 h 2"/>
                  <a:gd name="T12" fmla="*/ 0 w 1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35" name="Freeform 336"/>
              <p:cNvSpPr>
                <a:spLocks/>
              </p:cNvSpPr>
              <p:nvPr/>
            </p:nvSpPr>
            <p:spPr bwMode="auto">
              <a:xfrm>
                <a:off x="5707" y="230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36" name="Freeform 337"/>
              <p:cNvSpPr>
                <a:spLocks/>
              </p:cNvSpPr>
              <p:nvPr/>
            </p:nvSpPr>
            <p:spPr bwMode="auto">
              <a:xfrm>
                <a:off x="5708" y="2298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  <a:gd name="T10" fmla="*/ 0 w 1"/>
                  <a:gd name="T11" fmla="*/ 0 h 1"/>
                  <a:gd name="T12" fmla="*/ 1 w 1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37" name="Freeform 338"/>
              <p:cNvSpPr>
                <a:spLocks/>
              </p:cNvSpPr>
              <p:nvPr/>
            </p:nvSpPr>
            <p:spPr bwMode="auto">
              <a:xfrm>
                <a:off x="5707" y="2298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0 h 1"/>
                  <a:gd name="T4" fmla="*/ 1 w 1"/>
                  <a:gd name="T5" fmla="*/ 0 h 1"/>
                  <a:gd name="T6" fmla="*/ 1 w 1"/>
                  <a:gd name="T7" fmla="*/ 0 h 1"/>
                  <a:gd name="T8" fmla="*/ 1 w 1"/>
                  <a:gd name="T9" fmla="*/ 1 h 1"/>
                  <a:gd name="T10" fmla="*/ 0 w 1"/>
                  <a:gd name="T11" fmla="*/ 1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38" name="Freeform 339"/>
              <p:cNvSpPr>
                <a:spLocks/>
              </p:cNvSpPr>
              <p:nvPr/>
            </p:nvSpPr>
            <p:spPr bwMode="auto">
              <a:xfrm>
                <a:off x="5707" y="2331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2 h 3"/>
                  <a:gd name="T4" fmla="*/ 0 w 1"/>
                  <a:gd name="T5" fmla="*/ 3 h 3"/>
                  <a:gd name="T6" fmla="*/ 0 w 1"/>
                  <a:gd name="T7" fmla="*/ 2 h 3"/>
                  <a:gd name="T8" fmla="*/ 0 w 1"/>
                  <a:gd name="T9" fmla="*/ 2 h 3"/>
                  <a:gd name="T10" fmla="*/ 1 w 1"/>
                  <a:gd name="T11" fmla="*/ 0 h 3"/>
                  <a:gd name="T12" fmla="*/ 1 w 1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3">
                    <a:moveTo>
                      <a:pt x="1" y="2"/>
                    </a:moveTo>
                    <a:lnTo>
                      <a:pt x="1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39" name="Freeform 340"/>
              <p:cNvSpPr>
                <a:spLocks/>
              </p:cNvSpPr>
              <p:nvPr/>
            </p:nvSpPr>
            <p:spPr bwMode="auto">
              <a:xfrm>
                <a:off x="5704" y="2309"/>
                <a:ext cx="4" cy="8"/>
              </a:xfrm>
              <a:custGeom>
                <a:avLst/>
                <a:gdLst>
                  <a:gd name="T0" fmla="*/ 0 w 4"/>
                  <a:gd name="T1" fmla="*/ 7 h 8"/>
                  <a:gd name="T2" fmla="*/ 0 w 4"/>
                  <a:gd name="T3" fmla="*/ 7 h 8"/>
                  <a:gd name="T4" fmla="*/ 3 w 4"/>
                  <a:gd name="T5" fmla="*/ 0 h 8"/>
                  <a:gd name="T6" fmla="*/ 4 w 4"/>
                  <a:gd name="T7" fmla="*/ 0 h 8"/>
                  <a:gd name="T8" fmla="*/ 4 w 4"/>
                  <a:gd name="T9" fmla="*/ 0 h 8"/>
                  <a:gd name="T10" fmla="*/ 1 w 4"/>
                  <a:gd name="T11" fmla="*/ 8 h 8"/>
                  <a:gd name="T12" fmla="*/ 0 w 4"/>
                  <a:gd name="T13" fmla="*/ 7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" h="8">
                    <a:moveTo>
                      <a:pt x="0" y="7"/>
                    </a:moveTo>
                    <a:lnTo>
                      <a:pt x="0" y="7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1" y="8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40" name="Freeform 341"/>
              <p:cNvSpPr>
                <a:spLocks/>
              </p:cNvSpPr>
              <p:nvPr/>
            </p:nvSpPr>
            <p:spPr bwMode="auto">
              <a:xfrm>
                <a:off x="5705" y="2274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2 w 3"/>
                  <a:gd name="T3" fmla="*/ 1 h 1"/>
                  <a:gd name="T4" fmla="*/ 2 w 3"/>
                  <a:gd name="T5" fmla="*/ 1 h 1"/>
                  <a:gd name="T6" fmla="*/ 0 w 3"/>
                  <a:gd name="T7" fmla="*/ 1 h 1"/>
                  <a:gd name="T8" fmla="*/ 2 w 3"/>
                  <a:gd name="T9" fmla="*/ 0 h 1"/>
                  <a:gd name="T10" fmla="*/ 2 w 3"/>
                  <a:gd name="T11" fmla="*/ 0 h 1"/>
                  <a:gd name="T12" fmla="*/ 3 w 3"/>
                  <a:gd name="T13" fmla="*/ 1 h 1"/>
                  <a:gd name="T14" fmla="*/ 3 w 3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1">
                    <a:moveTo>
                      <a:pt x="3" y="1"/>
                    </a:moveTo>
                    <a:lnTo>
                      <a:pt x="2" y="1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41" name="Freeform 342"/>
              <p:cNvSpPr>
                <a:spLocks/>
              </p:cNvSpPr>
              <p:nvPr/>
            </p:nvSpPr>
            <p:spPr bwMode="auto">
              <a:xfrm>
                <a:off x="5707" y="2331"/>
                <a:ext cx="14" cy="9"/>
              </a:xfrm>
              <a:custGeom>
                <a:avLst/>
                <a:gdLst>
                  <a:gd name="T0" fmla="*/ 0 w 14"/>
                  <a:gd name="T1" fmla="*/ 3 h 9"/>
                  <a:gd name="T2" fmla="*/ 4 w 14"/>
                  <a:gd name="T3" fmla="*/ 7 h 9"/>
                  <a:gd name="T4" fmla="*/ 11 w 14"/>
                  <a:gd name="T5" fmla="*/ 0 h 9"/>
                  <a:gd name="T6" fmla="*/ 12 w 14"/>
                  <a:gd name="T7" fmla="*/ 0 h 9"/>
                  <a:gd name="T8" fmla="*/ 14 w 14"/>
                  <a:gd name="T9" fmla="*/ 0 h 9"/>
                  <a:gd name="T10" fmla="*/ 4 w 14"/>
                  <a:gd name="T11" fmla="*/ 9 h 9"/>
                  <a:gd name="T12" fmla="*/ 0 w 14"/>
                  <a:gd name="T13" fmla="*/ 3 h 9"/>
                  <a:gd name="T14" fmla="*/ 0 w 14"/>
                  <a:gd name="T15" fmla="*/ 3 h 9"/>
                  <a:gd name="T16" fmla="*/ 0 w 14"/>
                  <a:gd name="T17" fmla="*/ 3 h 9"/>
                  <a:gd name="T18" fmla="*/ 0 w 14"/>
                  <a:gd name="T19" fmla="*/ 3 h 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4" h="9">
                    <a:moveTo>
                      <a:pt x="0" y="3"/>
                    </a:moveTo>
                    <a:lnTo>
                      <a:pt x="4" y="7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4" y="9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42" name="Freeform 343"/>
              <p:cNvSpPr>
                <a:spLocks/>
              </p:cNvSpPr>
              <p:nvPr/>
            </p:nvSpPr>
            <p:spPr bwMode="auto">
              <a:xfrm>
                <a:off x="5707" y="229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43" name="Freeform 344"/>
              <p:cNvSpPr>
                <a:spLocks/>
              </p:cNvSpPr>
              <p:nvPr/>
            </p:nvSpPr>
            <p:spPr bwMode="auto">
              <a:xfrm>
                <a:off x="5707" y="2307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1 w 1"/>
                  <a:gd name="T3" fmla="*/ 0 h 2"/>
                  <a:gd name="T4" fmla="*/ 1 w 1"/>
                  <a:gd name="T5" fmla="*/ 0 h 2"/>
                  <a:gd name="T6" fmla="*/ 1 w 1"/>
                  <a:gd name="T7" fmla="*/ 2 h 2"/>
                  <a:gd name="T8" fmla="*/ 0 w 1"/>
                  <a:gd name="T9" fmla="*/ 2 h 2"/>
                  <a:gd name="T10" fmla="*/ 0 w 1"/>
                  <a:gd name="T11" fmla="*/ 2 h 2"/>
                  <a:gd name="T12" fmla="*/ 0 w 1"/>
                  <a:gd name="T13" fmla="*/ 0 h 2"/>
                  <a:gd name="T14" fmla="*/ 0 w 1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44" name="Freeform 345"/>
              <p:cNvSpPr>
                <a:spLocks/>
              </p:cNvSpPr>
              <p:nvPr/>
            </p:nvSpPr>
            <p:spPr bwMode="auto">
              <a:xfrm>
                <a:off x="5705" y="2267"/>
                <a:ext cx="16" cy="14"/>
              </a:xfrm>
              <a:custGeom>
                <a:avLst/>
                <a:gdLst>
                  <a:gd name="T0" fmla="*/ 0 w 16"/>
                  <a:gd name="T1" fmla="*/ 5 h 14"/>
                  <a:gd name="T2" fmla="*/ 6 w 16"/>
                  <a:gd name="T3" fmla="*/ 0 h 14"/>
                  <a:gd name="T4" fmla="*/ 16 w 16"/>
                  <a:gd name="T5" fmla="*/ 8 h 14"/>
                  <a:gd name="T6" fmla="*/ 9 w 16"/>
                  <a:gd name="T7" fmla="*/ 14 h 14"/>
                  <a:gd name="T8" fmla="*/ 9 w 16"/>
                  <a:gd name="T9" fmla="*/ 14 h 14"/>
                  <a:gd name="T10" fmla="*/ 9 w 16"/>
                  <a:gd name="T11" fmla="*/ 12 h 14"/>
                  <a:gd name="T12" fmla="*/ 13 w 16"/>
                  <a:gd name="T13" fmla="*/ 8 h 14"/>
                  <a:gd name="T14" fmla="*/ 6 w 16"/>
                  <a:gd name="T15" fmla="*/ 3 h 14"/>
                  <a:gd name="T16" fmla="*/ 2 w 16"/>
                  <a:gd name="T17" fmla="*/ 7 h 14"/>
                  <a:gd name="T18" fmla="*/ 2 w 16"/>
                  <a:gd name="T19" fmla="*/ 7 h 14"/>
                  <a:gd name="T20" fmla="*/ 0 w 16"/>
                  <a:gd name="T21" fmla="*/ 5 h 14"/>
                  <a:gd name="T22" fmla="*/ 0 w 16"/>
                  <a:gd name="T23" fmla="*/ 5 h 1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6" h="14">
                    <a:moveTo>
                      <a:pt x="0" y="5"/>
                    </a:moveTo>
                    <a:lnTo>
                      <a:pt x="6" y="0"/>
                    </a:lnTo>
                    <a:lnTo>
                      <a:pt x="16" y="8"/>
                    </a:lnTo>
                    <a:lnTo>
                      <a:pt x="9" y="14"/>
                    </a:lnTo>
                    <a:lnTo>
                      <a:pt x="9" y="12"/>
                    </a:lnTo>
                    <a:lnTo>
                      <a:pt x="13" y="8"/>
                    </a:lnTo>
                    <a:lnTo>
                      <a:pt x="6" y="3"/>
                    </a:lnTo>
                    <a:lnTo>
                      <a:pt x="2" y="7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45" name="Freeform 346"/>
              <p:cNvSpPr>
                <a:spLocks/>
              </p:cNvSpPr>
              <p:nvPr/>
            </p:nvSpPr>
            <p:spPr bwMode="auto">
              <a:xfrm>
                <a:off x="5705" y="2309"/>
                <a:ext cx="4" cy="10"/>
              </a:xfrm>
              <a:custGeom>
                <a:avLst/>
                <a:gdLst>
                  <a:gd name="T0" fmla="*/ 0 w 4"/>
                  <a:gd name="T1" fmla="*/ 8 h 10"/>
                  <a:gd name="T2" fmla="*/ 0 w 4"/>
                  <a:gd name="T3" fmla="*/ 8 h 10"/>
                  <a:gd name="T4" fmla="*/ 3 w 4"/>
                  <a:gd name="T5" fmla="*/ 0 h 10"/>
                  <a:gd name="T6" fmla="*/ 4 w 4"/>
                  <a:gd name="T7" fmla="*/ 0 h 10"/>
                  <a:gd name="T8" fmla="*/ 2 w 4"/>
                  <a:gd name="T9" fmla="*/ 10 h 10"/>
                  <a:gd name="T10" fmla="*/ 0 w 4"/>
                  <a:gd name="T11" fmla="*/ 8 h 1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" h="10">
                    <a:moveTo>
                      <a:pt x="0" y="8"/>
                    </a:moveTo>
                    <a:lnTo>
                      <a:pt x="0" y="8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2" y="1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46" name="Freeform 347"/>
              <p:cNvSpPr>
                <a:spLocks/>
              </p:cNvSpPr>
              <p:nvPr/>
            </p:nvSpPr>
            <p:spPr bwMode="auto">
              <a:xfrm>
                <a:off x="5705" y="2333"/>
                <a:ext cx="2" cy="1"/>
              </a:xfrm>
              <a:custGeom>
                <a:avLst/>
                <a:gdLst>
                  <a:gd name="T0" fmla="*/ 2 w 2"/>
                  <a:gd name="T1" fmla="*/ 1 h 1"/>
                  <a:gd name="T2" fmla="*/ 2 w 2"/>
                  <a:gd name="T3" fmla="*/ 1 h 1"/>
                  <a:gd name="T4" fmla="*/ 2 w 2"/>
                  <a:gd name="T5" fmla="*/ 1 h 1"/>
                  <a:gd name="T6" fmla="*/ 0 w 2"/>
                  <a:gd name="T7" fmla="*/ 1 h 1"/>
                  <a:gd name="T8" fmla="*/ 0 w 2"/>
                  <a:gd name="T9" fmla="*/ 1 h 1"/>
                  <a:gd name="T10" fmla="*/ 2 w 2"/>
                  <a:gd name="T11" fmla="*/ 0 h 1"/>
                  <a:gd name="T12" fmla="*/ 2 w 2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lnTo>
                      <a:pt x="2" y="1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47" name="Freeform 348"/>
              <p:cNvSpPr>
                <a:spLocks/>
              </p:cNvSpPr>
              <p:nvPr/>
            </p:nvSpPr>
            <p:spPr bwMode="auto">
              <a:xfrm>
                <a:off x="5705" y="2289"/>
                <a:ext cx="4" cy="9"/>
              </a:xfrm>
              <a:custGeom>
                <a:avLst/>
                <a:gdLst>
                  <a:gd name="T0" fmla="*/ 2 w 4"/>
                  <a:gd name="T1" fmla="*/ 0 h 9"/>
                  <a:gd name="T2" fmla="*/ 2 w 4"/>
                  <a:gd name="T3" fmla="*/ 0 h 9"/>
                  <a:gd name="T4" fmla="*/ 4 w 4"/>
                  <a:gd name="T5" fmla="*/ 9 h 9"/>
                  <a:gd name="T6" fmla="*/ 3 w 4"/>
                  <a:gd name="T7" fmla="*/ 9 h 9"/>
                  <a:gd name="T8" fmla="*/ 3 w 4"/>
                  <a:gd name="T9" fmla="*/ 9 h 9"/>
                  <a:gd name="T10" fmla="*/ 0 w 4"/>
                  <a:gd name="T11" fmla="*/ 2 h 9"/>
                  <a:gd name="T12" fmla="*/ 2 w 4"/>
                  <a:gd name="T13" fmla="*/ 0 h 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" h="9">
                    <a:moveTo>
                      <a:pt x="2" y="0"/>
                    </a:moveTo>
                    <a:lnTo>
                      <a:pt x="2" y="0"/>
                    </a:lnTo>
                    <a:lnTo>
                      <a:pt x="4" y="9"/>
                    </a:lnTo>
                    <a:lnTo>
                      <a:pt x="3" y="9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48" name="Freeform 349"/>
              <p:cNvSpPr>
                <a:spLocks/>
              </p:cNvSpPr>
              <p:nvPr/>
            </p:nvSpPr>
            <p:spPr bwMode="auto">
              <a:xfrm>
                <a:off x="5704" y="2275"/>
                <a:ext cx="3" cy="2"/>
              </a:xfrm>
              <a:custGeom>
                <a:avLst/>
                <a:gdLst>
                  <a:gd name="T0" fmla="*/ 1 w 3"/>
                  <a:gd name="T1" fmla="*/ 0 h 2"/>
                  <a:gd name="T2" fmla="*/ 1 w 3"/>
                  <a:gd name="T3" fmla="*/ 0 h 2"/>
                  <a:gd name="T4" fmla="*/ 3 w 3"/>
                  <a:gd name="T5" fmla="*/ 0 h 2"/>
                  <a:gd name="T6" fmla="*/ 1 w 3"/>
                  <a:gd name="T7" fmla="*/ 2 h 2"/>
                  <a:gd name="T8" fmla="*/ 1 w 3"/>
                  <a:gd name="T9" fmla="*/ 2 h 2"/>
                  <a:gd name="T10" fmla="*/ 0 w 3"/>
                  <a:gd name="T11" fmla="*/ 2 h 2"/>
                  <a:gd name="T12" fmla="*/ 1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1" y="0"/>
                    </a:moveTo>
                    <a:lnTo>
                      <a:pt x="1" y="0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49" name="Freeform 350"/>
              <p:cNvSpPr>
                <a:spLocks/>
              </p:cNvSpPr>
              <p:nvPr/>
            </p:nvSpPr>
            <p:spPr bwMode="auto">
              <a:xfrm>
                <a:off x="5704" y="2272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1 w 3"/>
                  <a:gd name="T3" fmla="*/ 0 h 3"/>
                  <a:gd name="T4" fmla="*/ 1 w 3"/>
                  <a:gd name="T5" fmla="*/ 0 h 3"/>
                  <a:gd name="T6" fmla="*/ 3 w 3"/>
                  <a:gd name="T7" fmla="*/ 2 h 3"/>
                  <a:gd name="T8" fmla="*/ 1 w 3"/>
                  <a:gd name="T9" fmla="*/ 3 h 3"/>
                  <a:gd name="T10" fmla="*/ 1 w 3"/>
                  <a:gd name="T11" fmla="*/ 3 h 3"/>
                  <a:gd name="T12" fmla="*/ 0 w 3"/>
                  <a:gd name="T13" fmla="*/ 2 h 3"/>
                  <a:gd name="T14" fmla="*/ 0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50" name="Freeform 351"/>
              <p:cNvSpPr>
                <a:spLocks/>
              </p:cNvSpPr>
              <p:nvPr/>
            </p:nvSpPr>
            <p:spPr bwMode="auto">
              <a:xfrm>
                <a:off x="5705" y="2330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3 w 3"/>
                  <a:gd name="T3" fmla="*/ 1 h 3"/>
                  <a:gd name="T4" fmla="*/ 2 w 3"/>
                  <a:gd name="T5" fmla="*/ 3 h 3"/>
                  <a:gd name="T6" fmla="*/ 0 w 3"/>
                  <a:gd name="T7" fmla="*/ 1 h 3"/>
                  <a:gd name="T8" fmla="*/ 2 w 3"/>
                  <a:gd name="T9" fmla="*/ 0 h 3"/>
                  <a:gd name="T10" fmla="*/ 3 w 3"/>
                  <a:gd name="T11" fmla="*/ 1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3">
                    <a:moveTo>
                      <a:pt x="3" y="1"/>
                    </a:move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51" name="Freeform 352"/>
              <p:cNvSpPr>
                <a:spLocks/>
              </p:cNvSpPr>
              <p:nvPr/>
            </p:nvSpPr>
            <p:spPr bwMode="auto">
              <a:xfrm>
                <a:off x="5704" y="2319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  <a:gd name="T4" fmla="*/ 0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  <a:gd name="T10" fmla="*/ 0 w 1"/>
                  <a:gd name="T11" fmla="*/ 0 h 1"/>
                  <a:gd name="T12" fmla="*/ 1 w 1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52" name="Freeform 353"/>
              <p:cNvSpPr>
                <a:spLocks/>
              </p:cNvSpPr>
              <p:nvPr/>
            </p:nvSpPr>
            <p:spPr bwMode="auto">
              <a:xfrm>
                <a:off x="5704" y="2288"/>
                <a:ext cx="3" cy="3"/>
              </a:xfrm>
              <a:custGeom>
                <a:avLst/>
                <a:gdLst>
                  <a:gd name="T0" fmla="*/ 1 w 3"/>
                  <a:gd name="T1" fmla="*/ 3 h 3"/>
                  <a:gd name="T2" fmla="*/ 1 w 3"/>
                  <a:gd name="T3" fmla="*/ 3 h 3"/>
                  <a:gd name="T4" fmla="*/ 0 w 3"/>
                  <a:gd name="T5" fmla="*/ 1 h 3"/>
                  <a:gd name="T6" fmla="*/ 1 w 3"/>
                  <a:gd name="T7" fmla="*/ 0 h 3"/>
                  <a:gd name="T8" fmla="*/ 1 w 3"/>
                  <a:gd name="T9" fmla="*/ 0 h 3"/>
                  <a:gd name="T10" fmla="*/ 3 w 3"/>
                  <a:gd name="T11" fmla="*/ 1 h 3"/>
                  <a:gd name="T12" fmla="*/ 1 w 3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53" name="Freeform 354"/>
              <p:cNvSpPr>
                <a:spLocks/>
              </p:cNvSpPr>
              <p:nvPr/>
            </p:nvSpPr>
            <p:spPr bwMode="auto">
              <a:xfrm>
                <a:off x="5704" y="2317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3 w 3"/>
                  <a:gd name="T3" fmla="*/ 2 h 3"/>
                  <a:gd name="T4" fmla="*/ 1 w 3"/>
                  <a:gd name="T5" fmla="*/ 3 h 3"/>
                  <a:gd name="T6" fmla="*/ 0 w 3"/>
                  <a:gd name="T7" fmla="*/ 2 h 3"/>
                  <a:gd name="T8" fmla="*/ 0 w 3"/>
                  <a:gd name="T9" fmla="*/ 2 h 3"/>
                  <a:gd name="T10" fmla="*/ 1 w 3"/>
                  <a:gd name="T11" fmla="*/ 0 h 3"/>
                  <a:gd name="T12" fmla="*/ 3 w 3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54" name="Freeform 355"/>
              <p:cNvSpPr>
                <a:spLocks/>
              </p:cNvSpPr>
              <p:nvPr/>
            </p:nvSpPr>
            <p:spPr bwMode="auto">
              <a:xfrm>
                <a:off x="5704" y="2291"/>
                <a:ext cx="4" cy="7"/>
              </a:xfrm>
              <a:custGeom>
                <a:avLst/>
                <a:gdLst>
                  <a:gd name="T0" fmla="*/ 1 w 4"/>
                  <a:gd name="T1" fmla="*/ 0 h 7"/>
                  <a:gd name="T2" fmla="*/ 1 w 4"/>
                  <a:gd name="T3" fmla="*/ 0 h 7"/>
                  <a:gd name="T4" fmla="*/ 4 w 4"/>
                  <a:gd name="T5" fmla="*/ 7 h 7"/>
                  <a:gd name="T6" fmla="*/ 3 w 4"/>
                  <a:gd name="T7" fmla="*/ 7 h 7"/>
                  <a:gd name="T8" fmla="*/ 3 w 4"/>
                  <a:gd name="T9" fmla="*/ 7 h 7"/>
                  <a:gd name="T10" fmla="*/ 0 w 4"/>
                  <a:gd name="T11" fmla="*/ 1 h 7"/>
                  <a:gd name="T12" fmla="*/ 1 w 4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" h="7">
                    <a:moveTo>
                      <a:pt x="1" y="0"/>
                    </a:moveTo>
                    <a:lnTo>
                      <a:pt x="1" y="0"/>
                    </a:lnTo>
                    <a:lnTo>
                      <a:pt x="4" y="7"/>
                    </a:lnTo>
                    <a:lnTo>
                      <a:pt x="3" y="7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55" name="Freeform 356"/>
              <p:cNvSpPr>
                <a:spLocks/>
              </p:cNvSpPr>
              <p:nvPr/>
            </p:nvSpPr>
            <p:spPr bwMode="auto">
              <a:xfrm>
                <a:off x="5704" y="2274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0 w 1"/>
                  <a:gd name="T3" fmla="*/ 3 h 3"/>
                  <a:gd name="T4" fmla="*/ 0 w 1"/>
                  <a:gd name="T5" fmla="*/ 3 h 3"/>
                  <a:gd name="T6" fmla="*/ 0 w 1"/>
                  <a:gd name="T7" fmla="*/ 1 h 3"/>
                  <a:gd name="T8" fmla="*/ 0 w 1"/>
                  <a:gd name="T9" fmla="*/ 0 h 3"/>
                  <a:gd name="T10" fmla="*/ 0 w 1"/>
                  <a:gd name="T11" fmla="*/ 0 h 3"/>
                  <a:gd name="T12" fmla="*/ 1 w 1"/>
                  <a:gd name="T13" fmla="*/ 1 h 3"/>
                  <a:gd name="T14" fmla="*/ 1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1" y="1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56" name="Freeform 357"/>
              <p:cNvSpPr>
                <a:spLocks/>
              </p:cNvSpPr>
              <p:nvPr/>
            </p:nvSpPr>
            <p:spPr bwMode="auto">
              <a:xfrm>
                <a:off x="5690" y="2334"/>
                <a:ext cx="17" cy="7"/>
              </a:xfrm>
              <a:custGeom>
                <a:avLst/>
                <a:gdLst>
                  <a:gd name="T0" fmla="*/ 17 w 17"/>
                  <a:gd name="T1" fmla="*/ 0 h 7"/>
                  <a:gd name="T2" fmla="*/ 17 w 17"/>
                  <a:gd name="T3" fmla="*/ 0 h 7"/>
                  <a:gd name="T4" fmla="*/ 8 w 17"/>
                  <a:gd name="T5" fmla="*/ 6 h 7"/>
                  <a:gd name="T6" fmla="*/ 0 w 17"/>
                  <a:gd name="T7" fmla="*/ 7 h 7"/>
                  <a:gd name="T8" fmla="*/ 0 w 17"/>
                  <a:gd name="T9" fmla="*/ 6 h 7"/>
                  <a:gd name="T10" fmla="*/ 0 w 17"/>
                  <a:gd name="T11" fmla="*/ 6 h 7"/>
                  <a:gd name="T12" fmla="*/ 7 w 17"/>
                  <a:gd name="T13" fmla="*/ 4 h 7"/>
                  <a:gd name="T14" fmla="*/ 15 w 17"/>
                  <a:gd name="T15" fmla="*/ 0 h 7"/>
                  <a:gd name="T16" fmla="*/ 17 w 17"/>
                  <a:gd name="T17" fmla="*/ 0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7" h="7">
                    <a:moveTo>
                      <a:pt x="17" y="0"/>
                    </a:moveTo>
                    <a:lnTo>
                      <a:pt x="17" y="0"/>
                    </a:lnTo>
                    <a:lnTo>
                      <a:pt x="8" y="6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7" y="4"/>
                    </a:lnTo>
                    <a:lnTo>
                      <a:pt x="15" y="0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57" name="Freeform 358"/>
              <p:cNvSpPr>
                <a:spLocks/>
              </p:cNvSpPr>
              <p:nvPr/>
            </p:nvSpPr>
            <p:spPr bwMode="auto">
              <a:xfrm>
                <a:off x="5704" y="2316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1 w 1"/>
                  <a:gd name="T3" fmla="*/ 1 h 3"/>
                  <a:gd name="T4" fmla="*/ 0 w 1"/>
                  <a:gd name="T5" fmla="*/ 3 h 3"/>
                  <a:gd name="T6" fmla="*/ 0 w 1"/>
                  <a:gd name="T7" fmla="*/ 1 h 3"/>
                  <a:gd name="T8" fmla="*/ 0 w 1"/>
                  <a:gd name="T9" fmla="*/ 1 h 3"/>
                  <a:gd name="T10" fmla="*/ 0 w 1"/>
                  <a:gd name="T11" fmla="*/ 0 h 3"/>
                  <a:gd name="T12" fmla="*/ 1 w 1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3">
                    <a:moveTo>
                      <a:pt x="1" y="1"/>
                    </a:moveTo>
                    <a:lnTo>
                      <a:pt x="1" y="1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58" name="Freeform 359"/>
              <p:cNvSpPr>
                <a:spLocks/>
              </p:cNvSpPr>
              <p:nvPr/>
            </p:nvSpPr>
            <p:spPr bwMode="auto">
              <a:xfrm>
                <a:off x="5702" y="2289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3 w 3"/>
                  <a:gd name="T5" fmla="*/ 2 h 3"/>
                  <a:gd name="T6" fmla="*/ 2 w 3"/>
                  <a:gd name="T7" fmla="*/ 3 h 3"/>
                  <a:gd name="T8" fmla="*/ 0 w 3"/>
                  <a:gd name="T9" fmla="*/ 2 h 3"/>
                  <a:gd name="T10" fmla="*/ 2 w 3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59" name="Freeform 360"/>
              <p:cNvSpPr>
                <a:spLocks/>
              </p:cNvSpPr>
              <p:nvPr/>
            </p:nvSpPr>
            <p:spPr bwMode="auto">
              <a:xfrm>
                <a:off x="5702" y="2286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3 h 3"/>
                  <a:gd name="T4" fmla="*/ 2 w 3"/>
                  <a:gd name="T5" fmla="*/ 3 h 3"/>
                  <a:gd name="T6" fmla="*/ 0 w 3"/>
                  <a:gd name="T7" fmla="*/ 2 h 3"/>
                  <a:gd name="T8" fmla="*/ 2 w 3"/>
                  <a:gd name="T9" fmla="*/ 0 h 3"/>
                  <a:gd name="T10" fmla="*/ 2 w 3"/>
                  <a:gd name="T11" fmla="*/ 0 h 3"/>
                  <a:gd name="T12" fmla="*/ 3 w 3"/>
                  <a:gd name="T13" fmla="*/ 2 h 3"/>
                  <a:gd name="T14" fmla="*/ 3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60" name="Freeform 361"/>
              <p:cNvSpPr>
                <a:spLocks/>
              </p:cNvSpPr>
              <p:nvPr/>
            </p:nvSpPr>
            <p:spPr bwMode="auto">
              <a:xfrm>
                <a:off x="5704" y="2331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0 w 3"/>
                  <a:gd name="T3" fmla="*/ 2 h 3"/>
                  <a:gd name="T4" fmla="*/ 1 w 3"/>
                  <a:gd name="T5" fmla="*/ 0 h 3"/>
                  <a:gd name="T6" fmla="*/ 3 w 3"/>
                  <a:gd name="T7" fmla="*/ 2 h 3"/>
                  <a:gd name="T8" fmla="*/ 3 w 3"/>
                  <a:gd name="T9" fmla="*/ 2 h 3"/>
                  <a:gd name="T10" fmla="*/ 1 w 3"/>
                  <a:gd name="T11" fmla="*/ 3 h 3"/>
                  <a:gd name="T12" fmla="*/ 0 w 3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lnTo>
                      <a:pt x="0" y="2"/>
                    </a:ln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61" name="Freeform 362"/>
              <p:cNvSpPr>
                <a:spLocks/>
              </p:cNvSpPr>
              <p:nvPr/>
            </p:nvSpPr>
            <p:spPr bwMode="auto">
              <a:xfrm>
                <a:off x="5702" y="2317"/>
                <a:ext cx="2" cy="3"/>
              </a:xfrm>
              <a:custGeom>
                <a:avLst/>
                <a:gdLst>
                  <a:gd name="T0" fmla="*/ 2 w 2"/>
                  <a:gd name="T1" fmla="*/ 2 h 3"/>
                  <a:gd name="T2" fmla="*/ 2 w 2"/>
                  <a:gd name="T3" fmla="*/ 2 h 3"/>
                  <a:gd name="T4" fmla="*/ 2 w 2"/>
                  <a:gd name="T5" fmla="*/ 3 h 3"/>
                  <a:gd name="T6" fmla="*/ 0 w 2"/>
                  <a:gd name="T7" fmla="*/ 2 h 3"/>
                  <a:gd name="T8" fmla="*/ 0 w 2"/>
                  <a:gd name="T9" fmla="*/ 2 h 3"/>
                  <a:gd name="T10" fmla="*/ 2 w 2"/>
                  <a:gd name="T11" fmla="*/ 0 h 3"/>
                  <a:gd name="T12" fmla="*/ 2 w 2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2" y="2"/>
                    </a:moveTo>
                    <a:lnTo>
                      <a:pt x="2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62" name="Freeform 363"/>
              <p:cNvSpPr>
                <a:spLocks/>
              </p:cNvSpPr>
              <p:nvPr/>
            </p:nvSpPr>
            <p:spPr bwMode="auto">
              <a:xfrm>
                <a:off x="5702" y="2288"/>
                <a:ext cx="2" cy="3"/>
              </a:xfrm>
              <a:custGeom>
                <a:avLst/>
                <a:gdLst>
                  <a:gd name="T0" fmla="*/ 2 w 2"/>
                  <a:gd name="T1" fmla="*/ 1 h 3"/>
                  <a:gd name="T2" fmla="*/ 0 w 2"/>
                  <a:gd name="T3" fmla="*/ 3 h 3"/>
                  <a:gd name="T4" fmla="*/ 0 w 2"/>
                  <a:gd name="T5" fmla="*/ 3 h 3"/>
                  <a:gd name="T6" fmla="*/ 0 w 2"/>
                  <a:gd name="T7" fmla="*/ 1 h 3"/>
                  <a:gd name="T8" fmla="*/ 0 w 2"/>
                  <a:gd name="T9" fmla="*/ 0 h 3"/>
                  <a:gd name="T10" fmla="*/ 0 w 2"/>
                  <a:gd name="T11" fmla="*/ 0 h 3"/>
                  <a:gd name="T12" fmla="*/ 2 w 2"/>
                  <a:gd name="T13" fmla="*/ 1 h 3"/>
                  <a:gd name="T14" fmla="*/ 2 w 2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2" y="1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63" name="Freeform 364"/>
              <p:cNvSpPr>
                <a:spLocks/>
              </p:cNvSpPr>
              <p:nvPr/>
            </p:nvSpPr>
            <p:spPr bwMode="auto">
              <a:xfrm>
                <a:off x="5700" y="2320"/>
                <a:ext cx="4" cy="4"/>
              </a:xfrm>
              <a:custGeom>
                <a:avLst/>
                <a:gdLst>
                  <a:gd name="T0" fmla="*/ 4 w 4"/>
                  <a:gd name="T1" fmla="*/ 0 h 4"/>
                  <a:gd name="T2" fmla="*/ 4 w 4"/>
                  <a:gd name="T3" fmla="*/ 0 h 4"/>
                  <a:gd name="T4" fmla="*/ 2 w 4"/>
                  <a:gd name="T5" fmla="*/ 3 h 4"/>
                  <a:gd name="T6" fmla="*/ 2 w 4"/>
                  <a:gd name="T7" fmla="*/ 3 h 4"/>
                  <a:gd name="T8" fmla="*/ 1 w 4"/>
                  <a:gd name="T9" fmla="*/ 4 h 4"/>
                  <a:gd name="T10" fmla="*/ 0 w 4"/>
                  <a:gd name="T11" fmla="*/ 4 h 4"/>
                  <a:gd name="T12" fmla="*/ 0 w 4"/>
                  <a:gd name="T13" fmla="*/ 4 h 4"/>
                  <a:gd name="T14" fmla="*/ 4 w 4"/>
                  <a:gd name="T15" fmla="*/ 0 h 4"/>
                  <a:gd name="T16" fmla="*/ 4 w 4"/>
                  <a:gd name="T17" fmla="*/ 0 h 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" h="4">
                    <a:moveTo>
                      <a:pt x="4" y="0"/>
                    </a:moveTo>
                    <a:lnTo>
                      <a:pt x="4" y="0"/>
                    </a:lnTo>
                    <a:lnTo>
                      <a:pt x="2" y="3"/>
                    </a:lnTo>
                    <a:lnTo>
                      <a:pt x="1" y="4"/>
                    </a:lnTo>
                    <a:lnTo>
                      <a:pt x="0" y="4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64" name="Freeform 365"/>
              <p:cNvSpPr>
                <a:spLocks/>
              </p:cNvSpPr>
              <p:nvPr/>
            </p:nvSpPr>
            <p:spPr bwMode="auto">
              <a:xfrm>
                <a:off x="5700" y="2282"/>
                <a:ext cx="4" cy="6"/>
              </a:xfrm>
              <a:custGeom>
                <a:avLst/>
                <a:gdLst>
                  <a:gd name="T0" fmla="*/ 4 w 4"/>
                  <a:gd name="T1" fmla="*/ 4 h 6"/>
                  <a:gd name="T2" fmla="*/ 2 w 4"/>
                  <a:gd name="T3" fmla="*/ 6 h 6"/>
                  <a:gd name="T4" fmla="*/ 2 w 4"/>
                  <a:gd name="T5" fmla="*/ 6 h 6"/>
                  <a:gd name="T6" fmla="*/ 0 w 4"/>
                  <a:gd name="T7" fmla="*/ 2 h 6"/>
                  <a:gd name="T8" fmla="*/ 0 w 4"/>
                  <a:gd name="T9" fmla="*/ 0 h 6"/>
                  <a:gd name="T10" fmla="*/ 2 w 4"/>
                  <a:gd name="T11" fmla="*/ 3 h 6"/>
                  <a:gd name="T12" fmla="*/ 2 w 4"/>
                  <a:gd name="T13" fmla="*/ 3 h 6"/>
                  <a:gd name="T14" fmla="*/ 4 w 4"/>
                  <a:gd name="T15" fmla="*/ 4 h 6"/>
                  <a:gd name="T16" fmla="*/ 4 w 4"/>
                  <a:gd name="T17" fmla="*/ 4 h 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" h="6">
                    <a:moveTo>
                      <a:pt x="4" y="4"/>
                    </a:moveTo>
                    <a:lnTo>
                      <a:pt x="2" y="6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3"/>
                    </a:lnTo>
                    <a:lnTo>
                      <a:pt x="4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65" name="Freeform 366"/>
              <p:cNvSpPr>
                <a:spLocks/>
              </p:cNvSpPr>
              <p:nvPr/>
            </p:nvSpPr>
            <p:spPr bwMode="auto">
              <a:xfrm>
                <a:off x="5698" y="2282"/>
                <a:ext cx="2" cy="2"/>
              </a:xfrm>
              <a:custGeom>
                <a:avLst/>
                <a:gdLst>
                  <a:gd name="T0" fmla="*/ 0 w 2"/>
                  <a:gd name="T1" fmla="*/ 0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2 w 2"/>
                  <a:gd name="T11" fmla="*/ 2 h 2"/>
                  <a:gd name="T12" fmla="*/ 0 w 2"/>
                  <a:gd name="T13" fmla="*/ 0 h 2"/>
                  <a:gd name="T14" fmla="*/ 0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66" name="Freeform 367"/>
              <p:cNvSpPr>
                <a:spLocks/>
              </p:cNvSpPr>
              <p:nvPr/>
            </p:nvSpPr>
            <p:spPr bwMode="auto">
              <a:xfrm>
                <a:off x="5698" y="2319"/>
                <a:ext cx="6" cy="5"/>
              </a:xfrm>
              <a:custGeom>
                <a:avLst/>
                <a:gdLst>
                  <a:gd name="T0" fmla="*/ 2 w 6"/>
                  <a:gd name="T1" fmla="*/ 5 h 5"/>
                  <a:gd name="T2" fmla="*/ 0 w 6"/>
                  <a:gd name="T3" fmla="*/ 4 h 5"/>
                  <a:gd name="T4" fmla="*/ 2 w 6"/>
                  <a:gd name="T5" fmla="*/ 1 h 5"/>
                  <a:gd name="T6" fmla="*/ 2 w 6"/>
                  <a:gd name="T7" fmla="*/ 1 h 5"/>
                  <a:gd name="T8" fmla="*/ 4 w 6"/>
                  <a:gd name="T9" fmla="*/ 0 h 5"/>
                  <a:gd name="T10" fmla="*/ 6 w 6"/>
                  <a:gd name="T11" fmla="*/ 1 h 5"/>
                  <a:gd name="T12" fmla="*/ 6 w 6"/>
                  <a:gd name="T13" fmla="*/ 1 h 5"/>
                  <a:gd name="T14" fmla="*/ 2 w 6"/>
                  <a:gd name="T15" fmla="*/ 5 h 5"/>
                  <a:gd name="T16" fmla="*/ 2 w 6"/>
                  <a:gd name="T17" fmla="*/ 5 h 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" h="5">
                    <a:moveTo>
                      <a:pt x="2" y="5"/>
                    </a:moveTo>
                    <a:lnTo>
                      <a:pt x="0" y="4"/>
                    </a:lnTo>
                    <a:lnTo>
                      <a:pt x="2" y="1"/>
                    </a:lnTo>
                    <a:lnTo>
                      <a:pt x="4" y="0"/>
                    </a:lnTo>
                    <a:lnTo>
                      <a:pt x="6" y="1"/>
                    </a:lnTo>
                    <a:lnTo>
                      <a:pt x="2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67" name="Freeform 368"/>
              <p:cNvSpPr>
                <a:spLocks/>
              </p:cNvSpPr>
              <p:nvPr/>
            </p:nvSpPr>
            <p:spPr bwMode="auto">
              <a:xfrm>
                <a:off x="5698" y="2324"/>
                <a:ext cx="3" cy="2"/>
              </a:xfrm>
              <a:custGeom>
                <a:avLst/>
                <a:gdLst>
                  <a:gd name="T0" fmla="*/ 0 w 3"/>
                  <a:gd name="T1" fmla="*/ 0 h 2"/>
                  <a:gd name="T2" fmla="*/ 0 w 3"/>
                  <a:gd name="T3" fmla="*/ 0 h 2"/>
                  <a:gd name="T4" fmla="*/ 2 w 3"/>
                  <a:gd name="T5" fmla="*/ 0 h 2"/>
                  <a:gd name="T6" fmla="*/ 3 w 3"/>
                  <a:gd name="T7" fmla="*/ 0 h 2"/>
                  <a:gd name="T8" fmla="*/ 3 w 3"/>
                  <a:gd name="T9" fmla="*/ 0 h 2"/>
                  <a:gd name="T10" fmla="*/ 2 w 3"/>
                  <a:gd name="T11" fmla="*/ 2 h 2"/>
                  <a:gd name="T12" fmla="*/ 0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0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68" name="Freeform 369"/>
              <p:cNvSpPr>
                <a:spLocks/>
              </p:cNvSpPr>
              <p:nvPr/>
            </p:nvSpPr>
            <p:spPr bwMode="auto">
              <a:xfrm>
                <a:off x="5698" y="2284"/>
                <a:ext cx="4" cy="5"/>
              </a:xfrm>
              <a:custGeom>
                <a:avLst/>
                <a:gdLst>
                  <a:gd name="T0" fmla="*/ 0 w 4"/>
                  <a:gd name="T1" fmla="*/ 1 h 5"/>
                  <a:gd name="T2" fmla="*/ 2 w 4"/>
                  <a:gd name="T3" fmla="*/ 0 h 5"/>
                  <a:gd name="T4" fmla="*/ 2 w 4"/>
                  <a:gd name="T5" fmla="*/ 0 h 5"/>
                  <a:gd name="T6" fmla="*/ 4 w 4"/>
                  <a:gd name="T7" fmla="*/ 4 h 5"/>
                  <a:gd name="T8" fmla="*/ 4 w 4"/>
                  <a:gd name="T9" fmla="*/ 5 h 5"/>
                  <a:gd name="T10" fmla="*/ 4 w 4"/>
                  <a:gd name="T11" fmla="*/ 5 h 5"/>
                  <a:gd name="T12" fmla="*/ 2 w 4"/>
                  <a:gd name="T13" fmla="*/ 2 h 5"/>
                  <a:gd name="T14" fmla="*/ 2 w 4"/>
                  <a:gd name="T15" fmla="*/ 2 h 5"/>
                  <a:gd name="T16" fmla="*/ 0 w 4"/>
                  <a:gd name="T17" fmla="*/ 1 h 5"/>
                  <a:gd name="T18" fmla="*/ 0 w 4"/>
                  <a:gd name="T19" fmla="*/ 1 h 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4" h="5">
                    <a:moveTo>
                      <a:pt x="0" y="1"/>
                    </a:moveTo>
                    <a:lnTo>
                      <a:pt x="2" y="0"/>
                    </a:lnTo>
                    <a:lnTo>
                      <a:pt x="4" y="4"/>
                    </a:lnTo>
                    <a:lnTo>
                      <a:pt x="4" y="5"/>
                    </a:lnTo>
                    <a:lnTo>
                      <a:pt x="2" y="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69" name="Freeform 370"/>
              <p:cNvSpPr>
                <a:spLocks/>
              </p:cNvSpPr>
              <p:nvPr/>
            </p:nvSpPr>
            <p:spPr bwMode="auto">
              <a:xfrm>
                <a:off x="5697" y="2323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3 w 3"/>
                  <a:gd name="T3" fmla="*/ 1 h 1"/>
                  <a:gd name="T4" fmla="*/ 1 w 3"/>
                  <a:gd name="T5" fmla="*/ 1 h 1"/>
                  <a:gd name="T6" fmla="*/ 0 w 3"/>
                  <a:gd name="T7" fmla="*/ 0 h 1"/>
                  <a:gd name="T8" fmla="*/ 0 w 3"/>
                  <a:gd name="T9" fmla="*/ 0 h 1"/>
                  <a:gd name="T10" fmla="*/ 1 w 3"/>
                  <a:gd name="T11" fmla="*/ 0 h 1"/>
                  <a:gd name="T12" fmla="*/ 3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3" y="1"/>
                    </a:moveTo>
                    <a:lnTo>
                      <a:pt x="3" y="1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70" name="Freeform 371"/>
              <p:cNvSpPr>
                <a:spLocks/>
              </p:cNvSpPr>
              <p:nvPr/>
            </p:nvSpPr>
            <p:spPr bwMode="auto">
              <a:xfrm>
                <a:off x="5697" y="2324"/>
                <a:ext cx="3" cy="3"/>
              </a:xfrm>
              <a:custGeom>
                <a:avLst/>
                <a:gdLst>
                  <a:gd name="T0" fmla="*/ 1 w 3"/>
                  <a:gd name="T1" fmla="*/ 0 h 3"/>
                  <a:gd name="T2" fmla="*/ 3 w 3"/>
                  <a:gd name="T3" fmla="*/ 2 h 3"/>
                  <a:gd name="T4" fmla="*/ 3 w 3"/>
                  <a:gd name="T5" fmla="*/ 2 h 3"/>
                  <a:gd name="T6" fmla="*/ 1 w 3"/>
                  <a:gd name="T7" fmla="*/ 3 h 3"/>
                  <a:gd name="T8" fmla="*/ 0 w 3"/>
                  <a:gd name="T9" fmla="*/ 2 h 3"/>
                  <a:gd name="T10" fmla="*/ 0 w 3"/>
                  <a:gd name="T11" fmla="*/ 2 h 3"/>
                  <a:gd name="T12" fmla="*/ 1 w 3"/>
                  <a:gd name="T13" fmla="*/ 0 h 3"/>
                  <a:gd name="T14" fmla="*/ 1 w 3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1" y="0"/>
                    </a:move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71" name="Freeform 372"/>
              <p:cNvSpPr>
                <a:spLocks/>
              </p:cNvSpPr>
              <p:nvPr/>
            </p:nvSpPr>
            <p:spPr bwMode="auto">
              <a:xfrm>
                <a:off x="5697" y="2282"/>
                <a:ext cx="3" cy="3"/>
              </a:xfrm>
              <a:custGeom>
                <a:avLst/>
                <a:gdLst>
                  <a:gd name="T0" fmla="*/ 1 w 3"/>
                  <a:gd name="T1" fmla="*/ 0 h 3"/>
                  <a:gd name="T2" fmla="*/ 1 w 3"/>
                  <a:gd name="T3" fmla="*/ 0 h 3"/>
                  <a:gd name="T4" fmla="*/ 3 w 3"/>
                  <a:gd name="T5" fmla="*/ 2 h 3"/>
                  <a:gd name="T6" fmla="*/ 1 w 3"/>
                  <a:gd name="T7" fmla="*/ 3 h 3"/>
                  <a:gd name="T8" fmla="*/ 1 w 3"/>
                  <a:gd name="T9" fmla="*/ 3 h 3"/>
                  <a:gd name="T10" fmla="*/ 0 w 3"/>
                  <a:gd name="T11" fmla="*/ 2 h 3"/>
                  <a:gd name="T12" fmla="*/ 1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1" y="0"/>
                    </a:move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72" name="Freeform 373"/>
              <p:cNvSpPr>
                <a:spLocks/>
              </p:cNvSpPr>
              <p:nvPr/>
            </p:nvSpPr>
            <p:spPr bwMode="auto">
              <a:xfrm>
                <a:off x="5697" y="2281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1 h 1"/>
                  <a:gd name="T14" fmla="*/ 1 w 1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73" name="Freeform 374"/>
              <p:cNvSpPr>
                <a:spLocks/>
              </p:cNvSpPr>
              <p:nvPr/>
            </p:nvSpPr>
            <p:spPr bwMode="auto">
              <a:xfrm>
                <a:off x="5695" y="2282"/>
                <a:ext cx="3" cy="2"/>
              </a:xfrm>
              <a:custGeom>
                <a:avLst/>
                <a:gdLst>
                  <a:gd name="T0" fmla="*/ 3 w 3"/>
                  <a:gd name="T1" fmla="*/ 0 h 2"/>
                  <a:gd name="T2" fmla="*/ 2 w 3"/>
                  <a:gd name="T3" fmla="*/ 2 h 2"/>
                  <a:gd name="T4" fmla="*/ 2 w 3"/>
                  <a:gd name="T5" fmla="*/ 2 h 2"/>
                  <a:gd name="T6" fmla="*/ 0 w 3"/>
                  <a:gd name="T7" fmla="*/ 2 h 2"/>
                  <a:gd name="T8" fmla="*/ 2 w 3"/>
                  <a:gd name="T9" fmla="*/ 0 h 2"/>
                  <a:gd name="T10" fmla="*/ 2 w 3"/>
                  <a:gd name="T11" fmla="*/ 0 h 2"/>
                  <a:gd name="T12" fmla="*/ 3 w 3"/>
                  <a:gd name="T13" fmla="*/ 0 h 2"/>
                  <a:gd name="T14" fmla="*/ 3 w 3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2">
                    <a:moveTo>
                      <a:pt x="3" y="0"/>
                    </a:moveTo>
                    <a:lnTo>
                      <a:pt x="2" y="2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74" name="Freeform 375"/>
              <p:cNvSpPr>
                <a:spLocks/>
              </p:cNvSpPr>
              <p:nvPr/>
            </p:nvSpPr>
            <p:spPr bwMode="auto">
              <a:xfrm>
                <a:off x="5695" y="2323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3 w 3"/>
                  <a:gd name="T3" fmla="*/ 1 h 3"/>
                  <a:gd name="T4" fmla="*/ 3 w 3"/>
                  <a:gd name="T5" fmla="*/ 1 h 3"/>
                  <a:gd name="T6" fmla="*/ 2 w 3"/>
                  <a:gd name="T7" fmla="*/ 3 h 3"/>
                  <a:gd name="T8" fmla="*/ 0 w 3"/>
                  <a:gd name="T9" fmla="*/ 1 h 3"/>
                  <a:gd name="T10" fmla="*/ 2 w 3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75" name="Freeform 376"/>
              <p:cNvSpPr>
                <a:spLocks/>
              </p:cNvSpPr>
              <p:nvPr/>
            </p:nvSpPr>
            <p:spPr bwMode="auto">
              <a:xfrm>
                <a:off x="5690" y="2326"/>
                <a:ext cx="8" cy="4"/>
              </a:xfrm>
              <a:custGeom>
                <a:avLst/>
                <a:gdLst>
                  <a:gd name="T0" fmla="*/ 0 w 8"/>
                  <a:gd name="T1" fmla="*/ 4 h 4"/>
                  <a:gd name="T2" fmla="*/ 0 w 8"/>
                  <a:gd name="T3" fmla="*/ 3 h 4"/>
                  <a:gd name="T4" fmla="*/ 0 w 8"/>
                  <a:gd name="T5" fmla="*/ 3 h 4"/>
                  <a:gd name="T6" fmla="*/ 7 w 8"/>
                  <a:gd name="T7" fmla="*/ 0 h 4"/>
                  <a:gd name="T8" fmla="*/ 8 w 8"/>
                  <a:gd name="T9" fmla="*/ 1 h 4"/>
                  <a:gd name="T10" fmla="*/ 8 w 8"/>
                  <a:gd name="T11" fmla="*/ 1 h 4"/>
                  <a:gd name="T12" fmla="*/ 4 w 8"/>
                  <a:gd name="T13" fmla="*/ 3 h 4"/>
                  <a:gd name="T14" fmla="*/ 0 w 8"/>
                  <a:gd name="T15" fmla="*/ 4 h 4"/>
                  <a:gd name="T16" fmla="*/ 0 w 8"/>
                  <a:gd name="T17" fmla="*/ 4 h 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4">
                    <a:moveTo>
                      <a:pt x="0" y="4"/>
                    </a:moveTo>
                    <a:lnTo>
                      <a:pt x="0" y="3"/>
                    </a:lnTo>
                    <a:lnTo>
                      <a:pt x="7" y="0"/>
                    </a:lnTo>
                    <a:lnTo>
                      <a:pt x="8" y="1"/>
                    </a:lnTo>
                    <a:lnTo>
                      <a:pt x="4" y="3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76" name="Freeform 377"/>
              <p:cNvSpPr>
                <a:spLocks/>
              </p:cNvSpPr>
              <p:nvPr/>
            </p:nvSpPr>
            <p:spPr bwMode="auto">
              <a:xfrm>
                <a:off x="5690" y="2333"/>
                <a:ext cx="15" cy="7"/>
              </a:xfrm>
              <a:custGeom>
                <a:avLst/>
                <a:gdLst>
                  <a:gd name="T0" fmla="*/ 0 w 15"/>
                  <a:gd name="T1" fmla="*/ 7 h 7"/>
                  <a:gd name="T2" fmla="*/ 0 w 15"/>
                  <a:gd name="T3" fmla="*/ 5 h 7"/>
                  <a:gd name="T4" fmla="*/ 14 w 15"/>
                  <a:gd name="T5" fmla="*/ 0 h 7"/>
                  <a:gd name="T6" fmla="*/ 15 w 15"/>
                  <a:gd name="T7" fmla="*/ 1 h 7"/>
                  <a:gd name="T8" fmla="*/ 15 w 15"/>
                  <a:gd name="T9" fmla="*/ 1 h 7"/>
                  <a:gd name="T10" fmla="*/ 7 w 15"/>
                  <a:gd name="T11" fmla="*/ 5 h 7"/>
                  <a:gd name="T12" fmla="*/ 0 w 15"/>
                  <a:gd name="T13" fmla="*/ 7 h 7"/>
                  <a:gd name="T14" fmla="*/ 0 w 15"/>
                  <a:gd name="T15" fmla="*/ 7 h 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" h="7">
                    <a:moveTo>
                      <a:pt x="0" y="7"/>
                    </a:moveTo>
                    <a:lnTo>
                      <a:pt x="0" y="5"/>
                    </a:lnTo>
                    <a:lnTo>
                      <a:pt x="14" y="0"/>
                    </a:lnTo>
                    <a:lnTo>
                      <a:pt x="15" y="1"/>
                    </a:lnTo>
                    <a:lnTo>
                      <a:pt x="7" y="5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77" name="Freeform 378"/>
              <p:cNvSpPr>
                <a:spLocks/>
              </p:cNvSpPr>
              <p:nvPr/>
            </p:nvSpPr>
            <p:spPr bwMode="auto">
              <a:xfrm>
                <a:off x="5690" y="2268"/>
                <a:ext cx="14" cy="7"/>
              </a:xfrm>
              <a:custGeom>
                <a:avLst/>
                <a:gdLst>
                  <a:gd name="T0" fmla="*/ 0 w 14"/>
                  <a:gd name="T1" fmla="*/ 2 h 7"/>
                  <a:gd name="T2" fmla="*/ 0 w 14"/>
                  <a:gd name="T3" fmla="*/ 0 h 7"/>
                  <a:gd name="T4" fmla="*/ 0 w 14"/>
                  <a:gd name="T5" fmla="*/ 0 h 7"/>
                  <a:gd name="T6" fmla="*/ 7 w 14"/>
                  <a:gd name="T7" fmla="*/ 2 h 7"/>
                  <a:gd name="T8" fmla="*/ 14 w 14"/>
                  <a:gd name="T9" fmla="*/ 6 h 7"/>
                  <a:gd name="T10" fmla="*/ 14 w 14"/>
                  <a:gd name="T11" fmla="*/ 7 h 7"/>
                  <a:gd name="T12" fmla="*/ 14 w 14"/>
                  <a:gd name="T13" fmla="*/ 7 h 7"/>
                  <a:gd name="T14" fmla="*/ 7 w 14"/>
                  <a:gd name="T15" fmla="*/ 3 h 7"/>
                  <a:gd name="T16" fmla="*/ 0 w 14"/>
                  <a:gd name="T17" fmla="*/ 2 h 7"/>
                  <a:gd name="T18" fmla="*/ 0 w 14"/>
                  <a:gd name="T19" fmla="*/ 2 h 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4" h="7">
                    <a:moveTo>
                      <a:pt x="0" y="2"/>
                    </a:moveTo>
                    <a:lnTo>
                      <a:pt x="0" y="0"/>
                    </a:lnTo>
                    <a:lnTo>
                      <a:pt x="7" y="2"/>
                    </a:lnTo>
                    <a:lnTo>
                      <a:pt x="14" y="6"/>
                    </a:lnTo>
                    <a:lnTo>
                      <a:pt x="14" y="7"/>
                    </a:lnTo>
                    <a:lnTo>
                      <a:pt x="7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78" name="Freeform 379"/>
              <p:cNvSpPr>
                <a:spLocks/>
              </p:cNvSpPr>
              <p:nvPr/>
            </p:nvSpPr>
            <p:spPr bwMode="auto">
              <a:xfrm>
                <a:off x="5690" y="2324"/>
                <a:ext cx="7" cy="5"/>
              </a:xfrm>
              <a:custGeom>
                <a:avLst/>
                <a:gdLst>
                  <a:gd name="T0" fmla="*/ 0 w 7"/>
                  <a:gd name="T1" fmla="*/ 5 h 5"/>
                  <a:gd name="T2" fmla="*/ 0 w 7"/>
                  <a:gd name="T3" fmla="*/ 3 h 5"/>
                  <a:gd name="T4" fmla="*/ 5 w 7"/>
                  <a:gd name="T5" fmla="*/ 0 h 5"/>
                  <a:gd name="T6" fmla="*/ 7 w 7"/>
                  <a:gd name="T7" fmla="*/ 2 h 5"/>
                  <a:gd name="T8" fmla="*/ 7 w 7"/>
                  <a:gd name="T9" fmla="*/ 2 h 5"/>
                  <a:gd name="T10" fmla="*/ 0 w 7"/>
                  <a:gd name="T11" fmla="*/ 5 h 5"/>
                  <a:gd name="T12" fmla="*/ 0 w 7"/>
                  <a:gd name="T13" fmla="*/ 5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" h="5">
                    <a:moveTo>
                      <a:pt x="0" y="5"/>
                    </a:moveTo>
                    <a:lnTo>
                      <a:pt x="0" y="3"/>
                    </a:lnTo>
                    <a:lnTo>
                      <a:pt x="5" y="0"/>
                    </a:lnTo>
                    <a:lnTo>
                      <a:pt x="7" y="2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79" name="Freeform 380"/>
              <p:cNvSpPr>
                <a:spLocks/>
              </p:cNvSpPr>
              <p:nvPr/>
            </p:nvSpPr>
            <p:spPr bwMode="auto">
              <a:xfrm>
                <a:off x="5690" y="2279"/>
                <a:ext cx="7" cy="5"/>
              </a:xfrm>
              <a:custGeom>
                <a:avLst/>
                <a:gdLst>
                  <a:gd name="T0" fmla="*/ 0 w 7"/>
                  <a:gd name="T1" fmla="*/ 2 h 5"/>
                  <a:gd name="T2" fmla="*/ 0 w 7"/>
                  <a:gd name="T3" fmla="*/ 0 h 5"/>
                  <a:gd name="T4" fmla="*/ 0 w 7"/>
                  <a:gd name="T5" fmla="*/ 0 h 5"/>
                  <a:gd name="T6" fmla="*/ 7 w 7"/>
                  <a:gd name="T7" fmla="*/ 3 h 5"/>
                  <a:gd name="T8" fmla="*/ 5 w 7"/>
                  <a:gd name="T9" fmla="*/ 5 h 5"/>
                  <a:gd name="T10" fmla="*/ 5 w 7"/>
                  <a:gd name="T11" fmla="*/ 5 h 5"/>
                  <a:gd name="T12" fmla="*/ 0 w 7"/>
                  <a:gd name="T13" fmla="*/ 2 h 5"/>
                  <a:gd name="T14" fmla="*/ 0 w 7"/>
                  <a:gd name="T15" fmla="*/ 2 h 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7" h="5">
                    <a:moveTo>
                      <a:pt x="0" y="2"/>
                    </a:moveTo>
                    <a:lnTo>
                      <a:pt x="0" y="0"/>
                    </a:lnTo>
                    <a:lnTo>
                      <a:pt x="7" y="3"/>
                    </a:lnTo>
                    <a:lnTo>
                      <a:pt x="5" y="5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80" name="Freeform 381"/>
              <p:cNvSpPr>
                <a:spLocks/>
              </p:cNvSpPr>
              <p:nvPr/>
            </p:nvSpPr>
            <p:spPr bwMode="auto">
              <a:xfrm>
                <a:off x="5690" y="2278"/>
                <a:ext cx="7" cy="4"/>
              </a:xfrm>
              <a:custGeom>
                <a:avLst/>
                <a:gdLst>
                  <a:gd name="T0" fmla="*/ 0 w 7"/>
                  <a:gd name="T1" fmla="*/ 0 h 4"/>
                  <a:gd name="T2" fmla="*/ 7 w 7"/>
                  <a:gd name="T3" fmla="*/ 3 h 4"/>
                  <a:gd name="T4" fmla="*/ 7 w 7"/>
                  <a:gd name="T5" fmla="*/ 4 h 4"/>
                  <a:gd name="T6" fmla="*/ 7 w 7"/>
                  <a:gd name="T7" fmla="*/ 4 h 4"/>
                  <a:gd name="T8" fmla="*/ 0 w 7"/>
                  <a:gd name="T9" fmla="*/ 1 h 4"/>
                  <a:gd name="T10" fmla="*/ 0 w 7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" h="4">
                    <a:moveTo>
                      <a:pt x="0" y="0"/>
                    </a:moveTo>
                    <a:lnTo>
                      <a:pt x="7" y="3"/>
                    </a:lnTo>
                    <a:lnTo>
                      <a:pt x="7" y="4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81" name="Freeform 382"/>
              <p:cNvSpPr>
                <a:spLocks/>
              </p:cNvSpPr>
              <p:nvPr/>
            </p:nvSpPr>
            <p:spPr bwMode="auto">
              <a:xfrm>
                <a:off x="5690" y="2267"/>
                <a:ext cx="15" cy="7"/>
              </a:xfrm>
              <a:custGeom>
                <a:avLst/>
                <a:gdLst>
                  <a:gd name="T0" fmla="*/ 0 w 15"/>
                  <a:gd name="T1" fmla="*/ 1 h 7"/>
                  <a:gd name="T2" fmla="*/ 0 w 15"/>
                  <a:gd name="T3" fmla="*/ 0 h 7"/>
                  <a:gd name="T4" fmla="*/ 0 w 15"/>
                  <a:gd name="T5" fmla="*/ 0 h 7"/>
                  <a:gd name="T6" fmla="*/ 8 w 15"/>
                  <a:gd name="T7" fmla="*/ 1 h 7"/>
                  <a:gd name="T8" fmla="*/ 15 w 15"/>
                  <a:gd name="T9" fmla="*/ 5 h 7"/>
                  <a:gd name="T10" fmla="*/ 14 w 15"/>
                  <a:gd name="T11" fmla="*/ 7 h 7"/>
                  <a:gd name="T12" fmla="*/ 14 w 15"/>
                  <a:gd name="T13" fmla="*/ 7 h 7"/>
                  <a:gd name="T14" fmla="*/ 7 w 15"/>
                  <a:gd name="T15" fmla="*/ 3 h 7"/>
                  <a:gd name="T16" fmla="*/ 0 w 15"/>
                  <a:gd name="T17" fmla="*/ 1 h 7"/>
                  <a:gd name="T18" fmla="*/ 0 w 15"/>
                  <a:gd name="T19" fmla="*/ 1 h 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5" h="7">
                    <a:moveTo>
                      <a:pt x="0" y="1"/>
                    </a:moveTo>
                    <a:lnTo>
                      <a:pt x="0" y="0"/>
                    </a:lnTo>
                    <a:lnTo>
                      <a:pt x="8" y="1"/>
                    </a:lnTo>
                    <a:lnTo>
                      <a:pt x="15" y="5"/>
                    </a:lnTo>
                    <a:lnTo>
                      <a:pt x="14" y="7"/>
                    </a:lnTo>
                    <a:lnTo>
                      <a:pt x="7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82" name="Freeform 383"/>
              <p:cNvSpPr>
                <a:spLocks/>
              </p:cNvSpPr>
              <p:nvPr/>
            </p:nvSpPr>
            <p:spPr bwMode="auto">
              <a:xfrm>
                <a:off x="5687" y="2329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0 h 2"/>
                  <a:gd name="T4" fmla="*/ 0 w 3"/>
                  <a:gd name="T5" fmla="*/ 0 h 2"/>
                  <a:gd name="T6" fmla="*/ 3 w 3"/>
                  <a:gd name="T7" fmla="*/ 0 h 2"/>
                  <a:gd name="T8" fmla="*/ 3 w 3"/>
                  <a:gd name="T9" fmla="*/ 1 h 2"/>
                  <a:gd name="T10" fmla="*/ 3 w 3"/>
                  <a:gd name="T11" fmla="*/ 1 h 2"/>
                  <a:gd name="T12" fmla="*/ 0 w 3"/>
                  <a:gd name="T13" fmla="*/ 2 h 2"/>
                  <a:gd name="T14" fmla="*/ 0 w 3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2">
                    <a:moveTo>
                      <a:pt x="0" y="2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83" name="Freeform 384"/>
              <p:cNvSpPr>
                <a:spLocks/>
              </p:cNvSpPr>
              <p:nvPr/>
            </p:nvSpPr>
            <p:spPr bwMode="auto">
              <a:xfrm>
                <a:off x="5687" y="2278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3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1 h 3"/>
                  <a:gd name="T14" fmla="*/ 3 w 3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3" y="1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84" name="Freeform 385"/>
              <p:cNvSpPr>
                <a:spLocks/>
              </p:cNvSpPr>
              <p:nvPr/>
            </p:nvSpPr>
            <p:spPr bwMode="auto">
              <a:xfrm>
                <a:off x="5687" y="2327"/>
                <a:ext cx="3" cy="2"/>
              </a:xfrm>
              <a:custGeom>
                <a:avLst/>
                <a:gdLst>
                  <a:gd name="T0" fmla="*/ 3 w 3"/>
                  <a:gd name="T1" fmla="*/ 2 h 2"/>
                  <a:gd name="T2" fmla="*/ 3 w 3"/>
                  <a:gd name="T3" fmla="*/ 2 h 2"/>
                  <a:gd name="T4" fmla="*/ 0 w 3"/>
                  <a:gd name="T5" fmla="*/ 2 h 2"/>
                  <a:gd name="T6" fmla="*/ 0 w 3"/>
                  <a:gd name="T7" fmla="*/ 0 h 2"/>
                  <a:gd name="T8" fmla="*/ 0 w 3"/>
                  <a:gd name="T9" fmla="*/ 0 h 2"/>
                  <a:gd name="T10" fmla="*/ 3 w 3"/>
                  <a:gd name="T11" fmla="*/ 0 h 2"/>
                  <a:gd name="T12" fmla="*/ 3 w 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3" y="2"/>
                    </a:moveTo>
                    <a:lnTo>
                      <a:pt x="3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85" name="Freeform 386"/>
              <p:cNvSpPr>
                <a:spLocks/>
              </p:cNvSpPr>
              <p:nvPr/>
            </p:nvSpPr>
            <p:spPr bwMode="auto">
              <a:xfrm>
                <a:off x="5687" y="2340"/>
                <a:ext cx="3" cy="3"/>
              </a:xfrm>
              <a:custGeom>
                <a:avLst/>
                <a:gdLst>
                  <a:gd name="T0" fmla="*/ 0 w 3"/>
                  <a:gd name="T1" fmla="*/ 0 h 3"/>
                  <a:gd name="T2" fmla="*/ 0 w 3"/>
                  <a:gd name="T3" fmla="*/ 0 h 3"/>
                  <a:gd name="T4" fmla="*/ 3 w 3"/>
                  <a:gd name="T5" fmla="*/ 0 h 3"/>
                  <a:gd name="T6" fmla="*/ 3 w 3"/>
                  <a:gd name="T7" fmla="*/ 1 h 3"/>
                  <a:gd name="T8" fmla="*/ 3 w 3"/>
                  <a:gd name="T9" fmla="*/ 1 h 3"/>
                  <a:gd name="T10" fmla="*/ 0 w 3"/>
                  <a:gd name="T11" fmla="*/ 3 h 3"/>
                  <a:gd name="T12" fmla="*/ 0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86" name="Freeform 387"/>
              <p:cNvSpPr>
                <a:spLocks/>
              </p:cNvSpPr>
              <p:nvPr/>
            </p:nvSpPr>
            <p:spPr bwMode="auto">
              <a:xfrm>
                <a:off x="5687" y="2338"/>
                <a:ext cx="3" cy="2"/>
              </a:xfrm>
              <a:custGeom>
                <a:avLst/>
                <a:gdLst>
                  <a:gd name="T0" fmla="*/ 3 w 3"/>
                  <a:gd name="T1" fmla="*/ 2 h 2"/>
                  <a:gd name="T2" fmla="*/ 3 w 3"/>
                  <a:gd name="T3" fmla="*/ 2 h 2"/>
                  <a:gd name="T4" fmla="*/ 0 w 3"/>
                  <a:gd name="T5" fmla="*/ 2 h 2"/>
                  <a:gd name="T6" fmla="*/ 0 w 3"/>
                  <a:gd name="T7" fmla="*/ 0 h 2"/>
                  <a:gd name="T8" fmla="*/ 3 w 3"/>
                  <a:gd name="T9" fmla="*/ 0 h 2"/>
                  <a:gd name="T10" fmla="*/ 3 w 3"/>
                  <a:gd name="T11" fmla="*/ 2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2">
                    <a:moveTo>
                      <a:pt x="3" y="2"/>
                    </a:moveTo>
                    <a:lnTo>
                      <a:pt x="3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87" name="Freeform 388"/>
              <p:cNvSpPr>
                <a:spLocks/>
              </p:cNvSpPr>
              <p:nvPr/>
            </p:nvSpPr>
            <p:spPr bwMode="auto">
              <a:xfrm>
                <a:off x="5687" y="2267"/>
                <a:ext cx="3" cy="3"/>
              </a:xfrm>
              <a:custGeom>
                <a:avLst/>
                <a:gdLst>
                  <a:gd name="T0" fmla="*/ 0 w 3"/>
                  <a:gd name="T1" fmla="*/ 3 h 3"/>
                  <a:gd name="T2" fmla="*/ 0 w 3"/>
                  <a:gd name="T3" fmla="*/ 0 h 3"/>
                  <a:gd name="T4" fmla="*/ 0 w 3"/>
                  <a:gd name="T5" fmla="*/ 0 h 3"/>
                  <a:gd name="T6" fmla="*/ 3 w 3"/>
                  <a:gd name="T7" fmla="*/ 1 h 3"/>
                  <a:gd name="T8" fmla="*/ 3 w 3"/>
                  <a:gd name="T9" fmla="*/ 3 h 3"/>
                  <a:gd name="T10" fmla="*/ 3 w 3"/>
                  <a:gd name="T11" fmla="*/ 3 h 3"/>
                  <a:gd name="T12" fmla="*/ 0 w 3"/>
                  <a:gd name="T13" fmla="*/ 3 h 3"/>
                  <a:gd name="T14" fmla="*/ 0 w 3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0" y="3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3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88" name="Freeform 389"/>
              <p:cNvSpPr>
                <a:spLocks/>
              </p:cNvSpPr>
              <p:nvPr/>
            </p:nvSpPr>
            <p:spPr bwMode="auto">
              <a:xfrm>
                <a:off x="5687" y="2265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2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2 h 3"/>
                  <a:gd name="T14" fmla="*/ 3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lnTo>
                      <a:pt x="3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89" name="Freeform 390"/>
              <p:cNvSpPr>
                <a:spLocks/>
              </p:cNvSpPr>
              <p:nvPr/>
            </p:nvSpPr>
            <p:spPr bwMode="auto">
              <a:xfrm>
                <a:off x="5687" y="2277"/>
                <a:ext cx="3" cy="2"/>
              </a:xfrm>
              <a:custGeom>
                <a:avLst/>
                <a:gdLst>
                  <a:gd name="T0" fmla="*/ 0 w 3"/>
                  <a:gd name="T1" fmla="*/ 0 h 2"/>
                  <a:gd name="T2" fmla="*/ 0 w 3"/>
                  <a:gd name="T3" fmla="*/ 0 h 2"/>
                  <a:gd name="T4" fmla="*/ 3 w 3"/>
                  <a:gd name="T5" fmla="*/ 1 h 2"/>
                  <a:gd name="T6" fmla="*/ 3 w 3"/>
                  <a:gd name="T7" fmla="*/ 2 h 2"/>
                  <a:gd name="T8" fmla="*/ 3 w 3"/>
                  <a:gd name="T9" fmla="*/ 2 h 2"/>
                  <a:gd name="T10" fmla="*/ 0 w 3"/>
                  <a:gd name="T11" fmla="*/ 1 h 2"/>
                  <a:gd name="T12" fmla="*/ 0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0" y="0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90" name="Freeform 391"/>
              <p:cNvSpPr>
                <a:spLocks/>
              </p:cNvSpPr>
              <p:nvPr/>
            </p:nvSpPr>
            <p:spPr bwMode="auto">
              <a:xfrm>
                <a:off x="5686" y="2340"/>
                <a:ext cx="1" cy="3"/>
              </a:xfrm>
              <a:custGeom>
                <a:avLst/>
                <a:gdLst>
                  <a:gd name="T0" fmla="*/ 1 w 1"/>
                  <a:gd name="T1" fmla="*/ 3 h 3"/>
                  <a:gd name="T2" fmla="*/ 1 w 1"/>
                  <a:gd name="T3" fmla="*/ 3 h 3"/>
                  <a:gd name="T4" fmla="*/ 0 w 1"/>
                  <a:gd name="T5" fmla="*/ 3 h 3"/>
                  <a:gd name="T6" fmla="*/ 0 w 1"/>
                  <a:gd name="T7" fmla="*/ 1 h 3"/>
                  <a:gd name="T8" fmla="*/ 0 w 1"/>
                  <a:gd name="T9" fmla="*/ 1 h 3"/>
                  <a:gd name="T10" fmla="*/ 1 w 1"/>
                  <a:gd name="T11" fmla="*/ 0 h 3"/>
                  <a:gd name="T12" fmla="*/ 1 w 1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91" name="Freeform 392"/>
              <p:cNvSpPr>
                <a:spLocks/>
              </p:cNvSpPr>
              <p:nvPr/>
            </p:nvSpPr>
            <p:spPr bwMode="auto">
              <a:xfrm>
                <a:off x="5686" y="2329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0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2 h 2"/>
                  <a:gd name="T10" fmla="*/ 1 w 1"/>
                  <a:gd name="T11" fmla="*/ 2 h 2"/>
                  <a:gd name="T12" fmla="*/ 0 w 1"/>
                  <a:gd name="T13" fmla="*/ 2 h 2"/>
                  <a:gd name="T14" fmla="*/ 0 w 1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92" name="Freeform 393"/>
              <p:cNvSpPr>
                <a:spLocks/>
              </p:cNvSpPr>
              <p:nvPr/>
            </p:nvSpPr>
            <p:spPr bwMode="auto">
              <a:xfrm>
                <a:off x="5686" y="2278"/>
                <a:ext cx="1" cy="3"/>
              </a:xfrm>
              <a:custGeom>
                <a:avLst/>
                <a:gdLst>
                  <a:gd name="T0" fmla="*/ 0 w 1"/>
                  <a:gd name="T1" fmla="*/ 1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0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1 h 3"/>
                  <a:gd name="T14" fmla="*/ 0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1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93" name="Freeform 394"/>
              <p:cNvSpPr>
                <a:spLocks/>
              </p:cNvSpPr>
              <p:nvPr/>
            </p:nvSpPr>
            <p:spPr bwMode="auto">
              <a:xfrm>
                <a:off x="5686" y="2327"/>
                <a:ext cx="1" cy="2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2 h 2"/>
                  <a:gd name="T4" fmla="*/ 0 w 1"/>
                  <a:gd name="T5" fmla="*/ 2 h 2"/>
                  <a:gd name="T6" fmla="*/ 0 w 1"/>
                  <a:gd name="T7" fmla="*/ 0 h 2"/>
                  <a:gd name="T8" fmla="*/ 0 w 1"/>
                  <a:gd name="T9" fmla="*/ 0 h 2"/>
                  <a:gd name="T10" fmla="*/ 1 w 1"/>
                  <a:gd name="T11" fmla="*/ 0 h 2"/>
                  <a:gd name="T12" fmla="*/ 1 w 1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94" name="Freeform 395"/>
              <p:cNvSpPr>
                <a:spLocks/>
              </p:cNvSpPr>
              <p:nvPr/>
            </p:nvSpPr>
            <p:spPr bwMode="auto">
              <a:xfrm>
                <a:off x="5686" y="2265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0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2 h 2"/>
                  <a:gd name="T10" fmla="*/ 1 w 1"/>
                  <a:gd name="T11" fmla="*/ 2 h 2"/>
                  <a:gd name="T12" fmla="*/ 0 w 1"/>
                  <a:gd name="T13" fmla="*/ 2 h 2"/>
                  <a:gd name="T14" fmla="*/ 0 w 1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95" name="Freeform 396"/>
              <p:cNvSpPr>
                <a:spLocks/>
              </p:cNvSpPr>
              <p:nvPr/>
            </p:nvSpPr>
            <p:spPr bwMode="auto">
              <a:xfrm>
                <a:off x="5686" y="2338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2 h 3"/>
                  <a:gd name="T4" fmla="*/ 0 w 1"/>
                  <a:gd name="T5" fmla="*/ 3 h 3"/>
                  <a:gd name="T6" fmla="*/ 0 w 1"/>
                  <a:gd name="T7" fmla="*/ 0 h 3"/>
                  <a:gd name="T8" fmla="*/ 1 w 1"/>
                  <a:gd name="T9" fmla="*/ 0 h 3"/>
                  <a:gd name="T10" fmla="*/ 1 w 1"/>
                  <a:gd name="T11" fmla="*/ 2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" h="3">
                    <a:moveTo>
                      <a:pt x="1" y="2"/>
                    </a:moveTo>
                    <a:lnTo>
                      <a:pt x="1" y="2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96" name="Freeform 397"/>
              <p:cNvSpPr>
                <a:spLocks/>
              </p:cNvSpPr>
              <p:nvPr/>
            </p:nvSpPr>
            <p:spPr bwMode="auto">
              <a:xfrm>
                <a:off x="5686" y="2277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0 h 1"/>
                  <a:gd name="T14" fmla="*/ 1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97" name="Freeform 398"/>
              <p:cNvSpPr>
                <a:spLocks/>
              </p:cNvSpPr>
              <p:nvPr/>
            </p:nvSpPr>
            <p:spPr bwMode="auto">
              <a:xfrm>
                <a:off x="5686" y="2267"/>
                <a:ext cx="1" cy="3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0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3 h 3"/>
                  <a:gd name="T14" fmla="*/ 0 w 1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3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98" name="Freeform 399"/>
              <p:cNvSpPr>
                <a:spLocks/>
              </p:cNvSpPr>
              <p:nvPr/>
            </p:nvSpPr>
            <p:spPr bwMode="auto">
              <a:xfrm>
                <a:off x="5680" y="2277"/>
                <a:ext cx="6" cy="1"/>
              </a:xfrm>
              <a:custGeom>
                <a:avLst/>
                <a:gdLst>
                  <a:gd name="T0" fmla="*/ 6 w 6"/>
                  <a:gd name="T1" fmla="*/ 0 h 1"/>
                  <a:gd name="T2" fmla="*/ 6 w 6"/>
                  <a:gd name="T3" fmla="*/ 1 h 1"/>
                  <a:gd name="T4" fmla="*/ 6 w 6"/>
                  <a:gd name="T5" fmla="*/ 1 h 1"/>
                  <a:gd name="T6" fmla="*/ 3 w 6"/>
                  <a:gd name="T7" fmla="*/ 1 h 1"/>
                  <a:gd name="T8" fmla="*/ 3 w 6"/>
                  <a:gd name="T9" fmla="*/ 1 h 1"/>
                  <a:gd name="T10" fmla="*/ 0 w 6"/>
                  <a:gd name="T11" fmla="*/ 1 h 1"/>
                  <a:gd name="T12" fmla="*/ 0 w 6"/>
                  <a:gd name="T13" fmla="*/ 0 h 1"/>
                  <a:gd name="T14" fmla="*/ 0 w 6"/>
                  <a:gd name="T15" fmla="*/ 0 h 1"/>
                  <a:gd name="T16" fmla="*/ 3 w 6"/>
                  <a:gd name="T17" fmla="*/ 0 h 1"/>
                  <a:gd name="T18" fmla="*/ 6 w 6"/>
                  <a:gd name="T19" fmla="*/ 0 h 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6" h="1">
                    <a:moveTo>
                      <a:pt x="6" y="0"/>
                    </a:moveTo>
                    <a:lnTo>
                      <a:pt x="6" y="1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99" name="Freeform 400"/>
              <p:cNvSpPr>
                <a:spLocks/>
              </p:cNvSpPr>
              <p:nvPr/>
            </p:nvSpPr>
            <p:spPr bwMode="auto">
              <a:xfrm>
                <a:off x="5680" y="2278"/>
                <a:ext cx="6" cy="1"/>
              </a:xfrm>
              <a:custGeom>
                <a:avLst/>
                <a:gdLst>
                  <a:gd name="T0" fmla="*/ 0 w 6"/>
                  <a:gd name="T1" fmla="*/ 0 h 1"/>
                  <a:gd name="T2" fmla="*/ 0 w 6"/>
                  <a:gd name="T3" fmla="*/ 0 h 1"/>
                  <a:gd name="T4" fmla="*/ 3 w 6"/>
                  <a:gd name="T5" fmla="*/ 0 h 1"/>
                  <a:gd name="T6" fmla="*/ 3 w 6"/>
                  <a:gd name="T7" fmla="*/ 0 h 1"/>
                  <a:gd name="T8" fmla="*/ 6 w 6"/>
                  <a:gd name="T9" fmla="*/ 0 h 1"/>
                  <a:gd name="T10" fmla="*/ 6 w 6"/>
                  <a:gd name="T11" fmla="*/ 1 h 1"/>
                  <a:gd name="T12" fmla="*/ 6 w 6"/>
                  <a:gd name="T13" fmla="*/ 1 h 1"/>
                  <a:gd name="T14" fmla="*/ 3 w 6"/>
                  <a:gd name="T15" fmla="*/ 1 h 1"/>
                  <a:gd name="T16" fmla="*/ 3 w 6"/>
                  <a:gd name="T17" fmla="*/ 1 h 1"/>
                  <a:gd name="T18" fmla="*/ 0 w 6"/>
                  <a:gd name="T19" fmla="*/ 1 h 1"/>
                  <a:gd name="T20" fmla="*/ 0 w 6"/>
                  <a:gd name="T21" fmla="*/ 0 h 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" h="1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0" name="Freeform 401"/>
              <p:cNvSpPr>
                <a:spLocks/>
              </p:cNvSpPr>
              <p:nvPr/>
            </p:nvSpPr>
            <p:spPr bwMode="auto">
              <a:xfrm>
                <a:off x="5680" y="2329"/>
                <a:ext cx="6" cy="2"/>
              </a:xfrm>
              <a:custGeom>
                <a:avLst/>
                <a:gdLst>
                  <a:gd name="T0" fmla="*/ 0 w 6"/>
                  <a:gd name="T1" fmla="*/ 2 h 2"/>
                  <a:gd name="T2" fmla="*/ 0 w 6"/>
                  <a:gd name="T3" fmla="*/ 0 h 2"/>
                  <a:gd name="T4" fmla="*/ 0 w 6"/>
                  <a:gd name="T5" fmla="*/ 0 h 2"/>
                  <a:gd name="T6" fmla="*/ 3 w 6"/>
                  <a:gd name="T7" fmla="*/ 1 h 2"/>
                  <a:gd name="T8" fmla="*/ 3 w 6"/>
                  <a:gd name="T9" fmla="*/ 1 h 2"/>
                  <a:gd name="T10" fmla="*/ 6 w 6"/>
                  <a:gd name="T11" fmla="*/ 0 h 2"/>
                  <a:gd name="T12" fmla="*/ 6 w 6"/>
                  <a:gd name="T13" fmla="*/ 2 h 2"/>
                  <a:gd name="T14" fmla="*/ 6 w 6"/>
                  <a:gd name="T15" fmla="*/ 2 h 2"/>
                  <a:gd name="T16" fmla="*/ 3 w 6"/>
                  <a:gd name="T17" fmla="*/ 2 h 2"/>
                  <a:gd name="T18" fmla="*/ 0 w 6"/>
                  <a:gd name="T19" fmla="*/ 2 h 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6" h="2">
                    <a:moveTo>
                      <a:pt x="0" y="2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6" y="0"/>
                    </a:lnTo>
                    <a:lnTo>
                      <a:pt x="6" y="2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1" name="Freeform 402"/>
              <p:cNvSpPr>
                <a:spLocks/>
              </p:cNvSpPr>
              <p:nvPr/>
            </p:nvSpPr>
            <p:spPr bwMode="auto">
              <a:xfrm>
                <a:off x="5680" y="2327"/>
                <a:ext cx="6" cy="3"/>
              </a:xfrm>
              <a:custGeom>
                <a:avLst/>
                <a:gdLst>
                  <a:gd name="T0" fmla="*/ 3 w 6"/>
                  <a:gd name="T1" fmla="*/ 3 h 3"/>
                  <a:gd name="T2" fmla="*/ 3 w 6"/>
                  <a:gd name="T3" fmla="*/ 3 h 3"/>
                  <a:gd name="T4" fmla="*/ 0 w 6"/>
                  <a:gd name="T5" fmla="*/ 2 h 3"/>
                  <a:gd name="T6" fmla="*/ 0 w 6"/>
                  <a:gd name="T7" fmla="*/ 0 h 3"/>
                  <a:gd name="T8" fmla="*/ 0 w 6"/>
                  <a:gd name="T9" fmla="*/ 0 h 3"/>
                  <a:gd name="T10" fmla="*/ 3 w 6"/>
                  <a:gd name="T11" fmla="*/ 0 h 3"/>
                  <a:gd name="T12" fmla="*/ 3 w 6"/>
                  <a:gd name="T13" fmla="*/ 0 h 3"/>
                  <a:gd name="T14" fmla="*/ 6 w 6"/>
                  <a:gd name="T15" fmla="*/ 0 h 3"/>
                  <a:gd name="T16" fmla="*/ 6 w 6"/>
                  <a:gd name="T17" fmla="*/ 2 h 3"/>
                  <a:gd name="T18" fmla="*/ 6 w 6"/>
                  <a:gd name="T19" fmla="*/ 2 h 3"/>
                  <a:gd name="T20" fmla="*/ 3 w 6"/>
                  <a:gd name="T21" fmla="*/ 3 h 3"/>
                  <a:gd name="T22" fmla="*/ 3 w 6"/>
                  <a:gd name="T23" fmla="*/ 3 h 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6" h="3">
                    <a:moveTo>
                      <a:pt x="3" y="3"/>
                    </a:moveTo>
                    <a:lnTo>
                      <a:pt x="3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6" y="0"/>
                    </a:lnTo>
                    <a:lnTo>
                      <a:pt x="6" y="2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2" name="Freeform 403"/>
              <p:cNvSpPr>
                <a:spLocks/>
              </p:cNvSpPr>
              <p:nvPr/>
            </p:nvSpPr>
            <p:spPr bwMode="auto">
              <a:xfrm>
                <a:off x="5679" y="2277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0 h 1"/>
                  <a:gd name="T14" fmla="*/ 1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3" name="Freeform 404"/>
              <p:cNvSpPr>
                <a:spLocks/>
              </p:cNvSpPr>
              <p:nvPr/>
            </p:nvSpPr>
            <p:spPr bwMode="auto">
              <a:xfrm>
                <a:off x="5679" y="2267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3 h 3"/>
                  <a:gd name="T4" fmla="*/ 0 w 1"/>
                  <a:gd name="T5" fmla="*/ 3 h 3"/>
                  <a:gd name="T6" fmla="*/ 0 w 1"/>
                  <a:gd name="T7" fmla="*/ 0 h 3"/>
                  <a:gd name="T8" fmla="*/ 0 w 1"/>
                  <a:gd name="T9" fmla="*/ 0 h 3"/>
                  <a:gd name="T10" fmla="*/ 1 w 1"/>
                  <a:gd name="T11" fmla="*/ 0 h 3"/>
                  <a:gd name="T12" fmla="*/ 1 w 1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lnTo>
                      <a:pt x="1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4" name="Freeform 405"/>
              <p:cNvSpPr>
                <a:spLocks/>
              </p:cNvSpPr>
              <p:nvPr/>
            </p:nvSpPr>
            <p:spPr bwMode="auto">
              <a:xfrm>
                <a:off x="5679" y="2338"/>
                <a:ext cx="1" cy="3"/>
              </a:xfrm>
              <a:custGeom>
                <a:avLst/>
                <a:gdLst>
                  <a:gd name="T0" fmla="*/ 0 w 1"/>
                  <a:gd name="T1" fmla="*/ 2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0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2 h 3"/>
                  <a:gd name="T14" fmla="*/ 0 w 1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5" name="Freeform 406"/>
              <p:cNvSpPr>
                <a:spLocks/>
              </p:cNvSpPr>
              <p:nvPr/>
            </p:nvSpPr>
            <p:spPr bwMode="auto">
              <a:xfrm>
                <a:off x="5679" y="2258"/>
                <a:ext cx="8" cy="7"/>
              </a:xfrm>
              <a:custGeom>
                <a:avLst/>
                <a:gdLst>
                  <a:gd name="T0" fmla="*/ 0 w 8"/>
                  <a:gd name="T1" fmla="*/ 0 h 7"/>
                  <a:gd name="T2" fmla="*/ 8 w 8"/>
                  <a:gd name="T3" fmla="*/ 0 h 7"/>
                  <a:gd name="T4" fmla="*/ 8 w 8"/>
                  <a:gd name="T5" fmla="*/ 7 h 7"/>
                  <a:gd name="T6" fmla="*/ 8 w 8"/>
                  <a:gd name="T7" fmla="*/ 7 h 7"/>
                  <a:gd name="T8" fmla="*/ 7 w 8"/>
                  <a:gd name="T9" fmla="*/ 7 h 7"/>
                  <a:gd name="T10" fmla="*/ 7 w 8"/>
                  <a:gd name="T11" fmla="*/ 3 h 7"/>
                  <a:gd name="T12" fmla="*/ 1 w 8"/>
                  <a:gd name="T13" fmla="*/ 3 h 7"/>
                  <a:gd name="T14" fmla="*/ 1 w 8"/>
                  <a:gd name="T15" fmla="*/ 7 h 7"/>
                  <a:gd name="T16" fmla="*/ 1 w 8"/>
                  <a:gd name="T17" fmla="*/ 7 h 7"/>
                  <a:gd name="T18" fmla="*/ 0 w 8"/>
                  <a:gd name="T19" fmla="*/ 7 h 7"/>
                  <a:gd name="T20" fmla="*/ 0 w 8"/>
                  <a:gd name="T21" fmla="*/ 0 h 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8" h="7">
                    <a:moveTo>
                      <a:pt x="0" y="0"/>
                    </a:moveTo>
                    <a:lnTo>
                      <a:pt x="8" y="0"/>
                    </a:lnTo>
                    <a:lnTo>
                      <a:pt x="8" y="7"/>
                    </a:lnTo>
                    <a:lnTo>
                      <a:pt x="7" y="7"/>
                    </a:lnTo>
                    <a:lnTo>
                      <a:pt x="7" y="3"/>
                    </a:lnTo>
                    <a:lnTo>
                      <a:pt x="1" y="3"/>
                    </a:lnTo>
                    <a:lnTo>
                      <a:pt x="1" y="7"/>
                    </a:lnTo>
                    <a:lnTo>
                      <a:pt x="0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6" name="Freeform 407"/>
              <p:cNvSpPr>
                <a:spLocks/>
              </p:cNvSpPr>
              <p:nvPr/>
            </p:nvSpPr>
            <p:spPr bwMode="auto">
              <a:xfrm>
                <a:off x="5679" y="2265"/>
                <a:ext cx="1" cy="2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2 h 2"/>
                  <a:gd name="T4" fmla="*/ 0 w 1"/>
                  <a:gd name="T5" fmla="*/ 2 h 2"/>
                  <a:gd name="T6" fmla="*/ 0 w 1"/>
                  <a:gd name="T7" fmla="*/ 0 h 2"/>
                  <a:gd name="T8" fmla="*/ 0 w 1"/>
                  <a:gd name="T9" fmla="*/ 0 h 2"/>
                  <a:gd name="T10" fmla="*/ 1 w 1"/>
                  <a:gd name="T11" fmla="*/ 0 h 2"/>
                  <a:gd name="T12" fmla="*/ 1 w 1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7" name="Freeform 408"/>
              <p:cNvSpPr>
                <a:spLocks/>
              </p:cNvSpPr>
              <p:nvPr/>
            </p:nvSpPr>
            <p:spPr bwMode="auto">
              <a:xfrm>
                <a:off x="5679" y="2278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1 w 1"/>
                  <a:gd name="T3" fmla="*/ 1 h 3"/>
                  <a:gd name="T4" fmla="*/ 0 w 1"/>
                  <a:gd name="T5" fmla="*/ 3 h 3"/>
                  <a:gd name="T6" fmla="*/ 0 w 1"/>
                  <a:gd name="T7" fmla="*/ 0 h 3"/>
                  <a:gd name="T8" fmla="*/ 0 w 1"/>
                  <a:gd name="T9" fmla="*/ 0 h 3"/>
                  <a:gd name="T10" fmla="*/ 1 w 1"/>
                  <a:gd name="T11" fmla="*/ 0 h 3"/>
                  <a:gd name="T12" fmla="*/ 1 w 1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3">
                    <a:moveTo>
                      <a:pt x="1" y="1"/>
                    </a:moveTo>
                    <a:lnTo>
                      <a:pt x="1" y="1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8" name="Freeform 409"/>
              <p:cNvSpPr>
                <a:spLocks/>
              </p:cNvSpPr>
              <p:nvPr/>
            </p:nvSpPr>
            <p:spPr bwMode="auto">
              <a:xfrm>
                <a:off x="5679" y="2343"/>
                <a:ext cx="8" cy="5"/>
              </a:xfrm>
              <a:custGeom>
                <a:avLst/>
                <a:gdLst>
                  <a:gd name="T0" fmla="*/ 8 w 8"/>
                  <a:gd name="T1" fmla="*/ 5 h 5"/>
                  <a:gd name="T2" fmla="*/ 0 w 8"/>
                  <a:gd name="T3" fmla="*/ 5 h 5"/>
                  <a:gd name="T4" fmla="*/ 0 w 8"/>
                  <a:gd name="T5" fmla="*/ 0 h 5"/>
                  <a:gd name="T6" fmla="*/ 0 w 8"/>
                  <a:gd name="T7" fmla="*/ 0 h 5"/>
                  <a:gd name="T8" fmla="*/ 1 w 8"/>
                  <a:gd name="T9" fmla="*/ 0 h 5"/>
                  <a:gd name="T10" fmla="*/ 1 w 8"/>
                  <a:gd name="T11" fmla="*/ 4 h 5"/>
                  <a:gd name="T12" fmla="*/ 7 w 8"/>
                  <a:gd name="T13" fmla="*/ 4 h 5"/>
                  <a:gd name="T14" fmla="*/ 7 w 8"/>
                  <a:gd name="T15" fmla="*/ 0 h 5"/>
                  <a:gd name="T16" fmla="*/ 7 w 8"/>
                  <a:gd name="T17" fmla="*/ 0 h 5"/>
                  <a:gd name="T18" fmla="*/ 8 w 8"/>
                  <a:gd name="T19" fmla="*/ 0 h 5"/>
                  <a:gd name="T20" fmla="*/ 8 w 8"/>
                  <a:gd name="T21" fmla="*/ 4 h 5"/>
                  <a:gd name="T22" fmla="*/ 8 w 8"/>
                  <a:gd name="T23" fmla="*/ 5 h 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8" h="5">
                    <a:moveTo>
                      <a:pt x="8" y="5"/>
                    </a:moveTo>
                    <a:lnTo>
                      <a:pt x="0" y="5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4"/>
                    </a:lnTo>
                    <a:lnTo>
                      <a:pt x="7" y="4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8" y="4"/>
                    </a:lnTo>
                    <a:lnTo>
                      <a:pt x="8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9" name="Freeform 410"/>
              <p:cNvSpPr>
                <a:spLocks/>
              </p:cNvSpPr>
              <p:nvPr/>
            </p:nvSpPr>
            <p:spPr bwMode="auto">
              <a:xfrm>
                <a:off x="5679" y="2329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0 w 1"/>
                  <a:gd name="T3" fmla="*/ 0 h 2"/>
                  <a:gd name="T4" fmla="*/ 1 w 1"/>
                  <a:gd name="T5" fmla="*/ 0 h 2"/>
                  <a:gd name="T6" fmla="*/ 1 w 1"/>
                  <a:gd name="T7" fmla="*/ 2 h 2"/>
                  <a:gd name="T8" fmla="*/ 1 w 1"/>
                  <a:gd name="T9" fmla="*/ 2 h 2"/>
                  <a:gd name="T10" fmla="*/ 0 w 1"/>
                  <a:gd name="T11" fmla="*/ 2 h 2"/>
                  <a:gd name="T12" fmla="*/ 0 w 1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10" name="Freeform 411"/>
              <p:cNvSpPr>
                <a:spLocks/>
              </p:cNvSpPr>
              <p:nvPr/>
            </p:nvSpPr>
            <p:spPr bwMode="auto">
              <a:xfrm>
                <a:off x="5679" y="2340"/>
                <a:ext cx="1" cy="3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1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3 h 3"/>
                  <a:gd name="T14" fmla="*/ 0 w 1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3"/>
                    </a:moveTo>
                    <a:lnTo>
                      <a:pt x="0" y="0"/>
                    </a:lnTo>
                    <a:lnTo>
                      <a:pt x="1" y="1"/>
                    </a:lnTo>
                    <a:lnTo>
                      <a:pt x="1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11" name="Freeform 412"/>
              <p:cNvSpPr>
                <a:spLocks/>
              </p:cNvSpPr>
              <p:nvPr/>
            </p:nvSpPr>
            <p:spPr bwMode="auto">
              <a:xfrm>
                <a:off x="5679" y="2327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0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2 h 2"/>
                  <a:gd name="T10" fmla="*/ 1 w 1"/>
                  <a:gd name="T11" fmla="*/ 2 h 2"/>
                  <a:gd name="T12" fmla="*/ 0 w 1"/>
                  <a:gd name="T13" fmla="*/ 2 h 2"/>
                  <a:gd name="T14" fmla="*/ 0 w 1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12" name="Freeform 413"/>
              <p:cNvSpPr>
                <a:spLocks/>
              </p:cNvSpPr>
              <p:nvPr/>
            </p:nvSpPr>
            <p:spPr bwMode="auto">
              <a:xfrm>
                <a:off x="5677" y="2277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1 h 2"/>
                  <a:gd name="T4" fmla="*/ 2 w 2"/>
                  <a:gd name="T5" fmla="*/ 1 h 2"/>
                  <a:gd name="T6" fmla="*/ 0 w 2"/>
                  <a:gd name="T7" fmla="*/ 2 h 2"/>
                  <a:gd name="T8" fmla="*/ 0 w 2"/>
                  <a:gd name="T9" fmla="*/ 1 h 2"/>
                  <a:gd name="T10" fmla="*/ 0 w 2"/>
                  <a:gd name="T11" fmla="*/ 1 h 2"/>
                  <a:gd name="T12" fmla="*/ 2 w 2"/>
                  <a:gd name="T13" fmla="*/ 0 h 2"/>
                  <a:gd name="T14" fmla="*/ 2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1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13" name="Freeform 414"/>
              <p:cNvSpPr>
                <a:spLocks/>
              </p:cNvSpPr>
              <p:nvPr/>
            </p:nvSpPr>
            <p:spPr bwMode="auto">
              <a:xfrm>
                <a:off x="5677" y="2267"/>
                <a:ext cx="2" cy="3"/>
              </a:xfrm>
              <a:custGeom>
                <a:avLst/>
                <a:gdLst>
                  <a:gd name="T0" fmla="*/ 2 w 2"/>
                  <a:gd name="T1" fmla="*/ 3 h 3"/>
                  <a:gd name="T2" fmla="*/ 2 w 2"/>
                  <a:gd name="T3" fmla="*/ 3 h 3"/>
                  <a:gd name="T4" fmla="*/ 0 w 2"/>
                  <a:gd name="T5" fmla="*/ 3 h 3"/>
                  <a:gd name="T6" fmla="*/ 0 w 2"/>
                  <a:gd name="T7" fmla="*/ 1 h 3"/>
                  <a:gd name="T8" fmla="*/ 0 w 2"/>
                  <a:gd name="T9" fmla="*/ 1 h 3"/>
                  <a:gd name="T10" fmla="*/ 2 w 2"/>
                  <a:gd name="T11" fmla="*/ 0 h 3"/>
                  <a:gd name="T12" fmla="*/ 2 w 2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2" y="3"/>
                    </a:moveTo>
                    <a:lnTo>
                      <a:pt x="2" y="3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14" name="Freeform 415"/>
              <p:cNvSpPr>
                <a:spLocks/>
              </p:cNvSpPr>
              <p:nvPr/>
            </p:nvSpPr>
            <p:spPr bwMode="auto">
              <a:xfrm>
                <a:off x="5677" y="2327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2 w 2"/>
                  <a:gd name="T11" fmla="*/ 2 h 2"/>
                  <a:gd name="T12" fmla="*/ 0 w 2"/>
                  <a:gd name="T13" fmla="*/ 2 h 2"/>
                  <a:gd name="T14" fmla="*/ 0 w 2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15" name="Freeform 416"/>
              <p:cNvSpPr>
                <a:spLocks/>
              </p:cNvSpPr>
              <p:nvPr/>
            </p:nvSpPr>
            <p:spPr bwMode="auto">
              <a:xfrm>
                <a:off x="5677" y="2341"/>
                <a:ext cx="13" cy="9"/>
              </a:xfrm>
              <a:custGeom>
                <a:avLst/>
                <a:gdLst>
                  <a:gd name="T0" fmla="*/ 2 w 13"/>
                  <a:gd name="T1" fmla="*/ 2 h 9"/>
                  <a:gd name="T2" fmla="*/ 2 w 13"/>
                  <a:gd name="T3" fmla="*/ 7 h 9"/>
                  <a:gd name="T4" fmla="*/ 10 w 13"/>
                  <a:gd name="T5" fmla="*/ 7 h 9"/>
                  <a:gd name="T6" fmla="*/ 10 w 13"/>
                  <a:gd name="T7" fmla="*/ 6 h 9"/>
                  <a:gd name="T8" fmla="*/ 10 w 13"/>
                  <a:gd name="T9" fmla="*/ 2 h 9"/>
                  <a:gd name="T10" fmla="*/ 10 w 13"/>
                  <a:gd name="T11" fmla="*/ 2 h 9"/>
                  <a:gd name="T12" fmla="*/ 13 w 13"/>
                  <a:gd name="T13" fmla="*/ 0 h 9"/>
                  <a:gd name="T14" fmla="*/ 13 w 13"/>
                  <a:gd name="T15" fmla="*/ 7 h 9"/>
                  <a:gd name="T16" fmla="*/ 13 w 13"/>
                  <a:gd name="T17" fmla="*/ 9 h 9"/>
                  <a:gd name="T18" fmla="*/ 0 w 13"/>
                  <a:gd name="T19" fmla="*/ 9 h 9"/>
                  <a:gd name="T20" fmla="*/ 0 w 13"/>
                  <a:gd name="T21" fmla="*/ 0 h 9"/>
                  <a:gd name="T22" fmla="*/ 2 w 13"/>
                  <a:gd name="T23" fmla="*/ 2 h 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3" h="9">
                    <a:moveTo>
                      <a:pt x="2" y="2"/>
                    </a:moveTo>
                    <a:lnTo>
                      <a:pt x="2" y="7"/>
                    </a:lnTo>
                    <a:lnTo>
                      <a:pt x="10" y="7"/>
                    </a:lnTo>
                    <a:lnTo>
                      <a:pt x="10" y="6"/>
                    </a:lnTo>
                    <a:lnTo>
                      <a:pt x="10" y="2"/>
                    </a:lnTo>
                    <a:lnTo>
                      <a:pt x="13" y="0"/>
                    </a:lnTo>
                    <a:lnTo>
                      <a:pt x="13" y="7"/>
                    </a:lnTo>
                    <a:lnTo>
                      <a:pt x="13" y="9"/>
                    </a:lnTo>
                    <a:lnTo>
                      <a:pt x="0" y="9"/>
                    </a:lnTo>
                    <a:lnTo>
                      <a:pt x="0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16" name="Freeform 417"/>
              <p:cNvSpPr>
                <a:spLocks/>
              </p:cNvSpPr>
              <p:nvPr/>
            </p:nvSpPr>
            <p:spPr bwMode="auto">
              <a:xfrm>
                <a:off x="5677" y="2257"/>
                <a:ext cx="13" cy="10"/>
              </a:xfrm>
              <a:custGeom>
                <a:avLst/>
                <a:gdLst>
                  <a:gd name="T0" fmla="*/ 0 w 13"/>
                  <a:gd name="T1" fmla="*/ 0 h 10"/>
                  <a:gd name="T2" fmla="*/ 13 w 13"/>
                  <a:gd name="T3" fmla="*/ 0 h 10"/>
                  <a:gd name="T4" fmla="*/ 13 w 13"/>
                  <a:gd name="T5" fmla="*/ 10 h 10"/>
                  <a:gd name="T6" fmla="*/ 13 w 13"/>
                  <a:gd name="T7" fmla="*/ 10 h 10"/>
                  <a:gd name="T8" fmla="*/ 10 w 13"/>
                  <a:gd name="T9" fmla="*/ 8 h 10"/>
                  <a:gd name="T10" fmla="*/ 10 w 13"/>
                  <a:gd name="T11" fmla="*/ 1 h 10"/>
                  <a:gd name="T12" fmla="*/ 2 w 13"/>
                  <a:gd name="T13" fmla="*/ 1 h 10"/>
                  <a:gd name="T14" fmla="*/ 2 w 13"/>
                  <a:gd name="T15" fmla="*/ 8 h 10"/>
                  <a:gd name="T16" fmla="*/ 2 w 13"/>
                  <a:gd name="T17" fmla="*/ 8 h 10"/>
                  <a:gd name="T18" fmla="*/ 0 w 13"/>
                  <a:gd name="T19" fmla="*/ 10 h 10"/>
                  <a:gd name="T20" fmla="*/ 0 w 13"/>
                  <a:gd name="T21" fmla="*/ 0 h 1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3" h="10">
                    <a:moveTo>
                      <a:pt x="0" y="0"/>
                    </a:moveTo>
                    <a:lnTo>
                      <a:pt x="13" y="0"/>
                    </a:lnTo>
                    <a:lnTo>
                      <a:pt x="13" y="10"/>
                    </a:lnTo>
                    <a:lnTo>
                      <a:pt x="10" y="8"/>
                    </a:lnTo>
                    <a:lnTo>
                      <a:pt x="10" y="1"/>
                    </a:lnTo>
                    <a:lnTo>
                      <a:pt x="2" y="1"/>
                    </a:lnTo>
                    <a:lnTo>
                      <a:pt x="2" y="8"/>
                    </a:lnTo>
                    <a:lnTo>
                      <a:pt x="0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17" name="Freeform 418"/>
              <p:cNvSpPr>
                <a:spLocks/>
              </p:cNvSpPr>
              <p:nvPr/>
            </p:nvSpPr>
            <p:spPr bwMode="auto">
              <a:xfrm>
                <a:off x="5677" y="2265"/>
                <a:ext cx="2" cy="3"/>
              </a:xfrm>
              <a:custGeom>
                <a:avLst/>
                <a:gdLst>
                  <a:gd name="T0" fmla="*/ 2 w 2"/>
                  <a:gd name="T1" fmla="*/ 2 h 3"/>
                  <a:gd name="T2" fmla="*/ 2 w 2"/>
                  <a:gd name="T3" fmla="*/ 2 h 3"/>
                  <a:gd name="T4" fmla="*/ 0 w 2"/>
                  <a:gd name="T5" fmla="*/ 3 h 3"/>
                  <a:gd name="T6" fmla="*/ 0 w 2"/>
                  <a:gd name="T7" fmla="*/ 2 h 3"/>
                  <a:gd name="T8" fmla="*/ 0 w 2"/>
                  <a:gd name="T9" fmla="*/ 2 h 3"/>
                  <a:gd name="T10" fmla="*/ 2 w 2"/>
                  <a:gd name="T11" fmla="*/ 0 h 3"/>
                  <a:gd name="T12" fmla="*/ 2 w 2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2" y="2"/>
                    </a:moveTo>
                    <a:lnTo>
                      <a:pt x="2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18" name="Freeform 419"/>
              <p:cNvSpPr>
                <a:spLocks/>
              </p:cNvSpPr>
              <p:nvPr/>
            </p:nvSpPr>
            <p:spPr bwMode="auto">
              <a:xfrm>
                <a:off x="5677" y="2278"/>
                <a:ext cx="2" cy="3"/>
              </a:xfrm>
              <a:custGeom>
                <a:avLst/>
                <a:gdLst>
                  <a:gd name="T0" fmla="*/ 0 w 2"/>
                  <a:gd name="T1" fmla="*/ 1 h 3"/>
                  <a:gd name="T2" fmla="*/ 0 w 2"/>
                  <a:gd name="T3" fmla="*/ 1 h 3"/>
                  <a:gd name="T4" fmla="*/ 2 w 2"/>
                  <a:gd name="T5" fmla="*/ 0 h 3"/>
                  <a:gd name="T6" fmla="*/ 2 w 2"/>
                  <a:gd name="T7" fmla="*/ 3 h 3"/>
                  <a:gd name="T8" fmla="*/ 2 w 2"/>
                  <a:gd name="T9" fmla="*/ 3 h 3"/>
                  <a:gd name="T10" fmla="*/ 0 w 2"/>
                  <a:gd name="T11" fmla="*/ 3 h 3"/>
                  <a:gd name="T12" fmla="*/ 0 w 2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2" y="3"/>
                    </a:lnTo>
                    <a:lnTo>
                      <a:pt x="0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19" name="Freeform 420"/>
              <p:cNvSpPr>
                <a:spLocks/>
              </p:cNvSpPr>
              <p:nvPr/>
            </p:nvSpPr>
            <p:spPr bwMode="auto">
              <a:xfrm>
                <a:off x="5677" y="2329"/>
                <a:ext cx="2" cy="2"/>
              </a:xfrm>
              <a:custGeom>
                <a:avLst/>
                <a:gdLst>
                  <a:gd name="T0" fmla="*/ 0 w 2"/>
                  <a:gd name="T1" fmla="*/ 1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0 w 2"/>
                  <a:gd name="T11" fmla="*/ 1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2">
                    <a:moveTo>
                      <a:pt x="0" y="1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20" name="Freeform 421"/>
              <p:cNvSpPr>
                <a:spLocks/>
              </p:cNvSpPr>
              <p:nvPr/>
            </p:nvSpPr>
            <p:spPr bwMode="auto">
              <a:xfrm>
                <a:off x="5677" y="2340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3 h 3"/>
                  <a:gd name="T4" fmla="*/ 0 w 2"/>
                  <a:gd name="T5" fmla="*/ 1 h 3"/>
                  <a:gd name="T6" fmla="*/ 0 w 2"/>
                  <a:gd name="T7" fmla="*/ 0 h 3"/>
                  <a:gd name="T8" fmla="*/ 0 w 2"/>
                  <a:gd name="T9" fmla="*/ 0 h 3"/>
                  <a:gd name="T10" fmla="*/ 2 w 2"/>
                  <a:gd name="T11" fmla="*/ 0 h 3"/>
                  <a:gd name="T12" fmla="*/ 2 w 2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2" y="0"/>
                    </a:moveTo>
                    <a:lnTo>
                      <a:pt x="2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21" name="Freeform 422"/>
              <p:cNvSpPr>
                <a:spLocks/>
              </p:cNvSpPr>
              <p:nvPr/>
            </p:nvSpPr>
            <p:spPr bwMode="auto">
              <a:xfrm>
                <a:off x="5677" y="2338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2 w 2"/>
                  <a:gd name="T11" fmla="*/ 2 h 2"/>
                  <a:gd name="T12" fmla="*/ 0 w 2"/>
                  <a:gd name="T13" fmla="*/ 2 h 2"/>
                  <a:gd name="T14" fmla="*/ 0 w 2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22" name="Freeform 423"/>
              <p:cNvSpPr>
                <a:spLocks/>
              </p:cNvSpPr>
              <p:nvPr/>
            </p:nvSpPr>
            <p:spPr bwMode="auto">
              <a:xfrm>
                <a:off x="5662" y="2268"/>
                <a:ext cx="15" cy="7"/>
              </a:xfrm>
              <a:custGeom>
                <a:avLst/>
                <a:gdLst>
                  <a:gd name="T0" fmla="*/ 15 w 15"/>
                  <a:gd name="T1" fmla="*/ 2 h 7"/>
                  <a:gd name="T2" fmla="*/ 1 w 15"/>
                  <a:gd name="T3" fmla="*/ 7 h 7"/>
                  <a:gd name="T4" fmla="*/ 0 w 15"/>
                  <a:gd name="T5" fmla="*/ 6 h 7"/>
                  <a:gd name="T6" fmla="*/ 0 w 15"/>
                  <a:gd name="T7" fmla="*/ 6 h 7"/>
                  <a:gd name="T8" fmla="*/ 7 w 15"/>
                  <a:gd name="T9" fmla="*/ 2 h 7"/>
                  <a:gd name="T10" fmla="*/ 15 w 15"/>
                  <a:gd name="T11" fmla="*/ 0 h 7"/>
                  <a:gd name="T12" fmla="*/ 15 w 15"/>
                  <a:gd name="T13" fmla="*/ 2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" h="7">
                    <a:moveTo>
                      <a:pt x="15" y="2"/>
                    </a:moveTo>
                    <a:lnTo>
                      <a:pt x="1" y="7"/>
                    </a:lnTo>
                    <a:lnTo>
                      <a:pt x="0" y="6"/>
                    </a:lnTo>
                    <a:lnTo>
                      <a:pt x="7" y="2"/>
                    </a:lnTo>
                    <a:lnTo>
                      <a:pt x="15" y="0"/>
                    </a:lnTo>
                    <a:lnTo>
                      <a:pt x="15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23" name="Freeform 424"/>
              <p:cNvSpPr>
                <a:spLocks/>
              </p:cNvSpPr>
              <p:nvPr/>
            </p:nvSpPr>
            <p:spPr bwMode="auto">
              <a:xfrm>
                <a:off x="5670" y="2279"/>
                <a:ext cx="7" cy="5"/>
              </a:xfrm>
              <a:custGeom>
                <a:avLst/>
                <a:gdLst>
                  <a:gd name="T0" fmla="*/ 1 w 7"/>
                  <a:gd name="T1" fmla="*/ 5 h 5"/>
                  <a:gd name="T2" fmla="*/ 0 w 7"/>
                  <a:gd name="T3" fmla="*/ 3 h 5"/>
                  <a:gd name="T4" fmla="*/ 0 w 7"/>
                  <a:gd name="T5" fmla="*/ 3 h 5"/>
                  <a:gd name="T6" fmla="*/ 7 w 7"/>
                  <a:gd name="T7" fmla="*/ 0 h 5"/>
                  <a:gd name="T8" fmla="*/ 7 w 7"/>
                  <a:gd name="T9" fmla="*/ 2 h 5"/>
                  <a:gd name="T10" fmla="*/ 1 w 7"/>
                  <a:gd name="T11" fmla="*/ 5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" h="5">
                    <a:moveTo>
                      <a:pt x="1" y="5"/>
                    </a:moveTo>
                    <a:lnTo>
                      <a:pt x="0" y="3"/>
                    </a:lnTo>
                    <a:lnTo>
                      <a:pt x="7" y="0"/>
                    </a:lnTo>
                    <a:lnTo>
                      <a:pt x="7" y="2"/>
                    </a:lnTo>
                    <a:lnTo>
                      <a:pt x="1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24" name="Freeform 425"/>
              <p:cNvSpPr>
                <a:spLocks/>
              </p:cNvSpPr>
              <p:nvPr/>
            </p:nvSpPr>
            <p:spPr bwMode="auto">
              <a:xfrm>
                <a:off x="5670" y="2324"/>
                <a:ext cx="7" cy="5"/>
              </a:xfrm>
              <a:custGeom>
                <a:avLst/>
                <a:gdLst>
                  <a:gd name="T0" fmla="*/ 7 w 7"/>
                  <a:gd name="T1" fmla="*/ 5 h 5"/>
                  <a:gd name="T2" fmla="*/ 7 w 7"/>
                  <a:gd name="T3" fmla="*/ 5 h 5"/>
                  <a:gd name="T4" fmla="*/ 0 w 7"/>
                  <a:gd name="T5" fmla="*/ 2 h 5"/>
                  <a:gd name="T6" fmla="*/ 1 w 7"/>
                  <a:gd name="T7" fmla="*/ 0 h 5"/>
                  <a:gd name="T8" fmla="*/ 1 w 7"/>
                  <a:gd name="T9" fmla="*/ 0 h 5"/>
                  <a:gd name="T10" fmla="*/ 7 w 7"/>
                  <a:gd name="T11" fmla="*/ 3 h 5"/>
                  <a:gd name="T12" fmla="*/ 7 w 7"/>
                  <a:gd name="T13" fmla="*/ 5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" h="5">
                    <a:moveTo>
                      <a:pt x="7" y="5"/>
                    </a:moveTo>
                    <a:lnTo>
                      <a:pt x="7" y="5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7" y="3"/>
                    </a:lnTo>
                    <a:lnTo>
                      <a:pt x="7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25" name="Freeform 426"/>
              <p:cNvSpPr>
                <a:spLocks/>
              </p:cNvSpPr>
              <p:nvPr/>
            </p:nvSpPr>
            <p:spPr bwMode="auto">
              <a:xfrm>
                <a:off x="5669" y="2323"/>
                <a:ext cx="2" cy="3"/>
              </a:xfrm>
              <a:custGeom>
                <a:avLst/>
                <a:gdLst>
                  <a:gd name="T0" fmla="*/ 1 w 2"/>
                  <a:gd name="T1" fmla="*/ 3 h 3"/>
                  <a:gd name="T2" fmla="*/ 1 w 2"/>
                  <a:gd name="T3" fmla="*/ 3 h 3"/>
                  <a:gd name="T4" fmla="*/ 0 w 2"/>
                  <a:gd name="T5" fmla="*/ 1 h 3"/>
                  <a:gd name="T6" fmla="*/ 1 w 2"/>
                  <a:gd name="T7" fmla="*/ 0 h 3"/>
                  <a:gd name="T8" fmla="*/ 1 w 2"/>
                  <a:gd name="T9" fmla="*/ 0 h 3"/>
                  <a:gd name="T10" fmla="*/ 2 w 2"/>
                  <a:gd name="T11" fmla="*/ 1 h 3"/>
                  <a:gd name="T12" fmla="*/ 1 w 2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2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26" name="Freeform 427"/>
              <p:cNvSpPr>
                <a:spLocks/>
              </p:cNvSpPr>
              <p:nvPr/>
            </p:nvSpPr>
            <p:spPr bwMode="auto">
              <a:xfrm>
                <a:off x="5669" y="2326"/>
                <a:ext cx="8" cy="4"/>
              </a:xfrm>
              <a:custGeom>
                <a:avLst/>
                <a:gdLst>
                  <a:gd name="T0" fmla="*/ 1 w 8"/>
                  <a:gd name="T1" fmla="*/ 0 h 4"/>
                  <a:gd name="T2" fmla="*/ 1 w 8"/>
                  <a:gd name="T3" fmla="*/ 0 h 4"/>
                  <a:gd name="T4" fmla="*/ 8 w 8"/>
                  <a:gd name="T5" fmla="*/ 3 h 4"/>
                  <a:gd name="T6" fmla="*/ 8 w 8"/>
                  <a:gd name="T7" fmla="*/ 4 h 4"/>
                  <a:gd name="T8" fmla="*/ 0 w 8"/>
                  <a:gd name="T9" fmla="*/ 1 h 4"/>
                  <a:gd name="T10" fmla="*/ 1 w 8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8" h="4">
                    <a:moveTo>
                      <a:pt x="1" y="0"/>
                    </a:moveTo>
                    <a:lnTo>
                      <a:pt x="1" y="0"/>
                    </a:lnTo>
                    <a:lnTo>
                      <a:pt x="8" y="3"/>
                    </a:lnTo>
                    <a:lnTo>
                      <a:pt x="8" y="4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27" name="Freeform 428"/>
              <p:cNvSpPr>
                <a:spLocks/>
              </p:cNvSpPr>
              <p:nvPr/>
            </p:nvSpPr>
            <p:spPr bwMode="auto">
              <a:xfrm>
                <a:off x="5669" y="2282"/>
                <a:ext cx="2" cy="2"/>
              </a:xfrm>
              <a:custGeom>
                <a:avLst/>
                <a:gdLst>
                  <a:gd name="T0" fmla="*/ 2 w 2"/>
                  <a:gd name="T1" fmla="*/ 2 h 2"/>
                  <a:gd name="T2" fmla="*/ 2 w 2"/>
                  <a:gd name="T3" fmla="*/ 2 h 2"/>
                  <a:gd name="T4" fmla="*/ 1 w 2"/>
                  <a:gd name="T5" fmla="*/ 2 h 2"/>
                  <a:gd name="T6" fmla="*/ 0 w 2"/>
                  <a:gd name="T7" fmla="*/ 0 h 2"/>
                  <a:gd name="T8" fmla="*/ 0 w 2"/>
                  <a:gd name="T9" fmla="*/ 0 h 2"/>
                  <a:gd name="T10" fmla="*/ 1 w 2"/>
                  <a:gd name="T11" fmla="*/ 0 h 2"/>
                  <a:gd name="T12" fmla="*/ 2 w 2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2">
                    <a:moveTo>
                      <a:pt x="2" y="2"/>
                    </a:moveTo>
                    <a:lnTo>
                      <a:pt x="2" y="2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28" name="Freeform 429"/>
              <p:cNvSpPr>
                <a:spLocks/>
              </p:cNvSpPr>
              <p:nvPr/>
            </p:nvSpPr>
            <p:spPr bwMode="auto">
              <a:xfrm>
                <a:off x="5667" y="2281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3 w 3"/>
                  <a:gd name="T3" fmla="*/ 1 h 1"/>
                  <a:gd name="T4" fmla="*/ 2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2 w 3"/>
                  <a:gd name="T11" fmla="*/ 0 h 1"/>
                  <a:gd name="T12" fmla="*/ 3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3" y="1"/>
                    </a:moveTo>
                    <a:lnTo>
                      <a:pt x="3" y="1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29" name="Freeform 430"/>
              <p:cNvSpPr>
                <a:spLocks/>
              </p:cNvSpPr>
              <p:nvPr/>
            </p:nvSpPr>
            <p:spPr bwMode="auto">
              <a:xfrm>
                <a:off x="5669" y="2278"/>
                <a:ext cx="8" cy="4"/>
              </a:xfrm>
              <a:custGeom>
                <a:avLst/>
                <a:gdLst>
                  <a:gd name="T0" fmla="*/ 8 w 8"/>
                  <a:gd name="T1" fmla="*/ 1 h 4"/>
                  <a:gd name="T2" fmla="*/ 8 w 8"/>
                  <a:gd name="T3" fmla="*/ 1 h 4"/>
                  <a:gd name="T4" fmla="*/ 1 w 8"/>
                  <a:gd name="T5" fmla="*/ 4 h 4"/>
                  <a:gd name="T6" fmla="*/ 0 w 8"/>
                  <a:gd name="T7" fmla="*/ 3 h 4"/>
                  <a:gd name="T8" fmla="*/ 0 w 8"/>
                  <a:gd name="T9" fmla="*/ 3 h 4"/>
                  <a:gd name="T10" fmla="*/ 8 w 8"/>
                  <a:gd name="T11" fmla="*/ 0 h 4"/>
                  <a:gd name="T12" fmla="*/ 8 w 8"/>
                  <a:gd name="T13" fmla="*/ 1 h 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" h="4">
                    <a:moveTo>
                      <a:pt x="8" y="1"/>
                    </a:moveTo>
                    <a:lnTo>
                      <a:pt x="8" y="1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8" y="0"/>
                    </a:lnTo>
                    <a:lnTo>
                      <a:pt x="8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30" name="Freeform 431"/>
              <p:cNvSpPr>
                <a:spLocks/>
              </p:cNvSpPr>
              <p:nvPr/>
            </p:nvSpPr>
            <p:spPr bwMode="auto">
              <a:xfrm>
                <a:off x="5667" y="2282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0 w 3"/>
                  <a:gd name="T3" fmla="*/ 2 h 3"/>
                  <a:gd name="T4" fmla="*/ 2 w 3"/>
                  <a:gd name="T5" fmla="*/ 0 h 3"/>
                  <a:gd name="T6" fmla="*/ 3 w 3"/>
                  <a:gd name="T7" fmla="*/ 2 h 3"/>
                  <a:gd name="T8" fmla="*/ 2 w 3"/>
                  <a:gd name="T9" fmla="*/ 3 h 3"/>
                  <a:gd name="T10" fmla="*/ 0 w 3"/>
                  <a:gd name="T11" fmla="*/ 2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31" name="Freeform 432"/>
              <p:cNvSpPr>
                <a:spLocks/>
              </p:cNvSpPr>
              <p:nvPr/>
            </p:nvSpPr>
            <p:spPr bwMode="auto">
              <a:xfrm>
                <a:off x="5667" y="2324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3 w 3"/>
                  <a:gd name="T5" fmla="*/ 2 h 3"/>
                  <a:gd name="T6" fmla="*/ 2 w 3"/>
                  <a:gd name="T7" fmla="*/ 3 h 3"/>
                  <a:gd name="T8" fmla="*/ 2 w 3"/>
                  <a:gd name="T9" fmla="*/ 3 h 3"/>
                  <a:gd name="T10" fmla="*/ 0 w 3"/>
                  <a:gd name="T11" fmla="*/ 2 h 3"/>
                  <a:gd name="T12" fmla="*/ 2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32" name="Freeform 433"/>
              <p:cNvSpPr>
                <a:spLocks/>
              </p:cNvSpPr>
              <p:nvPr/>
            </p:nvSpPr>
            <p:spPr bwMode="auto">
              <a:xfrm>
                <a:off x="5667" y="2323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2 w 3"/>
                  <a:gd name="T3" fmla="*/ 0 h 1"/>
                  <a:gd name="T4" fmla="*/ 2 w 3"/>
                  <a:gd name="T5" fmla="*/ 0 h 1"/>
                  <a:gd name="T6" fmla="*/ 3 w 3"/>
                  <a:gd name="T7" fmla="*/ 0 h 1"/>
                  <a:gd name="T8" fmla="*/ 2 w 3"/>
                  <a:gd name="T9" fmla="*/ 1 h 1"/>
                  <a:gd name="T10" fmla="*/ 2 w 3"/>
                  <a:gd name="T11" fmla="*/ 1 h 1"/>
                  <a:gd name="T12" fmla="*/ 0 w 3"/>
                  <a:gd name="T13" fmla="*/ 1 h 1"/>
                  <a:gd name="T14" fmla="*/ 0 w 3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2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33" name="Freeform 434"/>
              <p:cNvSpPr>
                <a:spLocks/>
              </p:cNvSpPr>
              <p:nvPr/>
            </p:nvSpPr>
            <p:spPr bwMode="auto">
              <a:xfrm>
                <a:off x="5666" y="2282"/>
                <a:ext cx="3" cy="2"/>
              </a:xfrm>
              <a:custGeom>
                <a:avLst/>
                <a:gdLst>
                  <a:gd name="T0" fmla="*/ 1 w 3"/>
                  <a:gd name="T1" fmla="*/ 0 h 2"/>
                  <a:gd name="T2" fmla="*/ 3 w 3"/>
                  <a:gd name="T3" fmla="*/ 0 h 2"/>
                  <a:gd name="T4" fmla="*/ 3 w 3"/>
                  <a:gd name="T5" fmla="*/ 0 h 2"/>
                  <a:gd name="T6" fmla="*/ 1 w 3"/>
                  <a:gd name="T7" fmla="*/ 2 h 2"/>
                  <a:gd name="T8" fmla="*/ 0 w 3"/>
                  <a:gd name="T9" fmla="*/ 0 h 2"/>
                  <a:gd name="T10" fmla="*/ 0 w 3"/>
                  <a:gd name="T11" fmla="*/ 0 h 2"/>
                  <a:gd name="T12" fmla="*/ 1 w 3"/>
                  <a:gd name="T13" fmla="*/ 0 h 2"/>
                  <a:gd name="T14" fmla="*/ 1 w 3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2">
                    <a:moveTo>
                      <a:pt x="1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34" name="Freeform 435"/>
              <p:cNvSpPr>
                <a:spLocks/>
              </p:cNvSpPr>
              <p:nvPr/>
            </p:nvSpPr>
            <p:spPr bwMode="auto">
              <a:xfrm>
                <a:off x="5666" y="2324"/>
                <a:ext cx="3" cy="2"/>
              </a:xfrm>
              <a:custGeom>
                <a:avLst/>
                <a:gdLst>
                  <a:gd name="T0" fmla="*/ 1 w 3"/>
                  <a:gd name="T1" fmla="*/ 0 h 2"/>
                  <a:gd name="T2" fmla="*/ 1 w 3"/>
                  <a:gd name="T3" fmla="*/ 0 h 2"/>
                  <a:gd name="T4" fmla="*/ 3 w 3"/>
                  <a:gd name="T5" fmla="*/ 0 h 2"/>
                  <a:gd name="T6" fmla="*/ 1 w 3"/>
                  <a:gd name="T7" fmla="*/ 2 h 2"/>
                  <a:gd name="T8" fmla="*/ 0 w 3"/>
                  <a:gd name="T9" fmla="*/ 0 h 2"/>
                  <a:gd name="T10" fmla="*/ 1 w 3"/>
                  <a:gd name="T11" fmla="*/ 0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2">
                    <a:moveTo>
                      <a:pt x="1" y="0"/>
                    </a:moveTo>
                    <a:lnTo>
                      <a:pt x="1" y="0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35" name="Freeform 436"/>
              <p:cNvSpPr>
                <a:spLocks/>
              </p:cNvSpPr>
              <p:nvPr/>
            </p:nvSpPr>
            <p:spPr bwMode="auto">
              <a:xfrm>
                <a:off x="5663" y="2284"/>
                <a:ext cx="6" cy="5"/>
              </a:xfrm>
              <a:custGeom>
                <a:avLst/>
                <a:gdLst>
                  <a:gd name="T0" fmla="*/ 1 w 6"/>
                  <a:gd name="T1" fmla="*/ 5 h 5"/>
                  <a:gd name="T2" fmla="*/ 0 w 6"/>
                  <a:gd name="T3" fmla="*/ 4 h 5"/>
                  <a:gd name="T4" fmla="*/ 0 w 6"/>
                  <a:gd name="T5" fmla="*/ 4 h 5"/>
                  <a:gd name="T6" fmla="*/ 4 w 6"/>
                  <a:gd name="T7" fmla="*/ 0 h 5"/>
                  <a:gd name="T8" fmla="*/ 6 w 6"/>
                  <a:gd name="T9" fmla="*/ 1 h 5"/>
                  <a:gd name="T10" fmla="*/ 3 w 6"/>
                  <a:gd name="T11" fmla="*/ 2 h 5"/>
                  <a:gd name="T12" fmla="*/ 3 w 6"/>
                  <a:gd name="T13" fmla="*/ 2 h 5"/>
                  <a:gd name="T14" fmla="*/ 1 w 6"/>
                  <a:gd name="T15" fmla="*/ 5 h 5"/>
                  <a:gd name="T16" fmla="*/ 1 w 6"/>
                  <a:gd name="T17" fmla="*/ 5 h 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" h="5">
                    <a:moveTo>
                      <a:pt x="1" y="5"/>
                    </a:moveTo>
                    <a:lnTo>
                      <a:pt x="0" y="4"/>
                    </a:lnTo>
                    <a:lnTo>
                      <a:pt x="4" y="0"/>
                    </a:lnTo>
                    <a:lnTo>
                      <a:pt x="6" y="1"/>
                    </a:lnTo>
                    <a:lnTo>
                      <a:pt x="3" y="2"/>
                    </a:lnTo>
                    <a:lnTo>
                      <a:pt x="1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36" name="Freeform 437"/>
              <p:cNvSpPr>
                <a:spLocks/>
              </p:cNvSpPr>
              <p:nvPr/>
            </p:nvSpPr>
            <p:spPr bwMode="auto">
              <a:xfrm>
                <a:off x="5663" y="2319"/>
                <a:ext cx="6" cy="5"/>
              </a:xfrm>
              <a:custGeom>
                <a:avLst/>
                <a:gdLst>
                  <a:gd name="T0" fmla="*/ 6 w 6"/>
                  <a:gd name="T1" fmla="*/ 4 h 5"/>
                  <a:gd name="T2" fmla="*/ 4 w 6"/>
                  <a:gd name="T3" fmla="*/ 5 h 5"/>
                  <a:gd name="T4" fmla="*/ 4 w 6"/>
                  <a:gd name="T5" fmla="*/ 5 h 5"/>
                  <a:gd name="T6" fmla="*/ 0 w 6"/>
                  <a:gd name="T7" fmla="*/ 1 h 5"/>
                  <a:gd name="T8" fmla="*/ 1 w 6"/>
                  <a:gd name="T9" fmla="*/ 0 h 5"/>
                  <a:gd name="T10" fmla="*/ 1 w 6"/>
                  <a:gd name="T11" fmla="*/ 0 h 5"/>
                  <a:gd name="T12" fmla="*/ 6 w 6"/>
                  <a:gd name="T13" fmla="*/ 4 h 5"/>
                  <a:gd name="T14" fmla="*/ 6 w 6"/>
                  <a:gd name="T15" fmla="*/ 4 h 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" h="5">
                    <a:moveTo>
                      <a:pt x="6" y="4"/>
                    </a:moveTo>
                    <a:lnTo>
                      <a:pt x="4" y="5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37" name="Freeform 438"/>
              <p:cNvSpPr>
                <a:spLocks/>
              </p:cNvSpPr>
              <p:nvPr/>
            </p:nvSpPr>
            <p:spPr bwMode="auto">
              <a:xfrm>
                <a:off x="5662" y="2282"/>
                <a:ext cx="5" cy="6"/>
              </a:xfrm>
              <a:custGeom>
                <a:avLst/>
                <a:gdLst>
                  <a:gd name="T0" fmla="*/ 0 w 5"/>
                  <a:gd name="T1" fmla="*/ 4 h 6"/>
                  <a:gd name="T2" fmla="*/ 0 w 5"/>
                  <a:gd name="T3" fmla="*/ 4 h 6"/>
                  <a:gd name="T4" fmla="*/ 4 w 5"/>
                  <a:gd name="T5" fmla="*/ 0 h 6"/>
                  <a:gd name="T6" fmla="*/ 5 w 5"/>
                  <a:gd name="T7" fmla="*/ 2 h 6"/>
                  <a:gd name="T8" fmla="*/ 5 w 5"/>
                  <a:gd name="T9" fmla="*/ 2 h 6"/>
                  <a:gd name="T10" fmla="*/ 1 w 5"/>
                  <a:gd name="T11" fmla="*/ 6 h 6"/>
                  <a:gd name="T12" fmla="*/ 0 w 5"/>
                  <a:gd name="T13" fmla="*/ 4 h 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" h="6">
                    <a:moveTo>
                      <a:pt x="0" y="4"/>
                    </a:moveTo>
                    <a:lnTo>
                      <a:pt x="0" y="4"/>
                    </a:lnTo>
                    <a:lnTo>
                      <a:pt x="4" y="0"/>
                    </a:lnTo>
                    <a:lnTo>
                      <a:pt x="5" y="2"/>
                    </a:lnTo>
                    <a:lnTo>
                      <a:pt x="1" y="6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38" name="Freeform 439"/>
              <p:cNvSpPr>
                <a:spLocks/>
              </p:cNvSpPr>
              <p:nvPr/>
            </p:nvSpPr>
            <p:spPr bwMode="auto">
              <a:xfrm>
                <a:off x="5662" y="2320"/>
                <a:ext cx="5" cy="4"/>
              </a:xfrm>
              <a:custGeom>
                <a:avLst/>
                <a:gdLst>
                  <a:gd name="T0" fmla="*/ 1 w 5"/>
                  <a:gd name="T1" fmla="*/ 0 h 4"/>
                  <a:gd name="T2" fmla="*/ 1 w 5"/>
                  <a:gd name="T3" fmla="*/ 0 h 4"/>
                  <a:gd name="T4" fmla="*/ 5 w 5"/>
                  <a:gd name="T5" fmla="*/ 4 h 4"/>
                  <a:gd name="T6" fmla="*/ 4 w 5"/>
                  <a:gd name="T7" fmla="*/ 4 h 4"/>
                  <a:gd name="T8" fmla="*/ 2 w 5"/>
                  <a:gd name="T9" fmla="*/ 3 h 4"/>
                  <a:gd name="T10" fmla="*/ 2 w 5"/>
                  <a:gd name="T11" fmla="*/ 3 h 4"/>
                  <a:gd name="T12" fmla="*/ 0 w 5"/>
                  <a:gd name="T13" fmla="*/ 0 h 4"/>
                  <a:gd name="T14" fmla="*/ 1 w 5"/>
                  <a:gd name="T15" fmla="*/ 0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" h="4">
                    <a:moveTo>
                      <a:pt x="1" y="0"/>
                    </a:moveTo>
                    <a:lnTo>
                      <a:pt x="1" y="0"/>
                    </a:lnTo>
                    <a:lnTo>
                      <a:pt x="5" y="4"/>
                    </a:lnTo>
                    <a:lnTo>
                      <a:pt x="4" y="4"/>
                    </a:lnTo>
                    <a:lnTo>
                      <a:pt x="2" y="3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39" name="Freeform 440"/>
              <p:cNvSpPr>
                <a:spLocks/>
              </p:cNvSpPr>
              <p:nvPr/>
            </p:nvSpPr>
            <p:spPr bwMode="auto">
              <a:xfrm>
                <a:off x="5662" y="2288"/>
                <a:ext cx="2" cy="3"/>
              </a:xfrm>
              <a:custGeom>
                <a:avLst/>
                <a:gdLst>
                  <a:gd name="T0" fmla="*/ 0 w 2"/>
                  <a:gd name="T1" fmla="*/ 1 h 3"/>
                  <a:gd name="T2" fmla="*/ 0 w 2"/>
                  <a:gd name="T3" fmla="*/ 1 h 3"/>
                  <a:gd name="T4" fmla="*/ 1 w 2"/>
                  <a:gd name="T5" fmla="*/ 0 h 3"/>
                  <a:gd name="T6" fmla="*/ 2 w 2"/>
                  <a:gd name="T7" fmla="*/ 1 h 3"/>
                  <a:gd name="T8" fmla="*/ 2 w 2"/>
                  <a:gd name="T9" fmla="*/ 1 h 3"/>
                  <a:gd name="T10" fmla="*/ 1 w 2"/>
                  <a:gd name="T11" fmla="*/ 3 h 3"/>
                  <a:gd name="T12" fmla="*/ 0 w 2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0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2" y="1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40" name="Freeform 441"/>
              <p:cNvSpPr>
                <a:spLocks/>
              </p:cNvSpPr>
              <p:nvPr/>
            </p:nvSpPr>
            <p:spPr bwMode="auto">
              <a:xfrm>
                <a:off x="5662" y="2317"/>
                <a:ext cx="2" cy="3"/>
              </a:xfrm>
              <a:custGeom>
                <a:avLst/>
                <a:gdLst>
                  <a:gd name="T0" fmla="*/ 1 w 2"/>
                  <a:gd name="T1" fmla="*/ 3 h 3"/>
                  <a:gd name="T2" fmla="*/ 1 w 2"/>
                  <a:gd name="T3" fmla="*/ 3 h 3"/>
                  <a:gd name="T4" fmla="*/ 0 w 2"/>
                  <a:gd name="T5" fmla="*/ 2 h 3"/>
                  <a:gd name="T6" fmla="*/ 1 w 2"/>
                  <a:gd name="T7" fmla="*/ 0 h 3"/>
                  <a:gd name="T8" fmla="*/ 1 w 2"/>
                  <a:gd name="T9" fmla="*/ 0 h 3"/>
                  <a:gd name="T10" fmla="*/ 2 w 2"/>
                  <a:gd name="T11" fmla="*/ 2 h 3"/>
                  <a:gd name="T12" fmla="*/ 1 w 2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2" y="2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41" name="Freeform 442"/>
              <p:cNvSpPr>
                <a:spLocks/>
              </p:cNvSpPr>
              <p:nvPr/>
            </p:nvSpPr>
            <p:spPr bwMode="auto">
              <a:xfrm>
                <a:off x="5662" y="2316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0 w 1"/>
                  <a:gd name="T3" fmla="*/ 3 h 3"/>
                  <a:gd name="T4" fmla="*/ 0 w 1"/>
                  <a:gd name="T5" fmla="*/ 3 h 3"/>
                  <a:gd name="T6" fmla="*/ 0 w 1"/>
                  <a:gd name="T7" fmla="*/ 1 h 3"/>
                  <a:gd name="T8" fmla="*/ 1 w 1"/>
                  <a:gd name="T9" fmla="*/ 0 h 3"/>
                  <a:gd name="T10" fmla="*/ 1 w 1"/>
                  <a:gd name="T11" fmla="*/ 0 h 3"/>
                  <a:gd name="T12" fmla="*/ 1 w 1"/>
                  <a:gd name="T13" fmla="*/ 1 h 3"/>
                  <a:gd name="T14" fmla="*/ 1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1" y="1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42" name="Freeform 443"/>
              <p:cNvSpPr>
                <a:spLocks/>
              </p:cNvSpPr>
              <p:nvPr/>
            </p:nvSpPr>
            <p:spPr bwMode="auto">
              <a:xfrm>
                <a:off x="5662" y="2333"/>
                <a:ext cx="15" cy="7"/>
              </a:xfrm>
              <a:custGeom>
                <a:avLst/>
                <a:gdLst>
                  <a:gd name="T0" fmla="*/ 1 w 15"/>
                  <a:gd name="T1" fmla="*/ 0 h 7"/>
                  <a:gd name="T2" fmla="*/ 1 w 15"/>
                  <a:gd name="T3" fmla="*/ 0 h 7"/>
                  <a:gd name="T4" fmla="*/ 8 w 15"/>
                  <a:gd name="T5" fmla="*/ 4 h 7"/>
                  <a:gd name="T6" fmla="*/ 15 w 15"/>
                  <a:gd name="T7" fmla="*/ 5 h 7"/>
                  <a:gd name="T8" fmla="*/ 15 w 15"/>
                  <a:gd name="T9" fmla="*/ 7 h 7"/>
                  <a:gd name="T10" fmla="*/ 15 w 15"/>
                  <a:gd name="T11" fmla="*/ 7 h 7"/>
                  <a:gd name="T12" fmla="*/ 7 w 15"/>
                  <a:gd name="T13" fmla="*/ 5 h 7"/>
                  <a:gd name="T14" fmla="*/ 0 w 15"/>
                  <a:gd name="T15" fmla="*/ 1 h 7"/>
                  <a:gd name="T16" fmla="*/ 1 w 15"/>
                  <a:gd name="T17" fmla="*/ 0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5" h="7">
                    <a:moveTo>
                      <a:pt x="1" y="0"/>
                    </a:moveTo>
                    <a:lnTo>
                      <a:pt x="1" y="0"/>
                    </a:lnTo>
                    <a:lnTo>
                      <a:pt x="8" y="4"/>
                    </a:lnTo>
                    <a:lnTo>
                      <a:pt x="15" y="5"/>
                    </a:lnTo>
                    <a:lnTo>
                      <a:pt x="15" y="7"/>
                    </a:lnTo>
                    <a:lnTo>
                      <a:pt x="7" y="5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43" name="Freeform 444"/>
              <p:cNvSpPr>
                <a:spLocks/>
              </p:cNvSpPr>
              <p:nvPr/>
            </p:nvSpPr>
            <p:spPr bwMode="auto">
              <a:xfrm>
                <a:off x="5660" y="2334"/>
                <a:ext cx="17" cy="7"/>
              </a:xfrm>
              <a:custGeom>
                <a:avLst/>
                <a:gdLst>
                  <a:gd name="T0" fmla="*/ 2 w 17"/>
                  <a:gd name="T1" fmla="*/ 0 h 7"/>
                  <a:gd name="T2" fmla="*/ 2 w 17"/>
                  <a:gd name="T3" fmla="*/ 0 h 7"/>
                  <a:gd name="T4" fmla="*/ 9 w 17"/>
                  <a:gd name="T5" fmla="*/ 4 h 7"/>
                  <a:gd name="T6" fmla="*/ 17 w 17"/>
                  <a:gd name="T7" fmla="*/ 6 h 7"/>
                  <a:gd name="T8" fmla="*/ 17 w 17"/>
                  <a:gd name="T9" fmla="*/ 7 h 7"/>
                  <a:gd name="T10" fmla="*/ 0 w 17"/>
                  <a:gd name="T11" fmla="*/ 0 h 7"/>
                  <a:gd name="T12" fmla="*/ 2 w 17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7" h="7">
                    <a:moveTo>
                      <a:pt x="2" y="0"/>
                    </a:moveTo>
                    <a:lnTo>
                      <a:pt x="2" y="0"/>
                    </a:lnTo>
                    <a:lnTo>
                      <a:pt x="9" y="4"/>
                    </a:lnTo>
                    <a:lnTo>
                      <a:pt x="17" y="6"/>
                    </a:lnTo>
                    <a:lnTo>
                      <a:pt x="17" y="7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44" name="Freeform 445"/>
              <p:cNvSpPr>
                <a:spLocks/>
              </p:cNvSpPr>
              <p:nvPr/>
            </p:nvSpPr>
            <p:spPr bwMode="auto">
              <a:xfrm>
                <a:off x="5659" y="2291"/>
                <a:ext cx="4" cy="7"/>
              </a:xfrm>
              <a:custGeom>
                <a:avLst/>
                <a:gdLst>
                  <a:gd name="T0" fmla="*/ 4 w 4"/>
                  <a:gd name="T1" fmla="*/ 1 h 7"/>
                  <a:gd name="T2" fmla="*/ 4 w 4"/>
                  <a:gd name="T3" fmla="*/ 1 h 7"/>
                  <a:gd name="T4" fmla="*/ 1 w 4"/>
                  <a:gd name="T5" fmla="*/ 7 h 7"/>
                  <a:gd name="T6" fmla="*/ 0 w 4"/>
                  <a:gd name="T7" fmla="*/ 7 h 7"/>
                  <a:gd name="T8" fmla="*/ 0 w 4"/>
                  <a:gd name="T9" fmla="*/ 7 h 7"/>
                  <a:gd name="T10" fmla="*/ 3 w 4"/>
                  <a:gd name="T11" fmla="*/ 0 h 7"/>
                  <a:gd name="T12" fmla="*/ 4 w 4"/>
                  <a:gd name="T13" fmla="*/ 1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" h="7">
                    <a:moveTo>
                      <a:pt x="4" y="1"/>
                    </a:moveTo>
                    <a:lnTo>
                      <a:pt x="4" y="1"/>
                    </a:lnTo>
                    <a:lnTo>
                      <a:pt x="1" y="7"/>
                    </a:lnTo>
                    <a:lnTo>
                      <a:pt x="0" y="7"/>
                    </a:lnTo>
                    <a:lnTo>
                      <a:pt x="3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45" name="Freeform 446"/>
              <p:cNvSpPr>
                <a:spLocks/>
              </p:cNvSpPr>
              <p:nvPr/>
            </p:nvSpPr>
            <p:spPr bwMode="auto">
              <a:xfrm>
                <a:off x="5660" y="2274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3 w 3"/>
                  <a:gd name="T3" fmla="*/ 1 h 3"/>
                  <a:gd name="T4" fmla="*/ 2 w 3"/>
                  <a:gd name="T5" fmla="*/ 3 h 3"/>
                  <a:gd name="T6" fmla="*/ 0 w 3"/>
                  <a:gd name="T7" fmla="*/ 1 h 3"/>
                  <a:gd name="T8" fmla="*/ 0 w 3"/>
                  <a:gd name="T9" fmla="*/ 1 h 3"/>
                  <a:gd name="T10" fmla="*/ 2 w 3"/>
                  <a:gd name="T11" fmla="*/ 0 h 3"/>
                  <a:gd name="T12" fmla="*/ 3 w 3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3" y="1"/>
                    </a:move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46" name="Freeform 447"/>
              <p:cNvSpPr>
                <a:spLocks/>
              </p:cNvSpPr>
              <p:nvPr/>
            </p:nvSpPr>
            <p:spPr bwMode="auto">
              <a:xfrm>
                <a:off x="5662" y="2286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2 h 3"/>
                  <a:gd name="T4" fmla="*/ 0 w 1"/>
                  <a:gd name="T5" fmla="*/ 3 h 3"/>
                  <a:gd name="T6" fmla="*/ 0 w 1"/>
                  <a:gd name="T7" fmla="*/ 2 h 3"/>
                  <a:gd name="T8" fmla="*/ 0 w 1"/>
                  <a:gd name="T9" fmla="*/ 2 h 3"/>
                  <a:gd name="T10" fmla="*/ 0 w 1"/>
                  <a:gd name="T11" fmla="*/ 0 h 3"/>
                  <a:gd name="T12" fmla="*/ 1 w 1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3">
                    <a:moveTo>
                      <a:pt x="1" y="2"/>
                    </a:moveTo>
                    <a:lnTo>
                      <a:pt x="1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47" name="Freeform 448"/>
              <p:cNvSpPr>
                <a:spLocks/>
              </p:cNvSpPr>
              <p:nvPr/>
            </p:nvSpPr>
            <p:spPr bwMode="auto">
              <a:xfrm>
                <a:off x="5662" y="2289"/>
                <a:ext cx="1" cy="3"/>
              </a:xfrm>
              <a:custGeom>
                <a:avLst/>
                <a:gdLst>
                  <a:gd name="T0" fmla="*/ 0 w 1"/>
                  <a:gd name="T1" fmla="*/ 0 h 3"/>
                  <a:gd name="T2" fmla="*/ 1 w 1"/>
                  <a:gd name="T3" fmla="*/ 2 h 3"/>
                  <a:gd name="T4" fmla="*/ 1 w 1"/>
                  <a:gd name="T5" fmla="*/ 2 h 3"/>
                  <a:gd name="T6" fmla="*/ 1 w 1"/>
                  <a:gd name="T7" fmla="*/ 3 h 3"/>
                  <a:gd name="T8" fmla="*/ 0 w 1"/>
                  <a:gd name="T9" fmla="*/ 2 h 3"/>
                  <a:gd name="T10" fmla="*/ 0 w 1"/>
                  <a:gd name="T11" fmla="*/ 2 h 3"/>
                  <a:gd name="T12" fmla="*/ 0 w 1"/>
                  <a:gd name="T13" fmla="*/ 0 h 3"/>
                  <a:gd name="T14" fmla="*/ 0 w 1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0"/>
                    </a:moveTo>
                    <a:lnTo>
                      <a:pt x="1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48" name="Freeform 449"/>
              <p:cNvSpPr>
                <a:spLocks/>
              </p:cNvSpPr>
              <p:nvPr/>
            </p:nvSpPr>
            <p:spPr bwMode="auto">
              <a:xfrm>
                <a:off x="5662" y="2319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1 h 1"/>
                  <a:gd name="T14" fmla="*/ 1 w 1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49" name="Freeform 450"/>
              <p:cNvSpPr>
                <a:spLocks/>
              </p:cNvSpPr>
              <p:nvPr/>
            </p:nvSpPr>
            <p:spPr bwMode="auto">
              <a:xfrm>
                <a:off x="5660" y="2267"/>
                <a:ext cx="17" cy="7"/>
              </a:xfrm>
              <a:custGeom>
                <a:avLst/>
                <a:gdLst>
                  <a:gd name="T0" fmla="*/ 0 w 17"/>
                  <a:gd name="T1" fmla="*/ 5 h 7"/>
                  <a:gd name="T2" fmla="*/ 0 w 17"/>
                  <a:gd name="T3" fmla="*/ 5 h 7"/>
                  <a:gd name="T4" fmla="*/ 9 w 17"/>
                  <a:gd name="T5" fmla="*/ 1 h 7"/>
                  <a:gd name="T6" fmla="*/ 17 w 17"/>
                  <a:gd name="T7" fmla="*/ 0 h 7"/>
                  <a:gd name="T8" fmla="*/ 17 w 17"/>
                  <a:gd name="T9" fmla="*/ 1 h 7"/>
                  <a:gd name="T10" fmla="*/ 17 w 17"/>
                  <a:gd name="T11" fmla="*/ 1 h 7"/>
                  <a:gd name="T12" fmla="*/ 9 w 17"/>
                  <a:gd name="T13" fmla="*/ 3 h 7"/>
                  <a:gd name="T14" fmla="*/ 2 w 17"/>
                  <a:gd name="T15" fmla="*/ 7 h 7"/>
                  <a:gd name="T16" fmla="*/ 0 w 17"/>
                  <a:gd name="T17" fmla="*/ 5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7" h="7">
                    <a:moveTo>
                      <a:pt x="0" y="5"/>
                    </a:moveTo>
                    <a:lnTo>
                      <a:pt x="0" y="5"/>
                    </a:lnTo>
                    <a:lnTo>
                      <a:pt x="9" y="1"/>
                    </a:lnTo>
                    <a:lnTo>
                      <a:pt x="17" y="0"/>
                    </a:lnTo>
                    <a:lnTo>
                      <a:pt x="17" y="1"/>
                    </a:lnTo>
                    <a:lnTo>
                      <a:pt x="9" y="3"/>
                    </a:lnTo>
                    <a:lnTo>
                      <a:pt x="2" y="7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50" name="Freeform 451"/>
              <p:cNvSpPr>
                <a:spLocks/>
              </p:cNvSpPr>
              <p:nvPr/>
            </p:nvSpPr>
            <p:spPr bwMode="auto">
              <a:xfrm>
                <a:off x="5660" y="2331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3 w 3"/>
                  <a:gd name="T5" fmla="*/ 2 h 3"/>
                  <a:gd name="T6" fmla="*/ 2 w 3"/>
                  <a:gd name="T7" fmla="*/ 3 h 3"/>
                  <a:gd name="T8" fmla="*/ 2 w 3"/>
                  <a:gd name="T9" fmla="*/ 3 h 3"/>
                  <a:gd name="T10" fmla="*/ 0 w 3"/>
                  <a:gd name="T11" fmla="*/ 2 h 3"/>
                  <a:gd name="T12" fmla="*/ 2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51" name="Freeform 452"/>
              <p:cNvSpPr>
                <a:spLocks/>
              </p:cNvSpPr>
              <p:nvPr/>
            </p:nvSpPr>
            <p:spPr bwMode="auto">
              <a:xfrm>
                <a:off x="5656" y="2289"/>
                <a:ext cx="6" cy="9"/>
              </a:xfrm>
              <a:custGeom>
                <a:avLst/>
                <a:gdLst>
                  <a:gd name="T0" fmla="*/ 0 w 6"/>
                  <a:gd name="T1" fmla="*/ 9 h 9"/>
                  <a:gd name="T2" fmla="*/ 0 w 6"/>
                  <a:gd name="T3" fmla="*/ 9 h 9"/>
                  <a:gd name="T4" fmla="*/ 4 w 6"/>
                  <a:gd name="T5" fmla="*/ 0 h 9"/>
                  <a:gd name="T6" fmla="*/ 6 w 6"/>
                  <a:gd name="T7" fmla="*/ 2 h 9"/>
                  <a:gd name="T8" fmla="*/ 6 w 6"/>
                  <a:gd name="T9" fmla="*/ 2 h 9"/>
                  <a:gd name="T10" fmla="*/ 3 w 6"/>
                  <a:gd name="T11" fmla="*/ 9 h 9"/>
                  <a:gd name="T12" fmla="*/ 0 w 6"/>
                  <a:gd name="T13" fmla="*/ 9 h 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9">
                    <a:moveTo>
                      <a:pt x="0" y="9"/>
                    </a:moveTo>
                    <a:lnTo>
                      <a:pt x="0" y="9"/>
                    </a:lnTo>
                    <a:lnTo>
                      <a:pt x="4" y="0"/>
                    </a:lnTo>
                    <a:lnTo>
                      <a:pt x="6" y="2"/>
                    </a:lnTo>
                    <a:lnTo>
                      <a:pt x="3" y="9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52" name="Freeform 453"/>
              <p:cNvSpPr>
                <a:spLocks/>
              </p:cNvSpPr>
              <p:nvPr/>
            </p:nvSpPr>
            <p:spPr bwMode="auto">
              <a:xfrm>
                <a:off x="5660" y="2272"/>
                <a:ext cx="2" cy="3"/>
              </a:xfrm>
              <a:custGeom>
                <a:avLst/>
                <a:gdLst>
                  <a:gd name="T0" fmla="*/ 0 w 2"/>
                  <a:gd name="T1" fmla="*/ 2 h 3"/>
                  <a:gd name="T2" fmla="*/ 0 w 2"/>
                  <a:gd name="T3" fmla="*/ 2 h 3"/>
                  <a:gd name="T4" fmla="*/ 0 w 2"/>
                  <a:gd name="T5" fmla="*/ 0 h 3"/>
                  <a:gd name="T6" fmla="*/ 2 w 2"/>
                  <a:gd name="T7" fmla="*/ 2 h 3"/>
                  <a:gd name="T8" fmla="*/ 2 w 2"/>
                  <a:gd name="T9" fmla="*/ 2 h 3"/>
                  <a:gd name="T10" fmla="*/ 0 w 2"/>
                  <a:gd name="T11" fmla="*/ 3 h 3"/>
                  <a:gd name="T12" fmla="*/ 0 w 2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53" name="Freeform 454"/>
              <p:cNvSpPr>
                <a:spLocks/>
              </p:cNvSpPr>
              <p:nvPr/>
            </p:nvSpPr>
            <p:spPr bwMode="auto">
              <a:xfrm>
                <a:off x="5660" y="2317"/>
                <a:ext cx="2" cy="3"/>
              </a:xfrm>
              <a:custGeom>
                <a:avLst/>
                <a:gdLst>
                  <a:gd name="T0" fmla="*/ 2 w 2"/>
                  <a:gd name="T1" fmla="*/ 2 h 3"/>
                  <a:gd name="T2" fmla="*/ 2 w 2"/>
                  <a:gd name="T3" fmla="*/ 3 h 3"/>
                  <a:gd name="T4" fmla="*/ 2 w 2"/>
                  <a:gd name="T5" fmla="*/ 3 h 3"/>
                  <a:gd name="T6" fmla="*/ 0 w 2"/>
                  <a:gd name="T7" fmla="*/ 2 h 3"/>
                  <a:gd name="T8" fmla="*/ 2 w 2"/>
                  <a:gd name="T9" fmla="*/ 0 h 3"/>
                  <a:gd name="T10" fmla="*/ 2 w 2"/>
                  <a:gd name="T11" fmla="*/ 0 h 3"/>
                  <a:gd name="T12" fmla="*/ 2 w 2"/>
                  <a:gd name="T13" fmla="*/ 2 h 3"/>
                  <a:gd name="T14" fmla="*/ 2 w 2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2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54" name="Freeform 455"/>
              <p:cNvSpPr>
                <a:spLocks/>
              </p:cNvSpPr>
              <p:nvPr/>
            </p:nvSpPr>
            <p:spPr bwMode="auto">
              <a:xfrm>
                <a:off x="5659" y="2275"/>
                <a:ext cx="3" cy="2"/>
              </a:xfrm>
              <a:custGeom>
                <a:avLst/>
                <a:gdLst>
                  <a:gd name="T0" fmla="*/ 0 w 3"/>
                  <a:gd name="T1" fmla="*/ 0 h 2"/>
                  <a:gd name="T2" fmla="*/ 0 w 3"/>
                  <a:gd name="T3" fmla="*/ 0 h 2"/>
                  <a:gd name="T4" fmla="*/ 1 w 3"/>
                  <a:gd name="T5" fmla="*/ 0 h 2"/>
                  <a:gd name="T6" fmla="*/ 3 w 3"/>
                  <a:gd name="T7" fmla="*/ 2 h 2"/>
                  <a:gd name="T8" fmla="*/ 3 w 3"/>
                  <a:gd name="T9" fmla="*/ 2 h 2"/>
                  <a:gd name="T10" fmla="*/ 1 w 3"/>
                  <a:gd name="T11" fmla="*/ 2 h 2"/>
                  <a:gd name="T12" fmla="*/ 0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3" y="2"/>
                    </a:lnTo>
                    <a:lnTo>
                      <a:pt x="1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55" name="Freeform 456"/>
              <p:cNvSpPr>
                <a:spLocks/>
              </p:cNvSpPr>
              <p:nvPr/>
            </p:nvSpPr>
            <p:spPr bwMode="auto">
              <a:xfrm>
                <a:off x="5660" y="2288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1 h 3"/>
                  <a:gd name="T4" fmla="*/ 2 w 2"/>
                  <a:gd name="T5" fmla="*/ 1 h 3"/>
                  <a:gd name="T6" fmla="*/ 2 w 2"/>
                  <a:gd name="T7" fmla="*/ 3 h 3"/>
                  <a:gd name="T8" fmla="*/ 0 w 2"/>
                  <a:gd name="T9" fmla="*/ 1 h 3"/>
                  <a:gd name="T10" fmla="*/ 0 w 2"/>
                  <a:gd name="T11" fmla="*/ 1 h 3"/>
                  <a:gd name="T12" fmla="*/ 2 w 2"/>
                  <a:gd name="T13" fmla="*/ 0 h 3"/>
                  <a:gd name="T14" fmla="*/ 2 w 2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2" y="0"/>
                    </a:moveTo>
                    <a:lnTo>
                      <a:pt x="2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56" name="Freeform 457"/>
              <p:cNvSpPr>
                <a:spLocks/>
              </p:cNvSpPr>
              <p:nvPr/>
            </p:nvSpPr>
            <p:spPr bwMode="auto">
              <a:xfrm>
                <a:off x="5659" y="2333"/>
                <a:ext cx="3" cy="1"/>
              </a:xfrm>
              <a:custGeom>
                <a:avLst/>
                <a:gdLst>
                  <a:gd name="T0" fmla="*/ 1 w 3"/>
                  <a:gd name="T1" fmla="*/ 1 h 1"/>
                  <a:gd name="T2" fmla="*/ 1 w 3"/>
                  <a:gd name="T3" fmla="*/ 1 h 1"/>
                  <a:gd name="T4" fmla="*/ 0 w 3"/>
                  <a:gd name="T5" fmla="*/ 1 h 1"/>
                  <a:gd name="T6" fmla="*/ 1 w 3"/>
                  <a:gd name="T7" fmla="*/ 0 h 1"/>
                  <a:gd name="T8" fmla="*/ 1 w 3"/>
                  <a:gd name="T9" fmla="*/ 0 h 1"/>
                  <a:gd name="T10" fmla="*/ 3 w 3"/>
                  <a:gd name="T11" fmla="*/ 1 h 1"/>
                  <a:gd name="T12" fmla="*/ 1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57" name="Freeform 458"/>
              <p:cNvSpPr>
                <a:spLocks/>
              </p:cNvSpPr>
              <p:nvPr/>
            </p:nvSpPr>
            <p:spPr bwMode="auto">
              <a:xfrm>
                <a:off x="5659" y="2330"/>
                <a:ext cx="3" cy="3"/>
              </a:xfrm>
              <a:custGeom>
                <a:avLst/>
                <a:gdLst>
                  <a:gd name="T0" fmla="*/ 1 w 3"/>
                  <a:gd name="T1" fmla="*/ 3 h 3"/>
                  <a:gd name="T2" fmla="*/ 1 w 3"/>
                  <a:gd name="T3" fmla="*/ 3 h 3"/>
                  <a:gd name="T4" fmla="*/ 0 w 3"/>
                  <a:gd name="T5" fmla="*/ 1 h 3"/>
                  <a:gd name="T6" fmla="*/ 1 w 3"/>
                  <a:gd name="T7" fmla="*/ 0 h 3"/>
                  <a:gd name="T8" fmla="*/ 1 w 3"/>
                  <a:gd name="T9" fmla="*/ 0 h 3"/>
                  <a:gd name="T10" fmla="*/ 3 w 3"/>
                  <a:gd name="T11" fmla="*/ 1 h 3"/>
                  <a:gd name="T12" fmla="*/ 1 w 3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58" name="Freeform 459"/>
              <p:cNvSpPr>
                <a:spLocks/>
              </p:cNvSpPr>
              <p:nvPr/>
            </p:nvSpPr>
            <p:spPr bwMode="auto">
              <a:xfrm>
                <a:off x="5659" y="2309"/>
                <a:ext cx="4" cy="8"/>
              </a:xfrm>
              <a:custGeom>
                <a:avLst/>
                <a:gdLst>
                  <a:gd name="T0" fmla="*/ 3 w 4"/>
                  <a:gd name="T1" fmla="*/ 8 h 8"/>
                  <a:gd name="T2" fmla="*/ 3 w 4"/>
                  <a:gd name="T3" fmla="*/ 8 h 8"/>
                  <a:gd name="T4" fmla="*/ 0 w 4"/>
                  <a:gd name="T5" fmla="*/ 0 h 8"/>
                  <a:gd name="T6" fmla="*/ 1 w 4"/>
                  <a:gd name="T7" fmla="*/ 0 h 8"/>
                  <a:gd name="T8" fmla="*/ 1 w 4"/>
                  <a:gd name="T9" fmla="*/ 0 h 8"/>
                  <a:gd name="T10" fmla="*/ 4 w 4"/>
                  <a:gd name="T11" fmla="*/ 7 h 8"/>
                  <a:gd name="T12" fmla="*/ 3 w 4"/>
                  <a:gd name="T13" fmla="*/ 8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" h="8">
                    <a:moveTo>
                      <a:pt x="3" y="8"/>
                    </a:moveTo>
                    <a:lnTo>
                      <a:pt x="3" y="8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4" y="7"/>
                    </a:lnTo>
                    <a:lnTo>
                      <a:pt x="3" y="8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59" name="Freeform 460"/>
              <p:cNvSpPr>
                <a:spLocks/>
              </p:cNvSpPr>
              <p:nvPr/>
            </p:nvSpPr>
            <p:spPr bwMode="auto">
              <a:xfrm>
                <a:off x="5659" y="2274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1 w 1"/>
                  <a:gd name="T5" fmla="*/ 0 h 1"/>
                  <a:gd name="T6" fmla="*/ 1 w 1"/>
                  <a:gd name="T7" fmla="*/ 1 h 1"/>
                  <a:gd name="T8" fmla="*/ 1 w 1"/>
                  <a:gd name="T9" fmla="*/ 1 h 1"/>
                  <a:gd name="T10" fmla="*/ 0 w 1"/>
                  <a:gd name="T11" fmla="*/ 1 h 1"/>
                  <a:gd name="T12" fmla="*/ 0 w 1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60" name="Freeform 461"/>
              <p:cNvSpPr>
                <a:spLocks/>
              </p:cNvSpPr>
              <p:nvPr/>
            </p:nvSpPr>
            <p:spPr bwMode="auto">
              <a:xfrm>
                <a:off x="5657" y="2331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2 w 3"/>
                  <a:gd name="T3" fmla="*/ 0 h 3"/>
                  <a:gd name="T4" fmla="*/ 2 w 3"/>
                  <a:gd name="T5" fmla="*/ 0 h 3"/>
                  <a:gd name="T6" fmla="*/ 3 w 3"/>
                  <a:gd name="T7" fmla="*/ 2 h 3"/>
                  <a:gd name="T8" fmla="*/ 2 w 3"/>
                  <a:gd name="T9" fmla="*/ 3 h 3"/>
                  <a:gd name="T10" fmla="*/ 2 w 3"/>
                  <a:gd name="T11" fmla="*/ 3 h 3"/>
                  <a:gd name="T12" fmla="*/ 0 w 3"/>
                  <a:gd name="T13" fmla="*/ 2 h 3"/>
                  <a:gd name="T14" fmla="*/ 0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61" name="Freeform 462"/>
              <p:cNvSpPr>
                <a:spLocks/>
              </p:cNvSpPr>
              <p:nvPr/>
            </p:nvSpPr>
            <p:spPr bwMode="auto">
              <a:xfrm>
                <a:off x="5657" y="2298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2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3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62" name="Freeform 463"/>
              <p:cNvSpPr>
                <a:spLocks/>
              </p:cNvSpPr>
              <p:nvPr/>
            </p:nvSpPr>
            <p:spPr bwMode="auto">
              <a:xfrm>
                <a:off x="5657" y="2307"/>
                <a:ext cx="3" cy="2"/>
              </a:xfrm>
              <a:custGeom>
                <a:avLst/>
                <a:gdLst>
                  <a:gd name="T0" fmla="*/ 2 w 3"/>
                  <a:gd name="T1" fmla="*/ 2 h 2"/>
                  <a:gd name="T2" fmla="*/ 2 w 3"/>
                  <a:gd name="T3" fmla="*/ 2 h 2"/>
                  <a:gd name="T4" fmla="*/ 0 w 3"/>
                  <a:gd name="T5" fmla="*/ 0 h 2"/>
                  <a:gd name="T6" fmla="*/ 3 w 3"/>
                  <a:gd name="T7" fmla="*/ 0 h 2"/>
                  <a:gd name="T8" fmla="*/ 3 w 3"/>
                  <a:gd name="T9" fmla="*/ 0 h 2"/>
                  <a:gd name="T10" fmla="*/ 3 w 3"/>
                  <a:gd name="T11" fmla="*/ 2 h 2"/>
                  <a:gd name="T12" fmla="*/ 2 w 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2" y="2"/>
                    </a:moveTo>
                    <a:lnTo>
                      <a:pt x="2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63" name="Freeform 464"/>
              <p:cNvSpPr>
                <a:spLocks/>
              </p:cNvSpPr>
              <p:nvPr/>
            </p:nvSpPr>
            <p:spPr bwMode="auto">
              <a:xfrm>
                <a:off x="5656" y="2309"/>
                <a:ext cx="6" cy="10"/>
              </a:xfrm>
              <a:custGeom>
                <a:avLst/>
                <a:gdLst>
                  <a:gd name="T0" fmla="*/ 4 w 6"/>
                  <a:gd name="T1" fmla="*/ 10 h 10"/>
                  <a:gd name="T2" fmla="*/ 4 w 6"/>
                  <a:gd name="T3" fmla="*/ 10 h 10"/>
                  <a:gd name="T4" fmla="*/ 0 w 6"/>
                  <a:gd name="T5" fmla="*/ 0 h 10"/>
                  <a:gd name="T6" fmla="*/ 3 w 6"/>
                  <a:gd name="T7" fmla="*/ 0 h 10"/>
                  <a:gd name="T8" fmla="*/ 3 w 6"/>
                  <a:gd name="T9" fmla="*/ 0 h 10"/>
                  <a:gd name="T10" fmla="*/ 6 w 6"/>
                  <a:gd name="T11" fmla="*/ 8 h 10"/>
                  <a:gd name="T12" fmla="*/ 4 w 6"/>
                  <a:gd name="T13" fmla="*/ 10 h 1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0">
                    <a:moveTo>
                      <a:pt x="4" y="10"/>
                    </a:moveTo>
                    <a:lnTo>
                      <a:pt x="4" y="10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6" y="8"/>
                    </a:lnTo>
                    <a:lnTo>
                      <a:pt x="4" y="1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64" name="Freeform 465"/>
              <p:cNvSpPr>
                <a:spLocks/>
              </p:cNvSpPr>
              <p:nvPr/>
            </p:nvSpPr>
            <p:spPr bwMode="auto">
              <a:xfrm>
                <a:off x="5657" y="2299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2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65" name="Freeform 466"/>
              <p:cNvSpPr>
                <a:spLocks/>
              </p:cNvSpPr>
              <p:nvPr/>
            </p:nvSpPr>
            <p:spPr bwMode="auto">
              <a:xfrm>
                <a:off x="5656" y="2298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1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66" name="Freeform 467"/>
              <p:cNvSpPr>
                <a:spLocks/>
              </p:cNvSpPr>
              <p:nvPr/>
            </p:nvSpPr>
            <p:spPr bwMode="auto">
              <a:xfrm>
                <a:off x="5657" y="2306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2 w 3"/>
                  <a:gd name="T7" fmla="*/ 0 h 1"/>
                  <a:gd name="T8" fmla="*/ 2 w 3"/>
                  <a:gd name="T9" fmla="*/ 0 h 1"/>
                  <a:gd name="T10" fmla="*/ 3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67" name="Freeform 468"/>
              <p:cNvSpPr>
                <a:spLocks/>
              </p:cNvSpPr>
              <p:nvPr/>
            </p:nvSpPr>
            <p:spPr bwMode="auto">
              <a:xfrm>
                <a:off x="5657" y="2300"/>
                <a:ext cx="2" cy="6"/>
              </a:xfrm>
              <a:custGeom>
                <a:avLst/>
                <a:gdLst>
                  <a:gd name="T0" fmla="*/ 0 w 2"/>
                  <a:gd name="T1" fmla="*/ 3 h 6"/>
                  <a:gd name="T2" fmla="*/ 0 w 2"/>
                  <a:gd name="T3" fmla="*/ 3 h 6"/>
                  <a:gd name="T4" fmla="*/ 0 w 2"/>
                  <a:gd name="T5" fmla="*/ 0 h 6"/>
                  <a:gd name="T6" fmla="*/ 2 w 2"/>
                  <a:gd name="T7" fmla="*/ 0 h 6"/>
                  <a:gd name="T8" fmla="*/ 2 w 2"/>
                  <a:gd name="T9" fmla="*/ 0 h 6"/>
                  <a:gd name="T10" fmla="*/ 2 w 2"/>
                  <a:gd name="T11" fmla="*/ 3 h 6"/>
                  <a:gd name="T12" fmla="*/ 2 w 2"/>
                  <a:gd name="T13" fmla="*/ 3 h 6"/>
                  <a:gd name="T14" fmla="*/ 2 w 2"/>
                  <a:gd name="T15" fmla="*/ 6 h 6"/>
                  <a:gd name="T16" fmla="*/ 0 w 2"/>
                  <a:gd name="T17" fmla="*/ 6 h 6"/>
                  <a:gd name="T18" fmla="*/ 0 w 2"/>
                  <a:gd name="T19" fmla="*/ 6 h 6"/>
                  <a:gd name="T20" fmla="*/ 0 w 2"/>
                  <a:gd name="T21" fmla="*/ 3 h 6"/>
                  <a:gd name="T22" fmla="*/ 0 w 2"/>
                  <a:gd name="T23" fmla="*/ 3 h 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" h="6">
                    <a:moveTo>
                      <a:pt x="0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3"/>
                    </a:lnTo>
                    <a:lnTo>
                      <a:pt x="2" y="6"/>
                    </a:lnTo>
                    <a:lnTo>
                      <a:pt x="0" y="6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68" name="Freeform 469"/>
              <p:cNvSpPr>
                <a:spLocks/>
              </p:cNvSpPr>
              <p:nvPr/>
            </p:nvSpPr>
            <p:spPr bwMode="auto">
              <a:xfrm>
                <a:off x="5656" y="2299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0 h 1"/>
                  <a:gd name="T6" fmla="*/ 1 w 1"/>
                  <a:gd name="T7" fmla="*/ 0 h 1"/>
                  <a:gd name="T8" fmla="*/ 1 w 1"/>
                  <a:gd name="T9" fmla="*/ 0 h 1"/>
                  <a:gd name="T10" fmla="*/ 1 w 1"/>
                  <a:gd name="T11" fmla="*/ 1 h 1"/>
                  <a:gd name="T12" fmla="*/ 0 w 1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69" name="Freeform 470"/>
              <p:cNvSpPr>
                <a:spLocks/>
              </p:cNvSpPr>
              <p:nvPr/>
            </p:nvSpPr>
            <p:spPr bwMode="auto">
              <a:xfrm>
                <a:off x="5655" y="2279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2 h 3"/>
                  <a:gd name="T4" fmla="*/ 1 w 1"/>
                  <a:gd name="T5" fmla="*/ 2 h 3"/>
                  <a:gd name="T6" fmla="*/ 1 w 1"/>
                  <a:gd name="T7" fmla="*/ 3 h 3"/>
                  <a:gd name="T8" fmla="*/ 0 w 1"/>
                  <a:gd name="T9" fmla="*/ 2 h 3"/>
                  <a:gd name="T10" fmla="*/ 0 w 1"/>
                  <a:gd name="T11" fmla="*/ 2 h 3"/>
                  <a:gd name="T12" fmla="*/ 1 w 1"/>
                  <a:gd name="T13" fmla="*/ 0 h 3"/>
                  <a:gd name="T14" fmla="*/ 1 w 1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lnTo>
                      <a:pt x="1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70" name="Freeform 471"/>
              <p:cNvSpPr>
                <a:spLocks/>
              </p:cNvSpPr>
              <p:nvPr/>
            </p:nvSpPr>
            <p:spPr bwMode="auto">
              <a:xfrm>
                <a:off x="5656" y="2307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2 h 2"/>
                  <a:gd name="T4" fmla="*/ 0 w 3"/>
                  <a:gd name="T5" fmla="*/ 0 h 2"/>
                  <a:gd name="T6" fmla="*/ 1 w 3"/>
                  <a:gd name="T7" fmla="*/ 0 h 2"/>
                  <a:gd name="T8" fmla="*/ 1 w 3"/>
                  <a:gd name="T9" fmla="*/ 0 h 2"/>
                  <a:gd name="T10" fmla="*/ 3 w 3"/>
                  <a:gd name="T11" fmla="*/ 2 h 2"/>
                  <a:gd name="T12" fmla="*/ 0 w 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71" name="Freeform 472"/>
              <p:cNvSpPr>
                <a:spLocks/>
              </p:cNvSpPr>
              <p:nvPr/>
            </p:nvSpPr>
            <p:spPr bwMode="auto">
              <a:xfrm>
                <a:off x="5656" y="230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72" name="Freeform 473"/>
              <p:cNvSpPr>
                <a:spLocks/>
              </p:cNvSpPr>
              <p:nvPr/>
            </p:nvSpPr>
            <p:spPr bwMode="auto">
              <a:xfrm>
                <a:off x="5656" y="2300"/>
                <a:ext cx="1" cy="6"/>
              </a:xfrm>
              <a:custGeom>
                <a:avLst/>
                <a:gdLst>
                  <a:gd name="T0" fmla="*/ 0 w 1"/>
                  <a:gd name="T1" fmla="*/ 6 h 6"/>
                  <a:gd name="T2" fmla="*/ 0 w 1"/>
                  <a:gd name="T3" fmla="*/ 6 h 6"/>
                  <a:gd name="T4" fmla="*/ 0 w 1"/>
                  <a:gd name="T5" fmla="*/ 3 h 6"/>
                  <a:gd name="T6" fmla="*/ 0 w 1"/>
                  <a:gd name="T7" fmla="*/ 3 h 6"/>
                  <a:gd name="T8" fmla="*/ 0 w 1"/>
                  <a:gd name="T9" fmla="*/ 0 h 6"/>
                  <a:gd name="T10" fmla="*/ 1 w 1"/>
                  <a:gd name="T11" fmla="*/ 0 h 6"/>
                  <a:gd name="T12" fmla="*/ 1 w 1"/>
                  <a:gd name="T13" fmla="*/ 0 h 6"/>
                  <a:gd name="T14" fmla="*/ 1 w 1"/>
                  <a:gd name="T15" fmla="*/ 3 h 6"/>
                  <a:gd name="T16" fmla="*/ 1 w 1"/>
                  <a:gd name="T17" fmla="*/ 3 h 6"/>
                  <a:gd name="T18" fmla="*/ 1 w 1"/>
                  <a:gd name="T19" fmla="*/ 6 h 6"/>
                  <a:gd name="T20" fmla="*/ 0 w 1"/>
                  <a:gd name="T21" fmla="*/ 6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" h="6">
                    <a:moveTo>
                      <a:pt x="0" y="6"/>
                    </a:move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1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73" name="Freeform 474"/>
              <p:cNvSpPr>
                <a:spLocks/>
              </p:cNvSpPr>
              <p:nvPr/>
            </p:nvSpPr>
            <p:spPr bwMode="auto">
              <a:xfrm>
                <a:off x="5653" y="2281"/>
                <a:ext cx="3" cy="3"/>
              </a:xfrm>
              <a:custGeom>
                <a:avLst/>
                <a:gdLst>
                  <a:gd name="T0" fmla="*/ 0 w 3"/>
                  <a:gd name="T1" fmla="*/ 1 h 3"/>
                  <a:gd name="T2" fmla="*/ 0 w 3"/>
                  <a:gd name="T3" fmla="*/ 1 h 3"/>
                  <a:gd name="T4" fmla="*/ 2 w 3"/>
                  <a:gd name="T5" fmla="*/ 0 h 3"/>
                  <a:gd name="T6" fmla="*/ 3 w 3"/>
                  <a:gd name="T7" fmla="*/ 1 h 3"/>
                  <a:gd name="T8" fmla="*/ 3 w 3"/>
                  <a:gd name="T9" fmla="*/ 1 h 3"/>
                  <a:gd name="T10" fmla="*/ 2 w 3"/>
                  <a:gd name="T11" fmla="*/ 3 h 3"/>
                  <a:gd name="T12" fmla="*/ 0 w 3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74" name="Freeform 475"/>
              <p:cNvSpPr>
                <a:spLocks/>
              </p:cNvSpPr>
              <p:nvPr/>
            </p:nvSpPr>
            <p:spPr bwMode="auto">
              <a:xfrm>
                <a:off x="5655" y="232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75" name="Freeform 476"/>
              <p:cNvSpPr>
                <a:spLocks/>
              </p:cNvSpPr>
              <p:nvPr/>
            </p:nvSpPr>
            <p:spPr bwMode="auto">
              <a:xfrm>
                <a:off x="5653" y="2278"/>
                <a:ext cx="3" cy="3"/>
              </a:xfrm>
              <a:custGeom>
                <a:avLst/>
                <a:gdLst>
                  <a:gd name="T0" fmla="*/ 2 w 3"/>
                  <a:gd name="T1" fmla="*/ 3 h 3"/>
                  <a:gd name="T2" fmla="*/ 0 w 3"/>
                  <a:gd name="T3" fmla="*/ 1 h 3"/>
                  <a:gd name="T4" fmla="*/ 0 w 3"/>
                  <a:gd name="T5" fmla="*/ 1 h 3"/>
                  <a:gd name="T6" fmla="*/ 2 w 3"/>
                  <a:gd name="T7" fmla="*/ 0 h 3"/>
                  <a:gd name="T8" fmla="*/ 3 w 3"/>
                  <a:gd name="T9" fmla="*/ 1 h 3"/>
                  <a:gd name="T10" fmla="*/ 3 w 3"/>
                  <a:gd name="T11" fmla="*/ 1 h 3"/>
                  <a:gd name="T12" fmla="*/ 2 w 3"/>
                  <a:gd name="T13" fmla="*/ 3 h 3"/>
                  <a:gd name="T14" fmla="*/ 2 w 3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2" y="3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76" name="Freeform 477"/>
              <p:cNvSpPr>
                <a:spLocks/>
              </p:cNvSpPr>
              <p:nvPr/>
            </p:nvSpPr>
            <p:spPr bwMode="auto">
              <a:xfrm>
                <a:off x="5649" y="2270"/>
                <a:ext cx="11" cy="9"/>
              </a:xfrm>
              <a:custGeom>
                <a:avLst/>
                <a:gdLst>
                  <a:gd name="T0" fmla="*/ 4 w 11"/>
                  <a:gd name="T1" fmla="*/ 9 h 9"/>
                  <a:gd name="T2" fmla="*/ 0 w 11"/>
                  <a:gd name="T3" fmla="*/ 5 h 9"/>
                  <a:gd name="T4" fmla="*/ 6 w 11"/>
                  <a:gd name="T5" fmla="*/ 0 h 9"/>
                  <a:gd name="T6" fmla="*/ 11 w 11"/>
                  <a:gd name="T7" fmla="*/ 4 h 9"/>
                  <a:gd name="T8" fmla="*/ 11 w 11"/>
                  <a:gd name="T9" fmla="*/ 4 h 9"/>
                  <a:gd name="T10" fmla="*/ 10 w 11"/>
                  <a:gd name="T11" fmla="*/ 5 h 9"/>
                  <a:gd name="T12" fmla="*/ 6 w 11"/>
                  <a:gd name="T13" fmla="*/ 1 h 9"/>
                  <a:gd name="T14" fmla="*/ 1 w 11"/>
                  <a:gd name="T15" fmla="*/ 5 h 9"/>
                  <a:gd name="T16" fmla="*/ 6 w 11"/>
                  <a:gd name="T17" fmla="*/ 8 h 9"/>
                  <a:gd name="T18" fmla="*/ 6 w 11"/>
                  <a:gd name="T19" fmla="*/ 8 h 9"/>
                  <a:gd name="T20" fmla="*/ 4 w 11"/>
                  <a:gd name="T21" fmla="*/ 9 h 9"/>
                  <a:gd name="T22" fmla="*/ 4 w 11"/>
                  <a:gd name="T23" fmla="*/ 9 h 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1" h="9">
                    <a:moveTo>
                      <a:pt x="4" y="9"/>
                    </a:moveTo>
                    <a:lnTo>
                      <a:pt x="0" y="5"/>
                    </a:lnTo>
                    <a:lnTo>
                      <a:pt x="6" y="0"/>
                    </a:lnTo>
                    <a:lnTo>
                      <a:pt x="11" y="4"/>
                    </a:lnTo>
                    <a:lnTo>
                      <a:pt x="10" y="5"/>
                    </a:lnTo>
                    <a:lnTo>
                      <a:pt x="6" y="1"/>
                    </a:lnTo>
                    <a:lnTo>
                      <a:pt x="1" y="5"/>
                    </a:lnTo>
                    <a:lnTo>
                      <a:pt x="6" y="8"/>
                    </a:lnTo>
                    <a:lnTo>
                      <a:pt x="4" y="9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77" name="Freeform 478"/>
              <p:cNvSpPr>
                <a:spLocks/>
              </p:cNvSpPr>
              <p:nvPr/>
            </p:nvSpPr>
            <p:spPr bwMode="auto">
              <a:xfrm>
                <a:off x="5648" y="2282"/>
                <a:ext cx="7" cy="16"/>
              </a:xfrm>
              <a:custGeom>
                <a:avLst/>
                <a:gdLst>
                  <a:gd name="T0" fmla="*/ 0 w 7"/>
                  <a:gd name="T1" fmla="*/ 16 h 16"/>
                  <a:gd name="T2" fmla="*/ 0 w 7"/>
                  <a:gd name="T3" fmla="*/ 16 h 16"/>
                  <a:gd name="T4" fmla="*/ 1 w 7"/>
                  <a:gd name="T5" fmla="*/ 7 h 16"/>
                  <a:gd name="T6" fmla="*/ 5 w 7"/>
                  <a:gd name="T7" fmla="*/ 0 h 16"/>
                  <a:gd name="T8" fmla="*/ 7 w 7"/>
                  <a:gd name="T9" fmla="*/ 2 h 16"/>
                  <a:gd name="T10" fmla="*/ 7 w 7"/>
                  <a:gd name="T11" fmla="*/ 2 h 16"/>
                  <a:gd name="T12" fmla="*/ 2 w 7"/>
                  <a:gd name="T13" fmla="*/ 9 h 16"/>
                  <a:gd name="T14" fmla="*/ 1 w 7"/>
                  <a:gd name="T15" fmla="*/ 16 h 16"/>
                  <a:gd name="T16" fmla="*/ 0 w 7"/>
                  <a:gd name="T17" fmla="*/ 16 h 1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" h="16">
                    <a:moveTo>
                      <a:pt x="0" y="16"/>
                    </a:moveTo>
                    <a:lnTo>
                      <a:pt x="0" y="16"/>
                    </a:lnTo>
                    <a:lnTo>
                      <a:pt x="1" y="7"/>
                    </a:lnTo>
                    <a:lnTo>
                      <a:pt x="5" y="0"/>
                    </a:lnTo>
                    <a:lnTo>
                      <a:pt x="7" y="2"/>
                    </a:lnTo>
                    <a:lnTo>
                      <a:pt x="2" y="9"/>
                    </a:lnTo>
                    <a:lnTo>
                      <a:pt x="1" y="16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78" name="Freeform 479"/>
              <p:cNvSpPr>
                <a:spLocks/>
              </p:cNvSpPr>
              <p:nvPr/>
            </p:nvSpPr>
            <p:spPr bwMode="auto">
              <a:xfrm>
                <a:off x="5653" y="2324"/>
                <a:ext cx="2" cy="2"/>
              </a:xfrm>
              <a:custGeom>
                <a:avLst/>
                <a:gdLst>
                  <a:gd name="T0" fmla="*/ 0 w 2"/>
                  <a:gd name="T1" fmla="*/ 0 h 2"/>
                  <a:gd name="T2" fmla="*/ 2 w 2"/>
                  <a:gd name="T3" fmla="*/ 0 h 2"/>
                  <a:gd name="T4" fmla="*/ 2 w 2"/>
                  <a:gd name="T5" fmla="*/ 0 h 2"/>
                  <a:gd name="T6" fmla="*/ 2 w 2"/>
                  <a:gd name="T7" fmla="*/ 2 h 2"/>
                  <a:gd name="T8" fmla="*/ 2 w 2"/>
                  <a:gd name="T9" fmla="*/ 2 h 2"/>
                  <a:gd name="T10" fmla="*/ 2 w 2"/>
                  <a:gd name="T11" fmla="*/ 2 h 2"/>
                  <a:gd name="T12" fmla="*/ 0 w 2"/>
                  <a:gd name="T13" fmla="*/ 0 h 2"/>
                  <a:gd name="T14" fmla="*/ 0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79" name="Freeform 480"/>
              <p:cNvSpPr>
                <a:spLocks/>
              </p:cNvSpPr>
              <p:nvPr/>
            </p:nvSpPr>
            <p:spPr bwMode="auto">
              <a:xfrm>
                <a:off x="5653" y="2326"/>
                <a:ext cx="2" cy="3"/>
              </a:xfrm>
              <a:custGeom>
                <a:avLst/>
                <a:gdLst>
                  <a:gd name="T0" fmla="*/ 0 w 2"/>
                  <a:gd name="T1" fmla="*/ 1 h 3"/>
                  <a:gd name="T2" fmla="*/ 2 w 2"/>
                  <a:gd name="T3" fmla="*/ 0 h 3"/>
                  <a:gd name="T4" fmla="*/ 2 w 2"/>
                  <a:gd name="T5" fmla="*/ 0 h 3"/>
                  <a:gd name="T6" fmla="*/ 2 w 2"/>
                  <a:gd name="T7" fmla="*/ 1 h 3"/>
                  <a:gd name="T8" fmla="*/ 2 w 2"/>
                  <a:gd name="T9" fmla="*/ 3 h 3"/>
                  <a:gd name="T10" fmla="*/ 2 w 2"/>
                  <a:gd name="T11" fmla="*/ 3 h 3"/>
                  <a:gd name="T12" fmla="*/ 0 w 2"/>
                  <a:gd name="T13" fmla="*/ 1 h 3"/>
                  <a:gd name="T14" fmla="*/ 0 w 2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0" y="1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2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80" name="Freeform 481"/>
              <p:cNvSpPr>
                <a:spLocks/>
              </p:cNvSpPr>
              <p:nvPr/>
            </p:nvSpPr>
            <p:spPr bwMode="auto">
              <a:xfrm>
                <a:off x="5652" y="2324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1 w 3"/>
                  <a:gd name="T3" fmla="*/ 0 h 3"/>
                  <a:gd name="T4" fmla="*/ 1 w 3"/>
                  <a:gd name="T5" fmla="*/ 0 h 3"/>
                  <a:gd name="T6" fmla="*/ 3 w 3"/>
                  <a:gd name="T7" fmla="*/ 2 h 3"/>
                  <a:gd name="T8" fmla="*/ 1 w 3"/>
                  <a:gd name="T9" fmla="*/ 3 h 3"/>
                  <a:gd name="T10" fmla="*/ 1 w 3"/>
                  <a:gd name="T11" fmla="*/ 3 h 3"/>
                  <a:gd name="T12" fmla="*/ 0 w 3"/>
                  <a:gd name="T13" fmla="*/ 2 h 3"/>
                  <a:gd name="T14" fmla="*/ 0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81" name="Freeform 482"/>
              <p:cNvSpPr>
                <a:spLocks/>
              </p:cNvSpPr>
              <p:nvPr/>
            </p:nvSpPr>
            <p:spPr bwMode="auto">
              <a:xfrm>
                <a:off x="5652" y="2279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0 w 3"/>
                  <a:gd name="T3" fmla="*/ 2 h 3"/>
                  <a:gd name="T4" fmla="*/ 1 w 3"/>
                  <a:gd name="T5" fmla="*/ 0 h 3"/>
                  <a:gd name="T6" fmla="*/ 3 w 3"/>
                  <a:gd name="T7" fmla="*/ 2 h 3"/>
                  <a:gd name="T8" fmla="*/ 3 w 3"/>
                  <a:gd name="T9" fmla="*/ 2 h 3"/>
                  <a:gd name="T10" fmla="*/ 1 w 3"/>
                  <a:gd name="T11" fmla="*/ 3 h 3"/>
                  <a:gd name="T12" fmla="*/ 0 w 3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lnTo>
                      <a:pt x="0" y="2"/>
                    </a:ln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82" name="Freeform 483"/>
              <p:cNvSpPr>
                <a:spLocks/>
              </p:cNvSpPr>
              <p:nvPr/>
            </p:nvSpPr>
            <p:spPr bwMode="auto">
              <a:xfrm>
                <a:off x="5645" y="2281"/>
                <a:ext cx="8" cy="17"/>
              </a:xfrm>
              <a:custGeom>
                <a:avLst/>
                <a:gdLst>
                  <a:gd name="T0" fmla="*/ 0 w 8"/>
                  <a:gd name="T1" fmla="*/ 17 h 17"/>
                  <a:gd name="T2" fmla="*/ 0 w 8"/>
                  <a:gd name="T3" fmla="*/ 17 h 17"/>
                  <a:gd name="T4" fmla="*/ 3 w 8"/>
                  <a:gd name="T5" fmla="*/ 8 h 17"/>
                  <a:gd name="T6" fmla="*/ 7 w 8"/>
                  <a:gd name="T7" fmla="*/ 0 h 17"/>
                  <a:gd name="T8" fmla="*/ 8 w 8"/>
                  <a:gd name="T9" fmla="*/ 1 h 17"/>
                  <a:gd name="T10" fmla="*/ 8 w 8"/>
                  <a:gd name="T11" fmla="*/ 1 h 17"/>
                  <a:gd name="T12" fmla="*/ 4 w 8"/>
                  <a:gd name="T13" fmla="*/ 8 h 17"/>
                  <a:gd name="T14" fmla="*/ 3 w 8"/>
                  <a:gd name="T15" fmla="*/ 17 h 17"/>
                  <a:gd name="T16" fmla="*/ 0 w 8"/>
                  <a:gd name="T17" fmla="*/ 17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17">
                    <a:moveTo>
                      <a:pt x="0" y="17"/>
                    </a:moveTo>
                    <a:lnTo>
                      <a:pt x="0" y="17"/>
                    </a:lnTo>
                    <a:lnTo>
                      <a:pt x="3" y="8"/>
                    </a:lnTo>
                    <a:lnTo>
                      <a:pt x="7" y="0"/>
                    </a:lnTo>
                    <a:lnTo>
                      <a:pt x="8" y="1"/>
                    </a:lnTo>
                    <a:lnTo>
                      <a:pt x="4" y="8"/>
                    </a:lnTo>
                    <a:lnTo>
                      <a:pt x="3" y="17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83" name="Freeform 484"/>
              <p:cNvSpPr>
                <a:spLocks/>
              </p:cNvSpPr>
              <p:nvPr/>
            </p:nvSpPr>
            <p:spPr bwMode="auto">
              <a:xfrm>
                <a:off x="5649" y="2327"/>
                <a:ext cx="10" cy="11"/>
              </a:xfrm>
              <a:custGeom>
                <a:avLst/>
                <a:gdLst>
                  <a:gd name="T0" fmla="*/ 0 w 10"/>
                  <a:gd name="T1" fmla="*/ 4 h 11"/>
                  <a:gd name="T2" fmla="*/ 4 w 10"/>
                  <a:gd name="T3" fmla="*/ 0 h 11"/>
                  <a:gd name="T4" fmla="*/ 4 w 10"/>
                  <a:gd name="T5" fmla="*/ 0 h 11"/>
                  <a:gd name="T6" fmla="*/ 6 w 10"/>
                  <a:gd name="T7" fmla="*/ 2 h 11"/>
                  <a:gd name="T8" fmla="*/ 1 w 10"/>
                  <a:gd name="T9" fmla="*/ 4 h 11"/>
                  <a:gd name="T10" fmla="*/ 6 w 10"/>
                  <a:gd name="T11" fmla="*/ 9 h 11"/>
                  <a:gd name="T12" fmla="*/ 8 w 10"/>
                  <a:gd name="T13" fmla="*/ 6 h 11"/>
                  <a:gd name="T14" fmla="*/ 8 w 10"/>
                  <a:gd name="T15" fmla="*/ 6 h 11"/>
                  <a:gd name="T16" fmla="*/ 10 w 10"/>
                  <a:gd name="T17" fmla="*/ 7 h 11"/>
                  <a:gd name="T18" fmla="*/ 7 w 10"/>
                  <a:gd name="T19" fmla="*/ 10 h 11"/>
                  <a:gd name="T20" fmla="*/ 6 w 10"/>
                  <a:gd name="T21" fmla="*/ 11 h 11"/>
                  <a:gd name="T22" fmla="*/ 0 w 10"/>
                  <a:gd name="T23" fmla="*/ 4 h 1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0" h="11">
                    <a:moveTo>
                      <a:pt x="0" y="4"/>
                    </a:moveTo>
                    <a:lnTo>
                      <a:pt x="4" y="0"/>
                    </a:lnTo>
                    <a:lnTo>
                      <a:pt x="6" y="2"/>
                    </a:lnTo>
                    <a:lnTo>
                      <a:pt x="1" y="4"/>
                    </a:lnTo>
                    <a:lnTo>
                      <a:pt x="6" y="9"/>
                    </a:lnTo>
                    <a:lnTo>
                      <a:pt x="8" y="6"/>
                    </a:lnTo>
                    <a:lnTo>
                      <a:pt x="10" y="7"/>
                    </a:lnTo>
                    <a:lnTo>
                      <a:pt x="7" y="10"/>
                    </a:lnTo>
                    <a:lnTo>
                      <a:pt x="6" y="11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84" name="Freeform 485"/>
              <p:cNvSpPr>
                <a:spLocks/>
              </p:cNvSpPr>
              <p:nvPr/>
            </p:nvSpPr>
            <p:spPr bwMode="auto">
              <a:xfrm>
                <a:off x="5646" y="2309"/>
                <a:ext cx="9" cy="15"/>
              </a:xfrm>
              <a:custGeom>
                <a:avLst/>
                <a:gdLst>
                  <a:gd name="T0" fmla="*/ 0 w 9"/>
                  <a:gd name="T1" fmla="*/ 0 h 15"/>
                  <a:gd name="T2" fmla="*/ 3 w 9"/>
                  <a:gd name="T3" fmla="*/ 0 h 15"/>
                  <a:gd name="T4" fmla="*/ 3 w 9"/>
                  <a:gd name="T5" fmla="*/ 0 h 15"/>
                  <a:gd name="T6" fmla="*/ 4 w 9"/>
                  <a:gd name="T7" fmla="*/ 8 h 15"/>
                  <a:gd name="T8" fmla="*/ 9 w 9"/>
                  <a:gd name="T9" fmla="*/ 15 h 15"/>
                  <a:gd name="T10" fmla="*/ 7 w 9"/>
                  <a:gd name="T11" fmla="*/ 15 h 15"/>
                  <a:gd name="T12" fmla="*/ 7 w 9"/>
                  <a:gd name="T13" fmla="*/ 15 h 15"/>
                  <a:gd name="T14" fmla="*/ 3 w 9"/>
                  <a:gd name="T15" fmla="*/ 8 h 15"/>
                  <a:gd name="T16" fmla="*/ 0 w 9"/>
                  <a:gd name="T17" fmla="*/ 0 h 15"/>
                  <a:gd name="T18" fmla="*/ 0 w 9"/>
                  <a:gd name="T19" fmla="*/ 0 h 1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9" h="15">
                    <a:moveTo>
                      <a:pt x="0" y="0"/>
                    </a:moveTo>
                    <a:lnTo>
                      <a:pt x="3" y="0"/>
                    </a:lnTo>
                    <a:lnTo>
                      <a:pt x="4" y="8"/>
                    </a:lnTo>
                    <a:lnTo>
                      <a:pt x="9" y="15"/>
                    </a:lnTo>
                    <a:lnTo>
                      <a:pt x="7" y="15"/>
                    </a:lnTo>
                    <a:lnTo>
                      <a:pt x="3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85" name="Freeform 486"/>
              <p:cNvSpPr>
                <a:spLocks/>
              </p:cNvSpPr>
              <p:nvPr/>
            </p:nvSpPr>
            <p:spPr bwMode="auto">
              <a:xfrm>
                <a:off x="5646" y="2267"/>
                <a:ext cx="14" cy="14"/>
              </a:xfrm>
              <a:custGeom>
                <a:avLst/>
                <a:gdLst>
                  <a:gd name="T0" fmla="*/ 0 w 14"/>
                  <a:gd name="T1" fmla="*/ 8 h 14"/>
                  <a:gd name="T2" fmla="*/ 9 w 14"/>
                  <a:gd name="T3" fmla="*/ 0 h 14"/>
                  <a:gd name="T4" fmla="*/ 14 w 14"/>
                  <a:gd name="T5" fmla="*/ 5 h 14"/>
                  <a:gd name="T6" fmla="*/ 14 w 14"/>
                  <a:gd name="T7" fmla="*/ 5 h 14"/>
                  <a:gd name="T8" fmla="*/ 14 w 14"/>
                  <a:gd name="T9" fmla="*/ 7 h 14"/>
                  <a:gd name="T10" fmla="*/ 9 w 14"/>
                  <a:gd name="T11" fmla="*/ 3 h 14"/>
                  <a:gd name="T12" fmla="*/ 3 w 14"/>
                  <a:gd name="T13" fmla="*/ 8 h 14"/>
                  <a:gd name="T14" fmla="*/ 7 w 14"/>
                  <a:gd name="T15" fmla="*/ 12 h 14"/>
                  <a:gd name="T16" fmla="*/ 7 w 14"/>
                  <a:gd name="T17" fmla="*/ 12 h 14"/>
                  <a:gd name="T18" fmla="*/ 6 w 14"/>
                  <a:gd name="T19" fmla="*/ 14 h 14"/>
                  <a:gd name="T20" fmla="*/ 0 w 14"/>
                  <a:gd name="T21" fmla="*/ 8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4" h="14">
                    <a:moveTo>
                      <a:pt x="0" y="8"/>
                    </a:moveTo>
                    <a:lnTo>
                      <a:pt x="9" y="0"/>
                    </a:lnTo>
                    <a:lnTo>
                      <a:pt x="14" y="5"/>
                    </a:lnTo>
                    <a:lnTo>
                      <a:pt x="14" y="7"/>
                    </a:lnTo>
                    <a:lnTo>
                      <a:pt x="9" y="3"/>
                    </a:lnTo>
                    <a:lnTo>
                      <a:pt x="3" y="8"/>
                    </a:lnTo>
                    <a:lnTo>
                      <a:pt x="7" y="12"/>
                    </a:lnTo>
                    <a:lnTo>
                      <a:pt x="6" y="14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86" name="Freeform 487"/>
              <p:cNvSpPr>
                <a:spLocks/>
              </p:cNvSpPr>
              <p:nvPr/>
            </p:nvSpPr>
            <p:spPr bwMode="auto">
              <a:xfrm>
                <a:off x="5646" y="2326"/>
                <a:ext cx="14" cy="14"/>
              </a:xfrm>
              <a:custGeom>
                <a:avLst/>
                <a:gdLst>
                  <a:gd name="T0" fmla="*/ 9 w 14"/>
                  <a:gd name="T1" fmla="*/ 14 h 14"/>
                  <a:gd name="T2" fmla="*/ 0 w 14"/>
                  <a:gd name="T3" fmla="*/ 5 h 14"/>
                  <a:gd name="T4" fmla="*/ 6 w 14"/>
                  <a:gd name="T5" fmla="*/ 0 h 14"/>
                  <a:gd name="T6" fmla="*/ 6 w 14"/>
                  <a:gd name="T7" fmla="*/ 0 h 14"/>
                  <a:gd name="T8" fmla="*/ 7 w 14"/>
                  <a:gd name="T9" fmla="*/ 1 h 14"/>
                  <a:gd name="T10" fmla="*/ 3 w 14"/>
                  <a:gd name="T11" fmla="*/ 5 h 14"/>
                  <a:gd name="T12" fmla="*/ 9 w 14"/>
                  <a:gd name="T13" fmla="*/ 12 h 14"/>
                  <a:gd name="T14" fmla="*/ 10 w 14"/>
                  <a:gd name="T15" fmla="*/ 11 h 14"/>
                  <a:gd name="T16" fmla="*/ 13 w 14"/>
                  <a:gd name="T17" fmla="*/ 8 h 14"/>
                  <a:gd name="T18" fmla="*/ 13 w 14"/>
                  <a:gd name="T19" fmla="*/ 8 h 14"/>
                  <a:gd name="T20" fmla="*/ 14 w 14"/>
                  <a:gd name="T21" fmla="*/ 8 h 14"/>
                  <a:gd name="T22" fmla="*/ 10 w 14"/>
                  <a:gd name="T23" fmla="*/ 14 h 14"/>
                  <a:gd name="T24" fmla="*/ 9 w 14"/>
                  <a:gd name="T25" fmla="*/ 14 h 1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4" h="14">
                    <a:moveTo>
                      <a:pt x="9" y="14"/>
                    </a:moveTo>
                    <a:lnTo>
                      <a:pt x="0" y="5"/>
                    </a:lnTo>
                    <a:lnTo>
                      <a:pt x="6" y="0"/>
                    </a:lnTo>
                    <a:lnTo>
                      <a:pt x="7" y="1"/>
                    </a:lnTo>
                    <a:lnTo>
                      <a:pt x="3" y="5"/>
                    </a:lnTo>
                    <a:lnTo>
                      <a:pt x="9" y="12"/>
                    </a:lnTo>
                    <a:lnTo>
                      <a:pt x="10" y="11"/>
                    </a:lnTo>
                    <a:lnTo>
                      <a:pt x="13" y="8"/>
                    </a:lnTo>
                    <a:lnTo>
                      <a:pt x="14" y="8"/>
                    </a:lnTo>
                    <a:lnTo>
                      <a:pt x="10" y="14"/>
                    </a:lnTo>
                    <a:lnTo>
                      <a:pt x="9" y="1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87" name="Freeform 488"/>
              <p:cNvSpPr>
                <a:spLocks/>
              </p:cNvSpPr>
              <p:nvPr/>
            </p:nvSpPr>
            <p:spPr bwMode="auto">
              <a:xfrm>
                <a:off x="5646" y="2298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0 w 3"/>
                  <a:gd name="T3" fmla="*/ 1 h 1"/>
                  <a:gd name="T4" fmla="*/ 0 w 3"/>
                  <a:gd name="T5" fmla="*/ 1 h 1"/>
                  <a:gd name="T6" fmla="*/ 2 w 3"/>
                  <a:gd name="T7" fmla="*/ 0 h 1"/>
                  <a:gd name="T8" fmla="*/ 3 w 3"/>
                  <a:gd name="T9" fmla="*/ 0 h 1"/>
                  <a:gd name="T10" fmla="*/ 3 w 3"/>
                  <a:gd name="T11" fmla="*/ 0 h 1"/>
                  <a:gd name="T12" fmla="*/ 3 w 3"/>
                  <a:gd name="T13" fmla="*/ 1 h 1"/>
                  <a:gd name="T14" fmla="*/ 3 w 3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1">
                    <a:moveTo>
                      <a:pt x="3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88" name="Freeform 489"/>
              <p:cNvSpPr>
                <a:spLocks/>
              </p:cNvSpPr>
              <p:nvPr/>
            </p:nvSpPr>
            <p:spPr bwMode="auto">
              <a:xfrm>
                <a:off x="5646" y="2299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2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89" name="Freeform 490"/>
              <p:cNvSpPr>
                <a:spLocks/>
              </p:cNvSpPr>
              <p:nvPr/>
            </p:nvSpPr>
            <p:spPr bwMode="auto">
              <a:xfrm>
                <a:off x="5646" y="2307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2 h 2"/>
                  <a:gd name="T4" fmla="*/ 0 w 3"/>
                  <a:gd name="T5" fmla="*/ 0 h 2"/>
                  <a:gd name="T6" fmla="*/ 2 w 3"/>
                  <a:gd name="T7" fmla="*/ 0 h 2"/>
                  <a:gd name="T8" fmla="*/ 2 w 3"/>
                  <a:gd name="T9" fmla="*/ 0 h 2"/>
                  <a:gd name="T10" fmla="*/ 3 w 3"/>
                  <a:gd name="T11" fmla="*/ 2 h 2"/>
                  <a:gd name="T12" fmla="*/ 0 w 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90" name="Freeform 491"/>
              <p:cNvSpPr>
                <a:spLocks/>
              </p:cNvSpPr>
              <p:nvPr/>
            </p:nvSpPr>
            <p:spPr bwMode="auto">
              <a:xfrm>
                <a:off x="5645" y="2298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1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91" name="Freeform 492"/>
              <p:cNvSpPr>
                <a:spLocks/>
              </p:cNvSpPr>
              <p:nvPr/>
            </p:nvSpPr>
            <p:spPr bwMode="auto">
              <a:xfrm>
                <a:off x="5645" y="2309"/>
                <a:ext cx="8" cy="17"/>
              </a:xfrm>
              <a:custGeom>
                <a:avLst/>
                <a:gdLst>
                  <a:gd name="T0" fmla="*/ 0 w 8"/>
                  <a:gd name="T1" fmla="*/ 0 h 17"/>
                  <a:gd name="T2" fmla="*/ 1 w 8"/>
                  <a:gd name="T3" fmla="*/ 0 h 17"/>
                  <a:gd name="T4" fmla="*/ 1 w 8"/>
                  <a:gd name="T5" fmla="*/ 0 h 17"/>
                  <a:gd name="T6" fmla="*/ 4 w 8"/>
                  <a:gd name="T7" fmla="*/ 8 h 17"/>
                  <a:gd name="T8" fmla="*/ 8 w 8"/>
                  <a:gd name="T9" fmla="*/ 15 h 17"/>
                  <a:gd name="T10" fmla="*/ 7 w 8"/>
                  <a:gd name="T11" fmla="*/ 17 h 17"/>
                  <a:gd name="T12" fmla="*/ 7 w 8"/>
                  <a:gd name="T13" fmla="*/ 17 h 17"/>
                  <a:gd name="T14" fmla="*/ 3 w 8"/>
                  <a:gd name="T15" fmla="*/ 10 h 17"/>
                  <a:gd name="T16" fmla="*/ 0 w 8"/>
                  <a:gd name="T17" fmla="*/ 0 h 17"/>
                  <a:gd name="T18" fmla="*/ 0 w 8"/>
                  <a:gd name="T19" fmla="*/ 0 h 1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8" h="17">
                    <a:moveTo>
                      <a:pt x="0" y="0"/>
                    </a:moveTo>
                    <a:lnTo>
                      <a:pt x="1" y="0"/>
                    </a:lnTo>
                    <a:lnTo>
                      <a:pt x="4" y="8"/>
                    </a:lnTo>
                    <a:lnTo>
                      <a:pt x="8" y="15"/>
                    </a:lnTo>
                    <a:lnTo>
                      <a:pt x="7" y="17"/>
                    </a:lnTo>
                    <a:lnTo>
                      <a:pt x="3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92" name="Freeform 493"/>
              <p:cNvSpPr>
                <a:spLocks/>
              </p:cNvSpPr>
              <p:nvPr/>
            </p:nvSpPr>
            <p:spPr bwMode="auto">
              <a:xfrm>
                <a:off x="5646" y="2306"/>
                <a:ext cx="2" cy="1"/>
              </a:xfrm>
              <a:custGeom>
                <a:avLst/>
                <a:gdLst>
                  <a:gd name="T0" fmla="*/ 0 w 2"/>
                  <a:gd name="T1" fmla="*/ 1 h 1"/>
                  <a:gd name="T2" fmla="*/ 0 w 2"/>
                  <a:gd name="T3" fmla="*/ 1 h 1"/>
                  <a:gd name="T4" fmla="*/ 0 w 2"/>
                  <a:gd name="T5" fmla="*/ 0 h 1"/>
                  <a:gd name="T6" fmla="*/ 2 w 2"/>
                  <a:gd name="T7" fmla="*/ 0 h 1"/>
                  <a:gd name="T8" fmla="*/ 2 w 2"/>
                  <a:gd name="T9" fmla="*/ 0 h 1"/>
                  <a:gd name="T10" fmla="*/ 2 w 2"/>
                  <a:gd name="T11" fmla="*/ 1 h 1"/>
                  <a:gd name="T12" fmla="*/ 0 w 2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93" name="Freeform 494"/>
              <p:cNvSpPr>
                <a:spLocks/>
              </p:cNvSpPr>
              <p:nvPr/>
            </p:nvSpPr>
            <p:spPr bwMode="auto">
              <a:xfrm>
                <a:off x="5645" y="2307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1 w 1"/>
                  <a:gd name="T3" fmla="*/ 0 h 2"/>
                  <a:gd name="T4" fmla="*/ 1 w 1"/>
                  <a:gd name="T5" fmla="*/ 0 h 2"/>
                  <a:gd name="T6" fmla="*/ 1 w 1"/>
                  <a:gd name="T7" fmla="*/ 2 h 2"/>
                  <a:gd name="T8" fmla="*/ 0 w 1"/>
                  <a:gd name="T9" fmla="*/ 2 h 2"/>
                  <a:gd name="T10" fmla="*/ 0 w 1"/>
                  <a:gd name="T11" fmla="*/ 2 h 2"/>
                  <a:gd name="T12" fmla="*/ 0 w 1"/>
                  <a:gd name="T13" fmla="*/ 0 h 2"/>
                  <a:gd name="T14" fmla="*/ 0 w 1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94" name="Freeform 495"/>
              <p:cNvSpPr>
                <a:spLocks/>
              </p:cNvSpPr>
              <p:nvPr/>
            </p:nvSpPr>
            <p:spPr bwMode="auto">
              <a:xfrm>
                <a:off x="5645" y="229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95" name="Freeform 496"/>
              <p:cNvSpPr>
                <a:spLocks/>
              </p:cNvSpPr>
              <p:nvPr/>
            </p:nvSpPr>
            <p:spPr bwMode="auto">
              <a:xfrm>
                <a:off x="5645" y="2306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1 w 1"/>
                  <a:gd name="T13" fmla="*/ 1 h 1"/>
                  <a:gd name="T14" fmla="*/ 1 w 1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96" name="Freeform 497"/>
              <p:cNvSpPr>
                <a:spLocks/>
              </p:cNvSpPr>
              <p:nvPr/>
            </p:nvSpPr>
            <p:spPr bwMode="auto">
              <a:xfrm>
                <a:off x="5639" y="2307"/>
                <a:ext cx="6" cy="2"/>
              </a:xfrm>
              <a:custGeom>
                <a:avLst/>
                <a:gdLst>
                  <a:gd name="T0" fmla="*/ 6 w 6"/>
                  <a:gd name="T1" fmla="*/ 0 h 2"/>
                  <a:gd name="T2" fmla="*/ 6 w 6"/>
                  <a:gd name="T3" fmla="*/ 0 h 2"/>
                  <a:gd name="T4" fmla="*/ 6 w 6"/>
                  <a:gd name="T5" fmla="*/ 2 h 2"/>
                  <a:gd name="T6" fmla="*/ 0 w 6"/>
                  <a:gd name="T7" fmla="*/ 2 h 2"/>
                  <a:gd name="T8" fmla="*/ 0 w 6"/>
                  <a:gd name="T9" fmla="*/ 0 h 2"/>
                  <a:gd name="T10" fmla="*/ 2 w 6"/>
                  <a:gd name="T11" fmla="*/ 0 h 2"/>
                  <a:gd name="T12" fmla="*/ 6 w 6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2">
                    <a:moveTo>
                      <a:pt x="6" y="0"/>
                    </a:moveTo>
                    <a:lnTo>
                      <a:pt x="6" y="0"/>
                    </a:lnTo>
                    <a:lnTo>
                      <a:pt x="6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4397" name="Picture 498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34" y="2256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398" name="Freeform 499"/>
              <p:cNvSpPr>
                <a:spLocks/>
              </p:cNvSpPr>
              <p:nvPr/>
            </p:nvSpPr>
            <p:spPr bwMode="auto">
              <a:xfrm>
                <a:off x="5639" y="2299"/>
                <a:ext cx="6" cy="8"/>
              </a:xfrm>
              <a:custGeom>
                <a:avLst/>
                <a:gdLst>
                  <a:gd name="T0" fmla="*/ 6 w 6"/>
                  <a:gd name="T1" fmla="*/ 0 h 8"/>
                  <a:gd name="T2" fmla="*/ 6 w 6"/>
                  <a:gd name="T3" fmla="*/ 0 h 8"/>
                  <a:gd name="T4" fmla="*/ 6 w 6"/>
                  <a:gd name="T5" fmla="*/ 1 h 8"/>
                  <a:gd name="T6" fmla="*/ 2 w 6"/>
                  <a:gd name="T7" fmla="*/ 1 h 8"/>
                  <a:gd name="T8" fmla="*/ 2 w 6"/>
                  <a:gd name="T9" fmla="*/ 7 h 8"/>
                  <a:gd name="T10" fmla="*/ 6 w 6"/>
                  <a:gd name="T11" fmla="*/ 7 h 8"/>
                  <a:gd name="T12" fmla="*/ 6 w 6"/>
                  <a:gd name="T13" fmla="*/ 7 h 8"/>
                  <a:gd name="T14" fmla="*/ 6 w 6"/>
                  <a:gd name="T15" fmla="*/ 8 h 8"/>
                  <a:gd name="T16" fmla="*/ 2 w 6"/>
                  <a:gd name="T17" fmla="*/ 8 h 8"/>
                  <a:gd name="T18" fmla="*/ 0 w 6"/>
                  <a:gd name="T19" fmla="*/ 8 h 8"/>
                  <a:gd name="T20" fmla="*/ 0 w 6"/>
                  <a:gd name="T21" fmla="*/ 0 h 8"/>
                  <a:gd name="T22" fmla="*/ 6 w 6"/>
                  <a:gd name="T23" fmla="*/ 0 h 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6" h="8">
                    <a:moveTo>
                      <a:pt x="6" y="0"/>
                    </a:moveTo>
                    <a:lnTo>
                      <a:pt x="6" y="0"/>
                    </a:lnTo>
                    <a:lnTo>
                      <a:pt x="6" y="1"/>
                    </a:lnTo>
                    <a:lnTo>
                      <a:pt x="2" y="1"/>
                    </a:lnTo>
                    <a:lnTo>
                      <a:pt x="2" y="7"/>
                    </a:lnTo>
                    <a:lnTo>
                      <a:pt x="6" y="7"/>
                    </a:lnTo>
                    <a:lnTo>
                      <a:pt x="6" y="8"/>
                    </a:lnTo>
                    <a:lnTo>
                      <a:pt x="2" y="8"/>
                    </a:lnTo>
                    <a:lnTo>
                      <a:pt x="0" y="8"/>
                    </a:lnTo>
                    <a:lnTo>
                      <a:pt x="0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99" name="Freeform 500"/>
              <p:cNvSpPr>
                <a:spLocks/>
              </p:cNvSpPr>
              <p:nvPr/>
            </p:nvSpPr>
            <p:spPr bwMode="auto">
              <a:xfrm>
                <a:off x="5636" y="2298"/>
                <a:ext cx="9" cy="11"/>
              </a:xfrm>
              <a:custGeom>
                <a:avLst/>
                <a:gdLst>
                  <a:gd name="T0" fmla="*/ 3 w 9"/>
                  <a:gd name="T1" fmla="*/ 9 h 11"/>
                  <a:gd name="T2" fmla="*/ 3 w 9"/>
                  <a:gd name="T3" fmla="*/ 11 h 11"/>
                  <a:gd name="T4" fmla="*/ 0 w 9"/>
                  <a:gd name="T5" fmla="*/ 11 h 11"/>
                  <a:gd name="T6" fmla="*/ 0 w 9"/>
                  <a:gd name="T7" fmla="*/ 0 h 11"/>
                  <a:gd name="T8" fmla="*/ 9 w 9"/>
                  <a:gd name="T9" fmla="*/ 0 h 11"/>
                  <a:gd name="T10" fmla="*/ 9 w 9"/>
                  <a:gd name="T11" fmla="*/ 0 h 11"/>
                  <a:gd name="T12" fmla="*/ 9 w 9"/>
                  <a:gd name="T13" fmla="*/ 1 h 11"/>
                  <a:gd name="T14" fmla="*/ 3 w 9"/>
                  <a:gd name="T15" fmla="*/ 1 h 11"/>
                  <a:gd name="T16" fmla="*/ 3 w 9"/>
                  <a:gd name="T17" fmla="*/ 9 h 1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9" h="11">
                    <a:moveTo>
                      <a:pt x="3" y="9"/>
                    </a:moveTo>
                    <a:lnTo>
                      <a:pt x="3" y="11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9" y="0"/>
                    </a:lnTo>
                    <a:lnTo>
                      <a:pt x="9" y="1"/>
                    </a:lnTo>
                    <a:lnTo>
                      <a:pt x="3" y="1"/>
                    </a:lnTo>
                    <a:lnTo>
                      <a:pt x="3" y="9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0" name="Freeform 501"/>
              <p:cNvSpPr>
                <a:spLocks/>
              </p:cNvSpPr>
              <p:nvPr/>
            </p:nvSpPr>
            <p:spPr bwMode="auto">
              <a:xfrm>
                <a:off x="4793" y="2302"/>
                <a:ext cx="41" cy="22"/>
              </a:xfrm>
              <a:custGeom>
                <a:avLst/>
                <a:gdLst>
                  <a:gd name="T0" fmla="*/ 20 w 41"/>
                  <a:gd name="T1" fmla="*/ 0 h 22"/>
                  <a:gd name="T2" fmla="*/ 41 w 41"/>
                  <a:gd name="T3" fmla="*/ 0 h 22"/>
                  <a:gd name="T4" fmla="*/ 31 w 41"/>
                  <a:gd name="T5" fmla="*/ 11 h 22"/>
                  <a:gd name="T6" fmla="*/ 20 w 41"/>
                  <a:gd name="T7" fmla="*/ 22 h 22"/>
                  <a:gd name="T8" fmla="*/ 10 w 41"/>
                  <a:gd name="T9" fmla="*/ 11 h 22"/>
                  <a:gd name="T10" fmla="*/ 0 w 41"/>
                  <a:gd name="T11" fmla="*/ 0 h 22"/>
                  <a:gd name="T12" fmla="*/ 20 w 41"/>
                  <a:gd name="T13" fmla="*/ 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22">
                    <a:moveTo>
                      <a:pt x="20" y="0"/>
                    </a:moveTo>
                    <a:lnTo>
                      <a:pt x="41" y="0"/>
                    </a:lnTo>
                    <a:lnTo>
                      <a:pt x="31" y="11"/>
                    </a:lnTo>
                    <a:lnTo>
                      <a:pt x="20" y="22"/>
                    </a:lnTo>
                    <a:lnTo>
                      <a:pt x="10" y="11"/>
                    </a:lnTo>
                    <a:lnTo>
                      <a:pt x="0" y="0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1" name="Freeform 502"/>
              <p:cNvSpPr>
                <a:spLocks/>
              </p:cNvSpPr>
              <p:nvPr/>
            </p:nvSpPr>
            <p:spPr bwMode="auto">
              <a:xfrm>
                <a:off x="5031" y="2302"/>
                <a:ext cx="41" cy="22"/>
              </a:xfrm>
              <a:custGeom>
                <a:avLst/>
                <a:gdLst>
                  <a:gd name="T0" fmla="*/ 21 w 41"/>
                  <a:gd name="T1" fmla="*/ 0 h 22"/>
                  <a:gd name="T2" fmla="*/ 41 w 41"/>
                  <a:gd name="T3" fmla="*/ 0 h 22"/>
                  <a:gd name="T4" fmla="*/ 31 w 41"/>
                  <a:gd name="T5" fmla="*/ 11 h 22"/>
                  <a:gd name="T6" fmla="*/ 21 w 41"/>
                  <a:gd name="T7" fmla="*/ 22 h 22"/>
                  <a:gd name="T8" fmla="*/ 10 w 41"/>
                  <a:gd name="T9" fmla="*/ 11 h 22"/>
                  <a:gd name="T10" fmla="*/ 0 w 41"/>
                  <a:gd name="T11" fmla="*/ 0 h 22"/>
                  <a:gd name="T12" fmla="*/ 21 w 41"/>
                  <a:gd name="T13" fmla="*/ 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22">
                    <a:moveTo>
                      <a:pt x="21" y="0"/>
                    </a:moveTo>
                    <a:lnTo>
                      <a:pt x="41" y="0"/>
                    </a:lnTo>
                    <a:lnTo>
                      <a:pt x="31" y="11"/>
                    </a:lnTo>
                    <a:lnTo>
                      <a:pt x="21" y="22"/>
                    </a:lnTo>
                    <a:lnTo>
                      <a:pt x="10" y="11"/>
                    </a:lnTo>
                    <a:lnTo>
                      <a:pt x="0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2" name="Freeform 503"/>
              <p:cNvSpPr>
                <a:spLocks/>
              </p:cNvSpPr>
              <p:nvPr/>
            </p:nvSpPr>
            <p:spPr bwMode="auto">
              <a:xfrm>
                <a:off x="5288" y="2302"/>
                <a:ext cx="41" cy="22"/>
              </a:xfrm>
              <a:custGeom>
                <a:avLst/>
                <a:gdLst>
                  <a:gd name="T0" fmla="*/ 21 w 41"/>
                  <a:gd name="T1" fmla="*/ 0 h 22"/>
                  <a:gd name="T2" fmla="*/ 41 w 41"/>
                  <a:gd name="T3" fmla="*/ 0 h 22"/>
                  <a:gd name="T4" fmla="*/ 31 w 41"/>
                  <a:gd name="T5" fmla="*/ 11 h 22"/>
                  <a:gd name="T6" fmla="*/ 21 w 41"/>
                  <a:gd name="T7" fmla="*/ 22 h 22"/>
                  <a:gd name="T8" fmla="*/ 11 w 41"/>
                  <a:gd name="T9" fmla="*/ 11 h 22"/>
                  <a:gd name="T10" fmla="*/ 0 w 41"/>
                  <a:gd name="T11" fmla="*/ 0 h 22"/>
                  <a:gd name="T12" fmla="*/ 21 w 41"/>
                  <a:gd name="T13" fmla="*/ 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22">
                    <a:moveTo>
                      <a:pt x="21" y="0"/>
                    </a:moveTo>
                    <a:lnTo>
                      <a:pt x="41" y="0"/>
                    </a:lnTo>
                    <a:lnTo>
                      <a:pt x="31" y="11"/>
                    </a:lnTo>
                    <a:lnTo>
                      <a:pt x="21" y="22"/>
                    </a:lnTo>
                    <a:lnTo>
                      <a:pt x="11" y="11"/>
                    </a:lnTo>
                    <a:lnTo>
                      <a:pt x="0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3" name="Freeform 504"/>
              <p:cNvSpPr>
                <a:spLocks/>
              </p:cNvSpPr>
              <p:nvPr/>
            </p:nvSpPr>
            <p:spPr bwMode="auto">
              <a:xfrm>
                <a:off x="5527" y="2300"/>
                <a:ext cx="41" cy="23"/>
              </a:xfrm>
              <a:custGeom>
                <a:avLst/>
                <a:gdLst>
                  <a:gd name="T0" fmla="*/ 21 w 41"/>
                  <a:gd name="T1" fmla="*/ 0 h 23"/>
                  <a:gd name="T2" fmla="*/ 41 w 41"/>
                  <a:gd name="T3" fmla="*/ 0 h 23"/>
                  <a:gd name="T4" fmla="*/ 31 w 41"/>
                  <a:gd name="T5" fmla="*/ 12 h 23"/>
                  <a:gd name="T6" fmla="*/ 21 w 41"/>
                  <a:gd name="T7" fmla="*/ 23 h 23"/>
                  <a:gd name="T8" fmla="*/ 11 w 41"/>
                  <a:gd name="T9" fmla="*/ 12 h 23"/>
                  <a:gd name="T10" fmla="*/ 0 w 41"/>
                  <a:gd name="T11" fmla="*/ 0 h 23"/>
                  <a:gd name="T12" fmla="*/ 21 w 41"/>
                  <a:gd name="T13" fmla="*/ 0 h 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23">
                    <a:moveTo>
                      <a:pt x="21" y="0"/>
                    </a:moveTo>
                    <a:lnTo>
                      <a:pt x="41" y="0"/>
                    </a:lnTo>
                    <a:lnTo>
                      <a:pt x="31" y="12"/>
                    </a:lnTo>
                    <a:lnTo>
                      <a:pt x="21" y="23"/>
                    </a:lnTo>
                    <a:lnTo>
                      <a:pt x="11" y="12"/>
                    </a:lnTo>
                    <a:lnTo>
                      <a:pt x="0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4" name="Freeform 505"/>
              <p:cNvSpPr>
                <a:spLocks/>
              </p:cNvSpPr>
              <p:nvPr/>
            </p:nvSpPr>
            <p:spPr bwMode="auto">
              <a:xfrm>
                <a:off x="2074" y="2369"/>
                <a:ext cx="3686" cy="34"/>
              </a:xfrm>
              <a:custGeom>
                <a:avLst/>
                <a:gdLst>
                  <a:gd name="T0" fmla="*/ 3686 w 3686"/>
                  <a:gd name="T1" fmla="*/ 0 h 34"/>
                  <a:gd name="T2" fmla="*/ 3686 w 3686"/>
                  <a:gd name="T3" fmla="*/ 34 h 34"/>
                  <a:gd name="T4" fmla="*/ 0 w 3686"/>
                  <a:gd name="T5" fmla="*/ 34 h 34"/>
                  <a:gd name="T6" fmla="*/ 0 w 3686"/>
                  <a:gd name="T7" fmla="*/ 31 h 34"/>
                  <a:gd name="T8" fmla="*/ 3683 w 3686"/>
                  <a:gd name="T9" fmla="*/ 31 h 34"/>
                  <a:gd name="T10" fmla="*/ 3683 w 3686"/>
                  <a:gd name="T11" fmla="*/ 3 h 34"/>
                  <a:gd name="T12" fmla="*/ 0 w 3686"/>
                  <a:gd name="T13" fmla="*/ 3 h 34"/>
                  <a:gd name="T14" fmla="*/ 0 w 3686"/>
                  <a:gd name="T15" fmla="*/ 0 h 34"/>
                  <a:gd name="T16" fmla="*/ 3686 w 3686"/>
                  <a:gd name="T17" fmla="*/ 0 h 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686" h="34">
                    <a:moveTo>
                      <a:pt x="3686" y="0"/>
                    </a:moveTo>
                    <a:lnTo>
                      <a:pt x="3686" y="34"/>
                    </a:lnTo>
                    <a:lnTo>
                      <a:pt x="0" y="34"/>
                    </a:lnTo>
                    <a:lnTo>
                      <a:pt x="0" y="31"/>
                    </a:lnTo>
                    <a:lnTo>
                      <a:pt x="3683" y="31"/>
                    </a:lnTo>
                    <a:lnTo>
                      <a:pt x="368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686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5" name="Freeform 506"/>
              <p:cNvSpPr>
                <a:spLocks/>
              </p:cNvSpPr>
              <p:nvPr/>
            </p:nvSpPr>
            <p:spPr bwMode="auto">
              <a:xfrm>
                <a:off x="2071" y="2372"/>
                <a:ext cx="3686" cy="28"/>
              </a:xfrm>
              <a:custGeom>
                <a:avLst/>
                <a:gdLst>
                  <a:gd name="T0" fmla="*/ 3686 w 3686"/>
                  <a:gd name="T1" fmla="*/ 0 h 28"/>
                  <a:gd name="T2" fmla="*/ 3686 w 3686"/>
                  <a:gd name="T3" fmla="*/ 28 h 28"/>
                  <a:gd name="T4" fmla="*/ 3 w 3686"/>
                  <a:gd name="T5" fmla="*/ 28 h 28"/>
                  <a:gd name="T6" fmla="*/ 0 w 3686"/>
                  <a:gd name="T7" fmla="*/ 28 h 28"/>
                  <a:gd name="T8" fmla="*/ 0 w 3686"/>
                  <a:gd name="T9" fmla="*/ 25 h 28"/>
                  <a:gd name="T10" fmla="*/ 3683 w 3686"/>
                  <a:gd name="T11" fmla="*/ 25 h 28"/>
                  <a:gd name="T12" fmla="*/ 3683 w 3686"/>
                  <a:gd name="T13" fmla="*/ 3 h 28"/>
                  <a:gd name="T14" fmla="*/ 0 w 3686"/>
                  <a:gd name="T15" fmla="*/ 3 h 28"/>
                  <a:gd name="T16" fmla="*/ 0 w 3686"/>
                  <a:gd name="T17" fmla="*/ 0 h 28"/>
                  <a:gd name="T18" fmla="*/ 3 w 3686"/>
                  <a:gd name="T19" fmla="*/ 0 h 28"/>
                  <a:gd name="T20" fmla="*/ 3686 w 3686"/>
                  <a:gd name="T21" fmla="*/ 0 h 2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686" h="28">
                    <a:moveTo>
                      <a:pt x="3686" y="0"/>
                    </a:moveTo>
                    <a:lnTo>
                      <a:pt x="3686" y="28"/>
                    </a:lnTo>
                    <a:lnTo>
                      <a:pt x="3" y="28"/>
                    </a:lnTo>
                    <a:lnTo>
                      <a:pt x="0" y="28"/>
                    </a:lnTo>
                    <a:lnTo>
                      <a:pt x="0" y="25"/>
                    </a:lnTo>
                    <a:lnTo>
                      <a:pt x="3683" y="25"/>
                    </a:lnTo>
                    <a:lnTo>
                      <a:pt x="368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686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6" name="Rectangle 507"/>
              <p:cNvSpPr>
                <a:spLocks noChangeArrowheads="1"/>
              </p:cNvSpPr>
              <p:nvPr/>
            </p:nvSpPr>
            <p:spPr bwMode="auto">
              <a:xfrm>
                <a:off x="2071" y="2375"/>
                <a:ext cx="3683" cy="22"/>
              </a:xfrm>
              <a:prstGeom prst="rect">
                <a:avLst/>
              </a:prstGeom>
              <a:solidFill>
                <a:srgbClr val="D8E8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407" name="Rectangle 508"/>
              <p:cNvSpPr>
                <a:spLocks noChangeArrowheads="1"/>
              </p:cNvSpPr>
              <p:nvPr/>
            </p:nvSpPr>
            <p:spPr bwMode="auto">
              <a:xfrm>
                <a:off x="2071" y="2369"/>
                <a:ext cx="3" cy="3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408" name="Freeform 509"/>
              <p:cNvSpPr>
                <a:spLocks/>
              </p:cNvSpPr>
              <p:nvPr/>
            </p:nvSpPr>
            <p:spPr bwMode="auto">
              <a:xfrm>
                <a:off x="2068" y="2400"/>
                <a:ext cx="6" cy="3"/>
              </a:xfrm>
              <a:custGeom>
                <a:avLst/>
                <a:gdLst>
                  <a:gd name="T0" fmla="*/ 3 w 6"/>
                  <a:gd name="T1" fmla="*/ 0 h 3"/>
                  <a:gd name="T2" fmla="*/ 6 w 6"/>
                  <a:gd name="T3" fmla="*/ 0 h 3"/>
                  <a:gd name="T4" fmla="*/ 6 w 6"/>
                  <a:gd name="T5" fmla="*/ 3 h 3"/>
                  <a:gd name="T6" fmla="*/ 3 w 6"/>
                  <a:gd name="T7" fmla="*/ 3 h 3"/>
                  <a:gd name="T8" fmla="*/ 0 w 6"/>
                  <a:gd name="T9" fmla="*/ 3 h 3"/>
                  <a:gd name="T10" fmla="*/ 0 w 6"/>
                  <a:gd name="T11" fmla="*/ 0 h 3"/>
                  <a:gd name="T12" fmla="*/ 3 w 6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3">
                    <a:moveTo>
                      <a:pt x="3" y="0"/>
                    </a:moveTo>
                    <a:lnTo>
                      <a:pt x="6" y="0"/>
                    </a:lnTo>
                    <a:lnTo>
                      <a:pt x="6" y="3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9" name="Rectangle 510"/>
              <p:cNvSpPr>
                <a:spLocks noChangeArrowheads="1"/>
              </p:cNvSpPr>
              <p:nvPr/>
            </p:nvSpPr>
            <p:spPr bwMode="auto">
              <a:xfrm>
                <a:off x="2068" y="2369"/>
                <a:ext cx="3" cy="3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410" name="Freeform 511"/>
              <p:cNvSpPr>
                <a:spLocks/>
              </p:cNvSpPr>
              <p:nvPr/>
            </p:nvSpPr>
            <p:spPr bwMode="auto">
              <a:xfrm>
                <a:off x="1871" y="2260"/>
                <a:ext cx="197" cy="109"/>
              </a:xfrm>
              <a:custGeom>
                <a:avLst/>
                <a:gdLst>
                  <a:gd name="T0" fmla="*/ 197 w 197"/>
                  <a:gd name="T1" fmla="*/ 43 h 109"/>
                  <a:gd name="T2" fmla="*/ 197 w 197"/>
                  <a:gd name="T3" fmla="*/ 109 h 109"/>
                  <a:gd name="T4" fmla="*/ 0 w 197"/>
                  <a:gd name="T5" fmla="*/ 109 h 109"/>
                  <a:gd name="T6" fmla="*/ 0 w 197"/>
                  <a:gd name="T7" fmla="*/ 1 h 109"/>
                  <a:gd name="T8" fmla="*/ 0 w 197"/>
                  <a:gd name="T9" fmla="*/ 1 h 109"/>
                  <a:gd name="T10" fmla="*/ 0 w 197"/>
                  <a:gd name="T11" fmla="*/ 0 h 109"/>
                  <a:gd name="T12" fmla="*/ 0 w 197"/>
                  <a:gd name="T13" fmla="*/ 0 h 109"/>
                  <a:gd name="T14" fmla="*/ 191 w 197"/>
                  <a:gd name="T15" fmla="*/ 0 h 109"/>
                  <a:gd name="T16" fmla="*/ 191 w 197"/>
                  <a:gd name="T17" fmla="*/ 0 h 109"/>
                  <a:gd name="T18" fmla="*/ 193 w 197"/>
                  <a:gd name="T19" fmla="*/ 4 h 109"/>
                  <a:gd name="T20" fmla="*/ 193 w 197"/>
                  <a:gd name="T21" fmla="*/ 4 h 109"/>
                  <a:gd name="T22" fmla="*/ 196 w 197"/>
                  <a:gd name="T23" fmla="*/ 19 h 109"/>
                  <a:gd name="T24" fmla="*/ 197 w 197"/>
                  <a:gd name="T25" fmla="*/ 43 h 109"/>
                  <a:gd name="T26" fmla="*/ 197 w 197"/>
                  <a:gd name="T27" fmla="*/ 43 h 10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97" h="109">
                    <a:moveTo>
                      <a:pt x="197" y="43"/>
                    </a:moveTo>
                    <a:lnTo>
                      <a:pt x="197" y="109"/>
                    </a:lnTo>
                    <a:lnTo>
                      <a:pt x="0" y="109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91" y="0"/>
                    </a:lnTo>
                    <a:lnTo>
                      <a:pt x="193" y="4"/>
                    </a:lnTo>
                    <a:lnTo>
                      <a:pt x="196" y="19"/>
                    </a:lnTo>
                    <a:lnTo>
                      <a:pt x="197" y="43"/>
                    </a:lnTo>
                    <a:close/>
                  </a:path>
                </a:pathLst>
              </a:custGeom>
              <a:solidFill>
                <a:srgbClr val="E9F2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11" name="Freeform 512"/>
              <p:cNvSpPr>
                <a:spLocks/>
              </p:cNvSpPr>
              <p:nvPr/>
            </p:nvSpPr>
            <p:spPr bwMode="auto">
              <a:xfrm>
                <a:off x="2062" y="2258"/>
                <a:ext cx="0" cy="2"/>
              </a:xfrm>
              <a:custGeom>
                <a:avLst/>
                <a:gdLst>
                  <a:gd name="T0" fmla="*/ 0 h 2"/>
                  <a:gd name="T1" fmla="*/ 2 h 2"/>
                  <a:gd name="T2" fmla="*/ 2 h 2"/>
                  <a:gd name="T3" fmla="*/ 2 h 2"/>
                  <a:gd name="T4" fmla="*/ 0 h 2"/>
                  <a:gd name="T5" fmla="*/ 0 60000 65536"/>
                  <a:gd name="T6" fmla="*/ 0 60000 65536"/>
                  <a:gd name="T7" fmla="*/ 0 60000 65536"/>
                  <a:gd name="T8" fmla="*/ 0 60000 65536"/>
                  <a:gd name="T9" fmla="*/ 0 60000 65536"/>
                </a:gdLst>
                <a:ahLst/>
                <a:cxnLst>
                  <a:cxn ang="T5">
                    <a:pos x="0" y="T0"/>
                  </a:cxn>
                  <a:cxn ang="T6">
                    <a:pos x="0" y="T1"/>
                  </a:cxn>
                  <a:cxn ang="T7">
                    <a:pos x="0" y="T2"/>
                  </a:cxn>
                  <a:cxn ang="T8">
                    <a:pos x="0" y="T3"/>
                  </a:cxn>
                  <a:cxn ang="T9">
                    <a:pos x="0" y="T4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12" name="Rectangle 513"/>
              <p:cNvSpPr>
                <a:spLocks noChangeArrowheads="1"/>
              </p:cNvSpPr>
              <p:nvPr/>
            </p:nvSpPr>
            <p:spPr bwMode="auto">
              <a:xfrm>
                <a:off x="2062" y="2260"/>
                <a:ext cx="1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</p:grpSp>
        <p:sp>
          <p:nvSpPr>
            <p:cNvPr id="4112" name="Rectangle 515"/>
            <p:cNvSpPr>
              <a:spLocks noChangeArrowheads="1"/>
            </p:cNvSpPr>
            <p:nvPr/>
          </p:nvSpPr>
          <p:spPr bwMode="auto">
            <a:xfrm>
              <a:off x="2062" y="2260"/>
              <a:ext cx="1" cy="1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4113" name="Rectangle 516"/>
            <p:cNvSpPr>
              <a:spLocks noChangeArrowheads="1"/>
            </p:cNvSpPr>
            <p:nvPr/>
          </p:nvSpPr>
          <p:spPr bwMode="auto">
            <a:xfrm>
              <a:off x="1871" y="2260"/>
              <a:ext cx="1" cy="1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4114" name="Freeform 517"/>
            <p:cNvSpPr>
              <a:spLocks/>
            </p:cNvSpPr>
            <p:nvPr/>
          </p:nvSpPr>
          <p:spPr bwMode="auto">
            <a:xfrm>
              <a:off x="1871" y="2258"/>
              <a:ext cx="0" cy="2"/>
            </a:xfrm>
            <a:custGeom>
              <a:avLst/>
              <a:gdLst>
                <a:gd name="T0" fmla="*/ 2 h 2"/>
                <a:gd name="T1" fmla="*/ 2 h 2"/>
                <a:gd name="T2" fmla="*/ 2 h 2"/>
                <a:gd name="T3" fmla="*/ 2 h 2"/>
                <a:gd name="T4" fmla="*/ 2 h 2"/>
                <a:gd name="T5" fmla="*/ 0 h 2"/>
                <a:gd name="T6" fmla="*/ 0 h 2"/>
                <a:gd name="T7" fmla="*/ 0 h 2"/>
                <a:gd name="T8" fmla="*/ 2 h 2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9">
                  <a:pos x="0" y="T0"/>
                </a:cxn>
                <a:cxn ang="T10">
                  <a:pos x="0" y="T1"/>
                </a:cxn>
                <a:cxn ang="T11">
                  <a:pos x="0" y="T2"/>
                </a:cxn>
                <a:cxn ang="T12">
                  <a:pos x="0" y="T3"/>
                </a:cxn>
                <a:cxn ang="T13">
                  <a:pos x="0" y="T4"/>
                </a:cxn>
                <a:cxn ang="T14">
                  <a:pos x="0" y="T5"/>
                </a:cxn>
                <a:cxn ang="T15">
                  <a:pos x="0" y="T6"/>
                </a:cxn>
                <a:cxn ang="T16">
                  <a:pos x="0" y="T7"/>
                </a:cxn>
                <a:cxn ang="T17">
                  <a:pos x="0" y="T8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5" name="Rectangle 518"/>
            <p:cNvSpPr>
              <a:spLocks noChangeArrowheads="1"/>
            </p:cNvSpPr>
            <p:nvPr/>
          </p:nvSpPr>
          <p:spPr bwMode="auto">
            <a:xfrm>
              <a:off x="1871" y="2260"/>
              <a:ext cx="1" cy="1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4116" name="Freeform 519"/>
            <p:cNvSpPr>
              <a:spLocks/>
            </p:cNvSpPr>
            <p:nvPr/>
          </p:nvSpPr>
          <p:spPr bwMode="auto">
            <a:xfrm>
              <a:off x="1871" y="2260"/>
              <a:ext cx="0" cy="0"/>
            </a:xfrm>
            <a:custGeom>
              <a:avLst/>
              <a:gdLst>
                <a:gd name="T0" fmla="*/ 0 60000 65536"/>
                <a:gd name="T1" fmla="*/ 0 60000 65536"/>
                <a:gd name="T2" fmla="*/ 0 60000 65536"/>
                <a:gd name="T3" fmla="*/ 0 60000 65536"/>
                <a:gd name="T4" fmla="*/ 0 60000 65536"/>
                <a:gd name="T5" fmla="*/ 0 60000 65536"/>
              </a:gdLst>
              <a:ahLst/>
              <a:cxnLst>
                <a:cxn ang="T0">
                  <a:pos x="0" y="0"/>
                </a:cxn>
                <a:cxn ang="T1">
                  <a:pos x="0" y="0"/>
                </a:cxn>
                <a:cxn ang="T2">
                  <a:pos x="0" y="0"/>
                </a:cxn>
                <a:cxn ang="T3">
                  <a:pos x="0" y="0"/>
                </a:cxn>
                <a:cxn ang="T4">
                  <a:pos x="0" y="0"/>
                </a:cxn>
                <a:cxn ang="T5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7" name="Freeform 520"/>
            <p:cNvSpPr>
              <a:spLocks/>
            </p:cNvSpPr>
            <p:nvPr/>
          </p:nvSpPr>
          <p:spPr bwMode="auto">
            <a:xfrm>
              <a:off x="1870" y="2254"/>
              <a:ext cx="204" cy="115"/>
            </a:xfrm>
            <a:custGeom>
              <a:avLst/>
              <a:gdLst>
                <a:gd name="T0" fmla="*/ 201 w 204"/>
                <a:gd name="T1" fmla="*/ 49 h 115"/>
                <a:gd name="T2" fmla="*/ 201 w 204"/>
                <a:gd name="T3" fmla="*/ 49 h 115"/>
                <a:gd name="T4" fmla="*/ 201 w 204"/>
                <a:gd name="T5" fmla="*/ 31 h 115"/>
                <a:gd name="T6" fmla="*/ 198 w 204"/>
                <a:gd name="T7" fmla="*/ 16 h 115"/>
                <a:gd name="T8" fmla="*/ 197 w 204"/>
                <a:gd name="T9" fmla="*/ 6 h 115"/>
                <a:gd name="T10" fmla="*/ 194 w 204"/>
                <a:gd name="T11" fmla="*/ 3 h 115"/>
                <a:gd name="T12" fmla="*/ 192 w 204"/>
                <a:gd name="T13" fmla="*/ 3 h 115"/>
                <a:gd name="T14" fmla="*/ 1 w 204"/>
                <a:gd name="T15" fmla="*/ 3 h 115"/>
                <a:gd name="T16" fmla="*/ 0 w 204"/>
                <a:gd name="T17" fmla="*/ 3 h 115"/>
                <a:gd name="T18" fmla="*/ 0 w 204"/>
                <a:gd name="T19" fmla="*/ 3 h 115"/>
                <a:gd name="T20" fmla="*/ 0 w 204"/>
                <a:gd name="T21" fmla="*/ 0 h 115"/>
                <a:gd name="T22" fmla="*/ 0 w 204"/>
                <a:gd name="T23" fmla="*/ 0 h 115"/>
                <a:gd name="T24" fmla="*/ 1 w 204"/>
                <a:gd name="T25" fmla="*/ 0 h 115"/>
                <a:gd name="T26" fmla="*/ 192 w 204"/>
                <a:gd name="T27" fmla="*/ 0 h 115"/>
                <a:gd name="T28" fmla="*/ 192 w 204"/>
                <a:gd name="T29" fmla="*/ 0 h 115"/>
                <a:gd name="T30" fmla="*/ 195 w 204"/>
                <a:gd name="T31" fmla="*/ 0 h 115"/>
                <a:gd name="T32" fmla="*/ 197 w 204"/>
                <a:gd name="T33" fmla="*/ 2 h 115"/>
                <a:gd name="T34" fmla="*/ 197 w 204"/>
                <a:gd name="T35" fmla="*/ 2 h 115"/>
                <a:gd name="T36" fmla="*/ 198 w 204"/>
                <a:gd name="T37" fmla="*/ 6 h 115"/>
                <a:gd name="T38" fmla="*/ 198 w 204"/>
                <a:gd name="T39" fmla="*/ 6 h 115"/>
                <a:gd name="T40" fmla="*/ 201 w 204"/>
                <a:gd name="T41" fmla="*/ 16 h 115"/>
                <a:gd name="T42" fmla="*/ 201 w 204"/>
                <a:gd name="T43" fmla="*/ 16 h 115"/>
                <a:gd name="T44" fmla="*/ 204 w 204"/>
                <a:gd name="T45" fmla="*/ 31 h 115"/>
                <a:gd name="T46" fmla="*/ 204 w 204"/>
                <a:gd name="T47" fmla="*/ 49 h 115"/>
                <a:gd name="T48" fmla="*/ 204 w 204"/>
                <a:gd name="T49" fmla="*/ 115 h 115"/>
                <a:gd name="T50" fmla="*/ 201 w 204"/>
                <a:gd name="T51" fmla="*/ 115 h 115"/>
                <a:gd name="T52" fmla="*/ 201 w 204"/>
                <a:gd name="T53" fmla="*/ 49 h 11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04" h="115">
                  <a:moveTo>
                    <a:pt x="201" y="49"/>
                  </a:moveTo>
                  <a:lnTo>
                    <a:pt x="201" y="49"/>
                  </a:lnTo>
                  <a:lnTo>
                    <a:pt x="201" y="31"/>
                  </a:lnTo>
                  <a:lnTo>
                    <a:pt x="198" y="16"/>
                  </a:lnTo>
                  <a:lnTo>
                    <a:pt x="197" y="6"/>
                  </a:lnTo>
                  <a:lnTo>
                    <a:pt x="194" y="3"/>
                  </a:lnTo>
                  <a:lnTo>
                    <a:pt x="192" y="3"/>
                  </a:lnTo>
                  <a:lnTo>
                    <a:pt x="1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1" y="0"/>
                  </a:lnTo>
                  <a:lnTo>
                    <a:pt x="192" y="0"/>
                  </a:lnTo>
                  <a:lnTo>
                    <a:pt x="195" y="0"/>
                  </a:lnTo>
                  <a:lnTo>
                    <a:pt x="197" y="2"/>
                  </a:lnTo>
                  <a:lnTo>
                    <a:pt x="198" y="6"/>
                  </a:lnTo>
                  <a:lnTo>
                    <a:pt x="201" y="16"/>
                  </a:lnTo>
                  <a:lnTo>
                    <a:pt x="204" y="31"/>
                  </a:lnTo>
                  <a:lnTo>
                    <a:pt x="204" y="49"/>
                  </a:lnTo>
                  <a:lnTo>
                    <a:pt x="204" y="115"/>
                  </a:lnTo>
                  <a:lnTo>
                    <a:pt x="201" y="115"/>
                  </a:lnTo>
                  <a:lnTo>
                    <a:pt x="201" y="49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8" name="Freeform 521"/>
            <p:cNvSpPr>
              <a:spLocks/>
            </p:cNvSpPr>
            <p:nvPr/>
          </p:nvSpPr>
          <p:spPr bwMode="auto">
            <a:xfrm>
              <a:off x="1870" y="2257"/>
              <a:ext cx="201" cy="112"/>
            </a:xfrm>
            <a:custGeom>
              <a:avLst/>
              <a:gdLst>
                <a:gd name="T0" fmla="*/ 192 w 201"/>
                <a:gd name="T1" fmla="*/ 0 h 112"/>
                <a:gd name="T2" fmla="*/ 192 w 201"/>
                <a:gd name="T3" fmla="*/ 0 h 112"/>
                <a:gd name="T4" fmla="*/ 194 w 201"/>
                <a:gd name="T5" fmla="*/ 0 h 112"/>
                <a:gd name="T6" fmla="*/ 197 w 201"/>
                <a:gd name="T7" fmla="*/ 3 h 112"/>
                <a:gd name="T8" fmla="*/ 198 w 201"/>
                <a:gd name="T9" fmla="*/ 13 h 112"/>
                <a:gd name="T10" fmla="*/ 201 w 201"/>
                <a:gd name="T11" fmla="*/ 28 h 112"/>
                <a:gd name="T12" fmla="*/ 201 w 201"/>
                <a:gd name="T13" fmla="*/ 46 h 112"/>
                <a:gd name="T14" fmla="*/ 201 w 201"/>
                <a:gd name="T15" fmla="*/ 112 h 112"/>
                <a:gd name="T16" fmla="*/ 198 w 201"/>
                <a:gd name="T17" fmla="*/ 112 h 112"/>
                <a:gd name="T18" fmla="*/ 198 w 201"/>
                <a:gd name="T19" fmla="*/ 46 h 112"/>
                <a:gd name="T20" fmla="*/ 198 w 201"/>
                <a:gd name="T21" fmla="*/ 46 h 112"/>
                <a:gd name="T22" fmla="*/ 197 w 201"/>
                <a:gd name="T23" fmla="*/ 22 h 112"/>
                <a:gd name="T24" fmla="*/ 194 w 201"/>
                <a:gd name="T25" fmla="*/ 7 h 112"/>
                <a:gd name="T26" fmla="*/ 194 w 201"/>
                <a:gd name="T27" fmla="*/ 7 h 112"/>
                <a:gd name="T28" fmla="*/ 192 w 201"/>
                <a:gd name="T29" fmla="*/ 3 h 112"/>
                <a:gd name="T30" fmla="*/ 192 w 201"/>
                <a:gd name="T31" fmla="*/ 3 h 112"/>
                <a:gd name="T32" fmla="*/ 192 w 201"/>
                <a:gd name="T33" fmla="*/ 1 h 112"/>
                <a:gd name="T34" fmla="*/ 192 w 201"/>
                <a:gd name="T35" fmla="*/ 3 h 112"/>
                <a:gd name="T36" fmla="*/ 192 w 201"/>
                <a:gd name="T37" fmla="*/ 3 h 112"/>
                <a:gd name="T38" fmla="*/ 192 w 201"/>
                <a:gd name="T39" fmla="*/ 3 h 112"/>
                <a:gd name="T40" fmla="*/ 1 w 201"/>
                <a:gd name="T41" fmla="*/ 3 h 112"/>
                <a:gd name="T42" fmla="*/ 1 w 201"/>
                <a:gd name="T43" fmla="*/ 3 h 112"/>
                <a:gd name="T44" fmla="*/ 1 w 201"/>
                <a:gd name="T45" fmla="*/ 3 h 112"/>
                <a:gd name="T46" fmla="*/ 1 w 201"/>
                <a:gd name="T47" fmla="*/ 1 h 112"/>
                <a:gd name="T48" fmla="*/ 1 w 201"/>
                <a:gd name="T49" fmla="*/ 1 h 112"/>
                <a:gd name="T50" fmla="*/ 1 w 201"/>
                <a:gd name="T51" fmla="*/ 1 h 112"/>
                <a:gd name="T52" fmla="*/ 0 w 201"/>
                <a:gd name="T53" fmla="*/ 0 h 112"/>
                <a:gd name="T54" fmla="*/ 1 w 201"/>
                <a:gd name="T55" fmla="*/ 0 h 112"/>
                <a:gd name="T56" fmla="*/ 192 w 201"/>
                <a:gd name="T57" fmla="*/ 0 h 11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01" h="112">
                  <a:moveTo>
                    <a:pt x="192" y="0"/>
                  </a:moveTo>
                  <a:lnTo>
                    <a:pt x="192" y="0"/>
                  </a:lnTo>
                  <a:lnTo>
                    <a:pt x="194" y="0"/>
                  </a:lnTo>
                  <a:lnTo>
                    <a:pt x="197" y="3"/>
                  </a:lnTo>
                  <a:lnTo>
                    <a:pt x="198" y="13"/>
                  </a:lnTo>
                  <a:lnTo>
                    <a:pt x="201" y="28"/>
                  </a:lnTo>
                  <a:lnTo>
                    <a:pt x="201" y="46"/>
                  </a:lnTo>
                  <a:lnTo>
                    <a:pt x="201" y="112"/>
                  </a:lnTo>
                  <a:lnTo>
                    <a:pt x="198" y="112"/>
                  </a:lnTo>
                  <a:lnTo>
                    <a:pt x="198" y="46"/>
                  </a:lnTo>
                  <a:lnTo>
                    <a:pt x="197" y="22"/>
                  </a:lnTo>
                  <a:lnTo>
                    <a:pt x="194" y="7"/>
                  </a:lnTo>
                  <a:lnTo>
                    <a:pt x="192" y="3"/>
                  </a:lnTo>
                  <a:lnTo>
                    <a:pt x="192" y="1"/>
                  </a:lnTo>
                  <a:lnTo>
                    <a:pt x="192" y="3"/>
                  </a:lnTo>
                  <a:lnTo>
                    <a:pt x="1" y="3"/>
                  </a:lnTo>
                  <a:lnTo>
                    <a:pt x="1" y="1"/>
                  </a:lnTo>
                  <a:lnTo>
                    <a:pt x="0" y="0"/>
                  </a:lnTo>
                  <a:lnTo>
                    <a:pt x="1" y="0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9" name="Freeform 522"/>
            <p:cNvSpPr>
              <a:spLocks/>
            </p:cNvSpPr>
            <p:nvPr/>
          </p:nvSpPr>
          <p:spPr bwMode="auto">
            <a:xfrm>
              <a:off x="1868" y="2260"/>
              <a:ext cx="3" cy="1"/>
            </a:xfrm>
            <a:custGeom>
              <a:avLst/>
              <a:gdLst>
                <a:gd name="T0" fmla="*/ 0 w 3"/>
                <a:gd name="T1" fmla="*/ 0 h 1"/>
                <a:gd name="T2" fmla="*/ 3 w 3"/>
                <a:gd name="T3" fmla="*/ 0 h 1"/>
                <a:gd name="T4" fmla="*/ 3 w 3"/>
                <a:gd name="T5" fmla="*/ 0 h 1"/>
                <a:gd name="T6" fmla="*/ 3 w 3"/>
                <a:gd name="T7" fmla="*/ 0 h 1"/>
                <a:gd name="T8" fmla="*/ 3 w 3"/>
                <a:gd name="T9" fmla="*/ 1 h 1"/>
                <a:gd name="T10" fmla="*/ 0 w 3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" h="1">
                  <a:moveTo>
                    <a:pt x="0" y="0"/>
                  </a:moveTo>
                  <a:lnTo>
                    <a:pt x="3" y="0"/>
                  </a:lnTo>
                  <a:lnTo>
                    <a:pt x="3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0" name="Freeform 523"/>
            <p:cNvSpPr>
              <a:spLocks/>
            </p:cNvSpPr>
            <p:nvPr/>
          </p:nvSpPr>
          <p:spPr bwMode="auto">
            <a:xfrm>
              <a:off x="1868" y="2258"/>
              <a:ext cx="3" cy="2"/>
            </a:xfrm>
            <a:custGeom>
              <a:avLst/>
              <a:gdLst>
                <a:gd name="T0" fmla="*/ 0 w 3"/>
                <a:gd name="T1" fmla="*/ 2 h 2"/>
                <a:gd name="T2" fmla="*/ 3 w 3"/>
                <a:gd name="T3" fmla="*/ 0 h 2"/>
                <a:gd name="T4" fmla="*/ 3 w 3"/>
                <a:gd name="T5" fmla="*/ 0 h 2"/>
                <a:gd name="T6" fmla="*/ 3 w 3"/>
                <a:gd name="T7" fmla="*/ 2 h 2"/>
                <a:gd name="T8" fmla="*/ 3 w 3"/>
                <a:gd name="T9" fmla="*/ 2 h 2"/>
                <a:gd name="T10" fmla="*/ 3 w 3"/>
                <a:gd name="T11" fmla="*/ 2 h 2"/>
                <a:gd name="T12" fmla="*/ 3 w 3"/>
                <a:gd name="T13" fmla="*/ 2 h 2"/>
                <a:gd name="T14" fmla="*/ 3 w 3"/>
                <a:gd name="T15" fmla="*/ 2 h 2"/>
                <a:gd name="T16" fmla="*/ 0 w 3"/>
                <a:gd name="T17" fmla="*/ 2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" h="2">
                  <a:moveTo>
                    <a:pt x="0" y="2"/>
                  </a:moveTo>
                  <a:lnTo>
                    <a:pt x="3" y="0"/>
                  </a:lnTo>
                  <a:lnTo>
                    <a:pt x="3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1" name="Freeform 524"/>
            <p:cNvSpPr>
              <a:spLocks/>
            </p:cNvSpPr>
            <p:nvPr/>
          </p:nvSpPr>
          <p:spPr bwMode="auto">
            <a:xfrm>
              <a:off x="1863" y="2397"/>
              <a:ext cx="208" cy="3"/>
            </a:xfrm>
            <a:custGeom>
              <a:avLst/>
              <a:gdLst>
                <a:gd name="T0" fmla="*/ 0 w 208"/>
                <a:gd name="T1" fmla="*/ 3 h 3"/>
                <a:gd name="T2" fmla="*/ 0 w 208"/>
                <a:gd name="T3" fmla="*/ 0 h 3"/>
                <a:gd name="T4" fmla="*/ 5 w 208"/>
                <a:gd name="T5" fmla="*/ 0 h 3"/>
                <a:gd name="T6" fmla="*/ 208 w 208"/>
                <a:gd name="T7" fmla="*/ 0 h 3"/>
                <a:gd name="T8" fmla="*/ 208 w 208"/>
                <a:gd name="T9" fmla="*/ 3 h 3"/>
                <a:gd name="T10" fmla="*/ 205 w 208"/>
                <a:gd name="T11" fmla="*/ 3 h 3"/>
                <a:gd name="T12" fmla="*/ 5 w 208"/>
                <a:gd name="T13" fmla="*/ 3 h 3"/>
                <a:gd name="T14" fmla="*/ 3 w 208"/>
                <a:gd name="T15" fmla="*/ 3 h 3"/>
                <a:gd name="T16" fmla="*/ 0 w 208"/>
                <a:gd name="T17" fmla="*/ 3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8" h="3">
                  <a:moveTo>
                    <a:pt x="0" y="3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208" y="0"/>
                  </a:lnTo>
                  <a:lnTo>
                    <a:pt x="208" y="3"/>
                  </a:lnTo>
                  <a:lnTo>
                    <a:pt x="205" y="3"/>
                  </a:lnTo>
                  <a:lnTo>
                    <a:pt x="5" y="3"/>
                  </a:lnTo>
                  <a:lnTo>
                    <a:pt x="3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2" name="Freeform 525"/>
            <p:cNvSpPr>
              <a:spLocks/>
            </p:cNvSpPr>
            <p:nvPr/>
          </p:nvSpPr>
          <p:spPr bwMode="auto">
            <a:xfrm>
              <a:off x="1866" y="2400"/>
              <a:ext cx="202" cy="3"/>
            </a:xfrm>
            <a:custGeom>
              <a:avLst/>
              <a:gdLst>
                <a:gd name="T0" fmla="*/ 0 w 202"/>
                <a:gd name="T1" fmla="*/ 3 h 3"/>
                <a:gd name="T2" fmla="*/ 0 w 202"/>
                <a:gd name="T3" fmla="*/ 0 h 3"/>
                <a:gd name="T4" fmla="*/ 2 w 202"/>
                <a:gd name="T5" fmla="*/ 0 h 3"/>
                <a:gd name="T6" fmla="*/ 202 w 202"/>
                <a:gd name="T7" fmla="*/ 0 h 3"/>
                <a:gd name="T8" fmla="*/ 202 w 202"/>
                <a:gd name="T9" fmla="*/ 3 h 3"/>
                <a:gd name="T10" fmla="*/ 2 w 202"/>
                <a:gd name="T11" fmla="*/ 3 h 3"/>
                <a:gd name="T12" fmla="*/ 0 w 202"/>
                <a:gd name="T13" fmla="*/ 3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2" h="3">
                  <a:moveTo>
                    <a:pt x="0" y="3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02" y="0"/>
                  </a:lnTo>
                  <a:lnTo>
                    <a:pt x="202" y="3"/>
                  </a:lnTo>
                  <a:lnTo>
                    <a:pt x="2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3" name="Freeform 526"/>
            <p:cNvSpPr>
              <a:spLocks/>
            </p:cNvSpPr>
            <p:nvPr/>
          </p:nvSpPr>
          <p:spPr bwMode="auto">
            <a:xfrm>
              <a:off x="1867" y="2254"/>
              <a:ext cx="3" cy="6"/>
            </a:xfrm>
            <a:custGeom>
              <a:avLst/>
              <a:gdLst>
                <a:gd name="T0" fmla="*/ 3 w 3"/>
                <a:gd name="T1" fmla="*/ 3 h 6"/>
                <a:gd name="T2" fmla="*/ 3 w 3"/>
                <a:gd name="T3" fmla="*/ 3 h 6"/>
                <a:gd name="T4" fmla="*/ 1 w 3"/>
                <a:gd name="T5" fmla="*/ 6 h 6"/>
                <a:gd name="T6" fmla="*/ 1 w 3"/>
                <a:gd name="T7" fmla="*/ 6 h 6"/>
                <a:gd name="T8" fmla="*/ 0 w 3"/>
                <a:gd name="T9" fmla="*/ 2 h 6"/>
                <a:gd name="T10" fmla="*/ 0 w 3"/>
                <a:gd name="T11" fmla="*/ 2 h 6"/>
                <a:gd name="T12" fmla="*/ 0 w 3"/>
                <a:gd name="T13" fmla="*/ 2 h 6"/>
                <a:gd name="T14" fmla="*/ 3 w 3"/>
                <a:gd name="T15" fmla="*/ 0 h 6"/>
                <a:gd name="T16" fmla="*/ 3 w 3"/>
                <a:gd name="T17" fmla="*/ 0 h 6"/>
                <a:gd name="T18" fmla="*/ 3 w 3"/>
                <a:gd name="T19" fmla="*/ 3 h 6"/>
                <a:gd name="T20" fmla="*/ 3 w 3"/>
                <a:gd name="T21" fmla="*/ 3 h 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" h="6">
                  <a:moveTo>
                    <a:pt x="3" y="3"/>
                  </a:moveTo>
                  <a:lnTo>
                    <a:pt x="3" y="3"/>
                  </a:lnTo>
                  <a:lnTo>
                    <a:pt x="1" y="6"/>
                  </a:lnTo>
                  <a:lnTo>
                    <a:pt x="0" y="2"/>
                  </a:lnTo>
                  <a:lnTo>
                    <a:pt x="3" y="0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4" name="Freeform 527"/>
            <p:cNvSpPr>
              <a:spLocks/>
            </p:cNvSpPr>
            <p:nvPr/>
          </p:nvSpPr>
          <p:spPr bwMode="auto">
            <a:xfrm>
              <a:off x="1868" y="2257"/>
              <a:ext cx="3" cy="3"/>
            </a:xfrm>
            <a:custGeom>
              <a:avLst/>
              <a:gdLst>
                <a:gd name="T0" fmla="*/ 3 w 3"/>
                <a:gd name="T1" fmla="*/ 1 h 3"/>
                <a:gd name="T2" fmla="*/ 0 w 3"/>
                <a:gd name="T3" fmla="*/ 3 h 3"/>
                <a:gd name="T4" fmla="*/ 0 w 3"/>
                <a:gd name="T5" fmla="*/ 3 h 3"/>
                <a:gd name="T6" fmla="*/ 0 w 3"/>
                <a:gd name="T7" fmla="*/ 3 h 3"/>
                <a:gd name="T8" fmla="*/ 0 w 3"/>
                <a:gd name="T9" fmla="*/ 3 h 3"/>
                <a:gd name="T10" fmla="*/ 0 w 3"/>
                <a:gd name="T11" fmla="*/ 3 h 3"/>
                <a:gd name="T12" fmla="*/ 2 w 3"/>
                <a:gd name="T13" fmla="*/ 0 h 3"/>
                <a:gd name="T14" fmla="*/ 2 w 3"/>
                <a:gd name="T15" fmla="*/ 0 h 3"/>
                <a:gd name="T16" fmla="*/ 3 w 3"/>
                <a:gd name="T17" fmla="*/ 1 h 3"/>
                <a:gd name="T18" fmla="*/ 3 w 3"/>
                <a:gd name="T19" fmla="*/ 1 h 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" h="3">
                  <a:moveTo>
                    <a:pt x="3" y="1"/>
                  </a:moveTo>
                  <a:lnTo>
                    <a:pt x="0" y="3"/>
                  </a:lnTo>
                  <a:lnTo>
                    <a:pt x="2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5" name="Freeform 528"/>
            <p:cNvSpPr>
              <a:spLocks/>
            </p:cNvSpPr>
            <p:nvPr/>
          </p:nvSpPr>
          <p:spPr bwMode="auto">
            <a:xfrm>
              <a:off x="1868" y="2260"/>
              <a:ext cx="200" cy="112"/>
            </a:xfrm>
            <a:custGeom>
              <a:avLst/>
              <a:gdLst>
                <a:gd name="T0" fmla="*/ 200 w 200"/>
                <a:gd name="T1" fmla="*/ 112 h 112"/>
                <a:gd name="T2" fmla="*/ 0 w 200"/>
                <a:gd name="T3" fmla="*/ 112 h 112"/>
                <a:gd name="T4" fmla="*/ 0 w 200"/>
                <a:gd name="T5" fmla="*/ 1 h 112"/>
                <a:gd name="T6" fmla="*/ 0 w 200"/>
                <a:gd name="T7" fmla="*/ 1 h 112"/>
                <a:gd name="T8" fmla="*/ 0 w 200"/>
                <a:gd name="T9" fmla="*/ 0 h 112"/>
                <a:gd name="T10" fmla="*/ 0 w 200"/>
                <a:gd name="T11" fmla="*/ 0 h 112"/>
                <a:gd name="T12" fmla="*/ 0 w 200"/>
                <a:gd name="T13" fmla="*/ 0 h 112"/>
                <a:gd name="T14" fmla="*/ 3 w 200"/>
                <a:gd name="T15" fmla="*/ 1 h 112"/>
                <a:gd name="T16" fmla="*/ 3 w 200"/>
                <a:gd name="T17" fmla="*/ 0 h 112"/>
                <a:gd name="T18" fmla="*/ 3 w 200"/>
                <a:gd name="T19" fmla="*/ 0 h 112"/>
                <a:gd name="T20" fmla="*/ 3 w 200"/>
                <a:gd name="T21" fmla="*/ 1 h 112"/>
                <a:gd name="T22" fmla="*/ 3 w 200"/>
                <a:gd name="T23" fmla="*/ 109 h 112"/>
                <a:gd name="T24" fmla="*/ 200 w 200"/>
                <a:gd name="T25" fmla="*/ 109 h 112"/>
                <a:gd name="T26" fmla="*/ 200 w 200"/>
                <a:gd name="T27" fmla="*/ 112 h 1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00" h="112">
                  <a:moveTo>
                    <a:pt x="200" y="112"/>
                  </a:moveTo>
                  <a:lnTo>
                    <a:pt x="0" y="112"/>
                  </a:lnTo>
                  <a:lnTo>
                    <a:pt x="0" y="1"/>
                  </a:lnTo>
                  <a:lnTo>
                    <a:pt x="0" y="0"/>
                  </a:lnTo>
                  <a:lnTo>
                    <a:pt x="3" y="1"/>
                  </a:lnTo>
                  <a:lnTo>
                    <a:pt x="3" y="0"/>
                  </a:lnTo>
                  <a:lnTo>
                    <a:pt x="3" y="1"/>
                  </a:lnTo>
                  <a:lnTo>
                    <a:pt x="3" y="109"/>
                  </a:lnTo>
                  <a:lnTo>
                    <a:pt x="200" y="109"/>
                  </a:lnTo>
                  <a:lnTo>
                    <a:pt x="200" y="11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6" name="Rectangle 529"/>
            <p:cNvSpPr>
              <a:spLocks noChangeArrowheads="1"/>
            </p:cNvSpPr>
            <p:nvPr/>
          </p:nvSpPr>
          <p:spPr bwMode="auto">
            <a:xfrm>
              <a:off x="1868" y="2260"/>
              <a:ext cx="1" cy="1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4127" name="Freeform 530"/>
            <p:cNvSpPr>
              <a:spLocks/>
            </p:cNvSpPr>
            <p:nvPr/>
          </p:nvSpPr>
          <p:spPr bwMode="auto">
            <a:xfrm>
              <a:off x="1866" y="2260"/>
              <a:ext cx="205" cy="115"/>
            </a:xfrm>
            <a:custGeom>
              <a:avLst/>
              <a:gdLst>
                <a:gd name="T0" fmla="*/ 0 w 205"/>
                <a:gd name="T1" fmla="*/ 115 h 115"/>
                <a:gd name="T2" fmla="*/ 0 w 205"/>
                <a:gd name="T3" fmla="*/ 8 h 115"/>
                <a:gd name="T4" fmla="*/ 0 w 205"/>
                <a:gd name="T5" fmla="*/ 8 h 115"/>
                <a:gd name="T6" fmla="*/ 2 w 205"/>
                <a:gd name="T7" fmla="*/ 0 h 115"/>
                <a:gd name="T8" fmla="*/ 2 w 205"/>
                <a:gd name="T9" fmla="*/ 0 h 115"/>
                <a:gd name="T10" fmla="*/ 2 w 205"/>
                <a:gd name="T11" fmla="*/ 1 h 115"/>
                <a:gd name="T12" fmla="*/ 2 w 205"/>
                <a:gd name="T13" fmla="*/ 112 h 115"/>
                <a:gd name="T14" fmla="*/ 202 w 205"/>
                <a:gd name="T15" fmla="*/ 112 h 115"/>
                <a:gd name="T16" fmla="*/ 205 w 205"/>
                <a:gd name="T17" fmla="*/ 112 h 115"/>
                <a:gd name="T18" fmla="*/ 205 w 205"/>
                <a:gd name="T19" fmla="*/ 115 h 115"/>
                <a:gd name="T20" fmla="*/ 0 w 205"/>
                <a:gd name="T21" fmla="*/ 115 h 11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05" h="115">
                  <a:moveTo>
                    <a:pt x="0" y="115"/>
                  </a:moveTo>
                  <a:lnTo>
                    <a:pt x="0" y="8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112"/>
                  </a:lnTo>
                  <a:lnTo>
                    <a:pt x="202" y="112"/>
                  </a:lnTo>
                  <a:lnTo>
                    <a:pt x="205" y="112"/>
                  </a:lnTo>
                  <a:lnTo>
                    <a:pt x="205" y="115"/>
                  </a:lnTo>
                  <a:lnTo>
                    <a:pt x="0" y="11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8" name="Freeform 531"/>
            <p:cNvSpPr>
              <a:spLocks/>
            </p:cNvSpPr>
            <p:nvPr/>
          </p:nvSpPr>
          <p:spPr bwMode="auto">
            <a:xfrm>
              <a:off x="1866" y="2260"/>
              <a:ext cx="2" cy="8"/>
            </a:xfrm>
            <a:custGeom>
              <a:avLst/>
              <a:gdLst>
                <a:gd name="T0" fmla="*/ 0 w 2"/>
                <a:gd name="T1" fmla="*/ 0 h 8"/>
                <a:gd name="T2" fmla="*/ 0 w 2"/>
                <a:gd name="T3" fmla="*/ 0 h 8"/>
                <a:gd name="T4" fmla="*/ 0 w 2"/>
                <a:gd name="T5" fmla="*/ 0 h 8"/>
                <a:gd name="T6" fmla="*/ 2 w 2"/>
                <a:gd name="T7" fmla="*/ 0 h 8"/>
                <a:gd name="T8" fmla="*/ 2 w 2"/>
                <a:gd name="T9" fmla="*/ 0 h 8"/>
                <a:gd name="T10" fmla="*/ 2 w 2"/>
                <a:gd name="T11" fmla="*/ 0 h 8"/>
                <a:gd name="T12" fmla="*/ 2 w 2"/>
                <a:gd name="T13" fmla="*/ 0 h 8"/>
                <a:gd name="T14" fmla="*/ 0 w 2"/>
                <a:gd name="T15" fmla="*/ 8 h 8"/>
                <a:gd name="T16" fmla="*/ 0 w 2"/>
                <a:gd name="T17" fmla="*/ 1 h 8"/>
                <a:gd name="T18" fmla="*/ 0 w 2"/>
                <a:gd name="T19" fmla="*/ 1 h 8"/>
                <a:gd name="T20" fmla="*/ 0 w 2"/>
                <a:gd name="T21" fmla="*/ 0 h 8"/>
                <a:gd name="T22" fmla="*/ 0 w 2"/>
                <a:gd name="T23" fmla="*/ 0 h 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" h="8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0" y="8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9" name="Freeform 532"/>
            <p:cNvSpPr>
              <a:spLocks/>
            </p:cNvSpPr>
            <p:nvPr/>
          </p:nvSpPr>
          <p:spPr bwMode="auto">
            <a:xfrm>
              <a:off x="1866" y="2256"/>
              <a:ext cx="2" cy="4"/>
            </a:xfrm>
            <a:custGeom>
              <a:avLst/>
              <a:gdLst>
                <a:gd name="T0" fmla="*/ 0 w 2"/>
                <a:gd name="T1" fmla="*/ 2 h 4"/>
                <a:gd name="T2" fmla="*/ 0 w 2"/>
                <a:gd name="T3" fmla="*/ 2 h 4"/>
                <a:gd name="T4" fmla="*/ 1 w 2"/>
                <a:gd name="T5" fmla="*/ 0 h 4"/>
                <a:gd name="T6" fmla="*/ 1 w 2"/>
                <a:gd name="T7" fmla="*/ 0 h 4"/>
                <a:gd name="T8" fmla="*/ 2 w 2"/>
                <a:gd name="T9" fmla="*/ 4 h 4"/>
                <a:gd name="T10" fmla="*/ 2 w 2"/>
                <a:gd name="T11" fmla="*/ 4 h 4"/>
                <a:gd name="T12" fmla="*/ 2 w 2"/>
                <a:gd name="T13" fmla="*/ 4 h 4"/>
                <a:gd name="T14" fmla="*/ 0 w 2"/>
                <a:gd name="T15" fmla="*/ 2 h 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" h="4">
                  <a:moveTo>
                    <a:pt x="0" y="2"/>
                  </a:moveTo>
                  <a:lnTo>
                    <a:pt x="0" y="2"/>
                  </a:lnTo>
                  <a:lnTo>
                    <a:pt x="1" y="0"/>
                  </a:lnTo>
                  <a:lnTo>
                    <a:pt x="2" y="4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30" name="Freeform 533"/>
            <p:cNvSpPr>
              <a:spLocks/>
            </p:cNvSpPr>
            <p:nvPr/>
          </p:nvSpPr>
          <p:spPr bwMode="auto">
            <a:xfrm>
              <a:off x="1866" y="2260"/>
              <a:ext cx="2" cy="0"/>
            </a:xfrm>
            <a:custGeom>
              <a:avLst/>
              <a:gdLst>
                <a:gd name="T0" fmla="*/ 0 w 2"/>
                <a:gd name="T1" fmla="*/ 0 w 2"/>
                <a:gd name="T2" fmla="*/ 2 w 2"/>
                <a:gd name="T3" fmla="*/ 0 w 2"/>
                <a:gd name="T4" fmla="*/ 0 w 2"/>
                <a:gd name="T5" fmla="*/ 0 w 2"/>
                <a:gd name="T6" fmla="*/ 0 w 2"/>
                <a:gd name="T7" fmla="*/ 0 60000 655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</a:gdLst>
              <a:ahLst/>
              <a:cxnLst>
                <a:cxn ang="T7">
                  <a:pos x="T0" y="0"/>
                </a:cxn>
                <a:cxn ang="T8">
                  <a:pos x="T1" y="0"/>
                </a:cxn>
                <a:cxn ang="T9">
                  <a:pos x="T2" y="0"/>
                </a:cxn>
                <a:cxn ang="T10">
                  <a:pos x="T3" y="0"/>
                </a:cxn>
                <a:cxn ang="T11">
                  <a:pos x="T4" y="0"/>
                </a:cxn>
                <a:cxn ang="T12">
                  <a:pos x="T5" y="0"/>
                </a:cxn>
                <a:cxn ang="T13">
                  <a:pos x="T6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31" name="Freeform 534"/>
            <p:cNvSpPr>
              <a:spLocks/>
            </p:cNvSpPr>
            <p:nvPr/>
          </p:nvSpPr>
          <p:spPr bwMode="auto">
            <a:xfrm>
              <a:off x="1863" y="2268"/>
              <a:ext cx="208" cy="129"/>
            </a:xfrm>
            <a:custGeom>
              <a:avLst/>
              <a:gdLst>
                <a:gd name="T0" fmla="*/ 3 w 208"/>
                <a:gd name="T1" fmla="*/ 107 h 129"/>
                <a:gd name="T2" fmla="*/ 208 w 208"/>
                <a:gd name="T3" fmla="*/ 107 h 129"/>
                <a:gd name="T4" fmla="*/ 208 w 208"/>
                <a:gd name="T5" fmla="*/ 129 h 129"/>
                <a:gd name="T6" fmla="*/ 5 w 208"/>
                <a:gd name="T7" fmla="*/ 129 h 129"/>
                <a:gd name="T8" fmla="*/ 0 w 208"/>
                <a:gd name="T9" fmla="*/ 129 h 129"/>
                <a:gd name="T10" fmla="*/ 0 w 208"/>
                <a:gd name="T11" fmla="*/ 35 h 129"/>
                <a:gd name="T12" fmla="*/ 0 w 208"/>
                <a:gd name="T13" fmla="*/ 35 h 129"/>
                <a:gd name="T14" fmla="*/ 1 w 208"/>
                <a:gd name="T15" fmla="*/ 16 h 129"/>
                <a:gd name="T16" fmla="*/ 3 w 208"/>
                <a:gd name="T17" fmla="*/ 0 h 129"/>
                <a:gd name="T18" fmla="*/ 3 w 208"/>
                <a:gd name="T19" fmla="*/ 107 h 12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08" h="129">
                  <a:moveTo>
                    <a:pt x="3" y="107"/>
                  </a:moveTo>
                  <a:lnTo>
                    <a:pt x="208" y="107"/>
                  </a:lnTo>
                  <a:lnTo>
                    <a:pt x="208" y="129"/>
                  </a:lnTo>
                  <a:lnTo>
                    <a:pt x="5" y="129"/>
                  </a:lnTo>
                  <a:lnTo>
                    <a:pt x="0" y="129"/>
                  </a:lnTo>
                  <a:lnTo>
                    <a:pt x="0" y="35"/>
                  </a:lnTo>
                  <a:lnTo>
                    <a:pt x="1" y="16"/>
                  </a:lnTo>
                  <a:lnTo>
                    <a:pt x="3" y="0"/>
                  </a:lnTo>
                  <a:lnTo>
                    <a:pt x="3" y="107"/>
                  </a:lnTo>
                  <a:close/>
                </a:path>
              </a:pathLst>
            </a:custGeom>
            <a:solidFill>
              <a:srgbClr val="D8E8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32" name="Freeform 535"/>
            <p:cNvSpPr>
              <a:spLocks/>
            </p:cNvSpPr>
            <p:nvPr/>
          </p:nvSpPr>
          <p:spPr bwMode="auto">
            <a:xfrm>
              <a:off x="6" y="2241"/>
              <a:ext cx="1860" cy="156"/>
            </a:xfrm>
            <a:custGeom>
              <a:avLst/>
              <a:gdLst>
                <a:gd name="T0" fmla="*/ 1860 w 1860"/>
                <a:gd name="T1" fmla="*/ 19 h 156"/>
                <a:gd name="T2" fmla="*/ 1860 w 1860"/>
                <a:gd name="T3" fmla="*/ 19 h 156"/>
                <a:gd name="T4" fmla="*/ 1860 w 1860"/>
                <a:gd name="T5" fmla="*/ 19 h 156"/>
                <a:gd name="T6" fmla="*/ 1860 w 1860"/>
                <a:gd name="T7" fmla="*/ 20 h 156"/>
                <a:gd name="T8" fmla="*/ 1860 w 1860"/>
                <a:gd name="T9" fmla="*/ 27 h 156"/>
                <a:gd name="T10" fmla="*/ 1860 w 1860"/>
                <a:gd name="T11" fmla="*/ 27 h 156"/>
                <a:gd name="T12" fmla="*/ 1858 w 1860"/>
                <a:gd name="T13" fmla="*/ 43 h 156"/>
                <a:gd name="T14" fmla="*/ 1857 w 1860"/>
                <a:gd name="T15" fmla="*/ 62 h 156"/>
                <a:gd name="T16" fmla="*/ 1857 w 1860"/>
                <a:gd name="T17" fmla="*/ 156 h 156"/>
                <a:gd name="T18" fmla="*/ 193 w 1860"/>
                <a:gd name="T19" fmla="*/ 156 h 156"/>
                <a:gd name="T20" fmla="*/ 0 w 1860"/>
                <a:gd name="T21" fmla="*/ 156 h 156"/>
                <a:gd name="T22" fmla="*/ 0 w 1860"/>
                <a:gd name="T23" fmla="*/ 134 h 156"/>
                <a:gd name="T24" fmla="*/ 196 w 1860"/>
                <a:gd name="T25" fmla="*/ 134 h 156"/>
                <a:gd name="T26" fmla="*/ 196 w 1860"/>
                <a:gd name="T27" fmla="*/ 20 h 156"/>
                <a:gd name="T28" fmla="*/ 196 w 1860"/>
                <a:gd name="T29" fmla="*/ 20 h 156"/>
                <a:gd name="T30" fmla="*/ 196 w 1860"/>
                <a:gd name="T31" fmla="*/ 17 h 156"/>
                <a:gd name="T32" fmla="*/ 199 w 1860"/>
                <a:gd name="T33" fmla="*/ 13 h 156"/>
                <a:gd name="T34" fmla="*/ 199 w 1860"/>
                <a:gd name="T35" fmla="*/ 13 h 156"/>
                <a:gd name="T36" fmla="*/ 203 w 1860"/>
                <a:gd name="T37" fmla="*/ 9 h 156"/>
                <a:gd name="T38" fmla="*/ 212 w 1860"/>
                <a:gd name="T39" fmla="*/ 5 h 156"/>
                <a:gd name="T40" fmla="*/ 212 w 1860"/>
                <a:gd name="T41" fmla="*/ 5 h 156"/>
                <a:gd name="T42" fmla="*/ 222 w 1860"/>
                <a:gd name="T43" fmla="*/ 2 h 156"/>
                <a:gd name="T44" fmla="*/ 233 w 1860"/>
                <a:gd name="T45" fmla="*/ 0 h 156"/>
                <a:gd name="T46" fmla="*/ 1823 w 1860"/>
                <a:gd name="T47" fmla="*/ 0 h 156"/>
                <a:gd name="T48" fmla="*/ 1823 w 1860"/>
                <a:gd name="T49" fmla="*/ 0 h 156"/>
                <a:gd name="T50" fmla="*/ 1837 w 1860"/>
                <a:gd name="T51" fmla="*/ 2 h 156"/>
                <a:gd name="T52" fmla="*/ 1848 w 1860"/>
                <a:gd name="T53" fmla="*/ 6 h 156"/>
                <a:gd name="T54" fmla="*/ 1848 w 1860"/>
                <a:gd name="T55" fmla="*/ 6 h 156"/>
                <a:gd name="T56" fmla="*/ 1853 w 1860"/>
                <a:gd name="T57" fmla="*/ 9 h 156"/>
                <a:gd name="T58" fmla="*/ 1855 w 1860"/>
                <a:gd name="T59" fmla="*/ 12 h 156"/>
                <a:gd name="T60" fmla="*/ 1858 w 1860"/>
                <a:gd name="T61" fmla="*/ 16 h 156"/>
                <a:gd name="T62" fmla="*/ 1860 w 1860"/>
                <a:gd name="T63" fmla="*/ 19 h 156"/>
                <a:gd name="T64" fmla="*/ 1860 w 1860"/>
                <a:gd name="T65" fmla="*/ 19 h 15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860" h="156">
                  <a:moveTo>
                    <a:pt x="1860" y="19"/>
                  </a:moveTo>
                  <a:lnTo>
                    <a:pt x="1860" y="19"/>
                  </a:lnTo>
                  <a:lnTo>
                    <a:pt x="1860" y="20"/>
                  </a:lnTo>
                  <a:lnTo>
                    <a:pt x="1860" y="27"/>
                  </a:lnTo>
                  <a:lnTo>
                    <a:pt x="1858" y="43"/>
                  </a:lnTo>
                  <a:lnTo>
                    <a:pt x="1857" y="62"/>
                  </a:lnTo>
                  <a:lnTo>
                    <a:pt x="1857" y="156"/>
                  </a:lnTo>
                  <a:lnTo>
                    <a:pt x="193" y="156"/>
                  </a:lnTo>
                  <a:lnTo>
                    <a:pt x="0" y="156"/>
                  </a:lnTo>
                  <a:lnTo>
                    <a:pt x="0" y="134"/>
                  </a:lnTo>
                  <a:lnTo>
                    <a:pt x="196" y="134"/>
                  </a:lnTo>
                  <a:lnTo>
                    <a:pt x="196" y="20"/>
                  </a:lnTo>
                  <a:lnTo>
                    <a:pt x="196" y="17"/>
                  </a:lnTo>
                  <a:lnTo>
                    <a:pt x="199" y="13"/>
                  </a:lnTo>
                  <a:lnTo>
                    <a:pt x="203" y="9"/>
                  </a:lnTo>
                  <a:lnTo>
                    <a:pt x="212" y="5"/>
                  </a:lnTo>
                  <a:lnTo>
                    <a:pt x="222" y="2"/>
                  </a:lnTo>
                  <a:lnTo>
                    <a:pt x="233" y="0"/>
                  </a:lnTo>
                  <a:lnTo>
                    <a:pt x="1823" y="0"/>
                  </a:lnTo>
                  <a:lnTo>
                    <a:pt x="1837" y="2"/>
                  </a:lnTo>
                  <a:lnTo>
                    <a:pt x="1848" y="6"/>
                  </a:lnTo>
                  <a:lnTo>
                    <a:pt x="1853" y="9"/>
                  </a:lnTo>
                  <a:lnTo>
                    <a:pt x="1855" y="12"/>
                  </a:lnTo>
                  <a:lnTo>
                    <a:pt x="1858" y="16"/>
                  </a:lnTo>
                  <a:lnTo>
                    <a:pt x="1860" y="19"/>
                  </a:lnTo>
                  <a:close/>
                </a:path>
              </a:pathLst>
            </a:custGeom>
            <a:solidFill>
              <a:srgbClr val="D8E8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33" name="Freeform 536"/>
            <p:cNvSpPr>
              <a:spLocks/>
            </p:cNvSpPr>
            <p:nvPr/>
          </p:nvSpPr>
          <p:spPr bwMode="auto">
            <a:xfrm>
              <a:off x="1860" y="2400"/>
              <a:ext cx="6" cy="3"/>
            </a:xfrm>
            <a:custGeom>
              <a:avLst/>
              <a:gdLst>
                <a:gd name="T0" fmla="*/ 6 w 6"/>
                <a:gd name="T1" fmla="*/ 0 h 3"/>
                <a:gd name="T2" fmla="*/ 6 w 6"/>
                <a:gd name="T3" fmla="*/ 3 h 3"/>
                <a:gd name="T4" fmla="*/ 3 w 6"/>
                <a:gd name="T5" fmla="*/ 3 h 3"/>
                <a:gd name="T6" fmla="*/ 0 w 6"/>
                <a:gd name="T7" fmla="*/ 3 h 3"/>
                <a:gd name="T8" fmla="*/ 0 w 6"/>
                <a:gd name="T9" fmla="*/ 0 h 3"/>
                <a:gd name="T10" fmla="*/ 3 w 6"/>
                <a:gd name="T11" fmla="*/ 0 h 3"/>
                <a:gd name="T12" fmla="*/ 6 w 6"/>
                <a:gd name="T13" fmla="*/ 0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" h="3">
                  <a:moveTo>
                    <a:pt x="6" y="0"/>
                  </a:moveTo>
                  <a:lnTo>
                    <a:pt x="6" y="3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3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34" name="Freeform 537"/>
            <p:cNvSpPr>
              <a:spLocks/>
            </p:cNvSpPr>
            <p:nvPr/>
          </p:nvSpPr>
          <p:spPr bwMode="auto">
            <a:xfrm>
              <a:off x="3" y="2239"/>
              <a:ext cx="1865" cy="161"/>
            </a:xfrm>
            <a:custGeom>
              <a:avLst/>
              <a:gdLst>
                <a:gd name="T0" fmla="*/ 199 w 1865"/>
                <a:gd name="T1" fmla="*/ 136 h 161"/>
                <a:gd name="T2" fmla="*/ 3 w 1865"/>
                <a:gd name="T3" fmla="*/ 136 h 161"/>
                <a:gd name="T4" fmla="*/ 3 w 1865"/>
                <a:gd name="T5" fmla="*/ 158 h 161"/>
                <a:gd name="T6" fmla="*/ 196 w 1865"/>
                <a:gd name="T7" fmla="*/ 158 h 161"/>
                <a:gd name="T8" fmla="*/ 1860 w 1865"/>
                <a:gd name="T9" fmla="*/ 158 h 161"/>
                <a:gd name="T10" fmla="*/ 1860 w 1865"/>
                <a:gd name="T11" fmla="*/ 161 h 161"/>
                <a:gd name="T12" fmla="*/ 1857 w 1865"/>
                <a:gd name="T13" fmla="*/ 161 h 161"/>
                <a:gd name="T14" fmla="*/ 196 w 1865"/>
                <a:gd name="T15" fmla="*/ 161 h 161"/>
                <a:gd name="T16" fmla="*/ 0 w 1865"/>
                <a:gd name="T17" fmla="*/ 161 h 161"/>
                <a:gd name="T18" fmla="*/ 0 w 1865"/>
                <a:gd name="T19" fmla="*/ 133 h 161"/>
                <a:gd name="T20" fmla="*/ 196 w 1865"/>
                <a:gd name="T21" fmla="*/ 133 h 161"/>
                <a:gd name="T22" fmla="*/ 196 w 1865"/>
                <a:gd name="T23" fmla="*/ 22 h 161"/>
                <a:gd name="T24" fmla="*/ 196 w 1865"/>
                <a:gd name="T25" fmla="*/ 22 h 161"/>
                <a:gd name="T26" fmla="*/ 196 w 1865"/>
                <a:gd name="T27" fmla="*/ 18 h 161"/>
                <a:gd name="T28" fmla="*/ 199 w 1865"/>
                <a:gd name="T29" fmla="*/ 14 h 161"/>
                <a:gd name="T30" fmla="*/ 204 w 1865"/>
                <a:gd name="T31" fmla="*/ 9 h 161"/>
                <a:gd name="T32" fmla="*/ 208 w 1865"/>
                <a:gd name="T33" fmla="*/ 7 h 161"/>
                <a:gd name="T34" fmla="*/ 213 w 1865"/>
                <a:gd name="T35" fmla="*/ 4 h 161"/>
                <a:gd name="T36" fmla="*/ 220 w 1865"/>
                <a:gd name="T37" fmla="*/ 2 h 161"/>
                <a:gd name="T38" fmla="*/ 227 w 1865"/>
                <a:gd name="T39" fmla="*/ 1 h 161"/>
                <a:gd name="T40" fmla="*/ 236 w 1865"/>
                <a:gd name="T41" fmla="*/ 0 h 161"/>
                <a:gd name="T42" fmla="*/ 1826 w 1865"/>
                <a:gd name="T43" fmla="*/ 0 h 161"/>
                <a:gd name="T44" fmla="*/ 1826 w 1865"/>
                <a:gd name="T45" fmla="*/ 0 h 161"/>
                <a:gd name="T46" fmla="*/ 1839 w 1865"/>
                <a:gd name="T47" fmla="*/ 1 h 161"/>
                <a:gd name="T48" fmla="*/ 1850 w 1865"/>
                <a:gd name="T49" fmla="*/ 5 h 161"/>
                <a:gd name="T50" fmla="*/ 1858 w 1865"/>
                <a:gd name="T51" fmla="*/ 11 h 161"/>
                <a:gd name="T52" fmla="*/ 1861 w 1865"/>
                <a:gd name="T53" fmla="*/ 14 h 161"/>
                <a:gd name="T54" fmla="*/ 1864 w 1865"/>
                <a:gd name="T55" fmla="*/ 17 h 161"/>
                <a:gd name="T56" fmla="*/ 1864 w 1865"/>
                <a:gd name="T57" fmla="*/ 17 h 161"/>
                <a:gd name="T58" fmla="*/ 1863 w 1865"/>
                <a:gd name="T59" fmla="*/ 19 h 161"/>
                <a:gd name="T60" fmla="*/ 1865 w 1865"/>
                <a:gd name="T61" fmla="*/ 21 h 161"/>
                <a:gd name="T62" fmla="*/ 1863 w 1865"/>
                <a:gd name="T63" fmla="*/ 21 h 161"/>
                <a:gd name="T64" fmla="*/ 1863 w 1865"/>
                <a:gd name="T65" fmla="*/ 21 h 161"/>
                <a:gd name="T66" fmla="*/ 1863 w 1865"/>
                <a:gd name="T67" fmla="*/ 21 h 161"/>
                <a:gd name="T68" fmla="*/ 1863 w 1865"/>
                <a:gd name="T69" fmla="*/ 21 h 161"/>
                <a:gd name="T70" fmla="*/ 1861 w 1865"/>
                <a:gd name="T71" fmla="*/ 18 h 161"/>
                <a:gd name="T72" fmla="*/ 1858 w 1865"/>
                <a:gd name="T73" fmla="*/ 14 h 161"/>
                <a:gd name="T74" fmla="*/ 1856 w 1865"/>
                <a:gd name="T75" fmla="*/ 11 h 161"/>
                <a:gd name="T76" fmla="*/ 1851 w 1865"/>
                <a:gd name="T77" fmla="*/ 8 h 161"/>
                <a:gd name="T78" fmla="*/ 1851 w 1865"/>
                <a:gd name="T79" fmla="*/ 8 h 161"/>
                <a:gd name="T80" fmla="*/ 1840 w 1865"/>
                <a:gd name="T81" fmla="*/ 4 h 161"/>
                <a:gd name="T82" fmla="*/ 1826 w 1865"/>
                <a:gd name="T83" fmla="*/ 2 h 161"/>
                <a:gd name="T84" fmla="*/ 236 w 1865"/>
                <a:gd name="T85" fmla="*/ 2 h 161"/>
                <a:gd name="T86" fmla="*/ 236 w 1865"/>
                <a:gd name="T87" fmla="*/ 2 h 161"/>
                <a:gd name="T88" fmla="*/ 225 w 1865"/>
                <a:gd name="T89" fmla="*/ 4 h 161"/>
                <a:gd name="T90" fmla="*/ 215 w 1865"/>
                <a:gd name="T91" fmla="*/ 7 h 161"/>
                <a:gd name="T92" fmla="*/ 215 w 1865"/>
                <a:gd name="T93" fmla="*/ 7 h 161"/>
                <a:gd name="T94" fmla="*/ 206 w 1865"/>
                <a:gd name="T95" fmla="*/ 11 h 161"/>
                <a:gd name="T96" fmla="*/ 202 w 1865"/>
                <a:gd name="T97" fmla="*/ 15 h 161"/>
                <a:gd name="T98" fmla="*/ 202 w 1865"/>
                <a:gd name="T99" fmla="*/ 15 h 161"/>
                <a:gd name="T100" fmla="*/ 199 w 1865"/>
                <a:gd name="T101" fmla="*/ 19 h 161"/>
                <a:gd name="T102" fmla="*/ 199 w 1865"/>
                <a:gd name="T103" fmla="*/ 22 h 161"/>
                <a:gd name="T104" fmla="*/ 199 w 1865"/>
                <a:gd name="T105" fmla="*/ 136 h 16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865" h="161">
                  <a:moveTo>
                    <a:pt x="199" y="136"/>
                  </a:moveTo>
                  <a:lnTo>
                    <a:pt x="3" y="136"/>
                  </a:lnTo>
                  <a:lnTo>
                    <a:pt x="3" y="158"/>
                  </a:lnTo>
                  <a:lnTo>
                    <a:pt x="196" y="158"/>
                  </a:lnTo>
                  <a:lnTo>
                    <a:pt x="1860" y="158"/>
                  </a:lnTo>
                  <a:lnTo>
                    <a:pt x="1860" y="161"/>
                  </a:lnTo>
                  <a:lnTo>
                    <a:pt x="1857" y="161"/>
                  </a:lnTo>
                  <a:lnTo>
                    <a:pt x="196" y="161"/>
                  </a:lnTo>
                  <a:lnTo>
                    <a:pt x="0" y="161"/>
                  </a:lnTo>
                  <a:lnTo>
                    <a:pt x="0" y="133"/>
                  </a:lnTo>
                  <a:lnTo>
                    <a:pt x="196" y="133"/>
                  </a:lnTo>
                  <a:lnTo>
                    <a:pt x="196" y="22"/>
                  </a:lnTo>
                  <a:lnTo>
                    <a:pt x="196" y="18"/>
                  </a:lnTo>
                  <a:lnTo>
                    <a:pt x="199" y="14"/>
                  </a:lnTo>
                  <a:lnTo>
                    <a:pt x="204" y="9"/>
                  </a:lnTo>
                  <a:lnTo>
                    <a:pt x="208" y="7"/>
                  </a:lnTo>
                  <a:lnTo>
                    <a:pt x="213" y="4"/>
                  </a:lnTo>
                  <a:lnTo>
                    <a:pt x="220" y="2"/>
                  </a:lnTo>
                  <a:lnTo>
                    <a:pt x="227" y="1"/>
                  </a:lnTo>
                  <a:lnTo>
                    <a:pt x="236" y="0"/>
                  </a:lnTo>
                  <a:lnTo>
                    <a:pt x="1826" y="0"/>
                  </a:lnTo>
                  <a:lnTo>
                    <a:pt x="1839" y="1"/>
                  </a:lnTo>
                  <a:lnTo>
                    <a:pt x="1850" y="5"/>
                  </a:lnTo>
                  <a:lnTo>
                    <a:pt x="1858" y="11"/>
                  </a:lnTo>
                  <a:lnTo>
                    <a:pt x="1861" y="14"/>
                  </a:lnTo>
                  <a:lnTo>
                    <a:pt x="1864" y="17"/>
                  </a:lnTo>
                  <a:lnTo>
                    <a:pt x="1863" y="19"/>
                  </a:lnTo>
                  <a:lnTo>
                    <a:pt x="1865" y="21"/>
                  </a:lnTo>
                  <a:lnTo>
                    <a:pt x="1863" y="21"/>
                  </a:lnTo>
                  <a:lnTo>
                    <a:pt x="1861" y="18"/>
                  </a:lnTo>
                  <a:lnTo>
                    <a:pt x="1858" y="14"/>
                  </a:lnTo>
                  <a:lnTo>
                    <a:pt x="1856" y="11"/>
                  </a:lnTo>
                  <a:lnTo>
                    <a:pt x="1851" y="8"/>
                  </a:lnTo>
                  <a:lnTo>
                    <a:pt x="1840" y="4"/>
                  </a:lnTo>
                  <a:lnTo>
                    <a:pt x="1826" y="2"/>
                  </a:lnTo>
                  <a:lnTo>
                    <a:pt x="236" y="2"/>
                  </a:lnTo>
                  <a:lnTo>
                    <a:pt x="225" y="4"/>
                  </a:lnTo>
                  <a:lnTo>
                    <a:pt x="215" y="7"/>
                  </a:lnTo>
                  <a:lnTo>
                    <a:pt x="206" y="11"/>
                  </a:lnTo>
                  <a:lnTo>
                    <a:pt x="202" y="15"/>
                  </a:lnTo>
                  <a:lnTo>
                    <a:pt x="199" y="19"/>
                  </a:lnTo>
                  <a:lnTo>
                    <a:pt x="199" y="22"/>
                  </a:lnTo>
                  <a:lnTo>
                    <a:pt x="199" y="136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35" name="Freeform 538"/>
            <p:cNvSpPr>
              <a:spLocks/>
            </p:cNvSpPr>
            <p:nvPr/>
          </p:nvSpPr>
          <p:spPr bwMode="auto">
            <a:xfrm>
              <a:off x="0" y="2236"/>
              <a:ext cx="1870" cy="167"/>
            </a:xfrm>
            <a:custGeom>
              <a:avLst/>
              <a:gdLst>
                <a:gd name="T0" fmla="*/ 197 w 1870"/>
                <a:gd name="T1" fmla="*/ 25 h 167"/>
                <a:gd name="T2" fmla="*/ 197 w 1870"/>
                <a:gd name="T3" fmla="*/ 25 h 167"/>
                <a:gd name="T4" fmla="*/ 198 w 1870"/>
                <a:gd name="T5" fmla="*/ 21 h 167"/>
                <a:gd name="T6" fmla="*/ 199 w 1870"/>
                <a:gd name="T7" fmla="*/ 15 h 167"/>
                <a:gd name="T8" fmla="*/ 199 w 1870"/>
                <a:gd name="T9" fmla="*/ 15 h 167"/>
                <a:gd name="T10" fmla="*/ 204 w 1870"/>
                <a:gd name="T11" fmla="*/ 11 h 167"/>
                <a:gd name="T12" fmla="*/ 209 w 1870"/>
                <a:gd name="T13" fmla="*/ 7 h 167"/>
                <a:gd name="T14" fmla="*/ 209 w 1870"/>
                <a:gd name="T15" fmla="*/ 7 h 167"/>
                <a:gd name="T16" fmla="*/ 216 w 1870"/>
                <a:gd name="T17" fmla="*/ 4 h 167"/>
                <a:gd name="T18" fmla="*/ 223 w 1870"/>
                <a:gd name="T19" fmla="*/ 3 h 167"/>
                <a:gd name="T20" fmla="*/ 230 w 1870"/>
                <a:gd name="T21" fmla="*/ 1 h 167"/>
                <a:gd name="T22" fmla="*/ 239 w 1870"/>
                <a:gd name="T23" fmla="*/ 0 h 167"/>
                <a:gd name="T24" fmla="*/ 1829 w 1870"/>
                <a:gd name="T25" fmla="*/ 0 h 167"/>
                <a:gd name="T26" fmla="*/ 1829 w 1870"/>
                <a:gd name="T27" fmla="*/ 0 h 167"/>
                <a:gd name="T28" fmla="*/ 1836 w 1870"/>
                <a:gd name="T29" fmla="*/ 1 h 167"/>
                <a:gd name="T30" fmla="*/ 1843 w 1870"/>
                <a:gd name="T31" fmla="*/ 1 h 167"/>
                <a:gd name="T32" fmla="*/ 1850 w 1870"/>
                <a:gd name="T33" fmla="*/ 4 h 167"/>
                <a:gd name="T34" fmla="*/ 1857 w 1870"/>
                <a:gd name="T35" fmla="*/ 7 h 167"/>
                <a:gd name="T36" fmla="*/ 1857 w 1870"/>
                <a:gd name="T37" fmla="*/ 7 h 167"/>
                <a:gd name="T38" fmla="*/ 1864 w 1870"/>
                <a:gd name="T39" fmla="*/ 11 h 167"/>
                <a:gd name="T40" fmla="*/ 1870 w 1870"/>
                <a:gd name="T41" fmla="*/ 18 h 167"/>
                <a:gd name="T42" fmla="*/ 1870 w 1870"/>
                <a:gd name="T43" fmla="*/ 18 h 167"/>
                <a:gd name="T44" fmla="*/ 1867 w 1870"/>
                <a:gd name="T45" fmla="*/ 20 h 167"/>
                <a:gd name="T46" fmla="*/ 1867 w 1870"/>
                <a:gd name="T47" fmla="*/ 20 h 167"/>
                <a:gd name="T48" fmla="*/ 1867 w 1870"/>
                <a:gd name="T49" fmla="*/ 20 h 167"/>
                <a:gd name="T50" fmla="*/ 1864 w 1870"/>
                <a:gd name="T51" fmla="*/ 17 h 167"/>
                <a:gd name="T52" fmla="*/ 1861 w 1870"/>
                <a:gd name="T53" fmla="*/ 14 h 167"/>
                <a:gd name="T54" fmla="*/ 1853 w 1870"/>
                <a:gd name="T55" fmla="*/ 8 h 167"/>
                <a:gd name="T56" fmla="*/ 1842 w 1870"/>
                <a:gd name="T57" fmla="*/ 4 h 167"/>
                <a:gd name="T58" fmla="*/ 1829 w 1870"/>
                <a:gd name="T59" fmla="*/ 3 h 167"/>
                <a:gd name="T60" fmla="*/ 239 w 1870"/>
                <a:gd name="T61" fmla="*/ 3 h 167"/>
                <a:gd name="T62" fmla="*/ 239 w 1870"/>
                <a:gd name="T63" fmla="*/ 3 h 167"/>
                <a:gd name="T64" fmla="*/ 230 w 1870"/>
                <a:gd name="T65" fmla="*/ 4 h 167"/>
                <a:gd name="T66" fmla="*/ 223 w 1870"/>
                <a:gd name="T67" fmla="*/ 5 h 167"/>
                <a:gd name="T68" fmla="*/ 216 w 1870"/>
                <a:gd name="T69" fmla="*/ 7 h 167"/>
                <a:gd name="T70" fmla="*/ 211 w 1870"/>
                <a:gd name="T71" fmla="*/ 10 h 167"/>
                <a:gd name="T72" fmla="*/ 207 w 1870"/>
                <a:gd name="T73" fmla="*/ 12 h 167"/>
                <a:gd name="T74" fmla="*/ 202 w 1870"/>
                <a:gd name="T75" fmla="*/ 17 h 167"/>
                <a:gd name="T76" fmla="*/ 199 w 1870"/>
                <a:gd name="T77" fmla="*/ 21 h 167"/>
                <a:gd name="T78" fmla="*/ 199 w 1870"/>
                <a:gd name="T79" fmla="*/ 25 h 167"/>
                <a:gd name="T80" fmla="*/ 199 w 1870"/>
                <a:gd name="T81" fmla="*/ 136 h 167"/>
                <a:gd name="T82" fmla="*/ 3 w 1870"/>
                <a:gd name="T83" fmla="*/ 136 h 167"/>
                <a:gd name="T84" fmla="*/ 3 w 1870"/>
                <a:gd name="T85" fmla="*/ 164 h 167"/>
                <a:gd name="T86" fmla="*/ 199 w 1870"/>
                <a:gd name="T87" fmla="*/ 164 h 167"/>
                <a:gd name="T88" fmla="*/ 1860 w 1870"/>
                <a:gd name="T89" fmla="*/ 164 h 167"/>
                <a:gd name="T90" fmla="*/ 1860 w 1870"/>
                <a:gd name="T91" fmla="*/ 167 h 167"/>
                <a:gd name="T92" fmla="*/ 199 w 1870"/>
                <a:gd name="T93" fmla="*/ 167 h 167"/>
                <a:gd name="T94" fmla="*/ 0 w 1870"/>
                <a:gd name="T95" fmla="*/ 167 h 167"/>
                <a:gd name="T96" fmla="*/ 0 w 1870"/>
                <a:gd name="T97" fmla="*/ 133 h 167"/>
                <a:gd name="T98" fmla="*/ 197 w 1870"/>
                <a:gd name="T99" fmla="*/ 133 h 167"/>
                <a:gd name="T100" fmla="*/ 197 w 1870"/>
                <a:gd name="T101" fmla="*/ 25 h 1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870" h="167">
                  <a:moveTo>
                    <a:pt x="197" y="25"/>
                  </a:moveTo>
                  <a:lnTo>
                    <a:pt x="197" y="25"/>
                  </a:lnTo>
                  <a:lnTo>
                    <a:pt x="198" y="21"/>
                  </a:lnTo>
                  <a:lnTo>
                    <a:pt x="199" y="15"/>
                  </a:lnTo>
                  <a:lnTo>
                    <a:pt x="204" y="11"/>
                  </a:lnTo>
                  <a:lnTo>
                    <a:pt x="209" y="7"/>
                  </a:lnTo>
                  <a:lnTo>
                    <a:pt x="216" y="4"/>
                  </a:lnTo>
                  <a:lnTo>
                    <a:pt x="223" y="3"/>
                  </a:lnTo>
                  <a:lnTo>
                    <a:pt x="230" y="1"/>
                  </a:lnTo>
                  <a:lnTo>
                    <a:pt x="239" y="0"/>
                  </a:lnTo>
                  <a:lnTo>
                    <a:pt x="1829" y="0"/>
                  </a:lnTo>
                  <a:lnTo>
                    <a:pt x="1836" y="1"/>
                  </a:lnTo>
                  <a:lnTo>
                    <a:pt x="1843" y="1"/>
                  </a:lnTo>
                  <a:lnTo>
                    <a:pt x="1850" y="4"/>
                  </a:lnTo>
                  <a:lnTo>
                    <a:pt x="1857" y="7"/>
                  </a:lnTo>
                  <a:lnTo>
                    <a:pt x="1864" y="11"/>
                  </a:lnTo>
                  <a:lnTo>
                    <a:pt x="1870" y="18"/>
                  </a:lnTo>
                  <a:lnTo>
                    <a:pt x="1867" y="20"/>
                  </a:lnTo>
                  <a:lnTo>
                    <a:pt x="1864" y="17"/>
                  </a:lnTo>
                  <a:lnTo>
                    <a:pt x="1861" y="14"/>
                  </a:lnTo>
                  <a:lnTo>
                    <a:pt x="1853" y="8"/>
                  </a:lnTo>
                  <a:lnTo>
                    <a:pt x="1842" y="4"/>
                  </a:lnTo>
                  <a:lnTo>
                    <a:pt x="1829" y="3"/>
                  </a:lnTo>
                  <a:lnTo>
                    <a:pt x="239" y="3"/>
                  </a:lnTo>
                  <a:lnTo>
                    <a:pt x="230" y="4"/>
                  </a:lnTo>
                  <a:lnTo>
                    <a:pt x="223" y="5"/>
                  </a:lnTo>
                  <a:lnTo>
                    <a:pt x="216" y="7"/>
                  </a:lnTo>
                  <a:lnTo>
                    <a:pt x="211" y="10"/>
                  </a:lnTo>
                  <a:lnTo>
                    <a:pt x="207" y="12"/>
                  </a:lnTo>
                  <a:lnTo>
                    <a:pt x="202" y="17"/>
                  </a:lnTo>
                  <a:lnTo>
                    <a:pt x="199" y="21"/>
                  </a:lnTo>
                  <a:lnTo>
                    <a:pt x="199" y="25"/>
                  </a:lnTo>
                  <a:lnTo>
                    <a:pt x="199" y="136"/>
                  </a:lnTo>
                  <a:lnTo>
                    <a:pt x="3" y="136"/>
                  </a:lnTo>
                  <a:lnTo>
                    <a:pt x="3" y="164"/>
                  </a:lnTo>
                  <a:lnTo>
                    <a:pt x="199" y="164"/>
                  </a:lnTo>
                  <a:lnTo>
                    <a:pt x="1860" y="164"/>
                  </a:lnTo>
                  <a:lnTo>
                    <a:pt x="1860" y="167"/>
                  </a:lnTo>
                  <a:lnTo>
                    <a:pt x="199" y="167"/>
                  </a:lnTo>
                  <a:lnTo>
                    <a:pt x="0" y="167"/>
                  </a:lnTo>
                  <a:lnTo>
                    <a:pt x="0" y="133"/>
                  </a:lnTo>
                  <a:lnTo>
                    <a:pt x="197" y="133"/>
                  </a:lnTo>
                  <a:lnTo>
                    <a:pt x="197" y="2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36" name="Freeform 539"/>
            <p:cNvSpPr>
              <a:spLocks/>
            </p:cNvSpPr>
            <p:nvPr/>
          </p:nvSpPr>
          <p:spPr bwMode="auto">
            <a:xfrm>
              <a:off x="3914" y="2129"/>
              <a:ext cx="41" cy="24"/>
            </a:xfrm>
            <a:custGeom>
              <a:avLst/>
              <a:gdLst>
                <a:gd name="T0" fmla="*/ 21 w 41"/>
                <a:gd name="T1" fmla="*/ 0 h 24"/>
                <a:gd name="T2" fmla="*/ 41 w 41"/>
                <a:gd name="T3" fmla="*/ 0 h 24"/>
                <a:gd name="T4" fmla="*/ 31 w 41"/>
                <a:gd name="T5" fmla="*/ 11 h 24"/>
                <a:gd name="T6" fmla="*/ 21 w 41"/>
                <a:gd name="T7" fmla="*/ 24 h 24"/>
                <a:gd name="T8" fmla="*/ 10 w 41"/>
                <a:gd name="T9" fmla="*/ 11 h 24"/>
                <a:gd name="T10" fmla="*/ 0 w 41"/>
                <a:gd name="T11" fmla="*/ 0 h 24"/>
                <a:gd name="T12" fmla="*/ 21 w 41"/>
                <a:gd name="T13" fmla="*/ 0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" h="24">
                  <a:moveTo>
                    <a:pt x="21" y="0"/>
                  </a:moveTo>
                  <a:lnTo>
                    <a:pt x="41" y="0"/>
                  </a:lnTo>
                  <a:lnTo>
                    <a:pt x="31" y="11"/>
                  </a:lnTo>
                  <a:lnTo>
                    <a:pt x="21" y="24"/>
                  </a:lnTo>
                  <a:lnTo>
                    <a:pt x="10" y="11"/>
                  </a:lnTo>
                  <a:lnTo>
                    <a:pt x="0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pic>
          <p:nvPicPr>
            <p:cNvPr id="4137" name="Picture 540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89" y="1918"/>
              <a:ext cx="257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38" name="Picture 541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58" y="1918"/>
              <a:ext cx="122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39" name="Rectangle 542"/>
            <p:cNvSpPr>
              <a:spLocks noChangeArrowheads="1"/>
            </p:cNvSpPr>
            <p:nvPr/>
          </p:nvSpPr>
          <p:spPr bwMode="auto">
            <a:xfrm>
              <a:off x="5362" y="1917"/>
              <a:ext cx="3" cy="8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4140" name="Freeform 543"/>
            <p:cNvSpPr>
              <a:spLocks/>
            </p:cNvSpPr>
            <p:nvPr/>
          </p:nvSpPr>
          <p:spPr bwMode="auto">
            <a:xfrm>
              <a:off x="5402" y="1935"/>
              <a:ext cx="50" cy="41"/>
            </a:xfrm>
            <a:custGeom>
              <a:avLst/>
              <a:gdLst>
                <a:gd name="T0" fmla="*/ 50 w 50"/>
                <a:gd name="T1" fmla="*/ 0 h 41"/>
                <a:gd name="T2" fmla="*/ 50 w 50"/>
                <a:gd name="T3" fmla="*/ 41 h 41"/>
                <a:gd name="T4" fmla="*/ 48 w 50"/>
                <a:gd name="T5" fmla="*/ 41 h 41"/>
                <a:gd name="T6" fmla="*/ 48 w 50"/>
                <a:gd name="T7" fmla="*/ 3 h 41"/>
                <a:gd name="T8" fmla="*/ 3 w 50"/>
                <a:gd name="T9" fmla="*/ 3 h 41"/>
                <a:gd name="T10" fmla="*/ 3 w 50"/>
                <a:gd name="T11" fmla="*/ 6 h 41"/>
                <a:gd name="T12" fmla="*/ 0 w 50"/>
                <a:gd name="T13" fmla="*/ 6 h 41"/>
                <a:gd name="T14" fmla="*/ 0 w 50"/>
                <a:gd name="T15" fmla="*/ 0 h 41"/>
                <a:gd name="T16" fmla="*/ 50 w 50"/>
                <a:gd name="T17" fmla="*/ 0 h 4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0" h="41">
                  <a:moveTo>
                    <a:pt x="50" y="0"/>
                  </a:moveTo>
                  <a:lnTo>
                    <a:pt x="50" y="41"/>
                  </a:lnTo>
                  <a:lnTo>
                    <a:pt x="48" y="41"/>
                  </a:lnTo>
                  <a:lnTo>
                    <a:pt x="48" y="3"/>
                  </a:lnTo>
                  <a:lnTo>
                    <a:pt x="3" y="3"/>
                  </a:lnTo>
                  <a:lnTo>
                    <a:pt x="3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41" name="Freeform 544"/>
            <p:cNvSpPr>
              <a:spLocks/>
            </p:cNvSpPr>
            <p:nvPr/>
          </p:nvSpPr>
          <p:spPr bwMode="auto">
            <a:xfrm>
              <a:off x="5405" y="1938"/>
              <a:ext cx="45" cy="38"/>
            </a:xfrm>
            <a:custGeom>
              <a:avLst/>
              <a:gdLst>
                <a:gd name="T0" fmla="*/ 45 w 45"/>
                <a:gd name="T1" fmla="*/ 0 h 38"/>
                <a:gd name="T2" fmla="*/ 45 w 45"/>
                <a:gd name="T3" fmla="*/ 38 h 38"/>
                <a:gd name="T4" fmla="*/ 40 w 45"/>
                <a:gd name="T5" fmla="*/ 38 h 38"/>
                <a:gd name="T6" fmla="*/ 40 w 45"/>
                <a:gd name="T7" fmla="*/ 3 h 38"/>
                <a:gd name="T8" fmla="*/ 0 w 45"/>
                <a:gd name="T9" fmla="*/ 3 h 38"/>
                <a:gd name="T10" fmla="*/ 0 w 45"/>
                <a:gd name="T11" fmla="*/ 0 h 38"/>
                <a:gd name="T12" fmla="*/ 45 w 45"/>
                <a:gd name="T13" fmla="*/ 0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5" h="38">
                  <a:moveTo>
                    <a:pt x="45" y="0"/>
                  </a:moveTo>
                  <a:lnTo>
                    <a:pt x="45" y="38"/>
                  </a:lnTo>
                  <a:lnTo>
                    <a:pt x="40" y="38"/>
                  </a:lnTo>
                  <a:lnTo>
                    <a:pt x="40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42" name="Rectangle 545"/>
            <p:cNvSpPr>
              <a:spLocks noChangeArrowheads="1"/>
            </p:cNvSpPr>
            <p:nvPr/>
          </p:nvSpPr>
          <p:spPr bwMode="auto">
            <a:xfrm>
              <a:off x="5618" y="1939"/>
              <a:ext cx="1" cy="2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4143" name="Rectangle 546"/>
            <p:cNvSpPr>
              <a:spLocks noChangeArrowheads="1"/>
            </p:cNvSpPr>
            <p:nvPr/>
          </p:nvSpPr>
          <p:spPr bwMode="auto">
            <a:xfrm>
              <a:off x="5399" y="1941"/>
              <a:ext cx="3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4144" name="Rectangle 547"/>
            <p:cNvSpPr>
              <a:spLocks noChangeArrowheads="1"/>
            </p:cNvSpPr>
            <p:nvPr/>
          </p:nvSpPr>
          <p:spPr bwMode="auto">
            <a:xfrm>
              <a:off x="5402" y="1941"/>
              <a:ext cx="3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4145" name="Freeform 548"/>
            <p:cNvSpPr>
              <a:spLocks/>
            </p:cNvSpPr>
            <p:nvPr/>
          </p:nvSpPr>
          <p:spPr bwMode="auto">
            <a:xfrm>
              <a:off x="5617" y="1939"/>
              <a:ext cx="1" cy="3"/>
            </a:xfrm>
            <a:custGeom>
              <a:avLst/>
              <a:gdLst>
                <a:gd name="T0" fmla="*/ 0 w 1"/>
                <a:gd name="T1" fmla="*/ 3 h 3"/>
                <a:gd name="T2" fmla="*/ 0 w 1"/>
                <a:gd name="T3" fmla="*/ 3 h 3"/>
                <a:gd name="T4" fmla="*/ 0 w 1"/>
                <a:gd name="T5" fmla="*/ 2 h 3"/>
                <a:gd name="T6" fmla="*/ 1 w 1"/>
                <a:gd name="T7" fmla="*/ 2 h 3"/>
                <a:gd name="T8" fmla="*/ 1 w 1"/>
                <a:gd name="T9" fmla="*/ 0 h 3"/>
                <a:gd name="T10" fmla="*/ 1 w 1"/>
                <a:gd name="T11" fmla="*/ 2 h 3"/>
                <a:gd name="T12" fmla="*/ 1 w 1"/>
                <a:gd name="T13" fmla="*/ 2 h 3"/>
                <a:gd name="T14" fmla="*/ 0 w 1"/>
                <a:gd name="T15" fmla="*/ 3 h 3"/>
                <a:gd name="T16" fmla="*/ 0 w 1"/>
                <a:gd name="T17" fmla="*/ 3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" h="3">
                  <a:moveTo>
                    <a:pt x="0" y="3"/>
                  </a:moveTo>
                  <a:lnTo>
                    <a:pt x="0" y="3"/>
                  </a:lnTo>
                  <a:lnTo>
                    <a:pt x="0" y="2"/>
                  </a:lnTo>
                  <a:lnTo>
                    <a:pt x="1" y="2"/>
                  </a:lnTo>
                  <a:lnTo>
                    <a:pt x="1" y="0"/>
                  </a:lnTo>
                  <a:lnTo>
                    <a:pt x="1" y="2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46" name="Freeform 549"/>
            <p:cNvSpPr>
              <a:spLocks/>
            </p:cNvSpPr>
            <p:nvPr/>
          </p:nvSpPr>
          <p:spPr bwMode="auto">
            <a:xfrm>
              <a:off x="5620" y="1942"/>
              <a:ext cx="1" cy="3"/>
            </a:xfrm>
            <a:custGeom>
              <a:avLst/>
              <a:gdLst>
                <a:gd name="T0" fmla="*/ 1 w 1"/>
                <a:gd name="T1" fmla="*/ 0 h 3"/>
                <a:gd name="T2" fmla="*/ 1 w 1"/>
                <a:gd name="T3" fmla="*/ 0 h 3"/>
                <a:gd name="T4" fmla="*/ 0 w 1"/>
                <a:gd name="T5" fmla="*/ 3 h 3"/>
                <a:gd name="T6" fmla="*/ 0 w 1"/>
                <a:gd name="T7" fmla="*/ 3 h 3"/>
                <a:gd name="T8" fmla="*/ 1 w 1"/>
                <a:gd name="T9" fmla="*/ 0 h 3"/>
                <a:gd name="T10" fmla="*/ 1 w 1"/>
                <a:gd name="T11" fmla="*/ 0 h 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" h="3">
                  <a:moveTo>
                    <a:pt x="1" y="0"/>
                  </a:moveTo>
                  <a:lnTo>
                    <a:pt x="1" y="0"/>
                  </a:lnTo>
                  <a:lnTo>
                    <a:pt x="0" y="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47" name="Freeform 550"/>
            <p:cNvSpPr>
              <a:spLocks/>
            </p:cNvSpPr>
            <p:nvPr/>
          </p:nvSpPr>
          <p:spPr bwMode="auto">
            <a:xfrm>
              <a:off x="5617" y="1941"/>
              <a:ext cx="4" cy="4"/>
            </a:xfrm>
            <a:custGeom>
              <a:avLst/>
              <a:gdLst>
                <a:gd name="T0" fmla="*/ 1 w 4"/>
                <a:gd name="T1" fmla="*/ 4 h 4"/>
                <a:gd name="T2" fmla="*/ 1 w 4"/>
                <a:gd name="T3" fmla="*/ 4 h 4"/>
                <a:gd name="T4" fmla="*/ 0 w 4"/>
                <a:gd name="T5" fmla="*/ 1 h 4"/>
                <a:gd name="T6" fmla="*/ 0 w 4"/>
                <a:gd name="T7" fmla="*/ 1 h 4"/>
                <a:gd name="T8" fmla="*/ 1 w 4"/>
                <a:gd name="T9" fmla="*/ 0 h 4"/>
                <a:gd name="T10" fmla="*/ 1 w 4"/>
                <a:gd name="T11" fmla="*/ 0 h 4"/>
                <a:gd name="T12" fmla="*/ 4 w 4"/>
                <a:gd name="T13" fmla="*/ 1 h 4"/>
                <a:gd name="T14" fmla="*/ 4 w 4"/>
                <a:gd name="T15" fmla="*/ 1 h 4"/>
                <a:gd name="T16" fmla="*/ 3 w 4"/>
                <a:gd name="T17" fmla="*/ 4 h 4"/>
                <a:gd name="T18" fmla="*/ 1 w 4"/>
                <a:gd name="T19" fmla="*/ 4 h 4"/>
                <a:gd name="T20" fmla="*/ 1 w 4"/>
                <a:gd name="T21" fmla="*/ 4 h 4"/>
                <a:gd name="T22" fmla="*/ 1 w 4"/>
                <a:gd name="T23" fmla="*/ 4 h 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" h="4">
                  <a:moveTo>
                    <a:pt x="1" y="4"/>
                  </a:moveTo>
                  <a:lnTo>
                    <a:pt x="1" y="4"/>
                  </a:lnTo>
                  <a:lnTo>
                    <a:pt x="0" y="1"/>
                  </a:lnTo>
                  <a:lnTo>
                    <a:pt x="1" y="0"/>
                  </a:lnTo>
                  <a:lnTo>
                    <a:pt x="4" y="1"/>
                  </a:lnTo>
                  <a:lnTo>
                    <a:pt x="3" y="4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48" name="Freeform 551"/>
            <p:cNvSpPr>
              <a:spLocks/>
            </p:cNvSpPr>
            <p:nvPr/>
          </p:nvSpPr>
          <p:spPr bwMode="auto">
            <a:xfrm>
              <a:off x="5617" y="1942"/>
              <a:ext cx="1" cy="3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0 h 3"/>
                <a:gd name="T4" fmla="*/ 0 w 1"/>
                <a:gd name="T5" fmla="*/ 0 h 3"/>
                <a:gd name="T6" fmla="*/ 1 w 1"/>
                <a:gd name="T7" fmla="*/ 3 h 3"/>
                <a:gd name="T8" fmla="*/ 0 w 1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lnTo>
                    <a:pt x="0" y="0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49" name="Freeform 552"/>
            <p:cNvSpPr>
              <a:spLocks/>
            </p:cNvSpPr>
            <p:nvPr/>
          </p:nvSpPr>
          <p:spPr bwMode="auto">
            <a:xfrm>
              <a:off x="5405" y="1941"/>
              <a:ext cx="40" cy="35"/>
            </a:xfrm>
            <a:custGeom>
              <a:avLst/>
              <a:gdLst>
                <a:gd name="T0" fmla="*/ 40 w 40"/>
                <a:gd name="T1" fmla="*/ 0 h 35"/>
                <a:gd name="T2" fmla="*/ 40 w 40"/>
                <a:gd name="T3" fmla="*/ 35 h 35"/>
                <a:gd name="T4" fmla="*/ 37 w 40"/>
                <a:gd name="T5" fmla="*/ 35 h 35"/>
                <a:gd name="T6" fmla="*/ 37 w 40"/>
                <a:gd name="T7" fmla="*/ 3 h 35"/>
                <a:gd name="T8" fmla="*/ 0 w 40"/>
                <a:gd name="T9" fmla="*/ 3 h 35"/>
                <a:gd name="T10" fmla="*/ 0 w 40"/>
                <a:gd name="T11" fmla="*/ 0 h 35"/>
                <a:gd name="T12" fmla="*/ 40 w 40"/>
                <a:gd name="T13" fmla="*/ 0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0" h="35">
                  <a:moveTo>
                    <a:pt x="40" y="0"/>
                  </a:moveTo>
                  <a:lnTo>
                    <a:pt x="40" y="35"/>
                  </a:lnTo>
                  <a:lnTo>
                    <a:pt x="37" y="35"/>
                  </a:lnTo>
                  <a:lnTo>
                    <a:pt x="37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50" name="Rectangle 553"/>
            <p:cNvSpPr>
              <a:spLocks noChangeArrowheads="1"/>
            </p:cNvSpPr>
            <p:nvPr/>
          </p:nvSpPr>
          <p:spPr bwMode="auto">
            <a:xfrm>
              <a:off x="5399" y="1944"/>
              <a:ext cx="3" cy="2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4151" name="Rectangle 554"/>
            <p:cNvSpPr>
              <a:spLocks noChangeArrowheads="1"/>
            </p:cNvSpPr>
            <p:nvPr/>
          </p:nvSpPr>
          <p:spPr bwMode="auto">
            <a:xfrm>
              <a:off x="5402" y="1944"/>
              <a:ext cx="3" cy="2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4152" name="Freeform 555"/>
            <p:cNvSpPr>
              <a:spLocks/>
            </p:cNvSpPr>
            <p:nvPr/>
          </p:nvSpPr>
          <p:spPr bwMode="auto">
            <a:xfrm>
              <a:off x="5405" y="1944"/>
              <a:ext cx="37" cy="32"/>
            </a:xfrm>
            <a:custGeom>
              <a:avLst/>
              <a:gdLst>
                <a:gd name="T0" fmla="*/ 37 w 37"/>
                <a:gd name="T1" fmla="*/ 0 h 32"/>
                <a:gd name="T2" fmla="*/ 37 w 37"/>
                <a:gd name="T3" fmla="*/ 32 h 32"/>
                <a:gd name="T4" fmla="*/ 35 w 37"/>
                <a:gd name="T5" fmla="*/ 32 h 32"/>
                <a:gd name="T6" fmla="*/ 35 w 37"/>
                <a:gd name="T7" fmla="*/ 2 h 32"/>
                <a:gd name="T8" fmla="*/ 0 w 37"/>
                <a:gd name="T9" fmla="*/ 2 h 32"/>
                <a:gd name="T10" fmla="*/ 0 w 37"/>
                <a:gd name="T11" fmla="*/ 0 h 32"/>
                <a:gd name="T12" fmla="*/ 37 w 37"/>
                <a:gd name="T13" fmla="*/ 0 h 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7" h="32">
                  <a:moveTo>
                    <a:pt x="37" y="0"/>
                  </a:moveTo>
                  <a:lnTo>
                    <a:pt x="37" y="32"/>
                  </a:lnTo>
                  <a:lnTo>
                    <a:pt x="35" y="32"/>
                  </a:lnTo>
                  <a:lnTo>
                    <a:pt x="35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53" name="Freeform 556"/>
            <p:cNvSpPr>
              <a:spLocks/>
            </p:cNvSpPr>
            <p:nvPr/>
          </p:nvSpPr>
          <p:spPr bwMode="auto">
            <a:xfrm>
              <a:off x="5618" y="1928"/>
              <a:ext cx="45" cy="28"/>
            </a:xfrm>
            <a:custGeom>
              <a:avLst/>
              <a:gdLst>
                <a:gd name="T0" fmla="*/ 45 w 45"/>
                <a:gd name="T1" fmla="*/ 0 h 28"/>
                <a:gd name="T2" fmla="*/ 17 w 45"/>
                <a:gd name="T3" fmla="*/ 28 h 28"/>
                <a:gd name="T4" fmla="*/ 16 w 45"/>
                <a:gd name="T5" fmla="*/ 27 h 28"/>
                <a:gd name="T6" fmla="*/ 38 w 45"/>
                <a:gd name="T7" fmla="*/ 3 h 28"/>
                <a:gd name="T8" fmla="*/ 13 w 45"/>
                <a:gd name="T9" fmla="*/ 3 h 28"/>
                <a:gd name="T10" fmla="*/ 3 w 45"/>
                <a:gd name="T11" fmla="*/ 14 h 28"/>
                <a:gd name="T12" fmla="*/ 3 w 45"/>
                <a:gd name="T13" fmla="*/ 14 h 28"/>
                <a:gd name="T14" fmla="*/ 3 w 45"/>
                <a:gd name="T15" fmla="*/ 14 h 28"/>
                <a:gd name="T16" fmla="*/ 0 w 45"/>
                <a:gd name="T17" fmla="*/ 13 h 28"/>
                <a:gd name="T18" fmla="*/ 2 w 45"/>
                <a:gd name="T19" fmla="*/ 13 h 28"/>
                <a:gd name="T20" fmla="*/ 11 w 45"/>
                <a:gd name="T21" fmla="*/ 0 h 28"/>
                <a:gd name="T22" fmla="*/ 45 w 45"/>
                <a:gd name="T23" fmla="*/ 0 h 2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5" h="28">
                  <a:moveTo>
                    <a:pt x="45" y="0"/>
                  </a:moveTo>
                  <a:lnTo>
                    <a:pt x="17" y="28"/>
                  </a:lnTo>
                  <a:lnTo>
                    <a:pt x="16" y="27"/>
                  </a:lnTo>
                  <a:lnTo>
                    <a:pt x="38" y="3"/>
                  </a:lnTo>
                  <a:lnTo>
                    <a:pt x="13" y="3"/>
                  </a:lnTo>
                  <a:lnTo>
                    <a:pt x="3" y="14"/>
                  </a:lnTo>
                  <a:lnTo>
                    <a:pt x="0" y="13"/>
                  </a:lnTo>
                  <a:lnTo>
                    <a:pt x="2" y="13"/>
                  </a:lnTo>
                  <a:lnTo>
                    <a:pt x="11" y="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54" name="Freeform 557"/>
            <p:cNvSpPr>
              <a:spLocks/>
            </p:cNvSpPr>
            <p:nvPr/>
          </p:nvSpPr>
          <p:spPr bwMode="auto">
            <a:xfrm>
              <a:off x="5631" y="1955"/>
              <a:ext cx="4" cy="3"/>
            </a:xfrm>
            <a:custGeom>
              <a:avLst/>
              <a:gdLst>
                <a:gd name="T0" fmla="*/ 3 w 4"/>
                <a:gd name="T1" fmla="*/ 0 h 3"/>
                <a:gd name="T2" fmla="*/ 4 w 4"/>
                <a:gd name="T3" fmla="*/ 1 h 3"/>
                <a:gd name="T4" fmla="*/ 3 w 4"/>
                <a:gd name="T5" fmla="*/ 3 h 3"/>
                <a:gd name="T6" fmla="*/ 0 w 4"/>
                <a:gd name="T7" fmla="*/ 1 h 3"/>
                <a:gd name="T8" fmla="*/ 3 w 4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3" y="0"/>
                  </a:moveTo>
                  <a:lnTo>
                    <a:pt x="4" y="1"/>
                  </a:lnTo>
                  <a:lnTo>
                    <a:pt x="3" y="3"/>
                  </a:lnTo>
                  <a:lnTo>
                    <a:pt x="0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55" name="Rectangle 558"/>
            <p:cNvSpPr>
              <a:spLocks noChangeArrowheads="1"/>
            </p:cNvSpPr>
            <p:nvPr/>
          </p:nvSpPr>
          <p:spPr bwMode="auto">
            <a:xfrm>
              <a:off x="5263" y="1956"/>
              <a:ext cx="59" cy="1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4156" name="Rectangle 559"/>
            <p:cNvSpPr>
              <a:spLocks noChangeArrowheads="1"/>
            </p:cNvSpPr>
            <p:nvPr/>
          </p:nvSpPr>
          <p:spPr bwMode="auto">
            <a:xfrm>
              <a:off x="5412" y="1962"/>
              <a:ext cx="11" cy="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4157" name="Freeform 560"/>
            <p:cNvSpPr>
              <a:spLocks/>
            </p:cNvSpPr>
            <p:nvPr/>
          </p:nvSpPr>
          <p:spPr bwMode="auto">
            <a:xfrm>
              <a:off x="5260" y="1954"/>
              <a:ext cx="64" cy="16"/>
            </a:xfrm>
            <a:custGeom>
              <a:avLst/>
              <a:gdLst>
                <a:gd name="T0" fmla="*/ 0 w 64"/>
                <a:gd name="T1" fmla="*/ 16 h 16"/>
                <a:gd name="T2" fmla="*/ 0 w 64"/>
                <a:gd name="T3" fmla="*/ 0 h 16"/>
                <a:gd name="T4" fmla="*/ 64 w 64"/>
                <a:gd name="T5" fmla="*/ 0 h 16"/>
                <a:gd name="T6" fmla="*/ 64 w 64"/>
                <a:gd name="T7" fmla="*/ 14 h 16"/>
                <a:gd name="T8" fmla="*/ 62 w 64"/>
                <a:gd name="T9" fmla="*/ 14 h 16"/>
                <a:gd name="T10" fmla="*/ 62 w 64"/>
                <a:gd name="T11" fmla="*/ 2 h 16"/>
                <a:gd name="T12" fmla="*/ 3 w 64"/>
                <a:gd name="T13" fmla="*/ 2 h 16"/>
                <a:gd name="T14" fmla="*/ 3 w 64"/>
                <a:gd name="T15" fmla="*/ 14 h 16"/>
                <a:gd name="T16" fmla="*/ 62 w 64"/>
                <a:gd name="T17" fmla="*/ 14 h 16"/>
                <a:gd name="T18" fmla="*/ 62 w 64"/>
                <a:gd name="T19" fmla="*/ 16 h 16"/>
                <a:gd name="T20" fmla="*/ 0 w 64"/>
                <a:gd name="T21" fmla="*/ 16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4" h="16">
                  <a:moveTo>
                    <a:pt x="0" y="16"/>
                  </a:moveTo>
                  <a:lnTo>
                    <a:pt x="0" y="0"/>
                  </a:lnTo>
                  <a:lnTo>
                    <a:pt x="64" y="0"/>
                  </a:lnTo>
                  <a:lnTo>
                    <a:pt x="64" y="14"/>
                  </a:lnTo>
                  <a:lnTo>
                    <a:pt x="62" y="14"/>
                  </a:lnTo>
                  <a:lnTo>
                    <a:pt x="62" y="2"/>
                  </a:lnTo>
                  <a:lnTo>
                    <a:pt x="3" y="2"/>
                  </a:lnTo>
                  <a:lnTo>
                    <a:pt x="3" y="14"/>
                  </a:lnTo>
                  <a:lnTo>
                    <a:pt x="62" y="14"/>
                  </a:lnTo>
                  <a:lnTo>
                    <a:pt x="62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58" name="Rectangle 561"/>
            <p:cNvSpPr>
              <a:spLocks noChangeArrowheads="1"/>
            </p:cNvSpPr>
            <p:nvPr/>
          </p:nvSpPr>
          <p:spPr bwMode="auto">
            <a:xfrm>
              <a:off x="5322" y="1968"/>
              <a:ext cx="2" cy="2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4159" name="Freeform 562"/>
            <p:cNvSpPr>
              <a:spLocks/>
            </p:cNvSpPr>
            <p:nvPr/>
          </p:nvSpPr>
          <p:spPr bwMode="auto">
            <a:xfrm>
              <a:off x="5615" y="1969"/>
              <a:ext cx="3" cy="1"/>
            </a:xfrm>
            <a:custGeom>
              <a:avLst/>
              <a:gdLst>
                <a:gd name="T0" fmla="*/ 0 w 3"/>
                <a:gd name="T1" fmla="*/ 1 h 1"/>
                <a:gd name="T2" fmla="*/ 3 w 3"/>
                <a:gd name="T3" fmla="*/ 0 h 1"/>
                <a:gd name="T4" fmla="*/ 3 w 3"/>
                <a:gd name="T5" fmla="*/ 0 h 1"/>
                <a:gd name="T6" fmla="*/ 2 w 3"/>
                <a:gd name="T7" fmla="*/ 1 h 1"/>
                <a:gd name="T8" fmla="*/ 0 w 3"/>
                <a:gd name="T9" fmla="*/ 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lnTo>
                    <a:pt x="3" y="0"/>
                  </a:lnTo>
                  <a:lnTo>
                    <a:pt x="2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0" name="Freeform 563"/>
            <p:cNvSpPr>
              <a:spLocks/>
            </p:cNvSpPr>
            <p:nvPr/>
          </p:nvSpPr>
          <p:spPr bwMode="auto">
            <a:xfrm>
              <a:off x="5618" y="1969"/>
              <a:ext cx="2" cy="1"/>
            </a:xfrm>
            <a:custGeom>
              <a:avLst/>
              <a:gdLst>
                <a:gd name="T0" fmla="*/ 0 w 2"/>
                <a:gd name="T1" fmla="*/ 0 h 1"/>
                <a:gd name="T2" fmla="*/ 2 w 2"/>
                <a:gd name="T3" fmla="*/ 1 h 1"/>
                <a:gd name="T4" fmla="*/ 2 w 2"/>
                <a:gd name="T5" fmla="*/ 1 h 1"/>
                <a:gd name="T6" fmla="*/ 2 w 2"/>
                <a:gd name="T7" fmla="*/ 1 h 1"/>
                <a:gd name="T8" fmla="*/ 0 w 2"/>
                <a:gd name="T9" fmla="*/ 0 h 1"/>
                <a:gd name="T10" fmla="*/ 0 w 2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lnTo>
                    <a:pt x="2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1" name="Freeform 564"/>
            <p:cNvSpPr>
              <a:spLocks/>
            </p:cNvSpPr>
            <p:nvPr/>
          </p:nvSpPr>
          <p:spPr bwMode="auto">
            <a:xfrm>
              <a:off x="5617" y="1969"/>
              <a:ext cx="3" cy="4"/>
            </a:xfrm>
            <a:custGeom>
              <a:avLst/>
              <a:gdLst>
                <a:gd name="T0" fmla="*/ 1 w 3"/>
                <a:gd name="T1" fmla="*/ 0 h 4"/>
                <a:gd name="T2" fmla="*/ 1 w 3"/>
                <a:gd name="T3" fmla="*/ 0 h 4"/>
                <a:gd name="T4" fmla="*/ 3 w 3"/>
                <a:gd name="T5" fmla="*/ 1 h 4"/>
                <a:gd name="T6" fmla="*/ 3 w 3"/>
                <a:gd name="T7" fmla="*/ 1 h 4"/>
                <a:gd name="T8" fmla="*/ 1 w 3"/>
                <a:gd name="T9" fmla="*/ 4 h 4"/>
                <a:gd name="T10" fmla="*/ 1 w 3"/>
                <a:gd name="T11" fmla="*/ 4 h 4"/>
                <a:gd name="T12" fmla="*/ 0 w 3"/>
                <a:gd name="T13" fmla="*/ 1 h 4"/>
                <a:gd name="T14" fmla="*/ 0 w 3"/>
                <a:gd name="T15" fmla="*/ 1 h 4"/>
                <a:gd name="T16" fmla="*/ 1 w 3"/>
                <a:gd name="T17" fmla="*/ 0 h 4"/>
                <a:gd name="T18" fmla="*/ 1 w 3"/>
                <a:gd name="T19" fmla="*/ 0 h 4"/>
                <a:gd name="T20" fmla="*/ 1 w 3"/>
                <a:gd name="T21" fmla="*/ 0 h 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" h="4">
                  <a:moveTo>
                    <a:pt x="1" y="0"/>
                  </a:moveTo>
                  <a:lnTo>
                    <a:pt x="1" y="0"/>
                  </a:lnTo>
                  <a:lnTo>
                    <a:pt x="3" y="1"/>
                  </a:lnTo>
                  <a:lnTo>
                    <a:pt x="1" y="4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pic>
          <p:nvPicPr>
            <p:cNvPr id="4162" name="Picture 565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9" y="1918"/>
              <a:ext cx="122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63" name="Freeform 566"/>
            <p:cNvSpPr>
              <a:spLocks/>
            </p:cNvSpPr>
            <p:nvPr/>
          </p:nvSpPr>
          <p:spPr bwMode="auto">
            <a:xfrm>
              <a:off x="5409" y="1959"/>
              <a:ext cx="17" cy="14"/>
            </a:xfrm>
            <a:custGeom>
              <a:avLst/>
              <a:gdLst>
                <a:gd name="T0" fmla="*/ 14 w 17"/>
                <a:gd name="T1" fmla="*/ 14 h 14"/>
                <a:gd name="T2" fmla="*/ 0 w 17"/>
                <a:gd name="T3" fmla="*/ 14 h 14"/>
                <a:gd name="T4" fmla="*/ 0 w 17"/>
                <a:gd name="T5" fmla="*/ 0 h 14"/>
                <a:gd name="T6" fmla="*/ 17 w 17"/>
                <a:gd name="T7" fmla="*/ 0 h 14"/>
                <a:gd name="T8" fmla="*/ 17 w 17"/>
                <a:gd name="T9" fmla="*/ 11 h 14"/>
                <a:gd name="T10" fmla="*/ 14 w 17"/>
                <a:gd name="T11" fmla="*/ 11 h 14"/>
                <a:gd name="T12" fmla="*/ 14 w 17"/>
                <a:gd name="T13" fmla="*/ 3 h 14"/>
                <a:gd name="T14" fmla="*/ 3 w 17"/>
                <a:gd name="T15" fmla="*/ 3 h 14"/>
                <a:gd name="T16" fmla="*/ 3 w 17"/>
                <a:gd name="T17" fmla="*/ 11 h 14"/>
                <a:gd name="T18" fmla="*/ 14 w 17"/>
                <a:gd name="T19" fmla="*/ 11 h 14"/>
                <a:gd name="T20" fmla="*/ 14 w 17"/>
                <a:gd name="T21" fmla="*/ 14 h 1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" h="14">
                  <a:moveTo>
                    <a:pt x="14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7" y="0"/>
                  </a:lnTo>
                  <a:lnTo>
                    <a:pt x="17" y="11"/>
                  </a:lnTo>
                  <a:lnTo>
                    <a:pt x="14" y="11"/>
                  </a:lnTo>
                  <a:lnTo>
                    <a:pt x="14" y="3"/>
                  </a:lnTo>
                  <a:lnTo>
                    <a:pt x="3" y="3"/>
                  </a:lnTo>
                  <a:lnTo>
                    <a:pt x="3" y="11"/>
                  </a:lnTo>
                  <a:lnTo>
                    <a:pt x="14" y="11"/>
                  </a:lnTo>
                  <a:lnTo>
                    <a:pt x="14" y="14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4" name="Rectangle 567"/>
            <p:cNvSpPr>
              <a:spLocks noChangeArrowheads="1"/>
            </p:cNvSpPr>
            <p:nvPr/>
          </p:nvSpPr>
          <p:spPr bwMode="auto">
            <a:xfrm>
              <a:off x="5423" y="1970"/>
              <a:ext cx="3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4165" name="Freeform 568"/>
            <p:cNvSpPr>
              <a:spLocks/>
            </p:cNvSpPr>
            <p:nvPr/>
          </p:nvSpPr>
          <p:spPr bwMode="auto">
            <a:xfrm>
              <a:off x="5587" y="1934"/>
              <a:ext cx="63" cy="46"/>
            </a:xfrm>
            <a:custGeom>
              <a:avLst/>
              <a:gdLst>
                <a:gd name="T0" fmla="*/ 42 w 63"/>
                <a:gd name="T1" fmla="*/ 24 h 46"/>
                <a:gd name="T2" fmla="*/ 63 w 63"/>
                <a:gd name="T3" fmla="*/ 46 h 46"/>
                <a:gd name="T4" fmla="*/ 45 w 63"/>
                <a:gd name="T5" fmla="*/ 46 h 46"/>
                <a:gd name="T6" fmla="*/ 35 w 63"/>
                <a:gd name="T7" fmla="*/ 35 h 46"/>
                <a:gd name="T8" fmla="*/ 35 w 63"/>
                <a:gd name="T9" fmla="*/ 35 h 46"/>
                <a:gd name="T10" fmla="*/ 33 w 63"/>
                <a:gd name="T11" fmla="*/ 32 h 46"/>
                <a:gd name="T12" fmla="*/ 31 w 63"/>
                <a:gd name="T13" fmla="*/ 31 h 46"/>
                <a:gd name="T14" fmla="*/ 28 w 63"/>
                <a:gd name="T15" fmla="*/ 32 h 46"/>
                <a:gd name="T16" fmla="*/ 28 w 63"/>
                <a:gd name="T17" fmla="*/ 32 h 46"/>
                <a:gd name="T18" fmla="*/ 25 w 63"/>
                <a:gd name="T19" fmla="*/ 35 h 46"/>
                <a:gd name="T20" fmla="*/ 17 w 63"/>
                <a:gd name="T21" fmla="*/ 46 h 46"/>
                <a:gd name="T22" fmla="*/ 0 w 63"/>
                <a:gd name="T23" fmla="*/ 46 h 46"/>
                <a:gd name="T24" fmla="*/ 23 w 63"/>
                <a:gd name="T25" fmla="*/ 22 h 46"/>
                <a:gd name="T26" fmla="*/ 0 w 63"/>
                <a:gd name="T27" fmla="*/ 0 h 46"/>
                <a:gd name="T28" fmla="*/ 17 w 63"/>
                <a:gd name="T29" fmla="*/ 0 h 46"/>
                <a:gd name="T30" fmla="*/ 18 w 63"/>
                <a:gd name="T31" fmla="*/ 0 h 46"/>
                <a:gd name="T32" fmla="*/ 27 w 63"/>
                <a:gd name="T33" fmla="*/ 10 h 46"/>
                <a:gd name="T34" fmla="*/ 27 w 63"/>
                <a:gd name="T35" fmla="*/ 10 h 46"/>
                <a:gd name="T36" fmla="*/ 27 w 63"/>
                <a:gd name="T37" fmla="*/ 10 h 46"/>
                <a:gd name="T38" fmla="*/ 30 w 63"/>
                <a:gd name="T39" fmla="*/ 12 h 46"/>
                <a:gd name="T40" fmla="*/ 31 w 63"/>
                <a:gd name="T41" fmla="*/ 15 h 46"/>
                <a:gd name="T42" fmla="*/ 34 w 63"/>
                <a:gd name="T43" fmla="*/ 12 h 46"/>
                <a:gd name="T44" fmla="*/ 34 w 63"/>
                <a:gd name="T45" fmla="*/ 12 h 46"/>
                <a:gd name="T46" fmla="*/ 37 w 63"/>
                <a:gd name="T47" fmla="*/ 10 h 46"/>
                <a:gd name="T48" fmla="*/ 45 w 63"/>
                <a:gd name="T49" fmla="*/ 0 h 46"/>
                <a:gd name="T50" fmla="*/ 62 w 63"/>
                <a:gd name="T51" fmla="*/ 0 h 46"/>
                <a:gd name="T52" fmla="*/ 40 w 63"/>
                <a:gd name="T53" fmla="*/ 22 h 46"/>
                <a:gd name="T54" fmla="*/ 42 w 63"/>
                <a:gd name="T55" fmla="*/ 24 h 4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63" h="46">
                  <a:moveTo>
                    <a:pt x="42" y="24"/>
                  </a:moveTo>
                  <a:lnTo>
                    <a:pt x="63" y="46"/>
                  </a:lnTo>
                  <a:lnTo>
                    <a:pt x="45" y="46"/>
                  </a:lnTo>
                  <a:lnTo>
                    <a:pt x="35" y="35"/>
                  </a:lnTo>
                  <a:lnTo>
                    <a:pt x="33" y="32"/>
                  </a:lnTo>
                  <a:lnTo>
                    <a:pt x="31" y="31"/>
                  </a:lnTo>
                  <a:lnTo>
                    <a:pt x="28" y="32"/>
                  </a:lnTo>
                  <a:lnTo>
                    <a:pt x="25" y="35"/>
                  </a:lnTo>
                  <a:lnTo>
                    <a:pt x="17" y="46"/>
                  </a:lnTo>
                  <a:lnTo>
                    <a:pt x="0" y="46"/>
                  </a:lnTo>
                  <a:lnTo>
                    <a:pt x="23" y="22"/>
                  </a:lnTo>
                  <a:lnTo>
                    <a:pt x="0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27" y="10"/>
                  </a:lnTo>
                  <a:lnTo>
                    <a:pt x="30" y="12"/>
                  </a:lnTo>
                  <a:lnTo>
                    <a:pt x="31" y="15"/>
                  </a:lnTo>
                  <a:lnTo>
                    <a:pt x="34" y="12"/>
                  </a:lnTo>
                  <a:lnTo>
                    <a:pt x="37" y="10"/>
                  </a:lnTo>
                  <a:lnTo>
                    <a:pt x="45" y="0"/>
                  </a:lnTo>
                  <a:lnTo>
                    <a:pt x="62" y="0"/>
                  </a:lnTo>
                  <a:lnTo>
                    <a:pt x="40" y="22"/>
                  </a:lnTo>
                  <a:lnTo>
                    <a:pt x="42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6" name="Freeform 569"/>
            <p:cNvSpPr>
              <a:spLocks noEditPoints="1"/>
            </p:cNvSpPr>
            <p:nvPr/>
          </p:nvSpPr>
          <p:spPr bwMode="auto">
            <a:xfrm>
              <a:off x="5257" y="1951"/>
              <a:ext cx="70" cy="22"/>
            </a:xfrm>
            <a:custGeom>
              <a:avLst/>
              <a:gdLst>
                <a:gd name="T0" fmla="*/ 3 w 70"/>
                <a:gd name="T1" fmla="*/ 19 h 22"/>
                <a:gd name="T2" fmla="*/ 65 w 70"/>
                <a:gd name="T3" fmla="*/ 19 h 22"/>
                <a:gd name="T4" fmla="*/ 67 w 70"/>
                <a:gd name="T5" fmla="*/ 19 h 22"/>
                <a:gd name="T6" fmla="*/ 67 w 70"/>
                <a:gd name="T7" fmla="*/ 17 h 22"/>
                <a:gd name="T8" fmla="*/ 67 w 70"/>
                <a:gd name="T9" fmla="*/ 3 h 22"/>
                <a:gd name="T10" fmla="*/ 3 w 70"/>
                <a:gd name="T11" fmla="*/ 3 h 22"/>
                <a:gd name="T12" fmla="*/ 3 w 70"/>
                <a:gd name="T13" fmla="*/ 19 h 22"/>
                <a:gd name="T14" fmla="*/ 70 w 70"/>
                <a:gd name="T15" fmla="*/ 22 h 22"/>
                <a:gd name="T16" fmla="*/ 0 w 70"/>
                <a:gd name="T17" fmla="*/ 22 h 22"/>
                <a:gd name="T18" fmla="*/ 0 w 70"/>
                <a:gd name="T19" fmla="*/ 0 h 22"/>
                <a:gd name="T20" fmla="*/ 70 w 70"/>
                <a:gd name="T21" fmla="*/ 0 h 22"/>
                <a:gd name="T22" fmla="*/ 70 w 70"/>
                <a:gd name="T23" fmla="*/ 19 h 22"/>
                <a:gd name="T24" fmla="*/ 70 w 70"/>
                <a:gd name="T25" fmla="*/ 22 h 2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0" h="22">
                  <a:moveTo>
                    <a:pt x="3" y="19"/>
                  </a:moveTo>
                  <a:lnTo>
                    <a:pt x="65" y="19"/>
                  </a:lnTo>
                  <a:lnTo>
                    <a:pt x="67" y="19"/>
                  </a:lnTo>
                  <a:lnTo>
                    <a:pt x="67" y="17"/>
                  </a:lnTo>
                  <a:lnTo>
                    <a:pt x="67" y="3"/>
                  </a:lnTo>
                  <a:lnTo>
                    <a:pt x="3" y="3"/>
                  </a:lnTo>
                  <a:lnTo>
                    <a:pt x="3" y="19"/>
                  </a:lnTo>
                  <a:close/>
                  <a:moveTo>
                    <a:pt x="70" y="22"/>
                  </a:moveTo>
                  <a:lnTo>
                    <a:pt x="0" y="22"/>
                  </a:lnTo>
                  <a:lnTo>
                    <a:pt x="0" y="0"/>
                  </a:lnTo>
                  <a:lnTo>
                    <a:pt x="70" y="0"/>
                  </a:lnTo>
                  <a:lnTo>
                    <a:pt x="70" y="19"/>
                  </a:lnTo>
                  <a:lnTo>
                    <a:pt x="70" y="22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7" name="Freeform 570"/>
            <p:cNvSpPr>
              <a:spLocks/>
            </p:cNvSpPr>
            <p:nvPr/>
          </p:nvSpPr>
          <p:spPr bwMode="auto">
            <a:xfrm>
              <a:off x="5405" y="1946"/>
              <a:ext cx="35" cy="30"/>
            </a:xfrm>
            <a:custGeom>
              <a:avLst/>
              <a:gdLst>
                <a:gd name="T0" fmla="*/ 23 w 35"/>
                <a:gd name="T1" fmla="*/ 30 h 30"/>
                <a:gd name="T2" fmla="*/ 23 w 35"/>
                <a:gd name="T3" fmla="*/ 27 h 30"/>
                <a:gd name="T4" fmla="*/ 23 w 35"/>
                <a:gd name="T5" fmla="*/ 10 h 30"/>
                <a:gd name="T6" fmla="*/ 1 w 35"/>
                <a:gd name="T7" fmla="*/ 10 h 30"/>
                <a:gd name="T8" fmla="*/ 1 w 35"/>
                <a:gd name="T9" fmla="*/ 30 h 30"/>
                <a:gd name="T10" fmla="*/ 0 w 35"/>
                <a:gd name="T11" fmla="*/ 30 h 30"/>
                <a:gd name="T12" fmla="*/ 0 w 35"/>
                <a:gd name="T13" fmla="*/ 0 h 30"/>
                <a:gd name="T14" fmla="*/ 35 w 35"/>
                <a:gd name="T15" fmla="*/ 0 h 30"/>
                <a:gd name="T16" fmla="*/ 35 w 35"/>
                <a:gd name="T17" fmla="*/ 30 h 30"/>
                <a:gd name="T18" fmla="*/ 23 w 35"/>
                <a:gd name="T19" fmla="*/ 30 h 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5" h="30">
                  <a:moveTo>
                    <a:pt x="23" y="30"/>
                  </a:moveTo>
                  <a:lnTo>
                    <a:pt x="23" y="27"/>
                  </a:lnTo>
                  <a:lnTo>
                    <a:pt x="23" y="10"/>
                  </a:lnTo>
                  <a:lnTo>
                    <a:pt x="1" y="10"/>
                  </a:lnTo>
                  <a:lnTo>
                    <a:pt x="1" y="3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0"/>
                  </a:lnTo>
                  <a:lnTo>
                    <a:pt x="35" y="30"/>
                  </a:lnTo>
                  <a:lnTo>
                    <a:pt x="23" y="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8" name="Freeform 571"/>
            <p:cNvSpPr>
              <a:spLocks noEditPoints="1"/>
            </p:cNvSpPr>
            <p:nvPr/>
          </p:nvSpPr>
          <p:spPr bwMode="auto">
            <a:xfrm>
              <a:off x="5406" y="1956"/>
              <a:ext cx="22" cy="20"/>
            </a:xfrm>
            <a:custGeom>
              <a:avLst/>
              <a:gdLst>
                <a:gd name="T0" fmla="*/ 17 w 22"/>
                <a:gd name="T1" fmla="*/ 17 h 20"/>
                <a:gd name="T2" fmla="*/ 20 w 22"/>
                <a:gd name="T3" fmla="*/ 17 h 20"/>
                <a:gd name="T4" fmla="*/ 20 w 22"/>
                <a:gd name="T5" fmla="*/ 14 h 20"/>
                <a:gd name="T6" fmla="*/ 20 w 22"/>
                <a:gd name="T7" fmla="*/ 3 h 20"/>
                <a:gd name="T8" fmla="*/ 3 w 22"/>
                <a:gd name="T9" fmla="*/ 3 h 20"/>
                <a:gd name="T10" fmla="*/ 3 w 22"/>
                <a:gd name="T11" fmla="*/ 17 h 20"/>
                <a:gd name="T12" fmla="*/ 17 w 22"/>
                <a:gd name="T13" fmla="*/ 17 h 20"/>
                <a:gd name="T14" fmla="*/ 0 w 22"/>
                <a:gd name="T15" fmla="*/ 20 h 20"/>
                <a:gd name="T16" fmla="*/ 0 w 22"/>
                <a:gd name="T17" fmla="*/ 0 h 20"/>
                <a:gd name="T18" fmla="*/ 22 w 22"/>
                <a:gd name="T19" fmla="*/ 0 h 20"/>
                <a:gd name="T20" fmla="*/ 22 w 22"/>
                <a:gd name="T21" fmla="*/ 17 h 20"/>
                <a:gd name="T22" fmla="*/ 22 w 22"/>
                <a:gd name="T23" fmla="*/ 20 h 20"/>
                <a:gd name="T24" fmla="*/ 0 w 22"/>
                <a:gd name="T25" fmla="*/ 20 h 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2" h="20">
                  <a:moveTo>
                    <a:pt x="17" y="17"/>
                  </a:moveTo>
                  <a:lnTo>
                    <a:pt x="20" y="17"/>
                  </a:lnTo>
                  <a:lnTo>
                    <a:pt x="20" y="14"/>
                  </a:lnTo>
                  <a:lnTo>
                    <a:pt x="20" y="3"/>
                  </a:lnTo>
                  <a:lnTo>
                    <a:pt x="3" y="3"/>
                  </a:lnTo>
                  <a:lnTo>
                    <a:pt x="3" y="17"/>
                  </a:lnTo>
                  <a:lnTo>
                    <a:pt x="17" y="17"/>
                  </a:lnTo>
                  <a:close/>
                  <a:moveTo>
                    <a:pt x="0" y="20"/>
                  </a:moveTo>
                  <a:lnTo>
                    <a:pt x="0" y="0"/>
                  </a:lnTo>
                  <a:lnTo>
                    <a:pt x="22" y="0"/>
                  </a:lnTo>
                  <a:lnTo>
                    <a:pt x="22" y="17"/>
                  </a:lnTo>
                  <a:lnTo>
                    <a:pt x="22" y="2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9" name="Rectangle 572"/>
            <p:cNvSpPr>
              <a:spLocks noChangeArrowheads="1"/>
            </p:cNvSpPr>
            <p:nvPr/>
          </p:nvSpPr>
          <p:spPr bwMode="auto">
            <a:xfrm>
              <a:off x="5406" y="1976"/>
              <a:ext cx="22" cy="1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4170" name="Rectangle 573"/>
            <p:cNvSpPr>
              <a:spLocks noChangeArrowheads="1"/>
            </p:cNvSpPr>
            <p:nvPr/>
          </p:nvSpPr>
          <p:spPr bwMode="auto">
            <a:xfrm>
              <a:off x="5440" y="1976"/>
              <a:ext cx="2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4171" name="Rectangle 574"/>
            <p:cNvSpPr>
              <a:spLocks noChangeArrowheads="1"/>
            </p:cNvSpPr>
            <p:nvPr/>
          </p:nvSpPr>
          <p:spPr bwMode="auto">
            <a:xfrm>
              <a:off x="5442" y="1976"/>
              <a:ext cx="3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4172" name="Rectangle 575"/>
            <p:cNvSpPr>
              <a:spLocks noChangeArrowheads="1"/>
            </p:cNvSpPr>
            <p:nvPr/>
          </p:nvSpPr>
          <p:spPr bwMode="auto">
            <a:xfrm>
              <a:off x="5445" y="1976"/>
              <a:ext cx="5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4173" name="Rectangle 576"/>
            <p:cNvSpPr>
              <a:spLocks noChangeArrowheads="1"/>
            </p:cNvSpPr>
            <p:nvPr/>
          </p:nvSpPr>
          <p:spPr bwMode="auto">
            <a:xfrm>
              <a:off x="5450" y="1976"/>
              <a:ext cx="2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4174" name="Freeform 577"/>
            <p:cNvSpPr>
              <a:spLocks/>
            </p:cNvSpPr>
            <p:nvPr/>
          </p:nvSpPr>
          <p:spPr bwMode="auto">
            <a:xfrm>
              <a:off x="5399" y="1932"/>
              <a:ext cx="56" cy="47"/>
            </a:xfrm>
            <a:custGeom>
              <a:avLst/>
              <a:gdLst>
                <a:gd name="T0" fmla="*/ 56 w 56"/>
                <a:gd name="T1" fmla="*/ 47 h 47"/>
                <a:gd name="T2" fmla="*/ 53 w 56"/>
                <a:gd name="T3" fmla="*/ 47 h 47"/>
                <a:gd name="T4" fmla="*/ 53 w 56"/>
                <a:gd name="T5" fmla="*/ 44 h 47"/>
                <a:gd name="T6" fmla="*/ 53 w 56"/>
                <a:gd name="T7" fmla="*/ 3 h 47"/>
                <a:gd name="T8" fmla="*/ 3 w 56"/>
                <a:gd name="T9" fmla="*/ 3 h 47"/>
                <a:gd name="T10" fmla="*/ 3 w 56"/>
                <a:gd name="T11" fmla="*/ 9 h 47"/>
                <a:gd name="T12" fmla="*/ 0 w 56"/>
                <a:gd name="T13" fmla="*/ 9 h 47"/>
                <a:gd name="T14" fmla="*/ 0 w 56"/>
                <a:gd name="T15" fmla="*/ 0 h 47"/>
                <a:gd name="T16" fmla="*/ 56 w 56"/>
                <a:gd name="T17" fmla="*/ 0 h 47"/>
                <a:gd name="T18" fmla="*/ 56 w 56"/>
                <a:gd name="T19" fmla="*/ 47 h 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6" h="47">
                  <a:moveTo>
                    <a:pt x="56" y="47"/>
                  </a:moveTo>
                  <a:lnTo>
                    <a:pt x="53" y="47"/>
                  </a:lnTo>
                  <a:lnTo>
                    <a:pt x="53" y="44"/>
                  </a:lnTo>
                  <a:lnTo>
                    <a:pt x="53" y="3"/>
                  </a:lnTo>
                  <a:lnTo>
                    <a:pt x="3" y="3"/>
                  </a:lnTo>
                  <a:lnTo>
                    <a:pt x="3" y="9"/>
                  </a:lnTo>
                  <a:lnTo>
                    <a:pt x="0" y="9"/>
                  </a:lnTo>
                  <a:lnTo>
                    <a:pt x="0" y="0"/>
                  </a:lnTo>
                  <a:lnTo>
                    <a:pt x="56" y="0"/>
                  </a:lnTo>
                  <a:lnTo>
                    <a:pt x="56" y="47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75" name="Freeform 578"/>
            <p:cNvSpPr>
              <a:spLocks/>
            </p:cNvSpPr>
            <p:nvPr/>
          </p:nvSpPr>
          <p:spPr bwMode="auto">
            <a:xfrm>
              <a:off x="5402" y="1946"/>
              <a:ext cx="38" cy="33"/>
            </a:xfrm>
            <a:custGeom>
              <a:avLst/>
              <a:gdLst>
                <a:gd name="T0" fmla="*/ 38 w 38"/>
                <a:gd name="T1" fmla="*/ 33 h 33"/>
                <a:gd name="T2" fmla="*/ 0 w 38"/>
                <a:gd name="T3" fmla="*/ 33 h 33"/>
                <a:gd name="T4" fmla="*/ 0 w 38"/>
                <a:gd name="T5" fmla="*/ 0 h 33"/>
                <a:gd name="T6" fmla="*/ 3 w 38"/>
                <a:gd name="T7" fmla="*/ 0 h 33"/>
                <a:gd name="T8" fmla="*/ 3 w 38"/>
                <a:gd name="T9" fmla="*/ 30 h 33"/>
                <a:gd name="T10" fmla="*/ 4 w 38"/>
                <a:gd name="T11" fmla="*/ 30 h 33"/>
                <a:gd name="T12" fmla="*/ 4 w 38"/>
                <a:gd name="T13" fmla="*/ 30 h 33"/>
                <a:gd name="T14" fmla="*/ 26 w 38"/>
                <a:gd name="T15" fmla="*/ 30 h 33"/>
                <a:gd name="T16" fmla="*/ 26 w 38"/>
                <a:gd name="T17" fmla="*/ 30 h 33"/>
                <a:gd name="T18" fmla="*/ 38 w 38"/>
                <a:gd name="T19" fmla="*/ 30 h 33"/>
                <a:gd name="T20" fmla="*/ 38 w 38"/>
                <a:gd name="T21" fmla="*/ 33 h 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8" h="33">
                  <a:moveTo>
                    <a:pt x="38" y="33"/>
                  </a:moveTo>
                  <a:lnTo>
                    <a:pt x="0" y="33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30"/>
                  </a:lnTo>
                  <a:lnTo>
                    <a:pt x="4" y="30"/>
                  </a:lnTo>
                  <a:lnTo>
                    <a:pt x="26" y="30"/>
                  </a:lnTo>
                  <a:lnTo>
                    <a:pt x="38" y="30"/>
                  </a:lnTo>
                  <a:lnTo>
                    <a:pt x="38" y="3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76" name="Freeform 579"/>
            <p:cNvSpPr>
              <a:spLocks/>
            </p:cNvSpPr>
            <p:nvPr/>
          </p:nvSpPr>
          <p:spPr bwMode="auto">
            <a:xfrm>
              <a:off x="5399" y="1946"/>
              <a:ext cx="41" cy="36"/>
            </a:xfrm>
            <a:custGeom>
              <a:avLst/>
              <a:gdLst>
                <a:gd name="T0" fmla="*/ 41 w 41"/>
                <a:gd name="T1" fmla="*/ 36 h 36"/>
                <a:gd name="T2" fmla="*/ 0 w 41"/>
                <a:gd name="T3" fmla="*/ 36 h 36"/>
                <a:gd name="T4" fmla="*/ 0 w 41"/>
                <a:gd name="T5" fmla="*/ 0 h 36"/>
                <a:gd name="T6" fmla="*/ 3 w 41"/>
                <a:gd name="T7" fmla="*/ 0 h 36"/>
                <a:gd name="T8" fmla="*/ 3 w 41"/>
                <a:gd name="T9" fmla="*/ 33 h 36"/>
                <a:gd name="T10" fmla="*/ 41 w 41"/>
                <a:gd name="T11" fmla="*/ 33 h 36"/>
                <a:gd name="T12" fmla="*/ 41 w 41"/>
                <a:gd name="T13" fmla="*/ 36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" h="36">
                  <a:moveTo>
                    <a:pt x="41" y="36"/>
                  </a:moveTo>
                  <a:lnTo>
                    <a:pt x="0" y="36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33"/>
                  </a:lnTo>
                  <a:lnTo>
                    <a:pt x="41" y="33"/>
                  </a:lnTo>
                  <a:lnTo>
                    <a:pt x="41" y="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77" name="Rectangle 580"/>
            <p:cNvSpPr>
              <a:spLocks noChangeArrowheads="1"/>
            </p:cNvSpPr>
            <p:nvPr/>
          </p:nvSpPr>
          <p:spPr bwMode="auto">
            <a:xfrm>
              <a:off x="5440" y="1979"/>
              <a:ext cx="2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4178" name="Rectangle 581"/>
            <p:cNvSpPr>
              <a:spLocks noChangeArrowheads="1"/>
            </p:cNvSpPr>
            <p:nvPr/>
          </p:nvSpPr>
          <p:spPr bwMode="auto">
            <a:xfrm>
              <a:off x="5442" y="1979"/>
              <a:ext cx="3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4179" name="Freeform 582"/>
            <p:cNvSpPr>
              <a:spLocks noEditPoints="1"/>
            </p:cNvSpPr>
            <p:nvPr/>
          </p:nvSpPr>
          <p:spPr bwMode="auto">
            <a:xfrm>
              <a:off x="5580" y="1931"/>
              <a:ext cx="76" cy="52"/>
            </a:xfrm>
            <a:custGeom>
              <a:avLst/>
              <a:gdLst>
                <a:gd name="T0" fmla="*/ 7 w 76"/>
                <a:gd name="T1" fmla="*/ 49 h 52"/>
                <a:gd name="T2" fmla="*/ 24 w 76"/>
                <a:gd name="T3" fmla="*/ 49 h 52"/>
                <a:gd name="T4" fmla="*/ 32 w 76"/>
                <a:gd name="T5" fmla="*/ 38 h 52"/>
                <a:gd name="T6" fmla="*/ 32 w 76"/>
                <a:gd name="T7" fmla="*/ 38 h 52"/>
                <a:gd name="T8" fmla="*/ 35 w 76"/>
                <a:gd name="T9" fmla="*/ 35 h 52"/>
                <a:gd name="T10" fmla="*/ 38 w 76"/>
                <a:gd name="T11" fmla="*/ 34 h 52"/>
                <a:gd name="T12" fmla="*/ 40 w 76"/>
                <a:gd name="T13" fmla="*/ 35 h 52"/>
                <a:gd name="T14" fmla="*/ 40 w 76"/>
                <a:gd name="T15" fmla="*/ 35 h 52"/>
                <a:gd name="T16" fmla="*/ 42 w 76"/>
                <a:gd name="T17" fmla="*/ 38 h 52"/>
                <a:gd name="T18" fmla="*/ 52 w 76"/>
                <a:gd name="T19" fmla="*/ 49 h 52"/>
                <a:gd name="T20" fmla="*/ 70 w 76"/>
                <a:gd name="T21" fmla="*/ 49 h 52"/>
                <a:gd name="T22" fmla="*/ 49 w 76"/>
                <a:gd name="T23" fmla="*/ 27 h 52"/>
                <a:gd name="T24" fmla="*/ 47 w 76"/>
                <a:gd name="T25" fmla="*/ 25 h 52"/>
                <a:gd name="T26" fmla="*/ 69 w 76"/>
                <a:gd name="T27" fmla="*/ 3 h 52"/>
                <a:gd name="T28" fmla="*/ 52 w 76"/>
                <a:gd name="T29" fmla="*/ 3 h 52"/>
                <a:gd name="T30" fmla="*/ 44 w 76"/>
                <a:gd name="T31" fmla="*/ 13 h 52"/>
                <a:gd name="T32" fmla="*/ 44 w 76"/>
                <a:gd name="T33" fmla="*/ 13 h 52"/>
                <a:gd name="T34" fmla="*/ 41 w 76"/>
                <a:gd name="T35" fmla="*/ 15 h 52"/>
                <a:gd name="T36" fmla="*/ 38 w 76"/>
                <a:gd name="T37" fmla="*/ 18 h 52"/>
                <a:gd name="T38" fmla="*/ 37 w 76"/>
                <a:gd name="T39" fmla="*/ 15 h 52"/>
                <a:gd name="T40" fmla="*/ 37 w 76"/>
                <a:gd name="T41" fmla="*/ 15 h 52"/>
                <a:gd name="T42" fmla="*/ 34 w 76"/>
                <a:gd name="T43" fmla="*/ 13 h 52"/>
                <a:gd name="T44" fmla="*/ 34 w 76"/>
                <a:gd name="T45" fmla="*/ 13 h 52"/>
                <a:gd name="T46" fmla="*/ 25 w 76"/>
                <a:gd name="T47" fmla="*/ 3 h 52"/>
                <a:gd name="T48" fmla="*/ 24 w 76"/>
                <a:gd name="T49" fmla="*/ 3 h 52"/>
                <a:gd name="T50" fmla="*/ 7 w 76"/>
                <a:gd name="T51" fmla="*/ 3 h 52"/>
                <a:gd name="T52" fmla="*/ 30 w 76"/>
                <a:gd name="T53" fmla="*/ 25 h 52"/>
                <a:gd name="T54" fmla="*/ 7 w 76"/>
                <a:gd name="T55" fmla="*/ 49 h 52"/>
                <a:gd name="T56" fmla="*/ 51 w 76"/>
                <a:gd name="T57" fmla="*/ 52 h 52"/>
                <a:gd name="T58" fmla="*/ 41 w 76"/>
                <a:gd name="T59" fmla="*/ 41 h 52"/>
                <a:gd name="T60" fmla="*/ 40 w 76"/>
                <a:gd name="T61" fmla="*/ 39 h 52"/>
                <a:gd name="T62" fmla="*/ 40 w 76"/>
                <a:gd name="T63" fmla="*/ 39 h 52"/>
                <a:gd name="T64" fmla="*/ 38 w 76"/>
                <a:gd name="T65" fmla="*/ 38 h 52"/>
                <a:gd name="T66" fmla="*/ 38 w 76"/>
                <a:gd name="T67" fmla="*/ 38 h 52"/>
                <a:gd name="T68" fmla="*/ 38 w 76"/>
                <a:gd name="T69" fmla="*/ 38 h 52"/>
                <a:gd name="T70" fmla="*/ 35 w 76"/>
                <a:gd name="T71" fmla="*/ 39 h 52"/>
                <a:gd name="T72" fmla="*/ 37 w 76"/>
                <a:gd name="T73" fmla="*/ 39 h 52"/>
                <a:gd name="T74" fmla="*/ 35 w 76"/>
                <a:gd name="T75" fmla="*/ 41 h 52"/>
                <a:gd name="T76" fmla="*/ 25 w 76"/>
                <a:gd name="T77" fmla="*/ 52 h 52"/>
                <a:gd name="T78" fmla="*/ 0 w 76"/>
                <a:gd name="T79" fmla="*/ 52 h 52"/>
                <a:gd name="T80" fmla="*/ 25 w 76"/>
                <a:gd name="T81" fmla="*/ 25 h 52"/>
                <a:gd name="T82" fmla="*/ 0 w 76"/>
                <a:gd name="T83" fmla="*/ 0 h 52"/>
                <a:gd name="T84" fmla="*/ 24 w 76"/>
                <a:gd name="T85" fmla="*/ 0 h 52"/>
                <a:gd name="T86" fmla="*/ 25 w 76"/>
                <a:gd name="T87" fmla="*/ 0 h 52"/>
                <a:gd name="T88" fmla="*/ 37 w 76"/>
                <a:gd name="T89" fmla="*/ 11 h 52"/>
                <a:gd name="T90" fmla="*/ 37 w 76"/>
                <a:gd name="T91" fmla="*/ 11 h 52"/>
                <a:gd name="T92" fmla="*/ 37 w 76"/>
                <a:gd name="T93" fmla="*/ 11 h 52"/>
                <a:gd name="T94" fmla="*/ 38 w 76"/>
                <a:gd name="T95" fmla="*/ 14 h 52"/>
                <a:gd name="T96" fmla="*/ 38 w 76"/>
                <a:gd name="T97" fmla="*/ 14 h 52"/>
                <a:gd name="T98" fmla="*/ 38 w 76"/>
                <a:gd name="T99" fmla="*/ 14 h 52"/>
                <a:gd name="T100" fmla="*/ 40 w 76"/>
                <a:gd name="T101" fmla="*/ 14 h 52"/>
                <a:gd name="T102" fmla="*/ 41 w 76"/>
                <a:gd name="T103" fmla="*/ 11 h 52"/>
                <a:gd name="T104" fmla="*/ 41 w 76"/>
                <a:gd name="T105" fmla="*/ 11 h 52"/>
                <a:gd name="T106" fmla="*/ 41 w 76"/>
                <a:gd name="T107" fmla="*/ 11 h 52"/>
                <a:gd name="T108" fmla="*/ 51 w 76"/>
                <a:gd name="T109" fmla="*/ 0 h 52"/>
                <a:gd name="T110" fmla="*/ 76 w 76"/>
                <a:gd name="T111" fmla="*/ 0 h 52"/>
                <a:gd name="T112" fmla="*/ 54 w 76"/>
                <a:gd name="T113" fmla="*/ 24 h 52"/>
                <a:gd name="T114" fmla="*/ 51 w 76"/>
                <a:gd name="T115" fmla="*/ 25 h 52"/>
                <a:gd name="T116" fmla="*/ 54 w 76"/>
                <a:gd name="T117" fmla="*/ 27 h 52"/>
                <a:gd name="T118" fmla="*/ 76 w 76"/>
                <a:gd name="T119" fmla="*/ 52 h 52"/>
                <a:gd name="T120" fmla="*/ 51 w 76"/>
                <a:gd name="T121" fmla="*/ 52 h 5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76" h="52">
                  <a:moveTo>
                    <a:pt x="7" y="49"/>
                  </a:moveTo>
                  <a:lnTo>
                    <a:pt x="24" y="49"/>
                  </a:lnTo>
                  <a:lnTo>
                    <a:pt x="32" y="38"/>
                  </a:lnTo>
                  <a:lnTo>
                    <a:pt x="35" y="35"/>
                  </a:lnTo>
                  <a:lnTo>
                    <a:pt x="38" y="34"/>
                  </a:lnTo>
                  <a:lnTo>
                    <a:pt x="40" y="35"/>
                  </a:lnTo>
                  <a:lnTo>
                    <a:pt x="42" y="38"/>
                  </a:lnTo>
                  <a:lnTo>
                    <a:pt x="52" y="49"/>
                  </a:lnTo>
                  <a:lnTo>
                    <a:pt x="70" y="49"/>
                  </a:lnTo>
                  <a:lnTo>
                    <a:pt x="49" y="27"/>
                  </a:lnTo>
                  <a:lnTo>
                    <a:pt x="47" y="25"/>
                  </a:lnTo>
                  <a:lnTo>
                    <a:pt x="69" y="3"/>
                  </a:lnTo>
                  <a:lnTo>
                    <a:pt x="52" y="3"/>
                  </a:lnTo>
                  <a:lnTo>
                    <a:pt x="44" y="13"/>
                  </a:lnTo>
                  <a:lnTo>
                    <a:pt x="41" y="15"/>
                  </a:lnTo>
                  <a:lnTo>
                    <a:pt x="38" y="18"/>
                  </a:lnTo>
                  <a:lnTo>
                    <a:pt x="37" y="15"/>
                  </a:lnTo>
                  <a:lnTo>
                    <a:pt x="34" y="13"/>
                  </a:lnTo>
                  <a:lnTo>
                    <a:pt x="25" y="3"/>
                  </a:lnTo>
                  <a:lnTo>
                    <a:pt x="24" y="3"/>
                  </a:lnTo>
                  <a:lnTo>
                    <a:pt x="7" y="3"/>
                  </a:lnTo>
                  <a:lnTo>
                    <a:pt x="30" y="25"/>
                  </a:lnTo>
                  <a:lnTo>
                    <a:pt x="7" y="49"/>
                  </a:lnTo>
                  <a:close/>
                  <a:moveTo>
                    <a:pt x="51" y="52"/>
                  </a:moveTo>
                  <a:lnTo>
                    <a:pt x="41" y="41"/>
                  </a:lnTo>
                  <a:lnTo>
                    <a:pt x="40" y="39"/>
                  </a:lnTo>
                  <a:lnTo>
                    <a:pt x="38" y="38"/>
                  </a:lnTo>
                  <a:lnTo>
                    <a:pt x="35" y="39"/>
                  </a:lnTo>
                  <a:lnTo>
                    <a:pt x="37" y="39"/>
                  </a:lnTo>
                  <a:lnTo>
                    <a:pt x="35" y="41"/>
                  </a:lnTo>
                  <a:lnTo>
                    <a:pt x="25" y="52"/>
                  </a:lnTo>
                  <a:lnTo>
                    <a:pt x="0" y="52"/>
                  </a:lnTo>
                  <a:lnTo>
                    <a:pt x="25" y="25"/>
                  </a:lnTo>
                  <a:lnTo>
                    <a:pt x="0" y="0"/>
                  </a:lnTo>
                  <a:lnTo>
                    <a:pt x="24" y="0"/>
                  </a:lnTo>
                  <a:lnTo>
                    <a:pt x="25" y="0"/>
                  </a:lnTo>
                  <a:lnTo>
                    <a:pt x="37" y="11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1" y="11"/>
                  </a:lnTo>
                  <a:lnTo>
                    <a:pt x="51" y="0"/>
                  </a:lnTo>
                  <a:lnTo>
                    <a:pt x="76" y="0"/>
                  </a:lnTo>
                  <a:lnTo>
                    <a:pt x="54" y="24"/>
                  </a:lnTo>
                  <a:lnTo>
                    <a:pt x="51" y="25"/>
                  </a:lnTo>
                  <a:lnTo>
                    <a:pt x="54" y="27"/>
                  </a:lnTo>
                  <a:lnTo>
                    <a:pt x="76" y="52"/>
                  </a:lnTo>
                  <a:lnTo>
                    <a:pt x="51" y="52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80" name="Freeform 583"/>
            <p:cNvSpPr>
              <a:spLocks/>
            </p:cNvSpPr>
            <p:nvPr/>
          </p:nvSpPr>
          <p:spPr bwMode="auto">
            <a:xfrm>
              <a:off x="5445" y="1979"/>
              <a:ext cx="10" cy="3"/>
            </a:xfrm>
            <a:custGeom>
              <a:avLst/>
              <a:gdLst>
                <a:gd name="T0" fmla="*/ 7 w 10"/>
                <a:gd name="T1" fmla="*/ 0 h 3"/>
                <a:gd name="T2" fmla="*/ 10 w 10"/>
                <a:gd name="T3" fmla="*/ 0 h 3"/>
                <a:gd name="T4" fmla="*/ 10 w 10"/>
                <a:gd name="T5" fmla="*/ 3 h 3"/>
                <a:gd name="T6" fmla="*/ 0 w 10"/>
                <a:gd name="T7" fmla="*/ 3 h 3"/>
                <a:gd name="T8" fmla="*/ 0 w 10"/>
                <a:gd name="T9" fmla="*/ 0 h 3"/>
                <a:gd name="T10" fmla="*/ 5 w 10"/>
                <a:gd name="T11" fmla="*/ 0 h 3"/>
                <a:gd name="T12" fmla="*/ 7 w 10"/>
                <a:gd name="T13" fmla="*/ 0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" h="3">
                  <a:moveTo>
                    <a:pt x="7" y="0"/>
                  </a:moveTo>
                  <a:lnTo>
                    <a:pt x="10" y="0"/>
                  </a:lnTo>
                  <a:lnTo>
                    <a:pt x="10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5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81" name="Freeform 584"/>
            <p:cNvSpPr>
              <a:spLocks/>
            </p:cNvSpPr>
            <p:nvPr/>
          </p:nvSpPr>
          <p:spPr bwMode="auto">
            <a:xfrm>
              <a:off x="5395" y="1946"/>
              <a:ext cx="45" cy="38"/>
            </a:xfrm>
            <a:custGeom>
              <a:avLst/>
              <a:gdLst>
                <a:gd name="T0" fmla="*/ 45 w 45"/>
                <a:gd name="T1" fmla="*/ 38 h 38"/>
                <a:gd name="T2" fmla="*/ 0 w 45"/>
                <a:gd name="T3" fmla="*/ 38 h 38"/>
                <a:gd name="T4" fmla="*/ 0 w 45"/>
                <a:gd name="T5" fmla="*/ 0 h 38"/>
                <a:gd name="T6" fmla="*/ 4 w 45"/>
                <a:gd name="T7" fmla="*/ 0 h 38"/>
                <a:gd name="T8" fmla="*/ 4 w 45"/>
                <a:gd name="T9" fmla="*/ 36 h 38"/>
                <a:gd name="T10" fmla="*/ 45 w 45"/>
                <a:gd name="T11" fmla="*/ 36 h 38"/>
                <a:gd name="T12" fmla="*/ 45 w 45"/>
                <a:gd name="T13" fmla="*/ 38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5" h="38">
                  <a:moveTo>
                    <a:pt x="45" y="38"/>
                  </a:moveTo>
                  <a:lnTo>
                    <a:pt x="0" y="38"/>
                  </a:lnTo>
                  <a:lnTo>
                    <a:pt x="0" y="0"/>
                  </a:lnTo>
                  <a:lnTo>
                    <a:pt x="4" y="0"/>
                  </a:lnTo>
                  <a:lnTo>
                    <a:pt x="4" y="36"/>
                  </a:lnTo>
                  <a:lnTo>
                    <a:pt x="45" y="36"/>
                  </a:lnTo>
                  <a:lnTo>
                    <a:pt x="45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82" name="Rectangle 585"/>
            <p:cNvSpPr>
              <a:spLocks noChangeArrowheads="1"/>
            </p:cNvSpPr>
            <p:nvPr/>
          </p:nvSpPr>
          <p:spPr bwMode="auto">
            <a:xfrm>
              <a:off x="5440" y="1982"/>
              <a:ext cx="2" cy="2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4183" name="Freeform 586"/>
            <p:cNvSpPr>
              <a:spLocks/>
            </p:cNvSpPr>
            <p:nvPr/>
          </p:nvSpPr>
          <p:spPr bwMode="auto">
            <a:xfrm>
              <a:off x="5573" y="1928"/>
              <a:ext cx="45" cy="58"/>
            </a:xfrm>
            <a:custGeom>
              <a:avLst/>
              <a:gdLst>
                <a:gd name="T0" fmla="*/ 34 w 45"/>
                <a:gd name="T1" fmla="*/ 58 h 58"/>
                <a:gd name="T2" fmla="*/ 0 w 45"/>
                <a:gd name="T3" fmla="*/ 58 h 58"/>
                <a:gd name="T4" fmla="*/ 28 w 45"/>
                <a:gd name="T5" fmla="*/ 28 h 58"/>
                <a:gd name="T6" fmla="*/ 2 w 45"/>
                <a:gd name="T7" fmla="*/ 0 h 58"/>
                <a:gd name="T8" fmla="*/ 31 w 45"/>
                <a:gd name="T9" fmla="*/ 0 h 58"/>
                <a:gd name="T10" fmla="*/ 34 w 45"/>
                <a:gd name="T11" fmla="*/ 0 h 58"/>
                <a:gd name="T12" fmla="*/ 45 w 45"/>
                <a:gd name="T13" fmla="*/ 11 h 58"/>
                <a:gd name="T14" fmla="*/ 45 w 45"/>
                <a:gd name="T15" fmla="*/ 13 h 58"/>
                <a:gd name="T16" fmla="*/ 44 w 45"/>
                <a:gd name="T17" fmla="*/ 13 h 58"/>
                <a:gd name="T18" fmla="*/ 44 w 45"/>
                <a:gd name="T19" fmla="*/ 14 h 58"/>
                <a:gd name="T20" fmla="*/ 32 w 45"/>
                <a:gd name="T21" fmla="*/ 3 h 58"/>
                <a:gd name="T22" fmla="*/ 31 w 45"/>
                <a:gd name="T23" fmla="*/ 3 h 58"/>
                <a:gd name="T24" fmla="*/ 7 w 45"/>
                <a:gd name="T25" fmla="*/ 3 h 58"/>
                <a:gd name="T26" fmla="*/ 32 w 45"/>
                <a:gd name="T27" fmla="*/ 28 h 58"/>
                <a:gd name="T28" fmla="*/ 7 w 45"/>
                <a:gd name="T29" fmla="*/ 55 h 58"/>
                <a:gd name="T30" fmla="*/ 32 w 45"/>
                <a:gd name="T31" fmla="*/ 55 h 58"/>
                <a:gd name="T32" fmla="*/ 42 w 45"/>
                <a:gd name="T33" fmla="*/ 44 h 58"/>
                <a:gd name="T34" fmla="*/ 44 w 45"/>
                <a:gd name="T35" fmla="*/ 42 h 58"/>
                <a:gd name="T36" fmla="*/ 44 w 45"/>
                <a:gd name="T37" fmla="*/ 42 h 58"/>
                <a:gd name="T38" fmla="*/ 45 w 45"/>
                <a:gd name="T39" fmla="*/ 45 h 58"/>
                <a:gd name="T40" fmla="*/ 44 w 45"/>
                <a:gd name="T41" fmla="*/ 45 h 58"/>
                <a:gd name="T42" fmla="*/ 34 w 45"/>
                <a:gd name="T43" fmla="*/ 58 h 5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5" h="58">
                  <a:moveTo>
                    <a:pt x="34" y="58"/>
                  </a:moveTo>
                  <a:lnTo>
                    <a:pt x="0" y="58"/>
                  </a:lnTo>
                  <a:lnTo>
                    <a:pt x="28" y="28"/>
                  </a:lnTo>
                  <a:lnTo>
                    <a:pt x="2" y="0"/>
                  </a:lnTo>
                  <a:lnTo>
                    <a:pt x="31" y="0"/>
                  </a:lnTo>
                  <a:lnTo>
                    <a:pt x="34" y="0"/>
                  </a:lnTo>
                  <a:lnTo>
                    <a:pt x="45" y="11"/>
                  </a:lnTo>
                  <a:lnTo>
                    <a:pt x="45" y="13"/>
                  </a:lnTo>
                  <a:lnTo>
                    <a:pt x="44" y="13"/>
                  </a:lnTo>
                  <a:lnTo>
                    <a:pt x="44" y="14"/>
                  </a:lnTo>
                  <a:lnTo>
                    <a:pt x="32" y="3"/>
                  </a:lnTo>
                  <a:lnTo>
                    <a:pt x="31" y="3"/>
                  </a:lnTo>
                  <a:lnTo>
                    <a:pt x="7" y="3"/>
                  </a:lnTo>
                  <a:lnTo>
                    <a:pt x="32" y="28"/>
                  </a:lnTo>
                  <a:lnTo>
                    <a:pt x="7" y="55"/>
                  </a:lnTo>
                  <a:lnTo>
                    <a:pt x="32" y="55"/>
                  </a:lnTo>
                  <a:lnTo>
                    <a:pt x="42" y="44"/>
                  </a:lnTo>
                  <a:lnTo>
                    <a:pt x="44" y="42"/>
                  </a:lnTo>
                  <a:lnTo>
                    <a:pt x="45" y="45"/>
                  </a:lnTo>
                  <a:lnTo>
                    <a:pt x="44" y="45"/>
                  </a:lnTo>
                  <a:lnTo>
                    <a:pt x="34" y="58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84" name="Freeform 587"/>
            <p:cNvSpPr>
              <a:spLocks/>
            </p:cNvSpPr>
            <p:nvPr/>
          </p:nvSpPr>
          <p:spPr bwMode="auto">
            <a:xfrm>
              <a:off x="5618" y="1956"/>
              <a:ext cx="45" cy="30"/>
            </a:xfrm>
            <a:custGeom>
              <a:avLst/>
              <a:gdLst>
                <a:gd name="T0" fmla="*/ 38 w 45"/>
                <a:gd name="T1" fmla="*/ 27 h 30"/>
                <a:gd name="T2" fmla="*/ 16 w 45"/>
                <a:gd name="T3" fmla="*/ 2 h 30"/>
                <a:gd name="T4" fmla="*/ 17 w 45"/>
                <a:gd name="T5" fmla="*/ 0 h 30"/>
                <a:gd name="T6" fmla="*/ 45 w 45"/>
                <a:gd name="T7" fmla="*/ 30 h 30"/>
                <a:gd name="T8" fmla="*/ 11 w 45"/>
                <a:gd name="T9" fmla="*/ 30 h 30"/>
                <a:gd name="T10" fmla="*/ 0 w 45"/>
                <a:gd name="T11" fmla="*/ 17 h 30"/>
                <a:gd name="T12" fmla="*/ 0 w 45"/>
                <a:gd name="T13" fmla="*/ 17 h 30"/>
                <a:gd name="T14" fmla="*/ 0 w 45"/>
                <a:gd name="T15" fmla="*/ 17 h 30"/>
                <a:gd name="T16" fmla="*/ 2 w 45"/>
                <a:gd name="T17" fmla="*/ 14 h 30"/>
                <a:gd name="T18" fmla="*/ 3 w 45"/>
                <a:gd name="T19" fmla="*/ 16 h 30"/>
                <a:gd name="T20" fmla="*/ 13 w 45"/>
                <a:gd name="T21" fmla="*/ 27 h 30"/>
                <a:gd name="T22" fmla="*/ 38 w 45"/>
                <a:gd name="T23" fmla="*/ 27 h 3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5" h="30">
                  <a:moveTo>
                    <a:pt x="38" y="27"/>
                  </a:moveTo>
                  <a:lnTo>
                    <a:pt x="16" y="2"/>
                  </a:lnTo>
                  <a:lnTo>
                    <a:pt x="17" y="0"/>
                  </a:lnTo>
                  <a:lnTo>
                    <a:pt x="45" y="30"/>
                  </a:lnTo>
                  <a:lnTo>
                    <a:pt x="11" y="30"/>
                  </a:lnTo>
                  <a:lnTo>
                    <a:pt x="0" y="17"/>
                  </a:lnTo>
                  <a:lnTo>
                    <a:pt x="2" y="14"/>
                  </a:lnTo>
                  <a:lnTo>
                    <a:pt x="3" y="16"/>
                  </a:lnTo>
                  <a:lnTo>
                    <a:pt x="13" y="27"/>
                  </a:lnTo>
                  <a:lnTo>
                    <a:pt x="38" y="27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85" name="Freeform 588"/>
            <p:cNvSpPr>
              <a:spLocks/>
            </p:cNvSpPr>
            <p:nvPr/>
          </p:nvSpPr>
          <p:spPr bwMode="auto">
            <a:xfrm>
              <a:off x="5392" y="1944"/>
              <a:ext cx="48" cy="43"/>
            </a:xfrm>
            <a:custGeom>
              <a:avLst/>
              <a:gdLst>
                <a:gd name="T0" fmla="*/ 0 w 48"/>
                <a:gd name="T1" fmla="*/ 43 h 43"/>
                <a:gd name="T2" fmla="*/ 0 w 48"/>
                <a:gd name="T3" fmla="*/ 0 h 43"/>
                <a:gd name="T4" fmla="*/ 7 w 48"/>
                <a:gd name="T5" fmla="*/ 0 h 43"/>
                <a:gd name="T6" fmla="*/ 7 w 48"/>
                <a:gd name="T7" fmla="*/ 2 h 43"/>
                <a:gd name="T8" fmla="*/ 3 w 48"/>
                <a:gd name="T9" fmla="*/ 2 h 43"/>
                <a:gd name="T10" fmla="*/ 3 w 48"/>
                <a:gd name="T11" fmla="*/ 40 h 43"/>
                <a:gd name="T12" fmla="*/ 48 w 48"/>
                <a:gd name="T13" fmla="*/ 40 h 43"/>
                <a:gd name="T14" fmla="*/ 48 w 48"/>
                <a:gd name="T15" fmla="*/ 43 h 43"/>
                <a:gd name="T16" fmla="*/ 0 w 48"/>
                <a:gd name="T17" fmla="*/ 43 h 4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8" h="43">
                  <a:moveTo>
                    <a:pt x="0" y="43"/>
                  </a:moveTo>
                  <a:lnTo>
                    <a:pt x="0" y="0"/>
                  </a:lnTo>
                  <a:lnTo>
                    <a:pt x="7" y="0"/>
                  </a:lnTo>
                  <a:lnTo>
                    <a:pt x="7" y="2"/>
                  </a:lnTo>
                  <a:lnTo>
                    <a:pt x="3" y="2"/>
                  </a:lnTo>
                  <a:lnTo>
                    <a:pt x="3" y="40"/>
                  </a:lnTo>
                  <a:lnTo>
                    <a:pt x="48" y="40"/>
                  </a:lnTo>
                  <a:lnTo>
                    <a:pt x="48" y="43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86" name="Rectangle 589"/>
            <p:cNvSpPr>
              <a:spLocks noChangeArrowheads="1"/>
            </p:cNvSpPr>
            <p:nvPr/>
          </p:nvSpPr>
          <p:spPr bwMode="auto">
            <a:xfrm>
              <a:off x="5440" y="1984"/>
              <a:ext cx="2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4187" name="Freeform 590"/>
            <p:cNvSpPr>
              <a:spLocks/>
            </p:cNvSpPr>
            <p:nvPr/>
          </p:nvSpPr>
          <p:spPr bwMode="auto">
            <a:xfrm>
              <a:off x="5442" y="1982"/>
              <a:ext cx="3" cy="5"/>
            </a:xfrm>
            <a:custGeom>
              <a:avLst/>
              <a:gdLst>
                <a:gd name="T0" fmla="*/ 0 w 3"/>
                <a:gd name="T1" fmla="*/ 2 h 5"/>
                <a:gd name="T2" fmla="*/ 0 w 3"/>
                <a:gd name="T3" fmla="*/ 0 h 5"/>
                <a:gd name="T4" fmla="*/ 3 w 3"/>
                <a:gd name="T5" fmla="*/ 0 h 5"/>
                <a:gd name="T6" fmla="*/ 3 w 3"/>
                <a:gd name="T7" fmla="*/ 5 h 5"/>
                <a:gd name="T8" fmla="*/ 0 w 3"/>
                <a:gd name="T9" fmla="*/ 5 h 5"/>
                <a:gd name="T10" fmla="*/ 0 w 3"/>
                <a:gd name="T11" fmla="*/ 2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" h="5">
                  <a:moveTo>
                    <a:pt x="0" y="2"/>
                  </a:moveTo>
                  <a:lnTo>
                    <a:pt x="0" y="0"/>
                  </a:lnTo>
                  <a:lnTo>
                    <a:pt x="3" y="0"/>
                  </a:lnTo>
                  <a:lnTo>
                    <a:pt x="3" y="5"/>
                  </a:lnTo>
                  <a:lnTo>
                    <a:pt x="0" y="5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88" name="Freeform 591"/>
            <p:cNvSpPr>
              <a:spLocks/>
            </p:cNvSpPr>
            <p:nvPr/>
          </p:nvSpPr>
          <p:spPr bwMode="auto">
            <a:xfrm>
              <a:off x="5389" y="1941"/>
              <a:ext cx="56" cy="49"/>
            </a:xfrm>
            <a:custGeom>
              <a:avLst/>
              <a:gdLst>
                <a:gd name="T0" fmla="*/ 3 w 56"/>
                <a:gd name="T1" fmla="*/ 46 h 49"/>
                <a:gd name="T2" fmla="*/ 51 w 56"/>
                <a:gd name="T3" fmla="*/ 46 h 49"/>
                <a:gd name="T4" fmla="*/ 53 w 56"/>
                <a:gd name="T5" fmla="*/ 46 h 49"/>
                <a:gd name="T6" fmla="*/ 56 w 56"/>
                <a:gd name="T7" fmla="*/ 46 h 49"/>
                <a:gd name="T8" fmla="*/ 56 w 56"/>
                <a:gd name="T9" fmla="*/ 49 h 49"/>
                <a:gd name="T10" fmla="*/ 0 w 56"/>
                <a:gd name="T11" fmla="*/ 49 h 49"/>
                <a:gd name="T12" fmla="*/ 0 w 56"/>
                <a:gd name="T13" fmla="*/ 0 h 49"/>
                <a:gd name="T14" fmla="*/ 10 w 56"/>
                <a:gd name="T15" fmla="*/ 0 h 49"/>
                <a:gd name="T16" fmla="*/ 10 w 56"/>
                <a:gd name="T17" fmla="*/ 3 h 49"/>
                <a:gd name="T18" fmla="*/ 3 w 56"/>
                <a:gd name="T19" fmla="*/ 3 h 49"/>
                <a:gd name="T20" fmla="*/ 3 w 56"/>
                <a:gd name="T21" fmla="*/ 46 h 4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6" h="49">
                  <a:moveTo>
                    <a:pt x="3" y="46"/>
                  </a:moveTo>
                  <a:lnTo>
                    <a:pt x="51" y="46"/>
                  </a:lnTo>
                  <a:lnTo>
                    <a:pt x="53" y="46"/>
                  </a:lnTo>
                  <a:lnTo>
                    <a:pt x="56" y="46"/>
                  </a:lnTo>
                  <a:lnTo>
                    <a:pt x="56" y="49"/>
                  </a:lnTo>
                  <a:lnTo>
                    <a:pt x="0" y="49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0" y="3"/>
                  </a:lnTo>
                  <a:lnTo>
                    <a:pt x="3" y="3"/>
                  </a:lnTo>
                  <a:lnTo>
                    <a:pt x="3" y="46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89" name="Rectangle 592"/>
            <p:cNvSpPr>
              <a:spLocks noChangeArrowheads="1"/>
            </p:cNvSpPr>
            <p:nvPr/>
          </p:nvSpPr>
          <p:spPr bwMode="auto">
            <a:xfrm>
              <a:off x="5236" y="2004"/>
              <a:ext cx="1" cy="1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4190" name="Freeform 593"/>
            <p:cNvSpPr>
              <a:spLocks/>
            </p:cNvSpPr>
            <p:nvPr/>
          </p:nvSpPr>
          <p:spPr bwMode="auto">
            <a:xfrm>
              <a:off x="5740" y="2004"/>
              <a:ext cx="0" cy="1"/>
            </a:xfrm>
            <a:custGeom>
              <a:avLst/>
              <a:gdLst>
                <a:gd name="T0" fmla="*/ 0 h 1"/>
                <a:gd name="T1" fmla="*/ 0 h 1"/>
                <a:gd name="T2" fmla="*/ 1 h 1"/>
                <a:gd name="T3" fmla="*/ 0 h 1"/>
                <a:gd name="T4" fmla="*/ 0 h 1"/>
                <a:gd name="T5" fmla="*/ 0 h 1"/>
                <a:gd name="T6" fmla="*/ 0 h 1"/>
                <a:gd name="T7" fmla="*/ 0 60000 655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</a:gdLst>
              <a:ahLst/>
              <a:cxnLst>
                <a:cxn ang="T7">
                  <a:pos x="0" y="T0"/>
                </a:cxn>
                <a:cxn ang="T8">
                  <a:pos x="0" y="T1"/>
                </a:cxn>
                <a:cxn ang="T9">
                  <a:pos x="0" y="T2"/>
                </a:cxn>
                <a:cxn ang="T10">
                  <a:pos x="0" y="T3"/>
                </a:cxn>
                <a:cxn ang="T11">
                  <a:pos x="0" y="T4"/>
                </a:cxn>
                <a:cxn ang="T12">
                  <a:pos x="0" y="T5"/>
                </a:cxn>
                <a:cxn ang="T13">
                  <a:pos x="0" y="T6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1" name="Freeform 594"/>
            <p:cNvSpPr>
              <a:spLocks/>
            </p:cNvSpPr>
            <p:nvPr/>
          </p:nvSpPr>
          <p:spPr bwMode="auto">
            <a:xfrm>
              <a:off x="5235" y="2004"/>
              <a:ext cx="1" cy="0"/>
            </a:xfrm>
            <a:custGeom>
              <a:avLst/>
              <a:gdLst>
                <a:gd name="T0" fmla="*/ 1 w 1"/>
                <a:gd name="T1" fmla="*/ 0 w 1"/>
                <a:gd name="T2" fmla="*/ 0 w 1"/>
                <a:gd name="T3" fmla="*/ 1 w 1"/>
                <a:gd name="T4" fmla="*/ 1 w 1"/>
                <a:gd name="T5" fmla="*/ 1 w 1"/>
                <a:gd name="T6" fmla="*/ 1 w 1"/>
                <a:gd name="T7" fmla="*/ 1 w 1"/>
                <a:gd name="T8" fmla="*/ 1 w 1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9">
                  <a:pos x="T0" y="0"/>
                </a:cxn>
                <a:cxn ang="T10">
                  <a:pos x="T1" y="0"/>
                </a:cxn>
                <a:cxn ang="T11">
                  <a:pos x="T2" y="0"/>
                </a:cxn>
                <a:cxn ang="T12">
                  <a:pos x="T3" y="0"/>
                </a:cxn>
                <a:cxn ang="T13">
                  <a:pos x="T4" y="0"/>
                </a:cxn>
                <a:cxn ang="T14">
                  <a:pos x="T5" y="0"/>
                </a:cxn>
                <a:cxn ang="T15">
                  <a:pos x="T6" y="0"/>
                </a:cxn>
                <a:cxn ang="T16">
                  <a:pos x="T7" y="0"/>
                </a:cxn>
                <a:cxn ang="T17">
                  <a:pos x="T8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2" name="Freeform 595"/>
            <p:cNvSpPr>
              <a:spLocks/>
            </p:cNvSpPr>
            <p:nvPr/>
          </p:nvSpPr>
          <p:spPr bwMode="auto">
            <a:xfrm>
              <a:off x="5740" y="2004"/>
              <a:ext cx="2" cy="1"/>
            </a:xfrm>
            <a:custGeom>
              <a:avLst/>
              <a:gdLst>
                <a:gd name="T0" fmla="*/ 2 w 2"/>
                <a:gd name="T1" fmla="*/ 0 h 1"/>
                <a:gd name="T2" fmla="*/ 2 w 2"/>
                <a:gd name="T3" fmla="*/ 0 h 1"/>
                <a:gd name="T4" fmla="*/ 2 w 2"/>
                <a:gd name="T5" fmla="*/ 1 h 1"/>
                <a:gd name="T6" fmla="*/ 2 w 2"/>
                <a:gd name="T7" fmla="*/ 0 h 1"/>
                <a:gd name="T8" fmla="*/ 0 w 2"/>
                <a:gd name="T9" fmla="*/ 0 h 1"/>
                <a:gd name="T10" fmla="*/ 0 w 2"/>
                <a:gd name="T11" fmla="*/ 0 h 1"/>
                <a:gd name="T12" fmla="*/ 0 w 2"/>
                <a:gd name="T13" fmla="*/ 0 h 1"/>
                <a:gd name="T14" fmla="*/ 0 w 2"/>
                <a:gd name="T15" fmla="*/ 0 h 1"/>
                <a:gd name="T16" fmla="*/ 0 w 2"/>
                <a:gd name="T17" fmla="*/ 0 h 1"/>
                <a:gd name="T18" fmla="*/ 0 w 2"/>
                <a:gd name="T19" fmla="*/ 0 h 1"/>
                <a:gd name="T20" fmla="*/ 0 w 2"/>
                <a:gd name="T21" fmla="*/ 0 h 1"/>
                <a:gd name="T22" fmla="*/ 2 w 2"/>
                <a:gd name="T23" fmla="*/ 0 h 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lnTo>
                    <a:pt x="2" y="0"/>
                  </a:lnTo>
                  <a:lnTo>
                    <a:pt x="2" y="1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3" name="Rectangle 596"/>
            <p:cNvSpPr>
              <a:spLocks noChangeArrowheads="1"/>
            </p:cNvSpPr>
            <p:nvPr/>
          </p:nvSpPr>
          <p:spPr bwMode="auto">
            <a:xfrm>
              <a:off x="5362" y="2005"/>
              <a:ext cx="3" cy="3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4194" name="Freeform 597"/>
            <p:cNvSpPr>
              <a:spLocks/>
            </p:cNvSpPr>
            <p:nvPr/>
          </p:nvSpPr>
          <p:spPr bwMode="auto">
            <a:xfrm>
              <a:off x="5365" y="1917"/>
              <a:ext cx="115" cy="91"/>
            </a:xfrm>
            <a:custGeom>
              <a:avLst/>
              <a:gdLst>
                <a:gd name="T0" fmla="*/ 115 w 115"/>
                <a:gd name="T1" fmla="*/ 91 h 91"/>
                <a:gd name="T2" fmla="*/ 0 w 115"/>
                <a:gd name="T3" fmla="*/ 91 h 91"/>
                <a:gd name="T4" fmla="*/ 0 w 115"/>
                <a:gd name="T5" fmla="*/ 88 h 91"/>
                <a:gd name="T6" fmla="*/ 113 w 115"/>
                <a:gd name="T7" fmla="*/ 88 h 91"/>
                <a:gd name="T8" fmla="*/ 113 w 115"/>
                <a:gd name="T9" fmla="*/ 0 h 91"/>
                <a:gd name="T10" fmla="*/ 115 w 115"/>
                <a:gd name="T11" fmla="*/ 0 h 91"/>
                <a:gd name="T12" fmla="*/ 115 w 115"/>
                <a:gd name="T13" fmla="*/ 91 h 9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5" h="91">
                  <a:moveTo>
                    <a:pt x="115" y="91"/>
                  </a:moveTo>
                  <a:lnTo>
                    <a:pt x="0" y="91"/>
                  </a:lnTo>
                  <a:lnTo>
                    <a:pt x="0" y="88"/>
                  </a:lnTo>
                  <a:lnTo>
                    <a:pt x="113" y="88"/>
                  </a:lnTo>
                  <a:lnTo>
                    <a:pt x="113" y="0"/>
                  </a:lnTo>
                  <a:lnTo>
                    <a:pt x="115" y="0"/>
                  </a:lnTo>
                  <a:lnTo>
                    <a:pt x="115" y="91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5" name="Freeform 598"/>
            <p:cNvSpPr>
              <a:spLocks/>
            </p:cNvSpPr>
            <p:nvPr/>
          </p:nvSpPr>
          <p:spPr bwMode="auto">
            <a:xfrm>
              <a:off x="5233" y="1917"/>
              <a:ext cx="118" cy="91"/>
            </a:xfrm>
            <a:custGeom>
              <a:avLst/>
              <a:gdLst>
                <a:gd name="T0" fmla="*/ 14 w 118"/>
                <a:gd name="T1" fmla="*/ 91 h 91"/>
                <a:gd name="T2" fmla="*/ 14 w 118"/>
                <a:gd name="T3" fmla="*/ 91 h 91"/>
                <a:gd name="T4" fmla="*/ 4 w 118"/>
                <a:gd name="T5" fmla="*/ 90 h 91"/>
                <a:gd name="T6" fmla="*/ 2 w 118"/>
                <a:gd name="T7" fmla="*/ 88 h 91"/>
                <a:gd name="T8" fmla="*/ 0 w 118"/>
                <a:gd name="T9" fmla="*/ 87 h 91"/>
                <a:gd name="T10" fmla="*/ 0 w 118"/>
                <a:gd name="T11" fmla="*/ 0 h 91"/>
                <a:gd name="T12" fmla="*/ 3 w 118"/>
                <a:gd name="T13" fmla="*/ 0 h 91"/>
                <a:gd name="T14" fmla="*/ 3 w 118"/>
                <a:gd name="T15" fmla="*/ 87 h 91"/>
                <a:gd name="T16" fmla="*/ 3 w 118"/>
                <a:gd name="T17" fmla="*/ 87 h 91"/>
                <a:gd name="T18" fmla="*/ 3 w 118"/>
                <a:gd name="T19" fmla="*/ 87 h 91"/>
                <a:gd name="T20" fmla="*/ 3 w 118"/>
                <a:gd name="T21" fmla="*/ 87 h 91"/>
                <a:gd name="T22" fmla="*/ 2 w 118"/>
                <a:gd name="T23" fmla="*/ 87 h 91"/>
                <a:gd name="T24" fmla="*/ 2 w 118"/>
                <a:gd name="T25" fmla="*/ 87 h 91"/>
                <a:gd name="T26" fmla="*/ 3 w 118"/>
                <a:gd name="T27" fmla="*/ 87 h 91"/>
                <a:gd name="T28" fmla="*/ 3 w 118"/>
                <a:gd name="T29" fmla="*/ 87 h 91"/>
                <a:gd name="T30" fmla="*/ 3 w 118"/>
                <a:gd name="T31" fmla="*/ 87 h 91"/>
                <a:gd name="T32" fmla="*/ 3 w 118"/>
                <a:gd name="T33" fmla="*/ 87 h 91"/>
                <a:gd name="T34" fmla="*/ 3 w 118"/>
                <a:gd name="T35" fmla="*/ 87 h 91"/>
                <a:gd name="T36" fmla="*/ 4 w 118"/>
                <a:gd name="T37" fmla="*/ 87 h 91"/>
                <a:gd name="T38" fmla="*/ 4 w 118"/>
                <a:gd name="T39" fmla="*/ 87 h 91"/>
                <a:gd name="T40" fmla="*/ 14 w 118"/>
                <a:gd name="T41" fmla="*/ 88 h 91"/>
                <a:gd name="T42" fmla="*/ 115 w 118"/>
                <a:gd name="T43" fmla="*/ 88 h 91"/>
                <a:gd name="T44" fmla="*/ 115 w 118"/>
                <a:gd name="T45" fmla="*/ 0 h 91"/>
                <a:gd name="T46" fmla="*/ 118 w 118"/>
                <a:gd name="T47" fmla="*/ 0 h 91"/>
                <a:gd name="T48" fmla="*/ 118 w 118"/>
                <a:gd name="T49" fmla="*/ 91 h 91"/>
                <a:gd name="T50" fmla="*/ 14 w 118"/>
                <a:gd name="T51" fmla="*/ 91 h 9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18" h="91">
                  <a:moveTo>
                    <a:pt x="14" y="91"/>
                  </a:moveTo>
                  <a:lnTo>
                    <a:pt x="14" y="91"/>
                  </a:lnTo>
                  <a:lnTo>
                    <a:pt x="4" y="90"/>
                  </a:lnTo>
                  <a:lnTo>
                    <a:pt x="2" y="88"/>
                  </a:lnTo>
                  <a:lnTo>
                    <a:pt x="0" y="87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7"/>
                  </a:lnTo>
                  <a:lnTo>
                    <a:pt x="2" y="87"/>
                  </a:lnTo>
                  <a:lnTo>
                    <a:pt x="3" y="87"/>
                  </a:lnTo>
                  <a:lnTo>
                    <a:pt x="4" y="87"/>
                  </a:lnTo>
                  <a:lnTo>
                    <a:pt x="14" y="88"/>
                  </a:lnTo>
                  <a:lnTo>
                    <a:pt x="115" y="88"/>
                  </a:lnTo>
                  <a:lnTo>
                    <a:pt x="115" y="0"/>
                  </a:lnTo>
                  <a:lnTo>
                    <a:pt x="118" y="0"/>
                  </a:lnTo>
                  <a:lnTo>
                    <a:pt x="118" y="91"/>
                  </a:lnTo>
                  <a:lnTo>
                    <a:pt x="14" y="91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6" name="Freeform 599"/>
            <p:cNvSpPr>
              <a:spLocks/>
            </p:cNvSpPr>
            <p:nvPr/>
          </p:nvSpPr>
          <p:spPr bwMode="auto">
            <a:xfrm>
              <a:off x="5493" y="1917"/>
              <a:ext cx="250" cy="91"/>
            </a:xfrm>
            <a:custGeom>
              <a:avLst/>
              <a:gdLst>
                <a:gd name="T0" fmla="*/ 250 w 250"/>
                <a:gd name="T1" fmla="*/ 88 h 91"/>
                <a:gd name="T2" fmla="*/ 250 w 250"/>
                <a:gd name="T3" fmla="*/ 88 h 91"/>
                <a:gd name="T4" fmla="*/ 240 w 250"/>
                <a:gd name="T5" fmla="*/ 91 h 91"/>
                <a:gd name="T6" fmla="*/ 219 w 250"/>
                <a:gd name="T7" fmla="*/ 91 h 91"/>
                <a:gd name="T8" fmla="*/ 0 w 250"/>
                <a:gd name="T9" fmla="*/ 91 h 91"/>
                <a:gd name="T10" fmla="*/ 0 w 250"/>
                <a:gd name="T11" fmla="*/ 0 h 91"/>
                <a:gd name="T12" fmla="*/ 3 w 250"/>
                <a:gd name="T13" fmla="*/ 0 h 91"/>
                <a:gd name="T14" fmla="*/ 3 w 250"/>
                <a:gd name="T15" fmla="*/ 88 h 91"/>
                <a:gd name="T16" fmla="*/ 219 w 250"/>
                <a:gd name="T17" fmla="*/ 88 h 91"/>
                <a:gd name="T18" fmla="*/ 219 w 250"/>
                <a:gd name="T19" fmla="*/ 88 h 91"/>
                <a:gd name="T20" fmla="*/ 245 w 250"/>
                <a:gd name="T21" fmla="*/ 87 h 91"/>
                <a:gd name="T22" fmla="*/ 245 w 250"/>
                <a:gd name="T23" fmla="*/ 87 h 91"/>
                <a:gd name="T24" fmla="*/ 247 w 250"/>
                <a:gd name="T25" fmla="*/ 87 h 91"/>
                <a:gd name="T26" fmla="*/ 247 w 250"/>
                <a:gd name="T27" fmla="*/ 88 h 91"/>
                <a:gd name="T28" fmla="*/ 249 w 250"/>
                <a:gd name="T29" fmla="*/ 88 h 91"/>
                <a:gd name="T30" fmla="*/ 250 w 250"/>
                <a:gd name="T31" fmla="*/ 88 h 9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50" h="91">
                  <a:moveTo>
                    <a:pt x="250" y="88"/>
                  </a:moveTo>
                  <a:lnTo>
                    <a:pt x="250" y="88"/>
                  </a:lnTo>
                  <a:lnTo>
                    <a:pt x="240" y="91"/>
                  </a:lnTo>
                  <a:lnTo>
                    <a:pt x="219" y="91"/>
                  </a:lnTo>
                  <a:lnTo>
                    <a:pt x="0" y="91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8"/>
                  </a:lnTo>
                  <a:lnTo>
                    <a:pt x="219" y="88"/>
                  </a:lnTo>
                  <a:lnTo>
                    <a:pt x="245" y="87"/>
                  </a:lnTo>
                  <a:lnTo>
                    <a:pt x="247" y="87"/>
                  </a:lnTo>
                  <a:lnTo>
                    <a:pt x="247" y="88"/>
                  </a:lnTo>
                  <a:lnTo>
                    <a:pt x="249" y="88"/>
                  </a:lnTo>
                  <a:lnTo>
                    <a:pt x="250" y="88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7" name="Freeform 600"/>
            <p:cNvSpPr>
              <a:spLocks/>
            </p:cNvSpPr>
            <p:nvPr/>
          </p:nvSpPr>
          <p:spPr bwMode="auto">
            <a:xfrm>
              <a:off x="5740" y="2004"/>
              <a:ext cx="2" cy="1"/>
            </a:xfrm>
            <a:custGeom>
              <a:avLst/>
              <a:gdLst>
                <a:gd name="T0" fmla="*/ 2 w 2"/>
                <a:gd name="T1" fmla="*/ 1 h 1"/>
                <a:gd name="T2" fmla="*/ 0 w 2"/>
                <a:gd name="T3" fmla="*/ 1 h 1"/>
                <a:gd name="T4" fmla="*/ 0 w 2"/>
                <a:gd name="T5" fmla="*/ 1 h 1"/>
                <a:gd name="T6" fmla="*/ 0 w 2"/>
                <a:gd name="T7" fmla="*/ 0 h 1"/>
                <a:gd name="T8" fmla="*/ 0 w 2"/>
                <a:gd name="T9" fmla="*/ 0 h 1"/>
                <a:gd name="T10" fmla="*/ 0 w 2"/>
                <a:gd name="T11" fmla="*/ 0 h 1"/>
                <a:gd name="T12" fmla="*/ 0 w 2"/>
                <a:gd name="T13" fmla="*/ 0 h 1"/>
                <a:gd name="T14" fmla="*/ 2 w 2"/>
                <a:gd name="T15" fmla="*/ 0 h 1"/>
                <a:gd name="T16" fmla="*/ 2 w 2"/>
                <a:gd name="T17" fmla="*/ 1 h 1"/>
                <a:gd name="T18" fmla="*/ 2 w 2"/>
                <a:gd name="T19" fmla="*/ 1 h 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" h="1">
                  <a:moveTo>
                    <a:pt x="2" y="1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1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8" name="Freeform 601"/>
            <p:cNvSpPr>
              <a:spLocks/>
            </p:cNvSpPr>
            <p:nvPr/>
          </p:nvSpPr>
          <p:spPr bwMode="auto">
            <a:xfrm>
              <a:off x="5740" y="1917"/>
              <a:ext cx="3" cy="88"/>
            </a:xfrm>
            <a:custGeom>
              <a:avLst/>
              <a:gdLst>
                <a:gd name="T0" fmla="*/ 2 w 3"/>
                <a:gd name="T1" fmla="*/ 88 h 88"/>
                <a:gd name="T2" fmla="*/ 2 w 3"/>
                <a:gd name="T3" fmla="*/ 87 h 88"/>
                <a:gd name="T4" fmla="*/ 2 w 3"/>
                <a:gd name="T5" fmla="*/ 87 h 88"/>
                <a:gd name="T6" fmla="*/ 0 w 3"/>
                <a:gd name="T7" fmla="*/ 87 h 88"/>
                <a:gd name="T8" fmla="*/ 0 w 3"/>
                <a:gd name="T9" fmla="*/ 87 h 88"/>
                <a:gd name="T10" fmla="*/ 0 w 3"/>
                <a:gd name="T11" fmla="*/ 87 h 88"/>
                <a:gd name="T12" fmla="*/ 0 w 3"/>
                <a:gd name="T13" fmla="*/ 87 h 88"/>
                <a:gd name="T14" fmla="*/ 0 w 3"/>
                <a:gd name="T15" fmla="*/ 87 h 88"/>
                <a:gd name="T16" fmla="*/ 0 w 3"/>
                <a:gd name="T17" fmla="*/ 0 h 88"/>
                <a:gd name="T18" fmla="*/ 3 w 3"/>
                <a:gd name="T19" fmla="*/ 0 h 88"/>
                <a:gd name="T20" fmla="*/ 3 w 3"/>
                <a:gd name="T21" fmla="*/ 88 h 88"/>
                <a:gd name="T22" fmla="*/ 3 w 3"/>
                <a:gd name="T23" fmla="*/ 88 h 88"/>
                <a:gd name="T24" fmla="*/ 2 w 3"/>
                <a:gd name="T25" fmla="*/ 88 h 88"/>
                <a:gd name="T26" fmla="*/ 2 w 3"/>
                <a:gd name="T27" fmla="*/ 88 h 8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" h="88">
                  <a:moveTo>
                    <a:pt x="2" y="88"/>
                  </a:moveTo>
                  <a:lnTo>
                    <a:pt x="2" y="87"/>
                  </a:lnTo>
                  <a:lnTo>
                    <a:pt x="0" y="87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8"/>
                  </a:lnTo>
                  <a:lnTo>
                    <a:pt x="2" y="88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9" name="Freeform 602"/>
            <p:cNvSpPr>
              <a:spLocks/>
            </p:cNvSpPr>
            <p:nvPr/>
          </p:nvSpPr>
          <p:spPr bwMode="auto">
            <a:xfrm>
              <a:off x="5360" y="1917"/>
              <a:ext cx="2" cy="94"/>
            </a:xfrm>
            <a:custGeom>
              <a:avLst/>
              <a:gdLst>
                <a:gd name="T0" fmla="*/ 2 w 2"/>
                <a:gd name="T1" fmla="*/ 88 h 94"/>
                <a:gd name="T2" fmla="*/ 2 w 2"/>
                <a:gd name="T3" fmla="*/ 91 h 94"/>
                <a:gd name="T4" fmla="*/ 2 w 2"/>
                <a:gd name="T5" fmla="*/ 94 h 94"/>
                <a:gd name="T6" fmla="*/ 0 w 2"/>
                <a:gd name="T7" fmla="*/ 94 h 94"/>
                <a:gd name="T8" fmla="*/ 0 w 2"/>
                <a:gd name="T9" fmla="*/ 0 h 94"/>
                <a:gd name="T10" fmla="*/ 2 w 2"/>
                <a:gd name="T11" fmla="*/ 0 h 94"/>
                <a:gd name="T12" fmla="*/ 2 w 2"/>
                <a:gd name="T13" fmla="*/ 88 h 9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" h="94">
                  <a:moveTo>
                    <a:pt x="2" y="88"/>
                  </a:moveTo>
                  <a:lnTo>
                    <a:pt x="2" y="91"/>
                  </a:lnTo>
                  <a:lnTo>
                    <a:pt x="2" y="94"/>
                  </a:lnTo>
                  <a:lnTo>
                    <a:pt x="0" y="94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88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00" name="Freeform 603"/>
            <p:cNvSpPr>
              <a:spLocks/>
            </p:cNvSpPr>
            <p:nvPr/>
          </p:nvSpPr>
          <p:spPr bwMode="auto">
            <a:xfrm>
              <a:off x="5362" y="1917"/>
              <a:ext cx="121" cy="94"/>
            </a:xfrm>
            <a:custGeom>
              <a:avLst/>
              <a:gdLst>
                <a:gd name="T0" fmla="*/ 121 w 121"/>
                <a:gd name="T1" fmla="*/ 0 h 94"/>
                <a:gd name="T2" fmla="*/ 121 w 121"/>
                <a:gd name="T3" fmla="*/ 94 h 94"/>
                <a:gd name="T4" fmla="*/ 0 w 121"/>
                <a:gd name="T5" fmla="*/ 94 h 94"/>
                <a:gd name="T6" fmla="*/ 0 w 121"/>
                <a:gd name="T7" fmla="*/ 91 h 94"/>
                <a:gd name="T8" fmla="*/ 3 w 121"/>
                <a:gd name="T9" fmla="*/ 91 h 94"/>
                <a:gd name="T10" fmla="*/ 118 w 121"/>
                <a:gd name="T11" fmla="*/ 91 h 94"/>
                <a:gd name="T12" fmla="*/ 118 w 121"/>
                <a:gd name="T13" fmla="*/ 0 h 94"/>
                <a:gd name="T14" fmla="*/ 121 w 121"/>
                <a:gd name="T15" fmla="*/ 0 h 9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21" h="94">
                  <a:moveTo>
                    <a:pt x="121" y="0"/>
                  </a:moveTo>
                  <a:lnTo>
                    <a:pt x="121" y="94"/>
                  </a:lnTo>
                  <a:lnTo>
                    <a:pt x="0" y="94"/>
                  </a:lnTo>
                  <a:lnTo>
                    <a:pt x="0" y="91"/>
                  </a:lnTo>
                  <a:lnTo>
                    <a:pt x="3" y="91"/>
                  </a:lnTo>
                  <a:lnTo>
                    <a:pt x="118" y="91"/>
                  </a:lnTo>
                  <a:lnTo>
                    <a:pt x="118" y="0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01" name="Freeform 604"/>
            <p:cNvSpPr>
              <a:spLocks/>
            </p:cNvSpPr>
            <p:nvPr/>
          </p:nvSpPr>
          <p:spPr bwMode="auto">
            <a:xfrm>
              <a:off x="5230" y="1917"/>
              <a:ext cx="124" cy="94"/>
            </a:xfrm>
            <a:custGeom>
              <a:avLst/>
              <a:gdLst>
                <a:gd name="T0" fmla="*/ 17 w 124"/>
                <a:gd name="T1" fmla="*/ 94 h 94"/>
                <a:gd name="T2" fmla="*/ 17 w 124"/>
                <a:gd name="T3" fmla="*/ 94 h 94"/>
                <a:gd name="T4" fmla="*/ 10 w 124"/>
                <a:gd name="T5" fmla="*/ 93 h 94"/>
                <a:gd name="T6" fmla="*/ 5 w 124"/>
                <a:gd name="T7" fmla="*/ 91 h 94"/>
                <a:gd name="T8" fmla="*/ 5 w 124"/>
                <a:gd name="T9" fmla="*/ 91 h 94"/>
                <a:gd name="T10" fmla="*/ 2 w 124"/>
                <a:gd name="T11" fmla="*/ 90 h 94"/>
                <a:gd name="T12" fmla="*/ 2 w 124"/>
                <a:gd name="T13" fmla="*/ 90 h 94"/>
                <a:gd name="T14" fmla="*/ 0 w 124"/>
                <a:gd name="T15" fmla="*/ 87 h 94"/>
                <a:gd name="T16" fmla="*/ 0 w 124"/>
                <a:gd name="T17" fmla="*/ 0 h 94"/>
                <a:gd name="T18" fmla="*/ 3 w 124"/>
                <a:gd name="T19" fmla="*/ 0 h 94"/>
                <a:gd name="T20" fmla="*/ 3 w 124"/>
                <a:gd name="T21" fmla="*/ 87 h 94"/>
                <a:gd name="T22" fmla="*/ 3 w 124"/>
                <a:gd name="T23" fmla="*/ 87 h 94"/>
                <a:gd name="T24" fmla="*/ 5 w 124"/>
                <a:gd name="T25" fmla="*/ 88 h 94"/>
                <a:gd name="T26" fmla="*/ 7 w 124"/>
                <a:gd name="T27" fmla="*/ 90 h 94"/>
                <a:gd name="T28" fmla="*/ 17 w 124"/>
                <a:gd name="T29" fmla="*/ 91 h 94"/>
                <a:gd name="T30" fmla="*/ 121 w 124"/>
                <a:gd name="T31" fmla="*/ 91 h 94"/>
                <a:gd name="T32" fmla="*/ 121 w 124"/>
                <a:gd name="T33" fmla="*/ 0 h 94"/>
                <a:gd name="T34" fmla="*/ 124 w 124"/>
                <a:gd name="T35" fmla="*/ 0 h 94"/>
                <a:gd name="T36" fmla="*/ 124 w 124"/>
                <a:gd name="T37" fmla="*/ 94 h 94"/>
                <a:gd name="T38" fmla="*/ 17 w 124"/>
                <a:gd name="T39" fmla="*/ 94 h 9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24" h="94">
                  <a:moveTo>
                    <a:pt x="17" y="94"/>
                  </a:moveTo>
                  <a:lnTo>
                    <a:pt x="17" y="94"/>
                  </a:lnTo>
                  <a:lnTo>
                    <a:pt x="10" y="93"/>
                  </a:lnTo>
                  <a:lnTo>
                    <a:pt x="5" y="91"/>
                  </a:lnTo>
                  <a:lnTo>
                    <a:pt x="2" y="90"/>
                  </a:lnTo>
                  <a:lnTo>
                    <a:pt x="0" y="87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7"/>
                  </a:lnTo>
                  <a:lnTo>
                    <a:pt x="5" y="88"/>
                  </a:lnTo>
                  <a:lnTo>
                    <a:pt x="7" y="90"/>
                  </a:lnTo>
                  <a:lnTo>
                    <a:pt x="17" y="91"/>
                  </a:lnTo>
                  <a:lnTo>
                    <a:pt x="121" y="91"/>
                  </a:lnTo>
                  <a:lnTo>
                    <a:pt x="121" y="0"/>
                  </a:lnTo>
                  <a:lnTo>
                    <a:pt x="124" y="0"/>
                  </a:lnTo>
                  <a:lnTo>
                    <a:pt x="124" y="94"/>
                  </a:lnTo>
                  <a:lnTo>
                    <a:pt x="17" y="94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02" name="Freeform 605"/>
            <p:cNvSpPr>
              <a:spLocks/>
            </p:cNvSpPr>
            <p:nvPr/>
          </p:nvSpPr>
          <p:spPr bwMode="auto">
            <a:xfrm>
              <a:off x="5490" y="1917"/>
              <a:ext cx="256" cy="94"/>
            </a:xfrm>
            <a:custGeom>
              <a:avLst/>
              <a:gdLst>
                <a:gd name="T0" fmla="*/ 222 w 256"/>
                <a:gd name="T1" fmla="*/ 94 h 94"/>
                <a:gd name="T2" fmla="*/ 0 w 256"/>
                <a:gd name="T3" fmla="*/ 94 h 94"/>
                <a:gd name="T4" fmla="*/ 0 w 256"/>
                <a:gd name="T5" fmla="*/ 0 h 94"/>
                <a:gd name="T6" fmla="*/ 3 w 256"/>
                <a:gd name="T7" fmla="*/ 0 h 94"/>
                <a:gd name="T8" fmla="*/ 3 w 256"/>
                <a:gd name="T9" fmla="*/ 91 h 94"/>
                <a:gd name="T10" fmla="*/ 222 w 256"/>
                <a:gd name="T11" fmla="*/ 91 h 94"/>
                <a:gd name="T12" fmla="*/ 222 w 256"/>
                <a:gd name="T13" fmla="*/ 91 h 94"/>
                <a:gd name="T14" fmla="*/ 243 w 256"/>
                <a:gd name="T15" fmla="*/ 91 h 94"/>
                <a:gd name="T16" fmla="*/ 253 w 256"/>
                <a:gd name="T17" fmla="*/ 88 h 94"/>
                <a:gd name="T18" fmla="*/ 253 w 256"/>
                <a:gd name="T19" fmla="*/ 88 h 94"/>
                <a:gd name="T20" fmla="*/ 253 w 256"/>
                <a:gd name="T21" fmla="*/ 0 h 94"/>
                <a:gd name="T22" fmla="*/ 256 w 256"/>
                <a:gd name="T23" fmla="*/ 0 h 94"/>
                <a:gd name="T24" fmla="*/ 256 w 256"/>
                <a:gd name="T25" fmla="*/ 88 h 94"/>
                <a:gd name="T26" fmla="*/ 256 w 256"/>
                <a:gd name="T27" fmla="*/ 88 h 94"/>
                <a:gd name="T28" fmla="*/ 255 w 256"/>
                <a:gd name="T29" fmla="*/ 91 h 94"/>
                <a:gd name="T30" fmla="*/ 253 w 256"/>
                <a:gd name="T31" fmla="*/ 91 h 94"/>
                <a:gd name="T32" fmla="*/ 253 w 256"/>
                <a:gd name="T33" fmla="*/ 91 h 94"/>
                <a:gd name="T34" fmla="*/ 250 w 256"/>
                <a:gd name="T35" fmla="*/ 93 h 94"/>
                <a:gd name="T36" fmla="*/ 250 w 256"/>
                <a:gd name="T37" fmla="*/ 93 h 94"/>
                <a:gd name="T38" fmla="*/ 245 w 256"/>
                <a:gd name="T39" fmla="*/ 93 h 94"/>
                <a:gd name="T40" fmla="*/ 245 w 256"/>
                <a:gd name="T41" fmla="*/ 93 h 94"/>
                <a:gd name="T42" fmla="*/ 222 w 256"/>
                <a:gd name="T43" fmla="*/ 94 h 94"/>
                <a:gd name="T44" fmla="*/ 222 w 256"/>
                <a:gd name="T45" fmla="*/ 94 h 9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56" h="94">
                  <a:moveTo>
                    <a:pt x="222" y="94"/>
                  </a:moveTo>
                  <a:lnTo>
                    <a:pt x="0" y="94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91"/>
                  </a:lnTo>
                  <a:lnTo>
                    <a:pt x="222" y="91"/>
                  </a:lnTo>
                  <a:lnTo>
                    <a:pt x="243" y="91"/>
                  </a:lnTo>
                  <a:lnTo>
                    <a:pt x="253" y="88"/>
                  </a:lnTo>
                  <a:lnTo>
                    <a:pt x="253" y="0"/>
                  </a:lnTo>
                  <a:lnTo>
                    <a:pt x="256" y="0"/>
                  </a:lnTo>
                  <a:lnTo>
                    <a:pt x="256" y="88"/>
                  </a:lnTo>
                  <a:lnTo>
                    <a:pt x="255" y="91"/>
                  </a:lnTo>
                  <a:lnTo>
                    <a:pt x="253" y="91"/>
                  </a:lnTo>
                  <a:lnTo>
                    <a:pt x="250" y="93"/>
                  </a:lnTo>
                  <a:lnTo>
                    <a:pt x="245" y="93"/>
                  </a:lnTo>
                  <a:lnTo>
                    <a:pt x="222" y="94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03" name="Freeform 606"/>
            <p:cNvSpPr>
              <a:spLocks/>
            </p:cNvSpPr>
            <p:nvPr/>
          </p:nvSpPr>
          <p:spPr bwMode="auto">
            <a:xfrm>
              <a:off x="5225" y="1917"/>
              <a:ext cx="527" cy="98"/>
            </a:xfrm>
            <a:custGeom>
              <a:avLst/>
              <a:gdLst>
                <a:gd name="T0" fmla="*/ 522 w 527"/>
                <a:gd name="T1" fmla="*/ 94 h 98"/>
                <a:gd name="T2" fmla="*/ 522 w 527"/>
                <a:gd name="T3" fmla="*/ 94 h 98"/>
                <a:gd name="T4" fmla="*/ 520 w 527"/>
                <a:gd name="T5" fmla="*/ 97 h 98"/>
                <a:gd name="T6" fmla="*/ 515 w 527"/>
                <a:gd name="T7" fmla="*/ 98 h 98"/>
                <a:gd name="T8" fmla="*/ 11 w 527"/>
                <a:gd name="T9" fmla="*/ 98 h 98"/>
                <a:gd name="T10" fmla="*/ 11 w 527"/>
                <a:gd name="T11" fmla="*/ 98 h 98"/>
                <a:gd name="T12" fmla="*/ 7 w 527"/>
                <a:gd name="T13" fmla="*/ 97 h 98"/>
                <a:gd name="T14" fmla="*/ 3 w 527"/>
                <a:gd name="T15" fmla="*/ 94 h 98"/>
                <a:gd name="T16" fmla="*/ 3 w 527"/>
                <a:gd name="T17" fmla="*/ 94 h 98"/>
                <a:gd name="T18" fmla="*/ 1 w 527"/>
                <a:gd name="T19" fmla="*/ 90 h 98"/>
                <a:gd name="T20" fmla="*/ 0 w 527"/>
                <a:gd name="T21" fmla="*/ 86 h 98"/>
                <a:gd name="T22" fmla="*/ 0 w 527"/>
                <a:gd name="T23" fmla="*/ 0 h 98"/>
                <a:gd name="T24" fmla="*/ 5 w 527"/>
                <a:gd name="T25" fmla="*/ 0 h 98"/>
                <a:gd name="T26" fmla="*/ 5 w 527"/>
                <a:gd name="T27" fmla="*/ 87 h 98"/>
                <a:gd name="T28" fmla="*/ 5 w 527"/>
                <a:gd name="T29" fmla="*/ 87 h 98"/>
                <a:gd name="T30" fmla="*/ 7 w 527"/>
                <a:gd name="T31" fmla="*/ 90 h 98"/>
                <a:gd name="T32" fmla="*/ 7 w 527"/>
                <a:gd name="T33" fmla="*/ 90 h 98"/>
                <a:gd name="T34" fmla="*/ 10 w 527"/>
                <a:gd name="T35" fmla="*/ 91 h 98"/>
                <a:gd name="T36" fmla="*/ 10 w 527"/>
                <a:gd name="T37" fmla="*/ 91 h 98"/>
                <a:gd name="T38" fmla="*/ 15 w 527"/>
                <a:gd name="T39" fmla="*/ 93 h 98"/>
                <a:gd name="T40" fmla="*/ 22 w 527"/>
                <a:gd name="T41" fmla="*/ 94 h 98"/>
                <a:gd name="T42" fmla="*/ 129 w 527"/>
                <a:gd name="T43" fmla="*/ 94 h 98"/>
                <a:gd name="T44" fmla="*/ 129 w 527"/>
                <a:gd name="T45" fmla="*/ 0 h 98"/>
                <a:gd name="T46" fmla="*/ 135 w 527"/>
                <a:gd name="T47" fmla="*/ 0 h 98"/>
                <a:gd name="T48" fmla="*/ 135 w 527"/>
                <a:gd name="T49" fmla="*/ 94 h 98"/>
                <a:gd name="T50" fmla="*/ 137 w 527"/>
                <a:gd name="T51" fmla="*/ 94 h 98"/>
                <a:gd name="T52" fmla="*/ 258 w 527"/>
                <a:gd name="T53" fmla="*/ 94 h 98"/>
                <a:gd name="T54" fmla="*/ 258 w 527"/>
                <a:gd name="T55" fmla="*/ 0 h 98"/>
                <a:gd name="T56" fmla="*/ 265 w 527"/>
                <a:gd name="T57" fmla="*/ 0 h 98"/>
                <a:gd name="T58" fmla="*/ 265 w 527"/>
                <a:gd name="T59" fmla="*/ 94 h 98"/>
                <a:gd name="T60" fmla="*/ 487 w 527"/>
                <a:gd name="T61" fmla="*/ 94 h 98"/>
                <a:gd name="T62" fmla="*/ 487 w 527"/>
                <a:gd name="T63" fmla="*/ 94 h 98"/>
                <a:gd name="T64" fmla="*/ 510 w 527"/>
                <a:gd name="T65" fmla="*/ 93 h 98"/>
                <a:gd name="T66" fmla="*/ 510 w 527"/>
                <a:gd name="T67" fmla="*/ 93 h 98"/>
                <a:gd name="T68" fmla="*/ 515 w 527"/>
                <a:gd name="T69" fmla="*/ 93 h 98"/>
                <a:gd name="T70" fmla="*/ 515 w 527"/>
                <a:gd name="T71" fmla="*/ 93 h 98"/>
                <a:gd name="T72" fmla="*/ 518 w 527"/>
                <a:gd name="T73" fmla="*/ 91 h 98"/>
                <a:gd name="T74" fmla="*/ 520 w 527"/>
                <a:gd name="T75" fmla="*/ 91 h 98"/>
                <a:gd name="T76" fmla="*/ 520 w 527"/>
                <a:gd name="T77" fmla="*/ 91 h 98"/>
                <a:gd name="T78" fmla="*/ 521 w 527"/>
                <a:gd name="T79" fmla="*/ 88 h 98"/>
                <a:gd name="T80" fmla="*/ 521 w 527"/>
                <a:gd name="T81" fmla="*/ 0 h 98"/>
                <a:gd name="T82" fmla="*/ 527 w 527"/>
                <a:gd name="T83" fmla="*/ 0 h 98"/>
                <a:gd name="T84" fmla="*/ 527 w 527"/>
                <a:gd name="T85" fmla="*/ 86 h 98"/>
                <a:gd name="T86" fmla="*/ 527 w 527"/>
                <a:gd name="T87" fmla="*/ 86 h 98"/>
                <a:gd name="T88" fmla="*/ 525 w 527"/>
                <a:gd name="T89" fmla="*/ 90 h 98"/>
                <a:gd name="T90" fmla="*/ 522 w 527"/>
                <a:gd name="T91" fmla="*/ 94 h 98"/>
                <a:gd name="T92" fmla="*/ 522 w 527"/>
                <a:gd name="T93" fmla="*/ 94 h 9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527" h="98">
                  <a:moveTo>
                    <a:pt x="522" y="94"/>
                  </a:moveTo>
                  <a:lnTo>
                    <a:pt x="522" y="94"/>
                  </a:lnTo>
                  <a:lnTo>
                    <a:pt x="520" y="97"/>
                  </a:lnTo>
                  <a:lnTo>
                    <a:pt x="515" y="98"/>
                  </a:lnTo>
                  <a:lnTo>
                    <a:pt x="11" y="98"/>
                  </a:lnTo>
                  <a:lnTo>
                    <a:pt x="7" y="97"/>
                  </a:lnTo>
                  <a:lnTo>
                    <a:pt x="3" y="94"/>
                  </a:lnTo>
                  <a:lnTo>
                    <a:pt x="1" y="90"/>
                  </a:lnTo>
                  <a:lnTo>
                    <a:pt x="0" y="86"/>
                  </a:lnTo>
                  <a:lnTo>
                    <a:pt x="0" y="0"/>
                  </a:lnTo>
                  <a:lnTo>
                    <a:pt x="5" y="0"/>
                  </a:lnTo>
                  <a:lnTo>
                    <a:pt x="5" y="87"/>
                  </a:lnTo>
                  <a:lnTo>
                    <a:pt x="7" y="90"/>
                  </a:lnTo>
                  <a:lnTo>
                    <a:pt x="10" y="91"/>
                  </a:lnTo>
                  <a:lnTo>
                    <a:pt x="15" y="93"/>
                  </a:lnTo>
                  <a:lnTo>
                    <a:pt x="22" y="94"/>
                  </a:lnTo>
                  <a:lnTo>
                    <a:pt x="129" y="94"/>
                  </a:lnTo>
                  <a:lnTo>
                    <a:pt x="129" y="0"/>
                  </a:lnTo>
                  <a:lnTo>
                    <a:pt x="135" y="0"/>
                  </a:lnTo>
                  <a:lnTo>
                    <a:pt x="135" y="94"/>
                  </a:lnTo>
                  <a:lnTo>
                    <a:pt x="137" y="94"/>
                  </a:lnTo>
                  <a:lnTo>
                    <a:pt x="258" y="94"/>
                  </a:lnTo>
                  <a:lnTo>
                    <a:pt x="258" y="0"/>
                  </a:lnTo>
                  <a:lnTo>
                    <a:pt x="265" y="0"/>
                  </a:lnTo>
                  <a:lnTo>
                    <a:pt x="265" y="94"/>
                  </a:lnTo>
                  <a:lnTo>
                    <a:pt x="487" y="94"/>
                  </a:lnTo>
                  <a:lnTo>
                    <a:pt x="510" y="93"/>
                  </a:lnTo>
                  <a:lnTo>
                    <a:pt x="515" y="93"/>
                  </a:lnTo>
                  <a:lnTo>
                    <a:pt x="518" y="91"/>
                  </a:lnTo>
                  <a:lnTo>
                    <a:pt x="520" y="91"/>
                  </a:lnTo>
                  <a:lnTo>
                    <a:pt x="521" y="88"/>
                  </a:lnTo>
                  <a:lnTo>
                    <a:pt x="521" y="0"/>
                  </a:lnTo>
                  <a:lnTo>
                    <a:pt x="527" y="0"/>
                  </a:lnTo>
                  <a:lnTo>
                    <a:pt x="527" y="86"/>
                  </a:lnTo>
                  <a:lnTo>
                    <a:pt x="525" y="90"/>
                  </a:lnTo>
                  <a:lnTo>
                    <a:pt x="522" y="94"/>
                  </a:lnTo>
                  <a:close/>
                </a:path>
              </a:pathLst>
            </a:custGeom>
            <a:solidFill>
              <a:srgbClr val="0E22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04" name="Freeform 607"/>
            <p:cNvSpPr>
              <a:spLocks/>
            </p:cNvSpPr>
            <p:nvPr/>
          </p:nvSpPr>
          <p:spPr bwMode="auto">
            <a:xfrm>
              <a:off x="5222" y="1917"/>
              <a:ext cx="532" cy="101"/>
            </a:xfrm>
            <a:custGeom>
              <a:avLst/>
              <a:gdLst>
                <a:gd name="T0" fmla="*/ 518 w 532"/>
                <a:gd name="T1" fmla="*/ 98 h 101"/>
                <a:gd name="T2" fmla="*/ 518 w 532"/>
                <a:gd name="T3" fmla="*/ 98 h 101"/>
                <a:gd name="T4" fmla="*/ 523 w 532"/>
                <a:gd name="T5" fmla="*/ 97 h 101"/>
                <a:gd name="T6" fmla="*/ 525 w 532"/>
                <a:gd name="T7" fmla="*/ 94 h 101"/>
                <a:gd name="T8" fmla="*/ 525 w 532"/>
                <a:gd name="T9" fmla="*/ 94 h 101"/>
                <a:gd name="T10" fmla="*/ 528 w 532"/>
                <a:gd name="T11" fmla="*/ 90 h 101"/>
                <a:gd name="T12" fmla="*/ 530 w 532"/>
                <a:gd name="T13" fmla="*/ 86 h 101"/>
                <a:gd name="T14" fmla="*/ 530 w 532"/>
                <a:gd name="T15" fmla="*/ 0 h 101"/>
                <a:gd name="T16" fmla="*/ 532 w 532"/>
                <a:gd name="T17" fmla="*/ 0 h 101"/>
                <a:gd name="T18" fmla="*/ 532 w 532"/>
                <a:gd name="T19" fmla="*/ 86 h 101"/>
                <a:gd name="T20" fmla="*/ 532 w 532"/>
                <a:gd name="T21" fmla="*/ 86 h 101"/>
                <a:gd name="T22" fmla="*/ 531 w 532"/>
                <a:gd name="T23" fmla="*/ 91 h 101"/>
                <a:gd name="T24" fmla="*/ 528 w 532"/>
                <a:gd name="T25" fmla="*/ 96 h 101"/>
                <a:gd name="T26" fmla="*/ 524 w 532"/>
                <a:gd name="T27" fmla="*/ 100 h 101"/>
                <a:gd name="T28" fmla="*/ 518 w 532"/>
                <a:gd name="T29" fmla="*/ 101 h 101"/>
                <a:gd name="T30" fmla="*/ 14 w 532"/>
                <a:gd name="T31" fmla="*/ 101 h 101"/>
                <a:gd name="T32" fmla="*/ 14 w 532"/>
                <a:gd name="T33" fmla="*/ 101 h 101"/>
                <a:gd name="T34" fmla="*/ 8 w 532"/>
                <a:gd name="T35" fmla="*/ 100 h 101"/>
                <a:gd name="T36" fmla="*/ 4 w 532"/>
                <a:gd name="T37" fmla="*/ 96 h 101"/>
                <a:gd name="T38" fmla="*/ 1 w 532"/>
                <a:gd name="T39" fmla="*/ 91 h 101"/>
                <a:gd name="T40" fmla="*/ 0 w 532"/>
                <a:gd name="T41" fmla="*/ 86 h 101"/>
                <a:gd name="T42" fmla="*/ 0 w 532"/>
                <a:gd name="T43" fmla="*/ 0 h 101"/>
                <a:gd name="T44" fmla="*/ 3 w 532"/>
                <a:gd name="T45" fmla="*/ 0 h 101"/>
                <a:gd name="T46" fmla="*/ 3 w 532"/>
                <a:gd name="T47" fmla="*/ 86 h 101"/>
                <a:gd name="T48" fmla="*/ 3 w 532"/>
                <a:gd name="T49" fmla="*/ 86 h 101"/>
                <a:gd name="T50" fmla="*/ 4 w 532"/>
                <a:gd name="T51" fmla="*/ 90 h 101"/>
                <a:gd name="T52" fmla="*/ 6 w 532"/>
                <a:gd name="T53" fmla="*/ 94 h 101"/>
                <a:gd name="T54" fmla="*/ 6 w 532"/>
                <a:gd name="T55" fmla="*/ 94 h 101"/>
                <a:gd name="T56" fmla="*/ 10 w 532"/>
                <a:gd name="T57" fmla="*/ 97 h 101"/>
                <a:gd name="T58" fmla="*/ 14 w 532"/>
                <a:gd name="T59" fmla="*/ 98 h 101"/>
                <a:gd name="T60" fmla="*/ 518 w 532"/>
                <a:gd name="T61" fmla="*/ 98 h 101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32" h="101">
                  <a:moveTo>
                    <a:pt x="518" y="98"/>
                  </a:moveTo>
                  <a:lnTo>
                    <a:pt x="518" y="98"/>
                  </a:lnTo>
                  <a:lnTo>
                    <a:pt x="523" y="97"/>
                  </a:lnTo>
                  <a:lnTo>
                    <a:pt x="525" y="94"/>
                  </a:lnTo>
                  <a:lnTo>
                    <a:pt x="528" y="90"/>
                  </a:lnTo>
                  <a:lnTo>
                    <a:pt x="530" y="86"/>
                  </a:lnTo>
                  <a:lnTo>
                    <a:pt x="530" y="0"/>
                  </a:lnTo>
                  <a:lnTo>
                    <a:pt x="532" y="0"/>
                  </a:lnTo>
                  <a:lnTo>
                    <a:pt x="532" y="86"/>
                  </a:lnTo>
                  <a:lnTo>
                    <a:pt x="531" y="91"/>
                  </a:lnTo>
                  <a:lnTo>
                    <a:pt x="528" y="96"/>
                  </a:lnTo>
                  <a:lnTo>
                    <a:pt x="524" y="100"/>
                  </a:lnTo>
                  <a:lnTo>
                    <a:pt x="518" y="101"/>
                  </a:lnTo>
                  <a:lnTo>
                    <a:pt x="14" y="101"/>
                  </a:lnTo>
                  <a:lnTo>
                    <a:pt x="8" y="100"/>
                  </a:lnTo>
                  <a:lnTo>
                    <a:pt x="4" y="96"/>
                  </a:lnTo>
                  <a:lnTo>
                    <a:pt x="1" y="91"/>
                  </a:lnTo>
                  <a:lnTo>
                    <a:pt x="0" y="86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6"/>
                  </a:lnTo>
                  <a:lnTo>
                    <a:pt x="4" y="90"/>
                  </a:lnTo>
                  <a:lnTo>
                    <a:pt x="6" y="94"/>
                  </a:lnTo>
                  <a:lnTo>
                    <a:pt x="10" y="97"/>
                  </a:lnTo>
                  <a:lnTo>
                    <a:pt x="14" y="98"/>
                  </a:lnTo>
                  <a:lnTo>
                    <a:pt x="518" y="98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05" name="Freeform 608"/>
            <p:cNvSpPr>
              <a:spLocks/>
            </p:cNvSpPr>
            <p:nvPr/>
          </p:nvSpPr>
          <p:spPr bwMode="auto">
            <a:xfrm>
              <a:off x="5219" y="1917"/>
              <a:ext cx="538" cy="104"/>
            </a:xfrm>
            <a:custGeom>
              <a:avLst/>
              <a:gdLst>
                <a:gd name="T0" fmla="*/ 521 w 538"/>
                <a:gd name="T1" fmla="*/ 101 h 104"/>
                <a:gd name="T2" fmla="*/ 521 w 538"/>
                <a:gd name="T3" fmla="*/ 101 h 104"/>
                <a:gd name="T4" fmla="*/ 527 w 538"/>
                <a:gd name="T5" fmla="*/ 100 h 104"/>
                <a:gd name="T6" fmla="*/ 531 w 538"/>
                <a:gd name="T7" fmla="*/ 96 h 104"/>
                <a:gd name="T8" fmla="*/ 534 w 538"/>
                <a:gd name="T9" fmla="*/ 91 h 104"/>
                <a:gd name="T10" fmla="*/ 535 w 538"/>
                <a:gd name="T11" fmla="*/ 86 h 104"/>
                <a:gd name="T12" fmla="*/ 535 w 538"/>
                <a:gd name="T13" fmla="*/ 0 h 104"/>
                <a:gd name="T14" fmla="*/ 538 w 538"/>
                <a:gd name="T15" fmla="*/ 0 h 104"/>
                <a:gd name="T16" fmla="*/ 538 w 538"/>
                <a:gd name="T17" fmla="*/ 86 h 104"/>
                <a:gd name="T18" fmla="*/ 538 w 538"/>
                <a:gd name="T19" fmla="*/ 86 h 104"/>
                <a:gd name="T20" fmla="*/ 537 w 538"/>
                <a:gd name="T21" fmla="*/ 93 h 104"/>
                <a:gd name="T22" fmla="*/ 533 w 538"/>
                <a:gd name="T23" fmla="*/ 98 h 104"/>
                <a:gd name="T24" fmla="*/ 533 w 538"/>
                <a:gd name="T25" fmla="*/ 98 h 104"/>
                <a:gd name="T26" fmla="*/ 528 w 538"/>
                <a:gd name="T27" fmla="*/ 103 h 104"/>
                <a:gd name="T28" fmla="*/ 521 w 538"/>
                <a:gd name="T29" fmla="*/ 104 h 104"/>
                <a:gd name="T30" fmla="*/ 17 w 538"/>
                <a:gd name="T31" fmla="*/ 104 h 104"/>
                <a:gd name="T32" fmla="*/ 17 w 538"/>
                <a:gd name="T33" fmla="*/ 104 h 104"/>
                <a:gd name="T34" fmla="*/ 10 w 538"/>
                <a:gd name="T35" fmla="*/ 103 h 104"/>
                <a:gd name="T36" fmla="*/ 4 w 538"/>
                <a:gd name="T37" fmla="*/ 98 h 104"/>
                <a:gd name="T38" fmla="*/ 4 w 538"/>
                <a:gd name="T39" fmla="*/ 98 h 104"/>
                <a:gd name="T40" fmla="*/ 2 w 538"/>
                <a:gd name="T41" fmla="*/ 93 h 104"/>
                <a:gd name="T42" fmla="*/ 0 w 538"/>
                <a:gd name="T43" fmla="*/ 86 h 104"/>
                <a:gd name="T44" fmla="*/ 0 w 538"/>
                <a:gd name="T45" fmla="*/ 0 h 104"/>
                <a:gd name="T46" fmla="*/ 3 w 538"/>
                <a:gd name="T47" fmla="*/ 0 h 104"/>
                <a:gd name="T48" fmla="*/ 3 w 538"/>
                <a:gd name="T49" fmla="*/ 86 h 104"/>
                <a:gd name="T50" fmla="*/ 3 w 538"/>
                <a:gd name="T51" fmla="*/ 86 h 104"/>
                <a:gd name="T52" fmla="*/ 4 w 538"/>
                <a:gd name="T53" fmla="*/ 91 h 104"/>
                <a:gd name="T54" fmla="*/ 7 w 538"/>
                <a:gd name="T55" fmla="*/ 96 h 104"/>
                <a:gd name="T56" fmla="*/ 11 w 538"/>
                <a:gd name="T57" fmla="*/ 100 h 104"/>
                <a:gd name="T58" fmla="*/ 17 w 538"/>
                <a:gd name="T59" fmla="*/ 101 h 104"/>
                <a:gd name="T60" fmla="*/ 521 w 538"/>
                <a:gd name="T61" fmla="*/ 101 h 10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38" h="104">
                  <a:moveTo>
                    <a:pt x="521" y="101"/>
                  </a:moveTo>
                  <a:lnTo>
                    <a:pt x="521" y="101"/>
                  </a:lnTo>
                  <a:lnTo>
                    <a:pt x="527" y="100"/>
                  </a:lnTo>
                  <a:lnTo>
                    <a:pt x="531" y="96"/>
                  </a:lnTo>
                  <a:lnTo>
                    <a:pt x="534" y="91"/>
                  </a:lnTo>
                  <a:lnTo>
                    <a:pt x="535" y="86"/>
                  </a:lnTo>
                  <a:lnTo>
                    <a:pt x="535" y="0"/>
                  </a:lnTo>
                  <a:lnTo>
                    <a:pt x="538" y="0"/>
                  </a:lnTo>
                  <a:lnTo>
                    <a:pt x="538" y="86"/>
                  </a:lnTo>
                  <a:lnTo>
                    <a:pt x="537" y="93"/>
                  </a:lnTo>
                  <a:lnTo>
                    <a:pt x="533" y="98"/>
                  </a:lnTo>
                  <a:lnTo>
                    <a:pt x="528" y="103"/>
                  </a:lnTo>
                  <a:lnTo>
                    <a:pt x="521" y="104"/>
                  </a:lnTo>
                  <a:lnTo>
                    <a:pt x="17" y="104"/>
                  </a:lnTo>
                  <a:lnTo>
                    <a:pt x="10" y="103"/>
                  </a:lnTo>
                  <a:lnTo>
                    <a:pt x="4" y="98"/>
                  </a:lnTo>
                  <a:lnTo>
                    <a:pt x="2" y="93"/>
                  </a:lnTo>
                  <a:lnTo>
                    <a:pt x="0" y="86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6"/>
                  </a:lnTo>
                  <a:lnTo>
                    <a:pt x="4" y="91"/>
                  </a:lnTo>
                  <a:lnTo>
                    <a:pt x="7" y="96"/>
                  </a:lnTo>
                  <a:lnTo>
                    <a:pt x="11" y="100"/>
                  </a:lnTo>
                  <a:lnTo>
                    <a:pt x="17" y="101"/>
                  </a:lnTo>
                  <a:lnTo>
                    <a:pt x="521" y="101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06" name="Freeform 609"/>
            <p:cNvSpPr>
              <a:spLocks/>
            </p:cNvSpPr>
            <p:nvPr/>
          </p:nvSpPr>
          <p:spPr bwMode="auto">
            <a:xfrm>
              <a:off x="4383" y="2146"/>
              <a:ext cx="9" cy="7"/>
            </a:xfrm>
            <a:custGeom>
              <a:avLst/>
              <a:gdLst>
                <a:gd name="T0" fmla="*/ 7 w 9"/>
                <a:gd name="T1" fmla="*/ 0 h 7"/>
                <a:gd name="T2" fmla="*/ 9 w 9"/>
                <a:gd name="T3" fmla="*/ 7 h 7"/>
                <a:gd name="T4" fmla="*/ 9 w 9"/>
                <a:gd name="T5" fmla="*/ 7 h 7"/>
                <a:gd name="T6" fmla="*/ 0 w 9"/>
                <a:gd name="T7" fmla="*/ 7 h 7"/>
                <a:gd name="T8" fmla="*/ 0 w 9"/>
                <a:gd name="T9" fmla="*/ 7 h 7"/>
                <a:gd name="T10" fmla="*/ 3 w 9"/>
                <a:gd name="T11" fmla="*/ 0 h 7"/>
                <a:gd name="T12" fmla="*/ 7 w 9"/>
                <a:gd name="T13" fmla="*/ 0 h 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" h="7">
                  <a:moveTo>
                    <a:pt x="7" y="0"/>
                  </a:moveTo>
                  <a:lnTo>
                    <a:pt x="9" y="7"/>
                  </a:lnTo>
                  <a:lnTo>
                    <a:pt x="0" y="7"/>
                  </a:lnTo>
                  <a:lnTo>
                    <a:pt x="3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07" name="Freeform 610"/>
            <p:cNvSpPr>
              <a:spLocks/>
            </p:cNvSpPr>
            <p:nvPr/>
          </p:nvSpPr>
          <p:spPr bwMode="auto">
            <a:xfrm>
              <a:off x="4352" y="2131"/>
              <a:ext cx="34" cy="22"/>
            </a:xfrm>
            <a:custGeom>
              <a:avLst/>
              <a:gdLst>
                <a:gd name="T0" fmla="*/ 26 w 34"/>
                <a:gd name="T1" fmla="*/ 22 h 22"/>
                <a:gd name="T2" fmla="*/ 26 w 34"/>
                <a:gd name="T3" fmla="*/ 22 h 22"/>
                <a:gd name="T4" fmla="*/ 16 w 34"/>
                <a:gd name="T5" fmla="*/ 19 h 22"/>
                <a:gd name="T6" fmla="*/ 9 w 34"/>
                <a:gd name="T7" fmla="*/ 15 h 22"/>
                <a:gd name="T8" fmla="*/ 9 w 34"/>
                <a:gd name="T9" fmla="*/ 15 h 22"/>
                <a:gd name="T10" fmla="*/ 3 w 34"/>
                <a:gd name="T11" fmla="*/ 8 h 22"/>
                <a:gd name="T12" fmla="*/ 0 w 34"/>
                <a:gd name="T13" fmla="*/ 1 h 22"/>
                <a:gd name="T14" fmla="*/ 0 w 34"/>
                <a:gd name="T15" fmla="*/ 1 h 22"/>
                <a:gd name="T16" fmla="*/ 5 w 34"/>
                <a:gd name="T17" fmla="*/ 0 h 22"/>
                <a:gd name="T18" fmla="*/ 9 w 34"/>
                <a:gd name="T19" fmla="*/ 0 h 22"/>
                <a:gd name="T20" fmla="*/ 9 w 34"/>
                <a:gd name="T21" fmla="*/ 0 h 22"/>
                <a:gd name="T22" fmla="*/ 10 w 34"/>
                <a:gd name="T23" fmla="*/ 4 h 22"/>
                <a:gd name="T24" fmla="*/ 14 w 34"/>
                <a:gd name="T25" fmla="*/ 8 h 22"/>
                <a:gd name="T26" fmla="*/ 20 w 34"/>
                <a:gd name="T27" fmla="*/ 12 h 22"/>
                <a:gd name="T28" fmla="*/ 27 w 34"/>
                <a:gd name="T29" fmla="*/ 14 h 22"/>
                <a:gd name="T30" fmla="*/ 34 w 34"/>
                <a:gd name="T31" fmla="*/ 15 h 22"/>
                <a:gd name="T32" fmla="*/ 34 w 34"/>
                <a:gd name="T33" fmla="*/ 15 h 22"/>
                <a:gd name="T34" fmla="*/ 31 w 34"/>
                <a:gd name="T35" fmla="*/ 22 h 22"/>
                <a:gd name="T36" fmla="*/ 31 w 34"/>
                <a:gd name="T37" fmla="*/ 22 h 22"/>
                <a:gd name="T38" fmla="*/ 26 w 34"/>
                <a:gd name="T39" fmla="*/ 22 h 22"/>
                <a:gd name="T40" fmla="*/ 26 w 34"/>
                <a:gd name="T41" fmla="*/ 22 h 2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4" h="22">
                  <a:moveTo>
                    <a:pt x="26" y="22"/>
                  </a:moveTo>
                  <a:lnTo>
                    <a:pt x="26" y="22"/>
                  </a:lnTo>
                  <a:lnTo>
                    <a:pt x="16" y="19"/>
                  </a:lnTo>
                  <a:lnTo>
                    <a:pt x="9" y="15"/>
                  </a:lnTo>
                  <a:lnTo>
                    <a:pt x="3" y="8"/>
                  </a:lnTo>
                  <a:lnTo>
                    <a:pt x="0" y="1"/>
                  </a:lnTo>
                  <a:lnTo>
                    <a:pt x="5" y="0"/>
                  </a:lnTo>
                  <a:lnTo>
                    <a:pt x="9" y="0"/>
                  </a:lnTo>
                  <a:lnTo>
                    <a:pt x="10" y="4"/>
                  </a:lnTo>
                  <a:lnTo>
                    <a:pt x="14" y="8"/>
                  </a:lnTo>
                  <a:lnTo>
                    <a:pt x="20" y="12"/>
                  </a:lnTo>
                  <a:lnTo>
                    <a:pt x="27" y="14"/>
                  </a:lnTo>
                  <a:lnTo>
                    <a:pt x="34" y="15"/>
                  </a:lnTo>
                  <a:lnTo>
                    <a:pt x="31" y="22"/>
                  </a:lnTo>
                  <a:lnTo>
                    <a:pt x="26" y="2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08" name="Freeform 611"/>
            <p:cNvSpPr>
              <a:spLocks/>
            </p:cNvSpPr>
            <p:nvPr/>
          </p:nvSpPr>
          <p:spPr bwMode="auto">
            <a:xfrm>
              <a:off x="4351" y="2129"/>
              <a:ext cx="10" cy="3"/>
            </a:xfrm>
            <a:custGeom>
              <a:avLst/>
              <a:gdLst>
                <a:gd name="T0" fmla="*/ 1 w 10"/>
                <a:gd name="T1" fmla="*/ 3 h 3"/>
                <a:gd name="T2" fmla="*/ 0 w 10"/>
                <a:gd name="T3" fmla="*/ 2 h 3"/>
                <a:gd name="T4" fmla="*/ 8 w 10"/>
                <a:gd name="T5" fmla="*/ 0 h 3"/>
                <a:gd name="T6" fmla="*/ 10 w 10"/>
                <a:gd name="T7" fmla="*/ 2 h 3"/>
                <a:gd name="T8" fmla="*/ 10 w 10"/>
                <a:gd name="T9" fmla="*/ 2 h 3"/>
                <a:gd name="T10" fmla="*/ 6 w 10"/>
                <a:gd name="T11" fmla="*/ 2 h 3"/>
                <a:gd name="T12" fmla="*/ 1 w 10"/>
                <a:gd name="T13" fmla="*/ 3 h 3"/>
                <a:gd name="T14" fmla="*/ 1 w 10"/>
                <a:gd name="T15" fmla="*/ 3 h 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" h="3">
                  <a:moveTo>
                    <a:pt x="1" y="3"/>
                  </a:moveTo>
                  <a:lnTo>
                    <a:pt x="0" y="2"/>
                  </a:lnTo>
                  <a:lnTo>
                    <a:pt x="8" y="0"/>
                  </a:lnTo>
                  <a:lnTo>
                    <a:pt x="10" y="2"/>
                  </a:lnTo>
                  <a:lnTo>
                    <a:pt x="6" y="2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09" name="Freeform 612"/>
            <p:cNvSpPr>
              <a:spLocks/>
            </p:cNvSpPr>
            <p:nvPr/>
          </p:nvSpPr>
          <p:spPr bwMode="auto">
            <a:xfrm>
              <a:off x="4342" y="2128"/>
              <a:ext cx="26" cy="11"/>
            </a:xfrm>
            <a:custGeom>
              <a:avLst/>
              <a:gdLst>
                <a:gd name="T0" fmla="*/ 0 w 26"/>
                <a:gd name="T1" fmla="*/ 10 h 11"/>
                <a:gd name="T2" fmla="*/ 0 w 26"/>
                <a:gd name="T3" fmla="*/ 10 h 11"/>
                <a:gd name="T4" fmla="*/ 5 w 26"/>
                <a:gd name="T5" fmla="*/ 5 h 11"/>
                <a:gd name="T6" fmla="*/ 9 w 26"/>
                <a:gd name="T7" fmla="*/ 1 h 11"/>
                <a:gd name="T8" fmla="*/ 15 w 26"/>
                <a:gd name="T9" fmla="*/ 0 h 11"/>
                <a:gd name="T10" fmla="*/ 20 w 26"/>
                <a:gd name="T11" fmla="*/ 0 h 11"/>
                <a:gd name="T12" fmla="*/ 20 w 26"/>
                <a:gd name="T13" fmla="*/ 0 h 11"/>
                <a:gd name="T14" fmla="*/ 26 w 26"/>
                <a:gd name="T15" fmla="*/ 3 h 11"/>
                <a:gd name="T16" fmla="*/ 24 w 26"/>
                <a:gd name="T17" fmla="*/ 4 h 11"/>
                <a:gd name="T18" fmla="*/ 24 w 26"/>
                <a:gd name="T19" fmla="*/ 4 h 11"/>
                <a:gd name="T20" fmla="*/ 20 w 26"/>
                <a:gd name="T21" fmla="*/ 3 h 11"/>
                <a:gd name="T22" fmla="*/ 20 w 26"/>
                <a:gd name="T23" fmla="*/ 3 h 11"/>
                <a:gd name="T24" fmla="*/ 19 w 26"/>
                <a:gd name="T25" fmla="*/ 3 h 11"/>
                <a:gd name="T26" fmla="*/ 17 w 26"/>
                <a:gd name="T27" fmla="*/ 1 h 11"/>
                <a:gd name="T28" fmla="*/ 9 w 26"/>
                <a:gd name="T29" fmla="*/ 3 h 11"/>
                <a:gd name="T30" fmla="*/ 10 w 26"/>
                <a:gd name="T31" fmla="*/ 4 h 11"/>
                <a:gd name="T32" fmla="*/ 10 w 26"/>
                <a:gd name="T33" fmla="*/ 4 h 11"/>
                <a:gd name="T34" fmla="*/ 6 w 26"/>
                <a:gd name="T35" fmla="*/ 7 h 11"/>
                <a:gd name="T36" fmla="*/ 2 w 26"/>
                <a:gd name="T37" fmla="*/ 11 h 11"/>
                <a:gd name="T38" fmla="*/ 0 w 26"/>
                <a:gd name="T39" fmla="*/ 10 h 1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6" h="11">
                  <a:moveTo>
                    <a:pt x="0" y="10"/>
                  </a:moveTo>
                  <a:lnTo>
                    <a:pt x="0" y="10"/>
                  </a:lnTo>
                  <a:lnTo>
                    <a:pt x="5" y="5"/>
                  </a:lnTo>
                  <a:lnTo>
                    <a:pt x="9" y="1"/>
                  </a:lnTo>
                  <a:lnTo>
                    <a:pt x="15" y="0"/>
                  </a:lnTo>
                  <a:lnTo>
                    <a:pt x="20" y="0"/>
                  </a:lnTo>
                  <a:lnTo>
                    <a:pt x="26" y="3"/>
                  </a:lnTo>
                  <a:lnTo>
                    <a:pt x="24" y="4"/>
                  </a:lnTo>
                  <a:lnTo>
                    <a:pt x="20" y="3"/>
                  </a:lnTo>
                  <a:lnTo>
                    <a:pt x="19" y="3"/>
                  </a:lnTo>
                  <a:lnTo>
                    <a:pt x="17" y="1"/>
                  </a:lnTo>
                  <a:lnTo>
                    <a:pt x="9" y="3"/>
                  </a:lnTo>
                  <a:lnTo>
                    <a:pt x="10" y="4"/>
                  </a:lnTo>
                  <a:lnTo>
                    <a:pt x="6" y="7"/>
                  </a:lnTo>
                  <a:lnTo>
                    <a:pt x="2" y="11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10" name="Freeform 613"/>
            <p:cNvSpPr>
              <a:spLocks/>
            </p:cNvSpPr>
            <p:nvPr/>
          </p:nvSpPr>
          <p:spPr bwMode="auto">
            <a:xfrm>
              <a:off x="4317" y="2098"/>
              <a:ext cx="77" cy="77"/>
            </a:xfrm>
            <a:custGeom>
              <a:avLst/>
              <a:gdLst>
                <a:gd name="T0" fmla="*/ 44 w 77"/>
                <a:gd name="T1" fmla="*/ 9 h 77"/>
                <a:gd name="T2" fmla="*/ 33 w 77"/>
                <a:gd name="T3" fmla="*/ 9 h 77"/>
                <a:gd name="T4" fmla="*/ 21 w 77"/>
                <a:gd name="T5" fmla="*/ 14 h 77"/>
                <a:gd name="T6" fmla="*/ 17 w 77"/>
                <a:gd name="T7" fmla="*/ 18 h 77"/>
                <a:gd name="T8" fmla="*/ 11 w 77"/>
                <a:gd name="T9" fmla="*/ 28 h 77"/>
                <a:gd name="T10" fmla="*/ 9 w 77"/>
                <a:gd name="T11" fmla="*/ 34 h 77"/>
                <a:gd name="T12" fmla="*/ 10 w 77"/>
                <a:gd name="T13" fmla="*/ 47 h 77"/>
                <a:gd name="T14" fmla="*/ 14 w 77"/>
                <a:gd name="T15" fmla="*/ 56 h 77"/>
                <a:gd name="T16" fmla="*/ 23 w 77"/>
                <a:gd name="T17" fmla="*/ 65 h 77"/>
                <a:gd name="T18" fmla="*/ 35 w 77"/>
                <a:gd name="T19" fmla="*/ 69 h 77"/>
                <a:gd name="T20" fmla="*/ 41 w 77"/>
                <a:gd name="T21" fmla="*/ 69 h 77"/>
                <a:gd name="T22" fmla="*/ 52 w 77"/>
                <a:gd name="T23" fmla="*/ 66 h 77"/>
                <a:gd name="T24" fmla="*/ 58 w 77"/>
                <a:gd name="T25" fmla="*/ 63 h 77"/>
                <a:gd name="T26" fmla="*/ 66 w 77"/>
                <a:gd name="T27" fmla="*/ 55 h 77"/>
                <a:gd name="T28" fmla="*/ 75 w 77"/>
                <a:gd name="T29" fmla="*/ 55 h 77"/>
                <a:gd name="T30" fmla="*/ 77 w 77"/>
                <a:gd name="T31" fmla="*/ 48 h 77"/>
                <a:gd name="T32" fmla="*/ 73 w 77"/>
                <a:gd name="T33" fmla="*/ 56 h 77"/>
                <a:gd name="T34" fmla="*/ 66 w 77"/>
                <a:gd name="T35" fmla="*/ 68 h 77"/>
                <a:gd name="T36" fmla="*/ 62 w 77"/>
                <a:gd name="T37" fmla="*/ 70 h 77"/>
                <a:gd name="T38" fmla="*/ 49 w 77"/>
                <a:gd name="T39" fmla="*/ 76 h 77"/>
                <a:gd name="T40" fmla="*/ 34 w 77"/>
                <a:gd name="T41" fmla="*/ 77 h 77"/>
                <a:gd name="T42" fmla="*/ 25 w 77"/>
                <a:gd name="T43" fmla="*/ 75 h 77"/>
                <a:gd name="T44" fmla="*/ 13 w 77"/>
                <a:gd name="T45" fmla="*/ 68 h 77"/>
                <a:gd name="T46" fmla="*/ 9 w 77"/>
                <a:gd name="T47" fmla="*/ 62 h 77"/>
                <a:gd name="T48" fmla="*/ 2 w 77"/>
                <a:gd name="T49" fmla="*/ 48 h 77"/>
                <a:gd name="T50" fmla="*/ 2 w 77"/>
                <a:gd name="T51" fmla="*/ 33 h 77"/>
                <a:gd name="T52" fmla="*/ 3 w 77"/>
                <a:gd name="T53" fmla="*/ 25 h 77"/>
                <a:gd name="T54" fmla="*/ 11 w 77"/>
                <a:gd name="T55" fmla="*/ 13 h 77"/>
                <a:gd name="T56" fmla="*/ 23 w 77"/>
                <a:gd name="T57" fmla="*/ 3 h 77"/>
                <a:gd name="T58" fmla="*/ 38 w 77"/>
                <a:gd name="T59" fmla="*/ 0 h 77"/>
                <a:gd name="T60" fmla="*/ 45 w 77"/>
                <a:gd name="T61" fmla="*/ 0 h 77"/>
                <a:gd name="T62" fmla="*/ 61 w 77"/>
                <a:gd name="T63" fmla="*/ 6 h 77"/>
                <a:gd name="T64" fmla="*/ 70 w 77"/>
                <a:gd name="T65" fmla="*/ 16 h 77"/>
                <a:gd name="T66" fmla="*/ 73 w 77"/>
                <a:gd name="T67" fmla="*/ 20 h 77"/>
                <a:gd name="T68" fmla="*/ 65 w 77"/>
                <a:gd name="T69" fmla="*/ 21 h 77"/>
                <a:gd name="T70" fmla="*/ 61 w 77"/>
                <a:gd name="T71" fmla="*/ 16 h 77"/>
                <a:gd name="T72" fmla="*/ 51 w 77"/>
                <a:gd name="T73" fmla="*/ 10 h 77"/>
                <a:gd name="T74" fmla="*/ 44 w 77"/>
                <a:gd name="T75" fmla="*/ 9 h 7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77" h="77">
                  <a:moveTo>
                    <a:pt x="44" y="9"/>
                  </a:moveTo>
                  <a:lnTo>
                    <a:pt x="44" y="9"/>
                  </a:lnTo>
                  <a:lnTo>
                    <a:pt x="38" y="9"/>
                  </a:lnTo>
                  <a:lnTo>
                    <a:pt x="33" y="9"/>
                  </a:lnTo>
                  <a:lnTo>
                    <a:pt x="27" y="11"/>
                  </a:lnTo>
                  <a:lnTo>
                    <a:pt x="21" y="14"/>
                  </a:lnTo>
                  <a:lnTo>
                    <a:pt x="17" y="18"/>
                  </a:lnTo>
                  <a:lnTo>
                    <a:pt x="13" y="23"/>
                  </a:lnTo>
                  <a:lnTo>
                    <a:pt x="11" y="28"/>
                  </a:lnTo>
                  <a:lnTo>
                    <a:pt x="9" y="34"/>
                  </a:lnTo>
                  <a:lnTo>
                    <a:pt x="9" y="40"/>
                  </a:lnTo>
                  <a:lnTo>
                    <a:pt x="10" y="47"/>
                  </a:lnTo>
                  <a:lnTo>
                    <a:pt x="11" y="52"/>
                  </a:lnTo>
                  <a:lnTo>
                    <a:pt x="14" y="56"/>
                  </a:lnTo>
                  <a:lnTo>
                    <a:pt x="18" y="61"/>
                  </a:lnTo>
                  <a:lnTo>
                    <a:pt x="23" y="65"/>
                  </a:lnTo>
                  <a:lnTo>
                    <a:pt x="28" y="68"/>
                  </a:lnTo>
                  <a:lnTo>
                    <a:pt x="35" y="69"/>
                  </a:lnTo>
                  <a:lnTo>
                    <a:pt x="41" y="69"/>
                  </a:lnTo>
                  <a:lnTo>
                    <a:pt x="47" y="69"/>
                  </a:lnTo>
                  <a:lnTo>
                    <a:pt x="52" y="66"/>
                  </a:lnTo>
                  <a:lnTo>
                    <a:pt x="58" y="63"/>
                  </a:lnTo>
                  <a:lnTo>
                    <a:pt x="62" y="59"/>
                  </a:lnTo>
                  <a:lnTo>
                    <a:pt x="66" y="55"/>
                  </a:lnTo>
                  <a:lnTo>
                    <a:pt x="75" y="55"/>
                  </a:lnTo>
                  <a:lnTo>
                    <a:pt x="73" y="48"/>
                  </a:lnTo>
                  <a:lnTo>
                    <a:pt x="77" y="48"/>
                  </a:lnTo>
                  <a:lnTo>
                    <a:pt x="73" y="56"/>
                  </a:lnTo>
                  <a:lnTo>
                    <a:pt x="70" y="63"/>
                  </a:lnTo>
                  <a:lnTo>
                    <a:pt x="66" y="68"/>
                  </a:lnTo>
                  <a:lnTo>
                    <a:pt x="62" y="70"/>
                  </a:lnTo>
                  <a:lnTo>
                    <a:pt x="56" y="75"/>
                  </a:lnTo>
                  <a:lnTo>
                    <a:pt x="49" y="76"/>
                  </a:lnTo>
                  <a:lnTo>
                    <a:pt x="41" y="77"/>
                  </a:lnTo>
                  <a:lnTo>
                    <a:pt x="34" y="77"/>
                  </a:lnTo>
                  <a:lnTo>
                    <a:pt x="25" y="75"/>
                  </a:lnTo>
                  <a:lnTo>
                    <a:pt x="18" y="72"/>
                  </a:lnTo>
                  <a:lnTo>
                    <a:pt x="13" y="68"/>
                  </a:lnTo>
                  <a:lnTo>
                    <a:pt x="9" y="62"/>
                  </a:lnTo>
                  <a:lnTo>
                    <a:pt x="4" y="55"/>
                  </a:lnTo>
                  <a:lnTo>
                    <a:pt x="2" y="48"/>
                  </a:lnTo>
                  <a:lnTo>
                    <a:pt x="0" y="41"/>
                  </a:lnTo>
                  <a:lnTo>
                    <a:pt x="2" y="33"/>
                  </a:lnTo>
                  <a:lnTo>
                    <a:pt x="3" y="25"/>
                  </a:lnTo>
                  <a:lnTo>
                    <a:pt x="6" y="18"/>
                  </a:lnTo>
                  <a:lnTo>
                    <a:pt x="11" y="13"/>
                  </a:lnTo>
                  <a:lnTo>
                    <a:pt x="17" y="7"/>
                  </a:lnTo>
                  <a:lnTo>
                    <a:pt x="23" y="3"/>
                  </a:lnTo>
                  <a:lnTo>
                    <a:pt x="30" y="0"/>
                  </a:lnTo>
                  <a:lnTo>
                    <a:pt x="38" y="0"/>
                  </a:lnTo>
                  <a:lnTo>
                    <a:pt x="45" y="0"/>
                  </a:lnTo>
                  <a:lnTo>
                    <a:pt x="54" y="2"/>
                  </a:lnTo>
                  <a:lnTo>
                    <a:pt x="61" y="6"/>
                  </a:lnTo>
                  <a:lnTo>
                    <a:pt x="66" y="10"/>
                  </a:lnTo>
                  <a:lnTo>
                    <a:pt x="70" y="16"/>
                  </a:lnTo>
                  <a:lnTo>
                    <a:pt x="73" y="20"/>
                  </a:lnTo>
                  <a:lnTo>
                    <a:pt x="66" y="24"/>
                  </a:lnTo>
                  <a:lnTo>
                    <a:pt x="65" y="21"/>
                  </a:lnTo>
                  <a:lnTo>
                    <a:pt x="61" y="16"/>
                  </a:lnTo>
                  <a:lnTo>
                    <a:pt x="55" y="13"/>
                  </a:lnTo>
                  <a:lnTo>
                    <a:pt x="51" y="10"/>
                  </a:lnTo>
                  <a:lnTo>
                    <a:pt x="44" y="9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11" name="Freeform 614"/>
            <p:cNvSpPr>
              <a:spLocks/>
            </p:cNvSpPr>
            <p:nvPr/>
          </p:nvSpPr>
          <p:spPr bwMode="auto">
            <a:xfrm>
              <a:off x="4371" y="2121"/>
              <a:ext cx="8" cy="10"/>
            </a:xfrm>
            <a:custGeom>
              <a:avLst/>
              <a:gdLst>
                <a:gd name="T0" fmla="*/ 8 w 8"/>
                <a:gd name="T1" fmla="*/ 7 h 10"/>
                <a:gd name="T2" fmla="*/ 8 w 8"/>
                <a:gd name="T3" fmla="*/ 7 h 10"/>
                <a:gd name="T4" fmla="*/ 5 w 8"/>
                <a:gd name="T5" fmla="*/ 8 h 10"/>
                <a:gd name="T6" fmla="*/ 2 w 8"/>
                <a:gd name="T7" fmla="*/ 10 h 10"/>
                <a:gd name="T8" fmla="*/ 2 w 8"/>
                <a:gd name="T9" fmla="*/ 10 h 10"/>
                <a:gd name="T10" fmla="*/ 0 w 8"/>
                <a:gd name="T11" fmla="*/ 7 h 10"/>
                <a:gd name="T12" fmla="*/ 0 w 8"/>
                <a:gd name="T13" fmla="*/ 4 h 10"/>
                <a:gd name="T14" fmla="*/ 0 w 8"/>
                <a:gd name="T15" fmla="*/ 4 h 10"/>
                <a:gd name="T16" fmla="*/ 1 w 8"/>
                <a:gd name="T17" fmla="*/ 1 h 10"/>
                <a:gd name="T18" fmla="*/ 5 w 8"/>
                <a:gd name="T19" fmla="*/ 0 h 10"/>
                <a:gd name="T20" fmla="*/ 5 w 8"/>
                <a:gd name="T21" fmla="*/ 0 h 10"/>
                <a:gd name="T22" fmla="*/ 8 w 8"/>
                <a:gd name="T23" fmla="*/ 2 h 10"/>
                <a:gd name="T24" fmla="*/ 8 w 8"/>
                <a:gd name="T25" fmla="*/ 7 h 10"/>
                <a:gd name="T26" fmla="*/ 8 w 8"/>
                <a:gd name="T27" fmla="*/ 7 h 1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8" h="10">
                  <a:moveTo>
                    <a:pt x="8" y="7"/>
                  </a:moveTo>
                  <a:lnTo>
                    <a:pt x="8" y="7"/>
                  </a:lnTo>
                  <a:lnTo>
                    <a:pt x="5" y="8"/>
                  </a:lnTo>
                  <a:lnTo>
                    <a:pt x="2" y="10"/>
                  </a:lnTo>
                  <a:lnTo>
                    <a:pt x="0" y="7"/>
                  </a:lnTo>
                  <a:lnTo>
                    <a:pt x="0" y="4"/>
                  </a:lnTo>
                  <a:lnTo>
                    <a:pt x="1" y="1"/>
                  </a:lnTo>
                  <a:lnTo>
                    <a:pt x="5" y="0"/>
                  </a:lnTo>
                  <a:lnTo>
                    <a:pt x="8" y="2"/>
                  </a:lnTo>
                  <a:lnTo>
                    <a:pt x="8" y="7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12" name="Freeform 615"/>
            <p:cNvSpPr>
              <a:spLocks/>
            </p:cNvSpPr>
            <p:nvPr/>
          </p:nvSpPr>
          <p:spPr bwMode="auto">
            <a:xfrm>
              <a:off x="4382" y="2128"/>
              <a:ext cx="8" cy="8"/>
            </a:xfrm>
            <a:custGeom>
              <a:avLst/>
              <a:gdLst>
                <a:gd name="T0" fmla="*/ 8 w 8"/>
                <a:gd name="T1" fmla="*/ 5 h 8"/>
                <a:gd name="T2" fmla="*/ 8 w 8"/>
                <a:gd name="T3" fmla="*/ 5 h 8"/>
                <a:gd name="T4" fmla="*/ 7 w 8"/>
                <a:gd name="T5" fmla="*/ 8 h 8"/>
                <a:gd name="T6" fmla="*/ 3 w 8"/>
                <a:gd name="T7" fmla="*/ 8 h 8"/>
                <a:gd name="T8" fmla="*/ 3 w 8"/>
                <a:gd name="T9" fmla="*/ 8 h 8"/>
                <a:gd name="T10" fmla="*/ 0 w 8"/>
                <a:gd name="T11" fmla="*/ 5 h 8"/>
                <a:gd name="T12" fmla="*/ 0 w 8"/>
                <a:gd name="T13" fmla="*/ 3 h 8"/>
                <a:gd name="T14" fmla="*/ 0 w 8"/>
                <a:gd name="T15" fmla="*/ 3 h 8"/>
                <a:gd name="T16" fmla="*/ 3 w 8"/>
                <a:gd name="T17" fmla="*/ 0 h 8"/>
                <a:gd name="T18" fmla="*/ 5 w 8"/>
                <a:gd name="T19" fmla="*/ 0 h 8"/>
                <a:gd name="T20" fmla="*/ 5 w 8"/>
                <a:gd name="T21" fmla="*/ 0 h 8"/>
                <a:gd name="T22" fmla="*/ 8 w 8"/>
                <a:gd name="T23" fmla="*/ 1 h 8"/>
                <a:gd name="T24" fmla="*/ 8 w 8"/>
                <a:gd name="T25" fmla="*/ 5 h 8"/>
                <a:gd name="T26" fmla="*/ 8 w 8"/>
                <a:gd name="T27" fmla="*/ 5 h 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8" h="8">
                  <a:moveTo>
                    <a:pt x="8" y="5"/>
                  </a:moveTo>
                  <a:lnTo>
                    <a:pt x="8" y="5"/>
                  </a:lnTo>
                  <a:lnTo>
                    <a:pt x="7" y="8"/>
                  </a:lnTo>
                  <a:lnTo>
                    <a:pt x="3" y="8"/>
                  </a:lnTo>
                  <a:lnTo>
                    <a:pt x="0" y="5"/>
                  </a:lnTo>
                  <a:lnTo>
                    <a:pt x="0" y="3"/>
                  </a:lnTo>
                  <a:lnTo>
                    <a:pt x="3" y="0"/>
                  </a:lnTo>
                  <a:lnTo>
                    <a:pt x="5" y="0"/>
                  </a:lnTo>
                  <a:lnTo>
                    <a:pt x="8" y="1"/>
                  </a:lnTo>
                  <a:lnTo>
                    <a:pt x="8" y="5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100" name="TextBox 617"/>
          <p:cNvSpPr txBox="1">
            <a:spLocks noChangeArrowheads="1"/>
          </p:cNvSpPr>
          <p:nvPr/>
        </p:nvSpPr>
        <p:spPr bwMode="auto">
          <a:xfrm>
            <a:off x="193675" y="-14288"/>
            <a:ext cx="23304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>
                <a:solidFill>
                  <a:schemeClr val="bg1"/>
                </a:solidFill>
              </a:rPr>
              <a:t>Your Page Name – Internet Web Browser</a:t>
            </a:r>
          </a:p>
        </p:txBody>
      </p:sp>
      <p:sp>
        <p:nvSpPr>
          <p:cNvPr id="4101" name="TextBox 618"/>
          <p:cNvSpPr txBox="1">
            <a:spLocks noChangeArrowheads="1"/>
          </p:cNvSpPr>
          <p:nvPr/>
        </p:nvSpPr>
        <p:spPr bwMode="auto">
          <a:xfrm>
            <a:off x="971550" y="230188"/>
            <a:ext cx="213201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/>
              <a:t>http://www.yourdomainname.co.uk/</a:t>
            </a:r>
            <a:endParaRPr lang="en-GB" altLang="en-US" sz="1000">
              <a:solidFill>
                <a:schemeClr val="bg1"/>
              </a:solidFill>
            </a:endParaRPr>
          </a:p>
        </p:txBody>
      </p:sp>
      <p:sp>
        <p:nvSpPr>
          <p:cNvPr id="4102" name="TextBox 619"/>
          <p:cNvSpPr txBox="1">
            <a:spLocks noChangeArrowheads="1"/>
          </p:cNvSpPr>
          <p:nvPr/>
        </p:nvSpPr>
        <p:spPr bwMode="auto">
          <a:xfrm>
            <a:off x="346075" y="496888"/>
            <a:ext cx="9858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/>
              <a:t>Your Tab Name</a:t>
            </a:r>
            <a:endParaRPr lang="en-GB" altLang="en-US" sz="1000">
              <a:solidFill>
                <a:schemeClr val="bg1"/>
              </a:solidFill>
            </a:endParaRPr>
          </a:p>
        </p:txBody>
      </p:sp>
      <p:sp>
        <p:nvSpPr>
          <p:cNvPr id="4103" name="TextBox 620"/>
          <p:cNvSpPr txBox="1">
            <a:spLocks noChangeArrowheads="1"/>
          </p:cNvSpPr>
          <p:nvPr/>
        </p:nvSpPr>
        <p:spPr bwMode="auto">
          <a:xfrm>
            <a:off x="6948488" y="230188"/>
            <a:ext cx="8874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 i="1"/>
              <a:t>Giggle Search</a:t>
            </a:r>
            <a:endParaRPr lang="en-GB" altLang="en-US" sz="1000" i="1">
              <a:solidFill>
                <a:schemeClr val="bg1"/>
              </a:solidFill>
            </a:endParaRPr>
          </a:p>
        </p:txBody>
      </p:sp>
      <p:pic>
        <p:nvPicPr>
          <p:cNvPr id="4104" name="Picture 622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6605588"/>
            <a:ext cx="9164638" cy="21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3948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8" y="227013"/>
            <a:ext cx="214312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Picture 3949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28600"/>
            <a:ext cx="2159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517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Your search results here</a:t>
            </a:r>
          </a:p>
        </p:txBody>
      </p:sp>
      <p:sp>
        <p:nvSpPr>
          <p:cNvPr id="52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9138"/>
            <a:ext cx="8229600" cy="4137025"/>
          </a:xfrm>
        </p:spPr>
        <p:txBody>
          <a:bodyPr rtlCol="0">
            <a:normAutofit fontScale="77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u="sng" dirty="0" smtClean="0">
                <a:solidFill>
                  <a:srgbClr val="0000FF"/>
                </a:solidFill>
              </a:rPr>
              <a:t>Your Search Title – Goes in Here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dirty="0" smtClean="0"/>
              <a:t>You can add in your own search description here so that you can make it look like a search engine </a:t>
            </a:r>
            <a:r>
              <a:rPr lang="en-US" sz="2400" u="sng" dirty="0" smtClean="0">
                <a:solidFill>
                  <a:srgbClr val="0000FF"/>
                </a:solidFill>
              </a:rPr>
              <a:t>.. more</a:t>
            </a:r>
          </a:p>
          <a:p>
            <a:pPr marL="5715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dirty="0" smtClean="0">
                <a:solidFill>
                  <a:srgbClr val="008000"/>
                </a:solidFill>
              </a:rPr>
              <a:t>www.yourdomainname.co.uk</a:t>
            </a:r>
          </a:p>
          <a:p>
            <a:pPr marL="5715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400" dirty="0">
              <a:solidFill>
                <a:srgbClr val="008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u="sng" dirty="0" smtClean="0">
                <a:solidFill>
                  <a:srgbClr val="0000FF"/>
                </a:solidFill>
              </a:rPr>
              <a:t>Your </a:t>
            </a:r>
            <a:r>
              <a:rPr lang="en-US" sz="2400" u="sng" dirty="0">
                <a:solidFill>
                  <a:srgbClr val="0000FF"/>
                </a:solidFill>
              </a:rPr>
              <a:t>Search Title – Goes in Here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dirty="0"/>
              <a:t>You can add in your own search description here so that you can make it look like a search engine </a:t>
            </a:r>
            <a:r>
              <a:rPr lang="en-US" sz="2400" u="sng" dirty="0">
                <a:solidFill>
                  <a:srgbClr val="0000FF"/>
                </a:solidFill>
              </a:rPr>
              <a:t>.. more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dirty="0" smtClean="0">
                <a:solidFill>
                  <a:srgbClr val="008000"/>
                </a:solidFill>
              </a:rPr>
              <a:t>www.yourdomainname.co.uk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400" u="sng" dirty="0">
              <a:solidFill>
                <a:srgbClr val="008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u="sng" dirty="0" smtClean="0">
                <a:solidFill>
                  <a:srgbClr val="0000FF"/>
                </a:solidFill>
              </a:rPr>
              <a:t>Presentation </a:t>
            </a:r>
            <a:r>
              <a:rPr lang="en-US" sz="2400" u="sng" dirty="0">
                <a:solidFill>
                  <a:srgbClr val="0000FF"/>
                </a:solidFill>
              </a:rPr>
              <a:t>Magazine – </a:t>
            </a:r>
            <a:r>
              <a:rPr lang="en-US" sz="2400" u="sng" dirty="0" smtClean="0">
                <a:solidFill>
                  <a:srgbClr val="0000FF"/>
                </a:solidFill>
              </a:rPr>
              <a:t>Help, </a:t>
            </a:r>
            <a:r>
              <a:rPr lang="en-US" sz="2400" u="sng" dirty="0">
                <a:solidFill>
                  <a:srgbClr val="0000FF"/>
                </a:solidFill>
              </a:rPr>
              <a:t>advice and Free </a:t>
            </a:r>
            <a:r>
              <a:rPr lang="en-US" sz="2400" u="sng" dirty="0" smtClean="0">
                <a:solidFill>
                  <a:srgbClr val="0000FF"/>
                </a:solidFill>
              </a:rPr>
              <a:t>PowerPoint </a:t>
            </a:r>
            <a:r>
              <a:rPr lang="en-US" sz="2400" u="sng" dirty="0">
                <a:solidFill>
                  <a:srgbClr val="0000FF"/>
                </a:solidFill>
              </a:rPr>
              <a:t>Templates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dirty="0"/>
              <a:t>Free advice on presentations, </a:t>
            </a:r>
            <a:r>
              <a:rPr lang="en-US" sz="2400" dirty="0" smtClean="0"/>
              <a:t>PowerPoint</a:t>
            </a:r>
            <a:r>
              <a:rPr lang="en-US" sz="2400" dirty="0"/>
              <a:t>, </a:t>
            </a:r>
            <a:r>
              <a:rPr lang="en-US" sz="2400" dirty="0" smtClean="0"/>
              <a:t>and </a:t>
            </a:r>
            <a:r>
              <a:rPr lang="en-US" sz="2400" dirty="0"/>
              <a:t>speeches. Includes a </a:t>
            </a:r>
            <a:r>
              <a:rPr lang="en-US" sz="2400" dirty="0" smtClean="0"/>
              <a:t>wide range </a:t>
            </a:r>
            <a:r>
              <a:rPr lang="en-US" sz="2400" dirty="0"/>
              <a:t>of free PowerPoint templates </a:t>
            </a:r>
            <a:r>
              <a:rPr lang="en-US" sz="2400" u="sng" dirty="0">
                <a:solidFill>
                  <a:srgbClr val="0000FF"/>
                </a:solidFill>
              </a:rPr>
              <a:t>.. more</a:t>
            </a:r>
          </a:p>
          <a:p>
            <a:pPr marL="5715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dirty="0">
                <a:solidFill>
                  <a:srgbClr val="008000"/>
                </a:solidFill>
              </a:rPr>
              <a:t>www.presentationmagazine.com</a:t>
            </a:r>
          </a:p>
          <a:p>
            <a:pPr marL="5715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400" dirty="0">
              <a:solidFill>
                <a:srgbClr val="008000"/>
              </a:solidFill>
            </a:endParaRPr>
          </a:p>
          <a:p>
            <a:pPr marL="5715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400" dirty="0" smtClean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620"/>
          <p:cNvGrpSpPr>
            <a:grpSpLocks noChangeAspect="1"/>
          </p:cNvGrpSpPr>
          <p:nvPr/>
        </p:nvGrpSpPr>
        <p:grpSpPr bwMode="auto">
          <a:xfrm>
            <a:off x="8964613" y="-26988"/>
            <a:ext cx="155575" cy="6858001"/>
            <a:chOff x="2831" y="0"/>
            <a:chExt cx="98" cy="4320"/>
          </a:xfrm>
        </p:grpSpPr>
        <p:sp>
          <p:nvSpPr>
            <p:cNvPr id="5637" name="AutoShape 619"/>
            <p:cNvSpPr>
              <a:spLocks noChangeAspect="1" noChangeArrowheads="1" noTextEdit="1"/>
            </p:cNvSpPr>
            <p:nvPr/>
          </p:nvSpPr>
          <p:spPr bwMode="auto">
            <a:xfrm>
              <a:off x="2831" y="0"/>
              <a:ext cx="98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pic>
          <p:nvPicPr>
            <p:cNvPr id="5638" name="Picture 62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0" y="1"/>
              <a:ext cx="98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639" name="Freeform 622"/>
            <p:cNvSpPr>
              <a:spLocks/>
            </p:cNvSpPr>
            <p:nvPr/>
          </p:nvSpPr>
          <p:spPr bwMode="auto">
            <a:xfrm>
              <a:off x="2861" y="522"/>
              <a:ext cx="41" cy="22"/>
            </a:xfrm>
            <a:custGeom>
              <a:avLst/>
              <a:gdLst>
                <a:gd name="T0" fmla="*/ 20 w 41"/>
                <a:gd name="T1" fmla="*/ 22 h 22"/>
                <a:gd name="T2" fmla="*/ 0 w 41"/>
                <a:gd name="T3" fmla="*/ 22 h 22"/>
                <a:gd name="T4" fmla="*/ 10 w 41"/>
                <a:gd name="T5" fmla="*/ 11 h 22"/>
                <a:gd name="T6" fmla="*/ 20 w 41"/>
                <a:gd name="T7" fmla="*/ 0 h 22"/>
                <a:gd name="T8" fmla="*/ 31 w 41"/>
                <a:gd name="T9" fmla="*/ 11 h 22"/>
                <a:gd name="T10" fmla="*/ 41 w 41"/>
                <a:gd name="T11" fmla="*/ 22 h 22"/>
                <a:gd name="T12" fmla="*/ 20 w 41"/>
                <a:gd name="T13" fmla="*/ 22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" h="22">
                  <a:moveTo>
                    <a:pt x="20" y="22"/>
                  </a:moveTo>
                  <a:lnTo>
                    <a:pt x="0" y="22"/>
                  </a:lnTo>
                  <a:lnTo>
                    <a:pt x="10" y="11"/>
                  </a:lnTo>
                  <a:lnTo>
                    <a:pt x="20" y="0"/>
                  </a:lnTo>
                  <a:lnTo>
                    <a:pt x="31" y="11"/>
                  </a:lnTo>
                  <a:lnTo>
                    <a:pt x="41" y="22"/>
                  </a:lnTo>
                  <a:lnTo>
                    <a:pt x="20" y="2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40" name="Freeform 623"/>
            <p:cNvSpPr>
              <a:spLocks/>
            </p:cNvSpPr>
            <p:nvPr/>
          </p:nvSpPr>
          <p:spPr bwMode="auto">
            <a:xfrm>
              <a:off x="2857" y="4133"/>
              <a:ext cx="41" cy="22"/>
            </a:xfrm>
            <a:custGeom>
              <a:avLst/>
              <a:gdLst>
                <a:gd name="T0" fmla="*/ 19 w 41"/>
                <a:gd name="T1" fmla="*/ 0 h 22"/>
                <a:gd name="T2" fmla="*/ 41 w 41"/>
                <a:gd name="T3" fmla="*/ 0 h 22"/>
                <a:gd name="T4" fmla="*/ 31 w 41"/>
                <a:gd name="T5" fmla="*/ 11 h 22"/>
                <a:gd name="T6" fmla="*/ 19 w 41"/>
                <a:gd name="T7" fmla="*/ 22 h 22"/>
                <a:gd name="T8" fmla="*/ 10 w 41"/>
                <a:gd name="T9" fmla="*/ 11 h 22"/>
                <a:gd name="T10" fmla="*/ 0 w 41"/>
                <a:gd name="T11" fmla="*/ 0 h 22"/>
                <a:gd name="T12" fmla="*/ 19 w 41"/>
                <a:gd name="T13" fmla="*/ 0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" h="22">
                  <a:moveTo>
                    <a:pt x="19" y="0"/>
                  </a:moveTo>
                  <a:lnTo>
                    <a:pt x="41" y="0"/>
                  </a:lnTo>
                  <a:lnTo>
                    <a:pt x="31" y="11"/>
                  </a:lnTo>
                  <a:lnTo>
                    <a:pt x="19" y="22"/>
                  </a:lnTo>
                  <a:lnTo>
                    <a:pt x="10" y="11"/>
                  </a:lnTo>
                  <a:lnTo>
                    <a:pt x="0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123" name="Group 112"/>
          <p:cNvGrpSpPr>
            <a:grpSpLocks noChangeAspect="1"/>
          </p:cNvGrpSpPr>
          <p:nvPr/>
        </p:nvGrpSpPr>
        <p:grpSpPr bwMode="auto">
          <a:xfrm>
            <a:off x="0" y="-6350"/>
            <a:ext cx="9144000" cy="771525"/>
            <a:chOff x="0" y="1917"/>
            <a:chExt cx="5760" cy="486"/>
          </a:xfrm>
        </p:grpSpPr>
        <p:sp>
          <p:nvSpPr>
            <p:cNvPr id="5133" name="AutoShape 111"/>
            <p:cNvSpPr>
              <a:spLocks noChangeAspect="1" noChangeArrowheads="1" noTextEdit="1"/>
            </p:cNvSpPr>
            <p:nvPr/>
          </p:nvSpPr>
          <p:spPr bwMode="auto">
            <a:xfrm>
              <a:off x="0" y="1917"/>
              <a:ext cx="5760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5134" name="Group 313"/>
            <p:cNvGrpSpPr>
              <a:grpSpLocks/>
            </p:cNvGrpSpPr>
            <p:nvPr/>
          </p:nvGrpSpPr>
          <p:grpSpPr bwMode="auto">
            <a:xfrm>
              <a:off x="-1" y="1920"/>
              <a:ext cx="5761" cy="483"/>
              <a:chOff x="-1" y="1920"/>
              <a:chExt cx="5761" cy="483"/>
            </a:xfrm>
          </p:grpSpPr>
          <p:sp>
            <p:nvSpPr>
              <p:cNvPr id="5437" name="Rectangle 113"/>
              <p:cNvSpPr>
                <a:spLocks noChangeArrowheads="1"/>
              </p:cNvSpPr>
              <p:nvPr/>
            </p:nvSpPr>
            <p:spPr bwMode="auto">
              <a:xfrm>
                <a:off x="3" y="2226"/>
                <a:ext cx="5754" cy="177"/>
              </a:xfrm>
              <a:prstGeom prst="rect">
                <a:avLst/>
              </a:prstGeom>
              <a:solidFill>
                <a:srgbClr val="E9F2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pic>
            <p:nvPicPr>
              <p:cNvPr id="5438" name="Picture 11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" y="1920"/>
                <a:ext cx="5761" cy="3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439" name="Rectangle 115"/>
              <p:cNvSpPr>
                <a:spLocks noChangeArrowheads="1"/>
              </p:cNvSpPr>
              <p:nvPr/>
            </p:nvSpPr>
            <p:spPr bwMode="auto">
              <a:xfrm>
                <a:off x="532" y="2080"/>
                <a:ext cx="3729" cy="115"/>
              </a:xfrm>
              <a:prstGeom prst="rect">
                <a:avLst/>
              </a:prstGeom>
              <a:solidFill>
                <a:srgbClr val="BDC2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440" name="Freeform 116"/>
              <p:cNvSpPr>
                <a:spLocks noEditPoints="1"/>
              </p:cNvSpPr>
              <p:nvPr/>
            </p:nvSpPr>
            <p:spPr bwMode="auto">
              <a:xfrm>
                <a:off x="528" y="2077"/>
                <a:ext cx="3737" cy="121"/>
              </a:xfrm>
              <a:custGeom>
                <a:avLst/>
                <a:gdLst>
                  <a:gd name="T0" fmla="*/ 0 w 3737"/>
                  <a:gd name="T1" fmla="*/ 121 h 121"/>
                  <a:gd name="T2" fmla="*/ 0 w 3737"/>
                  <a:gd name="T3" fmla="*/ 0 h 121"/>
                  <a:gd name="T4" fmla="*/ 3737 w 3737"/>
                  <a:gd name="T5" fmla="*/ 0 h 121"/>
                  <a:gd name="T6" fmla="*/ 3737 w 3737"/>
                  <a:gd name="T7" fmla="*/ 118 h 121"/>
                  <a:gd name="T8" fmla="*/ 3737 w 3737"/>
                  <a:gd name="T9" fmla="*/ 121 h 121"/>
                  <a:gd name="T10" fmla="*/ 0 w 3737"/>
                  <a:gd name="T11" fmla="*/ 121 h 121"/>
                  <a:gd name="T12" fmla="*/ 0 w 3737"/>
                  <a:gd name="T13" fmla="*/ 121 h 121"/>
                  <a:gd name="T14" fmla="*/ 3733 w 3737"/>
                  <a:gd name="T15" fmla="*/ 118 h 121"/>
                  <a:gd name="T16" fmla="*/ 3733 w 3737"/>
                  <a:gd name="T17" fmla="*/ 115 h 121"/>
                  <a:gd name="T18" fmla="*/ 3733 w 3737"/>
                  <a:gd name="T19" fmla="*/ 118 h 121"/>
                  <a:gd name="T20" fmla="*/ 3733 w 3737"/>
                  <a:gd name="T21" fmla="*/ 118 h 121"/>
                  <a:gd name="T22" fmla="*/ 9 w 3737"/>
                  <a:gd name="T23" fmla="*/ 115 h 121"/>
                  <a:gd name="T24" fmla="*/ 3729 w 3737"/>
                  <a:gd name="T25" fmla="*/ 115 h 121"/>
                  <a:gd name="T26" fmla="*/ 3729 w 3737"/>
                  <a:gd name="T27" fmla="*/ 6 h 121"/>
                  <a:gd name="T28" fmla="*/ 9 w 3737"/>
                  <a:gd name="T29" fmla="*/ 6 h 121"/>
                  <a:gd name="T30" fmla="*/ 9 w 3737"/>
                  <a:gd name="T31" fmla="*/ 115 h 121"/>
                  <a:gd name="T32" fmla="*/ 9 w 3737"/>
                  <a:gd name="T33" fmla="*/ 115 h 1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737" h="121">
                    <a:moveTo>
                      <a:pt x="0" y="121"/>
                    </a:moveTo>
                    <a:lnTo>
                      <a:pt x="0" y="0"/>
                    </a:lnTo>
                    <a:lnTo>
                      <a:pt x="3737" y="0"/>
                    </a:lnTo>
                    <a:lnTo>
                      <a:pt x="3737" y="118"/>
                    </a:lnTo>
                    <a:lnTo>
                      <a:pt x="3737" y="121"/>
                    </a:lnTo>
                    <a:lnTo>
                      <a:pt x="0" y="121"/>
                    </a:lnTo>
                    <a:close/>
                    <a:moveTo>
                      <a:pt x="3733" y="118"/>
                    </a:moveTo>
                    <a:lnTo>
                      <a:pt x="3733" y="115"/>
                    </a:lnTo>
                    <a:lnTo>
                      <a:pt x="3733" y="118"/>
                    </a:lnTo>
                    <a:close/>
                    <a:moveTo>
                      <a:pt x="9" y="115"/>
                    </a:moveTo>
                    <a:lnTo>
                      <a:pt x="3729" y="115"/>
                    </a:lnTo>
                    <a:lnTo>
                      <a:pt x="3729" y="6"/>
                    </a:lnTo>
                    <a:lnTo>
                      <a:pt x="9" y="6"/>
                    </a:lnTo>
                    <a:lnTo>
                      <a:pt x="9" y="11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41" name="Freeform 117"/>
              <p:cNvSpPr>
                <a:spLocks noEditPoints="1"/>
              </p:cNvSpPr>
              <p:nvPr/>
            </p:nvSpPr>
            <p:spPr bwMode="auto">
              <a:xfrm>
                <a:off x="528" y="2077"/>
                <a:ext cx="3737" cy="121"/>
              </a:xfrm>
              <a:custGeom>
                <a:avLst/>
                <a:gdLst>
                  <a:gd name="T0" fmla="*/ 0 w 3737"/>
                  <a:gd name="T1" fmla="*/ 121 h 121"/>
                  <a:gd name="T2" fmla="*/ 0 w 3737"/>
                  <a:gd name="T3" fmla="*/ 0 h 121"/>
                  <a:gd name="T4" fmla="*/ 3737 w 3737"/>
                  <a:gd name="T5" fmla="*/ 0 h 121"/>
                  <a:gd name="T6" fmla="*/ 3737 w 3737"/>
                  <a:gd name="T7" fmla="*/ 118 h 121"/>
                  <a:gd name="T8" fmla="*/ 3737 w 3737"/>
                  <a:gd name="T9" fmla="*/ 121 h 121"/>
                  <a:gd name="T10" fmla="*/ 0 w 3737"/>
                  <a:gd name="T11" fmla="*/ 121 h 121"/>
                  <a:gd name="T12" fmla="*/ 0 w 3737"/>
                  <a:gd name="T13" fmla="*/ 121 h 121"/>
                  <a:gd name="T14" fmla="*/ 3733 w 3737"/>
                  <a:gd name="T15" fmla="*/ 118 h 121"/>
                  <a:gd name="T16" fmla="*/ 3733 w 3737"/>
                  <a:gd name="T17" fmla="*/ 115 h 121"/>
                  <a:gd name="T18" fmla="*/ 3733 w 3737"/>
                  <a:gd name="T19" fmla="*/ 118 h 121"/>
                  <a:gd name="T20" fmla="*/ 3733 w 3737"/>
                  <a:gd name="T21" fmla="*/ 118 h 121"/>
                  <a:gd name="T22" fmla="*/ 9 w 3737"/>
                  <a:gd name="T23" fmla="*/ 115 h 121"/>
                  <a:gd name="T24" fmla="*/ 3729 w 3737"/>
                  <a:gd name="T25" fmla="*/ 115 h 121"/>
                  <a:gd name="T26" fmla="*/ 3729 w 3737"/>
                  <a:gd name="T27" fmla="*/ 6 h 121"/>
                  <a:gd name="T28" fmla="*/ 9 w 3737"/>
                  <a:gd name="T29" fmla="*/ 6 h 121"/>
                  <a:gd name="T30" fmla="*/ 9 w 3737"/>
                  <a:gd name="T31" fmla="*/ 115 h 121"/>
                  <a:gd name="T32" fmla="*/ 9 w 3737"/>
                  <a:gd name="T33" fmla="*/ 115 h 1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737" h="121">
                    <a:moveTo>
                      <a:pt x="0" y="121"/>
                    </a:moveTo>
                    <a:lnTo>
                      <a:pt x="0" y="0"/>
                    </a:lnTo>
                    <a:lnTo>
                      <a:pt x="3737" y="0"/>
                    </a:lnTo>
                    <a:lnTo>
                      <a:pt x="3737" y="118"/>
                    </a:lnTo>
                    <a:lnTo>
                      <a:pt x="3737" y="121"/>
                    </a:lnTo>
                    <a:lnTo>
                      <a:pt x="0" y="121"/>
                    </a:lnTo>
                    <a:close/>
                    <a:moveTo>
                      <a:pt x="3733" y="118"/>
                    </a:moveTo>
                    <a:lnTo>
                      <a:pt x="3733" y="115"/>
                    </a:lnTo>
                    <a:lnTo>
                      <a:pt x="3733" y="118"/>
                    </a:lnTo>
                    <a:close/>
                    <a:moveTo>
                      <a:pt x="9" y="115"/>
                    </a:moveTo>
                    <a:lnTo>
                      <a:pt x="3729" y="115"/>
                    </a:lnTo>
                    <a:lnTo>
                      <a:pt x="3729" y="6"/>
                    </a:lnTo>
                    <a:lnTo>
                      <a:pt x="9" y="6"/>
                    </a:lnTo>
                    <a:lnTo>
                      <a:pt x="9" y="11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42" name="Freeform 118"/>
              <p:cNvSpPr>
                <a:spLocks noEditPoints="1"/>
              </p:cNvSpPr>
              <p:nvPr/>
            </p:nvSpPr>
            <p:spPr bwMode="auto">
              <a:xfrm>
                <a:off x="545" y="2086"/>
                <a:ext cx="3705" cy="105"/>
              </a:xfrm>
              <a:custGeom>
                <a:avLst/>
                <a:gdLst>
                  <a:gd name="T0" fmla="*/ 0 w 3705"/>
                  <a:gd name="T1" fmla="*/ 105 h 105"/>
                  <a:gd name="T2" fmla="*/ 0 w 3705"/>
                  <a:gd name="T3" fmla="*/ 0 h 105"/>
                  <a:gd name="T4" fmla="*/ 3705 w 3705"/>
                  <a:gd name="T5" fmla="*/ 0 h 105"/>
                  <a:gd name="T6" fmla="*/ 3705 w 3705"/>
                  <a:gd name="T7" fmla="*/ 102 h 105"/>
                  <a:gd name="T8" fmla="*/ 3705 w 3705"/>
                  <a:gd name="T9" fmla="*/ 105 h 105"/>
                  <a:gd name="T10" fmla="*/ 0 w 3705"/>
                  <a:gd name="T11" fmla="*/ 105 h 105"/>
                  <a:gd name="T12" fmla="*/ 0 w 3705"/>
                  <a:gd name="T13" fmla="*/ 105 h 105"/>
                  <a:gd name="T14" fmla="*/ 3701 w 3705"/>
                  <a:gd name="T15" fmla="*/ 102 h 105"/>
                  <a:gd name="T16" fmla="*/ 3701 w 3705"/>
                  <a:gd name="T17" fmla="*/ 99 h 105"/>
                  <a:gd name="T18" fmla="*/ 3701 w 3705"/>
                  <a:gd name="T19" fmla="*/ 102 h 105"/>
                  <a:gd name="T20" fmla="*/ 3701 w 3705"/>
                  <a:gd name="T21" fmla="*/ 102 h 105"/>
                  <a:gd name="T22" fmla="*/ 9 w 3705"/>
                  <a:gd name="T23" fmla="*/ 99 h 105"/>
                  <a:gd name="T24" fmla="*/ 3696 w 3705"/>
                  <a:gd name="T25" fmla="*/ 99 h 105"/>
                  <a:gd name="T26" fmla="*/ 3696 w 3705"/>
                  <a:gd name="T27" fmla="*/ 5 h 105"/>
                  <a:gd name="T28" fmla="*/ 9 w 3705"/>
                  <a:gd name="T29" fmla="*/ 5 h 105"/>
                  <a:gd name="T30" fmla="*/ 9 w 3705"/>
                  <a:gd name="T31" fmla="*/ 99 h 105"/>
                  <a:gd name="T32" fmla="*/ 9 w 3705"/>
                  <a:gd name="T33" fmla="*/ 99 h 10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705" h="105">
                    <a:moveTo>
                      <a:pt x="0" y="105"/>
                    </a:moveTo>
                    <a:lnTo>
                      <a:pt x="0" y="0"/>
                    </a:lnTo>
                    <a:lnTo>
                      <a:pt x="3705" y="0"/>
                    </a:lnTo>
                    <a:lnTo>
                      <a:pt x="3705" y="102"/>
                    </a:lnTo>
                    <a:lnTo>
                      <a:pt x="3705" y="105"/>
                    </a:lnTo>
                    <a:lnTo>
                      <a:pt x="0" y="105"/>
                    </a:lnTo>
                    <a:close/>
                    <a:moveTo>
                      <a:pt x="3701" y="102"/>
                    </a:moveTo>
                    <a:lnTo>
                      <a:pt x="3701" y="99"/>
                    </a:lnTo>
                    <a:lnTo>
                      <a:pt x="3701" y="102"/>
                    </a:lnTo>
                    <a:close/>
                    <a:moveTo>
                      <a:pt x="9" y="99"/>
                    </a:moveTo>
                    <a:lnTo>
                      <a:pt x="3696" y="99"/>
                    </a:lnTo>
                    <a:lnTo>
                      <a:pt x="3696" y="5"/>
                    </a:lnTo>
                    <a:lnTo>
                      <a:pt x="9" y="5"/>
                    </a:lnTo>
                    <a:lnTo>
                      <a:pt x="9" y="9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43" name="Freeform 119"/>
              <p:cNvSpPr>
                <a:spLocks/>
              </p:cNvSpPr>
              <p:nvPr/>
            </p:nvSpPr>
            <p:spPr bwMode="auto">
              <a:xfrm>
                <a:off x="391" y="2128"/>
                <a:ext cx="40" cy="21"/>
              </a:xfrm>
              <a:custGeom>
                <a:avLst/>
                <a:gdLst>
                  <a:gd name="T0" fmla="*/ 19 w 40"/>
                  <a:gd name="T1" fmla="*/ 0 h 21"/>
                  <a:gd name="T2" fmla="*/ 40 w 40"/>
                  <a:gd name="T3" fmla="*/ 0 h 21"/>
                  <a:gd name="T4" fmla="*/ 30 w 40"/>
                  <a:gd name="T5" fmla="*/ 10 h 21"/>
                  <a:gd name="T6" fmla="*/ 19 w 40"/>
                  <a:gd name="T7" fmla="*/ 21 h 21"/>
                  <a:gd name="T8" fmla="*/ 9 w 40"/>
                  <a:gd name="T9" fmla="*/ 10 h 21"/>
                  <a:gd name="T10" fmla="*/ 0 w 40"/>
                  <a:gd name="T11" fmla="*/ 0 h 21"/>
                  <a:gd name="T12" fmla="*/ 19 w 40"/>
                  <a:gd name="T13" fmla="*/ 0 h 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0" h="21">
                    <a:moveTo>
                      <a:pt x="19" y="0"/>
                    </a:moveTo>
                    <a:lnTo>
                      <a:pt x="40" y="0"/>
                    </a:lnTo>
                    <a:lnTo>
                      <a:pt x="30" y="10"/>
                    </a:lnTo>
                    <a:lnTo>
                      <a:pt x="19" y="21"/>
                    </a:lnTo>
                    <a:lnTo>
                      <a:pt x="9" y="10"/>
                    </a:lnTo>
                    <a:lnTo>
                      <a:pt x="0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BDC2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44" name="Rectangle 120"/>
              <p:cNvSpPr>
                <a:spLocks noChangeArrowheads="1"/>
              </p:cNvSpPr>
              <p:nvPr/>
            </p:nvSpPr>
            <p:spPr bwMode="auto">
              <a:xfrm>
                <a:off x="4296" y="2080"/>
                <a:ext cx="1440" cy="115"/>
              </a:xfrm>
              <a:prstGeom prst="rect">
                <a:avLst/>
              </a:prstGeom>
              <a:solidFill>
                <a:srgbClr val="BDC2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445" name="Freeform 121"/>
              <p:cNvSpPr>
                <a:spLocks noEditPoints="1"/>
              </p:cNvSpPr>
              <p:nvPr/>
            </p:nvSpPr>
            <p:spPr bwMode="auto">
              <a:xfrm>
                <a:off x="4295" y="2077"/>
                <a:ext cx="1443" cy="121"/>
              </a:xfrm>
              <a:custGeom>
                <a:avLst/>
                <a:gdLst>
                  <a:gd name="T0" fmla="*/ 0 w 1443"/>
                  <a:gd name="T1" fmla="*/ 121 h 121"/>
                  <a:gd name="T2" fmla="*/ 0 w 1443"/>
                  <a:gd name="T3" fmla="*/ 0 h 121"/>
                  <a:gd name="T4" fmla="*/ 1443 w 1443"/>
                  <a:gd name="T5" fmla="*/ 0 h 121"/>
                  <a:gd name="T6" fmla="*/ 1443 w 1443"/>
                  <a:gd name="T7" fmla="*/ 118 h 121"/>
                  <a:gd name="T8" fmla="*/ 1443 w 1443"/>
                  <a:gd name="T9" fmla="*/ 121 h 121"/>
                  <a:gd name="T10" fmla="*/ 0 w 1443"/>
                  <a:gd name="T11" fmla="*/ 121 h 121"/>
                  <a:gd name="T12" fmla="*/ 0 w 1443"/>
                  <a:gd name="T13" fmla="*/ 121 h 121"/>
                  <a:gd name="T14" fmla="*/ 1441 w 1443"/>
                  <a:gd name="T15" fmla="*/ 118 h 121"/>
                  <a:gd name="T16" fmla="*/ 1441 w 1443"/>
                  <a:gd name="T17" fmla="*/ 115 h 121"/>
                  <a:gd name="T18" fmla="*/ 1441 w 1443"/>
                  <a:gd name="T19" fmla="*/ 118 h 121"/>
                  <a:gd name="T20" fmla="*/ 1441 w 1443"/>
                  <a:gd name="T21" fmla="*/ 118 h 121"/>
                  <a:gd name="T22" fmla="*/ 3 w 1443"/>
                  <a:gd name="T23" fmla="*/ 115 h 121"/>
                  <a:gd name="T24" fmla="*/ 1440 w 1443"/>
                  <a:gd name="T25" fmla="*/ 115 h 121"/>
                  <a:gd name="T26" fmla="*/ 1440 w 1443"/>
                  <a:gd name="T27" fmla="*/ 6 h 121"/>
                  <a:gd name="T28" fmla="*/ 3 w 1443"/>
                  <a:gd name="T29" fmla="*/ 6 h 121"/>
                  <a:gd name="T30" fmla="*/ 3 w 1443"/>
                  <a:gd name="T31" fmla="*/ 115 h 121"/>
                  <a:gd name="T32" fmla="*/ 3 w 1443"/>
                  <a:gd name="T33" fmla="*/ 115 h 1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443" h="121">
                    <a:moveTo>
                      <a:pt x="0" y="121"/>
                    </a:moveTo>
                    <a:lnTo>
                      <a:pt x="0" y="0"/>
                    </a:lnTo>
                    <a:lnTo>
                      <a:pt x="1443" y="0"/>
                    </a:lnTo>
                    <a:lnTo>
                      <a:pt x="1443" y="118"/>
                    </a:lnTo>
                    <a:lnTo>
                      <a:pt x="1443" y="121"/>
                    </a:lnTo>
                    <a:lnTo>
                      <a:pt x="0" y="121"/>
                    </a:lnTo>
                    <a:close/>
                    <a:moveTo>
                      <a:pt x="1441" y="118"/>
                    </a:moveTo>
                    <a:lnTo>
                      <a:pt x="1441" y="115"/>
                    </a:lnTo>
                    <a:lnTo>
                      <a:pt x="1441" y="118"/>
                    </a:lnTo>
                    <a:close/>
                    <a:moveTo>
                      <a:pt x="3" y="115"/>
                    </a:moveTo>
                    <a:lnTo>
                      <a:pt x="1440" y="115"/>
                    </a:lnTo>
                    <a:lnTo>
                      <a:pt x="1440" y="6"/>
                    </a:lnTo>
                    <a:lnTo>
                      <a:pt x="3" y="6"/>
                    </a:lnTo>
                    <a:lnTo>
                      <a:pt x="3" y="11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46" name="Freeform 122"/>
              <p:cNvSpPr>
                <a:spLocks noEditPoints="1"/>
              </p:cNvSpPr>
              <p:nvPr/>
            </p:nvSpPr>
            <p:spPr bwMode="auto">
              <a:xfrm>
                <a:off x="4295" y="2077"/>
                <a:ext cx="1443" cy="121"/>
              </a:xfrm>
              <a:custGeom>
                <a:avLst/>
                <a:gdLst>
                  <a:gd name="T0" fmla="*/ 0 w 1443"/>
                  <a:gd name="T1" fmla="*/ 121 h 121"/>
                  <a:gd name="T2" fmla="*/ 0 w 1443"/>
                  <a:gd name="T3" fmla="*/ 0 h 121"/>
                  <a:gd name="T4" fmla="*/ 1443 w 1443"/>
                  <a:gd name="T5" fmla="*/ 0 h 121"/>
                  <a:gd name="T6" fmla="*/ 1443 w 1443"/>
                  <a:gd name="T7" fmla="*/ 118 h 121"/>
                  <a:gd name="T8" fmla="*/ 1443 w 1443"/>
                  <a:gd name="T9" fmla="*/ 121 h 121"/>
                  <a:gd name="T10" fmla="*/ 0 w 1443"/>
                  <a:gd name="T11" fmla="*/ 121 h 121"/>
                  <a:gd name="T12" fmla="*/ 0 w 1443"/>
                  <a:gd name="T13" fmla="*/ 121 h 121"/>
                  <a:gd name="T14" fmla="*/ 1441 w 1443"/>
                  <a:gd name="T15" fmla="*/ 118 h 121"/>
                  <a:gd name="T16" fmla="*/ 1441 w 1443"/>
                  <a:gd name="T17" fmla="*/ 115 h 121"/>
                  <a:gd name="T18" fmla="*/ 1441 w 1443"/>
                  <a:gd name="T19" fmla="*/ 118 h 121"/>
                  <a:gd name="T20" fmla="*/ 1441 w 1443"/>
                  <a:gd name="T21" fmla="*/ 118 h 121"/>
                  <a:gd name="T22" fmla="*/ 3 w 1443"/>
                  <a:gd name="T23" fmla="*/ 115 h 121"/>
                  <a:gd name="T24" fmla="*/ 1440 w 1443"/>
                  <a:gd name="T25" fmla="*/ 115 h 121"/>
                  <a:gd name="T26" fmla="*/ 1440 w 1443"/>
                  <a:gd name="T27" fmla="*/ 6 h 121"/>
                  <a:gd name="T28" fmla="*/ 3 w 1443"/>
                  <a:gd name="T29" fmla="*/ 6 h 121"/>
                  <a:gd name="T30" fmla="*/ 3 w 1443"/>
                  <a:gd name="T31" fmla="*/ 115 h 121"/>
                  <a:gd name="T32" fmla="*/ 3 w 1443"/>
                  <a:gd name="T33" fmla="*/ 115 h 1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443" h="121">
                    <a:moveTo>
                      <a:pt x="0" y="121"/>
                    </a:moveTo>
                    <a:lnTo>
                      <a:pt x="0" y="0"/>
                    </a:lnTo>
                    <a:lnTo>
                      <a:pt x="1443" y="0"/>
                    </a:lnTo>
                    <a:lnTo>
                      <a:pt x="1443" y="118"/>
                    </a:lnTo>
                    <a:lnTo>
                      <a:pt x="1443" y="121"/>
                    </a:lnTo>
                    <a:lnTo>
                      <a:pt x="0" y="121"/>
                    </a:lnTo>
                    <a:close/>
                    <a:moveTo>
                      <a:pt x="1441" y="118"/>
                    </a:moveTo>
                    <a:lnTo>
                      <a:pt x="1441" y="115"/>
                    </a:lnTo>
                    <a:lnTo>
                      <a:pt x="1441" y="118"/>
                    </a:lnTo>
                    <a:close/>
                    <a:moveTo>
                      <a:pt x="3" y="115"/>
                    </a:moveTo>
                    <a:lnTo>
                      <a:pt x="1440" y="115"/>
                    </a:lnTo>
                    <a:lnTo>
                      <a:pt x="1440" y="6"/>
                    </a:lnTo>
                    <a:lnTo>
                      <a:pt x="3" y="6"/>
                    </a:lnTo>
                    <a:lnTo>
                      <a:pt x="3" y="11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47" name="Freeform 123"/>
              <p:cNvSpPr>
                <a:spLocks noEditPoints="1"/>
              </p:cNvSpPr>
              <p:nvPr/>
            </p:nvSpPr>
            <p:spPr bwMode="auto">
              <a:xfrm>
                <a:off x="4302" y="2086"/>
                <a:ext cx="1430" cy="105"/>
              </a:xfrm>
              <a:custGeom>
                <a:avLst/>
                <a:gdLst>
                  <a:gd name="T0" fmla="*/ 0 w 1430"/>
                  <a:gd name="T1" fmla="*/ 105 h 105"/>
                  <a:gd name="T2" fmla="*/ 0 w 1430"/>
                  <a:gd name="T3" fmla="*/ 0 h 105"/>
                  <a:gd name="T4" fmla="*/ 1430 w 1430"/>
                  <a:gd name="T5" fmla="*/ 0 h 105"/>
                  <a:gd name="T6" fmla="*/ 1430 w 1430"/>
                  <a:gd name="T7" fmla="*/ 102 h 105"/>
                  <a:gd name="T8" fmla="*/ 1430 w 1430"/>
                  <a:gd name="T9" fmla="*/ 105 h 105"/>
                  <a:gd name="T10" fmla="*/ 0 w 1430"/>
                  <a:gd name="T11" fmla="*/ 105 h 105"/>
                  <a:gd name="T12" fmla="*/ 0 w 1430"/>
                  <a:gd name="T13" fmla="*/ 105 h 105"/>
                  <a:gd name="T14" fmla="*/ 1428 w 1430"/>
                  <a:gd name="T15" fmla="*/ 102 h 105"/>
                  <a:gd name="T16" fmla="*/ 1428 w 1430"/>
                  <a:gd name="T17" fmla="*/ 99 h 105"/>
                  <a:gd name="T18" fmla="*/ 1428 w 1430"/>
                  <a:gd name="T19" fmla="*/ 102 h 105"/>
                  <a:gd name="T20" fmla="*/ 1428 w 1430"/>
                  <a:gd name="T21" fmla="*/ 102 h 105"/>
                  <a:gd name="T22" fmla="*/ 3 w 1430"/>
                  <a:gd name="T23" fmla="*/ 99 h 105"/>
                  <a:gd name="T24" fmla="*/ 1427 w 1430"/>
                  <a:gd name="T25" fmla="*/ 99 h 105"/>
                  <a:gd name="T26" fmla="*/ 1427 w 1430"/>
                  <a:gd name="T27" fmla="*/ 5 h 105"/>
                  <a:gd name="T28" fmla="*/ 3 w 1430"/>
                  <a:gd name="T29" fmla="*/ 5 h 105"/>
                  <a:gd name="T30" fmla="*/ 3 w 1430"/>
                  <a:gd name="T31" fmla="*/ 99 h 105"/>
                  <a:gd name="T32" fmla="*/ 3 w 1430"/>
                  <a:gd name="T33" fmla="*/ 99 h 10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430" h="105">
                    <a:moveTo>
                      <a:pt x="0" y="105"/>
                    </a:moveTo>
                    <a:lnTo>
                      <a:pt x="0" y="0"/>
                    </a:lnTo>
                    <a:lnTo>
                      <a:pt x="1430" y="0"/>
                    </a:lnTo>
                    <a:lnTo>
                      <a:pt x="1430" y="102"/>
                    </a:lnTo>
                    <a:lnTo>
                      <a:pt x="1430" y="105"/>
                    </a:lnTo>
                    <a:lnTo>
                      <a:pt x="0" y="105"/>
                    </a:lnTo>
                    <a:close/>
                    <a:moveTo>
                      <a:pt x="1428" y="102"/>
                    </a:moveTo>
                    <a:lnTo>
                      <a:pt x="1428" y="99"/>
                    </a:lnTo>
                    <a:lnTo>
                      <a:pt x="1428" y="102"/>
                    </a:lnTo>
                    <a:close/>
                    <a:moveTo>
                      <a:pt x="3" y="99"/>
                    </a:moveTo>
                    <a:lnTo>
                      <a:pt x="1427" y="99"/>
                    </a:lnTo>
                    <a:lnTo>
                      <a:pt x="1427" y="5"/>
                    </a:lnTo>
                    <a:lnTo>
                      <a:pt x="3" y="5"/>
                    </a:lnTo>
                    <a:lnTo>
                      <a:pt x="3" y="9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5448" name="Picture 124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39" y="2100"/>
                <a:ext cx="92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449" name="Freeform 125"/>
              <p:cNvSpPr>
                <a:spLocks/>
              </p:cNvSpPr>
              <p:nvPr/>
            </p:nvSpPr>
            <p:spPr bwMode="auto">
              <a:xfrm>
                <a:off x="4150" y="2105"/>
                <a:ext cx="70" cy="65"/>
              </a:xfrm>
              <a:custGeom>
                <a:avLst/>
                <a:gdLst>
                  <a:gd name="T0" fmla="*/ 22 w 70"/>
                  <a:gd name="T1" fmla="*/ 34 h 65"/>
                  <a:gd name="T2" fmla="*/ 0 w 70"/>
                  <a:gd name="T3" fmla="*/ 0 h 65"/>
                  <a:gd name="T4" fmla="*/ 24 w 70"/>
                  <a:gd name="T5" fmla="*/ 0 h 65"/>
                  <a:gd name="T6" fmla="*/ 32 w 70"/>
                  <a:gd name="T7" fmla="*/ 14 h 65"/>
                  <a:gd name="T8" fmla="*/ 32 w 70"/>
                  <a:gd name="T9" fmla="*/ 14 h 65"/>
                  <a:gd name="T10" fmla="*/ 35 w 70"/>
                  <a:gd name="T11" fmla="*/ 18 h 65"/>
                  <a:gd name="T12" fmla="*/ 35 w 70"/>
                  <a:gd name="T13" fmla="*/ 18 h 65"/>
                  <a:gd name="T14" fmla="*/ 38 w 70"/>
                  <a:gd name="T15" fmla="*/ 14 h 65"/>
                  <a:gd name="T16" fmla="*/ 48 w 70"/>
                  <a:gd name="T17" fmla="*/ 0 h 65"/>
                  <a:gd name="T18" fmla="*/ 70 w 70"/>
                  <a:gd name="T19" fmla="*/ 0 h 65"/>
                  <a:gd name="T20" fmla="*/ 46 w 70"/>
                  <a:gd name="T21" fmla="*/ 34 h 65"/>
                  <a:gd name="T22" fmla="*/ 70 w 70"/>
                  <a:gd name="T23" fmla="*/ 65 h 65"/>
                  <a:gd name="T24" fmla="*/ 49 w 70"/>
                  <a:gd name="T25" fmla="*/ 65 h 65"/>
                  <a:gd name="T26" fmla="*/ 46 w 70"/>
                  <a:gd name="T27" fmla="*/ 65 h 65"/>
                  <a:gd name="T28" fmla="*/ 37 w 70"/>
                  <a:gd name="T29" fmla="*/ 52 h 65"/>
                  <a:gd name="T30" fmla="*/ 37 w 70"/>
                  <a:gd name="T31" fmla="*/ 52 h 65"/>
                  <a:gd name="T32" fmla="*/ 35 w 70"/>
                  <a:gd name="T33" fmla="*/ 48 h 65"/>
                  <a:gd name="T34" fmla="*/ 35 w 70"/>
                  <a:gd name="T35" fmla="*/ 48 h 65"/>
                  <a:gd name="T36" fmla="*/ 32 w 70"/>
                  <a:gd name="T37" fmla="*/ 52 h 65"/>
                  <a:gd name="T38" fmla="*/ 24 w 70"/>
                  <a:gd name="T39" fmla="*/ 65 h 65"/>
                  <a:gd name="T40" fmla="*/ 0 w 70"/>
                  <a:gd name="T41" fmla="*/ 65 h 65"/>
                  <a:gd name="T42" fmla="*/ 22 w 70"/>
                  <a:gd name="T43" fmla="*/ 34 h 65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70" h="65">
                    <a:moveTo>
                      <a:pt x="22" y="34"/>
                    </a:moveTo>
                    <a:lnTo>
                      <a:pt x="0" y="0"/>
                    </a:lnTo>
                    <a:lnTo>
                      <a:pt x="24" y="0"/>
                    </a:lnTo>
                    <a:lnTo>
                      <a:pt x="32" y="14"/>
                    </a:lnTo>
                    <a:lnTo>
                      <a:pt x="35" y="18"/>
                    </a:lnTo>
                    <a:lnTo>
                      <a:pt x="38" y="14"/>
                    </a:lnTo>
                    <a:lnTo>
                      <a:pt x="48" y="0"/>
                    </a:lnTo>
                    <a:lnTo>
                      <a:pt x="70" y="0"/>
                    </a:lnTo>
                    <a:lnTo>
                      <a:pt x="46" y="34"/>
                    </a:lnTo>
                    <a:lnTo>
                      <a:pt x="70" y="65"/>
                    </a:lnTo>
                    <a:lnTo>
                      <a:pt x="49" y="65"/>
                    </a:lnTo>
                    <a:lnTo>
                      <a:pt x="46" y="65"/>
                    </a:lnTo>
                    <a:lnTo>
                      <a:pt x="37" y="52"/>
                    </a:lnTo>
                    <a:lnTo>
                      <a:pt x="35" y="48"/>
                    </a:lnTo>
                    <a:lnTo>
                      <a:pt x="32" y="52"/>
                    </a:lnTo>
                    <a:lnTo>
                      <a:pt x="24" y="65"/>
                    </a:lnTo>
                    <a:lnTo>
                      <a:pt x="0" y="65"/>
                    </a:lnTo>
                    <a:lnTo>
                      <a:pt x="22" y="34"/>
                    </a:lnTo>
                    <a:close/>
                  </a:path>
                </a:pathLst>
              </a:custGeom>
              <a:noFill/>
              <a:ln w="6">
                <a:solidFill>
                  <a:srgbClr val="CC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5450" name="Picture 126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57" y="2114"/>
                <a:ext cx="55" cy="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451" name="Freeform 127"/>
              <p:cNvSpPr>
                <a:spLocks/>
              </p:cNvSpPr>
              <p:nvPr/>
            </p:nvSpPr>
            <p:spPr bwMode="auto">
              <a:xfrm>
                <a:off x="4066" y="2121"/>
                <a:ext cx="40" cy="56"/>
              </a:xfrm>
              <a:custGeom>
                <a:avLst/>
                <a:gdLst>
                  <a:gd name="T0" fmla="*/ 11 w 40"/>
                  <a:gd name="T1" fmla="*/ 40 h 56"/>
                  <a:gd name="T2" fmla="*/ 11 w 40"/>
                  <a:gd name="T3" fmla="*/ 40 h 56"/>
                  <a:gd name="T4" fmla="*/ 14 w 40"/>
                  <a:gd name="T5" fmla="*/ 33 h 56"/>
                  <a:gd name="T6" fmla="*/ 15 w 40"/>
                  <a:gd name="T7" fmla="*/ 25 h 56"/>
                  <a:gd name="T8" fmla="*/ 0 w 40"/>
                  <a:gd name="T9" fmla="*/ 25 h 56"/>
                  <a:gd name="T10" fmla="*/ 11 w 40"/>
                  <a:gd name="T11" fmla="*/ 12 h 56"/>
                  <a:gd name="T12" fmla="*/ 21 w 40"/>
                  <a:gd name="T13" fmla="*/ 0 h 56"/>
                  <a:gd name="T14" fmla="*/ 31 w 40"/>
                  <a:gd name="T15" fmla="*/ 12 h 56"/>
                  <a:gd name="T16" fmla="*/ 40 w 40"/>
                  <a:gd name="T17" fmla="*/ 25 h 56"/>
                  <a:gd name="T18" fmla="*/ 26 w 40"/>
                  <a:gd name="T19" fmla="*/ 25 h 56"/>
                  <a:gd name="T20" fmla="*/ 26 w 40"/>
                  <a:gd name="T21" fmla="*/ 25 h 56"/>
                  <a:gd name="T22" fmla="*/ 25 w 40"/>
                  <a:gd name="T23" fmla="*/ 36 h 56"/>
                  <a:gd name="T24" fmla="*/ 22 w 40"/>
                  <a:gd name="T25" fmla="*/ 42 h 56"/>
                  <a:gd name="T26" fmla="*/ 19 w 40"/>
                  <a:gd name="T27" fmla="*/ 46 h 56"/>
                  <a:gd name="T28" fmla="*/ 17 w 40"/>
                  <a:gd name="T29" fmla="*/ 50 h 56"/>
                  <a:gd name="T30" fmla="*/ 12 w 40"/>
                  <a:gd name="T31" fmla="*/ 53 h 56"/>
                  <a:gd name="T32" fmla="*/ 8 w 40"/>
                  <a:gd name="T33" fmla="*/ 56 h 56"/>
                  <a:gd name="T34" fmla="*/ 3 w 40"/>
                  <a:gd name="T35" fmla="*/ 56 h 56"/>
                  <a:gd name="T36" fmla="*/ 3 w 40"/>
                  <a:gd name="T37" fmla="*/ 45 h 56"/>
                  <a:gd name="T38" fmla="*/ 3 w 40"/>
                  <a:gd name="T39" fmla="*/ 45 h 56"/>
                  <a:gd name="T40" fmla="*/ 7 w 40"/>
                  <a:gd name="T41" fmla="*/ 45 h 56"/>
                  <a:gd name="T42" fmla="*/ 11 w 40"/>
                  <a:gd name="T43" fmla="*/ 40 h 56"/>
                  <a:gd name="T44" fmla="*/ 11 w 40"/>
                  <a:gd name="T45" fmla="*/ 40 h 5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40" h="56">
                    <a:moveTo>
                      <a:pt x="11" y="40"/>
                    </a:moveTo>
                    <a:lnTo>
                      <a:pt x="11" y="40"/>
                    </a:lnTo>
                    <a:lnTo>
                      <a:pt x="14" y="33"/>
                    </a:lnTo>
                    <a:lnTo>
                      <a:pt x="15" y="25"/>
                    </a:lnTo>
                    <a:lnTo>
                      <a:pt x="0" y="25"/>
                    </a:lnTo>
                    <a:lnTo>
                      <a:pt x="11" y="12"/>
                    </a:lnTo>
                    <a:lnTo>
                      <a:pt x="21" y="0"/>
                    </a:lnTo>
                    <a:lnTo>
                      <a:pt x="31" y="12"/>
                    </a:lnTo>
                    <a:lnTo>
                      <a:pt x="40" y="25"/>
                    </a:lnTo>
                    <a:lnTo>
                      <a:pt x="26" y="25"/>
                    </a:lnTo>
                    <a:lnTo>
                      <a:pt x="25" y="36"/>
                    </a:lnTo>
                    <a:lnTo>
                      <a:pt x="22" y="42"/>
                    </a:lnTo>
                    <a:lnTo>
                      <a:pt x="19" y="46"/>
                    </a:lnTo>
                    <a:lnTo>
                      <a:pt x="17" y="50"/>
                    </a:lnTo>
                    <a:lnTo>
                      <a:pt x="12" y="53"/>
                    </a:lnTo>
                    <a:lnTo>
                      <a:pt x="8" y="56"/>
                    </a:lnTo>
                    <a:lnTo>
                      <a:pt x="3" y="56"/>
                    </a:lnTo>
                    <a:lnTo>
                      <a:pt x="3" y="45"/>
                    </a:lnTo>
                    <a:lnTo>
                      <a:pt x="7" y="45"/>
                    </a:lnTo>
                    <a:lnTo>
                      <a:pt x="11" y="40"/>
                    </a:lnTo>
                    <a:close/>
                  </a:path>
                </a:pathLst>
              </a:custGeom>
              <a:noFill/>
              <a:ln w="3">
                <a:solidFill>
                  <a:srgbClr val="E6E6E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5452" name="Picture 128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17" y="2093"/>
                <a:ext cx="54" cy="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453" name="Freeform 129"/>
              <p:cNvSpPr>
                <a:spLocks/>
              </p:cNvSpPr>
              <p:nvPr/>
            </p:nvSpPr>
            <p:spPr bwMode="auto">
              <a:xfrm>
                <a:off x="4025" y="2100"/>
                <a:ext cx="41" cy="56"/>
              </a:xfrm>
              <a:custGeom>
                <a:avLst/>
                <a:gdLst>
                  <a:gd name="T0" fmla="*/ 29 w 41"/>
                  <a:gd name="T1" fmla="*/ 15 h 56"/>
                  <a:gd name="T2" fmla="*/ 29 w 41"/>
                  <a:gd name="T3" fmla="*/ 15 h 56"/>
                  <a:gd name="T4" fmla="*/ 27 w 41"/>
                  <a:gd name="T5" fmla="*/ 22 h 56"/>
                  <a:gd name="T6" fmla="*/ 25 w 41"/>
                  <a:gd name="T7" fmla="*/ 31 h 56"/>
                  <a:gd name="T8" fmla="*/ 41 w 41"/>
                  <a:gd name="T9" fmla="*/ 31 h 56"/>
                  <a:gd name="T10" fmla="*/ 31 w 41"/>
                  <a:gd name="T11" fmla="*/ 43 h 56"/>
                  <a:gd name="T12" fmla="*/ 21 w 41"/>
                  <a:gd name="T13" fmla="*/ 56 h 56"/>
                  <a:gd name="T14" fmla="*/ 11 w 41"/>
                  <a:gd name="T15" fmla="*/ 43 h 56"/>
                  <a:gd name="T16" fmla="*/ 0 w 41"/>
                  <a:gd name="T17" fmla="*/ 31 h 56"/>
                  <a:gd name="T18" fmla="*/ 14 w 41"/>
                  <a:gd name="T19" fmla="*/ 31 h 56"/>
                  <a:gd name="T20" fmla="*/ 14 w 41"/>
                  <a:gd name="T21" fmla="*/ 31 h 56"/>
                  <a:gd name="T22" fmla="*/ 17 w 41"/>
                  <a:gd name="T23" fmla="*/ 19 h 56"/>
                  <a:gd name="T24" fmla="*/ 18 w 41"/>
                  <a:gd name="T25" fmla="*/ 14 h 56"/>
                  <a:gd name="T26" fmla="*/ 21 w 41"/>
                  <a:gd name="T27" fmla="*/ 9 h 56"/>
                  <a:gd name="T28" fmla="*/ 24 w 41"/>
                  <a:gd name="T29" fmla="*/ 5 h 56"/>
                  <a:gd name="T30" fmla="*/ 28 w 41"/>
                  <a:gd name="T31" fmla="*/ 2 h 56"/>
                  <a:gd name="T32" fmla="*/ 32 w 41"/>
                  <a:gd name="T33" fmla="*/ 0 h 56"/>
                  <a:gd name="T34" fmla="*/ 38 w 41"/>
                  <a:gd name="T35" fmla="*/ 0 h 56"/>
                  <a:gd name="T36" fmla="*/ 38 w 41"/>
                  <a:gd name="T37" fmla="*/ 9 h 56"/>
                  <a:gd name="T38" fmla="*/ 38 w 41"/>
                  <a:gd name="T39" fmla="*/ 9 h 56"/>
                  <a:gd name="T40" fmla="*/ 34 w 41"/>
                  <a:gd name="T41" fmla="*/ 11 h 56"/>
                  <a:gd name="T42" fmla="*/ 29 w 41"/>
                  <a:gd name="T43" fmla="*/ 15 h 56"/>
                  <a:gd name="T44" fmla="*/ 29 w 41"/>
                  <a:gd name="T45" fmla="*/ 15 h 5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41" h="56">
                    <a:moveTo>
                      <a:pt x="29" y="15"/>
                    </a:moveTo>
                    <a:lnTo>
                      <a:pt x="29" y="15"/>
                    </a:lnTo>
                    <a:lnTo>
                      <a:pt x="27" y="22"/>
                    </a:lnTo>
                    <a:lnTo>
                      <a:pt x="25" y="31"/>
                    </a:lnTo>
                    <a:lnTo>
                      <a:pt x="41" y="31"/>
                    </a:lnTo>
                    <a:lnTo>
                      <a:pt x="31" y="43"/>
                    </a:lnTo>
                    <a:lnTo>
                      <a:pt x="21" y="56"/>
                    </a:lnTo>
                    <a:lnTo>
                      <a:pt x="11" y="43"/>
                    </a:lnTo>
                    <a:lnTo>
                      <a:pt x="0" y="31"/>
                    </a:lnTo>
                    <a:lnTo>
                      <a:pt x="14" y="31"/>
                    </a:lnTo>
                    <a:lnTo>
                      <a:pt x="17" y="19"/>
                    </a:lnTo>
                    <a:lnTo>
                      <a:pt x="18" y="14"/>
                    </a:lnTo>
                    <a:lnTo>
                      <a:pt x="21" y="9"/>
                    </a:lnTo>
                    <a:lnTo>
                      <a:pt x="24" y="5"/>
                    </a:lnTo>
                    <a:lnTo>
                      <a:pt x="28" y="2"/>
                    </a:lnTo>
                    <a:lnTo>
                      <a:pt x="32" y="0"/>
                    </a:lnTo>
                    <a:lnTo>
                      <a:pt x="38" y="0"/>
                    </a:lnTo>
                    <a:lnTo>
                      <a:pt x="38" y="9"/>
                    </a:lnTo>
                    <a:lnTo>
                      <a:pt x="34" y="11"/>
                    </a:lnTo>
                    <a:lnTo>
                      <a:pt x="29" y="15"/>
                    </a:lnTo>
                    <a:close/>
                  </a:path>
                </a:pathLst>
              </a:custGeom>
              <a:noFill/>
              <a:ln w="3">
                <a:solidFill>
                  <a:srgbClr val="E6E6E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5454" name="Picture 130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41" y="2093"/>
                <a:ext cx="88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455" name="Freeform 131"/>
              <p:cNvSpPr>
                <a:spLocks noEditPoints="1"/>
              </p:cNvSpPr>
              <p:nvPr/>
            </p:nvSpPr>
            <p:spPr bwMode="auto">
              <a:xfrm>
                <a:off x="5548" y="2100"/>
                <a:ext cx="74" cy="81"/>
              </a:xfrm>
              <a:custGeom>
                <a:avLst/>
                <a:gdLst>
                  <a:gd name="T0" fmla="*/ 66 w 74"/>
                  <a:gd name="T1" fmla="*/ 9 h 81"/>
                  <a:gd name="T2" fmla="*/ 73 w 74"/>
                  <a:gd name="T3" fmla="*/ 19 h 81"/>
                  <a:gd name="T4" fmla="*/ 74 w 74"/>
                  <a:gd name="T5" fmla="*/ 31 h 81"/>
                  <a:gd name="T6" fmla="*/ 74 w 74"/>
                  <a:gd name="T7" fmla="*/ 38 h 81"/>
                  <a:gd name="T8" fmla="*/ 70 w 74"/>
                  <a:gd name="T9" fmla="*/ 47 h 81"/>
                  <a:gd name="T10" fmla="*/ 66 w 74"/>
                  <a:gd name="T11" fmla="*/ 53 h 81"/>
                  <a:gd name="T12" fmla="*/ 56 w 74"/>
                  <a:gd name="T13" fmla="*/ 59 h 81"/>
                  <a:gd name="T14" fmla="*/ 43 w 74"/>
                  <a:gd name="T15" fmla="*/ 61 h 81"/>
                  <a:gd name="T16" fmla="*/ 38 w 74"/>
                  <a:gd name="T17" fmla="*/ 61 h 81"/>
                  <a:gd name="T18" fmla="*/ 13 w 74"/>
                  <a:gd name="T19" fmla="*/ 81 h 81"/>
                  <a:gd name="T20" fmla="*/ 20 w 74"/>
                  <a:gd name="T21" fmla="*/ 49 h 81"/>
                  <a:gd name="T22" fmla="*/ 15 w 74"/>
                  <a:gd name="T23" fmla="*/ 40 h 81"/>
                  <a:gd name="T24" fmla="*/ 13 w 74"/>
                  <a:gd name="T25" fmla="*/ 31 h 81"/>
                  <a:gd name="T26" fmla="*/ 15 w 74"/>
                  <a:gd name="T27" fmla="*/ 19 h 81"/>
                  <a:gd name="T28" fmla="*/ 22 w 74"/>
                  <a:gd name="T29" fmla="*/ 9 h 81"/>
                  <a:gd name="T30" fmla="*/ 27 w 74"/>
                  <a:gd name="T31" fmla="*/ 5 h 81"/>
                  <a:gd name="T32" fmla="*/ 38 w 74"/>
                  <a:gd name="T33" fmla="*/ 1 h 81"/>
                  <a:gd name="T34" fmla="*/ 43 w 74"/>
                  <a:gd name="T35" fmla="*/ 0 h 81"/>
                  <a:gd name="T36" fmla="*/ 56 w 74"/>
                  <a:gd name="T37" fmla="*/ 2 h 81"/>
                  <a:gd name="T38" fmla="*/ 66 w 74"/>
                  <a:gd name="T39" fmla="*/ 9 h 81"/>
                  <a:gd name="T40" fmla="*/ 59 w 74"/>
                  <a:gd name="T41" fmla="*/ 31 h 81"/>
                  <a:gd name="T42" fmla="*/ 57 w 74"/>
                  <a:gd name="T43" fmla="*/ 25 h 81"/>
                  <a:gd name="T44" fmla="*/ 55 w 74"/>
                  <a:gd name="T45" fmla="*/ 21 h 81"/>
                  <a:gd name="T46" fmla="*/ 43 w 74"/>
                  <a:gd name="T47" fmla="*/ 16 h 81"/>
                  <a:gd name="T48" fmla="*/ 38 w 74"/>
                  <a:gd name="T49" fmla="*/ 18 h 81"/>
                  <a:gd name="T50" fmla="*/ 34 w 74"/>
                  <a:gd name="T51" fmla="*/ 21 h 81"/>
                  <a:gd name="T52" fmla="*/ 29 w 74"/>
                  <a:gd name="T53" fmla="*/ 31 h 81"/>
                  <a:gd name="T54" fmla="*/ 31 w 74"/>
                  <a:gd name="T55" fmla="*/ 36 h 81"/>
                  <a:gd name="T56" fmla="*/ 34 w 74"/>
                  <a:gd name="T57" fmla="*/ 40 h 81"/>
                  <a:gd name="T58" fmla="*/ 43 w 74"/>
                  <a:gd name="T59" fmla="*/ 46 h 81"/>
                  <a:gd name="T60" fmla="*/ 49 w 74"/>
                  <a:gd name="T61" fmla="*/ 45 h 81"/>
                  <a:gd name="T62" fmla="*/ 55 w 74"/>
                  <a:gd name="T63" fmla="*/ 40 h 81"/>
                  <a:gd name="T64" fmla="*/ 59 w 74"/>
                  <a:gd name="T65" fmla="*/ 31 h 8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74" h="81">
                    <a:moveTo>
                      <a:pt x="66" y="9"/>
                    </a:moveTo>
                    <a:lnTo>
                      <a:pt x="66" y="9"/>
                    </a:lnTo>
                    <a:lnTo>
                      <a:pt x="70" y="14"/>
                    </a:lnTo>
                    <a:lnTo>
                      <a:pt x="73" y="19"/>
                    </a:lnTo>
                    <a:lnTo>
                      <a:pt x="74" y="25"/>
                    </a:lnTo>
                    <a:lnTo>
                      <a:pt x="74" y="31"/>
                    </a:lnTo>
                    <a:lnTo>
                      <a:pt x="74" y="38"/>
                    </a:lnTo>
                    <a:lnTo>
                      <a:pt x="73" y="43"/>
                    </a:lnTo>
                    <a:lnTo>
                      <a:pt x="70" y="47"/>
                    </a:lnTo>
                    <a:lnTo>
                      <a:pt x="66" y="53"/>
                    </a:lnTo>
                    <a:lnTo>
                      <a:pt x="62" y="56"/>
                    </a:lnTo>
                    <a:lnTo>
                      <a:pt x="56" y="59"/>
                    </a:lnTo>
                    <a:lnTo>
                      <a:pt x="50" y="61"/>
                    </a:lnTo>
                    <a:lnTo>
                      <a:pt x="43" y="61"/>
                    </a:lnTo>
                    <a:lnTo>
                      <a:pt x="38" y="61"/>
                    </a:lnTo>
                    <a:lnTo>
                      <a:pt x="32" y="59"/>
                    </a:lnTo>
                    <a:lnTo>
                      <a:pt x="13" y="81"/>
                    </a:lnTo>
                    <a:lnTo>
                      <a:pt x="0" y="71"/>
                    </a:lnTo>
                    <a:lnTo>
                      <a:pt x="20" y="49"/>
                    </a:lnTo>
                    <a:lnTo>
                      <a:pt x="15" y="40"/>
                    </a:lnTo>
                    <a:lnTo>
                      <a:pt x="13" y="31"/>
                    </a:lnTo>
                    <a:lnTo>
                      <a:pt x="14" y="25"/>
                    </a:lnTo>
                    <a:lnTo>
                      <a:pt x="15" y="19"/>
                    </a:lnTo>
                    <a:lnTo>
                      <a:pt x="18" y="14"/>
                    </a:lnTo>
                    <a:lnTo>
                      <a:pt x="22" y="9"/>
                    </a:lnTo>
                    <a:lnTo>
                      <a:pt x="27" y="5"/>
                    </a:lnTo>
                    <a:lnTo>
                      <a:pt x="32" y="2"/>
                    </a:lnTo>
                    <a:lnTo>
                      <a:pt x="38" y="1"/>
                    </a:lnTo>
                    <a:lnTo>
                      <a:pt x="43" y="0"/>
                    </a:lnTo>
                    <a:lnTo>
                      <a:pt x="50" y="1"/>
                    </a:lnTo>
                    <a:lnTo>
                      <a:pt x="56" y="2"/>
                    </a:lnTo>
                    <a:lnTo>
                      <a:pt x="62" y="5"/>
                    </a:lnTo>
                    <a:lnTo>
                      <a:pt x="66" y="9"/>
                    </a:lnTo>
                    <a:close/>
                    <a:moveTo>
                      <a:pt x="59" y="31"/>
                    </a:moveTo>
                    <a:lnTo>
                      <a:pt x="59" y="31"/>
                    </a:lnTo>
                    <a:lnTo>
                      <a:pt x="57" y="25"/>
                    </a:lnTo>
                    <a:lnTo>
                      <a:pt x="55" y="21"/>
                    </a:lnTo>
                    <a:lnTo>
                      <a:pt x="49" y="18"/>
                    </a:lnTo>
                    <a:lnTo>
                      <a:pt x="43" y="16"/>
                    </a:lnTo>
                    <a:lnTo>
                      <a:pt x="38" y="18"/>
                    </a:lnTo>
                    <a:lnTo>
                      <a:pt x="34" y="21"/>
                    </a:lnTo>
                    <a:lnTo>
                      <a:pt x="31" y="25"/>
                    </a:lnTo>
                    <a:lnTo>
                      <a:pt x="29" y="31"/>
                    </a:lnTo>
                    <a:lnTo>
                      <a:pt x="31" y="36"/>
                    </a:lnTo>
                    <a:lnTo>
                      <a:pt x="34" y="40"/>
                    </a:lnTo>
                    <a:lnTo>
                      <a:pt x="38" y="45"/>
                    </a:lnTo>
                    <a:lnTo>
                      <a:pt x="43" y="46"/>
                    </a:lnTo>
                    <a:lnTo>
                      <a:pt x="49" y="45"/>
                    </a:lnTo>
                    <a:lnTo>
                      <a:pt x="55" y="40"/>
                    </a:lnTo>
                    <a:lnTo>
                      <a:pt x="57" y="36"/>
                    </a:lnTo>
                    <a:lnTo>
                      <a:pt x="59" y="31"/>
                    </a:lnTo>
                    <a:close/>
                  </a:path>
                </a:pathLst>
              </a:custGeom>
              <a:noFill/>
              <a:ln w="3">
                <a:solidFill>
                  <a:srgbClr val="E6E6E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5456" name="Picture 132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" y="1941"/>
                <a:ext cx="88" cy="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457" name="Rectangle 133"/>
              <p:cNvSpPr>
                <a:spLocks noChangeArrowheads="1"/>
              </p:cNvSpPr>
              <p:nvPr/>
            </p:nvSpPr>
            <p:spPr bwMode="auto">
              <a:xfrm>
                <a:off x="53" y="1945"/>
                <a:ext cx="89" cy="1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800">
                    <a:solidFill>
                      <a:srgbClr val="FFFFFF"/>
                    </a:solidFill>
                    <a:latin typeface="Myriad Pro" panose="020B0503030403020204" pitchFamily="34" charset="0"/>
                  </a:rPr>
                  <a:t>w</a:t>
                </a: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pic>
            <p:nvPicPr>
              <p:cNvPr id="5458" name="Picture 134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" y="1935"/>
                <a:ext cx="97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459" name="Freeform 135"/>
              <p:cNvSpPr>
                <a:spLocks/>
              </p:cNvSpPr>
              <p:nvPr/>
            </p:nvSpPr>
            <p:spPr bwMode="auto">
              <a:xfrm>
                <a:off x="636" y="2115"/>
                <a:ext cx="2" cy="59"/>
              </a:xfrm>
              <a:custGeom>
                <a:avLst/>
                <a:gdLst>
                  <a:gd name="T0" fmla="*/ 2 w 2"/>
                  <a:gd name="T1" fmla="*/ 0 h 59"/>
                  <a:gd name="T2" fmla="*/ 2 w 2"/>
                  <a:gd name="T3" fmla="*/ 59 h 59"/>
                  <a:gd name="T4" fmla="*/ 0 w 2"/>
                  <a:gd name="T5" fmla="*/ 59 h 59"/>
                  <a:gd name="T6" fmla="*/ 0 w 2"/>
                  <a:gd name="T7" fmla="*/ 58 h 59"/>
                  <a:gd name="T8" fmla="*/ 0 w 2"/>
                  <a:gd name="T9" fmla="*/ 0 h 59"/>
                  <a:gd name="T10" fmla="*/ 2 w 2"/>
                  <a:gd name="T11" fmla="*/ 0 h 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59">
                    <a:moveTo>
                      <a:pt x="2" y="0"/>
                    </a:moveTo>
                    <a:lnTo>
                      <a:pt x="2" y="59"/>
                    </a:lnTo>
                    <a:lnTo>
                      <a:pt x="0" y="59"/>
                    </a:lnTo>
                    <a:lnTo>
                      <a:pt x="0" y="58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60" name="Freeform 136"/>
              <p:cNvSpPr>
                <a:spLocks/>
              </p:cNvSpPr>
              <p:nvPr/>
            </p:nvSpPr>
            <p:spPr bwMode="auto">
              <a:xfrm>
                <a:off x="636" y="2111"/>
                <a:ext cx="2" cy="4"/>
              </a:xfrm>
              <a:custGeom>
                <a:avLst/>
                <a:gdLst>
                  <a:gd name="T0" fmla="*/ 2 w 2"/>
                  <a:gd name="T1" fmla="*/ 3 h 4"/>
                  <a:gd name="T2" fmla="*/ 0 w 2"/>
                  <a:gd name="T3" fmla="*/ 1 h 4"/>
                  <a:gd name="T4" fmla="*/ 0 w 2"/>
                  <a:gd name="T5" fmla="*/ 0 h 4"/>
                  <a:gd name="T6" fmla="*/ 2 w 2"/>
                  <a:gd name="T7" fmla="*/ 1 h 4"/>
                  <a:gd name="T8" fmla="*/ 2 w 2"/>
                  <a:gd name="T9" fmla="*/ 4 h 4"/>
                  <a:gd name="T10" fmla="*/ 0 w 2"/>
                  <a:gd name="T11" fmla="*/ 4 h 4"/>
                  <a:gd name="T12" fmla="*/ 0 w 2"/>
                  <a:gd name="T13" fmla="*/ 3 h 4"/>
                  <a:gd name="T14" fmla="*/ 2 w 2"/>
                  <a:gd name="T15" fmla="*/ 3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4">
                    <a:moveTo>
                      <a:pt x="2" y="3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1"/>
                    </a:lnTo>
                    <a:lnTo>
                      <a:pt x="2" y="4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61" name="Freeform 137"/>
              <p:cNvSpPr>
                <a:spLocks/>
              </p:cNvSpPr>
              <p:nvPr/>
            </p:nvSpPr>
            <p:spPr bwMode="auto">
              <a:xfrm>
                <a:off x="636" y="2112"/>
                <a:ext cx="2" cy="2"/>
              </a:xfrm>
              <a:custGeom>
                <a:avLst/>
                <a:gdLst>
                  <a:gd name="T0" fmla="*/ 2 w 2"/>
                  <a:gd name="T1" fmla="*/ 2 h 2"/>
                  <a:gd name="T2" fmla="*/ 0 w 2"/>
                  <a:gd name="T3" fmla="*/ 2 h 2"/>
                  <a:gd name="T4" fmla="*/ 0 w 2"/>
                  <a:gd name="T5" fmla="*/ 0 h 2"/>
                  <a:gd name="T6" fmla="*/ 2 w 2"/>
                  <a:gd name="T7" fmla="*/ 2 h 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2">
                    <a:moveTo>
                      <a:pt x="2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62" name="Freeform 138"/>
              <p:cNvSpPr>
                <a:spLocks/>
              </p:cNvSpPr>
              <p:nvPr/>
            </p:nvSpPr>
            <p:spPr bwMode="auto">
              <a:xfrm>
                <a:off x="635" y="2115"/>
                <a:ext cx="1" cy="58"/>
              </a:xfrm>
              <a:custGeom>
                <a:avLst/>
                <a:gdLst>
                  <a:gd name="T0" fmla="*/ 1 w 1"/>
                  <a:gd name="T1" fmla="*/ 0 h 58"/>
                  <a:gd name="T2" fmla="*/ 1 w 1"/>
                  <a:gd name="T3" fmla="*/ 58 h 58"/>
                  <a:gd name="T4" fmla="*/ 0 w 1"/>
                  <a:gd name="T5" fmla="*/ 58 h 58"/>
                  <a:gd name="T6" fmla="*/ 0 w 1"/>
                  <a:gd name="T7" fmla="*/ 1 h 58"/>
                  <a:gd name="T8" fmla="*/ 1 w 1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58">
                    <a:moveTo>
                      <a:pt x="1" y="0"/>
                    </a:moveTo>
                    <a:lnTo>
                      <a:pt x="1" y="58"/>
                    </a:lnTo>
                    <a:lnTo>
                      <a:pt x="0" y="58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63" name="Freeform 139"/>
              <p:cNvSpPr>
                <a:spLocks/>
              </p:cNvSpPr>
              <p:nvPr/>
            </p:nvSpPr>
            <p:spPr bwMode="auto">
              <a:xfrm>
                <a:off x="635" y="2114"/>
                <a:ext cx="1" cy="2"/>
              </a:xfrm>
              <a:custGeom>
                <a:avLst/>
                <a:gdLst>
                  <a:gd name="T0" fmla="*/ 1 w 1"/>
                  <a:gd name="T1" fmla="*/ 0 h 2"/>
                  <a:gd name="T2" fmla="*/ 1 w 1"/>
                  <a:gd name="T3" fmla="*/ 1 h 2"/>
                  <a:gd name="T4" fmla="*/ 0 w 1"/>
                  <a:gd name="T5" fmla="*/ 2 h 2"/>
                  <a:gd name="T6" fmla="*/ 0 w 1"/>
                  <a:gd name="T7" fmla="*/ 1 h 2"/>
                  <a:gd name="T8" fmla="*/ 1 w 1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lnTo>
                      <a:pt x="1" y="1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64" name="Freeform 140"/>
              <p:cNvSpPr>
                <a:spLocks/>
              </p:cNvSpPr>
              <p:nvPr/>
            </p:nvSpPr>
            <p:spPr bwMode="auto">
              <a:xfrm>
                <a:off x="635" y="2109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3 h 3"/>
                  <a:gd name="T4" fmla="*/ 0 w 1"/>
                  <a:gd name="T5" fmla="*/ 2 h 3"/>
                  <a:gd name="T6" fmla="*/ 0 w 1"/>
                  <a:gd name="T7" fmla="*/ 0 h 3"/>
                  <a:gd name="T8" fmla="*/ 1 w 1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3">
                    <a:moveTo>
                      <a:pt x="1" y="2"/>
                    </a:moveTo>
                    <a:lnTo>
                      <a:pt x="1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65" name="Rectangle 141"/>
              <p:cNvSpPr>
                <a:spLocks noChangeArrowheads="1"/>
              </p:cNvSpPr>
              <p:nvPr/>
            </p:nvSpPr>
            <p:spPr bwMode="auto">
              <a:xfrm>
                <a:off x="635" y="2173"/>
                <a:ext cx="1" cy="1"/>
              </a:xfrm>
              <a:prstGeom prst="rect">
                <a:avLst/>
              </a:pr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466" name="Freeform 142"/>
              <p:cNvSpPr>
                <a:spLocks/>
              </p:cNvSpPr>
              <p:nvPr/>
            </p:nvSpPr>
            <p:spPr bwMode="auto">
              <a:xfrm>
                <a:off x="635" y="2111"/>
                <a:ext cx="1" cy="4"/>
              </a:xfrm>
              <a:custGeom>
                <a:avLst/>
                <a:gdLst>
                  <a:gd name="T0" fmla="*/ 0 w 1"/>
                  <a:gd name="T1" fmla="*/ 0 h 4"/>
                  <a:gd name="T2" fmla="*/ 1 w 1"/>
                  <a:gd name="T3" fmla="*/ 1 h 4"/>
                  <a:gd name="T4" fmla="*/ 1 w 1"/>
                  <a:gd name="T5" fmla="*/ 3 h 4"/>
                  <a:gd name="T6" fmla="*/ 0 w 1"/>
                  <a:gd name="T7" fmla="*/ 4 h 4"/>
                  <a:gd name="T8" fmla="*/ 0 w 1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4">
                    <a:moveTo>
                      <a:pt x="0" y="0"/>
                    </a:moveTo>
                    <a:lnTo>
                      <a:pt x="1" y="1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67" name="Freeform 143"/>
              <p:cNvSpPr>
                <a:spLocks/>
              </p:cNvSpPr>
              <p:nvPr/>
            </p:nvSpPr>
            <p:spPr bwMode="auto">
              <a:xfrm>
                <a:off x="584" y="2105"/>
                <a:ext cx="51" cy="68"/>
              </a:xfrm>
              <a:custGeom>
                <a:avLst/>
                <a:gdLst>
                  <a:gd name="T0" fmla="*/ 51 w 51"/>
                  <a:gd name="T1" fmla="*/ 11 h 68"/>
                  <a:gd name="T2" fmla="*/ 51 w 51"/>
                  <a:gd name="T3" fmla="*/ 68 h 68"/>
                  <a:gd name="T4" fmla="*/ 0 w 51"/>
                  <a:gd name="T5" fmla="*/ 68 h 68"/>
                  <a:gd name="T6" fmla="*/ 0 w 51"/>
                  <a:gd name="T7" fmla="*/ 0 h 68"/>
                  <a:gd name="T8" fmla="*/ 40 w 51"/>
                  <a:gd name="T9" fmla="*/ 0 h 68"/>
                  <a:gd name="T10" fmla="*/ 38 w 51"/>
                  <a:gd name="T11" fmla="*/ 4 h 68"/>
                  <a:gd name="T12" fmla="*/ 36 w 51"/>
                  <a:gd name="T13" fmla="*/ 14 h 68"/>
                  <a:gd name="T14" fmla="*/ 45 w 51"/>
                  <a:gd name="T15" fmla="*/ 13 h 68"/>
                  <a:gd name="T16" fmla="*/ 51 w 51"/>
                  <a:gd name="T17" fmla="*/ 11 h 6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1" h="68">
                    <a:moveTo>
                      <a:pt x="51" y="11"/>
                    </a:moveTo>
                    <a:lnTo>
                      <a:pt x="51" y="68"/>
                    </a:lnTo>
                    <a:lnTo>
                      <a:pt x="0" y="68"/>
                    </a:lnTo>
                    <a:lnTo>
                      <a:pt x="0" y="0"/>
                    </a:lnTo>
                    <a:lnTo>
                      <a:pt x="40" y="0"/>
                    </a:lnTo>
                    <a:lnTo>
                      <a:pt x="38" y="4"/>
                    </a:lnTo>
                    <a:lnTo>
                      <a:pt x="36" y="14"/>
                    </a:lnTo>
                    <a:lnTo>
                      <a:pt x="45" y="13"/>
                    </a:lnTo>
                    <a:lnTo>
                      <a:pt x="51" y="1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68" name="Freeform 144"/>
              <p:cNvSpPr>
                <a:spLocks/>
              </p:cNvSpPr>
              <p:nvPr/>
            </p:nvSpPr>
            <p:spPr bwMode="auto">
              <a:xfrm>
                <a:off x="631" y="2105"/>
                <a:ext cx="4" cy="4"/>
              </a:xfrm>
              <a:custGeom>
                <a:avLst/>
                <a:gdLst>
                  <a:gd name="T0" fmla="*/ 4 w 4"/>
                  <a:gd name="T1" fmla="*/ 0 h 4"/>
                  <a:gd name="T2" fmla="*/ 4 w 4"/>
                  <a:gd name="T3" fmla="*/ 4 h 4"/>
                  <a:gd name="T4" fmla="*/ 1 w 4"/>
                  <a:gd name="T5" fmla="*/ 2 h 4"/>
                  <a:gd name="T6" fmla="*/ 0 w 4"/>
                  <a:gd name="T7" fmla="*/ 0 h 4"/>
                  <a:gd name="T8" fmla="*/ 4 w 4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4" y="0"/>
                    </a:moveTo>
                    <a:lnTo>
                      <a:pt x="4" y="4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69" name="Freeform 145"/>
              <p:cNvSpPr>
                <a:spLocks/>
              </p:cNvSpPr>
              <p:nvPr/>
            </p:nvSpPr>
            <p:spPr bwMode="auto">
              <a:xfrm>
                <a:off x="632" y="2107"/>
                <a:ext cx="3" cy="4"/>
              </a:xfrm>
              <a:custGeom>
                <a:avLst/>
                <a:gdLst>
                  <a:gd name="T0" fmla="*/ 0 w 3"/>
                  <a:gd name="T1" fmla="*/ 0 h 4"/>
                  <a:gd name="T2" fmla="*/ 3 w 3"/>
                  <a:gd name="T3" fmla="*/ 2 h 4"/>
                  <a:gd name="T4" fmla="*/ 3 w 3"/>
                  <a:gd name="T5" fmla="*/ 4 h 4"/>
                  <a:gd name="T6" fmla="*/ 0 w 3"/>
                  <a:gd name="T7" fmla="*/ 1 h 4"/>
                  <a:gd name="T8" fmla="*/ 0 w 3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4">
                    <a:moveTo>
                      <a:pt x="0" y="0"/>
                    </a:moveTo>
                    <a:lnTo>
                      <a:pt x="3" y="2"/>
                    </a:lnTo>
                    <a:lnTo>
                      <a:pt x="3" y="4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70" name="Freeform 146"/>
              <p:cNvSpPr>
                <a:spLocks/>
              </p:cNvSpPr>
              <p:nvPr/>
            </p:nvSpPr>
            <p:spPr bwMode="auto">
              <a:xfrm>
                <a:off x="628" y="2105"/>
                <a:ext cx="4" cy="3"/>
              </a:xfrm>
              <a:custGeom>
                <a:avLst/>
                <a:gdLst>
                  <a:gd name="T0" fmla="*/ 4 w 4"/>
                  <a:gd name="T1" fmla="*/ 2 h 3"/>
                  <a:gd name="T2" fmla="*/ 4 w 4"/>
                  <a:gd name="T3" fmla="*/ 3 h 3"/>
                  <a:gd name="T4" fmla="*/ 0 w 4"/>
                  <a:gd name="T5" fmla="*/ 0 h 3"/>
                  <a:gd name="T6" fmla="*/ 3 w 4"/>
                  <a:gd name="T7" fmla="*/ 0 h 3"/>
                  <a:gd name="T8" fmla="*/ 4 w 4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3">
                    <a:moveTo>
                      <a:pt x="4" y="2"/>
                    </a:moveTo>
                    <a:lnTo>
                      <a:pt x="4" y="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71" name="Freeform 147"/>
              <p:cNvSpPr>
                <a:spLocks/>
              </p:cNvSpPr>
              <p:nvPr/>
            </p:nvSpPr>
            <p:spPr bwMode="auto">
              <a:xfrm>
                <a:off x="624" y="2105"/>
                <a:ext cx="11" cy="11"/>
              </a:xfrm>
              <a:custGeom>
                <a:avLst/>
                <a:gdLst>
                  <a:gd name="T0" fmla="*/ 7 w 11"/>
                  <a:gd name="T1" fmla="*/ 4 h 11"/>
                  <a:gd name="T2" fmla="*/ 11 w 11"/>
                  <a:gd name="T3" fmla="*/ 9 h 11"/>
                  <a:gd name="T4" fmla="*/ 5 w 11"/>
                  <a:gd name="T5" fmla="*/ 10 h 11"/>
                  <a:gd name="T6" fmla="*/ 0 w 11"/>
                  <a:gd name="T7" fmla="*/ 11 h 11"/>
                  <a:gd name="T8" fmla="*/ 1 w 11"/>
                  <a:gd name="T9" fmla="*/ 6 h 11"/>
                  <a:gd name="T10" fmla="*/ 3 w 11"/>
                  <a:gd name="T11" fmla="*/ 0 h 11"/>
                  <a:gd name="T12" fmla="*/ 7 w 11"/>
                  <a:gd name="T13" fmla="*/ 4 h 1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1" h="11">
                    <a:moveTo>
                      <a:pt x="7" y="4"/>
                    </a:moveTo>
                    <a:lnTo>
                      <a:pt x="11" y="9"/>
                    </a:lnTo>
                    <a:lnTo>
                      <a:pt x="5" y="10"/>
                    </a:lnTo>
                    <a:lnTo>
                      <a:pt x="0" y="11"/>
                    </a:lnTo>
                    <a:lnTo>
                      <a:pt x="1" y="6"/>
                    </a:lnTo>
                    <a:lnTo>
                      <a:pt x="3" y="0"/>
                    </a:lnTo>
                    <a:lnTo>
                      <a:pt x="7" y="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72" name="Freeform 148"/>
              <p:cNvSpPr>
                <a:spLocks/>
              </p:cNvSpPr>
              <p:nvPr/>
            </p:nvSpPr>
            <p:spPr bwMode="auto">
              <a:xfrm>
                <a:off x="627" y="2104"/>
                <a:ext cx="4" cy="1"/>
              </a:xfrm>
              <a:custGeom>
                <a:avLst/>
                <a:gdLst>
                  <a:gd name="T0" fmla="*/ 4 w 4"/>
                  <a:gd name="T1" fmla="*/ 1 h 1"/>
                  <a:gd name="T2" fmla="*/ 1 w 4"/>
                  <a:gd name="T3" fmla="*/ 1 h 1"/>
                  <a:gd name="T4" fmla="*/ 0 w 4"/>
                  <a:gd name="T5" fmla="*/ 0 h 1"/>
                  <a:gd name="T6" fmla="*/ 2 w 4"/>
                  <a:gd name="T7" fmla="*/ 0 h 1"/>
                  <a:gd name="T8" fmla="*/ 4 w 4"/>
                  <a:gd name="T9" fmla="*/ 1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1">
                    <a:moveTo>
                      <a:pt x="4" y="1"/>
                    </a:moveTo>
                    <a:lnTo>
                      <a:pt x="1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73" name="Freeform 149"/>
              <p:cNvSpPr>
                <a:spLocks/>
              </p:cNvSpPr>
              <p:nvPr/>
            </p:nvSpPr>
            <p:spPr bwMode="auto">
              <a:xfrm>
                <a:off x="625" y="2102"/>
                <a:ext cx="2" cy="2"/>
              </a:xfrm>
              <a:custGeom>
                <a:avLst/>
                <a:gdLst>
                  <a:gd name="T0" fmla="*/ 2 w 2"/>
                  <a:gd name="T1" fmla="*/ 2 h 2"/>
                  <a:gd name="T2" fmla="*/ 0 w 2"/>
                  <a:gd name="T3" fmla="*/ 2 h 2"/>
                  <a:gd name="T4" fmla="*/ 2 w 2"/>
                  <a:gd name="T5" fmla="*/ 0 h 2"/>
                  <a:gd name="T6" fmla="*/ 2 w 2"/>
                  <a:gd name="T7" fmla="*/ 2 h 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2">
                    <a:moveTo>
                      <a:pt x="2" y="2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74" name="Freeform 150"/>
              <p:cNvSpPr>
                <a:spLocks/>
              </p:cNvSpPr>
              <p:nvPr/>
            </p:nvSpPr>
            <p:spPr bwMode="auto">
              <a:xfrm>
                <a:off x="624" y="2102"/>
                <a:ext cx="5" cy="2"/>
              </a:xfrm>
              <a:custGeom>
                <a:avLst/>
                <a:gdLst>
                  <a:gd name="T0" fmla="*/ 1 w 5"/>
                  <a:gd name="T1" fmla="*/ 0 h 2"/>
                  <a:gd name="T2" fmla="*/ 4 w 5"/>
                  <a:gd name="T3" fmla="*/ 0 h 2"/>
                  <a:gd name="T4" fmla="*/ 5 w 5"/>
                  <a:gd name="T5" fmla="*/ 2 h 2"/>
                  <a:gd name="T6" fmla="*/ 3 w 5"/>
                  <a:gd name="T7" fmla="*/ 2 h 2"/>
                  <a:gd name="T8" fmla="*/ 3 w 5"/>
                  <a:gd name="T9" fmla="*/ 0 h 2"/>
                  <a:gd name="T10" fmla="*/ 1 w 5"/>
                  <a:gd name="T11" fmla="*/ 2 h 2"/>
                  <a:gd name="T12" fmla="*/ 0 w 5"/>
                  <a:gd name="T13" fmla="*/ 2 h 2"/>
                  <a:gd name="T14" fmla="*/ 1 w 5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" h="2">
                    <a:moveTo>
                      <a:pt x="1" y="0"/>
                    </a:moveTo>
                    <a:lnTo>
                      <a:pt x="4" y="0"/>
                    </a:lnTo>
                    <a:lnTo>
                      <a:pt x="5" y="2"/>
                    </a:lnTo>
                    <a:lnTo>
                      <a:pt x="3" y="2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75" name="Rectangle 151"/>
              <p:cNvSpPr>
                <a:spLocks noChangeArrowheads="1"/>
              </p:cNvSpPr>
              <p:nvPr/>
            </p:nvSpPr>
            <p:spPr bwMode="auto">
              <a:xfrm>
                <a:off x="624" y="2104"/>
                <a:ext cx="1" cy="1"/>
              </a:xfrm>
              <a:prstGeom prst="rect">
                <a:avLst/>
              </a:pr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476" name="Freeform 152"/>
              <p:cNvSpPr>
                <a:spLocks/>
              </p:cNvSpPr>
              <p:nvPr/>
            </p:nvSpPr>
            <p:spPr bwMode="auto">
              <a:xfrm>
                <a:off x="625" y="2104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0 h 1"/>
                  <a:gd name="T4" fmla="*/ 2 w 3"/>
                  <a:gd name="T5" fmla="*/ 0 h 1"/>
                  <a:gd name="T6" fmla="*/ 3 w 3"/>
                  <a:gd name="T7" fmla="*/ 1 h 1"/>
                  <a:gd name="T8" fmla="*/ 0 w 3"/>
                  <a:gd name="T9" fmla="*/ 1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77" name="Freeform 153"/>
              <p:cNvSpPr>
                <a:spLocks noEditPoints="1"/>
              </p:cNvSpPr>
              <p:nvPr/>
            </p:nvSpPr>
            <p:spPr bwMode="auto">
              <a:xfrm>
                <a:off x="622" y="2105"/>
                <a:ext cx="13" cy="13"/>
              </a:xfrm>
              <a:custGeom>
                <a:avLst/>
                <a:gdLst>
                  <a:gd name="T0" fmla="*/ 13 w 13"/>
                  <a:gd name="T1" fmla="*/ 9 h 13"/>
                  <a:gd name="T2" fmla="*/ 9 w 13"/>
                  <a:gd name="T3" fmla="*/ 4 h 13"/>
                  <a:gd name="T4" fmla="*/ 5 w 13"/>
                  <a:gd name="T5" fmla="*/ 0 h 13"/>
                  <a:gd name="T6" fmla="*/ 3 w 13"/>
                  <a:gd name="T7" fmla="*/ 6 h 13"/>
                  <a:gd name="T8" fmla="*/ 2 w 13"/>
                  <a:gd name="T9" fmla="*/ 11 h 13"/>
                  <a:gd name="T10" fmla="*/ 7 w 13"/>
                  <a:gd name="T11" fmla="*/ 10 h 13"/>
                  <a:gd name="T12" fmla="*/ 13 w 13"/>
                  <a:gd name="T13" fmla="*/ 9 h 13"/>
                  <a:gd name="T14" fmla="*/ 6 w 13"/>
                  <a:gd name="T15" fmla="*/ 0 h 13"/>
                  <a:gd name="T16" fmla="*/ 10 w 13"/>
                  <a:gd name="T17" fmla="*/ 3 h 13"/>
                  <a:gd name="T18" fmla="*/ 13 w 13"/>
                  <a:gd name="T19" fmla="*/ 6 h 13"/>
                  <a:gd name="T20" fmla="*/ 13 w 13"/>
                  <a:gd name="T21" fmla="*/ 10 h 13"/>
                  <a:gd name="T22" fmla="*/ 7 w 13"/>
                  <a:gd name="T23" fmla="*/ 11 h 13"/>
                  <a:gd name="T24" fmla="*/ 0 w 13"/>
                  <a:gd name="T25" fmla="*/ 13 h 13"/>
                  <a:gd name="T26" fmla="*/ 2 w 13"/>
                  <a:gd name="T27" fmla="*/ 4 h 13"/>
                  <a:gd name="T28" fmla="*/ 3 w 13"/>
                  <a:gd name="T29" fmla="*/ 0 h 13"/>
                  <a:gd name="T30" fmla="*/ 6 w 13"/>
                  <a:gd name="T31" fmla="*/ 0 h 1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3" h="13">
                    <a:moveTo>
                      <a:pt x="13" y="9"/>
                    </a:moveTo>
                    <a:lnTo>
                      <a:pt x="9" y="4"/>
                    </a:lnTo>
                    <a:lnTo>
                      <a:pt x="5" y="0"/>
                    </a:lnTo>
                    <a:lnTo>
                      <a:pt x="3" y="6"/>
                    </a:lnTo>
                    <a:lnTo>
                      <a:pt x="2" y="11"/>
                    </a:lnTo>
                    <a:lnTo>
                      <a:pt x="7" y="10"/>
                    </a:lnTo>
                    <a:lnTo>
                      <a:pt x="13" y="9"/>
                    </a:lnTo>
                    <a:close/>
                    <a:moveTo>
                      <a:pt x="6" y="0"/>
                    </a:moveTo>
                    <a:lnTo>
                      <a:pt x="10" y="3"/>
                    </a:lnTo>
                    <a:lnTo>
                      <a:pt x="13" y="6"/>
                    </a:lnTo>
                    <a:lnTo>
                      <a:pt x="13" y="10"/>
                    </a:lnTo>
                    <a:lnTo>
                      <a:pt x="7" y="11"/>
                    </a:lnTo>
                    <a:lnTo>
                      <a:pt x="0" y="13"/>
                    </a:lnTo>
                    <a:lnTo>
                      <a:pt x="2" y="4"/>
                    </a:lnTo>
                    <a:lnTo>
                      <a:pt x="3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78" name="Freeform 154"/>
              <p:cNvSpPr>
                <a:spLocks/>
              </p:cNvSpPr>
              <p:nvPr/>
            </p:nvSpPr>
            <p:spPr bwMode="auto">
              <a:xfrm>
                <a:off x="620" y="2105"/>
                <a:ext cx="15" cy="14"/>
              </a:xfrm>
              <a:custGeom>
                <a:avLst/>
                <a:gdLst>
                  <a:gd name="T0" fmla="*/ 9 w 15"/>
                  <a:gd name="T1" fmla="*/ 13 h 14"/>
                  <a:gd name="T2" fmla="*/ 0 w 15"/>
                  <a:gd name="T3" fmla="*/ 14 h 14"/>
                  <a:gd name="T4" fmla="*/ 2 w 15"/>
                  <a:gd name="T5" fmla="*/ 4 h 14"/>
                  <a:gd name="T6" fmla="*/ 4 w 15"/>
                  <a:gd name="T7" fmla="*/ 0 h 14"/>
                  <a:gd name="T8" fmla="*/ 5 w 15"/>
                  <a:gd name="T9" fmla="*/ 0 h 14"/>
                  <a:gd name="T10" fmla="*/ 4 w 15"/>
                  <a:gd name="T11" fmla="*/ 4 h 14"/>
                  <a:gd name="T12" fmla="*/ 2 w 15"/>
                  <a:gd name="T13" fmla="*/ 13 h 14"/>
                  <a:gd name="T14" fmla="*/ 9 w 15"/>
                  <a:gd name="T15" fmla="*/ 11 h 14"/>
                  <a:gd name="T16" fmla="*/ 15 w 15"/>
                  <a:gd name="T17" fmla="*/ 10 h 14"/>
                  <a:gd name="T18" fmla="*/ 15 w 15"/>
                  <a:gd name="T19" fmla="*/ 11 h 14"/>
                  <a:gd name="T20" fmla="*/ 9 w 15"/>
                  <a:gd name="T21" fmla="*/ 13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5" h="14">
                    <a:moveTo>
                      <a:pt x="9" y="13"/>
                    </a:moveTo>
                    <a:lnTo>
                      <a:pt x="0" y="14"/>
                    </a:lnTo>
                    <a:lnTo>
                      <a:pt x="2" y="4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4" y="4"/>
                    </a:lnTo>
                    <a:lnTo>
                      <a:pt x="2" y="13"/>
                    </a:lnTo>
                    <a:lnTo>
                      <a:pt x="9" y="11"/>
                    </a:lnTo>
                    <a:lnTo>
                      <a:pt x="15" y="10"/>
                    </a:lnTo>
                    <a:lnTo>
                      <a:pt x="15" y="11"/>
                    </a:lnTo>
                    <a:lnTo>
                      <a:pt x="9" y="13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79" name="Freeform 155"/>
              <p:cNvSpPr>
                <a:spLocks/>
              </p:cNvSpPr>
              <p:nvPr/>
            </p:nvSpPr>
            <p:spPr bwMode="auto">
              <a:xfrm>
                <a:off x="583" y="2104"/>
                <a:ext cx="52" cy="70"/>
              </a:xfrm>
              <a:custGeom>
                <a:avLst/>
                <a:gdLst>
                  <a:gd name="T0" fmla="*/ 0 w 52"/>
                  <a:gd name="T1" fmla="*/ 70 h 70"/>
                  <a:gd name="T2" fmla="*/ 0 w 52"/>
                  <a:gd name="T3" fmla="*/ 0 h 70"/>
                  <a:gd name="T4" fmla="*/ 41 w 52"/>
                  <a:gd name="T5" fmla="*/ 0 h 70"/>
                  <a:gd name="T6" fmla="*/ 41 w 52"/>
                  <a:gd name="T7" fmla="*/ 1 h 70"/>
                  <a:gd name="T8" fmla="*/ 1 w 52"/>
                  <a:gd name="T9" fmla="*/ 1 h 70"/>
                  <a:gd name="T10" fmla="*/ 1 w 52"/>
                  <a:gd name="T11" fmla="*/ 69 h 70"/>
                  <a:gd name="T12" fmla="*/ 52 w 52"/>
                  <a:gd name="T13" fmla="*/ 69 h 70"/>
                  <a:gd name="T14" fmla="*/ 52 w 52"/>
                  <a:gd name="T15" fmla="*/ 70 h 70"/>
                  <a:gd name="T16" fmla="*/ 0 w 52"/>
                  <a:gd name="T17" fmla="*/ 70 h 7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2" h="70">
                    <a:moveTo>
                      <a:pt x="0" y="70"/>
                    </a:moveTo>
                    <a:lnTo>
                      <a:pt x="0" y="0"/>
                    </a:lnTo>
                    <a:lnTo>
                      <a:pt x="41" y="0"/>
                    </a:lnTo>
                    <a:lnTo>
                      <a:pt x="41" y="1"/>
                    </a:lnTo>
                    <a:lnTo>
                      <a:pt x="1" y="1"/>
                    </a:lnTo>
                    <a:lnTo>
                      <a:pt x="1" y="69"/>
                    </a:lnTo>
                    <a:lnTo>
                      <a:pt x="52" y="69"/>
                    </a:lnTo>
                    <a:lnTo>
                      <a:pt x="52" y="70"/>
                    </a:lnTo>
                    <a:lnTo>
                      <a:pt x="0" y="7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80" name="Freeform 156"/>
              <p:cNvSpPr>
                <a:spLocks/>
              </p:cNvSpPr>
              <p:nvPr/>
            </p:nvSpPr>
            <p:spPr bwMode="auto">
              <a:xfrm>
                <a:off x="582" y="2102"/>
                <a:ext cx="56" cy="73"/>
              </a:xfrm>
              <a:custGeom>
                <a:avLst/>
                <a:gdLst>
                  <a:gd name="T0" fmla="*/ 0 w 56"/>
                  <a:gd name="T1" fmla="*/ 73 h 73"/>
                  <a:gd name="T2" fmla="*/ 0 w 56"/>
                  <a:gd name="T3" fmla="*/ 0 h 73"/>
                  <a:gd name="T4" fmla="*/ 43 w 56"/>
                  <a:gd name="T5" fmla="*/ 0 h 73"/>
                  <a:gd name="T6" fmla="*/ 42 w 56"/>
                  <a:gd name="T7" fmla="*/ 2 h 73"/>
                  <a:gd name="T8" fmla="*/ 1 w 56"/>
                  <a:gd name="T9" fmla="*/ 2 h 73"/>
                  <a:gd name="T10" fmla="*/ 1 w 56"/>
                  <a:gd name="T11" fmla="*/ 72 h 73"/>
                  <a:gd name="T12" fmla="*/ 53 w 56"/>
                  <a:gd name="T13" fmla="*/ 72 h 73"/>
                  <a:gd name="T14" fmla="*/ 54 w 56"/>
                  <a:gd name="T15" fmla="*/ 72 h 73"/>
                  <a:gd name="T16" fmla="*/ 56 w 56"/>
                  <a:gd name="T17" fmla="*/ 72 h 73"/>
                  <a:gd name="T18" fmla="*/ 56 w 56"/>
                  <a:gd name="T19" fmla="*/ 73 h 73"/>
                  <a:gd name="T20" fmla="*/ 0 w 56"/>
                  <a:gd name="T21" fmla="*/ 73 h 7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6" h="73">
                    <a:moveTo>
                      <a:pt x="0" y="73"/>
                    </a:moveTo>
                    <a:lnTo>
                      <a:pt x="0" y="0"/>
                    </a:lnTo>
                    <a:lnTo>
                      <a:pt x="43" y="0"/>
                    </a:lnTo>
                    <a:lnTo>
                      <a:pt x="42" y="2"/>
                    </a:lnTo>
                    <a:lnTo>
                      <a:pt x="1" y="2"/>
                    </a:lnTo>
                    <a:lnTo>
                      <a:pt x="1" y="72"/>
                    </a:lnTo>
                    <a:lnTo>
                      <a:pt x="53" y="72"/>
                    </a:lnTo>
                    <a:lnTo>
                      <a:pt x="54" y="72"/>
                    </a:lnTo>
                    <a:lnTo>
                      <a:pt x="56" y="72"/>
                    </a:lnTo>
                    <a:lnTo>
                      <a:pt x="56" y="73"/>
                    </a:lnTo>
                    <a:lnTo>
                      <a:pt x="0" y="73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5481" name="Picture 157"/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2" y="2111"/>
                <a:ext cx="63" cy="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482" name="Rectangle 158"/>
              <p:cNvSpPr>
                <a:spLocks noChangeArrowheads="1"/>
              </p:cNvSpPr>
              <p:nvPr/>
            </p:nvSpPr>
            <p:spPr bwMode="auto">
              <a:xfrm>
                <a:off x="580" y="2118"/>
                <a:ext cx="58" cy="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600">
                    <a:solidFill>
                      <a:srgbClr val="FFFFFF"/>
                    </a:solidFill>
                    <a:latin typeface="Myriad Pro" panose="020B0503030403020204" pitchFamily="34" charset="0"/>
                  </a:rPr>
                  <a:t>w</a:t>
                </a: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pic>
            <p:nvPicPr>
              <p:cNvPr id="5483" name="Picture 159"/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9" y="2112"/>
                <a:ext cx="68" cy="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484" name="Rectangle 160"/>
              <p:cNvSpPr>
                <a:spLocks noChangeArrowheads="1"/>
              </p:cNvSpPr>
              <p:nvPr/>
            </p:nvSpPr>
            <p:spPr bwMode="auto">
              <a:xfrm>
                <a:off x="4122" y="2091"/>
                <a:ext cx="7" cy="94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485" name="Rectangle 161"/>
              <p:cNvSpPr>
                <a:spLocks noChangeArrowheads="1"/>
              </p:cNvSpPr>
              <p:nvPr/>
            </p:nvSpPr>
            <p:spPr bwMode="auto">
              <a:xfrm>
                <a:off x="4002" y="2091"/>
                <a:ext cx="8" cy="9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486" name="Freeform 162"/>
              <p:cNvSpPr>
                <a:spLocks/>
              </p:cNvSpPr>
              <p:nvPr/>
            </p:nvSpPr>
            <p:spPr bwMode="auto">
              <a:xfrm>
                <a:off x="5657" y="2126"/>
                <a:ext cx="41" cy="23"/>
              </a:xfrm>
              <a:custGeom>
                <a:avLst/>
                <a:gdLst>
                  <a:gd name="T0" fmla="*/ 22 w 41"/>
                  <a:gd name="T1" fmla="*/ 0 h 23"/>
                  <a:gd name="T2" fmla="*/ 41 w 41"/>
                  <a:gd name="T3" fmla="*/ 0 h 23"/>
                  <a:gd name="T4" fmla="*/ 31 w 41"/>
                  <a:gd name="T5" fmla="*/ 12 h 23"/>
                  <a:gd name="T6" fmla="*/ 22 w 41"/>
                  <a:gd name="T7" fmla="*/ 23 h 23"/>
                  <a:gd name="T8" fmla="*/ 12 w 41"/>
                  <a:gd name="T9" fmla="*/ 12 h 23"/>
                  <a:gd name="T10" fmla="*/ 0 w 41"/>
                  <a:gd name="T11" fmla="*/ 0 h 23"/>
                  <a:gd name="T12" fmla="*/ 22 w 41"/>
                  <a:gd name="T13" fmla="*/ 0 h 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23">
                    <a:moveTo>
                      <a:pt x="22" y="0"/>
                    </a:moveTo>
                    <a:lnTo>
                      <a:pt x="41" y="0"/>
                    </a:lnTo>
                    <a:lnTo>
                      <a:pt x="31" y="12"/>
                    </a:lnTo>
                    <a:lnTo>
                      <a:pt x="22" y="23"/>
                    </a:lnTo>
                    <a:lnTo>
                      <a:pt x="12" y="12"/>
                    </a:lnTo>
                    <a:lnTo>
                      <a:pt x="0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5487" name="Picture 163"/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" y="2250"/>
                <a:ext cx="110" cy="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488" name="Freeform 164"/>
              <p:cNvSpPr>
                <a:spLocks/>
              </p:cNvSpPr>
              <p:nvPr/>
            </p:nvSpPr>
            <p:spPr bwMode="auto">
              <a:xfrm>
                <a:off x="58" y="2261"/>
                <a:ext cx="90" cy="84"/>
              </a:xfrm>
              <a:custGeom>
                <a:avLst/>
                <a:gdLst>
                  <a:gd name="T0" fmla="*/ 45 w 90"/>
                  <a:gd name="T1" fmla="*/ 0 h 84"/>
                  <a:gd name="T2" fmla="*/ 59 w 90"/>
                  <a:gd name="T3" fmla="*/ 27 h 84"/>
                  <a:gd name="T4" fmla="*/ 90 w 90"/>
                  <a:gd name="T5" fmla="*/ 32 h 84"/>
                  <a:gd name="T6" fmla="*/ 67 w 90"/>
                  <a:gd name="T7" fmla="*/ 54 h 84"/>
                  <a:gd name="T8" fmla="*/ 71 w 90"/>
                  <a:gd name="T9" fmla="*/ 84 h 84"/>
                  <a:gd name="T10" fmla="*/ 45 w 90"/>
                  <a:gd name="T11" fmla="*/ 69 h 84"/>
                  <a:gd name="T12" fmla="*/ 16 w 90"/>
                  <a:gd name="T13" fmla="*/ 84 h 84"/>
                  <a:gd name="T14" fmla="*/ 22 w 90"/>
                  <a:gd name="T15" fmla="*/ 54 h 84"/>
                  <a:gd name="T16" fmla="*/ 0 w 90"/>
                  <a:gd name="T17" fmla="*/ 32 h 84"/>
                  <a:gd name="T18" fmla="*/ 31 w 90"/>
                  <a:gd name="T19" fmla="*/ 27 h 84"/>
                  <a:gd name="T20" fmla="*/ 45 w 90"/>
                  <a:gd name="T21" fmla="*/ 0 h 8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90" h="84">
                    <a:moveTo>
                      <a:pt x="45" y="0"/>
                    </a:moveTo>
                    <a:lnTo>
                      <a:pt x="59" y="27"/>
                    </a:lnTo>
                    <a:lnTo>
                      <a:pt x="90" y="32"/>
                    </a:lnTo>
                    <a:lnTo>
                      <a:pt x="67" y="54"/>
                    </a:lnTo>
                    <a:lnTo>
                      <a:pt x="71" y="84"/>
                    </a:lnTo>
                    <a:lnTo>
                      <a:pt x="45" y="69"/>
                    </a:lnTo>
                    <a:lnTo>
                      <a:pt x="16" y="84"/>
                    </a:lnTo>
                    <a:lnTo>
                      <a:pt x="22" y="54"/>
                    </a:lnTo>
                    <a:lnTo>
                      <a:pt x="0" y="32"/>
                    </a:lnTo>
                    <a:lnTo>
                      <a:pt x="31" y="27"/>
                    </a:lnTo>
                    <a:lnTo>
                      <a:pt x="45" y="0"/>
                    </a:lnTo>
                    <a:close/>
                  </a:path>
                </a:pathLst>
              </a:custGeom>
              <a:noFill/>
              <a:ln w="4">
                <a:solidFill>
                  <a:srgbClr val="C3996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89" name="Freeform 165"/>
              <p:cNvSpPr>
                <a:spLocks/>
              </p:cNvSpPr>
              <p:nvPr/>
            </p:nvSpPr>
            <p:spPr bwMode="auto">
              <a:xfrm>
                <a:off x="4739" y="2296"/>
                <a:ext cx="4" cy="4"/>
              </a:xfrm>
              <a:custGeom>
                <a:avLst/>
                <a:gdLst>
                  <a:gd name="T0" fmla="*/ 0 w 4"/>
                  <a:gd name="T1" fmla="*/ 0 h 4"/>
                  <a:gd name="T2" fmla="*/ 4 w 4"/>
                  <a:gd name="T3" fmla="*/ 4 h 4"/>
                  <a:gd name="T4" fmla="*/ 0 w 4"/>
                  <a:gd name="T5" fmla="*/ 4 h 4"/>
                  <a:gd name="T6" fmla="*/ 0 w 4"/>
                  <a:gd name="T7" fmla="*/ 0 h 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" h="4">
                    <a:moveTo>
                      <a:pt x="0" y="0"/>
                    </a:moveTo>
                    <a:lnTo>
                      <a:pt x="4" y="4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90" name="Freeform 166"/>
              <p:cNvSpPr>
                <a:spLocks/>
              </p:cNvSpPr>
              <p:nvPr/>
            </p:nvSpPr>
            <p:spPr bwMode="auto">
              <a:xfrm>
                <a:off x="4737" y="2295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1 h 1"/>
                  <a:gd name="T4" fmla="*/ 0 w 2"/>
                  <a:gd name="T5" fmla="*/ 0 h 1"/>
                  <a:gd name="T6" fmla="*/ 2 w 2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2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91" name="Rectangle 167"/>
              <p:cNvSpPr>
                <a:spLocks noChangeArrowheads="1"/>
              </p:cNvSpPr>
              <p:nvPr/>
            </p:nvSpPr>
            <p:spPr bwMode="auto">
              <a:xfrm>
                <a:off x="4737" y="2300"/>
                <a:ext cx="2" cy="2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492" name="Freeform 168"/>
              <p:cNvSpPr>
                <a:spLocks/>
              </p:cNvSpPr>
              <p:nvPr/>
            </p:nvSpPr>
            <p:spPr bwMode="auto">
              <a:xfrm>
                <a:off x="4730" y="2302"/>
                <a:ext cx="9" cy="42"/>
              </a:xfrm>
              <a:custGeom>
                <a:avLst/>
                <a:gdLst>
                  <a:gd name="T0" fmla="*/ 9 w 9"/>
                  <a:gd name="T1" fmla="*/ 0 h 42"/>
                  <a:gd name="T2" fmla="*/ 9 w 9"/>
                  <a:gd name="T3" fmla="*/ 39 h 42"/>
                  <a:gd name="T4" fmla="*/ 9 w 9"/>
                  <a:gd name="T5" fmla="*/ 42 h 42"/>
                  <a:gd name="T6" fmla="*/ 0 w 9"/>
                  <a:gd name="T7" fmla="*/ 42 h 42"/>
                  <a:gd name="T8" fmla="*/ 0 w 9"/>
                  <a:gd name="T9" fmla="*/ 39 h 42"/>
                  <a:gd name="T10" fmla="*/ 7 w 9"/>
                  <a:gd name="T11" fmla="*/ 39 h 42"/>
                  <a:gd name="T12" fmla="*/ 7 w 9"/>
                  <a:gd name="T13" fmla="*/ 38 h 42"/>
                  <a:gd name="T14" fmla="*/ 7 w 9"/>
                  <a:gd name="T15" fmla="*/ 0 h 42"/>
                  <a:gd name="T16" fmla="*/ 9 w 9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9" h="42">
                    <a:moveTo>
                      <a:pt x="9" y="0"/>
                    </a:moveTo>
                    <a:lnTo>
                      <a:pt x="9" y="39"/>
                    </a:lnTo>
                    <a:lnTo>
                      <a:pt x="9" y="42"/>
                    </a:lnTo>
                    <a:lnTo>
                      <a:pt x="0" y="42"/>
                    </a:lnTo>
                    <a:lnTo>
                      <a:pt x="0" y="39"/>
                    </a:lnTo>
                    <a:lnTo>
                      <a:pt x="7" y="39"/>
                    </a:lnTo>
                    <a:lnTo>
                      <a:pt x="7" y="38"/>
                    </a:lnTo>
                    <a:lnTo>
                      <a:pt x="7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93" name="Freeform 169"/>
              <p:cNvSpPr>
                <a:spLocks/>
              </p:cNvSpPr>
              <p:nvPr/>
            </p:nvSpPr>
            <p:spPr bwMode="auto">
              <a:xfrm>
                <a:off x="4734" y="2295"/>
                <a:ext cx="5" cy="5"/>
              </a:xfrm>
              <a:custGeom>
                <a:avLst/>
                <a:gdLst>
                  <a:gd name="T0" fmla="*/ 5 w 5"/>
                  <a:gd name="T1" fmla="*/ 1 h 5"/>
                  <a:gd name="T2" fmla="*/ 5 w 5"/>
                  <a:gd name="T3" fmla="*/ 5 h 5"/>
                  <a:gd name="T4" fmla="*/ 3 w 5"/>
                  <a:gd name="T5" fmla="*/ 5 h 5"/>
                  <a:gd name="T6" fmla="*/ 0 w 5"/>
                  <a:gd name="T7" fmla="*/ 0 h 5"/>
                  <a:gd name="T8" fmla="*/ 3 w 5"/>
                  <a:gd name="T9" fmla="*/ 0 h 5"/>
                  <a:gd name="T10" fmla="*/ 5 w 5"/>
                  <a:gd name="T11" fmla="*/ 1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" h="5">
                    <a:moveTo>
                      <a:pt x="5" y="1"/>
                    </a:moveTo>
                    <a:lnTo>
                      <a:pt x="5" y="5"/>
                    </a:lnTo>
                    <a:lnTo>
                      <a:pt x="3" y="5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5" y="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94" name="Freeform 170"/>
              <p:cNvSpPr>
                <a:spLocks/>
              </p:cNvSpPr>
              <p:nvPr/>
            </p:nvSpPr>
            <p:spPr bwMode="auto">
              <a:xfrm>
                <a:off x="4727" y="2312"/>
                <a:ext cx="3" cy="28"/>
              </a:xfrm>
              <a:custGeom>
                <a:avLst/>
                <a:gdLst>
                  <a:gd name="T0" fmla="*/ 3 w 3"/>
                  <a:gd name="T1" fmla="*/ 0 h 28"/>
                  <a:gd name="T2" fmla="*/ 3 w 3"/>
                  <a:gd name="T3" fmla="*/ 28 h 28"/>
                  <a:gd name="T4" fmla="*/ 0 w 3"/>
                  <a:gd name="T5" fmla="*/ 28 h 28"/>
                  <a:gd name="T6" fmla="*/ 0 w 3"/>
                  <a:gd name="T7" fmla="*/ 3 h 28"/>
                  <a:gd name="T8" fmla="*/ 0 w 3"/>
                  <a:gd name="T9" fmla="*/ 0 h 28"/>
                  <a:gd name="T10" fmla="*/ 3 w 3"/>
                  <a:gd name="T11" fmla="*/ 0 h 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28">
                    <a:moveTo>
                      <a:pt x="3" y="0"/>
                    </a:moveTo>
                    <a:lnTo>
                      <a:pt x="3" y="28"/>
                    </a:lnTo>
                    <a:lnTo>
                      <a:pt x="0" y="28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95" name="Rectangle 171"/>
              <p:cNvSpPr>
                <a:spLocks noChangeArrowheads="1"/>
              </p:cNvSpPr>
              <p:nvPr/>
            </p:nvSpPr>
            <p:spPr bwMode="auto">
              <a:xfrm>
                <a:off x="4727" y="2340"/>
                <a:ext cx="3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496" name="Rectangle 172"/>
              <p:cNvSpPr>
                <a:spLocks noChangeArrowheads="1"/>
              </p:cNvSpPr>
              <p:nvPr/>
            </p:nvSpPr>
            <p:spPr bwMode="auto">
              <a:xfrm>
                <a:off x="4716" y="2316"/>
                <a:ext cx="10" cy="24"/>
              </a:xfrm>
              <a:prstGeom prst="rect">
                <a:avLst/>
              </a:pr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497" name="Freeform 173"/>
              <p:cNvSpPr>
                <a:spLocks/>
              </p:cNvSpPr>
              <p:nvPr/>
            </p:nvSpPr>
            <p:spPr bwMode="auto">
              <a:xfrm>
                <a:off x="4713" y="2315"/>
                <a:ext cx="14" cy="25"/>
              </a:xfrm>
              <a:custGeom>
                <a:avLst/>
                <a:gdLst>
                  <a:gd name="T0" fmla="*/ 14 w 14"/>
                  <a:gd name="T1" fmla="*/ 0 h 25"/>
                  <a:gd name="T2" fmla="*/ 14 w 14"/>
                  <a:gd name="T3" fmla="*/ 25 h 25"/>
                  <a:gd name="T4" fmla="*/ 13 w 14"/>
                  <a:gd name="T5" fmla="*/ 25 h 25"/>
                  <a:gd name="T6" fmla="*/ 13 w 14"/>
                  <a:gd name="T7" fmla="*/ 1 h 25"/>
                  <a:gd name="T8" fmla="*/ 3 w 14"/>
                  <a:gd name="T9" fmla="*/ 1 h 25"/>
                  <a:gd name="T10" fmla="*/ 3 w 14"/>
                  <a:gd name="T11" fmla="*/ 25 h 25"/>
                  <a:gd name="T12" fmla="*/ 0 w 14"/>
                  <a:gd name="T13" fmla="*/ 25 h 25"/>
                  <a:gd name="T14" fmla="*/ 0 w 14"/>
                  <a:gd name="T15" fmla="*/ 0 h 25"/>
                  <a:gd name="T16" fmla="*/ 14 w 14"/>
                  <a:gd name="T17" fmla="*/ 0 h 2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4" h="25">
                    <a:moveTo>
                      <a:pt x="14" y="0"/>
                    </a:moveTo>
                    <a:lnTo>
                      <a:pt x="14" y="25"/>
                    </a:lnTo>
                    <a:lnTo>
                      <a:pt x="13" y="25"/>
                    </a:lnTo>
                    <a:lnTo>
                      <a:pt x="13" y="1"/>
                    </a:lnTo>
                    <a:lnTo>
                      <a:pt x="3" y="1"/>
                    </a:lnTo>
                    <a:lnTo>
                      <a:pt x="3" y="25"/>
                    </a:lnTo>
                    <a:lnTo>
                      <a:pt x="0" y="25"/>
                    </a:lnTo>
                    <a:lnTo>
                      <a:pt x="0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98" name="Freeform 174"/>
              <p:cNvSpPr>
                <a:spLocks/>
              </p:cNvSpPr>
              <p:nvPr/>
            </p:nvSpPr>
            <p:spPr bwMode="auto">
              <a:xfrm>
                <a:off x="4713" y="2340"/>
                <a:ext cx="14" cy="1"/>
              </a:xfrm>
              <a:custGeom>
                <a:avLst/>
                <a:gdLst>
                  <a:gd name="T0" fmla="*/ 14 w 14"/>
                  <a:gd name="T1" fmla="*/ 0 h 1"/>
                  <a:gd name="T2" fmla="*/ 14 w 14"/>
                  <a:gd name="T3" fmla="*/ 1 h 1"/>
                  <a:gd name="T4" fmla="*/ 0 w 14"/>
                  <a:gd name="T5" fmla="*/ 1 h 1"/>
                  <a:gd name="T6" fmla="*/ 0 w 14"/>
                  <a:gd name="T7" fmla="*/ 0 h 1"/>
                  <a:gd name="T8" fmla="*/ 3 w 14"/>
                  <a:gd name="T9" fmla="*/ 0 h 1"/>
                  <a:gd name="T10" fmla="*/ 13 w 14"/>
                  <a:gd name="T11" fmla="*/ 0 h 1"/>
                  <a:gd name="T12" fmla="*/ 14 w 14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4" h="1">
                    <a:moveTo>
                      <a:pt x="14" y="0"/>
                    </a:moveTo>
                    <a:lnTo>
                      <a:pt x="14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13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99" name="Freeform 175"/>
              <p:cNvSpPr>
                <a:spLocks/>
              </p:cNvSpPr>
              <p:nvPr/>
            </p:nvSpPr>
            <p:spPr bwMode="auto">
              <a:xfrm>
                <a:off x="4712" y="2312"/>
                <a:ext cx="15" cy="28"/>
              </a:xfrm>
              <a:custGeom>
                <a:avLst/>
                <a:gdLst>
                  <a:gd name="T0" fmla="*/ 15 w 15"/>
                  <a:gd name="T1" fmla="*/ 0 h 28"/>
                  <a:gd name="T2" fmla="*/ 15 w 15"/>
                  <a:gd name="T3" fmla="*/ 3 h 28"/>
                  <a:gd name="T4" fmla="*/ 1 w 15"/>
                  <a:gd name="T5" fmla="*/ 3 h 28"/>
                  <a:gd name="T6" fmla="*/ 1 w 15"/>
                  <a:gd name="T7" fmla="*/ 28 h 28"/>
                  <a:gd name="T8" fmla="*/ 0 w 15"/>
                  <a:gd name="T9" fmla="*/ 28 h 28"/>
                  <a:gd name="T10" fmla="*/ 0 w 15"/>
                  <a:gd name="T11" fmla="*/ 0 h 28"/>
                  <a:gd name="T12" fmla="*/ 15 w 15"/>
                  <a:gd name="T13" fmla="*/ 0 h 2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" h="28">
                    <a:moveTo>
                      <a:pt x="15" y="0"/>
                    </a:moveTo>
                    <a:lnTo>
                      <a:pt x="15" y="3"/>
                    </a:lnTo>
                    <a:lnTo>
                      <a:pt x="1" y="3"/>
                    </a:lnTo>
                    <a:lnTo>
                      <a:pt x="1" y="28"/>
                    </a:lnTo>
                    <a:lnTo>
                      <a:pt x="0" y="28"/>
                    </a:lnTo>
                    <a:lnTo>
                      <a:pt x="0" y="0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00" name="Rectangle 176"/>
              <p:cNvSpPr>
                <a:spLocks noChangeArrowheads="1"/>
              </p:cNvSpPr>
              <p:nvPr/>
            </p:nvSpPr>
            <p:spPr bwMode="auto">
              <a:xfrm>
                <a:off x="4712" y="2340"/>
                <a:ext cx="1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01" name="Freeform 177"/>
              <p:cNvSpPr>
                <a:spLocks/>
              </p:cNvSpPr>
              <p:nvPr/>
            </p:nvSpPr>
            <p:spPr bwMode="auto">
              <a:xfrm>
                <a:off x="4712" y="2341"/>
                <a:ext cx="18" cy="3"/>
              </a:xfrm>
              <a:custGeom>
                <a:avLst/>
                <a:gdLst>
                  <a:gd name="T0" fmla="*/ 18 w 18"/>
                  <a:gd name="T1" fmla="*/ 0 h 3"/>
                  <a:gd name="T2" fmla="*/ 18 w 18"/>
                  <a:gd name="T3" fmla="*/ 3 h 3"/>
                  <a:gd name="T4" fmla="*/ 0 w 18"/>
                  <a:gd name="T5" fmla="*/ 3 h 3"/>
                  <a:gd name="T6" fmla="*/ 0 w 18"/>
                  <a:gd name="T7" fmla="*/ 0 h 3"/>
                  <a:gd name="T8" fmla="*/ 1 w 18"/>
                  <a:gd name="T9" fmla="*/ 0 h 3"/>
                  <a:gd name="T10" fmla="*/ 15 w 18"/>
                  <a:gd name="T11" fmla="*/ 0 h 3"/>
                  <a:gd name="T12" fmla="*/ 18 w 18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8" h="3">
                    <a:moveTo>
                      <a:pt x="18" y="0"/>
                    </a:moveTo>
                    <a:lnTo>
                      <a:pt x="18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5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02" name="Rectangle 178"/>
              <p:cNvSpPr>
                <a:spLocks noChangeArrowheads="1"/>
              </p:cNvSpPr>
              <p:nvPr/>
            </p:nvSpPr>
            <p:spPr bwMode="auto">
              <a:xfrm>
                <a:off x="4688" y="2316"/>
                <a:ext cx="10" cy="8"/>
              </a:xfrm>
              <a:prstGeom prst="rect">
                <a:avLst/>
              </a:pr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03" name="Freeform 179"/>
              <p:cNvSpPr>
                <a:spLocks/>
              </p:cNvSpPr>
              <p:nvPr/>
            </p:nvSpPr>
            <p:spPr bwMode="auto">
              <a:xfrm>
                <a:off x="4692" y="2268"/>
                <a:ext cx="45" cy="27"/>
              </a:xfrm>
              <a:custGeom>
                <a:avLst/>
                <a:gdLst>
                  <a:gd name="T0" fmla="*/ 0 w 45"/>
                  <a:gd name="T1" fmla="*/ 13 h 27"/>
                  <a:gd name="T2" fmla="*/ 16 w 45"/>
                  <a:gd name="T3" fmla="*/ 0 h 27"/>
                  <a:gd name="T4" fmla="*/ 33 w 45"/>
                  <a:gd name="T5" fmla="*/ 16 h 27"/>
                  <a:gd name="T6" fmla="*/ 45 w 45"/>
                  <a:gd name="T7" fmla="*/ 27 h 27"/>
                  <a:gd name="T8" fmla="*/ 42 w 45"/>
                  <a:gd name="T9" fmla="*/ 27 h 27"/>
                  <a:gd name="T10" fmla="*/ 31 w 45"/>
                  <a:gd name="T11" fmla="*/ 17 h 27"/>
                  <a:gd name="T12" fmla="*/ 16 w 45"/>
                  <a:gd name="T13" fmla="*/ 3 h 27"/>
                  <a:gd name="T14" fmla="*/ 0 w 45"/>
                  <a:gd name="T15" fmla="*/ 17 h 27"/>
                  <a:gd name="T16" fmla="*/ 0 w 45"/>
                  <a:gd name="T17" fmla="*/ 13 h 2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5" h="27">
                    <a:moveTo>
                      <a:pt x="0" y="13"/>
                    </a:moveTo>
                    <a:lnTo>
                      <a:pt x="16" y="0"/>
                    </a:lnTo>
                    <a:lnTo>
                      <a:pt x="33" y="16"/>
                    </a:lnTo>
                    <a:lnTo>
                      <a:pt x="45" y="27"/>
                    </a:lnTo>
                    <a:lnTo>
                      <a:pt x="42" y="27"/>
                    </a:lnTo>
                    <a:lnTo>
                      <a:pt x="31" y="17"/>
                    </a:lnTo>
                    <a:lnTo>
                      <a:pt x="16" y="3"/>
                    </a:lnTo>
                    <a:lnTo>
                      <a:pt x="0" y="17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04" name="Freeform 180"/>
              <p:cNvSpPr>
                <a:spLocks/>
              </p:cNvSpPr>
              <p:nvPr/>
            </p:nvSpPr>
            <p:spPr bwMode="auto">
              <a:xfrm>
                <a:off x="4692" y="2265"/>
                <a:ext cx="56" cy="37"/>
              </a:xfrm>
              <a:custGeom>
                <a:avLst/>
                <a:gdLst>
                  <a:gd name="T0" fmla="*/ 0 w 56"/>
                  <a:gd name="T1" fmla="*/ 13 h 37"/>
                  <a:gd name="T2" fmla="*/ 14 w 56"/>
                  <a:gd name="T3" fmla="*/ 0 h 37"/>
                  <a:gd name="T4" fmla="*/ 16 w 56"/>
                  <a:gd name="T5" fmla="*/ 0 h 37"/>
                  <a:gd name="T6" fmla="*/ 34 w 56"/>
                  <a:gd name="T7" fmla="*/ 17 h 37"/>
                  <a:gd name="T8" fmla="*/ 56 w 56"/>
                  <a:gd name="T9" fmla="*/ 37 h 37"/>
                  <a:gd name="T10" fmla="*/ 47 w 56"/>
                  <a:gd name="T11" fmla="*/ 37 h 37"/>
                  <a:gd name="T12" fmla="*/ 47 w 56"/>
                  <a:gd name="T13" fmla="*/ 35 h 37"/>
                  <a:gd name="T14" fmla="*/ 51 w 56"/>
                  <a:gd name="T15" fmla="*/ 35 h 37"/>
                  <a:gd name="T16" fmla="*/ 47 w 56"/>
                  <a:gd name="T17" fmla="*/ 31 h 37"/>
                  <a:gd name="T18" fmla="*/ 47 w 56"/>
                  <a:gd name="T19" fmla="*/ 30 h 37"/>
                  <a:gd name="T20" fmla="*/ 45 w 56"/>
                  <a:gd name="T21" fmla="*/ 30 h 37"/>
                  <a:gd name="T22" fmla="*/ 33 w 56"/>
                  <a:gd name="T23" fmla="*/ 19 h 37"/>
                  <a:gd name="T24" fmla="*/ 16 w 56"/>
                  <a:gd name="T25" fmla="*/ 3 h 37"/>
                  <a:gd name="T26" fmla="*/ 0 w 56"/>
                  <a:gd name="T27" fmla="*/ 16 h 37"/>
                  <a:gd name="T28" fmla="*/ 0 w 56"/>
                  <a:gd name="T29" fmla="*/ 13 h 3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56" h="37">
                    <a:moveTo>
                      <a:pt x="0" y="13"/>
                    </a:moveTo>
                    <a:lnTo>
                      <a:pt x="14" y="0"/>
                    </a:lnTo>
                    <a:lnTo>
                      <a:pt x="16" y="0"/>
                    </a:lnTo>
                    <a:lnTo>
                      <a:pt x="34" y="17"/>
                    </a:lnTo>
                    <a:lnTo>
                      <a:pt x="56" y="37"/>
                    </a:lnTo>
                    <a:lnTo>
                      <a:pt x="47" y="37"/>
                    </a:lnTo>
                    <a:lnTo>
                      <a:pt x="47" y="35"/>
                    </a:lnTo>
                    <a:lnTo>
                      <a:pt x="51" y="35"/>
                    </a:lnTo>
                    <a:lnTo>
                      <a:pt x="47" y="31"/>
                    </a:lnTo>
                    <a:lnTo>
                      <a:pt x="47" y="30"/>
                    </a:lnTo>
                    <a:lnTo>
                      <a:pt x="45" y="30"/>
                    </a:lnTo>
                    <a:lnTo>
                      <a:pt x="33" y="19"/>
                    </a:lnTo>
                    <a:lnTo>
                      <a:pt x="16" y="3"/>
                    </a:lnTo>
                    <a:lnTo>
                      <a:pt x="0" y="16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05" name="Freeform 181"/>
              <p:cNvSpPr>
                <a:spLocks/>
              </p:cNvSpPr>
              <p:nvPr/>
            </p:nvSpPr>
            <p:spPr bwMode="auto">
              <a:xfrm>
                <a:off x="4691" y="2281"/>
                <a:ext cx="1" cy="5"/>
              </a:xfrm>
              <a:custGeom>
                <a:avLst/>
                <a:gdLst>
                  <a:gd name="T0" fmla="*/ 1 w 1"/>
                  <a:gd name="T1" fmla="*/ 0 h 5"/>
                  <a:gd name="T2" fmla="*/ 1 w 1"/>
                  <a:gd name="T3" fmla="*/ 4 h 5"/>
                  <a:gd name="T4" fmla="*/ 0 w 1"/>
                  <a:gd name="T5" fmla="*/ 4 h 5"/>
                  <a:gd name="T6" fmla="*/ 0 w 1"/>
                  <a:gd name="T7" fmla="*/ 5 h 5"/>
                  <a:gd name="T8" fmla="*/ 0 w 1"/>
                  <a:gd name="T9" fmla="*/ 3 h 5"/>
                  <a:gd name="T10" fmla="*/ 1 w 1"/>
                  <a:gd name="T11" fmla="*/ 0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" h="5">
                    <a:moveTo>
                      <a:pt x="1" y="0"/>
                    </a:moveTo>
                    <a:lnTo>
                      <a:pt x="1" y="4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06" name="Freeform 182"/>
              <p:cNvSpPr>
                <a:spLocks/>
              </p:cNvSpPr>
              <p:nvPr/>
            </p:nvSpPr>
            <p:spPr bwMode="auto">
              <a:xfrm>
                <a:off x="4691" y="2278"/>
                <a:ext cx="1" cy="6"/>
              </a:xfrm>
              <a:custGeom>
                <a:avLst/>
                <a:gdLst>
                  <a:gd name="T0" fmla="*/ 1 w 1"/>
                  <a:gd name="T1" fmla="*/ 0 h 6"/>
                  <a:gd name="T2" fmla="*/ 1 w 1"/>
                  <a:gd name="T3" fmla="*/ 3 h 6"/>
                  <a:gd name="T4" fmla="*/ 0 w 1"/>
                  <a:gd name="T5" fmla="*/ 6 h 6"/>
                  <a:gd name="T6" fmla="*/ 0 w 1"/>
                  <a:gd name="T7" fmla="*/ 3 h 6"/>
                  <a:gd name="T8" fmla="*/ 1 w 1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6">
                    <a:moveTo>
                      <a:pt x="1" y="0"/>
                    </a:moveTo>
                    <a:lnTo>
                      <a:pt x="1" y="3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07" name="Freeform 183"/>
              <p:cNvSpPr>
                <a:spLocks/>
              </p:cNvSpPr>
              <p:nvPr/>
            </p:nvSpPr>
            <p:spPr bwMode="auto">
              <a:xfrm>
                <a:off x="4688" y="2284"/>
                <a:ext cx="3" cy="4"/>
              </a:xfrm>
              <a:custGeom>
                <a:avLst/>
                <a:gdLst>
                  <a:gd name="T0" fmla="*/ 3 w 3"/>
                  <a:gd name="T1" fmla="*/ 0 h 4"/>
                  <a:gd name="T2" fmla="*/ 3 w 3"/>
                  <a:gd name="T3" fmla="*/ 2 h 4"/>
                  <a:gd name="T4" fmla="*/ 0 w 3"/>
                  <a:gd name="T5" fmla="*/ 4 h 4"/>
                  <a:gd name="T6" fmla="*/ 0 w 3"/>
                  <a:gd name="T7" fmla="*/ 1 h 4"/>
                  <a:gd name="T8" fmla="*/ 1 w 3"/>
                  <a:gd name="T9" fmla="*/ 0 h 4"/>
                  <a:gd name="T10" fmla="*/ 3 w 3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4">
                    <a:moveTo>
                      <a:pt x="3" y="0"/>
                    </a:moveTo>
                    <a:lnTo>
                      <a:pt x="3" y="2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08" name="Freeform 184"/>
              <p:cNvSpPr>
                <a:spLocks/>
              </p:cNvSpPr>
              <p:nvPr/>
            </p:nvSpPr>
            <p:spPr bwMode="auto">
              <a:xfrm>
                <a:off x="4688" y="2281"/>
                <a:ext cx="3" cy="4"/>
              </a:xfrm>
              <a:custGeom>
                <a:avLst/>
                <a:gdLst>
                  <a:gd name="T0" fmla="*/ 3 w 3"/>
                  <a:gd name="T1" fmla="*/ 0 h 4"/>
                  <a:gd name="T2" fmla="*/ 3 w 3"/>
                  <a:gd name="T3" fmla="*/ 3 h 4"/>
                  <a:gd name="T4" fmla="*/ 1 w 3"/>
                  <a:gd name="T5" fmla="*/ 3 h 4"/>
                  <a:gd name="T6" fmla="*/ 0 w 3"/>
                  <a:gd name="T7" fmla="*/ 4 h 4"/>
                  <a:gd name="T8" fmla="*/ 0 w 3"/>
                  <a:gd name="T9" fmla="*/ 1 h 4"/>
                  <a:gd name="T10" fmla="*/ 0 w 3"/>
                  <a:gd name="T11" fmla="*/ 1 h 4"/>
                  <a:gd name="T12" fmla="*/ 3 w 3"/>
                  <a:gd name="T13" fmla="*/ 0 h 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4">
                    <a:moveTo>
                      <a:pt x="3" y="0"/>
                    </a:moveTo>
                    <a:lnTo>
                      <a:pt x="3" y="3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09" name="Freeform 185"/>
              <p:cNvSpPr>
                <a:spLocks/>
              </p:cNvSpPr>
              <p:nvPr/>
            </p:nvSpPr>
            <p:spPr bwMode="auto">
              <a:xfrm>
                <a:off x="4682" y="2271"/>
                <a:ext cx="6" cy="17"/>
              </a:xfrm>
              <a:custGeom>
                <a:avLst/>
                <a:gdLst>
                  <a:gd name="T0" fmla="*/ 6 w 6"/>
                  <a:gd name="T1" fmla="*/ 0 h 17"/>
                  <a:gd name="T2" fmla="*/ 6 w 6"/>
                  <a:gd name="T3" fmla="*/ 11 h 17"/>
                  <a:gd name="T4" fmla="*/ 0 w 6"/>
                  <a:gd name="T5" fmla="*/ 17 h 17"/>
                  <a:gd name="T6" fmla="*/ 0 w 6"/>
                  <a:gd name="T7" fmla="*/ 0 h 17"/>
                  <a:gd name="T8" fmla="*/ 6 w 6"/>
                  <a:gd name="T9" fmla="*/ 0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7">
                    <a:moveTo>
                      <a:pt x="6" y="0"/>
                    </a:moveTo>
                    <a:lnTo>
                      <a:pt x="6" y="11"/>
                    </a:lnTo>
                    <a:lnTo>
                      <a:pt x="0" y="17"/>
                    </a:lnTo>
                    <a:lnTo>
                      <a:pt x="0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10" name="Freeform 186"/>
              <p:cNvSpPr>
                <a:spLocks/>
              </p:cNvSpPr>
              <p:nvPr/>
            </p:nvSpPr>
            <p:spPr bwMode="auto">
              <a:xfrm>
                <a:off x="4682" y="2285"/>
                <a:ext cx="6" cy="6"/>
              </a:xfrm>
              <a:custGeom>
                <a:avLst/>
                <a:gdLst>
                  <a:gd name="T0" fmla="*/ 6 w 6"/>
                  <a:gd name="T1" fmla="*/ 0 h 6"/>
                  <a:gd name="T2" fmla="*/ 6 w 6"/>
                  <a:gd name="T3" fmla="*/ 3 h 6"/>
                  <a:gd name="T4" fmla="*/ 5 w 6"/>
                  <a:gd name="T5" fmla="*/ 6 h 6"/>
                  <a:gd name="T6" fmla="*/ 0 w 6"/>
                  <a:gd name="T7" fmla="*/ 6 h 6"/>
                  <a:gd name="T8" fmla="*/ 6 w 6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0"/>
                    </a:moveTo>
                    <a:lnTo>
                      <a:pt x="6" y="3"/>
                    </a:lnTo>
                    <a:lnTo>
                      <a:pt x="5" y="6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11" name="Freeform 187"/>
              <p:cNvSpPr>
                <a:spLocks noEditPoints="1"/>
              </p:cNvSpPr>
              <p:nvPr/>
            </p:nvSpPr>
            <p:spPr bwMode="auto">
              <a:xfrm>
                <a:off x="4685" y="2315"/>
                <a:ext cx="16" cy="12"/>
              </a:xfrm>
              <a:custGeom>
                <a:avLst/>
                <a:gdLst>
                  <a:gd name="T0" fmla="*/ 0 w 16"/>
                  <a:gd name="T1" fmla="*/ 0 h 12"/>
                  <a:gd name="T2" fmla="*/ 16 w 16"/>
                  <a:gd name="T3" fmla="*/ 0 h 12"/>
                  <a:gd name="T4" fmla="*/ 16 w 16"/>
                  <a:gd name="T5" fmla="*/ 12 h 12"/>
                  <a:gd name="T6" fmla="*/ 16 w 16"/>
                  <a:gd name="T7" fmla="*/ 12 h 12"/>
                  <a:gd name="T8" fmla="*/ 0 w 16"/>
                  <a:gd name="T9" fmla="*/ 12 h 12"/>
                  <a:gd name="T10" fmla="*/ 0 w 16"/>
                  <a:gd name="T11" fmla="*/ 0 h 12"/>
                  <a:gd name="T12" fmla="*/ 13 w 16"/>
                  <a:gd name="T13" fmla="*/ 1 h 12"/>
                  <a:gd name="T14" fmla="*/ 3 w 16"/>
                  <a:gd name="T15" fmla="*/ 1 h 12"/>
                  <a:gd name="T16" fmla="*/ 3 w 16"/>
                  <a:gd name="T17" fmla="*/ 9 h 12"/>
                  <a:gd name="T18" fmla="*/ 13 w 16"/>
                  <a:gd name="T19" fmla="*/ 9 h 12"/>
                  <a:gd name="T20" fmla="*/ 13 w 16"/>
                  <a:gd name="T21" fmla="*/ 1 h 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6" h="12">
                    <a:moveTo>
                      <a:pt x="0" y="0"/>
                    </a:moveTo>
                    <a:lnTo>
                      <a:pt x="16" y="0"/>
                    </a:lnTo>
                    <a:lnTo>
                      <a:pt x="16" y="12"/>
                    </a:lnTo>
                    <a:lnTo>
                      <a:pt x="0" y="12"/>
                    </a:lnTo>
                    <a:lnTo>
                      <a:pt x="0" y="0"/>
                    </a:lnTo>
                    <a:close/>
                    <a:moveTo>
                      <a:pt x="13" y="1"/>
                    </a:moveTo>
                    <a:lnTo>
                      <a:pt x="3" y="1"/>
                    </a:lnTo>
                    <a:lnTo>
                      <a:pt x="3" y="9"/>
                    </a:lnTo>
                    <a:lnTo>
                      <a:pt x="13" y="9"/>
                    </a:lnTo>
                    <a:lnTo>
                      <a:pt x="13" y="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12" name="Freeform 188"/>
              <p:cNvSpPr>
                <a:spLocks noEditPoints="1"/>
              </p:cNvSpPr>
              <p:nvPr/>
            </p:nvSpPr>
            <p:spPr bwMode="auto">
              <a:xfrm>
                <a:off x="4684" y="2312"/>
                <a:ext cx="20" cy="17"/>
              </a:xfrm>
              <a:custGeom>
                <a:avLst/>
                <a:gdLst>
                  <a:gd name="T0" fmla="*/ 0 w 20"/>
                  <a:gd name="T1" fmla="*/ 0 h 17"/>
                  <a:gd name="T2" fmla="*/ 20 w 20"/>
                  <a:gd name="T3" fmla="*/ 0 h 17"/>
                  <a:gd name="T4" fmla="*/ 20 w 20"/>
                  <a:gd name="T5" fmla="*/ 15 h 17"/>
                  <a:gd name="T6" fmla="*/ 20 w 20"/>
                  <a:gd name="T7" fmla="*/ 17 h 17"/>
                  <a:gd name="T8" fmla="*/ 0 w 20"/>
                  <a:gd name="T9" fmla="*/ 17 h 17"/>
                  <a:gd name="T10" fmla="*/ 0 w 20"/>
                  <a:gd name="T11" fmla="*/ 0 h 17"/>
                  <a:gd name="T12" fmla="*/ 1 w 20"/>
                  <a:gd name="T13" fmla="*/ 15 h 17"/>
                  <a:gd name="T14" fmla="*/ 17 w 20"/>
                  <a:gd name="T15" fmla="*/ 15 h 17"/>
                  <a:gd name="T16" fmla="*/ 17 w 20"/>
                  <a:gd name="T17" fmla="*/ 15 h 17"/>
                  <a:gd name="T18" fmla="*/ 17 w 20"/>
                  <a:gd name="T19" fmla="*/ 3 h 17"/>
                  <a:gd name="T20" fmla="*/ 1 w 20"/>
                  <a:gd name="T21" fmla="*/ 3 h 17"/>
                  <a:gd name="T22" fmla="*/ 1 w 20"/>
                  <a:gd name="T23" fmla="*/ 15 h 1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0" h="17">
                    <a:moveTo>
                      <a:pt x="0" y="0"/>
                    </a:moveTo>
                    <a:lnTo>
                      <a:pt x="20" y="0"/>
                    </a:lnTo>
                    <a:lnTo>
                      <a:pt x="20" y="15"/>
                    </a:lnTo>
                    <a:lnTo>
                      <a:pt x="20" y="17"/>
                    </a:lnTo>
                    <a:lnTo>
                      <a:pt x="0" y="17"/>
                    </a:lnTo>
                    <a:lnTo>
                      <a:pt x="0" y="0"/>
                    </a:lnTo>
                    <a:close/>
                    <a:moveTo>
                      <a:pt x="1" y="15"/>
                    </a:moveTo>
                    <a:lnTo>
                      <a:pt x="17" y="15"/>
                    </a:lnTo>
                    <a:lnTo>
                      <a:pt x="17" y="3"/>
                    </a:lnTo>
                    <a:lnTo>
                      <a:pt x="1" y="3"/>
                    </a:lnTo>
                    <a:lnTo>
                      <a:pt x="1" y="15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13" name="Freeform 189"/>
              <p:cNvSpPr>
                <a:spLocks/>
              </p:cNvSpPr>
              <p:nvPr/>
            </p:nvSpPr>
            <p:spPr bwMode="auto">
              <a:xfrm>
                <a:off x="4682" y="2282"/>
                <a:ext cx="6" cy="9"/>
              </a:xfrm>
              <a:custGeom>
                <a:avLst/>
                <a:gdLst>
                  <a:gd name="T0" fmla="*/ 6 w 6"/>
                  <a:gd name="T1" fmla="*/ 0 h 9"/>
                  <a:gd name="T2" fmla="*/ 6 w 6"/>
                  <a:gd name="T3" fmla="*/ 3 h 9"/>
                  <a:gd name="T4" fmla="*/ 0 w 6"/>
                  <a:gd name="T5" fmla="*/ 9 h 9"/>
                  <a:gd name="T6" fmla="*/ 0 w 6"/>
                  <a:gd name="T7" fmla="*/ 9 h 9"/>
                  <a:gd name="T8" fmla="*/ 0 w 6"/>
                  <a:gd name="T9" fmla="*/ 6 h 9"/>
                  <a:gd name="T10" fmla="*/ 6 w 6"/>
                  <a:gd name="T11" fmla="*/ 0 h 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" h="9">
                    <a:moveTo>
                      <a:pt x="6" y="0"/>
                    </a:moveTo>
                    <a:lnTo>
                      <a:pt x="6" y="3"/>
                    </a:lnTo>
                    <a:lnTo>
                      <a:pt x="0" y="9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14" name="Freeform 190"/>
              <p:cNvSpPr>
                <a:spLocks/>
              </p:cNvSpPr>
              <p:nvPr/>
            </p:nvSpPr>
            <p:spPr bwMode="auto">
              <a:xfrm>
                <a:off x="4681" y="2291"/>
                <a:ext cx="6" cy="1"/>
              </a:xfrm>
              <a:custGeom>
                <a:avLst/>
                <a:gdLst>
                  <a:gd name="T0" fmla="*/ 3 w 6"/>
                  <a:gd name="T1" fmla="*/ 1 h 1"/>
                  <a:gd name="T2" fmla="*/ 0 w 6"/>
                  <a:gd name="T3" fmla="*/ 1 h 1"/>
                  <a:gd name="T4" fmla="*/ 0 w 6"/>
                  <a:gd name="T5" fmla="*/ 1 h 1"/>
                  <a:gd name="T6" fmla="*/ 1 w 6"/>
                  <a:gd name="T7" fmla="*/ 0 h 1"/>
                  <a:gd name="T8" fmla="*/ 6 w 6"/>
                  <a:gd name="T9" fmla="*/ 0 h 1"/>
                  <a:gd name="T10" fmla="*/ 3 w 6"/>
                  <a:gd name="T11" fmla="*/ 1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" h="1">
                    <a:moveTo>
                      <a:pt x="3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6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5515" name="Picture 191"/>
              <p:cNvPicPr>
                <a:picLocks noChangeAspect="1" noChangeArrowheads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71" y="2264"/>
                <a:ext cx="72" cy="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516" name="Freeform 192"/>
              <p:cNvSpPr>
                <a:spLocks/>
              </p:cNvSpPr>
              <p:nvPr/>
            </p:nvSpPr>
            <p:spPr bwMode="auto">
              <a:xfrm>
                <a:off x="4681" y="2288"/>
                <a:ext cx="1" cy="4"/>
              </a:xfrm>
              <a:custGeom>
                <a:avLst/>
                <a:gdLst>
                  <a:gd name="T0" fmla="*/ 0 w 1"/>
                  <a:gd name="T1" fmla="*/ 1 h 4"/>
                  <a:gd name="T2" fmla="*/ 1 w 1"/>
                  <a:gd name="T3" fmla="*/ 0 h 4"/>
                  <a:gd name="T4" fmla="*/ 1 w 1"/>
                  <a:gd name="T5" fmla="*/ 3 h 4"/>
                  <a:gd name="T6" fmla="*/ 1 w 1"/>
                  <a:gd name="T7" fmla="*/ 3 h 4"/>
                  <a:gd name="T8" fmla="*/ 0 w 1"/>
                  <a:gd name="T9" fmla="*/ 4 h 4"/>
                  <a:gd name="T10" fmla="*/ 0 w 1"/>
                  <a:gd name="T11" fmla="*/ 1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" h="4">
                    <a:moveTo>
                      <a:pt x="0" y="1"/>
                    </a:moveTo>
                    <a:lnTo>
                      <a:pt x="1" y="0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17" name="Freeform 193"/>
              <p:cNvSpPr>
                <a:spLocks/>
              </p:cNvSpPr>
              <p:nvPr/>
            </p:nvSpPr>
            <p:spPr bwMode="auto">
              <a:xfrm>
                <a:off x="4681" y="2268"/>
                <a:ext cx="10" cy="21"/>
              </a:xfrm>
              <a:custGeom>
                <a:avLst/>
                <a:gdLst>
                  <a:gd name="T0" fmla="*/ 0 w 10"/>
                  <a:gd name="T1" fmla="*/ 0 h 21"/>
                  <a:gd name="T2" fmla="*/ 10 w 10"/>
                  <a:gd name="T3" fmla="*/ 0 h 21"/>
                  <a:gd name="T4" fmla="*/ 10 w 10"/>
                  <a:gd name="T5" fmla="*/ 13 h 21"/>
                  <a:gd name="T6" fmla="*/ 7 w 10"/>
                  <a:gd name="T7" fmla="*/ 14 h 21"/>
                  <a:gd name="T8" fmla="*/ 7 w 10"/>
                  <a:gd name="T9" fmla="*/ 14 h 21"/>
                  <a:gd name="T10" fmla="*/ 7 w 10"/>
                  <a:gd name="T11" fmla="*/ 3 h 21"/>
                  <a:gd name="T12" fmla="*/ 1 w 10"/>
                  <a:gd name="T13" fmla="*/ 3 h 21"/>
                  <a:gd name="T14" fmla="*/ 1 w 10"/>
                  <a:gd name="T15" fmla="*/ 20 h 21"/>
                  <a:gd name="T16" fmla="*/ 0 w 10"/>
                  <a:gd name="T17" fmla="*/ 21 h 21"/>
                  <a:gd name="T18" fmla="*/ 0 w 10"/>
                  <a:gd name="T19" fmla="*/ 0 h 2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0" h="21">
                    <a:moveTo>
                      <a:pt x="0" y="0"/>
                    </a:moveTo>
                    <a:lnTo>
                      <a:pt x="10" y="0"/>
                    </a:lnTo>
                    <a:lnTo>
                      <a:pt x="10" y="13"/>
                    </a:lnTo>
                    <a:lnTo>
                      <a:pt x="7" y="14"/>
                    </a:lnTo>
                    <a:lnTo>
                      <a:pt x="7" y="3"/>
                    </a:lnTo>
                    <a:lnTo>
                      <a:pt x="1" y="3"/>
                    </a:lnTo>
                    <a:lnTo>
                      <a:pt x="1" y="20"/>
                    </a:lnTo>
                    <a:lnTo>
                      <a:pt x="0" y="2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18" name="Freeform 194"/>
              <p:cNvSpPr>
                <a:spLocks/>
              </p:cNvSpPr>
              <p:nvPr/>
            </p:nvSpPr>
            <p:spPr bwMode="auto">
              <a:xfrm>
                <a:off x="4678" y="2292"/>
                <a:ext cx="6" cy="3"/>
              </a:xfrm>
              <a:custGeom>
                <a:avLst/>
                <a:gdLst>
                  <a:gd name="T0" fmla="*/ 6 w 6"/>
                  <a:gd name="T1" fmla="*/ 0 h 3"/>
                  <a:gd name="T2" fmla="*/ 3 w 6"/>
                  <a:gd name="T3" fmla="*/ 3 h 3"/>
                  <a:gd name="T4" fmla="*/ 0 w 6"/>
                  <a:gd name="T5" fmla="*/ 3 h 3"/>
                  <a:gd name="T6" fmla="*/ 0 w 6"/>
                  <a:gd name="T7" fmla="*/ 3 h 3"/>
                  <a:gd name="T8" fmla="*/ 3 w 6"/>
                  <a:gd name="T9" fmla="*/ 0 h 3"/>
                  <a:gd name="T10" fmla="*/ 3 w 6"/>
                  <a:gd name="T11" fmla="*/ 0 h 3"/>
                  <a:gd name="T12" fmla="*/ 6 w 6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3">
                    <a:moveTo>
                      <a:pt x="6" y="0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3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19" name="Freeform 195"/>
              <p:cNvSpPr>
                <a:spLocks/>
              </p:cNvSpPr>
              <p:nvPr/>
            </p:nvSpPr>
            <p:spPr bwMode="auto">
              <a:xfrm>
                <a:off x="4678" y="2267"/>
                <a:ext cx="14" cy="24"/>
              </a:xfrm>
              <a:custGeom>
                <a:avLst/>
                <a:gdLst>
                  <a:gd name="T0" fmla="*/ 3 w 14"/>
                  <a:gd name="T1" fmla="*/ 1 h 24"/>
                  <a:gd name="T2" fmla="*/ 3 w 14"/>
                  <a:gd name="T3" fmla="*/ 22 h 24"/>
                  <a:gd name="T4" fmla="*/ 0 w 14"/>
                  <a:gd name="T5" fmla="*/ 24 h 24"/>
                  <a:gd name="T6" fmla="*/ 0 w 14"/>
                  <a:gd name="T7" fmla="*/ 0 h 24"/>
                  <a:gd name="T8" fmla="*/ 14 w 14"/>
                  <a:gd name="T9" fmla="*/ 0 h 24"/>
                  <a:gd name="T10" fmla="*/ 14 w 14"/>
                  <a:gd name="T11" fmla="*/ 11 h 24"/>
                  <a:gd name="T12" fmla="*/ 13 w 14"/>
                  <a:gd name="T13" fmla="*/ 14 h 24"/>
                  <a:gd name="T14" fmla="*/ 13 w 14"/>
                  <a:gd name="T15" fmla="*/ 1 h 24"/>
                  <a:gd name="T16" fmla="*/ 3 w 14"/>
                  <a:gd name="T17" fmla="*/ 1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4" h="24">
                    <a:moveTo>
                      <a:pt x="3" y="1"/>
                    </a:moveTo>
                    <a:lnTo>
                      <a:pt x="3" y="22"/>
                    </a:lnTo>
                    <a:lnTo>
                      <a:pt x="0" y="24"/>
                    </a:lnTo>
                    <a:lnTo>
                      <a:pt x="0" y="0"/>
                    </a:lnTo>
                    <a:lnTo>
                      <a:pt x="14" y="0"/>
                    </a:lnTo>
                    <a:lnTo>
                      <a:pt x="14" y="11"/>
                    </a:lnTo>
                    <a:lnTo>
                      <a:pt x="13" y="14"/>
                    </a:lnTo>
                    <a:lnTo>
                      <a:pt x="13" y="1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000A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20" name="Freeform 196"/>
              <p:cNvSpPr>
                <a:spLocks/>
              </p:cNvSpPr>
              <p:nvPr/>
            </p:nvSpPr>
            <p:spPr bwMode="auto">
              <a:xfrm>
                <a:off x="4678" y="2289"/>
                <a:ext cx="3" cy="6"/>
              </a:xfrm>
              <a:custGeom>
                <a:avLst/>
                <a:gdLst>
                  <a:gd name="T0" fmla="*/ 3 w 3"/>
                  <a:gd name="T1" fmla="*/ 3 h 6"/>
                  <a:gd name="T2" fmla="*/ 0 w 3"/>
                  <a:gd name="T3" fmla="*/ 6 h 6"/>
                  <a:gd name="T4" fmla="*/ 0 w 3"/>
                  <a:gd name="T5" fmla="*/ 2 h 6"/>
                  <a:gd name="T6" fmla="*/ 3 w 3"/>
                  <a:gd name="T7" fmla="*/ 0 h 6"/>
                  <a:gd name="T8" fmla="*/ 3 w 3"/>
                  <a:gd name="T9" fmla="*/ 3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6">
                    <a:moveTo>
                      <a:pt x="3" y="3"/>
                    </a:moveTo>
                    <a:lnTo>
                      <a:pt x="0" y="6"/>
                    </a:lnTo>
                    <a:lnTo>
                      <a:pt x="0" y="2"/>
                    </a:lnTo>
                    <a:lnTo>
                      <a:pt x="3" y="0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21" name="Freeform 197"/>
              <p:cNvSpPr>
                <a:spLocks/>
              </p:cNvSpPr>
              <p:nvPr/>
            </p:nvSpPr>
            <p:spPr bwMode="auto">
              <a:xfrm>
                <a:off x="4677" y="2295"/>
                <a:ext cx="4" cy="0"/>
              </a:xfrm>
              <a:custGeom>
                <a:avLst/>
                <a:gdLst>
                  <a:gd name="T0" fmla="*/ 1 w 4"/>
                  <a:gd name="T1" fmla="*/ 4 w 4"/>
                  <a:gd name="T2" fmla="*/ 4 w 4"/>
                  <a:gd name="T3" fmla="*/ 0 w 4"/>
                  <a:gd name="T4" fmla="*/ 1 w 4"/>
                  <a:gd name="T5" fmla="*/ 1 w 4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T0" y="0"/>
                  </a:cxn>
                  <a:cxn ang="T7">
                    <a:pos x="T1" y="0"/>
                  </a:cxn>
                  <a:cxn ang="T8">
                    <a:pos x="T2" y="0"/>
                  </a:cxn>
                  <a:cxn ang="T9">
                    <a:pos x="T3" y="0"/>
                  </a:cxn>
                  <a:cxn ang="T10">
                    <a:pos x="T4" y="0"/>
                  </a:cxn>
                  <a:cxn ang="T11">
                    <a:pos x="T5" y="0"/>
                  </a:cxn>
                </a:cxnLst>
                <a:rect l="0" t="0" r="r" b="b"/>
                <a:pathLst>
                  <a:path w="4">
                    <a:moveTo>
                      <a:pt x="1" y="0"/>
                    </a:moveTo>
                    <a:lnTo>
                      <a:pt x="4" y="0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22" name="Rectangle 198"/>
              <p:cNvSpPr>
                <a:spLocks noChangeArrowheads="1"/>
              </p:cNvSpPr>
              <p:nvPr/>
            </p:nvSpPr>
            <p:spPr bwMode="auto">
              <a:xfrm>
                <a:off x="4675" y="2300"/>
                <a:ext cx="3" cy="2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23" name="Freeform 199"/>
              <p:cNvSpPr>
                <a:spLocks/>
              </p:cNvSpPr>
              <p:nvPr/>
            </p:nvSpPr>
            <p:spPr bwMode="auto">
              <a:xfrm>
                <a:off x="4675" y="2302"/>
                <a:ext cx="37" cy="42"/>
              </a:xfrm>
              <a:custGeom>
                <a:avLst/>
                <a:gdLst>
                  <a:gd name="T0" fmla="*/ 0 w 37"/>
                  <a:gd name="T1" fmla="*/ 0 h 42"/>
                  <a:gd name="T2" fmla="*/ 3 w 37"/>
                  <a:gd name="T3" fmla="*/ 0 h 42"/>
                  <a:gd name="T4" fmla="*/ 3 w 37"/>
                  <a:gd name="T5" fmla="*/ 39 h 42"/>
                  <a:gd name="T6" fmla="*/ 37 w 37"/>
                  <a:gd name="T7" fmla="*/ 39 h 42"/>
                  <a:gd name="T8" fmla="*/ 37 w 37"/>
                  <a:gd name="T9" fmla="*/ 42 h 42"/>
                  <a:gd name="T10" fmla="*/ 0 w 37"/>
                  <a:gd name="T11" fmla="*/ 42 h 42"/>
                  <a:gd name="T12" fmla="*/ 0 w 37"/>
                  <a:gd name="T13" fmla="*/ 0 h 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7" h="42">
                    <a:moveTo>
                      <a:pt x="0" y="0"/>
                    </a:moveTo>
                    <a:lnTo>
                      <a:pt x="3" y="0"/>
                    </a:lnTo>
                    <a:lnTo>
                      <a:pt x="3" y="39"/>
                    </a:lnTo>
                    <a:lnTo>
                      <a:pt x="37" y="39"/>
                    </a:lnTo>
                    <a:lnTo>
                      <a:pt x="37" y="42"/>
                    </a:lnTo>
                    <a:lnTo>
                      <a:pt x="0" y="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24" name="Freeform 200"/>
              <p:cNvSpPr>
                <a:spLocks/>
              </p:cNvSpPr>
              <p:nvPr/>
            </p:nvSpPr>
            <p:spPr bwMode="auto">
              <a:xfrm>
                <a:off x="4675" y="2295"/>
                <a:ext cx="6" cy="5"/>
              </a:xfrm>
              <a:custGeom>
                <a:avLst/>
                <a:gdLst>
                  <a:gd name="T0" fmla="*/ 3 w 6"/>
                  <a:gd name="T1" fmla="*/ 5 h 5"/>
                  <a:gd name="T2" fmla="*/ 0 w 6"/>
                  <a:gd name="T3" fmla="*/ 5 h 5"/>
                  <a:gd name="T4" fmla="*/ 0 w 6"/>
                  <a:gd name="T5" fmla="*/ 3 h 5"/>
                  <a:gd name="T6" fmla="*/ 2 w 6"/>
                  <a:gd name="T7" fmla="*/ 0 h 5"/>
                  <a:gd name="T8" fmla="*/ 6 w 6"/>
                  <a:gd name="T9" fmla="*/ 0 h 5"/>
                  <a:gd name="T10" fmla="*/ 3 w 6"/>
                  <a:gd name="T11" fmla="*/ 5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" h="5">
                    <a:moveTo>
                      <a:pt x="3" y="5"/>
                    </a:moveTo>
                    <a:lnTo>
                      <a:pt x="0" y="5"/>
                    </a:lnTo>
                    <a:lnTo>
                      <a:pt x="0" y="3"/>
                    </a:lnTo>
                    <a:lnTo>
                      <a:pt x="2" y="0"/>
                    </a:lnTo>
                    <a:lnTo>
                      <a:pt x="6" y="0"/>
                    </a:lnTo>
                    <a:lnTo>
                      <a:pt x="3" y="5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25" name="Freeform 201"/>
              <p:cNvSpPr>
                <a:spLocks/>
              </p:cNvSpPr>
              <p:nvPr/>
            </p:nvSpPr>
            <p:spPr bwMode="auto">
              <a:xfrm>
                <a:off x="4675" y="2295"/>
                <a:ext cx="2" cy="3"/>
              </a:xfrm>
              <a:custGeom>
                <a:avLst/>
                <a:gdLst>
                  <a:gd name="T0" fmla="*/ 0 w 2"/>
                  <a:gd name="T1" fmla="*/ 0 h 3"/>
                  <a:gd name="T2" fmla="*/ 2 w 2"/>
                  <a:gd name="T3" fmla="*/ 0 h 3"/>
                  <a:gd name="T4" fmla="*/ 0 w 2"/>
                  <a:gd name="T5" fmla="*/ 3 h 3"/>
                  <a:gd name="T6" fmla="*/ 0 w 2"/>
                  <a:gd name="T7" fmla="*/ 0 h 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3">
                    <a:moveTo>
                      <a:pt x="0" y="0"/>
                    </a:moveTo>
                    <a:lnTo>
                      <a:pt x="2" y="0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26" name="Freeform 202"/>
              <p:cNvSpPr>
                <a:spLocks/>
              </p:cNvSpPr>
              <p:nvPr/>
            </p:nvSpPr>
            <p:spPr bwMode="auto">
              <a:xfrm>
                <a:off x="4673" y="2298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2 w 2"/>
                  <a:gd name="T3" fmla="*/ 0 h 2"/>
                  <a:gd name="T4" fmla="*/ 2 w 2"/>
                  <a:gd name="T5" fmla="*/ 2 h 2"/>
                  <a:gd name="T6" fmla="*/ 0 w 2"/>
                  <a:gd name="T7" fmla="*/ 2 h 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27" name="Freeform 203"/>
              <p:cNvSpPr>
                <a:spLocks/>
              </p:cNvSpPr>
              <p:nvPr/>
            </p:nvSpPr>
            <p:spPr bwMode="auto">
              <a:xfrm>
                <a:off x="4667" y="2291"/>
                <a:ext cx="11" cy="11"/>
              </a:xfrm>
              <a:custGeom>
                <a:avLst/>
                <a:gdLst>
                  <a:gd name="T0" fmla="*/ 0 w 11"/>
                  <a:gd name="T1" fmla="*/ 11 h 11"/>
                  <a:gd name="T2" fmla="*/ 11 w 11"/>
                  <a:gd name="T3" fmla="*/ 0 h 11"/>
                  <a:gd name="T4" fmla="*/ 11 w 11"/>
                  <a:gd name="T5" fmla="*/ 4 h 11"/>
                  <a:gd name="T6" fmla="*/ 10 w 11"/>
                  <a:gd name="T7" fmla="*/ 4 h 11"/>
                  <a:gd name="T8" fmla="*/ 8 w 11"/>
                  <a:gd name="T9" fmla="*/ 4 h 11"/>
                  <a:gd name="T10" fmla="*/ 8 w 11"/>
                  <a:gd name="T11" fmla="*/ 7 h 11"/>
                  <a:gd name="T12" fmla="*/ 6 w 11"/>
                  <a:gd name="T13" fmla="*/ 9 h 11"/>
                  <a:gd name="T14" fmla="*/ 8 w 11"/>
                  <a:gd name="T15" fmla="*/ 9 h 11"/>
                  <a:gd name="T16" fmla="*/ 8 w 11"/>
                  <a:gd name="T17" fmla="*/ 11 h 11"/>
                  <a:gd name="T18" fmla="*/ 0 w 11"/>
                  <a:gd name="T19" fmla="*/ 11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1" h="11">
                    <a:moveTo>
                      <a:pt x="0" y="11"/>
                    </a:moveTo>
                    <a:lnTo>
                      <a:pt x="11" y="0"/>
                    </a:lnTo>
                    <a:lnTo>
                      <a:pt x="11" y="4"/>
                    </a:lnTo>
                    <a:lnTo>
                      <a:pt x="10" y="4"/>
                    </a:lnTo>
                    <a:lnTo>
                      <a:pt x="8" y="4"/>
                    </a:lnTo>
                    <a:lnTo>
                      <a:pt x="8" y="7"/>
                    </a:lnTo>
                    <a:lnTo>
                      <a:pt x="6" y="9"/>
                    </a:lnTo>
                    <a:lnTo>
                      <a:pt x="8" y="9"/>
                    </a:lnTo>
                    <a:lnTo>
                      <a:pt x="8" y="11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28" name="Freeform 204"/>
              <p:cNvSpPr>
                <a:spLocks/>
              </p:cNvSpPr>
              <p:nvPr/>
            </p:nvSpPr>
            <p:spPr bwMode="auto">
              <a:xfrm>
                <a:off x="4897" y="2268"/>
                <a:ext cx="75" cy="75"/>
              </a:xfrm>
              <a:custGeom>
                <a:avLst/>
                <a:gdLst>
                  <a:gd name="T0" fmla="*/ 75 w 75"/>
                  <a:gd name="T1" fmla="*/ 68 h 75"/>
                  <a:gd name="T2" fmla="*/ 75 w 75"/>
                  <a:gd name="T3" fmla="*/ 68 h 75"/>
                  <a:gd name="T4" fmla="*/ 73 w 75"/>
                  <a:gd name="T5" fmla="*/ 70 h 75"/>
                  <a:gd name="T6" fmla="*/ 72 w 75"/>
                  <a:gd name="T7" fmla="*/ 72 h 75"/>
                  <a:gd name="T8" fmla="*/ 71 w 75"/>
                  <a:gd name="T9" fmla="*/ 73 h 75"/>
                  <a:gd name="T10" fmla="*/ 68 w 75"/>
                  <a:gd name="T11" fmla="*/ 75 h 75"/>
                  <a:gd name="T12" fmla="*/ 7 w 75"/>
                  <a:gd name="T13" fmla="*/ 75 h 75"/>
                  <a:gd name="T14" fmla="*/ 7 w 75"/>
                  <a:gd name="T15" fmla="*/ 75 h 75"/>
                  <a:gd name="T16" fmla="*/ 5 w 75"/>
                  <a:gd name="T17" fmla="*/ 73 h 75"/>
                  <a:gd name="T18" fmla="*/ 2 w 75"/>
                  <a:gd name="T19" fmla="*/ 72 h 75"/>
                  <a:gd name="T20" fmla="*/ 0 w 75"/>
                  <a:gd name="T21" fmla="*/ 70 h 75"/>
                  <a:gd name="T22" fmla="*/ 0 w 75"/>
                  <a:gd name="T23" fmla="*/ 68 h 75"/>
                  <a:gd name="T24" fmla="*/ 0 w 75"/>
                  <a:gd name="T25" fmla="*/ 7 h 75"/>
                  <a:gd name="T26" fmla="*/ 0 w 75"/>
                  <a:gd name="T27" fmla="*/ 7 h 75"/>
                  <a:gd name="T28" fmla="*/ 0 w 75"/>
                  <a:gd name="T29" fmla="*/ 4 h 75"/>
                  <a:gd name="T30" fmla="*/ 2 w 75"/>
                  <a:gd name="T31" fmla="*/ 2 h 75"/>
                  <a:gd name="T32" fmla="*/ 5 w 75"/>
                  <a:gd name="T33" fmla="*/ 2 h 75"/>
                  <a:gd name="T34" fmla="*/ 7 w 75"/>
                  <a:gd name="T35" fmla="*/ 0 h 75"/>
                  <a:gd name="T36" fmla="*/ 68 w 75"/>
                  <a:gd name="T37" fmla="*/ 0 h 75"/>
                  <a:gd name="T38" fmla="*/ 68 w 75"/>
                  <a:gd name="T39" fmla="*/ 0 h 75"/>
                  <a:gd name="T40" fmla="*/ 71 w 75"/>
                  <a:gd name="T41" fmla="*/ 2 h 75"/>
                  <a:gd name="T42" fmla="*/ 72 w 75"/>
                  <a:gd name="T43" fmla="*/ 2 h 75"/>
                  <a:gd name="T44" fmla="*/ 73 w 75"/>
                  <a:gd name="T45" fmla="*/ 4 h 75"/>
                  <a:gd name="T46" fmla="*/ 75 w 75"/>
                  <a:gd name="T47" fmla="*/ 7 h 75"/>
                  <a:gd name="T48" fmla="*/ 75 w 75"/>
                  <a:gd name="T49" fmla="*/ 68 h 7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75" h="75">
                    <a:moveTo>
                      <a:pt x="75" y="68"/>
                    </a:moveTo>
                    <a:lnTo>
                      <a:pt x="75" y="68"/>
                    </a:lnTo>
                    <a:lnTo>
                      <a:pt x="73" y="70"/>
                    </a:lnTo>
                    <a:lnTo>
                      <a:pt x="72" y="72"/>
                    </a:lnTo>
                    <a:lnTo>
                      <a:pt x="71" y="73"/>
                    </a:lnTo>
                    <a:lnTo>
                      <a:pt x="68" y="75"/>
                    </a:lnTo>
                    <a:lnTo>
                      <a:pt x="7" y="75"/>
                    </a:lnTo>
                    <a:lnTo>
                      <a:pt x="5" y="73"/>
                    </a:lnTo>
                    <a:lnTo>
                      <a:pt x="2" y="72"/>
                    </a:lnTo>
                    <a:lnTo>
                      <a:pt x="0" y="70"/>
                    </a:lnTo>
                    <a:lnTo>
                      <a:pt x="0" y="68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68" y="0"/>
                    </a:lnTo>
                    <a:lnTo>
                      <a:pt x="71" y="2"/>
                    </a:lnTo>
                    <a:lnTo>
                      <a:pt x="72" y="2"/>
                    </a:lnTo>
                    <a:lnTo>
                      <a:pt x="73" y="4"/>
                    </a:lnTo>
                    <a:lnTo>
                      <a:pt x="75" y="7"/>
                    </a:lnTo>
                    <a:lnTo>
                      <a:pt x="75" y="68"/>
                    </a:lnTo>
                    <a:close/>
                  </a:path>
                </a:pathLst>
              </a:custGeom>
              <a:solidFill>
                <a:srgbClr val="A6A6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29" name="Freeform 205"/>
              <p:cNvSpPr>
                <a:spLocks/>
              </p:cNvSpPr>
              <p:nvPr/>
            </p:nvSpPr>
            <p:spPr bwMode="auto">
              <a:xfrm>
                <a:off x="4897" y="2268"/>
                <a:ext cx="75" cy="75"/>
              </a:xfrm>
              <a:custGeom>
                <a:avLst/>
                <a:gdLst>
                  <a:gd name="T0" fmla="*/ 75 w 75"/>
                  <a:gd name="T1" fmla="*/ 68 h 75"/>
                  <a:gd name="T2" fmla="*/ 75 w 75"/>
                  <a:gd name="T3" fmla="*/ 68 h 75"/>
                  <a:gd name="T4" fmla="*/ 73 w 75"/>
                  <a:gd name="T5" fmla="*/ 70 h 75"/>
                  <a:gd name="T6" fmla="*/ 72 w 75"/>
                  <a:gd name="T7" fmla="*/ 72 h 75"/>
                  <a:gd name="T8" fmla="*/ 71 w 75"/>
                  <a:gd name="T9" fmla="*/ 73 h 75"/>
                  <a:gd name="T10" fmla="*/ 68 w 75"/>
                  <a:gd name="T11" fmla="*/ 75 h 75"/>
                  <a:gd name="T12" fmla="*/ 7 w 75"/>
                  <a:gd name="T13" fmla="*/ 75 h 75"/>
                  <a:gd name="T14" fmla="*/ 7 w 75"/>
                  <a:gd name="T15" fmla="*/ 75 h 75"/>
                  <a:gd name="T16" fmla="*/ 5 w 75"/>
                  <a:gd name="T17" fmla="*/ 73 h 75"/>
                  <a:gd name="T18" fmla="*/ 2 w 75"/>
                  <a:gd name="T19" fmla="*/ 72 h 75"/>
                  <a:gd name="T20" fmla="*/ 0 w 75"/>
                  <a:gd name="T21" fmla="*/ 70 h 75"/>
                  <a:gd name="T22" fmla="*/ 0 w 75"/>
                  <a:gd name="T23" fmla="*/ 68 h 75"/>
                  <a:gd name="T24" fmla="*/ 0 w 75"/>
                  <a:gd name="T25" fmla="*/ 7 h 75"/>
                  <a:gd name="T26" fmla="*/ 0 w 75"/>
                  <a:gd name="T27" fmla="*/ 7 h 75"/>
                  <a:gd name="T28" fmla="*/ 0 w 75"/>
                  <a:gd name="T29" fmla="*/ 4 h 75"/>
                  <a:gd name="T30" fmla="*/ 2 w 75"/>
                  <a:gd name="T31" fmla="*/ 2 h 75"/>
                  <a:gd name="T32" fmla="*/ 5 w 75"/>
                  <a:gd name="T33" fmla="*/ 2 h 75"/>
                  <a:gd name="T34" fmla="*/ 7 w 75"/>
                  <a:gd name="T35" fmla="*/ 0 h 75"/>
                  <a:gd name="T36" fmla="*/ 68 w 75"/>
                  <a:gd name="T37" fmla="*/ 0 h 75"/>
                  <a:gd name="T38" fmla="*/ 68 w 75"/>
                  <a:gd name="T39" fmla="*/ 0 h 75"/>
                  <a:gd name="T40" fmla="*/ 71 w 75"/>
                  <a:gd name="T41" fmla="*/ 2 h 75"/>
                  <a:gd name="T42" fmla="*/ 72 w 75"/>
                  <a:gd name="T43" fmla="*/ 2 h 75"/>
                  <a:gd name="T44" fmla="*/ 73 w 75"/>
                  <a:gd name="T45" fmla="*/ 4 h 75"/>
                  <a:gd name="T46" fmla="*/ 75 w 75"/>
                  <a:gd name="T47" fmla="*/ 7 h 75"/>
                  <a:gd name="T48" fmla="*/ 75 w 75"/>
                  <a:gd name="T49" fmla="*/ 68 h 7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75" h="75">
                    <a:moveTo>
                      <a:pt x="75" y="68"/>
                    </a:moveTo>
                    <a:lnTo>
                      <a:pt x="75" y="68"/>
                    </a:lnTo>
                    <a:lnTo>
                      <a:pt x="73" y="70"/>
                    </a:lnTo>
                    <a:lnTo>
                      <a:pt x="72" y="72"/>
                    </a:lnTo>
                    <a:lnTo>
                      <a:pt x="71" y="73"/>
                    </a:lnTo>
                    <a:lnTo>
                      <a:pt x="68" y="75"/>
                    </a:lnTo>
                    <a:lnTo>
                      <a:pt x="7" y="75"/>
                    </a:lnTo>
                    <a:lnTo>
                      <a:pt x="5" y="73"/>
                    </a:lnTo>
                    <a:lnTo>
                      <a:pt x="2" y="72"/>
                    </a:lnTo>
                    <a:lnTo>
                      <a:pt x="0" y="70"/>
                    </a:lnTo>
                    <a:lnTo>
                      <a:pt x="0" y="68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68" y="0"/>
                    </a:lnTo>
                    <a:lnTo>
                      <a:pt x="71" y="2"/>
                    </a:lnTo>
                    <a:lnTo>
                      <a:pt x="72" y="2"/>
                    </a:lnTo>
                    <a:lnTo>
                      <a:pt x="73" y="4"/>
                    </a:lnTo>
                    <a:lnTo>
                      <a:pt x="75" y="7"/>
                    </a:lnTo>
                    <a:lnTo>
                      <a:pt x="75" y="68"/>
                    </a:lnTo>
                    <a:close/>
                  </a:path>
                </a:pathLst>
              </a:custGeom>
              <a:noFill/>
              <a:ln w="6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30" name="Freeform 206"/>
              <p:cNvSpPr>
                <a:spLocks/>
              </p:cNvSpPr>
              <p:nvPr/>
            </p:nvSpPr>
            <p:spPr bwMode="auto">
              <a:xfrm>
                <a:off x="4904" y="2274"/>
                <a:ext cx="62" cy="60"/>
              </a:xfrm>
              <a:custGeom>
                <a:avLst/>
                <a:gdLst>
                  <a:gd name="T0" fmla="*/ 62 w 62"/>
                  <a:gd name="T1" fmla="*/ 60 h 60"/>
                  <a:gd name="T2" fmla="*/ 62 w 62"/>
                  <a:gd name="T3" fmla="*/ 60 h 60"/>
                  <a:gd name="T4" fmla="*/ 52 w 62"/>
                  <a:gd name="T5" fmla="*/ 60 h 60"/>
                  <a:gd name="T6" fmla="*/ 52 w 62"/>
                  <a:gd name="T7" fmla="*/ 60 h 60"/>
                  <a:gd name="T8" fmla="*/ 51 w 62"/>
                  <a:gd name="T9" fmla="*/ 49 h 60"/>
                  <a:gd name="T10" fmla="*/ 48 w 62"/>
                  <a:gd name="T11" fmla="*/ 41 h 60"/>
                  <a:gd name="T12" fmla="*/ 43 w 62"/>
                  <a:gd name="T13" fmla="*/ 32 h 60"/>
                  <a:gd name="T14" fmla="*/ 37 w 62"/>
                  <a:gd name="T15" fmla="*/ 25 h 60"/>
                  <a:gd name="T16" fmla="*/ 37 w 62"/>
                  <a:gd name="T17" fmla="*/ 25 h 60"/>
                  <a:gd name="T18" fmla="*/ 30 w 62"/>
                  <a:gd name="T19" fmla="*/ 19 h 60"/>
                  <a:gd name="T20" fmla="*/ 22 w 62"/>
                  <a:gd name="T21" fmla="*/ 14 h 60"/>
                  <a:gd name="T22" fmla="*/ 12 w 62"/>
                  <a:gd name="T23" fmla="*/ 11 h 60"/>
                  <a:gd name="T24" fmla="*/ 0 w 62"/>
                  <a:gd name="T25" fmla="*/ 10 h 60"/>
                  <a:gd name="T26" fmla="*/ 0 w 62"/>
                  <a:gd name="T27" fmla="*/ 10 h 60"/>
                  <a:gd name="T28" fmla="*/ 0 w 62"/>
                  <a:gd name="T29" fmla="*/ 0 h 60"/>
                  <a:gd name="T30" fmla="*/ 0 w 62"/>
                  <a:gd name="T31" fmla="*/ 0 h 60"/>
                  <a:gd name="T32" fmla="*/ 0 w 62"/>
                  <a:gd name="T33" fmla="*/ 0 h 60"/>
                  <a:gd name="T34" fmla="*/ 0 w 62"/>
                  <a:gd name="T35" fmla="*/ 0 h 60"/>
                  <a:gd name="T36" fmla="*/ 14 w 62"/>
                  <a:gd name="T37" fmla="*/ 1 h 60"/>
                  <a:gd name="T38" fmla="*/ 26 w 62"/>
                  <a:gd name="T39" fmla="*/ 5 h 60"/>
                  <a:gd name="T40" fmla="*/ 36 w 62"/>
                  <a:gd name="T41" fmla="*/ 11 h 60"/>
                  <a:gd name="T42" fmla="*/ 44 w 62"/>
                  <a:gd name="T43" fmla="*/ 18 h 60"/>
                  <a:gd name="T44" fmla="*/ 44 w 62"/>
                  <a:gd name="T45" fmla="*/ 18 h 60"/>
                  <a:gd name="T46" fmla="*/ 51 w 62"/>
                  <a:gd name="T47" fmla="*/ 26 h 60"/>
                  <a:gd name="T48" fmla="*/ 57 w 62"/>
                  <a:gd name="T49" fmla="*/ 36 h 60"/>
                  <a:gd name="T50" fmla="*/ 61 w 62"/>
                  <a:gd name="T51" fmla="*/ 48 h 60"/>
                  <a:gd name="T52" fmla="*/ 62 w 62"/>
                  <a:gd name="T53" fmla="*/ 60 h 60"/>
                  <a:gd name="T54" fmla="*/ 62 w 62"/>
                  <a:gd name="T55" fmla="*/ 60 h 60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62" h="60">
                    <a:moveTo>
                      <a:pt x="62" y="60"/>
                    </a:moveTo>
                    <a:lnTo>
                      <a:pt x="62" y="60"/>
                    </a:lnTo>
                    <a:lnTo>
                      <a:pt x="52" y="60"/>
                    </a:lnTo>
                    <a:lnTo>
                      <a:pt x="51" y="49"/>
                    </a:lnTo>
                    <a:lnTo>
                      <a:pt x="48" y="41"/>
                    </a:lnTo>
                    <a:lnTo>
                      <a:pt x="43" y="32"/>
                    </a:lnTo>
                    <a:lnTo>
                      <a:pt x="37" y="25"/>
                    </a:lnTo>
                    <a:lnTo>
                      <a:pt x="30" y="19"/>
                    </a:lnTo>
                    <a:lnTo>
                      <a:pt x="22" y="14"/>
                    </a:lnTo>
                    <a:lnTo>
                      <a:pt x="12" y="11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14" y="1"/>
                    </a:lnTo>
                    <a:lnTo>
                      <a:pt x="26" y="5"/>
                    </a:lnTo>
                    <a:lnTo>
                      <a:pt x="36" y="11"/>
                    </a:lnTo>
                    <a:lnTo>
                      <a:pt x="44" y="18"/>
                    </a:lnTo>
                    <a:lnTo>
                      <a:pt x="51" y="26"/>
                    </a:lnTo>
                    <a:lnTo>
                      <a:pt x="57" y="36"/>
                    </a:lnTo>
                    <a:lnTo>
                      <a:pt x="61" y="48"/>
                    </a:lnTo>
                    <a:lnTo>
                      <a:pt x="62" y="6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31" name="Freeform 207"/>
              <p:cNvSpPr>
                <a:spLocks/>
              </p:cNvSpPr>
              <p:nvPr/>
            </p:nvSpPr>
            <p:spPr bwMode="auto">
              <a:xfrm>
                <a:off x="4904" y="2293"/>
                <a:ext cx="43" cy="43"/>
              </a:xfrm>
              <a:custGeom>
                <a:avLst/>
                <a:gdLst>
                  <a:gd name="T0" fmla="*/ 43 w 43"/>
                  <a:gd name="T1" fmla="*/ 43 h 43"/>
                  <a:gd name="T2" fmla="*/ 43 w 43"/>
                  <a:gd name="T3" fmla="*/ 43 h 43"/>
                  <a:gd name="T4" fmla="*/ 33 w 43"/>
                  <a:gd name="T5" fmla="*/ 43 h 43"/>
                  <a:gd name="T6" fmla="*/ 33 w 43"/>
                  <a:gd name="T7" fmla="*/ 43 h 43"/>
                  <a:gd name="T8" fmla="*/ 31 w 43"/>
                  <a:gd name="T9" fmla="*/ 36 h 43"/>
                  <a:gd name="T10" fmla="*/ 30 w 43"/>
                  <a:gd name="T11" fmla="*/ 30 h 43"/>
                  <a:gd name="T12" fmla="*/ 27 w 43"/>
                  <a:gd name="T13" fmla="*/ 24 h 43"/>
                  <a:gd name="T14" fmla="*/ 23 w 43"/>
                  <a:gd name="T15" fmla="*/ 20 h 43"/>
                  <a:gd name="T16" fmla="*/ 19 w 43"/>
                  <a:gd name="T17" fmla="*/ 16 h 43"/>
                  <a:gd name="T18" fmla="*/ 14 w 43"/>
                  <a:gd name="T19" fmla="*/ 13 h 43"/>
                  <a:gd name="T20" fmla="*/ 7 w 43"/>
                  <a:gd name="T21" fmla="*/ 12 h 43"/>
                  <a:gd name="T22" fmla="*/ 0 w 43"/>
                  <a:gd name="T23" fmla="*/ 10 h 43"/>
                  <a:gd name="T24" fmla="*/ 0 w 43"/>
                  <a:gd name="T25" fmla="*/ 10 h 43"/>
                  <a:gd name="T26" fmla="*/ 2 w 43"/>
                  <a:gd name="T27" fmla="*/ 0 h 43"/>
                  <a:gd name="T28" fmla="*/ 2 w 43"/>
                  <a:gd name="T29" fmla="*/ 0 h 43"/>
                  <a:gd name="T30" fmla="*/ 10 w 43"/>
                  <a:gd name="T31" fmla="*/ 2 h 43"/>
                  <a:gd name="T32" fmla="*/ 19 w 43"/>
                  <a:gd name="T33" fmla="*/ 5 h 43"/>
                  <a:gd name="T34" fmla="*/ 24 w 43"/>
                  <a:gd name="T35" fmla="*/ 9 h 43"/>
                  <a:gd name="T36" fmla="*/ 30 w 43"/>
                  <a:gd name="T37" fmla="*/ 13 h 43"/>
                  <a:gd name="T38" fmla="*/ 30 w 43"/>
                  <a:gd name="T39" fmla="*/ 13 h 43"/>
                  <a:gd name="T40" fmla="*/ 36 w 43"/>
                  <a:gd name="T41" fmla="*/ 19 h 43"/>
                  <a:gd name="T42" fmla="*/ 38 w 43"/>
                  <a:gd name="T43" fmla="*/ 26 h 43"/>
                  <a:gd name="T44" fmla="*/ 41 w 43"/>
                  <a:gd name="T45" fmla="*/ 33 h 43"/>
                  <a:gd name="T46" fmla="*/ 43 w 43"/>
                  <a:gd name="T47" fmla="*/ 43 h 43"/>
                  <a:gd name="T48" fmla="*/ 43 w 43"/>
                  <a:gd name="T49" fmla="*/ 43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3" h="43">
                    <a:moveTo>
                      <a:pt x="43" y="43"/>
                    </a:moveTo>
                    <a:lnTo>
                      <a:pt x="43" y="43"/>
                    </a:lnTo>
                    <a:lnTo>
                      <a:pt x="33" y="43"/>
                    </a:lnTo>
                    <a:lnTo>
                      <a:pt x="31" y="36"/>
                    </a:lnTo>
                    <a:lnTo>
                      <a:pt x="30" y="30"/>
                    </a:lnTo>
                    <a:lnTo>
                      <a:pt x="27" y="24"/>
                    </a:lnTo>
                    <a:lnTo>
                      <a:pt x="23" y="20"/>
                    </a:lnTo>
                    <a:lnTo>
                      <a:pt x="19" y="16"/>
                    </a:lnTo>
                    <a:lnTo>
                      <a:pt x="14" y="13"/>
                    </a:lnTo>
                    <a:lnTo>
                      <a:pt x="7" y="12"/>
                    </a:lnTo>
                    <a:lnTo>
                      <a:pt x="0" y="10"/>
                    </a:lnTo>
                    <a:lnTo>
                      <a:pt x="2" y="0"/>
                    </a:lnTo>
                    <a:lnTo>
                      <a:pt x="10" y="2"/>
                    </a:lnTo>
                    <a:lnTo>
                      <a:pt x="19" y="5"/>
                    </a:lnTo>
                    <a:lnTo>
                      <a:pt x="24" y="9"/>
                    </a:lnTo>
                    <a:lnTo>
                      <a:pt x="30" y="13"/>
                    </a:lnTo>
                    <a:lnTo>
                      <a:pt x="36" y="19"/>
                    </a:lnTo>
                    <a:lnTo>
                      <a:pt x="38" y="26"/>
                    </a:lnTo>
                    <a:lnTo>
                      <a:pt x="41" y="33"/>
                    </a:lnTo>
                    <a:lnTo>
                      <a:pt x="43" y="4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32" name="Freeform 208"/>
              <p:cNvSpPr>
                <a:spLocks/>
              </p:cNvSpPr>
              <p:nvPr/>
            </p:nvSpPr>
            <p:spPr bwMode="auto">
              <a:xfrm>
                <a:off x="4906" y="2316"/>
                <a:ext cx="18" cy="20"/>
              </a:xfrm>
              <a:custGeom>
                <a:avLst/>
                <a:gdLst>
                  <a:gd name="T0" fmla="*/ 8 w 18"/>
                  <a:gd name="T1" fmla="*/ 0 h 20"/>
                  <a:gd name="T2" fmla="*/ 8 w 18"/>
                  <a:gd name="T3" fmla="*/ 0 h 20"/>
                  <a:gd name="T4" fmla="*/ 14 w 18"/>
                  <a:gd name="T5" fmla="*/ 1 h 20"/>
                  <a:gd name="T6" fmla="*/ 17 w 18"/>
                  <a:gd name="T7" fmla="*/ 4 h 20"/>
                  <a:gd name="T8" fmla="*/ 18 w 18"/>
                  <a:gd name="T9" fmla="*/ 8 h 20"/>
                  <a:gd name="T10" fmla="*/ 18 w 18"/>
                  <a:gd name="T11" fmla="*/ 14 h 20"/>
                  <a:gd name="T12" fmla="*/ 18 w 18"/>
                  <a:gd name="T13" fmla="*/ 14 h 20"/>
                  <a:gd name="T14" fmla="*/ 15 w 18"/>
                  <a:gd name="T15" fmla="*/ 15 h 20"/>
                  <a:gd name="T16" fmla="*/ 14 w 18"/>
                  <a:gd name="T17" fmla="*/ 18 h 20"/>
                  <a:gd name="T18" fmla="*/ 8 w 18"/>
                  <a:gd name="T19" fmla="*/ 20 h 20"/>
                  <a:gd name="T20" fmla="*/ 8 w 18"/>
                  <a:gd name="T21" fmla="*/ 20 h 20"/>
                  <a:gd name="T22" fmla="*/ 5 w 18"/>
                  <a:gd name="T23" fmla="*/ 18 h 20"/>
                  <a:gd name="T24" fmla="*/ 3 w 18"/>
                  <a:gd name="T25" fmla="*/ 17 h 20"/>
                  <a:gd name="T26" fmla="*/ 0 w 18"/>
                  <a:gd name="T27" fmla="*/ 14 h 20"/>
                  <a:gd name="T28" fmla="*/ 0 w 18"/>
                  <a:gd name="T29" fmla="*/ 11 h 20"/>
                  <a:gd name="T30" fmla="*/ 0 w 18"/>
                  <a:gd name="T31" fmla="*/ 11 h 20"/>
                  <a:gd name="T32" fmla="*/ 0 w 18"/>
                  <a:gd name="T33" fmla="*/ 7 h 20"/>
                  <a:gd name="T34" fmla="*/ 1 w 18"/>
                  <a:gd name="T35" fmla="*/ 4 h 20"/>
                  <a:gd name="T36" fmla="*/ 4 w 18"/>
                  <a:gd name="T37" fmla="*/ 1 h 20"/>
                  <a:gd name="T38" fmla="*/ 7 w 18"/>
                  <a:gd name="T39" fmla="*/ 0 h 20"/>
                  <a:gd name="T40" fmla="*/ 7 w 18"/>
                  <a:gd name="T41" fmla="*/ 0 h 20"/>
                  <a:gd name="T42" fmla="*/ 8 w 18"/>
                  <a:gd name="T43" fmla="*/ 0 h 20"/>
                  <a:gd name="T44" fmla="*/ 8 w 18"/>
                  <a:gd name="T45" fmla="*/ 0 h 2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8" h="20">
                    <a:moveTo>
                      <a:pt x="8" y="0"/>
                    </a:moveTo>
                    <a:lnTo>
                      <a:pt x="8" y="0"/>
                    </a:lnTo>
                    <a:lnTo>
                      <a:pt x="14" y="1"/>
                    </a:lnTo>
                    <a:lnTo>
                      <a:pt x="17" y="4"/>
                    </a:lnTo>
                    <a:lnTo>
                      <a:pt x="18" y="8"/>
                    </a:lnTo>
                    <a:lnTo>
                      <a:pt x="18" y="14"/>
                    </a:lnTo>
                    <a:lnTo>
                      <a:pt x="15" y="15"/>
                    </a:lnTo>
                    <a:lnTo>
                      <a:pt x="14" y="18"/>
                    </a:lnTo>
                    <a:lnTo>
                      <a:pt x="8" y="20"/>
                    </a:lnTo>
                    <a:lnTo>
                      <a:pt x="5" y="18"/>
                    </a:lnTo>
                    <a:lnTo>
                      <a:pt x="3" y="17"/>
                    </a:lnTo>
                    <a:lnTo>
                      <a:pt x="0" y="14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1" y="4"/>
                    </a:lnTo>
                    <a:lnTo>
                      <a:pt x="4" y="1"/>
                    </a:lnTo>
                    <a:lnTo>
                      <a:pt x="7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33" name="Freeform 209"/>
              <p:cNvSpPr>
                <a:spLocks/>
              </p:cNvSpPr>
              <p:nvPr/>
            </p:nvSpPr>
            <p:spPr bwMode="auto">
              <a:xfrm>
                <a:off x="5201" y="2293"/>
                <a:ext cx="25" cy="43"/>
              </a:xfrm>
              <a:custGeom>
                <a:avLst/>
                <a:gdLst>
                  <a:gd name="T0" fmla="*/ 25 w 25"/>
                  <a:gd name="T1" fmla="*/ 43 h 43"/>
                  <a:gd name="T2" fmla="*/ 0 w 25"/>
                  <a:gd name="T3" fmla="*/ 43 h 43"/>
                  <a:gd name="T4" fmla="*/ 0 w 25"/>
                  <a:gd name="T5" fmla="*/ 40 h 43"/>
                  <a:gd name="T6" fmla="*/ 22 w 25"/>
                  <a:gd name="T7" fmla="*/ 40 h 43"/>
                  <a:gd name="T8" fmla="*/ 22 w 25"/>
                  <a:gd name="T9" fmla="*/ 3 h 43"/>
                  <a:gd name="T10" fmla="*/ 22 w 25"/>
                  <a:gd name="T11" fmla="*/ 0 h 43"/>
                  <a:gd name="T12" fmla="*/ 25 w 25"/>
                  <a:gd name="T13" fmla="*/ 0 h 43"/>
                  <a:gd name="T14" fmla="*/ 25 w 25"/>
                  <a:gd name="T15" fmla="*/ 43 h 4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5" h="43">
                    <a:moveTo>
                      <a:pt x="25" y="43"/>
                    </a:moveTo>
                    <a:lnTo>
                      <a:pt x="0" y="43"/>
                    </a:lnTo>
                    <a:lnTo>
                      <a:pt x="0" y="40"/>
                    </a:lnTo>
                    <a:lnTo>
                      <a:pt x="22" y="40"/>
                    </a:lnTo>
                    <a:lnTo>
                      <a:pt x="22" y="3"/>
                    </a:lnTo>
                    <a:lnTo>
                      <a:pt x="22" y="0"/>
                    </a:lnTo>
                    <a:lnTo>
                      <a:pt x="25" y="0"/>
                    </a:lnTo>
                    <a:lnTo>
                      <a:pt x="25" y="4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34" name="Freeform 210"/>
              <p:cNvSpPr>
                <a:spLocks/>
              </p:cNvSpPr>
              <p:nvPr/>
            </p:nvSpPr>
            <p:spPr bwMode="auto">
              <a:xfrm>
                <a:off x="5201" y="2299"/>
                <a:ext cx="20" cy="31"/>
              </a:xfrm>
              <a:custGeom>
                <a:avLst/>
                <a:gdLst>
                  <a:gd name="T0" fmla="*/ 20 w 20"/>
                  <a:gd name="T1" fmla="*/ 31 h 31"/>
                  <a:gd name="T2" fmla="*/ 0 w 20"/>
                  <a:gd name="T3" fmla="*/ 31 h 31"/>
                  <a:gd name="T4" fmla="*/ 0 w 20"/>
                  <a:gd name="T5" fmla="*/ 28 h 31"/>
                  <a:gd name="T6" fmla="*/ 7 w 20"/>
                  <a:gd name="T7" fmla="*/ 28 h 31"/>
                  <a:gd name="T8" fmla="*/ 7 w 20"/>
                  <a:gd name="T9" fmla="*/ 0 h 31"/>
                  <a:gd name="T10" fmla="*/ 20 w 20"/>
                  <a:gd name="T11" fmla="*/ 0 h 31"/>
                  <a:gd name="T12" fmla="*/ 20 w 20"/>
                  <a:gd name="T13" fmla="*/ 31 h 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0" h="31">
                    <a:moveTo>
                      <a:pt x="20" y="31"/>
                    </a:moveTo>
                    <a:lnTo>
                      <a:pt x="0" y="31"/>
                    </a:lnTo>
                    <a:lnTo>
                      <a:pt x="0" y="28"/>
                    </a:lnTo>
                    <a:lnTo>
                      <a:pt x="7" y="28"/>
                    </a:lnTo>
                    <a:lnTo>
                      <a:pt x="7" y="0"/>
                    </a:lnTo>
                    <a:lnTo>
                      <a:pt x="20" y="0"/>
                    </a:lnTo>
                    <a:lnTo>
                      <a:pt x="20" y="3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35" name="Freeform 211"/>
              <p:cNvSpPr>
                <a:spLocks/>
              </p:cNvSpPr>
              <p:nvPr/>
            </p:nvSpPr>
            <p:spPr bwMode="auto">
              <a:xfrm>
                <a:off x="5201" y="2288"/>
                <a:ext cx="22" cy="8"/>
              </a:xfrm>
              <a:custGeom>
                <a:avLst/>
                <a:gdLst>
                  <a:gd name="T0" fmla="*/ 7 w 22"/>
                  <a:gd name="T1" fmla="*/ 8 h 8"/>
                  <a:gd name="T2" fmla="*/ 7 w 22"/>
                  <a:gd name="T3" fmla="*/ 8 h 8"/>
                  <a:gd name="T4" fmla="*/ 4 w 22"/>
                  <a:gd name="T5" fmla="*/ 5 h 8"/>
                  <a:gd name="T6" fmla="*/ 0 w 22"/>
                  <a:gd name="T7" fmla="*/ 4 h 8"/>
                  <a:gd name="T8" fmla="*/ 0 w 22"/>
                  <a:gd name="T9" fmla="*/ 0 h 8"/>
                  <a:gd name="T10" fmla="*/ 0 w 22"/>
                  <a:gd name="T11" fmla="*/ 0 h 8"/>
                  <a:gd name="T12" fmla="*/ 4 w 22"/>
                  <a:gd name="T13" fmla="*/ 3 h 8"/>
                  <a:gd name="T14" fmla="*/ 8 w 22"/>
                  <a:gd name="T15" fmla="*/ 5 h 8"/>
                  <a:gd name="T16" fmla="*/ 22 w 22"/>
                  <a:gd name="T17" fmla="*/ 5 h 8"/>
                  <a:gd name="T18" fmla="*/ 22 w 22"/>
                  <a:gd name="T19" fmla="*/ 8 h 8"/>
                  <a:gd name="T20" fmla="*/ 7 w 22"/>
                  <a:gd name="T21" fmla="*/ 8 h 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2" h="8">
                    <a:moveTo>
                      <a:pt x="7" y="8"/>
                    </a:moveTo>
                    <a:lnTo>
                      <a:pt x="7" y="8"/>
                    </a:lnTo>
                    <a:lnTo>
                      <a:pt x="4" y="5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4" y="3"/>
                    </a:lnTo>
                    <a:lnTo>
                      <a:pt x="8" y="5"/>
                    </a:lnTo>
                    <a:lnTo>
                      <a:pt x="22" y="5"/>
                    </a:lnTo>
                    <a:lnTo>
                      <a:pt x="22" y="8"/>
                    </a:lnTo>
                    <a:lnTo>
                      <a:pt x="7" y="8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36" name="Rectangle 212"/>
              <p:cNvSpPr>
                <a:spLocks noChangeArrowheads="1"/>
              </p:cNvSpPr>
              <p:nvPr/>
            </p:nvSpPr>
            <p:spPr bwMode="auto">
              <a:xfrm>
                <a:off x="5206" y="2298"/>
                <a:ext cx="2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37" name="Freeform 213"/>
              <p:cNvSpPr>
                <a:spLocks/>
              </p:cNvSpPr>
              <p:nvPr/>
            </p:nvSpPr>
            <p:spPr bwMode="auto">
              <a:xfrm>
                <a:off x="5201" y="2292"/>
                <a:ext cx="22" cy="41"/>
              </a:xfrm>
              <a:custGeom>
                <a:avLst/>
                <a:gdLst>
                  <a:gd name="T0" fmla="*/ 22 w 22"/>
                  <a:gd name="T1" fmla="*/ 41 h 41"/>
                  <a:gd name="T2" fmla="*/ 0 w 22"/>
                  <a:gd name="T3" fmla="*/ 41 h 41"/>
                  <a:gd name="T4" fmla="*/ 0 w 22"/>
                  <a:gd name="T5" fmla="*/ 38 h 41"/>
                  <a:gd name="T6" fmla="*/ 20 w 22"/>
                  <a:gd name="T7" fmla="*/ 38 h 41"/>
                  <a:gd name="T8" fmla="*/ 20 w 22"/>
                  <a:gd name="T9" fmla="*/ 7 h 41"/>
                  <a:gd name="T10" fmla="*/ 7 w 22"/>
                  <a:gd name="T11" fmla="*/ 7 h 41"/>
                  <a:gd name="T12" fmla="*/ 7 w 22"/>
                  <a:gd name="T13" fmla="*/ 6 h 41"/>
                  <a:gd name="T14" fmla="*/ 5 w 22"/>
                  <a:gd name="T15" fmla="*/ 6 h 41"/>
                  <a:gd name="T16" fmla="*/ 5 w 22"/>
                  <a:gd name="T17" fmla="*/ 6 h 41"/>
                  <a:gd name="T18" fmla="*/ 5 w 22"/>
                  <a:gd name="T19" fmla="*/ 6 h 41"/>
                  <a:gd name="T20" fmla="*/ 0 w 22"/>
                  <a:gd name="T21" fmla="*/ 3 h 41"/>
                  <a:gd name="T22" fmla="*/ 0 w 22"/>
                  <a:gd name="T23" fmla="*/ 0 h 41"/>
                  <a:gd name="T24" fmla="*/ 0 w 22"/>
                  <a:gd name="T25" fmla="*/ 0 h 41"/>
                  <a:gd name="T26" fmla="*/ 4 w 22"/>
                  <a:gd name="T27" fmla="*/ 1 h 41"/>
                  <a:gd name="T28" fmla="*/ 7 w 22"/>
                  <a:gd name="T29" fmla="*/ 4 h 41"/>
                  <a:gd name="T30" fmla="*/ 22 w 22"/>
                  <a:gd name="T31" fmla="*/ 4 h 41"/>
                  <a:gd name="T32" fmla="*/ 22 w 22"/>
                  <a:gd name="T33" fmla="*/ 41 h 4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2" h="41">
                    <a:moveTo>
                      <a:pt x="22" y="41"/>
                    </a:moveTo>
                    <a:lnTo>
                      <a:pt x="0" y="41"/>
                    </a:lnTo>
                    <a:lnTo>
                      <a:pt x="0" y="38"/>
                    </a:lnTo>
                    <a:lnTo>
                      <a:pt x="20" y="38"/>
                    </a:lnTo>
                    <a:lnTo>
                      <a:pt x="20" y="7"/>
                    </a:lnTo>
                    <a:lnTo>
                      <a:pt x="7" y="7"/>
                    </a:lnTo>
                    <a:lnTo>
                      <a:pt x="7" y="6"/>
                    </a:lnTo>
                    <a:lnTo>
                      <a:pt x="5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4" y="1"/>
                    </a:lnTo>
                    <a:lnTo>
                      <a:pt x="7" y="4"/>
                    </a:lnTo>
                    <a:lnTo>
                      <a:pt x="22" y="4"/>
                    </a:lnTo>
                    <a:lnTo>
                      <a:pt x="22" y="4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38" name="Rectangle 214"/>
              <p:cNvSpPr>
                <a:spLocks noChangeArrowheads="1"/>
              </p:cNvSpPr>
              <p:nvPr/>
            </p:nvSpPr>
            <p:spPr bwMode="auto">
              <a:xfrm>
                <a:off x="5198" y="2333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39" name="Rectangle 215"/>
              <p:cNvSpPr>
                <a:spLocks noChangeArrowheads="1"/>
              </p:cNvSpPr>
              <p:nvPr/>
            </p:nvSpPr>
            <p:spPr bwMode="auto">
              <a:xfrm>
                <a:off x="5198" y="2330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40" name="Rectangle 216"/>
              <p:cNvSpPr>
                <a:spLocks noChangeArrowheads="1"/>
              </p:cNvSpPr>
              <p:nvPr/>
            </p:nvSpPr>
            <p:spPr bwMode="auto">
              <a:xfrm>
                <a:off x="5198" y="2327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41" name="Freeform 217"/>
              <p:cNvSpPr>
                <a:spLocks/>
              </p:cNvSpPr>
              <p:nvPr/>
            </p:nvSpPr>
            <p:spPr bwMode="auto">
              <a:xfrm>
                <a:off x="5198" y="2305"/>
                <a:ext cx="3" cy="22"/>
              </a:xfrm>
              <a:custGeom>
                <a:avLst/>
                <a:gdLst>
                  <a:gd name="T0" fmla="*/ 0 w 3"/>
                  <a:gd name="T1" fmla="*/ 22 h 22"/>
                  <a:gd name="T2" fmla="*/ 0 w 3"/>
                  <a:gd name="T3" fmla="*/ 11 h 22"/>
                  <a:gd name="T4" fmla="*/ 3 w 3"/>
                  <a:gd name="T5" fmla="*/ 11 h 22"/>
                  <a:gd name="T6" fmla="*/ 3 w 3"/>
                  <a:gd name="T7" fmla="*/ 8 h 22"/>
                  <a:gd name="T8" fmla="*/ 3 w 3"/>
                  <a:gd name="T9" fmla="*/ 0 h 22"/>
                  <a:gd name="T10" fmla="*/ 3 w 3"/>
                  <a:gd name="T11" fmla="*/ 0 h 22"/>
                  <a:gd name="T12" fmla="*/ 3 w 3"/>
                  <a:gd name="T13" fmla="*/ 22 h 22"/>
                  <a:gd name="T14" fmla="*/ 0 w 3"/>
                  <a:gd name="T15" fmla="*/ 22 h 2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22">
                    <a:moveTo>
                      <a:pt x="0" y="22"/>
                    </a:moveTo>
                    <a:lnTo>
                      <a:pt x="0" y="11"/>
                    </a:lnTo>
                    <a:lnTo>
                      <a:pt x="3" y="11"/>
                    </a:lnTo>
                    <a:lnTo>
                      <a:pt x="3" y="8"/>
                    </a:lnTo>
                    <a:lnTo>
                      <a:pt x="3" y="0"/>
                    </a:lnTo>
                    <a:lnTo>
                      <a:pt x="3" y="22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42" name="Freeform 218"/>
              <p:cNvSpPr>
                <a:spLocks/>
              </p:cNvSpPr>
              <p:nvPr/>
            </p:nvSpPr>
            <p:spPr bwMode="auto">
              <a:xfrm>
                <a:off x="5201" y="2298"/>
                <a:ext cx="7" cy="29"/>
              </a:xfrm>
              <a:custGeom>
                <a:avLst/>
                <a:gdLst>
                  <a:gd name="T0" fmla="*/ 0 w 7"/>
                  <a:gd name="T1" fmla="*/ 0 h 29"/>
                  <a:gd name="T2" fmla="*/ 5 w 7"/>
                  <a:gd name="T3" fmla="*/ 0 h 29"/>
                  <a:gd name="T4" fmla="*/ 5 w 7"/>
                  <a:gd name="T5" fmla="*/ 1 h 29"/>
                  <a:gd name="T6" fmla="*/ 7 w 7"/>
                  <a:gd name="T7" fmla="*/ 1 h 29"/>
                  <a:gd name="T8" fmla="*/ 7 w 7"/>
                  <a:gd name="T9" fmla="*/ 29 h 29"/>
                  <a:gd name="T10" fmla="*/ 0 w 7"/>
                  <a:gd name="T11" fmla="*/ 29 h 29"/>
                  <a:gd name="T12" fmla="*/ 0 w 7"/>
                  <a:gd name="T13" fmla="*/ 7 h 29"/>
                  <a:gd name="T14" fmla="*/ 0 w 7"/>
                  <a:gd name="T15" fmla="*/ 7 h 29"/>
                  <a:gd name="T16" fmla="*/ 0 w 7"/>
                  <a:gd name="T17" fmla="*/ 0 h 2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" h="29">
                    <a:moveTo>
                      <a:pt x="0" y="0"/>
                    </a:moveTo>
                    <a:lnTo>
                      <a:pt x="5" y="0"/>
                    </a:lnTo>
                    <a:lnTo>
                      <a:pt x="5" y="1"/>
                    </a:lnTo>
                    <a:lnTo>
                      <a:pt x="7" y="1"/>
                    </a:lnTo>
                    <a:lnTo>
                      <a:pt x="7" y="29"/>
                    </a:lnTo>
                    <a:lnTo>
                      <a:pt x="0" y="29"/>
                    </a:lnTo>
                    <a:lnTo>
                      <a:pt x="0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43" name="Freeform 219"/>
              <p:cNvSpPr>
                <a:spLocks/>
              </p:cNvSpPr>
              <p:nvPr/>
            </p:nvSpPr>
            <p:spPr bwMode="auto">
              <a:xfrm>
                <a:off x="5201" y="2295"/>
                <a:ext cx="5" cy="3"/>
              </a:xfrm>
              <a:custGeom>
                <a:avLst/>
                <a:gdLst>
                  <a:gd name="T0" fmla="*/ 5 w 5"/>
                  <a:gd name="T1" fmla="*/ 3 h 3"/>
                  <a:gd name="T2" fmla="*/ 0 w 5"/>
                  <a:gd name="T3" fmla="*/ 3 h 3"/>
                  <a:gd name="T4" fmla="*/ 0 w 5"/>
                  <a:gd name="T5" fmla="*/ 0 h 3"/>
                  <a:gd name="T6" fmla="*/ 0 w 5"/>
                  <a:gd name="T7" fmla="*/ 0 h 3"/>
                  <a:gd name="T8" fmla="*/ 5 w 5"/>
                  <a:gd name="T9" fmla="*/ 3 h 3"/>
                  <a:gd name="T10" fmla="*/ 5 w 5"/>
                  <a:gd name="T11" fmla="*/ 3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" h="3">
                    <a:moveTo>
                      <a:pt x="5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5" y="3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44" name="Freeform 220"/>
              <p:cNvSpPr>
                <a:spLocks/>
              </p:cNvSpPr>
              <p:nvPr/>
            </p:nvSpPr>
            <p:spPr bwMode="auto">
              <a:xfrm>
                <a:off x="5198" y="2293"/>
                <a:ext cx="3" cy="5"/>
              </a:xfrm>
              <a:custGeom>
                <a:avLst/>
                <a:gdLst>
                  <a:gd name="T0" fmla="*/ 3 w 3"/>
                  <a:gd name="T1" fmla="*/ 2 h 5"/>
                  <a:gd name="T2" fmla="*/ 3 w 3"/>
                  <a:gd name="T3" fmla="*/ 5 h 5"/>
                  <a:gd name="T4" fmla="*/ 0 w 3"/>
                  <a:gd name="T5" fmla="*/ 5 h 5"/>
                  <a:gd name="T6" fmla="*/ 0 w 3"/>
                  <a:gd name="T7" fmla="*/ 0 h 5"/>
                  <a:gd name="T8" fmla="*/ 0 w 3"/>
                  <a:gd name="T9" fmla="*/ 0 h 5"/>
                  <a:gd name="T10" fmla="*/ 3 w 3"/>
                  <a:gd name="T11" fmla="*/ 2 h 5"/>
                  <a:gd name="T12" fmla="*/ 3 w 3"/>
                  <a:gd name="T13" fmla="*/ 2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5">
                    <a:moveTo>
                      <a:pt x="3" y="2"/>
                    </a:moveTo>
                    <a:lnTo>
                      <a:pt x="3" y="5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45" name="Freeform 221"/>
              <p:cNvSpPr>
                <a:spLocks/>
              </p:cNvSpPr>
              <p:nvPr/>
            </p:nvSpPr>
            <p:spPr bwMode="auto">
              <a:xfrm>
                <a:off x="5198" y="2291"/>
                <a:ext cx="3" cy="4"/>
              </a:xfrm>
              <a:custGeom>
                <a:avLst/>
                <a:gdLst>
                  <a:gd name="T0" fmla="*/ 0 w 3"/>
                  <a:gd name="T1" fmla="*/ 2 h 4"/>
                  <a:gd name="T2" fmla="*/ 0 w 3"/>
                  <a:gd name="T3" fmla="*/ 0 h 4"/>
                  <a:gd name="T4" fmla="*/ 0 w 3"/>
                  <a:gd name="T5" fmla="*/ 0 h 4"/>
                  <a:gd name="T6" fmla="*/ 3 w 3"/>
                  <a:gd name="T7" fmla="*/ 1 h 4"/>
                  <a:gd name="T8" fmla="*/ 3 w 3"/>
                  <a:gd name="T9" fmla="*/ 4 h 4"/>
                  <a:gd name="T10" fmla="*/ 3 w 3"/>
                  <a:gd name="T11" fmla="*/ 4 h 4"/>
                  <a:gd name="T12" fmla="*/ 0 w 3"/>
                  <a:gd name="T13" fmla="*/ 2 h 4"/>
                  <a:gd name="T14" fmla="*/ 0 w 3"/>
                  <a:gd name="T15" fmla="*/ 2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4">
                    <a:moveTo>
                      <a:pt x="0" y="2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3" y="4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46" name="Freeform 222"/>
              <p:cNvSpPr>
                <a:spLocks/>
              </p:cNvSpPr>
              <p:nvPr/>
            </p:nvSpPr>
            <p:spPr bwMode="auto">
              <a:xfrm>
                <a:off x="5198" y="2288"/>
                <a:ext cx="3" cy="4"/>
              </a:xfrm>
              <a:custGeom>
                <a:avLst/>
                <a:gdLst>
                  <a:gd name="T0" fmla="*/ 3 w 3"/>
                  <a:gd name="T1" fmla="*/ 0 h 4"/>
                  <a:gd name="T2" fmla="*/ 3 w 3"/>
                  <a:gd name="T3" fmla="*/ 4 h 4"/>
                  <a:gd name="T4" fmla="*/ 3 w 3"/>
                  <a:gd name="T5" fmla="*/ 4 h 4"/>
                  <a:gd name="T6" fmla="*/ 0 w 3"/>
                  <a:gd name="T7" fmla="*/ 3 h 4"/>
                  <a:gd name="T8" fmla="*/ 0 w 3"/>
                  <a:gd name="T9" fmla="*/ 0 h 4"/>
                  <a:gd name="T10" fmla="*/ 0 w 3"/>
                  <a:gd name="T11" fmla="*/ 0 h 4"/>
                  <a:gd name="T12" fmla="*/ 3 w 3"/>
                  <a:gd name="T13" fmla="*/ 0 h 4"/>
                  <a:gd name="T14" fmla="*/ 3 w 3"/>
                  <a:gd name="T15" fmla="*/ 0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4">
                    <a:moveTo>
                      <a:pt x="3" y="0"/>
                    </a:moveTo>
                    <a:lnTo>
                      <a:pt x="3" y="4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47" name="Rectangle 223"/>
              <p:cNvSpPr>
                <a:spLocks noChangeArrowheads="1"/>
              </p:cNvSpPr>
              <p:nvPr/>
            </p:nvSpPr>
            <p:spPr bwMode="auto">
              <a:xfrm>
                <a:off x="5195" y="2333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48" name="Rectangle 224"/>
              <p:cNvSpPr>
                <a:spLocks noChangeArrowheads="1"/>
              </p:cNvSpPr>
              <p:nvPr/>
            </p:nvSpPr>
            <p:spPr bwMode="auto">
              <a:xfrm>
                <a:off x="5195" y="2330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49" name="Rectangle 225"/>
              <p:cNvSpPr>
                <a:spLocks noChangeArrowheads="1"/>
              </p:cNvSpPr>
              <p:nvPr/>
            </p:nvSpPr>
            <p:spPr bwMode="auto">
              <a:xfrm>
                <a:off x="5195" y="2327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50" name="Freeform 226"/>
              <p:cNvSpPr>
                <a:spLocks/>
              </p:cNvSpPr>
              <p:nvPr/>
            </p:nvSpPr>
            <p:spPr bwMode="auto">
              <a:xfrm>
                <a:off x="5195" y="2307"/>
                <a:ext cx="3" cy="9"/>
              </a:xfrm>
              <a:custGeom>
                <a:avLst/>
                <a:gdLst>
                  <a:gd name="T0" fmla="*/ 3 w 3"/>
                  <a:gd name="T1" fmla="*/ 9 h 9"/>
                  <a:gd name="T2" fmla="*/ 0 w 3"/>
                  <a:gd name="T3" fmla="*/ 9 h 9"/>
                  <a:gd name="T4" fmla="*/ 0 w 3"/>
                  <a:gd name="T5" fmla="*/ 6 h 9"/>
                  <a:gd name="T6" fmla="*/ 3 w 3"/>
                  <a:gd name="T7" fmla="*/ 6 h 9"/>
                  <a:gd name="T8" fmla="*/ 3 w 3"/>
                  <a:gd name="T9" fmla="*/ 3 h 9"/>
                  <a:gd name="T10" fmla="*/ 3 w 3"/>
                  <a:gd name="T11" fmla="*/ 0 h 9"/>
                  <a:gd name="T12" fmla="*/ 3 w 3"/>
                  <a:gd name="T13" fmla="*/ 0 h 9"/>
                  <a:gd name="T14" fmla="*/ 3 w 3"/>
                  <a:gd name="T15" fmla="*/ 9 h 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9">
                    <a:moveTo>
                      <a:pt x="3" y="9"/>
                    </a:moveTo>
                    <a:lnTo>
                      <a:pt x="0" y="9"/>
                    </a:lnTo>
                    <a:lnTo>
                      <a:pt x="0" y="6"/>
                    </a:lnTo>
                    <a:lnTo>
                      <a:pt x="3" y="6"/>
                    </a:lnTo>
                    <a:lnTo>
                      <a:pt x="3" y="3"/>
                    </a:lnTo>
                    <a:lnTo>
                      <a:pt x="3" y="0"/>
                    </a:lnTo>
                    <a:lnTo>
                      <a:pt x="3" y="9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51" name="Freeform 227"/>
              <p:cNvSpPr>
                <a:spLocks/>
              </p:cNvSpPr>
              <p:nvPr/>
            </p:nvSpPr>
            <p:spPr bwMode="auto">
              <a:xfrm>
                <a:off x="5198" y="2305"/>
                <a:ext cx="3" cy="11"/>
              </a:xfrm>
              <a:custGeom>
                <a:avLst/>
                <a:gdLst>
                  <a:gd name="T0" fmla="*/ 0 w 3"/>
                  <a:gd name="T1" fmla="*/ 0 h 11"/>
                  <a:gd name="T2" fmla="*/ 3 w 3"/>
                  <a:gd name="T3" fmla="*/ 0 h 11"/>
                  <a:gd name="T4" fmla="*/ 3 w 3"/>
                  <a:gd name="T5" fmla="*/ 8 h 11"/>
                  <a:gd name="T6" fmla="*/ 3 w 3"/>
                  <a:gd name="T7" fmla="*/ 11 h 11"/>
                  <a:gd name="T8" fmla="*/ 0 w 3"/>
                  <a:gd name="T9" fmla="*/ 11 h 11"/>
                  <a:gd name="T10" fmla="*/ 0 w 3"/>
                  <a:gd name="T11" fmla="*/ 2 h 11"/>
                  <a:gd name="T12" fmla="*/ 0 w 3"/>
                  <a:gd name="T13" fmla="*/ 2 h 11"/>
                  <a:gd name="T14" fmla="*/ 0 w 3"/>
                  <a:gd name="T15" fmla="*/ 0 h 1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11">
                    <a:moveTo>
                      <a:pt x="0" y="0"/>
                    </a:moveTo>
                    <a:lnTo>
                      <a:pt x="3" y="0"/>
                    </a:lnTo>
                    <a:lnTo>
                      <a:pt x="3" y="8"/>
                    </a:lnTo>
                    <a:lnTo>
                      <a:pt x="3" y="11"/>
                    </a:lnTo>
                    <a:lnTo>
                      <a:pt x="0" y="11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52" name="Rectangle 228"/>
              <p:cNvSpPr>
                <a:spLocks noChangeArrowheads="1"/>
              </p:cNvSpPr>
              <p:nvPr/>
            </p:nvSpPr>
            <p:spPr bwMode="auto">
              <a:xfrm>
                <a:off x="5198" y="2298"/>
                <a:ext cx="3" cy="7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53" name="Rectangle 229"/>
              <p:cNvSpPr>
                <a:spLocks noChangeArrowheads="1"/>
              </p:cNvSpPr>
              <p:nvPr/>
            </p:nvSpPr>
            <p:spPr bwMode="auto">
              <a:xfrm>
                <a:off x="5195" y="2305"/>
                <a:ext cx="3" cy="2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54" name="Rectangle 230"/>
              <p:cNvSpPr>
                <a:spLocks noChangeArrowheads="1"/>
              </p:cNvSpPr>
              <p:nvPr/>
            </p:nvSpPr>
            <p:spPr bwMode="auto">
              <a:xfrm>
                <a:off x="5195" y="2298"/>
                <a:ext cx="3" cy="7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55" name="Freeform 231"/>
              <p:cNvSpPr>
                <a:spLocks/>
              </p:cNvSpPr>
              <p:nvPr/>
            </p:nvSpPr>
            <p:spPr bwMode="auto">
              <a:xfrm>
                <a:off x="5195" y="2291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0 h 2"/>
                  <a:gd name="T4" fmla="*/ 0 w 3"/>
                  <a:gd name="T5" fmla="*/ 0 h 2"/>
                  <a:gd name="T6" fmla="*/ 3 w 3"/>
                  <a:gd name="T7" fmla="*/ 0 h 2"/>
                  <a:gd name="T8" fmla="*/ 3 w 3"/>
                  <a:gd name="T9" fmla="*/ 2 h 2"/>
                  <a:gd name="T10" fmla="*/ 3 w 3"/>
                  <a:gd name="T11" fmla="*/ 2 h 2"/>
                  <a:gd name="T12" fmla="*/ 0 w 3"/>
                  <a:gd name="T13" fmla="*/ 2 h 2"/>
                  <a:gd name="T14" fmla="*/ 0 w 3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2">
                    <a:moveTo>
                      <a:pt x="0" y="2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56" name="Freeform 232"/>
              <p:cNvSpPr>
                <a:spLocks/>
              </p:cNvSpPr>
              <p:nvPr/>
            </p:nvSpPr>
            <p:spPr bwMode="auto">
              <a:xfrm>
                <a:off x="5195" y="2288"/>
                <a:ext cx="3" cy="3"/>
              </a:xfrm>
              <a:custGeom>
                <a:avLst/>
                <a:gdLst>
                  <a:gd name="T0" fmla="*/ 3 w 3"/>
                  <a:gd name="T1" fmla="*/ 0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3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0 h 3"/>
                  <a:gd name="T14" fmla="*/ 3 w 3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3" y="0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57" name="Freeform 233"/>
              <p:cNvSpPr>
                <a:spLocks/>
              </p:cNvSpPr>
              <p:nvPr/>
            </p:nvSpPr>
            <p:spPr bwMode="auto">
              <a:xfrm>
                <a:off x="5195" y="2293"/>
                <a:ext cx="3" cy="5"/>
              </a:xfrm>
              <a:custGeom>
                <a:avLst/>
                <a:gdLst>
                  <a:gd name="T0" fmla="*/ 0 w 3"/>
                  <a:gd name="T1" fmla="*/ 0 h 5"/>
                  <a:gd name="T2" fmla="*/ 0 w 3"/>
                  <a:gd name="T3" fmla="*/ 0 h 5"/>
                  <a:gd name="T4" fmla="*/ 3 w 3"/>
                  <a:gd name="T5" fmla="*/ 0 h 5"/>
                  <a:gd name="T6" fmla="*/ 3 w 3"/>
                  <a:gd name="T7" fmla="*/ 5 h 5"/>
                  <a:gd name="T8" fmla="*/ 0 w 3"/>
                  <a:gd name="T9" fmla="*/ 5 h 5"/>
                  <a:gd name="T10" fmla="*/ 0 w 3"/>
                  <a:gd name="T11" fmla="*/ 0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5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5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58" name="Rectangle 234"/>
              <p:cNvSpPr>
                <a:spLocks noChangeArrowheads="1"/>
              </p:cNvSpPr>
              <p:nvPr/>
            </p:nvSpPr>
            <p:spPr bwMode="auto">
              <a:xfrm>
                <a:off x="5195" y="2316"/>
                <a:ext cx="3" cy="11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59" name="Rectangle 235"/>
              <p:cNvSpPr>
                <a:spLocks noChangeArrowheads="1"/>
              </p:cNvSpPr>
              <p:nvPr/>
            </p:nvSpPr>
            <p:spPr bwMode="auto">
              <a:xfrm>
                <a:off x="5187" y="2333"/>
                <a:ext cx="8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60" name="Rectangle 236"/>
              <p:cNvSpPr>
                <a:spLocks noChangeArrowheads="1"/>
              </p:cNvSpPr>
              <p:nvPr/>
            </p:nvSpPr>
            <p:spPr bwMode="auto">
              <a:xfrm>
                <a:off x="5187" y="2330"/>
                <a:ext cx="8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61" name="Rectangle 237"/>
              <p:cNvSpPr>
                <a:spLocks noChangeArrowheads="1"/>
              </p:cNvSpPr>
              <p:nvPr/>
            </p:nvSpPr>
            <p:spPr bwMode="auto">
              <a:xfrm>
                <a:off x="5187" y="2327"/>
                <a:ext cx="8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62" name="Freeform 238"/>
              <p:cNvSpPr>
                <a:spLocks/>
              </p:cNvSpPr>
              <p:nvPr/>
            </p:nvSpPr>
            <p:spPr bwMode="auto">
              <a:xfrm>
                <a:off x="5157" y="2310"/>
                <a:ext cx="38" cy="3"/>
              </a:xfrm>
              <a:custGeom>
                <a:avLst/>
                <a:gdLst>
                  <a:gd name="T0" fmla="*/ 38 w 38"/>
                  <a:gd name="T1" fmla="*/ 0 h 3"/>
                  <a:gd name="T2" fmla="*/ 38 w 38"/>
                  <a:gd name="T3" fmla="*/ 0 h 3"/>
                  <a:gd name="T4" fmla="*/ 38 w 38"/>
                  <a:gd name="T5" fmla="*/ 0 h 3"/>
                  <a:gd name="T6" fmla="*/ 38 w 38"/>
                  <a:gd name="T7" fmla="*/ 3 h 3"/>
                  <a:gd name="T8" fmla="*/ 0 w 38"/>
                  <a:gd name="T9" fmla="*/ 3 h 3"/>
                  <a:gd name="T10" fmla="*/ 0 w 38"/>
                  <a:gd name="T11" fmla="*/ 0 h 3"/>
                  <a:gd name="T12" fmla="*/ 38 w 38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8" h="3">
                    <a:moveTo>
                      <a:pt x="38" y="0"/>
                    </a:moveTo>
                    <a:lnTo>
                      <a:pt x="38" y="0"/>
                    </a:lnTo>
                    <a:lnTo>
                      <a:pt x="38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63" name="Freeform 239"/>
              <p:cNvSpPr>
                <a:spLocks/>
              </p:cNvSpPr>
              <p:nvPr/>
            </p:nvSpPr>
            <p:spPr bwMode="auto">
              <a:xfrm>
                <a:off x="5195" y="2307"/>
                <a:ext cx="3" cy="6"/>
              </a:xfrm>
              <a:custGeom>
                <a:avLst/>
                <a:gdLst>
                  <a:gd name="T0" fmla="*/ 3 w 3"/>
                  <a:gd name="T1" fmla="*/ 3 h 6"/>
                  <a:gd name="T2" fmla="*/ 3 w 3"/>
                  <a:gd name="T3" fmla="*/ 6 h 6"/>
                  <a:gd name="T4" fmla="*/ 0 w 3"/>
                  <a:gd name="T5" fmla="*/ 6 h 6"/>
                  <a:gd name="T6" fmla="*/ 0 w 3"/>
                  <a:gd name="T7" fmla="*/ 3 h 6"/>
                  <a:gd name="T8" fmla="*/ 0 w 3"/>
                  <a:gd name="T9" fmla="*/ 3 h 6"/>
                  <a:gd name="T10" fmla="*/ 0 w 3"/>
                  <a:gd name="T11" fmla="*/ 0 h 6"/>
                  <a:gd name="T12" fmla="*/ 3 w 3"/>
                  <a:gd name="T13" fmla="*/ 0 h 6"/>
                  <a:gd name="T14" fmla="*/ 3 w 3"/>
                  <a:gd name="T15" fmla="*/ 3 h 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6">
                    <a:moveTo>
                      <a:pt x="3" y="3"/>
                    </a:moveTo>
                    <a:lnTo>
                      <a:pt x="3" y="6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64" name="Rectangle 240"/>
              <p:cNvSpPr>
                <a:spLocks noChangeArrowheads="1"/>
              </p:cNvSpPr>
              <p:nvPr/>
            </p:nvSpPr>
            <p:spPr bwMode="auto">
              <a:xfrm>
                <a:off x="5157" y="2310"/>
                <a:ext cx="38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65" name="Rectangle 241"/>
              <p:cNvSpPr>
                <a:spLocks noChangeArrowheads="1"/>
              </p:cNvSpPr>
              <p:nvPr/>
            </p:nvSpPr>
            <p:spPr bwMode="auto">
              <a:xfrm>
                <a:off x="5157" y="2305"/>
                <a:ext cx="38" cy="2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66" name="Rectangle 242"/>
              <p:cNvSpPr>
                <a:spLocks noChangeArrowheads="1"/>
              </p:cNvSpPr>
              <p:nvPr/>
            </p:nvSpPr>
            <p:spPr bwMode="auto">
              <a:xfrm>
                <a:off x="5157" y="2298"/>
                <a:ext cx="38" cy="7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67" name="Freeform 243"/>
              <p:cNvSpPr>
                <a:spLocks/>
              </p:cNvSpPr>
              <p:nvPr/>
            </p:nvSpPr>
            <p:spPr bwMode="auto">
              <a:xfrm>
                <a:off x="5157" y="2267"/>
                <a:ext cx="38" cy="21"/>
              </a:xfrm>
              <a:custGeom>
                <a:avLst/>
                <a:gdLst>
                  <a:gd name="T0" fmla="*/ 38 w 38"/>
                  <a:gd name="T1" fmla="*/ 0 h 21"/>
                  <a:gd name="T2" fmla="*/ 38 w 38"/>
                  <a:gd name="T3" fmla="*/ 21 h 21"/>
                  <a:gd name="T4" fmla="*/ 38 w 38"/>
                  <a:gd name="T5" fmla="*/ 21 h 21"/>
                  <a:gd name="T6" fmla="*/ 35 w 38"/>
                  <a:gd name="T7" fmla="*/ 21 h 21"/>
                  <a:gd name="T8" fmla="*/ 5 w 38"/>
                  <a:gd name="T9" fmla="*/ 21 h 21"/>
                  <a:gd name="T10" fmla="*/ 5 w 38"/>
                  <a:gd name="T11" fmla="*/ 21 h 21"/>
                  <a:gd name="T12" fmla="*/ 0 w 38"/>
                  <a:gd name="T13" fmla="*/ 21 h 21"/>
                  <a:gd name="T14" fmla="*/ 0 w 38"/>
                  <a:gd name="T15" fmla="*/ 0 h 21"/>
                  <a:gd name="T16" fmla="*/ 38 w 38"/>
                  <a:gd name="T17" fmla="*/ 0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8" h="21">
                    <a:moveTo>
                      <a:pt x="38" y="0"/>
                    </a:moveTo>
                    <a:lnTo>
                      <a:pt x="38" y="21"/>
                    </a:lnTo>
                    <a:lnTo>
                      <a:pt x="35" y="21"/>
                    </a:lnTo>
                    <a:lnTo>
                      <a:pt x="5" y="21"/>
                    </a:lnTo>
                    <a:lnTo>
                      <a:pt x="0" y="21"/>
                    </a:lnTo>
                    <a:lnTo>
                      <a:pt x="0" y="0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68" name="Rectangle 244"/>
              <p:cNvSpPr>
                <a:spLocks noChangeArrowheads="1"/>
              </p:cNvSpPr>
              <p:nvPr/>
            </p:nvSpPr>
            <p:spPr bwMode="auto">
              <a:xfrm>
                <a:off x="5157" y="2313"/>
                <a:ext cx="38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69" name="Rectangle 245"/>
              <p:cNvSpPr>
                <a:spLocks noChangeArrowheads="1"/>
              </p:cNvSpPr>
              <p:nvPr/>
            </p:nvSpPr>
            <p:spPr bwMode="auto">
              <a:xfrm>
                <a:off x="5177" y="2336"/>
                <a:ext cx="10" cy="4"/>
              </a:xfrm>
              <a:prstGeom prst="rect">
                <a:avLst/>
              </a:prstGeom>
              <a:solidFill>
                <a:srgbClr val="00A5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70" name="Rectangle 246"/>
              <p:cNvSpPr>
                <a:spLocks noChangeArrowheads="1"/>
              </p:cNvSpPr>
              <p:nvPr/>
            </p:nvSpPr>
            <p:spPr bwMode="auto">
              <a:xfrm>
                <a:off x="5177" y="2333"/>
                <a:ext cx="10" cy="3"/>
              </a:xfrm>
              <a:prstGeom prst="rect">
                <a:avLst/>
              </a:prstGeom>
              <a:solidFill>
                <a:srgbClr val="00A5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71" name="Rectangle 247"/>
              <p:cNvSpPr>
                <a:spLocks noChangeArrowheads="1"/>
              </p:cNvSpPr>
              <p:nvPr/>
            </p:nvSpPr>
            <p:spPr bwMode="auto">
              <a:xfrm>
                <a:off x="5177" y="2330"/>
                <a:ext cx="10" cy="3"/>
              </a:xfrm>
              <a:prstGeom prst="rect">
                <a:avLst/>
              </a:prstGeom>
              <a:solidFill>
                <a:srgbClr val="00A5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72" name="Rectangle 248"/>
              <p:cNvSpPr>
                <a:spLocks noChangeArrowheads="1"/>
              </p:cNvSpPr>
              <p:nvPr/>
            </p:nvSpPr>
            <p:spPr bwMode="auto">
              <a:xfrm>
                <a:off x="5177" y="2327"/>
                <a:ext cx="10" cy="3"/>
              </a:xfrm>
              <a:prstGeom prst="rect">
                <a:avLst/>
              </a:prstGeom>
              <a:solidFill>
                <a:srgbClr val="00A5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73" name="Rectangle 249"/>
              <p:cNvSpPr>
                <a:spLocks noChangeArrowheads="1"/>
              </p:cNvSpPr>
              <p:nvPr/>
            </p:nvSpPr>
            <p:spPr bwMode="auto">
              <a:xfrm>
                <a:off x="5177" y="2323"/>
                <a:ext cx="10" cy="4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74" name="Rectangle 250"/>
              <p:cNvSpPr>
                <a:spLocks noChangeArrowheads="1"/>
              </p:cNvSpPr>
              <p:nvPr/>
            </p:nvSpPr>
            <p:spPr bwMode="auto">
              <a:xfrm>
                <a:off x="5173" y="2333"/>
                <a:ext cx="4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75" name="Rectangle 251"/>
              <p:cNvSpPr>
                <a:spLocks noChangeArrowheads="1"/>
              </p:cNvSpPr>
              <p:nvPr/>
            </p:nvSpPr>
            <p:spPr bwMode="auto">
              <a:xfrm>
                <a:off x="5173" y="2330"/>
                <a:ext cx="4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76" name="Rectangle 252"/>
              <p:cNvSpPr>
                <a:spLocks noChangeArrowheads="1"/>
              </p:cNvSpPr>
              <p:nvPr/>
            </p:nvSpPr>
            <p:spPr bwMode="auto">
              <a:xfrm>
                <a:off x="5173" y="2327"/>
                <a:ext cx="4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77" name="Rectangle 253"/>
              <p:cNvSpPr>
                <a:spLocks noChangeArrowheads="1"/>
              </p:cNvSpPr>
              <p:nvPr/>
            </p:nvSpPr>
            <p:spPr bwMode="auto">
              <a:xfrm>
                <a:off x="5164" y="2336"/>
                <a:ext cx="9" cy="4"/>
              </a:xfrm>
              <a:prstGeom prst="rect">
                <a:avLst/>
              </a:pr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78" name="Rectangle 254"/>
              <p:cNvSpPr>
                <a:spLocks noChangeArrowheads="1"/>
              </p:cNvSpPr>
              <p:nvPr/>
            </p:nvSpPr>
            <p:spPr bwMode="auto">
              <a:xfrm>
                <a:off x="5164" y="2333"/>
                <a:ext cx="9" cy="3"/>
              </a:xfrm>
              <a:prstGeom prst="rect">
                <a:avLst/>
              </a:pr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79" name="Rectangle 255"/>
              <p:cNvSpPr>
                <a:spLocks noChangeArrowheads="1"/>
              </p:cNvSpPr>
              <p:nvPr/>
            </p:nvSpPr>
            <p:spPr bwMode="auto">
              <a:xfrm>
                <a:off x="5164" y="2330"/>
                <a:ext cx="9" cy="3"/>
              </a:xfrm>
              <a:prstGeom prst="rect">
                <a:avLst/>
              </a:pr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80" name="Rectangle 256"/>
              <p:cNvSpPr>
                <a:spLocks noChangeArrowheads="1"/>
              </p:cNvSpPr>
              <p:nvPr/>
            </p:nvSpPr>
            <p:spPr bwMode="auto">
              <a:xfrm>
                <a:off x="5164" y="2327"/>
                <a:ext cx="9" cy="3"/>
              </a:xfrm>
              <a:prstGeom prst="rect">
                <a:avLst/>
              </a:pr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81" name="Rectangle 257"/>
              <p:cNvSpPr>
                <a:spLocks noChangeArrowheads="1"/>
              </p:cNvSpPr>
              <p:nvPr/>
            </p:nvSpPr>
            <p:spPr bwMode="auto">
              <a:xfrm>
                <a:off x="5164" y="2323"/>
                <a:ext cx="9" cy="4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82" name="Rectangle 258"/>
              <p:cNvSpPr>
                <a:spLocks noChangeArrowheads="1"/>
              </p:cNvSpPr>
              <p:nvPr/>
            </p:nvSpPr>
            <p:spPr bwMode="auto">
              <a:xfrm>
                <a:off x="5157" y="2333"/>
                <a:ext cx="7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83" name="Rectangle 259"/>
              <p:cNvSpPr>
                <a:spLocks noChangeArrowheads="1"/>
              </p:cNvSpPr>
              <p:nvPr/>
            </p:nvSpPr>
            <p:spPr bwMode="auto">
              <a:xfrm>
                <a:off x="5157" y="2330"/>
                <a:ext cx="7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84" name="Rectangle 260"/>
              <p:cNvSpPr>
                <a:spLocks noChangeArrowheads="1"/>
              </p:cNvSpPr>
              <p:nvPr/>
            </p:nvSpPr>
            <p:spPr bwMode="auto">
              <a:xfrm>
                <a:off x="5157" y="2327"/>
                <a:ext cx="7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85" name="Freeform 261"/>
              <p:cNvSpPr>
                <a:spLocks/>
              </p:cNvSpPr>
              <p:nvPr/>
            </p:nvSpPr>
            <p:spPr bwMode="auto">
              <a:xfrm>
                <a:off x="5157" y="2316"/>
                <a:ext cx="38" cy="11"/>
              </a:xfrm>
              <a:custGeom>
                <a:avLst/>
                <a:gdLst>
                  <a:gd name="T0" fmla="*/ 20 w 38"/>
                  <a:gd name="T1" fmla="*/ 7 h 11"/>
                  <a:gd name="T2" fmla="*/ 20 w 38"/>
                  <a:gd name="T3" fmla="*/ 11 h 11"/>
                  <a:gd name="T4" fmla="*/ 16 w 38"/>
                  <a:gd name="T5" fmla="*/ 11 h 11"/>
                  <a:gd name="T6" fmla="*/ 16 w 38"/>
                  <a:gd name="T7" fmla="*/ 7 h 11"/>
                  <a:gd name="T8" fmla="*/ 7 w 38"/>
                  <a:gd name="T9" fmla="*/ 7 h 11"/>
                  <a:gd name="T10" fmla="*/ 7 w 38"/>
                  <a:gd name="T11" fmla="*/ 11 h 11"/>
                  <a:gd name="T12" fmla="*/ 0 w 38"/>
                  <a:gd name="T13" fmla="*/ 11 h 11"/>
                  <a:gd name="T14" fmla="*/ 0 w 38"/>
                  <a:gd name="T15" fmla="*/ 0 h 11"/>
                  <a:gd name="T16" fmla="*/ 38 w 38"/>
                  <a:gd name="T17" fmla="*/ 0 h 11"/>
                  <a:gd name="T18" fmla="*/ 38 w 38"/>
                  <a:gd name="T19" fmla="*/ 11 h 11"/>
                  <a:gd name="T20" fmla="*/ 30 w 38"/>
                  <a:gd name="T21" fmla="*/ 11 h 11"/>
                  <a:gd name="T22" fmla="*/ 30 w 38"/>
                  <a:gd name="T23" fmla="*/ 7 h 11"/>
                  <a:gd name="T24" fmla="*/ 20 w 38"/>
                  <a:gd name="T25" fmla="*/ 7 h 1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8" h="11">
                    <a:moveTo>
                      <a:pt x="20" y="7"/>
                    </a:moveTo>
                    <a:lnTo>
                      <a:pt x="20" y="11"/>
                    </a:lnTo>
                    <a:lnTo>
                      <a:pt x="16" y="11"/>
                    </a:lnTo>
                    <a:lnTo>
                      <a:pt x="16" y="7"/>
                    </a:lnTo>
                    <a:lnTo>
                      <a:pt x="7" y="7"/>
                    </a:lnTo>
                    <a:lnTo>
                      <a:pt x="7" y="11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38" y="0"/>
                    </a:lnTo>
                    <a:lnTo>
                      <a:pt x="38" y="11"/>
                    </a:lnTo>
                    <a:lnTo>
                      <a:pt x="30" y="11"/>
                    </a:lnTo>
                    <a:lnTo>
                      <a:pt x="30" y="7"/>
                    </a:lnTo>
                    <a:lnTo>
                      <a:pt x="20" y="7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86" name="Freeform 262"/>
              <p:cNvSpPr>
                <a:spLocks/>
              </p:cNvSpPr>
              <p:nvPr/>
            </p:nvSpPr>
            <p:spPr bwMode="auto">
              <a:xfrm>
                <a:off x="5157" y="2336"/>
                <a:ext cx="38" cy="8"/>
              </a:xfrm>
              <a:custGeom>
                <a:avLst/>
                <a:gdLst>
                  <a:gd name="T0" fmla="*/ 38 w 38"/>
                  <a:gd name="T1" fmla="*/ 8 h 8"/>
                  <a:gd name="T2" fmla="*/ 0 w 38"/>
                  <a:gd name="T3" fmla="*/ 8 h 8"/>
                  <a:gd name="T4" fmla="*/ 0 w 38"/>
                  <a:gd name="T5" fmla="*/ 0 h 8"/>
                  <a:gd name="T6" fmla="*/ 7 w 38"/>
                  <a:gd name="T7" fmla="*/ 0 h 8"/>
                  <a:gd name="T8" fmla="*/ 7 w 38"/>
                  <a:gd name="T9" fmla="*/ 4 h 8"/>
                  <a:gd name="T10" fmla="*/ 16 w 38"/>
                  <a:gd name="T11" fmla="*/ 4 h 8"/>
                  <a:gd name="T12" fmla="*/ 16 w 38"/>
                  <a:gd name="T13" fmla="*/ 0 h 8"/>
                  <a:gd name="T14" fmla="*/ 20 w 38"/>
                  <a:gd name="T15" fmla="*/ 0 h 8"/>
                  <a:gd name="T16" fmla="*/ 20 w 38"/>
                  <a:gd name="T17" fmla="*/ 4 h 8"/>
                  <a:gd name="T18" fmla="*/ 30 w 38"/>
                  <a:gd name="T19" fmla="*/ 4 h 8"/>
                  <a:gd name="T20" fmla="*/ 30 w 38"/>
                  <a:gd name="T21" fmla="*/ 0 h 8"/>
                  <a:gd name="T22" fmla="*/ 38 w 38"/>
                  <a:gd name="T23" fmla="*/ 0 h 8"/>
                  <a:gd name="T24" fmla="*/ 38 w 38"/>
                  <a:gd name="T25" fmla="*/ 8 h 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8" h="8">
                    <a:moveTo>
                      <a:pt x="38" y="8"/>
                    </a:moveTo>
                    <a:lnTo>
                      <a:pt x="0" y="8"/>
                    </a:lnTo>
                    <a:lnTo>
                      <a:pt x="0" y="0"/>
                    </a:lnTo>
                    <a:lnTo>
                      <a:pt x="7" y="0"/>
                    </a:lnTo>
                    <a:lnTo>
                      <a:pt x="7" y="4"/>
                    </a:lnTo>
                    <a:lnTo>
                      <a:pt x="16" y="4"/>
                    </a:lnTo>
                    <a:lnTo>
                      <a:pt x="16" y="0"/>
                    </a:lnTo>
                    <a:lnTo>
                      <a:pt x="20" y="0"/>
                    </a:lnTo>
                    <a:lnTo>
                      <a:pt x="20" y="4"/>
                    </a:lnTo>
                    <a:lnTo>
                      <a:pt x="30" y="4"/>
                    </a:lnTo>
                    <a:lnTo>
                      <a:pt x="30" y="0"/>
                    </a:lnTo>
                    <a:lnTo>
                      <a:pt x="38" y="0"/>
                    </a:lnTo>
                    <a:lnTo>
                      <a:pt x="38" y="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87" name="Freeform 263"/>
              <p:cNvSpPr>
                <a:spLocks/>
              </p:cNvSpPr>
              <p:nvPr/>
            </p:nvSpPr>
            <p:spPr bwMode="auto">
              <a:xfrm>
                <a:off x="5157" y="2293"/>
                <a:ext cx="38" cy="5"/>
              </a:xfrm>
              <a:custGeom>
                <a:avLst/>
                <a:gdLst>
                  <a:gd name="T0" fmla="*/ 38 w 38"/>
                  <a:gd name="T1" fmla="*/ 5 h 5"/>
                  <a:gd name="T2" fmla="*/ 0 w 38"/>
                  <a:gd name="T3" fmla="*/ 5 h 5"/>
                  <a:gd name="T4" fmla="*/ 0 w 38"/>
                  <a:gd name="T5" fmla="*/ 0 h 5"/>
                  <a:gd name="T6" fmla="*/ 0 w 38"/>
                  <a:gd name="T7" fmla="*/ 0 h 5"/>
                  <a:gd name="T8" fmla="*/ 5 w 38"/>
                  <a:gd name="T9" fmla="*/ 0 h 5"/>
                  <a:gd name="T10" fmla="*/ 35 w 38"/>
                  <a:gd name="T11" fmla="*/ 0 h 5"/>
                  <a:gd name="T12" fmla="*/ 35 w 38"/>
                  <a:gd name="T13" fmla="*/ 0 h 5"/>
                  <a:gd name="T14" fmla="*/ 38 w 38"/>
                  <a:gd name="T15" fmla="*/ 0 h 5"/>
                  <a:gd name="T16" fmla="*/ 38 w 38"/>
                  <a:gd name="T17" fmla="*/ 5 h 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8" h="5">
                    <a:moveTo>
                      <a:pt x="38" y="5"/>
                    </a:moveTo>
                    <a:lnTo>
                      <a:pt x="0" y="5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35" y="0"/>
                    </a:lnTo>
                    <a:lnTo>
                      <a:pt x="38" y="0"/>
                    </a:lnTo>
                    <a:lnTo>
                      <a:pt x="38" y="5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88" name="Freeform 264"/>
              <p:cNvSpPr>
                <a:spLocks/>
              </p:cNvSpPr>
              <p:nvPr/>
            </p:nvSpPr>
            <p:spPr bwMode="auto">
              <a:xfrm>
                <a:off x="5157" y="2288"/>
                <a:ext cx="38" cy="3"/>
              </a:xfrm>
              <a:custGeom>
                <a:avLst/>
                <a:gdLst>
                  <a:gd name="T0" fmla="*/ 5 w 38"/>
                  <a:gd name="T1" fmla="*/ 3 h 3"/>
                  <a:gd name="T2" fmla="*/ 5 w 38"/>
                  <a:gd name="T3" fmla="*/ 3 h 3"/>
                  <a:gd name="T4" fmla="*/ 0 w 38"/>
                  <a:gd name="T5" fmla="*/ 3 h 3"/>
                  <a:gd name="T6" fmla="*/ 0 w 38"/>
                  <a:gd name="T7" fmla="*/ 0 h 3"/>
                  <a:gd name="T8" fmla="*/ 0 w 38"/>
                  <a:gd name="T9" fmla="*/ 0 h 3"/>
                  <a:gd name="T10" fmla="*/ 5 w 38"/>
                  <a:gd name="T11" fmla="*/ 0 h 3"/>
                  <a:gd name="T12" fmla="*/ 35 w 38"/>
                  <a:gd name="T13" fmla="*/ 0 h 3"/>
                  <a:gd name="T14" fmla="*/ 35 w 38"/>
                  <a:gd name="T15" fmla="*/ 0 h 3"/>
                  <a:gd name="T16" fmla="*/ 38 w 38"/>
                  <a:gd name="T17" fmla="*/ 0 h 3"/>
                  <a:gd name="T18" fmla="*/ 38 w 38"/>
                  <a:gd name="T19" fmla="*/ 3 h 3"/>
                  <a:gd name="T20" fmla="*/ 38 w 38"/>
                  <a:gd name="T21" fmla="*/ 3 h 3"/>
                  <a:gd name="T22" fmla="*/ 35 w 38"/>
                  <a:gd name="T23" fmla="*/ 3 h 3"/>
                  <a:gd name="T24" fmla="*/ 5 w 38"/>
                  <a:gd name="T25" fmla="*/ 3 h 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8" h="3">
                    <a:moveTo>
                      <a:pt x="5" y="3"/>
                    </a:moveTo>
                    <a:lnTo>
                      <a:pt x="5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35" y="0"/>
                    </a:lnTo>
                    <a:lnTo>
                      <a:pt x="38" y="0"/>
                    </a:lnTo>
                    <a:lnTo>
                      <a:pt x="38" y="3"/>
                    </a:lnTo>
                    <a:lnTo>
                      <a:pt x="35" y="3"/>
                    </a:lnTo>
                    <a:lnTo>
                      <a:pt x="5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89" name="Freeform 265"/>
              <p:cNvSpPr>
                <a:spLocks/>
              </p:cNvSpPr>
              <p:nvPr/>
            </p:nvSpPr>
            <p:spPr bwMode="auto">
              <a:xfrm>
                <a:off x="5157" y="2291"/>
                <a:ext cx="38" cy="2"/>
              </a:xfrm>
              <a:custGeom>
                <a:avLst/>
                <a:gdLst>
                  <a:gd name="T0" fmla="*/ 5 w 38"/>
                  <a:gd name="T1" fmla="*/ 2 h 2"/>
                  <a:gd name="T2" fmla="*/ 5 w 38"/>
                  <a:gd name="T3" fmla="*/ 2 h 2"/>
                  <a:gd name="T4" fmla="*/ 0 w 38"/>
                  <a:gd name="T5" fmla="*/ 2 h 2"/>
                  <a:gd name="T6" fmla="*/ 0 w 38"/>
                  <a:gd name="T7" fmla="*/ 0 h 2"/>
                  <a:gd name="T8" fmla="*/ 0 w 38"/>
                  <a:gd name="T9" fmla="*/ 0 h 2"/>
                  <a:gd name="T10" fmla="*/ 5 w 38"/>
                  <a:gd name="T11" fmla="*/ 0 h 2"/>
                  <a:gd name="T12" fmla="*/ 35 w 38"/>
                  <a:gd name="T13" fmla="*/ 0 h 2"/>
                  <a:gd name="T14" fmla="*/ 35 w 38"/>
                  <a:gd name="T15" fmla="*/ 0 h 2"/>
                  <a:gd name="T16" fmla="*/ 38 w 38"/>
                  <a:gd name="T17" fmla="*/ 0 h 2"/>
                  <a:gd name="T18" fmla="*/ 38 w 38"/>
                  <a:gd name="T19" fmla="*/ 2 h 2"/>
                  <a:gd name="T20" fmla="*/ 38 w 38"/>
                  <a:gd name="T21" fmla="*/ 2 h 2"/>
                  <a:gd name="T22" fmla="*/ 35 w 38"/>
                  <a:gd name="T23" fmla="*/ 2 h 2"/>
                  <a:gd name="T24" fmla="*/ 5 w 38"/>
                  <a:gd name="T25" fmla="*/ 2 h 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8" h="2">
                    <a:moveTo>
                      <a:pt x="5" y="2"/>
                    </a:moveTo>
                    <a:lnTo>
                      <a:pt x="5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35" y="0"/>
                    </a:lnTo>
                    <a:lnTo>
                      <a:pt x="38" y="0"/>
                    </a:lnTo>
                    <a:lnTo>
                      <a:pt x="38" y="2"/>
                    </a:lnTo>
                    <a:lnTo>
                      <a:pt x="35" y="2"/>
                    </a:lnTo>
                    <a:lnTo>
                      <a:pt x="5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90" name="Freeform 266"/>
              <p:cNvSpPr>
                <a:spLocks/>
              </p:cNvSpPr>
              <p:nvPr/>
            </p:nvSpPr>
            <p:spPr bwMode="auto">
              <a:xfrm>
                <a:off x="5154" y="2336"/>
                <a:ext cx="44" cy="11"/>
              </a:xfrm>
              <a:custGeom>
                <a:avLst/>
                <a:gdLst>
                  <a:gd name="T0" fmla="*/ 0 w 44"/>
                  <a:gd name="T1" fmla="*/ 11 h 11"/>
                  <a:gd name="T2" fmla="*/ 0 w 44"/>
                  <a:gd name="T3" fmla="*/ 0 h 11"/>
                  <a:gd name="T4" fmla="*/ 3 w 44"/>
                  <a:gd name="T5" fmla="*/ 0 h 11"/>
                  <a:gd name="T6" fmla="*/ 3 w 44"/>
                  <a:gd name="T7" fmla="*/ 8 h 11"/>
                  <a:gd name="T8" fmla="*/ 41 w 44"/>
                  <a:gd name="T9" fmla="*/ 8 h 11"/>
                  <a:gd name="T10" fmla="*/ 41 w 44"/>
                  <a:gd name="T11" fmla="*/ 0 h 11"/>
                  <a:gd name="T12" fmla="*/ 44 w 44"/>
                  <a:gd name="T13" fmla="*/ 0 h 11"/>
                  <a:gd name="T14" fmla="*/ 44 w 44"/>
                  <a:gd name="T15" fmla="*/ 8 h 11"/>
                  <a:gd name="T16" fmla="*/ 44 w 44"/>
                  <a:gd name="T17" fmla="*/ 11 h 11"/>
                  <a:gd name="T18" fmla="*/ 0 w 44"/>
                  <a:gd name="T19" fmla="*/ 11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44" h="11">
                    <a:moveTo>
                      <a:pt x="0" y="11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8"/>
                    </a:lnTo>
                    <a:lnTo>
                      <a:pt x="41" y="8"/>
                    </a:lnTo>
                    <a:lnTo>
                      <a:pt x="41" y="0"/>
                    </a:lnTo>
                    <a:lnTo>
                      <a:pt x="44" y="0"/>
                    </a:lnTo>
                    <a:lnTo>
                      <a:pt x="44" y="8"/>
                    </a:lnTo>
                    <a:lnTo>
                      <a:pt x="44" y="11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91" name="Rectangle 267"/>
              <p:cNvSpPr>
                <a:spLocks noChangeArrowheads="1"/>
              </p:cNvSpPr>
              <p:nvPr/>
            </p:nvSpPr>
            <p:spPr bwMode="auto">
              <a:xfrm>
                <a:off x="5154" y="2333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92" name="Rectangle 268"/>
              <p:cNvSpPr>
                <a:spLocks noChangeArrowheads="1"/>
              </p:cNvSpPr>
              <p:nvPr/>
            </p:nvSpPr>
            <p:spPr bwMode="auto">
              <a:xfrm>
                <a:off x="5154" y="2330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93" name="Rectangle 269"/>
              <p:cNvSpPr>
                <a:spLocks noChangeArrowheads="1"/>
              </p:cNvSpPr>
              <p:nvPr/>
            </p:nvSpPr>
            <p:spPr bwMode="auto">
              <a:xfrm>
                <a:off x="5154" y="2327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94" name="Rectangle 270"/>
              <p:cNvSpPr>
                <a:spLocks noChangeArrowheads="1"/>
              </p:cNvSpPr>
              <p:nvPr/>
            </p:nvSpPr>
            <p:spPr bwMode="auto">
              <a:xfrm>
                <a:off x="5154" y="2316"/>
                <a:ext cx="3" cy="11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95" name="Rectangle 271"/>
              <p:cNvSpPr>
                <a:spLocks noChangeArrowheads="1"/>
              </p:cNvSpPr>
              <p:nvPr/>
            </p:nvSpPr>
            <p:spPr bwMode="auto">
              <a:xfrm>
                <a:off x="5154" y="2313"/>
                <a:ext cx="3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96" name="Freeform 272"/>
              <p:cNvSpPr>
                <a:spLocks/>
              </p:cNvSpPr>
              <p:nvPr/>
            </p:nvSpPr>
            <p:spPr bwMode="auto">
              <a:xfrm>
                <a:off x="5157" y="2307"/>
                <a:ext cx="38" cy="3"/>
              </a:xfrm>
              <a:custGeom>
                <a:avLst/>
                <a:gdLst>
                  <a:gd name="T0" fmla="*/ 0 w 38"/>
                  <a:gd name="T1" fmla="*/ 3 h 3"/>
                  <a:gd name="T2" fmla="*/ 0 w 38"/>
                  <a:gd name="T3" fmla="*/ 3 h 3"/>
                  <a:gd name="T4" fmla="*/ 0 w 38"/>
                  <a:gd name="T5" fmla="*/ 3 h 3"/>
                  <a:gd name="T6" fmla="*/ 0 w 38"/>
                  <a:gd name="T7" fmla="*/ 0 h 3"/>
                  <a:gd name="T8" fmla="*/ 38 w 38"/>
                  <a:gd name="T9" fmla="*/ 0 h 3"/>
                  <a:gd name="T10" fmla="*/ 38 w 38"/>
                  <a:gd name="T11" fmla="*/ 3 h 3"/>
                  <a:gd name="T12" fmla="*/ 0 w 38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8" h="3">
                    <a:moveTo>
                      <a:pt x="0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38" y="0"/>
                    </a:lnTo>
                    <a:lnTo>
                      <a:pt x="38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97" name="Freeform 273"/>
              <p:cNvSpPr>
                <a:spLocks/>
              </p:cNvSpPr>
              <p:nvPr/>
            </p:nvSpPr>
            <p:spPr bwMode="auto">
              <a:xfrm>
                <a:off x="5154" y="2307"/>
                <a:ext cx="3" cy="6"/>
              </a:xfrm>
              <a:custGeom>
                <a:avLst/>
                <a:gdLst>
                  <a:gd name="T0" fmla="*/ 3 w 3"/>
                  <a:gd name="T1" fmla="*/ 6 h 6"/>
                  <a:gd name="T2" fmla="*/ 0 w 3"/>
                  <a:gd name="T3" fmla="*/ 6 h 6"/>
                  <a:gd name="T4" fmla="*/ 0 w 3"/>
                  <a:gd name="T5" fmla="*/ 0 h 6"/>
                  <a:gd name="T6" fmla="*/ 3 w 3"/>
                  <a:gd name="T7" fmla="*/ 0 h 6"/>
                  <a:gd name="T8" fmla="*/ 3 w 3"/>
                  <a:gd name="T9" fmla="*/ 3 h 6"/>
                  <a:gd name="T10" fmla="*/ 3 w 3"/>
                  <a:gd name="T11" fmla="*/ 3 h 6"/>
                  <a:gd name="T12" fmla="*/ 3 w 3"/>
                  <a:gd name="T13" fmla="*/ 6 h 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6">
                    <a:moveTo>
                      <a:pt x="3" y="6"/>
                    </a:moveTo>
                    <a:lnTo>
                      <a:pt x="0" y="6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3"/>
                    </a:lnTo>
                    <a:lnTo>
                      <a:pt x="3" y="6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98" name="Rectangle 274"/>
              <p:cNvSpPr>
                <a:spLocks noChangeArrowheads="1"/>
              </p:cNvSpPr>
              <p:nvPr/>
            </p:nvSpPr>
            <p:spPr bwMode="auto">
              <a:xfrm>
                <a:off x="5154" y="2298"/>
                <a:ext cx="3" cy="7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599" name="Freeform 275"/>
              <p:cNvSpPr>
                <a:spLocks/>
              </p:cNvSpPr>
              <p:nvPr/>
            </p:nvSpPr>
            <p:spPr bwMode="auto">
              <a:xfrm>
                <a:off x="5154" y="2293"/>
                <a:ext cx="3" cy="5"/>
              </a:xfrm>
              <a:custGeom>
                <a:avLst/>
                <a:gdLst>
                  <a:gd name="T0" fmla="*/ 3 w 3"/>
                  <a:gd name="T1" fmla="*/ 0 h 5"/>
                  <a:gd name="T2" fmla="*/ 3 w 3"/>
                  <a:gd name="T3" fmla="*/ 5 h 5"/>
                  <a:gd name="T4" fmla="*/ 0 w 3"/>
                  <a:gd name="T5" fmla="*/ 5 h 5"/>
                  <a:gd name="T6" fmla="*/ 0 w 3"/>
                  <a:gd name="T7" fmla="*/ 0 h 5"/>
                  <a:gd name="T8" fmla="*/ 0 w 3"/>
                  <a:gd name="T9" fmla="*/ 0 h 5"/>
                  <a:gd name="T10" fmla="*/ 3 w 3"/>
                  <a:gd name="T11" fmla="*/ 0 h 5"/>
                  <a:gd name="T12" fmla="*/ 3 w 3"/>
                  <a:gd name="T13" fmla="*/ 0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5">
                    <a:moveTo>
                      <a:pt x="3" y="0"/>
                    </a:moveTo>
                    <a:lnTo>
                      <a:pt x="3" y="5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00" name="Freeform 276"/>
              <p:cNvSpPr>
                <a:spLocks/>
              </p:cNvSpPr>
              <p:nvPr/>
            </p:nvSpPr>
            <p:spPr bwMode="auto">
              <a:xfrm>
                <a:off x="5154" y="2291"/>
                <a:ext cx="3" cy="2"/>
              </a:xfrm>
              <a:custGeom>
                <a:avLst/>
                <a:gdLst>
                  <a:gd name="T0" fmla="*/ 3 w 3"/>
                  <a:gd name="T1" fmla="*/ 0 h 2"/>
                  <a:gd name="T2" fmla="*/ 3 w 3"/>
                  <a:gd name="T3" fmla="*/ 2 h 2"/>
                  <a:gd name="T4" fmla="*/ 3 w 3"/>
                  <a:gd name="T5" fmla="*/ 2 h 2"/>
                  <a:gd name="T6" fmla="*/ 0 w 3"/>
                  <a:gd name="T7" fmla="*/ 2 h 2"/>
                  <a:gd name="T8" fmla="*/ 0 w 3"/>
                  <a:gd name="T9" fmla="*/ 0 h 2"/>
                  <a:gd name="T10" fmla="*/ 0 w 3"/>
                  <a:gd name="T11" fmla="*/ 0 h 2"/>
                  <a:gd name="T12" fmla="*/ 3 w 3"/>
                  <a:gd name="T13" fmla="*/ 0 h 2"/>
                  <a:gd name="T14" fmla="*/ 3 w 3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2">
                    <a:moveTo>
                      <a:pt x="3" y="0"/>
                    </a:moveTo>
                    <a:lnTo>
                      <a:pt x="3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01" name="Freeform 277"/>
              <p:cNvSpPr>
                <a:spLocks/>
              </p:cNvSpPr>
              <p:nvPr/>
            </p:nvSpPr>
            <p:spPr bwMode="auto">
              <a:xfrm>
                <a:off x="5154" y="2288"/>
                <a:ext cx="3" cy="3"/>
              </a:xfrm>
              <a:custGeom>
                <a:avLst/>
                <a:gdLst>
                  <a:gd name="T0" fmla="*/ 3 w 3"/>
                  <a:gd name="T1" fmla="*/ 0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3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0 h 3"/>
                  <a:gd name="T14" fmla="*/ 3 w 3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3" y="0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02" name="Freeform 278"/>
              <p:cNvSpPr>
                <a:spLocks/>
              </p:cNvSpPr>
              <p:nvPr/>
            </p:nvSpPr>
            <p:spPr bwMode="auto">
              <a:xfrm>
                <a:off x="5154" y="2264"/>
                <a:ext cx="44" cy="24"/>
              </a:xfrm>
              <a:custGeom>
                <a:avLst/>
                <a:gdLst>
                  <a:gd name="T0" fmla="*/ 0 w 44"/>
                  <a:gd name="T1" fmla="*/ 24 h 24"/>
                  <a:gd name="T2" fmla="*/ 0 w 44"/>
                  <a:gd name="T3" fmla="*/ 0 h 24"/>
                  <a:gd name="T4" fmla="*/ 44 w 44"/>
                  <a:gd name="T5" fmla="*/ 0 h 24"/>
                  <a:gd name="T6" fmla="*/ 44 w 44"/>
                  <a:gd name="T7" fmla="*/ 24 h 24"/>
                  <a:gd name="T8" fmla="*/ 44 w 44"/>
                  <a:gd name="T9" fmla="*/ 24 h 24"/>
                  <a:gd name="T10" fmla="*/ 41 w 44"/>
                  <a:gd name="T11" fmla="*/ 24 h 24"/>
                  <a:gd name="T12" fmla="*/ 41 w 44"/>
                  <a:gd name="T13" fmla="*/ 3 h 24"/>
                  <a:gd name="T14" fmla="*/ 3 w 44"/>
                  <a:gd name="T15" fmla="*/ 3 h 24"/>
                  <a:gd name="T16" fmla="*/ 3 w 44"/>
                  <a:gd name="T17" fmla="*/ 24 h 24"/>
                  <a:gd name="T18" fmla="*/ 3 w 44"/>
                  <a:gd name="T19" fmla="*/ 24 h 24"/>
                  <a:gd name="T20" fmla="*/ 0 w 44"/>
                  <a:gd name="T21" fmla="*/ 24 h 24"/>
                  <a:gd name="T22" fmla="*/ 0 w 44"/>
                  <a:gd name="T23" fmla="*/ 24 h 2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44" h="24">
                    <a:moveTo>
                      <a:pt x="0" y="24"/>
                    </a:moveTo>
                    <a:lnTo>
                      <a:pt x="0" y="0"/>
                    </a:lnTo>
                    <a:lnTo>
                      <a:pt x="44" y="0"/>
                    </a:lnTo>
                    <a:lnTo>
                      <a:pt x="44" y="24"/>
                    </a:lnTo>
                    <a:lnTo>
                      <a:pt x="41" y="24"/>
                    </a:lnTo>
                    <a:lnTo>
                      <a:pt x="41" y="3"/>
                    </a:lnTo>
                    <a:lnTo>
                      <a:pt x="3" y="3"/>
                    </a:lnTo>
                    <a:lnTo>
                      <a:pt x="3" y="24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03" name="Freeform 279"/>
              <p:cNvSpPr>
                <a:spLocks/>
              </p:cNvSpPr>
              <p:nvPr/>
            </p:nvSpPr>
            <p:spPr bwMode="auto">
              <a:xfrm>
                <a:off x="5152" y="2336"/>
                <a:ext cx="49" cy="14"/>
              </a:xfrm>
              <a:custGeom>
                <a:avLst/>
                <a:gdLst>
                  <a:gd name="T0" fmla="*/ 49 w 49"/>
                  <a:gd name="T1" fmla="*/ 11 h 14"/>
                  <a:gd name="T2" fmla="*/ 49 w 49"/>
                  <a:gd name="T3" fmla="*/ 14 h 14"/>
                  <a:gd name="T4" fmla="*/ 0 w 49"/>
                  <a:gd name="T5" fmla="*/ 14 h 14"/>
                  <a:gd name="T6" fmla="*/ 0 w 49"/>
                  <a:gd name="T7" fmla="*/ 0 h 14"/>
                  <a:gd name="T8" fmla="*/ 2 w 49"/>
                  <a:gd name="T9" fmla="*/ 0 h 14"/>
                  <a:gd name="T10" fmla="*/ 2 w 49"/>
                  <a:gd name="T11" fmla="*/ 11 h 14"/>
                  <a:gd name="T12" fmla="*/ 46 w 49"/>
                  <a:gd name="T13" fmla="*/ 11 h 14"/>
                  <a:gd name="T14" fmla="*/ 46 w 49"/>
                  <a:gd name="T15" fmla="*/ 8 h 14"/>
                  <a:gd name="T16" fmla="*/ 46 w 49"/>
                  <a:gd name="T17" fmla="*/ 0 h 14"/>
                  <a:gd name="T18" fmla="*/ 49 w 49"/>
                  <a:gd name="T19" fmla="*/ 0 h 14"/>
                  <a:gd name="T20" fmla="*/ 49 w 49"/>
                  <a:gd name="T21" fmla="*/ 11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9" h="14">
                    <a:moveTo>
                      <a:pt x="49" y="11"/>
                    </a:moveTo>
                    <a:lnTo>
                      <a:pt x="49" y="14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11"/>
                    </a:lnTo>
                    <a:lnTo>
                      <a:pt x="46" y="11"/>
                    </a:lnTo>
                    <a:lnTo>
                      <a:pt x="46" y="8"/>
                    </a:lnTo>
                    <a:lnTo>
                      <a:pt x="46" y="0"/>
                    </a:lnTo>
                    <a:lnTo>
                      <a:pt x="49" y="0"/>
                    </a:lnTo>
                    <a:lnTo>
                      <a:pt x="49" y="1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04" name="Rectangle 280"/>
              <p:cNvSpPr>
                <a:spLocks noChangeArrowheads="1"/>
              </p:cNvSpPr>
              <p:nvPr/>
            </p:nvSpPr>
            <p:spPr bwMode="auto">
              <a:xfrm>
                <a:off x="5152" y="2333"/>
                <a:ext cx="2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605" name="Rectangle 281"/>
              <p:cNvSpPr>
                <a:spLocks noChangeArrowheads="1"/>
              </p:cNvSpPr>
              <p:nvPr/>
            </p:nvSpPr>
            <p:spPr bwMode="auto">
              <a:xfrm>
                <a:off x="5152" y="2330"/>
                <a:ext cx="2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606" name="Rectangle 282"/>
              <p:cNvSpPr>
                <a:spLocks noChangeArrowheads="1"/>
              </p:cNvSpPr>
              <p:nvPr/>
            </p:nvSpPr>
            <p:spPr bwMode="auto">
              <a:xfrm>
                <a:off x="5152" y="2327"/>
                <a:ext cx="2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607" name="Rectangle 283"/>
              <p:cNvSpPr>
                <a:spLocks noChangeArrowheads="1"/>
              </p:cNvSpPr>
              <p:nvPr/>
            </p:nvSpPr>
            <p:spPr bwMode="auto">
              <a:xfrm>
                <a:off x="5152" y="2316"/>
                <a:ext cx="2" cy="11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608" name="Freeform 284"/>
              <p:cNvSpPr>
                <a:spLocks/>
              </p:cNvSpPr>
              <p:nvPr/>
            </p:nvSpPr>
            <p:spPr bwMode="auto">
              <a:xfrm>
                <a:off x="5154" y="2305"/>
                <a:ext cx="3" cy="8"/>
              </a:xfrm>
              <a:custGeom>
                <a:avLst/>
                <a:gdLst>
                  <a:gd name="T0" fmla="*/ 0 w 3"/>
                  <a:gd name="T1" fmla="*/ 0 h 8"/>
                  <a:gd name="T2" fmla="*/ 3 w 3"/>
                  <a:gd name="T3" fmla="*/ 0 h 8"/>
                  <a:gd name="T4" fmla="*/ 3 w 3"/>
                  <a:gd name="T5" fmla="*/ 2 h 8"/>
                  <a:gd name="T6" fmla="*/ 0 w 3"/>
                  <a:gd name="T7" fmla="*/ 2 h 8"/>
                  <a:gd name="T8" fmla="*/ 0 w 3"/>
                  <a:gd name="T9" fmla="*/ 8 h 8"/>
                  <a:gd name="T10" fmla="*/ 0 w 3"/>
                  <a:gd name="T11" fmla="*/ 8 h 8"/>
                  <a:gd name="T12" fmla="*/ 0 w 3"/>
                  <a:gd name="T13" fmla="*/ 0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8">
                    <a:moveTo>
                      <a:pt x="0" y="0"/>
                    </a:moveTo>
                    <a:lnTo>
                      <a:pt x="3" y="0"/>
                    </a:lnTo>
                    <a:lnTo>
                      <a:pt x="3" y="2"/>
                    </a:lnTo>
                    <a:lnTo>
                      <a:pt x="0" y="2"/>
                    </a:lnTo>
                    <a:lnTo>
                      <a:pt x="0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09" name="Freeform 285"/>
              <p:cNvSpPr>
                <a:spLocks/>
              </p:cNvSpPr>
              <p:nvPr/>
            </p:nvSpPr>
            <p:spPr bwMode="auto">
              <a:xfrm>
                <a:off x="5152" y="2305"/>
                <a:ext cx="2" cy="11"/>
              </a:xfrm>
              <a:custGeom>
                <a:avLst/>
                <a:gdLst>
                  <a:gd name="T0" fmla="*/ 2 w 2"/>
                  <a:gd name="T1" fmla="*/ 0 h 11"/>
                  <a:gd name="T2" fmla="*/ 2 w 2"/>
                  <a:gd name="T3" fmla="*/ 8 h 11"/>
                  <a:gd name="T4" fmla="*/ 2 w 2"/>
                  <a:gd name="T5" fmla="*/ 8 h 11"/>
                  <a:gd name="T6" fmla="*/ 2 w 2"/>
                  <a:gd name="T7" fmla="*/ 11 h 11"/>
                  <a:gd name="T8" fmla="*/ 0 w 2"/>
                  <a:gd name="T9" fmla="*/ 11 h 11"/>
                  <a:gd name="T10" fmla="*/ 0 w 2"/>
                  <a:gd name="T11" fmla="*/ 0 h 11"/>
                  <a:gd name="T12" fmla="*/ 2 w 2"/>
                  <a:gd name="T13" fmla="*/ 0 h 1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11">
                    <a:moveTo>
                      <a:pt x="2" y="0"/>
                    </a:moveTo>
                    <a:lnTo>
                      <a:pt x="2" y="8"/>
                    </a:lnTo>
                    <a:lnTo>
                      <a:pt x="2" y="11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10" name="Freeform 286"/>
              <p:cNvSpPr>
                <a:spLocks/>
              </p:cNvSpPr>
              <p:nvPr/>
            </p:nvSpPr>
            <p:spPr bwMode="auto">
              <a:xfrm>
                <a:off x="5152" y="2293"/>
                <a:ext cx="2" cy="5"/>
              </a:xfrm>
              <a:custGeom>
                <a:avLst/>
                <a:gdLst>
                  <a:gd name="T0" fmla="*/ 2 w 2"/>
                  <a:gd name="T1" fmla="*/ 0 h 5"/>
                  <a:gd name="T2" fmla="*/ 2 w 2"/>
                  <a:gd name="T3" fmla="*/ 5 h 5"/>
                  <a:gd name="T4" fmla="*/ 0 w 2"/>
                  <a:gd name="T5" fmla="*/ 5 h 5"/>
                  <a:gd name="T6" fmla="*/ 0 w 2"/>
                  <a:gd name="T7" fmla="*/ 2 h 5"/>
                  <a:gd name="T8" fmla="*/ 0 w 2"/>
                  <a:gd name="T9" fmla="*/ 2 h 5"/>
                  <a:gd name="T10" fmla="*/ 2 w 2"/>
                  <a:gd name="T11" fmla="*/ 0 h 5"/>
                  <a:gd name="T12" fmla="*/ 2 w 2"/>
                  <a:gd name="T13" fmla="*/ 0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5">
                    <a:moveTo>
                      <a:pt x="2" y="0"/>
                    </a:moveTo>
                    <a:lnTo>
                      <a:pt x="2" y="5"/>
                    </a:lnTo>
                    <a:lnTo>
                      <a:pt x="0" y="5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11" name="Freeform 287"/>
              <p:cNvSpPr>
                <a:spLocks/>
              </p:cNvSpPr>
              <p:nvPr/>
            </p:nvSpPr>
            <p:spPr bwMode="auto">
              <a:xfrm>
                <a:off x="5152" y="2291"/>
                <a:ext cx="2" cy="4"/>
              </a:xfrm>
              <a:custGeom>
                <a:avLst/>
                <a:gdLst>
                  <a:gd name="T0" fmla="*/ 0 w 2"/>
                  <a:gd name="T1" fmla="*/ 4 h 4"/>
                  <a:gd name="T2" fmla="*/ 0 w 2"/>
                  <a:gd name="T3" fmla="*/ 1 h 4"/>
                  <a:gd name="T4" fmla="*/ 0 w 2"/>
                  <a:gd name="T5" fmla="*/ 1 h 4"/>
                  <a:gd name="T6" fmla="*/ 2 w 2"/>
                  <a:gd name="T7" fmla="*/ 0 h 4"/>
                  <a:gd name="T8" fmla="*/ 2 w 2"/>
                  <a:gd name="T9" fmla="*/ 2 h 4"/>
                  <a:gd name="T10" fmla="*/ 2 w 2"/>
                  <a:gd name="T11" fmla="*/ 2 h 4"/>
                  <a:gd name="T12" fmla="*/ 0 w 2"/>
                  <a:gd name="T13" fmla="*/ 4 h 4"/>
                  <a:gd name="T14" fmla="*/ 0 w 2"/>
                  <a:gd name="T15" fmla="*/ 4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4">
                    <a:moveTo>
                      <a:pt x="0" y="4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12" name="Freeform 288"/>
              <p:cNvSpPr>
                <a:spLocks/>
              </p:cNvSpPr>
              <p:nvPr/>
            </p:nvSpPr>
            <p:spPr bwMode="auto">
              <a:xfrm>
                <a:off x="5152" y="2288"/>
                <a:ext cx="2" cy="4"/>
              </a:xfrm>
              <a:custGeom>
                <a:avLst/>
                <a:gdLst>
                  <a:gd name="T0" fmla="*/ 2 w 2"/>
                  <a:gd name="T1" fmla="*/ 0 h 4"/>
                  <a:gd name="T2" fmla="*/ 2 w 2"/>
                  <a:gd name="T3" fmla="*/ 3 h 4"/>
                  <a:gd name="T4" fmla="*/ 2 w 2"/>
                  <a:gd name="T5" fmla="*/ 3 h 4"/>
                  <a:gd name="T6" fmla="*/ 0 w 2"/>
                  <a:gd name="T7" fmla="*/ 4 h 4"/>
                  <a:gd name="T8" fmla="*/ 0 w 2"/>
                  <a:gd name="T9" fmla="*/ 1 h 4"/>
                  <a:gd name="T10" fmla="*/ 0 w 2"/>
                  <a:gd name="T11" fmla="*/ 1 h 4"/>
                  <a:gd name="T12" fmla="*/ 2 w 2"/>
                  <a:gd name="T13" fmla="*/ 0 h 4"/>
                  <a:gd name="T14" fmla="*/ 2 w 2"/>
                  <a:gd name="T15" fmla="*/ 0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4">
                    <a:moveTo>
                      <a:pt x="2" y="0"/>
                    </a:moveTo>
                    <a:lnTo>
                      <a:pt x="2" y="3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13" name="Freeform 289"/>
              <p:cNvSpPr>
                <a:spLocks/>
              </p:cNvSpPr>
              <p:nvPr/>
            </p:nvSpPr>
            <p:spPr bwMode="auto">
              <a:xfrm>
                <a:off x="5152" y="2261"/>
                <a:ext cx="49" cy="28"/>
              </a:xfrm>
              <a:custGeom>
                <a:avLst/>
                <a:gdLst>
                  <a:gd name="T0" fmla="*/ 2 w 49"/>
                  <a:gd name="T1" fmla="*/ 3 h 28"/>
                  <a:gd name="T2" fmla="*/ 2 w 49"/>
                  <a:gd name="T3" fmla="*/ 27 h 28"/>
                  <a:gd name="T4" fmla="*/ 2 w 49"/>
                  <a:gd name="T5" fmla="*/ 27 h 28"/>
                  <a:gd name="T6" fmla="*/ 0 w 49"/>
                  <a:gd name="T7" fmla="*/ 28 h 28"/>
                  <a:gd name="T8" fmla="*/ 0 w 49"/>
                  <a:gd name="T9" fmla="*/ 0 h 28"/>
                  <a:gd name="T10" fmla="*/ 49 w 49"/>
                  <a:gd name="T11" fmla="*/ 0 h 28"/>
                  <a:gd name="T12" fmla="*/ 49 w 49"/>
                  <a:gd name="T13" fmla="*/ 27 h 28"/>
                  <a:gd name="T14" fmla="*/ 49 w 49"/>
                  <a:gd name="T15" fmla="*/ 27 h 28"/>
                  <a:gd name="T16" fmla="*/ 46 w 49"/>
                  <a:gd name="T17" fmla="*/ 27 h 28"/>
                  <a:gd name="T18" fmla="*/ 46 w 49"/>
                  <a:gd name="T19" fmla="*/ 3 h 28"/>
                  <a:gd name="T20" fmla="*/ 2 w 49"/>
                  <a:gd name="T21" fmla="*/ 3 h 2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9" h="28">
                    <a:moveTo>
                      <a:pt x="2" y="3"/>
                    </a:moveTo>
                    <a:lnTo>
                      <a:pt x="2" y="27"/>
                    </a:lnTo>
                    <a:lnTo>
                      <a:pt x="0" y="28"/>
                    </a:lnTo>
                    <a:lnTo>
                      <a:pt x="0" y="0"/>
                    </a:lnTo>
                    <a:lnTo>
                      <a:pt x="49" y="0"/>
                    </a:lnTo>
                    <a:lnTo>
                      <a:pt x="49" y="27"/>
                    </a:lnTo>
                    <a:lnTo>
                      <a:pt x="46" y="27"/>
                    </a:lnTo>
                    <a:lnTo>
                      <a:pt x="46" y="3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14" name="Freeform 290"/>
              <p:cNvSpPr>
                <a:spLocks/>
              </p:cNvSpPr>
              <p:nvPr/>
            </p:nvSpPr>
            <p:spPr bwMode="auto">
              <a:xfrm>
                <a:off x="5152" y="2298"/>
                <a:ext cx="2" cy="18"/>
              </a:xfrm>
              <a:custGeom>
                <a:avLst/>
                <a:gdLst>
                  <a:gd name="T0" fmla="*/ 0 w 2"/>
                  <a:gd name="T1" fmla="*/ 18 h 18"/>
                  <a:gd name="T2" fmla="*/ 0 w 2"/>
                  <a:gd name="T3" fmla="*/ 0 h 18"/>
                  <a:gd name="T4" fmla="*/ 2 w 2"/>
                  <a:gd name="T5" fmla="*/ 0 h 18"/>
                  <a:gd name="T6" fmla="*/ 2 w 2"/>
                  <a:gd name="T7" fmla="*/ 7 h 18"/>
                  <a:gd name="T8" fmla="*/ 0 w 2"/>
                  <a:gd name="T9" fmla="*/ 7 h 18"/>
                  <a:gd name="T10" fmla="*/ 0 w 2"/>
                  <a:gd name="T11" fmla="*/ 18 h 18"/>
                  <a:gd name="T12" fmla="*/ 0 w 2"/>
                  <a:gd name="T13" fmla="*/ 18 h 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18">
                    <a:moveTo>
                      <a:pt x="0" y="18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7"/>
                    </a:lnTo>
                    <a:lnTo>
                      <a:pt x="0" y="7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15" name="Freeform 291"/>
              <p:cNvSpPr>
                <a:spLocks/>
              </p:cNvSpPr>
              <p:nvPr/>
            </p:nvSpPr>
            <p:spPr bwMode="auto">
              <a:xfrm>
                <a:off x="5145" y="2298"/>
                <a:ext cx="7" cy="29"/>
              </a:xfrm>
              <a:custGeom>
                <a:avLst/>
                <a:gdLst>
                  <a:gd name="T0" fmla="*/ 7 w 7"/>
                  <a:gd name="T1" fmla="*/ 18 h 29"/>
                  <a:gd name="T2" fmla="*/ 7 w 7"/>
                  <a:gd name="T3" fmla="*/ 18 h 29"/>
                  <a:gd name="T4" fmla="*/ 7 w 7"/>
                  <a:gd name="T5" fmla="*/ 29 h 29"/>
                  <a:gd name="T6" fmla="*/ 0 w 7"/>
                  <a:gd name="T7" fmla="*/ 29 h 29"/>
                  <a:gd name="T8" fmla="*/ 0 w 7"/>
                  <a:gd name="T9" fmla="*/ 1 h 29"/>
                  <a:gd name="T10" fmla="*/ 1 w 7"/>
                  <a:gd name="T11" fmla="*/ 1 h 29"/>
                  <a:gd name="T12" fmla="*/ 1 w 7"/>
                  <a:gd name="T13" fmla="*/ 0 h 29"/>
                  <a:gd name="T14" fmla="*/ 7 w 7"/>
                  <a:gd name="T15" fmla="*/ 0 h 29"/>
                  <a:gd name="T16" fmla="*/ 7 w 7"/>
                  <a:gd name="T17" fmla="*/ 18 h 2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" h="29">
                    <a:moveTo>
                      <a:pt x="7" y="18"/>
                    </a:moveTo>
                    <a:lnTo>
                      <a:pt x="7" y="18"/>
                    </a:lnTo>
                    <a:lnTo>
                      <a:pt x="7" y="29"/>
                    </a:lnTo>
                    <a:lnTo>
                      <a:pt x="0" y="29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7" y="0"/>
                    </a:lnTo>
                    <a:lnTo>
                      <a:pt x="7" y="18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16" name="Freeform 292"/>
              <p:cNvSpPr>
                <a:spLocks/>
              </p:cNvSpPr>
              <p:nvPr/>
            </p:nvSpPr>
            <p:spPr bwMode="auto">
              <a:xfrm>
                <a:off x="5146" y="2295"/>
                <a:ext cx="6" cy="3"/>
              </a:xfrm>
              <a:custGeom>
                <a:avLst/>
                <a:gdLst>
                  <a:gd name="T0" fmla="*/ 6 w 6"/>
                  <a:gd name="T1" fmla="*/ 0 h 3"/>
                  <a:gd name="T2" fmla="*/ 6 w 6"/>
                  <a:gd name="T3" fmla="*/ 3 h 3"/>
                  <a:gd name="T4" fmla="*/ 0 w 6"/>
                  <a:gd name="T5" fmla="*/ 3 h 3"/>
                  <a:gd name="T6" fmla="*/ 0 w 6"/>
                  <a:gd name="T7" fmla="*/ 3 h 3"/>
                  <a:gd name="T8" fmla="*/ 0 w 6"/>
                  <a:gd name="T9" fmla="*/ 3 h 3"/>
                  <a:gd name="T10" fmla="*/ 6 w 6"/>
                  <a:gd name="T11" fmla="*/ 0 h 3"/>
                  <a:gd name="T12" fmla="*/ 6 w 6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3">
                    <a:moveTo>
                      <a:pt x="6" y="0"/>
                    </a:moveTo>
                    <a:lnTo>
                      <a:pt x="6" y="3"/>
                    </a:lnTo>
                    <a:lnTo>
                      <a:pt x="0" y="3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17" name="Rectangle 293"/>
              <p:cNvSpPr>
                <a:spLocks noChangeArrowheads="1"/>
              </p:cNvSpPr>
              <p:nvPr/>
            </p:nvSpPr>
            <p:spPr bwMode="auto">
              <a:xfrm>
                <a:off x="5145" y="2298"/>
                <a:ext cx="1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618" name="Freeform 294"/>
              <p:cNvSpPr>
                <a:spLocks/>
              </p:cNvSpPr>
              <p:nvPr/>
            </p:nvSpPr>
            <p:spPr bwMode="auto">
              <a:xfrm>
                <a:off x="5133" y="2299"/>
                <a:ext cx="19" cy="31"/>
              </a:xfrm>
              <a:custGeom>
                <a:avLst/>
                <a:gdLst>
                  <a:gd name="T0" fmla="*/ 19 w 19"/>
                  <a:gd name="T1" fmla="*/ 31 h 31"/>
                  <a:gd name="T2" fmla="*/ 0 w 19"/>
                  <a:gd name="T3" fmla="*/ 31 h 31"/>
                  <a:gd name="T4" fmla="*/ 0 w 19"/>
                  <a:gd name="T5" fmla="*/ 0 h 31"/>
                  <a:gd name="T6" fmla="*/ 12 w 19"/>
                  <a:gd name="T7" fmla="*/ 0 h 31"/>
                  <a:gd name="T8" fmla="*/ 12 w 19"/>
                  <a:gd name="T9" fmla="*/ 28 h 31"/>
                  <a:gd name="T10" fmla="*/ 19 w 19"/>
                  <a:gd name="T11" fmla="*/ 28 h 31"/>
                  <a:gd name="T12" fmla="*/ 19 w 19"/>
                  <a:gd name="T13" fmla="*/ 31 h 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9" h="31">
                    <a:moveTo>
                      <a:pt x="19" y="31"/>
                    </a:moveTo>
                    <a:lnTo>
                      <a:pt x="0" y="31"/>
                    </a:lnTo>
                    <a:lnTo>
                      <a:pt x="0" y="0"/>
                    </a:lnTo>
                    <a:lnTo>
                      <a:pt x="12" y="0"/>
                    </a:lnTo>
                    <a:lnTo>
                      <a:pt x="12" y="28"/>
                    </a:lnTo>
                    <a:lnTo>
                      <a:pt x="19" y="28"/>
                    </a:lnTo>
                    <a:lnTo>
                      <a:pt x="19" y="3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19" name="Freeform 295"/>
              <p:cNvSpPr>
                <a:spLocks/>
              </p:cNvSpPr>
              <p:nvPr/>
            </p:nvSpPr>
            <p:spPr bwMode="auto">
              <a:xfrm>
                <a:off x="5131" y="2292"/>
                <a:ext cx="21" cy="41"/>
              </a:xfrm>
              <a:custGeom>
                <a:avLst/>
                <a:gdLst>
                  <a:gd name="T0" fmla="*/ 0 w 21"/>
                  <a:gd name="T1" fmla="*/ 41 h 41"/>
                  <a:gd name="T2" fmla="*/ 0 w 21"/>
                  <a:gd name="T3" fmla="*/ 4 h 41"/>
                  <a:gd name="T4" fmla="*/ 14 w 21"/>
                  <a:gd name="T5" fmla="*/ 4 h 41"/>
                  <a:gd name="T6" fmla="*/ 14 w 21"/>
                  <a:gd name="T7" fmla="*/ 4 h 41"/>
                  <a:gd name="T8" fmla="*/ 21 w 21"/>
                  <a:gd name="T9" fmla="*/ 0 h 41"/>
                  <a:gd name="T10" fmla="*/ 21 w 21"/>
                  <a:gd name="T11" fmla="*/ 3 h 41"/>
                  <a:gd name="T12" fmla="*/ 21 w 21"/>
                  <a:gd name="T13" fmla="*/ 3 h 41"/>
                  <a:gd name="T14" fmla="*/ 15 w 21"/>
                  <a:gd name="T15" fmla="*/ 6 h 41"/>
                  <a:gd name="T16" fmla="*/ 15 w 21"/>
                  <a:gd name="T17" fmla="*/ 6 h 41"/>
                  <a:gd name="T18" fmla="*/ 14 w 21"/>
                  <a:gd name="T19" fmla="*/ 6 h 41"/>
                  <a:gd name="T20" fmla="*/ 14 w 21"/>
                  <a:gd name="T21" fmla="*/ 7 h 41"/>
                  <a:gd name="T22" fmla="*/ 2 w 21"/>
                  <a:gd name="T23" fmla="*/ 7 h 41"/>
                  <a:gd name="T24" fmla="*/ 2 w 21"/>
                  <a:gd name="T25" fmla="*/ 38 h 41"/>
                  <a:gd name="T26" fmla="*/ 21 w 21"/>
                  <a:gd name="T27" fmla="*/ 38 h 41"/>
                  <a:gd name="T28" fmla="*/ 21 w 21"/>
                  <a:gd name="T29" fmla="*/ 41 h 41"/>
                  <a:gd name="T30" fmla="*/ 0 w 21"/>
                  <a:gd name="T31" fmla="*/ 41 h 4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1" h="41">
                    <a:moveTo>
                      <a:pt x="0" y="41"/>
                    </a:moveTo>
                    <a:lnTo>
                      <a:pt x="0" y="4"/>
                    </a:lnTo>
                    <a:lnTo>
                      <a:pt x="14" y="4"/>
                    </a:lnTo>
                    <a:lnTo>
                      <a:pt x="21" y="0"/>
                    </a:lnTo>
                    <a:lnTo>
                      <a:pt x="21" y="3"/>
                    </a:lnTo>
                    <a:lnTo>
                      <a:pt x="15" y="6"/>
                    </a:lnTo>
                    <a:lnTo>
                      <a:pt x="14" y="6"/>
                    </a:lnTo>
                    <a:lnTo>
                      <a:pt x="14" y="7"/>
                    </a:lnTo>
                    <a:lnTo>
                      <a:pt x="2" y="7"/>
                    </a:lnTo>
                    <a:lnTo>
                      <a:pt x="2" y="38"/>
                    </a:lnTo>
                    <a:lnTo>
                      <a:pt x="21" y="38"/>
                    </a:lnTo>
                    <a:lnTo>
                      <a:pt x="21" y="41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20" name="Freeform 296"/>
              <p:cNvSpPr>
                <a:spLocks/>
              </p:cNvSpPr>
              <p:nvPr/>
            </p:nvSpPr>
            <p:spPr bwMode="auto">
              <a:xfrm>
                <a:off x="5128" y="2289"/>
                <a:ext cx="24" cy="47"/>
              </a:xfrm>
              <a:custGeom>
                <a:avLst/>
                <a:gdLst>
                  <a:gd name="T0" fmla="*/ 0 w 24"/>
                  <a:gd name="T1" fmla="*/ 4 h 47"/>
                  <a:gd name="T2" fmla="*/ 15 w 24"/>
                  <a:gd name="T3" fmla="*/ 4 h 47"/>
                  <a:gd name="T4" fmla="*/ 15 w 24"/>
                  <a:gd name="T5" fmla="*/ 4 h 47"/>
                  <a:gd name="T6" fmla="*/ 24 w 24"/>
                  <a:gd name="T7" fmla="*/ 0 h 47"/>
                  <a:gd name="T8" fmla="*/ 24 w 24"/>
                  <a:gd name="T9" fmla="*/ 3 h 47"/>
                  <a:gd name="T10" fmla="*/ 24 w 24"/>
                  <a:gd name="T11" fmla="*/ 3 h 47"/>
                  <a:gd name="T12" fmla="*/ 17 w 24"/>
                  <a:gd name="T13" fmla="*/ 7 h 47"/>
                  <a:gd name="T14" fmla="*/ 3 w 24"/>
                  <a:gd name="T15" fmla="*/ 7 h 47"/>
                  <a:gd name="T16" fmla="*/ 3 w 24"/>
                  <a:gd name="T17" fmla="*/ 44 h 47"/>
                  <a:gd name="T18" fmla="*/ 24 w 24"/>
                  <a:gd name="T19" fmla="*/ 44 h 47"/>
                  <a:gd name="T20" fmla="*/ 24 w 24"/>
                  <a:gd name="T21" fmla="*/ 47 h 47"/>
                  <a:gd name="T22" fmla="*/ 0 w 24"/>
                  <a:gd name="T23" fmla="*/ 47 h 47"/>
                  <a:gd name="T24" fmla="*/ 0 w 24"/>
                  <a:gd name="T25" fmla="*/ 4 h 4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4" h="47">
                    <a:moveTo>
                      <a:pt x="0" y="4"/>
                    </a:moveTo>
                    <a:lnTo>
                      <a:pt x="15" y="4"/>
                    </a:lnTo>
                    <a:lnTo>
                      <a:pt x="24" y="0"/>
                    </a:lnTo>
                    <a:lnTo>
                      <a:pt x="24" y="3"/>
                    </a:lnTo>
                    <a:lnTo>
                      <a:pt x="17" y="7"/>
                    </a:lnTo>
                    <a:lnTo>
                      <a:pt x="3" y="7"/>
                    </a:lnTo>
                    <a:lnTo>
                      <a:pt x="3" y="44"/>
                    </a:lnTo>
                    <a:lnTo>
                      <a:pt x="24" y="44"/>
                    </a:lnTo>
                    <a:lnTo>
                      <a:pt x="24" y="47"/>
                    </a:lnTo>
                    <a:lnTo>
                      <a:pt x="0" y="47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21" name="Rectangle 297"/>
              <p:cNvSpPr>
                <a:spLocks noChangeArrowheads="1"/>
              </p:cNvSpPr>
              <p:nvPr/>
            </p:nvSpPr>
            <p:spPr bwMode="auto">
              <a:xfrm>
                <a:off x="5133" y="2327"/>
                <a:ext cx="19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622" name="Rectangle 298"/>
              <p:cNvSpPr>
                <a:spLocks noChangeArrowheads="1"/>
              </p:cNvSpPr>
              <p:nvPr/>
            </p:nvSpPr>
            <p:spPr bwMode="auto">
              <a:xfrm>
                <a:off x="5201" y="2327"/>
                <a:ext cx="20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623" name="Rectangle 299"/>
              <p:cNvSpPr>
                <a:spLocks noChangeArrowheads="1"/>
              </p:cNvSpPr>
              <p:nvPr/>
            </p:nvSpPr>
            <p:spPr bwMode="auto">
              <a:xfrm>
                <a:off x="5212" y="2300"/>
                <a:ext cx="4" cy="5"/>
              </a:xfrm>
              <a:prstGeom prst="rect">
                <a:avLst/>
              </a:prstGeom>
              <a:solidFill>
                <a:srgbClr val="BED6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624" name="Freeform 300"/>
              <p:cNvSpPr>
                <a:spLocks/>
              </p:cNvSpPr>
              <p:nvPr/>
            </p:nvSpPr>
            <p:spPr bwMode="auto">
              <a:xfrm>
                <a:off x="5386" y="2261"/>
                <a:ext cx="72" cy="90"/>
              </a:xfrm>
              <a:custGeom>
                <a:avLst/>
                <a:gdLst>
                  <a:gd name="T0" fmla="*/ 35 w 72"/>
                  <a:gd name="T1" fmla="*/ 0 h 90"/>
                  <a:gd name="T2" fmla="*/ 35 w 72"/>
                  <a:gd name="T3" fmla="*/ 0 h 90"/>
                  <a:gd name="T4" fmla="*/ 34 w 72"/>
                  <a:gd name="T5" fmla="*/ 3 h 90"/>
                  <a:gd name="T6" fmla="*/ 30 w 72"/>
                  <a:gd name="T7" fmla="*/ 7 h 90"/>
                  <a:gd name="T8" fmla="*/ 17 w 72"/>
                  <a:gd name="T9" fmla="*/ 14 h 90"/>
                  <a:gd name="T10" fmla="*/ 0 w 72"/>
                  <a:gd name="T11" fmla="*/ 23 h 90"/>
                  <a:gd name="T12" fmla="*/ 0 w 72"/>
                  <a:gd name="T13" fmla="*/ 23 h 90"/>
                  <a:gd name="T14" fmla="*/ 0 w 72"/>
                  <a:gd name="T15" fmla="*/ 32 h 90"/>
                  <a:gd name="T16" fmla="*/ 2 w 72"/>
                  <a:gd name="T17" fmla="*/ 44 h 90"/>
                  <a:gd name="T18" fmla="*/ 3 w 72"/>
                  <a:gd name="T19" fmla="*/ 56 h 90"/>
                  <a:gd name="T20" fmla="*/ 7 w 72"/>
                  <a:gd name="T21" fmla="*/ 68 h 90"/>
                  <a:gd name="T22" fmla="*/ 10 w 72"/>
                  <a:gd name="T23" fmla="*/ 73 h 90"/>
                  <a:gd name="T24" fmla="*/ 14 w 72"/>
                  <a:gd name="T25" fmla="*/ 79 h 90"/>
                  <a:gd name="T26" fmla="*/ 19 w 72"/>
                  <a:gd name="T27" fmla="*/ 83 h 90"/>
                  <a:gd name="T28" fmla="*/ 23 w 72"/>
                  <a:gd name="T29" fmla="*/ 87 h 90"/>
                  <a:gd name="T30" fmla="*/ 28 w 72"/>
                  <a:gd name="T31" fmla="*/ 89 h 90"/>
                  <a:gd name="T32" fmla="*/ 35 w 72"/>
                  <a:gd name="T33" fmla="*/ 90 h 90"/>
                  <a:gd name="T34" fmla="*/ 37 w 72"/>
                  <a:gd name="T35" fmla="*/ 89 h 90"/>
                  <a:gd name="T36" fmla="*/ 37 w 72"/>
                  <a:gd name="T37" fmla="*/ 89 h 90"/>
                  <a:gd name="T38" fmla="*/ 42 w 72"/>
                  <a:gd name="T39" fmla="*/ 89 h 90"/>
                  <a:gd name="T40" fmla="*/ 48 w 72"/>
                  <a:gd name="T41" fmla="*/ 86 h 90"/>
                  <a:gd name="T42" fmla="*/ 54 w 72"/>
                  <a:gd name="T43" fmla="*/ 83 h 90"/>
                  <a:gd name="T44" fmla="*/ 58 w 72"/>
                  <a:gd name="T45" fmla="*/ 79 h 90"/>
                  <a:gd name="T46" fmla="*/ 61 w 72"/>
                  <a:gd name="T47" fmla="*/ 73 h 90"/>
                  <a:gd name="T48" fmla="*/ 64 w 72"/>
                  <a:gd name="T49" fmla="*/ 68 h 90"/>
                  <a:gd name="T50" fmla="*/ 68 w 72"/>
                  <a:gd name="T51" fmla="*/ 56 h 90"/>
                  <a:gd name="T52" fmla="*/ 71 w 72"/>
                  <a:gd name="T53" fmla="*/ 44 h 90"/>
                  <a:gd name="T54" fmla="*/ 71 w 72"/>
                  <a:gd name="T55" fmla="*/ 32 h 90"/>
                  <a:gd name="T56" fmla="*/ 72 w 72"/>
                  <a:gd name="T57" fmla="*/ 23 h 90"/>
                  <a:gd name="T58" fmla="*/ 72 w 72"/>
                  <a:gd name="T59" fmla="*/ 23 h 90"/>
                  <a:gd name="T60" fmla="*/ 54 w 72"/>
                  <a:gd name="T61" fmla="*/ 14 h 90"/>
                  <a:gd name="T62" fmla="*/ 41 w 72"/>
                  <a:gd name="T63" fmla="*/ 7 h 90"/>
                  <a:gd name="T64" fmla="*/ 37 w 72"/>
                  <a:gd name="T65" fmla="*/ 3 h 90"/>
                  <a:gd name="T66" fmla="*/ 35 w 72"/>
                  <a:gd name="T67" fmla="*/ 0 h 90"/>
                  <a:gd name="T68" fmla="*/ 35 w 72"/>
                  <a:gd name="T69" fmla="*/ 0 h 9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72" h="90">
                    <a:moveTo>
                      <a:pt x="35" y="0"/>
                    </a:moveTo>
                    <a:lnTo>
                      <a:pt x="35" y="0"/>
                    </a:lnTo>
                    <a:lnTo>
                      <a:pt x="34" y="3"/>
                    </a:lnTo>
                    <a:lnTo>
                      <a:pt x="30" y="7"/>
                    </a:lnTo>
                    <a:lnTo>
                      <a:pt x="17" y="14"/>
                    </a:lnTo>
                    <a:lnTo>
                      <a:pt x="0" y="23"/>
                    </a:lnTo>
                    <a:lnTo>
                      <a:pt x="0" y="32"/>
                    </a:lnTo>
                    <a:lnTo>
                      <a:pt x="2" y="44"/>
                    </a:lnTo>
                    <a:lnTo>
                      <a:pt x="3" y="56"/>
                    </a:lnTo>
                    <a:lnTo>
                      <a:pt x="7" y="68"/>
                    </a:lnTo>
                    <a:lnTo>
                      <a:pt x="10" y="73"/>
                    </a:lnTo>
                    <a:lnTo>
                      <a:pt x="14" y="79"/>
                    </a:lnTo>
                    <a:lnTo>
                      <a:pt x="19" y="83"/>
                    </a:lnTo>
                    <a:lnTo>
                      <a:pt x="23" y="87"/>
                    </a:lnTo>
                    <a:lnTo>
                      <a:pt x="28" y="89"/>
                    </a:lnTo>
                    <a:lnTo>
                      <a:pt x="35" y="90"/>
                    </a:lnTo>
                    <a:lnTo>
                      <a:pt x="37" y="89"/>
                    </a:lnTo>
                    <a:lnTo>
                      <a:pt x="42" y="89"/>
                    </a:lnTo>
                    <a:lnTo>
                      <a:pt x="48" y="86"/>
                    </a:lnTo>
                    <a:lnTo>
                      <a:pt x="54" y="83"/>
                    </a:lnTo>
                    <a:lnTo>
                      <a:pt x="58" y="79"/>
                    </a:lnTo>
                    <a:lnTo>
                      <a:pt x="61" y="73"/>
                    </a:lnTo>
                    <a:lnTo>
                      <a:pt x="64" y="68"/>
                    </a:lnTo>
                    <a:lnTo>
                      <a:pt x="68" y="56"/>
                    </a:lnTo>
                    <a:lnTo>
                      <a:pt x="71" y="44"/>
                    </a:lnTo>
                    <a:lnTo>
                      <a:pt x="71" y="32"/>
                    </a:lnTo>
                    <a:lnTo>
                      <a:pt x="72" y="23"/>
                    </a:lnTo>
                    <a:lnTo>
                      <a:pt x="54" y="14"/>
                    </a:lnTo>
                    <a:lnTo>
                      <a:pt x="41" y="7"/>
                    </a:lnTo>
                    <a:lnTo>
                      <a:pt x="37" y="3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E1E8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25" name="Freeform 301"/>
              <p:cNvSpPr>
                <a:spLocks/>
              </p:cNvSpPr>
              <p:nvPr/>
            </p:nvSpPr>
            <p:spPr bwMode="auto">
              <a:xfrm>
                <a:off x="5386" y="2261"/>
                <a:ext cx="72" cy="90"/>
              </a:xfrm>
              <a:custGeom>
                <a:avLst/>
                <a:gdLst>
                  <a:gd name="T0" fmla="*/ 35 w 72"/>
                  <a:gd name="T1" fmla="*/ 0 h 90"/>
                  <a:gd name="T2" fmla="*/ 35 w 72"/>
                  <a:gd name="T3" fmla="*/ 0 h 90"/>
                  <a:gd name="T4" fmla="*/ 34 w 72"/>
                  <a:gd name="T5" fmla="*/ 3 h 90"/>
                  <a:gd name="T6" fmla="*/ 30 w 72"/>
                  <a:gd name="T7" fmla="*/ 7 h 90"/>
                  <a:gd name="T8" fmla="*/ 17 w 72"/>
                  <a:gd name="T9" fmla="*/ 14 h 90"/>
                  <a:gd name="T10" fmla="*/ 0 w 72"/>
                  <a:gd name="T11" fmla="*/ 23 h 90"/>
                  <a:gd name="T12" fmla="*/ 0 w 72"/>
                  <a:gd name="T13" fmla="*/ 23 h 90"/>
                  <a:gd name="T14" fmla="*/ 0 w 72"/>
                  <a:gd name="T15" fmla="*/ 32 h 90"/>
                  <a:gd name="T16" fmla="*/ 2 w 72"/>
                  <a:gd name="T17" fmla="*/ 44 h 90"/>
                  <a:gd name="T18" fmla="*/ 3 w 72"/>
                  <a:gd name="T19" fmla="*/ 56 h 90"/>
                  <a:gd name="T20" fmla="*/ 7 w 72"/>
                  <a:gd name="T21" fmla="*/ 68 h 90"/>
                  <a:gd name="T22" fmla="*/ 10 w 72"/>
                  <a:gd name="T23" fmla="*/ 73 h 90"/>
                  <a:gd name="T24" fmla="*/ 14 w 72"/>
                  <a:gd name="T25" fmla="*/ 79 h 90"/>
                  <a:gd name="T26" fmla="*/ 19 w 72"/>
                  <a:gd name="T27" fmla="*/ 83 h 90"/>
                  <a:gd name="T28" fmla="*/ 23 w 72"/>
                  <a:gd name="T29" fmla="*/ 87 h 90"/>
                  <a:gd name="T30" fmla="*/ 28 w 72"/>
                  <a:gd name="T31" fmla="*/ 89 h 90"/>
                  <a:gd name="T32" fmla="*/ 35 w 72"/>
                  <a:gd name="T33" fmla="*/ 90 h 90"/>
                  <a:gd name="T34" fmla="*/ 37 w 72"/>
                  <a:gd name="T35" fmla="*/ 89 h 90"/>
                  <a:gd name="T36" fmla="*/ 37 w 72"/>
                  <a:gd name="T37" fmla="*/ 89 h 90"/>
                  <a:gd name="T38" fmla="*/ 42 w 72"/>
                  <a:gd name="T39" fmla="*/ 89 h 90"/>
                  <a:gd name="T40" fmla="*/ 48 w 72"/>
                  <a:gd name="T41" fmla="*/ 86 h 90"/>
                  <a:gd name="T42" fmla="*/ 54 w 72"/>
                  <a:gd name="T43" fmla="*/ 83 h 90"/>
                  <a:gd name="T44" fmla="*/ 58 w 72"/>
                  <a:gd name="T45" fmla="*/ 79 h 90"/>
                  <a:gd name="T46" fmla="*/ 61 w 72"/>
                  <a:gd name="T47" fmla="*/ 73 h 90"/>
                  <a:gd name="T48" fmla="*/ 64 w 72"/>
                  <a:gd name="T49" fmla="*/ 68 h 90"/>
                  <a:gd name="T50" fmla="*/ 68 w 72"/>
                  <a:gd name="T51" fmla="*/ 56 h 90"/>
                  <a:gd name="T52" fmla="*/ 71 w 72"/>
                  <a:gd name="T53" fmla="*/ 44 h 90"/>
                  <a:gd name="T54" fmla="*/ 71 w 72"/>
                  <a:gd name="T55" fmla="*/ 32 h 90"/>
                  <a:gd name="T56" fmla="*/ 72 w 72"/>
                  <a:gd name="T57" fmla="*/ 23 h 90"/>
                  <a:gd name="T58" fmla="*/ 72 w 72"/>
                  <a:gd name="T59" fmla="*/ 23 h 90"/>
                  <a:gd name="T60" fmla="*/ 54 w 72"/>
                  <a:gd name="T61" fmla="*/ 14 h 90"/>
                  <a:gd name="T62" fmla="*/ 41 w 72"/>
                  <a:gd name="T63" fmla="*/ 7 h 90"/>
                  <a:gd name="T64" fmla="*/ 37 w 72"/>
                  <a:gd name="T65" fmla="*/ 3 h 90"/>
                  <a:gd name="T66" fmla="*/ 35 w 72"/>
                  <a:gd name="T67" fmla="*/ 0 h 90"/>
                  <a:gd name="T68" fmla="*/ 35 w 72"/>
                  <a:gd name="T69" fmla="*/ 0 h 9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72" h="90">
                    <a:moveTo>
                      <a:pt x="35" y="0"/>
                    </a:moveTo>
                    <a:lnTo>
                      <a:pt x="35" y="0"/>
                    </a:lnTo>
                    <a:lnTo>
                      <a:pt x="34" y="3"/>
                    </a:lnTo>
                    <a:lnTo>
                      <a:pt x="30" y="7"/>
                    </a:lnTo>
                    <a:lnTo>
                      <a:pt x="17" y="14"/>
                    </a:lnTo>
                    <a:lnTo>
                      <a:pt x="0" y="23"/>
                    </a:lnTo>
                    <a:lnTo>
                      <a:pt x="0" y="32"/>
                    </a:lnTo>
                    <a:lnTo>
                      <a:pt x="2" y="44"/>
                    </a:lnTo>
                    <a:lnTo>
                      <a:pt x="3" y="56"/>
                    </a:lnTo>
                    <a:lnTo>
                      <a:pt x="7" y="68"/>
                    </a:lnTo>
                    <a:lnTo>
                      <a:pt x="10" y="73"/>
                    </a:lnTo>
                    <a:lnTo>
                      <a:pt x="14" y="79"/>
                    </a:lnTo>
                    <a:lnTo>
                      <a:pt x="19" y="83"/>
                    </a:lnTo>
                    <a:lnTo>
                      <a:pt x="23" y="87"/>
                    </a:lnTo>
                    <a:lnTo>
                      <a:pt x="28" y="89"/>
                    </a:lnTo>
                    <a:lnTo>
                      <a:pt x="35" y="90"/>
                    </a:lnTo>
                    <a:lnTo>
                      <a:pt x="37" y="89"/>
                    </a:lnTo>
                    <a:lnTo>
                      <a:pt x="42" y="89"/>
                    </a:lnTo>
                    <a:lnTo>
                      <a:pt x="48" y="86"/>
                    </a:lnTo>
                    <a:lnTo>
                      <a:pt x="54" y="83"/>
                    </a:lnTo>
                    <a:lnTo>
                      <a:pt x="58" y="79"/>
                    </a:lnTo>
                    <a:lnTo>
                      <a:pt x="61" y="73"/>
                    </a:lnTo>
                    <a:lnTo>
                      <a:pt x="64" y="68"/>
                    </a:lnTo>
                    <a:lnTo>
                      <a:pt x="68" y="56"/>
                    </a:lnTo>
                    <a:lnTo>
                      <a:pt x="71" y="44"/>
                    </a:lnTo>
                    <a:lnTo>
                      <a:pt x="71" y="32"/>
                    </a:lnTo>
                    <a:lnTo>
                      <a:pt x="72" y="23"/>
                    </a:lnTo>
                    <a:lnTo>
                      <a:pt x="54" y="14"/>
                    </a:lnTo>
                    <a:lnTo>
                      <a:pt x="41" y="7"/>
                    </a:lnTo>
                    <a:lnTo>
                      <a:pt x="37" y="3"/>
                    </a:lnTo>
                    <a:lnTo>
                      <a:pt x="35" y="0"/>
                    </a:lnTo>
                    <a:close/>
                  </a:path>
                </a:pathLst>
              </a:custGeom>
              <a:noFill/>
              <a:ln w="6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26" name="Freeform 302"/>
              <p:cNvSpPr>
                <a:spLocks/>
              </p:cNvSpPr>
              <p:nvPr/>
            </p:nvSpPr>
            <p:spPr bwMode="auto">
              <a:xfrm>
                <a:off x="5405" y="2288"/>
                <a:ext cx="43" cy="53"/>
              </a:xfrm>
              <a:custGeom>
                <a:avLst/>
                <a:gdLst>
                  <a:gd name="T0" fmla="*/ 43 w 43"/>
                  <a:gd name="T1" fmla="*/ 3 h 53"/>
                  <a:gd name="T2" fmla="*/ 43 w 43"/>
                  <a:gd name="T3" fmla="*/ 3 h 53"/>
                  <a:gd name="T4" fmla="*/ 43 w 43"/>
                  <a:gd name="T5" fmla="*/ 10 h 53"/>
                  <a:gd name="T6" fmla="*/ 42 w 43"/>
                  <a:gd name="T7" fmla="*/ 18 h 53"/>
                  <a:gd name="T8" fmla="*/ 40 w 43"/>
                  <a:gd name="T9" fmla="*/ 28 h 53"/>
                  <a:gd name="T10" fmla="*/ 37 w 43"/>
                  <a:gd name="T11" fmla="*/ 36 h 53"/>
                  <a:gd name="T12" fmla="*/ 33 w 43"/>
                  <a:gd name="T13" fmla="*/ 45 h 53"/>
                  <a:gd name="T14" fmla="*/ 29 w 43"/>
                  <a:gd name="T15" fmla="*/ 48 h 53"/>
                  <a:gd name="T16" fmla="*/ 26 w 43"/>
                  <a:gd name="T17" fmla="*/ 50 h 53"/>
                  <a:gd name="T18" fmla="*/ 22 w 43"/>
                  <a:gd name="T19" fmla="*/ 52 h 53"/>
                  <a:gd name="T20" fmla="*/ 16 w 43"/>
                  <a:gd name="T21" fmla="*/ 53 h 53"/>
                  <a:gd name="T22" fmla="*/ 16 w 43"/>
                  <a:gd name="T23" fmla="*/ 53 h 53"/>
                  <a:gd name="T24" fmla="*/ 16 w 43"/>
                  <a:gd name="T25" fmla="*/ 53 h 53"/>
                  <a:gd name="T26" fmla="*/ 8 w 43"/>
                  <a:gd name="T27" fmla="*/ 52 h 53"/>
                  <a:gd name="T28" fmla="*/ 2 w 43"/>
                  <a:gd name="T29" fmla="*/ 48 h 53"/>
                  <a:gd name="T30" fmla="*/ 2 w 43"/>
                  <a:gd name="T31" fmla="*/ 48 h 53"/>
                  <a:gd name="T32" fmla="*/ 0 w 43"/>
                  <a:gd name="T33" fmla="*/ 43 h 53"/>
                  <a:gd name="T34" fmla="*/ 25 w 43"/>
                  <a:gd name="T35" fmla="*/ 15 h 53"/>
                  <a:gd name="T36" fmla="*/ 36 w 43"/>
                  <a:gd name="T37" fmla="*/ 0 h 53"/>
                  <a:gd name="T38" fmla="*/ 36 w 43"/>
                  <a:gd name="T39" fmla="*/ 0 h 53"/>
                  <a:gd name="T40" fmla="*/ 43 w 43"/>
                  <a:gd name="T41" fmla="*/ 3 h 53"/>
                  <a:gd name="T42" fmla="*/ 43 w 43"/>
                  <a:gd name="T43" fmla="*/ 3 h 53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3" h="53">
                    <a:moveTo>
                      <a:pt x="43" y="3"/>
                    </a:moveTo>
                    <a:lnTo>
                      <a:pt x="43" y="3"/>
                    </a:lnTo>
                    <a:lnTo>
                      <a:pt x="43" y="10"/>
                    </a:lnTo>
                    <a:lnTo>
                      <a:pt x="42" y="18"/>
                    </a:lnTo>
                    <a:lnTo>
                      <a:pt x="40" y="28"/>
                    </a:lnTo>
                    <a:lnTo>
                      <a:pt x="37" y="36"/>
                    </a:lnTo>
                    <a:lnTo>
                      <a:pt x="33" y="45"/>
                    </a:lnTo>
                    <a:lnTo>
                      <a:pt x="29" y="48"/>
                    </a:lnTo>
                    <a:lnTo>
                      <a:pt x="26" y="50"/>
                    </a:lnTo>
                    <a:lnTo>
                      <a:pt x="22" y="52"/>
                    </a:lnTo>
                    <a:lnTo>
                      <a:pt x="16" y="53"/>
                    </a:lnTo>
                    <a:lnTo>
                      <a:pt x="8" y="52"/>
                    </a:lnTo>
                    <a:lnTo>
                      <a:pt x="2" y="48"/>
                    </a:lnTo>
                    <a:lnTo>
                      <a:pt x="0" y="43"/>
                    </a:lnTo>
                    <a:lnTo>
                      <a:pt x="25" y="15"/>
                    </a:lnTo>
                    <a:lnTo>
                      <a:pt x="36" y="0"/>
                    </a:lnTo>
                    <a:lnTo>
                      <a:pt x="43" y="3"/>
                    </a:lnTo>
                    <a:close/>
                  </a:path>
                </a:pathLst>
              </a:cu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27" name="Freeform 303"/>
              <p:cNvSpPr>
                <a:spLocks/>
              </p:cNvSpPr>
              <p:nvPr/>
            </p:nvSpPr>
            <p:spPr bwMode="auto">
              <a:xfrm>
                <a:off x="5405" y="2288"/>
                <a:ext cx="36" cy="43"/>
              </a:xfrm>
              <a:custGeom>
                <a:avLst/>
                <a:gdLst>
                  <a:gd name="T0" fmla="*/ 36 w 36"/>
                  <a:gd name="T1" fmla="*/ 0 h 43"/>
                  <a:gd name="T2" fmla="*/ 25 w 36"/>
                  <a:gd name="T3" fmla="*/ 15 h 43"/>
                  <a:gd name="T4" fmla="*/ 0 w 36"/>
                  <a:gd name="T5" fmla="*/ 43 h 43"/>
                  <a:gd name="T6" fmla="*/ 36 w 36"/>
                  <a:gd name="T7" fmla="*/ 0 h 4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6" h="43">
                    <a:moveTo>
                      <a:pt x="36" y="0"/>
                    </a:moveTo>
                    <a:lnTo>
                      <a:pt x="25" y="15"/>
                    </a:lnTo>
                    <a:lnTo>
                      <a:pt x="0" y="43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28" name="Freeform 304"/>
              <p:cNvSpPr>
                <a:spLocks/>
              </p:cNvSpPr>
              <p:nvPr/>
            </p:nvSpPr>
            <p:spPr bwMode="auto">
              <a:xfrm>
                <a:off x="5395" y="2274"/>
                <a:ext cx="46" cy="57"/>
              </a:xfrm>
              <a:custGeom>
                <a:avLst/>
                <a:gdLst>
                  <a:gd name="T0" fmla="*/ 0 w 46"/>
                  <a:gd name="T1" fmla="*/ 17 h 57"/>
                  <a:gd name="T2" fmla="*/ 0 w 46"/>
                  <a:gd name="T3" fmla="*/ 17 h 57"/>
                  <a:gd name="T4" fmla="*/ 12 w 46"/>
                  <a:gd name="T5" fmla="*/ 11 h 57"/>
                  <a:gd name="T6" fmla="*/ 22 w 46"/>
                  <a:gd name="T7" fmla="*/ 5 h 57"/>
                  <a:gd name="T8" fmla="*/ 25 w 46"/>
                  <a:gd name="T9" fmla="*/ 3 h 57"/>
                  <a:gd name="T10" fmla="*/ 26 w 46"/>
                  <a:gd name="T11" fmla="*/ 0 h 57"/>
                  <a:gd name="T12" fmla="*/ 26 w 46"/>
                  <a:gd name="T13" fmla="*/ 0 h 57"/>
                  <a:gd name="T14" fmla="*/ 26 w 46"/>
                  <a:gd name="T15" fmla="*/ 0 h 57"/>
                  <a:gd name="T16" fmla="*/ 29 w 46"/>
                  <a:gd name="T17" fmla="*/ 3 h 57"/>
                  <a:gd name="T18" fmla="*/ 33 w 46"/>
                  <a:gd name="T19" fmla="*/ 7 h 57"/>
                  <a:gd name="T20" fmla="*/ 46 w 46"/>
                  <a:gd name="T21" fmla="*/ 14 h 57"/>
                  <a:gd name="T22" fmla="*/ 10 w 46"/>
                  <a:gd name="T23" fmla="*/ 57 h 57"/>
                  <a:gd name="T24" fmla="*/ 10 w 46"/>
                  <a:gd name="T25" fmla="*/ 57 h 57"/>
                  <a:gd name="T26" fmla="*/ 5 w 46"/>
                  <a:gd name="T27" fmla="*/ 52 h 57"/>
                  <a:gd name="T28" fmla="*/ 3 w 46"/>
                  <a:gd name="T29" fmla="*/ 45 h 57"/>
                  <a:gd name="T30" fmla="*/ 0 w 46"/>
                  <a:gd name="T31" fmla="*/ 32 h 57"/>
                  <a:gd name="T32" fmla="*/ 0 w 46"/>
                  <a:gd name="T33" fmla="*/ 21 h 57"/>
                  <a:gd name="T34" fmla="*/ 0 w 46"/>
                  <a:gd name="T35" fmla="*/ 17 h 57"/>
                  <a:gd name="T36" fmla="*/ 0 w 46"/>
                  <a:gd name="T37" fmla="*/ 17 h 5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46" h="57">
                    <a:moveTo>
                      <a:pt x="0" y="17"/>
                    </a:moveTo>
                    <a:lnTo>
                      <a:pt x="0" y="17"/>
                    </a:lnTo>
                    <a:lnTo>
                      <a:pt x="12" y="11"/>
                    </a:lnTo>
                    <a:lnTo>
                      <a:pt x="22" y="5"/>
                    </a:lnTo>
                    <a:lnTo>
                      <a:pt x="25" y="3"/>
                    </a:lnTo>
                    <a:lnTo>
                      <a:pt x="26" y="0"/>
                    </a:lnTo>
                    <a:lnTo>
                      <a:pt x="29" y="3"/>
                    </a:lnTo>
                    <a:lnTo>
                      <a:pt x="33" y="7"/>
                    </a:lnTo>
                    <a:lnTo>
                      <a:pt x="46" y="14"/>
                    </a:lnTo>
                    <a:lnTo>
                      <a:pt x="10" y="57"/>
                    </a:lnTo>
                    <a:lnTo>
                      <a:pt x="5" y="52"/>
                    </a:lnTo>
                    <a:lnTo>
                      <a:pt x="3" y="45"/>
                    </a:lnTo>
                    <a:lnTo>
                      <a:pt x="0" y="32"/>
                    </a:lnTo>
                    <a:lnTo>
                      <a:pt x="0" y="21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BE1E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29" name="Freeform 305"/>
              <p:cNvSpPr>
                <a:spLocks/>
              </p:cNvSpPr>
              <p:nvPr/>
            </p:nvSpPr>
            <p:spPr bwMode="auto">
              <a:xfrm>
                <a:off x="5721" y="2299"/>
                <a:ext cx="7" cy="8"/>
              </a:xfrm>
              <a:custGeom>
                <a:avLst/>
                <a:gdLst>
                  <a:gd name="T0" fmla="*/ 7 w 7"/>
                  <a:gd name="T1" fmla="*/ 0 h 8"/>
                  <a:gd name="T2" fmla="*/ 7 w 7"/>
                  <a:gd name="T3" fmla="*/ 8 h 8"/>
                  <a:gd name="T4" fmla="*/ 0 w 7"/>
                  <a:gd name="T5" fmla="*/ 8 h 8"/>
                  <a:gd name="T6" fmla="*/ 0 w 7"/>
                  <a:gd name="T7" fmla="*/ 8 h 8"/>
                  <a:gd name="T8" fmla="*/ 1 w 7"/>
                  <a:gd name="T9" fmla="*/ 7 h 8"/>
                  <a:gd name="T10" fmla="*/ 5 w 7"/>
                  <a:gd name="T11" fmla="*/ 7 h 8"/>
                  <a:gd name="T12" fmla="*/ 5 w 7"/>
                  <a:gd name="T13" fmla="*/ 1 h 8"/>
                  <a:gd name="T14" fmla="*/ 1 w 7"/>
                  <a:gd name="T15" fmla="*/ 1 h 8"/>
                  <a:gd name="T16" fmla="*/ 1 w 7"/>
                  <a:gd name="T17" fmla="*/ 1 h 8"/>
                  <a:gd name="T18" fmla="*/ 0 w 7"/>
                  <a:gd name="T19" fmla="*/ 0 h 8"/>
                  <a:gd name="T20" fmla="*/ 7 w 7"/>
                  <a:gd name="T21" fmla="*/ 0 h 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" h="8">
                    <a:moveTo>
                      <a:pt x="7" y="0"/>
                    </a:moveTo>
                    <a:lnTo>
                      <a:pt x="7" y="8"/>
                    </a:lnTo>
                    <a:lnTo>
                      <a:pt x="0" y="8"/>
                    </a:lnTo>
                    <a:lnTo>
                      <a:pt x="1" y="7"/>
                    </a:lnTo>
                    <a:lnTo>
                      <a:pt x="5" y="7"/>
                    </a:lnTo>
                    <a:lnTo>
                      <a:pt x="5" y="1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30" name="Freeform 306"/>
              <p:cNvSpPr>
                <a:spLocks/>
              </p:cNvSpPr>
              <p:nvPr/>
            </p:nvSpPr>
            <p:spPr bwMode="auto">
              <a:xfrm>
                <a:off x="5721" y="2298"/>
                <a:ext cx="8" cy="11"/>
              </a:xfrm>
              <a:custGeom>
                <a:avLst/>
                <a:gdLst>
                  <a:gd name="T0" fmla="*/ 7 w 8"/>
                  <a:gd name="T1" fmla="*/ 9 h 11"/>
                  <a:gd name="T2" fmla="*/ 7 w 8"/>
                  <a:gd name="T3" fmla="*/ 1 h 11"/>
                  <a:gd name="T4" fmla="*/ 0 w 8"/>
                  <a:gd name="T5" fmla="*/ 1 h 11"/>
                  <a:gd name="T6" fmla="*/ 0 w 8"/>
                  <a:gd name="T7" fmla="*/ 1 h 11"/>
                  <a:gd name="T8" fmla="*/ 0 w 8"/>
                  <a:gd name="T9" fmla="*/ 0 h 11"/>
                  <a:gd name="T10" fmla="*/ 8 w 8"/>
                  <a:gd name="T11" fmla="*/ 0 h 11"/>
                  <a:gd name="T12" fmla="*/ 8 w 8"/>
                  <a:gd name="T13" fmla="*/ 11 h 11"/>
                  <a:gd name="T14" fmla="*/ 0 w 8"/>
                  <a:gd name="T15" fmla="*/ 11 h 11"/>
                  <a:gd name="T16" fmla="*/ 0 w 8"/>
                  <a:gd name="T17" fmla="*/ 11 h 11"/>
                  <a:gd name="T18" fmla="*/ 0 w 8"/>
                  <a:gd name="T19" fmla="*/ 9 h 11"/>
                  <a:gd name="T20" fmla="*/ 7 w 8"/>
                  <a:gd name="T21" fmla="*/ 9 h 1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8" h="11">
                    <a:moveTo>
                      <a:pt x="7" y="9"/>
                    </a:moveTo>
                    <a:lnTo>
                      <a:pt x="7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8" y="0"/>
                    </a:lnTo>
                    <a:lnTo>
                      <a:pt x="8" y="11"/>
                    </a:lnTo>
                    <a:lnTo>
                      <a:pt x="0" y="11"/>
                    </a:lnTo>
                    <a:lnTo>
                      <a:pt x="0" y="9"/>
                    </a:lnTo>
                    <a:lnTo>
                      <a:pt x="7" y="9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31" name="Freeform 307"/>
              <p:cNvSpPr>
                <a:spLocks/>
              </p:cNvSpPr>
              <p:nvPr/>
            </p:nvSpPr>
            <p:spPr bwMode="auto">
              <a:xfrm>
                <a:off x="5719" y="2307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0 h 2"/>
                  <a:gd name="T4" fmla="*/ 2 w 2"/>
                  <a:gd name="T5" fmla="*/ 2 h 2"/>
                  <a:gd name="T6" fmla="*/ 0 w 2"/>
                  <a:gd name="T7" fmla="*/ 2 h 2"/>
                  <a:gd name="T8" fmla="*/ 0 w 2"/>
                  <a:gd name="T9" fmla="*/ 2 h 2"/>
                  <a:gd name="T10" fmla="*/ 0 w 2"/>
                  <a:gd name="T11" fmla="*/ 0 h 2"/>
                  <a:gd name="T12" fmla="*/ 2 w 2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32" name="Freeform 308"/>
              <p:cNvSpPr>
                <a:spLocks/>
              </p:cNvSpPr>
              <p:nvPr/>
            </p:nvSpPr>
            <p:spPr bwMode="auto">
              <a:xfrm>
                <a:off x="5719" y="2306"/>
                <a:ext cx="3" cy="1"/>
              </a:xfrm>
              <a:custGeom>
                <a:avLst/>
                <a:gdLst>
                  <a:gd name="T0" fmla="*/ 0 w 3"/>
                  <a:gd name="T1" fmla="*/ 0 h 1"/>
                  <a:gd name="T2" fmla="*/ 3 w 3"/>
                  <a:gd name="T3" fmla="*/ 0 h 1"/>
                  <a:gd name="T4" fmla="*/ 3 w 3"/>
                  <a:gd name="T5" fmla="*/ 0 h 1"/>
                  <a:gd name="T6" fmla="*/ 2 w 3"/>
                  <a:gd name="T7" fmla="*/ 1 h 1"/>
                  <a:gd name="T8" fmla="*/ 0 w 3"/>
                  <a:gd name="T9" fmla="*/ 1 h 1"/>
                  <a:gd name="T10" fmla="*/ 0 w 3"/>
                  <a:gd name="T11" fmla="*/ 1 h 1"/>
                  <a:gd name="T12" fmla="*/ 0 w 3"/>
                  <a:gd name="T13" fmla="*/ 0 h 1"/>
                  <a:gd name="T14" fmla="*/ 0 w 3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1">
                    <a:moveTo>
                      <a:pt x="0" y="0"/>
                    </a:move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33" name="Freeform 309"/>
              <p:cNvSpPr>
                <a:spLocks/>
              </p:cNvSpPr>
              <p:nvPr/>
            </p:nvSpPr>
            <p:spPr bwMode="auto">
              <a:xfrm>
                <a:off x="5718" y="230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34" name="Freeform 310"/>
              <p:cNvSpPr>
                <a:spLocks/>
              </p:cNvSpPr>
              <p:nvPr/>
            </p:nvSpPr>
            <p:spPr bwMode="auto">
              <a:xfrm>
                <a:off x="5719" y="2299"/>
                <a:ext cx="3" cy="1"/>
              </a:xfrm>
              <a:custGeom>
                <a:avLst/>
                <a:gdLst>
                  <a:gd name="T0" fmla="*/ 2 w 3"/>
                  <a:gd name="T1" fmla="*/ 0 h 1"/>
                  <a:gd name="T2" fmla="*/ 2 w 3"/>
                  <a:gd name="T3" fmla="*/ 0 h 1"/>
                  <a:gd name="T4" fmla="*/ 3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0 w 3"/>
                  <a:gd name="T11" fmla="*/ 0 h 1"/>
                  <a:gd name="T12" fmla="*/ 2 w 3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2" y="0"/>
                    </a:moveTo>
                    <a:lnTo>
                      <a:pt x="2" y="0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35" name="Freeform 311"/>
              <p:cNvSpPr>
                <a:spLocks/>
              </p:cNvSpPr>
              <p:nvPr/>
            </p:nvSpPr>
            <p:spPr bwMode="auto">
              <a:xfrm>
                <a:off x="5719" y="2298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0 h 1"/>
                  <a:gd name="T4" fmla="*/ 2 w 2"/>
                  <a:gd name="T5" fmla="*/ 1 h 1"/>
                  <a:gd name="T6" fmla="*/ 0 w 2"/>
                  <a:gd name="T7" fmla="*/ 1 h 1"/>
                  <a:gd name="T8" fmla="*/ 0 w 2"/>
                  <a:gd name="T9" fmla="*/ 1 h 1"/>
                  <a:gd name="T10" fmla="*/ 0 w 2"/>
                  <a:gd name="T11" fmla="*/ 0 h 1"/>
                  <a:gd name="T12" fmla="*/ 2 w 2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36" name="Freeform 312"/>
              <p:cNvSpPr>
                <a:spLocks/>
              </p:cNvSpPr>
              <p:nvPr/>
            </p:nvSpPr>
            <p:spPr bwMode="auto">
              <a:xfrm>
                <a:off x="5718" y="2307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2 h 2"/>
                  <a:gd name="T12" fmla="*/ 0 w 1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135" name="Group 514"/>
            <p:cNvGrpSpPr>
              <a:grpSpLocks/>
            </p:cNvGrpSpPr>
            <p:nvPr/>
          </p:nvGrpSpPr>
          <p:grpSpPr bwMode="auto">
            <a:xfrm>
              <a:off x="1871" y="2256"/>
              <a:ext cx="3889" cy="147"/>
              <a:chOff x="1871" y="2256"/>
              <a:chExt cx="3889" cy="147"/>
            </a:xfrm>
          </p:grpSpPr>
          <p:sp>
            <p:nvSpPr>
              <p:cNvPr id="5237" name="Freeform 314"/>
              <p:cNvSpPr>
                <a:spLocks/>
              </p:cNvSpPr>
              <p:nvPr/>
            </p:nvSpPr>
            <p:spPr bwMode="auto">
              <a:xfrm>
                <a:off x="5718" y="229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38" name="Freeform 315"/>
              <p:cNvSpPr>
                <a:spLocks/>
              </p:cNvSpPr>
              <p:nvPr/>
            </p:nvSpPr>
            <p:spPr bwMode="auto">
              <a:xfrm>
                <a:off x="5718" y="2298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39" name="Freeform 316"/>
              <p:cNvSpPr>
                <a:spLocks/>
              </p:cNvSpPr>
              <p:nvPr/>
            </p:nvSpPr>
            <p:spPr bwMode="auto">
              <a:xfrm>
                <a:off x="5712" y="2281"/>
                <a:ext cx="9" cy="17"/>
              </a:xfrm>
              <a:custGeom>
                <a:avLst/>
                <a:gdLst>
                  <a:gd name="T0" fmla="*/ 7 w 9"/>
                  <a:gd name="T1" fmla="*/ 17 h 17"/>
                  <a:gd name="T2" fmla="*/ 7 w 9"/>
                  <a:gd name="T3" fmla="*/ 17 h 17"/>
                  <a:gd name="T4" fmla="*/ 4 w 9"/>
                  <a:gd name="T5" fmla="*/ 8 h 17"/>
                  <a:gd name="T6" fmla="*/ 0 w 9"/>
                  <a:gd name="T7" fmla="*/ 1 h 17"/>
                  <a:gd name="T8" fmla="*/ 2 w 9"/>
                  <a:gd name="T9" fmla="*/ 0 h 17"/>
                  <a:gd name="T10" fmla="*/ 2 w 9"/>
                  <a:gd name="T11" fmla="*/ 0 h 17"/>
                  <a:gd name="T12" fmla="*/ 6 w 9"/>
                  <a:gd name="T13" fmla="*/ 8 h 17"/>
                  <a:gd name="T14" fmla="*/ 9 w 9"/>
                  <a:gd name="T15" fmla="*/ 17 h 17"/>
                  <a:gd name="T16" fmla="*/ 7 w 9"/>
                  <a:gd name="T17" fmla="*/ 17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9" h="17">
                    <a:moveTo>
                      <a:pt x="7" y="17"/>
                    </a:moveTo>
                    <a:lnTo>
                      <a:pt x="7" y="17"/>
                    </a:lnTo>
                    <a:lnTo>
                      <a:pt x="4" y="8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6" y="8"/>
                    </a:lnTo>
                    <a:lnTo>
                      <a:pt x="9" y="17"/>
                    </a:lnTo>
                    <a:lnTo>
                      <a:pt x="7" y="17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40" name="Freeform 317"/>
              <p:cNvSpPr>
                <a:spLocks/>
              </p:cNvSpPr>
              <p:nvPr/>
            </p:nvSpPr>
            <p:spPr bwMode="auto">
              <a:xfrm>
                <a:off x="5714" y="2309"/>
                <a:ext cx="7" cy="17"/>
              </a:xfrm>
              <a:custGeom>
                <a:avLst/>
                <a:gdLst>
                  <a:gd name="T0" fmla="*/ 7 w 7"/>
                  <a:gd name="T1" fmla="*/ 0 h 17"/>
                  <a:gd name="T2" fmla="*/ 7 w 7"/>
                  <a:gd name="T3" fmla="*/ 0 h 17"/>
                  <a:gd name="T4" fmla="*/ 5 w 7"/>
                  <a:gd name="T5" fmla="*/ 10 h 17"/>
                  <a:gd name="T6" fmla="*/ 1 w 7"/>
                  <a:gd name="T7" fmla="*/ 17 h 17"/>
                  <a:gd name="T8" fmla="*/ 0 w 7"/>
                  <a:gd name="T9" fmla="*/ 15 h 17"/>
                  <a:gd name="T10" fmla="*/ 0 w 7"/>
                  <a:gd name="T11" fmla="*/ 15 h 17"/>
                  <a:gd name="T12" fmla="*/ 4 w 7"/>
                  <a:gd name="T13" fmla="*/ 8 h 17"/>
                  <a:gd name="T14" fmla="*/ 5 w 7"/>
                  <a:gd name="T15" fmla="*/ 0 h 17"/>
                  <a:gd name="T16" fmla="*/ 7 w 7"/>
                  <a:gd name="T17" fmla="*/ 0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" h="17">
                    <a:moveTo>
                      <a:pt x="7" y="0"/>
                    </a:moveTo>
                    <a:lnTo>
                      <a:pt x="7" y="0"/>
                    </a:lnTo>
                    <a:lnTo>
                      <a:pt x="5" y="10"/>
                    </a:lnTo>
                    <a:lnTo>
                      <a:pt x="1" y="17"/>
                    </a:lnTo>
                    <a:lnTo>
                      <a:pt x="0" y="15"/>
                    </a:lnTo>
                    <a:lnTo>
                      <a:pt x="4" y="8"/>
                    </a:lnTo>
                    <a:lnTo>
                      <a:pt x="5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41" name="Freeform 318"/>
              <p:cNvSpPr>
                <a:spLocks/>
              </p:cNvSpPr>
              <p:nvPr/>
            </p:nvSpPr>
            <p:spPr bwMode="auto">
              <a:xfrm>
                <a:off x="5714" y="2326"/>
                <a:ext cx="5" cy="5"/>
              </a:xfrm>
              <a:custGeom>
                <a:avLst/>
                <a:gdLst>
                  <a:gd name="T0" fmla="*/ 5 w 5"/>
                  <a:gd name="T1" fmla="*/ 5 h 5"/>
                  <a:gd name="T2" fmla="*/ 4 w 5"/>
                  <a:gd name="T3" fmla="*/ 5 h 5"/>
                  <a:gd name="T4" fmla="*/ 0 w 5"/>
                  <a:gd name="T5" fmla="*/ 1 h 5"/>
                  <a:gd name="T6" fmla="*/ 1 w 5"/>
                  <a:gd name="T7" fmla="*/ 0 h 5"/>
                  <a:gd name="T8" fmla="*/ 5 w 5"/>
                  <a:gd name="T9" fmla="*/ 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5"/>
                    </a:moveTo>
                    <a:lnTo>
                      <a:pt x="4" y="5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5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42" name="Freeform 319"/>
              <p:cNvSpPr>
                <a:spLocks/>
              </p:cNvSpPr>
              <p:nvPr/>
            </p:nvSpPr>
            <p:spPr bwMode="auto">
              <a:xfrm>
                <a:off x="5712" y="2279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0 h 3"/>
                  <a:gd name="T4" fmla="*/ 2 w 2"/>
                  <a:gd name="T5" fmla="*/ 2 h 3"/>
                  <a:gd name="T6" fmla="*/ 0 w 2"/>
                  <a:gd name="T7" fmla="*/ 3 h 3"/>
                  <a:gd name="T8" fmla="*/ 0 w 2"/>
                  <a:gd name="T9" fmla="*/ 3 h 3"/>
                  <a:gd name="T10" fmla="*/ 0 w 2"/>
                  <a:gd name="T11" fmla="*/ 2 h 3"/>
                  <a:gd name="T12" fmla="*/ 2 w 2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2" y="0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43" name="Freeform 320"/>
              <p:cNvSpPr>
                <a:spLocks/>
              </p:cNvSpPr>
              <p:nvPr/>
            </p:nvSpPr>
            <p:spPr bwMode="auto">
              <a:xfrm>
                <a:off x="5712" y="2309"/>
                <a:ext cx="7" cy="15"/>
              </a:xfrm>
              <a:custGeom>
                <a:avLst/>
                <a:gdLst>
                  <a:gd name="T0" fmla="*/ 6 w 7"/>
                  <a:gd name="T1" fmla="*/ 0 h 15"/>
                  <a:gd name="T2" fmla="*/ 7 w 7"/>
                  <a:gd name="T3" fmla="*/ 0 h 15"/>
                  <a:gd name="T4" fmla="*/ 7 w 7"/>
                  <a:gd name="T5" fmla="*/ 0 h 15"/>
                  <a:gd name="T6" fmla="*/ 6 w 7"/>
                  <a:gd name="T7" fmla="*/ 8 h 15"/>
                  <a:gd name="T8" fmla="*/ 2 w 7"/>
                  <a:gd name="T9" fmla="*/ 15 h 15"/>
                  <a:gd name="T10" fmla="*/ 0 w 7"/>
                  <a:gd name="T11" fmla="*/ 15 h 15"/>
                  <a:gd name="T12" fmla="*/ 0 w 7"/>
                  <a:gd name="T13" fmla="*/ 15 h 15"/>
                  <a:gd name="T14" fmla="*/ 4 w 7"/>
                  <a:gd name="T15" fmla="*/ 8 h 15"/>
                  <a:gd name="T16" fmla="*/ 6 w 7"/>
                  <a:gd name="T17" fmla="*/ 0 h 15"/>
                  <a:gd name="T18" fmla="*/ 6 w 7"/>
                  <a:gd name="T19" fmla="*/ 0 h 1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7" h="15">
                    <a:moveTo>
                      <a:pt x="6" y="0"/>
                    </a:moveTo>
                    <a:lnTo>
                      <a:pt x="7" y="0"/>
                    </a:lnTo>
                    <a:lnTo>
                      <a:pt x="6" y="8"/>
                    </a:lnTo>
                    <a:lnTo>
                      <a:pt x="2" y="15"/>
                    </a:lnTo>
                    <a:lnTo>
                      <a:pt x="0" y="15"/>
                    </a:lnTo>
                    <a:lnTo>
                      <a:pt x="4" y="8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44" name="Freeform 321"/>
              <p:cNvSpPr>
                <a:spLocks/>
              </p:cNvSpPr>
              <p:nvPr/>
            </p:nvSpPr>
            <p:spPr bwMode="auto">
              <a:xfrm>
                <a:off x="5712" y="2324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3 h 3"/>
                  <a:gd name="T4" fmla="*/ 0 w 3"/>
                  <a:gd name="T5" fmla="*/ 2 h 3"/>
                  <a:gd name="T6" fmla="*/ 0 w 3"/>
                  <a:gd name="T7" fmla="*/ 2 h 3"/>
                  <a:gd name="T8" fmla="*/ 2 w 3"/>
                  <a:gd name="T9" fmla="*/ 0 h 3"/>
                  <a:gd name="T10" fmla="*/ 3 w 3"/>
                  <a:gd name="T11" fmla="*/ 2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45" name="Freeform 322"/>
              <p:cNvSpPr>
                <a:spLocks/>
              </p:cNvSpPr>
              <p:nvPr/>
            </p:nvSpPr>
            <p:spPr bwMode="auto">
              <a:xfrm>
                <a:off x="5712" y="2282"/>
                <a:ext cx="7" cy="16"/>
              </a:xfrm>
              <a:custGeom>
                <a:avLst/>
                <a:gdLst>
                  <a:gd name="T0" fmla="*/ 0 w 7"/>
                  <a:gd name="T1" fmla="*/ 0 h 16"/>
                  <a:gd name="T2" fmla="*/ 0 w 7"/>
                  <a:gd name="T3" fmla="*/ 0 h 16"/>
                  <a:gd name="T4" fmla="*/ 4 w 7"/>
                  <a:gd name="T5" fmla="*/ 7 h 16"/>
                  <a:gd name="T6" fmla="*/ 7 w 7"/>
                  <a:gd name="T7" fmla="*/ 16 h 16"/>
                  <a:gd name="T8" fmla="*/ 6 w 7"/>
                  <a:gd name="T9" fmla="*/ 16 h 16"/>
                  <a:gd name="T10" fmla="*/ 0 w 7"/>
                  <a:gd name="T11" fmla="*/ 2 h 16"/>
                  <a:gd name="T12" fmla="*/ 0 w 7"/>
                  <a:gd name="T13" fmla="*/ 0 h 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" h="16">
                    <a:moveTo>
                      <a:pt x="0" y="0"/>
                    </a:moveTo>
                    <a:lnTo>
                      <a:pt x="0" y="0"/>
                    </a:lnTo>
                    <a:lnTo>
                      <a:pt x="4" y="7"/>
                    </a:lnTo>
                    <a:lnTo>
                      <a:pt x="7" y="16"/>
                    </a:lnTo>
                    <a:lnTo>
                      <a:pt x="6" y="16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46" name="Freeform 323"/>
              <p:cNvSpPr>
                <a:spLocks/>
              </p:cNvSpPr>
              <p:nvPr/>
            </p:nvSpPr>
            <p:spPr bwMode="auto">
              <a:xfrm>
                <a:off x="5711" y="2324"/>
                <a:ext cx="3" cy="2"/>
              </a:xfrm>
              <a:custGeom>
                <a:avLst/>
                <a:gdLst>
                  <a:gd name="T0" fmla="*/ 1 w 3"/>
                  <a:gd name="T1" fmla="*/ 2 h 2"/>
                  <a:gd name="T2" fmla="*/ 0 w 3"/>
                  <a:gd name="T3" fmla="*/ 2 h 2"/>
                  <a:gd name="T4" fmla="*/ 0 w 3"/>
                  <a:gd name="T5" fmla="*/ 2 h 2"/>
                  <a:gd name="T6" fmla="*/ 1 w 3"/>
                  <a:gd name="T7" fmla="*/ 0 h 2"/>
                  <a:gd name="T8" fmla="*/ 3 w 3"/>
                  <a:gd name="T9" fmla="*/ 0 h 2"/>
                  <a:gd name="T10" fmla="*/ 3 w 3"/>
                  <a:gd name="T11" fmla="*/ 0 h 2"/>
                  <a:gd name="T12" fmla="*/ 1 w 3"/>
                  <a:gd name="T13" fmla="*/ 2 h 2"/>
                  <a:gd name="T14" fmla="*/ 1 w 3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2">
                    <a:moveTo>
                      <a:pt x="1" y="2"/>
                    </a:moveTo>
                    <a:lnTo>
                      <a:pt x="0" y="2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47" name="Freeform 324"/>
              <p:cNvSpPr>
                <a:spLocks/>
              </p:cNvSpPr>
              <p:nvPr/>
            </p:nvSpPr>
            <p:spPr bwMode="auto">
              <a:xfrm>
                <a:off x="5711" y="2326"/>
                <a:ext cx="3" cy="3"/>
              </a:xfrm>
              <a:custGeom>
                <a:avLst/>
                <a:gdLst>
                  <a:gd name="T0" fmla="*/ 0 w 3"/>
                  <a:gd name="T1" fmla="*/ 1 h 3"/>
                  <a:gd name="T2" fmla="*/ 0 w 3"/>
                  <a:gd name="T3" fmla="*/ 1 h 3"/>
                  <a:gd name="T4" fmla="*/ 1 w 3"/>
                  <a:gd name="T5" fmla="*/ 0 h 3"/>
                  <a:gd name="T6" fmla="*/ 3 w 3"/>
                  <a:gd name="T7" fmla="*/ 1 h 3"/>
                  <a:gd name="T8" fmla="*/ 3 w 3"/>
                  <a:gd name="T9" fmla="*/ 1 h 3"/>
                  <a:gd name="T10" fmla="*/ 1 w 3"/>
                  <a:gd name="T11" fmla="*/ 3 h 3"/>
                  <a:gd name="T12" fmla="*/ 0 w 3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0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48" name="Freeform 325"/>
              <p:cNvSpPr>
                <a:spLocks/>
              </p:cNvSpPr>
              <p:nvPr/>
            </p:nvSpPr>
            <p:spPr bwMode="auto">
              <a:xfrm>
                <a:off x="5711" y="2278"/>
                <a:ext cx="3" cy="3"/>
              </a:xfrm>
              <a:custGeom>
                <a:avLst/>
                <a:gdLst>
                  <a:gd name="T0" fmla="*/ 1 w 3"/>
                  <a:gd name="T1" fmla="*/ 3 h 3"/>
                  <a:gd name="T2" fmla="*/ 1 w 3"/>
                  <a:gd name="T3" fmla="*/ 3 h 3"/>
                  <a:gd name="T4" fmla="*/ 0 w 3"/>
                  <a:gd name="T5" fmla="*/ 1 h 3"/>
                  <a:gd name="T6" fmla="*/ 1 w 3"/>
                  <a:gd name="T7" fmla="*/ 0 h 3"/>
                  <a:gd name="T8" fmla="*/ 1 w 3"/>
                  <a:gd name="T9" fmla="*/ 0 h 3"/>
                  <a:gd name="T10" fmla="*/ 3 w 3"/>
                  <a:gd name="T11" fmla="*/ 1 h 3"/>
                  <a:gd name="T12" fmla="*/ 1 w 3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49" name="Freeform 326"/>
              <p:cNvSpPr>
                <a:spLocks/>
              </p:cNvSpPr>
              <p:nvPr/>
            </p:nvSpPr>
            <p:spPr bwMode="auto">
              <a:xfrm>
                <a:off x="5709" y="2326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2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2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50" name="Freeform 327"/>
              <p:cNvSpPr>
                <a:spLocks/>
              </p:cNvSpPr>
              <p:nvPr/>
            </p:nvSpPr>
            <p:spPr bwMode="auto">
              <a:xfrm>
                <a:off x="5711" y="2281"/>
                <a:ext cx="1" cy="3"/>
              </a:xfrm>
              <a:custGeom>
                <a:avLst/>
                <a:gdLst>
                  <a:gd name="T0" fmla="*/ 0 w 1"/>
                  <a:gd name="T1" fmla="*/ 1 h 3"/>
                  <a:gd name="T2" fmla="*/ 1 w 1"/>
                  <a:gd name="T3" fmla="*/ 0 h 3"/>
                  <a:gd name="T4" fmla="*/ 1 w 1"/>
                  <a:gd name="T5" fmla="*/ 0 h 3"/>
                  <a:gd name="T6" fmla="*/ 1 w 1"/>
                  <a:gd name="T7" fmla="*/ 1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1 h 3"/>
                  <a:gd name="T14" fmla="*/ 0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1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51" name="Freeform 328"/>
              <p:cNvSpPr>
                <a:spLocks/>
              </p:cNvSpPr>
              <p:nvPr/>
            </p:nvSpPr>
            <p:spPr bwMode="auto">
              <a:xfrm>
                <a:off x="5709" y="2279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3 h 3"/>
                  <a:gd name="T4" fmla="*/ 0 w 3"/>
                  <a:gd name="T5" fmla="*/ 2 h 3"/>
                  <a:gd name="T6" fmla="*/ 2 w 3"/>
                  <a:gd name="T7" fmla="*/ 0 h 3"/>
                  <a:gd name="T8" fmla="*/ 2 w 3"/>
                  <a:gd name="T9" fmla="*/ 0 h 3"/>
                  <a:gd name="T10" fmla="*/ 3 w 3"/>
                  <a:gd name="T11" fmla="*/ 2 h 3"/>
                  <a:gd name="T12" fmla="*/ 3 w 3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52" name="Freeform 329"/>
              <p:cNvSpPr>
                <a:spLocks/>
              </p:cNvSpPr>
              <p:nvPr/>
            </p:nvSpPr>
            <p:spPr bwMode="auto">
              <a:xfrm>
                <a:off x="5707" y="2270"/>
                <a:ext cx="11" cy="9"/>
              </a:xfrm>
              <a:custGeom>
                <a:avLst/>
                <a:gdLst>
                  <a:gd name="T0" fmla="*/ 0 w 11"/>
                  <a:gd name="T1" fmla="*/ 4 h 9"/>
                  <a:gd name="T2" fmla="*/ 4 w 11"/>
                  <a:gd name="T3" fmla="*/ 0 h 9"/>
                  <a:gd name="T4" fmla="*/ 11 w 11"/>
                  <a:gd name="T5" fmla="*/ 5 h 9"/>
                  <a:gd name="T6" fmla="*/ 7 w 11"/>
                  <a:gd name="T7" fmla="*/ 9 h 9"/>
                  <a:gd name="T8" fmla="*/ 7 w 11"/>
                  <a:gd name="T9" fmla="*/ 9 h 9"/>
                  <a:gd name="T10" fmla="*/ 5 w 11"/>
                  <a:gd name="T11" fmla="*/ 8 h 9"/>
                  <a:gd name="T12" fmla="*/ 8 w 11"/>
                  <a:gd name="T13" fmla="*/ 5 h 9"/>
                  <a:gd name="T14" fmla="*/ 4 w 11"/>
                  <a:gd name="T15" fmla="*/ 1 h 9"/>
                  <a:gd name="T16" fmla="*/ 1 w 11"/>
                  <a:gd name="T17" fmla="*/ 5 h 9"/>
                  <a:gd name="T18" fmla="*/ 1 w 11"/>
                  <a:gd name="T19" fmla="*/ 5 h 9"/>
                  <a:gd name="T20" fmla="*/ 0 w 11"/>
                  <a:gd name="T21" fmla="*/ 4 h 9"/>
                  <a:gd name="T22" fmla="*/ 0 w 11"/>
                  <a:gd name="T23" fmla="*/ 4 h 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1" h="9">
                    <a:moveTo>
                      <a:pt x="0" y="4"/>
                    </a:moveTo>
                    <a:lnTo>
                      <a:pt x="4" y="0"/>
                    </a:lnTo>
                    <a:lnTo>
                      <a:pt x="11" y="5"/>
                    </a:lnTo>
                    <a:lnTo>
                      <a:pt x="7" y="9"/>
                    </a:lnTo>
                    <a:lnTo>
                      <a:pt x="5" y="8"/>
                    </a:lnTo>
                    <a:lnTo>
                      <a:pt x="8" y="5"/>
                    </a:lnTo>
                    <a:lnTo>
                      <a:pt x="4" y="1"/>
                    </a:lnTo>
                    <a:lnTo>
                      <a:pt x="1" y="5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53" name="Freeform 330"/>
              <p:cNvSpPr>
                <a:spLocks/>
              </p:cNvSpPr>
              <p:nvPr/>
            </p:nvSpPr>
            <p:spPr bwMode="auto">
              <a:xfrm>
                <a:off x="5707" y="2327"/>
                <a:ext cx="11" cy="11"/>
              </a:xfrm>
              <a:custGeom>
                <a:avLst/>
                <a:gdLst>
                  <a:gd name="T0" fmla="*/ 4 w 11"/>
                  <a:gd name="T1" fmla="*/ 11 h 11"/>
                  <a:gd name="T2" fmla="*/ 0 w 11"/>
                  <a:gd name="T3" fmla="*/ 7 h 11"/>
                  <a:gd name="T4" fmla="*/ 0 w 11"/>
                  <a:gd name="T5" fmla="*/ 7 h 11"/>
                  <a:gd name="T6" fmla="*/ 1 w 11"/>
                  <a:gd name="T7" fmla="*/ 6 h 11"/>
                  <a:gd name="T8" fmla="*/ 4 w 11"/>
                  <a:gd name="T9" fmla="*/ 9 h 11"/>
                  <a:gd name="T10" fmla="*/ 8 w 11"/>
                  <a:gd name="T11" fmla="*/ 4 h 11"/>
                  <a:gd name="T12" fmla="*/ 5 w 11"/>
                  <a:gd name="T13" fmla="*/ 2 h 11"/>
                  <a:gd name="T14" fmla="*/ 5 w 11"/>
                  <a:gd name="T15" fmla="*/ 2 h 11"/>
                  <a:gd name="T16" fmla="*/ 7 w 11"/>
                  <a:gd name="T17" fmla="*/ 0 h 11"/>
                  <a:gd name="T18" fmla="*/ 11 w 11"/>
                  <a:gd name="T19" fmla="*/ 4 h 11"/>
                  <a:gd name="T20" fmla="*/ 4 w 11"/>
                  <a:gd name="T21" fmla="*/ 11 h 1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1" h="11">
                    <a:moveTo>
                      <a:pt x="4" y="11"/>
                    </a:moveTo>
                    <a:lnTo>
                      <a:pt x="0" y="7"/>
                    </a:lnTo>
                    <a:lnTo>
                      <a:pt x="1" y="6"/>
                    </a:lnTo>
                    <a:lnTo>
                      <a:pt x="4" y="9"/>
                    </a:lnTo>
                    <a:lnTo>
                      <a:pt x="8" y="4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11" y="4"/>
                    </a:lnTo>
                    <a:lnTo>
                      <a:pt x="4" y="1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54" name="Freeform 331"/>
              <p:cNvSpPr>
                <a:spLocks/>
              </p:cNvSpPr>
              <p:nvPr/>
            </p:nvSpPr>
            <p:spPr bwMode="auto">
              <a:xfrm>
                <a:off x="5708" y="2300"/>
                <a:ext cx="3" cy="6"/>
              </a:xfrm>
              <a:custGeom>
                <a:avLst/>
                <a:gdLst>
                  <a:gd name="T0" fmla="*/ 3 w 3"/>
                  <a:gd name="T1" fmla="*/ 0 h 6"/>
                  <a:gd name="T2" fmla="*/ 3 w 3"/>
                  <a:gd name="T3" fmla="*/ 0 h 6"/>
                  <a:gd name="T4" fmla="*/ 3 w 3"/>
                  <a:gd name="T5" fmla="*/ 3 h 6"/>
                  <a:gd name="T6" fmla="*/ 3 w 3"/>
                  <a:gd name="T7" fmla="*/ 3 h 6"/>
                  <a:gd name="T8" fmla="*/ 3 w 3"/>
                  <a:gd name="T9" fmla="*/ 6 h 6"/>
                  <a:gd name="T10" fmla="*/ 0 w 3"/>
                  <a:gd name="T11" fmla="*/ 6 h 6"/>
                  <a:gd name="T12" fmla="*/ 0 w 3"/>
                  <a:gd name="T13" fmla="*/ 6 h 6"/>
                  <a:gd name="T14" fmla="*/ 1 w 3"/>
                  <a:gd name="T15" fmla="*/ 3 h 6"/>
                  <a:gd name="T16" fmla="*/ 1 w 3"/>
                  <a:gd name="T17" fmla="*/ 3 h 6"/>
                  <a:gd name="T18" fmla="*/ 0 w 3"/>
                  <a:gd name="T19" fmla="*/ 0 h 6"/>
                  <a:gd name="T20" fmla="*/ 3 w 3"/>
                  <a:gd name="T21" fmla="*/ 0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" h="6">
                    <a:moveTo>
                      <a:pt x="3" y="0"/>
                    </a:moveTo>
                    <a:lnTo>
                      <a:pt x="3" y="0"/>
                    </a:lnTo>
                    <a:lnTo>
                      <a:pt x="3" y="3"/>
                    </a:lnTo>
                    <a:lnTo>
                      <a:pt x="3" y="6"/>
                    </a:lnTo>
                    <a:lnTo>
                      <a:pt x="0" y="6"/>
                    </a:lnTo>
                    <a:lnTo>
                      <a:pt x="1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55" name="Freeform 332"/>
              <p:cNvSpPr>
                <a:spLocks/>
              </p:cNvSpPr>
              <p:nvPr/>
            </p:nvSpPr>
            <p:spPr bwMode="auto">
              <a:xfrm>
                <a:off x="5708" y="2306"/>
                <a:ext cx="3" cy="1"/>
              </a:xfrm>
              <a:custGeom>
                <a:avLst/>
                <a:gdLst>
                  <a:gd name="T0" fmla="*/ 0 w 3"/>
                  <a:gd name="T1" fmla="*/ 0 h 1"/>
                  <a:gd name="T2" fmla="*/ 3 w 3"/>
                  <a:gd name="T3" fmla="*/ 0 h 1"/>
                  <a:gd name="T4" fmla="*/ 3 w 3"/>
                  <a:gd name="T5" fmla="*/ 0 h 1"/>
                  <a:gd name="T6" fmla="*/ 1 w 3"/>
                  <a:gd name="T7" fmla="*/ 1 h 1"/>
                  <a:gd name="T8" fmla="*/ 0 w 3"/>
                  <a:gd name="T9" fmla="*/ 1 h 1"/>
                  <a:gd name="T10" fmla="*/ 0 w 3"/>
                  <a:gd name="T11" fmla="*/ 1 h 1"/>
                  <a:gd name="T12" fmla="*/ 0 w 3"/>
                  <a:gd name="T13" fmla="*/ 0 h 1"/>
                  <a:gd name="T14" fmla="*/ 0 w 3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1">
                    <a:moveTo>
                      <a:pt x="0" y="0"/>
                    </a:moveTo>
                    <a:lnTo>
                      <a:pt x="3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56" name="Freeform 333"/>
              <p:cNvSpPr>
                <a:spLocks/>
              </p:cNvSpPr>
              <p:nvPr/>
            </p:nvSpPr>
            <p:spPr bwMode="auto">
              <a:xfrm>
                <a:off x="5708" y="2299"/>
                <a:ext cx="3" cy="1"/>
              </a:xfrm>
              <a:custGeom>
                <a:avLst/>
                <a:gdLst>
                  <a:gd name="T0" fmla="*/ 1 w 3"/>
                  <a:gd name="T1" fmla="*/ 0 h 1"/>
                  <a:gd name="T2" fmla="*/ 1 w 3"/>
                  <a:gd name="T3" fmla="*/ 0 h 1"/>
                  <a:gd name="T4" fmla="*/ 3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0 w 3"/>
                  <a:gd name="T11" fmla="*/ 0 h 1"/>
                  <a:gd name="T12" fmla="*/ 1 w 3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1" y="0"/>
                    </a:moveTo>
                    <a:lnTo>
                      <a:pt x="1" y="0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57" name="Freeform 334"/>
              <p:cNvSpPr>
                <a:spLocks/>
              </p:cNvSpPr>
              <p:nvPr/>
            </p:nvSpPr>
            <p:spPr bwMode="auto">
              <a:xfrm>
                <a:off x="5707" y="2300"/>
                <a:ext cx="2" cy="6"/>
              </a:xfrm>
              <a:custGeom>
                <a:avLst/>
                <a:gdLst>
                  <a:gd name="T0" fmla="*/ 0 w 2"/>
                  <a:gd name="T1" fmla="*/ 6 h 6"/>
                  <a:gd name="T2" fmla="*/ 0 w 2"/>
                  <a:gd name="T3" fmla="*/ 6 h 6"/>
                  <a:gd name="T4" fmla="*/ 0 w 2"/>
                  <a:gd name="T5" fmla="*/ 3 h 6"/>
                  <a:gd name="T6" fmla="*/ 0 w 2"/>
                  <a:gd name="T7" fmla="*/ 3 h 6"/>
                  <a:gd name="T8" fmla="*/ 0 w 2"/>
                  <a:gd name="T9" fmla="*/ 0 h 6"/>
                  <a:gd name="T10" fmla="*/ 1 w 2"/>
                  <a:gd name="T11" fmla="*/ 0 h 6"/>
                  <a:gd name="T12" fmla="*/ 1 w 2"/>
                  <a:gd name="T13" fmla="*/ 0 h 6"/>
                  <a:gd name="T14" fmla="*/ 2 w 2"/>
                  <a:gd name="T15" fmla="*/ 3 h 6"/>
                  <a:gd name="T16" fmla="*/ 2 w 2"/>
                  <a:gd name="T17" fmla="*/ 3 h 6"/>
                  <a:gd name="T18" fmla="*/ 1 w 2"/>
                  <a:gd name="T19" fmla="*/ 6 h 6"/>
                  <a:gd name="T20" fmla="*/ 0 w 2"/>
                  <a:gd name="T21" fmla="*/ 6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" h="6">
                    <a:moveTo>
                      <a:pt x="0" y="6"/>
                    </a:move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2" y="3"/>
                    </a:lnTo>
                    <a:lnTo>
                      <a:pt x="1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58" name="Freeform 335"/>
              <p:cNvSpPr>
                <a:spLocks/>
              </p:cNvSpPr>
              <p:nvPr/>
            </p:nvSpPr>
            <p:spPr bwMode="auto">
              <a:xfrm>
                <a:off x="5708" y="2307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1 w 1"/>
                  <a:gd name="T3" fmla="*/ 0 h 2"/>
                  <a:gd name="T4" fmla="*/ 1 w 1"/>
                  <a:gd name="T5" fmla="*/ 2 h 2"/>
                  <a:gd name="T6" fmla="*/ 0 w 1"/>
                  <a:gd name="T7" fmla="*/ 2 h 2"/>
                  <a:gd name="T8" fmla="*/ 0 w 1"/>
                  <a:gd name="T9" fmla="*/ 2 h 2"/>
                  <a:gd name="T10" fmla="*/ 0 w 1"/>
                  <a:gd name="T11" fmla="*/ 0 h 2"/>
                  <a:gd name="T12" fmla="*/ 0 w 1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59" name="Freeform 336"/>
              <p:cNvSpPr>
                <a:spLocks/>
              </p:cNvSpPr>
              <p:nvPr/>
            </p:nvSpPr>
            <p:spPr bwMode="auto">
              <a:xfrm>
                <a:off x="5707" y="230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60" name="Freeform 337"/>
              <p:cNvSpPr>
                <a:spLocks/>
              </p:cNvSpPr>
              <p:nvPr/>
            </p:nvSpPr>
            <p:spPr bwMode="auto">
              <a:xfrm>
                <a:off x="5708" y="2298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  <a:gd name="T10" fmla="*/ 0 w 1"/>
                  <a:gd name="T11" fmla="*/ 0 h 1"/>
                  <a:gd name="T12" fmla="*/ 1 w 1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61" name="Freeform 338"/>
              <p:cNvSpPr>
                <a:spLocks/>
              </p:cNvSpPr>
              <p:nvPr/>
            </p:nvSpPr>
            <p:spPr bwMode="auto">
              <a:xfrm>
                <a:off x="5707" y="2298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0 h 1"/>
                  <a:gd name="T4" fmla="*/ 1 w 1"/>
                  <a:gd name="T5" fmla="*/ 0 h 1"/>
                  <a:gd name="T6" fmla="*/ 1 w 1"/>
                  <a:gd name="T7" fmla="*/ 0 h 1"/>
                  <a:gd name="T8" fmla="*/ 1 w 1"/>
                  <a:gd name="T9" fmla="*/ 1 h 1"/>
                  <a:gd name="T10" fmla="*/ 0 w 1"/>
                  <a:gd name="T11" fmla="*/ 1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62" name="Freeform 339"/>
              <p:cNvSpPr>
                <a:spLocks/>
              </p:cNvSpPr>
              <p:nvPr/>
            </p:nvSpPr>
            <p:spPr bwMode="auto">
              <a:xfrm>
                <a:off x="5707" y="2331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2 h 3"/>
                  <a:gd name="T4" fmla="*/ 0 w 1"/>
                  <a:gd name="T5" fmla="*/ 3 h 3"/>
                  <a:gd name="T6" fmla="*/ 0 w 1"/>
                  <a:gd name="T7" fmla="*/ 2 h 3"/>
                  <a:gd name="T8" fmla="*/ 0 w 1"/>
                  <a:gd name="T9" fmla="*/ 2 h 3"/>
                  <a:gd name="T10" fmla="*/ 1 w 1"/>
                  <a:gd name="T11" fmla="*/ 0 h 3"/>
                  <a:gd name="T12" fmla="*/ 1 w 1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3">
                    <a:moveTo>
                      <a:pt x="1" y="2"/>
                    </a:moveTo>
                    <a:lnTo>
                      <a:pt x="1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63" name="Freeform 340"/>
              <p:cNvSpPr>
                <a:spLocks/>
              </p:cNvSpPr>
              <p:nvPr/>
            </p:nvSpPr>
            <p:spPr bwMode="auto">
              <a:xfrm>
                <a:off x="5704" y="2309"/>
                <a:ext cx="4" cy="8"/>
              </a:xfrm>
              <a:custGeom>
                <a:avLst/>
                <a:gdLst>
                  <a:gd name="T0" fmla="*/ 0 w 4"/>
                  <a:gd name="T1" fmla="*/ 7 h 8"/>
                  <a:gd name="T2" fmla="*/ 0 w 4"/>
                  <a:gd name="T3" fmla="*/ 7 h 8"/>
                  <a:gd name="T4" fmla="*/ 3 w 4"/>
                  <a:gd name="T5" fmla="*/ 0 h 8"/>
                  <a:gd name="T6" fmla="*/ 4 w 4"/>
                  <a:gd name="T7" fmla="*/ 0 h 8"/>
                  <a:gd name="T8" fmla="*/ 4 w 4"/>
                  <a:gd name="T9" fmla="*/ 0 h 8"/>
                  <a:gd name="T10" fmla="*/ 1 w 4"/>
                  <a:gd name="T11" fmla="*/ 8 h 8"/>
                  <a:gd name="T12" fmla="*/ 0 w 4"/>
                  <a:gd name="T13" fmla="*/ 7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" h="8">
                    <a:moveTo>
                      <a:pt x="0" y="7"/>
                    </a:moveTo>
                    <a:lnTo>
                      <a:pt x="0" y="7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1" y="8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64" name="Freeform 341"/>
              <p:cNvSpPr>
                <a:spLocks/>
              </p:cNvSpPr>
              <p:nvPr/>
            </p:nvSpPr>
            <p:spPr bwMode="auto">
              <a:xfrm>
                <a:off x="5705" y="2274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2 w 3"/>
                  <a:gd name="T3" fmla="*/ 1 h 1"/>
                  <a:gd name="T4" fmla="*/ 2 w 3"/>
                  <a:gd name="T5" fmla="*/ 1 h 1"/>
                  <a:gd name="T6" fmla="*/ 0 w 3"/>
                  <a:gd name="T7" fmla="*/ 1 h 1"/>
                  <a:gd name="T8" fmla="*/ 2 w 3"/>
                  <a:gd name="T9" fmla="*/ 0 h 1"/>
                  <a:gd name="T10" fmla="*/ 2 w 3"/>
                  <a:gd name="T11" fmla="*/ 0 h 1"/>
                  <a:gd name="T12" fmla="*/ 3 w 3"/>
                  <a:gd name="T13" fmla="*/ 1 h 1"/>
                  <a:gd name="T14" fmla="*/ 3 w 3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1">
                    <a:moveTo>
                      <a:pt x="3" y="1"/>
                    </a:moveTo>
                    <a:lnTo>
                      <a:pt x="2" y="1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65" name="Freeform 342"/>
              <p:cNvSpPr>
                <a:spLocks/>
              </p:cNvSpPr>
              <p:nvPr/>
            </p:nvSpPr>
            <p:spPr bwMode="auto">
              <a:xfrm>
                <a:off x="5707" y="2331"/>
                <a:ext cx="14" cy="9"/>
              </a:xfrm>
              <a:custGeom>
                <a:avLst/>
                <a:gdLst>
                  <a:gd name="T0" fmla="*/ 0 w 14"/>
                  <a:gd name="T1" fmla="*/ 3 h 9"/>
                  <a:gd name="T2" fmla="*/ 4 w 14"/>
                  <a:gd name="T3" fmla="*/ 7 h 9"/>
                  <a:gd name="T4" fmla="*/ 11 w 14"/>
                  <a:gd name="T5" fmla="*/ 0 h 9"/>
                  <a:gd name="T6" fmla="*/ 12 w 14"/>
                  <a:gd name="T7" fmla="*/ 0 h 9"/>
                  <a:gd name="T8" fmla="*/ 14 w 14"/>
                  <a:gd name="T9" fmla="*/ 0 h 9"/>
                  <a:gd name="T10" fmla="*/ 4 w 14"/>
                  <a:gd name="T11" fmla="*/ 9 h 9"/>
                  <a:gd name="T12" fmla="*/ 0 w 14"/>
                  <a:gd name="T13" fmla="*/ 3 h 9"/>
                  <a:gd name="T14" fmla="*/ 0 w 14"/>
                  <a:gd name="T15" fmla="*/ 3 h 9"/>
                  <a:gd name="T16" fmla="*/ 0 w 14"/>
                  <a:gd name="T17" fmla="*/ 3 h 9"/>
                  <a:gd name="T18" fmla="*/ 0 w 14"/>
                  <a:gd name="T19" fmla="*/ 3 h 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4" h="9">
                    <a:moveTo>
                      <a:pt x="0" y="3"/>
                    </a:moveTo>
                    <a:lnTo>
                      <a:pt x="4" y="7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4" y="9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66" name="Freeform 343"/>
              <p:cNvSpPr>
                <a:spLocks/>
              </p:cNvSpPr>
              <p:nvPr/>
            </p:nvSpPr>
            <p:spPr bwMode="auto">
              <a:xfrm>
                <a:off x="5707" y="229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67" name="Freeform 344"/>
              <p:cNvSpPr>
                <a:spLocks/>
              </p:cNvSpPr>
              <p:nvPr/>
            </p:nvSpPr>
            <p:spPr bwMode="auto">
              <a:xfrm>
                <a:off x="5707" y="2307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1 w 1"/>
                  <a:gd name="T3" fmla="*/ 0 h 2"/>
                  <a:gd name="T4" fmla="*/ 1 w 1"/>
                  <a:gd name="T5" fmla="*/ 0 h 2"/>
                  <a:gd name="T6" fmla="*/ 1 w 1"/>
                  <a:gd name="T7" fmla="*/ 2 h 2"/>
                  <a:gd name="T8" fmla="*/ 0 w 1"/>
                  <a:gd name="T9" fmla="*/ 2 h 2"/>
                  <a:gd name="T10" fmla="*/ 0 w 1"/>
                  <a:gd name="T11" fmla="*/ 2 h 2"/>
                  <a:gd name="T12" fmla="*/ 0 w 1"/>
                  <a:gd name="T13" fmla="*/ 0 h 2"/>
                  <a:gd name="T14" fmla="*/ 0 w 1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68" name="Freeform 345"/>
              <p:cNvSpPr>
                <a:spLocks/>
              </p:cNvSpPr>
              <p:nvPr/>
            </p:nvSpPr>
            <p:spPr bwMode="auto">
              <a:xfrm>
                <a:off x="5705" y="2267"/>
                <a:ext cx="16" cy="14"/>
              </a:xfrm>
              <a:custGeom>
                <a:avLst/>
                <a:gdLst>
                  <a:gd name="T0" fmla="*/ 0 w 16"/>
                  <a:gd name="T1" fmla="*/ 5 h 14"/>
                  <a:gd name="T2" fmla="*/ 6 w 16"/>
                  <a:gd name="T3" fmla="*/ 0 h 14"/>
                  <a:gd name="T4" fmla="*/ 16 w 16"/>
                  <a:gd name="T5" fmla="*/ 8 h 14"/>
                  <a:gd name="T6" fmla="*/ 9 w 16"/>
                  <a:gd name="T7" fmla="*/ 14 h 14"/>
                  <a:gd name="T8" fmla="*/ 9 w 16"/>
                  <a:gd name="T9" fmla="*/ 14 h 14"/>
                  <a:gd name="T10" fmla="*/ 9 w 16"/>
                  <a:gd name="T11" fmla="*/ 12 h 14"/>
                  <a:gd name="T12" fmla="*/ 13 w 16"/>
                  <a:gd name="T13" fmla="*/ 8 h 14"/>
                  <a:gd name="T14" fmla="*/ 6 w 16"/>
                  <a:gd name="T15" fmla="*/ 3 h 14"/>
                  <a:gd name="T16" fmla="*/ 2 w 16"/>
                  <a:gd name="T17" fmla="*/ 7 h 14"/>
                  <a:gd name="T18" fmla="*/ 2 w 16"/>
                  <a:gd name="T19" fmla="*/ 7 h 14"/>
                  <a:gd name="T20" fmla="*/ 0 w 16"/>
                  <a:gd name="T21" fmla="*/ 5 h 14"/>
                  <a:gd name="T22" fmla="*/ 0 w 16"/>
                  <a:gd name="T23" fmla="*/ 5 h 1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6" h="14">
                    <a:moveTo>
                      <a:pt x="0" y="5"/>
                    </a:moveTo>
                    <a:lnTo>
                      <a:pt x="6" y="0"/>
                    </a:lnTo>
                    <a:lnTo>
                      <a:pt x="16" y="8"/>
                    </a:lnTo>
                    <a:lnTo>
                      <a:pt x="9" y="14"/>
                    </a:lnTo>
                    <a:lnTo>
                      <a:pt x="9" y="12"/>
                    </a:lnTo>
                    <a:lnTo>
                      <a:pt x="13" y="8"/>
                    </a:lnTo>
                    <a:lnTo>
                      <a:pt x="6" y="3"/>
                    </a:lnTo>
                    <a:lnTo>
                      <a:pt x="2" y="7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69" name="Freeform 346"/>
              <p:cNvSpPr>
                <a:spLocks/>
              </p:cNvSpPr>
              <p:nvPr/>
            </p:nvSpPr>
            <p:spPr bwMode="auto">
              <a:xfrm>
                <a:off x="5705" y="2309"/>
                <a:ext cx="4" cy="10"/>
              </a:xfrm>
              <a:custGeom>
                <a:avLst/>
                <a:gdLst>
                  <a:gd name="T0" fmla="*/ 0 w 4"/>
                  <a:gd name="T1" fmla="*/ 8 h 10"/>
                  <a:gd name="T2" fmla="*/ 0 w 4"/>
                  <a:gd name="T3" fmla="*/ 8 h 10"/>
                  <a:gd name="T4" fmla="*/ 3 w 4"/>
                  <a:gd name="T5" fmla="*/ 0 h 10"/>
                  <a:gd name="T6" fmla="*/ 4 w 4"/>
                  <a:gd name="T7" fmla="*/ 0 h 10"/>
                  <a:gd name="T8" fmla="*/ 2 w 4"/>
                  <a:gd name="T9" fmla="*/ 10 h 10"/>
                  <a:gd name="T10" fmla="*/ 0 w 4"/>
                  <a:gd name="T11" fmla="*/ 8 h 1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" h="10">
                    <a:moveTo>
                      <a:pt x="0" y="8"/>
                    </a:moveTo>
                    <a:lnTo>
                      <a:pt x="0" y="8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2" y="1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70" name="Freeform 347"/>
              <p:cNvSpPr>
                <a:spLocks/>
              </p:cNvSpPr>
              <p:nvPr/>
            </p:nvSpPr>
            <p:spPr bwMode="auto">
              <a:xfrm>
                <a:off x="5705" y="2333"/>
                <a:ext cx="2" cy="1"/>
              </a:xfrm>
              <a:custGeom>
                <a:avLst/>
                <a:gdLst>
                  <a:gd name="T0" fmla="*/ 2 w 2"/>
                  <a:gd name="T1" fmla="*/ 1 h 1"/>
                  <a:gd name="T2" fmla="*/ 2 w 2"/>
                  <a:gd name="T3" fmla="*/ 1 h 1"/>
                  <a:gd name="T4" fmla="*/ 2 w 2"/>
                  <a:gd name="T5" fmla="*/ 1 h 1"/>
                  <a:gd name="T6" fmla="*/ 0 w 2"/>
                  <a:gd name="T7" fmla="*/ 1 h 1"/>
                  <a:gd name="T8" fmla="*/ 0 w 2"/>
                  <a:gd name="T9" fmla="*/ 1 h 1"/>
                  <a:gd name="T10" fmla="*/ 2 w 2"/>
                  <a:gd name="T11" fmla="*/ 0 h 1"/>
                  <a:gd name="T12" fmla="*/ 2 w 2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lnTo>
                      <a:pt x="2" y="1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71" name="Freeform 348"/>
              <p:cNvSpPr>
                <a:spLocks/>
              </p:cNvSpPr>
              <p:nvPr/>
            </p:nvSpPr>
            <p:spPr bwMode="auto">
              <a:xfrm>
                <a:off x="5705" y="2289"/>
                <a:ext cx="4" cy="9"/>
              </a:xfrm>
              <a:custGeom>
                <a:avLst/>
                <a:gdLst>
                  <a:gd name="T0" fmla="*/ 2 w 4"/>
                  <a:gd name="T1" fmla="*/ 0 h 9"/>
                  <a:gd name="T2" fmla="*/ 2 w 4"/>
                  <a:gd name="T3" fmla="*/ 0 h 9"/>
                  <a:gd name="T4" fmla="*/ 4 w 4"/>
                  <a:gd name="T5" fmla="*/ 9 h 9"/>
                  <a:gd name="T6" fmla="*/ 3 w 4"/>
                  <a:gd name="T7" fmla="*/ 9 h 9"/>
                  <a:gd name="T8" fmla="*/ 3 w 4"/>
                  <a:gd name="T9" fmla="*/ 9 h 9"/>
                  <a:gd name="T10" fmla="*/ 0 w 4"/>
                  <a:gd name="T11" fmla="*/ 2 h 9"/>
                  <a:gd name="T12" fmla="*/ 2 w 4"/>
                  <a:gd name="T13" fmla="*/ 0 h 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" h="9">
                    <a:moveTo>
                      <a:pt x="2" y="0"/>
                    </a:moveTo>
                    <a:lnTo>
                      <a:pt x="2" y="0"/>
                    </a:lnTo>
                    <a:lnTo>
                      <a:pt x="4" y="9"/>
                    </a:lnTo>
                    <a:lnTo>
                      <a:pt x="3" y="9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72" name="Freeform 349"/>
              <p:cNvSpPr>
                <a:spLocks/>
              </p:cNvSpPr>
              <p:nvPr/>
            </p:nvSpPr>
            <p:spPr bwMode="auto">
              <a:xfrm>
                <a:off x="5704" y="2275"/>
                <a:ext cx="3" cy="2"/>
              </a:xfrm>
              <a:custGeom>
                <a:avLst/>
                <a:gdLst>
                  <a:gd name="T0" fmla="*/ 1 w 3"/>
                  <a:gd name="T1" fmla="*/ 0 h 2"/>
                  <a:gd name="T2" fmla="*/ 1 w 3"/>
                  <a:gd name="T3" fmla="*/ 0 h 2"/>
                  <a:gd name="T4" fmla="*/ 3 w 3"/>
                  <a:gd name="T5" fmla="*/ 0 h 2"/>
                  <a:gd name="T6" fmla="*/ 1 w 3"/>
                  <a:gd name="T7" fmla="*/ 2 h 2"/>
                  <a:gd name="T8" fmla="*/ 1 w 3"/>
                  <a:gd name="T9" fmla="*/ 2 h 2"/>
                  <a:gd name="T10" fmla="*/ 0 w 3"/>
                  <a:gd name="T11" fmla="*/ 2 h 2"/>
                  <a:gd name="T12" fmla="*/ 1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1" y="0"/>
                    </a:moveTo>
                    <a:lnTo>
                      <a:pt x="1" y="0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73" name="Freeform 350"/>
              <p:cNvSpPr>
                <a:spLocks/>
              </p:cNvSpPr>
              <p:nvPr/>
            </p:nvSpPr>
            <p:spPr bwMode="auto">
              <a:xfrm>
                <a:off x="5704" y="2272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1 w 3"/>
                  <a:gd name="T3" fmla="*/ 0 h 3"/>
                  <a:gd name="T4" fmla="*/ 1 w 3"/>
                  <a:gd name="T5" fmla="*/ 0 h 3"/>
                  <a:gd name="T6" fmla="*/ 3 w 3"/>
                  <a:gd name="T7" fmla="*/ 2 h 3"/>
                  <a:gd name="T8" fmla="*/ 1 w 3"/>
                  <a:gd name="T9" fmla="*/ 3 h 3"/>
                  <a:gd name="T10" fmla="*/ 1 w 3"/>
                  <a:gd name="T11" fmla="*/ 3 h 3"/>
                  <a:gd name="T12" fmla="*/ 0 w 3"/>
                  <a:gd name="T13" fmla="*/ 2 h 3"/>
                  <a:gd name="T14" fmla="*/ 0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74" name="Freeform 351"/>
              <p:cNvSpPr>
                <a:spLocks/>
              </p:cNvSpPr>
              <p:nvPr/>
            </p:nvSpPr>
            <p:spPr bwMode="auto">
              <a:xfrm>
                <a:off x="5705" y="2330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3 w 3"/>
                  <a:gd name="T3" fmla="*/ 1 h 3"/>
                  <a:gd name="T4" fmla="*/ 2 w 3"/>
                  <a:gd name="T5" fmla="*/ 3 h 3"/>
                  <a:gd name="T6" fmla="*/ 0 w 3"/>
                  <a:gd name="T7" fmla="*/ 1 h 3"/>
                  <a:gd name="T8" fmla="*/ 2 w 3"/>
                  <a:gd name="T9" fmla="*/ 0 h 3"/>
                  <a:gd name="T10" fmla="*/ 3 w 3"/>
                  <a:gd name="T11" fmla="*/ 1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3">
                    <a:moveTo>
                      <a:pt x="3" y="1"/>
                    </a:move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75" name="Freeform 352"/>
              <p:cNvSpPr>
                <a:spLocks/>
              </p:cNvSpPr>
              <p:nvPr/>
            </p:nvSpPr>
            <p:spPr bwMode="auto">
              <a:xfrm>
                <a:off x="5704" y="2319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  <a:gd name="T4" fmla="*/ 0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  <a:gd name="T10" fmla="*/ 0 w 1"/>
                  <a:gd name="T11" fmla="*/ 0 h 1"/>
                  <a:gd name="T12" fmla="*/ 1 w 1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76" name="Freeform 353"/>
              <p:cNvSpPr>
                <a:spLocks/>
              </p:cNvSpPr>
              <p:nvPr/>
            </p:nvSpPr>
            <p:spPr bwMode="auto">
              <a:xfrm>
                <a:off x="5704" y="2288"/>
                <a:ext cx="3" cy="3"/>
              </a:xfrm>
              <a:custGeom>
                <a:avLst/>
                <a:gdLst>
                  <a:gd name="T0" fmla="*/ 1 w 3"/>
                  <a:gd name="T1" fmla="*/ 3 h 3"/>
                  <a:gd name="T2" fmla="*/ 1 w 3"/>
                  <a:gd name="T3" fmla="*/ 3 h 3"/>
                  <a:gd name="T4" fmla="*/ 0 w 3"/>
                  <a:gd name="T5" fmla="*/ 1 h 3"/>
                  <a:gd name="T6" fmla="*/ 1 w 3"/>
                  <a:gd name="T7" fmla="*/ 0 h 3"/>
                  <a:gd name="T8" fmla="*/ 1 w 3"/>
                  <a:gd name="T9" fmla="*/ 0 h 3"/>
                  <a:gd name="T10" fmla="*/ 3 w 3"/>
                  <a:gd name="T11" fmla="*/ 1 h 3"/>
                  <a:gd name="T12" fmla="*/ 1 w 3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77" name="Freeform 354"/>
              <p:cNvSpPr>
                <a:spLocks/>
              </p:cNvSpPr>
              <p:nvPr/>
            </p:nvSpPr>
            <p:spPr bwMode="auto">
              <a:xfrm>
                <a:off x="5704" y="2317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3 w 3"/>
                  <a:gd name="T3" fmla="*/ 2 h 3"/>
                  <a:gd name="T4" fmla="*/ 1 w 3"/>
                  <a:gd name="T5" fmla="*/ 3 h 3"/>
                  <a:gd name="T6" fmla="*/ 0 w 3"/>
                  <a:gd name="T7" fmla="*/ 2 h 3"/>
                  <a:gd name="T8" fmla="*/ 0 w 3"/>
                  <a:gd name="T9" fmla="*/ 2 h 3"/>
                  <a:gd name="T10" fmla="*/ 1 w 3"/>
                  <a:gd name="T11" fmla="*/ 0 h 3"/>
                  <a:gd name="T12" fmla="*/ 3 w 3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78" name="Freeform 355"/>
              <p:cNvSpPr>
                <a:spLocks/>
              </p:cNvSpPr>
              <p:nvPr/>
            </p:nvSpPr>
            <p:spPr bwMode="auto">
              <a:xfrm>
                <a:off x="5704" y="2291"/>
                <a:ext cx="4" cy="7"/>
              </a:xfrm>
              <a:custGeom>
                <a:avLst/>
                <a:gdLst>
                  <a:gd name="T0" fmla="*/ 1 w 4"/>
                  <a:gd name="T1" fmla="*/ 0 h 7"/>
                  <a:gd name="T2" fmla="*/ 1 w 4"/>
                  <a:gd name="T3" fmla="*/ 0 h 7"/>
                  <a:gd name="T4" fmla="*/ 4 w 4"/>
                  <a:gd name="T5" fmla="*/ 7 h 7"/>
                  <a:gd name="T6" fmla="*/ 3 w 4"/>
                  <a:gd name="T7" fmla="*/ 7 h 7"/>
                  <a:gd name="T8" fmla="*/ 3 w 4"/>
                  <a:gd name="T9" fmla="*/ 7 h 7"/>
                  <a:gd name="T10" fmla="*/ 0 w 4"/>
                  <a:gd name="T11" fmla="*/ 1 h 7"/>
                  <a:gd name="T12" fmla="*/ 1 w 4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" h="7">
                    <a:moveTo>
                      <a:pt x="1" y="0"/>
                    </a:moveTo>
                    <a:lnTo>
                      <a:pt x="1" y="0"/>
                    </a:lnTo>
                    <a:lnTo>
                      <a:pt x="4" y="7"/>
                    </a:lnTo>
                    <a:lnTo>
                      <a:pt x="3" y="7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79" name="Freeform 356"/>
              <p:cNvSpPr>
                <a:spLocks/>
              </p:cNvSpPr>
              <p:nvPr/>
            </p:nvSpPr>
            <p:spPr bwMode="auto">
              <a:xfrm>
                <a:off x="5704" y="2274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0 w 1"/>
                  <a:gd name="T3" fmla="*/ 3 h 3"/>
                  <a:gd name="T4" fmla="*/ 0 w 1"/>
                  <a:gd name="T5" fmla="*/ 3 h 3"/>
                  <a:gd name="T6" fmla="*/ 0 w 1"/>
                  <a:gd name="T7" fmla="*/ 1 h 3"/>
                  <a:gd name="T8" fmla="*/ 0 w 1"/>
                  <a:gd name="T9" fmla="*/ 0 h 3"/>
                  <a:gd name="T10" fmla="*/ 0 w 1"/>
                  <a:gd name="T11" fmla="*/ 0 h 3"/>
                  <a:gd name="T12" fmla="*/ 1 w 1"/>
                  <a:gd name="T13" fmla="*/ 1 h 3"/>
                  <a:gd name="T14" fmla="*/ 1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1" y="1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80" name="Freeform 357"/>
              <p:cNvSpPr>
                <a:spLocks/>
              </p:cNvSpPr>
              <p:nvPr/>
            </p:nvSpPr>
            <p:spPr bwMode="auto">
              <a:xfrm>
                <a:off x="5690" y="2334"/>
                <a:ext cx="17" cy="7"/>
              </a:xfrm>
              <a:custGeom>
                <a:avLst/>
                <a:gdLst>
                  <a:gd name="T0" fmla="*/ 17 w 17"/>
                  <a:gd name="T1" fmla="*/ 0 h 7"/>
                  <a:gd name="T2" fmla="*/ 17 w 17"/>
                  <a:gd name="T3" fmla="*/ 0 h 7"/>
                  <a:gd name="T4" fmla="*/ 8 w 17"/>
                  <a:gd name="T5" fmla="*/ 6 h 7"/>
                  <a:gd name="T6" fmla="*/ 0 w 17"/>
                  <a:gd name="T7" fmla="*/ 7 h 7"/>
                  <a:gd name="T8" fmla="*/ 0 w 17"/>
                  <a:gd name="T9" fmla="*/ 6 h 7"/>
                  <a:gd name="T10" fmla="*/ 0 w 17"/>
                  <a:gd name="T11" fmla="*/ 6 h 7"/>
                  <a:gd name="T12" fmla="*/ 7 w 17"/>
                  <a:gd name="T13" fmla="*/ 4 h 7"/>
                  <a:gd name="T14" fmla="*/ 15 w 17"/>
                  <a:gd name="T15" fmla="*/ 0 h 7"/>
                  <a:gd name="T16" fmla="*/ 17 w 17"/>
                  <a:gd name="T17" fmla="*/ 0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7" h="7">
                    <a:moveTo>
                      <a:pt x="17" y="0"/>
                    </a:moveTo>
                    <a:lnTo>
                      <a:pt x="17" y="0"/>
                    </a:lnTo>
                    <a:lnTo>
                      <a:pt x="8" y="6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7" y="4"/>
                    </a:lnTo>
                    <a:lnTo>
                      <a:pt x="15" y="0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81" name="Freeform 358"/>
              <p:cNvSpPr>
                <a:spLocks/>
              </p:cNvSpPr>
              <p:nvPr/>
            </p:nvSpPr>
            <p:spPr bwMode="auto">
              <a:xfrm>
                <a:off x="5704" y="2316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1 w 1"/>
                  <a:gd name="T3" fmla="*/ 1 h 3"/>
                  <a:gd name="T4" fmla="*/ 0 w 1"/>
                  <a:gd name="T5" fmla="*/ 3 h 3"/>
                  <a:gd name="T6" fmla="*/ 0 w 1"/>
                  <a:gd name="T7" fmla="*/ 1 h 3"/>
                  <a:gd name="T8" fmla="*/ 0 w 1"/>
                  <a:gd name="T9" fmla="*/ 1 h 3"/>
                  <a:gd name="T10" fmla="*/ 0 w 1"/>
                  <a:gd name="T11" fmla="*/ 0 h 3"/>
                  <a:gd name="T12" fmla="*/ 1 w 1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3">
                    <a:moveTo>
                      <a:pt x="1" y="1"/>
                    </a:moveTo>
                    <a:lnTo>
                      <a:pt x="1" y="1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82" name="Freeform 359"/>
              <p:cNvSpPr>
                <a:spLocks/>
              </p:cNvSpPr>
              <p:nvPr/>
            </p:nvSpPr>
            <p:spPr bwMode="auto">
              <a:xfrm>
                <a:off x="5702" y="2289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3 w 3"/>
                  <a:gd name="T5" fmla="*/ 2 h 3"/>
                  <a:gd name="T6" fmla="*/ 2 w 3"/>
                  <a:gd name="T7" fmla="*/ 3 h 3"/>
                  <a:gd name="T8" fmla="*/ 0 w 3"/>
                  <a:gd name="T9" fmla="*/ 2 h 3"/>
                  <a:gd name="T10" fmla="*/ 2 w 3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83" name="Freeform 360"/>
              <p:cNvSpPr>
                <a:spLocks/>
              </p:cNvSpPr>
              <p:nvPr/>
            </p:nvSpPr>
            <p:spPr bwMode="auto">
              <a:xfrm>
                <a:off x="5702" y="2286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3 h 3"/>
                  <a:gd name="T4" fmla="*/ 2 w 3"/>
                  <a:gd name="T5" fmla="*/ 3 h 3"/>
                  <a:gd name="T6" fmla="*/ 0 w 3"/>
                  <a:gd name="T7" fmla="*/ 2 h 3"/>
                  <a:gd name="T8" fmla="*/ 2 w 3"/>
                  <a:gd name="T9" fmla="*/ 0 h 3"/>
                  <a:gd name="T10" fmla="*/ 2 w 3"/>
                  <a:gd name="T11" fmla="*/ 0 h 3"/>
                  <a:gd name="T12" fmla="*/ 3 w 3"/>
                  <a:gd name="T13" fmla="*/ 2 h 3"/>
                  <a:gd name="T14" fmla="*/ 3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84" name="Freeform 361"/>
              <p:cNvSpPr>
                <a:spLocks/>
              </p:cNvSpPr>
              <p:nvPr/>
            </p:nvSpPr>
            <p:spPr bwMode="auto">
              <a:xfrm>
                <a:off x="5704" y="2331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0 w 3"/>
                  <a:gd name="T3" fmla="*/ 2 h 3"/>
                  <a:gd name="T4" fmla="*/ 1 w 3"/>
                  <a:gd name="T5" fmla="*/ 0 h 3"/>
                  <a:gd name="T6" fmla="*/ 3 w 3"/>
                  <a:gd name="T7" fmla="*/ 2 h 3"/>
                  <a:gd name="T8" fmla="*/ 3 w 3"/>
                  <a:gd name="T9" fmla="*/ 2 h 3"/>
                  <a:gd name="T10" fmla="*/ 1 w 3"/>
                  <a:gd name="T11" fmla="*/ 3 h 3"/>
                  <a:gd name="T12" fmla="*/ 0 w 3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lnTo>
                      <a:pt x="0" y="2"/>
                    </a:ln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85" name="Freeform 362"/>
              <p:cNvSpPr>
                <a:spLocks/>
              </p:cNvSpPr>
              <p:nvPr/>
            </p:nvSpPr>
            <p:spPr bwMode="auto">
              <a:xfrm>
                <a:off x="5702" y="2317"/>
                <a:ext cx="2" cy="3"/>
              </a:xfrm>
              <a:custGeom>
                <a:avLst/>
                <a:gdLst>
                  <a:gd name="T0" fmla="*/ 2 w 2"/>
                  <a:gd name="T1" fmla="*/ 2 h 3"/>
                  <a:gd name="T2" fmla="*/ 2 w 2"/>
                  <a:gd name="T3" fmla="*/ 2 h 3"/>
                  <a:gd name="T4" fmla="*/ 2 w 2"/>
                  <a:gd name="T5" fmla="*/ 3 h 3"/>
                  <a:gd name="T6" fmla="*/ 0 w 2"/>
                  <a:gd name="T7" fmla="*/ 2 h 3"/>
                  <a:gd name="T8" fmla="*/ 0 w 2"/>
                  <a:gd name="T9" fmla="*/ 2 h 3"/>
                  <a:gd name="T10" fmla="*/ 2 w 2"/>
                  <a:gd name="T11" fmla="*/ 0 h 3"/>
                  <a:gd name="T12" fmla="*/ 2 w 2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2" y="2"/>
                    </a:moveTo>
                    <a:lnTo>
                      <a:pt x="2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86" name="Freeform 363"/>
              <p:cNvSpPr>
                <a:spLocks/>
              </p:cNvSpPr>
              <p:nvPr/>
            </p:nvSpPr>
            <p:spPr bwMode="auto">
              <a:xfrm>
                <a:off x="5702" y="2288"/>
                <a:ext cx="2" cy="3"/>
              </a:xfrm>
              <a:custGeom>
                <a:avLst/>
                <a:gdLst>
                  <a:gd name="T0" fmla="*/ 2 w 2"/>
                  <a:gd name="T1" fmla="*/ 1 h 3"/>
                  <a:gd name="T2" fmla="*/ 0 w 2"/>
                  <a:gd name="T3" fmla="*/ 3 h 3"/>
                  <a:gd name="T4" fmla="*/ 0 w 2"/>
                  <a:gd name="T5" fmla="*/ 3 h 3"/>
                  <a:gd name="T6" fmla="*/ 0 w 2"/>
                  <a:gd name="T7" fmla="*/ 1 h 3"/>
                  <a:gd name="T8" fmla="*/ 0 w 2"/>
                  <a:gd name="T9" fmla="*/ 0 h 3"/>
                  <a:gd name="T10" fmla="*/ 0 w 2"/>
                  <a:gd name="T11" fmla="*/ 0 h 3"/>
                  <a:gd name="T12" fmla="*/ 2 w 2"/>
                  <a:gd name="T13" fmla="*/ 1 h 3"/>
                  <a:gd name="T14" fmla="*/ 2 w 2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2" y="1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87" name="Freeform 364"/>
              <p:cNvSpPr>
                <a:spLocks/>
              </p:cNvSpPr>
              <p:nvPr/>
            </p:nvSpPr>
            <p:spPr bwMode="auto">
              <a:xfrm>
                <a:off x="5700" y="2320"/>
                <a:ext cx="4" cy="4"/>
              </a:xfrm>
              <a:custGeom>
                <a:avLst/>
                <a:gdLst>
                  <a:gd name="T0" fmla="*/ 4 w 4"/>
                  <a:gd name="T1" fmla="*/ 0 h 4"/>
                  <a:gd name="T2" fmla="*/ 4 w 4"/>
                  <a:gd name="T3" fmla="*/ 0 h 4"/>
                  <a:gd name="T4" fmla="*/ 2 w 4"/>
                  <a:gd name="T5" fmla="*/ 3 h 4"/>
                  <a:gd name="T6" fmla="*/ 2 w 4"/>
                  <a:gd name="T7" fmla="*/ 3 h 4"/>
                  <a:gd name="T8" fmla="*/ 1 w 4"/>
                  <a:gd name="T9" fmla="*/ 4 h 4"/>
                  <a:gd name="T10" fmla="*/ 0 w 4"/>
                  <a:gd name="T11" fmla="*/ 4 h 4"/>
                  <a:gd name="T12" fmla="*/ 0 w 4"/>
                  <a:gd name="T13" fmla="*/ 4 h 4"/>
                  <a:gd name="T14" fmla="*/ 4 w 4"/>
                  <a:gd name="T15" fmla="*/ 0 h 4"/>
                  <a:gd name="T16" fmla="*/ 4 w 4"/>
                  <a:gd name="T17" fmla="*/ 0 h 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" h="4">
                    <a:moveTo>
                      <a:pt x="4" y="0"/>
                    </a:moveTo>
                    <a:lnTo>
                      <a:pt x="4" y="0"/>
                    </a:lnTo>
                    <a:lnTo>
                      <a:pt x="2" y="3"/>
                    </a:lnTo>
                    <a:lnTo>
                      <a:pt x="1" y="4"/>
                    </a:lnTo>
                    <a:lnTo>
                      <a:pt x="0" y="4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88" name="Freeform 365"/>
              <p:cNvSpPr>
                <a:spLocks/>
              </p:cNvSpPr>
              <p:nvPr/>
            </p:nvSpPr>
            <p:spPr bwMode="auto">
              <a:xfrm>
                <a:off x="5700" y="2282"/>
                <a:ext cx="4" cy="6"/>
              </a:xfrm>
              <a:custGeom>
                <a:avLst/>
                <a:gdLst>
                  <a:gd name="T0" fmla="*/ 4 w 4"/>
                  <a:gd name="T1" fmla="*/ 4 h 6"/>
                  <a:gd name="T2" fmla="*/ 2 w 4"/>
                  <a:gd name="T3" fmla="*/ 6 h 6"/>
                  <a:gd name="T4" fmla="*/ 2 w 4"/>
                  <a:gd name="T5" fmla="*/ 6 h 6"/>
                  <a:gd name="T6" fmla="*/ 0 w 4"/>
                  <a:gd name="T7" fmla="*/ 2 h 6"/>
                  <a:gd name="T8" fmla="*/ 0 w 4"/>
                  <a:gd name="T9" fmla="*/ 0 h 6"/>
                  <a:gd name="T10" fmla="*/ 2 w 4"/>
                  <a:gd name="T11" fmla="*/ 3 h 6"/>
                  <a:gd name="T12" fmla="*/ 2 w 4"/>
                  <a:gd name="T13" fmla="*/ 3 h 6"/>
                  <a:gd name="T14" fmla="*/ 4 w 4"/>
                  <a:gd name="T15" fmla="*/ 4 h 6"/>
                  <a:gd name="T16" fmla="*/ 4 w 4"/>
                  <a:gd name="T17" fmla="*/ 4 h 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" h="6">
                    <a:moveTo>
                      <a:pt x="4" y="4"/>
                    </a:moveTo>
                    <a:lnTo>
                      <a:pt x="2" y="6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3"/>
                    </a:lnTo>
                    <a:lnTo>
                      <a:pt x="4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89" name="Freeform 366"/>
              <p:cNvSpPr>
                <a:spLocks/>
              </p:cNvSpPr>
              <p:nvPr/>
            </p:nvSpPr>
            <p:spPr bwMode="auto">
              <a:xfrm>
                <a:off x="5698" y="2282"/>
                <a:ext cx="2" cy="2"/>
              </a:xfrm>
              <a:custGeom>
                <a:avLst/>
                <a:gdLst>
                  <a:gd name="T0" fmla="*/ 0 w 2"/>
                  <a:gd name="T1" fmla="*/ 0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2 w 2"/>
                  <a:gd name="T11" fmla="*/ 2 h 2"/>
                  <a:gd name="T12" fmla="*/ 0 w 2"/>
                  <a:gd name="T13" fmla="*/ 0 h 2"/>
                  <a:gd name="T14" fmla="*/ 0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90" name="Freeform 367"/>
              <p:cNvSpPr>
                <a:spLocks/>
              </p:cNvSpPr>
              <p:nvPr/>
            </p:nvSpPr>
            <p:spPr bwMode="auto">
              <a:xfrm>
                <a:off x="5698" y="2319"/>
                <a:ext cx="6" cy="5"/>
              </a:xfrm>
              <a:custGeom>
                <a:avLst/>
                <a:gdLst>
                  <a:gd name="T0" fmla="*/ 2 w 6"/>
                  <a:gd name="T1" fmla="*/ 5 h 5"/>
                  <a:gd name="T2" fmla="*/ 0 w 6"/>
                  <a:gd name="T3" fmla="*/ 4 h 5"/>
                  <a:gd name="T4" fmla="*/ 2 w 6"/>
                  <a:gd name="T5" fmla="*/ 1 h 5"/>
                  <a:gd name="T6" fmla="*/ 2 w 6"/>
                  <a:gd name="T7" fmla="*/ 1 h 5"/>
                  <a:gd name="T8" fmla="*/ 4 w 6"/>
                  <a:gd name="T9" fmla="*/ 0 h 5"/>
                  <a:gd name="T10" fmla="*/ 6 w 6"/>
                  <a:gd name="T11" fmla="*/ 1 h 5"/>
                  <a:gd name="T12" fmla="*/ 6 w 6"/>
                  <a:gd name="T13" fmla="*/ 1 h 5"/>
                  <a:gd name="T14" fmla="*/ 2 w 6"/>
                  <a:gd name="T15" fmla="*/ 5 h 5"/>
                  <a:gd name="T16" fmla="*/ 2 w 6"/>
                  <a:gd name="T17" fmla="*/ 5 h 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" h="5">
                    <a:moveTo>
                      <a:pt x="2" y="5"/>
                    </a:moveTo>
                    <a:lnTo>
                      <a:pt x="0" y="4"/>
                    </a:lnTo>
                    <a:lnTo>
                      <a:pt x="2" y="1"/>
                    </a:lnTo>
                    <a:lnTo>
                      <a:pt x="4" y="0"/>
                    </a:lnTo>
                    <a:lnTo>
                      <a:pt x="6" y="1"/>
                    </a:lnTo>
                    <a:lnTo>
                      <a:pt x="2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91" name="Freeform 368"/>
              <p:cNvSpPr>
                <a:spLocks/>
              </p:cNvSpPr>
              <p:nvPr/>
            </p:nvSpPr>
            <p:spPr bwMode="auto">
              <a:xfrm>
                <a:off x="5698" y="2324"/>
                <a:ext cx="3" cy="2"/>
              </a:xfrm>
              <a:custGeom>
                <a:avLst/>
                <a:gdLst>
                  <a:gd name="T0" fmla="*/ 0 w 3"/>
                  <a:gd name="T1" fmla="*/ 0 h 2"/>
                  <a:gd name="T2" fmla="*/ 0 w 3"/>
                  <a:gd name="T3" fmla="*/ 0 h 2"/>
                  <a:gd name="T4" fmla="*/ 2 w 3"/>
                  <a:gd name="T5" fmla="*/ 0 h 2"/>
                  <a:gd name="T6" fmla="*/ 3 w 3"/>
                  <a:gd name="T7" fmla="*/ 0 h 2"/>
                  <a:gd name="T8" fmla="*/ 3 w 3"/>
                  <a:gd name="T9" fmla="*/ 0 h 2"/>
                  <a:gd name="T10" fmla="*/ 2 w 3"/>
                  <a:gd name="T11" fmla="*/ 2 h 2"/>
                  <a:gd name="T12" fmla="*/ 0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0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92" name="Freeform 369"/>
              <p:cNvSpPr>
                <a:spLocks/>
              </p:cNvSpPr>
              <p:nvPr/>
            </p:nvSpPr>
            <p:spPr bwMode="auto">
              <a:xfrm>
                <a:off x="5698" y="2284"/>
                <a:ext cx="4" cy="5"/>
              </a:xfrm>
              <a:custGeom>
                <a:avLst/>
                <a:gdLst>
                  <a:gd name="T0" fmla="*/ 0 w 4"/>
                  <a:gd name="T1" fmla="*/ 1 h 5"/>
                  <a:gd name="T2" fmla="*/ 2 w 4"/>
                  <a:gd name="T3" fmla="*/ 0 h 5"/>
                  <a:gd name="T4" fmla="*/ 2 w 4"/>
                  <a:gd name="T5" fmla="*/ 0 h 5"/>
                  <a:gd name="T6" fmla="*/ 4 w 4"/>
                  <a:gd name="T7" fmla="*/ 4 h 5"/>
                  <a:gd name="T8" fmla="*/ 4 w 4"/>
                  <a:gd name="T9" fmla="*/ 5 h 5"/>
                  <a:gd name="T10" fmla="*/ 4 w 4"/>
                  <a:gd name="T11" fmla="*/ 5 h 5"/>
                  <a:gd name="T12" fmla="*/ 2 w 4"/>
                  <a:gd name="T13" fmla="*/ 2 h 5"/>
                  <a:gd name="T14" fmla="*/ 2 w 4"/>
                  <a:gd name="T15" fmla="*/ 2 h 5"/>
                  <a:gd name="T16" fmla="*/ 0 w 4"/>
                  <a:gd name="T17" fmla="*/ 1 h 5"/>
                  <a:gd name="T18" fmla="*/ 0 w 4"/>
                  <a:gd name="T19" fmla="*/ 1 h 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4" h="5">
                    <a:moveTo>
                      <a:pt x="0" y="1"/>
                    </a:moveTo>
                    <a:lnTo>
                      <a:pt x="2" y="0"/>
                    </a:lnTo>
                    <a:lnTo>
                      <a:pt x="4" y="4"/>
                    </a:lnTo>
                    <a:lnTo>
                      <a:pt x="4" y="5"/>
                    </a:lnTo>
                    <a:lnTo>
                      <a:pt x="2" y="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93" name="Freeform 370"/>
              <p:cNvSpPr>
                <a:spLocks/>
              </p:cNvSpPr>
              <p:nvPr/>
            </p:nvSpPr>
            <p:spPr bwMode="auto">
              <a:xfrm>
                <a:off x="5697" y="2323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3 w 3"/>
                  <a:gd name="T3" fmla="*/ 1 h 1"/>
                  <a:gd name="T4" fmla="*/ 1 w 3"/>
                  <a:gd name="T5" fmla="*/ 1 h 1"/>
                  <a:gd name="T6" fmla="*/ 0 w 3"/>
                  <a:gd name="T7" fmla="*/ 0 h 1"/>
                  <a:gd name="T8" fmla="*/ 0 w 3"/>
                  <a:gd name="T9" fmla="*/ 0 h 1"/>
                  <a:gd name="T10" fmla="*/ 1 w 3"/>
                  <a:gd name="T11" fmla="*/ 0 h 1"/>
                  <a:gd name="T12" fmla="*/ 3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3" y="1"/>
                    </a:moveTo>
                    <a:lnTo>
                      <a:pt x="3" y="1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94" name="Freeform 371"/>
              <p:cNvSpPr>
                <a:spLocks/>
              </p:cNvSpPr>
              <p:nvPr/>
            </p:nvSpPr>
            <p:spPr bwMode="auto">
              <a:xfrm>
                <a:off x="5697" y="2324"/>
                <a:ext cx="3" cy="3"/>
              </a:xfrm>
              <a:custGeom>
                <a:avLst/>
                <a:gdLst>
                  <a:gd name="T0" fmla="*/ 1 w 3"/>
                  <a:gd name="T1" fmla="*/ 0 h 3"/>
                  <a:gd name="T2" fmla="*/ 3 w 3"/>
                  <a:gd name="T3" fmla="*/ 2 h 3"/>
                  <a:gd name="T4" fmla="*/ 3 w 3"/>
                  <a:gd name="T5" fmla="*/ 2 h 3"/>
                  <a:gd name="T6" fmla="*/ 1 w 3"/>
                  <a:gd name="T7" fmla="*/ 3 h 3"/>
                  <a:gd name="T8" fmla="*/ 0 w 3"/>
                  <a:gd name="T9" fmla="*/ 2 h 3"/>
                  <a:gd name="T10" fmla="*/ 0 w 3"/>
                  <a:gd name="T11" fmla="*/ 2 h 3"/>
                  <a:gd name="T12" fmla="*/ 1 w 3"/>
                  <a:gd name="T13" fmla="*/ 0 h 3"/>
                  <a:gd name="T14" fmla="*/ 1 w 3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1" y="0"/>
                    </a:move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95" name="Freeform 372"/>
              <p:cNvSpPr>
                <a:spLocks/>
              </p:cNvSpPr>
              <p:nvPr/>
            </p:nvSpPr>
            <p:spPr bwMode="auto">
              <a:xfrm>
                <a:off x="5697" y="2282"/>
                <a:ext cx="3" cy="3"/>
              </a:xfrm>
              <a:custGeom>
                <a:avLst/>
                <a:gdLst>
                  <a:gd name="T0" fmla="*/ 1 w 3"/>
                  <a:gd name="T1" fmla="*/ 0 h 3"/>
                  <a:gd name="T2" fmla="*/ 1 w 3"/>
                  <a:gd name="T3" fmla="*/ 0 h 3"/>
                  <a:gd name="T4" fmla="*/ 3 w 3"/>
                  <a:gd name="T5" fmla="*/ 2 h 3"/>
                  <a:gd name="T6" fmla="*/ 1 w 3"/>
                  <a:gd name="T7" fmla="*/ 3 h 3"/>
                  <a:gd name="T8" fmla="*/ 1 w 3"/>
                  <a:gd name="T9" fmla="*/ 3 h 3"/>
                  <a:gd name="T10" fmla="*/ 0 w 3"/>
                  <a:gd name="T11" fmla="*/ 2 h 3"/>
                  <a:gd name="T12" fmla="*/ 1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1" y="0"/>
                    </a:move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96" name="Freeform 373"/>
              <p:cNvSpPr>
                <a:spLocks/>
              </p:cNvSpPr>
              <p:nvPr/>
            </p:nvSpPr>
            <p:spPr bwMode="auto">
              <a:xfrm>
                <a:off x="5697" y="2281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1 h 1"/>
                  <a:gd name="T14" fmla="*/ 1 w 1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97" name="Freeform 374"/>
              <p:cNvSpPr>
                <a:spLocks/>
              </p:cNvSpPr>
              <p:nvPr/>
            </p:nvSpPr>
            <p:spPr bwMode="auto">
              <a:xfrm>
                <a:off x="5695" y="2282"/>
                <a:ext cx="3" cy="2"/>
              </a:xfrm>
              <a:custGeom>
                <a:avLst/>
                <a:gdLst>
                  <a:gd name="T0" fmla="*/ 3 w 3"/>
                  <a:gd name="T1" fmla="*/ 0 h 2"/>
                  <a:gd name="T2" fmla="*/ 2 w 3"/>
                  <a:gd name="T3" fmla="*/ 2 h 2"/>
                  <a:gd name="T4" fmla="*/ 2 w 3"/>
                  <a:gd name="T5" fmla="*/ 2 h 2"/>
                  <a:gd name="T6" fmla="*/ 0 w 3"/>
                  <a:gd name="T7" fmla="*/ 2 h 2"/>
                  <a:gd name="T8" fmla="*/ 2 w 3"/>
                  <a:gd name="T9" fmla="*/ 0 h 2"/>
                  <a:gd name="T10" fmla="*/ 2 w 3"/>
                  <a:gd name="T11" fmla="*/ 0 h 2"/>
                  <a:gd name="T12" fmla="*/ 3 w 3"/>
                  <a:gd name="T13" fmla="*/ 0 h 2"/>
                  <a:gd name="T14" fmla="*/ 3 w 3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2">
                    <a:moveTo>
                      <a:pt x="3" y="0"/>
                    </a:moveTo>
                    <a:lnTo>
                      <a:pt x="2" y="2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98" name="Freeform 375"/>
              <p:cNvSpPr>
                <a:spLocks/>
              </p:cNvSpPr>
              <p:nvPr/>
            </p:nvSpPr>
            <p:spPr bwMode="auto">
              <a:xfrm>
                <a:off x="5695" y="2323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3 w 3"/>
                  <a:gd name="T3" fmla="*/ 1 h 3"/>
                  <a:gd name="T4" fmla="*/ 3 w 3"/>
                  <a:gd name="T5" fmla="*/ 1 h 3"/>
                  <a:gd name="T6" fmla="*/ 2 w 3"/>
                  <a:gd name="T7" fmla="*/ 3 h 3"/>
                  <a:gd name="T8" fmla="*/ 0 w 3"/>
                  <a:gd name="T9" fmla="*/ 1 h 3"/>
                  <a:gd name="T10" fmla="*/ 2 w 3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99" name="Freeform 376"/>
              <p:cNvSpPr>
                <a:spLocks/>
              </p:cNvSpPr>
              <p:nvPr/>
            </p:nvSpPr>
            <p:spPr bwMode="auto">
              <a:xfrm>
                <a:off x="5690" y="2326"/>
                <a:ext cx="8" cy="4"/>
              </a:xfrm>
              <a:custGeom>
                <a:avLst/>
                <a:gdLst>
                  <a:gd name="T0" fmla="*/ 0 w 8"/>
                  <a:gd name="T1" fmla="*/ 4 h 4"/>
                  <a:gd name="T2" fmla="*/ 0 w 8"/>
                  <a:gd name="T3" fmla="*/ 3 h 4"/>
                  <a:gd name="T4" fmla="*/ 0 w 8"/>
                  <a:gd name="T5" fmla="*/ 3 h 4"/>
                  <a:gd name="T6" fmla="*/ 7 w 8"/>
                  <a:gd name="T7" fmla="*/ 0 h 4"/>
                  <a:gd name="T8" fmla="*/ 8 w 8"/>
                  <a:gd name="T9" fmla="*/ 1 h 4"/>
                  <a:gd name="T10" fmla="*/ 8 w 8"/>
                  <a:gd name="T11" fmla="*/ 1 h 4"/>
                  <a:gd name="T12" fmla="*/ 4 w 8"/>
                  <a:gd name="T13" fmla="*/ 3 h 4"/>
                  <a:gd name="T14" fmla="*/ 0 w 8"/>
                  <a:gd name="T15" fmla="*/ 4 h 4"/>
                  <a:gd name="T16" fmla="*/ 0 w 8"/>
                  <a:gd name="T17" fmla="*/ 4 h 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4">
                    <a:moveTo>
                      <a:pt x="0" y="4"/>
                    </a:moveTo>
                    <a:lnTo>
                      <a:pt x="0" y="3"/>
                    </a:lnTo>
                    <a:lnTo>
                      <a:pt x="7" y="0"/>
                    </a:lnTo>
                    <a:lnTo>
                      <a:pt x="8" y="1"/>
                    </a:lnTo>
                    <a:lnTo>
                      <a:pt x="4" y="3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00" name="Freeform 377"/>
              <p:cNvSpPr>
                <a:spLocks/>
              </p:cNvSpPr>
              <p:nvPr/>
            </p:nvSpPr>
            <p:spPr bwMode="auto">
              <a:xfrm>
                <a:off x="5690" y="2333"/>
                <a:ext cx="15" cy="7"/>
              </a:xfrm>
              <a:custGeom>
                <a:avLst/>
                <a:gdLst>
                  <a:gd name="T0" fmla="*/ 0 w 15"/>
                  <a:gd name="T1" fmla="*/ 7 h 7"/>
                  <a:gd name="T2" fmla="*/ 0 w 15"/>
                  <a:gd name="T3" fmla="*/ 5 h 7"/>
                  <a:gd name="T4" fmla="*/ 14 w 15"/>
                  <a:gd name="T5" fmla="*/ 0 h 7"/>
                  <a:gd name="T6" fmla="*/ 15 w 15"/>
                  <a:gd name="T7" fmla="*/ 1 h 7"/>
                  <a:gd name="T8" fmla="*/ 15 w 15"/>
                  <a:gd name="T9" fmla="*/ 1 h 7"/>
                  <a:gd name="T10" fmla="*/ 7 w 15"/>
                  <a:gd name="T11" fmla="*/ 5 h 7"/>
                  <a:gd name="T12" fmla="*/ 0 w 15"/>
                  <a:gd name="T13" fmla="*/ 7 h 7"/>
                  <a:gd name="T14" fmla="*/ 0 w 15"/>
                  <a:gd name="T15" fmla="*/ 7 h 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" h="7">
                    <a:moveTo>
                      <a:pt x="0" y="7"/>
                    </a:moveTo>
                    <a:lnTo>
                      <a:pt x="0" y="5"/>
                    </a:lnTo>
                    <a:lnTo>
                      <a:pt x="14" y="0"/>
                    </a:lnTo>
                    <a:lnTo>
                      <a:pt x="15" y="1"/>
                    </a:lnTo>
                    <a:lnTo>
                      <a:pt x="7" y="5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01" name="Freeform 378"/>
              <p:cNvSpPr>
                <a:spLocks/>
              </p:cNvSpPr>
              <p:nvPr/>
            </p:nvSpPr>
            <p:spPr bwMode="auto">
              <a:xfrm>
                <a:off x="5690" y="2268"/>
                <a:ext cx="14" cy="7"/>
              </a:xfrm>
              <a:custGeom>
                <a:avLst/>
                <a:gdLst>
                  <a:gd name="T0" fmla="*/ 0 w 14"/>
                  <a:gd name="T1" fmla="*/ 2 h 7"/>
                  <a:gd name="T2" fmla="*/ 0 w 14"/>
                  <a:gd name="T3" fmla="*/ 0 h 7"/>
                  <a:gd name="T4" fmla="*/ 0 w 14"/>
                  <a:gd name="T5" fmla="*/ 0 h 7"/>
                  <a:gd name="T6" fmla="*/ 7 w 14"/>
                  <a:gd name="T7" fmla="*/ 2 h 7"/>
                  <a:gd name="T8" fmla="*/ 14 w 14"/>
                  <a:gd name="T9" fmla="*/ 6 h 7"/>
                  <a:gd name="T10" fmla="*/ 14 w 14"/>
                  <a:gd name="T11" fmla="*/ 7 h 7"/>
                  <a:gd name="T12" fmla="*/ 14 w 14"/>
                  <a:gd name="T13" fmla="*/ 7 h 7"/>
                  <a:gd name="T14" fmla="*/ 7 w 14"/>
                  <a:gd name="T15" fmla="*/ 3 h 7"/>
                  <a:gd name="T16" fmla="*/ 0 w 14"/>
                  <a:gd name="T17" fmla="*/ 2 h 7"/>
                  <a:gd name="T18" fmla="*/ 0 w 14"/>
                  <a:gd name="T19" fmla="*/ 2 h 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4" h="7">
                    <a:moveTo>
                      <a:pt x="0" y="2"/>
                    </a:moveTo>
                    <a:lnTo>
                      <a:pt x="0" y="0"/>
                    </a:lnTo>
                    <a:lnTo>
                      <a:pt x="7" y="2"/>
                    </a:lnTo>
                    <a:lnTo>
                      <a:pt x="14" y="6"/>
                    </a:lnTo>
                    <a:lnTo>
                      <a:pt x="14" y="7"/>
                    </a:lnTo>
                    <a:lnTo>
                      <a:pt x="7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02" name="Freeform 379"/>
              <p:cNvSpPr>
                <a:spLocks/>
              </p:cNvSpPr>
              <p:nvPr/>
            </p:nvSpPr>
            <p:spPr bwMode="auto">
              <a:xfrm>
                <a:off x="5690" y="2324"/>
                <a:ext cx="7" cy="5"/>
              </a:xfrm>
              <a:custGeom>
                <a:avLst/>
                <a:gdLst>
                  <a:gd name="T0" fmla="*/ 0 w 7"/>
                  <a:gd name="T1" fmla="*/ 5 h 5"/>
                  <a:gd name="T2" fmla="*/ 0 w 7"/>
                  <a:gd name="T3" fmla="*/ 3 h 5"/>
                  <a:gd name="T4" fmla="*/ 5 w 7"/>
                  <a:gd name="T5" fmla="*/ 0 h 5"/>
                  <a:gd name="T6" fmla="*/ 7 w 7"/>
                  <a:gd name="T7" fmla="*/ 2 h 5"/>
                  <a:gd name="T8" fmla="*/ 7 w 7"/>
                  <a:gd name="T9" fmla="*/ 2 h 5"/>
                  <a:gd name="T10" fmla="*/ 0 w 7"/>
                  <a:gd name="T11" fmla="*/ 5 h 5"/>
                  <a:gd name="T12" fmla="*/ 0 w 7"/>
                  <a:gd name="T13" fmla="*/ 5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" h="5">
                    <a:moveTo>
                      <a:pt x="0" y="5"/>
                    </a:moveTo>
                    <a:lnTo>
                      <a:pt x="0" y="3"/>
                    </a:lnTo>
                    <a:lnTo>
                      <a:pt x="5" y="0"/>
                    </a:lnTo>
                    <a:lnTo>
                      <a:pt x="7" y="2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03" name="Freeform 380"/>
              <p:cNvSpPr>
                <a:spLocks/>
              </p:cNvSpPr>
              <p:nvPr/>
            </p:nvSpPr>
            <p:spPr bwMode="auto">
              <a:xfrm>
                <a:off x="5690" y="2279"/>
                <a:ext cx="7" cy="5"/>
              </a:xfrm>
              <a:custGeom>
                <a:avLst/>
                <a:gdLst>
                  <a:gd name="T0" fmla="*/ 0 w 7"/>
                  <a:gd name="T1" fmla="*/ 2 h 5"/>
                  <a:gd name="T2" fmla="*/ 0 w 7"/>
                  <a:gd name="T3" fmla="*/ 0 h 5"/>
                  <a:gd name="T4" fmla="*/ 0 w 7"/>
                  <a:gd name="T5" fmla="*/ 0 h 5"/>
                  <a:gd name="T6" fmla="*/ 7 w 7"/>
                  <a:gd name="T7" fmla="*/ 3 h 5"/>
                  <a:gd name="T8" fmla="*/ 5 w 7"/>
                  <a:gd name="T9" fmla="*/ 5 h 5"/>
                  <a:gd name="T10" fmla="*/ 5 w 7"/>
                  <a:gd name="T11" fmla="*/ 5 h 5"/>
                  <a:gd name="T12" fmla="*/ 0 w 7"/>
                  <a:gd name="T13" fmla="*/ 2 h 5"/>
                  <a:gd name="T14" fmla="*/ 0 w 7"/>
                  <a:gd name="T15" fmla="*/ 2 h 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7" h="5">
                    <a:moveTo>
                      <a:pt x="0" y="2"/>
                    </a:moveTo>
                    <a:lnTo>
                      <a:pt x="0" y="0"/>
                    </a:lnTo>
                    <a:lnTo>
                      <a:pt x="7" y="3"/>
                    </a:lnTo>
                    <a:lnTo>
                      <a:pt x="5" y="5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04" name="Freeform 381"/>
              <p:cNvSpPr>
                <a:spLocks/>
              </p:cNvSpPr>
              <p:nvPr/>
            </p:nvSpPr>
            <p:spPr bwMode="auto">
              <a:xfrm>
                <a:off x="5690" y="2278"/>
                <a:ext cx="7" cy="4"/>
              </a:xfrm>
              <a:custGeom>
                <a:avLst/>
                <a:gdLst>
                  <a:gd name="T0" fmla="*/ 0 w 7"/>
                  <a:gd name="T1" fmla="*/ 0 h 4"/>
                  <a:gd name="T2" fmla="*/ 7 w 7"/>
                  <a:gd name="T3" fmla="*/ 3 h 4"/>
                  <a:gd name="T4" fmla="*/ 7 w 7"/>
                  <a:gd name="T5" fmla="*/ 4 h 4"/>
                  <a:gd name="T6" fmla="*/ 7 w 7"/>
                  <a:gd name="T7" fmla="*/ 4 h 4"/>
                  <a:gd name="T8" fmla="*/ 0 w 7"/>
                  <a:gd name="T9" fmla="*/ 1 h 4"/>
                  <a:gd name="T10" fmla="*/ 0 w 7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" h="4">
                    <a:moveTo>
                      <a:pt x="0" y="0"/>
                    </a:moveTo>
                    <a:lnTo>
                      <a:pt x="7" y="3"/>
                    </a:lnTo>
                    <a:lnTo>
                      <a:pt x="7" y="4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05" name="Freeform 382"/>
              <p:cNvSpPr>
                <a:spLocks/>
              </p:cNvSpPr>
              <p:nvPr/>
            </p:nvSpPr>
            <p:spPr bwMode="auto">
              <a:xfrm>
                <a:off x="5690" y="2267"/>
                <a:ext cx="15" cy="7"/>
              </a:xfrm>
              <a:custGeom>
                <a:avLst/>
                <a:gdLst>
                  <a:gd name="T0" fmla="*/ 0 w 15"/>
                  <a:gd name="T1" fmla="*/ 1 h 7"/>
                  <a:gd name="T2" fmla="*/ 0 w 15"/>
                  <a:gd name="T3" fmla="*/ 0 h 7"/>
                  <a:gd name="T4" fmla="*/ 0 w 15"/>
                  <a:gd name="T5" fmla="*/ 0 h 7"/>
                  <a:gd name="T6" fmla="*/ 8 w 15"/>
                  <a:gd name="T7" fmla="*/ 1 h 7"/>
                  <a:gd name="T8" fmla="*/ 15 w 15"/>
                  <a:gd name="T9" fmla="*/ 5 h 7"/>
                  <a:gd name="T10" fmla="*/ 14 w 15"/>
                  <a:gd name="T11" fmla="*/ 7 h 7"/>
                  <a:gd name="T12" fmla="*/ 14 w 15"/>
                  <a:gd name="T13" fmla="*/ 7 h 7"/>
                  <a:gd name="T14" fmla="*/ 7 w 15"/>
                  <a:gd name="T15" fmla="*/ 3 h 7"/>
                  <a:gd name="T16" fmla="*/ 0 w 15"/>
                  <a:gd name="T17" fmla="*/ 1 h 7"/>
                  <a:gd name="T18" fmla="*/ 0 w 15"/>
                  <a:gd name="T19" fmla="*/ 1 h 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5" h="7">
                    <a:moveTo>
                      <a:pt x="0" y="1"/>
                    </a:moveTo>
                    <a:lnTo>
                      <a:pt x="0" y="0"/>
                    </a:lnTo>
                    <a:lnTo>
                      <a:pt x="8" y="1"/>
                    </a:lnTo>
                    <a:lnTo>
                      <a:pt x="15" y="5"/>
                    </a:lnTo>
                    <a:lnTo>
                      <a:pt x="14" y="7"/>
                    </a:lnTo>
                    <a:lnTo>
                      <a:pt x="7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06" name="Freeform 383"/>
              <p:cNvSpPr>
                <a:spLocks/>
              </p:cNvSpPr>
              <p:nvPr/>
            </p:nvSpPr>
            <p:spPr bwMode="auto">
              <a:xfrm>
                <a:off x="5687" y="2329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0 h 2"/>
                  <a:gd name="T4" fmla="*/ 0 w 3"/>
                  <a:gd name="T5" fmla="*/ 0 h 2"/>
                  <a:gd name="T6" fmla="*/ 3 w 3"/>
                  <a:gd name="T7" fmla="*/ 0 h 2"/>
                  <a:gd name="T8" fmla="*/ 3 w 3"/>
                  <a:gd name="T9" fmla="*/ 1 h 2"/>
                  <a:gd name="T10" fmla="*/ 3 w 3"/>
                  <a:gd name="T11" fmla="*/ 1 h 2"/>
                  <a:gd name="T12" fmla="*/ 0 w 3"/>
                  <a:gd name="T13" fmla="*/ 2 h 2"/>
                  <a:gd name="T14" fmla="*/ 0 w 3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2">
                    <a:moveTo>
                      <a:pt x="0" y="2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07" name="Freeform 384"/>
              <p:cNvSpPr>
                <a:spLocks/>
              </p:cNvSpPr>
              <p:nvPr/>
            </p:nvSpPr>
            <p:spPr bwMode="auto">
              <a:xfrm>
                <a:off x="5687" y="2278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3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1 h 3"/>
                  <a:gd name="T14" fmla="*/ 3 w 3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3" y="1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08" name="Freeform 385"/>
              <p:cNvSpPr>
                <a:spLocks/>
              </p:cNvSpPr>
              <p:nvPr/>
            </p:nvSpPr>
            <p:spPr bwMode="auto">
              <a:xfrm>
                <a:off x="5687" y="2327"/>
                <a:ext cx="3" cy="2"/>
              </a:xfrm>
              <a:custGeom>
                <a:avLst/>
                <a:gdLst>
                  <a:gd name="T0" fmla="*/ 3 w 3"/>
                  <a:gd name="T1" fmla="*/ 2 h 2"/>
                  <a:gd name="T2" fmla="*/ 3 w 3"/>
                  <a:gd name="T3" fmla="*/ 2 h 2"/>
                  <a:gd name="T4" fmla="*/ 0 w 3"/>
                  <a:gd name="T5" fmla="*/ 2 h 2"/>
                  <a:gd name="T6" fmla="*/ 0 w 3"/>
                  <a:gd name="T7" fmla="*/ 0 h 2"/>
                  <a:gd name="T8" fmla="*/ 0 w 3"/>
                  <a:gd name="T9" fmla="*/ 0 h 2"/>
                  <a:gd name="T10" fmla="*/ 3 w 3"/>
                  <a:gd name="T11" fmla="*/ 0 h 2"/>
                  <a:gd name="T12" fmla="*/ 3 w 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3" y="2"/>
                    </a:moveTo>
                    <a:lnTo>
                      <a:pt x="3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09" name="Freeform 386"/>
              <p:cNvSpPr>
                <a:spLocks/>
              </p:cNvSpPr>
              <p:nvPr/>
            </p:nvSpPr>
            <p:spPr bwMode="auto">
              <a:xfrm>
                <a:off x="5687" y="2340"/>
                <a:ext cx="3" cy="3"/>
              </a:xfrm>
              <a:custGeom>
                <a:avLst/>
                <a:gdLst>
                  <a:gd name="T0" fmla="*/ 0 w 3"/>
                  <a:gd name="T1" fmla="*/ 0 h 3"/>
                  <a:gd name="T2" fmla="*/ 0 w 3"/>
                  <a:gd name="T3" fmla="*/ 0 h 3"/>
                  <a:gd name="T4" fmla="*/ 3 w 3"/>
                  <a:gd name="T5" fmla="*/ 0 h 3"/>
                  <a:gd name="T6" fmla="*/ 3 w 3"/>
                  <a:gd name="T7" fmla="*/ 1 h 3"/>
                  <a:gd name="T8" fmla="*/ 3 w 3"/>
                  <a:gd name="T9" fmla="*/ 1 h 3"/>
                  <a:gd name="T10" fmla="*/ 0 w 3"/>
                  <a:gd name="T11" fmla="*/ 3 h 3"/>
                  <a:gd name="T12" fmla="*/ 0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10" name="Freeform 387"/>
              <p:cNvSpPr>
                <a:spLocks/>
              </p:cNvSpPr>
              <p:nvPr/>
            </p:nvSpPr>
            <p:spPr bwMode="auto">
              <a:xfrm>
                <a:off x="5687" y="2338"/>
                <a:ext cx="3" cy="2"/>
              </a:xfrm>
              <a:custGeom>
                <a:avLst/>
                <a:gdLst>
                  <a:gd name="T0" fmla="*/ 3 w 3"/>
                  <a:gd name="T1" fmla="*/ 2 h 2"/>
                  <a:gd name="T2" fmla="*/ 3 w 3"/>
                  <a:gd name="T3" fmla="*/ 2 h 2"/>
                  <a:gd name="T4" fmla="*/ 0 w 3"/>
                  <a:gd name="T5" fmla="*/ 2 h 2"/>
                  <a:gd name="T6" fmla="*/ 0 w 3"/>
                  <a:gd name="T7" fmla="*/ 0 h 2"/>
                  <a:gd name="T8" fmla="*/ 3 w 3"/>
                  <a:gd name="T9" fmla="*/ 0 h 2"/>
                  <a:gd name="T10" fmla="*/ 3 w 3"/>
                  <a:gd name="T11" fmla="*/ 2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2">
                    <a:moveTo>
                      <a:pt x="3" y="2"/>
                    </a:moveTo>
                    <a:lnTo>
                      <a:pt x="3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11" name="Freeform 388"/>
              <p:cNvSpPr>
                <a:spLocks/>
              </p:cNvSpPr>
              <p:nvPr/>
            </p:nvSpPr>
            <p:spPr bwMode="auto">
              <a:xfrm>
                <a:off x="5687" y="2267"/>
                <a:ext cx="3" cy="3"/>
              </a:xfrm>
              <a:custGeom>
                <a:avLst/>
                <a:gdLst>
                  <a:gd name="T0" fmla="*/ 0 w 3"/>
                  <a:gd name="T1" fmla="*/ 3 h 3"/>
                  <a:gd name="T2" fmla="*/ 0 w 3"/>
                  <a:gd name="T3" fmla="*/ 0 h 3"/>
                  <a:gd name="T4" fmla="*/ 0 w 3"/>
                  <a:gd name="T5" fmla="*/ 0 h 3"/>
                  <a:gd name="T6" fmla="*/ 3 w 3"/>
                  <a:gd name="T7" fmla="*/ 1 h 3"/>
                  <a:gd name="T8" fmla="*/ 3 w 3"/>
                  <a:gd name="T9" fmla="*/ 3 h 3"/>
                  <a:gd name="T10" fmla="*/ 3 w 3"/>
                  <a:gd name="T11" fmla="*/ 3 h 3"/>
                  <a:gd name="T12" fmla="*/ 0 w 3"/>
                  <a:gd name="T13" fmla="*/ 3 h 3"/>
                  <a:gd name="T14" fmla="*/ 0 w 3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0" y="3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3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12" name="Freeform 389"/>
              <p:cNvSpPr>
                <a:spLocks/>
              </p:cNvSpPr>
              <p:nvPr/>
            </p:nvSpPr>
            <p:spPr bwMode="auto">
              <a:xfrm>
                <a:off x="5687" y="2265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2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2 h 3"/>
                  <a:gd name="T14" fmla="*/ 3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lnTo>
                      <a:pt x="3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13" name="Freeform 390"/>
              <p:cNvSpPr>
                <a:spLocks/>
              </p:cNvSpPr>
              <p:nvPr/>
            </p:nvSpPr>
            <p:spPr bwMode="auto">
              <a:xfrm>
                <a:off x="5687" y="2277"/>
                <a:ext cx="3" cy="2"/>
              </a:xfrm>
              <a:custGeom>
                <a:avLst/>
                <a:gdLst>
                  <a:gd name="T0" fmla="*/ 0 w 3"/>
                  <a:gd name="T1" fmla="*/ 0 h 2"/>
                  <a:gd name="T2" fmla="*/ 0 w 3"/>
                  <a:gd name="T3" fmla="*/ 0 h 2"/>
                  <a:gd name="T4" fmla="*/ 3 w 3"/>
                  <a:gd name="T5" fmla="*/ 1 h 2"/>
                  <a:gd name="T6" fmla="*/ 3 w 3"/>
                  <a:gd name="T7" fmla="*/ 2 h 2"/>
                  <a:gd name="T8" fmla="*/ 3 w 3"/>
                  <a:gd name="T9" fmla="*/ 2 h 2"/>
                  <a:gd name="T10" fmla="*/ 0 w 3"/>
                  <a:gd name="T11" fmla="*/ 1 h 2"/>
                  <a:gd name="T12" fmla="*/ 0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0" y="0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14" name="Freeform 391"/>
              <p:cNvSpPr>
                <a:spLocks/>
              </p:cNvSpPr>
              <p:nvPr/>
            </p:nvSpPr>
            <p:spPr bwMode="auto">
              <a:xfrm>
                <a:off x="5686" y="2340"/>
                <a:ext cx="1" cy="3"/>
              </a:xfrm>
              <a:custGeom>
                <a:avLst/>
                <a:gdLst>
                  <a:gd name="T0" fmla="*/ 1 w 1"/>
                  <a:gd name="T1" fmla="*/ 3 h 3"/>
                  <a:gd name="T2" fmla="*/ 1 w 1"/>
                  <a:gd name="T3" fmla="*/ 3 h 3"/>
                  <a:gd name="T4" fmla="*/ 0 w 1"/>
                  <a:gd name="T5" fmla="*/ 3 h 3"/>
                  <a:gd name="T6" fmla="*/ 0 w 1"/>
                  <a:gd name="T7" fmla="*/ 1 h 3"/>
                  <a:gd name="T8" fmla="*/ 0 w 1"/>
                  <a:gd name="T9" fmla="*/ 1 h 3"/>
                  <a:gd name="T10" fmla="*/ 1 w 1"/>
                  <a:gd name="T11" fmla="*/ 0 h 3"/>
                  <a:gd name="T12" fmla="*/ 1 w 1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15" name="Freeform 392"/>
              <p:cNvSpPr>
                <a:spLocks/>
              </p:cNvSpPr>
              <p:nvPr/>
            </p:nvSpPr>
            <p:spPr bwMode="auto">
              <a:xfrm>
                <a:off x="5686" y="2329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0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2 h 2"/>
                  <a:gd name="T10" fmla="*/ 1 w 1"/>
                  <a:gd name="T11" fmla="*/ 2 h 2"/>
                  <a:gd name="T12" fmla="*/ 0 w 1"/>
                  <a:gd name="T13" fmla="*/ 2 h 2"/>
                  <a:gd name="T14" fmla="*/ 0 w 1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16" name="Freeform 393"/>
              <p:cNvSpPr>
                <a:spLocks/>
              </p:cNvSpPr>
              <p:nvPr/>
            </p:nvSpPr>
            <p:spPr bwMode="auto">
              <a:xfrm>
                <a:off x="5686" y="2278"/>
                <a:ext cx="1" cy="3"/>
              </a:xfrm>
              <a:custGeom>
                <a:avLst/>
                <a:gdLst>
                  <a:gd name="T0" fmla="*/ 0 w 1"/>
                  <a:gd name="T1" fmla="*/ 1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0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1 h 3"/>
                  <a:gd name="T14" fmla="*/ 0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1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17" name="Freeform 394"/>
              <p:cNvSpPr>
                <a:spLocks/>
              </p:cNvSpPr>
              <p:nvPr/>
            </p:nvSpPr>
            <p:spPr bwMode="auto">
              <a:xfrm>
                <a:off x="5686" y="2327"/>
                <a:ext cx="1" cy="2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2 h 2"/>
                  <a:gd name="T4" fmla="*/ 0 w 1"/>
                  <a:gd name="T5" fmla="*/ 2 h 2"/>
                  <a:gd name="T6" fmla="*/ 0 w 1"/>
                  <a:gd name="T7" fmla="*/ 0 h 2"/>
                  <a:gd name="T8" fmla="*/ 0 w 1"/>
                  <a:gd name="T9" fmla="*/ 0 h 2"/>
                  <a:gd name="T10" fmla="*/ 1 w 1"/>
                  <a:gd name="T11" fmla="*/ 0 h 2"/>
                  <a:gd name="T12" fmla="*/ 1 w 1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18" name="Freeform 395"/>
              <p:cNvSpPr>
                <a:spLocks/>
              </p:cNvSpPr>
              <p:nvPr/>
            </p:nvSpPr>
            <p:spPr bwMode="auto">
              <a:xfrm>
                <a:off x="5686" y="2265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0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2 h 2"/>
                  <a:gd name="T10" fmla="*/ 1 w 1"/>
                  <a:gd name="T11" fmla="*/ 2 h 2"/>
                  <a:gd name="T12" fmla="*/ 0 w 1"/>
                  <a:gd name="T13" fmla="*/ 2 h 2"/>
                  <a:gd name="T14" fmla="*/ 0 w 1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19" name="Freeform 396"/>
              <p:cNvSpPr>
                <a:spLocks/>
              </p:cNvSpPr>
              <p:nvPr/>
            </p:nvSpPr>
            <p:spPr bwMode="auto">
              <a:xfrm>
                <a:off x="5686" y="2338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2 h 3"/>
                  <a:gd name="T4" fmla="*/ 0 w 1"/>
                  <a:gd name="T5" fmla="*/ 3 h 3"/>
                  <a:gd name="T6" fmla="*/ 0 w 1"/>
                  <a:gd name="T7" fmla="*/ 0 h 3"/>
                  <a:gd name="T8" fmla="*/ 1 w 1"/>
                  <a:gd name="T9" fmla="*/ 0 h 3"/>
                  <a:gd name="T10" fmla="*/ 1 w 1"/>
                  <a:gd name="T11" fmla="*/ 2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" h="3">
                    <a:moveTo>
                      <a:pt x="1" y="2"/>
                    </a:moveTo>
                    <a:lnTo>
                      <a:pt x="1" y="2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20" name="Freeform 397"/>
              <p:cNvSpPr>
                <a:spLocks/>
              </p:cNvSpPr>
              <p:nvPr/>
            </p:nvSpPr>
            <p:spPr bwMode="auto">
              <a:xfrm>
                <a:off x="5686" y="2277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0 h 1"/>
                  <a:gd name="T14" fmla="*/ 1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21" name="Freeform 398"/>
              <p:cNvSpPr>
                <a:spLocks/>
              </p:cNvSpPr>
              <p:nvPr/>
            </p:nvSpPr>
            <p:spPr bwMode="auto">
              <a:xfrm>
                <a:off x="5686" y="2267"/>
                <a:ext cx="1" cy="3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0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3 h 3"/>
                  <a:gd name="T14" fmla="*/ 0 w 1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3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22" name="Freeform 399"/>
              <p:cNvSpPr>
                <a:spLocks/>
              </p:cNvSpPr>
              <p:nvPr/>
            </p:nvSpPr>
            <p:spPr bwMode="auto">
              <a:xfrm>
                <a:off x="5680" y="2277"/>
                <a:ext cx="6" cy="1"/>
              </a:xfrm>
              <a:custGeom>
                <a:avLst/>
                <a:gdLst>
                  <a:gd name="T0" fmla="*/ 6 w 6"/>
                  <a:gd name="T1" fmla="*/ 0 h 1"/>
                  <a:gd name="T2" fmla="*/ 6 w 6"/>
                  <a:gd name="T3" fmla="*/ 1 h 1"/>
                  <a:gd name="T4" fmla="*/ 6 w 6"/>
                  <a:gd name="T5" fmla="*/ 1 h 1"/>
                  <a:gd name="T6" fmla="*/ 3 w 6"/>
                  <a:gd name="T7" fmla="*/ 1 h 1"/>
                  <a:gd name="T8" fmla="*/ 3 w 6"/>
                  <a:gd name="T9" fmla="*/ 1 h 1"/>
                  <a:gd name="T10" fmla="*/ 0 w 6"/>
                  <a:gd name="T11" fmla="*/ 1 h 1"/>
                  <a:gd name="T12" fmla="*/ 0 w 6"/>
                  <a:gd name="T13" fmla="*/ 0 h 1"/>
                  <a:gd name="T14" fmla="*/ 0 w 6"/>
                  <a:gd name="T15" fmla="*/ 0 h 1"/>
                  <a:gd name="T16" fmla="*/ 3 w 6"/>
                  <a:gd name="T17" fmla="*/ 0 h 1"/>
                  <a:gd name="T18" fmla="*/ 6 w 6"/>
                  <a:gd name="T19" fmla="*/ 0 h 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6" h="1">
                    <a:moveTo>
                      <a:pt x="6" y="0"/>
                    </a:moveTo>
                    <a:lnTo>
                      <a:pt x="6" y="1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23" name="Freeform 400"/>
              <p:cNvSpPr>
                <a:spLocks/>
              </p:cNvSpPr>
              <p:nvPr/>
            </p:nvSpPr>
            <p:spPr bwMode="auto">
              <a:xfrm>
                <a:off x="5680" y="2278"/>
                <a:ext cx="6" cy="1"/>
              </a:xfrm>
              <a:custGeom>
                <a:avLst/>
                <a:gdLst>
                  <a:gd name="T0" fmla="*/ 0 w 6"/>
                  <a:gd name="T1" fmla="*/ 0 h 1"/>
                  <a:gd name="T2" fmla="*/ 0 w 6"/>
                  <a:gd name="T3" fmla="*/ 0 h 1"/>
                  <a:gd name="T4" fmla="*/ 3 w 6"/>
                  <a:gd name="T5" fmla="*/ 0 h 1"/>
                  <a:gd name="T6" fmla="*/ 3 w 6"/>
                  <a:gd name="T7" fmla="*/ 0 h 1"/>
                  <a:gd name="T8" fmla="*/ 6 w 6"/>
                  <a:gd name="T9" fmla="*/ 0 h 1"/>
                  <a:gd name="T10" fmla="*/ 6 w 6"/>
                  <a:gd name="T11" fmla="*/ 1 h 1"/>
                  <a:gd name="T12" fmla="*/ 6 w 6"/>
                  <a:gd name="T13" fmla="*/ 1 h 1"/>
                  <a:gd name="T14" fmla="*/ 3 w 6"/>
                  <a:gd name="T15" fmla="*/ 1 h 1"/>
                  <a:gd name="T16" fmla="*/ 3 w 6"/>
                  <a:gd name="T17" fmla="*/ 1 h 1"/>
                  <a:gd name="T18" fmla="*/ 0 w 6"/>
                  <a:gd name="T19" fmla="*/ 1 h 1"/>
                  <a:gd name="T20" fmla="*/ 0 w 6"/>
                  <a:gd name="T21" fmla="*/ 0 h 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" h="1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24" name="Freeform 401"/>
              <p:cNvSpPr>
                <a:spLocks/>
              </p:cNvSpPr>
              <p:nvPr/>
            </p:nvSpPr>
            <p:spPr bwMode="auto">
              <a:xfrm>
                <a:off x="5680" y="2329"/>
                <a:ext cx="6" cy="2"/>
              </a:xfrm>
              <a:custGeom>
                <a:avLst/>
                <a:gdLst>
                  <a:gd name="T0" fmla="*/ 0 w 6"/>
                  <a:gd name="T1" fmla="*/ 2 h 2"/>
                  <a:gd name="T2" fmla="*/ 0 w 6"/>
                  <a:gd name="T3" fmla="*/ 0 h 2"/>
                  <a:gd name="T4" fmla="*/ 0 w 6"/>
                  <a:gd name="T5" fmla="*/ 0 h 2"/>
                  <a:gd name="T6" fmla="*/ 3 w 6"/>
                  <a:gd name="T7" fmla="*/ 1 h 2"/>
                  <a:gd name="T8" fmla="*/ 3 w 6"/>
                  <a:gd name="T9" fmla="*/ 1 h 2"/>
                  <a:gd name="T10" fmla="*/ 6 w 6"/>
                  <a:gd name="T11" fmla="*/ 0 h 2"/>
                  <a:gd name="T12" fmla="*/ 6 w 6"/>
                  <a:gd name="T13" fmla="*/ 2 h 2"/>
                  <a:gd name="T14" fmla="*/ 6 w 6"/>
                  <a:gd name="T15" fmla="*/ 2 h 2"/>
                  <a:gd name="T16" fmla="*/ 3 w 6"/>
                  <a:gd name="T17" fmla="*/ 2 h 2"/>
                  <a:gd name="T18" fmla="*/ 0 w 6"/>
                  <a:gd name="T19" fmla="*/ 2 h 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6" h="2">
                    <a:moveTo>
                      <a:pt x="0" y="2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6" y="0"/>
                    </a:lnTo>
                    <a:lnTo>
                      <a:pt x="6" y="2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25" name="Freeform 402"/>
              <p:cNvSpPr>
                <a:spLocks/>
              </p:cNvSpPr>
              <p:nvPr/>
            </p:nvSpPr>
            <p:spPr bwMode="auto">
              <a:xfrm>
                <a:off x="5680" y="2327"/>
                <a:ext cx="6" cy="3"/>
              </a:xfrm>
              <a:custGeom>
                <a:avLst/>
                <a:gdLst>
                  <a:gd name="T0" fmla="*/ 3 w 6"/>
                  <a:gd name="T1" fmla="*/ 3 h 3"/>
                  <a:gd name="T2" fmla="*/ 3 w 6"/>
                  <a:gd name="T3" fmla="*/ 3 h 3"/>
                  <a:gd name="T4" fmla="*/ 0 w 6"/>
                  <a:gd name="T5" fmla="*/ 2 h 3"/>
                  <a:gd name="T6" fmla="*/ 0 w 6"/>
                  <a:gd name="T7" fmla="*/ 0 h 3"/>
                  <a:gd name="T8" fmla="*/ 0 w 6"/>
                  <a:gd name="T9" fmla="*/ 0 h 3"/>
                  <a:gd name="T10" fmla="*/ 3 w 6"/>
                  <a:gd name="T11" fmla="*/ 0 h 3"/>
                  <a:gd name="T12" fmla="*/ 3 w 6"/>
                  <a:gd name="T13" fmla="*/ 0 h 3"/>
                  <a:gd name="T14" fmla="*/ 6 w 6"/>
                  <a:gd name="T15" fmla="*/ 0 h 3"/>
                  <a:gd name="T16" fmla="*/ 6 w 6"/>
                  <a:gd name="T17" fmla="*/ 2 h 3"/>
                  <a:gd name="T18" fmla="*/ 6 w 6"/>
                  <a:gd name="T19" fmla="*/ 2 h 3"/>
                  <a:gd name="T20" fmla="*/ 3 w 6"/>
                  <a:gd name="T21" fmla="*/ 3 h 3"/>
                  <a:gd name="T22" fmla="*/ 3 w 6"/>
                  <a:gd name="T23" fmla="*/ 3 h 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6" h="3">
                    <a:moveTo>
                      <a:pt x="3" y="3"/>
                    </a:moveTo>
                    <a:lnTo>
                      <a:pt x="3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6" y="0"/>
                    </a:lnTo>
                    <a:lnTo>
                      <a:pt x="6" y="2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26" name="Freeform 403"/>
              <p:cNvSpPr>
                <a:spLocks/>
              </p:cNvSpPr>
              <p:nvPr/>
            </p:nvSpPr>
            <p:spPr bwMode="auto">
              <a:xfrm>
                <a:off x="5679" y="2277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0 h 1"/>
                  <a:gd name="T14" fmla="*/ 1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27" name="Freeform 404"/>
              <p:cNvSpPr>
                <a:spLocks/>
              </p:cNvSpPr>
              <p:nvPr/>
            </p:nvSpPr>
            <p:spPr bwMode="auto">
              <a:xfrm>
                <a:off x="5679" y="2267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3 h 3"/>
                  <a:gd name="T4" fmla="*/ 0 w 1"/>
                  <a:gd name="T5" fmla="*/ 3 h 3"/>
                  <a:gd name="T6" fmla="*/ 0 w 1"/>
                  <a:gd name="T7" fmla="*/ 0 h 3"/>
                  <a:gd name="T8" fmla="*/ 0 w 1"/>
                  <a:gd name="T9" fmla="*/ 0 h 3"/>
                  <a:gd name="T10" fmla="*/ 1 w 1"/>
                  <a:gd name="T11" fmla="*/ 0 h 3"/>
                  <a:gd name="T12" fmla="*/ 1 w 1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lnTo>
                      <a:pt x="1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28" name="Freeform 405"/>
              <p:cNvSpPr>
                <a:spLocks/>
              </p:cNvSpPr>
              <p:nvPr/>
            </p:nvSpPr>
            <p:spPr bwMode="auto">
              <a:xfrm>
                <a:off x="5679" y="2338"/>
                <a:ext cx="1" cy="3"/>
              </a:xfrm>
              <a:custGeom>
                <a:avLst/>
                <a:gdLst>
                  <a:gd name="T0" fmla="*/ 0 w 1"/>
                  <a:gd name="T1" fmla="*/ 2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0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2 h 3"/>
                  <a:gd name="T14" fmla="*/ 0 w 1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29" name="Freeform 406"/>
              <p:cNvSpPr>
                <a:spLocks/>
              </p:cNvSpPr>
              <p:nvPr/>
            </p:nvSpPr>
            <p:spPr bwMode="auto">
              <a:xfrm>
                <a:off x="5679" y="2258"/>
                <a:ext cx="8" cy="7"/>
              </a:xfrm>
              <a:custGeom>
                <a:avLst/>
                <a:gdLst>
                  <a:gd name="T0" fmla="*/ 0 w 8"/>
                  <a:gd name="T1" fmla="*/ 0 h 7"/>
                  <a:gd name="T2" fmla="*/ 8 w 8"/>
                  <a:gd name="T3" fmla="*/ 0 h 7"/>
                  <a:gd name="T4" fmla="*/ 8 w 8"/>
                  <a:gd name="T5" fmla="*/ 7 h 7"/>
                  <a:gd name="T6" fmla="*/ 8 w 8"/>
                  <a:gd name="T7" fmla="*/ 7 h 7"/>
                  <a:gd name="T8" fmla="*/ 7 w 8"/>
                  <a:gd name="T9" fmla="*/ 7 h 7"/>
                  <a:gd name="T10" fmla="*/ 7 w 8"/>
                  <a:gd name="T11" fmla="*/ 3 h 7"/>
                  <a:gd name="T12" fmla="*/ 1 w 8"/>
                  <a:gd name="T13" fmla="*/ 3 h 7"/>
                  <a:gd name="T14" fmla="*/ 1 w 8"/>
                  <a:gd name="T15" fmla="*/ 7 h 7"/>
                  <a:gd name="T16" fmla="*/ 1 w 8"/>
                  <a:gd name="T17" fmla="*/ 7 h 7"/>
                  <a:gd name="T18" fmla="*/ 0 w 8"/>
                  <a:gd name="T19" fmla="*/ 7 h 7"/>
                  <a:gd name="T20" fmla="*/ 0 w 8"/>
                  <a:gd name="T21" fmla="*/ 0 h 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8" h="7">
                    <a:moveTo>
                      <a:pt x="0" y="0"/>
                    </a:moveTo>
                    <a:lnTo>
                      <a:pt x="8" y="0"/>
                    </a:lnTo>
                    <a:lnTo>
                      <a:pt x="8" y="7"/>
                    </a:lnTo>
                    <a:lnTo>
                      <a:pt x="7" y="7"/>
                    </a:lnTo>
                    <a:lnTo>
                      <a:pt x="7" y="3"/>
                    </a:lnTo>
                    <a:lnTo>
                      <a:pt x="1" y="3"/>
                    </a:lnTo>
                    <a:lnTo>
                      <a:pt x="1" y="7"/>
                    </a:lnTo>
                    <a:lnTo>
                      <a:pt x="0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30" name="Freeform 407"/>
              <p:cNvSpPr>
                <a:spLocks/>
              </p:cNvSpPr>
              <p:nvPr/>
            </p:nvSpPr>
            <p:spPr bwMode="auto">
              <a:xfrm>
                <a:off x="5679" y="2265"/>
                <a:ext cx="1" cy="2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2 h 2"/>
                  <a:gd name="T4" fmla="*/ 0 w 1"/>
                  <a:gd name="T5" fmla="*/ 2 h 2"/>
                  <a:gd name="T6" fmla="*/ 0 w 1"/>
                  <a:gd name="T7" fmla="*/ 0 h 2"/>
                  <a:gd name="T8" fmla="*/ 0 w 1"/>
                  <a:gd name="T9" fmla="*/ 0 h 2"/>
                  <a:gd name="T10" fmla="*/ 1 w 1"/>
                  <a:gd name="T11" fmla="*/ 0 h 2"/>
                  <a:gd name="T12" fmla="*/ 1 w 1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31" name="Freeform 408"/>
              <p:cNvSpPr>
                <a:spLocks/>
              </p:cNvSpPr>
              <p:nvPr/>
            </p:nvSpPr>
            <p:spPr bwMode="auto">
              <a:xfrm>
                <a:off x="5679" y="2278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1 w 1"/>
                  <a:gd name="T3" fmla="*/ 1 h 3"/>
                  <a:gd name="T4" fmla="*/ 0 w 1"/>
                  <a:gd name="T5" fmla="*/ 3 h 3"/>
                  <a:gd name="T6" fmla="*/ 0 w 1"/>
                  <a:gd name="T7" fmla="*/ 0 h 3"/>
                  <a:gd name="T8" fmla="*/ 0 w 1"/>
                  <a:gd name="T9" fmla="*/ 0 h 3"/>
                  <a:gd name="T10" fmla="*/ 1 w 1"/>
                  <a:gd name="T11" fmla="*/ 0 h 3"/>
                  <a:gd name="T12" fmla="*/ 1 w 1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3">
                    <a:moveTo>
                      <a:pt x="1" y="1"/>
                    </a:moveTo>
                    <a:lnTo>
                      <a:pt x="1" y="1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32" name="Freeform 409"/>
              <p:cNvSpPr>
                <a:spLocks/>
              </p:cNvSpPr>
              <p:nvPr/>
            </p:nvSpPr>
            <p:spPr bwMode="auto">
              <a:xfrm>
                <a:off x="5679" y="2343"/>
                <a:ext cx="8" cy="5"/>
              </a:xfrm>
              <a:custGeom>
                <a:avLst/>
                <a:gdLst>
                  <a:gd name="T0" fmla="*/ 8 w 8"/>
                  <a:gd name="T1" fmla="*/ 5 h 5"/>
                  <a:gd name="T2" fmla="*/ 0 w 8"/>
                  <a:gd name="T3" fmla="*/ 5 h 5"/>
                  <a:gd name="T4" fmla="*/ 0 w 8"/>
                  <a:gd name="T5" fmla="*/ 0 h 5"/>
                  <a:gd name="T6" fmla="*/ 0 w 8"/>
                  <a:gd name="T7" fmla="*/ 0 h 5"/>
                  <a:gd name="T8" fmla="*/ 1 w 8"/>
                  <a:gd name="T9" fmla="*/ 0 h 5"/>
                  <a:gd name="T10" fmla="*/ 1 w 8"/>
                  <a:gd name="T11" fmla="*/ 4 h 5"/>
                  <a:gd name="T12" fmla="*/ 7 w 8"/>
                  <a:gd name="T13" fmla="*/ 4 h 5"/>
                  <a:gd name="T14" fmla="*/ 7 w 8"/>
                  <a:gd name="T15" fmla="*/ 0 h 5"/>
                  <a:gd name="T16" fmla="*/ 7 w 8"/>
                  <a:gd name="T17" fmla="*/ 0 h 5"/>
                  <a:gd name="T18" fmla="*/ 8 w 8"/>
                  <a:gd name="T19" fmla="*/ 0 h 5"/>
                  <a:gd name="T20" fmla="*/ 8 w 8"/>
                  <a:gd name="T21" fmla="*/ 4 h 5"/>
                  <a:gd name="T22" fmla="*/ 8 w 8"/>
                  <a:gd name="T23" fmla="*/ 5 h 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8" h="5">
                    <a:moveTo>
                      <a:pt x="8" y="5"/>
                    </a:moveTo>
                    <a:lnTo>
                      <a:pt x="0" y="5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4"/>
                    </a:lnTo>
                    <a:lnTo>
                      <a:pt x="7" y="4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8" y="4"/>
                    </a:lnTo>
                    <a:lnTo>
                      <a:pt x="8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33" name="Freeform 410"/>
              <p:cNvSpPr>
                <a:spLocks/>
              </p:cNvSpPr>
              <p:nvPr/>
            </p:nvSpPr>
            <p:spPr bwMode="auto">
              <a:xfrm>
                <a:off x="5679" y="2329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0 w 1"/>
                  <a:gd name="T3" fmla="*/ 0 h 2"/>
                  <a:gd name="T4" fmla="*/ 1 w 1"/>
                  <a:gd name="T5" fmla="*/ 0 h 2"/>
                  <a:gd name="T6" fmla="*/ 1 w 1"/>
                  <a:gd name="T7" fmla="*/ 2 h 2"/>
                  <a:gd name="T8" fmla="*/ 1 w 1"/>
                  <a:gd name="T9" fmla="*/ 2 h 2"/>
                  <a:gd name="T10" fmla="*/ 0 w 1"/>
                  <a:gd name="T11" fmla="*/ 2 h 2"/>
                  <a:gd name="T12" fmla="*/ 0 w 1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34" name="Freeform 411"/>
              <p:cNvSpPr>
                <a:spLocks/>
              </p:cNvSpPr>
              <p:nvPr/>
            </p:nvSpPr>
            <p:spPr bwMode="auto">
              <a:xfrm>
                <a:off x="5679" y="2340"/>
                <a:ext cx="1" cy="3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1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3 h 3"/>
                  <a:gd name="T14" fmla="*/ 0 w 1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3"/>
                    </a:moveTo>
                    <a:lnTo>
                      <a:pt x="0" y="0"/>
                    </a:lnTo>
                    <a:lnTo>
                      <a:pt x="1" y="1"/>
                    </a:lnTo>
                    <a:lnTo>
                      <a:pt x="1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35" name="Freeform 412"/>
              <p:cNvSpPr>
                <a:spLocks/>
              </p:cNvSpPr>
              <p:nvPr/>
            </p:nvSpPr>
            <p:spPr bwMode="auto">
              <a:xfrm>
                <a:off x="5679" y="2327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0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2 h 2"/>
                  <a:gd name="T10" fmla="*/ 1 w 1"/>
                  <a:gd name="T11" fmla="*/ 2 h 2"/>
                  <a:gd name="T12" fmla="*/ 0 w 1"/>
                  <a:gd name="T13" fmla="*/ 2 h 2"/>
                  <a:gd name="T14" fmla="*/ 0 w 1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36" name="Freeform 413"/>
              <p:cNvSpPr>
                <a:spLocks/>
              </p:cNvSpPr>
              <p:nvPr/>
            </p:nvSpPr>
            <p:spPr bwMode="auto">
              <a:xfrm>
                <a:off x="5677" y="2277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1 h 2"/>
                  <a:gd name="T4" fmla="*/ 2 w 2"/>
                  <a:gd name="T5" fmla="*/ 1 h 2"/>
                  <a:gd name="T6" fmla="*/ 0 w 2"/>
                  <a:gd name="T7" fmla="*/ 2 h 2"/>
                  <a:gd name="T8" fmla="*/ 0 w 2"/>
                  <a:gd name="T9" fmla="*/ 1 h 2"/>
                  <a:gd name="T10" fmla="*/ 0 w 2"/>
                  <a:gd name="T11" fmla="*/ 1 h 2"/>
                  <a:gd name="T12" fmla="*/ 2 w 2"/>
                  <a:gd name="T13" fmla="*/ 0 h 2"/>
                  <a:gd name="T14" fmla="*/ 2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1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37" name="Freeform 414"/>
              <p:cNvSpPr>
                <a:spLocks/>
              </p:cNvSpPr>
              <p:nvPr/>
            </p:nvSpPr>
            <p:spPr bwMode="auto">
              <a:xfrm>
                <a:off x="5677" y="2267"/>
                <a:ext cx="2" cy="3"/>
              </a:xfrm>
              <a:custGeom>
                <a:avLst/>
                <a:gdLst>
                  <a:gd name="T0" fmla="*/ 2 w 2"/>
                  <a:gd name="T1" fmla="*/ 3 h 3"/>
                  <a:gd name="T2" fmla="*/ 2 w 2"/>
                  <a:gd name="T3" fmla="*/ 3 h 3"/>
                  <a:gd name="T4" fmla="*/ 0 w 2"/>
                  <a:gd name="T5" fmla="*/ 3 h 3"/>
                  <a:gd name="T6" fmla="*/ 0 w 2"/>
                  <a:gd name="T7" fmla="*/ 1 h 3"/>
                  <a:gd name="T8" fmla="*/ 0 w 2"/>
                  <a:gd name="T9" fmla="*/ 1 h 3"/>
                  <a:gd name="T10" fmla="*/ 2 w 2"/>
                  <a:gd name="T11" fmla="*/ 0 h 3"/>
                  <a:gd name="T12" fmla="*/ 2 w 2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2" y="3"/>
                    </a:moveTo>
                    <a:lnTo>
                      <a:pt x="2" y="3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38" name="Freeform 415"/>
              <p:cNvSpPr>
                <a:spLocks/>
              </p:cNvSpPr>
              <p:nvPr/>
            </p:nvSpPr>
            <p:spPr bwMode="auto">
              <a:xfrm>
                <a:off x="5677" y="2327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2 w 2"/>
                  <a:gd name="T11" fmla="*/ 2 h 2"/>
                  <a:gd name="T12" fmla="*/ 0 w 2"/>
                  <a:gd name="T13" fmla="*/ 2 h 2"/>
                  <a:gd name="T14" fmla="*/ 0 w 2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39" name="Freeform 416"/>
              <p:cNvSpPr>
                <a:spLocks/>
              </p:cNvSpPr>
              <p:nvPr/>
            </p:nvSpPr>
            <p:spPr bwMode="auto">
              <a:xfrm>
                <a:off x="5677" y="2341"/>
                <a:ext cx="13" cy="9"/>
              </a:xfrm>
              <a:custGeom>
                <a:avLst/>
                <a:gdLst>
                  <a:gd name="T0" fmla="*/ 2 w 13"/>
                  <a:gd name="T1" fmla="*/ 2 h 9"/>
                  <a:gd name="T2" fmla="*/ 2 w 13"/>
                  <a:gd name="T3" fmla="*/ 7 h 9"/>
                  <a:gd name="T4" fmla="*/ 10 w 13"/>
                  <a:gd name="T5" fmla="*/ 7 h 9"/>
                  <a:gd name="T6" fmla="*/ 10 w 13"/>
                  <a:gd name="T7" fmla="*/ 6 h 9"/>
                  <a:gd name="T8" fmla="*/ 10 w 13"/>
                  <a:gd name="T9" fmla="*/ 2 h 9"/>
                  <a:gd name="T10" fmla="*/ 10 w 13"/>
                  <a:gd name="T11" fmla="*/ 2 h 9"/>
                  <a:gd name="T12" fmla="*/ 13 w 13"/>
                  <a:gd name="T13" fmla="*/ 0 h 9"/>
                  <a:gd name="T14" fmla="*/ 13 w 13"/>
                  <a:gd name="T15" fmla="*/ 7 h 9"/>
                  <a:gd name="T16" fmla="*/ 13 w 13"/>
                  <a:gd name="T17" fmla="*/ 9 h 9"/>
                  <a:gd name="T18" fmla="*/ 0 w 13"/>
                  <a:gd name="T19" fmla="*/ 9 h 9"/>
                  <a:gd name="T20" fmla="*/ 0 w 13"/>
                  <a:gd name="T21" fmla="*/ 0 h 9"/>
                  <a:gd name="T22" fmla="*/ 2 w 13"/>
                  <a:gd name="T23" fmla="*/ 2 h 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3" h="9">
                    <a:moveTo>
                      <a:pt x="2" y="2"/>
                    </a:moveTo>
                    <a:lnTo>
                      <a:pt x="2" y="7"/>
                    </a:lnTo>
                    <a:lnTo>
                      <a:pt x="10" y="7"/>
                    </a:lnTo>
                    <a:lnTo>
                      <a:pt x="10" y="6"/>
                    </a:lnTo>
                    <a:lnTo>
                      <a:pt x="10" y="2"/>
                    </a:lnTo>
                    <a:lnTo>
                      <a:pt x="13" y="0"/>
                    </a:lnTo>
                    <a:lnTo>
                      <a:pt x="13" y="7"/>
                    </a:lnTo>
                    <a:lnTo>
                      <a:pt x="13" y="9"/>
                    </a:lnTo>
                    <a:lnTo>
                      <a:pt x="0" y="9"/>
                    </a:lnTo>
                    <a:lnTo>
                      <a:pt x="0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40" name="Freeform 417"/>
              <p:cNvSpPr>
                <a:spLocks/>
              </p:cNvSpPr>
              <p:nvPr/>
            </p:nvSpPr>
            <p:spPr bwMode="auto">
              <a:xfrm>
                <a:off x="5677" y="2257"/>
                <a:ext cx="13" cy="10"/>
              </a:xfrm>
              <a:custGeom>
                <a:avLst/>
                <a:gdLst>
                  <a:gd name="T0" fmla="*/ 0 w 13"/>
                  <a:gd name="T1" fmla="*/ 0 h 10"/>
                  <a:gd name="T2" fmla="*/ 13 w 13"/>
                  <a:gd name="T3" fmla="*/ 0 h 10"/>
                  <a:gd name="T4" fmla="*/ 13 w 13"/>
                  <a:gd name="T5" fmla="*/ 10 h 10"/>
                  <a:gd name="T6" fmla="*/ 13 w 13"/>
                  <a:gd name="T7" fmla="*/ 10 h 10"/>
                  <a:gd name="T8" fmla="*/ 10 w 13"/>
                  <a:gd name="T9" fmla="*/ 8 h 10"/>
                  <a:gd name="T10" fmla="*/ 10 w 13"/>
                  <a:gd name="T11" fmla="*/ 1 h 10"/>
                  <a:gd name="T12" fmla="*/ 2 w 13"/>
                  <a:gd name="T13" fmla="*/ 1 h 10"/>
                  <a:gd name="T14" fmla="*/ 2 w 13"/>
                  <a:gd name="T15" fmla="*/ 8 h 10"/>
                  <a:gd name="T16" fmla="*/ 2 w 13"/>
                  <a:gd name="T17" fmla="*/ 8 h 10"/>
                  <a:gd name="T18" fmla="*/ 0 w 13"/>
                  <a:gd name="T19" fmla="*/ 10 h 10"/>
                  <a:gd name="T20" fmla="*/ 0 w 13"/>
                  <a:gd name="T21" fmla="*/ 0 h 1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3" h="10">
                    <a:moveTo>
                      <a:pt x="0" y="0"/>
                    </a:moveTo>
                    <a:lnTo>
                      <a:pt x="13" y="0"/>
                    </a:lnTo>
                    <a:lnTo>
                      <a:pt x="13" y="10"/>
                    </a:lnTo>
                    <a:lnTo>
                      <a:pt x="10" y="8"/>
                    </a:lnTo>
                    <a:lnTo>
                      <a:pt x="10" y="1"/>
                    </a:lnTo>
                    <a:lnTo>
                      <a:pt x="2" y="1"/>
                    </a:lnTo>
                    <a:lnTo>
                      <a:pt x="2" y="8"/>
                    </a:lnTo>
                    <a:lnTo>
                      <a:pt x="0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41" name="Freeform 418"/>
              <p:cNvSpPr>
                <a:spLocks/>
              </p:cNvSpPr>
              <p:nvPr/>
            </p:nvSpPr>
            <p:spPr bwMode="auto">
              <a:xfrm>
                <a:off x="5677" y="2265"/>
                <a:ext cx="2" cy="3"/>
              </a:xfrm>
              <a:custGeom>
                <a:avLst/>
                <a:gdLst>
                  <a:gd name="T0" fmla="*/ 2 w 2"/>
                  <a:gd name="T1" fmla="*/ 2 h 3"/>
                  <a:gd name="T2" fmla="*/ 2 w 2"/>
                  <a:gd name="T3" fmla="*/ 2 h 3"/>
                  <a:gd name="T4" fmla="*/ 0 w 2"/>
                  <a:gd name="T5" fmla="*/ 3 h 3"/>
                  <a:gd name="T6" fmla="*/ 0 w 2"/>
                  <a:gd name="T7" fmla="*/ 2 h 3"/>
                  <a:gd name="T8" fmla="*/ 0 w 2"/>
                  <a:gd name="T9" fmla="*/ 2 h 3"/>
                  <a:gd name="T10" fmla="*/ 2 w 2"/>
                  <a:gd name="T11" fmla="*/ 0 h 3"/>
                  <a:gd name="T12" fmla="*/ 2 w 2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2" y="2"/>
                    </a:moveTo>
                    <a:lnTo>
                      <a:pt x="2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42" name="Freeform 419"/>
              <p:cNvSpPr>
                <a:spLocks/>
              </p:cNvSpPr>
              <p:nvPr/>
            </p:nvSpPr>
            <p:spPr bwMode="auto">
              <a:xfrm>
                <a:off x="5677" y="2278"/>
                <a:ext cx="2" cy="3"/>
              </a:xfrm>
              <a:custGeom>
                <a:avLst/>
                <a:gdLst>
                  <a:gd name="T0" fmla="*/ 0 w 2"/>
                  <a:gd name="T1" fmla="*/ 1 h 3"/>
                  <a:gd name="T2" fmla="*/ 0 w 2"/>
                  <a:gd name="T3" fmla="*/ 1 h 3"/>
                  <a:gd name="T4" fmla="*/ 2 w 2"/>
                  <a:gd name="T5" fmla="*/ 0 h 3"/>
                  <a:gd name="T6" fmla="*/ 2 w 2"/>
                  <a:gd name="T7" fmla="*/ 3 h 3"/>
                  <a:gd name="T8" fmla="*/ 2 w 2"/>
                  <a:gd name="T9" fmla="*/ 3 h 3"/>
                  <a:gd name="T10" fmla="*/ 0 w 2"/>
                  <a:gd name="T11" fmla="*/ 3 h 3"/>
                  <a:gd name="T12" fmla="*/ 0 w 2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2" y="3"/>
                    </a:lnTo>
                    <a:lnTo>
                      <a:pt x="0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43" name="Freeform 420"/>
              <p:cNvSpPr>
                <a:spLocks/>
              </p:cNvSpPr>
              <p:nvPr/>
            </p:nvSpPr>
            <p:spPr bwMode="auto">
              <a:xfrm>
                <a:off x="5677" y="2329"/>
                <a:ext cx="2" cy="2"/>
              </a:xfrm>
              <a:custGeom>
                <a:avLst/>
                <a:gdLst>
                  <a:gd name="T0" fmla="*/ 0 w 2"/>
                  <a:gd name="T1" fmla="*/ 1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0 w 2"/>
                  <a:gd name="T11" fmla="*/ 1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2">
                    <a:moveTo>
                      <a:pt x="0" y="1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44" name="Freeform 421"/>
              <p:cNvSpPr>
                <a:spLocks/>
              </p:cNvSpPr>
              <p:nvPr/>
            </p:nvSpPr>
            <p:spPr bwMode="auto">
              <a:xfrm>
                <a:off x="5677" y="2340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3 h 3"/>
                  <a:gd name="T4" fmla="*/ 0 w 2"/>
                  <a:gd name="T5" fmla="*/ 1 h 3"/>
                  <a:gd name="T6" fmla="*/ 0 w 2"/>
                  <a:gd name="T7" fmla="*/ 0 h 3"/>
                  <a:gd name="T8" fmla="*/ 0 w 2"/>
                  <a:gd name="T9" fmla="*/ 0 h 3"/>
                  <a:gd name="T10" fmla="*/ 2 w 2"/>
                  <a:gd name="T11" fmla="*/ 0 h 3"/>
                  <a:gd name="T12" fmla="*/ 2 w 2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2" y="0"/>
                    </a:moveTo>
                    <a:lnTo>
                      <a:pt x="2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45" name="Freeform 422"/>
              <p:cNvSpPr>
                <a:spLocks/>
              </p:cNvSpPr>
              <p:nvPr/>
            </p:nvSpPr>
            <p:spPr bwMode="auto">
              <a:xfrm>
                <a:off x="5677" y="2338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2 w 2"/>
                  <a:gd name="T11" fmla="*/ 2 h 2"/>
                  <a:gd name="T12" fmla="*/ 0 w 2"/>
                  <a:gd name="T13" fmla="*/ 2 h 2"/>
                  <a:gd name="T14" fmla="*/ 0 w 2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46" name="Freeform 423"/>
              <p:cNvSpPr>
                <a:spLocks/>
              </p:cNvSpPr>
              <p:nvPr/>
            </p:nvSpPr>
            <p:spPr bwMode="auto">
              <a:xfrm>
                <a:off x="5662" y="2268"/>
                <a:ext cx="15" cy="7"/>
              </a:xfrm>
              <a:custGeom>
                <a:avLst/>
                <a:gdLst>
                  <a:gd name="T0" fmla="*/ 15 w 15"/>
                  <a:gd name="T1" fmla="*/ 2 h 7"/>
                  <a:gd name="T2" fmla="*/ 1 w 15"/>
                  <a:gd name="T3" fmla="*/ 7 h 7"/>
                  <a:gd name="T4" fmla="*/ 0 w 15"/>
                  <a:gd name="T5" fmla="*/ 6 h 7"/>
                  <a:gd name="T6" fmla="*/ 0 w 15"/>
                  <a:gd name="T7" fmla="*/ 6 h 7"/>
                  <a:gd name="T8" fmla="*/ 7 w 15"/>
                  <a:gd name="T9" fmla="*/ 2 h 7"/>
                  <a:gd name="T10" fmla="*/ 15 w 15"/>
                  <a:gd name="T11" fmla="*/ 0 h 7"/>
                  <a:gd name="T12" fmla="*/ 15 w 15"/>
                  <a:gd name="T13" fmla="*/ 2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" h="7">
                    <a:moveTo>
                      <a:pt x="15" y="2"/>
                    </a:moveTo>
                    <a:lnTo>
                      <a:pt x="1" y="7"/>
                    </a:lnTo>
                    <a:lnTo>
                      <a:pt x="0" y="6"/>
                    </a:lnTo>
                    <a:lnTo>
                      <a:pt x="7" y="2"/>
                    </a:lnTo>
                    <a:lnTo>
                      <a:pt x="15" y="0"/>
                    </a:lnTo>
                    <a:lnTo>
                      <a:pt x="15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47" name="Freeform 424"/>
              <p:cNvSpPr>
                <a:spLocks/>
              </p:cNvSpPr>
              <p:nvPr/>
            </p:nvSpPr>
            <p:spPr bwMode="auto">
              <a:xfrm>
                <a:off x="5670" y="2279"/>
                <a:ext cx="7" cy="5"/>
              </a:xfrm>
              <a:custGeom>
                <a:avLst/>
                <a:gdLst>
                  <a:gd name="T0" fmla="*/ 1 w 7"/>
                  <a:gd name="T1" fmla="*/ 5 h 5"/>
                  <a:gd name="T2" fmla="*/ 0 w 7"/>
                  <a:gd name="T3" fmla="*/ 3 h 5"/>
                  <a:gd name="T4" fmla="*/ 0 w 7"/>
                  <a:gd name="T5" fmla="*/ 3 h 5"/>
                  <a:gd name="T6" fmla="*/ 7 w 7"/>
                  <a:gd name="T7" fmla="*/ 0 h 5"/>
                  <a:gd name="T8" fmla="*/ 7 w 7"/>
                  <a:gd name="T9" fmla="*/ 2 h 5"/>
                  <a:gd name="T10" fmla="*/ 1 w 7"/>
                  <a:gd name="T11" fmla="*/ 5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" h="5">
                    <a:moveTo>
                      <a:pt x="1" y="5"/>
                    </a:moveTo>
                    <a:lnTo>
                      <a:pt x="0" y="3"/>
                    </a:lnTo>
                    <a:lnTo>
                      <a:pt x="7" y="0"/>
                    </a:lnTo>
                    <a:lnTo>
                      <a:pt x="7" y="2"/>
                    </a:lnTo>
                    <a:lnTo>
                      <a:pt x="1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48" name="Freeform 425"/>
              <p:cNvSpPr>
                <a:spLocks/>
              </p:cNvSpPr>
              <p:nvPr/>
            </p:nvSpPr>
            <p:spPr bwMode="auto">
              <a:xfrm>
                <a:off x="5670" y="2324"/>
                <a:ext cx="7" cy="5"/>
              </a:xfrm>
              <a:custGeom>
                <a:avLst/>
                <a:gdLst>
                  <a:gd name="T0" fmla="*/ 7 w 7"/>
                  <a:gd name="T1" fmla="*/ 5 h 5"/>
                  <a:gd name="T2" fmla="*/ 7 w 7"/>
                  <a:gd name="T3" fmla="*/ 5 h 5"/>
                  <a:gd name="T4" fmla="*/ 0 w 7"/>
                  <a:gd name="T5" fmla="*/ 2 h 5"/>
                  <a:gd name="T6" fmla="*/ 1 w 7"/>
                  <a:gd name="T7" fmla="*/ 0 h 5"/>
                  <a:gd name="T8" fmla="*/ 1 w 7"/>
                  <a:gd name="T9" fmla="*/ 0 h 5"/>
                  <a:gd name="T10" fmla="*/ 7 w 7"/>
                  <a:gd name="T11" fmla="*/ 3 h 5"/>
                  <a:gd name="T12" fmla="*/ 7 w 7"/>
                  <a:gd name="T13" fmla="*/ 5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" h="5">
                    <a:moveTo>
                      <a:pt x="7" y="5"/>
                    </a:moveTo>
                    <a:lnTo>
                      <a:pt x="7" y="5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7" y="3"/>
                    </a:lnTo>
                    <a:lnTo>
                      <a:pt x="7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49" name="Freeform 426"/>
              <p:cNvSpPr>
                <a:spLocks/>
              </p:cNvSpPr>
              <p:nvPr/>
            </p:nvSpPr>
            <p:spPr bwMode="auto">
              <a:xfrm>
                <a:off x="5669" y="2323"/>
                <a:ext cx="2" cy="3"/>
              </a:xfrm>
              <a:custGeom>
                <a:avLst/>
                <a:gdLst>
                  <a:gd name="T0" fmla="*/ 1 w 2"/>
                  <a:gd name="T1" fmla="*/ 3 h 3"/>
                  <a:gd name="T2" fmla="*/ 1 w 2"/>
                  <a:gd name="T3" fmla="*/ 3 h 3"/>
                  <a:gd name="T4" fmla="*/ 0 w 2"/>
                  <a:gd name="T5" fmla="*/ 1 h 3"/>
                  <a:gd name="T6" fmla="*/ 1 w 2"/>
                  <a:gd name="T7" fmla="*/ 0 h 3"/>
                  <a:gd name="T8" fmla="*/ 1 w 2"/>
                  <a:gd name="T9" fmla="*/ 0 h 3"/>
                  <a:gd name="T10" fmla="*/ 2 w 2"/>
                  <a:gd name="T11" fmla="*/ 1 h 3"/>
                  <a:gd name="T12" fmla="*/ 1 w 2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2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50" name="Freeform 427"/>
              <p:cNvSpPr>
                <a:spLocks/>
              </p:cNvSpPr>
              <p:nvPr/>
            </p:nvSpPr>
            <p:spPr bwMode="auto">
              <a:xfrm>
                <a:off x="5669" y="2326"/>
                <a:ext cx="8" cy="4"/>
              </a:xfrm>
              <a:custGeom>
                <a:avLst/>
                <a:gdLst>
                  <a:gd name="T0" fmla="*/ 1 w 8"/>
                  <a:gd name="T1" fmla="*/ 0 h 4"/>
                  <a:gd name="T2" fmla="*/ 1 w 8"/>
                  <a:gd name="T3" fmla="*/ 0 h 4"/>
                  <a:gd name="T4" fmla="*/ 8 w 8"/>
                  <a:gd name="T5" fmla="*/ 3 h 4"/>
                  <a:gd name="T6" fmla="*/ 8 w 8"/>
                  <a:gd name="T7" fmla="*/ 4 h 4"/>
                  <a:gd name="T8" fmla="*/ 0 w 8"/>
                  <a:gd name="T9" fmla="*/ 1 h 4"/>
                  <a:gd name="T10" fmla="*/ 1 w 8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8" h="4">
                    <a:moveTo>
                      <a:pt x="1" y="0"/>
                    </a:moveTo>
                    <a:lnTo>
                      <a:pt x="1" y="0"/>
                    </a:lnTo>
                    <a:lnTo>
                      <a:pt x="8" y="3"/>
                    </a:lnTo>
                    <a:lnTo>
                      <a:pt x="8" y="4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51" name="Freeform 428"/>
              <p:cNvSpPr>
                <a:spLocks/>
              </p:cNvSpPr>
              <p:nvPr/>
            </p:nvSpPr>
            <p:spPr bwMode="auto">
              <a:xfrm>
                <a:off x="5669" y="2282"/>
                <a:ext cx="2" cy="2"/>
              </a:xfrm>
              <a:custGeom>
                <a:avLst/>
                <a:gdLst>
                  <a:gd name="T0" fmla="*/ 2 w 2"/>
                  <a:gd name="T1" fmla="*/ 2 h 2"/>
                  <a:gd name="T2" fmla="*/ 2 w 2"/>
                  <a:gd name="T3" fmla="*/ 2 h 2"/>
                  <a:gd name="T4" fmla="*/ 1 w 2"/>
                  <a:gd name="T5" fmla="*/ 2 h 2"/>
                  <a:gd name="T6" fmla="*/ 0 w 2"/>
                  <a:gd name="T7" fmla="*/ 0 h 2"/>
                  <a:gd name="T8" fmla="*/ 0 w 2"/>
                  <a:gd name="T9" fmla="*/ 0 h 2"/>
                  <a:gd name="T10" fmla="*/ 1 w 2"/>
                  <a:gd name="T11" fmla="*/ 0 h 2"/>
                  <a:gd name="T12" fmla="*/ 2 w 2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2">
                    <a:moveTo>
                      <a:pt x="2" y="2"/>
                    </a:moveTo>
                    <a:lnTo>
                      <a:pt x="2" y="2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52" name="Freeform 429"/>
              <p:cNvSpPr>
                <a:spLocks/>
              </p:cNvSpPr>
              <p:nvPr/>
            </p:nvSpPr>
            <p:spPr bwMode="auto">
              <a:xfrm>
                <a:off x="5667" y="2281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3 w 3"/>
                  <a:gd name="T3" fmla="*/ 1 h 1"/>
                  <a:gd name="T4" fmla="*/ 2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2 w 3"/>
                  <a:gd name="T11" fmla="*/ 0 h 1"/>
                  <a:gd name="T12" fmla="*/ 3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3" y="1"/>
                    </a:moveTo>
                    <a:lnTo>
                      <a:pt x="3" y="1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53" name="Freeform 430"/>
              <p:cNvSpPr>
                <a:spLocks/>
              </p:cNvSpPr>
              <p:nvPr/>
            </p:nvSpPr>
            <p:spPr bwMode="auto">
              <a:xfrm>
                <a:off x="5669" y="2278"/>
                <a:ext cx="8" cy="4"/>
              </a:xfrm>
              <a:custGeom>
                <a:avLst/>
                <a:gdLst>
                  <a:gd name="T0" fmla="*/ 8 w 8"/>
                  <a:gd name="T1" fmla="*/ 1 h 4"/>
                  <a:gd name="T2" fmla="*/ 8 w 8"/>
                  <a:gd name="T3" fmla="*/ 1 h 4"/>
                  <a:gd name="T4" fmla="*/ 1 w 8"/>
                  <a:gd name="T5" fmla="*/ 4 h 4"/>
                  <a:gd name="T6" fmla="*/ 0 w 8"/>
                  <a:gd name="T7" fmla="*/ 3 h 4"/>
                  <a:gd name="T8" fmla="*/ 0 w 8"/>
                  <a:gd name="T9" fmla="*/ 3 h 4"/>
                  <a:gd name="T10" fmla="*/ 8 w 8"/>
                  <a:gd name="T11" fmla="*/ 0 h 4"/>
                  <a:gd name="T12" fmla="*/ 8 w 8"/>
                  <a:gd name="T13" fmla="*/ 1 h 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" h="4">
                    <a:moveTo>
                      <a:pt x="8" y="1"/>
                    </a:moveTo>
                    <a:lnTo>
                      <a:pt x="8" y="1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8" y="0"/>
                    </a:lnTo>
                    <a:lnTo>
                      <a:pt x="8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54" name="Freeform 431"/>
              <p:cNvSpPr>
                <a:spLocks/>
              </p:cNvSpPr>
              <p:nvPr/>
            </p:nvSpPr>
            <p:spPr bwMode="auto">
              <a:xfrm>
                <a:off x="5667" y="2282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0 w 3"/>
                  <a:gd name="T3" fmla="*/ 2 h 3"/>
                  <a:gd name="T4" fmla="*/ 2 w 3"/>
                  <a:gd name="T5" fmla="*/ 0 h 3"/>
                  <a:gd name="T6" fmla="*/ 3 w 3"/>
                  <a:gd name="T7" fmla="*/ 2 h 3"/>
                  <a:gd name="T8" fmla="*/ 2 w 3"/>
                  <a:gd name="T9" fmla="*/ 3 h 3"/>
                  <a:gd name="T10" fmla="*/ 0 w 3"/>
                  <a:gd name="T11" fmla="*/ 2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55" name="Freeform 432"/>
              <p:cNvSpPr>
                <a:spLocks/>
              </p:cNvSpPr>
              <p:nvPr/>
            </p:nvSpPr>
            <p:spPr bwMode="auto">
              <a:xfrm>
                <a:off x="5667" y="2324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3 w 3"/>
                  <a:gd name="T5" fmla="*/ 2 h 3"/>
                  <a:gd name="T6" fmla="*/ 2 w 3"/>
                  <a:gd name="T7" fmla="*/ 3 h 3"/>
                  <a:gd name="T8" fmla="*/ 2 w 3"/>
                  <a:gd name="T9" fmla="*/ 3 h 3"/>
                  <a:gd name="T10" fmla="*/ 0 w 3"/>
                  <a:gd name="T11" fmla="*/ 2 h 3"/>
                  <a:gd name="T12" fmla="*/ 2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56" name="Freeform 433"/>
              <p:cNvSpPr>
                <a:spLocks/>
              </p:cNvSpPr>
              <p:nvPr/>
            </p:nvSpPr>
            <p:spPr bwMode="auto">
              <a:xfrm>
                <a:off x="5667" y="2323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2 w 3"/>
                  <a:gd name="T3" fmla="*/ 0 h 1"/>
                  <a:gd name="T4" fmla="*/ 2 w 3"/>
                  <a:gd name="T5" fmla="*/ 0 h 1"/>
                  <a:gd name="T6" fmla="*/ 3 w 3"/>
                  <a:gd name="T7" fmla="*/ 0 h 1"/>
                  <a:gd name="T8" fmla="*/ 2 w 3"/>
                  <a:gd name="T9" fmla="*/ 1 h 1"/>
                  <a:gd name="T10" fmla="*/ 2 w 3"/>
                  <a:gd name="T11" fmla="*/ 1 h 1"/>
                  <a:gd name="T12" fmla="*/ 0 w 3"/>
                  <a:gd name="T13" fmla="*/ 1 h 1"/>
                  <a:gd name="T14" fmla="*/ 0 w 3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2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57" name="Freeform 434"/>
              <p:cNvSpPr>
                <a:spLocks/>
              </p:cNvSpPr>
              <p:nvPr/>
            </p:nvSpPr>
            <p:spPr bwMode="auto">
              <a:xfrm>
                <a:off x="5666" y="2282"/>
                <a:ext cx="3" cy="2"/>
              </a:xfrm>
              <a:custGeom>
                <a:avLst/>
                <a:gdLst>
                  <a:gd name="T0" fmla="*/ 1 w 3"/>
                  <a:gd name="T1" fmla="*/ 0 h 2"/>
                  <a:gd name="T2" fmla="*/ 3 w 3"/>
                  <a:gd name="T3" fmla="*/ 0 h 2"/>
                  <a:gd name="T4" fmla="*/ 3 w 3"/>
                  <a:gd name="T5" fmla="*/ 0 h 2"/>
                  <a:gd name="T6" fmla="*/ 1 w 3"/>
                  <a:gd name="T7" fmla="*/ 2 h 2"/>
                  <a:gd name="T8" fmla="*/ 0 w 3"/>
                  <a:gd name="T9" fmla="*/ 0 h 2"/>
                  <a:gd name="T10" fmla="*/ 0 w 3"/>
                  <a:gd name="T11" fmla="*/ 0 h 2"/>
                  <a:gd name="T12" fmla="*/ 1 w 3"/>
                  <a:gd name="T13" fmla="*/ 0 h 2"/>
                  <a:gd name="T14" fmla="*/ 1 w 3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2">
                    <a:moveTo>
                      <a:pt x="1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58" name="Freeform 435"/>
              <p:cNvSpPr>
                <a:spLocks/>
              </p:cNvSpPr>
              <p:nvPr/>
            </p:nvSpPr>
            <p:spPr bwMode="auto">
              <a:xfrm>
                <a:off x="5666" y="2324"/>
                <a:ext cx="3" cy="2"/>
              </a:xfrm>
              <a:custGeom>
                <a:avLst/>
                <a:gdLst>
                  <a:gd name="T0" fmla="*/ 1 w 3"/>
                  <a:gd name="T1" fmla="*/ 0 h 2"/>
                  <a:gd name="T2" fmla="*/ 1 w 3"/>
                  <a:gd name="T3" fmla="*/ 0 h 2"/>
                  <a:gd name="T4" fmla="*/ 3 w 3"/>
                  <a:gd name="T5" fmla="*/ 0 h 2"/>
                  <a:gd name="T6" fmla="*/ 1 w 3"/>
                  <a:gd name="T7" fmla="*/ 2 h 2"/>
                  <a:gd name="T8" fmla="*/ 0 w 3"/>
                  <a:gd name="T9" fmla="*/ 0 h 2"/>
                  <a:gd name="T10" fmla="*/ 1 w 3"/>
                  <a:gd name="T11" fmla="*/ 0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2">
                    <a:moveTo>
                      <a:pt x="1" y="0"/>
                    </a:moveTo>
                    <a:lnTo>
                      <a:pt x="1" y="0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59" name="Freeform 436"/>
              <p:cNvSpPr>
                <a:spLocks/>
              </p:cNvSpPr>
              <p:nvPr/>
            </p:nvSpPr>
            <p:spPr bwMode="auto">
              <a:xfrm>
                <a:off x="5663" y="2284"/>
                <a:ext cx="6" cy="5"/>
              </a:xfrm>
              <a:custGeom>
                <a:avLst/>
                <a:gdLst>
                  <a:gd name="T0" fmla="*/ 1 w 6"/>
                  <a:gd name="T1" fmla="*/ 5 h 5"/>
                  <a:gd name="T2" fmla="*/ 0 w 6"/>
                  <a:gd name="T3" fmla="*/ 4 h 5"/>
                  <a:gd name="T4" fmla="*/ 0 w 6"/>
                  <a:gd name="T5" fmla="*/ 4 h 5"/>
                  <a:gd name="T6" fmla="*/ 4 w 6"/>
                  <a:gd name="T7" fmla="*/ 0 h 5"/>
                  <a:gd name="T8" fmla="*/ 6 w 6"/>
                  <a:gd name="T9" fmla="*/ 1 h 5"/>
                  <a:gd name="T10" fmla="*/ 3 w 6"/>
                  <a:gd name="T11" fmla="*/ 2 h 5"/>
                  <a:gd name="T12" fmla="*/ 3 w 6"/>
                  <a:gd name="T13" fmla="*/ 2 h 5"/>
                  <a:gd name="T14" fmla="*/ 1 w 6"/>
                  <a:gd name="T15" fmla="*/ 5 h 5"/>
                  <a:gd name="T16" fmla="*/ 1 w 6"/>
                  <a:gd name="T17" fmla="*/ 5 h 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" h="5">
                    <a:moveTo>
                      <a:pt x="1" y="5"/>
                    </a:moveTo>
                    <a:lnTo>
                      <a:pt x="0" y="4"/>
                    </a:lnTo>
                    <a:lnTo>
                      <a:pt x="4" y="0"/>
                    </a:lnTo>
                    <a:lnTo>
                      <a:pt x="6" y="1"/>
                    </a:lnTo>
                    <a:lnTo>
                      <a:pt x="3" y="2"/>
                    </a:lnTo>
                    <a:lnTo>
                      <a:pt x="1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60" name="Freeform 437"/>
              <p:cNvSpPr>
                <a:spLocks/>
              </p:cNvSpPr>
              <p:nvPr/>
            </p:nvSpPr>
            <p:spPr bwMode="auto">
              <a:xfrm>
                <a:off x="5663" y="2319"/>
                <a:ext cx="6" cy="5"/>
              </a:xfrm>
              <a:custGeom>
                <a:avLst/>
                <a:gdLst>
                  <a:gd name="T0" fmla="*/ 6 w 6"/>
                  <a:gd name="T1" fmla="*/ 4 h 5"/>
                  <a:gd name="T2" fmla="*/ 4 w 6"/>
                  <a:gd name="T3" fmla="*/ 5 h 5"/>
                  <a:gd name="T4" fmla="*/ 4 w 6"/>
                  <a:gd name="T5" fmla="*/ 5 h 5"/>
                  <a:gd name="T6" fmla="*/ 0 w 6"/>
                  <a:gd name="T7" fmla="*/ 1 h 5"/>
                  <a:gd name="T8" fmla="*/ 1 w 6"/>
                  <a:gd name="T9" fmla="*/ 0 h 5"/>
                  <a:gd name="T10" fmla="*/ 1 w 6"/>
                  <a:gd name="T11" fmla="*/ 0 h 5"/>
                  <a:gd name="T12" fmla="*/ 6 w 6"/>
                  <a:gd name="T13" fmla="*/ 4 h 5"/>
                  <a:gd name="T14" fmla="*/ 6 w 6"/>
                  <a:gd name="T15" fmla="*/ 4 h 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" h="5">
                    <a:moveTo>
                      <a:pt x="6" y="4"/>
                    </a:moveTo>
                    <a:lnTo>
                      <a:pt x="4" y="5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61" name="Freeform 438"/>
              <p:cNvSpPr>
                <a:spLocks/>
              </p:cNvSpPr>
              <p:nvPr/>
            </p:nvSpPr>
            <p:spPr bwMode="auto">
              <a:xfrm>
                <a:off x="5662" y="2282"/>
                <a:ext cx="5" cy="6"/>
              </a:xfrm>
              <a:custGeom>
                <a:avLst/>
                <a:gdLst>
                  <a:gd name="T0" fmla="*/ 0 w 5"/>
                  <a:gd name="T1" fmla="*/ 4 h 6"/>
                  <a:gd name="T2" fmla="*/ 0 w 5"/>
                  <a:gd name="T3" fmla="*/ 4 h 6"/>
                  <a:gd name="T4" fmla="*/ 4 w 5"/>
                  <a:gd name="T5" fmla="*/ 0 h 6"/>
                  <a:gd name="T6" fmla="*/ 5 w 5"/>
                  <a:gd name="T7" fmla="*/ 2 h 6"/>
                  <a:gd name="T8" fmla="*/ 5 w 5"/>
                  <a:gd name="T9" fmla="*/ 2 h 6"/>
                  <a:gd name="T10" fmla="*/ 1 w 5"/>
                  <a:gd name="T11" fmla="*/ 6 h 6"/>
                  <a:gd name="T12" fmla="*/ 0 w 5"/>
                  <a:gd name="T13" fmla="*/ 4 h 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" h="6">
                    <a:moveTo>
                      <a:pt x="0" y="4"/>
                    </a:moveTo>
                    <a:lnTo>
                      <a:pt x="0" y="4"/>
                    </a:lnTo>
                    <a:lnTo>
                      <a:pt x="4" y="0"/>
                    </a:lnTo>
                    <a:lnTo>
                      <a:pt x="5" y="2"/>
                    </a:lnTo>
                    <a:lnTo>
                      <a:pt x="1" y="6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62" name="Freeform 439"/>
              <p:cNvSpPr>
                <a:spLocks/>
              </p:cNvSpPr>
              <p:nvPr/>
            </p:nvSpPr>
            <p:spPr bwMode="auto">
              <a:xfrm>
                <a:off x="5662" y="2320"/>
                <a:ext cx="5" cy="4"/>
              </a:xfrm>
              <a:custGeom>
                <a:avLst/>
                <a:gdLst>
                  <a:gd name="T0" fmla="*/ 1 w 5"/>
                  <a:gd name="T1" fmla="*/ 0 h 4"/>
                  <a:gd name="T2" fmla="*/ 1 w 5"/>
                  <a:gd name="T3" fmla="*/ 0 h 4"/>
                  <a:gd name="T4" fmla="*/ 5 w 5"/>
                  <a:gd name="T5" fmla="*/ 4 h 4"/>
                  <a:gd name="T6" fmla="*/ 4 w 5"/>
                  <a:gd name="T7" fmla="*/ 4 h 4"/>
                  <a:gd name="T8" fmla="*/ 2 w 5"/>
                  <a:gd name="T9" fmla="*/ 3 h 4"/>
                  <a:gd name="T10" fmla="*/ 2 w 5"/>
                  <a:gd name="T11" fmla="*/ 3 h 4"/>
                  <a:gd name="T12" fmla="*/ 0 w 5"/>
                  <a:gd name="T13" fmla="*/ 0 h 4"/>
                  <a:gd name="T14" fmla="*/ 1 w 5"/>
                  <a:gd name="T15" fmla="*/ 0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" h="4">
                    <a:moveTo>
                      <a:pt x="1" y="0"/>
                    </a:moveTo>
                    <a:lnTo>
                      <a:pt x="1" y="0"/>
                    </a:lnTo>
                    <a:lnTo>
                      <a:pt x="5" y="4"/>
                    </a:lnTo>
                    <a:lnTo>
                      <a:pt x="4" y="4"/>
                    </a:lnTo>
                    <a:lnTo>
                      <a:pt x="2" y="3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63" name="Freeform 440"/>
              <p:cNvSpPr>
                <a:spLocks/>
              </p:cNvSpPr>
              <p:nvPr/>
            </p:nvSpPr>
            <p:spPr bwMode="auto">
              <a:xfrm>
                <a:off x="5662" y="2288"/>
                <a:ext cx="2" cy="3"/>
              </a:xfrm>
              <a:custGeom>
                <a:avLst/>
                <a:gdLst>
                  <a:gd name="T0" fmla="*/ 0 w 2"/>
                  <a:gd name="T1" fmla="*/ 1 h 3"/>
                  <a:gd name="T2" fmla="*/ 0 w 2"/>
                  <a:gd name="T3" fmla="*/ 1 h 3"/>
                  <a:gd name="T4" fmla="*/ 1 w 2"/>
                  <a:gd name="T5" fmla="*/ 0 h 3"/>
                  <a:gd name="T6" fmla="*/ 2 w 2"/>
                  <a:gd name="T7" fmla="*/ 1 h 3"/>
                  <a:gd name="T8" fmla="*/ 2 w 2"/>
                  <a:gd name="T9" fmla="*/ 1 h 3"/>
                  <a:gd name="T10" fmla="*/ 1 w 2"/>
                  <a:gd name="T11" fmla="*/ 3 h 3"/>
                  <a:gd name="T12" fmla="*/ 0 w 2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0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2" y="1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64" name="Freeform 441"/>
              <p:cNvSpPr>
                <a:spLocks/>
              </p:cNvSpPr>
              <p:nvPr/>
            </p:nvSpPr>
            <p:spPr bwMode="auto">
              <a:xfrm>
                <a:off x="5662" y="2317"/>
                <a:ext cx="2" cy="3"/>
              </a:xfrm>
              <a:custGeom>
                <a:avLst/>
                <a:gdLst>
                  <a:gd name="T0" fmla="*/ 1 w 2"/>
                  <a:gd name="T1" fmla="*/ 3 h 3"/>
                  <a:gd name="T2" fmla="*/ 1 w 2"/>
                  <a:gd name="T3" fmla="*/ 3 h 3"/>
                  <a:gd name="T4" fmla="*/ 0 w 2"/>
                  <a:gd name="T5" fmla="*/ 2 h 3"/>
                  <a:gd name="T6" fmla="*/ 1 w 2"/>
                  <a:gd name="T7" fmla="*/ 0 h 3"/>
                  <a:gd name="T8" fmla="*/ 1 w 2"/>
                  <a:gd name="T9" fmla="*/ 0 h 3"/>
                  <a:gd name="T10" fmla="*/ 2 w 2"/>
                  <a:gd name="T11" fmla="*/ 2 h 3"/>
                  <a:gd name="T12" fmla="*/ 1 w 2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2" y="2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65" name="Freeform 442"/>
              <p:cNvSpPr>
                <a:spLocks/>
              </p:cNvSpPr>
              <p:nvPr/>
            </p:nvSpPr>
            <p:spPr bwMode="auto">
              <a:xfrm>
                <a:off x="5662" y="2316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0 w 1"/>
                  <a:gd name="T3" fmla="*/ 3 h 3"/>
                  <a:gd name="T4" fmla="*/ 0 w 1"/>
                  <a:gd name="T5" fmla="*/ 3 h 3"/>
                  <a:gd name="T6" fmla="*/ 0 w 1"/>
                  <a:gd name="T7" fmla="*/ 1 h 3"/>
                  <a:gd name="T8" fmla="*/ 1 w 1"/>
                  <a:gd name="T9" fmla="*/ 0 h 3"/>
                  <a:gd name="T10" fmla="*/ 1 w 1"/>
                  <a:gd name="T11" fmla="*/ 0 h 3"/>
                  <a:gd name="T12" fmla="*/ 1 w 1"/>
                  <a:gd name="T13" fmla="*/ 1 h 3"/>
                  <a:gd name="T14" fmla="*/ 1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1" y="1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66" name="Freeform 443"/>
              <p:cNvSpPr>
                <a:spLocks/>
              </p:cNvSpPr>
              <p:nvPr/>
            </p:nvSpPr>
            <p:spPr bwMode="auto">
              <a:xfrm>
                <a:off x="5662" y="2333"/>
                <a:ext cx="15" cy="7"/>
              </a:xfrm>
              <a:custGeom>
                <a:avLst/>
                <a:gdLst>
                  <a:gd name="T0" fmla="*/ 1 w 15"/>
                  <a:gd name="T1" fmla="*/ 0 h 7"/>
                  <a:gd name="T2" fmla="*/ 1 w 15"/>
                  <a:gd name="T3" fmla="*/ 0 h 7"/>
                  <a:gd name="T4" fmla="*/ 8 w 15"/>
                  <a:gd name="T5" fmla="*/ 4 h 7"/>
                  <a:gd name="T6" fmla="*/ 15 w 15"/>
                  <a:gd name="T7" fmla="*/ 5 h 7"/>
                  <a:gd name="T8" fmla="*/ 15 w 15"/>
                  <a:gd name="T9" fmla="*/ 7 h 7"/>
                  <a:gd name="T10" fmla="*/ 15 w 15"/>
                  <a:gd name="T11" fmla="*/ 7 h 7"/>
                  <a:gd name="T12" fmla="*/ 7 w 15"/>
                  <a:gd name="T13" fmla="*/ 5 h 7"/>
                  <a:gd name="T14" fmla="*/ 0 w 15"/>
                  <a:gd name="T15" fmla="*/ 1 h 7"/>
                  <a:gd name="T16" fmla="*/ 1 w 15"/>
                  <a:gd name="T17" fmla="*/ 0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5" h="7">
                    <a:moveTo>
                      <a:pt x="1" y="0"/>
                    </a:moveTo>
                    <a:lnTo>
                      <a:pt x="1" y="0"/>
                    </a:lnTo>
                    <a:lnTo>
                      <a:pt x="8" y="4"/>
                    </a:lnTo>
                    <a:lnTo>
                      <a:pt x="15" y="5"/>
                    </a:lnTo>
                    <a:lnTo>
                      <a:pt x="15" y="7"/>
                    </a:lnTo>
                    <a:lnTo>
                      <a:pt x="7" y="5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67" name="Freeform 444"/>
              <p:cNvSpPr>
                <a:spLocks/>
              </p:cNvSpPr>
              <p:nvPr/>
            </p:nvSpPr>
            <p:spPr bwMode="auto">
              <a:xfrm>
                <a:off x="5660" y="2334"/>
                <a:ext cx="17" cy="7"/>
              </a:xfrm>
              <a:custGeom>
                <a:avLst/>
                <a:gdLst>
                  <a:gd name="T0" fmla="*/ 2 w 17"/>
                  <a:gd name="T1" fmla="*/ 0 h 7"/>
                  <a:gd name="T2" fmla="*/ 2 w 17"/>
                  <a:gd name="T3" fmla="*/ 0 h 7"/>
                  <a:gd name="T4" fmla="*/ 9 w 17"/>
                  <a:gd name="T5" fmla="*/ 4 h 7"/>
                  <a:gd name="T6" fmla="*/ 17 w 17"/>
                  <a:gd name="T7" fmla="*/ 6 h 7"/>
                  <a:gd name="T8" fmla="*/ 17 w 17"/>
                  <a:gd name="T9" fmla="*/ 7 h 7"/>
                  <a:gd name="T10" fmla="*/ 0 w 17"/>
                  <a:gd name="T11" fmla="*/ 0 h 7"/>
                  <a:gd name="T12" fmla="*/ 2 w 17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7" h="7">
                    <a:moveTo>
                      <a:pt x="2" y="0"/>
                    </a:moveTo>
                    <a:lnTo>
                      <a:pt x="2" y="0"/>
                    </a:lnTo>
                    <a:lnTo>
                      <a:pt x="9" y="4"/>
                    </a:lnTo>
                    <a:lnTo>
                      <a:pt x="17" y="6"/>
                    </a:lnTo>
                    <a:lnTo>
                      <a:pt x="17" y="7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68" name="Freeform 445"/>
              <p:cNvSpPr>
                <a:spLocks/>
              </p:cNvSpPr>
              <p:nvPr/>
            </p:nvSpPr>
            <p:spPr bwMode="auto">
              <a:xfrm>
                <a:off x="5659" y="2291"/>
                <a:ext cx="4" cy="7"/>
              </a:xfrm>
              <a:custGeom>
                <a:avLst/>
                <a:gdLst>
                  <a:gd name="T0" fmla="*/ 4 w 4"/>
                  <a:gd name="T1" fmla="*/ 1 h 7"/>
                  <a:gd name="T2" fmla="*/ 4 w 4"/>
                  <a:gd name="T3" fmla="*/ 1 h 7"/>
                  <a:gd name="T4" fmla="*/ 1 w 4"/>
                  <a:gd name="T5" fmla="*/ 7 h 7"/>
                  <a:gd name="T6" fmla="*/ 0 w 4"/>
                  <a:gd name="T7" fmla="*/ 7 h 7"/>
                  <a:gd name="T8" fmla="*/ 0 w 4"/>
                  <a:gd name="T9" fmla="*/ 7 h 7"/>
                  <a:gd name="T10" fmla="*/ 3 w 4"/>
                  <a:gd name="T11" fmla="*/ 0 h 7"/>
                  <a:gd name="T12" fmla="*/ 4 w 4"/>
                  <a:gd name="T13" fmla="*/ 1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" h="7">
                    <a:moveTo>
                      <a:pt x="4" y="1"/>
                    </a:moveTo>
                    <a:lnTo>
                      <a:pt x="4" y="1"/>
                    </a:lnTo>
                    <a:lnTo>
                      <a:pt x="1" y="7"/>
                    </a:lnTo>
                    <a:lnTo>
                      <a:pt x="0" y="7"/>
                    </a:lnTo>
                    <a:lnTo>
                      <a:pt x="3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69" name="Freeform 446"/>
              <p:cNvSpPr>
                <a:spLocks/>
              </p:cNvSpPr>
              <p:nvPr/>
            </p:nvSpPr>
            <p:spPr bwMode="auto">
              <a:xfrm>
                <a:off x="5660" y="2274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3 w 3"/>
                  <a:gd name="T3" fmla="*/ 1 h 3"/>
                  <a:gd name="T4" fmla="*/ 2 w 3"/>
                  <a:gd name="T5" fmla="*/ 3 h 3"/>
                  <a:gd name="T6" fmla="*/ 0 w 3"/>
                  <a:gd name="T7" fmla="*/ 1 h 3"/>
                  <a:gd name="T8" fmla="*/ 0 w 3"/>
                  <a:gd name="T9" fmla="*/ 1 h 3"/>
                  <a:gd name="T10" fmla="*/ 2 w 3"/>
                  <a:gd name="T11" fmla="*/ 0 h 3"/>
                  <a:gd name="T12" fmla="*/ 3 w 3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3" y="1"/>
                    </a:move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70" name="Freeform 447"/>
              <p:cNvSpPr>
                <a:spLocks/>
              </p:cNvSpPr>
              <p:nvPr/>
            </p:nvSpPr>
            <p:spPr bwMode="auto">
              <a:xfrm>
                <a:off x="5662" y="2286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2 h 3"/>
                  <a:gd name="T4" fmla="*/ 0 w 1"/>
                  <a:gd name="T5" fmla="*/ 3 h 3"/>
                  <a:gd name="T6" fmla="*/ 0 w 1"/>
                  <a:gd name="T7" fmla="*/ 2 h 3"/>
                  <a:gd name="T8" fmla="*/ 0 w 1"/>
                  <a:gd name="T9" fmla="*/ 2 h 3"/>
                  <a:gd name="T10" fmla="*/ 0 w 1"/>
                  <a:gd name="T11" fmla="*/ 0 h 3"/>
                  <a:gd name="T12" fmla="*/ 1 w 1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3">
                    <a:moveTo>
                      <a:pt x="1" y="2"/>
                    </a:moveTo>
                    <a:lnTo>
                      <a:pt x="1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71" name="Freeform 448"/>
              <p:cNvSpPr>
                <a:spLocks/>
              </p:cNvSpPr>
              <p:nvPr/>
            </p:nvSpPr>
            <p:spPr bwMode="auto">
              <a:xfrm>
                <a:off x="5662" y="2289"/>
                <a:ext cx="1" cy="3"/>
              </a:xfrm>
              <a:custGeom>
                <a:avLst/>
                <a:gdLst>
                  <a:gd name="T0" fmla="*/ 0 w 1"/>
                  <a:gd name="T1" fmla="*/ 0 h 3"/>
                  <a:gd name="T2" fmla="*/ 1 w 1"/>
                  <a:gd name="T3" fmla="*/ 2 h 3"/>
                  <a:gd name="T4" fmla="*/ 1 w 1"/>
                  <a:gd name="T5" fmla="*/ 2 h 3"/>
                  <a:gd name="T6" fmla="*/ 1 w 1"/>
                  <a:gd name="T7" fmla="*/ 3 h 3"/>
                  <a:gd name="T8" fmla="*/ 0 w 1"/>
                  <a:gd name="T9" fmla="*/ 2 h 3"/>
                  <a:gd name="T10" fmla="*/ 0 w 1"/>
                  <a:gd name="T11" fmla="*/ 2 h 3"/>
                  <a:gd name="T12" fmla="*/ 0 w 1"/>
                  <a:gd name="T13" fmla="*/ 0 h 3"/>
                  <a:gd name="T14" fmla="*/ 0 w 1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0"/>
                    </a:moveTo>
                    <a:lnTo>
                      <a:pt x="1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72" name="Freeform 449"/>
              <p:cNvSpPr>
                <a:spLocks/>
              </p:cNvSpPr>
              <p:nvPr/>
            </p:nvSpPr>
            <p:spPr bwMode="auto">
              <a:xfrm>
                <a:off x="5662" y="2319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1 h 1"/>
                  <a:gd name="T14" fmla="*/ 1 w 1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73" name="Freeform 450"/>
              <p:cNvSpPr>
                <a:spLocks/>
              </p:cNvSpPr>
              <p:nvPr/>
            </p:nvSpPr>
            <p:spPr bwMode="auto">
              <a:xfrm>
                <a:off x="5660" y="2267"/>
                <a:ext cx="17" cy="7"/>
              </a:xfrm>
              <a:custGeom>
                <a:avLst/>
                <a:gdLst>
                  <a:gd name="T0" fmla="*/ 0 w 17"/>
                  <a:gd name="T1" fmla="*/ 5 h 7"/>
                  <a:gd name="T2" fmla="*/ 0 w 17"/>
                  <a:gd name="T3" fmla="*/ 5 h 7"/>
                  <a:gd name="T4" fmla="*/ 9 w 17"/>
                  <a:gd name="T5" fmla="*/ 1 h 7"/>
                  <a:gd name="T6" fmla="*/ 17 w 17"/>
                  <a:gd name="T7" fmla="*/ 0 h 7"/>
                  <a:gd name="T8" fmla="*/ 17 w 17"/>
                  <a:gd name="T9" fmla="*/ 1 h 7"/>
                  <a:gd name="T10" fmla="*/ 17 w 17"/>
                  <a:gd name="T11" fmla="*/ 1 h 7"/>
                  <a:gd name="T12" fmla="*/ 9 w 17"/>
                  <a:gd name="T13" fmla="*/ 3 h 7"/>
                  <a:gd name="T14" fmla="*/ 2 w 17"/>
                  <a:gd name="T15" fmla="*/ 7 h 7"/>
                  <a:gd name="T16" fmla="*/ 0 w 17"/>
                  <a:gd name="T17" fmla="*/ 5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7" h="7">
                    <a:moveTo>
                      <a:pt x="0" y="5"/>
                    </a:moveTo>
                    <a:lnTo>
                      <a:pt x="0" y="5"/>
                    </a:lnTo>
                    <a:lnTo>
                      <a:pt x="9" y="1"/>
                    </a:lnTo>
                    <a:lnTo>
                      <a:pt x="17" y="0"/>
                    </a:lnTo>
                    <a:lnTo>
                      <a:pt x="17" y="1"/>
                    </a:lnTo>
                    <a:lnTo>
                      <a:pt x="9" y="3"/>
                    </a:lnTo>
                    <a:lnTo>
                      <a:pt x="2" y="7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74" name="Freeform 451"/>
              <p:cNvSpPr>
                <a:spLocks/>
              </p:cNvSpPr>
              <p:nvPr/>
            </p:nvSpPr>
            <p:spPr bwMode="auto">
              <a:xfrm>
                <a:off x="5660" y="2331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3 w 3"/>
                  <a:gd name="T5" fmla="*/ 2 h 3"/>
                  <a:gd name="T6" fmla="*/ 2 w 3"/>
                  <a:gd name="T7" fmla="*/ 3 h 3"/>
                  <a:gd name="T8" fmla="*/ 2 w 3"/>
                  <a:gd name="T9" fmla="*/ 3 h 3"/>
                  <a:gd name="T10" fmla="*/ 0 w 3"/>
                  <a:gd name="T11" fmla="*/ 2 h 3"/>
                  <a:gd name="T12" fmla="*/ 2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75" name="Freeform 452"/>
              <p:cNvSpPr>
                <a:spLocks/>
              </p:cNvSpPr>
              <p:nvPr/>
            </p:nvSpPr>
            <p:spPr bwMode="auto">
              <a:xfrm>
                <a:off x="5656" y="2289"/>
                <a:ext cx="6" cy="9"/>
              </a:xfrm>
              <a:custGeom>
                <a:avLst/>
                <a:gdLst>
                  <a:gd name="T0" fmla="*/ 0 w 6"/>
                  <a:gd name="T1" fmla="*/ 9 h 9"/>
                  <a:gd name="T2" fmla="*/ 0 w 6"/>
                  <a:gd name="T3" fmla="*/ 9 h 9"/>
                  <a:gd name="T4" fmla="*/ 4 w 6"/>
                  <a:gd name="T5" fmla="*/ 0 h 9"/>
                  <a:gd name="T6" fmla="*/ 6 w 6"/>
                  <a:gd name="T7" fmla="*/ 2 h 9"/>
                  <a:gd name="T8" fmla="*/ 6 w 6"/>
                  <a:gd name="T9" fmla="*/ 2 h 9"/>
                  <a:gd name="T10" fmla="*/ 3 w 6"/>
                  <a:gd name="T11" fmla="*/ 9 h 9"/>
                  <a:gd name="T12" fmla="*/ 0 w 6"/>
                  <a:gd name="T13" fmla="*/ 9 h 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9">
                    <a:moveTo>
                      <a:pt x="0" y="9"/>
                    </a:moveTo>
                    <a:lnTo>
                      <a:pt x="0" y="9"/>
                    </a:lnTo>
                    <a:lnTo>
                      <a:pt x="4" y="0"/>
                    </a:lnTo>
                    <a:lnTo>
                      <a:pt x="6" y="2"/>
                    </a:lnTo>
                    <a:lnTo>
                      <a:pt x="3" y="9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76" name="Freeform 453"/>
              <p:cNvSpPr>
                <a:spLocks/>
              </p:cNvSpPr>
              <p:nvPr/>
            </p:nvSpPr>
            <p:spPr bwMode="auto">
              <a:xfrm>
                <a:off x="5660" y="2272"/>
                <a:ext cx="2" cy="3"/>
              </a:xfrm>
              <a:custGeom>
                <a:avLst/>
                <a:gdLst>
                  <a:gd name="T0" fmla="*/ 0 w 2"/>
                  <a:gd name="T1" fmla="*/ 2 h 3"/>
                  <a:gd name="T2" fmla="*/ 0 w 2"/>
                  <a:gd name="T3" fmla="*/ 2 h 3"/>
                  <a:gd name="T4" fmla="*/ 0 w 2"/>
                  <a:gd name="T5" fmla="*/ 0 h 3"/>
                  <a:gd name="T6" fmla="*/ 2 w 2"/>
                  <a:gd name="T7" fmla="*/ 2 h 3"/>
                  <a:gd name="T8" fmla="*/ 2 w 2"/>
                  <a:gd name="T9" fmla="*/ 2 h 3"/>
                  <a:gd name="T10" fmla="*/ 0 w 2"/>
                  <a:gd name="T11" fmla="*/ 3 h 3"/>
                  <a:gd name="T12" fmla="*/ 0 w 2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77" name="Freeform 454"/>
              <p:cNvSpPr>
                <a:spLocks/>
              </p:cNvSpPr>
              <p:nvPr/>
            </p:nvSpPr>
            <p:spPr bwMode="auto">
              <a:xfrm>
                <a:off x="5660" y="2317"/>
                <a:ext cx="2" cy="3"/>
              </a:xfrm>
              <a:custGeom>
                <a:avLst/>
                <a:gdLst>
                  <a:gd name="T0" fmla="*/ 2 w 2"/>
                  <a:gd name="T1" fmla="*/ 2 h 3"/>
                  <a:gd name="T2" fmla="*/ 2 w 2"/>
                  <a:gd name="T3" fmla="*/ 3 h 3"/>
                  <a:gd name="T4" fmla="*/ 2 w 2"/>
                  <a:gd name="T5" fmla="*/ 3 h 3"/>
                  <a:gd name="T6" fmla="*/ 0 w 2"/>
                  <a:gd name="T7" fmla="*/ 2 h 3"/>
                  <a:gd name="T8" fmla="*/ 2 w 2"/>
                  <a:gd name="T9" fmla="*/ 0 h 3"/>
                  <a:gd name="T10" fmla="*/ 2 w 2"/>
                  <a:gd name="T11" fmla="*/ 0 h 3"/>
                  <a:gd name="T12" fmla="*/ 2 w 2"/>
                  <a:gd name="T13" fmla="*/ 2 h 3"/>
                  <a:gd name="T14" fmla="*/ 2 w 2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2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78" name="Freeform 455"/>
              <p:cNvSpPr>
                <a:spLocks/>
              </p:cNvSpPr>
              <p:nvPr/>
            </p:nvSpPr>
            <p:spPr bwMode="auto">
              <a:xfrm>
                <a:off x="5659" y="2275"/>
                <a:ext cx="3" cy="2"/>
              </a:xfrm>
              <a:custGeom>
                <a:avLst/>
                <a:gdLst>
                  <a:gd name="T0" fmla="*/ 0 w 3"/>
                  <a:gd name="T1" fmla="*/ 0 h 2"/>
                  <a:gd name="T2" fmla="*/ 0 w 3"/>
                  <a:gd name="T3" fmla="*/ 0 h 2"/>
                  <a:gd name="T4" fmla="*/ 1 w 3"/>
                  <a:gd name="T5" fmla="*/ 0 h 2"/>
                  <a:gd name="T6" fmla="*/ 3 w 3"/>
                  <a:gd name="T7" fmla="*/ 2 h 2"/>
                  <a:gd name="T8" fmla="*/ 3 w 3"/>
                  <a:gd name="T9" fmla="*/ 2 h 2"/>
                  <a:gd name="T10" fmla="*/ 1 w 3"/>
                  <a:gd name="T11" fmla="*/ 2 h 2"/>
                  <a:gd name="T12" fmla="*/ 0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3" y="2"/>
                    </a:lnTo>
                    <a:lnTo>
                      <a:pt x="1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79" name="Freeform 456"/>
              <p:cNvSpPr>
                <a:spLocks/>
              </p:cNvSpPr>
              <p:nvPr/>
            </p:nvSpPr>
            <p:spPr bwMode="auto">
              <a:xfrm>
                <a:off x="5660" y="2288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1 h 3"/>
                  <a:gd name="T4" fmla="*/ 2 w 2"/>
                  <a:gd name="T5" fmla="*/ 1 h 3"/>
                  <a:gd name="T6" fmla="*/ 2 w 2"/>
                  <a:gd name="T7" fmla="*/ 3 h 3"/>
                  <a:gd name="T8" fmla="*/ 0 w 2"/>
                  <a:gd name="T9" fmla="*/ 1 h 3"/>
                  <a:gd name="T10" fmla="*/ 0 w 2"/>
                  <a:gd name="T11" fmla="*/ 1 h 3"/>
                  <a:gd name="T12" fmla="*/ 2 w 2"/>
                  <a:gd name="T13" fmla="*/ 0 h 3"/>
                  <a:gd name="T14" fmla="*/ 2 w 2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2" y="0"/>
                    </a:moveTo>
                    <a:lnTo>
                      <a:pt x="2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80" name="Freeform 457"/>
              <p:cNvSpPr>
                <a:spLocks/>
              </p:cNvSpPr>
              <p:nvPr/>
            </p:nvSpPr>
            <p:spPr bwMode="auto">
              <a:xfrm>
                <a:off x="5659" y="2333"/>
                <a:ext cx="3" cy="1"/>
              </a:xfrm>
              <a:custGeom>
                <a:avLst/>
                <a:gdLst>
                  <a:gd name="T0" fmla="*/ 1 w 3"/>
                  <a:gd name="T1" fmla="*/ 1 h 1"/>
                  <a:gd name="T2" fmla="*/ 1 w 3"/>
                  <a:gd name="T3" fmla="*/ 1 h 1"/>
                  <a:gd name="T4" fmla="*/ 0 w 3"/>
                  <a:gd name="T5" fmla="*/ 1 h 1"/>
                  <a:gd name="T6" fmla="*/ 1 w 3"/>
                  <a:gd name="T7" fmla="*/ 0 h 1"/>
                  <a:gd name="T8" fmla="*/ 1 w 3"/>
                  <a:gd name="T9" fmla="*/ 0 h 1"/>
                  <a:gd name="T10" fmla="*/ 3 w 3"/>
                  <a:gd name="T11" fmla="*/ 1 h 1"/>
                  <a:gd name="T12" fmla="*/ 1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81" name="Freeform 458"/>
              <p:cNvSpPr>
                <a:spLocks/>
              </p:cNvSpPr>
              <p:nvPr/>
            </p:nvSpPr>
            <p:spPr bwMode="auto">
              <a:xfrm>
                <a:off x="5659" y="2330"/>
                <a:ext cx="3" cy="3"/>
              </a:xfrm>
              <a:custGeom>
                <a:avLst/>
                <a:gdLst>
                  <a:gd name="T0" fmla="*/ 1 w 3"/>
                  <a:gd name="T1" fmla="*/ 3 h 3"/>
                  <a:gd name="T2" fmla="*/ 1 w 3"/>
                  <a:gd name="T3" fmla="*/ 3 h 3"/>
                  <a:gd name="T4" fmla="*/ 0 w 3"/>
                  <a:gd name="T5" fmla="*/ 1 h 3"/>
                  <a:gd name="T6" fmla="*/ 1 w 3"/>
                  <a:gd name="T7" fmla="*/ 0 h 3"/>
                  <a:gd name="T8" fmla="*/ 1 w 3"/>
                  <a:gd name="T9" fmla="*/ 0 h 3"/>
                  <a:gd name="T10" fmla="*/ 3 w 3"/>
                  <a:gd name="T11" fmla="*/ 1 h 3"/>
                  <a:gd name="T12" fmla="*/ 1 w 3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82" name="Freeform 459"/>
              <p:cNvSpPr>
                <a:spLocks/>
              </p:cNvSpPr>
              <p:nvPr/>
            </p:nvSpPr>
            <p:spPr bwMode="auto">
              <a:xfrm>
                <a:off x="5659" y="2309"/>
                <a:ext cx="4" cy="8"/>
              </a:xfrm>
              <a:custGeom>
                <a:avLst/>
                <a:gdLst>
                  <a:gd name="T0" fmla="*/ 3 w 4"/>
                  <a:gd name="T1" fmla="*/ 8 h 8"/>
                  <a:gd name="T2" fmla="*/ 3 w 4"/>
                  <a:gd name="T3" fmla="*/ 8 h 8"/>
                  <a:gd name="T4" fmla="*/ 0 w 4"/>
                  <a:gd name="T5" fmla="*/ 0 h 8"/>
                  <a:gd name="T6" fmla="*/ 1 w 4"/>
                  <a:gd name="T7" fmla="*/ 0 h 8"/>
                  <a:gd name="T8" fmla="*/ 1 w 4"/>
                  <a:gd name="T9" fmla="*/ 0 h 8"/>
                  <a:gd name="T10" fmla="*/ 4 w 4"/>
                  <a:gd name="T11" fmla="*/ 7 h 8"/>
                  <a:gd name="T12" fmla="*/ 3 w 4"/>
                  <a:gd name="T13" fmla="*/ 8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" h="8">
                    <a:moveTo>
                      <a:pt x="3" y="8"/>
                    </a:moveTo>
                    <a:lnTo>
                      <a:pt x="3" y="8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4" y="7"/>
                    </a:lnTo>
                    <a:lnTo>
                      <a:pt x="3" y="8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83" name="Freeform 460"/>
              <p:cNvSpPr>
                <a:spLocks/>
              </p:cNvSpPr>
              <p:nvPr/>
            </p:nvSpPr>
            <p:spPr bwMode="auto">
              <a:xfrm>
                <a:off x="5659" y="2274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1 w 1"/>
                  <a:gd name="T5" fmla="*/ 0 h 1"/>
                  <a:gd name="T6" fmla="*/ 1 w 1"/>
                  <a:gd name="T7" fmla="*/ 1 h 1"/>
                  <a:gd name="T8" fmla="*/ 1 w 1"/>
                  <a:gd name="T9" fmla="*/ 1 h 1"/>
                  <a:gd name="T10" fmla="*/ 0 w 1"/>
                  <a:gd name="T11" fmla="*/ 1 h 1"/>
                  <a:gd name="T12" fmla="*/ 0 w 1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84" name="Freeform 461"/>
              <p:cNvSpPr>
                <a:spLocks/>
              </p:cNvSpPr>
              <p:nvPr/>
            </p:nvSpPr>
            <p:spPr bwMode="auto">
              <a:xfrm>
                <a:off x="5657" y="2331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2 w 3"/>
                  <a:gd name="T3" fmla="*/ 0 h 3"/>
                  <a:gd name="T4" fmla="*/ 2 w 3"/>
                  <a:gd name="T5" fmla="*/ 0 h 3"/>
                  <a:gd name="T6" fmla="*/ 3 w 3"/>
                  <a:gd name="T7" fmla="*/ 2 h 3"/>
                  <a:gd name="T8" fmla="*/ 2 w 3"/>
                  <a:gd name="T9" fmla="*/ 3 h 3"/>
                  <a:gd name="T10" fmla="*/ 2 w 3"/>
                  <a:gd name="T11" fmla="*/ 3 h 3"/>
                  <a:gd name="T12" fmla="*/ 0 w 3"/>
                  <a:gd name="T13" fmla="*/ 2 h 3"/>
                  <a:gd name="T14" fmla="*/ 0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85" name="Freeform 462"/>
              <p:cNvSpPr>
                <a:spLocks/>
              </p:cNvSpPr>
              <p:nvPr/>
            </p:nvSpPr>
            <p:spPr bwMode="auto">
              <a:xfrm>
                <a:off x="5657" y="2298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2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3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86" name="Freeform 463"/>
              <p:cNvSpPr>
                <a:spLocks/>
              </p:cNvSpPr>
              <p:nvPr/>
            </p:nvSpPr>
            <p:spPr bwMode="auto">
              <a:xfrm>
                <a:off x="5657" y="2307"/>
                <a:ext cx="3" cy="2"/>
              </a:xfrm>
              <a:custGeom>
                <a:avLst/>
                <a:gdLst>
                  <a:gd name="T0" fmla="*/ 2 w 3"/>
                  <a:gd name="T1" fmla="*/ 2 h 2"/>
                  <a:gd name="T2" fmla="*/ 2 w 3"/>
                  <a:gd name="T3" fmla="*/ 2 h 2"/>
                  <a:gd name="T4" fmla="*/ 0 w 3"/>
                  <a:gd name="T5" fmla="*/ 0 h 2"/>
                  <a:gd name="T6" fmla="*/ 3 w 3"/>
                  <a:gd name="T7" fmla="*/ 0 h 2"/>
                  <a:gd name="T8" fmla="*/ 3 w 3"/>
                  <a:gd name="T9" fmla="*/ 0 h 2"/>
                  <a:gd name="T10" fmla="*/ 3 w 3"/>
                  <a:gd name="T11" fmla="*/ 2 h 2"/>
                  <a:gd name="T12" fmla="*/ 2 w 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2" y="2"/>
                    </a:moveTo>
                    <a:lnTo>
                      <a:pt x="2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87" name="Freeform 464"/>
              <p:cNvSpPr>
                <a:spLocks/>
              </p:cNvSpPr>
              <p:nvPr/>
            </p:nvSpPr>
            <p:spPr bwMode="auto">
              <a:xfrm>
                <a:off x="5656" y="2309"/>
                <a:ext cx="6" cy="10"/>
              </a:xfrm>
              <a:custGeom>
                <a:avLst/>
                <a:gdLst>
                  <a:gd name="T0" fmla="*/ 4 w 6"/>
                  <a:gd name="T1" fmla="*/ 10 h 10"/>
                  <a:gd name="T2" fmla="*/ 4 w 6"/>
                  <a:gd name="T3" fmla="*/ 10 h 10"/>
                  <a:gd name="T4" fmla="*/ 0 w 6"/>
                  <a:gd name="T5" fmla="*/ 0 h 10"/>
                  <a:gd name="T6" fmla="*/ 3 w 6"/>
                  <a:gd name="T7" fmla="*/ 0 h 10"/>
                  <a:gd name="T8" fmla="*/ 3 w 6"/>
                  <a:gd name="T9" fmla="*/ 0 h 10"/>
                  <a:gd name="T10" fmla="*/ 6 w 6"/>
                  <a:gd name="T11" fmla="*/ 8 h 10"/>
                  <a:gd name="T12" fmla="*/ 4 w 6"/>
                  <a:gd name="T13" fmla="*/ 10 h 1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0">
                    <a:moveTo>
                      <a:pt x="4" y="10"/>
                    </a:moveTo>
                    <a:lnTo>
                      <a:pt x="4" y="10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6" y="8"/>
                    </a:lnTo>
                    <a:lnTo>
                      <a:pt x="4" y="1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88" name="Freeform 465"/>
              <p:cNvSpPr>
                <a:spLocks/>
              </p:cNvSpPr>
              <p:nvPr/>
            </p:nvSpPr>
            <p:spPr bwMode="auto">
              <a:xfrm>
                <a:off x="5657" y="2299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2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89" name="Freeform 466"/>
              <p:cNvSpPr>
                <a:spLocks/>
              </p:cNvSpPr>
              <p:nvPr/>
            </p:nvSpPr>
            <p:spPr bwMode="auto">
              <a:xfrm>
                <a:off x="5656" y="2298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1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90" name="Freeform 467"/>
              <p:cNvSpPr>
                <a:spLocks/>
              </p:cNvSpPr>
              <p:nvPr/>
            </p:nvSpPr>
            <p:spPr bwMode="auto">
              <a:xfrm>
                <a:off x="5657" y="2306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2 w 3"/>
                  <a:gd name="T7" fmla="*/ 0 h 1"/>
                  <a:gd name="T8" fmla="*/ 2 w 3"/>
                  <a:gd name="T9" fmla="*/ 0 h 1"/>
                  <a:gd name="T10" fmla="*/ 3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91" name="Freeform 468"/>
              <p:cNvSpPr>
                <a:spLocks/>
              </p:cNvSpPr>
              <p:nvPr/>
            </p:nvSpPr>
            <p:spPr bwMode="auto">
              <a:xfrm>
                <a:off x="5657" y="2300"/>
                <a:ext cx="2" cy="6"/>
              </a:xfrm>
              <a:custGeom>
                <a:avLst/>
                <a:gdLst>
                  <a:gd name="T0" fmla="*/ 0 w 2"/>
                  <a:gd name="T1" fmla="*/ 3 h 6"/>
                  <a:gd name="T2" fmla="*/ 0 w 2"/>
                  <a:gd name="T3" fmla="*/ 3 h 6"/>
                  <a:gd name="T4" fmla="*/ 0 w 2"/>
                  <a:gd name="T5" fmla="*/ 0 h 6"/>
                  <a:gd name="T6" fmla="*/ 2 w 2"/>
                  <a:gd name="T7" fmla="*/ 0 h 6"/>
                  <a:gd name="T8" fmla="*/ 2 w 2"/>
                  <a:gd name="T9" fmla="*/ 0 h 6"/>
                  <a:gd name="T10" fmla="*/ 2 w 2"/>
                  <a:gd name="T11" fmla="*/ 3 h 6"/>
                  <a:gd name="T12" fmla="*/ 2 w 2"/>
                  <a:gd name="T13" fmla="*/ 3 h 6"/>
                  <a:gd name="T14" fmla="*/ 2 w 2"/>
                  <a:gd name="T15" fmla="*/ 6 h 6"/>
                  <a:gd name="T16" fmla="*/ 0 w 2"/>
                  <a:gd name="T17" fmla="*/ 6 h 6"/>
                  <a:gd name="T18" fmla="*/ 0 w 2"/>
                  <a:gd name="T19" fmla="*/ 6 h 6"/>
                  <a:gd name="T20" fmla="*/ 0 w 2"/>
                  <a:gd name="T21" fmla="*/ 3 h 6"/>
                  <a:gd name="T22" fmla="*/ 0 w 2"/>
                  <a:gd name="T23" fmla="*/ 3 h 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" h="6">
                    <a:moveTo>
                      <a:pt x="0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3"/>
                    </a:lnTo>
                    <a:lnTo>
                      <a:pt x="2" y="6"/>
                    </a:lnTo>
                    <a:lnTo>
                      <a:pt x="0" y="6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92" name="Freeform 469"/>
              <p:cNvSpPr>
                <a:spLocks/>
              </p:cNvSpPr>
              <p:nvPr/>
            </p:nvSpPr>
            <p:spPr bwMode="auto">
              <a:xfrm>
                <a:off x="5656" y="2299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0 h 1"/>
                  <a:gd name="T6" fmla="*/ 1 w 1"/>
                  <a:gd name="T7" fmla="*/ 0 h 1"/>
                  <a:gd name="T8" fmla="*/ 1 w 1"/>
                  <a:gd name="T9" fmla="*/ 0 h 1"/>
                  <a:gd name="T10" fmla="*/ 1 w 1"/>
                  <a:gd name="T11" fmla="*/ 1 h 1"/>
                  <a:gd name="T12" fmla="*/ 0 w 1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93" name="Freeform 470"/>
              <p:cNvSpPr>
                <a:spLocks/>
              </p:cNvSpPr>
              <p:nvPr/>
            </p:nvSpPr>
            <p:spPr bwMode="auto">
              <a:xfrm>
                <a:off x="5655" y="2279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2 h 3"/>
                  <a:gd name="T4" fmla="*/ 1 w 1"/>
                  <a:gd name="T5" fmla="*/ 2 h 3"/>
                  <a:gd name="T6" fmla="*/ 1 w 1"/>
                  <a:gd name="T7" fmla="*/ 3 h 3"/>
                  <a:gd name="T8" fmla="*/ 0 w 1"/>
                  <a:gd name="T9" fmla="*/ 2 h 3"/>
                  <a:gd name="T10" fmla="*/ 0 w 1"/>
                  <a:gd name="T11" fmla="*/ 2 h 3"/>
                  <a:gd name="T12" fmla="*/ 1 w 1"/>
                  <a:gd name="T13" fmla="*/ 0 h 3"/>
                  <a:gd name="T14" fmla="*/ 1 w 1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lnTo>
                      <a:pt x="1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94" name="Freeform 471"/>
              <p:cNvSpPr>
                <a:spLocks/>
              </p:cNvSpPr>
              <p:nvPr/>
            </p:nvSpPr>
            <p:spPr bwMode="auto">
              <a:xfrm>
                <a:off x="5656" y="2307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2 h 2"/>
                  <a:gd name="T4" fmla="*/ 0 w 3"/>
                  <a:gd name="T5" fmla="*/ 0 h 2"/>
                  <a:gd name="T6" fmla="*/ 1 w 3"/>
                  <a:gd name="T7" fmla="*/ 0 h 2"/>
                  <a:gd name="T8" fmla="*/ 1 w 3"/>
                  <a:gd name="T9" fmla="*/ 0 h 2"/>
                  <a:gd name="T10" fmla="*/ 3 w 3"/>
                  <a:gd name="T11" fmla="*/ 2 h 2"/>
                  <a:gd name="T12" fmla="*/ 0 w 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95" name="Freeform 472"/>
              <p:cNvSpPr>
                <a:spLocks/>
              </p:cNvSpPr>
              <p:nvPr/>
            </p:nvSpPr>
            <p:spPr bwMode="auto">
              <a:xfrm>
                <a:off x="5656" y="230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96" name="Freeform 473"/>
              <p:cNvSpPr>
                <a:spLocks/>
              </p:cNvSpPr>
              <p:nvPr/>
            </p:nvSpPr>
            <p:spPr bwMode="auto">
              <a:xfrm>
                <a:off x="5656" y="2300"/>
                <a:ext cx="1" cy="6"/>
              </a:xfrm>
              <a:custGeom>
                <a:avLst/>
                <a:gdLst>
                  <a:gd name="T0" fmla="*/ 0 w 1"/>
                  <a:gd name="T1" fmla="*/ 6 h 6"/>
                  <a:gd name="T2" fmla="*/ 0 w 1"/>
                  <a:gd name="T3" fmla="*/ 6 h 6"/>
                  <a:gd name="T4" fmla="*/ 0 w 1"/>
                  <a:gd name="T5" fmla="*/ 3 h 6"/>
                  <a:gd name="T6" fmla="*/ 0 w 1"/>
                  <a:gd name="T7" fmla="*/ 3 h 6"/>
                  <a:gd name="T8" fmla="*/ 0 w 1"/>
                  <a:gd name="T9" fmla="*/ 0 h 6"/>
                  <a:gd name="T10" fmla="*/ 1 w 1"/>
                  <a:gd name="T11" fmla="*/ 0 h 6"/>
                  <a:gd name="T12" fmla="*/ 1 w 1"/>
                  <a:gd name="T13" fmla="*/ 0 h 6"/>
                  <a:gd name="T14" fmla="*/ 1 w 1"/>
                  <a:gd name="T15" fmla="*/ 3 h 6"/>
                  <a:gd name="T16" fmla="*/ 1 w 1"/>
                  <a:gd name="T17" fmla="*/ 3 h 6"/>
                  <a:gd name="T18" fmla="*/ 1 w 1"/>
                  <a:gd name="T19" fmla="*/ 6 h 6"/>
                  <a:gd name="T20" fmla="*/ 0 w 1"/>
                  <a:gd name="T21" fmla="*/ 6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" h="6">
                    <a:moveTo>
                      <a:pt x="0" y="6"/>
                    </a:move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1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97" name="Freeform 474"/>
              <p:cNvSpPr>
                <a:spLocks/>
              </p:cNvSpPr>
              <p:nvPr/>
            </p:nvSpPr>
            <p:spPr bwMode="auto">
              <a:xfrm>
                <a:off x="5653" y="2281"/>
                <a:ext cx="3" cy="3"/>
              </a:xfrm>
              <a:custGeom>
                <a:avLst/>
                <a:gdLst>
                  <a:gd name="T0" fmla="*/ 0 w 3"/>
                  <a:gd name="T1" fmla="*/ 1 h 3"/>
                  <a:gd name="T2" fmla="*/ 0 w 3"/>
                  <a:gd name="T3" fmla="*/ 1 h 3"/>
                  <a:gd name="T4" fmla="*/ 2 w 3"/>
                  <a:gd name="T5" fmla="*/ 0 h 3"/>
                  <a:gd name="T6" fmla="*/ 3 w 3"/>
                  <a:gd name="T7" fmla="*/ 1 h 3"/>
                  <a:gd name="T8" fmla="*/ 3 w 3"/>
                  <a:gd name="T9" fmla="*/ 1 h 3"/>
                  <a:gd name="T10" fmla="*/ 2 w 3"/>
                  <a:gd name="T11" fmla="*/ 3 h 3"/>
                  <a:gd name="T12" fmla="*/ 0 w 3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98" name="Freeform 475"/>
              <p:cNvSpPr>
                <a:spLocks/>
              </p:cNvSpPr>
              <p:nvPr/>
            </p:nvSpPr>
            <p:spPr bwMode="auto">
              <a:xfrm>
                <a:off x="5655" y="232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99" name="Freeform 476"/>
              <p:cNvSpPr>
                <a:spLocks/>
              </p:cNvSpPr>
              <p:nvPr/>
            </p:nvSpPr>
            <p:spPr bwMode="auto">
              <a:xfrm>
                <a:off x="5653" y="2278"/>
                <a:ext cx="3" cy="3"/>
              </a:xfrm>
              <a:custGeom>
                <a:avLst/>
                <a:gdLst>
                  <a:gd name="T0" fmla="*/ 2 w 3"/>
                  <a:gd name="T1" fmla="*/ 3 h 3"/>
                  <a:gd name="T2" fmla="*/ 0 w 3"/>
                  <a:gd name="T3" fmla="*/ 1 h 3"/>
                  <a:gd name="T4" fmla="*/ 0 w 3"/>
                  <a:gd name="T5" fmla="*/ 1 h 3"/>
                  <a:gd name="T6" fmla="*/ 2 w 3"/>
                  <a:gd name="T7" fmla="*/ 0 h 3"/>
                  <a:gd name="T8" fmla="*/ 3 w 3"/>
                  <a:gd name="T9" fmla="*/ 1 h 3"/>
                  <a:gd name="T10" fmla="*/ 3 w 3"/>
                  <a:gd name="T11" fmla="*/ 1 h 3"/>
                  <a:gd name="T12" fmla="*/ 2 w 3"/>
                  <a:gd name="T13" fmla="*/ 3 h 3"/>
                  <a:gd name="T14" fmla="*/ 2 w 3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2" y="3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00" name="Freeform 477"/>
              <p:cNvSpPr>
                <a:spLocks/>
              </p:cNvSpPr>
              <p:nvPr/>
            </p:nvSpPr>
            <p:spPr bwMode="auto">
              <a:xfrm>
                <a:off x="5649" y="2270"/>
                <a:ext cx="11" cy="9"/>
              </a:xfrm>
              <a:custGeom>
                <a:avLst/>
                <a:gdLst>
                  <a:gd name="T0" fmla="*/ 4 w 11"/>
                  <a:gd name="T1" fmla="*/ 9 h 9"/>
                  <a:gd name="T2" fmla="*/ 0 w 11"/>
                  <a:gd name="T3" fmla="*/ 5 h 9"/>
                  <a:gd name="T4" fmla="*/ 6 w 11"/>
                  <a:gd name="T5" fmla="*/ 0 h 9"/>
                  <a:gd name="T6" fmla="*/ 11 w 11"/>
                  <a:gd name="T7" fmla="*/ 4 h 9"/>
                  <a:gd name="T8" fmla="*/ 11 w 11"/>
                  <a:gd name="T9" fmla="*/ 4 h 9"/>
                  <a:gd name="T10" fmla="*/ 10 w 11"/>
                  <a:gd name="T11" fmla="*/ 5 h 9"/>
                  <a:gd name="T12" fmla="*/ 6 w 11"/>
                  <a:gd name="T13" fmla="*/ 1 h 9"/>
                  <a:gd name="T14" fmla="*/ 1 w 11"/>
                  <a:gd name="T15" fmla="*/ 5 h 9"/>
                  <a:gd name="T16" fmla="*/ 6 w 11"/>
                  <a:gd name="T17" fmla="*/ 8 h 9"/>
                  <a:gd name="T18" fmla="*/ 6 w 11"/>
                  <a:gd name="T19" fmla="*/ 8 h 9"/>
                  <a:gd name="T20" fmla="*/ 4 w 11"/>
                  <a:gd name="T21" fmla="*/ 9 h 9"/>
                  <a:gd name="T22" fmla="*/ 4 w 11"/>
                  <a:gd name="T23" fmla="*/ 9 h 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1" h="9">
                    <a:moveTo>
                      <a:pt x="4" y="9"/>
                    </a:moveTo>
                    <a:lnTo>
                      <a:pt x="0" y="5"/>
                    </a:lnTo>
                    <a:lnTo>
                      <a:pt x="6" y="0"/>
                    </a:lnTo>
                    <a:lnTo>
                      <a:pt x="11" y="4"/>
                    </a:lnTo>
                    <a:lnTo>
                      <a:pt x="10" y="5"/>
                    </a:lnTo>
                    <a:lnTo>
                      <a:pt x="6" y="1"/>
                    </a:lnTo>
                    <a:lnTo>
                      <a:pt x="1" y="5"/>
                    </a:lnTo>
                    <a:lnTo>
                      <a:pt x="6" y="8"/>
                    </a:lnTo>
                    <a:lnTo>
                      <a:pt x="4" y="9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01" name="Freeform 478"/>
              <p:cNvSpPr>
                <a:spLocks/>
              </p:cNvSpPr>
              <p:nvPr/>
            </p:nvSpPr>
            <p:spPr bwMode="auto">
              <a:xfrm>
                <a:off x="5648" y="2282"/>
                <a:ext cx="7" cy="16"/>
              </a:xfrm>
              <a:custGeom>
                <a:avLst/>
                <a:gdLst>
                  <a:gd name="T0" fmla="*/ 0 w 7"/>
                  <a:gd name="T1" fmla="*/ 16 h 16"/>
                  <a:gd name="T2" fmla="*/ 0 w 7"/>
                  <a:gd name="T3" fmla="*/ 16 h 16"/>
                  <a:gd name="T4" fmla="*/ 1 w 7"/>
                  <a:gd name="T5" fmla="*/ 7 h 16"/>
                  <a:gd name="T6" fmla="*/ 5 w 7"/>
                  <a:gd name="T7" fmla="*/ 0 h 16"/>
                  <a:gd name="T8" fmla="*/ 7 w 7"/>
                  <a:gd name="T9" fmla="*/ 2 h 16"/>
                  <a:gd name="T10" fmla="*/ 7 w 7"/>
                  <a:gd name="T11" fmla="*/ 2 h 16"/>
                  <a:gd name="T12" fmla="*/ 2 w 7"/>
                  <a:gd name="T13" fmla="*/ 9 h 16"/>
                  <a:gd name="T14" fmla="*/ 1 w 7"/>
                  <a:gd name="T15" fmla="*/ 16 h 16"/>
                  <a:gd name="T16" fmla="*/ 0 w 7"/>
                  <a:gd name="T17" fmla="*/ 16 h 1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" h="16">
                    <a:moveTo>
                      <a:pt x="0" y="16"/>
                    </a:moveTo>
                    <a:lnTo>
                      <a:pt x="0" y="16"/>
                    </a:lnTo>
                    <a:lnTo>
                      <a:pt x="1" y="7"/>
                    </a:lnTo>
                    <a:lnTo>
                      <a:pt x="5" y="0"/>
                    </a:lnTo>
                    <a:lnTo>
                      <a:pt x="7" y="2"/>
                    </a:lnTo>
                    <a:lnTo>
                      <a:pt x="2" y="9"/>
                    </a:lnTo>
                    <a:lnTo>
                      <a:pt x="1" y="16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02" name="Freeform 479"/>
              <p:cNvSpPr>
                <a:spLocks/>
              </p:cNvSpPr>
              <p:nvPr/>
            </p:nvSpPr>
            <p:spPr bwMode="auto">
              <a:xfrm>
                <a:off x="5653" y="2324"/>
                <a:ext cx="2" cy="2"/>
              </a:xfrm>
              <a:custGeom>
                <a:avLst/>
                <a:gdLst>
                  <a:gd name="T0" fmla="*/ 0 w 2"/>
                  <a:gd name="T1" fmla="*/ 0 h 2"/>
                  <a:gd name="T2" fmla="*/ 2 w 2"/>
                  <a:gd name="T3" fmla="*/ 0 h 2"/>
                  <a:gd name="T4" fmla="*/ 2 w 2"/>
                  <a:gd name="T5" fmla="*/ 0 h 2"/>
                  <a:gd name="T6" fmla="*/ 2 w 2"/>
                  <a:gd name="T7" fmla="*/ 2 h 2"/>
                  <a:gd name="T8" fmla="*/ 2 w 2"/>
                  <a:gd name="T9" fmla="*/ 2 h 2"/>
                  <a:gd name="T10" fmla="*/ 2 w 2"/>
                  <a:gd name="T11" fmla="*/ 2 h 2"/>
                  <a:gd name="T12" fmla="*/ 0 w 2"/>
                  <a:gd name="T13" fmla="*/ 0 h 2"/>
                  <a:gd name="T14" fmla="*/ 0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03" name="Freeform 480"/>
              <p:cNvSpPr>
                <a:spLocks/>
              </p:cNvSpPr>
              <p:nvPr/>
            </p:nvSpPr>
            <p:spPr bwMode="auto">
              <a:xfrm>
                <a:off x="5653" y="2326"/>
                <a:ext cx="2" cy="3"/>
              </a:xfrm>
              <a:custGeom>
                <a:avLst/>
                <a:gdLst>
                  <a:gd name="T0" fmla="*/ 0 w 2"/>
                  <a:gd name="T1" fmla="*/ 1 h 3"/>
                  <a:gd name="T2" fmla="*/ 2 w 2"/>
                  <a:gd name="T3" fmla="*/ 0 h 3"/>
                  <a:gd name="T4" fmla="*/ 2 w 2"/>
                  <a:gd name="T5" fmla="*/ 0 h 3"/>
                  <a:gd name="T6" fmla="*/ 2 w 2"/>
                  <a:gd name="T7" fmla="*/ 1 h 3"/>
                  <a:gd name="T8" fmla="*/ 2 w 2"/>
                  <a:gd name="T9" fmla="*/ 3 h 3"/>
                  <a:gd name="T10" fmla="*/ 2 w 2"/>
                  <a:gd name="T11" fmla="*/ 3 h 3"/>
                  <a:gd name="T12" fmla="*/ 0 w 2"/>
                  <a:gd name="T13" fmla="*/ 1 h 3"/>
                  <a:gd name="T14" fmla="*/ 0 w 2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0" y="1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2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04" name="Freeform 481"/>
              <p:cNvSpPr>
                <a:spLocks/>
              </p:cNvSpPr>
              <p:nvPr/>
            </p:nvSpPr>
            <p:spPr bwMode="auto">
              <a:xfrm>
                <a:off x="5652" y="2324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1 w 3"/>
                  <a:gd name="T3" fmla="*/ 0 h 3"/>
                  <a:gd name="T4" fmla="*/ 1 w 3"/>
                  <a:gd name="T5" fmla="*/ 0 h 3"/>
                  <a:gd name="T6" fmla="*/ 3 w 3"/>
                  <a:gd name="T7" fmla="*/ 2 h 3"/>
                  <a:gd name="T8" fmla="*/ 1 w 3"/>
                  <a:gd name="T9" fmla="*/ 3 h 3"/>
                  <a:gd name="T10" fmla="*/ 1 w 3"/>
                  <a:gd name="T11" fmla="*/ 3 h 3"/>
                  <a:gd name="T12" fmla="*/ 0 w 3"/>
                  <a:gd name="T13" fmla="*/ 2 h 3"/>
                  <a:gd name="T14" fmla="*/ 0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05" name="Freeform 482"/>
              <p:cNvSpPr>
                <a:spLocks/>
              </p:cNvSpPr>
              <p:nvPr/>
            </p:nvSpPr>
            <p:spPr bwMode="auto">
              <a:xfrm>
                <a:off x="5652" y="2279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0 w 3"/>
                  <a:gd name="T3" fmla="*/ 2 h 3"/>
                  <a:gd name="T4" fmla="*/ 1 w 3"/>
                  <a:gd name="T5" fmla="*/ 0 h 3"/>
                  <a:gd name="T6" fmla="*/ 3 w 3"/>
                  <a:gd name="T7" fmla="*/ 2 h 3"/>
                  <a:gd name="T8" fmla="*/ 3 w 3"/>
                  <a:gd name="T9" fmla="*/ 2 h 3"/>
                  <a:gd name="T10" fmla="*/ 1 w 3"/>
                  <a:gd name="T11" fmla="*/ 3 h 3"/>
                  <a:gd name="T12" fmla="*/ 0 w 3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lnTo>
                      <a:pt x="0" y="2"/>
                    </a:ln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06" name="Freeform 483"/>
              <p:cNvSpPr>
                <a:spLocks/>
              </p:cNvSpPr>
              <p:nvPr/>
            </p:nvSpPr>
            <p:spPr bwMode="auto">
              <a:xfrm>
                <a:off x="5645" y="2281"/>
                <a:ext cx="8" cy="17"/>
              </a:xfrm>
              <a:custGeom>
                <a:avLst/>
                <a:gdLst>
                  <a:gd name="T0" fmla="*/ 0 w 8"/>
                  <a:gd name="T1" fmla="*/ 17 h 17"/>
                  <a:gd name="T2" fmla="*/ 0 w 8"/>
                  <a:gd name="T3" fmla="*/ 17 h 17"/>
                  <a:gd name="T4" fmla="*/ 3 w 8"/>
                  <a:gd name="T5" fmla="*/ 8 h 17"/>
                  <a:gd name="T6" fmla="*/ 7 w 8"/>
                  <a:gd name="T7" fmla="*/ 0 h 17"/>
                  <a:gd name="T8" fmla="*/ 8 w 8"/>
                  <a:gd name="T9" fmla="*/ 1 h 17"/>
                  <a:gd name="T10" fmla="*/ 8 w 8"/>
                  <a:gd name="T11" fmla="*/ 1 h 17"/>
                  <a:gd name="T12" fmla="*/ 4 w 8"/>
                  <a:gd name="T13" fmla="*/ 8 h 17"/>
                  <a:gd name="T14" fmla="*/ 3 w 8"/>
                  <a:gd name="T15" fmla="*/ 17 h 17"/>
                  <a:gd name="T16" fmla="*/ 0 w 8"/>
                  <a:gd name="T17" fmla="*/ 17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17">
                    <a:moveTo>
                      <a:pt x="0" y="17"/>
                    </a:moveTo>
                    <a:lnTo>
                      <a:pt x="0" y="17"/>
                    </a:lnTo>
                    <a:lnTo>
                      <a:pt x="3" y="8"/>
                    </a:lnTo>
                    <a:lnTo>
                      <a:pt x="7" y="0"/>
                    </a:lnTo>
                    <a:lnTo>
                      <a:pt x="8" y="1"/>
                    </a:lnTo>
                    <a:lnTo>
                      <a:pt x="4" y="8"/>
                    </a:lnTo>
                    <a:lnTo>
                      <a:pt x="3" y="17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07" name="Freeform 484"/>
              <p:cNvSpPr>
                <a:spLocks/>
              </p:cNvSpPr>
              <p:nvPr/>
            </p:nvSpPr>
            <p:spPr bwMode="auto">
              <a:xfrm>
                <a:off x="5649" y="2327"/>
                <a:ext cx="10" cy="11"/>
              </a:xfrm>
              <a:custGeom>
                <a:avLst/>
                <a:gdLst>
                  <a:gd name="T0" fmla="*/ 0 w 10"/>
                  <a:gd name="T1" fmla="*/ 4 h 11"/>
                  <a:gd name="T2" fmla="*/ 4 w 10"/>
                  <a:gd name="T3" fmla="*/ 0 h 11"/>
                  <a:gd name="T4" fmla="*/ 4 w 10"/>
                  <a:gd name="T5" fmla="*/ 0 h 11"/>
                  <a:gd name="T6" fmla="*/ 6 w 10"/>
                  <a:gd name="T7" fmla="*/ 2 h 11"/>
                  <a:gd name="T8" fmla="*/ 1 w 10"/>
                  <a:gd name="T9" fmla="*/ 4 h 11"/>
                  <a:gd name="T10" fmla="*/ 6 w 10"/>
                  <a:gd name="T11" fmla="*/ 9 h 11"/>
                  <a:gd name="T12" fmla="*/ 8 w 10"/>
                  <a:gd name="T13" fmla="*/ 6 h 11"/>
                  <a:gd name="T14" fmla="*/ 8 w 10"/>
                  <a:gd name="T15" fmla="*/ 6 h 11"/>
                  <a:gd name="T16" fmla="*/ 10 w 10"/>
                  <a:gd name="T17" fmla="*/ 7 h 11"/>
                  <a:gd name="T18" fmla="*/ 7 w 10"/>
                  <a:gd name="T19" fmla="*/ 10 h 11"/>
                  <a:gd name="T20" fmla="*/ 6 w 10"/>
                  <a:gd name="T21" fmla="*/ 11 h 11"/>
                  <a:gd name="T22" fmla="*/ 0 w 10"/>
                  <a:gd name="T23" fmla="*/ 4 h 1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0" h="11">
                    <a:moveTo>
                      <a:pt x="0" y="4"/>
                    </a:moveTo>
                    <a:lnTo>
                      <a:pt x="4" y="0"/>
                    </a:lnTo>
                    <a:lnTo>
                      <a:pt x="6" y="2"/>
                    </a:lnTo>
                    <a:lnTo>
                      <a:pt x="1" y="4"/>
                    </a:lnTo>
                    <a:lnTo>
                      <a:pt x="6" y="9"/>
                    </a:lnTo>
                    <a:lnTo>
                      <a:pt x="8" y="6"/>
                    </a:lnTo>
                    <a:lnTo>
                      <a:pt x="10" y="7"/>
                    </a:lnTo>
                    <a:lnTo>
                      <a:pt x="7" y="10"/>
                    </a:lnTo>
                    <a:lnTo>
                      <a:pt x="6" y="11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08" name="Freeform 485"/>
              <p:cNvSpPr>
                <a:spLocks/>
              </p:cNvSpPr>
              <p:nvPr/>
            </p:nvSpPr>
            <p:spPr bwMode="auto">
              <a:xfrm>
                <a:off x="5646" y="2309"/>
                <a:ext cx="9" cy="15"/>
              </a:xfrm>
              <a:custGeom>
                <a:avLst/>
                <a:gdLst>
                  <a:gd name="T0" fmla="*/ 0 w 9"/>
                  <a:gd name="T1" fmla="*/ 0 h 15"/>
                  <a:gd name="T2" fmla="*/ 3 w 9"/>
                  <a:gd name="T3" fmla="*/ 0 h 15"/>
                  <a:gd name="T4" fmla="*/ 3 w 9"/>
                  <a:gd name="T5" fmla="*/ 0 h 15"/>
                  <a:gd name="T6" fmla="*/ 4 w 9"/>
                  <a:gd name="T7" fmla="*/ 8 h 15"/>
                  <a:gd name="T8" fmla="*/ 9 w 9"/>
                  <a:gd name="T9" fmla="*/ 15 h 15"/>
                  <a:gd name="T10" fmla="*/ 7 w 9"/>
                  <a:gd name="T11" fmla="*/ 15 h 15"/>
                  <a:gd name="T12" fmla="*/ 7 w 9"/>
                  <a:gd name="T13" fmla="*/ 15 h 15"/>
                  <a:gd name="T14" fmla="*/ 3 w 9"/>
                  <a:gd name="T15" fmla="*/ 8 h 15"/>
                  <a:gd name="T16" fmla="*/ 0 w 9"/>
                  <a:gd name="T17" fmla="*/ 0 h 15"/>
                  <a:gd name="T18" fmla="*/ 0 w 9"/>
                  <a:gd name="T19" fmla="*/ 0 h 1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9" h="15">
                    <a:moveTo>
                      <a:pt x="0" y="0"/>
                    </a:moveTo>
                    <a:lnTo>
                      <a:pt x="3" y="0"/>
                    </a:lnTo>
                    <a:lnTo>
                      <a:pt x="4" y="8"/>
                    </a:lnTo>
                    <a:lnTo>
                      <a:pt x="9" y="15"/>
                    </a:lnTo>
                    <a:lnTo>
                      <a:pt x="7" y="15"/>
                    </a:lnTo>
                    <a:lnTo>
                      <a:pt x="3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09" name="Freeform 486"/>
              <p:cNvSpPr>
                <a:spLocks/>
              </p:cNvSpPr>
              <p:nvPr/>
            </p:nvSpPr>
            <p:spPr bwMode="auto">
              <a:xfrm>
                <a:off x="5646" y="2267"/>
                <a:ext cx="14" cy="14"/>
              </a:xfrm>
              <a:custGeom>
                <a:avLst/>
                <a:gdLst>
                  <a:gd name="T0" fmla="*/ 0 w 14"/>
                  <a:gd name="T1" fmla="*/ 8 h 14"/>
                  <a:gd name="T2" fmla="*/ 9 w 14"/>
                  <a:gd name="T3" fmla="*/ 0 h 14"/>
                  <a:gd name="T4" fmla="*/ 14 w 14"/>
                  <a:gd name="T5" fmla="*/ 5 h 14"/>
                  <a:gd name="T6" fmla="*/ 14 w 14"/>
                  <a:gd name="T7" fmla="*/ 5 h 14"/>
                  <a:gd name="T8" fmla="*/ 14 w 14"/>
                  <a:gd name="T9" fmla="*/ 7 h 14"/>
                  <a:gd name="T10" fmla="*/ 9 w 14"/>
                  <a:gd name="T11" fmla="*/ 3 h 14"/>
                  <a:gd name="T12" fmla="*/ 3 w 14"/>
                  <a:gd name="T13" fmla="*/ 8 h 14"/>
                  <a:gd name="T14" fmla="*/ 7 w 14"/>
                  <a:gd name="T15" fmla="*/ 12 h 14"/>
                  <a:gd name="T16" fmla="*/ 7 w 14"/>
                  <a:gd name="T17" fmla="*/ 12 h 14"/>
                  <a:gd name="T18" fmla="*/ 6 w 14"/>
                  <a:gd name="T19" fmla="*/ 14 h 14"/>
                  <a:gd name="T20" fmla="*/ 0 w 14"/>
                  <a:gd name="T21" fmla="*/ 8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4" h="14">
                    <a:moveTo>
                      <a:pt x="0" y="8"/>
                    </a:moveTo>
                    <a:lnTo>
                      <a:pt x="9" y="0"/>
                    </a:lnTo>
                    <a:lnTo>
                      <a:pt x="14" y="5"/>
                    </a:lnTo>
                    <a:lnTo>
                      <a:pt x="14" y="7"/>
                    </a:lnTo>
                    <a:lnTo>
                      <a:pt x="9" y="3"/>
                    </a:lnTo>
                    <a:lnTo>
                      <a:pt x="3" y="8"/>
                    </a:lnTo>
                    <a:lnTo>
                      <a:pt x="7" y="12"/>
                    </a:lnTo>
                    <a:lnTo>
                      <a:pt x="6" y="14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10" name="Freeform 487"/>
              <p:cNvSpPr>
                <a:spLocks/>
              </p:cNvSpPr>
              <p:nvPr/>
            </p:nvSpPr>
            <p:spPr bwMode="auto">
              <a:xfrm>
                <a:off x="5646" y="2326"/>
                <a:ext cx="14" cy="14"/>
              </a:xfrm>
              <a:custGeom>
                <a:avLst/>
                <a:gdLst>
                  <a:gd name="T0" fmla="*/ 9 w 14"/>
                  <a:gd name="T1" fmla="*/ 14 h 14"/>
                  <a:gd name="T2" fmla="*/ 0 w 14"/>
                  <a:gd name="T3" fmla="*/ 5 h 14"/>
                  <a:gd name="T4" fmla="*/ 6 w 14"/>
                  <a:gd name="T5" fmla="*/ 0 h 14"/>
                  <a:gd name="T6" fmla="*/ 6 w 14"/>
                  <a:gd name="T7" fmla="*/ 0 h 14"/>
                  <a:gd name="T8" fmla="*/ 7 w 14"/>
                  <a:gd name="T9" fmla="*/ 1 h 14"/>
                  <a:gd name="T10" fmla="*/ 3 w 14"/>
                  <a:gd name="T11" fmla="*/ 5 h 14"/>
                  <a:gd name="T12" fmla="*/ 9 w 14"/>
                  <a:gd name="T13" fmla="*/ 12 h 14"/>
                  <a:gd name="T14" fmla="*/ 10 w 14"/>
                  <a:gd name="T15" fmla="*/ 11 h 14"/>
                  <a:gd name="T16" fmla="*/ 13 w 14"/>
                  <a:gd name="T17" fmla="*/ 8 h 14"/>
                  <a:gd name="T18" fmla="*/ 13 w 14"/>
                  <a:gd name="T19" fmla="*/ 8 h 14"/>
                  <a:gd name="T20" fmla="*/ 14 w 14"/>
                  <a:gd name="T21" fmla="*/ 8 h 14"/>
                  <a:gd name="T22" fmla="*/ 10 w 14"/>
                  <a:gd name="T23" fmla="*/ 14 h 14"/>
                  <a:gd name="T24" fmla="*/ 9 w 14"/>
                  <a:gd name="T25" fmla="*/ 14 h 1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4" h="14">
                    <a:moveTo>
                      <a:pt x="9" y="14"/>
                    </a:moveTo>
                    <a:lnTo>
                      <a:pt x="0" y="5"/>
                    </a:lnTo>
                    <a:lnTo>
                      <a:pt x="6" y="0"/>
                    </a:lnTo>
                    <a:lnTo>
                      <a:pt x="7" y="1"/>
                    </a:lnTo>
                    <a:lnTo>
                      <a:pt x="3" y="5"/>
                    </a:lnTo>
                    <a:lnTo>
                      <a:pt x="9" y="12"/>
                    </a:lnTo>
                    <a:lnTo>
                      <a:pt x="10" y="11"/>
                    </a:lnTo>
                    <a:lnTo>
                      <a:pt x="13" y="8"/>
                    </a:lnTo>
                    <a:lnTo>
                      <a:pt x="14" y="8"/>
                    </a:lnTo>
                    <a:lnTo>
                      <a:pt x="10" y="14"/>
                    </a:lnTo>
                    <a:lnTo>
                      <a:pt x="9" y="1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11" name="Freeform 488"/>
              <p:cNvSpPr>
                <a:spLocks/>
              </p:cNvSpPr>
              <p:nvPr/>
            </p:nvSpPr>
            <p:spPr bwMode="auto">
              <a:xfrm>
                <a:off x="5646" y="2298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0 w 3"/>
                  <a:gd name="T3" fmla="*/ 1 h 1"/>
                  <a:gd name="T4" fmla="*/ 0 w 3"/>
                  <a:gd name="T5" fmla="*/ 1 h 1"/>
                  <a:gd name="T6" fmla="*/ 2 w 3"/>
                  <a:gd name="T7" fmla="*/ 0 h 1"/>
                  <a:gd name="T8" fmla="*/ 3 w 3"/>
                  <a:gd name="T9" fmla="*/ 0 h 1"/>
                  <a:gd name="T10" fmla="*/ 3 w 3"/>
                  <a:gd name="T11" fmla="*/ 0 h 1"/>
                  <a:gd name="T12" fmla="*/ 3 w 3"/>
                  <a:gd name="T13" fmla="*/ 1 h 1"/>
                  <a:gd name="T14" fmla="*/ 3 w 3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1">
                    <a:moveTo>
                      <a:pt x="3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12" name="Freeform 489"/>
              <p:cNvSpPr>
                <a:spLocks/>
              </p:cNvSpPr>
              <p:nvPr/>
            </p:nvSpPr>
            <p:spPr bwMode="auto">
              <a:xfrm>
                <a:off x="5646" y="2299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2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13" name="Freeform 490"/>
              <p:cNvSpPr>
                <a:spLocks/>
              </p:cNvSpPr>
              <p:nvPr/>
            </p:nvSpPr>
            <p:spPr bwMode="auto">
              <a:xfrm>
                <a:off x="5646" y="2307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2 h 2"/>
                  <a:gd name="T4" fmla="*/ 0 w 3"/>
                  <a:gd name="T5" fmla="*/ 0 h 2"/>
                  <a:gd name="T6" fmla="*/ 2 w 3"/>
                  <a:gd name="T7" fmla="*/ 0 h 2"/>
                  <a:gd name="T8" fmla="*/ 2 w 3"/>
                  <a:gd name="T9" fmla="*/ 0 h 2"/>
                  <a:gd name="T10" fmla="*/ 3 w 3"/>
                  <a:gd name="T11" fmla="*/ 2 h 2"/>
                  <a:gd name="T12" fmla="*/ 0 w 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14" name="Freeform 491"/>
              <p:cNvSpPr>
                <a:spLocks/>
              </p:cNvSpPr>
              <p:nvPr/>
            </p:nvSpPr>
            <p:spPr bwMode="auto">
              <a:xfrm>
                <a:off x="5645" y="2298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1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15" name="Freeform 492"/>
              <p:cNvSpPr>
                <a:spLocks/>
              </p:cNvSpPr>
              <p:nvPr/>
            </p:nvSpPr>
            <p:spPr bwMode="auto">
              <a:xfrm>
                <a:off x="5645" y="2309"/>
                <a:ext cx="8" cy="17"/>
              </a:xfrm>
              <a:custGeom>
                <a:avLst/>
                <a:gdLst>
                  <a:gd name="T0" fmla="*/ 0 w 8"/>
                  <a:gd name="T1" fmla="*/ 0 h 17"/>
                  <a:gd name="T2" fmla="*/ 1 w 8"/>
                  <a:gd name="T3" fmla="*/ 0 h 17"/>
                  <a:gd name="T4" fmla="*/ 1 w 8"/>
                  <a:gd name="T5" fmla="*/ 0 h 17"/>
                  <a:gd name="T6" fmla="*/ 4 w 8"/>
                  <a:gd name="T7" fmla="*/ 8 h 17"/>
                  <a:gd name="T8" fmla="*/ 8 w 8"/>
                  <a:gd name="T9" fmla="*/ 15 h 17"/>
                  <a:gd name="T10" fmla="*/ 7 w 8"/>
                  <a:gd name="T11" fmla="*/ 17 h 17"/>
                  <a:gd name="T12" fmla="*/ 7 w 8"/>
                  <a:gd name="T13" fmla="*/ 17 h 17"/>
                  <a:gd name="T14" fmla="*/ 3 w 8"/>
                  <a:gd name="T15" fmla="*/ 10 h 17"/>
                  <a:gd name="T16" fmla="*/ 0 w 8"/>
                  <a:gd name="T17" fmla="*/ 0 h 17"/>
                  <a:gd name="T18" fmla="*/ 0 w 8"/>
                  <a:gd name="T19" fmla="*/ 0 h 1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8" h="17">
                    <a:moveTo>
                      <a:pt x="0" y="0"/>
                    </a:moveTo>
                    <a:lnTo>
                      <a:pt x="1" y="0"/>
                    </a:lnTo>
                    <a:lnTo>
                      <a:pt x="4" y="8"/>
                    </a:lnTo>
                    <a:lnTo>
                      <a:pt x="8" y="15"/>
                    </a:lnTo>
                    <a:lnTo>
                      <a:pt x="7" y="17"/>
                    </a:lnTo>
                    <a:lnTo>
                      <a:pt x="3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16" name="Freeform 493"/>
              <p:cNvSpPr>
                <a:spLocks/>
              </p:cNvSpPr>
              <p:nvPr/>
            </p:nvSpPr>
            <p:spPr bwMode="auto">
              <a:xfrm>
                <a:off x="5646" y="2306"/>
                <a:ext cx="2" cy="1"/>
              </a:xfrm>
              <a:custGeom>
                <a:avLst/>
                <a:gdLst>
                  <a:gd name="T0" fmla="*/ 0 w 2"/>
                  <a:gd name="T1" fmla="*/ 1 h 1"/>
                  <a:gd name="T2" fmla="*/ 0 w 2"/>
                  <a:gd name="T3" fmla="*/ 1 h 1"/>
                  <a:gd name="T4" fmla="*/ 0 w 2"/>
                  <a:gd name="T5" fmla="*/ 0 h 1"/>
                  <a:gd name="T6" fmla="*/ 2 w 2"/>
                  <a:gd name="T7" fmla="*/ 0 h 1"/>
                  <a:gd name="T8" fmla="*/ 2 w 2"/>
                  <a:gd name="T9" fmla="*/ 0 h 1"/>
                  <a:gd name="T10" fmla="*/ 2 w 2"/>
                  <a:gd name="T11" fmla="*/ 1 h 1"/>
                  <a:gd name="T12" fmla="*/ 0 w 2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17" name="Freeform 494"/>
              <p:cNvSpPr>
                <a:spLocks/>
              </p:cNvSpPr>
              <p:nvPr/>
            </p:nvSpPr>
            <p:spPr bwMode="auto">
              <a:xfrm>
                <a:off x="5645" y="2307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1 w 1"/>
                  <a:gd name="T3" fmla="*/ 0 h 2"/>
                  <a:gd name="T4" fmla="*/ 1 w 1"/>
                  <a:gd name="T5" fmla="*/ 0 h 2"/>
                  <a:gd name="T6" fmla="*/ 1 w 1"/>
                  <a:gd name="T7" fmla="*/ 2 h 2"/>
                  <a:gd name="T8" fmla="*/ 0 w 1"/>
                  <a:gd name="T9" fmla="*/ 2 h 2"/>
                  <a:gd name="T10" fmla="*/ 0 w 1"/>
                  <a:gd name="T11" fmla="*/ 2 h 2"/>
                  <a:gd name="T12" fmla="*/ 0 w 1"/>
                  <a:gd name="T13" fmla="*/ 0 h 2"/>
                  <a:gd name="T14" fmla="*/ 0 w 1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18" name="Freeform 495"/>
              <p:cNvSpPr>
                <a:spLocks/>
              </p:cNvSpPr>
              <p:nvPr/>
            </p:nvSpPr>
            <p:spPr bwMode="auto">
              <a:xfrm>
                <a:off x="5645" y="229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19" name="Freeform 496"/>
              <p:cNvSpPr>
                <a:spLocks/>
              </p:cNvSpPr>
              <p:nvPr/>
            </p:nvSpPr>
            <p:spPr bwMode="auto">
              <a:xfrm>
                <a:off x="5645" y="2306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1 w 1"/>
                  <a:gd name="T13" fmla="*/ 1 h 1"/>
                  <a:gd name="T14" fmla="*/ 1 w 1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20" name="Freeform 497"/>
              <p:cNvSpPr>
                <a:spLocks/>
              </p:cNvSpPr>
              <p:nvPr/>
            </p:nvSpPr>
            <p:spPr bwMode="auto">
              <a:xfrm>
                <a:off x="5639" y="2307"/>
                <a:ext cx="6" cy="2"/>
              </a:xfrm>
              <a:custGeom>
                <a:avLst/>
                <a:gdLst>
                  <a:gd name="T0" fmla="*/ 6 w 6"/>
                  <a:gd name="T1" fmla="*/ 0 h 2"/>
                  <a:gd name="T2" fmla="*/ 6 w 6"/>
                  <a:gd name="T3" fmla="*/ 0 h 2"/>
                  <a:gd name="T4" fmla="*/ 6 w 6"/>
                  <a:gd name="T5" fmla="*/ 2 h 2"/>
                  <a:gd name="T6" fmla="*/ 0 w 6"/>
                  <a:gd name="T7" fmla="*/ 2 h 2"/>
                  <a:gd name="T8" fmla="*/ 0 w 6"/>
                  <a:gd name="T9" fmla="*/ 0 h 2"/>
                  <a:gd name="T10" fmla="*/ 2 w 6"/>
                  <a:gd name="T11" fmla="*/ 0 h 2"/>
                  <a:gd name="T12" fmla="*/ 6 w 6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2">
                    <a:moveTo>
                      <a:pt x="6" y="0"/>
                    </a:moveTo>
                    <a:lnTo>
                      <a:pt x="6" y="0"/>
                    </a:lnTo>
                    <a:lnTo>
                      <a:pt x="6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5421" name="Picture 498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34" y="2256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422" name="Freeform 499"/>
              <p:cNvSpPr>
                <a:spLocks/>
              </p:cNvSpPr>
              <p:nvPr/>
            </p:nvSpPr>
            <p:spPr bwMode="auto">
              <a:xfrm>
                <a:off x="5639" y="2299"/>
                <a:ext cx="6" cy="8"/>
              </a:xfrm>
              <a:custGeom>
                <a:avLst/>
                <a:gdLst>
                  <a:gd name="T0" fmla="*/ 6 w 6"/>
                  <a:gd name="T1" fmla="*/ 0 h 8"/>
                  <a:gd name="T2" fmla="*/ 6 w 6"/>
                  <a:gd name="T3" fmla="*/ 0 h 8"/>
                  <a:gd name="T4" fmla="*/ 6 w 6"/>
                  <a:gd name="T5" fmla="*/ 1 h 8"/>
                  <a:gd name="T6" fmla="*/ 2 w 6"/>
                  <a:gd name="T7" fmla="*/ 1 h 8"/>
                  <a:gd name="T8" fmla="*/ 2 w 6"/>
                  <a:gd name="T9" fmla="*/ 7 h 8"/>
                  <a:gd name="T10" fmla="*/ 6 w 6"/>
                  <a:gd name="T11" fmla="*/ 7 h 8"/>
                  <a:gd name="T12" fmla="*/ 6 w 6"/>
                  <a:gd name="T13" fmla="*/ 7 h 8"/>
                  <a:gd name="T14" fmla="*/ 6 w 6"/>
                  <a:gd name="T15" fmla="*/ 8 h 8"/>
                  <a:gd name="T16" fmla="*/ 2 w 6"/>
                  <a:gd name="T17" fmla="*/ 8 h 8"/>
                  <a:gd name="T18" fmla="*/ 0 w 6"/>
                  <a:gd name="T19" fmla="*/ 8 h 8"/>
                  <a:gd name="T20" fmla="*/ 0 w 6"/>
                  <a:gd name="T21" fmla="*/ 0 h 8"/>
                  <a:gd name="T22" fmla="*/ 6 w 6"/>
                  <a:gd name="T23" fmla="*/ 0 h 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6" h="8">
                    <a:moveTo>
                      <a:pt x="6" y="0"/>
                    </a:moveTo>
                    <a:lnTo>
                      <a:pt x="6" y="0"/>
                    </a:lnTo>
                    <a:lnTo>
                      <a:pt x="6" y="1"/>
                    </a:lnTo>
                    <a:lnTo>
                      <a:pt x="2" y="1"/>
                    </a:lnTo>
                    <a:lnTo>
                      <a:pt x="2" y="7"/>
                    </a:lnTo>
                    <a:lnTo>
                      <a:pt x="6" y="7"/>
                    </a:lnTo>
                    <a:lnTo>
                      <a:pt x="6" y="8"/>
                    </a:lnTo>
                    <a:lnTo>
                      <a:pt x="2" y="8"/>
                    </a:lnTo>
                    <a:lnTo>
                      <a:pt x="0" y="8"/>
                    </a:lnTo>
                    <a:lnTo>
                      <a:pt x="0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23" name="Freeform 500"/>
              <p:cNvSpPr>
                <a:spLocks/>
              </p:cNvSpPr>
              <p:nvPr/>
            </p:nvSpPr>
            <p:spPr bwMode="auto">
              <a:xfrm>
                <a:off x="5636" y="2298"/>
                <a:ext cx="9" cy="11"/>
              </a:xfrm>
              <a:custGeom>
                <a:avLst/>
                <a:gdLst>
                  <a:gd name="T0" fmla="*/ 3 w 9"/>
                  <a:gd name="T1" fmla="*/ 9 h 11"/>
                  <a:gd name="T2" fmla="*/ 3 w 9"/>
                  <a:gd name="T3" fmla="*/ 11 h 11"/>
                  <a:gd name="T4" fmla="*/ 0 w 9"/>
                  <a:gd name="T5" fmla="*/ 11 h 11"/>
                  <a:gd name="T6" fmla="*/ 0 w 9"/>
                  <a:gd name="T7" fmla="*/ 0 h 11"/>
                  <a:gd name="T8" fmla="*/ 9 w 9"/>
                  <a:gd name="T9" fmla="*/ 0 h 11"/>
                  <a:gd name="T10" fmla="*/ 9 w 9"/>
                  <a:gd name="T11" fmla="*/ 0 h 11"/>
                  <a:gd name="T12" fmla="*/ 9 w 9"/>
                  <a:gd name="T13" fmla="*/ 1 h 11"/>
                  <a:gd name="T14" fmla="*/ 3 w 9"/>
                  <a:gd name="T15" fmla="*/ 1 h 11"/>
                  <a:gd name="T16" fmla="*/ 3 w 9"/>
                  <a:gd name="T17" fmla="*/ 9 h 1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9" h="11">
                    <a:moveTo>
                      <a:pt x="3" y="9"/>
                    </a:moveTo>
                    <a:lnTo>
                      <a:pt x="3" y="11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9" y="0"/>
                    </a:lnTo>
                    <a:lnTo>
                      <a:pt x="9" y="1"/>
                    </a:lnTo>
                    <a:lnTo>
                      <a:pt x="3" y="1"/>
                    </a:lnTo>
                    <a:lnTo>
                      <a:pt x="3" y="9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24" name="Freeform 501"/>
              <p:cNvSpPr>
                <a:spLocks/>
              </p:cNvSpPr>
              <p:nvPr/>
            </p:nvSpPr>
            <p:spPr bwMode="auto">
              <a:xfrm>
                <a:off x="4793" y="2302"/>
                <a:ext cx="41" cy="22"/>
              </a:xfrm>
              <a:custGeom>
                <a:avLst/>
                <a:gdLst>
                  <a:gd name="T0" fmla="*/ 20 w 41"/>
                  <a:gd name="T1" fmla="*/ 0 h 22"/>
                  <a:gd name="T2" fmla="*/ 41 w 41"/>
                  <a:gd name="T3" fmla="*/ 0 h 22"/>
                  <a:gd name="T4" fmla="*/ 31 w 41"/>
                  <a:gd name="T5" fmla="*/ 11 h 22"/>
                  <a:gd name="T6" fmla="*/ 20 w 41"/>
                  <a:gd name="T7" fmla="*/ 22 h 22"/>
                  <a:gd name="T8" fmla="*/ 10 w 41"/>
                  <a:gd name="T9" fmla="*/ 11 h 22"/>
                  <a:gd name="T10" fmla="*/ 0 w 41"/>
                  <a:gd name="T11" fmla="*/ 0 h 22"/>
                  <a:gd name="T12" fmla="*/ 20 w 41"/>
                  <a:gd name="T13" fmla="*/ 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22">
                    <a:moveTo>
                      <a:pt x="20" y="0"/>
                    </a:moveTo>
                    <a:lnTo>
                      <a:pt x="41" y="0"/>
                    </a:lnTo>
                    <a:lnTo>
                      <a:pt x="31" y="11"/>
                    </a:lnTo>
                    <a:lnTo>
                      <a:pt x="20" y="22"/>
                    </a:lnTo>
                    <a:lnTo>
                      <a:pt x="10" y="11"/>
                    </a:lnTo>
                    <a:lnTo>
                      <a:pt x="0" y="0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25" name="Freeform 502"/>
              <p:cNvSpPr>
                <a:spLocks/>
              </p:cNvSpPr>
              <p:nvPr/>
            </p:nvSpPr>
            <p:spPr bwMode="auto">
              <a:xfrm>
                <a:off x="5031" y="2302"/>
                <a:ext cx="41" cy="22"/>
              </a:xfrm>
              <a:custGeom>
                <a:avLst/>
                <a:gdLst>
                  <a:gd name="T0" fmla="*/ 21 w 41"/>
                  <a:gd name="T1" fmla="*/ 0 h 22"/>
                  <a:gd name="T2" fmla="*/ 41 w 41"/>
                  <a:gd name="T3" fmla="*/ 0 h 22"/>
                  <a:gd name="T4" fmla="*/ 31 w 41"/>
                  <a:gd name="T5" fmla="*/ 11 h 22"/>
                  <a:gd name="T6" fmla="*/ 21 w 41"/>
                  <a:gd name="T7" fmla="*/ 22 h 22"/>
                  <a:gd name="T8" fmla="*/ 10 w 41"/>
                  <a:gd name="T9" fmla="*/ 11 h 22"/>
                  <a:gd name="T10" fmla="*/ 0 w 41"/>
                  <a:gd name="T11" fmla="*/ 0 h 22"/>
                  <a:gd name="T12" fmla="*/ 21 w 41"/>
                  <a:gd name="T13" fmla="*/ 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22">
                    <a:moveTo>
                      <a:pt x="21" y="0"/>
                    </a:moveTo>
                    <a:lnTo>
                      <a:pt x="41" y="0"/>
                    </a:lnTo>
                    <a:lnTo>
                      <a:pt x="31" y="11"/>
                    </a:lnTo>
                    <a:lnTo>
                      <a:pt x="21" y="22"/>
                    </a:lnTo>
                    <a:lnTo>
                      <a:pt x="10" y="11"/>
                    </a:lnTo>
                    <a:lnTo>
                      <a:pt x="0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26" name="Freeform 503"/>
              <p:cNvSpPr>
                <a:spLocks/>
              </p:cNvSpPr>
              <p:nvPr/>
            </p:nvSpPr>
            <p:spPr bwMode="auto">
              <a:xfrm>
                <a:off x="5288" y="2302"/>
                <a:ext cx="41" cy="22"/>
              </a:xfrm>
              <a:custGeom>
                <a:avLst/>
                <a:gdLst>
                  <a:gd name="T0" fmla="*/ 21 w 41"/>
                  <a:gd name="T1" fmla="*/ 0 h 22"/>
                  <a:gd name="T2" fmla="*/ 41 w 41"/>
                  <a:gd name="T3" fmla="*/ 0 h 22"/>
                  <a:gd name="T4" fmla="*/ 31 w 41"/>
                  <a:gd name="T5" fmla="*/ 11 h 22"/>
                  <a:gd name="T6" fmla="*/ 21 w 41"/>
                  <a:gd name="T7" fmla="*/ 22 h 22"/>
                  <a:gd name="T8" fmla="*/ 11 w 41"/>
                  <a:gd name="T9" fmla="*/ 11 h 22"/>
                  <a:gd name="T10" fmla="*/ 0 w 41"/>
                  <a:gd name="T11" fmla="*/ 0 h 22"/>
                  <a:gd name="T12" fmla="*/ 21 w 41"/>
                  <a:gd name="T13" fmla="*/ 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22">
                    <a:moveTo>
                      <a:pt x="21" y="0"/>
                    </a:moveTo>
                    <a:lnTo>
                      <a:pt x="41" y="0"/>
                    </a:lnTo>
                    <a:lnTo>
                      <a:pt x="31" y="11"/>
                    </a:lnTo>
                    <a:lnTo>
                      <a:pt x="21" y="22"/>
                    </a:lnTo>
                    <a:lnTo>
                      <a:pt x="11" y="11"/>
                    </a:lnTo>
                    <a:lnTo>
                      <a:pt x="0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27" name="Freeform 504"/>
              <p:cNvSpPr>
                <a:spLocks/>
              </p:cNvSpPr>
              <p:nvPr/>
            </p:nvSpPr>
            <p:spPr bwMode="auto">
              <a:xfrm>
                <a:off x="5527" y="2300"/>
                <a:ext cx="41" cy="23"/>
              </a:xfrm>
              <a:custGeom>
                <a:avLst/>
                <a:gdLst>
                  <a:gd name="T0" fmla="*/ 21 w 41"/>
                  <a:gd name="T1" fmla="*/ 0 h 23"/>
                  <a:gd name="T2" fmla="*/ 41 w 41"/>
                  <a:gd name="T3" fmla="*/ 0 h 23"/>
                  <a:gd name="T4" fmla="*/ 31 w 41"/>
                  <a:gd name="T5" fmla="*/ 12 h 23"/>
                  <a:gd name="T6" fmla="*/ 21 w 41"/>
                  <a:gd name="T7" fmla="*/ 23 h 23"/>
                  <a:gd name="T8" fmla="*/ 11 w 41"/>
                  <a:gd name="T9" fmla="*/ 12 h 23"/>
                  <a:gd name="T10" fmla="*/ 0 w 41"/>
                  <a:gd name="T11" fmla="*/ 0 h 23"/>
                  <a:gd name="T12" fmla="*/ 21 w 41"/>
                  <a:gd name="T13" fmla="*/ 0 h 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23">
                    <a:moveTo>
                      <a:pt x="21" y="0"/>
                    </a:moveTo>
                    <a:lnTo>
                      <a:pt x="41" y="0"/>
                    </a:lnTo>
                    <a:lnTo>
                      <a:pt x="31" y="12"/>
                    </a:lnTo>
                    <a:lnTo>
                      <a:pt x="21" y="23"/>
                    </a:lnTo>
                    <a:lnTo>
                      <a:pt x="11" y="12"/>
                    </a:lnTo>
                    <a:lnTo>
                      <a:pt x="0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28" name="Freeform 505"/>
              <p:cNvSpPr>
                <a:spLocks/>
              </p:cNvSpPr>
              <p:nvPr/>
            </p:nvSpPr>
            <p:spPr bwMode="auto">
              <a:xfrm>
                <a:off x="2074" y="2369"/>
                <a:ext cx="3686" cy="34"/>
              </a:xfrm>
              <a:custGeom>
                <a:avLst/>
                <a:gdLst>
                  <a:gd name="T0" fmla="*/ 3686 w 3686"/>
                  <a:gd name="T1" fmla="*/ 0 h 34"/>
                  <a:gd name="T2" fmla="*/ 3686 w 3686"/>
                  <a:gd name="T3" fmla="*/ 34 h 34"/>
                  <a:gd name="T4" fmla="*/ 0 w 3686"/>
                  <a:gd name="T5" fmla="*/ 34 h 34"/>
                  <a:gd name="T6" fmla="*/ 0 w 3686"/>
                  <a:gd name="T7" fmla="*/ 31 h 34"/>
                  <a:gd name="T8" fmla="*/ 3683 w 3686"/>
                  <a:gd name="T9" fmla="*/ 31 h 34"/>
                  <a:gd name="T10" fmla="*/ 3683 w 3686"/>
                  <a:gd name="T11" fmla="*/ 3 h 34"/>
                  <a:gd name="T12" fmla="*/ 0 w 3686"/>
                  <a:gd name="T13" fmla="*/ 3 h 34"/>
                  <a:gd name="T14" fmla="*/ 0 w 3686"/>
                  <a:gd name="T15" fmla="*/ 0 h 34"/>
                  <a:gd name="T16" fmla="*/ 3686 w 3686"/>
                  <a:gd name="T17" fmla="*/ 0 h 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686" h="34">
                    <a:moveTo>
                      <a:pt x="3686" y="0"/>
                    </a:moveTo>
                    <a:lnTo>
                      <a:pt x="3686" y="34"/>
                    </a:lnTo>
                    <a:lnTo>
                      <a:pt x="0" y="34"/>
                    </a:lnTo>
                    <a:lnTo>
                      <a:pt x="0" y="31"/>
                    </a:lnTo>
                    <a:lnTo>
                      <a:pt x="3683" y="31"/>
                    </a:lnTo>
                    <a:lnTo>
                      <a:pt x="368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686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29" name="Freeform 506"/>
              <p:cNvSpPr>
                <a:spLocks/>
              </p:cNvSpPr>
              <p:nvPr/>
            </p:nvSpPr>
            <p:spPr bwMode="auto">
              <a:xfrm>
                <a:off x="2071" y="2372"/>
                <a:ext cx="3686" cy="28"/>
              </a:xfrm>
              <a:custGeom>
                <a:avLst/>
                <a:gdLst>
                  <a:gd name="T0" fmla="*/ 3686 w 3686"/>
                  <a:gd name="T1" fmla="*/ 0 h 28"/>
                  <a:gd name="T2" fmla="*/ 3686 w 3686"/>
                  <a:gd name="T3" fmla="*/ 28 h 28"/>
                  <a:gd name="T4" fmla="*/ 3 w 3686"/>
                  <a:gd name="T5" fmla="*/ 28 h 28"/>
                  <a:gd name="T6" fmla="*/ 0 w 3686"/>
                  <a:gd name="T7" fmla="*/ 28 h 28"/>
                  <a:gd name="T8" fmla="*/ 0 w 3686"/>
                  <a:gd name="T9" fmla="*/ 25 h 28"/>
                  <a:gd name="T10" fmla="*/ 3683 w 3686"/>
                  <a:gd name="T11" fmla="*/ 25 h 28"/>
                  <a:gd name="T12" fmla="*/ 3683 w 3686"/>
                  <a:gd name="T13" fmla="*/ 3 h 28"/>
                  <a:gd name="T14" fmla="*/ 0 w 3686"/>
                  <a:gd name="T15" fmla="*/ 3 h 28"/>
                  <a:gd name="T16" fmla="*/ 0 w 3686"/>
                  <a:gd name="T17" fmla="*/ 0 h 28"/>
                  <a:gd name="T18" fmla="*/ 3 w 3686"/>
                  <a:gd name="T19" fmla="*/ 0 h 28"/>
                  <a:gd name="T20" fmla="*/ 3686 w 3686"/>
                  <a:gd name="T21" fmla="*/ 0 h 2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686" h="28">
                    <a:moveTo>
                      <a:pt x="3686" y="0"/>
                    </a:moveTo>
                    <a:lnTo>
                      <a:pt x="3686" y="28"/>
                    </a:lnTo>
                    <a:lnTo>
                      <a:pt x="3" y="28"/>
                    </a:lnTo>
                    <a:lnTo>
                      <a:pt x="0" y="28"/>
                    </a:lnTo>
                    <a:lnTo>
                      <a:pt x="0" y="25"/>
                    </a:lnTo>
                    <a:lnTo>
                      <a:pt x="3683" y="25"/>
                    </a:lnTo>
                    <a:lnTo>
                      <a:pt x="368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686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30" name="Rectangle 507"/>
              <p:cNvSpPr>
                <a:spLocks noChangeArrowheads="1"/>
              </p:cNvSpPr>
              <p:nvPr/>
            </p:nvSpPr>
            <p:spPr bwMode="auto">
              <a:xfrm>
                <a:off x="2071" y="2375"/>
                <a:ext cx="3683" cy="22"/>
              </a:xfrm>
              <a:prstGeom prst="rect">
                <a:avLst/>
              </a:prstGeom>
              <a:solidFill>
                <a:srgbClr val="D8E8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431" name="Rectangle 508"/>
              <p:cNvSpPr>
                <a:spLocks noChangeArrowheads="1"/>
              </p:cNvSpPr>
              <p:nvPr/>
            </p:nvSpPr>
            <p:spPr bwMode="auto">
              <a:xfrm>
                <a:off x="2071" y="2369"/>
                <a:ext cx="3" cy="3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432" name="Freeform 509"/>
              <p:cNvSpPr>
                <a:spLocks/>
              </p:cNvSpPr>
              <p:nvPr/>
            </p:nvSpPr>
            <p:spPr bwMode="auto">
              <a:xfrm>
                <a:off x="2068" y="2400"/>
                <a:ext cx="6" cy="3"/>
              </a:xfrm>
              <a:custGeom>
                <a:avLst/>
                <a:gdLst>
                  <a:gd name="T0" fmla="*/ 3 w 6"/>
                  <a:gd name="T1" fmla="*/ 0 h 3"/>
                  <a:gd name="T2" fmla="*/ 6 w 6"/>
                  <a:gd name="T3" fmla="*/ 0 h 3"/>
                  <a:gd name="T4" fmla="*/ 6 w 6"/>
                  <a:gd name="T5" fmla="*/ 3 h 3"/>
                  <a:gd name="T6" fmla="*/ 3 w 6"/>
                  <a:gd name="T7" fmla="*/ 3 h 3"/>
                  <a:gd name="T8" fmla="*/ 0 w 6"/>
                  <a:gd name="T9" fmla="*/ 3 h 3"/>
                  <a:gd name="T10" fmla="*/ 0 w 6"/>
                  <a:gd name="T11" fmla="*/ 0 h 3"/>
                  <a:gd name="T12" fmla="*/ 3 w 6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3">
                    <a:moveTo>
                      <a:pt x="3" y="0"/>
                    </a:moveTo>
                    <a:lnTo>
                      <a:pt x="6" y="0"/>
                    </a:lnTo>
                    <a:lnTo>
                      <a:pt x="6" y="3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33" name="Rectangle 510"/>
              <p:cNvSpPr>
                <a:spLocks noChangeArrowheads="1"/>
              </p:cNvSpPr>
              <p:nvPr/>
            </p:nvSpPr>
            <p:spPr bwMode="auto">
              <a:xfrm>
                <a:off x="2068" y="2369"/>
                <a:ext cx="3" cy="3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434" name="Freeform 511"/>
              <p:cNvSpPr>
                <a:spLocks/>
              </p:cNvSpPr>
              <p:nvPr/>
            </p:nvSpPr>
            <p:spPr bwMode="auto">
              <a:xfrm>
                <a:off x="1871" y="2260"/>
                <a:ext cx="197" cy="109"/>
              </a:xfrm>
              <a:custGeom>
                <a:avLst/>
                <a:gdLst>
                  <a:gd name="T0" fmla="*/ 197 w 197"/>
                  <a:gd name="T1" fmla="*/ 43 h 109"/>
                  <a:gd name="T2" fmla="*/ 197 w 197"/>
                  <a:gd name="T3" fmla="*/ 109 h 109"/>
                  <a:gd name="T4" fmla="*/ 0 w 197"/>
                  <a:gd name="T5" fmla="*/ 109 h 109"/>
                  <a:gd name="T6" fmla="*/ 0 w 197"/>
                  <a:gd name="T7" fmla="*/ 1 h 109"/>
                  <a:gd name="T8" fmla="*/ 0 w 197"/>
                  <a:gd name="T9" fmla="*/ 1 h 109"/>
                  <a:gd name="T10" fmla="*/ 0 w 197"/>
                  <a:gd name="T11" fmla="*/ 0 h 109"/>
                  <a:gd name="T12" fmla="*/ 0 w 197"/>
                  <a:gd name="T13" fmla="*/ 0 h 109"/>
                  <a:gd name="T14" fmla="*/ 191 w 197"/>
                  <a:gd name="T15" fmla="*/ 0 h 109"/>
                  <a:gd name="T16" fmla="*/ 191 w 197"/>
                  <a:gd name="T17" fmla="*/ 0 h 109"/>
                  <a:gd name="T18" fmla="*/ 193 w 197"/>
                  <a:gd name="T19" fmla="*/ 4 h 109"/>
                  <a:gd name="T20" fmla="*/ 193 w 197"/>
                  <a:gd name="T21" fmla="*/ 4 h 109"/>
                  <a:gd name="T22" fmla="*/ 196 w 197"/>
                  <a:gd name="T23" fmla="*/ 19 h 109"/>
                  <a:gd name="T24" fmla="*/ 197 w 197"/>
                  <a:gd name="T25" fmla="*/ 43 h 109"/>
                  <a:gd name="T26" fmla="*/ 197 w 197"/>
                  <a:gd name="T27" fmla="*/ 43 h 10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97" h="109">
                    <a:moveTo>
                      <a:pt x="197" y="43"/>
                    </a:moveTo>
                    <a:lnTo>
                      <a:pt x="197" y="109"/>
                    </a:lnTo>
                    <a:lnTo>
                      <a:pt x="0" y="109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91" y="0"/>
                    </a:lnTo>
                    <a:lnTo>
                      <a:pt x="193" y="4"/>
                    </a:lnTo>
                    <a:lnTo>
                      <a:pt x="196" y="19"/>
                    </a:lnTo>
                    <a:lnTo>
                      <a:pt x="197" y="43"/>
                    </a:lnTo>
                    <a:close/>
                  </a:path>
                </a:pathLst>
              </a:custGeom>
              <a:solidFill>
                <a:srgbClr val="E9F2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35" name="Freeform 512"/>
              <p:cNvSpPr>
                <a:spLocks/>
              </p:cNvSpPr>
              <p:nvPr/>
            </p:nvSpPr>
            <p:spPr bwMode="auto">
              <a:xfrm>
                <a:off x="2062" y="2258"/>
                <a:ext cx="0" cy="2"/>
              </a:xfrm>
              <a:custGeom>
                <a:avLst/>
                <a:gdLst>
                  <a:gd name="T0" fmla="*/ 0 h 2"/>
                  <a:gd name="T1" fmla="*/ 2 h 2"/>
                  <a:gd name="T2" fmla="*/ 2 h 2"/>
                  <a:gd name="T3" fmla="*/ 2 h 2"/>
                  <a:gd name="T4" fmla="*/ 0 h 2"/>
                  <a:gd name="T5" fmla="*/ 0 60000 65536"/>
                  <a:gd name="T6" fmla="*/ 0 60000 65536"/>
                  <a:gd name="T7" fmla="*/ 0 60000 65536"/>
                  <a:gd name="T8" fmla="*/ 0 60000 65536"/>
                  <a:gd name="T9" fmla="*/ 0 60000 65536"/>
                </a:gdLst>
                <a:ahLst/>
                <a:cxnLst>
                  <a:cxn ang="T5">
                    <a:pos x="0" y="T0"/>
                  </a:cxn>
                  <a:cxn ang="T6">
                    <a:pos x="0" y="T1"/>
                  </a:cxn>
                  <a:cxn ang="T7">
                    <a:pos x="0" y="T2"/>
                  </a:cxn>
                  <a:cxn ang="T8">
                    <a:pos x="0" y="T3"/>
                  </a:cxn>
                  <a:cxn ang="T9">
                    <a:pos x="0" y="T4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36" name="Rectangle 513"/>
              <p:cNvSpPr>
                <a:spLocks noChangeArrowheads="1"/>
              </p:cNvSpPr>
              <p:nvPr/>
            </p:nvSpPr>
            <p:spPr bwMode="auto">
              <a:xfrm>
                <a:off x="2062" y="2260"/>
                <a:ext cx="1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</p:grpSp>
        <p:sp>
          <p:nvSpPr>
            <p:cNvPr id="5136" name="Rectangle 515"/>
            <p:cNvSpPr>
              <a:spLocks noChangeArrowheads="1"/>
            </p:cNvSpPr>
            <p:nvPr/>
          </p:nvSpPr>
          <p:spPr bwMode="auto">
            <a:xfrm>
              <a:off x="2062" y="2260"/>
              <a:ext cx="1" cy="1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37" name="Rectangle 516"/>
            <p:cNvSpPr>
              <a:spLocks noChangeArrowheads="1"/>
            </p:cNvSpPr>
            <p:nvPr/>
          </p:nvSpPr>
          <p:spPr bwMode="auto">
            <a:xfrm>
              <a:off x="1871" y="2260"/>
              <a:ext cx="1" cy="1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38" name="Freeform 517"/>
            <p:cNvSpPr>
              <a:spLocks/>
            </p:cNvSpPr>
            <p:nvPr/>
          </p:nvSpPr>
          <p:spPr bwMode="auto">
            <a:xfrm>
              <a:off x="1871" y="2258"/>
              <a:ext cx="0" cy="2"/>
            </a:xfrm>
            <a:custGeom>
              <a:avLst/>
              <a:gdLst>
                <a:gd name="T0" fmla="*/ 2 h 2"/>
                <a:gd name="T1" fmla="*/ 2 h 2"/>
                <a:gd name="T2" fmla="*/ 2 h 2"/>
                <a:gd name="T3" fmla="*/ 2 h 2"/>
                <a:gd name="T4" fmla="*/ 2 h 2"/>
                <a:gd name="T5" fmla="*/ 0 h 2"/>
                <a:gd name="T6" fmla="*/ 0 h 2"/>
                <a:gd name="T7" fmla="*/ 0 h 2"/>
                <a:gd name="T8" fmla="*/ 2 h 2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9">
                  <a:pos x="0" y="T0"/>
                </a:cxn>
                <a:cxn ang="T10">
                  <a:pos x="0" y="T1"/>
                </a:cxn>
                <a:cxn ang="T11">
                  <a:pos x="0" y="T2"/>
                </a:cxn>
                <a:cxn ang="T12">
                  <a:pos x="0" y="T3"/>
                </a:cxn>
                <a:cxn ang="T13">
                  <a:pos x="0" y="T4"/>
                </a:cxn>
                <a:cxn ang="T14">
                  <a:pos x="0" y="T5"/>
                </a:cxn>
                <a:cxn ang="T15">
                  <a:pos x="0" y="T6"/>
                </a:cxn>
                <a:cxn ang="T16">
                  <a:pos x="0" y="T7"/>
                </a:cxn>
                <a:cxn ang="T17">
                  <a:pos x="0" y="T8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9" name="Rectangle 518"/>
            <p:cNvSpPr>
              <a:spLocks noChangeArrowheads="1"/>
            </p:cNvSpPr>
            <p:nvPr/>
          </p:nvSpPr>
          <p:spPr bwMode="auto">
            <a:xfrm>
              <a:off x="1871" y="2260"/>
              <a:ext cx="1" cy="1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40" name="Freeform 519"/>
            <p:cNvSpPr>
              <a:spLocks/>
            </p:cNvSpPr>
            <p:nvPr/>
          </p:nvSpPr>
          <p:spPr bwMode="auto">
            <a:xfrm>
              <a:off x="1871" y="2260"/>
              <a:ext cx="0" cy="0"/>
            </a:xfrm>
            <a:custGeom>
              <a:avLst/>
              <a:gdLst>
                <a:gd name="T0" fmla="*/ 0 60000 65536"/>
                <a:gd name="T1" fmla="*/ 0 60000 65536"/>
                <a:gd name="T2" fmla="*/ 0 60000 65536"/>
                <a:gd name="T3" fmla="*/ 0 60000 65536"/>
                <a:gd name="T4" fmla="*/ 0 60000 65536"/>
                <a:gd name="T5" fmla="*/ 0 60000 65536"/>
              </a:gdLst>
              <a:ahLst/>
              <a:cxnLst>
                <a:cxn ang="T0">
                  <a:pos x="0" y="0"/>
                </a:cxn>
                <a:cxn ang="T1">
                  <a:pos x="0" y="0"/>
                </a:cxn>
                <a:cxn ang="T2">
                  <a:pos x="0" y="0"/>
                </a:cxn>
                <a:cxn ang="T3">
                  <a:pos x="0" y="0"/>
                </a:cxn>
                <a:cxn ang="T4">
                  <a:pos x="0" y="0"/>
                </a:cxn>
                <a:cxn ang="T5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1" name="Freeform 520"/>
            <p:cNvSpPr>
              <a:spLocks/>
            </p:cNvSpPr>
            <p:nvPr/>
          </p:nvSpPr>
          <p:spPr bwMode="auto">
            <a:xfrm>
              <a:off x="1870" y="2254"/>
              <a:ext cx="204" cy="115"/>
            </a:xfrm>
            <a:custGeom>
              <a:avLst/>
              <a:gdLst>
                <a:gd name="T0" fmla="*/ 201 w 204"/>
                <a:gd name="T1" fmla="*/ 49 h 115"/>
                <a:gd name="T2" fmla="*/ 201 w 204"/>
                <a:gd name="T3" fmla="*/ 49 h 115"/>
                <a:gd name="T4" fmla="*/ 201 w 204"/>
                <a:gd name="T5" fmla="*/ 31 h 115"/>
                <a:gd name="T6" fmla="*/ 198 w 204"/>
                <a:gd name="T7" fmla="*/ 16 h 115"/>
                <a:gd name="T8" fmla="*/ 197 w 204"/>
                <a:gd name="T9" fmla="*/ 6 h 115"/>
                <a:gd name="T10" fmla="*/ 194 w 204"/>
                <a:gd name="T11" fmla="*/ 3 h 115"/>
                <a:gd name="T12" fmla="*/ 192 w 204"/>
                <a:gd name="T13" fmla="*/ 3 h 115"/>
                <a:gd name="T14" fmla="*/ 1 w 204"/>
                <a:gd name="T15" fmla="*/ 3 h 115"/>
                <a:gd name="T16" fmla="*/ 0 w 204"/>
                <a:gd name="T17" fmla="*/ 3 h 115"/>
                <a:gd name="T18" fmla="*/ 0 w 204"/>
                <a:gd name="T19" fmla="*/ 3 h 115"/>
                <a:gd name="T20" fmla="*/ 0 w 204"/>
                <a:gd name="T21" fmla="*/ 0 h 115"/>
                <a:gd name="T22" fmla="*/ 0 w 204"/>
                <a:gd name="T23" fmla="*/ 0 h 115"/>
                <a:gd name="T24" fmla="*/ 1 w 204"/>
                <a:gd name="T25" fmla="*/ 0 h 115"/>
                <a:gd name="T26" fmla="*/ 192 w 204"/>
                <a:gd name="T27" fmla="*/ 0 h 115"/>
                <a:gd name="T28" fmla="*/ 192 w 204"/>
                <a:gd name="T29" fmla="*/ 0 h 115"/>
                <a:gd name="T30" fmla="*/ 195 w 204"/>
                <a:gd name="T31" fmla="*/ 0 h 115"/>
                <a:gd name="T32" fmla="*/ 197 w 204"/>
                <a:gd name="T33" fmla="*/ 2 h 115"/>
                <a:gd name="T34" fmla="*/ 197 w 204"/>
                <a:gd name="T35" fmla="*/ 2 h 115"/>
                <a:gd name="T36" fmla="*/ 198 w 204"/>
                <a:gd name="T37" fmla="*/ 6 h 115"/>
                <a:gd name="T38" fmla="*/ 198 w 204"/>
                <a:gd name="T39" fmla="*/ 6 h 115"/>
                <a:gd name="T40" fmla="*/ 201 w 204"/>
                <a:gd name="T41" fmla="*/ 16 h 115"/>
                <a:gd name="T42" fmla="*/ 201 w 204"/>
                <a:gd name="T43" fmla="*/ 16 h 115"/>
                <a:gd name="T44" fmla="*/ 204 w 204"/>
                <a:gd name="T45" fmla="*/ 31 h 115"/>
                <a:gd name="T46" fmla="*/ 204 w 204"/>
                <a:gd name="T47" fmla="*/ 49 h 115"/>
                <a:gd name="T48" fmla="*/ 204 w 204"/>
                <a:gd name="T49" fmla="*/ 115 h 115"/>
                <a:gd name="T50" fmla="*/ 201 w 204"/>
                <a:gd name="T51" fmla="*/ 115 h 115"/>
                <a:gd name="T52" fmla="*/ 201 w 204"/>
                <a:gd name="T53" fmla="*/ 49 h 11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04" h="115">
                  <a:moveTo>
                    <a:pt x="201" y="49"/>
                  </a:moveTo>
                  <a:lnTo>
                    <a:pt x="201" y="49"/>
                  </a:lnTo>
                  <a:lnTo>
                    <a:pt x="201" y="31"/>
                  </a:lnTo>
                  <a:lnTo>
                    <a:pt x="198" y="16"/>
                  </a:lnTo>
                  <a:lnTo>
                    <a:pt x="197" y="6"/>
                  </a:lnTo>
                  <a:lnTo>
                    <a:pt x="194" y="3"/>
                  </a:lnTo>
                  <a:lnTo>
                    <a:pt x="192" y="3"/>
                  </a:lnTo>
                  <a:lnTo>
                    <a:pt x="1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1" y="0"/>
                  </a:lnTo>
                  <a:lnTo>
                    <a:pt x="192" y="0"/>
                  </a:lnTo>
                  <a:lnTo>
                    <a:pt x="195" y="0"/>
                  </a:lnTo>
                  <a:lnTo>
                    <a:pt x="197" y="2"/>
                  </a:lnTo>
                  <a:lnTo>
                    <a:pt x="198" y="6"/>
                  </a:lnTo>
                  <a:lnTo>
                    <a:pt x="201" y="16"/>
                  </a:lnTo>
                  <a:lnTo>
                    <a:pt x="204" y="31"/>
                  </a:lnTo>
                  <a:lnTo>
                    <a:pt x="204" y="49"/>
                  </a:lnTo>
                  <a:lnTo>
                    <a:pt x="204" y="115"/>
                  </a:lnTo>
                  <a:lnTo>
                    <a:pt x="201" y="115"/>
                  </a:lnTo>
                  <a:lnTo>
                    <a:pt x="201" y="49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2" name="Freeform 521"/>
            <p:cNvSpPr>
              <a:spLocks/>
            </p:cNvSpPr>
            <p:nvPr/>
          </p:nvSpPr>
          <p:spPr bwMode="auto">
            <a:xfrm>
              <a:off x="1870" y="2257"/>
              <a:ext cx="201" cy="112"/>
            </a:xfrm>
            <a:custGeom>
              <a:avLst/>
              <a:gdLst>
                <a:gd name="T0" fmla="*/ 192 w 201"/>
                <a:gd name="T1" fmla="*/ 0 h 112"/>
                <a:gd name="T2" fmla="*/ 192 w 201"/>
                <a:gd name="T3" fmla="*/ 0 h 112"/>
                <a:gd name="T4" fmla="*/ 194 w 201"/>
                <a:gd name="T5" fmla="*/ 0 h 112"/>
                <a:gd name="T6" fmla="*/ 197 w 201"/>
                <a:gd name="T7" fmla="*/ 3 h 112"/>
                <a:gd name="T8" fmla="*/ 198 w 201"/>
                <a:gd name="T9" fmla="*/ 13 h 112"/>
                <a:gd name="T10" fmla="*/ 201 w 201"/>
                <a:gd name="T11" fmla="*/ 28 h 112"/>
                <a:gd name="T12" fmla="*/ 201 w 201"/>
                <a:gd name="T13" fmla="*/ 46 h 112"/>
                <a:gd name="T14" fmla="*/ 201 w 201"/>
                <a:gd name="T15" fmla="*/ 112 h 112"/>
                <a:gd name="T16" fmla="*/ 198 w 201"/>
                <a:gd name="T17" fmla="*/ 112 h 112"/>
                <a:gd name="T18" fmla="*/ 198 w 201"/>
                <a:gd name="T19" fmla="*/ 46 h 112"/>
                <a:gd name="T20" fmla="*/ 198 w 201"/>
                <a:gd name="T21" fmla="*/ 46 h 112"/>
                <a:gd name="T22" fmla="*/ 197 w 201"/>
                <a:gd name="T23" fmla="*/ 22 h 112"/>
                <a:gd name="T24" fmla="*/ 194 w 201"/>
                <a:gd name="T25" fmla="*/ 7 h 112"/>
                <a:gd name="T26" fmla="*/ 194 w 201"/>
                <a:gd name="T27" fmla="*/ 7 h 112"/>
                <a:gd name="T28" fmla="*/ 192 w 201"/>
                <a:gd name="T29" fmla="*/ 3 h 112"/>
                <a:gd name="T30" fmla="*/ 192 w 201"/>
                <a:gd name="T31" fmla="*/ 3 h 112"/>
                <a:gd name="T32" fmla="*/ 192 w 201"/>
                <a:gd name="T33" fmla="*/ 1 h 112"/>
                <a:gd name="T34" fmla="*/ 192 w 201"/>
                <a:gd name="T35" fmla="*/ 3 h 112"/>
                <a:gd name="T36" fmla="*/ 192 w 201"/>
                <a:gd name="T37" fmla="*/ 3 h 112"/>
                <a:gd name="T38" fmla="*/ 192 w 201"/>
                <a:gd name="T39" fmla="*/ 3 h 112"/>
                <a:gd name="T40" fmla="*/ 1 w 201"/>
                <a:gd name="T41" fmla="*/ 3 h 112"/>
                <a:gd name="T42" fmla="*/ 1 w 201"/>
                <a:gd name="T43" fmla="*/ 3 h 112"/>
                <a:gd name="T44" fmla="*/ 1 w 201"/>
                <a:gd name="T45" fmla="*/ 3 h 112"/>
                <a:gd name="T46" fmla="*/ 1 w 201"/>
                <a:gd name="T47" fmla="*/ 1 h 112"/>
                <a:gd name="T48" fmla="*/ 1 w 201"/>
                <a:gd name="T49" fmla="*/ 1 h 112"/>
                <a:gd name="T50" fmla="*/ 1 w 201"/>
                <a:gd name="T51" fmla="*/ 1 h 112"/>
                <a:gd name="T52" fmla="*/ 0 w 201"/>
                <a:gd name="T53" fmla="*/ 0 h 112"/>
                <a:gd name="T54" fmla="*/ 1 w 201"/>
                <a:gd name="T55" fmla="*/ 0 h 112"/>
                <a:gd name="T56" fmla="*/ 192 w 201"/>
                <a:gd name="T57" fmla="*/ 0 h 11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01" h="112">
                  <a:moveTo>
                    <a:pt x="192" y="0"/>
                  </a:moveTo>
                  <a:lnTo>
                    <a:pt x="192" y="0"/>
                  </a:lnTo>
                  <a:lnTo>
                    <a:pt x="194" y="0"/>
                  </a:lnTo>
                  <a:lnTo>
                    <a:pt x="197" y="3"/>
                  </a:lnTo>
                  <a:lnTo>
                    <a:pt x="198" y="13"/>
                  </a:lnTo>
                  <a:lnTo>
                    <a:pt x="201" y="28"/>
                  </a:lnTo>
                  <a:lnTo>
                    <a:pt x="201" y="46"/>
                  </a:lnTo>
                  <a:lnTo>
                    <a:pt x="201" y="112"/>
                  </a:lnTo>
                  <a:lnTo>
                    <a:pt x="198" y="112"/>
                  </a:lnTo>
                  <a:lnTo>
                    <a:pt x="198" y="46"/>
                  </a:lnTo>
                  <a:lnTo>
                    <a:pt x="197" y="22"/>
                  </a:lnTo>
                  <a:lnTo>
                    <a:pt x="194" y="7"/>
                  </a:lnTo>
                  <a:lnTo>
                    <a:pt x="192" y="3"/>
                  </a:lnTo>
                  <a:lnTo>
                    <a:pt x="192" y="1"/>
                  </a:lnTo>
                  <a:lnTo>
                    <a:pt x="192" y="3"/>
                  </a:lnTo>
                  <a:lnTo>
                    <a:pt x="1" y="3"/>
                  </a:lnTo>
                  <a:lnTo>
                    <a:pt x="1" y="1"/>
                  </a:lnTo>
                  <a:lnTo>
                    <a:pt x="0" y="0"/>
                  </a:lnTo>
                  <a:lnTo>
                    <a:pt x="1" y="0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3" name="Freeform 522"/>
            <p:cNvSpPr>
              <a:spLocks/>
            </p:cNvSpPr>
            <p:nvPr/>
          </p:nvSpPr>
          <p:spPr bwMode="auto">
            <a:xfrm>
              <a:off x="1868" y="2260"/>
              <a:ext cx="3" cy="1"/>
            </a:xfrm>
            <a:custGeom>
              <a:avLst/>
              <a:gdLst>
                <a:gd name="T0" fmla="*/ 0 w 3"/>
                <a:gd name="T1" fmla="*/ 0 h 1"/>
                <a:gd name="T2" fmla="*/ 3 w 3"/>
                <a:gd name="T3" fmla="*/ 0 h 1"/>
                <a:gd name="T4" fmla="*/ 3 w 3"/>
                <a:gd name="T5" fmla="*/ 0 h 1"/>
                <a:gd name="T6" fmla="*/ 3 w 3"/>
                <a:gd name="T7" fmla="*/ 0 h 1"/>
                <a:gd name="T8" fmla="*/ 3 w 3"/>
                <a:gd name="T9" fmla="*/ 1 h 1"/>
                <a:gd name="T10" fmla="*/ 0 w 3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" h="1">
                  <a:moveTo>
                    <a:pt x="0" y="0"/>
                  </a:moveTo>
                  <a:lnTo>
                    <a:pt x="3" y="0"/>
                  </a:lnTo>
                  <a:lnTo>
                    <a:pt x="3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4" name="Freeform 523"/>
            <p:cNvSpPr>
              <a:spLocks/>
            </p:cNvSpPr>
            <p:nvPr/>
          </p:nvSpPr>
          <p:spPr bwMode="auto">
            <a:xfrm>
              <a:off x="1868" y="2258"/>
              <a:ext cx="3" cy="2"/>
            </a:xfrm>
            <a:custGeom>
              <a:avLst/>
              <a:gdLst>
                <a:gd name="T0" fmla="*/ 0 w 3"/>
                <a:gd name="T1" fmla="*/ 2 h 2"/>
                <a:gd name="T2" fmla="*/ 3 w 3"/>
                <a:gd name="T3" fmla="*/ 0 h 2"/>
                <a:gd name="T4" fmla="*/ 3 w 3"/>
                <a:gd name="T5" fmla="*/ 0 h 2"/>
                <a:gd name="T6" fmla="*/ 3 w 3"/>
                <a:gd name="T7" fmla="*/ 2 h 2"/>
                <a:gd name="T8" fmla="*/ 3 w 3"/>
                <a:gd name="T9" fmla="*/ 2 h 2"/>
                <a:gd name="T10" fmla="*/ 3 w 3"/>
                <a:gd name="T11" fmla="*/ 2 h 2"/>
                <a:gd name="T12" fmla="*/ 3 w 3"/>
                <a:gd name="T13" fmla="*/ 2 h 2"/>
                <a:gd name="T14" fmla="*/ 3 w 3"/>
                <a:gd name="T15" fmla="*/ 2 h 2"/>
                <a:gd name="T16" fmla="*/ 0 w 3"/>
                <a:gd name="T17" fmla="*/ 2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" h="2">
                  <a:moveTo>
                    <a:pt x="0" y="2"/>
                  </a:moveTo>
                  <a:lnTo>
                    <a:pt x="3" y="0"/>
                  </a:lnTo>
                  <a:lnTo>
                    <a:pt x="3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5" name="Freeform 524"/>
            <p:cNvSpPr>
              <a:spLocks/>
            </p:cNvSpPr>
            <p:nvPr/>
          </p:nvSpPr>
          <p:spPr bwMode="auto">
            <a:xfrm>
              <a:off x="1863" y="2397"/>
              <a:ext cx="208" cy="3"/>
            </a:xfrm>
            <a:custGeom>
              <a:avLst/>
              <a:gdLst>
                <a:gd name="T0" fmla="*/ 0 w 208"/>
                <a:gd name="T1" fmla="*/ 3 h 3"/>
                <a:gd name="T2" fmla="*/ 0 w 208"/>
                <a:gd name="T3" fmla="*/ 0 h 3"/>
                <a:gd name="T4" fmla="*/ 5 w 208"/>
                <a:gd name="T5" fmla="*/ 0 h 3"/>
                <a:gd name="T6" fmla="*/ 208 w 208"/>
                <a:gd name="T7" fmla="*/ 0 h 3"/>
                <a:gd name="T8" fmla="*/ 208 w 208"/>
                <a:gd name="T9" fmla="*/ 3 h 3"/>
                <a:gd name="T10" fmla="*/ 205 w 208"/>
                <a:gd name="T11" fmla="*/ 3 h 3"/>
                <a:gd name="T12" fmla="*/ 5 w 208"/>
                <a:gd name="T13" fmla="*/ 3 h 3"/>
                <a:gd name="T14" fmla="*/ 3 w 208"/>
                <a:gd name="T15" fmla="*/ 3 h 3"/>
                <a:gd name="T16" fmla="*/ 0 w 208"/>
                <a:gd name="T17" fmla="*/ 3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8" h="3">
                  <a:moveTo>
                    <a:pt x="0" y="3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208" y="0"/>
                  </a:lnTo>
                  <a:lnTo>
                    <a:pt x="208" y="3"/>
                  </a:lnTo>
                  <a:lnTo>
                    <a:pt x="205" y="3"/>
                  </a:lnTo>
                  <a:lnTo>
                    <a:pt x="5" y="3"/>
                  </a:lnTo>
                  <a:lnTo>
                    <a:pt x="3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6" name="Freeform 525"/>
            <p:cNvSpPr>
              <a:spLocks/>
            </p:cNvSpPr>
            <p:nvPr/>
          </p:nvSpPr>
          <p:spPr bwMode="auto">
            <a:xfrm>
              <a:off x="1866" y="2400"/>
              <a:ext cx="202" cy="3"/>
            </a:xfrm>
            <a:custGeom>
              <a:avLst/>
              <a:gdLst>
                <a:gd name="T0" fmla="*/ 0 w 202"/>
                <a:gd name="T1" fmla="*/ 3 h 3"/>
                <a:gd name="T2" fmla="*/ 0 w 202"/>
                <a:gd name="T3" fmla="*/ 0 h 3"/>
                <a:gd name="T4" fmla="*/ 2 w 202"/>
                <a:gd name="T5" fmla="*/ 0 h 3"/>
                <a:gd name="T6" fmla="*/ 202 w 202"/>
                <a:gd name="T7" fmla="*/ 0 h 3"/>
                <a:gd name="T8" fmla="*/ 202 w 202"/>
                <a:gd name="T9" fmla="*/ 3 h 3"/>
                <a:gd name="T10" fmla="*/ 2 w 202"/>
                <a:gd name="T11" fmla="*/ 3 h 3"/>
                <a:gd name="T12" fmla="*/ 0 w 202"/>
                <a:gd name="T13" fmla="*/ 3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2" h="3">
                  <a:moveTo>
                    <a:pt x="0" y="3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02" y="0"/>
                  </a:lnTo>
                  <a:lnTo>
                    <a:pt x="202" y="3"/>
                  </a:lnTo>
                  <a:lnTo>
                    <a:pt x="2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7" name="Freeform 526"/>
            <p:cNvSpPr>
              <a:spLocks/>
            </p:cNvSpPr>
            <p:nvPr/>
          </p:nvSpPr>
          <p:spPr bwMode="auto">
            <a:xfrm>
              <a:off x="1867" y="2254"/>
              <a:ext cx="3" cy="6"/>
            </a:xfrm>
            <a:custGeom>
              <a:avLst/>
              <a:gdLst>
                <a:gd name="T0" fmla="*/ 3 w 3"/>
                <a:gd name="T1" fmla="*/ 3 h 6"/>
                <a:gd name="T2" fmla="*/ 3 w 3"/>
                <a:gd name="T3" fmla="*/ 3 h 6"/>
                <a:gd name="T4" fmla="*/ 1 w 3"/>
                <a:gd name="T5" fmla="*/ 6 h 6"/>
                <a:gd name="T6" fmla="*/ 1 w 3"/>
                <a:gd name="T7" fmla="*/ 6 h 6"/>
                <a:gd name="T8" fmla="*/ 0 w 3"/>
                <a:gd name="T9" fmla="*/ 2 h 6"/>
                <a:gd name="T10" fmla="*/ 0 w 3"/>
                <a:gd name="T11" fmla="*/ 2 h 6"/>
                <a:gd name="T12" fmla="*/ 0 w 3"/>
                <a:gd name="T13" fmla="*/ 2 h 6"/>
                <a:gd name="T14" fmla="*/ 3 w 3"/>
                <a:gd name="T15" fmla="*/ 0 h 6"/>
                <a:gd name="T16" fmla="*/ 3 w 3"/>
                <a:gd name="T17" fmla="*/ 0 h 6"/>
                <a:gd name="T18" fmla="*/ 3 w 3"/>
                <a:gd name="T19" fmla="*/ 3 h 6"/>
                <a:gd name="T20" fmla="*/ 3 w 3"/>
                <a:gd name="T21" fmla="*/ 3 h 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" h="6">
                  <a:moveTo>
                    <a:pt x="3" y="3"/>
                  </a:moveTo>
                  <a:lnTo>
                    <a:pt x="3" y="3"/>
                  </a:lnTo>
                  <a:lnTo>
                    <a:pt x="1" y="6"/>
                  </a:lnTo>
                  <a:lnTo>
                    <a:pt x="0" y="2"/>
                  </a:lnTo>
                  <a:lnTo>
                    <a:pt x="3" y="0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8" name="Freeform 527"/>
            <p:cNvSpPr>
              <a:spLocks/>
            </p:cNvSpPr>
            <p:nvPr/>
          </p:nvSpPr>
          <p:spPr bwMode="auto">
            <a:xfrm>
              <a:off x="1868" y="2257"/>
              <a:ext cx="3" cy="3"/>
            </a:xfrm>
            <a:custGeom>
              <a:avLst/>
              <a:gdLst>
                <a:gd name="T0" fmla="*/ 3 w 3"/>
                <a:gd name="T1" fmla="*/ 1 h 3"/>
                <a:gd name="T2" fmla="*/ 0 w 3"/>
                <a:gd name="T3" fmla="*/ 3 h 3"/>
                <a:gd name="T4" fmla="*/ 0 w 3"/>
                <a:gd name="T5" fmla="*/ 3 h 3"/>
                <a:gd name="T6" fmla="*/ 0 w 3"/>
                <a:gd name="T7" fmla="*/ 3 h 3"/>
                <a:gd name="T8" fmla="*/ 0 w 3"/>
                <a:gd name="T9" fmla="*/ 3 h 3"/>
                <a:gd name="T10" fmla="*/ 0 w 3"/>
                <a:gd name="T11" fmla="*/ 3 h 3"/>
                <a:gd name="T12" fmla="*/ 2 w 3"/>
                <a:gd name="T13" fmla="*/ 0 h 3"/>
                <a:gd name="T14" fmla="*/ 2 w 3"/>
                <a:gd name="T15" fmla="*/ 0 h 3"/>
                <a:gd name="T16" fmla="*/ 3 w 3"/>
                <a:gd name="T17" fmla="*/ 1 h 3"/>
                <a:gd name="T18" fmla="*/ 3 w 3"/>
                <a:gd name="T19" fmla="*/ 1 h 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" h="3">
                  <a:moveTo>
                    <a:pt x="3" y="1"/>
                  </a:moveTo>
                  <a:lnTo>
                    <a:pt x="0" y="3"/>
                  </a:lnTo>
                  <a:lnTo>
                    <a:pt x="2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9" name="Freeform 528"/>
            <p:cNvSpPr>
              <a:spLocks/>
            </p:cNvSpPr>
            <p:nvPr/>
          </p:nvSpPr>
          <p:spPr bwMode="auto">
            <a:xfrm>
              <a:off x="1868" y="2260"/>
              <a:ext cx="200" cy="112"/>
            </a:xfrm>
            <a:custGeom>
              <a:avLst/>
              <a:gdLst>
                <a:gd name="T0" fmla="*/ 200 w 200"/>
                <a:gd name="T1" fmla="*/ 112 h 112"/>
                <a:gd name="T2" fmla="*/ 0 w 200"/>
                <a:gd name="T3" fmla="*/ 112 h 112"/>
                <a:gd name="T4" fmla="*/ 0 w 200"/>
                <a:gd name="T5" fmla="*/ 1 h 112"/>
                <a:gd name="T6" fmla="*/ 0 w 200"/>
                <a:gd name="T7" fmla="*/ 1 h 112"/>
                <a:gd name="T8" fmla="*/ 0 w 200"/>
                <a:gd name="T9" fmla="*/ 0 h 112"/>
                <a:gd name="T10" fmla="*/ 0 w 200"/>
                <a:gd name="T11" fmla="*/ 0 h 112"/>
                <a:gd name="T12" fmla="*/ 0 w 200"/>
                <a:gd name="T13" fmla="*/ 0 h 112"/>
                <a:gd name="T14" fmla="*/ 3 w 200"/>
                <a:gd name="T15" fmla="*/ 1 h 112"/>
                <a:gd name="T16" fmla="*/ 3 w 200"/>
                <a:gd name="T17" fmla="*/ 0 h 112"/>
                <a:gd name="T18" fmla="*/ 3 w 200"/>
                <a:gd name="T19" fmla="*/ 0 h 112"/>
                <a:gd name="T20" fmla="*/ 3 w 200"/>
                <a:gd name="T21" fmla="*/ 1 h 112"/>
                <a:gd name="T22" fmla="*/ 3 w 200"/>
                <a:gd name="T23" fmla="*/ 109 h 112"/>
                <a:gd name="T24" fmla="*/ 200 w 200"/>
                <a:gd name="T25" fmla="*/ 109 h 112"/>
                <a:gd name="T26" fmla="*/ 200 w 200"/>
                <a:gd name="T27" fmla="*/ 112 h 1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00" h="112">
                  <a:moveTo>
                    <a:pt x="200" y="112"/>
                  </a:moveTo>
                  <a:lnTo>
                    <a:pt x="0" y="112"/>
                  </a:lnTo>
                  <a:lnTo>
                    <a:pt x="0" y="1"/>
                  </a:lnTo>
                  <a:lnTo>
                    <a:pt x="0" y="0"/>
                  </a:lnTo>
                  <a:lnTo>
                    <a:pt x="3" y="1"/>
                  </a:lnTo>
                  <a:lnTo>
                    <a:pt x="3" y="0"/>
                  </a:lnTo>
                  <a:lnTo>
                    <a:pt x="3" y="1"/>
                  </a:lnTo>
                  <a:lnTo>
                    <a:pt x="3" y="109"/>
                  </a:lnTo>
                  <a:lnTo>
                    <a:pt x="200" y="109"/>
                  </a:lnTo>
                  <a:lnTo>
                    <a:pt x="200" y="11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0" name="Rectangle 529"/>
            <p:cNvSpPr>
              <a:spLocks noChangeArrowheads="1"/>
            </p:cNvSpPr>
            <p:nvPr/>
          </p:nvSpPr>
          <p:spPr bwMode="auto">
            <a:xfrm>
              <a:off x="1868" y="2260"/>
              <a:ext cx="1" cy="1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51" name="Freeform 530"/>
            <p:cNvSpPr>
              <a:spLocks/>
            </p:cNvSpPr>
            <p:nvPr/>
          </p:nvSpPr>
          <p:spPr bwMode="auto">
            <a:xfrm>
              <a:off x="1866" y="2260"/>
              <a:ext cx="205" cy="115"/>
            </a:xfrm>
            <a:custGeom>
              <a:avLst/>
              <a:gdLst>
                <a:gd name="T0" fmla="*/ 0 w 205"/>
                <a:gd name="T1" fmla="*/ 115 h 115"/>
                <a:gd name="T2" fmla="*/ 0 w 205"/>
                <a:gd name="T3" fmla="*/ 8 h 115"/>
                <a:gd name="T4" fmla="*/ 0 w 205"/>
                <a:gd name="T5" fmla="*/ 8 h 115"/>
                <a:gd name="T6" fmla="*/ 2 w 205"/>
                <a:gd name="T7" fmla="*/ 0 h 115"/>
                <a:gd name="T8" fmla="*/ 2 w 205"/>
                <a:gd name="T9" fmla="*/ 0 h 115"/>
                <a:gd name="T10" fmla="*/ 2 w 205"/>
                <a:gd name="T11" fmla="*/ 1 h 115"/>
                <a:gd name="T12" fmla="*/ 2 w 205"/>
                <a:gd name="T13" fmla="*/ 112 h 115"/>
                <a:gd name="T14" fmla="*/ 202 w 205"/>
                <a:gd name="T15" fmla="*/ 112 h 115"/>
                <a:gd name="T16" fmla="*/ 205 w 205"/>
                <a:gd name="T17" fmla="*/ 112 h 115"/>
                <a:gd name="T18" fmla="*/ 205 w 205"/>
                <a:gd name="T19" fmla="*/ 115 h 115"/>
                <a:gd name="T20" fmla="*/ 0 w 205"/>
                <a:gd name="T21" fmla="*/ 115 h 11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05" h="115">
                  <a:moveTo>
                    <a:pt x="0" y="115"/>
                  </a:moveTo>
                  <a:lnTo>
                    <a:pt x="0" y="8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112"/>
                  </a:lnTo>
                  <a:lnTo>
                    <a:pt x="202" y="112"/>
                  </a:lnTo>
                  <a:lnTo>
                    <a:pt x="205" y="112"/>
                  </a:lnTo>
                  <a:lnTo>
                    <a:pt x="205" y="115"/>
                  </a:lnTo>
                  <a:lnTo>
                    <a:pt x="0" y="11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2" name="Freeform 531"/>
            <p:cNvSpPr>
              <a:spLocks/>
            </p:cNvSpPr>
            <p:nvPr/>
          </p:nvSpPr>
          <p:spPr bwMode="auto">
            <a:xfrm>
              <a:off x="1866" y="2260"/>
              <a:ext cx="2" cy="8"/>
            </a:xfrm>
            <a:custGeom>
              <a:avLst/>
              <a:gdLst>
                <a:gd name="T0" fmla="*/ 0 w 2"/>
                <a:gd name="T1" fmla="*/ 0 h 8"/>
                <a:gd name="T2" fmla="*/ 0 w 2"/>
                <a:gd name="T3" fmla="*/ 0 h 8"/>
                <a:gd name="T4" fmla="*/ 0 w 2"/>
                <a:gd name="T5" fmla="*/ 0 h 8"/>
                <a:gd name="T6" fmla="*/ 2 w 2"/>
                <a:gd name="T7" fmla="*/ 0 h 8"/>
                <a:gd name="T8" fmla="*/ 2 w 2"/>
                <a:gd name="T9" fmla="*/ 0 h 8"/>
                <a:gd name="T10" fmla="*/ 2 w 2"/>
                <a:gd name="T11" fmla="*/ 0 h 8"/>
                <a:gd name="T12" fmla="*/ 2 w 2"/>
                <a:gd name="T13" fmla="*/ 0 h 8"/>
                <a:gd name="T14" fmla="*/ 0 w 2"/>
                <a:gd name="T15" fmla="*/ 8 h 8"/>
                <a:gd name="T16" fmla="*/ 0 w 2"/>
                <a:gd name="T17" fmla="*/ 1 h 8"/>
                <a:gd name="T18" fmla="*/ 0 w 2"/>
                <a:gd name="T19" fmla="*/ 1 h 8"/>
                <a:gd name="T20" fmla="*/ 0 w 2"/>
                <a:gd name="T21" fmla="*/ 0 h 8"/>
                <a:gd name="T22" fmla="*/ 0 w 2"/>
                <a:gd name="T23" fmla="*/ 0 h 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" h="8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0" y="8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3" name="Freeform 532"/>
            <p:cNvSpPr>
              <a:spLocks/>
            </p:cNvSpPr>
            <p:nvPr/>
          </p:nvSpPr>
          <p:spPr bwMode="auto">
            <a:xfrm>
              <a:off x="1866" y="2256"/>
              <a:ext cx="2" cy="4"/>
            </a:xfrm>
            <a:custGeom>
              <a:avLst/>
              <a:gdLst>
                <a:gd name="T0" fmla="*/ 0 w 2"/>
                <a:gd name="T1" fmla="*/ 2 h 4"/>
                <a:gd name="T2" fmla="*/ 0 w 2"/>
                <a:gd name="T3" fmla="*/ 2 h 4"/>
                <a:gd name="T4" fmla="*/ 1 w 2"/>
                <a:gd name="T5" fmla="*/ 0 h 4"/>
                <a:gd name="T6" fmla="*/ 1 w 2"/>
                <a:gd name="T7" fmla="*/ 0 h 4"/>
                <a:gd name="T8" fmla="*/ 2 w 2"/>
                <a:gd name="T9" fmla="*/ 4 h 4"/>
                <a:gd name="T10" fmla="*/ 2 w 2"/>
                <a:gd name="T11" fmla="*/ 4 h 4"/>
                <a:gd name="T12" fmla="*/ 2 w 2"/>
                <a:gd name="T13" fmla="*/ 4 h 4"/>
                <a:gd name="T14" fmla="*/ 0 w 2"/>
                <a:gd name="T15" fmla="*/ 2 h 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" h="4">
                  <a:moveTo>
                    <a:pt x="0" y="2"/>
                  </a:moveTo>
                  <a:lnTo>
                    <a:pt x="0" y="2"/>
                  </a:lnTo>
                  <a:lnTo>
                    <a:pt x="1" y="0"/>
                  </a:lnTo>
                  <a:lnTo>
                    <a:pt x="2" y="4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4" name="Freeform 533"/>
            <p:cNvSpPr>
              <a:spLocks/>
            </p:cNvSpPr>
            <p:nvPr/>
          </p:nvSpPr>
          <p:spPr bwMode="auto">
            <a:xfrm>
              <a:off x="1866" y="2260"/>
              <a:ext cx="2" cy="0"/>
            </a:xfrm>
            <a:custGeom>
              <a:avLst/>
              <a:gdLst>
                <a:gd name="T0" fmla="*/ 0 w 2"/>
                <a:gd name="T1" fmla="*/ 0 w 2"/>
                <a:gd name="T2" fmla="*/ 2 w 2"/>
                <a:gd name="T3" fmla="*/ 0 w 2"/>
                <a:gd name="T4" fmla="*/ 0 w 2"/>
                <a:gd name="T5" fmla="*/ 0 w 2"/>
                <a:gd name="T6" fmla="*/ 0 w 2"/>
                <a:gd name="T7" fmla="*/ 0 60000 655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</a:gdLst>
              <a:ahLst/>
              <a:cxnLst>
                <a:cxn ang="T7">
                  <a:pos x="T0" y="0"/>
                </a:cxn>
                <a:cxn ang="T8">
                  <a:pos x="T1" y="0"/>
                </a:cxn>
                <a:cxn ang="T9">
                  <a:pos x="T2" y="0"/>
                </a:cxn>
                <a:cxn ang="T10">
                  <a:pos x="T3" y="0"/>
                </a:cxn>
                <a:cxn ang="T11">
                  <a:pos x="T4" y="0"/>
                </a:cxn>
                <a:cxn ang="T12">
                  <a:pos x="T5" y="0"/>
                </a:cxn>
                <a:cxn ang="T13">
                  <a:pos x="T6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5" name="Freeform 534"/>
            <p:cNvSpPr>
              <a:spLocks/>
            </p:cNvSpPr>
            <p:nvPr/>
          </p:nvSpPr>
          <p:spPr bwMode="auto">
            <a:xfrm>
              <a:off x="1863" y="2268"/>
              <a:ext cx="208" cy="129"/>
            </a:xfrm>
            <a:custGeom>
              <a:avLst/>
              <a:gdLst>
                <a:gd name="T0" fmla="*/ 3 w 208"/>
                <a:gd name="T1" fmla="*/ 107 h 129"/>
                <a:gd name="T2" fmla="*/ 208 w 208"/>
                <a:gd name="T3" fmla="*/ 107 h 129"/>
                <a:gd name="T4" fmla="*/ 208 w 208"/>
                <a:gd name="T5" fmla="*/ 129 h 129"/>
                <a:gd name="T6" fmla="*/ 5 w 208"/>
                <a:gd name="T7" fmla="*/ 129 h 129"/>
                <a:gd name="T8" fmla="*/ 0 w 208"/>
                <a:gd name="T9" fmla="*/ 129 h 129"/>
                <a:gd name="T10" fmla="*/ 0 w 208"/>
                <a:gd name="T11" fmla="*/ 35 h 129"/>
                <a:gd name="T12" fmla="*/ 0 w 208"/>
                <a:gd name="T13" fmla="*/ 35 h 129"/>
                <a:gd name="T14" fmla="*/ 1 w 208"/>
                <a:gd name="T15" fmla="*/ 16 h 129"/>
                <a:gd name="T16" fmla="*/ 3 w 208"/>
                <a:gd name="T17" fmla="*/ 0 h 129"/>
                <a:gd name="T18" fmla="*/ 3 w 208"/>
                <a:gd name="T19" fmla="*/ 107 h 12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08" h="129">
                  <a:moveTo>
                    <a:pt x="3" y="107"/>
                  </a:moveTo>
                  <a:lnTo>
                    <a:pt x="208" y="107"/>
                  </a:lnTo>
                  <a:lnTo>
                    <a:pt x="208" y="129"/>
                  </a:lnTo>
                  <a:lnTo>
                    <a:pt x="5" y="129"/>
                  </a:lnTo>
                  <a:lnTo>
                    <a:pt x="0" y="129"/>
                  </a:lnTo>
                  <a:lnTo>
                    <a:pt x="0" y="35"/>
                  </a:lnTo>
                  <a:lnTo>
                    <a:pt x="1" y="16"/>
                  </a:lnTo>
                  <a:lnTo>
                    <a:pt x="3" y="0"/>
                  </a:lnTo>
                  <a:lnTo>
                    <a:pt x="3" y="107"/>
                  </a:lnTo>
                  <a:close/>
                </a:path>
              </a:pathLst>
            </a:custGeom>
            <a:solidFill>
              <a:srgbClr val="D8E8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6" name="Freeform 535"/>
            <p:cNvSpPr>
              <a:spLocks/>
            </p:cNvSpPr>
            <p:nvPr/>
          </p:nvSpPr>
          <p:spPr bwMode="auto">
            <a:xfrm>
              <a:off x="6" y="2241"/>
              <a:ext cx="1860" cy="156"/>
            </a:xfrm>
            <a:custGeom>
              <a:avLst/>
              <a:gdLst>
                <a:gd name="T0" fmla="*/ 1860 w 1860"/>
                <a:gd name="T1" fmla="*/ 19 h 156"/>
                <a:gd name="T2" fmla="*/ 1860 w 1860"/>
                <a:gd name="T3" fmla="*/ 19 h 156"/>
                <a:gd name="T4" fmla="*/ 1860 w 1860"/>
                <a:gd name="T5" fmla="*/ 19 h 156"/>
                <a:gd name="T6" fmla="*/ 1860 w 1860"/>
                <a:gd name="T7" fmla="*/ 20 h 156"/>
                <a:gd name="T8" fmla="*/ 1860 w 1860"/>
                <a:gd name="T9" fmla="*/ 27 h 156"/>
                <a:gd name="T10" fmla="*/ 1860 w 1860"/>
                <a:gd name="T11" fmla="*/ 27 h 156"/>
                <a:gd name="T12" fmla="*/ 1858 w 1860"/>
                <a:gd name="T13" fmla="*/ 43 h 156"/>
                <a:gd name="T14" fmla="*/ 1857 w 1860"/>
                <a:gd name="T15" fmla="*/ 62 h 156"/>
                <a:gd name="T16" fmla="*/ 1857 w 1860"/>
                <a:gd name="T17" fmla="*/ 156 h 156"/>
                <a:gd name="T18" fmla="*/ 193 w 1860"/>
                <a:gd name="T19" fmla="*/ 156 h 156"/>
                <a:gd name="T20" fmla="*/ 0 w 1860"/>
                <a:gd name="T21" fmla="*/ 156 h 156"/>
                <a:gd name="T22" fmla="*/ 0 w 1860"/>
                <a:gd name="T23" fmla="*/ 134 h 156"/>
                <a:gd name="T24" fmla="*/ 196 w 1860"/>
                <a:gd name="T25" fmla="*/ 134 h 156"/>
                <a:gd name="T26" fmla="*/ 196 w 1860"/>
                <a:gd name="T27" fmla="*/ 20 h 156"/>
                <a:gd name="T28" fmla="*/ 196 w 1860"/>
                <a:gd name="T29" fmla="*/ 20 h 156"/>
                <a:gd name="T30" fmla="*/ 196 w 1860"/>
                <a:gd name="T31" fmla="*/ 17 h 156"/>
                <a:gd name="T32" fmla="*/ 199 w 1860"/>
                <a:gd name="T33" fmla="*/ 13 h 156"/>
                <a:gd name="T34" fmla="*/ 199 w 1860"/>
                <a:gd name="T35" fmla="*/ 13 h 156"/>
                <a:gd name="T36" fmla="*/ 203 w 1860"/>
                <a:gd name="T37" fmla="*/ 9 h 156"/>
                <a:gd name="T38" fmla="*/ 212 w 1860"/>
                <a:gd name="T39" fmla="*/ 5 h 156"/>
                <a:gd name="T40" fmla="*/ 212 w 1860"/>
                <a:gd name="T41" fmla="*/ 5 h 156"/>
                <a:gd name="T42" fmla="*/ 222 w 1860"/>
                <a:gd name="T43" fmla="*/ 2 h 156"/>
                <a:gd name="T44" fmla="*/ 233 w 1860"/>
                <a:gd name="T45" fmla="*/ 0 h 156"/>
                <a:gd name="T46" fmla="*/ 1823 w 1860"/>
                <a:gd name="T47" fmla="*/ 0 h 156"/>
                <a:gd name="T48" fmla="*/ 1823 w 1860"/>
                <a:gd name="T49" fmla="*/ 0 h 156"/>
                <a:gd name="T50" fmla="*/ 1837 w 1860"/>
                <a:gd name="T51" fmla="*/ 2 h 156"/>
                <a:gd name="T52" fmla="*/ 1848 w 1860"/>
                <a:gd name="T53" fmla="*/ 6 h 156"/>
                <a:gd name="T54" fmla="*/ 1848 w 1860"/>
                <a:gd name="T55" fmla="*/ 6 h 156"/>
                <a:gd name="T56" fmla="*/ 1853 w 1860"/>
                <a:gd name="T57" fmla="*/ 9 h 156"/>
                <a:gd name="T58" fmla="*/ 1855 w 1860"/>
                <a:gd name="T59" fmla="*/ 12 h 156"/>
                <a:gd name="T60" fmla="*/ 1858 w 1860"/>
                <a:gd name="T61" fmla="*/ 16 h 156"/>
                <a:gd name="T62" fmla="*/ 1860 w 1860"/>
                <a:gd name="T63" fmla="*/ 19 h 156"/>
                <a:gd name="T64" fmla="*/ 1860 w 1860"/>
                <a:gd name="T65" fmla="*/ 19 h 15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860" h="156">
                  <a:moveTo>
                    <a:pt x="1860" y="19"/>
                  </a:moveTo>
                  <a:lnTo>
                    <a:pt x="1860" y="19"/>
                  </a:lnTo>
                  <a:lnTo>
                    <a:pt x="1860" y="20"/>
                  </a:lnTo>
                  <a:lnTo>
                    <a:pt x="1860" y="27"/>
                  </a:lnTo>
                  <a:lnTo>
                    <a:pt x="1858" y="43"/>
                  </a:lnTo>
                  <a:lnTo>
                    <a:pt x="1857" y="62"/>
                  </a:lnTo>
                  <a:lnTo>
                    <a:pt x="1857" y="156"/>
                  </a:lnTo>
                  <a:lnTo>
                    <a:pt x="193" y="156"/>
                  </a:lnTo>
                  <a:lnTo>
                    <a:pt x="0" y="156"/>
                  </a:lnTo>
                  <a:lnTo>
                    <a:pt x="0" y="134"/>
                  </a:lnTo>
                  <a:lnTo>
                    <a:pt x="196" y="134"/>
                  </a:lnTo>
                  <a:lnTo>
                    <a:pt x="196" y="20"/>
                  </a:lnTo>
                  <a:lnTo>
                    <a:pt x="196" y="17"/>
                  </a:lnTo>
                  <a:lnTo>
                    <a:pt x="199" y="13"/>
                  </a:lnTo>
                  <a:lnTo>
                    <a:pt x="203" y="9"/>
                  </a:lnTo>
                  <a:lnTo>
                    <a:pt x="212" y="5"/>
                  </a:lnTo>
                  <a:lnTo>
                    <a:pt x="222" y="2"/>
                  </a:lnTo>
                  <a:lnTo>
                    <a:pt x="233" y="0"/>
                  </a:lnTo>
                  <a:lnTo>
                    <a:pt x="1823" y="0"/>
                  </a:lnTo>
                  <a:lnTo>
                    <a:pt x="1837" y="2"/>
                  </a:lnTo>
                  <a:lnTo>
                    <a:pt x="1848" y="6"/>
                  </a:lnTo>
                  <a:lnTo>
                    <a:pt x="1853" y="9"/>
                  </a:lnTo>
                  <a:lnTo>
                    <a:pt x="1855" y="12"/>
                  </a:lnTo>
                  <a:lnTo>
                    <a:pt x="1858" y="16"/>
                  </a:lnTo>
                  <a:lnTo>
                    <a:pt x="1860" y="19"/>
                  </a:lnTo>
                  <a:close/>
                </a:path>
              </a:pathLst>
            </a:custGeom>
            <a:solidFill>
              <a:srgbClr val="D8E8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7" name="Freeform 536"/>
            <p:cNvSpPr>
              <a:spLocks/>
            </p:cNvSpPr>
            <p:nvPr/>
          </p:nvSpPr>
          <p:spPr bwMode="auto">
            <a:xfrm>
              <a:off x="1860" y="2400"/>
              <a:ext cx="6" cy="3"/>
            </a:xfrm>
            <a:custGeom>
              <a:avLst/>
              <a:gdLst>
                <a:gd name="T0" fmla="*/ 6 w 6"/>
                <a:gd name="T1" fmla="*/ 0 h 3"/>
                <a:gd name="T2" fmla="*/ 6 w 6"/>
                <a:gd name="T3" fmla="*/ 3 h 3"/>
                <a:gd name="T4" fmla="*/ 3 w 6"/>
                <a:gd name="T5" fmla="*/ 3 h 3"/>
                <a:gd name="T6" fmla="*/ 0 w 6"/>
                <a:gd name="T7" fmla="*/ 3 h 3"/>
                <a:gd name="T8" fmla="*/ 0 w 6"/>
                <a:gd name="T9" fmla="*/ 0 h 3"/>
                <a:gd name="T10" fmla="*/ 3 w 6"/>
                <a:gd name="T11" fmla="*/ 0 h 3"/>
                <a:gd name="T12" fmla="*/ 6 w 6"/>
                <a:gd name="T13" fmla="*/ 0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" h="3">
                  <a:moveTo>
                    <a:pt x="6" y="0"/>
                  </a:moveTo>
                  <a:lnTo>
                    <a:pt x="6" y="3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3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8" name="Freeform 537"/>
            <p:cNvSpPr>
              <a:spLocks/>
            </p:cNvSpPr>
            <p:nvPr/>
          </p:nvSpPr>
          <p:spPr bwMode="auto">
            <a:xfrm>
              <a:off x="3" y="2239"/>
              <a:ext cx="1865" cy="161"/>
            </a:xfrm>
            <a:custGeom>
              <a:avLst/>
              <a:gdLst>
                <a:gd name="T0" fmla="*/ 199 w 1865"/>
                <a:gd name="T1" fmla="*/ 136 h 161"/>
                <a:gd name="T2" fmla="*/ 3 w 1865"/>
                <a:gd name="T3" fmla="*/ 136 h 161"/>
                <a:gd name="T4" fmla="*/ 3 w 1865"/>
                <a:gd name="T5" fmla="*/ 158 h 161"/>
                <a:gd name="T6" fmla="*/ 196 w 1865"/>
                <a:gd name="T7" fmla="*/ 158 h 161"/>
                <a:gd name="T8" fmla="*/ 1860 w 1865"/>
                <a:gd name="T9" fmla="*/ 158 h 161"/>
                <a:gd name="T10" fmla="*/ 1860 w 1865"/>
                <a:gd name="T11" fmla="*/ 161 h 161"/>
                <a:gd name="T12" fmla="*/ 1857 w 1865"/>
                <a:gd name="T13" fmla="*/ 161 h 161"/>
                <a:gd name="T14" fmla="*/ 196 w 1865"/>
                <a:gd name="T15" fmla="*/ 161 h 161"/>
                <a:gd name="T16" fmla="*/ 0 w 1865"/>
                <a:gd name="T17" fmla="*/ 161 h 161"/>
                <a:gd name="T18" fmla="*/ 0 w 1865"/>
                <a:gd name="T19" fmla="*/ 133 h 161"/>
                <a:gd name="T20" fmla="*/ 196 w 1865"/>
                <a:gd name="T21" fmla="*/ 133 h 161"/>
                <a:gd name="T22" fmla="*/ 196 w 1865"/>
                <a:gd name="T23" fmla="*/ 22 h 161"/>
                <a:gd name="T24" fmla="*/ 196 w 1865"/>
                <a:gd name="T25" fmla="*/ 22 h 161"/>
                <a:gd name="T26" fmla="*/ 196 w 1865"/>
                <a:gd name="T27" fmla="*/ 18 h 161"/>
                <a:gd name="T28" fmla="*/ 199 w 1865"/>
                <a:gd name="T29" fmla="*/ 14 h 161"/>
                <a:gd name="T30" fmla="*/ 204 w 1865"/>
                <a:gd name="T31" fmla="*/ 9 h 161"/>
                <a:gd name="T32" fmla="*/ 208 w 1865"/>
                <a:gd name="T33" fmla="*/ 7 h 161"/>
                <a:gd name="T34" fmla="*/ 213 w 1865"/>
                <a:gd name="T35" fmla="*/ 4 h 161"/>
                <a:gd name="T36" fmla="*/ 220 w 1865"/>
                <a:gd name="T37" fmla="*/ 2 h 161"/>
                <a:gd name="T38" fmla="*/ 227 w 1865"/>
                <a:gd name="T39" fmla="*/ 1 h 161"/>
                <a:gd name="T40" fmla="*/ 236 w 1865"/>
                <a:gd name="T41" fmla="*/ 0 h 161"/>
                <a:gd name="T42" fmla="*/ 1826 w 1865"/>
                <a:gd name="T43" fmla="*/ 0 h 161"/>
                <a:gd name="T44" fmla="*/ 1826 w 1865"/>
                <a:gd name="T45" fmla="*/ 0 h 161"/>
                <a:gd name="T46" fmla="*/ 1839 w 1865"/>
                <a:gd name="T47" fmla="*/ 1 h 161"/>
                <a:gd name="T48" fmla="*/ 1850 w 1865"/>
                <a:gd name="T49" fmla="*/ 5 h 161"/>
                <a:gd name="T50" fmla="*/ 1858 w 1865"/>
                <a:gd name="T51" fmla="*/ 11 h 161"/>
                <a:gd name="T52" fmla="*/ 1861 w 1865"/>
                <a:gd name="T53" fmla="*/ 14 h 161"/>
                <a:gd name="T54" fmla="*/ 1864 w 1865"/>
                <a:gd name="T55" fmla="*/ 17 h 161"/>
                <a:gd name="T56" fmla="*/ 1864 w 1865"/>
                <a:gd name="T57" fmla="*/ 17 h 161"/>
                <a:gd name="T58" fmla="*/ 1863 w 1865"/>
                <a:gd name="T59" fmla="*/ 19 h 161"/>
                <a:gd name="T60" fmla="*/ 1865 w 1865"/>
                <a:gd name="T61" fmla="*/ 21 h 161"/>
                <a:gd name="T62" fmla="*/ 1863 w 1865"/>
                <a:gd name="T63" fmla="*/ 21 h 161"/>
                <a:gd name="T64" fmla="*/ 1863 w 1865"/>
                <a:gd name="T65" fmla="*/ 21 h 161"/>
                <a:gd name="T66" fmla="*/ 1863 w 1865"/>
                <a:gd name="T67" fmla="*/ 21 h 161"/>
                <a:gd name="T68" fmla="*/ 1863 w 1865"/>
                <a:gd name="T69" fmla="*/ 21 h 161"/>
                <a:gd name="T70" fmla="*/ 1861 w 1865"/>
                <a:gd name="T71" fmla="*/ 18 h 161"/>
                <a:gd name="T72" fmla="*/ 1858 w 1865"/>
                <a:gd name="T73" fmla="*/ 14 h 161"/>
                <a:gd name="T74" fmla="*/ 1856 w 1865"/>
                <a:gd name="T75" fmla="*/ 11 h 161"/>
                <a:gd name="T76" fmla="*/ 1851 w 1865"/>
                <a:gd name="T77" fmla="*/ 8 h 161"/>
                <a:gd name="T78" fmla="*/ 1851 w 1865"/>
                <a:gd name="T79" fmla="*/ 8 h 161"/>
                <a:gd name="T80" fmla="*/ 1840 w 1865"/>
                <a:gd name="T81" fmla="*/ 4 h 161"/>
                <a:gd name="T82" fmla="*/ 1826 w 1865"/>
                <a:gd name="T83" fmla="*/ 2 h 161"/>
                <a:gd name="T84" fmla="*/ 236 w 1865"/>
                <a:gd name="T85" fmla="*/ 2 h 161"/>
                <a:gd name="T86" fmla="*/ 236 w 1865"/>
                <a:gd name="T87" fmla="*/ 2 h 161"/>
                <a:gd name="T88" fmla="*/ 225 w 1865"/>
                <a:gd name="T89" fmla="*/ 4 h 161"/>
                <a:gd name="T90" fmla="*/ 215 w 1865"/>
                <a:gd name="T91" fmla="*/ 7 h 161"/>
                <a:gd name="T92" fmla="*/ 215 w 1865"/>
                <a:gd name="T93" fmla="*/ 7 h 161"/>
                <a:gd name="T94" fmla="*/ 206 w 1865"/>
                <a:gd name="T95" fmla="*/ 11 h 161"/>
                <a:gd name="T96" fmla="*/ 202 w 1865"/>
                <a:gd name="T97" fmla="*/ 15 h 161"/>
                <a:gd name="T98" fmla="*/ 202 w 1865"/>
                <a:gd name="T99" fmla="*/ 15 h 161"/>
                <a:gd name="T100" fmla="*/ 199 w 1865"/>
                <a:gd name="T101" fmla="*/ 19 h 161"/>
                <a:gd name="T102" fmla="*/ 199 w 1865"/>
                <a:gd name="T103" fmla="*/ 22 h 161"/>
                <a:gd name="T104" fmla="*/ 199 w 1865"/>
                <a:gd name="T105" fmla="*/ 136 h 16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865" h="161">
                  <a:moveTo>
                    <a:pt x="199" y="136"/>
                  </a:moveTo>
                  <a:lnTo>
                    <a:pt x="3" y="136"/>
                  </a:lnTo>
                  <a:lnTo>
                    <a:pt x="3" y="158"/>
                  </a:lnTo>
                  <a:lnTo>
                    <a:pt x="196" y="158"/>
                  </a:lnTo>
                  <a:lnTo>
                    <a:pt x="1860" y="158"/>
                  </a:lnTo>
                  <a:lnTo>
                    <a:pt x="1860" y="161"/>
                  </a:lnTo>
                  <a:lnTo>
                    <a:pt x="1857" y="161"/>
                  </a:lnTo>
                  <a:lnTo>
                    <a:pt x="196" y="161"/>
                  </a:lnTo>
                  <a:lnTo>
                    <a:pt x="0" y="161"/>
                  </a:lnTo>
                  <a:lnTo>
                    <a:pt x="0" y="133"/>
                  </a:lnTo>
                  <a:lnTo>
                    <a:pt x="196" y="133"/>
                  </a:lnTo>
                  <a:lnTo>
                    <a:pt x="196" y="22"/>
                  </a:lnTo>
                  <a:lnTo>
                    <a:pt x="196" y="18"/>
                  </a:lnTo>
                  <a:lnTo>
                    <a:pt x="199" y="14"/>
                  </a:lnTo>
                  <a:lnTo>
                    <a:pt x="204" y="9"/>
                  </a:lnTo>
                  <a:lnTo>
                    <a:pt x="208" y="7"/>
                  </a:lnTo>
                  <a:lnTo>
                    <a:pt x="213" y="4"/>
                  </a:lnTo>
                  <a:lnTo>
                    <a:pt x="220" y="2"/>
                  </a:lnTo>
                  <a:lnTo>
                    <a:pt x="227" y="1"/>
                  </a:lnTo>
                  <a:lnTo>
                    <a:pt x="236" y="0"/>
                  </a:lnTo>
                  <a:lnTo>
                    <a:pt x="1826" y="0"/>
                  </a:lnTo>
                  <a:lnTo>
                    <a:pt x="1839" y="1"/>
                  </a:lnTo>
                  <a:lnTo>
                    <a:pt x="1850" y="5"/>
                  </a:lnTo>
                  <a:lnTo>
                    <a:pt x="1858" y="11"/>
                  </a:lnTo>
                  <a:lnTo>
                    <a:pt x="1861" y="14"/>
                  </a:lnTo>
                  <a:lnTo>
                    <a:pt x="1864" y="17"/>
                  </a:lnTo>
                  <a:lnTo>
                    <a:pt x="1863" y="19"/>
                  </a:lnTo>
                  <a:lnTo>
                    <a:pt x="1865" y="21"/>
                  </a:lnTo>
                  <a:lnTo>
                    <a:pt x="1863" y="21"/>
                  </a:lnTo>
                  <a:lnTo>
                    <a:pt x="1861" y="18"/>
                  </a:lnTo>
                  <a:lnTo>
                    <a:pt x="1858" y="14"/>
                  </a:lnTo>
                  <a:lnTo>
                    <a:pt x="1856" y="11"/>
                  </a:lnTo>
                  <a:lnTo>
                    <a:pt x="1851" y="8"/>
                  </a:lnTo>
                  <a:lnTo>
                    <a:pt x="1840" y="4"/>
                  </a:lnTo>
                  <a:lnTo>
                    <a:pt x="1826" y="2"/>
                  </a:lnTo>
                  <a:lnTo>
                    <a:pt x="236" y="2"/>
                  </a:lnTo>
                  <a:lnTo>
                    <a:pt x="225" y="4"/>
                  </a:lnTo>
                  <a:lnTo>
                    <a:pt x="215" y="7"/>
                  </a:lnTo>
                  <a:lnTo>
                    <a:pt x="206" y="11"/>
                  </a:lnTo>
                  <a:lnTo>
                    <a:pt x="202" y="15"/>
                  </a:lnTo>
                  <a:lnTo>
                    <a:pt x="199" y="19"/>
                  </a:lnTo>
                  <a:lnTo>
                    <a:pt x="199" y="22"/>
                  </a:lnTo>
                  <a:lnTo>
                    <a:pt x="199" y="136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9" name="Freeform 538"/>
            <p:cNvSpPr>
              <a:spLocks/>
            </p:cNvSpPr>
            <p:nvPr/>
          </p:nvSpPr>
          <p:spPr bwMode="auto">
            <a:xfrm>
              <a:off x="0" y="2236"/>
              <a:ext cx="1870" cy="167"/>
            </a:xfrm>
            <a:custGeom>
              <a:avLst/>
              <a:gdLst>
                <a:gd name="T0" fmla="*/ 197 w 1870"/>
                <a:gd name="T1" fmla="*/ 25 h 167"/>
                <a:gd name="T2" fmla="*/ 197 w 1870"/>
                <a:gd name="T3" fmla="*/ 25 h 167"/>
                <a:gd name="T4" fmla="*/ 198 w 1870"/>
                <a:gd name="T5" fmla="*/ 21 h 167"/>
                <a:gd name="T6" fmla="*/ 199 w 1870"/>
                <a:gd name="T7" fmla="*/ 15 h 167"/>
                <a:gd name="T8" fmla="*/ 199 w 1870"/>
                <a:gd name="T9" fmla="*/ 15 h 167"/>
                <a:gd name="T10" fmla="*/ 204 w 1870"/>
                <a:gd name="T11" fmla="*/ 11 h 167"/>
                <a:gd name="T12" fmla="*/ 209 w 1870"/>
                <a:gd name="T13" fmla="*/ 7 h 167"/>
                <a:gd name="T14" fmla="*/ 209 w 1870"/>
                <a:gd name="T15" fmla="*/ 7 h 167"/>
                <a:gd name="T16" fmla="*/ 216 w 1870"/>
                <a:gd name="T17" fmla="*/ 4 h 167"/>
                <a:gd name="T18" fmla="*/ 223 w 1870"/>
                <a:gd name="T19" fmla="*/ 3 h 167"/>
                <a:gd name="T20" fmla="*/ 230 w 1870"/>
                <a:gd name="T21" fmla="*/ 1 h 167"/>
                <a:gd name="T22" fmla="*/ 239 w 1870"/>
                <a:gd name="T23" fmla="*/ 0 h 167"/>
                <a:gd name="T24" fmla="*/ 1829 w 1870"/>
                <a:gd name="T25" fmla="*/ 0 h 167"/>
                <a:gd name="T26" fmla="*/ 1829 w 1870"/>
                <a:gd name="T27" fmla="*/ 0 h 167"/>
                <a:gd name="T28" fmla="*/ 1836 w 1870"/>
                <a:gd name="T29" fmla="*/ 1 h 167"/>
                <a:gd name="T30" fmla="*/ 1843 w 1870"/>
                <a:gd name="T31" fmla="*/ 1 h 167"/>
                <a:gd name="T32" fmla="*/ 1850 w 1870"/>
                <a:gd name="T33" fmla="*/ 4 h 167"/>
                <a:gd name="T34" fmla="*/ 1857 w 1870"/>
                <a:gd name="T35" fmla="*/ 7 h 167"/>
                <a:gd name="T36" fmla="*/ 1857 w 1870"/>
                <a:gd name="T37" fmla="*/ 7 h 167"/>
                <a:gd name="T38" fmla="*/ 1864 w 1870"/>
                <a:gd name="T39" fmla="*/ 11 h 167"/>
                <a:gd name="T40" fmla="*/ 1870 w 1870"/>
                <a:gd name="T41" fmla="*/ 18 h 167"/>
                <a:gd name="T42" fmla="*/ 1870 w 1870"/>
                <a:gd name="T43" fmla="*/ 18 h 167"/>
                <a:gd name="T44" fmla="*/ 1867 w 1870"/>
                <a:gd name="T45" fmla="*/ 20 h 167"/>
                <a:gd name="T46" fmla="*/ 1867 w 1870"/>
                <a:gd name="T47" fmla="*/ 20 h 167"/>
                <a:gd name="T48" fmla="*/ 1867 w 1870"/>
                <a:gd name="T49" fmla="*/ 20 h 167"/>
                <a:gd name="T50" fmla="*/ 1864 w 1870"/>
                <a:gd name="T51" fmla="*/ 17 h 167"/>
                <a:gd name="T52" fmla="*/ 1861 w 1870"/>
                <a:gd name="T53" fmla="*/ 14 h 167"/>
                <a:gd name="T54" fmla="*/ 1853 w 1870"/>
                <a:gd name="T55" fmla="*/ 8 h 167"/>
                <a:gd name="T56" fmla="*/ 1842 w 1870"/>
                <a:gd name="T57" fmla="*/ 4 h 167"/>
                <a:gd name="T58" fmla="*/ 1829 w 1870"/>
                <a:gd name="T59" fmla="*/ 3 h 167"/>
                <a:gd name="T60" fmla="*/ 239 w 1870"/>
                <a:gd name="T61" fmla="*/ 3 h 167"/>
                <a:gd name="T62" fmla="*/ 239 w 1870"/>
                <a:gd name="T63" fmla="*/ 3 h 167"/>
                <a:gd name="T64" fmla="*/ 230 w 1870"/>
                <a:gd name="T65" fmla="*/ 4 h 167"/>
                <a:gd name="T66" fmla="*/ 223 w 1870"/>
                <a:gd name="T67" fmla="*/ 5 h 167"/>
                <a:gd name="T68" fmla="*/ 216 w 1870"/>
                <a:gd name="T69" fmla="*/ 7 h 167"/>
                <a:gd name="T70" fmla="*/ 211 w 1870"/>
                <a:gd name="T71" fmla="*/ 10 h 167"/>
                <a:gd name="T72" fmla="*/ 207 w 1870"/>
                <a:gd name="T73" fmla="*/ 12 h 167"/>
                <a:gd name="T74" fmla="*/ 202 w 1870"/>
                <a:gd name="T75" fmla="*/ 17 h 167"/>
                <a:gd name="T76" fmla="*/ 199 w 1870"/>
                <a:gd name="T77" fmla="*/ 21 h 167"/>
                <a:gd name="T78" fmla="*/ 199 w 1870"/>
                <a:gd name="T79" fmla="*/ 25 h 167"/>
                <a:gd name="T80" fmla="*/ 199 w 1870"/>
                <a:gd name="T81" fmla="*/ 136 h 167"/>
                <a:gd name="T82" fmla="*/ 3 w 1870"/>
                <a:gd name="T83" fmla="*/ 136 h 167"/>
                <a:gd name="T84" fmla="*/ 3 w 1870"/>
                <a:gd name="T85" fmla="*/ 164 h 167"/>
                <a:gd name="T86" fmla="*/ 199 w 1870"/>
                <a:gd name="T87" fmla="*/ 164 h 167"/>
                <a:gd name="T88" fmla="*/ 1860 w 1870"/>
                <a:gd name="T89" fmla="*/ 164 h 167"/>
                <a:gd name="T90" fmla="*/ 1860 w 1870"/>
                <a:gd name="T91" fmla="*/ 167 h 167"/>
                <a:gd name="T92" fmla="*/ 199 w 1870"/>
                <a:gd name="T93" fmla="*/ 167 h 167"/>
                <a:gd name="T94" fmla="*/ 0 w 1870"/>
                <a:gd name="T95" fmla="*/ 167 h 167"/>
                <a:gd name="T96" fmla="*/ 0 w 1870"/>
                <a:gd name="T97" fmla="*/ 133 h 167"/>
                <a:gd name="T98" fmla="*/ 197 w 1870"/>
                <a:gd name="T99" fmla="*/ 133 h 167"/>
                <a:gd name="T100" fmla="*/ 197 w 1870"/>
                <a:gd name="T101" fmla="*/ 25 h 1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870" h="167">
                  <a:moveTo>
                    <a:pt x="197" y="25"/>
                  </a:moveTo>
                  <a:lnTo>
                    <a:pt x="197" y="25"/>
                  </a:lnTo>
                  <a:lnTo>
                    <a:pt x="198" y="21"/>
                  </a:lnTo>
                  <a:lnTo>
                    <a:pt x="199" y="15"/>
                  </a:lnTo>
                  <a:lnTo>
                    <a:pt x="204" y="11"/>
                  </a:lnTo>
                  <a:lnTo>
                    <a:pt x="209" y="7"/>
                  </a:lnTo>
                  <a:lnTo>
                    <a:pt x="216" y="4"/>
                  </a:lnTo>
                  <a:lnTo>
                    <a:pt x="223" y="3"/>
                  </a:lnTo>
                  <a:lnTo>
                    <a:pt x="230" y="1"/>
                  </a:lnTo>
                  <a:lnTo>
                    <a:pt x="239" y="0"/>
                  </a:lnTo>
                  <a:lnTo>
                    <a:pt x="1829" y="0"/>
                  </a:lnTo>
                  <a:lnTo>
                    <a:pt x="1836" y="1"/>
                  </a:lnTo>
                  <a:lnTo>
                    <a:pt x="1843" y="1"/>
                  </a:lnTo>
                  <a:lnTo>
                    <a:pt x="1850" y="4"/>
                  </a:lnTo>
                  <a:lnTo>
                    <a:pt x="1857" y="7"/>
                  </a:lnTo>
                  <a:lnTo>
                    <a:pt x="1864" y="11"/>
                  </a:lnTo>
                  <a:lnTo>
                    <a:pt x="1870" y="18"/>
                  </a:lnTo>
                  <a:lnTo>
                    <a:pt x="1867" y="20"/>
                  </a:lnTo>
                  <a:lnTo>
                    <a:pt x="1864" y="17"/>
                  </a:lnTo>
                  <a:lnTo>
                    <a:pt x="1861" y="14"/>
                  </a:lnTo>
                  <a:lnTo>
                    <a:pt x="1853" y="8"/>
                  </a:lnTo>
                  <a:lnTo>
                    <a:pt x="1842" y="4"/>
                  </a:lnTo>
                  <a:lnTo>
                    <a:pt x="1829" y="3"/>
                  </a:lnTo>
                  <a:lnTo>
                    <a:pt x="239" y="3"/>
                  </a:lnTo>
                  <a:lnTo>
                    <a:pt x="230" y="4"/>
                  </a:lnTo>
                  <a:lnTo>
                    <a:pt x="223" y="5"/>
                  </a:lnTo>
                  <a:lnTo>
                    <a:pt x="216" y="7"/>
                  </a:lnTo>
                  <a:lnTo>
                    <a:pt x="211" y="10"/>
                  </a:lnTo>
                  <a:lnTo>
                    <a:pt x="207" y="12"/>
                  </a:lnTo>
                  <a:lnTo>
                    <a:pt x="202" y="17"/>
                  </a:lnTo>
                  <a:lnTo>
                    <a:pt x="199" y="21"/>
                  </a:lnTo>
                  <a:lnTo>
                    <a:pt x="199" y="25"/>
                  </a:lnTo>
                  <a:lnTo>
                    <a:pt x="199" y="136"/>
                  </a:lnTo>
                  <a:lnTo>
                    <a:pt x="3" y="136"/>
                  </a:lnTo>
                  <a:lnTo>
                    <a:pt x="3" y="164"/>
                  </a:lnTo>
                  <a:lnTo>
                    <a:pt x="199" y="164"/>
                  </a:lnTo>
                  <a:lnTo>
                    <a:pt x="1860" y="164"/>
                  </a:lnTo>
                  <a:lnTo>
                    <a:pt x="1860" y="167"/>
                  </a:lnTo>
                  <a:lnTo>
                    <a:pt x="199" y="167"/>
                  </a:lnTo>
                  <a:lnTo>
                    <a:pt x="0" y="167"/>
                  </a:lnTo>
                  <a:lnTo>
                    <a:pt x="0" y="133"/>
                  </a:lnTo>
                  <a:lnTo>
                    <a:pt x="197" y="133"/>
                  </a:lnTo>
                  <a:lnTo>
                    <a:pt x="197" y="2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0" name="Freeform 539"/>
            <p:cNvSpPr>
              <a:spLocks/>
            </p:cNvSpPr>
            <p:nvPr/>
          </p:nvSpPr>
          <p:spPr bwMode="auto">
            <a:xfrm>
              <a:off x="3914" y="2129"/>
              <a:ext cx="41" cy="24"/>
            </a:xfrm>
            <a:custGeom>
              <a:avLst/>
              <a:gdLst>
                <a:gd name="T0" fmla="*/ 21 w 41"/>
                <a:gd name="T1" fmla="*/ 0 h 24"/>
                <a:gd name="T2" fmla="*/ 41 w 41"/>
                <a:gd name="T3" fmla="*/ 0 h 24"/>
                <a:gd name="T4" fmla="*/ 31 w 41"/>
                <a:gd name="T5" fmla="*/ 11 h 24"/>
                <a:gd name="T6" fmla="*/ 21 w 41"/>
                <a:gd name="T7" fmla="*/ 24 h 24"/>
                <a:gd name="T8" fmla="*/ 10 w 41"/>
                <a:gd name="T9" fmla="*/ 11 h 24"/>
                <a:gd name="T10" fmla="*/ 0 w 41"/>
                <a:gd name="T11" fmla="*/ 0 h 24"/>
                <a:gd name="T12" fmla="*/ 21 w 41"/>
                <a:gd name="T13" fmla="*/ 0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" h="24">
                  <a:moveTo>
                    <a:pt x="21" y="0"/>
                  </a:moveTo>
                  <a:lnTo>
                    <a:pt x="41" y="0"/>
                  </a:lnTo>
                  <a:lnTo>
                    <a:pt x="31" y="11"/>
                  </a:lnTo>
                  <a:lnTo>
                    <a:pt x="21" y="24"/>
                  </a:lnTo>
                  <a:lnTo>
                    <a:pt x="10" y="11"/>
                  </a:lnTo>
                  <a:lnTo>
                    <a:pt x="0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pic>
          <p:nvPicPr>
            <p:cNvPr id="5161" name="Picture 540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89" y="1918"/>
              <a:ext cx="257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62" name="Picture 541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58" y="1918"/>
              <a:ext cx="122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63" name="Rectangle 542"/>
            <p:cNvSpPr>
              <a:spLocks noChangeArrowheads="1"/>
            </p:cNvSpPr>
            <p:nvPr/>
          </p:nvSpPr>
          <p:spPr bwMode="auto">
            <a:xfrm>
              <a:off x="5362" y="1917"/>
              <a:ext cx="3" cy="8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64" name="Freeform 543"/>
            <p:cNvSpPr>
              <a:spLocks/>
            </p:cNvSpPr>
            <p:nvPr/>
          </p:nvSpPr>
          <p:spPr bwMode="auto">
            <a:xfrm>
              <a:off x="5402" y="1935"/>
              <a:ext cx="50" cy="41"/>
            </a:xfrm>
            <a:custGeom>
              <a:avLst/>
              <a:gdLst>
                <a:gd name="T0" fmla="*/ 50 w 50"/>
                <a:gd name="T1" fmla="*/ 0 h 41"/>
                <a:gd name="T2" fmla="*/ 50 w 50"/>
                <a:gd name="T3" fmla="*/ 41 h 41"/>
                <a:gd name="T4" fmla="*/ 48 w 50"/>
                <a:gd name="T5" fmla="*/ 41 h 41"/>
                <a:gd name="T6" fmla="*/ 48 w 50"/>
                <a:gd name="T7" fmla="*/ 3 h 41"/>
                <a:gd name="T8" fmla="*/ 3 w 50"/>
                <a:gd name="T9" fmla="*/ 3 h 41"/>
                <a:gd name="T10" fmla="*/ 3 w 50"/>
                <a:gd name="T11" fmla="*/ 6 h 41"/>
                <a:gd name="T12" fmla="*/ 0 w 50"/>
                <a:gd name="T13" fmla="*/ 6 h 41"/>
                <a:gd name="T14" fmla="*/ 0 w 50"/>
                <a:gd name="T15" fmla="*/ 0 h 41"/>
                <a:gd name="T16" fmla="*/ 50 w 50"/>
                <a:gd name="T17" fmla="*/ 0 h 4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0" h="41">
                  <a:moveTo>
                    <a:pt x="50" y="0"/>
                  </a:moveTo>
                  <a:lnTo>
                    <a:pt x="50" y="41"/>
                  </a:lnTo>
                  <a:lnTo>
                    <a:pt x="48" y="41"/>
                  </a:lnTo>
                  <a:lnTo>
                    <a:pt x="48" y="3"/>
                  </a:lnTo>
                  <a:lnTo>
                    <a:pt x="3" y="3"/>
                  </a:lnTo>
                  <a:lnTo>
                    <a:pt x="3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5" name="Freeform 544"/>
            <p:cNvSpPr>
              <a:spLocks/>
            </p:cNvSpPr>
            <p:nvPr/>
          </p:nvSpPr>
          <p:spPr bwMode="auto">
            <a:xfrm>
              <a:off x="5405" y="1938"/>
              <a:ext cx="45" cy="38"/>
            </a:xfrm>
            <a:custGeom>
              <a:avLst/>
              <a:gdLst>
                <a:gd name="T0" fmla="*/ 45 w 45"/>
                <a:gd name="T1" fmla="*/ 0 h 38"/>
                <a:gd name="T2" fmla="*/ 45 w 45"/>
                <a:gd name="T3" fmla="*/ 38 h 38"/>
                <a:gd name="T4" fmla="*/ 40 w 45"/>
                <a:gd name="T5" fmla="*/ 38 h 38"/>
                <a:gd name="T6" fmla="*/ 40 w 45"/>
                <a:gd name="T7" fmla="*/ 3 h 38"/>
                <a:gd name="T8" fmla="*/ 0 w 45"/>
                <a:gd name="T9" fmla="*/ 3 h 38"/>
                <a:gd name="T10" fmla="*/ 0 w 45"/>
                <a:gd name="T11" fmla="*/ 0 h 38"/>
                <a:gd name="T12" fmla="*/ 45 w 45"/>
                <a:gd name="T13" fmla="*/ 0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5" h="38">
                  <a:moveTo>
                    <a:pt x="45" y="0"/>
                  </a:moveTo>
                  <a:lnTo>
                    <a:pt x="45" y="38"/>
                  </a:lnTo>
                  <a:lnTo>
                    <a:pt x="40" y="38"/>
                  </a:lnTo>
                  <a:lnTo>
                    <a:pt x="40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6" name="Rectangle 545"/>
            <p:cNvSpPr>
              <a:spLocks noChangeArrowheads="1"/>
            </p:cNvSpPr>
            <p:nvPr/>
          </p:nvSpPr>
          <p:spPr bwMode="auto">
            <a:xfrm>
              <a:off x="5618" y="1939"/>
              <a:ext cx="1" cy="2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67" name="Rectangle 546"/>
            <p:cNvSpPr>
              <a:spLocks noChangeArrowheads="1"/>
            </p:cNvSpPr>
            <p:nvPr/>
          </p:nvSpPr>
          <p:spPr bwMode="auto">
            <a:xfrm>
              <a:off x="5399" y="1941"/>
              <a:ext cx="3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68" name="Rectangle 547"/>
            <p:cNvSpPr>
              <a:spLocks noChangeArrowheads="1"/>
            </p:cNvSpPr>
            <p:nvPr/>
          </p:nvSpPr>
          <p:spPr bwMode="auto">
            <a:xfrm>
              <a:off x="5402" y="1941"/>
              <a:ext cx="3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69" name="Freeform 548"/>
            <p:cNvSpPr>
              <a:spLocks/>
            </p:cNvSpPr>
            <p:nvPr/>
          </p:nvSpPr>
          <p:spPr bwMode="auto">
            <a:xfrm>
              <a:off x="5617" y="1939"/>
              <a:ext cx="1" cy="3"/>
            </a:xfrm>
            <a:custGeom>
              <a:avLst/>
              <a:gdLst>
                <a:gd name="T0" fmla="*/ 0 w 1"/>
                <a:gd name="T1" fmla="*/ 3 h 3"/>
                <a:gd name="T2" fmla="*/ 0 w 1"/>
                <a:gd name="T3" fmla="*/ 3 h 3"/>
                <a:gd name="T4" fmla="*/ 0 w 1"/>
                <a:gd name="T5" fmla="*/ 2 h 3"/>
                <a:gd name="T6" fmla="*/ 1 w 1"/>
                <a:gd name="T7" fmla="*/ 2 h 3"/>
                <a:gd name="T8" fmla="*/ 1 w 1"/>
                <a:gd name="T9" fmla="*/ 0 h 3"/>
                <a:gd name="T10" fmla="*/ 1 w 1"/>
                <a:gd name="T11" fmla="*/ 2 h 3"/>
                <a:gd name="T12" fmla="*/ 1 w 1"/>
                <a:gd name="T13" fmla="*/ 2 h 3"/>
                <a:gd name="T14" fmla="*/ 0 w 1"/>
                <a:gd name="T15" fmla="*/ 3 h 3"/>
                <a:gd name="T16" fmla="*/ 0 w 1"/>
                <a:gd name="T17" fmla="*/ 3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" h="3">
                  <a:moveTo>
                    <a:pt x="0" y="3"/>
                  </a:moveTo>
                  <a:lnTo>
                    <a:pt x="0" y="3"/>
                  </a:lnTo>
                  <a:lnTo>
                    <a:pt x="0" y="2"/>
                  </a:lnTo>
                  <a:lnTo>
                    <a:pt x="1" y="2"/>
                  </a:lnTo>
                  <a:lnTo>
                    <a:pt x="1" y="0"/>
                  </a:lnTo>
                  <a:lnTo>
                    <a:pt x="1" y="2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0" name="Freeform 549"/>
            <p:cNvSpPr>
              <a:spLocks/>
            </p:cNvSpPr>
            <p:nvPr/>
          </p:nvSpPr>
          <p:spPr bwMode="auto">
            <a:xfrm>
              <a:off x="5620" y="1942"/>
              <a:ext cx="1" cy="3"/>
            </a:xfrm>
            <a:custGeom>
              <a:avLst/>
              <a:gdLst>
                <a:gd name="T0" fmla="*/ 1 w 1"/>
                <a:gd name="T1" fmla="*/ 0 h 3"/>
                <a:gd name="T2" fmla="*/ 1 w 1"/>
                <a:gd name="T3" fmla="*/ 0 h 3"/>
                <a:gd name="T4" fmla="*/ 0 w 1"/>
                <a:gd name="T5" fmla="*/ 3 h 3"/>
                <a:gd name="T6" fmla="*/ 0 w 1"/>
                <a:gd name="T7" fmla="*/ 3 h 3"/>
                <a:gd name="T8" fmla="*/ 1 w 1"/>
                <a:gd name="T9" fmla="*/ 0 h 3"/>
                <a:gd name="T10" fmla="*/ 1 w 1"/>
                <a:gd name="T11" fmla="*/ 0 h 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" h="3">
                  <a:moveTo>
                    <a:pt x="1" y="0"/>
                  </a:moveTo>
                  <a:lnTo>
                    <a:pt x="1" y="0"/>
                  </a:lnTo>
                  <a:lnTo>
                    <a:pt x="0" y="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1" name="Freeform 550"/>
            <p:cNvSpPr>
              <a:spLocks/>
            </p:cNvSpPr>
            <p:nvPr/>
          </p:nvSpPr>
          <p:spPr bwMode="auto">
            <a:xfrm>
              <a:off x="5617" y="1941"/>
              <a:ext cx="4" cy="4"/>
            </a:xfrm>
            <a:custGeom>
              <a:avLst/>
              <a:gdLst>
                <a:gd name="T0" fmla="*/ 1 w 4"/>
                <a:gd name="T1" fmla="*/ 4 h 4"/>
                <a:gd name="T2" fmla="*/ 1 w 4"/>
                <a:gd name="T3" fmla="*/ 4 h 4"/>
                <a:gd name="T4" fmla="*/ 0 w 4"/>
                <a:gd name="T5" fmla="*/ 1 h 4"/>
                <a:gd name="T6" fmla="*/ 0 w 4"/>
                <a:gd name="T7" fmla="*/ 1 h 4"/>
                <a:gd name="T8" fmla="*/ 1 w 4"/>
                <a:gd name="T9" fmla="*/ 0 h 4"/>
                <a:gd name="T10" fmla="*/ 1 w 4"/>
                <a:gd name="T11" fmla="*/ 0 h 4"/>
                <a:gd name="T12" fmla="*/ 4 w 4"/>
                <a:gd name="T13" fmla="*/ 1 h 4"/>
                <a:gd name="T14" fmla="*/ 4 w 4"/>
                <a:gd name="T15" fmla="*/ 1 h 4"/>
                <a:gd name="T16" fmla="*/ 3 w 4"/>
                <a:gd name="T17" fmla="*/ 4 h 4"/>
                <a:gd name="T18" fmla="*/ 1 w 4"/>
                <a:gd name="T19" fmla="*/ 4 h 4"/>
                <a:gd name="T20" fmla="*/ 1 w 4"/>
                <a:gd name="T21" fmla="*/ 4 h 4"/>
                <a:gd name="T22" fmla="*/ 1 w 4"/>
                <a:gd name="T23" fmla="*/ 4 h 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" h="4">
                  <a:moveTo>
                    <a:pt x="1" y="4"/>
                  </a:moveTo>
                  <a:lnTo>
                    <a:pt x="1" y="4"/>
                  </a:lnTo>
                  <a:lnTo>
                    <a:pt x="0" y="1"/>
                  </a:lnTo>
                  <a:lnTo>
                    <a:pt x="1" y="0"/>
                  </a:lnTo>
                  <a:lnTo>
                    <a:pt x="4" y="1"/>
                  </a:lnTo>
                  <a:lnTo>
                    <a:pt x="3" y="4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2" name="Freeform 551"/>
            <p:cNvSpPr>
              <a:spLocks/>
            </p:cNvSpPr>
            <p:nvPr/>
          </p:nvSpPr>
          <p:spPr bwMode="auto">
            <a:xfrm>
              <a:off x="5617" y="1942"/>
              <a:ext cx="1" cy="3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0 h 3"/>
                <a:gd name="T4" fmla="*/ 0 w 1"/>
                <a:gd name="T5" fmla="*/ 0 h 3"/>
                <a:gd name="T6" fmla="*/ 1 w 1"/>
                <a:gd name="T7" fmla="*/ 3 h 3"/>
                <a:gd name="T8" fmla="*/ 0 w 1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lnTo>
                    <a:pt x="0" y="0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3" name="Freeform 552"/>
            <p:cNvSpPr>
              <a:spLocks/>
            </p:cNvSpPr>
            <p:nvPr/>
          </p:nvSpPr>
          <p:spPr bwMode="auto">
            <a:xfrm>
              <a:off x="5405" y="1941"/>
              <a:ext cx="40" cy="35"/>
            </a:xfrm>
            <a:custGeom>
              <a:avLst/>
              <a:gdLst>
                <a:gd name="T0" fmla="*/ 40 w 40"/>
                <a:gd name="T1" fmla="*/ 0 h 35"/>
                <a:gd name="T2" fmla="*/ 40 w 40"/>
                <a:gd name="T3" fmla="*/ 35 h 35"/>
                <a:gd name="T4" fmla="*/ 37 w 40"/>
                <a:gd name="T5" fmla="*/ 35 h 35"/>
                <a:gd name="T6" fmla="*/ 37 w 40"/>
                <a:gd name="T7" fmla="*/ 3 h 35"/>
                <a:gd name="T8" fmla="*/ 0 w 40"/>
                <a:gd name="T9" fmla="*/ 3 h 35"/>
                <a:gd name="T10" fmla="*/ 0 w 40"/>
                <a:gd name="T11" fmla="*/ 0 h 35"/>
                <a:gd name="T12" fmla="*/ 40 w 40"/>
                <a:gd name="T13" fmla="*/ 0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0" h="35">
                  <a:moveTo>
                    <a:pt x="40" y="0"/>
                  </a:moveTo>
                  <a:lnTo>
                    <a:pt x="40" y="35"/>
                  </a:lnTo>
                  <a:lnTo>
                    <a:pt x="37" y="35"/>
                  </a:lnTo>
                  <a:lnTo>
                    <a:pt x="37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4" name="Rectangle 553"/>
            <p:cNvSpPr>
              <a:spLocks noChangeArrowheads="1"/>
            </p:cNvSpPr>
            <p:nvPr/>
          </p:nvSpPr>
          <p:spPr bwMode="auto">
            <a:xfrm>
              <a:off x="5399" y="1944"/>
              <a:ext cx="3" cy="2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75" name="Rectangle 554"/>
            <p:cNvSpPr>
              <a:spLocks noChangeArrowheads="1"/>
            </p:cNvSpPr>
            <p:nvPr/>
          </p:nvSpPr>
          <p:spPr bwMode="auto">
            <a:xfrm>
              <a:off x="5402" y="1944"/>
              <a:ext cx="3" cy="2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76" name="Freeform 555"/>
            <p:cNvSpPr>
              <a:spLocks/>
            </p:cNvSpPr>
            <p:nvPr/>
          </p:nvSpPr>
          <p:spPr bwMode="auto">
            <a:xfrm>
              <a:off x="5405" y="1944"/>
              <a:ext cx="37" cy="32"/>
            </a:xfrm>
            <a:custGeom>
              <a:avLst/>
              <a:gdLst>
                <a:gd name="T0" fmla="*/ 37 w 37"/>
                <a:gd name="T1" fmla="*/ 0 h 32"/>
                <a:gd name="T2" fmla="*/ 37 w 37"/>
                <a:gd name="T3" fmla="*/ 32 h 32"/>
                <a:gd name="T4" fmla="*/ 35 w 37"/>
                <a:gd name="T5" fmla="*/ 32 h 32"/>
                <a:gd name="T6" fmla="*/ 35 w 37"/>
                <a:gd name="T7" fmla="*/ 2 h 32"/>
                <a:gd name="T8" fmla="*/ 0 w 37"/>
                <a:gd name="T9" fmla="*/ 2 h 32"/>
                <a:gd name="T10" fmla="*/ 0 w 37"/>
                <a:gd name="T11" fmla="*/ 0 h 32"/>
                <a:gd name="T12" fmla="*/ 37 w 37"/>
                <a:gd name="T13" fmla="*/ 0 h 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7" h="32">
                  <a:moveTo>
                    <a:pt x="37" y="0"/>
                  </a:moveTo>
                  <a:lnTo>
                    <a:pt x="37" y="32"/>
                  </a:lnTo>
                  <a:lnTo>
                    <a:pt x="35" y="32"/>
                  </a:lnTo>
                  <a:lnTo>
                    <a:pt x="35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7" name="Freeform 556"/>
            <p:cNvSpPr>
              <a:spLocks/>
            </p:cNvSpPr>
            <p:nvPr/>
          </p:nvSpPr>
          <p:spPr bwMode="auto">
            <a:xfrm>
              <a:off x="5618" y="1928"/>
              <a:ext cx="45" cy="28"/>
            </a:xfrm>
            <a:custGeom>
              <a:avLst/>
              <a:gdLst>
                <a:gd name="T0" fmla="*/ 45 w 45"/>
                <a:gd name="T1" fmla="*/ 0 h 28"/>
                <a:gd name="T2" fmla="*/ 17 w 45"/>
                <a:gd name="T3" fmla="*/ 28 h 28"/>
                <a:gd name="T4" fmla="*/ 16 w 45"/>
                <a:gd name="T5" fmla="*/ 27 h 28"/>
                <a:gd name="T6" fmla="*/ 38 w 45"/>
                <a:gd name="T7" fmla="*/ 3 h 28"/>
                <a:gd name="T8" fmla="*/ 13 w 45"/>
                <a:gd name="T9" fmla="*/ 3 h 28"/>
                <a:gd name="T10" fmla="*/ 3 w 45"/>
                <a:gd name="T11" fmla="*/ 14 h 28"/>
                <a:gd name="T12" fmla="*/ 3 w 45"/>
                <a:gd name="T13" fmla="*/ 14 h 28"/>
                <a:gd name="T14" fmla="*/ 3 w 45"/>
                <a:gd name="T15" fmla="*/ 14 h 28"/>
                <a:gd name="T16" fmla="*/ 0 w 45"/>
                <a:gd name="T17" fmla="*/ 13 h 28"/>
                <a:gd name="T18" fmla="*/ 2 w 45"/>
                <a:gd name="T19" fmla="*/ 13 h 28"/>
                <a:gd name="T20" fmla="*/ 11 w 45"/>
                <a:gd name="T21" fmla="*/ 0 h 28"/>
                <a:gd name="T22" fmla="*/ 45 w 45"/>
                <a:gd name="T23" fmla="*/ 0 h 2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5" h="28">
                  <a:moveTo>
                    <a:pt x="45" y="0"/>
                  </a:moveTo>
                  <a:lnTo>
                    <a:pt x="17" y="28"/>
                  </a:lnTo>
                  <a:lnTo>
                    <a:pt x="16" y="27"/>
                  </a:lnTo>
                  <a:lnTo>
                    <a:pt x="38" y="3"/>
                  </a:lnTo>
                  <a:lnTo>
                    <a:pt x="13" y="3"/>
                  </a:lnTo>
                  <a:lnTo>
                    <a:pt x="3" y="14"/>
                  </a:lnTo>
                  <a:lnTo>
                    <a:pt x="0" y="13"/>
                  </a:lnTo>
                  <a:lnTo>
                    <a:pt x="2" y="13"/>
                  </a:lnTo>
                  <a:lnTo>
                    <a:pt x="11" y="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8" name="Freeform 557"/>
            <p:cNvSpPr>
              <a:spLocks/>
            </p:cNvSpPr>
            <p:nvPr/>
          </p:nvSpPr>
          <p:spPr bwMode="auto">
            <a:xfrm>
              <a:off x="5631" y="1955"/>
              <a:ext cx="4" cy="3"/>
            </a:xfrm>
            <a:custGeom>
              <a:avLst/>
              <a:gdLst>
                <a:gd name="T0" fmla="*/ 3 w 4"/>
                <a:gd name="T1" fmla="*/ 0 h 3"/>
                <a:gd name="T2" fmla="*/ 4 w 4"/>
                <a:gd name="T3" fmla="*/ 1 h 3"/>
                <a:gd name="T4" fmla="*/ 3 w 4"/>
                <a:gd name="T5" fmla="*/ 3 h 3"/>
                <a:gd name="T6" fmla="*/ 0 w 4"/>
                <a:gd name="T7" fmla="*/ 1 h 3"/>
                <a:gd name="T8" fmla="*/ 3 w 4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3" y="0"/>
                  </a:moveTo>
                  <a:lnTo>
                    <a:pt x="4" y="1"/>
                  </a:lnTo>
                  <a:lnTo>
                    <a:pt x="3" y="3"/>
                  </a:lnTo>
                  <a:lnTo>
                    <a:pt x="0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9" name="Rectangle 558"/>
            <p:cNvSpPr>
              <a:spLocks noChangeArrowheads="1"/>
            </p:cNvSpPr>
            <p:nvPr/>
          </p:nvSpPr>
          <p:spPr bwMode="auto">
            <a:xfrm>
              <a:off x="5263" y="1956"/>
              <a:ext cx="59" cy="1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80" name="Rectangle 559"/>
            <p:cNvSpPr>
              <a:spLocks noChangeArrowheads="1"/>
            </p:cNvSpPr>
            <p:nvPr/>
          </p:nvSpPr>
          <p:spPr bwMode="auto">
            <a:xfrm>
              <a:off x="5412" y="1962"/>
              <a:ext cx="11" cy="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81" name="Freeform 560"/>
            <p:cNvSpPr>
              <a:spLocks/>
            </p:cNvSpPr>
            <p:nvPr/>
          </p:nvSpPr>
          <p:spPr bwMode="auto">
            <a:xfrm>
              <a:off x="5260" y="1954"/>
              <a:ext cx="64" cy="16"/>
            </a:xfrm>
            <a:custGeom>
              <a:avLst/>
              <a:gdLst>
                <a:gd name="T0" fmla="*/ 0 w 64"/>
                <a:gd name="T1" fmla="*/ 16 h 16"/>
                <a:gd name="T2" fmla="*/ 0 w 64"/>
                <a:gd name="T3" fmla="*/ 0 h 16"/>
                <a:gd name="T4" fmla="*/ 64 w 64"/>
                <a:gd name="T5" fmla="*/ 0 h 16"/>
                <a:gd name="T6" fmla="*/ 64 w 64"/>
                <a:gd name="T7" fmla="*/ 14 h 16"/>
                <a:gd name="T8" fmla="*/ 62 w 64"/>
                <a:gd name="T9" fmla="*/ 14 h 16"/>
                <a:gd name="T10" fmla="*/ 62 w 64"/>
                <a:gd name="T11" fmla="*/ 2 h 16"/>
                <a:gd name="T12" fmla="*/ 3 w 64"/>
                <a:gd name="T13" fmla="*/ 2 h 16"/>
                <a:gd name="T14" fmla="*/ 3 w 64"/>
                <a:gd name="T15" fmla="*/ 14 h 16"/>
                <a:gd name="T16" fmla="*/ 62 w 64"/>
                <a:gd name="T17" fmla="*/ 14 h 16"/>
                <a:gd name="T18" fmla="*/ 62 w 64"/>
                <a:gd name="T19" fmla="*/ 16 h 16"/>
                <a:gd name="T20" fmla="*/ 0 w 64"/>
                <a:gd name="T21" fmla="*/ 16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4" h="16">
                  <a:moveTo>
                    <a:pt x="0" y="16"/>
                  </a:moveTo>
                  <a:lnTo>
                    <a:pt x="0" y="0"/>
                  </a:lnTo>
                  <a:lnTo>
                    <a:pt x="64" y="0"/>
                  </a:lnTo>
                  <a:lnTo>
                    <a:pt x="64" y="14"/>
                  </a:lnTo>
                  <a:lnTo>
                    <a:pt x="62" y="14"/>
                  </a:lnTo>
                  <a:lnTo>
                    <a:pt x="62" y="2"/>
                  </a:lnTo>
                  <a:lnTo>
                    <a:pt x="3" y="2"/>
                  </a:lnTo>
                  <a:lnTo>
                    <a:pt x="3" y="14"/>
                  </a:lnTo>
                  <a:lnTo>
                    <a:pt x="62" y="14"/>
                  </a:lnTo>
                  <a:lnTo>
                    <a:pt x="62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2" name="Rectangle 561"/>
            <p:cNvSpPr>
              <a:spLocks noChangeArrowheads="1"/>
            </p:cNvSpPr>
            <p:nvPr/>
          </p:nvSpPr>
          <p:spPr bwMode="auto">
            <a:xfrm>
              <a:off x="5322" y="1968"/>
              <a:ext cx="2" cy="2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83" name="Freeform 562"/>
            <p:cNvSpPr>
              <a:spLocks/>
            </p:cNvSpPr>
            <p:nvPr/>
          </p:nvSpPr>
          <p:spPr bwMode="auto">
            <a:xfrm>
              <a:off x="5615" y="1969"/>
              <a:ext cx="3" cy="1"/>
            </a:xfrm>
            <a:custGeom>
              <a:avLst/>
              <a:gdLst>
                <a:gd name="T0" fmla="*/ 0 w 3"/>
                <a:gd name="T1" fmla="*/ 1 h 1"/>
                <a:gd name="T2" fmla="*/ 3 w 3"/>
                <a:gd name="T3" fmla="*/ 0 h 1"/>
                <a:gd name="T4" fmla="*/ 3 w 3"/>
                <a:gd name="T5" fmla="*/ 0 h 1"/>
                <a:gd name="T6" fmla="*/ 2 w 3"/>
                <a:gd name="T7" fmla="*/ 1 h 1"/>
                <a:gd name="T8" fmla="*/ 0 w 3"/>
                <a:gd name="T9" fmla="*/ 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lnTo>
                    <a:pt x="3" y="0"/>
                  </a:lnTo>
                  <a:lnTo>
                    <a:pt x="2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4" name="Freeform 563"/>
            <p:cNvSpPr>
              <a:spLocks/>
            </p:cNvSpPr>
            <p:nvPr/>
          </p:nvSpPr>
          <p:spPr bwMode="auto">
            <a:xfrm>
              <a:off x="5618" y="1969"/>
              <a:ext cx="2" cy="1"/>
            </a:xfrm>
            <a:custGeom>
              <a:avLst/>
              <a:gdLst>
                <a:gd name="T0" fmla="*/ 0 w 2"/>
                <a:gd name="T1" fmla="*/ 0 h 1"/>
                <a:gd name="T2" fmla="*/ 2 w 2"/>
                <a:gd name="T3" fmla="*/ 1 h 1"/>
                <a:gd name="T4" fmla="*/ 2 w 2"/>
                <a:gd name="T5" fmla="*/ 1 h 1"/>
                <a:gd name="T6" fmla="*/ 2 w 2"/>
                <a:gd name="T7" fmla="*/ 1 h 1"/>
                <a:gd name="T8" fmla="*/ 0 w 2"/>
                <a:gd name="T9" fmla="*/ 0 h 1"/>
                <a:gd name="T10" fmla="*/ 0 w 2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lnTo>
                    <a:pt x="2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5" name="Freeform 564"/>
            <p:cNvSpPr>
              <a:spLocks/>
            </p:cNvSpPr>
            <p:nvPr/>
          </p:nvSpPr>
          <p:spPr bwMode="auto">
            <a:xfrm>
              <a:off x="5617" y="1969"/>
              <a:ext cx="3" cy="4"/>
            </a:xfrm>
            <a:custGeom>
              <a:avLst/>
              <a:gdLst>
                <a:gd name="T0" fmla="*/ 1 w 3"/>
                <a:gd name="T1" fmla="*/ 0 h 4"/>
                <a:gd name="T2" fmla="*/ 1 w 3"/>
                <a:gd name="T3" fmla="*/ 0 h 4"/>
                <a:gd name="T4" fmla="*/ 3 w 3"/>
                <a:gd name="T5" fmla="*/ 1 h 4"/>
                <a:gd name="T6" fmla="*/ 3 w 3"/>
                <a:gd name="T7" fmla="*/ 1 h 4"/>
                <a:gd name="T8" fmla="*/ 1 w 3"/>
                <a:gd name="T9" fmla="*/ 4 h 4"/>
                <a:gd name="T10" fmla="*/ 1 w 3"/>
                <a:gd name="T11" fmla="*/ 4 h 4"/>
                <a:gd name="T12" fmla="*/ 0 w 3"/>
                <a:gd name="T13" fmla="*/ 1 h 4"/>
                <a:gd name="T14" fmla="*/ 0 w 3"/>
                <a:gd name="T15" fmla="*/ 1 h 4"/>
                <a:gd name="T16" fmla="*/ 1 w 3"/>
                <a:gd name="T17" fmla="*/ 0 h 4"/>
                <a:gd name="T18" fmla="*/ 1 w 3"/>
                <a:gd name="T19" fmla="*/ 0 h 4"/>
                <a:gd name="T20" fmla="*/ 1 w 3"/>
                <a:gd name="T21" fmla="*/ 0 h 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" h="4">
                  <a:moveTo>
                    <a:pt x="1" y="0"/>
                  </a:moveTo>
                  <a:lnTo>
                    <a:pt x="1" y="0"/>
                  </a:lnTo>
                  <a:lnTo>
                    <a:pt x="3" y="1"/>
                  </a:lnTo>
                  <a:lnTo>
                    <a:pt x="1" y="4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pic>
          <p:nvPicPr>
            <p:cNvPr id="5186" name="Picture 565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9" y="1918"/>
              <a:ext cx="122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87" name="Freeform 566"/>
            <p:cNvSpPr>
              <a:spLocks/>
            </p:cNvSpPr>
            <p:nvPr/>
          </p:nvSpPr>
          <p:spPr bwMode="auto">
            <a:xfrm>
              <a:off x="5409" y="1959"/>
              <a:ext cx="17" cy="14"/>
            </a:xfrm>
            <a:custGeom>
              <a:avLst/>
              <a:gdLst>
                <a:gd name="T0" fmla="*/ 14 w 17"/>
                <a:gd name="T1" fmla="*/ 14 h 14"/>
                <a:gd name="T2" fmla="*/ 0 w 17"/>
                <a:gd name="T3" fmla="*/ 14 h 14"/>
                <a:gd name="T4" fmla="*/ 0 w 17"/>
                <a:gd name="T5" fmla="*/ 0 h 14"/>
                <a:gd name="T6" fmla="*/ 17 w 17"/>
                <a:gd name="T7" fmla="*/ 0 h 14"/>
                <a:gd name="T8" fmla="*/ 17 w 17"/>
                <a:gd name="T9" fmla="*/ 11 h 14"/>
                <a:gd name="T10" fmla="*/ 14 w 17"/>
                <a:gd name="T11" fmla="*/ 11 h 14"/>
                <a:gd name="T12" fmla="*/ 14 w 17"/>
                <a:gd name="T13" fmla="*/ 3 h 14"/>
                <a:gd name="T14" fmla="*/ 3 w 17"/>
                <a:gd name="T15" fmla="*/ 3 h 14"/>
                <a:gd name="T16" fmla="*/ 3 w 17"/>
                <a:gd name="T17" fmla="*/ 11 h 14"/>
                <a:gd name="T18" fmla="*/ 14 w 17"/>
                <a:gd name="T19" fmla="*/ 11 h 14"/>
                <a:gd name="T20" fmla="*/ 14 w 17"/>
                <a:gd name="T21" fmla="*/ 14 h 1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" h="14">
                  <a:moveTo>
                    <a:pt x="14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7" y="0"/>
                  </a:lnTo>
                  <a:lnTo>
                    <a:pt x="17" y="11"/>
                  </a:lnTo>
                  <a:lnTo>
                    <a:pt x="14" y="11"/>
                  </a:lnTo>
                  <a:lnTo>
                    <a:pt x="14" y="3"/>
                  </a:lnTo>
                  <a:lnTo>
                    <a:pt x="3" y="3"/>
                  </a:lnTo>
                  <a:lnTo>
                    <a:pt x="3" y="11"/>
                  </a:lnTo>
                  <a:lnTo>
                    <a:pt x="14" y="11"/>
                  </a:lnTo>
                  <a:lnTo>
                    <a:pt x="14" y="14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8" name="Rectangle 567"/>
            <p:cNvSpPr>
              <a:spLocks noChangeArrowheads="1"/>
            </p:cNvSpPr>
            <p:nvPr/>
          </p:nvSpPr>
          <p:spPr bwMode="auto">
            <a:xfrm>
              <a:off x="5423" y="1970"/>
              <a:ext cx="3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89" name="Freeform 568"/>
            <p:cNvSpPr>
              <a:spLocks/>
            </p:cNvSpPr>
            <p:nvPr/>
          </p:nvSpPr>
          <p:spPr bwMode="auto">
            <a:xfrm>
              <a:off x="5587" y="1934"/>
              <a:ext cx="63" cy="46"/>
            </a:xfrm>
            <a:custGeom>
              <a:avLst/>
              <a:gdLst>
                <a:gd name="T0" fmla="*/ 42 w 63"/>
                <a:gd name="T1" fmla="*/ 24 h 46"/>
                <a:gd name="T2" fmla="*/ 63 w 63"/>
                <a:gd name="T3" fmla="*/ 46 h 46"/>
                <a:gd name="T4" fmla="*/ 45 w 63"/>
                <a:gd name="T5" fmla="*/ 46 h 46"/>
                <a:gd name="T6" fmla="*/ 35 w 63"/>
                <a:gd name="T7" fmla="*/ 35 h 46"/>
                <a:gd name="T8" fmla="*/ 35 w 63"/>
                <a:gd name="T9" fmla="*/ 35 h 46"/>
                <a:gd name="T10" fmla="*/ 33 w 63"/>
                <a:gd name="T11" fmla="*/ 32 h 46"/>
                <a:gd name="T12" fmla="*/ 31 w 63"/>
                <a:gd name="T13" fmla="*/ 31 h 46"/>
                <a:gd name="T14" fmla="*/ 28 w 63"/>
                <a:gd name="T15" fmla="*/ 32 h 46"/>
                <a:gd name="T16" fmla="*/ 28 w 63"/>
                <a:gd name="T17" fmla="*/ 32 h 46"/>
                <a:gd name="T18" fmla="*/ 25 w 63"/>
                <a:gd name="T19" fmla="*/ 35 h 46"/>
                <a:gd name="T20" fmla="*/ 17 w 63"/>
                <a:gd name="T21" fmla="*/ 46 h 46"/>
                <a:gd name="T22" fmla="*/ 0 w 63"/>
                <a:gd name="T23" fmla="*/ 46 h 46"/>
                <a:gd name="T24" fmla="*/ 23 w 63"/>
                <a:gd name="T25" fmla="*/ 22 h 46"/>
                <a:gd name="T26" fmla="*/ 0 w 63"/>
                <a:gd name="T27" fmla="*/ 0 h 46"/>
                <a:gd name="T28" fmla="*/ 17 w 63"/>
                <a:gd name="T29" fmla="*/ 0 h 46"/>
                <a:gd name="T30" fmla="*/ 18 w 63"/>
                <a:gd name="T31" fmla="*/ 0 h 46"/>
                <a:gd name="T32" fmla="*/ 27 w 63"/>
                <a:gd name="T33" fmla="*/ 10 h 46"/>
                <a:gd name="T34" fmla="*/ 27 w 63"/>
                <a:gd name="T35" fmla="*/ 10 h 46"/>
                <a:gd name="T36" fmla="*/ 27 w 63"/>
                <a:gd name="T37" fmla="*/ 10 h 46"/>
                <a:gd name="T38" fmla="*/ 30 w 63"/>
                <a:gd name="T39" fmla="*/ 12 h 46"/>
                <a:gd name="T40" fmla="*/ 31 w 63"/>
                <a:gd name="T41" fmla="*/ 15 h 46"/>
                <a:gd name="T42" fmla="*/ 34 w 63"/>
                <a:gd name="T43" fmla="*/ 12 h 46"/>
                <a:gd name="T44" fmla="*/ 34 w 63"/>
                <a:gd name="T45" fmla="*/ 12 h 46"/>
                <a:gd name="T46" fmla="*/ 37 w 63"/>
                <a:gd name="T47" fmla="*/ 10 h 46"/>
                <a:gd name="T48" fmla="*/ 45 w 63"/>
                <a:gd name="T49" fmla="*/ 0 h 46"/>
                <a:gd name="T50" fmla="*/ 62 w 63"/>
                <a:gd name="T51" fmla="*/ 0 h 46"/>
                <a:gd name="T52" fmla="*/ 40 w 63"/>
                <a:gd name="T53" fmla="*/ 22 h 46"/>
                <a:gd name="T54" fmla="*/ 42 w 63"/>
                <a:gd name="T55" fmla="*/ 24 h 4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63" h="46">
                  <a:moveTo>
                    <a:pt x="42" y="24"/>
                  </a:moveTo>
                  <a:lnTo>
                    <a:pt x="63" y="46"/>
                  </a:lnTo>
                  <a:lnTo>
                    <a:pt x="45" y="46"/>
                  </a:lnTo>
                  <a:lnTo>
                    <a:pt x="35" y="35"/>
                  </a:lnTo>
                  <a:lnTo>
                    <a:pt x="33" y="32"/>
                  </a:lnTo>
                  <a:lnTo>
                    <a:pt x="31" y="31"/>
                  </a:lnTo>
                  <a:lnTo>
                    <a:pt x="28" y="32"/>
                  </a:lnTo>
                  <a:lnTo>
                    <a:pt x="25" y="35"/>
                  </a:lnTo>
                  <a:lnTo>
                    <a:pt x="17" y="46"/>
                  </a:lnTo>
                  <a:lnTo>
                    <a:pt x="0" y="46"/>
                  </a:lnTo>
                  <a:lnTo>
                    <a:pt x="23" y="22"/>
                  </a:lnTo>
                  <a:lnTo>
                    <a:pt x="0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27" y="10"/>
                  </a:lnTo>
                  <a:lnTo>
                    <a:pt x="30" y="12"/>
                  </a:lnTo>
                  <a:lnTo>
                    <a:pt x="31" y="15"/>
                  </a:lnTo>
                  <a:lnTo>
                    <a:pt x="34" y="12"/>
                  </a:lnTo>
                  <a:lnTo>
                    <a:pt x="37" y="10"/>
                  </a:lnTo>
                  <a:lnTo>
                    <a:pt x="45" y="0"/>
                  </a:lnTo>
                  <a:lnTo>
                    <a:pt x="62" y="0"/>
                  </a:lnTo>
                  <a:lnTo>
                    <a:pt x="40" y="22"/>
                  </a:lnTo>
                  <a:lnTo>
                    <a:pt x="42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0" name="Freeform 569"/>
            <p:cNvSpPr>
              <a:spLocks noEditPoints="1"/>
            </p:cNvSpPr>
            <p:nvPr/>
          </p:nvSpPr>
          <p:spPr bwMode="auto">
            <a:xfrm>
              <a:off x="5257" y="1951"/>
              <a:ext cx="70" cy="22"/>
            </a:xfrm>
            <a:custGeom>
              <a:avLst/>
              <a:gdLst>
                <a:gd name="T0" fmla="*/ 3 w 70"/>
                <a:gd name="T1" fmla="*/ 19 h 22"/>
                <a:gd name="T2" fmla="*/ 65 w 70"/>
                <a:gd name="T3" fmla="*/ 19 h 22"/>
                <a:gd name="T4" fmla="*/ 67 w 70"/>
                <a:gd name="T5" fmla="*/ 19 h 22"/>
                <a:gd name="T6" fmla="*/ 67 w 70"/>
                <a:gd name="T7" fmla="*/ 17 h 22"/>
                <a:gd name="T8" fmla="*/ 67 w 70"/>
                <a:gd name="T9" fmla="*/ 3 h 22"/>
                <a:gd name="T10" fmla="*/ 3 w 70"/>
                <a:gd name="T11" fmla="*/ 3 h 22"/>
                <a:gd name="T12" fmla="*/ 3 w 70"/>
                <a:gd name="T13" fmla="*/ 19 h 22"/>
                <a:gd name="T14" fmla="*/ 70 w 70"/>
                <a:gd name="T15" fmla="*/ 22 h 22"/>
                <a:gd name="T16" fmla="*/ 0 w 70"/>
                <a:gd name="T17" fmla="*/ 22 h 22"/>
                <a:gd name="T18" fmla="*/ 0 w 70"/>
                <a:gd name="T19" fmla="*/ 0 h 22"/>
                <a:gd name="T20" fmla="*/ 70 w 70"/>
                <a:gd name="T21" fmla="*/ 0 h 22"/>
                <a:gd name="T22" fmla="*/ 70 w 70"/>
                <a:gd name="T23" fmla="*/ 19 h 22"/>
                <a:gd name="T24" fmla="*/ 70 w 70"/>
                <a:gd name="T25" fmla="*/ 22 h 2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0" h="22">
                  <a:moveTo>
                    <a:pt x="3" y="19"/>
                  </a:moveTo>
                  <a:lnTo>
                    <a:pt x="65" y="19"/>
                  </a:lnTo>
                  <a:lnTo>
                    <a:pt x="67" y="19"/>
                  </a:lnTo>
                  <a:lnTo>
                    <a:pt x="67" y="17"/>
                  </a:lnTo>
                  <a:lnTo>
                    <a:pt x="67" y="3"/>
                  </a:lnTo>
                  <a:lnTo>
                    <a:pt x="3" y="3"/>
                  </a:lnTo>
                  <a:lnTo>
                    <a:pt x="3" y="19"/>
                  </a:lnTo>
                  <a:close/>
                  <a:moveTo>
                    <a:pt x="70" y="22"/>
                  </a:moveTo>
                  <a:lnTo>
                    <a:pt x="0" y="22"/>
                  </a:lnTo>
                  <a:lnTo>
                    <a:pt x="0" y="0"/>
                  </a:lnTo>
                  <a:lnTo>
                    <a:pt x="70" y="0"/>
                  </a:lnTo>
                  <a:lnTo>
                    <a:pt x="70" y="19"/>
                  </a:lnTo>
                  <a:lnTo>
                    <a:pt x="70" y="22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1" name="Freeform 570"/>
            <p:cNvSpPr>
              <a:spLocks/>
            </p:cNvSpPr>
            <p:nvPr/>
          </p:nvSpPr>
          <p:spPr bwMode="auto">
            <a:xfrm>
              <a:off x="5405" y="1946"/>
              <a:ext cx="35" cy="30"/>
            </a:xfrm>
            <a:custGeom>
              <a:avLst/>
              <a:gdLst>
                <a:gd name="T0" fmla="*/ 23 w 35"/>
                <a:gd name="T1" fmla="*/ 30 h 30"/>
                <a:gd name="T2" fmla="*/ 23 w 35"/>
                <a:gd name="T3" fmla="*/ 27 h 30"/>
                <a:gd name="T4" fmla="*/ 23 w 35"/>
                <a:gd name="T5" fmla="*/ 10 h 30"/>
                <a:gd name="T6" fmla="*/ 1 w 35"/>
                <a:gd name="T7" fmla="*/ 10 h 30"/>
                <a:gd name="T8" fmla="*/ 1 w 35"/>
                <a:gd name="T9" fmla="*/ 30 h 30"/>
                <a:gd name="T10" fmla="*/ 0 w 35"/>
                <a:gd name="T11" fmla="*/ 30 h 30"/>
                <a:gd name="T12" fmla="*/ 0 w 35"/>
                <a:gd name="T13" fmla="*/ 0 h 30"/>
                <a:gd name="T14" fmla="*/ 35 w 35"/>
                <a:gd name="T15" fmla="*/ 0 h 30"/>
                <a:gd name="T16" fmla="*/ 35 w 35"/>
                <a:gd name="T17" fmla="*/ 30 h 30"/>
                <a:gd name="T18" fmla="*/ 23 w 35"/>
                <a:gd name="T19" fmla="*/ 30 h 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5" h="30">
                  <a:moveTo>
                    <a:pt x="23" y="30"/>
                  </a:moveTo>
                  <a:lnTo>
                    <a:pt x="23" y="27"/>
                  </a:lnTo>
                  <a:lnTo>
                    <a:pt x="23" y="10"/>
                  </a:lnTo>
                  <a:lnTo>
                    <a:pt x="1" y="10"/>
                  </a:lnTo>
                  <a:lnTo>
                    <a:pt x="1" y="3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0"/>
                  </a:lnTo>
                  <a:lnTo>
                    <a:pt x="35" y="30"/>
                  </a:lnTo>
                  <a:lnTo>
                    <a:pt x="23" y="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2" name="Freeform 571"/>
            <p:cNvSpPr>
              <a:spLocks noEditPoints="1"/>
            </p:cNvSpPr>
            <p:nvPr/>
          </p:nvSpPr>
          <p:spPr bwMode="auto">
            <a:xfrm>
              <a:off x="5406" y="1956"/>
              <a:ext cx="22" cy="20"/>
            </a:xfrm>
            <a:custGeom>
              <a:avLst/>
              <a:gdLst>
                <a:gd name="T0" fmla="*/ 17 w 22"/>
                <a:gd name="T1" fmla="*/ 17 h 20"/>
                <a:gd name="T2" fmla="*/ 20 w 22"/>
                <a:gd name="T3" fmla="*/ 17 h 20"/>
                <a:gd name="T4" fmla="*/ 20 w 22"/>
                <a:gd name="T5" fmla="*/ 14 h 20"/>
                <a:gd name="T6" fmla="*/ 20 w 22"/>
                <a:gd name="T7" fmla="*/ 3 h 20"/>
                <a:gd name="T8" fmla="*/ 3 w 22"/>
                <a:gd name="T9" fmla="*/ 3 h 20"/>
                <a:gd name="T10" fmla="*/ 3 w 22"/>
                <a:gd name="T11" fmla="*/ 17 h 20"/>
                <a:gd name="T12" fmla="*/ 17 w 22"/>
                <a:gd name="T13" fmla="*/ 17 h 20"/>
                <a:gd name="T14" fmla="*/ 0 w 22"/>
                <a:gd name="T15" fmla="*/ 20 h 20"/>
                <a:gd name="T16" fmla="*/ 0 w 22"/>
                <a:gd name="T17" fmla="*/ 0 h 20"/>
                <a:gd name="T18" fmla="*/ 22 w 22"/>
                <a:gd name="T19" fmla="*/ 0 h 20"/>
                <a:gd name="T20" fmla="*/ 22 w 22"/>
                <a:gd name="T21" fmla="*/ 17 h 20"/>
                <a:gd name="T22" fmla="*/ 22 w 22"/>
                <a:gd name="T23" fmla="*/ 20 h 20"/>
                <a:gd name="T24" fmla="*/ 0 w 22"/>
                <a:gd name="T25" fmla="*/ 20 h 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2" h="20">
                  <a:moveTo>
                    <a:pt x="17" y="17"/>
                  </a:moveTo>
                  <a:lnTo>
                    <a:pt x="20" y="17"/>
                  </a:lnTo>
                  <a:lnTo>
                    <a:pt x="20" y="14"/>
                  </a:lnTo>
                  <a:lnTo>
                    <a:pt x="20" y="3"/>
                  </a:lnTo>
                  <a:lnTo>
                    <a:pt x="3" y="3"/>
                  </a:lnTo>
                  <a:lnTo>
                    <a:pt x="3" y="17"/>
                  </a:lnTo>
                  <a:lnTo>
                    <a:pt x="17" y="17"/>
                  </a:lnTo>
                  <a:close/>
                  <a:moveTo>
                    <a:pt x="0" y="20"/>
                  </a:moveTo>
                  <a:lnTo>
                    <a:pt x="0" y="0"/>
                  </a:lnTo>
                  <a:lnTo>
                    <a:pt x="22" y="0"/>
                  </a:lnTo>
                  <a:lnTo>
                    <a:pt x="22" y="17"/>
                  </a:lnTo>
                  <a:lnTo>
                    <a:pt x="22" y="2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3" name="Rectangle 572"/>
            <p:cNvSpPr>
              <a:spLocks noChangeArrowheads="1"/>
            </p:cNvSpPr>
            <p:nvPr/>
          </p:nvSpPr>
          <p:spPr bwMode="auto">
            <a:xfrm>
              <a:off x="5406" y="1976"/>
              <a:ext cx="22" cy="1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94" name="Rectangle 573"/>
            <p:cNvSpPr>
              <a:spLocks noChangeArrowheads="1"/>
            </p:cNvSpPr>
            <p:nvPr/>
          </p:nvSpPr>
          <p:spPr bwMode="auto">
            <a:xfrm>
              <a:off x="5440" y="1976"/>
              <a:ext cx="2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95" name="Rectangle 574"/>
            <p:cNvSpPr>
              <a:spLocks noChangeArrowheads="1"/>
            </p:cNvSpPr>
            <p:nvPr/>
          </p:nvSpPr>
          <p:spPr bwMode="auto">
            <a:xfrm>
              <a:off x="5442" y="1976"/>
              <a:ext cx="3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96" name="Rectangle 575"/>
            <p:cNvSpPr>
              <a:spLocks noChangeArrowheads="1"/>
            </p:cNvSpPr>
            <p:nvPr/>
          </p:nvSpPr>
          <p:spPr bwMode="auto">
            <a:xfrm>
              <a:off x="5445" y="1976"/>
              <a:ext cx="5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97" name="Rectangle 576"/>
            <p:cNvSpPr>
              <a:spLocks noChangeArrowheads="1"/>
            </p:cNvSpPr>
            <p:nvPr/>
          </p:nvSpPr>
          <p:spPr bwMode="auto">
            <a:xfrm>
              <a:off x="5450" y="1976"/>
              <a:ext cx="2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98" name="Freeform 577"/>
            <p:cNvSpPr>
              <a:spLocks/>
            </p:cNvSpPr>
            <p:nvPr/>
          </p:nvSpPr>
          <p:spPr bwMode="auto">
            <a:xfrm>
              <a:off x="5399" y="1932"/>
              <a:ext cx="56" cy="47"/>
            </a:xfrm>
            <a:custGeom>
              <a:avLst/>
              <a:gdLst>
                <a:gd name="T0" fmla="*/ 56 w 56"/>
                <a:gd name="T1" fmla="*/ 47 h 47"/>
                <a:gd name="T2" fmla="*/ 53 w 56"/>
                <a:gd name="T3" fmla="*/ 47 h 47"/>
                <a:gd name="T4" fmla="*/ 53 w 56"/>
                <a:gd name="T5" fmla="*/ 44 h 47"/>
                <a:gd name="T6" fmla="*/ 53 w 56"/>
                <a:gd name="T7" fmla="*/ 3 h 47"/>
                <a:gd name="T8" fmla="*/ 3 w 56"/>
                <a:gd name="T9" fmla="*/ 3 h 47"/>
                <a:gd name="T10" fmla="*/ 3 w 56"/>
                <a:gd name="T11" fmla="*/ 9 h 47"/>
                <a:gd name="T12" fmla="*/ 0 w 56"/>
                <a:gd name="T13" fmla="*/ 9 h 47"/>
                <a:gd name="T14" fmla="*/ 0 w 56"/>
                <a:gd name="T15" fmla="*/ 0 h 47"/>
                <a:gd name="T16" fmla="*/ 56 w 56"/>
                <a:gd name="T17" fmla="*/ 0 h 47"/>
                <a:gd name="T18" fmla="*/ 56 w 56"/>
                <a:gd name="T19" fmla="*/ 47 h 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6" h="47">
                  <a:moveTo>
                    <a:pt x="56" y="47"/>
                  </a:moveTo>
                  <a:lnTo>
                    <a:pt x="53" y="47"/>
                  </a:lnTo>
                  <a:lnTo>
                    <a:pt x="53" y="44"/>
                  </a:lnTo>
                  <a:lnTo>
                    <a:pt x="53" y="3"/>
                  </a:lnTo>
                  <a:lnTo>
                    <a:pt x="3" y="3"/>
                  </a:lnTo>
                  <a:lnTo>
                    <a:pt x="3" y="9"/>
                  </a:lnTo>
                  <a:lnTo>
                    <a:pt x="0" y="9"/>
                  </a:lnTo>
                  <a:lnTo>
                    <a:pt x="0" y="0"/>
                  </a:lnTo>
                  <a:lnTo>
                    <a:pt x="56" y="0"/>
                  </a:lnTo>
                  <a:lnTo>
                    <a:pt x="56" y="47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9" name="Freeform 578"/>
            <p:cNvSpPr>
              <a:spLocks/>
            </p:cNvSpPr>
            <p:nvPr/>
          </p:nvSpPr>
          <p:spPr bwMode="auto">
            <a:xfrm>
              <a:off x="5402" y="1946"/>
              <a:ext cx="38" cy="33"/>
            </a:xfrm>
            <a:custGeom>
              <a:avLst/>
              <a:gdLst>
                <a:gd name="T0" fmla="*/ 38 w 38"/>
                <a:gd name="T1" fmla="*/ 33 h 33"/>
                <a:gd name="T2" fmla="*/ 0 w 38"/>
                <a:gd name="T3" fmla="*/ 33 h 33"/>
                <a:gd name="T4" fmla="*/ 0 w 38"/>
                <a:gd name="T5" fmla="*/ 0 h 33"/>
                <a:gd name="T6" fmla="*/ 3 w 38"/>
                <a:gd name="T7" fmla="*/ 0 h 33"/>
                <a:gd name="T8" fmla="*/ 3 w 38"/>
                <a:gd name="T9" fmla="*/ 30 h 33"/>
                <a:gd name="T10" fmla="*/ 4 w 38"/>
                <a:gd name="T11" fmla="*/ 30 h 33"/>
                <a:gd name="T12" fmla="*/ 4 w 38"/>
                <a:gd name="T13" fmla="*/ 30 h 33"/>
                <a:gd name="T14" fmla="*/ 26 w 38"/>
                <a:gd name="T15" fmla="*/ 30 h 33"/>
                <a:gd name="T16" fmla="*/ 26 w 38"/>
                <a:gd name="T17" fmla="*/ 30 h 33"/>
                <a:gd name="T18" fmla="*/ 38 w 38"/>
                <a:gd name="T19" fmla="*/ 30 h 33"/>
                <a:gd name="T20" fmla="*/ 38 w 38"/>
                <a:gd name="T21" fmla="*/ 33 h 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8" h="33">
                  <a:moveTo>
                    <a:pt x="38" y="33"/>
                  </a:moveTo>
                  <a:lnTo>
                    <a:pt x="0" y="33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30"/>
                  </a:lnTo>
                  <a:lnTo>
                    <a:pt x="4" y="30"/>
                  </a:lnTo>
                  <a:lnTo>
                    <a:pt x="26" y="30"/>
                  </a:lnTo>
                  <a:lnTo>
                    <a:pt x="38" y="30"/>
                  </a:lnTo>
                  <a:lnTo>
                    <a:pt x="38" y="3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0" name="Freeform 579"/>
            <p:cNvSpPr>
              <a:spLocks/>
            </p:cNvSpPr>
            <p:nvPr/>
          </p:nvSpPr>
          <p:spPr bwMode="auto">
            <a:xfrm>
              <a:off x="5399" y="1946"/>
              <a:ext cx="41" cy="36"/>
            </a:xfrm>
            <a:custGeom>
              <a:avLst/>
              <a:gdLst>
                <a:gd name="T0" fmla="*/ 41 w 41"/>
                <a:gd name="T1" fmla="*/ 36 h 36"/>
                <a:gd name="T2" fmla="*/ 0 w 41"/>
                <a:gd name="T3" fmla="*/ 36 h 36"/>
                <a:gd name="T4" fmla="*/ 0 w 41"/>
                <a:gd name="T5" fmla="*/ 0 h 36"/>
                <a:gd name="T6" fmla="*/ 3 w 41"/>
                <a:gd name="T7" fmla="*/ 0 h 36"/>
                <a:gd name="T8" fmla="*/ 3 w 41"/>
                <a:gd name="T9" fmla="*/ 33 h 36"/>
                <a:gd name="T10" fmla="*/ 41 w 41"/>
                <a:gd name="T11" fmla="*/ 33 h 36"/>
                <a:gd name="T12" fmla="*/ 41 w 41"/>
                <a:gd name="T13" fmla="*/ 36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" h="36">
                  <a:moveTo>
                    <a:pt x="41" y="36"/>
                  </a:moveTo>
                  <a:lnTo>
                    <a:pt x="0" y="36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33"/>
                  </a:lnTo>
                  <a:lnTo>
                    <a:pt x="41" y="33"/>
                  </a:lnTo>
                  <a:lnTo>
                    <a:pt x="41" y="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1" name="Rectangle 580"/>
            <p:cNvSpPr>
              <a:spLocks noChangeArrowheads="1"/>
            </p:cNvSpPr>
            <p:nvPr/>
          </p:nvSpPr>
          <p:spPr bwMode="auto">
            <a:xfrm>
              <a:off x="5440" y="1979"/>
              <a:ext cx="2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02" name="Rectangle 581"/>
            <p:cNvSpPr>
              <a:spLocks noChangeArrowheads="1"/>
            </p:cNvSpPr>
            <p:nvPr/>
          </p:nvSpPr>
          <p:spPr bwMode="auto">
            <a:xfrm>
              <a:off x="5442" y="1979"/>
              <a:ext cx="3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03" name="Freeform 582"/>
            <p:cNvSpPr>
              <a:spLocks noEditPoints="1"/>
            </p:cNvSpPr>
            <p:nvPr/>
          </p:nvSpPr>
          <p:spPr bwMode="auto">
            <a:xfrm>
              <a:off x="5580" y="1931"/>
              <a:ext cx="76" cy="52"/>
            </a:xfrm>
            <a:custGeom>
              <a:avLst/>
              <a:gdLst>
                <a:gd name="T0" fmla="*/ 7 w 76"/>
                <a:gd name="T1" fmla="*/ 49 h 52"/>
                <a:gd name="T2" fmla="*/ 24 w 76"/>
                <a:gd name="T3" fmla="*/ 49 h 52"/>
                <a:gd name="T4" fmla="*/ 32 w 76"/>
                <a:gd name="T5" fmla="*/ 38 h 52"/>
                <a:gd name="T6" fmla="*/ 32 w 76"/>
                <a:gd name="T7" fmla="*/ 38 h 52"/>
                <a:gd name="T8" fmla="*/ 35 w 76"/>
                <a:gd name="T9" fmla="*/ 35 h 52"/>
                <a:gd name="T10" fmla="*/ 38 w 76"/>
                <a:gd name="T11" fmla="*/ 34 h 52"/>
                <a:gd name="T12" fmla="*/ 40 w 76"/>
                <a:gd name="T13" fmla="*/ 35 h 52"/>
                <a:gd name="T14" fmla="*/ 40 w 76"/>
                <a:gd name="T15" fmla="*/ 35 h 52"/>
                <a:gd name="T16" fmla="*/ 42 w 76"/>
                <a:gd name="T17" fmla="*/ 38 h 52"/>
                <a:gd name="T18" fmla="*/ 52 w 76"/>
                <a:gd name="T19" fmla="*/ 49 h 52"/>
                <a:gd name="T20" fmla="*/ 70 w 76"/>
                <a:gd name="T21" fmla="*/ 49 h 52"/>
                <a:gd name="T22" fmla="*/ 49 w 76"/>
                <a:gd name="T23" fmla="*/ 27 h 52"/>
                <a:gd name="T24" fmla="*/ 47 w 76"/>
                <a:gd name="T25" fmla="*/ 25 h 52"/>
                <a:gd name="T26" fmla="*/ 69 w 76"/>
                <a:gd name="T27" fmla="*/ 3 h 52"/>
                <a:gd name="T28" fmla="*/ 52 w 76"/>
                <a:gd name="T29" fmla="*/ 3 h 52"/>
                <a:gd name="T30" fmla="*/ 44 w 76"/>
                <a:gd name="T31" fmla="*/ 13 h 52"/>
                <a:gd name="T32" fmla="*/ 44 w 76"/>
                <a:gd name="T33" fmla="*/ 13 h 52"/>
                <a:gd name="T34" fmla="*/ 41 w 76"/>
                <a:gd name="T35" fmla="*/ 15 h 52"/>
                <a:gd name="T36" fmla="*/ 38 w 76"/>
                <a:gd name="T37" fmla="*/ 18 h 52"/>
                <a:gd name="T38" fmla="*/ 37 w 76"/>
                <a:gd name="T39" fmla="*/ 15 h 52"/>
                <a:gd name="T40" fmla="*/ 37 w 76"/>
                <a:gd name="T41" fmla="*/ 15 h 52"/>
                <a:gd name="T42" fmla="*/ 34 w 76"/>
                <a:gd name="T43" fmla="*/ 13 h 52"/>
                <a:gd name="T44" fmla="*/ 34 w 76"/>
                <a:gd name="T45" fmla="*/ 13 h 52"/>
                <a:gd name="T46" fmla="*/ 25 w 76"/>
                <a:gd name="T47" fmla="*/ 3 h 52"/>
                <a:gd name="T48" fmla="*/ 24 w 76"/>
                <a:gd name="T49" fmla="*/ 3 h 52"/>
                <a:gd name="T50" fmla="*/ 7 w 76"/>
                <a:gd name="T51" fmla="*/ 3 h 52"/>
                <a:gd name="T52" fmla="*/ 30 w 76"/>
                <a:gd name="T53" fmla="*/ 25 h 52"/>
                <a:gd name="T54" fmla="*/ 7 w 76"/>
                <a:gd name="T55" fmla="*/ 49 h 52"/>
                <a:gd name="T56" fmla="*/ 51 w 76"/>
                <a:gd name="T57" fmla="*/ 52 h 52"/>
                <a:gd name="T58" fmla="*/ 41 w 76"/>
                <a:gd name="T59" fmla="*/ 41 h 52"/>
                <a:gd name="T60" fmla="*/ 40 w 76"/>
                <a:gd name="T61" fmla="*/ 39 h 52"/>
                <a:gd name="T62" fmla="*/ 40 w 76"/>
                <a:gd name="T63" fmla="*/ 39 h 52"/>
                <a:gd name="T64" fmla="*/ 38 w 76"/>
                <a:gd name="T65" fmla="*/ 38 h 52"/>
                <a:gd name="T66" fmla="*/ 38 w 76"/>
                <a:gd name="T67" fmla="*/ 38 h 52"/>
                <a:gd name="T68" fmla="*/ 38 w 76"/>
                <a:gd name="T69" fmla="*/ 38 h 52"/>
                <a:gd name="T70" fmla="*/ 35 w 76"/>
                <a:gd name="T71" fmla="*/ 39 h 52"/>
                <a:gd name="T72" fmla="*/ 37 w 76"/>
                <a:gd name="T73" fmla="*/ 39 h 52"/>
                <a:gd name="T74" fmla="*/ 35 w 76"/>
                <a:gd name="T75" fmla="*/ 41 h 52"/>
                <a:gd name="T76" fmla="*/ 25 w 76"/>
                <a:gd name="T77" fmla="*/ 52 h 52"/>
                <a:gd name="T78" fmla="*/ 0 w 76"/>
                <a:gd name="T79" fmla="*/ 52 h 52"/>
                <a:gd name="T80" fmla="*/ 25 w 76"/>
                <a:gd name="T81" fmla="*/ 25 h 52"/>
                <a:gd name="T82" fmla="*/ 0 w 76"/>
                <a:gd name="T83" fmla="*/ 0 h 52"/>
                <a:gd name="T84" fmla="*/ 24 w 76"/>
                <a:gd name="T85" fmla="*/ 0 h 52"/>
                <a:gd name="T86" fmla="*/ 25 w 76"/>
                <a:gd name="T87" fmla="*/ 0 h 52"/>
                <a:gd name="T88" fmla="*/ 37 w 76"/>
                <a:gd name="T89" fmla="*/ 11 h 52"/>
                <a:gd name="T90" fmla="*/ 37 w 76"/>
                <a:gd name="T91" fmla="*/ 11 h 52"/>
                <a:gd name="T92" fmla="*/ 37 w 76"/>
                <a:gd name="T93" fmla="*/ 11 h 52"/>
                <a:gd name="T94" fmla="*/ 38 w 76"/>
                <a:gd name="T95" fmla="*/ 14 h 52"/>
                <a:gd name="T96" fmla="*/ 38 w 76"/>
                <a:gd name="T97" fmla="*/ 14 h 52"/>
                <a:gd name="T98" fmla="*/ 38 w 76"/>
                <a:gd name="T99" fmla="*/ 14 h 52"/>
                <a:gd name="T100" fmla="*/ 40 w 76"/>
                <a:gd name="T101" fmla="*/ 14 h 52"/>
                <a:gd name="T102" fmla="*/ 41 w 76"/>
                <a:gd name="T103" fmla="*/ 11 h 52"/>
                <a:gd name="T104" fmla="*/ 41 w 76"/>
                <a:gd name="T105" fmla="*/ 11 h 52"/>
                <a:gd name="T106" fmla="*/ 41 w 76"/>
                <a:gd name="T107" fmla="*/ 11 h 52"/>
                <a:gd name="T108" fmla="*/ 51 w 76"/>
                <a:gd name="T109" fmla="*/ 0 h 52"/>
                <a:gd name="T110" fmla="*/ 76 w 76"/>
                <a:gd name="T111" fmla="*/ 0 h 52"/>
                <a:gd name="T112" fmla="*/ 54 w 76"/>
                <a:gd name="T113" fmla="*/ 24 h 52"/>
                <a:gd name="T114" fmla="*/ 51 w 76"/>
                <a:gd name="T115" fmla="*/ 25 h 52"/>
                <a:gd name="T116" fmla="*/ 54 w 76"/>
                <a:gd name="T117" fmla="*/ 27 h 52"/>
                <a:gd name="T118" fmla="*/ 76 w 76"/>
                <a:gd name="T119" fmla="*/ 52 h 52"/>
                <a:gd name="T120" fmla="*/ 51 w 76"/>
                <a:gd name="T121" fmla="*/ 52 h 5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76" h="52">
                  <a:moveTo>
                    <a:pt x="7" y="49"/>
                  </a:moveTo>
                  <a:lnTo>
                    <a:pt x="24" y="49"/>
                  </a:lnTo>
                  <a:lnTo>
                    <a:pt x="32" y="38"/>
                  </a:lnTo>
                  <a:lnTo>
                    <a:pt x="35" y="35"/>
                  </a:lnTo>
                  <a:lnTo>
                    <a:pt x="38" y="34"/>
                  </a:lnTo>
                  <a:lnTo>
                    <a:pt x="40" y="35"/>
                  </a:lnTo>
                  <a:lnTo>
                    <a:pt x="42" y="38"/>
                  </a:lnTo>
                  <a:lnTo>
                    <a:pt x="52" y="49"/>
                  </a:lnTo>
                  <a:lnTo>
                    <a:pt x="70" y="49"/>
                  </a:lnTo>
                  <a:lnTo>
                    <a:pt x="49" y="27"/>
                  </a:lnTo>
                  <a:lnTo>
                    <a:pt x="47" y="25"/>
                  </a:lnTo>
                  <a:lnTo>
                    <a:pt x="69" y="3"/>
                  </a:lnTo>
                  <a:lnTo>
                    <a:pt x="52" y="3"/>
                  </a:lnTo>
                  <a:lnTo>
                    <a:pt x="44" y="13"/>
                  </a:lnTo>
                  <a:lnTo>
                    <a:pt x="41" y="15"/>
                  </a:lnTo>
                  <a:lnTo>
                    <a:pt x="38" y="18"/>
                  </a:lnTo>
                  <a:lnTo>
                    <a:pt x="37" y="15"/>
                  </a:lnTo>
                  <a:lnTo>
                    <a:pt x="34" y="13"/>
                  </a:lnTo>
                  <a:lnTo>
                    <a:pt x="25" y="3"/>
                  </a:lnTo>
                  <a:lnTo>
                    <a:pt x="24" y="3"/>
                  </a:lnTo>
                  <a:lnTo>
                    <a:pt x="7" y="3"/>
                  </a:lnTo>
                  <a:lnTo>
                    <a:pt x="30" y="25"/>
                  </a:lnTo>
                  <a:lnTo>
                    <a:pt x="7" y="49"/>
                  </a:lnTo>
                  <a:close/>
                  <a:moveTo>
                    <a:pt x="51" y="52"/>
                  </a:moveTo>
                  <a:lnTo>
                    <a:pt x="41" y="41"/>
                  </a:lnTo>
                  <a:lnTo>
                    <a:pt x="40" y="39"/>
                  </a:lnTo>
                  <a:lnTo>
                    <a:pt x="38" y="38"/>
                  </a:lnTo>
                  <a:lnTo>
                    <a:pt x="35" y="39"/>
                  </a:lnTo>
                  <a:lnTo>
                    <a:pt x="37" y="39"/>
                  </a:lnTo>
                  <a:lnTo>
                    <a:pt x="35" y="41"/>
                  </a:lnTo>
                  <a:lnTo>
                    <a:pt x="25" y="52"/>
                  </a:lnTo>
                  <a:lnTo>
                    <a:pt x="0" y="52"/>
                  </a:lnTo>
                  <a:lnTo>
                    <a:pt x="25" y="25"/>
                  </a:lnTo>
                  <a:lnTo>
                    <a:pt x="0" y="0"/>
                  </a:lnTo>
                  <a:lnTo>
                    <a:pt x="24" y="0"/>
                  </a:lnTo>
                  <a:lnTo>
                    <a:pt x="25" y="0"/>
                  </a:lnTo>
                  <a:lnTo>
                    <a:pt x="37" y="11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1" y="11"/>
                  </a:lnTo>
                  <a:lnTo>
                    <a:pt x="51" y="0"/>
                  </a:lnTo>
                  <a:lnTo>
                    <a:pt x="76" y="0"/>
                  </a:lnTo>
                  <a:lnTo>
                    <a:pt x="54" y="24"/>
                  </a:lnTo>
                  <a:lnTo>
                    <a:pt x="51" y="25"/>
                  </a:lnTo>
                  <a:lnTo>
                    <a:pt x="54" y="27"/>
                  </a:lnTo>
                  <a:lnTo>
                    <a:pt x="76" y="52"/>
                  </a:lnTo>
                  <a:lnTo>
                    <a:pt x="51" y="52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4" name="Freeform 583"/>
            <p:cNvSpPr>
              <a:spLocks/>
            </p:cNvSpPr>
            <p:nvPr/>
          </p:nvSpPr>
          <p:spPr bwMode="auto">
            <a:xfrm>
              <a:off x="5445" y="1979"/>
              <a:ext cx="10" cy="3"/>
            </a:xfrm>
            <a:custGeom>
              <a:avLst/>
              <a:gdLst>
                <a:gd name="T0" fmla="*/ 7 w 10"/>
                <a:gd name="T1" fmla="*/ 0 h 3"/>
                <a:gd name="T2" fmla="*/ 10 w 10"/>
                <a:gd name="T3" fmla="*/ 0 h 3"/>
                <a:gd name="T4" fmla="*/ 10 w 10"/>
                <a:gd name="T5" fmla="*/ 3 h 3"/>
                <a:gd name="T6" fmla="*/ 0 w 10"/>
                <a:gd name="T7" fmla="*/ 3 h 3"/>
                <a:gd name="T8" fmla="*/ 0 w 10"/>
                <a:gd name="T9" fmla="*/ 0 h 3"/>
                <a:gd name="T10" fmla="*/ 5 w 10"/>
                <a:gd name="T11" fmla="*/ 0 h 3"/>
                <a:gd name="T12" fmla="*/ 7 w 10"/>
                <a:gd name="T13" fmla="*/ 0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" h="3">
                  <a:moveTo>
                    <a:pt x="7" y="0"/>
                  </a:moveTo>
                  <a:lnTo>
                    <a:pt x="10" y="0"/>
                  </a:lnTo>
                  <a:lnTo>
                    <a:pt x="10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5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5" name="Freeform 584"/>
            <p:cNvSpPr>
              <a:spLocks/>
            </p:cNvSpPr>
            <p:nvPr/>
          </p:nvSpPr>
          <p:spPr bwMode="auto">
            <a:xfrm>
              <a:off x="5395" y="1946"/>
              <a:ext cx="45" cy="38"/>
            </a:xfrm>
            <a:custGeom>
              <a:avLst/>
              <a:gdLst>
                <a:gd name="T0" fmla="*/ 45 w 45"/>
                <a:gd name="T1" fmla="*/ 38 h 38"/>
                <a:gd name="T2" fmla="*/ 0 w 45"/>
                <a:gd name="T3" fmla="*/ 38 h 38"/>
                <a:gd name="T4" fmla="*/ 0 w 45"/>
                <a:gd name="T5" fmla="*/ 0 h 38"/>
                <a:gd name="T6" fmla="*/ 4 w 45"/>
                <a:gd name="T7" fmla="*/ 0 h 38"/>
                <a:gd name="T8" fmla="*/ 4 w 45"/>
                <a:gd name="T9" fmla="*/ 36 h 38"/>
                <a:gd name="T10" fmla="*/ 45 w 45"/>
                <a:gd name="T11" fmla="*/ 36 h 38"/>
                <a:gd name="T12" fmla="*/ 45 w 45"/>
                <a:gd name="T13" fmla="*/ 38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5" h="38">
                  <a:moveTo>
                    <a:pt x="45" y="38"/>
                  </a:moveTo>
                  <a:lnTo>
                    <a:pt x="0" y="38"/>
                  </a:lnTo>
                  <a:lnTo>
                    <a:pt x="0" y="0"/>
                  </a:lnTo>
                  <a:lnTo>
                    <a:pt x="4" y="0"/>
                  </a:lnTo>
                  <a:lnTo>
                    <a:pt x="4" y="36"/>
                  </a:lnTo>
                  <a:lnTo>
                    <a:pt x="45" y="36"/>
                  </a:lnTo>
                  <a:lnTo>
                    <a:pt x="45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6" name="Rectangle 585"/>
            <p:cNvSpPr>
              <a:spLocks noChangeArrowheads="1"/>
            </p:cNvSpPr>
            <p:nvPr/>
          </p:nvSpPr>
          <p:spPr bwMode="auto">
            <a:xfrm>
              <a:off x="5440" y="1982"/>
              <a:ext cx="2" cy="2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07" name="Freeform 586"/>
            <p:cNvSpPr>
              <a:spLocks/>
            </p:cNvSpPr>
            <p:nvPr/>
          </p:nvSpPr>
          <p:spPr bwMode="auto">
            <a:xfrm>
              <a:off x="5573" y="1928"/>
              <a:ext cx="45" cy="58"/>
            </a:xfrm>
            <a:custGeom>
              <a:avLst/>
              <a:gdLst>
                <a:gd name="T0" fmla="*/ 34 w 45"/>
                <a:gd name="T1" fmla="*/ 58 h 58"/>
                <a:gd name="T2" fmla="*/ 0 w 45"/>
                <a:gd name="T3" fmla="*/ 58 h 58"/>
                <a:gd name="T4" fmla="*/ 28 w 45"/>
                <a:gd name="T5" fmla="*/ 28 h 58"/>
                <a:gd name="T6" fmla="*/ 2 w 45"/>
                <a:gd name="T7" fmla="*/ 0 h 58"/>
                <a:gd name="T8" fmla="*/ 31 w 45"/>
                <a:gd name="T9" fmla="*/ 0 h 58"/>
                <a:gd name="T10" fmla="*/ 34 w 45"/>
                <a:gd name="T11" fmla="*/ 0 h 58"/>
                <a:gd name="T12" fmla="*/ 45 w 45"/>
                <a:gd name="T13" fmla="*/ 11 h 58"/>
                <a:gd name="T14" fmla="*/ 45 w 45"/>
                <a:gd name="T15" fmla="*/ 13 h 58"/>
                <a:gd name="T16" fmla="*/ 44 w 45"/>
                <a:gd name="T17" fmla="*/ 13 h 58"/>
                <a:gd name="T18" fmla="*/ 44 w 45"/>
                <a:gd name="T19" fmla="*/ 14 h 58"/>
                <a:gd name="T20" fmla="*/ 32 w 45"/>
                <a:gd name="T21" fmla="*/ 3 h 58"/>
                <a:gd name="T22" fmla="*/ 31 w 45"/>
                <a:gd name="T23" fmla="*/ 3 h 58"/>
                <a:gd name="T24" fmla="*/ 7 w 45"/>
                <a:gd name="T25" fmla="*/ 3 h 58"/>
                <a:gd name="T26" fmla="*/ 32 w 45"/>
                <a:gd name="T27" fmla="*/ 28 h 58"/>
                <a:gd name="T28" fmla="*/ 7 w 45"/>
                <a:gd name="T29" fmla="*/ 55 h 58"/>
                <a:gd name="T30" fmla="*/ 32 w 45"/>
                <a:gd name="T31" fmla="*/ 55 h 58"/>
                <a:gd name="T32" fmla="*/ 42 w 45"/>
                <a:gd name="T33" fmla="*/ 44 h 58"/>
                <a:gd name="T34" fmla="*/ 44 w 45"/>
                <a:gd name="T35" fmla="*/ 42 h 58"/>
                <a:gd name="T36" fmla="*/ 44 w 45"/>
                <a:gd name="T37" fmla="*/ 42 h 58"/>
                <a:gd name="T38" fmla="*/ 45 w 45"/>
                <a:gd name="T39" fmla="*/ 45 h 58"/>
                <a:gd name="T40" fmla="*/ 44 w 45"/>
                <a:gd name="T41" fmla="*/ 45 h 58"/>
                <a:gd name="T42" fmla="*/ 34 w 45"/>
                <a:gd name="T43" fmla="*/ 58 h 5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5" h="58">
                  <a:moveTo>
                    <a:pt x="34" y="58"/>
                  </a:moveTo>
                  <a:lnTo>
                    <a:pt x="0" y="58"/>
                  </a:lnTo>
                  <a:lnTo>
                    <a:pt x="28" y="28"/>
                  </a:lnTo>
                  <a:lnTo>
                    <a:pt x="2" y="0"/>
                  </a:lnTo>
                  <a:lnTo>
                    <a:pt x="31" y="0"/>
                  </a:lnTo>
                  <a:lnTo>
                    <a:pt x="34" y="0"/>
                  </a:lnTo>
                  <a:lnTo>
                    <a:pt x="45" y="11"/>
                  </a:lnTo>
                  <a:lnTo>
                    <a:pt x="45" y="13"/>
                  </a:lnTo>
                  <a:lnTo>
                    <a:pt x="44" y="13"/>
                  </a:lnTo>
                  <a:lnTo>
                    <a:pt x="44" y="14"/>
                  </a:lnTo>
                  <a:lnTo>
                    <a:pt x="32" y="3"/>
                  </a:lnTo>
                  <a:lnTo>
                    <a:pt x="31" y="3"/>
                  </a:lnTo>
                  <a:lnTo>
                    <a:pt x="7" y="3"/>
                  </a:lnTo>
                  <a:lnTo>
                    <a:pt x="32" y="28"/>
                  </a:lnTo>
                  <a:lnTo>
                    <a:pt x="7" y="55"/>
                  </a:lnTo>
                  <a:lnTo>
                    <a:pt x="32" y="55"/>
                  </a:lnTo>
                  <a:lnTo>
                    <a:pt x="42" y="44"/>
                  </a:lnTo>
                  <a:lnTo>
                    <a:pt x="44" y="42"/>
                  </a:lnTo>
                  <a:lnTo>
                    <a:pt x="45" y="45"/>
                  </a:lnTo>
                  <a:lnTo>
                    <a:pt x="44" y="45"/>
                  </a:lnTo>
                  <a:lnTo>
                    <a:pt x="34" y="58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8" name="Freeform 587"/>
            <p:cNvSpPr>
              <a:spLocks/>
            </p:cNvSpPr>
            <p:nvPr/>
          </p:nvSpPr>
          <p:spPr bwMode="auto">
            <a:xfrm>
              <a:off x="5618" y="1956"/>
              <a:ext cx="45" cy="30"/>
            </a:xfrm>
            <a:custGeom>
              <a:avLst/>
              <a:gdLst>
                <a:gd name="T0" fmla="*/ 38 w 45"/>
                <a:gd name="T1" fmla="*/ 27 h 30"/>
                <a:gd name="T2" fmla="*/ 16 w 45"/>
                <a:gd name="T3" fmla="*/ 2 h 30"/>
                <a:gd name="T4" fmla="*/ 17 w 45"/>
                <a:gd name="T5" fmla="*/ 0 h 30"/>
                <a:gd name="T6" fmla="*/ 45 w 45"/>
                <a:gd name="T7" fmla="*/ 30 h 30"/>
                <a:gd name="T8" fmla="*/ 11 w 45"/>
                <a:gd name="T9" fmla="*/ 30 h 30"/>
                <a:gd name="T10" fmla="*/ 0 w 45"/>
                <a:gd name="T11" fmla="*/ 17 h 30"/>
                <a:gd name="T12" fmla="*/ 0 w 45"/>
                <a:gd name="T13" fmla="*/ 17 h 30"/>
                <a:gd name="T14" fmla="*/ 0 w 45"/>
                <a:gd name="T15" fmla="*/ 17 h 30"/>
                <a:gd name="T16" fmla="*/ 2 w 45"/>
                <a:gd name="T17" fmla="*/ 14 h 30"/>
                <a:gd name="T18" fmla="*/ 3 w 45"/>
                <a:gd name="T19" fmla="*/ 16 h 30"/>
                <a:gd name="T20" fmla="*/ 13 w 45"/>
                <a:gd name="T21" fmla="*/ 27 h 30"/>
                <a:gd name="T22" fmla="*/ 38 w 45"/>
                <a:gd name="T23" fmla="*/ 27 h 3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5" h="30">
                  <a:moveTo>
                    <a:pt x="38" y="27"/>
                  </a:moveTo>
                  <a:lnTo>
                    <a:pt x="16" y="2"/>
                  </a:lnTo>
                  <a:lnTo>
                    <a:pt x="17" y="0"/>
                  </a:lnTo>
                  <a:lnTo>
                    <a:pt x="45" y="30"/>
                  </a:lnTo>
                  <a:lnTo>
                    <a:pt x="11" y="30"/>
                  </a:lnTo>
                  <a:lnTo>
                    <a:pt x="0" y="17"/>
                  </a:lnTo>
                  <a:lnTo>
                    <a:pt x="2" y="14"/>
                  </a:lnTo>
                  <a:lnTo>
                    <a:pt x="3" y="16"/>
                  </a:lnTo>
                  <a:lnTo>
                    <a:pt x="13" y="27"/>
                  </a:lnTo>
                  <a:lnTo>
                    <a:pt x="38" y="27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9" name="Freeform 588"/>
            <p:cNvSpPr>
              <a:spLocks/>
            </p:cNvSpPr>
            <p:nvPr/>
          </p:nvSpPr>
          <p:spPr bwMode="auto">
            <a:xfrm>
              <a:off x="5392" y="1944"/>
              <a:ext cx="48" cy="43"/>
            </a:xfrm>
            <a:custGeom>
              <a:avLst/>
              <a:gdLst>
                <a:gd name="T0" fmla="*/ 0 w 48"/>
                <a:gd name="T1" fmla="*/ 43 h 43"/>
                <a:gd name="T2" fmla="*/ 0 w 48"/>
                <a:gd name="T3" fmla="*/ 0 h 43"/>
                <a:gd name="T4" fmla="*/ 7 w 48"/>
                <a:gd name="T5" fmla="*/ 0 h 43"/>
                <a:gd name="T6" fmla="*/ 7 w 48"/>
                <a:gd name="T7" fmla="*/ 2 h 43"/>
                <a:gd name="T8" fmla="*/ 3 w 48"/>
                <a:gd name="T9" fmla="*/ 2 h 43"/>
                <a:gd name="T10" fmla="*/ 3 w 48"/>
                <a:gd name="T11" fmla="*/ 40 h 43"/>
                <a:gd name="T12" fmla="*/ 48 w 48"/>
                <a:gd name="T13" fmla="*/ 40 h 43"/>
                <a:gd name="T14" fmla="*/ 48 w 48"/>
                <a:gd name="T15" fmla="*/ 43 h 43"/>
                <a:gd name="T16" fmla="*/ 0 w 48"/>
                <a:gd name="T17" fmla="*/ 43 h 4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8" h="43">
                  <a:moveTo>
                    <a:pt x="0" y="43"/>
                  </a:moveTo>
                  <a:lnTo>
                    <a:pt x="0" y="0"/>
                  </a:lnTo>
                  <a:lnTo>
                    <a:pt x="7" y="0"/>
                  </a:lnTo>
                  <a:lnTo>
                    <a:pt x="7" y="2"/>
                  </a:lnTo>
                  <a:lnTo>
                    <a:pt x="3" y="2"/>
                  </a:lnTo>
                  <a:lnTo>
                    <a:pt x="3" y="40"/>
                  </a:lnTo>
                  <a:lnTo>
                    <a:pt x="48" y="40"/>
                  </a:lnTo>
                  <a:lnTo>
                    <a:pt x="48" y="43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0" name="Rectangle 589"/>
            <p:cNvSpPr>
              <a:spLocks noChangeArrowheads="1"/>
            </p:cNvSpPr>
            <p:nvPr/>
          </p:nvSpPr>
          <p:spPr bwMode="auto">
            <a:xfrm>
              <a:off x="5440" y="1984"/>
              <a:ext cx="2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11" name="Freeform 590"/>
            <p:cNvSpPr>
              <a:spLocks/>
            </p:cNvSpPr>
            <p:nvPr/>
          </p:nvSpPr>
          <p:spPr bwMode="auto">
            <a:xfrm>
              <a:off x="5442" y="1982"/>
              <a:ext cx="3" cy="5"/>
            </a:xfrm>
            <a:custGeom>
              <a:avLst/>
              <a:gdLst>
                <a:gd name="T0" fmla="*/ 0 w 3"/>
                <a:gd name="T1" fmla="*/ 2 h 5"/>
                <a:gd name="T2" fmla="*/ 0 w 3"/>
                <a:gd name="T3" fmla="*/ 0 h 5"/>
                <a:gd name="T4" fmla="*/ 3 w 3"/>
                <a:gd name="T5" fmla="*/ 0 h 5"/>
                <a:gd name="T6" fmla="*/ 3 w 3"/>
                <a:gd name="T7" fmla="*/ 5 h 5"/>
                <a:gd name="T8" fmla="*/ 0 w 3"/>
                <a:gd name="T9" fmla="*/ 5 h 5"/>
                <a:gd name="T10" fmla="*/ 0 w 3"/>
                <a:gd name="T11" fmla="*/ 2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" h="5">
                  <a:moveTo>
                    <a:pt x="0" y="2"/>
                  </a:moveTo>
                  <a:lnTo>
                    <a:pt x="0" y="0"/>
                  </a:lnTo>
                  <a:lnTo>
                    <a:pt x="3" y="0"/>
                  </a:lnTo>
                  <a:lnTo>
                    <a:pt x="3" y="5"/>
                  </a:lnTo>
                  <a:lnTo>
                    <a:pt x="0" y="5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2" name="Freeform 591"/>
            <p:cNvSpPr>
              <a:spLocks/>
            </p:cNvSpPr>
            <p:nvPr/>
          </p:nvSpPr>
          <p:spPr bwMode="auto">
            <a:xfrm>
              <a:off x="5389" y="1941"/>
              <a:ext cx="56" cy="49"/>
            </a:xfrm>
            <a:custGeom>
              <a:avLst/>
              <a:gdLst>
                <a:gd name="T0" fmla="*/ 3 w 56"/>
                <a:gd name="T1" fmla="*/ 46 h 49"/>
                <a:gd name="T2" fmla="*/ 51 w 56"/>
                <a:gd name="T3" fmla="*/ 46 h 49"/>
                <a:gd name="T4" fmla="*/ 53 w 56"/>
                <a:gd name="T5" fmla="*/ 46 h 49"/>
                <a:gd name="T6" fmla="*/ 56 w 56"/>
                <a:gd name="T7" fmla="*/ 46 h 49"/>
                <a:gd name="T8" fmla="*/ 56 w 56"/>
                <a:gd name="T9" fmla="*/ 49 h 49"/>
                <a:gd name="T10" fmla="*/ 0 w 56"/>
                <a:gd name="T11" fmla="*/ 49 h 49"/>
                <a:gd name="T12" fmla="*/ 0 w 56"/>
                <a:gd name="T13" fmla="*/ 0 h 49"/>
                <a:gd name="T14" fmla="*/ 10 w 56"/>
                <a:gd name="T15" fmla="*/ 0 h 49"/>
                <a:gd name="T16" fmla="*/ 10 w 56"/>
                <a:gd name="T17" fmla="*/ 3 h 49"/>
                <a:gd name="T18" fmla="*/ 3 w 56"/>
                <a:gd name="T19" fmla="*/ 3 h 49"/>
                <a:gd name="T20" fmla="*/ 3 w 56"/>
                <a:gd name="T21" fmla="*/ 46 h 4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6" h="49">
                  <a:moveTo>
                    <a:pt x="3" y="46"/>
                  </a:moveTo>
                  <a:lnTo>
                    <a:pt x="51" y="46"/>
                  </a:lnTo>
                  <a:lnTo>
                    <a:pt x="53" y="46"/>
                  </a:lnTo>
                  <a:lnTo>
                    <a:pt x="56" y="46"/>
                  </a:lnTo>
                  <a:lnTo>
                    <a:pt x="56" y="49"/>
                  </a:lnTo>
                  <a:lnTo>
                    <a:pt x="0" y="49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0" y="3"/>
                  </a:lnTo>
                  <a:lnTo>
                    <a:pt x="3" y="3"/>
                  </a:lnTo>
                  <a:lnTo>
                    <a:pt x="3" y="46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3" name="Rectangle 592"/>
            <p:cNvSpPr>
              <a:spLocks noChangeArrowheads="1"/>
            </p:cNvSpPr>
            <p:nvPr/>
          </p:nvSpPr>
          <p:spPr bwMode="auto">
            <a:xfrm>
              <a:off x="5236" y="2004"/>
              <a:ext cx="1" cy="1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14" name="Freeform 593"/>
            <p:cNvSpPr>
              <a:spLocks/>
            </p:cNvSpPr>
            <p:nvPr/>
          </p:nvSpPr>
          <p:spPr bwMode="auto">
            <a:xfrm>
              <a:off x="5740" y="2004"/>
              <a:ext cx="0" cy="1"/>
            </a:xfrm>
            <a:custGeom>
              <a:avLst/>
              <a:gdLst>
                <a:gd name="T0" fmla="*/ 0 h 1"/>
                <a:gd name="T1" fmla="*/ 0 h 1"/>
                <a:gd name="T2" fmla="*/ 1 h 1"/>
                <a:gd name="T3" fmla="*/ 0 h 1"/>
                <a:gd name="T4" fmla="*/ 0 h 1"/>
                <a:gd name="T5" fmla="*/ 0 h 1"/>
                <a:gd name="T6" fmla="*/ 0 h 1"/>
                <a:gd name="T7" fmla="*/ 0 60000 655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</a:gdLst>
              <a:ahLst/>
              <a:cxnLst>
                <a:cxn ang="T7">
                  <a:pos x="0" y="T0"/>
                </a:cxn>
                <a:cxn ang="T8">
                  <a:pos x="0" y="T1"/>
                </a:cxn>
                <a:cxn ang="T9">
                  <a:pos x="0" y="T2"/>
                </a:cxn>
                <a:cxn ang="T10">
                  <a:pos x="0" y="T3"/>
                </a:cxn>
                <a:cxn ang="T11">
                  <a:pos x="0" y="T4"/>
                </a:cxn>
                <a:cxn ang="T12">
                  <a:pos x="0" y="T5"/>
                </a:cxn>
                <a:cxn ang="T13">
                  <a:pos x="0" y="T6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5" name="Freeform 594"/>
            <p:cNvSpPr>
              <a:spLocks/>
            </p:cNvSpPr>
            <p:nvPr/>
          </p:nvSpPr>
          <p:spPr bwMode="auto">
            <a:xfrm>
              <a:off x="5235" y="2004"/>
              <a:ext cx="1" cy="0"/>
            </a:xfrm>
            <a:custGeom>
              <a:avLst/>
              <a:gdLst>
                <a:gd name="T0" fmla="*/ 1 w 1"/>
                <a:gd name="T1" fmla="*/ 0 w 1"/>
                <a:gd name="T2" fmla="*/ 0 w 1"/>
                <a:gd name="T3" fmla="*/ 1 w 1"/>
                <a:gd name="T4" fmla="*/ 1 w 1"/>
                <a:gd name="T5" fmla="*/ 1 w 1"/>
                <a:gd name="T6" fmla="*/ 1 w 1"/>
                <a:gd name="T7" fmla="*/ 1 w 1"/>
                <a:gd name="T8" fmla="*/ 1 w 1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9">
                  <a:pos x="T0" y="0"/>
                </a:cxn>
                <a:cxn ang="T10">
                  <a:pos x="T1" y="0"/>
                </a:cxn>
                <a:cxn ang="T11">
                  <a:pos x="T2" y="0"/>
                </a:cxn>
                <a:cxn ang="T12">
                  <a:pos x="T3" y="0"/>
                </a:cxn>
                <a:cxn ang="T13">
                  <a:pos x="T4" y="0"/>
                </a:cxn>
                <a:cxn ang="T14">
                  <a:pos x="T5" y="0"/>
                </a:cxn>
                <a:cxn ang="T15">
                  <a:pos x="T6" y="0"/>
                </a:cxn>
                <a:cxn ang="T16">
                  <a:pos x="T7" y="0"/>
                </a:cxn>
                <a:cxn ang="T17">
                  <a:pos x="T8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6" name="Freeform 595"/>
            <p:cNvSpPr>
              <a:spLocks/>
            </p:cNvSpPr>
            <p:nvPr/>
          </p:nvSpPr>
          <p:spPr bwMode="auto">
            <a:xfrm>
              <a:off x="5740" y="2004"/>
              <a:ext cx="2" cy="1"/>
            </a:xfrm>
            <a:custGeom>
              <a:avLst/>
              <a:gdLst>
                <a:gd name="T0" fmla="*/ 2 w 2"/>
                <a:gd name="T1" fmla="*/ 0 h 1"/>
                <a:gd name="T2" fmla="*/ 2 w 2"/>
                <a:gd name="T3" fmla="*/ 0 h 1"/>
                <a:gd name="T4" fmla="*/ 2 w 2"/>
                <a:gd name="T5" fmla="*/ 1 h 1"/>
                <a:gd name="T6" fmla="*/ 2 w 2"/>
                <a:gd name="T7" fmla="*/ 0 h 1"/>
                <a:gd name="T8" fmla="*/ 0 w 2"/>
                <a:gd name="T9" fmla="*/ 0 h 1"/>
                <a:gd name="T10" fmla="*/ 0 w 2"/>
                <a:gd name="T11" fmla="*/ 0 h 1"/>
                <a:gd name="T12" fmla="*/ 0 w 2"/>
                <a:gd name="T13" fmla="*/ 0 h 1"/>
                <a:gd name="T14" fmla="*/ 0 w 2"/>
                <a:gd name="T15" fmla="*/ 0 h 1"/>
                <a:gd name="T16" fmla="*/ 0 w 2"/>
                <a:gd name="T17" fmla="*/ 0 h 1"/>
                <a:gd name="T18" fmla="*/ 0 w 2"/>
                <a:gd name="T19" fmla="*/ 0 h 1"/>
                <a:gd name="T20" fmla="*/ 0 w 2"/>
                <a:gd name="T21" fmla="*/ 0 h 1"/>
                <a:gd name="T22" fmla="*/ 2 w 2"/>
                <a:gd name="T23" fmla="*/ 0 h 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lnTo>
                    <a:pt x="2" y="0"/>
                  </a:lnTo>
                  <a:lnTo>
                    <a:pt x="2" y="1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7" name="Rectangle 596"/>
            <p:cNvSpPr>
              <a:spLocks noChangeArrowheads="1"/>
            </p:cNvSpPr>
            <p:nvPr/>
          </p:nvSpPr>
          <p:spPr bwMode="auto">
            <a:xfrm>
              <a:off x="5362" y="2005"/>
              <a:ext cx="3" cy="3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18" name="Freeform 597"/>
            <p:cNvSpPr>
              <a:spLocks/>
            </p:cNvSpPr>
            <p:nvPr/>
          </p:nvSpPr>
          <p:spPr bwMode="auto">
            <a:xfrm>
              <a:off x="5365" y="1917"/>
              <a:ext cx="115" cy="91"/>
            </a:xfrm>
            <a:custGeom>
              <a:avLst/>
              <a:gdLst>
                <a:gd name="T0" fmla="*/ 115 w 115"/>
                <a:gd name="T1" fmla="*/ 91 h 91"/>
                <a:gd name="T2" fmla="*/ 0 w 115"/>
                <a:gd name="T3" fmla="*/ 91 h 91"/>
                <a:gd name="T4" fmla="*/ 0 w 115"/>
                <a:gd name="T5" fmla="*/ 88 h 91"/>
                <a:gd name="T6" fmla="*/ 113 w 115"/>
                <a:gd name="T7" fmla="*/ 88 h 91"/>
                <a:gd name="T8" fmla="*/ 113 w 115"/>
                <a:gd name="T9" fmla="*/ 0 h 91"/>
                <a:gd name="T10" fmla="*/ 115 w 115"/>
                <a:gd name="T11" fmla="*/ 0 h 91"/>
                <a:gd name="T12" fmla="*/ 115 w 115"/>
                <a:gd name="T13" fmla="*/ 91 h 9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5" h="91">
                  <a:moveTo>
                    <a:pt x="115" y="91"/>
                  </a:moveTo>
                  <a:lnTo>
                    <a:pt x="0" y="91"/>
                  </a:lnTo>
                  <a:lnTo>
                    <a:pt x="0" y="88"/>
                  </a:lnTo>
                  <a:lnTo>
                    <a:pt x="113" y="88"/>
                  </a:lnTo>
                  <a:lnTo>
                    <a:pt x="113" y="0"/>
                  </a:lnTo>
                  <a:lnTo>
                    <a:pt x="115" y="0"/>
                  </a:lnTo>
                  <a:lnTo>
                    <a:pt x="115" y="91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9" name="Freeform 598"/>
            <p:cNvSpPr>
              <a:spLocks/>
            </p:cNvSpPr>
            <p:nvPr/>
          </p:nvSpPr>
          <p:spPr bwMode="auto">
            <a:xfrm>
              <a:off x="5233" y="1917"/>
              <a:ext cx="118" cy="91"/>
            </a:xfrm>
            <a:custGeom>
              <a:avLst/>
              <a:gdLst>
                <a:gd name="T0" fmla="*/ 14 w 118"/>
                <a:gd name="T1" fmla="*/ 91 h 91"/>
                <a:gd name="T2" fmla="*/ 14 w 118"/>
                <a:gd name="T3" fmla="*/ 91 h 91"/>
                <a:gd name="T4" fmla="*/ 4 w 118"/>
                <a:gd name="T5" fmla="*/ 90 h 91"/>
                <a:gd name="T6" fmla="*/ 2 w 118"/>
                <a:gd name="T7" fmla="*/ 88 h 91"/>
                <a:gd name="T8" fmla="*/ 0 w 118"/>
                <a:gd name="T9" fmla="*/ 87 h 91"/>
                <a:gd name="T10" fmla="*/ 0 w 118"/>
                <a:gd name="T11" fmla="*/ 0 h 91"/>
                <a:gd name="T12" fmla="*/ 3 w 118"/>
                <a:gd name="T13" fmla="*/ 0 h 91"/>
                <a:gd name="T14" fmla="*/ 3 w 118"/>
                <a:gd name="T15" fmla="*/ 87 h 91"/>
                <a:gd name="T16" fmla="*/ 3 w 118"/>
                <a:gd name="T17" fmla="*/ 87 h 91"/>
                <a:gd name="T18" fmla="*/ 3 w 118"/>
                <a:gd name="T19" fmla="*/ 87 h 91"/>
                <a:gd name="T20" fmla="*/ 3 w 118"/>
                <a:gd name="T21" fmla="*/ 87 h 91"/>
                <a:gd name="T22" fmla="*/ 2 w 118"/>
                <a:gd name="T23" fmla="*/ 87 h 91"/>
                <a:gd name="T24" fmla="*/ 2 w 118"/>
                <a:gd name="T25" fmla="*/ 87 h 91"/>
                <a:gd name="T26" fmla="*/ 3 w 118"/>
                <a:gd name="T27" fmla="*/ 87 h 91"/>
                <a:gd name="T28" fmla="*/ 3 w 118"/>
                <a:gd name="T29" fmla="*/ 87 h 91"/>
                <a:gd name="T30" fmla="*/ 3 w 118"/>
                <a:gd name="T31" fmla="*/ 87 h 91"/>
                <a:gd name="T32" fmla="*/ 3 w 118"/>
                <a:gd name="T33" fmla="*/ 87 h 91"/>
                <a:gd name="T34" fmla="*/ 3 w 118"/>
                <a:gd name="T35" fmla="*/ 87 h 91"/>
                <a:gd name="T36" fmla="*/ 4 w 118"/>
                <a:gd name="T37" fmla="*/ 87 h 91"/>
                <a:gd name="T38" fmla="*/ 4 w 118"/>
                <a:gd name="T39" fmla="*/ 87 h 91"/>
                <a:gd name="T40" fmla="*/ 14 w 118"/>
                <a:gd name="T41" fmla="*/ 88 h 91"/>
                <a:gd name="T42" fmla="*/ 115 w 118"/>
                <a:gd name="T43" fmla="*/ 88 h 91"/>
                <a:gd name="T44" fmla="*/ 115 w 118"/>
                <a:gd name="T45" fmla="*/ 0 h 91"/>
                <a:gd name="T46" fmla="*/ 118 w 118"/>
                <a:gd name="T47" fmla="*/ 0 h 91"/>
                <a:gd name="T48" fmla="*/ 118 w 118"/>
                <a:gd name="T49" fmla="*/ 91 h 91"/>
                <a:gd name="T50" fmla="*/ 14 w 118"/>
                <a:gd name="T51" fmla="*/ 91 h 9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18" h="91">
                  <a:moveTo>
                    <a:pt x="14" y="91"/>
                  </a:moveTo>
                  <a:lnTo>
                    <a:pt x="14" y="91"/>
                  </a:lnTo>
                  <a:lnTo>
                    <a:pt x="4" y="90"/>
                  </a:lnTo>
                  <a:lnTo>
                    <a:pt x="2" y="88"/>
                  </a:lnTo>
                  <a:lnTo>
                    <a:pt x="0" y="87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7"/>
                  </a:lnTo>
                  <a:lnTo>
                    <a:pt x="2" y="87"/>
                  </a:lnTo>
                  <a:lnTo>
                    <a:pt x="3" y="87"/>
                  </a:lnTo>
                  <a:lnTo>
                    <a:pt x="4" y="87"/>
                  </a:lnTo>
                  <a:lnTo>
                    <a:pt x="14" y="88"/>
                  </a:lnTo>
                  <a:lnTo>
                    <a:pt x="115" y="88"/>
                  </a:lnTo>
                  <a:lnTo>
                    <a:pt x="115" y="0"/>
                  </a:lnTo>
                  <a:lnTo>
                    <a:pt x="118" y="0"/>
                  </a:lnTo>
                  <a:lnTo>
                    <a:pt x="118" y="91"/>
                  </a:lnTo>
                  <a:lnTo>
                    <a:pt x="14" y="91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0" name="Freeform 599"/>
            <p:cNvSpPr>
              <a:spLocks/>
            </p:cNvSpPr>
            <p:nvPr/>
          </p:nvSpPr>
          <p:spPr bwMode="auto">
            <a:xfrm>
              <a:off x="5493" y="1917"/>
              <a:ext cx="250" cy="91"/>
            </a:xfrm>
            <a:custGeom>
              <a:avLst/>
              <a:gdLst>
                <a:gd name="T0" fmla="*/ 250 w 250"/>
                <a:gd name="T1" fmla="*/ 88 h 91"/>
                <a:gd name="T2" fmla="*/ 250 w 250"/>
                <a:gd name="T3" fmla="*/ 88 h 91"/>
                <a:gd name="T4" fmla="*/ 240 w 250"/>
                <a:gd name="T5" fmla="*/ 91 h 91"/>
                <a:gd name="T6" fmla="*/ 219 w 250"/>
                <a:gd name="T7" fmla="*/ 91 h 91"/>
                <a:gd name="T8" fmla="*/ 0 w 250"/>
                <a:gd name="T9" fmla="*/ 91 h 91"/>
                <a:gd name="T10" fmla="*/ 0 w 250"/>
                <a:gd name="T11" fmla="*/ 0 h 91"/>
                <a:gd name="T12" fmla="*/ 3 w 250"/>
                <a:gd name="T13" fmla="*/ 0 h 91"/>
                <a:gd name="T14" fmla="*/ 3 w 250"/>
                <a:gd name="T15" fmla="*/ 88 h 91"/>
                <a:gd name="T16" fmla="*/ 219 w 250"/>
                <a:gd name="T17" fmla="*/ 88 h 91"/>
                <a:gd name="T18" fmla="*/ 219 w 250"/>
                <a:gd name="T19" fmla="*/ 88 h 91"/>
                <a:gd name="T20" fmla="*/ 245 w 250"/>
                <a:gd name="T21" fmla="*/ 87 h 91"/>
                <a:gd name="T22" fmla="*/ 245 w 250"/>
                <a:gd name="T23" fmla="*/ 87 h 91"/>
                <a:gd name="T24" fmla="*/ 247 w 250"/>
                <a:gd name="T25" fmla="*/ 87 h 91"/>
                <a:gd name="T26" fmla="*/ 247 w 250"/>
                <a:gd name="T27" fmla="*/ 88 h 91"/>
                <a:gd name="T28" fmla="*/ 249 w 250"/>
                <a:gd name="T29" fmla="*/ 88 h 91"/>
                <a:gd name="T30" fmla="*/ 250 w 250"/>
                <a:gd name="T31" fmla="*/ 88 h 9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50" h="91">
                  <a:moveTo>
                    <a:pt x="250" y="88"/>
                  </a:moveTo>
                  <a:lnTo>
                    <a:pt x="250" y="88"/>
                  </a:lnTo>
                  <a:lnTo>
                    <a:pt x="240" y="91"/>
                  </a:lnTo>
                  <a:lnTo>
                    <a:pt x="219" y="91"/>
                  </a:lnTo>
                  <a:lnTo>
                    <a:pt x="0" y="91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8"/>
                  </a:lnTo>
                  <a:lnTo>
                    <a:pt x="219" y="88"/>
                  </a:lnTo>
                  <a:lnTo>
                    <a:pt x="245" y="87"/>
                  </a:lnTo>
                  <a:lnTo>
                    <a:pt x="247" y="87"/>
                  </a:lnTo>
                  <a:lnTo>
                    <a:pt x="247" y="88"/>
                  </a:lnTo>
                  <a:lnTo>
                    <a:pt x="249" y="88"/>
                  </a:lnTo>
                  <a:lnTo>
                    <a:pt x="250" y="88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1" name="Freeform 600"/>
            <p:cNvSpPr>
              <a:spLocks/>
            </p:cNvSpPr>
            <p:nvPr/>
          </p:nvSpPr>
          <p:spPr bwMode="auto">
            <a:xfrm>
              <a:off x="5740" y="2004"/>
              <a:ext cx="2" cy="1"/>
            </a:xfrm>
            <a:custGeom>
              <a:avLst/>
              <a:gdLst>
                <a:gd name="T0" fmla="*/ 2 w 2"/>
                <a:gd name="T1" fmla="*/ 1 h 1"/>
                <a:gd name="T2" fmla="*/ 0 w 2"/>
                <a:gd name="T3" fmla="*/ 1 h 1"/>
                <a:gd name="T4" fmla="*/ 0 w 2"/>
                <a:gd name="T5" fmla="*/ 1 h 1"/>
                <a:gd name="T6" fmla="*/ 0 w 2"/>
                <a:gd name="T7" fmla="*/ 0 h 1"/>
                <a:gd name="T8" fmla="*/ 0 w 2"/>
                <a:gd name="T9" fmla="*/ 0 h 1"/>
                <a:gd name="T10" fmla="*/ 0 w 2"/>
                <a:gd name="T11" fmla="*/ 0 h 1"/>
                <a:gd name="T12" fmla="*/ 0 w 2"/>
                <a:gd name="T13" fmla="*/ 0 h 1"/>
                <a:gd name="T14" fmla="*/ 2 w 2"/>
                <a:gd name="T15" fmla="*/ 0 h 1"/>
                <a:gd name="T16" fmla="*/ 2 w 2"/>
                <a:gd name="T17" fmla="*/ 1 h 1"/>
                <a:gd name="T18" fmla="*/ 2 w 2"/>
                <a:gd name="T19" fmla="*/ 1 h 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" h="1">
                  <a:moveTo>
                    <a:pt x="2" y="1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1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2" name="Freeform 601"/>
            <p:cNvSpPr>
              <a:spLocks/>
            </p:cNvSpPr>
            <p:nvPr/>
          </p:nvSpPr>
          <p:spPr bwMode="auto">
            <a:xfrm>
              <a:off x="5740" y="1917"/>
              <a:ext cx="3" cy="88"/>
            </a:xfrm>
            <a:custGeom>
              <a:avLst/>
              <a:gdLst>
                <a:gd name="T0" fmla="*/ 2 w 3"/>
                <a:gd name="T1" fmla="*/ 88 h 88"/>
                <a:gd name="T2" fmla="*/ 2 w 3"/>
                <a:gd name="T3" fmla="*/ 87 h 88"/>
                <a:gd name="T4" fmla="*/ 2 w 3"/>
                <a:gd name="T5" fmla="*/ 87 h 88"/>
                <a:gd name="T6" fmla="*/ 0 w 3"/>
                <a:gd name="T7" fmla="*/ 87 h 88"/>
                <a:gd name="T8" fmla="*/ 0 w 3"/>
                <a:gd name="T9" fmla="*/ 87 h 88"/>
                <a:gd name="T10" fmla="*/ 0 w 3"/>
                <a:gd name="T11" fmla="*/ 87 h 88"/>
                <a:gd name="T12" fmla="*/ 0 w 3"/>
                <a:gd name="T13" fmla="*/ 87 h 88"/>
                <a:gd name="T14" fmla="*/ 0 w 3"/>
                <a:gd name="T15" fmla="*/ 87 h 88"/>
                <a:gd name="T16" fmla="*/ 0 w 3"/>
                <a:gd name="T17" fmla="*/ 0 h 88"/>
                <a:gd name="T18" fmla="*/ 3 w 3"/>
                <a:gd name="T19" fmla="*/ 0 h 88"/>
                <a:gd name="T20" fmla="*/ 3 w 3"/>
                <a:gd name="T21" fmla="*/ 88 h 88"/>
                <a:gd name="T22" fmla="*/ 3 w 3"/>
                <a:gd name="T23" fmla="*/ 88 h 88"/>
                <a:gd name="T24" fmla="*/ 2 w 3"/>
                <a:gd name="T25" fmla="*/ 88 h 88"/>
                <a:gd name="T26" fmla="*/ 2 w 3"/>
                <a:gd name="T27" fmla="*/ 88 h 8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" h="88">
                  <a:moveTo>
                    <a:pt x="2" y="88"/>
                  </a:moveTo>
                  <a:lnTo>
                    <a:pt x="2" y="87"/>
                  </a:lnTo>
                  <a:lnTo>
                    <a:pt x="0" y="87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8"/>
                  </a:lnTo>
                  <a:lnTo>
                    <a:pt x="2" y="88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3" name="Freeform 602"/>
            <p:cNvSpPr>
              <a:spLocks/>
            </p:cNvSpPr>
            <p:nvPr/>
          </p:nvSpPr>
          <p:spPr bwMode="auto">
            <a:xfrm>
              <a:off x="5360" y="1917"/>
              <a:ext cx="2" cy="94"/>
            </a:xfrm>
            <a:custGeom>
              <a:avLst/>
              <a:gdLst>
                <a:gd name="T0" fmla="*/ 2 w 2"/>
                <a:gd name="T1" fmla="*/ 88 h 94"/>
                <a:gd name="T2" fmla="*/ 2 w 2"/>
                <a:gd name="T3" fmla="*/ 91 h 94"/>
                <a:gd name="T4" fmla="*/ 2 w 2"/>
                <a:gd name="T5" fmla="*/ 94 h 94"/>
                <a:gd name="T6" fmla="*/ 0 w 2"/>
                <a:gd name="T7" fmla="*/ 94 h 94"/>
                <a:gd name="T8" fmla="*/ 0 w 2"/>
                <a:gd name="T9" fmla="*/ 0 h 94"/>
                <a:gd name="T10" fmla="*/ 2 w 2"/>
                <a:gd name="T11" fmla="*/ 0 h 94"/>
                <a:gd name="T12" fmla="*/ 2 w 2"/>
                <a:gd name="T13" fmla="*/ 88 h 9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" h="94">
                  <a:moveTo>
                    <a:pt x="2" y="88"/>
                  </a:moveTo>
                  <a:lnTo>
                    <a:pt x="2" y="91"/>
                  </a:lnTo>
                  <a:lnTo>
                    <a:pt x="2" y="94"/>
                  </a:lnTo>
                  <a:lnTo>
                    <a:pt x="0" y="94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88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4" name="Freeform 603"/>
            <p:cNvSpPr>
              <a:spLocks/>
            </p:cNvSpPr>
            <p:nvPr/>
          </p:nvSpPr>
          <p:spPr bwMode="auto">
            <a:xfrm>
              <a:off x="5362" y="1917"/>
              <a:ext cx="121" cy="94"/>
            </a:xfrm>
            <a:custGeom>
              <a:avLst/>
              <a:gdLst>
                <a:gd name="T0" fmla="*/ 121 w 121"/>
                <a:gd name="T1" fmla="*/ 0 h 94"/>
                <a:gd name="T2" fmla="*/ 121 w 121"/>
                <a:gd name="T3" fmla="*/ 94 h 94"/>
                <a:gd name="T4" fmla="*/ 0 w 121"/>
                <a:gd name="T5" fmla="*/ 94 h 94"/>
                <a:gd name="T6" fmla="*/ 0 w 121"/>
                <a:gd name="T7" fmla="*/ 91 h 94"/>
                <a:gd name="T8" fmla="*/ 3 w 121"/>
                <a:gd name="T9" fmla="*/ 91 h 94"/>
                <a:gd name="T10" fmla="*/ 118 w 121"/>
                <a:gd name="T11" fmla="*/ 91 h 94"/>
                <a:gd name="T12" fmla="*/ 118 w 121"/>
                <a:gd name="T13" fmla="*/ 0 h 94"/>
                <a:gd name="T14" fmla="*/ 121 w 121"/>
                <a:gd name="T15" fmla="*/ 0 h 9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21" h="94">
                  <a:moveTo>
                    <a:pt x="121" y="0"/>
                  </a:moveTo>
                  <a:lnTo>
                    <a:pt x="121" y="94"/>
                  </a:lnTo>
                  <a:lnTo>
                    <a:pt x="0" y="94"/>
                  </a:lnTo>
                  <a:lnTo>
                    <a:pt x="0" y="91"/>
                  </a:lnTo>
                  <a:lnTo>
                    <a:pt x="3" y="91"/>
                  </a:lnTo>
                  <a:lnTo>
                    <a:pt x="118" y="91"/>
                  </a:lnTo>
                  <a:lnTo>
                    <a:pt x="118" y="0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5" name="Freeform 604"/>
            <p:cNvSpPr>
              <a:spLocks/>
            </p:cNvSpPr>
            <p:nvPr/>
          </p:nvSpPr>
          <p:spPr bwMode="auto">
            <a:xfrm>
              <a:off x="5230" y="1917"/>
              <a:ext cx="124" cy="94"/>
            </a:xfrm>
            <a:custGeom>
              <a:avLst/>
              <a:gdLst>
                <a:gd name="T0" fmla="*/ 17 w 124"/>
                <a:gd name="T1" fmla="*/ 94 h 94"/>
                <a:gd name="T2" fmla="*/ 17 w 124"/>
                <a:gd name="T3" fmla="*/ 94 h 94"/>
                <a:gd name="T4" fmla="*/ 10 w 124"/>
                <a:gd name="T5" fmla="*/ 93 h 94"/>
                <a:gd name="T6" fmla="*/ 5 w 124"/>
                <a:gd name="T7" fmla="*/ 91 h 94"/>
                <a:gd name="T8" fmla="*/ 5 w 124"/>
                <a:gd name="T9" fmla="*/ 91 h 94"/>
                <a:gd name="T10" fmla="*/ 2 w 124"/>
                <a:gd name="T11" fmla="*/ 90 h 94"/>
                <a:gd name="T12" fmla="*/ 2 w 124"/>
                <a:gd name="T13" fmla="*/ 90 h 94"/>
                <a:gd name="T14" fmla="*/ 0 w 124"/>
                <a:gd name="T15" fmla="*/ 87 h 94"/>
                <a:gd name="T16" fmla="*/ 0 w 124"/>
                <a:gd name="T17" fmla="*/ 0 h 94"/>
                <a:gd name="T18" fmla="*/ 3 w 124"/>
                <a:gd name="T19" fmla="*/ 0 h 94"/>
                <a:gd name="T20" fmla="*/ 3 w 124"/>
                <a:gd name="T21" fmla="*/ 87 h 94"/>
                <a:gd name="T22" fmla="*/ 3 w 124"/>
                <a:gd name="T23" fmla="*/ 87 h 94"/>
                <a:gd name="T24" fmla="*/ 5 w 124"/>
                <a:gd name="T25" fmla="*/ 88 h 94"/>
                <a:gd name="T26" fmla="*/ 7 w 124"/>
                <a:gd name="T27" fmla="*/ 90 h 94"/>
                <a:gd name="T28" fmla="*/ 17 w 124"/>
                <a:gd name="T29" fmla="*/ 91 h 94"/>
                <a:gd name="T30" fmla="*/ 121 w 124"/>
                <a:gd name="T31" fmla="*/ 91 h 94"/>
                <a:gd name="T32" fmla="*/ 121 w 124"/>
                <a:gd name="T33" fmla="*/ 0 h 94"/>
                <a:gd name="T34" fmla="*/ 124 w 124"/>
                <a:gd name="T35" fmla="*/ 0 h 94"/>
                <a:gd name="T36" fmla="*/ 124 w 124"/>
                <a:gd name="T37" fmla="*/ 94 h 94"/>
                <a:gd name="T38" fmla="*/ 17 w 124"/>
                <a:gd name="T39" fmla="*/ 94 h 9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24" h="94">
                  <a:moveTo>
                    <a:pt x="17" y="94"/>
                  </a:moveTo>
                  <a:lnTo>
                    <a:pt x="17" y="94"/>
                  </a:lnTo>
                  <a:lnTo>
                    <a:pt x="10" y="93"/>
                  </a:lnTo>
                  <a:lnTo>
                    <a:pt x="5" y="91"/>
                  </a:lnTo>
                  <a:lnTo>
                    <a:pt x="2" y="90"/>
                  </a:lnTo>
                  <a:lnTo>
                    <a:pt x="0" y="87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7"/>
                  </a:lnTo>
                  <a:lnTo>
                    <a:pt x="5" y="88"/>
                  </a:lnTo>
                  <a:lnTo>
                    <a:pt x="7" y="90"/>
                  </a:lnTo>
                  <a:lnTo>
                    <a:pt x="17" y="91"/>
                  </a:lnTo>
                  <a:lnTo>
                    <a:pt x="121" y="91"/>
                  </a:lnTo>
                  <a:lnTo>
                    <a:pt x="121" y="0"/>
                  </a:lnTo>
                  <a:lnTo>
                    <a:pt x="124" y="0"/>
                  </a:lnTo>
                  <a:lnTo>
                    <a:pt x="124" y="94"/>
                  </a:lnTo>
                  <a:lnTo>
                    <a:pt x="17" y="94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6" name="Freeform 605"/>
            <p:cNvSpPr>
              <a:spLocks/>
            </p:cNvSpPr>
            <p:nvPr/>
          </p:nvSpPr>
          <p:spPr bwMode="auto">
            <a:xfrm>
              <a:off x="5490" y="1917"/>
              <a:ext cx="256" cy="94"/>
            </a:xfrm>
            <a:custGeom>
              <a:avLst/>
              <a:gdLst>
                <a:gd name="T0" fmla="*/ 222 w 256"/>
                <a:gd name="T1" fmla="*/ 94 h 94"/>
                <a:gd name="T2" fmla="*/ 0 w 256"/>
                <a:gd name="T3" fmla="*/ 94 h 94"/>
                <a:gd name="T4" fmla="*/ 0 w 256"/>
                <a:gd name="T5" fmla="*/ 0 h 94"/>
                <a:gd name="T6" fmla="*/ 3 w 256"/>
                <a:gd name="T7" fmla="*/ 0 h 94"/>
                <a:gd name="T8" fmla="*/ 3 w 256"/>
                <a:gd name="T9" fmla="*/ 91 h 94"/>
                <a:gd name="T10" fmla="*/ 222 w 256"/>
                <a:gd name="T11" fmla="*/ 91 h 94"/>
                <a:gd name="T12" fmla="*/ 222 w 256"/>
                <a:gd name="T13" fmla="*/ 91 h 94"/>
                <a:gd name="T14" fmla="*/ 243 w 256"/>
                <a:gd name="T15" fmla="*/ 91 h 94"/>
                <a:gd name="T16" fmla="*/ 253 w 256"/>
                <a:gd name="T17" fmla="*/ 88 h 94"/>
                <a:gd name="T18" fmla="*/ 253 w 256"/>
                <a:gd name="T19" fmla="*/ 88 h 94"/>
                <a:gd name="T20" fmla="*/ 253 w 256"/>
                <a:gd name="T21" fmla="*/ 0 h 94"/>
                <a:gd name="T22" fmla="*/ 256 w 256"/>
                <a:gd name="T23" fmla="*/ 0 h 94"/>
                <a:gd name="T24" fmla="*/ 256 w 256"/>
                <a:gd name="T25" fmla="*/ 88 h 94"/>
                <a:gd name="T26" fmla="*/ 256 w 256"/>
                <a:gd name="T27" fmla="*/ 88 h 94"/>
                <a:gd name="T28" fmla="*/ 255 w 256"/>
                <a:gd name="T29" fmla="*/ 91 h 94"/>
                <a:gd name="T30" fmla="*/ 253 w 256"/>
                <a:gd name="T31" fmla="*/ 91 h 94"/>
                <a:gd name="T32" fmla="*/ 253 w 256"/>
                <a:gd name="T33" fmla="*/ 91 h 94"/>
                <a:gd name="T34" fmla="*/ 250 w 256"/>
                <a:gd name="T35" fmla="*/ 93 h 94"/>
                <a:gd name="T36" fmla="*/ 250 w 256"/>
                <a:gd name="T37" fmla="*/ 93 h 94"/>
                <a:gd name="T38" fmla="*/ 245 w 256"/>
                <a:gd name="T39" fmla="*/ 93 h 94"/>
                <a:gd name="T40" fmla="*/ 245 w 256"/>
                <a:gd name="T41" fmla="*/ 93 h 94"/>
                <a:gd name="T42" fmla="*/ 222 w 256"/>
                <a:gd name="T43" fmla="*/ 94 h 94"/>
                <a:gd name="T44" fmla="*/ 222 w 256"/>
                <a:gd name="T45" fmla="*/ 94 h 9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56" h="94">
                  <a:moveTo>
                    <a:pt x="222" y="94"/>
                  </a:moveTo>
                  <a:lnTo>
                    <a:pt x="0" y="94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91"/>
                  </a:lnTo>
                  <a:lnTo>
                    <a:pt x="222" y="91"/>
                  </a:lnTo>
                  <a:lnTo>
                    <a:pt x="243" y="91"/>
                  </a:lnTo>
                  <a:lnTo>
                    <a:pt x="253" y="88"/>
                  </a:lnTo>
                  <a:lnTo>
                    <a:pt x="253" y="0"/>
                  </a:lnTo>
                  <a:lnTo>
                    <a:pt x="256" y="0"/>
                  </a:lnTo>
                  <a:lnTo>
                    <a:pt x="256" y="88"/>
                  </a:lnTo>
                  <a:lnTo>
                    <a:pt x="255" y="91"/>
                  </a:lnTo>
                  <a:lnTo>
                    <a:pt x="253" y="91"/>
                  </a:lnTo>
                  <a:lnTo>
                    <a:pt x="250" y="93"/>
                  </a:lnTo>
                  <a:lnTo>
                    <a:pt x="245" y="93"/>
                  </a:lnTo>
                  <a:lnTo>
                    <a:pt x="222" y="94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7" name="Freeform 606"/>
            <p:cNvSpPr>
              <a:spLocks/>
            </p:cNvSpPr>
            <p:nvPr/>
          </p:nvSpPr>
          <p:spPr bwMode="auto">
            <a:xfrm>
              <a:off x="5225" y="1917"/>
              <a:ext cx="527" cy="98"/>
            </a:xfrm>
            <a:custGeom>
              <a:avLst/>
              <a:gdLst>
                <a:gd name="T0" fmla="*/ 522 w 527"/>
                <a:gd name="T1" fmla="*/ 94 h 98"/>
                <a:gd name="T2" fmla="*/ 522 w 527"/>
                <a:gd name="T3" fmla="*/ 94 h 98"/>
                <a:gd name="T4" fmla="*/ 520 w 527"/>
                <a:gd name="T5" fmla="*/ 97 h 98"/>
                <a:gd name="T6" fmla="*/ 515 w 527"/>
                <a:gd name="T7" fmla="*/ 98 h 98"/>
                <a:gd name="T8" fmla="*/ 11 w 527"/>
                <a:gd name="T9" fmla="*/ 98 h 98"/>
                <a:gd name="T10" fmla="*/ 11 w 527"/>
                <a:gd name="T11" fmla="*/ 98 h 98"/>
                <a:gd name="T12" fmla="*/ 7 w 527"/>
                <a:gd name="T13" fmla="*/ 97 h 98"/>
                <a:gd name="T14" fmla="*/ 3 w 527"/>
                <a:gd name="T15" fmla="*/ 94 h 98"/>
                <a:gd name="T16" fmla="*/ 3 w 527"/>
                <a:gd name="T17" fmla="*/ 94 h 98"/>
                <a:gd name="T18" fmla="*/ 1 w 527"/>
                <a:gd name="T19" fmla="*/ 90 h 98"/>
                <a:gd name="T20" fmla="*/ 0 w 527"/>
                <a:gd name="T21" fmla="*/ 86 h 98"/>
                <a:gd name="T22" fmla="*/ 0 w 527"/>
                <a:gd name="T23" fmla="*/ 0 h 98"/>
                <a:gd name="T24" fmla="*/ 5 w 527"/>
                <a:gd name="T25" fmla="*/ 0 h 98"/>
                <a:gd name="T26" fmla="*/ 5 w 527"/>
                <a:gd name="T27" fmla="*/ 87 h 98"/>
                <a:gd name="T28" fmla="*/ 5 w 527"/>
                <a:gd name="T29" fmla="*/ 87 h 98"/>
                <a:gd name="T30" fmla="*/ 7 w 527"/>
                <a:gd name="T31" fmla="*/ 90 h 98"/>
                <a:gd name="T32" fmla="*/ 7 w 527"/>
                <a:gd name="T33" fmla="*/ 90 h 98"/>
                <a:gd name="T34" fmla="*/ 10 w 527"/>
                <a:gd name="T35" fmla="*/ 91 h 98"/>
                <a:gd name="T36" fmla="*/ 10 w 527"/>
                <a:gd name="T37" fmla="*/ 91 h 98"/>
                <a:gd name="T38" fmla="*/ 15 w 527"/>
                <a:gd name="T39" fmla="*/ 93 h 98"/>
                <a:gd name="T40" fmla="*/ 22 w 527"/>
                <a:gd name="T41" fmla="*/ 94 h 98"/>
                <a:gd name="T42" fmla="*/ 129 w 527"/>
                <a:gd name="T43" fmla="*/ 94 h 98"/>
                <a:gd name="T44" fmla="*/ 129 w 527"/>
                <a:gd name="T45" fmla="*/ 0 h 98"/>
                <a:gd name="T46" fmla="*/ 135 w 527"/>
                <a:gd name="T47" fmla="*/ 0 h 98"/>
                <a:gd name="T48" fmla="*/ 135 w 527"/>
                <a:gd name="T49" fmla="*/ 94 h 98"/>
                <a:gd name="T50" fmla="*/ 137 w 527"/>
                <a:gd name="T51" fmla="*/ 94 h 98"/>
                <a:gd name="T52" fmla="*/ 258 w 527"/>
                <a:gd name="T53" fmla="*/ 94 h 98"/>
                <a:gd name="T54" fmla="*/ 258 w 527"/>
                <a:gd name="T55" fmla="*/ 0 h 98"/>
                <a:gd name="T56" fmla="*/ 265 w 527"/>
                <a:gd name="T57" fmla="*/ 0 h 98"/>
                <a:gd name="T58" fmla="*/ 265 w 527"/>
                <a:gd name="T59" fmla="*/ 94 h 98"/>
                <a:gd name="T60" fmla="*/ 487 w 527"/>
                <a:gd name="T61" fmla="*/ 94 h 98"/>
                <a:gd name="T62" fmla="*/ 487 w 527"/>
                <a:gd name="T63" fmla="*/ 94 h 98"/>
                <a:gd name="T64" fmla="*/ 510 w 527"/>
                <a:gd name="T65" fmla="*/ 93 h 98"/>
                <a:gd name="T66" fmla="*/ 510 w 527"/>
                <a:gd name="T67" fmla="*/ 93 h 98"/>
                <a:gd name="T68" fmla="*/ 515 w 527"/>
                <a:gd name="T69" fmla="*/ 93 h 98"/>
                <a:gd name="T70" fmla="*/ 515 w 527"/>
                <a:gd name="T71" fmla="*/ 93 h 98"/>
                <a:gd name="T72" fmla="*/ 518 w 527"/>
                <a:gd name="T73" fmla="*/ 91 h 98"/>
                <a:gd name="T74" fmla="*/ 520 w 527"/>
                <a:gd name="T75" fmla="*/ 91 h 98"/>
                <a:gd name="T76" fmla="*/ 520 w 527"/>
                <a:gd name="T77" fmla="*/ 91 h 98"/>
                <a:gd name="T78" fmla="*/ 521 w 527"/>
                <a:gd name="T79" fmla="*/ 88 h 98"/>
                <a:gd name="T80" fmla="*/ 521 w 527"/>
                <a:gd name="T81" fmla="*/ 0 h 98"/>
                <a:gd name="T82" fmla="*/ 527 w 527"/>
                <a:gd name="T83" fmla="*/ 0 h 98"/>
                <a:gd name="T84" fmla="*/ 527 w 527"/>
                <a:gd name="T85" fmla="*/ 86 h 98"/>
                <a:gd name="T86" fmla="*/ 527 w 527"/>
                <a:gd name="T87" fmla="*/ 86 h 98"/>
                <a:gd name="T88" fmla="*/ 525 w 527"/>
                <a:gd name="T89" fmla="*/ 90 h 98"/>
                <a:gd name="T90" fmla="*/ 522 w 527"/>
                <a:gd name="T91" fmla="*/ 94 h 98"/>
                <a:gd name="T92" fmla="*/ 522 w 527"/>
                <a:gd name="T93" fmla="*/ 94 h 9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527" h="98">
                  <a:moveTo>
                    <a:pt x="522" y="94"/>
                  </a:moveTo>
                  <a:lnTo>
                    <a:pt x="522" y="94"/>
                  </a:lnTo>
                  <a:lnTo>
                    <a:pt x="520" y="97"/>
                  </a:lnTo>
                  <a:lnTo>
                    <a:pt x="515" y="98"/>
                  </a:lnTo>
                  <a:lnTo>
                    <a:pt x="11" y="98"/>
                  </a:lnTo>
                  <a:lnTo>
                    <a:pt x="7" y="97"/>
                  </a:lnTo>
                  <a:lnTo>
                    <a:pt x="3" y="94"/>
                  </a:lnTo>
                  <a:lnTo>
                    <a:pt x="1" y="90"/>
                  </a:lnTo>
                  <a:lnTo>
                    <a:pt x="0" y="86"/>
                  </a:lnTo>
                  <a:lnTo>
                    <a:pt x="0" y="0"/>
                  </a:lnTo>
                  <a:lnTo>
                    <a:pt x="5" y="0"/>
                  </a:lnTo>
                  <a:lnTo>
                    <a:pt x="5" y="87"/>
                  </a:lnTo>
                  <a:lnTo>
                    <a:pt x="7" y="90"/>
                  </a:lnTo>
                  <a:lnTo>
                    <a:pt x="10" y="91"/>
                  </a:lnTo>
                  <a:lnTo>
                    <a:pt x="15" y="93"/>
                  </a:lnTo>
                  <a:lnTo>
                    <a:pt x="22" y="94"/>
                  </a:lnTo>
                  <a:lnTo>
                    <a:pt x="129" y="94"/>
                  </a:lnTo>
                  <a:lnTo>
                    <a:pt x="129" y="0"/>
                  </a:lnTo>
                  <a:lnTo>
                    <a:pt x="135" y="0"/>
                  </a:lnTo>
                  <a:lnTo>
                    <a:pt x="135" y="94"/>
                  </a:lnTo>
                  <a:lnTo>
                    <a:pt x="137" y="94"/>
                  </a:lnTo>
                  <a:lnTo>
                    <a:pt x="258" y="94"/>
                  </a:lnTo>
                  <a:lnTo>
                    <a:pt x="258" y="0"/>
                  </a:lnTo>
                  <a:lnTo>
                    <a:pt x="265" y="0"/>
                  </a:lnTo>
                  <a:lnTo>
                    <a:pt x="265" y="94"/>
                  </a:lnTo>
                  <a:lnTo>
                    <a:pt x="487" y="94"/>
                  </a:lnTo>
                  <a:lnTo>
                    <a:pt x="510" y="93"/>
                  </a:lnTo>
                  <a:lnTo>
                    <a:pt x="515" y="93"/>
                  </a:lnTo>
                  <a:lnTo>
                    <a:pt x="518" y="91"/>
                  </a:lnTo>
                  <a:lnTo>
                    <a:pt x="520" y="91"/>
                  </a:lnTo>
                  <a:lnTo>
                    <a:pt x="521" y="88"/>
                  </a:lnTo>
                  <a:lnTo>
                    <a:pt x="521" y="0"/>
                  </a:lnTo>
                  <a:lnTo>
                    <a:pt x="527" y="0"/>
                  </a:lnTo>
                  <a:lnTo>
                    <a:pt x="527" y="86"/>
                  </a:lnTo>
                  <a:lnTo>
                    <a:pt x="525" y="90"/>
                  </a:lnTo>
                  <a:lnTo>
                    <a:pt x="522" y="94"/>
                  </a:lnTo>
                  <a:close/>
                </a:path>
              </a:pathLst>
            </a:custGeom>
            <a:solidFill>
              <a:srgbClr val="0E22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8" name="Freeform 607"/>
            <p:cNvSpPr>
              <a:spLocks/>
            </p:cNvSpPr>
            <p:nvPr/>
          </p:nvSpPr>
          <p:spPr bwMode="auto">
            <a:xfrm>
              <a:off x="5222" y="1917"/>
              <a:ext cx="532" cy="101"/>
            </a:xfrm>
            <a:custGeom>
              <a:avLst/>
              <a:gdLst>
                <a:gd name="T0" fmla="*/ 518 w 532"/>
                <a:gd name="T1" fmla="*/ 98 h 101"/>
                <a:gd name="T2" fmla="*/ 518 w 532"/>
                <a:gd name="T3" fmla="*/ 98 h 101"/>
                <a:gd name="T4" fmla="*/ 523 w 532"/>
                <a:gd name="T5" fmla="*/ 97 h 101"/>
                <a:gd name="T6" fmla="*/ 525 w 532"/>
                <a:gd name="T7" fmla="*/ 94 h 101"/>
                <a:gd name="T8" fmla="*/ 525 w 532"/>
                <a:gd name="T9" fmla="*/ 94 h 101"/>
                <a:gd name="T10" fmla="*/ 528 w 532"/>
                <a:gd name="T11" fmla="*/ 90 h 101"/>
                <a:gd name="T12" fmla="*/ 530 w 532"/>
                <a:gd name="T13" fmla="*/ 86 h 101"/>
                <a:gd name="T14" fmla="*/ 530 w 532"/>
                <a:gd name="T15" fmla="*/ 0 h 101"/>
                <a:gd name="T16" fmla="*/ 532 w 532"/>
                <a:gd name="T17" fmla="*/ 0 h 101"/>
                <a:gd name="T18" fmla="*/ 532 w 532"/>
                <a:gd name="T19" fmla="*/ 86 h 101"/>
                <a:gd name="T20" fmla="*/ 532 w 532"/>
                <a:gd name="T21" fmla="*/ 86 h 101"/>
                <a:gd name="T22" fmla="*/ 531 w 532"/>
                <a:gd name="T23" fmla="*/ 91 h 101"/>
                <a:gd name="T24" fmla="*/ 528 w 532"/>
                <a:gd name="T25" fmla="*/ 96 h 101"/>
                <a:gd name="T26" fmla="*/ 524 w 532"/>
                <a:gd name="T27" fmla="*/ 100 h 101"/>
                <a:gd name="T28" fmla="*/ 518 w 532"/>
                <a:gd name="T29" fmla="*/ 101 h 101"/>
                <a:gd name="T30" fmla="*/ 14 w 532"/>
                <a:gd name="T31" fmla="*/ 101 h 101"/>
                <a:gd name="T32" fmla="*/ 14 w 532"/>
                <a:gd name="T33" fmla="*/ 101 h 101"/>
                <a:gd name="T34" fmla="*/ 8 w 532"/>
                <a:gd name="T35" fmla="*/ 100 h 101"/>
                <a:gd name="T36" fmla="*/ 4 w 532"/>
                <a:gd name="T37" fmla="*/ 96 h 101"/>
                <a:gd name="T38" fmla="*/ 1 w 532"/>
                <a:gd name="T39" fmla="*/ 91 h 101"/>
                <a:gd name="T40" fmla="*/ 0 w 532"/>
                <a:gd name="T41" fmla="*/ 86 h 101"/>
                <a:gd name="T42" fmla="*/ 0 w 532"/>
                <a:gd name="T43" fmla="*/ 0 h 101"/>
                <a:gd name="T44" fmla="*/ 3 w 532"/>
                <a:gd name="T45" fmla="*/ 0 h 101"/>
                <a:gd name="T46" fmla="*/ 3 w 532"/>
                <a:gd name="T47" fmla="*/ 86 h 101"/>
                <a:gd name="T48" fmla="*/ 3 w 532"/>
                <a:gd name="T49" fmla="*/ 86 h 101"/>
                <a:gd name="T50" fmla="*/ 4 w 532"/>
                <a:gd name="T51" fmla="*/ 90 h 101"/>
                <a:gd name="T52" fmla="*/ 6 w 532"/>
                <a:gd name="T53" fmla="*/ 94 h 101"/>
                <a:gd name="T54" fmla="*/ 6 w 532"/>
                <a:gd name="T55" fmla="*/ 94 h 101"/>
                <a:gd name="T56" fmla="*/ 10 w 532"/>
                <a:gd name="T57" fmla="*/ 97 h 101"/>
                <a:gd name="T58" fmla="*/ 14 w 532"/>
                <a:gd name="T59" fmla="*/ 98 h 101"/>
                <a:gd name="T60" fmla="*/ 518 w 532"/>
                <a:gd name="T61" fmla="*/ 98 h 101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32" h="101">
                  <a:moveTo>
                    <a:pt x="518" y="98"/>
                  </a:moveTo>
                  <a:lnTo>
                    <a:pt x="518" y="98"/>
                  </a:lnTo>
                  <a:lnTo>
                    <a:pt x="523" y="97"/>
                  </a:lnTo>
                  <a:lnTo>
                    <a:pt x="525" y="94"/>
                  </a:lnTo>
                  <a:lnTo>
                    <a:pt x="528" y="90"/>
                  </a:lnTo>
                  <a:lnTo>
                    <a:pt x="530" y="86"/>
                  </a:lnTo>
                  <a:lnTo>
                    <a:pt x="530" y="0"/>
                  </a:lnTo>
                  <a:lnTo>
                    <a:pt x="532" y="0"/>
                  </a:lnTo>
                  <a:lnTo>
                    <a:pt x="532" y="86"/>
                  </a:lnTo>
                  <a:lnTo>
                    <a:pt x="531" y="91"/>
                  </a:lnTo>
                  <a:lnTo>
                    <a:pt x="528" y="96"/>
                  </a:lnTo>
                  <a:lnTo>
                    <a:pt x="524" y="100"/>
                  </a:lnTo>
                  <a:lnTo>
                    <a:pt x="518" y="101"/>
                  </a:lnTo>
                  <a:lnTo>
                    <a:pt x="14" y="101"/>
                  </a:lnTo>
                  <a:lnTo>
                    <a:pt x="8" y="100"/>
                  </a:lnTo>
                  <a:lnTo>
                    <a:pt x="4" y="96"/>
                  </a:lnTo>
                  <a:lnTo>
                    <a:pt x="1" y="91"/>
                  </a:lnTo>
                  <a:lnTo>
                    <a:pt x="0" y="86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6"/>
                  </a:lnTo>
                  <a:lnTo>
                    <a:pt x="4" y="90"/>
                  </a:lnTo>
                  <a:lnTo>
                    <a:pt x="6" y="94"/>
                  </a:lnTo>
                  <a:lnTo>
                    <a:pt x="10" y="97"/>
                  </a:lnTo>
                  <a:lnTo>
                    <a:pt x="14" y="98"/>
                  </a:lnTo>
                  <a:lnTo>
                    <a:pt x="518" y="98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9" name="Freeform 608"/>
            <p:cNvSpPr>
              <a:spLocks/>
            </p:cNvSpPr>
            <p:nvPr/>
          </p:nvSpPr>
          <p:spPr bwMode="auto">
            <a:xfrm>
              <a:off x="5219" y="1917"/>
              <a:ext cx="538" cy="104"/>
            </a:xfrm>
            <a:custGeom>
              <a:avLst/>
              <a:gdLst>
                <a:gd name="T0" fmla="*/ 521 w 538"/>
                <a:gd name="T1" fmla="*/ 101 h 104"/>
                <a:gd name="T2" fmla="*/ 521 w 538"/>
                <a:gd name="T3" fmla="*/ 101 h 104"/>
                <a:gd name="T4" fmla="*/ 527 w 538"/>
                <a:gd name="T5" fmla="*/ 100 h 104"/>
                <a:gd name="T6" fmla="*/ 531 w 538"/>
                <a:gd name="T7" fmla="*/ 96 h 104"/>
                <a:gd name="T8" fmla="*/ 534 w 538"/>
                <a:gd name="T9" fmla="*/ 91 h 104"/>
                <a:gd name="T10" fmla="*/ 535 w 538"/>
                <a:gd name="T11" fmla="*/ 86 h 104"/>
                <a:gd name="T12" fmla="*/ 535 w 538"/>
                <a:gd name="T13" fmla="*/ 0 h 104"/>
                <a:gd name="T14" fmla="*/ 538 w 538"/>
                <a:gd name="T15" fmla="*/ 0 h 104"/>
                <a:gd name="T16" fmla="*/ 538 w 538"/>
                <a:gd name="T17" fmla="*/ 86 h 104"/>
                <a:gd name="T18" fmla="*/ 538 w 538"/>
                <a:gd name="T19" fmla="*/ 86 h 104"/>
                <a:gd name="T20" fmla="*/ 537 w 538"/>
                <a:gd name="T21" fmla="*/ 93 h 104"/>
                <a:gd name="T22" fmla="*/ 533 w 538"/>
                <a:gd name="T23" fmla="*/ 98 h 104"/>
                <a:gd name="T24" fmla="*/ 533 w 538"/>
                <a:gd name="T25" fmla="*/ 98 h 104"/>
                <a:gd name="T26" fmla="*/ 528 w 538"/>
                <a:gd name="T27" fmla="*/ 103 h 104"/>
                <a:gd name="T28" fmla="*/ 521 w 538"/>
                <a:gd name="T29" fmla="*/ 104 h 104"/>
                <a:gd name="T30" fmla="*/ 17 w 538"/>
                <a:gd name="T31" fmla="*/ 104 h 104"/>
                <a:gd name="T32" fmla="*/ 17 w 538"/>
                <a:gd name="T33" fmla="*/ 104 h 104"/>
                <a:gd name="T34" fmla="*/ 10 w 538"/>
                <a:gd name="T35" fmla="*/ 103 h 104"/>
                <a:gd name="T36" fmla="*/ 4 w 538"/>
                <a:gd name="T37" fmla="*/ 98 h 104"/>
                <a:gd name="T38" fmla="*/ 4 w 538"/>
                <a:gd name="T39" fmla="*/ 98 h 104"/>
                <a:gd name="T40" fmla="*/ 2 w 538"/>
                <a:gd name="T41" fmla="*/ 93 h 104"/>
                <a:gd name="T42" fmla="*/ 0 w 538"/>
                <a:gd name="T43" fmla="*/ 86 h 104"/>
                <a:gd name="T44" fmla="*/ 0 w 538"/>
                <a:gd name="T45" fmla="*/ 0 h 104"/>
                <a:gd name="T46" fmla="*/ 3 w 538"/>
                <a:gd name="T47" fmla="*/ 0 h 104"/>
                <a:gd name="T48" fmla="*/ 3 w 538"/>
                <a:gd name="T49" fmla="*/ 86 h 104"/>
                <a:gd name="T50" fmla="*/ 3 w 538"/>
                <a:gd name="T51" fmla="*/ 86 h 104"/>
                <a:gd name="T52" fmla="*/ 4 w 538"/>
                <a:gd name="T53" fmla="*/ 91 h 104"/>
                <a:gd name="T54" fmla="*/ 7 w 538"/>
                <a:gd name="T55" fmla="*/ 96 h 104"/>
                <a:gd name="T56" fmla="*/ 11 w 538"/>
                <a:gd name="T57" fmla="*/ 100 h 104"/>
                <a:gd name="T58" fmla="*/ 17 w 538"/>
                <a:gd name="T59" fmla="*/ 101 h 104"/>
                <a:gd name="T60" fmla="*/ 521 w 538"/>
                <a:gd name="T61" fmla="*/ 101 h 10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38" h="104">
                  <a:moveTo>
                    <a:pt x="521" y="101"/>
                  </a:moveTo>
                  <a:lnTo>
                    <a:pt x="521" y="101"/>
                  </a:lnTo>
                  <a:lnTo>
                    <a:pt x="527" y="100"/>
                  </a:lnTo>
                  <a:lnTo>
                    <a:pt x="531" y="96"/>
                  </a:lnTo>
                  <a:lnTo>
                    <a:pt x="534" y="91"/>
                  </a:lnTo>
                  <a:lnTo>
                    <a:pt x="535" y="86"/>
                  </a:lnTo>
                  <a:lnTo>
                    <a:pt x="535" y="0"/>
                  </a:lnTo>
                  <a:lnTo>
                    <a:pt x="538" y="0"/>
                  </a:lnTo>
                  <a:lnTo>
                    <a:pt x="538" y="86"/>
                  </a:lnTo>
                  <a:lnTo>
                    <a:pt x="537" y="93"/>
                  </a:lnTo>
                  <a:lnTo>
                    <a:pt x="533" y="98"/>
                  </a:lnTo>
                  <a:lnTo>
                    <a:pt x="528" y="103"/>
                  </a:lnTo>
                  <a:lnTo>
                    <a:pt x="521" y="104"/>
                  </a:lnTo>
                  <a:lnTo>
                    <a:pt x="17" y="104"/>
                  </a:lnTo>
                  <a:lnTo>
                    <a:pt x="10" y="103"/>
                  </a:lnTo>
                  <a:lnTo>
                    <a:pt x="4" y="98"/>
                  </a:lnTo>
                  <a:lnTo>
                    <a:pt x="2" y="93"/>
                  </a:lnTo>
                  <a:lnTo>
                    <a:pt x="0" y="86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6"/>
                  </a:lnTo>
                  <a:lnTo>
                    <a:pt x="4" y="91"/>
                  </a:lnTo>
                  <a:lnTo>
                    <a:pt x="7" y="96"/>
                  </a:lnTo>
                  <a:lnTo>
                    <a:pt x="11" y="100"/>
                  </a:lnTo>
                  <a:lnTo>
                    <a:pt x="17" y="101"/>
                  </a:lnTo>
                  <a:lnTo>
                    <a:pt x="521" y="101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0" name="Freeform 609"/>
            <p:cNvSpPr>
              <a:spLocks/>
            </p:cNvSpPr>
            <p:nvPr/>
          </p:nvSpPr>
          <p:spPr bwMode="auto">
            <a:xfrm>
              <a:off x="4383" y="2146"/>
              <a:ext cx="9" cy="7"/>
            </a:xfrm>
            <a:custGeom>
              <a:avLst/>
              <a:gdLst>
                <a:gd name="T0" fmla="*/ 7 w 9"/>
                <a:gd name="T1" fmla="*/ 0 h 7"/>
                <a:gd name="T2" fmla="*/ 9 w 9"/>
                <a:gd name="T3" fmla="*/ 7 h 7"/>
                <a:gd name="T4" fmla="*/ 9 w 9"/>
                <a:gd name="T5" fmla="*/ 7 h 7"/>
                <a:gd name="T6" fmla="*/ 0 w 9"/>
                <a:gd name="T7" fmla="*/ 7 h 7"/>
                <a:gd name="T8" fmla="*/ 0 w 9"/>
                <a:gd name="T9" fmla="*/ 7 h 7"/>
                <a:gd name="T10" fmla="*/ 3 w 9"/>
                <a:gd name="T11" fmla="*/ 0 h 7"/>
                <a:gd name="T12" fmla="*/ 7 w 9"/>
                <a:gd name="T13" fmla="*/ 0 h 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" h="7">
                  <a:moveTo>
                    <a:pt x="7" y="0"/>
                  </a:moveTo>
                  <a:lnTo>
                    <a:pt x="9" y="7"/>
                  </a:lnTo>
                  <a:lnTo>
                    <a:pt x="0" y="7"/>
                  </a:lnTo>
                  <a:lnTo>
                    <a:pt x="3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1" name="Freeform 610"/>
            <p:cNvSpPr>
              <a:spLocks/>
            </p:cNvSpPr>
            <p:nvPr/>
          </p:nvSpPr>
          <p:spPr bwMode="auto">
            <a:xfrm>
              <a:off x="4352" y="2131"/>
              <a:ext cx="34" cy="22"/>
            </a:xfrm>
            <a:custGeom>
              <a:avLst/>
              <a:gdLst>
                <a:gd name="T0" fmla="*/ 26 w 34"/>
                <a:gd name="T1" fmla="*/ 22 h 22"/>
                <a:gd name="T2" fmla="*/ 26 w 34"/>
                <a:gd name="T3" fmla="*/ 22 h 22"/>
                <a:gd name="T4" fmla="*/ 16 w 34"/>
                <a:gd name="T5" fmla="*/ 19 h 22"/>
                <a:gd name="T6" fmla="*/ 9 w 34"/>
                <a:gd name="T7" fmla="*/ 15 h 22"/>
                <a:gd name="T8" fmla="*/ 9 w 34"/>
                <a:gd name="T9" fmla="*/ 15 h 22"/>
                <a:gd name="T10" fmla="*/ 3 w 34"/>
                <a:gd name="T11" fmla="*/ 8 h 22"/>
                <a:gd name="T12" fmla="*/ 0 w 34"/>
                <a:gd name="T13" fmla="*/ 1 h 22"/>
                <a:gd name="T14" fmla="*/ 0 w 34"/>
                <a:gd name="T15" fmla="*/ 1 h 22"/>
                <a:gd name="T16" fmla="*/ 5 w 34"/>
                <a:gd name="T17" fmla="*/ 0 h 22"/>
                <a:gd name="T18" fmla="*/ 9 w 34"/>
                <a:gd name="T19" fmla="*/ 0 h 22"/>
                <a:gd name="T20" fmla="*/ 9 w 34"/>
                <a:gd name="T21" fmla="*/ 0 h 22"/>
                <a:gd name="T22" fmla="*/ 10 w 34"/>
                <a:gd name="T23" fmla="*/ 4 h 22"/>
                <a:gd name="T24" fmla="*/ 14 w 34"/>
                <a:gd name="T25" fmla="*/ 8 h 22"/>
                <a:gd name="T26" fmla="*/ 20 w 34"/>
                <a:gd name="T27" fmla="*/ 12 h 22"/>
                <a:gd name="T28" fmla="*/ 27 w 34"/>
                <a:gd name="T29" fmla="*/ 14 h 22"/>
                <a:gd name="T30" fmla="*/ 34 w 34"/>
                <a:gd name="T31" fmla="*/ 15 h 22"/>
                <a:gd name="T32" fmla="*/ 34 w 34"/>
                <a:gd name="T33" fmla="*/ 15 h 22"/>
                <a:gd name="T34" fmla="*/ 31 w 34"/>
                <a:gd name="T35" fmla="*/ 22 h 22"/>
                <a:gd name="T36" fmla="*/ 31 w 34"/>
                <a:gd name="T37" fmla="*/ 22 h 22"/>
                <a:gd name="T38" fmla="*/ 26 w 34"/>
                <a:gd name="T39" fmla="*/ 22 h 22"/>
                <a:gd name="T40" fmla="*/ 26 w 34"/>
                <a:gd name="T41" fmla="*/ 22 h 2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4" h="22">
                  <a:moveTo>
                    <a:pt x="26" y="22"/>
                  </a:moveTo>
                  <a:lnTo>
                    <a:pt x="26" y="22"/>
                  </a:lnTo>
                  <a:lnTo>
                    <a:pt x="16" y="19"/>
                  </a:lnTo>
                  <a:lnTo>
                    <a:pt x="9" y="15"/>
                  </a:lnTo>
                  <a:lnTo>
                    <a:pt x="3" y="8"/>
                  </a:lnTo>
                  <a:lnTo>
                    <a:pt x="0" y="1"/>
                  </a:lnTo>
                  <a:lnTo>
                    <a:pt x="5" y="0"/>
                  </a:lnTo>
                  <a:lnTo>
                    <a:pt x="9" y="0"/>
                  </a:lnTo>
                  <a:lnTo>
                    <a:pt x="10" y="4"/>
                  </a:lnTo>
                  <a:lnTo>
                    <a:pt x="14" y="8"/>
                  </a:lnTo>
                  <a:lnTo>
                    <a:pt x="20" y="12"/>
                  </a:lnTo>
                  <a:lnTo>
                    <a:pt x="27" y="14"/>
                  </a:lnTo>
                  <a:lnTo>
                    <a:pt x="34" y="15"/>
                  </a:lnTo>
                  <a:lnTo>
                    <a:pt x="31" y="22"/>
                  </a:lnTo>
                  <a:lnTo>
                    <a:pt x="26" y="2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2" name="Freeform 611"/>
            <p:cNvSpPr>
              <a:spLocks/>
            </p:cNvSpPr>
            <p:nvPr/>
          </p:nvSpPr>
          <p:spPr bwMode="auto">
            <a:xfrm>
              <a:off x="4351" y="2129"/>
              <a:ext cx="10" cy="3"/>
            </a:xfrm>
            <a:custGeom>
              <a:avLst/>
              <a:gdLst>
                <a:gd name="T0" fmla="*/ 1 w 10"/>
                <a:gd name="T1" fmla="*/ 3 h 3"/>
                <a:gd name="T2" fmla="*/ 0 w 10"/>
                <a:gd name="T3" fmla="*/ 2 h 3"/>
                <a:gd name="T4" fmla="*/ 8 w 10"/>
                <a:gd name="T5" fmla="*/ 0 h 3"/>
                <a:gd name="T6" fmla="*/ 10 w 10"/>
                <a:gd name="T7" fmla="*/ 2 h 3"/>
                <a:gd name="T8" fmla="*/ 10 w 10"/>
                <a:gd name="T9" fmla="*/ 2 h 3"/>
                <a:gd name="T10" fmla="*/ 6 w 10"/>
                <a:gd name="T11" fmla="*/ 2 h 3"/>
                <a:gd name="T12" fmla="*/ 1 w 10"/>
                <a:gd name="T13" fmla="*/ 3 h 3"/>
                <a:gd name="T14" fmla="*/ 1 w 10"/>
                <a:gd name="T15" fmla="*/ 3 h 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" h="3">
                  <a:moveTo>
                    <a:pt x="1" y="3"/>
                  </a:moveTo>
                  <a:lnTo>
                    <a:pt x="0" y="2"/>
                  </a:lnTo>
                  <a:lnTo>
                    <a:pt x="8" y="0"/>
                  </a:lnTo>
                  <a:lnTo>
                    <a:pt x="10" y="2"/>
                  </a:lnTo>
                  <a:lnTo>
                    <a:pt x="6" y="2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3" name="Freeform 612"/>
            <p:cNvSpPr>
              <a:spLocks/>
            </p:cNvSpPr>
            <p:nvPr/>
          </p:nvSpPr>
          <p:spPr bwMode="auto">
            <a:xfrm>
              <a:off x="4342" y="2128"/>
              <a:ext cx="26" cy="11"/>
            </a:xfrm>
            <a:custGeom>
              <a:avLst/>
              <a:gdLst>
                <a:gd name="T0" fmla="*/ 0 w 26"/>
                <a:gd name="T1" fmla="*/ 10 h 11"/>
                <a:gd name="T2" fmla="*/ 0 w 26"/>
                <a:gd name="T3" fmla="*/ 10 h 11"/>
                <a:gd name="T4" fmla="*/ 5 w 26"/>
                <a:gd name="T5" fmla="*/ 5 h 11"/>
                <a:gd name="T6" fmla="*/ 9 w 26"/>
                <a:gd name="T7" fmla="*/ 1 h 11"/>
                <a:gd name="T8" fmla="*/ 15 w 26"/>
                <a:gd name="T9" fmla="*/ 0 h 11"/>
                <a:gd name="T10" fmla="*/ 20 w 26"/>
                <a:gd name="T11" fmla="*/ 0 h 11"/>
                <a:gd name="T12" fmla="*/ 20 w 26"/>
                <a:gd name="T13" fmla="*/ 0 h 11"/>
                <a:gd name="T14" fmla="*/ 26 w 26"/>
                <a:gd name="T15" fmla="*/ 3 h 11"/>
                <a:gd name="T16" fmla="*/ 24 w 26"/>
                <a:gd name="T17" fmla="*/ 4 h 11"/>
                <a:gd name="T18" fmla="*/ 24 w 26"/>
                <a:gd name="T19" fmla="*/ 4 h 11"/>
                <a:gd name="T20" fmla="*/ 20 w 26"/>
                <a:gd name="T21" fmla="*/ 3 h 11"/>
                <a:gd name="T22" fmla="*/ 20 w 26"/>
                <a:gd name="T23" fmla="*/ 3 h 11"/>
                <a:gd name="T24" fmla="*/ 19 w 26"/>
                <a:gd name="T25" fmla="*/ 3 h 11"/>
                <a:gd name="T26" fmla="*/ 17 w 26"/>
                <a:gd name="T27" fmla="*/ 1 h 11"/>
                <a:gd name="T28" fmla="*/ 9 w 26"/>
                <a:gd name="T29" fmla="*/ 3 h 11"/>
                <a:gd name="T30" fmla="*/ 10 w 26"/>
                <a:gd name="T31" fmla="*/ 4 h 11"/>
                <a:gd name="T32" fmla="*/ 10 w 26"/>
                <a:gd name="T33" fmla="*/ 4 h 11"/>
                <a:gd name="T34" fmla="*/ 6 w 26"/>
                <a:gd name="T35" fmla="*/ 7 h 11"/>
                <a:gd name="T36" fmla="*/ 2 w 26"/>
                <a:gd name="T37" fmla="*/ 11 h 11"/>
                <a:gd name="T38" fmla="*/ 0 w 26"/>
                <a:gd name="T39" fmla="*/ 10 h 1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6" h="11">
                  <a:moveTo>
                    <a:pt x="0" y="10"/>
                  </a:moveTo>
                  <a:lnTo>
                    <a:pt x="0" y="10"/>
                  </a:lnTo>
                  <a:lnTo>
                    <a:pt x="5" y="5"/>
                  </a:lnTo>
                  <a:lnTo>
                    <a:pt x="9" y="1"/>
                  </a:lnTo>
                  <a:lnTo>
                    <a:pt x="15" y="0"/>
                  </a:lnTo>
                  <a:lnTo>
                    <a:pt x="20" y="0"/>
                  </a:lnTo>
                  <a:lnTo>
                    <a:pt x="26" y="3"/>
                  </a:lnTo>
                  <a:lnTo>
                    <a:pt x="24" y="4"/>
                  </a:lnTo>
                  <a:lnTo>
                    <a:pt x="20" y="3"/>
                  </a:lnTo>
                  <a:lnTo>
                    <a:pt x="19" y="3"/>
                  </a:lnTo>
                  <a:lnTo>
                    <a:pt x="17" y="1"/>
                  </a:lnTo>
                  <a:lnTo>
                    <a:pt x="9" y="3"/>
                  </a:lnTo>
                  <a:lnTo>
                    <a:pt x="10" y="4"/>
                  </a:lnTo>
                  <a:lnTo>
                    <a:pt x="6" y="7"/>
                  </a:lnTo>
                  <a:lnTo>
                    <a:pt x="2" y="11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4" name="Freeform 613"/>
            <p:cNvSpPr>
              <a:spLocks/>
            </p:cNvSpPr>
            <p:nvPr/>
          </p:nvSpPr>
          <p:spPr bwMode="auto">
            <a:xfrm>
              <a:off x="4317" y="2098"/>
              <a:ext cx="77" cy="77"/>
            </a:xfrm>
            <a:custGeom>
              <a:avLst/>
              <a:gdLst>
                <a:gd name="T0" fmla="*/ 44 w 77"/>
                <a:gd name="T1" fmla="*/ 9 h 77"/>
                <a:gd name="T2" fmla="*/ 33 w 77"/>
                <a:gd name="T3" fmla="*/ 9 h 77"/>
                <a:gd name="T4" fmla="*/ 21 w 77"/>
                <a:gd name="T5" fmla="*/ 14 h 77"/>
                <a:gd name="T6" fmla="*/ 17 w 77"/>
                <a:gd name="T7" fmla="*/ 18 h 77"/>
                <a:gd name="T8" fmla="*/ 11 w 77"/>
                <a:gd name="T9" fmla="*/ 28 h 77"/>
                <a:gd name="T10" fmla="*/ 9 w 77"/>
                <a:gd name="T11" fmla="*/ 34 h 77"/>
                <a:gd name="T12" fmla="*/ 10 w 77"/>
                <a:gd name="T13" fmla="*/ 47 h 77"/>
                <a:gd name="T14" fmla="*/ 14 w 77"/>
                <a:gd name="T15" fmla="*/ 56 h 77"/>
                <a:gd name="T16" fmla="*/ 23 w 77"/>
                <a:gd name="T17" fmla="*/ 65 h 77"/>
                <a:gd name="T18" fmla="*/ 35 w 77"/>
                <a:gd name="T19" fmla="*/ 69 h 77"/>
                <a:gd name="T20" fmla="*/ 41 w 77"/>
                <a:gd name="T21" fmla="*/ 69 h 77"/>
                <a:gd name="T22" fmla="*/ 52 w 77"/>
                <a:gd name="T23" fmla="*/ 66 h 77"/>
                <a:gd name="T24" fmla="*/ 58 w 77"/>
                <a:gd name="T25" fmla="*/ 63 h 77"/>
                <a:gd name="T26" fmla="*/ 66 w 77"/>
                <a:gd name="T27" fmla="*/ 55 h 77"/>
                <a:gd name="T28" fmla="*/ 75 w 77"/>
                <a:gd name="T29" fmla="*/ 55 h 77"/>
                <a:gd name="T30" fmla="*/ 77 w 77"/>
                <a:gd name="T31" fmla="*/ 48 h 77"/>
                <a:gd name="T32" fmla="*/ 73 w 77"/>
                <a:gd name="T33" fmla="*/ 56 h 77"/>
                <a:gd name="T34" fmla="*/ 66 w 77"/>
                <a:gd name="T35" fmla="*/ 68 h 77"/>
                <a:gd name="T36" fmla="*/ 62 w 77"/>
                <a:gd name="T37" fmla="*/ 70 h 77"/>
                <a:gd name="T38" fmla="*/ 49 w 77"/>
                <a:gd name="T39" fmla="*/ 76 h 77"/>
                <a:gd name="T40" fmla="*/ 34 w 77"/>
                <a:gd name="T41" fmla="*/ 77 h 77"/>
                <a:gd name="T42" fmla="*/ 25 w 77"/>
                <a:gd name="T43" fmla="*/ 75 h 77"/>
                <a:gd name="T44" fmla="*/ 13 w 77"/>
                <a:gd name="T45" fmla="*/ 68 h 77"/>
                <a:gd name="T46" fmla="*/ 9 w 77"/>
                <a:gd name="T47" fmla="*/ 62 h 77"/>
                <a:gd name="T48" fmla="*/ 2 w 77"/>
                <a:gd name="T49" fmla="*/ 48 h 77"/>
                <a:gd name="T50" fmla="*/ 2 w 77"/>
                <a:gd name="T51" fmla="*/ 33 h 77"/>
                <a:gd name="T52" fmla="*/ 3 w 77"/>
                <a:gd name="T53" fmla="*/ 25 h 77"/>
                <a:gd name="T54" fmla="*/ 11 w 77"/>
                <a:gd name="T55" fmla="*/ 13 h 77"/>
                <a:gd name="T56" fmla="*/ 23 w 77"/>
                <a:gd name="T57" fmla="*/ 3 h 77"/>
                <a:gd name="T58" fmla="*/ 38 w 77"/>
                <a:gd name="T59" fmla="*/ 0 h 77"/>
                <a:gd name="T60" fmla="*/ 45 w 77"/>
                <a:gd name="T61" fmla="*/ 0 h 77"/>
                <a:gd name="T62" fmla="*/ 61 w 77"/>
                <a:gd name="T63" fmla="*/ 6 h 77"/>
                <a:gd name="T64" fmla="*/ 70 w 77"/>
                <a:gd name="T65" fmla="*/ 16 h 77"/>
                <a:gd name="T66" fmla="*/ 73 w 77"/>
                <a:gd name="T67" fmla="*/ 20 h 77"/>
                <a:gd name="T68" fmla="*/ 65 w 77"/>
                <a:gd name="T69" fmla="*/ 21 h 77"/>
                <a:gd name="T70" fmla="*/ 61 w 77"/>
                <a:gd name="T71" fmla="*/ 16 h 77"/>
                <a:gd name="T72" fmla="*/ 51 w 77"/>
                <a:gd name="T73" fmla="*/ 10 h 77"/>
                <a:gd name="T74" fmla="*/ 44 w 77"/>
                <a:gd name="T75" fmla="*/ 9 h 7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77" h="77">
                  <a:moveTo>
                    <a:pt x="44" y="9"/>
                  </a:moveTo>
                  <a:lnTo>
                    <a:pt x="44" y="9"/>
                  </a:lnTo>
                  <a:lnTo>
                    <a:pt x="38" y="9"/>
                  </a:lnTo>
                  <a:lnTo>
                    <a:pt x="33" y="9"/>
                  </a:lnTo>
                  <a:lnTo>
                    <a:pt x="27" y="11"/>
                  </a:lnTo>
                  <a:lnTo>
                    <a:pt x="21" y="14"/>
                  </a:lnTo>
                  <a:lnTo>
                    <a:pt x="17" y="18"/>
                  </a:lnTo>
                  <a:lnTo>
                    <a:pt x="13" y="23"/>
                  </a:lnTo>
                  <a:lnTo>
                    <a:pt x="11" y="28"/>
                  </a:lnTo>
                  <a:lnTo>
                    <a:pt x="9" y="34"/>
                  </a:lnTo>
                  <a:lnTo>
                    <a:pt x="9" y="40"/>
                  </a:lnTo>
                  <a:lnTo>
                    <a:pt x="10" y="47"/>
                  </a:lnTo>
                  <a:lnTo>
                    <a:pt x="11" y="52"/>
                  </a:lnTo>
                  <a:lnTo>
                    <a:pt x="14" y="56"/>
                  </a:lnTo>
                  <a:lnTo>
                    <a:pt x="18" y="61"/>
                  </a:lnTo>
                  <a:lnTo>
                    <a:pt x="23" y="65"/>
                  </a:lnTo>
                  <a:lnTo>
                    <a:pt x="28" y="68"/>
                  </a:lnTo>
                  <a:lnTo>
                    <a:pt x="35" y="69"/>
                  </a:lnTo>
                  <a:lnTo>
                    <a:pt x="41" y="69"/>
                  </a:lnTo>
                  <a:lnTo>
                    <a:pt x="47" y="69"/>
                  </a:lnTo>
                  <a:lnTo>
                    <a:pt x="52" y="66"/>
                  </a:lnTo>
                  <a:lnTo>
                    <a:pt x="58" y="63"/>
                  </a:lnTo>
                  <a:lnTo>
                    <a:pt x="62" y="59"/>
                  </a:lnTo>
                  <a:lnTo>
                    <a:pt x="66" y="55"/>
                  </a:lnTo>
                  <a:lnTo>
                    <a:pt x="75" y="55"/>
                  </a:lnTo>
                  <a:lnTo>
                    <a:pt x="73" y="48"/>
                  </a:lnTo>
                  <a:lnTo>
                    <a:pt x="77" y="48"/>
                  </a:lnTo>
                  <a:lnTo>
                    <a:pt x="73" y="56"/>
                  </a:lnTo>
                  <a:lnTo>
                    <a:pt x="70" y="63"/>
                  </a:lnTo>
                  <a:lnTo>
                    <a:pt x="66" y="68"/>
                  </a:lnTo>
                  <a:lnTo>
                    <a:pt x="62" y="70"/>
                  </a:lnTo>
                  <a:lnTo>
                    <a:pt x="56" y="75"/>
                  </a:lnTo>
                  <a:lnTo>
                    <a:pt x="49" y="76"/>
                  </a:lnTo>
                  <a:lnTo>
                    <a:pt x="41" y="77"/>
                  </a:lnTo>
                  <a:lnTo>
                    <a:pt x="34" y="77"/>
                  </a:lnTo>
                  <a:lnTo>
                    <a:pt x="25" y="75"/>
                  </a:lnTo>
                  <a:lnTo>
                    <a:pt x="18" y="72"/>
                  </a:lnTo>
                  <a:lnTo>
                    <a:pt x="13" y="68"/>
                  </a:lnTo>
                  <a:lnTo>
                    <a:pt x="9" y="62"/>
                  </a:lnTo>
                  <a:lnTo>
                    <a:pt x="4" y="55"/>
                  </a:lnTo>
                  <a:lnTo>
                    <a:pt x="2" y="48"/>
                  </a:lnTo>
                  <a:lnTo>
                    <a:pt x="0" y="41"/>
                  </a:lnTo>
                  <a:lnTo>
                    <a:pt x="2" y="33"/>
                  </a:lnTo>
                  <a:lnTo>
                    <a:pt x="3" y="25"/>
                  </a:lnTo>
                  <a:lnTo>
                    <a:pt x="6" y="18"/>
                  </a:lnTo>
                  <a:lnTo>
                    <a:pt x="11" y="13"/>
                  </a:lnTo>
                  <a:lnTo>
                    <a:pt x="17" y="7"/>
                  </a:lnTo>
                  <a:lnTo>
                    <a:pt x="23" y="3"/>
                  </a:lnTo>
                  <a:lnTo>
                    <a:pt x="30" y="0"/>
                  </a:lnTo>
                  <a:lnTo>
                    <a:pt x="38" y="0"/>
                  </a:lnTo>
                  <a:lnTo>
                    <a:pt x="45" y="0"/>
                  </a:lnTo>
                  <a:lnTo>
                    <a:pt x="54" y="2"/>
                  </a:lnTo>
                  <a:lnTo>
                    <a:pt x="61" y="6"/>
                  </a:lnTo>
                  <a:lnTo>
                    <a:pt x="66" y="10"/>
                  </a:lnTo>
                  <a:lnTo>
                    <a:pt x="70" y="16"/>
                  </a:lnTo>
                  <a:lnTo>
                    <a:pt x="73" y="20"/>
                  </a:lnTo>
                  <a:lnTo>
                    <a:pt x="66" y="24"/>
                  </a:lnTo>
                  <a:lnTo>
                    <a:pt x="65" y="21"/>
                  </a:lnTo>
                  <a:lnTo>
                    <a:pt x="61" y="16"/>
                  </a:lnTo>
                  <a:lnTo>
                    <a:pt x="55" y="13"/>
                  </a:lnTo>
                  <a:lnTo>
                    <a:pt x="51" y="10"/>
                  </a:lnTo>
                  <a:lnTo>
                    <a:pt x="44" y="9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5" name="Freeform 614"/>
            <p:cNvSpPr>
              <a:spLocks/>
            </p:cNvSpPr>
            <p:nvPr/>
          </p:nvSpPr>
          <p:spPr bwMode="auto">
            <a:xfrm>
              <a:off x="4371" y="2121"/>
              <a:ext cx="8" cy="10"/>
            </a:xfrm>
            <a:custGeom>
              <a:avLst/>
              <a:gdLst>
                <a:gd name="T0" fmla="*/ 8 w 8"/>
                <a:gd name="T1" fmla="*/ 7 h 10"/>
                <a:gd name="T2" fmla="*/ 8 w 8"/>
                <a:gd name="T3" fmla="*/ 7 h 10"/>
                <a:gd name="T4" fmla="*/ 5 w 8"/>
                <a:gd name="T5" fmla="*/ 8 h 10"/>
                <a:gd name="T6" fmla="*/ 2 w 8"/>
                <a:gd name="T7" fmla="*/ 10 h 10"/>
                <a:gd name="T8" fmla="*/ 2 w 8"/>
                <a:gd name="T9" fmla="*/ 10 h 10"/>
                <a:gd name="T10" fmla="*/ 0 w 8"/>
                <a:gd name="T11" fmla="*/ 7 h 10"/>
                <a:gd name="T12" fmla="*/ 0 w 8"/>
                <a:gd name="T13" fmla="*/ 4 h 10"/>
                <a:gd name="T14" fmla="*/ 0 w 8"/>
                <a:gd name="T15" fmla="*/ 4 h 10"/>
                <a:gd name="T16" fmla="*/ 1 w 8"/>
                <a:gd name="T17" fmla="*/ 1 h 10"/>
                <a:gd name="T18" fmla="*/ 5 w 8"/>
                <a:gd name="T19" fmla="*/ 0 h 10"/>
                <a:gd name="T20" fmla="*/ 5 w 8"/>
                <a:gd name="T21" fmla="*/ 0 h 10"/>
                <a:gd name="T22" fmla="*/ 8 w 8"/>
                <a:gd name="T23" fmla="*/ 2 h 10"/>
                <a:gd name="T24" fmla="*/ 8 w 8"/>
                <a:gd name="T25" fmla="*/ 7 h 10"/>
                <a:gd name="T26" fmla="*/ 8 w 8"/>
                <a:gd name="T27" fmla="*/ 7 h 1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8" h="10">
                  <a:moveTo>
                    <a:pt x="8" y="7"/>
                  </a:moveTo>
                  <a:lnTo>
                    <a:pt x="8" y="7"/>
                  </a:lnTo>
                  <a:lnTo>
                    <a:pt x="5" y="8"/>
                  </a:lnTo>
                  <a:lnTo>
                    <a:pt x="2" y="10"/>
                  </a:lnTo>
                  <a:lnTo>
                    <a:pt x="0" y="7"/>
                  </a:lnTo>
                  <a:lnTo>
                    <a:pt x="0" y="4"/>
                  </a:lnTo>
                  <a:lnTo>
                    <a:pt x="1" y="1"/>
                  </a:lnTo>
                  <a:lnTo>
                    <a:pt x="5" y="0"/>
                  </a:lnTo>
                  <a:lnTo>
                    <a:pt x="8" y="2"/>
                  </a:lnTo>
                  <a:lnTo>
                    <a:pt x="8" y="7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6" name="Freeform 615"/>
            <p:cNvSpPr>
              <a:spLocks/>
            </p:cNvSpPr>
            <p:nvPr/>
          </p:nvSpPr>
          <p:spPr bwMode="auto">
            <a:xfrm>
              <a:off x="4382" y="2128"/>
              <a:ext cx="8" cy="8"/>
            </a:xfrm>
            <a:custGeom>
              <a:avLst/>
              <a:gdLst>
                <a:gd name="T0" fmla="*/ 8 w 8"/>
                <a:gd name="T1" fmla="*/ 5 h 8"/>
                <a:gd name="T2" fmla="*/ 8 w 8"/>
                <a:gd name="T3" fmla="*/ 5 h 8"/>
                <a:gd name="T4" fmla="*/ 7 w 8"/>
                <a:gd name="T5" fmla="*/ 8 h 8"/>
                <a:gd name="T6" fmla="*/ 3 w 8"/>
                <a:gd name="T7" fmla="*/ 8 h 8"/>
                <a:gd name="T8" fmla="*/ 3 w 8"/>
                <a:gd name="T9" fmla="*/ 8 h 8"/>
                <a:gd name="T10" fmla="*/ 0 w 8"/>
                <a:gd name="T11" fmla="*/ 5 h 8"/>
                <a:gd name="T12" fmla="*/ 0 w 8"/>
                <a:gd name="T13" fmla="*/ 3 h 8"/>
                <a:gd name="T14" fmla="*/ 0 w 8"/>
                <a:gd name="T15" fmla="*/ 3 h 8"/>
                <a:gd name="T16" fmla="*/ 3 w 8"/>
                <a:gd name="T17" fmla="*/ 0 h 8"/>
                <a:gd name="T18" fmla="*/ 5 w 8"/>
                <a:gd name="T19" fmla="*/ 0 h 8"/>
                <a:gd name="T20" fmla="*/ 5 w 8"/>
                <a:gd name="T21" fmla="*/ 0 h 8"/>
                <a:gd name="T22" fmla="*/ 8 w 8"/>
                <a:gd name="T23" fmla="*/ 1 h 8"/>
                <a:gd name="T24" fmla="*/ 8 w 8"/>
                <a:gd name="T25" fmla="*/ 5 h 8"/>
                <a:gd name="T26" fmla="*/ 8 w 8"/>
                <a:gd name="T27" fmla="*/ 5 h 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8" h="8">
                  <a:moveTo>
                    <a:pt x="8" y="5"/>
                  </a:moveTo>
                  <a:lnTo>
                    <a:pt x="8" y="5"/>
                  </a:lnTo>
                  <a:lnTo>
                    <a:pt x="7" y="8"/>
                  </a:lnTo>
                  <a:lnTo>
                    <a:pt x="3" y="8"/>
                  </a:lnTo>
                  <a:lnTo>
                    <a:pt x="0" y="5"/>
                  </a:lnTo>
                  <a:lnTo>
                    <a:pt x="0" y="3"/>
                  </a:lnTo>
                  <a:lnTo>
                    <a:pt x="3" y="0"/>
                  </a:lnTo>
                  <a:lnTo>
                    <a:pt x="5" y="0"/>
                  </a:lnTo>
                  <a:lnTo>
                    <a:pt x="8" y="1"/>
                  </a:lnTo>
                  <a:lnTo>
                    <a:pt x="8" y="5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24" name="TextBox 617"/>
          <p:cNvSpPr txBox="1">
            <a:spLocks noChangeArrowheads="1"/>
          </p:cNvSpPr>
          <p:nvPr/>
        </p:nvSpPr>
        <p:spPr bwMode="auto">
          <a:xfrm>
            <a:off x="193675" y="-14288"/>
            <a:ext cx="23304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>
                <a:solidFill>
                  <a:schemeClr val="bg1"/>
                </a:solidFill>
              </a:rPr>
              <a:t>Your Page Name – Internet Web Browser</a:t>
            </a:r>
          </a:p>
        </p:txBody>
      </p:sp>
      <p:sp>
        <p:nvSpPr>
          <p:cNvPr id="5125" name="TextBox 618"/>
          <p:cNvSpPr txBox="1">
            <a:spLocks noChangeArrowheads="1"/>
          </p:cNvSpPr>
          <p:nvPr/>
        </p:nvSpPr>
        <p:spPr bwMode="auto">
          <a:xfrm>
            <a:off x="971550" y="230188"/>
            <a:ext cx="213201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/>
              <a:t>http://www.yourdomainname.co.uk/</a:t>
            </a:r>
            <a:endParaRPr lang="en-GB" altLang="en-US" sz="1000">
              <a:solidFill>
                <a:schemeClr val="bg1"/>
              </a:solidFill>
            </a:endParaRPr>
          </a:p>
        </p:txBody>
      </p:sp>
      <p:sp>
        <p:nvSpPr>
          <p:cNvPr id="5126" name="TextBox 619"/>
          <p:cNvSpPr txBox="1">
            <a:spLocks noChangeArrowheads="1"/>
          </p:cNvSpPr>
          <p:nvPr/>
        </p:nvSpPr>
        <p:spPr bwMode="auto">
          <a:xfrm>
            <a:off x="346075" y="496888"/>
            <a:ext cx="9858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/>
              <a:t>Your Tab Name</a:t>
            </a:r>
            <a:endParaRPr lang="en-GB" altLang="en-US" sz="1000">
              <a:solidFill>
                <a:schemeClr val="bg1"/>
              </a:solidFill>
            </a:endParaRPr>
          </a:p>
        </p:txBody>
      </p:sp>
      <p:sp>
        <p:nvSpPr>
          <p:cNvPr id="5127" name="TextBox 620"/>
          <p:cNvSpPr txBox="1">
            <a:spLocks noChangeArrowheads="1"/>
          </p:cNvSpPr>
          <p:nvPr/>
        </p:nvSpPr>
        <p:spPr bwMode="auto">
          <a:xfrm>
            <a:off x="6948488" y="230188"/>
            <a:ext cx="8874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 i="1"/>
              <a:t>Giggle Search</a:t>
            </a:r>
            <a:endParaRPr lang="en-GB" altLang="en-US" sz="1000" i="1">
              <a:solidFill>
                <a:schemeClr val="bg1"/>
              </a:solidFill>
            </a:endParaRPr>
          </a:p>
        </p:txBody>
      </p:sp>
      <p:pic>
        <p:nvPicPr>
          <p:cNvPr id="5128" name="Picture 622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6605588"/>
            <a:ext cx="9164638" cy="21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3948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8" y="227013"/>
            <a:ext cx="214312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3949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28600"/>
            <a:ext cx="2159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517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 Slide</a:t>
            </a:r>
            <a:endParaRPr lang="en-US" altLang="en-US" smtClean="0"/>
          </a:p>
        </p:txBody>
      </p:sp>
      <p:sp>
        <p:nvSpPr>
          <p:cNvPr id="513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9138"/>
            <a:ext cx="8229600" cy="4137025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112"/>
          <p:cNvGrpSpPr>
            <a:grpSpLocks noChangeAspect="1"/>
          </p:cNvGrpSpPr>
          <p:nvPr/>
        </p:nvGrpSpPr>
        <p:grpSpPr bwMode="auto">
          <a:xfrm>
            <a:off x="0" y="-6350"/>
            <a:ext cx="9144000" cy="771525"/>
            <a:chOff x="0" y="1917"/>
            <a:chExt cx="5760" cy="486"/>
          </a:xfrm>
        </p:grpSpPr>
        <p:sp>
          <p:nvSpPr>
            <p:cNvPr id="6155" name="AutoShape 111"/>
            <p:cNvSpPr>
              <a:spLocks noChangeAspect="1" noChangeArrowheads="1" noTextEdit="1"/>
            </p:cNvSpPr>
            <p:nvPr/>
          </p:nvSpPr>
          <p:spPr bwMode="auto">
            <a:xfrm>
              <a:off x="0" y="1917"/>
              <a:ext cx="5760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6156" name="Group 313"/>
            <p:cNvGrpSpPr>
              <a:grpSpLocks/>
            </p:cNvGrpSpPr>
            <p:nvPr/>
          </p:nvGrpSpPr>
          <p:grpSpPr bwMode="auto">
            <a:xfrm>
              <a:off x="-1" y="1920"/>
              <a:ext cx="5761" cy="483"/>
              <a:chOff x="-1" y="1920"/>
              <a:chExt cx="5761" cy="483"/>
            </a:xfrm>
          </p:grpSpPr>
          <p:sp>
            <p:nvSpPr>
              <p:cNvPr id="6459" name="Rectangle 113"/>
              <p:cNvSpPr>
                <a:spLocks noChangeArrowheads="1"/>
              </p:cNvSpPr>
              <p:nvPr/>
            </p:nvSpPr>
            <p:spPr bwMode="auto">
              <a:xfrm>
                <a:off x="3" y="2226"/>
                <a:ext cx="5754" cy="177"/>
              </a:xfrm>
              <a:prstGeom prst="rect">
                <a:avLst/>
              </a:prstGeom>
              <a:solidFill>
                <a:srgbClr val="E9F2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pic>
            <p:nvPicPr>
              <p:cNvPr id="6460" name="Picture 114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" y="1920"/>
                <a:ext cx="5761" cy="3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461" name="Rectangle 115"/>
              <p:cNvSpPr>
                <a:spLocks noChangeArrowheads="1"/>
              </p:cNvSpPr>
              <p:nvPr/>
            </p:nvSpPr>
            <p:spPr bwMode="auto">
              <a:xfrm>
                <a:off x="532" y="2080"/>
                <a:ext cx="3729" cy="115"/>
              </a:xfrm>
              <a:prstGeom prst="rect">
                <a:avLst/>
              </a:prstGeom>
              <a:solidFill>
                <a:srgbClr val="BDC2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462" name="Freeform 116"/>
              <p:cNvSpPr>
                <a:spLocks noEditPoints="1"/>
              </p:cNvSpPr>
              <p:nvPr/>
            </p:nvSpPr>
            <p:spPr bwMode="auto">
              <a:xfrm>
                <a:off x="528" y="2077"/>
                <a:ext cx="3737" cy="121"/>
              </a:xfrm>
              <a:custGeom>
                <a:avLst/>
                <a:gdLst>
                  <a:gd name="T0" fmla="*/ 0 w 3737"/>
                  <a:gd name="T1" fmla="*/ 121 h 121"/>
                  <a:gd name="T2" fmla="*/ 0 w 3737"/>
                  <a:gd name="T3" fmla="*/ 0 h 121"/>
                  <a:gd name="T4" fmla="*/ 3737 w 3737"/>
                  <a:gd name="T5" fmla="*/ 0 h 121"/>
                  <a:gd name="T6" fmla="*/ 3737 w 3737"/>
                  <a:gd name="T7" fmla="*/ 118 h 121"/>
                  <a:gd name="T8" fmla="*/ 3737 w 3737"/>
                  <a:gd name="T9" fmla="*/ 121 h 121"/>
                  <a:gd name="T10" fmla="*/ 0 w 3737"/>
                  <a:gd name="T11" fmla="*/ 121 h 121"/>
                  <a:gd name="T12" fmla="*/ 0 w 3737"/>
                  <a:gd name="T13" fmla="*/ 121 h 121"/>
                  <a:gd name="T14" fmla="*/ 3733 w 3737"/>
                  <a:gd name="T15" fmla="*/ 118 h 121"/>
                  <a:gd name="T16" fmla="*/ 3733 w 3737"/>
                  <a:gd name="T17" fmla="*/ 115 h 121"/>
                  <a:gd name="T18" fmla="*/ 3733 w 3737"/>
                  <a:gd name="T19" fmla="*/ 118 h 121"/>
                  <a:gd name="T20" fmla="*/ 3733 w 3737"/>
                  <a:gd name="T21" fmla="*/ 118 h 121"/>
                  <a:gd name="T22" fmla="*/ 9 w 3737"/>
                  <a:gd name="T23" fmla="*/ 115 h 121"/>
                  <a:gd name="T24" fmla="*/ 3729 w 3737"/>
                  <a:gd name="T25" fmla="*/ 115 h 121"/>
                  <a:gd name="T26" fmla="*/ 3729 w 3737"/>
                  <a:gd name="T27" fmla="*/ 6 h 121"/>
                  <a:gd name="T28" fmla="*/ 9 w 3737"/>
                  <a:gd name="T29" fmla="*/ 6 h 121"/>
                  <a:gd name="T30" fmla="*/ 9 w 3737"/>
                  <a:gd name="T31" fmla="*/ 115 h 121"/>
                  <a:gd name="T32" fmla="*/ 9 w 3737"/>
                  <a:gd name="T33" fmla="*/ 115 h 1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737" h="121">
                    <a:moveTo>
                      <a:pt x="0" y="121"/>
                    </a:moveTo>
                    <a:lnTo>
                      <a:pt x="0" y="0"/>
                    </a:lnTo>
                    <a:lnTo>
                      <a:pt x="3737" y="0"/>
                    </a:lnTo>
                    <a:lnTo>
                      <a:pt x="3737" y="118"/>
                    </a:lnTo>
                    <a:lnTo>
                      <a:pt x="3737" y="121"/>
                    </a:lnTo>
                    <a:lnTo>
                      <a:pt x="0" y="121"/>
                    </a:lnTo>
                    <a:close/>
                    <a:moveTo>
                      <a:pt x="3733" y="118"/>
                    </a:moveTo>
                    <a:lnTo>
                      <a:pt x="3733" y="115"/>
                    </a:lnTo>
                    <a:lnTo>
                      <a:pt x="3733" y="118"/>
                    </a:lnTo>
                    <a:close/>
                    <a:moveTo>
                      <a:pt x="9" y="115"/>
                    </a:moveTo>
                    <a:lnTo>
                      <a:pt x="3729" y="115"/>
                    </a:lnTo>
                    <a:lnTo>
                      <a:pt x="3729" y="6"/>
                    </a:lnTo>
                    <a:lnTo>
                      <a:pt x="9" y="6"/>
                    </a:lnTo>
                    <a:lnTo>
                      <a:pt x="9" y="11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63" name="Freeform 117"/>
              <p:cNvSpPr>
                <a:spLocks noEditPoints="1"/>
              </p:cNvSpPr>
              <p:nvPr/>
            </p:nvSpPr>
            <p:spPr bwMode="auto">
              <a:xfrm>
                <a:off x="528" y="2077"/>
                <a:ext cx="3737" cy="121"/>
              </a:xfrm>
              <a:custGeom>
                <a:avLst/>
                <a:gdLst>
                  <a:gd name="T0" fmla="*/ 0 w 3737"/>
                  <a:gd name="T1" fmla="*/ 121 h 121"/>
                  <a:gd name="T2" fmla="*/ 0 w 3737"/>
                  <a:gd name="T3" fmla="*/ 0 h 121"/>
                  <a:gd name="T4" fmla="*/ 3737 w 3737"/>
                  <a:gd name="T5" fmla="*/ 0 h 121"/>
                  <a:gd name="T6" fmla="*/ 3737 w 3737"/>
                  <a:gd name="T7" fmla="*/ 118 h 121"/>
                  <a:gd name="T8" fmla="*/ 3737 w 3737"/>
                  <a:gd name="T9" fmla="*/ 121 h 121"/>
                  <a:gd name="T10" fmla="*/ 0 w 3737"/>
                  <a:gd name="T11" fmla="*/ 121 h 121"/>
                  <a:gd name="T12" fmla="*/ 0 w 3737"/>
                  <a:gd name="T13" fmla="*/ 121 h 121"/>
                  <a:gd name="T14" fmla="*/ 3733 w 3737"/>
                  <a:gd name="T15" fmla="*/ 118 h 121"/>
                  <a:gd name="T16" fmla="*/ 3733 w 3737"/>
                  <a:gd name="T17" fmla="*/ 115 h 121"/>
                  <a:gd name="T18" fmla="*/ 3733 w 3737"/>
                  <a:gd name="T19" fmla="*/ 118 h 121"/>
                  <a:gd name="T20" fmla="*/ 3733 w 3737"/>
                  <a:gd name="T21" fmla="*/ 118 h 121"/>
                  <a:gd name="T22" fmla="*/ 9 w 3737"/>
                  <a:gd name="T23" fmla="*/ 115 h 121"/>
                  <a:gd name="T24" fmla="*/ 3729 w 3737"/>
                  <a:gd name="T25" fmla="*/ 115 h 121"/>
                  <a:gd name="T26" fmla="*/ 3729 w 3737"/>
                  <a:gd name="T27" fmla="*/ 6 h 121"/>
                  <a:gd name="T28" fmla="*/ 9 w 3737"/>
                  <a:gd name="T29" fmla="*/ 6 h 121"/>
                  <a:gd name="T30" fmla="*/ 9 w 3737"/>
                  <a:gd name="T31" fmla="*/ 115 h 121"/>
                  <a:gd name="T32" fmla="*/ 9 w 3737"/>
                  <a:gd name="T33" fmla="*/ 115 h 1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737" h="121">
                    <a:moveTo>
                      <a:pt x="0" y="121"/>
                    </a:moveTo>
                    <a:lnTo>
                      <a:pt x="0" y="0"/>
                    </a:lnTo>
                    <a:lnTo>
                      <a:pt x="3737" y="0"/>
                    </a:lnTo>
                    <a:lnTo>
                      <a:pt x="3737" y="118"/>
                    </a:lnTo>
                    <a:lnTo>
                      <a:pt x="3737" y="121"/>
                    </a:lnTo>
                    <a:lnTo>
                      <a:pt x="0" y="121"/>
                    </a:lnTo>
                    <a:close/>
                    <a:moveTo>
                      <a:pt x="3733" y="118"/>
                    </a:moveTo>
                    <a:lnTo>
                      <a:pt x="3733" y="115"/>
                    </a:lnTo>
                    <a:lnTo>
                      <a:pt x="3733" y="118"/>
                    </a:lnTo>
                    <a:close/>
                    <a:moveTo>
                      <a:pt x="9" y="115"/>
                    </a:moveTo>
                    <a:lnTo>
                      <a:pt x="3729" y="115"/>
                    </a:lnTo>
                    <a:lnTo>
                      <a:pt x="3729" y="6"/>
                    </a:lnTo>
                    <a:lnTo>
                      <a:pt x="9" y="6"/>
                    </a:lnTo>
                    <a:lnTo>
                      <a:pt x="9" y="11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64" name="Freeform 118"/>
              <p:cNvSpPr>
                <a:spLocks noEditPoints="1"/>
              </p:cNvSpPr>
              <p:nvPr/>
            </p:nvSpPr>
            <p:spPr bwMode="auto">
              <a:xfrm>
                <a:off x="545" y="2086"/>
                <a:ext cx="3705" cy="105"/>
              </a:xfrm>
              <a:custGeom>
                <a:avLst/>
                <a:gdLst>
                  <a:gd name="T0" fmla="*/ 0 w 3705"/>
                  <a:gd name="T1" fmla="*/ 105 h 105"/>
                  <a:gd name="T2" fmla="*/ 0 w 3705"/>
                  <a:gd name="T3" fmla="*/ 0 h 105"/>
                  <a:gd name="T4" fmla="*/ 3705 w 3705"/>
                  <a:gd name="T5" fmla="*/ 0 h 105"/>
                  <a:gd name="T6" fmla="*/ 3705 w 3705"/>
                  <a:gd name="T7" fmla="*/ 102 h 105"/>
                  <a:gd name="T8" fmla="*/ 3705 w 3705"/>
                  <a:gd name="T9" fmla="*/ 105 h 105"/>
                  <a:gd name="T10" fmla="*/ 0 w 3705"/>
                  <a:gd name="T11" fmla="*/ 105 h 105"/>
                  <a:gd name="T12" fmla="*/ 0 w 3705"/>
                  <a:gd name="T13" fmla="*/ 105 h 105"/>
                  <a:gd name="T14" fmla="*/ 3701 w 3705"/>
                  <a:gd name="T15" fmla="*/ 102 h 105"/>
                  <a:gd name="T16" fmla="*/ 3701 w 3705"/>
                  <a:gd name="T17" fmla="*/ 99 h 105"/>
                  <a:gd name="T18" fmla="*/ 3701 w 3705"/>
                  <a:gd name="T19" fmla="*/ 102 h 105"/>
                  <a:gd name="T20" fmla="*/ 3701 w 3705"/>
                  <a:gd name="T21" fmla="*/ 102 h 105"/>
                  <a:gd name="T22" fmla="*/ 9 w 3705"/>
                  <a:gd name="T23" fmla="*/ 99 h 105"/>
                  <a:gd name="T24" fmla="*/ 3696 w 3705"/>
                  <a:gd name="T25" fmla="*/ 99 h 105"/>
                  <a:gd name="T26" fmla="*/ 3696 w 3705"/>
                  <a:gd name="T27" fmla="*/ 5 h 105"/>
                  <a:gd name="T28" fmla="*/ 9 w 3705"/>
                  <a:gd name="T29" fmla="*/ 5 h 105"/>
                  <a:gd name="T30" fmla="*/ 9 w 3705"/>
                  <a:gd name="T31" fmla="*/ 99 h 105"/>
                  <a:gd name="T32" fmla="*/ 9 w 3705"/>
                  <a:gd name="T33" fmla="*/ 99 h 10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3705" h="105">
                    <a:moveTo>
                      <a:pt x="0" y="105"/>
                    </a:moveTo>
                    <a:lnTo>
                      <a:pt x="0" y="0"/>
                    </a:lnTo>
                    <a:lnTo>
                      <a:pt x="3705" y="0"/>
                    </a:lnTo>
                    <a:lnTo>
                      <a:pt x="3705" y="102"/>
                    </a:lnTo>
                    <a:lnTo>
                      <a:pt x="3705" y="105"/>
                    </a:lnTo>
                    <a:lnTo>
                      <a:pt x="0" y="105"/>
                    </a:lnTo>
                    <a:close/>
                    <a:moveTo>
                      <a:pt x="3701" y="102"/>
                    </a:moveTo>
                    <a:lnTo>
                      <a:pt x="3701" y="99"/>
                    </a:lnTo>
                    <a:lnTo>
                      <a:pt x="3701" y="102"/>
                    </a:lnTo>
                    <a:close/>
                    <a:moveTo>
                      <a:pt x="9" y="99"/>
                    </a:moveTo>
                    <a:lnTo>
                      <a:pt x="3696" y="99"/>
                    </a:lnTo>
                    <a:lnTo>
                      <a:pt x="3696" y="5"/>
                    </a:lnTo>
                    <a:lnTo>
                      <a:pt x="9" y="5"/>
                    </a:lnTo>
                    <a:lnTo>
                      <a:pt x="9" y="9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65" name="Freeform 119"/>
              <p:cNvSpPr>
                <a:spLocks/>
              </p:cNvSpPr>
              <p:nvPr/>
            </p:nvSpPr>
            <p:spPr bwMode="auto">
              <a:xfrm>
                <a:off x="391" y="2128"/>
                <a:ext cx="40" cy="21"/>
              </a:xfrm>
              <a:custGeom>
                <a:avLst/>
                <a:gdLst>
                  <a:gd name="T0" fmla="*/ 19 w 40"/>
                  <a:gd name="T1" fmla="*/ 0 h 21"/>
                  <a:gd name="T2" fmla="*/ 40 w 40"/>
                  <a:gd name="T3" fmla="*/ 0 h 21"/>
                  <a:gd name="T4" fmla="*/ 30 w 40"/>
                  <a:gd name="T5" fmla="*/ 10 h 21"/>
                  <a:gd name="T6" fmla="*/ 19 w 40"/>
                  <a:gd name="T7" fmla="*/ 21 h 21"/>
                  <a:gd name="T8" fmla="*/ 9 w 40"/>
                  <a:gd name="T9" fmla="*/ 10 h 21"/>
                  <a:gd name="T10" fmla="*/ 0 w 40"/>
                  <a:gd name="T11" fmla="*/ 0 h 21"/>
                  <a:gd name="T12" fmla="*/ 19 w 40"/>
                  <a:gd name="T13" fmla="*/ 0 h 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0" h="21">
                    <a:moveTo>
                      <a:pt x="19" y="0"/>
                    </a:moveTo>
                    <a:lnTo>
                      <a:pt x="40" y="0"/>
                    </a:lnTo>
                    <a:lnTo>
                      <a:pt x="30" y="10"/>
                    </a:lnTo>
                    <a:lnTo>
                      <a:pt x="19" y="21"/>
                    </a:lnTo>
                    <a:lnTo>
                      <a:pt x="9" y="10"/>
                    </a:lnTo>
                    <a:lnTo>
                      <a:pt x="0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BDC2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66" name="Rectangle 120"/>
              <p:cNvSpPr>
                <a:spLocks noChangeArrowheads="1"/>
              </p:cNvSpPr>
              <p:nvPr/>
            </p:nvSpPr>
            <p:spPr bwMode="auto">
              <a:xfrm>
                <a:off x="4296" y="2080"/>
                <a:ext cx="1440" cy="115"/>
              </a:xfrm>
              <a:prstGeom prst="rect">
                <a:avLst/>
              </a:prstGeom>
              <a:solidFill>
                <a:srgbClr val="BDC2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467" name="Freeform 121"/>
              <p:cNvSpPr>
                <a:spLocks noEditPoints="1"/>
              </p:cNvSpPr>
              <p:nvPr/>
            </p:nvSpPr>
            <p:spPr bwMode="auto">
              <a:xfrm>
                <a:off x="4295" y="2077"/>
                <a:ext cx="1443" cy="121"/>
              </a:xfrm>
              <a:custGeom>
                <a:avLst/>
                <a:gdLst>
                  <a:gd name="T0" fmla="*/ 0 w 1443"/>
                  <a:gd name="T1" fmla="*/ 121 h 121"/>
                  <a:gd name="T2" fmla="*/ 0 w 1443"/>
                  <a:gd name="T3" fmla="*/ 0 h 121"/>
                  <a:gd name="T4" fmla="*/ 1443 w 1443"/>
                  <a:gd name="T5" fmla="*/ 0 h 121"/>
                  <a:gd name="T6" fmla="*/ 1443 w 1443"/>
                  <a:gd name="T7" fmla="*/ 118 h 121"/>
                  <a:gd name="T8" fmla="*/ 1443 w 1443"/>
                  <a:gd name="T9" fmla="*/ 121 h 121"/>
                  <a:gd name="T10" fmla="*/ 0 w 1443"/>
                  <a:gd name="T11" fmla="*/ 121 h 121"/>
                  <a:gd name="T12" fmla="*/ 0 w 1443"/>
                  <a:gd name="T13" fmla="*/ 121 h 121"/>
                  <a:gd name="T14" fmla="*/ 1441 w 1443"/>
                  <a:gd name="T15" fmla="*/ 118 h 121"/>
                  <a:gd name="T16" fmla="*/ 1441 w 1443"/>
                  <a:gd name="T17" fmla="*/ 115 h 121"/>
                  <a:gd name="T18" fmla="*/ 1441 w 1443"/>
                  <a:gd name="T19" fmla="*/ 118 h 121"/>
                  <a:gd name="T20" fmla="*/ 1441 w 1443"/>
                  <a:gd name="T21" fmla="*/ 118 h 121"/>
                  <a:gd name="T22" fmla="*/ 3 w 1443"/>
                  <a:gd name="T23" fmla="*/ 115 h 121"/>
                  <a:gd name="T24" fmla="*/ 1440 w 1443"/>
                  <a:gd name="T25" fmla="*/ 115 h 121"/>
                  <a:gd name="T26" fmla="*/ 1440 w 1443"/>
                  <a:gd name="T27" fmla="*/ 6 h 121"/>
                  <a:gd name="T28" fmla="*/ 3 w 1443"/>
                  <a:gd name="T29" fmla="*/ 6 h 121"/>
                  <a:gd name="T30" fmla="*/ 3 w 1443"/>
                  <a:gd name="T31" fmla="*/ 115 h 121"/>
                  <a:gd name="T32" fmla="*/ 3 w 1443"/>
                  <a:gd name="T33" fmla="*/ 115 h 1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443" h="121">
                    <a:moveTo>
                      <a:pt x="0" y="121"/>
                    </a:moveTo>
                    <a:lnTo>
                      <a:pt x="0" y="0"/>
                    </a:lnTo>
                    <a:lnTo>
                      <a:pt x="1443" y="0"/>
                    </a:lnTo>
                    <a:lnTo>
                      <a:pt x="1443" y="118"/>
                    </a:lnTo>
                    <a:lnTo>
                      <a:pt x="1443" y="121"/>
                    </a:lnTo>
                    <a:lnTo>
                      <a:pt x="0" y="121"/>
                    </a:lnTo>
                    <a:close/>
                    <a:moveTo>
                      <a:pt x="1441" y="118"/>
                    </a:moveTo>
                    <a:lnTo>
                      <a:pt x="1441" y="115"/>
                    </a:lnTo>
                    <a:lnTo>
                      <a:pt x="1441" y="118"/>
                    </a:lnTo>
                    <a:close/>
                    <a:moveTo>
                      <a:pt x="3" y="115"/>
                    </a:moveTo>
                    <a:lnTo>
                      <a:pt x="1440" y="115"/>
                    </a:lnTo>
                    <a:lnTo>
                      <a:pt x="1440" y="6"/>
                    </a:lnTo>
                    <a:lnTo>
                      <a:pt x="3" y="6"/>
                    </a:lnTo>
                    <a:lnTo>
                      <a:pt x="3" y="11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68" name="Freeform 122"/>
              <p:cNvSpPr>
                <a:spLocks noEditPoints="1"/>
              </p:cNvSpPr>
              <p:nvPr/>
            </p:nvSpPr>
            <p:spPr bwMode="auto">
              <a:xfrm>
                <a:off x="4295" y="2077"/>
                <a:ext cx="1443" cy="121"/>
              </a:xfrm>
              <a:custGeom>
                <a:avLst/>
                <a:gdLst>
                  <a:gd name="T0" fmla="*/ 0 w 1443"/>
                  <a:gd name="T1" fmla="*/ 121 h 121"/>
                  <a:gd name="T2" fmla="*/ 0 w 1443"/>
                  <a:gd name="T3" fmla="*/ 0 h 121"/>
                  <a:gd name="T4" fmla="*/ 1443 w 1443"/>
                  <a:gd name="T5" fmla="*/ 0 h 121"/>
                  <a:gd name="T6" fmla="*/ 1443 w 1443"/>
                  <a:gd name="T7" fmla="*/ 118 h 121"/>
                  <a:gd name="T8" fmla="*/ 1443 w 1443"/>
                  <a:gd name="T9" fmla="*/ 121 h 121"/>
                  <a:gd name="T10" fmla="*/ 0 w 1443"/>
                  <a:gd name="T11" fmla="*/ 121 h 121"/>
                  <a:gd name="T12" fmla="*/ 0 w 1443"/>
                  <a:gd name="T13" fmla="*/ 121 h 121"/>
                  <a:gd name="T14" fmla="*/ 1441 w 1443"/>
                  <a:gd name="T15" fmla="*/ 118 h 121"/>
                  <a:gd name="T16" fmla="*/ 1441 w 1443"/>
                  <a:gd name="T17" fmla="*/ 115 h 121"/>
                  <a:gd name="T18" fmla="*/ 1441 w 1443"/>
                  <a:gd name="T19" fmla="*/ 118 h 121"/>
                  <a:gd name="T20" fmla="*/ 1441 w 1443"/>
                  <a:gd name="T21" fmla="*/ 118 h 121"/>
                  <a:gd name="T22" fmla="*/ 3 w 1443"/>
                  <a:gd name="T23" fmla="*/ 115 h 121"/>
                  <a:gd name="T24" fmla="*/ 1440 w 1443"/>
                  <a:gd name="T25" fmla="*/ 115 h 121"/>
                  <a:gd name="T26" fmla="*/ 1440 w 1443"/>
                  <a:gd name="T27" fmla="*/ 6 h 121"/>
                  <a:gd name="T28" fmla="*/ 3 w 1443"/>
                  <a:gd name="T29" fmla="*/ 6 h 121"/>
                  <a:gd name="T30" fmla="*/ 3 w 1443"/>
                  <a:gd name="T31" fmla="*/ 115 h 121"/>
                  <a:gd name="T32" fmla="*/ 3 w 1443"/>
                  <a:gd name="T33" fmla="*/ 115 h 12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443" h="121">
                    <a:moveTo>
                      <a:pt x="0" y="121"/>
                    </a:moveTo>
                    <a:lnTo>
                      <a:pt x="0" y="0"/>
                    </a:lnTo>
                    <a:lnTo>
                      <a:pt x="1443" y="0"/>
                    </a:lnTo>
                    <a:lnTo>
                      <a:pt x="1443" y="118"/>
                    </a:lnTo>
                    <a:lnTo>
                      <a:pt x="1443" y="121"/>
                    </a:lnTo>
                    <a:lnTo>
                      <a:pt x="0" y="121"/>
                    </a:lnTo>
                    <a:close/>
                    <a:moveTo>
                      <a:pt x="1441" y="118"/>
                    </a:moveTo>
                    <a:lnTo>
                      <a:pt x="1441" y="115"/>
                    </a:lnTo>
                    <a:lnTo>
                      <a:pt x="1441" y="118"/>
                    </a:lnTo>
                    <a:close/>
                    <a:moveTo>
                      <a:pt x="3" y="115"/>
                    </a:moveTo>
                    <a:lnTo>
                      <a:pt x="1440" y="115"/>
                    </a:lnTo>
                    <a:lnTo>
                      <a:pt x="1440" y="6"/>
                    </a:lnTo>
                    <a:lnTo>
                      <a:pt x="3" y="6"/>
                    </a:lnTo>
                    <a:lnTo>
                      <a:pt x="3" y="11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69" name="Freeform 123"/>
              <p:cNvSpPr>
                <a:spLocks noEditPoints="1"/>
              </p:cNvSpPr>
              <p:nvPr/>
            </p:nvSpPr>
            <p:spPr bwMode="auto">
              <a:xfrm>
                <a:off x="4302" y="2086"/>
                <a:ext cx="1430" cy="105"/>
              </a:xfrm>
              <a:custGeom>
                <a:avLst/>
                <a:gdLst>
                  <a:gd name="T0" fmla="*/ 0 w 1430"/>
                  <a:gd name="T1" fmla="*/ 105 h 105"/>
                  <a:gd name="T2" fmla="*/ 0 w 1430"/>
                  <a:gd name="T3" fmla="*/ 0 h 105"/>
                  <a:gd name="T4" fmla="*/ 1430 w 1430"/>
                  <a:gd name="T5" fmla="*/ 0 h 105"/>
                  <a:gd name="T6" fmla="*/ 1430 w 1430"/>
                  <a:gd name="T7" fmla="*/ 102 h 105"/>
                  <a:gd name="T8" fmla="*/ 1430 w 1430"/>
                  <a:gd name="T9" fmla="*/ 105 h 105"/>
                  <a:gd name="T10" fmla="*/ 0 w 1430"/>
                  <a:gd name="T11" fmla="*/ 105 h 105"/>
                  <a:gd name="T12" fmla="*/ 0 w 1430"/>
                  <a:gd name="T13" fmla="*/ 105 h 105"/>
                  <a:gd name="T14" fmla="*/ 1428 w 1430"/>
                  <a:gd name="T15" fmla="*/ 102 h 105"/>
                  <a:gd name="T16" fmla="*/ 1428 w 1430"/>
                  <a:gd name="T17" fmla="*/ 99 h 105"/>
                  <a:gd name="T18" fmla="*/ 1428 w 1430"/>
                  <a:gd name="T19" fmla="*/ 102 h 105"/>
                  <a:gd name="T20" fmla="*/ 1428 w 1430"/>
                  <a:gd name="T21" fmla="*/ 102 h 105"/>
                  <a:gd name="T22" fmla="*/ 3 w 1430"/>
                  <a:gd name="T23" fmla="*/ 99 h 105"/>
                  <a:gd name="T24" fmla="*/ 1427 w 1430"/>
                  <a:gd name="T25" fmla="*/ 99 h 105"/>
                  <a:gd name="T26" fmla="*/ 1427 w 1430"/>
                  <a:gd name="T27" fmla="*/ 5 h 105"/>
                  <a:gd name="T28" fmla="*/ 3 w 1430"/>
                  <a:gd name="T29" fmla="*/ 5 h 105"/>
                  <a:gd name="T30" fmla="*/ 3 w 1430"/>
                  <a:gd name="T31" fmla="*/ 99 h 105"/>
                  <a:gd name="T32" fmla="*/ 3 w 1430"/>
                  <a:gd name="T33" fmla="*/ 99 h 10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430" h="105">
                    <a:moveTo>
                      <a:pt x="0" y="105"/>
                    </a:moveTo>
                    <a:lnTo>
                      <a:pt x="0" y="0"/>
                    </a:lnTo>
                    <a:lnTo>
                      <a:pt x="1430" y="0"/>
                    </a:lnTo>
                    <a:lnTo>
                      <a:pt x="1430" y="102"/>
                    </a:lnTo>
                    <a:lnTo>
                      <a:pt x="1430" y="105"/>
                    </a:lnTo>
                    <a:lnTo>
                      <a:pt x="0" y="105"/>
                    </a:lnTo>
                    <a:close/>
                    <a:moveTo>
                      <a:pt x="1428" y="102"/>
                    </a:moveTo>
                    <a:lnTo>
                      <a:pt x="1428" y="99"/>
                    </a:lnTo>
                    <a:lnTo>
                      <a:pt x="1428" y="102"/>
                    </a:lnTo>
                    <a:close/>
                    <a:moveTo>
                      <a:pt x="3" y="99"/>
                    </a:moveTo>
                    <a:lnTo>
                      <a:pt x="1427" y="99"/>
                    </a:lnTo>
                    <a:lnTo>
                      <a:pt x="1427" y="5"/>
                    </a:lnTo>
                    <a:lnTo>
                      <a:pt x="3" y="5"/>
                    </a:lnTo>
                    <a:lnTo>
                      <a:pt x="3" y="9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6470" name="Picture 12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39" y="2100"/>
                <a:ext cx="92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471" name="Freeform 125"/>
              <p:cNvSpPr>
                <a:spLocks/>
              </p:cNvSpPr>
              <p:nvPr/>
            </p:nvSpPr>
            <p:spPr bwMode="auto">
              <a:xfrm>
                <a:off x="4150" y="2105"/>
                <a:ext cx="70" cy="65"/>
              </a:xfrm>
              <a:custGeom>
                <a:avLst/>
                <a:gdLst>
                  <a:gd name="T0" fmla="*/ 22 w 70"/>
                  <a:gd name="T1" fmla="*/ 34 h 65"/>
                  <a:gd name="T2" fmla="*/ 0 w 70"/>
                  <a:gd name="T3" fmla="*/ 0 h 65"/>
                  <a:gd name="T4" fmla="*/ 24 w 70"/>
                  <a:gd name="T5" fmla="*/ 0 h 65"/>
                  <a:gd name="T6" fmla="*/ 32 w 70"/>
                  <a:gd name="T7" fmla="*/ 14 h 65"/>
                  <a:gd name="T8" fmla="*/ 32 w 70"/>
                  <a:gd name="T9" fmla="*/ 14 h 65"/>
                  <a:gd name="T10" fmla="*/ 35 w 70"/>
                  <a:gd name="T11" fmla="*/ 18 h 65"/>
                  <a:gd name="T12" fmla="*/ 35 w 70"/>
                  <a:gd name="T13" fmla="*/ 18 h 65"/>
                  <a:gd name="T14" fmla="*/ 38 w 70"/>
                  <a:gd name="T15" fmla="*/ 14 h 65"/>
                  <a:gd name="T16" fmla="*/ 48 w 70"/>
                  <a:gd name="T17" fmla="*/ 0 h 65"/>
                  <a:gd name="T18" fmla="*/ 70 w 70"/>
                  <a:gd name="T19" fmla="*/ 0 h 65"/>
                  <a:gd name="T20" fmla="*/ 46 w 70"/>
                  <a:gd name="T21" fmla="*/ 34 h 65"/>
                  <a:gd name="T22" fmla="*/ 70 w 70"/>
                  <a:gd name="T23" fmla="*/ 65 h 65"/>
                  <a:gd name="T24" fmla="*/ 49 w 70"/>
                  <a:gd name="T25" fmla="*/ 65 h 65"/>
                  <a:gd name="T26" fmla="*/ 46 w 70"/>
                  <a:gd name="T27" fmla="*/ 65 h 65"/>
                  <a:gd name="T28" fmla="*/ 37 w 70"/>
                  <a:gd name="T29" fmla="*/ 52 h 65"/>
                  <a:gd name="T30" fmla="*/ 37 w 70"/>
                  <a:gd name="T31" fmla="*/ 52 h 65"/>
                  <a:gd name="T32" fmla="*/ 35 w 70"/>
                  <a:gd name="T33" fmla="*/ 48 h 65"/>
                  <a:gd name="T34" fmla="*/ 35 w 70"/>
                  <a:gd name="T35" fmla="*/ 48 h 65"/>
                  <a:gd name="T36" fmla="*/ 32 w 70"/>
                  <a:gd name="T37" fmla="*/ 52 h 65"/>
                  <a:gd name="T38" fmla="*/ 24 w 70"/>
                  <a:gd name="T39" fmla="*/ 65 h 65"/>
                  <a:gd name="T40" fmla="*/ 0 w 70"/>
                  <a:gd name="T41" fmla="*/ 65 h 65"/>
                  <a:gd name="T42" fmla="*/ 22 w 70"/>
                  <a:gd name="T43" fmla="*/ 34 h 65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70" h="65">
                    <a:moveTo>
                      <a:pt x="22" y="34"/>
                    </a:moveTo>
                    <a:lnTo>
                      <a:pt x="0" y="0"/>
                    </a:lnTo>
                    <a:lnTo>
                      <a:pt x="24" y="0"/>
                    </a:lnTo>
                    <a:lnTo>
                      <a:pt x="32" y="14"/>
                    </a:lnTo>
                    <a:lnTo>
                      <a:pt x="35" y="18"/>
                    </a:lnTo>
                    <a:lnTo>
                      <a:pt x="38" y="14"/>
                    </a:lnTo>
                    <a:lnTo>
                      <a:pt x="48" y="0"/>
                    </a:lnTo>
                    <a:lnTo>
                      <a:pt x="70" y="0"/>
                    </a:lnTo>
                    <a:lnTo>
                      <a:pt x="46" y="34"/>
                    </a:lnTo>
                    <a:lnTo>
                      <a:pt x="70" y="65"/>
                    </a:lnTo>
                    <a:lnTo>
                      <a:pt x="49" y="65"/>
                    </a:lnTo>
                    <a:lnTo>
                      <a:pt x="46" y="65"/>
                    </a:lnTo>
                    <a:lnTo>
                      <a:pt x="37" y="52"/>
                    </a:lnTo>
                    <a:lnTo>
                      <a:pt x="35" y="48"/>
                    </a:lnTo>
                    <a:lnTo>
                      <a:pt x="32" y="52"/>
                    </a:lnTo>
                    <a:lnTo>
                      <a:pt x="24" y="65"/>
                    </a:lnTo>
                    <a:lnTo>
                      <a:pt x="0" y="65"/>
                    </a:lnTo>
                    <a:lnTo>
                      <a:pt x="22" y="34"/>
                    </a:lnTo>
                    <a:close/>
                  </a:path>
                </a:pathLst>
              </a:custGeom>
              <a:noFill/>
              <a:ln w="6">
                <a:solidFill>
                  <a:srgbClr val="CC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6472" name="Picture 126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57" y="2114"/>
                <a:ext cx="55" cy="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473" name="Freeform 127"/>
              <p:cNvSpPr>
                <a:spLocks/>
              </p:cNvSpPr>
              <p:nvPr/>
            </p:nvSpPr>
            <p:spPr bwMode="auto">
              <a:xfrm>
                <a:off x="4066" y="2121"/>
                <a:ext cx="40" cy="56"/>
              </a:xfrm>
              <a:custGeom>
                <a:avLst/>
                <a:gdLst>
                  <a:gd name="T0" fmla="*/ 11 w 40"/>
                  <a:gd name="T1" fmla="*/ 40 h 56"/>
                  <a:gd name="T2" fmla="*/ 11 w 40"/>
                  <a:gd name="T3" fmla="*/ 40 h 56"/>
                  <a:gd name="T4" fmla="*/ 14 w 40"/>
                  <a:gd name="T5" fmla="*/ 33 h 56"/>
                  <a:gd name="T6" fmla="*/ 15 w 40"/>
                  <a:gd name="T7" fmla="*/ 25 h 56"/>
                  <a:gd name="T8" fmla="*/ 0 w 40"/>
                  <a:gd name="T9" fmla="*/ 25 h 56"/>
                  <a:gd name="T10" fmla="*/ 11 w 40"/>
                  <a:gd name="T11" fmla="*/ 12 h 56"/>
                  <a:gd name="T12" fmla="*/ 21 w 40"/>
                  <a:gd name="T13" fmla="*/ 0 h 56"/>
                  <a:gd name="T14" fmla="*/ 31 w 40"/>
                  <a:gd name="T15" fmla="*/ 12 h 56"/>
                  <a:gd name="T16" fmla="*/ 40 w 40"/>
                  <a:gd name="T17" fmla="*/ 25 h 56"/>
                  <a:gd name="T18" fmla="*/ 26 w 40"/>
                  <a:gd name="T19" fmla="*/ 25 h 56"/>
                  <a:gd name="T20" fmla="*/ 26 w 40"/>
                  <a:gd name="T21" fmla="*/ 25 h 56"/>
                  <a:gd name="T22" fmla="*/ 25 w 40"/>
                  <a:gd name="T23" fmla="*/ 36 h 56"/>
                  <a:gd name="T24" fmla="*/ 22 w 40"/>
                  <a:gd name="T25" fmla="*/ 42 h 56"/>
                  <a:gd name="T26" fmla="*/ 19 w 40"/>
                  <a:gd name="T27" fmla="*/ 46 h 56"/>
                  <a:gd name="T28" fmla="*/ 17 w 40"/>
                  <a:gd name="T29" fmla="*/ 50 h 56"/>
                  <a:gd name="T30" fmla="*/ 12 w 40"/>
                  <a:gd name="T31" fmla="*/ 53 h 56"/>
                  <a:gd name="T32" fmla="*/ 8 w 40"/>
                  <a:gd name="T33" fmla="*/ 56 h 56"/>
                  <a:gd name="T34" fmla="*/ 3 w 40"/>
                  <a:gd name="T35" fmla="*/ 56 h 56"/>
                  <a:gd name="T36" fmla="*/ 3 w 40"/>
                  <a:gd name="T37" fmla="*/ 45 h 56"/>
                  <a:gd name="T38" fmla="*/ 3 w 40"/>
                  <a:gd name="T39" fmla="*/ 45 h 56"/>
                  <a:gd name="T40" fmla="*/ 7 w 40"/>
                  <a:gd name="T41" fmla="*/ 45 h 56"/>
                  <a:gd name="T42" fmla="*/ 11 w 40"/>
                  <a:gd name="T43" fmla="*/ 40 h 56"/>
                  <a:gd name="T44" fmla="*/ 11 w 40"/>
                  <a:gd name="T45" fmla="*/ 40 h 5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40" h="56">
                    <a:moveTo>
                      <a:pt x="11" y="40"/>
                    </a:moveTo>
                    <a:lnTo>
                      <a:pt x="11" y="40"/>
                    </a:lnTo>
                    <a:lnTo>
                      <a:pt x="14" y="33"/>
                    </a:lnTo>
                    <a:lnTo>
                      <a:pt x="15" y="25"/>
                    </a:lnTo>
                    <a:lnTo>
                      <a:pt x="0" y="25"/>
                    </a:lnTo>
                    <a:lnTo>
                      <a:pt x="11" y="12"/>
                    </a:lnTo>
                    <a:lnTo>
                      <a:pt x="21" y="0"/>
                    </a:lnTo>
                    <a:lnTo>
                      <a:pt x="31" y="12"/>
                    </a:lnTo>
                    <a:lnTo>
                      <a:pt x="40" y="25"/>
                    </a:lnTo>
                    <a:lnTo>
                      <a:pt x="26" y="25"/>
                    </a:lnTo>
                    <a:lnTo>
                      <a:pt x="25" y="36"/>
                    </a:lnTo>
                    <a:lnTo>
                      <a:pt x="22" y="42"/>
                    </a:lnTo>
                    <a:lnTo>
                      <a:pt x="19" y="46"/>
                    </a:lnTo>
                    <a:lnTo>
                      <a:pt x="17" y="50"/>
                    </a:lnTo>
                    <a:lnTo>
                      <a:pt x="12" y="53"/>
                    </a:lnTo>
                    <a:lnTo>
                      <a:pt x="8" y="56"/>
                    </a:lnTo>
                    <a:lnTo>
                      <a:pt x="3" y="56"/>
                    </a:lnTo>
                    <a:lnTo>
                      <a:pt x="3" y="45"/>
                    </a:lnTo>
                    <a:lnTo>
                      <a:pt x="7" y="45"/>
                    </a:lnTo>
                    <a:lnTo>
                      <a:pt x="11" y="40"/>
                    </a:lnTo>
                    <a:close/>
                  </a:path>
                </a:pathLst>
              </a:custGeom>
              <a:noFill/>
              <a:ln w="3">
                <a:solidFill>
                  <a:srgbClr val="E6E6E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6474" name="Picture 128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17" y="2093"/>
                <a:ext cx="54" cy="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475" name="Freeform 129"/>
              <p:cNvSpPr>
                <a:spLocks/>
              </p:cNvSpPr>
              <p:nvPr/>
            </p:nvSpPr>
            <p:spPr bwMode="auto">
              <a:xfrm>
                <a:off x="4025" y="2100"/>
                <a:ext cx="41" cy="56"/>
              </a:xfrm>
              <a:custGeom>
                <a:avLst/>
                <a:gdLst>
                  <a:gd name="T0" fmla="*/ 29 w 41"/>
                  <a:gd name="T1" fmla="*/ 15 h 56"/>
                  <a:gd name="T2" fmla="*/ 29 w 41"/>
                  <a:gd name="T3" fmla="*/ 15 h 56"/>
                  <a:gd name="T4" fmla="*/ 27 w 41"/>
                  <a:gd name="T5" fmla="*/ 22 h 56"/>
                  <a:gd name="T6" fmla="*/ 25 w 41"/>
                  <a:gd name="T7" fmla="*/ 31 h 56"/>
                  <a:gd name="T8" fmla="*/ 41 w 41"/>
                  <a:gd name="T9" fmla="*/ 31 h 56"/>
                  <a:gd name="T10" fmla="*/ 31 w 41"/>
                  <a:gd name="T11" fmla="*/ 43 h 56"/>
                  <a:gd name="T12" fmla="*/ 21 w 41"/>
                  <a:gd name="T13" fmla="*/ 56 h 56"/>
                  <a:gd name="T14" fmla="*/ 11 w 41"/>
                  <a:gd name="T15" fmla="*/ 43 h 56"/>
                  <a:gd name="T16" fmla="*/ 0 w 41"/>
                  <a:gd name="T17" fmla="*/ 31 h 56"/>
                  <a:gd name="T18" fmla="*/ 14 w 41"/>
                  <a:gd name="T19" fmla="*/ 31 h 56"/>
                  <a:gd name="T20" fmla="*/ 14 w 41"/>
                  <a:gd name="T21" fmla="*/ 31 h 56"/>
                  <a:gd name="T22" fmla="*/ 17 w 41"/>
                  <a:gd name="T23" fmla="*/ 19 h 56"/>
                  <a:gd name="T24" fmla="*/ 18 w 41"/>
                  <a:gd name="T25" fmla="*/ 14 h 56"/>
                  <a:gd name="T26" fmla="*/ 21 w 41"/>
                  <a:gd name="T27" fmla="*/ 9 h 56"/>
                  <a:gd name="T28" fmla="*/ 24 w 41"/>
                  <a:gd name="T29" fmla="*/ 5 h 56"/>
                  <a:gd name="T30" fmla="*/ 28 w 41"/>
                  <a:gd name="T31" fmla="*/ 2 h 56"/>
                  <a:gd name="T32" fmla="*/ 32 w 41"/>
                  <a:gd name="T33" fmla="*/ 0 h 56"/>
                  <a:gd name="T34" fmla="*/ 38 w 41"/>
                  <a:gd name="T35" fmla="*/ 0 h 56"/>
                  <a:gd name="T36" fmla="*/ 38 w 41"/>
                  <a:gd name="T37" fmla="*/ 9 h 56"/>
                  <a:gd name="T38" fmla="*/ 38 w 41"/>
                  <a:gd name="T39" fmla="*/ 9 h 56"/>
                  <a:gd name="T40" fmla="*/ 34 w 41"/>
                  <a:gd name="T41" fmla="*/ 11 h 56"/>
                  <a:gd name="T42" fmla="*/ 29 w 41"/>
                  <a:gd name="T43" fmla="*/ 15 h 56"/>
                  <a:gd name="T44" fmla="*/ 29 w 41"/>
                  <a:gd name="T45" fmla="*/ 15 h 5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41" h="56">
                    <a:moveTo>
                      <a:pt x="29" y="15"/>
                    </a:moveTo>
                    <a:lnTo>
                      <a:pt x="29" y="15"/>
                    </a:lnTo>
                    <a:lnTo>
                      <a:pt x="27" y="22"/>
                    </a:lnTo>
                    <a:lnTo>
                      <a:pt x="25" y="31"/>
                    </a:lnTo>
                    <a:lnTo>
                      <a:pt x="41" y="31"/>
                    </a:lnTo>
                    <a:lnTo>
                      <a:pt x="31" y="43"/>
                    </a:lnTo>
                    <a:lnTo>
                      <a:pt x="21" y="56"/>
                    </a:lnTo>
                    <a:lnTo>
                      <a:pt x="11" y="43"/>
                    </a:lnTo>
                    <a:lnTo>
                      <a:pt x="0" y="31"/>
                    </a:lnTo>
                    <a:lnTo>
                      <a:pt x="14" y="31"/>
                    </a:lnTo>
                    <a:lnTo>
                      <a:pt x="17" y="19"/>
                    </a:lnTo>
                    <a:lnTo>
                      <a:pt x="18" y="14"/>
                    </a:lnTo>
                    <a:lnTo>
                      <a:pt x="21" y="9"/>
                    </a:lnTo>
                    <a:lnTo>
                      <a:pt x="24" y="5"/>
                    </a:lnTo>
                    <a:lnTo>
                      <a:pt x="28" y="2"/>
                    </a:lnTo>
                    <a:lnTo>
                      <a:pt x="32" y="0"/>
                    </a:lnTo>
                    <a:lnTo>
                      <a:pt x="38" y="0"/>
                    </a:lnTo>
                    <a:lnTo>
                      <a:pt x="38" y="9"/>
                    </a:lnTo>
                    <a:lnTo>
                      <a:pt x="34" y="11"/>
                    </a:lnTo>
                    <a:lnTo>
                      <a:pt x="29" y="15"/>
                    </a:lnTo>
                    <a:close/>
                  </a:path>
                </a:pathLst>
              </a:custGeom>
              <a:noFill/>
              <a:ln w="3">
                <a:solidFill>
                  <a:srgbClr val="E6E6E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6476" name="Picture 130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41" y="2093"/>
                <a:ext cx="88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477" name="Freeform 131"/>
              <p:cNvSpPr>
                <a:spLocks noEditPoints="1"/>
              </p:cNvSpPr>
              <p:nvPr/>
            </p:nvSpPr>
            <p:spPr bwMode="auto">
              <a:xfrm>
                <a:off x="5548" y="2100"/>
                <a:ext cx="74" cy="81"/>
              </a:xfrm>
              <a:custGeom>
                <a:avLst/>
                <a:gdLst>
                  <a:gd name="T0" fmla="*/ 66 w 74"/>
                  <a:gd name="T1" fmla="*/ 9 h 81"/>
                  <a:gd name="T2" fmla="*/ 73 w 74"/>
                  <a:gd name="T3" fmla="*/ 19 h 81"/>
                  <a:gd name="T4" fmla="*/ 74 w 74"/>
                  <a:gd name="T5" fmla="*/ 31 h 81"/>
                  <a:gd name="T6" fmla="*/ 74 w 74"/>
                  <a:gd name="T7" fmla="*/ 38 h 81"/>
                  <a:gd name="T8" fmla="*/ 70 w 74"/>
                  <a:gd name="T9" fmla="*/ 47 h 81"/>
                  <a:gd name="T10" fmla="*/ 66 w 74"/>
                  <a:gd name="T11" fmla="*/ 53 h 81"/>
                  <a:gd name="T12" fmla="*/ 56 w 74"/>
                  <a:gd name="T13" fmla="*/ 59 h 81"/>
                  <a:gd name="T14" fmla="*/ 43 w 74"/>
                  <a:gd name="T15" fmla="*/ 61 h 81"/>
                  <a:gd name="T16" fmla="*/ 38 w 74"/>
                  <a:gd name="T17" fmla="*/ 61 h 81"/>
                  <a:gd name="T18" fmla="*/ 13 w 74"/>
                  <a:gd name="T19" fmla="*/ 81 h 81"/>
                  <a:gd name="T20" fmla="*/ 20 w 74"/>
                  <a:gd name="T21" fmla="*/ 49 h 81"/>
                  <a:gd name="T22" fmla="*/ 15 w 74"/>
                  <a:gd name="T23" fmla="*/ 40 h 81"/>
                  <a:gd name="T24" fmla="*/ 13 w 74"/>
                  <a:gd name="T25" fmla="*/ 31 h 81"/>
                  <a:gd name="T26" fmla="*/ 15 w 74"/>
                  <a:gd name="T27" fmla="*/ 19 h 81"/>
                  <a:gd name="T28" fmla="*/ 22 w 74"/>
                  <a:gd name="T29" fmla="*/ 9 h 81"/>
                  <a:gd name="T30" fmla="*/ 27 w 74"/>
                  <a:gd name="T31" fmla="*/ 5 h 81"/>
                  <a:gd name="T32" fmla="*/ 38 w 74"/>
                  <a:gd name="T33" fmla="*/ 1 h 81"/>
                  <a:gd name="T34" fmla="*/ 43 w 74"/>
                  <a:gd name="T35" fmla="*/ 0 h 81"/>
                  <a:gd name="T36" fmla="*/ 56 w 74"/>
                  <a:gd name="T37" fmla="*/ 2 h 81"/>
                  <a:gd name="T38" fmla="*/ 66 w 74"/>
                  <a:gd name="T39" fmla="*/ 9 h 81"/>
                  <a:gd name="T40" fmla="*/ 59 w 74"/>
                  <a:gd name="T41" fmla="*/ 31 h 81"/>
                  <a:gd name="T42" fmla="*/ 57 w 74"/>
                  <a:gd name="T43" fmla="*/ 25 h 81"/>
                  <a:gd name="T44" fmla="*/ 55 w 74"/>
                  <a:gd name="T45" fmla="*/ 21 h 81"/>
                  <a:gd name="T46" fmla="*/ 43 w 74"/>
                  <a:gd name="T47" fmla="*/ 16 h 81"/>
                  <a:gd name="T48" fmla="*/ 38 w 74"/>
                  <a:gd name="T49" fmla="*/ 18 h 81"/>
                  <a:gd name="T50" fmla="*/ 34 w 74"/>
                  <a:gd name="T51" fmla="*/ 21 h 81"/>
                  <a:gd name="T52" fmla="*/ 29 w 74"/>
                  <a:gd name="T53" fmla="*/ 31 h 81"/>
                  <a:gd name="T54" fmla="*/ 31 w 74"/>
                  <a:gd name="T55" fmla="*/ 36 h 81"/>
                  <a:gd name="T56" fmla="*/ 34 w 74"/>
                  <a:gd name="T57" fmla="*/ 40 h 81"/>
                  <a:gd name="T58" fmla="*/ 43 w 74"/>
                  <a:gd name="T59" fmla="*/ 46 h 81"/>
                  <a:gd name="T60" fmla="*/ 49 w 74"/>
                  <a:gd name="T61" fmla="*/ 45 h 81"/>
                  <a:gd name="T62" fmla="*/ 55 w 74"/>
                  <a:gd name="T63" fmla="*/ 40 h 81"/>
                  <a:gd name="T64" fmla="*/ 59 w 74"/>
                  <a:gd name="T65" fmla="*/ 31 h 8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74" h="81">
                    <a:moveTo>
                      <a:pt x="66" y="9"/>
                    </a:moveTo>
                    <a:lnTo>
                      <a:pt x="66" y="9"/>
                    </a:lnTo>
                    <a:lnTo>
                      <a:pt x="70" y="14"/>
                    </a:lnTo>
                    <a:lnTo>
                      <a:pt x="73" y="19"/>
                    </a:lnTo>
                    <a:lnTo>
                      <a:pt x="74" y="25"/>
                    </a:lnTo>
                    <a:lnTo>
                      <a:pt x="74" y="31"/>
                    </a:lnTo>
                    <a:lnTo>
                      <a:pt x="74" y="38"/>
                    </a:lnTo>
                    <a:lnTo>
                      <a:pt x="73" y="43"/>
                    </a:lnTo>
                    <a:lnTo>
                      <a:pt x="70" y="47"/>
                    </a:lnTo>
                    <a:lnTo>
                      <a:pt x="66" y="53"/>
                    </a:lnTo>
                    <a:lnTo>
                      <a:pt x="62" y="56"/>
                    </a:lnTo>
                    <a:lnTo>
                      <a:pt x="56" y="59"/>
                    </a:lnTo>
                    <a:lnTo>
                      <a:pt x="50" y="61"/>
                    </a:lnTo>
                    <a:lnTo>
                      <a:pt x="43" y="61"/>
                    </a:lnTo>
                    <a:lnTo>
                      <a:pt x="38" y="61"/>
                    </a:lnTo>
                    <a:lnTo>
                      <a:pt x="32" y="59"/>
                    </a:lnTo>
                    <a:lnTo>
                      <a:pt x="13" y="81"/>
                    </a:lnTo>
                    <a:lnTo>
                      <a:pt x="0" y="71"/>
                    </a:lnTo>
                    <a:lnTo>
                      <a:pt x="20" y="49"/>
                    </a:lnTo>
                    <a:lnTo>
                      <a:pt x="15" y="40"/>
                    </a:lnTo>
                    <a:lnTo>
                      <a:pt x="13" y="31"/>
                    </a:lnTo>
                    <a:lnTo>
                      <a:pt x="14" y="25"/>
                    </a:lnTo>
                    <a:lnTo>
                      <a:pt x="15" y="19"/>
                    </a:lnTo>
                    <a:lnTo>
                      <a:pt x="18" y="14"/>
                    </a:lnTo>
                    <a:lnTo>
                      <a:pt x="22" y="9"/>
                    </a:lnTo>
                    <a:lnTo>
                      <a:pt x="27" y="5"/>
                    </a:lnTo>
                    <a:lnTo>
                      <a:pt x="32" y="2"/>
                    </a:lnTo>
                    <a:lnTo>
                      <a:pt x="38" y="1"/>
                    </a:lnTo>
                    <a:lnTo>
                      <a:pt x="43" y="0"/>
                    </a:lnTo>
                    <a:lnTo>
                      <a:pt x="50" y="1"/>
                    </a:lnTo>
                    <a:lnTo>
                      <a:pt x="56" y="2"/>
                    </a:lnTo>
                    <a:lnTo>
                      <a:pt x="62" y="5"/>
                    </a:lnTo>
                    <a:lnTo>
                      <a:pt x="66" y="9"/>
                    </a:lnTo>
                    <a:close/>
                    <a:moveTo>
                      <a:pt x="59" y="31"/>
                    </a:moveTo>
                    <a:lnTo>
                      <a:pt x="59" y="31"/>
                    </a:lnTo>
                    <a:lnTo>
                      <a:pt x="57" y="25"/>
                    </a:lnTo>
                    <a:lnTo>
                      <a:pt x="55" y="21"/>
                    </a:lnTo>
                    <a:lnTo>
                      <a:pt x="49" y="18"/>
                    </a:lnTo>
                    <a:lnTo>
                      <a:pt x="43" y="16"/>
                    </a:lnTo>
                    <a:lnTo>
                      <a:pt x="38" y="18"/>
                    </a:lnTo>
                    <a:lnTo>
                      <a:pt x="34" y="21"/>
                    </a:lnTo>
                    <a:lnTo>
                      <a:pt x="31" y="25"/>
                    </a:lnTo>
                    <a:lnTo>
                      <a:pt x="29" y="31"/>
                    </a:lnTo>
                    <a:lnTo>
                      <a:pt x="31" y="36"/>
                    </a:lnTo>
                    <a:lnTo>
                      <a:pt x="34" y="40"/>
                    </a:lnTo>
                    <a:lnTo>
                      <a:pt x="38" y="45"/>
                    </a:lnTo>
                    <a:lnTo>
                      <a:pt x="43" y="46"/>
                    </a:lnTo>
                    <a:lnTo>
                      <a:pt x="49" y="45"/>
                    </a:lnTo>
                    <a:lnTo>
                      <a:pt x="55" y="40"/>
                    </a:lnTo>
                    <a:lnTo>
                      <a:pt x="57" y="36"/>
                    </a:lnTo>
                    <a:lnTo>
                      <a:pt x="59" y="31"/>
                    </a:lnTo>
                    <a:close/>
                  </a:path>
                </a:pathLst>
              </a:custGeom>
              <a:noFill/>
              <a:ln w="3">
                <a:solidFill>
                  <a:srgbClr val="E6E6E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6478" name="Picture 132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" y="1941"/>
                <a:ext cx="88" cy="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479" name="Rectangle 133"/>
              <p:cNvSpPr>
                <a:spLocks noChangeArrowheads="1"/>
              </p:cNvSpPr>
              <p:nvPr/>
            </p:nvSpPr>
            <p:spPr bwMode="auto">
              <a:xfrm>
                <a:off x="53" y="1945"/>
                <a:ext cx="89" cy="1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800">
                    <a:solidFill>
                      <a:srgbClr val="FFFFFF"/>
                    </a:solidFill>
                    <a:latin typeface="Myriad Pro" panose="020B0503030403020204" pitchFamily="34" charset="0"/>
                  </a:rPr>
                  <a:t>w</a:t>
                </a: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pic>
            <p:nvPicPr>
              <p:cNvPr id="6480" name="Picture 134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" y="1935"/>
                <a:ext cx="97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481" name="Freeform 135"/>
              <p:cNvSpPr>
                <a:spLocks/>
              </p:cNvSpPr>
              <p:nvPr/>
            </p:nvSpPr>
            <p:spPr bwMode="auto">
              <a:xfrm>
                <a:off x="636" y="2115"/>
                <a:ext cx="2" cy="59"/>
              </a:xfrm>
              <a:custGeom>
                <a:avLst/>
                <a:gdLst>
                  <a:gd name="T0" fmla="*/ 2 w 2"/>
                  <a:gd name="T1" fmla="*/ 0 h 59"/>
                  <a:gd name="T2" fmla="*/ 2 w 2"/>
                  <a:gd name="T3" fmla="*/ 59 h 59"/>
                  <a:gd name="T4" fmla="*/ 0 w 2"/>
                  <a:gd name="T5" fmla="*/ 59 h 59"/>
                  <a:gd name="T6" fmla="*/ 0 w 2"/>
                  <a:gd name="T7" fmla="*/ 58 h 59"/>
                  <a:gd name="T8" fmla="*/ 0 w 2"/>
                  <a:gd name="T9" fmla="*/ 0 h 59"/>
                  <a:gd name="T10" fmla="*/ 2 w 2"/>
                  <a:gd name="T11" fmla="*/ 0 h 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59">
                    <a:moveTo>
                      <a:pt x="2" y="0"/>
                    </a:moveTo>
                    <a:lnTo>
                      <a:pt x="2" y="59"/>
                    </a:lnTo>
                    <a:lnTo>
                      <a:pt x="0" y="59"/>
                    </a:lnTo>
                    <a:lnTo>
                      <a:pt x="0" y="58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82" name="Freeform 136"/>
              <p:cNvSpPr>
                <a:spLocks/>
              </p:cNvSpPr>
              <p:nvPr/>
            </p:nvSpPr>
            <p:spPr bwMode="auto">
              <a:xfrm>
                <a:off x="636" y="2111"/>
                <a:ext cx="2" cy="4"/>
              </a:xfrm>
              <a:custGeom>
                <a:avLst/>
                <a:gdLst>
                  <a:gd name="T0" fmla="*/ 2 w 2"/>
                  <a:gd name="T1" fmla="*/ 3 h 4"/>
                  <a:gd name="T2" fmla="*/ 0 w 2"/>
                  <a:gd name="T3" fmla="*/ 1 h 4"/>
                  <a:gd name="T4" fmla="*/ 0 w 2"/>
                  <a:gd name="T5" fmla="*/ 0 h 4"/>
                  <a:gd name="T6" fmla="*/ 2 w 2"/>
                  <a:gd name="T7" fmla="*/ 1 h 4"/>
                  <a:gd name="T8" fmla="*/ 2 w 2"/>
                  <a:gd name="T9" fmla="*/ 4 h 4"/>
                  <a:gd name="T10" fmla="*/ 0 w 2"/>
                  <a:gd name="T11" fmla="*/ 4 h 4"/>
                  <a:gd name="T12" fmla="*/ 0 w 2"/>
                  <a:gd name="T13" fmla="*/ 3 h 4"/>
                  <a:gd name="T14" fmla="*/ 2 w 2"/>
                  <a:gd name="T15" fmla="*/ 3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4">
                    <a:moveTo>
                      <a:pt x="2" y="3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1"/>
                    </a:lnTo>
                    <a:lnTo>
                      <a:pt x="2" y="4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83" name="Freeform 137"/>
              <p:cNvSpPr>
                <a:spLocks/>
              </p:cNvSpPr>
              <p:nvPr/>
            </p:nvSpPr>
            <p:spPr bwMode="auto">
              <a:xfrm>
                <a:off x="636" y="2112"/>
                <a:ext cx="2" cy="2"/>
              </a:xfrm>
              <a:custGeom>
                <a:avLst/>
                <a:gdLst>
                  <a:gd name="T0" fmla="*/ 2 w 2"/>
                  <a:gd name="T1" fmla="*/ 2 h 2"/>
                  <a:gd name="T2" fmla="*/ 0 w 2"/>
                  <a:gd name="T3" fmla="*/ 2 h 2"/>
                  <a:gd name="T4" fmla="*/ 0 w 2"/>
                  <a:gd name="T5" fmla="*/ 0 h 2"/>
                  <a:gd name="T6" fmla="*/ 2 w 2"/>
                  <a:gd name="T7" fmla="*/ 2 h 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2">
                    <a:moveTo>
                      <a:pt x="2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84" name="Freeform 138"/>
              <p:cNvSpPr>
                <a:spLocks/>
              </p:cNvSpPr>
              <p:nvPr/>
            </p:nvSpPr>
            <p:spPr bwMode="auto">
              <a:xfrm>
                <a:off x="635" y="2115"/>
                <a:ext cx="1" cy="58"/>
              </a:xfrm>
              <a:custGeom>
                <a:avLst/>
                <a:gdLst>
                  <a:gd name="T0" fmla="*/ 1 w 1"/>
                  <a:gd name="T1" fmla="*/ 0 h 58"/>
                  <a:gd name="T2" fmla="*/ 1 w 1"/>
                  <a:gd name="T3" fmla="*/ 58 h 58"/>
                  <a:gd name="T4" fmla="*/ 0 w 1"/>
                  <a:gd name="T5" fmla="*/ 58 h 58"/>
                  <a:gd name="T6" fmla="*/ 0 w 1"/>
                  <a:gd name="T7" fmla="*/ 1 h 58"/>
                  <a:gd name="T8" fmla="*/ 1 w 1"/>
                  <a:gd name="T9" fmla="*/ 0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58">
                    <a:moveTo>
                      <a:pt x="1" y="0"/>
                    </a:moveTo>
                    <a:lnTo>
                      <a:pt x="1" y="58"/>
                    </a:lnTo>
                    <a:lnTo>
                      <a:pt x="0" y="58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85" name="Freeform 139"/>
              <p:cNvSpPr>
                <a:spLocks/>
              </p:cNvSpPr>
              <p:nvPr/>
            </p:nvSpPr>
            <p:spPr bwMode="auto">
              <a:xfrm>
                <a:off x="635" y="2114"/>
                <a:ext cx="1" cy="2"/>
              </a:xfrm>
              <a:custGeom>
                <a:avLst/>
                <a:gdLst>
                  <a:gd name="T0" fmla="*/ 1 w 1"/>
                  <a:gd name="T1" fmla="*/ 0 h 2"/>
                  <a:gd name="T2" fmla="*/ 1 w 1"/>
                  <a:gd name="T3" fmla="*/ 1 h 2"/>
                  <a:gd name="T4" fmla="*/ 0 w 1"/>
                  <a:gd name="T5" fmla="*/ 2 h 2"/>
                  <a:gd name="T6" fmla="*/ 0 w 1"/>
                  <a:gd name="T7" fmla="*/ 1 h 2"/>
                  <a:gd name="T8" fmla="*/ 1 w 1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lnTo>
                      <a:pt x="1" y="1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86" name="Freeform 140"/>
              <p:cNvSpPr>
                <a:spLocks/>
              </p:cNvSpPr>
              <p:nvPr/>
            </p:nvSpPr>
            <p:spPr bwMode="auto">
              <a:xfrm>
                <a:off x="635" y="2109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3 h 3"/>
                  <a:gd name="T4" fmla="*/ 0 w 1"/>
                  <a:gd name="T5" fmla="*/ 2 h 3"/>
                  <a:gd name="T6" fmla="*/ 0 w 1"/>
                  <a:gd name="T7" fmla="*/ 0 h 3"/>
                  <a:gd name="T8" fmla="*/ 1 w 1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3">
                    <a:moveTo>
                      <a:pt x="1" y="2"/>
                    </a:moveTo>
                    <a:lnTo>
                      <a:pt x="1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87" name="Rectangle 141"/>
              <p:cNvSpPr>
                <a:spLocks noChangeArrowheads="1"/>
              </p:cNvSpPr>
              <p:nvPr/>
            </p:nvSpPr>
            <p:spPr bwMode="auto">
              <a:xfrm>
                <a:off x="635" y="2173"/>
                <a:ext cx="1" cy="1"/>
              </a:xfrm>
              <a:prstGeom prst="rect">
                <a:avLst/>
              </a:pr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488" name="Freeform 142"/>
              <p:cNvSpPr>
                <a:spLocks/>
              </p:cNvSpPr>
              <p:nvPr/>
            </p:nvSpPr>
            <p:spPr bwMode="auto">
              <a:xfrm>
                <a:off x="635" y="2111"/>
                <a:ext cx="1" cy="4"/>
              </a:xfrm>
              <a:custGeom>
                <a:avLst/>
                <a:gdLst>
                  <a:gd name="T0" fmla="*/ 0 w 1"/>
                  <a:gd name="T1" fmla="*/ 0 h 4"/>
                  <a:gd name="T2" fmla="*/ 1 w 1"/>
                  <a:gd name="T3" fmla="*/ 1 h 4"/>
                  <a:gd name="T4" fmla="*/ 1 w 1"/>
                  <a:gd name="T5" fmla="*/ 3 h 4"/>
                  <a:gd name="T6" fmla="*/ 0 w 1"/>
                  <a:gd name="T7" fmla="*/ 4 h 4"/>
                  <a:gd name="T8" fmla="*/ 0 w 1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4">
                    <a:moveTo>
                      <a:pt x="0" y="0"/>
                    </a:moveTo>
                    <a:lnTo>
                      <a:pt x="1" y="1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89" name="Freeform 143"/>
              <p:cNvSpPr>
                <a:spLocks/>
              </p:cNvSpPr>
              <p:nvPr/>
            </p:nvSpPr>
            <p:spPr bwMode="auto">
              <a:xfrm>
                <a:off x="584" y="2105"/>
                <a:ext cx="51" cy="68"/>
              </a:xfrm>
              <a:custGeom>
                <a:avLst/>
                <a:gdLst>
                  <a:gd name="T0" fmla="*/ 51 w 51"/>
                  <a:gd name="T1" fmla="*/ 11 h 68"/>
                  <a:gd name="T2" fmla="*/ 51 w 51"/>
                  <a:gd name="T3" fmla="*/ 68 h 68"/>
                  <a:gd name="T4" fmla="*/ 0 w 51"/>
                  <a:gd name="T5" fmla="*/ 68 h 68"/>
                  <a:gd name="T6" fmla="*/ 0 w 51"/>
                  <a:gd name="T7" fmla="*/ 0 h 68"/>
                  <a:gd name="T8" fmla="*/ 40 w 51"/>
                  <a:gd name="T9" fmla="*/ 0 h 68"/>
                  <a:gd name="T10" fmla="*/ 38 w 51"/>
                  <a:gd name="T11" fmla="*/ 4 h 68"/>
                  <a:gd name="T12" fmla="*/ 36 w 51"/>
                  <a:gd name="T13" fmla="*/ 14 h 68"/>
                  <a:gd name="T14" fmla="*/ 45 w 51"/>
                  <a:gd name="T15" fmla="*/ 13 h 68"/>
                  <a:gd name="T16" fmla="*/ 51 w 51"/>
                  <a:gd name="T17" fmla="*/ 11 h 6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1" h="68">
                    <a:moveTo>
                      <a:pt x="51" y="11"/>
                    </a:moveTo>
                    <a:lnTo>
                      <a:pt x="51" y="68"/>
                    </a:lnTo>
                    <a:lnTo>
                      <a:pt x="0" y="68"/>
                    </a:lnTo>
                    <a:lnTo>
                      <a:pt x="0" y="0"/>
                    </a:lnTo>
                    <a:lnTo>
                      <a:pt x="40" y="0"/>
                    </a:lnTo>
                    <a:lnTo>
                      <a:pt x="38" y="4"/>
                    </a:lnTo>
                    <a:lnTo>
                      <a:pt x="36" y="14"/>
                    </a:lnTo>
                    <a:lnTo>
                      <a:pt x="45" y="13"/>
                    </a:lnTo>
                    <a:lnTo>
                      <a:pt x="51" y="1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90" name="Freeform 144"/>
              <p:cNvSpPr>
                <a:spLocks/>
              </p:cNvSpPr>
              <p:nvPr/>
            </p:nvSpPr>
            <p:spPr bwMode="auto">
              <a:xfrm>
                <a:off x="631" y="2105"/>
                <a:ext cx="4" cy="4"/>
              </a:xfrm>
              <a:custGeom>
                <a:avLst/>
                <a:gdLst>
                  <a:gd name="T0" fmla="*/ 4 w 4"/>
                  <a:gd name="T1" fmla="*/ 0 h 4"/>
                  <a:gd name="T2" fmla="*/ 4 w 4"/>
                  <a:gd name="T3" fmla="*/ 4 h 4"/>
                  <a:gd name="T4" fmla="*/ 1 w 4"/>
                  <a:gd name="T5" fmla="*/ 2 h 4"/>
                  <a:gd name="T6" fmla="*/ 0 w 4"/>
                  <a:gd name="T7" fmla="*/ 0 h 4"/>
                  <a:gd name="T8" fmla="*/ 4 w 4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4" y="0"/>
                    </a:moveTo>
                    <a:lnTo>
                      <a:pt x="4" y="4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91" name="Freeform 145"/>
              <p:cNvSpPr>
                <a:spLocks/>
              </p:cNvSpPr>
              <p:nvPr/>
            </p:nvSpPr>
            <p:spPr bwMode="auto">
              <a:xfrm>
                <a:off x="632" y="2107"/>
                <a:ext cx="3" cy="4"/>
              </a:xfrm>
              <a:custGeom>
                <a:avLst/>
                <a:gdLst>
                  <a:gd name="T0" fmla="*/ 0 w 3"/>
                  <a:gd name="T1" fmla="*/ 0 h 4"/>
                  <a:gd name="T2" fmla="*/ 3 w 3"/>
                  <a:gd name="T3" fmla="*/ 2 h 4"/>
                  <a:gd name="T4" fmla="*/ 3 w 3"/>
                  <a:gd name="T5" fmla="*/ 4 h 4"/>
                  <a:gd name="T6" fmla="*/ 0 w 3"/>
                  <a:gd name="T7" fmla="*/ 1 h 4"/>
                  <a:gd name="T8" fmla="*/ 0 w 3"/>
                  <a:gd name="T9" fmla="*/ 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4">
                    <a:moveTo>
                      <a:pt x="0" y="0"/>
                    </a:moveTo>
                    <a:lnTo>
                      <a:pt x="3" y="2"/>
                    </a:lnTo>
                    <a:lnTo>
                      <a:pt x="3" y="4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92" name="Freeform 146"/>
              <p:cNvSpPr>
                <a:spLocks/>
              </p:cNvSpPr>
              <p:nvPr/>
            </p:nvSpPr>
            <p:spPr bwMode="auto">
              <a:xfrm>
                <a:off x="628" y="2105"/>
                <a:ext cx="4" cy="3"/>
              </a:xfrm>
              <a:custGeom>
                <a:avLst/>
                <a:gdLst>
                  <a:gd name="T0" fmla="*/ 4 w 4"/>
                  <a:gd name="T1" fmla="*/ 2 h 3"/>
                  <a:gd name="T2" fmla="*/ 4 w 4"/>
                  <a:gd name="T3" fmla="*/ 3 h 3"/>
                  <a:gd name="T4" fmla="*/ 0 w 4"/>
                  <a:gd name="T5" fmla="*/ 0 h 3"/>
                  <a:gd name="T6" fmla="*/ 3 w 4"/>
                  <a:gd name="T7" fmla="*/ 0 h 3"/>
                  <a:gd name="T8" fmla="*/ 4 w 4"/>
                  <a:gd name="T9" fmla="*/ 2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3">
                    <a:moveTo>
                      <a:pt x="4" y="2"/>
                    </a:moveTo>
                    <a:lnTo>
                      <a:pt x="4" y="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93" name="Freeform 147"/>
              <p:cNvSpPr>
                <a:spLocks/>
              </p:cNvSpPr>
              <p:nvPr/>
            </p:nvSpPr>
            <p:spPr bwMode="auto">
              <a:xfrm>
                <a:off x="624" y="2105"/>
                <a:ext cx="11" cy="11"/>
              </a:xfrm>
              <a:custGeom>
                <a:avLst/>
                <a:gdLst>
                  <a:gd name="T0" fmla="*/ 7 w 11"/>
                  <a:gd name="T1" fmla="*/ 4 h 11"/>
                  <a:gd name="T2" fmla="*/ 11 w 11"/>
                  <a:gd name="T3" fmla="*/ 9 h 11"/>
                  <a:gd name="T4" fmla="*/ 5 w 11"/>
                  <a:gd name="T5" fmla="*/ 10 h 11"/>
                  <a:gd name="T6" fmla="*/ 0 w 11"/>
                  <a:gd name="T7" fmla="*/ 11 h 11"/>
                  <a:gd name="T8" fmla="*/ 1 w 11"/>
                  <a:gd name="T9" fmla="*/ 6 h 11"/>
                  <a:gd name="T10" fmla="*/ 3 w 11"/>
                  <a:gd name="T11" fmla="*/ 0 h 11"/>
                  <a:gd name="T12" fmla="*/ 7 w 11"/>
                  <a:gd name="T13" fmla="*/ 4 h 1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1" h="11">
                    <a:moveTo>
                      <a:pt x="7" y="4"/>
                    </a:moveTo>
                    <a:lnTo>
                      <a:pt x="11" y="9"/>
                    </a:lnTo>
                    <a:lnTo>
                      <a:pt x="5" y="10"/>
                    </a:lnTo>
                    <a:lnTo>
                      <a:pt x="0" y="11"/>
                    </a:lnTo>
                    <a:lnTo>
                      <a:pt x="1" y="6"/>
                    </a:lnTo>
                    <a:lnTo>
                      <a:pt x="3" y="0"/>
                    </a:lnTo>
                    <a:lnTo>
                      <a:pt x="7" y="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94" name="Freeform 148"/>
              <p:cNvSpPr>
                <a:spLocks/>
              </p:cNvSpPr>
              <p:nvPr/>
            </p:nvSpPr>
            <p:spPr bwMode="auto">
              <a:xfrm>
                <a:off x="627" y="2104"/>
                <a:ext cx="4" cy="1"/>
              </a:xfrm>
              <a:custGeom>
                <a:avLst/>
                <a:gdLst>
                  <a:gd name="T0" fmla="*/ 4 w 4"/>
                  <a:gd name="T1" fmla="*/ 1 h 1"/>
                  <a:gd name="T2" fmla="*/ 1 w 4"/>
                  <a:gd name="T3" fmla="*/ 1 h 1"/>
                  <a:gd name="T4" fmla="*/ 0 w 4"/>
                  <a:gd name="T5" fmla="*/ 0 h 1"/>
                  <a:gd name="T6" fmla="*/ 2 w 4"/>
                  <a:gd name="T7" fmla="*/ 0 h 1"/>
                  <a:gd name="T8" fmla="*/ 4 w 4"/>
                  <a:gd name="T9" fmla="*/ 1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1">
                    <a:moveTo>
                      <a:pt x="4" y="1"/>
                    </a:moveTo>
                    <a:lnTo>
                      <a:pt x="1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95" name="Freeform 149"/>
              <p:cNvSpPr>
                <a:spLocks/>
              </p:cNvSpPr>
              <p:nvPr/>
            </p:nvSpPr>
            <p:spPr bwMode="auto">
              <a:xfrm>
                <a:off x="625" y="2102"/>
                <a:ext cx="2" cy="2"/>
              </a:xfrm>
              <a:custGeom>
                <a:avLst/>
                <a:gdLst>
                  <a:gd name="T0" fmla="*/ 2 w 2"/>
                  <a:gd name="T1" fmla="*/ 2 h 2"/>
                  <a:gd name="T2" fmla="*/ 0 w 2"/>
                  <a:gd name="T3" fmla="*/ 2 h 2"/>
                  <a:gd name="T4" fmla="*/ 2 w 2"/>
                  <a:gd name="T5" fmla="*/ 0 h 2"/>
                  <a:gd name="T6" fmla="*/ 2 w 2"/>
                  <a:gd name="T7" fmla="*/ 2 h 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2">
                    <a:moveTo>
                      <a:pt x="2" y="2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96" name="Freeform 150"/>
              <p:cNvSpPr>
                <a:spLocks/>
              </p:cNvSpPr>
              <p:nvPr/>
            </p:nvSpPr>
            <p:spPr bwMode="auto">
              <a:xfrm>
                <a:off x="624" y="2102"/>
                <a:ext cx="5" cy="2"/>
              </a:xfrm>
              <a:custGeom>
                <a:avLst/>
                <a:gdLst>
                  <a:gd name="T0" fmla="*/ 1 w 5"/>
                  <a:gd name="T1" fmla="*/ 0 h 2"/>
                  <a:gd name="T2" fmla="*/ 4 w 5"/>
                  <a:gd name="T3" fmla="*/ 0 h 2"/>
                  <a:gd name="T4" fmla="*/ 5 w 5"/>
                  <a:gd name="T5" fmla="*/ 2 h 2"/>
                  <a:gd name="T6" fmla="*/ 3 w 5"/>
                  <a:gd name="T7" fmla="*/ 2 h 2"/>
                  <a:gd name="T8" fmla="*/ 3 w 5"/>
                  <a:gd name="T9" fmla="*/ 0 h 2"/>
                  <a:gd name="T10" fmla="*/ 1 w 5"/>
                  <a:gd name="T11" fmla="*/ 2 h 2"/>
                  <a:gd name="T12" fmla="*/ 0 w 5"/>
                  <a:gd name="T13" fmla="*/ 2 h 2"/>
                  <a:gd name="T14" fmla="*/ 1 w 5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" h="2">
                    <a:moveTo>
                      <a:pt x="1" y="0"/>
                    </a:moveTo>
                    <a:lnTo>
                      <a:pt x="4" y="0"/>
                    </a:lnTo>
                    <a:lnTo>
                      <a:pt x="5" y="2"/>
                    </a:lnTo>
                    <a:lnTo>
                      <a:pt x="3" y="2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97" name="Rectangle 151"/>
              <p:cNvSpPr>
                <a:spLocks noChangeArrowheads="1"/>
              </p:cNvSpPr>
              <p:nvPr/>
            </p:nvSpPr>
            <p:spPr bwMode="auto">
              <a:xfrm>
                <a:off x="624" y="2104"/>
                <a:ext cx="1" cy="1"/>
              </a:xfrm>
              <a:prstGeom prst="rect">
                <a:avLst/>
              </a:pr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498" name="Freeform 152"/>
              <p:cNvSpPr>
                <a:spLocks/>
              </p:cNvSpPr>
              <p:nvPr/>
            </p:nvSpPr>
            <p:spPr bwMode="auto">
              <a:xfrm>
                <a:off x="625" y="2104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0 h 1"/>
                  <a:gd name="T4" fmla="*/ 2 w 3"/>
                  <a:gd name="T5" fmla="*/ 0 h 1"/>
                  <a:gd name="T6" fmla="*/ 3 w 3"/>
                  <a:gd name="T7" fmla="*/ 1 h 1"/>
                  <a:gd name="T8" fmla="*/ 0 w 3"/>
                  <a:gd name="T9" fmla="*/ 1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99" name="Freeform 153"/>
              <p:cNvSpPr>
                <a:spLocks noEditPoints="1"/>
              </p:cNvSpPr>
              <p:nvPr/>
            </p:nvSpPr>
            <p:spPr bwMode="auto">
              <a:xfrm>
                <a:off x="622" y="2105"/>
                <a:ext cx="13" cy="13"/>
              </a:xfrm>
              <a:custGeom>
                <a:avLst/>
                <a:gdLst>
                  <a:gd name="T0" fmla="*/ 13 w 13"/>
                  <a:gd name="T1" fmla="*/ 9 h 13"/>
                  <a:gd name="T2" fmla="*/ 9 w 13"/>
                  <a:gd name="T3" fmla="*/ 4 h 13"/>
                  <a:gd name="T4" fmla="*/ 5 w 13"/>
                  <a:gd name="T5" fmla="*/ 0 h 13"/>
                  <a:gd name="T6" fmla="*/ 3 w 13"/>
                  <a:gd name="T7" fmla="*/ 6 h 13"/>
                  <a:gd name="T8" fmla="*/ 2 w 13"/>
                  <a:gd name="T9" fmla="*/ 11 h 13"/>
                  <a:gd name="T10" fmla="*/ 7 w 13"/>
                  <a:gd name="T11" fmla="*/ 10 h 13"/>
                  <a:gd name="T12" fmla="*/ 13 w 13"/>
                  <a:gd name="T13" fmla="*/ 9 h 13"/>
                  <a:gd name="T14" fmla="*/ 6 w 13"/>
                  <a:gd name="T15" fmla="*/ 0 h 13"/>
                  <a:gd name="T16" fmla="*/ 10 w 13"/>
                  <a:gd name="T17" fmla="*/ 3 h 13"/>
                  <a:gd name="T18" fmla="*/ 13 w 13"/>
                  <a:gd name="T19" fmla="*/ 6 h 13"/>
                  <a:gd name="T20" fmla="*/ 13 w 13"/>
                  <a:gd name="T21" fmla="*/ 10 h 13"/>
                  <a:gd name="T22" fmla="*/ 7 w 13"/>
                  <a:gd name="T23" fmla="*/ 11 h 13"/>
                  <a:gd name="T24" fmla="*/ 0 w 13"/>
                  <a:gd name="T25" fmla="*/ 13 h 13"/>
                  <a:gd name="T26" fmla="*/ 2 w 13"/>
                  <a:gd name="T27" fmla="*/ 4 h 13"/>
                  <a:gd name="T28" fmla="*/ 3 w 13"/>
                  <a:gd name="T29" fmla="*/ 0 h 13"/>
                  <a:gd name="T30" fmla="*/ 6 w 13"/>
                  <a:gd name="T31" fmla="*/ 0 h 1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3" h="13">
                    <a:moveTo>
                      <a:pt x="13" y="9"/>
                    </a:moveTo>
                    <a:lnTo>
                      <a:pt x="9" y="4"/>
                    </a:lnTo>
                    <a:lnTo>
                      <a:pt x="5" y="0"/>
                    </a:lnTo>
                    <a:lnTo>
                      <a:pt x="3" y="6"/>
                    </a:lnTo>
                    <a:lnTo>
                      <a:pt x="2" y="11"/>
                    </a:lnTo>
                    <a:lnTo>
                      <a:pt x="7" y="10"/>
                    </a:lnTo>
                    <a:lnTo>
                      <a:pt x="13" y="9"/>
                    </a:lnTo>
                    <a:close/>
                    <a:moveTo>
                      <a:pt x="6" y="0"/>
                    </a:moveTo>
                    <a:lnTo>
                      <a:pt x="10" y="3"/>
                    </a:lnTo>
                    <a:lnTo>
                      <a:pt x="13" y="6"/>
                    </a:lnTo>
                    <a:lnTo>
                      <a:pt x="13" y="10"/>
                    </a:lnTo>
                    <a:lnTo>
                      <a:pt x="7" y="11"/>
                    </a:lnTo>
                    <a:lnTo>
                      <a:pt x="0" y="13"/>
                    </a:lnTo>
                    <a:lnTo>
                      <a:pt x="2" y="4"/>
                    </a:lnTo>
                    <a:lnTo>
                      <a:pt x="3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00" name="Freeform 154"/>
              <p:cNvSpPr>
                <a:spLocks/>
              </p:cNvSpPr>
              <p:nvPr/>
            </p:nvSpPr>
            <p:spPr bwMode="auto">
              <a:xfrm>
                <a:off x="620" y="2105"/>
                <a:ext cx="15" cy="14"/>
              </a:xfrm>
              <a:custGeom>
                <a:avLst/>
                <a:gdLst>
                  <a:gd name="T0" fmla="*/ 9 w 15"/>
                  <a:gd name="T1" fmla="*/ 13 h 14"/>
                  <a:gd name="T2" fmla="*/ 0 w 15"/>
                  <a:gd name="T3" fmla="*/ 14 h 14"/>
                  <a:gd name="T4" fmla="*/ 2 w 15"/>
                  <a:gd name="T5" fmla="*/ 4 h 14"/>
                  <a:gd name="T6" fmla="*/ 4 w 15"/>
                  <a:gd name="T7" fmla="*/ 0 h 14"/>
                  <a:gd name="T8" fmla="*/ 5 w 15"/>
                  <a:gd name="T9" fmla="*/ 0 h 14"/>
                  <a:gd name="T10" fmla="*/ 4 w 15"/>
                  <a:gd name="T11" fmla="*/ 4 h 14"/>
                  <a:gd name="T12" fmla="*/ 2 w 15"/>
                  <a:gd name="T13" fmla="*/ 13 h 14"/>
                  <a:gd name="T14" fmla="*/ 9 w 15"/>
                  <a:gd name="T15" fmla="*/ 11 h 14"/>
                  <a:gd name="T16" fmla="*/ 15 w 15"/>
                  <a:gd name="T17" fmla="*/ 10 h 14"/>
                  <a:gd name="T18" fmla="*/ 15 w 15"/>
                  <a:gd name="T19" fmla="*/ 11 h 14"/>
                  <a:gd name="T20" fmla="*/ 9 w 15"/>
                  <a:gd name="T21" fmla="*/ 13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5" h="14">
                    <a:moveTo>
                      <a:pt x="9" y="13"/>
                    </a:moveTo>
                    <a:lnTo>
                      <a:pt x="0" y="14"/>
                    </a:lnTo>
                    <a:lnTo>
                      <a:pt x="2" y="4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4" y="4"/>
                    </a:lnTo>
                    <a:lnTo>
                      <a:pt x="2" y="13"/>
                    </a:lnTo>
                    <a:lnTo>
                      <a:pt x="9" y="11"/>
                    </a:lnTo>
                    <a:lnTo>
                      <a:pt x="15" y="10"/>
                    </a:lnTo>
                    <a:lnTo>
                      <a:pt x="15" y="11"/>
                    </a:lnTo>
                    <a:lnTo>
                      <a:pt x="9" y="13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01" name="Freeform 155"/>
              <p:cNvSpPr>
                <a:spLocks/>
              </p:cNvSpPr>
              <p:nvPr/>
            </p:nvSpPr>
            <p:spPr bwMode="auto">
              <a:xfrm>
                <a:off x="583" y="2104"/>
                <a:ext cx="52" cy="70"/>
              </a:xfrm>
              <a:custGeom>
                <a:avLst/>
                <a:gdLst>
                  <a:gd name="T0" fmla="*/ 0 w 52"/>
                  <a:gd name="T1" fmla="*/ 70 h 70"/>
                  <a:gd name="T2" fmla="*/ 0 w 52"/>
                  <a:gd name="T3" fmla="*/ 0 h 70"/>
                  <a:gd name="T4" fmla="*/ 41 w 52"/>
                  <a:gd name="T5" fmla="*/ 0 h 70"/>
                  <a:gd name="T6" fmla="*/ 41 w 52"/>
                  <a:gd name="T7" fmla="*/ 1 h 70"/>
                  <a:gd name="T8" fmla="*/ 1 w 52"/>
                  <a:gd name="T9" fmla="*/ 1 h 70"/>
                  <a:gd name="T10" fmla="*/ 1 w 52"/>
                  <a:gd name="T11" fmla="*/ 69 h 70"/>
                  <a:gd name="T12" fmla="*/ 52 w 52"/>
                  <a:gd name="T13" fmla="*/ 69 h 70"/>
                  <a:gd name="T14" fmla="*/ 52 w 52"/>
                  <a:gd name="T15" fmla="*/ 70 h 70"/>
                  <a:gd name="T16" fmla="*/ 0 w 52"/>
                  <a:gd name="T17" fmla="*/ 70 h 7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2" h="70">
                    <a:moveTo>
                      <a:pt x="0" y="70"/>
                    </a:moveTo>
                    <a:lnTo>
                      <a:pt x="0" y="0"/>
                    </a:lnTo>
                    <a:lnTo>
                      <a:pt x="41" y="0"/>
                    </a:lnTo>
                    <a:lnTo>
                      <a:pt x="41" y="1"/>
                    </a:lnTo>
                    <a:lnTo>
                      <a:pt x="1" y="1"/>
                    </a:lnTo>
                    <a:lnTo>
                      <a:pt x="1" y="69"/>
                    </a:lnTo>
                    <a:lnTo>
                      <a:pt x="52" y="69"/>
                    </a:lnTo>
                    <a:lnTo>
                      <a:pt x="52" y="70"/>
                    </a:lnTo>
                    <a:lnTo>
                      <a:pt x="0" y="7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02" name="Freeform 156"/>
              <p:cNvSpPr>
                <a:spLocks/>
              </p:cNvSpPr>
              <p:nvPr/>
            </p:nvSpPr>
            <p:spPr bwMode="auto">
              <a:xfrm>
                <a:off x="582" y="2102"/>
                <a:ext cx="56" cy="73"/>
              </a:xfrm>
              <a:custGeom>
                <a:avLst/>
                <a:gdLst>
                  <a:gd name="T0" fmla="*/ 0 w 56"/>
                  <a:gd name="T1" fmla="*/ 73 h 73"/>
                  <a:gd name="T2" fmla="*/ 0 w 56"/>
                  <a:gd name="T3" fmla="*/ 0 h 73"/>
                  <a:gd name="T4" fmla="*/ 43 w 56"/>
                  <a:gd name="T5" fmla="*/ 0 h 73"/>
                  <a:gd name="T6" fmla="*/ 42 w 56"/>
                  <a:gd name="T7" fmla="*/ 2 h 73"/>
                  <a:gd name="T8" fmla="*/ 1 w 56"/>
                  <a:gd name="T9" fmla="*/ 2 h 73"/>
                  <a:gd name="T10" fmla="*/ 1 w 56"/>
                  <a:gd name="T11" fmla="*/ 72 h 73"/>
                  <a:gd name="T12" fmla="*/ 53 w 56"/>
                  <a:gd name="T13" fmla="*/ 72 h 73"/>
                  <a:gd name="T14" fmla="*/ 54 w 56"/>
                  <a:gd name="T15" fmla="*/ 72 h 73"/>
                  <a:gd name="T16" fmla="*/ 56 w 56"/>
                  <a:gd name="T17" fmla="*/ 72 h 73"/>
                  <a:gd name="T18" fmla="*/ 56 w 56"/>
                  <a:gd name="T19" fmla="*/ 73 h 73"/>
                  <a:gd name="T20" fmla="*/ 0 w 56"/>
                  <a:gd name="T21" fmla="*/ 73 h 7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6" h="73">
                    <a:moveTo>
                      <a:pt x="0" y="73"/>
                    </a:moveTo>
                    <a:lnTo>
                      <a:pt x="0" y="0"/>
                    </a:lnTo>
                    <a:lnTo>
                      <a:pt x="43" y="0"/>
                    </a:lnTo>
                    <a:lnTo>
                      <a:pt x="42" y="2"/>
                    </a:lnTo>
                    <a:lnTo>
                      <a:pt x="1" y="2"/>
                    </a:lnTo>
                    <a:lnTo>
                      <a:pt x="1" y="72"/>
                    </a:lnTo>
                    <a:lnTo>
                      <a:pt x="53" y="72"/>
                    </a:lnTo>
                    <a:lnTo>
                      <a:pt x="54" y="72"/>
                    </a:lnTo>
                    <a:lnTo>
                      <a:pt x="56" y="72"/>
                    </a:lnTo>
                    <a:lnTo>
                      <a:pt x="56" y="73"/>
                    </a:lnTo>
                    <a:lnTo>
                      <a:pt x="0" y="73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6503" name="Picture 157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2" y="2111"/>
                <a:ext cx="63" cy="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504" name="Rectangle 158"/>
              <p:cNvSpPr>
                <a:spLocks noChangeArrowheads="1"/>
              </p:cNvSpPr>
              <p:nvPr/>
            </p:nvSpPr>
            <p:spPr bwMode="auto">
              <a:xfrm>
                <a:off x="580" y="2118"/>
                <a:ext cx="58" cy="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600">
                    <a:solidFill>
                      <a:srgbClr val="FFFFFF"/>
                    </a:solidFill>
                    <a:latin typeface="Myriad Pro" panose="020B0503030403020204" pitchFamily="34" charset="0"/>
                  </a:rPr>
                  <a:t>w</a:t>
                </a: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pic>
            <p:nvPicPr>
              <p:cNvPr id="6505" name="Picture 159"/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9" y="2112"/>
                <a:ext cx="68" cy="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506" name="Rectangle 160"/>
              <p:cNvSpPr>
                <a:spLocks noChangeArrowheads="1"/>
              </p:cNvSpPr>
              <p:nvPr/>
            </p:nvSpPr>
            <p:spPr bwMode="auto">
              <a:xfrm>
                <a:off x="4122" y="2091"/>
                <a:ext cx="7" cy="94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07" name="Rectangle 161"/>
              <p:cNvSpPr>
                <a:spLocks noChangeArrowheads="1"/>
              </p:cNvSpPr>
              <p:nvPr/>
            </p:nvSpPr>
            <p:spPr bwMode="auto">
              <a:xfrm>
                <a:off x="4002" y="2091"/>
                <a:ext cx="8" cy="9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08" name="Freeform 162"/>
              <p:cNvSpPr>
                <a:spLocks/>
              </p:cNvSpPr>
              <p:nvPr/>
            </p:nvSpPr>
            <p:spPr bwMode="auto">
              <a:xfrm>
                <a:off x="5657" y="2126"/>
                <a:ext cx="41" cy="23"/>
              </a:xfrm>
              <a:custGeom>
                <a:avLst/>
                <a:gdLst>
                  <a:gd name="T0" fmla="*/ 22 w 41"/>
                  <a:gd name="T1" fmla="*/ 0 h 23"/>
                  <a:gd name="T2" fmla="*/ 41 w 41"/>
                  <a:gd name="T3" fmla="*/ 0 h 23"/>
                  <a:gd name="T4" fmla="*/ 31 w 41"/>
                  <a:gd name="T5" fmla="*/ 12 h 23"/>
                  <a:gd name="T6" fmla="*/ 22 w 41"/>
                  <a:gd name="T7" fmla="*/ 23 h 23"/>
                  <a:gd name="T8" fmla="*/ 12 w 41"/>
                  <a:gd name="T9" fmla="*/ 12 h 23"/>
                  <a:gd name="T10" fmla="*/ 0 w 41"/>
                  <a:gd name="T11" fmla="*/ 0 h 23"/>
                  <a:gd name="T12" fmla="*/ 22 w 41"/>
                  <a:gd name="T13" fmla="*/ 0 h 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23">
                    <a:moveTo>
                      <a:pt x="22" y="0"/>
                    </a:moveTo>
                    <a:lnTo>
                      <a:pt x="41" y="0"/>
                    </a:lnTo>
                    <a:lnTo>
                      <a:pt x="31" y="12"/>
                    </a:lnTo>
                    <a:lnTo>
                      <a:pt x="22" y="23"/>
                    </a:lnTo>
                    <a:lnTo>
                      <a:pt x="12" y="12"/>
                    </a:lnTo>
                    <a:lnTo>
                      <a:pt x="0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6509" name="Picture 163"/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" y="2250"/>
                <a:ext cx="110" cy="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510" name="Freeform 164"/>
              <p:cNvSpPr>
                <a:spLocks/>
              </p:cNvSpPr>
              <p:nvPr/>
            </p:nvSpPr>
            <p:spPr bwMode="auto">
              <a:xfrm>
                <a:off x="58" y="2261"/>
                <a:ext cx="90" cy="84"/>
              </a:xfrm>
              <a:custGeom>
                <a:avLst/>
                <a:gdLst>
                  <a:gd name="T0" fmla="*/ 45 w 90"/>
                  <a:gd name="T1" fmla="*/ 0 h 84"/>
                  <a:gd name="T2" fmla="*/ 59 w 90"/>
                  <a:gd name="T3" fmla="*/ 27 h 84"/>
                  <a:gd name="T4" fmla="*/ 90 w 90"/>
                  <a:gd name="T5" fmla="*/ 32 h 84"/>
                  <a:gd name="T6" fmla="*/ 67 w 90"/>
                  <a:gd name="T7" fmla="*/ 54 h 84"/>
                  <a:gd name="T8" fmla="*/ 71 w 90"/>
                  <a:gd name="T9" fmla="*/ 84 h 84"/>
                  <a:gd name="T10" fmla="*/ 45 w 90"/>
                  <a:gd name="T11" fmla="*/ 69 h 84"/>
                  <a:gd name="T12" fmla="*/ 16 w 90"/>
                  <a:gd name="T13" fmla="*/ 84 h 84"/>
                  <a:gd name="T14" fmla="*/ 22 w 90"/>
                  <a:gd name="T15" fmla="*/ 54 h 84"/>
                  <a:gd name="T16" fmla="*/ 0 w 90"/>
                  <a:gd name="T17" fmla="*/ 32 h 84"/>
                  <a:gd name="T18" fmla="*/ 31 w 90"/>
                  <a:gd name="T19" fmla="*/ 27 h 84"/>
                  <a:gd name="T20" fmla="*/ 45 w 90"/>
                  <a:gd name="T21" fmla="*/ 0 h 8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90" h="84">
                    <a:moveTo>
                      <a:pt x="45" y="0"/>
                    </a:moveTo>
                    <a:lnTo>
                      <a:pt x="59" y="27"/>
                    </a:lnTo>
                    <a:lnTo>
                      <a:pt x="90" y="32"/>
                    </a:lnTo>
                    <a:lnTo>
                      <a:pt x="67" y="54"/>
                    </a:lnTo>
                    <a:lnTo>
                      <a:pt x="71" y="84"/>
                    </a:lnTo>
                    <a:lnTo>
                      <a:pt x="45" y="69"/>
                    </a:lnTo>
                    <a:lnTo>
                      <a:pt x="16" y="84"/>
                    </a:lnTo>
                    <a:lnTo>
                      <a:pt x="22" y="54"/>
                    </a:lnTo>
                    <a:lnTo>
                      <a:pt x="0" y="32"/>
                    </a:lnTo>
                    <a:lnTo>
                      <a:pt x="31" y="27"/>
                    </a:lnTo>
                    <a:lnTo>
                      <a:pt x="45" y="0"/>
                    </a:lnTo>
                    <a:close/>
                  </a:path>
                </a:pathLst>
              </a:custGeom>
              <a:noFill/>
              <a:ln w="4">
                <a:solidFill>
                  <a:srgbClr val="C3996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11" name="Freeform 165"/>
              <p:cNvSpPr>
                <a:spLocks/>
              </p:cNvSpPr>
              <p:nvPr/>
            </p:nvSpPr>
            <p:spPr bwMode="auto">
              <a:xfrm>
                <a:off x="4739" y="2296"/>
                <a:ext cx="4" cy="4"/>
              </a:xfrm>
              <a:custGeom>
                <a:avLst/>
                <a:gdLst>
                  <a:gd name="T0" fmla="*/ 0 w 4"/>
                  <a:gd name="T1" fmla="*/ 0 h 4"/>
                  <a:gd name="T2" fmla="*/ 4 w 4"/>
                  <a:gd name="T3" fmla="*/ 4 h 4"/>
                  <a:gd name="T4" fmla="*/ 0 w 4"/>
                  <a:gd name="T5" fmla="*/ 4 h 4"/>
                  <a:gd name="T6" fmla="*/ 0 w 4"/>
                  <a:gd name="T7" fmla="*/ 0 h 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" h="4">
                    <a:moveTo>
                      <a:pt x="0" y="0"/>
                    </a:moveTo>
                    <a:lnTo>
                      <a:pt x="4" y="4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12" name="Freeform 166"/>
              <p:cNvSpPr>
                <a:spLocks/>
              </p:cNvSpPr>
              <p:nvPr/>
            </p:nvSpPr>
            <p:spPr bwMode="auto">
              <a:xfrm>
                <a:off x="4737" y="2295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1 h 1"/>
                  <a:gd name="T4" fmla="*/ 0 w 2"/>
                  <a:gd name="T5" fmla="*/ 0 h 1"/>
                  <a:gd name="T6" fmla="*/ 2 w 2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2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13" name="Rectangle 167"/>
              <p:cNvSpPr>
                <a:spLocks noChangeArrowheads="1"/>
              </p:cNvSpPr>
              <p:nvPr/>
            </p:nvSpPr>
            <p:spPr bwMode="auto">
              <a:xfrm>
                <a:off x="4737" y="2300"/>
                <a:ext cx="2" cy="2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14" name="Freeform 168"/>
              <p:cNvSpPr>
                <a:spLocks/>
              </p:cNvSpPr>
              <p:nvPr/>
            </p:nvSpPr>
            <p:spPr bwMode="auto">
              <a:xfrm>
                <a:off x="4730" y="2302"/>
                <a:ext cx="9" cy="42"/>
              </a:xfrm>
              <a:custGeom>
                <a:avLst/>
                <a:gdLst>
                  <a:gd name="T0" fmla="*/ 9 w 9"/>
                  <a:gd name="T1" fmla="*/ 0 h 42"/>
                  <a:gd name="T2" fmla="*/ 9 w 9"/>
                  <a:gd name="T3" fmla="*/ 39 h 42"/>
                  <a:gd name="T4" fmla="*/ 9 w 9"/>
                  <a:gd name="T5" fmla="*/ 42 h 42"/>
                  <a:gd name="T6" fmla="*/ 0 w 9"/>
                  <a:gd name="T7" fmla="*/ 42 h 42"/>
                  <a:gd name="T8" fmla="*/ 0 w 9"/>
                  <a:gd name="T9" fmla="*/ 39 h 42"/>
                  <a:gd name="T10" fmla="*/ 7 w 9"/>
                  <a:gd name="T11" fmla="*/ 39 h 42"/>
                  <a:gd name="T12" fmla="*/ 7 w 9"/>
                  <a:gd name="T13" fmla="*/ 38 h 42"/>
                  <a:gd name="T14" fmla="*/ 7 w 9"/>
                  <a:gd name="T15" fmla="*/ 0 h 42"/>
                  <a:gd name="T16" fmla="*/ 9 w 9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9" h="42">
                    <a:moveTo>
                      <a:pt x="9" y="0"/>
                    </a:moveTo>
                    <a:lnTo>
                      <a:pt x="9" y="39"/>
                    </a:lnTo>
                    <a:lnTo>
                      <a:pt x="9" y="42"/>
                    </a:lnTo>
                    <a:lnTo>
                      <a:pt x="0" y="42"/>
                    </a:lnTo>
                    <a:lnTo>
                      <a:pt x="0" y="39"/>
                    </a:lnTo>
                    <a:lnTo>
                      <a:pt x="7" y="39"/>
                    </a:lnTo>
                    <a:lnTo>
                      <a:pt x="7" y="38"/>
                    </a:lnTo>
                    <a:lnTo>
                      <a:pt x="7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15" name="Freeform 169"/>
              <p:cNvSpPr>
                <a:spLocks/>
              </p:cNvSpPr>
              <p:nvPr/>
            </p:nvSpPr>
            <p:spPr bwMode="auto">
              <a:xfrm>
                <a:off x="4734" y="2295"/>
                <a:ext cx="5" cy="5"/>
              </a:xfrm>
              <a:custGeom>
                <a:avLst/>
                <a:gdLst>
                  <a:gd name="T0" fmla="*/ 5 w 5"/>
                  <a:gd name="T1" fmla="*/ 1 h 5"/>
                  <a:gd name="T2" fmla="*/ 5 w 5"/>
                  <a:gd name="T3" fmla="*/ 5 h 5"/>
                  <a:gd name="T4" fmla="*/ 3 w 5"/>
                  <a:gd name="T5" fmla="*/ 5 h 5"/>
                  <a:gd name="T6" fmla="*/ 0 w 5"/>
                  <a:gd name="T7" fmla="*/ 0 h 5"/>
                  <a:gd name="T8" fmla="*/ 3 w 5"/>
                  <a:gd name="T9" fmla="*/ 0 h 5"/>
                  <a:gd name="T10" fmla="*/ 5 w 5"/>
                  <a:gd name="T11" fmla="*/ 1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" h="5">
                    <a:moveTo>
                      <a:pt x="5" y="1"/>
                    </a:moveTo>
                    <a:lnTo>
                      <a:pt x="5" y="5"/>
                    </a:lnTo>
                    <a:lnTo>
                      <a:pt x="3" y="5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5" y="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16" name="Freeform 170"/>
              <p:cNvSpPr>
                <a:spLocks/>
              </p:cNvSpPr>
              <p:nvPr/>
            </p:nvSpPr>
            <p:spPr bwMode="auto">
              <a:xfrm>
                <a:off x="4727" y="2312"/>
                <a:ext cx="3" cy="28"/>
              </a:xfrm>
              <a:custGeom>
                <a:avLst/>
                <a:gdLst>
                  <a:gd name="T0" fmla="*/ 3 w 3"/>
                  <a:gd name="T1" fmla="*/ 0 h 28"/>
                  <a:gd name="T2" fmla="*/ 3 w 3"/>
                  <a:gd name="T3" fmla="*/ 28 h 28"/>
                  <a:gd name="T4" fmla="*/ 0 w 3"/>
                  <a:gd name="T5" fmla="*/ 28 h 28"/>
                  <a:gd name="T6" fmla="*/ 0 w 3"/>
                  <a:gd name="T7" fmla="*/ 3 h 28"/>
                  <a:gd name="T8" fmla="*/ 0 w 3"/>
                  <a:gd name="T9" fmla="*/ 0 h 28"/>
                  <a:gd name="T10" fmla="*/ 3 w 3"/>
                  <a:gd name="T11" fmla="*/ 0 h 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28">
                    <a:moveTo>
                      <a:pt x="3" y="0"/>
                    </a:moveTo>
                    <a:lnTo>
                      <a:pt x="3" y="28"/>
                    </a:lnTo>
                    <a:lnTo>
                      <a:pt x="0" y="28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17" name="Rectangle 171"/>
              <p:cNvSpPr>
                <a:spLocks noChangeArrowheads="1"/>
              </p:cNvSpPr>
              <p:nvPr/>
            </p:nvSpPr>
            <p:spPr bwMode="auto">
              <a:xfrm>
                <a:off x="4727" y="2340"/>
                <a:ext cx="3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18" name="Rectangle 172"/>
              <p:cNvSpPr>
                <a:spLocks noChangeArrowheads="1"/>
              </p:cNvSpPr>
              <p:nvPr/>
            </p:nvSpPr>
            <p:spPr bwMode="auto">
              <a:xfrm>
                <a:off x="4716" y="2316"/>
                <a:ext cx="10" cy="24"/>
              </a:xfrm>
              <a:prstGeom prst="rect">
                <a:avLst/>
              </a:pr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19" name="Freeform 173"/>
              <p:cNvSpPr>
                <a:spLocks/>
              </p:cNvSpPr>
              <p:nvPr/>
            </p:nvSpPr>
            <p:spPr bwMode="auto">
              <a:xfrm>
                <a:off x="4713" y="2315"/>
                <a:ext cx="14" cy="25"/>
              </a:xfrm>
              <a:custGeom>
                <a:avLst/>
                <a:gdLst>
                  <a:gd name="T0" fmla="*/ 14 w 14"/>
                  <a:gd name="T1" fmla="*/ 0 h 25"/>
                  <a:gd name="T2" fmla="*/ 14 w 14"/>
                  <a:gd name="T3" fmla="*/ 25 h 25"/>
                  <a:gd name="T4" fmla="*/ 13 w 14"/>
                  <a:gd name="T5" fmla="*/ 25 h 25"/>
                  <a:gd name="T6" fmla="*/ 13 w 14"/>
                  <a:gd name="T7" fmla="*/ 1 h 25"/>
                  <a:gd name="T8" fmla="*/ 3 w 14"/>
                  <a:gd name="T9" fmla="*/ 1 h 25"/>
                  <a:gd name="T10" fmla="*/ 3 w 14"/>
                  <a:gd name="T11" fmla="*/ 25 h 25"/>
                  <a:gd name="T12" fmla="*/ 0 w 14"/>
                  <a:gd name="T13" fmla="*/ 25 h 25"/>
                  <a:gd name="T14" fmla="*/ 0 w 14"/>
                  <a:gd name="T15" fmla="*/ 0 h 25"/>
                  <a:gd name="T16" fmla="*/ 14 w 14"/>
                  <a:gd name="T17" fmla="*/ 0 h 2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4" h="25">
                    <a:moveTo>
                      <a:pt x="14" y="0"/>
                    </a:moveTo>
                    <a:lnTo>
                      <a:pt x="14" y="25"/>
                    </a:lnTo>
                    <a:lnTo>
                      <a:pt x="13" y="25"/>
                    </a:lnTo>
                    <a:lnTo>
                      <a:pt x="13" y="1"/>
                    </a:lnTo>
                    <a:lnTo>
                      <a:pt x="3" y="1"/>
                    </a:lnTo>
                    <a:lnTo>
                      <a:pt x="3" y="25"/>
                    </a:lnTo>
                    <a:lnTo>
                      <a:pt x="0" y="25"/>
                    </a:lnTo>
                    <a:lnTo>
                      <a:pt x="0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20" name="Freeform 174"/>
              <p:cNvSpPr>
                <a:spLocks/>
              </p:cNvSpPr>
              <p:nvPr/>
            </p:nvSpPr>
            <p:spPr bwMode="auto">
              <a:xfrm>
                <a:off x="4713" y="2340"/>
                <a:ext cx="14" cy="1"/>
              </a:xfrm>
              <a:custGeom>
                <a:avLst/>
                <a:gdLst>
                  <a:gd name="T0" fmla="*/ 14 w 14"/>
                  <a:gd name="T1" fmla="*/ 0 h 1"/>
                  <a:gd name="T2" fmla="*/ 14 w 14"/>
                  <a:gd name="T3" fmla="*/ 1 h 1"/>
                  <a:gd name="T4" fmla="*/ 0 w 14"/>
                  <a:gd name="T5" fmla="*/ 1 h 1"/>
                  <a:gd name="T6" fmla="*/ 0 w 14"/>
                  <a:gd name="T7" fmla="*/ 0 h 1"/>
                  <a:gd name="T8" fmla="*/ 3 w 14"/>
                  <a:gd name="T9" fmla="*/ 0 h 1"/>
                  <a:gd name="T10" fmla="*/ 13 w 14"/>
                  <a:gd name="T11" fmla="*/ 0 h 1"/>
                  <a:gd name="T12" fmla="*/ 14 w 14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4" h="1">
                    <a:moveTo>
                      <a:pt x="14" y="0"/>
                    </a:moveTo>
                    <a:lnTo>
                      <a:pt x="14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13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21" name="Freeform 175"/>
              <p:cNvSpPr>
                <a:spLocks/>
              </p:cNvSpPr>
              <p:nvPr/>
            </p:nvSpPr>
            <p:spPr bwMode="auto">
              <a:xfrm>
                <a:off x="4712" y="2312"/>
                <a:ext cx="15" cy="28"/>
              </a:xfrm>
              <a:custGeom>
                <a:avLst/>
                <a:gdLst>
                  <a:gd name="T0" fmla="*/ 15 w 15"/>
                  <a:gd name="T1" fmla="*/ 0 h 28"/>
                  <a:gd name="T2" fmla="*/ 15 w 15"/>
                  <a:gd name="T3" fmla="*/ 3 h 28"/>
                  <a:gd name="T4" fmla="*/ 1 w 15"/>
                  <a:gd name="T5" fmla="*/ 3 h 28"/>
                  <a:gd name="T6" fmla="*/ 1 w 15"/>
                  <a:gd name="T7" fmla="*/ 28 h 28"/>
                  <a:gd name="T8" fmla="*/ 0 w 15"/>
                  <a:gd name="T9" fmla="*/ 28 h 28"/>
                  <a:gd name="T10" fmla="*/ 0 w 15"/>
                  <a:gd name="T11" fmla="*/ 0 h 28"/>
                  <a:gd name="T12" fmla="*/ 15 w 15"/>
                  <a:gd name="T13" fmla="*/ 0 h 2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" h="28">
                    <a:moveTo>
                      <a:pt x="15" y="0"/>
                    </a:moveTo>
                    <a:lnTo>
                      <a:pt x="15" y="3"/>
                    </a:lnTo>
                    <a:lnTo>
                      <a:pt x="1" y="3"/>
                    </a:lnTo>
                    <a:lnTo>
                      <a:pt x="1" y="28"/>
                    </a:lnTo>
                    <a:lnTo>
                      <a:pt x="0" y="28"/>
                    </a:lnTo>
                    <a:lnTo>
                      <a:pt x="0" y="0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22" name="Rectangle 176"/>
              <p:cNvSpPr>
                <a:spLocks noChangeArrowheads="1"/>
              </p:cNvSpPr>
              <p:nvPr/>
            </p:nvSpPr>
            <p:spPr bwMode="auto">
              <a:xfrm>
                <a:off x="4712" y="2340"/>
                <a:ext cx="1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23" name="Freeform 177"/>
              <p:cNvSpPr>
                <a:spLocks/>
              </p:cNvSpPr>
              <p:nvPr/>
            </p:nvSpPr>
            <p:spPr bwMode="auto">
              <a:xfrm>
                <a:off x="4712" y="2341"/>
                <a:ext cx="18" cy="3"/>
              </a:xfrm>
              <a:custGeom>
                <a:avLst/>
                <a:gdLst>
                  <a:gd name="T0" fmla="*/ 18 w 18"/>
                  <a:gd name="T1" fmla="*/ 0 h 3"/>
                  <a:gd name="T2" fmla="*/ 18 w 18"/>
                  <a:gd name="T3" fmla="*/ 3 h 3"/>
                  <a:gd name="T4" fmla="*/ 0 w 18"/>
                  <a:gd name="T5" fmla="*/ 3 h 3"/>
                  <a:gd name="T6" fmla="*/ 0 w 18"/>
                  <a:gd name="T7" fmla="*/ 0 h 3"/>
                  <a:gd name="T8" fmla="*/ 1 w 18"/>
                  <a:gd name="T9" fmla="*/ 0 h 3"/>
                  <a:gd name="T10" fmla="*/ 15 w 18"/>
                  <a:gd name="T11" fmla="*/ 0 h 3"/>
                  <a:gd name="T12" fmla="*/ 18 w 18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8" h="3">
                    <a:moveTo>
                      <a:pt x="18" y="0"/>
                    </a:moveTo>
                    <a:lnTo>
                      <a:pt x="18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5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24" name="Rectangle 178"/>
              <p:cNvSpPr>
                <a:spLocks noChangeArrowheads="1"/>
              </p:cNvSpPr>
              <p:nvPr/>
            </p:nvSpPr>
            <p:spPr bwMode="auto">
              <a:xfrm>
                <a:off x="4688" y="2316"/>
                <a:ext cx="10" cy="8"/>
              </a:xfrm>
              <a:prstGeom prst="rect">
                <a:avLst/>
              </a:pr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25" name="Freeform 179"/>
              <p:cNvSpPr>
                <a:spLocks/>
              </p:cNvSpPr>
              <p:nvPr/>
            </p:nvSpPr>
            <p:spPr bwMode="auto">
              <a:xfrm>
                <a:off x="4692" y="2268"/>
                <a:ext cx="45" cy="27"/>
              </a:xfrm>
              <a:custGeom>
                <a:avLst/>
                <a:gdLst>
                  <a:gd name="T0" fmla="*/ 0 w 45"/>
                  <a:gd name="T1" fmla="*/ 13 h 27"/>
                  <a:gd name="T2" fmla="*/ 16 w 45"/>
                  <a:gd name="T3" fmla="*/ 0 h 27"/>
                  <a:gd name="T4" fmla="*/ 33 w 45"/>
                  <a:gd name="T5" fmla="*/ 16 h 27"/>
                  <a:gd name="T6" fmla="*/ 45 w 45"/>
                  <a:gd name="T7" fmla="*/ 27 h 27"/>
                  <a:gd name="T8" fmla="*/ 42 w 45"/>
                  <a:gd name="T9" fmla="*/ 27 h 27"/>
                  <a:gd name="T10" fmla="*/ 31 w 45"/>
                  <a:gd name="T11" fmla="*/ 17 h 27"/>
                  <a:gd name="T12" fmla="*/ 16 w 45"/>
                  <a:gd name="T13" fmla="*/ 3 h 27"/>
                  <a:gd name="T14" fmla="*/ 0 w 45"/>
                  <a:gd name="T15" fmla="*/ 17 h 27"/>
                  <a:gd name="T16" fmla="*/ 0 w 45"/>
                  <a:gd name="T17" fmla="*/ 13 h 2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5" h="27">
                    <a:moveTo>
                      <a:pt x="0" y="13"/>
                    </a:moveTo>
                    <a:lnTo>
                      <a:pt x="16" y="0"/>
                    </a:lnTo>
                    <a:lnTo>
                      <a:pt x="33" y="16"/>
                    </a:lnTo>
                    <a:lnTo>
                      <a:pt x="45" y="27"/>
                    </a:lnTo>
                    <a:lnTo>
                      <a:pt x="42" y="27"/>
                    </a:lnTo>
                    <a:lnTo>
                      <a:pt x="31" y="17"/>
                    </a:lnTo>
                    <a:lnTo>
                      <a:pt x="16" y="3"/>
                    </a:lnTo>
                    <a:lnTo>
                      <a:pt x="0" y="17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26" name="Freeform 180"/>
              <p:cNvSpPr>
                <a:spLocks/>
              </p:cNvSpPr>
              <p:nvPr/>
            </p:nvSpPr>
            <p:spPr bwMode="auto">
              <a:xfrm>
                <a:off x="4692" y="2265"/>
                <a:ext cx="56" cy="37"/>
              </a:xfrm>
              <a:custGeom>
                <a:avLst/>
                <a:gdLst>
                  <a:gd name="T0" fmla="*/ 0 w 56"/>
                  <a:gd name="T1" fmla="*/ 13 h 37"/>
                  <a:gd name="T2" fmla="*/ 14 w 56"/>
                  <a:gd name="T3" fmla="*/ 0 h 37"/>
                  <a:gd name="T4" fmla="*/ 16 w 56"/>
                  <a:gd name="T5" fmla="*/ 0 h 37"/>
                  <a:gd name="T6" fmla="*/ 34 w 56"/>
                  <a:gd name="T7" fmla="*/ 17 h 37"/>
                  <a:gd name="T8" fmla="*/ 56 w 56"/>
                  <a:gd name="T9" fmla="*/ 37 h 37"/>
                  <a:gd name="T10" fmla="*/ 47 w 56"/>
                  <a:gd name="T11" fmla="*/ 37 h 37"/>
                  <a:gd name="T12" fmla="*/ 47 w 56"/>
                  <a:gd name="T13" fmla="*/ 35 h 37"/>
                  <a:gd name="T14" fmla="*/ 51 w 56"/>
                  <a:gd name="T15" fmla="*/ 35 h 37"/>
                  <a:gd name="T16" fmla="*/ 47 w 56"/>
                  <a:gd name="T17" fmla="*/ 31 h 37"/>
                  <a:gd name="T18" fmla="*/ 47 w 56"/>
                  <a:gd name="T19" fmla="*/ 30 h 37"/>
                  <a:gd name="T20" fmla="*/ 45 w 56"/>
                  <a:gd name="T21" fmla="*/ 30 h 37"/>
                  <a:gd name="T22" fmla="*/ 33 w 56"/>
                  <a:gd name="T23" fmla="*/ 19 h 37"/>
                  <a:gd name="T24" fmla="*/ 16 w 56"/>
                  <a:gd name="T25" fmla="*/ 3 h 37"/>
                  <a:gd name="T26" fmla="*/ 0 w 56"/>
                  <a:gd name="T27" fmla="*/ 16 h 37"/>
                  <a:gd name="T28" fmla="*/ 0 w 56"/>
                  <a:gd name="T29" fmla="*/ 13 h 3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56" h="37">
                    <a:moveTo>
                      <a:pt x="0" y="13"/>
                    </a:moveTo>
                    <a:lnTo>
                      <a:pt x="14" y="0"/>
                    </a:lnTo>
                    <a:lnTo>
                      <a:pt x="16" y="0"/>
                    </a:lnTo>
                    <a:lnTo>
                      <a:pt x="34" y="17"/>
                    </a:lnTo>
                    <a:lnTo>
                      <a:pt x="56" y="37"/>
                    </a:lnTo>
                    <a:lnTo>
                      <a:pt x="47" y="37"/>
                    </a:lnTo>
                    <a:lnTo>
                      <a:pt x="47" y="35"/>
                    </a:lnTo>
                    <a:lnTo>
                      <a:pt x="51" y="35"/>
                    </a:lnTo>
                    <a:lnTo>
                      <a:pt x="47" y="31"/>
                    </a:lnTo>
                    <a:lnTo>
                      <a:pt x="47" y="30"/>
                    </a:lnTo>
                    <a:lnTo>
                      <a:pt x="45" y="30"/>
                    </a:lnTo>
                    <a:lnTo>
                      <a:pt x="33" y="19"/>
                    </a:lnTo>
                    <a:lnTo>
                      <a:pt x="16" y="3"/>
                    </a:lnTo>
                    <a:lnTo>
                      <a:pt x="0" y="16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27" name="Freeform 181"/>
              <p:cNvSpPr>
                <a:spLocks/>
              </p:cNvSpPr>
              <p:nvPr/>
            </p:nvSpPr>
            <p:spPr bwMode="auto">
              <a:xfrm>
                <a:off x="4691" y="2281"/>
                <a:ext cx="1" cy="5"/>
              </a:xfrm>
              <a:custGeom>
                <a:avLst/>
                <a:gdLst>
                  <a:gd name="T0" fmla="*/ 1 w 1"/>
                  <a:gd name="T1" fmla="*/ 0 h 5"/>
                  <a:gd name="T2" fmla="*/ 1 w 1"/>
                  <a:gd name="T3" fmla="*/ 4 h 5"/>
                  <a:gd name="T4" fmla="*/ 0 w 1"/>
                  <a:gd name="T5" fmla="*/ 4 h 5"/>
                  <a:gd name="T6" fmla="*/ 0 w 1"/>
                  <a:gd name="T7" fmla="*/ 5 h 5"/>
                  <a:gd name="T8" fmla="*/ 0 w 1"/>
                  <a:gd name="T9" fmla="*/ 3 h 5"/>
                  <a:gd name="T10" fmla="*/ 1 w 1"/>
                  <a:gd name="T11" fmla="*/ 0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" h="5">
                    <a:moveTo>
                      <a:pt x="1" y="0"/>
                    </a:moveTo>
                    <a:lnTo>
                      <a:pt x="1" y="4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28" name="Freeform 182"/>
              <p:cNvSpPr>
                <a:spLocks/>
              </p:cNvSpPr>
              <p:nvPr/>
            </p:nvSpPr>
            <p:spPr bwMode="auto">
              <a:xfrm>
                <a:off x="4691" y="2278"/>
                <a:ext cx="1" cy="6"/>
              </a:xfrm>
              <a:custGeom>
                <a:avLst/>
                <a:gdLst>
                  <a:gd name="T0" fmla="*/ 1 w 1"/>
                  <a:gd name="T1" fmla="*/ 0 h 6"/>
                  <a:gd name="T2" fmla="*/ 1 w 1"/>
                  <a:gd name="T3" fmla="*/ 3 h 6"/>
                  <a:gd name="T4" fmla="*/ 0 w 1"/>
                  <a:gd name="T5" fmla="*/ 6 h 6"/>
                  <a:gd name="T6" fmla="*/ 0 w 1"/>
                  <a:gd name="T7" fmla="*/ 3 h 6"/>
                  <a:gd name="T8" fmla="*/ 1 w 1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6">
                    <a:moveTo>
                      <a:pt x="1" y="0"/>
                    </a:moveTo>
                    <a:lnTo>
                      <a:pt x="1" y="3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29" name="Freeform 183"/>
              <p:cNvSpPr>
                <a:spLocks/>
              </p:cNvSpPr>
              <p:nvPr/>
            </p:nvSpPr>
            <p:spPr bwMode="auto">
              <a:xfrm>
                <a:off x="4688" y="2284"/>
                <a:ext cx="3" cy="4"/>
              </a:xfrm>
              <a:custGeom>
                <a:avLst/>
                <a:gdLst>
                  <a:gd name="T0" fmla="*/ 3 w 3"/>
                  <a:gd name="T1" fmla="*/ 0 h 4"/>
                  <a:gd name="T2" fmla="*/ 3 w 3"/>
                  <a:gd name="T3" fmla="*/ 2 h 4"/>
                  <a:gd name="T4" fmla="*/ 0 w 3"/>
                  <a:gd name="T5" fmla="*/ 4 h 4"/>
                  <a:gd name="T6" fmla="*/ 0 w 3"/>
                  <a:gd name="T7" fmla="*/ 1 h 4"/>
                  <a:gd name="T8" fmla="*/ 1 w 3"/>
                  <a:gd name="T9" fmla="*/ 0 h 4"/>
                  <a:gd name="T10" fmla="*/ 3 w 3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4">
                    <a:moveTo>
                      <a:pt x="3" y="0"/>
                    </a:moveTo>
                    <a:lnTo>
                      <a:pt x="3" y="2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30" name="Freeform 184"/>
              <p:cNvSpPr>
                <a:spLocks/>
              </p:cNvSpPr>
              <p:nvPr/>
            </p:nvSpPr>
            <p:spPr bwMode="auto">
              <a:xfrm>
                <a:off x="4688" y="2281"/>
                <a:ext cx="3" cy="4"/>
              </a:xfrm>
              <a:custGeom>
                <a:avLst/>
                <a:gdLst>
                  <a:gd name="T0" fmla="*/ 3 w 3"/>
                  <a:gd name="T1" fmla="*/ 0 h 4"/>
                  <a:gd name="T2" fmla="*/ 3 w 3"/>
                  <a:gd name="T3" fmla="*/ 3 h 4"/>
                  <a:gd name="T4" fmla="*/ 1 w 3"/>
                  <a:gd name="T5" fmla="*/ 3 h 4"/>
                  <a:gd name="T6" fmla="*/ 0 w 3"/>
                  <a:gd name="T7" fmla="*/ 4 h 4"/>
                  <a:gd name="T8" fmla="*/ 0 w 3"/>
                  <a:gd name="T9" fmla="*/ 1 h 4"/>
                  <a:gd name="T10" fmla="*/ 0 w 3"/>
                  <a:gd name="T11" fmla="*/ 1 h 4"/>
                  <a:gd name="T12" fmla="*/ 3 w 3"/>
                  <a:gd name="T13" fmla="*/ 0 h 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4">
                    <a:moveTo>
                      <a:pt x="3" y="0"/>
                    </a:moveTo>
                    <a:lnTo>
                      <a:pt x="3" y="3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31" name="Freeform 185"/>
              <p:cNvSpPr>
                <a:spLocks/>
              </p:cNvSpPr>
              <p:nvPr/>
            </p:nvSpPr>
            <p:spPr bwMode="auto">
              <a:xfrm>
                <a:off x="4682" y="2271"/>
                <a:ext cx="6" cy="17"/>
              </a:xfrm>
              <a:custGeom>
                <a:avLst/>
                <a:gdLst>
                  <a:gd name="T0" fmla="*/ 6 w 6"/>
                  <a:gd name="T1" fmla="*/ 0 h 17"/>
                  <a:gd name="T2" fmla="*/ 6 w 6"/>
                  <a:gd name="T3" fmla="*/ 11 h 17"/>
                  <a:gd name="T4" fmla="*/ 0 w 6"/>
                  <a:gd name="T5" fmla="*/ 17 h 17"/>
                  <a:gd name="T6" fmla="*/ 0 w 6"/>
                  <a:gd name="T7" fmla="*/ 0 h 17"/>
                  <a:gd name="T8" fmla="*/ 6 w 6"/>
                  <a:gd name="T9" fmla="*/ 0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7">
                    <a:moveTo>
                      <a:pt x="6" y="0"/>
                    </a:moveTo>
                    <a:lnTo>
                      <a:pt x="6" y="11"/>
                    </a:lnTo>
                    <a:lnTo>
                      <a:pt x="0" y="17"/>
                    </a:lnTo>
                    <a:lnTo>
                      <a:pt x="0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32" name="Freeform 186"/>
              <p:cNvSpPr>
                <a:spLocks/>
              </p:cNvSpPr>
              <p:nvPr/>
            </p:nvSpPr>
            <p:spPr bwMode="auto">
              <a:xfrm>
                <a:off x="4682" y="2285"/>
                <a:ext cx="6" cy="6"/>
              </a:xfrm>
              <a:custGeom>
                <a:avLst/>
                <a:gdLst>
                  <a:gd name="T0" fmla="*/ 6 w 6"/>
                  <a:gd name="T1" fmla="*/ 0 h 6"/>
                  <a:gd name="T2" fmla="*/ 6 w 6"/>
                  <a:gd name="T3" fmla="*/ 3 h 6"/>
                  <a:gd name="T4" fmla="*/ 5 w 6"/>
                  <a:gd name="T5" fmla="*/ 6 h 6"/>
                  <a:gd name="T6" fmla="*/ 0 w 6"/>
                  <a:gd name="T7" fmla="*/ 6 h 6"/>
                  <a:gd name="T8" fmla="*/ 6 w 6"/>
                  <a:gd name="T9" fmla="*/ 0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6" y="0"/>
                    </a:moveTo>
                    <a:lnTo>
                      <a:pt x="6" y="3"/>
                    </a:lnTo>
                    <a:lnTo>
                      <a:pt x="5" y="6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33" name="Freeform 187"/>
              <p:cNvSpPr>
                <a:spLocks noEditPoints="1"/>
              </p:cNvSpPr>
              <p:nvPr/>
            </p:nvSpPr>
            <p:spPr bwMode="auto">
              <a:xfrm>
                <a:off x="4685" y="2315"/>
                <a:ext cx="16" cy="12"/>
              </a:xfrm>
              <a:custGeom>
                <a:avLst/>
                <a:gdLst>
                  <a:gd name="T0" fmla="*/ 0 w 16"/>
                  <a:gd name="T1" fmla="*/ 0 h 12"/>
                  <a:gd name="T2" fmla="*/ 16 w 16"/>
                  <a:gd name="T3" fmla="*/ 0 h 12"/>
                  <a:gd name="T4" fmla="*/ 16 w 16"/>
                  <a:gd name="T5" fmla="*/ 12 h 12"/>
                  <a:gd name="T6" fmla="*/ 16 w 16"/>
                  <a:gd name="T7" fmla="*/ 12 h 12"/>
                  <a:gd name="T8" fmla="*/ 0 w 16"/>
                  <a:gd name="T9" fmla="*/ 12 h 12"/>
                  <a:gd name="T10" fmla="*/ 0 w 16"/>
                  <a:gd name="T11" fmla="*/ 0 h 12"/>
                  <a:gd name="T12" fmla="*/ 13 w 16"/>
                  <a:gd name="T13" fmla="*/ 1 h 12"/>
                  <a:gd name="T14" fmla="*/ 3 w 16"/>
                  <a:gd name="T15" fmla="*/ 1 h 12"/>
                  <a:gd name="T16" fmla="*/ 3 w 16"/>
                  <a:gd name="T17" fmla="*/ 9 h 12"/>
                  <a:gd name="T18" fmla="*/ 13 w 16"/>
                  <a:gd name="T19" fmla="*/ 9 h 12"/>
                  <a:gd name="T20" fmla="*/ 13 w 16"/>
                  <a:gd name="T21" fmla="*/ 1 h 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6" h="12">
                    <a:moveTo>
                      <a:pt x="0" y="0"/>
                    </a:moveTo>
                    <a:lnTo>
                      <a:pt x="16" y="0"/>
                    </a:lnTo>
                    <a:lnTo>
                      <a:pt x="16" y="12"/>
                    </a:lnTo>
                    <a:lnTo>
                      <a:pt x="0" y="12"/>
                    </a:lnTo>
                    <a:lnTo>
                      <a:pt x="0" y="0"/>
                    </a:lnTo>
                    <a:close/>
                    <a:moveTo>
                      <a:pt x="13" y="1"/>
                    </a:moveTo>
                    <a:lnTo>
                      <a:pt x="3" y="1"/>
                    </a:lnTo>
                    <a:lnTo>
                      <a:pt x="3" y="9"/>
                    </a:lnTo>
                    <a:lnTo>
                      <a:pt x="13" y="9"/>
                    </a:lnTo>
                    <a:lnTo>
                      <a:pt x="13" y="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34" name="Freeform 188"/>
              <p:cNvSpPr>
                <a:spLocks noEditPoints="1"/>
              </p:cNvSpPr>
              <p:nvPr/>
            </p:nvSpPr>
            <p:spPr bwMode="auto">
              <a:xfrm>
                <a:off x="4684" y="2312"/>
                <a:ext cx="20" cy="17"/>
              </a:xfrm>
              <a:custGeom>
                <a:avLst/>
                <a:gdLst>
                  <a:gd name="T0" fmla="*/ 0 w 20"/>
                  <a:gd name="T1" fmla="*/ 0 h 17"/>
                  <a:gd name="T2" fmla="*/ 20 w 20"/>
                  <a:gd name="T3" fmla="*/ 0 h 17"/>
                  <a:gd name="T4" fmla="*/ 20 w 20"/>
                  <a:gd name="T5" fmla="*/ 15 h 17"/>
                  <a:gd name="T6" fmla="*/ 20 w 20"/>
                  <a:gd name="T7" fmla="*/ 17 h 17"/>
                  <a:gd name="T8" fmla="*/ 0 w 20"/>
                  <a:gd name="T9" fmla="*/ 17 h 17"/>
                  <a:gd name="T10" fmla="*/ 0 w 20"/>
                  <a:gd name="T11" fmla="*/ 0 h 17"/>
                  <a:gd name="T12" fmla="*/ 1 w 20"/>
                  <a:gd name="T13" fmla="*/ 15 h 17"/>
                  <a:gd name="T14" fmla="*/ 17 w 20"/>
                  <a:gd name="T15" fmla="*/ 15 h 17"/>
                  <a:gd name="T16" fmla="*/ 17 w 20"/>
                  <a:gd name="T17" fmla="*/ 15 h 17"/>
                  <a:gd name="T18" fmla="*/ 17 w 20"/>
                  <a:gd name="T19" fmla="*/ 3 h 17"/>
                  <a:gd name="T20" fmla="*/ 1 w 20"/>
                  <a:gd name="T21" fmla="*/ 3 h 17"/>
                  <a:gd name="T22" fmla="*/ 1 w 20"/>
                  <a:gd name="T23" fmla="*/ 15 h 1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0" h="17">
                    <a:moveTo>
                      <a:pt x="0" y="0"/>
                    </a:moveTo>
                    <a:lnTo>
                      <a:pt x="20" y="0"/>
                    </a:lnTo>
                    <a:lnTo>
                      <a:pt x="20" y="15"/>
                    </a:lnTo>
                    <a:lnTo>
                      <a:pt x="20" y="17"/>
                    </a:lnTo>
                    <a:lnTo>
                      <a:pt x="0" y="17"/>
                    </a:lnTo>
                    <a:lnTo>
                      <a:pt x="0" y="0"/>
                    </a:lnTo>
                    <a:close/>
                    <a:moveTo>
                      <a:pt x="1" y="15"/>
                    </a:moveTo>
                    <a:lnTo>
                      <a:pt x="17" y="15"/>
                    </a:lnTo>
                    <a:lnTo>
                      <a:pt x="17" y="3"/>
                    </a:lnTo>
                    <a:lnTo>
                      <a:pt x="1" y="3"/>
                    </a:lnTo>
                    <a:lnTo>
                      <a:pt x="1" y="15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35" name="Freeform 189"/>
              <p:cNvSpPr>
                <a:spLocks/>
              </p:cNvSpPr>
              <p:nvPr/>
            </p:nvSpPr>
            <p:spPr bwMode="auto">
              <a:xfrm>
                <a:off x="4682" y="2282"/>
                <a:ext cx="6" cy="9"/>
              </a:xfrm>
              <a:custGeom>
                <a:avLst/>
                <a:gdLst>
                  <a:gd name="T0" fmla="*/ 6 w 6"/>
                  <a:gd name="T1" fmla="*/ 0 h 9"/>
                  <a:gd name="T2" fmla="*/ 6 w 6"/>
                  <a:gd name="T3" fmla="*/ 3 h 9"/>
                  <a:gd name="T4" fmla="*/ 0 w 6"/>
                  <a:gd name="T5" fmla="*/ 9 h 9"/>
                  <a:gd name="T6" fmla="*/ 0 w 6"/>
                  <a:gd name="T7" fmla="*/ 9 h 9"/>
                  <a:gd name="T8" fmla="*/ 0 w 6"/>
                  <a:gd name="T9" fmla="*/ 6 h 9"/>
                  <a:gd name="T10" fmla="*/ 6 w 6"/>
                  <a:gd name="T11" fmla="*/ 0 h 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" h="9">
                    <a:moveTo>
                      <a:pt x="6" y="0"/>
                    </a:moveTo>
                    <a:lnTo>
                      <a:pt x="6" y="3"/>
                    </a:lnTo>
                    <a:lnTo>
                      <a:pt x="0" y="9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36" name="Freeform 190"/>
              <p:cNvSpPr>
                <a:spLocks/>
              </p:cNvSpPr>
              <p:nvPr/>
            </p:nvSpPr>
            <p:spPr bwMode="auto">
              <a:xfrm>
                <a:off x="4681" y="2291"/>
                <a:ext cx="6" cy="1"/>
              </a:xfrm>
              <a:custGeom>
                <a:avLst/>
                <a:gdLst>
                  <a:gd name="T0" fmla="*/ 3 w 6"/>
                  <a:gd name="T1" fmla="*/ 1 h 1"/>
                  <a:gd name="T2" fmla="*/ 0 w 6"/>
                  <a:gd name="T3" fmla="*/ 1 h 1"/>
                  <a:gd name="T4" fmla="*/ 0 w 6"/>
                  <a:gd name="T5" fmla="*/ 1 h 1"/>
                  <a:gd name="T6" fmla="*/ 1 w 6"/>
                  <a:gd name="T7" fmla="*/ 0 h 1"/>
                  <a:gd name="T8" fmla="*/ 6 w 6"/>
                  <a:gd name="T9" fmla="*/ 0 h 1"/>
                  <a:gd name="T10" fmla="*/ 3 w 6"/>
                  <a:gd name="T11" fmla="*/ 1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" h="1">
                    <a:moveTo>
                      <a:pt x="3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6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6537" name="Picture 191"/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71" y="2264"/>
                <a:ext cx="72" cy="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538" name="Freeform 192"/>
              <p:cNvSpPr>
                <a:spLocks/>
              </p:cNvSpPr>
              <p:nvPr/>
            </p:nvSpPr>
            <p:spPr bwMode="auto">
              <a:xfrm>
                <a:off x="4681" y="2288"/>
                <a:ext cx="1" cy="4"/>
              </a:xfrm>
              <a:custGeom>
                <a:avLst/>
                <a:gdLst>
                  <a:gd name="T0" fmla="*/ 0 w 1"/>
                  <a:gd name="T1" fmla="*/ 1 h 4"/>
                  <a:gd name="T2" fmla="*/ 1 w 1"/>
                  <a:gd name="T3" fmla="*/ 0 h 4"/>
                  <a:gd name="T4" fmla="*/ 1 w 1"/>
                  <a:gd name="T5" fmla="*/ 3 h 4"/>
                  <a:gd name="T6" fmla="*/ 1 w 1"/>
                  <a:gd name="T7" fmla="*/ 3 h 4"/>
                  <a:gd name="T8" fmla="*/ 0 w 1"/>
                  <a:gd name="T9" fmla="*/ 4 h 4"/>
                  <a:gd name="T10" fmla="*/ 0 w 1"/>
                  <a:gd name="T11" fmla="*/ 1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" h="4">
                    <a:moveTo>
                      <a:pt x="0" y="1"/>
                    </a:moveTo>
                    <a:lnTo>
                      <a:pt x="1" y="0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39" name="Freeform 193"/>
              <p:cNvSpPr>
                <a:spLocks/>
              </p:cNvSpPr>
              <p:nvPr/>
            </p:nvSpPr>
            <p:spPr bwMode="auto">
              <a:xfrm>
                <a:off x="4681" y="2268"/>
                <a:ext cx="10" cy="21"/>
              </a:xfrm>
              <a:custGeom>
                <a:avLst/>
                <a:gdLst>
                  <a:gd name="T0" fmla="*/ 0 w 10"/>
                  <a:gd name="T1" fmla="*/ 0 h 21"/>
                  <a:gd name="T2" fmla="*/ 10 w 10"/>
                  <a:gd name="T3" fmla="*/ 0 h 21"/>
                  <a:gd name="T4" fmla="*/ 10 w 10"/>
                  <a:gd name="T5" fmla="*/ 13 h 21"/>
                  <a:gd name="T6" fmla="*/ 7 w 10"/>
                  <a:gd name="T7" fmla="*/ 14 h 21"/>
                  <a:gd name="T8" fmla="*/ 7 w 10"/>
                  <a:gd name="T9" fmla="*/ 14 h 21"/>
                  <a:gd name="T10" fmla="*/ 7 w 10"/>
                  <a:gd name="T11" fmla="*/ 3 h 21"/>
                  <a:gd name="T12" fmla="*/ 1 w 10"/>
                  <a:gd name="T13" fmla="*/ 3 h 21"/>
                  <a:gd name="T14" fmla="*/ 1 w 10"/>
                  <a:gd name="T15" fmla="*/ 20 h 21"/>
                  <a:gd name="T16" fmla="*/ 0 w 10"/>
                  <a:gd name="T17" fmla="*/ 21 h 21"/>
                  <a:gd name="T18" fmla="*/ 0 w 10"/>
                  <a:gd name="T19" fmla="*/ 0 h 2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0" h="21">
                    <a:moveTo>
                      <a:pt x="0" y="0"/>
                    </a:moveTo>
                    <a:lnTo>
                      <a:pt x="10" y="0"/>
                    </a:lnTo>
                    <a:lnTo>
                      <a:pt x="10" y="13"/>
                    </a:lnTo>
                    <a:lnTo>
                      <a:pt x="7" y="14"/>
                    </a:lnTo>
                    <a:lnTo>
                      <a:pt x="7" y="3"/>
                    </a:lnTo>
                    <a:lnTo>
                      <a:pt x="1" y="3"/>
                    </a:lnTo>
                    <a:lnTo>
                      <a:pt x="1" y="20"/>
                    </a:lnTo>
                    <a:lnTo>
                      <a:pt x="0" y="2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40" name="Freeform 194"/>
              <p:cNvSpPr>
                <a:spLocks/>
              </p:cNvSpPr>
              <p:nvPr/>
            </p:nvSpPr>
            <p:spPr bwMode="auto">
              <a:xfrm>
                <a:off x="4678" y="2292"/>
                <a:ext cx="6" cy="3"/>
              </a:xfrm>
              <a:custGeom>
                <a:avLst/>
                <a:gdLst>
                  <a:gd name="T0" fmla="*/ 6 w 6"/>
                  <a:gd name="T1" fmla="*/ 0 h 3"/>
                  <a:gd name="T2" fmla="*/ 3 w 6"/>
                  <a:gd name="T3" fmla="*/ 3 h 3"/>
                  <a:gd name="T4" fmla="*/ 0 w 6"/>
                  <a:gd name="T5" fmla="*/ 3 h 3"/>
                  <a:gd name="T6" fmla="*/ 0 w 6"/>
                  <a:gd name="T7" fmla="*/ 3 h 3"/>
                  <a:gd name="T8" fmla="*/ 3 w 6"/>
                  <a:gd name="T9" fmla="*/ 0 h 3"/>
                  <a:gd name="T10" fmla="*/ 3 w 6"/>
                  <a:gd name="T11" fmla="*/ 0 h 3"/>
                  <a:gd name="T12" fmla="*/ 6 w 6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3">
                    <a:moveTo>
                      <a:pt x="6" y="0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3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41" name="Freeform 195"/>
              <p:cNvSpPr>
                <a:spLocks/>
              </p:cNvSpPr>
              <p:nvPr/>
            </p:nvSpPr>
            <p:spPr bwMode="auto">
              <a:xfrm>
                <a:off x="4678" y="2267"/>
                <a:ext cx="14" cy="24"/>
              </a:xfrm>
              <a:custGeom>
                <a:avLst/>
                <a:gdLst>
                  <a:gd name="T0" fmla="*/ 3 w 14"/>
                  <a:gd name="T1" fmla="*/ 1 h 24"/>
                  <a:gd name="T2" fmla="*/ 3 w 14"/>
                  <a:gd name="T3" fmla="*/ 22 h 24"/>
                  <a:gd name="T4" fmla="*/ 0 w 14"/>
                  <a:gd name="T5" fmla="*/ 24 h 24"/>
                  <a:gd name="T6" fmla="*/ 0 w 14"/>
                  <a:gd name="T7" fmla="*/ 0 h 24"/>
                  <a:gd name="T8" fmla="*/ 14 w 14"/>
                  <a:gd name="T9" fmla="*/ 0 h 24"/>
                  <a:gd name="T10" fmla="*/ 14 w 14"/>
                  <a:gd name="T11" fmla="*/ 11 h 24"/>
                  <a:gd name="T12" fmla="*/ 13 w 14"/>
                  <a:gd name="T13" fmla="*/ 14 h 24"/>
                  <a:gd name="T14" fmla="*/ 13 w 14"/>
                  <a:gd name="T15" fmla="*/ 1 h 24"/>
                  <a:gd name="T16" fmla="*/ 3 w 14"/>
                  <a:gd name="T17" fmla="*/ 1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4" h="24">
                    <a:moveTo>
                      <a:pt x="3" y="1"/>
                    </a:moveTo>
                    <a:lnTo>
                      <a:pt x="3" y="22"/>
                    </a:lnTo>
                    <a:lnTo>
                      <a:pt x="0" y="24"/>
                    </a:lnTo>
                    <a:lnTo>
                      <a:pt x="0" y="0"/>
                    </a:lnTo>
                    <a:lnTo>
                      <a:pt x="14" y="0"/>
                    </a:lnTo>
                    <a:lnTo>
                      <a:pt x="14" y="11"/>
                    </a:lnTo>
                    <a:lnTo>
                      <a:pt x="13" y="14"/>
                    </a:lnTo>
                    <a:lnTo>
                      <a:pt x="13" y="1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000A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42" name="Freeform 196"/>
              <p:cNvSpPr>
                <a:spLocks/>
              </p:cNvSpPr>
              <p:nvPr/>
            </p:nvSpPr>
            <p:spPr bwMode="auto">
              <a:xfrm>
                <a:off x="4678" y="2289"/>
                <a:ext cx="3" cy="6"/>
              </a:xfrm>
              <a:custGeom>
                <a:avLst/>
                <a:gdLst>
                  <a:gd name="T0" fmla="*/ 3 w 3"/>
                  <a:gd name="T1" fmla="*/ 3 h 6"/>
                  <a:gd name="T2" fmla="*/ 0 w 3"/>
                  <a:gd name="T3" fmla="*/ 6 h 6"/>
                  <a:gd name="T4" fmla="*/ 0 w 3"/>
                  <a:gd name="T5" fmla="*/ 2 h 6"/>
                  <a:gd name="T6" fmla="*/ 3 w 3"/>
                  <a:gd name="T7" fmla="*/ 0 h 6"/>
                  <a:gd name="T8" fmla="*/ 3 w 3"/>
                  <a:gd name="T9" fmla="*/ 3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6">
                    <a:moveTo>
                      <a:pt x="3" y="3"/>
                    </a:moveTo>
                    <a:lnTo>
                      <a:pt x="0" y="6"/>
                    </a:lnTo>
                    <a:lnTo>
                      <a:pt x="0" y="2"/>
                    </a:lnTo>
                    <a:lnTo>
                      <a:pt x="3" y="0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43" name="Freeform 197"/>
              <p:cNvSpPr>
                <a:spLocks/>
              </p:cNvSpPr>
              <p:nvPr/>
            </p:nvSpPr>
            <p:spPr bwMode="auto">
              <a:xfrm>
                <a:off x="4677" y="2295"/>
                <a:ext cx="4" cy="0"/>
              </a:xfrm>
              <a:custGeom>
                <a:avLst/>
                <a:gdLst>
                  <a:gd name="T0" fmla="*/ 1 w 4"/>
                  <a:gd name="T1" fmla="*/ 4 w 4"/>
                  <a:gd name="T2" fmla="*/ 4 w 4"/>
                  <a:gd name="T3" fmla="*/ 0 w 4"/>
                  <a:gd name="T4" fmla="*/ 1 w 4"/>
                  <a:gd name="T5" fmla="*/ 1 w 4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T0" y="0"/>
                  </a:cxn>
                  <a:cxn ang="T7">
                    <a:pos x="T1" y="0"/>
                  </a:cxn>
                  <a:cxn ang="T8">
                    <a:pos x="T2" y="0"/>
                  </a:cxn>
                  <a:cxn ang="T9">
                    <a:pos x="T3" y="0"/>
                  </a:cxn>
                  <a:cxn ang="T10">
                    <a:pos x="T4" y="0"/>
                  </a:cxn>
                  <a:cxn ang="T11">
                    <a:pos x="T5" y="0"/>
                  </a:cxn>
                </a:cxnLst>
                <a:rect l="0" t="0" r="r" b="b"/>
                <a:pathLst>
                  <a:path w="4">
                    <a:moveTo>
                      <a:pt x="1" y="0"/>
                    </a:moveTo>
                    <a:lnTo>
                      <a:pt x="4" y="0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44" name="Rectangle 198"/>
              <p:cNvSpPr>
                <a:spLocks noChangeArrowheads="1"/>
              </p:cNvSpPr>
              <p:nvPr/>
            </p:nvSpPr>
            <p:spPr bwMode="auto">
              <a:xfrm>
                <a:off x="4675" y="2300"/>
                <a:ext cx="3" cy="2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45" name="Freeform 199"/>
              <p:cNvSpPr>
                <a:spLocks/>
              </p:cNvSpPr>
              <p:nvPr/>
            </p:nvSpPr>
            <p:spPr bwMode="auto">
              <a:xfrm>
                <a:off x="4675" y="2302"/>
                <a:ext cx="37" cy="42"/>
              </a:xfrm>
              <a:custGeom>
                <a:avLst/>
                <a:gdLst>
                  <a:gd name="T0" fmla="*/ 0 w 37"/>
                  <a:gd name="T1" fmla="*/ 0 h 42"/>
                  <a:gd name="T2" fmla="*/ 3 w 37"/>
                  <a:gd name="T3" fmla="*/ 0 h 42"/>
                  <a:gd name="T4" fmla="*/ 3 w 37"/>
                  <a:gd name="T5" fmla="*/ 39 h 42"/>
                  <a:gd name="T6" fmla="*/ 37 w 37"/>
                  <a:gd name="T7" fmla="*/ 39 h 42"/>
                  <a:gd name="T8" fmla="*/ 37 w 37"/>
                  <a:gd name="T9" fmla="*/ 42 h 42"/>
                  <a:gd name="T10" fmla="*/ 0 w 37"/>
                  <a:gd name="T11" fmla="*/ 42 h 42"/>
                  <a:gd name="T12" fmla="*/ 0 w 37"/>
                  <a:gd name="T13" fmla="*/ 0 h 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7" h="42">
                    <a:moveTo>
                      <a:pt x="0" y="0"/>
                    </a:moveTo>
                    <a:lnTo>
                      <a:pt x="3" y="0"/>
                    </a:lnTo>
                    <a:lnTo>
                      <a:pt x="3" y="39"/>
                    </a:lnTo>
                    <a:lnTo>
                      <a:pt x="37" y="39"/>
                    </a:lnTo>
                    <a:lnTo>
                      <a:pt x="37" y="42"/>
                    </a:lnTo>
                    <a:lnTo>
                      <a:pt x="0" y="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46" name="Freeform 200"/>
              <p:cNvSpPr>
                <a:spLocks/>
              </p:cNvSpPr>
              <p:nvPr/>
            </p:nvSpPr>
            <p:spPr bwMode="auto">
              <a:xfrm>
                <a:off x="4675" y="2295"/>
                <a:ext cx="6" cy="5"/>
              </a:xfrm>
              <a:custGeom>
                <a:avLst/>
                <a:gdLst>
                  <a:gd name="T0" fmla="*/ 3 w 6"/>
                  <a:gd name="T1" fmla="*/ 5 h 5"/>
                  <a:gd name="T2" fmla="*/ 0 w 6"/>
                  <a:gd name="T3" fmla="*/ 5 h 5"/>
                  <a:gd name="T4" fmla="*/ 0 w 6"/>
                  <a:gd name="T5" fmla="*/ 3 h 5"/>
                  <a:gd name="T6" fmla="*/ 2 w 6"/>
                  <a:gd name="T7" fmla="*/ 0 h 5"/>
                  <a:gd name="T8" fmla="*/ 6 w 6"/>
                  <a:gd name="T9" fmla="*/ 0 h 5"/>
                  <a:gd name="T10" fmla="*/ 3 w 6"/>
                  <a:gd name="T11" fmla="*/ 5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" h="5">
                    <a:moveTo>
                      <a:pt x="3" y="5"/>
                    </a:moveTo>
                    <a:lnTo>
                      <a:pt x="0" y="5"/>
                    </a:lnTo>
                    <a:lnTo>
                      <a:pt x="0" y="3"/>
                    </a:lnTo>
                    <a:lnTo>
                      <a:pt x="2" y="0"/>
                    </a:lnTo>
                    <a:lnTo>
                      <a:pt x="6" y="0"/>
                    </a:lnTo>
                    <a:lnTo>
                      <a:pt x="3" y="5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47" name="Freeform 201"/>
              <p:cNvSpPr>
                <a:spLocks/>
              </p:cNvSpPr>
              <p:nvPr/>
            </p:nvSpPr>
            <p:spPr bwMode="auto">
              <a:xfrm>
                <a:off x="4675" y="2295"/>
                <a:ext cx="2" cy="3"/>
              </a:xfrm>
              <a:custGeom>
                <a:avLst/>
                <a:gdLst>
                  <a:gd name="T0" fmla="*/ 0 w 2"/>
                  <a:gd name="T1" fmla="*/ 0 h 3"/>
                  <a:gd name="T2" fmla="*/ 2 w 2"/>
                  <a:gd name="T3" fmla="*/ 0 h 3"/>
                  <a:gd name="T4" fmla="*/ 0 w 2"/>
                  <a:gd name="T5" fmla="*/ 3 h 3"/>
                  <a:gd name="T6" fmla="*/ 0 w 2"/>
                  <a:gd name="T7" fmla="*/ 0 h 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3">
                    <a:moveTo>
                      <a:pt x="0" y="0"/>
                    </a:moveTo>
                    <a:lnTo>
                      <a:pt x="2" y="0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48" name="Freeform 202"/>
              <p:cNvSpPr>
                <a:spLocks/>
              </p:cNvSpPr>
              <p:nvPr/>
            </p:nvSpPr>
            <p:spPr bwMode="auto">
              <a:xfrm>
                <a:off x="4673" y="2298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2 w 2"/>
                  <a:gd name="T3" fmla="*/ 0 h 2"/>
                  <a:gd name="T4" fmla="*/ 2 w 2"/>
                  <a:gd name="T5" fmla="*/ 2 h 2"/>
                  <a:gd name="T6" fmla="*/ 0 w 2"/>
                  <a:gd name="T7" fmla="*/ 2 h 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49" name="Freeform 203"/>
              <p:cNvSpPr>
                <a:spLocks/>
              </p:cNvSpPr>
              <p:nvPr/>
            </p:nvSpPr>
            <p:spPr bwMode="auto">
              <a:xfrm>
                <a:off x="4667" y="2291"/>
                <a:ext cx="11" cy="11"/>
              </a:xfrm>
              <a:custGeom>
                <a:avLst/>
                <a:gdLst>
                  <a:gd name="T0" fmla="*/ 0 w 11"/>
                  <a:gd name="T1" fmla="*/ 11 h 11"/>
                  <a:gd name="T2" fmla="*/ 11 w 11"/>
                  <a:gd name="T3" fmla="*/ 0 h 11"/>
                  <a:gd name="T4" fmla="*/ 11 w 11"/>
                  <a:gd name="T5" fmla="*/ 4 h 11"/>
                  <a:gd name="T6" fmla="*/ 10 w 11"/>
                  <a:gd name="T7" fmla="*/ 4 h 11"/>
                  <a:gd name="T8" fmla="*/ 8 w 11"/>
                  <a:gd name="T9" fmla="*/ 4 h 11"/>
                  <a:gd name="T10" fmla="*/ 8 w 11"/>
                  <a:gd name="T11" fmla="*/ 7 h 11"/>
                  <a:gd name="T12" fmla="*/ 6 w 11"/>
                  <a:gd name="T13" fmla="*/ 9 h 11"/>
                  <a:gd name="T14" fmla="*/ 8 w 11"/>
                  <a:gd name="T15" fmla="*/ 9 h 11"/>
                  <a:gd name="T16" fmla="*/ 8 w 11"/>
                  <a:gd name="T17" fmla="*/ 11 h 11"/>
                  <a:gd name="T18" fmla="*/ 0 w 11"/>
                  <a:gd name="T19" fmla="*/ 11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1" h="11">
                    <a:moveTo>
                      <a:pt x="0" y="11"/>
                    </a:moveTo>
                    <a:lnTo>
                      <a:pt x="11" y="0"/>
                    </a:lnTo>
                    <a:lnTo>
                      <a:pt x="11" y="4"/>
                    </a:lnTo>
                    <a:lnTo>
                      <a:pt x="10" y="4"/>
                    </a:lnTo>
                    <a:lnTo>
                      <a:pt x="8" y="4"/>
                    </a:lnTo>
                    <a:lnTo>
                      <a:pt x="8" y="7"/>
                    </a:lnTo>
                    <a:lnTo>
                      <a:pt x="6" y="9"/>
                    </a:lnTo>
                    <a:lnTo>
                      <a:pt x="8" y="9"/>
                    </a:lnTo>
                    <a:lnTo>
                      <a:pt x="8" y="11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3651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50" name="Freeform 204"/>
              <p:cNvSpPr>
                <a:spLocks/>
              </p:cNvSpPr>
              <p:nvPr/>
            </p:nvSpPr>
            <p:spPr bwMode="auto">
              <a:xfrm>
                <a:off x="4897" y="2268"/>
                <a:ext cx="75" cy="75"/>
              </a:xfrm>
              <a:custGeom>
                <a:avLst/>
                <a:gdLst>
                  <a:gd name="T0" fmla="*/ 75 w 75"/>
                  <a:gd name="T1" fmla="*/ 68 h 75"/>
                  <a:gd name="T2" fmla="*/ 75 w 75"/>
                  <a:gd name="T3" fmla="*/ 68 h 75"/>
                  <a:gd name="T4" fmla="*/ 73 w 75"/>
                  <a:gd name="T5" fmla="*/ 70 h 75"/>
                  <a:gd name="T6" fmla="*/ 72 w 75"/>
                  <a:gd name="T7" fmla="*/ 72 h 75"/>
                  <a:gd name="T8" fmla="*/ 71 w 75"/>
                  <a:gd name="T9" fmla="*/ 73 h 75"/>
                  <a:gd name="T10" fmla="*/ 68 w 75"/>
                  <a:gd name="T11" fmla="*/ 75 h 75"/>
                  <a:gd name="T12" fmla="*/ 7 w 75"/>
                  <a:gd name="T13" fmla="*/ 75 h 75"/>
                  <a:gd name="T14" fmla="*/ 7 w 75"/>
                  <a:gd name="T15" fmla="*/ 75 h 75"/>
                  <a:gd name="T16" fmla="*/ 5 w 75"/>
                  <a:gd name="T17" fmla="*/ 73 h 75"/>
                  <a:gd name="T18" fmla="*/ 2 w 75"/>
                  <a:gd name="T19" fmla="*/ 72 h 75"/>
                  <a:gd name="T20" fmla="*/ 0 w 75"/>
                  <a:gd name="T21" fmla="*/ 70 h 75"/>
                  <a:gd name="T22" fmla="*/ 0 w 75"/>
                  <a:gd name="T23" fmla="*/ 68 h 75"/>
                  <a:gd name="T24" fmla="*/ 0 w 75"/>
                  <a:gd name="T25" fmla="*/ 7 h 75"/>
                  <a:gd name="T26" fmla="*/ 0 w 75"/>
                  <a:gd name="T27" fmla="*/ 7 h 75"/>
                  <a:gd name="T28" fmla="*/ 0 w 75"/>
                  <a:gd name="T29" fmla="*/ 4 h 75"/>
                  <a:gd name="T30" fmla="*/ 2 w 75"/>
                  <a:gd name="T31" fmla="*/ 2 h 75"/>
                  <a:gd name="T32" fmla="*/ 5 w 75"/>
                  <a:gd name="T33" fmla="*/ 2 h 75"/>
                  <a:gd name="T34" fmla="*/ 7 w 75"/>
                  <a:gd name="T35" fmla="*/ 0 h 75"/>
                  <a:gd name="T36" fmla="*/ 68 w 75"/>
                  <a:gd name="T37" fmla="*/ 0 h 75"/>
                  <a:gd name="T38" fmla="*/ 68 w 75"/>
                  <a:gd name="T39" fmla="*/ 0 h 75"/>
                  <a:gd name="T40" fmla="*/ 71 w 75"/>
                  <a:gd name="T41" fmla="*/ 2 h 75"/>
                  <a:gd name="T42" fmla="*/ 72 w 75"/>
                  <a:gd name="T43" fmla="*/ 2 h 75"/>
                  <a:gd name="T44" fmla="*/ 73 w 75"/>
                  <a:gd name="T45" fmla="*/ 4 h 75"/>
                  <a:gd name="T46" fmla="*/ 75 w 75"/>
                  <a:gd name="T47" fmla="*/ 7 h 75"/>
                  <a:gd name="T48" fmla="*/ 75 w 75"/>
                  <a:gd name="T49" fmla="*/ 68 h 7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75" h="75">
                    <a:moveTo>
                      <a:pt x="75" y="68"/>
                    </a:moveTo>
                    <a:lnTo>
                      <a:pt x="75" y="68"/>
                    </a:lnTo>
                    <a:lnTo>
                      <a:pt x="73" y="70"/>
                    </a:lnTo>
                    <a:lnTo>
                      <a:pt x="72" y="72"/>
                    </a:lnTo>
                    <a:lnTo>
                      <a:pt x="71" y="73"/>
                    </a:lnTo>
                    <a:lnTo>
                      <a:pt x="68" y="75"/>
                    </a:lnTo>
                    <a:lnTo>
                      <a:pt x="7" y="75"/>
                    </a:lnTo>
                    <a:lnTo>
                      <a:pt x="5" y="73"/>
                    </a:lnTo>
                    <a:lnTo>
                      <a:pt x="2" y="72"/>
                    </a:lnTo>
                    <a:lnTo>
                      <a:pt x="0" y="70"/>
                    </a:lnTo>
                    <a:lnTo>
                      <a:pt x="0" y="68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68" y="0"/>
                    </a:lnTo>
                    <a:lnTo>
                      <a:pt x="71" y="2"/>
                    </a:lnTo>
                    <a:lnTo>
                      <a:pt x="72" y="2"/>
                    </a:lnTo>
                    <a:lnTo>
                      <a:pt x="73" y="4"/>
                    </a:lnTo>
                    <a:lnTo>
                      <a:pt x="75" y="7"/>
                    </a:lnTo>
                    <a:lnTo>
                      <a:pt x="75" y="68"/>
                    </a:lnTo>
                    <a:close/>
                  </a:path>
                </a:pathLst>
              </a:custGeom>
              <a:solidFill>
                <a:srgbClr val="A6A6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51" name="Freeform 205"/>
              <p:cNvSpPr>
                <a:spLocks/>
              </p:cNvSpPr>
              <p:nvPr/>
            </p:nvSpPr>
            <p:spPr bwMode="auto">
              <a:xfrm>
                <a:off x="4897" y="2268"/>
                <a:ext cx="75" cy="75"/>
              </a:xfrm>
              <a:custGeom>
                <a:avLst/>
                <a:gdLst>
                  <a:gd name="T0" fmla="*/ 75 w 75"/>
                  <a:gd name="T1" fmla="*/ 68 h 75"/>
                  <a:gd name="T2" fmla="*/ 75 w 75"/>
                  <a:gd name="T3" fmla="*/ 68 h 75"/>
                  <a:gd name="T4" fmla="*/ 73 w 75"/>
                  <a:gd name="T5" fmla="*/ 70 h 75"/>
                  <a:gd name="T6" fmla="*/ 72 w 75"/>
                  <a:gd name="T7" fmla="*/ 72 h 75"/>
                  <a:gd name="T8" fmla="*/ 71 w 75"/>
                  <a:gd name="T9" fmla="*/ 73 h 75"/>
                  <a:gd name="T10" fmla="*/ 68 w 75"/>
                  <a:gd name="T11" fmla="*/ 75 h 75"/>
                  <a:gd name="T12" fmla="*/ 7 w 75"/>
                  <a:gd name="T13" fmla="*/ 75 h 75"/>
                  <a:gd name="T14" fmla="*/ 7 w 75"/>
                  <a:gd name="T15" fmla="*/ 75 h 75"/>
                  <a:gd name="T16" fmla="*/ 5 w 75"/>
                  <a:gd name="T17" fmla="*/ 73 h 75"/>
                  <a:gd name="T18" fmla="*/ 2 w 75"/>
                  <a:gd name="T19" fmla="*/ 72 h 75"/>
                  <a:gd name="T20" fmla="*/ 0 w 75"/>
                  <a:gd name="T21" fmla="*/ 70 h 75"/>
                  <a:gd name="T22" fmla="*/ 0 w 75"/>
                  <a:gd name="T23" fmla="*/ 68 h 75"/>
                  <a:gd name="T24" fmla="*/ 0 w 75"/>
                  <a:gd name="T25" fmla="*/ 7 h 75"/>
                  <a:gd name="T26" fmla="*/ 0 w 75"/>
                  <a:gd name="T27" fmla="*/ 7 h 75"/>
                  <a:gd name="T28" fmla="*/ 0 w 75"/>
                  <a:gd name="T29" fmla="*/ 4 h 75"/>
                  <a:gd name="T30" fmla="*/ 2 w 75"/>
                  <a:gd name="T31" fmla="*/ 2 h 75"/>
                  <a:gd name="T32" fmla="*/ 5 w 75"/>
                  <a:gd name="T33" fmla="*/ 2 h 75"/>
                  <a:gd name="T34" fmla="*/ 7 w 75"/>
                  <a:gd name="T35" fmla="*/ 0 h 75"/>
                  <a:gd name="T36" fmla="*/ 68 w 75"/>
                  <a:gd name="T37" fmla="*/ 0 h 75"/>
                  <a:gd name="T38" fmla="*/ 68 w 75"/>
                  <a:gd name="T39" fmla="*/ 0 h 75"/>
                  <a:gd name="T40" fmla="*/ 71 w 75"/>
                  <a:gd name="T41" fmla="*/ 2 h 75"/>
                  <a:gd name="T42" fmla="*/ 72 w 75"/>
                  <a:gd name="T43" fmla="*/ 2 h 75"/>
                  <a:gd name="T44" fmla="*/ 73 w 75"/>
                  <a:gd name="T45" fmla="*/ 4 h 75"/>
                  <a:gd name="T46" fmla="*/ 75 w 75"/>
                  <a:gd name="T47" fmla="*/ 7 h 75"/>
                  <a:gd name="T48" fmla="*/ 75 w 75"/>
                  <a:gd name="T49" fmla="*/ 68 h 7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75" h="75">
                    <a:moveTo>
                      <a:pt x="75" y="68"/>
                    </a:moveTo>
                    <a:lnTo>
                      <a:pt x="75" y="68"/>
                    </a:lnTo>
                    <a:lnTo>
                      <a:pt x="73" y="70"/>
                    </a:lnTo>
                    <a:lnTo>
                      <a:pt x="72" y="72"/>
                    </a:lnTo>
                    <a:lnTo>
                      <a:pt x="71" y="73"/>
                    </a:lnTo>
                    <a:lnTo>
                      <a:pt x="68" y="75"/>
                    </a:lnTo>
                    <a:lnTo>
                      <a:pt x="7" y="75"/>
                    </a:lnTo>
                    <a:lnTo>
                      <a:pt x="5" y="73"/>
                    </a:lnTo>
                    <a:lnTo>
                      <a:pt x="2" y="72"/>
                    </a:lnTo>
                    <a:lnTo>
                      <a:pt x="0" y="70"/>
                    </a:lnTo>
                    <a:lnTo>
                      <a:pt x="0" y="68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68" y="0"/>
                    </a:lnTo>
                    <a:lnTo>
                      <a:pt x="71" y="2"/>
                    </a:lnTo>
                    <a:lnTo>
                      <a:pt x="72" y="2"/>
                    </a:lnTo>
                    <a:lnTo>
                      <a:pt x="73" y="4"/>
                    </a:lnTo>
                    <a:lnTo>
                      <a:pt x="75" y="7"/>
                    </a:lnTo>
                    <a:lnTo>
                      <a:pt x="75" y="68"/>
                    </a:lnTo>
                    <a:close/>
                  </a:path>
                </a:pathLst>
              </a:custGeom>
              <a:noFill/>
              <a:ln w="6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52" name="Freeform 206"/>
              <p:cNvSpPr>
                <a:spLocks/>
              </p:cNvSpPr>
              <p:nvPr/>
            </p:nvSpPr>
            <p:spPr bwMode="auto">
              <a:xfrm>
                <a:off x="4904" y="2274"/>
                <a:ext cx="62" cy="60"/>
              </a:xfrm>
              <a:custGeom>
                <a:avLst/>
                <a:gdLst>
                  <a:gd name="T0" fmla="*/ 62 w 62"/>
                  <a:gd name="T1" fmla="*/ 60 h 60"/>
                  <a:gd name="T2" fmla="*/ 62 w 62"/>
                  <a:gd name="T3" fmla="*/ 60 h 60"/>
                  <a:gd name="T4" fmla="*/ 52 w 62"/>
                  <a:gd name="T5" fmla="*/ 60 h 60"/>
                  <a:gd name="T6" fmla="*/ 52 w 62"/>
                  <a:gd name="T7" fmla="*/ 60 h 60"/>
                  <a:gd name="T8" fmla="*/ 51 w 62"/>
                  <a:gd name="T9" fmla="*/ 49 h 60"/>
                  <a:gd name="T10" fmla="*/ 48 w 62"/>
                  <a:gd name="T11" fmla="*/ 41 h 60"/>
                  <a:gd name="T12" fmla="*/ 43 w 62"/>
                  <a:gd name="T13" fmla="*/ 32 h 60"/>
                  <a:gd name="T14" fmla="*/ 37 w 62"/>
                  <a:gd name="T15" fmla="*/ 25 h 60"/>
                  <a:gd name="T16" fmla="*/ 37 w 62"/>
                  <a:gd name="T17" fmla="*/ 25 h 60"/>
                  <a:gd name="T18" fmla="*/ 30 w 62"/>
                  <a:gd name="T19" fmla="*/ 19 h 60"/>
                  <a:gd name="T20" fmla="*/ 22 w 62"/>
                  <a:gd name="T21" fmla="*/ 14 h 60"/>
                  <a:gd name="T22" fmla="*/ 12 w 62"/>
                  <a:gd name="T23" fmla="*/ 11 h 60"/>
                  <a:gd name="T24" fmla="*/ 0 w 62"/>
                  <a:gd name="T25" fmla="*/ 10 h 60"/>
                  <a:gd name="T26" fmla="*/ 0 w 62"/>
                  <a:gd name="T27" fmla="*/ 10 h 60"/>
                  <a:gd name="T28" fmla="*/ 0 w 62"/>
                  <a:gd name="T29" fmla="*/ 0 h 60"/>
                  <a:gd name="T30" fmla="*/ 0 w 62"/>
                  <a:gd name="T31" fmla="*/ 0 h 60"/>
                  <a:gd name="T32" fmla="*/ 0 w 62"/>
                  <a:gd name="T33" fmla="*/ 0 h 60"/>
                  <a:gd name="T34" fmla="*/ 0 w 62"/>
                  <a:gd name="T35" fmla="*/ 0 h 60"/>
                  <a:gd name="T36" fmla="*/ 14 w 62"/>
                  <a:gd name="T37" fmla="*/ 1 h 60"/>
                  <a:gd name="T38" fmla="*/ 26 w 62"/>
                  <a:gd name="T39" fmla="*/ 5 h 60"/>
                  <a:gd name="T40" fmla="*/ 36 w 62"/>
                  <a:gd name="T41" fmla="*/ 11 h 60"/>
                  <a:gd name="T42" fmla="*/ 44 w 62"/>
                  <a:gd name="T43" fmla="*/ 18 h 60"/>
                  <a:gd name="T44" fmla="*/ 44 w 62"/>
                  <a:gd name="T45" fmla="*/ 18 h 60"/>
                  <a:gd name="T46" fmla="*/ 51 w 62"/>
                  <a:gd name="T47" fmla="*/ 26 h 60"/>
                  <a:gd name="T48" fmla="*/ 57 w 62"/>
                  <a:gd name="T49" fmla="*/ 36 h 60"/>
                  <a:gd name="T50" fmla="*/ 61 w 62"/>
                  <a:gd name="T51" fmla="*/ 48 h 60"/>
                  <a:gd name="T52" fmla="*/ 62 w 62"/>
                  <a:gd name="T53" fmla="*/ 60 h 60"/>
                  <a:gd name="T54" fmla="*/ 62 w 62"/>
                  <a:gd name="T55" fmla="*/ 60 h 60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62" h="60">
                    <a:moveTo>
                      <a:pt x="62" y="60"/>
                    </a:moveTo>
                    <a:lnTo>
                      <a:pt x="62" y="60"/>
                    </a:lnTo>
                    <a:lnTo>
                      <a:pt x="52" y="60"/>
                    </a:lnTo>
                    <a:lnTo>
                      <a:pt x="51" y="49"/>
                    </a:lnTo>
                    <a:lnTo>
                      <a:pt x="48" y="41"/>
                    </a:lnTo>
                    <a:lnTo>
                      <a:pt x="43" y="32"/>
                    </a:lnTo>
                    <a:lnTo>
                      <a:pt x="37" y="25"/>
                    </a:lnTo>
                    <a:lnTo>
                      <a:pt x="30" y="19"/>
                    </a:lnTo>
                    <a:lnTo>
                      <a:pt x="22" y="14"/>
                    </a:lnTo>
                    <a:lnTo>
                      <a:pt x="12" y="11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14" y="1"/>
                    </a:lnTo>
                    <a:lnTo>
                      <a:pt x="26" y="5"/>
                    </a:lnTo>
                    <a:lnTo>
                      <a:pt x="36" y="11"/>
                    </a:lnTo>
                    <a:lnTo>
                      <a:pt x="44" y="18"/>
                    </a:lnTo>
                    <a:lnTo>
                      <a:pt x="51" y="26"/>
                    </a:lnTo>
                    <a:lnTo>
                      <a:pt x="57" y="36"/>
                    </a:lnTo>
                    <a:lnTo>
                      <a:pt x="61" y="48"/>
                    </a:lnTo>
                    <a:lnTo>
                      <a:pt x="62" y="6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53" name="Freeform 207"/>
              <p:cNvSpPr>
                <a:spLocks/>
              </p:cNvSpPr>
              <p:nvPr/>
            </p:nvSpPr>
            <p:spPr bwMode="auto">
              <a:xfrm>
                <a:off x="4904" y="2293"/>
                <a:ext cx="43" cy="43"/>
              </a:xfrm>
              <a:custGeom>
                <a:avLst/>
                <a:gdLst>
                  <a:gd name="T0" fmla="*/ 43 w 43"/>
                  <a:gd name="T1" fmla="*/ 43 h 43"/>
                  <a:gd name="T2" fmla="*/ 43 w 43"/>
                  <a:gd name="T3" fmla="*/ 43 h 43"/>
                  <a:gd name="T4" fmla="*/ 33 w 43"/>
                  <a:gd name="T5" fmla="*/ 43 h 43"/>
                  <a:gd name="T6" fmla="*/ 33 w 43"/>
                  <a:gd name="T7" fmla="*/ 43 h 43"/>
                  <a:gd name="T8" fmla="*/ 31 w 43"/>
                  <a:gd name="T9" fmla="*/ 36 h 43"/>
                  <a:gd name="T10" fmla="*/ 30 w 43"/>
                  <a:gd name="T11" fmla="*/ 30 h 43"/>
                  <a:gd name="T12" fmla="*/ 27 w 43"/>
                  <a:gd name="T13" fmla="*/ 24 h 43"/>
                  <a:gd name="T14" fmla="*/ 23 w 43"/>
                  <a:gd name="T15" fmla="*/ 20 h 43"/>
                  <a:gd name="T16" fmla="*/ 19 w 43"/>
                  <a:gd name="T17" fmla="*/ 16 h 43"/>
                  <a:gd name="T18" fmla="*/ 14 w 43"/>
                  <a:gd name="T19" fmla="*/ 13 h 43"/>
                  <a:gd name="T20" fmla="*/ 7 w 43"/>
                  <a:gd name="T21" fmla="*/ 12 h 43"/>
                  <a:gd name="T22" fmla="*/ 0 w 43"/>
                  <a:gd name="T23" fmla="*/ 10 h 43"/>
                  <a:gd name="T24" fmla="*/ 0 w 43"/>
                  <a:gd name="T25" fmla="*/ 10 h 43"/>
                  <a:gd name="T26" fmla="*/ 2 w 43"/>
                  <a:gd name="T27" fmla="*/ 0 h 43"/>
                  <a:gd name="T28" fmla="*/ 2 w 43"/>
                  <a:gd name="T29" fmla="*/ 0 h 43"/>
                  <a:gd name="T30" fmla="*/ 10 w 43"/>
                  <a:gd name="T31" fmla="*/ 2 h 43"/>
                  <a:gd name="T32" fmla="*/ 19 w 43"/>
                  <a:gd name="T33" fmla="*/ 5 h 43"/>
                  <a:gd name="T34" fmla="*/ 24 w 43"/>
                  <a:gd name="T35" fmla="*/ 9 h 43"/>
                  <a:gd name="T36" fmla="*/ 30 w 43"/>
                  <a:gd name="T37" fmla="*/ 13 h 43"/>
                  <a:gd name="T38" fmla="*/ 30 w 43"/>
                  <a:gd name="T39" fmla="*/ 13 h 43"/>
                  <a:gd name="T40" fmla="*/ 36 w 43"/>
                  <a:gd name="T41" fmla="*/ 19 h 43"/>
                  <a:gd name="T42" fmla="*/ 38 w 43"/>
                  <a:gd name="T43" fmla="*/ 26 h 43"/>
                  <a:gd name="T44" fmla="*/ 41 w 43"/>
                  <a:gd name="T45" fmla="*/ 33 h 43"/>
                  <a:gd name="T46" fmla="*/ 43 w 43"/>
                  <a:gd name="T47" fmla="*/ 43 h 43"/>
                  <a:gd name="T48" fmla="*/ 43 w 43"/>
                  <a:gd name="T49" fmla="*/ 43 h 4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3" h="43">
                    <a:moveTo>
                      <a:pt x="43" y="43"/>
                    </a:moveTo>
                    <a:lnTo>
                      <a:pt x="43" y="43"/>
                    </a:lnTo>
                    <a:lnTo>
                      <a:pt x="33" y="43"/>
                    </a:lnTo>
                    <a:lnTo>
                      <a:pt x="31" y="36"/>
                    </a:lnTo>
                    <a:lnTo>
                      <a:pt x="30" y="30"/>
                    </a:lnTo>
                    <a:lnTo>
                      <a:pt x="27" y="24"/>
                    </a:lnTo>
                    <a:lnTo>
                      <a:pt x="23" y="20"/>
                    </a:lnTo>
                    <a:lnTo>
                      <a:pt x="19" y="16"/>
                    </a:lnTo>
                    <a:lnTo>
                      <a:pt x="14" y="13"/>
                    </a:lnTo>
                    <a:lnTo>
                      <a:pt x="7" y="12"/>
                    </a:lnTo>
                    <a:lnTo>
                      <a:pt x="0" y="10"/>
                    </a:lnTo>
                    <a:lnTo>
                      <a:pt x="2" y="0"/>
                    </a:lnTo>
                    <a:lnTo>
                      <a:pt x="10" y="2"/>
                    </a:lnTo>
                    <a:lnTo>
                      <a:pt x="19" y="5"/>
                    </a:lnTo>
                    <a:lnTo>
                      <a:pt x="24" y="9"/>
                    </a:lnTo>
                    <a:lnTo>
                      <a:pt x="30" y="13"/>
                    </a:lnTo>
                    <a:lnTo>
                      <a:pt x="36" y="19"/>
                    </a:lnTo>
                    <a:lnTo>
                      <a:pt x="38" y="26"/>
                    </a:lnTo>
                    <a:lnTo>
                      <a:pt x="41" y="33"/>
                    </a:lnTo>
                    <a:lnTo>
                      <a:pt x="43" y="4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54" name="Freeform 208"/>
              <p:cNvSpPr>
                <a:spLocks/>
              </p:cNvSpPr>
              <p:nvPr/>
            </p:nvSpPr>
            <p:spPr bwMode="auto">
              <a:xfrm>
                <a:off x="4906" y="2316"/>
                <a:ext cx="18" cy="20"/>
              </a:xfrm>
              <a:custGeom>
                <a:avLst/>
                <a:gdLst>
                  <a:gd name="T0" fmla="*/ 8 w 18"/>
                  <a:gd name="T1" fmla="*/ 0 h 20"/>
                  <a:gd name="T2" fmla="*/ 8 w 18"/>
                  <a:gd name="T3" fmla="*/ 0 h 20"/>
                  <a:gd name="T4" fmla="*/ 14 w 18"/>
                  <a:gd name="T5" fmla="*/ 1 h 20"/>
                  <a:gd name="T6" fmla="*/ 17 w 18"/>
                  <a:gd name="T7" fmla="*/ 4 h 20"/>
                  <a:gd name="T8" fmla="*/ 18 w 18"/>
                  <a:gd name="T9" fmla="*/ 8 h 20"/>
                  <a:gd name="T10" fmla="*/ 18 w 18"/>
                  <a:gd name="T11" fmla="*/ 14 h 20"/>
                  <a:gd name="T12" fmla="*/ 18 w 18"/>
                  <a:gd name="T13" fmla="*/ 14 h 20"/>
                  <a:gd name="T14" fmla="*/ 15 w 18"/>
                  <a:gd name="T15" fmla="*/ 15 h 20"/>
                  <a:gd name="T16" fmla="*/ 14 w 18"/>
                  <a:gd name="T17" fmla="*/ 18 h 20"/>
                  <a:gd name="T18" fmla="*/ 8 w 18"/>
                  <a:gd name="T19" fmla="*/ 20 h 20"/>
                  <a:gd name="T20" fmla="*/ 8 w 18"/>
                  <a:gd name="T21" fmla="*/ 20 h 20"/>
                  <a:gd name="T22" fmla="*/ 5 w 18"/>
                  <a:gd name="T23" fmla="*/ 18 h 20"/>
                  <a:gd name="T24" fmla="*/ 3 w 18"/>
                  <a:gd name="T25" fmla="*/ 17 h 20"/>
                  <a:gd name="T26" fmla="*/ 0 w 18"/>
                  <a:gd name="T27" fmla="*/ 14 h 20"/>
                  <a:gd name="T28" fmla="*/ 0 w 18"/>
                  <a:gd name="T29" fmla="*/ 11 h 20"/>
                  <a:gd name="T30" fmla="*/ 0 w 18"/>
                  <a:gd name="T31" fmla="*/ 11 h 20"/>
                  <a:gd name="T32" fmla="*/ 0 w 18"/>
                  <a:gd name="T33" fmla="*/ 7 h 20"/>
                  <a:gd name="T34" fmla="*/ 1 w 18"/>
                  <a:gd name="T35" fmla="*/ 4 h 20"/>
                  <a:gd name="T36" fmla="*/ 4 w 18"/>
                  <a:gd name="T37" fmla="*/ 1 h 20"/>
                  <a:gd name="T38" fmla="*/ 7 w 18"/>
                  <a:gd name="T39" fmla="*/ 0 h 20"/>
                  <a:gd name="T40" fmla="*/ 7 w 18"/>
                  <a:gd name="T41" fmla="*/ 0 h 20"/>
                  <a:gd name="T42" fmla="*/ 8 w 18"/>
                  <a:gd name="T43" fmla="*/ 0 h 20"/>
                  <a:gd name="T44" fmla="*/ 8 w 18"/>
                  <a:gd name="T45" fmla="*/ 0 h 2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18" h="20">
                    <a:moveTo>
                      <a:pt x="8" y="0"/>
                    </a:moveTo>
                    <a:lnTo>
                      <a:pt x="8" y="0"/>
                    </a:lnTo>
                    <a:lnTo>
                      <a:pt x="14" y="1"/>
                    </a:lnTo>
                    <a:lnTo>
                      <a:pt x="17" y="4"/>
                    </a:lnTo>
                    <a:lnTo>
                      <a:pt x="18" y="8"/>
                    </a:lnTo>
                    <a:lnTo>
                      <a:pt x="18" y="14"/>
                    </a:lnTo>
                    <a:lnTo>
                      <a:pt x="15" y="15"/>
                    </a:lnTo>
                    <a:lnTo>
                      <a:pt x="14" y="18"/>
                    </a:lnTo>
                    <a:lnTo>
                      <a:pt x="8" y="20"/>
                    </a:lnTo>
                    <a:lnTo>
                      <a:pt x="5" y="18"/>
                    </a:lnTo>
                    <a:lnTo>
                      <a:pt x="3" y="17"/>
                    </a:lnTo>
                    <a:lnTo>
                      <a:pt x="0" y="14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1" y="4"/>
                    </a:lnTo>
                    <a:lnTo>
                      <a:pt x="4" y="1"/>
                    </a:lnTo>
                    <a:lnTo>
                      <a:pt x="7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55" name="Freeform 209"/>
              <p:cNvSpPr>
                <a:spLocks/>
              </p:cNvSpPr>
              <p:nvPr/>
            </p:nvSpPr>
            <p:spPr bwMode="auto">
              <a:xfrm>
                <a:off x="5201" y="2293"/>
                <a:ext cx="25" cy="43"/>
              </a:xfrm>
              <a:custGeom>
                <a:avLst/>
                <a:gdLst>
                  <a:gd name="T0" fmla="*/ 25 w 25"/>
                  <a:gd name="T1" fmla="*/ 43 h 43"/>
                  <a:gd name="T2" fmla="*/ 0 w 25"/>
                  <a:gd name="T3" fmla="*/ 43 h 43"/>
                  <a:gd name="T4" fmla="*/ 0 w 25"/>
                  <a:gd name="T5" fmla="*/ 40 h 43"/>
                  <a:gd name="T6" fmla="*/ 22 w 25"/>
                  <a:gd name="T7" fmla="*/ 40 h 43"/>
                  <a:gd name="T8" fmla="*/ 22 w 25"/>
                  <a:gd name="T9" fmla="*/ 3 h 43"/>
                  <a:gd name="T10" fmla="*/ 22 w 25"/>
                  <a:gd name="T11" fmla="*/ 0 h 43"/>
                  <a:gd name="T12" fmla="*/ 25 w 25"/>
                  <a:gd name="T13" fmla="*/ 0 h 43"/>
                  <a:gd name="T14" fmla="*/ 25 w 25"/>
                  <a:gd name="T15" fmla="*/ 43 h 4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5" h="43">
                    <a:moveTo>
                      <a:pt x="25" y="43"/>
                    </a:moveTo>
                    <a:lnTo>
                      <a:pt x="0" y="43"/>
                    </a:lnTo>
                    <a:lnTo>
                      <a:pt x="0" y="40"/>
                    </a:lnTo>
                    <a:lnTo>
                      <a:pt x="22" y="40"/>
                    </a:lnTo>
                    <a:lnTo>
                      <a:pt x="22" y="3"/>
                    </a:lnTo>
                    <a:lnTo>
                      <a:pt x="22" y="0"/>
                    </a:lnTo>
                    <a:lnTo>
                      <a:pt x="25" y="0"/>
                    </a:lnTo>
                    <a:lnTo>
                      <a:pt x="25" y="4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56" name="Freeform 210"/>
              <p:cNvSpPr>
                <a:spLocks/>
              </p:cNvSpPr>
              <p:nvPr/>
            </p:nvSpPr>
            <p:spPr bwMode="auto">
              <a:xfrm>
                <a:off x="5201" y="2299"/>
                <a:ext cx="20" cy="31"/>
              </a:xfrm>
              <a:custGeom>
                <a:avLst/>
                <a:gdLst>
                  <a:gd name="T0" fmla="*/ 20 w 20"/>
                  <a:gd name="T1" fmla="*/ 31 h 31"/>
                  <a:gd name="T2" fmla="*/ 0 w 20"/>
                  <a:gd name="T3" fmla="*/ 31 h 31"/>
                  <a:gd name="T4" fmla="*/ 0 w 20"/>
                  <a:gd name="T5" fmla="*/ 28 h 31"/>
                  <a:gd name="T6" fmla="*/ 7 w 20"/>
                  <a:gd name="T7" fmla="*/ 28 h 31"/>
                  <a:gd name="T8" fmla="*/ 7 w 20"/>
                  <a:gd name="T9" fmla="*/ 0 h 31"/>
                  <a:gd name="T10" fmla="*/ 20 w 20"/>
                  <a:gd name="T11" fmla="*/ 0 h 31"/>
                  <a:gd name="T12" fmla="*/ 20 w 20"/>
                  <a:gd name="T13" fmla="*/ 31 h 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0" h="31">
                    <a:moveTo>
                      <a:pt x="20" y="31"/>
                    </a:moveTo>
                    <a:lnTo>
                      <a:pt x="0" y="31"/>
                    </a:lnTo>
                    <a:lnTo>
                      <a:pt x="0" y="28"/>
                    </a:lnTo>
                    <a:lnTo>
                      <a:pt x="7" y="28"/>
                    </a:lnTo>
                    <a:lnTo>
                      <a:pt x="7" y="0"/>
                    </a:lnTo>
                    <a:lnTo>
                      <a:pt x="20" y="0"/>
                    </a:lnTo>
                    <a:lnTo>
                      <a:pt x="20" y="3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57" name="Freeform 211"/>
              <p:cNvSpPr>
                <a:spLocks/>
              </p:cNvSpPr>
              <p:nvPr/>
            </p:nvSpPr>
            <p:spPr bwMode="auto">
              <a:xfrm>
                <a:off x="5201" y="2288"/>
                <a:ext cx="22" cy="8"/>
              </a:xfrm>
              <a:custGeom>
                <a:avLst/>
                <a:gdLst>
                  <a:gd name="T0" fmla="*/ 7 w 22"/>
                  <a:gd name="T1" fmla="*/ 8 h 8"/>
                  <a:gd name="T2" fmla="*/ 7 w 22"/>
                  <a:gd name="T3" fmla="*/ 8 h 8"/>
                  <a:gd name="T4" fmla="*/ 4 w 22"/>
                  <a:gd name="T5" fmla="*/ 5 h 8"/>
                  <a:gd name="T6" fmla="*/ 0 w 22"/>
                  <a:gd name="T7" fmla="*/ 4 h 8"/>
                  <a:gd name="T8" fmla="*/ 0 w 22"/>
                  <a:gd name="T9" fmla="*/ 0 h 8"/>
                  <a:gd name="T10" fmla="*/ 0 w 22"/>
                  <a:gd name="T11" fmla="*/ 0 h 8"/>
                  <a:gd name="T12" fmla="*/ 4 w 22"/>
                  <a:gd name="T13" fmla="*/ 3 h 8"/>
                  <a:gd name="T14" fmla="*/ 8 w 22"/>
                  <a:gd name="T15" fmla="*/ 5 h 8"/>
                  <a:gd name="T16" fmla="*/ 22 w 22"/>
                  <a:gd name="T17" fmla="*/ 5 h 8"/>
                  <a:gd name="T18" fmla="*/ 22 w 22"/>
                  <a:gd name="T19" fmla="*/ 8 h 8"/>
                  <a:gd name="T20" fmla="*/ 7 w 22"/>
                  <a:gd name="T21" fmla="*/ 8 h 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2" h="8">
                    <a:moveTo>
                      <a:pt x="7" y="8"/>
                    </a:moveTo>
                    <a:lnTo>
                      <a:pt x="7" y="8"/>
                    </a:lnTo>
                    <a:lnTo>
                      <a:pt x="4" y="5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4" y="3"/>
                    </a:lnTo>
                    <a:lnTo>
                      <a:pt x="8" y="5"/>
                    </a:lnTo>
                    <a:lnTo>
                      <a:pt x="22" y="5"/>
                    </a:lnTo>
                    <a:lnTo>
                      <a:pt x="22" y="8"/>
                    </a:lnTo>
                    <a:lnTo>
                      <a:pt x="7" y="8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58" name="Rectangle 212"/>
              <p:cNvSpPr>
                <a:spLocks noChangeArrowheads="1"/>
              </p:cNvSpPr>
              <p:nvPr/>
            </p:nvSpPr>
            <p:spPr bwMode="auto">
              <a:xfrm>
                <a:off x="5206" y="2298"/>
                <a:ext cx="2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59" name="Freeform 213"/>
              <p:cNvSpPr>
                <a:spLocks/>
              </p:cNvSpPr>
              <p:nvPr/>
            </p:nvSpPr>
            <p:spPr bwMode="auto">
              <a:xfrm>
                <a:off x="5201" y="2292"/>
                <a:ext cx="22" cy="41"/>
              </a:xfrm>
              <a:custGeom>
                <a:avLst/>
                <a:gdLst>
                  <a:gd name="T0" fmla="*/ 22 w 22"/>
                  <a:gd name="T1" fmla="*/ 41 h 41"/>
                  <a:gd name="T2" fmla="*/ 0 w 22"/>
                  <a:gd name="T3" fmla="*/ 41 h 41"/>
                  <a:gd name="T4" fmla="*/ 0 w 22"/>
                  <a:gd name="T5" fmla="*/ 38 h 41"/>
                  <a:gd name="T6" fmla="*/ 20 w 22"/>
                  <a:gd name="T7" fmla="*/ 38 h 41"/>
                  <a:gd name="T8" fmla="*/ 20 w 22"/>
                  <a:gd name="T9" fmla="*/ 7 h 41"/>
                  <a:gd name="T10" fmla="*/ 7 w 22"/>
                  <a:gd name="T11" fmla="*/ 7 h 41"/>
                  <a:gd name="T12" fmla="*/ 7 w 22"/>
                  <a:gd name="T13" fmla="*/ 6 h 41"/>
                  <a:gd name="T14" fmla="*/ 5 w 22"/>
                  <a:gd name="T15" fmla="*/ 6 h 41"/>
                  <a:gd name="T16" fmla="*/ 5 w 22"/>
                  <a:gd name="T17" fmla="*/ 6 h 41"/>
                  <a:gd name="T18" fmla="*/ 5 w 22"/>
                  <a:gd name="T19" fmla="*/ 6 h 41"/>
                  <a:gd name="T20" fmla="*/ 0 w 22"/>
                  <a:gd name="T21" fmla="*/ 3 h 41"/>
                  <a:gd name="T22" fmla="*/ 0 w 22"/>
                  <a:gd name="T23" fmla="*/ 0 h 41"/>
                  <a:gd name="T24" fmla="*/ 0 w 22"/>
                  <a:gd name="T25" fmla="*/ 0 h 41"/>
                  <a:gd name="T26" fmla="*/ 4 w 22"/>
                  <a:gd name="T27" fmla="*/ 1 h 41"/>
                  <a:gd name="T28" fmla="*/ 7 w 22"/>
                  <a:gd name="T29" fmla="*/ 4 h 41"/>
                  <a:gd name="T30" fmla="*/ 22 w 22"/>
                  <a:gd name="T31" fmla="*/ 4 h 41"/>
                  <a:gd name="T32" fmla="*/ 22 w 22"/>
                  <a:gd name="T33" fmla="*/ 41 h 4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2" h="41">
                    <a:moveTo>
                      <a:pt x="22" y="41"/>
                    </a:moveTo>
                    <a:lnTo>
                      <a:pt x="0" y="41"/>
                    </a:lnTo>
                    <a:lnTo>
                      <a:pt x="0" y="38"/>
                    </a:lnTo>
                    <a:lnTo>
                      <a:pt x="20" y="38"/>
                    </a:lnTo>
                    <a:lnTo>
                      <a:pt x="20" y="7"/>
                    </a:lnTo>
                    <a:lnTo>
                      <a:pt x="7" y="7"/>
                    </a:lnTo>
                    <a:lnTo>
                      <a:pt x="7" y="6"/>
                    </a:lnTo>
                    <a:lnTo>
                      <a:pt x="5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4" y="1"/>
                    </a:lnTo>
                    <a:lnTo>
                      <a:pt x="7" y="4"/>
                    </a:lnTo>
                    <a:lnTo>
                      <a:pt x="22" y="4"/>
                    </a:lnTo>
                    <a:lnTo>
                      <a:pt x="22" y="4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60" name="Rectangle 214"/>
              <p:cNvSpPr>
                <a:spLocks noChangeArrowheads="1"/>
              </p:cNvSpPr>
              <p:nvPr/>
            </p:nvSpPr>
            <p:spPr bwMode="auto">
              <a:xfrm>
                <a:off x="5198" y="2333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61" name="Rectangle 215"/>
              <p:cNvSpPr>
                <a:spLocks noChangeArrowheads="1"/>
              </p:cNvSpPr>
              <p:nvPr/>
            </p:nvSpPr>
            <p:spPr bwMode="auto">
              <a:xfrm>
                <a:off x="5198" y="2330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62" name="Rectangle 216"/>
              <p:cNvSpPr>
                <a:spLocks noChangeArrowheads="1"/>
              </p:cNvSpPr>
              <p:nvPr/>
            </p:nvSpPr>
            <p:spPr bwMode="auto">
              <a:xfrm>
                <a:off x="5198" y="2327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63" name="Freeform 217"/>
              <p:cNvSpPr>
                <a:spLocks/>
              </p:cNvSpPr>
              <p:nvPr/>
            </p:nvSpPr>
            <p:spPr bwMode="auto">
              <a:xfrm>
                <a:off x="5198" y="2305"/>
                <a:ext cx="3" cy="22"/>
              </a:xfrm>
              <a:custGeom>
                <a:avLst/>
                <a:gdLst>
                  <a:gd name="T0" fmla="*/ 0 w 3"/>
                  <a:gd name="T1" fmla="*/ 22 h 22"/>
                  <a:gd name="T2" fmla="*/ 0 w 3"/>
                  <a:gd name="T3" fmla="*/ 11 h 22"/>
                  <a:gd name="T4" fmla="*/ 3 w 3"/>
                  <a:gd name="T5" fmla="*/ 11 h 22"/>
                  <a:gd name="T6" fmla="*/ 3 w 3"/>
                  <a:gd name="T7" fmla="*/ 8 h 22"/>
                  <a:gd name="T8" fmla="*/ 3 w 3"/>
                  <a:gd name="T9" fmla="*/ 0 h 22"/>
                  <a:gd name="T10" fmla="*/ 3 w 3"/>
                  <a:gd name="T11" fmla="*/ 0 h 22"/>
                  <a:gd name="T12" fmla="*/ 3 w 3"/>
                  <a:gd name="T13" fmla="*/ 22 h 22"/>
                  <a:gd name="T14" fmla="*/ 0 w 3"/>
                  <a:gd name="T15" fmla="*/ 22 h 2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22">
                    <a:moveTo>
                      <a:pt x="0" y="22"/>
                    </a:moveTo>
                    <a:lnTo>
                      <a:pt x="0" y="11"/>
                    </a:lnTo>
                    <a:lnTo>
                      <a:pt x="3" y="11"/>
                    </a:lnTo>
                    <a:lnTo>
                      <a:pt x="3" y="8"/>
                    </a:lnTo>
                    <a:lnTo>
                      <a:pt x="3" y="0"/>
                    </a:lnTo>
                    <a:lnTo>
                      <a:pt x="3" y="22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64" name="Freeform 218"/>
              <p:cNvSpPr>
                <a:spLocks/>
              </p:cNvSpPr>
              <p:nvPr/>
            </p:nvSpPr>
            <p:spPr bwMode="auto">
              <a:xfrm>
                <a:off x="5201" y="2298"/>
                <a:ext cx="7" cy="29"/>
              </a:xfrm>
              <a:custGeom>
                <a:avLst/>
                <a:gdLst>
                  <a:gd name="T0" fmla="*/ 0 w 7"/>
                  <a:gd name="T1" fmla="*/ 0 h 29"/>
                  <a:gd name="T2" fmla="*/ 5 w 7"/>
                  <a:gd name="T3" fmla="*/ 0 h 29"/>
                  <a:gd name="T4" fmla="*/ 5 w 7"/>
                  <a:gd name="T5" fmla="*/ 1 h 29"/>
                  <a:gd name="T6" fmla="*/ 7 w 7"/>
                  <a:gd name="T7" fmla="*/ 1 h 29"/>
                  <a:gd name="T8" fmla="*/ 7 w 7"/>
                  <a:gd name="T9" fmla="*/ 29 h 29"/>
                  <a:gd name="T10" fmla="*/ 0 w 7"/>
                  <a:gd name="T11" fmla="*/ 29 h 29"/>
                  <a:gd name="T12" fmla="*/ 0 w 7"/>
                  <a:gd name="T13" fmla="*/ 7 h 29"/>
                  <a:gd name="T14" fmla="*/ 0 w 7"/>
                  <a:gd name="T15" fmla="*/ 7 h 29"/>
                  <a:gd name="T16" fmla="*/ 0 w 7"/>
                  <a:gd name="T17" fmla="*/ 0 h 2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" h="29">
                    <a:moveTo>
                      <a:pt x="0" y="0"/>
                    </a:moveTo>
                    <a:lnTo>
                      <a:pt x="5" y="0"/>
                    </a:lnTo>
                    <a:lnTo>
                      <a:pt x="5" y="1"/>
                    </a:lnTo>
                    <a:lnTo>
                      <a:pt x="7" y="1"/>
                    </a:lnTo>
                    <a:lnTo>
                      <a:pt x="7" y="29"/>
                    </a:lnTo>
                    <a:lnTo>
                      <a:pt x="0" y="29"/>
                    </a:lnTo>
                    <a:lnTo>
                      <a:pt x="0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65" name="Freeform 219"/>
              <p:cNvSpPr>
                <a:spLocks/>
              </p:cNvSpPr>
              <p:nvPr/>
            </p:nvSpPr>
            <p:spPr bwMode="auto">
              <a:xfrm>
                <a:off x="5201" y="2295"/>
                <a:ext cx="5" cy="3"/>
              </a:xfrm>
              <a:custGeom>
                <a:avLst/>
                <a:gdLst>
                  <a:gd name="T0" fmla="*/ 5 w 5"/>
                  <a:gd name="T1" fmla="*/ 3 h 3"/>
                  <a:gd name="T2" fmla="*/ 0 w 5"/>
                  <a:gd name="T3" fmla="*/ 3 h 3"/>
                  <a:gd name="T4" fmla="*/ 0 w 5"/>
                  <a:gd name="T5" fmla="*/ 0 h 3"/>
                  <a:gd name="T6" fmla="*/ 0 w 5"/>
                  <a:gd name="T7" fmla="*/ 0 h 3"/>
                  <a:gd name="T8" fmla="*/ 5 w 5"/>
                  <a:gd name="T9" fmla="*/ 3 h 3"/>
                  <a:gd name="T10" fmla="*/ 5 w 5"/>
                  <a:gd name="T11" fmla="*/ 3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" h="3">
                    <a:moveTo>
                      <a:pt x="5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5" y="3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66" name="Freeform 220"/>
              <p:cNvSpPr>
                <a:spLocks/>
              </p:cNvSpPr>
              <p:nvPr/>
            </p:nvSpPr>
            <p:spPr bwMode="auto">
              <a:xfrm>
                <a:off x="5198" y="2293"/>
                <a:ext cx="3" cy="5"/>
              </a:xfrm>
              <a:custGeom>
                <a:avLst/>
                <a:gdLst>
                  <a:gd name="T0" fmla="*/ 3 w 3"/>
                  <a:gd name="T1" fmla="*/ 2 h 5"/>
                  <a:gd name="T2" fmla="*/ 3 w 3"/>
                  <a:gd name="T3" fmla="*/ 5 h 5"/>
                  <a:gd name="T4" fmla="*/ 0 w 3"/>
                  <a:gd name="T5" fmla="*/ 5 h 5"/>
                  <a:gd name="T6" fmla="*/ 0 w 3"/>
                  <a:gd name="T7" fmla="*/ 0 h 5"/>
                  <a:gd name="T8" fmla="*/ 0 w 3"/>
                  <a:gd name="T9" fmla="*/ 0 h 5"/>
                  <a:gd name="T10" fmla="*/ 3 w 3"/>
                  <a:gd name="T11" fmla="*/ 2 h 5"/>
                  <a:gd name="T12" fmla="*/ 3 w 3"/>
                  <a:gd name="T13" fmla="*/ 2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5">
                    <a:moveTo>
                      <a:pt x="3" y="2"/>
                    </a:moveTo>
                    <a:lnTo>
                      <a:pt x="3" y="5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67" name="Freeform 221"/>
              <p:cNvSpPr>
                <a:spLocks/>
              </p:cNvSpPr>
              <p:nvPr/>
            </p:nvSpPr>
            <p:spPr bwMode="auto">
              <a:xfrm>
                <a:off x="5198" y="2291"/>
                <a:ext cx="3" cy="4"/>
              </a:xfrm>
              <a:custGeom>
                <a:avLst/>
                <a:gdLst>
                  <a:gd name="T0" fmla="*/ 0 w 3"/>
                  <a:gd name="T1" fmla="*/ 2 h 4"/>
                  <a:gd name="T2" fmla="*/ 0 w 3"/>
                  <a:gd name="T3" fmla="*/ 0 h 4"/>
                  <a:gd name="T4" fmla="*/ 0 w 3"/>
                  <a:gd name="T5" fmla="*/ 0 h 4"/>
                  <a:gd name="T6" fmla="*/ 3 w 3"/>
                  <a:gd name="T7" fmla="*/ 1 h 4"/>
                  <a:gd name="T8" fmla="*/ 3 w 3"/>
                  <a:gd name="T9" fmla="*/ 4 h 4"/>
                  <a:gd name="T10" fmla="*/ 3 w 3"/>
                  <a:gd name="T11" fmla="*/ 4 h 4"/>
                  <a:gd name="T12" fmla="*/ 0 w 3"/>
                  <a:gd name="T13" fmla="*/ 2 h 4"/>
                  <a:gd name="T14" fmla="*/ 0 w 3"/>
                  <a:gd name="T15" fmla="*/ 2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4">
                    <a:moveTo>
                      <a:pt x="0" y="2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3" y="4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68" name="Freeform 222"/>
              <p:cNvSpPr>
                <a:spLocks/>
              </p:cNvSpPr>
              <p:nvPr/>
            </p:nvSpPr>
            <p:spPr bwMode="auto">
              <a:xfrm>
                <a:off x="5198" y="2288"/>
                <a:ext cx="3" cy="4"/>
              </a:xfrm>
              <a:custGeom>
                <a:avLst/>
                <a:gdLst>
                  <a:gd name="T0" fmla="*/ 3 w 3"/>
                  <a:gd name="T1" fmla="*/ 0 h 4"/>
                  <a:gd name="T2" fmla="*/ 3 w 3"/>
                  <a:gd name="T3" fmla="*/ 4 h 4"/>
                  <a:gd name="T4" fmla="*/ 3 w 3"/>
                  <a:gd name="T5" fmla="*/ 4 h 4"/>
                  <a:gd name="T6" fmla="*/ 0 w 3"/>
                  <a:gd name="T7" fmla="*/ 3 h 4"/>
                  <a:gd name="T8" fmla="*/ 0 w 3"/>
                  <a:gd name="T9" fmla="*/ 0 h 4"/>
                  <a:gd name="T10" fmla="*/ 0 w 3"/>
                  <a:gd name="T11" fmla="*/ 0 h 4"/>
                  <a:gd name="T12" fmla="*/ 3 w 3"/>
                  <a:gd name="T13" fmla="*/ 0 h 4"/>
                  <a:gd name="T14" fmla="*/ 3 w 3"/>
                  <a:gd name="T15" fmla="*/ 0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4">
                    <a:moveTo>
                      <a:pt x="3" y="0"/>
                    </a:moveTo>
                    <a:lnTo>
                      <a:pt x="3" y="4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69" name="Rectangle 223"/>
              <p:cNvSpPr>
                <a:spLocks noChangeArrowheads="1"/>
              </p:cNvSpPr>
              <p:nvPr/>
            </p:nvSpPr>
            <p:spPr bwMode="auto">
              <a:xfrm>
                <a:off x="5195" y="2333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70" name="Rectangle 224"/>
              <p:cNvSpPr>
                <a:spLocks noChangeArrowheads="1"/>
              </p:cNvSpPr>
              <p:nvPr/>
            </p:nvSpPr>
            <p:spPr bwMode="auto">
              <a:xfrm>
                <a:off x="5195" y="2330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71" name="Rectangle 225"/>
              <p:cNvSpPr>
                <a:spLocks noChangeArrowheads="1"/>
              </p:cNvSpPr>
              <p:nvPr/>
            </p:nvSpPr>
            <p:spPr bwMode="auto">
              <a:xfrm>
                <a:off x="5195" y="2327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72" name="Freeform 226"/>
              <p:cNvSpPr>
                <a:spLocks/>
              </p:cNvSpPr>
              <p:nvPr/>
            </p:nvSpPr>
            <p:spPr bwMode="auto">
              <a:xfrm>
                <a:off x="5195" y="2307"/>
                <a:ext cx="3" cy="9"/>
              </a:xfrm>
              <a:custGeom>
                <a:avLst/>
                <a:gdLst>
                  <a:gd name="T0" fmla="*/ 3 w 3"/>
                  <a:gd name="T1" fmla="*/ 9 h 9"/>
                  <a:gd name="T2" fmla="*/ 0 w 3"/>
                  <a:gd name="T3" fmla="*/ 9 h 9"/>
                  <a:gd name="T4" fmla="*/ 0 w 3"/>
                  <a:gd name="T5" fmla="*/ 6 h 9"/>
                  <a:gd name="T6" fmla="*/ 3 w 3"/>
                  <a:gd name="T7" fmla="*/ 6 h 9"/>
                  <a:gd name="T8" fmla="*/ 3 w 3"/>
                  <a:gd name="T9" fmla="*/ 3 h 9"/>
                  <a:gd name="T10" fmla="*/ 3 w 3"/>
                  <a:gd name="T11" fmla="*/ 0 h 9"/>
                  <a:gd name="T12" fmla="*/ 3 w 3"/>
                  <a:gd name="T13" fmla="*/ 0 h 9"/>
                  <a:gd name="T14" fmla="*/ 3 w 3"/>
                  <a:gd name="T15" fmla="*/ 9 h 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9">
                    <a:moveTo>
                      <a:pt x="3" y="9"/>
                    </a:moveTo>
                    <a:lnTo>
                      <a:pt x="0" y="9"/>
                    </a:lnTo>
                    <a:lnTo>
                      <a:pt x="0" y="6"/>
                    </a:lnTo>
                    <a:lnTo>
                      <a:pt x="3" y="6"/>
                    </a:lnTo>
                    <a:lnTo>
                      <a:pt x="3" y="3"/>
                    </a:lnTo>
                    <a:lnTo>
                      <a:pt x="3" y="0"/>
                    </a:lnTo>
                    <a:lnTo>
                      <a:pt x="3" y="9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73" name="Freeform 227"/>
              <p:cNvSpPr>
                <a:spLocks/>
              </p:cNvSpPr>
              <p:nvPr/>
            </p:nvSpPr>
            <p:spPr bwMode="auto">
              <a:xfrm>
                <a:off x="5198" y="2305"/>
                <a:ext cx="3" cy="11"/>
              </a:xfrm>
              <a:custGeom>
                <a:avLst/>
                <a:gdLst>
                  <a:gd name="T0" fmla="*/ 0 w 3"/>
                  <a:gd name="T1" fmla="*/ 0 h 11"/>
                  <a:gd name="T2" fmla="*/ 3 w 3"/>
                  <a:gd name="T3" fmla="*/ 0 h 11"/>
                  <a:gd name="T4" fmla="*/ 3 w 3"/>
                  <a:gd name="T5" fmla="*/ 8 h 11"/>
                  <a:gd name="T6" fmla="*/ 3 w 3"/>
                  <a:gd name="T7" fmla="*/ 11 h 11"/>
                  <a:gd name="T8" fmla="*/ 0 w 3"/>
                  <a:gd name="T9" fmla="*/ 11 h 11"/>
                  <a:gd name="T10" fmla="*/ 0 w 3"/>
                  <a:gd name="T11" fmla="*/ 2 h 11"/>
                  <a:gd name="T12" fmla="*/ 0 w 3"/>
                  <a:gd name="T13" fmla="*/ 2 h 11"/>
                  <a:gd name="T14" fmla="*/ 0 w 3"/>
                  <a:gd name="T15" fmla="*/ 0 h 1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11">
                    <a:moveTo>
                      <a:pt x="0" y="0"/>
                    </a:moveTo>
                    <a:lnTo>
                      <a:pt x="3" y="0"/>
                    </a:lnTo>
                    <a:lnTo>
                      <a:pt x="3" y="8"/>
                    </a:lnTo>
                    <a:lnTo>
                      <a:pt x="3" y="11"/>
                    </a:lnTo>
                    <a:lnTo>
                      <a:pt x="0" y="11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74" name="Rectangle 228"/>
              <p:cNvSpPr>
                <a:spLocks noChangeArrowheads="1"/>
              </p:cNvSpPr>
              <p:nvPr/>
            </p:nvSpPr>
            <p:spPr bwMode="auto">
              <a:xfrm>
                <a:off x="5198" y="2298"/>
                <a:ext cx="3" cy="7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75" name="Rectangle 229"/>
              <p:cNvSpPr>
                <a:spLocks noChangeArrowheads="1"/>
              </p:cNvSpPr>
              <p:nvPr/>
            </p:nvSpPr>
            <p:spPr bwMode="auto">
              <a:xfrm>
                <a:off x="5195" y="2305"/>
                <a:ext cx="3" cy="2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76" name="Rectangle 230"/>
              <p:cNvSpPr>
                <a:spLocks noChangeArrowheads="1"/>
              </p:cNvSpPr>
              <p:nvPr/>
            </p:nvSpPr>
            <p:spPr bwMode="auto">
              <a:xfrm>
                <a:off x="5195" y="2298"/>
                <a:ext cx="3" cy="7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77" name="Freeform 231"/>
              <p:cNvSpPr>
                <a:spLocks/>
              </p:cNvSpPr>
              <p:nvPr/>
            </p:nvSpPr>
            <p:spPr bwMode="auto">
              <a:xfrm>
                <a:off x="5195" y="2291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0 h 2"/>
                  <a:gd name="T4" fmla="*/ 0 w 3"/>
                  <a:gd name="T5" fmla="*/ 0 h 2"/>
                  <a:gd name="T6" fmla="*/ 3 w 3"/>
                  <a:gd name="T7" fmla="*/ 0 h 2"/>
                  <a:gd name="T8" fmla="*/ 3 w 3"/>
                  <a:gd name="T9" fmla="*/ 2 h 2"/>
                  <a:gd name="T10" fmla="*/ 3 w 3"/>
                  <a:gd name="T11" fmla="*/ 2 h 2"/>
                  <a:gd name="T12" fmla="*/ 0 w 3"/>
                  <a:gd name="T13" fmla="*/ 2 h 2"/>
                  <a:gd name="T14" fmla="*/ 0 w 3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2">
                    <a:moveTo>
                      <a:pt x="0" y="2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78" name="Freeform 232"/>
              <p:cNvSpPr>
                <a:spLocks/>
              </p:cNvSpPr>
              <p:nvPr/>
            </p:nvSpPr>
            <p:spPr bwMode="auto">
              <a:xfrm>
                <a:off x="5195" y="2288"/>
                <a:ext cx="3" cy="3"/>
              </a:xfrm>
              <a:custGeom>
                <a:avLst/>
                <a:gdLst>
                  <a:gd name="T0" fmla="*/ 3 w 3"/>
                  <a:gd name="T1" fmla="*/ 0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3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0 h 3"/>
                  <a:gd name="T14" fmla="*/ 3 w 3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3" y="0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79" name="Freeform 233"/>
              <p:cNvSpPr>
                <a:spLocks/>
              </p:cNvSpPr>
              <p:nvPr/>
            </p:nvSpPr>
            <p:spPr bwMode="auto">
              <a:xfrm>
                <a:off x="5195" y="2293"/>
                <a:ext cx="3" cy="5"/>
              </a:xfrm>
              <a:custGeom>
                <a:avLst/>
                <a:gdLst>
                  <a:gd name="T0" fmla="*/ 0 w 3"/>
                  <a:gd name="T1" fmla="*/ 0 h 5"/>
                  <a:gd name="T2" fmla="*/ 0 w 3"/>
                  <a:gd name="T3" fmla="*/ 0 h 5"/>
                  <a:gd name="T4" fmla="*/ 3 w 3"/>
                  <a:gd name="T5" fmla="*/ 0 h 5"/>
                  <a:gd name="T6" fmla="*/ 3 w 3"/>
                  <a:gd name="T7" fmla="*/ 5 h 5"/>
                  <a:gd name="T8" fmla="*/ 0 w 3"/>
                  <a:gd name="T9" fmla="*/ 5 h 5"/>
                  <a:gd name="T10" fmla="*/ 0 w 3"/>
                  <a:gd name="T11" fmla="*/ 0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5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5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80" name="Rectangle 234"/>
              <p:cNvSpPr>
                <a:spLocks noChangeArrowheads="1"/>
              </p:cNvSpPr>
              <p:nvPr/>
            </p:nvSpPr>
            <p:spPr bwMode="auto">
              <a:xfrm>
                <a:off x="5195" y="2316"/>
                <a:ext cx="3" cy="11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81" name="Rectangle 235"/>
              <p:cNvSpPr>
                <a:spLocks noChangeArrowheads="1"/>
              </p:cNvSpPr>
              <p:nvPr/>
            </p:nvSpPr>
            <p:spPr bwMode="auto">
              <a:xfrm>
                <a:off x="5187" y="2333"/>
                <a:ext cx="8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82" name="Rectangle 236"/>
              <p:cNvSpPr>
                <a:spLocks noChangeArrowheads="1"/>
              </p:cNvSpPr>
              <p:nvPr/>
            </p:nvSpPr>
            <p:spPr bwMode="auto">
              <a:xfrm>
                <a:off x="5187" y="2330"/>
                <a:ext cx="8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83" name="Rectangle 237"/>
              <p:cNvSpPr>
                <a:spLocks noChangeArrowheads="1"/>
              </p:cNvSpPr>
              <p:nvPr/>
            </p:nvSpPr>
            <p:spPr bwMode="auto">
              <a:xfrm>
                <a:off x="5187" y="2327"/>
                <a:ext cx="8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84" name="Freeform 238"/>
              <p:cNvSpPr>
                <a:spLocks/>
              </p:cNvSpPr>
              <p:nvPr/>
            </p:nvSpPr>
            <p:spPr bwMode="auto">
              <a:xfrm>
                <a:off x="5157" y="2310"/>
                <a:ext cx="38" cy="3"/>
              </a:xfrm>
              <a:custGeom>
                <a:avLst/>
                <a:gdLst>
                  <a:gd name="T0" fmla="*/ 38 w 38"/>
                  <a:gd name="T1" fmla="*/ 0 h 3"/>
                  <a:gd name="T2" fmla="*/ 38 w 38"/>
                  <a:gd name="T3" fmla="*/ 0 h 3"/>
                  <a:gd name="T4" fmla="*/ 38 w 38"/>
                  <a:gd name="T5" fmla="*/ 0 h 3"/>
                  <a:gd name="T6" fmla="*/ 38 w 38"/>
                  <a:gd name="T7" fmla="*/ 3 h 3"/>
                  <a:gd name="T8" fmla="*/ 0 w 38"/>
                  <a:gd name="T9" fmla="*/ 3 h 3"/>
                  <a:gd name="T10" fmla="*/ 0 w 38"/>
                  <a:gd name="T11" fmla="*/ 0 h 3"/>
                  <a:gd name="T12" fmla="*/ 38 w 38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8" h="3">
                    <a:moveTo>
                      <a:pt x="38" y="0"/>
                    </a:moveTo>
                    <a:lnTo>
                      <a:pt x="38" y="0"/>
                    </a:lnTo>
                    <a:lnTo>
                      <a:pt x="38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85" name="Freeform 239"/>
              <p:cNvSpPr>
                <a:spLocks/>
              </p:cNvSpPr>
              <p:nvPr/>
            </p:nvSpPr>
            <p:spPr bwMode="auto">
              <a:xfrm>
                <a:off x="5195" y="2307"/>
                <a:ext cx="3" cy="6"/>
              </a:xfrm>
              <a:custGeom>
                <a:avLst/>
                <a:gdLst>
                  <a:gd name="T0" fmla="*/ 3 w 3"/>
                  <a:gd name="T1" fmla="*/ 3 h 6"/>
                  <a:gd name="T2" fmla="*/ 3 w 3"/>
                  <a:gd name="T3" fmla="*/ 6 h 6"/>
                  <a:gd name="T4" fmla="*/ 0 w 3"/>
                  <a:gd name="T5" fmla="*/ 6 h 6"/>
                  <a:gd name="T6" fmla="*/ 0 w 3"/>
                  <a:gd name="T7" fmla="*/ 3 h 6"/>
                  <a:gd name="T8" fmla="*/ 0 w 3"/>
                  <a:gd name="T9" fmla="*/ 3 h 6"/>
                  <a:gd name="T10" fmla="*/ 0 w 3"/>
                  <a:gd name="T11" fmla="*/ 0 h 6"/>
                  <a:gd name="T12" fmla="*/ 3 w 3"/>
                  <a:gd name="T13" fmla="*/ 0 h 6"/>
                  <a:gd name="T14" fmla="*/ 3 w 3"/>
                  <a:gd name="T15" fmla="*/ 3 h 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6">
                    <a:moveTo>
                      <a:pt x="3" y="3"/>
                    </a:moveTo>
                    <a:lnTo>
                      <a:pt x="3" y="6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86" name="Rectangle 240"/>
              <p:cNvSpPr>
                <a:spLocks noChangeArrowheads="1"/>
              </p:cNvSpPr>
              <p:nvPr/>
            </p:nvSpPr>
            <p:spPr bwMode="auto">
              <a:xfrm>
                <a:off x="5157" y="2310"/>
                <a:ext cx="38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87" name="Rectangle 241"/>
              <p:cNvSpPr>
                <a:spLocks noChangeArrowheads="1"/>
              </p:cNvSpPr>
              <p:nvPr/>
            </p:nvSpPr>
            <p:spPr bwMode="auto">
              <a:xfrm>
                <a:off x="5157" y="2305"/>
                <a:ext cx="38" cy="2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88" name="Rectangle 242"/>
              <p:cNvSpPr>
                <a:spLocks noChangeArrowheads="1"/>
              </p:cNvSpPr>
              <p:nvPr/>
            </p:nvSpPr>
            <p:spPr bwMode="auto">
              <a:xfrm>
                <a:off x="5157" y="2298"/>
                <a:ext cx="38" cy="7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89" name="Freeform 243"/>
              <p:cNvSpPr>
                <a:spLocks/>
              </p:cNvSpPr>
              <p:nvPr/>
            </p:nvSpPr>
            <p:spPr bwMode="auto">
              <a:xfrm>
                <a:off x="5157" y="2267"/>
                <a:ext cx="38" cy="21"/>
              </a:xfrm>
              <a:custGeom>
                <a:avLst/>
                <a:gdLst>
                  <a:gd name="T0" fmla="*/ 38 w 38"/>
                  <a:gd name="T1" fmla="*/ 0 h 21"/>
                  <a:gd name="T2" fmla="*/ 38 w 38"/>
                  <a:gd name="T3" fmla="*/ 21 h 21"/>
                  <a:gd name="T4" fmla="*/ 38 w 38"/>
                  <a:gd name="T5" fmla="*/ 21 h 21"/>
                  <a:gd name="T6" fmla="*/ 35 w 38"/>
                  <a:gd name="T7" fmla="*/ 21 h 21"/>
                  <a:gd name="T8" fmla="*/ 5 w 38"/>
                  <a:gd name="T9" fmla="*/ 21 h 21"/>
                  <a:gd name="T10" fmla="*/ 5 w 38"/>
                  <a:gd name="T11" fmla="*/ 21 h 21"/>
                  <a:gd name="T12" fmla="*/ 0 w 38"/>
                  <a:gd name="T13" fmla="*/ 21 h 21"/>
                  <a:gd name="T14" fmla="*/ 0 w 38"/>
                  <a:gd name="T15" fmla="*/ 0 h 21"/>
                  <a:gd name="T16" fmla="*/ 38 w 38"/>
                  <a:gd name="T17" fmla="*/ 0 h 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8" h="21">
                    <a:moveTo>
                      <a:pt x="38" y="0"/>
                    </a:moveTo>
                    <a:lnTo>
                      <a:pt x="38" y="21"/>
                    </a:lnTo>
                    <a:lnTo>
                      <a:pt x="35" y="21"/>
                    </a:lnTo>
                    <a:lnTo>
                      <a:pt x="5" y="21"/>
                    </a:lnTo>
                    <a:lnTo>
                      <a:pt x="0" y="21"/>
                    </a:lnTo>
                    <a:lnTo>
                      <a:pt x="0" y="0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90" name="Rectangle 244"/>
              <p:cNvSpPr>
                <a:spLocks noChangeArrowheads="1"/>
              </p:cNvSpPr>
              <p:nvPr/>
            </p:nvSpPr>
            <p:spPr bwMode="auto">
              <a:xfrm>
                <a:off x="5157" y="2313"/>
                <a:ext cx="38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91" name="Rectangle 245"/>
              <p:cNvSpPr>
                <a:spLocks noChangeArrowheads="1"/>
              </p:cNvSpPr>
              <p:nvPr/>
            </p:nvSpPr>
            <p:spPr bwMode="auto">
              <a:xfrm>
                <a:off x="5177" y="2336"/>
                <a:ext cx="10" cy="4"/>
              </a:xfrm>
              <a:prstGeom prst="rect">
                <a:avLst/>
              </a:prstGeom>
              <a:solidFill>
                <a:srgbClr val="00A5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92" name="Rectangle 246"/>
              <p:cNvSpPr>
                <a:spLocks noChangeArrowheads="1"/>
              </p:cNvSpPr>
              <p:nvPr/>
            </p:nvSpPr>
            <p:spPr bwMode="auto">
              <a:xfrm>
                <a:off x="5177" y="2333"/>
                <a:ext cx="10" cy="3"/>
              </a:xfrm>
              <a:prstGeom prst="rect">
                <a:avLst/>
              </a:prstGeom>
              <a:solidFill>
                <a:srgbClr val="00A5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93" name="Rectangle 247"/>
              <p:cNvSpPr>
                <a:spLocks noChangeArrowheads="1"/>
              </p:cNvSpPr>
              <p:nvPr/>
            </p:nvSpPr>
            <p:spPr bwMode="auto">
              <a:xfrm>
                <a:off x="5177" y="2330"/>
                <a:ext cx="10" cy="3"/>
              </a:xfrm>
              <a:prstGeom prst="rect">
                <a:avLst/>
              </a:prstGeom>
              <a:solidFill>
                <a:srgbClr val="00A5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94" name="Rectangle 248"/>
              <p:cNvSpPr>
                <a:spLocks noChangeArrowheads="1"/>
              </p:cNvSpPr>
              <p:nvPr/>
            </p:nvSpPr>
            <p:spPr bwMode="auto">
              <a:xfrm>
                <a:off x="5177" y="2327"/>
                <a:ext cx="10" cy="3"/>
              </a:xfrm>
              <a:prstGeom prst="rect">
                <a:avLst/>
              </a:prstGeom>
              <a:solidFill>
                <a:srgbClr val="00A5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95" name="Rectangle 249"/>
              <p:cNvSpPr>
                <a:spLocks noChangeArrowheads="1"/>
              </p:cNvSpPr>
              <p:nvPr/>
            </p:nvSpPr>
            <p:spPr bwMode="auto">
              <a:xfrm>
                <a:off x="5177" y="2323"/>
                <a:ext cx="10" cy="4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96" name="Rectangle 250"/>
              <p:cNvSpPr>
                <a:spLocks noChangeArrowheads="1"/>
              </p:cNvSpPr>
              <p:nvPr/>
            </p:nvSpPr>
            <p:spPr bwMode="auto">
              <a:xfrm>
                <a:off x="5173" y="2333"/>
                <a:ext cx="4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97" name="Rectangle 251"/>
              <p:cNvSpPr>
                <a:spLocks noChangeArrowheads="1"/>
              </p:cNvSpPr>
              <p:nvPr/>
            </p:nvSpPr>
            <p:spPr bwMode="auto">
              <a:xfrm>
                <a:off x="5173" y="2330"/>
                <a:ext cx="4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98" name="Rectangle 252"/>
              <p:cNvSpPr>
                <a:spLocks noChangeArrowheads="1"/>
              </p:cNvSpPr>
              <p:nvPr/>
            </p:nvSpPr>
            <p:spPr bwMode="auto">
              <a:xfrm>
                <a:off x="5173" y="2327"/>
                <a:ext cx="4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599" name="Rectangle 253"/>
              <p:cNvSpPr>
                <a:spLocks noChangeArrowheads="1"/>
              </p:cNvSpPr>
              <p:nvPr/>
            </p:nvSpPr>
            <p:spPr bwMode="auto">
              <a:xfrm>
                <a:off x="5164" y="2336"/>
                <a:ext cx="9" cy="4"/>
              </a:xfrm>
              <a:prstGeom prst="rect">
                <a:avLst/>
              </a:pr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600" name="Rectangle 254"/>
              <p:cNvSpPr>
                <a:spLocks noChangeArrowheads="1"/>
              </p:cNvSpPr>
              <p:nvPr/>
            </p:nvSpPr>
            <p:spPr bwMode="auto">
              <a:xfrm>
                <a:off x="5164" y="2333"/>
                <a:ext cx="9" cy="3"/>
              </a:xfrm>
              <a:prstGeom prst="rect">
                <a:avLst/>
              </a:pr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601" name="Rectangle 255"/>
              <p:cNvSpPr>
                <a:spLocks noChangeArrowheads="1"/>
              </p:cNvSpPr>
              <p:nvPr/>
            </p:nvSpPr>
            <p:spPr bwMode="auto">
              <a:xfrm>
                <a:off x="5164" y="2330"/>
                <a:ext cx="9" cy="3"/>
              </a:xfrm>
              <a:prstGeom prst="rect">
                <a:avLst/>
              </a:pr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602" name="Rectangle 256"/>
              <p:cNvSpPr>
                <a:spLocks noChangeArrowheads="1"/>
              </p:cNvSpPr>
              <p:nvPr/>
            </p:nvSpPr>
            <p:spPr bwMode="auto">
              <a:xfrm>
                <a:off x="5164" y="2327"/>
                <a:ext cx="9" cy="3"/>
              </a:xfrm>
              <a:prstGeom prst="rect">
                <a:avLst/>
              </a:pr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603" name="Rectangle 257"/>
              <p:cNvSpPr>
                <a:spLocks noChangeArrowheads="1"/>
              </p:cNvSpPr>
              <p:nvPr/>
            </p:nvSpPr>
            <p:spPr bwMode="auto">
              <a:xfrm>
                <a:off x="5164" y="2323"/>
                <a:ext cx="9" cy="4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604" name="Rectangle 258"/>
              <p:cNvSpPr>
                <a:spLocks noChangeArrowheads="1"/>
              </p:cNvSpPr>
              <p:nvPr/>
            </p:nvSpPr>
            <p:spPr bwMode="auto">
              <a:xfrm>
                <a:off x="5157" y="2333"/>
                <a:ext cx="7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605" name="Rectangle 259"/>
              <p:cNvSpPr>
                <a:spLocks noChangeArrowheads="1"/>
              </p:cNvSpPr>
              <p:nvPr/>
            </p:nvSpPr>
            <p:spPr bwMode="auto">
              <a:xfrm>
                <a:off x="5157" y="2330"/>
                <a:ext cx="7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606" name="Rectangle 260"/>
              <p:cNvSpPr>
                <a:spLocks noChangeArrowheads="1"/>
              </p:cNvSpPr>
              <p:nvPr/>
            </p:nvSpPr>
            <p:spPr bwMode="auto">
              <a:xfrm>
                <a:off x="5157" y="2327"/>
                <a:ext cx="7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607" name="Freeform 261"/>
              <p:cNvSpPr>
                <a:spLocks/>
              </p:cNvSpPr>
              <p:nvPr/>
            </p:nvSpPr>
            <p:spPr bwMode="auto">
              <a:xfrm>
                <a:off x="5157" y="2316"/>
                <a:ext cx="38" cy="11"/>
              </a:xfrm>
              <a:custGeom>
                <a:avLst/>
                <a:gdLst>
                  <a:gd name="T0" fmla="*/ 20 w 38"/>
                  <a:gd name="T1" fmla="*/ 7 h 11"/>
                  <a:gd name="T2" fmla="*/ 20 w 38"/>
                  <a:gd name="T3" fmla="*/ 11 h 11"/>
                  <a:gd name="T4" fmla="*/ 16 w 38"/>
                  <a:gd name="T5" fmla="*/ 11 h 11"/>
                  <a:gd name="T6" fmla="*/ 16 w 38"/>
                  <a:gd name="T7" fmla="*/ 7 h 11"/>
                  <a:gd name="T8" fmla="*/ 7 w 38"/>
                  <a:gd name="T9" fmla="*/ 7 h 11"/>
                  <a:gd name="T10" fmla="*/ 7 w 38"/>
                  <a:gd name="T11" fmla="*/ 11 h 11"/>
                  <a:gd name="T12" fmla="*/ 0 w 38"/>
                  <a:gd name="T13" fmla="*/ 11 h 11"/>
                  <a:gd name="T14" fmla="*/ 0 w 38"/>
                  <a:gd name="T15" fmla="*/ 0 h 11"/>
                  <a:gd name="T16" fmla="*/ 38 w 38"/>
                  <a:gd name="T17" fmla="*/ 0 h 11"/>
                  <a:gd name="T18" fmla="*/ 38 w 38"/>
                  <a:gd name="T19" fmla="*/ 11 h 11"/>
                  <a:gd name="T20" fmla="*/ 30 w 38"/>
                  <a:gd name="T21" fmla="*/ 11 h 11"/>
                  <a:gd name="T22" fmla="*/ 30 w 38"/>
                  <a:gd name="T23" fmla="*/ 7 h 11"/>
                  <a:gd name="T24" fmla="*/ 20 w 38"/>
                  <a:gd name="T25" fmla="*/ 7 h 1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8" h="11">
                    <a:moveTo>
                      <a:pt x="20" y="7"/>
                    </a:moveTo>
                    <a:lnTo>
                      <a:pt x="20" y="11"/>
                    </a:lnTo>
                    <a:lnTo>
                      <a:pt x="16" y="11"/>
                    </a:lnTo>
                    <a:lnTo>
                      <a:pt x="16" y="7"/>
                    </a:lnTo>
                    <a:lnTo>
                      <a:pt x="7" y="7"/>
                    </a:lnTo>
                    <a:lnTo>
                      <a:pt x="7" y="11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38" y="0"/>
                    </a:lnTo>
                    <a:lnTo>
                      <a:pt x="38" y="11"/>
                    </a:lnTo>
                    <a:lnTo>
                      <a:pt x="30" y="11"/>
                    </a:lnTo>
                    <a:lnTo>
                      <a:pt x="30" y="7"/>
                    </a:lnTo>
                    <a:lnTo>
                      <a:pt x="20" y="7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08" name="Freeform 262"/>
              <p:cNvSpPr>
                <a:spLocks/>
              </p:cNvSpPr>
              <p:nvPr/>
            </p:nvSpPr>
            <p:spPr bwMode="auto">
              <a:xfrm>
                <a:off x="5157" y="2336"/>
                <a:ext cx="38" cy="8"/>
              </a:xfrm>
              <a:custGeom>
                <a:avLst/>
                <a:gdLst>
                  <a:gd name="T0" fmla="*/ 38 w 38"/>
                  <a:gd name="T1" fmla="*/ 8 h 8"/>
                  <a:gd name="T2" fmla="*/ 0 w 38"/>
                  <a:gd name="T3" fmla="*/ 8 h 8"/>
                  <a:gd name="T4" fmla="*/ 0 w 38"/>
                  <a:gd name="T5" fmla="*/ 0 h 8"/>
                  <a:gd name="T6" fmla="*/ 7 w 38"/>
                  <a:gd name="T7" fmla="*/ 0 h 8"/>
                  <a:gd name="T8" fmla="*/ 7 w 38"/>
                  <a:gd name="T9" fmla="*/ 4 h 8"/>
                  <a:gd name="T10" fmla="*/ 16 w 38"/>
                  <a:gd name="T11" fmla="*/ 4 h 8"/>
                  <a:gd name="T12" fmla="*/ 16 w 38"/>
                  <a:gd name="T13" fmla="*/ 0 h 8"/>
                  <a:gd name="T14" fmla="*/ 20 w 38"/>
                  <a:gd name="T15" fmla="*/ 0 h 8"/>
                  <a:gd name="T16" fmla="*/ 20 w 38"/>
                  <a:gd name="T17" fmla="*/ 4 h 8"/>
                  <a:gd name="T18" fmla="*/ 30 w 38"/>
                  <a:gd name="T19" fmla="*/ 4 h 8"/>
                  <a:gd name="T20" fmla="*/ 30 w 38"/>
                  <a:gd name="T21" fmla="*/ 0 h 8"/>
                  <a:gd name="T22" fmla="*/ 38 w 38"/>
                  <a:gd name="T23" fmla="*/ 0 h 8"/>
                  <a:gd name="T24" fmla="*/ 38 w 38"/>
                  <a:gd name="T25" fmla="*/ 8 h 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8" h="8">
                    <a:moveTo>
                      <a:pt x="38" y="8"/>
                    </a:moveTo>
                    <a:lnTo>
                      <a:pt x="0" y="8"/>
                    </a:lnTo>
                    <a:lnTo>
                      <a:pt x="0" y="0"/>
                    </a:lnTo>
                    <a:lnTo>
                      <a:pt x="7" y="0"/>
                    </a:lnTo>
                    <a:lnTo>
                      <a:pt x="7" y="4"/>
                    </a:lnTo>
                    <a:lnTo>
                      <a:pt x="16" y="4"/>
                    </a:lnTo>
                    <a:lnTo>
                      <a:pt x="16" y="0"/>
                    </a:lnTo>
                    <a:lnTo>
                      <a:pt x="20" y="0"/>
                    </a:lnTo>
                    <a:lnTo>
                      <a:pt x="20" y="4"/>
                    </a:lnTo>
                    <a:lnTo>
                      <a:pt x="30" y="4"/>
                    </a:lnTo>
                    <a:lnTo>
                      <a:pt x="30" y="0"/>
                    </a:lnTo>
                    <a:lnTo>
                      <a:pt x="38" y="0"/>
                    </a:lnTo>
                    <a:lnTo>
                      <a:pt x="38" y="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09" name="Freeform 263"/>
              <p:cNvSpPr>
                <a:spLocks/>
              </p:cNvSpPr>
              <p:nvPr/>
            </p:nvSpPr>
            <p:spPr bwMode="auto">
              <a:xfrm>
                <a:off x="5157" y="2293"/>
                <a:ext cx="38" cy="5"/>
              </a:xfrm>
              <a:custGeom>
                <a:avLst/>
                <a:gdLst>
                  <a:gd name="T0" fmla="*/ 38 w 38"/>
                  <a:gd name="T1" fmla="*/ 5 h 5"/>
                  <a:gd name="T2" fmla="*/ 0 w 38"/>
                  <a:gd name="T3" fmla="*/ 5 h 5"/>
                  <a:gd name="T4" fmla="*/ 0 w 38"/>
                  <a:gd name="T5" fmla="*/ 0 h 5"/>
                  <a:gd name="T6" fmla="*/ 0 w 38"/>
                  <a:gd name="T7" fmla="*/ 0 h 5"/>
                  <a:gd name="T8" fmla="*/ 5 w 38"/>
                  <a:gd name="T9" fmla="*/ 0 h 5"/>
                  <a:gd name="T10" fmla="*/ 35 w 38"/>
                  <a:gd name="T11" fmla="*/ 0 h 5"/>
                  <a:gd name="T12" fmla="*/ 35 w 38"/>
                  <a:gd name="T13" fmla="*/ 0 h 5"/>
                  <a:gd name="T14" fmla="*/ 38 w 38"/>
                  <a:gd name="T15" fmla="*/ 0 h 5"/>
                  <a:gd name="T16" fmla="*/ 38 w 38"/>
                  <a:gd name="T17" fmla="*/ 5 h 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8" h="5">
                    <a:moveTo>
                      <a:pt x="38" y="5"/>
                    </a:moveTo>
                    <a:lnTo>
                      <a:pt x="0" y="5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35" y="0"/>
                    </a:lnTo>
                    <a:lnTo>
                      <a:pt x="38" y="0"/>
                    </a:lnTo>
                    <a:lnTo>
                      <a:pt x="38" y="5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10" name="Freeform 264"/>
              <p:cNvSpPr>
                <a:spLocks/>
              </p:cNvSpPr>
              <p:nvPr/>
            </p:nvSpPr>
            <p:spPr bwMode="auto">
              <a:xfrm>
                <a:off x="5157" y="2288"/>
                <a:ext cx="38" cy="3"/>
              </a:xfrm>
              <a:custGeom>
                <a:avLst/>
                <a:gdLst>
                  <a:gd name="T0" fmla="*/ 5 w 38"/>
                  <a:gd name="T1" fmla="*/ 3 h 3"/>
                  <a:gd name="T2" fmla="*/ 5 w 38"/>
                  <a:gd name="T3" fmla="*/ 3 h 3"/>
                  <a:gd name="T4" fmla="*/ 0 w 38"/>
                  <a:gd name="T5" fmla="*/ 3 h 3"/>
                  <a:gd name="T6" fmla="*/ 0 w 38"/>
                  <a:gd name="T7" fmla="*/ 0 h 3"/>
                  <a:gd name="T8" fmla="*/ 0 w 38"/>
                  <a:gd name="T9" fmla="*/ 0 h 3"/>
                  <a:gd name="T10" fmla="*/ 5 w 38"/>
                  <a:gd name="T11" fmla="*/ 0 h 3"/>
                  <a:gd name="T12" fmla="*/ 35 w 38"/>
                  <a:gd name="T13" fmla="*/ 0 h 3"/>
                  <a:gd name="T14" fmla="*/ 35 w 38"/>
                  <a:gd name="T15" fmla="*/ 0 h 3"/>
                  <a:gd name="T16" fmla="*/ 38 w 38"/>
                  <a:gd name="T17" fmla="*/ 0 h 3"/>
                  <a:gd name="T18" fmla="*/ 38 w 38"/>
                  <a:gd name="T19" fmla="*/ 3 h 3"/>
                  <a:gd name="T20" fmla="*/ 38 w 38"/>
                  <a:gd name="T21" fmla="*/ 3 h 3"/>
                  <a:gd name="T22" fmla="*/ 35 w 38"/>
                  <a:gd name="T23" fmla="*/ 3 h 3"/>
                  <a:gd name="T24" fmla="*/ 5 w 38"/>
                  <a:gd name="T25" fmla="*/ 3 h 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8" h="3">
                    <a:moveTo>
                      <a:pt x="5" y="3"/>
                    </a:moveTo>
                    <a:lnTo>
                      <a:pt x="5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35" y="0"/>
                    </a:lnTo>
                    <a:lnTo>
                      <a:pt x="38" y="0"/>
                    </a:lnTo>
                    <a:lnTo>
                      <a:pt x="38" y="3"/>
                    </a:lnTo>
                    <a:lnTo>
                      <a:pt x="35" y="3"/>
                    </a:lnTo>
                    <a:lnTo>
                      <a:pt x="5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11" name="Freeform 265"/>
              <p:cNvSpPr>
                <a:spLocks/>
              </p:cNvSpPr>
              <p:nvPr/>
            </p:nvSpPr>
            <p:spPr bwMode="auto">
              <a:xfrm>
                <a:off x="5157" y="2291"/>
                <a:ext cx="38" cy="2"/>
              </a:xfrm>
              <a:custGeom>
                <a:avLst/>
                <a:gdLst>
                  <a:gd name="T0" fmla="*/ 5 w 38"/>
                  <a:gd name="T1" fmla="*/ 2 h 2"/>
                  <a:gd name="T2" fmla="*/ 5 w 38"/>
                  <a:gd name="T3" fmla="*/ 2 h 2"/>
                  <a:gd name="T4" fmla="*/ 0 w 38"/>
                  <a:gd name="T5" fmla="*/ 2 h 2"/>
                  <a:gd name="T6" fmla="*/ 0 w 38"/>
                  <a:gd name="T7" fmla="*/ 0 h 2"/>
                  <a:gd name="T8" fmla="*/ 0 w 38"/>
                  <a:gd name="T9" fmla="*/ 0 h 2"/>
                  <a:gd name="T10" fmla="*/ 5 w 38"/>
                  <a:gd name="T11" fmla="*/ 0 h 2"/>
                  <a:gd name="T12" fmla="*/ 35 w 38"/>
                  <a:gd name="T13" fmla="*/ 0 h 2"/>
                  <a:gd name="T14" fmla="*/ 35 w 38"/>
                  <a:gd name="T15" fmla="*/ 0 h 2"/>
                  <a:gd name="T16" fmla="*/ 38 w 38"/>
                  <a:gd name="T17" fmla="*/ 0 h 2"/>
                  <a:gd name="T18" fmla="*/ 38 w 38"/>
                  <a:gd name="T19" fmla="*/ 2 h 2"/>
                  <a:gd name="T20" fmla="*/ 38 w 38"/>
                  <a:gd name="T21" fmla="*/ 2 h 2"/>
                  <a:gd name="T22" fmla="*/ 35 w 38"/>
                  <a:gd name="T23" fmla="*/ 2 h 2"/>
                  <a:gd name="T24" fmla="*/ 5 w 38"/>
                  <a:gd name="T25" fmla="*/ 2 h 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8" h="2">
                    <a:moveTo>
                      <a:pt x="5" y="2"/>
                    </a:moveTo>
                    <a:lnTo>
                      <a:pt x="5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35" y="0"/>
                    </a:lnTo>
                    <a:lnTo>
                      <a:pt x="38" y="0"/>
                    </a:lnTo>
                    <a:lnTo>
                      <a:pt x="38" y="2"/>
                    </a:lnTo>
                    <a:lnTo>
                      <a:pt x="35" y="2"/>
                    </a:lnTo>
                    <a:lnTo>
                      <a:pt x="5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12" name="Freeform 266"/>
              <p:cNvSpPr>
                <a:spLocks/>
              </p:cNvSpPr>
              <p:nvPr/>
            </p:nvSpPr>
            <p:spPr bwMode="auto">
              <a:xfrm>
                <a:off x="5154" y="2336"/>
                <a:ext cx="44" cy="11"/>
              </a:xfrm>
              <a:custGeom>
                <a:avLst/>
                <a:gdLst>
                  <a:gd name="T0" fmla="*/ 0 w 44"/>
                  <a:gd name="T1" fmla="*/ 11 h 11"/>
                  <a:gd name="T2" fmla="*/ 0 w 44"/>
                  <a:gd name="T3" fmla="*/ 0 h 11"/>
                  <a:gd name="T4" fmla="*/ 3 w 44"/>
                  <a:gd name="T5" fmla="*/ 0 h 11"/>
                  <a:gd name="T6" fmla="*/ 3 w 44"/>
                  <a:gd name="T7" fmla="*/ 8 h 11"/>
                  <a:gd name="T8" fmla="*/ 41 w 44"/>
                  <a:gd name="T9" fmla="*/ 8 h 11"/>
                  <a:gd name="T10" fmla="*/ 41 w 44"/>
                  <a:gd name="T11" fmla="*/ 0 h 11"/>
                  <a:gd name="T12" fmla="*/ 44 w 44"/>
                  <a:gd name="T13" fmla="*/ 0 h 11"/>
                  <a:gd name="T14" fmla="*/ 44 w 44"/>
                  <a:gd name="T15" fmla="*/ 8 h 11"/>
                  <a:gd name="T16" fmla="*/ 44 w 44"/>
                  <a:gd name="T17" fmla="*/ 11 h 11"/>
                  <a:gd name="T18" fmla="*/ 0 w 44"/>
                  <a:gd name="T19" fmla="*/ 11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44" h="11">
                    <a:moveTo>
                      <a:pt x="0" y="11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8"/>
                    </a:lnTo>
                    <a:lnTo>
                      <a:pt x="41" y="8"/>
                    </a:lnTo>
                    <a:lnTo>
                      <a:pt x="41" y="0"/>
                    </a:lnTo>
                    <a:lnTo>
                      <a:pt x="44" y="0"/>
                    </a:lnTo>
                    <a:lnTo>
                      <a:pt x="44" y="8"/>
                    </a:lnTo>
                    <a:lnTo>
                      <a:pt x="44" y="11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13" name="Rectangle 267"/>
              <p:cNvSpPr>
                <a:spLocks noChangeArrowheads="1"/>
              </p:cNvSpPr>
              <p:nvPr/>
            </p:nvSpPr>
            <p:spPr bwMode="auto">
              <a:xfrm>
                <a:off x="5154" y="2333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614" name="Rectangle 268"/>
              <p:cNvSpPr>
                <a:spLocks noChangeArrowheads="1"/>
              </p:cNvSpPr>
              <p:nvPr/>
            </p:nvSpPr>
            <p:spPr bwMode="auto">
              <a:xfrm>
                <a:off x="5154" y="2330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615" name="Rectangle 269"/>
              <p:cNvSpPr>
                <a:spLocks noChangeArrowheads="1"/>
              </p:cNvSpPr>
              <p:nvPr/>
            </p:nvSpPr>
            <p:spPr bwMode="auto">
              <a:xfrm>
                <a:off x="5154" y="2327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616" name="Rectangle 270"/>
              <p:cNvSpPr>
                <a:spLocks noChangeArrowheads="1"/>
              </p:cNvSpPr>
              <p:nvPr/>
            </p:nvSpPr>
            <p:spPr bwMode="auto">
              <a:xfrm>
                <a:off x="5154" y="2316"/>
                <a:ext cx="3" cy="11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617" name="Rectangle 271"/>
              <p:cNvSpPr>
                <a:spLocks noChangeArrowheads="1"/>
              </p:cNvSpPr>
              <p:nvPr/>
            </p:nvSpPr>
            <p:spPr bwMode="auto">
              <a:xfrm>
                <a:off x="5154" y="2313"/>
                <a:ext cx="3" cy="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618" name="Freeform 272"/>
              <p:cNvSpPr>
                <a:spLocks/>
              </p:cNvSpPr>
              <p:nvPr/>
            </p:nvSpPr>
            <p:spPr bwMode="auto">
              <a:xfrm>
                <a:off x="5157" y="2307"/>
                <a:ext cx="38" cy="3"/>
              </a:xfrm>
              <a:custGeom>
                <a:avLst/>
                <a:gdLst>
                  <a:gd name="T0" fmla="*/ 0 w 38"/>
                  <a:gd name="T1" fmla="*/ 3 h 3"/>
                  <a:gd name="T2" fmla="*/ 0 w 38"/>
                  <a:gd name="T3" fmla="*/ 3 h 3"/>
                  <a:gd name="T4" fmla="*/ 0 w 38"/>
                  <a:gd name="T5" fmla="*/ 3 h 3"/>
                  <a:gd name="T6" fmla="*/ 0 w 38"/>
                  <a:gd name="T7" fmla="*/ 0 h 3"/>
                  <a:gd name="T8" fmla="*/ 38 w 38"/>
                  <a:gd name="T9" fmla="*/ 0 h 3"/>
                  <a:gd name="T10" fmla="*/ 38 w 38"/>
                  <a:gd name="T11" fmla="*/ 3 h 3"/>
                  <a:gd name="T12" fmla="*/ 0 w 38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8" h="3">
                    <a:moveTo>
                      <a:pt x="0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38" y="0"/>
                    </a:lnTo>
                    <a:lnTo>
                      <a:pt x="38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19" name="Freeform 273"/>
              <p:cNvSpPr>
                <a:spLocks/>
              </p:cNvSpPr>
              <p:nvPr/>
            </p:nvSpPr>
            <p:spPr bwMode="auto">
              <a:xfrm>
                <a:off x="5154" y="2307"/>
                <a:ext cx="3" cy="6"/>
              </a:xfrm>
              <a:custGeom>
                <a:avLst/>
                <a:gdLst>
                  <a:gd name="T0" fmla="*/ 3 w 3"/>
                  <a:gd name="T1" fmla="*/ 6 h 6"/>
                  <a:gd name="T2" fmla="*/ 0 w 3"/>
                  <a:gd name="T3" fmla="*/ 6 h 6"/>
                  <a:gd name="T4" fmla="*/ 0 w 3"/>
                  <a:gd name="T5" fmla="*/ 0 h 6"/>
                  <a:gd name="T6" fmla="*/ 3 w 3"/>
                  <a:gd name="T7" fmla="*/ 0 h 6"/>
                  <a:gd name="T8" fmla="*/ 3 w 3"/>
                  <a:gd name="T9" fmla="*/ 3 h 6"/>
                  <a:gd name="T10" fmla="*/ 3 w 3"/>
                  <a:gd name="T11" fmla="*/ 3 h 6"/>
                  <a:gd name="T12" fmla="*/ 3 w 3"/>
                  <a:gd name="T13" fmla="*/ 6 h 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6">
                    <a:moveTo>
                      <a:pt x="3" y="6"/>
                    </a:moveTo>
                    <a:lnTo>
                      <a:pt x="0" y="6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3"/>
                    </a:lnTo>
                    <a:lnTo>
                      <a:pt x="3" y="6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20" name="Rectangle 274"/>
              <p:cNvSpPr>
                <a:spLocks noChangeArrowheads="1"/>
              </p:cNvSpPr>
              <p:nvPr/>
            </p:nvSpPr>
            <p:spPr bwMode="auto">
              <a:xfrm>
                <a:off x="5154" y="2298"/>
                <a:ext cx="3" cy="7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621" name="Freeform 275"/>
              <p:cNvSpPr>
                <a:spLocks/>
              </p:cNvSpPr>
              <p:nvPr/>
            </p:nvSpPr>
            <p:spPr bwMode="auto">
              <a:xfrm>
                <a:off x="5154" y="2293"/>
                <a:ext cx="3" cy="5"/>
              </a:xfrm>
              <a:custGeom>
                <a:avLst/>
                <a:gdLst>
                  <a:gd name="T0" fmla="*/ 3 w 3"/>
                  <a:gd name="T1" fmla="*/ 0 h 5"/>
                  <a:gd name="T2" fmla="*/ 3 w 3"/>
                  <a:gd name="T3" fmla="*/ 5 h 5"/>
                  <a:gd name="T4" fmla="*/ 0 w 3"/>
                  <a:gd name="T5" fmla="*/ 5 h 5"/>
                  <a:gd name="T6" fmla="*/ 0 w 3"/>
                  <a:gd name="T7" fmla="*/ 0 h 5"/>
                  <a:gd name="T8" fmla="*/ 0 w 3"/>
                  <a:gd name="T9" fmla="*/ 0 h 5"/>
                  <a:gd name="T10" fmla="*/ 3 w 3"/>
                  <a:gd name="T11" fmla="*/ 0 h 5"/>
                  <a:gd name="T12" fmla="*/ 3 w 3"/>
                  <a:gd name="T13" fmla="*/ 0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5">
                    <a:moveTo>
                      <a:pt x="3" y="0"/>
                    </a:moveTo>
                    <a:lnTo>
                      <a:pt x="3" y="5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22" name="Freeform 276"/>
              <p:cNvSpPr>
                <a:spLocks/>
              </p:cNvSpPr>
              <p:nvPr/>
            </p:nvSpPr>
            <p:spPr bwMode="auto">
              <a:xfrm>
                <a:off x="5154" y="2291"/>
                <a:ext cx="3" cy="2"/>
              </a:xfrm>
              <a:custGeom>
                <a:avLst/>
                <a:gdLst>
                  <a:gd name="T0" fmla="*/ 3 w 3"/>
                  <a:gd name="T1" fmla="*/ 0 h 2"/>
                  <a:gd name="T2" fmla="*/ 3 w 3"/>
                  <a:gd name="T3" fmla="*/ 2 h 2"/>
                  <a:gd name="T4" fmla="*/ 3 w 3"/>
                  <a:gd name="T5" fmla="*/ 2 h 2"/>
                  <a:gd name="T6" fmla="*/ 0 w 3"/>
                  <a:gd name="T7" fmla="*/ 2 h 2"/>
                  <a:gd name="T8" fmla="*/ 0 w 3"/>
                  <a:gd name="T9" fmla="*/ 0 h 2"/>
                  <a:gd name="T10" fmla="*/ 0 w 3"/>
                  <a:gd name="T11" fmla="*/ 0 h 2"/>
                  <a:gd name="T12" fmla="*/ 3 w 3"/>
                  <a:gd name="T13" fmla="*/ 0 h 2"/>
                  <a:gd name="T14" fmla="*/ 3 w 3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2">
                    <a:moveTo>
                      <a:pt x="3" y="0"/>
                    </a:moveTo>
                    <a:lnTo>
                      <a:pt x="3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23" name="Freeform 277"/>
              <p:cNvSpPr>
                <a:spLocks/>
              </p:cNvSpPr>
              <p:nvPr/>
            </p:nvSpPr>
            <p:spPr bwMode="auto">
              <a:xfrm>
                <a:off x="5154" y="2288"/>
                <a:ext cx="3" cy="3"/>
              </a:xfrm>
              <a:custGeom>
                <a:avLst/>
                <a:gdLst>
                  <a:gd name="T0" fmla="*/ 3 w 3"/>
                  <a:gd name="T1" fmla="*/ 0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3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0 h 3"/>
                  <a:gd name="T14" fmla="*/ 3 w 3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3" y="0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24" name="Freeform 278"/>
              <p:cNvSpPr>
                <a:spLocks/>
              </p:cNvSpPr>
              <p:nvPr/>
            </p:nvSpPr>
            <p:spPr bwMode="auto">
              <a:xfrm>
                <a:off x="5154" y="2264"/>
                <a:ext cx="44" cy="24"/>
              </a:xfrm>
              <a:custGeom>
                <a:avLst/>
                <a:gdLst>
                  <a:gd name="T0" fmla="*/ 0 w 44"/>
                  <a:gd name="T1" fmla="*/ 24 h 24"/>
                  <a:gd name="T2" fmla="*/ 0 w 44"/>
                  <a:gd name="T3" fmla="*/ 0 h 24"/>
                  <a:gd name="T4" fmla="*/ 44 w 44"/>
                  <a:gd name="T5" fmla="*/ 0 h 24"/>
                  <a:gd name="T6" fmla="*/ 44 w 44"/>
                  <a:gd name="T7" fmla="*/ 24 h 24"/>
                  <a:gd name="T8" fmla="*/ 44 w 44"/>
                  <a:gd name="T9" fmla="*/ 24 h 24"/>
                  <a:gd name="T10" fmla="*/ 41 w 44"/>
                  <a:gd name="T11" fmla="*/ 24 h 24"/>
                  <a:gd name="T12" fmla="*/ 41 w 44"/>
                  <a:gd name="T13" fmla="*/ 3 h 24"/>
                  <a:gd name="T14" fmla="*/ 3 w 44"/>
                  <a:gd name="T15" fmla="*/ 3 h 24"/>
                  <a:gd name="T16" fmla="*/ 3 w 44"/>
                  <a:gd name="T17" fmla="*/ 24 h 24"/>
                  <a:gd name="T18" fmla="*/ 3 w 44"/>
                  <a:gd name="T19" fmla="*/ 24 h 24"/>
                  <a:gd name="T20" fmla="*/ 0 w 44"/>
                  <a:gd name="T21" fmla="*/ 24 h 24"/>
                  <a:gd name="T22" fmla="*/ 0 w 44"/>
                  <a:gd name="T23" fmla="*/ 24 h 2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44" h="24">
                    <a:moveTo>
                      <a:pt x="0" y="24"/>
                    </a:moveTo>
                    <a:lnTo>
                      <a:pt x="0" y="0"/>
                    </a:lnTo>
                    <a:lnTo>
                      <a:pt x="44" y="0"/>
                    </a:lnTo>
                    <a:lnTo>
                      <a:pt x="44" y="24"/>
                    </a:lnTo>
                    <a:lnTo>
                      <a:pt x="41" y="24"/>
                    </a:lnTo>
                    <a:lnTo>
                      <a:pt x="41" y="3"/>
                    </a:lnTo>
                    <a:lnTo>
                      <a:pt x="3" y="3"/>
                    </a:lnTo>
                    <a:lnTo>
                      <a:pt x="3" y="24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25" name="Freeform 279"/>
              <p:cNvSpPr>
                <a:spLocks/>
              </p:cNvSpPr>
              <p:nvPr/>
            </p:nvSpPr>
            <p:spPr bwMode="auto">
              <a:xfrm>
                <a:off x="5152" y="2336"/>
                <a:ext cx="49" cy="14"/>
              </a:xfrm>
              <a:custGeom>
                <a:avLst/>
                <a:gdLst>
                  <a:gd name="T0" fmla="*/ 49 w 49"/>
                  <a:gd name="T1" fmla="*/ 11 h 14"/>
                  <a:gd name="T2" fmla="*/ 49 w 49"/>
                  <a:gd name="T3" fmla="*/ 14 h 14"/>
                  <a:gd name="T4" fmla="*/ 0 w 49"/>
                  <a:gd name="T5" fmla="*/ 14 h 14"/>
                  <a:gd name="T6" fmla="*/ 0 w 49"/>
                  <a:gd name="T7" fmla="*/ 0 h 14"/>
                  <a:gd name="T8" fmla="*/ 2 w 49"/>
                  <a:gd name="T9" fmla="*/ 0 h 14"/>
                  <a:gd name="T10" fmla="*/ 2 w 49"/>
                  <a:gd name="T11" fmla="*/ 11 h 14"/>
                  <a:gd name="T12" fmla="*/ 46 w 49"/>
                  <a:gd name="T13" fmla="*/ 11 h 14"/>
                  <a:gd name="T14" fmla="*/ 46 w 49"/>
                  <a:gd name="T15" fmla="*/ 8 h 14"/>
                  <a:gd name="T16" fmla="*/ 46 w 49"/>
                  <a:gd name="T17" fmla="*/ 0 h 14"/>
                  <a:gd name="T18" fmla="*/ 49 w 49"/>
                  <a:gd name="T19" fmla="*/ 0 h 14"/>
                  <a:gd name="T20" fmla="*/ 49 w 49"/>
                  <a:gd name="T21" fmla="*/ 11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9" h="14">
                    <a:moveTo>
                      <a:pt x="49" y="11"/>
                    </a:moveTo>
                    <a:lnTo>
                      <a:pt x="49" y="14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11"/>
                    </a:lnTo>
                    <a:lnTo>
                      <a:pt x="46" y="11"/>
                    </a:lnTo>
                    <a:lnTo>
                      <a:pt x="46" y="8"/>
                    </a:lnTo>
                    <a:lnTo>
                      <a:pt x="46" y="0"/>
                    </a:lnTo>
                    <a:lnTo>
                      <a:pt x="49" y="0"/>
                    </a:lnTo>
                    <a:lnTo>
                      <a:pt x="49" y="1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26" name="Rectangle 280"/>
              <p:cNvSpPr>
                <a:spLocks noChangeArrowheads="1"/>
              </p:cNvSpPr>
              <p:nvPr/>
            </p:nvSpPr>
            <p:spPr bwMode="auto">
              <a:xfrm>
                <a:off x="5152" y="2333"/>
                <a:ext cx="2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627" name="Rectangle 281"/>
              <p:cNvSpPr>
                <a:spLocks noChangeArrowheads="1"/>
              </p:cNvSpPr>
              <p:nvPr/>
            </p:nvSpPr>
            <p:spPr bwMode="auto">
              <a:xfrm>
                <a:off x="5152" y="2330"/>
                <a:ext cx="2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628" name="Rectangle 282"/>
              <p:cNvSpPr>
                <a:spLocks noChangeArrowheads="1"/>
              </p:cNvSpPr>
              <p:nvPr/>
            </p:nvSpPr>
            <p:spPr bwMode="auto">
              <a:xfrm>
                <a:off x="5152" y="2327"/>
                <a:ext cx="2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629" name="Rectangle 283"/>
              <p:cNvSpPr>
                <a:spLocks noChangeArrowheads="1"/>
              </p:cNvSpPr>
              <p:nvPr/>
            </p:nvSpPr>
            <p:spPr bwMode="auto">
              <a:xfrm>
                <a:off x="5152" y="2316"/>
                <a:ext cx="2" cy="11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630" name="Freeform 284"/>
              <p:cNvSpPr>
                <a:spLocks/>
              </p:cNvSpPr>
              <p:nvPr/>
            </p:nvSpPr>
            <p:spPr bwMode="auto">
              <a:xfrm>
                <a:off x="5154" y="2305"/>
                <a:ext cx="3" cy="8"/>
              </a:xfrm>
              <a:custGeom>
                <a:avLst/>
                <a:gdLst>
                  <a:gd name="T0" fmla="*/ 0 w 3"/>
                  <a:gd name="T1" fmla="*/ 0 h 8"/>
                  <a:gd name="T2" fmla="*/ 3 w 3"/>
                  <a:gd name="T3" fmla="*/ 0 h 8"/>
                  <a:gd name="T4" fmla="*/ 3 w 3"/>
                  <a:gd name="T5" fmla="*/ 2 h 8"/>
                  <a:gd name="T6" fmla="*/ 0 w 3"/>
                  <a:gd name="T7" fmla="*/ 2 h 8"/>
                  <a:gd name="T8" fmla="*/ 0 w 3"/>
                  <a:gd name="T9" fmla="*/ 8 h 8"/>
                  <a:gd name="T10" fmla="*/ 0 w 3"/>
                  <a:gd name="T11" fmla="*/ 8 h 8"/>
                  <a:gd name="T12" fmla="*/ 0 w 3"/>
                  <a:gd name="T13" fmla="*/ 0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8">
                    <a:moveTo>
                      <a:pt x="0" y="0"/>
                    </a:moveTo>
                    <a:lnTo>
                      <a:pt x="3" y="0"/>
                    </a:lnTo>
                    <a:lnTo>
                      <a:pt x="3" y="2"/>
                    </a:lnTo>
                    <a:lnTo>
                      <a:pt x="0" y="2"/>
                    </a:lnTo>
                    <a:lnTo>
                      <a:pt x="0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31" name="Freeform 285"/>
              <p:cNvSpPr>
                <a:spLocks/>
              </p:cNvSpPr>
              <p:nvPr/>
            </p:nvSpPr>
            <p:spPr bwMode="auto">
              <a:xfrm>
                <a:off x="5152" y="2305"/>
                <a:ext cx="2" cy="11"/>
              </a:xfrm>
              <a:custGeom>
                <a:avLst/>
                <a:gdLst>
                  <a:gd name="T0" fmla="*/ 2 w 2"/>
                  <a:gd name="T1" fmla="*/ 0 h 11"/>
                  <a:gd name="T2" fmla="*/ 2 w 2"/>
                  <a:gd name="T3" fmla="*/ 8 h 11"/>
                  <a:gd name="T4" fmla="*/ 2 w 2"/>
                  <a:gd name="T5" fmla="*/ 8 h 11"/>
                  <a:gd name="T6" fmla="*/ 2 w 2"/>
                  <a:gd name="T7" fmla="*/ 11 h 11"/>
                  <a:gd name="T8" fmla="*/ 0 w 2"/>
                  <a:gd name="T9" fmla="*/ 11 h 11"/>
                  <a:gd name="T10" fmla="*/ 0 w 2"/>
                  <a:gd name="T11" fmla="*/ 0 h 11"/>
                  <a:gd name="T12" fmla="*/ 2 w 2"/>
                  <a:gd name="T13" fmla="*/ 0 h 1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11">
                    <a:moveTo>
                      <a:pt x="2" y="0"/>
                    </a:moveTo>
                    <a:lnTo>
                      <a:pt x="2" y="8"/>
                    </a:lnTo>
                    <a:lnTo>
                      <a:pt x="2" y="11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32" name="Freeform 286"/>
              <p:cNvSpPr>
                <a:spLocks/>
              </p:cNvSpPr>
              <p:nvPr/>
            </p:nvSpPr>
            <p:spPr bwMode="auto">
              <a:xfrm>
                <a:off x="5152" y="2293"/>
                <a:ext cx="2" cy="5"/>
              </a:xfrm>
              <a:custGeom>
                <a:avLst/>
                <a:gdLst>
                  <a:gd name="T0" fmla="*/ 2 w 2"/>
                  <a:gd name="T1" fmla="*/ 0 h 5"/>
                  <a:gd name="T2" fmla="*/ 2 w 2"/>
                  <a:gd name="T3" fmla="*/ 5 h 5"/>
                  <a:gd name="T4" fmla="*/ 0 w 2"/>
                  <a:gd name="T5" fmla="*/ 5 h 5"/>
                  <a:gd name="T6" fmla="*/ 0 w 2"/>
                  <a:gd name="T7" fmla="*/ 2 h 5"/>
                  <a:gd name="T8" fmla="*/ 0 w 2"/>
                  <a:gd name="T9" fmla="*/ 2 h 5"/>
                  <a:gd name="T10" fmla="*/ 2 w 2"/>
                  <a:gd name="T11" fmla="*/ 0 h 5"/>
                  <a:gd name="T12" fmla="*/ 2 w 2"/>
                  <a:gd name="T13" fmla="*/ 0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5">
                    <a:moveTo>
                      <a:pt x="2" y="0"/>
                    </a:moveTo>
                    <a:lnTo>
                      <a:pt x="2" y="5"/>
                    </a:lnTo>
                    <a:lnTo>
                      <a:pt x="0" y="5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33" name="Freeform 287"/>
              <p:cNvSpPr>
                <a:spLocks/>
              </p:cNvSpPr>
              <p:nvPr/>
            </p:nvSpPr>
            <p:spPr bwMode="auto">
              <a:xfrm>
                <a:off x="5152" y="2291"/>
                <a:ext cx="2" cy="4"/>
              </a:xfrm>
              <a:custGeom>
                <a:avLst/>
                <a:gdLst>
                  <a:gd name="T0" fmla="*/ 0 w 2"/>
                  <a:gd name="T1" fmla="*/ 4 h 4"/>
                  <a:gd name="T2" fmla="*/ 0 w 2"/>
                  <a:gd name="T3" fmla="*/ 1 h 4"/>
                  <a:gd name="T4" fmla="*/ 0 w 2"/>
                  <a:gd name="T5" fmla="*/ 1 h 4"/>
                  <a:gd name="T6" fmla="*/ 2 w 2"/>
                  <a:gd name="T7" fmla="*/ 0 h 4"/>
                  <a:gd name="T8" fmla="*/ 2 w 2"/>
                  <a:gd name="T9" fmla="*/ 2 h 4"/>
                  <a:gd name="T10" fmla="*/ 2 w 2"/>
                  <a:gd name="T11" fmla="*/ 2 h 4"/>
                  <a:gd name="T12" fmla="*/ 0 w 2"/>
                  <a:gd name="T13" fmla="*/ 4 h 4"/>
                  <a:gd name="T14" fmla="*/ 0 w 2"/>
                  <a:gd name="T15" fmla="*/ 4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4">
                    <a:moveTo>
                      <a:pt x="0" y="4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34" name="Freeform 288"/>
              <p:cNvSpPr>
                <a:spLocks/>
              </p:cNvSpPr>
              <p:nvPr/>
            </p:nvSpPr>
            <p:spPr bwMode="auto">
              <a:xfrm>
                <a:off x="5152" y="2288"/>
                <a:ext cx="2" cy="4"/>
              </a:xfrm>
              <a:custGeom>
                <a:avLst/>
                <a:gdLst>
                  <a:gd name="T0" fmla="*/ 2 w 2"/>
                  <a:gd name="T1" fmla="*/ 0 h 4"/>
                  <a:gd name="T2" fmla="*/ 2 w 2"/>
                  <a:gd name="T3" fmla="*/ 3 h 4"/>
                  <a:gd name="T4" fmla="*/ 2 w 2"/>
                  <a:gd name="T5" fmla="*/ 3 h 4"/>
                  <a:gd name="T6" fmla="*/ 0 w 2"/>
                  <a:gd name="T7" fmla="*/ 4 h 4"/>
                  <a:gd name="T8" fmla="*/ 0 w 2"/>
                  <a:gd name="T9" fmla="*/ 1 h 4"/>
                  <a:gd name="T10" fmla="*/ 0 w 2"/>
                  <a:gd name="T11" fmla="*/ 1 h 4"/>
                  <a:gd name="T12" fmla="*/ 2 w 2"/>
                  <a:gd name="T13" fmla="*/ 0 h 4"/>
                  <a:gd name="T14" fmla="*/ 2 w 2"/>
                  <a:gd name="T15" fmla="*/ 0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4">
                    <a:moveTo>
                      <a:pt x="2" y="0"/>
                    </a:moveTo>
                    <a:lnTo>
                      <a:pt x="2" y="3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35" name="Freeform 289"/>
              <p:cNvSpPr>
                <a:spLocks/>
              </p:cNvSpPr>
              <p:nvPr/>
            </p:nvSpPr>
            <p:spPr bwMode="auto">
              <a:xfrm>
                <a:off x="5152" y="2261"/>
                <a:ext cx="49" cy="28"/>
              </a:xfrm>
              <a:custGeom>
                <a:avLst/>
                <a:gdLst>
                  <a:gd name="T0" fmla="*/ 2 w 49"/>
                  <a:gd name="T1" fmla="*/ 3 h 28"/>
                  <a:gd name="T2" fmla="*/ 2 w 49"/>
                  <a:gd name="T3" fmla="*/ 27 h 28"/>
                  <a:gd name="T4" fmla="*/ 2 w 49"/>
                  <a:gd name="T5" fmla="*/ 27 h 28"/>
                  <a:gd name="T6" fmla="*/ 0 w 49"/>
                  <a:gd name="T7" fmla="*/ 28 h 28"/>
                  <a:gd name="T8" fmla="*/ 0 w 49"/>
                  <a:gd name="T9" fmla="*/ 0 h 28"/>
                  <a:gd name="T10" fmla="*/ 49 w 49"/>
                  <a:gd name="T11" fmla="*/ 0 h 28"/>
                  <a:gd name="T12" fmla="*/ 49 w 49"/>
                  <a:gd name="T13" fmla="*/ 27 h 28"/>
                  <a:gd name="T14" fmla="*/ 49 w 49"/>
                  <a:gd name="T15" fmla="*/ 27 h 28"/>
                  <a:gd name="T16" fmla="*/ 46 w 49"/>
                  <a:gd name="T17" fmla="*/ 27 h 28"/>
                  <a:gd name="T18" fmla="*/ 46 w 49"/>
                  <a:gd name="T19" fmla="*/ 3 h 28"/>
                  <a:gd name="T20" fmla="*/ 2 w 49"/>
                  <a:gd name="T21" fmla="*/ 3 h 2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9" h="28">
                    <a:moveTo>
                      <a:pt x="2" y="3"/>
                    </a:moveTo>
                    <a:lnTo>
                      <a:pt x="2" y="27"/>
                    </a:lnTo>
                    <a:lnTo>
                      <a:pt x="0" y="28"/>
                    </a:lnTo>
                    <a:lnTo>
                      <a:pt x="0" y="0"/>
                    </a:lnTo>
                    <a:lnTo>
                      <a:pt x="49" y="0"/>
                    </a:lnTo>
                    <a:lnTo>
                      <a:pt x="49" y="27"/>
                    </a:lnTo>
                    <a:lnTo>
                      <a:pt x="46" y="27"/>
                    </a:lnTo>
                    <a:lnTo>
                      <a:pt x="46" y="3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36" name="Freeform 290"/>
              <p:cNvSpPr>
                <a:spLocks/>
              </p:cNvSpPr>
              <p:nvPr/>
            </p:nvSpPr>
            <p:spPr bwMode="auto">
              <a:xfrm>
                <a:off x="5152" y="2298"/>
                <a:ext cx="2" cy="18"/>
              </a:xfrm>
              <a:custGeom>
                <a:avLst/>
                <a:gdLst>
                  <a:gd name="T0" fmla="*/ 0 w 2"/>
                  <a:gd name="T1" fmla="*/ 18 h 18"/>
                  <a:gd name="T2" fmla="*/ 0 w 2"/>
                  <a:gd name="T3" fmla="*/ 0 h 18"/>
                  <a:gd name="T4" fmla="*/ 2 w 2"/>
                  <a:gd name="T5" fmla="*/ 0 h 18"/>
                  <a:gd name="T6" fmla="*/ 2 w 2"/>
                  <a:gd name="T7" fmla="*/ 7 h 18"/>
                  <a:gd name="T8" fmla="*/ 0 w 2"/>
                  <a:gd name="T9" fmla="*/ 7 h 18"/>
                  <a:gd name="T10" fmla="*/ 0 w 2"/>
                  <a:gd name="T11" fmla="*/ 18 h 18"/>
                  <a:gd name="T12" fmla="*/ 0 w 2"/>
                  <a:gd name="T13" fmla="*/ 18 h 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18">
                    <a:moveTo>
                      <a:pt x="0" y="18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7"/>
                    </a:lnTo>
                    <a:lnTo>
                      <a:pt x="0" y="7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37" name="Freeform 291"/>
              <p:cNvSpPr>
                <a:spLocks/>
              </p:cNvSpPr>
              <p:nvPr/>
            </p:nvSpPr>
            <p:spPr bwMode="auto">
              <a:xfrm>
                <a:off x="5145" y="2298"/>
                <a:ext cx="7" cy="29"/>
              </a:xfrm>
              <a:custGeom>
                <a:avLst/>
                <a:gdLst>
                  <a:gd name="T0" fmla="*/ 7 w 7"/>
                  <a:gd name="T1" fmla="*/ 18 h 29"/>
                  <a:gd name="T2" fmla="*/ 7 w 7"/>
                  <a:gd name="T3" fmla="*/ 18 h 29"/>
                  <a:gd name="T4" fmla="*/ 7 w 7"/>
                  <a:gd name="T5" fmla="*/ 29 h 29"/>
                  <a:gd name="T6" fmla="*/ 0 w 7"/>
                  <a:gd name="T7" fmla="*/ 29 h 29"/>
                  <a:gd name="T8" fmla="*/ 0 w 7"/>
                  <a:gd name="T9" fmla="*/ 1 h 29"/>
                  <a:gd name="T10" fmla="*/ 1 w 7"/>
                  <a:gd name="T11" fmla="*/ 1 h 29"/>
                  <a:gd name="T12" fmla="*/ 1 w 7"/>
                  <a:gd name="T13" fmla="*/ 0 h 29"/>
                  <a:gd name="T14" fmla="*/ 7 w 7"/>
                  <a:gd name="T15" fmla="*/ 0 h 29"/>
                  <a:gd name="T16" fmla="*/ 7 w 7"/>
                  <a:gd name="T17" fmla="*/ 18 h 2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" h="29">
                    <a:moveTo>
                      <a:pt x="7" y="18"/>
                    </a:moveTo>
                    <a:lnTo>
                      <a:pt x="7" y="18"/>
                    </a:lnTo>
                    <a:lnTo>
                      <a:pt x="7" y="29"/>
                    </a:lnTo>
                    <a:lnTo>
                      <a:pt x="0" y="29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7" y="0"/>
                    </a:lnTo>
                    <a:lnTo>
                      <a:pt x="7" y="18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38" name="Freeform 292"/>
              <p:cNvSpPr>
                <a:spLocks/>
              </p:cNvSpPr>
              <p:nvPr/>
            </p:nvSpPr>
            <p:spPr bwMode="auto">
              <a:xfrm>
                <a:off x="5146" y="2295"/>
                <a:ext cx="6" cy="3"/>
              </a:xfrm>
              <a:custGeom>
                <a:avLst/>
                <a:gdLst>
                  <a:gd name="T0" fmla="*/ 6 w 6"/>
                  <a:gd name="T1" fmla="*/ 0 h 3"/>
                  <a:gd name="T2" fmla="*/ 6 w 6"/>
                  <a:gd name="T3" fmla="*/ 3 h 3"/>
                  <a:gd name="T4" fmla="*/ 0 w 6"/>
                  <a:gd name="T5" fmla="*/ 3 h 3"/>
                  <a:gd name="T6" fmla="*/ 0 w 6"/>
                  <a:gd name="T7" fmla="*/ 3 h 3"/>
                  <a:gd name="T8" fmla="*/ 0 w 6"/>
                  <a:gd name="T9" fmla="*/ 3 h 3"/>
                  <a:gd name="T10" fmla="*/ 6 w 6"/>
                  <a:gd name="T11" fmla="*/ 0 h 3"/>
                  <a:gd name="T12" fmla="*/ 6 w 6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3">
                    <a:moveTo>
                      <a:pt x="6" y="0"/>
                    </a:moveTo>
                    <a:lnTo>
                      <a:pt x="6" y="3"/>
                    </a:lnTo>
                    <a:lnTo>
                      <a:pt x="0" y="3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39" name="Rectangle 293"/>
              <p:cNvSpPr>
                <a:spLocks noChangeArrowheads="1"/>
              </p:cNvSpPr>
              <p:nvPr/>
            </p:nvSpPr>
            <p:spPr bwMode="auto">
              <a:xfrm>
                <a:off x="5145" y="2298"/>
                <a:ext cx="1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640" name="Freeform 294"/>
              <p:cNvSpPr>
                <a:spLocks/>
              </p:cNvSpPr>
              <p:nvPr/>
            </p:nvSpPr>
            <p:spPr bwMode="auto">
              <a:xfrm>
                <a:off x="5133" y="2299"/>
                <a:ext cx="19" cy="31"/>
              </a:xfrm>
              <a:custGeom>
                <a:avLst/>
                <a:gdLst>
                  <a:gd name="T0" fmla="*/ 19 w 19"/>
                  <a:gd name="T1" fmla="*/ 31 h 31"/>
                  <a:gd name="T2" fmla="*/ 0 w 19"/>
                  <a:gd name="T3" fmla="*/ 31 h 31"/>
                  <a:gd name="T4" fmla="*/ 0 w 19"/>
                  <a:gd name="T5" fmla="*/ 0 h 31"/>
                  <a:gd name="T6" fmla="*/ 12 w 19"/>
                  <a:gd name="T7" fmla="*/ 0 h 31"/>
                  <a:gd name="T8" fmla="*/ 12 w 19"/>
                  <a:gd name="T9" fmla="*/ 28 h 31"/>
                  <a:gd name="T10" fmla="*/ 19 w 19"/>
                  <a:gd name="T11" fmla="*/ 28 h 31"/>
                  <a:gd name="T12" fmla="*/ 19 w 19"/>
                  <a:gd name="T13" fmla="*/ 31 h 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9" h="31">
                    <a:moveTo>
                      <a:pt x="19" y="31"/>
                    </a:moveTo>
                    <a:lnTo>
                      <a:pt x="0" y="31"/>
                    </a:lnTo>
                    <a:lnTo>
                      <a:pt x="0" y="0"/>
                    </a:lnTo>
                    <a:lnTo>
                      <a:pt x="12" y="0"/>
                    </a:lnTo>
                    <a:lnTo>
                      <a:pt x="12" y="28"/>
                    </a:lnTo>
                    <a:lnTo>
                      <a:pt x="19" y="28"/>
                    </a:lnTo>
                    <a:lnTo>
                      <a:pt x="19" y="3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41" name="Freeform 295"/>
              <p:cNvSpPr>
                <a:spLocks/>
              </p:cNvSpPr>
              <p:nvPr/>
            </p:nvSpPr>
            <p:spPr bwMode="auto">
              <a:xfrm>
                <a:off x="5131" y="2292"/>
                <a:ext cx="21" cy="41"/>
              </a:xfrm>
              <a:custGeom>
                <a:avLst/>
                <a:gdLst>
                  <a:gd name="T0" fmla="*/ 0 w 21"/>
                  <a:gd name="T1" fmla="*/ 41 h 41"/>
                  <a:gd name="T2" fmla="*/ 0 w 21"/>
                  <a:gd name="T3" fmla="*/ 4 h 41"/>
                  <a:gd name="T4" fmla="*/ 14 w 21"/>
                  <a:gd name="T5" fmla="*/ 4 h 41"/>
                  <a:gd name="T6" fmla="*/ 14 w 21"/>
                  <a:gd name="T7" fmla="*/ 4 h 41"/>
                  <a:gd name="T8" fmla="*/ 21 w 21"/>
                  <a:gd name="T9" fmla="*/ 0 h 41"/>
                  <a:gd name="T10" fmla="*/ 21 w 21"/>
                  <a:gd name="T11" fmla="*/ 3 h 41"/>
                  <a:gd name="T12" fmla="*/ 21 w 21"/>
                  <a:gd name="T13" fmla="*/ 3 h 41"/>
                  <a:gd name="T14" fmla="*/ 15 w 21"/>
                  <a:gd name="T15" fmla="*/ 6 h 41"/>
                  <a:gd name="T16" fmla="*/ 15 w 21"/>
                  <a:gd name="T17" fmla="*/ 6 h 41"/>
                  <a:gd name="T18" fmla="*/ 14 w 21"/>
                  <a:gd name="T19" fmla="*/ 6 h 41"/>
                  <a:gd name="T20" fmla="*/ 14 w 21"/>
                  <a:gd name="T21" fmla="*/ 7 h 41"/>
                  <a:gd name="T22" fmla="*/ 2 w 21"/>
                  <a:gd name="T23" fmla="*/ 7 h 41"/>
                  <a:gd name="T24" fmla="*/ 2 w 21"/>
                  <a:gd name="T25" fmla="*/ 38 h 41"/>
                  <a:gd name="T26" fmla="*/ 21 w 21"/>
                  <a:gd name="T27" fmla="*/ 38 h 41"/>
                  <a:gd name="T28" fmla="*/ 21 w 21"/>
                  <a:gd name="T29" fmla="*/ 41 h 41"/>
                  <a:gd name="T30" fmla="*/ 0 w 21"/>
                  <a:gd name="T31" fmla="*/ 41 h 4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1" h="41">
                    <a:moveTo>
                      <a:pt x="0" y="41"/>
                    </a:moveTo>
                    <a:lnTo>
                      <a:pt x="0" y="4"/>
                    </a:lnTo>
                    <a:lnTo>
                      <a:pt x="14" y="4"/>
                    </a:lnTo>
                    <a:lnTo>
                      <a:pt x="21" y="0"/>
                    </a:lnTo>
                    <a:lnTo>
                      <a:pt x="21" y="3"/>
                    </a:lnTo>
                    <a:lnTo>
                      <a:pt x="15" y="6"/>
                    </a:lnTo>
                    <a:lnTo>
                      <a:pt x="14" y="6"/>
                    </a:lnTo>
                    <a:lnTo>
                      <a:pt x="14" y="7"/>
                    </a:lnTo>
                    <a:lnTo>
                      <a:pt x="2" y="7"/>
                    </a:lnTo>
                    <a:lnTo>
                      <a:pt x="2" y="38"/>
                    </a:lnTo>
                    <a:lnTo>
                      <a:pt x="21" y="38"/>
                    </a:lnTo>
                    <a:lnTo>
                      <a:pt x="21" y="41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42" name="Freeform 296"/>
              <p:cNvSpPr>
                <a:spLocks/>
              </p:cNvSpPr>
              <p:nvPr/>
            </p:nvSpPr>
            <p:spPr bwMode="auto">
              <a:xfrm>
                <a:off x="5128" y="2289"/>
                <a:ext cx="24" cy="47"/>
              </a:xfrm>
              <a:custGeom>
                <a:avLst/>
                <a:gdLst>
                  <a:gd name="T0" fmla="*/ 0 w 24"/>
                  <a:gd name="T1" fmla="*/ 4 h 47"/>
                  <a:gd name="T2" fmla="*/ 15 w 24"/>
                  <a:gd name="T3" fmla="*/ 4 h 47"/>
                  <a:gd name="T4" fmla="*/ 15 w 24"/>
                  <a:gd name="T5" fmla="*/ 4 h 47"/>
                  <a:gd name="T6" fmla="*/ 24 w 24"/>
                  <a:gd name="T7" fmla="*/ 0 h 47"/>
                  <a:gd name="T8" fmla="*/ 24 w 24"/>
                  <a:gd name="T9" fmla="*/ 3 h 47"/>
                  <a:gd name="T10" fmla="*/ 24 w 24"/>
                  <a:gd name="T11" fmla="*/ 3 h 47"/>
                  <a:gd name="T12" fmla="*/ 17 w 24"/>
                  <a:gd name="T13" fmla="*/ 7 h 47"/>
                  <a:gd name="T14" fmla="*/ 3 w 24"/>
                  <a:gd name="T15" fmla="*/ 7 h 47"/>
                  <a:gd name="T16" fmla="*/ 3 w 24"/>
                  <a:gd name="T17" fmla="*/ 44 h 47"/>
                  <a:gd name="T18" fmla="*/ 24 w 24"/>
                  <a:gd name="T19" fmla="*/ 44 h 47"/>
                  <a:gd name="T20" fmla="*/ 24 w 24"/>
                  <a:gd name="T21" fmla="*/ 47 h 47"/>
                  <a:gd name="T22" fmla="*/ 0 w 24"/>
                  <a:gd name="T23" fmla="*/ 47 h 47"/>
                  <a:gd name="T24" fmla="*/ 0 w 24"/>
                  <a:gd name="T25" fmla="*/ 4 h 4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4" h="47">
                    <a:moveTo>
                      <a:pt x="0" y="4"/>
                    </a:moveTo>
                    <a:lnTo>
                      <a:pt x="15" y="4"/>
                    </a:lnTo>
                    <a:lnTo>
                      <a:pt x="24" y="0"/>
                    </a:lnTo>
                    <a:lnTo>
                      <a:pt x="24" y="3"/>
                    </a:lnTo>
                    <a:lnTo>
                      <a:pt x="17" y="7"/>
                    </a:lnTo>
                    <a:lnTo>
                      <a:pt x="3" y="7"/>
                    </a:lnTo>
                    <a:lnTo>
                      <a:pt x="3" y="44"/>
                    </a:lnTo>
                    <a:lnTo>
                      <a:pt x="24" y="44"/>
                    </a:lnTo>
                    <a:lnTo>
                      <a:pt x="24" y="47"/>
                    </a:lnTo>
                    <a:lnTo>
                      <a:pt x="0" y="47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43" name="Rectangle 297"/>
              <p:cNvSpPr>
                <a:spLocks noChangeArrowheads="1"/>
              </p:cNvSpPr>
              <p:nvPr/>
            </p:nvSpPr>
            <p:spPr bwMode="auto">
              <a:xfrm>
                <a:off x="5133" y="2327"/>
                <a:ext cx="19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644" name="Rectangle 298"/>
              <p:cNvSpPr>
                <a:spLocks noChangeArrowheads="1"/>
              </p:cNvSpPr>
              <p:nvPr/>
            </p:nvSpPr>
            <p:spPr bwMode="auto">
              <a:xfrm>
                <a:off x="5201" y="2327"/>
                <a:ext cx="20" cy="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645" name="Rectangle 299"/>
              <p:cNvSpPr>
                <a:spLocks noChangeArrowheads="1"/>
              </p:cNvSpPr>
              <p:nvPr/>
            </p:nvSpPr>
            <p:spPr bwMode="auto">
              <a:xfrm>
                <a:off x="5212" y="2300"/>
                <a:ext cx="4" cy="5"/>
              </a:xfrm>
              <a:prstGeom prst="rect">
                <a:avLst/>
              </a:prstGeom>
              <a:solidFill>
                <a:srgbClr val="BED6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646" name="Freeform 300"/>
              <p:cNvSpPr>
                <a:spLocks/>
              </p:cNvSpPr>
              <p:nvPr/>
            </p:nvSpPr>
            <p:spPr bwMode="auto">
              <a:xfrm>
                <a:off x="5386" y="2261"/>
                <a:ext cx="72" cy="90"/>
              </a:xfrm>
              <a:custGeom>
                <a:avLst/>
                <a:gdLst>
                  <a:gd name="T0" fmla="*/ 35 w 72"/>
                  <a:gd name="T1" fmla="*/ 0 h 90"/>
                  <a:gd name="T2" fmla="*/ 35 w 72"/>
                  <a:gd name="T3" fmla="*/ 0 h 90"/>
                  <a:gd name="T4" fmla="*/ 34 w 72"/>
                  <a:gd name="T5" fmla="*/ 3 h 90"/>
                  <a:gd name="T6" fmla="*/ 30 w 72"/>
                  <a:gd name="T7" fmla="*/ 7 h 90"/>
                  <a:gd name="T8" fmla="*/ 17 w 72"/>
                  <a:gd name="T9" fmla="*/ 14 h 90"/>
                  <a:gd name="T10" fmla="*/ 0 w 72"/>
                  <a:gd name="T11" fmla="*/ 23 h 90"/>
                  <a:gd name="T12" fmla="*/ 0 w 72"/>
                  <a:gd name="T13" fmla="*/ 23 h 90"/>
                  <a:gd name="T14" fmla="*/ 0 w 72"/>
                  <a:gd name="T15" fmla="*/ 32 h 90"/>
                  <a:gd name="T16" fmla="*/ 2 w 72"/>
                  <a:gd name="T17" fmla="*/ 44 h 90"/>
                  <a:gd name="T18" fmla="*/ 3 w 72"/>
                  <a:gd name="T19" fmla="*/ 56 h 90"/>
                  <a:gd name="T20" fmla="*/ 7 w 72"/>
                  <a:gd name="T21" fmla="*/ 68 h 90"/>
                  <a:gd name="T22" fmla="*/ 10 w 72"/>
                  <a:gd name="T23" fmla="*/ 73 h 90"/>
                  <a:gd name="T24" fmla="*/ 14 w 72"/>
                  <a:gd name="T25" fmla="*/ 79 h 90"/>
                  <a:gd name="T26" fmla="*/ 19 w 72"/>
                  <a:gd name="T27" fmla="*/ 83 h 90"/>
                  <a:gd name="T28" fmla="*/ 23 w 72"/>
                  <a:gd name="T29" fmla="*/ 87 h 90"/>
                  <a:gd name="T30" fmla="*/ 28 w 72"/>
                  <a:gd name="T31" fmla="*/ 89 h 90"/>
                  <a:gd name="T32" fmla="*/ 35 w 72"/>
                  <a:gd name="T33" fmla="*/ 90 h 90"/>
                  <a:gd name="T34" fmla="*/ 37 w 72"/>
                  <a:gd name="T35" fmla="*/ 89 h 90"/>
                  <a:gd name="T36" fmla="*/ 37 w 72"/>
                  <a:gd name="T37" fmla="*/ 89 h 90"/>
                  <a:gd name="T38" fmla="*/ 42 w 72"/>
                  <a:gd name="T39" fmla="*/ 89 h 90"/>
                  <a:gd name="T40" fmla="*/ 48 w 72"/>
                  <a:gd name="T41" fmla="*/ 86 h 90"/>
                  <a:gd name="T42" fmla="*/ 54 w 72"/>
                  <a:gd name="T43" fmla="*/ 83 h 90"/>
                  <a:gd name="T44" fmla="*/ 58 w 72"/>
                  <a:gd name="T45" fmla="*/ 79 h 90"/>
                  <a:gd name="T46" fmla="*/ 61 w 72"/>
                  <a:gd name="T47" fmla="*/ 73 h 90"/>
                  <a:gd name="T48" fmla="*/ 64 w 72"/>
                  <a:gd name="T49" fmla="*/ 68 h 90"/>
                  <a:gd name="T50" fmla="*/ 68 w 72"/>
                  <a:gd name="T51" fmla="*/ 56 h 90"/>
                  <a:gd name="T52" fmla="*/ 71 w 72"/>
                  <a:gd name="T53" fmla="*/ 44 h 90"/>
                  <a:gd name="T54" fmla="*/ 71 w 72"/>
                  <a:gd name="T55" fmla="*/ 32 h 90"/>
                  <a:gd name="T56" fmla="*/ 72 w 72"/>
                  <a:gd name="T57" fmla="*/ 23 h 90"/>
                  <a:gd name="T58" fmla="*/ 72 w 72"/>
                  <a:gd name="T59" fmla="*/ 23 h 90"/>
                  <a:gd name="T60" fmla="*/ 54 w 72"/>
                  <a:gd name="T61" fmla="*/ 14 h 90"/>
                  <a:gd name="T62" fmla="*/ 41 w 72"/>
                  <a:gd name="T63" fmla="*/ 7 h 90"/>
                  <a:gd name="T64" fmla="*/ 37 w 72"/>
                  <a:gd name="T65" fmla="*/ 3 h 90"/>
                  <a:gd name="T66" fmla="*/ 35 w 72"/>
                  <a:gd name="T67" fmla="*/ 0 h 90"/>
                  <a:gd name="T68" fmla="*/ 35 w 72"/>
                  <a:gd name="T69" fmla="*/ 0 h 9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72" h="90">
                    <a:moveTo>
                      <a:pt x="35" y="0"/>
                    </a:moveTo>
                    <a:lnTo>
                      <a:pt x="35" y="0"/>
                    </a:lnTo>
                    <a:lnTo>
                      <a:pt x="34" y="3"/>
                    </a:lnTo>
                    <a:lnTo>
                      <a:pt x="30" y="7"/>
                    </a:lnTo>
                    <a:lnTo>
                      <a:pt x="17" y="14"/>
                    </a:lnTo>
                    <a:lnTo>
                      <a:pt x="0" y="23"/>
                    </a:lnTo>
                    <a:lnTo>
                      <a:pt x="0" y="32"/>
                    </a:lnTo>
                    <a:lnTo>
                      <a:pt x="2" y="44"/>
                    </a:lnTo>
                    <a:lnTo>
                      <a:pt x="3" y="56"/>
                    </a:lnTo>
                    <a:lnTo>
                      <a:pt x="7" y="68"/>
                    </a:lnTo>
                    <a:lnTo>
                      <a:pt x="10" y="73"/>
                    </a:lnTo>
                    <a:lnTo>
                      <a:pt x="14" y="79"/>
                    </a:lnTo>
                    <a:lnTo>
                      <a:pt x="19" y="83"/>
                    </a:lnTo>
                    <a:lnTo>
                      <a:pt x="23" y="87"/>
                    </a:lnTo>
                    <a:lnTo>
                      <a:pt x="28" y="89"/>
                    </a:lnTo>
                    <a:lnTo>
                      <a:pt x="35" y="90"/>
                    </a:lnTo>
                    <a:lnTo>
                      <a:pt x="37" y="89"/>
                    </a:lnTo>
                    <a:lnTo>
                      <a:pt x="42" y="89"/>
                    </a:lnTo>
                    <a:lnTo>
                      <a:pt x="48" y="86"/>
                    </a:lnTo>
                    <a:lnTo>
                      <a:pt x="54" y="83"/>
                    </a:lnTo>
                    <a:lnTo>
                      <a:pt x="58" y="79"/>
                    </a:lnTo>
                    <a:lnTo>
                      <a:pt x="61" y="73"/>
                    </a:lnTo>
                    <a:lnTo>
                      <a:pt x="64" y="68"/>
                    </a:lnTo>
                    <a:lnTo>
                      <a:pt x="68" y="56"/>
                    </a:lnTo>
                    <a:lnTo>
                      <a:pt x="71" y="44"/>
                    </a:lnTo>
                    <a:lnTo>
                      <a:pt x="71" y="32"/>
                    </a:lnTo>
                    <a:lnTo>
                      <a:pt x="72" y="23"/>
                    </a:lnTo>
                    <a:lnTo>
                      <a:pt x="54" y="14"/>
                    </a:lnTo>
                    <a:lnTo>
                      <a:pt x="41" y="7"/>
                    </a:lnTo>
                    <a:lnTo>
                      <a:pt x="37" y="3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E1E8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47" name="Freeform 301"/>
              <p:cNvSpPr>
                <a:spLocks/>
              </p:cNvSpPr>
              <p:nvPr/>
            </p:nvSpPr>
            <p:spPr bwMode="auto">
              <a:xfrm>
                <a:off x="5386" y="2261"/>
                <a:ext cx="72" cy="90"/>
              </a:xfrm>
              <a:custGeom>
                <a:avLst/>
                <a:gdLst>
                  <a:gd name="T0" fmla="*/ 35 w 72"/>
                  <a:gd name="T1" fmla="*/ 0 h 90"/>
                  <a:gd name="T2" fmla="*/ 35 w 72"/>
                  <a:gd name="T3" fmla="*/ 0 h 90"/>
                  <a:gd name="T4" fmla="*/ 34 w 72"/>
                  <a:gd name="T5" fmla="*/ 3 h 90"/>
                  <a:gd name="T6" fmla="*/ 30 w 72"/>
                  <a:gd name="T7" fmla="*/ 7 h 90"/>
                  <a:gd name="T8" fmla="*/ 17 w 72"/>
                  <a:gd name="T9" fmla="*/ 14 h 90"/>
                  <a:gd name="T10" fmla="*/ 0 w 72"/>
                  <a:gd name="T11" fmla="*/ 23 h 90"/>
                  <a:gd name="T12" fmla="*/ 0 w 72"/>
                  <a:gd name="T13" fmla="*/ 23 h 90"/>
                  <a:gd name="T14" fmla="*/ 0 w 72"/>
                  <a:gd name="T15" fmla="*/ 32 h 90"/>
                  <a:gd name="T16" fmla="*/ 2 w 72"/>
                  <a:gd name="T17" fmla="*/ 44 h 90"/>
                  <a:gd name="T18" fmla="*/ 3 w 72"/>
                  <a:gd name="T19" fmla="*/ 56 h 90"/>
                  <a:gd name="T20" fmla="*/ 7 w 72"/>
                  <a:gd name="T21" fmla="*/ 68 h 90"/>
                  <a:gd name="T22" fmla="*/ 10 w 72"/>
                  <a:gd name="T23" fmla="*/ 73 h 90"/>
                  <a:gd name="T24" fmla="*/ 14 w 72"/>
                  <a:gd name="T25" fmla="*/ 79 h 90"/>
                  <a:gd name="T26" fmla="*/ 19 w 72"/>
                  <a:gd name="T27" fmla="*/ 83 h 90"/>
                  <a:gd name="T28" fmla="*/ 23 w 72"/>
                  <a:gd name="T29" fmla="*/ 87 h 90"/>
                  <a:gd name="T30" fmla="*/ 28 w 72"/>
                  <a:gd name="T31" fmla="*/ 89 h 90"/>
                  <a:gd name="T32" fmla="*/ 35 w 72"/>
                  <a:gd name="T33" fmla="*/ 90 h 90"/>
                  <a:gd name="T34" fmla="*/ 37 w 72"/>
                  <a:gd name="T35" fmla="*/ 89 h 90"/>
                  <a:gd name="T36" fmla="*/ 37 w 72"/>
                  <a:gd name="T37" fmla="*/ 89 h 90"/>
                  <a:gd name="T38" fmla="*/ 42 w 72"/>
                  <a:gd name="T39" fmla="*/ 89 h 90"/>
                  <a:gd name="T40" fmla="*/ 48 w 72"/>
                  <a:gd name="T41" fmla="*/ 86 h 90"/>
                  <a:gd name="T42" fmla="*/ 54 w 72"/>
                  <a:gd name="T43" fmla="*/ 83 h 90"/>
                  <a:gd name="T44" fmla="*/ 58 w 72"/>
                  <a:gd name="T45" fmla="*/ 79 h 90"/>
                  <a:gd name="T46" fmla="*/ 61 w 72"/>
                  <a:gd name="T47" fmla="*/ 73 h 90"/>
                  <a:gd name="T48" fmla="*/ 64 w 72"/>
                  <a:gd name="T49" fmla="*/ 68 h 90"/>
                  <a:gd name="T50" fmla="*/ 68 w 72"/>
                  <a:gd name="T51" fmla="*/ 56 h 90"/>
                  <a:gd name="T52" fmla="*/ 71 w 72"/>
                  <a:gd name="T53" fmla="*/ 44 h 90"/>
                  <a:gd name="T54" fmla="*/ 71 w 72"/>
                  <a:gd name="T55" fmla="*/ 32 h 90"/>
                  <a:gd name="T56" fmla="*/ 72 w 72"/>
                  <a:gd name="T57" fmla="*/ 23 h 90"/>
                  <a:gd name="T58" fmla="*/ 72 w 72"/>
                  <a:gd name="T59" fmla="*/ 23 h 90"/>
                  <a:gd name="T60" fmla="*/ 54 w 72"/>
                  <a:gd name="T61" fmla="*/ 14 h 90"/>
                  <a:gd name="T62" fmla="*/ 41 w 72"/>
                  <a:gd name="T63" fmla="*/ 7 h 90"/>
                  <a:gd name="T64" fmla="*/ 37 w 72"/>
                  <a:gd name="T65" fmla="*/ 3 h 90"/>
                  <a:gd name="T66" fmla="*/ 35 w 72"/>
                  <a:gd name="T67" fmla="*/ 0 h 90"/>
                  <a:gd name="T68" fmla="*/ 35 w 72"/>
                  <a:gd name="T69" fmla="*/ 0 h 9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72" h="90">
                    <a:moveTo>
                      <a:pt x="35" y="0"/>
                    </a:moveTo>
                    <a:lnTo>
                      <a:pt x="35" y="0"/>
                    </a:lnTo>
                    <a:lnTo>
                      <a:pt x="34" y="3"/>
                    </a:lnTo>
                    <a:lnTo>
                      <a:pt x="30" y="7"/>
                    </a:lnTo>
                    <a:lnTo>
                      <a:pt x="17" y="14"/>
                    </a:lnTo>
                    <a:lnTo>
                      <a:pt x="0" y="23"/>
                    </a:lnTo>
                    <a:lnTo>
                      <a:pt x="0" y="32"/>
                    </a:lnTo>
                    <a:lnTo>
                      <a:pt x="2" y="44"/>
                    </a:lnTo>
                    <a:lnTo>
                      <a:pt x="3" y="56"/>
                    </a:lnTo>
                    <a:lnTo>
                      <a:pt x="7" y="68"/>
                    </a:lnTo>
                    <a:lnTo>
                      <a:pt x="10" y="73"/>
                    </a:lnTo>
                    <a:lnTo>
                      <a:pt x="14" y="79"/>
                    </a:lnTo>
                    <a:lnTo>
                      <a:pt x="19" y="83"/>
                    </a:lnTo>
                    <a:lnTo>
                      <a:pt x="23" y="87"/>
                    </a:lnTo>
                    <a:lnTo>
                      <a:pt x="28" y="89"/>
                    </a:lnTo>
                    <a:lnTo>
                      <a:pt x="35" y="90"/>
                    </a:lnTo>
                    <a:lnTo>
                      <a:pt x="37" y="89"/>
                    </a:lnTo>
                    <a:lnTo>
                      <a:pt x="42" y="89"/>
                    </a:lnTo>
                    <a:lnTo>
                      <a:pt x="48" y="86"/>
                    </a:lnTo>
                    <a:lnTo>
                      <a:pt x="54" y="83"/>
                    </a:lnTo>
                    <a:lnTo>
                      <a:pt x="58" y="79"/>
                    </a:lnTo>
                    <a:lnTo>
                      <a:pt x="61" y="73"/>
                    </a:lnTo>
                    <a:lnTo>
                      <a:pt x="64" y="68"/>
                    </a:lnTo>
                    <a:lnTo>
                      <a:pt x="68" y="56"/>
                    </a:lnTo>
                    <a:lnTo>
                      <a:pt x="71" y="44"/>
                    </a:lnTo>
                    <a:lnTo>
                      <a:pt x="71" y="32"/>
                    </a:lnTo>
                    <a:lnTo>
                      <a:pt x="72" y="23"/>
                    </a:lnTo>
                    <a:lnTo>
                      <a:pt x="54" y="14"/>
                    </a:lnTo>
                    <a:lnTo>
                      <a:pt x="41" y="7"/>
                    </a:lnTo>
                    <a:lnTo>
                      <a:pt x="37" y="3"/>
                    </a:lnTo>
                    <a:lnTo>
                      <a:pt x="35" y="0"/>
                    </a:lnTo>
                    <a:close/>
                  </a:path>
                </a:pathLst>
              </a:custGeom>
              <a:noFill/>
              <a:ln w="6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48" name="Freeform 302"/>
              <p:cNvSpPr>
                <a:spLocks/>
              </p:cNvSpPr>
              <p:nvPr/>
            </p:nvSpPr>
            <p:spPr bwMode="auto">
              <a:xfrm>
                <a:off x="5405" y="2288"/>
                <a:ext cx="43" cy="53"/>
              </a:xfrm>
              <a:custGeom>
                <a:avLst/>
                <a:gdLst>
                  <a:gd name="T0" fmla="*/ 43 w 43"/>
                  <a:gd name="T1" fmla="*/ 3 h 53"/>
                  <a:gd name="T2" fmla="*/ 43 w 43"/>
                  <a:gd name="T3" fmla="*/ 3 h 53"/>
                  <a:gd name="T4" fmla="*/ 43 w 43"/>
                  <a:gd name="T5" fmla="*/ 10 h 53"/>
                  <a:gd name="T6" fmla="*/ 42 w 43"/>
                  <a:gd name="T7" fmla="*/ 18 h 53"/>
                  <a:gd name="T8" fmla="*/ 40 w 43"/>
                  <a:gd name="T9" fmla="*/ 28 h 53"/>
                  <a:gd name="T10" fmla="*/ 37 w 43"/>
                  <a:gd name="T11" fmla="*/ 36 h 53"/>
                  <a:gd name="T12" fmla="*/ 33 w 43"/>
                  <a:gd name="T13" fmla="*/ 45 h 53"/>
                  <a:gd name="T14" fmla="*/ 29 w 43"/>
                  <a:gd name="T15" fmla="*/ 48 h 53"/>
                  <a:gd name="T16" fmla="*/ 26 w 43"/>
                  <a:gd name="T17" fmla="*/ 50 h 53"/>
                  <a:gd name="T18" fmla="*/ 22 w 43"/>
                  <a:gd name="T19" fmla="*/ 52 h 53"/>
                  <a:gd name="T20" fmla="*/ 16 w 43"/>
                  <a:gd name="T21" fmla="*/ 53 h 53"/>
                  <a:gd name="T22" fmla="*/ 16 w 43"/>
                  <a:gd name="T23" fmla="*/ 53 h 53"/>
                  <a:gd name="T24" fmla="*/ 16 w 43"/>
                  <a:gd name="T25" fmla="*/ 53 h 53"/>
                  <a:gd name="T26" fmla="*/ 8 w 43"/>
                  <a:gd name="T27" fmla="*/ 52 h 53"/>
                  <a:gd name="T28" fmla="*/ 2 w 43"/>
                  <a:gd name="T29" fmla="*/ 48 h 53"/>
                  <a:gd name="T30" fmla="*/ 2 w 43"/>
                  <a:gd name="T31" fmla="*/ 48 h 53"/>
                  <a:gd name="T32" fmla="*/ 0 w 43"/>
                  <a:gd name="T33" fmla="*/ 43 h 53"/>
                  <a:gd name="T34" fmla="*/ 25 w 43"/>
                  <a:gd name="T35" fmla="*/ 15 h 53"/>
                  <a:gd name="T36" fmla="*/ 36 w 43"/>
                  <a:gd name="T37" fmla="*/ 0 h 53"/>
                  <a:gd name="T38" fmla="*/ 36 w 43"/>
                  <a:gd name="T39" fmla="*/ 0 h 53"/>
                  <a:gd name="T40" fmla="*/ 43 w 43"/>
                  <a:gd name="T41" fmla="*/ 3 h 53"/>
                  <a:gd name="T42" fmla="*/ 43 w 43"/>
                  <a:gd name="T43" fmla="*/ 3 h 53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3" h="53">
                    <a:moveTo>
                      <a:pt x="43" y="3"/>
                    </a:moveTo>
                    <a:lnTo>
                      <a:pt x="43" y="3"/>
                    </a:lnTo>
                    <a:lnTo>
                      <a:pt x="43" y="10"/>
                    </a:lnTo>
                    <a:lnTo>
                      <a:pt x="42" y="18"/>
                    </a:lnTo>
                    <a:lnTo>
                      <a:pt x="40" y="28"/>
                    </a:lnTo>
                    <a:lnTo>
                      <a:pt x="37" y="36"/>
                    </a:lnTo>
                    <a:lnTo>
                      <a:pt x="33" y="45"/>
                    </a:lnTo>
                    <a:lnTo>
                      <a:pt x="29" y="48"/>
                    </a:lnTo>
                    <a:lnTo>
                      <a:pt x="26" y="50"/>
                    </a:lnTo>
                    <a:lnTo>
                      <a:pt x="22" y="52"/>
                    </a:lnTo>
                    <a:lnTo>
                      <a:pt x="16" y="53"/>
                    </a:lnTo>
                    <a:lnTo>
                      <a:pt x="8" y="52"/>
                    </a:lnTo>
                    <a:lnTo>
                      <a:pt x="2" y="48"/>
                    </a:lnTo>
                    <a:lnTo>
                      <a:pt x="0" y="43"/>
                    </a:lnTo>
                    <a:lnTo>
                      <a:pt x="25" y="15"/>
                    </a:lnTo>
                    <a:lnTo>
                      <a:pt x="36" y="0"/>
                    </a:lnTo>
                    <a:lnTo>
                      <a:pt x="43" y="3"/>
                    </a:lnTo>
                    <a:close/>
                  </a:path>
                </a:pathLst>
              </a:custGeom>
              <a:solidFill>
                <a:srgbClr val="00A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49" name="Freeform 303"/>
              <p:cNvSpPr>
                <a:spLocks/>
              </p:cNvSpPr>
              <p:nvPr/>
            </p:nvSpPr>
            <p:spPr bwMode="auto">
              <a:xfrm>
                <a:off x="5405" y="2288"/>
                <a:ext cx="36" cy="43"/>
              </a:xfrm>
              <a:custGeom>
                <a:avLst/>
                <a:gdLst>
                  <a:gd name="T0" fmla="*/ 36 w 36"/>
                  <a:gd name="T1" fmla="*/ 0 h 43"/>
                  <a:gd name="T2" fmla="*/ 25 w 36"/>
                  <a:gd name="T3" fmla="*/ 15 h 43"/>
                  <a:gd name="T4" fmla="*/ 0 w 36"/>
                  <a:gd name="T5" fmla="*/ 43 h 43"/>
                  <a:gd name="T6" fmla="*/ 36 w 36"/>
                  <a:gd name="T7" fmla="*/ 0 h 4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6" h="43">
                    <a:moveTo>
                      <a:pt x="36" y="0"/>
                    </a:moveTo>
                    <a:lnTo>
                      <a:pt x="25" y="15"/>
                    </a:lnTo>
                    <a:lnTo>
                      <a:pt x="0" y="43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50" name="Freeform 304"/>
              <p:cNvSpPr>
                <a:spLocks/>
              </p:cNvSpPr>
              <p:nvPr/>
            </p:nvSpPr>
            <p:spPr bwMode="auto">
              <a:xfrm>
                <a:off x="5395" y="2274"/>
                <a:ext cx="46" cy="57"/>
              </a:xfrm>
              <a:custGeom>
                <a:avLst/>
                <a:gdLst>
                  <a:gd name="T0" fmla="*/ 0 w 46"/>
                  <a:gd name="T1" fmla="*/ 17 h 57"/>
                  <a:gd name="T2" fmla="*/ 0 w 46"/>
                  <a:gd name="T3" fmla="*/ 17 h 57"/>
                  <a:gd name="T4" fmla="*/ 12 w 46"/>
                  <a:gd name="T5" fmla="*/ 11 h 57"/>
                  <a:gd name="T6" fmla="*/ 22 w 46"/>
                  <a:gd name="T7" fmla="*/ 5 h 57"/>
                  <a:gd name="T8" fmla="*/ 25 w 46"/>
                  <a:gd name="T9" fmla="*/ 3 h 57"/>
                  <a:gd name="T10" fmla="*/ 26 w 46"/>
                  <a:gd name="T11" fmla="*/ 0 h 57"/>
                  <a:gd name="T12" fmla="*/ 26 w 46"/>
                  <a:gd name="T13" fmla="*/ 0 h 57"/>
                  <a:gd name="T14" fmla="*/ 26 w 46"/>
                  <a:gd name="T15" fmla="*/ 0 h 57"/>
                  <a:gd name="T16" fmla="*/ 29 w 46"/>
                  <a:gd name="T17" fmla="*/ 3 h 57"/>
                  <a:gd name="T18" fmla="*/ 33 w 46"/>
                  <a:gd name="T19" fmla="*/ 7 h 57"/>
                  <a:gd name="T20" fmla="*/ 46 w 46"/>
                  <a:gd name="T21" fmla="*/ 14 h 57"/>
                  <a:gd name="T22" fmla="*/ 10 w 46"/>
                  <a:gd name="T23" fmla="*/ 57 h 57"/>
                  <a:gd name="T24" fmla="*/ 10 w 46"/>
                  <a:gd name="T25" fmla="*/ 57 h 57"/>
                  <a:gd name="T26" fmla="*/ 5 w 46"/>
                  <a:gd name="T27" fmla="*/ 52 h 57"/>
                  <a:gd name="T28" fmla="*/ 3 w 46"/>
                  <a:gd name="T29" fmla="*/ 45 h 57"/>
                  <a:gd name="T30" fmla="*/ 0 w 46"/>
                  <a:gd name="T31" fmla="*/ 32 h 57"/>
                  <a:gd name="T32" fmla="*/ 0 w 46"/>
                  <a:gd name="T33" fmla="*/ 21 h 57"/>
                  <a:gd name="T34" fmla="*/ 0 w 46"/>
                  <a:gd name="T35" fmla="*/ 17 h 57"/>
                  <a:gd name="T36" fmla="*/ 0 w 46"/>
                  <a:gd name="T37" fmla="*/ 17 h 5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46" h="57">
                    <a:moveTo>
                      <a:pt x="0" y="17"/>
                    </a:moveTo>
                    <a:lnTo>
                      <a:pt x="0" y="17"/>
                    </a:lnTo>
                    <a:lnTo>
                      <a:pt x="12" y="11"/>
                    </a:lnTo>
                    <a:lnTo>
                      <a:pt x="22" y="5"/>
                    </a:lnTo>
                    <a:lnTo>
                      <a:pt x="25" y="3"/>
                    </a:lnTo>
                    <a:lnTo>
                      <a:pt x="26" y="0"/>
                    </a:lnTo>
                    <a:lnTo>
                      <a:pt x="29" y="3"/>
                    </a:lnTo>
                    <a:lnTo>
                      <a:pt x="33" y="7"/>
                    </a:lnTo>
                    <a:lnTo>
                      <a:pt x="46" y="14"/>
                    </a:lnTo>
                    <a:lnTo>
                      <a:pt x="10" y="57"/>
                    </a:lnTo>
                    <a:lnTo>
                      <a:pt x="5" y="52"/>
                    </a:lnTo>
                    <a:lnTo>
                      <a:pt x="3" y="45"/>
                    </a:lnTo>
                    <a:lnTo>
                      <a:pt x="0" y="32"/>
                    </a:lnTo>
                    <a:lnTo>
                      <a:pt x="0" y="21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BE1E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51" name="Freeform 305"/>
              <p:cNvSpPr>
                <a:spLocks/>
              </p:cNvSpPr>
              <p:nvPr/>
            </p:nvSpPr>
            <p:spPr bwMode="auto">
              <a:xfrm>
                <a:off x="5721" y="2299"/>
                <a:ext cx="7" cy="8"/>
              </a:xfrm>
              <a:custGeom>
                <a:avLst/>
                <a:gdLst>
                  <a:gd name="T0" fmla="*/ 7 w 7"/>
                  <a:gd name="T1" fmla="*/ 0 h 8"/>
                  <a:gd name="T2" fmla="*/ 7 w 7"/>
                  <a:gd name="T3" fmla="*/ 8 h 8"/>
                  <a:gd name="T4" fmla="*/ 0 w 7"/>
                  <a:gd name="T5" fmla="*/ 8 h 8"/>
                  <a:gd name="T6" fmla="*/ 0 w 7"/>
                  <a:gd name="T7" fmla="*/ 8 h 8"/>
                  <a:gd name="T8" fmla="*/ 1 w 7"/>
                  <a:gd name="T9" fmla="*/ 7 h 8"/>
                  <a:gd name="T10" fmla="*/ 5 w 7"/>
                  <a:gd name="T11" fmla="*/ 7 h 8"/>
                  <a:gd name="T12" fmla="*/ 5 w 7"/>
                  <a:gd name="T13" fmla="*/ 1 h 8"/>
                  <a:gd name="T14" fmla="*/ 1 w 7"/>
                  <a:gd name="T15" fmla="*/ 1 h 8"/>
                  <a:gd name="T16" fmla="*/ 1 w 7"/>
                  <a:gd name="T17" fmla="*/ 1 h 8"/>
                  <a:gd name="T18" fmla="*/ 0 w 7"/>
                  <a:gd name="T19" fmla="*/ 0 h 8"/>
                  <a:gd name="T20" fmla="*/ 7 w 7"/>
                  <a:gd name="T21" fmla="*/ 0 h 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" h="8">
                    <a:moveTo>
                      <a:pt x="7" y="0"/>
                    </a:moveTo>
                    <a:lnTo>
                      <a:pt x="7" y="8"/>
                    </a:lnTo>
                    <a:lnTo>
                      <a:pt x="0" y="8"/>
                    </a:lnTo>
                    <a:lnTo>
                      <a:pt x="1" y="7"/>
                    </a:lnTo>
                    <a:lnTo>
                      <a:pt x="5" y="7"/>
                    </a:lnTo>
                    <a:lnTo>
                      <a:pt x="5" y="1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52" name="Freeform 306"/>
              <p:cNvSpPr>
                <a:spLocks/>
              </p:cNvSpPr>
              <p:nvPr/>
            </p:nvSpPr>
            <p:spPr bwMode="auto">
              <a:xfrm>
                <a:off x="5721" y="2298"/>
                <a:ext cx="8" cy="11"/>
              </a:xfrm>
              <a:custGeom>
                <a:avLst/>
                <a:gdLst>
                  <a:gd name="T0" fmla="*/ 7 w 8"/>
                  <a:gd name="T1" fmla="*/ 9 h 11"/>
                  <a:gd name="T2" fmla="*/ 7 w 8"/>
                  <a:gd name="T3" fmla="*/ 1 h 11"/>
                  <a:gd name="T4" fmla="*/ 0 w 8"/>
                  <a:gd name="T5" fmla="*/ 1 h 11"/>
                  <a:gd name="T6" fmla="*/ 0 w 8"/>
                  <a:gd name="T7" fmla="*/ 1 h 11"/>
                  <a:gd name="T8" fmla="*/ 0 w 8"/>
                  <a:gd name="T9" fmla="*/ 0 h 11"/>
                  <a:gd name="T10" fmla="*/ 8 w 8"/>
                  <a:gd name="T11" fmla="*/ 0 h 11"/>
                  <a:gd name="T12" fmla="*/ 8 w 8"/>
                  <a:gd name="T13" fmla="*/ 11 h 11"/>
                  <a:gd name="T14" fmla="*/ 0 w 8"/>
                  <a:gd name="T15" fmla="*/ 11 h 11"/>
                  <a:gd name="T16" fmla="*/ 0 w 8"/>
                  <a:gd name="T17" fmla="*/ 11 h 11"/>
                  <a:gd name="T18" fmla="*/ 0 w 8"/>
                  <a:gd name="T19" fmla="*/ 9 h 11"/>
                  <a:gd name="T20" fmla="*/ 7 w 8"/>
                  <a:gd name="T21" fmla="*/ 9 h 1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8" h="11">
                    <a:moveTo>
                      <a:pt x="7" y="9"/>
                    </a:moveTo>
                    <a:lnTo>
                      <a:pt x="7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8" y="0"/>
                    </a:lnTo>
                    <a:lnTo>
                      <a:pt x="8" y="11"/>
                    </a:lnTo>
                    <a:lnTo>
                      <a:pt x="0" y="11"/>
                    </a:lnTo>
                    <a:lnTo>
                      <a:pt x="0" y="9"/>
                    </a:lnTo>
                    <a:lnTo>
                      <a:pt x="7" y="9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53" name="Freeform 307"/>
              <p:cNvSpPr>
                <a:spLocks/>
              </p:cNvSpPr>
              <p:nvPr/>
            </p:nvSpPr>
            <p:spPr bwMode="auto">
              <a:xfrm>
                <a:off x="5719" y="2307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0 h 2"/>
                  <a:gd name="T4" fmla="*/ 2 w 2"/>
                  <a:gd name="T5" fmla="*/ 2 h 2"/>
                  <a:gd name="T6" fmla="*/ 0 w 2"/>
                  <a:gd name="T7" fmla="*/ 2 h 2"/>
                  <a:gd name="T8" fmla="*/ 0 w 2"/>
                  <a:gd name="T9" fmla="*/ 2 h 2"/>
                  <a:gd name="T10" fmla="*/ 0 w 2"/>
                  <a:gd name="T11" fmla="*/ 0 h 2"/>
                  <a:gd name="T12" fmla="*/ 2 w 2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54" name="Freeform 308"/>
              <p:cNvSpPr>
                <a:spLocks/>
              </p:cNvSpPr>
              <p:nvPr/>
            </p:nvSpPr>
            <p:spPr bwMode="auto">
              <a:xfrm>
                <a:off x="5719" y="2306"/>
                <a:ext cx="3" cy="1"/>
              </a:xfrm>
              <a:custGeom>
                <a:avLst/>
                <a:gdLst>
                  <a:gd name="T0" fmla="*/ 0 w 3"/>
                  <a:gd name="T1" fmla="*/ 0 h 1"/>
                  <a:gd name="T2" fmla="*/ 3 w 3"/>
                  <a:gd name="T3" fmla="*/ 0 h 1"/>
                  <a:gd name="T4" fmla="*/ 3 w 3"/>
                  <a:gd name="T5" fmla="*/ 0 h 1"/>
                  <a:gd name="T6" fmla="*/ 2 w 3"/>
                  <a:gd name="T7" fmla="*/ 1 h 1"/>
                  <a:gd name="T8" fmla="*/ 0 w 3"/>
                  <a:gd name="T9" fmla="*/ 1 h 1"/>
                  <a:gd name="T10" fmla="*/ 0 w 3"/>
                  <a:gd name="T11" fmla="*/ 1 h 1"/>
                  <a:gd name="T12" fmla="*/ 0 w 3"/>
                  <a:gd name="T13" fmla="*/ 0 h 1"/>
                  <a:gd name="T14" fmla="*/ 0 w 3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1">
                    <a:moveTo>
                      <a:pt x="0" y="0"/>
                    </a:move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55" name="Freeform 309"/>
              <p:cNvSpPr>
                <a:spLocks/>
              </p:cNvSpPr>
              <p:nvPr/>
            </p:nvSpPr>
            <p:spPr bwMode="auto">
              <a:xfrm>
                <a:off x="5718" y="230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56" name="Freeform 310"/>
              <p:cNvSpPr>
                <a:spLocks/>
              </p:cNvSpPr>
              <p:nvPr/>
            </p:nvSpPr>
            <p:spPr bwMode="auto">
              <a:xfrm>
                <a:off x="5719" y="2299"/>
                <a:ext cx="3" cy="1"/>
              </a:xfrm>
              <a:custGeom>
                <a:avLst/>
                <a:gdLst>
                  <a:gd name="T0" fmla="*/ 2 w 3"/>
                  <a:gd name="T1" fmla="*/ 0 h 1"/>
                  <a:gd name="T2" fmla="*/ 2 w 3"/>
                  <a:gd name="T3" fmla="*/ 0 h 1"/>
                  <a:gd name="T4" fmla="*/ 3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0 w 3"/>
                  <a:gd name="T11" fmla="*/ 0 h 1"/>
                  <a:gd name="T12" fmla="*/ 2 w 3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2" y="0"/>
                    </a:moveTo>
                    <a:lnTo>
                      <a:pt x="2" y="0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57" name="Freeform 311"/>
              <p:cNvSpPr>
                <a:spLocks/>
              </p:cNvSpPr>
              <p:nvPr/>
            </p:nvSpPr>
            <p:spPr bwMode="auto">
              <a:xfrm>
                <a:off x="5719" y="2298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0 h 1"/>
                  <a:gd name="T4" fmla="*/ 2 w 2"/>
                  <a:gd name="T5" fmla="*/ 1 h 1"/>
                  <a:gd name="T6" fmla="*/ 0 w 2"/>
                  <a:gd name="T7" fmla="*/ 1 h 1"/>
                  <a:gd name="T8" fmla="*/ 0 w 2"/>
                  <a:gd name="T9" fmla="*/ 1 h 1"/>
                  <a:gd name="T10" fmla="*/ 0 w 2"/>
                  <a:gd name="T11" fmla="*/ 0 h 1"/>
                  <a:gd name="T12" fmla="*/ 2 w 2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58" name="Freeform 312"/>
              <p:cNvSpPr>
                <a:spLocks/>
              </p:cNvSpPr>
              <p:nvPr/>
            </p:nvSpPr>
            <p:spPr bwMode="auto">
              <a:xfrm>
                <a:off x="5718" y="2307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0 h 2"/>
                  <a:gd name="T10" fmla="*/ 1 w 1"/>
                  <a:gd name="T11" fmla="*/ 2 h 2"/>
                  <a:gd name="T12" fmla="*/ 0 w 1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6157" name="Group 514"/>
            <p:cNvGrpSpPr>
              <a:grpSpLocks/>
            </p:cNvGrpSpPr>
            <p:nvPr/>
          </p:nvGrpSpPr>
          <p:grpSpPr bwMode="auto">
            <a:xfrm>
              <a:off x="1871" y="2256"/>
              <a:ext cx="3889" cy="147"/>
              <a:chOff x="1871" y="2256"/>
              <a:chExt cx="3889" cy="147"/>
            </a:xfrm>
          </p:grpSpPr>
          <p:sp>
            <p:nvSpPr>
              <p:cNvPr id="6259" name="Freeform 314"/>
              <p:cNvSpPr>
                <a:spLocks/>
              </p:cNvSpPr>
              <p:nvPr/>
            </p:nvSpPr>
            <p:spPr bwMode="auto">
              <a:xfrm>
                <a:off x="5718" y="229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60" name="Freeform 315"/>
              <p:cNvSpPr>
                <a:spLocks/>
              </p:cNvSpPr>
              <p:nvPr/>
            </p:nvSpPr>
            <p:spPr bwMode="auto">
              <a:xfrm>
                <a:off x="5718" y="2298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61" name="Freeform 316"/>
              <p:cNvSpPr>
                <a:spLocks/>
              </p:cNvSpPr>
              <p:nvPr/>
            </p:nvSpPr>
            <p:spPr bwMode="auto">
              <a:xfrm>
                <a:off x="5712" y="2281"/>
                <a:ext cx="9" cy="17"/>
              </a:xfrm>
              <a:custGeom>
                <a:avLst/>
                <a:gdLst>
                  <a:gd name="T0" fmla="*/ 7 w 9"/>
                  <a:gd name="T1" fmla="*/ 17 h 17"/>
                  <a:gd name="T2" fmla="*/ 7 w 9"/>
                  <a:gd name="T3" fmla="*/ 17 h 17"/>
                  <a:gd name="T4" fmla="*/ 4 w 9"/>
                  <a:gd name="T5" fmla="*/ 8 h 17"/>
                  <a:gd name="T6" fmla="*/ 0 w 9"/>
                  <a:gd name="T7" fmla="*/ 1 h 17"/>
                  <a:gd name="T8" fmla="*/ 2 w 9"/>
                  <a:gd name="T9" fmla="*/ 0 h 17"/>
                  <a:gd name="T10" fmla="*/ 2 w 9"/>
                  <a:gd name="T11" fmla="*/ 0 h 17"/>
                  <a:gd name="T12" fmla="*/ 6 w 9"/>
                  <a:gd name="T13" fmla="*/ 8 h 17"/>
                  <a:gd name="T14" fmla="*/ 9 w 9"/>
                  <a:gd name="T15" fmla="*/ 17 h 17"/>
                  <a:gd name="T16" fmla="*/ 7 w 9"/>
                  <a:gd name="T17" fmla="*/ 17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9" h="17">
                    <a:moveTo>
                      <a:pt x="7" y="17"/>
                    </a:moveTo>
                    <a:lnTo>
                      <a:pt x="7" y="17"/>
                    </a:lnTo>
                    <a:lnTo>
                      <a:pt x="4" y="8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6" y="8"/>
                    </a:lnTo>
                    <a:lnTo>
                      <a:pt x="9" y="17"/>
                    </a:lnTo>
                    <a:lnTo>
                      <a:pt x="7" y="17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62" name="Freeform 317"/>
              <p:cNvSpPr>
                <a:spLocks/>
              </p:cNvSpPr>
              <p:nvPr/>
            </p:nvSpPr>
            <p:spPr bwMode="auto">
              <a:xfrm>
                <a:off x="5714" y="2309"/>
                <a:ext cx="7" cy="17"/>
              </a:xfrm>
              <a:custGeom>
                <a:avLst/>
                <a:gdLst>
                  <a:gd name="T0" fmla="*/ 7 w 7"/>
                  <a:gd name="T1" fmla="*/ 0 h 17"/>
                  <a:gd name="T2" fmla="*/ 7 w 7"/>
                  <a:gd name="T3" fmla="*/ 0 h 17"/>
                  <a:gd name="T4" fmla="*/ 5 w 7"/>
                  <a:gd name="T5" fmla="*/ 10 h 17"/>
                  <a:gd name="T6" fmla="*/ 1 w 7"/>
                  <a:gd name="T7" fmla="*/ 17 h 17"/>
                  <a:gd name="T8" fmla="*/ 0 w 7"/>
                  <a:gd name="T9" fmla="*/ 15 h 17"/>
                  <a:gd name="T10" fmla="*/ 0 w 7"/>
                  <a:gd name="T11" fmla="*/ 15 h 17"/>
                  <a:gd name="T12" fmla="*/ 4 w 7"/>
                  <a:gd name="T13" fmla="*/ 8 h 17"/>
                  <a:gd name="T14" fmla="*/ 5 w 7"/>
                  <a:gd name="T15" fmla="*/ 0 h 17"/>
                  <a:gd name="T16" fmla="*/ 7 w 7"/>
                  <a:gd name="T17" fmla="*/ 0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" h="17">
                    <a:moveTo>
                      <a:pt x="7" y="0"/>
                    </a:moveTo>
                    <a:lnTo>
                      <a:pt x="7" y="0"/>
                    </a:lnTo>
                    <a:lnTo>
                      <a:pt x="5" y="10"/>
                    </a:lnTo>
                    <a:lnTo>
                      <a:pt x="1" y="17"/>
                    </a:lnTo>
                    <a:lnTo>
                      <a:pt x="0" y="15"/>
                    </a:lnTo>
                    <a:lnTo>
                      <a:pt x="4" y="8"/>
                    </a:lnTo>
                    <a:lnTo>
                      <a:pt x="5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63" name="Freeform 318"/>
              <p:cNvSpPr>
                <a:spLocks/>
              </p:cNvSpPr>
              <p:nvPr/>
            </p:nvSpPr>
            <p:spPr bwMode="auto">
              <a:xfrm>
                <a:off x="5714" y="2326"/>
                <a:ext cx="5" cy="5"/>
              </a:xfrm>
              <a:custGeom>
                <a:avLst/>
                <a:gdLst>
                  <a:gd name="T0" fmla="*/ 5 w 5"/>
                  <a:gd name="T1" fmla="*/ 5 h 5"/>
                  <a:gd name="T2" fmla="*/ 4 w 5"/>
                  <a:gd name="T3" fmla="*/ 5 h 5"/>
                  <a:gd name="T4" fmla="*/ 0 w 5"/>
                  <a:gd name="T5" fmla="*/ 1 h 5"/>
                  <a:gd name="T6" fmla="*/ 1 w 5"/>
                  <a:gd name="T7" fmla="*/ 0 h 5"/>
                  <a:gd name="T8" fmla="*/ 5 w 5"/>
                  <a:gd name="T9" fmla="*/ 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5" y="5"/>
                    </a:moveTo>
                    <a:lnTo>
                      <a:pt x="4" y="5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5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64" name="Freeform 319"/>
              <p:cNvSpPr>
                <a:spLocks/>
              </p:cNvSpPr>
              <p:nvPr/>
            </p:nvSpPr>
            <p:spPr bwMode="auto">
              <a:xfrm>
                <a:off x="5712" y="2279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0 h 3"/>
                  <a:gd name="T4" fmla="*/ 2 w 2"/>
                  <a:gd name="T5" fmla="*/ 2 h 3"/>
                  <a:gd name="T6" fmla="*/ 0 w 2"/>
                  <a:gd name="T7" fmla="*/ 3 h 3"/>
                  <a:gd name="T8" fmla="*/ 0 w 2"/>
                  <a:gd name="T9" fmla="*/ 3 h 3"/>
                  <a:gd name="T10" fmla="*/ 0 w 2"/>
                  <a:gd name="T11" fmla="*/ 2 h 3"/>
                  <a:gd name="T12" fmla="*/ 2 w 2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2" y="0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65" name="Freeform 320"/>
              <p:cNvSpPr>
                <a:spLocks/>
              </p:cNvSpPr>
              <p:nvPr/>
            </p:nvSpPr>
            <p:spPr bwMode="auto">
              <a:xfrm>
                <a:off x="5712" y="2309"/>
                <a:ext cx="7" cy="15"/>
              </a:xfrm>
              <a:custGeom>
                <a:avLst/>
                <a:gdLst>
                  <a:gd name="T0" fmla="*/ 6 w 7"/>
                  <a:gd name="T1" fmla="*/ 0 h 15"/>
                  <a:gd name="T2" fmla="*/ 7 w 7"/>
                  <a:gd name="T3" fmla="*/ 0 h 15"/>
                  <a:gd name="T4" fmla="*/ 7 w 7"/>
                  <a:gd name="T5" fmla="*/ 0 h 15"/>
                  <a:gd name="T6" fmla="*/ 6 w 7"/>
                  <a:gd name="T7" fmla="*/ 8 h 15"/>
                  <a:gd name="T8" fmla="*/ 2 w 7"/>
                  <a:gd name="T9" fmla="*/ 15 h 15"/>
                  <a:gd name="T10" fmla="*/ 0 w 7"/>
                  <a:gd name="T11" fmla="*/ 15 h 15"/>
                  <a:gd name="T12" fmla="*/ 0 w 7"/>
                  <a:gd name="T13" fmla="*/ 15 h 15"/>
                  <a:gd name="T14" fmla="*/ 4 w 7"/>
                  <a:gd name="T15" fmla="*/ 8 h 15"/>
                  <a:gd name="T16" fmla="*/ 6 w 7"/>
                  <a:gd name="T17" fmla="*/ 0 h 15"/>
                  <a:gd name="T18" fmla="*/ 6 w 7"/>
                  <a:gd name="T19" fmla="*/ 0 h 1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7" h="15">
                    <a:moveTo>
                      <a:pt x="6" y="0"/>
                    </a:moveTo>
                    <a:lnTo>
                      <a:pt x="7" y="0"/>
                    </a:lnTo>
                    <a:lnTo>
                      <a:pt x="6" y="8"/>
                    </a:lnTo>
                    <a:lnTo>
                      <a:pt x="2" y="15"/>
                    </a:lnTo>
                    <a:lnTo>
                      <a:pt x="0" y="15"/>
                    </a:lnTo>
                    <a:lnTo>
                      <a:pt x="4" y="8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66" name="Freeform 321"/>
              <p:cNvSpPr>
                <a:spLocks/>
              </p:cNvSpPr>
              <p:nvPr/>
            </p:nvSpPr>
            <p:spPr bwMode="auto">
              <a:xfrm>
                <a:off x="5712" y="2324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3 h 3"/>
                  <a:gd name="T4" fmla="*/ 0 w 3"/>
                  <a:gd name="T5" fmla="*/ 2 h 3"/>
                  <a:gd name="T6" fmla="*/ 0 w 3"/>
                  <a:gd name="T7" fmla="*/ 2 h 3"/>
                  <a:gd name="T8" fmla="*/ 2 w 3"/>
                  <a:gd name="T9" fmla="*/ 0 h 3"/>
                  <a:gd name="T10" fmla="*/ 3 w 3"/>
                  <a:gd name="T11" fmla="*/ 2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67" name="Freeform 322"/>
              <p:cNvSpPr>
                <a:spLocks/>
              </p:cNvSpPr>
              <p:nvPr/>
            </p:nvSpPr>
            <p:spPr bwMode="auto">
              <a:xfrm>
                <a:off x="5712" y="2282"/>
                <a:ext cx="7" cy="16"/>
              </a:xfrm>
              <a:custGeom>
                <a:avLst/>
                <a:gdLst>
                  <a:gd name="T0" fmla="*/ 0 w 7"/>
                  <a:gd name="T1" fmla="*/ 0 h 16"/>
                  <a:gd name="T2" fmla="*/ 0 w 7"/>
                  <a:gd name="T3" fmla="*/ 0 h 16"/>
                  <a:gd name="T4" fmla="*/ 4 w 7"/>
                  <a:gd name="T5" fmla="*/ 7 h 16"/>
                  <a:gd name="T6" fmla="*/ 7 w 7"/>
                  <a:gd name="T7" fmla="*/ 16 h 16"/>
                  <a:gd name="T8" fmla="*/ 6 w 7"/>
                  <a:gd name="T9" fmla="*/ 16 h 16"/>
                  <a:gd name="T10" fmla="*/ 0 w 7"/>
                  <a:gd name="T11" fmla="*/ 2 h 16"/>
                  <a:gd name="T12" fmla="*/ 0 w 7"/>
                  <a:gd name="T13" fmla="*/ 0 h 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" h="16">
                    <a:moveTo>
                      <a:pt x="0" y="0"/>
                    </a:moveTo>
                    <a:lnTo>
                      <a:pt x="0" y="0"/>
                    </a:lnTo>
                    <a:lnTo>
                      <a:pt x="4" y="7"/>
                    </a:lnTo>
                    <a:lnTo>
                      <a:pt x="7" y="16"/>
                    </a:lnTo>
                    <a:lnTo>
                      <a:pt x="6" y="16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68" name="Freeform 323"/>
              <p:cNvSpPr>
                <a:spLocks/>
              </p:cNvSpPr>
              <p:nvPr/>
            </p:nvSpPr>
            <p:spPr bwMode="auto">
              <a:xfrm>
                <a:off x="5711" y="2324"/>
                <a:ext cx="3" cy="2"/>
              </a:xfrm>
              <a:custGeom>
                <a:avLst/>
                <a:gdLst>
                  <a:gd name="T0" fmla="*/ 1 w 3"/>
                  <a:gd name="T1" fmla="*/ 2 h 2"/>
                  <a:gd name="T2" fmla="*/ 0 w 3"/>
                  <a:gd name="T3" fmla="*/ 2 h 2"/>
                  <a:gd name="T4" fmla="*/ 0 w 3"/>
                  <a:gd name="T5" fmla="*/ 2 h 2"/>
                  <a:gd name="T6" fmla="*/ 1 w 3"/>
                  <a:gd name="T7" fmla="*/ 0 h 2"/>
                  <a:gd name="T8" fmla="*/ 3 w 3"/>
                  <a:gd name="T9" fmla="*/ 0 h 2"/>
                  <a:gd name="T10" fmla="*/ 3 w 3"/>
                  <a:gd name="T11" fmla="*/ 0 h 2"/>
                  <a:gd name="T12" fmla="*/ 1 w 3"/>
                  <a:gd name="T13" fmla="*/ 2 h 2"/>
                  <a:gd name="T14" fmla="*/ 1 w 3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2">
                    <a:moveTo>
                      <a:pt x="1" y="2"/>
                    </a:moveTo>
                    <a:lnTo>
                      <a:pt x="0" y="2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69" name="Freeform 324"/>
              <p:cNvSpPr>
                <a:spLocks/>
              </p:cNvSpPr>
              <p:nvPr/>
            </p:nvSpPr>
            <p:spPr bwMode="auto">
              <a:xfrm>
                <a:off x="5711" y="2326"/>
                <a:ext cx="3" cy="3"/>
              </a:xfrm>
              <a:custGeom>
                <a:avLst/>
                <a:gdLst>
                  <a:gd name="T0" fmla="*/ 0 w 3"/>
                  <a:gd name="T1" fmla="*/ 1 h 3"/>
                  <a:gd name="T2" fmla="*/ 0 w 3"/>
                  <a:gd name="T3" fmla="*/ 1 h 3"/>
                  <a:gd name="T4" fmla="*/ 1 w 3"/>
                  <a:gd name="T5" fmla="*/ 0 h 3"/>
                  <a:gd name="T6" fmla="*/ 3 w 3"/>
                  <a:gd name="T7" fmla="*/ 1 h 3"/>
                  <a:gd name="T8" fmla="*/ 3 w 3"/>
                  <a:gd name="T9" fmla="*/ 1 h 3"/>
                  <a:gd name="T10" fmla="*/ 1 w 3"/>
                  <a:gd name="T11" fmla="*/ 3 h 3"/>
                  <a:gd name="T12" fmla="*/ 0 w 3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0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70" name="Freeform 325"/>
              <p:cNvSpPr>
                <a:spLocks/>
              </p:cNvSpPr>
              <p:nvPr/>
            </p:nvSpPr>
            <p:spPr bwMode="auto">
              <a:xfrm>
                <a:off x="5711" y="2278"/>
                <a:ext cx="3" cy="3"/>
              </a:xfrm>
              <a:custGeom>
                <a:avLst/>
                <a:gdLst>
                  <a:gd name="T0" fmla="*/ 1 w 3"/>
                  <a:gd name="T1" fmla="*/ 3 h 3"/>
                  <a:gd name="T2" fmla="*/ 1 w 3"/>
                  <a:gd name="T3" fmla="*/ 3 h 3"/>
                  <a:gd name="T4" fmla="*/ 0 w 3"/>
                  <a:gd name="T5" fmla="*/ 1 h 3"/>
                  <a:gd name="T6" fmla="*/ 1 w 3"/>
                  <a:gd name="T7" fmla="*/ 0 h 3"/>
                  <a:gd name="T8" fmla="*/ 1 w 3"/>
                  <a:gd name="T9" fmla="*/ 0 h 3"/>
                  <a:gd name="T10" fmla="*/ 3 w 3"/>
                  <a:gd name="T11" fmla="*/ 1 h 3"/>
                  <a:gd name="T12" fmla="*/ 1 w 3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71" name="Freeform 326"/>
              <p:cNvSpPr>
                <a:spLocks/>
              </p:cNvSpPr>
              <p:nvPr/>
            </p:nvSpPr>
            <p:spPr bwMode="auto">
              <a:xfrm>
                <a:off x="5709" y="2326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2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2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72" name="Freeform 327"/>
              <p:cNvSpPr>
                <a:spLocks/>
              </p:cNvSpPr>
              <p:nvPr/>
            </p:nvSpPr>
            <p:spPr bwMode="auto">
              <a:xfrm>
                <a:off x="5711" y="2281"/>
                <a:ext cx="1" cy="3"/>
              </a:xfrm>
              <a:custGeom>
                <a:avLst/>
                <a:gdLst>
                  <a:gd name="T0" fmla="*/ 0 w 1"/>
                  <a:gd name="T1" fmla="*/ 1 h 3"/>
                  <a:gd name="T2" fmla="*/ 1 w 1"/>
                  <a:gd name="T3" fmla="*/ 0 h 3"/>
                  <a:gd name="T4" fmla="*/ 1 w 1"/>
                  <a:gd name="T5" fmla="*/ 0 h 3"/>
                  <a:gd name="T6" fmla="*/ 1 w 1"/>
                  <a:gd name="T7" fmla="*/ 1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1 h 3"/>
                  <a:gd name="T14" fmla="*/ 0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1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73" name="Freeform 328"/>
              <p:cNvSpPr>
                <a:spLocks/>
              </p:cNvSpPr>
              <p:nvPr/>
            </p:nvSpPr>
            <p:spPr bwMode="auto">
              <a:xfrm>
                <a:off x="5709" y="2279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3 h 3"/>
                  <a:gd name="T4" fmla="*/ 0 w 3"/>
                  <a:gd name="T5" fmla="*/ 2 h 3"/>
                  <a:gd name="T6" fmla="*/ 2 w 3"/>
                  <a:gd name="T7" fmla="*/ 0 h 3"/>
                  <a:gd name="T8" fmla="*/ 2 w 3"/>
                  <a:gd name="T9" fmla="*/ 0 h 3"/>
                  <a:gd name="T10" fmla="*/ 3 w 3"/>
                  <a:gd name="T11" fmla="*/ 2 h 3"/>
                  <a:gd name="T12" fmla="*/ 3 w 3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74" name="Freeform 329"/>
              <p:cNvSpPr>
                <a:spLocks/>
              </p:cNvSpPr>
              <p:nvPr/>
            </p:nvSpPr>
            <p:spPr bwMode="auto">
              <a:xfrm>
                <a:off x="5707" y="2270"/>
                <a:ext cx="11" cy="9"/>
              </a:xfrm>
              <a:custGeom>
                <a:avLst/>
                <a:gdLst>
                  <a:gd name="T0" fmla="*/ 0 w 11"/>
                  <a:gd name="T1" fmla="*/ 4 h 9"/>
                  <a:gd name="T2" fmla="*/ 4 w 11"/>
                  <a:gd name="T3" fmla="*/ 0 h 9"/>
                  <a:gd name="T4" fmla="*/ 11 w 11"/>
                  <a:gd name="T5" fmla="*/ 5 h 9"/>
                  <a:gd name="T6" fmla="*/ 7 w 11"/>
                  <a:gd name="T7" fmla="*/ 9 h 9"/>
                  <a:gd name="T8" fmla="*/ 7 w 11"/>
                  <a:gd name="T9" fmla="*/ 9 h 9"/>
                  <a:gd name="T10" fmla="*/ 5 w 11"/>
                  <a:gd name="T11" fmla="*/ 8 h 9"/>
                  <a:gd name="T12" fmla="*/ 8 w 11"/>
                  <a:gd name="T13" fmla="*/ 5 h 9"/>
                  <a:gd name="T14" fmla="*/ 4 w 11"/>
                  <a:gd name="T15" fmla="*/ 1 h 9"/>
                  <a:gd name="T16" fmla="*/ 1 w 11"/>
                  <a:gd name="T17" fmla="*/ 5 h 9"/>
                  <a:gd name="T18" fmla="*/ 1 w 11"/>
                  <a:gd name="T19" fmla="*/ 5 h 9"/>
                  <a:gd name="T20" fmla="*/ 0 w 11"/>
                  <a:gd name="T21" fmla="*/ 4 h 9"/>
                  <a:gd name="T22" fmla="*/ 0 w 11"/>
                  <a:gd name="T23" fmla="*/ 4 h 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1" h="9">
                    <a:moveTo>
                      <a:pt x="0" y="4"/>
                    </a:moveTo>
                    <a:lnTo>
                      <a:pt x="4" y="0"/>
                    </a:lnTo>
                    <a:lnTo>
                      <a:pt x="11" y="5"/>
                    </a:lnTo>
                    <a:lnTo>
                      <a:pt x="7" y="9"/>
                    </a:lnTo>
                    <a:lnTo>
                      <a:pt x="5" y="8"/>
                    </a:lnTo>
                    <a:lnTo>
                      <a:pt x="8" y="5"/>
                    </a:lnTo>
                    <a:lnTo>
                      <a:pt x="4" y="1"/>
                    </a:lnTo>
                    <a:lnTo>
                      <a:pt x="1" y="5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75" name="Freeform 330"/>
              <p:cNvSpPr>
                <a:spLocks/>
              </p:cNvSpPr>
              <p:nvPr/>
            </p:nvSpPr>
            <p:spPr bwMode="auto">
              <a:xfrm>
                <a:off x="5707" y="2327"/>
                <a:ext cx="11" cy="11"/>
              </a:xfrm>
              <a:custGeom>
                <a:avLst/>
                <a:gdLst>
                  <a:gd name="T0" fmla="*/ 4 w 11"/>
                  <a:gd name="T1" fmla="*/ 11 h 11"/>
                  <a:gd name="T2" fmla="*/ 0 w 11"/>
                  <a:gd name="T3" fmla="*/ 7 h 11"/>
                  <a:gd name="T4" fmla="*/ 0 w 11"/>
                  <a:gd name="T5" fmla="*/ 7 h 11"/>
                  <a:gd name="T6" fmla="*/ 1 w 11"/>
                  <a:gd name="T7" fmla="*/ 6 h 11"/>
                  <a:gd name="T8" fmla="*/ 4 w 11"/>
                  <a:gd name="T9" fmla="*/ 9 h 11"/>
                  <a:gd name="T10" fmla="*/ 8 w 11"/>
                  <a:gd name="T11" fmla="*/ 4 h 11"/>
                  <a:gd name="T12" fmla="*/ 5 w 11"/>
                  <a:gd name="T13" fmla="*/ 2 h 11"/>
                  <a:gd name="T14" fmla="*/ 5 w 11"/>
                  <a:gd name="T15" fmla="*/ 2 h 11"/>
                  <a:gd name="T16" fmla="*/ 7 w 11"/>
                  <a:gd name="T17" fmla="*/ 0 h 11"/>
                  <a:gd name="T18" fmla="*/ 11 w 11"/>
                  <a:gd name="T19" fmla="*/ 4 h 11"/>
                  <a:gd name="T20" fmla="*/ 4 w 11"/>
                  <a:gd name="T21" fmla="*/ 11 h 1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1" h="11">
                    <a:moveTo>
                      <a:pt x="4" y="11"/>
                    </a:moveTo>
                    <a:lnTo>
                      <a:pt x="0" y="7"/>
                    </a:lnTo>
                    <a:lnTo>
                      <a:pt x="1" y="6"/>
                    </a:lnTo>
                    <a:lnTo>
                      <a:pt x="4" y="9"/>
                    </a:lnTo>
                    <a:lnTo>
                      <a:pt x="8" y="4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11" y="4"/>
                    </a:lnTo>
                    <a:lnTo>
                      <a:pt x="4" y="1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76" name="Freeform 331"/>
              <p:cNvSpPr>
                <a:spLocks/>
              </p:cNvSpPr>
              <p:nvPr/>
            </p:nvSpPr>
            <p:spPr bwMode="auto">
              <a:xfrm>
                <a:off x="5708" y="2300"/>
                <a:ext cx="3" cy="6"/>
              </a:xfrm>
              <a:custGeom>
                <a:avLst/>
                <a:gdLst>
                  <a:gd name="T0" fmla="*/ 3 w 3"/>
                  <a:gd name="T1" fmla="*/ 0 h 6"/>
                  <a:gd name="T2" fmla="*/ 3 w 3"/>
                  <a:gd name="T3" fmla="*/ 0 h 6"/>
                  <a:gd name="T4" fmla="*/ 3 w 3"/>
                  <a:gd name="T5" fmla="*/ 3 h 6"/>
                  <a:gd name="T6" fmla="*/ 3 w 3"/>
                  <a:gd name="T7" fmla="*/ 3 h 6"/>
                  <a:gd name="T8" fmla="*/ 3 w 3"/>
                  <a:gd name="T9" fmla="*/ 6 h 6"/>
                  <a:gd name="T10" fmla="*/ 0 w 3"/>
                  <a:gd name="T11" fmla="*/ 6 h 6"/>
                  <a:gd name="T12" fmla="*/ 0 w 3"/>
                  <a:gd name="T13" fmla="*/ 6 h 6"/>
                  <a:gd name="T14" fmla="*/ 1 w 3"/>
                  <a:gd name="T15" fmla="*/ 3 h 6"/>
                  <a:gd name="T16" fmla="*/ 1 w 3"/>
                  <a:gd name="T17" fmla="*/ 3 h 6"/>
                  <a:gd name="T18" fmla="*/ 0 w 3"/>
                  <a:gd name="T19" fmla="*/ 0 h 6"/>
                  <a:gd name="T20" fmla="*/ 3 w 3"/>
                  <a:gd name="T21" fmla="*/ 0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" h="6">
                    <a:moveTo>
                      <a:pt x="3" y="0"/>
                    </a:moveTo>
                    <a:lnTo>
                      <a:pt x="3" y="0"/>
                    </a:lnTo>
                    <a:lnTo>
                      <a:pt x="3" y="3"/>
                    </a:lnTo>
                    <a:lnTo>
                      <a:pt x="3" y="6"/>
                    </a:lnTo>
                    <a:lnTo>
                      <a:pt x="0" y="6"/>
                    </a:lnTo>
                    <a:lnTo>
                      <a:pt x="1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77" name="Freeform 332"/>
              <p:cNvSpPr>
                <a:spLocks/>
              </p:cNvSpPr>
              <p:nvPr/>
            </p:nvSpPr>
            <p:spPr bwMode="auto">
              <a:xfrm>
                <a:off x="5708" y="2306"/>
                <a:ext cx="3" cy="1"/>
              </a:xfrm>
              <a:custGeom>
                <a:avLst/>
                <a:gdLst>
                  <a:gd name="T0" fmla="*/ 0 w 3"/>
                  <a:gd name="T1" fmla="*/ 0 h 1"/>
                  <a:gd name="T2" fmla="*/ 3 w 3"/>
                  <a:gd name="T3" fmla="*/ 0 h 1"/>
                  <a:gd name="T4" fmla="*/ 3 w 3"/>
                  <a:gd name="T5" fmla="*/ 0 h 1"/>
                  <a:gd name="T6" fmla="*/ 1 w 3"/>
                  <a:gd name="T7" fmla="*/ 1 h 1"/>
                  <a:gd name="T8" fmla="*/ 0 w 3"/>
                  <a:gd name="T9" fmla="*/ 1 h 1"/>
                  <a:gd name="T10" fmla="*/ 0 w 3"/>
                  <a:gd name="T11" fmla="*/ 1 h 1"/>
                  <a:gd name="T12" fmla="*/ 0 w 3"/>
                  <a:gd name="T13" fmla="*/ 0 h 1"/>
                  <a:gd name="T14" fmla="*/ 0 w 3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1">
                    <a:moveTo>
                      <a:pt x="0" y="0"/>
                    </a:moveTo>
                    <a:lnTo>
                      <a:pt x="3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78" name="Freeform 333"/>
              <p:cNvSpPr>
                <a:spLocks/>
              </p:cNvSpPr>
              <p:nvPr/>
            </p:nvSpPr>
            <p:spPr bwMode="auto">
              <a:xfrm>
                <a:off x="5708" y="2299"/>
                <a:ext cx="3" cy="1"/>
              </a:xfrm>
              <a:custGeom>
                <a:avLst/>
                <a:gdLst>
                  <a:gd name="T0" fmla="*/ 1 w 3"/>
                  <a:gd name="T1" fmla="*/ 0 h 1"/>
                  <a:gd name="T2" fmla="*/ 1 w 3"/>
                  <a:gd name="T3" fmla="*/ 0 h 1"/>
                  <a:gd name="T4" fmla="*/ 3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0 w 3"/>
                  <a:gd name="T11" fmla="*/ 0 h 1"/>
                  <a:gd name="T12" fmla="*/ 1 w 3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1" y="0"/>
                    </a:moveTo>
                    <a:lnTo>
                      <a:pt x="1" y="0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79" name="Freeform 334"/>
              <p:cNvSpPr>
                <a:spLocks/>
              </p:cNvSpPr>
              <p:nvPr/>
            </p:nvSpPr>
            <p:spPr bwMode="auto">
              <a:xfrm>
                <a:off x="5707" y="2300"/>
                <a:ext cx="2" cy="6"/>
              </a:xfrm>
              <a:custGeom>
                <a:avLst/>
                <a:gdLst>
                  <a:gd name="T0" fmla="*/ 0 w 2"/>
                  <a:gd name="T1" fmla="*/ 6 h 6"/>
                  <a:gd name="T2" fmla="*/ 0 w 2"/>
                  <a:gd name="T3" fmla="*/ 6 h 6"/>
                  <a:gd name="T4" fmla="*/ 0 w 2"/>
                  <a:gd name="T5" fmla="*/ 3 h 6"/>
                  <a:gd name="T6" fmla="*/ 0 w 2"/>
                  <a:gd name="T7" fmla="*/ 3 h 6"/>
                  <a:gd name="T8" fmla="*/ 0 w 2"/>
                  <a:gd name="T9" fmla="*/ 0 h 6"/>
                  <a:gd name="T10" fmla="*/ 1 w 2"/>
                  <a:gd name="T11" fmla="*/ 0 h 6"/>
                  <a:gd name="T12" fmla="*/ 1 w 2"/>
                  <a:gd name="T13" fmla="*/ 0 h 6"/>
                  <a:gd name="T14" fmla="*/ 2 w 2"/>
                  <a:gd name="T15" fmla="*/ 3 h 6"/>
                  <a:gd name="T16" fmla="*/ 2 w 2"/>
                  <a:gd name="T17" fmla="*/ 3 h 6"/>
                  <a:gd name="T18" fmla="*/ 1 w 2"/>
                  <a:gd name="T19" fmla="*/ 6 h 6"/>
                  <a:gd name="T20" fmla="*/ 0 w 2"/>
                  <a:gd name="T21" fmla="*/ 6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" h="6">
                    <a:moveTo>
                      <a:pt x="0" y="6"/>
                    </a:move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2" y="3"/>
                    </a:lnTo>
                    <a:lnTo>
                      <a:pt x="1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80" name="Freeform 335"/>
              <p:cNvSpPr>
                <a:spLocks/>
              </p:cNvSpPr>
              <p:nvPr/>
            </p:nvSpPr>
            <p:spPr bwMode="auto">
              <a:xfrm>
                <a:off x="5708" y="2307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1 w 1"/>
                  <a:gd name="T3" fmla="*/ 0 h 2"/>
                  <a:gd name="T4" fmla="*/ 1 w 1"/>
                  <a:gd name="T5" fmla="*/ 2 h 2"/>
                  <a:gd name="T6" fmla="*/ 0 w 1"/>
                  <a:gd name="T7" fmla="*/ 2 h 2"/>
                  <a:gd name="T8" fmla="*/ 0 w 1"/>
                  <a:gd name="T9" fmla="*/ 2 h 2"/>
                  <a:gd name="T10" fmla="*/ 0 w 1"/>
                  <a:gd name="T11" fmla="*/ 0 h 2"/>
                  <a:gd name="T12" fmla="*/ 0 w 1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81" name="Freeform 336"/>
              <p:cNvSpPr>
                <a:spLocks/>
              </p:cNvSpPr>
              <p:nvPr/>
            </p:nvSpPr>
            <p:spPr bwMode="auto">
              <a:xfrm>
                <a:off x="5707" y="230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82" name="Freeform 337"/>
              <p:cNvSpPr>
                <a:spLocks/>
              </p:cNvSpPr>
              <p:nvPr/>
            </p:nvSpPr>
            <p:spPr bwMode="auto">
              <a:xfrm>
                <a:off x="5708" y="2298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  <a:gd name="T10" fmla="*/ 0 w 1"/>
                  <a:gd name="T11" fmla="*/ 0 h 1"/>
                  <a:gd name="T12" fmla="*/ 1 w 1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83" name="Freeform 338"/>
              <p:cNvSpPr>
                <a:spLocks/>
              </p:cNvSpPr>
              <p:nvPr/>
            </p:nvSpPr>
            <p:spPr bwMode="auto">
              <a:xfrm>
                <a:off x="5707" y="2298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0 h 1"/>
                  <a:gd name="T4" fmla="*/ 1 w 1"/>
                  <a:gd name="T5" fmla="*/ 0 h 1"/>
                  <a:gd name="T6" fmla="*/ 1 w 1"/>
                  <a:gd name="T7" fmla="*/ 0 h 1"/>
                  <a:gd name="T8" fmla="*/ 1 w 1"/>
                  <a:gd name="T9" fmla="*/ 1 h 1"/>
                  <a:gd name="T10" fmla="*/ 0 w 1"/>
                  <a:gd name="T11" fmla="*/ 1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84" name="Freeform 339"/>
              <p:cNvSpPr>
                <a:spLocks/>
              </p:cNvSpPr>
              <p:nvPr/>
            </p:nvSpPr>
            <p:spPr bwMode="auto">
              <a:xfrm>
                <a:off x="5707" y="2331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2 h 3"/>
                  <a:gd name="T4" fmla="*/ 0 w 1"/>
                  <a:gd name="T5" fmla="*/ 3 h 3"/>
                  <a:gd name="T6" fmla="*/ 0 w 1"/>
                  <a:gd name="T7" fmla="*/ 2 h 3"/>
                  <a:gd name="T8" fmla="*/ 0 w 1"/>
                  <a:gd name="T9" fmla="*/ 2 h 3"/>
                  <a:gd name="T10" fmla="*/ 1 w 1"/>
                  <a:gd name="T11" fmla="*/ 0 h 3"/>
                  <a:gd name="T12" fmla="*/ 1 w 1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3">
                    <a:moveTo>
                      <a:pt x="1" y="2"/>
                    </a:moveTo>
                    <a:lnTo>
                      <a:pt x="1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85" name="Freeform 340"/>
              <p:cNvSpPr>
                <a:spLocks/>
              </p:cNvSpPr>
              <p:nvPr/>
            </p:nvSpPr>
            <p:spPr bwMode="auto">
              <a:xfrm>
                <a:off x="5704" y="2309"/>
                <a:ext cx="4" cy="8"/>
              </a:xfrm>
              <a:custGeom>
                <a:avLst/>
                <a:gdLst>
                  <a:gd name="T0" fmla="*/ 0 w 4"/>
                  <a:gd name="T1" fmla="*/ 7 h 8"/>
                  <a:gd name="T2" fmla="*/ 0 w 4"/>
                  <a:gd name="T3" fmla="*/ 7 h 8"/>
                  <a:gd name="T4" fmla="*/ 3 w 4"/>
                  <a:gd name="T5" fmla="*/ 0 h 8"/>
                  <a:gd name="T6" fmla="*/ 4 w 4"/>
                  <a:gd name="T7" fmla="*/ 0 h 8"/>
                  <a:gd name="T8" fmla="*/ 4 w 4"/>
                  <a:gd name="T9" fmla="*/ 0 h 8"/>
                  <a:gd name="T10" fmla="*/ 1 w 4"/>
                  <a:gd name="T11" fmla="*/ 8 h 8"/>
                  <a:gd name="T12" fmla="*/ 0 w 4"/>
                  <a:gd name="T13" fmla="*/ 7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" h="8">
                    <a:moveTo>
                      <a:pt x="0" y="7"/>
                    </a:moveTo>
                    <a:lnTo>
                      <a:pt x="0" y="7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1" y="8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86" name="Freeform 341"/>
              <p:cNvSpPr>
                <a:spLocks/>
              </p:cNvSpPr>
              <p:nvPr/>
            </p:nvSpPr>
            <p:spPr bwMode="auto">
              <a:xfrm>
                <a:off x="5705" y="2274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2 w 3"/>
                  <a:gd name="T3" fmla="*/ 1 h 1"/>
                  <a:gd name="T4" fmla="*/ 2 w 3"/>
                  <a:gd name="T5" fmla="*/ 1 h 1"/>
                  <a:gd name="T6" fmla="*/ 0 w 3"/>
                  <a:gd name="T7" fmla="*/ 1 h 1"/>
                  <a:gd name="T8" fmla="*/ 2 w 3"/>
                  <a:gd name="T9" fmla="*/ 0 h 1"/>
                  <a:gd name="T10" fmla="*/ 2 w 3"/>
                  <a:gd name="T11" fmla="*/ 0 h 1"/>
                  <a:gd name="T12" fmla="*/ 3 w 3"/>
                  <a:gd name="T13" fmla="*/ 1 h 1"/>
                  <a:gd name="T14" fmla="*/ 3 w 3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1">
                    <a:moveTo>
                      <a:pt x="3" y="1"/>
                    </a:moveTo>
                    <a:lnTo>
                      <a:pt x="2" y="1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87" name="Freeform 342"/>
              <p:cNvSpPr>
                <a:spLocks/>
              </p:cNvSpPr>
              <p:nvPr/>
            </p:nvSpPr>
            <p:spPr bwMode="auto">
              <a:xfrm>
                <a:off x="5707" y="2331"/>
                <a:ext cx="14" cy="9"/>
              </a:xfrm>
              <a:custGeom>
                <a:avLst/>
                <a:gdLst>
                  <a:gd name="T0" fmla="*/ 0 w 14"/>
                  <a:gd name="T1" fmla="*/ 3 h 9"/>
                  <a:gd name="T2" fmla="*/ 4 w 14"/>
                  <a:gd name="T3" fmla="*/ 7 h 9"/>
                  <a:gd name="T4" fmla="*/ 11 w 14"/>
                  <a:gd name="T5" fmla="*/ 0 h 9"/>
                  <a:gd name="T6" fmla="*/ 12 w 14"/>
                  <a:gd name="T7" fmla="*/ 0 h 9"/>
                  <a:gd name="T8" fmla="*/ 14 w 14"/>
                  <a:gd name="T9" fmla="*/ 0 h 9"/>
                  <a:gd name="T10" fmla="*/ 4 w 14"/>
                  <a:gd name="T11" fmla="*/ 9 h 9"/>
                  <a:gd name="T12" fmla="*/ 0 w 14"/>
                  <a:gd name="T13" fmla="*/ 3 h 9"/>
                  <a:gd name="T14" fmla="*/ 0 w 14"/>
                  <a:gd name="T15" fmla="*/ 3 h 9"/>
                  <a:gd name="T16" fmla="*/ 0 w 14"/>
                  <a:gd name="T17" fmla="*/ 3 h 9"/>
                  <a:gd name="T18" fmla="*/ 0 w 14"/>
                  <a:gd name="T19" fmla="*/ 3 h 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4" h="9">
                    <a:moveTo>
                      <a:pt x="0" y="3"/>
                    </a:moveTo>
                    <a:lnTo>
                      <a:pt x="4" y="7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4" y="9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88" name="Freeform 343"/>
              <p:cNvSpPr>
                <a:spLocks/>
              </p:cNvSpPr>
              <p:nvPr/>
            </p:nvSpPr>
            <p:spPr bwMode="auto">
              <a:xfrm>
                <a:off x="5707" y="229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89" name="Freeform 344"/>
              <p:cNvSpPr>
                <a:spLocks/>
              </p:cNvSpPr>
              <p:nvPr/>
            </p:nvSpPr>
            <p:spPr bwMode="auto">
              <a:xfrm>
                <a:off x="5707" y="2307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1 w 1"/>
                  <a:gd name="T3" fmla="*/ 0 h 2"/>
                  <a:gd name="T4" fmla="*/ 1 w 1"/>
                  <a:gd name="T5" fmla="*/ 0 h 2"/>
                  <a:gd name="T6" fmla="*/ 1 w 1"/>
                  <a:gd name="T7" fmla="*/ 2 h 2"/>
                  <a:gd name="T8" fmla="*/ 0 w 1"/>
                  <a:gd name="T9" fmla="*/ 2 h 2"/>
                  <a:gd name="T10" fmla="*/ 0 w 1"/>
                  <a:gd name="T11" fmla="*/ 2 h 2"/>
                  <a:gd name="T12" fmla="*/ 0 w 1"/>
                  <a:gd name="T13" fmla="*/ 0 h 2"/>
                  <a:gd name="T14" fmla="*/ 0 w 1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90" name="Freeform 345"/>
              <p:cNvSpPr>
                <a:spLocks/>
              </p:cNvSpPr>
              <p:nvPr/>
            </p:nvSpPr>
            <p:spPr bwMode="auto">
              <a:xfrm>
                <a:off x="5705" y="2267"/>
                <a:ext cx="16" cy="14"/>
              </a:xfrm>
              <a:custGeom>
                <a:avLst/>
                <a:gdLst>
                  <a:gd name="T0" fmla="*/ 0 w 16"/>
                  <a:gd name="T1" fmla="*/ 5 h 14"/>
                  <a:gd name="T2" fmla="*/ 6 w 16"/>
                  <a:gd name="T3" fmla="*/ 0 h 14"/>
                  <a:gd name="T4" fmla="*/ 16 w 16"/>
                  <a:gd name="T5" fmla="*/ 8 h 14"/>
                  <a:gd name="T6" fmla="*/ 9 w 16"/>
                  <a:gd name="T7" fmla="*/ 14 h 14"/>
                  <a:gd name="T8" fmla="*/ 9 w 16"/>
                  <a:gd name="T9" fmla="*/ 14 h 14"/>
                  <a:gd name="T10" fmla="*/ 9 w 16"/>
                  <a:gd name="T11" fmla="*/ 12 h 14"/>
                  <a:gd name="T12" fmla="*/ 13 w 16"/>
                  <a:gd name="T13" fmla="*/ 8 h 14"/>
                  <a:gd name="T14" fmla="*/ 6 w 16"/>
                  <a:gd name="T15" fmla="*/ 3 h 14"/>
                  <a:gd name="T16" fmla="*/ 2 w 16"/>
                  <a:gd name="T17" fmla="*/ 7 h 14"/>
                  <a:gd name="T18" fmla="*/ 2 w 16"/>
                  <a:gd name="T19" fmla="*/ 7 h 14"/>
                  <a:gd name="T20" fmla="*/ 0 w 16"/>
                  <a:gd name="T21" fmla="*/ 5 h 14"/>
                  <a:gd name="T22" fmla="*/ 0 w 16"/>
                  <a:gd name="T23" fmla="*/ 5 h 1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6" h="14">
                    <a:moveTo>
                      <a:pt x="0" y="5"/>
                    </a:moveTo>
                    <a:lnTo>
                      <a:pt x="6" y="0"/>
                    </a:lnTo>
                    <a:lnTo>
                      <a:pt x="16" y="8"/>
                    </a:lnTo>
                    <a:lnTo>
                      <a:pt x="9" y="14"/>
                    </a:lnTo>
                    <a:lnTo>
                      <a:pt x="9" y="12"/>
                    </a:lnTo>
                    <a:lnTo>
                      <a:pt x="13" y="8"/>
                    </a:lnTo>
                    <a:lnTo>
                      <a:pt x="6" y="3"/>
                    </a:lnTo>
                    <a:lnTo>
                      <a:pt x="2" y="7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91" name="Freeform 346"/>
              <p:cNvSpPr>
                <a:spLocks/>
              </p:cNvSpPr>
              <p:nvPr/>
            </p:nvSpPr>
            <p:spPr bwMode="auto">
              <a:xfrm>
                <a:off x="5705" y="2309"/>
                <a:ext cx="4" cy="10"/>
              </a:xfrm>
              <a:custGeom>
                <a:avLst/>
                <a:gdLst>
                  <a:gd name="T0" fmla="*/ 0 w 4"/>
                  <a:gd name="T1" fmla="*/ 8 h 10"/>
                  <a:gd name="T2" fmla="*/ 0 w 4"/>
                  <a:gd name="T3" fmla="*/ 8 h 10"/>
                  <a:gd name="T4" fmla="*/ 3 w 4"/>
                  <a:gd name="T5" fmla="*/ 0 h 10"/>
                  <a:gd name="T6" fmla="*/ 4 w 4"/>
                  <a:gd name="T7" fmla="*/ 0 h 10"/>
                  <a:gd name="T8" fmla="*/ 2 w 4"/>
                  <a:gd name="T9" fmla="*/ 10 h 10"/>
                  <a:gd name="T10" fmla="*/ 0 w 4"/>
                  <a:gd name="T11" fmla="*/ 8 h 1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" h="10">
                    <a:moveTo>
                      <a:pt x="0" y="8"/>
                    </a:moveTo>
                    <a:lnTo>
                      <a:pt x="0" y="8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2" y="1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92" name="Freeform 347"/>
              <p:cNvSpPr>
                <a:spLocks/>
              </p:cNvSpPr>
              <p:nvPr/>
            </p:nvSpPr>
            <p:spPr bwMode="auto">
              <a:xfrm>
                <a:off x="5705" y="2333"/>
                <a:ext cx="2" cy="1"/>
              </a:xfrm>
              <a:custGeom>
                <a:avLst/>
                <a:gdLst>
                  <a:gd name="T0" fmla="*/ 2 w 2"/>
                  <a:gd name="T1" fmla="*/ 1 h 1"/>
                  <a:gd name="T2" fmla="*/ 2 w 2"/>
                  <a:gd name="T3" fmla="*/ 1 h 1"/>
                  <a:gd name="T4" fmla="*/ 2 w 2"/>
                  <a:gd name="T5" fmla="*/ 1 h 1"/>
                  <a:gd name="T6" fmla="*/ 0 w 2"/>
                  <a:gd name="T7" fmla="*/ 1 h 1"/>
                  <a:gd name="T8" fmla="*/ 0 w 2"/>
                  <a:gd name="T9" fmla="*/ 1 h 1"/>
                  <a:gd name="T10" fmla="*/ 2 w 2"/>
                  <a:gd name="T11" fmla="*/ 0 h 1"/>
                  <a:gd name="T12" fmla="*/ 2 w 2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lnTo>
                      <a:pt x="2" y="1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93" name="Freeform 348"/>
              <p:cNvSpPr>
                <a:spLocks/>
              </p:cNvSpPr>
              <p:nvPr/>
            </p:nvSpPr>
            <p:spPr bwMode="auto">
              <a:xfrm>
                <a:off x="5705" y="2289"/>
                <a:ext cx="4" cy="9"/>
              </a:xfrm>
              <a:custGeom>
                <a:avLst/>
                <a:gdLst>
                  <a:gd name="T0" fmla="*/ 2 w 4"/>
                  <a:gd name="T1" fmla="*/ 0 h 9"/>
                  <a:gd name="T2" fmla="*/ 2 w 4"/>
                  <a:gd name="T3" fmla="*/ 0 h 9"/>
                  <a:gd name="T4" fmla="*/ 4 w 4"/>
                  <a:gd name="T5" fmla="*/ 9 h 9"/>
                  <a:gd name="T6" fmla="*/ 3 w 4"/>
                  <a:gd name="T7" fmla="*/ 9 h 9"/>
                  <a:gd name="T8" fmla="*/ 3 w 4"/>
                  <a:gd name="T9" fmla="*/ 9 h 9"/>
                  <a:gd name="T10" fmla="*/ 0 w 4"/>
                  <a:gd name="T11" fmla="*/ 2 h 9"/>
                  <a:gd name="T12" fmla="*/ 2 w 4"/>
                  <a:gd name="T13" fmla="*/ 0 h 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" h="9">
                    <a:moveTo>
                      <a:pt x="2" y="0"/>
                    </a:moveTo>
                    <a:lnTo>
                      <a:pt x="2" y="0"/>
                    </a:lnTo>
                    <a:lnTo>
                      <a:pt x="4" y="9"/>
                    </a:lnTo>
                    <a:lnTo>
                      <a:pt x="3" y="9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94" name="Freeform 349"/>
              <p:cNvSpPr>
                <a:spLocks/>
              </p:cNvSpPr>
              <p:nvPr/>
            </p:nvSpPr>
            <p:spPr bwMode="auto">
              <a:xfrm>
                <a:off x="5704" y="2275"/>
                <a:ext cx="3" cy="2"/>
              </a:xfrm>
              <a:custGeom>
                <a:avLst/>
                <a:gdLst>
                  <a:gd name="T0" fmla="*/ 1 w 3"/>
                  <a:gd name="T1" fmla="*/ 0 h 2"/>
                  <a:gd name="T2" fmla="*/ 1 w 3"/>
                  <a:gd name="T3" fmla="*/ 0 h 2"/>
                  <a:gd name="T4" fmla="*/ 3 w 3"/>
                  <a:gd name="T5" fmla="*/ 0 h 2"/>
                  <a:gd name="T6" fmla="*/ 1 w 3"/>
                  <a:gd name="T7" fmla="*/ 2 h 2"/>
                  <a:gd name="T8" fmla="*/ 1 w 3"/>
                  <a:gd name="T9" fmla="*/ 2 h 2"/>
                  <a:gd name="T10" fmla="*/ 0 w 3"/>
                  <a:gd name="T11" fmla="*/ 2 h 2"/>
                  <a:gd name="T12" fmla="*/ 1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1" y="0"/>
                    </a:moveTo>
                    <a:lnTo>
                      <a:pt x="1" y="0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95" name="Freeform 350"/>
              <p:cNvSpPr>
                <a:spLocks/>
              </p:cNvSpPr>
              <p:nvPr/>
            </p:nvSpPr>
            <p:spPr bwMode="auto">
              <a:xfrm>
                <a:off x="5704" y="2272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1 w 3"/>
                  <a:gd name="T3" fmla="*/ 0 h 3"/>
                  <a:gd name="T4" fmla="*/ 1 w 3"/>
                  <a:gd name="T5" fmla="*/ 0 h 3"/>
                  <a:gd name="T6" fmla="*/ 3 w 3"/>
                  <a:gd name="T7" fmla="*/ 2 h 3"/>
                  <a:gd name="T8" fmla="*/ 1 w 3"/>
                  <a:gd name="T9" fmla="*/ 3 h 3"/>
                  <a:gd name="T10" fmla="*/ 1 w 3"/>
                  <a:gd name="T11" fmla="*/ 3 h 3"/>
                  <a:gd name="T12" fmla="*/ 0 w 3"/>
                  <a:gd name="T13" fmla="*/ 2 h 3"/>
                  <a:gd name="T14" fmla="*/ 0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96" name="Freeform 351"/>
              <p:cNvSpPr>
                <a:spLocks/>
              </p:cNvSpPr>
              <p:nvPr/>
            </p:nvSpPr>
            <p:spPr bwMode="auto">
              <a:xfrm>
                <a:off x="5705" y="2330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3 w 3"/>
                  <a:gd name="T3" fmla="*/ 1 h 3"/>
                  <a:gd name="T4" fmla="*/ 2 w 3"/>
                  <a:gd name="T5" fmla="*/ 3 h 3"/>
                  <a:gd name="T6" fmla="*/ 0 w 3"/>
                  <a:gd name="T7" fmla="*/ 1 h 3"/>
                  <a:gd name="T8" fmla="*/ 2 w 3"/>
                  <a:gd name="T9" fmla="*/ 0 h 3"/>
                  <a:gd name="T10" fmla="*/ 3 w 3"/>
                  <a:gd name="T11" fmla="*/ 1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3">
                    <a:moveTo>
                      <a:pt x="3" y="1"/>
                    </a:move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97" name="Freeform 352"/>
              <p:cNvSpPr>
                <a:spLocks/>
              </p:cNvSpPr>
              <p:nvPr/>
            </p:nvSpPr>
            <p:spPr bwMode="auto">
              <a:xfrm>
                <a:off x="5704" y="2319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  <a:gd name="T4" fmla="*/ 0 w 1"/>
                  <a:gd name="T5" fmla="*/ 1 h 1"/>
                  <a:gd name="T6" fmla="*/ 0 w 1"/>
                  <a:gd name="T7" fmla="*/ 1 h 1"/>
                  <a:gd name="T8" fmla="*/ 0 w 1"/>
                  <a:gd name="T9" fmla="*/ 1 h 1"/>
                  <a:gd name="T10" fmla="*/ 0 w 1"/>
                  <a:gd name="T11" fmla="*/ 0 h 1"/>
                  <a:gd name="T12" fmla="*/ 1 w 1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98" name="Freeform 353"/>
              <p:cNvSpPr>
                <a:spLocks/>
              </p:cNvSpPr>
              <p:nvPr/>
            </p:nvSpPr>
            <p:spPr bwMode="auto">
              <a:xfrm>
                <a:off x="5704" y="2288"/>
                <a:ext cx="3" cy="3"/>
              </a:xfrm>
              <a:custGeom>
                <a:avLst/>
                <a:gdLst>
                  <a:gd name="T0" fmla="*/ 1 w 3"/>
                  <a:gd name="T1" fmla="*/ 3 h 3"/>
                  <a:gd name="T2" fmla="*/ 1 w 3"/>
                  <a:gd name="T3" fmla="*/ 3 h 3"/>
                  <a:gd name="T4" fmla="*/ 0 w 3"/>
                  <a:gd name="T5" fmla="*/ 1 h 3"/>
                  <a:gd name="T6" fmla="*/ 1 w 3"/>
                  <a:gd name="T7" fmla="*/ 0 h 3"/>
                  <a:gd name="T8" fmla="*/ 1 w 3"/>
                  <a:gd name="T9" fmla="*/ 0 h 3"/>
                  <a:gd name="T10" fmla="*/ 3 w 3"/>
                  <a:gd name="T11" fmla="*/ 1 h 3"/>
                  <a:gd name="T12" fmla="*/ 1 w 3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99" name="Freeform 354"/>
              <p:cNvSpPr>
                <a:spLocks/>
              </p:cNvSpPr>
              <p:nvPr/>
            </p:nvSpPr>
            <p:spPr bwMode="auto">
              <a:xfrm>
                <a:off x="5704" y="2317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3 w 3"/>
                  <a:gd name="T3" fmla="*/ 2 h 3"/>
                  <a:gd name="T4" fmla="*/ 1 w 3"/>
                  <a:gd name="T5" fmla="*/ 3 h 3"/>
                  <a:gd name="T6" fmla="*/ 0 w 3"/>
                  <a:gd name="T7" fmla="*/ 2 h 3"/>
                  <a:gd name="T8" fmla="*/ 0 w 3"/>
                  <a:gd name="T9" fmla="*/ 2 h 3"/>
                  <a:gd name="T10" fmla="*/ 1 w 3"/>
                  <a:gd name="T11" fmla="*/ 0 h 3"/>
                  <a:gd name="T12" fmla="*/ 3 w 3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00" name="Freeform 355"/>
              <p:cNvSpPr>
                <a:spLocks/>
              </p:cNvSpPr>
              <p:nvPr/>
            </p:nvSpPr>
            <p:spPr bwMode="auto">
              <a:xfrm>
                <a:off x="5704" y="2291"/>
                <a:ext cx="4" cy="7"/>
              </a:xfrm>
              <a:custGeom>
                <a:avLst/>
                <a:gdLst>
                  <a:gd name="T0" fmla="*/ 1 w 4"/>
                  <a:gd name="T1" fmla="*/ 0 h 7"/>
                  <a:gd name="T2" fmla="*/ 1 w 4"/>
                  <a:gd name="T3" fmla="*/ 0 h 7"/>
                  <a:gd name="T4" fmla="*/ 4 w 4"/>
                  <a:gd name="T5" fmla="*/ 7 h 7"/>
                  <a:gd name="T6" fmla="*/ 3 w 4"/>
                  <a:gd name="T7" fmla="*/ 7 h 7"/>
                  <a:gd name="T8" fmla="*/ 3 w 4"/>
                  <a:gd name="T9" fmla="*/ 7 h 7"/>
                  <a:gd name="T10" fmla="*/ 0 w 4"/>
                  <a:gd name="T11" fmla="*/ 1 h 7"/>
                  <a:gd name="T12" fmla="*/ 1 w 4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" h="7">
                    <a:moveTo>
                      <a:pt x="1" y="0"/>
                    </a:moveTo>
                    <a:lnTo>
                      <a:pt x="1" y="0"/>
                    </a:lnTo>
                    <a:lnTo>
                      <a:pt x="4" y="7"/>
                    </a:lnTo>
                    <a:lnTo>
                      <a:pt x="3" y="7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01" name="Freeform 356"/>
              <p:cNvSpPr>
                <a:spLocks/>
              </p:cNvSpPr>
              <p:nvPr/>
            </p:nvSpPr>
            <p:spPr bwMode="auto">
              <a:xfrm>
                <a:off x="5704" y="2274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0 w 1"/>
                  <a:gd name="T3" fmla="*/ 3 h 3"/>
                  <a:gd name="T4" fmla="*/ 0 w 1"/>
                  <a:gd name="T5" fmla="*/ 3 h 3"/>
                  <a:gd name="T6" fmla="*/ 0 w 1"/>
                  <a:gd name="T7" fmla="*/ 1 h 3"/>
                  <a:gd name="T8" fmla="*/ 0 w 1"/>
                  <a:gd name="T9" fmla="*/ 0 h 3"/>
                  <a:gd name="T10" fmla="*/ 0 w 1"/>
                  <a:gd name="T11" fmla="*/ 0 h 3"/>
                  <a:gd name="T12" fmla="*/ 1 w 1"/>
                  <a:gd name="T13" fmla="*/ 1 h 3"/>
                  <a:gd name="T14" fmla="*/ 1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1" y="1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02" name="Freeform 357"/>
              <p:cNvSpPr>
                <a:spLocks/>
              </p:cNvSpPr>
              <p:nvPr/>
            </p:nvSpPr>
            <p:spPr bwMode="auto">
              <a:xfrm>
                <a:off x="5690" y="2334"/>
                <a:ext cx="17" cy="7"/>
              </a:xfrm>
              <a:custGeom>
                <a:avLst/>
                <a:gdLst>
                  <a:gd name="T0" fmla="*/ 17 w 17"/>
                  <a:gd name="T1" fmla="*/ 0 h 7"/>
                  <a:gd name="T2" fmla="*/ 17 w 17"/>
                  <a:gd name="T3" fmla="*/ 0 h 7"/>
                  <a:gd name="T4" fmla="*/ 8 w 17"/>
                  <a:gd name="T5" fmla="*/ 6 h 7"/>
                  <a:gd name="T6" fmla="*/ 0 w 17"/>
                  <a:gd name="T7" fmla="*/ 7 h 7"/>
                  <a:gd name="T8" fmla="*/ 0 w 17"/>
                  <a:gd name="T9" fmla="*/ 6 h 7"/>
                  <a:gd name="T10" fmla="*/ 0 w 17"/>
                  <a:gd name="T11" fmla="*/ 6 h 7"/>
                  <a:gd name="T12" fmla="*/ 7 w 17"/>
                  <a:gd name="T13" fmla="*/ 4 h 7"/>
                  <a:gd name="T14" fmla="*/ 15 w 17"/>
                  <a:gd name="T15" fmla="*/ 0 h 7"/>
                  <a:gd name="T16" fmla="*/ 17 w 17"/>
                  <a:gd name="T17" fmla="*/ 0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7" h="7">
                    <a:moveTo>
                      <a:pt x="17" y="0"/>
                    </a:moveTo>
                    <a:lnTo>
                      <a:pt x="17" y="0"/>
                    </a:lnTo>
                    <a:lnTo>
                      <a:pt x="8" y="6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7" y="4"/>
                    </a:lnTo>
                    <a:lnTo>
                      <a:pt x="15" y="0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03" name="Freeform 358"/>
              <p:cNvSpPr>
                <a:spLocks/>
              </p:cNvSpPr>
              <p:nvPr/>
            </p:nvSpPr>
            <p:spPr bwMode="auto">
              <a:xfrm>
                <a:off x="5704" y="2316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1 w 1"/>
                  <a:gd name="T3" fmla="*/ 1 h 3"/>
                  <a:gd name="T4" fmla="*/ 0 w 1"/>
                  <a:gd name="T5" fmla="*/ 3 h 3"/>
                  <a:gd name="T6" fmla="*/ 0 w 1"/>
                  <a:gd name="T7" fmla="*/ 1 h 3"/>
                  <a:gd name="T8" fmla="*/ 0 w 1"/>
                  <a:gd name="T9" fmla="*/ 1 h 3"/>
                  <a:gd name="T10" fmla="*/ 0 w 1"/>
                  <a:gd name="T11" fmla="*/ 0 h 3"/>
                  <a:gd name="T12" fmla="*/ 1 w 1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3">
                    <a:moveTo>
                      <a:pt x="1" y="1"/>
                    </a:moveTo>
                    <a:lnTo>
                      <a:pt x="1" y="1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04" name="Freeform 359"/>
              <p:cNvSpPr>
                <a:spLocks/>
              </p:cNvSpPr>
              <p:nvPr/>
            </p:nvSpPr>
            <p:spPr bwMode="auto">
              <a:xfrm>
                <a:off x="5702" y="2289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3 w 3"/>
                  <a:gd name="T5" fmla="*/ 2 h 3"/>
                  <a:gd name="T6" fmla="*/ 2 w 3"/>
                  <a:gd name="T7" fmla="*/ 3 h 3"/>
                  <a:gd name="T8" fmla="*/ 0 w 3"/>
                  <a:gd name="T9" fmla="*/ 2 h 3"/>
                  <a:gd name="T10" fmla="*/ 2 w 3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05" name="Freeform 360"/>
              <p:cNvSpPr>
                <a:spLocks/>
              </p:cNvSpPr>
              <p:nvPr/>
            </p:nvSpPr>
            <p:spPr bwMode="auto">
              <a:xfrm>
                <a:off x="5702" y="2286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3 h 3"/>
                  <a:gd name="T4" fmla="*/ 2 w 3"/>
                  <a:gd name="T5" fmla="*/ 3 h 3"/>
                  <a:gd name="T6" fmla="*/ 0 w 3"/>
                  <a:gd name="T7" fmla="*/ 2 h 3"/>
                  <a:gd name="T8" fmla="*/ 2 w 3"/>
                  <a:gd name="T9" fmla="*/ 0 h 3"/>
                  <a:gd name="T10" fmla="*/ 2 w 3"/>
                  <a:gd name="T11" fmla="*/ 0 h 3"/>
                  <a:gd name="T12" fmla="*/ 3 w 3"/>
                  <a:gd name="T13" fmla="*/ 2 h 3"/>
                  <a:gd name="T14" fmla="*/ 3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06" name="Freeform 361"/>
              <p:cNvSpPr>
                <a:spLocks/>
              </p:cNvSpPr>
              <p:nvPr/>
            </p:nvSpPr>
            <p:spPr bwMode="auto">
              <a:xfrm>
                <a:off x="5704" y="2331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0 w 3"/>
                  <a:gd name="T3" fmla="*/ 2 h 3"/>
                  <a:gd name="T4" fmla="*/ 1 w 3"/>
                  <a:gd name="T5" fmla="*/ 0 h 3"/>
                  <a:gd name="T6" fmla="*/ 3 w 3"/>
                  <a:gd name="T7" fmla="*/ 2 h 3"/>
                  <a:gd name="T8" fmla="*/ 3 w 3"/>
                  <a:gd name="T9" fmla="*/ 2 h 3"/>
                  <a:gd name="T10" fmla="*/ 1 w 3"/>
                  <a:gd name="T11" fmla="*/ 3 h 3"/>
                  <a:gd name="T12" fmla="*/ 0 w 3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lnTo>
                      <a:pt x="0" y="2"/>
                    </a:ln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07" name="Freeform 362"/>
              <p:cNvSpPr>
                <a:spLocks/>
              </p:cNvSpPr>
              <p:nvPr/>
            </p:nvSpPr>
            <p:spPr bwMode="auto">
              <a:xfrm>
                <a:off x="5702" y="2317"/>
                <a:ext cx="2" cy="3"/>
              </a:xfrm>
              <a:custGeom>
                <a:avLst/>
                <a:gdLst>
                  <a:gd name="T0" fmla="*/ 2 w 2"/>
                  <a:gd name="T1" fmla="*/ 2 h 3"/>
                  <a:gd name="T2" fmla="*/ 2 w 2"/>
                  <a:gd name="T3" fmla="*/ 2 h 3"/>
                  <a:gd name="T4" fmla="*/ 2 w 2"/>
                  <a:gd name="T5" fmla="*/ 3 h 3"/>
                  <a:gd name="T6" fmla="*/ 0 w 2"/>
                  <a:gd name="T7" fmla="*/ 2 h 3"/>
                  <a:gd name="T8" fmla="*/ 0 w 2"/>
                  <a:gd name="T9" fmla="*/ 2 h 3"/>
                  <a:gd name="T10" fmla="*/ 2 w 2"/>
                  <a:gd name="T11" fmla="*/ 0 h 3"/>
                  <a:gd name="T12" fmla="*/ 2 w 2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2" y="2"/>
                    </a:moveTo>
                    <a:lnTo>
                      <a:pt x="2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08" name="Freeform 363"/>
              <p:cNvSpPr>
                <a:spLocks/>
              </p:cNvSpPr>
              <p:nvPr/>
            </p:nvSpPr>
            <p:spPr bwMode="auto">
              <a:xfrm>
                <a:off x="5702" y="2288"/>
                <a:ext cx="2" cy="3"/>
              </a:xfrm>
              <a:custGeom>
                <a:avLst/>
                <a:gdLst>
                  <a:gd name="T0" fmla="*/ 2 w 2"/>
                  <a:gd name="T1" fmla="*/ 1 h 3"/>
                  <a:gd name="T2" fmla="*/ 0 w 2"/>
                  <a:gd name="T3" fmla="*/ 3 h 3"/>
                  <a:gd name="T4" fmla="*/ 0 w 2"/>
                  <a:gd name="T5" fmla="*/ 3 h 3"/>
                  <a:gd name="T6" fmla="*/ 0 w 2"/>
                  <a:gd name="T7" fmla="*/ 1 h 3"/>
                  <a:gd name="T8" fmla="*/ 0 w 2"/>
                  <a:gd name="T9" fmla="*/ 0 h 3"/>
                  <a:gd name="T10" fmla="*/ 0 w 2"/>
                  <a:gd name="T11" fmla="*/ 0 h 3"/>
                  <a:gd name="T12" fmla="*/ 2 w 2"/>
                  <a:gd name="T13" fmla="*/ 1 h 3"/>
                  <a:gd name="T14" fmla="*/ 2 w 2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2" y="1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09" name="Freeform 364"/>
              <p:cNvSpPr>
                <a:spLocks/>
              </p:cNvSpPr>
              <p:nvPr/>
            </p:nvSpPr>
            <p:spPr bwMode="auto">
              <a:xfrm>
                <a:off x="5700" y="2320"/>
                <a:ext cx="4" cy="4"/>
              </a:xfrm>
              <a:custGeom>
                <a:avLst/>
                <a:gdLst>
                  <a:gd name="T0" fmla="*/ 4 w 4"/>
                  <a:gd name="T1" fmla="*/ 0 h 4"/>
                  <a:gd name="T2" fmla="*/ 4 w 4"/>
                  <a:gd name="T3" fmla="*/ 0 h 4"/>
                  <a:gd name="T4" fmla="*/ 2 w 4"/>
                  <a:gd name="T5" fmla="*/ 3 h 4"/>
                  <a:gd name="T6" fmla="*/ 2 w 4"/>
                  <a:gd name="T7" fmla="*/ 3 h 4"/>
                  <a:gd name="T8" fmla="*/ 1 w 4"/>
                  <a:gd name="T9" fmla="*/ 4 h 4"/>
                  <a:gd name="T10" fmla="*/ 0 w 4"/>
                  <a:gd name="T11" fmla="*/ 4 h 4"/>
                  <a:gd name="T12" fmla="*/ 0 w 4"/>
                  <a:gd name="T13" fmla="*/ 4 h 4"/>
                  <a:gd name="T14" fmla="*/ 4 w 4"/>
                  <a:gd name="T15" fmla="*/ 0 h 4"/>
                  <a:gd name="T16" fmla="*/ 4 w 4"/>
                  <a:gd name="T17" fmla="*/ 0 h 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" h="4">
                    <a:moveTo>
                      <a:pt x="4" y="0"/>
                    </a:moveTo>
                    <a:lnTo>
                      <a:pt x="4" y="0"/>
                    </a:lnTo>
                    <a:lnTo>
                      <a:pt x="2" y="3"/>
                    </a:lnTo>
                    <a:lnTo>
                      <a:pt x="1" y="4"/>
                    </a:lnTo>
                    <a:lnTo>
                      <a:pt x="0" y="4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10" name="Freeform 365"/>
              <p:cNvSpPr>
                <a:spLocks/>
              </p:cNvSpPr>
              <p:nvPr/>
            </p:nvSpPr>
            <p:spPr bwMode="auto">
              <a:xfrm>
                <a:off x="5700" y="2282"/>
                <a:ext cx="4" cy="6"/>
              </a:xfrm>
              <a:custGeom>
                <a:avLst/>
                <a:gdLst>
                  <a:gd name="T0" fmla="*/ 4 w 4"/>
                  <a:gd name="T1" fmla="*/ 4 h 6"/>
                  <a:gd name="T2" fmla="*/ 2 w 4"/>
                  <a:gd name="T3" fmla="*/ 6 h 6"/>
                  <a:gd name="T4" fmla="*/ 2 w 4"/>
                  <a:gd name="T5" fmla="*/ 6 h 6"/>
                  <a:gd name="T6" fmla="*/ 0 w 4"/>
                  <a:gd name="T7" fmla="*/ 2 h 6"/>
                  <a:gd name="T8" fmla="*/ 0 w 4"/>
                  <a:gd name="T9" fmla="*/ 0 h 6"/>
                  <a:gd name="T10" fmla="*/ 2 w 4"/>
                  <a:gd name="T11" fmla="*/ 3 h 6"/>
                  <a:gd name="T12" fmla="*/ 2 w 4"/>
                  <a:gd name="T13" fmla="*/ 3 h 6"/>
                  <a:gd name="T14" fmla="*/ 4 w 4"/>
                  <a:gd name="T15" fmla="*/ 4 h 6"/>
                  <a:gd name="T16" fmla="*/ 4 w 4"/>
                  <a:gd name="T17" fmla="*/ 4 h 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" h="6">
                    <a:moveTo>
                      <a:pt x="4" y="4"/>
                    </a:moveTo>
                    <a:lnTo>
                      <a:pt x="2" y="6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3"/>
                    </a:lnTo>
                    <a:lnTo>
                      <a:pt x="4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11" name="Freeform 366"/>
              <p:cNvSpPr>
                <a:spLocks/>
              </p:cNvSpPr>
              <p:nvPr/>
            </p:nvSpPr>
            <p:spPr bwMode="auto">
              <a:xfrm>
                <a:off x="5698" y="2282"/>
                <a:ext cx="2" cy="2"/>
              </a:xfrm>
              <a:custGeom>
                <a:avLst/>
                <a:gdLst>
                  <a:gd name="T0" fmla="*/ 0 w 2"/>
                  <a:gd name="T1" fmla="*/ 0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2 w 2"/>
                  <a:gd name="T11" fmla="*/ 2 h 2"/>
                  <a:gd name="T12" fmla="*/ 0 w 2"/>
                  <a:gd name="T13" fmla="*/ 0 h 2"/>
                  <a:gd name="T14" fmla="*/ 0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12" name="Freeform 367"/>
              <p:cNvSpPr>
                <a:spLocks/>
              </p:cNvSpPr>
              <p:nvPr/>
            </p:nvSpPr>
            <p:spPr bwMode="auto">
              <a:xfrm>
                <a:off x="5698" y="2319"/>
                <a:ext cx="6" cy="5"/>
              </a:xfrm>
              <a:custGeom>
                <a:avLst/>
                <a:gdLst>
                  <a:gd name="T0" fmla="*/ 2 w 6"/>
                  <a:gd name="T1" fmla="*/ 5 h 5"/>
                  <a:gd name="T2" fmla="*/ 0 w 6"/>
                  <a:gd name="T3" fmla="*/ 4 h 5"/>
                  <a:gd name="T4" fmla="*/ 2 w 6"/>
                  <a:gd name="T5" fmla="*/ 1 h 5"/>
                  <a:gd name="T6" fmla="*/ 2 w 6"/>
                  <a:gd name="T7" fmla="*/ 1 h 5"/>
                  <a:gd name="T8" fmla="*/ 4 w 6"/>
                  <a:gd name="T9" fmla="*/ 0 h 5"/>
                  <a:gd name="T10" fmla="*/ 6 w 6"/>
                  <a:gd name="T11" fmla="*/ 1 h 5"/>
                  <a:gd name="T12" fmla="*/ 6 w 6"/>
                  <a:gd name="T13" fmla="*/ 1 h 5"/>
                  <a:gd name="T14" fmla="*/ 2 w 6"/>
                  <a:gd name="T15" fmla="*/ 5 h 5"/>
                  <a:gd name="T16" fmla="*/ 2 w 6"/>
                  <a:gd name="T17" fmla="*/ 5 h 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" h="5">
                    <a:moveTo>
                      <a:pt x="2" y="5"/>
                    </a:moveTo>
                    <a:lnTo>
                      <a:pt x="0" y="4"/>
                    </a:lnTo>
                    <a:lnTo>
                      <a:pt x="2" y="1"/>
                    </a:lnTo>
                    <a:lnTo>
                      <a:pt x="4" y="0"/>
                    </a:lnTo>
                    <a:lnTo>
                      <a:pt x="6" y="1"/>
                    </a:lnTo>
                    <a:lnTo>
                      <a:pt x="2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13" name="Freeform 368"/>
              <p:cNvSpPr>
                <a:spLocks/>
              </p:cNvSpPr>
              <p:nvPr/>
            </p:nvSpPr>
            <p:spPr bwMode="auto">
              <a:xfrm>
                <a:off x="5698" y="2324"/>
                <a:ext cx="3" cy="2"/>
              </a:xfrm>
              <a:custGeom>
                <a:avLst/>
                <a:gdLst>
                  <a:gd name="T0" fmla="*/ 0 w 3"/>
                  <a:gd name="T1" fmla="*/ 0 h 2"/>
                  <a:gd name="T2" fmla="*/ 0 w 3"/>
                  <a:gd name="T3" fmla="*/ 0 h 2"/>
                  <a:gd name="T4" fmla="*/ 2 w 3"/>
                  <a:gd name="T5" fmla="*/ 0 h 2"/>
                  <a:gd name="T6" fmla="*/ 3 w 3"/>
                  <a:gd name="T7" fmla="*/ 0 h 2"/>
                  <a:gd name="T8" fmla="*/ 3 w 3"/>
                  <a:gd name="T9" fmla="*/ 0 h 2"/>
                  <a:gd name="T10" fmla="*/ 2 w 3"/>
                  <a:gd name="T11" fmla="*/ 2 h 2"/>
                  <a:gd name="T12" fmla="*/ 0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0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14" name="Freeform 369"/>
              <p:cNvSpPr>
                <a:spLocks/>
              </p:cNvSpPr>
              <p:nvPr/>
            </p:nvSpPr>
            <p:spPr bwMode="auto">
              <a:xfrm>
                <a:off x="5698" y="2284"/>
                <a:ext cx="4" cy="5"/>
              </a:xfrm>
              <a:custGeom>
                <a:avLst/>
                <a:gdLst>
                  <a:gd name="T0" fmla="*/ 0 w 4"/>
                  <a:gd name="T1" fmla="*/ 1 h 5"/>
                  <a:gd name="T2" fmla="*/ 2 w 4"/>
                  <a:gd name="T3" fmla="*/ 0 h 5"/>
                  <a:gd name="T4" fmla="*/ 2 w 4"/>
                  <a:gd name="T5" fmla="*/ 0 h 5"/>
                  <a:gd name="T6" fmla="*/ 4 w 4"/>
                  <a:gd name="T7" fmla="*/ 4 h 5"/>
                  <a:gd name="T8" fmla="*/ 4 w 4"/>
                  <a:gd name="T9" fmla="*/ 5 h 5"/>
                  <a:gd name="T10" fmla="*/ 4 w 4"/>
                  <a:gd name="T11" fmla="*/ 5 h 5"/>
                  <a:gd name="T12" fmla="*/ 2 w 4"/>
                  <a:gd name="T13" fmla="*/ 2 h 5"/>
                  <a:gd name="T14" fmla="*/ 2 w 4"/>
                  <a:gd name="T15" fmla="*/ 2 h 5"/>
                  <a:gd name="T16" fmla="*/ 0 w 4"/>
                  <a:gd name="T17" fmla="*/ 1 h 5"/>
                  <a:gd name="T18" fmla="*/ 0 w 4"/>
                  <a:gd name="T19" fmla="*/ 1 h 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4" h="5">
                    <a:moveTo>
                      <a:pt x="0" y="1"/>
                    </a:moveTo>
                    <a:lnTo>
                      <a:pt x="2" y="0"/>
                    </a:lnTo>
                    <a:lnTo>
                      <a:pt x="4" y="4"/>
                    </a:lnTo>
                    <a:lnTo>
                      <a:pt x="4" y="5"/>
                    </a:lnTo>
                    <a:lnTo>
                      <a:pt x="2" y="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15" name="Freeform 370"/>
              <p:cNvSpPr>
                <a:spLocks/>
              </p:cNvSpPr>
              <p:nvPr/>
            </p:nvSpPr>
            <p:spPr bwMode="auto">
              <a:xfrm>
                <a:off x="5697" y="2323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3 w 3"/>
                  <a:gd name="T3" fmla="*/ 1 h 1"/>
                  <a:gd name="T4" fmla="*/ 1 w 3"/>
                  <a:gd name="T5" fmla="*/ 1 h 1"/>
                  <a:gd name="T6" fmla="*/ 0 w 3"/>
                  <a:gd name="T7" fmla="*/ 0 h 1"/>
                  <a:gd name="T8" fmla="*/ 0 w 3"/>
                  <a:gd name="T9" fmla="*/ 0 h 1"/>
                  <a:gd name="T10" fmla="*/ 1 w 3"/>
                  <a:gd name="T11" fmla="*/ 0 h 1"/>
                  <a:gd name="T12" fmla="*/ 3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3" y="1"/>
                    </a:moveTo>
                    <a:lnTo>
                      <a:pt x="3" y="1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16" name="Freeform 371"/>
              <p:cNvSpPr>
                <a:spLocks/>
              </p:cNvSpPr>
              <p:nvPr/>
            </p:nvSpPr>
            <p:spPr bwMode="auto">
              <a:xfrm>
                <a:off x="5697" y="2324"/>
                <a:ext cx="3" cy="3"/>
              </a:xfrm>
              <a:custGeom>
                <a:avLst/>
                <a:gdLst>
                  <a:gd name="T0" fmla="*/ 1 w 3"/>
                  <a:gd name="T1" fmla="*/ 0 h 3"/>
                  <a:gd name="T2" fmla="*/ 3 w 3"/>
                  <a:gd name="T3" fmla="*/ 2 h 3"/>
                  <a:gd name="T4" fmla="*/ 3 w 3"/>
                  <a:gd name="T5" fmla="*/ 2 h 3"/>
                  <a:gd name="T6" fmla="*/ 1 w 3"/>
                  <a:gd name="T7" fmla="*/ 3 h 3"/>
                  <a:gd name="T8" fmla="*/ 0 w 3"/>
                  <a:gd name="T9" fmla="*/ 2 h 3"/>
                  <a:gd name="T10" fmla="*/ 0 w 3"/>
                  <a:gd name="T11" fmla="*/ 2 h 3"/>
                  <a:gd name="T12" fmla="*/ 1 w 3"/>
                  <a:gd name="T13" fmla="*/ 0 h 3"/>
                  <a:gd name="T14" fmla="*/ 1 w 3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1" y="0"/>
                    </a:move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17" name="Freeform 372"/>
              <p:cNvSpPr>
                <a:spLocks/>
              </p:cNvSpPr>
              <p:nvPr/>
            </p:nvSpPr>
            <p:spPr bwMode="auto">
              <a:xfrm>
                <a:off x="5697" y="2282"/>
                <a:ext cx="3" cy="3"/>
              </a:xfrm>
              <a:custGeom>
                <a:avLst/>
                <a:gdLst>
                  <a:gd name="T0" fmla="*/ 1 w 3"/>
                  <a:gd name="T1" fmla="*/ 0 h 3"/>
                  <a:gd name="T2" fmla="*/ 1 w 3"/>
                  <a:gd name="T3" fmla="*/ 0 h 3"/>
                  <a:gd name="T4" fmla="*/ 3 w 3"/>
                  <a:gd name="T5" fmla="*/ 2 h 3"/>
                  <a:gd name="T6" fmla="*/ 1 w 3"/>
                  <a:gd name="T7" fmla="*/ 3 h 3"/>
                  <a:gd name="T8" fmla="*/ 1 w 3"/>
                  <a:gd name="T9" fmla="*/ 3 h 3"/>
                  <a:gd name="T10" fmla="*/ 0 w 3"/>
                  <a:gd name="T11" fmla="*/ 2 h 3"/>
                  <a:gd name="T12" fmla="*/ 1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1" y="0"/>
                    </a:move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18" name="Freeform 373"/>
              <p:cNvSpPr>
                <a:spLocks/>
              </p:cNvSpPr>
              <p:nvPr/>
            </p:nvSpPr>
            <p:spPr bwMode="auto">
              <a:xfrm>
                <a:off x="5697" y="2281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1 h 1"/>
                  <a:gd name="T14" fmla="*/ 1 w 1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19" name="Freeform 374"/>
              <p:cNvSpPr>
                <a:spLocks/>
              </p:cNvSpPr>
              <p:nvPr/>
            </p:nvSpPr>
            <p:spPr bwMode="auto">
              <a:xfrm>
                <a:off x="5695" y="2282"/>
                <a:ext cx="3" cy="2"/>
              </a:xfrm>
              <a:custGeom>
                <a:avLst/>
                <a:gdLst>
                  <a:gd name="T0" fmla="*/ 3 w 3"/>
                  <a:gd name="T1" fmla="*/ 0 h 2"/>
                  <a:gd name="T2" fmla="*/ 2 w 3"/>
                  <a:gd name="T3" fmla="*/ 2 h 2"/>
                  <a:gd name="T4" fmla="*/ 2 w 3"/>
                  <a:gd name="T5" fmla="*/ 2 h 2"/>
                  <a:gd name="T6" fmla="*/ 0 w 3"/>
                  <a:gd name="T7" fmla="*/ 2 h 2"/>
                  <a:gd name="T8" fmla="*/ 2 w 3"/>
                  <a:gd name="T9" fmla="*/ 0 h 2"/>
                  <a:gd name="T10" fmla="*/ 2 w 3"/>
                  <a:gd name="T11" fmla="*/ 0 h 2"/>
                  <a:gd name="T12" fmla="*/ 3 w 3"/>
                  <a:gd name="T13" fmla="*/ 0 h 2"/>
                  <a:gd name="T14" fmla="*/ 3 w 3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2">
                    <a:moveTo>
                      <a:pt x="3" y="0"/>
                    </a:moveTo>
                    <a:lnTo>
                      <a:pt x="2" y="2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20" name="Freeform 375"/>
              <p:cNvSpPr>
                <a:spLocks/>
              </p:cNvSpPr>
              <p:nvPr/>
            </p:nvSpPr>
            <p:spPr bwMode="auto">
              <a:xfrm>
                <a:off x="5695" y="2323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3 w 3"/>
                  <a:gd name="T3" fmla="*/ 1 h 3"/>
                  <a:gd name="T4" fmla="*/ 3 w 3"/>
                  <a:gd name="T5" fmla="*/ 1 h 3"/>
                  <a:gd name="T6" fmla="*/ 2 w 3"/>
                  <a:gd name="T7" fmla="*/ 3 h 3"/>
                  <a:gd name="T8" fmla="*/ 0 w 3"/>
                  <a:gd name="T9" fmla="*/ 1 h 3"/>
                  <a:gd name="T10" fmla="*/ 2 w 3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21" name="Freeform 376"/>
              <p:cNvSpPr>
                <a:spLocks/>
              </p:cNvSpPr>
              <p:nvPr/>
            </p:nvSpPr>
            <p:spPr bwMode="auto">
              <a:xfrm>
                <a:off x="5690" y="2326"/>
                <a:ext cx="8" cy="4"/>
              </a:xfrm>
              <a:custGeom>
                <a:avLst/>
                <a:gdLst>
                  <a:gd name="T0" fmla="*/ 0 w 8"/>
                  <a:gd name="T1" fmla="*/ 4 h 4"/>
                  <a:gd name="T2" fmla="*/ 0 w 8"/>
                  <a:gd name="T3" fmla="*/ 3 h 4"/>
                  <a:gd name="T4" fmla="*/ 0 w 8"/>
                  <a:gd name="T5" fmla="*/ 3 h 4"/>
                  <a:gd name="T6" fmla="*/ 7 w 8"/>
                  <a:gd name="T7" fmla="*/ 0 h 4"/>
                  <a:gd name="T8" fmla="*/ 8 w 8"/>
                  <a:gd name="T9" fmla="*/ 1 h 4"/>
                  <a:gd name="T10" fmla="*/ 8 w 8"/>
                  <a:gd name="T11" fmla="*/ 1 h 4"/>
                  <a:gd name="T12" fmla="*/ 4 w 8"/>
                  <a:gd name="T13" fmla="*/ 3 h 4"/>
                  <a:gd name="T14" fmla="*/ 0 w 8"/>
                  <a:gd name="T15" fmla="*/ 4 h 4"/>
                  <a:gd name="T16" fmla="*/ 0 w 8"/>
                  <a:gd name="T17" fmla="*/ 4 h 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4">
                    <a:moveTo>
                      <a:pt x="0" y="4"/>
                    </a:moveTo>
                    <a:lnTo>
                      <a:pt x="0" y="3"/>
                    </a:lnTo>
                    <a:lnTo>
                      <a:pt x="7" y="0"/>
                    </a:lnTo>
                    <a:lnTo>
                      <a:pt x="8" y="1"/>
                    </a:lnTo>
                    <a:lnTo>
                      <a:pt x="4" y="3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22" name="Freeform 377"/>
              <p:cNvSpPr>
                <a:spLocks/>
              </p:cNvSpPr>
              <p:nvPr/>
            </p:nvSpPr>
            <p:spPr bwMode="auto">
              <a:xfrm>
                <a:off x="5690" y="2333"/>
                <a:ext cx="15" cy="7"/>
              </a:xfrm>
              <a:custGeom>
                <a:avLst/>
                <a:gdLst>
                  <a:gd name="T0" fmla="*/ 0 w 15"/>
                  <a:gd name="T1" fmla="*/ 7 h 7"/>
                  <a:gd name="T2" fmla="*/ 0 w 15"/>
                  <a:gd name="T3" fmla="*/ 5 h 7"/>
                  <a:gd name="T4" fmla="*/ 14 w 15"/>
                  <a:gd name="T5" fmla="*/ 0 h 7"/>
                  <a:gd name="T6" fmla="*/ 15 w 15"/>
                  <a:gd name="T7" fmla="*/ 1 h 7"/>
                  <a:gd name="T8" fmla="*/ 15 w 15"/>
                  <a:gd name="T9" fmla="*/ 1 h 7"/>
                  <a:gd name="T10" fmla="*/ 7 w 15"/>
                  <a:gd name="T11" fmla="*/ 5 h 7"/>
                  <a:gd name="T12" fmla="*/ 0 w 15"/>
                  <a:gd name="T13" fmla="*/ 7 h 7"/>
                  <a:gd name="T14" fmla="*/ 0 w 15"/>
                  <a:gd name="T15" fmla="*/ 7 h 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" h="7">
                    <a:moveTo>
                      <a:pt x="0" y="7"/>
                    </a:moveTo>
                    <a:lnTo>
                      <a:pt x="0" y="5"/>
                    </a:lnTo>
                    <a:lnTo>
                      <a:pt x="14" y="0"/>
                    </a:lnTo>
                    <a:lnTo>
                      <a:pt x="15" y="1"/>
                    </a:lnTo>
                    <a:lnTo>
                      <a:pt x="7" y="5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23" name="Freeform 378"/>
              <p:cNvSpPr>
                <a:spLocks/>
              </p:cNvSpPr>
              <p:nvPr/>
            </p:nvSpPr>
            <p:spPr bwMode="auto">
              <a:xfrm>
                <a:off x="5690" y="2268"/>
                <a:ext cx="14" cy="7"/>
              </a:xfrm>
              <a:custGeom>
                <a:avLst/>
                <a:gdLst>
                  <a:gd name="T0" fmla="*/ 0 w 14"/>
                  <a:gd name="T1" fmla="*/ 2 h 7"/>
                  <a:gd name="T2" fmla="*/ 0 w 14"/>
                  <a:gd name="T3" fmla="*/ 0 h 7"/>
                  <a:gd name="T4" fmla="*/ 0 w 14"/>
                  <a:gd name="T5" fmla="*/ 0 h 7"/>
                  <a:gd name="T6" fmla="*/ 7 w 14"/>
                  <a:gd name="T7" fmla="*/ 2 h 7"/>
                  <a:gd name="T8" fmla="*/ 14 w 14"/>
                  <a:gd name="T9" fmla="*/ 6 h 7"/>
                  <a:gd name="T10" fmla="*/ 14 w 14"/>
                  <a:gd name="T11" fmla="*/ 7 h 7"/>
                  <a:gd name="T12" fmla="*/ 14 w 14"/>
                  <a:gd name="T13" fmla="*/ 7 h 7"/>
                  <a:gd name="T14" fmla="*/ 7 w 14"/>
                  <a:gd name="T15" fmla="*/ 3 h 7"/>
                  <a:gd name="T16" fmla="*/ 0 w 14"/>
                  <a:gd name="T17" fmla="*/ 2 h 7"/>
                  <a:gd name="T18" fmla="*/ 0 w 14"/>
                  <a:gd name="T19" fmla="*/ 2 h 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4" h="7">
                    <a:moveTo>
                      <a:pt x="0" y="2"/>
                    </a:moveTo>
                    <a:lnTo>
                      <a:pt x="0" y="0"/>
                    </a:lnTo>
                    <a:lnTo>
                      <a:pt x="7" y="2"/>
                    </a:lnTo>
                    <a:lnTo>
                      <a:pt x="14" y="6"/>
                    </a:lnTo>
                    <a:lnTo>
                      <a:pt x="14" y="7"/>
                    </a:lnTo>
                    <a:lnTo>
                      <a:pt x="7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24" name="Freeform 379"/>
              <p:cNvSpPr>
                <a:spLocks/>
              </p:cNvSpPr>
              <p:nvPr/>
            </p:nvSpPr>
            <p:spPr bwMode="auto">
              <a:xfrm>
                <a:off x="5690" y="2324"/>
                <a:ext cx="7" cy="5"/>
              </a:xfrm>
              <a:custGeom>
                <a:avLst/>
                <a:gdLst>
                  <a:gd name="T0" fmla="*/ 0 w 7"/>
                  <a:gd name="T1" fmla="*/ 5 h 5"/>
                  <a:gd name="T2" fmla="*/ 0 w 7"/>
                  <a:gd name="T3" fmla="*/ 3 h 5"/>
                  <a:gd name="T4" fmla="*/ 5 w 7"/>
                  <a:gd name="T5" fmla="*/ 0 h 5"/>
                  <a:gd name="T6" fmla="*/ 7 w 7"/>
                  <a:gd name="T7" fmla="*/ 2 h 5"/>
                  <a:gd name="T8" fmla="*/ 7 w 7"/>
                  <a:gd name="T9" fmla="*/ 2 h 5"/>
                  <a:gd name="T10" fmla="*/ 0 w 7"/>
                  <a:gd name="T11" fmla="*/ 5 h 5"/>
                  <a:gd name="T12" fmla="*/ 0 w 7"/>
                  <a:gd name="T13" fmla="*/ 5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" h="5">
                    <a:moveTo>
                      <a:pt x="0" y="5"/>
                    </a:moveTo>
                    <a:lnTo>
                      <a:pt x="0" y="3"/>
                    </a:lnTo>
                    <a:lnTo>
                      <a:pt x="5" y="0"/>
                    </a:lnTo>
                    <a:lnTo>
                      <a:pt x="7" y="2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25" name="Freeform 380"/>
              <p:cNvSpPr>
                <a:spLocks/>
              </p:cNvSpPr>
              <p:nvPr/>
            </p:nvSpPr>
            <p:spPr bwMode="auto">
              <a:xfrm>
                <a:off x="5690" y="2279"/>
                <a:ext cx="7" cy="5"/>
              </a:xfrm>
              <a:custGeom>
                <a:avLst/>
                <a:gdLst>
                  <a:gd name="T0" fmla="*/ 0 w 7"/>
                  <a:gd name="T1" fmla="*/ 2 h 5"/>
                  <a:gd name="T2" fmla="*/ 0 w 7"/>
                  <a:gd name="T3" fmla="*/ 0 h 5"/>
                  <a:gd name="T4" fmla="*/ 0 w 7"/>
                  <a:gd name="T5" fmla="*/ 0 h 5"/>
                  <a:gd name="T6" fmla="*/ 7 w 7"/>
                  <a:gd name="T7" fmla="*/ 3 h 5"/>
                  <a:gd name="T8" fmla="*/ 5 w 7"/>
                  <a:gd name="T9" fmla="*/ 5 h 5"/>
                  <a:gd name="T10" fmla="*/ 5 w 7"/>
                  <a:gd name="T11" fmla="*/ 5 h 5"/>
                  <a:gd name="T12" fmla="*/ 0 w 7"/>
                  <a:gd name="T13" fmla="*/ 2 h 5"/>
                  <a:gd name="T14" fmla="*/ 0 w 7"/>
                  <a:gd name="T15" fmla="*/ 2 h 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7" h="5">
                    <a:moveTo>
                      <a:pt x="0" y="2"/>
                    </a:moveTo>
                    <a:lnTo>
                      <a:pt x="0" y="0"/>
                    </a:lnTo>
                    <a:lnTo>
                      <a:pt x="7" y="3"/>
                    </a:lnTo>
                    <a:lnTo>
                      <a:pt x="5" y="5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26" name="Freeform 381"/>
              <p:cNvSpPr>
                <a:spLocks/>
              </p:cNvSpPr>
              <p:nvPr/>
            </p:nvSpPr>
            <p:spPr bwMode="auto">
              <a:xfrm>
                <a:off x="5690" y="2278"/>
                <a:ext cx="7" cy="4"/>
              </a:xfrm>
              <a:custGeom>
                <a:avLst/>
                <a:gdLst>
                  <a:gd name="T0" fmla="*/ 0 w 7"/>
                  <a:gd name="T1" fmla="*/ 0 h 4"/>
                  <a:gd name="T2" fmla="*/ 7 w 7"/>
                  <a:gd name="T3" fmla="*/ 3 h 4"/>
                  <a:gd name="T4" fmla="*/ 7 w 7"/>
                  <a:gd name="T5" fmla="*/ 4 h 4"/>
                  <a:gd name="T6" fmla="*/ 7 w 7"/>
                  <a:gd name="T7" fmla="*/ 4 h 4"/>
                  <a:gd name="T8" fmla="*/ 0 w 7"/>
                  <a:gd name="T9" fmla="*/ 1 h 4"/>
                  <a:gd name="T10" fmla="*/ 0 w 7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" h="4">
                    <a:moveTo>
                      <a:pt x="0" y="0"/>
                    </a:moveTo>
                    <a:lnTo>
                      <a:pt x="7" y="3"/>
                    </a:lnTo>
                    <a:lnTo>
                      <a:pt x="7" y="4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27" name="Freeform 382"/>
              <p:cNvSpPr>
                <a:spLocks/>
              </p:cNvSpPr>
              <p:nvPr/>
            </p:nvSpPr>
            <p:spPr bwMode="auto">
              <a:xfrm>
                <a:off x="5690" y="2267"/>
                <a:ext cx="15" cy="7"/>
              </a:xfrm>
              <a:custGeom>
                <a:avLst/>
                <a:gdLst>
                  <a:gd name="T0" fmla="*/ 0 w 15"/>
                  <a:gd name="T1" fmla="*/ 1 h 7"/>
                  <a:gd name="T2" fmla="*/ 0 w 15"/>
                  <a:gd name="T3" fmla="*/ 0 h 7"/>
                  <a:gd name="T4" fmla="*/ 0 w 15"/>
                  <a:gd name="T5" fmla="*/ 0 h 7"/>
                  <a:gd name="T6" fmla="*/ 8 w 15"/>
                  <a:gd name="T7" fmla="*/ 1 h 7"/>
                  <a:gd name="T8" fmla="*/ 15 w 15"/>
                  <a:gd name="T9" fmla="*/ 5 h 7"/>
                  <a:gd name="T10" fmla="*/ 14 w 15"/>
                  <a:gd name="T11" fmla="*/ 7 h 7"/>
                  <a:gd name="T12" fmla="*/ 14 w 15"/>
                  <a:gd name="T13" fmla="*/ 7 h 7"/>
                  <a:gd name="T14" fmla="*/ 7 w 15"/>
                  <a:gd name="T15" fmla="*/ 3 h 7"/>
                  <a:gd name="T16" fmla="*/ 0 w 15"/>
                  <a:gd name="T17" fmla="*/ 1 h 7"/>
                  <a:gd name="T18" fmla="*/ 0 w 15"/>
                  <a:gd name="T19" fmla="*/ 1 h 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5" h="7">
                    <a:moveTo>
                      <a:pt x="0" y="1"/>
                    </a:moveTo>
                    <a:lnTo>
                      <a:pt x="0" y="0"/>
                    </a:lnTo>
                    <a:lnTo>
                      <a:pt x="8" y="1"/>
                    </a:lnTo>
                    <a:lnTo>
                      <a:pt x="15" y="5"/>
                    </a:lnTo>
                    <a:lnTo>
                      <a:pt x="14" y="7"/>
                    </a:lnTo>
                    <a:lnTo>
                      <a:pt x="7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28" name="Freeform 383"/>
              <p:cNvSpPr>
                <a:spLocks/>
              </p:cNvSpPr>
              <p:nvPr/>
            </p:nvSpPr>
            <p:spPr bwMode="auto">
              <a:xfrm>
                <a:off x="5687" y="2329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0 h 2"/>
                  <a:gd name="T4" fmla="*/ 0 w 3"/>
                  <a:gd name="T5" fmla="*/ 0 h 2"/>
                  <a:gd name="T6" fmla="*/ 3 w 3"/>
                  <a:gd name="T7" fmla="*/ 0 h 2"/>
                  <a:gd name="T8" fmla="*/ 3 w 3"/>
                  <a:gd name="T9" fmla="*/ 1 h 2"/>
                  <a:gd name="T10" fmla="*/ 3 w 3"/>
                  <a:gd name="T11" fmla="*/ 1 h 2"/>
                  <a:gd name="T12" fmla="*/ 0 w 3"/>
                  <a:gd name="T13" fmla="*/ 2 h 2"/>
                  <a:gd name="T14" fmla="*/ 0 w 3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2">
                    <a:moveTo>
                      <a:pt x="0" y="2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29" name="Freeform 384"/>
              <p:cNvSpPr>
                <a:spLocks/>
              </p:cNvSpPr>
              <p:nvPr/>
            </p:nvSpPr>
            <p:spPr bwMode="auto">
              <a:xfrm>
                <a:off x="5687" y="2278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3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1 h 3"/>
                  <a:gd name="T14" fmla="*/ 3 w 3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3" y="1"/>
                    </a:move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30" name="Freeform 385"/>
              <p:cNvSpPr>
                <a:spLocks/>
              </p:cNvSpPr>
              <p:nvPr/>
            </p:nvSpPr>
            <p:spPr bwMode="auto">
              <a:xfrm>
                <a:off x="5687" y="2327"/>
                <a:ext cx="3" cy="2"/>
              </a:xfrm>
              <a:custGeom>
                <a:avLst/>
                <a:gdLst>
                  <a:gd name="T0" fmla="*/ 3 w 3"/>
                  <a:gd name="T1" fmla="*/ 2 h 2"/>
                  <a:gd name="T2" fmla="*/ 3 w 3"/>
                  <a:gd name="T3" fmla="*/ 2 h 2"/>
                  <a:gd name="T4" fmla="*/ 0 w 3"/>
                  <a:gd name="T5" fmla="*/ 2 h 2"/>
                  <a:gd name="T6" fmla="*/ 0 w 3"/>
                  <a:gd name="T7" fmla="*/ 0 h 2"/>
                  <a:gd name="T8" fmla="*/ 0 w 3"/>
                  <a:gd name="T9" fmla="*/ 0 h 2"/>
                  <a:gd name="T10" fmla="*/ 3 w 3"/>
                  <a:gd name="T11" fmla="*/ 0 h 2"/>
                  <a:gd name="T12" fmla="*/ 3 w 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3" y="2"/>
                    </a:moveTo>
                    <a:lnTo>
                      <a:pt x="3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31" name="Freeform 386"/>
              <p:cNvSpPr>
                <a:spLocks/>
              </p:cNvSpPr>
              <p:nvPr/>
            </p:nvSpPr>
            <p:spPr bwMode="auto">
              <a:xfrm>
                <a:off x="5687" y="2340"/>
                <a:ext cx="3" cy="3"/>
              </a:xfrm>
              <a:custGeom>
                <a:avLst/>
                <a:gdLst>
                  <a:gd name="T0" fmla="*/ 0 w 3"/>
                  <a:gd name="T1" fmla="*/ 0 h 3"/>
                  <a:gd name="T2" fmla="*/ 0 w 3"/>
                  <a:gd name="T3" fmla="*/ 0 h 3"/>
                  <a:gd name="T4" fmla="*/ 3 w 3"/>
                  <a:gd name="T5" fmla="*/ 0 h 3"/>
                  <a:gd name="T6" fmla="*/ 3 w 3"/>
                  <a:gd name="T7" fmla="*/ 1 h 3"/>
                  <a:gd name="T8" fmla="*/ 3 w 3"/>
                  <a:gd name="T9" fmla="*/ 1 h 3"/>
                  <a:gd name="T10" fmla="*/ 0 w 3"/>
                  <a:gd name="T11" fmla="*/ 3 h 3"/>
                  <a:gd name="T12" fmla="*/ 0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32" name="Freeform 387"/>
              <p:cNvSpPr>
                <a:spLocks/>
              </p:cNvSpPr>
              <p:nvPr/>
            </p:nvSpPr>
            <p:spPr bwMode="auto">
              <a:xfrm>
                <a:off x="5687" y="2338"/>
                <a:ext cx="3" cy="2"/>
              </a:xfrm>
              <a:custGeom>
                <a:avLst/>
                <a:gdLst>
                  <a:gd name="T0" fmla="*/ 3 w 3"/>
                  <a:gd name="T1" fmla="*/ 2 h 2"/>
                  <a:gd name="T2" fmla="*/ 3 w 3"/>
                  <a:gd name="T3" fmla="*/ 2 h 2"/>
                  <a:gd name="T4" fmla="*/ 0 w 3"/>
                  <a:gd name="T5" fmla="*/ 2 h 2"/>
                  <a:gd name="T6" fmla="*/ 0 w 3"/>
                  <a:gd name="T7" fmla="*/ 0 h 2"/>
                  <a:gd name="T8" fmla="*/ 3 w 3"/>
                  <a:gd name="T9" fmla="*/ 0 h 2"/>
                  <a:gd name="T10" fmla="*/ 3 w 3"/>
                  <a:gd name="T11" fmla="*/ 2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2">
                    <a:moveTo>
                      <a:pt x="3" y="2"/>
                    </a:moveTo>
                    <a:lnTo>
                      <a:pt x="3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33" name="Freeform 388"/>
              <p:cNvSpPr>
                <a:spLocks/>
              </p:cNvSpPr>
              <p:nvPr/>
            </p:nvSpPr>
            <p:spPr bwMode="auto">
              <a:xfrm>
                <a:off x="5687" y="2267"/>
                <a:ext cx="3" cy="3"/>
              </a:xfrm>
              <a:custGeom>
                <a:avLst/>
                <a:gdLst>
                  <a:gd name="T0" fmla="*/ 0 w 3"/>
                  <a:gd name="T1" fmla="*/ 3 h 3"/>
                  <a:gd name="T2" fmla="*/ 0 w 3"/>
                  <a:gd name="T3" fmla="*/ 0 h 3"/>
                  <a:gd name="T4" fmla="*/ 0 w 3"/>
                  <a:gd name="T5" fmla="*/ 0 h 3"/>
                  <a:gd name="T6" fmla="*/ 3 w 3"/>
                  <a:gd name="T7" fmla="*/ 1 h 3"/>
                  <a:gd name="T8" fmla="*/ 3 w 3"/>
                  <a:gd name="T9" fmla="*/ 3 h 3"/>
                  <a:gd name="T10" fmla="*/ 3 w 3"/>
                  <a:gd name="T11" fmla="*/ 3 h 3"/>
                  <a:gd name="T12" fmla="*/ 0 w 3"/>
                  <a:gd name="T13" fmla="*/ 3 h 3"/>
                  <a:gd name="T14" fmla="*/ 0 w 3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0" y="3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3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34" name="Freeform 389"/>
              <p:cNvSpPr>
                <a:spLocks/>
              </p:cNvSpPr>
              <p:nvPr/>
            </p:nvSpPr>
            <p:spPr bwMode="auto">
              <a:xfrm>
                <a:off x="5687" y="2265"/>
                <a:ext cx="3" cy="3"/>
              </a:xfrm>
              <a:custGeom>
                <a:avLst/>
                <a:gdLst>
                  <a:gd name="T0" fmla="*/ 3 w 3"/>
                  <a:gd name="T1" fmla="*/ 2 h 3"/>
                  <a:gd name="T2" fmla="*/ 3 w 3"/>
                  <a:gd name="T3" fmla="*/ 3 h 3"/>
                  <a:gd name="T4" fmla="*/ 3 w 3"/>
                  <a:gd name="T5" fmla="*/ 3 h 3"/>
                  <a:gd name="T6" fmla="*/ 0 w 3"/>
                  <a:gd name="T7" fmla="*/ 2 h 3"/>
                  <a:gd name="T8" fmla="*/ 0 w 3"/>
                  <a:gd name="T9" fmla="*/ 0 h 3"/>
                  <a:gd name="T10" fmla="*/ 0 w 3"/>
                  <a:gd name="T11" fmla="*/ 0 h 3"/>
                  <a:gd name="T12" fmla="*/ 3 w 3"/>
                  <a:gd name="T13" fmla="*/ 2 h 3"/>
                  <a:gd name="T14" fmla="*/ 3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lnTo>
                      <a:pt x="3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35" name="Freeform 390"/>
              <p:cNvSpPr>
                <a:spLocks/>
              </p:cNvSpPr>
              <p:nvPr/>
            </p:nvSpPr>
            <p:spPr bwMode="auto">
              <a:xfrm>
                <a:off x="5687" y="2277"/>
                <a:ext cx="3" cy="2"/>
              </a:xfrm>
              <a:custGeom>
                <a:avLst/>
                <a:gdLst>
                  <a:gd name="T0" fmla="*/ 0 w 3"/>
                  <a:gd name="T1" fmla="*/ 0 h 2"/>
                  <a:gd name="T2" fmla="*/ 0 w 3"/>
                  <a:gd name="T3" fmla="*/ 0 h 2"/>
                  <a:gd name="T4" fmla="*/ 3 w 3"/>
                  <a:gd name="T5" fmla="*/ 1 h 2"/>
                  <a:gd name="T6" fmla="*/ 3 w 3"/>
                  <a:gd name="T7" fmla="*/ 2 h 2"/>
                  <a:gd name="T8" fmla="*/ 3 w 3"/>
                  <a:gd name="T9" fmla="*/ 2 h 2"/>
                  <a:gd name="T10" fmla="*/ 0 w 3"/>
                  <a:gd name="T11" fmla="*/ 1 h 2"/>
                  <a:gd name="T12" fmla="*/ 0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0" y="0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36" name="Freeform 391"/>
              <p:cNvSpPr>
                <a:spLocks/>
              </p:cNvSpPr>
              <p:nvPr/>
            </p:nvSpPr>
            <p:spPr bwMode="auto">
              <a:xfrm>
                <a:off x="5686" y="2340"/>
                <a:ext cx="1" cy="3"/>
              </a:xfrm>
              <a:custGeom>
                <a:avLst/>
                <a:gdLst>
                  <a:gd name="T0" fmla="*/ 1 w 1"/>
                  <a:gd name="T1" fmla="*/ 3 h 3"/>
                  <a:gd name="T2" fmla="*/ 1 w 1"/>
                  <a:gd name="T3" fmla="*/ 3 h 3"/>
                  <a:gd name="T4" fmla="*/ 0 w 1"/>
                  <a:gd name="T5" fmla="*/ 3 h 3"/>
                  <a:gd name="T6" fmla="*/ 0 w 1"/>
                  <a:gd name="T7" fmla="*/ 1 h 3"/>
                  <a:gd name="T8" fmla="*/ 0 w 1"/>
                  <a:gd name="T9" fmla="*/ 1 h 3"/>
                  <a:gd name="T10" fmla="*/ 1 w 1"/>
                  <a:gd name="T11" fmla="*/ 0 h 3"/>
                  <a:gd name="T12" fmla="*/ 1 w 1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37" name="Freeform 392"/>
              <p:cNvSpPr>
                <a:spLocks/>
              </p:cNvSpPr>
              <p:nvPr/>
            </p:nvSpPr>
            <p:spPr bwMode="auto">
              <a:xfrm>
                <a:off x="5686" y="2329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0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2 h 2"/>
                  <a:gd name="T10" fmla="*/ 1 w 1"/>
                  <a:gd name="T11" fmla="*/ 2 h 2"/>
                  <a:gd name="T12" fmla="*/ 0 w 1"/>
                  <a:gd name="T13" fmla="*/ 2 h 2"/>
                  <a:gd name="T14" fmla="*/ 0 w 1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38" name="Freeform 393"/>
              <p:cNvSpPr>
                <a:spLocks/>
              </p:cNvSpPr>
              <p:nvPr/>
            </p:nvSpPr>
            <p:spPr bwMode="auto">
              <a:xfrm>
                <a:off x="5686" y="2278"/>
                <a:ext cx="1" cy="3"/>
              </a:xfrm>
              <a:custGeom>
                <a:avLst/>
                <a:gdLst>
                  <a:gd name="T0" fmla="*/ 0 w 1"/>
                  <a:gd name="T1" fmla="*/ 1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0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1 h 3"/>
                  <a:gd name="T14" fmla="*/ 0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1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39" name="Freeform 394"/>
              <p:cNvSpPr>
                <a:spLocks/>
              </p:cNvSpPr>
              <p:nvPr/>
            </p:nvSpPr>
            <p:spPr bwMode="auto">
              <a:xfrm>
                <a:off x="5686" y="2327"/>
                <a:ext cx="1" cy="2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2 h 2"/>
                  <a:gd name="T4" fmla="*/ 0 w 1"/>
                  <a:gd name="T5" fmla="*/ 2 h 2"/>
                  <a:gd name="T6" fmla="*/ 0 w 1"/>
                  <a:gd name="T7" fmla="*/ 0 h 2"/>
                  <a:gd name="T8" fmla="*/ 0 w 1"/>
                  <a:gd name="T9" fmla="*/ 0 h 2"/>
                  <a:gd name="T10" fmla="*/ 1 w 1"/>
                  <a:gd name="T11" fmla="*/ 0 h 2"/>
                  <a:gd name="T12" fmla="*/ 1 w 1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40" name="Freeform 395"/>
              <p:cNvSpPr>
                <a:spLocks/>
              </p:cNvSpPr>
              <p:nvPr/>
            </p:nvSpPr>
            <p:spPr bwMode="auto">
              <a:xfrm>
                <a:off x="5686" y="2265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0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2 h 2"/>
                  <a:gd name="T10" fmla="*/ 1 w 1"/>
                  <a:gd name="T11" fmla="*/ 2 h 2"/>
                  <a:gd name="T12" fmla="*/ 0 w 1"/>
                  <a:gd name="T13" fmla="*/ 2 h 2"/>
                  <a:gd name="T14" fmla="*/ 0 w 1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41" name="Freeform 396"/>
              <p:cNvSpPr>
                <a:spLocks/>
              </p:cNvSpPr>
              <p:nvPr/>
            </p:nvSpPr>
            <p:spPr bwMode="auto">
              <a:xfrm>
                <a:off x="5686" y="2338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2 h 3"/>
                  <a:gd name="T4" fmla="*/ 0 w 1"/>
                  <a:gd name="T5" fmla="*/ 3 h 3"/>
                  <a:gd name="T6" fmla="*/ 0 w 1"/>
                  <a:gd name="T7" fmla="*/ 0 h 3"/>
                  <a:gd name="T8" fmla="*/ 1 w 1"/>
                  <a:gd name="T9" fmla="*/ 0 h 3"/>
                  <a:gd name="T10" fmla="*/ 1 w 1"/>
                  <a:gd name="T11" fmla="*/ 2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" h="3">
                    <a:moveTo>
                      <a:pt x="1" y="2"/>
                    </a:moveTo>
                    <a:lnTo>
                      <a:pt x="1" y="2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42" name="Freeform 397"/>
              <p:cNvSpPr>
                <a:spLocks/>
              </p:cNvSpPr>
              <p:nvPr/>
            </p:nvSpPr>
            <p:spPr bwMode="auto">
              <a:xfrm>
                <a:off x="5686" y="2277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0 h 1"/>
                  <a:gd name="T14" fmla="*/ 1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43" name="Freeform 398"/>
              <p:cNvSpPr>
                <a:spLocks/>
              </p:cNvSpPr>
              <p:nvPr/>
            </p:nvSpPr>
            <p:spPr bwMode="auto">
              <a:xfrm>
                <a:off x="5686" y="2267"/>
                <a:ext cx="1" cy="3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0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3 h 3"/>
                  <a:gd name="T14" fmla="*/ 0 w 1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3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44" name="Freeform 399"/>
              <p:cNvSpPr>
                <a:spLocks/>
              </p:cNvSpPr>
              <p:nvPr/>
            </p:nvSpPr>
            <p:spPr bwMode="auto">
              <a:xfrm>
                <a:off x="5680" y="2277"/>
                <a:ext cx="6" cy="1"/>
              </a:xfrm>
              <a:custGeom>
                <a:avLst/>
                <a:gdLst>
                  <a:gd name="T0" fmla="*/ 6 w 6"/>
                  <a:gd name="T1" fmla="*/ 0 h 1"/>
                  <a:gd name="T2" fmla="*/ 6 w 6"/>
                  <a:gd name="T3" fmla="*/ 1 h 1"/>
                  <a:gd name="T4" fmla="*/ 6 w 6"/>
                  <a:gd name="T5" fmla="*/ 1 h 1"/>
                  <a:gd name="T6" fmla="*/ 3 w 6"/>
                  <a:gd name="T7" fmla="*/ 1 h 1"/>
                  <a:gd name="T8" fmla="*/ 3 w 6"/>
                  <a:gd name="T9" fmla="*/ 1 h 1"/>
                  <a:gd name="T10" fmla="*/ 0 w 6"/>
                  <a:gd name="T11" fmla="*/ 1 h 1"/>
                  <a:gd name="T12" fmla="*/ 0 w 6"/>
                  <a:gd name="T13" fmla="*/ 0 h 1"/>
                  <a:gd name="T14" fmla="*/ 0 w 6"/>
                  <a:gd name="T15" fmla="*/ 0 h 1"/>
                  <a:gd name="T16" fmla="*/ 3 w 6"/>
                  <a:gd name="T17" fmla="*/ 0 h 1"/>
                  <a:gd name="T18" fmla="*/ 6 w 6"/>
                  <a:gd name="T19" fmla="*/ 0 h 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6" h="1">
                    <a:moveTo>
                      <a:pt x="6" y="0"/>
                    </a:moveTo>
                    <a:lnTo>
                      <a:pt x="6" y="1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45" name="Freeform 400"/>
              <p:cNvSpPr>
                <a:spLocks/>
              </p:cNvSpPr>
              <p:nvPr/>
            </p:nvSpPr>
            <p:spPr bwMode="auto">
              <a:xfrm>
                <a:off x="5680" y="2278"/>
                <a:ext cx="6" cy="1"/>
              </a:xfrm>
              <a:custGeom>
                <a:avLst/>
                <a:gdLst>
                  <a:gd name="T0" fmla="*/ 0 w 6"/>
                  <a:gd name="T1" fmla="*/ 0 h 1"/>
                  <a:gd name="T2" fmla="*/ 0 w 6"/>
                  <a:gd name="T3" fmla="*/ 0 h 1"/>
                  <a:gd name="T4" fmla="*/ 3 w 6"/>
                  <a:gd name="T5" fmla="*/ 0 h 1"/>
                  <a:gd name="T6" fmla="*/ 3 w 6"/>
                  <a:gd name="T7" fmla="*/ 0 h 1"/>
                  <a:gd name="T8" fmla="*/ 6 w 6"/>
                  <a:gd name="T9" fmla="*/ 0 h 1"/>
                  <a:gd name="T10" fmla="*/ 6 w 6"/>
                  <a:gd name="T11" fmla="*/ 1 h 1"/>
                  <a:gd name="T12" fmla="*/ 6 w 6"/>
                  <a:gd name="T13" fmla="*/ 1 h 1"/>
                  <a:gd name="T14" fmla="*/ 3 w 6"/>
                  <a:gd name="T15" fmla="*/ 1 h 1"/>
                  <a:gd name="T16" fmla="*/ 3 w 6"/>
                  <a:gd name="T17" fmla="*/ 1 h 1"/>
                  <a:gd name="T18" fmla="*/ 0 w 6"/>
                  <a:gd name="T19" fmla="*/ 1 h 1"/>
                  <a:gd name="T20" fmla="*/ 0 w 6"/>
                  <a:gd name="T21" fmla="*/ 0 h 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" h="1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46" name="Freeform 401"/>
              <p:cNvSpPr>
                <a:spLocks/>
              </p:cNvSpPr>
              <p:nvPr/>
            </p:nvSpPr>
            <p:spPr bwMode="auto">
              <a:xfrm>
                <a:off x="5680" y="2329"/>
                <a:ext cx="6" cy="2"/>
              </a:xfrm>
              <a:custGeom>
                <a:avLst/>
                <a:gdLst>
                  <a:gd name="T0" fmla="*/ 0 w 6"/>
                  <a:gd name="T1" fmla="*/ 2 h 2"/>
                  <a:gd name="T2" fmla="*/ 0 w 6"/>
                  <a:gd name="T3" fmla="*/ 0 h 2"/>
                  <a:gd name="T4" fmla="*/ 0 w 6"/>
                  <a:gd name="T5" fmla="*/ 0 h 2"/>
                  <a:gd name="T6" fmla="*/ 3 w 6"/>
                  <a:gd name="T7" fmla="*/ 1 h 2"/>
                  <a:gd name="T8" fmla="*/ 3 w 6"/>
                  <a:gd name="T9" fmla="*/ 1 h 2"/>
                  <a:gd name="T10" fmla="*/ 6 w 6"/>
                  <a:gd name="T11" fmla="*/ 0 h 2"/>
                  <a:gd name="T12" fmla="*/ 6 w 6"/>
                  <a:gd name="T13" fmla="*/ 2 h 2"/>
                  <a:gd name="T14" fmla="*/ 6 w 6"/>
                  <a:gd name="T15" fmla="*/ 2 h 2"/>
                  <a:gd name="T16" fmla="*/ 3 w 6"/>
                  <a:gd name="T17" fmla="*/ 2 h 2"/>
                  <a:gd name="T18" fmla="*/ 0 w 6"/>
                  <a:gd name="T19" fmla="*/ 2 h 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6" h="2">
                    <a:moveTo>
                      <a:pt x="0" y="2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6" y="0"/>
                    </a:lnTo>
                    <a:lnTo>
                      <a:pt x="6" y="2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47" name="Freeform 402"/>
              <p:cNvSpPr>
                <a:spLocks/>
              </p:cNvSpPr>
              <p:nvPr/>
            </p:nvSpPr>
            <p:spPr bwMode="auto">
              <a:xfrm>
                <a:off x="5680" y="2327"/>
                <a:ext cx="6" cy="3"/>
              </a:xfrm>
              <a:custGeom>
                <a:avLst/>
                <a:gdLst>
                  <a:gd name="T0" fmla="*/ 3 w 6"/>
                  <a:gd name="T1" fmla="*/ 3 h 3"/>
                  <a:gd name="T2" fmla="*/ 3 w 6"/>
                  <a:gd name="T3" fmla="*/ 3 h 3"/>
                  <a:gd name="T4" fmla="*/ 0 w 6"/>
                  <a:gd name="T5" fmla="*/ 2 h 3"/>
                  <a:gd name="T6" fmla="*/ 0 w 6"/>
                  <a:gd name="T7" fmla="*/ 0 h 3"/>
                  <a:gd name="T8" fmla="*/ 0 w 6"/>
                  <a:gd name="T9" fmla="*/ 0 h 3"/>
                  <a:gd name="T10" fmla="*/ 3 w 6"/>
                  <a:gd name="T11" fmla="*/ 0 h 3"/>
                  <a:gd name="T12" fmla="*/ 3 w 6"/>
                  <a:gd name="T13" fmla="*/ 0 h 3"/>
                  <a:gd name="T14" fmla="*/ 6 w 6"/>
                  <a:gd name="T15" fmla="*/ 0 h 3"/>
                  <a:gd name="T16" fmla="*/ 6 w 6"/>
                  <a:gd name="T17" fmla="*/ 2 h 3"/>
                  <a:gd name="T18" fmla="*/ 6 w 6"/>
                  <a:gd name="T19" fmla="*/ 2 h 3"/>
                  <a:gd name="T20" fmla="*/ 3 w 6"/>
                  <a:gd name="T21" fmla="*/ 3 h 3"/>
                  <a:gd name="T22" fmla="*/ 3 w 6"/>
                  <a:gd name="T23" fmla="*/ 3 h 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6" h="3">
                    <a:moveTo>
                      <a:pt x="3" y="3"/>
                    </a:moveTo>
                    <a:lnTo>
                      <a:pt x="3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6" y="0"/>
                    </a:lnTo>
                    <a:lnTo>
                      <a:pt x="6" y="2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48" name="Freeform 403"/>
              <p:cNvSpPr>
                <a:spLocks/>
              </p:cNvSpPr>
              <p:nvPr/>
            </p:nvSpPr>
            <p:spPr bwMode="auto">
              <a:xfrm>
                <a:off x="5679" y="2277"/>
                <a:ext cx="1" cy="1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0 h 1"/>
                  <a:gd name="T14" fmla="*/ 1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49" name="Freeform 404"/>
              <p:cNvSpPr>
                <a:spLocks/>
              </p:cNvSpPr>
              <p:nvPr/>
            </p:nvSpPr>
            <p:spPr bwMode="auto">
              <a:xfrm>
                <a:off x="5679" y="2267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3 h 3"/>
                  <a:gd name="T4" fmla="*/ 0 w 1"/>
                  <a:gd name="T5" fmla="*/ 3 h 3"/>
                  <a:gd name="T6" fmla="*/ 0 w 1"/>
                  <a:gd name="T7" fmla="*/ 0 h 3"/>
                  <a:gd name="T8" fmla="*/ 0 w 1"/>
                  <a:gd name="T9" fmla="*/ 0 h 3"/>
                  <a:gd name="T10" fmla="*/ 1 w 1"/>
                  <a:gd name="T11" fmla="*/ 0 h 3"/>
                  <a:gd name="T12" fmla="*/ 1 w 1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lnTo>
                      <a:pt x="1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50" name="Freeform 405"/>
              <p:cNvSpPr>
                <a:spLocks/>
              </p:cNvSpPr>
              <p:nvPr/>
            </p:nvSpPr>
            <p:spPr bwMode="auto">
              <a:xfrm>
                <a:off x="5679" y="2338"/>
                <a:ext cx="1" cy="3"/>
              </a:xfrm>
              <a:custGeom>
                <a:avLst/>
                <a:gdLst>
                  <a:gd name="T0" fmla="*/ 0 w 1"/>
                  <a:gd name="T1" fmla="*/ 2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0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2 h 3"/>
                  <a:gd name="T14" fmla="*/ 0 w 1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51" name="Freeform 406"/>
              <p:cNvSpPr>
                <a:spLocks/>
              </p:cNvSpPr>
              <p:nvPr/>
            </p:nvSpPr>
            <p:spPr bwMode="auto">
              <a:xfrm>
                <a:off x="5679" y="2258"/>
                <a:ext cx="8" cy="7"/>
              </a:xfrm>
              <a:custGeom>
                <a:avLst/>
                <a:gdLst>
                  <a:gd name="T0" fmla="*/ 0 w 8"/>
                  <a:gd name="T1" fmla="*/ 0 h 7"/>
                  <a:gd name="T2" fmla="*/ 8 w 8"/>
                  <a:gd name="T3" fmla="*/ 0 h 7"/>
                  <a:gd name="T4" fmla="*/ 8 w 8"/>
                  <a:gd name="T5" fmla="*/ 7 h 7"/>
                  <a:gd name="T6" fmla="*/ 8 w 8"/>
                  <a:gd name="T7" fmla="*/ 7 h 7"/>
                  <a:gd name="T8" fmla="*/ 7 w 8"/>
                  <a:gd name="T9" fmla="*/ 7 h 7"/>
                  <a:gd name="T10" fmla="*/ 7 w 8"/>
                  <a:gd name="T11" fmla="*/ 3 h 7"/>
                  <a:gd name="T12" fmla="*/ 1 w 8"/>
                  <a:gd name="T13" fmla="*/ 3 h 7"/>
                  <a:gd name="T14" fmla="*/ 1 w 8"/>
                  <a:gd name="T15" fmla="*/ 7 h 7"/>
                  <a:gd name="T16" fmla="*/ 1 w 8"/>
                  <a:gd name="T17" fmla="*/ 7 h 7"/>
                  <a:gd name="T18" fmla="*/ 0 w 8"/>
                  <a:gd name="T19" fmla="*/ 7 h 7"/>
                  <a:gd name="T20" fmla="*/ 0 w 8"/>
                  <a:gd name="T21" fmla="*/ 0 h 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8" h="7">
                    <a:moveTo>
                      <a:pt x="0" y="0"/>
                    </a:moveTo>
                    <a:lnTo>
                      <a:pt x="8" y="0"/>
                    </a:lnTo>
                    <a:lnTo>
                      <a:pt x="8" y="7"/>
                    </a:lnTo>
                    <a:lnTo>
                      <a:pt x="7" y="7"/>
                    </a:lnTo>
                    <a:lnTo>
                      <a:pt x="7" y="3"/>
                    </a:lnTo>
                    <a:lnTo>
                      <a:pt x="1" y="3"/>
                    </a:lnTo>
                    <a:lnTo>
                      <a:pt x="1" y="7"/>
                    </a:lnTo>
                    <a:lnTo>
                      <a:pt x="0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52" name="Freeform 407"/>
              <p:cNvSpPr>
                <a:spLocks/>
              </p:cNvSpPr>
              <p:nvPr/>
            </p:nvSpPr>
            <p:spPr bwMode="auto">
              <a:xfrm>
                <a:off x="5679" y="2265"/>
                <a:ext cx="1" cy="2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2 h 2"/>
                  <a:gd name="T4" fmla="*/ 0 w 1"/>
                  <a:gd name="T5" fmla="*/ 2 h 2"/>
                  <a:gd name="T6" fmla="*/ 0 w 1"/>
                  <a:gd name="T7" fmla="*/ 0 h 2"/>
                  <a:gd name="T8" fmla="*/ 0 w 1"/>
                  <a:gd name="T9" fmla="*/ 0 h 2"/>
                  <a:gd name="T10" fmla="*/ 1 w 1"/>
                  <a:gd name="T11" fmla="*/ 0 h 2"/>
                  <a:gd name="T12" fmla="*/ 1 w 1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53" name="Freeform 408"/>
              <p:cNvSpPr>
                <a:spLocks/>
              </p:cNvSpPr>
              <p:nvPr/>
            </p:nvSpPr>
            <p:spPr bwMode="auto">
              <a:xfrm>
                <a:off x="5679" y="2278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1 w 1"/>
                  <a:gd name="T3" fmla="*/ 1 h 3"/>
                  <a:gd name="T4" fmla="*/ 0 w 1"/>
                  <a:gd name="T5" fmla="*/ 3 h 3"/>
                  <a:gd name="T6" fmla="*/ 0 w 1"/>
                  <a:gd name="T7" fmla="*/ 0 h 3"/>
                  <a:gd name="T8" fmla="*/ 0 w 1"/>
                  <a:gd name="T9" fmla="*/ 0 h 3"/>
                  <a:gd name="T10" fmla="*/ 1 w 1"/>
                  <a:gd name="T11" fmla="*/ 0 h 3"/>
                  <a:gd name="T12" fmla="*/ 1 w 1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3">
                    <a:moveTo>
                      <a:pt x="1" y="1"/>
                    </a:moveTo>
                    <a:lnTo>
                      <a:pt x="1" y="1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54" name="Freeform 409"/>
              <p:cNvSpPr>
                <a:spLocks/>
              </p:cNvSpPr>
              <p:nvPr/>
            </p:nvSpPr>
            <p:spPr bwMode="auto">
              <a:xfrm>
                <a:off x="5679" y="2343"/>
                <a:ext cx="8" cy="5"/>
              </a:xfrm>
              <a:custGeom>
                <a:avLst/>
                <a:gdLst>
                  <a:gd name="T0" fmla="*/ 8 w 8"/>
                  <a:gd name="T1" fmla="*/ 5 h 5"/>
                  <a:gd name="T2" fmla="*/ 0 w 8"/>
                  <a:gd name="T3" fmla="*/ 5 h 5"/>
                  <a:gd name="T4" fmla="*/ 0 w 8"/>
                  <a:gd name="T5" fmla="*/ 0 h 5"/>
                  <a:gd name="T6" fmla="*/ 0 w 8"/>
                  <a:gd name="T7" fmla="*/ 0 h 5"/>
                  <a:gd name="T8" fmla="*/ 1 w 8"/>
                  <a:gd name="T9" fmla="*/ 0 h 5"/>
                  <a:gd name="T10" fmla="*/ 1 w 8"/>
                  <a:gd name="T11" fmla="*/ 4 h 5"/>
                  <a:gd name="T12" fmla="*/ 7 w 8"/>
                  <a:gd name="T13" fmla="*/ 4 h 5"/>
                  <a:gd name="T14" fmla="*/ 7 w 8"/>
                  <a:gd name="T15" fmla="*/ 0 h 5"/>
                  <a:gd name="T16" fmla="*/ 7 w 8"/>
                  <a:gd name="T17" fmla="*/ 0 h 5"/>
                  <a:gd name="T18" fmla="*/ 8 w 8"/>
                  <a:gd name="T19" fmla="*/ 0 h 5"/>
                  <a:gd name="T20" fmla="*/ 8 w 8"/>
                  <a:gd name="T21" fmla="*/ 4 h 5"/>
                  <a:gd name="T22" fmla="*/ 8 w 8"/>
                  <a:gd name="T23" fmla="*/ 5 h 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8" h="5">
                    <a:moveTo>
                      <a:pt x="8" y="5"/>
                    </a:moveTo>
                    <a:lnTo>
                      <a:pt x="0" y="5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4"/>
                    </a:lnTo>
                    <a:lnTo>
                      <a:pt x="7" y="4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8" y="4"/>
                    </a:lnTo>
                    <a:lnTo>
                      <a:pt x="8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55" name="Freeform 410"/>
              <p:cNvSpPr>
                <a:spLocks/>
              </p:cNvSpPr>
              <p:nvPr/>
            </p:nvSpPr>
            <p:spPr bwMode="auto">
              <a:xfrm>
                <a:off x="5679" y="2329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0 w 1"/>
                  <a:gd name="T3" fmla="*/ 0 h 2"/>
                  <a:gd name="T4" fmla="*/ 1 w 1"/>
                  <a:gd name="T5" fmla="*/ 0 h 2"/>
                  <a:gd name="T6" fmla="*/ 1 w 1"/>
                  <a:gd name="T7" fmla="*/ 2 h 2"/>
                  <a:gd name="T8" fmla="*/ 1 w 1"/>
                  <a:gd name="T9" fmla="*/ 2 h 2"/>
                  <a:gd name="T10" fmla="*/ 0 w 1"/>
                  <a:gd name="T11" fmla="*/ 2 h 2"/>
                  <a:gd name="T12" fmla="*/ 0 w 1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56" name="Freeform 411"/>
              <p:cNvSpPr>
                <a:spLocks/>
              </p:cNvSpPr>
              <p:nvPr/>
            </p:nvSpPr>
            <p:spPr bwMode="auto">
              <a:xfrm>
                <a:off x="5679" y="2340"/>
                <a:ext cx="1" cy="3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0 h 3"/>
                  <a:gd name="T4" fmla="*/ 0 w 1"/>
                  <a:gd name="T5" fmla="*/ 0 h 3"/>
                  <a:gd name="T6" fmla="*/ 1 w 1"/>
                  <a:gd name="T7" fmla="*/ 1 h 3"/>
                  <a:gd name="T8" fmla="*/ 1 w 1"/>
                  <a:gd name="T9" fmla="*/ 3 h 3"/>
                  <a:gd name="T10" fmla="*/ 1 w 1"/>
                  <a:gd name="T11" fmla="*/ 3 h 3"/>
                  <a:gd name="T12" fmla="*/ 0 w 1"/>
                  <a:gd name="T13" fmla="*/ 3 h 3"/>
                  <a:gd name="T14" fmla="*/ 0 w 1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3"/>
                    </a:moveTo>
                    <a:lnTo>
                      <a:pt x="0" y="0"/>
                    </a:lnTo>
                    <a:lnTo>
                      <a:pt x="1" y="1"/>
                    </a:lnTo>
                    <a:lnTo>
                      <a:pt x="1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57" name="Freeform 412"/>
              <p:cNvSpPr>
                <a:spLocks/>
              </p:cNvSpPr>
              <p:nvPr/>
            </p:nvSpPr>
            <p:spPr bwMode="auto">
              <a:xfrm>
                <a:off x="5679" y="2327"/>
                <a:ext cx="1" cy="2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0 h 2"/>
                  <a:gd name="T4" fmla="*/ 0 w 1"/>
                  <a:gd name="T5" fmla="*/ 0 h 2"/>
                  <a:gd name="T6" fmla="*/ 1 w 1"/>
                  <a:gd name="T7" fmla="*/ 0 h 2"/>
                  <a:gd name="T8" fmla="*/ 1 w 1"/>
                  <a:gd name="T9" fmla="*/ 2 h 2"/>
                  <a:gd name="T10" fmla="*/ 1 w 1"/>
                  <a:gd name="T11" fmla="*/ 2 h 2"/>
                  <a:gd name="T12" fmla="*/ 0 w 1"/>
                  <a:gd name="T13" fmla="*/ 2 h 2"/>
                  <a:gd name="T14" fmla="*/ 0 w 1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58" name="Freeform 413"/>
              <p:cNvSpPr>
                <a:spLocks/>
              </p:cNvSpPr>
              <p:nvPr/>
            </p:nvSpPr>
            <p:spPr bwMode="auto">
              <a:xfrm>
                <a:off x="5677" y="2277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1 h 2"/>
                  <a:gd name="T4" fmla="*/ 2 w 2"/>
                  <a:gd name="T5" fmla="*/ 1 h 2"/>
                  <a:gd name="T6" fmla="*/ 0 w 2"/>
                  <a:gd name="T7" fmla="*/ 2 h 2"/>
                  <a:gd name="T8" fmla="*/ 0 w 2"/>
                  <a:gd name="T9" fmla="*/ 1 h 2"/>
                  <a:gd name="T10" fmla="*/ 0 w 2"/>
                  <a:gd name="T11" fmla="*/ 1 h 2"/>
                  <a:gd name="T12" fmla="*/ 2 w 2"/>
                  <a:gd name="T13" fmla="*/ 0 h 2"/>
                  <a:gd name="T14" fmla="*/ 2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1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59" name="Freeform 414"/>
              <p:cNvSpPr>
                <a:spLocks/>
              </p:cNvSpPr>
              <p:nvPr/>
            </p:nvSpPr>
            <p:spPr bwMode="auto">
              <a:xfrm>
                <a:off x="5677" y="2267"/>
                <a:ext cx="2" cy="3"/>
              </a:xfrm>
              <a:custGeom>
                <a:avLst/>
                <a:gdLst>
                  <a:gd name="T0" fmla="*/ 2 w 2"/>
                  <a:gd name="T1" fmla="*/ 3 h 3"/>
                  <a:gd name="T2" fmla="*/ 2 w 2"/>
                  <a:gd name="T3" fmla="*/ 3 h 3"/>
                  <a:gd name="T4" fmla="*/ 0 w 2"/>
                  <a:gd name="T5" fmla="*/ 3 h 3"/>
                  <a:gd name="T6" fmla="*/ 0 w 2"/>
                  <a:gd name="T7" fmla="*/ 1 h 3"/>
                  <a:gd name="T8" fmla="*/ 0 w 2"/>
                  <a:gd name="T9" fmla="*/ 1 h 3"/>
                  <a:gd name="T10" fmla="*/ 2 w 2"/>
                  <a:gd name="T11" fmla="*/ 0 h 3"/>
                  <a:gd name="T12" fmla="*/ 2 w 2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2" y="3"/>
                    </a:moveTo>
                    <a:lnTo>
                      <a:pt x="2" y="3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60" name="Freeform 415"/>
              <p:cNvSpPr>
                <a:spLocks/>
              </p:cNvSpPr>
              <p:nvPr/>
            </p:nvSpPr>
            <p:spPr bwMode="auto">
              <a:xfrm>
                <a:off x="5677" y="2327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2 w 2"/>
                  <a:gd name="T11" fmla="*/ 2 h 2"/>
                  <a:gd name="T12" fmla="*/ 0 w 2"/>
                  <a:gd name="T13" fmla="*/ 2 h 2"/>
                  <a:gd name="T14" fmla="*/ 0 w 2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61" name="Freeform 416"/>
              <p:cNvSpPr>
                <a:spLocks/>
              </p:cNvSpPr>
              <p:nvPr/>
            </p:nvSpPr>
            <p:spPr bwMode="auto">
              <a:xfrm>
                <a:off x="5677" y="2341"/>
                <a:ext cx="13" cy="9"/>
              </a:xfrm>
              <a:custGeom>
                <a:avLst/>
                <a:gdLst>
                  <a:gd name="T0" fmla="*/ 2 w 13"/>
                  <a:gd name="T1" fmla="*/ 2 h 9"/>
                  <a:gd name="T2" fmla="*/ 2 w 13"/>
                  <a:gd name="T3" fmla="*/ 7 h 9"/>
                  <a:gd name="T4" fmla="*/ 10 w 13"/>
                  <a:gd name="T5" fmla="*/ 7 h 9"/>
                  <a:gd name="T6" fmla="*/ 10 w 13"/>
                  <a:gd name="T7" fmla="*/ 6 h 9"/>
                  <a:gd name="T8" fmla="*/ 10 w 13"/>
                  <a:gd name="T9" fmla="*/ 2 h 9"/>
                  <a:gd name="T10" fmla="*/ 10 w 13"/>
                  <a:gd name="T11" fmla="*/ 2 h 9"/>
                  <a:gd name="T12" fmla="*/ 13 w 13"/>
                  <a:gd name="T13" fmla="*/ 0 h 9"/>
                  <a:gd name="T14" fmla="*/ 13 w 13"/>
                  <a:gd name="T15" fmla="*/ 7 h 9"/>
                  <a:gd name="T16" fmla="*/ 13 w 13"/>
                  <a:gd name="T17" fmla="*/ 9 h 9"/>
                  <a:gd name="T18" fmla="*/ 0 w 13"/>
                  <a:gd name="T19" fmla="*/ 9 h 9"/>
                  <a:gd name="T20" fmla="*/ 0 w 13"/>
                  <a:gd name="T21" fmla="*/ 0 h 9"/>
                  <a:gd name="T22" fmla="*/ 2 w 13"/>
                  <a:gd name="T23" fmla="*/ 2 h 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3" h="9">
                    <a:moveTo>
                      <a:pt x="2" y="2"/>
                    </a:moveTo>
                    <a:lnTo>
                      <a:pt x="2" y="7"/>
                    </a:lnTo>
                    <a:lnTo>
                      <a:pt x="10" y="7"/>
                    </a:lnTo>
                    <a:lnTo>
                      <a:pt x="10" y="6"/>
                    </a:lnTo>
                    <a:lnTo>
                      <a:pt x="10" y="2"/>
                    </a:lnTo>
                    <a:lnTo>
                      <a:pt x="13" y="0"/>
                    </a:lnTo>
                    <a:lnTo>
                      <a:pt x="13" y="7"/>
                    </a:lnTo>
                    <a:lnTo>
                      <a:pt x="13" y="9"/>
                    </a:lnTo>
                    <a:lnTo>
                      <a:pt x="0" y="9"/>
                    </a:lnTo>
                    <a:lnTo>
                      <a:pt x="0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62" name="Freeform 417"/>
              <p:cNvSpPr>
                <a:spLocks/>
              </p:cNvSpPr>
              <p:nvPr/>
            </p:nvSpPr>
            <p:spPr bwMode="auto">
              <a:xfrm>
                <a:off x="5677" y="2257"/>
                <a:ext cx="13" cy="10"/>
              </a:xfrm>
              <a:custGeom>
                <a:avLst/>
                <a:gdLst>
                  <a:gd name="T0" fmla="*/ 0 w 13"/>
                  <a:gd name="T1" fmla="*/ 0 h 10"/>
                  <a:gd name="T2" fmla="*/ 13 w 13"/>
                  <a:gd name="T3" fmla="*/ 0 h 10"/>
                  <a:gd name="T4" fmla="*/ 13 w 13"/>
                  <a:gd name="T5" fmla="*/ 10 h 10"/>
                  <a:gd name="T6" fmla="*/ 13 w 13"/>
                  <a:gd name="T7" fmla="*/ 10 h 10"/>
                  <a:gd name="T8" fmla="*/ 10 w 13"/>
                  <a:gd name="T9" fmla="*/ 8 h 10"/>
                  <a:gd name="T10" fmla="*/ 10 w 13"/>
                  <a:gd name="T11" fmla="*/ 1 h 10"/>
                  <a:gd name="T12" fmla="*/ 2 w 13"/>
                  <a:gd name="T13" fmla="*/ 1 h 10"/>
                  <a:gd name="T14" fmla="*/ 2 w 13"/>
                  <a:gd name="T15" fmla="*/ 8 h 10"/>
                  <a:gd name="T16" fmla="*/ 2 w 13"/>
                  <a:gd name="T17" fmla="*/ 8 h 10"/>
                  <a:gd name="T18" fmla="*/ 0 w 13"/>
                  <a:gd name="T19" fmla="*/ 10 h 10"/>
                  <a:gd name="T20" fmla="*/ 0 w 13"/>
                  <a:gd name="T21" fmla="*/ 0 h 1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3" h="10">
                    <a:moveTo>
                      <a:pt x="0" y="0"/>
                    </a:moveTo>
                    <a:lnTo>
                      <a:pt x="13" y="0"/>
                    </a:lnTo>
                    <a:lnTo>
                      <a:pt x="13" y="10"/>
                    </a:lnTo>
                    <a:lnTo>
                      <a:pt x="10" y="8"/>
                    </a:lnTo>
                    <a:lnTo>
                      <a:pt x="10" y="1"/>
                    </a:lnTo>
                    <a:lnTo>
                      <a:pt x="2" y="1"/>
                    </a:lnTo>
                    <a:lnTo>
                      <a:pt x="2" y="8"/>
                    </a:lnTo>
                    <a:lnTo>
                      <a:pt x="0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63" name="Freeform 418"/>
              <p:cNvSpPr>
                <a:spLocks/>
              </p:cNvSpPr>
              <p:nvPr/>
            </p:nvSpPr>
            <p:spPr bwMode="auto">
              <a:xfrm>
                <a:off x="5677" y="2265"/>
                <a:ext cx="2" cy="3"/>
              </a:xfrm>
              <a:custGeom>
                <a:avLst/>
                <a:gdLst>
                  <a:gd name="T0" fmla="*/ 2 w 2"/>
                  <a:gd name="T1" fmla="*/ 2 h 3"/>
                  <a:gd name="T2" fmla="*/ 2 w 2"/>
                  <a:gd name="T3" fmla="*/ 2 h 3"/>
                  <a:gd name="T4" fmla="*/ 0 w 2"/>
                  <a:gd name="T5" fmla="*/ 3 h 3"/>
                  <a:gd name="T6" fmla="*/ 0 w 2"/>
                  <a:gd name="T7" fmla="*/ 2 h 3"/>
                  <a:gd name="T8" fmla="*/ 0 w 2"/>
                  <a:gd name="T9" fmla="*/ 2 h 3"/>
                  <a:gd name="T10" fmla="*/ 2 w 2"/>
                  <a:gd name="T11" fmla="*/ 0 h 3"/>
                  <a:gd name="T12" fmla="*/ 2 w 2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2" y="2"/>
                    </a:moveTo>
                    <a:lnTo>
                      <a:pt x="2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64" name="Freeform 419"/>
              <p:cNvSpPr>
                <a:spLocks/>
              </p:cNvSpPr>
              <p:nvPr/>
            </p:nvSpPr>
            <p:spPr bwMode="auto">
              <a:xfrm>
                <a:off x="5677" y="2278"/>
                <a:ext cx="2" cy="3"/>
              </a:xfrm>
              <a:custGeom>
                <a:avLst/>
                <a:gdLst>
                  <a:gd name="T0" fmla="*/ 0 w 2"/>
                  <a:gd name="T1" fmla="*/ 1 h 3"/>
                  <a:gd name="T2" fmla="*/ 0 w 2"/>
                  <a:gd name="T3" fmla="*/ 1 h 3"/>
                  <a:gd name="T4" fmla="*/ 2 w 2"/>
                  <a:gd name="T5" fmla="*/ 0 h 3"/>
                  <a:gd name="T6" fmla="*/ 2 w 2"/>
                  <a:gd name="T7" fmla="*/ 3 h 3"/>
                  <a:gd name="T8" fmla="*/ 2 w 2"/>
                  <a:gd name="T9" fmla="*/ 3 h 3"/>
                  <a:gd name="T10" fmla="*/ 0 w 2"/>
                  <a:gd name="T11" fmla="*/ 3 h 3"/>
                  <a:gd name="T12" fmla="*/ 0 w 2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2" y="3"/>
                    </a:lnTo>
                    <a:lnTo>
                      <a:pt x="0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65" name="Freeform 420"/>
              <p:cNvSpPr>
                <a:spLocks/>
              </p:cNvSpPr>
              <p:nvPr/>
            </p:nvSpPr>
            <p:spPr bwMode="auto">
              <a:xfrm>
                <a:off x="5677" y="2329"/>
                <a:ext cx="2" cy="2"/>
              </a:xfrm>
              <a:custGeom>
                <a:avLst/>
                <a:gdLst>
                  <a:gd name="T0" fmla="*/ 0 w 2"/>
                  <a:gd name="T1" fmla="*/ 1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0 w 2"/>
                  <a:gd name="T11" fmla="*/ 1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2">
                    <a:moveTo>
                      <a:pt x="0" y="1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66" name="Freeform 421"/>
              <p:cNvSpPr>
                <a:spLocks/>
              </p:cNvSpPr>
              <p:nvPr/>
            </p:nvSpPr>
            <p:spPr bwMode="auto">
              <a:xfrm>
                <a:off x="5677" y="2340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3 h 3"/>
                  <a:gd name="T4" fmla="*/ 0 w 2"/>
                  <a:gd name="T5" fmla="*/ 1 h 3"/>
                  <a:gd name="T6" fmla="*/ 0 w 2"/>
                  <a:gd name="T7" fmla="*/ 0 h 3"/>
                  <a:gd name="T8" fmla="*/ 0 w 2"/>
                  <a:gd name="T9" fmla="*/ 0 h 3"/>
                  <a:gd name="T10" fmla="*/ 2 w 2"/>
                  <a:gd name="T11" fmla="*/ 0 h 3"/>
                  <a:gd name="T12" fmla="*/ 2 w 2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2" y="0"/>
                    </a:moveTo>
                    <a:lnTo>
                      <a:pt x="2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67" name="Freeform 422"/>
              <p:cNvSpPr>
                <a:spLocks/>
              </p:cNvSpPr>
              <p:nvPr/>
            </p:nvSpPr>
            <p:spPr bwMode="auto">
              <a:xfrm>
                <a:off x="5677" y="2338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0 h 2"/>
                  <a:gd name="T4" fmla="*/ 0 w 2"/>
                  <a:gd name="T5" fmla="*/ 0 h 2"/>
                  <a:gd name="T6" fmla="*/ 2 w 2"/>
                  <a:gd name="T7" fmla="*/ 0 h 2"/>
                  <a:gd name="T8" fmla="*/ 2 w 2"/>
                  <a:gd name="T9" fmla="*/ 2 h 2"/>
                  <a:gd name="T10" fmla="*/ 2 w 2"/>
                  <a:gd name="T11" fmla="*/ 2 h 2"/>
                  <a:gd name="T12" fmla="*/ 0 w 2"/>
                  <a:gd name="T13" fmla="*/ 2 h 2"/>
                  <a:gd name="T14" fmla="*/ 0 w 2"/>
                  <a:gd name="T15" fmla="*/ 2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68" name="Freeform 423"/>
              <p:cNvSpPr>
                <a:spLocks/>
              </p:cNvSpPr>
              <p:nvPr/>
            </p:nvSpPr>
            <p:spPr bwMode="auto">
              <a:xfrm>
                <a:off x="5662" y="2268"/>
                <a:ext cx="15" cy="7"/>
              </a:xfrm>
              <a:custGeom>
                <a:avLst/>
                <a:gdLst>
                  <a:gd name="T0" fmla="*/ 15 w 15"/>
                  <a:gd name="T1" fmla="*/ 2 h 7"/>
                  <a:gd name="T2" fmla="*/ 1 w 15"/>
                  <a:gd name="T3" fmla="*/ 7 h 7"/>
                  <a:gd name="T4" fmla="*/ 0 w 15"/>
                  <a:gd name="T5" fmla="*/ 6 h 7"/>
                  <a:gd name="T6" fmla="*/ 0 w 15"/>
                  <a:gd name="T7" fmla="*/ 6 h 7"/>
                  <a:gd name="T8" fmla="*/ 7 w 15"/>
                  <a:gd name="T9" fmla="*/ 2 h 7"/>
                  <a:gd name="T10" fmla="*/ 15 w 15"/>
                  <a:gd name="T11" fmla="*/ 0 h 7"/>
                  <a:gd name="T12" fmla="*/ 15 w 15"/>
                  <a:gd name="T13" fmla="*/ 2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" h="7">
                    <a:moveTo>
                      <a:pt x="15" y="2"/>
                    </a:moveTo>
                    <a:lnTo>
                      <a:pt x="1" y="7"/>
                    </a:lnTo>
                    <a:lnTo>
                      <a:pt x="0" y="6"/>
                    </a:lnTo>
                    <a:lnTo>
                      <a:pt x="7" y="2"/>
                    </a:lnTo>
                    <a:lnTo>
                      <a:pt x="15" y="0"/>
                    </a:lnTo>
                    <a:lnTo>
                      <a:pt x="15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69" name="Freeform 424"/>
              <p:cNvSpPr>
                <a:spLocks/>
              </p:cNvSpPr>
              <p:nvPr/>
            </p:nvSpPr>
            <p:spPr bwMode="auto">
              <a:xfrm>
                <a:off x="5670" y="2279"/>
                <a:ext cx="7" cy="5"/>
              </a:xfrm>
              <a:custGeom>
                <a:avLst/>
                <a:gdLst>
                  <a:gd name="T0" fmla="*/ 1 w 7"/>
                  <a:gd name="T1" fmla="*/ 5 h 5"/>
                  <a:gd name="T2" fmla="*/ 0 w 7"/>
                  <a:gd name="T3" fmla="*/ 3 h 5"/>
                  <a:gd name="T4" fmla="*/ 0 w 7"/>
                  <a:gd name="T5" fmla="*/ 3 h 5"/>
                  <a:gd name="T6" fmla="*/ 7 w 7"/>
                  <a:gd name="T7" fmla="*/ 0 h 5"/>
                  <a:gd name="T8" fmla="*/ 7 w 7"/>
                  <a:gd name="T9" fmla="*/ 2 h 5"/>
                  <a:gd name="T10" fmla="*/ 1 w 7"/>
                  <a:gd name="T11" fmla="*/ 5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" h="5">
                    <a:moveTo>
                      <a:pt x="1" y="5"/>
                    </a:moveTo>
                    <a:lnTo>
                      <a:pt x="0" y="3"/>
                    </a:lnTo>
                    <a:lnTo>
                      <a:pt x="7" y="0"/>
                    </a:lnTo>
                    <a:lnTo>
                      <a:pt x="7" y="2"/>
                    </a:lnTo>
                    <a:lnTo>
                      <a:pt x="1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70" name="Freeform 425"/>
              <p:cNvSpPr>
                <a:spLocks/>
              </p:cNvSpPr>
              <p:nvPr/>
            </p:nvSpPr>
            <p:spPr bwMode="auto">
              <a:xfrm>
                <a:off x="5670" y="2324"/>
                <a:ext cx="7" cy="5"/>
              </a:xfrm>
              <a:custGeom>
                <a:avLst/>
                <a:gdLst>
                  <a:gd name="T0" fmla="*/ 7 w 7"/>
                  <a:gd name="T1" fmla="*/ 5 h 5"/>
                  <a:gd name="T2" fmla="*/ 7 w 7"/>
                  <a:gd name="T3" fmla="*/ 5 h 5"/>
                  <a:gd name="T4" fmla="*/ 0 w 7"/>
                  <a:gd name="T5" fmla="*/ 2 h 5"/>
                  <a:gd name="T6" fmla="*/ 1 w 7"/>
                  <a:gd name="T7" fmla="*/ 0 h 5"/>
                  <a:gd name="T8" fmla="*/ 1 w 7"/>
                  <a:gd name="T9" fmla="*/ 0 h 5"/>
                  <a:gd name="T10" fmla="*/ 7 w 7"/>
                  <a:gd name="T11" fmla="*/ 3 h 5"/>
                  <a:gd name="T12" fmla="*/ 7 w 7"/>
                  <a:gd name="T13" fmla="*/ 5 h 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" h="5">
                    <a:moveTo>
                      <a:pt x="7" y="5"/>
                    </a:moveTo>
                    <a:lnTo>
                      <a:pt x="7" y="5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7" y="3"/>
                    </a:lnTo>
                    <a:lnTo>
                      <a:pt x="7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71" name="Freeform 426"/>
              <p:cNvSpPr>
                <a:spLocks/>
              </p:cNvSpPr>
              <p:nvPr/>
            </p:nvSpPr>
            <p:spPr bwMode="auto">
              <a:xfrm>
                <a:off x="5669" y="2323"/>
                <a:ext cx="2" cy="3"/>
              </a:xfrm>
              <a:custGeom>
                <a:avLst/>
                <a:gdLst>
                  <a:gd name="T0" fmla="*/ 1 w 2"/>
                  <a:gd name="T1" fmla="*/ 3 h 3"/>
                  <a:gd name="T2" fmla="*/ 1 w 2"/>
                  <a:gd name="T3" fmla="*/ 3 h 3"/>
                  <a:gd name="T4" fmla="*/ 0 w 2"/>
                  <a:gd name="T5" fmla="*/ 1 h 3"/>
                  <a:gd name="T6" fmla="*/ 1 w 2"/>
                  <a:gd name="T7" fmla="*/ 0 h 3"/>
                  <a:gd name="T8" fmla="*/ 1 w 2"/>
                  <a:gd name="T9" fmla="*/ 0 h 3"/>
                  <a:gd name="T10" fmla="*/ 2 w 2"/>
                  <a:gd name="T11" fmla="*/ 1 h 3"/>
                  <a:gd name="T12" fmla="*/ 1 w 2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2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72" name="Freeform 427"/>
              <p:cNvSpPr>
                <a:spLocks/>
              </p:cNvSpPr>
              <p:nvPr/>
            </p:nvSpPr>
            <p:spPr bwMode="auto">
              <a:xfrm>
                <a:off x="5669" y="2326"/>
                <a:ext cx="8" cy="4"/>
              </a:xfrm>
              <a:custGeom>
                <a:avLst/>
                <a:gdLst>
                  <a:gd name="T0" fmla="*/ 1 w 8"/>
                  <a:gd name="T1" fmla="*/ 0 h 4"/>
                  <a:gd name="T2" fmla="*/ 1 w 8"/>
                  <a:gd name="T3" fmla="*/ 0 h 4"/>
                  <a:gd name="T4" fmla="*/ 8 w 8"/>
                  <a:gd name="T5" fmla="*/ 3 h 4"/>
                  <a:gd name="T6" fmla="*/ 8 w 8"/>
                  <a:gd name="T7" fmla="*/ 4 h 4"/>
                  <a:gd name="T8" fmla="*/ 0 w 8"/>
                  <a:gd name="T9" fmla="*/ 1 h 4"/>
                  <a:gd name="T10" fmla="*/ 1 w 8"/>
                  <a:gd name="T11" fmla="*/ 0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8" h="4">
                    <a:moveTo>
                      <a:pt x="1" y="0"/>
                    </a:moveTo>
                    <a:lnTo>
                      <a:pt x="1" y="0"/>
                    </a:lnTo>
                    <a:lnTo>
                      <a:pt x="8" y="3"/>
                    </a:lnTo>
                    <a:lnTo>
                      <a:pt x="8" y="4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73" name="Freeform 428"/>
              <p:cNvSpPr>
                <a:spLocks/>
              </p:cNvSpPr>
              <p:nvPr/>
            </p:nvSpPr>
            <p:spPr bwMode="auto">
              <a:xfrm>
                <a:off x="5669" y="2282"/>
                <a:ext cx="2" cy="2"/>
              </a:xfrm>
              <a:custGeom>
                <a:avLst/>
                <a:gdLst>
                  <a:gd name="T0" fmla="*/ 2 w 2"/>
                  <a:gd name="T1" fmla="*/ 2 h 2"/>
                  <a:gd name="T2" fmla="*/ 2 w 2"/>
                  <a:gd name="T3" fmla="*/ 2 h 2"/>
                  <a:gd name="T4" fmla="*/ 1 w 2"/>
                  <a:gd name="T5" fmla="*/ 2 h 2"/>
                  <a:gd name="T6" fmla="*/ 0 w 2"/>
                  <a:gd name="T7" fmla="*/ 0 h 2"/>
                  <a:gd name="T8" fmla="*/ 0 w 2"/>
                  <a:gd name="T9" fmla="*/ 0 h 2"/>
                  <a:gd name="T10" fmla="*/ 1 w 2"/>
                  <a:gd name="T11" fmla="*/ 0 h 2"/>
                  <a:gd name="T12" fmla="*/ 2 w 2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2">
                    <a:moveTo>
                      <a:pt x="2" y="2"/>
                    </a:moveTo>
                    <a:lnTo>
                      <a:pt x="2" y="2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74" name="Freeform 429"/>
              <p:cNvSpPr>
                <a:spLocks/>
              </p:cNvSpPr>
              <p:nvPr/>
            </p:nvSpPr>
            <p:spPr bwMode="auto">
              <a:xfrm>
                <a:off x="5667" y="2281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3 w 3"/>
                  <a:gd name="T3" fmla="*/ 1 h 1"/>
                  <a:gd name="T4" fmla="*/ 2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2 w 3"/>
                  <a:gd name="T11" fmla="*/ 0 h 1"/>
                  <a:gd name="T12" fmla="*/ 3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3" y="1"/>
                    </a:moveTo>
                    <a:lnTo>
                      <a:pt x="3" y="1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75" name="Freeform 430"/>
              <p:cNvSpPr>
                <a:spLocks/>
              </p:cNvSpPr>
              <p:nvPr/>
            </p:nvSpPr>
            <p:spPr bwMode="auto">
              <a:xfrm>
                <a:off x="5669" y="2278"/>
                <a:ext cx="8" cy="4"/>
              </a:xfrm>
              <a:custGeom>
                <a:avLst/>
                <a:gdLst>
                  <a:gd name="T0" fmla="*/ 8 w 8"/>
                  <a:gd name="T1" fmla="*/ 1 h 4"/>
                  <a:gd name="T2" fmla="*/ 8 w 8"/>
                  <a:gd name="T3" fmla="*/ 1 h 4"/>
                  <a:gd name="T4" fmla="*/ 1 w 8"/>
                  <a:gd name="T5" fmla="*/ 4 h 4"/>
                  <a:gd name="T6" fmla="*/ 0 w 8"/>
                  <a:gd name="T7" fmla="*/ 3 h 4"/>
                  <a:gd name="T8" fmla="*/ 0 w 8"/>
                  <a:gd name="T9" fmla="*/ 3 h 4"/>
                  <a:gd name="T10" fmla="*/ 8 w 8"/>
                  <a:gd name="T11" fmla="*/ 0 h 4"/>
                  <a:gd name="T12" fmla="*/ 8 w 8"/>
                  <a:gd name="T13" fmla="*/ 1 h 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" h="4">
                    <a:moveTo>
                      <a:pt x="8" y="1"/>
                    </a:moveTo>
                    <a:lnTo>
                      <a:pt x="8" y="1"/>
                    </a:lnTo>
                    <a:lnTo>
                      <a:pt x="1" y="4"/>
                    </a:lnTo>
                    <a:lnTo>
                      <a:pt x="0" y="3"/>
                    </a:lnTo>
                    <a:lnTo>
                      <a:pt x="8" y="0"/>
                    </a:lnTo>
                    <a:lnTo>
                      <a:pt x="8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76" name="Freeform 431"/>
              <p:cNvSpPr>
                <a:spLocks/>
              </p:cNvSpPr>
              <p:nvPr/>
            </p:nvSpPr>
            <p:spPr bwMode="auto">
              <a:xfrm>
                <a:off x="5667" y="2282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0 w 3"/>
                  <a:gd name="T3" fmla="*/ 2 h 3"/>
                  <a:gd name="T4" fmla="*/ 2 w 3"/>
                  <a:gd name="T5" fmla="*/ 0 h 3"/>
                  <a:gd name="T6" fmla="*/ 3 w 3"/>
                  <a:gd name="T7" fmla="*/ 2 h 3"/>
                  <a:gd name="T8" fmla="*/ 2 w 3"/>
                  <a:gd name="T9" fmla="*/ 3 h 3"/>
                  <a:gd name="T10" fmla="*/ 0 w 3"/>
                  <a:gd name="T11" fmla="*/ 2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77" name="Freeform 432"/>
              <p:cNvSpPr>
                <a:spLocks/>
              </p:cNvSpPr>
              <p:nvPr/>
            </p:nvSpPr>
            <p:spPr bwMode="auto">
              <a:xfrm>
                <a:off x="5667" y="2324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3 w 3"/>
                  <a:gd name="T5" fmla="*/ 2 h 3"/>
                  <a:gd name="T6" fmla="*/ 2 w 3"/>
                  <a:gd name="T7" fmla="*/ 3 h 3"/>
                  <a:gd name="T8" fmla="*/ 2 w 3"/>
                  <a:gd name="T9" fmla="*/ 3 h 3"/>
                  <a:gd name="T10" fmla="*/ 0 w 3"/>
                  <a:gd name="T11" fmla="*/ 2 h 3"/>
                  <a:gd name="T12" fmla="*/ 2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78" name="Freeform 433"/>
              <p:cNvSpPr>
                <a:spLocks/>
              </p:cNvSpPr>
              <p:nvPr/>
            </p:nvSpPr>
            <p:spPr bwMode="auto">
              <a:xfrm>
                <a:off x="5667" y="2323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2 w 3"/>
                  <a:gd name="T3" fmla="*/ 0 h 1"/>
                  <a:gd name="T4" fmla="*/ 2 w 3"/>
                  <a:gd name="T5" fmla="*/ 0 h 1"/>
                  <a:gd name="T6" fmla="*/ 3 w 3"/>
                  <a:gd name="T7" fmla="*/ 0 h 1"/>
                  <a:gd name="T8" fmla="*/ 2 w 3"/>
                  <a:gd name="T9" fmla="*/ 1 h 1"/>
                  <a:gd name="T10" fmla="*/ 2 w 3"/>
                  <a:gd name="T11" fmla="*/ 1 h 1"/>
                  <a:gd name="T12" fmla="*/ 0 w 3"/>
                  <a:gd name="T13" fmla="*/ 1 h 1"/>
                  <a:gd name="T14" fmla="*/ 0 w 3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2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79" name="Freeform 434"/>
              <p:cNvSpPr>
                <a:spLocks/>
              </p:cNvSpPr>
              <p:nvPr/>
            </p:nvSpPr>
            <p:spPr bwMode="auto">
              <a:xfrm>
                <a:off x="5666" y="2282"/>
                <a:ext cx="3" cy="2"/>
              </a:xfrm>
              <a:custGeom>
                <a:avLst/>
                <a:gdLst>
                  <a:gd name="T0" fmla="*/ 1 w 3"/>
                  <a:gd name="T1" fmla="*/ 0 h 2"/>
                  <a:gd name="T2" fmla="*/ 3 w 3"/>
                  <a:gd name="T3" fmla="*/ 0 h 2"/>
                  <a:gd name="T4" fmla="*/ 3 w 3"/>
                  <a:gd name="T5" fmla="*/ 0 h 2"/>
                  <a:gd name="T6" fmla="*/ 1 w 3"/>
                  <a:gd name="T7" fmla="*/ 2 h 2"/>
                  <a:gd name="T8" fmla="*/ 0 w 3"/>
                  <a:gd name="T9" fmla="*/ 0 h 2"/>
                  <a:gd name="T10" fmla="*/ 0 w 3"/>
                  <a:gd name="T11" fmla="*/ 0 h 2"/>
                  <a:gd name="T12" fmla="*/ 1 w 3"/>
                  <a:gd name="T13" fmla="*/ 0 h 2"/>
                  <a:gd name="T14" fmla="*/ 1 w 3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2">
                    <a:moveTo>
                      <a:pt x="1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80" name="Freeform 435"/>
              <p:cNvSpPr>
                <a:spLocks/>
              </p:cNvSpPr>
              <p:nvPr/>
            </p:nvSpPr>
            <p:spPr bwMode="auto">
              <a:xfrm>
                <a:off x="5666" y="2324"/>
                <a:ext cx="3" cy="2"/>
              </a:xfrm>
              <a:custGeom>
                <a:avLst/>
                <a:gdLst>
                  <a:gd name="T0" fmla="*/ 1 w 3"/>
                  <a:gd name="T1" fmla="*/ 0 h 2"/>
                  <a:gd name="T2" fmla="*/ 1 w 3"/>
                  <a:gd name="T3" fmla="*/ 0 h 2"/>
                  <a:gd name="T4" fmla="*/ 3 w 3"/>
                  <a:gd name="T5" fmla="*/ 0 h 2"/>
                  <a:gd name="T6" fmla="*/ 1 w 3"/>
                  <a:gd name="T7" fmla="*/ 2 h 2"/>
                  <a:gd name="T8" fmla="*/ 0 w 3"/>
                  <a:gd name="T9" fmla="*/ 0 h 2"/>
                  <a:gd name="T10" fmla="*/ 1 w 3"/>
                  <a:gd name="T11" fmla="*/ 0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2">
                    <a:moveTo>
                      <a:pt x="1" y="0"/>
                    </a:moveTo>
                    <a:lnTo>
                      <a:pt x="1" y="0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81" name="Freeform 436"/>
              <p:cNvSpPr>
                <a:spLocks/>
              </p:cNvSpPr>
              <p:nvPr/>
            </p:nvSpPr>
            <p:spPr bwMode="auto">
              <a:xfrm>
                <a:off x="5663" y="2284"/>
                <a:ext cx="6" cy="5"/>
              </a:xfrm>
              <a:custGeom>
                <a:avLst/>
                <a:gdLst>
                  <a:gd name="T0" fmla="*/ 1 w 6"/>
                  <a:gd name="T1" fmla="*/ 5 h 5"/>
                  <a:gd name="T2" fmla="*/ 0 w 6"/>
                  <a:gd name="T3" fmla="*/ 4 h 5"/>
                  <a:gd name="T4" fmla="*/ 0 w 6"/>
                  <a:gd name="T5" fmla="*/ 4 h 5"/>
                  <a:gd name="T6" fmla="*/ 4 w 6"/>
                  <a:gd name="T7" fmla="*/ 0 h 5"/>
                  <a:gd name="T8" fmla="*/ 6 w 6"/>
                  <a:gd name="T9" fmla="*/ 1 h 5"/>
                  <a:gd name="T10" fmla="*/ 3 w 6"/>
                  <a:gd name="T11" fmla="*/ 2 h 5"/>
                  <a:gd name="T12" fmla="*/ 3 w 6"/>
                  <a:gd name="T13" fmla="*/ 2 h 5"/>
                  <a:gd name="T14" fmla="*/ 1 w 6"/>
                  <a:gd name="T15" fmla="*/ 5 h 5"/>
                  <a:gd name="T16" fmla="*/ 1 w 6"/>
                  <a:gd name="T17" fmla="*/ 5 h 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" h="5">
                    <a:moveTo>
                      <a:pt x="1" y="5"/>
                    </a:moveTo>
                    <a:lnTo>
                      <a:pt x="0" y="4"/>
                    </a:lnTo>
                    <a:lnTo>
                      <a:pt x="4" y="0"/>
                    </a:lnTo>
                    <a:lnTo>
                      <a:pt x="6" y="1"/>
                    </a:lnTo>
                    <a:lnTo>
                      <a:pt x="3" y="2"/>
                    </a:lnTo>
                    <a:lnTo>
                      <a:pt x="1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82" name="Freeform 437"/>
              <p:cNvSpPr>
                <a:spLocks/>
              </p:cNvSpPr>
              <p:nvPr/>
            </p:nvSpPr>
            <p:spPr bwMode="auto">
              <a:xfrm>
                <a:off x="5663" y="2319"/>
                <a:ext cx="6" cy="5"/>
              </a:xfrm>
              <a:custGeom>
                <a:avLst/>
                <a:gdLst>
                  <a:gd name="T0" fmla="*/ 6 w 6"/>
                  <a:gd name="T1" fmla="*/ 4 h 5"/>
                  <a:gd name="T2" fmla="*/ 4 w 6"/>
                  <a:gd name="T3" fmla="*/ 5 h 5"/>
                  <a:gd name="T4" fmla="*/ 4 w 6"/>
                  <a:gd name="T5" fmla="*/ 5 h 5"/>
                  <a:gd name="T6" fmla="*/ 0 w 6"/>
                  <a:gd name="T7" fmla="*/ 1 h 5"/>
                  <a:gd name="T8" fmla="*/ 1 w 6"/>
                  <a:gd name="T9" fmla="*/ 0 h 5"/>
                  <a:gd name="T10" fmla="*/ 1 w 6"/>
                  <a:gd name="T11" fmla="*/ 0 h 5"/>
                  <a:gd name="T12" fmla="*/ 6 w 6"/>
                  <a:gd name="T13" fmla="*/ 4 h 5"/>
                  <a:gd name="T14" fmla="*/ 6 w 6"/>
                  <a:gd name="T15" fmla="*/ 4 h 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" h="5">
                    <a:moveTo>
                      <a:pt x="6" y="4"/>
                    </a:moveTo>
                    <a:lnTo>
                      <a:pt x="4" y="5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83" name="Freeform 438"/>
              <p:cNvSpPr>
                <a:spLocks/>
              </p:cNvSpPr>
              <p:nvPr/>
            </p:nvSpPr>
            <p:spPr bwMode="auto">
              <a:xfrm>
                <a:off x="5662" y="2282"/>
                <a:ext cx="5" cy="6"/>
              </a:xfrm>
              <a:custGeom>
                <a:avLst/>
                <a:gdLst>
                  <a:gd name="T0" fmla="*/ 0 w 5"/>
                  <a:gd name="T1" fmla="*/ 4 h 6"/>
                  <a:gd name="T2" fmla="*/ 0 w 5"/>
                  <a:gd name="T3" fmla="*/ 4 h 6"/>
                  <a:gd name="T4" fmla="*/ 4 w 5"/>
                  <a:gd name="T5" fmla="*/ 0 h 6"/>
                  <a:gd name="T6" fmla="*/ 5 w 5"/>
                  <a:gd name="T7" fmla="*/ 2 h 6"/>
                  <a:gd name="T8" fmla="*/ 5 w 5"/>
                  <a:gd name="T9" fmla="*/ 2 h 6"/>
                  <a:gd name="T10" fmla="*/ 1 w 5"/>
                  <a:gd name="T11" fmla="*/ 6 h 6"/>
                  <a:gd name="T12" fmla="*/ 0 w 5"/>
                  <a:gd name="T13" fmla="*/ 4 h 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" h="6">
                    <a:moveTo>
                      <a:pt x="0" y="4"/>
                    </a:moveTo>
                    <a:lnTo>
                      <a:pt x="0" y="4"/>
                    </a:lnTo>
                    <a:lnTo>
                      <a:pt x="4" y="0"/>
                    </a:lnTo>
                    <a:lnTo>
                      <a:pt x="5" y="2"/>
                    </a:lnTo>
                    <a:lnTo>
                      <a:pt x="1" y="6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84" name="Freeform 439"/>
              <p:cNvSpPr>
                <a:spLocks/>
              </p:cNvSpPr>
              <p:nvPr/>
            </p:nvSpPr>
            <p:spPr bwMode="auto">
              <a:xfrm>
                <a:off x="5662" y="2320"/>
                <a:ext cx="5" cy="4"/>
              </a:xfrm>
              <a:custGeom>
                <a:avLst/>
                <a:gdLst>
                  <a:gd name="T0" fmla="*/ 1 w 5"/>
                  <a:gd name="T1" fmla="*/ 0 h 4"/>
                  <a:gd name="T2" fmla="*/ 1 w 5"/>
                  <a:gd name="T3" fmla="*/ 0 h 4"/>
                  <a:gd name="T4" fmla="*/ 5 w 5"/>
                  <a:gd name="T5" fmla="*/ 4 h 4"/>
                  <a:gd name="T6" fmla="*/ 4 w 5"/>
                  <a:gd name="T7" fmla="*/ 4 h 4"/>
                  <a:gd name="T8" fmla="*/ 2 w 5"/>
                  <a:gd name="T9" fmla="*/ 3 h 4"/>
                  <a:gd name="T10" fmla="*/ 2 w 5"/>
                  <a:gd name="T11" fmla="*/ 3 h 4"/>
                  <a:gd name="T12" fmla="*/ 0 w 5"/>
                  <a:gd name="T13" fmla="*/ 0 h 4"/>
                  <a:gd name="T14" fmla="*/ 1 w 5"/>
                  <a:gd name="T15" fmla="*/ 0 h 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" h="4">
                    <a:moveTo>
                      <a:pt x="1" y="0"/>
                    </a:moveTo>
                    <a:lnTo>
                      <a:pt x="1" y="0"/>
                    </a:lnTo>
                    <a:lnTo>
                      <a:pt x="5" y="4"/>
                    </a:lnTo>
                    <a:lnTo>
                      <a:pt x="4" y="4"/>
                    </a:lnTo>
                    <a:lnTo>
                      <a:pt x="2" y="3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85" name="Freeform 440"/>
              <p:cNvSpPr>
                <a:spLocks/>
              </p:cNvSpPr>
              <p:nvPr/>
            </p:nvSpPr>
            <p:spPr bwMode="auto">
              <a:xfrm>
                <a:off x="5662" y="2288"/>
                <a:ext cx="2" cy="3"/>
              </a:xfrm>
              <a:custGeom>
                <a:avLst/>
                <a:gdLst>
                  <a:gd name="T0" fmla="*/ 0 w 2"/>
                  <a:gd name="T1" fmla="*/ 1 h 3"/>
                  <a:gd name="T2" fmla="*/ 0 w 2"/>
                  <a:gd name="T3" fmla="*/ 1 h 3"/>
                  <a:gd name="T4" fmla="*/ 1 w 2"/>
                  <a:gd name="T5" fmla="*/ 0 h 3"/>
                  <a:gd name="T6" fmla="*/ 2 w 2"/>
                  <a:gd name="T7" fmla="*/ 1 h 3"/>
                  <a:gd name="T8" fmla="*/ 2 w 2"/>
                  <a:gd name="T9" fmla="*/ 1 h 3"/>
                  <a:gd name="T10" fmla="*/ 1 w 2"/>
                  <a:gd name="T11" fmla="*/ 3 h 3"/>
                  <a:gd name="T12" fmla="*/ 0 w 2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0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2" y="1"/>
                    </a:lnTo>
                    <a:lnTo>
                      <a:pt x="1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86" name="Freeform 441"/>
              <p:cNvSpPr>
                <a:spLocks/>
              </p:cNvSpPr>
              <p:nvPr/>
            </p:nvSpPr>
            <p:spPr bwMode="auto">
              <a:xfrm>
                <a:off x="5662" y="2317"/>
                <a:ext cx="2" cy="3"/>
              </a:xfrm>
              <a:custGeom>
                <a:avLst/>
                <a:gdLst>
                  <a:gd name="T0" fmla="*/ 1 w 2"/>
                  <a:gd name="T1" fmla="*/ 3 h 3"/>
                  <a:gd name="T2" fmla="*/ 1 w 2"/>
                  <a:gd name="T3" fmla="*/ 3 h 3"/>
                  <a:gd name="T4" fmla="*/ 0 w 2"/>
                  <a:gd name="T5" fmla="*/ 2 h 3"/>
                  <a:gd name="T6" fmla="*/ 1 w 2"/>
                  <a:gd name="T7" fmla="*/ 0 h 3"/>
                  <a:gd name="T8" fmla="*/ 1 w 2"/>
                  <a:gd name="T9" fmla="*/ 0 h 3"/>
                  <a:gd name="T10" fmla="*/ 2 w 2"/>
                  <a:gd name="T11" fmla="*/ 2 h 3"/>
                  <a:gd name="T12" fmla="*/ 1 w 2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2" y="2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87" name="Freeform 442"/>
              <p:cNvSpPr>
                <a:spLocks/>
              </p:cNvSpPr>
              <p:nvPr/>
            </p:nvSpPr>
            <p:spPr bwMode="auto">
              <a:xfrm>
                <a:off x="5662" y="2316"/>
                <a:ext cx="1" cy="3"/>
              </a:xfrm>
              <a:custGeom>
                <a:avLst/>
                <a:gdLst>
                  <a:gd name="T0" fmla="*/ 1 w 1"/>
                  <a:gd name="T1" fmla="*/ 1 h 3"/>
                  <a:gd name="T2" fmla="*/ 0 w 1"/>
                  <a:gd name="T3" fmla="*/ 3 h 3"/>
                  <a:gd name="T4" fmla="*/ 0 w 1"/>
                  <a:gd name="T5" fmla="*/ 3 h 3"/>
                  <a:gd name="T6" fmla="*/ 0 w 1"/>
                  <a:gd name="T7" fmla="*/ 1 h 3"/>
                  <a:gd name="T8" fmla="*/ 1 w 1"/>
                  <a:gd name="T9" fmla="*/ 0 h 3"/>
                  <a:gd name="T10" fmla="*/ 1 w 1"/>
                  <a:gd name="T11" fmla="*/ 0 h 3"/>
                  <a:gd name="T12" fmla="*/ 1 w 1"/>
                  <a:gd name="T13" fmla="*/ 1 h 3"/>
                  <a:gd name="T14" fmla="*/ 1 w 1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1" y="1"/>
                    </a:moveTo>
                    <a:lnTo>
                      <a:pt x="0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88" name="Freeform 443"/>
              <p:cNvSpPr>
                <a:spLocks/>
              </p:cNvSpPr>
              <p:nvPr/>
            </p:nvSpPr>
            <p:spPr bwMode="auto">
              <a:xfrm>
                <a:off x="5662" y="2333"/>
                <a:ext cx="15" cy="7"/>
              </a:xfrm>
              <a:custGeom>
                <a:avLst/>
                <a:gdLst>
                  <a:gd name="T0" fmla="*/ 1 w 15"/>
                  <a:gd name="T1" fmla="*/ 0 h 7"/>
                  <a:gd name="T2" fmla="*/ 1 w 15"/>
                  <a:gd name="T3" fmla="*/ 0 h 7"/>
                  <a:gd name="T4" fmla="*/ 8 w 15"/>
                  <a:gd name="T5" fmla="*/ 4 h 7"/>
                  <a:gd name="T6" fmla="*/ 15 w 15"/>
                  <a:gd name="T7" fmla="*/ 5 h 7"/>
                  <a:gd name="T8" fmla="*/ 15 w 15"/>
                  <a:gd name="T9" fmla="*/ 7 h 7"/>
                  <a:gd name="T10" fmla="*/ 15 w 15"/>
                  <a:gd name="T11" fmla="*/ 7 h 7"/>
                  <a:gd name="T12" fmla="*/ 7 w 15"/>
                  <a:gd name="T13" fmla="*/ 5 h 7"/>
                  <a:gd name="T14" fmla="*/ 0 w 15"/>
                  <a:gd name="T15" fmla="*/ 1 h 7"/>
                  <a:gd name="T16" fmla="*/ 1 w 15"/>
                  <a:gd name="T17" fmla="*/ 0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5" h="7">
                    <a:moveTo>
                      <a:pt x="1" y="0"/>
                    </a:moveTo>
                    <a:lnTo>
                      <a:pt x="1" y="0"/>
                    </a:lnTo>
                    <a:lnTo>
                      <a:pt x="8" y="4"/>
                    </a:lnTo>
                    <a:lnTo>
                      <a:pt x="15" y="5"/>
                    </a:lnTo>
                    <a:lnTo>
                      <a:pt x="15" y="7"/>
                    </a:lnTo>
                    <a:lnTo>
                      <a:pt x="7" y="5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89" name="Freeform 444"/>
              <p:cNvSpPr>
                <a:spLocks/>
              </p:cNvSpPr>
              <p:nvPr/>
            </p:nvSpPr>
            <p:spPr bwMode="auto">
              <a:xfrm>
                <a:off x="5660" y="2334"/>
                <a:ext cx="17" cy="7"/>
              </a:xfrm>
              <a:custGeom>
                <a:avLst/>
                <a:gdLst>
                  <a:gd name="T0" fmla="*/ 2 w 17"/>
                  <a:gd name="T1" fmla="*/ 0 h 7"/>
                  <a:gd name="T2" fmla="*/ 2 w 17"/>
                  <a:gd name="T3" fmla="*/ 0 h 7"/>
                  <a:gd name="T4" fmla="*/ 9 w 17"/>
                  <a:gd name="T5" fmla="*/ 4 h 7"/>
                  <a:gd name="T6" fmla="*/ 17 w 17"/>
                  <a:gd name="T7" fmla="*/ 6 h 7"/>
                  <a:gd name="T8" fmla="*/ 17 w 17"/>
                  <a:gd name="T9" fmla="*/ 7 h 7"/>
                  <a:gd name="T10" fmla="*/ 0 w 17"/>
                  <a:gd name="T11" fmla="*/ 0 h 7"/>
                  <a:gd name="T12" fmla="*/ 2 w 17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7" h="7">
                    <a:moveTo>
                      <a:pt x="2" y="0"/>
                    </a:moveTo>
                    <a:lnTo>
                      <a:pt x="2" y="0"/>
                    </a:lnTo>
                    <a:lnTo>
                      <a:pt x="9" y="4"/>
                    </a:lnTo>
                    <a:lnTo>
                      <a:pt x="17" y="6"/>
                    </a:lnTo>
                    <a:lnTo>
                      <a:pt x="17" y="7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90" name="Freeform 445"/>
              <p:cNvSpPr>
                <a:spLocks/>
              </p:cNvSpPr>
              <p:nvPr/>
            </p:nvSpPr>
            <p:spPr bwMode="auto">
              <a:xfrm>
                <a:off x="5659" y="2291"/>
                <a:ext cx="4" cy="7"/>
              </a:xfrm>
              <a:custGeom>
                <a:avLst/>
                <a:gdLst>
                  <a:gd name="T0" fmla="*/ 4 w 4"/>
                  <a:gd name="T1" fmla="*/ 1 h 7"/>
                  <a:gd name="T2" fmla="*/ 4 w 4"/>
                  <a:gd name="T3" fmla="*/ 1 h 7"/>
                  <a:gd name="T4" fmla="*/ 1 w 4"/>
                  <a:gd name="T5" fmla="*/ 7 h 7"/>
                  <a:gd name="T6" fmla="*/ 0 w 4"/>
                  <a:gd name="T7" fmla="*/ 7 h 7"/>
                  <a:gd name="T8" fmla="*/ 0 w 4"/>
                  <a:gd name="T9" fmla="*/ 7 h 7"/>
                  <a:gd name="T10" fmla="*/ 3 w 4"/>
                  <a:gd name="T11" fmla="*/ 0 h 7"/>
                  <a:gd name="T12" fmla="*/ 4 w 4"/>
                  <a:gd name="T13" fmla="*/ 1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" h="7">
                    <a:moveTo>
                      <a:pt x="4" y="1"/>
                    </a:moveTo>
                    <a:lnTo>
                      <a:pt x="4" y="1"/>
                    </a:lnTo>
                    <a:lnTo>
                      <a:pt x="1" y="7"/>
                    </a:lnTo>
                    <a:lnTo>
                      <a:pt x="0" y="7"/>
                    </a:lnTo>
                    <a:lnTo>
                      <a:pt x="3" y="0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91" name="Freeform 446"/>
              <p:cNvSpPr>
                <a:spLocks/>
              </p:cNvSpPr>
              <p:nvPr/>
            </p:nvSpPr>
            <p:spPr bwMode="auto">
              <a:xfrm>
                <a:off x="5660" y="2274"/>
                <a:ext cx="3" cy="3"/>
              </a:xfrm>
              <a:custGeom>
                <a:avLst/>
                <a:gdLst>
                  <a:gd name="T0" fmla="*/ 3 w 3"/>
                  <a:gd name="T1" fmla="*/ 1 h 3"/>
                  <a:gd name="T2" fmla="*/ 3 w 3"/>
                  <a:gd name="T3" fmla="*/ 1 h 3"/>
                  <a:gd name="T4" fmla="*/ 2 w 3"/>
                  <a:gd name="T5" fmla="*/ 3 h 3"/>
                  <a:gd name="T6" fmla="*/ 0 w 3"/>
                  <a:gd name="T7" fmla="*/ 1 h 3"/>
                  <a:gd name="T8" fmla="*/ 0 w 3"/>
                  <a:gd name="T9" fmla="*/ 1 h 3"/>
                  <a:gd name="T10" fmla="*/ 2 w 3"/>
                  <a:gd name="T11" fmla="*/ 0 h 3"/>
                  <a:gd name="T12" fmla="*/ 3 w 3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3" y="1"/>
                    </a:move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92" name="Freeform 447"/>
              <p:cNvSpPr>
                <a:spLocks/>
              </p:cNvSpPr>
              <p:nvPr/>
            </p:nvSpPr>
            <p:spPr bwMode="auto">
              <a:xfrm>
                <a:off x="5662" y="2286"/>
                <a:ext cx="1" cy="3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2 h 3"/>
                  <a:gd name="T4" fmla="*/ 0 w 1"/>
                  <a:gd name="T5" fmla="*/ 3 h 3"/>
                  <a:gd name="T6" fmla="*/ 0 w 1"/>
                  <a:gd name="T7" fmla="*/ 2 h 3"/>
                  <a:gd name="T8" fmla="*/ 0 w 1"/>
                  <a:gd name="T9" fmla="*/ 2 h 3"/>
                  <a:gd name="T10" fmla="*/ 0 w 1"/>
                  <a:gd name="T11" fmla="*/ 0 h 3"/>
                  <a:gd name="T12" fmla="*/ 1 w 1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3">
                    <a:moveTo>
                      <a:pt x="1" y="2"/>
                    </a:moveTo>
                    <a:lnTo>
                      <a:pt x="1" y="2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93" name="Freeform 448"/>
              <p:cNvSpPr>
                <a:spLocks/>
              </p:cNvSpPr>
              <p:nvPr/>
            </p:nvSpPr>
            <p:spPr bwMode="auto">
              <a:xfrm>
                <a:off x="5662" y="2289"/>
                <a:ext cx="1" cy="3"/>
              </a:xfrm>
              <a:custGeom>
                <a:avLst/>
                <a:gdLst>
                  <a:gd name="T0" fmla="*/ 0 w 1"/>
                  <a:gd name="T1" fmla="*/ 0 h 3"/>
                  <a:gd name="T2" fmla="*/ 1 w 1"/>
                  <a:gd name="T3" fmla="*/ 2 h 3"/>
                  <a:gd name="T4" fmla="*/ 1 w 1"/>
                  <a:gd name="T5" fmla="*/ 2 h 3"/>
                  <a:gd name="T6" fmla="*/ 1 w 1"/>
                  <a:gd name="T7" fmla="*/ 3 h 3"/>
                  <a:gd name="T8" fmla="*/ 0 w 1"/>
                  <a:gd name="T9" fmla="*/ 2 h 3"/>
                  <a:gd name="T10" fmla="*/ 0 w 1"/>
                  <a:gd name="T11" fmla="*/ 2 h 3"/>
                  <a:gd name="T12" fmla="*/ 0 w 1"/>
                  <a:gd name="T13" fmla="*/ 0 h 3"/>
                  <a:gd name="T14" fmla="*/ 0 w 1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0"/>
                    </a:moveTo>
                    <a:lnTo>
                      <a:pt x="1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94" name="Freeform 449"/>
              <p:cNvSpPr>
                <a:spLocks/>
              </p:cNvSpPr>
              <p:nvPr/>
            </p:nvSpPr>
            <p:spPr bwMode="auto">
              <a:xfrm>
                <a:off x="5662" y="2319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1 w 1"/>
                  <a:gd name="T13" fmla="*/ 1 h 1"/>
                  <a:gd name="T14" fmla="*/ 1 w 1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95" name="Freeform 450"/>
              <p:cNvSpPr>
                <a:spLocks/>
              </p:cNvSpPr>
              <p:nvPr/>
            </p:nvSpPr>
            <p:spPr bwMode="auto">
              <a:xfrm>
                <a:off x="5660" y="2267"/>
                <a:ext cx="17" cy="7"/>
              </a:xfrm>
              <a:custGeom>
                <a:avLst/>
                <a:gdLst>
                  <a:gd name="T0" fmla="*/ 0 w 17"/>
                  <a:gd name="T1" fmla="*/ 5 h 7"/>
                  <a:gd name="T2" fmla="*/ 0 w 17"/>
                  <a:gd name="T3" fmla="*/ 5 h 7"/>
                  <a:gd name="T4" fmla="*/ 9 w 17"/>
                  <a:gd name="T5" fmla="*/ 1 h 7"/>
                  <a:gd name="T6" fmla="*/ 17 w 17"/>
                  <a:gd name="T7" fmla="*/ 0 h 7"/>
                  <a:gd name="T8" fmla="*/ 17 w 17"/>
                  <a:gd name="T9" fmla="*/ 1 h 7"/>
                  <a:gd name="T10" fmla="*/ 17 w 17"/>
                  <a:gd name="T11" fmla="*/ 1 h 7"/>
                  <a:gd name="T12" fmla="*/ 9 w 17"/>
                  <a:gd name="T13" fmla="*/ 3 h 7"/>
                  <a:gd name="T14" fmla="*/ 2 w 17"/>
                  <a:gd name="T15" fmla="*/ 7 h 7"/>
                  <a:gd name="T16" fmla="*/ 0 w 17"/>
                  <a:gd name="T17" fmla="*/ 5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7" h="7">
                    <a:moveTo>
                      <a:pt x="0" y="5"/>
                    </a:moveTo>
                    <a:lnTo>
                      <a:pt x="0" y="5"/>
                    </a:lnTo>
                    <a:lnTo>
                      <a:pt x="9" y="1"/>
                    </a:lnTo>
                    <a:lnTo>
                      <a:pt x="17" y="0"/>
                    </a:lnTo>
                    <a:lnTo>
                      <a:pt x="17" y="1"/>
                    </a:lnTo>
                    <a:lnTo>
                      <a:pt x="9" y="3"/>
                    </a:lnTo>
                    <a:lnTo>
                      <a:pt x="2" y="7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96" name="Freeform 451"/>
              <p:cNvSpPr>
                <a:spLocks/>
              </p:cNvSpPr>
              <p:nvPr/>
            </p:nvSpPr>
            <p:spPr bwMode="auto">
              <a:xfrm>
                <a:off x="5660" y="2331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3 w 3"/>
                  <a:gd name="T5" fmla="*/ 2 h 3"/>
                  <a:gd name="T6" fmla="*/ 2 w 3"/>
                  <a:gd name="T7" fmla="*/ 3 h 3"/>
                  <a:gd name="T8" fmla="*/ 2 w 3"/>
                  <a:gd name="T9" fmla="*/ 3 h 3"/>
                  <a:gd name="T10" fmla="*/ 0 w 3"/>
                  <a:gd name="T11" fmla="*/ 2 h 3"/>
                  <a:gd name="T12" fmla="*/ 2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97" name="Freeform 452"/>
              <p:cNvSpPr>
                <a:spLocks/>
              </p:cNvSpPr>
              <p:nvPr/>
            </p:nvSpPr>
            <p:spPr bwMode="auto">
              <a:xfrm>
                <a:off x="5656" y="2289"/>
                <a:ext cx="6" cy="9"/>
              </a:xfrm>
              <a:custGeom>
                <a:avLst/>
                <a:gdLst>
                  <a:gd name="T0" fmla="*/ 0 w 6"/>
                  <a:gd name="T1" fmla="*/ 9 h 9"/>
                  <a:gd name="T2" fmla="*/ 0 w 6"/>
                  <a:gd name="T3" fmla="*/ 9 h 9"/>
                  <a:gd name="T4" fmla="*/ 4 w 6"/>
                  <a:gd name="T5" fmla="*/ 0 h 9"/>
                  <a:gd name="T6" fmla="*/ 6 w 6"/>
                  <a:gd name="T7" fmla="*/ 2 h 9"/>
                  <a:gd name="T8" fmla="*/ 6 w 6"/>
                  <a:gd name="T9" fmla="*/ 2 h 9"/>
                  <a:gd name="T10" fmla="*/ 3 w 6"/>
                  <a:gd name="T11" fmla="*/ 9 h 9"/>
                  <a:gd name="T12" fmla="*/ 0 w 6"/>
                  <a:gd name="T13" fmla="*/ 9 h 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9">
                    <a:moveTo>
                      <a:pt x="0" y="9"/>
                    </a:moveTo>
                    <a:lnTo>
                      <a:pt x="0" y="9"/>
                    </a:lnTo>
                    <a:lnTo>
                      <a:pt x="4" y="0"/>
                    </a:lnTo>
                    <a:lnTo>
                      <a:pt x="6" y="2"/>
                    </a:lnTo>
                    <a:lnTo>
                      <a:pt x="3" y="9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98" name="Freeform 453"/>
              <p:cNvSpPr>
                <a:spLocks/>
              </p:cNvSpPr>
              <p:nvPr/>
            </p:nvSpPr>
            <p:spPr bwMode="auto">
              <a:xfrm>
                <a:off x="5660" y="2272"/>
                <a:ext cx="2" cy="3"/>
              </a:xfrm>
              <a:custGeom>
                <a:avLst/>
                <a:gdLst>
                  <a:gd name="T0" fmla="*/ 0 w 2"/>
                  <a:gd name="T1" fmla="*/ 2 h 3"/>
                  <a:gd name="T2" fmla="*/ 0 w 2"/>
                  <a:gd name="T3" fmla="*/ 2 h 3"/>
                  <a:gd name="T4" fmla="*/ 0 w 2"/>
                  <a:gd name="T5" fmla="*/ 0 h 3"/>
                  <a:gd name="T6" fmla="*/ 2 w 2"/>
                  <a:gd name="T7" fmla="*/ 2 h 3"/>
                  <a:gd name="T8" fmla="*/ 2 w 2"/>
                  <a:gd name="T9" fmla="*/ 2 h 3"/>
                  <a:gd name="T10" fmla="*/ 0 w 2"/>
                  <a:gd name="T11" fmla="*/ 3 h 3"/>
                  <a:gd name="T12" fmla="*/ 0 w 2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99" name="Freeform 454"/>
              <p:cNvSpPr>
                <a:spLocks/>
              </p:cNvSpPr>
              <p:nvPr/>
            </p:nvSpPr>
            <p:spPr bwMode="auto">
              <a:xfrm>
                <a:off x="5660" y="2317"/>
                <a:ext cx="2" cy="3"/>
              </a:xfrm>
              <a:custGeom>
                <a:avLst/>
                <a:gdLst>
                  <a:gd name="T0" fmla="*/ 2 w 2"/>
                  <a:gd name="T1" fmla="*/ 2 h 3"/>
                  <a:gd name="T2" fmla="*/ 2 w 2"/>
                  <a:gd name="T3" fmla="*/ 3 h 3"/>
                  <a:gd name="T4" fmla="*/ 2 w 2"/>
                  <a:gd name="T5" fmla="*/ 3 h 3"/>
                  <a:gd name="T6" fmla="*/ 0 w 2"/>
                  <a:gd name="T7" fmla="*/ 2 h 3"/>
                  <a:gd name="T8" fmla="*/ 2 w 2"/>
                  <a:gd name="T9" fmla="*/ 0 h 3"/>
                  <a:gd name="T10" fmla="*/ 2 w 2"/>
                  <a:gd name="T11" fmla="*/ 0 h 3"/>
                  <a:gd name="T12" fmla="*/ 2 w 2"/>
                  <a:gd name="T13" fmla="*/ 2 h 3"/>
                  <a:gd name="T14" fmla="*/ 2 w 2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2" y="2"/>
                    </a:moveTo>
                    <a:lnTo>
                      <a:pt x="2" y="3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00" name="Freeform 455"/>
              <p:cNvSpPr>
                <a:spLocks/>
              </p:cNvSpPr>
              <p:nvPr/>
            </p:nvSpPr>
            <p:spPr bwMode="auto">
              <a:xfrm>
                <a:off x="5659" y="2275"/>
                <a:ext cx="3" cy="2"/>
              </a:xfrm>
              <a:custGeom>
                <a:avLst/>
                <a:gdLst>
                  <a:gd name="T0" fmla="*/ 0 w 3"/>
                  <a:gd name="T1" fmla="*/ 0 h 2"/>
                  <a:gd name="T2" fmla="*/ 0 w 3"/>
                  <a:gd name="T3" fmla="*/ 0 h 2"/>
                  <a:gd name="T4" fmla="*/ 1 w 3"/>
                  <a:gd name="T5" fmla="*/ 0 h 2"/>
                  <a:gd name="T6" fmla="*/ 3 w 3"/>
                  <a:gd name="T7" fmla="*/ 2 h 2"/>
                  <a:gd name="T8" fmla="*/ 3 w 3"/>
                  <a:gd name="T9" fmla="*/ 2 h 2"/>
                  <a:gd name="T10" fmla="*/ 1 w 3"/>
                  <a:gd name="T11" fmla="*/ 2 h 2"/>
                  <a:gd name="T12" fmla="*/ 0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3" y="2"/>
                    </a:lnTo>
                    <a:lnTo>
                      <a:pt x="1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01" name="Freeform 456"/>
              <p:cNvSpPr>
                <a:spLocks/>
              </p:cNvSpPr>
              <p:nvPr/>
            </p:nvSpPr>
            <p:spPr bwMode="auto">
              <a:xfrm>
                <a:off x="5660" y="2288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1 h 3"/>
                  <a:gd name="T4" fmla="*/ 2 w 2"/>
                  <a:gd name="T5" fmla="*/ 1 h 3"/>
                  <a:gd name="T6" fmla="*/ 2 w 2"/>
                  <a:gd name="T7" fmla="*/ 3 h 3"/>
                  <a:gd name="T8" fmla="*/ 0 w 2"/>
                  <a:gd name="T9" fmla="*/ 1 h 3"/>
                  <a:gd name="T10" fmla="*/ 0 w 2"/>
                  <a:gd name="T11" fmla="*/ 1 h 3"/>
                  <a:gd name="T12" fmla="*/ 2 w 2"/>
                  <a:gd name="T13" fmla="*/ 0 h 3"/>
                  <a:gd name="T14" fmla="*/ 2 w 2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2" y="0"/>
                    </a:moveTo>
                    <a:lnTo>
                      <a:pt x="2" y="1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02" name="Freeform 457"/>
              <p:cNvSpPr>
                <a:spLocks/>
              </p:cNvSpPr>
              <p:nvPr/>
            </p:nvSpPr>
            <p:spPr bwMode="auto">
              <a:xfrm>
                <a:off x="5659" y="2333"/>
                <a:ext cx="3" cy="1"/>
              </a:xfrm>
              <a:custGeom>
                <a:avLst/>
                <a:gdLst>
                  <a:gd name="T0" fmla="*/ 1 w 3"/>
                  <a:gd name="T1" fmla="*/ 1 h 1"/>
                  <a:gd name="T2" fmla="*/ 1 w 3"/>
                  <a:gd name="T3" fmla="*/ 1 h 1"/>
                  <a:gd name="T4" fmla="*/ 0 w 3"/>
                  <a:gd name="T5" fmla="*/ 1 h 1"/>
                  <a:gd name="T6" fmla="*/ 1 w 3"/>
                  <a:gd name="T7" fmla="*/ 0 h 1"/>
                  <a:gd name="T8" fmla="*/ 1 w 3"/>
                  <a:gd name="T9" fmla="*/ 0 h 1"/>
                  <a:gd name="T10" fmla="*/ 3 w 3"/>
                  <a:gd name="T11" fmla="*/ 1 h 1"/>
                  <a:gd name="T12" fmla="*/ 1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03" name="Freeform 458"/>
              <p:cNvSpPr>
                <a:spLocks/>
              </p:cNvSpPr>
              <p:nvPr/>
            </p:nvSpPr>
            <p:spPr bwMode="auto">
              <a:xfrm>
                <a:off x="5659" y="2330"/>
                <a:ext cx="3" cy="3"/>
              </a:xfrm>
              <a:custGeom>
                <a:avLst/>
                <a:gdLst>
                  <a:gd name="T0" fmla="*/ 1 w 3"/>
                  <a:gd name="T1" fmla="*/ 3 h 3"/>
                  <a:gd name="T2" fmla="*/ 1 w 3"/>
                  <a:gd name="T3" fmla="*/ 3 h 3"/>
                  <a:gd name="T4" fmla="*/ 0 w 3"/>
                  <a:gd name="T5" fmla="*/ 1 h 3"/>
                  <a:gd name="T6" fmla="*/ 1 w 3"/>
                  <a:gd name="T7" fmla="*/ 0 h 3"/>
                  <a:gd name="T8" fmla="*/ 1 w 3"/>
                  <a:gd name="T9" fmla="*/ 0 h 3"/>
                  <a:gd name="T10" fmla="*/ 3 w 3"/>
                  <a:gd name="T11" fmla="*/ 1 h 3"/>
                  <a:gd name="T12" fmla="*/ 1 w 3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04" name="Freeform 459"/>
              <p:cNvSpPr>
                <a:spLocks/>
              </p:cNvSpPr>
              <p:nvPr/>
            </p:nvSpPr>
            <p:spPr bwMode="auto">
              <a:xfrm>
                <a:off x="5659" y="2309"/>
                <a:ext cx="4" cy="8"/>
              </a:xfrm>
              <a:custGeom>
                <a:avLst/>
                <a:gdLst>
                  <a:gd name="T0" fmla="*/ 3 w 4"/>
                  <a:gd name="T1" fmla="*/ 8 h 8"/>
                  <a:gd name="T2" fmla="*/ 3 w 4"/>
                  <a:gd name="T3" fmla="*/ 8 h 8"/>
                  <a:gd name="T4" fmla="*/ 0 w 4"/>
                  <a:gd name="T5" fmla="*/ 0 h 8"/>
                  <a:gd name="T6" fmla="*/ 1 w 4"/>
                  <a:gd name="T7" fmla="*/ 0 h 8"/>
                  <a:gd name="T8" fmla="*/ 1 w 4"/>
                  <a:gd name="T9" fmla="*/ 0 h 8"/>
                  <a:gd name="T10" fmla="*/ 4 w 4"/>
                  <a:gd name="T11" fmla="*/ 7 h 8"/>
                  <a:gd name="T12" fmla="*/ 3 w 4"/>
                  <a:gd name="T13" fmla="*/ 8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" h="8">
                    <a:moveTo>
                      <a:pt x="3" y="8"/>
                    </a:moveTo>
                    <a:lnTo>
                      <a:pt x="3" y="8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4" y="7"/>
                    </a:lnTo>
                    <a:lnTo>
                      <a:pt x="3" y="8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05" name="Freeform 460"/>
              <p:cNvSpPr>
                <a:spLocks/>
              </p:cNvSpPr>
              <p:nvPr/>
            </p:nvSpPr>
            <p:spPr bwMode="auto">
              <a:xfrm>
                <a:off x="5659" y="2274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1 w 1"/>
                  <a:gd name="T5" fmla="*/ 0 h 1"/>
                  <a:gd name="T6" fmla="*/ 1 w 1"/>
                  <a:gd name="T7" fmla="*/ 1 h 1"/>
                  <a:gd name="T8" fmla="*/ 1 w 1"/>
                  <a:gd name="T9" fmla="*/ 1 h 1"/>
                  <a:gd name="T10" fmla="*/ 0 w 1"/>
                  <a:gd name="T11" fmla="*/ 1 h 1"/>
                  <a:gd name="T12" fmla="*/ 0 w 1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06" name="Freeform 461"/>
              <p:cNvSpPr>
                <a:spLocks/>
              </p:cNvSpPr>
              <p:nvPr/>
            </p:nvSpPr>
            <p:spPr bwMode="auto">
              <a:xfrm>
                <a:off x="5657" y="2331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2 w 3"/>
                  <a:gd name="T3" fmla="*/ 0 h 3"/>
                  <a:gd name="T4" fmla="*/ 2 w 3"/>
                  <a:gd name="T5" fmla="*/ 0 h 3"/>
                  <a:gd name="T6" fmla="*/ 3 w 3"/>
                  <a:gd name="T7" fmla="*/ 2 h 3"/>
                  <a:gd name="T8" fmla="*/ 2 w 3"/>
                  <a:gd name="T9" fmla="*/ 3 h 3"/>
                  <a:gd name="T10" fmla="*/ 2 w 3"/>
                  <a:gd name="T11" fmla="*/ 3 h 3"/>
                  <a:gd name="T12" fmla="*/ 0 w 3"/>
                  <a:gd name="T13" fmla="*/ 2 h 3"/>
                  <a:gd name="T14" fmla="*/ 0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lnTo>
                      <a:pt x="2" y="0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07" name="Freeform 462"/>
              <p:cNvSpPr>
                <a:spLocks/>
              </p:cNvSpPr>
              <p:nvPr/>
            </p:nvSpPr>
            <p:spPr bwMode="auto">
              <a:xfrm>
                <a:off x="5657" y="2298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2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3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08" name="Freeform 463"/>
              <p:cNvSpPr>
                <a:spLocks/>
              </p:cNvSpPr>
              <p:nvPr/>
            </p:nvSpPr>
            <p:spPr bwMode="auto">
              <a:xfrm>
                <a:off x="5657" y="2307"/>
                <a:ext cx="3" cy="2"/>
              </a:xfrm>
              <a:custGeom>
                <a:avLst/>
                <a:gdLst>
                  <a:gd name="T0" fmla="*/ 2 w 3"/>
                  <a:gd name="T1" fmla="*/ 2 h 2"/>
                  <a:gd name="T2" fmla="*/ 2 w 3"/>
                  <a:gd name="T3" fmla="*/ 2 h 2"/>
                  <a:gd name="T4" fmla="*/ 0 w 3"/>
                  <a:gd name="T5" fmla="*/ 0 h 2"/>
                  <a:gd name="T6" fmla="*/ 3 w 3"/>
                  <a:gd name="T7" fmla="*/ 0 h 2"/>
                  <a:gd name="T8" fmla="*/ 3 w 3"/>
                  <a:gd name="T9" fmla="*/ 0 h 2"/>
                  <a:gd name="T10" fmla="*/ 3 w 3"/>
                  <a:gd name="T11" fmla="*/ 2 h 2"/>
                  <a:gd name="T12" fmla="*/ 2 w 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2" y="2"/>
                    </a:moveTo>
                    <a:lnTo>
                      <a:pt x="2" y="2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09" name="Freeform 464"/>
              <p:cNvSpPr>
                <a:spLocks/>
              </p:cNvSpPr>
              <p:nvPr/>
            </p:nvSpPr>
            <p:spPr bwMode="auto">
              <a:xfrm>
                <a:off x="5656" y="2309"/>
                <a:ext cx="6" cy="10"/>
              </a:xfrm>
              <a:custGeom>
                <a:avLst/>
                <a:gdLst>
                  <a:gd name="T0" fmla="*/ 4 w 6"/>
                  <a:gd name="T1" fmla="*/ 10 h 10"/>
                  <a:gd name="T2" fmla="*/ 4 w 6"/>
                  <a:gd name="T3" fmla="*/ 10 h 10"/>
                  <a:gd name="T4" fmla="*/ 0 w 6"/>
                  <a:gd name="T5" fmla="*/ 0 h 10"/>
                  <a:gd name="T6" fmla="*/ 3 w 6"/>
                  <a:gd name="T7" fmla="*/ 0 h 10"/>
                  <a:gd name="T8" fmla="*/ 3 w 6"/>
                  <a:gd name="T9" fmla="*/ 0 h 10"/>
                  <a:gd name="T10" fmla="*/ 6 w 6"/>
                  <a:gd name="T11" fmla="*/ 8 h 10"/>
                  <a:gd name="T12" fmla="*/ 4 w 6"/>
                  <a:gd name="T13" fmla="*/ 10 h 1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0">
                    <a:moveTo>
                      <a:pt x="4" y="10"/>
                    </a:moveTo>
                    <a:lnTo>
                      <a:pt x="4" y="10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6" y="8"/>
                    </a:lnTo>
                    <a:lnTo>
                      <a:pt x="4" y="1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10" name="Freeform 465"/>
              <p:cNvSpPr>
                <a:spLocks/>
              </p:cNvSpPr>
              <p:nvPr/>
            </p:nvSpPr>
            <p:spPr bwMode="auto">
              <a:xfrm>
                <a:off x="5657" y="2299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2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11" name="Freeform 466"/>
              <p:cNvSpPr>
                <a:spLocks/>
              </p:cNvSpPr>
              <p:nvPr/>
            </p:nvSpPr>
            <p:spPr bwMode="auto">
              <a:xfrm>
                <a:off x="5656" y="2298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1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12" name="Freeform 467"/>
              <p:cNvSpPr>
                <a:spLocks/>
              </p:cNvSpPr>
              <p:nvPr/>
            </p:nvSpPr>
            <p:spPr bwMode="auto">
              <a:xfrm>
                <a:off x="5657" y="2306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2 w 3"/>
                  <a:gd name="T7" fmla="*/ 0 h 1"/>
                  <a:gd name="T8" fmla="*/ 2 w 3"/>
                  <a:gd name="T9" fmla="*/ 0 h 1"/>
                  <a:gd name="T10" fmla="*/ 3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13" name="Freeform 468"/>
              <p:cNvSpPr>
                <a:spLocks/>
              </p:cNvSpPr>
              <p:nvPr/>
            </p:nvSpPr>
            <p:spPr bwMode="auto">
              <a:xfrm>
                <a:off x="5657" y="2300"/>
                <a:ext cx="2" cy="6"/>
              </a:xfrm>
              <a:custGeom>
                <a:avLst/>
                <a:gdLst>
                  <a:gd name="T0" fmla="*/ 0 w 2"/>
                  <a:gd name="T1" fmla="*/ 3 h 6"/>
                  <a:gd name="T2" fmla="*/ 0 w 2"/>
                  <a:gd name="T3" fmla="*/ 3 h 6"/>
                  <a:gd name="T4" fmla="*/ 0 w 2"/>
                  <a:gd name="T5" fmla="*/ 0 h 6"/>
                  <a:gd name="T6" fmla="*/ 2 w 2"/>
                  <a:gd name="T7" fmla="*/ 0 h 6"/>
                  <a:gd name="T8" fmla="*/ 2 w 2"/>
                  <a:gd name="T9" fmla="*/ 0 h 6"/>
                  <a:gd name="T10" fmla="*/ 2 w 2"/>
                  <a:gd name="T11" fmla="*/ 3 h 6"/>
                  <a:gd name="T12" fmla="*/ 2 w 2"/>
                  <a:gd name="T13" fmla="*/ 3 h 6"/>
                  <a:gd name="T14" fmla="*/ 2 w 2"/>
                  <a:gd name="T15" fmla="*/ 6 h 6"/>
                  <a:gd name="T16" fmla="*/ 0 w 2"/>
                  <a:gd name="T17" fmla="*/ 6 h 6"/>
                  <a:gd name="T18" fmla="*/ 0 w 2"/>
                  <a:gd name="T19" fmla="*/ 6 h 6"/>
                  <a:gd name="T20" fmla="*/ 0 w 2"/>
                  <a:gd name="T21" fmla="*/ 3 h 6"/>
                  <a:gd name="T22" fmla="*/ 0 w 2"/>
                  <a:gd name="T23" fmla="*/ 3 h 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" h="6">
                    <a:moveTo>
                      <a:pt x="0" y="3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3"/>
                    </a:lnTo>
                    <a:lnTo>
                      <a:pt x="2" y="6"/>
                    </a:lnTo>
                    <a:lnTo>
                      <a:pt x="0" y="6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14" name="Freeform 469"/>
              <p:cNvSpPr>
                <a:spLocks/>
              </p:cNvSpPr>
              <p:nvPr/>
            </p:nvSpPr>
            <p:spPr bwMode="auto">
              <a:xfrm>
                <a:off x="5656" y="2299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0 h 1"/>
                  <a:gd name="T6" fmla="*/ 1 w 1"/>
                  <a:gd name="T7" fmla="*/ 0 h 1"/>
                  <a:gd name="T8" fmla="*/ 1 w 1"/>
                  <a:gd name="T9" fmla="*/ 0 h 1"/>
                  <a:gd name="T10" fmla="*/ 1 w 1"/>
                  <a:gd name="T11" fmla="*/ 1 h 1"/>
                  <a:gd name="T12" fmla="*/ 0 w 1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15" name="Freeform 470"/>
              <p:cNvSpPr>
                <a:spLocks/>
              </p:cNvSpPr>
              <p:nvPr/>
            </p:nvSpPr>
            <p:spPr bwMode="auto">
              <a:xfrm>
                <a:off x="5655" y="2279"/>
                <a:ext cx="1" cy="3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2 h 3"/>
                  <a:gd name="T4" fmla="*/ 1 w 1"/>
                  <a:gd name="T5" fmla="*/ 2 h 3"/>
                  <a:gd name="T6" fmla="*/ 1 w 1"/>
                  <a:gd name="T7" fmla="*/ 3 h 3"/>
                  <a:gd name="T8" fmla="*/ 0 w 1"/>
                  <a:gd name="T9" fmla="*/ 2 h 3"/>
                  <a:gd name="T10" fmla="*/ 0 w 1"/>
                  <a:gd name="T11" fmla="*/ 2 h 3"/>
                  <a:gd name="T12" fmla="*/ 1 w 1"/>
                  <a:gd name="T13" fmla="*/ 0 h 3"/>
                  <a:gd name="T14" fmla="*/ 1 w 1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lnTo>
                      <a:pt x="1" y="2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16" name="Freeform 471"/>
              <p:cNvSpPr>
                <a:spLocks/>
              </p:cNvSpPr>
              <p:nvPr/>
            </p:nvSpPr>
            <p:spPr bwMode="auto">
              <a:xfrm>
                <a:off x="5656" y="2307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2 h 2"/>
                  <a:gd name="T4" fmla="*/ 0 w 3"/>
                  <a:gd name="T5" fmla="*/ 0 h 2"/>
                  <a:gd name="T6" fmla="*/ 1 w 3"/>
                  <a:gd name="T7" fmla="*/ 0 h 2"/>
                  <a:gd name="T8" fmla="*/ 1 w 3"/>
                  <a:gd name="T9" fmla="*/ 0 h 2"/>
                  <a:gd name="T10" fmla="*/ 3 w 3"/>
                  <a:gd name="T11" fmla="*/ 2 h 2"/>
                  <a:gd name="T12" fmla="*/ 0 w 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17" name="Freeform 472"/>
              <p:cNvSpPr>
                <a:spLocks/>
              </p:cNvSpPr>
              <p:nvPr/>
            </p:nvSpPr>
            <p:spPr bwMode="auto">
              <a:xfrm>
                <a:off x="5656" y="230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18" name="Freeform 473"/>
              <p:cNvSpPr>
                <a:spLocks/>
              </p:cNvSpPr>
              <p:nvPr/>
            </p:nvSpPr>
            <p:spPr bwMode="auto">
              <a:xfrm>
                <a:off x="5656" y="2300"/>
                <a:ext cx="1" cy="6"/>
              </a:xfrm>
              <a:custGeom>
                <a:avLst/>
                <a:gdLst>
                  <a:gd name="T0" fmla="*/ 0 w 1"/>
                  <a:gd name="T1" fmla="*/ 6 h 6"/>
                  <a:gd name="T2" fmla="*/ 0 w 1"/>
                  <a:gd name="T3" fmla="*/ 6 h 6"/>
                  <a:gd name="T4" fmla="*/ 0 w 1"/>
                  <a:gd name="T5" fmla="*/ 3 h 6"/>
                  <a:gd name="T6" fmla="*/ 0 w 1"/>
                  <a:gd name="T7" fmla="*/ 3 h 6"/>
                  <a:gd name="T8" fmla="*/ 0 w 1"/>
                  <a:gd name="T9" fmla="*/ 0 h 6"/>
                  <a:gd name="T10" fmla="*/ 1 w 1"/>
                  <a:gd name="T11" fmla="*/ 0 h 6"/>
                  <a:gd name="T12" fmla="*/ 1 w 1"/>
                  <a:gd name="T13" fmla="*/ 0 h 6"/>
                  <a:gd name="T14" fmla="*/ 1 w 1"/>
                  <a:gd name="T15" fmla="*/ 3 h 6"/>
                  <a:gd name="T16" fmla="*/ 1 w 1"/>
                  <a:gd name="T17" fmla="*/ 3 h 6"/>
                  <a:gd name="T18" fmla="*/ 1 w 1"/>
                  <a:gd name="T19" fmla="*/ 6 h 6"/>
                  <a:gd name="T20" fmla="*/ 0 w 1"/>
                  <a:gd name="T21" fmla="*/ 6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" h="6">
                    <a:moveTo>
                      <a:pt x="0" y="6"/>
                    </a:moveTo>
                    <a:lnTo>
                      <a:pt x="0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1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19" name="Freeform 474"/>
              <p:cNvSpPr>
                <a:spLocks/>
              </p:cNvSpPr>
              <p:nvPr/>
            </p:nvSpPr>
            <p:spPr bwMode="auto">
              <a:xfrm>
                <a:off x="5653" y="2281"/>
                <a:ext cx="3" cy="3"/>
              </a:xfrm>
              <a:custGeom>
                <a:avLst/>
                <a:gdLst>
                  <a:gd name="T0" fmla="*/ 0 w 3"/>
                  <a:gd name="T1" fmla="*/ 1 h 3"/>
                  <a:gd name="T2" fmla="*/ 0 w 3"/>
                  <a:gd name="T3" fmla="*/ 1 h 3"/>
                  <a:gd name="T4" fmla="*/ 2 w 3"/>
                  <a:gd name="T5" fmla="*/ 0 h 3"/>
                  <a:gd name="T6" fmla="*/ 3 w 3"/>
                  <a:gd name="T7" fmla="*/ 1 h 3"/>
                  <a:gd name="T8" fmla="*/ 3 w 3"/>
                  <a:gd name="T9" fmla="*/ 1 h 3"/>
                  <a:gd name="T10" fmla="*/ 2 w 3"/>
                  <a:gd name="T11" fmla="*/ 3 h 3"/>
                  <a:gd name="T12" fmla="*/ 0 w 3"/>
                  <a:gd name="T13" fmla="*/ 1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2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20" name="Freeform 475"/>
              <p:cNvSpPr>
                <a:spLocks/>
              </p:cNvSpPr>
              <p:nvPr/>
            </p:nvSpPr>
            <p:spPr bwMode="auto">
              <a:xfrm>
                <a:off x="5655" y="232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21" name="Freeform 476"/>
              <p:cNvSpPr>
                <a:spLocks/>
              </p:cNvSpPr>
              <p:nvPr/>
            </p:nvSpPr>
            <p:spPr bwMode="auto">
              <a:xfrm>
                <a:off x="5653" y="2278"/>
                <a:ext cx="3" cy="3"/>
              </a:xfrm>
              <a:custGeom>
                <a:avLst/>
                <a:gdLst>
                  <a:gd name="T0" fmla="*/ 2 w 3"/>
                  <a:gd name="T1" fmla="*/ 3 h 3"/>
                  <a:gd name="T2" fmla="*/ 0 w 3"/>
                  <a:gd name="T3" fmla="*/ 1 h 3"/>
                  <a:gd name="T4" fmla="*/ 0 w 3"/>
                  <a:gd name="T5" fmla="*/ 1 h 3"/>
                  <a:gd name="T6" fmla="*/ 2 w 3"/>
                  <a:gd name="T7" fmla="*/ 0 h 3"/>
                  <a:gd name="T8" fmla="*/ 3 w 3"/>
                  <a:gd name="T9" fmla="*/ 1 h 3"/>
                  <a:gd name="T10" fmla="*/ 3 w 3"/>
                  <a:gd name="T11" fmla="*/ 1 h 3"/>
                  <a:gd name="T12" fmla="*/ 2 w 3"/>
                  <a:gd name="T13" fmla="*/ 3 h 3"/>
                  <a:gd name="T14" fmla="*/ 2 w 3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2" y="3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22" name="Freeform 477"/>
              <p:cNvSpPr>
                <a:spLocks/>
              </p:cNvSpPr>
              <p:nvPr/>
            </p:nvSpPr>
            <p:spPr bwMode="auto">
              <a:xfrm>
                <a:off x="5649" y="2270"/>
                <a:ext cx="11" cy="9"/>
              </a:xfrm>
              <a:custGeom>
                <a:avLst/>
                <a:gdLst>
                  <a:gd name="T0" fmla="*/ 4 w 11"/>
                  <a:gd name="T1" fmla="*/ 9 h 9"/>
                  <a:gd name="T2" fmla="*/ 0 w 11"/>
                  <a:gd name="T3" fmla="*/ 5 h 9"/>
                  <a:gd name="T4" fmla="*/ 6 w 11"/>
                  <a:gd name="T5" fmla="*/ 0 h 9"/>
                  <a:gd name="T6" fmla="*/ 11 w 11"/>
                  <a:gd name="T7" fmla="*/ 4 h 9"/>
                  <a:gd name="T8" fmla="*/ 11 w 11"/>
                  <a:gd name="T9" fmla="*/ 4 h 9"/>
                  <a:gd name="T10" fmla="*/ 10 w 11"/>
                  <a:gd name="T11" fmla="*/ 5 h 9"/>
                  <a:gd name="T12" fmla="*/ 6 w 11"/>
                  <a:gd name="T13" fmla="*/ 1 h 9"/>
                  <a:gd name="T14" fmla="*/ 1 w 11"/>
                  <a:gd name="T15" fmla="*/ 5 h 9"/>
                  <a:gd name="T16" fmla="*/ 6 w 11"/>
                  <a:gd name="T17" fmla="*/ 8 h 9"/>
                  <a:gd name="T18" fmla="*/ 6 w 11"/>
                  <a:gd name="T19" fmla="*/ 8 h 9"/>
                  <a:gd name="T20" fmla="*/ 4 w 11"/>
                  <a:gd name="T21" fmla="*/ 9 h 9"/>
                  <a:gd name="T22" fmla="*/ 4 w 11"/>
                  <a:gd name="T23" fmla="*/ 9 h 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1" h="9">
                    <a:moveTo>
                      <a:pt x="4" y="9"/>
                    </a:moveTo>
                    <a:lnTo>
                      <a:pt x="0" y="5"/>
                    </a:lnTo>
                    <a:lnTo>
                      <a:pt x="6" y="0"/>
                    </a:lnTo>
                    <a:lnTo>
                      <a:pt x="11" y="4"/>
                    </a:lnTo>
                    <a:lnTo>
                      <a:pt x="10" y="5"/>
                    </a:lnTo>
                    <a:lnTo>
                      <a:pt x="6" y="1"/>
                    </a:lnTo>
                    <a:lnTo>
                      <a:pt x="1" y="5"/>
                    </a:lnTo>
                    <a:lnTo>
                      <a:pt x="6" y="8"/>
                    </a:lnTo>
                    <a:lnTo>
                      <a:pt x="4" y="9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23" name="Freeform 478"/>
              <p:cNvSpPr>
                <a:spLocks/>
              </p:cNvSpPr>
              <p:nvPr/>
            </p:nvSpPr>
            <p:spPr bwMode="auto">
              <a:xfrm>
                <a:off x="5648" y="2282"/>
                <a:ext cx="7" cy="16"/>
              </a:xfrm>
              <a:custGeom>
                <a:avLst/>
                <a:gdLst>
                  <a:gd name="T0" fmla="*/ 0 w 7"/>
                  <a:gd name="T1" fmla="*/ 16 h 16"/>
                  <a:gd name="T2" fmla="*/ 0 w 7"/>
                  <a:gd name="T3" fmla="*/ 16 h 16"/>
                  <a:gd name="T4" fmla="*/ 1 w 7"/>
                  <a:gd name="T5" fmla="*/ 7 h 16"/>
                  <a:gd name="T6" fmla="*/ 5 w 7"/>
                  <a:gd name="T7" fmla="*/ 0 h 16"/>
                  <a:gd name="T8" fmla="*/ 7 w 7"/>
                  <a:gd name="T9" fmla="*/ 2 h 16"/>
                  <a:gd name="T10" fmla="*/ 7 w 7"/>
                  <a:gd name="T11" fmla="*/ 2 h 16"/>
                  <a:gd name="T12" fmla="*/ 2 w 7"/>
                  <a:gd name="T13" fmla="*/ 9 h 16"/>
                  <a:gd name="T14" fmla="*/ 1 w 7"/>
                  <a:gd name="T15" fmla="*/ 16 h 16"/>
                  <a:gd name="T16" fmla="*/ 0 w 7"/>
                  <a:gd name="T17" fmla="*/ 16 h 1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" h="16">
                    <a:moveTo>
                      <a:pt x="0" y="16"/>
                    </a:moveTo>
                    <a:lnTo>
                      <a:pt x="0" y="16"/>
                    </a:lnTo>
                    <a:lnTo>
                      <a:pt x="1" y="7"/>
                    </a:lnTo>
                    <a:lnTo>
                      <a:pt x="5" y="0"/>
                    </a:lnTo>
                    <a:lnTo>
                      <a:pt x="7" y="2"/>
                    </a:lnTo>
                    <a:lnTo>
                      <a:pt x="2" y="9"/>
                    </a:lnTo>
                    <a:lnTo>
                      <a:pt x="1" y="16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24" name="Freeform 479"/>
              <p:cNvSpPr>
                <a:spLocks/>
              </p:cNvSpPr>
              <p:nvPr/>
            </p:nvSpPr>
            <p:spPr bwMode="auto">
              <a:xfrm>
                <a:off x="5653" y="2324"/>
                <a:ext cx="2" cy="2"/>
              </a:xfrm>
              <a:custGeom>
                <a:avLst/>
                <a:gdLst>
                  <a:gd name="T0" fmla="*/ 0 w 2"/>
                  <a:gd name="T1" fmla="*/ 0 h 2"/>
                  <a:gd name="T2" fmla="*/ 2 w 2"/>
                  <a:gd name="T3" fmla="*/ 0 h 2"/>
                  <a:gd name="T4" fmla="*/ 2 w 2"/>
                  <a:gd name="T5" fmla="*/ 0 h 2"/>
                  <a:gd name="T6" fmla="*/ 2 w 2"/>
                  <a:gd name="T7" fmla="*/ 2 h 2"/>
                  <a:gd name="T8" fmla="*/ 2 w 2"/>
                  <a:gd name="T9" fmla="*/ 2 h 2"/>
                  <a:gd name="T10" fmla="*/ 2 w 2"/>
                  <a:gd name="T11" fmla="*/ 2 h 2"/>
                  <a:gd name="T12" fmla="*/ 0 w 2"/>
                  <a:gd name="T13" fmla="*/ 0 h 2"/>
                  <a:gd name="T14" fmla="*/ 0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25" name="Freeform 480"/>
              <p:cNvSpPr>
                <a:spLocks/>
              </p:cNvSpPr>
              <p:nvPr/>
            </p:nvSpPr>
            <p:spPr bwMode="auto">
              <a:xfrm>
                <a:off x="5653" y="2326"/>
                <a:ext cx="2" cy="3"/>
              </a:xfrm>
              <a:custGeom>
                <a:avLst/>
                <a:gdLst>
                  <a:gd name="T0" fmla="*/ 0 w 2"/>
                  <a:gd name="T1" fmla="*/ 1 h 3"/>
                  <a:gd name="T2" fmla="*/ 2 w 2"/>
                  <a:gd name="T3" fmla="*/ 0 h 3"/>
                  <a:gd name="T4" fmla="*/ 2 w 2"/>
                  <a:gd name="T5" fmla="*/ 0 h 3"/>
                  <a:gd name="T6" fmla="*/ 2 w 2"/>
                  <a:gd name="T7" fmla="*/ 1 h 3"/>
                  <a:gd name="T8" fmla="*/ 2 w 2"/>
                  <a:gd name="T9" fmla="*/ 3 h 3"/>
                  <a:gd name="T10" fmla="*/ 2 w 2"/>
                  <a:gd name="T11" fmla="*/ 3 h 3"/>
                  <a:gd name="T12" fmla="*/ 0 w 2"/>
                  <a:gd name="T13" fmla="*/ 1 h 3"/>
                  <a:gd name="T14" fmla="*/ 0 w 2"/>
                  <a:gd name="T15" fmla="*/ 1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0" y="1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2" y="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26" name="Freeform 481"/>
              <p:cNvSpPr>
                <a:spLocks/>
              </p:cNvSpPr>
              <p:nvPr/>
            </p:nvSpPr>
            <p:spPr bwMode="auto">
              <a:xfrm>
                <a:off x="5652" y="2324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1 w 3"/>
                  <a:gd name="T3" fmla="*/ 0 h 3"/>
                  <a:gd name="T4" fmla="*/ 1 w 3"/>
                  <a:gd name="T5" fmla="*/ 0 h 3"/>
                  <a:gd name="T6" fmla="*/ 3 w 3"/>
                  <a:gd name="T7" fmla="*/ 2 h 3"/>
                  <a:gd name="T8" fmla="*/ 1 w 3"/>
                  <a:gd name="T9" fmla="*/ 3 h 3"/>
                  <a:gd name="T10" fmla="*/ 1 w 3"/>
                  <a:gd name="T11" fmla="*/ 3 h 3"/>
                  <a:gd name="T12" fmla="*/ 0 w 3"/>
                  <a:gd name="T13" fmla="*/ 2 h 3"/>
                  <a:gd name="T14" fmla="*/ 0 w 3"/>
                  <a:gd name="T15" fmla="*/ 2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27" name="Freeform 482"/>
              <p:cNvSpPr>
                <a:spLocks/>
              </p:cNvSpPr>
              <p:nvPr/>
            </p:nvSpPr>
            <p:spPr bwMode="auto">
              <a:xfrm>
                <a:off x="5652" y="2279"/>
                <a:ext cx="3" cy="3"/>
              </a:xfrm>
              <a:custGeom>
                <a:avLst/>
                <a:gdLst>
                  <a:gd name="T0" fmla="*/ 0 w 3"/>
                  <a:gd name="T1" fmla="*/ 2 h 3"/>
                  <a:gd name="T2" fmla="*/ 0 w 3"/>
                  <a:gd name="T3" fmla="*/ 2 h 3"/>
                  <a:gd name="T4" fmla="*/ 1 w 3"/>
                  <a:gd name="T5" fmla="*/ 0 h 3"/>
                  <a:gd name="T6" fmla="*/ 3 w 3"/>
                  <a:gd name="T7" fmla="*/ 2 h 3"/>
                  <a:gd name="T8" fmla="*/ 3 w 3"/>
                  <a:gd name="T9" fmla="*/ 2 h 3"/>
                  <a:gd name="T10" fmla="*/ 1 w 3"/>
                  <a:gd name="T11" fmla="*/ 3 h 3"/>
                  <a:gd name="T12" fmla="*/ 0 w 3"/>
                  <a:gd name="T13" fmla="*/ 2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lnTo>
                      <a:pt x="0" y="2"/>
                    </a:lnTo>
                    <a:lnTo>
                      <a:pt x="1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28" name="Freeform 483"/>
              <p:cNvSpPr>
                <a:spLocks/>
              </p:cNvSpPr>
              <p:nvPr/>
            </p:nvSpPr>
            <p:spPr bwMode="auto">
              <a:xfrm>
                <a:off x="5645" y="2281"/>
                <a:ext cx="8" cy="17"/>
              </a:xfrm>
              <a:custGeom>
                <a:avLst/>
                <a:gdLst>
                  <a:gd name="T0" fmla="*/ 0 w 8"/>
                  <a:gd name="T1" fmla="*/ 17 h 17"/>
                  <a:gd name="T2" fmla="*/ 0 w 8"/>
                  <a:gd name="T3" fmla="*/ 17 h 17"/>
                  <a:gd name="T4" fmla="*/ 3 w 8"/>
                  <a:gd name="T5" fmla="*/ 8 h 17"/>
                  <a:gd name="T6" fmla="*/ 7 w 8"/>
                  <a:gd name="T7" fmla="*/ 0 h 17"/>
                  <a:gd name="T8" fmla="*/ 8 w 8"/>
                  <a:gd name="T9" fmla="*/ 1 h 17"/>
                  <a:gd name="T10" fmla="*/ 8 w 8"/>
                  <a:gd name="T11" fmla="*/ 1 h 17"/>
                  <a:gd name="T12" fmla="*/ 4 w 8"/>
                  <a:gd name="T13" fmla="*/ 8 h 17"/>
                  <a:gd name="T14" fmla="*/ 3 w 8"/>
                  <a:gd name="T15" fmla="*/ 17 h 17"/>
                  <a:gd name="T16" fmla="*/ 0 w 8"/>
                  <a:gd name="T17" fmla="*/ 17 h 1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17">
                    <a:moveTo>
                      <a:pt x="0" y="17"/>
                    </a:moveTo>
                    <a:lnTo>
                      <a:pt x="0" y="17"/>
                    </a:lnTo>
                    <a:lnTo>
                      <a:pt x="3" y="8"/>
                    </a:lnTo>
                    <a:lnTo>
                      <a:pt x="7" y="0"/>
                    </a:lnTo>
                    <a:lnTo>
                      <a:pt x="8" y="1"/>
                    </a:lnTo>
                    <a:lnTo>
                      <a:pt x="4" y="8"/>
                    </a:lnTo>
                    <a:lnTo>
                      <a:pt x="3" y="17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29" name="Freeform 484"/>
              <p:cNvSpPr>
                <a:spLocks/>
              </p:cNvSpPr>
              <p:nvPr/>
            </p:nvSpPr>
            <p:spPr bwMode="auto">
              <a:xfrm>
                <a:off x="5649" y="2327"/>
                <a:ext cx="10" cy="11"/>
              </a:xfrm>
              <a:custGeom>
                <a:avLst/>
                <a:gdLst>
                  <a:gd name="T0" fmla="*/ 0 w 10"/>
                  <a:gd name="T1" fmla="*/ 4 h 11"/>
                  <a:gd name="T2" fmla="*/ 4 w 10"/>
                  <a:gd name="T3" fmla="*/ 0 h 11"/>
                  <a:gd name="T4" fmla="*/ 4 w 10"/>
                  <a:gd name="T5" fmla="*/ 0 h 11"/>
                  <a:gd name="T6" fmla="*/ 6 w 10"/>
                  <a:gd name="T7" fmla="*/ 2 h 11"/>
                  <a:gd name="T8" fmla="*/ 1 w 10"/>
                  <a:gd name="T9" fmla="*/ 4 h 11"/>
                  <a:gd name="T10" fmla="*/ 6 w 10"/>
                  <a:gd name="T11" fmla="*/ 9 h 11"/>
                  <a:gd name="T12" fmla="*/ 8 w 10"/>
                  <a:gd name="T13" fmla="*/ 6 h 11"/>
                  <a:gd name="T14" fmla="*/ 8 w 10"/>
                  <a:gd name="T15" fmla="*/ 6 h 11"/>
                  <a:gd name="T16" fmla="*/ 10 w 10"/>
                  <a:gd name="T17" fmla="*/ 7 h 11"/>
                  <a:gd name="T18" fmla="*/ 7 w 10"/>
                  <a:gd name="T19" fmla="*/ 10 h 11"/>
                  <a:gd name="T20" fmla="*/ 6 w 10"/>
                  <a:gd name="T21" fmla="*/ 11 h 11"/>
                  <a:gd name="T22" fmla="*/ 0 w 10"/>
                  <a:gd name="T23" fmla="*/ 4 h 1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0" h="11">
                    <a:moveTo>
                      <a:pt x="0" y="4"/>
                    </a:moveTo>
                    <a:lnTo>
                      <a:pt x="4" y="0"/>
                    </a:lnTo>
                    <a:lnTo>
                      <a:pt x="6" y="2"/>
                    </a:lnTo>
                    <a:lnTo>
                      <a:pt x="1" y="4"/>
                    </a:lnTo>
                    <a:lnTo>
                      <a:pt x="6" y="9"/>
                    </a:lnTo>
                    <a:lnTo>
                      <a:pt x="8" y="6"/>
                    </a:lnTo>
                    <a:lnTo>
                      <a:pt x="10" y="7"/>
                    </a:lnTo>
                    <a:lnTo>
                      <a:pt x="7" y="10"/>
                    </a:lnTo>
                    <a:lnTo>
                      <a:pt x="6" y="11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30" name="Freeform 485"/>
              <p:cNvSpPr>
                <a:spLocks/>
              </p:cNvSpPr>
              <p:nvPr/>
            </p:nvSpPr>
            <p:spPr bwMode="auto">
              <a:xfrm>
                <a:off x="5646" y="2309"/>
                <a:ext cx="9" cy="15"/>
              </a:xfrm>
              <a:custGeom>
                <a:avLst/>
                <a:gdLst>
                  <a:gd name="T0" fmla="*/ 0 w 9"/>
                  <a:gd name="T1" fmla="*/ 0 h 15"/>
                  <a:gd name="T2" fmla="*/ 3 w 9"/>
                  <a:gd name="T3" fmla="*/ 0 h 15"/>
                  <a:gd name="T4" fmla="*/ 3 w 9"/>
                  <a:gd name="T5" fmla="*/ 0 h 15"/>
                  <a:gd name="T6" fmla="*/ 4 w 9"/>
                  <a:gd name="T7" fmla="*/ 8 h 15"/>
                  <a:gd name="T8" fmla="*/ 9 w 9"/>
                  <a:gd name="T9" fmla="*/ 15 h 15"/>
                  <a:gd name="T10" fmla="*/ 7 w 9"/>
                  <a:gd name="T11" fmla="*/ 15 h 15"/>
                  <a:gd name="T12" fmla="*/ 7 w 9"/>
                  <a:gd name="T13" fmla="*/ 15 h 15"/>
                  <a:gd name="T14" fmla="*/ 3 w 9"/>
                  <a:gd name="T15" fmla="*/ 8 h 15"/>
                  <a:gd name="T16" fmla="*/ 0 w 9"/>
                  <a:gd name="T17" fmla="*/ 0 h 15"/>
                  <a:gd name="T18" fmla="*/ 0 w 9"/>
                  <a:gd name="T19" fmla="*/ 0 h 1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9" h="15">
                    <a:moveTo>
                      <a:pt x="0" y="0"/>
                    </a:moveTo>
                    <a:lnTo>
                      <a:pt x="3" y="0"/>
                    </a:lnTo>
                    <a:lnTo>
                      <a:pt x="4" y="8"/>
                    </a:lnTo>
                    <a:lnTo>
                      <a:pt x="9" y="15"/>
                    </a:lnTo>
                    <a:lnTo>
                      <a:pt x="7" y="15"/>
                    </a:lnTo>
                    <a:lnTo>
                      <a:pt x="3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31" name="Freeform 486"/>
              <p:cNvSpPr>
                <a:spLocks/>
              </p:cNvSpPr>
              <p:nvPr/>
            </p:nvSpPr>
            <p:spPr bwMode="auto">
              <a:xfrm>
                <a:off x="5646" y="2267"/>
                <a:ext cx="14" cy="14"/>
              </a:xfrm>
              <a:custGeom>
                <a:avLst/>
                <a:gdLst>
                  <a:gd name="T0" fmla="*/ 0 w 14"/>
                  <a:gd name="T1" fmla="*/ 8 h 14"/>
                  <a:gd name="T2" fmla="*/ 9 w 14"/>
                  <a:gd name="T3" fmla="*/ 0 h 14"/>
                  <a:gd name="T4" fmla="*/ 14 w 14"/>
                  <a:gd name="T5" fmla="*/ 5 h 14"/>
                  <a:gd name="T6" fmla="*/ 14 w 14"/>
                  <a:gd name="T7" fmla="*/ 5 h 14"/>
                  <a:gd name="T8" fmla="*/ 14 w 14"/>
                  <a:gd name="T9" fmla="*/ 7 h 14"/>
                  <a:gd name="T10" fmla="*/ 9 w 14"/>
                  <a:gd name="T11" fmla="*/ 3 h 14"/>
                  <a:gd name="T12" fmla="*/ 3 w 14"/>
                  <a:gd name="T13" fmla="*/ 8 h 14"/>
                  <a:gd name="T14" fmla="*/ 7 w 14"/>
                  <a:gd name="T15" fmla="*/ 12 h 14"/>
                  <a:gd name="T16" fmla="*/ 7 w 14"/>
                  <a:gd name="T17" fmla="*/ 12 h 14"/>
                  <a:gd name="T18" fmla="*/ 6 w 14"/>
                  <a:gd name="T19" fmla="*/ 14 h 14"/>
                  <a:gd name="T20" fmla="*/ 0 w 14"/>
                  <a:gd name="T21" fmla="*/ 8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4" h="14">
                    <a:moveTo>
                      <a:pt x="0" y="8"/>
                    </a:moveTo>
                    <a:lnTo>
                      <a:pt x="9" y="0"/>
                    </a:lnTo>
                    <a:lnTo>
                      <a:pt x="14" y="5"/>
                    </a:lnTo>
                    <a:lnTo>
                      <a:pt x="14" y="7"/>
                    </a:lnTo>
                    <a:lnTo>
                      <a:pt x="9" y="3"/>
                    </a:lnTo>
                    <a:lnTo>
                      <a:pt x="3" y="8"/>
                    </a:lnTo>
                    <a:lnTo>
                      <a:pt x="7" y="12"/>
                    </a:lnTo>
                    <a:lnTo>
                      <a:pt x="6" y="14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32" name="Freeform 487"/>
              <p:cNvSpPr>
                <a:spLocks/>
              </p:cNvSpPr>
              <p:nvPr/>
            </p:nvSpPr>
            <p:spPr bwMode="auto">
              <a:xfrm>
                <a:off x="5646" y="2326"/>
                <a:ext cx="14" cy="14"/>
              </a:xfrm>
              <a:custGeom>
                <a:avLst/>
                <a:gdLst>
                  <a:gd name="T0" fmla="*/ 9 w 14"/>
                  <a:gd name="T1" fmla="*/ 14 h 14"/>
                  <a:gd name="T2" fmla="*/ 0 w 14"/>
                  <a:gd name="T3" fmla="*/ 5 h 14"/>
                  <a:gd name="T4" fmla="*/ 6 w 14"/>
                  <a:gd name="T5" fmla="*/ 0 h 14"/>
                  <a:gd name="T6" fmla="*/ 6 w 14"/>
                  <a:gd name="T7" fmla="*/ 0 h 14"/>
                  <a:gd name="T8" fmla="*/ 7 w 14"/>
                  <a:gd name="T9" fmla="*/ 1 h 14"/>
                  <a:gd name="T10" fmla="*/ 3 w 14"/>
                  <a:gd name="T11" fmla="*/ 5 h 14"/>
                  <a:gd name="T12" fmla="*/ 9 w 14"/>
                  <a:gd name="T13" fmla="*/ 12 h 14"/>
                  <a:gd name="T14" fmla="*/ 10 w 14"/>
                  <a:gd name="T15" fmla="*/ 11 h 14"/>
                  <a:gd name="T16" fmla="*/ 13 w 14"/>
                  <a:gd name="T17" fmla="*/ 8 h 14"/>
                  <a:gd name="T18" fmla="*/ 13 w 14"/>
                  <a:gd name="T19" fmla="*/ 8 h 14"/>
                  <a:gd name="T20" fmla="*/ 14 w 14"/>
                  <a:gd name="T21" fmla="*/ 8 h 14"/>
                  <a:gd name="T22" fmla="*/ 10 w 14"/>
                  <a:gd name="T23" fmla="*/ 14 h 14"/>
                  <a:gd name="T24" fmla="*/ 9 w 14"/>
                  <a:gd name="T25" fmla="*/ 14 h 1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4" h="14">
                    <a:moveTo>
                      <a:pt x="9" y="14"/>
                    </a:moveTo>
                    <a:lnTo>
                      <a:pt x="0" y="5"/>
                    </a:lnTo>
                    <a:lnTo>
                      <a:pt x="6" y="0"/>
                    </a:lnTo>
                    <a:lnTo>
                      <a:pt x="7" y="1"/>
                    </a:lnTo>
                    <a:lnTo>
                      <a:pt x="3" y="5"/>
                    </a:lnTo>
                    <a:lnTo>
                      <a:pt x="9" y="12"/>
                    </a:lnTo>
                    <a:lnTo>
                      <a:pt x="10" y="11"/>
                    </a:lnTo>
                    <a:lnTo>
                      <a:pt x="13" y="8"/>
                    </a:lnTo>
                    <a:lnTo>
                      <a:pt x="14" y="8"/>
                    </a:lnTo>
                    <a:lnTo>
                      <a:pt x="10" y="14"/>
                    </a:lnTo>
                    <a:lnTo>
                      <a:pt x="9" y="1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33" name="Freeform 488"/>
              <p:cNvSpPr>
                <a:spLocks/>
              </p:cNvSpPr>
              <p:nvPr/>
            </p:nvSpPr>
            <p:spPr bwMode="auto">
              <a:xfrm>
                <a:off x="5646" y="2298"/>
                <a:ext cx="3" cy="1"/>
              </a:xfrm>
              <a:custGeom>
                <a:avLst/>
                <a:gdLst>
                  <a:gd name="T0" fmla="*/ 3 w 3"/>
                  <a:gd name="T1" fmla="*/ 1 h 1"/>
                  <a:gd name="T2" fmla="*/ 0 w 3"/>
                  <a:gd name="T3" fmla="*/ 1 h 1"/>
                  <a:gd name="T4" fmla="*/ 0 w 3"/>
                  <a:gd name="T5" fmla="*/ 1 h 1"/>
                  <a:gd name="T6" fmla="*/ 2 w 3"/>
                  <a:gd name="T7" fmla="*/ 0 h 1"/>
                  <a:gd name="T8" fmla="*/ 3 w 3"/>
                  <a:gd name="T9" fmla="*/ 0 h 1"/>
                  <a:gd name="T10" fmla="*/ 3 w 3"/>
                  <a:gd name="T11" fmla="*/ 0 h 1"/>
                  <a:gd name="T12" fmla="*/ 3 w 3"/>
                  <a:gd name="T13" fmla="*/ 1 h 1"/>
                  <a:gd name="T14" fmla="*/ 3 w 3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1">
                    <a:moveTo>
                      <a:pt x="3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34" name="Freeform 489"/>
              <p:cNvSpPr>
                <a:spLocks/>
              </p:cNvSpPr>
              <p:nvPr/>
            </p:nvSpPr>
            <p:spPr bwMode="auto">
              <a:xfrm>
                <a:off x="5646" y="2299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2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35" name="Freeform 490"/>
              <p:cNvSpPr>
                <a:spLocks/>
              </p:cNvSpPr>
              <p:nvPr/>
            </p:nvSpPr>
            <p:spPr bwMode="auto">
              <a:xfrm>
                <a:off x="5646" y="2307"/>
                <a:ext cx="3" cy="2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2 h 2"/>
                  <a:gd name="T4" fmla="*/ 0 w 3"/>
                  <a:gd name="T5" fmla="*/ 0 h 2"/>
                  <a:gd name="T6" fmla="*/ 2 w 3"/>
                  <a:gd name="T7" fmla="*/ 0 h 2"/>
                  <a:gd name="T8" fmla="*/ 2 w 3"/>
                  <a:gd name="T9" fmla="*/ 0 h 2"/>
                  <a:gd name="T10" fmla="*/ 3 w 3"/>
                  <a:gd name="T11" fmla="*/ 2 h 2"/>
                  <a:gd name="T12" fmla="*/ 0 w 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3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36" name="Freeform 491"/>
              <p:cNvSpPr>
                <a:spLocks/>
              </p:cNvSpPr>
              <p:nvPr/>
            </p:nvSpPr>
            <p:spPr bwMode="auto">
              <a:xfrm>
                <a:off x="5645" y="2298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1 w 3"/>
                  <a:gd name="T11" fmla="*/ 1 h 1"/>
                  <a:gd name="T12" fmla="*/ 0 w 3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37" name="Freeform 492"/>
              <p:cNvSpPr>
                <a:spLocks/>
              </p:cNvSpPr>
              <p:nvPr/>
            </p:nvSpPr>
            <p:spPr bwMode="auto">
              <a:xfrm>
                <a:off x="5645" y="2309"/>
                <a:ext cx="8" cy="17"/>
              </a:xfrm>
              <a:custGeom>
                <a:avLst/>
                <a:gdLst>
                  <a:gd name="T0" fmla="*/ 0 w 8"/>
                  <a:gd name="T1" fmla="*/ 0 h 17"/>
                  <a:gd name="T2" fmla="*/ 1 w 8"/>
                  <a:gd name="T3" fmla="*/ 0 h 17"/>
                  <a:gd name="T4" fmla="*/ 1 w 8"/>
                  <a:gd name="T5" fmla="*/ 0 h 17"/>
                  <a:gd name="T6" fmla="*/ 4 w 8"/>
                  <a:gd name="T7" fmla="*/ 8 h 17"/>
                  <a:gd name="T8" fmla="*/ 8 w 8"/>
                  <a:gd name="T9" fmla="*/ 15 h 17"/>
                  <a:gd name="T10" fmla="*/ 7 w 8"/>
                  <a:gd name="T11" fmla="*/ 17 h 17"/>
                  <a:gd name="T12" fmla="*/ 7 w 8"/>
                  <a:gd name="T13" fmla="*/ 17 h 17"/>
                  <a:gd name="T14" fmla="*/ 3 w 8"/>
                  <a:gd name="T15" fmla="*/ 10 h 17"/>
                  <a:gd name="T16" fmla="*/ 0 w 8"/>
                  <a:gd name="T17" fmla="*/ 0 h 17"/>
                  <a:gd name="T18" fmla="*/ 0 w 8"/>
                  <a:gd name="T19" fmla="*/ 0 h 1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8" h="17">
                    <a:moveTo>
                      <a:pt x="0" y="0"/>
                    </a:moveTo>
                    <a:lnTo>
                      <a:pt x="1" y="0"/>
                    </a:lnTo>
                    <a:lnTo>
                      <a:pt x="4" y="8"/>
                    </a:lnTo>
                    <a:lnTo>
                      <a:pt x="8" y="15"/>
                    </a:lnTo>
                    <a:lnTo>
                      <a:pt x="7" y="17"/>
                    </a:lnTo>
                    <a:lnTo>
                      <a:pt x="3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38" name="Freeform 493"/>
              <p:cNvSpPr>
                <a:spLocks/>
              </p:cNvSpPr>
              <p:nvPr/>
            </p:nvSpPr>
            <p:spPr bwMode="auto">
              <a:xfrm>
                <a:off x="5646" y="2306"/>
                <a:ext cx="2" cy="1"/>
              </a:xfrm>
              <a:custGeom>
                <a:avLst/>
                <a:gdLst>
                  <a:gd name="T0" fmla="*/ 0 w 2"/>
                  <a:gd name="T1" fmla="*/ 1 h 1"/>
                  <a:gd name="T2" fmla="*/ 0 w 2"/>
                  <a:gd name="T3" fmla="*/ 1 h 1"/>
                  <a:gd name="T4" fmla="*/ 0 w 2"/>
                  <a:gd name="T5" fmla="*/ 0 h 1"/>
                  <a:gd name="T6" fmla="*/ 2 w 2"/>
                  <a:gd name="T7" fmla="*/ 0 h 1"/>
                  <a:gd name="T8" fmla="*/ 2 w 2"/>
                  <a:gd name="T9" fmla="*/ 0 h 1"/>
                  <a:gd name="T10" fmla="*/ 2 w 2"/>
                  <a:gd name="T11" fmla="*/ 1 h 1"/>
                  <a:gd name="T12" fmla="*/ 0 w 2"/>
                  <a:gd name="T13" fmla="*/ 1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39" name="Freeform 494"/>
              <p:cNvSpPr>
                <a:spLocks/>
              </p:cNvSpPr>
              <p:nvPr/>
            </p:nvSpPr>
            <p:spPr bwMode="auto">
              <a:xfrm>
                <a:off x="5645" y="2307"/>
                <a:ext cx="1" cy="2"/>
              </a:xfrm>
              <a:custGeom>
                <a:avLst/>
                <a:gdLst>
                  <a:gd name="T0" fmla="*/ 0 w 1"/>
                  <a:gd name="T1" fmla="*/ 0 h 2"/>
                  <a:gd name="T2" fmla="*/ 1 w 1"/>
                  <a:gd name="T3" fmla="*/ 0 h 2"/>
                  <a:gd name="T4" fmla="*/ 1 w 1"/>
                  <a:gd name="T5" fmla="*/ 0 h 2"/>
                  <a:gd name="T6" fmla="*/ 1 w 1"/>
                  <a:gd name="T7" fmla="*/ 2 h 2"/>
                  <a:gd name="T8" fmla="*/ 0 w 1"/>
                  <a:gd name="T9" fmla="*/ 2 h 2"/>
                  <a:gd name="T10" fmla="*/ 0 w 1"/>
                  <a:gd name="T11" fmla="*/ 2 h 2"/>
                  <a:gd name="T12" fmla="*/ 0 w 1"/>
                  <a:gd name="T13" fmla="*/ 0 h 2"/>
                  <a:gd name="T14" fmla="*/ 0 w 1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40" name="Freeform 495"/>
              <p:cNvSpPr>
                <a:spLocks/>
              </p:cNvSpPr>
              <p:nvPr/>
            </p:nvSpPr>
            <p:spPr bwMode="auto">
              <a:xfrm>
                <a:off x="5645" y="2299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1 h 1"/>
                  <a:gd name="T8" fmla="*/ 0 w 1"/>
                  <a:gd name="T9" fmla="*/ 1 h 1"/>
                  <a:gd name="T10" fmla="*/ 0 w 1"/>
                  <a:gd name="T11" fmla="*/ 1 h 1"/>
                  <a:gd name="T12" fmla="*/ 0 w 1"/>
                  <a:gd name="T13" fmla="*/ 0 h 1"/>
                  <a:gd name="T14" fmla="*/ 0 w 1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41" name="Freeform 496"/>
              <p:cNvSpPr>
                <a:spLocks/>
              </p:cNvSpPr>
              <p:nvPr/>
            </p:nvSpPr>
            <p:spPr bwMode="auto">
              <a:xfrm>
                <a:off x="5645" y="2306"/>
                <a:ext cx="1" cy="1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1 w 1"/>
                  <a:gd name="T13" fmla="*/ 1 h 1"/>
                  <a:gd name="T14" fmla="*/ 1 w 1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42" name="Freeform 497"/>
              <p:cNvSpPr>
                <a:spLocks/>
              </p:cNvSpPr>
              <p:nvPr/>
            </p:nvSpPr>
            <p:spPr bwMode="auto">
              <a:xfrm>
                <a:off x="5639" y="2307"/>
                <a:ext cx="6" cy="2"/>
              </a:xfrm>
              <a:custGeom>
                <a:avLst/>
                <a:gdLst>
                  <a:gd name="T0" fmla="*/ 6 w 6"/>
                  <a:gd name="T1" fmla="*/ 0 h 2"/>
                  <a:gd name="T2" fmla="*/ 6 w 6"/>
                  <a:gd name="T3" fmla="*/ 0 h 2"/>
                  <a:gd name="T4" fmla="*/ 6 w 6"/>
                  <a:gd name="T5" fmla="*/ 2 h 2"/>
                  <a:gd name="T6" fmla="*/ 0 w 6"/>
                  <a:gd name="T7" fmla="*/ 2 h 2"/>
                  <a:gd name="T8" fmla="*/ 0 w 6"/>
                  <a:gd name="T9" fmla="*/ 0 h 2"/>
                  <a:gd name="T10" fmla="*/ 2 w 6"/>
                  <a:gd name="T11" fmla="*/ 0 h 2"/>
                  <a:gd name="T12" fmla="*/ 6 w 6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2">
                    <a:moveTo>
                      <a:pt x="6" y="0"/>
                    </a:moveTo>
                    <a:lnTo>
                      <a:pt x="6" y="0"/>
                    </a:lnTo>
                    <a:lnTo>
                      <a:pt x="6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6443" name="Picture 498"/>
              <p:cNvPicPr>
                <a:picLocks noChangeAspect="1" noChangeArrowheads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34" y="2256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444" name="Freeform 499"/>
              <p:cNvSpPr>
                <a:spLocks/>
              </p:cNvSpPr>
              <p:nvPr/>
            </p:nvSpPr>
            <p:spPr bwMode="auto">
              <a:xfrm>
                <a:off x="5639" y="2299"/>
                <a:ext cx="6" cy="8"/>
              </a:xfrm>
              <a:custGeom>
                <a:avLst/>
                <a:gdLst>
                  <a:gd name="T0" fmla="*/ 6 w 6"/>
                  <a:gd name="T1" fmla="*/ 0 h 8"/>
                  <a:gd name="T2" fmla="*/ 6 w 6"/>
                  <a:gd name="T3" fmla="*/ 0 h 8"/>
                  <a:gd name="T4" fmla="*/ 6 w 6"/>
                  <a:gd name="T5" fmla="*/ 1 h 8"/>
                  <a:gd name="T6" fmla="*/ 2 w 6"/>
                  <a:gd name="T7" fmla="*/ 1 h 8"/>
                  <a:gd name="T8" fmla="*/ 2 w 6"/>
                  <a:gd name="T9" fmla="*/ 7 h 8"/>
                  <a:gd name="T10" fmla="*/ 6 w 6"/>
                  <a:gd name="T11" fmla="*/ 7 h 8"/>
                  <a:gd name="T12" fmla="*/ 6 w 6"/>
                  <a:gd name="T13" fmla="*/ 7 h 8"/>
                  <a:gd name="T14" fmla="*/ 6 w 6"/>
                  <a:gd name="T15" fmla="*/ 8 h 8"/>
                  <a:gd name="T16" fmla="*/ 2 w 6"/>
                  <a:gd name="T17" fmla="*/ 8 h 8"/>
                  <a:gd name="T18" fmla="*/ 0 w 6"/>
                  <a:gd name="T19" fmla="*/ 8 h 8"/>
                  <a:gd name="T20" fmla="*/ 0 w 6"/>
                  <a:gd name="T21" fmla="*/ 0 h 8"/>
                  <a:gd name="T22" fmla="*/ 6 w 6"/>
                  <a:gd name="T23" fmla="*/ 0 h 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6" h="8">
                    <a:moveTo>
                      <a:pt x="6" y="0"/>
                    </a:moveTo>
                    <a:lnTo>
                      <a:pt x="6" y="0"/>
                    </a:lnTo>
                    <a:lnTo>
                      <a:pt x="6" y="1"/>
                    </a:lnTo>
                    <a:lnTo>
                      <a:pt x="2" y="1"/>
                    </a:lnTo>
                    <a:lnTo>
                      <a:pt x="2" y="7"/>
                    </a:lnTo>
                    <a:lnTo>
                      <a:pt x="6" y="7"/>
                    </a:lnTo>
                    <a:lnTo>
                      <a:pt x="6" y="8"/>
                    </a:lnTo>
                    <a:lnTo>
                      <a:pt x="2" y="8"/>
                    </a:lnTo>
                    <a:lnTo>
                      <a:pt x="0" y="8"/>
                    </a:lnTo>
                    <a:lnTo>
                      <a:pt x="0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45" name="Freeform 500"/>
              <p:cNvSpPr>
                <a:spLocks/>
              </p:cNvSpPr>
              <p:nvPr/>
            </p:nvSpPr>
            <p:spPr bwMode="auto">
              <a:xfrm>
                <a:off x="5636" y="2298"/>
                <a:ext cx="9" cy="11"/>
              </a:xfrm>
              <a:custGeom>
                <a:avLst/>
                <a:gdLst>
                  <a:gd name="T0" fmla="*/ 3 w 9"/>
                  <a:gd name="T1" fmla="*/ 9 h 11"/>
                  <a:gd name="T2" fmla="*/ 3 w 9"/>
                  <a:gd name="T3" fmla="*/ 11 h 11"/>
                  <a:gd name="T4" fmla="*/ 0 w 9"/>
                  <a:gd name="T5" fmla="*/ 11 h 11"/>
                  <a:gd name="T6" fmla="*/ 0 w 9"/>
                  <a:gd name="T7" fmla="*/ 0 h 11"/>
                  <a:gd name="T8" fmla="*/ 9 w 9"/>
                  <a:gd name="T9" fmla="*/ 0 h 11"/>
                  <a:gd name="T10" fmla="*/ 9 w 9"/>
                  <a:gd name="T11" fmla="*/ 0 h 11"/>
                  <a:gd name="T12" fmla="*/ 9 w 9"/>
                  <a:gd name="T13" fmla="*/ 1 h 11"/>
                  <a:gd name="T14" fmla="*/ 3 w 9"/>
                  <a:gd name="T15" fmla="*/ 1 h 11"/>
                  <a:gd name="T16" fmla="*/ 3 w 9"/>
                  <a:gd name="T17" fmla="*/ 9 h 1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9" h="11">
                    <a:moveTo>
                      <a:pt x="3" y="9"/>
                    </a:moveTo>
                    <a:lnTo>
                      <a:pt x="3" y="11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9" y="0"/>
                    </a:lnTo>
                    <a:lnTo>
                      <a:pt x="9" y="1"/>
                    </a:lnTo>
                    <a:lnTo>
                      <a:pt x="3" y="1"/>
                    </a:lnTo>
                    <a:lnTo>
                      <a:pt x="3" y="9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46" name="Freeform 501"/>
              <p:cNvSpPr>
                <a:spLocks/>
              </p:cNvSpPr>
              <p:nvPr/>
            </p:nvSpPr>
            <p:spPr bwMode="auto">
              <a:xfrm>
                <a:off x="4793" y="2302"/>
                <a:ext cx="41" cy="22"/>
              </a:xfrm>
              <a:custGeom>
                <a:avLst/>
                <a:gdLst>
                  <a:gd name="T0" fmla="*/ 20 w 41"/>
                  <a:gd name="T1" fmla="*/ 0 h 22"/>
                  <a:gd name="T2" fmla="*/ 41 w 41"/>
                  <a:gd name="T3" fmla="*/ 0 h 22"/>
                  <a:gd name="T4" fmla="*/ 31 w 41"/>
                  <a:gd name="T5" fmla="*/ 11 h 22"/>
                  <a:gd name="T6" fmla="*/ 20 w 41"/>
                  <a:gd name="T7" fmla="*/ 22 h 22"/>
                  <a:gd name="T8" fmla="*/ 10 w 41"/>
                  <a:gd name="T9" fmla="*/ 11 h 22"/>
                  <a:gd name="T10" fmla="*/ 0 w 41"/>
                  <a:gd name="T11" fmla="*/ 0 h 22"/>
                  <a:gd name="T12" fmla="*/ 20 w 41"/>
                  <a:gd name="T13" fmla="*/ 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22">
                    <a:moveTo>
                      <a:pt x="20" y="0"/>
                    </a:moveTo>
                    <a:lnTo>
                      <a:pt x="41" y="0"/>
                    </a:lnTo>
                    <a:lnTo>
                      <a:pt x="31" y="11"/>
                    </a:lnTo>
                    <a:lnTo>
                      <a:pt x="20" y="22"/>
                    </a:lnTo>
                    <a:lnTo>
                      <a:pt x="10" y="11"/>
                    </a:lnTo>
                    <a:lnTo>
                      <a:pt x="0" y="0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47" name="Freeform 502"/>
              <p:cNvSpPr>
                <a:spLocks/>
              </p:cNvSpPr>
              <p:nvPr/>
            </p:nvSpPr>
            <p:spPr bwMode="auto">
              <a:xfrm>
                <a:off x="5031" y="2302"/>
                <a:ext cx="41" cy="22"/>
              </a:xfrm>
              <a:custGeom>
                <a:avLst/>
                <a:gdLst>
                  <a:gd name="T0" fmla="*/ 21 w 41"/>
                  <a:gd name="T1" fmla="*/ 0 h 22"/>
                  <a:gd name="T2" fmla="*/ 41 w 41"/>
                  <a:gd name="T3" fmla="*/ 0 h 22"/>
                  <a:gd name="T4" fmla="*/ 31 w 41"/>
                  <a:gd name="T5" fmla="*/ 11 h 22"/>
                  <a:gd name="T6" fmla="*/ 21 w 41"/>
                  <a:gd name="T7" fmla="*/ 22 h 22"/>
                  <a:gd name="T8" fmla="*/ 10 w 41"/>
                  <a:gd name="T9" fmla="*/ 11 h 22"/>
                  <a:gd name="T10" fmla="*/ 0 w 41"/>
                  <a:gd name="T11" fmla="*/ 0 h 22"/>
                  <a:gd name="T12" fmla="*/ 21 w 41"/>
                  <a:gd name="T13" fmla="*/ 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22">
                    <a:moveTo>
                      <a:pt x="21" y="0"/>
                    </a:moveTo>
                    <a:lnTo>
                      <a:pt x="41" y="0"/>
                    </a:lnTo>
                    <a:lnTo>
                      <a:pt x="31" y="11"/>
                    </a:lnTo>
                    <a:lnTo>
                      <a:pt x="21" y="22"/>
                    </a:lnTo>
                    <a:lnTo>
                      <a:pt x="10" y="11"/>
                    </a:lnTo>
                    <a:lnTo>
                      <a:pt x="0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48" name="Freeform 503"/>
              <p:cNvSpPr>
                <a:spLocks/>
              </p:cNvSpPr>
              <p:nvPr/>
            </p:nvSpPr>
            <p:spPr bwMode="auto">
              <a:xfrm>
                <a:off x="5288" y="2302"/>
                <a:ext cx="41" cy="22"/>
              </a:xfrm>
              <a:custGeom>
                <a:avLst/>
                <a:gdLst>
                  <a:gd name="T0" fmla="*/ 21 w 41"/>
                  <a:gd name="T1" fmla="*/ 0 h 22"/>
                  <a:gd name="T2" fmla="*/ 41 w 41"/>
                  <a:gd name="T3" fmla="*/ 0 h 22"/>
                  <a:gd name="T4" fmla="*/ 31 w 41"/>
                  <a:gd name="T5" fmla="*/ 11 h 22"/>
                  <a:gd name="T6" fmla="*/ 21 w 41"/>
                  <a:gd name="T7" fmla="*/ 22 h 22"/>
                  <a:gd name="T8" fmla="*/ 11 w 41"/>
                  <a:gd name="T9" fmla="*/ 11 h 22"/>
                  <a:gd name="T10" fmla="*/ 0 w 41"/>
                  <a:gd name="T11" fmla="*/ 0 h 22"/>
                  <a:gd name="T12" fmla="*/ 21 w 41"/>
                  <a:gd name="T13" fmla="*/ 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22">
                    <a:moveTo>
                      <a:pt x="21" y="0"/>
                    </a:moveTo>
                    <a:lnTo>
                      <a:pt x="41" y="0"/>
                    </a:lnTo>
                    <a:lnTo>
                      <a:pt x="31" y="11"/>
                    </a:lnTo>
                    <a:lnTo>
                      <a:pt x="21" y="22"/>
                    </a:lnTo>
                    <a:lnTo>
                      <a:pt x="11" y="11"/>
                    </a:lnTo>
                    <a:lnTo>
                      <a:pt x="0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49" name="Freeform 504"/>
              <p:cNvSpPr>
                <a:spLocks/>
              </p:cNvSpPr>
              <p:nvPr/>
            </p:nvSpPr>
            <p:spPr bwMode="auto">
              <a:xfrm>
                <a:off x="5527" y="2300"/>
                <a:ext cx="41" cy="23"/>
              </a:xfrm>
              <a:custGeom>
                <a:avLst/>
                <a:gdLst>
                  <a:gd name="T0" fmla="*/ 21 w 41"/>
                  <a:gd name="T1" fmla="*/ 0 h 23"/>
                  <a:gd name="T2" fmla="*/ 41 w 41"/>
                  <a:gd name="T3" fmla="*/ 0 h 23"/>
                  <a:gd name="T4" fmla="*/ 31 w 41"/>
                  <a:gd name="T5" fmla="*/ 12 h 23"/>
                  <a:gd name="T6" fmla="*/ 21 w 41"/>
                  <a:gd name="T7" fmla="*/ 23 h 23"/>
                  <a:gd name="T8" fmla="*/ 11 w 41"/>
                  <a:gd name="T9" fmla="*/ 12 h 23"/>
                  <a:gd name="T10" fmla="*/ 0 w 41"/>
                  <a:gd name="T11" fmla="*/ 0 h 23"/>
                  <a:gd name="T12" fmla="*/ 21 w 41"/>
                  <a:gd name="T13" fmla="*/ 0 h 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" h="23">
                    <a:moveTo>
                      <a:pt x="21" y="0"/>
                    </a:moveTo>
                    <a:lnTo>
                      <a:pt x="41" y="0"/>
                    </a:lnTo>
                    <a:lnTo>
                      <a:pt x="31" y="12"/>
                    </a:lnTo>
                    <a:lnTo>
                      <a:pt x="21" y="23"/>
                    </a:lnTo>
                    <a:lnTo>
                      <a:pt x="11" y="12"/>
                    </a:lnTo>
                    <a:lnTo>
                      <a:pt x="0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1A1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50" name="Freeform 505"/>
              <p:cNvSpPr>
                <a:spLocks/>
              </p:cNvSpPr>
              <p:nvPr/>
            </p:nvSpPr>
            <p:spPr bwMode="auto">
              <a:xfrm>
                <a:off x="2074" y="2369"/>
                <a:ext cx="3686" cy="34"/>
              </a:xfrm>
              <a:custGeom>
                <a:avLst/>
                <a:gdLst>
                  <a:gd name="T0" fmla="*/ 3686 w 3686"/>
                  <a:gd name="T1" fmla="*/ 0 h 34"/>
                  <a:gd name="T2" fmla="*/ 3686 w 3686"/>
                  <a:gd name="T3" fmla="*/ 34 h 34"/>
                  <a:gd name="T4" fmla="*/ 0 w 3686"/>
                  <a:gd name="T5" fmla="*/ 34 h 34"/>
                  <a:gd name="T6" fmla="*/ 0 w 3686"/>
                  <a:gd name="T7" fmla="*/ 31 h 34"/>
                  <a:gd name="T8" fmla="*/ 3683 w 3686"/>
                  <a:gd name="T9" fmla="*/ 31 h 34"/>
                  <a:gd name="T10" fmla="*/ 3683 w 3686"/>
                  <a:gd name="T11" fmla="*/ 3 h 34"/>
                  <a:gd name="T12" fmla="*/ 0 w 3686"/>
                  <a:gd name="T13" fmla="*/ 3 h 34"/>
                  <a:gd name="T14" fmla="*/ 0 w 3686"/>
                  <a:gd name="T15" fmla="*/ 0 h 34"/>
                  <a:gd name="T16" fmla="*/ 3686 w 3686"/>
                  <a:gd name="T17" fmla="*/ 0 h 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686" h="34">
                    <a:moveTo>
                      <a:pt x="3686" y="0"/>
                    </a:moveTo>
                    <a:lnTo>
                      <a:pt x="3686" y="34"/>
                    </a:lnTo>
                    <a:lnTo>
                      <a:pt x="0" y="34"/>
                    </a:lnTo>
                    <a:lnTo>
                      <a:pt x="0" y="31"/>
                    </a:lnTo>
                    <a:lnTo>
                      <a:pt x="3683" y="31"/>
                    </a:lnTo>
                    <a:lnTo>
                      <a:pt x="368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686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51" name="Freeform 506"/>
              <p:cNvSpPr>
                <a:spLocks/>
              </p:cNvSpPr>
              <p:nvPr/>
            </p:nvSpPr>
            <p:spPr bwMode="auto">
              <a:xfrm>
                <a:off x="2071" y="2372"/>
                <a:ext cx="3686" cy="28"/>
              </a:xfrm>
              <a:custGeom>
                <a:avLst/>
                <a:gdLst>
                  <a:gd name="T0" fmla="*/ 3686 w 3686"/>
                  <a:gd name="T1" fmla="*/ 0 h 28"/>
                  <a:gd name="T2" fmla="*/ 3686 w 3686"/>
                  <a:gd name="T3" fmla="*/ 28 h 28"/>
                  <a:gd name="T4" fmla="*/ 3 w 3686"/>
                  <a:gd name="T5" fmla="*/ 28 h 28"/>
                  <a:gd name="T6" fmla="*/ 0 w 3686"/>
                  <a:gd name="T7" fmla="*/ 28 h 28"/>
                  <a:gd name="T8" fmla="*/ 0 w 3686"/>
                  <a:gd name="T9" fmla="*/ 25 h 28"/>
                  <a:gd name="T10" fmla="*/ 3683 w 3686"/>
                  <a:gd name="T11" fmla="*/ 25 h 28"/>
                  <a:gd name="T12" fmla="*/ 3683 w 3686"/>
                  <a:gd name="T13" fmla="*/ 3 h 28"/>
                  <a:gd name="T14" fmla="*/ 0 w 3686"/>
                  <a:gd name="T15" fmla="*/ 3 h 28"/>
                  <a:gd name="T16" fmla="*/ 0 w 3686"/>
                  <a:gd name="T17" fmla="*/ 0 h 28"/>
                  <a:gd name="T18" fmla="*/ 3 w 3686"/>
                  <a:gd name="T19" fmla="*/ 0 h 28"/>
                  <a:gd name="T20" fmla="*/ 3686 w 3686"/>
                  <a:gd name="T21" fmla="*/ 0 h 2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686" h="28">
                    <a:moveTo>
                      <a:pt x="3686" y="0"/>
                    </a:moveTo>
                    <a:lnTo>
                      <a:pt x="3686" y="28"/>
                    </a:lnTo>
                    <a:lnTo>
                      <a:pt x="3" y="28"/>
                    </a:lnTo>
                    <a:lnTo>
                      <a:pt x="0" y="28"/>
                    </a:lnTo>
                    <a:lnTo>
                      <a:pt x="0" y="25"/>
                    </a:lnTo>
                    <a:lnTo>
                      <a:pt x="3683" y="25"/>
                    </a:lnTo>
                    <a:lnTo>
                      <a:pt x="368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3686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52" name="Rectangle 507"/>
              <p:cNvSpPr>
                <a:spLocks noChangeArrowheads="1"/>
              </p:cNvSpPr>
              <p:nvPr/>
            </p:nvSpPr>
            <p:spPr bwMode="auto">
              <a:xfrm>
                <a:off x="2071" y="2375"/>
                <a:ext cx="3683" cy="22"/>
              </a:xfrm>
              <a:prstGeom prst="rect">
                <a:avLst/>
              </a:prstGeom>
              <a:solidFill>
                <a:srgbClr val="D8E8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453" name="Rectangle 508"/>
              <p:cNvSpPr>
                <a:spLocks noChangeArrowheads="1"/>
              </p:cNvSpPr>
              <p:nvPr/>
            </p:nvSpPr>
            <p:spPr bwMode="auto">
              <a:xfrm>
                <a:off x="2071" y="2369"/>
                <a:ext cx="3" cy="3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454" name="Freeform 509"/>
              <p:cNvSpPr>
                <a:spLocks/>
              </p:cNvSpPr>
              <p:nvPr/>
            </p:nvSpPr>
            <p:spPr bwMode="auto">
              <a:xfrm>
                <a:off x="2068" y="2400"/>
                <a:ext cx="6" cy="3"/>
              </a:xfrm>
              <a:custGeom>
                <a:avLst/>
                <a:gdLst>
                  <a:gd name="T0" fmla="*/ 3 w 6"/>
                  <a:gd name="T1" fmla="*/ 0 h 3"/>
                  <a:gd name="T2" fmla="*/ 6 w 6"/>
                  <a:gd name="T3" fmla="*/ 0 h 3"/>
                  <a:gd name="T4" fmla="*/ 6 w 6"/>
                  <a:gd name="T5" fmla="*/ 3 h 3"/>
                  <a:gd name="T6" fmla="*/ 3 w 6"/>
                  <a:gd name="T7" fmla="*/ 3 h 3"/>
                  <a:gd name="T8" fmla="*/ 0 w 6"/>
                  <a:gd name="T9" fmla="*/ 3 h 3"/>
                  <a:gd name="T10" fmla="*/ 0 w 6"/>
                  <a:gd name="T11" fmla="*/ 0 h 3"/>
                  <a:gd name="T12" fmla="*/ 3 w 6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3">
                    <a:moveTo>
                      <a:pt x="3" y="0"/>
                    </a:moveTo>
                    <a:lnTo>
                      <a:pt x="6" y="0"/>
                    </a:lnTo>
                    <a:lnTo>
                      <a:pt x="6" y="3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55" name="Rectangle 510"/>
              <p:cNvSpPr>
                <a:spLocks noChangeArrowheads="1"/>
              </p:cNvSpPr>
              <p:nvPr/>
            </p:nvSpPr>
            <p:spPr bwMode="auto">
              <a:xfrm>
                <a:off x="2068" y="2369"/>
                <a:ext cx="3" cy="3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456" name="Freeform 511"/>
              <p:cNvSpPr>
                <a:spLocks/>
              </p:cNvSpPr>
              <p:nvPr/>
            </p:nvSpPr>
            <p:spPr bwMode="auto">
              <a:xfrm>
                <a:off x="1871" y="2260"/>
                <a:ext cx="197" cy="109"/>
              </a:xfrm>
              <a:custGeom>
                <a:avLst/>
                <a:gdLst>
                  <a:gd name="T0" fmla="*/ 197 w 197"/>
                  <a:gd name="T1" fmla="*/ 43 h 109"/>
                  <a:gd name="T2" fmla="*/ 197 w 197"/>
                  <a:gd name="T3" fmla="*/ 109 h 109"/>
                  <a:gd name="T4" fmla="*/ 0 w 197"/>
                  <a:gd name="T5" fmla="*/ 109 h 109"/>
                  <a:gd name="T6" fmla="*/ 0 w 197"/>
                  <a:gd name="T7" fmla="*/ 1 h 109"/>
                  <a:gd name="T8" fmla="*/ 0 w 197"/>
                  <a:gd name="T9" fmla="*/ 1 h 109"/>
                  <a:gd name="T10" fmla="*/ 0 w 197"/>
                  <a:gd name="T11" fmla="*/ 0 h 109"/>
                  <a:gd name="T12" fmla="*/ 0 w 197"/>
                  <a:gd name="T13" fmla="*/ 0 h 109"/>
                  <a:gd name="T14" fmla="*/ 191 w 197"/>
                  <a:gd name="T15" fmla="*/ 0 h 109"/>
                  <a:gd name="T16" fmla="*/ 191 w 197"/>
                  <a:gd name="T17" fmla="*/ 0 h 109"/>
                  <a:gd name="T18" fmla="*/ 193 w 197"/>
                  <a:gd name="T19" fmla="*/ 4 h 109"/>
                  <a:gd name="T20" fmla="*/ 193 w 197"/>
                  <a:gd name="T21" fmla="*/ 4 h 109"/>
                  <a:gd name="T22" fmla="*/ 196 w 197"/>
                  <a:gd name="T23" fmla="*/ 19 h 109"/>
                  <a:gd name="T24" fmla="*/ 197 w 197"/>
                  <a:gd name="T25" fmla="*/ 43 h 109"/>
                  <a:gd name="T26" fmla="*/ 197 w 197"/>
                  <a:gd name="T27" fmla="*/ 43 h 10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97" h="109">
                    <a:moveTo>
                      <a:pt x="197" y="43"/>
                    </a:moveTo>
                    <a:lnTo>
                      <a:pt x="197" y="109"/>
                    </a:lnTo>
                    <a:lnTo>
                      <a:pt x="0" y="109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91" y="0"/>
                    </a:lnTo>
                    <a:lnTo>
                      <a:pt x="193" y="4"/>
                    </a:lnTo>
                    <a:lnTo>
                      <a:pt x="196" y="19"/>
                    </a:lnTo>
                    <a:lnTo>
                      <a:pt x="197" y="43"/>
                    </a:lnTo>
                    <a:close/>
                  </a:path>
                </a:pathLst>
              </a:custGeom>
              <a:solidFill>
                <a:srgbClr val="E9F2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57" name="Freeform 512"/>
              <p:cNvSpPr>
                <a:spLocks/>
              </p:cNvSpPr>
              <p:nvPr/>
            </p:nvSpPr>
            <p:spPr bwMode="auto">
              <a:xfrm>
                <a:off x="2062" y="2258"/>
                <a:ext cx="0" cy="2"/>
              </a:xfrm>
              <a:custGeom>
                <a:avLst/>
                <a:gdLst>
                  <a:gd name="T0" fmla="*/ 0 h 2"/>
                  <a:gd name="T1" fmla="*/ 2 h 2"/>
                  <a:gd name="T2" fmla="*/ 2 h 2"/>
                  <a:gd name="T3" fmla="*/ 2 h 2"/>
                  <a:gd name="T4" fmla="*/ 0 h 2"/>
                  <a:gd name="T5" fmla="*/ 0 60000 65536"/>
                  <a:gd name="T6" fmla="*/ 0 60000 65536"/>
                  <a:gd name="T7" fmla="*/ 0 60000 65536"/>
                  <a:gd name="T8" fmla="*/ 0 60000 65536"/>
                  <a:gd name="T9" fmla="*/ 0 60000 65536"/>
                </a:gdLst>
                <a:ahLst/>
                <a:cxnLst>
                  <a:cxn ang="T5">
                    <a:pos x="0" y="T0"/>
                  </a:cxn>
                  <a:cxn ang="T6">
                    <a:pos x="0" y="T1"/>
                  </a:cxn>
                  <a:cxn ang="T7">
                    <a:pos x="0" y="T2"/>
                  </a:cxn>
                  <a:cxn ang="T8">
                    <a:pos x="0" y="T3"/>
                  </a:cxn>
                  <a:cxn ang="T9">
                    <a:pos x="0" y="T4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58" name="Rectangle 513"/>
              <p:cNvSpPr>
                <a:spLocks noChangeArrowheads="1"/>
              </p:cNvSpPr>
              <p:nvPr/>
            </p:nvSpPr>
            <p:spPr bwMode="auto">
              <a:xfrm>
                <a:off x="2062" y="2260"/>
                <a:ext cx="1" cy="1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</p:grpSp>
        <p:sp>
          <p:nvSpPr>
            <p:cNvPr id="6158" name="Rectangle 515"/>
            <p:cNvSpPr>
              <a:spLocks noChangeArrowheads="1"/>
            </p:cNvSpPr>
            <p:nvPr/>
          </p:nvSpPr>
          <p:spPr bwMode="auto">
            <a:xfrm>
              <a:off x="2062" y="2260"/>
              <a:ext cx="1" cy="1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59" name="Rectangle 516"/>
            <p:cNvSpPr>
              <a:spLocks noChangeArrowheads="1"/>
            </p:cNvSpPr>
            <p:nvPr/>
          </p:nvSpPr>
          <p:spPr bwMode="auto">
            <a:xfrm>
              <a:off x="1871" y="2260"/>
              <a:ext cx="1" cy="1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60" name="Freeform 517"/>
            <p:cNvSpPr>
              <a:spLocks/>
            </p:cNvSpPr>
            <p:nvPr/>
          </p:nvSpPr>
          <p:spPr bwMode="auto">
            <a:xfrm>
              <a:off x="1871" y="2258"/>
              <a:ext cx="0" cy="2"/>
            </a:xfrm>
            <a:custGeom>
              <a:avLst/>
              <a:gdLst>
                <a:gd name="T0" fmla="*/ 2 h 2"/>
                <a:gd name="T1" fmla="*/ 2 h 2"/>
                <a:gd name="T2" fmla="*/ 2 h 2"/>
                <a:gd name="T3" fmla="*/ 2 h 2"/>
                <a:gd name="T4" fmla="*/ 2 h 2"/>
                <a:gd name="T5" fmla="*/ 0 h 2"/>
                <a:gd name="T6" fmla="*/ 0 h 2"/>
                <a:gd name="T7" fmla="*/ 0 h 2"/>
                <a:gd name="T8" fmla="*/ 2 h 2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9">
                  <a:pos x="0" y="T0"/>
                </a:cxn>
                <a:cxn ang="T10">
                  <a:pos x="0" y="T1"/>
                </a:cxn>
                <a:cxn ang="T11">
                  <a:pos x="0" y="T2"/>
                </a:cxn>
                <a:cxn ang="T12">
                  <a:pos x="0" y="T3"/>
                </a:cxn>
                <a:cxn ang="T13">
                  <a:pos x="0" y="T4"/>
                </a:cxn>
                <a:cxn ang="T14">
                  <a:pos x="0" y="T5"/>
                </a:cxn>
                <a:cxn ang="T15">
                  <a:pos x="0" y="T6"/>
                </a:cxn>
                <a:cxn ang="T16">
                  <a:pos x="0" y="T7"/>
                </a:cxn>
                <a:cxn ang="T17">
                  <a:pos x="0" y="T8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1" name="Rectangle 518"/>
            <p:cNvSpPr>
              <a:spLocks noChangeArrowheads="1"/>
            </p:cNvSpPr>
            <p:nvPr/>
          </p:nvSpPr>
          <p:spPr bwMode="auto">
            <a:xfrm>
              <a:off x="1871" y="2260"/>
              <a:ext cx="1" cy="1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62" name="Freeform 519"/>
            <p:cNvSpPr>
              <a:spLocks/>
            </p:cNvSpPr>
            <p:nvPr/>
          </p:nvSpPr>
          <p:spPr bwMode="auto">
            <a:xfrm>
              <a:off x="1871" y="2260"/>
              <a:ext cx="0" cy="0"/>
            </a:xfrm>
            <a:custGeom>
              <a:avLst/>
              <a:gdLst>
                <a:gd name="T0" fmla="*/ 0 60000 65536"/>
                <a:gd name="T1" fmla="*/ 0 60000 65536"/>
                <a:gd name="T2" fmla="*/ 0 60000 65536"/>
                <a:gd name="T3" fmla="*/ 0 60000 65536"/>
                <a:gd name="T4" fmla="*/ 0 60000 65536"/>
                <a:gd name="T5" fmla="*/ 0 60000 65536"/>
              </a:gdLst>
              <a:ahLst/>
              <a:cxnLst>
                <a:cxn ang="T0">
                  <a:pos x="0" y="0"/>
                </a:cxn>
                <a:cxn ang="T1">
                  <a:pos x="0" y="0"/>
                </a:cxn>
                <a:cxn ang="T2">
                  <a:pos x="0" y="0"/>
                </a:cxn>
                <a:cxn ang="T3">
                  <a:pos x="0" y="0"/>
                </a:cxn>
                <a:cxn ang="T4">
                  <a:pos x="0" y="0"/>
                </a:cxn>
                <a:cxn ang="T5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3" name="Freeform 520"/>
            <p:cNvSpPr>
              <a:spLocks/>
            </p:cNvSpPr>
            <p:nvPr/>
          </p:nvSpPr>
          <p:spPr bwMode="auto">
            <a:xfrm>
              <a:off x="1870" y="2254"/>
              <a:ext cx="204" cy="115"/>
            </a:xfrm>
            <a:custGeom>
              <a:avLst/>
              <a:gdLst>
                <a:gd name="T0" fmla="*/ 201 w 204"/>
                <a:gd name="T1" fmla="*/ 49 h 115"/>
                <a:gd name="T2" fmla="*/ 201 w 204"/>
                <a:gd name="T3" fmla="*/ 49 h 115"/>
                <a:gd name="T4" fmla="*/ 201 w 204"/>
                <a:gd name="T5" fmla="*/ 31 h 115"/>
                <a:gd name="T6" fmla="*/ 198 w 204"/>
                <a:gd name="T7" fmla="*/ 16 h 115"/>
                <a:gd name="T8" fmla="*/ 197 w 204"/>
                <a:gd name="T9" fmla="*/ 6 h 115"/>
                <a:gd name="T10" fmla="*/ 194 w 204"/>
                <a:gd name="T11" fmla="*/ 3 h 115"/>
                <a:gd name="T12" fmla="*/ 192 w 204"/>
                <a:gd name="T13" fmla="*/ 3 h 115"/>
                <a:gd name="T14" fmla="*/ 1 w 204"/>
                <a:gd name="T15" fmla="*/ 3 h 115"/>
                <a:gd name="T16" fmla="*/ 0 w 204"/>
                <a:gd name="T17" fmla="*/ 3 h 115"/>
                <a:gd name="T18" fmla="*/ 0 w 204"/>
                <a:gd name="T19" fmla="*/ 3 h 115"/>
                <a:gd name="T20" fmla="*/ 0 w 204"/>
                <a:gd name="T21" fmla="*/ 0 h 115"/>
                <a:gd name="T22" fmla="*/ 0 w 204"/>
                <a:gd name="T23" fmla="*/ 0 h 115"/>
                <a:gd name="T24" fmla="*/ 1 w 204"/>
                <a:gd name="T25" fmla="*/ 0 h 115"/>
                <a:gd name="T26" fmla="*/ 192 w 204"/>
                <a:gd name="T27" fmla="*/ 0 h 115"/>
                <a:gd name="T28" fmla="*/ 192 w 204"/>
                <a:gd name="T29" fmla="*/ 0 h 115"/>
                <a:gd name="T30" fmla="*/ 195 w 204"/>
                <a:gd name="T31" fmla="*/ 0 h 115"/>
                <a:gd name="T32" fmla="*/ 197 w 204"/>
                <a:gd name="T33" fmla="*/ 2 h 115"/>
                <a:gd name="T34" fmla="*/ 197 w 204"/>
                <a:gd name="T35" fmla="*/ 2 h 115"/>
                <a:gd name="T36" fmla="*/ 198 w 204"/>
                <a:gd name="T37" fmla="*/ 6 h 115"/>
                <a:gd name="T38" fmla="*/ 198 w 204"/>
                <a:gd name="T39" fmla="*/ 6 h 115"/>
                <a:gd name="T40" fmla="*/ 201 w 204"/>
                <a:gd name="T41" fmla="*/ 16 h 115"/>
                <a:gd name="T42" fmla="*/ 201 w 204"/>
                <a:gd name="T43" fmla="*/ 16 h 115"/>
                <a:gd name="T44" fmla="*/ 204 w 204"/>
                <a:gd name="T45" fmla="*/ 31 h 115"/>
                <a:gd name="T46" fmla="*/ 204 w 204"/>
                <a:gd name="T47" fmla="*/ 49 h 115"/>
                <a:gd name="T48" fmla="*/ 204 w 204"/>
                <a:gd name="T49" fmla="*/ 115 h 115"/>
                <a:gd name="T50" fmla="*/ 201 w 204"/>
                <a:gd name="T51" fmla="*/ 115 h 115"/>
                <a:gd name="T52" fmla="*/ 201 w 204"/>
                <a:gd name="T53" fmla="*/ 49 h 11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04" h="115">
                  <a:moveTo>
                    <a:pt x="201" y="49"/>
                  </a:moveTo>
                  <a:lnTo>
                    <a:pt x="201" y="49"/>
                  </a:lnTo>
                  <a:lnTo>
                    <a:pt x="201" y="31"/>
                  </a:lnTo>
                  <a:lnTo>
                    <a:pt x="198" y="16"/>
                  </a:lnTo>
                  <a:lnTo>
                    <a:pt x="197" y="6"/>
                  </a:lnTo>
                  <a:lnTo>
                    <a:pt x="194" y="3"/>
                  </a:lnTo>
                  <a:lnTo>
                    <a:pt x="192" y="3"/>
                  </a:lnTo>
                  <a:lnTo>
                    <a:pt x="1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1" y="0"/>
                  </a:lnTo>
                  <a:lnTo>
                    <a:pt x="192" y="0"/>
                  </a:lnTo>
                  <a:lnTo>
                    <a:pt x="195" y="0"/>
                  </a:lnTo>
                  <a:lnTo>
                    <a:pt x="197" y="2"/>
                  </a:lnTo>
                  <a:lnTo>
                    <a:pt x="198" y="6"/>
                  </a:lnTo>
                  <a:lnTo>
                    <a:pt x="201" y="16"/>
                  </a:lnTo>
                  <a:lnTo>
                    <a:pt x="204" y="31"/>
                  </a:lnTo>
                  <a:lnTo>
                    <a:pt x="204" y="49"/>
                  </a:lnTo>
                  <a:lnTo>
                    <a:pt x="204" y="115"/>
                  </a:lnTo>
                  <a:lnTo>
                    <a:pt x="201" y="115"/>
                  </a:lnTo>
                  <a:lnTo>
                    <a:pt x="201" y="49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4" name="Freeform 521"/>
            <p:cNvSpPr>
              <a:spLocks/>
            </p:cNvSpPr>
            <p:nvPr/>
          </p:nvSpPr>
          <p:spPr bwMode="auto">
            <a:xfrm>
              <a:off x="1870" y="2257"/>
              <a:ext cx="201" cy="112"/>
            </a:xfrm>
            <a:custGeom>
              <a:avLst/>
              <a:gdLst>
                <a:gd name="T0" fmla="*/ 192 w 201"/>
                <a:gd name="T1" fmla="*/ 0 h 112"/>
                <a:gd name="T2" fmla="*/ 192 w 201"/>
                <a:gd name="T3" fmla="*/ 0 h 112"/>
                <a:gd name="T4" fmla="*/ 194 w 201"/>
                <a:gd name="T5" fmla="*/ 0 h 112"/>
                <a:gd name="T6" fmla="*/ 197 w 201"/>
                <a:gd name="T7" fmla="*/ 3 h 112"/>
                <a:gd name="T8" fmla="*/ 198 w 201"/>
                <a:gd name="T9" fmla="*/ 13 h 112"/>
                <a:gd name="T10" fmla="*/ 201 w 201"/>
                <a:gd name="T11" fmla="*/ 28 h 112"/>
                <a:gd name="T12" fmla="*/ 201 w 201"/>
                <a:gd name="T13" fmla="*/ 46 h 112"/>
                <a:gd name="T14" fmla="*/ 201 w 201"/>
                <a:gd name="T15" fmla="*/ 112 h 112"/>
                <a:gd name="T16" fmla="*/ 198 w 201"/>
                <a:gd name="T17" fmla="*/ 112 h 112"/>
                <a:gd name="T18" fmla="*/ 198 w 201"/>
                <a:gd name="T19" fmla="*/ 46 h 112"/>
                <a:gd name="T20" fmla="*/ 198 w 201"/>
                <a:gd name="T21" fmla="*/ 46 h 112"/>
                <a:gd name="T22" fmla="*/ 197 w 201"/>
                <a:gd name="T23" fmla="*/ 22 h 112"/>
                <a:gd name="T24" fmla="*/ 194 w 201"/>
                <a:gd name="T25" fmla="*/ 7 h 112"/>
                <a:gd name="T26" fmla="*/ 194 w 201"/>
                <a:gd name="T27" fmla="*/ 7 h 112"/>
                <a:gd name="T28" fmla="*/ 192 w 201"/>
                <a:gd name="T29" fmla="*/ 3 h 112"/>
                <a:gd name="T30" fmla="*/ 192 w 201"/>
                <a:gd name="T31" fmla="*/ 3 h 112"/>
                <a:gd name="T32" fmla="*/ 192 w 201"/>
                <a:gd name="T33" fmla="*/ 1 h 112"/>
                <a:gd name="T34" fmla="*/ 192 w 201"/>
                <a:gd name="T35" fmla="*/ 3 h 112"/>
                <a:gd name="T36" fmla="*/ 192 w 201"/>
                <a:gd name="T37" fmla="*/ 3 h 112"/>
                <a:gd name="T38" fmla="*/ 192 w 201"/>
                <a:gd name="T39" fmla="*/ 3 h 112"/>
                <a:gd name="T40" fmla="*/ 1 w 201"/>
                <a:gd name="T41" fmla="*/ 3 h 112"/>
                <a:gd name="T42" fmla="*/ 1 w 201"/>
                <a:gd name="T43" fmla="*/ 3 h 112"/>
                <a:gd name="T44" fmla="*/ 1 w 201"/>
                <a:gd name="T45" fmla="*/ 3 h 112"/>
                <a:gd name="T46" fmla="*/ 1 w 201"/>
                <a:gd name="T47" fmla="*/ 1 h 112"/>
                <a:gd name="T48" fmla="*/ 1 w 201"/>
                <a:gd name="T49" fmla="*/ 1 h 112"/>
                <a:gd name="T50" fmla="*/ 1 w 201"/>
                <a:gd name="T51" fmla="*/ 1 h 112"/>
                <a:gd name="T52" fmla="*/ 0 w 201"/>
                <a:gd name="T53" fmla="*/ 0 h 112"/>
                <a:gd name="T54" fmla="*/ 1 w 201"/>
                <a:gd name="T55" fmla="*/ 0 h 112"/>
                <a:gd name="T56" fmla="*/ 192 w 201"/>
                <a:gd name="T57" fmla="*/ 0 h 11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01" h="112">
                  <a:moveTo>
                    <a:pt x="192" y="0"/>
                  </a:moveTo>
                  <a:lnTo>
                    <a:pt x="192" y="0"/>
                  </a:lnTo>
                  <a:lnTo>
                    <a:pt x="194" y="0"/>
                  </a:lnTo>
                  <a:lnTo>
                    <a:pt x="197" y="3"/>
                  </a:lnTo>
                  <a:lnTo>
                    <a:pt x="198" y="13"/>
                  </a:lnTo>
                  <a:lnTo>
                    <a:pt x="201" y="28"/>
                  </a:lnTo>
                  <a:lnTo>
                    <a:pt x="201" y="46"/>
                  </a:lnTo>
                  <a:lnTo>
                    <a:pt x="201" y="112"/>
                  </a:lnTo>
                  <a:lnTo>
                    <a:pt x="198" y="112"/>
                  </a:lnTo>
                  <a:lnTo>
                    <a:pt x="198" y="46"/>
                  </a:lnTo>
                  <a:lnTo>
                    <a:pt x="197" y="22"/>
                  </a:lnTo>
                  <a:lnTo>
                    <a:pt x="194" y="7"/>
                  </a:lnTo>
                  <a:lnTo>
                    <a:pt x="192" y="3"/>
                  </a:lnTo>
                  <a:lnTo>
                    <a:pt x="192" y="1"/>
                  </a:lnTo>
                  <a:lnTo>
                    <a:pt x="192" y="3"/>
                  </a:lnTo>
                  <a:lnTo>
                    <a:pt x="1" y="3"/>
                  </a:lnTo>
                  <a:lnTo>
                    <a:pt x="1" y="1"/>
                  </a:lnTo>
                  <a:lnTo>
                    <a:pt x="0" y="0"/>
                  </a:lnTo>
                  <a:lnTo>
                    <a:pt x="1" y="0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5" name="Freeform 522"/>
            <p:cNvSpPr>
              <a:spLocks/>
            </p:cNvSpPr>
            <p:nvPr/>
          </p:nvSpPr>
          <p:spPr bwMode="auto">
            <a:xfrm>
              <a:off x="1868" y="2260"/>
              <a:ext cx="3" cy="1"/>
            </a:xfrm>
            <a:custGeom>
              <a:avLst/>
              <a:gdLst>
                <a:gd name="T0" fmla="*/ 0 w 3"/>
                <a:gd name="T1" fmla="*/ 0 h 1"/>
                <a:gd name="T2" fmla="*/ 3 w 3"/>
                <a:gd name="T3" fmla="*/ 0 h 1"/>
                <a:gd name="T4" fmla="*/ 3 w 3"/>
                <a:gd name="T5" fmla="*/ 0 h 1"/>
                <a:gd name="T6" fmla="*/ 3 w 3"/>
                <a:gd name="T7" fmla="*/ 0 h 1"/>
                <a:gd name="T8" fmla="*/ 3 w 3"/>
                <a:gd name="T9" fmla="*/ 1 h 1"/>
                <a:gd name="T10" fmla="*/ 0 w 3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" h="1">
                  <a:moveTo>
                    <a:pt x="0" y="0"/>
                  </a:moveTo>
                  <a:lnTo>
                    <a:pt x="3" y="0"/>
                  </a:lnTo>
                  <a:lnTo>
                    <a:pt x="3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6" name="Freeform 523"/>
            <p:cNvSpPr>
              <a:spLocks/>
            </p:cNvSpPr>
            <p:nvPr/>
          </p:nvSpPr>
          <p:spPr bwMode="auto">
            <a:xfrm>
              <a:off x="1868" y="2258"/>
              <a:ext cx="3" cy="2"/>
            </a:xfrm>
            <a:custGeom>
              <a:avLst/>
              <a:gdLst>
                <a:gd name="T0" fmla="*/ 0 w 3"/>
                <a:gd name="T1" fmla="*/ 2 h 2"/>
                <a:gd name="T2" fmla="*/ 3 w 3"/>
                <a:gd name="T3" fmla="*/ 0 h 2"/>
                <a:gd name="T4" fmla="*/ 3 w 3"/>
                <a:gd name="T5" fmla="*/ 0 h 2"/>
                <a:gd name="T6" fmla="*/ 3 w 3"/>
                <a:gd name="T7" fmla="*/ 2 h 2"/>
                <a:gd name="T8" fmla="*/ 3 w 3"/>
                <a:gd name="T9" fmla="*/ 2 h 2"/>
                <a:gd name="T10" fmla="*/ 3 w 3"/>
                <a:gd name="T11" fmla="*/ 2 h 2"/>
                <a:gd name="T12" fmla="*/ 3 w 3"/>
                <a:gd name="T13" fmla="*/ 2 h 2"/>
                <a:gd name="T14" fmla="*/ 3 w 3"/>
                <a:gd name="T15" fmla="*/ 2 h 2"/>
                <a:gd name="T16" fmla="*/ 0 w 3"/>
                <a:gd name="T17" fmla="*/ 2 h 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" h="2">
                  <a:moveTo>
                    <a:pt x="0" y="2"/>
                  </a:moveTo>
                  <a:lnTo>
                    <a:pt x="3" y="0"/>
                  </a:lnTo>
                  <a:lnTo>
                    <a:pt x="3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7" name="Freeform 524"/>
            <p:cNvSpPr>
              <a:spLocks/>
            </p:cNvSpPr>
            <p:nvPr/>
          </p:nvSpPr>
          <p:spPr bwMode="auto">
            <a:xfrm>
              <a:off x="1863" y="2397"/>
              <a:ext cx="208" cy="3"/>
            </a:xfrm>
            <a:custGeom>
              <a:avLst/>
              <a:gdLst>
                <a:gd name="T0" fmla="*/ 0 w 208"/>
                <a:gd name="T1" fmla="*/ 3 h 3"/>
                <a:gd name="T2" fmla="*/ 0 w 208"/>
                <a:gd name="T3" fmla="*/ 0 h 3"/>
                <a:gd name="T4" fmla="*/ 5 w 208"/>
                <a:gd name="T5" fmla="*/ 0 h 3"/>
                <a:gd name="T6" fmla="*/ 208 w 208"/>
                <a:gd name="T7" fmla="*/ 0 h 3"/>
                <a:gd name="T8" fmla="*/ 208 w 208"/>
                <a:gd name="T9" fmla="*/ 3 h 3"/>
                <a:gd name="T10" fmla="*/ 205 w 208"/>
                <a:gd name="T11" fmla="*/ 3 h 3"/>
                <a:gd name="T12" fmla="*/ 5 w 208"/>
                <a:gd name="T13" fmla="*/ 3 h 3"/>
                <a:gd name="T14" fmla="*/ 3 w 208"/>
                <a:gd name="T15" fmla="*/ 3 h 3"/>
                <a:gd name="T16" fmla="*/ 0 w 208"/>
                <a:gd name="T17" fmla="*/ 3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8" h="3">
                  <a:moveTo>
                    <a:pt x="0" y="3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208" y="0"/>
                  </a:lnTo>
                  <a:lnTo>
                    <a:pt x="208" y="3"/>
                  </a:lnTo>
                  <a:lnTo>
                    <a:pt x="205" y="3"/>
                  </a:lnTo>
                  <a:lnTo>
                    <a:pt x="5" y="3"/>
                  </a:lnTo>
                  <a:lnTo>
                    <a:pt x="3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8" name="Freeform 525"/>
            <p:cNvSpPr>
              <a:spLocks/>
            </p:cNvSpPr>
            <p:nvPr/>
          </p:nvSpPr>
          <p:spPr bwMode="auto">
            <a:xfrm>
              <a:off x="1866" y="2400"/>
              <a:ext cx="202" cy="3"/>
            </a:xfrm>
            <a:custGeom>
              <a:avLst/>
              <a:gdLst>
                <a:gd name="T0" fmla="*/ 0 w 202"/>
                <a:gd name="T1" fmla="*/ 3 h 3"/>
                <a:gd name="T2" fmla="*/ 0 w 202"/>
                <a:gd name="T3" fmla="*/ 0 h 3"/>
                <a:gd name="T4" fmla="*/ 2 w 202"/>
                <a:gd name="T5" fmla="*/ 0 h 3"/>
                <a:gd name="T6" fmla="*/ 202 w 202"/>
                <a:gd name="T7" fmla="*/ 0 h 3"/>
                <a:gd name="T8" fmla="*/ 202 w 202"/>
                <a:gd name="T9" fmla="*/ 3 h 3"/>
                <a:gd name="T10" fmla="*/ 2 w 202"/>
                <a:gd name="T11" fmla="*/ 3 h 3"/>
                <a:gd name="T12" fmla="*/ 0 w 202"/>
                <a:gd name="T13" fmla="*/ 3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2" h="3">
                  <a:moveTo>
                    <a:pt x="0" y="3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02" y="0"/>
                  </a:lnTo>
                  <a:lnTo>
                    <a:pt x="202" y="3"/>
                  </a:lnTo>
                  <a:lnTo>
                    <a:pt x="2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9" name="Freeform 526"/>
            <p:cNvSpPr>
              <a:spLocks/>
            </p:cNvSpPr>
            <p:nvPr/>
          </p:nvSpPr>
          <p:spPr bwMode="auto">
            <a:xfrm>
              <a:off x="1867" y="2254"/>
              <a:ext cx="3" cy="6"/>
            </a:xfrm>
            <a:custGeom>
              <a:avLst/>
              <a:gdLst>
                <a:gd name="T0" fmla="*/ 3 w 3"/>
                <a:gd name="T1" fmla="*/ 3 h 6"/>
                <a:gd name="T2" fmla="*/ 3 w 3"/>
                <a:gd name="T3" fmla="*/ 3 h 6"/>
                <a:gd name="T4" fmla="*/ 1 w 3"/>
                <a:gd name="T5" fmla="*/ 6 h 6"/>
                <a:gd name="T6" fmla="*/ 1 w 3"/>
                <a:gd name="T7" fmla="*/ 6 h 6"/>
                <a:gd name="T8" fmla="*/ 0 w 3"/>
                <a:gd name="T9" fmla="*/ 2 h 6"/>
                <a:gd name="T10" fmla="*/ 0 w 3"/>
                <a:gd name="T11" fmla="*/ 2 h 6"/>
                <a:gd name="T12" fmla="*/ 0 w 3"/>
                <a:gd name="T13" fmla="*/ 2 h 6"/>
                <a:gd name="T14" fmla="*/ 3 w 3"/>
                <a:gd name="T15" fmla="*/ 0 h 6"/>
                <a:gd name="T16" fmla="*/ 3 w 3"/>
                <a:gd name="T17" fmla="*/ 0 h 6"/>
                <a:gd name="T18" fmla="*/ 3 w 3"/>
                <a:gd name="T19" fmla="*/ 3 h 6"/>
                <a:gd name="T20" fmla="*/ 3 w 3"/>
                <a:gd name="T21" fmla="*/ 3 h 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" h="6">
                  <a:moveTo>
                    <a:pt x="3" y="3"/>
                  </a:moveTo>
                  <a:lnTo>
                    <a:pt x="3" y="3"/>
                  </a:lnTo>
                  <a:lnTo>
                    <a:pt x="1" y="6"/>
                  </a:lnTo>
                  <a:lnTo>
                    <a:pt x="0" y="2"/>
                  </a:lnTo>
                  <a:lnTo>
                    <a:pt x="3" y="0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0" name="Freeform 527"/>
            <p:cNvSpPr>
              <a:spLocks/>
            </p:cNvSpPr>
            <p:nvPr/>
          </p:nvSpPr>
          <p:spPr bwMode="auto">
            <a:xfrm>
              <a:off x="1868" y="2257"/>
              <a:ext cx="3" cy="3"/>
            </a:xfrm>
            <a:custGeom>
              <a:avLst/>
              <a:gdLst>
                <a:gd name="T0" fmla="*/ 3 w 3"/>
                <a:gd name="T1" fmla="*/ 1 h 3"/>
                <a:gd name="T2" fmla="*/ 0 w 3"/>
                <a:gd name="T3" fmla="*/ 3 h 3"/>
                <a:gd name="T4" fmla="*/ 0 w 3"/>
                <a:gd name="T5" fmla="*/ 3 h 3"/>
                <a:gd name="T6" fmla="*/ 0 w 3"/>
                <a:gd name="T7" fmla="*/ 3 h 3"/>
                <a:gd name="T8" fmla="*/ 0 w 3"/>
                <a:gd name="T9" fmla="*/ 3 h 3"/>
                <a:gd name="T10" fmla="*/ 0 w 3"/>
                <a:gd name="T11" fmla="*/ 3 h 3"/>
                <a:gd name="T12" fmla="*/ 2 w 3"/>
                <a:gd name="T13" fmla="*/ 0 h 3"/>
                <a:gd name="T14" fmla="*/ 2 w 3"/>
                <a:gd name="T15" fmla="*/ 0 h 3"/>
                <a:gd name="T16" fmla="*/ 3 w 3"/>
                <a:gd name="T17" fmla="*/ 1 h 3"/>
                <a:gd name="T18" fmla="*/ 3 w 3"/>
                <a:gd name="T19" fmla="*/ 1 h 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" h="3">
                  <a:moveTo>
                    <a:pt x="3" y="1"/>
                  </a:moveTo>
                  <a:lnTo>
                    <a:pt x="0" y="3"/>
                  </a:lnTo>
                  <a:lnTo>
                    <a:pt x="2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1" name="Freeform 528"/>
            <p:cNvSpPr>
              <a:spLocks/>
            </p:cNvSpPr>
            <p:nvPr/>
          </p:nvSpPr>
          <p:spPr bwMode="auto">
            <a:xfrm>
              <a:off x="1868" y="2260"/>
              <a:ext cx="200" cy="112"/>
            </a:xfrm>
            <a:custGeom>
              <a:avLst/>
              <a:gdLst>
                <a:gd name="T0" fmla="*/ 200 w 200"/>
                <a:gd name="T1" fmla="*/ 112 h 112"/>
                <a:gd name="T2" fmla="*/ 0 w 200"/>
                <a:gd name="T3" fmla="*/ 112 h 112"/>
                <a:gd name="T4" fmla="*/ 0 w 200"/>
                <a:gd name="T5" fmla="*/ 1 h 112"/>
                <a:gd name="T6" fmla="*/ 0 w 200"/>
                <a:gd name="T7" fmla="*/ 1 h 112"/>
                <a:gd name="T8" fmla="*/ 0 w 200"/>
                <a:gd name="T9" fmla="*/ 0 h 112"/>
                <a:gd name="T10" fmla="*/ 0 w 200"/>
                <a:gd name="T11" fmla="*/ 0 h 112"/>
                <a:gd name="T12" fmla="*/ 0 w 200"/>
                <a:gd name="T13" fmla="*/ 0 h 112"/>
                <a:gd name="T14" fmla="*/ 3 w 200"/>
                <a:gd name="T15" fmla="*/ 1 h 112"/>
                <a:gd name="T16" fmla="*/ 3 w 200"/>
                <a:gd name="T17" fmla="*/ 0 h 112"/>
                <a:gd name="T18" fmla="*/ 3 w 200"/>
                <a:gd name="T19" fmla="*/ 0 h 112"/>
                <a:gd name="T20" fmla="*/ 3 w 200"/>
                <a:gd name="T21" fmla="*/ 1 h 112"/>
                <a:gd name="T22" fmla="*/ 3 w 200"/>
                <a:gd name="T23" fmla="*/ 109 h 112"/>
                <a:gd name="T24" fmla="*/ 200 w 200"/>
                <a:gd name="T25" fmla="*/ 109 h 112"/>
                <a:gd name="T26" fmla="*/ 200 w 200"/>
                <a:gd name="T27" fmla="*/ 112 h 1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00" h="112">
                  <a:moveTo>
                    <a:pt x="200" y="112"/>
                  </a:moveTo>
                  <a:lnTo>
                    <a:pt x="0" y="112"/>
                  </a:lnTo>
                  <a:lnTo>
                    <a:pt x="0" y="1"/>
                  </a:lnTo>
                  <a:lnTo>
                    <a:pt x="0" y="0"/>
                  </a:lnTo>
                  <a:lnTo>
                    <a:pt x="3" y="1"/>
                  </a:lnTo>
                  <a:lnTo>
                    <a:pt x="3" y="0"/>
                  </a:lnTo>
                  <a:lnTo>
                    <a:pt x="3" y="1"/>
                  </a:lnTo>
                  <a:lnTo>
                    <a:pt x="3" y="109"/>
                  </a:lnTo>
                  <a:lnTo>
                    <a:pt x="200" y="109"/>
                  </a:lnTo>
                  <a:lnTo>
                    <a:pt x="200" y="11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2" name="Rectangle 529"/>
            <p:cNvSpPr>
              <a:spLocks noChangeArrowheads="1"/>
            </p:cNvSpPr>
            <p:nvPr/>
          </p:nvSpPr>
          <p:spPr bwMode="auto">
            <a:xfrm>
              <a:off x="1868" y="2260"/>
              <a:ext cx="1" cy="1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73" name="Freeform 530"/>
            <p:cNvSpPr>
              <a:spLocks/>
            </p:cNvSpPr>
            <p:nvPr/>
          </p:nvSpPr>
          <p:spPr bwMode="auto">
            <a:xfrm>
              <a:off x="1866" y="2260"/>
              <a:ext cx="205" cy="115"/>
            </a:xfrm>
            <a:custGeom>
              <a:avLst/>
              <a:gdLst>
                <a:gd name="T0" fmla="*/ 0 w 205"/>
                <a:gd name="T1" fmla="*/ 115 h 115"/>
                <a:gd name="T2" fmla="*/ 0 w 205"/>
                <a:gd name="T3" fmla="*/ 8 h 115"/>
                <a:gd name="T4" fmla="*/ 0 w 205"/>
                <a:gd name="T5" fmla="*/ 8 h 115"/>
                <a:gd name="T6" fmla="*/ 2 w 205"/>
                <a:gd name="T7" fmla="*/ 0 h 115"/>
                <a:gd name="T8" fmla="*/ 2 w 205"/>
                <a:gd name="T9" fmla="*/ 0 h 115"/>
                <a:gd name="T10" fmla="*/ 2 w 205"/>
                <a:gd name="T11" fmla="*/ 1 h 115"/>
                <a:gd name="T12" fmla="*/ 2 w 205"/>
                <a:gd name="T13" fmla="*/ 112 h 115"/>
                <a:gd name="T14" fmla="*/ 202 w 205"/>
                <a:gd name="T15" fmla="*/ 112 h 115"/>
                <a:gd name="T16" fmla="*/ 205 w 205"/>
                <a:gd name="T17" fmla="*/ 112 h 115"/>
                <a:gd name="T18" fmla="*/ 205 w 205"/>
                <a:gd name="T19" fmla="*/ 115 h 115"/>
                <a:gd name="T20" fmla="*/ 0 w 205"/>
                <a:gd name="T21" fmla="*/ 115 h 11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05" h="115">
                  <a:moveTo>
                    <a:pt x="0" y="115"/>
                  </a:moveTo>
                  <a:lnTo>
                    <a:pt x="0" y="8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112"/>
                  </a:lnTo>
                  <a:lnTo>
                    <a:pt x="202" y="112"/>
                  </a:lnTo>
                  <a:lnTo>
                    <a:pt x="205" y="112"/>
                  </a:lnTo>
                  <a:lnTo>
                    <a:pt x="205" y="115"/>
                  </a:lnTo>
                  <a:lnTo>
                    <a:pt x="0" y="11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4" name="Freeform 531"/>
            <p:cNvSpPr>
              <a:spLocks/>
            </p:cNvSpPr>
            <p:nvPr/>
          </p:nvSpPr>
          <p:spPr bwMode="auto">
            <a:xfrm>
              <a:off x="1866" y="2260"/>
              <a:ext cx="2" cy="8"/>
            </a:xfrm>
            <a:custGeom>
              <a:avLst/>
              <a:gdLst>
                <a:gd name="T0" fmla="*/ 0 w 2"/>
                <a:gd name="T1" fmla="*/ 0 h 8"/>
                <a:gd name="T2" fmla="*/ 0 w 2"/>
                <a:gd name="T3" fmla="*/ 0 h 8"/>
                <a:gd name="T4" fmla="*/ 0 w 2"/>
                <a:gd name="T5" fmla="*/ 0 h 8"/>
                <a:gd name="T6" fmla="*/ 2 w 2"/>
                <a:gd name="T7" fmla="*/ 0 h 8"/>
                <a:gd name="T8" fmla="*/ 2 w 2"/>
                <a:gd name="T9" fmla="*/ 0 h 8"/>
                <a:gd name="T10" fmla="*/ 2 w 2"/>
                <a:gd name="T11" fmla="*/ 0 h 8"/>
                <a:gd name="T12" fmla="*/ 2 w 2"/>
                <a:gd name="T13" fmla="*/ 0 h 8"/>
                <a:gd name="T14" fmla="*/ 0 w 2"/>
                <a:gd name="T15" fmla="*/ 8 h 8"/>
                <a:gd name="T16" fmla="*/ 0 w 2"/>
                <a:gd name="T17" fmla="*/ 1 h 8"/>
                <a:gd name="T18" fmla="*/ 0 w 2"/>
                <a:gd name="T19" fmla="*/ 1 h 8"/>
                <a:gd name="T20" fmla="*/ 0 w 2"/>
                <a:gd name="T21" fmla="*/ 0 h 8"/>
                <a:gd name="T22" fmla="*/ 0 w 2"/>
                <a:gd name="T23" fmla="*/ 0 h 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" h="8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0" y="8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5" name="Freeform 532"/>
            <p:cNvSpPr>
              <a:spLocks/>
            </p:cNvSpPr>
            <p:nvPr/>
          </p:nvSpPr>
          <p:spPr bwMode="auto">
            <a:xfrm>
              <a:off x="1866" y="2256"/>
              <a:ext cx="2" cy="4"/>
            </a:xfrm>
            <a:custGeom>
              <a:avLst/>
              <a:gdLst>
                <a:gd name="T0" fmla="*/ 0 w 2"/>
                <a:gd name="T1" fmla="*/ 2 h 4"/>
                <a:gd name="T2" fmla="*/ 0 w 2"/>
                <a:gd name="T3" fmla="*/ 2 h 4"/>
                <a:gd name="T4" fmla="*/ 1 w 2"/>
                <a:gd name="T5" fmla="*/ 0 h 4"/>
                <a:gd name="T6" fmla="*/ 1 w 2"/>
                <a:gd name="T7" fmla="*/ 0 h 4"/>
                <a:gd name="T8" fmla="*/ 2 w 2"/>
                <a:gd name="T9" fmla="*/ 4 h 4"/>
                <a:gd name="T10" fmla="*/ 2 w 2"/>
                <a:gd name="T11" fmla="*/ 4 h 4"/>
                <a:gd name="T12" fmla="*/ 2 w 2"/>
                <a:gd name="T13" fmla="*/ 4 h 4"/>
                <a:gd name="T14" fmla="*/ 0 w 2"/>
                <a:gd name="T15" fmla="*/ 2 h 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" h="4">
                  <a:moveTo>
                    <a:pt x="0" y="2"/>
                  </a:moveTo>
                  <a:lnTo>
                    <a:pt x="0" y="2"/>
                  </a:lnTo>
                  <a:lnTo>
                    <a:pt x="1" y="0"/>
                  </a:lnTo>
                  <a:lnTo>
                    <a:pt x="2" y="4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6" name="Freeform 533"/>
            <p:cNvSpPr>
              <a:spLocks/>
            </p:cNvSpPr>
            <p:nvPr/>
          </p:nvSpPr>
          <p:spPr bwMode="auto">
            <a:xfrm>
              <a:off x="1866" y="2260"/>
              <a:ext cx="2" cy="0"/>
            </a:xfrm>
            <a:custGeom>
              <a:avLst/>
              <a:gdLst>
                <a:gd name="T0" fmla="*/ 0 w 2"/>
                <a:gd name="T1" fmla="*/ 0 w 2"/>
                <a:gd name="T2" fmla="*/ 2 w 2"/>
                <a:gd name="T3" fmla="*/ 0 w 2"/>
                <a:gd name="T4" fmla="*/ 0 w 2"/>
                <a:gd name="T5" fmla="*/ 0 w 2"/>
                <a:gd name="T6" fmla="*/ 0 w 2"/>
                <a:gd name="T7" fmla="*/ 0 60000 655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</a:gdLst>
              <a:ahLst/>
              <a:cxnLst>
                <a:cxn ang="T7">
                  <a:pos x="T0" y="0"/>
                </a:cxn>
                <a:cxn ang="T8">
                  <a:pos x="T1" y="0"/>
                </a:cxn>
                <a:cxn ang="T9">
                  <a:pos x="T2" y="0"/>
                </a:cxn>
                <a:cxn ang="T10">
                  <a:pos x="T3" y="0"/>
                </a:cxn>
                <a:cxn ang="T11">
                  <a:pos x="T4" y="0"/>
                </a:cxn>
                <a:cxn ang="T12">
                  <a:pos x="T5" y="0"/>
                </a:cxn>
                <a:cxn ang="T13">
                  <a:pos x="T6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7" name="Freeform 534"/>
            <p:cNvSpPr>
              <a:spLocks/>
            </p:cNvSpPr>
            <p:nvPr/>
          </p:nvSpPr>
          <p:spPr bwMode="auto">
            <a:xfrm>
              <a:off x="1863" y="2268"/>
              <a:ext cx="208" cy="129"/>
            </a:xfrm>
            <a:custGeom>
              <a:avLst/>
              <a:gdLst>
                <a:gd name="T0" fmla="*/ 3 w 208"/>
                <a:gd name="T1" fmla="*/ 107 h 129"/>
                <a:gd name="T2" fmla="*/ 208 w 208"/>
                <a:gd name="T3" fmla="*/ 107 h 129"/>
                <a:gd name="T4" fmla="*/ 208 w 208"/>
                <a:gd name="T5" fmla="*/ 129 h 129"/>
                <a:gd name="T6" fmla="*/ 5 w 208"/>
                <a:gd name="T7" fmla="*/ 129 h 129"/>
                <a:gd name="T8" fmla="*/ 0 w 208"/>
                <a:gd name="T9" fmla="*/ 129 h 129"/>
                <a:gd name="T10" fmla="*/ 0 w 208"/>
                <a:gd name="T11" fmla="*/ 35 h 129"/>
                <a:gd name="T12" fmla="*/ 0 w 208"/>
                <a:gd name="T13" fmla="*/ 35 h 129"/>
                <a:gd name="T14" fmla="*/ 1 w 208"/>
                <a:gd name="T15" fmla="*/ 16 h 129"/>
                <a:gd name="T16" fmla="*/ 3 w 208"/>
                <a:gd name="T17" fmla="*/ 0 h 129"/>
                <a:gd name="T18" fmla="*/ 3 w 208"/>
                <a:gd name="T19" fmla="*/ 107 h 12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08" h="129">
                  <a:moveTo>
                    <a:pt x="3" y="107"/>
                  </a:moveTo>
                  <a:lnTo>
                    <a:pt x="208" y="107"/>
                  </a:lnTo>
                  <a:lnTo>
                    <a:pt x="208" y="129"/>
                  </a:lnTo>
                  <a:lnTo>
                    <a:pt x="5" y="129"/>
                  </a:lnTo>
                  <a:lnTo>
                    <a:pt x="0" y="129"/>
                  </a:lnTo>
                  <a:lnTo>
                    <a:pt x="0" y="35"/>
                  </a:lnTo>
                  <a:lnTo>
                    <a:pt x="1" y="16"/>
                  </a:lnTo>
                  <a:lnTo>
                    <a:pt x="3" y="0"/>
                  </a:lnTo>
                  <a:lnTo>
                    <a:pt x="3" y="107"/>
                  </a:lnTo>
                  <a:close/>
                </a:path>
              </a:pathLst>
            </a:custGeom>
            <a:solidFill>
              <a:srgbClr val="D8E8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8" name="Freeform 535"/>
            <p:cNvSpPr>
              <a:spLocks/>
            </p:cNvSpPr>
            <p:nvPr/>
          </p:nvSpPr>
          <p:spPr bwMode="auto">
            <a:xfrm>
              <a:off x="6" y="2241"/>
              <a:ext cx="1860" cy="156"/>
            </a:xfrm>
            <a:custGeom>
              <a:avLst/>
              <a:gdLst>
                <a:gd name="T0" fmla="*/ 1860 w 1860"/>
                <a:gd name="T1" fmla="*/ 19 h 156"/>
                <a:gd name="T2" fmla="*/ 1860 w 1860"/>
                <a:gd name="T3" fmla="*/ 19 h 156"/>
                <a:gd name="T4" fmla="*/ 1860 w 1860"/>
                <a:gd name="T5" fmla="*/ 19 h 156"/>
                <a:gd name="T6" fmla="*/ 1860 w 1860"/>
                <a:gd name="T7" fmla="*/ 20 h 156"/>
                <a:gd name="T8" fmla="*/ 1860 w 1860"/>
                <a:gd name="T9" fmla="*/ 27 h 156"/>
                <a:gd name="T10" fmla="*/ 1860 w 1860"/>
                <a:gd name="T11" fmla="*/ 27 h 156"/>
                <a:gd name="T12" fmla="*/ 1858 w 1860"/>
                <a:gd name="T13" fmla="*/ 43 h 156"/>
                <a:gd name="T14" fmla="*/ 1857 w 1860"/>
                <a:gd name="T15" fmla="*/ 62 h 156"/>
                <a:gd name="T16" fmla="*/ 1857 w 1860"/>
                <a:gd name="T17" fmla="*/ 156 h 156"/>
                <a:gd name="T18" fmla="*/ 193 w 1860"/>
                <a:gd name="T19" fmla="*/ 156 h 156"/>
                <a:gd name="T20" fmla="*/ 0 w 1860"/>
                <a:gd name="T21" fmla="*/ 156 h 156"/>
                <a:gd name="T22" fmla="*/ 0 w 1860"/>
                <a:gd name="T23" fmla="*/ 134 h 156"/>
                <a:gd name="T24" fmla="*/ 196 w 1860"/>
                <a:gd name="T25" fmla="*/ 134 h 156"/>
                <a:gd name="T26" fmla="*/ 196 w 1860"/>
                <a:gd name="T27" fmla="*/ 20 h 156"/>
                <a:gd name="T28" fmla="*/ 196 w 1860"/>
                <a:gd name="T29" fmla="*/ 20 h 156"/>
                <a:gd name="T30" fmla="*/ 196 w 1860"/>
                <a:gd name="T31" fmla="*/ 17 h 156"/>
                <a:gd name="T32" fmla="*/ 199 w 1860"/>
                <a:gd name="T33" fmla="*/ 13 h 156"/>
                <a:gd name="T34" fmla="*/ 199 w 1860"/>
                <a:gd name="T35" fmla="*/ 13 h 156"/>
                <a:gd name="T36" fmla="*/ 203 w 1860"/>
                <a:gd name="T37" fmla="*/ 9 h 156"/>
                <a:gd name="T38" fmla="*/ 212 w 1860"/>
                <a:gd name="T39" fmla="*/ 5 h 156"/>
                <a:gd name="T40" fmla="*/ 212 w 1860"/>
                <a:gd name="T41" fmla="*/ 5 h 156"/>
                <a:gd name="T42" fmla="*/ 222 w 1860"/>
                <a:gd name="T43" fmla="*/ 2 h 156"/>
                <a:gd name="T44" fmla="*/ 233 w 1860"/>
                <a:gd name="T45" fmla="*/ 0 h 156"/>
                <a:gd name="T46" fmla="*/ 1823 w 1860"/>
                <a:gd name="T47" fmla="*/ 0 h 156"/>
                <a:gd name="T48" fmla="*/ 1823 w 1860"/>
                <a:gd name="T49" fmla="*/ 0 h 156"/>
                <a:gd name="T50" fmla="*/ 1837 w 1860"/>
                <a:gd name="T51" fmla="*/ 2 h 156"/>
                <a:gd name="T52" fmla="*/ 1848 w 1860"/>
                <a:gd name="T53" fmla="*/ 6 h 156"/>
                <a:gd name="T54" fmla="*/ 1848 w 1860"/>
                <a:gd name="T55" fmla="*/ 6 h 156"/>
                <a:gd name="T56" fmla="*/ 1853 w 1860"/>
                <a:gd name="T57" fmla="*/ 9 h 156"/>
                <a:gd name="T58" fmla="*/ 1855 w 1860"/>
                <a:gd name="T59" fmla="*/ 12 h 156"/>
                <a:gd name="T60" fmla="*/ 1858 w 1860"/>
                <a:gd name="T61" fmla="*/ 16 h 156"/>
                <a:gd name="T62" fmla="*/ 1860 w 1860"/>
                <a:gd name="T63" fmla="*/ 19 h 156"/>
                <a:gd name="T64" fmla="*/ 1860 w 1860"/>
                <a:gd name="T65" fmla="*/ 19 h 15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860" h="156">
                  <a:moveTo>
                    <a:pt x="1860" y="19"/>
                  </a:moveTo>
                  <a:lnTo>
                    <a:pt x="1860" y="19"/>
                  </a:lnTo>
                  <a:lnTo>
                    <a:pt x="1860" y="20"/>
                  </a:lnTo>
                  <a:lnTo>
                    <a:pt x="1860" y="27"/>
                  </a:lnTo>
                  <a:lnTo>
                    <a:pt x="1858" y="43"/>
                  </a:lnTo>
                  <a:lnTo>
                    <a:pt x="1857" y="62"/>
                  </a:lnTo>
                  <a:lnTo>
                    <a:pt x="1857" y="156"/>
                  </a:lnTo>
                  <a:lnTo>
                    <a:pt x="193" y="156"/>
                  </a:lnTo>
                  <a:lnTo>
                    <a:pt x="0" y="156"/>
                  </a:lnTo>
                  <a:lnTo>
                    <a:pt x="0" y="134"/>
                  </a:lnTo>
                  <a:lnTo>
                    <a:pt x="196" y="134"/>
                  </a:lnTo>
                  <a:lnTo>
                    <a:pt x="196" y="20"/>
                  </a:lnTo>
                  <a:lnTo>
                    <a:pt x="196" y="17"/>
                  </a:lnTo>
                  <a:lnTo>
                    <a:pt x="199" y="13"/>
                  </a:lnTo>
                  <a:lnTo>
                    <a:pt x="203" y="9"/>
                  </a:lnTo>
                  <a:lnTo>
                    <a:pt x="212" y="5"/>
                  </a:lnTo>
                  <a:lnTo>
                    <a:pt x="222" y="2"/>
                  </a:lnTo>
                  <a:lnTo>
                    <a:pt x="233" y="0"/>
                  </a:lnTo>
                  <a:lnTo>
                    <a:pt x="1823" y="0"/>
                  </a:lnTo>
                  <a:lnTo>
                    <a:pt x="1837" y="2"/>
                  </a:lnTo>
                  <a:lnTo>
                    <a:pt x="1848" y="6"/>
                  </a:lnTo>
                  <a:lnTo>
                    <a:pt x="1853" y="9"/>
                  </a:lnTo>
                  <a:lnTo>
                    <a:pt x="1855" y="12"/>
                  </a:lnTo>
                  <a:lnTo>
                    <a:pt x="1858" y="16"/>
                  </a:lnTo>
                  <a:lnTo>
                    <a:pt x="1860" y="19"/>
                  </a:lnTo>
                  <a:close/>
                </a:path>
              </a:pathLst>
            </a:custGeom>
            <a:solidFill>
              <a:srgbClr val="D8E8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9" name="Freeform 536"/>
            <p:cNvSpPr>
              <a:spLocks/>
            </p:cNvSpPr>
            <p:nvPr/>
          </p:nvSpPr>
          <p:spPr bwMode="auto">
            <a:xfrm>
              <a:off x="1860" y="2400"/>
              <a:ext cx="6" cy="3"/>
            </a:xfrm>
            <a:custGeom>
              <a:avLst/>
              <a:gdLst>
                <a:gd name="T0" fmla="*/ 6 w 6"/>
                <a:gd name="T1" fmla="*/ 0 h 3"/>
                <a:gd name="T2" fmla="*/ 6 w 6"/>
                <a:gd name="T3" fmla="*/ 3 h 3"/>
                <a:gd name="T4" fmla="*/ 3 w 6"/>
                <a:gd name="T5" fmla="*/ 3 h 3"/>
                <a:gd name="T6" fmla="*/ 0 w 6"/>
                <a:gd name="T7" fmla="*/ 3 h 3"/>
                <a:gd name="T8" fmla="*/ 0 w 6"/>
                <a:gd name="T9" fmla="*/ 0 h 3"/>
                <a:gd name="T10" fmla="*/ 3 w 6"/>
                <a:gd name="T11" fmla="*/ 0 h 3"/>
                <a:gd name="T12" fmla="*/ 6 w 6"/>
                <a:gd name="T13" fmla="*/ 0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" h="3">
                  <a:moveTo>
                    <a:pt x="6" y="0"/>
                  </a:moveTo>
                  <a:lnTo>
                    <a:pt x="6" y="3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3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80" name="Freeform 537"/>
            <p:cNvSpPr>
              <a:spLocks/>
            </p:cNvSpPr>
            <p:nvPr/>
          </p:nvSpPr>
          <p:spPr bwMode="auto">
            <a:xfrm>
              <a:off x="3" y="2239"/>
              <a:ext cx="1865" cy="161"/>
            </a:xfrm>
            <a:custGeom>
              <a:avLst/>
              <a:gdLst>
                <a:gd name="T0" fmla="*/ 199 w 1865"/>
                <a:gd name="T1" fmla="*/ 136 h 161"/>
                <a:gd name="T2" fmla="*/ 3 w 1865"/>
                <a:gd name="T3" fmla="*/ 136 h 161"/>
                <a:gd name="T4" fmla="*/ 3 w 1865"/>
                <a:gd name="T5" fmla="*/ 158 h 161"/>
                <a:gd name="T6" fmla="*/ 196 w 1865"/>
                <a:gd name="T7" fmla="*/ 158 h 161"/>
                <a:gd name="T8" fmla="*/ 1860 w 1865"/>
                <a:gd name="T9" fmla="*/ 158 h 161"/>
                <a:gd name="T10" fmla="*/ 1860 w 1865"/>
                <a:gd name="T11" fmla="*/ 161 h 161"/>
                <a:gd name="T12" fmla="*/ 1857 w 1865"/>
                <a:gd name="T13" fmla="*/ 161 h 161"/>
                <a:gd name="T14" fmla="*/ 196 w 1865"/>
                <a:gd name="T15" fmla="*/ 161 h 161"/>
                <a:gd name="T16" fmla="*/ 0 w 1865"/>
                <a:gd name="T17" fmla="*/ 161 h 161"/>
                <a:gd name="T18" fmla="*/ 0 w 1865"/>
                <a:gd name="T19" fmla="*/ 133 h 161"/>
                <a:gd name="T20" fmla="*/ 196 w 1865"/>
                <a:gd name="T21" fmla="*/ 133 h 161"/>
                <a:gd name="T22" fmla="*/ 196 w 1865"/>
                <a:gd name="T23" fmla="*/ 22 h 161"/>
                <a:gd name="T24" fmla="*/ 196 w 1865"/>
                <a:gd name="T25" fmla="*/ 22 h 161"/>
                <a:gd name="T26" fmla="*/ 196 w 1865"/>
                <a:gd name="T27" fmla="*/ 18 h 161"/>
                <a:gd name="T28" fmla="*/ 199 w 1865"/>
                <a:gd name="T29" fmla="*/ 14 h 161"/>
                <a:gd name="T30" fmla="*/ 204 w 1865"/>
                <a:gd name="T31" fmla="*/ 9 h 161"/>
                <a:gd name="T32" fmla="*/ 208 w 1865"/>
                <a:gd name="T33" fmla="*/ 7 h 161"/>
                <a:gd name="T34" fmla="*/ 213 w 1865"/>
                <a:gd name="T35" fmla="*/ 4 h 161"/>
                <a:gd name="T36" fmla="*/ 220 w 1865"/>
                <a:gd name="T37" fmla="*/ 2 h 161"/>
                <a:gd name="T38" fmla="*/ 227 w 1865"/>
                <a:gd name="T39" fmla="*/ 1 h 161"/>
                <a:gd name="T40" fmla="*/ 236 w 1865"/>
                <a:gd name="T41" fmla="*/ 0 h 161"/>
                <a:gd name="T42" fmla="*/ 1826 w 1865"/>
                <a:gd name="T43" fmla="*/ 0 h 161"/>
                <a:gd name="T44" fmla="*/ 1826 w 1865"/>
                <a:gd name="T45" fmla="*/ 0 h 161"/>
                <a:gd name="T46" fmla="*/ 1839 w 1865"/>
                <a:gd name="T47" fmla="*/ 1 h 161"/>
                <a:gd name="T48" fmla="*/ 1850 w 1865"/>
                <a:gd name="T49" fmla="*/ 5 h 161"/>
                <a:gd name="T50" fmla="*/ 1858 w 1865"/>
                <a:gd name="T51" fmla="*/ 11 h 161"/>
                <a:gd name="T52" fmla="*/ 1861 w 1865"/>
                <a:gd name="T53" fmla="*/ 14 h 161"/>
                <a:gd name="T54" fmla="*/ 1864 w 1865"/>
                <a:gd name="T55" fmla="*/ 17 h 161"/>
                <a:gd name="T56" fmla="*/ 1864 w 1865"/>
                <a:gd name="T57" fmla="*/ 17 h 161"/>
                <a:gd name="T58" fmla="*/ 1863 w 1865"/>
                <a:gd name="T59" fmla="*/ 19 h 161"/>
                <a:gd name="T60" fmla="*/ 1865 w 1865"/>
                <a:gd name="T61" fmla="*/ 21 h 161"/>
                <a:gd name="T62" fmla="*/ 1863 w 1865"/>
                <a:gd name="T63" fmla="*/ 21 h 161"/>
                <a:gd name="T64" fmla="*/ 1863 w 1865"/>
                <a:gd name="T65" fmla="*/ 21 h 161"/>
                <a:gd name="T66" fmla="*/ 1863 w 1865"/>
                <a:gd name="T67" fmla="*/ 21 h 161"/>
                <a:gd name="T68" fmla="*/ 1863 w 1865"/>
                <a:gd name="T69" fmla="*/ 21 h 161"/>
                <a:gd name="T70" fmla="*/ 1861 w 1865"/>
                <a:gd name="T71" fmla="*/ 18 h 161"/>
                <a:gd name="T72" fmla="*/ 1858 w 1865"/>
                <a:gd name="T73" fmla="*/ 14 h 161"/>
                <a:gd name="T74" fmla="*/ 1856 w 1865"/>
                <a:gd name="T75" fmla="*/ 11 h 161"/>
                <a:gd name="T76" fmla="*/ 1851 w 1865"/>
                <a:gd name="T77" fmla="*/ 8 h 161"/>
                <a:gd name="T78" fmla="*/ 1851 w 1865"/>
                <a:gd name="T79" fmla="*/ 8 h 161"/>
                <a:gd name="T80" fmla="*/ 1840 w 1865"/>
                <a:gd name="T81" fmla="*/ 4 h 161"/>
                <a:gd name="T82" fmla="*/ 1826 w 1865"/>
                <a:gd name="T83" fmla="*/ 2 h 161"/>
                <a:gd name="T84" fmla="*/ 236 w 1865"/>
                <a:gd name="T85" fmla="*/ 2 h 161"/>
                <a:gd name="T86" fmla="*/ 236 w 1865"/>
                <a:gd name="T87" fmla="*/ 2 h 161"/>
                <a:gd name="T88" fmla="*/ 225 w 1865"/>
                <a:gd name="T89" fmla="*/ 4 h 161"/>
                <a:gd name="T90" fmla="*/ 215 w 1865"/>
                <a:gd name="T91" fmla="*/ 7 h 161"/>
                <a:gd name="T92" fmla="*/ 215 w 1865"/>
                <a:gd name="T93" fmla="*/ 7 h 161"/>
                <a:gd name="T94" fmla="*/ 206 w 1865"/>
                <a:gd name="T95" fmla="*/ 11 h 161"/>
                <a:gd name="T96" fmla="*/ 202 w 1865"/>
                <a:gd name="T97" fmla="*/ 15 h 161"/>
                <a:gd name="T98" fmla="*/ 202 w 1865"/>
                <a:gd name="T99" fmla="*/ 15 h 161"/>
                <a:gd name="T100" fmla="*/ 199 w 1865"/>
                <a:gd name="T101" fmla="*/ 19 h 161"/>
                <a:gd name="T102" fmla="*/ 199 w 1865"/>
                <a:gd name="T103" fmla="*/ 22 h 161"/>
                <a:gd name="T104" fmla="*/ 199 w 1865"/>
                <a:gd name="T105" fmla="*/ 136 h 16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865" h="161">
                  <a:moveTo>
                    <a:pt x="199" y="136"/>
                  </a:moveTo>
                  <a:lnTo>
                    <a:pt x="3" y="136"/>
                  </a:lnTo>
                  <a:lnTo>
                    <a:pt x="3" y="158"/>
                  </a:lnTo>
                  <a:lnTo>
                    <a:pt x="196" y="158"/>
                  </a:lnTo>
                  <a:lnTo>
                    <a:pt x="1860" y="158"/>
                  </a:lnTo>
                  <a:lnTo>
                    <a:pt x="1860" y="161"/>
                  </a:lnTo>
                  <a:lnTo>
                    <a:pt x="1857" y="161"/>
                  </a:lnTo>
                  <a:lnTo>
                    <a:pt x="196" y="161"/>
                  </a:lnTo>
                  <a:lnTo>
                    <a:pt x="0" y="161"/>
                  </a:lnTo>
                  <a:lnTo>
                    <a:pt x="0" y="133"/>
                  </a:lnTo>
                  <a:lnTo>
                    <a:pt x="196" y="133"/>
                  </a:lnTo>
                  <a:lnTo>
                    <a:pt x="196" y="22"/>
                  </a:lnTo>
                  <a:lnTo>
                    <a:pt x="196" y="18"/>
                  </a:lnTo>
                  <a:lnTo>
                    <a:pt x="199" y="14"/>
                  </a:lnTo>
                  <a:lnTo>
                    <a:pt x="204" y="9"/>
                  </a:lnTo>
                  <a:lnTo>
                    <a:pt x="208" y="7"/>
                  </a:lnTo>
                  <a:lnTo>
                    <a:pt x="213" y="4"/>
                  </a:lnTo>
                  <a:lnTo>
                    <a:pt x="220" y="2"/>
                  </a:lnTo>
                  <a:lnTo>
                    <a:pt x="227" y="1"/>
                  </a:lnTo>
                  <a:lnTo>
                    <a:pt x="236" y="0"/>
                  </a:lnTo>
                  <a:lnTo>
                    <a:pt x="1826" y="0"/>
                  </a:lnTo>
                  <a:lnTo>
                    <a:pt x="1839" y="1"/>
                  </a:lnTo>
                  <a:lnTo>
                    <a:pt x="1850" y="5"/>
                  </a:lnTo>
                  <a:lnTo>
                    <a:pt x="1858" y="11"/>
                  </a:lnTo>
                  <a:lnTo>
                    <a:pt x="1861" y="14"/>
                  </a:lnTo>
                  <a:lnTo>
                    <a:pt x="1864" y="17"/>
                  </a:lnTo>
                  <a:lnTo>
                    <a:pt x="1863" y="19"/>
                  </a:lnTo>
                  <a:lnTo>
                    <a:pt x="1865" y="21"/>
                  </a:lnTo>
                  <a:lnTo>
                    <a:pt x="1863" y="21"/>
                  </a:lnTo>
                  <a:lnTo>
                    <a:pt x="1861" y="18"/>
                  </a:lnTo>
                  <a:lnTo>
                    <a:pt x="1858" y="14"/>
                  </a:lnTo>
                  <a:lnTo>
                    <a:pt x="1856" y="11"/>
                  </a:lnTo>
                  <a:lnTo>
                    <a:pt x="1851" y="8"/>
                  </a:lnTo>
                  <a:lnTo>
                    <a:pt x="1840" y="4"/>
                  </a:lnTo>
                  <a:lnTo>
                    <a:pt x="1826" y="2"/>
                  </a:lnTo>
                  <a:lnTo>
                    <a:pt x="236" y="2"/>
                  </a:lnTo>
                  <a:lnTo>
                    <a:pt x="225" y="4"/>
                  </a:lnTo>
                  <a:lnTo>
                    <a:pt x="215" y="7"/>
                  </a:lnTo>
                  <a:lnTo>
                    <a:pt x="206" y="11"/>
                  </a:lnTo>
                  <a:lnTo>
                    <a:pt x="202" y="15"/>
                  </a:lnTo>
                  <a:lnTo>
                    <a:pt x="199" y="19"/>
                  </a:lnTo>
                  <a:lnTo>
                    <a:pt x="199" y="22"/>
                  </a:lnTo>
                  <a:lnTo>
                    <a:pt x="199" y="136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81" name="Freeform 538"/>
            <p:cNvSpPr>
              <a:spLocks/>
            </p:cNvSpPr>
            <p:nvPr/>
          </p:nvSpPr>
          <p:spPr bwMode="auto">
            <a:xfrm>
              <a:off x="0" y="2236"/>
              <a:ext cx="1870" cy="167"/>
            </a:xfrm>
            <a:custGeom>
              <a:avLst/>
              <a:gdLst>
                <a:gd name="T0" fmla="*/ 197 w 1870"/>
                <a:gd name="T1" fmla="*/ 25 h 167"/>
                <a:gd name="T2" fmla="*/ 197 w 1870"/>
                <a:gd name="T3" fmla="*/ 25 h 167"/>
                <a:gd name="T4" fmla="*/ 198 w 1870"/>
                <a:gd name="T5" fmla="*/ 21 h 167"/>
                <a:gd name="T6" fmla="*/ 199 w 1870"/>
                <a:gd name="T7" fmla="*/ 15 h 167"/>
                <a:gd name="T8" fmla="*/ 199 w 1870"/>
                <a:gd name="T9" fmla="*/ 15 h 167"/>
                <a:gd name="T10" fmla="*/ 204 w 1870"/>
                <a:gd name="T11" fmla="*/ 11 h 167"/>
                <a:gd name="T12" fmla="*/ 209 w 1870"/>
                <a:gd name="T13" fmla="*/ 7 h 167"/>
                <a:gd name="T14" fmla="*/ 209 w 1870"/>
                <a:gd name="T15" fmla="*/ 7 h 167"/>
                <a:gd name="T16" fmla="*/ 216 w 1870"/>
                <a:gd name="T17" fmla="*/ 4 h 167"/>
                <a:gd name="T18" fmla="*/ 223 w 1870"/>
                <a:gd name="T19" fmla="*/ 3 h 167"/>
                <a:gd name="T20" fmla="*/ 230 w 1870"/>
                <a:gd name="T21" fmla="*/ 1 h 167"/>
                <a:gd name="T22" fmla="*/ 239 w 1870"/>
                <a:gd name="T23" fmla="*/ 0 h 167"/>
                <a:gd name="T24" fmla="*/ 1829 w 1870"/>
                <a:gd name="T25" fmla="*/ 0 h 167"/>
                <a:gd name="T26" fmla="*/ 1829 w 1870"/>
                <a:gd name="T27" fmla="*/ 0 h 167"/>
                <a:gd name="T28" fmla="*/ 1836 w 1870"/>
                <a:gd name="T29" fmla="*/ 1 h 167"/>
                <a:gd name="T30" fmla="*/ 1843 w 1870"/>
                <a:gd name="T31" fmla="*/ 1 h 167"/>
                <a:gd name="T32" fmla="*/ 1850 w 1870"/>
                <a:gd name="T33" fmla="*/ 4 h 167"/>
                <a:gd name="T34" fmla="*/ 1857 w 1870"/>
                <a:gd name="T35" fmla="*/ 7 h 167"/>
                <a:gd name="T36" fmla="*/ 1857 w 1870"/>
                <a:gd name="T37" fmla="*/ 7 h 167"/>
                <a:gd name="T38" fmla="*/ 1864 w 1870"/>
                <a:gd name="T39" fmla="*/ 11 h 167"/>
                <a:gd name="T40" fmla="*/ 1870 w 1870"/>
                <a:gd name="T41" fmla="*/ 18 h 167"/>
                <a:gd name="T42" fmla="*/ 1870 w 1870"/>
                <a:gd name="T43" fmla="*/ 18 h 167"/>
                <a:gd name="T44" fmla="*/ 1867 w 1870"/>
                <a:gd name="T45" fmla="*/ 20 h 167"/>
                <a:gd name="T46" fmla="*/ 1867 w 1870"/>
                <a:gd name="T47" fmla="*/ 20 h 167"/>
                <a:gd name="T48" fmla="*/ 1867 w 1870"/>
                <a:gd name="T49" fmla="*/ 20 h 167"/>
                <a:gd name="T50" fmla="*/ 1864 w 1870"/>
                <a:gd name="T51" fmla="*/ 17 h 167"/>
                <a:gd name="T52" fmla="*/ 1861 w 1870"/>
                <a:gd name="T53" fmla="*/ 14 h 167"/>
                <a:gd name="T54" fmla="*/ 1853 w 1870"/>
                <a:gd name="T55" fmla="*/ 8 h 167"/>
                <a:gd name="T56" fmla="*/ 1842 w 1870"/>
                <a:gd name="T57" fmla="*/ 4 h 167"/>
                <a:gd name="T58" fmla="*/ 1829 w 1870"/>
                <a:gd name="T59" fmla="*/ 3 h 167"/>
                <a:gd name="T60" fmla="*/ 239 w 1870"/>
                <a:gd name="T61" fmla="*/ 3 h 167"/>
                <a:gd name="T62" fmla="*/ 239 w 1870"/>
                <a:gd name="T63" fmla="*/ 3 h 167"/>
                <a:gd name="T64" fmla="*/ 230 w 1870"/>
                <a:gd name="T65" fmla="*/ 4 h 167"/>
                <a:gd name="T66" fmla="*/ 223 w 1870"/>
                <a:gd name="T67" fmla="*/ 5 h 167"/>
                <a:gd name="T68" fmla="*/ 216 w 1870"/>
                <a:gd name="T69" fmla="*/ 7 h 167"/>
                <a:gd name="T70" fmla="*/ 211 w 1870"/>
                <a:gd name="T71" fmla="*/ 10 h 167"/>
                <a:gd name="T72" fmla="*/ 207 w 1870"/>
                <a:gd name="T73" fmla="*/ 12 h 167"/>
                <a:gd name="T74" fmla="*/ 202 w 1870"/>
                <a:gd name="T75" fmla="*/ 17 h 167"/>
                <a:gd name="T76" fmla="*/ 199 w 1870"/>
                <a:gd name="T77" fmla="*/ 21 h 167"/>
                <a:gd name="T78" fmla="*/ 199 w 1870"/>
                <a:gd name="T79" fmla="*/ 25 h 167"/>
                <a:gd name="T80" fmla="*/ 199 w 1870"/>
                <a:gd name="T81" fmla="*/ 136 h 167"/>
                <a:gd name="T82" fmla="*/ 3 w 1870"/>
                <a:gd name="T83" fmla="*/ 136 h 167"/>
                <a:gd name="T84" fmla="*/ 3 w 1870"/>
                <a:gd name="T85" fmla="*/ 164 h 167"/>
                <a:gd name="T86" fmla="*/ 199 w 1870"/>
                <a:gd name="T87" fmla="*/ 164 h 167"/>
                <a:gd name="T88" fmla="*/ 1860 w 1870"/>
                <a:gd name="T89" fmla="*/ 164 h 167"/>
                <a:gd name="T90" fmla="*/ 1860 w 1870"/>
                <a:gd name="T91" fmla="*/ 167 h 167"/>
                <a:gd name="T92" fmla="*/ 199 w 1870"/>
                <a:gd name="T93" fmla="*/ 167 h 167"/>
                <a:gd name="T94" fmla="*/ 0 w 1870"/>
                <a:gd name="T95" fmla="*/ 167 h 167"/>
                <a:gd name="T96" fmla="*/ 0 w 1870"/>
                <a:gd name="T97" fmla="*/ 133 h 167"/>
                <a:gd name="T98" fmla="*/ 197 w 1870"/>
                <a:gd name="T99" fmla="*/ 133 h 167"/>
                <a:gd name="T100" fmla="*/ 197 w 1870"/>
                <a:gd name="T101" fmla="*/ 25 h 1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870" h="167">
                  <a:moveTo>
                    <a:pt x="197" y="25"/>
                  </a:moveTo>
                  <a:lnTo>
                    <a:pt x="197" y="25"/>
                  </a:lnTo>
                  <a:lnTo>
                    <a:pt x="198" y="21"/>
                  </a:lnTo>
                  <a:lnTo>
                    <a:pt x="199" y="15"/>
                  </a:lnTo>
                  <a:lnTo>
                    <a:pt x="204" y="11"/>
                  </a:lnTo>
                  <a:lnTo>
                    <a:pt x="209" y="7"/>
                  </a:lnTo>
                  <a:lnTo>
                    <a:pt x="216" y="4"/>
                  </a:lnTo>
                  <a:lnTo>
                    <a:pt x="223" y="3"/>
                  </a:lnTo>
                  <a:lnTo>
                    <a:pt x="230" y="1"/>
                  </a:lnTo>
                  <a:lnTo>
                    <a:pt x="239" y="0"/>
                  </a:lnTo>
                  <a:lnTo>
                    <a:pt x="1829" y="0"/>
                  </a:lnTo>
                  <a:lnTo>
                    <a:pt x="1836" y="1"/>
                  </a:lnTo>
                  <a:lnTo>
                    <a:pt x="1843" y="1"/>
                  </a:lnTo>
                  <a:lnTo>
                    <a:pt x="1850" y="4"/>
                  </a:lnTo>
                  <a:lnTo>
                    <a:pt x="1857" y="7"/>
                  </a:lnTo>
                  <a:lnTo>
                    <a:pt x="1864" y="11"/>
                  </a:lnTo>
                  <a:lnTo>
                    <a:pt x="1870" y="18"/>
                  </a:lnTo>
                  <a:lnTo>
                    <a:pt x="1867" y="20"/>
                  </a:lnTo>
                  <a:lnTo>
                    <a:pt x="1864" y="17"/>
                  </a:lnTo>
                  <a:lnTo>
                    <a:pt x="1861" y="14"/>
                  </a:lnTo>
                  <a:lnTo>
                    <a:pt x="1853" y="8"/>
                  </a:lnTo>
                  <a:lnTo>
                    <a:pt x="1842" y="4"/>
                  </a:lnTo>
                  <a:lnTo>
                    <a:pt x="1829" y="3"/>
                  </a:lnTo>
                  <a:lnTo>
                    <a:pt x="239" y="3"/>
                  </a:lnTo>
                  <a:lnTo>
                    <a:pt x="230" y="4"/>
                  </a:lnTo>
                  <a:lnTo>
                    <a:pt x="223" y="5"/>
                  </a:lnTo>
                  <a:lnTo>
                    <a:pt x="216" y="7"/>
                  </a:lnTo>
                  <a:lnTo>
                    <a:pt x="211" y="10"/>
                  </a:lnTo>
                  <a:lnTo>
                    <a:pt x="207" y="12"/>
                  </a:lnTo>
                  <a:lnTo>
                    <a:pt x="202" y="17"/>
                  </a:lnTo>
                  <a:lnTo>
                    <a:pt x="199" y="21"/>
                  </a:lnTo>
                  <a:lnTo>
                    <a:pt x="199" y="25"/>
                  </a:lnTo>
                  <a:lnTo>
                    <a:pt x="199" y="136"/>
                  </a:lnTo>
                  <a:lnTo>
                    <a:pt x="3" y="136"/>
                  </a:lnTo>
                  <a:lnTo>
                    <a:pt x="3" y="164"/>
                  </a:lnTo>
                  <a:lnTo>
                    <a:pt x="199" y="164"/>
                  </a:lnTo>
                  <a:lnTo>
                    <a:pt x="1860" y="164"/>
                  </a:lnTo>
                  <a:lnTo>
                    <a:pt x="1860" y="167"/>
                  </a:lnTo>
                  <a:lnTo>
                    <a:pt x="199" y="167"/>
                  </a:lnTo>
                  <a:lnTo>
                    <a:pt x="0" y="167"/>
                  </a:lnTo>
                  <a:lnTo>
                    <a:pt x="0" y="133"/>
                  </a:lnTo>
                  <a:lnTo>
                    <a:pt x="197" y="133"/>
                  </a:lnTo>
                  <a:lnTo>
                    <a:pt x="197" y="2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82" name="Freeform 539"/>
            <p:cNvSpPr>
              <a:spLocks/>
            </p:cNvSpPr>
            <p:nvPr/>
          </p:nvSpPr>
          <p:spPr bwMode="auto">
            <a:xfrm>
              <a:off x="3914" y="2129"/>
              <a:ext cx="41" cy="24"/>
            </a:xfrm>
            <a:custGeom>
              <a:avLst/>
              <a:gdLst>
                <a:gd name="T0" fmla="*/ 21 w 41"/>
                <a:gd name="T1" fmla="*/ 0 h 24"/>
                <a:gd name="T2" fmla="*/ 41 w 41"/>
                <a:gd name="T3" fmla="*/ 0 h 24"/>
                <a:gd name="T4" fmla="*/ 31 w 41"/>
                <a:gd name="T5" fmla="*/ 11 h 24"/>
                <a:gd name="T6" fmla="*/ 21 w 41"/>
                <a:gd name="T7" fmla="*/ 24 h 24"/>
                <a:gd name="T8" fmla="*/ 10 w 41"/>
                <a:gd name="T9" fmla="*/ 11 h 24"/>
                <a:gd name="T10" fmla="*/ 0 w 41"/>
                <a:gd name="T11" fmla="*/ 0 h 24"/>
                <a:gd name="T12" fmla="*/ 21 w 41"/>
                <a:gd name="T13" fmla="*/ 0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" h="24">
                  <a:moveTo>
                    <a:pt x="21" y="0"/>
                  </a:moveTo>
                  <a:lnTo>
                    <a:pt x="41" y="0"/>
                  </a:lnTo>
                  <a:lnTo>
                    <a:pt x="31" y="11"/>
                  </a:lnTo>
                  <a:lnTo>
                    <a:pt x="21" y="24"/>
                  </a:lnTo>
                  <a:lnTo>
                    <a:pt x="10" y="11"/>
                  </a:lnTo>
                  <a:lnTo>
                    <a:pt x="0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pic>
          <p:nvPicPr>
            <p:cNvPr id="6183" name="Picture 540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89" y="1918"/>
              <a:ext cx="257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84" name="Picture 541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58" y="1918"/>
              <a:ext cx="122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85" name="Rectangle 542"/>
            <p:cNvSpPr>
              <a:spLocks noChangeArrowheads="1"/>
            </p:cNvSpPr>
            <p:nvPr/>
          </p:nvSpPr>
          <p:spPr bwMode="auto">
            <a:xfrm>
              <a:off x="5362" y="1917"/>
              <a:ext cx="3" cy="8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86" name="Freeform 543"/>
            <p:cNvSpPr>
              <a:spLocks/>
            </p:cNvSpPr>
            <p:nvPr/>
          </p:nvSpPr>
          <p:spPr bwMode="auto">
            <a:xfrm>
              <a:off x="5402" y="1935"/>
              <a:ext cx="50" cy="41"/>
            </a:xfrm>
            <a:custGeom>
              <a:avLst/>
              <a:gdLst>
                <a:gd name="T0" fmla="*/ 50 w 50"/>
                <a:gd name="T1" fmla="*/ 0 h 41"/>
                <a:gd name="T2" fmla="*/ 50 w 50"/>
                <a:gd name="T3" fmla="*/ 41 h 41"/>
                <a:gd name="T4" fmla="*/ 48 w 50"/>
                <a:gd name="T5" fmla="*/ 41 h 41"/>
                <a:gd name="T6" fmla="*/ 48 w 50"/>
                <a:gd name="T7" fmla="*/ 3 h 41"/>
                <a:gd name="T8" fmla="*/ 3 w 50"/>
                <a:gd name="T9" fmla="*/ 3 h 41"/>
                <a:gd name="T10" fmla="*/ 3 w 50"/>
                <a:gd name="T11" fmla="*/ 6 h 41"/>
                <a:gd name="T12" fmla="*/ 0 w 50"/>
                <a:gd name="T13" fmla="*/ 6 h 41"/>
                <a:gd name="T14" fmla="*/ 0 w 50"/>
                <a:gd name="T15" fmla="*/ 0 h 41"/>
                <a:gd name="T16" fmla="*/ 50 w 50"/>
                <a:gd name="T17" fmla="*/ 0 h 4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0" h="41">
                  <a:moveTo>
                    <a:pt x="50" y="0"/>
                  </a:moveTo>
                  <a:lnTo>
                    <a:pt x="50" y="41"/>
                  </a:lnTo>
                  <a:lnTo>
                    <a:pt x="48" y="41"/>
                  </a:lnTo>
                  <a:lnTo>
                    <a:pt x="48" y="3"/>
                  </a:lnTo>
                  <a:lnTo>
                    <a:pt x="3" y="3"/>
                  </a:lnTo>
                  <a:lnTo>
                    <a:pt x="3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87" name="Freeform 544"/>
            <p:cNvSpPr>
              <a:spLocks/>
            </p:cNvSpPr>
            <p:nvPr/>
          </p:nvSpPr>
          <p:spPr bwMode="auto">
            <a:xfrm>
              <a:off x="5405" y="1938"/>
              <a:ext cx="45" cy="38"/>
            </a:xfrm>
            <a:custGeom>
              <a:avLst/>
              <a:gdLst>
                <a:gd name="T0" fmla="*/ 45 w 45"/>
                <a:gd name="T1" fmla="*/ 0 h 38"/>
                <a:gd name="T2" fmla="*/ 45 w 45"/>
                <a:gd name="T3" fmla="*/ 38 h 38"/>
                <a:gd name="T4" fmla="*/ 40 w 45"/>
                <a:gd name="T5" fmla="*/ 38 h 38"/>
                <a:gd name="T6" fmla="*/ 40 w 45"/>
                <a:gd name="T7" fmla="*/ 3 h 38"/>
                <a:gd name="T8" fmla="*/ 0 w 45"/>
                <a:gd name="T9" fmla="*/ 3 h 38"/>
                <a:gd name="T10" fmla="*/ 0 w 45"/>
                <a:gd name="T11" fmla="*/ 0 h 38"/>
                <a:gd name="T12" fmla="*/ 45 w 45"/>
                <a:gd name="T13" fmla="*/ 0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5" h="38">
                  <a:moveTo>
                    <a:pt x="45" y="0"/>
                  </a:moveTo>
                  <a:lnTo>
                    <a:pt x="45" y="38"/>
                  </a:lnTo>
                  <a:lnTo>
                    <a:pt x="40" y="38"/>
                  </a:lnTo>
                  <a:lnTo>
                    <a:pt x="40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88" name="Rectangle 545"/>
            <p:cNvSpPr>
              <a:spLocks noChangeArrowheads="1"/>
            </p:cNvSpPr>
            <p:nvPr/>
          </p:nvSpPr>
          <p:spPr bwMode="auto">
            <a:xfrm>
              <a:off x="5618" y="1939"/>
              <a:ext cx="1" cy="2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89" name="Rectangle 546"/>
            <p:cNvSpPr>
              <a:spLocks noChangeArrowheads="1"/>
            </p:cNvSpPr>
            <p:nvPr/>
          </p:nvSpPr>
          <p:spPr bwMode="auto">
            <a:xfrm>
              <a:off x="5399" y="1941"/>
              <a:ext cx="3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90" name="Rectangle 547"/>
            <p:cNvSpPr>
              <a:spLocks noChangeArrowheads="1"/>
            </p:cNvSpPr>
            <p:nvPr/>
          </p:nvSpPr>
          <p:spPr bwMode="auto">
            <a:xfrm>
              <a:off x="5402" y="1941"/>
              <a:ext cx="3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91" name="Freeform 548"/>
            <p:cNvSpPr>
              <a:spLocks/>
            </p:cNvSpPr>
            <p:nvPr/>
          </p:nvSpPr>
          <p:spPr bwMode="auto">
            <a:xfrm>
              <a:off x="5617" y="1939"/>
              <a:ext cx="1" cy="3"/>
            </a:xfrm>
            <a:custGeom>
              <a:avLst/>
              <a:gdLst>
                <a:gd name="T0" fmla="*/ 0 w 1"/>
                <a:gd name="T1" fmla="*/ 3 h 3"/>
                <a:gd name="T2" fmla="*/ 0 w 1"/>
                <a:gd name="T3" fmla="*/ 3 h 3"/>
                <a:gd name="T4" fmla="*/ 0 w 1"/>
                <a:gd name="T5" fmla="*/ 2 h 3"/>
                <a:gd name="T6" fmla="*/ 1 w 1"/>
                <a:gd name="T7" fmla="*/ 2 h 3"/>
                <a:gd name="T8" fmla="*/ 1 w 1"/>
                <a:gd name="T9" fmla="*/ 0 h 3"/>
                <a:gd name="T10" fmla="*/ 1 w 1"/>
                <a:gd name="T11" fmla="*/ 2 h 3"/>
                <a:gd name="T12" fmla="*/ 1 w 1"/>
                <a:gd name="T13" fmla="*/ 2 h 3"/>
                <a:gd name="T14" fmla="*/ 0 w 1"/>
                <a:gd name="T15" fmla="*/ 3 h 3"/>
                <a:gd name="T16" fmla="*/ 0 w 1"/>
                <a:gd name="T17" fmla="*/ 3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" h="3">
                  <a:moveTo>
                    <a:pt x="0" y="3"/>
                  </a:moveTo>
                  <a:lnTo>
                    <a:pt x="0" y="3"/>
                  </a:lnTo>
                  <a:lnTo>
                    <a:pt x="0" y="2"/>
                  </a:lnTo>
                  <a:lnTo>
                    <a:pt x="1" y="2"/>
                  </a:lnTo>
                  <a:lnTo>
                    <a:pt x="1" y="0"/>
                  </a:lnTo>
                  <a:lnTo>
                    <a:pt x="1" y="2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92" name="Freeform 549"/>
            <p:cNvSpPr>
              <a:spLocks/>
            </p:cNvSpPr>
            <p:nvPr/>
          </p:nvSpPr>
          <p:spPr bwMode="auto">
            <a:xfrm>
              <a:off x="5620" y="1942"/>
              <a:ext cx="1" cy="3"/>
            </a:xfrm>
            <a:custGeom>
              <a:avLst/>
              <a:gdLst>
                <a:gd name="T0" fmla="*/ 1 w 1"/>
                <a:gd name="T1" fmla="*/ 0 h 3"/>
                <a:gd name="T2" fmla="*/ 1 w 1"/>
                <a:gd name="T3" fmla="*/ 0 h 3"/>
                <a:gd name="T4" fmla="*/ 0 w 1"/>
                <a:gd name="T5" fmla="*/ 3 h 3"/>
                <a:gd name="T6" fmla="*/ 0 w 1"/>
                <a:gd name="T7" fmla="*/ 3 h 3"/>
                <a:gd name="T8" fmla="*/ 1 w 1"/>
                <a:gd name="T9" fmla="*/ 0 h 3"/>
                <a:gd name="T10" fmla="*/ 1 w 1"/>
                <a:gd name="T11" fmla="*/ 0 h 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" h="3">
                  <a:moveTo>
                    <a:pt x="1" y="0"/>
                  </a:moveTo>
                  <a:lnTo>
                    <a:pt x="1" y="0"/>
                  </a:lnTo>
                  <a:lnTo>
                    <a:pt x="0" y="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93" name="Freeform 550"/>
            <p:cNvSpPr>
              <a:spLocks/>
            </p:cNvSpPr>
            <p:nvPr/>
          </p:nvSpPr>
          <p:spPr bwMode="auto">
            <a:xfrm>
              <a:off x="5617" y="1941"/>
              <a:ext cx="4" cy="4"/>
            </a:xfrm>
            <a:custGeom>
              <a:avLst/>
              <a:gdLst>
                <a:gd name="T0" fmla="*/ 1 w 4"/>
                <a:gd name="T1" fmla="*/ 4 h 4"/>
                <a:gd name="T2" fmla="*/ 1 w 4"/>
                <a:gd name="T3" fmla="*/ 4 h 4"/>
                <a:gd name="T4" fmla="*/ 0 w 4"/>
                <a:gd name="T5" fmla="*/ 1 h 4"/>
                <a:gd name="T6" fmla="*/ 0 w 4"/>
                <a:gd name="T7" fmla="*/ 1 h 4"/>
                <a:gd name="T8" fmla="*/ 1 w 4"/>
                <a:gd name="T9" fmla="*/ 0 h 4"/>
                <a:gd name="T10" fmla="*/ 1 w 4"/>
                <a:gd name="T11" fmla="*/ 0 h 4"/>
                <a:gd name="T12" fmla="*/ 4 w 4"/>
                <a:gd name="T13" fmla="*/ 1 h 4"/>
                <a:gd name="T14" fmla="*/ 4 w 4"/>
                <a:gd name="T15" fmla="*/ 1 h 4"/>
                <a:gd name="T16" fmla="*/ 3 w 4"/>
                <a:gd name="T17" fmla="*/ 4 h 4"/>
                <a:gd name="T18" fmla="*/ 1 w 4"/>
                <a:gd name="T19" fmla="*/ 4 h 4"/>
                <a:gd name="T20" fmla="*/ 1 w 4"/>
                <a:gd name="T21" fmla="*/ 4 h 4"/>
                <a:gd name="T22" fmla="*/ 1 w 4"/>
                <a:gd name="T23" fmla="*/ 4 h 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" h="4">
                  <a:moveTo>
                    <a:pt x="1" y="4"/>
                  </a:moveTo>
                  <a:lnTo>
                    <a:pt x="1" y="4"/>
                  </a:lnTo>
                  <a:lnTo>
                    <a:pt x="0" y="1"/>
                  </a:lnTo>
                  <a:lnTo>
                    <a:pt x="1" y="0"/>
                  </a:lnTo>
                  <a:lnTo>
                    <a:pt x="4" y="1"/>
                  </a:lnTo>
                  <a:lnTo>
                    <a:pt x="3" y="4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94" name="Freeform 551"/>
            <p:cNvSpPr>
              <a:spLocks/>
            </p:cNvSpPr>
            <p:nvPr/>
          </p:nvSpPr>
          <p:spPr bwMode="auto">
            <a:xfrm>
              <a:off x="5617" y="1942"/>
              <a:ext cx="1" cy="3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0 h 3"/>
                <a:gd name="T4" fmla="*/ 0 w 1"/>
                <a:gd name="T5" fmla="*/ 0 h 3"/>
                <a:gd name="T6" fmla="*/ 1 w 1"/>
                <a:gd name="T7" fmla="*/ 3 h 3"/>
                <a:gd name="T8" fmla="*/ 0 w 1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lnTo>
                    <a:pt x="0" y="0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95" name="Freeform 552"/>
            <p:cNvSpPr>
              <a:spLocks/>
            </p:cNvSpPr>
            <p:nvPr/>
          </p:nvSpPr>
          <p:spPr bwMode="auto">
            <a:xfrm>
              <a:off x="5405" y="1941"/>
              <a:ext cx="40" cy="35"/>
            </a:xfrm>
            <a:custGeom>
              <a:avLst/>
              <a:gdLst>
                <a:gd name="T0" fmla="*/ 40 w 40"/>
                <a:gd name="T1" fmla="*/ 0 h 35"/>
                <a:gd name="T2" fmla="*/ 40 w 40"/>
                <a:gd name="T3" fmla="*/ 35 h 35"/>
                <a:gd name="T4" fmla="*/ 37 w 40"/>
                <a:gd name="T5" fmla="*/ 35 h 35"/>
                <a:gd name="T6" fmla="*/ 37 w 40"/>
                <a:gd name="T7" fmla="*/ 3 h 35"/>
                <a:gd name="T8" fmla="*/ 0 w 40"/>
                <a:gd name="T9" fmla="*/ 3 h 35"/>
                <a:gd name="T10" fmla="*/ 0 w 40"/>
                <a:gd name="T11" fmla="*/ 0 h 35"/>
                <a:gd name="T12" fmla="*/ 40 w 40"/>
                <a:gd name="T13" fmla="*/ 0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0" h="35">
                  <a:moveTo>
                    <a:pt x="40" y="0"/>
                  </a:moveTo>
                  <a:lnTo>
                    <a:pt x="40" y="35"/>
                  </a:lnTo>
                  <a:lnTo>
                    <a:pt x="37" y="35"/>
                  </a:lnTo>
                  <a:lnTo>
                    <a:pt x="37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96" name="Rectangle 553"/>
            <p:cNvSpPr>
              <a:spLocks noChangeArrowheads="1"/>
            </p:cNvSpPr>
            <p:nvPr/>
          </p:nvSpPr>
          <p:spPr bwMode="auto">
            <a:xfrm>
              <a:off x="5399" y="1944"/>
              <a:ext cx="3" cy="2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97" name="Rectangle 554"/>
            <p:cNvSpPr>
              <a:spLocks noChangeArrowheads="1"/>
            </p:cNvSpPr>
            <p:nvPr/>
          </p:nvSpPr>
          <p:spPr bwMode="auto">
            <a:xfrm>
              <a:off x="5402" y="1944"/>
              <a:ext cx="3" cy="2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98" name="Freeform 555"/>
            <p:cNvSpPr>
              <a:spLocks/>
            </p:cNvSpPr>
            <p:nvPr/>
          </p:nvSpPr>
          <p:spPr bwMode="auto">
            <a:xfrm>
              <a:off x="5405" y="1944"/>
              <a:ext cx="37" cy="32"/>
            </a:xfrm>
            <a:custGeom>
              <a:avLst/>
              <a:gdLst>
                <a:gd name="T0" fmla="*/ 37 w 37"/>
                <a:gd name="T1" fmla="*/ 0 h 32"/>
                <a:gd name="T2" fmla="*/ 37 w 37"/>
                <a:gd name="T3" fmla="*/ 32 h 32"/>
                <a:gd name="T4" fmla="*/ 35 w 37"/>
                <a:gd name="T5" fmla="*/ 32 h 32"/>
                <a:gd name="T6" fmla="*/ 35 w 37"/>
                <a:gd name="T7" fmla="*/ 2 h 32"/>
                <a:gd name="T8" fmla="*/ 0 w 37"/>
                <a:gd name="T9" fmla="*/ 2 h 32"/>
                <a:gd name="T10" fmla="*/ 0 w 37"/>
                <a:gd name="T11" fmla="*/ 0 h 32"/>
                <a:gd name="T12" fmla="*/ 37 w 37"/>
                <a:gd name="T13" fmla="*/ 0 h 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7" h="32">
                  <a:moveTo>
                    <a:pt x="37" y="0"/>
                  </a:moveTo>
                  <a:lnTo>
                    <a:pt x="37" y="32"/>
                  </a:lnTo>
                  <a:lnTo>
                    <a:pt x="35" y="32"/>
                  </a:lnTo>
                  <a:lnTo>
                    <a:pt x="35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99" name="Freeform 556"/>
            <p:cNvSpPr>
              <a:spLocks/>
            </p:cNvSpPr>
            <p:nvPr/>
          </p:nvSpPr>
          <p:spPr bwMode="auto">
            <a:xfrm>
              <a:off x="5618" y="1928"/>
              <a:ext cx="45" cy="28"/>
            </a:xfrm>
            <a:custGeom>
              <a:avLst/>
              <a:gdLst>
                <a:gd name="T0" fmla="*/ 45 w 45"/>
                <a:gd name="T1" fmla="*/ 0 h 28"/>
                <a:gd name="T2" fmla="*/ 17 w 45"/>
                <a:gd name="T3" fmla="*/ 28 h 28"/>
                <a:gd name="T4" fmla="*/ 16 w 45"/>
                <a:gd name="T5" fmla="*/ 27 h 28"/>
                <a:gd name="T6" fmla="*/ 38 w 45"/>
                <a:gd name="T7" fmla="*/ 3 h 28"/>
                <a:gd name="T8" fmla="*/ 13 w 45"/>
                <a:gd name="T9" fmla="*/ 3 h 28"/>
                <a:gd name="T10" fmla="*/ 3 w 45"/>
                <a:gd name="T11" fmla="*/ 14 h 28"/>
                <a:gd name="T12" fmla="*/ 3 w 45"/>
                <a:gd name="T13" fmla="*/ 14 h 28"/>
                <a:gd name="T14" fmla="*/ 3 w 45"/>
                <a:gd name="T15" fmla="*/ 14 h 28"/>
                <a:gd name="T16" fmla="*/ 0 w 45"/>
                <a:gd name="T17" fmla="*/ 13 h 28"/>
                <a:gd name="T18" fmla="*/ 2 w 45"/>
                <a:gd name="T19" fmla="*/ 13 h 28"/>
                <a:gd name="T20" fmla="*/ 11 w 45"/>
                <a:gd name="T21" fmla="*/ 0 h 28"/>
                <a:gd name="T22" fmla="*/ 45 w 45"/>
                <a:gd name="T23" fmla="*/ 0 h 2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5" h="28">
                  <a:moveTo>
                    <a:pt x="45" y="0"/>
                  </a:moveTo>
                  <a:lnTo>
                    <a:pt x="17" y="28"/>
                  </a:lnTo>
                  <a:lnTo>
                    <a:pt x="16" y="27"/>
                  </a:lnTo>
                  <a:lnTo>
                    <a:pt x="38" y="3"/>
                  </a:lnTo>
                  <a:lnTo>
                    <a:pt x="13" y="3"/>
                  </a:lnTo>
                  <a:lnTo>
                    <a:pt x="3" y="14"/>
                  </a:lnTo>
                  <a:lnTo>
                    <a:pt x="0" y="13"/>
                  </a:lnTo>
                  <a:lnTo>
                    <a:pt x="2" y="13"/>
                  </a:lnTo>
                  <a:lnTo>
                    <a:pt x="11" y="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0" name="Freeform 557"/>
            <p:cNvSpPr>
              <a:spLocks/>
            </p:cNvSpPr>
            <p:nvPr/>
          </p:nvSpPr>
          <p:spPr bwMode="auto">
            <a:xfrm>
              <a:off x="5631" y="1955"/>
              <a:ext cx="4" cy="3"/>
            </a:xfrm>
            <a:custGeom>
              <a:avLst/>
              <a:gdLst>
                <a:gd name="T0" fmla="*/ 3 w 4"/>
                <a:gd name="T1" fmla="*/ 0 h 3"/>
                <a:gd name="T2" fmla="*/ 4 w 4"/>
                <a:gd name="T3" fmla="*/ 1 h 3"/>
                <a:gd name="T4" fmla="*/ 3 w 4"/>
                <a:gd name="T5" fmla="*/ 3 h 3"/>
                <a:gd name="T6" fmla="*/ 0 w 4"/>
                <a:gd name="T7" fmla="*/ 1 h 3"/>
                <a:gd name="T8" fmla="*/ 3 w 4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3" y="0"/>
                  </a:moveTo>
                  <a:lnTo>
                    <a:pt x="4" y="1"/>
                  </a:lnTo>
                  <a:lnTo>
                    <a:pt x="3" y="3"/>
                  </a:lnTo>
                  <a:lnTo>
                    <a:pt x="0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1" name="Rectangle 558"/>
            <p:cNvSpPr>
              <a:spLocks noChangeArrowheads="1"/>
            </p:cNvSpPr>
            <p:nvPr/>
          </p:nvSpPr>
          <p:spPr bwMode="auto">
            <a:xfrm>
              <a:off x="5263" y="1956"/>
              <a:ext cx="59" cy="1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02" name="Rectangle 559"/>
            <p:cNvSpPr>
              <a:spLocks noChangeArrowheads="1"/>
            </p:cNvSpPr>
            <p:nvPr/>
          </p:nvSpPr>
          <p:spPr bwMode="auto">
            <a:xfrm>
              <a:off x="5412" y="1962"/>
              <a:ext cx="11" cy="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03" name="Freeform 560"/>
            <p:cNvSpPr>
              <a:spLocks/>
            </p:cNvSpPr>
            <p:nvPr/>
          </p:nvSpPr>
          <p:spPr bwMode="auto">
            <a:xfrm>
              <a:off x="5260" y="1954"/>
              <a:ext cx="64" cy="16"/>
            </a:xfrm>
            <a:custGeom>
              <a:avLst/>
              <a:gdLst>
                <a:gd name="T0" fmla="*/ 0 w 64"/>
                <a:gd name="T1" fmla="*/ 16 h 16"/>
                <a:gd name="T2" fmla="*/ 0 w 64"/>
                <a:gd name="T3" fmla="*/ 0 h 16"/>
                <a:gd name="T4" fmla="*/ 64 w 64"/>
                <a:gd name="T5" fmla="*/ 0 h 16"/>
                <a:gd name="T6" fmla="*/ 64 w 64"/>
                <a:gd name="T7" fmla="*/ 14 h 16"/>
                <a:gd name="T8" fmla="*/ 62 w 64"/>
                <a:gd name="T9" fmla="*/ 14 h 16"/>
                <a:gd name="T10" fmla="*/ 62 w 64"/>
                <a:gd name="T11" fmla="*/ 2 h 16"/>
                <a:gd name="T12" fmla="*/ 3 w 64"/>
                <a:gd name="T13" fmla="*/ 2 h 16"/>
                <a:gd name="T14" fmla="*/ 3 w 64"/>
                <a:gd name="T15" fmla="*/ 14 h 16"/>
                <a:gd name="T16" fmla="*/ 62 w 64"/>
                <a:gd name="T17" fmla="*/ 14 h 16"/>
                <a:gd name="T18" fmla="*/ 62 w 64"/>
                <a:gd name="T19" fmla="*/ 16 h 16"/>
                <a:gd name="T20" fmla="*/ 0 w 64"/>
                <a:gd name="T21" fmla="*/ 16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4" h="16">
                  <a:moveTo>
                    <a:pt x="0" y="16"/>
                  </a:moveTo>
                  <a:lnTo>
                    <a:pt x="0" y="0"/>
                  </a:lnTo>
                  <a:lnTo>
                    <a:pt x="64" y="0"/>
                  </a:lnTo>
                  <a:lnTo>
                    <a:pt x="64" y="14"/>
                  </a:lnTo>
                  <a:lnTo>
                    <a:pt x="62" y="14"/>
                  </a:lnTo>
                  <a:lnTo>
                    <a:pt x="62" y="2"/>
                  </a:lnTo>
                  <a:lnTo>
                    <a:pt x="3" y="2"/>
                  </a:lnTo>
                  <a:lnTo>
                    <a:pt x="3" y="14"/>
                  </a:lnTo>
                  <a:lnTo>
                    <a:pt x="62" y="14"/>
                  </a:lnTo>
                  <a:lnTo>
                    <a:pt x="62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4" name="Rectangle 561"/>
            <p:cNvSpPr>
              <a:spLocks noChangeArrowheads="1"/>
            </p:cNvSpPr>
            <p:nvPr/>
          </p:nvSpPr>
          <p:spPr bwMode="auto">
            <a:xfrm>
              <a:off x="5322" y="1968"/>
              <a:ext cx="2" cy="2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05" name="Freeform 562"/>
            <p:cNvSpPr>
              <a:spLocks/>
            </p:cNvSpPr>
            <p:nvPr/>
          </p:nvSpPr>
          <p:spPr bwMode="auto">
            <a:xfrm>
              <a:off x="5615" y="1969"/>
              <a:ext cx="3" cy="1"/>
            </a:xfrm>
            <a:custGeom>
              <a:avLst/>
              <a:gdLst>
                <a:gd name="T0" fmla="*/ 0 w 3"/>
                <a:gd name="T1" fmla="*/ 1 h 1"/>
                <a:gd name="T2" fmla="*/ 3 w 3"/>
                <a:gd name="T3" fmla="*/ 0 h 1"/>
                <a:gd name="T4" fmla="*/ 3 w 3"/>
                <a:gd name="T5" fmla="*/ 0 h 1"/>
                <a:gd name="T6" fmla="*/ 2 w 3"/>
                <a:gd name="T7" fmla="*/ 1 h 1"/>
                <a:gd name="T8" fmla="*/ 0 w 3"/>
                <a:gd name="T9" fmla="*/ 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lnTo>
                    <a:pt x="3" y="0"/>
                  </a:lnTo>
                  <a:lnTo>
                    <a:pt x="2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6" name="Freeform 563"/>
            <p:cNvSpPr>
              <a:spLocks/>
            </p:cNvSpPr>
            <p:nvPr/>
          </p:nvSpPr>
          <p:spPr bwMode="auto">
            <a:xfrm>
              <a:off x="5618" y="1969"/>
              <a:ext cx="2" cy="1"/>
            </a:xfrm>
            <a:custGeom>
              <a:avLst/>
              <a:gdLst>
                <a:gd name="T0" fmla="*/ 0 w 2"/>
                <a:gd name="T1" fmla="*/ 0 h 1"/>
                <a:gd name="T2" fmla="*/ 2 w 2"/>
                <a:gd name="T3" fmla="*/ 1 h 1"/>
                <a:gd name="T4" fmla="*/ 2 w 2"/>
                <a:gd name="T5" fmla="*/ 1 h 1"/>
                <a:gd name="T6" fmla="*/ 2 w 2"/>
                <a:gd name="T7" fmla="*/ 1 h 1"/>
                <a:gd name="T8" fmla="*/ 0 w 2"/>
                <a:gd name="T9" fmla="*/ 0 h 1"/>
                <a:gd name="T10" fmla="*/ 0 w 2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lnTo>
                    <a:pt x="2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7" name="Freeform 564"/>
            <p:cNvSpPr>
              <a:spLocks/>
            </p:cNvSpPr>
            <p:nvPr/>
          </p:nvSpPr>
          <p:spPr bwMode="auto">
            <a:xfrm>
              <a:off x="5617" y="1969"/>
              <a:ext cx="3" cy="4"/>
            </a:xfrm>
            <a:custGeom>
              <a:avLst/>
              <a:gdLst>
                <a:gd name="T0" fmla="*/ 1 w 3"/>
                <a:gd name="T1" fmla="*/ 0 h 4"/>
                <a:gd name="T2" fmla="*/ 1 w 3"/>
                <a:gd name="T3" fmla="*/ 0 h 4"/>
                <a:gd name="T4" fmla="*/ 3 w 3"/>
                <a:gd name="T5" fmla="*/ 1 h 4"/>
                <a:gd name="T6" fmla="*/ 3 w 3"/>
                <a:gd name="T7" fmla="*/ 1 h 4"/>
                <a:gd name="T8" fmla="*/ 1 w 3"/>
                <a:gd name="T9" fmla="*/ 4 h 4"/>
                <a:gd name="T10" fmla="*/ 1 w 3"/>
                <a:gd name="T11" fmla="*/ 4 h 4"/>
                <a:gd name="T12" fmla="*/ 0 w 3"/>
                <a:gd name="T13" fmla="*/ 1 h 4"/>
                <a:gd name="T14" fmla="*/ 0 w 3"/>
                <a:gd name="T15" fmla="*/ 1 h 4"/>
                <a:gd name="T16" fmla="*/ 1 w 3"/>
                <a:gd name="T17" fmla="*/ 0 h 4"/>
                <a:gd name="T18" fmla="*/ 1 w 3"/>
                <a:gd name="T19" fmla="*/ 0 h 4"/>
                <a:gd name="T20" fmla="*/ 1 w 3"/>
                <a:gd name="T21" fmla="*/ 0 h 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" h="4">
                  <a:moveTo>
                    <a:pt x="1" y="0"/>
                  </a:moveTo>
                  <a:lnTo>
                    <a:pt x="1" y="0"/>
                  </a:lnTo>
                  <a:lnTo>
                    <a:pt x="3" y="1"/>
                  </a:lnTo>
                  <a:lnTo>
                    <a:pt x="1" y="4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pic>
          <p:nvPicPr>
            <p:cNvPr id="6208" name="Picture 565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9" y="1918"/>
              <a:ext cx="122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209" name="Freeform 566"/>
            <p:cNvSpPr>
              <a:spLocks/>
            </p:cNvSpPr>
            <p:nvPr/>
          </p:nvSpPr>
          <p:spPr bwMode="auto">
            <a:xfrm>
              <a:off x="5409" y="1959"/>
              <a:ext cx="17" cy="14"/>
            </a:xfrm>
            <a:custGeom>
              <a:avLst/>
              <a:gdLst>
                <a:gd name="T0" fmla="*/ 14 w 17"/>
                <a:gd name="T1" fmla="*/ 14 h 14"/>
                <a:gd name="T2" fmla="*/ 0 w 17"/>
                <a:gd name="T3" fmla="*/ 14 h 14"/>
                <a:gd name="T4" fmla="*/ 0 w 17"/>
                <a:gd name="T5" fmla="*/ 0 h 14"/>
                <a:gd name="T6" fmla="*/ 17 w 17"/>
                <a:gd name="T7" fmla="*/ 0 h 14"/>
                <a:gd name="T8" fmla="*/ 17 w 17"/>
                <a:gd name="T9" fmla="*/ 11 h 14"/>
                <a:gd name="T10" fmla="*/ 14 w 17"/>
                <a:gd name="T11" fmla="*/ 11 h 14"/>
                <a:gd name="T12" fmla="*/ 14 w 17"/>
                <a:gd name="T13" fmla="*/ 3 h 14"/>
                <a:gd name="T14" fmla="*/ 3 w 17"/>
                <a:gd name="T15" fmla="*/ 3 h 14"/>
                <a:gd name="T16" fmla="*/ 3 w 17"/>
                <a:gd name="T17" fmla="*/ 11 h 14"/>
                <a:gd name="T18" fmla="*/ 14 w 17"/>
                <a:gd name="T19" fmla="*/ 11 h 14"/>
                <a:gd name="T20" fmla="*/ 14 w 17"/>
                <a:gd name="T21" fmla="*/ 14 h 1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" h="14">
                  <a:moveTo>
                    <a:pt x="14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7" y="0"/>
                  </a:lnTo>
                  <a:lnTo>
                    <a:pt x="17" y="11"/>
                  </a:lnTo>
                  <a:lnTo>
                    <a:pt x="14" y="11"/>
                  </a:lnTo>
                  <a:lnTo>
                    <a:pt x="14" y="3"/>
                  </a:lnTo>
                  <a:lnTo>
                    <a:pt x="3" y="3"/>
                  </a:lnTo>
                  <a:lnTo>
                    <a:pt x="3" y="11"/>
                  </a:lnTo>
                  <a:lnTo>
                    <a:pt x="14" y="11"/>
                  </a:lnTo>
                  <a:lnTo>
                    <a:pt x="14" y="14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0" name="Rectangle 567"/>
            <p:cNvSpPr>
              <a:spLocks noChangeArrowheads="1"/>
            </p:cNvSpPr>
            <p:nvPr/>
          </p:nvSpPr>
          <p:spPr bwMode="auto">
            <a:xfrm>
              <a:off x="5423" y="1970"/>
              <a:ext cx="3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11" name="Freeform 568"/>
            <p:cNvSpPr>
              <a:spLocks/>
            </p:cNvSpPr>
            <p:nvPr/>
          </p:nvSpPr>
          <p:spPr bwMode="auto">
            <a:xfrm>
              <a:off x="5587" y="1934"/>
              <a:ext cx="63" cy="46"/>
            </a:xfrm>
            <a:custGeom>
              <a:avLst/>
              <a:gdLst>
                <a:gd name="T0" fmla="*/ 42 w 63"/>
                <a:gd name="T1" fmla="*/ 24 h 46"/>
                <a:gd name="T2" fmla="*/ 63 w 63"/>
                <a:gd name="T3" fmla="*/ 46 h 46"/>
                <a:gd name="T4" fmla="*/ 45 w 63"/>
                <a:gd name="T5" fmla="*/ 46 h 46"/>
                <a:gd name="T6" fmla="*/ 35 w 63"/>
                <a:gd name="T7" fmla="*/ 35 h 46"/>
                <a:gd name="T8" fmla="*/ 35 w 63"/>
                <a:gd name="T9" fmla="*/ 35 h 46"/>
                <a:gd name="T10" fmla="*/ 33 w 63"/>
                <a:gd name="T11" fmla="*/ 32 h 46"/>
                <a:gd name="T12" fmla="*/ 31 w 63"/>
                <a:gd name="T13" fmla="*/ 31 h 46"/>
                <a:gd name="T14" fmla="*/ 28 w 63"/>
                <a:gd name="T15" fmla="*/ 32 h 46"/>
                <a:gd name="T16" fmla="*/ 28 w 63"/>
                <a:gd name="T17" fmla="*/ 32 h 46"/>
                <a:gd name="T18" fmla="*/ 25 w 63"/>
                <a:gd name="T19" fmla="*/ 35 h 46"/>
                <a:gd name="T20" fmla="*/ 17 w 63"/>
                <a:gd name="T21" fmla="*/ 46 h 46"/>
                <a:gd name="T22" fmla="*/ 0 w 63"/>
                <a:gd name="T23" fmla="*/ 46 h 46"/>
                <a:gd name="T24" fmla="*/ 23 w 63"/>
                <a:gd name="T25" fmla="*/ 22 h 46"/>
                <a:gd name="T26" fmla="*/ 0 w 63"/>
                <a:gd name="T27" fmla="*/ 0 h 46"/>
                <a:gd name="T28" fmla="*/ 17 w 63"/>
                <a:gd name="T29" fmla="*/ 0 h 46"/>
                <a:gd name="T30" fmla="*/ 18 w 63"/>
                <a:gd name="T31" fmla="*/ 0 h 46"/>
                <a:gd name="T32" fmla="*/ 27 w 63"/>
                <a:gd name="T33" fmla="*/ 10 h 46"/>
                <a:gd name="T34" fmla="*/ 27 w 63"/>
                <a:gd name="T35" fmla="*/ 10 h 46"/>
                <a:gd name="T36" fmla="*/ 27 w 63"/>
                <a:gd name="T37" fmla="*/ 10 h 46"/>
                <a:gd name="T38" fmla="*/ 30 w 63"/>
                <a:gd name="T39" fmla="*/ 12 h 46"/>
                <a:gd name="T40" fmla="*/ 31 w 63"/>
                <a:gd name="T41" fmla="*/ 15 h 46"/>
                <a:gd name="T42" fmla="*/ 34 w 63"/>
                <a:gd name="T43" fmla="*/ 12 h 46"/>
                <a:gd name="T44" fmla="*/ 34 w 63"/>
                <a:gd name="T45" fmla="*/ 12 h 46"/>
                <a:gd name="T46" fmla="*/ 37 w 63"/>
                <a:gd name="T47" fmla="*/ 10 h 46"/>
                <a:gd name="T48" fmla="*/ 45 w 63"/>
                <a:gd name="T49" fmla="*/ 0 h 46"/>
                <a:gd name="T50" fmla="*/ 62 w 63"/>
                <a:gd name="T51" fmla="*/ 0 h 46"/>
                <a:gd name="T52" fmla="*/ 40 w 63"/>
                <a:gd name="T53" fmla="*/ 22 h 46"/>
                <a:gd name="T54" fmla="*/ 42 w 63"/>
                <a:gd name="T55" fmla="*/ 24 h 4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63" h="46">
                  <a:moveTo>
                    <a:pt x="42" y="24"/>
                  </a:moveTo>
                  <a:lnTo>
                    <a:pt x="63" y="46"/>
                  </a:lnTo>
                  <a:lnTo>
                    <a:pt x="45" y="46"/>
                  </a:lnTo>
                  <a:lnTo>
                    <a:pt x="35" y="35"/>
                  </a:lnTo>
                  <a:lnTo>
                    <a:pt x="33" y="32"/>
                  </a:lnTo>
                  <a:lnTo>
                    <a:pt x="31" y="31"/>
                  </a:lnTo>
                  <a:lnTo>
                    <a:pt x="28" y="32"/>
                  </a:lnTo>
                  <a:lnTo>
                    <a:pt x="25" y="35"/>
                  </a:lnTo>
                  <a:lnTo>
                    <a:pt x="17" y="46"/>
                  </a:lnTo>
                  <a:lnTo>
                    <a:pt x="0" y="46"/>
                  </a:lnTo>
                  <a:lnTo>
                    <a:pt x="23" y="22"/>
                  </a:lnTo>
                  <a:lnTo>
                    <a:pt x="0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27" y="10"/>
                  </a:lnTo>
                  <a:lnTo>
                    <a:pt x="30" y="12"/>
                  </a:lnTo>
                  <a:lnTo>
                    <a:pt x="31" y="15"/>
                  </a:lnTo>
                  <a:lnTo>
                    <a:pt x="34" y="12"/>
                  </a:lnTo>
                  <a:lnTo>
                    <a:pt x="37" y="10"/>
                  </a:lnTo>
                  <a:lnTo>
                    <a:pt x="45" y="0"/>
                  </a:lnTo>
                  <a:lnTo>
                    <a:pt x="62" y="0"/>
                  </a:lnTo>
                  <a:lnTo>
                    <a:pt x="40" y="22"/>
                  </a:lnTo>
                  <a:lnTo>
                    <a:pt x="42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2" name="Freeform 569"/>
            <p:cNvSpPr>
              <a:spLocks noEditPoints="1"/>
            </p:cNvSpPr>
            <p:nvPr/>
          </p:nvSpPr>
          <p:spPr bwMode="auto">
            <a:xfrm>
              <a:off x="5257" y="1951"/>
              <a:ext cx="70" cy="22"/>
            </a:xfrm>
            <a:custGeom>
              <a:avLst/>
              <a:gdLst>
                <a:gd name="T0" fmla="*/ 3 w 70"/>
                <a:gd name="T1" fmla="*/ 19 h 22"/>
                <a:gd name="T2" fmla="*/ 65 w 70"/>
                <a:gd name="T3" fmla="*/ 19 h 22"/>
                <a:gd name="T4" fmla="*/ 67 w 70"/>
                <a:gd name="T5" fmla="*/ 19 h 22"/>
                <a:gd name="T6" fmla="*/ 67 w 70"/>
                <a:gd name="T7" fmla="*/ 17 h 22"/>
                <a:gd name="T8" fmla="*/ 67 w 70"/>
                <a:gd name="T9" fmla="*/ 3 h 22"/>
                <a:gd name="T10" fmla="*/ 3 w 70"/>
                <a:gd name="T11" fmla="*/ 3 h 22"/>
                <a:gd name="T12" fmla="*/ 3 w 70"/>
                <a:gd name="T13" fmla="*/ 19 h 22"/>
                <a:gd name="T14" fmla="*/ 70 w 70"/>
                <a:gd name="T15" fmla="*/ 22 h 22"/>
                <a:gd name="T16" fmla="*/ 0 w 70"/>
                <a:gd name="T17" fmla="*/ 22 h 22"/>
                <a:gd name="T18" fmla="*/ 0 w 70"/>
                <a:gd name="T19" fmla="*/ 0 h 22"/>
                <a:gd name="T20" fmla="*/ 70 w 70"/>
                <a:gd name="T21" fmla="*/ 0 h 22"/>
                <a:gd name="T22" fmla="*/ 70 w 70"/>
                <a:gd name="T23" fmla="*/ 19 h 22"/>
                <a:gd name="T24" fmla="*/ 70 w 70"/>
                <a:gd name="T25" fmla="*/ 22 h 2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0" h="22">
                  <a:moveTo>
                    <a:pt x="3" y="19"/>
                  </a:moveTo>
                  <a:lnTo>
                    <a:pt x="65" y="19"/>
                  </a:lnTo>
                  <a:lnTo>
                    <a:pt x="67" y="19"/>
                  </a:lnTo>
                  <a:lnTo>
                    <a:pt x="67" y="17"/>
                  </a:lnTo>
                  <a:lnTo>
                    <a:pt x="67" y="3"/>
                  </a:lnTo>
                  <a:lnTo>
                    <a:pt x="3" y="3"/>
                  </a:lnTo>
                  <a:lnTo>
                    <a:pt x="3" y="19"/>
                  </a:lnTo>
                  <a:close/>
                  <a:moveTo>
                    <a:pt x="70" y="22"/>
                  </a:moveTo>
                  <a:lnTo>
                    <a:pt x="0" y="22"/>
                  </a:lnTo>
                  <a:lnTo>
                    <a:pt x="0" y="0"/>
                  </a:lnTo>
                  <a:lnTo>
                    <a:pt x="70" y="0"/>
                  </a:lnTo>
                  <a:lnTo>
                    <a:pt x="70" y="19"/>
                  </a:lnTo>
                  <a:lnTo>
                    <a:pt x="70" y="22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3" name="Freeform 570"/>
            <p:cNvSpPr>
              <a:spLocks/>
            </p:cNvSpPr>
            <p:nvPr/>
          </p:nvSpPr>
          <p:spPr bwMode="auto">
            <a:xfrm>
              <a:off x="5405" y="1946"/>
              <a:ext cx="35" cy="30"/>
            </a:xfrm>
            <a:custGeom>
              <a:avLst/>
              <a:gdLst>
                <a:gd name="T0" fmla="*/ 23 w 35"/>
                <a:gd name="T1" fmla="*/ 30 h 30"/>
                <a:gd name="T2" fmla="*/ 23 w 35"/>
                <a:gd name="T3" fmla="*/ 27 h 30"/>
                <a:gd name="T4" fmla="*/ 23 w 35"/>
                <a:gd name="T5" fmla="*/ 10 h 30"/>
                <a:gd name="T6" fmla="*/ 1 w 35"/>
                <a:gd name="T7" fmla="*/ 10 h 30"/>
                <a:gd name="T8" fmla="*/ 1 w 35"/>
                <a:gd name="T9" fmla="*/ 30 h 30"/>
                <a:gd name="T10" fmla="*/ 0 w 35"/>
                <a:gd name="T11" fmla="*/ 30 h 30"/>
                <a:gd name="T12" fmla="*/ 0 w 35"/>
                <a:gd name="T13" fmla="*/ 0 h 30"/>
                <a:gd name="T14" fmla="*/ 35 w 35"/>
                <a:gd name="T15" fmla="*/ 0 h 30"/>
                <a:gd name="T16" fmla="*/ 35 w 35"/>
                <a:gd name="T17" fmla="*/ 30 h 30"/>
                <a:gd name="T18" fmla="*/ 23 w 35"/>
                <a:gd name="T19" fmla="*/ 30 h 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5" h="30">
                  <a:moveTo>
                    <a:pt x="23" y="30"/>
                  </a:moveTo>
                  <a:lnTo>
                    <a:pt x="23" y="27"/>
                  </a:lnTo>
                  <a:lnTo>
                    <a:pt x="23" y="10"/>
                  </a:lnTo>
                  <a:lnTo>
                    <a:pt x="1" y="10"/>
                  </a:lnTo>
                  <a:lnTo>
                    <a:pt x="1" y="3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0"/>
                  </a:lnTo>
                  <a:lnTo>
                    <a:pt x="35" y="30"/>
                  </a:lnTo>
                  <a:lnTo>
                    <a:pt x="23" y="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4" name="Freeform 571"/>
            <p:cNvSpPr>
              <a:spLocks noEditPoints="1"/>
            </p:cNvSpPr>
            <p:nvPr/>
          </p:nvSpPr>
          <p:spPr bwMode="auto">
            <a:xfrm>
              <a:off x="5406" y="1956"/>
              <a:ext cx="22" cy="20"/>
            </a:xfrm>
            <a:custGeom>
              <a:avLst/>
              <a:gdLst>
                <a:gd name="T0" fmla="*/ 17 w 22"/>
                <a:gd name="T1" fmla="*/ 17 h 20"/>
                <a:gd name="T2" fmla="*/ 20 w 22"/>
                <a:gd name="T3" fmla="*/ 17 h 20"/>
                <a:gd name="T4" fmla="*/ 20 w 22"/>
                <a:gd name="T5" fmla="*/ 14 h 20"/>
                <a:gd name="T6" fmla="*/ 20 w 22"/>
                <a:gd name="T7" fmla="*/ 3 h 20"/>
                <a:gd name="T8" fmla="*/ 3 w 22"/>
                <a:gd name="T9" fmla="*/ 3 h 20"/>
                <a:gd name="T10" fmla="*/ 3 w 22"/>
                <a:gd name="T11" fmla="*/ 17 h 20"/>
                <a:gd name="T12" fmla="*/ 17 w 22"/>
                <a:gd name="T13" fmla="*/ 17 h 20"/>
                <a:gd name="T14" fmla="*/ 0 w 22"/>
                <a:gd name="T15" fmla="*/ 20 h 20"/>
                <a:gd name="T16" fmla="*/ 0 w 22"/>
                <a:gd name="T17" fmla="*/ 0 h 20"/>
                <a:gd name="T18" fmla="*/ 22 w 22"/>
                <a:gd name="T19" fmla="*/ 0 h 20"/>
                <a:gd name="T20" fmla="*/ 22 w 22"/>
                <a:gd name="T21" fmla="*/ 17 h 20"/>
                <a:gd name="T22" fmla="*/ 22 w 22"/>
                <a:gd name="T23" fmla="*/ 20 h 20"/>
                <a:gd name="T24" fmla="*/ 0 w 22"/>
                <a:gd name="T25" fmla="*/ 20 h 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2" h="20">
                  <a:moveTo>
                    <a:pt x="17" y="17"/>
                  </a:moveTo>
                  <a:lnTo>
                    <a:pt x="20" y="17"/>
                  </a:lnTo>
                  <a:lnTo>
                    <a:pt x="20" y="14"/>
                  </a:lnTo>
                  <a:lnTo>
                    <a:pt x="20" y="3"/>
                  </a:lnTo>
                  <a:lnTo>
                    <a:pt x="3" y="3"/>
                  </a:lnTo>
                  <a:lnTo>
                    <a:pt x="3" y="17"/>
                  </a:lnTo>
                  <a:lnTo>
                    <a:pt x="17" y="17"/>
                  </a:lnTo>
                  <a:close/>
                  <a:moveTo>
                    <a:pt x="0" y="20"/>
                  </a:moveTo>
                  <a:lnTo>
                    <a:pt x="0" y="0"/>
                  </a:lnTo>
                  <a:lnTo>
                    <a:pt x="22" y="0"/>
                  </a:lnTo>
                  <a:lnTo>
                    <a:pt x="22" y="17"/>
                  </a:lnTo>
                  <a:lnTo>
                    <a:pt x="22" y="2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5" name="Rectangle 572"/>
            <p:cNvSpPr>
              <a:spLocks noChangeArrowheads="1"/>
            </p:cNvSpPr>
            <p:nvPr/>
          </p:nvSpPr>
          <p:spPr bwMode="auto">
            <a:xfrm>
              <a:off x="5406" y="1976"/>
              <a:ext cx="22" cy="1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16" name="Rectangle 573"/>
            <p:cNvSpPr>
              <a:spLocks noChangeArrowheads="1"/>
            </p:cNvSpPr>
            <p:nvPr/>
          </p:nvSpPr>
          <p:spPr bwMode="auto">
            <a:xfrm>
              <a:off x="5440" y="1976"/>
              <a:ext cx="2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17" name="Rectangle 574"/>
            <p:cNvSpPr>
              <a:spLocks noChangeArrowheads="1"/>
            </p:cNvSpPr>
            <p:nvPr/>
          </p:nvSpPr>
          <p:spPr bwMode="auto">
            <a:xfrm>
              <a:off x="5442" y="1976"/>
              <a:ext cx="3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18" name="Rectangle 575"/>
            <p:cNvSpPr>
              <a:spLocks noChangeArrowheads="1"/>
            </p:cNvSpPr>
            <p:nvPr/>
          </p:nvSpPr>
          <p:spPr bwMode="auto">
            <a:xfrm>
              <a:off x="5445" y="1976"/>
              <a:ext cx="5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19" name="Rectangle 576"/>
            <p:cNvSpPr>
              <a:spLocks noChangeArrowheads="1"/>
            </p:cNvSpPr>
            <p:nvPr/>
          </p:nvSpPr>
          <p:spPr bwMode="auto">
            <a:xfrm>
              <a:off x="5450" y="1976"/>
              <a:ext cx="2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20" name="Freeform 577"/>
            <p:cNvSpPr>
              <a:spLocks/>
            </p:cNvSpPr>
            <p:nvPr/>
          </p:nvSpPr>
          <p:spPr bwMode="auto">
            <a:xfrm>
              <a:off x="5399" y="1932"/>
              <a:ext cx="56" cy="47"/>
            </a:xfrm>
            <a:custGeom>
              <a:avLst/>
              <a:gdLst>
                <a:gd name="T0" fmla="*/ 56 w 56"/>
                <a:gd name="T1" fmla="*/ 47 h 47"/>
                <a:gd name="T2" fmla="*/ 53 w 56"/>
                <a:gd name="T3" fmla="*/ 47 h 47"/>
                <a:gd name="T4" fmla="*/ 53 w 56"/>
                <a:gd name="T5" fmla="*/ 44 h 47"/>
                <a:gd name="T6" fmla="*/ 53 w 56"/>
                <a:gd name="T7" fmla="*/ 3 h 47"/>
                <a:gd name="T8" fmla="*/ 3 w 56"/>
                <a:gd name="T9" fmla="*/ 3 h 47"/>
                <a:gd name="T10" fmla="*/ 3 w 56"/>
                <a:gd name="T11" fmla="*/ 9 h 47"/>
                <a:gd name="T12" fmla="*/ 0 w 56"/>
                <a:gd name="T13" fmla="*/ 9 h 47"/>
                <a:gd name="T14" fmla="*/ 0 w 56"/>
                <a:gd name="T15" fmla="*/ 0 h 47"/>
                <a:gd name="T16" fmla="*/ 56 w 56"/>
                <a:gd name="T17" fmla="*/ 0 h 47"/>
                <a:gd name="T18" fmla="*/ 56 w 56"/>
                <a:gd name="T19" fmla="*/ 47 h 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6" h="47">
                  <a:moveTo>
                    <a:pt x="56" y="47"/>
                  </a:moveTo>
                  <a:lnTo>
                    <a:pt x="53" y="47"/>
                  </a:lnTo>
                  <a:lnTo>
                    <a:pt x="53" y="44"/>
                  </a:lnTo>
                  <a:lnTo>
                    <a:pt x="53" y="3"/>
                  </a:lnTo>
                  <a:lnTo>
                    <a:pt x="3" y="3"/>
                  </a:lnTo>
                  <a:lnTo>
                    <a:pt x="3" y="9"/>
                  </a:lnTo>
                  <a:lnTo>
                    <a:pt x="0" y="9"/>
                  </a:lnTo>
                  <a:lnTo>
                    <a:pt x="0" y="0"/>
                  </a:lnTo>
                  <a:lnTo>
                    <a:pt x="56" y="0"/>
                  </a:lnTo>
                  <a:lnTo>
                    <a:pt x="56" y="47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21" name="Freeform 578"/>
            <p:cNvSpPr>
              <a:spLocks/>
            </p:cNvSpPr>
            <p:nvPr/>
          </p:nvSpPr>
          <p:spPr bwMode="auto">
            <a:xfrm>
              <a:off x="5402" y="1946"/>
              <a:ext cx="38" cy="33"/>
            </a:xfrm>
            <a:custGeom>
              <a:avLst/>
              <a:gdLst>
                <a:gd name="T0" fmla="*/ 38 w 38"/>
                <a:gd name="T1" fmla="*/ 33 h 33"/>
                <a:gd name="T2" fmla="*/ 0 w 38"/>
                <a:gd name="T3" fmla="*/ 33 h 33"/>
                <a:gd name="T4" fmla="*/ 0 w 38"/>
                <a:gd name="T5" fmla="*/ 0 h 33"/>
                <a:gd name="T6" fmla="*/ 3 w 38"/>
                <a:gd name="T7" fmla="*/ 0 h 33"/>
                <a:gd name="T8" fmla="*/ 3 w 38"/>
                <a:gd name="T9" fmla="*/ 30 h 33"/>
                <a:gd name="T10" fmla="*/ 4 w 38"/>
                <a:gd name="T11" fmla="*/ 30 h 33"/>
                <a:gd name="T12" fmla="*/ 4 w 38"/>
                <a:gd name="T13" fmla="*/ 30 h 33"/>
                <a:gd name="T14" fmla="*/ 26 w 38"/>
                <a:gd name="T15" fmla="*/ 30 h 33"/>
                <a:gd name="T16" fmla="*/ 26 w 38"/>
                <a:gd name="T17" fmla="*/ 30 h 33"/>
                <a:gd name="T18" fmla="*/ 38 w 38"/>
                <a:gd name="T19" fmla="*/ 30 h 33"/>
                <a:gd name="T20" fmla="*/ 38 w 38"/>
                <a:gd name="T21" fmla="*/ 33 h 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8" h="33">
                  <a:moveTo>
                    <a:pt x="38" y="33"/>
                  </a:moveTo>
                  <a:lnTo>
                    <a:pt x="0" y="33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30"/>
                  </a:lnTo>
                  <a:lnTo>
                    <a:pt x="4" y="30"/>
                  </a:lnTo>
                  <a:lnTo>
                    <a:pt x="26" y="30"/>
                  </a:lnTo>
                  <a:lnTo>
                    <a:pt x="38" y="30"/>
                  </a:lnTo>
                  <a:lnTo>
                    <a:pt x="38" y="3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22" name="Freeform 579"/>
            <p:cNvSpPr>
              <a:spLocks/>
            </p:cNvSpPr>
            <p:nvPr/>
          </p:nvSpPr>
          <p:spPr bwMode="auto">
            <a:xfrm>
              <a:off x="5399" y="1946"/>
              <a:ext cx="41" cy="36"/>
            </a:xfrm>
            <a:custGeom>
              <a:avLst/>
              <a:gdLst>
                <a:gd name="T0" fmla="*/ 41 w 41"/>
                <a:gd name="T1" fmla="*/ 36 h 36"/>
                <a:gd name="T2" fmla="*/ 0 w 41"/>
                <a:gd name="T3" fmla="*/ 36 h 36"/>
                <a:gd name="T4" fmla="*/ 0 w 41"/>
                <a:gd name="T5" fmla="*/ 0 h 36"/>
                <a:gd name="T6" fmla="*/ 3 w 41"/>
                <a:gd name="T7" fmla="*/ 0 h 36"/>
                <a:gd name="T8" fmla="*/ 3 w 41"/>
                <a:gd name="T9" fmla="*/ 33 h 36"/>
                <a:gd name="T10" fmla="*/ 41 w 41"/>
                <a:gd name="T11" fmla="*/ 33 h 36"/>
                <a:gd name="T12" fmla="*/ 41 w 41"/>
                <a:gd name="T13" fmla="*/ 36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" h="36">
                  <a:moveTo>
                    <a:pt x="41" y="36"/>
                  </a:moveTo>
                  <a:lnTo>
                    <a:pt x="0" y="36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33"/>
                  </a:lnTo>
                  <a:lnTo>
                    <a:pt x="41" y="33"/>
                  </a:lnTo>
                  <a:lnTo>
                    <a:pt x="41" y="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23" name="Rectangle 580"/>
            <p:cNvSpPr>
              <a:spLocks noChangeArrowheads="1"/>
            </p:cNvSpPr>
            <p:nvPr/>
          </p:nvSpPr>
          <p:spPr bwMode="auto">
            <a:xfrm>
              <a:off x="5440" y="1979"/>
              <a:ext cx="2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24" name="Rectangle 581"/>
            <p:cNvSpPr>
              <a:spLocks noChangeArrowheads="1"/>
            </p:cNvSpPr>
            <p:nvPr/>
          </p:nvSpPr>
          <p:spPr bwMode="auto">
            <a:xfrm>
              <a:off x="5442" y="1979"/>
              <a:ext cx="3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25" name="Freeform 582"/>
            <p:cNvSpPr>
              <a:spLocks noEditPoints="1"/>
            </p:cNvSpPr>
            <p:nvPr/>
          </p:nvSpPr>
          <p:spPr bwMode="auto">
            <a:xfrm>
              <a:off x="5580" y="1931"/>
              <a:ext cx="76" cy="52"/>
            </a:xfrm>
            <a:custGeom>
              <a:avLst/>
              <a:gdLst>
                <a:gd name="T0" fmla="*/ 7 w 76"/>
                <a:gd name="T1" fmla="*/ 49 h 52"/>
                <a:gd name="T2" fmla="*/ 24 w 76"/>
                <a:gd name="T3" fmla="*/ 49 h 52"/>
                <a:gd name="T4" fmla="*/ 32 w 76"/>
                <a:gd name="T5" fmla="*/ 38 h 52"/>
                <a:gd name="T6" fmla="*/ 32 w 76"/>
                <a:gd name="T7" fmla="*/ 38 h 52"/>
                <a:gd name="T8" fmla="*/ 35 w 76"/>
                <a:gd name="T9" fmla="*/ 35 h 52"/>
                <a:gd name="T10" fmla="*/ 38 w 76"/>
                <a:gd name="T11" fmla="*/ 34 h 52"/>
                <a:gd name="T12" fmla="*/ 40 w 76"/>
                <a:gd name="T13" fmla="*/ 35 h 52"/>
                <a:gd name="T14" fmla="*/ 40 w 76"/>
                <a:gd name="T15" fmla="*/ 35 h 52"/>
                <a:gd name="T16" fmla="*/ 42 w 76"/>
                <a:gd name="T17" fmla="*/ 38 h 52"/>
                <a:gd name="T18" fmla="*/ 52 w 76"/>
                <a:gd name="T19" fmla="*/ 49 h 52"/>
                <a:gd name="T20" fmla="*/ 70 w 76"/>
                <a:gd name="T21" fmla="*/ 49 h 52"/>
                <a:gd name="T22" fmla="*/ 49 w 76"/>
                <a:gd name="T23" fmla="*/ 27 h 52"/>
                <a:gd name="T24" fmla="*/ 47 w 76"/>
                <a:gd name="T25" fmla="*/ 25 h 52"/>
                <a:gd name="T26" fmla="*/ 69 w 76"/>
                <a:gd name="T27" fmla="*/ 3 h 52"/>
                <a:gd name="T28" fmla="*/ 52 w 76"/>
                <a:gd name="T29" fmla="*/ 3 h 52"/>
                <a:gd name="T30" fmla="*/ 44 w 76"/>
                <a:gd name="T31" fmla="*/ 13 h 52"/>
                <a:gd name="T32" fmla="*/ 44 w 76"/>
                <a:gd name="T33" fmla="*/ 13 h 52"/>
                <a:gd name="T34" fmla="*/ 41 w 76"/>
                <a:gd name="T35" fmla="*/ 15 h 52"/>
                <a:gd name="T36" fmla="*/ 38 w 76"/>
                <a:gd name="T37" fmla="*/ 18 h 52"/>
                <a:gd name="T38" fmla="*/ 37 w 76"/>
                <a:gd name="T39" fmla="*/ 15 h 52"/>
                <a:gd name="T40" fmla="*/ 37 w 76"/>
                <a:gd name="T41" fmla="*/ 15 h 52"/>
                <a:gd name="T42" fmla="*/ 34 w 76"/>
                <a:gd name="T43" fmla="*/ 13 h 52"/>
                <a:gd name="T44" fmla="*/ 34 w 76"/>
                <a:gd name="T45" fmla="*/ 13 h 52"/>
                <a:gd name="T46" fmla="*/ 25 w 76"/>
                <a:gd name="T47" fmla="*/ 3 h 52"/>
                <a:gd name="T48" fmla="*/ 24 w 76"/>
                <a:gd name="T49" fmla="*/ 3 h 52"/>
                <a:gd name="T50" fmla="*/ 7 w 76"/>
                <a:gd name="T51" fmla="*/ 3 h 52"/>
                <a:gd name="T52" fmla="*/ 30 w 76"/>
                <a:gd name="T53" fmla="*/ 25 h 52"/>
                <a:gd name="T54" fmla="*/ 7 w 76"/>
                <a:gd name="T55" fmla="*/ 49 h 52"/>
                <a:gd name="T56" fmla="*/ 51 w 76"/>
                <a:gd name="T57" fmla="*/ 52 h 52"/>
                <a:gd name="T58" fmla="*/ 41 w 76"/>
                <a:gd name="T59" fmla="*/ 41 h 52"/>
                <a:gd name="T60" fmla="*/ 40 w 76"/>
                <a:gd name="T61" fmla="*/ 39 h 52"/>
                <a:gd name="T62" fmla="*/ 40 w 76"/>
                <a:gd name="T63" fmla="*/ 39 h 52"/>
                <a:gd name="T64" fmla="*/ 38 w 76"/>
                <a:gd name="T65" fmla="*/ 38 h 52"/>
                <a:gd name="T66" fmla="*/ 38 w 76"/>
                <a:gd name="T67" fmla="*/ 38 h 52"/>
                <a:gd name="T68" fmla="*/ 38 w 76"/>
                <a:gd name="T69" fmla="*/ 38 h 52"/>
                <a:gd name="T70" fmla="*/ 35 w 76"/>
                <a:gd name="T71" fmla="*/ 39 h 52"/>
                <a:gd name="T72" fmla="*/ 37 w 76"/>
                <a:gd name="T73" fmla="*/ 39 h 52"/>
                <a:gd name="T74" fmla="*/ 35 w 76"/>
                <a:gd name="T75" fmla="*/ 41 h 52"/>
                <a:gd name="T76" fmla="*/ 25 w 76"/>
                <a:gd name="T77" fmla="*/ 52 h 52"/>
                <a:gd name="T78" fmla="*/ 0 w 76"/>
                <a:gd name="T79" fmla="*/ 52 h 52"/>
                <a:gd name="T80" fmla="*/ 25 w 76"/>
                <a:gd name="T81" fmla="*/ 25 h 52"/>
                <a:gd name="T82" fmla="*/ 0 w 76"/>
                <a:gd name="T83" fmla="*/ 0 h 52"/>
                <a:gd name="T84" fmla="*/ 24 w 76"/>
                <a:gd name="T85" fmla="*/ 0 h 52"/>
                <a:gd name="T86" fmla="*/ 25 w 76"/>
                <a:gd name="T87" fmla="*/ 0 h 52"/>
                <a:gd name="T88" fmla="*/ 37 w 76"/>
                <a:gd name="T89" fmla="*/ 11 h 52"/>
                <a:gd name="T90" fmla="*/ 37 w 76"/>
                <a:gd name="T91" fmla="*/ 11 h 52"/>
                <a:gd name="T92" fmla="*/ 37 w 76"/>
                <a:gd name="T93" fmla="*/ 11 h 52"/>
                <a:gd name="T94" fmla="*/ 38 w 76"/>
                <a:gd name="T95" fmla="*/ 14 h 52"/>
                <a:gd name="T96" fmla="*/ 38 w 76"/>
                <a:gd name="T97" fmla="*/ 14 h 52"/>
                <a:gd name="T98" fmla="*/ 38 w 76"/>
                <a:gd name="T99" fmla="*/ 14 h 52"/>
                <a:gd name="T100" fmla="*/ 40 w 76"/>
                <a:gd name="T101" fmla="*/ 14 h 52"/>
                <a:gd name="T102" fmla="*/ 41 w 76"/>
                <a:gd name="T103" fmla="*/ 11 h 52"/>
                <a:gd name="T104" fmla="*/ 41 w 76"/>
                <a:gd name="T105" fmla="*/ 11 h 52"/>
                <a:gd name="T106" fmla="*/ 41 w 76"/>
                <a:gd name="T107" fmla="*/ 11 h 52"/>
                <a:gd name="T108" fmla="*/ 51 w 76"/>
                <a:gd name="T109" fmla="*/ 0 h 52"/>
                <a:gd name="T110" fmla="*/ 76 w 76"/>
                <a:gd name="T111" fmla="*/ 0 h 52"/>
                <a:gd name="T112" fmla="*/ 54 w 76"/>
                <a:gd name="T113" fmla="*/ 24 h 52"/>
                <a:gd name="T114" fmla="*/ 51 w 76"/>
                <a:gd name="T115" fmla="*/ 25 h 52"/>
                <a:gd name="T116" fmla="*/ 54 w 76"/>
                <a:gd name="T117" fmla="*/ 27 h 52"/>
                <a:gd name="T118" fmla="*/ 76 w 76"/>
                <a:gd name="T119" fmla="*/ 52 h 52"/>
                <a:gd name="T120" fmla="*/ 51 w 76"/>
                <a:gd name="T121" fmla="*/ 52 h 5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76" h="52">
                  <a:moveTo>
                    <a:pt x="7" y="49"/>
                  </a:moveTo>
                  <a:lnTo>
                    <a:pt x="24" y="49"/>
                  </a:lnTo>
                  <a:lnTo>
                    <a:pt x="32" y="38"/>
                  </a:lnTo>
                  <a:lnTo>
                    <a:pt x="35" y="35"/>
                  </a:lnTo>
                  <a:lnTo>
                    <a:pt x="38" y="34"/>
                  </a:lnTo>
                  <a:lnTo>
                    <a:pt x="40" y="35"/>
                  </a:lnTo>
                  <a:lnTo>
                    <a:pt x="42" y="38"/>
                  </a:lnTo>
                  <a:lnTo>
                    <a:pt x="52" y="49"/>
                  </a:lnTo>
                  <a:lnTo>
                    <a:pt x="70" y="49"/>
                  </a:lnTo>
                  <a:lnTo>
                    <a:pt x="49" y="27"/>
                  </a:lnTo>
                  <a:lnTo>
                    <a:pt x="47" y="25"/>
                  </a:lnTo>
                  <a:lnTo>
                    <a:pt x="69" y="3"/>
                  </a:lnTo>
                  <a:lnTo>
                    <a:pt x="52" y="3"/>
                  </a:lnTo>
                  <a:lnTo>
                    <a:pt x="44" y="13"/>
                  </a:lnTo>
                  <a:lnTo>
                    <a:pt x="41" y="15"/>
                  </a:lnTo>
                  <a:lnTo>
                    <a:pt x="38" y="18"/>
                  </a:lnTo>
                  <a:lnTo>
                    <a:pt x="37" y="15"/>
                  </a:lnTo>
                  <a:lnTo>
                    <a:pt x="34" y="13"/>
                  </a:lnTo>
                  <a:lnTo>
                    <a:pt x="25" y="3"/>
                  </a:lnTo>
                  <a:lnTo>
                    <a:pt x="24" y="3"/>
                  </a:lnTo>
                  <a:lnTo>
                    <a:pt x="7" y="3"/>
                  </a:lnTo>
                  <a:lnTo>
                    <a:pt x="30" y="25"/>
                  </a:lnTo>
                  <a:lnTo>
                    <a:pt x="7" y="49"/>
                  </a:lnTo>
                  <a:close/>
                  <a:moveTo>
                    <a:pt x="51" y="52"/>
                  </a:moveTo>
                  <a:lnTo>
                    <a:pt x="41" y="41"/>
                  </a:lnTo>
                  <a:lnTo>
                    <a:pt x="40" y="39"/>
                  </a:lnTo>
                  <a:lnTo>
                    <a:pt x="38" y="38"/>
                  </a:lnTo>
                  <a:lnTo>
                    <a:pt x="35" y="39"/>
                  </a:lnTo>
                  <a:lnTo>
                    <a:pt x="37" y="39"/>
                  </a:lnTo>
                  <a:lnTo>
                    <a:pt x="35" y="41"/>
                  </a:lnTo>
                  <a:lnTo>
                    <a:pt x="25" y="52"/>
                  </a:lnTo>
                  <a:lnTo>
                    <a:pt x="0" y="52"/>
                  </a:lnTo>
                  <a:lnTo>
                    <a:pt x="25" y="25"/>
                  </a:lnTo>
                  <a:lnTo>
                    <a:pt x="0" y="0"/>
                  </a:lnTo>
                  <a:lnTo>
                    <a:pt x="24" y="0"/>
                  </a:lnTo>
                  <a:lnTo>
                    <a:pt x="25" y="0"/>
                  </a:lnTo>
                  <a:lnTo>
                    <a:pt x="37" y="11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1" y="11"/>
                  </a:lnTo>
                  <a:lnTo>
                    <a:pt x="51" y="0"/>
                  </a:lnTo>
                  <a:lnTo>
                    <a:pt x="76" y="0"/>
                  </a:lnTo>
                  <a:lnTo>
                    <a:pt x="54" y="24"/>
                  </a:lnTo>
                  <a:lnTo>
                    <a:pt x="51" y="25"/>
                  </a:lnTo>
                  <a:lnTo>
                    <a:pt x="54" y="27"/>
                  </a:lnTo>
                  <a:lnTo>
                    <a:pt x="76" y="52"/>
                  </a:lnTo>
                  <a:lnTo>
                    <a:pt x="51" y="52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26" name="Freeform 583"/>
            <p:cNvSpPr>
              <a:spLocks/>
            </p:cNvSpPr>
            <p:nvPr/>
          </p:nvSpPr>
          <p:spPr bwMode="auto">
            <a:xfrm>
              <a:off x="5445" y="1979"/>
              <a:ext cx="10" cy="3"/>
            </a:xfrm>
            <a:custGeom>
              <a:avLst/>
              <a:gdLst>
                <a:gd name="T0" fmla="*/ 7 w 10"/>
                <a:gd name="T1" fmla="*/ 0 h 3"/>
                <a:gd name="T2" fmla="*/ 10 w 10"/>
                <a:gd name="T3" fmla="*/ 0 h 3"/>
                <a:gd name="T4" fmla="*/ 10 w 10"/>
                <a:gd name="T5" fmla="*/ 3 h 3"/>
                <a:gd name="T6" fmla="*/ 0 w 10"/>
                <a:gd name="T7" fmla="*/ 3 h 3"/>
                <a:gd name="T8" fmla="*/ 0 w 10"/>
                <a:gd name="T9" fmla="*/ 0 h 3"/>
                <a:gd name="T10" fmla="*/ 5 w 10"/>
                <a:gd name="T11" fmla="*/ 0 h 3"/>
                <a:gd name="T12" fmla="*/ 7 w 10"/>
                <a:gd name="T13" fmla="*/ 0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" h="3">
                  <a:moveTo>
                    <a:pt x="7" y="0"/>
                  </a:moveTo>
                  <a:lnTo>
                    <a:pt x="10" y="0"/>
                  </a:lnTo>
                  <a:lnTo>
                    <a:pt x="10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5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27" name="Freeform 584"/>
            <p:cNvSpPr>
              <a:spLocks/>
            </p:cNvSpPr>
            <p:nvPr/>
          </p:nvSpPr>
          <p:spPr bwMode="auto">
            <a:xfrm>
              <a:off x="5395" y="1946"/>
              <a:ext cx="45" cy="38"/>
            </a:xfrm>
            <a:custGeom>
              <a:avLst/>
              <a:gdLst>
                <a:gd name="T0" fmla="*/ 45 w 45"/>
                <a:gd name="T1" fmla="*/ 38 h 38"/>
                <a:gd name="T2" fmla="*/ 0 w 45"/>
                <a:gd name="T3" fmla="*/ 38 h 38"/>
                <a:gd name="T4" fmla="*/ 0 w 45"/>
                <a:gd name="T5" fmla="*/ 0 h 38"/>
                <a:gd name="T6" fmla="*/ 4 w 45"/>
                <a:gd name="T7" fmla="*/ 0 h 38"/>
                <a:gd name="T8" fmla="*/ 4 w 45"/>
                <a:gd name="T9" fmla="*/ 36 h 38"/>
                <a:gd name="T10" fmla="*/ 45 w 45"/>
                <a:gd name="T11" fmla="*/ 36 h 38"/>
                <a:gd name="T12" fmla="*/ 45 w 45"/>
                <a:gd name="T13" fmla="*/ 38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5" h="38">
                  <a:moveTo>
                    <a:pt x="45" y="38"/>
                  </a:moveTo>
                  <a:lnTo>
                    <a:pt x="0" y="38"/>
                  </a:lnTo>
                  <a:lnTo>
                    <a:pt x="0" y="0"/>
                  </a:lnTo>
                  <a:lnTo>
                    <a:pt x="4" y="0"/>
                  </a:lnTo>
                  <a:lnTo>
                    <a:pt x="4" y="36"/>
                  </a:lnTo>
                  <a:lnTo>
                    <a:pt x="45" y="36"/>
                  </a:lnTo>
                  <a:lnTo>
                    <a:pt x="45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28" name="Rectangle 585"/>
            <p:cNvSpPr>
              <a:spLocks noChangeArrowheads="1"/>
            </p:cNvSpPr>
            <p:nvPr/>
          </p:nvSpPr>
          <p:spPr bwMode="auto">
            <a:xfrm>
              <a:off x="5440" y="1982"/>
              <a:ext cx="2" cy="2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29" name="Freeform 586"/>
            <p:cNvSpPr>
              <a:spLocks/>
            </p:cNvSpPr>
            <p:nvPr/>
          </p:nvSpPr>
          <p:spPr bwMode="auto">
            <a:xfrm>
              <a:off x="5573" y="1928"/>
              <a:ext cx="45" cy="58"/>
            </a:xfrm>
            <a:custGeom>
              <a:avLst/>
              <a:gdLst>
                <a:gd name="T0" fmla="*/ 34 w 45"/>
                <a:gd name="T1" fmla="*/ 58 h 58"/>
                <a:gd name="T2" fmla="*/ 0 w 45"/>
                <a:gd name="T3" fmla="*/ 58 h 58"/>
                <a:gd name="T4" fmla="*/ 28 w 45"/>
                <a:gd name="T5" fmla="*/ 28 h 58"/>
                <a:gd name="T6" fmla="*/ 2 w 45"/>
                <a:gd name="T7" fmla="*/ 0 h 58"/>
                <a:gd name="T8" fmla="*/ 31 w 45"/>
                <a:gd name="T9" fmla="*/ 0 h 58"/>
                <a:gd name="T10" fmla="*/ 34 w 45"/>
                <a:gd name="T11" fmla="*/ 0 h 58"/>
                <a:gd name="T12" fmla="*/ 45 w 45"/>
                <a:gd name="T13" fmla="*/ 11 h 58"/>
                <a:gd name="T14" fmla="*/ 45 w 45"/>
                <a:gd name="T15" fmla="*/ 13 h 58"/>
                <a:gd name="T16" fmla="*/ 44 w 45"/>
                <a:gd name="T17" fmla="*/ 13 h 58"/>
                <a:gd name="T18" fmla="*/ 44 w 45"/>
                <a:gd name="T19" fmla="*/ 14 h 58"/>
                <a:gd name="T20" fmla="*/ 32 w 45"/>
                <a:gd name="T21" fmla="*/ 3 h 58"/>
                <a:gd name="T22" fmla="*/ 31 w 45"/>
                <a:gd name="T23" fmla="*/ 3 h 58"/>
                <a:gd name="T24" fmla="*/ 7 w 45"/>
                <a:gd name="T25" fmla="*/ 3 h 58"/>
                <a:gd name="T26" fmla="*/ 32 w 45"/>
                <a:gd name="T27" fmla="*/ 28 h 58"/>
                <a:gd name="T28" fmla="*/ 7 w 45"/>
                <a:gd name="T29" fmla="*/ 55 h 58"/>
                <a:gd name="T30" fmla="*/ 32 w 45"/>
                <a:gd name="T31" fmla="*/ 55 h 58"/>
                <a:gd name="T32" fmla="*/ 42 w 45"/>
                <a:gd name="T33" fmla="*/ 44 h 58"/>
                <a:gd name="T34" fmla="*/ 44 w 45"/>
                <a:gd name="T35" fmla="*/ 42 h 58"/>
                <a:gd name="T36" fmla="*/ 44 w 45"/>
                <a:gd name="T37" fmla="*/ 42 h 58"/>
                <a:gd name="T38" fmla="*/ 45 w 45"/>
                <a:gd name="T39" fmla="*/ 45 h 58"/>
                <a:gd name="T40" fmla="*/ 44 w 45"/>
                <a:gd name="T41" fmla="*/ 45 h 58"/>
                <a:gd name="T42" fmla="*/ 34 w 45"/>
                <a:gd name="T43" fmla="*/ 58 h 5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5" h="58">
                  <a:moveTo>
                    <a:pt x="34" y="58"/>
                  </a:moveTo>
                  <a:lnTo>
                    <a:pt x="0" y="58"/>
                  </a:lnTo>
                  <a:lnTo>
                    <a:pt x="28" y="28"/>
                  </a:lnTo>
                  <a:lnTo>
                    <a:pt x="2" y="0"/>
                  </a:lnTo>
                  <a:lnTo>
                    <a:pt x="31" y="0"/>
                  </a:lnTo>
                  <a:lnTo>
                    <a:pt x="34" y="0"/>
                  </a:lnTo>
                  <a:lnTo>
                    <a:pt x="45" y="11"/>
                  </a:lnTo>
                  <a:lnTo>
                    <a:pt x="45" y="13"/>
                  </a:lnTo>
                  <a:lnTo>
                    <a:pt x="44" y="13"/>
                  </a:lnTo>
                  <a:lnTo>
                    <a:pt x="44" y="14"/>
                  </a:lnTo>
                  <a:lnTo>
                    <a:pt x="32" y="3"/>
                  </a:lnTo>
                  <a:lnTo>
                    <a:pt x="31" y="3"/>
                  </a:lnTo>
                  <a:lnTo>
                    <a:pt x="7" y="3"/>
                  </a:lnTo>
                  <a:lnTo>
                    <a:pt x="32" y="28"/>
                  </a:lnTo>
                  <a:lnTo>
                    <a:pt x="7" y="55"/>
                  </a:lnTo>
                  <a:lnTo>
                    <a:pt x="32" y="55"/>
                  </a:lnTo>
                  <a:lnTo>
                    <a:pt x="42" y="44"/>
                  </a:lnTo>
                  <a:lnTo>
                    <a:pt x="44" y="42"/>
                  </a:lnTo>
                  <a:lnTo>
                    <a:pt x="45" y="45"/>
                  </a:lnTo>
                  <a:lnTo>
                    <a:pt x="44" y="45"/>
                  </a:lnTo>
                  <a:lnTo>
                    <a:pt x="34" y="58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30" name="Freeform 587"/>
            <p:cNvSpPr>
              <a:spLocks/>
            </p:cNvSpPr>
            <p:nvPr/>
          </p:nvSpPr>
          <p:spPr bwMode="auto">
            <a:xfrm>
              <a:off x="5618" y="1956"/>
              <a:ext cx="45" cy="30"/>
            </a:xfrm>
            <a:custGeom>
              <a:avLst/>
              <a:gdLst>
                <a:gd name="T0" fmla="*/ 38 w 45"/>
                <a:gd name="T1" fmla="*/ 27 h 30"/>
                <a:gd name="T2" fmla="*/ 16 w 45"/>
                <a:gd name="T3" fmla="*/ 2 h 30"/>
                <a:gd name="T4" fmla="*/ 17 w 45"/>
                <a:gd name="T5" fmla="*/ 0 h 30"/>
                <a:gd name="T6" fmla="*/ 45 w 45"/>
                <a:gd name="T7" fmla="*/ 30 h 30"/>
                <a:gd name="T8" fmla="*/ 11 w 45"/>
                <a:gd name="T9" fmla="*/ 30 h 30"/>
                <a:gd name="T10" fmla="*/ 0 w 45"/>
                <a:gd name="T11" fmla="*/ 17 h 30"/>
                <a:gd name="T12" fmla="*/ 0 w 45"/>
                <a:gd name="T13" fmla="*/ 17 h 30"/>
                <a:gd name="T14" fmla="*/ 0 w 45"/>
                <a:gd name="T15" fmla="*/ 17 h 30"/>
                <a:gd name="T16" fmla="*/ 2 w 45"/>
                <a:gd name="T17" fmla="*/ 14 h 30"/>
                <a:gd name="T18" fmla="*/ 3 w 45"/>
                <a:gd name="T19" fmla="*/ 16 h 30"/>
                <a:gd name="T20" fmla="*/ 13 w 45"/>
                <a:gd name="T21" fmla="*/ 27 h 30"/>
                <a:gd name="T22" fmla="*/ 38 w 45"/>
                <a:gd name="T23" fmla="*/ 27 h 3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5" h="30">
                  <a:moveTo>
                    <a:pt x="38" y="27"/>
                  </a:moveTo>
                  <a:lnTo>
                    <a:pt x="16" y="2"/>
                  </a:lnTo>
                  <a:lnTo>
                    <a:pt x="17" y="0"/>
                  </a:lnTo>
                  <a:lnTo>
                    <a:pt x="45" y="30"/>
                  </a:lnTo>
                  <a:lnTo>
                    <a:pt x="11" y="30"/>
                  </a:lnTo>
                  <a:lnTo>
                    <a:pt x="0" y="17"/>
                  </a:lnTo>
                  <a:lnTo>
                    <a:pt x="2" y="14"/>
                  </a:lnTo>
                  <a:lnTo>
                    <a:pt x="3" y="16"/>
                  </a:lnTo>
                  <a:lnTo>
                    <a:pt x="13" y="27"/>
                  </a:lnTo>
                  <a:lnTo>
                    <a:pt x="38" y="27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31" name="Freeform 588"/>
            <p:cNvSpPr>
              <a:spLocks/>
            </p:cNvSpPr>
            <p:nvPr/>
          </p:nvSpPr>
          <p:spPr bwMode="auto">
            <a:xfrm>
              <a:off x="5392" y="1944"/>
              <a:ext cx="48" cy="43"/>
            </a:xfrm>
            <a:custGeom>
              <a:avLst/>
              <a:gdLst>
                <a:gd name="T0" fmla="*/ 0 w 48"/>
                <a:gd name="T1" fmla="*/ 43 h 43"/>
                <a:gd name="T2" fmla="*/ 0 w 48"/>
                <a:gd name="T3" fmla="*/ 0 h 43"/>
                <a:gd name="T4" fmla="*/ 7 w 48"/>
                <a:gd name="T5" fmla="*/ 0 h 43"/>
                <a:gd name="T6" fmla="*/ 7 w 48"/>
                <a:gd name="T7" fmla="*/ 2 h 43"/>
                <a:gd name="T8" fmla="*/ 3 w 48"/>
                <a:gd name="T9" fmla="*/ 2 h 43"/>
                <a:gd name="T10" fmla="*/ 3 w 48"/>
                <a:gd name="T11" fmla="*/ 40 h 43"/>
                <a:gd name="T12" fmla="*/ 48 w 48"/>
                <a:gd name="T13" fmla="*/ 40 h 43"/>
                <a:gd name="T14" fmla="*/ 48 w 48"/>
                <a:gd name="T15" fmla="*/ 43 h 43"/>
                <a:gd name="T16" fmla="*/ 0 w 48"/>
                <a:gd name="T17" fmla="*/ 43 h 4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8" h="43">
                  <a:moveTo>
                    <a:pt x="0" y="43"/>
                  </a:moveTo>
                  <a:lnTo>
                    <a:pt x="0" y="0"/>
                  </a:lnTo>
                  <a:lnTo>
                    <a:pt x="7" y="0"/>
                  </a:lnTo>
                  <a:lnTo>
                    <a:pt x="7" y="2"/>
                  </a:lnTo>
                  <a:lnTo>
                    <a:pt x="3" y="2"/>
                  </a:lnTo>
                  <a:lnTo>
                    <a:pt x="3" y="40"/>
                  </a:lnTo>
                  <a:lnTo>
                    <a:pt x="48" y="40"/>
                  </a:lnTo>
                  <a:lnTo>
                    <a:pt x="48" y="43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32" name="Rectangle 589"/>
            <p:cNvSpPr>
              <a:spLocks noChangeArrowheads="1"/>
            </p:cNvSpPr>
            <p:nvPr/>
          </p:nvSpPr>
          <p:spPr bwMode="auto">
            <a:xfrm>
              <a:off x="5440" y="1984"/>
              <a:ext cx="2" cy="3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33" name="Freeform 590"/>
            <p:cNvSpPr>
              <a:spLocks/>
            </p:cNvSpPr>
            <p:nvPr/>
          </p:nvSpPr>
          <p:spPr bwMode="auto">
            <a:xfrm>
              <a:off x="5442" y="1982"/>
              <a:ext cx="3" cy="5"/>
            </a:xfrm>
            <a:custGeom>
              <a:avLst/>
              <a:gdLst>
                <a:gd name="T0" fmla="*/ 0 w 3"/>
                <a:gd name="T1" fmla="*/ 2 h 5"/>
                <a:gd name="T2" fmla="*/ 0 w 3"/>
                <a:gd name="T3" fmla="*/ 0 h 5"/>
                <a:gd name="T4" fmla="*/ 3 w 3"/>
                <a:gd name="T5" fmla="*/ 0 h 5"/>
                <a:gd name="T6" fmla="*/ 3 w 3"/>
                <a:gd name="T7" fmla="*/ 5 h 5"/>
                <a:gd name="T8" fmla="*/ 0 w 3"/>
                <a:gd name="T9" fmla="*/ 5 h 5"/>
                <a:gd name="T10" fmla="*/ 0 w 3"/>
                <a:gd name="T11" fmla="*/ 2 h 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" h="5">
                  <a:moveTo>
                    <a:pt x="0" y="2"/>
                  </a:moveTo>
                  <a:lnTo>
                    <a:pt x="0" y="0"/>
                  </a:lnTo>
                  <a:lnTo>
                    <a:pt x="3" y="0"/>
                  </a:lnTo>
                  <a:lnTo>
                    <a:pt x="3" y="5"/>
                  </a:lnTo>
                  <a:lnTo>
                    <a:pt x="0" y="5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34" name="Freeform 591"/>
            <p:cNvSpPr>
              <a:spLocks/>
            </p:cNvSpPr>
            <p:nvPr/>
          </p:nvSpPr>
          <p:spPr bwMode="auto">
            <a:xfrm>
              <a:off x="5389" y="1941"/>
              <a:ext cx="56" cy="49"/>
            </a:xfrm>
            <a:custGeom>
              <a:avLst/>
              <a:gdLst>
                <a:gd name="T0" fmla="*/ 3 w 56"/>
                <a:gd name="T1" fmla="*/ 46 h 49"/>
                <a:gd name="T2" fmla="*/ 51 w 56"/>
                <a:gd name="T3" fmla="*/ 46 h 49"/>
                <a:gd name="T4" fmla="*/ 53 w 56"/>
                <a:gd name="T5" fmla="*/ 46 h 49"/>
                <a:gd name="T6" fmla="*/ 56 w 56"/>
                <a:gd name="T7" fmla="*/ 46 h 49"/>
                <a:gd name="T8" fmla="*/ 56 w 56"/>
                <a:gd name="T9" fmla="*/ 49 h 49"/>
                <a:gd name="T10" fmla="*/ 0 w 56"/>
                <a:gd name="T11" fmla="*/ 49 h 49"/>
                <a:gd name="T12" fmla="*/ 0 w 56"/>
                <a:gd name="T13" fmla="*/ 0 h 49"/>
                <a:gd name="T14" fmla="*/ 10 w 56"/>
                <a:gd name="T15" fmla="*/ 0 h 49"/>
                <a:gd name="T16" fmla="*/ 10 w 56"/>
                <a:gd name="T17" fmla="*/ 3 h 49"/>
                <a:gd name="T18" fmla="*/ 3 w 56"/>
                <a:gd name="T19" fmla="*/ 3 h 49"/>
                <a:gd name="T20" fmla="*/ 3 w 56"/>
                <a:gd name="T21" fmla="*/ 46 h 4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6" h="49">
                  <a:moveTo>
                    <a:pt x="3" y="46"/>
                  </a:moveTo>
                  <a:lnTo>
                    <a:pt x="51" y="46"/>
                  </a:lnTo>
                  <a:lnTo>
                    <a:pt x="53" y="46"/>
                  </a:lnTo>
                  <a:lnTo>
                    <a:pt x="56" y="46"/>
                  </a:lnTo>
                  <a:lnTo>
                    <a:pt x="56" y="49"/>
                  </a:lnTo>
                  <a:lnTo>
                    <a:pt x="0" y="49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0" y="3"/>
                  </a:lnTo>
                  <a:lnTo>
                    <a:pt x="3" y="3"/>
                  </a:lnTo>
                  <a:lnTo>
                    <a:pt x="3" y="46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35" name="Rectangle 592"/>
            <p:cNvSpPr>
              <a:spLocks noChangeArrowheads="1"/>
            </p:cNvSpPr>
            <p:nvPr/>
          </p:nvSpPr>
          <p:spPr bwMode="auto">
            <a:xfrm>
              <a:off x="5236" y="2004"/>
              <a:ext cx="1" cy="1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36" name="Freeform 593"/>
            <p:cNvSpPr>
              <a:spLocks/>
            </p:cNvSpPr>
            <p:nvPr/>
          </p:nvSpPr>
          <p:spPr bwMode="auto">
            <a:xfrm>
              <a:off x="5740" y="2004"/>
              <a:ext cx="0" cy="1"/>
            </a:xfrm>
            <a:custGeom>
              <a:avLst/>
              <a:gdLst>
                <a:gd name="T0" fmla="*/ 0 h 1"/>
                <a:gd name="T1" fmla="*/ 0 h 1"/>
                <a:gd name="T2" fmla="*/ 1 h 1"/>
                <a:gd name="T3" fmla="*/ 0 h 1"/>
                <a:gd name="T4" fmla="*/ 0 h 1"/>
                <a:gd name="T5" fmla="*/ 0 h 1"/>
                <a:gd name="T6" fmla="*/ 0 h 1"/>
                <a:gd name="T7" fmla="*/ 0 60000 655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</a:gdLst>
              <a:ahLst/>
              <a:cxnLst>
                <a:cxn ang="T7">
                  <a:pos x="0" y="T0"/>
                </a:cxn>
                <a:cxn ang="T8">
                  <a:pos x="0" y="T1"/>
                </a:cxn>
                <a:cxn ang="T9">
                  <a:pos x="0" y="T2"/>
                </a:cxn>
                <a:cxn ang="T10">
                  <a:pos x="0" y="T3"/>
                </a:cxn>
                <a:cxn ang="T11">
                  <a:pos x="0" y="T4"/>
                </a:cxn>
                <a:cxn ang="T12">
                  <a:pos x="0" y="T5"/>
                </a:cxn>
                <a:cxn ang="T13">
                  <a:pos x="0" y="T6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37" name="Freeform 594"/>
            <p:cNvSpPr>
              <a:spLocks/>
            </p:cNvSpPr>
            <p:nvPr/>
          </p:nvSpPr>
          <p:spPr bwMode="auto">
            <a:xfrm>
              <a:off x="5235" y="2004"/>
              <a:ext cx="1" cy="0"/>
            </a:xfrm>
            <a:custGeom>
              <a:avLst/>
              <a:gdLst>
                <a:gd name="T0" fmla="*/ 1 w 1"/>
                <a:gd name="T1" fmla="*/ 0 w 1"/>
                <a:gd name="T2" fmla="*/ 0 w 1"/>
                <a:gd name="T3" fmla="*/ 1 w 1"/>
                <a:gd name="T4" fmla="*/ 1 w 1"/>
                <a:gd name="T5" fmla="*/ 1 w 1"/>
                <a:gd name="T6" fmla="*/ 1 w 1"/>
                <a:gd name="T7" fmla="*/ 1 w 1"/>
                <a:gd name="T8" fmla="*/ 1 w 1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9">
                  <a:pos x="T0" y="0"/>
                </a:cxn>
                <a:cxn ang="T10">
                  <a:pos x="T1" y="0"/>
                </a:cxn>
                <a:cxn ang="T11">
                  <a:pos x="T2" y="0"/>
                </a:cxn>
                <a:cxn ang="T12">
                  <a:pos x="T3" y="0"/>
                </a:cxn>
                <a:cxn ang="T13">
                  <a:pos x="T4" y="0"/>
                </a:cxn>
                <a:cxn ang="T14">
                  <a:pos x="T5" y="0"/>
                </a:cxn>
                <a:cxn ang="T15">
                  <a:pos x="T6" y="0"/>
                </a:cxn>
                <a:cxn ang="T16">
                  <a:pos x="T7" y="0"/>
                </a:cxn>
                <a:cxn ang="T17">
                  <a:pos x="T8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38" name="Freeform 595"/>
            <p:cNvSpPr>
              <a:spLocks/>
            </p:cNvSpPr>
            <p:nvPr/>
          </p:nvSpPr>
          <p:spPr bwMode="auto">
            <a:xfrm>
              <a:off x="5740" y="2004"/>
              <a:ext cx="2" cy="1"/>
            </a:xfrm>
            <a:custGeom>
              <a:avLst/>
              <a:gdLst>
                <a:gd name="T0" fmla="*/ 2 w 2"/>
                <a:gd name="T1" fmla="*/ 0 h 1"/>
                <a:gd name="T2" fmla="*/ 2 w 2"/>
                <a:gd name="T3" fmla="*/ 0 h 1"/>
                <a:gd name="T4" fmla="*/ 2 w 2"/>
                <a:gd name="T5" fmla="*/ 1 h 1"/>
                <a:gd name="T6" fmla="*/ 2 w 2"/>
                <a:gd name="T7" fmla="*/ 0 h 1"/>
                <a:gd name="T8" fmla="*/ 0 w 2"/>
                <a:gd name="T9" fmla="*/ 0 h 1"/>
                <a:gd name="T10" fmla="*/ 0 w 2"/>
                <a:gd name="T11" fmla="*/ 0 h 1"/>
                <a:gd name="T12" fmla="*/ 0 w 2"/>
                <a:gd name="T13" fmla="*/ 0 h 1"/>
                <a:gd name="T14" fmla="*/ 0 w 2"/>
                <a:gd name="T15" fmla="*/ 0 h 1"/>
                <a:gd name="T16" fmla="*/ 0 w 2"/>
                <a:gd name="T17" fmla="*/ 0 h 1"/>
                <a:gd name="T18" fmla="*/ 0 w 2"/>
                <a:gd name="T19" fmla="*/ 0 h 1"/>
                <a:gd name="T20" fmla="*/ 0 w 2"/>
                <a:gd name="T21" fmla="*/ 0 h 1"/>
                <a:gd name="T22" fmla="*/ 2 w 2"/>
                <a:gd name="T23" fmla="*/ 0 h 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lnTo>
                    <a:pt x="2" y="0"/>
                  </a:lnTo>
                  <a:lnTo>
                    <a:pt x="2" y="1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39" name="Rectangle 596"/>
            <p:cNvSpPr>
              <a:spLocks noChangeArrowheads="1"/>
            </p:cNvSpPr>
            <p:nvPr/>
          </p:nvSpPr>
          <p:spPr bwMode="auto">
            <a:xfrm>
              <a:off x="5362" y="2005"/>
              <a:ext cx="3" cy="3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40" name="Freeform 597"/>
            <p:cNvSpPr>
              <a:spLocks/>
            </p:cNvSpPr>
            <p:nvPr/>
          </p:nvSpPr>
          <p:spPr bwMode="auto">
            <a:xfrm>
              <a:off x="5365" y="1917"/>
              <a:ext cx="115" cy="91"/>
            </a:xfrm>
            <a:custGeom>
              <a:avLst/>
              <a:gdLst>
                <a:gd name="T0" fmla="*/ 115 w 115"/>
                <a:gd name="T1" fmla="*/ 91 h 91"/>
                <a:gd name="T2" fmla="*/ 0 w 115"/>
                <a:gd name="T3" fmla="*/ 91 h 91"/>
                <a:gd name="T4" fmla="*/ 0 w 115"/>
                <a:gd name="T5" fmla="*/ 88 h 91"/>
                <a:gd name="T6" fmla="*/ 113 w 115"/>
                <a:gd name="T7" fmla="*/ 88 h 91"/>
                <a:gd name="T8" fmla="*/ 113 w 115"/>
                <a:gd name="T9" fmla="*/ 0 h 91"/>
                <a:gd name="T10" fmla="*/ 115 w 115"/>
                <a:gd name="T11" fmla="*/ 0 h 91"/>
                <a:gd name="T12" fmla="*/ 115 w 115"/>
                <a:gd name="T13" fmla="*/ 91 h 9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5" h="91">
                  <a:moveTo>
                    <a:pt x="115" y="91"/>
                  </a:moveTo>
                  <a:lnTo>
                    <a:pt x="0" y="91"/>
                  </a:lnTo>
                  <a:lnTo>
                    <a:pt x="0" y="88"/>
                  </a:lnTo>
                  <a:lnTo>
                    <a:pt x="113" y="88"/>
                  </a:lnTo>
                  <a:lnTo>
                    <a:pt x="113" y="0"/>
                  </a:lnTo>
                  <a:lnTo>
                    <a:pt x="115" y="0"/>
                  </a:lnTo>
                  <a:lnTo>
                    <a:pt x="115" y="91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41" name="Freeform 598"/>
            <p:cNvSpPr>
              <a:spLocks/>
            </p:cNvSpPr>
            <p:nvPr/>
          </p:nvSpPr>
          <p:spPr bwMode="auto">
            <a:xfrm>
              <a:off x="5233" y="1917"/>
              <a:ext cx="118" cy="91"/>
            </a:xfrm>
            <a:custGeom>
              <a:avLst/>
              <a:gdLst>
                <a:gd name="T0" fmla="*/ 14 w 118"/>
                <a:gd name="T1" fmla="*/ 91 h 91"/>
                <a:gd name="T2" fmla="*/ 14 w 118"/>
                <a:gd name="T3" fmla="*/ 91 h 91"/>
                <a:gd name="T4" fmla="*/ 4 w 118"/>
                <a:gd name="T5" fmla="*/ 90 h 91"/>
                <a:gd name="T6" fmla="*/ 2 w 118"/>
                <a:gd name="T7" fmla="*/ 88 h 91"/>
                <a:gd name="T8" fmla="*/ 0 w 118"/>
                <a:gd name="T9" fmla="*/ 87 h 91"/>
                <a:gd name="T10" fmla="*/ 0 w 118"/>
                <a:gd name="T11" fmla="*/ 0 h 91"/>
                <a:gd name="T12" fmla="*/ 3 w 118"/>
                <a:gd name="T13" fmla="*/ 0 h 91"/>
                <a:gd name="T14" fmla="*/ 3 w 118"/>
                <a:gd name="T15" fmla="*/ 87 h 91"/>
                <a:gd name="T16" fmla="*/ 3 w 118"/>
                <a:gd name="T17" fmla="*/ 87 h 91"/>
                <a:gd name="T18" fmla="*/ 3 w 118"/>
                <a:gd name="T19" fmla="*/ 87 h 91"/>
                <a:gd name="T20" fmla="*/ 3 w 118"/>
                <a:gd name="T21" fmla="*/ 87 h 91"/>
                <a:gd name="T22" fmla="*/ 2 w 118"/>
                <a:gd name="T23" fmla="*/ 87 h 91"/>
                <a:gd name="T24" fmla="*/ 2 w 118"/>
                <a:gd name="T25" fmla="*/ 87 h 91"/>
                <a:gd name="T26" fmla="*/ 3 w 118"/>
                <a:gd name="T27" fmla="*/ 87 h 91"/>
                <a:gd name="T28" fmla="*/ 3 w 118"/>
                <a:gd name="T29" fmla="*/ 87 h 91"/>
                <a:gd name="T30" fmla="*/ 3 w 118"/>
                <a:gd name="T31" fmla="*/ 87 h 91"/>
                <a:gd name="T32" fmla="*/ 3 w 118"/>
                <a:gd name="T33" fmla="*/ 87 h 91"/>
                <a:gd name="T34" fmla="*/ 3 w 118"/>
                <a:gd name="T35" fmla="*/ 87 h 91"/>
                <a:gd name="T36" fmla="*/ 4 w 118"/>
                <a:gd name="T37" fmla="*/ 87 h 91"/>
                <a:gd name="T38" fmla="*/ 4 w 118"/>
                <a:gd name="T39" fmla="*/ 87 h 91"/>
                <a:gd name="T40" fmla="*/ 14 w 118"/>
                <a:gd name="T41" fmla="*/ 88 h 91"/>
                <a:gd name="T42" fmla="*/ 115 w 118"/>
                <a:gd name="T43" fmla="*/ 88 h 91"/>
                <a:gd name="T44" fmla="*/ 115 w 118"/>
                <a:gd name="T45" fmla="*/ 0 h 91"/>
                <a:gd name="T46" fmla="*/ 118 w 118"/>
                <a:gd name="T47" fmla="*/ 0 h 91"/>
                <a:gd name="T48" fmla="*/ 118 w 118"/>
                <a:gd name="T49" fmla="*/ 91 h 91"/>
                <a:gd name="T50" fmla="*/ 14 w 118"/>
                <a:gd name="T51" fmla="*/ 91 h 9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18" h="91">
                  <a:moveTo>
                    <a:pt x="14" y="91"/>
                  </a:moveTo>
                  <a:lnTo>
                    <a:pt x="14" y="91"/>
                  </a:lnTo>
                  <a:lnTo>
                    <a:pt x="4" y="90"/>
                  </a:lnTo>
                  <a:lnTo>
                    <a:pt x="2" y="88"/>
                  </a:lnTo>
                  <a:lnTo>
                    <a:pt x="0" y="87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7"/>
                  </a:lnTo>
                  <a:lnTo>
                    <a:pt x="2" y="87"/>
                  </a:lnTo>
                  <a:lnTo>
                    <a:pt x="3" y="87"/>
                  </a:lnTo>
                  <a:lnTo>
                    <a:pt x="4" y="87"/>
                  </a:lnTo>
                  <a:lnTo>
                    <a:pt x="14" y="88"/>
                  </a:lnTo>
                  <a:lnTo>
                    <a:pt x="115" y="88"/>
                  </a:lnTo>
                  <a:lnTo>
                    <a:pt x="115" y="0"/>
                  </a:lnTo>
                  <a:lnTo>
                    <a:pt x="118" y="0"/>
                  </a:lnTo>
                  <a:lnTo>
                    <a:pt x="118" y="91"/>
                  </a:lnTo>
                  <a:lnTo>
                    <a:pt x="14" y="91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42" name="Freeform 599"/>
            <p:cNvSpPr>
              <a:spLocks/>
            </p:cNvSpPr>
            <p:nvPr/>
          </p:nvSpPr>
          <p:spPr bwMode="auto">
            <a:xfrm>
              <a:off x="5493" y="1917"/>
              <a:ext cx="250" cy="91"/>
            </a:xfrm>
            <a:custGeom>
              <a:avLst/>
              <a:gdLst>
                <a:gd name="T0" fmla="*/ 250 w 250"/>
                <a:gd name="T1" fmla="*/ 88 h 91"/>
                <a:gd name="T2" fmla="*/ 250 w 250"/>
                <a:gd name="T3" fmla="*/ 88 h 91"/>
                <a:gd name="T4" fmla="*/ 240 w 250"/>
                <a:gd name="T5" fmla="*/ 91 h 91"/>
                <a:gd name="T6" fmla="*/ 219 w 250"/>
                <a:gd name="T7" fmla="*/ 91 h 91"/>
                <a:gd name="T8" fmla="*/ 0 w 250"/>
                <a:gd name="T9" fmla="*/ 91 h 91"/>
                <a:gd name="T10" fmla="*/ 0 w 250"/>
                <a:gd name="T11" fmla="*/ 0 h 91"/>
                <a:gd name="T12" fmla="*/ 3 w 250"/>
                <a:gd name="T13" fmla="*/ 0 h 91"/>
                <a:gd name="T14" fmla="*/ 3 w 250"/>
                <a:gd name="T15" fmla="*/ 88 h 91"/>
                <a:gd name="T16" fmla="*/ 219 w 250"/>
                <a:gd name="T17" fmla="*/ 88 h 91"/>
                <a:gd name="T18" fmla="*/ 219 w 250"/>
                <a:gd name="T19" fmla="*/ 88 h 91"/>
                <a:gd name="T20" fmla="*/ 245 w 250"/>
                <a:gd name="T21" fmla="*/ 87 h 91"/>
                <a:gd name="T22" fmla="*/ 245 w 250"/>
                <a:gd name="T23" fmla="*/ 87 h 91"/>
                <a:gd name="T24" fmla="*/ 247 w 250"/>
                <a:gd name="T25" fmla="*/ 87 h 91"/>
                <a:gd name="T26" fmla="*/ 247 w 250"/>
                <a:gd name="T27" fmla="*/ 88 h 91"/>
                <a:gd name="T28" fmla="*/ 249 w 250"/>
                <a:gd name="T29" fmla="*/ 88 h 91"/>
                <a:gd name="T30" fmla="*/ 250 w 250"/>
                <a:gd name="T31" fmla="*/ 88 h 9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50" h="91">
                  <a:moveTo>
                    <a:pt x="250" y="88"/>
                  </a:moveTo>
                  <a:lnTo>
                    <a:pt x="250" y="88"/>
                  </a:lnTo>
                  <a:lnTo>
                    <a:pt x="240" y="91"/>
                  </a:lnTo>
                  <a:lnTo>
                    <a:pt x="219" y="91"/>
                  </a:lnTo>
                  <a:lnTo>
                    <a:pt x="0" y="91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8"/>
                  </a:lnTo>
                  <a:lnTo>
                    <a:pt x="219" y="88"/>
                  </a:lnTo>
                  <a:lnTo>
                    <a:pt x="245" y="87"/>
                  </a:lnTo>
                  <a:lnTo>
                    <a:pt x="247" y="87"/>
                  </a:lnTo>
                  <a:lnTo>
                    <a:pt x="247" y="88"/>
                  </a:lnTo>
                  <a:lnTo>
                    <a:pt x="249" y="88"/>
                  </a:lnTo>
                  <a:lnTo>
                    <a:pt x="250" y="88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43" name="Freeform 600"/>
            <p:cNvSpPr>
              <a:spLocks/>
            </p:cNvSpPr>
            <p:nvPr/>
          </p:nvSpPr>
          <p:spPr bwMode="auto">
            <a:xfrm>
              <a:off x="5740" y="2004"/>
              <a:ext cx="2" cy="1"/>
            </a:xfrm>
            <a:custGeom>
              <a:avLst/>
              <a:gdLst>
                <a:gd name="T0" fmla="*/ 2 w 2"/>
                <a:gd name="T1" fmla="*/ 1 h 1"/>
                <a:gd name="T2" fmla="*/ 0 w 2"/>
                <a:gd name="T3" fmla="*/ 1 h 1"/>
                <a:gd name="T4" fmla="*/ 0 w 2"/>
                <a:gd name="T5" fmla="*/ 1 h 1"/>
                <a:gd name="T6" fmla="*/ 0 w 2"/>
                <a:gd name="T7" fmla="*/ 0 h 1"/>
                <a:gd name="T8" fmla="*/ 0 w 2"/>
                <a:gd name="T9" fmla="*/ 0 h 1"/>
                <a:gd name="T10" fmla="*/ 0 w 2"/>
                <a:gd name="T11" fmla="*/ 0 h 1"/>
                <a:gd name="T12" fmla="*/ 0 w 2"/>
                <a:gd name="T13" fmla="*/ 0 h 1"/>
                <a:gd name="T14" fmla="*/ 2 w 2"/>
                <a:gd name="T15" fmla="*/ 0 h 1"/>
                <a:gd name="T16" fmla="*/ 2 w 2"/>
                <a:gd name="T17" fmla="*/ 1 h 1"/>
                <a:gd name="T18" fmla="*/ 2 w 2"/>
                <a:gd name="T19" fmla="*/ 1 h 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" h="1">
                  <a:moveTo>
                    <a:pt x="2" y="1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1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44" name="Freeform 601"/>
            <p:cNvSpPr>
              <a:spLocks/>
            </p:cNvSpPr>
            <p:nvPr/>
          </p:nvSpPr>
          <p:spPr bwMode="auto">
            <a:xfrm>
              <a:off x="5740" y="1917"/>
              <a:ext cx="3" cy="88"/>
            </a:xfrm>
            <a:custGeom>
              <a:avLst/>
              <a:gdLst>
                <a:gd name="T0" fmla="*/ 2 w 3"/>
                <a:gd name="T1" fmla="*/ 88 h 88"/>
                <a:gd name="T2" fmla="*/ 2 w 3"/>
                <a:gd name="T3" fmla="*/ 87 h 88"/>
                <a:gd name="T4" fmla="*/ 2 w 3"/>
                <a:gd name="T5" fmla="*/ 87 h 88"/>
                <a:gd name="T6" fmla="*/ 0 w 3"/>
                <a:gd name="T7" fmla="*/ 87 h 88"/>
                <a:gd name="T8" fmla="*/ 0 w 3"/>
                <a:gd name="T9" fmla="*/ 87 h 88"/>
                <a:gd name="T10" fmla="*/ 0 w 3"/>
                <a:gd name="T11" fmla="*/ 87 h 88"/>
                <a:gd name="T12" fmla="*/ 0 w 3"/>
                <a:gd name="T13" fmla="*/ 87 h 88"/>
                <a:gd name="T14" fmla="*/ 0 w 3"/>
                <a:gd name="T15" fmla="*/ 87 h 88"/>
                <a:gd name="T16" fmla="*/ 0 w 3"/>
                <a:gd name="T17" fmla="*/ 0 h 88"/>
                <a:gd name="T18" fmla="*/ 3 w 3"/>
                <a:gd name="T19" fmla="*/ 0 h 88"/>
                <a:gd name="T20" fmla="*/ 3 w 3"/>
                <a:gd name="T21" fmla="*/ 88 h 88"/>
                <a:gd name="T22" fmla="*/ 3 w 3"/>
                <a:gd name="T23" fmla="*/ 88 h 88"/>
                <a:gd name="T24" fmla="*/ 2 w 3"/>
                <a:gd name="T25" fmla="*/ 88 h 88"/>
                <a:gd name="T26" fmla="*/ 2 w 3"/>
                <a:gd name="T27" fmla="*/ 88 h 8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" h="88">
                  <a:moveTo>
                    <a:pt x="2" y="88"/>
                  </a:moveTo>
                  <a:lnTo>
                    <a:pt x="2" y="87"/>
                  </a:lnTo>
                  <a:lnTo>
                    <a:pt x="0" y="87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8"/>
                  </a:lnTo>
                  <a:lnTo>
                    <a:pt x="2" y="88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45" name="Freeform 602"/>
            <p:cNvSpPr>
              <a:spLocks/>
            </p:cNvSpPr>
            <p:nvPr/>
          </p:nvSpPr>
          <p:spPr bwMode="auto">
            <a:xfrm>
              <a:off x="5360" y="1917"/>
              <a:ext cx="2" cy="94"/>
            </a:xfrm>
            <a:custGeom>
              <a:avLst/>
              <a:gdLst>
                <a:gd name="T0" fmla="*/ 2 w 2"/>
                <a:gd name="T1" fmla="*/ 88 h 94"/>
                <a:gd name="T2" fmla="*/ 2 w 2"/>
                <a:gd name="T3" fmla="*/ 91 h 94"/>
                <a:gd name="T4" fmla="*/ 2 w 2"/>
                <a:gd name="T5" fmla="*/ 94 h 94"/>
                <a:gd name="T6" fmla="*/ 0 w 2"/>
                <a:gd name="T7" fmla="*/ 94 h 94"/>
                <a:gd name="T8" fmla="*/ 0 w 2"/>
                <a:gd name="T9" fmla="*/ 0 h 94"/>
                <a:gd name="T10" fmla="*/ 2 w 2"/>
                <a:gd name="T11" fmla="*/ 0 h 94"/>
                <a:gd name="T12" fmla="*/ 2 w 2"/>
                <a:gd name="T13" fmla="*/ 88 h 9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" h="94">
                  <a:moveTo>
                    <a:pt x="2" y="88"/>
                  </a:moveTo>
                  <a:lnTo>
                    <a:pt x="2" y="91"/>
                  </a:lnTo>
                  <a:lnTo>
                    <a:pt x="2" y="94"/>
                  </a:lnTo>
                  <a:lnTo>
                    <a:pt x="0" y="94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88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46" name="Freeform 603"/>
            <p:cNvSpPr>
              <a:spLocks/>
            </p:cNvSpPr>
            <p:nvPr/>
          </p:nvSpPr>
          <p:spPr bwMode="auto">
            <a:xfrm>
              <a:off x="5362" y="1917"/>
              <a:ext cx="121" cy="94"/>
            </a:xfrm>
            <a:custGeom>
              <a:avLst/>
              <a:gdLst>
                <a:gd name="T0" fmla="*/ 121 w 121"/>
                <a:gd name="T1" fmla="*/ 0 h 94"/>
                <a:gd name="T2" fmla="*/ 121 w 121"/>
                <a:gd name="T3" fmla="*/ 94 h 94"/>
                <a:gd name="T4" fmla="*/ 0 w 121"/>
                <a:gd name="T5" fmla="*/ 94 h 94"/>
                <a:gd name="T6" fmla="*/ 0 w 121"/>
                <a:gd name="T7" fmla="*/ 91 h 94"/>
                <a:gd name="T8" fmla="*/ 3 w 121"/>
                <a:gd name="T9" fmla="*/ 91 h 94"/>
                <a:gd name="T10" fmla="*/ 118 w 121"/>
                <a:gd name="T11" fmla="*/ 91 h 94"/>
                <a:gd name="T12" fmla="*/ 118 w 121"/>
                <a:gd name="T13" fmla="*/ 0 h 94"/>
                <a:gd name="T14" fmla="*/ 121 w 121"/>
                <a:gd name="T15" fmla="*/ 0 h 9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21" h="94">
                  <a:moveTo>
                    <a:pt x="121" y="0"/>
                  </a:moveTo>
                  <a:lnTo>
                    <a:pt x="121" y="94"/>
                  </a:lnTo>
                  <a:lnTo>
                    <a:pt x="0" y="94"/>
                  </a:lnTo>
                  <a:lnTo>
                    <a:pt x="0" y="91"/>
                  </a:lnTo>
                  <a:lnTo>
                    <a:pt x="3" y="91"/>
                  </a:lnTo>
                  <a:lnTo>
                    <a:pt x="118" y="91"/>
                  </a:lnTo>
                  <a:lnTo>
                    <a:pt x="118" y="0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47" name="Freeform 604"/>
            <p:cNvSpPr>
              <a:spLocks/>
            </p:cNvSpPr>
            <p:nvPr/>
          </p:nvSpPr>
          <p:spPr bwMode="auto">
            <a:xfrm>
              <a:off x="5230" y="1917"/>
              <a:ext cx="124" cy="94"/>
            </a:xfrm>
            <a:custGeom>
              <a:avLst/>
              <a:gdLst>
                <a:gd name="T0" fmla="*/ 17 w 124"/>
                <a:gd name="T1" fmla="*/ 94 h 94"/>
                <a:gd name="T2" fmla="*/ 17 w 124"/>
                <a:gd name="T3" fmla="*/ 94 h 94"/>
                <a:gd name="T4" fmla="*/ 10 w 124"/>
                <a:gd name="T5" fmla="*/ 93 h 94"/>
                <a:gd name="T6" fmla="*/ 5 w 124"/>
                <a:gd name="T7" fmla="*/ 91 h 94"/>
                <a:gd name="T8" fmla="*/ 5 w 124"/>
                <a:gd name="T9" fmla="*/ 91 h 94"/>
                <a:gd name="T10" fmla="*/ 2 w 124"/>
                <a:gd name="T11" fmla="*/ 90 h 94"/>
                <a:gd name="T12" fmla="*/ 2 w 124"/>
                <a:gd name="T13" fmla="*/ 90 h 94"/>
                <a:gd name="T14" fmla="*/ 0 w 124"/>
                <a:gd name="T15" fmla="*/ 87 h 94"/>
                <a:gd name="T16" fmla="*/ 0 w 124"/>
                <a:gd name="T17" fmla="*/ 0 h 94"/>
                <a:gd name="T18" fmla="*/ 3 w 124"/>
                <a:gd name="T19" fmla="*/ 0 h 94"/>
                <a:gd name="T20" fmla="*/ 3 w 124"/>
                <a:gd name="T21" fmla="*/ 87 h 94"/>
                <a:gd name="T22" fmla="*/ 3 w 124"/>
                <a:gd name="T23" fmla="*/ 87 h 94"/>
                <a:gd name="T24" fmla="*/ 5 w 124"/>
                <a:gd name="T25" fmla="*/ 88 h 94"/>
                <a:gd name="T26" fmla="*/ 7 w 124"/>
                <a:gd name="T27" fmla="*/ 90 h 94"/>
                <a:gd name="T28" fmla="*/ 17 w 124"/>
                <a:gd name="T29" fmla="*/ 91 h 94"/>
                <a:gd name="T30" fmla="*/ 121 w 124"/>
                <a:gd name="T31" fmla="*/ 91 h 94"/>
                <a:gd name="T32" fmla="*/ 121 w 124"/>
                <a:gd name="T33" fmla="*/ 0 h 94"/>
                <a:gd name="T34" fmla="*/ 124 w 124"/>
                <a:gd name="T35" fmla="*/ 0 h 94"/>
                <a:gd name="T36" fmla="*/ 124 w 124"/>
                <a:gd name="T37" fmla="*/ 94 h 94"/>
                <a:gd name="T38" fmla="*/ 17 w 124"/>
                <a:gd name="T39" fmla="*/ 94 h 9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24" h="94">
                  <a:moveTo>
                    <a:pt x="17" y="94"/>
                  </a:moveTo>
                  <a:lnTo>
                    <a:pt x="17" y="94"/>
                  </a:lnTo>
                  <a:lnTo>
                    <a:pt x="10" y="93"/>
                  </a:lnTo>
                  <a:lnTo>
                    <a:pt x="5" y="91"/>
                  </a:lnTo>
                  <a:lnTo>
                    <a:pt x="2" y="90"/>
                  </a:lnTo>
                  <a:lnTo>
                    <a:pt x="0" y="87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7"/>
                  </a:lnTo>
                  <a:lnTo>
                    <a:pt x="5" y="88"/>
                  </a:lnTo>
                  <a:lnTo>
                    <a:pt x="7" y="90"/>
                  </a:lnTo>
                  <a:lnTo>
                    <a:pt x="17" y="91"/>
                  </a:lnTo>
                  <a:lnTo>
                    <a:pt x="121" y="91"/>
                  </a:lnTo>
                  <a:lnTo>
                    <a:pt x="121" y="0"/>
                  </a:lnTo>
                  <a:lnTo>
                    <a:pt x="124" y="0"/>
                  </a:lnTo>
                  <a:lnTo>
                    <a:pt x="124" y="94"/>
                  </a:lnTo>
                  <a:lnTo>
                    <a:pt x="17" y="94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48" name="Freeform 605"/>
            <p:cNvSpPr>
              <a:spLocks/>
            </p:cNvSpPr>
            <p:nvPr/>
          </p:nvSpPr>
          <p:spPr bwMode="auto">
            <a:xfrm>
              <a:off x="5490" y="1917"/>
              <a:ext cx="256" cy="94"/>
            </a:xfrm>
            <a:custGeom>
              <a:avLst/>
              <a:gdLst>
                <a:gd name="T0" fmla="*/ 222 w 256"/>
                <a:gd name="T1" fmla="*/ 94 h 94"/>
                <a:gd name="T2" fmla="*/ 0 w 256"/>
                <a:gd name="T3" fmla="*/ 94 h 94"/>
                <a:gd name="T4" fmla="*/ 0 w 256"/>
                <a:gd name="T5" fmla="*/ 0 h 94"/>
                <a:gd name="T6" fmla="*/ 3 w 256"/>
                <a:gd name="T7" fmla="*/ 0 h 94"/>
                <a:gd name="T8" fmla="*/ 3 w 256"/>
                <a:gd name="T9" fmla="*/ 91 h 94"/>
                <a:gd name="T10" fmla="*/ 222 w 256"/>
                <a:gd name="T11" fmla="*/ 91 h 94"/>
                <a:gd name="T12" fmla="*/ 222 w 256"/>
                <a:gd name="T13" fmla="*/ 91 h 94"/>
                <a:gd name="T14" fmla="*/ 243 w 256"/>
                <a:gd name="T15" fmla="*/ 91 h 94"/>
                <a:gd name="T16" fmla="*/ 253 w 256"/>
                <a:gd name="T17" fmla="*/ 88 h 94"/>
                <a:gd name="T18" fmla="*/ 253 w 256"/>
                <a:gd name="T19" fmla="*/ 88 h 94"/>
                <a:gd name="T20" fmla="*/ 253 w 256"/>
                <a:gd name="T21" fmla="*/ 0 h 94"/>
                <a:gd name="T22" fmla="*/ 256 w 256"/>
                <a:gd name="T23" fmla="*/ 0 h 94"/>
                <a:gd name="T24" fmla="*/ 256 w 256"/>
                <a:gd name="T25" fmla="*/ 88 h 94"/>
                <a:gd name="T26" fmla="*/ 256 w 256"/>
                <a:gd name="T27" fmla="*/ 88 h 94"/>
                <a:gd name="T28" fmla="*/ 255 w 256"/>
                <a:gd name="T29" fmla="*/ 91 h 94"/>
                <a:gd name="T30" fmla="*/ 253 w 256"/>
                <a:gd name="T31" fmla="*/ 91 h 94"/>
                <a:gd name="T32" fmla="*/ 253 w 256"/>
                <a:gd name="T33" fmla="*/ 91 h 94"/>
                <a:gd name="T34" fmla="*/ 250 w 256"/>
                <a:gd name="T35" fmla="*/ 93 h 94"/>
                <a:gd name="T36" fmla="*/ 250 w 256"/>
                <a:gd name="T37" fmla="*/ 93 h 94"/>
                <a:gd name="T38" fmla="*/ 245 w 256"/>
                <a:gd name="T39" fmla="*/ 93 h 94"/>
                <a:gd name="T40" fmla="*/ 245 w 256"/>
                <a:gd name="T41" fmla="*/ 93 h 94"/>
                <a:gd name="T42" fmla="*/ 222 w 256"/>
                <a:gd name="T43" fmla="*/ 94 h 94"/>
                <a:gd name="T44" fmla="*/ 222 w 256"/>
                <a:gd name="T45" fmla="*/ 94 h 9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56" h="94">
                  <a:moveTo>
                    <a:pt x="222" y="94"/>
                  </a:moveTo>
                  <a:lnTo>
                    <a:pt x="0" y="94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91"/>
                  </a:lnTo>
                  <a:lnTo>
                    <a:pt x="222" y="91"/>
                  </a:lnTo>
                  <a:lnTo>
                    <a:pt x="243" y="91"/>
                  </a:lnTo>
                  <a:lnTo>
                    <a:pt x="253" y="88"/>
                  </a:lnTo>
                  <a:lnTo>
                    <a:pt x="253" y="0"/>
                  </a:lnTo>
                  <a:lnTo>
                    <a:pt x="256" y="0"/>
                  </a:lnTo>
                  <a:lnTo>
                    <a:pt x="256" y="88"/>
                  </a:lnTo>
                  <a:lnTo>
                    <a:pt x="255" y="91"/>
                  </a:lnTo>
                  <a:lnTo>
                    <a:pt x="253" y="91"/>
                  </a:lnTo>
                  <a:lnTo>
                    <a:pt x="250" y="93"/>
                  </a:lnTo>
                  <a:lnTo>
                    <a:pt x="245" y="93"/>
                  </a:lnTo>
                  <a:lnTo>
                    <a:pt x="222" y="94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49" name="Freeform 606"/>
            <p:cNvSpPr>
              <a:spLocks/>
            </p:cNvSpPr>
            <p:nvPr/>
          </p:nvSpPr>
          <p:spPr bwMode="auto">
            <a:xfrm>
              <a:off x="5225" y="1917"/>
              <a:ext cx="527" cy="98"/>
            </a:xfrm>
            <a:custGeom>
              <a:avLst/>
              <a:gdLst>
                <a:gd name="T0" fmla="*/ 522 w 527"/>
                <a:gd name="T1" fmla="*/ 94 h 98"/>
                <a:gd name="T2" fmla="*/ 522 w 527"/>
                <a:gd name="T3" fmla="*/ 94 h 98"/>
                <a:gd name="T4" fmla="*/ 520 w 527"/>
                <a:gd name="T5" fmla="*/ 97 h 98"/>
                <a:gd name="T6" fmla="*/ 515 w 527"/>
                <a:gd name="T7" fmla="*/ 98 h 98"/>
                <a:gd name="T8" fmla="*/ 11 w 527"/>
                <a:gd name="T9" fmla="*/ 98 h 98"/>
                <a:gd name="T10" fmla="*/ 11 w 527"/>
                <a:gd name="T11" fmla="*/ 98 h 98"/>
                <a:gd name="T12" fmla="*/ 7 w 527"/>
                <a:gd name="T13" fmla="*/ 97 h 98"/>
                <a:gd name="T14" fmla="*/ 3 w 527"/>
                <a:gd name="T15" fmla="*/ 94 h 98"/>
                <a:gd name="T16" fmla="*/ 3 w 527"/>
                <a:gd name="T17" fmla="*/ 94 h 98"/>
                <a:gd name="T18" fmla="*/ 1 w 527"/>
                <a:gd name="T19" fmla="*/ 90 h 98"/>
                <a:gd name="T20" fmla="*/ 0 w 527"/>
                <a:gd name="T21" fmla="*/ 86 h 98"/>
                <a:gd name="T22" fmla="*/ 0 w 527"/>
                <a:gd name="T23" fmla="*/ 0 h 98"/>
                <a:gd name="T24" fmla="*/ 5 w 527"/>
                <a:gd name="T25" fmla="*/ 0 h 98"/>
                <a:gd name="T26" fmla="*/ 5 w 527"/>
                <a:gd name="T27" fmla="*/ 87 h 98"/>
                <a:gd name="T28" fmla="*/ 5 w 527"/>
                <a:gd name="T29" fmla="*/ 87 h 98"/>
                <a:gd name="T30" fmla="*/ 7 w 527"/>
                <a:gd name="T31" fmla="*/ 90 h 98"/>
                <a:gd name="T32" fmla="*/ 7 w 527"/>
                <a:gd name="T33" fmla="*/ 90 h 98"/>
                <a:gd name="T34" fmla="*/ 10 w 527"/>
                <a:gd name="T35" fmla="*/ 91 h 98"/>
                <a:gd name="T36" fmla="*/ 10 w 527"/>
                <a:gd name="T37" fmla="*/ 91 h 98"/>
                <a:gd name="T38" fmla="*/ 15 w 527"/>
                <a:gd name="T39" fmla="*/ 93 h 98"/>
                <a:gd name="T40" fmla="*/ 22 w 527"/>
                <a:gd name="T41" fmla="*/ 94 h 98"/>
                <a:gd name="T42" fmla="*/ 129 w 527"/>
                <a:gd name="T43" fmla="*/ 94 h 98"/>
                <a:gd name="T44" fmla="*/ 129 w 527"/>
                <a:gd name="T45" fmla="*/ 0 h 98"/>
                <a:gd name="T46" fmla="*/ 135 w 527"/>
                <a:gd name="T47" fmla="*/ 0 h 98"/>
                <a:gd name="T48" fmla="*/ 135 w 527"/>
                <a:gd name="T49" fmla="*/ 94 h 98"/>
                <a:gd name="T50" fmla="*/ 137 w 527"/>
                <a:gd name="T51" fmla="*/ 94 h 98"/>
                <a:gd name="T52" fmla="*/ 258 w 527"/>
                <a:gd name="T53" fmla="*/ 94 h 98"/>
                <a:gd name="T54" fmla="*/ 258 w 527"/>
                <a:gd name="T55" fmla="*/ 0 h 98"/>
                <a:gd name="T56" fmla="*/ 265 w 527"/>
                <a:gd name="T57" fmla="*/ 0 h 98"/>
                <a:gd name="T58" fmla="*/ 265 w 527"/>
                <a:gd name="T59" fmla="*/ 94 h 98"/>
                <a:gd name="T60" fmla="*/ 487 w 527"/>
                <a:gd name="T61" fmla="*/ 94 h 98"/>
                <a:gd name="T62" fmla="*/ 487 w 527"/>
                <a:gd name="T63" fmla="*/ 94 h 98"/>
                <a:gd name="T64" fmla="*/ 510 w 527"/>
                <a:gd name="T65" fmla="*/ 93 h 98"/>
                <a:gd name="T66" fmla="*/ 510 w 527"/>
                <a:gd name="T67" fmla="*/ 93 h 98"/>
                <a:gd name="T68" fmla="*/ 515 w 527"/>
                <a:gd name="T69" fmla="*/ 93 h 98"/>
                <a:gd name="T70" fmla="*/ 515 w 527"/>
                <a:gd name="T71" fmla="*/ 93 h 98"/>
                <a:gd name="T72" fmla="*/ 518 w 527"/>
                <a:gd name="T73" fmla="*/ 91 h 98"/>
                <a:gd name="T74" fmla="*/ 520 w 527"/>
                <a:gd name="T75" fmla="*/ 91 h 98"/>
                <a:gd name="T76" fmla="*/ 520 w 527"/>
                <a:gd name="T77" fmla="*/ 91 h 98"/>
                <a:gd name="T78" fmla="*/ 521 w 527"/>
                <a:gd name="T79" fmla="*/ 88 h 98"/>
                <a:gd name="T80" fmla="*/ 521 w 527"/>
                <a:gd name="T81" fmla="*/ 0 h 98"/>
                <a:gd name="T82" fmla="*/ 527 w 527"/>
                <a:gd name="T83" fmla="*/ 0 h 98"/>
                <a:gd name="T84" fmla="*/ 527 w 527"/>
                <a:gd name="T85" fmla="*/ 86 h 98"/>
                <a:gd name="T86" fmla="*/ 527 w 527"/>
                <a:gd name="T87" fmla="*/ 86 h 98"/>
                <a:gd name="T88" fmla="*/ 525 w 527"/>
                <a:gd name="T89" fmla="*/ 90 h 98"/>
                <a:gd name="T90" fmla="*/ 522 w 527"/>
                <a:gd name="T91" fmla="*/ 94 h 98"/>
                <a:gd name="T92" fmla="*/ 522 w 527"/>
                <a:gd name="T93" fmla="*/ 94 h 9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527" h="98">
                  <a:moveTo>
                    <a:pt x="522" y="94"/>
                  </a:moveTo>
                  <a:lnTo>
                    <a:pt x="522" y="94"/>
                  </a:lnTo>
                  <a:lnTo>
                    <a:pt x="520" y="97"/>
                  </a:lnTo>
                  <a:lnTo>
                    <a:pt x="515" y="98"/>
                  </a:lnTo>
                  <a:lnTo>
                    <a:pt x="11" y="98"/>
                  </a:lnTo>
                  <a:lnTo>
                    <a:pt x="7" y="97"/>
                  </a:lnTo>
                  <a:lnTo>
                    <a:pt x="3" y="94"/>
                  </a:lnTo>
                  <a:lnTo>
                    <a:pt x="1" y="90"/>
                  </a:lnTo>
                  <a:lnTo>
                    <a:pt x="0" y="86"/>
                  </a:lnTo>
                  <a:lnTo>
                    <a:pt x="0" y="0"/>
                  </a:lnTo>
                  <a:lnTo>
                    <a:pt x="5" y="0"/>
                  </a:lnTo>
                  <a:lnTo>
                    <a:pt x="5" y="87"/>
                  </a:lnTo>
                  <a:lnTo>
                    <a:pt x="7" y="90"/>
                  </a:lnTo>
                  <a:lnTo>
                    <a:pt x="10" y="91"/>
                  </a:lnTo>
                  <a:lnTo>
                    <a:pt x="15" y="93"/>
                  </a:lnTo>
                  <a:lnTo>
                    <a:pt x="22" y="94"/>
                  </a:lnTo>
                  <a:lnTo>
                    <a:pt x="129" y="94"/>
                  </a:lnTo>
                  <a:lnTo>
                    <a:pt x="129" y="0"/>
                  </a:lnTo>
                  <a:lnTo>
                    <a:pt x="135" y="0"/>
                  </a:lnTo>
                  <a:lnTo>
                    <a:pt x="135" y="94"/>
                  </a:lnTo>
                  <a:lnTo>
                    <a:pt x="137" y="94"/>
                  </a:lnTo>
                  <a:lnTo>
                    <a:pt x="258" y="94"/>
                  </a:lnTo>
                  <a:lnTo>
                    <a:pt x="258" y="0"/>
                  </a:lnTo>
                  <a:lnTo>
                    <a:pt x="265" y="0"/>
                  </a:lnTo>
                  <a:lnTo>
                    <a:pt x="265" y="94"/>
                  </a:lnTo>
                  <a:lnTo>
                    <a:pt x="487" y="94"/>
                  </a:lnTo>
                  <a:lnTo>
                    <a:pt x="510" y="93"/>
                  </a:lnTo>
                  <a:lnTo>
                    <a:pt x="515" y="93"/>
                  </a:lnTo>
                  <a:lnTo>
                    <a:pt x="518" y="91"/>
                  </a:lnTo>
                  <a:lnTo>
                    <a:pt x="520" y="91"/>
                  </a:lnTo>
                  <a:lnTo>
                    <a:pt x="521" y="88"/>
                  </a:lnTo>
                  <a:lnTo>
                    <a:pt x="521" y="0"/>
                  </a:lnTo>
                  <a:lnTo>
                    <a:pt x="527" y="0"/>
                  </a:lnTo>
                  <a:lnTo>
                    <a:pt x="527" y="86"/>
                  </a:lnTo>
                  <a:lnTo>
                    <a:pt x="525" y="90"/>
                  </a:lnTo>
                  <a:lnTo>
                    <a:pt x="522" y="94"/>
                  </a:lnTo>
                  <a:close/>
                </a:path>
              </a:pathLst>
            </a:custGeom>
            <a:solidFill>
              <a:srgbClr val="0E22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50" name="Freeform 607"/>
            <p:cNvSpPr>
              <a:spLocks/>
            </p:cNvSpPr>
            <p:nvPr/>
          </p:nvSpPr>
          <p:spPr bwMode="auto">
            <a:xfrm>
              <a:off x="5222" y="1917"/>
              <a:ext cx="532" cy="101"/>
            </a:xfrm>
            <a:custGeom>
              <a:avLst/>
              <a:gdLst>
                <a:gd name="T0" fmla="*/ 518 w 532"/>
                <a:gd name="T1" fmla="*/ 98 h 101"/>
                <a:gd name="T2" fmla="*/ 518 w 532"/>
                <a:gd name="T3" fmla="*/ 98 h 101"/>
                <a:gd name="T4" fmla="*/ 523 w 532"/>
                <a:gd name="T5" fmla="*/ 97 h 101"/>
                <a:gd name="T6" fmla="*/ 525 w 532"/>
                <a:gd name="T7" fmla="*/ 94 h 101"/>
                <a:gd name="T8" fmla="*/ 525 w 532"/>
                <a:gd name="T9" fmla="*/ 94 h 101"/>
                <a:gd name="T10" fmla="*/ 528 w 532"/>
                <a:gd name="T11" fmla="*/ 90 h 101"/>
                <a:gd name="T12" fmla="*/ 530 w 532"/>
                <a:gd name="T13" fmla="*/ 86 h 101"/>
                <a:gd name="T14" fmla="*/ 530 w 532"/>
                <a:gd name="T15" fmla="*/ 0 h 101"/>
                <a:gd name="T16" fmla="*/ 532 w 532"/>
                <a:gd name="T17" fmla="*/ 0 h 101"/>
                <a:gd name="T18" fmla="*/ 532 w 532"/>
                <a:gd name="T19" fmla="*/ 86 h 101"/>
                <a:gd name="T20" fmla="*/ 532 w 532"/>
                <a:gd name="T21" fmla="*/ 86 h 101"/>
                <a:gd name="T22" fmla="*/ 531 w 532"/>
                <a:gd name="T23" fmla="*/ 91 h 101"/>
                <a:gd name="T24" fmla="*/ 528 w 532"/>
                <a:gd name="T25" fmla="*/ 96 h 101"/>
                <a:gd name="T26" fmla="*/ 524 w 532"/>
                <a:gd name="T27" fmla="*/ 100 h 101"/>
                <a:gd name="T28" fmla="*/ 518 w 532"/>
                <a:gd name="T29" fmla="*/ 101 h 101"/>
                <a:gd name="T30" fmla="*/ 14 w 532"/>
                <a:gd name="T31" fmla="*/ 101 h 101"/>
                <a:gd name="T32" fmla="*/ 14 w 532"/>
                <a:gd name="T33" fmla="*/ 101 h 101"/>
                <a:gd name="T34" fmla="*/ 8 w 532"/>
                <a:gd name="T35" fmla="*/ 100 h 101"/>
                <a:gd name="T36" fmla="*/ 4 w 532"/>
                <a:gd name="T37" fmla="*/ 96 h 101"/>
                <a:gd name="T38" fmla="*/ 1 w 532"/>
                <a:gd name="T39" fmla="*/ 91 h 101"/>
                <a:gd name="T40" fmla="*/ 0 w 532"/>
                <a:gd name="T41" fmla="*/ 86 h 101"/>
                <a:gd name="T42" fmla="*/ 0 w 532"/>
                <a:gd name="T43" fmla="*/ 0 h 101"/>
                <a:gd name="T44" fmla="*/ 3 w 532"/>
                <a:gd name="T45" fmla="*/ 0 h 101"/>
                <a:gd name="T46" fmla="*/ 3 w 532"/>
                <a:gd name="T47" fmla="*/ 86 h 101"/>
                <a:gd name="T48" fmla="*/ 3 w 532"/>
                <a:gd name="T49" fmla="*/ 86 h 101"/>
                <a:gd name="T50" fmla="*/ 4 w 532"/>
                <a:gd name="T51" fmla="*/ 90 h 101"/>
                <a:gd name="T52" fmla="*/ 6 w 532"/>
                <a:gd name="T53" fmla="*/ 94 h 101"/>
                <a:gd name="T54" fmla="*/ 6 w 532"/>
                <a:gd name="T55" fmla="*/ 94 h 101"/>
                <a:gd name="T56" fmla="*/ 10 w 532"/>
                <a:gd name="T57" fmla="*/ 97 h 101"/>
                <a:gd name="T58" fmla="*/ 14 w 532"/>
                <a:gd name="T59" fmla="*/ 98 h 101"/>
                <a:gd name="T60" fmla="*/ 518 w 532"/>
                <a:gd name="T61" fmla="*/ 98 h 101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32" h="101">
                  <a:moveTo>
                    <a:pt x="518" y="98"/>
                  </a:moveTo>
                  <a:lnTo>
                    <a:pt x="518" y="98"/>
                  </a:lnTo>
                  <a:lnTo>
                    <a:pt x="523" y="97"/>
                  </a:lnTo>
                  <a:lnTo>
                    <a:pt x="525" y="94"/>
                  </a:lnTo>
                  <a:lnTo>
                    <a:pt x="528" y="90"/>
                  </a:lnTo>
                  <a:lnTo>
                    <a:pt x="530" y="86"/>
                  </a:lnTo>
                  <a:lnTo>
                    <a:pt x="530" y="0"/>
                  </a:lnTo>
                  <a:lnTo>
                    <a:pt x="532" y="0"/>
                  </a:lnTo>
                  <a:lnTo>
                    <a:pt x="532" y="86"/>
                  </a:lnTo>
                  <a:lnTo>
                    <a:pt x="531" y="91"/>
                  </a:lnTo>
                  <a:lnTo>
                    <a:pt x="528" y="96"/>
                  </a:lnTo>
                  <a:lnTo>
                    <a:pt x="524" y="100"/>
                  </a:lnTo>
                  <a:lnTo>
                    <a:pt x="518" y="101"/>
                  </a:lnTo>
                  <a:lnTo>
                    <a:pt x="14" y="101"/>
                  </a:lnTo>
                  <a:lnTo>
                    <a:pt x="8" y="100"/>
                  </a:lnTo>
                  <a:lnTo>
                    <a:pt x="4" y="96"/>
                  </a:lnTo>
                  <a:lnTo>
                    <a:pt x="1" y="91"/>
                  </a:lnTo>
                  <a:lnTo>
                    <a:pt x="0" y="86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6"/>
                  </a:lnTo>
                  <a:lnTo>
                    <a:pt x="4" y="90"/>
                  </a:lnTo>
                  <a:lnTo>
                    <a:pt x="6" y="94"/>
                  </a:lnTo>
                  <a:lnTo>
                    <a:pt x="10" y="97"/>
                  </a:lnTo>
                  <a:lnTo>
                    <a:pt x="14" y="98"/>
                  </a:lnTo>
                  <a:lnTo>
                    <a:pt x="518" y="98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51" name="Freeform 608"/>
            <p:cNvSpPr>
              <a:spLocks/>
            </p:cNvSpPr>
            <p:nvPr/>
          </p:nvSpPr>
          <p:spPr bwMode="auto">
            <a:xfrm>
              <a:off x="5219" y="1917"/>
              <a:ext cx="538" cy="104"/>
            </a:xfrm>
            <a:custGeom>
              <a:avLst/>
              <a:gdLst>
                <a:gd name="T0" fmla="*/ 521 w 538"/>
                <a:gd name="T1" fmla="*/ 101 h 104"/>
                <a:gd name="T2" fmla="*/ 521 w 538"/>
                <a:gd name="T3" fmla="*/ 101 h 104"/>
                <a:gd name="T4" fmla="*/ 527 w 538"/>
                <a:gd name="T5" fmla="*/ 100 h 104"/>
                <a:gd name="T6" fmla="*/ 531 w 538"/>
                <a:gd name="T7" fmla="*/ 96 h 104"/>
                <a:gd name="T8" fmla="*/ 534 w 538"/>
                <a:gd name="T9" fmla="*/ 91 h 104"/>
                <a:gd name="T10" fmla="*/ 535 w 538"/>
                <a:gd name="T11" fmla="*/ 86 h 104"/>
                <a:gd name="T12" fmla="*/ 535 w 538"/>
                <a:gd name="T13" fmla="*/ 0 h 104"/>
                <a:gd name="T14" fmla="*/ 538 w 538"/>
                <a:gd name="T15" fmla="*/ 0 h 104"/>
                <a:gd name="T16" fmla="*/ 538 w 538"/>
                <a:gd name="T17" fmla="*/ 86 h 104"/>
                <a:gd name="T18" fmla="*/ 538 w 538"/>
                <a:gd name="T19" fmla="*/ 86 h 104"/>
                <a:gd name="T20" fmla="*/ 537 w 538"/>
                <a:gd name="T21" fmla="*/ 93 h 104"/>
                <a:gd name="T22" fmla="*/ 533 w 538"/>
                <a:gd name="T23" fmla="*/ 98 h 104"/>
                <a:gd name="T24" fmla="*/ 533 w 538"/>
                <a:gd name="T25" fmla="*/ 98 h 104"/>
                <a:gd name="T26" fmla="*/ 528 w 538"/>
                <a:gd name="T27" fmla="*/ 103 h 104"/>
                <a:gd name="T28" fmla="*/ 521 w 538"/>
                <a:gd name="T29" fmla="*/ 104 h 104"/>
                <a:gd name="T30" fmla="*/ 17 w 538"/>
                <a:gd name="T31" fmla="*/ 104 h 104"/>
                <a:gd name="T32" fmla="*/ 17 w 538"/>
                <a:gd name="T33" fmla="*/ 104 h 104"/>
                <a:gd name="T34" fmla="*/ 10 w 538"/>
                <a:gd name="T35" fmla="*/ 103 h 104"/>
                <a:gd name="T36" fmla="*/ 4 w 538"/>
                <a:gd name="T37" fmla="*/ 98 h 104"/>
                <a:gd name="T38" fmla="*/ 4 w 538"/>
                <a:gd name="T39" fmla="*/ 98 h 104"/>
                <a:gd name="T40" fmla="*/ 2 w 538"/>
                <a:gd name="T41" fmla="*/ 93 h 104"/>
                <a:gd name="T42" fmla="*/ 0 w 538"/>
                <a:gd name="T43" fmla="*/ 86 h 104"/>
                <a:gd name="T44" fmla="*/ 0 w 538"/>
                <a:gd name="T45" fmla="*/ 0 h 104"/>
                <a:gd name="T46" fmla="*/ 3 w 538"/>
                <a:gd name="T47" fmla="*/ 0 h 104"/>
                <a:gd name="T48" fmla="*/ 3 w 538"/>
                <a:gd name="T49" fmla="*/ 86 h 104"/>
                <a:gd name="T50" fmla="*/ 3 w 538"/>
                <a:gd name="T51" fmla="*/ 86 h 104"/>
                <a:gd name="T52" fmla="*/ 4 w 538"/>
                <a:gd name="T53" fmla="*/ 91 h 104"/>
                <a:gd name="T54" fmla="*/ 7 w 538"/>
                <a:gd name="T55" fmla="*/ 96 h 104"/>
                <a:gd name="T56" fmla="*/ 11 w 538"/>
                <a:gd name="T57" fmla="*/ 100 h 104"/>
                <a:gd name="T58" fmla="*/ 17 w 538"/>
                <a:gd name="T59" fmla="*/ 101 h 104"/>
                <a:gd name="T60" fmla="*/ 521 w 538"/>
                <a:gd name="T61" fmla="*/ 101 h 10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38" h="104">
                  <a:moveTo>
                    <a:pt x="521" y="101"/>
                  </a:moveTo>
                  <a:lnTo>
                    <a:pt x="521" y="101"/>
                  </a:lnTo>
                  <a:lnTo>
                    <a:pt x="527" y="100"/>
                  </a:lnTo>
                  <a:lnTo>
                    <a:pt x="531" y="96"/>
                  </a:lnTo>
                  <a:lnTo>
                    <a:pt x="534" y="91"/>
                  </a:lnTo>
                  <a:lnTo>
                    <a:pt x="535" y="86"/>
                  </a:lnTo>
                  <a:lnTo>
                    <a:pt x="535" y="0"/>
                  </a:lnTo>
                  <a:lnTo>
                    <a:pt x="538" y="0"/>
                  </a:lnTo>
                  <a:lnTo>
                    <a:pt x="538" y="86"/>
                  </a:lnTo>
                  <a:lnTo>
                    <a:pt x="537" y="93"/>
                  </a:lnTo>
                  <a:lnTo>
                    <a:pt x="533" y="98"/>
                  </a:lnTo>
                  <a:lnTo>
                    <a:pt x="528" y="103"/>
                  </a:lnTo>
                  <a:lnTo>
                    <a:pt x="521" y="104"/>
                  </a:lnTo>
                  <a:lnTo>
                    <a:pt x="17" y="104"/>
                  </a:lnTo>
                  <a:lnTo>
                    <a:pt x="10" y="103"/>
                  </a:lnTo>
                  <a:lnTo>
                    <a:pt x="4" y="98"/>
                  </a:lnTo>
                  <a:lnTo>
                    <a:pt x="2" y="93"/>
                  </a:lnTo>
                  <a:lnTo>
                    <a:pt x="0" y="86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86"/>
                  </a:lnTo>
                  <a:lnTo>
                    <a:pt x="4" y="91"/>
                  </a:lnTo>
                  <a:lnTo>
                    <a:pt x="7" y="96"/>
                  </a:lnTo>
                  <a:lnTo>
                    <a:pt x="11" y="100"/>
                  </a:lnTo>
                  <a:lnTo>
                    <a:pt x="17" y="101"/>
                  </a:lnTo>
                  <a:lnTo>
                    <a:pt x="521" y="101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52" name="Freeform 609"/>
            <p:cNvSpPr>
              <a:spLocks/>
            </p:cNvSpPr>
            <p:nvPr/>
          </p:nvSpPr>
          <p:spPr bwMode="auto">
            <a:xfrm>
              <a:off x="4383" y="2146"/>
              <a:ext cx="9" cy="7"/>
            </a:xfrm>
            <a:custGeom>
              <a:avLst/>
              <a:gdLst>
                <a:gd name="T0" fmla="*/ 7 w 9"/>
                <a:gd name="T1" fmla="*/ 0 h 7"/>
                <a:gd name="T2" fmla="*/ 9 w 9"/>
                <a:gd name="T3" fmla="*/ 7 h 7"/>
                <a:gd name="T4" fmla="*/ 9 w 9"/>
                <a:gd name="T5" fmla="*/ 7 h 7"/>
                <a:gd name="T6" fmla="*/ 0 w 9"/>
                <a:gd name="T7" fmla="*/ 7 h 7"/>
                <a:gd name="T8" fmla="*/ 0 w 9"/>
                <a:gd name="T9" fmla="*/ 7 h 7"/>
                <a:gd name="T10" fmla="*/ 3 w 9"/>
                <a:gd name="T11" fmla="*/ 0 h 7"/>
                <a:gd name="T12" fmla="*/ 7 w 9"/>
                <a:gd name="T13" fmla="*/ 0 h 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" h="7">
                  <a:moveTo>
                    <a:pt x="7" y="0"/>
                  </a:moveTo>
                  <a:lnTo>
                    <a:pt x="9" y="7"/>
                  </a:lnTo>
                  <a:lnTo>
                    <a:pt x="0" y="7"/>
                  </a:lnTo>
                  <a:lnTo>
                    <a:pt x="3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53" name="Freeform 610"/>
            <p:cNvSpPr>
              <a:spLocks/>
            </p:cNvSpPr>
            <p:nvPr/>
          </p:nvSpPr>
          <p:spPr bwMode="auto">
            <a:xfrm>
              <a:off x="4352" y="2131"/>
              <a:ext cx="34" cy="22"/>
            </a:xfrm>
            <a:custGeom>
              <a:avLst/>
              <a:gdLst>
                <a:gd name="T0" fmla="*/ 26 w 34"/>
                <a:gd name="T1" fmla="*/ 22 h 22"/>
                <a:gd name="T2" fmla="*/ 26 w 34"/>
                <a:gd name="T3" fmla="*/ 22 h 22"/>
                <a:gd name="T4" fmla="*/ 16 w 34"/>
                <a:gd name="T5" fmla="*/ 19 h 22"/>
                <a:gd name="T6" fmla="*/ 9 w 34"/>
                <a:gd name="T7" fmla="*/ 15 h 22"/>
                <a:gd name="T8" fmla="*/ 9 w 34"/>
                <a:gd name="T9" fmla="*/ 15 h 22"/>
                <a:gd name="T10" fmla="*/ 3 w 34"/>
                <a:gd name="T11" fmla="*/ 8 h 22"/>
                <a:gd name="T12" fmla="*/ 0 w 34"/>
                <a:gd name="T13" fmla="*/ 1 h 22"/>
                <a:gd name="T14" fmla="*/ 0 w 34"/>
                <a:gd name="T15" fmla="*/ 1 h 22"/>
                <a:gd name="T16" fmla="*/ 5 w 34"/>
                <a:gd name="T17" fmla="*/ 0 h 22"/>
                <a:gd name="T18" fmla="*/ 9 w 34"/>
                <a:gd name="T19" fmla="*/ 0 h 22"/>
                <a:gd name="T20" fmla="*/ 9 w 34"/>
                <a:gd name="T21" fmla="*/ 0 h 22"/>
                <a:gd name="T22" fmla="*/ 10 w 34"/>
                <a:gd name="T23" fmla="*/ 4 h 22"/>
                <a:gd name="T24" fmla="*/ 14 w 34"/>
                <a:gd name="T25" fmla="*/ 8 h 22"/>
                <a:gd name="T26" fmla="*/ 20 w 34"/>
                <a:gd name="T27" fmla="*/ 12 h 22"/>
                <a:gd name="T28" fmla="*/ 27 w 34"/>
                <a:gd name="T29" fmla="*/ 14 h 22"/>
                <a:gd name="T30" fmla="*/ 34 w 34"/>
                <a:gd name="T31" fmla="*/ 15 h 22"/>
                <a:gd name="T32" fmla="*/ 34 w 34"/>
                <a:gd name="T33" fmla="*/ 15 h 22"/>
                <a:gd name="T34" fmla="*/ 31 w 34"/>
                <a:gd name="T35" fmla="*/ 22 h 22"/>
                <a:gd name="T36" fmla="*/ 31 w 34"/>
                <a:gd name="T37" fmla="*/ 22 h 22"/>
                <a:gd name="T38" fmla="*/ 26 w 34"/>
                <a:gd name="T39" fmla="*/ 22 h 22"/>
                <a:gd name="T40" fmla="*/ 26 w 34"/>
                <a:gd name="T41" fmla="*/ 22 h 2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4" h="22">
                  <a:moveTo>
                    <a:pt x="26" y="22"/>
                  </a:moveTo>
                  <a:lnTo>
                    <a:pt x="26" y="22"/>
                  </a:lnTo>
                  <a:lnTo>
                    <a:pt x="16" y="19"/>
                  </a:lnTo>
                  <a:lnTo>
                    <a:pt x="9" y="15"/>
                  </a:lnTo>
                  <a:lnTo>
                    <a:pt x="3" y="8"/>
                  </a:lnTo>
                  <a:lnTo>
                    <a:pt x="0" y="1"/>
                  </a:lnTo>
                  <a:lnTo>
                    <a:pt x="5" y="0"/>
                  </a:lnTo>
                  <a:lnTo>
                    <a:pt x="9" y="0"/>
                  </a:lnTo>
                  <a:lnTo>
                    <a:pt x="10" y="4"/>
                  </a:lnTo>
                  <a:lnTo>
                    <a:pt x="14" y="8"/>
                  </a:lnTo>
                  <a:lnTo>
                    <a:pt x="20" y="12"/>
                  </a:lnTo>
                  <a:lnTo>
                    <a:pt x="27" y="14"/>
                  </a:lnTo>
                  <a:lnTo>
                    <a:pt x="34" y="15"/>
                  </a:lnTo>
                  <a:lnTo>
                    <a:pt x="31" y="22"/>
                  </a:lnTo>
                  <a:lnTo>
                    <a:pt x="26" y="22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54" name="Freeform 611"/>
            <p:cNvSpPr>
              <a:spLocks/>
            </p:cNvSpPr>
            <p:nvPr/>
          </p:nvSpPr>
          <p:spPr bwMode="auto">
            <a:xfrm>
              <a:off x="4351" y="2129"/>
              <a:ext cx="10" cy="3"/>
            </a:xfrm>
            <a:custGeom>
              <a:avLst/>
              <a:gdLst>
                <a:gd name="T0" fmla="*/ 1 w 10"/>
                <a:gd name="T1" fmla="*/ 3 h 3"/>
                <a:gd name="T2" fmla="*/ 0 w 10"/>
                <a:gd name="T3" fmla="*/ 2 h 3"/>
                <a:gd name="T4" fmla="*/ 8 w 10"/>
                <a:gd name="T5" fmla="*/ 0 h 3"/>
                <a:gd name="T6" fmla="*/ 10 w 10"/>
                <a:gd name="T7" fmla="*/ 2 h 3"/>
                <a:gd name="T8" fmla="*/ 10 w 10"/>
                <a:gd name="T9" fmla="*/ 2 h 3"/>
                <a:gd name="T10" fmla="*/ 6 w 10"/>
                <a:gd name="T11" fmla="*/ 2 h 3"/>
                <a:gd name="T12" fmla="*/ 1 w 10"/>
                <a:gd name="T13" fmla="*/ 3 h 3"/>
                <a:gd name="T14" fmla="*/ 1 w 10"/>
                <a:gd name="T15" fmla="*/ 3 h 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" h="3">
                  <a:moveTo>
                    <a:pt x="1" y="3"/>
                  </a:moveTo>
                  <a:lnTo>
                    <a:pt x="0" y="2"/>
                  </a:lnTo>
                  <a:lnTo>
                    <a:pt x="8" y="0"/>
                  </a:lnTo>
                  <a:lnTo>
                    <a:pt x="10" y="2"/>
                  </a:lnTo>
                  <a:lnTo>
                    <a:pt x="6" y="2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55" name="Freeform 612"/>
            <p:cNvSpPr>
              <a:spLocks/>
            </p:cNvSpPr>
            <p:nvPr/>
          </p:nvSpPr>
          <p:spPr bwMode="auto">
            <a:xfrm>
              <a:off x="4342" y="2128"/>
              <a:ext cx="26" cy="11"/>
            </a:xfrm>
            <a:custGeom>
              <a:avLst/>
              <a:gdLst>
                <a:gd name="T0" fmla="*/ 0 w 26"/>
                <a:gd name="T1" fmla="*/ 10 h 11"/>
                <a:gd name="T2" fmla="*/ 0 w 26"/>
                <a:gd name="T3" fmla="*/ 10 h 11"/>
                <a:gd name="T4" fmla="*/ 5 w 26"/>
                <a:gd name="T5" fmla="*/ 5 h 11"/>
                <a:gd name="T6" fmla="*/ 9 w 26"/>
                <a:gd name="T7" fmla="*/ 1 h 11"/>
                <a:gd name="T8" fmla="*/ 15 w 26"/>
                <a:gd name="T9" fmla="*/ 0 h 11"/>
                <a:gd name="T10" fmla="*/ 20 w 26"/>
                <a:gd name="T11" fmla="*/ 0 h 11"/>
                <a:gd name="T12" fmla="*/ 20 w 26"/>
                <a:gd name="T13" fmla="*/ 0 h 11"/>
                <a:gd name="T14" fmla="*/ 26 w 26"/>
                <a:gd name="T15" fmla="*/ 3 h 11"/>
                <a:gd name="T16" fmla="*/ 24 w 26"/>
                <a:gd name="T17" fmla="*/ 4 h 11"/>
                <a:gd name="T18" fmla="*/ 24 w 26"/>
                <a:gd name="T19" fmla="*/ 4 h 11"/>
                <a:gd name="T20" fmla="*/ 20 w 26"/>
                <a:gd name="T21" fmla="*/ 3 h 11"/>
                <a:gd name="T22" fmla="*/ 20 w 26"/>
                <a:gd name="T23" fmla="*/ 3 h 11"/>
                <a:gd name="T24" fmla="*/ 19 w 26"/>
                <a:gd name="T25" fmla="*/ 3 h 11"/>
                <a:gd name="T26" fmla="*/ 17 w 26"/>
                <a:gd name="T27" fmla="*/ 1 h 11"/>
                <a:gd name="T28" fmla="*/ 9 w 26"/>
                <a:gd name="T29" fmla="*/ 3 h 11"/>
                <a:gd name="T30" fmla="*/ 10 w 26"/>
                <a:gd name="T31" fmla="*/ 4 h 11"/>
                <a:gd name="T32" fmla="*/ 10 w 26"/>
                <a:gd name="T33" fmla="*/ 4 h 11"/>
                <a:gd name="T34" fmla="*/ 6 w 26"/>
                <a:gd name="T35" fmla="*/ 7 h 11"/>
                <a:gd name="T36" fmla="*/ 2 w 26"/>
                <a:gd name="T37" fmla="*/ 11 h 11"/>
                <a:gd name="T38" fmla="*/ 0 w 26"/>
                <a:gd name="T39" fmla="*/ 10 h 1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6" h="11">
                  <a:moveTo>
                    <a:pt x="0" y="10"/>
                  </a:moveTo>
                  <a:lnTo>
                    <a:pt x="0" y="10"/>
                  </a:lnTo>
                  <a:lnTo>
                    <a:pt x="5" y="5"/>
                  </a:lnTo>
                  <a:lnTo>
                    <a:pt x="9" y="1"/>
                  </a:lnTo>
                  <a:lnTo>
                    <a:pt x="15" y="0"/>
                  </a:lnTo>
                  <a:lnTo>
                    <a:pt x="20" y="0"/>
                  </a:lnTo>
                  <a:lnTo>
                    <a:pt x="26" y="3"/>
                  </a:lnTo>
                  <a:lnTo>
                    <a:pt x="24" y="4"/>
                  </a:lnTo>
                  <a:lnTo>
                    <a:pt x="20" y="3"/>
                  </a:lnTo>
                  <a:lnTo>
                    <a:pt x="19" y="3"/>
                  </a:lnTo>
                  <a:lnTo>
                    <a:pt x="17" y="1"/>
                  </a:lnTo>
                  <a:lnTo>
                    <a:pt x="9" y="3"/>
                  </a:lnTo>
                  <a:lnTo>
                    <a:pt x="10" y="4"/>
                  </a:lnTo>
                  <a:lnTo>
                    <a:pt x="6" y="7"/>
                  </a:lnTo>
                  <a:lnTo>
                    <a:pt x="2" y="11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56" name="Freeform 613"/>
            <p:cNvSpPr>
              <a:spLocks/>
            </p:cNvSpPr>
            <p:nvPr/>
          </p:nvSpPr>
          <p:spPr bwMode="auto">
            <a:xfrm>
              <a:off x="4317" y="2098"/>
              <a:ext cx="77" cy="77"/>
            </a:xfrm>
            <a:custGeom>
              <a:avLst/>
              <a:gdLst>
                <a:gd name="T0" fmla="*/ 44 w 77"/>
                <a:gd name="T1" fmla="*/ 9 h 77"/>
                <a:gd name="T2" fmla="*/ 33 w 77"/>
                <a:gd name="T3" fmla="*/ 9 h 77"/>
                <a:gd name="T4" fmla="*/ 21 w 77"/>
                <a:gd name="T5" fmla="*/ 14 h 77"/>
                <a:gd name="T6" fmla="*/ 17 w 77"/>
                <a:gd name="T7" fmla="*/ 18 h 77"/>
                <a:gd name="T8" fmla="*/ 11 w 77"/>
                <a:gd name="T9" fmla="*/ 28 h 77"/>
                <a:gd name="T10" fmla="*/ 9 w 77"/>
                <a:gd name="T11" fmla="*/ 34 h 77"/>
                <a:gd name="T12" fmla="*/ 10 w 77"/>
                <a:gd name="T13" fmla="*/ 47 h 77"/>
                <a:gd name="T14" fmla="*/ 14 w 77"/>
                <a:gd name="T15" fmla="*/ 56 h 77"/>
                <a:gd name="T16" fmla="*/ 23 w 77"/>
                <a:gd name="T17" fmla="*/ 65 h 77"/>
                <a:gd name="T18" fmla="*/ 35 w 77"/>
                <a:gd name="T19" fmla="*/ 69 h 77"/>
                <a:gd name="T20" fmla="*/ 41 w 77"/>
                <a:gd name="T21" fmla="*/ 69 h 77"/>
                <a:gd name="T22" fmla="*/ 52 w 77"/>
                <a:gd name="T23" fmla="*/ 66 h 77"/>
                <a:gd name="T24" fmla="*/ 58 w 77"/>
                <a:gd name="T25" fmla="*/ 63 h 77"/>
                <a:gd name="T26" fmla="*/ 66 w 77"/>
                <a:gd name="T27" fmla="*/ 55 h 77"/>
                <a:gd name="T28" fmla="*/ 75 w 77"/>
                <a:gd name="T29" fmla="*/ 55 h 77"/>
                <a:gd name="T30" fmla="*/ 77 w 77"/>
                <a:gd name="T31" fmla="*/ 48 h 77"/>
                <a:gd name="T32" fmla="*/ 73 w 77"/>
                <a:gd name="T33" fmla="*/ 56 h 77"/>
                <a:gd name="T34" fmla="*/ 66 w 77"/>
                <a:gd name="T35" fmla="*/ 68 h 77"/>
                <a:gd name="T36" fmla="*/ 62 w 77"/>
                <a:gd name="T37" fmla="*/ 70 h 77"/>
                <a:gd name="T38" fmla="*/ 49 w 77"/>
                <a:gd name="T39" fmla="*/ 76 h 77"/>
                <a:gd name="T40" fmla="*/ 34 w 77"/>
                <a:gd name="T41" fmla="*/ 77 h 77"/>
                <a:gd name="T42" fmla="*/ 25 w 77"/>
                <a:gd name="T43" fmla="*/ 75 h 77"/>
                <a:gd name="T44" fmla="*/ 13 w 77"/>
                <a:gd name="T45" fmla="*/ 68 h 77"/>
                <a:gd name="T46" fmla="*/ 9 w 77"/>
                <a:gd name="T47" fmla="*/ 62 h 77"/>
                <a:gd name="T48" fmla="*/ 2 w 77"/>
                <a:gd name="T49" fmla="*/ 48 h 77"/>
                <a:gd name="T50" fmla="*/ 2 w 77"/>
                <a:gd name="T51" fmla="*/ 33 h 77"/>
                <a:gd name="T52" fmla="*/ 3 w 77"/>
                <a:gd name="T53" fmla="*/ 25 h 77"/>
                <a:gd name="T54" fmla="*/ 11 w 77"/>
                <a:gd name="T55" fmla="*/ 13 h 77"/>
                <a:gd name="T56" fmla="*/ 23 w 77"/>
                <a:gd name="T57" fmla="*/ 3 h 77"/>
                <a:gd name="T58" fmla="*/ 38 w 77"/>
                <a:gd name="T59" fmla="*/ 0 h 77"/>
                <a:gd name="T60" fmla="*/ 45 w 77"/>
                <a:gd name="T61" fmla="*/ 0 h 77"/>
                <a:gd name="T62" fmla="*/ 61 w 77"/>
                <a:gd name="T63" fmla="*/ 6 h 77"/>
                <a:gd name="T64" fmla="*/ 70 w 77"/>
                <a:gd name="T65" fmla="*/ 16 h 77"/>
                <a:gd name="T66" fmla="*/ 73 w 77"/>
                <a:gd name="T67" fmla="*/ 20 h 77"/>
                <a:gd name="T68" fmla="*/ 65 w 77"/>
                <a:gd name="T69" fmla="*/ 21 h 77"/>
                <a:gd name="T70" fmla="*/ 61 w 77"/>
                <a:gd name="T71" fmla="*/ 16 h 77"/>
                <a:gd name="T72" fmla="*/ 51 w 77"/>
                <a:gd name="T73" fmla="*/ 10 h 77"/>
                <a:gd name="T74" fmla="*/ 44 w 77"/>
                <a:gd name="T75" fmla="*/ 9 h 7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77" h="77">
                  <a:moveTo>
                    <a:pt x="44" y="9"/>
                  </a:moveTo>
                  <a:lnTo>
                    <a:pt x="44" y="9"/>
                  </a:lnTo>
                  <a:lnTo>
                    <a:pt x="38" y="9"/>
                  </a:lnTo>
                  <a:lnTo>
                    <a:pt x="33" y="9"/>
                  </a:lnTo>
                  <a:lnTo>
                    <a:pt x="27" y="11"/>
                  </a:lnTo>
                  <a:lnTo>
                    <a:pt x="21" y="14"/>
                  </a:lnTo>
                  <a:lnTo>
                    <a:pt x="17" y="18"/>
                  </a:lnTo>
                  <a:lnTo>
                    <a:pt x="13" y="23"/>
                  </a:lnTo>
                  <a:lnTo>
                    <a:pt x="11" y="28"/>
                  </a:lnTo>
                  <a:lnTo>
                    <a:pt x="9" y="34"/>
                  </a:lnTo>
                  <a:lnTo>
                    <a:pt x="9" y="40"/>
                  </a:lnTo>
                  <a:lnTo>
                    <a:pt x="10" y="47"/>
                  </a:lnTo>
                  <a:lnTo>
                    <a:pt x="11" y="52"/>
                  </a:lnTo>
                  <a:lnTo>
                    <a:pt x="14" y="56"/>
                  </a:lnTo>
                  <a:lnTo>
                    <a:pt x="18" y="61"/>
                  </a:lnTo>
                  <a:lnTo>
                    <a:pt x="23" y="65"/>
                  </a:lnTo>
                  <a:lnTo>
                    <a:pt x="28" y="68"/>
                  </a:lnTo>
                  <a:lnTo>
                    <a:pt x="35" y="69"/>
                  </a:lnTo>
                  <a:lnTo>
                    <a:pt x="41" y="69"/>
                  </a:lnTo>
                  <a:lnTo>
                    <a:pt x="47" y="69"/>
                  </a:lnTo>
                  <a:lnTo>
                    <a:pt x="52" y="66"/>
                  </a:lnTo>
                  <a:lnTo>
                    <a:pt x="58" y="63"/>
                  </a:lnTo>
                  <a:lnTo>
                    <a:pt x="62" y="59"/>
                  </a:lnTo>
                  <a:lnTo>
                    <a:pt x="66" y="55"/>
                  </a:lnTo>
                  <a:lnTo>
                    <a:pt x="75" y="55"/>
                  </a:lnTo>
                  <a:lnTo>
                    <a:pt x="73" y="48"/>
                  </a:lnTo>
                  <a:lnTo>
                    <a:pt x="77" y="48"/>
                  </a:lnTo>
                  <a:lnTo>
                    <a:pt x="73" y="56"/>
                  </a:lnTo>
                  <a:lnTo>
                    <a:pt x="70" y="63"/>
                  </a:lnTo>
                  <a:lnTo>
                    <a:pt x="66" y="68"/>
                  </a:lnTo>
                  <a:lnTo>
                    <a:pt x="62" y="70"/>
                  </a:lnTo>
                  <a:lnTo>
                    <a:pt x="56" y="75"/>
                  </a:lnTo>
                  <a:lnTo>
                    <a:pt x="49" y="76"/>
                  </a:lnTo>
                  <a:lnTo>
                    <a:pt x="41" y="77"/>
                  </a:lnTo>
                  <a:lnTo>
                    <a:pt x="34" y="77"/>
                  </a:lnTo>
                  <a:lnTo>
                    <a:pt x="25" y="75"/>
                  </a:lnTo>
                  <a:lnTo>
                    <a:pt x="18" y="72"/>
                  </a:lnTo>
                  <a:lnTo>
                    <a:pt x="13" y="68"/>
                  </a:lnTo>
                  <a:lnTo>
                    <a:pt x="9" y="62"/>
                  </a:lnTo>
                  <a:lnTo>
                    <a:pt x="4" y="55"/>
                  </a:lnTo>
                  <a:lnTo>
                    <a:pt x="2" y="48"/>
                  </a:lnTo>
                  <a:lnTo>
                    <a:pt x="0" y="41"/>
                  </a:lnTo>
                  <a:lnTo>
                    <a:pt x="2" y="33"/>
                  </a:lnTo>
                  <a:lnTo>
                    <a:pt x="3" y="25"/>
                  </a:lnTo>
                  <a:lnTo>
                    <a:pt x="6" y="18"/>
                  </a:lnTo>
                  <a:lnTo>
                    <a:pt x="11" y="13"/>
                  </a:lnTo>
                  <a:lnTo>
                    <a:pt x="17" y="7"/>
                  </a:lnTo>
                  <a:lnTo>
                    <a:pt x="23" y="3"/>
                  </a:lnTo>
                  <a:lnTo>
                    <a:pt x="30" y="0"/>
                  </a:lnTo>
                  <a:lnTo>
                    <a:pt x="38" y="0"/>
                  </a:lnTo>
                  <a:lnTo>
                    <a:pt x="45" y="0"/>
                  </a:lnTo>
                  <a:lnTo>
                    <a:pt x="54" y="2"/>
                  </a:lnTo>
                  <a:lnTo>
                    <a:pt x="61" y="6"/>
                  </a:lnTo>
                  <a:lnTo>
                    <a:pt x="66" y="10"/>
                  </a:lnTo>
                  <a:lnTo>
                    <a:pt x="70" y="16"/>
                  </a:lnTo>
                  <a:lnTo>
                    <a:pt x="73" y="20"/>
                  </a:lnTo>
                  <a:lnTo>
                    <a:pt x="66" y="24"/>
                  </a:lnTo>
                  <a:lnTo>
                    <a:pt x="65" y="21"/>
                  </a:lnTo>
                  <a:lnTo>
                    <a:pt x="61" y="16"/>
                  </a:lnTo>
                  <a:lnTo>
                    <a:pt x="55" y="13"/>
                  </a:lnTo>
                  <a:lnTo>
                    <a:pt x="51" y="10"/>
                  </a:lnTo>
                  <a:lnTo>
                    <a:pt x="44" y="9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57" name="Freeform 614"/>
            <p:cNvSpPr>
              <a:spLocks/>
            </p:cNvSpPr>
            <p:nvPr/>
          </p:nvSpPr>
          <p:spPr bwMode="auto">
            <a:xfrm>
              <a:off x="4371" y="2121"/>
              <a:ext cx="8" cy="10"/>
            </a:xfrm>
            <a:custGeom>
              <a:avLst/>
              <a:gdLst>
                <a:gd name="T0" fmla="*/ 8 w 8"/>
                <a:gd name="T1" fmla="*/ 7 h 10"/>
                <a:gd name="T2" fmla="*/ 8 w 8"/>
                <a:gd name="T3" fmla="*/ 7 h 10"/>
                <a:gd name="T4" fmla="*/ 5 w 8"/>
                <a:gd name="T5" fmla="*/ 8 h 10"/>
                <a:gd name="T6" fmla="*/ 2 w 8"/>
                <a:gd name="T7" fmla="*/ 10 h 10"/>
                <a:gd name="T8" fmla="*/ 2 w 8"/>
                <a:gd name="T9" fmla="*/ 10 h 10"/>
                <a:gd name="T10" fmla="*/ 0 w 8"/>
                <a:gd name="T11" fmla="*/ 7 h 10"/>
                <a:gd name="T12" fmla="*/ 0 w 8"/>
                <a:gd name="T13" fmla="*/ 4 h 10"/>
                <a:gd name="T14" fmla="*/ 0 w 8"/>
                <a:gd name="T15" fmla="*/ 4 h 10"/>
                <a:gd name="T16" fmla="*/ 1 w 8"/>
                <a:gd name="T17" fmla="*/ 1 h 10"/>
                <a:gd name="T18" fmla="*/ 5 w 8"/>
                <a:gd name="T19" fmla="*/ 0 h 10"/>
                <a:gd name="T20" fmla="*/ 5 w 8"/>
                <a:gd name="T21" fmla="*/ 0 h 10"/>
                <a:gd name="T22" fmla="*/ 8 w 8"/>
                <a:gd name="T23" fmla="*/ 2 h 10"/>
                <a:gd name="T24" fmla="*/ 8 w 8"/>
                <a:gd name="T25" fmla="*/ 7 h 10"/>
                <a:gd name="T26" fmla="*/ 8 w 8"/>
                <a:gd name="T27" fmla="*/ 7 h 1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8" h="10">
                  <a:moveTo>
                    <a:pt x="8" y="7"/>
                  </a:moveTo>
                  <a:lnTo>
                    <a:pt x="8" y="7"/>
                  </a:lnTo>
                  <a:lnTo>
                    <a:pt x="5" y="8"/>
                  </a:lnTo>
                  <a:lnTo>
                    <a:pt x="2" y="10"/>
                  </a:lnTo>
                  <a:lnTo>
                    <a:pt x="0" y="7"/>
                  </a:lnTo>
                  <a:lnTo>
                    <a:pt x="0" y="4"/>
                  </a:lnTo>
                  <a:lnTo>
                    <a:pt x="1" y="1"/>
                  </a:lnTo>
                  <a:lnTo>
                    <a:pt x="5" y="0"/>
                  </a:lnTo>
                  <a:lnTo>
                    <a:pt x="8" y="2"/>
                  </a:lnTo>
                  <a:lnTo>
                    <a:pt x="8" y="7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58" name="Freeform 615"/>
            <p:cNvSpPr>
              <a:spLocks/>
            </p:cNvSpPr>
            <p:nvPr/>
          </p:nvSpPr>
          <p:spPr bwMode="auto">
            <a:xfrm>
              <a:off x="4382" y="2128"/>
              <a:ext cx="8" cy="8"/>
            </a:xfrm>
            <a:custGeom>
              <a:avLst/>
              <a:gdLst>
                <a:gd name="T0" fmla="*/ 8 w 8"/>
                <a:gd name="T1" fmla="*/ 5 h 8"/>
                <a:gd name="T2" fmla="*/ 8 w 8"/>
                <a:gd name="T3" fmla="*/ 5 h 8"/>
                <a:gd name="T4" fmla="*/ 7 w 8"/>
                <a:gd name="T5" fmla="*/ 8 h 8"/>
                <a:gd name="T6" fmla="*/ 3 w 8"/>
                <a:gd name="T7" fmla="*/ 8 h 8"/>
                <a:gd name="T8" fmla="*/ 3 w 8"/>
                <a:gd name="T9" fmla="*/ 8 h 8"/>
                <a:gd name="T10" fmla="*/ 0 w 8"/>
                <a:gd name="T11" fmla="*/ 5 h 8"/>
                <a:gd name="T12" fmla="*/ 0 w 8"/>
                <a:gd name="T13" fmla="*/ 3 h 8"/>
                <a:gd name="T14" fmla="*/ 0 w 8"/>
                <a:gd name="T15" fmla="*/ 3 h 8"/>
                <a:gd name="T16" fmla="*/ 3 w 8"/>
                <a:gd name="T17" fmla="*/ 0 h 8"/>
                <a:gd name="T18" fmla="*/ 5 w 8"/>
                <a:gd name="T19" fmla="*/ 0 h 8"/>
                <a:gd name="T20" fmla="*/ 5 w 8"/>
                <a:gd name="T21" fmla="*/ 0 h 8"/>
                <a:gd name="T22" fmla="*/ 8 w 8"/>
                <a:gd name="T23" fmla="*/ 1 h 8"/>
                <a:gd name="T24" fmla="*/ 8 w 8"/>
                <a:gd name="T25" fmla="*/ 5 h 8"/>
                <a:gd name="T26" fmla="*/ 8 w 8"/>
                <a:gd name="T27" fmla="*/ 5 h 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8" h="8">
                  <a:moveTo>
                    <a:pt x="8" y="5"/>
                  </a:moveTo>
                  <a:lnTo>
                    <a:pt x="8" y="5"/>
                  </a:lnTo>
                  <a:lnTo>
                    <a:pt x="7" y="8"/>
                  </a:lnTo>
                  <a:lnTo>
                    <a:pt x="3" y="8"/>
                  </a:lnTo>
                  <a:lnTo>
                    <a:pt x="0" y="5"/>
                  </a:lnTo>
                  <a:lnTo>
                    <a:pt x="0" y="3"/>
                  </a:lnTo>
                  <a:lnTo>
                    <a:pt x="3" y="0"/>
                  </a:lnTo>
                  <a:lnTo>
                    <a:pt x="5" y="0"/>
                  </a:lnTo>
                  <a:lnTo>
                    <a:pt x="8" y="1"/>
                  </a:lnTo>
                  <a:lnTo>
                    <a:pt x="8" y="5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147" name="TextBox 617"/>
          <p:cNvSpPr txBox="1">
            <a:spLocks noChangeArrowheads="1"/>
          </p:cNvSpPr>
          <p:nvPr/>
        </p:nvSpPr>
        <p:spPr bwMode="auto">
          <a:xfrm>
            <a:off x="193675" y="-14288"/>
            <a:ext cx="23304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>
                <a:solidFill>
                  <a:schemeClr val="bg1"/>
                </a:solidFill>
              </a:rPr>
              <a:t>Your Page Name – Internet Web Browser</a:t>
            </a:r>
          </a:p>
        </p:txBody>
      </p:sp>
      <p:sp>
        <p:nvSpPr>
          <p:cNvPr id="6148" name="TextBox 618"/>
          <p:cNvSpPr txBox="1">
            <a:spLocks noChangeArrowheads="1"/>
          </p:cNvSpPr>
          <p:nvPr/>
        </p:nvSpPr>
        <p:spPr bwMode="auto">
          <a:xfrm>
            <a:off x="971550" y="230188"/>
            <a:ext cx="213201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/>
              <a:t>http://www.yourdomainname.co.uk/</a:t>
            </a:r>
            <a:endParaRPr lang="en-GB" altLang="en-US" sz="1000">
              <a:solidFill>
                <a:schemeClr val="bg1"/>
              </a:solidFill>
            </a:endParaRPr>
          </a:p>
        </p:txBody>
      </p:sp>
      <p:sp>
        <p:nvSpPr>
          <p:cNvPr id="6149" name="TextBox 619"/>
          <p:cNvSpPr txBox="1">
            <a:spLocks noChangeArrowheads="1"/>
          </p:cNvSpPr>
          <p:nvPr/>
        </p:nvSpPr>
        <p:spPr bwMode="auto">
          <a:xfrm>
            <a:off x="346075" y="496888"/>
            <a:ext cx="9858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/>
              <a:t>Your Tab Name</a:t>
            </a:r>
            <a:endParaRPr lang="en-GB" altLang="en-US" sz="1000">
              <a:solidFill>
                <a:schemeClr val="bg1"/>
              </a:solidFill>
            </a:endParaRPr>
          </a:p>
        </p:txBody>
      </p:sp>
      <p:sp>
        <p:nvSpPr>
          <p:cNvPr id="6150" name="TextBox 620"/>
          <p:cNvSpPr txBox="1">
            <a:spLocks noChangeArrowheads="1"/>
          </p:cNvSpPr>
          <p:nvPr/>
        </p:nvSpPr>
        <p:spPr bwMode="auto">
          <a:xfrm>
            <a:off x="6948488" y="230188"/>
            <a:ext cx="8874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 i="1"/>
              <a:t>Giggle Search</a:t>
            </a:r>
            <a:endParaRPr lang="en-GB" altLang="en-US" sz="1000" i="1">
              <a:solidFill>
                <a:schemeClr val="bg1"/>
              </a:solidFill>
            </a:endParaRPr>
          </a:p>
        </p:txBody>
      </p:sp>
      <p:pic>
        <p:nvPicPr>
          <p:cNvPr id="6151" name="Picture 3948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8" y="227013"/>
            <a:ext cx="214312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3949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28600"/>
            <a:ext cx="2159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517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 Slide</a:t>
            </a:r>
            <a:br>
              <a:rPr lang="en-GB" altLang="en-US" smtClean="0"/>
            </a:br>
            <a:r>
              <a:rPr lang="en-GB" altLang="en-US" sz="1600" smtClean="0"/>
              <a:t>(No Scroll Bar or Status Bar)</a:t>
            </a:r>
            <a:endParaRPr lang="en-US" altLang="en-US" smtClean="0"/>
          </a:p>
        </p:txBody>
      </p:sp>
      <p:sp>
        <p:nvSpPr>
          <p:cNvPr id="615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9138"/>
            <a:ext cx="8229600" cy="4137025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latin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latin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latin typeface="Arial" panose="020B0604020202020204" pitchFamily="34" charset="0"/>
              </a:rPr>
              <a:t>  </a:t>
            </a:r>
            <a:endParaRPr lang="en-US" altLang="en-US" sz="2000" b="1">
              <a:latin typeface="Arial" panose="020B0604020202020204" pitchFamily="34" charset="0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B050"/>
      </a:hlink>
      <a:folHlink>
        <a:srgbClr val="7030A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348</Words>
  <Application>Microsoft Office PowerPoint</Application>
  <PresentationFormat>On-screen Show (4:3)</PresentationFormat>
  <Paragraphs>60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Arial</vt:lpstr>
      <vt:lpstr>Myriad Pro</vt:lpstr>
      <vt:lpstr>Wingdings</vt:lpstr>
      <vt:lpstr>Office Theme</vt:lpstr>
      <vt:lpstr>PowerPoint Presentation</vt:lpstr>
      <vt:lpstr>Your search results here</vt:lpstr>
      <vt:lpstr>Example Slide</vt:lpstr>
      <vt:lpstr>Example Slide (No Scroll Bar or Status Bar)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Search Engine PowerPoint Presentation</dc:title>
  <dc:creator>Windows User</dc:creator>
  <cp:lastModifiedBy>Jonty Pearce</cp:lastModifiedBy>
  <cp:revision>15</cp:revision>
  <dcterms:created xsi:type="dcterms:W3CDTF">2011-04-06T17:35:40Z</dcterms:created>
  <dcterms:modified xsi:type="dcterms:W3CDTF">2015-02-22T11:17:26Z</dcterms:modified>
</cp:coreProperties>
</file>