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475"/>
    <a:srgbClr val="FFFFFF"/>
    <a:srgbClr val="FEF8DA"/>
    <a:srgbClr val="02307C"/>
    <a:srgbClr val="0347B5"/>
    <a:srgbClr val="0350D1"/>
    <a:srgbClr val="00117E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372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F597448-544C-4FEB-AC5B-2A5A492725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2134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8F2BE51-683F-48C1-AD5B-0DEBC9C34861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157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DA96E2E-DCEC-4396-987C-7E03B9E5AB92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80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C0FC030-AED6-4130-8F99-F9E0C19ED34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509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5E7AD5-9016-4037-8FFD-CD152FC59A89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37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9A362D1-6447-48EA-8AD7-A30BF4305DC9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384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39A8D02-95B0-4E36-8A27-5CDDF0620AA6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755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B572F78-15E3-42BD-A43A-9C83E106996E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1038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E09F65F-6924-4490-AB93-C37DAA238486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51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3396F4A-B569-4457-B6E3-6D727A2BC1DD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868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spring2010-14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9443"/>
            <a:ext cx="77724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1444043"/>
            <a:ext cx="7775575" cy="1000125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55BAC1-897E-4D69-B37A-94AC0CEC6F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0669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C02D2-346F-416B-8417-FFF91DA874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1540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1500" y="274638"/>
            <a:ext cx="17653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2425" y="274638"/>
            <a:ext cx="5146675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CC6CE-8804-4046-B977-A8B8CD0906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5480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2425" y="274638"/>
            <a:ext cx="7064375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622425" y="1600200"/>
            <a:ext cx="7064375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2376E-D2C2-49CC-B5DE-3A6CD1968D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2278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2425" y="274638"/>
            <a:ext cx="7064375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22425" y="1600200"/>
            <a:ext cx="3455988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0813" y="1600200"/>
            <a:ext cx="3455987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242D8-5392-4599-A585-94695693A9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2340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DAF2D-4FFE-4A73-A325-7DA32C8925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841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7407" y="274638"/>
            <a:ext cx="816939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17407" y="1600200"/>
            <a:ext cx="816939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9301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2425" y="1600200"/>
            <a:ext cx="34559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0813" y="1600200"/>
            <a:ext cx="34559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04A92-626F-4477-9C6D-AE429E1C29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200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BF9F1-AA74-4B8A-A04B-23C6DD3909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1651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13CCE-AA9A-4911-B2D6-1F9C7F6346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785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17DE1-0602-4BE4-BB4E-59EFFCF770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131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518A4-7FC5-4240-8B6A-C1334B5583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71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3D876-12E2-4C09-970F-06CE3230ED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078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8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spring2010-131.jp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274638"/>
            <a:ext cx="82407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6088" y="1600200"/>
            <a:ext cx="82407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5D909C3-B2DF-4D1C-9107-D05EAB91BD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54" r:id="rId2"/>
    <p:sldLayoutId id="2147483766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ctrTitle"/>
          </p:nvPr>
        </p:nvSpPr>
        <p:spPr>
          <a:xfrm>
            <a:off x="695325" y="576263"/>
            <a:ext cx="7772400" cy="1143000"/>
          </a:xfrm>
        </p:spPr>
        <p:txBody>
          <a:bodyPr/>
          <a:lstStyle/>
          <a:p>
            <a:r>
              <a:rPr lang="en-US" altLang="en-US" smtClean="0">
                <a:solidFill>
                  <a:schemeClr val="tx2"/>
                </a:solidFill>
              </a:rPr>
              <a:t>Summer holiday template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bullet point slide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Bullet point</a:t>
            </a:r>
          </a:p>
          <a:p>
            <a:r>
              <a:rPr lang="en-US" altLang="en-US" smtClean="0"/>
              <a:t>Bullet point</a:t>
            </a:r>
          </a:p>
          <a:p>
            <a:pPr lvl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301625"/>
            <a:ext cx="8240712" cy="1143000"/>
          </a:xfrm>
        </p:spPr>
        <p:txBody>
          <a:bodyPr/>
          <a:lstStyle/>
          <a:p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633788" y="2787650"/>
            <a:ext cx="827087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10113" y="2787650"/>
            <a:ext cx="827087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81275" y="4402138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649663" y="4402138"/>
            <a:ext cx="827087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718050" y="4402138"/>
            <a:ext cx="827088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88025" y="4402138"/>
            <a:ext cx="827088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70563" y="2787650"/>
            <a:ext cx="827087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65400" y="278765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346325" y="2147888"/>
            <a:ext cx="1268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63950" y="2025650"/>
            <a:ext cx="7715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613275" y="2147888"/>
            <a:ext cx="1020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94388" y="2025650"/>
            <a:ext cx="5794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781300" y="3762375"/>
            <a:ext cx="546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54425" y="3762375"/>
            <a:ext cx="804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662488" y="3640138"/>
            <a:ext cx="1031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743575" y="3638550"/>
            <a:ext cx="1031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301625"/>
            <a:ext cx="8240712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rgbClr val="426475"/>
                </a:solidFill>
              </a:rPr>
              <a:t>Sample Graph (3 colours)</a:t>
            </a:r>
            <a:endParaRPr lang="en-US" altLang="en-US" smtClean="0">
              <a:solidFill>
                <a:srgbClr val="426475"/>
              </a:solidFill>
            </a:endParaRPr>
          </a:p>
        </p:txBody>
      </p:sp>
      <p:graphicFrame>
        <p:nvGraphicFramePr>
          <p:cNvPr id="11267" name="Object 1"/>
          <p:cNvGraphicFramePr>
            <a:graphicFrameLocks noChangeAspect="1"/>
          </p:cNvGraphicFramePr>
          <p:nvPr/>
        </p:nvGraphicFramePr>
        <p:xfrm>
          <a:off x="1168400" y="1558925"/>
          <a:ext cx="6726238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Chart" r:id="rId4" imgW="8296234" imgH="4610196" progId="MSGraph.Chart.8">
                  <p:embed followColorScheme="full"/>
                </p:oleObj>
              </mc:Choice>
              <mc:Fallback>
                <p:oleObj name="Chart" r:id="rId4" imgW="8296234" imgH="4610196" progId="MSGraph.Chart.8">
                  <p:embed followColorScheme="full"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400" y="1558925"/>
                        <a:ext cx="6726238" cy="3736975"/>
                      </a:xfrm>
                      <a:prstGeom prst="rect">
                        <a:avLst/>
                      </a:prstGeom>
                      <a:solidFill>
                        <a:srgbClr val="FFFFFF">
                          <a:alpha val="50195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301625"/>
            <a:ext cx="8240712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rgbClr val="426475"/>
                </a:solidFill>
              </a:rPr>
              <a:t>Picture slide</a:t>
            </a:r>
            <a:endParaRPr lang="en-US" altLang="en-US" smtClean="0">
              <a:solidFill>
                <a:srgbClr val="426475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3316" name="Picture 4" descr="spring2010-140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425" y="1674813"/>
            <a:ext cx="1908175" cy="2265362"/>
          </a:xfrm>
          <a:prstGeom prst="rect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17525" y="301625"/>
            <a:ext cx="8169275" cy="1143000"/>
          </a:xfrm>
          <a:ln/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rgbClr val="426475"/>
                </a:solidFill>
              </a:rPr>
              <a:t>Process Flow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96"/>
              <a:gd name="T25" fmla="*/ 0 h 800"/>
              <a:gd name="T26" fmla="*/ 1196 w 1196"/>
              <a:gd name="T27" fmla="*/ 800 h 8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70"/>
              <a:gd name="T34" fmla="*/ 0 h 800"/>
              <a:gd name="T35" fmla="*/ 1170 w 1170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301625"/>
            <a:ext cx="8240712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rgbClr val="426475"/>
                </a:solidFill>
              </a:rPr>
              <a:t>Example of a table</a:t>
            </a:r>
            <a:endParaRPr lang="en-US" altLang="en-US" smtClean="0">
              <a:solidFill>
                <a:srgbClr val="426475"/>
              </a:solidFill>
            </a:endParaRPr>
          </a:p>
        </p:txBody>
      </p:sp>
      <p:graphicFrame>
        <p:nvGraphicFramePr>
          <p:cNvPr id="19487" name="Group 31"/>
          <p:cNvGraphicFramePr>
            <a:graphicFrameLocks noGrp="1"/>
          </p:cNvGraphicFramePr>
          <p:nvPr>
            <p:ph idx="1"/>
          </p:nvPr>
        </p:nvGraphicFramePr>
        <p:xfrm>
          <a:off x="446088" y="1600200"/>
          <a:ext cx="8240712" cy="3265488"/>
        </p:xfrm>
        <a:graphic>
          <a:graphicData uri="http://schemas.openxmlformats.org/drawingml/2006/table">
            <a:tbl>
              <a:tblPr/>
              <a:tblGrid>
                <a:gridCol w="4119562"/>
                <a:gridCol w="4121150"/>
              </a:tblGrid>
              <a:tr h="5095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96" charset="-128"/>
                      </a:endParaRPr>
                    </a:p>
                  </a:txBody>
                  <a:tcPr marL="126268" marR="126268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96" charset="-128"/>
                      </a:endParaRPr>
                    </a:p>
                  </a:txBody>
                  <a:tcPr marL="126268" marR="126268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96" charset="-128"/>
                      </a:endParaRPr>
                    </a:p>
                  </a:txBody>
                  <a:tcPr marL="126268" marR="126268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96" charset="-128"/>
                      </a:endParaRPr>
                    </a:p>
                  </a:txBody>
                  <a:tcPr marL="126268" marR="126268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96" charset="-128"/>
                      </a:endParaRPr>
                    </a:p>
                  </a:txBody>
                  <a:tcPr marL="126268" marR="126268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96" charset="-128"/>
                      </a:endParaRPr>
                    </a:p>
                  </a:txBody>
                  <a:tcPr marL="126268" marR="126268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96" charset="-128"/>
                      </a:endParaRPr>
                    </a:p>
                  </a:txBody>
                  <a:tcPr marL="126268" marR="126268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96" charset="-128"/>
                      </a:endParaRPr>
                    </a:p>
                  </a:txBody>
                  <a:tcPr marL="126268" marR="126268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96" charset="-128"/>
                      </a:endParaRPr>
                    </a:p>
                  </a:txBody>
                  <a:tcPr marL="126268" marR="126268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96" charset="-128"/>
                      </a:endParaRPr>
                    </a:p>
                  </a:txBody>
                  <a:tcPr marL="126268" marR="126268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96" charset="-128"/>
                      </a:endParaRPr>
                    </a:p>
                  </a:txBody>
                  <a:tcPr marL="126268" marR="126268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96" charset="-128"/>
                      </a:endParaRPr>
                    </a:p>
                  </a:txBody>
                  <a:tcPr marL="126268" marR="126268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96" charset="-128"/>
                      </a:endParaRPr>
                    </a:p>
                  </a:txBody>
                  <a:tcPr marL="126268" marR="126268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96" charset="-128"/>
                      </a:endParaRPr>
                    </a:p>
                  </a:txBody>
                  <a:tcPr marL="126268" marR="126268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455613" y="5072063"/>
            <a:ext cx="8224837" cy="641350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</a:t>
            </a:r>
            <a:br>
              <a:rPr lang="en-GB" altLang="en-US" sz="1800">
                <a:cs typeface="Arial" panose="020B0604020202020204" pitchFamily="34" charset="0"/>
              </a:rPr>
            </a:br>
            <a:r>
              <a:rPr lang="en-GB" altLang="en-US" sz="1800">
                <a:cs typeface="Arial" panose="020B0604020202020204" pitchFamily="34" charset="0"/>
              </a:rPr>
              <a:t>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17525" y="301625"/>
            <a:ext cx="8169275" cy="1143000"/>
          </a:xfrm>
          <a:ln/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rgbClr val="426475"/>
                </a:solidFill>
              </a:rPr>
              <a:t>Examples of default styles</a:t>
            </a:r>
            <a:endParaRPr lang="en-US" altLang="en-US" smtClean="0">
              <a:solidFill>
                <a:srgbClr val="426475"/>
              </a:solidFill>
            </a:endParaRPr>
          </a:p>
        </p:txBody>
      </p:sp>
      <p:graphicFrame>
        <p:nvGraphicFramePr>
          <p:cNvPr id="21521" name="Group 17"/>
          <p:cNvGraphicFramePr>
            <a:graphicFrameLocks noGrp="1"/>
          </p:cNvGraphicFramePr>
          <p:nvPr>
            <p:ph idx="1"/>
          </p:nvPr>
        </p:nvGraphicFramePr>
        <p:xfrm>
          <a:off x="5724525" y="1593850"/>
          <a:ext cx="2962275" cy="1766888"/>
        </p:xfrm>
        <a:graphic>
          <a:graphicData uri="http://schemas.openxmlformats.org/drawingml/2006/table">
            <a:tbl>
              <a:tblPr/>
              <a:tblGrid>
                <a:gridCol w="1481138"/>
                <a:gridCol w="1481137"/>
              </a:tblGrid>
              <a:tr h="884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96" charset="-128"/>
                      </a:endParaRPr>
                    </a:p>
                  </a:txBody>
                  <a:tcPr marL="274374" marR="2743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96" charset="-128"/>
                      </a:endParaRPr>
                    </a:p>
                  </a:txBody>
                  <a:tcPr marL="274374" marR="2743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2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96" charset="-128"/>
                      </a:endParaRPr>
                    </a:p>
                  </a:txBody>
                  <a:tcPr marL="274374" marR="2743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96" charset="-128"/>
                      </a:endParaRPr>
                    </a:p>
                  </a:txBody>
                  <a:tcPr marL="274374" marR="2743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3438" y="1489075"/>
            <a:ext cx="4025900" cy="2565400"/>
          </a:xfrm>
          <a:solidFill>
            <a:srgbClr val="FFFFFF">
              <a:alpha val="50195"/>
            </a:srgbClr>
          </a:solidFill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</a:t>
            </a:r>
            <a:br>
              <a:rPr lang="en-GB" altLang="en-US" sz="2800" smtClean="0"/>
            </a:br>
            <a:r>
              <a:rPr lang="en-GB" altLang="en-US" sz="2800" smtClean="0"/>
              <a:t>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</a:t>
            </a:r>
            <a:br>
              <a:rPr lang="en-GB" altLang="en-US" sz="2800" u="sng" smtClean="0">
                <a:solidFill>
                  <a:schemeClr val="folHlink"/>
                </a:solidFill>
              </a:rPr>
            </a:br>
            <a:r>
              <a:rPr lang="en-GB" altLang="en-US" sz="2800" u="sng" smtClean="0">
                <a:solidFill>
                  <a:schemeClr val="folHlink"/>
                </a:solidFill>
              </a:rPr>
              <a:t>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2289175" y="42672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5168900" y="42672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>
                <a:solidFill>
                  <a:schemeClr val="bg1"/>
                </a:solidFill>
                <a:latin typeface="Arial" charset="0"/>
                <a:ea typeface="ＭＳ Ｐゴシック" pitchFamily="96" charset="-128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>
                <a:solidFill>
                  <a:schemeClr val="bg1"/>
                </a:solidFill>
                <a:latin typeface="Arial" charset="0"/>
                <a:ea typeface="ＭＳ Ｐゴシック" pitchFamily="96" charset="-128"/>
                <a:cs typeface="Arial" charset="0"/>
              </a:rPr>
              <a:t>With shadow</a:t>
            </a:r>
            <a:endParaRPr lang="en-US">
              <a:solidFill>
                <a:schemeClr val="bg1"/>
              </a:solidFill>
              <a:latin typeface="Arial" charset="0"/>
              <a:ea typeface="ＭＳ Ｐゴシック" pitchFamily="96" charset="-128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426475"/>
                </a:solidFill>
              </a:rPr>
              <a:t>Use of templates</a:t>
            </a:r>
            <a:endParaRPr lang="en-US" altLang="en-US" smtClean="0">
              <a:solidFill>
                <a:srgbClr val="426475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50938" y="1358900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50938" y="2720975"/>
            <a:ext cx="340995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web site provided that it is not for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495800" y="27209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This includes uploading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them onto file sharing networks like Slideshare, Myspace, Facebook,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bit torrent etc.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content as your own work.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763588" y="5097463"/>
            <a:ext cx="7620000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</a:t>
            </a:r>
            <a:br>
              <a:rPr lang="en-GB" altLang="en-US" sz="2000" b="1">
                <a:cs typeface="Arial" panose="020B0604020202020204" pitchFamily="34" charset="0"/>
              </a:rPr>
            </a:br>
            <a:r>
              <a:rPr lang="en-GB" altLang="en-US" sz="2000" b="1">
                <a:cs typeface="Arial" panose="020B0604020202020204" pitchFamily="34" charset="0"/>
              </a:rPr>
              <a:t>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150938" y="21891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426475"/>
      </a:dk1>
      <a:lt1>
        <a:srgbClr val="FFFFFF"/>
      </a:lt1>
      <a:dk2>
        <a:srgbClr val="3D3D3D"/>
      </a:dk2>
      <a:lt2>
        <a:srgbClr val="C2C2C2"/>
      </a:lt2>
      <a:accent1>
        <a:srgbClr val="6CA5C2"/>
      </a:accent1>
      <a:accent2>
        <a:srgbClr val="755B42"/>
      </a:accent2>
      <a:accent3>
        <a:srgbClr val="FFFFFF"/>
      </a:accent3>
      <a:accent4>
        <a:srgbClr val="4D5075"/>
      </a:accent4>
      <a:accent5>
        <a:srgbClr val="C7CAD7"/>
      </a:accent5>
      <a:accent6>
        <a:srgbClr val="7D5355"/>
      </a:accent6>
      <a:hlink>
        <a:srgbClr val="5C768A"/>
      </a:hlink>
      <a:folHlink>
        <a:srgbClr val="C2A56D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87280"/>
        </a:dk1>
        <a:lt1>
          <a:srgbClr val="F6F1EC"/>
        </a:lt1>
        <a:dk2>
          <a:srgbClr val="0347B5"/>
        </a:dk2>
        <a:lt2>
          <a:srgbClr val="8C8C8C"/>
        </a:lt2>
        <a:accent1>
          <a:srgbClr val="0DB6CC"/>
        </a:accent1>
        <a:accent2>
          <a:srgbClr val="62A97F"/>
        </a:accent2>
        <a:accent3>
          <a:srgbClr val="FAF7F4"/>
        </a:accent3>
        <a:accent4>
          <a:srgbClr val="06606C"/>
        </a:accent4>
        <a:accent5>
          <a:srgbClr val="AAD7E2"/>
        </a:accent5>
        <a:accent6>
          <a:srgbClr val="589972"/>
        </a:accent6>
        <a:hlink>
          <a:srgbClr val="CC630C"/>
        </a:hlink>
        <a:folHlink>
          <a:srgbClr val="802A0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3808</TotalTime>
  <Words>210</Words>
  <Application>Microsoft Office PowerPoint</Application>
  <PresentationFormat>On-screen Show (4:3)</PresentationFormat>
  <Paragraphs>77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MS PGothic</vt:lpstr>
      <vt:lpstr>Wingdings</vt:lpstr>
      <vt:lpstr>Default Design</vt:lpstr>
      <vt:lpstr>Microsoft Graph Chart</vt:lpstr>
      <vt:lpstr>Summer holiday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 holiday template</dc:title>
  <dc:creator>Presentation Magazine</dc:creator>
  <cp:keywords>summer, beach, emigrate, holiday, water, retirement</cp:keywords>
  <cp:lastModifiedBy>Jonty Pearce</cp:lastModifiedBy>
  <cp:revision>88</cp:revision>
  <dcterms:created xsi:type="dcterms:W3CDTF">2010-08-29T20:11:42Z</dcterms:created>
  <dcterms:modified xsi:type="dcterms:W3CDTF">2015-02-22T11:16:37Z</dcterms:modified>
</cp:coreProperties>
</file>