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7" r:id="rId3"/>
    <p:sldId id="258" r:id="rId4"/>
    <p:sldId id="261" r:id="rId5"/>
    <p:sldId id="263" r:id="rId6"/>
    <p:sldId id="262" r:id="rId7"/>
    <p:sldId id="264" r:id="rId8"/>
    <p:sldId id="265"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0000"/>
    <a:srgbClr val="FF3300"/>
    <a:srgbClr val="E3E4E5"/>
    <a:srgbClr val="C8CBCC"/>
    <a:srgbClr val="FF0000"/>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3D6491C-07FF-4C36-A07F-AA158175646F}" type="slidenum">
              <a:rPr lang="en-GB" altLang="en-US"/>
              <a:pPr>
                <a:defRPr/>
              </a:pPr>
              <a:t>‹#›</a:t>
            </a:fld>
            <a:endParaRPr lang="en-GB" altLang="en-US"/>
          </a:p>
        </p:txBody>
      </p:sp>
    </p:spTree>
    <p:extLst>
      <p:ext uri="{BB962C8B-B14F-4D97-AF65-F5344CB8AC3E}">
        <p14:creationId xmlns:p14="http://schemas.microsoft.com/office/powerpoint/2010/main" val="1981943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44C685-7457-4AC3-99BF-59C1B601BB70}"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91691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D4B7A3-A233-4E6D-A80E-19BD7BB38980}"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213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24EC60-D418-4EE6-B39C-4CD31601AE67}"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62904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C0283E-3F16-4FD2-9E6F-200AEF26A79A}"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1085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367834-70CC-4F29-A97B-43D901ACC733}"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2651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57912D-A4BB-496E-BA59-C4D6D50A84B9}"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9026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EF00B6-4B6B-4FC9-BCD8-DA96B42F392A}"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9686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D351FF-65BE-4B20-B0B1-6A53867005C2}" type="slidenum">
              <a:rPr lang="en-GB" altLang="en-US"/>
              <a:pPr/>
              <a:t>8</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03939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D079F5-0B37-4A45-8D75-E6CE4005D747}" type="slidenum">
              <a:rPr lang="en-GB" altLang="en-US"/>
              <a:pPr/>
              <a:t>9</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954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16"/>
          <p:cNvGrpSpPr>
            <a:grpSpLocks/>
          </p:cNvGrpSpPr>
          <p:nvPr userDrawn="1"/>
        </p:nvGrpSpPr>
        <p:grpSpPr bwMode="auto">
          <a:xfrm>
            <a:off x="1270000" y="115888"/>
            <a:ext cx="6548438" cy="6550025"/>
            <a:chOff x="800" y="179"/>
            <a:chExt cx="4125" cy="4126"/>
          </a:xfrm>
        </p:grpSpPr>
        <p:sp>
          <p:nvSpPr>
            <p:cNvPr id="5" name="Freeform 10"/>
            <p:cNvSpPr>
              <a:spLocks noEditPoints="1"/>
            </p:cNvSpPr>
            <p:nvPr userDrawn="1"/>
          </p:nvSpPr>
          <p:spPr bwMode="auto">
            <a:xfrm>
              <a:off x="800" y="179"/>
              <a:ext cx="4125" cy="4126"/>
            </a:xfrm>
            <a:custGeom>
              <a:avLst/>
              <a:gdLst>
                <a:gd name="T0" fmla="*/ 4041 w 4125"/>
                <a:gd name="T1" fmla="*/ 1484 h 4126"/>
                <a:gd name="T2" fmla="*/ 3912 w 4125"/>
                <a:gd name="T3" fmla="*/ 1149 h 4126"/>
                <a:gd name="T4" fmla="*/ 3729 w 4125"/>
                <a:gd name="T5" fmla="*/ 849 h 4126"/>
                <a:gd name="T6" fmla="*/ 3501 w 4125"/>
                <a:gd name="T7" fmla="*/ 587 h 4126"/>
                <a:gd name="T8" fmla="*/ 3233 w 4125"/>
                <a:gd name="T9" fmla="*/ 367 h 4126"/>
                <a:gd name="T10" fmla="*/ 2934 w 4125"/>
                <a:gd name="T11" fmla="*/ 195 h 4126"/>
                <a:gd name="T12" fmla="*/ 2606 w 4125"/>
                <a:gd name="T13" fmla="*/ 74 h 4126"/>
                <a:gd name="T14" fmla="*/ 2259 w 4125"/>
                <a:gd name="T15" fmla="*/ 10 h 4126"/>
                <a:gd name="T16" fmla="*/ 1898 w 4125"/>
                <a:gd name="T17" fmla="*/ 8 h 4126"/>
                <a:gd name="T18" fmla="*/ 1584 w 4125"/>
                <a:gd name="T19" fmla="*/ 58 h 4126"/>
                <a:gd name="T20" fmla="*/ 1241 w 4125"/>
                <a:gd name="T21" fmla="*/ 172 h 4126"/>
                <a:gd name="T22" fmla="*/ 931 w 4125"/>
                <a:gd name="T23" fmla="*/ 339 h 4126"/>
                <a:gd name="T24" fmla="*/ 655 w 4125"/>
                <a:gd name="T25" fmla="*/ 555 h 4126"/>
                <a:gd name="T26" fmla="*/ 424 w 4125"/>
                <a:gd name="T27" fmla="*/ 812 h 4126"/>
                <a:gd name="T28" fmla="*/ 237 w 4125"/>
                <a:gd name="T29" fmla="*/ 1103 h 4126"/>
                <a:gd name="T30" fmla="*/ 102 w 4125"/>
                <a:gd name="T31" fmla="*/ 1424 h 4126"/>
                <a:gd name="T32" fmla="*/ 21 w 4125"/>
                <a:gd name="T33" fmla="*/ 1766 h 4126"/>
                <a:gd name="T34" fmla="*/ 0 w 4125"/>
                <a:gd name="T35" fmla="*/ 2123 h 4126"/>
                <a:gd name="T36" fmla="*/ 34 w 4125"/>
                <a:gd name="T37" fmla="*/ 2438 h 4126"/>
                <a:gd name="T38" fmla="*/ 132 w 4125"/>
                <a:gd name="T39" fmla="*/ 2789 h 4126"/>
                <a:gd name="T40" fmla="*/ 285 w 4125"/>
                <a:gd name="T41" fmla="*/ 3111 h 4126"/>
                <a:gd name="T42" fmla="*/ 487 w 4125"/>
                <a:gd name="T43" fmla="*/ 3396 h 4126"/>
                <a:gd name="T44" fmla="*/ 733 w 4125"/>
                <a:gd name="T45" fmla="*/ 3640 h 4126"/>
                <a:gd name="T46" fmla="*/ 1016 w 4125"/>
                <a:gd name="T47" fmla="*/ 3840 h 4126"/>
                <a:gd name="T48" fmla="*/ 1328 w 4125"/>
                <a:gd name="T49" fmla="*/ 3991 h 4126"/>
                <a:gd name="T50" fmla="*/ 1665 w 4125"/>
                <a:gd name="T51" fmla="*/ 4087 h 4126"/>
                <a:gd name="T52" fmla="*/ 2020 w 4125"/>
                <a:gd name="T53" fmla="*/ 4124 h 4126"/>
                <a:gd name="T54" fmla="*/ 2384 w 4125"/>
                <a:gd name="T55" fmla="*/ 4100 h 4126"/>
                <a:gd name="T56" fmla="*/ 2691 w 4125"/>
                <a:gd name="T57" fmla="*/ 4028 h 4126"/>
                <a:gd name="T58" fmla="*/ 3020 w 4125"/>
                <a:gd name="T59" fmla="*/ 3889 h 4126"/>
                <a:gd name="T60" fmla="*/ 3316 w 4125"/>
                <a:gd name="T61" fmla="*/ 3701 h 4126"/>
                <a:gd name="T62" fmla="*/ 3573 w 4125"/>
                <a:gd name="T63" fmla="*/ 3466 h 4126"/>
                <a:gd name="T64" fmla="*/ 3786 w 4125"/>
                <a:gd name="T65" fmla="*/ 3194 h 4126"/>
                <a:gd name="T66" fmla="*/ 3953 w 4125"/>
                <a:gd name="T67" fmla="*/ 2889 h 4126"/>
                <a:gd name="T68" fmla="*/ 4064 w 4125"/>
                <a:gd name="T69" fmla="*/ 2558 h 4126"/>
                <a:gd name="T70" fmla="*/ 4119 w 4125"/>
                <a:gd name="T71" fmla="*/ 2208 h 4126"/>
                <a:gd name="T72" fmla="*/ 4114 w 4125"/>
                <a:gd name="T73" fmla="*/ 1846 h 4126"/>
                <a:gd name="T74" fmla="*/ 2149 w 4125"/>
                <a:gd name="T75" fmla="*/ 3644 h 4126"/>
                <a:gd name="T76" fmla="*/ 1608 w 4125"/>
                <a:gd name="T77" fmla="*/ 3581 h 4126"/>
                <a:gd name="T78" fmla="*/ 1132 w 4125"/>
                <a:gd name="T79" fmla="*/ 3344 h 4126"/>
                <a:gd name="T80" fmla="*/ 761 w 4125"/>
                <a:gd name="T81" fmla="*/ 2965 h 4126"/>
                <a:gd name="T82" fmla="*/ 531 w 4125"/>
                <a:gd name="T83" fmla="*/ 2469 h 4126"/>
                <a:gd name="T84" fmla="*/ 481 w 4125"/>
                <a:gd name="T85" fmla="*/ 1990 h 4126"/>
                <a:gd name="T86" fmla="*/ 596 w 4125"/>
                <a:gd name="T87" fmla="*/ 1465 h 4126"/>
                <a:gd name="T88" fmla="*/ 877 w 4125"/>
                <a:gd name="T89" fmla="*/ 1014 h 4126"/>
                <a:gd name="T90" fmla="*/ 1291 w 4125"/>
                <a:gd name="T91" fmla="*/ 679 h 4126"/>
                <a:gd name="T92" fmla="*/ 1815 w 4125"/>
                <a:gd name="T93" fmla="*/ 500 h 4126"/>
                <a:gd name="T94" fmla="*/ 2290 w 4125"/>
                <a:gd name="T95" fmla="*/ 496 h 4126"/>
                <a:gd name="T96" fmla="*/ 2799 w 4125"/>
                <a:gd name="T97" fmla="*/ 662 h 4126"/>
                <a:gd name="T98" fmla="*/ 3220 w 4125"/>
                <a:gd name="T99" fmla="*/ 984 h 4126"/>
                <a:gd name="T100" fmla="*/ 3514 w 4125"/>
                <a:gd name="T101" fmla="*/ 1434 h 4126"/>
                <a:gd name="T102" fmla="*/ 3636 w 4125"/>
                <a:gd name="T103" fmla="*/ 1896 h 4126"/>
                <a:gd name="T104" fmla="*/ 3599 w 4125"/>
                <a:gd name="T105" fmla="*/ 2443 h 4126"/>
                <a:gd name="T106" fmla="*/ 3387 w 4125"/>
                <a:gd name="T107" fmla="*/ 2932 h 4126"/>
                <a:gd name="T108" fmla="*/ 3026 w 4125"/>
                <a:gd name="T109" fmla="*/ 3320 h 4126"/>
                <a:gd name="T110" fmla="*/ 2545 w 4125"/>
                <a:gd name="T111" fmla="*/ 3571 h 41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125" h="4126">
                  <a:moveTo>
                    <a:pt x="4099" y="1741"/>
                  </a:moveTo>
                  <a:lnTo>
                    <a:pt x="4099" y="1741"/>
                  </a:lnTo>
                  <a:lnTo>
                    <a:pt x="4089" y="1689"/>
                  </a:lnTo>
                  <a:lnTo>
                    <a:pt x="4080" y="1637"/>
                  </a:lnTo>
                  <a:lnTo>
                    <a:pt x="4067" y="1585"/>
                  </a:lnTo>
                  <a:lnTo>
                    <a:pt x="4056" y="1533"/>
                  </a:lnTo>
                  <a:lnTo>
                    <a:pt x="4041" y="1484"/>
                  </a:lnTo>
                  <a:lnTo>
                    <a:pt x="4027" y="1434"/>
                  </a:lnTo>
                  <a:lnTo>
                    <a:pt x="4010" y="1386"/>
                  </a:lnTo>
                  <a:lnTo>
                    <a:pt x="3993" y="1337"/>
                  </a:lnTo>
                  <a:lnTo>
                    <a:pt x="3975" y="1289"/>
                  </a:lnTo>
                  <a:lnTo>
                    <a:pt x="3954" y="1241"/>
                  </a:lnTo>
                  <a:lnTo>
                    <a:pt x="3934" y="1195"/>
                  </a:lnTo>
                  <a:lnTo>
                    <a:pt x="3912" y="1149"/>
                  </a:lnTo>
                  <a:lnTo>
                    <a:pt x="3888" y="1104"/>
                  </a:lnTo>
                  <a:lnTo>
                    <a:pt x="3864" y="1060"/>
                  </a:lnTo>
                  <a:lnTo>
                    <a:pt x="3840" y="1016"/>
                  </a:lnTo>
                  <a:lnTo>
                    <a:pt x="3814" y="973"/>
                  </a:lnTo>
                  <a:lnTo>
                    <a:pt x="3786" y="931"/>
                  </a:lnTo>
                  <a:lnTo>
                    <a:pt x="3758" y="890"/>
                  </a:lnTo>
                  <a:lnTo>
                    <a:pt x="3729" y="849"/>
                  </a:lnTo>
                  <a:lnTo>
                    <a:pt x="3699" y="809"/>
                  </a:lnTo>
                  <a:lnTo>
                    <a:pt x="3668" y="770"/>
                  </a:lnTo>
                  <a:lnTo>
                    <a:pt x="3636" y="731"/>
                  </a:lnTo>
                  <a:lnTo>
                    <a:pt x="3605" y="694"/>
                  </a:lnTo>
                  <a:lnTo>
                    <a:pt x="3572" y="657"/>
                  </a:lnTo>
                  <a:lnTo>
                    <a:pt x="3536" y="622"/>
                  </a:lnTo>
                  <a:lnTo>
                    <a:pt x="3501" y="587"/>
                  </a:lnTo>
                  <a:lnTo>
                    <a:pt x="3466" y="551"/>
                  </a:lnTo>
                  <a:lnTo>
                    <a:pt x="3429" y="518"/>
                  </a:lnTo>
                  <a:lnTo>
                    <a:pt x="3390" y="487"/>
                  </a:lnTo>
                  <a:lnTo>
                    <a:pt x="3353" y="455"/>
                  </a:lnTo>
                  <a:lnTo>
                    <a:pt x="3315" y="424"/>
                  </a:lnTo>
                  <a:lnTo>
                    <a:pt x="3274" y="394"/>
                  </a:lnTo>
                  <a:lnTo>
                    <a:pt x="3233" y="367"/>
                  </a:lnTo>
                  <a:lnTo>
                    <a:pt x="3192" y="339"/>
                  </a:lnTo>
                  <a:lnTo>
                    <a:pt x="3152" y="313"/>
                  </a:lnTo>
                  <a:lnTo>
                    <a:pt x="3109" y="287"/>
                  </a:lnTo>
                  <a:lnTo>
                    <a:pt x="3067" y="261"/>
                  </a:lnTo>
                  <a:lnTo>
                    <a:pt x="3022" y="239"/>
                  </a:lnTo>
                  <a:lnTo>
                    <a:pt x="2978" y="215"/>
                  </a:lnTo>
                  <a:lnTo>
                    <a:pt x="2934" y="195"/>
                  </a:lnTo>
                  <a:lnTo>
                    <a:pt x="2887" y="174"/>
                  </a:lnTo>
                  <a:lnTo>
                    <a:pt x="2843" y="154"/>
                  </a:lnTo>
                  <a:lnTo>
                    <a:pt x="2797" y="135"/>
                  </a:lnTo>
                  <a:lnTo>
                    <a:pt x="2749" y="119"/>
                  </a:lnTo>
                  <a:lnTo>
                    <a:pt x="2702" y="102"/>
                  </a:lnTo>
                  <a:lnTo>
                    <a:pt x="2654" y="87"/>
                  </a:lnTo>
                  <a:lnTo>
                    <a:pt x="2606" y="74"/>
                  </a:lnTo>
                  <a:lnTo>
                    <a:pt x="2558" y="61"/>
                  </a:lnTo>
                  <a:lnTo>
                    <a:pt x="2508" y="50"/>
                  </a:lnTo>
                  <a:lnTo>
                    <a:pt x="2460" y="39"/>
                  </a:lnTo>
                  <a:lnTo>
                    <a:pt x="2410" y="30"/>
                  </a:lnTo>
                  <a:lnTo>
                    <a:pt x="2360" y="23"/>
                  </a:lnTo>
                  <a:lnTo>
                    <a:pt x="2310" y="15"/>
                  </a:lnTo>
                  <a:lnTo>
                    <a:pt x="2259" y="10"/>
                  </a:lnTo>
                  <a:lnTo>
                    <a:pt x="2209" y="6"/>
                  </a:lnTo>
                  <a:lnTo>
                    <a:pt x="2157" y="2"/>
                  </a:lnTo>
                  <a:lnTo>
                    <a:pt x="2105" y="2"/>
                  </a:lnTo>
                  <a:lnTo>
                    <a:pt x="2053" y="0"/>
                  </a:lnTo>
                  <a:lnTo>
                    <a:pt x="2001" y="2"/>
                  </a:lnTo>
                  <a:lnTo>
                    <a:pt x="1950" y="4"/>
                  </a:lnTo>
                  <a:lnTo>
                    <a:pt x="1898" y="8"/>
                  </a:lnTo>
                  <a:lnTo>
                    <a:pt x="1844" y="13"/>
                  </a:lnTo>
                  <a:lnTo>
                    <a:pt x="1792" y="19"/>
                  </a:lnTo>
                  <a:lnTo>
                    <a:pt x="1739" y="26"/>
                  </a:lnTo>
                  <a:lnTo>
                    <a:pt x="1687" y="36"/>
                  </a:lnTo>
                  <a:lnTo>
                    <a:pt x="1635" y="47"/>
                  </a:lnTo>
                  <a:lnTo>
                    <a:pt x="1584" y="58"/>
                  </a:lnTo>
                  <a:lnTo>
                    <a:pt x="1534" y="71"/>
                  </a:lnTo>
                  <a:lnTo>
                    <a:pt x="1484" y="84"/>
                  </a:lnTo>
                  <a:lnTo>
                    <a:pt x="1434" y="100"/>
                  </a:lnTo>
                  <a:lnTo>
                    <a:pt x="1384" y="115"/>
                  </a:lnTo>
                  <a:lnTo>
                    <a:pt x="1336" y="134"/>
                  </a:lnTo>
                  <a:lnTo>
                    <a:pt x="1288" y="152"/>
                  </a:lnTo>
                  <a:lnTo>
                    <a:pt x="1241" y="172"/>
                  </a:lnTo>
                  <a:lnTo>
                    <a:pt x="1195" y="193"/>
                  </a:lnTo>
                  <a:lnTo>
                    <a:pt x="1149" y="215"/>
                  </a:lnTo>
                  <a:lnTo>
                    <a:pt x="1103" y="237"/>
                  </a:lnTo>
                  <a:lnTo>
                    <a:pt x="1058" y="261"/>
                  </a:lnTo>
                  <a:lnTo>
                    <a:pt x="1016" y="287"/>
                  </a:lnTo>
                  <a:lnTo>
                    <a:pt x="971" y="313"/>
                  </a:lnTo>
                  <a:lnTo>
                    <a:pt x="931" y="339"/>
                  </a:lnTo>
                  <a:lnTo>
                    <a:pt x="888" y="367"/>
                  </a:lnTo>
                  <a:lnTo>
                    <a:pt x="847" y="396"/>
                  </a:lnTo>
                  <a:lnTo>
                    <a:pt x="809" y="426"/>
                  </a:lnTo>
                  <a:lnTo>
                    <a:pt x="768" y="457"/>
                  </a:lnTo>
                  <a:lnTo>
                    <a:pt x="731" y="489"/>
                  </a:lnTo>
                  <a:lnTo>
                    <a:pt x="692" y="522"/>
                  </a:lnTo>
                  <a:lnTo>
                    <a:pt x="655" y="555"/>
                  </a:lnTo>
                  <a:lnTo>
                    <a:pt x="620" y="588"/>
                  </a:lnTo>
                  <a:lnTo>
                    <a:pt x="585" y="624"/>
                  </a:lnTo>
                  <a:lnTo>
                    <a:pt x="552" y="661"/>
                  </a:lnTo>
                  <a:lnTo>
                    <a:pt x="518" y="698"/>
                  </a:lnTo>
                  <a:lnTo>
                    <a:pt x="485" y="735"/>
                  </a:lnTo>
                  <a:lnTo>
                    <a:pt x="454" y="773"/>
                  </a:lnTo>
                  <a:lnTo>
                    <a:pt x="424" y="812"/>
                  </a:lnTo>
                  <a:lnTo>
                    <a:pt x="394" y="851"/>
                  </a:lnTo>
                  <a:lnTo>
                    <a:pt x="365" y="892"/>
                  </a:lnTo>
                  <a:lnTo>
                    <a:pt x="337" y="932"/>
                  </a:lnTo>
                  <a:lnTo>
                    <a:pt x="311" y="975"/>
                  </a:lnTo>
                  <a:lnTo>
                    <a:pt x="285" y="1018"/>
                  </a:lnTo>
                  <a:lnTo>
                    <a:pt x="261" y="1060"/>
                  </a:lnTo>
                  <a:lnTo>
                    <a:pt x="237" y="1103"/>
                  </a:lnTo>
                  <a:lnTo>
                    <a:pt x="215" y="1147"/>
                  </a:lnTo>
                  <a:lnTo>
                    <a:pt x="193" y="1191"/>
                  </a:lnTo>
                  <a:lnTo>
                    <a:pt x="172" y="1238"/>
                  </a:lnTo>
                  <a:lnTo>
                    <a:pt x="154" y="1284"/>
                  </a:lnTo>
                  <a:lnTo>
                    <a:pt x="135" y="1330"/>
                  </a:lnTo>
                  <a:lnTo>
                    <a:pt x="117" y="1376"/>
                  </a:lnTo>
                  <a:lnTo>
                    <a:pt x="102" y="1424"/>
                  </a:lnTo>
                  <a:lnTo>
                    <a:pt x="87" y="1471"/>
                  </a:lnTo>
                  <a:lnTo>
                    <a:pt x="73" y="1519"/>
                  </a:lnTo>
                  <a:lnTo>
                    <a:pt x="60" y="1569"/>
                  </a:lnTo>
                  <a:lnTo>
                    <a:pt x="48" y="1617"/>
                  </a:lnTo>
                  <a:lnTo>
                    <a:pt x="37" y="1667"/>
                  </a:lnTo>
                  <a:lnTo>
                    <a:pt x="28" y="1717"/>
                  </a:lnTo>
                  <a:lnTo>
                    <a:pt x="21" y="1766"/>
                  </a:lnTo>
                  <a:lnTo>
                    <a:pt x="15" y="1816"/>
                  </a:lnTo>
                  <a:lnTo>
                    <a:pt x="10" y="1866"/>
                  </a:lnTo>
                  <a:lnTo>
                    <a:pt x="4" y="1918"/>
                  </a:lnTo>
                  <a:lnTo>
                    <a:pt x="2" y="1968"/>
                  </a:lnTo>
                  <a:lnTo>
                    <a:pt x="0" y="2020"/>
                  </a:lnTo>
                  <a:lnTo>
                    <a:pt x="0" y="2072"/>
                  </a:lnTo>
                  <a:lnTo>
                    <a:pt x="0" y="2123"/>
                  </a:lnTo>
                  <a:lnTo>
                    <a:pt x="2" y="2175"/>
                  </a:lnTo>
                  <a:lnTo>
                    <a:pt x="6" y="2229"/>
                  </a:lnTo>
                  <a:lnTo>
                    <a:pt x="11" y="2281"/>
                  </a:lnTo>
                  <a:lnTo>
                    <a:pt x="17" y="2332"/>
                  </a:lnTo>
                  <a:lnTo>
                    <a:pt x="26" y="2386"/>
                  </a:lnTo>
                  <a:lnTo>
                    <a:pt x="34" y="2438"/>
                  </a:lnTo>
                  <a:lnTo>
                    <a:pt x="45" y="2490"/>
                  </a:lnTo>
                  <a:lnTo>
                    <a:pt x="56" y="2541"/>
                  </a:lnTo>
                  <a:lnTo>
                    <a:pt x="69" y="2593"/>
                  </a:lnTo>
                  <a:lnTo>
                    <a:pt x="84" y="2643"/>
                  </a:lnTo>
                  <a:lnTo>
                    <a:pt x="98" y="2693"/>
                  </a:lnTo>
                  <a:lnTo>
                    <a:pt x="115" y="2741"/>
                  </a:lnTo>
                  <a:lnTo>
                    <a:pt x="132" y="2789"/>
                  </a:lnTo>
                  <a:lnTo>
                    <a:pt x="150" y="2837"/>
                  </a:lnTo>
                  <a:lnTo>
                    <a:pt x="171" y="2885"/>
                  </a:lnTo>
                  <a:lnTo>
                    <a:pt x="191" y="2932"/>
                  </a:lnTo>
                  <a:lnTo>
                    <a:pt x="213" y="2978"/>
                  </a:lnTo>
                  <a:lnTo>
                    <a:pt x="235" y="3022"/>
                  </a:lnTo>
                  <a:lnTo>
                    <a:pt x="259" y="3067"/>
                  </a:lnTo>
                  <a:lnTo>
                    <a:pt x="285" y="3111"/>
                  </a:lnTo>
                  <a:lnTo>
                    <a:pt x="311" y="3153"/>
                  </a:lnTo>
                  <a:lnTo>
                    <a:pt x="339" y="3196"/>
                  </a:lnTo>
                  <a:lnTo>
                    <a:pt x="367" y="3237"/>
                  </a:lnTo>
                  <a:lnTo>
                    <a:pt x="394" y="3277"/>
                  </a:lnTo>
                  <a:lnTo>
                    <a:pt x="426" y="3318"/>
                  </a:lnTo>
                  <a:lnTo>
                    <a:pt x="455" y="3357"/>
                  </a:lnTo>
                  <a:lnTo>
                    <a:pt x="487" y="3396"/>
                  </a:lnTo>
                  <a:lnTo>
                    <a:pt x="520" y="3433"/>
                  </a:lnTo>
                  <a:lnTo>
                    <a:pt x="553" y="3470"/>
                  </a:lnTo>
                  <a:lnTo>
                    <a:pt x="589" y="3505"/>
                  </a:lnTo>
                  <a:lnTo>
                    <a:pt x="624" y="3540"/>
                  </a:lnTo>
                  <a:lnTo>
                    <a:pt x="659" y="3575"/>
                  </a:lnTo>
                  <a:lnTo>
                    <a:pt x="696" y="3608"/>
                  </a:lnTo>
                  <a:lnTo>
                    <a:pt x="733" y="3640"/>
                  </a:lnTo>
                  <a:lnTo>
                    <a:pt x="772" y="3671"/>
                  </a:lnTo>
                  <a:lnTo>
                    <a:pt x="810" y="3703"/>
                  </a:lnTo>
                  <a:lnTo>
                    <a:pt x="849" y="3732"/>
                  </a:lnTo>
                  <a:lnTo>
                    <a:pt x="890" y="3760"/>
                  </a:lnTo>
                  <a:lnTo>
                    <a:pt x="931" y="3788"/>
                  </a:lnTo>
                  <a:lnTo>
                    <a:pt x="973" y="3814"/>
                  </a:lnTo>
                  <a:lnTo>
                    <a:pt x="1016" y="3840"/>
                  </a:lnTo>
                  <a:lnTo>
                    <a:pt x="1058" y="3865"/>
                  </a:lnTo>
                  <a:lnTo>
                    <a:pt x="1103" y="3888"/>
                  </a:lnTo>
                  <a:lnTo>
                    <a:pt x="1147" y="3912"/>
                  </a:lnTo>
                  <a:lnTo>
                    <a:pt x="1191" y="3932"/>
                  </a:lnTo>
                  <a:lnTo>
                    <a:pt x="1236" y="3952"/>
                  </a:lnTo>
                  <a:lnTo>
                    <a:pt x="1282" y="3973"/>
                  </a:lnTo>
                  <a:lnTo>
                    <a:pt x="1328" y="3991"/>
                  </a:lnTo>
                  <a:lnTo>
                    <a:pt x="1375" y="4008"/>
                  </a:lnTo>
                  <a:lnTo>
                    <a:pt x="1423" y="4024"/>
                  </a:lnTo>
                  <a:lnTo>
                    <a:pt x="1471" y="4039"/>
                  </a:lnTo>
                  <a:lnTo>
                    <a:pt x="1519" y="4052"/>
                  </a:lnTo>
                  <a:lnTo>
                    <a:pt x="1567" y="4065"/>
                  </a:lnTo>
                  <a:lnTo>
                    <a:pt x="1615" y="4076"/>
                  </a:lnTo>
                  <a:lnTo>
                    <a:pt x="1665" y="4087"/>
                  </a:lnTo>
                  <a:lnTo>
                    <a:pt x="1715" y="4097"/>
                  </a:lnTo>
                  <a:lnTo>
                    <a:pt x="1765" y="4104"/>
                  </a:lnTo>
                  <a:lnTo>
                    <a:pt x="1815" y="4111"/>
                  </a:lnTo>
                  <a:lnTo>
                    <a:pt x="1866" y="4117"/>
                  </a:lnTo>
                  <a:lnTo>
                    <a:pt x="1916" y="4121"/>
                  </a:lnTo>
                  <a:lnTo>
                    <a:pt x="1968" y="4124"/>
                  </a:lnTo>
                  <a:lnTo>
                    <a:pt x="2020" y="4124"/>
                  </a:lnTo>
                  <a:lnTo>
                    <a:pt x="2072" y="4126"/>
                  </a:lnTo>
                  <a:lnTo>
                    <a:pt x="2124" y="4124"/>
                  </a:lnTo>
                  <a:lnTo>
                    <a:pt x="2175" y="4123"/>
                  </a:lnTo>
                  <a:lnTo>
                    <a:pt x="2227" y="4119"/>
                  </a:lnTo>
                  <a:lnTo>
                    <a:pt x="2279" y="4113"/>
                  </a:lnTo>
                  <a:lnTo>
                    <a:pt x="2333" y="4108"/>
                  </a:lnTo>
                  <a:lnTo>
                    <a:pt x="2384" y="4100"/>
                  </a:lnTo>
                  <a:lnTo>
                    <a:pt x="2438" y="4091"/>
                  </a:lnTo>
                  <a:lnTo>
                    <a:pt x="2490" y="4080"/>
                  </a:lnTo>
                  <a:lnTo>
                    <a:pt x="2540" y="4069"/>
                  </a:lnTo>
                  <a:lnTo>
                    <a:pt x="2591" y="4056"/>
                  </a:lnTo>
                  <a:lnTo>
                    <a:pt x="2641" y="4043"/>
                  </a:lnTo>
                  <a:lnTo>
                    <a:pt x="2691" y="4028"/>
                  </a:lnTo>
                  <a:lnTo>
                    <a:pt x="2739" y="4012"/>
                  </a:lnTo>
                  <a:lnTo>
                    <a:pt x="2789" y="3993"/>
                  </a:lnTo>
                  <a:lnTo>
                    <a:pt x="2837" y="3975"/>
                  </a:lnTo>
                  <a:lnTo>
                    <a:pt x="2884" y="3956"/>
                  </a:lnTo>
                  <a:lnTo>
                    <a:pt x="2930" y="3934"/>
                  </a:lnTo>
                  <a:lnTo>
                    <a:pt x="2976" y="3912"/>
                  </a:lnTo>
                  <a:lnTo>
                    <a:pt x="3020" y="3889"/>
                  </a:lnTo>
                  <a:lnTo>
                    <a:pt x="3065" y="3865"/>
                  </a:lnTo>
                  <a:lnTo>
                    <a:pt x="3109" y="3840"/>
                  </a:lnTo>
                  <a:lnTo>
                    <a:pt x="3152" y="3814"/>
                  </a:lnTo>
                  <a:lnTo>
                    <a:pt x="3194" y="3788"/>
                  </a:lnTo>
                  <a:lnTo>
                    <a:pt x="3237" y="3760"/>
                  </a:lnTo>
                  <a:lnTo>
                    <a:pt x="3278" y="3730"/>
                  </a:lnTo>
                  <a:lnTo>
                    <a:pt x="3316" y="3701"/>
                  </a:lnTo>
                  <a:lnTo>
                    <a:pt x="3355" y="3669"/>
                  </a:lnTo>
                  <a:lnTo>
                    <a:pt x="3394" y="3638"/>
                  </a:lnTo>
                  <a:lnTo>
                    <a:pt x="3431" y="3605"/>
                  </a:lnTo>
                  <a:lnTo>
                    <a:pt x="3468" y="3571"/>
                  </a:lnTo>
                  <a:lnTo>
                    <a:pt x="3505" y="3538"/>
                  </a:lnTo>
                  <a:lnTo>
                    <a:pt x="3540" y="3503"/>
                  </a:lnTo>
                  <a:lnTo>
                    <a:pt x="3573" y="3466"/>
                  </a:lnTo>
                  <a:lnTo>
                    <a:pt x="3607" y="3429"/>
                  </a:lnTo>
                  <a:lnTo>
                    <a:pt x="3638" y="3392"/>
                  </a:lnTo>
                  <a:lnTo>
                    <a:pt x="3670" y="3353"/>
                  </a:lnTo>
                  <a:lnTo>
                    <a:pt x="3701" y="3314"/>
                  </a:lnTo>
                  <a:lnTo>
                    <a:pt x="3731" y="3276"/>
                  </a:lnTo>
                  <a:lnTo>
                    <a:pt x="3758" y="3235"/>
                  </a:lnTo>
                  <a:lnTo>
                    <a:pt x="3786" y="3194"/>
                  </a:lnTo>
                  <a:lnTo>
                    <a:pt x="3814" y="3152"/>
                  </a:lnTo>
                  <a:lnTo>
                    <a:pt x="3840" y="3109"/>
                  </a:lnTo>
                  <a:lnTo>
                    <a:pt x="3864" y="3067"/>
                  </a:lnTo>
                  <a:lnTo>
                    <a:pt x="3888" y="3024"/>
                  </a:lnTo>
                  <a:lnTo>
                    <a:pt x="3910" y="2980"/>
                  </a:lnTo>
                  <a:lnTo>
                    <a:pt x="3932" y="2935"/>
                  </a:lnTo>
                  <a:lnTo>
                    <a:pt x="3953" y="2889"/>
                  </a:lnTo>
                  <a:lnTo>
                    <a:pt x="3971" y="2843"/>
                  </a:lnTo>
                  <a:lnTo>
                    <a:pt x="3990" y="2797"/>
                  </a:lnTo>
                  <a:lnTo>
                    <a:pt x="4006" y="2750"/>
                  </a:lnTo>
                  <a:lnTo>
                    <a:pt x="4023" y="2704"/>
                  </a:lnTo>
                  <a:lnTo>
                    <a:pt x="4038" y="2656"/>
                  </a:lnTo>
                  <a:lnTo>
                    <a:pt x="4052" y="2608"/>
                  </a:lnTo>
                  <a:lnTo>
                    <a:pt x="4064" y="2558"/>
                  </a:lnTo>
                  <a:lnTo>
                    <a:pt x="4077" y="2510"/>
                  </a:lnTo>
                  <a:lnTo>
                    <a:pt x="4086" y="2460"/>
                  </a:lnTo>
                  <a:lnTo>
                    <a:pt x="4095" y="2410"/>
                  </a:lnTo>
                  <a:lnTo>
                    <a:pt x="4102" y="2360"/>
                  </a:lnTo>
                  <a:lnTo>
                    <a:pt x="4110" y="2310"/>
                  </a:lnTo>
                  <a:lnTo>
                    <a:pt x="4115" y="2260"/>
                  </a:lnTo>
                  <a:lnTo>
                    <a:pt x="4119" y="2208"/>
                  </a:lnTo>
                  <a:lnTo>
                    <a:pt x="4123" y="2159"/>
                  </a:lnTo>
                  <a:lnTo>
                    <a:pt x="4125" y="2107"/>
                  </a:lnTo>
                  <a:lnTo>
                    <a:pt x="4125" y="2055"/>
                  </a:lnTo>
                  <a:lnTo>
                    <a:pt x="4123" y="2003"/>
                  </a:lnTo>
                  <a:lnTo>
                    <a:pt x="4121" y="1951"/>
                  </a:lnTo>
                  <a:lnTo>
                    <a:pt x="4117" y="1898"/>
                  </a:lnTo>
                  <a:lnTo>
                    <a:pt x="4114" y="1846"/>
                  </a:lnTo>
                  <a:lnTo>
                    <a:pt x="4106" y="1794"/>
                  </a:lnTo>
                  <a:lnTo>
                    <a:pt x="4099" y="1741"/>
                  </a:lnTo>
                  <a:close/>
                  <a:moveTo>
                    <a:pt x="2310" y="3627"/>
                  </a:moveTo>
                  <a:lnTo>
                    <a:pt x="2310" y="3627"/>
                  </a:lnTo>
                  <a:lnTo>
                    <a:pt x="2229" y="3638"/>
                  </a:lnTo>
                  <a:lnTo>
                    <a:pt x="2149" y="3644"/>
                  </a:lnTo>
                  <a:lnTo>
                    <a:pt x="2068" y="3647"/>
                  </a:lnTo>
                  <a:lnTo>
                    <a:pt x="1990" y="3645"/>
                  </a:lnTo>
                  <a:lnTo>
                    <a:pt x="1911" y="3640"/>
                  </a:lnTo>
                  <a:lnTo>
                    <a:pt x="1833" y="3631"/>
                  </a:lnTo>
                  <a:lnTo>
                    <a:pt x="1757" y="3618"/>
                  </a:lnTo>
                  <a:lnTo>
                    <a:pt x="1682" y="3601"/>
                  </a:lnTo>
                  <a:lnTo>
                    <a:pt x="1608" y="3581"/>
                  </a:lnTo>
                  <a:lnTo>
                    <a:pt x="1535" y="3557"/>
                  </a:lnTo>
                  <a:lnTo>
                    <a:pt x="1463" y="3529"/>
                  </a:lnTo>
                  <a:lnTo>
                    <a:pt x="1393" y="3497"/>
                  </a:lnTo>
                  <a:lnTo>
                    <a:pt x="1325" y="3464"/>
                  </a:lnTo>
                  <a:lnTo>
                    <a:pt x="1258" y="3427"/>
                  </a:lnTo>
                  <a:lnTo>
                    <a:pt x="1193" y="3386"/>
                  </a:lnTo>
                  <a:lnTo>
                    <a:pt x="1132" y="3344"/>
                  </a:lnTo>
                  <a:lnTo>
                    <a:pt x="1071" y="3298"/>
                  </a:lnTo>
                  <a:lnTo>
                    <a:pt x="1014" y="3250"/>
                  </a:lnTo>
                  <a:lnTo>
                    <a:pt x="957" y="3198"/>
                  </a:lnTo>
                  <a:lnTo>
                    <a:pt x="905" y="3142"/>
                  </a:lnTo>
                  <a:lnTo>
                    <a:pt x="853" y="3085"/>
                  </a:lnTo>
                  <a:lnTo>
                    <a:pt x="805" y="3026"/>
                  </a:lnTo>
                  <a:lnTo>
                    <a:pt x="761" y="2965"/>
                  </a:lnTo>
                  <a:lnTo>
                    <a:pt x="718" y="2900"/>
                  </a:lnTo>
                  <a:lnTo>
                    <a:pt x="679" y="2834"/>
                  </a:lnTo>
                  <a:lnTo>
                    <a:pt x="642" y="2765"/>
                  </a:lnTo>
                  <a:lnTo>
                    <a:pt x="609" y="2695"/>
                  </a:lnTo>
                  <a:lnTo>
                    <a:pt x="581" y="2621"/>
                  </a:lnTo>
                  <a:lnTo>
                    <a:pt x="555" y="2547"/>
                  </a:lnTo>
                  <a:lnTo>
                    <a:pt x="531" y="2469"/>
                  </a:lnTo>
                  <a:lnTo>
                    <a:pt x="513" y="2392"/>
                  </a:lnTo>
                  <a:lnTo>
                    <a:pt x="498" y="2310"/>
                  </a:lnTo>
                  <a:lnTo>
                    <a:pt x="489" y="2231"/>
                  </a:lnTo>
                  <a:lnTo>
                    <a:pt x="481" y="2149"/>
                  </a:lnTo>
                  <a:lnTo>
                    <a:pt x="479" y="2070"/>
                  </a:lnTo>
                  <a:lnTo>
                    <a:pt x="481" y="1990"/>
                  </a:lnTo>
                  <a:lnTo>
                    <a:pt x="487" y="1913"/>
                  </a:lnTo>
                  <a:lnTo>
                    <a:pt x="496" y="1835"/>
                  </a:lnTo>
                  <a:lnTo>
                    <a:pt x="509" y="1759"/>
                  </a:lnTo>
                  <a:lnTo>
                    <a:pt x="526" y="1683"/>
                  </a:lnTo>
                  <a:lnTo>
                    <a:pt x="546" y="1609"/>
                  </a:lnTo>
                  <a:lnTo>
                    <a:pt x="570" y="1535"/>
                  </a:lnTo>
                  <a:lnTo>
                    <a:pt x="596" y="1465"/>
                  </a:lnTo>
                  <a:lnTo>
                    <a:pt x="627" y="1395"/>
                  </a:lnTo>
                  <a:lnTo>
                    <a:pt x="661" y="1326"/>
                  </a:lnTo>
                  <a:lnTo>
                    <a:pt x="698" y="1260"/>
                  </a:lnTo>
                  <a:lnTo>
                    <a:pt x="738" y="1195"/>
                  </a:lnTo>
                  <a:lnTo>
                    <a:pt x="781" y="1132"/>
                  </a:lnTo>
                  <a:lnTo>
                    <a:pt x="827" y="1073"/>
                  </a:lnTo>
                  <a:lnTo>
                    <a:pt x="877" y="1014"/>
                  </a:lnTo>
                  <a:lnTo>
                    <a:pt x="929" y="958"/>
                  </a:lnTo>
                  <a:lnTo>
                    <a:pt x="982" y="905"/>
                  </a:lnTo>
                  <a:lnTo>
                    <a:pt x="1040" y="855"/>
                  </a:lnTo>
                  <a:lnTo>
                    <a:pt x="1099" y="807"/>
                  </a:lnTo>
                  <a:lnTo>
                    <a:pt x="1162" y="760"/>
                  </a:lnTo>
                  <a:lnTo>
                    <a:pt x="1225" y="720"/>
                  </a:lnTo>
                  <a:lnTo>
                    <a:pt x="1291" y="679"/>
                  </a:lnTo>
                  <a:lnTo>
                    <a:pt x="1362" y="644"/>
                  </a:lnTo>
                  <a:lnTo>
                    <a:pt x="1432" y="611"/>
                  </a:lnTo>
                  <a:lnTo>
                    <a:pt x="1504" y="581"/>
                  </a:lnTo>
                  <a:lnTo>
                    <a:pt x="1580" y="555"/>
                  </a:lnTo>
                  <a:lnTo>
                    <a:pt x="1656" y="533"/>
                  </a:lnTo>
                  <a:lnTo>
                    <a:pt x="1735" y="515"/>
                  </a:lnTo>
                  <a:lnTo>
                    <a:pt x="1815" y="500"/>
                  </a:lnTo>
                  <a:lnTo>
                    <a:pt x="1896" y="489"/>
                  </a:lnTo>
                  <a:lnTo>
                    <a:pt x="1976" y="483"/>
                  </a:lnTo>
                  <a:lnTo>
                    <a:pt x="2055" y="479"/>
                  </a:lnTo>
                  <a:lnTo>
                    <a:pt x="2135" y="481"/>
                  </a:lnTo>
                  <a:lnTo>
                    <a:pt x="2212" y="487"/>
                  </a:lnTo>
                  <a:lnTo>
                    <a:pt x="2290" y="496"/>
                  </a:lnTo>
                  <a:lnTo>
                    <a:pt x="2368" y="509"/>
                  </a:lnTo>
                  <a:lnTo>
                    <a:pt x="2443" y="526"/>
                  </a:lnTo>
                  <a:lnTo>
                    <a:pt x="2517" y="546"/>
                  </a:lnTo>
                  <a:lnTo>
                    <a:pt x="2590" y="570"/>
                  </a:lnTo>
                  <a:lnTo>
                    <a:pt x="2662" y="598"/>
                  </a:lnTo>
                  <a:lnTo>
                    <a:pt x="2732" y="629"/>
                  </a:lnTo>
                  <a:lnTo>
                    <a:pt x="2799" y="662"/>
                  </a:lnTo>
                  <a:lnTo>
                    <a:pt x="2865" y="699"/>
                  </a:lnTo>
                  <a:lnTo>
                    <a:pt x="2930" y="740"/>
                  </a:lnTo>
                  <a:lnTo>
                    <a:pt x="2993" y="783"/>
                  </a:lnTo>
                  <a:lnTo>
                    <a:pt x="3054" y="829"/>
                  </a:lnTo>
                  <a:lnTo>
                    <a:pt x="3111" y="877"/>
                  </a:lnTo>
                  <a:lnTo>
                    <a:pt x="3167" y="929"/>
                  </a:lnTo>
                  <a:lnTo>
                    <a:pt x="3220" y="984"/>
                  </a:lnTo>
                  <a:lnTo>
                    <a:pt x="3270" y="1042"/>
                  </a:lnTo>
                  <a:lnTo>
                    <a:pt x="3318" y="1101"/>
                  </a:lnTo>
                  <a:lnTo>
                    <a:pt x="3364" y="1162"/>
                  </a:lnTo>
                  <a:lnTo>
                    <a:pt x="3407" y="1226"/>
                  </a:lnTo>
                  <a:lnTo>
                    <a:pt x="3446" y="1293"/>
                  </a:lnTo>
                  <a:lnTo>
                    <a:pt x="3481" y="1361"/>
                  </a:lnTo>
                  <a:lnTo>
                    <a:pt x="3514" y="1434"/>
                  </a:lnTo>
                  <a:lnTo>
                    <a:pt x="3544" y="1506"/>
                  </a:lnTo>
                  <a:lnTo>
                    <a:pt x="3570" y="1580"/>
                  </a:lnTo>
                  <a:lnTo>
                    <a:pt x="3592" y="1657"/>
                  </a:lnTo>
                  <a:lnTo>
                    <a:pt x="3610" y="1735"/>
                  </a:lnTo>
                  <a:lnTo>
                    <a:pt x="3625" y="1816"/>
                  </a:lnTo>
                  <a:lnTo>
                    <a:pt x="3636" y="1896"/>
                  </a:lnTo>
                  <a:lnTo>
                    <a:pt x="3644" y="1977"/>
                  </a:lnTo>
                  <a:lnTo>
                    <a:pt x="3646" y="2057"/>
                  </a:lnTo>
                  <a:lnTo>
                    <a:pt x="3644" y="2136"/>
                  </a:lnTo>
                  <a:lnTo>
                    <a:pt x="3638" y="2214"/>
                  </a:lnTo>
                  <a:lnTo>
                    <a:pt x="3629" y="2292"/>
                  </a:lnTo>
                  <a:lnTo>
                    <a:pt x="3616" y="2368"/>
                  </a:lnTo>
                  <a:lnTo>
                    <a:pt x="3599" y="2443"/>
                  </a:lnTo>
                  <a:lnTo>
                    <a:pt x="3579" y="2517"/>
                  </a:lnTo>
                  <a:lnTo>
                    <a:pt x="3555" y="2591"/>
                  </a:lnTo>
                  <a:lnTo>
                    <a:pt x="3527" y="2662"/>
                  </a:lnTo>
                  <a:lnTo>
                    <a:pt x="3498" y="2732"/>
                  </a:lnTo>
                  <a:lnTo>
                    <a:pt x="3463" y="2800"/>
                  </a:lnTo>
                  <a:lnTo>
                    <a:pt x="3426" y="2867"/>
                  </a:lnTo>
                  <a:lnTo>
                    <a:pt x="3387" y="2932"/>
                  </a:lnTo>
                  <a:lnTo>
                    <a:pt x="3342" y="2994"/>
                  </a:lnTo>
                  <a:lnTo>
                    <a:pt x="3296" y="3054"/>
                  </a:lnTo>
                  <a:lnTo>
                    <a:pt x="3248" y="3113"/>
                  </a:lnTo>
                  <a:lnTo>
                    <a:pt x="3196" y="3168"/>
                  </a:lnTo>
                  <a:lnTo>
                    <a:pt x="3143" y="3222"/>
                  </a:lnTo>
                  <a:lnTo>
                    <a:pt x="3085" y="3272"/>
                  </a:lnTo>
                  <a:lnTo>
                    <a:pt x="3026" y="3320"/>
                  </a:lnTo>
                  <a:lnTo>
                    <a:pt x="2963" y="3366"/>
                  </a:lnTo>
                  <a:lnTo>
                    <a:pt x="2898" y="3407"/>
                  </a:lnTo>
                  <a:lnTo>
                    <a:pt x="2832" y="3448"/>
                  </a:lnTo>
                  <a:lnTo>
                    <a:pt x="2763" y="3483"/>
                  </a:lnTo>
                  <a:lnTo>
                    <a:pt x="2693" y="3516"/>
                  </a:lnTo>
                  <a:lnTo>
                    <a:pt x="2619" y="3546"/>
                  </a:lnTo>
                  <a:lnTo>
                    <a:pt x="2545" y="3571"/>
                  </a:lnTo>
                  <a:lnTo>
                    <a:pt x="2468" y="3594"/>
                  </a:lnTo>
                  <a:lnTo>
                    <a:pt x="2390" y="3612"/>
                  </a:lnTo>
                  <a:lnTo>
                    <a:pt x="2310" y="3627"/>
                  </a:lnTo>
                  <a:close/>
                </a:path>
              </a:pathLst>
            </a:custGeom>
            <a:solidFill>
              <a:srgbClr val="000000"/>
            </a:solidFill>
            <a:ln w="23813">
              <a:solidFill>
                <a:srgbClr val="668187"/>
              </a:solidFill>
              <a:prstDash val="solid"/>
              <a:round/>
              <a:headEnd/>
              <a:tailEnd/>
            </a:ln>
          </p:spPr>
          <p:txBody>
            <a:bodyPr/>
            <a:lstStyle/>
            <a:p>
              <a:endParaRPr lang="en-GB"/>
            </a:p>
          </p:txBody>
        </p:sp>
        <p:sp>
          <p:nvSpPr>
            <p:cNvPr id="6" name="Freeform 11"/>
            <p:cNvSpPr>
              <a:spLocks/>
            </p:cNvSpPr>
            <p:nvPr userDrawn="1"/>
          </p:nvSpPr>
          <p:spPr bwMode="auto">
            <a:xfrm>
              <a:off x="2727" y="2108"/>
              <a:ext cx="269" cy="268"/>
            </a:xfrm>
            <a:custGeom>
              <a:avLst/>
              <a:gdLst>
                <a:gd name="T0" fmla="*/ 267 w 269"/>
                <a:gd name="T1" fmla="*/ 113 h 268"/>
                <a:gd name="T2" fmla="*/ 269 w 269"/>
                <a:gd name="T3" fmla="*/ 141 h 268"/>
                <a:gd name="T4" fmla="*/ 265 w 269"/>
                <a:gd name="T5" fmla="*/ 167 h 268"/>
                <a:gd name="T6" fmla="*/ 258 w 269"/>
                <a:gd name="T7" fmla="*/ 191 h 268"/>
                <a:gd name="T8" fmla="*/ 243 w 269"/>
                <a:gd name="T9" fmla="*/ 213 h 268"/>
                <a:gd name="T10" fmla="*/ 226 w 269"/>
                <a:gd name="T11" fmla="*/ 233 h 268"/>
                <a:gd name="T12" fmla="*/ 206 w 269"/>
                <a:gd name="T13" fmla="*/ 248 h 268"/>
                <a:gd name="T14" fmla="*/ 182 w 269"/>
                <a:gd name="T15" fmla="*/ 259 h 268"/>
                <a:gd name="T16" fmla="*/ 156 w 269"/>
                <a:gd name="T17" fmla="*/ 267 h 268"/>
                <a:gd name="T18" fmla="*/ 143 w 269"/>
                <a:gd name="T19" fmla="*/ 268 h 268"/>
                <a:gd name="T20" fmla="*/ 115 w 269"/>
                <a:gd name="T21" fmla="*/ 267 h 268"/>
                <a:gd name="T22" fmla="*/ 91 w 269"/>
                <a:gd name="T23" fmla="*/ 261 h 268"/>
                <a:gd name="T24" fmla="*/ 67 w 269"/>
                <a:gd name="T25" fmla="*/ 250 h 268"/>
                <a:gd name="T26" fmla="*/ 47 w 269"/>
                <a:gd name="T27" fmla="*/ 235 h 268"/>
                <a:gd name="T28" fmla="*/ 28 w 269"/>
                <a:gd name="T29" fmla="*/ 217 h 268"/>
                <a:gd name="T30" fmla="*/ 15 w 269"/>
                <a:gd name="T31" fmla="*/ 194 h 268"/>
                <a:gd name="T32" fmla="*/ 6 w 269"/>
                <a:gd name="T33" fmla="*/ 169 h 268"/>
                <a:gd name="T34" fmla="*/ 2 w 269"/>
                <a:gd name="T35" fmla="*/ 156 h 268"/>
                <a:gd name="T36" fmla="*/ 0 w 269"/>
                <a:gd name="T37" fmla="*/ 128 h 268"/>
                <a:gd name="T38" fmla="*/ 4 w 269"/>
                <a:gd name="T39" fmla="*/ 102 h 268"/>
                <a:gd name="T40" fmla="*/ 13 w 269"/>
                <a:gd name="T41" fmla="*/ 78 h 268"/>
                <a:gd name="T42" fmla="*/ 26 w 269"/>
                <a:gd name="T43" fmla="*/ 56 h 268"/>
                <a:gd name="T44" fmla="*/ 43 w 269"/>
                <a:gd name="T45" fmla="*/ 35 h 268"/>
                <a:gd name="T46" fmla="*/ 65 w 269"/>
                <a:gd name="T47" fmla="*/ 21 h 268"/>
                <a:gd name="T48" fmla="*/ 87 w 269"/>
                <a:gd name="T49" fmla="*/ 9 h 268"/>
                <a:gd name="T50" fmla="*/ 113 w 269"/>
                <a:gd name="T51" fmla="*/ 2 h 268"/>
                <a:gd name="T52" fmla="*/ 128 w 269"/>
                <a:gd name="T53" fmla="*/ 0 h 268"/>
                <a:gd name="T54" fmla="*/ 154 w 269"/>
                <a:gd name="T55" fmla="*/ 2 h 268"/>
                <a:gd name="T56" fmla="*/ 180 w 269"/>
                <a:gd name="T57" fmla="*/ 8 h 268"/>
                <a:gd name="T58" fmla="*/ 204 w 269"/>
                <a:gd name="T59" fmla="*/ 19 h 268"/>
                <a:gd name="T60" fmla="*/ 224 w 269"/>
                <a:gd name="T61" fmla="*/ 34 h 268"/>
                <a:gd name="T62" fmla="*/ 241 w 269"/>
                <a:gd name="T63" fmla="*/ 52 h 268"/>
                <a:gd name="T64" fmla="*/ 256 w 269"/>
                <a:gd name="T65" fmla="*/ 74 h 268"/>
                <a:gd name="T66" fmla="*/ 265 w 269"/>
                <a:gd name="T67" fmla="*/ 100 h 268"/>
                <a:gd name="T68" fmla="*/ 267 w 269"/>
                <a:gd name="T69" fmla="*/ 113 h 2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9" h="268">
                  <a:moveTo>
                    <a:pt x="267" y="113"/>
                  </a:moveTo>
                  <a:lnTo>
                    <a:pt x="267" y="113"/>
                  </a:lnTo>
                  <a:lnTo>
                    <a:pt x="269" y="128"/>
                  </a:lnTo>
                  <a:lnTo>
                    <a:pt x="269" y="141"/>
                  </a:lnTo>
                  <a:lnTo>
                    <a:pt x="269" y="154"/>
                  </a:lnTo>
                  <a:lnTo>
                    <a:pt x="265" y="167"/>
                  </a:lnTo>
                  <a:lnTo>
                    <a:pt x="261" y="180"/>
                  </a:lnTo>
                  <a:lnTo>
                    <a:pt x="258" y="191"/>
                  </a:lnTo>
                  <a:lnTo>
                    <a:pt x="250" y="202"/>
                  </a:lnTo>
                  <a:lnTo>
                    <a:pt x="243" y="213"/>
                  </a:lnTo>
                  <a:lnTo>
                    <a:pt x="235" y="224"/>
                  </a:lnTo>
                  <a:lnTo>
                    <a:pt x="226" y="233"/>
                  </a:lnTo>
                  <a:lnTo>
                    <a:pt x="217" y="241"/>
                  </a:lnTo>
                  <a:lnTo>
                    <a:pt x="206" y="248"/>
                  </a:lnTo>
                  <a:lnTo>
                    <a:pt x="195" y="255"/>
                  </a:lnTo>
                  <a:lnTo>
                    <a:pt x="182" y="259"/>
                  </a:lnTo>
                  <a:lnTo>
                    <a:pt x="169" y="265"/>
                  </a:lnTo>
                  <a:lnTo>
                    <a:pt x="156" y="267"/>
                  </a:lnTo>
                  <a:lnTo>
                    <a:pt x="143" y="268"/>
                  </a:lnTo>
                  <a:lnTo>
                    <a:pt x="130" y="268"/>
                  </a:lnTo>
                  <a:lnTo>
                    <a:pt x="115" y="267"/>
                  </a:lnTo>
                  <a:lnTo>
                    <a:pt x="102" y="265"/>
                  </a:lnTo>
                  <a:lnTo>
                    <a:pt x="91" y="261"/>
                  </a:lnTo>
                  <a:lnTo>
                    <a:pt x="78" y="255"/>
                  </a:lnTo>
                  <a:lnTo>
                    <a:pt x="67" y="250"/>
                  </a:lnTo>
                  <a:lnTo>
                    <a:pt x="56" y="242"/>
                  </a:lnTo>
                  <a:lnTo>
                    <a:pt x="47" y="235"/>
                  </a:lnTo>
                  <a:lnTo>
                    <a:pt x="37" y="226"/>
                  </a:lnTo>
                  <a:lnTo>
                    <a:pt x="28" y="217"/>
                  </a:lnTo>
                  <a:lnTo>
                    <a:pt x="21" y="205"/>
                  </a:lnTo>
                  <a:lnTo>
                    <a:pt x="15" y="194"/>
                  </a:lnTo>
                  <a:lnTo>
                    <a:pt x="10" y="181"/>
                  </a:lnTo>
                  <a:lnTo>
                    <a:pt x="6" y="169"/>
                  </a:lnTo>
                  <a:lnTo>
                    <a:pt x="2" y="156"/>
                  </a:lnTo>
                  <a:lnTo>
                    <a:pt x="0" y="141"/>
                  </a:lnTo>
                  <a:lnTo>
                    <a:pt x="0" y="128"/>
                  </a:lnTo>
                  <a:lnTo>
                    <a:pt x="2" y="115"/>
                  </a:lnTo>
                  <a:lnTo>
                    <a:pt x="4" y="102"/>
                  </a:lnTo>
                  <a:lnTo>
                    <a:pt x="8" y="89"/>
                  </a:lnTo>
                  <a:lnTo>
                    <a:pt x="13" y="78"/>
                  </a:lnTo>
                  <a:lnTo>
                    <a:pt x="19" y="67"/>
                  </a:lnTo>
                  <a:lnTo>
                    <a:pt x="26" y="56"/>
                  </a:lnTo>
                  <a:lnTo>
                    <a:pt x="36" y="45"/>
                  </a:lnTo>
                  <a:lnTo>
                    <a:pt x="43" y="35"/>
                  </a:lnTo>
                  <a:lnTo>
                    <a:pt x="54" y="28"/>
                  </a:lnTo>
                  <a:lnTo>
                    <a:pt x="65" y="21"/>
                  </a:lnTo>
                  <a:lnTo>
                    <a:pt x="76" y="15"/>
                  </a:lnTo>
                  <a:lnTo>
                    <a:pt x="87" y="9"/>
                  </a:lnTo>
                  <a:lnTo>
                    <a:pt x="100" y="4"/>
                  </a:lnTo>
                  <a:lnTo>
                    <a:pt x="113" y="2"/>
                  </a:lnTo>
                  <a:lnTo>
                    <a:pt x="128" y="0"/>
                  </a:lnTo>
                  <a:lnTo>
                    <a:pt x="141" y="0"/>
                  </a:lnTo>
                  <a:lnTo>
                    <a:pt x="154" y="2"/>
                  </a:lnTo>
                  <a:lnTo>
                    <a:pt x="167" y="4"/>
                  </a:lnTo>
                  <a:lnTo>
                    <a:pt x="180" y="8"/>
                  </a:lnTo>
                  <a:lnTo>
                    <a:pt x="191" y="13"/>
                  </a:lnTo>
                  <a:lnTo>
                    <a:pt x="204" y="19"/>
                  </a:lnTo>
                  <a:lnTo>
                    <a:pt x="213" y="26"/>
                  </a:lnTo>
                  <a:lnTo>
                    <a:pt x="224" y="34"/>
                  </a:lnTo>
                  <a:lnTo>
                    <a:pt x="234" y="43"/>
                  </a:lnTo>
                  <a:lnTo>
                    <a:pt x="241" y="52"/>
                  </a:lnTo>
                  <a:lnTo>
                    <a:pt x="248" y="63"/>
                  </a:lnTo>
                  <a:lnTo>
                    <a:pt x="256" y="74"/>
                  </a:lnTo>
                  <a:lnTo>
                    <a:pt x="261" y="87"/>
                  </a:lnTo>
                  <a:lnTo>
                    <a:pt x="265" y="100"/>
                  </a:lnTo>
                  <a:lnTo>
                    <a:pt x="267" y="113"/>
                  </a:lnTo>
                  <a:close/>
                </a:path>
              </a:pathLst>
            </a:custGeom>
            <a:solidFill>
              <a:srgbClr val="165829"/>
            </a:solidFill>
            <a:ln w="11113">
              <a:solidFill>
                <a:srgbClr val="F0037F"/>
              </a:solidFill>
              <a:prstDash val="solid"/>
              <a:round/>
              <a:headEnd/>
              <a:tailEnd/>
            </a:ln>
          </p:spPr>
          <p:txBody>
            <a:bodyPr/>
            <a:lstStyle/>
            <a:p>
              <a:endParaRPr lang="en-GB"/>
            </a:p>
          </p:txBody>
        </p:sp>
        <p:sp>
          <p:nvSpPr>
            <p:cNvPr id="7" name="Freeform 12"/>
            <p:cNvSpPr>
              <a:spLocks/>
            </p:cNvSpPr>
            <p:nvPr userDrawn="1"/>
          </p:nvSpPr>
          <p:spPr bwMode="auto">
            <a:xfrm>
              <a:off x="2789" y="2167"/>
              <a:ext cx="147" cy="150"/>
            </a:xfrm>
            <a:custGeom>
              <a:avLst/>
              <a:gdLst>
                <a:gd name="T0" fmla="*/ 147 w 147"/>
                <a:gd name="T1" fmla="*/ 63 h 150"/>
                <a:gd name="T2" fmla="*/ 147 w 147"/>
                <a:gd name="T3" fmla="*/ 63 h 150"/>
                <a:gd name="T4" fmla="*/ 147 w 147"/>
                <a:gd name="T5" fmla="*/ 78 h 150"/>
                <a:gd name="T6" fmla="*/ 146 w 147"/>
                <a:gd name="T7" fmla="*/ 93 h 150"/>
                <a:gd name="T8" fmla="*/ 140 w 147"/>
                <a:gd name="T9" fmla="*/ 108 h 150"/>
                <a:gd name="T10" fmla="*/ 133 w 147"/>
                <a:gd name="T11" fmla="*/ 119 h 150"/>
                <a:gd name="T12" fmla="*/ 123 w 147"/>
                <a:gd name="T13" fmla="*/ 130 h 150"/>
                <a:gd name="T14" fmla="*/ 112 w 147"/>
                <a:gd name="T15" fmla="*/ 139 h 150"/>
                <a:gd name="T16" fmla="*/ 99 w 147"/>
                <a:gd name="T17" fmla="*/ 145 h 150"/>
                <a:gd name="T18" fmla="*/ 85 w 147"/>
                <a:gd name="T19" fmla="*/ 148 h 150"/>
                <a:gd name="T20" fmla="*/ 85 w 147"/>
                <a:gd name="T21" fmla="*/ 148 h 150"/>
                <a:gd name="T22" fmla="*/ 70 w 147"/>
                <a:gd name="T23" fmla="*/ 150 h 150"/>
                <a:gd name="T24" fmla="*/ 55 w 147"/>
                <a:gd name="T25" fmla="*/ 148 h 150"/>
                <a:gd name="T26" fmla="*/ 42 w 147"/>
                <a:gd name="T27" fmla="*/ 143 h 150"/>
                <a:gd name="T28" fmla="*/ 29 w 147"/>
                <a:gd name="T29" fmla="*/ 135 h 150"/>
                <a:gd name="T30" fmla="*/ 18 w 147"/>
                <a:gd name="T31" fmla="*/ 126 h 150"/>
                <a:gd name="T32" fmla="*/ 11 w 147"/>
                <a:gd name="T33" fmla="*/ 115 h 150"/>
                <a:gd name="T34" fmla="*/ 3 w 147"/>
                <a:gd name="T35" fmla="*/ 102 h 150"/>
                <a:gd name="T36" fmla="*/ 0 w 147"/>
                <a:gd name="T37" fmla="*/ 87 h 150"/>
                <a:gd name="T38" fmla="*/ 0 w 147"/>
                <a:gd name="T39" fmla="*/ 87 h 150"/>
                <a:gd name="T40" fmla="*/ 0 w 147"/>
                <a:gd name="T41" fmla="*/ 73 h 150"/>
                <a:gd name="T42" fmla="*/ 1 w 147"/>
                <a:gd name="T43" fmla="*/ 58 h 150"/>
                <a:gd name="T44" fmla="*/ 5 w 147"/>
                <a:gd name="T45" fmla="*/ 43 h 150"/>
                <a:gd name="T46" fmla="*/ 12 w 147"/>
                <a:gd name="T47" fmla="*/ 32 h 150"/>
                <a:gd name="T48" fmla="*/ 22 w 147"/>
                <a:gd name="T49" fmla="*/ 21 h 150"/>
                <a:gd name="T50" fmla="*/ 35 w 147"/>
                <a:gd name="T51" fmla="*/ 12 h 150"/>
                <a:gd name="T52" fmla="*/ 48 w 147"/>
                <a:gd name="T53" fmla="*/ 6 h 150"/>
                <a:gd name="T54" fmla="*/ 62 w 147"/>
                <a:gd name="T55" fmla="*/ 2 h 150"/>
                <a:gd name="T56" fmla="*/ 62 w 147"/>
                <a:gd name="T57" fmla="*/ 2 h 150"/>
                <a:gd name="T58" fmla="*/ 77 w 147"/>
                <a:gd name="T59" fmla="*/ 0 h 150"/>
                <a:gd name="T60" fmla="*/ 92 w 147"/>
                <a:gd name="T61" fmla="*/ 2 h 150"/>
                <a:gd name="T62" fmla="*/ 105 w 147"/>
                <a:gd name="T63" fmla="*/ 8 h 150"/>
                <a:gd name="T64" fmla="*/ 118 w 147"/>
                <a:gd name="T65" fmla="*/ 15 h 150"/>
                <a:gd name="T66" fmla="*/ 127 w 147"/>
                <a:gd name="T67" fmla="*/ 24 h 150"/>
                <a:gd name="T68" fmla="*/ 136 w 147"/>
                <a:gd name="T69" fmla="*/ 36 h 150"/>
                <a:gd name="T70" fmla="*/ 144 w 147"/>
                <a:gd name="T71" fmla="*/ 48 h 150"/>
                <a:gd name="T72" fmla="*/ 147 w 147"/>
                <a:gd name="T73" fmla="*/ 63 h 150"/>
                <a:gd name="T74" fmla="*/ 147 w 147"/>
                <a:gd name="T75" fmla="*/ 63 h 1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7" h="150">
                  <a:moveTo>
                    <a:pt x="147" y="63"/>
                  </a:moveTo>
                  <a:lnTo>
                    <a:pt x="147" y="63"/>
                  </a:lnTo>
                  <a:lnTo>
                    <a:pt x="147" y="78"/>
                  </a:lnTo>
                  <a:lnTo>
                    <a:pt x="146" y="93"/>
                  </a:lnTo>
                  <a:lnTo>
                    <a:pt x="140" y="108"/>
                  </a:lnTo>
                  <a:lnTo>
                    <a:pt x="133" y="119"/>
                  </a:lnTo>
                  <a:lnTo>
                    <a:pt x="123" y="130"/>
                  </a:lnTo>
                  <a:lnTo>
                    <a:pt x="112" y="139"/>
                  </a:lnTo>
                  <a:lnTo>
                    <a:pt x="99" y="145"/>
                  </a:lnTo>
                  <a:lnTo>
                    <a:pt x="85" y="148"/>
                  </a:lnTo>
                  <a:lnTo>
                    <a:pt x="70" y="150"/>
                  </a:lnTo>
                  <a:lnTo>
                    <a:pt x="55" y="148"/>
                  </a:lnTo>
                  <a:lnTo>
                    <a:pt x="42" y="143"/>
                  </a:lnTo>
                  <a:lnTo>
                    <a:pt x="29" y="135"/>
                  </a:lnTo>
                  <a:lnTo>
                    <a:pt x="18" y="126"/>
                  </a:lnTo>
                  <a:lnTo>
                    <a:pt x="11" y="115"/>
                  </a:lnTo>
                  <a:lnTo>
                    <a:pt x="3" y="102"/>
                  </a:lnTo>
                  <a:lnTo>
                    <a:pt x="0" y="87"/>
                  </a:lnTo>
                  <a:lnTo>
                    <a:pt x="0" y="73"/>
                  </a:lnTo>
                  <a:lnTo>
                    <a:pt x="1" y="58"/>
                  </a:lnTo>
                  <a:lnTo>
                    <a:pt x="5" y="43"/>
                  </a:lnTo>
                  <a:lnTo>
                    <a:pt x="12" y="32"/>
                  </a:lnTo>
                  <a:lnTo>
                    <a:pt x="22" y="21"/>
                  </a:lnTo>
                  <a:lnTo>
                    <a:pt x="35" y="12"/>
                  </a:lnTo>
                  <a:lnTo>
                    <a:pt x="48" y="6"/>
                  </a:lnTo>
                  <a:lnTo>
                    <a:pt x="62" y="2"/>
                  </a:lnTo>
                  <a:lnTo>
                    <a:pt x="77" y="0"/>
                  </a:lnTo>
                  <a:lnTo>
                    <a:pt x="92" y="2"/>
                  </a:lnTo>
                  <a:lnTo>
                    <a:pt x="105" y="8"/>
                  </a:lnTo>
                  <a:lnTo>
                    <a:pt x="118" y="15"/>
                  </a:lnTo>
                  <a:lnTo>
                    <a:pt x="127" y="24"/>
                  </a:lnTo>
                  <a:lnTo>
                    <a:pt x="136" y="36"/>
                  </a:lnTo>
                  <a:lnTo>
                    <a:pt x="144" y="48"/>
                  </a:lnTo>
                  <a:lnTo>
                    <a:pt x="147" y="63"/>
                  </a:lnTo>
                  <a:close/>
                </a:path>
              </a:pathLst>
            </a:custGeom>
            <a:solidFill>
              <a:srgbClr val="DC5C3F"/>
            </a:solidFill>
            <a:ln w="23813">
              <a:solidFill>
                <a:srgbClr val="668187"/>
              </a:solidFill>
              <a:prstDash val="solid"/>
              <a:round/>
              <a:headEnd/>
              <a:tailEnd/>
            </a:ln>
          </p:spPr>
          <p:txBody>
            <a:bodyPr/>
            <a:lstStyle/>
            <a:p>
              <a:endParaRPr lang="en-GB"/>
            </a:p>
          </p:txBody>
        </p:sp>
        <p:sp>
          <p:nvSpPr>
            <p:cNvPr id="8" name="Freeform 13"/>
            <p:cNvSpPr>
              <a:spLocks/>
            </p:cNvSpPr>
            <p:nvPr userDrawn="1"/>
          </p:nvSpPr>
          <p:spPr bwMode="auto">
            <a:xfrm>
              <a:off x="2617" y="662"/>
              <a:ext cx="495" cy="107"/>
            </a:xfrm>
            <a:custGeom>
              <a:avLst/>
              <a:gdLst>
                <a:gd name="T0" fmla="*/ 14 w 495"/>
                <a:gd name="T1" fmla="*/ 107 h 107"/>
                <a:gd name="T2" fmla="*/ 14 w 495"/>
                <a:gd name="T3" fmla="*/ 107 h 107"/>
                <a:gd name="T4" fmla="*/ 74 w 495"/>
                <a:gd name="T5" fmla="*/ 100 h 107"/>
                <a:gd name="T6" fmla="*/ 133 w 495"/>
                <a:gd name="T7" fmla="*/ 94 h 107"/>
                <a:gd name="T8" fmla="*/ 192 w 495"/>
                <a:gd name="T9" fmla="*/ 91 h 107"/>
                <a:gd name="T10" fmla="*/ 251 w 495"/>
                <a:gd name="T11" fmla="*/ 89 h 107"/>
                <a:gd name="T12" fmla="*/ 308 w 495"/>
                <a:gd name="T13" fmla="*/ 91 h 107"/>
                <a:gd name="T14" fmla="*/ 368 w 495"/>
                <a:gd name="T15" fmla="*/ 94 h 107"/>
                <a:gd name="T16" fmla="*/ 425 w 495"/>
                <a:gd name="T17" fmla="*/ 100 h 107"/>
                <a:gd name="T18" fmla="*/ 480 w 495"/>
                <a:gd name="T19" fmla="*/ 107 h 107"/>
                <a:gd name="T20" fmla="*/ 495 w 495"/>
                <a:gd name="T21" fmla="*/ 19 h 107"/>
                <a:gd name="T22" fmla="*/ 495 w 495"/>
                <a:gd name="T23" fmla="*/ 19 h 107"/>
                <a:gd name="T24" fmla="*/ 434 w 495"/>
                <a:gd name="T25" fmla="*/ 11 h 107"/>
                <a:gd name="T26" fmla="*/ 373 w 495"/>
                <a:gd name="T27" fmla="*/ 6 h 107"/>
                <a:gd name="T28" fmla="*/ 312 w 495"/>
                <a:gd name="T29" fmla="*/ 2 h 107"/>
                <a:gd name="T30" fmla="*/ 251 w 495"/>
                <a:gd name="T31" fmla="*/ 0 h 107"/>
                <a:gd name="T32" fmla="*/ 188 w 495"/>
                <a:gd name="T33" fmla="*/ 2 h 107"/>
                <a:gd name="T34" fmla="*/ 125 w 495"/>
                <a:gd name="T35" fmla="*/ 6 h 107"/>
                <a:gd name="T36" fmla="*/ 62 w 495"/>
                <a:gd name="T37" fmla="*/ 11 h 107"/>
                <a:gd name="T38" fmla="*/ 0 w 495"/>
                <a:gd name="T39" fmla="*/ 20 h 107"/>
                <a:gd name="T40" fmla="*/ 14 w 495"/>
                <a:gd name="T41" fmla="*/ 107 h 107"/>
                <a:gd name="T42" fmla="*/ 14 w 495"/>
                <a:gd name="T43" fmla="*/ 107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95" h="107">
                  <a:moveTo>
                    <a:pt x="14" y="107"/>
                  </a:moveTo>
                  <a:lnTo>
                    <a:pt x="14" y="107"/>
                  </a:lnTo>
                  <a:lnTo>
                    <a:pt x="74" y="100"/>
                  </a:lnTo>
                  <a:lnTo>
                    <a:pt x="133" y="94"/>
                  </a:lnTo>
                  <a:lnTo>
                    <a:pt x="192" y="91"/>
                  </a:lnTo>
                  <a:lnTo>
                    <a:pt x="251" y="89"/>
                  </a:lnTo>
                  <a:lnTo>
                    <a:pt x="308" y="91"/>
                  </a:lnTo>
                  <a:lnTo>
                    <a:pt x="368" y="94"/>
                  </a:lnTo>
                  <a:lnTo>
                    <a:pt x="425" y="100"/>
                  </a:lnTo>
                  <a:lnTo>
                    <a:pt x="480" y="107"/>
                  </a:lnTo>
                  <a:lnTo>
                    <a:pt x="495" y="19"/>
                  </a:lnTo>
                  <a:lnTo>
                    <a:pt x="434" y="11"/>
                  </a:lnTo>
                  <a:lnTo>
                    <a:pt x="373" y="6"/>
                  </a:lnTo>
                  <a:lnTo>
                    <a:pt x="312" y="2"/>
                  </a:lnTo>
                  <a:lnTo>
                    <a:pt x="251" y="0"/>
                  </a:lnTo>
                  <a:lnTo>
                    <a:pt x="188" y="2"/>
                  </a:lnTo>
                  <a:lnTo>
                    <a:pt x="125" y="6"/>
                  </a:lnTo>
                  <a:lnTo>
                    <a:pt x="62" y="11"/>
                  </a:lnTo>
                  <a:lnTo>
                    <a:pt x="0" y="20"/>
                  </a:lnTo>
                  <a:lnTo>
                    <a:pt x="14" y="107"/>
                  </a:lnTo>
                  <a:close/>
                </a:path>
              </a:pathLst>
            </a:custGeom>
            <a:solidFill>
              <a:srgbClr val="DC5C3F"/>
            </a:solidFill>
            <a:ln w="23813">
              <a:solidFill>
                <a:srgbClr val="668187"/>
              </a:solidFill>
              <a:prstDash val="solid"/>
              <a:round/>
              <a:headEnd/>
              <a:tailEnd/>
            </a:ln>
          </p:spPr>
          <p:txBody>
            <a:bodyPr/>
            <a:lstStyle/>
            <a:p>
              <a:endParaRPr lang="en-GB"/>
            </a:p>
          </p:txBody>
        </p:sp>
        <p:sp>
          <p:nvSpPr>
            <p:cNvPr id="9" name="Freeform 14"/>
            <p:cNvSpPr>
              <a:spLocks/>
            </p:cNvSpPr>
            <p:nvPr userDrawn="1"/>
          </p:nvSpPr>
          <p:spPr bwMode="auto">
            <a:xfrm>
              <a:off x="3097" y="681"/>
              <a:ext cx="487" cy="233"/>
            </a:xfrm>
            <a:custGeom>
              <a:avLst/>
              <a:gdLst>
                <a:gd name="T0" fmla="*/ 446 w 487"/>
                <a:gd name="T1" fmla="*/ 233 h 233"/>
                <a:gd name="T2" fmla="*/ 487 w 487"/>
                <a:gd name="T3" fmla="*/ 153 h 233"/>
                <a:gd name="T4" fmla="*/ 487 w 487"/>
                <a:gd name="T5" fmla="*/ 153 h 233"/>
                <a:gd name="T6" fmla="*/ 431 w 487"/>
                <a:gd name="T7" fmla="*/ 127 h 233"/>
                <a:gd name="T8" fmla="*/ 374 w 487"/>
                <a:gd name="T9" fmla="*/ 101 h 233"/>
                <a:gd name="T10" fmla="*/ 317 w 487"/>
                <a:gd name="T11" fmla="*/ 79 h 233"/>
                <a:gd name="T12" fmla="*/ 257 w 487"/>
                <a:gd name="T13" fmla="*/ 59 h 233"/>
                <a:gd name="T14" fmla="*/ 198 w 487"/>
                <a:gd name="T15" fmla="*/ 40 h 233"/>
                <a:gd name="T16" fmla="*/ 139 w 487"/>
                <a:gd name="T17" fmla="*/ 25 h 233"/>
                <a:gd name="T18" fmla="*/ 76 w 487"/>
                <a:gd name="T19" fmla="*/ 11 h 233"/>
                <a:gd name="T20" fmla="*/ 15 w 487"/>
                <a:gd name="T21" fmla="*/ 0 h 233"/>
                <a:gd name="T22" fmla="*/ 0 w 487"/>
                <a:gd name="T23" fmla="*/ 88 h 233"/>
                <a:gd name="T24" fmla="*/ 0 w 487"/>
                <a:gd name="T25" fmla="*/ 88 h 233"/>
                <a:gd name="T26" fmla="*/ 60 w 487"/>
                <a:gd name="T27" fmla="*/ 99 h 233"/>
                <a:gd name="T28" fmla="*/ 117 w 487"/>
                <a:gd name="T29" fmla="*/ 112 h 233"/>
                <a:gd name="T30" fmla="*/ 174 w 487"/>
                <a:gd name="T31" fmla="*/ 127 h 233"/>
                <a:gd name="T32" fmla="*/ 230 w 487"/>
                <a:gd name="T33" fmla="*/ 144 h 233"/>
                <a:gd name="T34" fmla="*/ 285 w 487"/>
                <a:gd name="T35" fmla="*/ 162 h 233"/>
                <a:gd name="T36" fmla="*/ 341 w 487"/>
                <a:gd name="T37" fmla="*/ 184 h 233"/>
                <a:gd name="T38" fmla="*/ 392 w 487"/>
                <a:gd name="T39" fmla="*/ 209 h 233"/>
                <a:gd name="T40" fmla="*/ 446 w 487"/>
                <a:gd name="T41" fmla="*/ 233 h 233"/>
                <a:gd name="T42" fmla="*/ 446 w 487"/>
                <a:gd name="T43" fmla="*/ 233 h 2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7" h="233">
                  <a:moveTo>
                    <a:pt x="446" y="233"/>
                  </a:moveTo>
                  <a:lnTo>
                    <a:pt x="487" y="153"/>
                  </a:lnTo>
                  <a:lnTo>
                    <a:pt x="431" y="127"/>
                  </a:lnTo>
                  <a:lnTo>
                    <a:pt x="374" y="101"/>
                  </a:lnTo>
                  <a:lnTo>
                    <a:pt x="317" y="79"/>
                  </a:lnTo>
                  <a:lnTo>
                    <a:pt x="257" y="59"/>
                  </a:lnTo>
                  <a:lnTo>
                    <a:pt x="198" y="40"/>
                  </a:lnTo>
                  <a:lnTo>
                    <a:pt x="139" y="25"/>
                  </a:lnTo>
                  <a:lnTo>
                    <a:pt x="76" y="11"/>
                  </a:lnTo>
                  <a:lnTo>
                    <a:pt x="15" y="0"/>
                  </a:lnTo>
                  <a:lnTo>
                    <a:pt x="0" y="88"/>
                  </a:lnTo>
                  <a:lnTo>
                    <a:pt x="60" y="99"/>
                  </a:lnTo>
                  <a:lnTo>
                    <a:pt x="117" y="112"/>
                  </a:lnTo>
                  <a:lnTo>
                    <a:pt x="174" y="127"/>
                  </a:lnTo>
                  <a:lnTo>
                    <a:pt x="230" y="144"/>
                  </a:lnTo>
                  <a:lnTo>
                    <a:pt x="285" y="162"/>
                  </a:lnTo>
                  <a:lnTo>
                    <a:pt x="341" y="184"/>
                  </a:lnTo>
                  <a:lnTo>
                    <a:pt x="392" y="209"/>
                  </a:lnTo>
                  <a:lnTo>
                    <a:pt x="446" y="233"/>
                  </a:lnTo>
                  <a:close/>
                </a:path>
              </a:pathLst>
            </a:custGeom>
            <a:solidFill>
              <a:srgbClr val="165829"/>
            </a:solidFill>
            <a:ln w="23813">
              <a:solidFill>
                <a:srgbClr val="668187"/>
              </a:solidFill>
              <a:prstDash val="solid"/>
              <a:round/>
              <a:headEnd/>
              <a:tailEnd/>
            </a:ln>
          </p:spPr>
          <p:txBody>
            <a:bodyPr/>
            <a:lstStyle/>
            <a:p>
              <a:endParaRPr lang="en-GB"/>
            </a:p>
          </p:txBody>
        </p:sp>
        <p:sp>
          <p:nvSpPr>
            <p:cNvPr id="10" name="Freeform 15"/>
            <p:cNvSpPr>
              <a:spLocks/>
            </p:cNvSpPr>
            <p:nvPr userDrawn="1"/>
          </p:nvSpPr>
          <p:spPr bwMode="auto">
            <a:xfrm>
              <a:off x="2145" y="682"/>
              <a:ext cx="486" cy="232"/>
            </a:xfrm>
            <a:custGeom>
              <a:avLst/>
              <a:gdLst>
                <a:gd name="T0" fmla="*/ 486 w 486"/>
                <a:gd name="T1" fmla="*/ 87 h 232"/>
                <a:gd name="T2" fmla="*/ 472 w 486"/>
                <a:gd name="T3" fmla="*/ 0 h 232"/>
                <a:gd name="T4" fmla="*/ 472 w 486"/>
                <a:gd name="T5" fmla="*/ 0 h 232"/>
                <a:gd name="T6" fmla="*/ 409 w 486"/>
                <a:gd name="T7" fmla="*/ 12 h 232"/>
                <a:gd name="T8" fmla="*/ 348 w 486"/>
                <a:gd name="T9" fmla="*/ 24 h 232"/>
                <a:gd name="T10" fmla="*/ 287 w 486"/>
                <a:gd name="T11" fmla="*/ 41 h 232"/>
                <a:gd name="T12" fmla="*/ 227 w 486"/>
                <a:gd name="T13" fmla="*/ 58 h 232"/>
                <a:gd name="T14" fmla="*/ 168 w 486"/>
                <a:gd name="T15" fmla="*/ 78 h 232"/>
                <a:gd name="T16" fmla="*/ 111 w 486"/>
                <a:gd name="T17" fmla="*/ 102 h 232"/>
                <a:gd name="T18" fmla="*/ 55 w 486"/>
                <a:gd name="T19" fmla="*/ 126 h 232"/>
                <a:gd name="T20" fmla="*/ 0 w 486"/>
                <a:gd name="T21" fmla="*/ 152 h 232"/>
                <a:gd name="T22" fmla="*/ 41 w 486"/>
                <a:gd name="T23" fmla="*/ 232 h 232"/>
                <a:gd name="T24" fmla="*/ 41 w 486"/>
                <a:gd name="T25" fmla="*/ 232 h 232"/>
                <a:gd name="T26" fmla="*/ 92 w 486"/>
                <a:gd name="T27" fmla="*/ 208 h 232"/>
                <a:gd name="T28" fmla="*/ 146 w 486"/>
                <a:gd name="T29" fmla="*/ 183 h 232"/>
                <a:gd name="T30" fmla="*/ 200 w 486"/>
                <a:gd name="T31" fmla="*/ 163 h 232"/>
                <a:gd name="T32" fmla="*/ 255 w 486"/>
                <a:gd name="T33" fmla="*/ 143 h 232"/>
                <a:gd name="T34" fmla="*/ 311 w 486"/>
                <a:gd name="T35" fmla="*/ 126 h 232"/>
                <a:gd name="T36" fmla="*/ 368 w 486"/>
                <a:gd name="T37" fmla="*/ 111 h 232"/>
                <a:gd name="T38" fmla="*/ 427 w 486"/>
                <a:gd name="T39" fmla="*/ 98 h 232"/>
                <a:gd name="T40" fmla="*/ 486 w 486"/>
                <a:gd name="T41" fmla="*/ 87 h 232"/>
                <a:gd name="T42" fmla="*/ 486 w 486"/>
                <a:gd name="T43" fmla="*/ 87 h 2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6" h="232">
                  <a:moveTo>
                    <a:pt x="486" y="87"/>
                  </a:moveTo>
                  <a:lnTo>
                    <a:pt x="472" y="0"/>
                  </a:lnTo>
                  <a:lnTo>
                    <a:pt x="409" y="12"/>
                  </a:lnTo>
                  <a:lnTo>
                    <a:pt x="348" y="24"/>
                  </a:lnTo>
                  <a:lnTo>
                    <a:pt x="287" y="41"/>
                  </a:lnTo>
                  <a:lnTo>
                    <a:pt x="227" y="58"/>
                  </a:lnTo>
                  <a:lnTo>
                    <a:pt x="168" y="78"/>
                  </a:lnTo>
                  <a:lnTo>
                    <a:pt x="111" y="102"/>
                  </a:lnTo>
                  <a:lnTo>
                    <a:pt x="55" y="126"/>
                  </a:lnTo>
                  <a:lnTo>
                    <a:pt x="0" y="152"/>
                  </a:lnTo>
                  <a:lnTo>
                    <a:pt x="41" y="232"/>
                  </a:lnTo>
                  <a:lnTo>
                    <a:pt x="92" y="208"/>
                  </a:lnTo>
                  <a:lnTo>
                    <a:pt x="146" y="183"/>
                  </a:lnTo>
                  <a:lnTo>
                    <a:pt x="200" y="163"/>
                  </a:lnTo>
                  <a:lnTo>
                    <a:pt x="255" y="143"/>
                  </a:lnTo>
                  <a:lnTo>
                    <a:pt x="311" y="126"/>
                  </a:lnTo>
                  <a:lnTo>
                    <a:pt x="368" y="111"/>
                  </a:lnTo>
                  <a:lnTo>
                    <a:pt x="427" y="98"/>
                  </a:lnTo>
                  <a:lnTo>
                    <a:pt x="486" y="87"/>
                  </a:lnTo>
                  <a:close/>
                </a:path>
              </a:pathLst>
            </a:custGeom>
            <a:solidFill>
              <a:srgbClr val="165829"/>
            </a:solidFill>
            <a:ln w="23813">
              <a:solidFill>
                <a:srgbClr val="668187"/>
              </a:solidFill>
              <a:prstDash val="solid"/>
              <a:round/>
              <a:headEnd/>
              <a:tailEnd/>
            </a:ln>
          </p:spPr>
          <p:txBody>
            <a:bodyPr/>
            <a:lstStyle/>
            <a:p>
              <a:endParaRPr lang="en-GB"/>
            </a:p>
          </p:txBody>
        </p:sp>
        <p:sp>
          <p:nvSpPr>
            <p:cNvPr id="11" name="Freeform 16"/>
            <p:cNvSpPr>
              <a:spLocks/>
            </p:cNvSpPr>
            <p:nvPr userDrawn="1"/>
          </p:nvSpPr>
          <p:spPr bwMode="auto">
            <a:xfrm>
              <a:off x="1745" y="834"/>
              <a:ext cx="441" cy="355"/>
            </a:xfrm>
            <a:custGeom>
              <a:avLst/>
              <a:gdLst>
                <a:gd name="T0" fmla="*/ 441 w 441"/>
                <a:gd name="T1" fmla="*/ 80 h 355"/>
                <a:gd name="T2" fmla="*/ 400 w 441"/>
                <a:gd name="T3" fmla="*/ 0 h 355"/>
                <a:gd name="T4" fmla="*/ 400 w 441"/>
                <a:gd name="T5" fmla="*/ 0 h 355"/>
                <a:gd name="T6" fmla="*/ 344 w 441"/>
                <a:gd name="T7" fmla="*/ 30 h 355"/>
                <a:gd name="T8" fmla="*/ 291 w 441"/>
                <a:gd name="T9" fmla="*/ 61 h 355"/>
                <a:gd name="T10" fmla="*/ 239 w 441"/>
                <a:gd name="T11" fmla="*/ 96 h 355"/>
                <a:gd name="T12" fmla="*/ 187 w 441"/>
                <a:gd name="T13" fmla="*/ 131 h 355"/>
                <a:gd name="T14" fmla="*/ 139 w 441"/>
                <a:gd name="T15" fmla="*/ 168 h 355"/>
                <a:gd name="T16" fmla="*/ 91 w 441"/>
                <a:gd name="T17" fmla="*/ 207 h 355"/>
                <a:gd name="T18" fmla="*/ 45 w 441"/>
                <a:gd name="T19" fmla="*/ 250 h 355"/>
                <a:gd name="T20" fmla="*/ 0 w 441"/>
                <a:gd name="T21" fmla="*/ 292 h 355"/>
                <a:gd name="T22" fmla="*/ 63 w 441"/>
                <a:gd name="T23" fmla="*/ 355 h 355"/>
                <a:gd name="T24" fmla="*/ 63 w 441"/>
                <a:gd name="T25" fmla="*/ 355 h 355"/>
                <a:gd name="T26" fmla="*/ 106 w 441"/>
                <a:gd name="T27" fmla="*/ 314 h 355"/>
                <a:gd name="T28" fmla="*/ 148 w 441"/>
                <a:gd name="T29" fmla="*/ 276 h 355"/>
                <a:gd name="T30" fmla="*/ 195 w 441"/>
                <a:gd name="T31" fmla="*/ 239 h 355"/>
                <a:gd name="T32" fmla="*/ 241 w 441"/>
                <a:gd name="T33" fmla="*/ 203 h 355"/>
                <a:gd name="T34" fmla="*/ 289 w 441"/>
                <a:gd name="T35" fmla="*/ 170 h 355"/>
                <a:gd name="T36" fmla="*/ 339 w 441"/>
                <a:gd name="T37" fmla="*/ 139 h 355"/>
                <a:gd name="T38" fmla="*/ 389 w 441"/>
                <a:gd name="T39" fmla="*/ 107 h 355"/>
                <a:gd name="T40" fmla="*/ 441 w 441"/>
                <a:gd name="T41" fmla="*/ 80 h 355"/>
                <a:gd name="T42" fmla="*/ 441 w 441"/>
                <a:gd name="T43" fmla="*/ 8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1" h="355">
                  <a:moveTo>
                    <a:pt x="441" y="80"/>
                  </a:moveTo>
                  <a:lnTo>
                    <a:pt x="400" y="0"/>
                  </a:lnTo>
                  <a:lnTo>
                    <a:pt x="344" y="30"/>
                  </a:lnTo>
                  <a:lnTo>
                    <a:pt x="291" y="61"/>
                  </a:lnTo>
                  <a:lnTo>
                    <a:pt x="239" y="96"/>
                  </a:lnTo>
                  <a:lnTo>
                    <a:pt x="187" y="131"/>
                  </a:lnTo>
                  <a:lnTo>
                    <a:pt x="139" y="168"/>
                  </a:lnTo>
                  <a:lnTo>
                    <a:pt x="91" y="207"/>
                  </a:lnTo>
                  <a:lnTo>
                    <a:pt x="45" y="250"/>
                  </a:lnTo>
                  <a:lnTo>
                    <a:pt x="0" y="292"/>
                  </a:lnTo>
                  <a:lnTo>
                    <a:pt x="63" y="355"/>
                  </a:lnTo>
                  <a:lnTo>
                    <a:pt x="106" y="314"/>
                  </a:lnTo>
                  <a:lnTo>
                    <a:pt x="148" y="276"/>
                  </a:lnTo>
                  <a:lnTo>
                    <a:pt x="195" y="239"/>
                  </a:lnTo>
                  <a:lnTo>
                    <a:pt x="241" y="203"/>
                  </a:lnTo>
                  <a:lnTo>
                    <a:pt x="289" y="170"/>
                  </a:lnTo>
                  <a:lnTo>
                    <a:pt x="339" y="139"/>
                  </a:lnTo>
                  <a:lnTo>
                    <a:pt x="389" y="107"/>
                  </a:lnTo>
                  <a:lnTo>
                    <a:pt x="441" y="80"/>
                  </a:lnTo>
                  <a:close/>
                </a:path>
              </a:pathLst>
            </a:custGeom>
            <a:solidFill>
              <a:srgbClr val="DC5C3F"/>
            </a:solidFill>
            <a:ln w="23813">
              <a:solidFill>
                <a:srgbClr val="668187"/>
              </a:solidFill>
              <a:prstDash val="solid"/>
              <a:round/>
              <a:headEnd/>
              <a:tailEnd/>
            </a:ln>
          </p:spPr>
          <p:txBody>
            <a:bodyPr/>
            <a:lstStyle/>
            <a:p>
              <a:endParaRPr lang="en-GB"/>
            </a:p>
          </p:txBody>
        </p:sp>
        <p:sp>
          <p:nvSpPr>
            <p:cNvPr id="12" name="Freeform 17"/>
            <p:cNvSpPr>
              <a:spLocks/>
            </p:cNvSpPr>
            <p:nvPr userDrawn="1"/>
          </p:nvSpPr>
          <p:spPr bwMode="auto">
            <a:xfrm>
              <a:off x="1453" y="1126"/>
              <a:ext cx="355" cy="440"/>
            </a:xfrm>
            <a:custGeom>
              <a:avLst/>
              <a:gdLst>
                <a:gd name="T0" fmla="*/ 355 w 355"/>
                <a:gd name="T1" fmla="*/ 63 h 440"/>
                <a:gd name="T2" fmla="*/ 292 w 355"/>
                <a:gd name="T3" fmla="*/ 0 h 440"/>
                <a:gd name="T4" fmla="*/ 292 w 355"/>
                <a:gd name="T5" fmla="*/ 0 h 440"/>
                <a:gd name="T6" fmla="*/ 250 w 355"/>
                <a:gd name="T7" fmla="*/ 45 h 440"/>
                <a:gd name="T8" fmla="*/ 207 w 355"/>
                <a:gd name="T9" fmla="*/ 91 h 440"/>
                <a:gd name="T10" fmla="*/ 169 w 355"/>
                <a:gd name="T11" fmla="*/ 139 h 440"/>
                <a:gd name="T12" fmla="*/ 132 w 355"/>
                <a:gd name="T13" fmla="*/ 189 h 440"/>
                <a:gd name="T14" fmla="*/ 95 w 355"/>
                <a:gd name="T15" fmla="*/ 239 h 440"/>
                <a:gd name="T16" fmla="*/ 61 w 355"/>
                <a:gd name="T17" fmla="*/ 292 h 440"/>
                <a:gd name="T18" fmla="*/ 30 w 355"/>
                <a:gd name="T19" fmla="*/ 346 h 440"/>
                <a:gd name="T20" fmla="*/ 0 w 355"/>
                <a:gd name="T21" fmla="*/ 400 h 440"/>
                <a:gd name="T22" fmla="*/ 82 w 355"/>
                <a:gd name="T23" fmla="*/ 440 h 440"/>
                <a:gd name="T24" fmla="*/ 82 w 355"/>
                <a:gd name="T25" fmla="*/ 440 h 440"/>
                <a:gd name="T26" fmla="*/ 108 w 355"/>
                <a:gd name="T27" fmla="*/ 389 h 440"/>
                <a:gd name="T28" fmla="*/ 139 w 355"/>
                <a:gd name="T29" fmla="*/ 339 h 440"/>
                <a:gd name="T30" fmla="*/ 170 w 355"/>
                <a:gd name="T31" fmla="*/ 289 h 440"/>
                <a:gd name="T32" fmla="*/ 204 w 355"/>
                <a:gd name="T33" fmla="*/ 241 h 440"/>
                <a:gd name="T34" fmla="*/ 239 w 355"/>
                <a:gd name="T35" fmla="*/ 194 h 440"/>
                <a:gd name="T36" fmla="*/ 276 w 355"/>
                <a:gd name="T37" fmla="*/ 150 h 440"/>
                <a:gd name="T38" fmla="*/ 315 w 355"/>
                <a:gd name="T39" fmla="*/ 106 h 440"/>
                <a:gd name="T40" fmla="*/ 355 w 355"/>
                <a:gd name="T41" fmla="*/ 63 h 440"/>
                <a:gd name="T42" fmla="*/ 355 w 355"/>
                <a:gd name="T43" fmla="*/ 63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355" y="63"/>
                  </a:moveTo>
                  <a:lnTo>
                    <a:pt x="292" y="0"/>
                  </a:lnTo>
                  <a:lnTo>
                    <a:pt x="250" y="45"/>
                  </a:lnTo>
                  <a:lnTo>
                    <a:pt x="207" y="91"/>
                  </a:lnTo>
                  <a:lnTo>
                    <a:pt x="169" y="139"/>
                  </a:lnTo>
                  <a:lnTo>
                    <a:pt x="132" y="189"/>
                  </a:lnTo>
                  <a:lnTo>
                    <a:pt x="95" y="239"/>
                  </a:lnTo>
                  <a:lnTo>
                    <a:pt x="61" y="292"/>
                  </a:lnTo>
                  <a:lnTo>
                    <a:pt x="30" y="346"/>
                  </a:lnTo>
                  <a:lnTo>
                    <a:pt x="0" y="400"/>
                  </a:lnTo>
                  <a:lnTo>
                    <a:pt x="82" y="440"/>
                  </a:lnTo>
                  <a:lnTo>
                    <a:pt x="108" y="389"/>
                  </a:lnTo>
                  <a:lnTo>
                    <a:pt x="139" y="339"/>
                  </a:lnTo>
                  <a:lnTo>
                    <a:pt x="170" y="289"/>
                  </a:lnTo>
                  <a:lnTo>
                    <a:pt x="204" y="241"/>
                  </a:lnTo>
                  <a:lnTo>
                    <a:pt x="239" y="194"/>
                  </a:lnTo>
                  <a:lnTo>
                    <a:pt x="276" y="150"/>
                  </a:lnTo>
                  <a:lnTo>
                    <a:pt x="315" y="106"/>
                  </a:lnTo>
                  <a:lnTo>
                    <a:pt x="355" y="63"/>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8"/>
            <p:cNvSpPr>
              <a:spLocks/>
            </p:cNvSpPr>
            <p:nvPr userDrawn="1"/>
          </p:nvSpPr>
          <p:spPr bwMode="auto">
            <a:xfrm>
              <a:off x="1453" y="1126"/>
              <a:ext cx="355" cy="440"/>
            </a:xfrm>
            <a:custGeom>
              <a:avLst/>
              <a:gdLst>
                <a:gd name="T0" fmla="*/ 355 w 355"/>
                <a:gd name="T1" fmla="*/ 63 h 440"/>
                <a:gd name="T2" fmla="*/ 292 w 355"/>
                <a:gd name="T3" fmla="*/ 0 h 440"/>
                <a:gd name="T4" fmla="*/ 292 w 355"/>
                <a:gd name="T5" fmla="*/ 0 h 440"/>
                <a:gd name="T6" fmla="*/ 250 w 355"/>
                <a:gd name="T7" fmla="*/ 45 h 440"/>
                <a:gd name="T8" fmla="*/ 207 w 355"/>
                <a:gd name="T9" fmla="*/ 91 h 440"/>
                <a:gd name="T10" fmla="*/ 169 w 355"/>
                <a:gd name="T11" fmla="*/ 139 h 440"/>
                <a:gd name="T12" fmla="*/ 132 w 355"/>
                <a:gd name="T13" fmla="*/ 189 h 440"/>
                <a:gd name="T14" fmla="*/ 95 w 355"/>
                <a:gd name="T15" fmla="*/ 239 h 440"/>
                <a:gd name="T16" fmla="*/ 61 w 355"/>
                <a:gd name="T17" fmla="*/ 292 h 440"/>
                <a:gd name="T18" fmla="*/ 30 w 355"/>
                <a:gd name="T19" fmla="*/ 346 h 440"/>
                <a:gd name="T20" fmla="*/ 0 w 355"/>
                <a:gd name="T21" fmla="*/ 400 h 440"/>
                <a:gd name="T22" fmla="*/ 82 w 355"/>
                <a:gd name="T23" fmla="*/ 440 h 440"/>
                <a:gd name="T24" fmla="*/ 82 w 355"/>
                <a:gd name="T25" fmla="*/ 440 h 440"/>
                <a:gd name="T26" fmla="*/ 108 w 355"/>
                <a:gd name="T27" fmla="*/ 389 h 440"/>
                <a:gd name="T28" fmla="*/ 139 w 355"/>
                <a:gd name="T29" fmla="*/ 339 h 440"/>
                <a:gd name="T30" fmla="*/ 170 w 355"/>
                <a:gd name="T31" fmla="*/ 289 h 440"/>
                <a:gd name="T32" fmla="*/ 204 w 355"/>
                <a:gd name="T33" fmla="*/ 241 h 440"/>
                <a:gd name="T34" fmla="*/ 239 w 355"/>
                <a:gd name="T35" fmla="*/ 194 h 440"/>
                <a:gd name="T36" fmla="*/ 276 w 355"/>
                <a:gd name="T37" fmla="*/ 150 h 440"/>
                <a:gd name="T38" fmla="*/ 315 w 355"/>
                <a:gd name="T39" fmla="*/ 106 h 440"/>
                <a:gd name="T40" fmla="*/ 355 w 355"/>
                <a:gd name="T41" fmla="*/ 63 h 440"/>
                <a:gd name="T42" fmla="*/ 355 w 355"/>
                <a:gd name="T43" fmla="*/ 63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355" y="63"/>
                  </a:moveTo>
                  <a:lnTo>
                    <a:pt x="292" y="0"/>
                  </a:lnTo>
                  <a:lnTo>
                    <a:pt x="250" y="45"/>
                  </a:lnTo>
                  <a:lnTo>
                    <a:pt x="207" y="91"/>
                  </a:lnTo>
                  <a:lnTo>
                    <a:pt x="169" y="139"/>
                  </a:lnTo>
                  <a:lnTo>
                    <a:pt x="132" y="189"/>
                  </a:lnTo>
                  <a:lnTo>
                    <a:pt x="95" y="239"/>
                  </a:lnTo>
                  <a:lnTo>
                    <a:pt x="61" y="292"/>
                  </a:lnTo>
                  <a:lnTo>
                    <a:pt x="30" y="346"/>
                  </a:lnTo>
                  <a:lnTo>
                    <a:pt x="0" y="400"/>
                  </a:lnTo>
                  <a:lnTo>
                    <a:pt x="82" y="440"/>
                  </a:lnTo>
                  <a:lnTo>
                    <a:pt x="108" y="389"/>
                  </a:lnTo>
                  <a:lnTo>
                    <a:pt x="139" y="339"/>
                  </a:lnTo>
                  <a:lnTo>
                    <a:pt x="170" y="289"/>
                  </a:lnTo>
                  <a:lnTo>
                    <a:pt x="204" y="241"/>
                  </a:lnTo>
                  <a:lnTo>
                    <a:pt x="239" y="194"/>
                  </a:lnTo>
                  <a:lnTo>
                    <a:pt x="276" y="150"/>
                  </a:lnTo>
                  <a:lnTo>
                    <a:pt x="315" y="106"/>
                  </a:lnTo>
                  <a:lnTo>
                    <a:pt x="355" y="63"/>
                  </a:lnTo>
                  <a:close/>
                </a:path>
              </a:pathLst>
            </a:custGeom>
            <a:noFill/>
            <a:ln w="23813">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 name="Freeform 19"/>
            <p:cNvSpPr>
              <a:spLocks/>
            </p:cNvSpPr>
            <p:nvPr userDrawn="1"/>
          </p:nvSpPr>
          <p:spPr bwMode="auto">
            <a:xfrm>
              <a:off x="3543" y="834"/>
              <a:ext cx="440" cy="355"/>
            </a:xfrm>
            <a:custGeom>
              <a:avLst/>
              <a:gdLst>
                <a:gd name="T0" fmla="*/ 377 w 440"/>
                <a:gd name="T1" fmla="*/ 355 h 355"/>
                <a:gd name="T2" fmla="*/ 440 w 440"/>
                <a:gd name="T3" fmla="*/ 292 h 355"/>
                <a:gd name="T4" fmla="*/ 440 w 440"/>
                <a:gd name="T5" fmla="*/ 292 h 355"/>
                <a:gd name="T6" fmla="*/ 396 w 440"/>
                <a:gd name="T7" fmla="*/ 248 h 355"/>
                <a:gd name="T8" fmla="*/ 350 w 440"/>
                <a:gd name="T9" fmla="*/ 207 h 355"/>
                <a:gd name="T10" fmla="*/ 302 w 440"/>
                <a:gd name="T11" fmla="*/ 168 h 355"/>
                <a:gd name="T12" fmla="*/ 252 w 440"/>
                <a:gd name="T13" fmla="*/ 131 h 355"/>
                <a:gd name="T14" fmla="*/ 202 w 440"/>
                <a:gd name="T15" fmla="*/ 94 h 355"/>
                <a:gd name="T16" fmla="*/ 148 w 440"/>
                <a:gd name="T17" fmla="*/ 61 h 355"/>
                <a:gd name="T18" fmla="*/ 94 w 440"/>
                <a:gd name="T19" fmla="*/ 30 h 355"/>
                <a:gd name="T20" fmla="*/ 41 w 440"/>
                <a:gd name="T21" fmla="*/ 0 h 355"/>
                <a:gd name="T22" fmla="*/ 0 w 440"/>
                <a:gd name="T23" fmla="*/ 80 h 355"/>
                <a:gd name="T24" fmla="*/ 0 w 440"/>
                <a:gd name="T25" fmla="*/ 80 h 355"/>
                <a:gd name="T26" fmla="*/ 52 w 440"/>
                <a:gd name="T27" fmla="*/ 107 h 355"/>
                <a:gd name="T28" fmla="*/ 102 w 440"/>
                <a:gd name="T29" fmla="*/ 139 h 355"/>
                <a:gd name="T30" fmla="*/ 152 w 440"/>
                <a:gd name="T31" fmla="*/ 170 h 355"/>
                <a:gd name="T32" fmla="*/ 200 w 440"/>
                <a:gd name="T33" fmla="*/ 203 h 355"/>
                <a:gd name="T34" fmla="*/ 246 w 440"/>
                <a:gd name="T35" fmla="*/ 239 h 355"/>
                <a:gd name="T36" fmla="*/ 292 w 440"/>
                <a:gd name="T37" fmla="*/ 276 h 355"/>
                <a:gd name="T38" fmla="*/ 335 w 440"/>
                <a:gd name="T39" fmla="*/ 314 h 355"/>
                <a:gd name="T40" fmla="*/ 377 w 440"/>
                <a:gd name="T41" fmla="*/ 355 h 355"/>
                <a:gd name="T42" fmla="*/ 377 w 440"/>
                <a:gd name="T43" fmla="*/ 355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0" h="355">
                  <a:moveTo>
                    <a:pt x="377" y="355"/>
                  </a:moveTo>
                  <a:lnTo>
                    <a:pt x="440" y="292"/>
                  </a:lnTo>
                  <a:lnTo>
                    <a:pt x="396" y="248"/>
                  </a:lnTo>
                  <a:lnTo>
                    <a:pt x="350" y="207"/>
                  </a:lnTo>
                  <a:lnTo>
                    <a:pt x="302" y="168"/>
                  </a:lnTo>
                  <a:lnTo>
                    <a:pt x="252" y="131"/>
                  </a:lnTo>
                  <a:lnTo>
                    <a:pt x="202" y="94"/>
                  </a:lnTo>
                  <a:lnTo>
                    <a:pt x="148" y="61"/>
                  </a:lnTo>
                  <a:lnTo>
                    <a:pt x="94" y="30"/>
                  </a:lnTo>
                  <a:lnTo>
                    <a:pt x="41" y="0"/>
                  </a:lnTo>
                  <a:lnTo>
                    <a:pt x="0" y="80"/>
                  </a:lnTo>
                  <a:lnTo>
                    <a:pt x="52" y="107"/>
                  </a:lnTo>
                  <a:lnTo>
                    <a:pt x="102" y="139"/>
                  </a:lnTo>
                  <a:lnTo>
                    <a:pt x="152" y="170"/>
                  </a:lnTo>
                  <a:lnTo>
                    <a:pt x="200" y="203"/>
                  </a:lnTo>
                  <a:lnTo>
                    <a:pt x="246" y="239"/>
                  </a:lnTo>
                  <a:lnTo>
                    <a:pt x="292" y="276"/>
                  </a:lnTo>
                  <a:lnTo>
                    <a:pt x="335" y="314"/>
                  </a:lnTo>
                  <a:lnTo>
                    <a:pt x="377" y="355"/>
                  </a:lnTo>
                  <a:close/>
                </a:path>
              </a:pathLst>
            </a:custGeom>
            <a:solidFill>
              <a:srgbClr val="DC5C3F"/>
            </a:solidFill>
            <a:ln w="23813">
              <a:solidFill>
                <a:srgbClr val="668187"/>
              </a:solidFill>
              <a:prstDash val="solid"/>
              <a:round/>
              <a:headEnd/>
              <a:tailEnd/>
            </a:ln>
          </p:spPr>
          <p:txBody>
            <a:bodyPr/>
            <a:lstStyle/>
            <a:p>
              <a:endParaRPr lang="en-GB"/>
            </a:p>
          </p:txBody>
        </p:sp>
        <p:sp>
          <p:nvSpPr>
            <p:cNvPr id="15" name="Freeform 20"/>
            <p:cNvSpPr>
              <a:spLocks/>
            </p:cNvSpPr>
            <p:nvPr userDrawn="1"/>
          </p:nvSpPr>
          <p:spPr bwMode="auto">
            <a:xfrm>
              <a:off x="1300" y="1526"/>
              <a:ext cx="235" cy="486"/>
            </a:xfrm>
            <a:custGeom>
              <a:avLst/>
              <a:gdLst>
                <a:gd name="T0" fmla="*/ 235 w 235"/>
                <a:gd name="T1" fmla="*/ 40 h 486"/>
                <a:gd name="T2" fmla="*/ 153 w 235"/>
                <a:gd name="T3" fmla="*/ 0 h 486"/>
                <a:gd name="T4" fmla="*/ 153 w 235"/>
                <a:gd name="T5" fmla="*/ 0 h 486"/>
                <a:gd name="T6" fmla="*/ 127 w 235"/>
                <a:gd name="T7" fmla="*/ 55 h 486"/>
                <a:gd name="T8" fmla="*/ 101 w 235"/>
                <a:gd name="T9" fmla="*/ 113 h 486"/>
                <a:gd name="T10" fmla="*/ 79 w 235"/>
                <a:gd name="T11" fmla="*/ 170 h 486"/>
                <a:gd name="T12" fmla="*/ 59 w 235"/>
                <a:gd name="T13" fmla="*/ 229 h 486"/>
                <a:gd name="T14" fmla="*/ 40 w 235"/>
                <a:gd name="T15" fmla="*/ 288 h 486"/>
                <a:gd name="T16" fmla="*/ 26 w 235"/>
                <a:gd name="T17" fmla="*/ 349 h 486"/>
                <a:gd name="T18" fmla="*/ 11 w 235"/>
                <a:gd name="T19" fmla="*/ 410 h 486"/>
                <a:gd name="T20" fmla="*/ 0 w 235"/>
                <a:gd name="T21" fmla="*/ 471 h 486"/>
                <a:gd name="T22" fmla="*/ 89 w 235"/>
                <a:gd name="T23" fmla="*/ 486 h 486"/>
                <a:gd name="T24" fmla="*/ 89 w 235"/>
                <a:gd name="T25" fmla="*/ 486 h 486"/>
                <a:gd name="T26" fmla="*/ 100 w 235"/>
                <a:gd name="T27" fmla="*/ 427 h 486"/>
                <a:gd name="T28" fmla="*/ 113 w 235"/>
                <a:gd name="T29" fmla="*/ 370 h 486"/>
                <a:gd name="T30" fmla="*/ 127 w 235"/>
                <a:gd name="T31" fmla="*/ 312 h 486"/>
                <a:gd name="T32" fmla="*/ 144 w 235"/>
                <a:gd name="T33" fmla="*/ 257 h 486"/>
                <a:gd name="T34" fmla="*/ 164 w 235"/>
                <a:gd name="T35" fmla="*/ 201 h 486"/>
                <a:gd name="T36" fmla="*/ 185 w 235"/>
                <a:gd name="T37" fmla="*/ 148 h 486"/>
                <a:gd name="T38" fmla="*/ 209 w 235"/>
                <a:gd name="T39" fmla="*/ 94 h 486"/>
                <a:gd name="T40" fmla="*/ 235 w 235"/>
                <a:gd name="T41" fmla="*/ 40 h 486"/>
                <a:gd name="T42" fmla="*/ 235 w 235"/>
                <a:gd name="T43" fmla="*/ 40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486">
                  <a:moveTo>
                    <a:pt x="235" y="40"/>
                  </a:moveTo>
                  <a:lnTo>
                    <a:pt x="153" y="0"/>
                  </a:lnTo>
                  <a:lnTo>
                    <a:pt x="127" y="55"/>
                  </a:lnTo>
                  <a:lnTo>
                    <a:pt x="101" y="113"/>
                  </a:lnTo>
                  <a:lnTo>
                    <a:pt x="79" y="170"/>
                  </a:lnTo>
                  <a:lnTo>
                    <a:pt x="59" y="229"/>
                  </a:lnTo>
                  <a:lnTo>
                    <a:pt x="40" y="288"/>
                  </a:lnTo>
                  <a:lnTo>
                    <a:pt x="26" y="349"/>
                  </a:lnTo>
                  <a:lnTo>
                    <a:pt x="11" y="410"/>
                  </a:lnTo>
                  <a:lnTo>
                    <a:pt x="0" y="471"/>
                  </a:lnTo>
                  <a:lnTo>
                    <a:pt x="89" y="486"/>
                  </a:lnTo>
                  <a:lnTo>
                    <a:pt x="100" y="427"/>
                  </a:lnTo>
                  <a:lnTo>
                    <a:pt x="113" y="370"/>
                  </a:lnTo>
                  <a:lnTo>
                    <a:pt x="127" y="312"/>
                  </a:lnTo>
                  <a:lnTo>
                    <a:pt x="144" y="257"/>
                  </a:lnTo>
                  <a:lnTo>
                    <a:pt x="164" y="201"/>
                  </a:lnTo>
                  <a:lnTo>
                    <a:pt x="185" y="148"/>
                  </a:lnTo>
                  <a:lnTo>
                    <a:pt x="209" y="94"/>
                  </a:lnTo>
                  <a:lnTo>
                    <a:pt x="235" y="40"/>
                  </a:lnTo>
                  <a:close/>
                </a:path>
              </a:pathLst>
            </a:custGeom>
            <a:solidFill>
              <a:srgbClr val="DC5C3F"/>
            </a:solidFill>
            <a:ln w="23813">
              <a:solidFill>
                <a:srgbClr val="668187"/>
              </a:solidFill>
              <a:prstDash val="solid"/>
              <a:round/>
              <a:headEnd/>
              <a:tailEnd/>
            </a:ln>
          </p:spPr>
          <p:txBody>
            <a:bodyPr/>
            <a:lstStyle/>
            <a:p>
              <a:endParaRPr lang="en-GB"/>
            </a:p>
          </p:txBody>
        </p:sp>
        <p:sp>
          <p:nvSpPr>
            <p:cNvPr id="16" name="Freeform 21"/>
            <p:cNvSpPr>
              <a:spLocks/>
            </p:cNvSpPr>
            <p:nvPr userDrawn="1"/>
          </p:nvSpPr>
          <p:spPr bwMode="auto">
            <a:xfrm>
              <a:off x="3920" y="1126"/>
              <a:ext cx="355" cy="440"/>
            </a:xfrm>
            <a:custGeom>
              <a:avLst/>
              <a:gdLst>
                <a:gd name="T0" fmla="*/ 276 w 355"/>
                <a:gd name="T1" fmla="*/ 440 h 440"/>
                <a:gd name="T2" fmla="*/ 355 w 355"/>
                <a:gd name="T3" fmla="*/ 400 h 440"/>
                <a:gd name="T4" fmla="*/ 355 w 355"/>
                <a:gd name="T5" fmla="*/ 400 h 440"/>
                <a:gd name="T6" fmla="*/ 326 w 355"/>
                <a:gd name="T7" fmla="*/ 344 h 440"/>
                <a:gd name="T8" fmla="*/ 294 w 355"/>
                <a:gd name="T9" fmla="*/ 291 h 440"/>
                <a:gd name="T10" fmla="*/ 261 w 355"/>
                <a:gd name="T11" fmla="*/ 239 h 440"/>
                <a:gd name="T12" fmla="*/ 224 w 355"/>
                <a:gd name="T13" fmla="*/ 187 h 440"/>
                <a:gd name="T14" fmla="*/ 187 w 355"/>
                <a:gd name="T15" fmla="*/ 139 h 440"/>
                <a:gd name="T16" fmla="*/ 148 w 355"/>
                <a:gd name="T17" fmla="*/ 91 h 440"/>
                <a:gd name="T18" fmla="*/ 108 w 355"/>
                <a:gd name="T19" fmla="*/ 45 h 440"/>
                <a:gd name="T20" fmla="*/ 63 w 355"/>
                <a:gd name="T21" fmla="*/ 0 h 440"/>
                <a:gd name="T22" fmla="*/ 0 w 355"/>
                <a:gd name="T23" fmla="*/ 63 h 440"/>
                <a:gd name="T24" fmla="*/ 0 w 355"/>
                <a:gd name="T25" fmla="*/ 63 h 440"/>
                <a:gd name="T26" fmla="*/ 41 w 355"/>
                <a:gd name="T27" fmla="*/ 106 h 440"/>
                <a:gd name="T28" fmla="*/ 80 w 355"/>
                <a:gd name="T29" fmla="*/ 148 h 440"/>
                <a:gd name="T30" fmla="*/ 117 w 355"/>
                <a:gd name="T31" fmla="*/ 194 h 440"/>
                <a:gd name="T32" fmla="*/ 152 w 355"/>
                <a:gd name="T33" fmla="*/ 241 h 440"/>
                <a:gd name="T34" fmla="*/ 185 w 355"/>
                <a:gd name="T35" fmla="*/ 289 h 440"/>
                <a:gd name="T36" fmla="*/ 219 w 355"/>
                <a:gd name="T37" fmla="*/ 339 h 440"/>
                <a:gd name="T38" fmla="*/ 248 w 355"/>
                <a:gd name="T39" fmla="*/ 389 h 440"/>
                <a:gd name="T40" fmla="*/ 276 w 355"/>
                <a:gd name="T41" fmla="*/ 440 h 440"/>
                <a:gd name="T42" fmla="*/ 276 w 355"/>
                <a:gd name="T43" fmla="*/ 440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276" y="440"/>
                  </a:moveTo>
                  <a:lnTo>
                    <a:pt x="355" y="400"/>
                  </a:lnTo>
                  <a:lnTo>
                    <a:pt x="326" y="344"/>
                  </a:lnTo>
                  <a:lnTo>
                    <a:pt x="294" y="291"/>
                  </a:lnTo>
                  <a:lnTo>
                    <a:pt x="261" y="239"/>
                  </a:lnTo>
                  <a:lnTo>
                    <a:pt x="224" y="187"/>
                  </a:lnTo>
                  <a:lnTo>
                    <a:pt x="187" y="139"/>
                  </a:lnTo>
                  <a:lnTo>
                    <a:pt x="148" y="91"/>
                  </a:lnTo>
                  <a:lnTo>
                    <a:pt x="108" y="45"/>
                  </a:lnTo>
                  <a:lnTo>
                    <a:pt x="63" y="0"/>
                  </a:lnTo>
                  <a:lnTo>
                    <a:pt x="0" y="63"/>
                  </a:lnTo>
                  <a:lnTo>
                    <a:pt x="41" y="106"/>
                  </a:lnTo>
                  <a:lnTo>
                    <a:pt x="80" y="148"/>
                  </a:lnTo>
                  <a:lnTo>
                    <a:pt x="117" y="194"/>
                  </a:lnTo>
                  <a:lnTo>
                    <a:pt x="152" y="241"/>
                  </a:lnTo>
                  <a:lnTo>
                    <a:pt x="185" y="289"/>
                  </a:lnTo>
                  <a:lnTo>
                    <a:pt x="219" y="339"/>
                  </a:lnTo>
                  <a:lnTo>
                    <a:pt x="248" y="389"/>
                  </a:lnTo>
                  <a:lnTo>
                    <a:pt x="276" y="440"/>
                  </a:lnTo>
                  <a:close/>
                </a:path>
              </a:pathLst>
            </a:custGeom>
            <a:solidFill>
              <a:srgbClr val="165829"/>
            </a:solidFill>
            <a:ln w="23813">
              <a:solidFill>
                <a:srgbClr val="668187"/>
              </a:solidFill>
              <a:prstDash val="solid"/>
              <a:round/>
              <a:headEnd/>
              <a:tailEnd/>
            </a:ln>
          </p:spPr>
          <p:txBody>
            <a:bodyPr/>
            <a:lstStyle/>
            <a:p>
              <a:endParaRPr lang="en-GB"/>
            </a:p>
          </p:txBody>
        </p:sp>
        <p:sp>
          <p:nvSpPr>
            <p:cNvPr id="17" name="Freeform 22"/>
            <p:cNvSpPr>
              <a:spLocks/>
            </p:cNvSpPr>
            <p:nvPr userDrawn="1"/>
          </p:nvSpPr>
          <p:spPr bwMode="auto">
            <a:xfrm>
              <a:off x="4340" y="1997"/>
              <a:ext cx="107" cy="496"/>
            </a:xfrm>
            <a:custGeom>
              <a:avLst/>
              <a:gdLst>
                <a:gd name="T0" fmla="*/ 0 w 107"/>
                <a:gd name="T1" fmla="*/ 481 h 496"/>
                <a:gd name="T2" fmla="*/ 89 w 107"/>
                <a:gd name="T3" fmla="*/ 496 h 496"/>
                <a:gd name="T4" fmla="*/ 89 w 107"/>
                <a:gd name="T5" fmla="*/ 496 h 496"/>
                <a:gd name="T6" fmla="*/ 96 w 107"/>
                <a:gd name="T7" fmla="*/ 435 h 496"/>
                <a:gd name="T8" fmla="*/ 102 w 107"/>
                <a:gd name="T9" fmla="*/ 374 h 496"/>
                <a:gd name="T10" fmla="*/ 106 w 107"/>
                <a:gd name="T11" fmla="*/ 313 h 496"/>
                <a:gd name="T12" fmla="*/ 107 w 107"/>
                <a:gd name="T13" fmla="*/ 252 h 496"/>
                <a:gd name="T14" fmla="*/ 107 w 107"/>
                <a:gd name="T15" fmla="*/ 189 h 496"/>
                <a:gd name="T16" fmla="*/ 104 w 107"/>
                <a:gd name="T17" fmla="*/ 126 h 496"/>
                <a:gd name="T18" fmla="*/ 96 w 107"/>
                <a:gd name="T19" fmla="*/ 63 h 496"/>
                <a:gd name="T20" fmla="*/ 89 w 107"/>
                <a:gd name="T21" fmla="*/ 0 h 496"/>
                <a:gd name="T22" fmla="*/ 0 w 107"/>
                <a:gd name="T23" fmla="*/ 15 h 496"/>
                <a:gd name="T24" fmla="*/ 0 w 107"/>
                <a:gd name="T25" fmla="*/ 15 h 496"/>
                <a:gd name="T26" fmla="*/ 8 w 107"/>
                <a:gd name="T27" fmla="*/ 74 h 496"/>
                <a:gd name="T28" fmla="*/ 13 w 107"/>
                <a:gd name="T29" fmla="*/ 133 h 496"/>
                <a:gd name="T30" fmla="*/ 17 w 107"/>
                <a:gd name="T31" fmla="*/ 193 h 496"/>
                <a:gd name="T32" fmla="*/ 19 w 107"/>
                <a:gd name="T33" fmla="*/ 252 h 496"/>
                <a:gd name="T34" fmla="*/ 17 w 107"/>
                <a:gd name="T35" fmla="*/ 309 h 496"/>
                <a:gd name="T36" fmla="*/ 13 w 107"/>
                <a:gd name="T37" fmla="*/ 368 h 496"/>
                <a:gd name="T38" fmla="*/ 8 w 107"/>
                <a:gd name="T39" fmla="*/ 426 h 496"/>
                <a:gd name="T40" fmla="*/ 0 w 107"/>
                <a:gd name="T41" fmla="*/ 481 h 496"/>
                <a:gd name="T42" fmla="*/ 0 w 107"/>
                <a:gd name="T43" fmla="*/ 481 h 4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7" h="496">
                  <a:moveTo>
                    <a:pt x="0" y="481"/>
                  </a:moveTo>
                  <a:lnTo>
                    <a:pt x="89" y="496"/>
                  </a:lnTo>
                  <a:lnTo>
                    <a:pt x="96" y="435"/>
                  </a:lnTo>
                  <a:lnTo>
                    <a:pt x="102" y="374"/>
                  </a:lnTo>
                  <a:lnTo>
                    <a:pt x="106" y="313"/>
                  </a:lnTo>
                  <a:lnTo>
                    <a:pt x="107" y="252"/>
                  </a:lnTo>
                  <a:lnTo>
                    <a:pt x="107" y="189"/>
                  </a:lnTo>
                  <a:lnTo>
                    <a:pt x="104" y="126"/>
                  </a:lnTo>
                  <a:lnTo>
                    <a:pt x="96" y="63"/>
                  </a:lnTo>
                  <a:lnTo>
                    <a:pt x="89" y="0"/>
                  </a:lnTo>
                  <a:lnTo>
                    <a:pt x="0" y="15"/>
                  </a:lnTo>
                  <a:lnTo>
                    <a:pt x="8" y="74"/>
                  </a:lnTo>
                  <a:lnTo>
                    <a:pt x="13" y="133"/>
                  </a:lnTo>
                  <a:lnTo>
                    <a:pt x="17" y="193"/>
                  </a:lnTo>
                  <a:lnTo>
                    <a:pt x="19" y="252"/>
                  </a:lnTo>
                  <a:lnTo>
                    <a:pt x="17" y="309"/>
                  </a:lnTo>
                  <a:lnTo>
                    <a:pt x="13" y="368"/>
                  </a:lnTo>
                  <a:lnTo>
                    <a:pt x="8" y="426"/>
                  </a:lnTo>
                  <a:lnTo>
                    <a:pt x="0" y="481"/>
                  </a:lnTo>
                  <a:close/>
                </a:path>
              </a:pathLst>
            </a:custGeom>
            <a:solidFill>
              <a:srgbClr val="165829"/>
            </a:solidFill>
            <a:ln w="23813">
              <a:solidFill>
                <a:srgbClr val="668187"/>
              </a:solidFill>
              <a:prstDash val="solid"/>
              <a:round/>
              <a:headEnd/>
              <a:tailEnd/>
            </a:ln>
          </p:spPr>
          <p:txBody>
            <a:bodyPr/>
            <a:lstStyle/>
            <a:p>
              <a:endParaRPr lang="en-GB"/>
            </a:p>
          </p:txBody>
        </p:sp>
        <p:sp>
          <p:nvSpPr>
            <p:cNvPr id="18" name="Freeform 23"/>
            <p:cNvSpPr>
              <a:spLocks/>
            </p:cNvSpPr>
            <p:nvPr userDrawn="1"/>
          </p:nvSpPr>
          <p:spPr bwMode="auto">
            <a:xfrm>
              <a:off x="4196" y="1526"/>
              <a:ext cx="233" cy="486"/>
            </a:xfrm>
            <a:custGeom>
              <a:avLst/>
              <a:gdLst>
                <a:gd name="T0" fmla="*/ 79 w 233"/>
                <a:gd name="T1" fmla="*/ 0 h 486"/>
                <a:gd name="T2" fmla="*/ 0 w 233"/>
                <a:gd name="T3" fmla="*/ 40 h 486"/>
                <a:gd name="T4" fmla="*/ 0 w 233"/>
                <a:gd name="T5" fmla="*/ 40 h 486"/>
                <a:gd name="T6" fmla="*/ 24 w 233"/>
                <a:gd name="T7" fmla="*/ 92 h 486"/>
                <a:gd name="T8" fmla="*/ 48 w 233"/>
                <a:gd name="T9" fmla="*/ 146 h 486"/>
                <a:gd name="T10" fmla="*/ 68 w 233"/>
                <a:gd name="T11" fmla="*/ 199 h 486"/>
                <a:gd name="T12" fmla="*/ 89 w 233"/>
                <a:gd name="T13" fmla="*/ 255 h 486"/>
                <a:gd name="T14" fmla="*/ 105 w 233"/>
                <a:gd name="T15" fmla="*/ 310 h 486"/>
                <a:gd name="T16" fmla="*/ 120 w 233"/>
                <a:gd name="T17" fmla="*/ 368 h 486"/>
                <a:gd name="T18" fmla="*/ 133 w 233"/>
                <a:gd name="T19" fmla="*/ 427 h 486"/>
                <a:gd name="T20" fmla="*/ 144 w 233"/>
                <a:gd name="T21" fmla="*/ 486 h 486"/>
                <a:gd name="T22" fmla="*/ 144 w 233"/>
                <a:gd name="T23" fmla="*/ 486 h 486"/>
                <a:gd name="T24" fmla="*/ 144 w 233"/>
                <a:gd name="T25" fmla="*/ 486 h 486"/>
                <a:gd name="T26" fmla="*/ 233 w 233"/>
                <a:gd name="T27" fmla="*/ 471 h 486"/>
                <a:gd name="T28" fmla="*/ 233 w 233"/>
                <a:gd name="T29" fmla="*/ 471 h 486"/>
                <a:gd name="T30" fmla="*/ 233 w 233"/>
                <a:gd name="T31" fmla="*/ 471 h 486"/>
                <a:gd name="T32" fmla="*/ 233 w 233"/>
                <a:gd name="T33" fmla="*/ 471 h 486"/>
                <a:gd name="T34" fmla="*/ 220 w 233"/>
                <a:gd name="T35" fmla="*/ 408 h 486"/>
                <a:gd name="T36" fmla="*/ 207 w 233"/>
                <a:gd name="T37" fmla="*/ 347 h 486"/>
                <a:gd name="T38" fmla="*/ 192 w 233"/>
                <a:gd name="T39" fmla="*/ 286 h 486"/>
                <a:gd name="T40" fmla="*/ 174 w 233"/>
                <a:gd name="T41" fmla="*/ 227 h 486"/>
                <a:gd name="T42" fmla="*/ 153 w 233"/>
                <a:gd name="T43" fmla="*/ 168 h 486"/>
                <a:gd name="T44" fmla="*/ 131 w 233"/>
                <a:gd name="T45" fmla="*/ 111 h 486"/>
                <a:gd name="T46" fmla="*/ 105 w 233"/>
                <a:gd name="T47" fmla="*/ 55 h 486"/>
                <a:gd name="T48" fmla="*/ 79 w 233"/>
                <a:gd name="T49" fmla="*/ 0 h 486"/>
                <a:gd name="T50" fmla="*/ 79 w 233"/>
                <a:gd name="T51" fmla="*/ 0 h 4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33" h="486">
                  <a:moveTo>
                    <a:pt x="79" y="0"/>
                  </a:moveTo>
                  <a:lnTo>
                    <a:pt x="0" y="40"/>
                  </a:lnTo>
                  <a:lnTo>
                    <a:pt x="24" y="92"/>
                  </a:lnTo>
                  <a:lnTo>
                    <a:pt x="48" y="146"/>
                  </a:lnTo>
                  <a:lnTo>
                    <a:pt x="68" y="199"/>
                  </a:lnTo>
                  <a:lnTo>
                    <a:pt x="89" y="255"/>
                  </a:lnTo>
                  <a:lnTo>
                    <a:pt x="105" y="310"/>
                  </a:lnTo>
                  <a:lnTo>
                    <a:pt x="120" y="368"/>
                  </a:lnTo>
                  <a:lnTo>
                    <a:pt x="133" y="427"/>
                  </a:lnTo>
                  <a:lnTo>
                    <a:pt x="144" y="486"/>
                  </a:lnTo>
                  <a:lnTo>
                    <a:pt x="233" y="471"/>
                  </a:lnTo>
                  <a:lnTo>
                    <a:pt x="220" y="408"/>
                  </a:lnTo>
                  <a:lnTo>
                    <a:pt x="207" y="347"/>
                  </a:lnTo>
                  <a:lnTo>
                    <a:pt x="192" y="286"/>
                  </a:lnTo>
                  <a:lnTo>
                    <a:pt x="174" y="227"/>
                  </a:lnTo>
                  <a:lnTo>
                    <a:pt x="153" y="168"/>
                  </a:lnTo>
                  <a:lnTo>
                    <a:pt x="131" y="111"/>
                  </a:lnTo>
                  <a:lnTo>
                    <a:pt x="105" y="55"/>
                  </a:lnTo>
                  <a:lnTo>
                    <a:pt x="79" y="0"/>
                  </a:lnTo>
                  <a:close/>
                </a:path>
              </a:pathLst>
            </a:custGeom>
            <a:solidFill>
              <a:srgbClr val="DC5C3F"/>
            </a:solidFill>
            <a:ln w="23813">
              <a:solidFill>
                <a:srgbClr val="668187"/>
              </a:solidFill>
              <a:prstDash val="solid"/>
              <a:round/>
              <a:headEnd/>
              <a:tailEnd/>
            </a:ln>
          </p:spPr>
          <p:txBody>
            <a:bodyPr/>
            <a:lstStyle/>
            <a:p>
              <a:endParaRPr lang="en-GB"/>
            </a:p>
          </p:txBody>
        </p:sp>
        <p:sp>
          <p:nvSpPr>
            <p:cNvPr id="19" name="Freeform 24"/>
            <p:cNvSpPr>
              <a:spLocks/>
            </p:cNvSpPr>
            <p:nvPr userDrawn="1"/>
          </p:nvSpPr>
          <p:spPr bwMode="auto">
            <a:xfrm>
              <a:off x="3920" y="2924"/>
              <a:ext cx="355" cy="440"/>
            </a:xfrm>
            <a:custGeom>
              <a:avLst/>
              <a:gdLst>
                <a:gd name="T0" fmla="*/ 0 w 355"/>
                <a:gd name="T1" fmla="*/ 377 h 440"/>
                <a:gd name="T2" fmla="*/ 63 w 355"/>
                <a:gd name="T3" fmla="*/ 440 h 440"/>
                <a:gd name="T4" fmla="*/ 63 w 355"/>
                <a:gd name="T5" fmla="*/ 440 h 440"/>
                <a:gd name="T6" fmla="*/ 108 w 355"/>
                <a:gd name="T7" fmla="*/ 396 h 440"/>
                <a:gd name="T8" fmla="*/ 148 w 355"/>
                <a:gd name="T9" fmla="*/ 349 h 440"/>
                <a:gd name="T10" fmla="*/ 187 w 355"/>
                <a:gd name="T11" fmla="*/ 301 h 440"/>
                <a:gd name="T12" fmla="*/ 226 w 355"/>
                <a:gd name="T13" fmla="*/ 251 h 440"/>
                <a:gd name="T14" fmla="*/ 261 w 355"/>
                <a:gd name="T15" fmla="*/ 201 h 440"/>
                <a:gd name="T16" fmla="*/ 294 w 355"/>
                <a:gd name="T17" fmla="*/ 148 h 440"/>
                <a:gd name="T18" fmla="*/ 326 w 355"/>
                <a:gd name="T19" fmla="*/ 94 h 440"/>
                <a:gd name="T20" fmla="*/ 355 w 355"/>
                <a:gd name="T21" fmla="*/ 40 h 440"/>
                <a:gd name="T22" fmla="*/ 276 w 355"/>
                <a:gd name="T23" fmla="*/ 0 h 440"/>
                <a:gd name="T24" fmla="*/ 276 w 355"/>
                <a:gd name="T25" fmla="*/ 0 h 440"/>
                <a:gd name="T26" fmla="*/ 248 w 355"/>
                <a:gd name="T27" fmla="*/ 52 h 440"/>
                <a:gd name="T28" fmla="*/ 219 w 355"/>
                <a:gd name="T29" fmla="*/ 101 h 440"/>
                <a:gd name="T30" fmla="*/ 187 w 355"/>
                <a:gd name="T31" fmla="*/ 151 h 440"/>
                <a:gd name="T32" fmla="*/ 152 w 355"/>
                <a:gd name="T33" fmla="*/ 199 h 440"/>
                <a:gd name="T34" fmla="*/ 117 w 355"/>
                <a:gd name="T35" fmla="*/ 246 h 440"/>
                <a:gd name="T36" fmla="*/ 80 w 355"/>
                <a:gd name="T37" fmla="*/ 290 h 440"/>
                <a:gd name="T38" fmla="*/ 41 w 355"/>
                <a:gd name="T39" fmla="*/ 334 h 440"/>
                <a:gd name="T40" fmla="*/ 0 w 355"/>
                <a:gd name="T41" fmla="*/ 377 h 440"/>
                <a:gd name="T42" fmla="*/ 0 w 355"/>
                <a:gd name="T43" fmla="*/ 377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0" y="377"/>
                  </a:moveTo>
                  <a:lnTo>
                    <a:pt x="63" y="440"/>
                  </a:lnTo>
                  <a:lnTo>
                    <a:pt x="108" y="396"/>
                  </a:lnTo>
                  <a:lnTo>
                    <a:pt x="148" y="349"/>
                  </a:lnTo>
                  <a:lnTo>
                    <a:pt x="187" y="301"/>
                  </a:lnTo>
                  <a:lnTo>
                    <a:pt x="226" y="251"/>
                  </a:lnTo>
                  <a:lnTo>
                    <a:pt x="261" y="201"/>
                  </a:lnTo>
                  <a:lnTo>
                    <a:pt x="294" y="148"/>
                  </a:lnTo>
                  <a:lnTo>
                    <a:pt x="326" y="94"/>
                  </a:lnTo>
                  <a:lnTo>
                    <a:pt x="355" y="40"/>
                  </a:lnTo>
                  <a:lnTo>
                    <a:pt x="276" y="0"/>
                  </a:lnTo>
                  <a:lnTo>
                    <a:pt x="248" y="52"/>
                  </a:lnTo>
                  <a:lnTo>
                    <a:pt x="219" y="101"/>
                  </a:lnTo>
                  <a:lnTo>
                    <a:pt x="187" y="151"/>
                  </a:lnTo>
                  <a:lnTo>
                    <a:pt x="152" y="199"/>
                  </a:lnTo>
                  <a:lnTo>
                    <a:pt x="117" y="246"/>
                  </a:lnTo>
                  <a:lnTo>
                    <a:pt x="80" y="290"/>
                  </a:lnTo>
                  <a:lnTo>
                    <a:pt x="41" y="334"/>
                  </a:lnTo>
                  <a:lnTo>
                    <a:pt x="0" y="377"/>
                  </a:lnTo>
                  <a:close/>
                </a:path>
              </a:pathLst>
            </a:custGeom>
            <a:solidFill>
              <a:srgbClr val="165829"/>
            </a:solidFill>
            <a:ln w="23813">
              <a:solidFill>
                <a:srgbClr val="668187"/>
              </a:solidFill>
              <a:prstDash val="solid"/>
              <a:round/>
              <a:headEnd/>
              <a:tailEnd/>
            </a:ln>
          </p:spPr>
          <p:txBody>
            <a:bodyPr/>
            <a:lstStyle/>
            <a:p>
              <a:endParaRPr lang="en-GB"/>
            </a:p>
          </p:txBody>
        </p:sp>
        <p:sp>
          <p:nvSpPr>
            <p:cNvPr id="20" name="Freeform 25"/>
            <p:cNvSpPr>
              <a:spLocks/>
            </p:cNvSpPr>
            <p:nvPr userDrawn="1"/>
          </p:nvSpPr>
          <p:spPr bwMode="auto">
            <a:xfrm>
              <a:off x="3097" y="3577"/>
              <a:ext cx="487" cy="233"/>
            </a:xfrm>
            <a:custGeom>
              <a:avLst/>
              <a:gdLst>
                <a:gd name="T0" fmla="*/ 0 w 487"/>
                <a:gd name="T1" fmla="*/ 144 h 233"/>
                <a:gd name="T2" fmla="*/ 0 w 487"/>
                <a:gd name="T3" fmla="*/ 144 h 233"/>
                <a:gd name="T4" fmla="*/ 15 w 487"/>
                <a:gd name="T5" fmla="*/ 233 h 233"/>
                <a:gd name="T6" fmla="*/ 15 w 487"/>
                <a:gd name="T7" fmla="*/ 233 h 233"/>
                <a:gd name="T8" fmla="*/ 78 w 487"/>
                <a:gd name="T9" fmla="*/ 220 h 233"/>
                <a:gd name="T10" fmla="*/ 139 w 487"/>
                <a:gd name="T11" fmla="*/ 207 h 233"/>
                <a:gd name="T12" fmla="*/ 200 w 487"/>
                <a:gd name="T13" fmla="*/ 192 h 233"/>
                <a:gd name="T14" fmla="*/ 259 w 487"/>
                <a:gd name="T15" fmla="*/ 173 h 233"/>
                <a:gd name="T16" fmla="*/ 318 w 487"/>
                <a:gd name="T17" fmla="*/ 153 h 233"/>
                <a:gd name="T18" fmla="*/ 376 w 487"/>
                <a:gd name="T19" fmla="*/ 131 h 233"/>
                <a:gd name="T20" fmla="*/ 431 w 487"/>
                <a:gd name="T21" fmla="*/ 105 h 233"/>
                <a:gd name="T22" fmla="*/ 487 w 487"/>
                <a:gd name="T23" fmla="*/ 79 h 233"/>
                <a:gd name="T24" fmla="*/ 446 w 487"/>
                <a:gd name="T25" fmla="*/ 0 h 233"/>
                <a:gd name="T26" fmla="*/ 446 w 487"/>
                <a:gd name="T27" fmla="*/ 0 h 233"/>
                <a:gd name="T28" fmla="*/ 394 w 487"/>
                <a:gd name="T29" fmla="*/ 24 h 233"/>
                <a:gd name="T30" fmla="*/ 341 w 487"/>
                <a:gd name="T31" fmla="*/ 48 h 233"/>
                <a:gd name="T32" fmla="*/ 287 w 487"/>
                <a:gd name="T33" fmla="*/ 68 h 233"/>
                <a:gd name="T34" fmla="*/ 232 w 487"/>
                <a:gd name="T35" fmla="*/ 88 h 233"/>
                <a:gd name="T36" fmla="*/ 176 w 487"/>
                <a:gd name="T37" fmla="*/ 105 h 233"/>
                <a:gd name="T38" fmla="*/ 119 w 487"/>
                <a:gd name="T39" fmla="*/ 120 h 233"/>
                <a:gd name="T40" fmla="*/ 60 w 487"/>
                <a:gd name="T41" fmla="*/ 133 h 233"/>
                <a:gd name="T42" fmla="*/ 0 w 487"/>
                <a:gd name="T43" fmla="*/ 144 h 233"/>
                <a:gd name="T44" fmla="*/ 0 w 487"/>
                <a:gd name="T45" fmla="*/ 144 h 2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87" h="233">
                  <a:moveTo>
                    <a:pt x="0" y="144"/>
                  </a:moveTo>
                  <a:lnTo>
                    <a:pt x="0" y="144"/>
                  </a:lnTo>
                  <a:lnTo>
                    <a:pt x="15" y="233"/>
                  </a:lnTo>
                  <a:lnTo>
                    <a:pt x="78" y="220"/>
                  </a:lnTo>
                  <a:lnTo>
                    <a:pt x="139" y="207"/>
                  </a:lnTo>
                  <a:lnTo>
                    <a:pt x="200" y="192"/>
                  </a:lnTo>
                  <a:lnTo>
                    <a:pt x="259" y="173"/>
                  </a:lnTo>
                  <a:lnTo>
                    <a:pt x="318" y="153"/>
                  </a:lnTo>
                  <a:lnTo>
                    <a:pt x="376" y="131"/>
                  </a:lnTo>
                  <a:lnTo>
                    <a:pt x="431" y="105"/>
                  </a:lnTo>
                  <a:lnTo>
                    <a:pt x="487" y="79"/>
                  </a:lnTo>
                  <a:lnTo>
                    <a:pt x="446" y="0"/>
                  </a:lnTo>
                  <a:lnTo>
                    <a:pt x="394" y="24"/>
                  </a:lnTo>
                  <a:lnTo>
                    <a:pt x="341" y="48"/>
                  </a:lnTo>
                  <a:lnTo>
                    <a:pt x="287" y="68"/>
                  </a:lnTo>
                  <a:lnTo>
                    <a:pt x="232" y="88"/>
                  </a:lnTo>
                  <a:lnTo>
                    <a:pt x="176" y="105"/>
                  </a:lnTo>
                  <a:lnTo>
                    <a:pt x="119" y="120"/>
                  </a:lnTo>
                  <a:lnTo>
                    <a:pt x="60" y="133"/>
                  </a:lnTo>
                  <a:lnTo>
                    <a:pt x="0" y="144"/>
                  </a:lnTo>
                  <a:close/>
                </a:path>
              </a:pathLst>
            </a:custGeom>
            <a:solidFill>
              <a:srgbClr val="165829"/>
            </a:solidFill>
            <a:ln w="23813">
              <a:solidFill>
                <a:srgbClr val="668187"/>
              </a:solidFill>
              <a:prstDash val="solid"/>
              <a:round/>
              <a:headEnd/>
              <a:tailEnd/>
            </a:ln>
          </p:spPr>
          <p:txBody>
            <a:bodyPr/>
            <a:lstStyle/>
            <a:p>
              <a:endParaRPr lang="en-GB"/>
            </a:p>
          </p:txBody>
        </p:sp>
        <p:sp>
          <p:nvSpPr>
            <p:cNvPr id="21" name="Freeform 26"/>
            <p:cNvSpPr>
              <a:spLocks/>
            </p:cNvSpPr>
            <p:nvPr userDrawn="1"/>
          </p:nvSpPr>
          <p:spPr bwMode="auto">
            <a:xfrm>
              <a:off x="3543" y="3301"/>
              <a:ext cx="440" cy="355"/>
            </a:xfrm>
            <a:custGeom>
              <a:avLst/>
              <a:gdLst>
                <a:gd name="T0" fmla="*/ 0 w 440"/>
                <a:gd name="T1" fmla="*/ 276 h 355"/>
                <a:gd name="T2" fmla="*/ 41 w 440"/>
                <a:gd name="T3" fmla="*/ 355 h 355"/>
                <a:gd name="T4" fmla="*/ 41 w 440"/>
                <a:gd name="T5" fmla="*/ 355 h 355"/>
                <a:gd name="T6" fmla="*/ 96 w 440"/>
                <a:gd name="T7" fmla="*/ 326 h 355"/>
                <a:gd name="T8" fmla="*/ 150 w 440"/>
                <a:gd name="T9" fmla="*/ 294 h 355"/>
                <a:gd name="T10" fmla="*/ 202 w 440"/>
                <a:gd name="T11" fmla="*/ 261 h 355"/>
                <a:gd name="T12" fmla="*/ 253 w 440"/>
                <a:gd name="T13" fmla="*/ 224 h 355"/>
                <a:gd name="T14" fmla="*/ 303 w 440"/>
                <a:gd name="T15" fmla="*/ 187 h 355"/>
                <a:gd name="T16" fmla="*/ 350 w 440"/>
                <a:gd name="T17" fmla="*/ 148 h 355"/>
                <a:gd name="T18" fmla="*/ 396 w 440"/>
                <a:gd name="T19" fmla="*/ 105 h 355"/>
                <a:gd name="T20" fmla="*/ 440 w 440"/>
                <a:gd name="T21" fmla="*/ 63 h 355"/>
                <a:gd name="T22" fmla="*/ 377 w 440"/>
                <a:gd name="T23" fmla="*/ 0 h 355"/>
                <a:gd name="T24" fmla="*/ 377 w 440"/>
                <a:gd name="T25" fmla="*/ 0 h 355"/>
                <a:gd name="T26" fmla="*/ 335 w 440"/>
                <a:gd name="T27" fmla="*/ 41 h 355"/>
                <a:gd name="T28" fmla="*/ 292 w 440"/>
                <a:gd name="T29" fmla="*/ 80 h 355"/>
                <a:gd name="T30" fmla="*/ 248 w 440"/>
                <a:gd name="T31" fmla="*/ 117 h 355"/>
                <a:gd name="T32" fmla="*/ 200 w 440"/>
                <a:gd name="T33" fmla="*/ 152 h 355"/>
                <a:gd name="T34" fmla="*/ 152 w 440"/>
                <a:gd name="T35" fmla="*/ 185 h 355"/>
                <a:gd name="T36" fmla="*/ 104 w 440"/>
                <a:gd name="T37" fmla="*/ 216 h 355"/>
                <a:gd name="T38" fmla="*/ 52 w 440"/>
                <a:gd name="T39" fmla="*/ 248 h 355"/>
                <a:gd name="T40" fmla="*/ 0 w 440"/>
                <a:gd name="T41" fmla="*/ 276 h 355"/>
                <a:gd name="T42" fmla="*/ 0 w 440"/>
                <a:gd name="T43" fmla="*/ 276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0" h="355">
                  <a:moveTo>
                    <a:pt x="0" y="276"/>
                  </a:moveTo>
                  <a:lnTo>
                    <a:pt x="41" y="355"/>
                  </a:lnTo>
                  <a:lnTo>
                    <a:pt x="96" y="326"/>
                  </a:lnTo>
                  <a:lnTo>
                    <a:pt x="150" y="294"/>
                  </a:lnTo>
                  <a:lnTo>
                    <a:pt x="202" y="261"/>
                  </a:lnTo>
                  <a:lnTo>
                    <a:pt x="253" y="224"/>
                  </a:lnTo>
                  <a:lnTo>
                    <a:pt x="303" y="187"/>
                  </a:lnTo>
                  <a:lnTo>
                    <a:pt x="350" y="148"/>
                  </a:lnTo>
                  <a:lnTo>
                    <a:pt x="396" y="105"/>
                  </a:lnTo>
                  <a:lnTo>
                    <a:pt x="440" y="63"/>
                  </a:lnTo>
                  <a:lnTo>
                    <a:pt x="377" y="0"/>
                  </a:lnTo>
                  <a:lnTo>
                    <a:pt x="335" y="41"/>
                  </a:lnTo>
                  <a:lnTo>
                    <a:pt x="292" y="80"/>
                  </a:lnTo>
                  <a:lnTo>
                    <a:pt x="248" y="117"/>
                  </a:lnTo>
                  <a:lnTo>
                    <a:pt x="200" y="152"/>
                  </a:lnTo>
                  <a:lnTo>
                    <a:pt x="152" y="185"/>
                  </a:lnTo>
                  <a:lnTo>
                    <a:pt x="104" y="216"/>
                  </a:lnTo>
                  <a:lnTo>
                    <a:pt x="52" y="248"/>
                  </a:lnTo>
                  <a:lnTo>
                    <a:pt x="0" y="276"/>
                  </a:lnTo>
                  <a:close/>
                </a:path>
              </a:pathLst>
            </a:custGeom>
            <a:solidFill>
              <a:srgbClr val="DC5C3F"/>
            </a:solidFill>
            <a:ln w="23813">
              <a:solidFill>
                <a:srgbClr val="668187"/>
              </a:solidFill>
              <a:prstDash val="solid"/>
              <a:round/>
              <a:headEnd/>
              <a:tailEnd/>
            </a:ln>
          </p:spPr>
          <p:txBody>
            <a:bodyPr/>
            <a:lstStyle/>
            <a:p>
              <a:endParaRPr lang="en-GB"/>
            </a:p>
          </p:txBody>
        </p:sp>
        <p:sp>
          <p:nvSpPr>
            <p:cNvPr id="22" name="Freeform 27"/>
            <p:cNvSpPr>
              <a:spLocks/>
            </p:cNvSpPr>
            <p:nvPr userDrawn="1"/>
          </p:nvSpPr>
          <p:spPr bwMode="auto">
            <a:xfrm>
              <a:off x="4196" y="2478"/>
              <a:ext cx="233" cy="486"/>
            </a:xfrm>
            <a:custGeom>
              <a:avLst/>
              <a:gdLst>
                <a:gd name="T0" fmla="*/ 0 w 233"/>
                <a:gd name="T1" fmla="*/ 446 h 486"/>
                <a:gd name="T2" fmla="*/ 79 w 233"/>
                <a:gd name="T3" fmla="*/ 486 h 486"/>
                <a:gd name="T4" fmla="*/ 79 w 233"/>
                <a:gd name="T5" fmla="*/ 486 h 486"/>
                <a:gd name="T6" fmla="*/ 105 w 233"/>
                <a:gd name="T7" fmla="*/ 431 h 486"/>
                <a:gd name="T8" fmla="*/ 131 w 233"/>
                <a:gd name="T9" fmla="*/ 374 h 486"/>
                <a:gd name="T10" fmla="*/ 153 w 233"/>
                <a:gd name="T11" fmla="*/ 316 h 486"/>
                <a:gd name="T12" fmla="*/ 174 w 233"/>
                <a:gd name="T13" fmla="*/ 257 h 486"/>
                <a:gd name="T14" fmla="*/ 192 w 233"/>
                <a:gd name="T15" fmla="*/ 198 h 486"/>
                <a:gd name="T16" fmla="*/ 207 w 233"/>
                <a:gd name="T17" fmla="*/ 137 h 486"/>
                <a:gd name="T18" fmla="*/ 222 w 233"/>
                <a:gd name="T19" fmla="*/ 76 h 486"/>
                <a:gd name="T20" fmla="*/ 233 w 233"/>
                <a:gd name="T21" fmla="*/ 15 h 486"/>
                <a:gd name="T22" fmla="*/ 144 w 233"/>
                <a:gd name="T23" fmla="*/ 0 h 486"/>
                <a:gd name="T24" fmla="*/ 144 w 233"/>
                <a:gd name="T25" fmla="*/ 0 h 486"/>
                <a:gd name="T26" fmla="*/ 133 w 233"/>
                <a:gd name="T27" fmla="*/ 59 h 486"/>
                <a:gd name="T28" fmla="*/ 120 w 233"/>
                <a:gd name="T29" fmla="*/ 117 h 486"/>
                <a:gd name="T30" fmla="*/ 105 w 233"/>
                <a:gd name="T31" fmla="*/ 174 h 486"/>
                <a:gd name="T32" fmla="*/ 89 w 233"/>
                <a:gd name="T33" fmla="*/ 229 h 486"/>
                <a:gd name="T34" fmla="*/ 70 w 233"/>
                <a:gd name="T35" fmla="*/ 285 h 486"/>
                <a:gd name="T36" fmla="*/ 48 w 233"/>
                <a:gd name="T37" fmla="*/ 340 h 486"/>
                <a:gd name="T38" fmla="*/ 24 w 233"/>
                <a:gd name="T39" fmla="*/ 392 h 486"/>
                <a:gd name="T40" fmla="*/ 0 w 233"/>
                <a:gd name="T41" fmla="*/ 446 h 486"/>
                <a:gd name="T42" fmla="*/ 0 w 233"/>
                <a:gd name="T43" fmla="*/ 446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3" h="486">
                  <a:moveTo>
                    <a:pt x="0" y="446"/>
                  </a:moveTo>
                  <a:lnTo>
                    <a:pt x="79" y="486"/>
                  </a:lnTo>
                  <a:lnTo>
                    <a:pt x="105" y="431"/>
                  </a:lnTo>
                  <a:lnTo>
                    <a:pt x="131" y="374"/>
                  </a:lnTo>
                  <a:lnTo>
                    <a:pt x="153" y="316"/>
                  </a:lnTo>
                  <a:lnTo>
                    <a:pt x="174" y="257"/>
                  </a:lnTo>
                  <a:lnTo>
                    <a:pt x="192" y="198"/>
                  </a:lnTo>
                  <a:lnTo>
                    <a:pt x="207" y="137"/>
                  </a:lnTo>
                  <a:lnTo>
                    <a:pt x="222" y="76"/>
                  </a:lnTo>
                  <a:lnTo>
                    <a:pt x="233" y="15"/>
                  </a:lnTo>
                  <a:lnTo>
                    <a:pt x="144" y="0"/>
                  </a:lnTo>
                  <a:lnTo>
                    <a:pt x="133" y="59"/>
                  </a:lnTo>
                  <a:lnTo>
                    <a:pt x="120" y="117"/>
                  </a:lnTo>
                  <a:lnTo>
                    <a:pt x="105" y="174"/>
                  </a:lnTo>
                  <a:lnTo>
                    <a:pt x="89" y="229"/>
                  </a:lnTo>
                  <a:lnTo>
                    <a:pt x="70" y="285"/>
                  </a:lnTo>
                  <a:lnTo>
                    <a:pt x="48" y="340"/>
                  </a:lnTo>
                  <a:lnTo>
                    <a:pt x="24" y="392"/>
                  </a:lnTo>
                  <a:lnTo>
                    <a:pt x="0" y="446"/>
                  </a:lnTo>
                  <a:close/>
                </a:path>
              </a:pathLst>
            </a:custGeom>
            <a:solidFill>
              <a:srgbClr val="DC5C3F"/>
            </a:solidFill>
            <a:ln w="23813">
              <a:solidFill>
                <a:srgbClr val="668187"/>
              </a:solidFill>
              <a:prstDash val="solid"/>
              <a:round/>
              <a:headEnd/>
              <a:tailEnd/>
            </a:ln>
          </p:spPr>
          <p:txBody>
            <a:bodyPr/>
            <a:lstStyle/>
            <a:p>
              <a:endParaRPr lang="en-GB"/>
            </a:p>
          </p:txBody>
        </p:sp>
        <p:sp>
          <p:nvSpPr>
            <p:cNvPr id="23" name="Freeform 28"/>
            <p:cNvSpPr>
              <a:spLocks/>
            </p:cNvSpPr>
            <p:nvPr userDrawn="1"/>
          </p:nvSpPr>
          <p:spPr bwMode="auto">
            <a:xfrm>
              <a:off x="2617" y="3721"/>
              <a:ext cx="495" cy="107"/>
            </a:xfrm>
            <a:custGeom>
              <a:avLst/>
              <a:gdLst>
                <a:gd name="T0" fmla="*/ 14 w 495"/>
                <a:gd name="T1" fmla="*/ 0 h 107"/>
                <a:gd name="T2" fmla="*/ 0 w 495"/>
                <a:gd name="T3" fmla="*/ 89 h 107"/>
                <a:gd name="T4" fmla="*/ 0 w 495"/>
                <a:gd name="T5" fmla="*/ 89 h 107"/>
                <a:gd name="T6" fmla="*/ 61 w 495"/>
                <a:gd name="T7" fmla="*/ 96 h 107"/>
                <a:gd name="T8" fmla="*/ 122 w 495"/>
                <a:gd name="T9" fmla="*/ 102 h 107"/>
                <a:gd name="T10" fmla="*/ 183 w 495"/>
                <a:gd name="T11" fmla="*/ 105 h 107"/>
                <a:gd name="T12" fmla="*/ 244 w 495"/>
                <a:gd name="T13" fmla="*/ 107 h 107"/>
                <a:gd name="T14" fmla="*/ 307 w 495"/>
                <a:gd name="T15" fmla="*/ 107 h 107"/>
                <a:gd name="T16" fmla="*/ 369 w 495"/>
                <a:gd name="T17" fmla="*/ 103 h 107"/>
                <a:gd name="T18" fmla="*/ 432 w 495"/>
                <a:gd name="T19" fmla="*/ 96 h 107"/>
                <a:gd name="T20" fmla="*/ 495 w 495"/>
                <a:gd name="T21" fmla="*/ 89 h 107"/>
                <a:gd name="T22" fmla="*/ 480 w 495"/>
                <a:gd name="T23" fmla="*/ 0 h 107"/>
                <a:gd name="T24" fmla="*/ 480 w 495"/>
                <a:gd name="T25" fmla="*/ 0 h 107"/>
                <a:gd name="T26" fmla="*/ 421 w 495"/>
                <a:gd name="T27" fmla="*/ 7 h 107"/>
                <a:gd name="T28" fmla="*/ 362 w 495"/>
                <a:gd name="T29" fmla="*/ 13 h 107"/>
                <a:gd name="T30" fmla="*/ 303 w 495"/>
                <a:gd name="T31" fmla="*/ 16 h 107"/>
                <a:gd name="T32" fmla="*/ 244 w 495"/>
                <a:gd name="T33" fmla="*/ 18 h 107"/>
                <a:gd name="T34" fmla="*/ 186 w 495"/>
                <a:gd name="T35" fmla="*/ 16 h 107"/>
                <a:gd name="T36" fmla="*/ 129 w 495"/>
                <a:gd name="T37" fmla="*/ 13 h 107"/>
                <a:gd name="T38" fmla="*/ 70 w 495"/>
                <a:gd name="T39" fmla="*/ 7 h 107"/>
                <a:gd name="T40" fmla="*/ 14 w 495"/>
                <a:gd name="T41" fmla="*/ 0 h 107"/>
                <a:gd name="T42" fmla="*/ 14 w 495"/>
                <a:gd name="T43" fmla="*/ 0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95" h="107">
                  <a:moveTo>
                    <a:pt x="14" y="0"/>
                  </a:moveTo>
                  <a:lnTo>
                    <a:pt x="0" y="89"/>
                  </a:lnTo>
                  <a:lnTo>
                    <a:pt x="61" y="96"/>
                  </a:lnTo>
                  <a:lnTo>
                    <a:pt x="122" y="102"/>
                  </a:lnTo>
                  <a:lnTo>
                    <a:pt x="183" y="105"/>
                  </a:lnTo>
                  <a:lnTo>
                    <a:pt x="244" y="107"/>
                  </a:lnTo>
                  <a:lnTo>
                    <a:pt x="307" y="107"/>
                  </a:lnTo>
                  <a:lnTo>
                    <a:pt x="369" y="103"/>
                  </a:lnTo>
                  <a:lnTo>
                    <a:pt x="432" y="96"/>
                  </a:lnTo>
                  <a:lnTo>
                    <a:pt x="495" y="89"/>
                  </a:lnTo>
                  <a:lnTo>
                    <a:pt x="480" y="0"/>
                  </a:lnTo>
                  <a:lnTo>
                    <a:pt x="421" y="7"/>
                  </a:lnTo>
                  <a:lnTo>
                    <a:pt x="362" y="13"/>
                  </a:lnTo>
                  <a:lnTo>
                    <a:pt x="303" y="16"/>
                  </a:lnTo>
                  <a:lnTo>
                    <a:pt x="244" y="18"/>
                  </a:lnTo>
                  <a:lnTo>
                    <a:pt x="186" y="16"/>
                  </a:lnTo>
                  <a:lnTo>
                    <a:pt x="129" y="13"/>
                  </a:lnTo>
                  <a:lnTo>
                    <a:pt x="70" y="7"/>
                  </a:lnTo>
                  <a:lnTo>
                    <a:pt x="14" y="0"/>
                  </a:lnTo>
                  <a:close/>
                </a:path>
              </a:pathLst>
            </a:custGeom>
            <a:solidFill>
              <a:srgbClr val="DC5C3F"/>
            </a:solidFill>
            <a:ln w="23813">
              <a:solidFill>
                <a:srgbClr val="668187"/>
              </a:solidFill>
              <a:prstDash val="solid"/>
              <a:round/>
              <a:headEnd/>
              <a:tailEnd/>
            </a:ln>
          </p:spPr>
          <p:txBody>
            <a:bodyPr/>
            <a:lstStyle/>
            <a:p>
              <a:endParaRPr lang="en-GB"/>
            </a:p>
          </p:txBody>
        </p:sp>
        <p:sp>
          <p:nvSpPr>
            <p:cNvPr id="24" name="Freeform 29"/>
            <p:cNvSpPr>
              <a:spLocks/>
            </p:cNvSpPr>
            <p:nvPr userDrawn="1"/>
          </p:nvSpPr>
          <p:spPr bwMode="auto">
            <a:xfrm>
              <a:off x="1281" y="1997"/>
              <a:ext cx="108" cy="496"/>
            </a:xfrm>
            <a:custGeom>
              <a:avLst/>
              <a:gdLst>
                <a:gd name="T0" fmla="*/ 108 w 108"/>
                <a:gd name="T1" fmla="*/ 481 h 496"/>
                <a:gd name="T2" fmla="*/ 108 w 108"/>
                <a:gd name="T3" fmla="*/ 481 h 496"/>
                <a:gd name="T4" fmla="*/ 100 w 108"/>
                <a:gd name="T5" fmla="*/ 422 h 496"/>
                <a:gd name="T6" fmla="*/ 95 w 108"/>
                <a:gd name="T7" fmla="*/ 363 h 496"/>
                <a:gd name="T8" fmla="*/ 91 w 108"/>
                <a:gd name="T9" fmla="*/ 304 h 496"/>
                <a:gd name="T10" fmla="*/ 89 w 108"/>
                <a:gd name="T11" fmla="*/ 244 h 496"/>
                <a:gd name="T12" fmla="*/ 91 w 108"/>
                <a:gd name="T13" fmla="*/ 187 h 496"/>
                <a:gd name="T14" fmla="*/ 95 w 108"/>
                <a:gd name="T15" fmla="*/ 130 h 496"/>
                <a:gd name="T16" fmla="*/ 100 w 108"/>
                <a:gd name="T17" fmla="*/ 71 h 496"/>
                <a:gd name="T18" fmla="*/ 108 w 108"/>
                <a:gd name="T19" fmla="*/ 15 h 496"/>
                <a:gd name="T20" fmla="*/ 19 w 108"/>
                <a:gd name="T21" fmla="*/ 0 h 496"/>
                <a:gd name="T22" fmla="*/ 19 w 108"/>
                <a:gd name="T23" fmla="*/ 0 h 496"/>
                <a:gd name="T24" fmla="*/ 11 w 108"/>
                <a:gd name="T25" fmla="*/ 61 h 496"/>
                <a:gd name="T26" fmla="*/ 6 w 108"/>
                <a:gd name="T27" fmla="*/ 122 h 496"/>
                <a:gd name="T28" fmla="*/ 2 w 108"/>
                <a:gd name="T29" fmla="*/ 183 h 496"/>
                <a:gd name="T30" fmla="*/ 0 w 108"/>
                <a:gd name="T31" fmla="*/ 244 h 496"/>
                <a:gd name="T32" fmla="*/ 2 w 108"/>
                <a:gd name="T33" fmla="*/ 307 h 496"/>
                <a:gd name="T34" fmla="*/ 6 w 108"/>
                <a:gd name="T35" fmla="*/ 370 h 496"/>
                <a:gd name="T36" fmla="*/ 11 w 108"/>
                <a:gd name="T37" fmla="*/ 433 h 496"/>
                <a:gd name="T38" fmla="*/ 21 w 108"/>
                <a:gd name="T39" fmla="*/ 496 h 496"/>
                <a:gd name="T40" fmla="*/ 108 w 108"/>
                <a:gd name="T41" fmla="*/ 481 h 496"/>
                <a:gd name="T42" fmla="*/ 108 w 108"/>
                <a:gd name="T43" fmla="*/ 481 h 496"/>
                <a:gd name="T44" fmla="*/ 108 w 108"/>
                <a:gd name="T45" fmla="*/ 481 h 496"/>
                <a:gd name="T46" fmla="*/ 108 w 108"/>
                <a:gd name="T47" fmla="*/ 481 h 4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496">
                  <a:moveTo>
                    <a:pt x="108" y="481"/>
                  </a:moveTo>
                  <a:lnTo>
                    <a:pt x="108" y="481"/>
                  </a:lnTo>
                  <a:lnTo>
                    <a:pt x="100" y="422"/>
                  </a:lnTo>
                  <a:lnTo>
                    <a:pt x="95" y="363"/>
                  </a:lnTo>
                  <a:lnTo>
                    <a:pt x="91" y="304"/>
                  </a:lnTo>
                  <a:lnTo>
                    <a:pt x="89" y="244"/>
                  </a:lnTo>
                  <a:lnTo>
                    <a:pt x="91" y="187"/>
                  </a:lnTo>
                  <a:lnTo>
                    <a:pt x="95" y="130"/>
                  </a:lnTo>
                  <a:lnTo>
                    <a:pt x="100" y="71"/>
                  </a:lnTo>
                  <a:lnTo>
                    <a:pt x="108" y="15"/>
                  </a:lnTo>
                  <a:lnTo>
                    <a:pt x="19" y="0"/>
                  </a:lnTo>
                  <a:lnTo>
                    <a:pt x="11" y="61"/>
                  </a:lnTo>
                  <a:lnTo>
                    <a:pt x="6" y="122"/>
                  </a:lnTo>
                  <a:lnTo>
                    <a:pt x="2" y="183"/>
                  </a:lnTo>
                  <a:lnTo>
                    <a:pt x="0" y="244"/>
                  </a:lnTo>
                  <a:lnTo>
                    <a:pt x="2" y="307"/>
                  </a:lnTo>
                  <a:lnTo>
                    <a:pt x="6" y="370"/>
                  </a:lnTo>
                  <a:lnTo>
                    <a:pt x="11" y="433"/>
                  </a:lnTo>
                  <a:lnTo>
                    <a:pt x="21" y="496"/>
                  </a:lnTo>
                  <a:lnTo>
                    <a:pt x="108" y="481"/>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 name="Freeform 30"/>
            <p:cNvSpPr>
              <a:spLocks/>
            </p:cNvSpPr>
            <p:nvPr userDrawn="1"/>
          </p:nvSpPr>
          <p:spPr bwMode="auto">
            <a:xfrm>
              <a:off x="1281" y="1997"/>
              <a:ext cx="108" cy="496"/>
            </a:xfrm>
            <a:custGeom>
              <a:avLst/>
              <a:gdLst>
                <a:gd name="T0" fmla="*/ 108 w 108"/>
                <a:gd name="T1" fmla="*/ 481 h 496"/>
                <a:gd name="T2" fmla="*/ 108 w 108"/>
                <a:gd name="T3" fmla="*/ 481 h 496"/>
                <a:gd name="T4" fmla="*/ 100 w 108"/>
                <a:gd name="T5" fmla="*/ 422 h 496"/>
                <a:gd name="T6" fmla="*/ 95 w 108"/>
                <a:gd name="T7" fmla="*/ 363 h 496"/>
                <a:gd name="T8" fmla="*/ 91 w 108"/>
                <a:gd name="T9" fmla="*/ 304 h 496"/>
                <a:gd name="T10" fmla="*/ 89 w 108"/>
                <a:gd name="T11" fmla="*/ 244 h 496"/>
                <a:gd name="T12" fmla="*/ 91 w 108"/>
                <a:gd name="T13" fmla="*/ 187 h 496"/>
                <a:gd name="T14" fmla="*/ 95 w 108"/>
                <a:gd name="T15" fmla="*/ 130 h 496"/>
                <a:gd name="T16" fmla="*/ 100 w 108"/>
                <a:gd name="T17" fmla="*/ 71 h 496"/>
                <a:gd name="T18" fmla="*/ 108 w 108"/>
                <a:gd name="T19" fmla="*/ 15 h 496"/>
                <a:gd name="T20" fmla="*/ 19 w 108"/>
                <a:gd name="T21" fmla="*/ 0 h 496"/>
                <a:gd name="T22" fmla="*/ 19 w 108"/>
                <a:gd name="T23" fmla="*/ 0 h 496"/>
                <a:gd name="T24" fmla="*/ 11 w 108"/>
                <a:gd name="T25" fmla="*/ 61 h 496"/>
                <a:gd name="T26" fmla="*/ 6 w 108"/>
                <a:gd name="T27" fmla="*/ 122 h 496"/>
                <a:gd name="T28" fmla="*/ 2 w 108"/>
                <a:gd name="T29" fmla="*/ 183 h 496"/>
                <a:gd name="T30" fmla="*/ 0 w 108"/>
                <a:gd name="T31" fmla="*/ 244 h 496"/>
                <a:gd name="T32" fmla="*/ 2 w 108"/>
                <a:gd name="T33" fmla="*/ 307 h 496"/>
                <a:gd name="T34" fmla="*/ 6 w 108"/>
                <a:gd name="T35" fmla="*/ 370 h 496"/>
                <a:gd name="T36" fmla="*/ 11 w 108"/>
                <a:gd name="T37" fmla="*/ 433 h 496"/>
                <a:gd name="T38" fmla="*/ 21 w 108"/>
                <a:gd name="T39" fmla="*/ 496 h 496"/>
                <a:gd name="T40" fmla="*/ 108 w 108"/>
                <a:gd name="T41" fmla="*/ 481 h 496"/>
                <a:gd name="T42" fmla="*/ 108 w 108"/>
                <a:gd name="T43" fmla="*/ 481 h 496"/>
                <a:gd name="T44" fmla="*/ 108 w 108"/>
                <a:gd name="T45" fmla="*/ 481 h 496"/>
                <a:gd name="T46" fmla="*/ 108 w 108"/>
                <a:gd name="T47" fmla="*/ 481 h 4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496">
                  <a:moveTo>
                    <a:pt x="108" y="481"/>
                  </a:moveTo>
                  <a:lnTo>
                    <a:pt x="108" y="481"/>
                  </a:lnTo>
                  <a:lnTo>
                    <a:pt x="100" y="422"/>
                  </a:lnTo>
                  <a:lnTo>
                    <a:pt x="95" y="363"/>
                  </a:lnTo>
                  <a:lnTo>
                    <a:pt x="91" y="304"/>
                  </a:lnTo>
                  <a:lnTo>
                    <a:pt x="89" y="244"/>
                  </a:lnTo>
                  <a:lnTo>
                    <a:pt x="91" y="187"/>
                  </a:lnTo>
                  <a:lnTo>
                    <a:pt x="95" y="130"/>
                  </a:lnTo>
                  <a:lnTo>
                    <a:pt x="100" y="71"/>
                  </a:lnTo>
                  <a:lnTo>
                    <a:pt x="108" y="15"/>
                  </a:lnTo>
                  <a:lnTo>
                    <a:pt x="19" y="0"/>
                  </a:lnTo>
                  <a:lnTo>
                    <a:pt x="11" y="61"/>
                  </a:lnTo>
                  <a:lnTo>
                    <a:pt x="6" y="122"/>
                  </a:lnTo>
                  <a:lnTo>
                    <a:pt x="2" y="183"/>
                  </a:lnTo>
                  <a:lnTo>
                    <a:pt x="0" y="244"/>
                  </a:lnTo>
                  <a:lnTo>
                    <a:pt x="2" y="307"/>
                  </a:lnTo>
                  <a:lnTo>
                    <a:pt x="6" y="370"/>
                  </a:lnTo>
                  <a:lnTo>
                    <a:pt x="11" y="433"/>
                  </a:lnTo>
                  <a:lnTo>
                    <a:pt x="21" y="496"/>
                  </a:lnTo>
                  <a:lnTo>
                    <a:pt x="108" y="481"/>
                  </a:lnTo>
                  <a:close/>
                </a:path>
              </a:pathLst>
            </a:custGeom>
            <a:noFill/>
            <a:ln w="23813">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Freeform 31"/>
            <p:cNvSpPr>
              <a:spLocks/>
            </p:cNvSpPr>
            <p:nvPr userDrawn="1"/>
          </p:nvSpPr>
          <p:spPr bwMode="auto">
            <a:xfrm>
              <a:off x="1302" y="2478"/>
              <a:ext cx="231" cy="486"/>
            </a:xfrm>
            <a:custGeom>
              <a:avLst/>
              <a:gdLst>
                <a:gd name="T0" fmla="*/ 87 w 231"/>
                <a:gd name="T1" fmla="*/ 0 h 486"/>
                <a:gd name="T2" fmla="*/ 0 w 231"/>
                <a:gd name="T3" fmla="*/ 15 h 486"/>
                <a:gd name="T4" fmla="*/ 0 w 231"/>
                <a:gd name="T5" fmla="*/ 15 h 486"/>
                <a:gd name="T6" fmla="*/ 11 w 231"/>
                <a:gd name="T7" fmla="*/ 78 h 486"/>
                <a:gd name="T8" fmla="*/ 24 w 231"/>
                <a:gd name="T9" fmla="*/ 139 h 486"/>
                <a:gd name="T10" fmla="*/ 40 w 231"/>
                <a:gd name="T11" fmla="*/ 200 h 486"/>
                <a:gd name="T12" fmla="*/ 57 w 231"/>
                <a:gd name="T13" fmla="*/ 259 h 486"/>
                <a:gd name="T14" fmla="*/ 77 w 231"/>
                <a:gd name="T15" fmla="*/ 318 h 486"/>
                <a:gd name="T16" fmla="*/ 101 w 231"/>
                <a:gd name="T17" fmla="*/ 375 h 486"/>
                <a:gd name="T18" fmla="*/ 125 w 231"/>
                <a:gd name="T19" fmla="*/ 431 h 486"/>
                <a:gd name="T20" fmla="*/ 151 w 231"/>
                <a:gd name="T21" fmla="*/ 486 h 486"/>
                <a:gd name="T22" fmla="*/ 231 w 231"/>
                <a:gd name="T23" fmla="*/ 446 h 486"/>
                <a:gd name="T24" fmla="*/ 231 w 231"/>
                <a:gd name="T25" fmla="*/ 446 h 486"/>
                <a:gd name="T26" fmla="*/ 207 w 231"/>
                <a:gd name="T27" fmla="*/ 394 h 486"/>
                <a:gd name="T28" fmla="*/ 183 w 231"/>
                <a:gd name="T29" fmla="*/ 340 h 486"/>
                <a:gd name="T30" fmla="*/ 162 w 231"/>
                <a:gd name="T31" fmla="*/ 287 h 486"/>
                <a:gd name="T32" fmla="*/ 142 w 231"/>
                <a:gd name="T33" fmla="*/ 231 h 486"/>
                <a:gd name="T34" fmla="*/ 125 w 231"/>
                <a:gd name="T35" fmla="*/ 176 h 486"/>
                <a:gd name="T36" fmla="*/ 111 w 231"/>
                <a:gd name="T37" fmla="*/ 118 h 486"/>
                <a:gd name="T38" fmla="*/ 98 w 231"/>
                <a:gd name="T39" fmla="*/ 59 h 486"/>
                <a:gd name="T40" fmla="*/ 87 w 231"/>
                <a:gd name="T41" fmla="*/ 0 h 486"/>
                <a:gd name="T42" fmla="*/ 87 w 231"/>
                <a:gd name="T43" fmla="*/ 0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1" h="486">
                  <a:moveTo>
                    <a:pt x="87" y="0"/>
                  </a:moveTo>
                  <a:lnTo>
                    <a:pt x="0" y="15"/>
                  </a:lnTo>
                  <a:lnTo>
                    <a:pt x="11" y="78"/>
                  </a:lnTo>
                  <a:lnTo>
                    <a:pt x="24" y="139"/>
                  </a:lnTo>
                  <a:lnTo>
                    <a:pt x="40" y="200"/>
                  </a:lnTo>
                  <a:lnTo>
                    <a:pt x="57" y="259"/>
                  </a:lnTo>
                  <a:lnTo>
                    <a:pt x="77" y="318"/>
                  </a:lnTo>
                  <a:lnTo>
                    <a:pt x="101" y="375"/>
                  </a:lnTo>
                  <a:lnTo>
                    <a:pt x="125" y="431"/>
                  </a:lnTo>
                  <a:lnTo>
                    <a:pt x="151" y="486"/>
                  </a:lnTo>
                  <a:lnTo>
                    <a:pt x="231" y="446"/>
                  </a:lnTo>
                  <a:lnTo>
                    <a:pt x="207" y="394"/>
                  </a:lnTo>
                  <a:lnTo>
                    <a:pt x="183" y="340"/>
                  </a:lnTo>
                  <a:lnTo>
                    <a:pt x="162" y="287"/>
                  </a:lnTo>
                  <a:lnTo>
                    <a:pt x="142" y="231"/>
                  </a:lnTo>
                  <a:lnTo>
                    <a:pt x="125" y="176"/>
                  </a:lnTo>
                  <a:lnTo>
                    <a:pt x="111" y="118"/>
                  </a:lnTo>
                  <a:lnTo>
                    <a:pt x="98" y="59"/>
                  </a:lnTo>
                  <a:lnTo>
                    <a:pt x="87" y="0"/>
                  </a:lnTo>
                  <a:close/>
                </a:path>
              </a:pathLst>
            </a:custGeom>
            <a:solidFill>
              <a:srgbClr val="DC5C3F"/>
            </a:solidFill>
            <a:ln w="23813">
              <a:solidFill>
                <a:srgbClr val="668187"/>
              </a:solidFill>
              <a:prstDash val="solid"/>
              <a:round/>
              <a:headEnd/>
              <a:tailEnd/>
            </a:ln>
          </p:spPr>
          <p:txBody>
            <a:bodyPr/>
            <a:lstStyle/>
            <a:p>
              <a:endParaRPr lang="en-GB"/>
            </a:p>
          </p:txBody>
        </p:sp>
        <p:sp>
          <p:nvSpPr>
            <p:cNvPr id="27" name="Freeform 32"/>
            <p:cNvSpPr>
              <a:spLocks/>
            </p:cNvSpPr>
            <p:nvPr userDrawn="1"/>
          </p:nvSpPr>
          <p:spPr bwMode="auto">
            <a:xfrm>
              <a:off x="1453" y="2924"/>
              <a:ext cx="355" cy="440"/>
            </a:xfrm>
            <a:custGeom>
              <a:avLst/>
              <a:gdLst>
                <a:gd name="T0" fmla="*/ 80 w 355"/>
                <a:gd name="T1" fmla="*/ 0 h 440"/>
                <a:gd name="T2" fmla="*/ 0 w 355"/>
                <a:gd name="T3" fmla="*/ 40 h 440"/>
                <a:gd name="T4" fmla="*/ 0 w 355"/>
                <a:gd name="T5" fmla="*/ 40 h 440"/>
                <a:gd name="T6" fmla="*/ 30 w 355"/>
                <a:gd name="T7" fmla="*/ 96 h 440"/>
                <a:gd name="T8" fmla="*/ 61 w 355"/>
                <a:gd name="T9" fmla="*/ 150 h 440"/>
                <a:gd name="T10" fmla="*/ 96 w 355"/>
                <a:gd name="T11" fmla="*/ 201 h 440"/>
                <a:gd name="T12" fmla="*/ 132 w 355"/>
                <a:gd name="T13" fmla="*/ 253 h 440"/>
                <a:gd name="T14" fmla="*/ 169 w 355"/>
                <a:gd name="T15" fmla="*/ 303 h 440"/>
                <a:gd name="T16" fmla="*/ 207 w 355"/>
                <a:gd name="T17" fmla="*/ 349 h 440"/>
                <a:gd name="T18" fmla="*/ 250 w 355"/>
                <a:gd name="T19" fmla="*/ 396 h 440"/>
                <a:gd name="T20" fmla="*/ 292 w 355"/>
                <a:gd name="T21" fmla="*/ 440 h 440"/>
                <a:gd name="T22" fmla="*/ 355 w 355"/>
                <a:gd name="T23" fmla="*/ 377 h 440"/>
                <a:gd name="T24" fmla="*/ 355 w 355"/>
                <a:gd name="T25" fmla="*/ 377 h 440"/>
                <a:gd name="T26" fmla="*/ 315 w 355"/>
                <a:gd name="T27" fmla="*/ 334 h 440"/>
                <a:gd name="T28" fmla="*/ 276 w 355"/>
                <a:gd name="T29" fmla="*/ 292 h 440"/>
                <a:gd name="T30" fmla="*/ 239 w 355"/>
                <a:gd name="T31" fmla="*/ 248 h 440"/>
                <a:gd name="T32" fmla="*/ 204 w 355"/>
                <a:gd name="T33" fmla="*/ 199 h 440"/>
                <a:gd name="T34" fmla="*/ 170 w 355"/>
                <a:gd name="T35" fmla="*/ 151 h 440"/>
                <a:gd name="T36" fmla="*/ 139 w 355"/>
                <a:gd name="T37" fmla="*/ 103 h 440"/>
                <a:gd name="T38" fmla="*/ 108 w 355"/>
                <a:gd name="T39" fmla="*/ 52 h 440"/>
                <a:gd name="T40" fmla="*/ 80 w 355"/>
                <a:gd name="T41" fmla="*/ 0 h 440"/>
                <a:gd name="T42" fmla="*/ 80 w 355"/>
                <a:gd name="T43" fmla="*/ 0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80" y="0"/>
                  </a:moveTo>
                  <a:lnTo>
                    <a:pt x="0" y="40"/>
                  </a:lnTo>
                  <a:lnTo>
                    <a:pt x="30" y="96"/>
                  </a:lnTo>
                  <a:lnTo>
                    <a:pt x="61" y="150"/>
                  </a:lnTo>
                  <a:lnTo>
                    <a:pt x="96" y="201"/>
                  </a:lnTo>
                  <a:lnTo>
                    <a:pt x="132" y="253"/>
                  </a:lnTo>
                  <a:lnTo>
                    <a:pt x="169" y="303"/>
                  </a:lnTo>
                  <a:lnTo>
                    <a:pt x="207" y="349"/>
                  </a:lnTo>
                  <a:lnTo>
                    <a:pt x="250" y="396"/>
                  </a:lnTo>
                  <a:lnTo>
                    <a:pt x="292" y="440"/>
                  </a:lnTo>
                  <a:lnTo>
                    <a:pt x="355" y="377"/>
                  </a:lnTo>
                  <a:lnTo>
                    <a:pt x="315" y="334"/>
                  </a:lnTo>
                  <a:lnTo>
                    <a:pt x="276" y="292"/>
                  </a:lnTo>
                  <a:lnTo>
                    <a:pt x="239" y="248"/>
                  </a:lnTo>
                  <a:lnTo>
                    <a:pt x="204" y="199"/>
                  </a:lnTo>
                  <a:lnTo>
                    <a:pt x="170" y="151"/>
                  </a:lnTo>
                  <a:lnTo>
                    <a:pt x="139" y="103"/>
                  </a:lnTo>
                  <a:lnTo>
                    <a:pt x="108" y="52"/>
                  </a:lnTo>
                  <a:lnTo>
                    <a:pt x="80" y="0"/>
                  </a:lnTo>
                  <a:close/>
                </a:path>
              </a:pathLst>
            </a:custGeom>
            <a:solidFill>
              <a:srgbClr val="165829"/>
            </a:solidFill>
            <a:ln w="23813">
              <a:solidFill>
                <a:srgbClr val="668187"/>
              </a:solidFill>
              <a:prstDash val="solid"/>
              <a:round/>
              <a:headEnd/>
              <a:tailEnd/>
            </a:ln>
          </p:spPr>
          <p:txBody>
            <a:bodyPr/>
            <a:lstStyle/>
            <a:p>
              <a:endParaRPr lang="en-GB"/>
            </a:p>
          </p:txBody>
        </p:sp>
        <p:sp>
          <p:nvSpPr>
            <p:cNvPr id="28" name="Freeform 33"/>
            <p:cNvSpPr>
              <a:spLocks/>
            </p:cNvSpPr>
            <p:nvPr userDrawn="1"/>
          </p:nvSpPr>
          <p:spPr bwMode="auto">
            <a:xfrm>
              <a:off x="2145" y="3577"/>
              <a:ext cx="486" cy="233"/>
            </a:xfrm>
            <a:custGeom>
              <a:avLst/>
              <a:gdLst>
                <a:gd name="T0" fmla="*/ 41 w 486"/>
                <a:gd name="T1" fmla="*/ 0 h 233"/>
                <a:gd name="T2" fmla="*/ 0 w 486"/>
                <a:gd name="T3" fmla="*/ 79 h 233"/>
                <a:gd name="T4" fmla="*/ 0 w 486"/>
                <a:gd name="T5" fmla="*/ 79 h 233"/>
                <a:gd name="T6" fmla="*/ 55 w 486"/>
                <a:gd name="T7" fmla="*/ 105 h 233"/>
                <a:gd name="T8" fmla="*/ 113 w 486"/>
                <a:gd name="T9" fmla="*/ 131 h 233"/>
                <a:gd name="T10" fmla="*/ 170 w 486"/>
                <a:gd name="T11" fmla="*/ 153 h 233"/>
                <a:gd name="T12" fmla="*/ 229 w 486"/>
                <a:gd name="T13" fmla="*/ 173 h 233"/>
                <a:gd name="T14" fmla="*/ 288 w 486"/>
                <a:gd name="T15" fmla="*/ 192 h 233"/>
                <a:gd name="T16" fmla="*/ 349 w 486"/>
                <a:gd name="T17" fmla="*/ 207 h 233"/>
                <a:gd name="T18" fmla="*/ 410 w 486"/>
                <a:gd name="T19" fmla="*/ 221 h 233"/>
                <a:gd name="T20" fmla="*/ 472 w 486"/>
                <a:gd name="T21" fmla="*/ 233 h 233"/>
                <a:gd name="T22" fmla="*/ 486 w 486"/>
                <a:gd name="T23" fmla="*/ 144 h 233"/>
                <a:gd name="T24" fmla="*/ 486 w 486"/>
                <a:gd name="T25" fmla="*/ 144 h 233"/>
                <a:gd name="T26" fmla="*/ 427 w 486"/>
                <a:gd name="T27" fmla="*/ 133 h 233"/>
                <a:gd name="T28" fmla="*/ 370 w 486"/>
                <a:gd name="T29" fmla="*/ 120 h 233"/>
                <a:gd name="T30" fmla="*/ 312 w 486"/>
                <a:gd name="T31" fmla="*/ 105 h 233"/>
                <a:gd name="T32" fmla="*/ 257 w 486"/>
                <a:gd name="T33" fmla="*/ 88 h 233"/>
                <a:gd name="T34" fmla="*/ 202 w 486"/>
                <a:gd name="T35" fmla="*/ 70 h 233"/>
                <a:gd name="T36" fmla="*/ 148 w 486"/>
                <a:gd name="T37" fmla="*/ 48 h 233"/>
                <a:gd name="T38" fmla="*/ 94 w 486"/>
                <a:gd name="T39" fmla="*/ 24 h 233"/>
                <a:gd name="T40" fmla="*/ 41 w 486"/>
                <a:gd name="T41" fmla="*/ 0 h 233"/>
                <a:gd name="T42" fmla="*/ 41 w 486"/>
                <a:gd name="T43" fmla="*/ 0 h 2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6" h="233">
                  <a:moveTo>
                    <a:pt x="41" y="0"/>
                  </a:moveTo>
                  <a:lnTo>
                    <a:pt x="0" y="79"/>
                  </a:lnTo>
                  <a:lnTo>
                    <a:pt x="55" y="105"/>
                  </a:lnTo>
                  <a:lnTo>
                    <a:pt x="113" y="131"/>
                  </a:lnTo>
                  <a:lnTo>
                    <a:pt x="170" y="153"/>
                  </a:lnTo>
                  <a:lnTo>
                    <a:pt x="229" y="173"/>
                  </a:lnTo>
                  <a:lnTo>
                    <a:pt x="288" y="192"/>
                  </a:lnTo>
                  <a:lnTo>
                    <a:pt x="349" y="207"/>
                  </a:lnTo>
                  <a:lnTo>
                    <a:pt x="410" y="221"/>
                  </a:lnTo>
                  <a:lnTo>
                    <a:pt x="472" y="233"/>
                  </a:lnTo>
                  <a:lnTo>
                    <a:pt x="486" y="144"/>
                  </a:lnTo>
                  <a:lnTo>
                    <a:pt x="427" y="133"/>
                  </a:lnTo>
                  <a:lnTo>
                    <a:pt x="370" y="120"/>
                  </a:lnTo>
                  <a:lnTo>
                    <a:pt x="312" y="105"/>
                  </a:lnTo>
                  <a:lnTo>
                    <a:pt x="257" y="88"/>
                  </a:lnTo>
                  <a:lnTo>
                    <a:pt x="202" y="70"/>
                  </a:lnTo>
                  <a:lnTo>
                    <a:pt x="148" y="48"/>
                  </a:lnTo>
                  <a:lnTo>
                    <a:pt x="94" y="24"/>
                  </a:lnTo>
                  <a:lnTo>
                    <a:pt x="41" y="0"/>
                  </a:lnTo>
                  <a:close/>
                </a:path>
              </a:pathLst>
            </a:custGeom>
            <a:solidFill>
              <a:srgbClr val="165829"/>
            </a:solidFill>
            <a:ln w="23813">
              <a:solidFill>
                <a:srgbClr val="668187"/>
              </a:solidFill>
              <a:prstDash val="solid"/>
              <a:round/>
              <a:headEnd/>
              <a:tailEnd/>
            </a:ln>
          </p:spPr>
          <p:txBody>
            <a:bodyPr/>
            <a:lstStyle/>
            <a:p>
              <a:endParaRPr lang="en-GB"/>
            </a:p>
          </p:txBody>
        </p:sp>
        <p:sp>
          <p:nvSpPr>
            <p:cNvPr id="29" name="Freeform 34"/>
            <p:cNvSpPr>
              <a:spLocks/>
            </p:cNvSpPr>
            <p:nvPr userDrawn="1"/>
          </p:nvSpPr>
          <p:spPr bwMode="auto">
            <a:xfrm>
              <a:off x="1745" y="3301"/>
              <a:ext cx="441" cy="355"/>
            </a:xfrm>
            <a:custGeom>
              <a:avLst/>
              <a:gdLst>
                <a:gd name="T0" fmla="*/ 63 w 441"/>
                <a:gd name="T1" fmla="*/ 0 h 355"/>
                <a:gd name="T2" fmla="*/ 0 w 441"/>
                <a:gd name="T3" fmla="*/ 63 h 355"/>
                <a:gd name="T4" fmla="*/ 0 w 441"/>
                <a:gd name="T5" fmla="*/ 63 h 355"/>
                <a:gd name="T6" fmla="*/ 45 w 441"/>
                <a:gd name="T7" fmla="*/ 107 h 355"/>
                <a:gd name="T8" fmla="*/ 91 w 441"/>
                <a:gd name="T9" fmla="*/ 148 h 355"/>
                <a:gd name="T10" fmla="*/ 139 w 441"/>
                <a:gd name="T11" fmla="*/ 187 h 355"/>
                <a:gd name="T12" fmla="*/ 189 w 441"/>
                <a:gd name="T13" fmla="*/ 226 h 355"/>
                <a:gd name="T14" fmla="*/ 241 w 441"/>
                <a:gd name="T15" fmla="*/ 261 h 355"/>
                <a:gd name="T16" fmla="*/ 293 w 441"/>
                <a:gd name="T17" fmla="*/ 294 h 355"/>
                <a:gd name="T18" fmla="*/ 346 w 441"/>
                <a:gd name="T19" fmla="*/ 326 h 355"/>
                <a:gd name="T20" fmla="*/ 400 w 441"/>
                <a:gd name="T21" fmla="*/ 355 h 355"/>
                <a:gd name="T22" fmla="*/ 441 w 441"/>
                <a:gd name="T23" fmla="*/ 276 h 355"/>
                <a:gd name="T24" fmla="*/ 441 w 441"/>
                <a:gd name="T25" fmla="*/ 276 h 355"/>
                <a:gd name="T26" fmla="*/ 389 w 441"/>
                <a:gd name="T27" fmla="*/ 248 h 355"/>
                <a:gd name="T28" fmla="*/ 339 w 441"/>
                <a:gd name="T29" fmla="*/ 218 h 355"/>
                <a:gd name="T30" fmla="*/ 289 w 441"/>
                <a:gd name="T31" fmla="*/ 185 h 355"/>
                <a:gd name="T32" fmla="*/ 241 w 441"/>
                <a:gd name="T33" fmla="*/ 152 h 355"/>
                <a:gd name="T34" fmla="*/ 195 w 441"/>
                <a:gd name="T35" fmla="*/ 117 h 355"/>
                <a:gd name="T36" fmla="*/ 150 w 441"/>
                <a:gd name="T37" fmla="*/ 80 h 355"/>
                <a:gd name="T38" fmla="*/ 106 w 441"/>
                <a:gd name="T39" fmla="*/ 41 h 355"/>
                <a:gd name="T40" fmla="*/ 63 w 441"/>
                <a:gd name="T41" fmla="*/ 0 h 355"/>
                <a:gd name="T42" fmla="*/ 63 w 441"/>
                <a:gd name="T43" fmla="*/ 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1" h="355">
                  <a:moveTo>
                    <a:pt x="63" y="0"/>
                  </a:moveTo>
                  <a:lnTo>
                    <a:pt x="0" y="63"/>
                  </a:lnTo>
                  <a:lnTo>
                    <a:pt x="45" y="107"/>
                  </a:lnTo>
                  <a:lnTo>
                    <a:pt x="91" y="148"/>
                  </a:lnTo>
                  <a:lnTo>
                    <a:pt x="139" y="187"/>
                  </a:lnTo>
                  <a:lnTo>
                    <a:pt x="189" y="226"/>
                  </a:lnTo>
                  <a:lnTo>
                    <a:pt x="241" y="261"/>
                  </a:lnTo>
                  <a:lnTo>
                    <a:pt x="293" y="294"/>
                  </a:lnTo>
                  <a:lnTo>
                    <a:pt x="346" y="326"/>
                  </a:lnTo>
                  <a:lnTo>
                    <a:pt x="400" y="355"/>
                  </a:lnTo>
                  <a:lnTo>
                    <a:pt x="441" y="276"/>
                  </a:lnTo>
                  <a:lnTo>
                    <a:pt x="389" y="248"/>
                  </a:lnTo>
                  <a:lnTo>
                    <a:pt x="339" y="218"/>
                  </a:lnTo>
                  <a:lnTo>
                    <a:pt x="289" y="185"/>
                  </a:lnTo>
                  <a:lnTo>
                    <a:pt x="241" y="152"/>
                  </a:lnTo>
                  <a:lnTo>
                    <a:pt x="195" y="117"/>
                  </a:lnTo>
                  <a:lnTo>
                    <a:pt x="150" y="80"/>
                  </a:lnTo>
                  <a:lnTo>
                    <a:pt x="106" y="41"/>
                  </a:lnTo>
                  <a:lnTo>
                    <a:pt x="63" y="0"/>
                  </a:lnTo>
                  <a:close/>
                </a:path>
              </a:pathLst>
            </a:custGeom>
            <a:solidFill>
              <a:srgbClr val="DC5C3F"/>
            </a:solidFill>
            <a:ln w="23813">
              <a:solidFill>
                <a:srgbClr val="668187"/>
              </a:solidFill>
              <a:prstDash val="solid"/>
              <a:round/>
              <a:headEnd/>
              <a:tailEnd/>
            </a:ln>
          </p:spPr>
          <p:txBody>
            <a:bodyPr/>
            <a:lstStyle/>
            <a:p>
              <a:endParaRPr lang="en-GB"/>
            </a:p>
          </p:txBody>
        </p:sp>
        <p:sp>
          <p:nvSpPr>
            <p:cNvPr id="30" name="Freeform 35"/>
            <p:cNvSpPr>
              <a:spLocks/>
            </p:cNvSpPr>
            <p:nvPr userDrawn="1"/>
          </p:nvSpPr>
          <p:spPr bwMode="auto">
            <a:xfrm>
              <a:off x="1808" y="914"/>
              <a:ext cx="611" cy="638"/>
            </a:xfrm>
            <a:custGeom>
              <a:avLst/>
              <a:gdLst>
                <a:gd name="T0" fmla="*/ 611 w 611"/>
                <a:gd name="T1" fmla="*/ 456 h 638"/>
                <a:gd name="T2" fmla="*/ 378 w 611"/>
                <a:gd name="T3" fmla="*/ 0 h 638"/>
                <a:gd name="T4" fmla="*/ 378 w 611"/>
                <a:gd name="T5" fmla="*/ 0 h 638"/>
                <a:gd name="T6" fmla="*/ 326 w 611"/>
                <a:gd name="T7" fmla="*/ 27 h 638"/>
                <a:gd name="T8" fmla="*/ 276 w 611"/>
                <a:gd name="T9" fmla="*/ 59 h 638"/>
                <a:gd name="T10" fmla="*/ 226 w 611"/>
                <a:gd name="T11" fmla="*/ 90 h 638"/>
                <a:gd name="T12" fmla="*/ 178 w 611"/>
                <a:gd name="T13" fmla="*/ 123 h 638"/>
                <a:gd name="T14" fmla="*/ 132 w 611"/>
                <a:gd name="T15" fmla="*/ 159 h 638"/>
                <a:gd name="T16" fmla="*/ 85 w 611"/>
                <a:gd name="T17" fmla="*/ 196 h 638"/>
                <a:gd name="T18" fmla="*/ 43 w 611"/>
                <a:gd name="T19" fmla="*/ 234 h 638"/>
                <a:gd name="T20" fmla="*/ 0 w 611"/>
                <a:gd name="T21" fmla="*/ 275 h 638"/>
                <a:gd name="T22" fmla="*/ 363 w 611"/>
                <a:gd name="T23" fmla="*/ 638 h 638"/>
                <a:gd name="T24" fmla="*/ 363 w 611"/>
                <a:gd name="T25" fmla="*/ 638 h 638"/>
                <a:gd name="T26" fmla="*/ 391 w 611"/>
                <a:gd name="T27" fmla="*/ 610 h 638"/>
                <a:gd name="T28" fmla="*/ 418 w 611"/>
                <a:gd name="T29" fmla="*/ 584 h 638"/>
                <a:gd name="T30" fmla="*/ 448 w 611"/>
                <a:gd name="T31" fmla="*/ 560 h 638"/>
                <a:gd name="T32" fmla="*/ 479 w 611"/>
                <a:gd name="T33" fmla="*/ 538 h 638"/>
                <a:gd name="T34" fmla="*/ 511 w 611"/>
                <a:gd name="T35" fmla="*/ 516 h 638"/>
                <a:gd name="T36" fmla="*/ 542 w 611"/>
                <a:gd name="T37" fmla="*/ 493 h 638"/>
                <a:gd name="T38" fmla="*/ 576 w 611"/>
                <a:gd name="T39" fmla="*/ 475 h 638"/>
                <a:gd name="T40" fmla="*/ 611 w 611"/>
                <a:gd name="T41" fmla="*/ 456 h 638"/>
                <a:gd name="T42" fmla="*/ 611 w 611"/>
                <a:gd name="T43" fmla="*/ 456 h 6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1" h="638">
                  <a:moveTo>
                    <a:pt x="611" y="456"/>
                  </a:moveTo>
                  <a:lnTo>
                    <a:pt x="378" y="0"/>
                  </a:lnTo>
                  <a:lnTo>
                    <a:pt x="326" y="27"/>
                  </a:lnTo>
                  <a:lnTo>
                    <a:pt x="276" y="59"/>
                  </a:lnTo>
                  <a:lnTo>
                    <a:pt x="226" y="90"/>
                  </a:lnTo>
                  <a:lnTo>
                    <a:pt x="178" y="123"/>
                  </a:lnTo>
                  <a:lnTo>
                    <a:pt x="132" y="159"/>
                  </a:lnTo>
                  <a:lnTo>
                    <a:pt x="85" y="196"/>
                  </a:lnTo>
                  <a:lnTo>
                    <a:pt x="43" y="234"/>
                  </a:lnTo>
                  <a:lnTo>
                    <a:pt x="0" y="275"/>
                  </a:lnTo>
                  <a:lnTo>
                    <a:pt x="363" y="638"/>
                  </a:lnTo>
                  <a:lnTo>
                    <a:pt x="391" y="610"/>
                  </a:lnTo>
                  <a:lnTo>
                    <a:pt x="418" y="584"/>
                  </a:lnTo>
                  <a:lnTo>
                    <a:pt x="448" y="560"/>
                  </a:lnTo>
                  <a:lnTo>
                    <a:pt x="479" y="538"/>
                  </a:lnTo>
                  <a:lnTo>
                    <a:pt x="511" y="516"/>
                  </a:lnTo>
                  <a:lnTo>
                    <a:pt x="542" y="493"/>
                  </a:lnTo>
                  <a:lnTo>
                    <a:pt x="576" y="475"/>
                  </a:lnTo>
                  <a:lnTo>
                    <a:pt x="611" y="456"/>
                  </a:lnTo>
                  <a:close/>
                </a:path>
              </a:pathLst>
            </a:custGeom>
            <a:solidFill>
              <a:srgbClr val="000000"/>
            </a:solidFill>
            <a:ln w="23813">
              <a:solidFill>
                <a:srgbClr val="668187"/>
              </a:solidFill>
              <a:prstDash val="solid"/>
              <a:round/>
              <a:headEnd/>
              <a:tailEnd/>
            </a:ln>
          </p:spPr>
          <p:txBody>
            <a:bodyPr/>
            <a:lstStyle/>
            <a:p>
              <a:endParaRPr lang="en-GB"/>
            </a:p>
          </p:txBody>
        </p:sp>
        <p:sp>
          <p:nvSpPr>
            <p:cNvPr id="31" name="Freeform 36"/>
            <p:cNvSpPr>
              <a:spLocks/>
            </p:cNvSpPr>
            <p:nvPr userDrawn="1"/>
          </p:nvSpPr>
          <p:spPr bwMode="auto">
            <a:xfrm>
              <a:off x="1370" y="2012"/>
              <a:ext cx="525" cy="466"/>
            </a:xfrm>
            <a:custGeom>
              <a:avLst/>
              <a:gdLst>
                <a:gd name="T0" fmla="*/ 525 w 525"/>
                <a:gd name="T1" fmla="*/ 80 h 466"/>
                <a:gd name="T2" fmla="*/ 19 w 525"/>
                <a:gd name="T3" fmla="*/ 0 h 466"/>
                <a:gd name="T4" fmla="*/ 19 w 525"/>
                <a:gd name="T5" fmla="*/ 0 h 466"/>
                <a:gd name="T6" fmla="*/ 11 w 525"/>
                <a:gd name="T7" fmla="*/ 56 h 466"/>
                <a:gd name="T8" fmla="*/ 6 w 525"/>
                <a:gd name="T9" fmla="*/ 115 h 466"/>
                <a:gd name="T10" fmla="*/ 2 w 525"/>
                <a:gd name="T11" fmla="*/ 172 h 466"/>
                <a:gd name="T12" fmla="*/ 0 w 525"/>
                <a:gd name="T13" fmla="*/ 229 h 466"/>
                <a:gd name="T14" fmla="*/ 2 w 525"/>
                <a:gd name="T15" fmla="*/ 289 h 466"/>
                <a:gd name="T16" fmla="*/ 6 w 525"/>
                <a:gd name="T17" fmla="*/ 348 h 466"/>
                <a:gd name="T18" fmla="*/ 11 w 525"/>
                <a:gd name="T19" fmla="*/ 407 h 466"/>
                <a:gd name="T20" fmla="*/ 19 w 525"/>
                <a:gd name="T21" fmla="*/ 466 h 466"/>
                <a:gd name="T22" fmla="*/ 19 w 525"/>
                <a:gd name="T23" fmla="*/ 466 h 466"/>
                <a:gd name="T24" fmla="*/ 19 w 525"/>
                <a:gd name="T25" fmla="*/ 466 h 466"/>
                <a:gd name="T26" fmla="*/ 525 w 525"/>
                <a:gd name="T27" fmla="*/ 387 h 466"/>
                <a:gd name="T28" fmla="*/ 525 w 525"/>
                <a:gd name="T29" fmla="*/ 387 h 466"/>
                <a:gd name="T30" fmla="*/ 520 w 525"/>
                <a:gd name="T31" fmla="*/ 348 h 466"/>
                <a:gd name="T32" fmla="*/ 516 w 525"/>
                <a:gd name="T33" fmla="*/ 309 h 466"/>
                <a:gd name="T34" fmla="*/ 512 w 525"/>
                <a:gd name="T35" fmla="*/ 270 h 466"/>
                <a:gd name="T36" fmla="*/ 512 w 525"/>
                <a:gd name="T37" fmla="*/ 231 h 466"/>
                <a:gd name="T38" fmla="*/ 512 w 525"/>
                <a:gd name="T39" fmla="*/ 192 h 466"/>
                <a:gd name="T40" fmla="*/ 516 w 525"/>
                <a:gd name="T41" fmla="*/ 155 h 466"/>
                <a:gd name="T42" fmla="*/ 520 w 525"/>
                <a:gd name="T43" fmla="*/ 117 h 466"/>
                <a:gd name="T44" fmla="*/ 525 w 525"/>
                <a:gd name="T45" fmla="*/ 80 h 466"/>
                <a:gd name="T46" fmla="*/ 525 w 525"/>
                <a:gd name="T47" fmla="*/ 80 h 46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25" h="466">
                  <a:moveTo>
                    <a:pt x="525" y="80"/>
                  </a:moveTo>
                  <a:lnTo>
                    <a:pt x="19" y="0"/>
                  </a:lnTo>
                  <a:lnTo>
                    <a:pt x="11" y="56"/>
                  </a:lnTo>
                  <a:lnTo>
                    <a:pt x="6" y="115"/>
                  </a:lnTo>
                  <a:lnTo>
                    <a:pt x="2" y="172"/>
                  </a:lnTo>
                  <a:lnTo>
                    <a:pt x="0" y="229"/>
                  </a:lnTo>
                  <a:lnTo>
                    <a:pt x="2" y="289"/>
                  </a:lnTo>
                  <a:lnTo>
                    <a:pt x="6" y="348"/>
                  </a:lnTo>
                  <a:lnTo>
                    <a:pt x="11" y="407"/>
                  </a:lnTo>
                  <a:lnTo>
                    <a:pt x="19" y="466"/>
                  </a:lnTo>
                  <a:lnTo>
                    <a:pt x="525" y="387"/>
                  </a:lnTo>
                  <a:lnTo>
                    <a:pt x="520" y="348"/>
                  </a:lnTo>
                  <a:lnTo>
                    <a:pt x="516" y="309"/>
                  </a:lnTo>
                  <a:lnTo>
                    <a:pt x="512" y="270"/>
                  </a:lnTo>
                  <a:lnTo>
                    <a:pt x="512" y="231"/>
                  </a:lnTo>
                  <a:lnTo>
                    <a:pt x="512" y="192"/>
                  </a:lnTo>
                  <a:lnTo>
                    <a:pt x="516" y="155"/>
                  </a:lnTo>
                  <a:lnTo>
                    <a:pt x="520" y="117"/>
                  </a:lnTo>
                  <a:lnTo>
                    <a:pt x="525" y="80"/>
                  </a:lnTo>
                  <a:close/>
                </a:path>
              </a:pathLst>
            </a:custGeom>
            <a:solidFill>
              <a:srgbClr val="FAEEC5"/>
            </a:solidFill>
            <a:ln w="23813">
              <a:solidFill>
                <a:srgbClr val="668187"/>
              </a:solidFill>
              <a:prstDash val="solid"/>
              <a:round/>
              <a:headEnd/>
              <a:tailEnd/>
            </a:ln>
          </p:spPr>
          <p:txBody>
            <a:bodyPr/>
            <a:lstStyle/>
            <a:p>
              <a:endParaRPr lang="en-GB"/>
            </a:p>
          </p:txBody>
        </p:sp>
        <p:sp>
          <p:nvSpPr>
            <p:cNvPr id="32" name="Freeform 37"/>
            <p:cNvSpPr>
              <a:spLocks/>
            </p:cNvSpPr>
            <p:nvPr userDrawn="1"/>
          </p:nvSpPr>
          <p:spPr bwMode="auto">
            <a:xfrm>
              <a:off x="1535" y="1189"/>
              <a:ext cx="636" cy="610"/>
            </a:xfrm>
            <a:custGeom>
              <a:avLst/>
              <a:gdLst>
                <a:gd name="T0" fmla="*/ 636 w 636"/>
                <a:gd name="T1" fmla="*/ 363 h 610"/>
                <a:gd name="T2" fmla="*/ 273 w 636"/>
                <a:gd name="T3" fmla="*/ 0 h 610"/>
                <a:gd name="T4" fmla="*/ 273 w 636"/>
                <a:gd name="T5" fmla="*/ 0 h 610"/>
                <a:gd name="T6" fmla="*/ 233 w 636"/>
                <a:gd name="T7" fmla="*/ 43 h 610"/>
                <a:gd name="T8" fmla="*/ 194 w 636"/>
                <a:gd name="T9" fmla="*/ 87 h 610"/>
                <a:gd name="T10" fmla="*/ 157 w 636"/>
                <a:gd name="T11" fmla="*/ 131 h 610"/>
                <a:gd name="T12" fmla="*/ 122 w 636"/>
                <a:gd name="T13" fmla="*/ 178 h 610"/>
                <a:gd name="T14" fmla="*/ 88 w 636"/>
                <a:gd name="T15" fmla="*/ 226 h 610"/>
                <a:gd name="T16" fmla="*/ 57 w 636"/>
                <a:gd name="T17" fmla="*/ 276 h 610"/>
                <a:gd name="T18" fmla="*/ 26 w 636"/>
                <a:gd name="T19" fmla="*/ 326 h 610"/>
                <a:gd name="T20" fmla="*/ 0 w 636"/>
                <a:gd name="T21" fmla="*/ 377 h 610"/>
                <a:gd name="T22" fmla="*/ 455 w 636"/>
                <a:gd name="T23" fmla="*/ 610 h 610"/>
                <a:gd name="T24" fmla="*/ 455 w 636"/>
                <a:gd name="T25" fmla="*/ 610 h 610"/>
                <a:gd name="T26" fmla="*/ 473 w 636"/>
                <a:gd name="T27" fmla="*/ 577 h 610"/>
                <a:gd name="T28" fmla="*/ 492 w 636"/>
                <a:gd name="T29" fmla="*/ 544 h 610"/>
                <a:gd name="T30" fmla="*/ 514 w 636"/>
                <a:gd name="T31" fmla="*/ 511 h 610"/>
                <a:gd name="T32" fmla="*/ 536 w 636"/>
                <a:gd name="T33" fmla="*/ 479 h 610"/>
                <a:gd name="T34" fmla="*/ 558 w 636"/>
                <a:gd name="T35" fmla="*/ 448 h 610"/>
                <a:gd name="T36" fmla="*/ 582 w 636"/>
                <a:gd name="T37" fmla="*/ 418 h 610"/>
                <a:gd name="T38" fmla="*/ 608 w 636"/>
                <a:gd name="T39" fmla="*/ 390 h 610"/>
                <a:gd name="T40" fmla="*/ 636 w 636"/>
                <a:gd name="T41" fmla="*/ 363 h 610"/>
                <a:gd name="T42" fmla="*/ 636 w 636"/>
                <a:gd name="T43" fmla="*/ 363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6" h="610">
                  <a:moveTo>
                    <a:pt x="636" y="363"/>
                  </a:moveTo>
                  <a:lnTo>
                    <a:pt x="273" y="0"/>
                  </a:lnTo>
                  <a:lnTo>
                    <a:pt x="233" y="43"/>
                  </a:lnTo>
                  <a:lnTo>
                    <a:pt x="194" y="87"/>
                  </a:lnTo>
                  <a:lnTo>
                    <a:pt x="157" y="131"/>
                  </a:lnTo>
                  <a:lnTo>
                    <a:pt x="122" y="178"/>
                  </a:lnTo>
                  <a:lnTo>
                    <a:pt x="88" y="226"/>
                  </a:lnTo>
                  <a:lnTo>
                    <a:pt x="57" y="276"/>
                  </a:lnTo>
                  <a:lnTo>
                    <a:pt x="26" y="326"/>
                  </a:lnTo>
                  <a:lnTo>
                    <a:pt x="0" y="377"/>
                  </a:lnTo>
                  <a:lnTo>
                    <a:pt x="455" y="610"/>
                  </a:lnTo>
                  <a:lnTo>
                    <a:pt x="473" y="577"/>
                  </a:lnTo>
                  <a:lnTo>
                    <a:pt x="492" y="544"/>
                  </a:lnTo>
                  <a:lnTo>
                    <a:pt x="514" y="511"/>
                  </a:lnTo>
                  <a:lnTo>
                    <a:pt x="536" y="479"/>
                  </a:lnTo>
                  <a:lnTo>
                    <a:pt x="558" y="448"/>
                  </a:lnTo>
                  <a:lnTo>
                    <a:pt x="582" y="418"/>
                  </a:lnTo>
                  <a:lnTo>
                    <a:pt x="608" y="390"/>
                  </a:lnTo>
                  <a:lnTo>
                    <a:pt x="636" y="363"/>
                  </a:lnTo>
                  <a:close/>
                </a:path>
              </a:pathLst>
            </a:custGeom>
            <a:solidFill>
              <a:srgbClr val="FAEEC5"/>
            </a:solidFill>
            <a:ln w="23813">
              <a:solidFill>
                <a:srgbClr val="668187"/>
              </a:solidFill>
              <a:prstDash val="solid"/>
              <a:round/>
              <a:headEnd/>
              <a:tailEnd/>
            </a:ln>
          </p:spPr>
          <p:txBody>
            <a:bodyPr/>
            <a:lstStyle/>
            <a:p>
              <a:endParaRPr lang="en-GB"/>
            </a:p>
          </p:txBody>
        </p:sp>
        <p:sp>
          <p:nvSpPr>
            <p:cNvPr id="33" name="Freeform 38"/>
            <p:cNvSpPr>
              <a:spLocks/>
            </p:cNvSpPr>
            <p:nvPr userDrawn="1"/>
          </p:nvSpPr>
          <p:spPr bwMode="auto">
            <a:xfrm>
              <a:off x="2186" y="769"/>
              <a:ext cx="525" cy="601"/>
            </a:xfrm>
            <a:custGeom>
              <a:avLst/>
              <a:gdLst>
                <a:gd name="T0" fmla="*/ 525 w 525"/>
                <a:gd name="T1" fmla="*/ 507 h 601"/>
                <a:gd name="T2" fmla="*/ 445 w 525"/>
                <a:gd name="T3" fmla="*/ 0 h 601"/>
                <a:gd name="T4" fmla="*/ 445 w 525"/>
                <a:gd name="T5" fmla="*/ 0 h 601"/>
                <a:gd name="T6" fmla="*/ 386 w 525"/>
                <a:gd name="T7" fmla="*/ 11 h 601"/>
                <a:gd name="T8" fmla="*/ 327 w 525"/>
                <a:gd name="T9" fmla="*/ 24 h 601"/>
                <a:gd name="T10" fmla="*/ 270 w 525"/>
                <a:gd name="T11" fmla="*/ 39 h 601"/>
                <a:gd name="T12" fmla="*/ 214 w 525"/>
                <a:gd name="T13" fmla="*/ 56 h 601"/>
                <a:gd name="T14" fmla="*/ 159 w 525"/>
                <a:gd name="T15" fmla="*/ 76 h 601"/>
                <a:gd name="T16" fmla="*/ 105 w 525"/>
                <a:gd name="T17" fmla="*/ 96 h 601"/>
                <a:gd name="T18" fmla="*/ 51 w 525"/>
                <a:gd name="T19" fmla="*/ 121 h 601"/>
                <a:gd name="T20" fmla="*/ 0 w 525"/>
                <a:gd name="T21" fmla="*/ 145 h 601"/>
                <a:gd name="T22" fmla="*/ 233 w 525"/>
                <a:gd name="T23" fmla="*/ 601 h 601"/>
                <a:gd name="T24" fmla="*/ 233 w 525"/>
                <a:gd name="T25" fmla="*/ 601 h 601"/>
                <a:gd name="T26" fmla="*/ 266 w 525"/>
                <a:gd name="T27" fmla="*/ 585 h 601"/>
                <a:gd name="T28" fmla="*/ 301 w 525"/>
                <a:gd name="T29" fmla="*/ 570 h 601"/>
                <a:gd name="T30" fmla="*/ 336 w 525"/>
                <a:gd name="T31" fmla="*/ 555 h 601"/>
                <a:gd name="T32" fmla="*/ 373 w 525"/>
                <a:gd name="T33" fmla="*/ 542 h 601"/>
                <a:gd name="T34" fmla="*/ 410 w 525"/>
                <a:gd name="T35" fmla="*/ 531 h 601"/>
                <a:gd name="T36" fmla="*/ 447 w 525"/>
                <a:gd name="T37" fmla="*/ 522 h 601"/>
                <a:gd name="T38" fmla="*/ 486 w 525"/>
                <a:gd name="T39" fmla="*/ 513 h 601"/>
                <a:gd name="T40" fmla="*/ 525 w 525"/>
                <a:gd name="T41" fmla="*/ 507 h 601"/>
                <a:gd name="T42" fmla="*/ 525 w 525"/>
                <a:gd name="T43" fmla="*/ 507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525" y="507"/>
                  </a:moveTo>
                  <a:lnTo>
                    <a:pt x="445" y="0"/>
                  </a:lnTo>
                  <a:lnTo>
                    <a:pt x="386" y="11"/>
                  </a:lnTo>
                  <a:lnTo>
                    <a:pt x="327" y="24"/>
                  </a:lnTo>
                  <a:lnTo>
                    <a:pt x="270" y="39"/>
                  </a:lnTo>
                  <a:lnTo>
                    <a:pt x="214" y="56"/>
                  </a:lnTo>
                  <a:lnTo>
                    <a:pt x="159" y="76"/>
                  </a:lnTo>
                  <a:lnTo>
                    <a:pt x="105" y="96"/>
                  </a:lnTo>
                  <a:lnTo>
                    <a:pt x="51" y="121"/>
                  </a:lnTo>
                  <a:lnTo>
                    <a:pt x="0" y="145"/>
                  </a:lnTo>
                  <a:lnTo>
                    <a:pt x="233" y="601"/>
                  </a:lnTo>
                  <a:lnTo>
                    <a:pt x="266" y="585"/>
                  </a:lnTo>
                  <a:lnTo>
                    <a:pt x="301" y="570"/>
                  </a:lnTo>
                  <a:lnTo>
                    <a:pt x="336" y="555"/>
                  </a:lnTo>
                  <a:lnTo>
                    <a:pt x="373" y="542"/>
                  </a:lnTo>
                  <a:lnTo>
                    <a:pt x="410" y="531"/>
                  </a:lnTo>
                  <a:lnTo>
                    <a:pt x="447" y="522"/>
                  </a:lnTo>
                  <a:lnTo>
                    <a:pt x="486" y="513"/>
                  </a:lnTo>
                  <a:lnTo>
                    <a:pt x="525" y="507"/>
                  </a:lnTo>
                  <a:close/>
                </a:path>
              </a:pathLst>
            </a:custGeom>
            <a:solidFill>
              <a:srgbClr val="FAEEC5"/>
            </a:solidFill>
            <a:ln w="23813">
              <a:solidFill>
                <a:srgbClr val="668187"/>
              </a:solidFill>
              <a:prstDash val="solid"/>
              <a:round/>
              <a:headEnd/>
              <a:tailEnd/>
            </a:ln>
          </p:spPr>
          <p:txBody>
            <a:bodyPr/>
            <a:lstStyle/>
            <a:p>
              <a:endParaRPr lang="en-GB"/>
            </a:p>
          </p:txBody>
        </p:sp>
        <p:sp>
          <p:nvSpPr>
            <p:cNvPr id="34" name="Freeform 39"/>
            <p:cNvSpPr>
              <a:spLocks/>
            </p:cNvSpPr>
            <p:nvPr userDrawn="1"/>
          </p:nvSpPr>
          <p:spPr bwMode="auto">
            <a:xfrm>
              <a:off x="1389" y="1566"/>
              <a:ext cx="601" cy="526"/>
            </a:xfrm>
            <a:custGeom>
              <a:avLst/>
              <a:gdLst>
                <a:gd name="T0" fmla="*/ 601 w 601"/>
                <a:gd name="T1" fmla="*/ 233 h 526"/>
                <a:gd name="T2" fmla="*/ 146 w 601"/>
                <a:gd name="T3" fmla="*/ 0 h 526"/>
                <a:gd name="T4" fmla="*/ 146 w 601"/>
                <a:gd name="T5" fmla="*/ 0 h 526"/>
                <a:gd name="T6" fmla="*/ 120 w 601"/>
                <a:gd name="T7" fmla="*/ 54 h 526"/>
                <a:gd name="T8" fmla="*/ 96 w 601"/>
                <a:gd name="T9" fmla="*/ 108 h 526"/>
                <a:gd name="T10" fmla="*/ 75 w 601"/>
                <a:gd name="T11" fmla="*/ 161 h 526"/>
                <a:gd name="T12" fmla="*/ 55 w 601"/>
                <a:gd name="T13" fmla="*/ 217 h 526"/>
                <a:gd name="T14" fmla="*/ 38 w 601"/>
                <a:gd name="T15" fmla="*/ 272 h 526"/>
                <a:gd name="T16" fmla="*/ 24 w 601"/>
                <a:gd name="T17" fmla="*/ 330 h 526"/>
                <a:gd name="T18" fmla="*/ 11 w 601"/>
                <a:gd name="T19" fmla="*/ 387 h 526"/>
                <a:gd name="T20" fmla="*/ 0 w 601"/>
                <a:gd name="T21" fmla="*/ 446 h 526"/>
                <a:gd name="T22" fmla="*/ 506 w 601"/>
                <a:gd name="T23" fmla="*/ 526 h 526"/>
                <a:gd name="T24" fmla="*/ 506 w 601"/>
                <a:gd name="T25" fmla="*/ 526 h 526"/>
                <a:gd name="T26" fmla="*/ 512 w 601"/>
                <a:gd name="T27" fmla="*/ 487 h 526"/>
                <a:gd name="T28" fmla="*/ 521 w 601"/>
                <a:gd name="T29" fmla="*/ 450 h 526"/>
                <a:gd name="T30" fmla="*/ 530 w 601"/>
                <a:gd name="T31" fmla="*/ 411 h 526"/>
                <a:gd name="T32" fmla="*/ 541 w 601"/>
                <a:gd name="T33" fmla="*/ 376 h 526"/>
                <a:gd name="T34" fmla="*/ 554 w 601"/>
                <a:gd name="T35" fmla="*/ 339 h 526"/>
                <a:gd name="T36" fmla="*/ 569 w 601"/>
                <a:gd name="T37" fmla="*/ 304 h 526"/>
                <a:gd name="T38" fmla="*/ 584 w 601"/>
                <a:gd name="T39" fmla="*/ 269 h 526"/>
                <a:gd name="T40" fmla="*/ 601 w 601"/>
                <a:gd name="T41" fmla="*/ 233 h 526"/>
                <a:gd name="T42" fmla="*/ 601 w 601"/>
                <a:gd name="T43" fmla="*/ 233 h 5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6">
                  <a:moveTo>
                    <a:pt x="601" y="233"/>
                  </a:moveTo>
                  <a:lnTo>
                    <a:pt x="146" y="0"/>
                  </a:lnTo>
                  <a:lnTo>
                    <a:pt x="120" y="54"/>
                  </a:lnTo>
                  <a:lnTo>
                    <a:pt x="96" y="108"/>
                  </a:lnTo>
                  <a:lnTo>
                    <a:pt x="75" y="161"/>
                  </a:lnTo>
                  <a:lnTo>
                    <a:pt x="55" y="217"/>
                  </a:lnTo>
                  <a:lnTo>
                    <a:pt x="38" y="272"/>
                  </a:lnTo>
                  <a:lnTo>
                    <a:pt x="24" y="330"/>
                  </a:lnTo>
                  <a:lnTo>
                    <a:pt x="11" y="387"/>
                  </a:lnTo>
                  <a:lnTo>
                    <a:pt x="0" y="446"/>
                  </a:lnTo>
                  <a:lnTo>
                    <a:pt x="506" y="526"/>
                  </a:lnTo>
                  <a:lnTo>
                    <a:pt x="512" y="487"/>
                  </a:lnTo>
                  <a:lnTo>
                    <a:pt x="521" y="450"/>
                  </a:lnTo>
                  <a:lnTo>
                    <a:pt x="530" y="411"/>
                  </a:lnTo>
                  <a:lnTo>
                    <a:pt x="541" y="376"/>
                  </a:lnTo>
                  <a:lnTo>
                    <a:pt x="554" y="339"/>
                  </a:lnTo>
                  <a:lnTo>
                    <a:pt x="569" y="304"/>
                  </a:lnTo>
                  <a:lnTo>
                    <a:pt x="584" y="269"/>
                  </a:lnTo>
                  <a:lnTo>
                    <a:pt x="601" y="233"/>
                  </a:lnTo>
                  <a:close/>
                </a:path>
              </a:pathLst>
            </a:custGeom>
            <a:solidFill>
              <a:srgbClr val="000000"/>
            </a:solidFill>
            <a:ln w="23813">
              <a:solidFill>
                <a:srgbClr val="668187"/>
              </a:solidFill>
              <a:prstDash val="solid"/>
              <a:round/>
              <a:headEnd/>
              <a:tailEnd/>
            </a:ln>
          </p:spPr>
          <p:txBody>
            <a:bodyPr/>
            <a:lstStyle/>
            <a:p>
              <a:endParaRPr lang="en-GB"/>
            </a:p>
          </p:txBody>
        </p:sp>
        <p:sp>
          <p:nvSpPr>
            <p:cNvPr id="35" name="Freeform 40"/>
            <p:cNvSpPr>
              <a:spLocks/>
            </p:cNvSpPr>
            <p:nvPr userDrawn="1"/>
          </p:nvSpPr>
          <p:spPr bwMode="auto">
            <a:xfrm>
              <a:off x="3560" y="1189"/>
              <a:ext cx="636" cy="610"/>
            </a:xfrm>
            <a:custGeom>
              <a:avLst/>
              <a:gdLst>
                <a:gd name="T0" fmla="*/ 0 w 636"/>
                <a:gd name="T1" fmla="*/ 363 h 610"/>
                <a:gd name="T2" fmla="*/ 0 w 636"/>
                <a:gd name="T3" fmla="*/ 363 h 610"/>
                <a:gd name="T4" fmla="*/ 26 w 636"/>
                <a:gd name="T5" fmla="*/ 388 h 610"/>
                <a:gd name="T6" fmla="*/ 52 w 636"/>
                <a:gd name="T7" fmla="*/ 418 h 610"/>
                <a:gd name="T8" fmla="*/ 76 w 636"/>
                <a:gd name="T9" fmla="*/ 448 h 610"/>
                <a:gd name="T10" fmla="*/ 98 w 636"/>
                <a:gd name="T11" fmla="*/ 479 h 610"/>
                <a:gd name="T12" fmla="*/ 120 w 636"/>
                <a:gd name="T13" fmla="*/ 511 h 610"/>
                <a:gd name="T14" fmla="*/ 142 w 636"/>
                <a:gd name="T15" fmla="*/ 542 h 610"/>
                <a:gd name="T16" fmla="*/ 161 w 636"/>
                <a:gd name="T17" fmla="*/ 575 h 610"/>
                <a:gd name="T18" fmla="*/ 179 w 636"/>
                <a:gd name="T19" fmla="*/ 610 h 610"/>
                <a:gd name="T20" fmla="*/ 636 w 636"/>
                <a:gd name="T21" fmla="*/ 377 h 610"/>
                <a:gd name="T22" fmla="*/ 636 w 636"/>
                <a:gd name="T23" fmla="*/ 377 h 610"/>
                <a:gd name="T24" fmla="*/ 608 w 636"/>
                <a:gd name="T25" fmla="*/ 326 h 610"/>
                <a:gd name="T26" fmla="*/ 579 w 636"/>
                <a:gd name="T27" fmla="*/ 276 h 610"/>
                <a:gd name="T28" fmla="*/ 545 w 636"/>
                <a:gd name="T29" fmla="*/ 226 h 610"/>
                <a:gd name="T30" fmla="*/ 512 w 636"/>
                <a:gd name="T31" fmla="*/ 178 h 610"/>
                <a:gd name="T32" fmla="*/ 477 w 636"/>
                <a:gd name="T33" fmla="*/ 131 h 610"/>
                <a:gd name="T34" fmla="*/ 440 w 636"/>
                <a:gd name="T35" fmla="*/ 85 h 610"/>
                <a:gd name="T36" fmla="*/ 401 w 636"/>
                <a:gd name="T37" fmla="*/ 43 h 610"/>
                <a:gd name="T38" fmla="*/ 360 w 636"/>
                <a:gd name="T39" fmla="*/ 0 h 610"/>
                <a:gd name="T40" fmla="*/ 0 w 636"/>
                <a:gd name="T41" fmla="*/ 363 h 6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36" h="610">
                  <a:moveTo>
                    <a:pt x="0" y="363"/>
                  </a:moveTo>
                  <a:lnTo>
                    <a:pt x="0" y="363"/>
                  </a:lnTo>
                  <a:lnTo>
                    <a:pt x="26" y="388"/>
                  </a:lnTo>
                  <a:lnTo>
                    <a:pt x="52" y="418"/>
                  </a:lnTo>
                  <a:lnTo>
                    <a:pt x="76" y="448"/>
                  </a:lnTo>
                  <a:lnTo>
                    <a:pt x="98" y="479"/>
                  </a:lnTo>
                  <a:lnTo>
                    <a:pt x="120" y="511"/>
                  </a:lnTo>
                  <a:lnTo>
                    <a:pt x="142" y="542"/>
                  </a:lnTo>
                  <a:lnTo>
                    <a:pt x="161" y="575"/>
                  </a:lnTo>
                  <a:lnTo>
                    <a:pt x="179" y="610"/>
                  </a:lnTo>
                  <a:lnTo>
                    <a:pt x="636" y="377"/>
                  </a:lnTo>
                  <a:lnTo>
                    <a:pt x="608" y="326"/>
                  </a:lnTo>
                  <a:lnTo>
                    <a:pt x="579" y="276"/>
                  </a:lnTo>
                  <a:lnTo>
                    <a:pt x="545" y="226"/>
                  </a:lnTo>
                  <a:lnTo>
                    <a:pt x="512" y="178"/>
                  </a:lnTo>
                  <a:lnTo>
                    <a:pt x="477" y="131"/>
                  </a:lnTo>
                  <a:lnTo>
                    <a:pt x="440" y="85"/>
                  </a:lnTo>
                  <a:lnTo>
                    <a:pt x="401" y="43"/>
                  </a:lnTo>
                  <a:lnTo>
                    <a:pt x="360" y="0"/>
                  </a:lnTo>
                  <a:lnTo>
                    <a:pt x="0" y="363"/>
                  </a:lnTo>
                  <a:close/>
                </a:path>
              </a:pathLst>
            </a:custGeom>
            <a:solidFill>
              <a:srgbClr val="FAEEC5"/>
            </a:solidFill>
            <a:ln w="23813">
              <a:solidFill>
                <a:srgbClr val="668187"/>
              </a:solidFill>
              <a:prstDash val="solid"/>
              <a:round/>
              <a:headEnd/>
              <a:tailEnd/>
            </a:ln>
          </p:spPr>
          <p:txBody>
            <a:bodyPr/>
            <a:lstStyle/>
            <a:p>
              <a:endParaRPr lang="en-GB"/>
            </a:p>
          </p:txBody>
        </p:sp>
        <p:sp>
          <p:nvSpPr>
            <p:cNvPr id="36" name="Freeform 41"/>
            <p:cNvSpPr>
              <a:spLocks/>
            </p:cNvSpPr>
            <p:nvPr userDrawn="1"/>
          </p:nvSpPr>
          <p:spPr bwMode="auto">
            <a:xfrm>
              <a:off x="3310" y="914"/>
              <a:ext cx="610" cy="638"/>
            </a:xfrm>
            <a:custGeom>
              <a:avLst/>
              <a:gdLst>
                <a:gd name="T0" fmla="*/ 250 w 610"/>
                <a:gd name="T1" fmla="*/ 638 h 638"/>
                <a:gd name="T2" fmla="*/ 610 w 610"/>
                <a:gd name="T3" fmla="*/ 275 h 638"/>
                <a:gd name="T4" fmla="*/ 610 w 610"/>
                <a:gd name="T5" fmla="*/ 275 h 638"/>
                <a:gd name="T6" fmla="*/ 568 w 610"/>
                <a:gd name="T7" fmla="*/ 234 h 638"/>
                <a:gd name="T8" fmla="*/ 525 w 610"/>
                <a:gd name="T9" fmla="*/ 196 h 638"/>
                <a:gd name="T10" fmla="*/ 479 w 610"/>
                <a:gd name="T11" fmla="*/ 159 h 638"/>
                <a:gd name="T12" fmla="*/ 433 w 610"/>
                <a:gd name="T13" fmla="*/ 123 h 638"/>
                <a:gd name="T14" fmla="*/ 385 w 610"/>
                <a:gd name="T15" fmla="*/ 90 h 638"/>
                <a:gd name="T16" fmla="*/ 335 w 610"/>
                <a:gd name="T17" fmla="*/ 59 h 638"/>
                <a:gd name="T18" fmla="*/ 285 w 610"/>
                <a:gd name="T19" fmla="*/ 27 h 638"/>
                <a:gd name="T20" fmla="*/ 233 w 610"/>
                <a:gd name="T21" fmla="*/ 0 h 638"/>
                <a:gd name="T22" fmla="*/ 0 w 610"/>
                <a:gd name="T23" fmla="*/ 456 h 638"/>
                <a:gd name="T24" fmla="*/ 0 w 610"/>
                <a:gd name="T25" fmla="*/ 456 h 638"/>
                <a:gd name="T26" fmla="*/ 35 w 610"/>
                <a:gd name="T27" fmla="*/ 475 h 638"/>
                <a:gd name="T28" fmla="*/ 68 w 610"/>
                <a:gd name="T29" fmla="*/ 493 h 638"/>
                <a:gd name="T30" fmla="*/ 100 w 610"/>
                <a:gd name="T31" fmla="*/ 516 h 638"/>
                <a:gd name="T32" fmla="*/ 131 w 610"/>
                <a:gd name="T33" fmla="*/ 536 h 638"/>
                <a:gd name="T34" fmla="*/ 163 w 610"/>
                <a:gd name="T35" fmla="*/ 560 h 638"/>
                <a:gd name="T36" fmla="*/ 192 w 610"/>
                <a:gd name="T37" fmla="*/ 584 h 638"/>
                <a:gd name="T38" fmla="*/ 222 w 610"/>
                <a:gd name="T39" fmla="*/ 610 h 638"/>
                <a:gd name="T40" fmla="*/ 250 w 610"/>
                <a:gd name="T41" fmla="*/ 638 h 638"/>
                <a:gd name="T42" fmla="*/ 250 w 610"/>
                <a:gd name="T43" fmla="*/ 638 h 6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0" h="638">
                  <a:moveTo>
                    <a:pt x="250" y="638"/>
                  </a:moveTo>
                  <a:lnTo>
                    <a:pt x="610" y="275"/>
                  </a:lnTo>
                  <a:lnTo>
                    <a:pt x="568" y="234"/>
                  </a:lnTo>
                  <a:lnTo>
                    <a:pt x="525" y="196"/>
                  </a:lnTo>
                  <a:lnTo>
                    <a:pt x="479" y="159"/>
                  </a:lnTo>
                  <a:lnTo>
                    <a:pt x="433" y="123"/>
                  </a:lnTo>
                  <a:lnTo>
                    <a:pt x="385" y="90"/>
                  </a:lnTo>
                  <a:lnTo>
                    <a:pt x="335" y="59"/>
                  </a:lnTo>
                  <a:lnTo>
                    <a:pt x="285" y="27"/>
                  </a:lnTo>
                  <a:lnTo>
                    <a:pt x="233" y="0"/>
                  </a:lnTo>
                  <a:lnTo>
                    <a:pt x="0" y="456"/>
                  </a:lnTo>
                  <a:lnTo>
                    <a:pt x="35" y="475"/>
                  </a:lnTo>
                  <a:lnTo>
                    <a:pt x="68" y="493"/>
                  </a:lnTo>
                  <a:lnTo>
                    <a:pt x="100" y="516"/>
                  </a:lnTo>
                  <a:lnTo>
                    <a:pt x="131" y="536"/>
                  </a:lnTo>
                  <a:lnTo>
                    <a:pt x="163" y="560"/>
                  </a:lnTo>
                  <a:lnTo>
                    <a:pt x="192" y="584"/>
                  </a:lnTo>
                  <a:lnTo>
                    <a:pt x="222" y="610"/>
                  </a:lnTo>
                  <a:lnTo>
                    <a:pt x="250" y="638"/>
                  </a:lnTo>
                  <a:close/>
                </a:path>
              </a:pathLst>
            </a:custGeom>
            <a:solidFill>
              <a:srgbClr val="000000"/>
            </a:solidFill>
            <a:ln w="23813">
              <a:solidFill>
                <a:srgbClr val="668187"/>
              </a:solidFill>
              <a:prstDash val="solid"/>
              <a:round/>
              <a:headEnd/>
              <a:tailEnd/>
            </a:ln>
          </p:spPr>
          <p:txBody>
            <a:bodyPr/>
            <a:lstStyle/>
            <a:p>
              <a:endParaRPr lang="en-GB"/>
            </a:p>
          </p:txBody>
        </p:sp>
        <p:sp>
          <p:nvSpPr>
            <p:cNvPr id="37" name="Freeform 42"/>
            <p:cNvSpPr>
              <a:spLocks/>
            </p:cNvSpPr>
            <p:nvPr userDrawn="1"/>
          </p:nvSpPr>
          <p:spPr bwMode="auto">
            <a:xfrm>
              <a:off x="3739" y="1566"/>
              <a:ext cx="601" cy="526"/>
            </a:xfrm>
            <a:custGeom>
              <a:avLst/>
              <a:gdLst>
                <a:gd name="T0" fmla="*/ 96 w 601"/>
                <a:gd name="T1" fmla="*/ 526 h 526"/>
                <a:gd name="T2" fmla="*/ 96 w 601"/>
                <a:gd name="T3" fmla="*/ 526 h 526"/>
                <a:gd name="T4" fmla="*/ 601 w 601"/>
                <a:gd name="T5" fmla="*/ 446 h 526"/>
                <a:gd name="T6" fmla="*/ 601 w 601"/>
                <a:gd name="T7" fmla="*/ 446 h 526"/>
                <a:gd name="T8" fmla="*/ 601 w 601"/>
                <a:gd name="T9" fmla="*/ 446 h 526"/>
                <a:gd name="T10" fmla="*/ 601 w 601"/>
                <a:gd name="T11" fmla="*/ 446 h 526"/>
                <a:gd name="T12" fmla="*/ 590 w 601"/>
                <a:gd name="T13" fmla="*/ 387 h 526"/>
                <a:gd name="T14" fmla="*/ 577 w 601"/>
                <a:gd name="T15" fmla="*/ 328 h 526"/>
                <a:gd name="T16" fmla="*/ 562 w 601"/>
                <a:gd name="T17" fmla="*/ 270 h 526"/>
                <a:gd name="T18" fmla="*/ 546 w 601"/>
                <a:gd name="T19" fmla="*/ 215 h 526"/>
                <a:gd name="T20" fmla="*/ 525 w 601"/>
                <a:gd name="T21" fmla="*/ 159 h 526"/>
                <a:gd name="T22" fmla="*/ 505 w 601"/>
                <a:gd name="T23" fmla="*/ 106 h 526"/>
                <a:gd name="T24" fmla="*/ 481 w 601"/>
                <a:gd name="T25" fmla="*/ 52 h 526"/>
                <a:gd name="T26" fmla="*/ 457 w 601"/>
                <a:gd name="T27" fmla="*/ 0 h 526"/>
                <a:gd name="T28" fmla="*/ 0 w 601"/>
                <a:gd name="T29" fmla="*/ 233 h 526"/>
                <a:gd name="T30" fmla="*/ 0 w 601"/>
                <a:gd name="T31" fmla="*/ 233 h 526"/>
                <a:gd name="T32" fmla="*/ 17 w 601"/>
                <a:gd name="T33" fmla="*/ 267 h 526"/>
                <a:gd name="T34" fmla="*/ 32 w 601"/>
                <a:gd name="T35" fmla="*/ 302 h 526"/>
                <a:gd name="T36" fmla="*/ 46 w 601"/>
                <a:gd name="T37" fmla="*/ 337 h 526"/>
                <a:gd name="T38" fmla="*/ 59 w 601"/>
                <a:gd name="T39" fmla="*/ 374 h 526"/>
                <a:gd name="T40" fmla="*/ 70 w 601"/>
                <a:gd name="T41" fmla="*/ 411 h 526"/>
                <a:gd name="T42" fmla="*/ 80 w 601"/>
                <a:gd name="T43" fmla="*/ 448 h 526"/>
                <a:gd name="T44" fmla="*/ 89 w 601"/>
                <a:gd name="T45" fmla="*/ 487 h 526"/>
                <a:gd name="T46" fmla="*/ 96 w 601"/>
                <a:gd name="T47" fmla="*/ 526 h 526"/>
                <a:gd name="T48" fmla="*/ 96 w 601"/>
                <a:gd name="T49" fmla="*/ 526 h 5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01" h="526">
                  <a:moveTo>
                    <a:pt x="96" y="526"/>
                  </a:moveTo>
                  <a:lnTo>
                    <a:pt x="96" y="526"/>
                  </a:lnTo>
                  <a:lnTo>
                    <a:pt x="601" y="446"/>
                  </a:lnTo>
                  <a:lnTo>
                    <a:pt x="590" y="387"/>
                  </a:lnTo>
                  <a:lnTo>
                    <a:pt x="577" y="328"/>
                  </a:lnTo>
                  <a:lnTo>
                    <a:pt x="562" y="270"/>
                  </a:lnTo>
                  <a:lnTo>
                    <a:pt x="546" y="215"/>
                  </a:lnTo>
                  <a:lnTo>
                    <a:pt x="525" y="159"/>
                  </a:lnTo>
                  <a:lnTo>
                    <a:pt x="505" y="106"/>
                  </a:lnTo>
                  <a:lnTo>
                    <a:pt x="481" y="52"/>
                  </a:lnTo>
                  <a:lnTo>
                    <a:pt x="457" y="0"/>
                  </a:lnTo>
                  <a:lnTo>
                    <a:pt x="0" y="233"/>
                  </a:lnTo>
                  <a:lnTo>
                    <a:pt x="17" y="267"/>
                  </a:lnTo>
                  <a:lnTo>
                    <a:pt x="32" y="302"/>
                  </a:lnTo>
                  <a:lnTo>
                    <a:pt x="46" y="337"/>
                  </a:lnTo>
                  <a:lnTo>
                    <a:pt x="59" y="374"/>
                  </a:lnTo>
                  <a:lnTo>
                    <a:pt x="70" y="411"/>
                  </a:lnTo>
                  <a:lnTo>
                    <a:pt x="80" y="448"/>
                  </a:lnTo>
                  <a:lnTo>
                    <a:pt x="89" y="487"/>
                  </a:lnTo>
                  <a:lnTo>
                    <a:pt x="96" y="526"/>
                  </a:lnTo>
                  <a:close/>
                </a:path>
              </a:pathLst>
            </a:custGeom>
            <a:solidFill>
              <a:srgbClr val="000000"/>
            </a:solidFill>
            <a:ln w="23813">
              <a:solidFill>
                <a:srgbClr val="668187"/>
              </a:solidFill>
              <a:prstDash val="solid"/>
              <a:round/>
              <a:headEnd/>
              <a:tailEnd/>
            </a:ln>
          </p:spPr>
          <p:txBody>
            <a:bodyPr/>
            <a:lstStyle/>
            <a:p>
              <a:endParaRPr lang="en-GB"/>
            </a:p>
          </p:txBody>
        </p:sp>
        <p:sp>
          <p:nvSpPr>
            <p:cNvPr id="38" name="Freeform 43"/>
            <p:cNvSpPr>
              <a:spLocks/>
            </p:cNvSpPr>
            <p:nvPr userDrawn="1"/>
          </p:nvSpPr>
          <p:spPr bwMode="auto">
            <a:xfrm>
              <a:off x="3018" y="769"/>
              <a:ext cx="525" cy="601"/>
            </a:xfrm>
            <a:custGeom>
              <a:avLst/>
              <a:gdLst>
                <a:gd name="T0" fmla="*/ 292 w 525"/>
                <a:gd name="T1" fmla="*/ 601 h 601"/>
                <a:gd name="T2" fmla="*/ 525 w 525"/>
                <a:gd name="T3" fmla="*/ 145 h 601"/>
                <a:gd name="T4" fmla="*/ 525 w 525"/>
                <a:gd name="T5" fmla="*/ 145 h 601"/>
                <a:gd name="T6" fmla="*/ 471 w 525"/>
                <a:gd name="T7" fmla="*/ 121 h 601"/>
                <a:gd name="T8" fmla="*/ 420 w 525"/>
                <a:gd name="T9" fmla="*/ 96 h 601"/>
                <a:gd name="T10" fmla="*/ 364 w 525"/>
                <a:gd name="T11" fmla="*/ 74 h 601"/>
                <a:gd name="T12" fmla="*/ 309 w 525"/>
                <a:gd name="T13" fmla="*/ 56 h 601"/>
                <a:gd name="T14" fmla="*/ 253 w 525"/>
                <a:gd name="T15" fmla="*/ 39 h 601"/>
                <a:gd name="T16" fmla="*/ 196 w 525"/>
                <a:gd name="T17" fmla="*/ 24 h 601"/>
                <a:gd name="T18" fmla="*/ 139 w 525"/>
                <a:gd name="T19" fmla="*/ 11 h 601"/>
                <a:gd name="T20" fmla="*/ 79 w 525"/>
                <a:gd name="T21" fmla="*/ 0 h 601"/>
                <a:gd name="T22" fmla="*/ 0 w 525"/>
                <a:gd name="T23" fmla="*/ 505 h 601"/>
                <a:gd name="T24" fmla="*/ 0 w 525"/>
                <a:gd name="T25" fmla="*/ 505 h 601"/>
                <a:gd name="T26" fmla="*/ 39 w 525"/>
                <a:gd name="T27" fmla="*/ 513 h 601"/>
                <a:gd name="T28" fmla="*/ 76 w 525"/>
                <a:gd name="T29" fmla="*/ 522 h 601"/>
                <a:gd name="T30" fmla="*/ 115 w 525"/>
                <a:gd name="T31" fmla="*/ 531 h 601"/>
                <a:gd name="T32" fmla="*/ 152 w 525"/>
                <a:gd name="T33" fmla="*/ 542 h 601"/>
                <a:gd name="T34" fmla="*/ 187 w 525"/>
                <a:gd name="T35" fmla="*/ 555 h 601"/>
                <a:gd name="T36" fmla="*/ 224 w 525"/>
                <a:gd name="T37" fmla="*/ 570 h 601"/>
                <a:gd name="T38" fmla="*/ 259 w 525"/>
                <a:gd name="T39" fmla="*/ 585 h 601"/>
                <a:gd name="T40" fmla="*/ 292 w 525"/>
                <a:gd name="T41" fmla="*/ 601 h 601"/>
                <a:gd name="T42" fmla="*/ 292 w 525"/>
                <a:gd name="T43" fmla="*/ 601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292" y="601"/>
                  </a:moveTo>
                  <a:lnTo>
                    <a:pt x="525" y="145"/>
                  </a:lnTo>
                  <a:lnTo>
                    <a:pt x="471" y="121"/>
                  </a:lnTo>
                  <a:lnTo>
                    <a:pt x="420" y="96"/>
                  </a:lnTo>
                  <a:lnTo>
                    <a:pt x="364" y="74"/>
                  </a:lnTo>
                  <a:lnTo>
                    <a:pt x="309" y="56"/>
                  </a:lnTo>
                  <a:lnTo>
                    <a:pt x="253" y="39"/>
                  </a:lnTo>
                  <a:lnTo>
                    <a:pt x="196" y="24"/>
                  </a:lnTo>
                  <a:lnTo>
                    <a:pt x="139" y="11"/>
                  </a:lnTo>
                  <a:lnTo>
                    <a:pt x="79" y="0"/>
                  </a:lnTo>
                  <a:lnTo>
                    <a:pt x="0" y="505"/>
                  </a:lnTo>
                  <a:lnTo>
                    <a:pt x="39" y="513"/>
                  </a:lnTo>
                  <a:lnTo>
                    <a:pt x="76" y="522"/>
                  </a:lnTo>
                  <a:lnTo>
                    <a:pt x="115" y="531"/>
                  </a:lnTo>
                  <a:lnTo>
                    <a:pt x="152" y="542"/>
                  </a:lnTo>
                  <a:lnTo>
                    <a:pt x="187" y="555"/>
                  </a:lnTo>
                  <a:lnTo>
                    <a:pt x="224" y="570"/>
                  </a:lnTo>
                  <a:lnTo>
                    <a:pt x="259" y="585"/>
                  </a:lnTo>
                  <a:lnTo>
                    <a:pt x="292" y="601"/>
                  </a:lnTo>
                  <a:close/>
                </a:path>
              </a:pathLst>
            </a:custGeom>
            <a:solidFill>
              <a:srgbClr val="FAEEC5"/>
            </a:solidFill>
            <a:ln w="23813">
              <a:solidFill>
                <a:srgbClr val="668187"/>
              </a:solidFill>
              <a:prstDash val="solid"/>
              <a:round/>
              <a:headEnd/>
              <a:tailEnd/>
            </a:ln>
          </p:spPr>
          <p:txBody>
            <a:bodyPr/>
            <a:lstStyle/>
            <a:p>
              <a:endParaRPr lang="en-GB"/>
            </a:p>
          </p:txBody>
        </p:sp>
        <p:sp>
          <p:nvSpPr>
            <p:cNvPr id="39" name="Freeform 44"/>
            <p:cNvSpPr>
              <a:spLocks/>
            </p:cNvSpPr>
            <p:nvPr userDrawn="1"/>
          </p:nvSpPr>
          <p:spPr bwMode="auto">
            <a:xfrm>
              <a:off x="2631" y="751"/>
              <a:ext cx="466" cy="525"/>
            </a:xfrm>
            <a:custGeom>
              <a:avLst/>
              <a:gdLst>
                <a:gd name="T0" fmla="*/ 387 w 466"/>
                <a:gd name="T1" fmla="*/ 523 h 525"/>
                <a:gd name="T2" fmla="*/ 466 w 466"/>
                <a:gd name="T3" fmla="*/ 18 h 525"/>
                <a:gd name="T4" fmla="*/ 466 w 466"/>
                <a:gd name="T5" fmla="*/ 18 h 525"/>
                <a:gd name="T6" fmla="*/ 411 w 466"/>
                <a:gd name="T7" fmla="*/ 11 h 525"/>
                <a:gd name="T8" fmla="*/ 354 w 466"/>
                <a:gd name="T9" fmla="*/ 5 h 525"/>
                <a:gd name="T10" fmla="*/ 294 w 466"/>
                <a:gd name="T11" fmla="*/ 2 h 525"/>
                <a:gd name="T12" fmla="*/ 237 w 466"/>
                <a:gd name="T13" fmla="*/ 0 h 525"/>
                <a:gd name="T14" fmla="*/ 178 w 466"/>
                <a:gd name="T15" fmla="*/ 2 h 525"/>
                <a:gd name="T16" fmla="*/ 119 w 466"/>
                <a:gd name="T17" fmla="*/ 5 h 525"/>
                <a:gd name="T18" fmla="*/ 60 w 466"/>
                <a:gd name="T19" fmla="*/ 11 h 525"/>
                <a:gd name="T20" fmla="*/ 0 w 466"/>
                <a:gd name="T21" fmla="*/ 18 h 525"/>
                <a:gd name="T22" fmla="*/ 0 w 466"/>
                <a:gd name="T23" fmla="*/ 18 h 525"/>
                <a:gd name="T24" fmla="*/ 80 w 466"/>
                <a:gd name="T25" fmla="*/ 525 h 525"/>
                <a:gd name="T26" fmla="*/ 80 w 466"/>
                <a:gd name="T27" fmla="*/ 525 h 525"/>
                <a:gd name="T28" fmla="*/ 119 w 466"/>
                <a:gd name="T29" fmla="*/ 519 h 525"/>
                <a:gd name="T30" fmla="*/ 158 w 466"/>
                <a:gd name="T31" fmla="*/ 516 h 525"/>
                <a:gd name="T32" fmla="*/ 196 w 466"/>
                <a:gd name="T33" fmla="*/ 512 h 525"/>
                <a:gd name="T34" fmla="*/ 235 w 466"/>
                <a:gd name="T35" fmla="*/ 512 h 525"/>
                <a:gd name="T36" fmla="*/ 274 w 466"/>
                <a:gd name="T37" fmla="*/ 512 h 525"/>
                <a:gd name="T38" fmla="*/ 313 w 466"/>
                <a:gd name="T39" fmla="*/ 516 h 525"/>
                <a:gd name="T40" fmla="*/ 350 w 466"/>
                <a:gd name="T41" fmla="*/ 519 h 525"/>
                <a:gd name="T42" fmla="*/ 387 w 466"/>
                <a:gd name="T43" fmla="*/ 523 h 525"/>
                <a:gd name="T44" fmla="*/ 387 w 466"/>
                <a:gd name="T45" fmla="*/ 523 h 5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6" h="525">
                  <a:moveTo>
                    <a:pt x="387" y="523"/>
                  </a:moveTo>
                  <a:lnTo>
                    <a:pt x="466" y="18"/>
                  </a:lnTo>
                  <a:lnTo>
                    <a:pt x="411" y="11"/>
                  </a:lnTo>
                  <a:lnTo>
                    <a:pt x="354" y="5"/>
                  </a:lnTo>
                  <a:lnTo>
                    <a:pt x="294" y="2"/>
                  </a:lnTo>
                  <a:lnTo>
                    <a:pt x="237" y="0"/>
                  </a:lnTo>
                  <a:lnTo>
                    <a:pt x="178" y="2"/>
                  </a:lnTo>
                  <a:lnTo>
                    <a:pt x="119" y="5"/>
                  </a:lnTo>
                  <a:lnTo>
                    <a:pt x="60" y="11"/>
                  </a:lnTo>
                  <a:lnTo>
                    <a:pt x="0" y="18"/>
                  </a:lnTo>
                  <a:lnTo>
                    <a:pt x="80" y="525"/>
                  </a:lnTo>
                  <a:lnTo>
                    <a:pt x="119" y="519"/>
                  </a:lnTo>
                  <a:lnTo>
                    <a:pt x="158" y="516"/>
                  </a:lnTo>
                  <a:lnTo>
                    <a:pt x="196" y="512"/>
                  </a:lnTo>
                  <a:lnTo>
                    <a:pt x="235" y="512"/>
                  </a:lnTo>
                  <a:lnTo>
                    <a:pt x="274" y="512"/>
                  </a:lnTo>
                  <a:lnTo>
                    <a:pt x="313" y="516"/>
                  </a:lnTo>
                  <a:lnTo>
                    <a:pt x="350" y="519"/>
                  </a:lnTo>
                  <a:lnTo>
                    <a:pt x="387" y="523"/>
                  </a:lnTo>
                  <a:close/>
                </a:path>
              </a:pathLst>
            </a:custGeom>
            <a:solidFill>
              <a:srgbClr val="000000"/>
            </a:solidFill>
            <a:ln w="23813">
              <a:solidFill>
                <a:srgbClr val="668187"/>
              </a:solidFill>
              <a:prstDash val="solid"/>
              <a:round/>
              <a:headEnd/>
              <a:tailEnd/>
            </a:ln>
          </p:spPr>
          <p:txBody>
            <a:bodyPr/>
            <a:lstStyle/>
            <a:p>
              <a:endParaRPr lang="en-GB"/>
            </a:p>
          </p:txBody>
        </p:sp>
        <p:sp>
          <p:nvSpPr>
            <p:cNvPr id="40" name="Freeform 45"/>
            <p:cNvSpPr>
              <a:spLocks/>
            </p:cNvSpPr>
            <p:nvPr userDrawn="1"/>
          </p:nvSpPr>
          <p:spPr bwMode="auto">
            <a:xfrm>
              <a:off x="1808" y="2940"/>
              <a:ext cx="611" cy="637"/>
            </a:xfrm>
            <a:custGeom>
              <a:avLst/>
              <a:gdLst>
                <a:gd name="T0" fmla="*/ 363 w 611"/>
                <a:gd name="T1" fmla="*/ 0 h 637"/>
                <a:gd name="T2" fmla="*/ 0 w 611"/>
                <a:gd name="T3" fmla="*/ 361 h 637"/>
                <a:gd name="T4" fmla="*/ 0 w 611"/>
                <a:gd name="T5" fmla="*/ 361 h 637"/>
                <a:gd name="T6" fmla="*/ 43 w 611"/>
                <a:gd name="T7" fmla="*/ 402 h 637"/>
                <a:gd name="T8" fmla="*/ 87 w 611"/>
                <a:gd name="T9" fmla="*/ 441 h 637"/>
                <a:gd name="T10" fmla="*/ 132 w 611"/>
                <a:gd name="T11" fmla="*/ 478 h 637"/>
                <a:gd name="T12" fmla="*/ 178 w 611"/>
                <a:gd name="T13" fmla="*/ 513 h 637"/>
                <a:gd name="T14" fmla="*/ 226 w 611"/>
                <a:gd name="T15" fmla="*/ 546 h 637"/>
                <a:gd name="T16" fmla="*/ 276 w 611"/>
                <a:gd name="T17" fmla="*/ 579 h 637"/>
                <a:gd name="T18" fmla="*/ 326 w 611"/>
                <a:gd name="T19" fmla="*/ 609 h 637"/>
                <a:gd name="T20" fmla="*/ 378 w 611"/>
                <a:gd name="T21" fmla="*/ 637 h 637"/>
                <a:gd name="T22" fmla="*/ 611 w 611"/>
                <a:gd name="T23" fmla="*/ 180 h 637"/>
                <a:gd name="T24" fmla="*/ 611 w 611"/>
                <a:gd name="T25" fmla="*/ 180 h 637"/>
                <a:gd name="T26" fmla="*/ 577 w 611"/>
                <a:gd name="T27" fmla="*/ 161 h 637"/>
                <a:gd name="T28" fmla="*/ 544 w 611"/>
                <a:gd name="T29" fmla="*/ 143 h 637"/>
                <a:gd name="T30" fmla="*/ 511 w 611"/>
                <a:gd name="T31" fmla="*/ 122 h 637"/>
                <a:gd name="T32" fmla="*/ 479 w 611"/>
                <a:gd name="T33" fmla="*/ 100 h 637"/>
                <a:gd name="T34" fmla="*/ 448 w 611"/>
                <a:gd name="T35" fmla="*/ 76 h 637"/>
                <a:gd name="T36" fmla="*/ 418 w 611"/>
                <a:gd name="T37" fmla="*/ 52 h 637"/>
                <a:gd name="T38" fmla="*/ 391 w 611"/>
                <a:gd name="T39" fmla="*/ 26 h 637"/>
                <a:gd name="T40" fmla="*/ 363 w 611"/>
                <a:gd name="T41" fmla="*/ 0 h 637"/>
                <a:gd name="T42" fmla="*/ 363 w 611"/>
                <a:gd name="T43" fmla="*/ 0 h 63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1" h="637">
                  <a:moveTo>
                    <a:pt x="363" y="0"/>
                  </a:moveTo>
                  <a:lnTo>
                    <a:pt x="0" y="361"/>
                  </a:lnTo>
                  <a:lnTo>
                    <a:pt x="43" y="402"/>
                  </a:lnTo>
                  <a:lnTo>
                    <a:pt x="87" y="441"/>
                  </a:lnTo>
                  <a:lnTo>
                    <a:pt x="132" y="478"/>
                  </a:lnTo>
                  <a:lnTo>
                    <a:pt x="178" y="513"/>
                  </a:lnTo>
                  <a:lnTo>
                    <a:pt x="226" y="546"/>
                  </a:lnTo>
                  <a:lnTo>
                    <a:pt x="276" y="579"/>
                  </a:lnTo>
                  <a:lnTo>
                    <a:pt x="326" y="609"/>
                  </a:lnTo>
                  <a:lnTo>
                    <a:pt x="378" y="637"/>
                  </a:lnTo>
                  <a:lnTo>
                    <a:pt x="611" y="180"/>
                  </a:lnTo>
                  <a:lnTo>
                    <a:pt x="577" y="161"/>
                  </a:lnTo>
                  <a:lnTo>
                    <a:pt x="544" y="143"/>
                  </a:lnTo>
                  <a:lnTo>
                    <a:pt x="511" y="122"/>
                  </a:lnTo>
                  <a:lnTo>
                    <a:pt x="479" y="100"/>
                  </a:lnTo>
                  <a:lnTo>
                    <a:pt x="448" y="76"/>
                  </a:lnTo>
                  <a:lnTo>
                    <a:pt x="418" y="52"/>
                  </a:lnTo>
                  <a:lnTo>
                    <a:pt x="391" y="26"/>
                  </a:lnTo>
                  <a:lnTo>
                    <a:pt x="363" y="0"/>
                  </a:lnTo>
                  <a:close/>
                </a:path>
              </a:pathLst>
            </a:custGeom>
            <a:solidFill>
              <a:srgbClr val="000000"/>
            </a:solidFill>
            <a:ln w="23813">
              <a:solidFill>
                <a:srgbClr val="668187"/>
              </a:solidFill>
              <a:prstDash val="solid"/>
              <a:round/>
              <a:headEnd/>
              <a:tailEnd/>
            </a:ln>
          </p:spPr>
          <p:txBody>
            <a:bodyPr/>
            <a:lstStyle/>
            <a:p>
              <a:endParaRPr lang="en-GB"/>
            </a:p>
          </p:txBody>
        </p:sp>
        <p:sp>
          <p:nvSpPr>
            <p:cNvPr id="41" name="Freeform 46"/>
            <p:cNvSpPr>
              <a:spLocks/>
            </p:cNvSpPr>
            <p:nvPr userDrawn="1"/>
          </p:nvSpPr>
          <p:spPr bwMode="auto">
            <a:xfrm>
              <a:off x="3560" y="2691"/>
              <a:ext cx="636" cy="610"/>
            </a:xfrm>
            <a:custGeom>
              <a:avLst/>
              <a:gdLst>
                <a:gd name="T0" fmla="*/ 0 w 636"/>
                <a:gd name="T1" fmla="*/ 249 h 610"/>
                <a:gd name="T2" fmla="*/ 360 w 636"/>
                <a:gd name="T3" fmla="*/ 610 h 610"/>
                <a:gd name="T4" fmla="*/ 360 w 636"/>
                <a:gd name="T5" fmla="*/ 610 h 610"/>
                <a:gd name="T6" fmla="*/ 401 w 636"/>
                <a:gd name="T7" fmla="*/ 567 h 610"/>
                <a:gd name="T8" fmla="*/ 440 w 636"/>
                <a:gd name="T9" fmla="*/ 523 h 610"/>
                <a:gd name="T10" fmla="*/ 477 w 636"/>
                <a:gd name="T11" fmla="*/ 479 h 610"/>
                <a:gd name="T12" fmla="*/ 512 w 636"/>
                <a:gd name="T13" fmla="*/ 432 h 610"/>
                <a:gd name="T14" fmla="*/ 547 w 636"/>
                <a:gd name="T15" fmla="*/ 384 h 610"/>
                <a:gd name="T16" fmla="*/ 579 w 636"/>
                <a:gd name="T17" fmla="*/ 334 h 610"/>
                <a:gd name="T18" fmla="*/ 608 w 636"/>
                <a:gd name="T19" fmla="*/ 285 h 610"/>
                <a:gd name="T20" fmla="*/ 636 w 636"/>
                <a:gd name="T21" fmla="*/ 233 h 610"/>
                <a:gd name="T22" fmla="*/ 179 w 636"/>
                <a:gd name="T23" fmla="*/ 0 h 610"/>
                <a:gd name="T24" fmla="*/ 179 w 636"/>
                <a:gd name="T25" fmla="*/ 0 h 610"/>
                <a:gd name="T26" fmla="*/ 161 w 636"/>
                <a:gd name="T27" fmla="*/ 35 h 610"/>
                <a:gd name="T28" fmla="*/ 142 w 636"/>
                <a:gd name="T29" fmla="*/ 68 h 610"/>
                <a:gd name="T30" fmla="*/ 122 w 636"/>
                <a:gd name="T31" fmla="*/ 100 h 610"/>
                <a:gd name="T32" fmla="*/ 100 w 636"/>
                <a:gd name="T33" fmla="*/ 131 h 610"/>
                <a:gd name="T34" fmla="*/ 76 w 636"/>
                <a:gd name="T35" fmla="*/ 162 h 610"/>
                <a:gd name="T36" fmla="*/ 52 w 636"/>
                <a:gd name="T37" fmla="*/ 192 h 610"/>
                <a:gd name="T38" fmla="*/ 26 w 636"/>
                <a:gd name="T39" fmla="*/ 220 h 610"/>
                <a:gd name="T40" fmla="*/ 0 w 636"/>
                <a:gd name="T41" fmla="*/ 249 h 610"/>
                <a:gd name="T42" fmla="*/ 0 w 636"/>
                <a:gd name="T43" fmla="*/ 249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6" h="610">
                  <a:moveTo>
                    <a:pt x="0" y="249"/>
                  </a:moveTo>
                  <a:lnTo>
                    <a:pt x="360" y="610"/>
                  </a:lnTo>
                  <a:lnTo>
                    <a:pt x="401" y="567"/>
                  </a:lnTo>
                  <a:lnTo>
                    <a:pt x="440" y="523"/>
                  </a:lnTo>
                  <a:lnTo>
                    <a:pt x="477" y="479"/>
                  </a:lnTo>
                  <a:lnTo>
                    <a:pt x="512" y="432"/>
                  </a:lnTo>
                  <a:lnTo>
                    <a:pt x="547" y="384"/>
                  </a:lnTo>
                  <a:lnTo>
                    <a:pt x="579" y="334"/>
                  </a:lnTo>
                  <a:lnTo>
                    <a:pt x="608" y="285"/>
                  </a:lnTo>
                  <a:lnTo>
                    <a:pt x="636" y="233"/>
                  </a:lnTo>
                  <a:lnTo>
                    <a:pt x="179" y="0"/>
                  </a:lnTo>
                  <a:lnTo>
                    <a:pt x="161" y="35"/>
                  </a:lnTo>
                  <a:lnTo>
                    <a:pt x="142" y="68"/>
                  </a:lnTo>
                  <a:lnTo>
                    <a:pt x="122" y="100"/>
                  </a:lnTo>
                  <a:lnTo>
                    <a:pt x="100" y="131"/>
                  </a:lnTo>
                  <a:lnTo>
                    <a:pt x="76" y="162"/>
                  </a:lnTo>
                  <a:lnTo>
                    <a:pt x="52" y="192"/>
                  </a:lnTo>
                  <a:lnTo>
                    <a:pt x="26" y="220"/>
                  </a:lnTo>
                  <a:lnTo>
                    <a:pt x="0" y="249"/>
                  </a:lnTo>
                  <a:close/>
                </a:path>
              </a:pathLst>
            </a:custGeom>
            <a:solidFill>
              <a:srgbClr val="FAEEC5"/>
            </a:solidFill>
            <a:ln w="23813">
              <a:solidFill>
                <a:srgbClr val="668187"/>
              </a:solidFill>
              <a:prstDash val="solid"/>
              <a:round/>
              <a:headEnd/>
              <a:tailEnd/>
            </a:ln>
          </p:spPr>
          <p:txBody>
            <a:bodyPr/>
            <a:lstStyle/>
            <a:p>
              <a:endParaRPr lang="en-GB"/>
            </a:p>
          </p:txBody>
        </p:sp>
        <p:sp>
          <p:nvSpPr>
            <p:cNvPr id="42" name="Freeform 47"/>
            <p:cNvSpPr>
              <a:spLocks/>
            </p:cNvSpPr>
            <p:nvPr userDrawn="1"/>
          </p:nvSpPr>
          <p:spPr bwMode="auto">
            <a:xfrm>
              <a:off x="3310" y="2940"/>
              <a:ext cx="610" cy="637"/>
            </a:xfrm>
            <a:custGeom>
              <a:avLst/>
              <a:gdLst>
                <a:gd name="T0" fmla="*/ 0 w 610"/>
                <a:gd name="T1" fmla="*/ 180 h 637"/>
                <a:gd name="T2" fmla="*/ 233 w 610"/>
                <a:gd name="T3" fmla="*/ 637 h 637"/>
                <a:gd name="T4" fmla="*/ 233 w 610"/>
                <a:gd name="T5" fmla="*/ 637 h 637"/>
                <a:gd name="T6" fmla="*/ 285 w 610"/>
                <a:gd name="T7" fmla="*/ 609 h 637"/>
                <a:gd name="T8" fmla="*/ 337 w 610"/>
                <a:gd name="T9" fmla="*/ 577 h 637"/>
                <a:gd name="T10" fmla="*/ 385 w 610"/>
                <a:gd name="T11" fmla="*/ 546 h 637"/>
                <a:gd name="T12" fmla="*/ 433 w 610"/>
                <a:gd name="T13" fmla="*/ 513 h 637"/>
                <a:gd name="T14" fmla="*/ 481 w 610"/>
                <a:gd name="T15" fmla="*/ 478 h 637"/>
                <a:gd name="T16" fmla="*/ 525 w 610"/>
                <a:gd name="T17" fmla="*/ 441 h 637"/>
                <a:gd name="T18" fmla="*/ 568 w 610"/>
                <a:gd name="T19" fmla="*/ 402 h 637"/>
                <a:gd name="T20" fmla="*/ 610 w 610"/>
                <a:gd name="T21" fmla="*/ 361 h 637"/>
                <a:gd name="T22" fmla="*/ 250 w 610"/>
                <a:gd name="T23" fmla="*/ 0 h 637"/>
                <a:gd name="T24" fmla="*/ 250 w 610"/>
                <a:gd name="T25" fmla="*/ 0 h 637"/>
                <a:gd name="T26" fmla="*/ 222 w 610"/>
                <a:gd name="T27" fmla="*/ 26 h 637"/>
                <a:gd name="T28" fmla="*/ 192 w 610"/>
                <a:gd name="T29" fmla="*/ 52 h 637"/>
                <a:gd name="T30" fmla="*/ 163 w 610"/>
                <a:gd name="T31" fmla="*/ 76 h 637"/>
                <a:gd name="T32" fmla="*/ 133 w 610"/>
                <a:gd name="T33" fmla="*/ 98 h 637"/>
                <a:gd name="T34" fmla="*/ 102 w 610"/>
                <a:gd name="T35" fmla="*/ 121 h 637"/>
                <a:gd name="T36" fmla="*/ 68 w 610"/>
                <a:gd name="T37" fmla="*/ 143 h 637"/>
                <a:gd name="T38" fmla="*/ 35 w 610"/>
                <a:gd name="T39" fmla="*/ 161 h 637"/>
                <a:gd name="T40" fmla="*/ 0 w 610"/>
                <a:gd name="T41" fmla="*/ 180 h 637"/>
                <a:gd name="T42" fmla="*/ 0 w 610"/>
                <a:gd name="T43" fmla="*/ 180 h 63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0" h="637">
                  <a:moveTo>
                    <a:pt x="0" y="180"/>
                  </a:moveTo>
                  <a:lnTo>
                    <a:pt x="233" y="637"/>
                  </a:lnTo>
                  <a:lnTo>
                    <a:pt x="285" y="609"/>
                  </a:lnTo>
                  <a:lnTo>
                    <a:pt x="337" y="577"/>
                  </a:lnTo>
                  <a:lnTo>
                    <a:pt x="385" y="546"/>
                  </a:lnTo>
                  <a:lnTo>
                    <a:pt x="433" y="513"/>
                  </a:lnTo>
                  <a:lnTo>
                    <a:pt x="481" y="478"/>
                  </a:lnTo>
                  <a:lnTo>
                    <a:pt x="525" y="441"/>
                  </a:lnTo>
                  <a:lnTo>
                    <a:pt x="568" y="402"/>
                  </a:lnTo>
                  <a:lnTo>
                    <a:pt x="610" y="361"/>
                  </a:lnTo>
                  <a:lnTo>
                    <a:pt x="250" y="0"/>
                  </a:lnTo>
                  <a:lnTo>
                    <a:pt x="222" y="26"/>
                  </a:lnTo>
                  <a:lnTo>
                    <a:pt x="192" y="52"/>
                  </a:lnTo>
                  <a:lnTo>
                    <a:pt x="163" y="76"/>
                  </a:lnTo>
                  <a:lnTo>
                    <a:pt x="133" y="98"/>
                  </a:lnTo>
                  <a:lnTo>
                    <a:pt x="102" y="121"/>
                  </a:lnTo>
                  <a:lnTo>
                    <a:pt x="68" y="143"/>
                  </a:lnTo>
                  <a:lnTo>
                    <a:pt x="35" y="161"/>
                  </a:lnTo>
                  <a:lnTo>
                    <a:pt x="0" y="180"/>
                  </a:lnTo>
                  <a:close/>
                </a:path>
              </a:pathLst>
            </a:custGeom>
            <a:solidFill>
              <a:srgbClr val="000000"/>
            </a:solidFill>
            <a:ln w="23813">
              <a:solidFill>
                <a:srgbClr val="668187"/>
              </a:solidFill>
              <a:prstDash val="solid"/>
              <a:round/>
              <a:headEnd/>
              <a:tailEnd/>
            </a:ln>
          </p:spPr>
          <p:txBody>
            <a:bodyPr/>
            <a:lstStyle/>
            <a:p>
              <a:endParaRPr lang="en-GB"/>
            </a:p>
          </p:txBody>
        </p:sp>
        <p:sp>
          <p:nvSpPr>
            <p:cNvPr id="43" name="Freeform 48"/>
            <p:cNvSpPr>
              <a:spLocks/>
            </p:cNvSpPr>
            <p:nvPr userDrawn="1"/>
          </p:nvSpPr>
          <p:spPr bwMode="auto">
            <a:xfrm>
              <a:off x="3835" y="2012"/>
              <a:ext cx="524" cy="466"/>
            </a:xfrm>
            <a:custGeom>
              <a:avLst/>
              <a:gdLst>
                <a:gd name="T0" fmla="*/ 0 w 524"/>
                <a:gd name="T1" fmla="*/ 387 h 466"/>
                <a:gd name="T2" fmla="*/ 505 w 524"/>
                <a:gd name="T3" fmla="*/ 466 h 466"/>
                <a:gd name="T4" fmla="*/ 505 w 524"/>
                <a:gd name="T5" fmla="*/ 466 h 466"/>
                <a:gd name="T6" fmla="*/ 513 w 524"/>
                <a:gd name="T7" fmla="*/ 411 h 466"/>
                <a:gd name="T8" fmla="*/ 518 w 524"/>
                <a:gd name="T9" fmla="*/ 353 h 466"/>
                <a:gd name="T10" fmla="*/ 522 w 524"/>
                <a:gd name="T11" fmla="*/ 294 h 466"/>
                <a:gd name="T12" fmla="*/ 524 w 524"/>
                <a:gd name="T13" fmla="*/ 237 h 466"/>
                <a:gd name="T14" fmla="*/ 522 w 524"/>
                <a:gd name="T15" fmla="*/ 178 h 466"/>
                <a:gd name="T16" fmla="*/ 518 w 524"/>
                <a:gd name="T17" fmla="*/ 118 h 466"/>
                <a:gd name="T18" fmla="*/ 513 w 524"/>
                <a:gd name="T19" fmla="*/ 59 h 466"/>
                <a:gd name="T20" fmla="*/ 505 w 524"/>
                <a:gd name="T21" fmla="*/ 0 h 466"/>
                <a:gd name="T22" fmla="*/ 0 w 524"/>
                <a:gd name="T23" fmla="*/ 80 h 466"/>
                <a:gd name="T24" fmla="*/ 0 w 524"/>
                <a:gd name="T25" fmla="*/ 80 h 466"/>
                <a:gd name="T26" fmla="*/ 4 w 524"/>
                <a:gd name="T27" fmla="*/ 118 h 466"/>
                <a:gd name="T28" fmla="*/ 10 w 524"/>
                <a:gd name="T29" fmla="*/ 157 h 466"/>
                <a:gd name="T30" fmla="*/ 11 w 524"/>
                <a:gd name="T31" fmla="*/ 196 h 466"/>
                <a:gd name="T32" fmla="*/ 11 w 524"/>
                <a:gd name="T33" fmla="*/ 235 h 466"/>
                <a:gd name="T34" fmla="*/ 11 w 524"/>
                <a:gd name="T35" fmla="*/ 274 h 466"/>
                <a:gd name="T36" fmla="*/ 8 w 524"/>
                <a:gd name="T37" fmla="*/ 311 h 466"/>
                <a:gd name="T38" fmla="*/ 4 w 524"/>
                <a:gd name="T39" fmla="*/ 350 h 466"/>
                <a:gd name="T40" fmla="*/ 0 w 524"/>
                <a:gd name="T41" fmla="*/ 387 h 466"/>
                <a:gd name="T42" fmla="*/ 0 w 524"/>
                <a:gd name="T43" fmla="*/ 387 h 46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4" h="466">
                  <a:moveTo>
                    <a:pt x="0" y="387"/>
                  </a:moveTo>
                  <a:lnTo>
                    <a:pt x="505" y="466"/>
                  </a:lnTo>
                  <a:lnTo>
                    <a:pt x="513" y="411"/>
                  </a:lnTo>
                  <a:lnTo>
                    <a:pt x="518" y="353"/>
                  </a:lnTo>
                  <a:lnTo>
                    <a:pt x="522" y="294"/>
                  </a:lnTo>
                  <a:lnTo>
                    <a:pt x="524" y="237"/>
                  </a:lnTo>
                  <a:lnTo>
                    <a:pt x="522" y="178"/>
                  </a:lnTo>
                  <a:lnTo>
                    <a:pt x="518" y="118"/>
                  </a:lnTo>
                  <a:lnTo>
                    <a:pt x="513" y="59"/>
                  </a:lnTo>
                  <a:lnTo>
                    <a:pt x="505" y="0"/>
                  </a:lnTo>
                  <a:lnTo>
                    <a:pt x="0" y="80"/>
                  </a:lnTo>
                  <a:lnTo>
                    <a:pt x="4" y="118"/>
                  </a:lnTo>
                  <a:lnTo>
                    <a:pt x="10" y="157"/>
                  </a:lnTo>
                  <a:lnTo>
                    <a:pt x="11" y="196"/>
                  </a:lnTo>
                  <a:lnTo>
                    <a:pt x="11" y="235"/>
                  </a:lnTo>
                  <a:lnTo>
                    <a:pt x="11" y="274"/>
                  </a:lnTo>
                  <a:lnTo>
                    <a:pt x="8" y="311"/>
                  </a:lnTo>
                  <a:lnTo>
                    <a:pt x="4" y="350"/>
                  </a:lnTo>
                  <a:lnTo>
                    <a:pt x="0" y="387"/>
                  </a:lnTo>
                  <a:close/>
                </a:path>
              </a:pathLst>
            </a:custGeom>
            <a:solidFill>
              <a:srgbClr val="FAEEC5"/>
            </a:solidFill>
            <a:ln w="23813">
              <a:solidFill>
                <a:srgbClr val="668187"/>
              </a:solidFill>
              <a:prstDash val="solid"/>
              <a:round/>
              <a:headEnd/>
              <a:tailEnd/>
            </a:ln>
          </p:spPr>
          <p:txBody>
            <a:bodyPr/>
            <a:lstStyle/>
            <a:p>
              <a:endParaRPr lang="en-GB"/>
            </a:p>
          </p:txBody>
        </p:sp>
        <p:sp>
          <p:nvSpPr>
            <p:cNvPr id="44" name="Freeform 49"/>
            <p:cNvSpPr>
              <a:spLocks/>
            </p:cNvSpPr>
            <p:nvPr userDrawn="1"/>
          </p:nvSpPr>
          <p:spPr bwMode="auto">
            <a:xfrm>
              <a:off x="1389" y="2399"/>
              <a:ext cx="601" cy="525"/>
            </a:xfrm>
            <a:custGeom>
              <a:avLst/>
              <a:gdLst>
                <a:gd name="T0" fmla="*/ 506 w 601"/>
                <a:gd name="T1" fmla="*/ 0 h 525"/>
                <a:gd name="T2" fmla="*/ 0 w 601"/>
                <a:gd name="T3" fmla="*/ 79 h 525"/>
                <a:gd name="T4" fmla="*/ 0 w 601"/>
                <a:gd name="T5" fmla="*/ 79 h 525"/>
                <a:gd name="T6" fmla="*/ 11 w 601"/>
                <a:gd name="T7" fmla="*/ 138 h 525"/>
                <a:gd name="T8" fmla="*/ 24 w 601"/>
                <a:gd name="T9" fmla="*/ 197 h 525"/>
                <a:gd name="T10" fmla="*/ 38 w 601"/>
                <a:gd name="T11" fmla="*/ 255 h 525"/>
                <a:gd name="T12" fmla="*/ 55 w 601"/>
                <a:gd name="T13" fmla="*/ 310 h 525"/>
                <a:gd name="T14" fmla="*/ 75 w 601"/>
                <a:gd name="T15" fmla="*/ 366 h 525"/>
                <a:gd name="T16" fmla="*/ 96 w 601"/>
                <a:gd name="T17" fmla="*/ 419 h 525"/>
                <a:gd name="T18" fmla="*/ 120 w 601"/>
                <a:gd name="T19" fmla="*/ 473 h 525"/>
                <a:gd name="T20" fmla="*/ 144 w 601"/>
                <a:gd name="T21" fmla="*/ 525 h 525"/>
                <a:gd name="T22" fmla="*/ 601 w 601"/>
                <a:gd name="T23" fmla="*/ 292 h 525"/>
                <a:gd name="T24" fmla="*/ 601 w 601"/>
                <a:gd name="T25" fmla="*/ 292 h 525"/>
                <a:gd name="T26" fmla="*/ 584 w 601"/>
                <a:gd name="T27" fmla="*/ 258 h 525"/>
                <a:gd name="T28" fmla="*/ 569 w 601"/>
                <a:gd name="T29" fmla="*/ 223 h 525"/>
                <a:gd name="T30" fmla="*/ 554 w 601"/>
                <a:gd name="T31" fmla="*/ 188 h 525"/>
                <a:gd name="T32" fmla="*/ 541 w 601"/>
                <a:gd name="T33" fmla="*/ 151 h 525"/>
                <a:gd name="T34" fmla="*/ 530 w 601"/>
                <a:gd name="T35" fmla="*/ 114 h 525"/>
                <a:gd name="T36" fmla="*/ 521 w 601"/>
                <a:gd name="T37" fmla="*/ 77 h 525"/>
                <a:gd name="T38" fmla="*/ 512 w 601"/>
                <a:gd name="T39" fmla="*/ 38 h 525"/>
                <a:gd name="T40" fmla="*/ 506 w 601"/>
                <a:gd name="T41" fmla="*/ 0 h 525"/>
                <a:gd name="T42" fmla="*/ 506 w 601"/>
                <a:gd name="T43" fmla="*/ 0 h 5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5">
                  <a:moveTo>
                    <a:pt x="506" y="0"/>
                  </a:moveTo>
                  <a:lnTo>
                    <a:pt x="0" y="79"/>
                  </a:lnTo>
                  <a:lnTo>
                    <a:pt x="11" y="138"/>
                  </a:lnTo>
                  <a:lnTo>
                    <a:pt x="24" y="197"/>
                  </a:lnTo>
                  <a:lnTo>
                    <a:pt x="38" y="255"/>
                  </a:lnTo>
                  <a:lnTo>
                    <a:pt x="55" y="310"/>
                  </a:lnTo>
                  <a:lnTo>
                    <a:pt x="75" y="366"/>
                  </a:lnTo>
                  <a:lnTo>
                    <a:pt x="96" y="419"/>
                  </a:lnTo>
                  <a:lnTo>
                    <a:pt x="120" y="473"/>
                  </a:lnTo>
                  <a:lnTo>
                    <a:pt x="144" y="525"/>
                  </a:lnTo>
                  <a:lnTo>
                    <a:pt x="601" y="292"/>
                  </a:lnTo>
                  <a:lnTo>
                    <a:pt x="584" y="258"/>
                  </a:lnTo>
                  <a:lnTo>
                    <a:pt x="569" y="223"/>
                  </a:lnTo>
                  <a:lnTo>
                    <a:pt x="554" y="188"/>
                  </a:lnTo>
                  <a:lnTo>
                    <a:pt x="541" y="151"/>
                  </a:lnTo>
                  <a:lnTo>
                    <a:pt x="530" y="114"/>
                  </a:lnTo>
                  <a:lnTo>
                    <a:pt x="521" y="77"/>
                  </a:lnTo>
                  <a:lnTo>
                    <a:pt x="512" y="38"/>
                  </a:lnTo>
                  <a:lnTo>
                    <a:pt x="506" y="0"/>
                  </a:lnTo>
                  <a:close/>
                </a:path>
              </a:pathLst>
            </a:custGeom>
            <a:solidFill>
              <a:srgbClr val="000000"/>
            </a:solidFill>
            <a:ln w="23813">
              <a:solidFill>
                <a:srgbClr val="668187"/>
              </a:solidFill>
              <a:prstDash val="solid"/>
              <a:round/>
              <a:headEnd/>
              <a:tailEnd/>
            </a:ln>
          </p:spPr>
          <p:txBody>
            <a:bodyPr/>
            <a:lstStyle/>
            <a:p>
              <a:endParaRPr lang="en-GB"/>
            </a:p>
          </p:txBody>
        </p:sp>
        <p:sp>
          <p:nvSpPr>
            <p:cNvPr id="45" name="Freeform 50"/>
            <p:cNvSpPr>
              <a:spLocks/>
            </p:cNvSpPr>
            <p:nvPr userDrawn="1"/>
          </p:nvSpPr>
          <p:spPr bwMode="auto">
            <a:xfrm>
              <a:off x="3739" y="2399"/>
              <a:ext cx="601" cy="525"/>
            </a:xfrm>
            <a:custGeom>
              <a:avLst/>
              <a:gdLst>
                <a:gd name="T0" fmla="*/ 0 w 601"/>
                <a:gd name="T1" fmla="*/ 292 h 525"/>
                <a:gd name="T2" fmla="*/ 457 w 601"/>
                <a:gd name="T3" fmla="*/ 525 h 525"/>
                <a:gd name="T4" fmla="*/ 457 w 601"/>
                <a:gd name="T5" fmla="*/ 525 h 525"/>
                <a:gd name="T6" fmla="*/ 481 w 601"/>
                <a:gd name="T7" fmla="*/ 471 h 525"/>
                <a:gd name="T8" fmla="*/ 505 w 601"/>
                <a:gd name="T9" fmla="*/ 419 h 525"/>
                <a:gd name="T10" fmla="*/ 527 w 601"/>
                <a:gd name="T11" fmla="*/ 364 h 525"/>
                <a:gd name="T12" fmla="*/ 546 w 601"/>
                <a:gd name="T13" fmla="*/ 308 h 525"/>
                <a:gd name="T14" fmla="*/ 562 w 601"/>
                <a:gd name="T15" fmla="*/ 253 h 525"/>
                <a:gd name="T16" fmla="*/ 577 w 601"/>
                <a:gd name="T17" fmla="*/ 196 h 525"/>
                <a:gd name="T18" fmla="*/ 590 w 601"/>
                <a:gd name="T19" fmla="*/ 138 h 525"/>
                <a:gd name="T20" fmla="*/ 601 w 601"/>
                <a:gd name="T21" fmla="*/ 79 h 525"/>
                <a:gd name="T22" fmla="*/ 96 w 601"/>
                <a:gd name="T23" fmla="*/ 0 h 525"/>
                <a:gd name="T24" fmla="*/ 96 w 601"/>
                <a:gd name="T25" fmla="*/ 0 h 525"/>
                <a:gd name="T26" fmla="*/ 89 w 601"/>
                <a:gd name="T27" fmla="*/ 38 h 525"/>
                <a:gd name="T28" fmla="*/ 80 w 601"/>
                <a:gd name="T29" fmla="*/ 75 h 525"/>
                <a:gd name="T30" fmla="*/ 70 w 601"/>
                <a:gd name="T31" fmla="*/ 114 h 525"/>
                <a:gd name="T32" fmla="*/ 59 w 601"/>
                <a:gd name="T33" fmla="*/ 151 h 525"/>
                <a:gd name="T34" fmla="*/ 46 w 601"/>
                <a:gd name="T35" fmla="*/ 186 h 525"/>
                <a:gd name="T36" fmla="*/ 33 w 601"/>
                <a:gd name="T37" fmla="*/ 223 h 525"/>
                <a:gd name="T38" fmla="*/ 17 w 601"/>
                <a:gd name="T39" fmla="*/ 258 h 525"/>
                <a:gd name="T40" fmla="*/ 0 w 601"/>
                <a:gd name="T41" fmla="*/ 292 h 525"/>
                <a:gd name="T42" fmla="*/ 0 w 601"/>
                <a:gd name="T43" fmla="*/ 292 h 5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5">
                  <a:moveTo>
                    <a:pt x="0" y="292"/>
                  </a:moveTo>
                  <a:lnTo>
                    <a:pt x="457" y="525"/>
                  </a:lnTo>
                  <a:lnTo>
                    <a:pt x="481" y="471"/>
                  </a:lnTo>
                  <a:lnTo>
                    <a:pt x="505" y="419"/>
                  </a:lnTo>
                  <a:lnTo>
                    <a:pt x="527" y="364"/>
                  </a:lnTo>
                  <a:lnTo>
                    <a:pt x="546" y="308"/>
                  </a:lnTo>
                  <a:lnTo>
                    <a:pt x="562" y="253"/>
                  </a:lnTo>
                  <a:lnTo>
                    <a:pt x="577" y="196"/>
                  </a:lnTo>
                  <a:lnTo>
                    <a:pt x="590" y="138"/>
                  </a:lnTo>
                  <a:lnTo>
                    <a:pt x="601" y="79"/>
                  </a:lnTo>
                  <a:lnTo>
                    <a:pt x="96" y="0"/>
                  </a:lnTo>
                  <a:lnTo>
                    <a:pt x="89" y="38"/>
                  </a:lnTo>
                  <a:lnTo>
                    <a:pt x="80" y="75"/>
                  </a:lnTo>
                  <a:lnTo>
                    <a:pt x="70" y="114"/>
                  </a:lnTo>
                  <a:lnTo>
                    <a:pt x="59" y="151"/>
                  </a:lnTo>
                  <a:lnTo>
                    <a:pt x="46" y="186"/>
                  </a:lnTo>
                  <a:lnTo>
                    <a:pt x="33" y="223"/>
                  </a:lnTo>
                  <a:lnTo>
                    <a:pt x="17" y="258"/>
                  </a:lnTo>
                  <a:lnTo>
                    <a:pt x="0" y="292"/>
                  </a:lnTo>
                  <a:close/>
                </a:path>
              </a:pathLst>
            </a:custGeom>
            <a:solidFill>
              <a:srgbClr val="000000"/>
            </a:solidFill>
            <a:ln w="23813">
              <a:solidFill>
                <a:srgbClr val="668187"/>
              </a:solidFill>
              <a:prstDash val="solid"/>
              <a:round/>
              <a:headEnd/>
              <a:tailEnd/>
            </a:ln>
          </p:spPr>
          <p:txBody>
            <a:bodyPr/>
            <a:lstStyle/>
            <a:p>
              <a:endParaRPr lang="en-GB"/>
            </a:p>
          </p:txBody>
        </p:sp>
        <p:sp>
          <p:nvSpPr>
            <p:cNvPr id="46" name="Freeform 51"/>
            <p:cNvSpPr>
              <a:spLocks/>
            </p:cNvSpPr>
            <p:nvPr userDrawn="1"/>
          </p:nvSpPr>
          <p:spPr bwMode="auto">
            <a:xfrm>
              <a:off x="3018" y="3120"/>
              <a:ext cx="525" cy="601"/>
            </a:xfrm>
            <a:custGeom>
              <a:avLst/>
              <a:gdLst>
                <a:gd name="T0" fmla="*/ 0 w 525"/>
                <a:gd name="T1" fmla="*/ 96 h 601"/>
                <a:gd name="T2" fmla="*/ 79 w 525"/>
                <a:gd name="T3" fmla="*/ 601 h 601"/>
                <a:gd name="T4" fmla="*/ 79 w 525"/>
                <a:gd name="T5" fmla="*/ 601 h 601"/>
                <a:gd name="T6" fmla="*/ 79 w 525"/>
                <a:gd name="T7" fmla="*/ 601 h 601"/>
                <a:gd name="T8" fmla="*/ 139 w 525"/>
                <a:gd name="T9" fmla="*/ 590 h 601"/>
                <a:gd name="T10" fmla="*/ 198 w 525"/>
                <a:gd name="T11" fmla="*/ 577 h 601"/>
                <a:gd name="T12" fmla="*/ 255 w 525"/>
                <a:gd name="T13" fmla="*/ 562 h 601"/>
                <a:gd name="T14" fmla="*/ 311 w 525"/>
                <a:gd name="T15" fmla="*/ 545 h 601"/>
                <a:gd name="T16" fmla="*/ 366 w 525"/>
                <a:gd name="T17" fmla="*/ 525 h 601"/>
                <a:gd name="T18" fmla="*/ 420 w 525"/>
                <a:gd name="T19" fmla="*/ 505 h 601"/>
                <a:gd name="T20" fmla="*/ 473 w 525"/>
                <a:gd name="T21" fmla="*/ 481 h 601"/>
                <a:gd name="T22" fmla="*/ 525 w 525"/>
                <a:gd name="T23" fmla="*/ 457 h 601"/>
                <a:gd name="T24" fmla="*/ 292 w 525"/>
                <a:gd name="T25" fmla="*/ 0 h 601"/>
                <a:gd name="T26" fmla="*/ 292 w 525"/>
                <a:gd name="T27" fmla="*/ 0 h 601"/>
                <a:gd name="T28" fmla="*/ 259 w 525"/>
                <a:gd name="T29" fmla="*/ 16 h 601"/>
                <a:gd name="T30" fmla="*/ 224 w 525"/>
                <a:gd name="T31" fmla="*/ 31 h 601"/>
                <a:gd name="T32" fmla="*/ 188 w 525"/>
                <a:gd name="T33" fmla="*/ 46 h 601"/>
                <a:gd name="T34" fmla="*/ 152 w 525"/>
                <a:gd name="T35" fmla="*/ 59 h 601"/>
                <a:gd name="T36" fmla="*/ 115 w 525"/>
                <a:gd name="T37" fmla="*/ 70 h 601"/>
                <a:gd name="T38" fmla="*/ 78 w 525"/>
                <a:gd name="T39" fmla="*/ 79 h 601"/>
                <a:gd name="T40" fmla="*/ 39 w 525"/>
                <a:gd name="T41" fmla="*/ 89 h 601"/>
                <a:gd name="T42" fmla="*/ 0 w 525"/>
                <a:gd name="T43" fmla="*/ 96 h 601"/>
                <a:gd name="T44" fmla="*/ 0 w 525"/>
                <a:gd name="T45" fmla="*/ 96 h 60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25" h="601">
                  <a:moveTo>
                    <a:pt x="0" y="96"/>
                  </a:moveTo>
                  <a:lnTo>
                    <a:pt x="79" y="601"/>
                  </a:lnTo>
                  <a:lnTo>
                    <a:pt x="139" y="590"/>
                  </a:lnTo>
                  <a:lnTo>
                    <a:pt x="198" y="577"/>
                  </a:lnTo>
                  <a:lnTo>
                    <a:pt x="255" y="562"/>
                  </a:lnTo>
                  <a:lnTo>
                    <a:pt x="311" y="545"/>
                  </a:lnTo>
                  <a:lnTo>
                    <a:pt x="366" y="525"/>
                  </a:lnTo>
                  <a:lnTo>
                    <a:pt x="420" y="505"/>
                  </a:lnTo>
                  <a:lnTo>
                    <a:pt x="473" y="481"/>
                  </a:lnTo>
                  <a:lnTo>
                    <a:pt x="525" y="457"/>
                  </a:lnTo>
                  <a:lnTo>
                    <a:pt x="292" y="0"/>
                  </a:lnTo>
                  <a:lnTo>
                    <a:pt x="259" y="16"/>
                  </a:lnTo>
                  <a:lnTo>
                    <a:pt x="224" y="31"/>
                  </a:lnTo>
                  <a:lnTo>
                    <a:pt x="188" y="46"/>
                  </a:lnTo>
                  <a:lnTo>
                    <a:pt x="152" y="59"/>
                  </a:lnTo>
                  <a:lnTo>
                    <a:pt x="115" y="70"/>
                  </a:lnTo>
                  <a:lnTo>
                    <a:pt x="78" y="79"/>
                  </a:lnTo>
                  <a:lnTo>
                    <a:pt x="39" y="89"/>
                  </a:lnTo>
                  <a:lnTo>
                    <a:pt x="0" y="96"/>
                  </a:lnTo>
                  <a:close/>
                </a:path>
              </a:pathLst>
            </a:custGeom>
            <a:solidFill>
              <a:srgbClr val="FAEEC5"/>
            </a:solidFill>
            <a:ln w="23813">
              <a:solidFill>
                <a:srgbClr val="668187"/>
              </a:solidFill>
              <a:prstDash val="solid"/>
              <a:round/>
              <a:headEnd/>
              <a:tailEnd/>
            </a:ln>
          </p:spPr>
          <p:txBody>
            <a:bodyPr/>
            <a:lstStyle/>
            <a:p>
              <a:endParaRPr lang="en-GB"/>
            </a:p>
          </p:txBody>
        </p:sp>
        <p:sp>
          <p:nvSpPr>
            <p:cNvPr id="47" name="Freeform 52"/>
            <p:cNvSpPr>
              <a:spLocks/>
            </p:cNvSpPr>
            <p:nvPr userDrawn="1"/>
          </p:nvSpPr>
          <p:spPr bwMode="auto">
            <a:xfrm>
              <a:off x="2186" y="3120"/>
              <a:ext cx="525" cy="601"/>
            </a:xfrm>
            <a:custGeom>
              <a:avLst/>
              <a:gdLst>
                <a:gd name="T0" fmla="*/ 233 w 525"/>
                <a:gd name="T1" fmla="*/ 0 h 601"/>
                <a:gd name="T2" fmla="*/ 0 w 525"/>
                <a:gd name="T3" fmla="*/ 457 h 601"/>
                <a:gd name="T4" fmla="*/ 0 w 525"/>
                <a:gd name="T5" fmla="*/ 457 h 601"/>
                <a:gd name="T6" fmla="*/ 53 w 525"/>
                <a:gd name="T7" fmla="*/ 481 h 601"/>
                <a:gd name="T8" fmla="*/ 107 w 525"/>
                <a:gd name="T9" fmla="*/ 505 h 601"/>
                <a:gd name="T10" fmla="*/ 161 w 525"/>
                <a:gd name="T11" fmla="*/ 527 h 601"/>
                <a:gd name="T12" fmla="*/ 216 w 525"/>
                <a:gd name="T13" fmla="*/ 545 h 601"/>
                <a:gd name="T14" fmla="*/ 271 w 525"/>
                <a:gd name="T15" fmla="*/ 562 h 601"/>
                <a:gd name="T16" fmla="*/ 329 w 525"/>
                <a:gd name="T17" fmla="*/ 577 h 601"/>
                <a:gd name="T18" fmla="*/ 386 w 525"/>
                <a:gd name="T19" fmla="*/ 590 h 601"/>
                <a:gd name="T20" fmla="*/ 445 w 525"/>
                <a:gd name="T21" fmla="*/ 601 h 601"/>
                <a:gd name="T22" fmla="*/ 525 w 525"/>
                <a:gd name="T23" fmla="*/ 96 h 601"/>
                <a:gd name="T24" fmla="*/ 525 w 525"/>
                <a:gd name="T25" fmla="*/ 96 h 601"/>
                <a:gd name="T26" fmla="*/ 486 w 525"/>
                <a:gd name="T27" fmla="*/ 89 h 601"/>
                <a:gd name="T28" fmla="*/ 449 w 525"/>
                <a:gd name="T29" fmla="*/ 79 h 601"/>
                <a:gd name="T30" fmla="*/ 412 w 525"/>
                <a:gd name="T31" fmla="*/ 70 h 601"/>
                <a:gd name="T32" fmla="*/ 375 w 525"/>
                <a:gd name="T33" fmla="*/ 59 h 601"/>
                <a:gd name="T34" fmla="*/ 338 w 525"/>
                <a:gd name="T35" fmla="*/ 46 h 601"/>
                <a:gd name="T36" fmla="*/ 303 w 525"/>
                <a:gd name="T37" fmla="*/ 33 h 601"/>
                <a:gd name="T38" fmla="*/ 268 w 525"/>
                <a:gd name="T39" fmla="*/ 16 h 601"/>
                <a:gd name="T40" fmla="*/ 233 w 525"/>
                <a:gd name="T41" fmla="*/ 0 h 601"/>
                <a:gd name="T42" fmla="*/ 233 w 525"/>
                <a:gd name="T43" fmla="*/ 0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233" y="0"/>
                  </a:moveTo>
                  <a:lnTo>
                    <a:pt x="0" y="457"/>
                  </a:lnTo>
                  <a:lnTo>
                    <a:pt x="53" y="481"/>
                  </a:lnTo>
                  <a:lnTo>
                    <a:pt x="107" y="505"/>
                  </a:lnTo>
                  <a:lnTo>
                    <a:pt x="161" y="527"/>
                  </a:lnTo>
                  <a:lnTo>
                    <a:pt x="216" y="545"/>
                  </a:lnTo>
                  <a:lnTo>
                    <a:pt x="271" y="562"/>
                  </a:lnTo>
                  <a:lnTo>
                    <a:pt x="329" y="577"/>
                  </a:lnTo>
                  <a:lnTo>
                    <a:pt x="386" y="590"/>
                  </a:lnTo>
                  <a:lnTo>
                    <a:pt x="445" y="601"/>
                  </a:lnTo>
                  <a:lnTo>
                    <a:pt x="525" y="96"/>
                  </a:lnTo>
                  <a:lnTo>
                    <a:pt x="486" y="89"/>
                  </a:lnTo>
                  <a:lnTo>
                    <a:pt x="449" y="79"/>
                  </a:lnTo>
                  <a:lnTo>
                    <a:pt x="412" y="70"/>
                  </a:lnTo>
                  <a:lnTo>
                    <a:pt x="375" y="59"/>
                  </a:lnTo>
                  <a:lnTo>
                    <a:pt x="338" y="46"/>
                  </a:lnTo>
                  <a:lnTo>
                    <a:pt x="303" y="33"/>
                  </a:lnTo>
                  <a:lnTo>
                    <a:pt x="268" y="16"/>
                  </a:lnTo>
                  <a:lnTo>
                    <a:pt x="233" y="0"/>
                  </a:lnTo>
                  <a:close/>
                </a:path>
              </a:pathLst>
            </a:custGeom>
            <a:solidFill>
              <a:srgbClr val="FAEEC5"/>
            </a:solidFill>
            <a:ln w="23813">
              <a:solidFill>
                <a:srgbClr val="668187"/>
              </a:solidFill>
              <a:prstDash val="solid"/>
              <a:round/>
              <a:headEnd/>
              <a:tailEnd/>
            </a:ln>
          </p:spPr>
          <p:txBody>
            <a:bodyPr/>
            <a:lstStyle/>
            <a:p>
              <a:endParaRPr lang="en-GB"/>
            </a:p>
          </p:txBody>
        </p:sp>
        <p:sp>
          <p:nvSpPr>
            <p:cNvPr id="48" name="Freeform 53"/>
            <p:cNvSpPr>
              <a:spLocks/>
            </p:cNvSpPr>
            <p:nvPr userDrawn="1"/>
          </p:nvSpPr>
          <p:spPr bwMode="auto">
            <a:xfrm>
              <a:off x="1533" y="2691"/>
              <a:ext cx="638" cy="610"/>
            </a:xfrm>
            <a:custGeom>
              <a:avLst/>
              <a:gdLst>
                <a:gd name="T0" fmla="*/ 457 w 638"/>
                <a:gd name="T1" fmla="*/ 0 h 610"/>
                <a:gd name="T2" fmla="*/ 0 w 638"/>
                <a:gd name="T3" fmla="*/ 233 h 610"/>
                <a:gd name="T4" fmla="*/ 0 w 638"/>
                <a:gd name="T5" fmla="*/ 233 h 610"/>
                <a:gd name="T6" fmla="*/ 28 w 638"/>
                <a:gd name="T7" fmla="*/ 285 h 610"/>
                <a:gd name="T8" fmla="*/ 59 w 638"/>
                <a:gd name="T9" fmla="*/ 336 h 610"/>
                <a:gd name="T10" fmla="*/ 90 w 638"/>
                <a:gd name="T11" fmla="*/ 384 h 610"/>
                <a:gd name="T12" fmla="*/ 124 w 638"/>
                <a:gd name="T13" fmla="*/ 432 h 610"/>
                <a:gd name="T14" fmla="*/ 159 w 638"/>
                <a:gd name="T15" fmla="*/ 481 h 610"/>
                <a:gd name="T16" fmla="*/ 196 w 638"/>
                <a:gd name="T17" fmla="*/ 525 h 610"/>
                <a:gd name="T18" fmla="*/ 235 w 638"/>
                <a:gd name="T19" fmla="*/ 567 h 610"/>
                <a:gd name="T20" fmla="*/ 275 w 638"/>
                <a:gd name="T21" fmla="*/ 610 h 610"/>
                <a:gd name="T22" fmla="*/ 638 w 638"/>
                <a:gd name="T23" fmla="*/ 249 h 610"/>
                <a:gd name="T24" fmla="*/ 638 w 638"/>
                <a:gd name="T25" fmla="*/ 249 h 610"/>
                <a:gd name="T26" fmla="*/ 610 w 638"/>
                <a:gd name="T27" fmla="*/ 222 h 610"/>
                <a:gd name="T28" fmla="*/ 584 w 638"/>
                <a:gd name="T29" fmla="*/ 192 h 610"/>
                <a:gd name="T30" fmla="*/ 560 w 638"/>
                <a:gd name="T31" fmla="*/ 162 h 610"/>
                <a:gd name="T32" fmla="*/ 538 w 638"/>
                <a:gd name="T33" fmla="*/ 133 h 610"/>
                <a:gd name="T34" fmla="*/ 516 w 638"/>
                <a:gd name="T35" fmla="*/ 100 h 610"/>
                <a:gd name="T36" fmla="*/ 494 w 638"/>
                <a:gd name="T37" fmla="*/ 68 h 610"/>
                <a:gd name="T38" fmla="*/ 475 w 638"/>
                <a:gd name="T39" fmla="*/ 35 h 610"/>
                <a:gd name="T40" fmla="*/ 457 w 638"/>
                <a:gd name="T41" fmla="*/ 0 h 610"/>
                <a:gd name="T42" fmla="*/ 457 w 638"/>
                <a:gd name="T43" fmla="*/ 0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8" h="610">
                  <a:moveTo>
                    <a:pt x="457" y="0"/>
                  </a:moveTo>
                  <a:lnTo>
                    <a:pt x="0" y="233"/>
                  </a:lnTo>
                  <a:lnTo>
                    <a:pt x="28" y="285"/>
                  </a:lnTo>
                  <a:lnTo>
                    <a:pt x="59" y="336"/>
                  </a:lnTo>
                  <a:lnTo>
                    <a:pt x="90" y="384"/>
                  </a:lnTo>
                  <a:lnTo>
                    <a:pt x="124" y="432"/>
                  </a:lnTo>
                  <a:lnTo>
                    <a:pt x="159" y="481"/>
                  </a:lnTo>
                  <a:lnTo>
                    <a:pt x="196" y="525"/>
                  </a:lnTo>
                  <a:lnTo>
                    <a:pt x="235" y="567"/>
                  </a:lnTo>
                  <a:lnTo>
                    <a:pt x="275" y="610"/>
                  </a:lnTo>
                  <a:lnTo>
                    <a:pt x="638" y="249"/>
                  </a:lnTo>
                  <a:lnTo>
                    <a:pt x="610" y="222"/>
                  </a:lnTo>
                  <a:lnTo>
                    <a:pt x="584" y="192"/>
                  </a:lnTo>
                  <a:lnTo>
                    <a:pt x="560" y="162"/>
                  </a:lnTo>
                  <a:lnTo>
                    <a:pt x="538" y="133"/>
                  </a:lnTo>
                  <a:lnTo>
                    <a:pt x="516" y="100"/>
                  </a:lnTo>
                  <a:lnTo>
                    <a:pt x="494" y="68"/>
                  </a:lnTo>
                  <a:lnTo>
                    <a:pt x="475" y="35"/>
                  </a:lnTo>
                  <a:lnTo>
                    <a:pt x="457" y="0"/>
                  </a:lnTo>
                  <a:close/>
                </a:path>
              </a:pathLst>
            </a:custGeom>
            <a:solidFill>
              <a:srgbClr val="FAEEC5"/>
            </a:solidFill>
            <a:ln w="23813">
              <a:solidFill>
                <a:srgbClr val="668187"/>
              </a:solidFill>
              <a:prstDash val="solid"/>
              <a:round/>
              <a:headEnd/>
              <a:tailEnd/>
            </a:ln>
          </p:spPr>
          <p:txBody>
            <a:bodyPr/>
            <a:lstStyle/>
            <a:p>
              <a:endParaRPr lang="en-GB"/>
            </a:p>
          </p:txBody>
        </p:sp>
        <p:sp>
          <p:nvSpPr>
            <p:cNvPr id="49" name="Freeform 54"/>
            <p:cNvSpPr>
              <a:spLocks/>
            </p:cNvSpPr>
            <p:nvPr userDrawn="1"/>
          </p:nvSpPr>
          <p:spPr bwMode="auto">
            <a:xfrm>
              <a:off x="2631" y="3216"/>
              <a:ext cx="466" cy="523"/>
            </a:xfrm>
            <a:custGeom>
              <a:avLst/>
              <a:gdLst>
                <a:gd name="T0" fmla="*/ 80 w 466"/>
                <a:gd name="T1" fmla="*/ 0 h 523"/>
                <a:gd name="T2" fmla="*/ 0 w 466"/>
                <a:gd name="T3" fmla="*/ 505 h 523"/>
                <a:gd name="T4" fmla="*/ 0 w 466"/>
                <a:gd name="T5" fmla="*/ 505 h 523"/>
                <a:gd name="T6" fmla="*/ 56 w 466"/>
                <a:gd name="T7" fmla="*/ 512 h 523"/>
                <a:gd name="T8" fmla="*/ 115 w 466"/>
                <a:gd name="T9" fmla="*/ 518 h 523"/>
                <a:gd name="T10" fmla="*/ 172 w 466"/>
                <a:gd name="T11" fmla="*/ 521 h 523"/>
                <a:gd name="T12" fmla="*/ 230 w 466"/>
                <a:gd name="T13" fmla="*/ 523 h 523"/>
                <a:gd name="T14" fmla="*/ 289 w 466"/>
                <a:gd name="T15" fmla="*/ 521 h 523"/>
                <a:gd name="T16" fmla="*/ 348 w 466"/>
                <a:gd name="T17" fmla="*/ 518 h 523"/>
                <a:gd name="T18" fmla="*/ 407 w 466"/>
                <a:gd name="T19" fmla="*/ 512 h 523"/>
                <a:gd name="T20" fmla="*/ 466 w 466"/>
                <a:gd name="T21" fmla="*/ 505 h 523"/>
                <a:gd name="T22" fmla="*/ 387 w 466"/>
                <a:gd name="T23" fmla="*/ 0 h 523"/>
                <a:gd name="T24" fmla="*/ 387 w 466"/>
                <a:gd name="T25" fmla="*/ 0 h 523"/>
                <a:gd name="T26" fmla="*/ 348 w 466"/>
                <a:gd name="T27" fmla="*/ 4 h 523"/>
                <a:gd name="T28" fmla="*/ 309 w 466"/>
                <a:gd name="T29" fmla="*/ 9 h 523"/>
                <a:gd name="T30" fmla="*/ 270 w 466"/>
                <a:gd name="T31" fmla="*/ 11 h 523"/>
                <a:gd name="T32" fmla="*/ 232 w 466"/>
                <a:gd name="T33" fmla="*/ 11 h 523"/>
                <a:gd name="T34" fmla="*/ 193 w 466"/>
                <a:gd name="T35" fmla="*/ 11 h 523"/>
                <a:gd name="T36" fmla="*/ 156 w 466"/>
                <a:gd name="T37" fmla="*/ 7 h 523"/>
                <a:gd name="T38" fmla="*/ 117 w 466"/>
                <a:gd name="T39" fmla="*/ 4 h 523"/>
                <a:gd name="T40" fmla="*/ 80 w 466"/>
                <a:gd name="T41" fmla="*/ 0 h 523"/>
                <a:gd name="T42" fmla="*/ 80 w 466"/>
                <a:gd name="T43" fmla="*/ 0 h 52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6" h="523">
                  <a:moveTo>
                    <a:pt x="80" y="0"/>
                  </a:moveTo>
                  <a:lnTo>
                    <a:pt x="0" y="505"/>
                  </a:lnTo>
                  <a:lnTo>
                    <a:pt x="56" y="512"/>
                  </a:lnTo>
                  <a:lnTo>
                    <a:pt x="115" y="518"/>
                  </a:lnTo>
                  <a:lnTo>
                    <a:pt x="172" y="521"/>
                  </a:lnTo>
                  <a:lnTo>
                    <a:pt x="230" y="523"/>
                  </a:lnTo>
                  <a:lnTo>
                    <a:pt x="289" y="521"/>
                  </a:lnTo>
                  <a:lnTo>
                    <a:pt x="348" y="518"/>
                  </a:lnTo>
                  <a:lnTo>
                    <a:pt x="407" y="512"/>
                  </a:lnTo>
                  <a:lnTo>
                    <a:pt x="466" y="505"/>
                  </a:lnTo>
                  <a:lnTo>
                    <a:pt x="387" y="0"/>
                  </a:lnTo>
                  <a:lnTo>
                    <a:pt x="348" y="4"/>
                  </a:lnTo>
                  <a:lnTo>
                    <a:pt x="309" y="9"/>
                  </a:lnTo>
                  <a:lnTo>
                    <a:pt x="270" y="11"/>
                  </a:lnTo>
                  <a:lnTo>
                    <a:pt x="232" y="11"/>
                  </a:lnTo>
                  <a:lnTo>
                    <a:pt x="193" y="11"/>
                  </a:lnTo>
                  <a:lnTo>
                    <a:pt x="156" y="7"/>
                  </a:lnTo>
                  <a:lnTo>
                    <a:pt x="117" y="4"/>
                  </a:lnTo>
                  <a:lnTo>
                    <a:pt x="80" y="0"/>
                  </a:lnTo>
                  <a:close/>
                </a:path>
              </a:pathLst>
            </a:custGeom>
            <a:solidFill>
              <a:srgbClr val="000000"/>
            </a:solidFill>
            <a:ln w="23813">
              <a:solidFill>
                <a:srgbClr val="668187"/>
              </a:solidFill>
              <a:prstDash val="solid"/>
              <a:round/>
              <a:headEnd/>
              <a:tailEnd/>
            </a:ln>
          </p:spPr>
          <p:txBody>
            <a:bodyPr/>
            <a:lstStyle/>
            <a:p>
              <a:endParaRPr lang="en-GB"/>
            </a:p>
          </p:txBody>
        </p:sp>
        <p:sp>
          <p:nvSpPr>
            <p:cNvPr id="50" name="Freeform 55"/>
            <p:cNvSpPr>
              <a:spLocks/>
            </p:cNvSpPr>
            <p:nvPr userDrawn="1"/>
          </p:nvSpPr>
          <p:spPr bwMode="auto">
            <a:xfrm>
              <a:off x="2419" y="1276"/>
              <a:ext cx="307" cy="181"/>
            </a:xfrm>
            <a:custGeom>
              <a:avLst/>
              <a:gdLst>
                <a:gd name="T0" fmla="*/ 307 w 307"/>
                <a:gd name="T1" fmla="*/ 94 h 181"/>
                <a:gd name="T2" fmla="*/ 292 w 307"/>
                <a:gd name="T3" fmla="*/ 0 h 181"/>
                <a:gd name="T4" fmla="*/ 292 w 307"/>
                <a:gd name="T5" fmla="*/ 0 h 181"/>
                <a:gd name="T6" fmla="*/ 253 w 307"/>
                <a:gd name="T7" fmla="*/ 6 h 181"/>
                <a:gd name="T8" fmla="*/ 214 w 307"/>
                <a:gd name="T9" fmla="*/ 15 h 181"/>
                <a:gd name="T10" fmla="*/ 177 w 307"/>
                <a:gd name="T11" fmla="*/ 24 h 181"/>
                <a:gd name="T12" fmla="*/ 140 w 307"/>
                <a:gd name="T13" fmla="*/ 35 h 181"/>
                <a:gd name="T14" fmla="*/ 103 w 307"/>
                <a:gd name="T15" fmla="*/ 48 h 181"/>
                <a:gd name="T16" fmla="*/ 68 w 307"/>
                <a:gd name="T17" fmla="*/ 63 h 181"/>
                <a:gd name="T18" fmla="*/ 33 w 307"/>
                <a:gd name="T19" fmla="*/ 78 h 181"/>
                <a:gd name="T20" fmla="*/ 0 w 307"/>
                <a:gd name="T21" fmla="*/ 94 h 181"/>
                <a:gd name="T22" fmla="*/ 44 w 307"/>
                <a:gd name="T23" fmla="*/ 181 h 181"/>
                <a:gd name="T24" fmla="*/ 44 w 307"/>
                <a:gd name="T25" fmla="*/ 181 h 181"/>
                <a:gd name="T26" fmla="*/ 74 w 307"/>
                <a:gd name="T27" fmla="*/ 166 h 181"/>
                <a:gd name="T28" fmla="*/ 105 w 307"/>
                <a:gd name="T29" fmla="*/ 152 h 181"/>
                <a:gd name="T30" fmla="*/ 138 w 307"/>
                <a:gd name="T31" fmla="*/ 139 h 181"/>
                <a:gd name="T32" fmla="*/ 170 w 307"/>
                <a:gd name="T33" fmla="*/ 128 h 181"/>
                <a:gd name="T34" fmla="*/ 203 w 307"/>
                <a:gd name="T35" fmla="*/ 118 h 181"/>
                <a:gd name="T36" fmla="*/ 238 w 307"/>
                <a:gd name="T37" fmla="*/ 109 h 181"/>
                <a:gd name="T38" fmla="*/ 272 w 307"/>
                <a:gd name="T39" fmla="*/ 102 h 181"/>
                <a:gd name="T40" fmla="*/ 307 w 307"/>
                <a:gd name="T41" fmla="*/ 94 h 181"/>
                <a:gd name="T42" fmla="*/ 307 w 307"/>
                <a:gd name="T43" fmla="*/ 94 h 1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1">
                  <a:moveTo>
                    <a:pt x="307" y="94"/>
                  </a:moveTo>
                  <a:lnTo>
                    <a:pt x="292" y="0"/>
                  </a:lnTo>
                  <a:lnTo>
                    <a:pt x="253" y="6"/>
                  </a:lnTo>
                  <a:lnTo>
                    <a:pt x="214" y="15"/>
                  </a:lnTo>
                  <a:lnTo>
                    <a:pt x="177" y="24"/>
                  </a:lnTo>
                  <a:lnTo>
                    <a:pt x="140" y="35"/>
                  </a:lnTo>
                  <a:lnTo>
                    <a:pt x="103" y="48"/>
                  </a:lnTo>
                  <a:lnTo>
                    <a:pt x="68" y="63"/>
                  </a:lnTo>
                  <a:lnTo>
                    <a:pt x="33" y="78"/>
                  </a:lnTo>
                  <a:lnTo>
                    <a:pt x="0" y="94"/>
                  </a:lnTo>
                  <a:lnTo>
                    <a:pt x="44" y="181"/>
                  </a:lnTo>
                  <a:lnTo>
                    <a:pt x="74" y="166"/>
                  </a:lnTo>
                  <a:lnTo>
                    <a:pt x="105" y="152"/>
                  </a:lnTo>
                  <a:lnTo>
                    <a:pt x="138" y="139"/>
                  </a:lnTo>
                  <a:lnTo>
                    <a:pt x="170" y="128"/>
                  </a:lnTo>
                  <a:lnTo>
                    <a:pt x="203" y="118"/>
                  </a:lnTo>
                  <a:lnTo>
                    <a:pt x="238" y="109"/>
                  </a:lnTo>
                  <a:lnTo>
                    <a:pt x="272" y="102"/>
                  </a:lnTo>
                  <a:lnTo>
                    <a:pt x="307" y="94"/>
                  </a:lnTo>
                  <a:close/>
                </a:path>
              </a:pathLst>
            </a:custGeom>
            <a:solidFill>
              <a:srgbClr val="165829"/>
            </a:solidFill>
            <a:ln w="23813">
              <a:solidFill>
                <a:srgbClr val="668187"/>
              </a:solidFill>
              <a:prstDash val="solid"/>
              <a:round/>
              <a:headEnd/>
              <a:tailEnd/>
            </a:ln>
          </p:spPr>
          <p:txBody>
            <a:bodyPr/>
            <a:lstStyle/>
            <a:p>
              <a:endParaRPr lang="en-GB"/>
            </a:p>
          </p:txBody>
        </p:sp>
        <p:sp>
          <p:nvSpPr>
            <p:cNvPr id="51" name="Freeform 56"/>
            <p:cNvSpPr>
              <a:spLocks/>
            </p:cNvSpPr>
            <p:nvPr userDrawn="1"/>
          </p:nvSpPr>
          <p:spPr bwMode="auto">
            <a:xfrm>
              <a:off x="1990" y="1552"/>
              <a:ext cx="249" cy="292"/>
            </a:xfrm>
            <a:custGeom>
              <a:avLst/>
              <a:gdLst>
                <a:gd name="T0" fmla="*/ 249 w 249"/>
                <a:gd name="T1" fmla="*/ 68 h 292"/>
                <a:gd name="T2" fmla="*/ 181 w 249"/>
                <a:gd name="T3" fmla="*/ 0 h 292"/>
                <a:gd name="T4" fmla="*/ 181 w 249"/>
                <a:gd name="T5" fmla="*/ 0 h 292"/>
                <a:gd name="T6" fmla="*/ 153 w 249"/>
                <a:gd name="T7" fmla="*/ 27 h 292"/>
                <a:gd name="T8" fmla="*/ 127 w 249"/>
                <a:gd name="T9" fmla="*/ 55 h 292"/>
                <a:gd name="T10" fmla="*/ 103 w 249"/>
                <a:gd name="T11" fmla="*/ 85 h 292"/>
                <a:gd name="T12" fmla="*/ 81 w 249"/>
                <a:gd name="T13" fmla="*/ 116 h 292"/>
                <a:gd name="T14" fmla="*/ 59 w 249"/>
                <a:gd name="T15" fmla="*/ 148 h 292"/>
                <a:gd name="T16" fmla="*/ 37 w 249"/>
                <a:gd name="T17" fmla="*/ 181 h 292"/>
                <a:gd name="T18" fmla="*/ 18 w 249"/>
                <a:gd name="T19" fmla="*/ 214 h 292"/>
                <a:gd name="T20" fmla="*/ 0 w 249"/>
                <a:gd name="T21" fmla="*/ 247 h 292"/>
                <a:gd name="T22" fmla="*/ 86 w 249"/>
                <a:gd name="T23" fmla="*/ 292 h 292"/>
                <a:gd name="T24" fmla="*/ 86 w 249"/>
                <a:gd name="T25" fmla="*/ 292 h 292"/>
                <a:gd name="T26" fmla="*/ 103 w 249"/>
                <a:gd name="T27" fmla="*/ 260 h 292"/>
                <a:gd name="T28" fmla="*/ 120 w 249"/>
                <a:gd name="T29" fmla="*/ 231 h 292"/>
                <a:gd name="T30" fmla="*/ 138 w 249"/>
                <a:gd name="T31" fmla="*/ 201 h 292"/>
                <a:gd name="T32" fmla="*/ 159 w 249"/>
                <a:gd name="T33" fmla="*/ 173 h 292"/>
                <a:gd name="T34" fmla="*/ 179 w 249"/>
                <a:gd name="T35" fmla="*/ 146 h 292"/>
                <a:gd name="T36" fmla="*/ 201 w 249"/>
                <a:gd name="T37" fmla="*/ 118 h 292"/>
                <a:gd name="T38" fmla="*/ 225 w 249"/>
                <a:gd name="T39" fmla="*/ 92 h 292"/>
                <a:gd name="T40" fmla="*/ 249 w 249"/>
                <a:gd name="T41" fmla="*/ 68 h 292"/>
                <a:gd name="T42" fmla="*/ 249 w 249"/>
                <a:gd name="T43" fmla="*/ 68 h 2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9" h="292">
                  <a:moveTo>
                    <a:pt x="249" y="68"/>
                  </a:moveTo>
                  <a:lnTo>
                    <a:pt x="181" y="0"/>
                  </a:lnTo>
                  <a:lnTo>
                    <a:pt x="153" y="27"/>
                  </a:lnTo>
                  <a:lnTo>
                    <a:pt x="127" y="55"/>
                  </a:lnTo>
                  <a:lnTo>
                    <a:pt x="103" y="85"/>
                  </a:lnTo>
                  <a:lnTo>
                    <a:pt x="81" y="116"/>
                  </a:lnTo>
                  <a:lnTo>
                    <a:pt x="59" y="148"/>
                  </a:lnTo>
                  <a:lnTo>
                    <a:pt x="37" y="181"/>
                  </a:lnTo>
                  <a:lnTo>
                    <a:pt x="18" y="214"/>
                  </a:lnTo>
                  <a:lnTo>
                    <a:pt x="0" y="247"/>
                  </a:lnTo>
                  <a:lnTo>
                    <a:pt x="86" y="292"/>
                  </a:lnTo>
                  <a:lnTo>
                    <a:pt x="103" y="260"/>
                  </a:lnTo>
                  <a:lnTo>
                    <a:pt x="120" y="231"/>
                  </a:lnTo>
                  <a:lnTo>
                    <a:pt x="138" y="201"/>
                  </a:lnTo>
                  <a:lnTo>
                    <a:pt x="159" y="173"/>
                  </a:lnTo>
                  <a:lnTo>
                    <a:pt x="179" y="146"/>
                  </a:lnTo>
                  <a:lnTo>
                    <a:pt x="201" y="118"/>
                  </a:lnTo>
                  <a:lnTo>
                    <a:pt x="225" y="92"/>
                  </a:lnTo>
                  <a:lnTo>
                    <a:pt x="249" y="68"/>
                  </a:lnTo>
                  <a:close/>
                </a:path>
              </a:pathLst>
            </a:custGeom>
            <a:solidFill>
              <a:srgbClr val="165829"/>
            </a:solidFill>
            <a:ln w="23813">
              <a:solidFill>
                <a:srgbClr val="668187"/>
              </a:solidFill>
              <a:prstDash val="solid"/>
              <a:round/>
              <a:headEnd/>
              <a:tailEnd/>
            </a:ln>
          </p:spPr>
          <p:txBody>
            <a:bodyPr/>
            <a:lstStyle/>
            <a:p>
              <a:endParaRPr lang="en-GB"/>
            </a:p>
          </p:txBody>
        </p:sp>
        <p:sp>
          <p:nvSpPr>
            <p:cNvPr id="52" name="Freeform 57"/>
            <p:cNvSpPr>
              <a:spLocks/>
            </p:cNvSpPr>
            <p:nvPr userDrawn="1"/>
          </p:nvSpPr>
          <p:spPr bwMode="auto">
            <a:xfrm>
              <a:off x="1882" y="2092"/>
              <a:ext cx="108" cy="307"/>
            </a:xfrm>
            <a:custGeom>
              <a:avLst/>
              <a:gdLst>
                <a:gd name="T0" fmla="*/ 108 w 108"/>
                <a:gd name="T1" fmla="*/ 14 h 307"/>
                <a:gd name="T2" fmla="*/ 13 w 108"/>
                <a:gd name="T3" fmla="*/ 0 h 307"/>
                <a:gd name="T4" fmla="*/ 13 w 108"/>
                <a:gd name="T5" fmla="*/ 0 h 307"/>
                <a:gd name="T6" fmla="*/ 8 w 108"/>
                <a:gd name="T7" fmla="*/ 37 h 307"/>
                <a:gd name="T8" fmla="*/ 4 w 108"/>
                <a:gd name="T9" fmla="*/ 75 h 307"/>
                <a:gd name="T10" fmla="*/ 0 w 108"/>
                <a:gd name="T11" fmla="*/ 112 h 307"/>
                <a:gd name="T12" fmla="*/ 0 w 108"/>
                <a:gd name="T13" fmla="*/ 151 h 307"/>
                <a:gd name="T14" fmla="*/ 0 w 108"/>
                <a:gd name="T15" fmla="*/ 190 h 307"/>
                <a:gd name="T16" fmla="*/ 4 w 108"/>
                <a:gd name="T17" fmla="*/ 229 h 307"/>
                <a:gd name="T18" fmla="*/ 8 w 108"/>
                <a:gd name="T19" fmla="*/ 268 h 307"/>
                <a:gd name="T20" fmla="*/ 13 w 108"/>
                <a:gd name="T21" fmla="*/ 307 h 307"/>
                <a:gd name="T22" fmla="*/ 108 w 108"/>
                <a:gd name="T23" fmla="*/ 292 h 307"/>
                <a:gd name="T24" fmla="*/ 108 w 108"/>
                <a:gd name="T25" fmla="*/ 292 h 307"/>
                <a:gd name="T26" fmla="*/ 104 w 108"/>
                <a:gd name="T27" fmla="*/ 257 h 307"/>
                <a:gd name="T28" fmla="*/ 100 w 108"/>
                <a:gd name="T29" fmla="*/ 221 h 307"/>
                <a:gd name="T30" fmla="*/ 98 w 108"/>
                <a:gd name="T31" fmla="*/ 186 h 307"/>
                <a:gd name="T32" fmla="*/ 98 w 108"/>
                <a:gd name="T33" fmla="*/ 151 h 307"/>
                <a:gd name="T34" fmla="*/ 98 w 108"/>
                <a:gd name="T35" fmla="*/ 116 h 307"/>
                <a:gd name="T36" fmla="*/ 100 w 108"/>
                <a:gd name="T37" fmla="*/ 83 h 307"/>
                <a:gd name="T38" fmla="*/ 104 w 108"/>
                <a:gd name="T39" fmla="*/ 48 h 307"/>
                <a:gd name="T40" fmla="*/ 108 w 108"/>
                <a:gd name="T41" fmla="*/ 14 h 307"/>
                <a:gd name="T42" fmla="*/ 108 w 108"/>
                <a:gd name="T43" fmla="*/ 14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8" h="307">
                  <a:moveTo>
                    <a:pt x="108" y="14"/>
                  </a:moveTo>
                  <a:lnTo>
                    <a:pt x="13" y="0"/>
                  </a:lnTo>
                  <a:lnTo>
                    <a:pt x="8" y="37"/>
                  </a:lnTo>
                  <a:lnTo>
                    <a:pt x="4" y="75"/>
                  </a:lnTo>
                  <a:lnTo>
                    <a:pt x="0" y="112"/>
                  </a:lnTo>
                  <a:lnTo>
                    <a:pt x="0" y="151"/>
                  </a:lnTo>
                  <a:lnTo>
                    <a:pt x="0" y="190"/>
                  </a:lnTo>
                  <a:lnTo>
                    <a:pt x="4" y="229"/>
                  </a:lnTo>
                  <a:lnTo>
                    <a:pt x="8" y="268"/>
                  </a:lnTo>
                  <a:lnTo>
                    <a:pt x="13" y="307"/>
                  </a:lnTo>
                  <a:lnTo>
                    <a:pt x="108" y="292"/>
                  </a:lnTo>
                  <a:lnTo>
                    <a:pt x="104" y="257"/>
                  </a:lnTo>
                  <a:lnTo>
                    <a:pt x="100" y="221"/>
                  </a:lnTo>
                  <a:lnTo>
                    <a:pt x="98" y="186"/>
                  </a:lnTo>
                  <a:lnTo>
                    <a:pt x="98" y="151"/>
                  </a:lnTo>
                  <a:lnTo>
                    <a:pt x="98" y="116"/>
                  </a:lnTo>
                  <a:lnTo>
                    <a:pt x="100" y="83"/>
                  </a:lnTo>
                  <a:lnTo>
                    <a:pt x="104" y="48"/>
                  </a:lnTo>
                  <a:lnTo>
                    <a:pt x="108" y="14"/>
                  </a:lnTo>
                  <a:close/>
                </a:path>
              </a:pathLst>
            </a:custGeom>
            <a:solidFill>
              <a:srgbClr val="165829"/>
            </a:solidFill>
            <a:ln w="23813">
              <a:solidFill>
                <a:srgbClr val="668187"/>
              </a:solidFill>
              <a:prstDash val="solid"/>
              <a:round/>
              <a:headEnd/>
              <a:tailEnd/>
            </a:ln>
          </p:spPr>
          <p:txBody>
            <a:bodyPr/>
            <a:lstStyle/>
            <a:p>
              <a:endParaRPr lang="en-GB"/>
            </a:p>
          </p:txBody>
        </p:sp>
        <p:sp>
          <p:nvSpPr>
            <p:cNvPr id="53" name="Freeform 58"/>
            <p:cNvSpPr>
              <a:spLocks/>
            </p:cNvSpPr>
            <p:nvPr userDrawn="1"/>
          </p:nvSpPr>
          <p:spPr bwMode="auto">
            <a:xfrm>
              <a:off x="1895" y="1799"/>
              <a:ext cx="181" cy="307"/>
            </a:xfrm>
            <a:custGeom>
              <a:avLst/>
              <a:gdLst>
                <a:gd name="T0" fmla="*/ 181 w 181"/>
                <a:gd name="T1" fmla="*/ 45 h 307"/>
                <a:gd name="T2" fmla="*/ 95 w 181"/>
                <a:gd name="T3" fmla="*/ 0 h 307"/>
                <a:gd name="T4" fmla="*/ 95 w 181"/>
                <a:gd name="T5" fmla="*/ 0 h 307"/>
                <a:gd name="T6" fmla="*/ 78 w 181"/>
                <a:gd name="T7" fmla="*/ 36 h 307"/>
                <a:gd name="T8" fmla="*/ 63 w 181"/>
                <a:gd name="T9" fmla="*/ 71 h 307"/>
                <a:gd name="T10" fmla="*/ 48 w 181"/>
                <a:gd name="T11" fmla="*/ 106 h 307"/>
                <a:gd name="T12" fmla="*/ 35 w 181"/>
                <a:gd name="T13" fmla="*/ 143 h 307"/>
                <a:gd name="T14" fmla="*/ 24 w 181"/>
                <a:gd name="T15" fmla="*/ 178 h 307"/>
                <a:gd name="T16" fmla="*/ 15 w 181"/>
                <a:gd name="T17" fmla="*/ 217 h 307"/>
                <a:gd name="T18" fmla="*/ 6 w 181"/>
                <a:gd name="T19" fmla="*/ 254 h 307"/>
                <a:gd name="T20" fmla="*/ 0 w 181"/>
                <a:gd name="T21" fmla="*/ 293 h 307"/>
                <a:gd name="T22" fmla="*/ 95 w 181"/>
                <a:gd name="T23" fmla="*/ 307 h 307"/>
                <a:gd name="T24" fmla="*/ 95 w 181"/>
                <a:gd name="T25" fmla="*/ 307 h 307"/>
                <a:gd name="T26" fmla="*/ 102 w 181"/>
                <a:gd name="T27" fmla="*/ 272 h 307"/>
                <a:gd name="T28" fmla="*/ 109 w 181"/>
                <a:gd name="T29" fmla="*/ 239 h 307"/>
                <a:gd name="T30" fmla="*/ 119 w 181"/>
                <a:gd name="T31" fmla="*/ 206 h 307"/>
                <a:gd name="T32" fmla="*/ 128 w 181"/>
                <a:gd name="T33" fmla="*/ 172 h 307"/>
                <a:gd name="T34" fmla="*/ 139 w 181"/>
                <a:gd name="T35" fmla="*/ 139 h 307"/>
                <a:gd name="T36" fmla="*/ 152 w 181"/>
                <a:gd name="T37" fmla="*/ 108 h 307"/>
                <a:gd name="T38" fmla="*/ 167 w 181"/>
                <a:gd name="T39" fmla="*/ 76 h 307"/>
                <a:gd name="T40" fmla="*/ 181 w 181"/>
                <a:gd name="T41" fmla="*/ 45 h 307"/>
                <a:gd name="T42" fmla="*/ 181 w 181"/>
                <a:gd name="T43" fmla="*/ 45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1" h="307">
                  <a:moveTo>
                    <a:pt x="181" y="45"/>
                  </a:moveTo>
                  <a:lnTo>
                    <a:pt x="95" y="0"/>
                  </a:lnTo>
                  <a:lnTo>
                    <a:pt x="78" y="36"/>
                  </a:lnTo>
                  <a:lnTo>
                    <a:pt x="63" y="71"/>
                  </a:lnTo>
                  <a:lnTo>
                    <a:pt x="48" y="106"/>
                  </a:lnTo>
                  <a:lnTo>
                    <a:pt x="35" y="143"/>
                  </a:lnTo>
                  <a:lnTo>
                    <a:pt x="24" y="178"/>
                  </a:lnTo>
                  <a:lnTo>
                    <a:pt x="15" y="217"/>
                  </a:lnTo>
                  <a:lnTo>
                    <a:pt x="6" y="254"/>
                  </a:lnTo>
                  <a:lnTo>
                    <a:pt x="0" y="293"/>
                  </a:lnTo>
                  <a:lnTo>
                    <a:pt x="95" y="307"/>
                  </a:lnTo>
                  <a:lnTo>
                    <a:pt x="102" y="272"/>
                  </a:lnTo>
                  <a:lnTo>
                    <a:pt x="109" y="239"/>
                  </a:lnTo>
                  <a:lnTo>
                    <a:pt x="119" y="206"/>
                  </a:lnTo>
                  <a:lnTo>
                    <a:pt x="128" y="172"/>
                  </a:lnTo>
                  <a:lnTo>
                    <a:pt x="139" y="139"/>
                  </a:lnTo>
                  <a:lnTo>
                    <a:pt x="152" y="108"/>
                  </a:lnTo>
                  <a:lnTo>
                    <a:pt x="167" y="76"/>
                  </a:lnTo>
                  <a:lnTo>
                    <a:pt x="181" y="45"/>
                  </a:lnTo>
                  <a:close/>
                </a:path>
              </a:pathLst>
            </a:custGeom>
            <a:solidFill>
              <a:srgbClr val="DC5C3F"/>
            </a:solidFill>
            <a:ln w="23813">
              <a:solidFill>
                <a:srgbClr val="668187"/>
              </a:solidFill>
              <a:prstDash val="solid"/>
              <a:round/>
              <a:headEnd/>
              <a:tailEnd/>
            </a:ln>
          </p:spPr>
          <p:txBody>
            <a:bodyPr/>
            <a:lstStyle/>
            <a:p>
              <a:endParaRPr lang="en-GB"/>
            </a:p>
          </p:txBody>
        </p:sp>
        <p:sp>
          <p:nvSpPr>
            <p:cNvPr id="54" name="Freeform 59"/>
            <p:cNvSpPr>
              <a:spLocks/>
            </p:cNvSpPr>
            <p:nvPr userDrawn="1"/>
          </p:nvSpPr>
          <p:spPr bwMode="auto">
            <a:xfrm>
              <a:off x="3003" y="1274"/>
              <a:ext cx="307" cy="183"/>
            </a:xfrm>
            <a:custGeom>
              <a:avLst/>
              <a:gdLst>
                <a:gd name="T0" fmla="*/ 263 w 307"/>
                <a:gd name="T1" fmla="*/ 183 h 183"/>
                <a:gd name="T2" fmla="*/ 307 w 307"/>
                <a:gd name="T3" fmla="*/ 96 h 183"/>
                <a:gd name="T4" fmla="*/ 307 w 307"/>
                <a:gd name="T5" fmla="*/ 96 h 183"/>
                <a:gd name="T6" fmla="*/ 274 w 307"/>
                <a:gd name="T7" fmla="*/ 80 h 183"/>
                <a:gd name="T8" fmla="*/ 239 w 307"/>
                <a:gd name="T9" fmla="*/ 65 h 183"/>
                <a:gd name="T10" fmla="*/ 202 w 307"/>
                <a:gd name="T11" fmla="*/ 50 h 183"/>
                <a:gd name="T12" fmla="*/ 167 w 307"/>
                <a:gd name="T13" fmla="*/ 37 h 183"/>
                <a:gd name="T14" fmla="*/ 130 w 307"/>
                <a:gd name="T15" fmla="*/ 26 h 183"/>
                <a:gd name="T16" fmla="*/ 91 w 307"/>
                <a:gd name="T17" fmla="*/ 17 h 183"/>
                <a:gd name="T18" fmla="*/ 54 w 307"/>
                <a:gd name="T19" fmla="*/ 8 h 183"/>
                <a:gd name="T20" fmla="*/ 15 w 307"/>
                <a:gd name="T21" fmla="*/ 0 h 183"/>
                <a:gd name="T22" fmla="*/ 0 w 307"/>
                <a:gd name="T23" fmla="*/ 96 h 183"/>
                <a:gd name="T24" fmla="*/ 0 w 307"/>
                <a:gd name="T25" fmla="*/ 96 h 183"/>
                <a:gd name="T26" fmla="*/ 35 w 307"/>
                <a:gd name="T27" fmla="*/ 104 h 183"/>
                <a:gd name="T28" fmla="*/ 68 w 307"/>
                <a:gd name="T29" fmla="*/ 111 h 183"/>
                <a:gd name="T30" fmla="*/ 102 w 307"/>
                <a:gd name="T31" fmla="*/ 120 h 183"/>
                <a:gd name="T32" fmla="*/ 135 w 307"/>
                <a:gd name="T33" fmla="*/ 130 h 183"/>
                <a:gd name="T34" fmla="*/ 168 w 307"/>
                <a:gd name="T35" fmla="*/ 141 h 183"/>
                <a:gd name="T36" fmla="*/ 200 w 307"/>
                <a:gd name="T37" fmla="*/ 154 h 183"/>
                <a:gd name="T38" fmla="*/ 233 w 307"/>
                <a:gd name="T39" fmla="*/ 168 h 183"/>
                <a:gd name="T40" fmla="*/ 263 w 307"/>
                <a:gd name="T41" fmla="*/ 183 h 183"/>
                <a:gd name="T42" fmla="*/ 263 w 307"/>
                <a:gd name="T43" fmla="*/ 183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263" y="183"/>
                  </a:moveTo>
                  <a:lnTo>
                    <a:pt x="307" y="96"/>
                  </a:lnTo>
                  <a:lnTo>
                    <a:pt x="274" y="80"/>
                  </a:lnTo>
                  <a:lnTo>
                    <a:pt x="239" y="65"/>
                  </a:lnTo>
                  <a:lnTo>
                    <a:pt x="202" y="50"/>
                  </a:lnTo>
                  <a:lnTo>
                    <a:pt x="167" y="37"/>
                  </a:lnTo>
                  <a:lnTo>
                    <a:pt x="130" y="26"/>
                  </a:lnTo>
                  <a:lnTo>
                    <a:pt x="91" y="17"/>
                  </a:lnTo>
                  <a:lnTo>
                    <a:pt x="54" y="8"/>
                  </a:lnTo>
                  <a:lnTo>
                    <a:pt x="15" y="0"/>
                  </a:lnTo>
                  <a:lnTo>
                    <a:pt x="0" y="96"/>
                  </a:lnTo>
                  <a:lnTo>
                    <a:pt x="35" y="104"/>
                  </a:lnTo>
                  <a:lnTo>
                    <a:pt x="68" y="111"/>
                  </a:lnTo>
                  <a:lnTo>
                    <a:pt x="102" y="120"/>
                  </a:lnTo>
                  <a:lnTo>
                    <a:pt x="135" y="130"/>
                  </a:lnTo>
                  <a:lnTo>
                    <a:pt x="168" y="141"/>
                  </a:lnTo>
                  <a:lnTo>
                    <a:pt x="200" y="154"/>
                  </a:lnTo>
                  <a:lnTo>
                    <a:pt x="233" y="168"/>
                  </a:lnTo>
                  <a:lnTo>
                    <a:pt x="263" y="183"/>
                  </a:lnTo>
                  <a:close/>
                </a:path>
              </a:pathLst>
            </a:custGeom>
            <a:solidFill>
              <a:srgbClr val="165829"/>
            </a:solidFill>
            <a:ln w="23813">
              <a:solidFill>
                <a:srgbClr val="668187"/>
              </a:solidFill>
              <a:prstDash val="solid"/>
              <a:round/>
              <a:headEnd/>
              <a:tailEnd/>
            </a:ln>
          </p:spPr>
          <p:txBody>
            <a:bodyPr/>
            <a:lstStyle/>
            <a:p>
              <a:endParaRPr lang="en-GB"/>
            </a:p>
          </p:txBody>
        </p:sp>
        <p:sp>
          <p:nvSpPr>
            <p:cNvPr id="55" name="Freeform 60"/>
            <p:cNvSpPr>
              <a:spLocks/>
            </p:cNvSpPr>
            <p:nvPr userDrawn="1"/>
          </p:nvSpPr>
          <p:spPr bwMode="auto">
            <a:xfrm>
              <a:off x="3489" y="1552"/>
              <a:ext cx="250" cy="292"/>
            </a:xfrm>
            <a:custGeom>
              <a:avLst/>
              <a:gdLst>
                <a:gd name="T0" fmla="*/ 165 w 250"/>
                <a:gd name="T1" fmla="*/ 292 h 292"/>
                <a:gd name="T2" fmla="*/ 250 w 250"/>
                <a:gd name="T3" fmla="*/ 247 h 292"/>
                <a:gd name="T4" fmla="*/ 250 w 250"/>
                <a:gd name="T5" fmla="*/ 247 h 292"/>
                <a:gd name="T6" fmla="*/ 232 w 250"/>
                <a:gd name="T7" fmla="*/ 212 h 292"/>
                <a:gd name="T8" fmla="*/ 213 w 250"/>
                <a:gd name="T9" fmla="*/ 179 h 292"/>
                <a:gd name="T10" fmla="*/ 191 w 250"/>
                <a:gd name="T11" fmla="*/ 148 h 292"/>
                <a:gd name="T12" fmla="*/ 169 w 250"/>
                <a:gd name="T13" fmla="*/ 116 h 292"/>
                <a:gd name="T14" fmla="*/ 147 w 250"/>
                <a:gd name="T15" fmla="*/ 85 h 292"/>
                <a:gd name="T16" fmla="*/ 123 w 250"/>
                <a:gd name="T17" fmla="*/ 55 h 292"/>
                <a:gd name="T18" fmla="*/ 97 w 250"/>
                <a:gd name="T19" fmla="*/ 25 h 292"/>
                <a:gd name="T20" fmla="*/ 71 w 250"/>
                <a:gd name="T21" fmla="*/ 0 h 292"/>
                <a:gd name="T22" fmla="*/ 0 w 250"/>
                <a:gd name="T23" fmla="*/ 68 h 292"/>
                <a:gd name="T24" fmla="*/ 0 w 250"/>
                <a:gd name="T25" fmla="*/ 68 h 292"/>
                <a:gd name="T26" fmla="*/ 24 w 250"/>
                <a:gd name="T27" fmla="*/ 92 h 292"/>
                <a:gd name="T28" fmla="*/ 49 w 250"/>
                <a:gd name="T29" fmla="*/ 118 h 292"/>
                <a:gd name="T30" fmla="*/ 71 w 250"/>
                <a:gd name="T31" fmla="*/ 146 h 292"/>
                <a:gd name="T32" fmla="*/ 91 w 250"/>
                <a:gd name="T33" fmla="*/ 172 h 292"/>
                <a:gd name="T34" fmla="*/ 111 w 250"/>
                <a:gd name="T35" fmla="*/ 201 h 292"/>
                <a:gd name="T36" fmla="*/ 130 w 250"/>
                <a:gd name="T37" fmla="*/ 231 h 292"/>
                <a:gd name="T38" fmla="*/ 148 w 250"/>
                <a:gd name="T39" fmla="*/ 260 h 292"/>
                <a:gd name="T40" fmla="*/ 165 w 250"/>
                <a:gd name="T41" fmla="*/ 292 h 292"/>
                <a:gd name="T42" fmla="*/ 165 w 250"/>
                <a:gd name="T43" fmla="*/ 292 h 2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0" h="292">
                  <a:moveTo>
                    <a:pt x="165" y="292"/>
                  </a:moveTo>
                  <a:lnTo>
                    <a:pt x="250" y="247"/>
                  </a:lnTo>
                  <a:lnTo>
                    <a:pt x="232" y="212"/>
                  </a:lnTo>
                  <a:lnTo>
                    <a:pt x="213" y="179"/>
                  </a:lnTo>
                  <a:lnTo>
                    <a:pt x="191" y="148"/>
                  </a:lnTo>
                  <a:lnTo>
                    <a:pt x="169" y="116"/>
                  </a:lnTo>
                  <a:lnTo>
                    <a:pt x="147" y="85"/>
                  </a:lnTo>
                  <a:lnTo>
                    <a:pt x="123" y="55"/>
                  </a:lnTo>
                  <a:lnTo>
                    <a:pt x="97" y="25"/>
                  </a:lnTo>
                  <a:lnTo>
                    <a:pt x="71" y="0"/>
                  </a:lnTo>
                  <a:lnTo>
                    <a:pt x="0" y="68"/>
                  </a:lnTo>
                  <a:lnTo>
                    <a:pt x="24" y="92"/>
                  </a:lnTo>
                  <a:lnTo>
                    <a:pt x="49" y="118"/>
                  </a:lnTo>
                  <a:lnTo>
                    <a:pt x="71" y="146"/>
                  </a:lnTo>
                  <a:lnTo>
                    <a:pt x="91" y="172"/>
                  </a:lnTo>
                  <a:lnTo>
                    <a:pt x="111" y="201"/>
                  </a:lnTo>
                  <a:lnTo>
                    <a:pt x="130" y="231"/>
                  </a:lnTo>
                  <a:lnTo>
                    <a:pt x="148" y="260"/>
                  </a:lnTo>
                  <a:lnTo>
                    <a:pt x="165" y="292"/>
                  </a:lnTo>
                  <a:close/>
                </a:path>
              </a:pathLst>
            </a:custGeom>
            <a:solidFill>
              <a:srgbClr val="165829"/>
            </a:solidFill>
            <a:ln w="23813">
              <a:solidFill>
                <a:srgbClr val="668187"/>
              </a:solidFill>
              <a:prstDash val="solid"/>
              <a:round/>
              <a:headEnd/>
              <a:tailEnd/>
            </a:ln>
          </p:spPr>
          <p:txBody>
            <a:bodyPr/>
            <a:lstStyle/>
            <a:p>
              <a:endParaRPr lang="en-GB"/>
            </a:p>
          </p:txBody>
        </p:sp>
        <p:sp>
          <p:nvSpPr>
            <p:cNvPr id="56" name="Freeform 61"/>
            <p:cNvSpPr>
              <a:spLocks/>
            </p:cNvSpPr>
            <p:nvPr userDrawn="1"/>
          </p:nvSpPr>
          <p:spPr bwMode="auto">
            <a:xfrm>
              <a:off x="2711" y="1263"/>
              <a:ext cx="307" cy="107"/>
            </a:xfrm>
            <a:custGeom>
              <a:avLst/>
              <a:gdLst>
                <a:gd name="T0" fmla="*/ 15 w 307"/>
                <a:gd name="T1" fmla="*/ 107 h 107"/>
                <a:gd name="T2" fmla="*/ 15 w 307"/>
                <a:gd name="T3" fmla="*/ 107 h 107"/>
                <a:gd name="T4" fmla="*/ 50 w 307"/>
                <a:gd name="T5" fmla="*/ 104 h 107"/>
                <a:gd name="T6" fmla="*/ 85 w 307"/>
                <a:gd name="T7" fmla="*/ 100 h 107"/>
                <a:gd name="T8" fmla="*/ 120 w 307"/>
                <a:gd name="T9" fmla="*/ 98 h 107"/>
                <a:gd name="T10" fmla="*/ 155 w 307"/>
                <a:gd name="T11" fmla="*/ 98 h 107"/>
                <a:gd name="T12" fmla="*/ 190 w 307"/>
                <a:gd name="T13" fmla="*/ 98 h 107"/>
                <a:gd name="T14" fmla="*/ 224 w 307"/>
                <a:gd name="T15" fmla="*/ 100 h 107"/>
                <a:gd name="T16" fmla="*/ 259 w 307"/>
                <a:gd name="T17" fmla="*/ 104 h 107"/>
                <a:gd name="T18" fmla="*/ 292 w 307"/>
                <a:gd name="T19" fmla="*/ 107 h 107"/>
                <a:gd name="T20" fmla="*/ 307 w 307"/>
                <a:gd name="T21" fmla="*/ 11 h 107"/>
                <a:gd name="T22" fmla="*/ 307 w 307"/>
                <a:gd name="T23" fmla="*/ 11 h 107"/>
                <a:gd name="T24" fmla="*/ 270 w 307"/>
                <a:gd name="T25" fmla="*/ 7 h 107"/>
                <a:gd name="T26" fmla="*/ 233 w 307"/>
                <a:gd name="T27" fmla="*/ 4 h 107"/>
                <a:gd name="T28" fmla="*/ 194 w 307"/>
                <a:gd name="T29" fmla="*/ 0 h 107"/>
                <a:gd name="T30" fmla="*/ 155 w 307"/>
                <a:gd name="T31" fmla="*/ 0 h 107"/>
                <a:gd name="T32" fmla="*/ 116 w 307"/>
                <a:gd name="T33" fmla="*/ 0 h 107"/>
                <a:gd name="T34" fmla="*/ 78 w 307"/>
                <a:gd name="T35" fmla="*/ 4 h 107"/>
                <a:gd name="T36" fmla="*/ 39 w 307"/>
                <a:gd name="T37" fmla="*/ 7 h 107"/>
                <a:gd name="T38" fmla="*/ 0 w 307"/>
                <a:gd name="T39" fmla="*/ 13 h 107"/>
                <a:gd name="T40" fmla="*/ 15 w 307"/>
                <a:gd name="T41" fmla="*/ 107 h 107"/>
                <a:gd name="T42" fmla="*/ 15 w 307"/>
                <a:gd name="T43" fmla="*/ 107 h 107"/>
                <a:gd name="T44" fmla="*/ 15 w 307"/>
                <a:gd name="T45" fmla="*/ 107 h 107"/>
                <a:gd name="T46" fmla="*/ 15 w 307"/>
                <a:gd name="T47" fmla="*/ 107 h 1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07" h="107">
                  <a:moveTo>
                    <a:pt x="15" y="107"/>
                  </a:moveTo>
                  <a:lnTo>
                    <a:pt x="15" y="107"/>
                  </a:lnTo>
                  <a:lnTo>
                    <a:pt x="50" y="104"/>
                  </a:lnTo>
                  <a:lnTo>
                    <a:pt x="85" y="100"/>
                  </a:lnTo>
                  <a:lnTo>
                    <a:pt x="120" y="98"/>
                  </a:lnTo>
                  <a:lnTo>
                    <a:pt x="155" y="98"/>
                  </a:lnTo>
                  <a:lnTo>
                    <a:pt x="190" y="98"/>
                  </a:lnTo>
                  <a:lnTo>
                    <a:pt x="224" y="100"/>
                  </a:lnTo>
                  <a:lnTo>
                    <a:pt x="259" y="104"/>
                  </a:lnTo>
                  <a:lnTo>
                    <a:pt x="292" y="107"/>
                  </a:lnTo>
                  <a:lnTo>
                    <a:pt x="307" y="11"/>
                  </a:lnTo>
                  <a:lnTo>
                    <a:pt x="270" y="7"/>
                  </a:lnTo>
                  <a:lnTo>
                    <a:pt x="233" y="4"/>
                  </a:lnTo>
                  <a:lnTo>
                    <a:pt x="194" y="0"/>
                  </a:lnTo>
                  <a:lnTo>
                    <a:pt x="155" y="0"/>
                  </a:lnTo>
                  <a:lnTo>
                    <a:pt x="116" y="0"/>
                  </a:lnTo>
                  <a:lnTo>
                    <a:pt x="78" y="4"/>
                  </a:lnTo>
                  <a:lnTo>
                    <a:pt x="39" y="7"/>
                  </a:lnTo>
                  <a:lnTo>
                    <a:pt x="0" y="13"/>
                  </a:lnTo>
                  <a:lnTo>
                    <a:pt x="15" y="107"/>
                  </a:lnTo>
                  <a:close/>
                </a:path>
              </a:pathLst>
            </a:custGeom>
            <a:solidFill>
              <a:srgbClr val="DC5C3F"/>
            </a:solidFill>
            <a:ln w="23813">
              <a:solidFill>
                <a:srgbClr val="668187"/>
              </a:solidFill>
              <a:prstDash val="solid"/>
              <a:round/>
              <a:headEnd/>
              <a:tailEnd/>
            </a:ln>
          </p:spPr>
          <p:txBody>
            <a:bodyPr/>
            <a:lstStyle/>
            <a:p>
              <a:endParaRPr lang="en-GB"/>
            </a:p>
          </p:txBody>
        </p:sp>
        <p:sp>
          <p:nvSpPr>
            <p:cNvPr id="57" name="Freeform 62"/>
            <p:cNvSpPr>
              <a:spLocks/>
            </p:cNvSpPr>
            <p:nvPr userDrawn="1"/>
          </p:nvSpPr>
          <p:spPr bwMode="auto">
            <a:xfrm>
              <a:off x="3266" y="1370"/>
              <a:ext cx="294" cy="250"/>
            </a:xfrm>
            <a:custGeom>
              <a:avLst/>
              <a:gdLst>
                <a:gd name="T0" fmla="*/ 0 w 294"/>
                <a:gd name="T1" fmla="*/ 87 h 250"/>
                <a:gd name="T2" fmla="*/ 0 w 294"/>
                <a:gd name="T3" fmla="*/ 87 h 250"/>
                <a:gd name="T4" fmla="*/ 31 w 294"/>
                <a:gd name="T5" fmla="*/ 104 h 250"/>
                <a:gd name="T6" fmla="*/ 61 w 294"/>
                <a:gd name="T7" fmla="*/ 121 h 250"/>
                <a:gd name="T8" fmla="*/ 90 w 294"/>
                <a:gd name="T9" fmla="*/ 139 h 250"/>
                <a:gd name="T10" fmla="*/ 118 w 294"/>
                <a:gd name="T11" fmla="*/ 159 h 250"/>
                <a:gd name="T12" fmla="*/ 146 w 294"/>
                <a:gd name="T13" fmla="*/ 180 h 250"/>
                <a:gd name="T14" fmla="*/ 174 w 294"/>
                <a:gd name="T15" fmla="*/ 202 h 250"/>
                <a:gd name="T16" fmla="*/ 199 w 294"/>
                <a:gd name="T17" fmla="*/ 226 h 250"/>
                <a:gd name="T18" fmla="*/ 223 w 294"/>
                <a:gd name="T19" fmla="*/ 250 h 250"/>
                <a:gd name="T20" fmla="*/ 294 w 294"/>
                <a:gd name="T21" fmla="*/ 182 h 250"/>
                <a:gd name="T22" fmla="*/ 294 w 294"/>
                <a:gd name="T23" fmla="*/ 182 h 250"/>
                <a:gd name="T24" fmla="*/ 266 w 294"/>
                <a:gd name="T25" fmla="*/ 154 h 250"/>
                <a:gd name="T26" fmla="*/ 236 w 294"/>
                <a:gd name="T27" fmla="*/ 128 h 250"/>
                <a:gd name="T28" fmla="*/ 207 w 294"/>
                <a:gd name="T29" fmla="*/ 104 h 250"/>
                <a:gd name="T30" fmla="*/ 175 w 294"/>
                <a:gd name="T31" fmla="*/ 80 h 250"/>
                <a:gd name="T32" fmla="*/ 144 w 294"/>
                <a:gd name="T33" fmla="*/ 60 h 250"/>
                <a:gd name="T34" fmla="*/ 112 w 294"/>
                <a:gd name="T35" fmla="*/ 37 h 250"/>
                <a:gd name="T36" fmla="*/ 79 w 294"/>
                <a:gd name="T37" fmla="*/ 19 h 250"/>
                <a:gd name="T38" fmla="*/ 44 w 294"/>
                <a:gd name="T39" fmla="*/ 0 h 250"/>
                <a:gd name="T40" fmla="*/ 0 w 294"/>
                <a:gd name="T41" fmla="*/ 87 h 2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4" h="250">
                  <a:moveTo>
                    <a:pt x="0" y="87"/>
                  </a:moveTo>
                  <a:lnTo>
                    <a:pt x="0" y="87"/>
                  </a:lnTo>
                  <a:lnTo>
                    <a:pt x="31" y="104"/>
                  </a:lnTo>
                  <a:lnTo>
                    <a:pt x="61" y="121"/>
                  </a:lnTo>
                  <a:lnTo>
                    <a:pt x="90" y="139"/>
                  </a:lnTo>
                  <a:lnTo>
                    <a:pt x="118" y="159"/>
                  </a:lnTo>
                  <a:lnTo>
                    <a:pt x="146" y="180"/>
                  </a:lnTo>
                  <a:lnTo>
                    <a:pt x="174" y="202"/>
                  </a:lnTo>
                  <a:lnTo>
                    <a:pt x="199" y="226"/>
                  </a:lnTo>
                  <a:lnTo>
                    <a:pt x="223" y="250"/>
                  </a:lnTo>
                  <a:lnTo>
                    <a:pt x="294" y="182"/>
                  </a:lnTo>
                  <a:lnTo>
                    <a:pt x="266" y="154"/>
                  </a:lnTo>
                  <a:lnTo>
                    <a:pt x="236" y="128"/>
                  </a:lnTo>
                  <a:lnTo>
                    <a:pt x="207" y="104"/>
                  </a:lnTo>
                  <a:lnTo>
                    <a:pt x="175" y="80"/>
                  </a:lnTo>
                  <a:lnTo>
                    <a:pt x="144" y="60"/>
                  </a:lnTo>
                  <a:lnTo>
                    <a:pt x="112" y="37"/>
                  </a:lnTo>
                  <a:lnTo>
                    <a:pt x="79" y="19"/>
                  </a:lnTo>
                  <a:lnTo>
                    <a:pt x="44" y="0"/>
                  </a:lnTo>
                  <a:lnTo>
                    <a:pt x="0" y="87"/>
                  </a:lnTo>
                  <a:close/>
                </a:path>
              </a:pathLst>
            </a:custGeom>
            <a:solidFill>
              <a:srgbClr val="DC5C3F"/>
            </a:solidFill>
            <a:ln w="23813">
              <a:solidFill>
                <a:srgbClr val="668187"/>
              </a:solidFill>
              <a:prstDash val="solid"/>
              <a:round/>
              <a:headEnd/>
              <a:tailEnd/>
            </a:ln>
          </p:spPr>
          <p:txBody>
            <a:bodyPr/>
            <a:lstStyle/>
            <a:p>
              <a:endParaRPr lang="en-GB"/>
            </a:p>
          </p:txBody>
        </p:sp>
        <p:sp>
          <p:nvSpPr>
            <p:cNvPr id="58" name="Freeform 63"/>
            <p:cNvSpPr>
              <a:spLocks/>
            </p:cNvSpPr>
            <p:nvPr userDrawn="1"/>
          </p:nvSpPr>
          <p:spPr bwMode="auto">
            <a:xfrm>
              <a:off x="1895" y="2384"/>
              <a:ext cx="181" cy="307"/>
            </a:xfrm>
            <a:custGeom>
              <a:avLst/>
              <a:gdLst>
                <a:gd name="T0" fmla="*/ 95 w 181"/>
                <a:gd name="T1" fmla="*/ 0 h 307"/>
                <a:gd name="T2" fmla="*/ 0 w 181"/>
                <a:gd name="T3" fmla="*/ 15 h 307"/>
                <a:gd name="T4" fmla="*/ 0 w 181"/>
                <a:gd name="T5" fmla="*/ 15 h 307"/>
                <a:gd name="T6" fmla="*/ 6 w 181"/>
                <a:gd name="T7" fmla="*/ 53 h 307"/>
                <a:gd name="T8" fmla="*/ 15 w 181"/>
                <a:gd name="T9" fmla="*/ 92 h 307"/>
                <a:gd name="T10" fmla="*/ 24 w 181"/>
                <a:gd name="T11" fmla="*/ 129 h 307"/>
                <a:gd name="T12" fmla="*/ 35 w 181"/>
                <a:gd name="T13" fmla="*/ 166 h 307"/>
                <a:gd name="T14" fmla="*/ 48 w 181"/>
                <a:gd name="T15" fmla="*/ 203 h 307"/>
                <a:gd name="T16" fmla="*/ 63 w 181"/>
                <a:gd name="T17" fmla="*/ 238 h 307"/>
                <a:gd name="T18" fmla="*/ 78 w 181"/>
                <a:gd name="T19" fmla="*/ 273 h 307"/>
                <a:gd name="T20" fmla="*/ 95 w 181"/>
                <a:gd name="T21" fmla="*/ 307 h 307"/>
                <a:gd name="T22" fmla="*/ 181 w 181"/>
                <a:gd name="T23" fmla="*/ 262 h 307"/>
                <a:gd name="T24" fmla="*/ 181 w 181"/>
                <a:gd name="T25" fmla="*/ 262 h 307"/>
                <a:gd name="T26" fmla="*/ 167 w 181"/>
                <a:gd name="T27" fmla="*/ 233 h 307"/>
                <a:gd name="T28" fmla="*/ 152 w 181"/>
                <a:gd name="T29" fmla="*/ 201 h 307"/>
                <a:gd name="T30" fmla="*/ 139 w 181"/>
                <a:gd name="T31" fmla="*/ 170 h 307"/>
                <a:gd name="T32" fmla="*/ 128 w 181"/>
                <a:gd name="T33" fmla="*/ 137 h 307"/>
                <a:gd name="T34" fmla="*/ 119 w 181"/>
                <a:gd name="T35" fmla="*/ 103 h 307"/>
                <a:gd name="T36" fmla="*/ 109 w 181"/>
                <a:gd name="T37" fmla="*/ 70 h 307"/>
                <a:gd name="T38" fmla="*/ 102 w 181"/>
                <a:gd name="T39" fmla="*/ 35 h 307"/>
                <a:gd name="T40" fmla="*/ 95 w 181"/>
                <a:gd name="T41" fmla="*/ 0 h 307"/>
                <a:gd name="T42" fmla="*/ 95 w 181"/>
                <a:gd name="T43" fmla="*/ 0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1" h="307">
                  <a:moveTo>
                    <a:pt x="95" y="0"/>
                  </a:moveTo>
                  <a:lnTo>
                    <a:pt x="0" y="15"/>
                  </a:lnTo>
                  <a:lnTo>
                    <a:pt x="6" y="53"/>
                  </a:lnTo>
                  <a:lnTo>
                    <a:pt x="15" y="92"/>
                  </a:lnTo>
                  <a:lnTo>
                    <a:pt x="24" y="129"/>
                  </a:lnTo>
                  <a:lnTo>
                    <a:pt x="35" y="166"/>
                  </a:lnTo>
                  <a:lnTo>
                    <a:pt x="48" y="203"/>
                  </a:lnTo>
                  <a:lnTo>
                    <a:pt x="63" y="238"/>
                  </a:lnTo>
                  <a:lnTo>
                    <a:pt x="78" y="273"/>
                  </a:lnTo>
                  <a:lnTo>
                    <a:pt x="95" y="307"/>
                  </a:lnTo>
                  <a:lnTo>
                    <a:pt x="181" y="262"/>
                  </a:lnTo>
                  <a:lnTo>
                    <a:pt x="167" y="233"/>
                  </a:lnTo>
                  <a:lnTo>
                    <a:pt x="152" y="201"/>
                  </a:lnTo>
                  <a:lnTo>
                    <a:pt x="139" y="170"/>
                  </a:lnTo>
                  <a:lnTo>
                    <a:pt x="128" y="137"/>
                  </a:lnTo>
                  <a:lnTo>
                    <a:pt x="119" y="103"/>
                  </a:lnTo>
                  <a:lnTo>
                    <a:pt x="109" y="70"/>
                  </a:lnTo>
                  <a:lnTo>
                    <a:pt x="102" y="35"/>
                  </a:lnTo>
                  <a:lnTo>
                    <a:pt x="95" y="0"/>
                  </a:lnTo>
                  <a:close/>
                </a:path>
              </a:pathLst>
            </a:custGeom>
            <a:solidFill>
              <a:srgbClr val="DC5C3F"/>
            </a:solidFill>
            <a:ln w="23813">
              <a:solidFill>
                <a:srgbClr val="668187"/>
              </a:solidFill>
              <a:prstDash val="solid"/>
              <a:round/>
              <a:headEnd/>
              <a:tailEnd/>
            </a:ln>
          </p:spPr>
          <p:txBody>
            <a:bodyPr/>
            <a:lstStyle/>
            <a:p>
              <a:endParaRPr lang="en-GB"/>
            </a:p>
          </p:txBody>
        </p:sp>
        <p:sp>
          <p:nvSpPr>
            <p:cNvPr id="59" name="Freeform 64"/>
            <p:cNvSpPr>
              <a:spLocks/>
            </p:cNvSpPr>
            <p:nvPr userDrawn="1"/>
          </p:nvSpPr>
          <p:spPr bwMode="auto">
            <a:xfrm>
              <a:off x="2171" y="1370"/>
              <a:ext cx="292" cy="250"/>
            </a:xfrm>
            <a:custGeom>
              <a:avLst/>
              <a:gdLst>
                <a:gd name="T0" fmla="*/ 292 w 292"/>
                <a:gd name="T1" fmla="*/ 87 h 250"/>
                <a:gd name="T2" fmla="*/ 248 w 292"/>
                <a:gd name="T3" fmla="*/ 0 h 250"/>
                <a:gd name="T4" fmla="*/ 248 w 292"/>
                <a:gd name="T5" fmla="*/ 0 h 250"/>
                <a:gd name="T6" fmla="*/ 213 w 292"/>
                <a:gd name="T7" fmla="*/ 19 h 250"/>
                <a:gd name="T8" fmla="*/ 179 w 292"/>
                <a:gd name="T9" fmla="*/ 37 h 250"/>
                <a:gd name="T10" fmla="*/ 148 w 292"/>
                <a:gd name="T11" fmla="*/ 60 h 250"/>
                <a:gd name="T12" fmla="*/ 116 w 292"/>
                <a:gd name="T13" fmla="*/ 82 h 250"/>
                <a:gd name="T14" fmla="*/ 85 w 292"/>
                <a:gd name="T15" fmla="*/ 104 h 250"/>
                <a:gd name="T16" fmla="*/ 55 w 292"/>
                <a:gd name="T17" fmla="*/ 128 h 250"/>
                <a:gd name="T18" fmla="*/ 28 w 292"/>
                <a:gd name="T19" fmla="*/ 154 h 250"/>
                <a:gd name="T20" fmla="*/ 0 w 292"/>
                <a:gd name="T21" fmla="*/ 182 h 250"/>
                <a:gd name="T22" fmla="*/ 68 w 292"/>
                <a:gd name="T23" fmla="*/ 250 h 250"/>
                <a:gd name="T24" fmla="*/ 68 w 292"/>
                <a:gd name="T25" fmla="*/ 250 h 250"/>
                <a:gd name="T26" fmla="*/ 92 w 292"/>
                <a:gd name="T27" fmla="*/ 226 h 250"/>
                <a:gd name="T28" fmla="*/ 118 w 292"/>
                <a:gd name="T29" fmla="*/ 202 h 250"/>
                <a:gd name="T30" fmla="*/ 146 w 292"/>
                <a:gd name="T31" fmla="*/ 180 h 250"/>
                <a:gd name="T32" fmla="*/ 172 w 292"/>
                <a:gd name="T33" fmla="*/ 159 h 250"/>
                <a:gd name="T34" fmla="*/ 201 w 292"/>
                <a:gd name="T35" fmla="*/ 139 h 250"/>
                <a:gd name="T36" fmla="*/ 231 w 292"/>
                <a:gd name="T37" fmla="*/ 121 h 250"/>
                <a:gd name="T38" fmla="*/ 261 w 292"/>
                <a:gd name="T39" fmla="*/ 104 h 250"/>
                <a:gd name="T40" fmla="*/ 292 w 292"/>
                <a:gd name="T41" fmla="*/ 87 h 250"/>
                <a:gd name="T42" fmla="*/ 292 w 292"/>
                <a:gd name="T43" fmla="*/ 87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2" h="250">
                  <a:moveTo>
                    <a:pt x="292" y="87"/>
                  </a:moveTo>
                  <a:lnTo>
                    <a:pt x="248" y="0"/>
                  </a:lnTo>
                  <a:lnTo>
                    <a:pt x="213" y="19"/>
                  </a:lnTo>
                  <a:lnTo>
                    <a:pt x="179" y="37"/>
                  </a:lnTo>
                  <a:lnTo>
                    <a:pt x="148" y="60"/>
                  </a:lnTo>
                  <a:lnTo>
                    <a:pt x="116" y="82"/>
                  </a:lnTo>
                  <a:lnTo>
                    <a:pt x="85" y="104"/>
                  </a:lnTo>
                  <a:lnTo>
                    <a:pt x="55" y="128"/>
                  </a:lnTo>
                  <a:lnTo>
                    <a:pt x="28" y="154"/>
                  </a:lnTo>
                  <a:lnTo>
                    <a:pt x="0" y="182"/>
                  </a:lnTo>
                  <a:lnTo>
                    <a:pt x="68" y="250"/>
                  </a:lnTo>
                  <a:lnTo>
                    <a:pt x="92" y="226"/>
                  </a:lnTo>
                  <a:lnTo>
                    <a:pt x="118" y="202"/>
                  </a:lnTo>
                  <a:lnTo>
                    <a:pt x="146" y="180"/>
                  </a:lnTo>
                  <a:lnTo>
                    <a:pt x="172" y="159"/>
                  </a:lnTo>
                  <a:lnTo>
                    <a:pt x="201" y="139"/>
                  </a:lnTo>
                  <a:lnTo>
                    <a:pt x="231" y="121"/>
                  </a:lnTo>
                  <a:lnTo>
                    <a:pt x="261" y="104"/>
                  </a:lnTo>
                  <a:lnTo>
                    <a:pt x="292" y="87"/>
                  </a:lnTo>
                  <a:close/>
                </a:path>
              </a:pathLst>
            </a:custGeom>
            <a:solidFill>
              <a:srgbClr val="DC5C3F"/>
            </a:solidFill>
            <a:ln w="23813">
              <a:solidFill>
                <a:srgbClr val="668187"/>
              </a:solidFill>
              <a:prstDash val="solid"/>
              <a:round/>
              <a:headEnd/>
              <a:tailEnd/>
            </a:ln>
          </p:spPr>
          <p:txBody>
            <a:bodyPr/>
            <a:lstStyle/>
            <a:p>
              <a:endParaRPr lang="en-GB"/>
            </a:p>
          </p:txBody>
        </p:sp>
        <p:sp>
          <p:nvSpPr>
            <p:cNvPr id="60" name="Freeform 65"/>
            <p:cNvSpPr>
              <a:spLocks/>
            </p:cNvSpPr>
            <p:nvPr userDrawn="1"/>
          </p:nvSpPr>
          <p:spPr bwMode="auto">
            <a:xfrm>
              <a:off x="3489" y="2646"/>
              <a:ext cx="250" cy="294"/>
            </a:xfrm>
            <a:custGeom>
              <a:avLst/>
              <a:gdLst>
                <a:gd name="T0" fmla="*/ 0 w 250"/>
                <a:gd name="T1" fmla="*/ 224 h 294"/>
                <a:gd name="T2" fmla="*/ 71 w 250"/>
                <a:gd name="T3" fmla="*/ 294 h 294"/>
                <a:gd name="T4" fmla="*/ 71 w 250"/>
                <a:gd name="T5" fmla="*/ 294 h 294"/>
                <a:gd name="T6" fmla="*/ 97 w 250"/>
                <a:gd name="T7" fmla="*/ 265 h 294"/>
                <a:gd name="T8" fmla="*/ 123 w 250"/>
                <a:gd name="T9" fmla="*/ 237 h 294"/>
                <a:gd name="T10" fmla="*/ 147 w 250"/>
                <a:gd name="T11" fmla="*/ 207 h 294"/>
                <a:gd name="T12" fmla="*/ 171 w 250"/>
                <a:gd name="T13" fmla="*/ 176 h 294"/>
                <a:gd name="T14" fmla="*/ 193 w 250"/>
                <a:gd name="T15" fmla="*/ 145 h 294"/>
                <a:gd name="T16" fmla="*/ 213 w 250"/>
                <a:gd name="T17" fmla="*/ 113 h 294"/>
                <a:gd name="T18" fmla="*/ 232 w 250"/>
                <a:gd name="T19" fmla="*/ 80 h 294"/>
                <a:gd name="T20" fmla="*/ 250 w 250"/>
                <a:gd name="T21" fmla="*/ 45 h 294"/>
                <a:gd name="T22" fmla="*/ 163 w 250"/>
                <a:gd name="T23" fmla="*/ 0 h 294"/>
                <a:gd name="T24" fmla="*/ 163 w 250"/>
                <a:gd name="T25" fmla="*/ 0 h 294"/>
                <a:gd name="T26" fmla="*/ 148 w 250"/>
                <a:gd name="T27" fmla="*/ 32 h 294"/>
                <a:gd name="T28" fmla="*/ 130 w 250"/>
                <a:gd name="T29" fmla="*/ 61 h 294"/>
                <a:gd name="T30" fmla="*/ 111 w 250"/>
                <a:gd name="T31" fmla="*/ 91 h 294"/>
                <a:gd name="T32" fmla="*/ 91 w 250"/>
                <a:gd name="T33" fmla="*/ 119 h 294"/>
                <a:gd name="T34" fmla="*/ 71 w 250"/>
                <a:gd name="T35" fmla="*/ 146 h 294"/>
                <a:gd name="T36" fmla="*/ 49 w 250"/>
                <a:gd name="T37" fmla="*/ 174 h 294"/>
                <a:gd name="T38" fmla="*/ 24 w 250"/>
                <a:gd name="T39" fmla="*/ 200 h 294"/>
                <a:gd name="T40" fmla="*/ 0 w 250"/>
                <a:gd name="T41" fmla="*/ 224 h 294"/>
                <a:gd name="T42" fmla="*/ 0 w 250"/>
                <a:gd name="T43" fmla="*/ 224 h 2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0" h="294">
                  <a:moveTo>
                    <a:pt x="0" y="224"/>
                  </a:moveTo>
                  <a:lnTo>
                    <a:pt x="71" y="294"/>
                  </a:lnTo>
                  <a:lnTo>
                    <a:pt x="97" y="265"/>
                  </a:lnTo>
                  <a:lnTo>
                    <a:pt x="123" y="237"/>
                  </a:lnTo>
                  <a:lnTo>
                    <a:pt x="147" y="207"/>
                  </a:lnTo>
                  <a:lnTo>
                    <a:pt x="171" y="176"/>
                  </a:lnTo>
                  <a:lnTo>
                    <a:pt x="193" y="145"/>
                  </a:lnTo>
                  <a:lnTo>
                    <a:pt x="213" y="113"/>
                  </a:lnTo>
                  <a:lnTo>
                    <a:pt x="232" y="80"/>
                  </a:lnTo>
                  <a:lnTo>
                    <a:pt x="250" y="45"/>
                  </a:lnTo>
                  <a:lnTo>
                    <a:pt x="163" y="0"/>
                  </a:lnTo>
                  <a:lnTo>
                    <a:pt x="148" y="32"/>
                  </a:lnTo>
                  <a:lnTo>
                    <a:pt x="130" y="61"/>
                  </a:lnTo>
                  <a:lnTo>
                    <a:pt x="111" y="91"/>
                  </a:lnTo>
                  <a:lnTo>
                    <a:pt x="91" y="119"/>
                  </a:lnTo>
                  <a:lnTo>
                    <a:pt x="71" y="146"/>
                  </a:lnTo>
                  <a:lnTo>
                    <a:pt x="49" y="174"/>
                  </a:lnTo>
                  <a:lnTo>
                    <a:pt x="24" y="200"/>
                  </a:lnTo>
                  <a:lnTo>
                    <a:pt x="0" y="224"/>
                  </a:lnTo>
                  <a:close/>
                </a:path>
              </a:pathLst>
            </a:custGeom>
            <a:solidFill>
              <a:srgbClr val="165829"/>
            </a:solidFill>
            <a:ln w="23813">
              <a:solidFill>
                <a:srgbClr val="668187"/>
              </a:solidFill>
              <a:prstDash val="solid"/>
              <a:round/>
              <a:headEnd/>
              <a:tailEnd/>
            </a:ln>
          </p:spPr>
          <p:txBody>
            <a:bodyPr/>
            <a:lstStyle/>
            <a:p>
              <a:endParaRPr lang="en-GB"/>
            </a:p>
          </p:txBody>
        </p:sp>
        <p:sp>
          <p:nvSpPr>
            <p:cNvPr id="61" name="Freeform 66"/>
            <p:cNvSpPr>
              <a:spLocks/>
            </p:cNvSpPr>
            <p:nvPr userDrawn="1"/>
          </p:nvSpPr>
          <p:spPr bwMode="auto">
            <a:xfrm>
              <a:off x="3652" y="2384"/>
              <a:ext cx="183" cy="307"/>
            </a:xfrm>
            <a:custGeom>
              <a:avLst/>
              <a:gdLst>
                <a:gd name="T0" fmla="*/ 0 w 183"/>
                <a:gd name="T1" fmla="*/ 262 h 307"/>
                <a:gd name="T2" fmla="*/ 87 w 183"/>
                <a:gd name="T3" fmla="*/ 307 h 307"/>
                <a:gd name="T4" fmla="*/ 87 w 183"/>
                <a:gd name="T5" fmla="*/ 307 h 307"/>
                <a:gd name="T6" fmla="*/ 104 w 183"/>
                <a:gd name="T7" fmla="*/ 273 h 307"/>
                <a:gd name="T8" fmla="*/ 120 w 183"/>
                <a:gd name="T9" fmla="*/ 238 h 307"/>
                <a:gd name="T10" fmla="*/ 133 w 183"/>
                <a:gd name="T11" fmla="*/ 201 h 307"/>
                <a:gd name="T12" fmla="*/ 146 w 183"/>
                <a:gd name="T13" fmla="*/ 166 h 307"/>
                <a:gd name="T14" fmla="*/ 157 w 183"/>
                <a:gd name="T15" fmla="*/ 129 h 307"/>
                <a:gd name="T16" fmla="*/ 167 w 183"/>
                <a:gd name="T17" fmla="*/ 90 h 307"/>
                <a:gd name="T18" fmla="*/ 176 w 183"/>
                <a:gd name="T19" fmla="*/ 53 h 307"/>
                <a:gd name="T20" fmla="*/ 183 w 183"/>
                <a:gd name="T21" fmla="*/ 15 h 307"/>
                <a:gd name="T22" fmla="*/ 87 w 183"/>
                <a:gd name="T23" fmla="*/ 0 h 307"/>
                <a:gd name="T24" fmla="*/ 87 w 183"/>
                <a:gd name="T25" fmla="*/ 0 h 307"/>
                <a:gd name="T26" fmla="*/ 80 w 183"/>
                <a:gd name="T27" fmla="*/ 35 h 307"/>
                <a:gd name="T28" fmla="*/ 72 w 183"/>
                <a:gd name="T29" fmla="*/ 68 h 307"/>
                <a:gd name="T30" fmla="*/ 65 w 183"/>
                <a:gd name="T31" fmla="*/ 101 h 307"/>
                <a:gd name="T32" fmla="*/ 54 w 183"/>
                <a:gd name="T33" fmla="*/ 135 h 307"/>
                <a:gd name="T34" fmla="*/ 43 w 183"/>
                <a:gd name="T35" fmla="*/ 168 h 307"/>
                <a:gd name="T36" fmla="*/ 30 w 183"/>
                <a:gd name="T37" fmla="*/ 199 h 307"/>
                <a:gd name="T38" fmla="*/ 17 w 183"/>
                <a:gd name="T39" fmla="*/ 233 h 307"/>
                <a:gd name="T40" fmla="*/ 0 w 183"/>
                <a:gd name="T41" fmla="*/ 262 h 307"/>
                <a:gd name="T42" fmla="*/ 0 w 183"/>
                <a:gd name="T43" fmla="*/ 262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3" h="307">
                  <a:moveTo>
                    <a:pt x="0" y="262"/>
                  </a:moveTo>
                  <a:lnTo>
                    <a:pt x="87" y="307"/>
                  </a:lnTo>
                  <a:lnTo>
                    <a:pt x="104" y="273"/>
                  </a:lnTo>
                  <a:lnTo>
                    <a:pt x="120" y="238"/>
                  </a:lnTo>
                  <a:lnTo>
                    <a:pt x="133" y="201"/>
                  </a:lnTo>
                  <a:lnTo>
                    <a:pt x="146" y="166"/>
                  </a:lnTo>
                  <a:lnTo>
                    <a:pt x="157" y="129"/>
                  </a:lnTo>
                  <a:lnTo>
                    <a:pt x="167" y="90"/>
                  </a:lnTo>
                  <a:lnTo>
                    <a:pt x="176" y="53"/>
                  </a:lnTo>
                  <a:lnTo>
                    <a:pt x="183" y="15"/>
                  </a:lnTo>
                  <a:lnTo>
                    <a:pt x="87" y="0"/>
                  </a:lnTo>
                  <a:lnTo>
                    <a:pt x="80" y="35"/>
                  </a:lnTo>
                  <a:lnTo>
                    <a:pt x="72" y="68"/>
                  </a:lnTo>
                  <a:lnTo>
                    <a:pt x="65" y="101"/>
                  </a:lnTo>
                  <a:lnTo>
                    <a:pt x="54" y="135"/>
                  </a:lnTo>
                  <a:lnTo>
                    <a:pt x="43" y="168"/>
                  </a:lnTo>
                  <a:lnTo>
                    <a:pt x="30" y="199"/>
                  </a:lnTo>
                  <a:lnTo>
                    <a:pt x="17" y="233"/>
                  </a:lnTo>
                  <a:lnTo>
                    <a:pt x="0" y="262"/>
                  </a:lnTo>
                  <a:close/>
                </a:path>
              </a:pathLst>
            </a:custGeom>
            <a:solidFill>
              <a:srgbClr val="DC5C3F"/>
            </a:solidFill>
            <a:ln w="23813">
              <a:solidFill>
                <a:srgbClr val="668187"/>
              </a:solidFill>
              <a:prstDash val="solid"/>
              <a:round/>
              <a:headEnd/>
              <a:tailEnd/>
            </a:ln>
          </p:spPr>
          <p:txBody>
            <a:bodyPr/>
            <a:lstStyle/>
            <a:p>
              <a:endParaRPr lang="en-GB"/>
            </a:p>
          </p:txBody>
        </p:sp>
        <p:sp>
          <p:nvSpPr>
            <p:cNvPr id="62" name="Freeform 67"/>
            <p:cNvSpPr>
              <a:spLocks/>
            </p:cNvSpPr>
            <p:nvPr userDrawn="1"/>
          </p:nvSpPr>
          <p:spPr bwMode="auto">
            <a:xfrm>
              <a:off x="3266" y="2870"/>
              <a:ext cx="294" cy="250"/>
            </a:xfrm>
            <a:custGeom>
              <a:avLst/>
              <a:gdLst>
                <a:gd name="T0" fmla="*/ 0 w 294"/>
                <a:gd name="T1" fmla="*/ 163 h 250"/>
                <a:gd name="T2" fmla="*/ 44 w 294"/>
                <a:gd name="T3" fmla="*/ 250 h 250"/>
                <a:gd name="T4" fmla="*/ 44 w 294"/>
                <a:gd name="T5" fmla="*/ 250 h 250"/>
                <a:gd name="T6" fmla="*/ 79 w 294"/>
                <a:gd name="T7" fmla="*/ 231 h 250"/>
                <a:gd name="T8" fmla="*/ 112 w 294"/>
                <a:gd name="T9" fmla="*/ 213 h 250"/>
                <a:gd name="T10" fmla="*/ 146 w 294"/>
                <a:gd name="T11" fmla="*/ 191 h 250"/>
                <a:gd name="T12" fmla="*/ 177 w 294"/>
                <a:gd name="T13" fmla="*/ 168 h 250"/>
                <a:gd name="T14" fmla="*/ 207 w 294"/>
                <a:gd name="T15" fmla="*/ 146 h 250"/>
                <a:gd name="T16" fmla="*/ 236 w 294"/>
                <a:gd name="T17" fmla="*/ 122 h 250"/>
                <a:gd name="T18" fmla="*/ 266 w 294"/>
                <a:gd name="T19" fmla="*/ 96 h 250"/>
                <a:gd name="T20" fmla="*/ 294 w 294"/>
                <a:gd name="T21" fmla="*/ 70 h 250"/>
                <a:gd name="T22" fmla="*/ 223 w 294"/>
                <a:gd name="T23" fmla="*/ 0 h 250"/>
                <a:gd name="T24" fmla="*/ 223 w 294"/>
                <a:gd name="T25" fmla="*/ 0 h 250"/>
                <a:gd name="T26" fmla="*/ 199 w 294"/>
                <a:gd name="T27" fmla="*/ 24 h 250"/>
                <a:gd name="T28" fmla="*/ 174 w 294"/>
                <a:gd name="T29" fmla="*/ 48 h 250"/>
                <a:gd name="T30" fmla="*/ 148 w 294"/>
                <a:gd name="T31" fmla="*/ 70 h 250"/>
                <a:gd name="T32" fmla="*/ 120 w 294"/>
                <a:gd name="T33" fmla="*/ 91 h 250"/>
                <a:gd name="T34" fmla="*/ 90 w 294"/>
                <a:gd name="T35" fmla="*/ 111 h 250"/>
                <a:gd name="T36" fmla="*/ 61 w 294"/>
                <a:gd name="T37" fmla="*/ 130 h 250"/>
                <a:gd name="T38" fmla="*/ 31 w 294"/>
                <a:gd name="T39" fmla="*/ 148 h 250"/>
                <a:gd name="T40" fmla="*/ 0 w 294"/>
                <a:gd name="T41" fmla="*/ 163 h 250"/>
                <a:gd name="T42" fmla="*/ 0 w 294"/>
                <a:gd name="T43" fmla="*/ 163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4" h="250">
                  <a:moveTo>
                    <a:pt x="0" y="163"/>
                  </a:moveTo>
                  <a:lnTo>
                    <a:pt x="44" y="250"/>
                  </a:lnTo>
                  <a:lnTo>
                    <a:pt x="79" y="231"/>
                  </a:lnTo>
                  <a:lnTo>
                    <a:pt x="112" y="213"/>
                  </a:lnTo>
                  <a:lnTo>
                    <a:pt x="146" y="191"/>
                  </a:lnTo>
                  <a:lnTo>
                    <a:pt x="177" y="168"/>
                  </a:lnTo>
                  <a:lnTo>
                    <a:pt x="207" y="146"/>
                  </a:lnTo>
                  <a:lnTo>
                    <a:pt x="236" y="122"/>
                  </a:lnTo>
                  <a:lnTo>
                    <a:pt x="266" y="96"/>
                  </a:lnTo>
                  <a:lnTo>
                    <a:pt x="294" y="70"/>
                  </a:lnTo>
                  <a:lnTo>
                    <a:pt x="223" y="0"/>
                  </a:lnTo>
                  <a:lnTo>
                    <a:pt x="199" y="24"/>
                  </a:lnTo>
                  <a:lnTo>
                    <a:pt x="174" y="48"/>
                  </a:lnTo>
                  <a:lnTo>
                    <a:pt x="148" y="70"/>
                  </a:lnTo>
                  <a:lnTo>
                    <a:pt x="120" y="91"/>
                  </a:lnTo>
                  <a:lnTo>
                    <a:pt x="90" y="111"/>
                  </a:lnTo>
                  <a:lnTo>
                    <a:pt x="61" y="130"/>
                  </a:lnTo>
                  <a:lnTo>
                    <a:pt x="31" y="148"/>
                  </a:lnTo>
                  <a:lnTo>
                    <a:pt x="0" y="163"/>
                  </a:lnTo>
                  <a:close/>
                </a:path>
              </a:pathLst>
            </a:custGeom>
            <a:solidFill>
              <a:srgbClr val="DC5C3F"/>
            </a:solidFill>
            <a:ln w="23813">
              <a:solidFill>
                <a:srgbClr val="668187"/>
              </a:solidFill>
              <a:prstDash val="solid"/>
              <a:round/>
              <a:headEnd/>
              <a:tailEnd/>
            </a:ln>
          </p:spPr>
          <p:txBody>
            <a:bodyPr/>
            <a:lstStyle/>
            <a:p>
              <a:endParaRPr lang="en-GB"/>
            </a:p>
          </p:txBody>
        </p:sp>
        <p:sp>
          <p:nvSpPr>
            <p:cNvPr id="63" name="Freeform 68"/>
            <p:cNvSpPr>
              <a:spLocks/>
            </p:cNvSpPr>
            <p:nvPr userDrawn="1"/>
          </p:nvSpPr>
          <p:spPr bwMode="auto">
            <a:xfrm>
              <a:off x="3739" y="2092"/>
              <a:ext cx="107" cy="307"/>
            </a:xfrm>
            <a:custGeom>
              <a:avLst/>
              <a:gdLst>
                <a:gd name="T0" fmla="*/ 0 w 107"/>
                <a:gd name="T1" fmla="*/ 292 h 307"/>
                <a:gd name="T2" fmla="*/ 96 w 107"/>
                <a:gd name="T3" fmla="*/ 307 h 307"/>
                <a:gd name="T4" fmla="*/ 96 w 107"/>
                <a:gd name="T5" fmla="*/ 307 h 307"/>
                <a:gd name="T6" fmla="*/ 100 w 107"/>
                <a:gd name="T7" fmla="*/ 270 h 307"/>
                <a:gd name="T8" fmla="*/ 104 w 107"/>
                <a:gd name="T9" fmla="*/ 231 h 307"/>
                <a:gd name="T10" fmla="*/ 107 w 107"/>
                <a:gd name="T11" fmla="*/ 194 h 307"/>
                <a:gd name="T12" fmla="*/ 107 w 107"/>
                <a:gd name="T13" fmla="*/ 155 h 307"/>
                <a:gd name="T14" fmla="*/ 107 w 107"/>
                <a:gd name="T15" fmla="*/ 116 h 307"/>
                <a:gd name="T16" fmla="*/ 106 w 107"/>
                <a:gd name="T17" fmla="*/ 77 h 307"/>
                <a:gd name="T18" fmla="*/ 100 w 107"/>
                <a:gd name="T19" fmla="*/ 38 h 307"/>
                <a:gd name="T20" fmla="*/ 96 w 107"/>
                <a:gd name="T21" fmla="*/ 0 h 307"/>
                <a:gd name="T22" fmla="*/ 0 w 107"/>
                <a:gd name="T23" fmla="*/ 14 h 307"/>
                <a:gd name="T24" fmla="*/ 0 w 107"/>
                <a:gd name="T25" fmla="*/ 14 h 307"/>
                <a:gd name="T26" fmla="*/ 4 w 107"/>
                <a:gd name="T27" fmla="*/ 50 h 307"/>
                <a:gd name="T28" fmla="*/ 8 w 107"/>
                <a:gd name="T29" fmla="*/ 85 h 307"/>
                <a:gd name="T30" fmla="*/ 9 w 107"/>
                <a:gd name="T31" fmla="*/ 120 h 307"/>
                <a:gd name="T32" fmla="*/ 11 w 107"/>
                <a:gd name="T33" fmla="*/ 155 h 307"/>
                <a:gd name="T34" fmla="*/ 9 w 107"/>
                <a:gd name="T35" fmla="*/ 190 h 307"/>
                <a:gd name="T36" fmla="*/ 8 w 107"/>
                <a:gd name="T37" fmla="*/ 223 h 307"/>
                <a:gd name="T38" fmla="*/ 4 w 107"/>
                <a:gd name="T39" fmla="*/ 258 h 307"/>
                <a:gd name="T40" fmla="*/ 0 w 107"/>
                <a:gd name="T41" fmla="*/ 292 h 307"/>
                <a:gd name="T42" fmla="*/ 0 w 107"/>
                <a:gd name="T43" fmla="*/ 292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7" h="307">
                  <a:moveTo>
                    <a:pt x="0" y="292"/>
                  </a:moveTo>
                  <a:lnTo>
                    <a:pt x="96" y="307"/>
                  </a:lnTo>
                  <a:lnTo>
                    <a:pt x="100" y="270"/>
                  </a:lnTo>
                  <a:lnTo>
                    <a:pt x="104" y="231"/>
                  </a:lnTo>
                  <a:lnTo>
                    <a:pt x="107" y="194"/>
                  </a:lnTo>
                  <a:lnTo>
                    <a:pt x="107" y="155"/>
                  </a:lnTo>
                  <a:lnTo>
                    <a:pt x="107" y="116"/>
                  </a:lnTo>
                  <a:lnTo>
                    <a:pt x="106" y="77"/>
                  </a:lnTo>
                  <a:lnTo>
                    <a:pt x="100" y="38"/>
                  </a:lnTo>
                  <a:lnTo>
                    <a:pt x="96" y="0"/>
                  </a:lnTo>
                  <a:lnTo>
                    <a:pt x="0" y="14"/>
                  </a:lnTo>
                  <a:lnTo>
                    <a:pt x="4" y="50"/>
                  </a:lnTo>
                  <a:lnTo>
                    <a:pt x="8" y="85"/>
                  </a:lnTo>
                  <a:lnTo>
                    <a:pt x="9" y="120"/>
                  </a:lnTo>
                  <a:lnTo>
                    <a:pt x="11" y="155"/>
                  </a:lnTo>
                  <a:lnTo>
                    <a:pt x="9" y="190"/>
                  </a:lnTo>
                  <a:lnTo>
                    <a:pt x="8" y="223"/>
                  </a:lnTo>
                  <a:lnTo>
                    <a:pt x="4" y="258"/>
                  </a:lnTo>
                  <a:lnTo>
                    <a:pt x="0" y="292"/>
                  </a:lnTo>
                  <a:close/>
                </a:path>
              </a:pathLst>
            </a:custGeom>
            <a:solidFill>
              <a:srgbClr val="165829"/>
            </a:solidFill>
            <a:ln w="23813">
              <a:solidFill>
                <a:srgbClr val="668187"/>
              </a:solidFill>
              <a:prstDash val="solid"/>
              <a:round/>
              <a:headEnd/>
              <a:tailEnd/>
            </a:ln>
          </p:spPr>
          <p:txBody>
            <a:bodyPr/>
            <a:lstStyle/>
            <a:p>
              <a:endParaRPr lang="en-GB"/>
            </a:p>
          </p:txBody>
        </p:sp>
        <p:sp>
          <p:nvSpPr>
            <p:cNvPr id="64" name="Freeform 69"/>
            <p:cNvSpPr>
              <a:spLocks/>
            </p:cNvSpPr>
            <p:nvPr userDrawn="1"/>
          </p:nvSpPr>
          <p:spPr bwMode="auto">
            <a:xfrm>
              <a:off x="3654" y="1799"/>
              <a:ext cx="181" cy="307"/>
            </a:xfrm>
            <a:custGeom>
              <a:avLst/>
              <a:gdLst>
                <a:gd name="T0" fmla="*/ 85 w 181"/>
                <a:gd name="T1" fmla="*/ 307 h 307"/>
                <a:gd name="T2" fmla="*/ 85 w 181"/>
                <a:gd name="T3" fmla="*/ 307 h 307"/>
                <a:gd name="T4" fmla="*/ 181 w 181"/>
                <a:gd name="T5" fmla="*/ 293 h 307"/>
                <a:gd name="T6" fmla="*/ 181 w 181"/>
                <a:gd name="T7" fmla="*/ 293 h 307"/>
                <a:gd name="T8" fmla="*/ 181 w 181"/>
                <a:gd name="T9" fmla="*/ 293 h 307"/>
                <a:gd name="T10" fmla="*/ 174 w 181"/>
                <a:gd name="T11" fmla="*/ 254 h 307"/>
                <a:gd name="T12" fmla="*/ 165 w 181"/>
                <a:gd name="T13" fmla="*/ 215 h 307"/>
                <a:gd name="T14" fmla="*/ 155 w 181"/>
                <a:gd name="T15" fmla="*/ 178 h 307"/>
                <a:gd name="T16" fmla="*/ 144 w 181"/>
                <a:gd name="T17" fmla="*/ 141 h 307"/>
                <a:gd name="T18" fmla="*/ 131 w 181"/>
                <a:gd name="T19" fmla="*/ 104 h 307"/>
                <a:gd name="T20" fmla="*/ 117 w 181"/>
                <a:gd name="T21" fmla="*/ 69 h 307"/>
                <a:gd name="T22" fmla="*/ 102 w 181"/>
                <a:gd name="T23" fmla="*/ 34 h 307"/>
                <a:gd name="T24" fmla="*/ 85 w 181"/>
                <a:gd name="T25" fmla="*/ 0 h 307"/>
                <a:gd name="T26" fmla="*/ 0 w 181"/>
                <a:gd name="T27" fmla="*/ 45 h 307"/>
                <a:gd name="T28" fmla="*/ 0 w 181"/>
                <a:gd name="T29" fmla="*/ 45 h 307"/>
                <a:gd name="T30" fmla="*/ 15 w 181"/>
                <a:gd name="T31" fmla="*/ 74 h 307"/>
                <a:gd name="T32" fmla="*/ 28 w 181"/>
                <a:gd name="T33" fmla="*/ 106 h 307"/>
                <a:gd name="T34" fmla="*/ 41 w 181"/>
                <a:gd name="T35" fmla="*/ 139 h 307"/>
                <a:gd name="T36" fmla="*/ 52 w 181"/>
                <a:gd name="T37" fmla="*/ 171 h 307"/>
                <a:gd name="T38" fmla="*/ 61 w 181"/>
                <a:gd name="T39" fmla="*/ 204 h 307"/>
                <a:gd name="T40" fmla="*/ 70 w 181"/>
                <a:gd name="T41" fmla="*/ 239 h 307"/>
                <a:gd name="T42" fmla="*/ 78 w 181"/>
                <a:gd name="T43" fmla="*/ 272 h 307"/>
                <a:gd name="T44" fmla="*/ 85 w 181"/>
                <a:gd name="T45" fmla="*/ 307 h 307"/>
                <a:gd name="T46" fmla="*/ 85 w 181"/>
                <a:gd name="T47" fmla="*/ 307 h 3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1" h="307">
                  <a:moveTo>
                    <a:pt x="85" y="307"/>
                  </a:moveTo>
                  <a:lnTo>
                    <a:pt x="85" y="307"/>
                  </a:lnTo>
                  <a:lnTo>
                    <a:pt x="181" y="293"/>
                  </a:lnTo>
                  <a:lnTo>
                    <a:pt x="174" y="254"/>
                  </a:lnTo>
                  <a:lnTo>
                    <a:pt x="165" y="215"/>
                  </a:lnTo>
                  <a:lnTo>
                    <a:pt x="155" y="178"/>
                  </a:lnTo>
                  <a:lnTo>
                    <a:pt x="144" y="141"/>
                  </a:lnTo>
                  <a:lnTo>
                    <a:pt x="131" y="104"/>
                  </a:lnTo>
                  <a:lnTo>
                    <a:pt x="117" y="69"/>
                  </a:lnTo>
                  <a:lnTo>
                    <a:pt x="102" y="34"/>
                  </a:lnTo>
                  <a:lnTo>
                    <a:pt x="85" y="0"/>
                  </a:lnTo>
                  <a:lnTo>
                    <a:pt x="0" y="45"/>
                  </a:lnTo>
                  <a:lnTo>
                    <a:pt x="15" y="74"/>
                  </a:lnTo>
                  <a:lnTo>
                    <a:pt x="28" y="106"/>
                  </a:lnTo>
                  <a:lnTo>
                    <a:pt x="41" y="139"/>
                  </a:lnTo>
                  <a:lnTo>
                    <a:pt x="52" y="171"/>
                  </a:lnTo>
                  <a:lnTo>
                    <a:pt x="61" y="204"/>
                  </a:lnTo>
                  <a:lnTo>
                    <a:pt x="70" y="239"/>
                  </a:lnTo>
                  <a:lnTo>
                    <a:pt x="78" y="272"/>
                  </a:lnTo>
                  <a:lnTo>
                    <a:pt x="85" y="307"/>
                  </a:lnTo>
                  <a:close/>
                </a:path>
              </a:pathLst>
            </a:custGeom>
            <a:solidFill>
              <a:srgbClr val="DC5C3F"/>
            </a:solidFill>
            <a:ln w="23813">
              <a:solidFill>
                <a:srgbClr val="668187"/>
              </a:solidFill>
              <a:prstDash val="solid"/>
              <a:round/>
              <a:headEnd/>
              <a:tailEnd/>
            </a:ln>
          </p:spPr>
          <p:txBody>
            <a:bodyPr/>
            <a:lstStyle/>
            <a:p>
              <a:endParaRPr lang="en-GB"/>
            </a:p>
          </p:txBody>
        </p:sp>
        <p:sp>
          <p:nvSpPr>
            <p:cNvPr id="65" name="Freeform 70"/>
            <p:cNvSpPr>
              <a:spLocks/>
            </p:cNvSpPr>
            <p:nvPr userDrawn="1"/>
          </p:nvSpPr>
          <p:spPr bwMode="auto">
            <a:xfrm>
              <a:off x="1990" y="2646"/>
              <a:ext cx="249" cy="294"/>
            </a:xfrm>
            <a:custGeom>
              <a:avLst/>
              <a:gdLst>
                <a:gd name="T0" fmla="*/ 86 w 249"/>
                <a:gd name="T1" fmla="*/ 0 h 294"/>
                <a:gd name="T2" fmla="*/ 0 w 249"/>
                <a:gd name="T3" fmla="*/ 45 h 294"/>
                <a:gd name="T4" fmla="*/ 0 w 249"/>
                <a:gd name="T5" fmla="*/ 45 h 294"/>
                <a:gd name="T6" fmla="*/ 18 w 249"/>
                <a:gd name="T7" fmla="*/ 80 h 294"/>
                <a:gd name="T8" fmla="*/ 37 w 249"/>
                <a:gd name="T9" fmla="*/ 113 h 294"/>
                <a:gd name="T10" fmla="*/ 59 w 249"/>
                <a:gd name="T11" fmla="*/ 145 h 294"/>
                <a:gd name="T12" fmla="*/ 81 w 249"/>
                <a:gd name="T13" fmla="*/ 178 h 294"/>
                <a:gd name="T14" fmla="*/ 103 w 249"/>
                <a:gd name="T15" fmla="*/ 207 h 294"/>
                <a:gd name="T16" fmla="*/ 127 w 249"/>
                <a:gd name="T17" fmla="*/ 237 h 294"/>
                <a:gd name="T18" fmla="*/ 153 w 249"/>
                <a:gd name="T19" fmla="*/ 267 h 294"/>
                <a:gd name="T20" fmla="*/ 181 w 249"/>
                <a:gd name="T21" fmla="*/ 294 h 294"/>
                <a:gd name="T22" fmla="*/ 249 w 249"/>
                <a:gd name="T23" fmla="*/ 224 h 294"/>
                <a:gd name="T24" fmla="*/ 249 w 249"/>
                <a:gd name="T25" fmla="*/ 224 h 294"/>
                <a:gd name="T26" fmla="*/ 225 w 249"/>
                <a:gd name="T27" fmla="*/ 200 h 294"/>
                <a:gd name="T28" fmla="*/ 201 w 249"/>
                <a:gd name="T29" fmla="*/ 174 h 294"/>
                <a:gd name="T30" fmla="*/ 179 w 249"/>
                <a:gd name="T31" fmla="*/ 148 h 294"/>
                <a:gd name="T32" fmla="*/ 159 w 249"/>
                <a:gd name="T33" fmla="*/ 121 h 294"/>
                <a:gd name="T34" fmla="*/ 138 w 249"/>
                <a:gd name="T35" fmla="*/ 91 h 294"/>
                <a:gd name="T36" fmla="*/ 120 w 249"/>
                <a:gd name="T37" fmla="*/ 61 h 294"/>
                <a:gd name="T38" fmla="*/ 103 w 249"/>
                <a:gd name="T39" fmla="*/ 32 h 294"/>
                <a:gd name="T40" fmla="*/ 86 w 249"/>
                <a:gd name="T41" fmla="*/ 0 h 294"/>
                <a:gd name="T42" fmla="*/ 86 w 249"/>
                <a:gd name="T43" fmla="*/ 0 h 2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9" h="294">
                  <a:moveTo>
                    <a:pt x="86" y="0"/>
                  </a:moveTo>
                  <a:lnTo>
                    <a:pt x="0" y="45"/>
                  </a:lnTo>
                  <a:lnTo>
                    <a:pt x="18" y="80"/>
                  </a:lnTo>
                  <a:lnTo>
                    <a:pt x="37" y="113"/>
                  </a:lnTo>
                  <a:lnTo>
                    <a:pt x="59" y="145"/>
                  </a:lnTo>
                  <a:lnTo>
                    <a:pt x="81" y="178"/>
                  </a:lnTo>
                  <a:lnTo>
                    <a:pt x="103" y="207"/>
                  </a:lnTo>
                  <a:lnTo>
                    <a:pt x="127" y="237"/>
                  </a:lnTo>
                  <a:lnTo>
                    <a:pt x="153" y="267"/>
                  </a:lnTo>
                  <a:lnTo>
                    <a:pt x="181" y="294"/>
                  </a:lnTo>
                  <a:lnTo>
                    <a:pt x="249" y="224"/>
                  </a:lnTo>
                  <a:lnTo>
                    <a:pt x="225" y="200"/>
                  </a:lnTo>
                  <a:lnTo>
                    <a:pt x="201" y="174"/>
                  </a:lnTo>
                  <a:lnTo>
                    <a:pt x="179" y="148"/>
                  </a:lnTo>
                  <a:lnTo>
                    <a:pt x="159" y="121"/>
                  </a:lnTo>
                  <a:lnTo>
                    <a:pt x="138" y="91"/>
                  </a:lnTo>
                  <a:lnTo>
                    <a:pt x="120" y="61"/>
                  </a:lnTo>
                  <a:lnTo>
                    <a:pt x="103" y="32"/>
                  </a:lnTo>
                  <a:lnTo>
                    <a:pt x="86" y="0"/>
                  </a:lnTo>
                  <a:close/>
                </a:path>
              </a:pathLst>
            </a:custGeom>
            <a:solidFill>
              <a:srgbClr val="165829"/>
            </a:solidFill>
            <a:ln w="23813">
              <a:solidFill>
                <a:srgbClr val="668187"/>
              </a:solidFill>
              <a:prstDash val="solid"/>
              <a:round/>
              <a:headEnd/>
              <a:tailEnd/>
            </a:ln>
          </p:spPr>
          <p:txBody>
            <a:bodyPr/>
            <a:lstStyle/>
            <a:p>
              <a:endParaRPr lang="en-GB"/>
            </a:p>
          </p:txBody>
        </p:sp>
        <p:sp>
          <p:nvSpPr>
            <p:cNvPr id="66" name="Freeform 71"/>
            <p:cNvSpPr>
              <a:spLocks/>
            </p:cNvSpPr>
            <p:nvPr userDrawn="1"/>
          </p:nvSpPr>
          <p:spPr bwMode="auto">
            <a:xfrm>
              <a:off x="2419" y="3033"/>
              <a:ext cx="307" cy="183"/>
            </a:xfrm>
            <a:custGeom>
              <a:avLst/>
              <a:gdLst>
                <a:gd name="T0" fmla="*/ 44 w 307"/>
                <a:gd name="T1" fmla="*/ 0 h 183"/>
                <a:gd name="T2" fmla="*/ 0 w 307"/>
                <a:gd name="T3" fmla="*/ 87 h 183"/>
                <a:gd name="T4" fmla="*/ 0 w 307"/>
                <a:gd name="T5" fmla="*/ 87 h 183"/>
                <a:gd name="T6" fmla="*/ 35 w 307"/>
                <a:gd name="T7" fmla="*/ 103 h 183"/>
                <a:gd name="T8" fmla="*/ 70 w 307"/>
                <a:gd name="T9" fmla="*/ 120 h 183"/>
                <a:gd name="T10" fmla="*/ 105 w 307"/>
                <a:gd name="T11" fmla="*/ 133 h 183"/>
                <a:gd name="T12" fmla="*/ 142 w 307"/>
                <a:gd name="T13" fmla="*/ 146 h 183"/>
                <a:gd name="T14" fmla="*/ 179 w 307"/>
                <a:gd name="T15" fmla="*/ 157 h 183"/>
                <a:gd name="T16" fmla="*/ 216 w 307"/>
                <a:gd name="T17" fmla="*/ 166 h 183"/>
                <a:gd name="T18" fmla="*/ 253 w 307"/>
                <a:gd name="T19" fmla="*/ 176 h 183"/>
                <a:gd name="T20" fmla="*/ 292 w 307"/>
                <a:gd name="T21" fmla="*/ 183 h 183"/>
                <a:gd name="T22" fmla="*/ 307 w 307"/>
                <a:gd name="T23" fmla="*/ 87 h 183"/>
                <a:gd name="T24" fmla="*/ 307 w 307"/>
                <a:gd name="T25" fmla="*/ 87 h 183"/>
                <a:gd name="T26" fmla="*/ 273 w 307"/>
                <a:gd name="T27" fmla="*/ 79 h 183"/>
                <a:gd name="T28" fmla="*/ 238 w 307"/>
                <a:gd name="T29" fmla="*/ 72 h 183"/>
                <a:gd name="T30" fmla="*/ 205 w 307"/>
                <a:gd name="T31" fmla="*/ 65 h 183"/>
                <a:gd name="T32" fmla="*/ 172 w 307"/>
                <a:gd name="T33" fmla="*/ 54 h 183"/>
                <a:gd name="T34" fmla="*/ 138 w 307"/>
                <a:gd name="T35" fmla="*/ 42 h 183"/>
                <a:gd name="T36" fmla="*/ 107 w 307"/>
                <a:gd name="T37" fmla="*/ 29 h 183"/>
                <a:gd name="T38" fmla="*/ 75 w 307"/>
                <a:gd name="T39" fmla="*/ 17 h 183"/>
                <a:gd name="T40" fmla="*/ 44 w 307"/>
                <a:gd name="T41" fmla="*/ 0 h 183"/>
                <a:gd name="T42" fmla="*/ 44 w 307"/>
                <a:gd name="T43" fmla="*/ 0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44" y="0"/>
                  </a:moveTo>
                  <a:lnTo>
                    <a:pt x="0" y="87"/>
                  </a:lnTo>
                  <a:lnTo>
                    <a:pt x="35" y="103"/>
                  </a:lnTo>
                  <a:lnTo>
                    <a:pt x="70" y="120"/>
                  </a:lnTo>
                  <a:lnTo>
                    <a:pt x="105" y="133"/>
                  </a:lnTo>
                  <a:lnTo>
                    <a:pt x="142" y="146"/>
                  </a:lnTo>
                  <a:lnTo>
                    <a:pt x="179" y="157"/>
                  </a:lnTo>
                  <a:lnTo>
                    <a:pt x="216" y="166"/>
                  </a:lnTo>
                  <a:lnTo>
                    <a:pt x="253" y="176"/>
                  </a:lnTo>
                  <a:lnTo>
                    <a:pt x="292" y="183"/>
                  </a:lnTo>
                  <a:lnTo>
                    <a:pt x="307" y="87"/>
                  </a:lnTo>
                  <a:lnTo>
                    <a:pt x="273" y="79"/>
                  </a:lnTo>
                  <a:lnTo>
                    <a:pt x="238" y="72"/>
                  </a:lnTo>
                  <a:lnTo>
                    <a:pt x="205" y="65"/>
                  </a:lnTo>
                  <a:lnTo>
                    <a:pt x="172" y="54"/>
                  </a:lnTo>
                  <a:lnTo>
                    <a:pt x="138" y="42"/>
                  </a:lnTo>
                  <a:lnTo>
                    <a:pt x="107" y="29"/>
                  </a:lnTo>
                  <a:lnTo>
                    <a:pt x="75" y="17"/>
                  </a:lnTo>
                  <a:lnTo>
                    <a:pt x="44" y="0"/>
                  </a:lnTo>
                  <a:close/>
                </a:path>
              </a:pathLst>
            </a:custGeom>
            <a:solidFill>
              <a:srgbClr val="165829"/>
            </a:solidFill>
            <a:ln w="23813">
              <a:solidFill>
                <a:srgbClr val="668187"/>
              </a:solidFill>
              <a:prstDash val="solid"/>
              <a:round/>
              <a:headEnd/>
              <a:tailEnd/>
            </a:ln>
          </p:spPr>
          <p:txBody>
            <a:bodyPr/>
            <a:lstStyle/>
            <a:p>
              <a:endParaRPr lang="en-GB"/>
            </a:p>
          </p:txBody>
        </p:sp>
        <p:sp>
          <p:nvSpPr>
            <p:cNvPr id="67" name="Freeform 72"/>
            <p:cNvSpPr>
              <a:spLocks/>
            </p:cNvSpPr>
            <p:nvPr userDrawn="1"/>
          </p:nvSpPr>
          <p:spPr bwMode="auto">
            <a:xfrm>
              <a:off x="3003" y="3033"/>
              <a:ext cx="307" cy="183"/>
            </a:xfrm>
            <a:custGeom>
              <a:avLst/>
              <a:gdLst>
                <a:gd name="T0" fmla="*/ 0 w 307"/>
                <a:gd name="T1" fmla="*/ 87 h 183"/>
                <a:gd name="T2" fmla="*/ 15 w 307"/>
                <a:gd name="T3" fmla="*/ 183 h 183"/>
                <a:gd name="T4" fmla="*/ 15 w 307"/>
                <a:gd name="T5" fmla="*/ 183 h 183"/>
                <a:gd name="T6" fmla="*/ 54 w 307"/>
                <a:gd name="T7" fmla="*/ 176 h 183"/>
                <a:gd name="T8" fmla="*/ 93 w 307"/>
                <a:gd name="T9" fmla="*/ 166 h 183"/>
                <a:gd name="T10" fmla="*/ 130 w 307"/>
                <a:gd name="T11" fmla="*/ 157 h 183"/>
                <a:gd name="T12" fmla="*/ 167 w 307"/>
                <a:gd name="T13" fmla="*/ 146 h 183"/>
                <a:gd name="T14" fmla="*/ 203 w 307"/>
                <a:gd name="T15" fmla="*/ 133 h 183"/>
                <a:gd name="T16" fmla="*/ 239 w 307"/>
                <a:gd name="T17" fmla="*/ 118 h 183"/>
                <a:gd name="T18" fmla="*/ 274 w 307"/>
                <a:gd name="T19" fmla="*/ 103 h 183"/>
                <a:gd name="T20" fmla="*/ 307 w 307"/>
                <a:gd name="T21" fmla="*/ 87 h 183"/>
                <a:gd name="T22" fmla="*/ 263 w 307"/>
                <a:gd name="T23" fmla="*/ 0 h 183"/>
                <a:gd name="T24" fmla="*/ 263 w 307"/>
                <a:gd name="T25" fmla="*/ 0 h 183"/>
                <a:gd name="T26" fmla="*/ 233 w 307"/>
                <a:gd name="T27" fmla="*/ 17 h 183"/>
                <a:gd name="T28" fmla="*/ 202 w 307"/>
                <a:gd name="T29" fmla="*/ 29 h 183"/>
                <a:gd name="T30" fmla="*/ 170 w 307"/>
                <a:gd name="T31" fmla="*/ 42 h 183"/>
                <a:gd name="T32" fmla="*/ 137 w 307"/>
                <a:gd name="T33" fmla="*/ 54 h 183"/>
                <a:gd name="T34" fmla="*/ 104 w 307"/>
                <a:gd name="T35" fmla="*/ 63 h 183"/>
                <a:gd name="T36" fmla="*/ 70 w 307"/>
                <a:gd name="T37" fmla="*/ 72 h 183"/>
                <a:gd name="T38" fmla="*/ 35 w 307"/>
                <a:gd name="T39" fmla="*/ 79 h 183"/>
                <a:gd name="T40" fmla="*/ 0 w 307"/>
                <a:gd name="T41" fmla="*/ 87 h 183"/>
                <a:gd name="T42" fmla="*/ 0 w 307"/>
                <a:gd name="T43" fmla="*/ 87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0" y="87"/>
                  </a:moveTo>
                  <a:lnTo>
                    <a:pt x="15" y="183"/>
                  </a:lnTo>
                  <a:lnTo>
                    <a:pt x="54" y="176"/>
                  </a:lnTo>
                  <a:lnTo>
                    <a:pt x="93" y="166"/>
                  </a:lnTo>
                  <a:lnTo>
                    <a:pt x="130" y="157"/>
                  </a:lnTo>
                  <a:lnTo>
                    <a:pt x="167" y="146"/>
                  </a:lnTo>
                  <a:lnTo>
                    <a:pt x="203" y="133"/>
                  </a:lnTo>
                  <a:lnTo>
                    <a:pt x="239" y="118"/>
                  </a:lnTo>
                  <a:lnTo>
                    <a:pt x="274" y="103"/>
                  </a:lnTo>
                  <a:lnTo>
                    <a:pt x="307" y="87"/>
                  </a:lnTo>
                  <a:lnTo>
                    <a:pt x="263" y="0"/>
                  </a:lnTo>
                  <a:lnTo>
                    <a:pt x="233" y="17"/>
                  </a:lnTo>
                  <a:lnTo>
                    <a:pt x="202" y="29"/>
                  </a:lnTo>
                  <a:lnTo>
                    <a:pt x="170" y="42"/>
                  </a:lnTo>
                  <a:lnTo>
                    <a:pt x="137" y="54"/>
                  </a:lnTo>
                  <a:lnTo>
                    <a:pt x="104" y="63"/>
                  </a:lnTo>
                  <a:lnTo>
                    <a:pt x="70" y="72"/>
                  </a:lnTo>
                  <a:lnTo>
                    <a:pt x="35" y="79"/>
                  </a:lnTo>
                  <a:lnTo>
                    <a:pt x="0" y="87"/>
                  </a:lnTo>
                  <a:close/>
                </a:path>
              </a:pathLst>
            </a:custGeom>
            <a:solidFill>
              <a:srgbClr val="165829"/>
            </a:solidFill>
            <a:ln w="23813">
              <a:solidFill>
                <a:srgbClr val="668187"/>
              </a:solidFill>
              <a:prstDash val="solid"/>
              <a:round/>
              <a:headEnd/>
              <a:tailEnd/>
            </a:ln>
          </p:spPr>
          <p:txBody>
            <a:bodyPr/>
            <a:lstStyle/>
            <a:p>
              <a:endParaRPr lang="en-GB"/>
            </a:p>
          </p:txBody>
        </p:sp>
        <p:sp>
          <p:nvSpPr>
            <p:cNvPr id="68" name="Freeform 73"/>
            <p:cNvSpPr>
              <a:spLocks/>
            </p:cNvSpPr>
            <p:nvPr userDrawn="1"/>
          </p:nvSpPr>
          <p:spPr bwMode="auto">
            <a:xfrm>
              <a:off x="2171" y="2870"/>
              <a:ext cx="292" cy="250"/>
            </a:xfrm>
            <a:custGeom>
              <a:avLst/>
              <a:gdLst>
                <a:gd name="T0" fmla="*/ 68 w 292"/>
                <a:gd name="T1" fmla="*/ 0 h 250"/>
                <a:gd name="T2" fmla="*/ 0 w 292"/>
                <a:gd name="T3" fmla="*/ 70 h 250"/>
                <a:gd name="T4" fmla="*/ 0 w 292"/>
                <a:gd name="T5" fmla="*/ 70 h 250"/>
                <a:gd name="T6" fmla="*/ 28 w 292"/>
                <a:gd name="T7" fmla="*/ 96 h 250"/>
                <a:gd name="T8" fmla="*/ 55 w 292"/>
                <a:gd name="T9" fmla="*/ 122 h 250"/>
                <a:gd name="T10" fmla="*/ 85 w 292"/>
                <a:gd name="T11" fmla="*/ 146 h 250"/>
                <a:gd name="T12" fmla="*/ 116 w 292"/>
                <a:gd name="T13" fmla="*/ 170 h 250"/>
                <a:gd name="T14" fmla="*/ 148 w 292"/>
                <a:gd name="T15" fmla="*/ 192 h 250"/>
                <a:gd name="T16" fmla="*/ 181 w 292"/>
                <a:gd name="T17" fmla="*/ 213 h 250"/>
                <a:gd name="T18" fmla="*/ 214 w 292"/>
                <a:gd name="T19" fmla="*/ 231 h 250"/>
                <a:gd name="T20" fmla="*/ 248 w 292"/>
                <a:gd name="T21" fmla="*/ 250 h 250"/>
                <a:gd name="T22" fmla="*/ 292 w 292"/>
                <a:gd name="T23" fmla="*/ 163 h 250"/>
                <a:gd name="T24" fmla="*/ 292 w 292"/>
                <a:gd name="T25" fmla="*/ 163 h 250"/>
                <a:gd name="T26" fmla="*/ 261 w 292"/>
                <a:gd name="T27" fmla="*/ 148 h 250"/>
                <a:gd name="T28" fmla="*/ 231 w 292"/>
                <a:gd name="T29" fmla="*/ 130 h 250"/>
                <a:gd name="T30" fmla="*/ 201 w 292"/>
                <a:gd name="T31" fmla="*/ 111 h 250"/>
                <a:gd name="T32" fmla="*/ 174 w 292"/>
                <a:gd name="T33" fmla="*/ 91 h 250"/>
                <a:gd name="T34" fmla="*/ 146 w 292"/>
                <a:gd name="T35" fmla="*/ 70 h 250"/>
                <a:gd name="T36" fmla="*/ 118 w 292"/>
                <a:gd name="T37" fmla="*/ 48 h 250"/>
                <a:gd name="T38" fmla="*/ 92 w 292"/>
                <a:gd name="T39" fmla="*/ 24 h 250"/>
                <a:gd name="T40" fmla="*/ 68 w 292"/>
                <a:gd name="T41" fmla="*/ 0 h 250"/>
                <a:gd name="T42" fmla="*/ 68 w 292"/>
                <a:gd name="T43" fmla="*/ 0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2" h="250">
                  <a:moveTo>
                    <a:pt x="68" y="0"/>
                  </a:moveTo>
                  <a:lnTo>
                    <a:pt x="0" y="70"/>
                  </a:lnTo>
                  <a:lnTo>
                    <a:pt x="28" y="96"/>
                  </a:lnTo>
                  <a:lnTo>
                    <a:pt x="55" y="122"/>
                  </a:lnTo>
                  <a:lnTo>
                    <a:pt x="85" y="146"/>
                  </a:lnTo>
                  <a:lnTo>
                    <a:pt x="116" y="170"/>
                  </a:lnTo>
                  <a:lnTo>
                    <a:pt x="148" y="192"/>
                  </a:lnTo>
                  <a:lnTo>
                    <a:pt x="181" y="213"/>
                  </a:lnTo>
                  <a:lnTo>
                    <a:pt x="214" y="231"/>
                  </a:lnTo>
                  <a:lnTo>
                    <a:pt x="248" y="250"/>
                  </a:lnTo>
                  <a:lnTo>
                    <a:pt x="292" y="163"/>
                  </a:lnTo>
                  <a:lnTo>
                    <a:pt x="261" y="148"/>
                  </a:lnTo>
                  <a:lnTo>
                    <a:pt x="231" y="130"/>
                  </a:lnTo>
                  <a:lnTo>
                    <a:pt x="201" y="111"/>
                  </a:lnTo>
                  <a:lnTo>
                    <a:pt x="174" y="91"/>
                  </a:lnTo>
                  <a:lnTo>
                    <a:pt x="146" y="70"/>
                  </a:lnTo>
                  <a:lnTo>
                    <a:pt x="118" y="48"/>
                  </a:lnTo>
                  <a:lnTo>
                    <a:pt x="92" y="24"/>
                  </a:lnTo>
                  <a:lnTo>
                    <a:pt x="68" y="0"/>
                  </a:lnTo>
                  <a:close/>
                </a:path>
              </a:pathLst>
            </a:custGeom>
            <a:solidFill>
              <a:srgbClr val="DC5C3F"/>
            </a:solidFill>
            <a:ln w="23813">
              <a:solidFill>
                <a:srgbClr val="668187"/>
              </a:solidFill>
              <a:prstDash val="solid"/>
              <a:round/>
              <a:headEnd/>
              <a:tailEnd/>
            </a:ln>
          </p:spPr>
          <p:txBody>
            <a:bodyPr/>
            <a:lstStyle/>
            <a:p>
              <a:endParaRPr lang="en-GB"/>
            </a:p>
          </p:txBody>
        </p:sp>
        <p:sp>
          <p:nvSpPr>
            <p:cNvPr id="69" name="Freeform 74"/>
            <p:cNvSpPr>
              <a:spLocks/>
            </p:cNvSpPr>
            <p:nvPr userDrawn="1"/>
          </p:nvSpPr>
          <p:spPr bwMode="auto">
            <a:xfrm>
              <a:off x="2711" y="3120"/>
              <a:ext cx="307" cy="107"/>
            </a:xfrm>
            <a:custGeom>
              <a:avLst/>
              <a:gdLst>
                <a:gd name="T0" fmla="*/ 15 w 307"/>
                <a:gd name="T1" fmla="*/ 0 h 107"/>
                <a:gd name="T2" fmla="*/ 0 w 307"/>
                <a:gd name="T3" fmla="*/ 96 h 107"/>
                <a:gd name="T4" fmla="*/ 0 w 307"/>
                <a:gd name="T5" fmla="*/ 96 h 107"/>
                <a:gd name="T6" fmla="*/ 37 w 307"/>
                <a:gd name="T7" fmla="*/ 100 h 107"/>
                <a:gd name="T8" fmla="*/ 76 w 307"/>
                <a:gd name="T9" fmla="*/ 103 h 107"/>
                <a:gd name="T10" fmla="*/ 113 w 307"/>
                <a:gd name="T11" fmla="*/ 107 h 107"/>
                <a:gd name="T12" fmla="*/ 152 w 307"/>
                <a:gd name="T13" fmla="*/ 107 h 107"/>
                <a:gd name="T14" fmla="*/ 190 w 307"/>
                <a:gd name="T15" fmla="*/ 107 h 107"/>
                <a:gd name="T16" fmla="*/ 229 w 307"/>
                <a:gd name="T17" fmla="*/ 105 h 107"/>
                <a:gd name="T18" fmla="*/ 268 w 307"/>
                <a:gd name="T19" fmla="*/ 100 h 107"/>
                <a:gd name="T20" fmla="*/ 307 w 307"/>
                <a:gd name="T21" fmla="*/ 96 h 107"/>
                <a:gd name="T22" fmla="*/ 292 w 307"/>
                <a:gd name="T23" fmla="*/ 0 h 107"/>
                <a:gd name="T24" fmla="*/ 292 w 307"/>
                <a:gd name="T25" fmla="*/ 0 h 107"/>
                <a:gd name="T26" fmla="*/ 257 w 307"/>
                <a:gd name="T27" fmla="*/ 3 h 107"/>
                <a:gd name="T28" fmla="*/ 222 w 307"/>
                <a:gd name="T29" fmla="*/ 7 h 107"/>
                <a:gd name="T30" fmla="*/ 187 w 307"/>
                <a:gd name="T31" fmla="*/ 9 h 107"/>
                <a:gd name="T32" fmla="*/ 152 w 307"/>
                <a:gd name="T33" fmla="*/ 11 h 107"/>
                <a:gd name="T34" fmla="*/ 116 w 307"/>
                <a:gd name="T35" fmla="*/ 9 h 107"/>
                <a:gd name="T36" fmla="*/ 83 w 307"/>
                <a:gd name="T37" fmla="*/ 7 h 107"/>
                <a:gd name="T38" fmla="*/ 48 w 307"/>
                <a:gd name="T39" fmla="*/ 3 h 107"/>
                <a:gd name="T40" fmla="*/ 15 w 307"/>
                <a:gd name="T41" fmla="*/ 0 h 107"/>
                <a:gd name="T42" fmla="*/ 15 w 307"/>
                <a:gd name="T43" fmla="*/ 0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07">
                  <a:moveTo>
                    <a:pt x="15" y="0"/>
                  </a:moveTo>
                  <a:lnTo>
                    <a:pt x="0" y="96"/>
                  </a:lnTo>
                  <a:lnTo>
                    <a:pt x="37" y="100"/>
                  </a:lnTo>
                  <a:lnTo>
                    <a:pt x="76" y="103"/>
                  </a:lnTo>
                  <a:lnTo>
                    <a:pt x="113" y="107"/>
                  </a:lnTo>
                  <a:lnTo>
                    <a:pt x="152" y="107"/>
                  </a:lnTo>
                  <a:lnTo>
                    <a:pt x="190" y="107"/>
                  </a:lnTo>
                  <a:lnTo>
                    <a:pt x="229" y="105"/>
                  </a:lnTo>
                  <a:lnTo>
                    <a:pt x="268" y="100"/>
                  </a:lnTo>
                  <a:lnTo>
                    <a:pt x="307" y="96"/>
                  </a:lnTo>
                  <a:lnTo>
                    <a:pt x="292" y="0"/>
                  </a:lnTo>
                  <a:lnTo>
                    <a:pt x="257" y="3"/>
                  </a:lnTo>
                  <a:lnTo>
                    <a:pt x="222" y="7"/>
                  </a:lnTo>
                  <a:lnTo>
                    <a:pt x="187" y="9"/>
                  </a:lnTo>
                  <a:lnTo>
                    <a:pt x="152" y="11"/>
                  </a:lnTo>
                  <a:lnTo>
                    <a:pt x="116" y="9"/>
                  </a:lnTo>
                  <a:lnTo>
                    <a:pt x="83" y="7"/>
                  </a:lnTo>
                  <a:lnTo>
                    <a:pt x="48" y="3"/>
                  </a:lnTo>
                  <a:lnTo>
                    <a:pt x="15" y="0"/>
                  </a:lnTo>
                  <a:close/>
                </a:path>
              </a:pathLst>
            </a:custGeom>
            <a:solidFill>
              <a:srgbClr val="DC5C3F"/>
            </a:solidFill>
            <a:ln w="23813">
              <a:solidFill>
                <a:srgbClr val="668187"/>
              </a:solidFill>
              <a:prstDash val="solid"/>
              <a:round/>
              <a:headEnd/>
              <a:tailEnd/>
            </a:ln>
          </p:spPr>
          <p:txBody>
            <a:bodyPr/>
            <a:lstStyle/>
            <a:p>
              <a:endParaRPr lang="en-GB"/>
            </a:p>
          </p:txBody>
        </p:sp>
        <p:sp>
          <p:nvSpPr>
            <p:cNvPr id="70" name="Freeform 75"/>
            <p:cNvSpPr>
              <a:spLocks/>
            </p:cNvSpPr>
            <p:nvPr userDrawn="1"/>
          </p:nvSpPr>
          <p:spPr bwMode="auto">
            <a:xfrm>
              <a:off x="1990" y="1844"/>
              <a:ext cx="756" cy="381"/>
            </a:xfrm>
            <a:custGeom>
              <a:avLst/>
              <a:gdLst>
                <a:gd name="T0" fmla="*/ 756 w 756"/>
                <a:gd name="T1" fmla="*/ 340 h 381"/>
                <a:gd name="T2" fmla="*/ 86 w 756"/>
                <a:gd name="T3" fmla="*/ 0 h 381"/>
                <a:gd name="T4" fmla="*/ 86 w 756"/>
                <a:gd name="T5" fmla="*/ 0 h 381"/>
                <a:gd name="T6" fmla="*/ 72 w 756"/>
                <a:gd name="T7" fmla="*/ 31 h 381"/>
                <a:gd name="T8" fmla="*/ 57 w 756"/>
                <a:gd name="T9" fmla="*/ 63 h 381"/>
                <a:gd name="T10" fmla="*/ 44 w 756"/>
                <a:gd name="T11" fmla="*/ 94 h 381"/>
                <a:gd name="T12" fmla="*/ 33 w 756"/>
                <a:gd name="T13" fmla="*/ 127 h 381"/>
                <a:gd name="T14" fmla="*/ 24 w 756"/>
                <a:gd name="T15" fmla="*/ 161 h 381"/>
                <a:gd name="T16" fmla="*/ 14 w 756"/>
                <a:gd name="T17" fmla="*/ 194 h 381"/>
                <a:gd name="T18" fmla="*/ 7 w 756"/>
                <a:gd name="T19" fmla="*/ 227 h 381"/>
                <a:gd name="T20" fmla="*/ 0 w 756"/>
                <a:gd name="T21" fmla="*/ 262 h 381"/>
                <a:gd name="T22" fmla="*/ 743 w 756"/>
                <a:gd name="T23" fmla="*/ 381 h 381"/>
                <a:gd name="T24" fmla="*/ 743 w 756"/>
                <a:gd name="T25" fmla="*/ 381 h 381"/>
                <a:gd name="T26" fmla="*/ 747 w 756"/>
                <a:gd name="T27" fmla="*/ 360 h 381"/>
                <a:gd name="T28" fmla="*/ 756 w 756"/>
                <a:gd name="T29" fmla="*/ 340 h 381"/>
                <a:gd name="T30" fmla="*/ 756 w 756"/>
                <a:gd name="T31" fmla="*/ 340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6" h="381">
                  <a:moveTo>
                    <a:pt x="756" y="340"/>
                  </a:moveTo>
                  <a:lnTo>
                    <a:pt x="86" y="0"/>
                  </a:lnTo>
                  <a:lnTo>
                    <a:pt x="72" y="31"/>
                  </a:lnTo>
                  <a:lnTo>
                    <a:pt x="57" y="63"/>
                  </a:lnTo>
                  <a:lnTo>
                    <a:pt x="44" y="94"/>
                  </a:lnTo>
                  <a:lnTo>
                    <a:pt x="33" y="127"/>
                  </a:lnTo>
                  <a:lnTo>
                    <a:pt x="24" y="161"/>
                  </a:lnTo>
                  <a:lnTo>
                    <a:pt x="14" y="194"/>
                  </a:lnTo>
                  <a:lnTo>
                    <a:pt x="7" y="227"/>
                  </a:lnTo>
                  <a:lnTo>
                    <a:pt x="0" y="262"/>
                  </a:lnTo>
                  <a:lnTo>
                    <a:pt x="743" y="381"/>
                  </a:lnTo>
                  <a:lnTo>
                    <a:pt x="747" y="360"/>
                  </a:lnTo>
                  <a:lnTo>
                    <a:pt x="756" y="340"/>
                  </a:lnTo>
                  <a:close/>
                </a:path>
              </a:pathLst>
            </a:custGeom>
            <a:solidFill>
              <a:srgbClr val="000000"/>
            </a:solidFill>
            <a:ln w="23813">
              <a:solidFill>
                <a:srgbClr val="668187"/>
              </a:solidFill>
              <a:prstDash val="solid"/>
              <a:round/>
              <a:headEnd/>
              <a:tailEnd/>
            </a:ln>
          </p:spPr>
          <p:txBody>
            <a:bodyPr/>
            <a:lstStyle/>
            <a:p>
              <a:endParaRPr lang="en-GB"/>
            </a:p>
          </p:txBody>
        </p:sp>
        <p:sp>
          <p:nvSpPr>
            <p:cNvPr id="71" name="Freeform 76"/>
            <p:cNvSpPr>
              <a:spLocks/>
            </p:cNvSpPr>
            <p:nvPr userDrawn="1"/>
          </p:nvSpPr>
          <p:spPr bwMode="auto">
            <a:xfrm>
              <a:off x="1990" y="2265"/>
              <a:ext cx="756" cy="381"/>
            </a:xfrm>
            <a:custGeom>
              <a:avLst/>
              <a:gdLst>
                <a:gd name="T0" fmla="*/ 741 w 756"/>
                <a:gd name="T1" fmla="*/ 0 h 381"/>
                <a:gd name="T2" fmla="*/ 0 w 756"/>
                <a:gd name="T3" fmla="*/ 119 h 381"/>
                <a:gd name="T4" fmla="*/ 0 w 756"/>
                <a:gd name="T5" fmla="*/ 119 h 381"/>
                <a:gd name="T6" fmla="*/ 7 w 756"/>
                <a:gd name="T7" fmla="*/ 154 h 381"/>
                <a:gd name="T8" fmla="*/ 14 w 756"/>
                <a:gd name="T9" fmla="*/ 189 h 381"/>
                <a:gd name="T10" fmla="*/ 24 w 756"/>
                <a:gd name="T11" fmla="*/ 222 h 381"/>
                <a:gd name="T12" fmla="*/ 33 w 756"/>
                <a:gd name="T13" fmla="*/ 256 h 381"/>
                <a:gd name="T14" fmla="*/ 44 w 756"/>
                <a:gd name="T15" fmla="*/ 289 h 381"/>
                <a:gd name="T16" fmla="*/ 57 w 756"/>
                <a:gd name="T17" fmla="*/ 320 h 381"/>
                <a:gd name="T18" fmla="*/ 72 w 756"/>
                <a:gd name="T19" fmla="*/ 352 h 381"/>
                <a:gd name="T20" fmla="*/ 86 w 756"/>
                <a:gd name="T21" fmla="*/ 381 h 381"/>
                <a:gd name="T22" fmla="*/ 756 w 756"/>
                <a:gd name="T23" fmla="*/ 41 h 381"/>
                <a:gd name="T24" fmla="*/ 756 w 756"/>
                <a:gd name="T25" fmla="*/ 41 h 381"/>
                <a:gd name="T26" fmla="*/ 747 w 756"/>
                <a:gd name="T27" fmla="*/ 23 h 381"/>
                <a:gd name="T28" fmla="*/ 741 w 756"/>
                <a:gd name="T29" fmla="*/ 0 h 381"/>
                <a:gd name="T30" fmla="*/ 741 w 756"/>
                <a:gd name="T31" fmla="*/ 0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6" h="381">
                  <a:moveTo>
                    <a:pt x="741" y="0"/>
                  </a:moveTo>
                  <a:lnTo>
                    <a:pt x="0" y="119"/>
                  </a:lnTo>
                  <a:lnTo>
                    <a:pt x="7" y="154"/>
                  </a:lnTo>
                  <a:lnTo>
                    <a:pt x="14" y="189"/>
                  </a:lnTo>
                  <a:lnTo>
                    <a:pt x="24" y="222"/>
                  </a:lnTo>
                  <a:lnTo>
                    <a:pt x="33" y="256"/>
                  </a:lnTo>
                  <a:lnTo>
                    <a:pt x="44" y="289"/>
                  </a:lnTo>
                  <a:lnTo>
                    <a:pt x="57" y="320"/>
                  </a:lnTo>
                  <a:lnTo>
                    <a:pt x="72" y="352"/>
                  </a:lnTo>
                  <a:lnTo>
                    <a:pt x="86" y="381"/>
                  </a:lnTo>
                  <a:lnTo>
                    <a:pt x="756" y="41"/>
                  </a:lnTo>
                  <a:lnTo>
                    <a:pt x="747" y="23"/>
                  </a:lnTo>
                  <a:lnTo>
                    <a:pt x="741" y="0"/>
                  </a:lnTo>
                  <a:close/>
                </a:path>
              </a:pathLst>
            </a:custGeom>
            <a:solidFill>
              <a:srgbClr val="000000"/>
            </a:solidFill>
            <a:ln w="23813">
              <a:solidFill>
                <a:srgbClr val="668187"/>
              </a:solidFill>
              <a:prstDash val="solid"/>
              <a:round/>
              <a:headEnd/>
              <a:tailEnd/>
            </a:ln>
          </p:spPr>
          <p:txBody>
            <a:bodyPr/>
            <a:lstStyle/>
            <a:p>
              <a:endParaRPr lang="en-GB"/>
            </a:p>
          </p:txBody>
        </p:sp>
        <p:sp>
          <p:nvSpPr>
            <p:cNvPr id="72" name="Freeform 77"/>
            <p:cNvSpPr>
              <a:spLocks/>
            </p:cNvSpPr>
            <p:nvPr userDrawn="1"/>
          </p:nvSpPr>
          <p:spPr bwMode="auto">
            <a:xfrm>
              <a:off x="2076" y="1620"/>
              <a:ext cx="694" cy="564"/>
            </a:xfrm>
            <a:custGeom>
              <a:avLst/>
              <a:gdLst>
                <a:gd name="T0" fmla="*/ 694 w 694"/>
                <a:gd name="T1" fmla="*/ 531 h 564"/>
                <a:gd name="T2" fmla="*/ 163 w 694"/>
                <a:gd name="T3" fmla="*/ 0 h 564"/>
                <a:gd name="T4" fmla="*/ 163 w 694"/>
                <a:gd name="T5" fmla="*/ 0 h 564"/>
                <a:gd name="T6" fmla="*/ 139 w 694"/>
                <a:gd name="T7" fmla="*/ 24 h 564"/>
                <a:gd name="T8" fmla="*/ 115 w 694"/>
                <a:gd name="T9" fmla="*/ 50 h 564"/>
                <a:gd name="T10" fmla="*/ 93 w 694"/>
                <a:gd name="T11" fmla="*/ 78 h 564"/>
                <a:gd name="T12" fmla="*/ 73 w 694"/>
                <a:gd name="T13" fmla="*/ 105 h 564"/>
                <a:gd name="T14" fmla="*/ 52 w 694"/>
                <a:gd name="T15" fmla="*/ 133 h 564"/>
                <a:gd name="T16" fmla="*/ 34 w 694"/>
                <a:gd name="T17" fmla="*/ 163 h 564"/>
                <a:gd name="T18" fmla="*/ 17 w 694"/>
                <a:gd name="T19" fmla="*/ 192 h 564"/>
                <a:gd name="T20" fmla="*/ 0 w 694"/>
                <a:gd name="T21" fmla="*/ 224 h 564"/>
                <a:gd name="T22" fmla="*/ 670 w 694"/>
                <a:gd name="T23" fmla="*/ 564 h 564"/>
                <a:gd name="T24" fmla="*/ 670 w 694"/>
                <a:gd name="T25" fmla="*/ 564 h 564"/>
                <a:gd name="T26" fmla="*/ 681 w 694"/>
                <a:gd name="T27" fmla="*/ 546 h 564"/>
                <a:gd name="T28" fmla="*/ 694 w 694"/>
                <a:gd name="T29" fmla="*/ 531 h 564"/>
                <a:gd name="T30" fmla="*/ 694 w 694"/>
                <a:gd name="T31" fmla="*/ 531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4" h="564">
                  <a:moveTo>
                    <a:pt x="694" y="531"/>
                  </a:moveTo>
                  <a:lnTo>
                    <a:pt x="163" y="0"/>
                  </a:lnTo>
                  <a:lnTo>
                    <a:pt x="139" y="24"/>
                  </a:lnTo>
                  <a:lnTo>
                    <a:pt x="115" y="50"/>
                  </a:lnTo>
                  <a:lnTo>
                    <a:pt x="93" y="78"/>
                  </a:lnTo>
                  <a:lnTo>
                    <a:pt x="73" y="105"/>
                  </a:lnTo>
                  <a:lnTo>
                    <a:pt x="52" y="133"/>
                  </a:lnTo>
                  <a:lnTo>
                    <a:pt x="34" y="163"/>
                  </a:lnTo>
                  <a:lnTo>
                    <a:pt x="17" y="192"/>
                  </a:lnTo>
                  <a:lnTo>
                    <a:pt x="0" y="224"/>
                  </a:lnTo>
                  <a:lnTo>
                    <a:pt x="670" y="564"/>
                  </a:lnTo>
                  <a:lnTo>
                    <a:pt x="681" y="546"/>
                  </a:lnTo>
                  <a:lnTo>
                    <a:pt x="694" y="531"/>
                  </a:lnTo>
                  <a:close/>
                </a:path>
              </a:pathLst>
            </a:custGeom>
            <a:solidFill>
              <a:srgbClr val="FAEEC5"/>
            </a:solidFill>
            <a:ln w="23813">
              <a:solidFill>
                <a:srgbClr val="668187"/>
              </a:solidFill>
              <a:prstDash val="solid"/>
              <a:round/>
              <a:headEnd/>
              <a:tailEnd/>
            </a:ln>
          </p:spPr>
          <p:txBody>
            <a:bodyPr/>
            <a:lstStyle/>
            <a:p>
              <a:endParaRPr lang="en-GB"/>
            </a:p>
          </p:txBody>
        </p:sp>
        <p:sp>
          <p:nvSpPr>
            <p:cNvPr id="73" name="Freeform 78"/>
            <p:cNvSpPr>
              <a:spLocks/>
            </p:cNvSpPr>
            <p:nvPr userDrawn="1"/>
          </p:nvSpPr>
          <p:spPr bwMode="auto">
            <a:xfrm>
              <a:off x="1980" y="2106"/>
              <a:ext cx="753" cy="278"/>
            </a:xfrm>
            <a:custGeom>
              <a:avLst/>
              <a:gdLst>
                <a:gd name="T0" fmla="*/ 753 w 753"/>
                <a:gd name="T1" fmla="*/ 119 h 278"/>
                <a:gd name="T2" fmla="*/ 10 w 753"/>
                <a:gd name="T3" fmla="*/ 0 h 278"/>
                <a:gd name="T4" fmla="*/ 10 w 753"/>
                <a:gd name="T5" fmla="*/ 0 h 278"/>
                <a:gd name="T6" fmla="*/ 6 w 753"/>
                <a:gd name="T7" fmla="*/ 34 h 278"/>
                <a:gd name="T8" fmla="*/ 2 w 753"/>
                <a:gd name="T9" fmla="*/ 69 h 278"/>
                <a:gd name="T10" fmla="*/ 0 w 753"/>
                <a:gd name="T11" fmla="*/ 102 h 278"/>
                <a:gd name="T12" fmla="*/ 0 w 753"/>
                <a:gd name="T13" fmla="*/ 137 h 278"/>
                <a:gd name="T14" fmla="*/ 0 w 753"/>
                <a:gd name="T15" fmla="*/ 172 h 278"/>
                <a:gd name="T16" fmla="*/ 2 w 753"/>
                <a:gd name="T17" fmla="*/ 207 h 278"/>
                <a:gd name="T18" fmla="*/ 6 w 753"/>
                <a:gd name="T19" fmla="*/ 243 h 278"/>
                <a:gd name="T20" fmla="*/ 10 w 753"/>
                <a:gd name="T21" fmla="*/ 278 h 278"/>
                <a:gd name="T22" fmla="*/ 751 w 753"/>
                <a:gd name="T23" fmla="*/ 159 h 278"/>
                <a:gd name="T24" fmla="*/ 751 w 753"/>
                <a:gd name="T25" fmla="*/ 159 h 278"/>
                <a:gd name="T26" fmla="*/ 751 w 753"/>
                <a:gd name="T27" fmla="*/ 139 h 278"/>
                <a:gd name="T28" fmla="*/ 753 w 753"/>
                <a:gd name="T29" fmla="*/ 119 h 278"/>
                <a:gd name="T30" fmla="*/ 753 w 753"/>
                <a:gd name="T31" fmla="*/ 119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3" h="278">
                  <a:moveTo>
                    <a:pt x="753" y="119"/>
                  </a:moveTo>
                  <a:lnTo>
                    <a:pt x="10" y="0"/>
                  </a:lnTo>
                  <a:lnTo>
                    <a:pt x="6" y="34"/>
                  </a:lnTo>
                  <a:lnTo>
                    <a:pt x="2" y="69"/>
                  </a:lnTo>
                  <a:lnTo>
                    <a:pt x="0" y="102"/>
                  </a:lnTo>
                  <a:lnTo>
                    <a:pt x="0" y="137"/>
                  </a:lnTo>
                  <a:lnTo>
                    <a:pt x="0" y="172"/>
                  </a:lnTo>
                  <a:lnTo>
                    <a:pt x="2" y="207"/>
                  </a:lnTo>
                  <a:lnTo>
                    <a:pt x="6" y="243"/>
                  </a:lnTo>
                  <a:lnTo>
                    <a:pt x="10" y="278"/>
                  </a:lnTo>
                  <a:lnTo>
                    <a:pt x="751" y="159"/>
                  </a:lnTo>
                  <a:lnTo>
                    <a:pt x="751" y="139"/>
                  </a:lnTo>
                  <a:lnTo>
                    <a:pt x="753" y="119"/>
                  </a:lnTo>
                  <a:close/>
                </a:path>
              </a:pathLst>
            </a:custGeom>
            <a:solidFill>
              <a:srgbClr val="FAEEC5"/>
            </a:solidFill>
            <a:ln w="23813">
              <a:solidFill>
                <a:srgbClr val="668187"/>
              </a:solidFill>
              <a:prstDash val="solid"/>
              <a:round/>
              <a:headEnd/>
              <a:tailEnd/>
            </a:ln>
          </p:spPr>
          <p:txBody>
            <a:bodyPr/>
            <a:lstStyle/>
            <a:p>
              <a:endParaRPr lang="en-GB"/>
            </a:p>
          </p:txBody>
        </p:sp>
        <p:sp>
          <p:nvSpPr>
            <p:cNvPr id="74" name="Freeform 79"/>
            <p:cNvSpPr>
              <a:spLocks/>
            </p:cNvSpPr>
            <p:nvPr userDrawn="1"/>
          </p:nvSpPr>
          <p:spPr bwMode="auto">
            <a:xfrm>
              <a:off x="2463" y="1370"/>
              <a:ext cx="381" cy="755"/>
            </a:xfrm>
            <a:custGeom>
              <a:avLst/>
              <a:gdLst>
                <a:gd name="T0" fmla="*/ 381 w 381"/>
                <a:gd name="T1" fmla="*/ 742 h 755"/>
                <a:gd name="T2" fmla="*/ 263 w 381"/>
                <a:gd name="T3" fmla="*/ 0 h 755"/>
                <a:gd name="T4" fmla="*/ 263 w 381"/>
                <a:gd name="T5" fmla="*/ 0 h 755"/>
                <a:gd name="T6" fmla="*/ 228 w 381"/>
                <a:gd name="T7" fmla="*/ 8 h 755"/>
                <a:gd name="T8" fmla="*/ 194 w 381"/>
                <a:gd name="T9" fmla="*/ 15 h 755"/>
                <a:gd name="T10" fmla="*/ 159 w 381"/>
                <a:gd name="T11" fmla="*/ 24 h 755"/>
                <a:gd name="T12" fmla="*/ 126 w 381"/>
                <a:gd name="T13" fmla="*/ 34 h 755"/>
                <a:gd name="T14" fmla="*/ 94 w 381"/>
                <a:gd name="T15" fmla="*/ 45 h 755"/>
                <a:gd name="T16" fmla="*/ 61 w 381"/>
                <a:gd name="T17" fmla="*/ 58 h 755"/>
                <a:gd name="T18" fmla="*/ 30 w 381"/>
                <a:gd name="T19" fmla="*/ 72 h 755"/>
                <a:gd name="T20" fmla="*/ 0 w 381"/>
                <a:gd name="T21" fmla="*/ 87 h 755"/>
                <a:gd name="T22" fmla="*/ 340 w 381"/>
                <a:gd name="T23" fmla="*/ 755 h 755"/>
                <a:gd name="T24" fmla="*/ 340 w 381"/>
                <a:gd name="T25" fmla="*/ 755 h 755"/>
                <a:gd name="T26" fmla="*/ 361 w 381"/>
                <a:gd name="T27" fmla="*/ 747 h 755"/>
                <a:gd name="T28" fmla="*/ 381 w 381"/>
                <a:gd name="T29" fmla="*/ 742 h 755"/>
                <a:gd name="T30" fmla="*/ 381 w 381"/>
                <a:gd name="T31" fmla="*/ 742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381" y="742"/>
                  </a:moveTo>
                  <a:lnTo>
                    <a:pt x="263" y="0"/>
                  </a:lnTo>
                  <a:lnTo>
                    <a:pt x="228" y="8"/>
                  </a:lnTo>
                  <a:lnTo>
                    <a:pt x="194" y="15"/>
                  </a:lnTo>
                  <a:lnTo>
                    <a:pt x="159" y="24"/>
                  </a:lnTo>
                  <a:lnTo>
                    <a:pt x="126" y="34"/>
                  </a:lnTo>
                  <a:lnTo>
                    <a:pt x="94" y="45"/>
                  </a:lnTo>
                  <a:lnTo>
                    <a:pt x="61" y="58"/>
                  </a:lnTo>
                  <a:lnTo>
                    <a:pt x="30" y="72"/>
                  </a:lnTo>
                  <a:lnTo>
                    <a:pt x="0" y="87"/>
                  </a:lnTo>
                  <a:lnTo>
                    <a:pt x="340" y="755"/>
                  </a:lnTo>
                  <a:lnTo>
                    <a:pt x="361" y="747"/>
                  </a:lnTo>
                  <a:lnTo>
                    <a:pt x="381" y="742"/>
                  </a:lnTo>
                  <a:close/>
                </a:path>
              </a:pathLst>
            </a:custGeom>
            <a:solidFill>
              <a:srgbClr val="FAEEC5"/>
            </a:solidFill>
            <a:ln w="23813">
              <a:solidFill>
                <a:srgbClr val="668187"/>
              </a:solidFill>
              <a:prstDash val="solid"/>
              <a:round/>
              <a:headEnd/>
              <a:tailEnd/>
            </a:ln>
          </p:spPr>
          <p:txBody>
            <a:bodyPr/>
            <a:lstStyle/>
            <a:p>
              <a:endParaRPr lang="en-GB"/>
            </a:p>
          </p:txBody>
        </p:sp>
        <p:sp>
          <p:nvSpPr>
            <p:cNvPr id="75" name="Freeform 80"/>
            <p:cNvSpPr>
              <a:spLocks/>
            </p:cNvSpPr>
            <p:nvPr userDrawn="1"/>
          </p:nvSpPr>
          <p:spPr bwMode="auto">
            <a:xfrm>
              <a:off x="2885" y="1370"/>
              <a:ext cx="381" cy="757"/>
            </a:xfrm>
            <a:custGeom>
              <a:avLst/>
              <a:gdLst>
                <a:gd name="T0" fmla="*/ 0 w 381"/>
                <a:gd name="T1" fmla="*/ 742 h 757"/>
                <a:gd name="T2" fmla="*/ 0 w 381"/>
                <a:gd name="T3" fmla="*/ 742 h 757"/>
                <a:gd name="T4" fmla="*/ 22 w 381"/>
                <a:gd name="T5" fmla="*/ 747 h 757"/>
                <a:gd name="T6" fmla="*/ 40 w 381"/>
                <a:gd name="T7" fmla="*/ 757 h 757"/>
                <a:gd name="T8" fmla="*/ 381 w 381"/>
                <a:gd name="T9" fmla="*/ 87 h 757"/>
                <a:gd name="T10" fmla="*/ 381 w 381"/>
                <a:gd name="T11" fmla="*/ 87 h 757"/>
                <a:gd name="T12" fmla="*/ 351 w 381"/>
                <a:gd name="T13" fmla="*/ 72 h 757"/>
                <a:gd name="T14" fmla="*/ 318 w 381"/>
                <a:gd name="T15" fmla="*/ 58 h 757"/>
                <a:gd name="T16" fmla="*/ 286 w 381"/>
                <a:gd name="T17" fmla="*/ 45 h 757"/>
                <a:gd name="T18" fmla="*/ 253 w 381"/>
                <a:gd name="T19" fmla="*/ 34 h 757"/>
                <a:gd name="T20" fmla="*/ 220 w 381"/>
                <a:gd name="T21" fmla="*/ 24 h 757"/>
                <a:gd name="T22" fmla="*/ 186 w 381"/>
                <a:gd name="T23" fmla="*/ 15 h 757"/>
                <a:gd name="T24" fmla="*/ 153 w 381"/>
                <a:gd name="T25" fmla="*/ 8 h 757"/>
                <a:gd name="T26" fmla="*/ 118 w 381"/>
                <a:gd name="T27" fmla="*/ 0 h 757"/>
                <a:gd name="T28" fmla="*/ 0 w 381"/>
                <a:gd name="T29" fmla="*/ 742 h 7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81" h="757">
                  <a:moveTo>
                    <a:pt x="0" y="742"/>
                  </a:moveTo>
                  <a:lnTo>
                    <a:pt x="0" y="742"/>
                  </a:lnTo>
                  <a:lnTo>
                    <a:pt x="22" y="747"/>
                  </a:lnTo>
                  <a:lnTo>
                    <a:pt x="40" y="757"/>
                  </a:lnTo>
                  <a:lnTo>
                    <a:pt x="381" y="87"/>
                  </a:lnTo>
                  <a:lnTo>
                    <a:pt x="351" y="72"/>
                  </a:lnTo>
                  <a:lnTo>
                    <a:pt x="318" y="58"/>
                  </a:lnTo>
                  <a:lnTo>
                    <a:pt x="286" y="45"/>
                  </a:lnTo>
                  <a:lnTo>
                    <a:pt x="253" y="34"/>
                  </a:lnTo>
                  <a:lnTo>
                    <a:pt x="220" y="24"/>
                  </a:lnTo>
                  <a:lnTo>
                    <a:pt x="186" y="15"/>
                  </a:lnTo>
                  <a:lnTo>
                    <a:pt x="153" y="8"/>
                  </a:lnTo>
                  <a:lnTo>
                    <a:pt x="118" y="0"/>
                  </a:lnTo>
                  <a:lnTo>
                    <a:pt x="0" y="742"/>
                  </a:lnTo>
                  <a:close/>
                </a:path>
              </a:pathLst>
            </a:custGeom>
            <a:solidFill>
              <a:srgbClr val="FAEEC5"/>
            </a:solidFill>
            <a:ln w="23813">
              <a:solidFill>
                <a:srgbClr val="668187"/>
              </a:solidFill>
              <a:prstDash val="solid"/>
              <a:round/>
              <a:headEnd/>
              <a:tailEnd/>
            </a:ln>
          </p:spPr>
          <p:txBody>
            <a:bodyPr/>
            <a:lstStyle/>
            <a:p>
              <a:endParaRPr lang="en-GB"/>
            </a:p>
          </p:txBody>
        </p:sp>
        <p:sp>
          <p:nvSpPr>
            <p:cNvPr id="76" name="Freeform 81"/>
            <p:cNvSpPr>
              <a:spLocks/>
            </p:cNvSpPr>
            <p:nvPr userDrawn="1"/>
          </p:nvSpPr>
          <p:spPr bwMode="auto">
            <a:xfrm>
              <a:off x="2239" y="1457"/>
              <a:ext cx="564" cy="694"/>
            </a:xfrm>
            <a:custGeom>
              <a:avLst/>
              <a:gdLst>
                <a:gd name="T0" fmla="*/ 564 w 564"/>
                <a:gd name="T1" fmla="*/ 668 h 694"/>
                <a:gd name="T2" fmla="*/ 224 w 564"/>
                <a:gd name="T3" fmla="*/ 0 h 694"/>
                <a:gd name="T4" fmla="*/ 224 w 564"/>
                <a:gd name="T5" fmla="*/ 0 h 694"/>
                <a:gd name="T6" fmla="*/ 193 w 564"/>
                <a:gd name="T7" fmla="*/ 17 h 694"/>
                <a:gd name="T8" fmla="*/ 163 w 564"/>
                <a:gd name="T9" fmla="*/ 34 h 694"/>
                <a:gd name="T10" fmla="*/ 133 w 564"/>
                <a:gd name="T11" fmla="*/ 52 h 694"/>
                <a:gd name="T12" fmla="*/ 104 w 564"/>
                <a:gd name="T13" fmla="*/ 72 h 694"/>
                <a:gd name="T14" fmla="*/ 78 w 564"/>
                <a:gd name="T15" fmla="*/ 93 h 694"/>
                <a:gd name="T16" fmla="*/ 50 w 564"/>
                <a:gd name="T17" fmla="*/ 115 h 694"/>
                <a:gd name="T18" fmla="*/ 24 w 564"/>
                <a:gd name="T19" fmla="*/ 139 h 694"/>
                <a:gd name="T20" fmla="*/ 0 w 564"/>
                <a:gd name="T21" fmla="*/ 163 h 694"/>
                <a:gd name="T22" fmla="*/ 531 w 564"/>
                <a:gd name="T23" fmla="*/ 694 h 694"/>
                <a:gd name="T24" fmla="*/ 531 w 564"/>
                <a:gd name="T25" fmla="*/ 694 h 694"/>
                <a:gd name="T26" fmla="*/ 546 w 564"/>
                <a:gd name="T27" fmla="*/ 679 h 694"/>
                <a:gd name="T28" fmla="*/ 564 w 564"/>
                <a:gd name="T29" fmla="*/ 668 h 694"/>
                <a:gd name="T30" fmla="*/ 564 w 564"/>
                <a:gd name="T31" fmla="*/ 668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564" y="668"/>
                  </a:moveTo>
                  <a:lnTo>
                    <a:pt x="224" y="0"/>
                  </a:lnTo>
                  <a:lnTo>
                    <a:pt x="193" y="17"/>
                  </a:lnTo>
                  <a:lnTo>
                    <a:pt x="163" y="34"/>
                  </a:lnTo>
                  <a:lnTo>
                    <a:pt x="133" y="52"/>
                  </a:lnTo>
                  <a:lnTo>
                    <a:pt x="104" y="72"/>
                  </a:lnTo>
                  <a:lnTo>
                    <a:pt x="78" y="93"/>
                  </a:lnTo>
                  <a:lnTo>
                    <a:pt x="50" y="115"/>
                  </a:lnTo>
                  <a:lnTo>
                    <a:pt x="24" y="139"/>
                  </a:lnTo>
                  <a:lnTo>
                    <a:pt x="0" y="163"/>
                  </a:lnTo>
                  <a:lnTo>
                    <a:pt x="531" y="694"/>
                  </a:lnTo>
                  <a:lnTo>
                    <a:pt x="546" y="679"/>
                  </a:lnTo>
                  <a:lnTo>
                    <a:pt x="564" y="668"/>
                  </a:lnTo>
                  <a:close/>
                </a:path>
              </a:pathLst>
            </a:custGeom>
            <a:solidFill>
              <a:srgbClr val="000000"/>
            </a:solidFill>
            <a:ln w="23813">
              <a:solidFill>
                <a:srgbClr val="668187"/>
              </a:solidFill>
              <a:prstDash val="solid"/>
              <a:round/>
              <a:headEnd/>
              <a:tailEnd/>
            </a:ln>
          </p:spPr>
          <p:txBody>
            <a:bodyPr/>
            <a:lstStyle/>
            <a:p>
              <a:endParaRPr lang="en-GB"/>
            </a:p>
          </p:txBody>
        </p:sp>
        <p:sp>
          <p:nvSpPr>
            <p:cNvPr id="77" name="Freeform 82"/>
            <p:cNvSpPr>
              <a:spLocks/>
            </p:cNvSpPr>
            <p:nvPr userDrawn="1"/>
          </p:nvSpPr>
          <p:spPr bwMode="auto">
            <a:xfrm>
              <a:off x="2925" y="1457"/>
              <a:ext cx="564" cy="694"/>
            </a:xfrm>
            <a:custGeom>
              <a:avLst/>
              <a:gdLst>
                <a:gd name="T0" fmla="*/ 34 w 564"/>
                <a:gd name="T1" fmla="*/ 694 h 694"/>
                <a:gd name="T2" fmla="*/ 564 w 564"/>
                <a:gd name="T3" fmla="*/ 163 h 694"/>
                <a:gd name="T4" fmla="*/ 564 w 564"/>
                <a:gd name="T5" fmla="*/ 163 h 694"/>
                <a:gd name="T6" fmla="*/ 540 w 564"/>
                <a:gd name="T7" fmla="*/ 139 h 694"/>
                <a:gd name="T8" fmla="*/ 515 w 564"/>
                <a:gd name="T9" fmla="*/ 115 h 694"/>
                <a:gd name="T10" fmla="*/ 487 w 564"/>
                <a:gd name="T11" fmla="*/ 93 h 694"/>
                <a:gd name="T12" fmla="*/ 459 w 564"/>
                <a:gd name="T13" fmla="*/ 72 h 694"/>
                <a:gd name="T14" fmla="*/ 431 w 564"/>
                <a:gd name="T15" fmla="*/ 52 h 694"/>
                <a:gd name="T16" fmla="*/ 402 w 564"/>
                <a:gd name="T17" fmla="*/ 34 h 694"/>
                <a:gd name="T18" fmla="*/ 372 w 564"/>
                <a:gd name="T19" fmla="*/ 17 h 694"/>
                <a:gd name="T20" fmla="*/ 341 w 564"/>
                <a:gd name="T21" fmla="*/ 0 h 694"/>
                <a:gd name="T22" fmla="*/ 0 w 564"/>
                <a:gd name="T23" fmla="*/ 670 h 694"/>
                <a:gd name="T24" fmla="*/ 0 w 564"/>
                <a:gd name="T25" fmla="*/ 670 h 694"/>
                <a:gd name="T26" fmla="*/ 19 w 564"/>
                <a:gd name="T27" fmla="*/ 679 h 694"/>
                <a:gd name="T28" fmla="*/ 34 w 564"/>
                <a:gd name="T29" fmla="*/ 694 h 694"/>
                <a:gd name="T30" fmla="*/ 34 w 564"/>
                <a:gd name="T31" fmla="*/ 694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34" y="694"/>
                  </a:moveTo>
                  <a:lnTo>
                    <a:pt x="564" y="163"/>
                  </a:lnTo>
                  <a:lnTo>
                    <a:pt x="540" y="139"/>
                  </a:lnTo>
                  <a:lnTo>
                    <a:pt x="515" y="115"/>
                  </a:lnTo>
                  <a:lnTo>
                    <a:pt x="487" y="93"/>
                  </a:lnTo>
                  <a:lnTo>
                    <a:pt x="459" y="72"/>
                  </a:lnTo>
                  <a:lnTo>
                    <a:pt x="431" y="52"/>
                  </a:lnTo>
                  <a:lnTo>
                    <a:pt x="402" y="34"/>
                  </a:lnTo>
                  <a:lnTo>
                    <a:pt x="372" y="17"/>
                  </a:lnTo>
                  <a:lnTo>
                    <a:pt x="341" y="0"/>
                  </a:lnTo>
                  <a:lnTo>
                    <a:pt x="0" y="670"/>
                  </a:lnTo>
                  <a:lnTo>
                    <a:pt x="19" y="679"/>
                  </a:lnTo>
                  <a:lnTo>
                    <a:pt x="34" y="694"/>
                  </a:lnTo>
                  <a:close/>
                </a:path>
              </a:pathLst>
            </a:custGeom>
            <a:solidFill>
              <a:srgbClr val="000000"/>
            </a:solidFill>
            <a:ln w="23813">
              <a:solidFill>
                <a:srgbClr val="668187"/>
              </a:solidFill>
              <a:prstDash val="solid"/>
              <a:round/>
              <a:headEnd/>
              <a:tailEnd/>
            </a:ln>
          </p:spPr>
          <p:txBody>
            <a:bodyPr/>
            <a:lstStyle/>
            <a:p>
              <a:endParaRPr lang="en-GB"/>
            </a:p>
          </p:txBody>
        </p:sp>
        <p:sp>
          <p:nvSpPr>
            <p:cNvPr id="78" name="Freeform 83"/>
            <p:cNvSpPr>
              <a:spLocks/>
            </p:cNvSpPr>
            <p:nvPr userDrawn="1"/>
          </p:nvSpPr>
          <p:spPr bwMode="auto">
            <a:xfrm>
              <a:off x="2076" y="2306"/>
              <a:ext cx="694" cy="564"/>
            </a:xfrm>
            <a:custGeom>
              <a:avLst/>
              <a:gdLst>
                <a:gd name="T0" fmla="*/ 670 w 694"/>
                <a:gd name="T1" fmla="*/ 0 h 564"/>
                <a:gd name="T2" fmla="*/ 0 w 694"/>
                <a:gd name="T3" fmla="*/ 340 h 564"/>
                <a:gd name="T4" fmla="*/ 0 w 694"/>
                <a:gd name="T5" fmla="*/ 340 h 564"/>
                <a:gd name="T6" fmla="*/ 17 w 694"/>
                <a:gd name="T7" fmla="*/ 372 h 564"/>
                <a:gd name="T8" fmla="*/ 34 w 694"/>
                <a:gd name="T9" fmla="*/ 401 h 564"/>
                <a:gd name="T10" fmla="*/ 52 w 694"/>
                <a:gd name="T11" fmla="*/ 431 h 564"/>
                <a:gd name="T12" fmla="*/ 73 w 694"/>
                <a:gd name="T13" fmla="*/ 461 h 564"/>
                <a:gd name="T14" fmla="*/ 93 w 694"/>
                <a:gd name="T15" fmla="*/ 488 h 564"/>
                <a:gd name="T16" fmla="*/ 115 w 694"/>
                <a:gd name="T17" fmla="*/ 514 h 564"/>
                <a:gd name="T18" fmla="*/ 139 w 694"/>
                <a:gd name="T19" fmla="*/ 540 h 564"/>
                <a:gd name="T20" fmla="*/ 163 w 694"/>
                <a:gd name="T21" fmla="*/ 564 h 564"/>
                <a:gd name="T22" fmla="*/ 694 w 694"/>
                <a:gd name="T23" fmla="*/ 33 h 564"/>
                <a:gd name="T24" fmla="*/ 694 w 694"/>
                <a:gd name="T25" fmla="*/ 33 h 564"/>
                <a:gd name="T26" fmla="*/ 681 w 694"/>
                <a:gd name="T27" fmla="*/ 19 h 564"/>
                <a:gd name="T28" fmla="*/ 670 w 694"/>
                <a:gd name="T29" fmla="*/ 0 h 564"/>
                <a:gd name="T30" fmla="*/ 670 w 694"/>
                <a:gd name="T31" fmla="*/ 0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4" h="564">
                  <a:moveTo>
                    <a:pt x="670" y="0"/>
                  </a:moveTo>
                  <a:lnTo>
                    <a:pt x="0" y="340"/>
                  </a:lnTo>
                  <a:lnTo>
                    <a:pt x="17" y="372"/>
                  </a:lnTo>
                  <a:lnTo>
                    <a:pt x="34" y="401"/>
                  </a:lnTo>
                  <a:lnTo>
                    <a:pt x="52" y="431"/>
                  </a:lnTo>
                  <a:lnTo>
                    <a:pt x="73" y="461"/>
                  </a:lnTo>
                  <a:lnTo>
                    <a:pt x="93" y="488"/>
                  </a:lnTo>
                  <a:lnTo>
                    <a:pt x="115" y="514"/>
                  </a:lnTo>
                  <a:lnTo>
                    <a:pt x="139" y="540"/>
                  </a:lnTo>
                  <a:lnTo>
                    <a:pt x="163" y="564"/>
                  </a:lnTo>
                  <a:lnTo>
                    <a:pt x="694" y="33"/>
                  </a:lnTo>
                  <a:lnTo>
                    <a:pt x="681" y="19"/>
                  </a:lnTo>
                  <a:lnTo>
                    <a:pt x="670" y="0"/>
                  </a:lnTo>
                  <a:close/>
                </a:path>
              </a:pathLst>
            </a:custGeom>
            <a:solidFill>
              <a:srgbClr val="FAEEC5"/>
            </a:solidFill>
            <a:ln w="23813">
              <a:solidFill>
                <a:srgbClr val="668187"/>
              </a:solidFill>
              <a:prstDash val="solid"/>
              <a:round/>
              <a:headEnd/>
              <a:tailEnd/>
            </a:ln>
          </p:spPr>
          <p:txBody>
            <a:bodyPr/>
            <a:lstStyle/>
            <a:p>
              <a:endParaRPr lang="en-GB"/>
            </a:p>
          </p:txBody>
        </p:sp>
        <p:sp>
          <p:nvSpPr>
            <p:cNvPr id="79" name="Freeform 84"/>
            <p:cNvSpPr>
              <a:spLocks/>
            </p:cNvSpPr>
            <p:nvPr userDrawn="1"/>
          </p:nvSpPr>
          <p:spPr bwMode="auto">
            <a:xfrm>
              <a:off x="2726" y="1361"/>
              <a:ext cx="277" cy="751"/>
            </a:xfrm>
            <a:custGeom>
              <a:avLst/>
              <a:gdLst>
                <a:gd name="T0" fmla="*/ 159 w 277"/>
                <a:gd name="T1" fmla="*/ 751 h 751"/>
                <a:gd name="T2" fmla="*/ 277 w 277"/>
                <a:gd name="T3" fmla="*/ 9 h 751"/>
                <a:gd name="T4" fmla="*/ 277 w 277"/>
                <a:gd name="T5" fmla="*/ 9 h 751"/>
                <a:gd name="T6" fmla="*/ 244 w 277"/>
                <a:gd name="T7" fmla="*/ 6 h 751"/>
                <a:gd name="T8" fmla="*/ 209 w 277"/>
                <a:gd name="T9" fmla="*/ 2 h 751"/>
                <a:gd name="T10" fmla="*/ 175 w 277"/>
                <a:gd name="T11" fmla="*/ 0 h 751"/>
                <a:gd name="T12" fmla="*/ 140 w 277"/>
                <a:gd name="T13" fmla="*/ 0 h 751"/>
                <a:gd name="T14" fmla="*/ 105 w 277"/>
                <a:gd name="T15" fmla="*/ 0 h 751"/>
                <a:gd name="T16" fmla="*/ 70 w 277"/>
                <a:gd name="T17" fmla="*/ 2 h 751"/>
                <a:gd name="T18" fmla="*/ 35 w 277"/>
                <a:gd name="T19" fmla="*/ 6 h 751"/>
                <a:gd name="T20" fmla="*/ 0 w 277"/>
                <a:gd name="T21" fmla="*/ 9 h 751"/>
                <a:gd name="T22" fmla="*/ 0 w 277"/>
                <a:gd name="T23" fmla="*/ 9 h 751"/>
                <a:gd name="T24" fmla="*/ 0 w 277"/>
                <a:gd name="T25" fmla="*/ 9 h 751"/>
                <a:gd name="T26" fmla="*/ 118 w 277"/>
                <a:gd name="T27" fmla="*/ 751 h 751"/>
                <a:gd name="T28" fmla="*/ 118 w 277"/>
                <a:gd name="T29" fmla="*/ 751 h 751"/>
                <a:gd name="T30" fmla="*/ 138 w 277"/>
                <a:gd name="T31" fmla="*/ 751 h 751"/>
                <a:gd name="T32" fmla="*/ 159 w 277"/>
                <a:gd name="T33" fmla="*/ 751 h 751"/>
                <a:gd name="T34" fmla="*/ 159 w 277"/>
                <a:gd name="T35" fmla="*/ 751 h 7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77" h="751">
                  <a:moveTo>
                    <a:pt x="159" y="751"/>
                  </a:moveTo>
                  <a:lnTo>
                    <a:pt x="277" y="9"/>
                  </a:lnTo>
                  <a:lnTo>
                    <a:pt x="244" y="6"/>
                  </a:lnTo>
                  <a:lnTo>
                    <a:pt x="209" y="2"/>
                  </a:lnTo>
                  <a:lnTo>
                    <a:pt x="175" y="0"/>
                  </a:lnTo>
                  <a:lnTo>
                    <a:pt x="140" y="0"/>
                  </a:lnTo>
                  <a:lnTo>
                    <a:pt x="105" y="0"/>
                  </a:lnTo>
                  <a:lnTo>
                    <a:pt x="70" y="2"/>
                  </a:lnTo>
                  <a:lnTo>
                    <a:pt x="35" y="6"/>
                  </a:lnTo>
                  <a:lnTo>
                    <a:pt x="0" y="9"/>
                  </a:lnTo>
                  <a:lnTo>
                    <a:pt x="118" y="751"/>
                  </a:lnTo>
                  <a:lnTo>
                    <a:pt x="138" y="751"/>
                  </a:lnTo>
                  <a:lnTo>
                    <a:pt x="159" y="751"/>
                  </a:lnTo>
                  <a:close/>
                </a:path>
              </a:pathLst>
            </a:custGeom>
            <a:solidFill>
              <a:srgbClr val="000000"/>
            </a:solidFill>
            <a:ln w="23813">
              <a:solidFill>
                <a:srgbClr val="668187"/>
              </a:solidFill>
              <a:prstDash val="solid"/>
              <a:round/>
              <a:headEnd/>
              <a:tailEnd/>
            </a:ln>
          </p:spPr>
          <p:txBody>
            <a:bodyPr/>
            <a:lstStyle/>
            <a:p>
              <a:endParaRPr lang="en-GB"/>
            </a:p>
          </p:txBody>
        </p:sp>
        <p:sp>
          <p:nvSpPr>
            <p:cNvPr id="80" name="Freeform 85"/>
            <p:cNvSpPr>
              <a:spLocks/>
            </p:cNvSpPr>
            <p:nvPr userDrawn="1"/>
          </p:nvSpPr>
          <p:spPr bwMode="auto">
            <a:xfrm>
              <a:off x="2726" y="2378"/>
              <a:ext cx="277" cy="753"/>
            </a:xfrm>
            <a:custGeom>
              <a:avLst/>
              <a:gdLst>
                <a:gd name="T0" fmla="*/ 118 w 277"/>
                <a:gd name="T1" fmla="*/ 0 h 753"/>
                <a:gd name="T2" fmla="*/ 0 w 277"/>
                <a:gd name="T3" fmla="*/ 742 h 753"/>
                <a:gd name="T4" fmla="*/ 0 w 277"/>
                <a:gd name="T5" fmla="*/ 742 h 753"/>
                <a:gd name="T6" fmla="*/ 33 w 277"/>
                <a:gd name="T7" fmla="*/ 745 h 753"/>
                <a:gd name="T8" fmla="*/ 68 w 277"/>
                <a:gd name="T9" fmla="*/ 749 h 753"/>
                <a:gd name="T10" fmla="*/ 101 w 277"/>
                <a:gd name="T11" fmla="*/ 751 h 753"/>
                <a:gd name="T12" fmla="*/ 137 w 277"/>
                <a:gd name="T13" fmla="*/ 753 h 753"/>
                <a:gd name="T14" fmla="*/ 172 w 277"/>
                <a:gd name="T15" fmla="*/ 751 h 753"/>
                <a:gd name="T16" fmla="*/ 207 w 277"/>
                <a:gd name="T17" fmla="*/ 749 h 753"/>
                <a:gd name="T18" fmla="*/ 242 w 277"/>
                <a:gd name="T19" fmla="*/ 745 h 753"/>
                <a:gd name="T20" fmla="*/ 277 w 277"/>
                <a:gd name="T21" fmla="*/ 742 h 753"/>
                <a:gd name="T22" fmla="*/ 159 w 277"/>
                <a:gd name="T23" fmla="*/ 0 h 753"/>
                <a:gd name="T24" fmla="*/ 159 w 277"/>
                <a:gd name="T25" fmla="*/ 0 h 753"/>
                <a:gd name="T26" fmla="*/ 138 w 277"/>
                <a:gd name="T27" fmla="*/ 2 h 753"/>
                <a:gd name="T28" fmla="*/ 118 w 277"/>
                <a:gd name="T29" fmla="*/ 0 h 753"/>
                <a:gd name="T30" fmla="*/ 118 w 277"/>
                <a:gd name="T31" fmla="*/ 0 h 7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7" h="753">
                  <a:moveTo>
                    <a:pt x="118" y="0"/>
                  </a:moveTo>
                  <a:lnTo>
                    <a:pt x="0" y="742"/>
                  </a:lnTo>
                  <a:lnTo>
                    <a:pt x="33" y="745"/>
                  </a:lnTo>
                  <a:lnTo>
                    <a:pt x="68" y="749"/>
                  </a:lnTo>
                  <a:lnTo>
                    <a:pt x="101" y="751"/>
                  </a:lnTo>
                  <a:lnTo>
                    <a:pt x="137" y="753"/>
                  </a:lnTo>
                  <a:lnTo>
                    <a:pt x="172" y="751"/>
                  </a:lnTo>
                  <a:lnTo>
                    <a:pt x="207" y="749"/>
                  </a:lnTo>
                  <a:lnTo>
                    <a:pt x="242" y="745"/>
                  </a:lnTo>
                  <a:lnTo>
                    <a:pt x="277" y="742"/>
                  </a:lnTo>
                  <a:lnTo>
                    <a:pt x="159" y="0"/>
                  </a:lnTo>
                  <a:lnTo>
                    <a:pt x="138" y="2"/>
                  </a:lnTo>
                  <a:lnTo>
                    <a:pt x="118" y="0"/>
                  </a:lnTo>
                  <a:close/>
                </a:path>
              </a:pathLst>
            </a:custGeom>
            <a:solidFill>
              <a:srgbClr val="000000"/>
            </a:solidFill>
            <a:ln w="23813">
              <a:solidFill>
                <a:srgbClr val="668187"/>
              </a:solidFill>
              <a:prstDash val="solid"/>
              <a:round/>
              <a:headEnd/>
              <a:tailEnd/>
            </a:ln>
          </p:spPr>
          <p:txBody>
            <a:bodyPr/>
            <a:lstStyle/>
            <a:p>
              <a:endParaRPr lang="en-GB"/>
            </a:p>
          </p:txBody>
        </p:sp>
        <p:sp>
          <p:nvSpPr>
            <p:cNvPr id="81" name="Freeform 86"/>
            <p:cNvSpPr>
              <a:spLocks/>
            </p:cNvSpPr>
            <p:nvPr userDrawn="1"/>
          </p:nvSpPr>
          <p:spPr bwMode="auto">
            <a:xfrm>
              <a:off x="2985" y="2265"/>
              <a:ext cx="754" cy="381"/>
            </a:xfrm>
            <a:custGeom>
              <a:avLst/>
              <a:gdLst>
                <a:gd name="T0" fmla="*/ 0 w 754"/>
                <a:gd name="T1" fmla="*/ 41 h 381"/>
                <a:gd name="T2" fmla="*/ 667 w 754"/>
                <a:gd name="T3" fmla="*/ 381 h 381"/>
                <a:gd name="T4" fmla="*/ 667 w 754"/>
                <a:gd name="T5" fmla="*/ 381 h 381"/>
                <a:gd name="T6" fmla="*/ 684 w 754"/>
                <a:gd name="T7" fmla="*/ 352 h 381"/>
                <a:gd name="T8" fmla="*/ 697 w 754"/>
                <a:gd name="T9" fmla="*/ 318 h 381"/>
                <a:gd name="T10" fmla="*/ 710 w 754"/>
                <a:gd name="T11" fmla="*/ 287 h 381"/>
                <a:gd name="T12" fmla="*/ 721 w 754"/>
                <a:gd name="T13" fmla="*/ 254 h 381"/>
                <a:gd name="T14" fmla="*/ 732 w 754"/>
                <a:gd name="T15" fmla="*/ 220 h 381"/>
                <a:gd name="T16" fmla="*/ 739 w 754"/>
                <a:gd name="T17" fmla="*/ 187 h 381"/>
                <a:gd name="T18" fmla="*/ 747 w 754"/>
                <a:gd name="T19" fmla="*/ 154 h 381"/>
                <a:gd name="T20" fmla="*/ 754 w 754"/>
                <a:gd name="T21" fmla="*/ 119 h 381"/>
                <a:gd name="T22" fmla="*/ 13 w 754"/>
                <a:gd name="T23" fmla="*/ 0 h 381"/>
                <a:gd name="T24" fmla="*/ 13 w 754"/>
                <a:gd name="T25" fmla="*/ 0 h 381"/>
                <a:gd name="T26" fmla="*/ 7 w 754"/>
                <a:gd name="T27" fmla="*/ 21 h 381"/>
                <a:gd name="T28" fmla="*/ 0 w 754"/>
                <a:gd name="T29" fmla="*/ 41 h 381"/>
                <a:gd name="T30" fmla="*/ 0 w 754"/>
                <a:gd name="T31" fmla="*/ 41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4" h="381">
                  <a:moveTo>
                    <a:pt x="0" y="41"/>
                  </a:moveTo>
                  <a:lnTo>
                    <a:pt x="667" y="381"/>
                  </a:lnTo>
                  <a:lnTo>
                    <a:pt x="684" y="352"/>
                  </a:lnTo>
                  <a:lnTo>
                    <a:pt x="697" y="318"/>
                  </a:lnTo>
                  <a:lnTo>
                    <a:pt x="710" y="287"/>
                  </a:lnTo>
                  <a:lnTo>
                    <a:pt x="721" y="254"/>
                  </a:lnTo>
                  <a:lnTo>
                    <a:pt x="732" y="220"/>
                  </a:lnTo>
                  <a:lnTo>
                    <a:pt x="739" y="187"/>
                  </a:lnTo>
                  <a:lnTo>
                    <a:pt x="747" y="154"/>
                  </a:lnTo>
                  <a:lnTo>
                    <a:pt x="754" y="119"/>
                  </a:lnTo>
                  <a:lnTo>
                    <a:pt x="13" y="0"/>
                  </a:lnTo>
                  <a:lnTo>
                    <a:pt x="7" y="21"/>
                  </a:lnTo>
                  <a:lnTo>
                    <a:pt x="0" y="41"/>
                  </a:lnTo>
                  <a:close/>
                </a:path>
              </a:pathLst>
            </a:custGeom>
            <a:solidFill>
              <a:srgbClr val="000000"/>
            </a:solidFill>
            <a:ln w="23813">
              <a:solidFill>
                <a:srgbClr val="668187"/>
              </a:solidFill>
              <a:prstDash val="solid"/>
              <a:round/>
              <a:headEnd/>
              <a:tailEnd/>
            </a:ln>
          </p:spPr>
          <p:txBody>
            <a:bodyPr/>
            <a:lstStyle/>
            <a:p>
              <a:endParaRPr lang="en-GB"/>
            </a:p>
          </p:txBody>
        </p:sp>
        <p:sp>
          <p:nvSpPr>
            <p:cNvPr id="82" name="Freeform 87"/>
            <p:cNvSpPr>
              <a:spLocks/>
            </p:cNvSpPr>
            <p:nvPr userDrawn="1"/>
          </p:nvSpPr>
          <p:spPr bwMode="auto">
            <a:xfrm>
              <a:off x="2998" y="2106"/>
              <a:ext cx="752" cy="278"/>
            </a:xfrm>
            <a:custGeom>
              <a:avLst/>
              <a:gdLst>
                <a:gd name="T0" fmla="*/ 0 w 752"/>
                <a:gd name="T1" fmla="*/ 119 h 278"/>
                <a:gd name="T2" fmla="*/ 0 w 752"/>
                <a:gd name="T3" fmla="*/ 119 h 278"/>
                <a:gd name="T4" fmla="*/ 1 w 752"/>
                <a:gd name="T5" fmla="*/ 139 h 278"/>
                <a:gd name="T6" fmla="*/ 0 w 752"/>
                <a:gd name="T7" fmla="*/ 159 h 278"/>
                <a:gd name="T8" fmla="*/ 741 w 752"/>
                <a:gd name="T9" fmla="*/ 278 h 278"/>
                <a:gd name="T10" fmla="*/ 741 w 752"/>
                <a:gd name="T11" fmla="*/ 278 h 278"/>
                <a:gd name="T12" fmla="*/ 745 w 752"/>
                <a:gd name="T13" fmla="*/ 244 h 278"/>
                <a:gd name="T14" fmla="*/ 749 w 752"/>
                <a:gd name="T15" fmla="*/ 209 h 278"/>
                <a:gd name="T16" fmla="*/ 750 w 752"/>
                <a:gd name="T17" fmla="*/ 176 h 278"/>
                <a:gd name="T18" fmla="*/ 752 w 752"/>
                <a:gd name="T19" fmla="*/ 141 h 278"/>
                <a:gd name="T20" fmla="*/ 750 w 752"/>
                <a:gd name="T21" fmla="*/ 106 h 278"/>
                <a:gd name="T22" fmla="*/ 749 w 752"/>
                <a:gd name="T23" fmla="*/ 71 h 278"/>
                <a:gd name="T24" fmla="*/ 745 w 752"/>
                <a:gd name="T25" fmla="*/ 36 h 278"/>
                <a:gd name="T26" fmla="*/ 741 w 752"/>
                <a:gd name="T27" fmla="*/ 0 h 278"/>
                <a:gd name="T28" fmla="*/ 0 w 752"/>
                <a:gd name="T29" fmla="*/ 119 h 278"/>
                <a:gd name="T30" fmla="*/ 0 w 752"/>
                <a:gd name="T31" fmla="*/ 119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2" h="278">
                  <a:moveTo>
                    <a:pt x="0" y="119"/>
                  </a:moveTo>
                  <a:lnTo>
                    <a:pt x="0" y="119"/>
                  </a:lnTo>
                  <a:lnTo>
                    <a:pt x="1" y="139"/>
                  </a:lnTo>
                  <a:lnTo>
                    <a:pt x="0" y="159"/>
                  </a:lnTo>
                  <a:lnTo>
                    <a:pt x="741" y="278"/>
                  </a:lnTo>
                  <a:lnTo>
                    <a:pt x="745" y="244"/>
                  </a:lnTo>
                  <a:lnTo>
                    <a:pt x="749" y="209"/>
                  </a:lnTo>
                  <a:lnTo>
                    <a:pt x="750" y="176"/>
                  </a:lnTo>
                  <a:lnTo>
                    <a:pt x="752" y="141"/>
                  </a:lnTo>
                  <a:lnTo>
                    <a:pt x="750" y="106"/>
                  </a:lnTo>
                  <a:lnTo>
                    <a:pt x="749" y="71"/>
                  </a:lnTo>
                  <a:lnTo>
                    <a:pt x="745" y="36"/>
                  </a:lnTo>
                  <a:lnTo>
                    <a:pt x="741" y="0"/>
                  </a:lnTo>
                  <a:lnTo>
                    <a:pt x="0" y="119"/>
                  </a:lnTo>
                  <a:close/>
                </a:path>
              </a:pathLst>
            </a:custGeom>
            <a:solidFill>
              <a:srgbClr val="FAEEC5"/>
            </a:solidFill>
            <a:ln w="23813">
              <a:solidFill>
                <a:srgbClr val="668187"/>
              </a:solidFill>
              <a:prstDash val="solid"/>
              <a:round/>
              <a:headEnd/>
              <a:tailEnd/>
            </a:ln>
          </p:spPr>
          <p:txBody>
            <a:bodyPr/>
            <a:lstStyle/>
            <a:p>
              <a:endParaRPr lang="en-GB"/>
            </a:p>
          </p:txBody>
        </p:sp>
        <p:sp>
          <p:nvSpPr>
            <p:cNvPr id="83" name="Freeform 88"/>
            <p:cNvSpPr>
              <a:spLocks/>
            </p:cNvSpPr>
            <p:nvPr userDrawn="1"/>
          </p:nvSpPr>
          <p:spPr bwMode="auto">
            <a:xfrm>
              <a:off x="2985" y="1844"/>
              <a:ext cx="754" cy="381"/>
            </a:xfrm>
            <a:custGeom>
              <a:avLst/>
              <a:gdLst>
                <a:gd name="T0" fmla="*/ 13 w 754"/>
                <a:gd name="T1" fmla="*/ 381 h 381"/>
                <a:gd name="T2" fmla="*/ 754 w 754"/>
                <a:gd name="T3" fmla="*/ 262 h 381"/>
                <a:gd name="T4" fmla="*/ 754 w 754"/>
                <a:gd name="T5" fmla="*/ 262 h 381"/>
                <a:gd name="T6" fmla="*/ 754 w 754"/>
                <a:gd name="T7" fmla="*/ 262 h 381"/>
                <a:gd name="T8" fmla="*/ 747 w 754"/>
                <a:gd name="T9" fmla="*/ 227 h 381"/>
                <a:gd name="T10" fmla="*/ 739 w 754"/>
                <a:gd name="T11" fmla="*/ 194 h 381"/>
                <a:gd name="T12" fmla="*/ 730 w 754"/>
                <a:gd name="T13" fmla="*/ 159 h 381"/>
                <a:gd name="T14" fmla="*/ 721 w 754"/>
                <a:gd name="T15" fmla="*/ 126 h 381"/>
                <a:gd name="T16" fmla="*/ 710 w 754"/>
                <a:gd name="T17" fmla="*/ 94 h 381"/>
                <a:gd name="T18" fmla="*/ 697 w 754"/>
                <a:gd name="T19" fmla="*/ 61 h 381"/>
                <a:gd name="T20" fmla="*/ 684 w 754"/>
                <a:gd name="T21" fmla="*/ 29 h 381"/>
                <a:gd name="T22" fmla="*/ 669 w 754"/>
                <a:gd name="T23" fmla="*/ 0 h 381"/>
                <a:gd name="T24" fmla="*/ 0 w 754"/>
                <a:gd name="T25" fmla="*/ 340 h 381"/>
                <a:gd name="T26" fmla="*/ 0 w 754"/>
                <a:gd name="T27" fmla="*/ 340 h 381"/>
                <a:gd name="T28" fmla="*/ 7 w 754"/>
                <a:gd name="T29" fmla="*/ 360 h 381"/>
                <a:gd name="T30" fmla="*/ 13 w 754"/>
                <a:gd name="T31" fmla="*/ 381 h 381"/>
                <a:gd name="T32" fmla="*/ 13 w 754"/>
                <a:gd name="T33" fmla="*/ 381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4" h="381">
                  <a:moveTo>
                    <a:pt x="13" y="381"/>
                  </a:moveTo>
                  <a:lnTo>
                    <a:pt x="754" y="262"/>
                  </a:lnTo>
                  <a:lnTo>
                    <a:pt x="747" y="227"/>
                  </a:lnTo>
                  <a:lnTo>
                    <a:pt x="739" y="194"/>
                  </a:lnTo>
                  <a:lnTo>
                    <a:pt x="730" y="159"/>
                  </a:lnTo>
                  <a:lnTo>
                    <a:pt x="721" y="126"/>
                  </a:lnTo>
                  <a:lnTo>
                    <a:pt x="710" y="94"/>
                  </a:lnTo>
                  <a:lnTo>
                    <a:pt x="697" y="61"/>
                  </a:lnTo>
                  <a:lnTo>
                    <a:pt x="684" y="29"/>
                  </a:lnTo>
                  <a:lnTo>
                    <a:pt x="669" y="0"/>
                  </a:lnTo>
                  <a:lnTo>
                    <a:pt x="0" y="340"/>
                  </a:lnTo>
                  <a:lnTo>
                    <a:pt x="7" y="360"/>
                  </a:lnTo>
                  <a:lnTo>
                    <a:pt x="13" y="381"/>
                  </a:lnTo>
                  <a:close/>
                </a:path>
              </a:pathLst>
            </a:custGeom>
            <a:solidFill>
              <a:srgbClr val="000000"/>
            </a:solidFill>
            <a:ln w="23813">
              <a:solidFill>
                <a:srgbClr val="668187"/>
              </a:solidFill>
              <a:prstDash val="solid"/>
              <a:round/>
              <a:headEnd/>
              <a:tailEnd/>
            </a:ln>
          </p:spPr>
          <p:txBody>
            <a:bodyPr/>
            <a:lstStyle/>
            <a:p>
              <a:endParaRPr lang="en-GB"/>
            </a:p>
          </p:txBody>
        </p:sp>
        <p:sp>
          <p:nvSpPr>
            <p:cNvPr id="84" name="Freeform 89"/>
            <p:cNvSpPr>
              <a:spLocks/>
            </p:cNvSpPr>
            <p:nvPr userDrawn="1"/>
          </p:nvSpPr>
          <p:spPr bwMode="auto">
            <a:xfrm>
              <a:off x="2959" y="1620"/>
              <a:ext cx="695" cy="564"/>
            </a:xfrm>
            <a:custGeom>
              <a:avLst/>
              <a:gdLst>
                <a:gd name="T0" fmla="*/ 26 w 695"/>
                <a:gd name="T1" fmla="*/ 564 h 564"/>
                <a:gd name="T2" fmla="*/ 695 w 695"/>
                <a:gd name="T3" fmla="*/ 224 h 564"/>
                <a:gd name="T4" fmla="*/ 695 w 695"/>
                <a:gd name="T5" fmla="*/ 224 h 564"/>
                <a:gd name="T6" fmla="*/ 678 w 695"/>
                <a:gd name="T7" fmla="*/ 192 h 564"/>
                <a:gd name="T8" fmla="*/ 660 w 695"/>
                <a:gd name="T9" fmla="*/ 163 h 564"/>
                <a:gd name="T10" fmla="*/ 641 w 695"/>
                <a:gd name="T11" fmla="*/ 133 h 564"/>
                <a:gd name="T12" fmla="*/ 621 w 695"/>
                <a:gd name="T13" fmla="*/ 104 h 564"/>
                <a:gd name="T14" fmla="*/ 601 w 695"/>
                <a:gd name="T15" fmla="*/ 78 h 564"/>
                <a:gd name="T16" fmla="*/ 579 w 695"/>
                <a:gd name="T17" fmla="*/ 50 h 564"/>
                <a:gd name="T18" fmla="*/ 554 w 695"/>
                <a:gd name="T19" fmla="*/ 24 h 564"/>
                <a:gd name="T20" fmla="*/ 530 w 695"/>
                <a:gd name="T21" fmla="*/ 0 h 564"/>
                <a:gd name="T22" fmla="*/ 0 w 695"/>
                <a:gd name="T23" fmla="*/ 531 h 564"/>
                <a:gd name="T24" fmla="*/ 0 w 695"/>
                <a:gd name="T25" fmla="*/ 531 h 564"/>
                <a:gd name="T26" fmla="*/ 14 w 695"/>
                <a:gd name="T27" fmla="*/ 546 h 564"/>
                <a:gd name="T28" fmla="*/ 26 w 695"/>
                <a:gd name="T29" fmla="*/ 564 h 564"/>
                <a:gd name="T30" fmla="*/ 26 w 695"/>
                <a:gd name="T31" fmla="*/ 564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5" h="564">
                  <a:moveTo>
                    <a:pt x="26" y="564"/>
                  </a:moveTo>
                  <a:lnTo>
                    <a:pt x="695" y="224"/>
                  </a:lnTo>
                  <a:lnTo>
                    <a:pt x="678" y="192"/>
                  </a:lnTo>
                  <a:lnTo>
                    <a:pt x="660" y="163"/>
                  </a:lnTo>
                  <a:lnTo>
                    <a:pt x="641" y="133"/>
                  </a:lnTo>
                  <a:lnTo>
                    <a:pt x="621" y="104"/>
                  </a:lnTo>
                  <a:lnTo>
                    <a:pt x="601" y="78"/>
                  </a:lnTo>
                  <a:lnTo>
                    <a:pt x="579" y="50"/>
                  </a:lnTo>
                  <a:lnTo>
                    <a:pt x="554" y="24"/>
                  </a:lnTo>
                  <a:lnTo>
                    <a:pt x="530" y="0"/>
                  </a:lnTo>
                  <a:lnTo>
                    <a:pt x="0" y="531"/>
                  </a:lnTo>
                  <a:lnTo>
                    <a:pt x="14" y="546"/>
                  </a:lnTo>
                  <a:lnTo>
                    <a:pt x="26" y="564"/>
                  </a:lnTo>
                  <a:close/>
                </a:path>
              </a:pathLst>
            </a:custGeom>
            <a:solidFill>
              <a:srgbClr val="FAEEC5"/>
            </a:solidFill>
            <a:ln w="23813">
              <a:solidFill>
                <a:srgbClr val="668187"/>
              </a:solidFill>
              <a:prstDash val="solid"/>
              <a:round/>
              <a:headEnd/>
              <a:tailEnd/>
            </a:ln>
          </p:spPr>
          <p:txBody>
            <a:bodyPr/>
            <a:lstStyle/>
            <a:p>
              <a:endParaRPr lang="en-GB"/>
            </a:p>
          </p:txBody>
        </p:sp>
        <p:sp>
          <p:nvSpPr>
            <p:cNvPr id="85" name="Freeform 90"/>
            <p:cNvSpPr>
              <a:spLocks/>
            </p:cNvSpPr>
            <p:nvPr userDrawn="1"/>
          </p:nvSpPr>
          <p:spPr bwMode="auto">
            <a:xfrm>
              <a:off x="2463" y="2365"/>
              <a:ext cx="381" cy="755"/>
            </a:xfrm>
            <a:custGeom>
              <a:avLst/>
              <a:gdLst>
                <a:gd name="T0" fmla="*/ 340 w 381"/>
                <a:gd name="T1" fmla="*/ 0 h 755"/>
                <a:gd name="T2" fmla="*/ 0 w 381"/>
                <a:gd name="T3" fmla="*/ 668 h 755"/>
                <a:gd name="T4" fmla="*/ 0 w 381"/>
                <a:gd name="T5" fmla="*/ 668 h 755"/>
                <a:gd name="T6" fmla="*/ 31 w 381"/>
                <a:gd name="T7" fmla="*/ 685 h 755"/>
                <a:gd name="T8" fmla="*/ 63 w 381"/>
                <a:gd name="T9" fmla="*/ 697 h 755"/>
                <a:gd name="T10" fmla="*/ 94 w 381"/>
                <a:gd name="T11" fmla="*/ 710 h 755"/>
                <a:gd name="T12" fmla="*/ 128 w 381"/>
                <a:gd name="T13" fmla="*/ 722 h 755"/>
                <a:gd name="T14" fmla="*/ 161 w 381"/>
                <a:gd name="T15" fmla="*/ 733 h 755"/>
                <a:gd name="T16" fmla="*/ 194 w 381"/>
                <a:gd name="T17" fmla="*/ 740 h 755"/>
                <a:gd name="T18" fmla="*/ 229 w 381"/>
                <a:gd name="T19" fmla="*/ 747 h 755"/>
                <a:gd name="T20" fmla="*/ 263 w 381"/>
                <a:gd name="T21" fmla="*/ 755 h 755"/>
                <a:gd name="T22" fmla="*/ 381 w 381"/>
                <a:gd name="T23" fmla="*/ 13 h 755"/>
                <a:gd name="T24" fmla="*/ 381 w 381"/>
                <a:gd name="T25" fmla="*/ 13 h 755"/>
                <a:gd name="T26" fmla="*/ 361 w 381"/>
                <a:gd name="T27" fmla="*/ 8 h 755"/>
                <a:gd name="T28" fmla="*/ 340 w 381"/>
                <a:gd name="T29" fmla="*/ 0 h 755"/>
                <a:gd name="T30" fmla="*/ 340 w 381"/>
                <a:gd name="T31" fmla="*/ 0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340" y="0"/>
                  </a:moveTo>
                  <a:lnTo>
                    <a:pt x="0" y="668"/>
                  </a:lnTo>
                  <a:lnTo>
                    <a:pt x="31" y="685"/>
                  </a:lnTo>
                  <a:lnTo>
                    <a:pt x="63" y="697"/>
                  </a:lnTo>
                  <a:lnTo>
                    <a:pt x="94" y="710"/>
                  </a:lnTo>
                  <a:lnTo>
                    <a:pt x="128" y="722"/>
                  </a:lnTo>
                  <a:lnTo>
                    <a:pt x="161" y="733"/>
                  </a:lnTo>
                  <a:lnTo>
                    <a:pt x="194" y="740"/>
                  </a:lnTo>
                  <a:lnTo>
                    <a:pt x="229" y="747"/>
                  </a:lnTo>
                  <a:lnTo>
                    <a:pt x="263" y="755"/>
                  </a:lnTo>
                  <a:lnTo>
                    <a:pt x="381" y="13"/>
                  </a:lnTo>
                  <a:lnTo>
                    <a:pt x="361" y="8"/>
                  </a:lnTo>
                  <a:lnTo>
                    <a:pt x="340" y="0"/>
                  </a:lnTo>
                  <a:close/>
                </a:path>
              </a:pathLst>
            </a:custGeom>
            <a:solidFill>
              <a:srgbClr val="FAEEC5"/>
            </a:solidFill>
            <a:ln w="23813">
              <a:solidFill>
                <a:srgbClr val="668187"/>
              </a:solidFill>
              <a:prstDash val="solid"/>
              <a:round/>
              <a:headEnd/>
              <a:tailEnd/>
            </a:ln>
          </p:spPr>
          <p:txBody>
            <a:bodyPr/>
            <a:lstStyle/>
            <a:p>
              <a:endParaRPr lang="en-GB"/>
            </a:p>
          </p:txBody>
        </p:sp>
        <p:sp>
          <p:nvSpPr>
            <p:cNvPr id="86" name="Freeform 91"/>
            <p:cNvSpPr>
              <a:spLocks/>
            </p:cNvSpPr>
            <p:nvPr userDrawn="1"/>
          </p:nvSpPr>
          <p:spPr bwMode="auto">
            <a:xfrm>
              <a:off x="2239" y="2339"/>
              <a:ext cx="564" cy="694"/>
            </a:xfrm>
            <a:custGeom>
              <a:avLst/>
              <a:gdLst>
                <a:gd name="T0" fmla="*/ 531 w 564"/>
                <a:gd name="T1" fmla="*/ 0 h 694"/>
                <a:gd name="T2" fmla="*/ 0 w 564"/>
                <a:gd name="T3" fmla="*/ 531 h 694"/>
                <a:gd name="T4" fmla="*/ 0 w 564"/>
                <a:gd name="T5" fmla="*/ 531 h 694"/>
                <a:gd name="T6" fmla="*/ 24 w 564"/>
                <a:gd name="T7" fmla="*/ 555 h 694"/>
                <a:gd name="T8" fmla="*/ 50 w 564"/>
                <a:gd name="T9" fmla="*/ 579 h 694"/>
                <a:gd name="T10" fmla="*/ 78 w 564"/>
                <a:gd name="T11" fmla="*/ 601 h 694"/>
                <a:gd name="T12" fmla="*/ 106 w 564"/>
                <a:gd name="T13" fmla="*/ 622 h 694"/>
                <a:gd name="T14" fmla="*/ 133 w 564"/>
                <a:gd name="T15" fmla="*/ 642 h 694"/>
                <a:gd name="T16" fmla="*/ 163 w 564"/>
                <a:gd name="T17" fmla="*/ 661 h 694"/>
                <a:gd name="T18" fmla="*/ 193 w 564"/>
                <a:gd name="T19" fmla="*/ 679 h 694"/>
                <a:gd name="T20" fmla="*/ 224 w 564"/>
                <a:gd name="T21" fmla="*/ 694 h 694"/>
                <a:gd name="T22" fmla="*/ 564 w 564"/>
                <a:gd name="T23" fmla="*/ 26 h 694"/>
                <a:gd name="T24" fmla="*/ 564 w 564"/>
                <a:gd name="T25" fmla="*/ 26 h 694"/>
                <a:gd name="T26" fmla="*/ 548 w 564"/>
                <a:gd name="T27" fmla="*/ 15 h 694"/>
                <a:gd name="T28" fmla="*/ 531 w 564"/>
                <a:gd name="T29" fmla="*/ 0 h 694"/>
                <a:gd name="T30" fmla="*/ 531 w 564"/>
                <a:gd name="T31" fmla="*/ 0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531" y="0"/>
                  </a:moveTo>
                  <a:lnTo>
                    <a:pt x="0" y="531"/>
                  </a:lnTo>
                  <a:lnTo>
                    <a:pt x="24" y="555"/>
                  </a:lnTo>
                  <a:lnTo>
                    <a:pt x="50" y="579"/>
                  </a:lnTo>
                  <a:lnTo>
                    <a:pt x="78" y="601"/>
                  </a:lnTo>
                  <a:lnTo>
                    <a:pt x="106" y="622"/>
                  </a:lnTo>
                  <a:lnTo>
                    <a:pt x="133" y="642"/>
                  </a:lnTo>
                  <a:lnTo>
                    <a:pt x="163" y="661"/>
                  </a:lnTo>
                  <a:lnTo>
                    <a:pt x="193" y="679"/>
                  </a:lnTo>
                  <a:lnTo>
                    <a:pt x="224" y="694"/>
                  </a:lnTo>
                  <a:lnTo>
                    <a:pt x="564" y="26"/>
                  </a:lnTo>
                  <a:lnTo>
                    <a:pt x="548" y="15"/>
                  </a:lnTo>
                  <a:lnTo>
                    <a:pt x="531" y="0"/>
                  </a:lnTo>
                  <a:close/>
                </a:path>
              </a:pathLst>
            </a:custGeom>
            <a:solidFill>
              <a:srgbClr val="000000"/>
            </a:solidFill>
            <a:ln w="23813">
              <a:solidFill>
                <a:srgbClr val="668187"/>
              </a:solidFill>
              <a:prstDash val="solid"/>
              <a:round/>
              <a:headEnd/>
              <a:tailEnd/>
            </a:ln>
          </p:spPr>
          <p:txBody>
            <a:bodyPr/>
            <a:lstStyle/>
            <a:p>
              <a:endParaRPr lang="en-GB"/>
            </a:p>
          </p:txBody>
        </p:sp>
        <p:sp>
          <p:nvSpPr>
            <p:cNvPr id="87" name="Freeform 92"/>
            <p:cNvSpPr>
              <a:spLocks/>
            </p:cNvSpPr>
            <p:nvPr userDrawn="1"/>
          </p:nvSpPr>
          <p:spPr bwMode="auto">
            <a:xfrm>
              <a:off x="2885" y="2365"/>
              <a:ext cx="381" cy="755"/>
            </a:xfrm>
            <a:custGeom>
              <a:avLst/>
              <a:gdLst>
                <a:gd name="T0" fmla="*/ 0 w 381"/>
                <a:gd name="T1" fmla="*/ 13 h 755"/>
                <a:gd name="T2" fmla="*/ 118 w 381"/>
                <a:gd name="T3" fmla="*/ 755 h 755"/>
                <a:gd name="T4" fmla="*/ 118 w 381"/>
                <a:gd name="T5" fmla="*/ 755 h 755"/>
                <a:gd name="T6" fmla="*/ 153 w 381"/>
                <a:gd name="T7" fmla="*/ 747 h 755"/>
                <a:gd name="T8" fmla="*/ 188 w 381"/>
                <a:gd name="T9" fmla="*/ 740 h 755"/>
                <a:gd name="T10" fmla="*/ 222 w 381"/>
                <a:gd name="T11" fmla="*/ 731 h 755"/>
                <a:gd name="T12" fmla="*/ 255 w 381"/>
                <a:gd name="T13" fmla="*/ 722 h 755"/>
                <a:gd name="T14" fmla="*/ 288 w 381"/>
                <a:gd name="T15" fmla="*/ 710 h 755"/>
                <a:gd name="T16" fmla="*/ 320 w 381"/>
                <a:gd name="T17" fmla="*/ 697 h 755"/>
                <a:gd name="T18" fmla="*/ 351 w 381"/>
                <a:gd name="T19" fmla="*/ 685 h 755"/>
                <a:gd name="T20" fmla="*/ 381 w 381"/>
                <a:gd name="T21" fmla="*/ 668 h 755"/>
                <a:gd name="T22" fmla="*/ 40 w 381"/>
                <a:gd name="T23" fmla="*/ 0 h 755"/>
                <a:gd name="T24" fmla="*/ 40 w 381"/>
                <a:gd name="T25" fmla="*/ 0 h 755"/>
                <a:gd name="T26" fmla="*/ 22 w 381"/>
                <a:gd name="T27" fmla="*/ 8 h 755"/>
                <a:gd name="T28" fmla="*/ 0 w 381"/>
                <a:gd name="T29" fmla="*/ 13 h 755"/>
                <a:gd name="T30" fmla="*/ 0 w 381"/>
                <a:gd name="T31" fmla="*/ 13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0" y="13"/>
                  </a:moveTo>
                  <a:lnTo>
                    <a:pt x="118" y="755"/>
                  </a:lnTo>
                  <a:lnTo>
                    <a:pt x="153" y="747"/>
                  </a:lnTo>
                  <a:lnTo>
                    <a:pt x="188" y="740"/>
                  </a:lnTo>
                  <a:lnTo>
                    <a:pt x="222" y="731"/>
                  </a:lnTo>
                  <a:lnTo>
                    <a:pt x="255" y="722"/>
                  </a:lnTo>
                  <a:lnTo>
                    <a:pt x="288" y="710"/>
                  </a:lnTo>
                  <a:lnTo>
                    <a:pt x="320" y="697"/>
                  </a:lnTo>
                  <a:lnTo>
                    <a:pt x="351" y="685"/>
                  </a:lnTo>
                  <a:lnTo>
                    <a:pt x="381" y="668"/>
                  </a:lnTo>
                  <a:lnTo>
                    <a:pt x="40" y="0"/>
                  </a:lnTo>
                  <a:lnTo>
                    <a:pt x="22" y="8"/>
                  </a:lnTo>
                  <a:lnTo>
                    <a:pt x="0" y="13"/>
                  </a:lnTo>
                  <a:close/>
                </a:path>
              </a:pathLst>
            </a:custGeom>
            <a:solidFill>
              <a:srgbClr val="FAEEC5"/>
            </a:solidFill>
            <a:ln w="23813">
              <a:solidFill>
                <a:srgbClr val="668187"/>
              </a:solidFill>
              <a:prstDash val="solid"/>
              <a:round/>
              <a:headEnd/>
              <a:tailEnd/>
            </a:ln>
          </p:spPr>
          <p:txBody>
            <a:bodyPr/>
            <a:lstStyle/>
            <a:p>
              <a:endParaRPr lang="en-GB"/>
            </a:p>
          </p:txBody>
        </p:sp>
        <p:sp>
          <p:nvSpPr>
            <p:cNvPr id="88" name="Freeform 93"/>
            <p:cNvSpPr>
              <a:spLocks/>
            </p:cNvSpPr>
            <p:nvPr userDrawn="1"/>
          </p:nvSpPr>
          <p:spPr bwMode="auto">
            <a:xfrm>
              <a:off x="2959" y="2306"/>
              <a:ext cx="693" cy="564"/>
            </a:xfrm>
            <a:custGeom>
              <a:avLst/>
              <a:gdLst>
                <a:gd name="T0" fmla="*/ 0 w 693"/>
                <a:gd name="T1" fmla="*/ 33 h 564"/>
                <a:gd name="T2" fmla="*/ 530 w 693"/>
                <a:gd name="T3" fmla="*/ 564 h 564"/>
                <a:gd name="T4" fmla="*/ 530 w 693"/>
                <a:gd name="T5" fmla="*/ 564 h 564"/>
                <a:gd name="T6" fmla="*/ 554 w 693"/>
                <a:gd name="T7" fmla="*/ 540 h 564"/>
                <a:gd name="T8" fmla="*/ 579 w 693"/>
                <a:gd name="T9" fmla="*/ 514 h 564"/>
                <a:gd name="T10" fmla="*/ 601 w 693"/>
                <a:gd name="T11" fmla="*/ 486 h 564"/>
                <a:gd name="T12" fmla="*/ 621 w 693"/>
                <a:gd name="T13" fmla="*/ 459 h 564"/>
                <a:gd name="T14" fmla="*/ 641 w 693"/>
                <a:gd name="T15" fmla="*/ 431 h 564"/>
                <a:gd name="T16" fmla="*/ 660 w 693"/>
                <a:gd name="T17" fmla="*/ 401 h 564"/>
                <a:gd name="T18" fmla="*/ 678 w 693"/>
                <a:gd name="T19" fmla="*/ 372 h 564"/>
                <a:gd name="T20" fmla="*/ 693 w 693"/>
                <a:gd name="T21" fmla="*/ 340 h 564"/>
                <a:gd name="T22" fmla="*/ 26 w 693"/>
                <a:gd name="T23" fmla="*/ 0 h 564"/>
                <a:gd name="T24" fmla="*/ 26 w 693"/>
                <a:gd name="T25" fmla="*/ 0 h 564"/>
                <a:gd name="T26" fmla="*/ 14 w 693"/>
                <a:gd name="T27" fmla="*/ 19 h 564"/>
                <a:gd name="T28" fmla="*/ 0 w 693"/>
                <a:gd name="T29" fmla="*/ 33 h 564"/>
                <a:gd name="T30" fmla="*/ 0 w 693"/>
                <a:gd name="T31" fmla="*/ 33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3" h="564">
                  <a:moveTo>
                    <a:pt x="0" y="33"/>
                  </a:moveTo>
                  <a:lnTo>
                    <a:pt x="530" y="564"/>
                  </a:lnTo>
                  <a:lnTo>
                    <a:pt x="554" y="540"/>
                  </a:lnTo>
                  <a:lnTo>
                    <a:pt x="579" y="514"/>
                  </a:lnTo>
                  <a:lnTo>
                    <a:pt x="601" y="486"/>
                  </a:lnTo>
                  <a:lnTo>
                    <a:pt x="621" y="459"/>
                  </a:lnTo>
                  <a:lnTo>
                    <a:pt x="641" y="431"/>
                  </a:lnTo>
                  <a:lnTo>
                    <a:pt x="660" y="401"/>
                  </a:lnTo>
                  <a:lnTo>
                    <a:pt x="678" y="372"/>
                  </a:lnTo>
                  <a:lnTo>
                    <a:pt x="693" y="340"/>
                  </a:lnTo>
                  <a:lnTo>
                    <a:pt x="26" y="0"/>
                  </a:lnTo>
                  <a:lnTo>
                    <a:pt x="14" y="19"/>
                  </a:lnTo>
                  <a:lnTo>
                    <a:pt x="0" y="33"/>
                  </a:lnTo>
                  <a:close/>
                </a:path>
              </a:pathLst>
            </a:custGeom>
            <a:solidFill>
              <a:srgbClr val="FAEEC5"/>
            </a:solidFill>
            <a:ln w="23813">
              <a:solidFill>
                <a:srgbClr val="668187"/>
              </a:solidFill>
              <a:prstDash val="solid"/>
              <a:round/>
              <a:headEnd/>
              <a:tailEnd/>
            </a:ln>
          </p:spPr>
          <p:txBody>
            <a:bodyPr/>
            <a:lstStyle/>
            <a:p>
              <a:endParaRPr lang="en-GB"/>
            </a:p>
          </p:txBody>
        </p:sp>
        <p:sp>
          <p:nvSpPr>
            <p:cNvPr id="89" name="Freeform 94"/>
            <p:cNvSpPr>
              <a:spLocks/>
            </p:cNvSpPr>
            <p:nvPr userDrawn="1"/>
          </p:nvSpPr>
          <p:spPr bwMode="auto">
            <a:xfrm>
              <a:off x="2925" y="2339"/>
              <a:ext cx="564" cy="694"/>
            </a:xfrm>
            <a:custGeom>
              <a:avLst/>
              <a:gdLst>
                <a:gd name="T0" fmla="*/ 0 w 564"/>
                <a:gd name="T1" fmla="*/ 26 h 694"/>
                <a:gd name="T2" fmla="*/ 341 w 564"/>
                <a:gd name="T3" fmla="*/ 694 h 694"/>
                <a:gd name="T4" fmla="*/ 341 w 564"/>
                <a:gd name="T5" fmla="*/ 694 h 694"/>
                <a:gd name="T6" fmla="*/ 372 w 564"/>
                <a:gd name="T7" fmla="*/ 679 h 694"/>
                <a:gd name="T8" fmla="*/ 402 w 564"/>
                <a:gd name="T9" fmla="*/ 661 h 694"/>
                <a:gd name="T10" fmla="*/ 431 w 564"/>
                <a:gd name="T11" fmla="*/ 642 h 694"/>
                <a:gd name="T12" fmla="*/ 461 w 564"/>
                <a:gd name="T13" fmla="*/ 622 h 694"/>
                <a:gd name="T14" fmla="*/ 489 w 564"/>
                <a:gd name="T15" fmla="*/ 601 h 694"/>
                <a:gd name="T16" fmla="*/ 515 w 564"/>
                <a:gd name="T17" fmla="*/ 579 h 694"/>
                <a:gd name="T18" fmla="*/ 540 w 564"/>
                <a:gd name="T19" fmla="*/ 555 h 694"/>
                <a:gd name="T20" fmla="*/ 564 w 564"/>
                <a:gd name="T21" fmla="*/ 531 h 694"/>
                <a:gd name="T22" fmla="*/ 34 w 564"/>
                <a:gd name="T23" fmla="*/ 0 h 694"/>
                <a:gd name="T24" fmla="*/ 34 w 564"/>
                <a:gd name="T25" fmla="*/ 0 h 694"/>
                <a:gd name="T26" fmla="*/ 19 w 564"/>
                <a:gd name="T27" fmla="*/ 15 h 694"/>
                <a:gd name="T28" fmla="*/ 0 w 564"/>
                <a:gd name="T29" fmla="*/ 26 h 694"/>
                <a:gd name="T30" fmla="*/ 0 w 564"/>
                <a:gd name="T31" fmla="*/ 26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0" y="26"/>
                  </a:moveTo>
                  <a:lnTo>
                    <a:pt x="341" y="694"/>
                  </a:lnTo>
                  <a:lnTo>
                    <a:pt x="372" y="679"/>
                  </a:lnTo>
                  <a:lnTo>
                    <a:pt x="402" y="661"/>
                  </a:lnTo>
                  <a:lnTo>
                    <a:pt x="431" y="642"/>
                  </a:lnTo>
                  <a:lnTo>
                    <a:pt x="461" y="622"/>
                  </a:lnTo>
                  <a:lnTo>
                    <a:pt x="489" y="601"/>
                  </a:lnTo>
                  <a:lnTo>
                    <a:pt x="515" y="579"/>
                  </a:lnTo>
                  <a:lnTo>
                    <a:pt x="540" y="555"/>
                  </a:lnTo>
                  <a:lnTo>
                    <a:pt x="564" y="531"/>
                  </a:lnTo>
                  <a:lnTo>
                    <a:pt x="34" y="0"/>
                  </a:lnTo>
                  <a:lnTo>
                    <a:pt x="19" y="15"/>
                  </a:lnTo>
                  <a:lnTo>
                    <a:pt x="0" y="26"/>
                  </a:lnTo>
                  <a:close/>
                </a:path>
              </a:pathLst>
            </a:custGeom>
            <a:solidFill>
              <a:srgbClr val="000000"/>
            </a:solidFill>
            <a:ln w="23813">
              <a:solidFill>
                <a:srgbClr val="668187"/>
              </a:solidFill>
              <a:prstDash val="solid"/>
              <a:round/>
              <a:headEnd/>
              <a:tailEnd/>
            </a:ln>
          </p:spPr>
          <p:txBody>
            <a:bodyPr/>
            <a:lstStyle/>
            <a:p>
              <a:endParaRPr lang="en-GB"/>
            </a:p>
          </p:txBody>
        </p:sp>
        <p:sp>
          <p:nvSpPr>
            <p:cNvPr id="90" name="Rectangle 95"/>
            <p:cNvSpPr>
              <a:spLocks noChangeArrowheads="1"/>
            </p:cNvSpPr>
            <p:nvPr userDrawn="1"/>
          </p:nvSpPr>
          <p:spPr bwMode="auto">
            <a:xfrm>
              <a:off x="2661" y="241"/>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20</a:t>
              </a:r>
              <a:endParaRPr lang="en-US" altLang="en-US"/>
            </a:p>
          </p:txBody>
        </p:sp>
        <p:sp>
          <p:nvSpPr>
            <p:cNvPr id="91" name="Rectangle 96"/>
            <p:cNvSpPr>
              <a:spLocks noChangeArrowheads="1"/>
            </p:cNvSpPr>
            <p:nvPr userDrawn="1"/>
          </p:nvSpPr>
          <p:spPr bwMode="auto">
            <a:xfrm>
              <a:off x="3319" y="337"/>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92" name="Rectangle 97"/>
            <p:cNvSpPr>
              <a:spLocks noChangeArrowheads="1"/>
            </p:cNvSpPr>
            <p:nvPr userDrawn="1"/>
          </p:nvSpPr>
          <p:spPr bwMode="auto">
            <a:xfrm>
              <a:off x="2224" y="344"/>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5</a:t>
              </a:r>
              <a:endParaRPr lang="en-US" altLang="en-US"/>
            </a:p>
          </p:txBody>
        </p:sp>
        <p:sp>
          <p:nvSpPr>
            <p:cNvPr id="93" name="Rectangle 98"/>
            <p:cNvSpPr>
              <a:spLocks noChangeArrowheads="1"/>
            </p:cNvSpPr>
            <p:nvPr userDrawn="1"/>
          </p:nvSpPr>
          <p:spPr bwMode="auto">
            <a:xfrm>
              <a:off x="1596" y="544"/>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12</a:t>
              </a:r>
              <a:endParaRPr lang="en-US" altLang="en-US"/>
            </a:p>
          </p:txBody>
        </p:sp>
        <p:sp>
          <p:nvSpPr>
            <p:cNvPr id="94" name="Rectangle 99"/>
            <p:cNvSpPr>
              <a:spLocks noChangeArrowheads="1"/>
            </p:cNvSpPr>
            <p:nvPr userDrawn="1"/>
          </p:nvSpPr>
          <p:spPr bwMode="auto">
            <a:xfrm>
              <a:off x="1300" y="973"/>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9</a:t>
              </a:r>
              <a:endParaRPr lang="en-US" altLang="en-US"/>
            </a:p>
          </p:txBody>
        </p:sp>
        <p:sp>
          <p:nvSpPr>
            <p:cNvPr id="95" name="Rectangle 100"/>
            <p:cNvSpPr>
              <a:spLocks noChangeArrowheads="1"/>
            </p:cNvSpPr>
            <p:nvPr userDrawn="1"/>
          </p:nvSpPr>
          <p:spPr bwMode="auto">
            <a:xfrm>
              <a:off x="915" y="1491"/>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14</a:t>
              </a:r>
              <a:endParaRPr lang="en-US" altLang="en-US"/>
            </a:p>
          </p:txBody>
        </p:sp>
        <p:sp>
          <p:nvSpPr>
            <p:cNvPr id="96" name="Rectangle 101"/>
            <p:cNvSpPr>
              <a:spLocks noChangeArrowheads="1"/>
            </p:cNvSpPr>
            <p:nvPr userDrawn="1"/>
          </p:nvSpPr>
          <p:spPr bwMode="auto">
            <a:xfrm>
              <a:off x="841"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97" name="Rectangle 102"/>
            <p:cNvSpPr>
              <a:spLocks noChangeArrowheads="1"/>
            </p:cNvSpPr>
            <p:nvPr userDrawn="1"/>
          </p:nvSpPr>
          <p:spPr bwMode="auto">
            <a:xfrm>
              <a:off x="1019"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98" name="Rectangle 103"/>
            <p:cNvSpPr>
              <a:spLocks noChangeArrowheads="1"/>
            </p:cNvSpPr>
            <p:nvPr userDrawn="1"/>
          </p:nvSpPr>
          <p:spPr bwMode="auto">
            <a:xfrm>
              <a:off x="1026" y="2586"/>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8</a:t>
              </a:r>
              <a:endParaRPr lang="en-US" altLang="en-US"/>
            </a:p>
          </p:txBody>
        </p:sp>
        <p:sp>
          <p:nvSpPr>
            <p:cNvPr id="99" name="Rectangle 104"/>
            <p:cNvSpPr>
              <a:spLocks noChangeArrowheads="1"/>
            </p:cNvSpPr>
            <p:nvPr userDrawn="1"/>
          </p:nvSpPr>
          <p:spPr bwMode="auto">
            <a:xfrm>
              <a:off x="1174" y="3118"/>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16</a:t>
              </a:r>
              <a:endParaRPr lang="en-US" altLang="en-US"/>
            </a:p>
          </p:txBody>
        </p:sp>
        <p:sp>
          <p:nvSpPr>
            <p:cNvPr id="100" name="Rectangle 105"/>
            <p:cNvSpPr>
              <a:spLocks noChangeArrowheads="1"/>
            </p:cNvSpPr>
            <p:nvPr userDrawn="1"/>
          </p:nvSpPr>
          <p:spPr bwMode="auto">
            <a:xfrm>
              <a:off x="1707" y="351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7</a:t>
              </a:r>
              <a:endParaRPr lang="en-US" altLang="en-US"/>
            </a:p>
          </p:txBody>
        </p:sp>
        <p:sp>
          <p:nvSpPr>
            <p:cNvPr id="101" name="Rectangle 106"/>
            <p:cNvSpPr>
              <a:spLocks noChangeArrowheads="1"/>
            </p:cNvSpPr>
            <p:nvPr userDrawn="1"/>
          </p:nvSpPr>
          <p:spPr bwMode="auto">
            <a:xfrm>
              <a:off x="2084" y="377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19</a:t>
              </a:r>
              <a:endParaRPr lang="en-US" altLang="en-US"/>
            </a:p>
          </p:txBody>
        </p:sp>
        <p:sp>
          <p:nvSpPr>
            <p:cNvPr id="102" name="Rectangle 107"/>
            <p:cNvSpPr>
              <a:spLocks noChangeArrowheads="1"/>
            </p:cNvSpPr>
            <p:nvPr userDrawn="1"/>
          </p:nvSpPr>
          <p:spPr bwMode="auto">
            <a:xfrm>
              <a:off x="2801" y="385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3</a:t>
              </a:r>
              <a:endParaRPr lang="en-US" altLang="en-US"/>
            </a:p>
          </p:txBody>
        </p:sp>
        <p:sp>
          <p:nvSpPr>
            <p:cNvPr id="103" name="Rectangle 108"/>
            <p:cNvSpPr>
              <a:spLocks noChangeArrowheads="1"/>
            </p:cNvSpPr>
            <p:nvPr userDrawn="1"/>
          </p:nvSpPr>
          <p:spPr bwMode="auto">
            <a:xfrm>
              <a:off x="3219" y="377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17</a:t>
              </a:r>
              <a:endParaRPr lang="en-US" altLang="en-US"/>
            </a:p>
          </p:txBody>
        </p:sp>
        <p:sp>
          <p:nvSpPr>
            <p:cNvPr id="104" name="Rectangle 109"/>
            <p:cNvSpPr>
              <a:spLocks noChangeArrowheads="1"/>
            </p:cNvSpPr>
            <p:nvPr userDrawn="1"/>
          </p:nvSpPr>
          <p:spPr bwMode="auto">
            <a:xfrm>
              <a:off x="3837" y="348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2</a:t>
              </a:r>
              <a:endParaRPr lang="en-US" altLang="en-US"/>
            </a:p>
          </p:txBody>
        </p:sp>
        <p:sp>
          <p:nvSpPr>
            <p:cNvPr id="105" name="Rectangle 110"/>
            <p:cNvSpPr>
              <a:spLocks noChangeArrowheads="1"/>
            </p:cNvSpPr>
            <p:nvPr userDrawn="1"/>
          </p:nvSpPr>
          <p:spPr bwMode="auto">
            <a:xfrm>
              <a:off x="4126" y="312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15</a:t>
              </a:r>
              <a:endParaRPr lang="en-US" altLang="en-US"/>
            </a:p>
          </p:txBody>
        </p:sp>
        <p:sp>
          <p:nvSpPr>
            <p:cNvPr id="106" name="Rectangle 111"/>
            <p:cNvSpPr>
              <a:spLocks noChangeArrowheads="1"/>
            </p:cNvSpPr>
            <p:nvPr userDrawn="1"/>
          </p:nvSpPr>
          <p:spPr bwMode="auto">
            <a:xfrm>
              <a:off x="4414" y="2563"/>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10</a:t>
              </a:r>
              <a:endParaRPr lang="en-US" altLang="en-US"/>
            </a:p>
          </p:txBody>
        </p:sp>
        <p:sp>
          <p:nvSpPr>
            <p:cNvPr id="107" name="Rectangle 112"/>
            <p:cNvSpPr>
              <a:spLocks noChangeArrowheads="1"/>
            </p:cNvSpPr>
            <p:nvPr userDrawn="1"/>
          </p:nvSpPr>
          <p:spPr bwMode="auto">
            <a:xfrm>
              <a:off x="4629"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6</a:t>
              </a:r>
              <a:endParaRPr lang="en-US" altLang="en-US"/>
            </a:p>
          </p:txBody>
        </p:sp>
        <p:sp>
          <p:nvSpPr>
            <p:cNvPr id="108" name="Rectangle 113"/>
            <p:cNvSpPr>
              <a:spLocks noChangeArrowheads="1"/>
            </p:cNvSpPr>
            <p:nvPr userDrawn="1"/>
          </p:nvSpPr>
          <p:spPr bwMode="auto">
            <a:xfrm>
              <a:off x="4392" y="1513"/>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13</a:t>
              </a:r>
              <a:endParaRPr lang="en-US" altLang="en-US"/>
            </a:p>
          </p:txBody>
        </p:sp>
        <p:sp>
          <p:nvSpPr>
            <p:cNvPr id="109" name="Rectangle 114"/>
            <p:cNvSpPr>
              <a:spLocks noChangeArrowheads="1"/>
            </p:cNvSpPr>
            <p:nvPr userDrawn="1"/>
          </p:nvSpPr>
          <p:spPr bwMode="auto">
            <a:xfrm>
              <a:off x="4177" y="1010"/>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4</a:t>
              </a:r>
              <a:endParaRPr lang="en-US" altLang="en-US"/>
            </a:p>
          </p:txBody>
        </p:sp>
        <p:sp>
          <p:nvSpPr>
            <p:cNvPr id="110" name="Rectangle 115"/>
            <p:cNvSpPr>
              <a:spLocks noChangeArrowheads="1"/>
            </p:cNvSpPr>
            <p:nvPr userDrawn="1"/>
          </p:nvSpPr>
          <p:spPr bwMode="auto">
            <a:xfrm>
              <a:off x="3726" y="59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18</a:t>
              </a:r>
              <a:endParaRPr lang="en-US" altLang="en-US"/>
            </a:p>
          </p:txBody>
        </p:sp>
      </p:grpSp>
      <p:sp>
        <p:nvSpPr>
          <p:cNvPr id="3074" name="Oval 2"/>
          <p:cNvSpPr>
            <a:spLocks noGrp="1" noChangeArrowheads="1"/>
          </p:cNvSpPr>
          <p:nvPr>
            <p:ph type="ctrTitle"/>
          </p:nvPr>
        </p:nvSpPr>
        <p:spPr>
          <a:xfrm>
            <a:off x="3132138" y="1989138"/>
            <a:ext cx="2808287" cy="2808287"/>
          </a:xfrm>
          <a:prstGeom prst="ellipse">
            <a:avLst/>
          </a:prstGeom>
          <a:solidFill>
            <a:srgbClr val="FFFFCC">
              <a:alpha val="75999"/>
            </a:srgbClr>
          </a:solidFill>
          <a:extLst>
            <a:ext uri="{91240B29-F687-4F45-9708-019B960494DF}">
              <a14:hiddenLine xmlns:a14="http://schemas.microsoft.com/office/drawing/2010/main" w="9525">
                <a:solidFill>
                  <a:schemeClr val="tx1"/>
                </a:solidFill>
                <a:round/>
                <a:headEnd/>
                <a:tailEnd/>
              </a14:hiddenLine>
            </a:ext>
          </a:extLst>
        </p:spPr>
        <p:txBody>
          <a:bodyPr/>
          <a:lstStyle>
            <a:lvl1pPr>
              <a:defRPr sz="3600"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116013" y="5084763"/>
            <a:ext cx="7127875" cy="6969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Lst>
        </p:spPr>
        <p:txBody>
          <a:bodyPr anchor="ctr"/>
          <a:lstStyle>
            <a:lvl1pPr marL="0" indent="0" algn="ctr">
              <a:spcBef>
                <a:spcPct val="0"/>
              </a:spcBef>
              <a:buFontTx/>
              <a:buNone/>
              <a:defRPr>
                <a:solidFill>
                  <a:schemeClr val="tx2"/>
                </a:solidFill>
              </a:defRPr>
            </a:lvl1pPr>
          </a:lstStyle>
          <a:p>
            <a:pPr lvl="0"/>
            <a:r>
              <a:rPr lang="en-US" altLang="en-US" noProof="0" smtClean="0"/>
              <a:t>Click to edit Master subtitle style</a:t>
            </a:r>
          </a:p>
        </p:txBody>
      </p:sp>
      <p:sp>
        <p:nvSpPr>
          <p:cNvPr id="111"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112"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13" name="Rectangle 6"/>
          <p:cNvSpPr>
            <a:spLocks noGrp="1" noChangeArrowheads="1"/>
          </p:cNvSpPr>
          <p:nvPr>
            <p:ph type="sldNum" sz="quarter" idx="12"/>
          </p:nvPr>
        </p:nvSpPr>
        <p:spPr/>
        <p:txBody>
          <a:bodyPr/>
          <a:lstStyle>
            <a:lvl1pPr>
              <a:defRPr smtClean="0"/>
            </a:lvl1pPr>
          </a:lstStyle>
          <a:p>
            <a:pPr>
              <a:defRPr/>
            </a:pPr>
            <a:fld id="{38B66549-5CD3-4A42-8DC2-06BB148CB4BB}" type="slidenum">
              <a:rPr lang="en-US" altLang="en-US"/>
              <a:pPr>
                <a:defRPr/>
              </a:pPr>
              <a:t>‹#›</a:t>
            </a:fld>
            <a:endParaRPr lang="en-US" altLang="en-US"/>
          </a:p>
        </p:txBody>
      </p:sp>
    </p:spTree>
    <p:extLst>
      <p:ext uri="{BB962C8B-B14F-4D97-AF65-F5344CB8AC3E}">
        <p14:creationId xmlns:p14="http://schemas.microsoft.com/office/powerpoint/2010/main" val="59834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397E96-09D9-46AF-A86A-4AB5A406B4D7}" type="slidenum">
              <a:rPr lang="en-US" altLang="en-US"/>
              <a:pPr>
                <a:defRPr/>
              </a:pPr>
              <a:t>‹#›</a:t>
            </a:fld>
            <a:endParaRPr lang="en-US" altLang="en-US"/>
          </a:p>
        </p:txBody>
      </p:sp>
    </p:spTree>
    <p:extLst>
      <p:ext uri="{BB962C8B-B14F-4D97-AF65-F5344CB8AC3E}">
        <p14:creationId xmlns:p14="http://schemas.microsoft.com/office/powerpoint/2010/main" val="995876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65EA1B-C694-4516-BCB3-07D479CCA38A}" type="slidenum">
              <a:rPr lang="en-US" altLang="en-US"/>
              <a:pPr>
                <a:defRPr/>
              </a:pPr>
              <a:t>‹#›</a:t>
            </a:fld>
            <a:endParaRPr lang="en-US" altLang="en-US"/>
          </a:p>
        </p:txBody>
      </p:sp>
    </p:spTree>
    <p:extLst>
      <p:ext uri="{BB962C8B-B14F-4D97-AF65-F5344CB8AC3E}">
        <p14:creationId xmlns:p14="http://schemas.microsoft.com/office/powerpoint/2010/main" val="3460767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BDEBF6-7106-4E26-9ADD-B06B16E2413C}" type="slidenum">
              <a:rPr lang="en-US" altLang="en-US"/>
              <a:pPr>
                <a:defRPr/>
              </a:pPr>
              <a:t>‹#›</a:t>
            </a:fld>
            <a:endParaRPr lang="en-US" altLang="en-US"/>
          </a:p>
        </p:txBody>
      </p:sp>
    </p:spTree>
    <p:extLst>
      <p:ext uri="{BB962C8B-B14F-4D97-AF65-F5344CB8AC3E}">
        <p14:creationId xmlns:p14="http://schemas.microsoft.com/office/powerpoint/2010/main" val="3808984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86D8E3-636F-473A-9BBE-76875D5A2DEC}" type="slidenum">
              <a:rPr lang="en-US" altLang="en-US"/>
              <a:pPr>
                <a:defRPr/>
              </a:pPr>
              <a:t>‹#›</a:t>
            </a:fld>
            <a:endParaRPr lang="en-US" altLang="en-US"/>
          </a:p>
        </p:txBody>
      </p:sp>
    </p:spTree>
    <p:extLst>
      <p:ext uri="{BB962C8B-B14F-4D97-AF65-F5344CB8AC3E}">
        <p14:creationId xmlns:p14="http://schemas.microsoft.com/office/powerpoint/2010/main" val="3967177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6C829C-D7EB-470C-87FD-05C6751F4AE4}" type="slidenum">
              <a:rPr lang="en-US" altLang="en-US"/>
              <a:pPr>
                <a:defRPr/>
              </a:pPr>
              <a:t>‹#›</a:t>
            </a:fld>
            <a:endParaRPr lang="en-US" altLang="en-US"/>
          </a:p>
        </p:txBody>
      </p:sp>
    </p:spTree>
    <p:extLst>
      <p:ext uri="{BB962C8B-B14F-4D97-AF65-F5344CB8AC3E}">
        <p14:creationId xmlns:p14="http://schemas.microsoft.com/office/powerpoint/2010/main" val="2969947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133A8B1-EDF1-485E-AD10-CAE9BB1DA4BE}" type="slidenum">
              <a:rPr lang="en-US" altLang="en-US"/>
              <a:pPr>
                <a:defRPr/>
              </a:pPr>
              <a:t>‹#›</a:t>
            </a:fld>
            <a:endParaRPr lang="en-US" altLang="en-US"/>
          </a:p>
        </p:txBody>
      </p:sp>
    </p:spTree>
    <p:extLst>
      <p:ext uri="{BB962C8B-B14F-4D97-AF65-F5344CB8AC3E}">
        <p14:creationId xmlns:p14="http://schemas.microsoft.com/office/powerpoint/2010/main" val="123651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2F53508-CC3E-4857-901F-0D5ABF7A5945}" type="slidenum">
              <a:rPr lang="en-US" altLang="en-US"/>
              <a:pPr>
                <a:defRPr/>
              </a:pPr>
              <a:t>‹#›</a:t>
            </a:fld>
            <a:endParaRPr lang="en-US" altLang="en-US"/>
          </a:p>
        </p:txBody>
      </p:sp>
    </p:spTree>
    <p:extLst>
      <p:ext uri="{BB962C8B-B14F-4D97-AF65-F5344CB8AC3E}">
        <p14:creationId xmlns:p14="http://schemas.microsoft.com/office/powerpoint/2010/main" val="113857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4DE308B-5DFF-4D9B-82CF-ECFC0BA8186C}" type="slidenum">
              <a:rPr lang="en-US" altLang="en-US"/>
              <a:pPr>
                <a:defRPr/>
              </a:pPr>
              <a:t>‹#›</a:t>
            </a:fld>
            <a:endParaRPr lang="en-US" altLang="en-US"/>
          </a:p>
        </p:txBody>
      </p:sp>
    </p:spTree>
    <p:extLst>
      <p:ext uri="{BB962C8B-B14F-4D97-AF65-F5344CB8AC3E}">
        <p14:creationId xmlns:p14="http://schemas.microsoft.com/office/powerpoint/2010/main" val="107013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FE3B71E-3EE1-4A24-A42D-8DB39481AAE6}" type="slidenum">
              <a:rPr lang="en-US" altLang="en-US"/>
              <a:pPr>
                <a:defRPr/>
              </a:pPr>
              <a:t>‹#›</a:t>
            </a:fld>
            <a:endParaRPr lang="en-US" altLang="en-US"/>
          </a:p>
        </p:txBody>
      </p:sp>
    </p:spTree>
    <p:extLst>
      <p:ext uri="{BB962C8B-B14F-4D97-AF65-F5344CB8AC3E}">
        <p14:creationId xmlns:p14="http://schemas.microsoft.com/office/powerpoint/2010/main" val="220833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43077C1-4F22-4E51-8120-1ADD38BA7B2D}" type="slidenum">
              <a:rPr lang="en-US" altLang="en-US"/>
              <a:pPr>
                <a:defRPr/>
              </a:pPr>
              <a:t>‹#›</a:t>
            </a:fld>
            <a:endParaRPr lang="en-US" altLang="en-US"/>
          </a:p>
        </p:txBody>
      </p:sp>
    </p:spTree>
    <p:extLst>
      <p:ext uri="{BB962C8B-B14F-4D97-AF65-F5344CB8AC3E}">
        <p14:creationId xmlns:p14="http://schemas.microsoft.com/office/powerpoint/2010/main" val="395598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CEA2DC-0B14-48F8-B274-6D24F9BF8F89}" type="slidenum">
              <a:rPr lang="en-US" altLang="en-US"/>
              <a:pPr>
                <a:defRPr/>
              </a:pPr>
              <a:t>‹#›</a:t>
            </a:fld>
            <a:endParaRPr lang="en-US" altLang="en-US"/>
          </a:p>
        </p:txBody>
      </p:sp>
    </p:spTree>
    <p:extLst>
      <p:ext uri="{BB962C8B-B14F-4D97-AF65-F5344CB8AC3E}">
        <p14:creationId xmlns:p14="http://schemas.microsoft.com/office/powerpoint/2010/main" val="329480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F322607-81FF-41A8-B4B4-27E7C2B8F73E}" type="slidenum">
              <a:rPr lang="en-US" altLang="en-US"/>
              <a:pPr>
                <a:defRPr/>
              </a:pPr>
              <a:t>‹#›</a:t>
            </a:fld>
            <a:endParaRPr lang="en-US" altLang="en-US"/>
          </a:p>
        </p:txBody>
      </p:sp>
    </p:spTree>
    <p:extLst>
      <p:ext uri="{BB962C8B-B14F-4D97-AF65-F5344CB8AC3E}">
        <p14:creationId xmlns:p14="http://schemas.microsoft.com/office/powerpoint/2010/main" val="152389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5"/>
          <p:cNvGrpSpPr>
            <a:grpSpLocks/>
          </p:cNvGrpSpPr>
          <p:nvPr userDrawn="1"/>
        </p:nvGrpSpPr>
        <p:grpSpPr bwMode="auto">
          <a:xfrm>
            <a:off x="6948488" y="4598988"/>
            <a:ext cx="2214562" cy="2246312"/>
            <a:chOff x="4377" y="2897"/>
            <a:chExt cx="1395" cy="1415"/>
          </a:xfrm>
        </p:grpSpPr>
        <p:sp>
          <p:nvSpPr>
            <p:cNvPr id="1032" name="Rectangle 11"/>
            <p:cNvSpPr>
              <a:spLocks noChangeArrowheads="1"/>
            </p:cNvSpPr>
            <p:nvPr userDrawn="1"/>
          </p:nvSpPr>
          <p:spPr bwMode="auto">
            <a:xfrm>
              <a:off x="5260" y="2999"/>
              <a:ext cx="214"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FAEEC5"/>
                  </a:solidFill>
                  <a:latin typeface="Arial MT" charset="0"/>
                </a:rPr>
                <a:t>5</a:t>
              </a:r>
              <a:endParaRPr lang="en-US" altLang="en-US"/>
            </a:p>
          </p:txBody>
        </p:sp>
        <p:sp>
          <p:nvSpPr>
            <p:cNvPr id="1033" name="Rectangle 12"/>
            <p:cNvSpPr>
              <a:spLocks noChangeArrowheads="1"/>
            </p:cNvSpPr>
            <p:nvPr userDrawn="1"/>
          </p:nvSpPr>
          <p:spPr bwMode="auto">
            <a:xfrm>
              <a:off x="4869" y="3123"/>
              <a:ext cx="428"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FAEEC5"/>
                  </a:solidFill>
                  <a:latin typeface="Arial MT" charset="0"/>
                </a:rPr>
                <a:t>12</a:t>
              </a:r>
              <a:endParaRPr lang="en-US" altLang="en-US"/>
            </a:p>
          </p:txBody>
        </p:sp>
        <p:sp>
          <p:nvSpPr>
            <p:cNvPr id="1034" name="Rectangle 13"/>
            <p:cNvSpPr>
              <a:spLocks noChangeArrowheads="1"/>
            </p:cNvSpPr>
            <p:nvPr userDrawn="1"/>
          </p:nvSpPr>
          <p:spPr bwMode="auto">
            <a:xfrm>
              <a:off x="4687" y="3389"/>
              <a:ext cx="214"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FAEEC5"/>
                  </a:solidFill>
                  <a:latin typeface="Arial MT" charset="0"/>
                </a:rPr>
                <a:t>9</a:t>
              </a:r>
              <a:endParaRPr lang="en-US" altLang="en-US"/>
            </a:p>
          </p:txBody>
        </p:sp>
        <p:sp>
          <p:nvSpPr>
            <p:cNvPr id="1035" name="Rectangle 14"/>
            <p:cNvSpPr>
              <a:spLocks noChangeArrowheads="1"/>
            </p:cNvSpPr>
            <p:nvPr userDrawn="1"/>
          </p:nvSpPr>
          <p:spPr bwMode="auto">
            <a:xfrm>
              <a:off x="4448" y="3710"/>
              <a:ext cx="428"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FAEEC5"/>
                  </a:solidFill>
                  <a:latin typeface="Arial MT" charset="0"/>
                </a:rPr>
                <a:t>14</a:t>
              </a:r>
              <a:endParaRPr lang="en-US" altLang="en-US"/>
            </a:p>
          </p:txBody>
        </p:sp>
        <p:sp>
          <p:nvSpPr>
            <p:cNvPr id="1036" name="Freeform 15"/>
            <p:cNvSpPr>
              <a:spLocks/>
            </p:cNvSpPr>
            <p:nvPr userDrawn="1"/>
          </p:nvSpPr>
          <p:spPr bwMode="auto">
            <a:xfrm>
              <a:off x="4377" y="2897"/>
              <a:ext cx="1395" cy="1415"/>
            </a:xfrm>
            <a:custGeom>
              <a:avLst/>
              <a:gdLst>
                <a:gd name="T0" fmla="*/ 1124 w 2434"/>
                <a:gd name="T1" fmla="*/ 310 h 2468"/>
                <a:gd name="T2" fmla="*/ 1193 w 2434"/>
                <a:gd name="T3" fmla="*/ 302 h 2468"/>
                <a:gd name="T4" fmla="*/ 1261 w 2434"/>
                <a:gd name="T5" fmla="*/ 298 h 2468"/>
                <a:gd name="T6" fmla="*/ 1329 w 2434"/>
                <a:gd name="T7" fmla="*/ 299 h 2468"/>
                <a:gd name="T8" fmla="*/ 1395 w 2434"/>
                <a:gd name="T9" fmla="*/ 304 h 2468"/>
                <a:gd name="T10" fmla="*/ 1395 w 2434"/>
                <a:gd name="T11" fmla="*/ 6 h 2468"/>
                <a:gd name="T12" fmla="*/ 1317 w 2434"/>
                <a:gd name="T13" fmla="*/ 1 h 2468"/>
                <a:gd name="T14" fmla="*/ 1238 w 2434"/>
                <a:gd name="T15" fmla="*/ 1 h 2468"/>
                <a:gd name="T16" fmla="*/ 1159 w 2434"/>
                <a:gd name="T17" fmla="*/ 6 h 2468"/>
                <a:gd name="T18" fmla="*/ 1077 w 2434"/>
                <a:gd name="T19" fmla="*/ 16 h 2468"/>
                <a:gd name="T20" fmla="*/ 1047 w 2434"/>
                <a:gd name="T21" fmla="*/ 22 h 2468"/>
                <a:gd name="T22" fmla="*/ 985 w 2434"/>
                <a:gd name="T23" fmla="*/ 34 h 2468"/>
                <a:gd name="T24" fmla="*/ 924 w 2434"/>
                <a:gd name="T25" fmla="*/ 50 h 2468"/>
                <a:gd name="T26" fmla="*/ 864 w 2434"/>
                <a:gd name="T27" fmla="*/ 69 h 2468"/>
                <a:gd name="T28" fmla="*/ 806 w 2434"/>
                <a:gd name="T29" fmla="*/ 91 h 2468"/>
                <a:gd name="T30" fmla="*/ 750 w 2434"/>
                <a:gd name="T31" fmla="*/ 115 h 2468"/>
                <a:gd name="T32" fmla="*/ 695 w 2434"/>
                <a:gd name="T33" fmla="*/ 141 h 2468"/>
                <a:gd name="T34" fmla="*/ 641 w 2434"/>
                <a:gd name="T35" fmla="*/ 170 h 2468"/>
                <a:gd name="T36" fmla="*/ 589 w 2434"/>
                <a:gd name="T37" fmla="*/ 202 h 2468"/>
                <a:gd name="T38" fmla="*/ 540 w 2434"/>
                <a:gd name="T39" fmla="*/ 235 h 2468"/>
                <a:gd name="T40" fmla="*/ 492 w 2434"/>
                <a:gd name="T41" fmla="*/ 271 h 2468"/>
                <a:gd name="T42" fmla="*/ 446 w 2434"/>
                <a:gd name="T43" fmla="*/ 308 h 2468"/>
                <a:gd name="T44" fmla="*/ 401 w 2434"/>
                <a:gd name="T45" fmla="*/ 349 h 2468"/>
                <a:gd name="T46" fmla="*/ 359 w 2434"/>
                <a:gd name="T47" fmla="*/ 391 h 2468"/>
                <a:gd name="T48" fmla="*/ 319 w 2434"/>
                <a:gd name="T49" fmla="*/ 435 h 2468"/>
                <a:gd name="T50" fmla="*/ 261 w 2434"/>
                <a:gd name="T51" fmla="*/ 503 h 2468"/>
                <a:gd name="T52" fmla="*/ 194 w 2434"/>
                <a:gd name="T53" fmla="*/ 601 h 2468"/>
                <a:gd name="T54" fmla="*/ 164 w 2434"/>
                <a:gd name="T55" fmla="*/ 652 h 2468"/>
                <a:gd name="T56" fmla="*/ 135 w 2434"/>
                <a:gd name="T57" fmla="*/ 705 h 2468"/>
                <a:gd name="T58" fmla="*/ 110 w 2434"/>
                <a:gd name="T59" fmla="*/ 759 h 2468"/>
                <a:gd name="T60" fmla="*/ 87 w 2434"/>
                <a:gd name="T61" fmla="*/ 814 h 2468"/>
                <a:gd name="T62" fmla="*/ 66 w 2434"/>
                <a:gd name="T63" fmla="*/ 870 h 2468"/>
                <a:gd name="T64" fmla="*/ 48 w 2434"/>
                <a:gd name="T65" fmla="*/ 928 h 2468"/>
                <a:gd name="T66" fmla="*/ 33 w 2434"/>
                <a:gd name="T67" fmla="*/ 986 h 2468"/>
                <a:gd name="T68" fmla="*/ 21 w 2434"/>
                <a:gd name="T69" fmla="*/ 1046 h 2468"/>
                <a:gd name="T70" fmla="*/ 11 w 2434"/>
                <a:gd name="T71" fmla="*/ 1105 h 2468"/>
                <a:gd name="T72" fmla="*/ 5 w 2434"/>
                <a:gd name="T73" fmla="*/ 1166 h 2468"/>
                <a:gd name="T74" fmla="*/ 1 w 2434"/>
                <a:gd name="T75" fmla="*/ 1228 h 2468"/>
                <a:gd name="T76" fmla="*/ 0 w 2434"/>
                <a:gd name="T77" fmla="*/ 1290 h 2468"/>
                <a:gd name="T78" fmla="*/ 2 w 2434"/>
                <a:gd name="T79" fmla="*/ 1352 h 2468"/>
                <a:gd name="T80" fmla="*/ 7 w 2434"/>
                <a:gd name="T81" fmla="*/ 1415 h 2468"/>
                <a:gd name="T82" fmla="*/ 306 w 2434"/>
                <a:gd name="T83" fmla="*/ 1415 h 2468"/>
                <a:gd name="T84" fmla="*/ 297 w 2434"/>
                <a:gd name="T85" fmla="*/ 1316 h 2468"/>
                <a:gd name="T86" fmla="*/ 298 w 2434"/>
                <a:gd name="T87" fmla="*/ 1219 h 2468"/>
                <a:gd name="T88" fmla="*/ 308 w 2434"/>
                <a:gd name="T89" fmla="*/ 1124 h 2468"/>
                <a:gd name="T90" fmla="*/ 328 w 2434"/>
                <a:gd name="T91" fmla="*/ 1031 h 2468"/>
                <a:gd name="T92" fmla="*/ 356 w 2434"/>
                <a:gd name="T93" fmla="*/ 941 h 2468"/>
                <a:gd name="T94" fmla="*/ 393 w 2434"/>
                <a:gd name="T95" fmla="*/ 855 h 2468"/>
                <a:gd name="T96" fmla="*/ 437 w 2434"/>
                <a:gd name="T97" fmla="*/ 773 h 2468"/>
                <a:gd name="T98" fmla="*/ 489 w 2434"/>
                <a:gd name="T99" fmla="*/ 696 h 2468"/>
                <a:gd name="T100" fmla="*/ 548 w 2434"/>
                <a:gd name="T101" fmla="*/ 624 h 2468"/>
                <a:gd name="T102" fmla="*/ 613 w 2434"/>
                <a:gd name="T103" fmla="*/ 557 h 2468"/>
                <a:gd name="T104" fmla="*/ 685 w 2434"/>
                <a:gd name="T105" fmla="*/ 497 h 2468"/>
                <a:gd name="T106" fmla="*/ 762 w 2434"/>
                <a:gd name="T107" fmla="*/ 444 h 2468"/>
                <a:gd name="T108" fmla="*/ 846 w 2434"/>
                <a:gd name="T109" fmla="*/ 398 h 2468"/>
                <a:gd name="T110" fmla="*/ 934 w 2434"/>
                <a:gd name="T111" fmla="*/ 360 h 2468"/>
                <a:gd name="T112" fmla="*/ 1027 w 2434"/>
                <a:gd name="T113" fmla="*/ 330 h 2468"/>
                <a:gd name="T114" fmla="*/ 1124 w 2434"/>
                <a:gd name="T115" fmla="*/ 310 h 246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34" h="2468">
                  <a:moveTo>
                    <a:pt x="1962" y="540"/>
                  </a:moveTo>
                  <a:lnTo>
                    <a:pt x="1962" y="540"/>
                  </a:lnTo>
                  <a:lnTo>
                    <a:pt x="2022" y="532"/>
                  </a:lnTo>
                  <a:lnTo>
                    <a:pt x="2082" y="526"/>
                  </a:lnTo>
                  <a:lnTo>
                    <a:pt x="2142" y="522"/>
                  </a:lnTo>
                  <a:lnTo>
                    <a:pt x="2200" y="520"/>
                  </a:lnTo>
                  <a:lnTo>
                    <a:pt x="2260" y="520"/>
                  </a:lnTo>
                  <a:lnTo>
                    <a:pt x="2318" y="522"/>
                  </a:lnTo>
                  <a:lnTo>
                    <a:pt x="2376" y="524"/>
                  </a:lnTo>
                  <a:lnTo>
                    <a:pt x="2434" y="530"/>
                  </a:lnTo>
                  <a:lnTo>
                    <a:pt x="2434" y="10"/>
                  </a:lnTo>
                  <a:lnTo>
                    <a:pt x="2366" y="4"/>
                  </a:lnTo>
                  <a:lnTo>
                    <a:pt x="2298" y="2"/>
                  </a:lnTo>
                  <a:lnTo>
                    <a:pt x="2230" y="0"/>
                  </a:lnTo>
                  <a:lnTo>
                    <a:pt x="2160" y="2"/>
                  </a:lnTo>
                  <a:lnTo>
                    <a:pt x="2090" y="6"/>
                  </a:lnTo>
                  <a:lnTo>
                    <a:pt x="2022" y="10"/>
                  </a:lnTo>
                  <a:lnTo>
                    <a:pt x="1952" y="18"/>
                  </a:lnTo>
                  <a:lnTo>
                    <a:pt x="1880" y="28"/>
                  </a:lnTo>
                  <a:lnTo>
                    <a:pt x="1826" y="38"/>
                  </a:lnTo>
                  <a:lnTo>
                    <a:pt x="1772" y="48"/>
                  </a:lnTo>
                  <a:lnTo>
                    <a:pt x="1718" y="60"/>
                  </a:lnTo>
                  <a:lnTo>
                    <a:pt x="1664" y="74"/>
                  </a:lnTo>
                  <a:lnTo>
                    <a:pt x="1612" y="88"/>
                  </a:lnTo>
                  <a:lnTo>
                    <a:pt x="1560" y="104"/>
                  </a:lnTo>
                  <a:lnTo>
                    <a:pt x="1508" y="120"/>
                  </a:lnTo>
                  <a:lnTo>
                    <a:pt x="1456" y="138"/>
                  </a:lnTo>
                  <a:lnTo>
                    <a:pt x="1406" y="158"/>
                  </a:lnTo>
                  <a:lnTo>
                    <a:pt x="1356" y="178"/>
                  </a:lnTo>
                  <a:lnTo>
                    <a:pt x="1308" y="200"/>
                  </a:lnTo>
                  <a:lnTo>
                    <a:pt x="1260" y="222"/>
                  </a:lnTo>
                  <a:lnTo>
                    <a:pt x="1212" y="246"/>
                  </a:lnTo>
                  <a:lnTo>
                    <a:pt x="1166" y="270"/>
                  </a:lnTo>
                  <a:lnTo>
                    <a:pt x="1118" y="296"/>
                  </a:lnTo>
                  <a:lnTo>
                    <a:pt x="1074" y="324"/>
                  </a:lnTo>
                  <a:lnTo>
                    <a:pt x="1028" y="352"/>
                  </a:lnTo>
                  <a:lnTo>
                    <a:pt x="984" y="380"/>
                  </a:lnTo>
                  <a:lnTo>
                    <a:pt x="942" y="410"/>
                  </a:lnTo>
                  <a:lnTo>
                    <a:pt x="900" y="440"/>
                  </a:lnTo>
                  <a:lnTo>
                    <a:pt x="858" y="472"/>
                  </a:lnTo>
                  <a:lnTo>
                    <a:pt x="818" y="506"/>
                  </a:lnTo>
                  <a:lnTo>
                    <a:pt x="778" y="538"/>
                  </a:lnTo>
                  <a:lnTo>
                    <a:pt x="738" y="574"/>
                  </a:lnTo>
                  <a:lnTo>
                    <a:pt x="700" y="608"/>
                  </a:lnTo>
                  <a:lnTo>
                    <a:pt x="662" y="644"/>
                  </a:lnTo>
                  <a:lnTo>
                    <a:pt x="626" y="682"/>
                  </a:lnTo>
                  <a:lnTo>
                    <a:pt x="590" y="720"/>
                  </a:lnTo>
                  <a:lnTo>
                    <a:pt x="556" y="758"/>
                  </a:lnTo>
                  <a:lnTo>
                    <a:pt x="522" y="798"/>
                  </a:lnTo>
                  <a:lnTo>
                    <a:pt x="456" y="878"/>
                  </a:lnTo>
                  <a:lnTo>
                    <a:pt x="396" y="962"/>
                  </a:lnTo>
                  <a:lnTo>
                    <a:pt x="338" y="1048"/>
                  </a:lnTo>
                  <a:lnTo>
                    <a:pt x="312" y="1094"/>
                  </a:lnTo>
                  <a:lnTo>
                    <a:pt x="286" y="1138"/>
                  </a:lnTo>
                  <a:lnTo>
                    <a:pt x="260" y="1184"/>
                  </a:lnTo>
                  <a:lnTo>
                    <a:pt x="236" y="1230"/>
                  </a:lnTo>
                  <a:lnTo>
                    <a:pt x="214" y="1276"/>
                  </a:lnTo>
                  <a:lnTo>
                    <a:pt x="192" y="1324"/>
                  </a:lnTo>
                  <a:lnTo>
                    <a:pt x="172" y="1372"/>
                  </a:lnTo>
                  <a:lnTo>
                    <a:pt x="152" y="1420"/>
                  </a:lnTo>
                  <a:lnTo>
                    <a:pt x="134" y="1468"/>
                  </a:lnTo>
                  <a:lnTo>
                    <a:pt x="116" y="1518"/>
                  </a:lnTo>
                  <a:lnTo>
                    <a:pt x="100" y="1568"/>
                  </a:lnTo>
                  <a:lnTo>
                    <a:pt x="84" y="1618"/>
                  </a:lnTo>
                  <a:lnTo>
                    <a:pt x="72" y="1668"/>
                  </a:lnTo>
                  <a:lnTo>
                    <a:pt x="58" y="1720"/>
                  </a:lnTo>
                  <a:lnTo>
                    <a:pt x="46" y="1772"/>
                  </a:lnTo>
                  <a:lnTo>
                    <a:pt x="36" y="1824"/>
                  </a:lnTo>
                  <a:lnTo>
                    <a:pt x="28" y="1876"/>
                  </a:lnTo>
                  <a:lnTo>
                    <a:pt x="20" y="1928"/>
                  </a:lnTo>
                  <a:lnTo>
                    <a:pt x="14" y="1982"/>
                  </a:lnTo>
                  <a:lnTo>
                    <a:pt x="8" y="2034"/>
                  </a:lnTo>
                  <a:lnTo>
                    <a:pt x="4" y="2088"/>
                  </a:lnTo>
                  <a:lnTo>
                    <a:pt x="2" y="2142"/>
                  </a:lnTo>
                  <a:lnTo>
                    <a:pt x="0" y="2196"/>
                  </a:lnTo>
                  <a:lnTo>
                    <a:pt x="0" y="2250"/>
                  </a:lnTo>
                  <a:lnTo>
                    <a:pt x="0" y="2304"/>
                  </a:lnTo>
                  <a:lnTo>
                    <a:pt x="4" y="2358"/>
                  </a:lnTo>
                  <a:lnTo>
                    <a:pt x="8" y="2414"/>
                  </a:lnTo>
                  <a:lnTo>
                    <a:pt x="12" y="2468"/>
                  </a:lnTo>
                  <a:lnTo>
                    <a:pt x="534" y="2468"/>
                  </a:lnTo>
                  <a:lnTo>
                    <a:pt x="524" y="2382"/>
                  </a:lnTo>
                  <a:lnTo>
                    <a:pt x="518" y="2296"/>
                  </a:lnTo>
                  <a:lnTo>
                    <a:pt x="518" y="2212"/>
                  </a:lnTo>
                  <a:lnTo>
                    <a:pt x="520" y="2126"/>
                  </a:lnTo>
                  <a:lnTo>
                    <a:pt x="528" y="2044"/>
                  </a:lnTo>
                  <a:lnTo>
                    <a:pt x="538" y="1960"/>
                  </a:lnTo>
                  <a:lnTo>
                    <a:pt x="554" y="1880"/>
                  </a:lnTo>
                  <a:lnTo>
                    <a:pt x="572" y="1798"/>
                  </a:lnTo>
                  <a:lnTo>
                    <a:pt x="596" y="1720"/>
                  </a:lnTo>
                  <a:lnTo>
                    <a:pt x="622" y="1642"/>
                  </a:lnTo>
                  <a:lnTo>
                    <a:pt x="652" y="1566"/>
                  </a:lnTo>
                  <a:lnTo>
                    <a:pt x="686" y="1492"/>
                  </a:lnTo>
                  <a:lnTo>
                    <a:pt x="722" y="1420"/>
                  </a:lnTo>
                  <a:lnTo>
                    <a:pt x="762" y="1348"/>
                  </a:lnTo>
                  <a:lnTo>
                    <a:pt x="806" y="1280"/>
                  </a:lnTo>
                  <a:lnTo>
                    <a:pt x="854" y="1214"/>
                  </a:lnTo>
                  <a:lnTo>
                    <a:pt x="902" y="1150"/>
                  </a:lnTo>
                  <a:lnTo>
                    <a:pt x="956" y="1088"/>
                  </a:lnTo>
                  <a:lnTo>
                    <a:pt x="1012" y="1028"/>
                  </a:lnTo>
                  <a:lnTo>
                    <a:pt x="1070" y="972"/>
                  </a:lnTo>
                  <a:lnTo>
                    <a:pt x="1132" y="918"/>
                  </a:lnTo>
                  <a:lnTo>
                    <a:pt x="1196" y="866"/>
                  </a:lnTo>
                  <a:lnTo>
                    <a:pt x="1262" y="818"/>
                  </a:lnTo>
                  <a:lnTo>
                    <a:pt x="1330" y="774"/>
                  </a:lnTo>
                  <a:lnTo>
                    <a:pt x="1402" y="732"/>
                  </a:lnTo>
                  <a:lnTo>
                    <a:pt x="1476" y="694"/>
                  </a:lnTo>
                  <a:lnTo>
                    <a:pt x="1552" y="658"/>
                  </a:lnTo>
                  <a:lnTo>
                    <a:pt x="1630" y="628"/>
                  </a:lnTo>
                  <a:lnTo>
                    <a:pt x="1710" y="600"/>
                  </a:lnTo>
                  <a:lnTo>
                    <a:pt x="1792" y="576"/>
                  </a:lnTo>
                  <a:lnTo>
                    <a:pt x="1876" y="556"/>
                  </a:lnTo>
                  <a:lnTo>
                    <a:pt x="1962" y="540"/>
                  </a:lnTo>
                  <a:close/>
                </a:path>
              </a:pathLst>
            </a:custGeom>
            <a:solidFill>
              <a:srgbClr val="000000"/>
            </a:solidFill>
            <a:ln w="25400">
              <a:solidFill>
                <a:srgbClr val="668187"/>
              </a:solidFill>
              <a:prstDash val="solid"/>
              <a:round/>
              <a:headEnd/>
              <a:tailEnd/>
            </a:ln>
          </p:spPr>
          <p:txBody>
            <a:bodyPr/>
            <a:lstStyle/>
            <a:p>
              <a:endParaRPr lang="en-GB"/>
            </a:p>
          </p:txBody>
        </p:sp>
        <p:sp>
          <p:nvSpPr>
            <p:cNvPr id="1037" name="Freeform 16"/>
            <p:cNvSpPr>
              <a:spLocks noEditPoints="1"/>
            </p:cNvSpPr>
            <p:nvPr userDrawn="1"/>
          </p:nvSpPr>
          <p:spPr bwMode="auto">
            <a:xfrm>
              <a:off x="5574" y="4095"/>
              <a:ext cx="164" cy="164"/>
            </a:xfrm>
            <a:custGeom>
              <a:avLst/>
              <a:gdLst>
                <a:gd name="T0" fmla="*/ 94 w 286"/>
                <a:gd name="T1" fmla="*/ 163 h 286"/>
                <a:gd name="T2" fmla="*/ 110 w 286"/>
                <a:gd name="T3" fmla="*/ 158 h 286"/>
                <a:gd name="T4" fmla="*/ 125 w 286"/>
                <a:gd name="T5" fmla="*/ 151 h 286"/>
                <a:gd name="T6" fmla="*/ 138 w 286"/>
                <a:gd name="T7" fmla="*/ 142 h 286"/>
                <a:gd name="T8" fmla="*/ 148 w 286"/>
                <a:gd name="T9" fmla="*/ 130 h 286"/>
                <a:gd name="T10" fmla="*/ 157 w 286"/>
                <a:gd name="T11" fmla="*/ 116 h 286"/>
                <a:gd name="T12" fmla="*/ 162 w 286"/>
                <a:gd name="T13" fmla="*/ 101 h 286"/>
                <a:gd name="T14" fmla="*/ 164 w 286"/>
                <a:gd name="T15" fmla="*/ 85 h 286"/>
                <a:gd name="T16" fmla="*/ 163 w 286"/>
                <a:gd name="T17" fmla="*/ 68 h 286"/>
                <a:gd name="T18" fmla="*/ 162 w 286"/>
                <a:gd name="T19" fmla="*/ 57 h 286"/>
                <a:gd name="T20" fmla="*/ 154 w 286"/>
                <a:gd name="T21" fmla="*/ 40 h 286"/>
                <a:gd name="T22" fmla="*/ 148 w 286"/>
                <a:gd name="T23" fmla="*/ 31 h 286"/>
                <a:gd name="T24" fmla="*/ 141 w 286"/>
                <a:gd name="T25" fmla="*/ 24 h 286"/>
                <a:gd name="T26" fmla="*/ 120 w 286"/>
                <a:gd name="T27" fmla="*/ 9 h 286"/>
                <a:gd name="T28" fmla="*/ 109 w 286"/>
                <a:gd name="T29" fmla="*/ 3 h 286"/>
                <a:gd name="T30" fmla="*/ 95 w 286"/>
                <a:gd name="T31" fmla="*/ 0 h 286"/>
                <a:gd name="T32" fmla="*/ 70 w 286"/>
                <a:gd name="T33" fmla="*/ 0 h 286"/>
                <a:gd name="T34" fmla="*/ 57 w 286"/>
                <a:gd name="T35" fmla="*/ 3 h 286"/>
                <a:gd name="T36" fmla="*/ 45 w 286"/>
                <a:gd name="T37" fmla="*/ 8 h 286"/>
                <a:gd name="T38" fmla="*/ 24 w 286"/>
                <a:gd name="T39" fmla="*/ 24 h 286"/>
                <a:gd name="T40" fmla="*/ 16 w 286"/>
                <a:gd name="T41" fmla="*/ 33 h 286"/>
                <a:gd name="T42" fmla="*/ 9 w 286"/>
                <a:gd name="T43" fmla="*/ 45 h 286"/>
                <a:gd name="T44" fmla="*/ 1 w 286"/>
                <a:gd name="T45" fmla="*/ 70 h 286"/>
                <a:gd name="T46" fmla="*/ 0 w 286"/>
                <a:gd name="T47" fmla="*/ 83 h 286"/>
                <a:gd name="T48" fmla="*/ 0 w 286"/>
                <a:gd name="T49" fmla="*/ 95 h 286"/>
                <a:gd name="T50" fmla="*/ 9 w 286"/>
                <a:gd name="T51" fmla="*/ 120 h 286"/>
                <a:gd name="T52" fmla="*/ 13 w 286"/>
                <a:gd name="T53" fmla="*/ 128 h 286"/>
                <a:gd name="T54" fmla="*/ 18 w 286"/>
                <a:gd name="T55" fmla="*/ 135 h 286"/>
                <a:gd name="T56" fmla="*/ 21 w 286"/>
                <a:gd name="T57" fmla="*/ 138 h 286"/>
                <a:gd name="T58" fmla="*/ 21 w 286"/>
                <a:gd name="T59" fmla="*/ 138 h 286"/>
                <a:gd name="T60" fmla="*/ 36 w 286"/>
                <a:gd name="T61" fmla="*/ 150 h 286"/>
                <a:gd name="T62" fmla="*/ 54 w 286"/>
                <a:gd name="T63" fmla="*/ 159 h 286"/>
                <a:gd name="T64" fmla="*/ 73 w 286"/>
                <a:gd name="T65" fmla="*/ 164 h 286"/>
                <a:gd name="T66" fmla="*/ 94 w 286"/>
                <a:gd name="T67" fmla="*/ 163 h 286"/>
                <a:gd name="T68" fmla="*/ 36 w 286"/>
                <a:gd name="T69" fmla="*/ 88 h 286"/>
                <a:gd name="T70" fmla="*/ 36 w 286"/>
                <a:gd name="T71" fmla="*/ 79 h 286"/>
                <a:gd name="T72" fmla="*/ 39 w 286"/>
                <a:gd name="T73" fmla="*/ 61 h 286"/>
                <a:gd name="T74" fmla="*/ 49 w 286"/>
                <a:gd name="T75" fmla="*/ 47 h 286"/>
                <a:gd name="T76" fmla="*/ 65 w 286"/>
                <a:gd name="T77" fmla="*/ 38 h 286"/>
                <a:gd name="T78" fmla="*/ 75 w 286"/>
                <a:gd name="T79" fmla="*/ 36 h 286"/>
                <a:gd name="T80" fmla="*/ 93 w 286"/>
                <a:gd name="T81" fmla="*/ 36 h 286"/>
                <a:gd name="T82" fmla="*/ 109 w 286"/>
                <a:gd name="T83" fmla="*/ 44 h 286"/>
                <a:gd name="T84" fmla="*/ 120 w 286"/>
                <a:gd name="T85" fmla="*/ 56 h 286"/>
                <a:gd name="T86" fmla="*/ 127 w 286"/>
                <a:gd name="T87" fmla="*/ 73 h 286"/>
                <a:gd name="T88" fmla="*/ 127 w 286"/>
                <a:gd name="T89" fmla="*/ 83 h 286"/>
                <a:gd name="T90" fmla="*/ 123 w 286"/>
                <a:gd name="T91" fmla="*/ 101 h 286"/>
                <a:gd name="T92" fmla="*/ 112 w 286"/>
                <a:gd name="T93" fmla="*/ 115 h 286"/>
                <a:gd name="T94" fmla="*/ 97 w 286"/>
                <a:gd name="T95" fmla="*/ 124 h 286"/>
                <a:gd name="T96" fmla="*/ 88 w 286"/>
                <a:gd name="T97" fmla="*/ 126 h 286"/>
                <a:gd name="T98" fmla="*/ 70 w 286"/>
                <a:gd name="T99" fmla="*/ 126 h 286"/>
                <a:gd name="T100" fmla="*/ 54 w 286"/>
                <a:gd name="T101" fmla="*/ 118 h 286"/>
                <a:gd name="T102" fmla="*/ 42 w 286"/>
                <a:gd name="T103" fmla="*/ 106 h 286"/>
                <a:gd name="T104" fmla="*/ 36 w 286"/>
                <a:gd name="T105" fmla="*/ 88 h 28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6" h="286">
                  <a:moveTo>
                    <a:pt x="164" y="284"/>
                  </a:moveTo>
                  <a:lnTo>
                    <a:pt x="164" y="284"/>
                  </a:lnTo>
                  <a:lnTo>
                    <a:pt x="178" y="282"/>
                  </a:lnTo>
                  <a:lnTo>
                    <a:pt x="192" y="276"/>
                  </a:lnTo>
                  <a:lnTo>
                    <a:pt x="206" y="272"/>
                  </a:lnTo>
                  <a:lnTo>
                    <a:pt x="218" y="264"/>
                  </a:lnTo>
                  <a:lnTo>
                    <a:pt x="230" y="256"/>
                  </a:lnTo>
                  <a:lnTo>
                    <a:pt x="240" y="248"/>
                  </a:lnTo>
                  <a:lnTo>
                    <a:pt x="250" y="238"/>
                  </a:lnTo>
                  <a:lnTo>
                    <a:pt x="258" y="226"/>
                  </a:lnTo>
                  <a:lnTo>
                    <a:pt x="266" y="214"/>
                  </a:lnTo>
                  <a:lnTo>
                    <a:pt x="274" y="202"/>
                  </a:lnTo>
                  <a:lnTo>
                    <a:pt x="278" y="190"/>
                  </a:lnTo>
                  <a:lnTo>
                    <a:pt x="282" y="176"/>
                  </a:lnTo>
                  <a:lnTo>
                    <a:pt x="286" y="162"/>
                  </a:lnTo>
                  <a:lnTo>
                    <a:pt x="286" y="148"/>
                  </a:lnTo>
                  <a:lnTo>
                    <a:pt x="286" y="134"/>
                  </a:lnTo>
                  <a:lnTo>
                    <a:pt x="284" y="118"/>
                  </a:lnTo>
                  <a:lnTo>
                    <a:pt x="282" y="100"/>
                  </a:lnTo>
                  <a:lnTo>
                    <a:pt x="276" y="84"/>
                  </a:lnTo>
                  <a:lnTo>
                    <a:pt x="268" y="70"/>
                  </a:lnTo>
                  <a:lnTo>
                    <a:pt x="258" y="54"/>
                  </a:lnTo>
                  <a:lnTo>
                    <a:pt x="246" y="42"/>
                  </a:lnTo>
                  <a:lnTo>
                    <a:pt x="230" y="26"/>
                  </a:lnTo>
                  <a:lnTo>
                    <a:pt x="210" y="16"/>
                  </a:lnTo>
                  <a:lnTo>
                    <a:pt x="190" y="6"/>
                  </a:lnTo>
                  <a:lnTo>
                    <a:pt x="166" y="0"/>
                  </a:lnTo>
                  <a:lnTo>
                    <a:pt x="144" y="0"/>
                  </a:lnTo>
                  <a:lnTo>
                    <a:pt x="122" y="0"/>
                  </a:lnTo>
                  <a:lnTo>
                    <a:pt x="100" y="6"/>
                  </a:lnTo>
                  <a:lnTo>
                    <a:pt x="78" y="14"/>
                  </a:lnTo>
                  <a:lnTo>
                    <a:pt x="58" y="26"/>
                  </a:lnTo>
                  <a:lnTo>
                    <a:pt x="42" y="42"/>
                  </a:lnTo>
                  <a:lnTo>
                    <a:pt x="28" y="58"/>
                  </a:lnTo>
                  <a:lnTo>
                    <a:pt x="16" y="78"/>
                  </a:lnTo>
                  <a:lnTo>
                    <a:pt x="6" y="100"/>
                  </a:lnTo>
                  <a:lnTo>
                    <a:pt x="2" y="122"/>
                  </a:lnTo>
                  <a:lnTo>
                    <a:pt x="0" y="144"/>
                  </a:lnTo>
                  <a:lnTo>
                    <a:pt x="0" y="166"/>
                  </a:lnTo>
                  <a:lnTo>
                    <a:pt x="6" y="190"/>
                  </a:lnTo>
                  <a:lnTo>
                    <a:pt x="16" y="210"/>
                  </a:lnTo>
                  <a:lnTo>
                    <a:pt x="22" y="224"/>
                  </a:lnTo>
                  <a:lnTo>
                    <a:pt x="32" y="236"/>
                  </a:lnTo>
                  <a:lnTo>
                    <a:pt x="36" y="240"/>
                  </a:lnTo>
                  <a:lnTo>
                    <a:pt x="48" y="252"/>
                  </a:lnTo>
                  <a:lnTo>
                    <a:pt x="62" y="262"/>
                  </a:lnTo>
                  <a:lnTo>
                    <a:pt x="78" y="272"/>
                  </a:lnTo>
                  <a:lnTo>
                    <a:pt x="94" y="278"/>
                  </a:lnTo>
                  <a:lnTo>
                    <a:pt x="110" y="282"/>
                  </a:lnTo>
                  <a:lnTo>
                    <a:pt x="128" y="286"/>
                  </a:lnTo>
                  <a:lnTo>
                    <a:pt x="146" y="286"/>
                  </a:lnTo>
                  <a:lnTo>
                    <a:pt x="164" y="284"/>
                  </a:lnTo>
                  <a:close/>
                  <a:moveTo>
                    <a:pt x="62" y="154"/>
                  </a:moveTo>
                  <a:lnTo>
                    <a:pt x="62" y="154"/>
                  </a:lnTo>
                  <a:lnTo>
                    <a:pt x="62" y="138"/>
                  </a:lnTo>
                  <a:lnTo>
                    <a:pt x="64" y="122"/>
                  </a:lnTo>
                  <a:lnTo>
                    <a:pt x="68" y="106"/>
                  </a:lnTo>
                  <a:lnTo>
                    <a:pt x="76" y="94"/>
                  </a:lnTo>
                  <a:lnTo>
                    <a:pt x="86" y="82"/>
                  </a:lnTo>
                  <a:lnTo>
                    <a:pt x="100" y="72"/>
                  </a:lnTo>
                  <a:lnTo>
                    <a:pt x="114" y="66"/>
                  </a:lnTo>
                  <a:lnTo>
                    <a:pt x="130" y="62"/>
                  </a:lnTo>
                  <a:lnTo>
                    <a:pt x="146" y="60"/>
                  </a:lnTo>
                  <a:lnTo>
                    <a:pt x="162" y="62"/>
                  </a:lnTo>
                  <a:lnTo>
                    <a:pt x="176" y="68"/>
                  </a:lnTo>
                  <a:lnTo>
                    <a:pt x="190" y="76"/>
                  </a:lnTo>
                  <a:lnTo>
                    <a:pt x="200" y="86"/>
                  </a:lnTo>
                  <a:lnTo>
                    <a:pt x="210" y="98"/>
                  </a:lnTo>
                  <a:lnTo>
                    <a:pt x="218" y="112"/>
                  </a:lnTo>
                  <a:lnTo>
                    <a:pt x="222" y="128"/>
                  </a:lnTo>
                  <a:lnTo>
                    <a:pt x="222" y="144"/>
                  </a:lnTo>
                  <a:lnTo>
                    <a:pt x="220" y="160"/>
                  </a:lnTo>
                  <a:lnTo>
                    <a:pt x="214" y="176"/>
                  </a:lnTo>
                  <a:lnTo>
                    <a:pt x="206" y="188"/>
                  </a:lnTo>
                  <a:lnTo>
                    <a:pt x="196" y="200"/>
                  </a:lnTo>
                  <a:lnTo>
                    <a:pt x="184" y="210"/>
                  </a:lnTo>
                  <a:lnTo>
                    <a:pt x="170" y="216"/>
                  </a:lnTo>
                  <a:lnTo>
                    <a:pt x="154" y="220"/>
                  </a:lnTo>
                  <a:lnTo>
                    <a:pt x="138" y="222"/>
                  </a:lnTo>
                  <a:lnTo>
                    <a:pt x="122" y="220"/>
                  </a:lnTo>
                  <a:lnTo>
                    <a:pt x="108" y="214"/>
                  </a:lnTo>
                  <a:lnTo>
                    <a:pt x="94" y="206"/>
                  </a:lnTo>
                  <a:lnTo>
                    <a:pt x="82" y="196"/>
                  </a:lnTo>
                  <a:lnTo>
                    <a:pt x="74" y="184"/>
                  </a:lnTo>
                  <a:lnTo>
                    <a:pt x="66" y="170"/>
                  </a:lnTo>
                  <a:lnTo>
                    <a:pt x="62" y="154"/>
                  </a:lnTo>
                  <a:close/>
                </a:path>
              </a:pathLst>
            </a:custGeom>
            <a:solidFill>
              <a:srgbClr val="165829"/>
            </a:solidFill>
            <a:ln w="12700">
              <a:solidFill>
                <a:srgbClr val="F0037F"/>
              </a:solidFill>
              <a:prstDash val="solid"/>
              <a:round/>
              <a:headEnd/>
              <a:tailEnd/>
            </a:ln>
          </p:spPr>
          <p:txBody>
            <a:bodyPr/>
            <a:lstStyle/>
            <a:p>
              <a:endParaRPr lang="en-GB"/>
            </a:p>
          </p:txBody>
        </p:sp>
        <p:sp>
          <p:nvSpPr>
            <p:cNvPr id="1038" name="Freeform 17"/>
            <p:cNvSpPr>
              <a:spLocks/>
            </p:cNvSpPr>
            <p:nvPr userDrawn="1"/>
          </p:nvSpPr>
          <p:spPr bwMode="auto">
            <a:xfrm>
              <a:off x="5609" y="4130"/>
              <a:ext cx="92" cy="93"/>
            </a:xfrm>
            <a:custGeom>
              <a:avLst/>
              <a:gdLst>
                <a:gd name="T0" fmla="*/ 53 w 160"/>
                <a:gd name="T1" fmla="*/ 92 h 162"/>
                <a:gd name="T2" fmla="*/ 53 w 160"/>
                <a:gd name="T3" fmla="*/ 92 h 162"/>
                <a:gd name="T4" fmla="*/ 62 w 160"/>
                <a:gd name="T5" fmla="*/ 90 h 162"/>
                <a:gd name="T6" fmla="*/ 70 w 160"/>
                <a:gd name="T7" fmla="*/ 86 h 162"/>
                <a:gd name="T8" fmla="*/ 77 w 160"/>
                <a:gd name="T9" fmla="*/ 80 h 162"/>
                <a:gd name="T10" fmla="*/ 83 w 160"/>
                <a:gd name="T11" fmla="*/ 73 h 162"/>
                <a:gd name="T12" fmla="*/ 87 w 160"/>
                <a:gd name="T13" fmla="*/ 67 h 162"/>
                <a:gd name="T14" fmla="*/ 91 w 160"/>
                <a:gd name="T15" fmla="*/ 57 h 162"/>
                <a:gd name="T16" fmla="*/ 92 w 160"/>
                <a:gd name="T17" fmla="*/ 48 h 162"/>
                <a:gd name="T18" fmla="*/ 92 w 160"/>
                <a:gd name="T19" fmla="*/ 39 h 162"/>
                <a:gd name="T20" fmla="*/ 92 w 160"/>
                <a:gd name="T21" fmla="*/ 39 h 162"/>
                <a:gd name="T22" fmla="*/ 90 w 160"/>
                <a:gd name="T23" fmla="*/ 30 h 162"/>
                <a:gd name="T24" fmla="*/ 85 w 160"/>
                <a:gd name="T25" fmla="*/ 22 h 162"/>
                <a:gd name="T26" fmla="*/ 79 w 160"/>
                <a:gd name="T27" fmla="*/ 15 h 162"/>
                <a:gd name="T28" fmla="*/ 74 w 160"/>
                <a:gd name="T29" fmla="*/ 9 h 162"/>
                <a:gd name="T30" fmla="*/ 66 w 160"/>
                <a:gd name="T31" fmla="*/ 5 h 162"/>
                <a:gd name="T32" fmla="*/ 57 w 160"/>
                <a:gd name="T33" fmla="*/ 1 h 162"/>
                <a:gd name="T34" fmla="*/ 48 w 160"/>
                <a:gd name="T35" fmla="*/ 0 h 162"/>
                <a:gd name="T36" fmla="*/ 39 w 160"/>
                <a:gd name="T37" fmla="*/ 1 h 162"/>
                <a:gd name="T38" fmla="*/ 39 w 160"/>
                <a:gd name="T39" fmla="*/ 1 h 162"/>
                <a:gd name="T40" fmla="*/ 30 w 160"/>
                <a:gd name="T41" fmla="*/ 3 h 162"/>
                <a:gd name="T42" fmla="*/ 22 w 160"/>
                <a:gd name="T43" fmla="*/ 7 h 162"/>
                <a:gd name="T44" fmla="*/ 14 w 160"/>
                <a:gd name="T45" fmla="*/ 13 h 162"/>
                <a:gd name="T46" fmla="*/ 8 w 160"/>
                <a:gd name="T47" fmla="*/ 20 h 162"/>
                <a:gd name="T48" fmla="*/ 3 w 160"/>
                <a:gd name="T49" fmla="*/ 26 h 162"/>
                <a:gd name="T50" fmla="*/ 1 w 160"/>
                <a:gd name="T51" fmla="*/ 36 h 162"/>
                <a:gd name="T52" fmla="*/ 0 w 160"/>
                <a:gd name="T53" fmla="*/ 45 h 162"/>
                <a:gd name="T54" fmla="*/ 0 w 160"/>
                <a:gd name="T55" fmla="*/ 54 h 162"/>
                <a:gd name="T56" fmla="*/ 0 w 160"/>
                <a:gd name="T57" fmla="*/ 54 h 162"/>
                <a:gd name="T58" fmla="*/ 2 w 160"/>
                <a:gd name="T59" fmla="*/ 63 h 162"/>
                <a:gd name="T60" fmla="*/ 7 w 160"/>
                <a:gd name="T61" fmla="*/ 71 h 162"/>
                <a:gd name="T62" fmla="*/ 12 w 160"/>
                <a:gd name="T63" fmla="*/ 78 h 162"/>
                <a:gd name="T64" fmla="*/ 18 w 160"/>
                <a:gd name="T65" fmla="*/ 84 h 162"/>
                <a:gd name="T66" fmla="*/ 26 w 160"/>
                <a:gd name="T67" fmla="*/ 88 h 162"/>
                <a:gd name="T68" fmla="*/ 35 w 160"/>
                <a:gd name="T69" fmla="*/ 92 h 162"/>
                <a:gd name="T70" fmla="*/ 44 w 160"/>
                <a:gd name="T71" fmla="*/ 93 h 162"/>
                <a:gd name="T72" fmla="*/ 53 w 160"/>
                <a:gd name="T73" fmla="*/ 92 h 162"/>
                <a:gd name="T74" fmla="*/ 53 w 160"/>
                <a:gd name="T75" fmla="*/ 92 h 1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0" h="162">
                  <a:moveTo>
                    <a:pt x="92" y="160"/>
                  </a:moveTo>
                  <a:lnTo>
                    <a:pt x="92" y="160"/>
                  </a:lnTo>
                  <a:lnTo>
                    <a:pt x="108" y="156"/>
                  </a:lnTo>
                  <a:lnTo>
                    <a:pt x="122" y="150"/>
                  </a:lnTo>
                  <a:lnTo>
                    <a:pt x="134" y="140"/>
                  </a:lnTo>
                  <a:lnTo>
                    <a:pt x="144" y="128"/>
                  </a:lnTo>
                  <a:lnTo>
                    <a:pt x="152" y="116"/>
                  </a:lnTo>
                  <a:lnTo>
                    <a:pt x="158" y="100"/>
                  </a:lnTo>
                  <a:lnTo>
                    <a:pt x="160" y="84"/>
                  </a:lnTo>
                  <a:lnTo>
                    <a:pt x="160" y="68"/>
                  </a:lnTo>
                  <a:lnTo>
                    <a:pt x="156" y="52"/>
                  </a:lnTo>
                  <a:lnTo>
                    <a:pt x="148" y="38"/>
                  </a:lnTo>
                  <a:lnTo>
                    <a:pt x="138" y="26"/>
                  </a:lnTo>
                  <a:lnTo>
                    <a:pt x="128" y="16"/>
                  </a:lnTo>
                  <a:lnTo>
                    <a:pt x="114" y="8"/>
                  </a:lnTo>
                  <a:lnTo>
                    <a:pt x="100" y="2"/>
                  </a:lnTo>
                  <a:lnTo>
                    <a:pt x="84" y="0"/>
                  </a:lnTo>
                  <a:lnTo>
                    <a:pt x="68" y="2"/>
                  </a:lnTo>
                  <a:lnTo>
                    <a:pt x="52" y="6"/>
                  </a:lnTo>
                  <a:lnTo>
                    <a:pt x="38" y="12"/>
                  </a:lnTo>
                  <a:lnTo>
                    <a:pt x="24" y="22"/>
                  </a:lnTo>
                  <a:lnTo>
                    <a:pt x="14" y="34"/>
                  </a:lnTo>
                  <a:lnTo>
                    <a:pt x="6" y="46"/>
                  </a:lnTo>
                  <a:lnTo>
                    <a:pt x="2" y="62"/>
                  </a:lnTo>
                  <a:lnTo>
                    <a:pt x="0" y="78"/>
                  </a:lnTo>
                  <a:lnTo>
                    <a:pt x="0" y="94"/>
                  </a:lnTo>
                  <a:lnTo>
                    <a:pt x="4" y="110"/>
                  </a:lnTo>
                  <a:lnTo>
                    <a:pt x="12" y="124"/>
                  </a:lnTo>
                  <a:lnTo>
                    <a:pt x="20" y="136"/>
                  </a:lnTo>
                  <a:lnTo>
                    <a:pt x="32" y="146"/>
                  </a:lnTo>
                  <a:lnTo>
                    <a:pt x="46" y="154"/>
                  </a:lnTo>
                  <a:lnTo>
                    <a:pt x="60" y="160"/>
                  </a:lnTo>
                  <a:lnTo>
                    <a:pt x="76" y="162"/>
                  </a:lnTo>
                  <a:lnTo>
                    <a:pt x="92" y="160"/>
                  </a:lnTo>
                  <a:close/>
                </a:path>
              </a:pathLst>
            </a:custGeom>
            <a:solidFill>
              <a:srgbClr val="DC5C3F"/>
            </a:solidFill>
            <a:ln w="25400">
              <a:solidFill>
                <a:srgbClr val="668187"/>
              </a:solidFill>
              <a:prstDash val="solid"/>
              <a:round/>
              <a:headEnd/>
              <a:tailEnd/>
            </a:ln>
          </p:spPr>
          <p:txBody>
            <a:bodyPr/>
            <a:lstStyle/>
            <a:p>
              <a:endParaRPr lang="en-GB"/>
            </a:p>
          </p:txBody>
        </p:sp>
        <p:sp>
          <p:nvSpPr>
            <p:cNvPr id="1039" name="Freeform 18"/>
            <p:cNvSpPr>
              <a:spLocks/>
            </p:cNvSpPr>
            <p:nvPr userDrawn="1"/>
          </p:nvSpPr>
          <p:spPr bwMode="auto">
            <a:xfrm>
              <a:off x="5503" y="3196"/>
              <a:ext cx="269" cy="67"/>
            </a:xfrm>
            <a:custGeom>
              <a:avLst/>
              <a:gdLst>
                <a:gd name="T0" fmla="*/ 9 w 470"/>
                <a:gd name="T1" fmla="*/ 67 h 116"/>
                <a:gd name="T2" fmla="*/ 9 w 470"/>
                <a:gd name="T3" fmla="*/ 67 h 116"/>
                <a:gd name="T4" fmla="*/ 42 w 470"/>
                <a:gd name="T5" fmla="*/ 62 h 116"/>
                <a:gd name="T6" fmla="*/ 76 w 470"/>
                <a:gd name="T7" fmla="*/ 59 h 116"/>
                <a:gd name="T8" fmla="*/ 108 w 470"/>
                <a:gd name="T9" fmla="*/ 57 h 116"/>
                <a:gd name="T10" fmla="*/ 141 w 470"/>
                <a:gd name="T11" fmla="*/ 55 h 116"/>
                <a:gd name="T12" fmla="*/ 173 w 470"/>
                <a:gd name="T13" fmla="*/ 57 h 116"/>
                <a:gd name="T14" fmla="*/ 205 w 470"/>
                <a:gd name="T15" fmla="*/ 58 h 116"/>
                <a:gd name="T16" fmla="*/ 237 w 470"/>
                <a:gd name="T17" fmla="*/ 60 h 116"/>
                <a:gd name="T18" fmla="*/ 269 w 470"/>
                <a:gd name="T19" fmla="*/ 64 h 116"/>
                <a:gd name="T20" fmla="*/ 269 w 470"/>
                <a:gd name="T21" fmla="*/ 7 h 116"/>
                <a:gd name="T22" fmla="*/ 269 w 470"/>
                <a:gd name="T23" fmla="*/ 7 h 116"/>
                <a:gd name="T24" fmla="*/ 237 w 470"/>
                <a:gd name="T25" fmla="*/ 3 h 116"/>
                <a:gd name="T26" fmla="*/ 204 w 470"/>
                <a:gd name="T27" fmla="*/ 1 h 116"/>
                <a:gd name="T28" fmla="*/ 169 w 470"/>
                <a:gd name="T29" fmla="*/ 0 h 116"/>
                <a:gd name="T30" fmla="*/ 136 w 470"/>
                <a:gd name="T31" fmla="*/ 0 h 116"/>
                <a:gd name="T32" fmla="*/ 102 w 470"/>
                <a:gd name="T33" fmla="*/ 1 h 116"/>
                <a:gd name="T34" fmla="*/ 69 w 470"/>
                <a:gd name="T35" fmla="*/ 3 h 116"/>
                <a:gd name="T36" fmla="*/ 34 w 470"/>
                <a:gd name="T37" fmla="*/ 7 h 116"/>
                <a:gd name="T38" fmla="*/ 0 w 470"/>
                <a:gd name="T39" fmla="*/ 13 h 116"/>
                <a:gd name="T40" fmla="*/ 9 w 470"/>
                <a:gd name="T41" fmla="*/ 67 h 116"/>
                <a:gd name="T42" fmla="*/ 9 w 470"/>
                <a:gd name="T43" fmla="*/ 67 h 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0" h="116">
                  <a:moveTo>
                    <a:pt x="16" y="116"/>
                  </a:moveTo>
                  <a:lnTo>
                    <a:pt x="16" y="116"/>
                  </a:lnTo>
                  <a:lnTo>
                    <a:pt x="74" y="108"/>
                  </a:lnTo>
                  <a:lnTo>
                    <a:pt x="132" y="102"/>
                  </a:lnTo>
                  <a:lnTo>
                    <a:pt x="188" y="98"/>
                  </a:lnTo>
                  <a:lnTo>
                    <a:pt x="246" y="96"/>
                  </a:lnTo>
                  <a:lnTo>
                    <a:pt x="302" y="98"/>
                  </a:lnTo>
                  <a:lnTo>
                    <a:pt x="358" y="100"/>
                  </a:lnTo>
                  <a:lnTo>
                    <a:pt x="414" y="104"/>
                  </a:lnTo>
                  <a:lnTo>
                    <a:pt x="470" y="110"/>
                  </a:lnTo>
                  <a:lnTo>
                    <a:pt x="470" y="12"/>
                  </a:lnTo>
                  <a:lnTo>
                    <a:pt x="414" y="6"/>
                  </a:lnTo>
                  <a:lnTo>
                    <a:pt x="356" y="2"/>
                  </a:lnTo>
                  <a:lnTo>
                    <a:pt x="296" y="0"/>
                  </a:lnTo>
                  <a:lnTo>
                    <a:pt x="238" y="0"/>
                  </a:lnTo>
                  <a:lnTo>
                    <a:pt x="178" y="2"/>
                  </a:lnTo>
                  <a:lnTo>
                    <a:pt x="120" y="6"/>
                  </a:lnTo>
                  <a:lnTo>
                    <a:pt x="60" y="12"/>
                  </a:lnTo>
                  <a:lnTo>
                    <a:pt x="0" y="22"/>
                  </a:lnTo>
                  <a:lnTo>
                    <a:pt x="16" y="116"/>
                  </a:lnTo>
                  <a:close/>
                </a:path>
              </a:pathLst>
            </a:custGeom>
            <a:solidFill>
              <a:srgbClr val="DC5C3F"/>
            </a:solidFill>
            <a:ln w="25400">
              <a:solidFill>
                <a:srgbClr val="668187"/>
              </a:solidFill>
              <a:prstDash val="solid"/>
              <a:round/>
              <a:headEnd/>
              <a:tailEnd/>
            </a:ln>
          </p:spPr>
          <p:txBody>
            <a:bodyPr/>
            <a:lstStyle/>
            <a:p>
              <a:endParaRPr lang="en-GB"/>
            </a:p>
          </p:txBody>
        </p:sp>
        <p:sp>
          <p:nvSpPr>
            <p:cNvPr id="1040" name="Freeform 19"/>
            <p:cNvSpPr>
              <a:spLocks/>
            </p:cNvSpPr>
            <p:nvPr userDrawn="1"/>
          </p:nvSpPr>
          <p:spPr bwMode="auto">
            <a:xfrm>
              <a:off x="5210" y="3209"/>
              <a:ext cx="302" cy="143"/>
            </a:xfrm>
            <a:custGeom>
              <a:avLst/>
              <a:gdLst>
                <a:gd name="T0" fmla="*/ 302 w 526"/>
                <a:gd name="T1" fmla="*/ 54 h 250"/>
                <a:gd name="T2" fmla="*/ 293 w 526"/>
                <a:gd name="T3" fmla="*/ 0 h 250"/>
                <a:gd name="T4" fmla="*/ 293 w 526"/>
                <a:gd name="T5" fmla="*/ 0 h 250"/>
                <a:gd name="T6" fmla="*/ 254 w 526"/>
                <a:gd name="T7" fmla="*/ 7 h 250"/>
                <a:gd name="T8" fmla="*/ 216 w 526"/>
                <a:gd name="T9" fmla="*/ 15 h 250"/>
                <a:gd name="T10" fmla="*/ 178 w 526"/>
                <a:gd name="T11" fmla="*/ 25 h 250"/>
                <a:gd name="T12" fmla="*/ 141 w 526"/>
                <a:gd name="T13" fmla="*/ 35 h 250"/>
                <a:gd name="T14" fmla="*/ 104 w 526"/>
                <a:gd name="T15" fmla="*/ 48 h 250"/>
                <a:gd name="T16" fmla="*/ 69 w 526"/>
                <a:gd name="T17" fmla="*/ 63 h 250"/>
                <a:gd name="T18" fmla="*/ 34 w 526"/>
                <a:gd name="T19" fmla="*/ 78 h 250"/>
                <a:gd name="T20" fmla="*/ 0 w 526"/>
                <a:gd name="T21" fmla="*/ 94 h 250"/>
                <a:gd name="T22" fmla="*/ 25 w 526"/>
                <a:gd name="T23" fmla="*/ 143 h 250"/>
                <a:gd name="T24" fmla="*/ 25 w 526"/>
                <a:gd name="T25" fmla="*/ 143 h 250"/>
                <a:gd name="T26" fmla="*/ 57 w 526"/>
                <a:gd name="T27" fmla="*/ 128 h 250"/>
                <a:gd name="T28" fmla="*/ 91 w 526"/>
                <a:gd name="T29" fmla="*/ 113 h 250"/>
                <a:gd name="T30" fmla="*/ 124 w 526"/>
                <a:gd name="T31" fmla="*/ 101 h 250"/>
                <a:gd name="T32" fmla="*/ 158 w 526"/>
                <a:gd name="T33" fmla="*/ 88 h 250"/>
                <a:gd name="T34" fmla="*/ 193 w 526"/>
                <a:gd name="T35" fmla="*/ 78 h 250"/>
                <a:gd name="T36" fmla="*/ 229 w 526"/>
                <a:gd name="T37" fmla="*/ 69 h 250"/>
                <a:gd name="T38" fmla="*/ 265 w 526"/>
                <a:gd name="T39" fmla="*/ 61 h 250"/>
                <a:gd name="T40" fmla="*/ 302 w 526"/>
                <a:gd name="T41" fmla="*/ 54 h 250"/>
                <a:gd name="T42" fmla="*/ 302 w 526"/>
                <a:gd name="T43" fmla="*/ 54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6" h="250">
                  <a:moveTo>
                    <a:pt x="526" y="94"/>
                  </a:moveTo>
                  <a:lnTo>
                    <a:pt x="510" y="0"/>
                  </a:lnTo>
                  <a:lnTo>
                    <a:pt x="442" y="12"/>
                  </a:lnTo>
                  <a:lnTo>
                    <a:pt x="376" y="26"/>
                  </a:lnTo>
                  <a:lnTo>
                    <a:pt x="310" y="44"/>
                  </a:lnTo>
                  <a:lnTo>
                    <a:pt x="246" y="62"/>
                  </a:lnTo>
                  <a:lnTo>
                    <a:pt x="182" y="84"/>
                  </a:lnTo>
                  <a:lnTo>
                    <a:pt x="120" y="110"/>
                  </a:lnTo>
                  <a:lnTo>
                    <a:pt x="60" y="136"/>
                  </a:lnTo>
                  <a:lnTo>
                    <a:pt x="0" y="164"/>
                  </a:lnTo>
                  <a:lnTo>
                    <a:pt x="44" y="250"/>
                  </a:lnTo>
                  <a:lnTo>
                    <a:pt x="100" y="224"/>
                  </a:lnTo>
                  <a:lnTo>
                    <a:pt x="158" y="198"/>
                  </a:lnTo>
                  <a:lnTo>
                    <a:pt x="216" y="176"/>
                  </a:lnTo>
                  <a:lnTo>
                    <a:pt x="276" y="154"/>
                  </a:lnTo>
                  <a:lnTo>
                    <a:pt x="336" y="136"/>
                  </a:lnTo>
                  <a:lnTo>
                    <a:pt x="398" y="120"/>
                  </a:lnTo>
                  <a:lnTo>
                    <a:pt x="462" y="106"/>
                  </a:lnTo>
                  <a:lnTo>
                    <a:pt x="526" y="94"/>
                  </a:lnTo>
                  <a:close/>
                </a:path>
              </a:pathLst>
            </a:custGeom>
            <a:solidFill>
              <a:srgbClr val="165829"/>
            </a:solidFill>
            <a:ln w="25400">
              <a:solidFill>
                <a:srgbClr val="668187"/>
              </a:solidFill>
              <a:prstDash val="solid"/>
              <a:round/>
              <a:headEnd/>
              <a:tailEnd/>
            </a:ln>
          </p:spPr>
          <p:txBody>
            <a:bodyPr/>
            <a:lstStyle/>
            <a:p>
              <a:endParaRPr lang="en-GB"/>
            </a:p>
          </p:txBody>
        </p:sp>
        <p:sp>
          <p:nvSpPr>
            <p:cNvPr id="1041" name="Freeform 20"/>
            <p:cNvSpPr>
              <a:spLocks/>
            </p:cNvSpPr>
            <p:nvPr userDrawn="1"/>
          </p:nvSpPr>
          <p:spPr bwMode="auto">
            <a:xfrm>
              <a:off x="4963" y="3303"/>
              <a:ext cx="273" cy="220"/>
            </a:xfrm>
            <a:custGeom>
              <a:avLst/>
              <a:gdLst>
                <a:gd name="T0" fmla="*/ 273 w 476"/>
                <a:gd name="T1" fmla="*/ 49 h 384"/>
                <a:gd name="T2" fmla="*/ 248 w 476"/>
                <a:gd name="T3" fmla="*/ 0 h 384"/>
                <a:gd name="T4" fmla="*/ 248 w 476"/>
                <a:gd name="T5" fmla="*/ 0 h 384"/>
                <a:gd name="T6" fmla="*/ 213 w 476"/>
                <a:gd name="T7" fmla="*/ 18 h 384"/>
                <a:gd name="T8" fmla="*/ 180 w 476"/>
                <a:gd name="T9" fmla="*/ 38 h 384"/>
                <a:gd name="T10" fmla="*/ 148 w 476"/>
                <a:gd name="T11" fmla="*/ 60 h 384"/>
                <a:gd name="T12" fmla="*/ 116 w 476"/>
                <a:gd name="T13" fmla="*/ 81 h 384"/>
                <a:gd name="T14" fmla="*/ 86 w 476"/>
                <a:gd name="T15" fmla="*/ 104 h 384"/>
                <a:gd name="T16" fmla="*/ 56 w 476"/>
                <a:gd name="T17" fmla="*/ 128 h 384"/>
                <a:gd name="T18" fmla="*/ 28 w 476"/>
                <a:gd name="T19" fmla="*/ 155 h 384"/>
                <a:gd name="T20" fmla="*/ 0 w 476"/>
                <a:gd name="T21" fmla="*/ 181 h 384"/>
                <a:gd name="T22" fmla="*/ 39 w 476"/>
                <a:gd name="T23" fmla="*/ 220 h 384"/>
                <a:gd name="T24" fmla="*/ 39 w 476"/>
                <a:gd name="T25" fmla="*/ 220 h 384"/>
                <a:gd name="T26" fmla="*/ 65 w 476"/>
                <a:gd name="T27" fmla="*/ 195 h 384"/>
                <a:gd name="T28" fmla="*/ 92 w 476"/>
                <a:gd name="T29" fmla="*/ 171 h 384"/>
                <a:gd name="T30" fmla="*/ 120 w 476"/>
                <a:gd name="T31" fmla="*/ 148 h 384"/>
                <a:gd name="T32" fmla="*/ 149 w 476"/>
                <a:gd name="T33" fmla="*/ 126 h 384"/>
                <a:gd name="T34" fmla="*/ 179 w 476"/>
                <a:gd name="T35" fmla="*/ 105 h 384"/>
                <a:gd name="T36" fmla="*/ 210 w 476"/>
                <a:gd name="T37" fmla="*/ 86 h 384"/>
                <a:gd name="T38" fmla="*/ 241 w 476"/>
                <a:gd name="T39" fmla="*/ 66 h 384"/>
                <a:gd name="T40" fmla="*/ 273 w 476"/>
                <a:gd name="T41" fmla="*/ 49 h 384"/>
                <a:gd name="T42" fmla="*/ 273 w 476"/>
                <a:gd name="T43" fmla="*/ 49 h 3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6" h="384">
                  <a:moveTo>
                    <a:pt x="476" y="86"/>
                  </a:moveTo>
                  <a:lnTo>
                    <a:pt x="432" y="0"/>
                  </a:lnTo>
                  <a:lnTo>
                    <a:pt x="372" y="32"/>
                  </a:lnTo>
                  <a:lnTo>
                    <a:pt x="314" y="66"/>
                  </a:lnTo>
                  <a:lnTo>
                    <a:pt x="258" y="104"/>
                  </a:lnTo>
                  <a:lnTo>
                    <a:pt x="202" y="142"/>
                  </a:lnTo>
                  <a:lnTo>
                    <a:pt x="150" y="182"/>
                  </a:lnTo>
                  <a:lnTo>
                    <a:pt x="98" y="224"/>
                  </a:lnTo>
                  <a:lnTo>
                    <a:pt x="48" y="270"/>
                  </a:lnTo>
                  <a:lnTo>
                    <a:pt x="0" y="316"/>
                  </a:lnTo>
                  <a:lnTo>
                    <a:pt x="68" y="384"/>
                  </a:lnTo>
                  <a:lnTo>
                    <a:pt x="114" y="340"/>
                  </a:lnTo>
                  <a:lnTo>
                    <a:pt x="160" y="298"/>
                  </a:lnTo>
                  <a:lnTo>
                    <a:pt x="210" y="258"/>
                  </a:lnTo>
                  <a:lnTo>
                    <a:pt x="260" y="220"/>
                  </a:lnTo>
                  <a:lnTo>
                    <a:pt x="312" y="184"/>
                  </a:lnTo>
                  <a:lnTo>
                    <a:pt x="366" y="150"/>
                  </a:lnTo>
                  <a:lnTo>
                    <a:pt x="420" y="116"/>
                  </a:lnTo>
                  <a:lnTo>
                    <a:pt x="476" y="86"/>
                  </a:lnTo>
                  <a:close/>
                </a:path>
              </a:pathLst>
            </a:custGeom>
            <a:solidFill>
              <a:srgbClr val="DC5C3F"/>
            </a:solidFill>
            <a:ln w="25400">
              <a:solidFill>
                <a:srgbClr val="668187"/>
              </a:solidFill>
              <a:prstDash val="solid"/>
              <a:round/>
              <a:headEnd/>
              <a:tailEnd/>
            </a:ln>
          </p:spPr>
          <p:txBody>
            <a:bodyPr/>
            <a:lstStyle/>
            <a:p>
              <a:endParaRPr lang="en-GB"/>
            </a:p>
          </p:txBody>
        </p:sp>
        <p:sp>
          <p:nvSpPr>
            <p:cNvPr id="1042" name="Freeform 21"/>
            <p:cNvSpPr>
              <a:spLocks/>
            </p:cNvSpPr>
            <p:nvPr userDrawn="1"/>
          </p:nvSpPr>
          <p:spPr bwMode="auto">
            <a:xfrm>
              <a:off x="4782" y="3484"/>
              <a:ext cx="220" cy="273"/>
            </a:xfrm>
            <a:custGeom>
              <a:avLst/>
              <a:gdLst>
                <a:gd name="T0" fmla="*/ 220 w 384"/>
                <a:gd name="T1" fmla="*/ 39 h 476"/>
                <a:gd name="T2" fmla="*/ 181 w 384"/>
                <a:gd name="T3" fmla="*/ 0 h 476"/>
                <a:gd name="T4" fmla="*/ 181 w 384"/>
                <a:gd name="T5" fmla="*/ 0 h 476"/>
                <a:gd name="T6" fmla="*/ 155 w 384"/>
                <a:gd name="T7" fmla="*/ 28 h 476"/>
                <a:gd name="T8" fmla="*/ 128 w 384"/>
                <a:gd name="T9" fmla="*/ 56 h 476"/>
                <a:gd name="T10" fmla="*/ 104 w 384"/>
                <a:gd name="T11" fmla="*/ 86 h 476"/>
                <a:gd name="T12" fmla="*/ 81 w 384"/>
                <a:gd name="T13" fmla="*/ 117 h 476"/>
                <a:gd name="T14" fmla="*/ 58 w 384"/>
                <a:gd name="T15" fmla="*/ 148 h 476"/>
                <a:gd name="T16" fmla="*/ 38 w 384"/>
                <a:gd name="T17" fmla="*/ 181 h 476"/>
                <a:gd name="T18" fmla="*/ 18 w 384"/>
                <a:gd name="T19" fmla="*/ 214 h 476"/>
                <a:gd name="T20" fmla="*/ 0 w 384"/>
                <a:gd name="T21" fmla="*/ 248 h 476"/>
                <a:gd name="T22" fmla="*/ 50 w 384"/>
                <a:gd name="T23" fmla="*/ 273 h 476"/>
                <a:gd name="T24" fmla="*/ 50 w 384"/>
                <a:gd name="T25" fmla="*/ 273 h 476"/>
                <a:gd name="T26" fmla="*/ 66 w 384"/>
                <a:gd name="T27" fmla="*/ 241 h 476"/>
                <a:gd name="T28" fmla="*/ 86 w 384"/>
                <a:gd name="T29" fmla="*/ 210 h 476"/>
                <a:gd name="T30" fmla="*/ 105 w 384"/>
                <a:gd name="T31" fmla="*/ 179 h 476"/>
                <a:gd name="T32" fmla="*/ 126 w 384"/>
                <a:gd name="T33" fmla="*/ 149 h 476"/>
                <a:gd name="T34" fmla="*/ 148 w 384"/>
                <a:gd name="T35" fmla="*/ 120 h 476"/>
                <a:gd name="T36" fmla="*/ 171 w 384"/>
                <a:gd name="T37" fmla="*/ 93 h 476"/>
                <a:gd name="T38" fmla="*/ 195 w 384"/>
                <a:gd name="T39" fmla="*/ 65 h 476"/>
                <a:gd name="T40" fmla="*/ 220 w 384"/>
                <a:gd name="T41" fmla="*/ 39 h 476"/>
                <a:gd name="T42" fmla="*/ 220 w 384"/>
                <a:gd name="T43" fmla="*/ 39 h 4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84" h="476">
                  <a:moveTo>
                    <a:pt x="384" y="68"/>
                  </a:moveTo>
                  <a:lnTo>
                    <a:pt x="316" y="0"/>
                  </a:lnTo>
                  <a:lnTo>
                    <a:pt x="270" y="48"/>
                  </a:lnTo>
                  <a:lnTo>
                    <a:pt x="224" y="98"/>
                  </a:lnTo>
                  <a:lnTo>
                    <a:pt x="182" y="150"/>
                  </a:lnTo>
                  <a:lnTo>
                    <a:pt x="142" y="204"/>
                  </a:lnTo>
                  <a:lnTo>
                    <a:pt x="102" y="258"/>
                  </a:lnTo>
                  <a:lnTo>
                    <a:pt x="66" y="316"/>
                  </a:lnTo>
                  <a:lnTo>
                    <a:pt x="32" y="374"/>
                  </a:lnTo>
                  <a:lnTo>
                    <a:pt x="0" y="432"/>
                  </a:lnTo>
                  <a:lnTo>
                    <a:pt x="88" y="476"/>
                  </a:lnTo>
                  <a:lnTo>
                    <a:pt x="116" y="420"/>
                  </a:lnTo>
                  <a:lnTo>
                    <a:pt x="150" y="366"/>
                  </a:lnTo>
                  <a:lnTo>
                    <a:pt x="184" y="312"/>
                  </a:lnTo>
                  <a:lnTo>
                    <a:pt x="220" y="260"/>
                  </a:lnTo>
                  <a:lnTo>
                    <a:pt x="258" y="210"/>
                  </a:lnTo>
                  <a:lnTo>
                    <a:pt x="298" y="162"/>
                  </a:lnTo>
                  <a:lnTo>
                    <a:pt x="340" y="114"/>
                  </a:lnTo>
                  <a:lnTo>
                    <a:pt x="384" y="68"/>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3" name="Freeform 22"/>
            <p:cNvSpPr>
              <a:spLocks/>
            </p:cNvSpPr>
            <p:nvPr userDrawn="1"/>
          </p:nvSpPr>
          <p:spPr bwMode="auto">
            <a:xfrm>
              <a:off x="4782" y="3484"/>
              <a:ext cx="220" cy="273"/>
            </a:xfrm>
            <a:custGeom>
              <a:avLst/>
              <a:gdLst>
                <a:gd name="T0" fmla="*/ 220 w 384"/>
                <a:gd name="T1" fmla="*/ 39 h 476"/>
                <a:gd name="T2" fmla="*/ 181 w 384"/>
                <a:gd name="T3" fmla="*/ 0 h 476"/>
                <a:gd name="T4" fmla="*/ 181 w 384"/>
                <a:gd name="T5" fmla="*/ 0 h 476"/>
                <a:gd name="T6" fmla="*/ 155 w 384"/>
                <a:gd name="T7" fmla="*/ 28 h 476"/>
                <a:gd name="T8" fmla="*/ 128 w 384"/>
                <a:gd name="T9" fmla="*/ 56 h 476"/>
                <a:gd name="T10" fmla="*/ 104 w 384"/>
                <a:gd name="T11" fmla="*/ 86 h 476"/>
                <a:gd name="T12" fmla="*/ 81 w 384"/>
                <a:gd name="T13" fmla="*/ 117 h 476"/>
                <a:gd name="T14" fmla="*/ 58 w 384"/>
                <a:gd name="T15" fmla="*/ 148 h 476"/>
                <a:gd name="T16" fmla="*/ 38 w 384"/>
                <a:gd name="T17" fmla="*/ 181 h 476"/>
                <a:gd name="T18" fmla="*/ 18 w 384"/>
                <a:gd name="T19" fmla="*/ 214 h 476"/>
                <a:gd name="T20" fmla="*/ 0 w 384"/>
                <a:gd name="T21" fmla="*/ 248 h 476"/>
                <a:gd name="T22" fmla="*/ 50 w 384"/>
                <a:gd name="T23" fmla="*/ 273 h 476"/>
                <a:gd name="T24" fmla="*/ 50 w 384"/>
                <a:gd name="T25" fmla="*/ 273 h 476"/>
                <a:gd name="T26" fmla="*/ 66 w 384"/>
                <a:gd name="T27" fmla="*/ 241 h 476"/>
                <a:gd name="T28" fmla="*/ 86 w 384"/>
                <a:gd name="T29" fmla="*/ 210 h 476"/>
                <a:gd name="T30" fmla="*/ 105 w 384"/>
                <a:gd name="T31" fmla="*/ 179 h 476"/>
                <a:gd name="T32" fmla="*/ 126 w 384"/>
                <a:gd name="T33" fmla="*/ 149 h 476"/>
                <a:gd name="T34" fmla="*/ 148 w 384"/>
                <a:gd name="T35" fmla="*/ 120 h 476"/>
                <a:gd name="T36" fmla="*/ 171 w 384"/>
                <a:gd name="T37" fmla="*/ 93 h 476"/>
                <a:gd name="T38" fmla="*/ 195 w 384"/>
                <a:gd name="T39" fmla="*/ 65 h 476"/>
                <a:gd name="T40" fmla="*/ 220 w 384"/>
                <a:gd name="T41" fmla="*/ 39 h 476"/>
                <a:gd name="T42" fmla="*/ 220 w 384"/>
                <a:gd name="T43" fmla="*/ 39 h 4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84" h="476">
                  <a:moveTo>
                    <a:pt x="384" y="68"/>
                  </a:moveTo>
                  <a:lnTo>
                    <a:pt x="316" y="0"/>
                  </a:lnTo>
                  <a:lnTo>
                    <a:pt x="270" y="48"/>
                  </a:lnTo>
                  <a:lnTo>
                    <a:pt x="224" y="98"/>
                  </a:lnTo>
                  <a:lnTo>
                    <a:pt x="182" y="150"/>
                  </a:lnTo>
                  <a:lnTo>
                    <a:pt x="142" y="204"/>
                  </a:lnTo>
                  <a:lnTo>
                    <a:pt x="102" y="258"/>
                  </a:lnTo>
                  <a:lnTo>
                    <a:pt x="66" y="316"/>
                  </a:lnTo>
                  <a:lnTo>
                    <a:pt x="32" y="374"/>
                  </a:lnTo>
                  <a:lnTo>
                    <a:pt x="0" y="432"/>
                  </a:lnTo>
                  <a:lnTo>
                    <a:pt x="88" y="476"/>
                  </a:lnTo>
                  <a:lnTo>
                    <a:pt x="116" y="420"/>
                  </a:lnTo>
                  <a:lnTo>
                    <a:pt x="150" y="366"/>
                  </a:lnTo>
                  <a:lnTo>
                    <a:pt x="184" y="312"/>
                  </a:lnTo>
                  <a:lnTo>
                    <a:pt x="220" y="260"/>
                  </a:lnTo>
                  <a:lnTo>
                    <a:pt x="258" y="210"/>
                  </a:lnTo>
                  <a:lnTo>
                    <a:pt x="298" y="162"/>
                  </a:lnTo>
                  <a:lnTo>
                    <a:pt x="340" y="114"/>
                  </a:lnTo>
                  <a:lnTo>
                    <a:pt x="384" y="68"/>
                  </a:lnTo>
                  <a:close/>
                </a:path>
              </a:pathLst>
            </a:custGeom>
            <a:noFill/>
            <a:ln w="25400">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4" name="Freeform 23"/>
            <p:cNvSpPr>
              <a:spLocks/>
            </p:cNvSpPr>
            <p:nvPr userDrawn="1"/>
          </p:nvSpPr>
          <p:spPr bwMode="auto">
            <a:xfrm>
              <a:off x="4687" y="3732"/>
              <a:ext cx="145" cy="301"/>
            </a:xfrm>
            <a:custGeom>
              <a:avLst/>
              <a:gdLst>
                <a:gd name="T0" fmla="*/ 145 w 254"/>
                <a:gd name="T1" fmla="*/ 25 h 526"/>
                <a:gd name="T2" fmla="*/ 95 w 254"/>
                <a:gd name="T3" fmla="*/ 0 h 526"/>
                <a:gd name="T4" fmla="*/ 95 w 254"/>
                <a:gd name="T5" fmla="*/ 0 h 526"/>
                <a:gd name="T6" fmla="*/ 79 w 254"/>
                <a:gd name="T7" fmla="*/ 34 h 526"/>
                <a:gd name="T8" fmla="*/ 63 w 254"/>
                <a:gd name="T9" fmla="*/ 70 h 526"/>
                <a:gd name="T10" fmla="*/ 49 w 254"/>
                <a:gd name="T11" fmla="*/ 105 h 526"/>
                <a:gd name="T12" fmla="*/ 37 w 254"/>
                <a:gd name="T13" fmla="*/ 142 h 526"/>
                <a:gd name="T14" fmla="*/ 25 w 254"/>
                <a:gd name="T15" fmla="*/ 179 h 526"/>
                <a:gd name="T16" fmla="*/ 16 w 254"/>
                <a:gd name="T17" fmla="*/ 216 h 526"/>
                <a:gd name="T18" fmla="*/ 7 w 254"/>
                <a:gd name="T19" fmla="*/ 254 h 526"/>
                <a:gd name="T20" fmla="*/ 0 w 254"/>
                <a:gd name="T21" fmla="*/ 292 h 526"/>
                <a:gd name="T22" fmla="*/ 55 w 254"/>
                <a:gd name="T23" fmla="*/ 301 h 526"/>
                <a:gd name="T24" fmla="*/ 55 w 254"/>
                <a:gd name="T25" fmla="*/ 301 h 526"/>
                <a:gd name="T26" fmla="*/ 62 w 254"/>
                <a:gd name="T27" fmla="*/ 264 h 526"/>
                <a:gd name="T28" fmla="*/ 70 w 254"/>
                <a:gd name="T29" fmla="*/ 229 h 526"/>
                <a:gd name="T30" fmla="*/ 79 w 254"/>
                <a:gd name="T31" fmla="*/ 193 h 526"/>
                <a:gd name="T32" fmla="*/ 89 w 254"/>
                <a:gd name="T33" fmla="*/ 159 h 526"/>
                <a:gd name="T34" fmla="*/ 102 w 254"/>
                <a:gd name="T35" fmla="*/ 125 h 526"/>
                <a:gd name="T36" fmla="*/ 114 w 254"/>
                <a:gd name="T37" fmla="*/ 92 h 526"/>
                <a:gd name="T38" fmla="*/ 129 w 254"/>
                <a:gd name="T39" fmla="*/ 58 h 526"/>
                <a:gd name="T40" fmla="*/ 145 w 254"/>
                <a:gd name="T41" fmla="*/ 25 h 526"/>
                <a:gd name="T42" fmla="*/ 145 w 254"/>
                <a:gd name="T43" fmla="*/ 25 h 5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4" h="526">
                  <a:moveTo>
                    <a:pt x="254" y="44"/>
                  </a:moveTo>
                  <a:lnTo>
                    <a:pt x="166" y="0"/>
                  </a:lnTo>
                  <a:lnTo>
                    <a:pt x="138" y="60"/>
                  </a:lnTo>
                  <a:lnTo>
                    <a:pt x="110" y="122"/>
                  </a:lnTo>
                  <a:lnTo>
                    <a:pt x="86" y="184"/>
                  </a:lnTo>
                  <a:lnTo>
                    <a:pt x="64" y="248"/>
                  </a:lnTo>
                  <a:lnTo>
                    <a:pt x="44" y="312"/>
                  </a:lnTo>
                  <a:lnTo>
                    <a:pt x="28" y="378"/>
                  </a:lnTo>
                  <a:lnTo>
                    <a:pt x="12" y="444"/>
                  </a:lnTo>
                  <a:lnTo>
                    <a:pt x="0" y="510"/>
                  </a:lnTo>
                  <a:lnTo>
                    <a:pt x="96" y="526"/>
                  </a:lnTo>
                  <a:lnTo>
                    <a:pt x="108" y="462"/>
                  </a:lnTo>
                  <a:lnTo>
                    <a:pt x="122" y="400"/>
                  </a:lnTo>
                  <a:lnTo>
                    <a:pt x="138" y="338"/>
                  </a:lnTo>
                  <a:lnTo>
                    <a:pt x="156" y="278"/>
                  </a:lnTo>
                  <a:lnTo>
                    <a:pt x="178" y="218"/>
                  </a:lnTo>
                  <a:lnTo>
                    <a:pt x="200" y="160"/>
                  </a:lnTo>
                  <a:lnTo>
                    <a:pt x="226" y="102"/>
                  </a:lnTo>
                  <a:lnTo>
                    <a:pt x="254" y="44"/>
                  </a:lnTo>
                  <a:close/>
                </a:path>
              </a:pathLst>
            </a:custGeom>
            <a:solidFill>
              <a:srgbClr val="DC5C3F"/>
            </a:solidFill>
            <a:ln w="25400">
              <a:solidFill>
                <a:srgbClr val="668187"/>
              </a:solidFill>
              <a:prstDash val="solid"/>
              <a:round/>
              <a:headEnd/>
              <a:tailEnd/>
            </a:ln>
          </p:spPr>
          <p:txBody>
            <a:bodyPr/>
            <a:lstStyle/>
            <a:p>
              <a:endParaRPr lang="en-GB"/>
            </a:p>
          </p:txBody>
        </p:sp>
        <p:sp>
          <p:nvSpPr>
            <p:cNvPr id="1045" name="Freeform 24"/>
            <p:cNvSpPr>
              <a:spLocks/>
            </p:cNvSpPr>
            <p:nvPr userDrawn="1"/>
          </p:nvSpPr>
          <p:spPr bwMode="auto">
            <a:xfrm>
              <a:off x="4675" y="4024"/>
              <a:ext cx="67" cy="288"/>
            </a:xfrm>
            <a:custGeom>
              <a:avLst/>
              <a:gdLst>
                <a:gd name="T0" fmla="*/ 67 w 116"/>
                <a:gd name="T1" fmla="*/ 9 h 502"/>
                <a:gd name="T2" fmla="*/ 12 w 116"/>
                <a:gd name="T3" fmla="*/ 0 h 502"/>
                <a:gd name="T4" fmla="*/ 12 w 116"/>
                <a:gd name="T5" fmla="*/ 0 h 502"/>
                <a:gd name="T6" fmla="*/ 7 w 116"/>
                <a:gd name="T7" fmla="*/ 36 h 502"/>
                <a:gd name="T8" fmla="*/ 3 w 116"/>
                <a:gd name="T9" fmla="*/ 71 h 502"/>
                <a:gd name="T10" fmla="*/ 1 w 116"/>
                <a:gd name="T11" fmla="*/ 107 h 502"/>
                <a:gd name="T12" fmla="*/ 0 w 116"/>
                <a:gd name="T13" fmla="*/ 142 h 502"/>
                <a:gd name="T14" fmla="*/ 0 w 116"/>
                <a:gd name="T15" fmla="*/ 179 h 502"/>
                <a:gd name="T16" fmla="*/ 2 w 116"/>
                <a:gd name="T17" fmla="*/ 215 h 502"/>
                <a:gd name="T18" fmla="*/ 5 w 116"/>
                <a:gd name="T19" fmla="*/ 251 h 502"/>
                <a:gd name="T20" fmla="*/ 9 w 116"/>
                <a:gd name="T21" fmla="*/ 288 h 502"/>
                <a:gd name="T22" fmla="*/ 66 w 116"/>
                <a:gd name="T23" fmla="*/ 288 h 502"/>
                <a:gd name="T24" fmla="*/ 66 w 116"/>
                <a:gd name="T25" fmla="*/ 288 h 502"/>
                <a:gd name="T26" fmla="*/ 61 w 116"/>
                <a:gd name="T27" fmla="*/ 252 h 502"/>
                <a:gd name="T28" fmla="*/ 58 w 116"/>
                <a:gd name="T29" fmla="*/ 217 h 502"/>
                <a:gd name="T30" fmla="*/ 57 w 116"/>
                <a:gd name="T31" fmla="*/ 182 h 502"/>
                <a:gd name="T32" fmla="*/ 55 w 116"/>
                <a:gd name="T33" fmla="*/ 147 h 502"/>
                <a:gd name="T34" fmla="*/ 57 w 116"/>
                <a:gd name="T35" fmla="*/ 112 h 502"/>
                <a:gd name="T36" fmla="*/ 59 w 116"/>
                <a:gd name="T37" fmla="*/ 77 h 502"/>
                <a:gd name="T38" fmla="*/ 62 w 116"/>
                <a:gd name="T39" fmla="*/ 42 h 502"/>
                <a:gd name="T40" fmla="*/ 67 w 116"/>
                <a:gd name="T41" fmla="*/ 9 h 502"/>
                <a:gd name="T42" fmla="*/ 67 w 116"/>
                <a:gd name="T43" fmla="*/ 9 h 50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6" h="502">
                  <a:moveTo>
                    <a:pt x="116" y="16"/>
                  </a:moveTo>
                  <a:lnTo>
                    <a:pt x="20" y="0"/>
                  </a:lnTo>
                  <a:lnTo>
                    <a:pt x="12" y="62"/>
                  </a:lnTo>
                  <a:lnTo>
                    <a:pt x="6" y="124"/>
                  </a:lnTo>
                  <a:lnTo>
                    <a:pt x="2" y="186"/>
                  </a:lnTo>
                  <a:lnTo>
                    <a:pt x="0" y="248"/>
                  </a:lnTo>
                  <a:lnTo>
                    <a:pt x="0" y="312"/>
                  </a:lnTo>
                  <a:lnTo>
                    <a:pt x="4" y="374"/>
                  </a:lnTo>
                  <a:lnTo>
                    <a:pt x="8" y="438"/>
                  </a:lnTo>
                  <a:lnTo>
                    <a:pt x="16" y="502"/>
                  </a:lnTo>
                  <a:lnTo>
                    <a:pt x="114" y="502"/>
                  </a:lnTo>
                  <a:lnTo>
                    <a:pt x="106" y="440"/>
                  </a:lnTo>
                  <a:lnTo>
                    <a:pt x="100" y="378"/>
                  </a:lnTo>
                  <a:lnTo>
                    <a:pt x="98" y="318"/>
                  </a:lnTo>
                  <a:lnTo>
                    <a:pt x="96" y="256"/>
                  </a:lnTo>
                  <a:lnTo>
                    <a:pt x="98" y="196"/>
                  </a:lnTo>
                  <a:lnTo>
                    <a:pt x="102" y="134"/>
                  </a:lnTo>
                  <a:lnTo>
                    <a:pt x="108" y="74"/>
                  </a:lnTo>
                  <a:lnTo>
                    <a:pt x="116" y="16"/>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25"/>
            <p:cNvSpPr>
              <a:spLocks/>
            </p:cNvSpPr>
            <p:nvPr userDrawn="1"/>
          </p:nvSpPr>
          <p:spPr bwMode="auto">
            <a:xfrm>
              <a:off x="4675" y="4024"/>
              <a:ext cx="67" cy="288"/>
            </a:xfrm>
            <a:custGeom>
              <a:avLst/>
              <a:gdLst>
                <a:gd name="T0" fmla="*/ 67 w 116"/>
                <a:gd name="T1" fmla="*/ 9 h 502"/>
                <a:gd name="T2" fmla="*/ 12 w 116"/>
                <a:gd name="T3" fmla="*/ 0 h 502"/>
                <a:gd name="T4" fmla="*/ 12 w 116"/>
                <a:gd name="T5" fmla="*/ 0 h 502"/>
                <a:gd name="T6" fmla="*/ 7 w 116"/>
                <a:gd name="T7" fmla="*/ 36 h 502"/>
                <a:gd name="T8" fmla="*/ 3 w 116"/>
                <a:gd name="T9" fmla="*/ 71 h 502"/>
                <a:gd name="T10" fmla="*/ 1 w 116"/>
                <a:gd name="T11" fmla="*/ 107 h 502"/>
                <a:gd name="T12" fmla="*/ 0 w 116"/>
                <a:gd name="T13" fmla="*/ 142 h 502"/>
                <a:gd name="T14" fmla="*/ 0 w 116"/>
                <a:gd name="T15" fmla="*/ 179 h 502"/>
                <a:gd name="T16" fmla="*/ 2 w 116"/>
                <a:gd name="T17" fmla="*/ 215 h 502"/>
                <a:gd name="T18" fmla="*/ 5 w 116"/>
                <a:gd name="T19" fmla="*/ 251 h 502"/>
                <a:gd name="T20" fmla="*/ 9 w 116"/>
                <a:gd name="T21" fmla="*/ 288 h 502"/>
                <a:gd name="T22" fmla="*/ 66 w 116"/>
                <a:gd name="T23" fmla="*/ 288 h 502"/>
                <a:gd name="T24" fmla="*/ 66 w 116"/>
                <a:gd name="T25" fmla="*/ 288 h 502"/>
                <a:gd name="T26" fmla="*/ 61 w 116"/>
                <a:gd name="T27" fmla="*/ 252 h 502"/>
                <a:gd name="T28" fmla="*/ 58 w 116"/>
                <a:gd name="T29" fmla="*/ 217 h 502"/>
                <a:gd name="T30" fmla="*/ 57 w 116"/>
                <a:gd name="T31" fmla="*/ 182 h 502"/>
                <a:gd name="T32" fmla="*/ 55 w 116"/>
                <a:gd name="T33" fmla="*/ 147 h 502"/>
                <a:gd name="T34" fmla="*/ 57 w 116"/>
                <a:gd name="T35" fmla="*/ 112 h 502"/>
                <a:gd name="T36" fmla="*/ 59 w 116"/>
                <a:gd name="T37" fmla="*/ 77 h 502"/>
                <a:gd name="T38" fmla="*/ 62 w 116"/>
                <a:gd name="T39" fmla="*/ 42 h 502"/>
                <a:gd name="T40" fmla="*/ 67 w 116"/>
                <a:gd name="T41" fmla="*/ 9 h 502"/>
                <a:gd name="T42" fmla="*/ 67 w 116"/>
                <a:gd name="T43" fmla="*/ 9 h 50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6" h="502">
                  <a:moveTo>
                    <a:pt x="116" y="16"/>
                  </a:moveTo>
                  <a:lnTo>
                    <a:pt x="20" y="0"/>
                  </a:lnTo>
                  <a:lnTo>
                    <a:pt x="12" y="62"/>
                  </a:lnTo>
                  <a:lnTo>
                    <a:pt x="6" y="124"/>
                  </a:lnTo>
                  <a:lnTo>
                    <a:pt x="2" y="186"/>
                  </a:lnTo>
                  <a:lnTo>
                    <a:pt x="0" y="248"/>
                  </a:lnTo>
                  <a:lnTo>
                    <a:pt x="0" y="312"/>
                  </a:lnTo>
                  <a:lnTo>
                    <a:pt x="4" y="374"/>
                  </a:lnTo>
                  <a:lnTo>
                    <a:pt x="8" y="438"/>
                  </a:lnTo>
                  <a:lnTo>
                    <a:pt x="16" y="502"/>
                  </a:lnTo>
                  <a:lnTo>
                    <a:pt x="114" y="502"/>
                  </a:lnTo>
                  <a:lnTo>
                    <a:pt x="106" y="440"/>
                  </a:lnTo>
                  <a:lnTo>
                    <a:pt x="100" y="378"/>
                  </a:lnTo>
                  <a:lnTo>
                    <a:pt x="98" y="318"/>
                  </a:lnTo>
                  <a:lnTo>
                    <a:pt x="96" y="256"/>
                  </a:lnTo>
                  <a:lnTo>
                    <a:pt x="98" y="196"/>
                  </a:lnTo>
                  <a:lnTo>
                    <a:pt x="102" y="134"/>
                  </a:lnTo>
                  <a:lnTo>
                    <a:pt x="108" y="74"/>
                  </a:lnTo>
                  <a:lnTo>
                    <a:pt x="116" y="16"/>
                  </a:lnTo>
                  <a:close/>
                </a:path>
              </a:pathLst>
            </a:custGeom>
            <a:noFill/>
            <a:ln w="25400">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7" name="Freeform 26"/>
            <p:cNvSpPr>
              <a:spLocks/>
            </p:cNvSpPr>
            <p:nvPr userDrawn="1"/>
          </p:nvSpPr>
          <p:spPr bwMode="auto">
            <a:xfrm>
              <a:off x="5002" y="3352"/>
              <a:ext cx="378" cy="396"/>
            </a:xfrm>
            <a:custGeom>
              <a:avLst/>
              <a:gdLst>
                <a:gd name="T0" fmla="*/ 378 w 660"/>
                <a:gd name="T1" fmla="*/ 284 h 690"/>
                <a:gd name="T2" fmla="*/ 234 w 660"/>
                <a:gd name="T3" fmla="*/ 0 h 690"/>
                <a:gd name="T4" fmla="*/ 234 w 660"/>
                <a:gd name="T5" fmla="*/ 0 h 690"/>
                <a:gd name="T6" fmla="*/ 202 w 660"/>
                <a:gd name="T7" fmla="*/ 17 h 690"/>
                <a:gd name="T8" fmla="*/ 171 w 660"/>
                <a:gd name="T9" fmla="*/ 37 h 690"/>
                <a:gd name="T10" fmla="*/ 140 w 660"/>
                <a:gd name="T11" fmla="*/ 56 h 690"/>
                <a:gd name="T12" fmla="*/ 110 w 660"/>
                <a:gd name="T13" fmla="*/ 77 h 690"/>
                <a:gd name="T14" fmla="*/ 81 w 660"/>
                <a:gd name="T15" fmla="*/ 99 h 690"/>
                <a:gd name="T16" fmla="*/ 53 w 660"/>
                <a:gd name="T17" fmla="*/ 122 h 690"/>
                <a:gd name="T18" fmla="*/ 26 w 660"/>
                <a:gd name="T19" fmla="*/ 146 h 690"/>
                <a:gd name="T20" fmla="*/ 0 w 660"/>
                <a:gd name="T21" fmla="*/ 171 h 690"/>
                <a:gd name="T22" fmla="*/ 225 w 660"/>
                <a:gd name="T23" fmla="*/ 396 h 690"/>
                <a:gd name="T24" fmla="*/ 225 w 660"/>
                <a:gd name="T25" fmla="*/ 396 h 690"/>
                <a:gd name="T26" fmla="*/ 242 w 660"/>
                <a:gd name="T27" fmla="*/ 379 h 690"/>
                <a:gd name="T28" fmla="*/ 259 w 660"/>
                <a:gd name="T29" fmla="*/ 363 h 690"/>
                <a:gd name="T30" fmla="*/ 277 w 660"/>
                <a:gd name="T31" fmla="*/ 348 h 690"/>
                <a:gd name="T32" fmla="*/ 297 w 660"/>
                <a:gd name="T33" fmla="*/ 334 h 690"/>
                <a:gd name="T34" fmla="*/ 316 w 660"/>
                <a:gd name="T35" fmla="*/ 320 h 690"/>
                <a:gd name="T36" fmla="*/ 336 w 660"/>
                <a:gd name="T37" fmla="*/ 306 h 690"/>
                <a:gd name="T38" fmla="*/ 356 w 660"/>
                <a:gd name="T39" fmla="*/ 295 h 690"/>
                <a:gd name="T40" fmla="*/ 378 w 660"/>
                <a:gd name="T41" fmla="*/ 284 h 690"/>
                <a:gd name="T42" fmla="*/ 378 w 660"/>
                <a:gd name="T43" fmla="*/ 284 h 6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60" h="690">
                  <a:moveTo>
                    <a:pt x="660" y="494"/>
                  </a:moveTo>
                  <a:lnTo>
                    <a:pt x="408" y="0"/>
                  </a:lnTo>
                  <a:lnTo>
                    <a:pt x="352" y="30"/>
                  </a:lnTo>
                  <a:lnTo>
                    <a:pt x="298" y="64"/>
                  </a:lnTo>
                  <a:lnTo>
                    <a:pt x="244" y="98"/>
                  </a:lnTo>
                  <a:lnTo>
                    <a:pt x="192" y="134"/>
                  </a:lnTo>
                  <a:lnTo>
                    <a:pt x="142" y="172"/>
                  </a:lnTo>
                  <a:lnTo>
                    <a:pt x="92" y="212"/>
                  </a:lnTo>
                  <a:lnTo>
                    <a:pt x="46" y="254"/>
                  </a:lnTo>
                  <a:lnTo>
                    <a:pt x="0" y="298"/>
                  </a:lnTo>
                  <a:lnTo>
                    <a:pt x="392" y="690"/>
                  </a:lnTo>
                  <a:lnTo>
                    <a:pt x="422" y="660"/>
                  </a:lnTo>
                  <a:lnTo>
                    <a:pt x="452" y="632"/>
                  </a:lnTo>
                  <a:lnTo>
                    <a:pt x="484" y="606"/>
                  </a:lnTo>
                  <a:lnTo>
                    <a:pt x="518" y="582"/>
                  </a:lnTo>
                  <a:lnTo>
                    <a:pt x="552" y="558"/>
                  </a:lnTo>
                  <a:lnTo>
                    <a:pt x="586" y="534"/>
                  </a:lnTo>
                  <a:lnTo>
                    <a:pt x="622" y="514"/>
                  </a:lnTo>
                  <a:lnTo>
                    <a:pt x="660" y="494"/>
                  </a:lnTo>
                  <a:close/>
                </a:path>
              </a:pathLst>
            </a:custGeom>
            <a:solidFill>
              <a:srgbClr val="000000"/>
            </a:solidFill>
            <a:ln w="25400">
              <a:solidFill>
                <a:srgbClr val="668187"/>
              </a:solidFill>
              <a:prstDash val="solid"/>
              <a:round/>
              <a:headEnd/>
              <a:tailEnd/>
            </a:ln>
          </p:spPr>
          <p:txBody>
            <a:bodyPr/>
            <a:lstStyle/>
            <a:p>
              <a:endParaRPr lang="en-GB"/>
            </a:p>
          </p:txBody>
        </p:sp>
        <p:sp>
          <p:nvSpPr>
            <p:cNvPr id="1048" name="Freeform 27"/>
            <p:cNvSpPr>
              <a:spLocks/>
            </p:cNvSpPr>
            <p:nvPr userDrawn="1"/>
          </p:nvSpPr>
          <p:spPr bwMode="auto">
            <a:xfrm>
              <a:off x="4730" y="4033"/>
              <a:ext cx="326" cy="279"/>
            </a:xfrm>
            <a:custGeom>
              <a:avLst/>
              <a:gdLst>
                <a:gd name="T0" fmla="*/ 326 w 568"/>
                <a:gd name="T1" fmla="*/ 49 h 486"/>
                <a:gd name="T2" fmla="*/ 11 w 568"/>
                <a:gd name="T3" fmla="*/ 0 h 486"/>
                <a:gd name="T4" fmla="*/ 11 w 568"/>
                <a:gd name="T5" fmla="*/ 0 h 486"/>
                <a:gd name="T6" fmla="*/ 7 w 568"/>
                <a:gd name="T7" fmla="*/ 33 h 486"/>
                <a:gd name="T8" fmla="*/ 3 w 568"/>
                <a:gd name="T9" fmla="*/ 68 h 486"/>
                <a:gd name="T10" fmla="*/ 1 w 568"/>
                <a:gd name="T11" fmla="*/ 103 h 486"/>
                <a:gd name="T12" fmla="*/ 0 w 568"/>
                <a:gd name="T13" fmla="*/ 138 h 486"/>
                <a:gd name="T14" fmla="*/ 1 w 568"/>
                <a:gd name="T15" fmla="*/ 173 h 486"/>
                <a:gd name="T16" fmla="*/ 2 w 568"/>
                <a:gd name="T17" fmla="*/ 208 h 486"/>
                <a:gd name="T18" fmla="*/ 6 w 568"/>
                <a:gd name="T19" fmla="*/ 243 h 486"/>
                <a:gd name="T20" fmla="*/ 10 w 568"/>
                <a:gd name="T21" fmla="*/ 279 h 486"/>
                <a:gd name="T22" fmla="*/ 78 w 568"/>
                <a:gd name="T23" fmla="*/ 279 h 486"/>
                <a:gd name="T24" fmla="*/ 326 w 568"/>
                <a:gd name="T25" fmla="*/ 240 h 486"/>
                <a:gd name="T26" fmla="*/ 326 w 568"/>
                <a:gd name="T27" fmla="*/ 240 h 486"/>
                <a:gd name="T28" fmla="*/ 323 w 568"/>
                <a:gd name="T29" fmla="*/ 216 h 486"/>
                <a:gd name="T30" fmla="*/ 320 w 568"/>
                <a:gd name="T31" fmla="*/ 192 h 486"/>
                <a:gd name="T32" fmla="*/ 318 w 568"/>
                <a:gd name="T33" fmla="*/ 168 h 486"/>
                <a:gd name="T34" fmla="*/ 318 w 568"/>
                <a:gd name="T35" fmla="*/ 144 h 486"/>
                <a:gd name="T36" fmla="*/ 318 w 568"/>
                <a:gd name="T37" fmla="*/ 119 h 486"/>
                <a:gd name="T38" fmla="*/ 320 w 568"/>
                <a:gd name="T39" fmla="*/ 96 h 486"/>
                <a:gd name="T40" fmla="*/ 323 w 568"/>
                <a:gd name="T41" fmla="*/ 72 h 486"/>
                <a:gd name="T42" fmla="*/ 326 w 568"/>
                <a:gd name="T43" fmla="*/ 49 h 486"/>
                <a:gd name="T44" fmla="*/ 326 w 568"/>
                <a:gd name="T45" fmla="*/ 49 h 48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68" h="486">
                  <a:moveTo>
                    <a:pt x="568" y="86"/>
                  </a:moveTo>
                  <a:lnTo>
                    <a:pt x="20" y="0"/>
                  </a:lnTo>
                  <a:lnTo>
                    <a:pt x="12" y="58"/>
                  </a:lnTo>
                  <a:lnTo>
                    <a:pt x="6" y="118"/>
                  </a:lnTo>
                  <a:lnTo>
                    <a:pt x="2" y="180"/>
                  </a:lnTo>
                  <a:lnTo>
                    <a:pt x="0" y="240"/>
                  </a:lnTo>
                  <a:lnTo>
                    <a:pt x="2" y="302"/>
                  </a:lnTo>
                  <a:lnTo>
                    <a:pt x="4" y="362"/>
                  </a:lnTo>
                  <a:lnTo>
                    <a:pt x="10" y="424"/>
                  </a:lnTo>
                  <a:lnTo>
                    <a:pt x="18" y="486"/>
                  </a:lnTo>
                  <a:lnTo>
                    <a:pt x="136" y="486"/>
                  </a:lnTo>
                  <a:lnTo>
                    <a:pt x="568" y="418"/>
                  </a:lnTo>
                  <a:lnTo>
                    <a:pt x="562" y="376"/>
                  </a:lnTo>
                  <a:lnTo>
                    <a:pt x="558" y="334"/>
                  </a:lnTo>
                  <a:lnTo>
                    <a:pt x="554" y="292"/>
                  </a:lnTo>
                  <a:lnTo>
                    <a:pt x="554" y="250"/>
                  </a:lnTo>
                  <a:lnTo>
                    <a:pt x="554" y="208"/>
                  </a:lnTo>
                  <a:lnTo>
                    <a:pt x="558" y="168"/>
                  </a:lnTo>
                  <a:lnTo>
                    <a:pt x="562" y="126"/>
                  </a:lnTo>
                  <a:lnTo>
                    <a:pt x="568" y="86"/>
                  </a:lnTo>
                  <a:close/>
                </a:path>
              </a:pathLst>
            </a:custGeom>
            <a:solidFill>
              <a:srgbClr val="FAEEC5"/>
            </a:solidFill>
            <a:ln w="25400">
              <a:solidFill>
                <a:srgbClr val="668187"/>
              </a:solidFill>
              <a:prstDash val="solid"/>
              <a:round/>
              <a:headEnd/>
              <a:tailEnd/>
            </a:ln>
          </p:spPr>
          <p:txBody>
            <a:bodyPr/>
            <a:lstStyle/>
            <a:p>
              <a:endParaRPr lang="en-GB"/>
            </a:p>
          </p:txBody>
        </p:sp>
        <p:sp>
          <p:nvSpPr>
            <p:cNvPr id="1049" name="Freeform 28"/>
            <p:cNvSpPr>
              <a:spLocks/>
            </p:cNvSpPr>
            <p:nvPr userDrawn="1"/>
          </p:nvSpPr>
          <p:spPr bwMode="auto">
            <a:xfrm>
              <a:off x="4832" y="3523"/>
              <a:ext cx="395" cy="378"/>
            </a:xfrm>
            <a:custGeom>
              <a:avLst/>
              <a:gdLst>
                <a:gd name="T0" fmla="*/ 395 w 688"/>
                <a:gd name="T1" fmla="*/ 225 h 660"/>
                <a:gd name="T2" fmla="*/ 170 w 688"/>
                <a:gd name="T3" fmla="*/ 0 h 660"/>
                <a:gd name="T4" fmla="*/ 170 w 688"/>
                <a:gd name="T5" fmla="*/ 0 h 660"/>
                <a:gd name="T6" fmla="*/ 145 w 688"/>
                <a:gd name="T7" fmla="*/ 26 h 660"/>
                <a:gd name="T8" fmla="*/ 121 w 688"/>
                <a:gd name="T9" fmla="*/ 54 h 660"/>
                <a:gd name="T10" fmla="*/ 98 w 688"/>
                <a:gd name="T11" fmla="*/ 81 h 660"/>
                <a:gd name="T12" fmla="*/ 76 w 688"/>
                <a:gd name="T13" fmla="*/ 110 h 660"/>
                <a:gd name="T14" fmla="*/ 55 w 688"/>
                <a:gd name="T15" fmla="*/ 140 h 660"/>
                <a:gd name="T16" fmla="*/ 36 w 688"/>
                <a:gd name="T17" fmla="*/ 171 h 660"/>
                <a:gd name="T18" fmla="*/ 16 w 688"/>
                <a:gd name="T19" fmla="*/ 202 h 660"/>
                <a:gd name="T20" fmla="*/ 0 w 688"/>
                <a:gd name="T21" fmla="*/ 234 h 660"/>
                <a:gd name="T22" fmla="*/ 282 w 688"/>
                <a:gd name="T23" fmla="*/ 378 h 660"/>
                <a:gd name="T24" fmla="*/ 282 w 688"/>
                <a:gd name="T25" fmla="*/ 378 h 660"/>
                <a:gd name="T26" fmla="*/ 294 w 688"/>
                <a:gd name="T27" fmla="*/ 357 h 660"/>
                <a:gd name="T28" fmla="*/ 305 w 688"/>
                <a:gd name="T29" fmla="*/ 337 h 660"/>
                <a:gd name="T30" fmla="*/ 319 w 688"/>
                <a:gd name="T31" fmla="*/ 316 h 660"/>
                <a:gd name="T32" fmla="*/ 333 w 688"/>
                <a:gd name="T33" fmla="*/ 297 h 660"/>
                <a:gd name="T34" fmla="*/ 347 w 688"/>
                <a:gd name="T35" fmla="*/ 277 h 660"/>
                <a:gd name="T36" fmla="*/ 362 w 688"/>
                <a:gd name="T37" fmla="*/ 259 h 660"/>
                <a:gd name="T38" fmla="*/ 378 w 688"/>
                <a:gd name="T39" fmla="*/ 242 h 660"/>
                <a:gd name="T40" fmla="*/ 395 w 688"/>
                <a:gd name="T41" fmla="*/ 225 h 660"/>
                <a:gd name="T42" fmla="*/ 395 w 688"/>
                <a:gd name="T43" fmla="*/ 225 h 6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88" h="660">
                  <a:moveTo>
                    <a:pt x="688" y="392"/>
                  </a:moveTo>
                  <a:lnTo>
                    <a:pt x="296" y="0"/>
                  </a:lnTo>
                  <a:lnTo>
                    <a:pt x="252" y="46"/>
                  </a:lnTo>
                  <a:lnTo>
                    <a:pt x="210" y="94"/>
                  </a:lnTo>
                  <a:lnTo>
                    <a:pt x="170" y="142"/>
                  </a:lnTo>
                  <a:lnTo>
                    <a:pt x="132" y="192"/>
                  </a:lnTo>
                  <a:lnTo>
                    <a:pt x="96" y="244"/>
                  </a:lnTo>
                  <a:lnTo>
                    <a:pt x="62" y="298"/>
                  </a:lnTo>
                  <a:lnTo>
                    <a:pt x="28" y="352"/>
                  </a:lnTo>
                  <a:lnTo>
                    <a:pt x="0" y="408"/>
                  </a:lnTo>
                  <a:lnTo>
                    <a:pt x="492" y="660"/>
                  </a:lnTo>
                  <a:lnTo>
                    <a:pt x="512" y="624"/>
                  </a:lnTo>
                  <a:lnTo>
                    <a:pt x="532" y="588"/>
                  </a:lnTo>
                  <a:lnTo>
                    <a:pt x="556" y="552"/>
                  </a:lnTo>
                  <a:lnTo>
                    <a:pt x="580" y="518"/>
                  </a:lnTo>
                  <a:lnTo>
                    <a:pt x="604" y="484"/>
                  </a:lnTo>
                  <a:lnTo>
                    <a:pt x="630" y="452"/>
                  </a:lnTo>
                  <a:lnTo>
                    <a:pt x="658" y="422"/>
                  </a:lnTo>
                  <a:lnTo>
                    <a:pt x="688" y="392"/>
                  </a:lnTo>
                  <a:close/>
                </a:path>
              </a:pathLst>
            </a:custGeom>
            <a:solidFill>
              <a:srgbClr val="FAEEC5"/>
            </a:solidFill>
            <a:ln w="25400">
              <a:solidFill>
                <a:srgbClr val="668187"/>
              </a:solidFill>
              <a:prstDash val="solid"/>
              <a:round/>
              <a:headEnd/>
              <a:tailEnd/>
            </a:ln>
          </p:spPr>
          <p:txBody>
            <a:bodyPr/>
            <a:lstStyle/>
            <a:p>
              <a:endParaRPr lang="en-GB"/>
            </a:p>
          </p:txBody>
        </p:sp>
        <p:sp>
          <p:nvSpPr>
            <p:cNvPr id="1050" name="Freeform 29"/>
            <p:cNvSpPr>
              <a:spLocks/>
            </p:cNvSpPr>
            <p:nvPr userDrawn="1"/>
          </p:nvSpPr>
          <p:spPr bwMode="auto">
            <a:xfrm>
              <a:off x="5236" y="3263"/>
              <a:ext cx="325" cy="372"/>
            </a:xfrm>
            <a:custGeom>
              <a:avLst/>
              <a:gdLst>
                <a:gd name="T0" fmla="*/ 325 w 568"/>
                <a:gd name="T1" fmla="*/ 314 h 650"/>
                <a:gd name="T2" fmla="*/ 276 w 568"/>
                <a:gd name="T3" fmla="*/ 0 h 650"/>
                <a:gd name="T4" fmla="*/ 276 w 568"/>
                <a:gd name="T5" fmla="*/ 0 h 650"/>
                <a:gd name="T6" fmla="*/ 239 w 568"/>
                <a:gd name="T7" fmla="*/ 7 h 650"/>
                <a:gd name="T8" fmla="*/ 203 w 568"/>
                <a:gd name="T9" fmla="*/ 15 h 650"/>
                <a:gd name="T10" fmla="*/ 167 w 568"/>
                <a:gd name="T11" fmla="*/ 24 h 650"/>
                <a:gd name="T12" fmla="*/ 133 w 568"/>
                <a:gd name="T13" fmla="*/ 34 h 650"/>
                <a:gd name="T14" fmla="*/ 98 w 568"/>
                <a:gd name="T15" fmla="*/ 47 h 650"/>
                <a:gd name="T16" fmla="*/ 65 w 568"/>
                <a:gd name="T17" fmla="*/ 60 h 650"/>
                <a:gd name="T18" fmla="*/ 32 w 568"/>
                <a:gd name="T19" fmla="*/ 74 h 650"/>
                <a:gd name="T20" fmla="*/ 0 w 568"/>
                <a:gd name="T21" fmla="*/ 89 h 650"/>
                <a:gd name="T22" fmla="*/ 144 w 568"/>
                <a:gd name="T23" fmla="*/ 372 h 650"/>
                <a:gd name="T24" fmla="*/ 144 w 568"/>
                <a:gd name="T25" fmla="*/ 372 h 650"/>
                <a:gd name="T26" fmla="*/ 165 w 568"/>
                <a:gd name="T27" fmla="*/ 362 h 650"/>
                <a:gd name="T28" fmla="*/ 187 w 568"/>
                <a:gd name="T29" fmla="*/ 353 h 650"/>
                <a:gd name="T30" fmla="*/ 208 w 568"/>
                <a:gd name="T31" fmla="*/ 343 h 650"/>
                <a:gd name="T32" fmla="*/ 231 w 568"/>
                <a:gd name="T33" fmla="*/ 335 h 650"/>
                <a:gd name="T34" fmla="*/ 254 w 568"/>
                <a:gd name="T35" fmla="*/ 329 h 650"/>
                <a:gd name="T36" fmla="*/ 277 w 568"/>
                <a:gd name="T37" fmla="*/ 323 h 650"/>
                <a:gd name="T38" fmla="*/ 301 w 568"/>
                <a:gd name="T39" fmla="*/ 317 h 650"/>
                <a:gd name="T40" fmla="*/ 325 w 568"/>
                <a:gd name="T41" fmla="*/ 314 h 650"/>
                <a:gd name="T42" fmla="*/ 325 w 568"/>
                <a:gd name="T43" fmla="*/ 314 h 6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68" h="650">
                  <a:moveTo>
                    <a:pt x="568" y="548"/>
                  </a:moveTo>
                  <a:lnTo>
                    <a:pt x="482" y="0"/>
                  </a:lnTo>
                  <a:lnTo>
                    <a:pt x="418" y="12"/>
                  </a:lnTo>
                  <a:lnTo>
                    <a:pt x="354" y="26"/>
                  </a:lnTo>
                  <a:lnTo>
                    <a:pt x="292" y="42"/>
                  </a:lnTo>
                  <a:lnTo>
                    <a:pt x="232" y="60"/>
                  </a:lnTo>
                  <a:lnTo>
                    <a:pt x="172" y="82"/>
                  </a:lnTo>
                  <a:lnTo>
                    <a:pt x="114" y="104"/>
                  </a:lnTo>
                  <a:lnTo>
                    <a:pt x="56" y="130"/>
                  </a:lnTo>
                  <a:lnTo>
                    <a:pt x="0" y="156"/>
                  </a:lnTo>
                  <a:lnTo>
                    <a:pt x="252" y="650"/>
                  </a:lnTo>
                  <a:lnTo>
                    <a:pt x="288" y="632"/>
                  </a:lnTo>
                  <a:lnTo>
                    <a:pt x="326" y="616"/>
                  </a:lnTo>
                  <a:lnTo>
                    <a:pt x="364" y="600"/>
                  </a:lnTo>
                  <a:lnTo>
                    <a:pt x="404" y="586"/>
                  </a:lnTo>
                  <a:lnTo>
                    <a:pt x="444" y="574"/>
                  </a:lnTo>
                  <a:lnTo>
                    <a:pt x="484" y="564"/>
                  </a:lnTo>
                  <a:lnTo>
                    <a:pt x="526" y="554"/>
                  </a:lnTo>
                  <a:lnTo>
                    <a:pt x="568" y="548"/>
                  </a:lnTo>
                  <a:close/>
                </a:path>
              </a:pathLst>
            </a:custGeom>
            <a:solidFill>
              <a:srgbClr val="FAEEC5"/>
            </a:solidFill>
            <a:ln w="25400">
              <a:solidFill>
                <a:srgbClr val="668187"/>
              </a:solidFill>
              <a:prstDash val="solid"/>
              <a:round/>
              <a:headEnd/>
              <a:tailEnd/>
            </a:ln>
          </p:spPr>
          <p:txBody>
            <a:bodyPr/>
            <a:lstStyle/>
            <a:p>
              <a:endParaRPr lang="en-GB"/>
            </a:p>
          </p:txBody>
        </p:sp>
        <p:sp>
          <p:nvSpPr>
            <p:cNvPr id="1051" name="Freeform 30"/>
            <p:cNvSpPr>
              <a:spLocks/>
            </p:cNvSpPr>
            <p:nvPr userDrawn="1"/>
          </p:nvSpPr>
          <p:spPr bwMode="auto">
            <a:xfrm>
              <a:off x="4742" y="3757"/>
              <a:ext cx="372" cy="326"/>
            </a:xfrm>
            <a:custGeom>
              <a:avLst/>
              <a:gdLst>
                <a:gd name="T0" fmla="*/ 372 w 650"/>
                <a:gd name="T1" fmla="*/ 145 h 568"/>
                <a:gd name="T2" fmla="*/ 90 w 650"/>
                <a:gd name="T3" fmla="*/ 0 h 568"/>
                <a:gd name="T4" fmla="*/ 90 w 650"/>
                <a:gd name="T5" fmla="*/ 0 h 568"/>
                <a:gd name="T6" fmla="*/ 74 w 650"/>
                <a:gd name="T7" fmla="*/ 33 h 568"/>
                <a:gd name="T8" fmla="*/ 60 w 650"/>
                <a:gd name="T9" fmla="*/ 67 h 568"/>
                <a:gd name="T10" fmla="*/ 47 w 650"/>
                <a:gd name="T11" fmla="*/ 100 h 568"/>
                <a:gd name="T12" fmla="*/ 34 w 650"/>
                <a:gd name="T13" fmla="*/ 134 h 568"/>
                <a:gd name="T14" fmla="*/ 24 w 650"/>
                <a:gd name="T15" fmla="*/ 169 h 568"/>
                <a:gd name="T16" fmla="*/ 15 w 650"/>
                <a:gd name="T17" fmla="*/ 204 h 568"/>
                <a:gd name="T18" fmla="*/ 7 w 650"/>
                <a:gd name="T19" fmla="*/ 240 h 568"/>
                <a:gd name="T20" fmla="*/ 0 w 650"/>
                <a:gd name="T21" fmla="*/ 277 h 568"/>
                <a:gd name="T22" fmla="*/ 314 w 650"/>
                <a:gd name="T23" fmla="*/ 326 h 568"/>
                <a:gd name="T24" fmla="*/ 314 w 650"/>
                <a:gd name="T25" fmla="*/ 326 h 568"/>
                <a:gd name="T26" fmla="*/ 317 w 650"/>
                <a:gd name="T27" fmla="*/ 302 h 568"/>
                <a:gd name="T28" fmla="*/ 323 w 650"/>
                <a:gd name="T29" fmla="*/ 279 h 568"/>
                <a:gd name="T30" fmla="*/ 329 w 650"/>
                <a:gd name="T31" fmla="*/ 255 h 568"/>
                <a:gd name="T32" fmla="*/ 335 w 650"/>
                <a:gd name="T33" fmla="*/ 233 h 568"/>
                <a:gd name="T34" fmla="*/ 343 w 650"/>
                <a:gd name="T35" fmla="*/ 210 h 568"/>
                <a:gd name="T36" fmla="*/ 353 w 650"/>
                <a:gd name="T37" fmla="*/ 188 h 568"/>
                <a:gd name="T38" fmla="*/ 362 w 650"/>
                <a:gd name="T39" fmla="*/ 166 h 568"/>
                <a:gd name="T40" fmla="*/ 372 w 650"/>
                <a:gd name="T41" fmla="*/ 145 h 568"/>
                <a:gd name="T42" fmla="*/ 372 w 650"/>
                <a:gd name="T43" fmla="*/ 145 h 5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50" h="568">
                  <a:moveTo>
                    <a:pt x="650" y="252"/>
                  </a:moveTo>
                  <a:lnTo>
                    <a:pt x="158" y="0"/>
                  </a:lnTo>
                  <a:lnTo>
                    <a:pt x="130" y="58"/>
                  </a:lnTo>
                  <a:lnTo>
                    <a:pt x="104" y="116"/>
                  </a:lnTo>
                  <a:lnTo>
                    <a:pt x="82" y="174"/>
                  </a:lnTo>
                  <a:lnTo>
                    <a:pt x="60" y="234"/>
                  </a:lnTo>
                  <a:lnTo>
                    <a:pt x="42" y="294"/>
                  </a:lnTo>
                  <a:lnTo>
                    <a:pt x="26" y="356"/>
                  </a:lnTo>
                  <a:lnTo>
                    <a:pt x="12" y="418"/>
                  </a:lnTo>
                  <a:lnTo>
                    <a:pt x="0" y="482"/>
                  </a:lnTo>
                  <a:lnTo>
                    <a:pt x="548" y="568"/>
                  </a:lnTo>
                  <a:lnTo>
                    <a:pt x="554" y="526"/>
                  </a:lnTo>
                  <a:lnTo>
                    <a:pt x="564" y="486"/>
                  </a:lnTo>
                  <a:lnTo>
                    <a:pt x="574" y="444"/>
                  </a:lnTo>
                  <a:lnTo>
                    <a:pt x="586" y="406"/>
                  </a:lnTo>
                  <a:lnTo>
                    <a:pt x="600" y="366"/>
                  </a:lnTo>
                  <a:lnTo>
                    <a:pt x="616" y="328"/>
                  </a:lnTo>
                  <a:lnTo>
                    <a:pt x="632" y="290"/>
                  </a:lnTo>
                  <a:lnTo>
                    <a:pt x="650" y="252"/>
                  </a:lnTo>
                  <a:close/>
                </a:path>
              </a:pathLst>
            </a:custGeom>
            <a:solidFill>
              <a:srgbClr val="000000"/>
            </a:solidFill>
            <a:ln w="25400">
              <a:solidFill>
                <a:srgbClr val="668187"/>
              </a:solidFill>
              <a:prstDash val="solid"/>
              <a:round/>
              <a:headEnd/>
              <a:tailEnd/>
            </a:ln>
          </p:spPr>
          <p:txBody>
            <a:bodyPr/>
            <a:lstStyle/>
            <a:p>
              <a:endParaRPr lang="en-GB"/>
            </a:p>
          </p:txBody>
        </p:sp>
        <p:sp>
          <p:nvSpPr>
            <p:cNvPr id="1052" name="Freeform 31"/>
            <p:cNvSpPr>
              <a:spLocks/>
            </p:cNvSpPr>
            <p:nvPr userDrawn="1"/>
          </p:nvSpPr>
          <p:spPr bwMode="auto">
            <a:xfrm>
              <a:off x="5752" y="3445"/>
              <a:ext cx="20" cy="135"/>
            </a:xfrm>
            <a:custGeom>
              <a:avLst/>
              <a:gdLst>
                <a:gd name="T0" fmla="*/ 20 w 36"/>
                <a:gd name="T1" fmla="*/ 0 h 236"/>
                <a:gd name="T2" fmla="*/ 0 w 36"/>
                <a:gd name="T3" fmla="*/ 130 h 236"/>
                <a:gd name="T4" fmla="*/ 0 w 36"/>
                <a:gd name="T5" fmla="*/ 130 h 236"/>
                <a:gd name="T6" fmla="*/ 20 w 36"/>
                <a:gd name="T7" fmla="*/ 135 h 236"/>
                <a:gd name="T8" fmla="*/ 20 w 36"/>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236">
                  <a:moveTo>
                    <a:pt x="36" y="0"/>
                  </a:moveTo>
                  <a:lnTo>
                    <a:pt x="0" y="228"/>
                  </a:lnTo>
                  <a:lnTo>
                    <a:pt x="36" y="236"/>
                  </a:lnTo>
                  <a:lnTo>
                    <a:pt x="36" y="0"/>
                  </a:lnTo>
                  <a:close/>
                </a:path>
              </a:pathLst>
            </a:custGeom>
            <a:solidFill>
              <a:srgbClr val="FAEEC5"/>
            </a:solidFill>
            <a:ln w="25400">
              <a:solidFill>
                <a:srgbClr val="668187"/>
              </a:solidFill>
              <a:prstDash val="solid"/>
              <a:round/>
              <a:headEnd/>
              <a:tailEnd/>
            </a:ln>
          </p:spPr>
          <p:txBody>
            <a:bodyPr/>
            <a:lstStyle/>
            <a:p>
              <a:endParaRPr lang="en-GB"/>
            </a:p>
          </p:txBody>
        </p:sp>
        <p:sp>
          <p:nvSpPr>
            <p:cNvPr id="1053" name="Freeform 32"/>
            <p:cNvSpPr>
              <a:spLocks/>
            </p:cNvSpPr>
            <p:nvPr userDrawn="1"/>
          </p:nvSpPr>
          <p:spPr bwMode="auto">
            <a:xfrm>
              <a:off x="5512" y="3251"/>
              <a:ext cx="260" cy="326"/>
            </a:xfrm>
            <a:custGeom>
              <a:avLst/>
              <a:gdLst>
                <a:gd name="T0" fmla="*/ 239 w 454"/>
                <a:gd name="T1" fmla="*/ 325 h 568"/>
                <a:gd name="T2" fmla="*/ 260 w 454"/>
                <a:gd name="T3" fmla="*/ 194 h 568"/>
                <a:gd name="T4" fmla="*/ 260 w 454"/>
                <a:gd name="T5" fmla="*/ 8 h 568"/>
                <a:gd name="T6" fmla="*/ 260 w 454"/>
                <a:gd name="T7" fmla="*/ 8 h 568"/>
                <a:gd name="T8" fmla="*/ 228 w 454"/>
                <a:gd name="T9" fmla="*/ 5 h 568"/>
                <a:gd name="T10" fmla="*/ 196 w 454"/>
                <a:gd name="T11" fmla="*/ 2 h 568"/>
                <a:gd name="T12" fmla="*/ 164 w 454"/>
                <a:gd name="T13" fmla="*/ 1 h 568"/>
                <a:gd name="T14" fmla="*/ 132 w 454"/>
                <a:gd name="T15" fmla="*/ 0 h 568"/>
                <a:gd name="T16" fmla="*/ 99 w 454"/>
                <a:gd name="T17" fmla="*/ 1 h 568"/>
                <a:gd name="T18" fmla="*/ 66 w 454"/>
                <a:gd name="T19" fmla="*/ 3 h 568"/>
                <a:gd name="T20" fmla="*/ 33 w 454"/>
                <a:gd name="T21" fmla="*/ 7 h 568"/>
                <a:gd name="T22" fmla="*/ 0 w 454"/>
                <a:gd name="T23" fmla="*/ 11 h 568"/>
                <a:gd name="T24" fmla="*/ 0 w 454"/>
                <a:gd name="T25" fmla="*/ 11 h 568"/>
                <a:gd name="T26" fmla="*/ 49 w 454"/>
                <a:gd name="T27" fmla="*/ 326 h 568"/>
                <a:gd name="T28" fmla="*/ 49 w 454"/>
                <a:gd name="T29" fmla="*/ 326 h 568"/>
                <a:gd name="T30" fmla="*/ 73 w 454"/>
                <a:gd name="T31" fmla="*/ 323 h 568"/>
                <a:gd name="T32" fmla="*/ 97 w 454"/>
                <a:gd name="T33" fmla="*/ 320 h 568"/>
                <a:gd name="T34" fmla="*/ 121 w 454"/>
                <a:gd name="T35" fmla="*/ 318 h 568"/>
                <a:gd name="T36" fmla="*/ 145 w 454"/>
                <a:gd name="T37" fmla="*/ 318 h 568"/>
                <a:gd name="T38" fmla="*/ 170 w 454"/>
                <a:gd name="T39" fmla="*/ 318 h 568"/>
                <a:gd name="T40" fmla="*/ 194 w 454"/>
                <a:gd name="T41" fmla="*/ 320 h 568"/>
                <a:gd name="T42" fmla="*/ 216 w 454"/>
                <a:gd name="T43" fmla="*/ 323 h 568"/>
                <a:gd name="T44" fmla="*/ 239 w 454"/>
                <a:gd name="T45" fmla="*/ 325 h 568"/>
                <a:gd name="T46" fmla="*/ 239 w 454"/>
                <a:gd name="T47" fmla="*/ 325 h 5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54" h="568">
                  <a:moveTo>
                    <a:pt x="418" y="566"/>
                  </a:moveTo>
                  <a:lnTo>
                    <a:pt x="454" y="338"/>
                  </a:lnTo>
                  <a:lnTo>
                    <a:pt x="454" y="14"/>
                  </a:lnTo>
                  <a:lnTo>
                    <a:pt x="398" y="8"/>
                  </a:lnTo>
                  <a:lnTo>
                    <a:pt x="342" y="4"/>
                  </a:lnTo>
                  <a:lnTo>
                    <a:pt x="286" y="2"/>
                  </a:lnTo>
                  <a:lnTo>
                    <a:pt x="230" y="0"/>
                  </a:lnTo>
                  <a:lnTo>
                    <a:pt x="172" y="2"/>
                  </a:lnTo>
                  <a:lnTo>
                    <a:pt x="116" y="6"/>
                  </a:lnTo>
                  <a:lnTo>
                    <a:pt x="58" y="12"/>
                  </a:lnTo>
                  <a:lnTo>
                    <a:pt x="0" y="20"/>
                  </a:lnTo>
                  <a:lnTo>
                    <a:pt x="86" y="568"/>
                  </a:lnTo>
                  <a:lnTo>
                    <a:pt x="128" y="562"/>
                  </a:lnTo>
                  <a:lnTo>
                    <a:pt x="170" y="558"/>
                  </a:lnTo>
                  <a:lnTo>
                    <a:pt x="212" y="554"/>
                  </a:lnTo>
                  <a:lnTo>
                    <a:pt x="254" y="554"/>
                  </a:lnTo>
                  <a:lnTo>
                    <a:pt x="296" y="554"/>
                  </a:lnTo>
                  <a:lnTo>
                    <a:pt x="338" y="558"/>
                  </a:lnTo>
                  <a:lnTo>
                    <a:pt x="378" y="562"/>
                  </a:lnTo>
                  <a:lnTo>
                    <a:pt x="418" y="566"/>
                  </a:lnTo>
                  <a:close/>
                </a:path>
              </a:pathLst>
            </a:custGeom>
            <a:solidFill>
              <a:srgbClr val="000000"/>
            </a:solidFill>
            <a:ln w="25400">
              <a:solidFill>
                <a:srgbClr val="668187"/>
              </a:solidFill>
              <a:prstDash val="solid"/>
              <a:round/>
              <a:headEnd/>
              <a:tailEnd/>
            </a:ln>
          </p:spPr>
          <p:txBody>
            <a:bodyPr/>
            <a:lstStyle/>
            <a:p>
              <a:endParaRPr lang="en-GB"/>
            </a:p>
          </p:txBody>
        </p:sp>
        <p:sp>
          <p:nvSpPr>
            <p:cNvPr id="1054" name="Freeform 33"/>
            <p:cNvSpPr>
              <a:spLocks/>
            </p:cNvSpPr>
            <p:nvPr userDrawn="1"/>
          </p:nvSpPr>
          <p:spPr bwMode="auto">
            <a:xfrm>
              <a:off x="4808" y="4273"/>
              <a:ext cx="255" cy="39"/>
            </a:xfrm>
            <a:custGeom>
              <a:avLst/>
              <a:gdLst>
                <a:gd name="T0" fmla="*/ 0 w 444"/>
                <a:gd name="T1" fmla="*/ 39 h 68"/>
                <a:gd name="T2" fmla="*/ 255 w 444"/>
                <a:gd name="T3" fmla="*/ 39 h 68"/>
                <a:gd name="T4" fmla="*/ 255 w 444"/>
                <a:gd name="T5" fmla="*/ 39 h 68"/>
                <a:gd name="T6" fmla="*/ 252 w 444"/>
                <a:gd name="T7" fmla="*/ 20 h 68"/>
                <a:gd name="T8" fmla="*/ 248 w 444"/>
                <a:gd name="T9" fmla="*/ 0 h 68"/>
                <a:gd name="T10" fmla="*/ 0 w 444"/>
                <a:gd name="T11" fmla="*/ 39 h 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44" h="68">
                  <a:moveTo>
                    <a:pt x="0" y="68"/>
                  </a:moveTo>
                  <a:lnTo>
                    <a:pt x="444" y="68"/>
                  </a:lnTo>
                  <a:lnTo>
                    <a:pt x="438" y="34"/>
                  </a:lnTo>
                  <a:lnTo>
                    <a:pt x="432" y="0"/>
                  </a:lnTo>
                  <a:lnTo>
                    <a:pt x="0" y="68"/>
                  </a:lnTo>
                  <a:close/>
                </a:path>
              </a:pathLst>
            </a:custGeom>
            <a:solidFill>
              <a:srgbClr val="000000"/>
            </a:solidFill>
            <a:ln w="25400">
              <a:solidFill>
                <a:srgbClr val="668187"/>
              </a:solidFill>
              <a:prstDash val="solid"/>
              <a:round/>
              <a:headEnd/>
              <a:tailEnd/>
            </a:ln>
          </p:spPr>
          <p:txBody>
            <a:bodyPr/>
            <a:lstStyle/>
            <a:p>
              <a:endParaRPr lang="en-GB"/>
            </a:p>
          </p:txBody>
        </p:sp>
        <p:sp>
          <p:nvSpPr>
            <p:cNvPr id="1055" name="Freeform 34"/>
            <p:cNvSpPr>
              <a:spLocks/>
            </p:cNvSpPr>
            <p:nvPr userDrawn="1"/>
          </p:nvSpPr>
          <p:spPr bwMode="auto">
            <a:xfrm>
              <a:off x="5380" y="3577"/>
              <a:ext cx="190" cy="112"/>
            </a:xfrm>
            <a:custGeom>
              <a:avLst/>
              <a:gdLst>
                <a:gd name="T0" fmla="*/ 190 w 332"/>
                <a:gd name="T1" fmla="*/ 58 h 196"/>
                <a:gd name="T2" fmla="*/ 181 w 332"/>
                <a:gd name="T3" fmla="*/ 0 h 196"/>
                <a:gd name="T4" fmla="*/ 181 w 332"/>
                <a:gd name="T5" fmla="*/ 0 h 196"/>
                <a:gd name="T6" fmla="*/ 157 w 332"/>
                <a:gd name="T7" fmla="*/ 3 h 196"/>
                <a:gd name="T8" fmla="*/ 133 w 332"/>
                <a:gd name="T9" fmla="*/ 9 h 196"/>
                <a:gd name="T10" fmla="*/ 110 w 332"/>
                <a:gd name="T11" fmla="*/ 15 h 196"/>
                <a:gd name="T12" fmla="*/ 87 w 332"/>
                <a:gd name="T13" fmla="*/ 22 h 196"/>
                <a:gd name="T14" fmla="*/ 64 w 332"/>
                <a:gd name="T15" fmla="*/ 30 h 196"/>
                <a:gd name="T16" fmla="*/ 42 w 332"/>
                <a:gd name="T17" fmla="*/ 39 h 196"/>
                <a:gd name="T18" fmla="*/ 21 w 332"/>
                <a:gd name="T19" fmla="*/ 48 h 196"/>
                <a:gd name="T20" fmla="*/ 0 w 332"/>
                <a:gd name="T21" fmla="*/ 58 h 196"/>
                <a:gd name="T22" fmla="*/ 27 w 332"/>
                <a:gd name="T23" fmla="*/ 112 h 196"/>
                <a:gd name="T24" fmla="*/ 27 w 332"/>
                <a:gd name="T25" fmla="*/ 112 h 196"/>
                <a:gd name="T26" fmla="*/ 46 w 332"/>
                <a:gd name="T27" fmla="*/ 103 h 196"/>
                <a:gd name="T28" fmla="*/ 65 w 332"/>
                <a:gd name="T29" fmla="*/ 94 h 196"/>
                <a:gd name="T30" fmla="*/ 86 w 332"/>
                <a:gd name="T31" fmla="*/ 86 h 196"/>
                <a:gd name="T32" fmla="*/ 105 w 332"/>
                <a:gd name="T33" fmla="*/ 79 h 196"/>
                <a:gd name="T34" fmla="*/ 126 w 332"/>
                <a:gd name="T35" fmla="*/ 73 h 196"/>
                <a:gd name="T36" fmla="*/ 148 w 332"/>
                <a:gd name="T37" fmla="*/ 67 h 196"/>
                <a:gd name="T38" fmla="*/ 168 w 332"/>
                <a:gd name="T39" fmla="*/ 63 h 196"/>
                <a:gd name="T40" fmla="*/ 190 w 332"/>
                <a:gd name="T41" fmla="*/ 58 h 196"/>
                <a:gd name="T42" fmla="*/ 190 w 332"/>
                <a:gd name="T43" fmla="*/ 58 h 1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2" h="196">
                  <a:moveTo>
                    <a:pt x="332" y="102"/>
                  </a:moveTo>
                  <a:lnTo>
                    <a:pt x="316" y="0"/>
                  </a:lnTo>
                  <a:lnTo>
                    <a:pt x="274" y="6"/>
                  </a:lnTo>
                  <a:lnTo>
                    <a:pt x="232" y="16"/>
                  </a:lnTo>
                  <a:lnTo>
                    <a:pt x="192" y="26"/>
                  </a:lnTo>
                  <a:lnTo>
                    <a:pt x="152" y="38"/>
                  </a:lnTo>
                  <a:lnTo>
                    <a:pt x="112" y="52"/>
                  </a:lnTo>
                  <a:lnTo>
                    <a:pt x="74" y="68"/>
                  </a:lnTo>
                  <a:lnTo>
                    <a:pt x="36" y="84"/>
                  </a:lnTo>
                  <a:lnTo>
                    <a:pt x="0" y="102"/>
                  </a:lnTo>
                  <a:lnTo>
                    <a:pt x="48" y="196"/>
                  </a:lnTo>
                  <a:lnTo>
                    <a:pt x="80" y="180"/>
                  </a:lnTo>
                  <a:lnTo>
                    <a:pt x="114" y="164"/>
                  </a:lnTo>
                  <a:lnTo>
                    <a:pt x="150" y="150"/>
                  </a:lnTo>
                  <a:lnTo>
                    <a:pt x="184" y="138"/>
                  </a:lnTo>
                  <a:lnTo>
                    <a:pt x="220" y="128"/>
                  </a:lnTo>
                  <a:lnTo>
                    <a:pt x="258" y="118"/>
                  </a:lnTo>
                  <a:lnTo>
                    <a:pt x="294" y="110"/>
                  </a:lnTo>
                  <a:lnTo>
                    <a:pt x="332" y="102"/>
                  </a:lnTo>
                  <a:close/>
                </a:path>
              </a:pathLst>
            </a:custGeom>
            <a:solidFill>
              <a:srgbClr val="165829"/>
            </a:solidFill>
            <a:ln w="25400">
              <a:solidFill>
                <a:srgbClr val="668187"/>
              </a:solidFill>
              <a:prstDash val="solid"/>
              <a:round/>
              <a:headEnd/>
              <a:tailEnd/>
            </a:ln>
          </p:spPr>
          <p:txBody>
            <a:bodyPr/>
            <a:lstStyle/>
            <a:p>
              <a:endParaRPr lang="en-GB"/>
            </a:p>
          </p:txBody>
        </p:sp>
        <p:sp>
          <p:nvSpPr>
            <p:cNvPr id="1056" name="Freeform 35"/>
            <p:cNvSpPr>
              <a:spLocks/>
            </p:cNvSpPr>
            <p:nvPr userDrawn="1"/>
          </p:nvSpPr>
          <p:spPr bwMode="auto">
            <a:xfrm>
              <a:off x="5114" y="3748"/>
              <a:ext cx="155" cy="181"/>
            </a:xfrm>
            <a:custGeom>
              <a:avLst/>
              <a:gdLst>
                <a:gd name="T0" fmla="*/ 155 w 270"/>
                <a:gd name="T1" fmla="*/ 42 h 316"/>
                <a:gd name="T2" fmla="*/ 113 w 270"/>
                <a:gd name="T3" fmla="*/ 0 h 316"/>
                <a:gd name="T4" fmla="*/ 113 w 270"/>
                <a:gd name="T5" fmla="*/ 0 h 316"/>
                <a:gd name="T6" fmla="*/ 95 w 270"/>
                <a:gd name="T7" fmla="*/ 17 h 316"/>
                <a:gd name="T8" fmla="*/ 79 w 270"/>
                <a:gd name="T9" fmla="*/ 34 h 316"/>
                <a:gd name="T10" fmla="*/ 64 w 270"/>
                <a:gd name="T11" fmla="*/ 53 h 316"/>
                <a:gd name="T12" fmla="*/ 51 w 270"/>
                <a:gd name="T13" fmla="*/ 72 h 316"/>
                <a:gd name="T14" fmla="*/ 37 w 270"/>
                <a:gd name="T15" fmla="*/ 92 h 316"/>
                <a:gd name="T16" fmla="*/ 23 w 270"/>
                <a:gd name="T17" fmla="*/ 112 h 316"/>
                <a:gd name="T18" fmla="*/ 11 w 270"/>
                <a:gd name="T19" fmla="*/ 133 h 316"/>
                <a:gd name="T20" fmla="*/ 0 w 270"/>
                <a:gd name="T21" fmla="*/ 154 h 316"/>
                <a:gd name="T22" fmla="*/ 54 w 270"/>
                <a:gd name="T23" fmla="*/ 181 h 316"/>
                <a:gd name="T24" fmla="*/ 54 w 270"/>
                <a:gd name="T25" fmla="*/ 181 h 316"/>
                <a:gd name="T26" fmla="*/ 64 w 270"/>
                <a:gd name="T27" fmla="*/ 162 h 316"/>
                <a:gd name="T28" fmla="*/ 75 w 270"/>
                <a:gd name="T29" fmla="*/ 143 h 316"/>
                <a:gd name="T30" fmla="*/ 86 w 270"/>
                <a:gd name="T31" fmla="*/ 125 h 316"/>
                <a:gd name="T32" fmla="*/ 99 w 270"/>
                <a:gd name="T33" fmla="*/ 108 h 316"/>
                <a:gd name="T34" fmla="*/ 111 w 270"/>
                <a:gd name="T35" fmla="*/ 91 h 316"/>
                <a:gd name="T36" fmla="*/ 125 w 270"/>
                <a:gd name="T37" fmla="*/ 73 h 316"/>
                <a:gd name="T38" fmla="*/ 140 w 270"/>
                <a:gd name="T39" fmla="*/ 57 h 316"/>
                <a:gd name="T40" fmla="*/ 155 w 270"/>
                <a:gd name="T41" fmla="*/ 42 h 316"/>
                <a:gd name="T42" fmla="*/ 155 w 270"/>
                <a:gd name="T43" fmla="*/ 42 h 3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0" h="316">
                  <a:moveTo>
                    <a:pt x="270" y="74"/>
                  </a:moveTo>
                  <a:lnTo>
                    <a:pt x="196" y="0"/>
                  </a:lnTo>
                  <a:lnTo>
                    <a:pt x="166" y="30"/>
                  </a:lnTo>
                  <a:lnTo>
                    <a:pt x="138" y="60"/>
                  </a:lnTo>
                  <a:lnTo>
                    <a:pt x="112" y="92"/>
                  </a:lnTo>
                  <a:lnTo>
                    <a:pt x="88" y="126"/>
                  </a:lnTo>
                  <a:lnTo>
                    <a:pt x="64" y="160"/>
                  </a:lnTo>
                  <a:lnTo>
                    <a:pt x="40" y="196"/>
                  </a:lnTo>
                  <a:lnTo>
                    <a:pt x="20" y="232"/>
                  </a:lnTo>
                  <a:lnTo>
                    <a:pt x="0" y="268"/>
                  </a:lnTo>
                  <a:lnTo>
                    <a:pt x="94" y="316"/>
                  </a:lnTo>
                  <a:lnTo>
                    <a:pt x="112" y="282"/>
                  </a:lnTo>
                  <a:lnTo>
                    <a:pt x="130" y="250"/>
                  </a:lnTo>
                  <a:lnTo>
                    <a:pt x="150" y="218"/>
                  </a:lnTo>
                  <a:lnTo>
                    <a:pt x="172" y="188"/>
                  </a:lnTo>
                  <a:lnTo>
                    <a:pt x="194" y="158"/>
                  </a:lnTo>
                  <a:lnTo>
                    <a:pt x="218" y="128"/>
                  </a:lnTo>
                  <a:lnTo>
                    <a:pt x="244" y="100"/>
                  </a:lnTo>
                  <a:lnTo>
                    <a:pt x="270" y="74"/>
                  </a:lnTo>
                  <a:close/>
                </a:path>
              </a:pathLst>
            </a:custGeom>
            <a:solidFill>
              <a:srgbClr val="165829"/>
            </a:solidFill>
            <a:ln w="25400">
              <a:solidFill>
                <a:srgbClr val="668187"/>
              </a:solidFill>
              <a:prstDash val="solid"/>
              <a:round/>
              <a:headEnd/>
              <a:tailEnd/>
            </a:ln>
          </p:spPr>
          <p:txBody>
            <a:bodyPr/>
            <a:lstStyle/>
            <a:p>
              <a:endParaRPr lang="en-GB"/>
            </a:p>
          </p:txBody>
        </p:sp>
        <p:sp>
          <p:nvSpPr>
            <p:cNvPr id="1057" name="Freeform 36"/>
            <p:cNvSpPr>
              <a:spLocks/>
            </p:cNvSpPr>
            <p:nvPr userDrawn="1"/>
          </p:nvSpPr>
          <p:spPr bwMode="auto">
            <a:xfrm>
              <a:off x="5048" y="4083"/>
              <a:ext cx="66" cy="190"/>
            </a:xfrm>
            <a:custGeom>
              <a:avLst/>
              <a:gdLst>
                <a:gd name="T0" fmla="*/ 66 w 116"/>
                <a:gd name="T1" fmla="*/ 9 h 332"/>
                <a:gd name="T2" fmla="*/ 8 w 116"/>
                <a:gd name="T3" fmla="*/ 0 h 332"/>
                <a:gd name="T4" fmla="*/ 8 w 116"/>
                <a:gd name="T5" fmla="*/ 0 h 332"/>
                <a:gd name="T6" fmla="*/ 5 w 116"/>
                <a:gd name="T7" fmla="*/ 23 h 332"/>
                <a:gd name="T8" fmla="*/ 2 w 116"/>
                <a:gd name="T9" fmla="*/ 47 h 332"/>
                <a:gd name="T10" fmla="*/ 0 w 116"/>
                <a:gd name="T11" fmla="*/ 70 h 332"/>
                <a:gd name="T12" fmla="*/ 0 w 116"/>
                <a:gd name="T13" fmla="*/ 94 h 332"/>
                <a:gd name="T14" fmla="*/ 0 w 116"/>
                <a:gd name="T15" fmla="*/ 118 h 332"/>
                <a:gd name="T16" fmla="*/ 2 w 116"/>
                <a:gd name="T17" fmla="*/ 142 h 332"/>
                <a:gd name="T18" fmla="*/ 5 w 116"/>
                <a:gd name="T19" fmla="*/ 166 h 332"/>
                <a:gd name="T20" fmla="*/ 8 w 116"/>
                <a:gd name="T21" fmla="*/ 190 h 332"/>
                <a:gd name="T22" fmla="*/ 66 w 116"/>
                <a:gd name="T23" fmla="*/ 181 h 332"/>
                <a:gd name="T24" fmla="*/ 66 w 116"/>
                <a:gd name="T25" fmla="*/ 181 h 332"/>
                <a:gd name="T26" fmla="*/ 64 w 116"/>
                <a:gd name="T27" fmla="*/ 159 h 332"/>
                <a:gd name="T28" fmla="*/ 61 w 116"/>
                <a:gd name="T29" fmla="*/ 137 h 332"/>
                <a:gd name="T30" fmla="*/ 60 w 116"/>
                <a:gd name="T31" fmla="*/ 116 h 332"/>
                <a:gd name="T32" fmla="*/ 60 w 116"/>
                <a:gd name="T33" fmla="*/ 94 h 332"/>
                <a:gd name="T34" fmla="*/ 60 w 116"/>
                <a:gd name="T35" fmla="*/ 72 h 332"/>
                <a:gd name="T36" fmla="*/ 61 w 116"/>
                <a:gd name="T37" fmla="*/ 52 h 332"/>
                <a:gd name="T38" fmla="*/ 64 w 116"/>
                <a:gd name="T39" fmla="*/ 30 h 332"/>
                <a:gd name="T40" fmla="*/ 66 w 116"/>
                <a:gd name="T41" fmla="*/ 9 h 332"/>
                <a:gd name="T42" fmla="*/ 66 w 116"/>
                <a:gd name="T43" fmla="*/ 9 h 3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16" h="332">
                  <a:moveTo>
                    <a:pt x="116" y="16"/>
                  </a:moveTo>
                  <a:lnTo>
                    <a:pt x="14" y="0"/>
                  </a:lnTo>
                  <a:lnTo>
                    <a:pt x="8" y="40"/>
                  </a:lnTo>
                  <a:lnTo>
                    <a:pt x="4" y="82"/>
                  </a:lnTo>
                  <a:lnTo>
                    <a:pt x="0" y="122"/>
                  </a:lnTo>
                  <a:lnTo>
                    <a:pt x="0" y="164"/>
                  </a:lnTo>
                  <a:lnTo>
                    <a:pt x="0" y="206"/>
                  </a:lnTo>
                  <a:lnTo>
                    <a:pt x="4" y="248"/>
                  </a:lnTo>
                  <a:lnTo>
                    <a:pt x="8" y="290"/>
                  </a:lnTo>
                  <a:lnTo>
                    <a:pt x="14" y="332"/>
                  </a:lnTo>
                  <a:lnTo>
                    <a:pt x="116" y="316"/>
                  </a:lnTo>
                  <a:lnTo>
                    <a:pt x="112" y="278"/>
                  </a:lnTo>
                  <a:lnTo>
                    <a:pt x="108" y="240"/>
                  </a:lnTo>
                  <a:lnTo>
                    <a:pt x="106" y="202"/>
                  </a:lnTo>
                  <a:lnTo>
                    <a:pt x="106" y="164"/>
                  </a:lnTo>
                  <a:lnTo>
                    <a:pt x="106" y="126"/>
                  </a:lnTo>
                  <a:lnTo>
                    <a:pt x="108" y="90"/>
                  </a:lnTo>
                  <a:lnTo>
                    <a:pt x="112" y="52"/>
                  </a:lnTo>
                  <a:lnTo>
                    <a:pt x="116" y="16"/>
                  </a:lnTo>
                  <a:close/>
                </a:path>
              </a:pathLst>
            </a:custGeom>
            <a:solidFill>
              <a:srgbClr val="165829"/>
            </a:solidFill>
            <a:ln w="25400">
              <a:solidFill>
                <a:srgbClr val="668187"/>
              </a:solidFill>
              <a:prstDash val="solid"/>
              <a:round/>
              <a:headEnd/>
              <a:tailEnd/>
            </a:ln>
          </p:spPr>
          <p:txBody>
            <a:bodyPr/>
            <a:lstStyle/>
            <a:p>
              <a:endParaRPr lang="en-GB"/>
            </a:p>
          </p:txBody>
        </p:sp>
        <p:sp>
          <p:nvSpPr>
            <p:cNvPr id="1058" name="Freeform 37"/>
            <p:cNvSpPr>
              <a:spLocks/>
            </p:cNvSpPr>
            <p:nvPr userDrawn="1"/>
          </p:nvSpPr>
          <p:spPr bwMode="auto">
            <a:xfrm>
              <a:off x="5056" y="3901"/>
              <a:ext cx="112" cy="191"/>
            </a:xfrm>
            <a:custGeom>
              <a:avLst/>
              <a:gdLst>
                <a:gd name="T0" fmla="*/ 112 w 196"/>
                <a:gd name="T1" fmla="*/ 28 h 332"/>
                <a:gd name="T2" fmla="*/ 58 w 196"/>
                <a:gd name="T3" fmla="*/ 0 h 332"/>
                <a:gd name="T4" fmla="*/ 58 w 196"/>
                <a:gd name="T5" fmla="*/ 0 h 332"/>
                <a:gd name="T6" fmla="*/ 48 w 196"/>
                <a:gd name="T7" fmla="*/ 22 h 332"/>
                <a:gd name="T8" fmla="*/ 39 w 196"/>
                <a:gd name="T9" fmla="*/ 44 h 332"/>
                <a:gd name="T10" fmla="*/ 30 w 196"/>
                <a:gd name="T11" fmla="*/ 66 h 332"/>
                <a:gd name="T12" fmla="*/ 22 w 196"/>
                <a:gd name="T13" fmla="*/ 89 h 332"/>
                <a:gd name="T14" fmla="*/ 15 w 196"/>
                <a:gd name="T15" fmla="*/ 110 h 332"/>
                <a:gd name="T16" fmla="*/ 9 w 196"/>
                <a:gd name="T17" fmla="*/ 135 h 332"/>
                <a:gd name="T18" fmla="*/ 3 w 196"/>
                <a:gd name="T19" fmla="*/ 158 h 332"/>
                <a:gd name="T20" fmla="*/ 0 w 196"/>
                <a:gd name="T21" fmla="*/ 182 h 332"/>
                <a:gd name="T22" fmla="*/ 58 w 196"/>
                <a:gd name="T23" fmla="*/ 191 h 332"/>
                <a:gd name="T24" fmla="*/ 58 w 196"/>
                <a:gd name="T25" fmla="*/ 191 h 332"/>
                <a:gd name="T26" fmla="*/ 63 w 196"/>
                <a:gd name="T27" fmla="*/ 169 h 332"/>
                <a:gd name="T28" fmla="*/ 67 w 196"/>
                <a:gd name="T29" fmla="*/ 148 h 332"/>
                <a:gd name="T30" fmla="*/ 73 w 196"/>
                <a:gd name="T31" fmla="*/ 128 h 332"/>
                <a:gd name="T32" fmla="*/ 79 w 196"/>
                <a:gd name="T33" fmla="*/ 107 h 332"/>
                <a:gd name="T34" fmla="*/ 86 w 196"/>
                <a:gd name="T35" fmla="*/ 86 h 332"/>
                <a:gd name="T36" fmla="*/ 94 w 196"/>
                <a:gd name="T37" fmla="*/ 67 h 332"/>
                <a:gd name="T38" fmla="*/ 103 w 196"/>
                <a:gd name="T39" fmla="*/ 47 h 332"/>
                <a:gd name="T40" fmla="*/ 112 w 196"/>
                <a:gd name="T41" fmla="*/ 28 h 332"/>
                <a:gd name="T42" fmla="*/ 112 w 196"/>
                <a:gd name="T43" fmla="*/ 28 h 3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96" h="332">
                  <a:moveTo>
                    <a:pt x="196" y="48"/>
                  </a:moveTo>
                  <a:lnTo>
                    <a:pt x="102" y="0"/>
                  </a:lnTo>
                  <a:lnTo>
                    <a:pt x="84" y="38"/>
                  </a:lnTo>
                  <a:lnTo>
                    <a:pt x="68" y="76"/>
                  </a:lnTo>
                  <a:lnTo>
                    <a:pt x="52" y="114"/>
                  </a:lnTo>
                  <a:lnTo>
                    <a:pt x="38" y="154"/>
                  </a:lnTo>
                  <a:lnTo>
                    <a:pt x="26" y="192"/>
                  </a:lnTo>
                  <a:lnTo>
                    <a:pt x="16" y="234"/>
                  </a:lnTo>
                  <a:lnTo>
                    <a:pt x="6" y="274"/>
                  </a:lnTo>
                  <a:lnTo>
                    <a:pt x="0" y="316"/>
                  </a:lnTo>
                  <a:lnTo>
                    <a:pt x="102" y="332"/>
                  </a:lnTo>
                  <a:lnTo>
                    <a:pt x="110" y="294"/>
                  </a:lnTo>
                  <a:lnTo>
                    <a:pt x="118" y="258"/>
                  </a:lnTo>
                  <a:lnTo>
                    <a:pt x="128" y="222"/>
                  </a:lnTo>
                  <a:lnTo>
                    <a:pt x="138" y="186"/>
                  </a:lnTo>
                  <a:lnTo>
                    <a:pt x="150" y="150"/>
                  </a:lnTo>
                  <a:lnTo>
                    <a:pt x="164" y="116"/>
                  </a:lnTo>
                  <a:lnTo>
                    <a:pt x="180" y="82"/>
                  </a:lnTo>
                  <a:lnTo>
                    <a:pt x="196" y="48"/>
                  </a:lnTo>
                  <a:close/>
                </a:path>
              </a:pathLst>
            </a:custGeom>
            <a:solidFill>
              <a:srgbClr val="DC5C3F"/>
            </a:solidFill>
            <a:ln w="25400">
              <a:solidFill>
                <a:srgbClr val="668187"/>
              </a:solidFill>
              <a:prstDash val="solid"/>
              <a:round/>
              <a:headEnd/>
              <a:tailEnd/>
            </a:ln>
          </p:spPr>
          <p:txBody>
            <a:bodyPr/>
            <a:lstStyle/>
            <a:p>
              <a:endParaRPr lang="en-GB"/>
            </a:p>
          </p:txBody>
        </p:sp>
        <p:sp>
          <p:nvSpPr>
            <p:cNvPr id="1059" name="Freeform 38"/>
            <p:cNvSpPr>
              <a:spLocks/>
            </p:cNvSpPr>
            <p:nvPr userDrawn="1"/>
          </p:nvSpPr>
          <p:spPr bwMode="auto">
            <a:xfrm>
              <a:off x="5742" y="3576"/>
              <a:ext cx="30" cy="65"/>
            </a:xfrm>
            <a:custGeom>
              <a:avLst/>
              <a:gdLst>
                <a:gd name="T0" fmla="*/ 30 w 52"/>
                <a:gd name="T1" fmla="*/ 65 h 114"/>
                <a:gd name="T2" fmla="*/ 30 w 52"/>
                <a:gd name="T3" fmla="*/ 5 h 114"/>
                <a:gd name="T4" fmla="*/ 30 w 52"/>
                <a:gd name="T5" fmla="*/ 5 h 114"/>
                <a:gd name="T6" fmla="*/ 9 w 52"/>
                <a:gd name="T7" fmla="*/ 0 h 114"/>
                <a:gd name="T8" fmla="*/ 0 w 52"/>
                <a:gd name="T9" fmla="*/ 59 h 114"/>
                <a:gd name="T10" fmla="*/ 0 w 52"/>
                <a:gd name="T11" fmla="*/ 59 h 114"/>
                <a:gd name="T12" fmla="*/ 30 w 52"/>
                <a:gd name="T13" fmla="*/ 65 h 114"/>
                <a:gd name="T14" fmla="*/ 30 w 52"/>
                <a:gd name="T15" fmla="*/ 65 h 1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14">
                  <a:moveTo>
                    <a:pt x="52" y="114"/>
                  </a:moveTo>
                  <a:lnTo>
                    <a:pt x="52" y="8"/>
                  </a:lnTo>
                  <a:lnTo>
                    <a:pt x="16" y="0"/>
                  </a:lnTo>
                  <a:lnTo>
                    <a:pt x="0" y="104"/>
                  </a:lnTo>
                  <a:lnTo>
                    <a:pt x="52" y="114"/>
                  </a:lnTo>
                  <a:close/>
                </a:path>
              </a:pathLst>
            </a:custGeom>
            <a:solidFill>
              <a:srgbClr val="165829"/>
            </a:solidFill>
            <a:ln w="25400">
              <a:solidFill>
                <a:srgbClr val="668187"/>
              </a:solidFill>
              <a:prstDash val="solid"/>
              <a:round/>
              <a:headEnd/>
              <a:tailEnd/>
            </a:ln>
          </p:spPr>
          <p:txBody>
            <a:bodyPr/>
            <a:lstStyle/>
            <a:p>
              <a:endParaRPr lang="en-GB"/>
            </a:p>
          </p:txBody>
        </p:sp>
        <p:sp>
          <p:nvSpPr>
            <p:cNvPr id="1060" name="Freeform 39"/>
            <p:cNvSpPr>
              <a:spLocks/>
            </p:cNvSpPr>
            <p:nvPr userDrawn="1"/>
          </p:nvSpPr>
          <p:spPr bwMode="auto">
            <a:xfrm>
              <a:off x="5561" y="3569"/>
              <a:ext cx="191" cy="66"/>
            </a:xfrm>
            <a:custGeom>
              <a:avLst/>
              <a:gdLst>
                <a:gd name="T0" fmla="*/ 9 w 332"/>
                <a:gd name="T1" fmla="*/ 66 h 116"/>
                <a:gd name="T2" fmla="*/ 9 w 332"/>
                <a:gd name="T3" fmla="*/ 66 h 116"/>
                <a:gd name="T4" fmla="*/ 31 w 332"/>
                <a:gd name="T5" fmla="*/ 64 h 116"/>
                <a:gd name="T6" fmla="*/ 53 w 332"/>
                <a:gd name="T7" fmla="*/ 61 h 116"/>
                <a:gd name="T8" fmla="*/ 75 w 332"/>
                <a:gd name="T9" fmla="*/ 60 h 116"/>
                <a:gd name="T10" fmla="*/ 97 w 332"/>
                <a:gd name="T11" fmla="*/ 60 h 116"/>
                <a:gd name="T12" fmla="*/ 119 w 332"/>
                <a:gd name="T13" fmla="*/ 60 h 116"/>
                <a:gd name="T14" fmla="*/ 139 w 332"/>
                <a:gd name="T15" fmla="*/ 61 h 116"/>
                <a:gd name="T16" fmla="*/ 161 w 332"/>
                <a:gd name="T17" fmla="*/ 64 h 116"/>
                <a:gd name="T18" fmla="*/ 182 w 332"/>
                <a:gd name="T19" fmla="*/ 66 h 116"/>
                <a:gd name="T20" fmla="*/ 191 w 332"/>
                <a:gd name="T21" fmla="*/ 7 h 116"/>
                <a:gd name="T22" fmla="*/ 191 w 332"/>
                <a:gd name="T23" fmla="*/ 7 h 116"/>
                <a:gd name="T24" fmla="*/ 168 w 332"/>
                <a:gd name="T25" fmla="*/ 5 h 116"/>
                <a:gd name="T26" fmla="*/ 145 w 332"/>
                <a:gd name="T27" fmla="*/ 2 h 116"/>
                <a:gd name="T28" fmla="*/ 121 w 332"/>
                <a:gd name="T29" fmla="*/ 0 h 116"/>
                <a:gd name="T30" fmla="*/ 97 w 332"/>
                <a:gd name="T31" fmla="*/ 0 h 116"/>
                <a:gd name="T32" fmla="*/ 72 w 332"/>
                <a:gd name="T33" fmla="*/ 0 h 116"/>
                <a:gd name="T34" fmla="*/ 48 w 332"/>
                <a:gd name="T35" fmla="*/ 2 h 116"/>
                <a:gd name="T36" fmla="*/ 24 w 332"/>
                <a:gd name="T37" fmla="*/ 5 h 116"/>
                <a:gd name="T38" fmla="*/ 0 w 332"/>
                <a:gd name="T39" fmla="*/ 8 h 116"/>
                <a:gd name="T40" fmla="*/ 9 w 332"/>
                <a:gd name="T41" fmla="*/ 66 h 116"/>
                <a:gd name="T42" fmla="*/ 9 w 332"/>
                <a:gd name="T43" fmla="*/ 66 h 116"/>
                <a:gd name="T44" fmla="*/ 9 w 332"/>
                <a:gd name="T45" fmla="*/ 66 h 116"/>
                <a:gd name="T46" fmla="*/ 9 w 332"/>
                <a:gd name="T47" fmla="*/ 66 h 1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32" h="116">
                  <a:moveTo>
                    <a:pt x="16" y="116"/>
                  </a:moveTo>
                  <a:lnTo>
                    <a:pt x="16" y="116"/>
                  </a:lnTo>
                  <a:lnTo>
                    <a:pt x="54" y="112"/>
                  </a:lnTo>
                  <a:lnTo>
                    <a:pt x="92" y="108"/>
                  </a:lnTo>
                  <a:lnTo>
                    <a:pt x="130" y="106"/>
                  </a:lnTo>
                  <a:lnTo>
                    <a:pt x="168" y="106"/>
                  </a:lnTo>
                  <a:lnTo>
                    <a:pt x="206" y="106"/>
                  </a:lnTo>
                  <a:lnTo>
                    <a:pt x="242" y="108"/>
                  </a:lnTo>
                  <a:lnTo>
                    <a:pt x="280" y="112"/>
                  </a:lnTo>
                  <a:lnTo>
                    <a:pt x="316" y="116"/>
                  </a:lnTo>
                  <a:lnTo>
                    <a:pt x="332" y="12"/>
                  </a:lnTo>
                  <a:lnTo>
                    <a:pt x="292" y="8"/>
                  </a:lnTo>
                  <a:lnTo>
                    <a:pt x="252" y="4"/>
                  </a:lnTo>
                  <a:lnTo>
                    <a:pt x="210" y="0"/>
                  </a:lnTo>
                  <a:lnTo>
                    <a:pt x="168" y="0"/>
                  </a:lnTo>
                  <a:lnTo>
                    <a:pt x="126" y="0"/>
                  </a:lnTo>
                  <a:lnTo>
                    <a:pt x="84" y="4"/>
                  </a:lnTo>
                  <a:lnTo>
                    <a:pt x="42" y="8"/>
                  </a:lnTo>
                  <a:lnTo>
                    <a:pt x="0" y="14"/>
                  </a:lnTo>
                  <a:lnTo>
                    <a:pt x="16" y="116"/>
                  </a:lnTo>
                  <a:close/>
                </a:path>
              </a:pathLst>
            </a:custGeom>
            <a:solidFill>
              <a:srgbClr val="DC5C3F"/>
            </a:solidFill>
            <a:ln w="25400">
              <a:solidFill>
                <a:srgbClr val="668187"/>
              </a:solidFill>
              <a:prstDash val="solid"/>
              <a:round/>
              <a:headEnd/>
              <a:tailEnd/>
            </a:ln>
          </p:spPr>
          <p:txBody>
            <a:bodyPr/>
            <a:lstStyle/>
            <a:p>
              <a:endParaRPr lang="en-GB"/>
            </a:p>
          </p:txBody>
        </p:sp>
        <p:sp>
          <p:nvSpPr>
            <p:cNvPr id="1061" name="Freeform 40"/>
            <p:cNvSpPr>
              <a:spLocks/>
            </p:cNvSpPr>
            <p:nvPr userDrawn="1"/>
          </p:nvSpPr>
          <p:spPr bwMode="auto">
            <a:xfrm>
              <a:off x="5056" y="4264"/>
              <a:ext cx="69" cy="48"/>
            </a:xfrm>
            <a:custGeom>
              <a:avLst/>
              <a:gdLst>
                <a:gd name="T0" fmla="*/ 59 w 120"/>
                <a:gd name="T1" fmla="*/ 0 h 84"/>
                <a:gd name="T2" fmla="*/ 0 w 120"/>
                <a:gd name="T3" fmla="*/ 9 h 84"/>
                <a:gd name="T4" fmla="*/ 0 w 120"/>
                <a:gd name="T5" fmla="*/ 9 h 84"/>
                <a:gd name="T6" fmla="*/ 3 w 120"/>
                <a:gd name="T7" fmla="*/ 29 h 84"/>
                <a:gd name="T8" fmla="*/ 7 w 120"/>
                <a:gd name="T9" fmla="*/ 48 h 84"/>
                <a:gd name="T10" fmla="*/ 69 w 120"/>
                <a:gd name="T11" fmla="*/ 48 h 84"/>
                <a:gd name="T12" fmla="*/ 69 w 120"/>
                <a:gd name="T13" fmla="*/ 48 h 84"/>
                <a:gd name="T14" fmla="*/ 63 w 120"/>
                <a:gd name="T15" fmla="*/ 24 h 84"/>
                <a:gd name="T16" fmla="*/ 59 w 120"/>
                <a:gd name="T17" fmla="*/ 0 h 84"/>
                <a:gd name="T18" fmla="*/ 59 w 120"/>
                <a:gd name="T19" fmla="*/ 0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0" h="84">
                  <a:moveTo>
                    <a:pt x="102" y="0"/>
                  </a:moveTo>
                  <a:lnTo>
                    <a:pt x="0" y="16"/>
                  </a:lnTo>
                  <a:lnTo>
                    <a:pt x="6" y="50"/>
                  </a:lnTo>
                  <a:lnTo>
                    <a:pt x="12" y="84"/>
                  </a:lnTo>
                  <a:lnTo>
                    <a:pt x="120" y="84"/>
                  </a:lnTo>
                  <a:lnTo>
                    <a:pt x="110" y="42"/>
                  </a:lnTo>
                  <a:lnTo>
                    <a:pt x="102" y="0"/>
                  </a:lnTo>
                  <a:close/>
                </a:path>
              </a:pathLst>
            </a:custGeom>
            <a:solidFill>
              <a:srgbClr val="DC5C3F"/>
            </a:solidFill>
            <a:ln w="25400">
              <a:solidFill>
                <a:srgbClr val="668187"/>
              </a:solidFill>
              <a:prstDash val="solid"/>
              <a:round/>
              <a:headEnd/>
              <a:tailEnd/>
            </a:ln>
          </p:spPr>
          <p:txBody>
            <a:bodyPr/>
            <a:lstStyle/>
            <a:p>
              <a:endParaRPr lang="en-GB"/>
            </a:p>
          </p:txBody>
        </p:sp>
        <p:sp>
          <p:nvSpPr>
            <p:cNvPr id="1062" name="Freeform 41"/>
            <p:cNvSpPr>
              <a:spLocks/>
            </p:cNvSpPr>
            <p:nvPr userDrawn="1"/>
          </p:nvSpPr>
          <p:spPr bwMode="auto">
            <a:xfrm>
              <a:off x="5227" y="3635"/>
              <a:ext cx="181" cy="155"/>
            </a:xfrm>
            <a:custGeom>
              <a:avLst/>
              <a:gdLst>
                <a:gd name="T0" fmla="*/ 181 w 316"/>
                <a:gd name="T1" fmla="*/ 54 h 270"/>
                <a:gd name="T2" fmla="*/ 154 w 316"/>
                <a:gd name="T3" fmla="*/ 0 h 270"/>
                <a:gd name="T4" fmla="*/ 154 w 316"/>
                <a:gd name="T5" fmla="*/ 0 h 270"/>
                <a:gd name="T6" fmla="*/ 132 w 316"/>
                <a:gd name="T7" fmla="*/ 11 h 270"/>
                <a:gd name="T8" fmla="*/ 111 w 316"/>
                <a:gd name="T9" fmla="*/ 23 h 270"/>
                <a:gd name="T10" fmla="*/ 92 w 316"/>
                <a:gd name="T11" fmla="*/ 37 h 270"/>
                <a:gd name="T12" fmla="*/ 72 w 316"/>
                <a:gd name="T13" fmla="*/ 51 h 270"/>
                <a:gd name="T14" fmla="*/ 53 w 316"/>
                <a:gd name="T15" fmla="*/ 64 h 270"/>
                <a:gd name="T16" fmla="*/ 34 w 316"/>
                <a:gd name="T17" fmla="*/ 79 h 270"/>
                <a:gd name="T18" fmla="*/ 17 w 316"/>
                <a:gd name="T19" fmla="*/ 95 h 270"/>
                <a:gd name="T20" fmla="*/ 0 w 316"/>
                <a:gd name="T21" fmla="*/ 113 h 270"/>
                <a:gd name="T22" fmla="*/ 42 w 316"/>
                <a:gd name="T23" fmla="*/ 155 h 270"/>
                <a:gd name="T24" fmla="*/ 42 w 316"/>
                <a:gd name="T25" fmla="*/ 155 h 270"/>
                <a:gd name="T26" fmla="*/ 57 w 316"/>
                <a:gd name="T27" fmla="*/ 140 h 270"/>
                <a:gd name="T28" fmla="*/ 73 w 316"/>
                <a:gd name="T29" fmla="*/ 125 h 270"/>
                <a:gd name="T30" fmla="*/ 91 w 316"/>
                <a:gd name="T31" fmla="*/ 111 h 270"/>
                <a:gd name="T32" fmla="*/ 107 w 316"/>
                <a:gd name="T33" fmla="*/ 99 h 270"/>
                <a:gd name="T34" fmla="*/ 125 w 316"/>
                <a:gd name="T35" fmla="*/ 86 h 270"/>
                <a:gd name="T36" fmla="*/ 143 w 316"/>
                <a:gd name="T37" fmla="*/ 75 h 270"/>
                <a:gd name="T38" fmla="*/ 162 w 316"/>
                <a:gd name="T39" fmla="*/ 64 h 270"/>
                <a:gd name="T40" fmla="*/ 181 w 316"/>
                <a:gd name="T41" fmla="*/ 54 h 270"/>
                <a:gd name="T42" fmla="*/ 181 w 316"/>
                <a:gd name="T43" fmla="*/ 54 h 2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 h="270">
                  <a:moveTo>
                    <a:pt x="316" y="94"/>
                  </a:moveTo>
                  <a:lnTo>
                    <a:pt x="268" y="0"/>
                  </a:lnTo>
                  <a:lnTo>
                    <a:pt x="230" y="20"/>
                  </a:lnTo>
                  <a:lnTo>
                    <a:pt x="194" y="40"/>
                  </a:lnTo>
                  <a:lnTo>
                    <a:pt x="160" y="64"/>
                  </a:lnTo>
                  <a:lnTo>
                    <a:pt x="126" y="88"/>
                  </a:lnTo>
                  <a:lnTo>
                    <a:pt x="92" y="112"/>
                  </a:lnTo>
                  <a:lnTo>
                    <a:pt x="60" y="138"/>
                  </a:lnTo>
                  <a:lnTo>
                    <a:pt x="30" y="166"/>
                  </a:lnTo>
                  <a:lnTo>
                    <a:pt x="0" y="196"/>
                  </a:lnTo>
                  <a:lnTo>
                    <a:pt x="74" y="270"/>
                  </a:lnTo>
                  <a:lnTo>
                    <a:pt x="100" y="244"/>
                  </a:lnTo>
                  <a:lnTo>
                    <a:pt x="128" y="218"/>
                  </a:lnTo>
                  <a:lnTo>
                    <a:pt x="158" y="194"/>
                  </a:lnTo>
                  <a:lnTo>
                    <a:pt x="186" y="172"/>
                  </a:lnTo>
                  <a:lnTo>
                    <a:pt x="218" y="150"/>
                  </a:lnTo>
                  <a:lnTo>
                    <a:pt x="250" y="130"/>
                  </a:lnTo>
                  <a:lnTo>
                    <a:pt x="282" y="112"/>
                  </a:lnTo>
                  <a:lnTo>
                    <a:pt x="316" y="94"/>
                  </a:lnTo>
                  <a:close/>
                </a:path>
              </a:pathLst>
            </a:custGeom>
            <a:solidFill>
              <a:srgbClr val="DC5C3F"/>
            </a:solidFill>
            <a:ln w="25400">
              <a:solidFill>
                <a:srgbClr val="668187"/>
              </a:solidFill>
              <a:prstDash val="solid"/>
              <a:round/>
              <a:headEnd/>
              <a:tailEnd/>
            </a:ln>
          </p:spPr>
          <p:txBody>
            <a:bodyPr/>
            <a:lstStyle/>
            <a:p>
              <a:endParaRPr lang="en-GB"/>
            </a:p>
          </p:txBody>
        </p:sp>
        <p:sp>
          <p:nvSpPr>
            <p:cNvPr id="1063" name="Freeform 42"/>
            <p:cNvSpPr>
              <a:spLocks/>
            </p:cNvSpPr>
            <p:nvPr userDrawn="1"/>
          </p:nvSpPr>
          <p:spPr bwMode="auto">
            <a:xfrm>
              <a:off x="5114" y="3929"/>
              <a:ext cx="467" cy="235"/>
            </a:xfrm>
            <a:custGeom>
              <a:avLst/>
              <a:gdLst>
                <a:gd name="T0" fmla="*/ 54 w 814"/>
                <a:gd name="T1" fmla="*/ 0 h 410"/>
                <a:gd name="T2" fmla="*/ 54 w 814"/>
                <a:gd name="T3" fmla="*/ 0 h 410"/>
                <a:gd name="T4" fmla="*/ 45 w 814"/>
                <a:gd name="T5" fmla="*/ 19 h 410"/>
                <a:gd name="T6" fmla="*/ 36 w 814"/>
                <a:gd name="T7" fmla="*/ 39 h 410"/>
                <a:gd name="T8" fmla="*/ 28 w 814"/>
                <a:gd name="T9" fmla="*/ 58 h 410"/>
                <a:gd name="T10" fmla="*/ 21 w 814"/>
                <a:gd name="T11" fmla="*/ 79 h 410"/>
                <a:gd name="T12" fmla="*/ 15 w 814"/>
                <a:gd name="T13" fmla="*/ 100 h 410"/>
                <a:gd name="T14" fmla="*/ 9 w 814"/>
                <a:gd name="T15" fmla="*/ 120 h 410"/>
                <a:gd name="T16" fmla="*/ 5 w 814"/>
                <a:gd name="T17" fmla="*/ 141 h 410"/>
                <a:gd name="T18" fmla="*/ 0 w 814"/>
                <a:gd name="T19" fmla="*/ 163 h 410"/>
                <a:gd name="T20" fmla="*/ 459 w 814"/>
                <a:gd name="T21" fmla="*/ 235 h 410"/>
                <a:gd name="T22" fmla="*/ 459 w 814"/>
                <a:gd name="T23" fmla="*/ 235 h 410"/>
                <a:gd name="T24" fmla="*/ 462 w 814"/>
                <a:gd name="T25" fmla="*/ 222 h 410"/>
                <a:gd name="T26" fmla="*/ 467 w 814"/>
                <a:gd name="T27" fmla="*/ 210 h 410"/>
                <a:gd name="T28" fmla="*/ 54 w 814"/>
                <a:gd name="T29" fmla="*/ 0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14" h="410">
                  <a:moveTo>
                    <a:pt x="94" y="0"/>
                  </a:moveTo>
                  <a:lnTo>
                    <a:pt x="94" y="0"/>
                  </a:lnTo>
                  <a:lnTo>
                    <a:pt x="78" y="34"/>
                  </a:lnTo>
                  <a:lnTo>
                    <a:pt x="62" y="68"/>
                  </a:lnTo>
                  <a:lnTo>
                    <a:pt x="48" y="102"/>
                  </a:lnTo>
                  <a:lnTo>
                    <a:pt x="36" y="138"/>
                  </a:lnTo>
                  <a:lnTo>
                    <a:pt x="26" y="174"/>
                  </a:lnTo>
                  <a:lnTo>
                    <a:pt x="16" y="210"/>
                  </a:lnTo>
                  <a:lnTo>
                    <a:pt x="8" y="246"/>
                  </a:lnTo>
                  <a:lnTo>
                    <a:pt x="0" y="284"/>
                  </a:lnTo>
                  <a:lnTo>
                    <a:pt x="800" y="410"/>
                  </a:lnTo>
                  <a:lnTo>
                    <a:pt x="806" y="388"/>
                  </a:lnTo>
                  <a:lnTo>
                    <a:pt x="814" y="366"/>
                  </a:lnTo>
                  <a:lnTo>
                    <a:pt x="94" y="0"/>
                  </a:lnTo>
                  <a:close/>
                </a:path>
              </a:pathLst>
            </a:custGeom>
            <a:solidFill>
              <a:srgbClr val="000000"/>
            </a:solidFill>
            <a:ln w="25400">
              <a:solidFill>
                <a:srgbClr val="668187"/>
              </a:solidFill>
              <a:prstDash val="solid"/>
              <a:round/>
              <a:headEnd/>
              <a:tailEnd/>
            </a:ln>
          </p:spPr>
          <p:txBody>
            <a:bodyPr/>
            <a:lstStyle/>
            <a:p>
              <a:endParaRPr lang="en-GB"/>
            </a:p>
          </p:txBody>
        </p:sp>
        <p:sp>
          <p:nvSpPr>
            <p:cNvPr id="1064" name="Freeform 43"/>
            <p:cNvSpPr>
              <a:spLocks/>
            </p:cNvSpPr>
            <p:nvPr userDrawn="1"/>
          </p:nvSpPr>
          <p:spPr bwMode="auto">
            <a:xfrm>
              <a:off x="5573" y="4139"/>
              <a:ext cx="10" cy="26"/>
            </a:xfrm>
            <a:custGeom>
              <a:avLst/>
              <a:gdLst>
                <a:gd name="T0" fmla="*/ 10 w 18"/>
                <a:gd name="T1" fmla="*/ 1 h 46"/>
                <a:gd name="T2" fmla="*/ 8 w 18"/>
                <a:gd name="T3" fmla="*/ 0 h 46"/>
                <a:gd name="T4" fmla="*/ 8 w 18"/>
                <a:gd name="T5" fmla="*/ 0 h 46"/>
                <a:gd name="T6" fmla="*/ 3 w 18"/>
                <a:gd name="T7" fmla="*/ 12 h 46"/>
                <a:gd name="T8" fmla="*/ 0 w 18"/>
                <a:gd name="T9" fmla="*/ 25 h 46"/>
                <a:gd name="T10" fmla="*/ 2 w 18"/>
                <a:gd name="T11" fmla="*/ 26 h 46"/>
                <a:gd name="T12" fmla="*/ 2 w 18"/>
                <a:gd name="T13" fmla="*/ 26 h 46"/>
                <a:gd name="T14" fmla="*/ 4 w 18"/>
                <a:gd name="T15" fmla="*/ 14 h 46"/>
                <a:gd name="T16" fmla="*/ 10 w 18"/>
                <a:gd name="T17" fmla="*/ 1 h 46"/>
                <a:gd name="T18" fmla="*/ 10 w 18"/>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 h="46">
                  <a:moveTo>
                    <a:pt x="18" y="2"/>
                  </a:moveTo>
                  <a:lnTo>
                    <a:pt x="14" y="0"/>
                  </a:lnTo>
                  <a:lnTo>
                    <a:pt x="6" y="22"/>
                  </a:lnTo>
                  <a:lnTo>
                    <a:pt x="0" y="44"/>
                  </a:lnTo>
                  <a:lnTo>
                    <a:pt x="4" y="46"/>
                  </a:lnTo>
                  <a:lnTo>
                    <a:pt x="8" y="24"/>
                  </a:lnTo>
                  <a:lnTo>
                    <a:pt x="18" y="2"/>
                  </a:lnTo>
                  <a:close/>
                </a:path>
              </a:pathLst>
            </a:custGeom>
            <a:solidFill>
              <a:srgbClr val="000000"/>
            </a:solidFill>
            <a:ln w="25400">
              <a:solidFill>
                <a:srgbClr val="668187"/>
              </a:solidFill>
              <a:prstDash val="solid"/>
              <a:round/>
              <a:headEnd/>
              <a:tailEnd/>
            </a:ln>
          </p:spPr>
          <p:txBody>
            <a:bodyPr/>
            <a:lstStyle/>
            <a:p>
              <a:endParaRPr lang="en-GB"/>
            </a:p>
          </p:txBody>
        </p:sp>
        <p:sp>
          <p:nvSpPr>
            <p:cNvPr id="1065" name="Freeform 44"/>
            <p:cNvSpPr>
              <a:spLocks/>
            </p:cNvSpPr>
            <p:nvPr userDrawn="1"/>
          </p:nvSpPr>
          <p:spPr bwMode="auto">
            <a:xfrm>
              <a:off x="5114" y="4192"/>
              <a:ext cx="468" cy="120"/>
            </a:xfrm>
            <a:custGeom>
              <a:avLst/>
              <a:gdLst>
                <a:gd name="T0" fmla="*/ 468 w 816"/>
                <a:gd name="T1" fmla="*/ 24 h 210"/>
                <a:gd name="T2" fmla="*/ 468 w 816"/>
                <a:gd name="T3" fmla="*/ 24 h 210"/>
                <a:gd name="T4" fmla="*/ 463 w 816"/>
                <a:gd name="T5" fmla="*/ 13 h 210"/>
                <a:gd name="T6" fmla="*/ 460 w 816"/>
                <a:gd name="T7" fmla="*/ 0 h 210"/>
                <a:gd name="T8" fmla="*/ 0 w 816"/>
                <a:gd name="T9" fmla="*/ 72 h 210"/>
                <a:gd name="T10" fmla="*/ 0 w 816"/>
                <a:gd name="T11" fmla="*/ 72 h 210"/>
                <a:gd name="T12" fmla="*/ 5 w 816"/>
                <a:gd name="T13" fmla="*/ 96 h 210"/>
                <a:gd name="T14" fmla="*/ 10 w 816"/>
                <a:gd name="T15" fmla="*/ 120 h 210"/>
                <a:gd name="T16" fmla="*/ 279 w 816"/>
                <a:gd name="T17" fmla="*/ 120 h 210"/>
                <a:gd name="T18" fmla="*/ 468 w 816"/>
                <a:gd name="T19" fmla="*/ 24 h 2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6" h="210">
                  <a:moveTo>
                    <a:pt x="816" y="42"/>
                  </a:moveTo>
                  <a:lnTo>
                    <a:pt x="816" y="42"/>
                  </a:lnTo>
                  <a:lnTo>
                    <a:pt x="808" y="22"/>
                  </a:lnTo>
                  <a:lnTo>
                    <a:pt x="802" y="0"/>
                  </a:lnTo>
                  <a:lnTo>
                    <a:pt x="0" y="126"/>
                  </a:lnTo>
                  <a:lnTo>
                    <a:pt x="8" y="168"/>
                  </a:lnTo>
                  <a:lnTo>
                    <a:pt x="18" y="210"/>
                  </a:lnTo>
                  <a:lnTo>
                    <a:pt x="486" y="210"/>
                  </a:lnTo>
                  <a:lnTo>
                    <a:pt x="816" y="42"/>
                  </a:lnTo>
                  <a:close/>
                </a:path>
              </a:pathLst>
            </a:custGeom>
            <a:solidFill>
              <a:srgbClr val="000000"/>
            </a:solidFill>
            <a:ln w="25400">
              <a:solidFill>
                <a:srgbClr val="668187"/>
              </a:solidFill>
              <a:prstDash val="solid"/>
              <a:round/>
              <a:headEnd/>
              <a:tailEnd/>
            </a:ln>
          </p:spPr>
          <p:txBody>
            <a:bodyPr/>
            <a:lstStyle/>
            <a:p>
              <a:endParaRPr lang="en-GB"/>
            </a:p>
          </p:txBody>
        </p:sp>
        <p:sp>
          <p:nvSpPr>
            <p:cNvPr id="1066" name="Freeform 45"/>
            <p:cNvSpPr>
              <a:spLocks/>
            </p:cNvSpPr>
            <p:nvPr userDrawn="1"/>
          </p:nvSpPr>
          <p:spPr bwMode="auto">
            <a:xfrm>
              <a:off x="5574" y="4190"/>
              <a:ext cx="9" cy="26"/>
            </a:xfrm>
            <a:custGeom>
              <a:avLst/>
              <a:gdLst>
                <a:gd name="T0" fmla="*/ 0 w 16"/>
                <a:gd name="T1" fmla="*/ 0 h 44"/>
                <a:gd name="T2" fmla="*/ 0 w 16"/>
                <a:gd name="T3" fmla="*/ 1 h 44"/>
                <a:gd name="T4" fmla="*/ 0 w 16"/>
                <a:gd name="T5" fmla="*/ 1 h 44"/>
                <a:gd name="T6" fmla="*/ 3 w 16"/>
                <a:gd name="T7" fmla="*/ 14 h 44"/>
                <a:gd name="T8" fmla="*/ 8 w 16"/>
                <a:gd name="T9" fmla="*/ 26 h 44"/>
                <a:gd name="T10" fmla="*/ 9 w 16"/>
                <a:gd name="T11" fmla="*/ 26 h 44"/>
                <a:gd name="T12" fmla="*/ 9 w 16"/>
                <a:gd name="T13" fmla="*/ 26 h 44"/>
                <a:gd name="T14" fmla="*/ 3 w 16"/>
                <a:gd name="T15" fmla="*/ 14 h 44"/>
                <a:gd name="T16" fmla="*/ 0 w 16"/>
                <a:gd name="T17" fmla="*/ 0 h 44"/>
                <a:gd name="T18" fmla="*/ 0 w 16"/>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 h="44">
                  <a:moveTo>
                    <a:pt x="0" y="0"/>
                  </a:moveTo>
                  <a:lnTo>
                    <a:pt x="0" y="2"/>
                  </a:lnTo>
                  <a:lnTo>
                    <a:pt x="6" y="24"/>
                  </a:lnTo>
                  <a:lnTo>
                    <a:pt x="14" y="44"/>
                  </a:lnTo>
                  <a:lnTo>
                    <a:pt x="16" y="44"/>
                  </a:lnTo>
                  <a:lnTo>
                    <a:pt x="6" y="24"/>
                  </a:lnTo>
                  <a:lnTo>
                    <a:pt x="0" y="0"/>
                  </a:lnTo>
                  <a:close/>
                </a:path>
              </a:pathLst>
            </a:custGeom>
            <a:solidFill>
              <a:srgbClr val="000000"/>
            </a:solidFill>
            <a:ln w="25400">
              <a:solidFill>
                <a:srgbClr val="668187"/>
              </a:solidFill>
              <a:prstDash val="solid"/>
              <a:round/>
              <a:headEnd/>
              <a:tailEnd/>
            </a:ln>
          </p:spPr>
          <p:txBody>
            <a:bodyPr/>
            <a:lstStyle/>
            <a:p>
              <a:endParaRPr lang="en-GB"/>
            </a:p>
          </p:txBody>
        </p:sp>
        <p:sp>
          <p:nvSpPr>
            <p:cNvPr id="1067" name="Freeform 46"/>
            <p:cNvSpPr>
              <a:spLocks/>
            </p:cNvSpPr>
            <p:nvPr userDrawn="1"/>
          </p:nvSpPr>
          <p:spPr bwMode="auto">
            <a:xfrm>
              <a:off x="5168" y="3790"/>
              <a:ext cx="428" cy="349"/>
            </a:xfrm>
            <a:custGeom>
              <a:avLst/>
              <a:gdLst>
                <a:gd name="T0" fmla="*/ 428 w 746"/>
                <a:gd name="T1" fmla="*/ 327 h 608"/>
                <a:gd name="T2" fmla="*/ 101 w 746"/>
                <a:gd name="T3" fmla="*/ 0 h 608"/>
                <a:gd name="T4" fmla="*/ 101 w 746"/>
                <a:gd name="T5" fmla="*/ 0 h 608"/>
                <a:gd name="T6" fmla="*/ 86 w 746"/>
                <a:gd name="T7" fmla="*/ 15 h 608"/>
                <a:gd name="T8" fmla="*/ 71 w 746"/>
                <a:gd name="T9" fmla="*/ 31 h 608"/>
                <a:gd name="T10" fmla="*/ 57 w 746"/>
                <a:gd name="T11" fmla="*/ 48 h 608"/>
                <a:gd name="T12" fmla="*/ 45 w 746"/>
                <a:gd name="T13" fmla="*/ 65 h 608"/>
                <a:gd name="T14" fmla="*/ 32 w 746"/>
                <a:gd name="T15" fmla="*/ 83 h 608"/>
                <a:gd name="T16" fmla="*/ 21 w 746"/>
                <a:gd name="T17" fmla="*/ 101 h 608"/>
                <a:gd name="T18" fmla="*/ 10 w 746"/>
                <a:gd name="T19" fmla="*/ 119 h 608"/>
                <a:gd name="T20" fmla="*/ 0 w 746"/>
                <a:gd name="T21" fmla="*/ 139 h 608"/>
                <a:gd name="T22" fmla="*/ 413 w 746"/>
                <a:gd name="T23" fmla="*/ 349 h 608"/>
                <a:gd name="T24" fmla="*/ 413 w 746"/>
                <a:gd name="T25" fmla="*/ 349 h 608"/>
                <a:gd name="T26" fmla="*/ 420 w 746"/>
                <a:gd name="T27" fmla="*/ 338 h 608"/>
                <a:gd name="T28" fmla="*/ 428 w 746"/>
                <a:gd name="T29" fmla="*/ 327 h 608"/>
                <a:gd name="T30" fmla="*/ 428 w 746"/>
                <a:gd name="T31" fmla="*/ 327 h 60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46" h="608">
                  <a:moveTo>
                    <a:pt x="746" y="570"/>
                  </a:moveTo>
                  <a:lnTo>
                    <a:pt x="176" y="0"/>
                  </a:lnTo>
                  <a:lnTo>
                    <a:pt x="150" y="26"/>
                  </a:lnTo>
                  <a:lnTo>
                    <a:pt x="124" y="54"/>
                  </a:lnTo>
                  <a:lnTo>
                    <a:pt x="100" y="84"/>
                  </a:lnTo>
                  <a:lnTo>
                    <a:pt x="78" y="114"/>
                  </a:lnTo>
                  <a:lnTo>
                    <a:pt x="56" y="144"/>
                  </a:lnTo>
                  <a:lnTo>
                    <a:pt x="36" y="176"/>
                  </a:lnTo>
                  <a:lnTo>
                    <a:pt x="18" y="208"/>
                  </a:lnTo>
                  <a:lnTo>
                    <a:pt x="0" y="242"/>
                  </a:lnTo>
                  <a:lnTo>
                    <a:pt x="720" y="608"/>
                  </a:lnTo>
                  <a:lnTo>
                    <a:pt x="732" y="588"/>
                  </a:lnTo>
                  <a:lnTo>
                    <a:pt x="746" y="570"/>
                  </a:lnTo>
                  <a:close/>
                </a:path>
              </a:pathLst>
            </a:custGeom>
            <a:solidFill>
              <a:srgbClr val="FAEEC5"/>
            </a:solidFill>
            <a:ln w="25400">
              <a:solidFill>
                <a:srgbClr val="668187"/>
              </a:solidFill>
              <a:prstDash val="solid"/>
              <a:round/>
              <a:headEnd/>
              <a:tailEnd/>
            </a:ln>
          </p:spPr>
          <p:txBody>
            <a:bodyPr/>
            <a:lstStyle/>
            <a:p>
              <a:endParaRPr lang="en-GB"/>
            </a:p>
          </p:txBody>
        </p:sp>
        <p:sp>
          <p:nvSpPr>
            <p:cNvPr id="1068" name="Freeform 47"/>
            <p:cNvSpPr>
              <a:spLocks/>
            </p:cNvSpPr>
            <p:nvPr userDrawn="1"/>
          </p:nvSpPr>
          <p:spPr bwMode="auto">
            <a:xfrm>
              <a:off x="5581" y="4117"/>
              <a:ext cx="17" cy="23"/>
            </a:xfrm>
            <a:custGeom>
              <a:avLst/>
              <a:gdLst>
                <a:gd name="T0" fmla="*/ 15 w 30"/>
                <a:gd name="T1" fmla="*/ 0 h 40"/>
                <a:gd name="T2" fmla="*/ 15 w 30"/>
                <a:gd name="T3" fmla="*/ 0 h 40"/>
                <a:gd name="T4" fmla="*/ 7 w 30"/>
                <a:gd name="T5" fmla="*/ 10 h 40"/>
                <a:gd name="T6" fmla="*/ 0 w 30"/>
                <a:gd name="T7" fmla="*/ 22 h 40"/>
                <a:gd name="T8" fmla="*/ 2 w 30"/>
                <a:gd name="T9" fmla="*/ 23 h 40"/>
                <a:gd name="T10" fmla="*/ 2 w 30"/>
                <a:gd name="T11" fmla="*/ 23 h 40"/>
                <a:gd name="T12" fmla="*/ 9 w 30"/>
                <a:gd name="T13" fmla="*/ 12 h 40"/>
                <a:gd name="T14" fmla="*/ 17 w 30"/>
                <a:gd name="T15" fmla="*/ 2 h 40"/>
                <a:gd name="T16" fmla="*/ 15 w 30"/>
                <a:gd name="T17" fmla="*/ 0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40">
                  <a:moveTo>
                    <a:pt x="26" y="0"/>
                  </a:moveTo>
                  <a:lnTo>
                    <a:pt x="26" y="0"/>
                  </a:lnTo>
                  <a:lnTo>
                    <a:pt x="12" y="18"/>
                  </a:lnTo>
                  <a:lnTo>
                    <a:pt x="0" y="38"/>
                  </a:lnTo>
                  <a:lnTo>
                    <a:pt x="4" y="40"/>
                  </a:lnTo>
                  <a:lnTo>
                    <a:pt x="16" y="20"/>
                  </a:lnTo>
                  <a:lnTo>
                    <a:pt x="30" y="4"/>
                  </a:lnTo>
                  <a:lnTo>
                    <a:pt x="26" y="0"/>
                  </a:lnTo>
                  <a:close/>
                </a:path>
              </a:pathLst>
            </a:custGeom>
            <a:solidFill>
              <a:srgbClr val="FAEEC5"/>
            </a:solidFill>
            <a:ln w="25400">
              <a:solidFill>
                <a:srgbClr val="668187"/>
              </a:solidFill>
              <a:prstDash val="solid"/>
              <a:round/>
              <a:headEnd/>
              <a:tailEnd/>
            </a:ln>
          </p:spPr>
          <p:txBody>
            <a:bodyPr/>
            <a:lstStyle/>
            <a:p>
              <a:endParaRPr lang="en-GB"/>
            </a:p>
          </p:txBody>
        </p:sp>
        <p:sp>
          <p:nvSpPr>
            <p:cNvPr id="1069" name="Freeform 48"/>
            <p:cNvSpPr>
              <a:spLocks/>
            </p:cNvSpPr>
            <p:nvPr userDrawn="1"/>
          </p:nvSpPr>
          <p:spPr bwMode="auto">
            <a:xfrm>
              <a:off x="5108" y="4092"/>
              <a:ext cx="466" cy="172"/>
            </a:xfrm>
            <a:custGeom>
              <a:avLst/>
              <a:gdLst>
                <a:gd name="T0" fmla="*/ 465 w 812"/>
                <a:gd name="T1" fmla="*/ 97 h 300"/>
                <a:gd name="T2" fmla="*/ 465 w 812"/>
                <a:gd name="T3" fmla="*/ 97 h 300"/>
                <a:gd name="T4" fmla="*/ 464 w 812"/>
                <a:gd name="T5" fmla="*/ 85 h 300"/>
                <a:gd name="T6" fmla="*/ 465 w 812"/>
                <a:gd name="T7" fmla="*/ 72 h 300"/>
                <a:gd name="T8" fmla="*/ 6 w 812"/>
                <a:gd name="T9" fmla="*/ 0 h 300"/>
                <a:gd name="T10" fmla="*/ 6 w 812"/>
                <a:gd name="T11" fmla="*/ 0 h 300"/>
                <a:gd name="T12" fmla="*/ 3 w 812"/>
                <a:gd name="T13" fmla="*/ 21 h 300"/>
                <a:gd name="T14" fmla="*/ 1 w 812"/>
                <a:gd name="T15" fmla="*/ 42 h 300"/>
                <a:gd name="T16" fmla="*/ 0 w 812"/>
                <a:gd name="T17" fmla="*/ 63 h 300"/>
                <a:gd name="T18" fmla="*/ 0 w 812"/>
                <a:gd name="T19" fmla="*/ 85 h 300"/>
                <a:gd name="T20" fmla="*/ 0 w 812"/>
                <a:gd name="T21" fmla="*/ 107 h 300"/>
                <a:gd name="T22" fmla="*/ 1 w 812"/>
                <a:gd name="T23" fmla="*/ 128 h 300"/>
                <a:gd name="T24" fmla="*/ 3 w 812"/>
                <a:gd name="T25" fmla="*/ 150 h 300"/>
                <a:gd name="T26" fmla="*/ 6 w 812"/>
                <a:gd name="T27" fmla="*/ 172 h 300"/>
                <a:gd name="T28" fmla="*/ 466 w 812"/>
                <a:gd name="T29" fmla="*/ 100 h 300"/>
                <a:gd name="T30" fmla="*/ 466 w 812"/>
                <a:gd name="T31" fmla="*/ 100 h 300"/>
                <a:gd name="T32" fmla="*/ 465 w 812"/>
                <a:gd name="T33" fmla="*/ 97 h 300"/>
                <a:gd name="T34" fmla="*/ 465 w 812"/>
                <a:gd name="T35" fmla="*/ 97 h 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12" h="300">
                  <a:moveTo>
                    <a:pt x="810" y="170"/>
                  </a:moveTo>
                  <a:lnTo>
                    <a:pt x="810" y="170"/>
                  </a:lnTo>
                  <a:lnTo>
                    <a:pt x="808" y="148"/>
                  </a:lnTo>
                  <a:lnTo>
                    <a:pt x="810" y="126"/>
                  </a:lnTo>
                  <a:lnTo>
                    <a:pt x="10" y="0"/>
                  </a:lnTo>
                  <a:lnTo>
                    <a:pt x="6" y="36"/>
                  </a:lnTo>
                  <a:lnTo>
                    <a:pt x="2" y="74"/>
                  </a:lnTo>
                  <a:lnTo>
                    <a:pt x="0" y="110"/>
                  </a:lnTo>
                  <a:lnTo>
                    <a:pt x="0" y="148"/>
                  </a:lnTo>
                  <a:lnTo>
                    <a:pt x="0" y="186"/>
                  </a:lnTo>
                  <a:lnTo>
                    <a:pt x="2" y="224"/>
                  </a:lnTo>
                  <a:lnTo>
                    <a:pt x="6" y="262"/>
                  </a:lnTo>
                  <a:lnTo>
                    <a:pt x="10" y="300"/>
                  </a:lnTo>
                  <a:lnTo>
                    <a:pt x="812" y="174"/>
                  </a:lnTo>
                  <a:lnTo>
                    <a:pt x="810" y="170"/>
                  </a:lnTo>
                  <a:close/>
                </a:path>
              </a:pathLst>
            </a:custGeom>
            <a:solidFill>
              <a:srgbClr val="FAEEC5"/>
            </a:solidFill>
            <a:ln w="25400">
              <a:solidFill>
                <a:srgbClr val="668187"/>
              </a:solidFill>
              <a:prstDash val="solid"/>
              <a:round/>
              <a:headEnd/>
              <a:tailEnd/>
            </a:ln>
          </p:spPr>
          <p:txBody>
            <a:bodyPr/>
            <a:lstStyle/>
            <a:p>
              <a:endParaRPr lang="en-GB"/>
            </a:p>
          </p:txBody>
        </p:sp>
        <p:sp>
          <p:nvSpPr>
            <p:cNvPr id="1070" name="Freeform 49"/>
            <p:cNvSpPr>
              <a:spLocks/>
            </p:cNvSpPr>
            <p:nvPr userDrawn="1"/>
          </p:nvSpPr>
          <p:spPr bwMode="auto">
            <a:xfrm>
              <a:off x="5572" y="4164"/>
              <a:ext cx="3" cy="28"/>
            </a:xfrm>
            <a:custGeom>
              <a:avLst/>
              <a:gdLst>
                <a:gd name="T0" fmla="*/ 3 w 6"/>
                <a:gd name="T1" fmla="*/ 1 h 48"/>
                <a:gd name="T2" fmla="*/ 1 w 6"/>
                <a:gd name="T3" fmla="*/ 0 h 48"/>
                <a:gd name="T4" fmla="*/ 1 w 6"/>
                <a:gd name="T5" fmla="*/ 0 h 48"/>
                <a:gd name="T6" fmla="*/ 0 w 6"/>
                <a:gd name="T7" fmla="*/ 13 h 48"/>
                <a:gd name="T8" fmla="*/ 1 w 6"/>
                <a:gd name="T9" fmla="*/ 26 h 48"/>
                <a:gd name="T10" fmla="*/ 1 w 6"/>
                <a:gd name="T11" fmla="*/ 26 h 48"/>
                <a:gd name="T12" fmla="*/ 2 w 6"/>
                <a:gd name="T13" fmla="*/ 28 h 48"/>
                <a:gd name="T14" fmla="*/ 2 w 6"/>
                <a:gd name="T15" fmla="*/ 27 h 48"/>
                <a:gd name="T16" fmla="*/ 2 w 6"/>
                <a:gd name="T17" fmla="*/ 27 h 48"/>
                <a:gd name="T18" fmla="*/ 2 w 6"/>
                <a:gd name="T19" fmla="*/ 14 h 48"/>
                <a:gd name="T20" fmla="*/ 3 w 6"/>
                <a:gd name="T21" fmla="*/ 1 h 48"/>
                <a:gd name="T22" fmla="*/ 3 w 6"/>
                <a:gd name="T23" fmla="*/ 1 h 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48">
                  <a:moveTo>
                    <a:pt x="6" y="2"/>
                  </a:moveTo>
                  <a:lnTo>
                    <a:pt x="2" y="0"/>
                  </a:lnTo>
                  <a:lnTo>
                    <a:pt x="0" y="22"/>
                  </a:lnTo>
                  <a:lnTo>
                    <a:pt x="2" y="44"/>
                  </a:lnTo>
                  <a:lnTo>
                    <a:pt x="4" y="48"/>
                  </a:lnTo>
                  <a:lnTo>
                    <a:pt x="4" y="46"/>
                  </a:lnTo>
                  <a:lnTo>
                    <a:pt x="4" y="24"/>
                  </a:lnTo>
                  <a:lnTo>
                    <a:pt x="6" y="2"/>
                  </a:lnTo>
                  <a:close/>
                </a:path>
              </a:pathLst>
            </a:custGeom>
            <a:solidFill>
              <a:srgbClr val="FAEEC5"/>
            </a:solidFill>
            <a:ln w="25400">
              <a:solidFill>
                <a:srgbClr val="668187"/>
              </a:solidFill>
              <a:prstDash val="solid"/>
              <a:round/>
              <a:headEnd/>
              <a:tailEnd/>
            </a:ln>
          </p:spPr>
          <p:txBody>
            <a:bodyPr/>
            <a:lstStyle/>
            <a:p>
              <a:endParaRPr lang="en-GB"/>
            </a:p>
          </p:txBody>
        </p:sp>
        <p:sp>
          <p:nvSpPr>
            <p:cNvPr id="1071" name="Freeform 50"/>
            <p:cNvSpPr>
              <a:spLocks/>
            </p:cNvSpPr>
            <p:nvPr userDrawn="1"/>
          </p:nvSpPr>
          <p:spPr bwMode="auto">
            <a:xfrm>
              <a:off x="5408" y="3635"/>
              <a:ext cx="235" cy="467"/>
            </a:xfrm>
            <a:custGeom>
              <a:avLst/>
              <a:gdLst>
                <a:gd name="T0" fmla="*/ 234 w 410"/>
                <a:gd name="T1" fmla="*/ 459 h 814"/>
                <a:gd name="T2" fmla="*/ 234 w 410"/>
                <a:gd name="T3" fmla="*/ 459 h 814"/>
                <a:gd name="T4" fmla="*/ 235 w 410"/>
                <a:gd name="T5" fmla="*/ 459 h 814"/>
                <a:gd name="T6" fmla="*/ 163 w 410"/>
                <a:gd name="T7" fmla="*/ 0 h 814"/>
                <a:gd name="T8" fmla="*/ 163 w 410"/>
                <a:gd name="T9" fmla="*/ 0 h 814"/>
                <a:gd name="T10" fmla="*/ 141 w 410"/>
                <a:gd name="T11" fmla="*/ 5 h 814"/>
                <a:gd name="T12" fmla="*/ 120 w 410"/>
                <a:gd name="T13" fmla="*/ 9 h 814"/>
                <a:gd name="T14" fmla="*/ 99 w 410"/>
                <a:gd name="T15" fmla="*/ 15 h 814"/>
                <a:gd name="T16" fmla="*/ 78 w 410"/>
                <a:gd name="T17" fmla="*/ 21 h 814"/>
                <a:gd name="T18" fmla="*/ 58 w 410"/>
                <a:gd name="T19" fmla="*/ 28 h 814"/>
                <a:gd name="T20" fmla="*/ 38 w 410"/>
                <a:gd name="T21" fmla="*/ 36 h 814"/>
                <a:gd name="T22" fmla="*/ 18 w 410"/>
                <a:gd name="T23" fmla="*/ 45 h 814"/>
                <a:gd name="T24" fmla="*/ 0 w 410"/>
                <a:gd name="T25" fmla="*/ 54 h 814"/>
                <a:gd name="T26" fmla="*/ 210 w 410"/>
                <a:gd name="T27" fmla="*/ 467 h 814"/>
                <a:gd name="T28" fmla="*/ 210 w 410"/>
                <a:gd name="T29" fmla="*/ 467 h 814"/>
                <a:gd name="T30" fmla="*/ 221 w 410"/>
                <a:gd name="T31" fmla="*/ 462 h 814"/>
                <a:gd name="T32" fmla="*/ 234 w 410"/>
                <a:gd name="T33" fmla="*/ 459 h 814"/>
                <a:gd name="T34" fmla="*/ 234 w 410"/>
                <a:gd name="T35" fmla="*/ 459 h 8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10" h="814">
                  <a:moveTo>
                    <a:pt x="408" y="800"/>
                  </a:moveTo>
                  <a:lnTo>
                    <a:pt x="408" y="800"/>
                  </a:lnTo>
                  <a:lnTo>
                    <a:pt x="410" y="800"/>
                  </a:lnTo>
                  <a:lnTo>
                    <a:pt x="284" y="0"/>
                  </a:lnTo>
                  <a:lnTo>
                    <a:pt x="246" y="8"/>
                  </a:lnTo>
                  <a:lnTo>
                    <a:pt x="210" y="16"/>
                  </a:lnTo>
                  <a:lnTo>
                    <a:pt x="172" y="26"/>
                  </a:lnTo>
                  <a:lnTo>
                    <a:pt x="136" y="36"/>
                  </a:lnTo>
                  <a:lnTo>
                    <a:pt x="102" y="48"/>
                  </a:lnTo>
                  <a:lnTo>
                    <a:pt x="66" y="62"/>
                  </a:lnTo>
                  <a:lnTo>
                    <a:pt x="32" y="78"/>
                  </a:lnTo>
                  <a:lnTo>
                    <a:pt x="0" y="94"/>
                  </a:lnTo>
                  <a:lnTo>
                    <a:pt x="366" y="814"/>
                  </a:lnTo>
                  <a:lnTo>
                    <a:pt x="386" y="806"/>
                  </a:lnTo>
                  <a:lnTo>
                    <a:pt x="408" y="800"/>
                  </a:lnTo>
                  <a:close/>
                </a:path>
              </a:pathLst>
            </a:custGeom>
            <a:solidFill>
              <a:srgbClr val="FAEEC5"/>
            </a:solidFill>
            <a:ln w="25400">
              <a:solidFill>
                <a:srgbClr val="668187"/>
              </a:solidFill>
              <a:prstDash val="solid"/>
              <a:round/>
              <a:headEnd/>
              <a:tailEnd/>
            </a:ln>
          </p:spPr>
          <p:txBody>
            <a:bodyPr/>
            <a:lstStyle/>
            <a:p>
              <a:endParaRPr lang="en-GB"/>
            </a:p>
          </p:txBody>
        </p:sp>
        <p:sp>
          <p:nvSpPr>
            <p:cNvPr id="1072" name="Freeform 51"/>
            <p:cNvSpPr>
              <a:spLocks/>
            </p:cNvSpPr>
            <p:nvPr userDrawn="1"/>
          </p:nvSpPr>
          <p:spPr bwMode="auto">
            <a:xfrm>
              <a:off x="5617" y="4094"/>
              <a:ext cx="27" cy="9"/>
            </a:xfrm>
            <a:custGeom>
              <a:avLst/>
              <a:gdLst>
                <a:gd name="T0" fmla="*/ 27 w 46"/>
                <a:gd name="T1" fmla="*/ 1 h 16"/>
                <a:gd name="T2" fmla="*/ 26 w 46"/>
                <a:gd name="T3" fmla="*/ 0 h 16"/>
                <a:gd name="T4" fmla="*/ 26 w 46"/>
                <a:gd name="T5" fmla="*/ 0 h 16"/>
                <a:gd name="T6" fmla="*/ 25 w 46"/>
                <a:gd name="T7" fmla="*/ 0 h 16"/>
                <a:gd name="T8" fmla="*/ 25 w 46"/>
                <a:gd name="T9" fmla="*/ 0 h 16"/>
                <a:gd name="T10" fmla="*/ 12 w 46"/>
                <a:gd name="T11" fmla="*/ 3 h 16"/>
                <a:gd name="T12" fmla="*/ 0 w 46"/>
                <a:gd name="T13" fmla="*/ 8 h 16"/>
                <a:gd name="T14" fmla="*/ 1 w 46"/>
                <a:gd name="T15" fmla="*/ 9 h 16"/>
                <a:gd name="T16" fmla="*/ 1 w 46"/>
                <a:gd name="T17" fmla="*/ 9 h 16"/>
                <a:gd name="T18" fmla="*/ 14 w 46"/>
                <a:gd name="T19" fmla="*/ 5 h 16"/>
                <a:gd name="T20" fmla="*/ 27 w 46"/>
                <a:gd name="T21" fmla="*/ 1 h 16"/>
                <a:gd name="T22" fmla="*/ 27 w 46"/>
                <a:gd name="T23" fmla="*/ 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6" h="16">
                  <a:moveTo>
                    <a:pt x="46" y="2"/>
                  </a:moveTo>
                  <a:lnTo>
                    <a:pt x="44" y="0"/>
                  </a:lnTo>
                  <a:lnTo>
                    <a:pt x="42" y="0"/>
                  </a:lnTo>
                  <a:lnTo>
                    <a:pt x="20" y="6"/>
                  </a:lnTo>
                  <a:lnTo>
                    <a:pt x="0" y="14"/>
                  </a:lnTo>
                  <a:lnTo>
                    <a:pt x="2" y="16"/>
                  </a:lnTo>
                  <a:lnTo>
                    <a:pt x="24" y="8"/>
                  </a:lnTo>
                  <a:lnTo>
                    <a:pt x="46" y="2"/>
                  </a:lnTo>
                  <a:close/>
                </a:path>
              </a:pathLst>
            </a:custGeom>
            <a:solidFill>
              <a:srgbClr val="FAEEC5"/>
            </a:solidFill>
            <a:ln w="25400">
              <a:solidFill>
                <a:srgbClr val="668187"/>
              </a:solidFill>
              <a:prstDash val="solid"/>
              <a:round/>
              <a:headEnd/>
              <a:tailEnd/>
            </a:ln>
          </p:spPr>
          <p:txBody>
            <a:bodyPr/>
            <a:lstStyle/>
            <a:p>
              <a:endParaRPr lang="en-GB"/>
            </a:p>
          </p:txBody>
        </p:sp>
        <p:sp>
          <p:nvSpPr>
            <p:cNvPr id="1073" name="Freeform 52"/>
            <p:cNvSpPr>
              <a:spLocks/>
            </p:cNvSpPr>
            <p:nvPr userDrawn="1"/>
          </p:nvSpPr>
          <p:spPr bwMode="auto">
            <a:xfrm>
              <a:off x="5670" y="3635"/>
              <a:ext cx="102" cy="468"/>
            </a:xfrm>
            <a:custGeom>
              <a:avLst/>
              <a:gdLst>
                <a:gd name="T0" fmla="*/ 0 w 178"/>
                <a:gd name="T1" fmla="*/ 459 h 816"/>
                <a:gd name="T2" fmla="*/ 0 w 178"/>
                <a:gd name="T3" fmla="*/ 459 h 816"/>
                <a:gd name="T4" fmla="*/ 13 w 178"/>
                <a:gd name="T5" fmla="*/ 462 h 816"/>
                <a:gd name="T6" fmla="*/ 24 w 178"/>
                <a:gd name="T7" fmla="*/ 468 h 816"/>
                <a:gd name="T8" fmla="*/ 102 w 178"/>
                <a:gd name="T9" fmla="*/ 314 h 816"/>
                <a:gd name="T10" fmla="*/ 102 w 178"/>
                <a:gd name="T11" fmla="*/ 6 h 816"/>
                <a:gd name="T12" fmla="*/ 102 w 178"/>
                <a:gd name="T13" fmla="*/ 6 h 816"/>
                <a:gd name="T14" fmla="*/ 72 w 178"/>
                <a:gd name="T15" fmla="*/ 0 h 816"/>
                <a:gd name="T16" fmla="*/ 0 w 178"/>
                <a:gd name="T17" fmla="*/ 459 h 8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8" h="816">
                  <a:moveTo>
                    <a:pt x="0" y="800"/>
                  </a:moveTo>
                  <a:lnTo>
                    <a:pt x="0" y="800"/>
                  </a:lnTo>
                  <a:lnTo>
                    <a:pt x="22" y="806"/>
                  </a:lnTo>
                  <a:lnTo>
                    <a:pt x="42" y="816"/>
                  </a:lnTo>
                  <a:lnTo>
                    <a:pt x="178" y="548"/>
                  </a:lnTo>
                  <a:lnTo>
                    <a:pt x="178" y="10"/>
                  </a:lnTo>
                  <a:lnTo>
                    <a:pt x="126" y="0"/>
                  </a:lnTo>
                  <a:lnTo>
                    <a:pt x="0" y="800"/>
                  </a:lnTo>
                  <a:close/>
                </a:path>
              </a:pathLst>
            </a:custGeom>
            <a:solidFill>
              <a:srgbClr val="FAEEC5"/>
            </a:solidFill>
            <a:ln w="25400">
              <a:solidFill>
                <a:srgbClr val="668187"/>
              </a:solidFill>
              <a:prstDash val="solid"/>
              <a:round/>
              <a:headEnd/>
              <a:tailEnd/>
            </a:ln>
          </p:spPr>
          <p:txBody>
            <a:bodyPr/>
            <a:lstStyle/>
            <a:p>
              <a:endParaRPr lang="en-GB"/>
            </a:p>
          </p:txBody>
        </p:sp>
        <p:sp>
          <p:nvSpPr>
            <p:cNvPr id="1074" name="Freeform 53"/>
            <p:cNvSpPr>
              <a:spLocks/>
            </p:cNvSpPr>
            <p:nvPr userDrawn="1"/>
          </p:nvSpPr>
          <p:spPr bwMode="auto">
            <a:xfrm>
              <a:off x="5669" y="4094"/>
              <a:ext cx="25" cy="10"/>
            </a:xfrm>
            <a:custGeom>
              <a:avLst/>
              <a:gdLst>
                <a:gd name="T0" fmla="*/ 25 w 44"/>
                <a:gd name="T1" fmla="*/ 10 h 18"/>
                <a:gd name="T2" fmla="*/ 25 w 44"/>
                <a:gd name="T3" fmla="*/ 9 h 18"/>
                <a:gd name="T4" fmla="*/ 25 w 44"/>
                <a:gd name="T5" fmla="*/ 9 h 18"/>
                <a:gd name="T6" fmla="*/ 14 w 44"/>
                <a:gd name="T7" fmla="*/ 3 h 18"/>
                <a:gd name="T8" fmla="*/ 1 w 44"/>
                <a:gd name="T9" fmla="*/ 0 h 18"/>
                <a:gd name="T10" fmla="*/ 0 w 44"/>
                <a:gd name="T11" fmla="*/ 1 h 18"/>
                <a:gd name="T12" fmla="*/ 0 w 44"/>
                <a:gd name="T13" fmla="*/ 1 h 18"/>
                <a:gd name="T14" fmla="*/ 14 w 44"/>
                <a:gd name="T15" fmla="*/ 4 h 18"/>
                <a:gd name="T16" fmla="*/ 25 w 44"/>
                <a:gd name="T17" fmla="*/ 10 h 18"/>
                <a:gd name="T18" fmla="*/ 25 w 44"/>
                <a:gd name="T19" fmla="*/ 10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8">
                  <a:moveTo>
                    <a:pt x="44" y="18"/>
                  </a:moveTo>
                  <a:lnTo>
                    <a:pt x="44" y="16"/>
                  </a:lnTo>
                  <a:lnTo>
                    <a:pt x="24" y="6"/>
                  </a:lnTo>
                  <a:lnTo>
                    <a:pt x="2" y="0"/>
                  </a:lnTo>
                  <a:lnTo>
                    <a:pt x="0" y="2"/>
                  </a:lnTo>
                  <a:lnTo>
                    <a:pt x="24" y="8"/>
                  </a:lnTo>
                  <a:lnTo>
                    <a:pt x="44" y="18"/>
                  </a:lnTo>
                  <a:close/>
                </a:path>
              </a:pathLst>
            </a:custGeom>
            <a:solidFill>
              <a:srgbClr val="FAEEC5"/>
            </a:solidFill>
            <a:ln w="25400">
              <a:solidFill>
                <a:srgbClr val="668187"/>
              </a:solidFill>
              <a:prstDash val="solid"/>
              <a:round/>
              <a:headEnd/>
              <a:tailEnd/>
            </a:ln>
          </p:spPr>
          <p:txBody>
            <a:bodyPr/>
            <a:lstStyle/>
            <a:p>
              <a:endParaRPr lang="en-GB"/>
            </a:p>
          </p:txBody>
        </p:sp>
        <p:sp>
          <p:nvSpPr>
            <p:cNvPr id="1075" name="Freeform 54"/>
            <p:cNvSpPr>
              <a:spLocks/>
            </p:cNvSpPr>
            <p:nvPr userDrawn="1"/>
          </p:nvSpPr>
          <p:spPr bwMode="auto">
            <a:xfrm>
              <a:off x="5269" y="3689"/>
              <a:ext cx="348" cy="428"/>
            </a:xfrm>
            <a:custGeom>
              <a:avLst/>
              <a:gdLst>
                <a:gd name="T0" fmla="*/ 348 w 608"/>
                <a:gd name="T1" fmla="*/ 413 h 746"/>
                <a:gd name="T2" fmla="*/ 139 w 608"/>
                <a:gd name="T3" fmla="*/ 0 h 746"/>
                <a:gd name="T4" fmla="*/ 139 w 608"/>
                <a:gd name="T5" fmla="*/ 0 h 746"/>
                <a:gd name="T6" fmla="*/ 119 w 608"/>
                <a:gd name="T7" fmla="*/ 10 h 746"/>
                <a:gd name="T8" fmla="*/ 101 w 608"/>
                <a:gd name="T9" fmla="*/ 21 h 746"/>
                <a:gd name="T10" fmla="*/ 82 w 608"/>
                <a:gd name="T11" fmla="*/ 32 h 746"/>
                <a:gd name="T12" fmla="*/ 64 w 608"/>
                <a:gd name="T13" fmla="*/ 45 h 746"/>
                <a:gd name="T14" fmla="*/ 48 w 608"/>
                <a:gd name="T15" fmla="*/ 57 h 746"/>
                <a:gd name="T16" fmla="*/ 31 w 608"/>
                <a:gd name="T17" fmla="*/ 71 h 746"/>
                <a:gd name="T18" fmla="*/ 15 w 608"/>
                <a:gd name="T19" fmla="*/ 86 h 746"/>
                <a:gd name="T20" fmla="*/ 0 w 608"/>
                <a:gd name="T21" fmla="*/ 101 h 746"/>
                <a:gd name="T22" fmla="*/ 326 w 608"/>
                <a:gd name="T23" fmla="*/ 428 h 746"/>
                <a:gd name="T24" fmla="*/ 326 w 608"/>
                <a:gd name="T25" fmla="*/ 428 h 746"/>
                <a:gd name="T26" fmla="*/ 337 w 608"/>
                <a:gd name="T27" fmla="*/ 420 h 746"/>
                <a:gd name="T28" fmla="*/ 348 w 608"/>
                <a:gd name="T29" fmla="*/ 413 h 746"/>
                <a:gd name="T30" fmla="*/ 348 w 608"/>
                <a:gd name="T31" fmla="*/ 413 h 7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8" h="746">
                  <a:moveTo>
                    <a:pt x="608" y="720"/>
                  </a:moveTo>
                  <a:lnTo>
                    <a:pt x="242" y="0"/>
                  </a:lnTo>
                  <a:lnTo>
                    <a:pt x="208" y="18"/>
                  </a:lnTo>
                  <a:lnTo>
                    <a:pt x="176" y="36"/>
                  </a:lnTo>
                  <a:lnTo>
                    <a:pt x="144" y="56"/>
                  </a:lnTo>
                  <a:lnTo>
                    <a:pt x="112" y="78"/>
                  </a:lnTo>
                  <a:lnTo>
                    <a:pt x="84" y="100"/>
                  </a:lnTo>
                  <a:lnTo>
                    <a:pt x="54" y="124"/>
                  </a:lnTo>
                  <a:lnTo>
                    <a:pt x="26" y="150"/>
                  </a:lnTo>
                  <a:lnTo>
                    <a:pt x="0" y="176"/>
                  </a:lnTo>
                  <a:lnTo>
                    <a:pt x="570" y="746"/>
                  </a:lnTo>
                  <a:lnTo>
                    <a:pt x="588" y="732"/>
                  </a:lnTo>
                  <a:lnTo>
                    <a:pt x="608" y="720"/>
                  </a:lnTo>
                  <a:close/>
                </a:path>
              </a:pathLst>
            </a:custGeom>
            <a:solidFill>
              <a:srgbClr val="000000"/>
            </a:solidFill>
            <a:ln w="25400">
              <a:solidFill>
                <a:srgbClr val="668187"/>
              </a:solidFill>
              <a:prstDash val="solid"/>
              <a:round/>
              <a:headEnd/>
              <a:tailEnd/>
            </a:ln>
          </p:spPr>
          <p:txBody>
            <a:bodyPr/>
            <a:lstStyle/>
            <a:p>
              <a:endParaRPr lang="en-GB"/>
            </a:p>
          </p:txBody>
        </p:sp>
        <p:sp>
          <p:nvSpPr>
            <p:cNvPr id="1076" name="Freeform 55"/>
            <p:cNvSpPr>
              <a:spLocks/>
            </p:cNvSpPr>
            <p:nvPr userDrawn="1"/>
          </p:nvSpPr>
          <p:spPr bwMode="auto">
            <a:xfrm>
              <a:off x="5596" y="4102"/>
              <a:ext cx="23" cy="17"/>
            </a:xfrm>
            <a:custGeom>
              <a:avLst/>
              <a:gdLst>
                <a:gd name="T0" fmla="*/ 23 w 40"/>
                <a:gd name="T1" fmla="*/ 1 h 30"/>
                <a:gd name="T2" fmla="*/ 22 w 40"/>
                <a:gd name="T3" fmla="*/ 0 h 30"/>
                <a:gd name="T4" fmla="*/ 22 w 40"/>
                <a:gd name="T5" fmla="*/ 0 h 30"/>
                <a:gd name="T6" fmla="*/ 10 w 40"/>
                <a:gd name="T7" fmla="*/ 7 h 30"/>
                <a:gd name="T8" fmla="*/ 0 w 40"/>
                <a:gd name="T9" fmla="*/ 15 h 30"/>
                <a:gd name="T10" fmla="*/ 2 w 40"/>
                <a:gd name="T11" fmla="*/ 17 h 30"/>
                <a:gd name="T12" fmla="*/ 2 w 40"/>
                <a:gd name="T13" fmla="*/ 17 h 30"/>
                <a:gd name="T14" fmla="*/ 12 w 40"/>
                <a:gd name="T15" fmla="*/ 8 h 30"/>
                <a:gd name="T16" fmla="*/ 23 w 40"/>
                <a:gd name="T17" fmla="*/ 1 h 30"/>
                <a:gd name="T18" fmla="*/ 23 w 40"/>
                <a:gd name="T19" fmla="*/ 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30">
                  <a:moveTo>
                    <a:pt x="40" y="2"/>
                  </a:moveTo>
                  <a:lnTo>
                    <a:pt x="38" y="0"/>
                  </a:lnTo>
                  <a:lnTo>
                    <a:pt x="18" y="12"/>
                  </a:lnTo>
                  <a:lnTo>
                    <a:pt x="0" y="26"/>
                  </a:lnTo>
                  <a:lnTo>
                    <a:pt x="4" y="30"/>
                  </a:lnTo>
                  <a:lnTo>
                    <a:pt x="20" y="14"/>
                  </a:lnTo>
                  <a:lnTo>
                    <a:pt x="40" y="2"/>
                  </a:lnTo>
                  <a:close/>
                </a:path>
              </a:pathLst>
            </a:custGeom>
            <a:solidFill>
              <a:srgbClr val="000000"/>
            </a:solidFill>
            <a:ln w="25400">
              <a:solidFill>
                <a:srgbClr val="668187"/>
              </a:solidFill>
              <a:prstDash val="solid"/>
              <a:round/>
              <a:headEnd/>
              <a:tailEnd/>
            </a:ln>
          </p:spPr>
          <p:txBody>
            <a:bodyPr/>
            <a:lstStyle/>
            <a:p>
              <a:endParaRPr lang="en-GB"/>
            </a:p>
          </p:txBody>
        </p:sp>
        <p:sp>
          <p:nvSpPr>
            <p:cNvPr id="1077" name="Freeform 56"/>
            <p:cNvSpPr>
              <a:spLocks/>
            </p:cNvSpPr>
            <p:nvPr userDrawn="1"/>
          </p:nvSpPr>
          <p:spPr bwMode="auto">
            <a:xfrm>
              <a:off x="5694" y="3950"/>
              <a:ext cx="78" cy="169"/>
            </a:xfrm>
            <a:custGeom>
              <a:avLst/>
              <a:gdLst>
                <a:gd name="T0" fmla="*/ 78 w 136"/>
                <a:gd name="T1" fmla="*/ 112 h 296"/>
                <a:gd name="T2" fmla="*/ 78 w 136"/>
                <a:gd name="T3" fmla="*/ 0 h 296"/>
                <a:gd name="T4" fmla="*/ 0 w 136"/>
                <a:gd name="T5" fmla="*/ 153 h 296"/>
                <a:gd name="T6" fmla="*/ 0 w 136"/>
                <a:gd name="T7" fmla="*/ 153 h 296"/>
                <a:gd name="T8" fmla="*/ 11 w 136"/>
                <a:gd name="T9" fmla="*/ 160 h 296"/>
                <a:gd name="T10" fmla="*/ 21 w 136"/>
                <a:gd name="T11" fmla="*/ 169 h 296"/>
                <a:gd name="T12" fmla="*/ 78 w 136"/>
                <a:gd name="T13" fmla="*/ 112 h 2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 h="296">
                  <a:moveTo>
                    <a:pt x="136" y="196"/>
                  </a:moveTo>
                  <a:lnTo>
                    <a:pt x="136" y="0"/>
                  </a:lnTo>
                  <a:lnTo>
                    <a:pt x="0" y="268"/>
                  </a:lnTo>
                  <a:lnTo>
                    <a:pt x="20" y="280"/>
                  </a:lnTo>
                  <a:lnTo>
                    <a:pt x="36" y="296"/>
                  </a:lnTo>
                  <a:lnTo>
                    <a:pt x="136" y="196"/>
                  </a:lnTo>
                  <a:close/>
                </a:path>
              </a:pathLst>
            </a:custGeom>
            <a:solidFill>
              <a:srgbClr val="000000"/>
            </a:solidFill>
            <a:ln w="25400">
              <a:solidFill>
                <a:srgbClr val="668187"/>
              </a:solidFill>
              <a:prstDash val="solid"/>
              <a:round/>
              <a:headEnd/>
              <a:tailEnd/>
            </a:ln>
          </p:spPr>
          <p:txBody>
            <a:bodyPr/>
            <a:lstStyle/>
            <a:p>
              <a:endParaRPr lang="en-GB"/>
            </a:p>
          </p:txBody>
        </p:sp>
        <p:sp>
          <p:nvSpPr>
            <p:cNvPr id="1078" name="Freeform 57"/>
            <p:cNvSpPr>
              <a:spLocks/>
            </p:cNvSpPr>
            <p:nvPr userDrawn="1"/>
          </p:nvSpPr>
          <p:spPr bwMode="auto">
            <a:xfrm>
              <a:off x="5694" y="4103"/>
              <a:ext cx="21" cy="16"/>
            </a:xfrm>
            <a:custGeom>
              <a:avLst/>
              <a:gdLst>
                <a:gd name="T0" fmla="*/ 21 w 36"/>
                <a:gd name="T1" fmla="*/ 16 h 28"/>
                <a:gd name="T2" fmla="*/ 21 w 36"/>
                <a:gd name="T3" fmla="*/ 16 h 28"/>
                <a:gd name="T4" fmla="*/ 21 w 36"/>
                <a:gd name="T5" fmla="*/ 16 h 28"/>
                <a:gd name="T6" fmla="*/ 12 w 36"/>
                <a:gd name="T7" fmla="*/ 7 h 28"/>
                <a:gd name="T8" fmla="*/ 0 w 36"/>
                <a:gd name="T9" fmla="*/ 0 h 28"/>
                <a:gd name="T10" fmla="*/ 0 w 36"/>
                <a:gd name="T11" fmla="*/ 1 h 28"/>
                <a:gd name="T12" fmla="*/ 0 w 36"/>
                <a:gd name="T13" fmla="*/ 1 h 28"/>
                <a:gd name="T14" fmla="*/ 12 w 36"/>
                <a:gd name="T15" fmla="*/ 7 h 28"/>
                <a:gd name="T16" fmla="*/ 21 w 36"/>
                <a:gd name="T17" fmla="*/ 16 h 28"/>
                <a:gd name="T18" fmla="*/ 21 w 36"/>
                <a:gd name="T19" fmla="*/ 16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 h="28">
                  <a:moveTo>
                    <a:pt x="36" y="28"/>
                  </a:moveTo>
                  <a:lnTo>
                    <a:pt x="36" y="28"/>
                  </a:lnTo>
                  <a:lnTo>
                    <a:pt x="20" y="12"/>
                  </a:lnTo>
                  <a:lnTo>
                    <a:pt x="0" y="0"/>
                  </a:lnTo>
                  <a:lnTo>
                    <a:pt x="0" y="2"/>
                  </a:lnTo>
                  <a:lnTo>
                    <a:pt x="20" y="12"/>
                  </a:lnTo>
                  <a:lnTo>
                    <a:pt x="36" y="28"/>
                  </a:lnTo>
                  <a:close/>
                </a:path>
              </a:pathLst>
            </a:custGeom>
            <a:solidFill>
              <a:srgbClr val="000000"/>
            </a:solidFill>
            <a:ln w="25400">
              <a:solidFill>
                <a:srgbClr val="668187"/>
              </a:solidFill>
              <a:prstDash val="solid"/>
              <a:round/>
              <a:headEnd/>
              <a:tailEnd/>
            </a:ln>
          </p:spPr>
          <p:txBody>
            <a:bodyPr/>
            <a:lstStyle/>
            <a:p>
              <a:endParaRPr lang="en-GB"/>
            </a:p>
          </p:txBody>
        </p:sp>
        <p:sp>
          <p:nvSpPr>
            <p:cNvPr id="1079" name="Freeform 58"/>
            <p:cNvSpPr>
              <a:spLocks/>
            </p:cNvSpPr>
            <p:nvPr userDrawn="1"/>
          </p:nvSpPr>
          <p:spPr bwMode="auto">
            <a:xfrm>
              <a:off x="5393" y="4216"/>
              <a:ext cx="205" cy="96"/>
            </a:xfrm>
            <a:custGeom>
              <a:avLst/>
              <a:gdLst>
                <a:gd name="T0" fmla="*/ 202 w 358"/>
                <a:gd name="T1" fmla="*/ 17 h 168"/>
                <a:gd name="T2" fmla="*/ 202 w 358"/>
                <a:gd name="T3" fmla="*/ 17 h 168"/>
                <a:gd name="T4" fmla="*/ 202 w 358"/>
                <a:gd name="T5" fmla="*/ 17 h 168"/>
                <a:gd name="T6" fmla="*/ 202 w 358"/>
                <a:gd name="T7" fmla="*/ 17 h 168"/>
                <a:gd name="T8" fmla="*/ 199 w 358"/>
                <a:gd name="T9" fmla="*/ 15 h 168"/>
                <a:gd name="T10" fmla="*/ 199 w 358"/>
                <a:gd name="T11" fmla="*/ 15 h 168"/>
                <a:gd name="T12" fmla="*/ 194 w 358"/>
                <a:gd name="T13" fmla="*/ 8 h 168"/>
                <a:gd name="T14" fmla="*/ 189 w 358"/>
                <a:gd name="T15" fmla="*/ 0 h 168"/>
                <a:gd name="T16" fmla="*/ 0 w 358"/>
                <a:gd name="T17" fmla="*/ 96 h 168"/>
                <a:gd name="T18" fmla="*/ 129 w 358"/>
                <a:gd name="T19" fmla="*/ 96 h 168"/>
                <a:gd name="T20" fmla="*/ 205 w 358"/>
                <a:gd name="T21" fmla="*/ 21 h 168"/>
                <a:gd name="T22" fmla="*/ 205 w 358"/>
                <a:gd name="T23" fmla="*/ 21 h 168"/>
                <a:gd name="T24" fmla="*/ 202 w 358"/>
                <a:gd name="T25" fmla="*/ 17 h 168"/>
                <a:gd name="T26" fmla="*/ 202 w 358"/>
                <a:gd name="T27" fmla="*/ 17 h 1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58" h="168">
                  <a:moveTo>
                    <a:pt x="352" y="30"/>
                  </a:moveTo>
                  <a:lnTo>
                    <a:pt x="352" y="30"/>
                  </a:lnTo>
                  <a:lnTo>
                    <a:pt x="348" y="26"/>
                  </a:lnTo>
                  <a:lnTo>
                    <a:pt x="338" y="14"/>
                  </a:lnTo>
                  <a:lnTo>
                    <a:pt x="330" y="0"/>
                  </a:lnTo>
                  <a:lnTo>
                    <a:pt x="0" y="168"/>
                  </a:lnTo>
                  <a:lnTo>
                    <a:pt x="226" y="168"/>
                  </a:lnTo>
                  <a:lnTo>
                    <a:pt x="358" y="36"/>
                  </a:lnTo>
                  <a:lnTo>
                    <a:pt x="352" y="30"/>
                  </a:lnTo>
                  <a:close/>
                </a:path>
              </a:pathLst>
            </a:custGeom>
            <a:solidFill>
              <a:srgbClr val="FAEEC5"/>
            </a:solidFill>
            <a:ln w="25400">
              <a:solidFill>
                <a:srgbClr val="668187"/>
              </a:solidFill>
              <a:prstDash val="solid"/>
              <a:round/>
              <a:headEnd/>
              <a:tailEnd/>
            </a:ln>
          </p:spPr>
          <p:txBody>
            <a:bodyPr/>
            <a:lstStyle/>
            <a:p>
              <a:endParaRPr lang="en-GB"/>
            </a:p>
          </p:txBody>
        </p:sp>
        <p:sp>
          <p:nvSpPr>
            <p:cNvPr id="1080" name="Freeform 59"/>
            <p:cNvSpPr>
              <a:spLocks/>
            </p:cNvSpPr>
            <p:nvPr userDrawn="1"/>
          </p:nvSpPr>
          <p:spPr bwMode="auto">
            <a:xfrm>
              <a:off x="5595" y="4233"/>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r" b="b"/>
              <a:pathLst>
                <a:path>
                  <a:moveTo>
                    <a:pt x="0" y="0"/>
                  </a:moveTo>
                  <a:lnTo>
                    <a:pt x="0" y="0"/>
                  </a:lnTo>
                  <a:close/>
                </a:path>
              </a:pathLst>
            </a:custGeom>
            <a:solidFill>
              <a:srgbClr val="FAEEC5"/>
            </a:solidFill>
            <a:ln w="25400">
              <a:solidFill>
                <a:srgbClr val="668187"/>
              </a:solidFill>
              <a:prstDash val="solid"/>
              <a:round/>
              <a:headEnd/>
              <a:tailEnd/>
            </a:ln>
          </p:spPr>
          <p:txBody>
            <a:bodyPr/>
            <a:lstStyle/>
            <a:p>
              <a:endParaRPr lang="en-GB"/>
            </a:p>
          </p:txBody>
        </p:sp>
        <p:sp>
          <p:nvSpPr>
            <p:cNvPr id="1081" name="Freeform 60"/>
            <p:cNvSpPr>
              <a:spLocks/>
            </p:cNvSpPr>
            <p:nvPr userDrawn="1"/>
          </p:nvSpPr>
          <p:spPr bwMode="auto">
            <a:xfrm>
              <a:off x="5582" y="4216"/>
              <a:ext cx="10" cy="15"/>
            </a:xfrm>
            <a:custGeom>
              <a:avLst/>
              <a:gdLst>
                <a:gd name="T0" fmla="*/ 1 w 18"/>
                <a:gd name="T1" fmla="*/ 0 h 26"/>
                <a:gd name="T2" fmla="*/ 0 w 18"/>
                <a:gd name="T3" fmla="*/ 0 h 26"/>
                <a:gd name="T4" fmla="*/ 0 w 18"/>
                <a:gd name="T5" fmla="*/ 0 h 26"/>
                <a:gd name="T6" fmla="*/ 4 w 18"/>
                <a:gd name="T7" fmla="*/ 8 h 26"/>
                <a:gd name="T8" fmla="*/ 10 w 18"/>
                <a:gd name="T9" fmla="*/ 15 h 26"/>
                <a:gd name="T10" fmla="*/ 10 w 18"/>
                <a:gd name="T11" fmla="*/ 15 h 26"/>
                <a:gd name="T12" fmla="*/ 4 w 18"/>
                <a:gd name="T13" fmla="*/ 8 h 26"/>
                <a:gd name="T14" fmla="*/ 1 w 18"/>
                <a:gd name="T15" fmla="*/ 0 h 26"/>
                <a:gd name="T16" fmla="*/ 1 w 18"/>
                <a:gd name="T17" fmla="*/ 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26">
                  <a:moveTo>
                    <a:pt x="2" y="0"/>
                  </a:moveTo>
                  <a:lnTo>
                    <a:pt x="0" y="0"/>
                  </a:lnTo>
                  <a:lnTo>
                    <a:pt x="8" y="14"/>
                  </a:lnTo>
                  <a:lnTo>
                    <a:pt x="18" y="26"/>
                  </a:lnTo>
                  <a:lnTo>
                    <a:pt x="8" y="14"/>
                  </a:lnTo>
                  <a:lnTo>
                    <a:pt x="2" y="0"/>
                  </a:lnTo>
                  <a:close/>
                </a:path>
              </a:pathLst>
            </a:custGeom>
            <a:solidFill>
              <a:srgbClr val="FAEEC5"/>
            </a:solidFill>
            <a:ln w="25400">
              <a:solidFill>
                <a:srgbClr val="668187"/>
              </a:solidFill>
              <a:prstDash val="solid"/>
              <a:round/>
              <a:headEnd/>
              <a:tailEnd/>
            </a:ln>
          </p:spPr>
          <p:txBody>
            <a:bodyPr/>
            <a:lstStyle/>
            <a:p>
              <a:endParaRPr lang="en-GB"/>
            </a:p>
          </p:txBody>
        </p:sp>
        <p:sp>
          <p:nvSpPr>
            <p:cNvPr id="1082" name="Freeform 61"/>
            <p:cNvSpPr>
              <a:spLocks/>
            </p:cNvSpPr>
            <p:nvPr userDrawn="1"/>
          </p:nvSpPr>
          <p:spPr bwMode="auto">
            <a:xfrm>
              <a:off x="5570" y="3630"/>
              <a:ext cx="172" cy="464"/>
            </a:xfrm>
            <a:custGeom>
              <a:avLst/>
              <a:gdLst>
                <a:gd name="T0" fmla="*/ 100 w 300"/>
                <a:gd name="T1" fmla="*/ 464 h 810"/>
                <a:gd name="T2" fmla="*/ 172 w 300"/>
                <a:gd name="T3" fmla="*/ 6 h 810"/>
                <a:gd name="T4" fmla="*/ 172 w 300"/>
                <a:gd name="T5" fmla="*/ 6 h 810"/>
                <a:gd name="T6" fmla="*/ 151 w 300"/>
                <a:gd name="T7" fmla="*/ 3 h 810"/>
                <a:gd name="T8" fmla="*/ 130 w 300"/>
                <a:gd name="T9" fmla="*/ 1 h 810"/>
                <a:gd name="T10" fmla="*/ 109 w 300"/>
                <a:gd name="T11" fmla="*/ 0 h 810"/>
                <a:gd name="T12" fmla="*/ 87 w 300"/>
                <a:gd name="T13" fmla="*/ 0 h 810"/>
                <a:gd name="T14" fmla="*/ 65 w 300"/>
                <a:gd name="T15" fmla="*/ 0 h 810"/>
                <a:gd name="T16" fmla="*/ 44 w 300"/>
                <a:gd name="T17" fmla="*/ 1 h 810"/>
                <a:gd name="T18" fmla="*/ 22 w 300"/>
                <a:gd name="T19" fmla="*/ 3 h 810"/>
                <a:gd name="T20" fmla="*/ 0 w 300"/>
                <a:gd name="T21" fmla="*/ 6 h 810"/>
                <a:gd name="T22" fmla="*/ 0 w 300"/>
                <a:gd name="T23" fmla="*/ 6 h 810"/>
                <a:gd name="T24" fmla="*/ 0 w 300"/>
                <a:gd name="T25" fmla="*/ 6 h 810"/>
                <a:gd name="T26" fmla="*/ 72 w 300"/>
                <a:gd name="T27" fmla="*/ 464 h 810"/>
                <a:gd name="T28" fmla="*/ 72 w 300"/>
                <a:gd name="T29" fmla="*/ 464 h 810"/>
                <a:gd name="T30" fmla="*/ 86 w 300"/>
                <a:gd name="T31" fmla="*/ 463 h 810"/>
                <a:gd name="T32" fmla="*/ 100 w 300"/>
                <a:gd name="T33" fmla="*/ 464 h 810"/>
                <a:gd name="T34" fmla="*/ 100 w 300"/>
                <a:gd name="T35" fmla="*/ 464 h 8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0" h="810">
                  <a:moveTo>
                    <a:pt x="174" y="810"/>
                  </a:moveTo>
                  <a:lnTo>
                    <a:pt x="300" y="10"/>
                  </a:lnTo>
                  <a:lnTo>
                    <a:pt x="264" y="6"/>
                  </a:lnTo>
                  <a:lnTo>
                    <a:pt x="226" y="2"/>
                  </a:lnTo>
                  <a:lnTo>
                    <a:pt x="190" y="0"/>
                  </a:lnTo>
                  <a:lnTo>
                    <a:pt x="152" y="0"/>
                  </a:lnTo>
                  <a:lnTo>
                    <a:pt x="114" y="0"/>
                  </a:lnTo>
                  <a:lnTo>
                    <a:pt x="76" y="2"/>
                  </a:lnTo>
                  <a:lnTo>
                    <a:pt x="38" y="6"/>
                  </a:lnTo>
                  <a:lnTo>
                    <a:pt x="0" y="10"/>
                  </a:lnTo>
                  <a:lnTo>
                    <a:pt x="126" y="810"/>
                  </a:lnTo>
                  <a:lnTo>
                    <a:pt x="150" y="808"/>
                  </a:lnTo>
                  <a:lnTo>
                    <a:pt x="174" y="810"/>
                  </a:lnTo>
                  <a:close/>
                </a:path>
              </a:pathLst>
            </a:custGeom>
            <a:solidFill>
              <a:srgbClr val="000000"/>
            </a:solidFill>
            <a:ln w="25400">
              <a:solidFill>
                <a:srgbClr val="668187"/>
              </a:solidFill>
              <a:prstDash val="solid"/>
              <a:round/>
              <a:headEnd/>
              <a:tailEnd/>
            </a:ln>
          </p:spPr>
          <p:txBody>
            <a:bodyPr/>
            <a:lstStyle/>
            <a:p>
              <a:endParaRPr lang="en-GB"/>
            </a:p>
          </p:txBody>
        </p:sp>
        <p:sp>
          <p:nvSpPr>
            <p:cNvPr id="1083" name="Freeform 62"/>
            <p:cNvSpPr>
              <a:spLocks/>
            </p:cNvSpPr>
            <p:nvPr userDrawn="1"/>
          </p:nvSpPr>
          <p:spPr bwMode="auto">
            <a:xfrm>
              <a:off x="5643" y="4093"/>
              <a:ext cx="27" cy="2"/>
            </a:xfrm>
            <a:custGeom>
              <a:avLst/>
              <a:gdLst>
                <a:gd name="T0" fmla="*/ 0 w 48"/>
                <a:gd name="T1" fmla="*/ 1 h 4"/>
                <a:gd name="T2" fmla="*/ 1 w 48"/>
                <a:gd name="T3" fmla="*/ 2 h 4"/>
                <a:gd name="T4" fmla="*/ 1 w 48"/>
                <a:gd name="T5" fmla="*/ 2 h 4"/>
                <a:gd name="T6" fmla="*/ 14 w 48"/>
                <a:gd name="T7" fmla="*/ 2 h 4"/>
                <a:gd name="T8" fmla="*/ 26 w 48"/>
                <a:gd name="T9" fmla="*/ 2 h 4"/>
                <a:gd name="T10" fmla="*/ 27 w 48"/>
                <a:gd name="T11" fmla="*/ 1 h 4"/>
                <a:gd name="T12" fmla="*/ 27 w 48"/>
                <a:gd name="T13" fmla="*/ 1 h 4"/>
                <a:gd name="T14" fmla="*/ 14 w 48"/>
                <a:gd name="T15" fmla="*/ 0 h 4"/>
                <a:gd name="T16" fmla="*/ 0 w 48"/>
                <a:gd name="T17" fmla="*/ 1 h 4"/>
                <a:gd name="T18" fmla="*/ 0 w 48"/>
                <a:gd name="T19" fmla="*/ 1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8" h="4">
                  <a:moveTo>
                    <a:pt x="0" y="2"/>
                  </a:moveTo>
                  <a:lnTo>
                    <a:pt x="2" y="4"/>
                  </a:lnTo>
                  <a:lnTo>
                    <a:pt x="24" y="4"/>
                  </a:lnTo>
                  <a:lnTo>
                    <a:pt x="46" y="4"/>
                  </a:lnTo>
                  <a:lnTo>
                    <a:pt x="48" y="2"/>
                  </a:lnTo>
                  <a:lnTo>
                    <a:pt x="24" y="0"/>
                  </a:lnTo>
                  <a:lnTo>
                    <a:pt x="0" y="2"/>
                  </a:lnTo>
                  <a:close/>
                </a:path>
              </a:pathLst>
            </a:custGeom>
            <a:solidFill>
              <a:srgbClr val="000000"/>
            </a:solidFill>
            <a:ln w="25400">
              <a:solidFill>
                <a:srgbClr val="668187"/>
              </a:solidFill>
              <a:prstDash val="solid"/>
              <a:round/>
              <a:headEnd/>
              <a:tailEnd/>
            </a:ln>
          </p:spPr>
          <p:txBody>
            <a:bodyPr/>
            <a:lstStyle/>
            <a:p>
              <a:endParaRPr lang="en-GB"/>
            </a:p>
          </p:txBody>
        </p:sp>
        <p:sp>
          <p:nvSpPr>
            <p:cNvPr id="1084" name="Freeform 63"/>
            <p:cNvSpPr>
              <a:spLocks/>
            </p:cNvSpPr>
            <p:nvPr userDrawn="1"/>
          </p:nvSpPr>
          <p:spPr bwMode="auto">
            <a:xfrm>
              <a:off x="5636" y="4260"/>
              <a:ext cx="42" cy="52"/>
            </a:xfrm>
            <a:custGeom>
              <a:avLst/>
              <a:gdLst>
                <a:gd name="T0" fmla="*/ 8 w 74"/>
                <a:gd name="T1" fmla="*/ 0 h 90"/>
                <a:gd name="T2" fmla="*/ 0 w 74"/>
                <a:gd name="T3" fmla="*/ 52 h 90"/>
                <a:gd name="T4" fmla="*/ 42 w 74"/>
                <a:gd name="T5" fmla="*/ 52 h 90"/>
                <a:gd name="T6" fmla="*/ 33 w 74"/>
                <a:gd name="T7" fmla="*/ 0 h 90"/>
                <a:gd name="T8" fmla="*/ 33 w 74"/>
                <a:gd name="T9" fmla="*/ 0 h 90"/>
                <a:gd name="T10" fmla="*/ 20 w 74"/>
                <a:gd name="T11" fmla="*/ 1 h 90"/>
                <a:gd name="T12" fmla="*/ 8 w 74"/>
                <a:gd name="T13" fmla="*/ 0 h 90"/>
                <a:gd name="T14" fmla="*/ 8 w 74"/>
                <a:gd name="T15" fmla="*/ 0 h 9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4" h="90">
                  <a:moveTo>
                    <a:pt x="14" y="0"/>
                  </a:moveTo>
                  <a:lnTo>
                    <a:pt x="0" y="90"/>
                  </a:lnTo>
                  <a:lnTo>
                    <a:pt x="74" y="90"/>
                  </a:lnTo>
                  <a:lnTo>
                    <a:pt x="58" y="0"/>
                  </a:lnTo>
                  <a:lnTo>
                    <a:pt x="36" y="2"/>
                  </a:lnTo>
                  <a:lnTo>
                    <a:pt x="14" y="0"/>
                  </a:lnTo>
                  <a:close/>
                </a:path>
              </a:pathLst>
            </a:custGeom>
            <a:solidFill>
              <a:srgbClr val="000000"/>
            </a:solidFill>
            <a:ln w="25400">
              <a:solidFill>
                <a:srgbClr val="668187"/>
              </a:solidFill>
              <a:prstDash val="solid"/>
              <a:round/>
              <a:headEnd/>
              <a:tailEnd/>
            </a:ln>
          </p:spPr>
          <p:txBody>
            <a:bodyPr/>
            <a:lstStyle/>
            <a:p>
              <a:endParaRPr lang="en-GB"/>
            </a:p>
          </p:txBody>
        </p:sp>
        <p:sp>
          <p:nvSpPr>
            <p:cNvPr id="1085" name="Freeform 64"/>
            <p:cNvSpPr>
              <a:spLocks/>
            </p:cNvSpPr>
            <p:nvPr userDrawn="1"/>
          </p:nvSpPr>
          <p:spPr bwMode="auto">
            <a:xfrm>
              <a:off x="5731" y="4190"/>
              <a:ext cx="41" cy="47"/>
            </a:xfrm>
            <a:custGeom>
              <a:avLst/>
              <a:gdLst>
                <a:gd name="T0" fmla="*/ 0 w 72"/>
                <a:gd name="T1" fmla="*/ 25 h 82"/>
                <a:gd name="T2" fmla="*/ 41 w 72"/>
                <a:gd name="T3" fmla="*/ 47 h 82"/>
                <a:gd name="T4" fmla="*/ 41 w 72"/>
                <a:gd name="T5" fmla="*/ 6 h 82"/>
                <a:gd name="T6" fmla="*/ 8 w 72"/>
                <a:gd name="T7" fmla="*/ 0 h 82"/>
                <a:gd name="T8" fmla="*/ 8 w 72"/>
                <a:gd name="T9" fmla="*/ 0 h 82"/>
                <a:gd name="T10" fmla="*/ 5 w 72"/>
                <a:gd name="T11" fmla="*/ 13 h 82"/>
                <a:gd name="T12" fmla="*/ 0 w 72"/>
                <a:gd name="T13" fmla="*/ 25 h 82"/>
                <a:gd name="T14" fmla="*/ 0 w 72"/>
                <a:gd name="T15" fmla="*/ 25 h 8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 h="82">
                  <a:moveTo>
                    <a:pt x="0" y="44"/>
                  </a:moveTo>
                  <a:lnTo>
                    <a:pt x="72" y="82"/>
                  </a:lnTo>
                  <a:lnTo>
                    <a:pt x="72" y="10"/>
                  </a:lnTo>
                  <a:lnTo>
                    <a:pt x="14" y="0"/>
                  </a:lnTo>
                  <a:lnTo>
                    <a:pt x="8" y="22"/>
                  </a:lnTo>
                  <a:lnTo>
                    <a:pt x="0" y="44"/>
                  </a:lnTo>
                  <a:close/>
                </a:path>
              </a:pathLst>
            </a:custGeom>
            <a:solidFill>
              <a:srgbClr val="000000"/>
            </a:solidFill>
            <a:ln w="25400">
              <a:solidFill>
                <a:srgbClr val="668187"/>
              </a:solidFill>
              <a:prstDash val="solid"/>
              <a:round/>
              <a:headEnd/>
              <a:tailEnd/>
            </a:ln>
          </p:spPr>
          <p:txBody>
            <a:bodyPr/>
            <a:lstStyle/>
            <a:p>
              <a:endParaRPr lang="en-GB"/>
            </a:p>
          </p:txBody>
        </p:sp>
        <p:sp>
          <p:nvSpPr>
            <p:cNvPr id="1086" name="Freeform 65"/>
            <p:cNvSpPr>
              <a:spLocks/>
            </p:cNvSpPr>
            <p:nvPr userDrawn="1"/>
          </p:nvSpPr>
          <p:spPr bwMode="auto">
            <a:xfrm>
              <a:off x="5739" y="4159"/>
              <a:ext cx="33" cy="37"/>
            </a:xfrm>
            <a:custGeom>
              <a:avLst/>
              <a:gdLst>
                <a:gd name="T0" fmla="*/ 0 w 58"/>
                <a:gd name="T1" fmla="*/ 6 h 64"/>
                <a:gd name="T2" fmla="*/ 0 w 58"/>
                <a:gd name="T3" fmla="*/ 6 h 64"/>
                <a:gd name="T4" fmla="*/ 1 w 58"/>
                <a:gd name="T5" fmla="*/ 19 h 64"/>
                <a:gd name="T6" fmla="*/ 0 w 58"/>
                <a:gd name="T7" fmla="*/ 31 h 64"/>
                <a:gd name="T8" fmla="*/ 33 w 58"/>
                <a:gd name="T9" fmla="*/ 37 h 64"/>
                <a:gd name="T10" fmla="*/ 33 w 58"/>
                <a:gd name="T11" fmla="*/ 0 h 64"/>
                <a:gd name="T12" fmla="*/ 0 w 58"/>
                <a:gd name="T13" fmla="*/ 6 h 64"/>
                <a:gd name="T14" fmla="*/ 0 w 58"/>
                <a:gd name="T15" fmla="*/ 6 h 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8" h="64">
                  <a:moveTo>
                    <a:pt x="0" y="10"/>
                  </a:moveTo>
                  <a:lnTo>
                    <a:pt x="0" y="10"/>
                  </a:lnTo>
                  <a:lnTo>
                    <a:pt x="2" y="32"/>
                  </a:lnTo>
                  <a:lnTo>
                    <a:pt x="0" y="54"/>
                  </a:lnTo>
                  <a:lnTo>
                    <a:pt x="58" y="64"/>
                  </a:lnTo>
                  <a:lnTo>
                    <a:pt x="58" y="0"/>
                  </a:lnTo>
                  <a:lnTo>
                    <a:pt x="0" y="10"/>
                  </a:lnTo>
                  <a:close/>
                </a:path>
              </a:pathLst>
            </a:custGeom>
            <a:solidFill>
              <a:srgbClr val="FAEEC5"/>
            </a:solidFill>
            <a:ln w="25400">
              <a:solidFill>
                <a:srgbClr val="668187"/>
              </a:solidFill>
              <a:prstDash val="solid"/>
              <a:round/>
              <a:headEnd/>
              <a:tailEnd/>
            </a:ln>
          </p:spPr>
          <p:txBody>
            <a:bodyPr/>
            <a:lstStyle/>
            <a:p>
              <a:endParaRPr lang="en-GB"/>
            </a:p>
          </p:txBody>
        </p:sp>
        <p:sp>
          <p:nvSpPr>
            <p:cNvPr id="1087" name="Freeform 66"/>
            <p:cNvSpPr>
              <a:spLocks/>
            </p:cNvSpPr>
            <p:nvPr userDrawn="1"/>
          </p:nvSpPr>
          <p:spPr bwMode="auto">
            <a:xfrm>
              <a:off x="5731" y="4118"/>
              <a:ext cx="41" cy="47"/>
            </a:xfrm>
            <a:custGeom>
              <a:avLst/>
              <a:gdLst>
                <a:gd name="T0" fmla="*/ 8 w 72"/>
                <a:gd name="T1" fmla="*/ 47 h 82"/>
                <a:gd name="T2" fmla="*/ 41 w 72"/>
                <a:gd name="T3" fmla="*/ 41 h 82"/>
                <a:gd name="T4" fmla="*/ 41 w 72"/>
                <a:gd name="T5" fmla="*/ 0 h 82"/>
                <a:gd name="T6" fmla="*/ 0 w 72"/>
                <a:gd name="T7" fmla="*/ 22 h 82"/>
                <a:gd name="T8" fmla="*/ 0 w 72"/>
                <a:gd name="T9" fmla="*/ 22 h 82"/>
                <a:gd name="T10" fmla="*/ 5 w 72"/>
                <a:gd name="T11" fmla="*/ 34 h 82"/>
                <a:gd name="T12" fmla="*/ 8 w 72"/>
                <a:gd name="T13" fmla="*/ 47 h 82"/>
                <a:gd name="T14" fmla="*/ 8 w 72"/>
                <a:gd name="T15" fmla="*/ 47 h 8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 h="82">
                  <a:moveTo>
                    <a:pt x="14" y="82"/>
                  </a:moveTo>
                  <a:lnTo>
                    <a:pt x="72" y="72"/>
                  </a:lnTo>
                  <a:lnTo>
                    <a:pt x="72" y="0"/>
                  </a:lnTo>
                  <a:lnTo>
                    <a:pt x="0" y="38"/>
                  </a:lnTo>
                  <a:lnTo>
                    <a:pt x="8" y="60"/>
                  </a:lnTo>
                  <a:lnTo>
                    <a:pt x="14" y="82"/>
                  </a:lnTo>
                  <a:close/>
                </a:path>
              </a:pathLst>
            </a:custGeom>
            <a:solidFill>
              <a:srgbClr val="000000"/>
            </a:solidFill>
            <a:ln w="25400">
              <a:solidFill>
                <a:srgbClr val="668187"/>
              </a:solidFill>
              <a:prstDash val="solid"/>
              <a:round/>
              <a:headEnd/>
              <a:tailEnd/>
            </a:ln>
          </p:spPr>
          <p:txBody>
            <a:bodyPr/>
            <a:lstStyle/>
            <a:p>
              <a:endParaRPr lang="en-GB"/>
            </a:p>
          </p:txBody>
        </p:sp>
        <p:sp>
          <p:nvSpPr>
            <p:cNvPr id="1088" name="Freeform 67"/>
            <p:cNvSpPr>
              <a:spLocks/>
            </p:cNvSpPr>
            <p:nvPr userDrawn="1"/>
          </p:nvSpPr>
          <p:spPr bwMode="auto">
            <a:xfrm>
              <a:off x="5715" y="4062"/>
              <a:ext cx="57" cy="78"/>
            </a:xfrm>
            <a:custGeom>
              <a:avLst/>
              <a:gdLst>
                <a:gd name="T0" fmla="*/ 7 w 100"/>
                <a:gd name="T1" fmla="*/ 64 h 136"/>
                <a:gd name="T2" fmla="*/ 7 w 100"/>
                <a:gd name="T3" fmla="*/ 64 h 136"/>
                <a:gd name="T4" fmla="*/ 11 w 100"/>
                <a:gd name="T5" fmla="*/ 71 h 136"/>
                <a:gd name="T6" fmla="*/ 16 w 100"/>
                <a:gd name="T7" fmla="*/ 78 h 136"/>
                <a:gd name="T8" fmla="*/ 57 w 100"/>
                <a:gd name="T9" fmla="*/ 56 h 136"/>
                <a:gd name="T10" fmla="*/ 57 w 100"/>
                <a:gd name="T11" fmla="*/ 0 h 136"/>
                <a:gd name="T12" fmla="*/ 0 w 100"/>
                <a:gd name="T13" fmla="*/ 57 h 136"/>
                <a:gd name="T14" fmla="*/ 0 w 100"/>
                <a:gd name="T15" fmla="*/ 57 h 136"/>
                <a:gd name="T16" fmla="*/ 7 w 100"/>
                <a:gd name="T17" fmla="*/ 64 h 136"/>
                <a:gd name="T18" fmla="*/ 7 w 100"/>
                <a:gd name="T19" fmla="*/ 64 h 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0" h="136">
                  <a:moveTo>
                    <a:pt x="12" y="112"/>
                  </a:moveTo>
                  <a:lnTo>
                    <a:pt x="12" y="112"/>
                  </a:lnTo>
                  <a:lnTo>
                    <a:pt x="20" y="124"/>
                  </a:lnTo>
                  <a:lnTo>
                    <a:pt x="28" y="136"/>
                  </a:lnTo>
                  <a:lnTo>
                    <a:pt x="100" y="98"/>
                  </a:lnTo>
                  <a:lnTo>
                    <a:pt x="100" y="0"/>
                  </a:lnTo>
                  <a:lnTo>
                    <a:pt x="0" y="100"/>
                  </a:lnTo>
                  <a:lnTo>
                    <a:pt x="12" y="112"/>
                  </a:lnTo>
                  <a:close/>
                </a:path>
              </a:pathLst>
            </a:custGeom>
            <a:solidFill>
              <a:srgbClr val="FAEEC5"/>
            </a:solidFill>
            <a:ln w="25400">
              <a:solidFill>
                <a:srgbClr val="668187"/>
              </a:solidFill>
              <a:prstDash val="solid"/>
              <a:round/>
              <a:headEnd/>
              <a:tailEnd/>
            </a:ln>
          </p:spPr>
          <p:txBody>
            <a:bodyPr/>
            <a:lstStyle/>
            <a:p>
              <a:endParaRPr lang="en-GB"/>
            </a:p>
          </p:txBody>
        </p:sp>
        <p:sp>
          <p:nvSpPr>
            <p:cNvPr id="1089" name="Freeform 68"/>
            <p:cNvSpPr>
              <a:spLocks/>
            </p:cNvSpPr>
            <p:nvPr userDrawn="1"/>
          </p:nvSpPr>
          <p:spPr bwMode="auto">
            <a:xfrm>
              <a:off x="5715" y="4119"/>
              <a:ext cx="7" cy="7"/>
            </a:xfrm>
            <a:custGeom>
              <a:avLst/>
              <a:gdLst>
                <a:gd name="T0" fmla="*/ 0 w 12"/>
                <a:gd name="T1" fmla="*/ 0 h 12"/>
                <a:gd name="T2" fmla="*/ 0 w 12"/>
                <a:gd name="T3" fmla="*/ 0 h 12"/>
                <a:gd name="T4" fmla="*/ 0 w 12"/>
                <a:gd name="T5" fmla="*/ 0 h 12"/>
                <a:gd name="T6" fmla="*/ 7 w 12"/>
                <a:gd name="T7" fmla="*/ 7 h 12"/>
                <a:gd name="T8" fmla="*/ 7 w 12"/>
                <a:gd name="T9" fmla="*/ 7 h 12"/>
                <a:gd name="T10" fmla="*/ 0 w 12"/>
                <a:gd name="T11" fmla="*/ 0 h 12"/>
                <a:gd name="T12" fmla="*/ 0 w 12"/>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0" y="0"/>
                  </a:moveTo>
                  <a:lnTo>
                    <a:pt x="0" y="0"/>
                  </a:lnTo>
                  <a:lnTo>
                    <a:pt x="12" y="12"/>
                  </a:lnTo>
                  <a:lnTo>
                    <a:pt x="0" y="0"/>
                  </a:lnTo>
                  <a:close/>
                </a:path>
              </a:pathLst>
            </a:custGeom>
            <a:solidFill>
              <a:srgbClr val="FAEEC5"/>
            </a:solidFill>
            <a:ln w="25400">
              <a:solidFill>
                <a:srgbClr val="668187"/>
              </a:solidFill>
              <a:prstDash val="solid"/>
              <a:round/>
              <a:headEnd/>
              <a:tailEnd/>
            </a:ln>
          </p:spPr>
          <p:txBody>
            <a:bodyPr/>
            <a:lstStyle/>
            <a:p>
              <a:endParaRPr lang="en-GB"/>
            </a:p>
          </p:txBody>
        </p:sp>
        <p:sp>
          <p:nvSpPr>
            <p:cNvPr id="1090" name="Freeform 69"/>
            <p:cNvSpPr>
              <a:spLocks/>
            </p:cNvSpPr>
            <p:nvPr userDrawn="1"/>
          </p:nvSpPr>
          <p:spPr bwMode="auto">
            <a:xfrm>
              <a:off x="5588" y="4252"/>
              <a:ext cx="56" cy="60"/>
            </a:xfrm>
            <a:custGeom>
              <a:avLst/>
              <a:gdLst>
                <a:gd name="T0" fmla="*/ 31 w 98"/>
                <a:gd name="T1" fmla="*/ 0 h 104"/>
                <a:gd name="T2" fmla="*/ 0 w 98"/>
                <a:gd name="T3" fmla="*/ 60 h 104"/>
                <a:gd name="T4" fmla="*/ 48 w 98"/>
                <a:gd name="T5" fmla="*/ 60 h 104"/>
                <a:gd name="T6" fmla="*/ 56 w 98"/>
                <a:gd name="T7" fmla="*/ 8 h 104"/>
                <a:gd name="T8" fmla="*/ 56 w 98"/>
                <a:gd name="T9" fmla="*/ 8 h 104"/>
                <a:gd name="T10" fmla="*/ 43 w 98"/>
                <a:gd name="T11" fmla="*/ 5 h 104"/>
                <a:gd name="T12" fmla="*/ 31 w 98"/>
                <a:gd name="T13" fmla="*/ 0 h 104"/>
                <a:gd name="T14" fmla="*/ 31 w 98"/>
                <a:gd name="T15" fmla="*/ 0 h 1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8" h="104">
                  <a:moveTo>
                    <a:pt x="54" y="0"/>
                  </a:moveTo>
                  <a:lnTo>
                    <a:pt x="0" y="104"/>
                  </a:lnTo>
                  <a:lnTo>
                    <a:pt x="84" y="104"/>
                  </a:lnTo>
                  <a:lnTo>
                    <a:pt x="98" y="14"/>
                  </a:lnTo>
                  <a:lnTo>
                    <a:pt x="76" y="8"/>
                  </a:lnTo>
                  <a:lnTo>
                    <a:pt x="54" y="0"/>
                  </a:lnTo>
                  <a:close/>
                </a:path>
              </a:pathLst>
            </a:custGeom>
            <a:solidFill>
              <a:srgbClr val="FAEEC5"/>
            </a:solidFill>
            <a:ln w="25400">
              <a:solidFill>
                <a:srgbClr val="668187"/>
              </a:solidFill>
              <a:prstDash val="solid"/>
              <a:round/>
              <a:headEnd/>
              <a:tailEnd/>
            </a:ln>
          </p:spPr>
          <p:txBody>
            <a:bodyPr/>
            <a:lstStyle/>
            <a:p>
              <a:endParaRPr lang="en-GB"/>
            </a:p>
          </p:txBody>
        </p:sp>
        <p:sp>
          <p:nvSpPr>
            <p:cNvPr id="1091" name="Freeform 70"/>
            <p:cNvSpPr>
              <a:spLocks/>
            </p:cNvSpPr>
            <p:nvPr userDrawn="1"/>
          </p:nvSpPr>
          <p:spPr bwMode="auto">
            <a:xfrm>
              <a:off x="5522" y="4236"/>
              <a:ext cx="97" cy="76"/>
            </a:xfrm>
            <a:custGeom>
              <a:avLst/>
              <a:gdLst>
                <a:gd name="T0" fmla="*/ 76 w 168"/>
                <a:gd name="T1" fmla="*/ 0 h 132"/>
                <a:gd name="T2" fmla="*/ 0 w 168"/>
                <a:gd name="T3" fmla="*/ 76 h 132"/>
                <a:gd name="T4" fmla="*/ 66 w 168"/>
                <a:gd name="T5" fmla="*/ 76 h 132"/>
                <a:gd name="T6" fmla="*/ 97 w 168"/>
                <a:gd name="T7" fmla="*/ 16 h 132"/>
                <a:gd name="T8" fmla="*/ 97 w 168"/>
                <a:gd name="T9" fmla="*/ 16 h 132"/>
                <a:gd name="T10" fmla="*/ 87 w 168"/>
                <a:gd name="T11" fmla="*/ 9 h 132"/>
                <a:gd name="T12" fmla="*/ 76 w 168"/>
                <a:gd name="T13" fmla="*/ 0 h 132"/>
                <a:gd name="T14" fmla="*/ 76 w 168"/>
                <a:gd name="T15" fmla="*/ 0 h 1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8" h="132">
                  <a:moveTo>
                    <a:pt x="132" y="0"/>
                  </a:moveTo>
                  <a:lnTo>
                    <a:pt x="0" y="132"/>
                  </a:lnTo>
                  <a:lnTo>
                    <a:pt x="114" y="132"/>
                  </a:lnTo>
                  <a:lnTo>
                    <a:pt x="168" y="28"/>
                  </a:lnTo>
                  <a:lnTo>
                    <a:pt x="150" y="16"/>
                  </a:lnTo>
                  <a:lnTo>
                    <a:pt x="132" y="0"/>
                  </a:lnTo>
                  <a:close/>
                </a:path>
              </a:pathLst>
            </a:custGeom>
            <a:solidFill>
              <a:srgbClr val="000000"/>
            </a:solidFill>
            <a:ln w="25400">
              <a:solidFill>
                <a:srgbClr val="668187"/>
              </a:solidFill>
              <a:prstDash val="solid"/>
              <a:round/>
              <a:headEnd/>
              <a:tailEnd/>
            </a:ln>
          </p:spPr>
          <p:txBody>
            <a:bodyPr/>
            <a:lstStyle/>
            <a:p>
              <a:endParaRPr lang="en-GB"/>
            </a:p>
          </p:txBody>
        </p:sp>
        <p:sp>
          <p:nvSpPr>
            <p:cNvPr id="1092" name="Freeform 71"/>
            <p:cNvSpPr>
              <a:spLocks/>
            </p:cNvSpPr>
            <p:nvPr userDrawn="1"/>
          </p:nvSpPr>
          <p:spPr bwMode="auto">
            <a:xfrm>
              <a:off x="5669" y="4252"/>
              <a:ext cx="56" cy="60"/>
            </a:xfrm>
            <a:custGeom>
              <a:avLst/>
              <a:gdLst>
                <a:gd name="T0" fmla="*/ 25 w 98"/>
                <a:gd name="T1" fmla="*/ 0 h 104"/>
                <a:gd name="T2" fmla="*/ 25 w 98"/>
                <a:gd name="T3" fmla="*/ 0 h 104"/>
                <a:gd name="T4" fmla="*/ 14 w 98"/>
                <a:gd name="T5" fmla="*/ 5 h 104"/>
                <a:gd name="T6" fmla="*/ 0 w 98"/>
                <a:gd name="T7" fmla="*/ 8 h 104"/>
                <a:gd name="T8" fmla="*/ 9 w 98"/>
                <a:gd name="T9" fmla="*/ 60 h 104"/>
                <a:gd name="T10" fmla="*/ 56 w 98"/>
                <a:gd name="T11" fmla="*/ 60 h 104"/>
                <a:gd name="T12" fmla="*/ 25 w 98"/>
                <a:gd name="T13" fmla="*/ 0 h 1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4">
                  <a:moveTo>
                    <a:pt x="44" y="0"/>
                  </a:moveTo>
                  <a:lnTo>
                    <a:pt x="44" y="0"/>
                  </a:lnTo>
                  <a:lnTo>
                    <a:pt x="24" y="8"/>
                  </a:lnTo>
                  <a:lnTo>
                    <a:pt x="0" y="14"/>
                  </a:lnTo>
                  <a:lnTo>
                    <a:pt x="16" y="104"/>
                  </a:lnTo>
                  <a:lnTo>
                    <a:pt x="98" y="104"/>
                  </a:lnTo>
                  <a:lnTo>
                    <a:pt x="44" y="0"/>
                  </a:lnTo>
                  <a:close/>
                </a:path>
              </a:pathLst>
            </a:custGeom>
            <a:solidFill>
              <a:srgbClr val="FAEEC5"/>
            </a:solidFill>
            <a:ln w="25400">
              <a:solidFill>
                <a:srgbClr val="668187"/>
              </a:solidFill>
              <a:prstDash val="solid"/>
              <a:round/>
              <a:headEnd/>
              <a:tailEnd/>
            </a:ln>
          </p:spPr>
          <p:txBody>
            <a:bodyPr/>
            <a:lstStyle/>
            <a:p>
              <a:endParaRPr lang="en-GB"/>
            </a:p>
          </p:txBody>
        </p:sp>
        <p:sp>
          <p:nvSpPr>
            <p:cNvPr id="1093" name="Freeform 72"/>
            <p:cNvSpPr>
              <a:spLocks/>
            </p:cNvSpPr>
            <p:nvPr userDrawn="1"/>
          </p:nvSpPr>
          <p:spPr bwMode="auto">
            <a:xfrm>
              <a:off x="5715" y="4216"/>
              <a:ext cx="57" cy="78"/>
            </a:xfrm>
            <a:custGeom>
              <a:avLst/>
              <a:gdLst>
                <a:gd name="T0" fmla="*/ 0 w 100"/>
                <a:gd name="T1" fmla="*/ 21 h 136"/>
                <a:gd name="T2" fmla="*/ 57 w 100"/>
                <a:gd name="T3" fmla="*/ 78 h 136"/>
                <a:gd name="T4" fmla="*/ 57 w 100"/>
                <a:gd name="T5" fmla="*/ 22 h 136"/>
                <a:gd name="T6" fmla="*/ 16 w 100"/>
                <a:gd name="T7" fmla="*/ 0 h 136"/>
                <a:gd name="T8" fmla="*/ 16 w 100"/>
                <a:gd name="T9" fmla="*/ 0 h 136"/>
                <a:gd name="T10" fmla="*/ 9 w 100"/>
                <a:gd name="T11" fmla="*/ 11 h 136"/>
                <a:gd name="T12" fmla="*/ 0 w 100"/>
                <a:gd name="T13" fmla="*/ 21 h 136"/>
                <a:gd name="T14" fmla="*/ 0 w 100"/>
                <a:gd name="T15" fmla="*/ 21 h 13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0" h="136">
                  <a:moveTo>
                    <a:pt x="0" y="36"/>
                  </a:moveTo>
                  <a:lnTo>
                    <a:pt x="100" y="136"/>
                  </a:lnTo>
                  <a:lnTo>
                    <a:pt x="100" y="38"/>
                  </a:lnTo>
                  <a:lnTo>
                    <a:pt x="28" y="0"/>
                  </a:lnTo>
                  <a:lnTo>
                    <a:pt x="16" y="20"/>
                  </a:lnTo>
                  <a:lnTo>
                    <a:pt x="0" y="36"/>
                  </a:lnTo>
                  <a:close/>
                </a:path>
              </a:pathLst>
            </a:custGeom>
            <a:solidFill>
              <a:srgbClr val="FAEEC5"/>
            </a:solidFill>
            <a:ln w="25400">
              <a:solidFill>
                <a:srgbClr val="668187"/>
              </a:solidFill>
              <a:prstDash val="solid"/>
              <a:round/>
              <a:headEnd/>
              <a:tailEnd/>
            </a:ln>
          </p:spPr>
          <p:txBody>
            <a:bodyPr/>
            <a:lstStyle/>
            <a:p>
              <a:endParaRPr lang="en-GB"/>
            </a:p>
          </p:txBody>
        </p:sp>
        <p:sp>
          <p:nvSpPr>
            <p:cNvPr id="1094" name="Freeform 73"/>
            <p:cNvSpPr>
              <a:spLocks/>
            </p:cNvSpPr>
            <p:nvPr userDrawn="1"/>
          </p:nvSpPr>
          <p:spPr bwMode="auto">
            <a:xfrm>
              <a:off x="5694" y="4236"/>
              <a:ext cx="78" cy="76"/>
            </a:xfrm>
            <a:custGeom>
              <a:avLst/>
              <a:gdLst>
                <a:gd name="T0" fmla="*/ 21 w 136"/>
                <a:gd name="T1" fmla="*/ 0 h 132"/>
                <a:gd name="T2" fmla="*/ 21 w 136"/>
                <a:gd name="T3" fmla="*/ 0 h 132"/>
                <a:gd name="T4" fmla="*/ 11 w 136"/>
                <a:gd name="T5" fmla="*/ 9 h 132"/>
                <a:gd name="T6" fmla="*/ 0 w 136"/>
                <a:gd name="T7" fmla="*/ 16 h 132"/>
                <a:gd name="T8" fmla="*/ 31 w 136"/>
                <a:gd name="T9" fmla="*/ 76 h 132"/>
                <a:gd name="T10" fmla="*/ 78 w 136"/>
                <a:gd name="T11" fmla="*/ 76 h 132"/>
                <a:gd name="T12" fmla="*/ 78 w 136"/>
                <a:gd name="T13" fmla="*/ 58 h 132"/>
                <a:gd name="T14" fmla="*/ 21 w 136"/>
                <a:gd name="T15" fmla="*/ 0 h 1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6" h="132">
                  <a:moveTo>
                    <a:pt x="36" y="0"/>
                  </a:moveTo>
                  <a:lnTo>
                    <a:pt x="36" y="0"/>
                  </a:lnTo>
                  <a:lnTo>
                    <a:pt x="20" y="16"/>
                  </a:lnTo>
                  <a:lnTo>
                    <a:pt x="0" y="28"/>
                  </a:lnTo>
                  <a:lnTo>
                    <a:pt x="54" y="132"/>
                  </a:lnTo>
                  <a:lnTo>
                    <a:pt x="136" y="132"/>
                  </a:lnTo>
                  <a:lnTo>
                    <a:pt x="136" y="100"/>
                  </a:lnTo>
                  <a:lnTo>
                    <a:pt x="36" y="0"/>
                  </a:lnTo>
                  <a:close/>
                </a:path>
              </a:pathLst>
            </a:custGeom>
            <a:solidFill>
              <a:srgbClr val="000000"/>
            </a:solidFill>
            <a:ln w="25400">
              <a:solidFill>
                <a:srgbClr val="668187"/>
              </a:solidFill>
              <a:prstDash val="solid"/>
              <a:round/>
              <a:headEnd/>
              <a:tailEnd/>
            </a:ln>
          </p:spPr>
          <p:txBody>
            <a:bodyPr/>
            <a:lstStyle/>
            <a:p>
              <a:endParaRPr lang="en-GB"/>
            </a:p>
          </p:txBody>
        </p:sp>
      </p:gr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BDFAE8C-D102-4655-95CB-FB4EE4C866B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2"/>
          <p:cNvSpPr>
            <a:spLocks noGrp="1" noChangeArrowheads="1"/>
          </p:cNvSpPr>
          <p:nvPr>
            <p:ph type="ctrTitle"/>
          </p:nvPr>
        </p:nvSpPr>
        <p:spPr>
          <a:solidFill>
            <a:srgbClr val="FFFFCC">
              <a:alpha val="76077"/>
            </a:srgbClr>
          </a:solidFill>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US" altLang="en-US" sz="3200" smtClean="0"/>
              <a:t>Darts Board</a:t>
            </a:r>
            <a:br>
              <a:rPr lang="en-US" altLang="en-US" sz="3200" smtClean="0"/>
            </a:br>
            <a:r>
              <a:rPr lang="en-US" altLang="en-US" sz="3200" smtClean="0"/>
              <a:t>Template</a:t>
            </a:r>
          </a:p>
        </p:txBody>
      </p:sp>
      <p:sp>
        <p:nvSpPr>
          <p:cNvPr id="4099" name="Rectangle 3"/>
          <p:cNvSpPr>
            <a:spLocks noGrp="1" noChangeArrowheads="1"/>
          </p:cNvSpPr>
          <p:nvPr>
            <p:ph type="subTitle" idx="1"/>
          </p:nvPr>
        </p:nvSpPr>
        <p:spPr>
          <a:xfrm>
            <a:off x="1116013" y="4941888"/>
            <a:ext cx="7127875" cy="696912"/>
          </a:xfrm>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US" altLang="en-US"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59"/>
          <p:cNvGrpSpPr>
            <a:grpSpLocks/>
          </p:cNvGrpSpPr>
          <p:nvPr/>
        </p:nvGrpSpPr>
        <p:grpSpPr bwMode="auto">
          <a:xfrm>
            <a:off x="900113" y="1700213"/>
            <a:ext cx="2541587" cy="3811587"/>
            <a:chOff x="567" y="1071"/>
            <a:chExt cx="1601" cy="2401"/>
          </a:xfrm>
        </p:grpSpPr>
        <p:sp>
          <p:nvSpPr>
            <p:cNvPr id="6165" name="Freeform 116"/>
            <p:cNvSpPr>
              <a:spLocks/>
            </p:cNvSpPr>
            <p:nvPr/>
          </p:nvSpPr>
          <p:spPr bwMode="auto">
            <a:xfrm>
              <a:off x="567" y="1114"/>
              <a:ext cx="466" cy="486"/>
            </a:xfrm>
            <a:custGeom>
              <a:avLst/>
              <a:gdLst>
                <a:gd name="T0" fmla="*/ 249 w 466"/>
                <a:gd name="T1" fmla="*/ 183 h 486"/>
                <a:gd name="T2" fmla="*/ 6 w 466"/>
                <a:gd name="T3" fmla="*/ 0 h 486"/>
                <a:gd name="T4" fmla="*/ 6 w 466"/>
                <a:gd name="T5" fmla="*/ 0 h 486"/>
                <a:gd name="T6" fmla="*/ 5 w 466"/>
                <a:gd name="T7" fmla="*/ 0 h 486"/>
                <a:gd name="T8" fmla="*/ 2 w 466"/>
                <a:gd name="T9" fmla="*/ 0 h 486"/>
                <a:gd name="T10" fmla="*/ 1 w 466"/>
                <a:gd name="T11" fmla="*/ 1 h 486"/>
                <a:gd name="T12" fmla="*/ 0 w 466"/>
                <a:gd name="T13" fmla="*/ 4 h 486"/>
                <a:gd name="T14" fmla="*/ 0 w 466"/>
                <a:gd name="T15" fmla="*/ 9 h 486"/>
                <a:gd name="T16" fmla="*/ 1 w 466"/>
                <a:gd name="T17" fmla="*/ 16 h 486"/>
                <a:gd name="T18" fmla="*/ 1 w 466"/>
                <a:gd name="T19" fmla="*/ 16 h 486"/>
                <a:gd name="T20" fmla="*/ 4 w 466"/>
                <a:gd name="T21" fmla="*/ 21 h 486"/>
                <a:gd name="T22" fmla="*/ 8 w 466"/>
                <a:gd name="T23" fmla="*/ 28 h 486"/>
                <a:gd name="T24" fmla="*/ 21 w 466"/>
                <a:gd name="T25" fmla="*/ 47 h 486"/>
                <a:gd name="T26" fmla="*/ 42 w 466"/>
                <a:gd name="T27" fmla="*/ 70 h 486"/>
                <a:gd name="T28" fmla="*/ 63 w 466"/>
                <a:gd name="T29" fmla="*/ 94 h 486"/>
                <a:gd name="T30" fmla="*/ 102 w 466"/>
                <a:gd name="T31" fmla="*/ 138 h 486"/>
                <a:gd name="T32" fmla="*/ 120 w 466"/>
                <a:gd name="T33" fmla="*/ 156 h 486"/>
                <a:gd name="T34" fmla="*/ 271 w 466"/>
                <a:gd name="T35" fmla="*/ 324 h 486"/>
                <a:gd name="T36" fmla="*/ 466 w 466"/>
                <a:gd name="T37" fmla="*/ 486 h 486"/>
                <a:gd name="T38" fmla="*/ 249 w 466"/>
                <a:gd name="T39" fmla="*/ 183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FAF419"/>
            </a:solidFill>
            <a:ln w="7938">
              <a:solidFill>
                <a:srgbClr val="000000"/>
              </a:solidFill>
              <a:prstDash val="solid"/>
              <a:round/>
              <a:headEnd/>
              <a:tailEnd/>
            </a:ln>
          </p:spPr>
          <p:txBody>
            <a:bodyPr/>
            <a:lstStyle/>
            <a:p>
              <a:endParaRPr lang="en-GB"/>
            </a:p>
          </p:txBody>
        </p:sp>
        <p:sp>
          <p:nvSpPr>
            <p:cNvPr id="6166" name="Freeform 117"/>
            <p:cNvSpPr>
              <a:spLocks/>
            </p:cNvSpPr>
            <p:nvPr/>
          </p:nvSpPr>
          <p:spPr bwMode="auto">
            <a:xfrm>
              <a:off x="833" y="1071"/>
              <a:ext cx="470" cy="529"/>
            </a:xfrm>
            <a:custGeom>
              <a:avLst/>
              <a:gdLst>
                <a:gd name="T0" fmla="*/ 0 w 470"/>
                <a:gd name="T1" fmla="*/ 216 h 529"/>
                <a:gd name="T2" fmla="*/ 0 w 470"/>
                <a:gd name="T3" fmla="*/ 216 h 529"/>
                <a:gd name="T4" fmla="*/ 35 w 470"/>
                <a:gd name="T5" fmla="*/ 181 h 529"/>
                <a:gd name="T6" fmla="*/ 73 w 470"/>
                <a:gd name="T7" fmla="*/ 144 h 529"/>
                <a:gd name="T8" fmla="*/ 118 w 470"/>
                <a:gd name="T9" fmla="*/ 104 h 529"/>
                <a:gd name="T10" fmla="*/ 143 w 470"/>
                <a:gd name="T11" fmla="*/ 83 h 529"/>
                <a:gd name="T12" fmla="*/ 168 w 470"/>
                <a:gd name="T13" fmla="*/ 63 h 529"/>
                <a:gd name="T14" fmla="*/ 194 w 470"/>
                <a:gd name="T15" fmla="*/ 46 h 529"/>
                <a:gd name="T16" fmla="*/ 218 w 470"/>
                <a:gd name="T17" fmla="*/ 29 h 529"/>
                <a:gd name="T18" fmla="*/ 243 w 470"/>
                <a:gd name="T19" fmla="*/ 16 h 529"/>
                <a:gd name="T20" fmla="*/ 264 w 470"/>
                <a:gd name="T21" fmla="*/ 6 h 529"/>
                <a:gd name="T22" fmla="*/ 275 w 470"/>
                <a:gd name="T23" fmla="*/ 2 h 529"/>
                <a:gd name="T24" fmla="*/ 285 w 470"/>
                <a:gd name="T25" fmla="*/ 0 h 529"/>
                <a:gd name="T26" fmla="*/ 294 w 470"/>
                <a:gd name="T27" fmla="*/ 0 h 529"/>
                <a:gd name="T28" fmla="*/ 302 w 470"/>
                <a:gd name="T29" fmla="*/ 0 h 529"/>
                <a:gd name="T30" fmla="*/ 302 w 470"/>
                <a:gd name="T31" fmla="*/ 0 h 529"/>
                <a:gd name="T32" fmla="*/ 310 w 470"/>
                <a:gd name="T33" fmla="*/ 1 h 529"/>
                <a:gd name="T34" fmla="*/ 318 w 470"/>
                <a:gd name="T35" fmla="*/ 4 h 529"/>
                <a:gd name="T36" fmla="*/ 335 w 470"/>
                <a:gd name="T37" fmla="*/ 10 h 529"/>
                <a:gd name="T38" fmla="*/ 349 w 470"/>
                <a:gd name="T39" fmla="*/ 20 h 529"/>
                <a:gd name="T40" fmla="*/ 364 w 470"/>
                <a:gd name="T41" fmla="*/ 31 h 529"/>
                <a:gd name="T42" fmla="*/ 379 w 470"/>
                <a:gd name="T43" fmla="*/ 44 h 529"/>
                <a:gd name="T44" fmla="*/ 393 w 470"/>
                <a:gd name="T45" fmla="*/ 59 h 529"/>
                <a:gd name="T46" fmla="*/ 406 w 470"/>
                <a:gd name="T47" fmla="*/ 74 h 529"/>
                <a:gd name="T48" fmla="*/ 418 w 470"/>
                <a:gd name="T49" fmla="*/ 90 h 529"/>
                <a:gd name="T50" fmla="*/ 440 w 470"/>
                <a:gd name="T51" fmla="*/ 121 h 529"/>
                <a:gd name="T52" fmla="*/ 456 w 470"/>
                <a:gd name="T53" fmla="*/ 147 h 529"/>
                <a:gd name="T54" fmla="*/ 470 w 470"/>
                <a:gd name="T55" fmla="*/ 172 h 529"/>
                <a:gd name="T56" fmla="*/ 270 w 470"/>
                <a:gd name="T57" fmla="*/ 529 h 529"/>
                <a:gd name="T58" fmla="*/ 0 w 470"/>
                <a:gd name="T59" fmla="*/ 216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FAF419"/>
            </a:solidFill>
            <a:ln w="7938">
              <a:solidFill>
                <a:srgbClr val="000000"/>
              </a:solidFill>
              <a:prstDash val="solid"/>
              <a:round/>
              <a:headEnd/>
              <a:tailEnd/>
            </a:ln>
          </p:spPr>
          <p:txBody>
            <a:bodyPr/>
            <a:lstStyle/>
            <a:p>
              <a:endParaRPr lang="en-GB"/>
            </a:p>
          </p:txBody>
        </p:sp>
        <p:sp>
          <p:nvSpPr>
            <p:cNvPr id="6167" name="Freeform 118"/>
            <p:cNvSpPr>
              <a:spLocks/>
            </p:cNvSpPr>
            <p:nvPr/>
          </p:nvSpPr>
          <p:spPr bwMode="auto">
            <a:xfrm>
              <a:off x="568" y="1324"/>
              <a:ext cx="486" cy="465"/>
            </a:xfrm>
            <a:custGeom>
              <a:avLst/>
              <a:gdLst>
                <a:gd name="T0" fmla="*/ 227 w 486"/>
                <a:gd name="T1" fmla="*/ 0 h 465"/>
                <a:gd name="T2" fmla="*/ 227 w 486"/>
                <a:gd name="T3" fmla="*/ 0 h 465"/>
                <a:gd name="T4" fmla="*/ 203 w 486"/>
                <a:gd name="T5" fmla="*/ 23 h 465"/>
                <a:gd name="T6" fmla="*/ 177 w 486"/>
                <a:gd name="T7" fmla="*/ 49 h 465"/>
                <a:gd name="T8" fmla="*/ 147 w 486"/>
                <a:gd name="T9" fmla="*/ 80 h 465"/>
                <a:gd name="T10" fmla="*/ 115 w 486"/>
                <a:gd name="T11" fmla="*/ 118 h 465"/>
                <a:gd name="T12" fmla="*/ 99 w 486"/>
                <a:gd name="T13" fmla="*/ 138 h 465"/>
                <a:gd name="T14" fmla="*/ 84 w 486"/>
                <a:gd name="T15" fmla="*/ 157 h 465"/>
                <a:gd name="T16" fmla="*/ 69 w 486"/>
                <a:gd name="T17" fmla="*/ 179 h 465"/>
                <a:gd name="T18" fmla="*/ 57 w 486"/>
                <a:gd name="T19" fmla="*/ 199 h 465"/>
                <a:gd name="T20" fmla="*/ 46 w 486"/>
                <a:gd name="T21" fmla="*/ 218 h 465"/>
                <a:gd name="T22" fmla="*/ 38 w 486"/>
                <a:gd name="T23" fmla="*/ 238 h 465"/>
                <a:gd name="T24" fmla="*/ 38 w 486"/>
                <a:gd name="T25" fmla="*/ 238 h 465"/>
                <a:gd name="T26" fmla="*/ 14 w 486"/>
                <a:gd name="T27" fmla="*/ 301 h 465"/>
                <a:gd name="T28" fmla="*/ 5 w 486"/>
                <a:gd name="T29" fmla="*/ 326 h 465"/>
                <a:gd name="T30" fmla="*/ 1 w 486"/>
                <a:gd name="T31" fmla="*/ 346 h 465"/>
                <a:gd name="T32" fmla="*/ 0 w 486"/>
                <a:gd name="T33" fmla="*/ 354 h 465"/>
                <a:gd name="T34" fmla="*/ 0 w 486"/>
                <a:gd name="T35" fmla="*/ 362 h 465"/>
                <a:gd name="T36" fmla="*/ 3 w 486"/>
                <a:gd name="T37" fmla="*/ 370 h 465"/>
                <a:gd name="T38" fmla="*/ 5 w 486"/>
                <a:gd name="T39" fmla="*/ 377 h 465"/>
                <a:gd name="T40" fmla="*/ 10 w 486"/>
                <a:gd name="T41" fmla="*/ 385 h 465"/>
                <a:gd name="T42" fmla="*/ 16 w 486"/>
                <a:gd name="T43" fmla="*/ 392 h 465"/>
                <a:gd name="T44" fmla="*/ 23 w 486"/>
                <a:gd name="T45" fmla="*/ 399 h 465"/>
                <a:gd name="T46" fmla="*/ 32 w 486"/>
                <a:gd name="T47" fmla="*/ 405 h 465"/>
                <a:gd name="T48" fmla="*/ 32 w 486"/>
                <a:gd name="T49" fmla="*/ 405 h 465"/>
                <a:gd name="T50" fmla="*/ 53 w 486"/>
                <a:gd name="T51" fmla="*/ 419 h 465"/>
                <a:gd name="T52" fmla="*/ 72 w 486"/>
                <a:gd name="T53" fmla="*/ 431 h 465"/>
                <a:gd name="T54" fmla="*/ 107 w 486"/>
                <a:gd name="T55" fmla="*/ 449 h 465"/>
                <a:gd name="T56" fmla="*/ 131 w 486"/>
                <a:gd name="T57" fmla="*/ 461 h 465"/>
                <a:gd name="T58" fmla="*/ 140 w 486"/>
                <a:gd name="T59" fmla="*/ 465 h 465"/>
                <a:gd name="T60" fmla="*/ 486 w 486"/>
                <a:gd name="T61" fmla="*/ 330 h 465"/>
                <a:gd name="T62" fmla="*/ 227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FAF419"/>
            </a:solidFill>
            <a:ln w="7938">
              <a:solidFill>
                <a:srgbClr val="000000"/>
              </a:solidFill>
              <a:prstDash val="solid"/>
              <a:round/>
              <a:headEnd/>
              <a:tailEnd/>
            </a:ln>
          </p:spPr>
          <p:txBody>
            <a:bodyPr/>
            <a:lstStyle/>
            <a:p>
              <a:endParaRPr lang="en-GB"/>
            </a:p>
          </p:txBody>
        </p:sp>
        <p:sp>
          <p:nvSpPr>
            <p:cNvPr id="6168" name="Freeform 119"/>
            <p:cNvSpPr>
              <a:spLocks/>
            </p:cNvSpPr>
            <p:nvPr/>
          </p:nvSpPr>
          <p:spPr bwMode="auto">
            <a:xfrm>
              <a:off x="1582" y="2268"/>
              <a:ext cx="32" cy="43"/>
            </a:xfrm>
            <a:custGeom>
              <a:avLst/>
              <a:gdLst>
                <a:gd name="T0" fmla="*/ 32 w 32"/>
                <a:gd name="T1" fmla="*/ 35 h 43"/>
                <a:gd name="T2" fmla="*/ 32 w 32"/>
                <a:gd name="T3" fmla="*/ 35 h 43"/>
                <a:gd name="T4" fmla="*/ 9 w 32"/>
                <a:gd name="T5" fmla="*/ 0 h 43"/>
                <a:gd name="T6" fmla="*/ 9 w 32"/>
                <a:gd name="T7" fmla="*/ 0 h 43"/>
                <a:gd name="T8" fmla="*/ 0 w 32"/>
                <a:gd name="T9" fmla="*/ 8 h 43"/>
                <a:gd name="T10" fmla="*/ 0 w 32"/>
                <a:gd name="T11" fmla="*/ 8 h 43"/>
                <a:gd name="T12" fmla="*/ 22 w 32"/>
                <a:gd name="T13" fmla="*/ 40 h 43"/>
                <a:gd name="T14" fmla="*/ 22 w 32"/>
                <a:gd name="T15" fmla="*/ 40 h 43"/>
                <a:gd name="T16" fmla="*/ 23 w 32"/>
                <a:gd name="T17" fmla="*/ 42 h 43"/>
                <a:gd name="T18" fmla="*/ 24 w 32"/>
                <a:gd name="T19" fmla="*/ 43 h 43"/>
                <a:gd name="T20" fmla="*/ 30 w 32"/>
                <a:gd name="T21" fmla="*/ 42 h 43"/>
                <a:gd name="T22" fmla="*/ 30 w 32"/>
                <a:gd name="T23" fmla="*/ 42 h 43"/>
                <a:gd name="T24" fmla="*/ 32 w 32"/>
                <a:gd name="T25" fmla="*/ 39 h 43"/>
                <a:gd name="T26" fmla="*/ 32 w 32"/>
                <a:gd name="T27" fmla="*/ 38 h 43"/>
                <a:gd name="T28" fmla="*/ 32 w 32"/>
                <a:gd name="T29" fmla="*/ 35 h 43"/>
                <a:gd name="T30" fmla="*/ 32 w 32"/>
                <a:gd name="T31" fmla="*/ 35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9" name="Freeform 120"/>
            <p:cNvSpPr>
              <a:spLocks/>
            </p:cNvSpPr>
            <p:nvPr/>
          </p:nvSpPr>
          <p:spPr bwMode="auto">
            <a:xfrm>
              <a:off x="1255" y="1844"/>
              <a:ext cx="359" cy="451"/>
            </a:xfrm>
            <a:custGeom>
              <a:avLst/>
              <a:gdLst>
                <a:gd name="T0" fmla="*/ 351 w 359"/>
                <a:gd name="T1" fmla="*/ 340 h 451"/>
                <a:gd name="T2" fmla="*/ 276 w 359"/>
                <a:gd name="T3" fmla="*/ 215 h 451"/>
                <a:gd name="T4" fmla="*/ 276 w 359"/>
                <a:gd name="T5" fmla="*/ 215 h 451"/>
                <a:gd name="T6" fmla="*/ 231 w 359"/>
                <a:gd name="T7" fmla="*/ 149 h 451"/>
                <a:gd name="T8" fmla="*/ 199 w 359"/>
                <a:gd name="T9" fmla="*/ 103 h 451"/>
                <a:gd name="T10" fmla="*/ 181 w 359"/>
                <a:gd name="T11" fmla="*/ 78 h 451"/>
                <a:gd name="T12" fmla="*/ 181 w 359"/>
                <a:gd name="T13" fmla="*/ 78 h 451"/>
                <a:gd name="T14" fmla="*/ 153 w 359"/>
                <a:gd name="T15" fmla="*/ 54 h 451"/>
                <a:gd name="T16" fmla="*/ 130 w 359"/>
                <a:gd name="T17" fmla="*/ 37 h 451"/>
                <a:gd name="T18" fmla="*/ 92 w 359"/>
                <a:gd name="T19" fmla="*/ 8 h 451"/>
                <a:gd name="T20" fmla="*/ 75 w 359"/>
                <a:gd name="T21" fmla="*/ 0 h 451"/>
                <a:gd name="T22" fmla="*/ 73 w 359"/>
                <a:gd name="T23" fmla="*/ 1 h 451"/>
                <a:gd name="T24" fmla="*/ 73 w 359"/>
                <a:gd name="T25" fmla="*/ 1 h 451"/>
                <a:gd name="T26" fmla="*/ 83 w 359"/>
                <a:gd name="T27" fmla="*/ 15 h 451"/>
                <a:gd name="T28" fmla="*/ 83 w 359"/>
                <a:gd name="T29" fmla="*/ 15 h 451"/>
                <a:gd name="T30" fmla="*/ 92 w 359"/>
                <a:gd name="T31" fmla="*/ 23 h 451"/>
                <a:gd name="T32" fmla="*/ 100 w 359"/>
                <a:gd name="T33" fmla="*/ 34 h 451"/>
                <a:gd name="T34" fmla="*/ 103 w 359"/>
                <a:gd name="T35" fmla="*/ 39 h 451"/>
                <a:gd name="T36" fmla="*/ 106 w 359"/>
                <a:gd name="T37" fmla="*/ 46 h 451"/>
                <a:gd name="T38" fmla="*/ 107 w 359"/>
                <a:gd name="T39" fmla="*/ 53 h 451"/>
                <a:gd name="T40" fmla="*/ 107 w 359"/>
                <a:gd name="T41" fmla="*/ 60 h 451"/>
                <a:gd name="T42" fmla="*/ 107 w 359"/>
                <a:gd name="T43" fmla="*/ 60 h 451"/>
                <a:gd name="T44" fmla="*/ 106 w 359"/>
                <a:gd name="T45" fmla="*/ 70 h 451"/>
                <a:gd name="T46" fmla="*/ 103 w 359"/>
                <a:gd name="T47" fmla="*/ 80 h 451"/>
                <a:gd name="T48" fmla="*/ 96 w 359"/>
                <a:gd name="T49" fmla="*/ 89 h 451"/>
                <a:gd name="T50" fmla="*/ 89 w 359"/>
                <a:gd name="T51" fmla="*/ 97 h 451"/>
                <a:gd name="T52" fmla="*/ 81 w 359"/>
                <a:gd name="T53" fmla="*/ 104 h 451"/>
                <a:gd name="T54" fmla="*/ 70 w 359"/>
                <a:gd name="T55" fmla="*/ 109 h 451"/>
                <a:gd name="T56" fmla="*/ 60 w 359"/>
                <a:gd name="T57" fmla="*/ 114 h 451"/>
                <a:gd name="T58" fmla="*/ 48 w 359"/>
                <a:gd name="T59" fmla="*/ 114 h 451"/>
                <a:gd name="T60" fmla="*/ 48 w 359"/>
                <a:gd name="T61" fmla="*/ 114 h 451"/>
                <a:gd name="T62" fmla="*/ 34 w 359"/>
                <a:gd name="T63" fmla="*/ 112 h 451"/>
                <a:gd name="T64" fmla="*/ 22 w 359"/>
                <a:gd name="T65" fmla="*/ 108 h 451"/>
                <a:gd name="T66" fmla="*/ 11 w 359"/>
                <a:gd name="T67" fmla="*/ 103 h 451"/>
                <a:gd name="T68" fmla="*/ 2 w 359"/>
                <a:gd name="T69" fmla="*/ 95 h 451"/>
                <a:gd name="T70" fmla="*/ 0 w 359"/>
                <a:gd name="T71" fmla="*/ 96 h 451"/>
                <a:gd name="T72" fmla="*/ 16 w 359"/>
                <a:gd name="T73" fmla="*/ 146 h 451"/>
                <a:gd name="T74" fmla="*/ 42 w 359"/>
                <a:gd name="T75" fmla="*/ 199 h 451"/>
                <a:gd name="T76" fmla="*/ 214 w 359"/>
                <a:gd name="T77" fmla="*/ 419 h 451"/>
                <a:gd name="T78" fmla="*/ 214 w 359"/>
                <a:gd name="T79" fmla="*/ 419 h 451"/>
                <a:gd name="T80" fmla="*/ 222 w 359"/>
                <a:gd name="T81" fmla="*/ 429 h 451"/>
                <a:gd name="T82" fmla="*/ 233 w 359"/>
                <a:gd name="T83" fmla="*/ 439 h 451"/>
                <a:gd name="T84" fmla="*/ 245 w 359"/>
                <a:gd name="T85" fmla="*/ 444 h 451"/>
                <a:gd name="T86" fmla="*/ 258 w 359"/>
                <a:gd name="T87" fmla="*/ 448 h 451"/>
                <a:gd name="T88" fmla="*/ 272 w 359"/>
                <a:gd name="T89" fmla="*/ 451 h 451"/>
                <a:gd name="T90" fmla="*/ 287 w 359"/>
                <a:gd name="T91" fmla="*/ 450 h 451"/>
                <a:gd name="T92" fmla="*/ 300 w 359"/>
                <a:gd name="T93" fmla="*/ 446 h 451"/>
                <a:gd name="T94" fmla="*/ 315 w 359"/>
                <a:gd name="T95" fmla="*/ 440 h 451"/>
                <a:gd name="T96" fmla="*/ 315 w 359"/>
                <a:gd name="T97" fmla="*/ 440 h 451"/>
                <a:gd name="T98" fmla="*/ 327 w 359"/>
                <a:gd name="T99" fmla="*/ 432 h 451"/>
                <a:gd name="T100" fmla="*/ 327 w 359"/>
                <a:gd name="T101" fmla="*/ 432 h 451"/>
                <a:gd name="T102" fmla="*/ 336 w 359"/>
                <a:gd name="T103" fmla="*/ 424 h 451"/>
                <a:gd name="T104" fmla="*/ 336 w 359"/>
                <a:gd name="T105" fmla="*/ 424 h 451"/>
                <a:gd name="T106" fmla="*/ 345 w 359"/>
                <a:gd name="T107" fmla="*/ 415 h 451"/>
                <a:gd name="T108" fmla="*/ 350 w 359"/>
                <a:gd name="T109" fmla="*/ 405 h 451"/>
                <a:gd name="T110" fmla="*/ 355 w 359"/>
                <a:gd name="T111" fmla="*/ 394 h 451"/>
                <a:gd name="T112" fmla="*/ 358 w 359"/>
                <a:gd name="T113" fmla="*/ 383 h 451"/>
                <a:gd name="T114" fmla="*/ 359 w 359"/>
                <a:gd name="T115" fmla="*/ 373 h 451"/>
                <a:gd name="T116" fmla="*/ 359 w 359"/>
                <a:gd name="T117" fmla="*/ 362 h 451"/>
                <a:gd name="T118" fmla="*/ 357 w 359"/>
                <a:gd name="T119" fmla="*/ 351 h 451"/>
                <a:gd name="T120" fmla="*/ 351 w 359"/>
                <a:gd name="T121" fmla="*/ 340 h 451"/>
                <a:gd name="T122" fmla="*/ 351 w 359"/>
                <a:gd name="T123" fmla="*/ 340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70" name="Freeform 121"/>
            <p:cNvSpPr>
              <a:spLocks/>
            </p:cNvSpPr>
            <p:nvPr/>
          </p:nvSpPr>
          <p:spPr bwMode="auto">
            <a:xfrm>
              <a:off x="1593" y="2303"/>
              <a:ext cx="575" cy="1169"/>
            </a:xfrm>
            <a:custGeom>
              <a:avLst/>
              <a:gdLst>
                <a:gd name="T0" fmla="*/ 50 w 575"/>
                <a:gd name="T1" fmla="*/ 57 h 1169"/>
                <a:gd name="T2" fmla="*/ 65 w 575"/>
                <a:gd name="T3" fmla="*/ 50 h 1169"/>
                <a:gd name="T4" fmla="*/ 89 w 575"/>
                <a:gd name="T5" fmla="*/ 51 h 1169"/>
                <a:gd name="T6" fmla="*/ 101 w 575"/>
                <a:gd name="T7" fmla="*/ 61 h 1169"/>
                <a:gd name="T8" fmla="*/ 131 w 575"/>
                <a:gd name="T9" fmla="*/ 113 h 1169"/>
                <a:gd name="T10" fmla="*/ 169 w 575"/>
                <a:gd name="T11" fmla="*/ 197 h 1169"/>
                <a:gd name="T12" fmla="*/ 179 w 575"/>
                <a:gd name="T13" fmla="*/ 232 h 1169"/>
                <a:gd name="T14" fmla="*/ 213 w 575"/>
                <a:gd name="T15" fmla="*/ 385 h 1169"/>
                <a:gd name="T16" fmla="*/ 219 w 575"/>
                <a:gd name="T17" fmla="*/ 420 h 1169"/>
                <a:gd name="T18" fmla="*/ 248 w 575"/>
                <a:gd name="T19" fmla="*/ 540 h 1169"/>
                <a:gd name="T20" fmla="*/ 291 w 575"/>
                <a:gd name="T21" fmla="*/ 622 h 1169"/>
                <a:gd name="T22" fmla="*/ 359 w 575"/>
                <a:gd name="T23" fmla="*/ 532 h 1169"/>
                <a:gd name="T24" fmla="*/ 381 w 575"/>
                <a:gd name="T25" fmla="*/ 513 h 1169"/>
                <a:gd name="T26" fmla="*/ 393 w 575"/>
                <a:gd name="T27" fmla="*/ 524 h 1169"/>
                <a:gd name="T28" fmla="*/ 420 w 575"/>
                <a:gd name="T29" fmla="*/ 570 h 1169"/>
                <a:gd name="T30" fmla="*/ 429 w 575"/>
                <a:gd name="T31" fmla="*/ 599 h 1169"/>
                <a:gd name="T32" fmla="*/ 421 w 575"/>
                <a:gd name="T33" fmla="*/ 671 h 1169"/>
                <a:gd name="T34" fmla="*/ 395 w 575"/>
                <a:gd name="T35" fmla="*/ 805 h 1169"/>
                <a:gd name="T36" fmla="*/ 495 w 575"/>
                <a:gd name="T37" fmla="*/ 898 h 1169"/>
                <a:gd name="T38" fmla="*/ 521 w 575"/>
                <a:gd name="T39" fmla="*/ 923 h 1169"/>
                <a:gd name="T40" fmla="*/ 560 w 575"/>
                <a:gd name="T41" fmla="*/ 985 h 1169"/>
                <a:gd name="T42" fmla="*/ 574 w 575"/>
                <a:gd name="T43" fmla="*/ 1022 h 1169"/>
                <a:gd name="T44" fmla="*/ 572 w 575"/>
                <a:gd name="T45" fmla="*/ 1042 h 1169"/>
                <a:gd name="T46" fmla="*/ 566 w 575"/>
                <a:gd name="T47" fmla="*/ 1048 h 1169"/>
                <a:gd name="T48" fmla="*/ 543 w 575"/>
                <a:gd name="T49" fmla="*/ 1043 h 1169"/>
                <a:gd name="T50" fmla="*/ 468 w 575"/>
                <a:gd name="T51" fmla="*/ 1004 h 1169"/>
                <a:gd name="T52" fmla="*/ 394 w 575"/>
                <a:gd name="T53" fmla="*/ 965 h 1169"/>
                <a:gd name="T54" fmla="*/ 372 w 575"/>
                <a:gd name="T55" fmla="*/ 958 h 1169"/>
                <a:gd name="T56" fmla="*/ 364 w 575"/>
                <a:gd name="T57" fmla="*/ 964 h 1169"/>
                <a:gd name="T58" fmla="*/ 323 w 575"/>
                <a:gd name="T59" fmla="*/ 1022 h 1169"/>
                <a:gd name="T60" fmla="*/ 255 w 575"/>
                <a:gd name="T61" fmla="*/ 1137 h 1169"/>
                <a:gd name="T62" fmla="*/ 247 w 575"/>
                <a:gd name="T63" fmla="*/ 1157 h 1169"/>
                <a:gd name="T64" fmla="*/ 236 w 575"/>
                <a:gd name="T65" fmla="*/ 1169 h 1169"/>
                <a:gd name="T66" fmla="*/ 227 w 575"/>
                <a:gd name="T67" fmla="*/ 1165 h 1169"/>
                <a:gd name="T68" fmla="*/ 220 w 575"/>
                <a:gd name="T69" fmla="*/ 1153 h 1169"/>
                <a:gd name="T70" fmla="*/ 200 w 575"/>
                <a:gd name="T71" fmla="*/ 1072 h 1169"/>
                <a:gd name="T72" fmla="*/ 216 w 575"/>
                <a:gd name="T73" fmla="*/ 848 h 1169"/>
                <a:gd name="T74" fmla="*/ 115 w 575"/>
                <a:gd name="T75" fmla="*/ 776 h 1169"/>
                <a:gd name="T76" fmla="*/ 105 w 575"/>
                <a:gd name="T77" fmla="*/ 767 h 1169"/>
                <a:gd name="T78" fmla="*/ 73 w 575"/>
                <a:gd name="T79" fmla="*/ 702 h 1169"/>
                <a:gd name="T80" fmla="*/ 57 w 575"/>
                <a:gd name="T81" fmla="*/ 649 h 1169"/>
                <a:gd name="T82" fmla="*/ 61 w 575"/>
                <a:gd name="T83" fmla="*/ 636 h 1169"/>
                <a:gd name="T84" fmla="*/ 73 w 575"/>
                <a:gd name="T85" fmla="*/ 637 h 1169"/>
                <a:gd name="T86" fmla="*/ 171 w 575"/>
                <a:gd name="T87" fmla="*/ 667 h 1169"/>
                <a:gd name="T88" fmla="*/ 201 w 575"/>
                <a:gd name="T89" fmla="*/ 671 h 1169"/>
                <a:gd name="T90" fmla="*/ 210 w 575"/>
                <a:gd name="T91" fmla="*/ 666 h 1169"/>
                <a:gd name="T92" fmla="*/ 210 w 575"/>
                <a:gd name="T93" fmla="*/ 660 h 1169"/>
                <a:gd name="T94" fmla="*/ 177 w 575"/>
                <a:gd name="T95" fmla="*/ 563 h 1169"/>
                <a:gd name="T96" fmla="*/ 154 w 575"/>
                <a:gd name="T97" fmla="*/ 524 h 1169"/>
                <a:gd name="T98" fmla="*/ 142 w 575"/>
                <a:gd name="T99" fmla="*/ 508 h 1169"/>
                <a:gd name="T100" fmla="*/ 100 w 575"/>
                <a:gd name="T101" fmla="*/ 431 h 1169"/>
                <a:gd name="T102" fmla="*/ 61 w 575"/>
                <a:gd name="T103" fmla="*/ 344 h 1169"/>
                <a:gd name="T104" fmla="*/ 16 w 575"/>
                <a:gd name="T105" fmla="*/ 219 h 1169"/>
                <a:gd name="T106" fmla="*/ 0 w 575"/>
                <a:gd name="T107" fmla="*/ 150 h 1169"/>
                <a:gd name="T108" fmla="*/ 5 w 575"/>
                <a:gd name="T109" fmla="*/ 124 h 1169"/>
                <a:gd name="T110" fmla="*/ 32 w 575"/>
                <a:gd name="T111" fmla="*/ 73 h 11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75" h="1169">
                  <a:moveTo>
                    <a:pt x="21" y="0"/>
                  </a:moveTo>
                  <a:lnTo>
                    <a:pt x="50" y="57"/>
                  </a:lnTo>
                  <a:lnTo>
                    <a:pt x="54" y="54"/>
                  </a:lnTo>
                  <a:lnTo>
                    <a:pt x="59" y="51"/>
                  </a:lnTo>
                  <a:lnTo>
                    <a:pt x="65" y="50"/>
                  </a:lnTo>
                  <a:lnTo>
                    <a:pt x="73" y="49"/>
                  </a:lnTo>
                  <a:lnTo>
                    <a:pt x="81" y="49"/>
                  </a:lnTo>
                  <a:lnTo>
                    <a:pt x="89" y="51"/>
                  </a:lnTo>
                  <a:lnTo>
                    <a:pt x="97" y="57"/>
                  </a:lnTo>
                  <a:lnTo>
                    <a:pt x="101" y="61"/>
                  </a:lnTo>
                  <a:lnTo>
                    <a:pt x="106" y="68"/>
                  </a:lnTo>
                  <a:lnTo>
                    <a:pt x="119" y="88"/>
                  </a:lnTo>
                  <a:lnTo>
                    <a:pt x="131" y="113"/>
                  </a:lnTo>
                  <a:lnTo>
                    <a:pt x="144" y="142"/>
                  </a:lnTo>
                  <a:lnTo>
                    <a:pt x="158" y="170"/>
                  </a:lnTo>
                  <a:lnTo>
                    <a:pt x="169" y="197"/>
                  </a:lnTo>
                  <a:lnTo>
                    <a:pt x="175" y="219"/>
                  </a:lnTo>
                  <a:lnTo>
                    <a:pt x="179" y="232"/>
                  </a:lnTo>
                  <a:lnTo>
                    <a:pt x="188" y="270"/>
                  </a:lnTo>
                  <a:lnTo>
                    <a:pt x="201" y="328"/>
                  </a:lnTo>
                  <a:lnTo>
                    <a:pt x="213" y="385"/>
                  </a:lnTo>
                  <a:lnTo>
                    <a:pt x="217" y="406"/>
                  </a:lnTo>
                  <a:lnTo>
                    <a:pt x="219" y="420"/>
                  </a:lnTo>
                  <a:lnTo>
                    <a:pt x="221" y="436"/>
                  </a:lnTo>
                  <a:lnTo>
                    <a:pt x="228" y="464"/>
                  </a:lnTo>
                  <a:lnTo>
                    <a:pt x="248" y="540"/>
                  </a:lnTo>
                  <a:lnTo>
                    <a:pt x="277" y="643"/>
                  </a:lnTo>
                  <a:lnTo>
                    <a:pt x="291" y="622"/>
                  </a:lnTo>
                  <a:lnTo>
                    <a:pt x="324" y="576"/>
                  </a:lnTo>
                  <a:lnTo>
                    <a:pt x="341" y="553"/>
                  </a:lnTo>
                  <a:lnTo>
                    <a:pt x="359" y="532"/>
                  </a:lnTo>
                  <a:lnTo>
                    <a:pt x="372" y="518"/>
                  </a:lnTo>
                  <a:lnTo>
                    <a:pt x="378" y="514"/>
                  </a:lnTo>
                  <a:lnTo>
                    <a:pt x="381" y="513"/>
                  </a:lnTo>
                  <a:lnTo>
                    <a:pt x="387" y="517"/>
                  </a:lnTo>
                  <a:lnTo>
                    <a:pt x="393" y="524"/>
                  </a:lnTo>
                  <a:lnTo>
                    <a:pt x="401" y="533"/>
                  </a:lnTo>
                  <a:lnTo>
                    <a:pt x="408" y="545"/>
                  </a:lnTo>
                  <a:lnTo>
                    <a:pt x="420" y="570"/>
                  </a:lnTo>
                  <a:lnTo>
                    <a:pt x="428" y="593"/>
                  </a:lnTo>
                  <a:lnTo>
                    <a:pt x="429" y="599"/>
                  </a:lnTo>
                  <a:lnTo>
                    <a:pt x="428" y="609"/>
                  </a:lnTo>
                  <a:lnTo>
                    <a:pt x="425" y="636"/>
                  </a:lnTo>
                  <a:lnTo>
                    <a:pt x="421" y="671"/>
                  </a:lnTo>
                  <a:lnTo>
                    <a:pt x="414" y="709"/>
                  </a:lnTo>
                  <a:lnTo>
                    <a:pt x="402" y="775"/>
                  </a:lnTo>
                  <a:lnTo>
                    <a:pt x="395" y="805"/>
                  </a:lnTo>
                  <a:lnTo>
                    <a:pt x="453" y="857"/>
                  </a:lnTo>
                  <a:lnTo>
                    <a:pt x="495" y="898"/>
                  </a:lnTo>
                  <a:lnTo>
                    <a:pt x="512" y="914"/>
                  </a:lnTo>
                  <a:lnTo>
                    <a:pt x="521" y="923"/>
                  </a:lnTo>
                  <a:lnTo>
                    <a:pt x="539" y="948"/>
                  </a:lnTo>
                  <a:lnTo>
                    <a:pt x="549" y="965"/>
                  </a:lnTo>
                  <a:lnTo>
                    <a:pt x="560" y="985"/>
                  </a:lnTo>
                  <a:lnTo>
                    <a:pt x="568" y="1004"/>
                  </a:lnTo>
                  <a:lnTo>
                    <a:pt x="571" y="1014"/>
                  </a:lnTo>
                  <a:lnTo>
                    <a:pt x="574" y="1022"/>
                  </a:lnTo>
                  <a:lnTo>
                    <a:pt x="575" y="1030"/>
                  </a:lnTo>
                  <a:lnTo>
                    <a:pt x="574" y="1037"/>
                  </a:lnTo>
                  <a:lnTo>
                    <a:pt x="572" y="1042"/>
                  </a:lnTo>
                  <a:lnTo>
                    <a:pt x="568" y="1046"/>
                  </a:lnTo>
                  <a:lnTo>
                    <a:pt x="566" y="1048"/>
                  </a:lnTo>
                  <a:lnTo>
                    <a:pt x="561" y="1048"/>
                  </a:lnTo>
                  <a:lnTo>
                    <a:pt x="553" y="1048"/>
                  </a:lnTo>
                  <a:lnTo>
                    <a:pt x="543" y="1043"/>
                  </a:lnTo>
                  <a:lnTo>
                    <a:pt x="530" y="1038"/>
                  </a:lnTo>
                  <a:lnTo>
                    <a:pt x="501" y="1023"/>
                  </a:lnTo>
                  <a:lnTo>
                    <a:pt x="468" y="1004"/>
                  </a:lnTo>
                  <a:lnTo>
                    <a:pt x="436" y="987"/>
                  </a:lnTo>
                  <a:lnTo>
                    <a:pt x="408" y="971"/>
                  </a:lnTo>
                  <a:lnTo>
                    <a:pt x="394" y="965"/>
                  </a:lnTo>
                  <a:lnTo>
                    <a:pt x="385" y="961"/>
                  </a:lnTo>
                  <a:lnTo>
                    <a:pt x="375" y="958"/>
                  </a:lnTo>
                  <a:lnTo>
                    <a:pt x="372" y="958"/>
                  </a:lnTo>
                  <a:lnTo>
                    <a:pt x="370" y="960"/>
                  </a:lnTo>
                  <a:lnTo>
                    <a:pt x="364" y="964"/>
                  </a:lnTo>
                  <a:lnTo>
                    <a:pt x="358" y="972"/>
                  </a:lnTo>
                  <a:lnTo>
                    <a:pt x="341" y="994"/>
                  </a:lnTo>
                  <a:lnTo>
                    <a:pt x="323" y="1022"/>
                  </a:lnTo>
                  <a:lnTo>
                    <a:pt x="304" y="1053"/>
                  </a:lnTo>
                  <a:lnTo>
                    <a:pt x="270" y="1111"/>
                  </a:lnTo>
                  <a:lnTo>
                    <a:pt x="255" y="1137"/>
                  </a:lnTo>
                  <a:lnTo>
                    <a:pt x="254" y="1143"/>
                  </a:lnTo>
                  <a:lnTo>
                    <a:pt x="247" y="1157"/>
                  </a:lnTo>
                  <a:lnTo>
                    <a:pt x="243" y="1164"/>
                  </a:lnTo>
                  <a:lnTo>
                    <a:pt x="239" y="1168"/>
                  </a:lnTo>
                  <a:lnTo>
                    <a:pt x="236" y="1169"/>
                  </a:lnTo>
                  <a:lnTo>
                    <a:pt x="232" y="1169"/>
                  </a:lnTo>
                  <a:lnTo>
                    <a:pt x="229" y="1168"/>
                  </a:lnTo>
                  <a:lnTo>
                    <a:pt x="227" y="1165"/>
                  </a:lnTo>
                  <a:lnTo>
                    <a:pt x="223" y="1160"/>
                  </a:lnTo>
                  <a:lnTo>
                    <a:pt x="220" y="1153"/>
                  </a:lnTo>
                  <a:lnTo>
                    <a:pt x="212" y="1130"/>
                  </a:lnTo>
                  <a:lnTo>
                    <a:pt x="206" y="1103"/>
                  </a:lnTo>
                  <a:lnTo>
                    <a:pt x="200" y="1072"/>
                  </a:lnTo>
                  <a:lnTo>
                    <a:pt x="190" y="1016"/>
                  </a:lnTo>
                  <a:lnTo>
                    <a:pt x="186" y="992"/>
                  </a:lnTo>
                  <a:lnTo>
                    <a:pt x="216" y="848"/>
                  </a:lnTo>
                  <a:lnTo>
                    <a:pt x="173" y="818"/>
                  </a:lnTo>
                  <a:lnTo>
                    <a:pt x="115" y="776"/>
                  </a:lnTo>
                  <a:lnTo>
                    <a:pt x="111" y="772"/>
                  </a:lnTo>
                  <a:lnTo>
                    <a:pt x="105" y="767"/>
                  </a:lnTo>
                  <a:lnTo>
                    <a:pt x="94" y="749"/>
                  </a:lnTo>
                  <a:lnTo>
                    <a:pt x="84" y="726"/>
                  </a:lnTo>
                  <a:lnTo>
                    <a:pt x="73" y="702"/>
                  </a:lnTo>
                  <a:lnTo>
                    <a:pt x="65" y="678"/>
                  </a:lnTo>
                  <a:lnTo>
                    <a:pt x="58" y="657"/>
                  </a:lnTo>
                  <a:lnTo>
                    <a:pt x="57" y="649"/>
                  </a:lnTo>
                  <a:lnTo>
                    <a:pt x="57" y="643"/>
                  </a:lnTo>
                  <a:lnTo>
                    <a:pt x="58" y="637"/>
                  </a:lnTo>
                  <a:lnTo>
                    <a:pt x="61" y="636"/>
                  </a:lnTo>
                  <a:lnTo>
                    <a:pt x="66" y="636"/>
                  </a:lnTo>
                  <a:lnTo>
                    <a:pt x="73" y="637"/>
                  </a:lnTo>
                  <a:lnTo>
                    <a:pt x="93" y="643"/>
                  </a:lnTo>
                  <a:lnTo>
                    <a:pt x="146" y="660"/>
                  </a:lnTo>
                  <a:lnTo>
                    <a:pt x="171" y="667"/>
                  </a:lnTo>
                  <a:lnTo>
                    <a:pt x="183" y="670"/>
                  </a:lnTo>
                  <a:lnTo>
                    <a:pt x="193" y="671"/>
                  </a:lnTo>
                  <a:lnTo>
                    <a:pt x="201" y="671"/>
                  </a:lnTo>
                  <a:lnTo>
                    <a:pt x="206" y="670"/>
                  </a:lnTo>
                  <a:lnTo>
                    <a:pt x="209" y="668"/>
                  </a:lnTo>
                  <a:lnTo>
                    <a:pt x="210" y="666"/>
                  </a:lnTo>
                  <a:lnTo>
                    <a:pt x="210" y="664"/>
                  </a:lnTo>
                  <a:lnTo>
                    <a:pt x="210" y="660"/>
                  </a:lnTo>
                  <a:lnTo>
                    <a:pt x="198" y="621"/>
                  </a:lnTo>
                  <a:lnTo>
                    <a:pt x="183" y="580"/>
                  </a:lnTo>
                  <a:lnTo>
                    <a:pt x="177" y="563"/>
                  </a:lnTo>
                  <a:lnTo>
                    <a:pt x="169" y="547"/>
                  </a:lnTo>
                  <a:lnTo>
                    <a:pt x="162" y="533"/>
                  </a:lnTo>
                  <a:lnTo>
                    <a:pt x="154" y="524"/>
                  </a:lnTo>
                  <a:lnTo>
                    <a:pt x="148" y="517"/>
                  </a:lnTo>
                  <a:lnTo>
                    <a:pt x="142" y="508"/>
                  </a:lnTo>
                  <a:lnTo>
                    <a:pt x="127" y="486"/>
                  </a:lnTo>
                  <a:lnTo>
                    <a:pt x="113" y="459"/>
                  </a:lnTo>
                  <a:lnTo>
                    <a:pt x="100" y="431"/>
                  </a:lnTo>
                  <a:lnTo>
                    <a:pt x="75" y="377"/>
                  </a:lnTo>
                  <a:lnTo>
                    <a:pt x="61" y="344"/>
                  </a:lnTo>
                  <a:lnTo>
                    <a:pt x="47" y="309"/>
                  </a:lnTo>
                  <a:lnTo>
                    <a:pt x="25" y="250"/>
                  </a:lnTo>
                  <a:lnTo>
                    <a:pt x="16" y="219"/>
                  </a:lnTo>
                  <a:lnTo>
                    <a:pt x="8" y="189"/>
                  </a:lnTo>
                  <a:lnTo>
                    <a:pt x="1" y="166"/>
                  </a:lnTo>
                  <a:lnTo>
                    <a:pt x="0" y="150"/>
                  </a:lnTo>
                  <a:lnTo>
                    <a:pt x="1" y="138"/>
                  </a:lnTo>
                  <a:lnTo>
                    <a:pt x="5" y="124"/>
                  </a:lnTo>
                  <a:lnTo>
                    <a:pt x="12" y="109"/>
                  </a:lnTo>
                  <a:lnTo>
                    <a:pt x="19" y="96"/>
                  </a:lnTo>
                  <a:lnTo>
                    <a:pt x="32" y="73"/>
                  </a:lnTo>
                  <a:lnTo>
                    <a:pt x="39" y="64"/>
                  </a:lnTo>
                  <a:lnTo>
                    <a:pt x="21" y="0"/>
                  </a:lnTo>
                  <a:close/>
                </a:path>
              </a:pathLst>
            </a:custGeom>
            <a:solidFill>
              <a:srgbClr val="C8CB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71" name="Freeform 122"/>
            <p:cNvSpPr>
              <a:spLocks/>
            </p:cNvSpPr>
            <p:nvPr/>
          </p:nvSpPr>
          <p:spPr bwMode="auto">
            <a:xfrm>
              <a:off x="794" y="1285"/>
              <a:ext cx="568" cy="673"/>
            </a:xfrm>
            <a:custGeom>
              <a:avLst/>
              <a:gdLst>
                <a:gd name="T0" fmla="*/ 544 w 568"/>
                <a:gd name="T1" fmla="*/ 574 h 673"/>
                <a:gd name="T2" fmla="*/ 544 w 568"/>
                <a:gd name="T3" fmla="*/ 574 h 673"/>
                <a:gd name="T4" fmla="*/ 534 w 568"/>
                <a:gd name="T5" fmla="*/ 560 h 673"/>
                <a:gd name="T6" fmla="*/ 534 w 568"/>
                <a:gd name="T7" fmla="*/ 560 h 673"/>
                <a:gd name="T8" fmla="*/ 401 w 568"/>
                <a:gd name="T9" fmla="*/ 380 h 673"/>
                <a:gd name="T10" fmla="*/ 293 w 568"/>
                <a:gd name="T11" fmla="*/ 272 h 673"/>
                <a:gd name="T12" fmla="*/ 47 w 568"/>
                <a:gd name="T13" fmla="*/ 7 h 673"/>
                <a:gd name="T14" fmla="*/ 47 w 568"/>
                <a:gd name="T15" fmla="*/ 7 h 673"/>
                <a:gd name="T16" fmla="*/ 45 w 568"/>
                <a:gd name="T17" fmla="*/ 3 h 673"/>
                <a:gd name="T18" fmla="*/ 45 w 568"/>
                <a:gd name="T19" fmla="*/ 3 h 673"/>
                <a:gd name="T20" fmla="*/ 43 w 568"/>
                <a:gd name="T21" fmla="*/ 2 h 673"/>
                <a:gd name="T22" fmla="*/ 39 w 568"/>
                <a:gd name="T23" fmla="*/ 0 h 673"/>
                <a:gd name="T24" fmla="*/ 35 w 568"/>
                <a:gd name="T25" fmla="*/ 0 h 673"/>
                <a:gd name="T26" fmla="*/ 31 w 568"/>
                <a:gd name="T27" fmla="*/ 0 h 673"/>
                <a:gd name="T28" fmla="*/ 21 w 568"/>
                <a:gd name="T29" fmla="*/ 4 h 673"/>
                <a:gd name="T30" fmla="*/ 12 w 568"/>
                <a:gd name="T31" fmla="*/ 11 h 673"/>
                <a:gd name="T32" fmla="*/ 12 w 568"/>
                <a:gd name="T33" fmla="*/ 11 h 673"/>
                <a:gd name="T34" fmla="*/ 5 w 568"/>
                <a:gd name="T35" fmla="*/ 21 h 673"/>
                <a:gd name="T36" fmla="*/ 0 w 568"/>
                <a:gd name="T37" fmla="*/ 29 h 673"/>
                <a:gd name="T38" fmla="*/ 0 w 568"/>
                <a:gd name="T39" fmla="*/ 34 h 673"/>
                <a:gd name="T40" fmla="*/ 0 w 568"/>
                <a:gd name="T41" fmla="*/ 37 h 673"/>
                <a:gd name="T42" fmla="*/ 0 w 568"/>
                <a:gd name="T43" fmla="*/ 41 h 673"/>
                <a:gd name="T44" fmla="*/ 2 w 568"/>
                <a:gd name="T45" fmla="*/ 44 h 673"/>
                <a:gd name="T46" fmla="*/ 2 w 568"/>
                <a:gd name="T47" fmla="*/ 44 h 673"/>
                <a:gd name="T48" fmla="*/ 132 w 568"/>
                <a:gd name="T49" fmla="*/ 210 h 673"/>
                <a:gd name="T50" fmla="*/ 257 w 568"/>
                <a:gd name="T51" fmla="*/ 370 h 673"/>
                <a:gd name="T52" fmla="*/ 320 w 568"/>
                <a:gd name="T53" fmla="*/ 461 h 673"/>
                <a:gd name="T54" fmla="*/ 455 w 568"/>
                <a:gd name="T55" fmla="*/ 644 h 673"/>
                <a:gd name="T56" fmla="*/ 455 w 568"/>
                <a:gd name="T57" fmla="*/ 644 h 673"/>
                <a:gd name="T58" fmla="*/ 457 w 568"/>
                <a:gd name="T59" fmla="*/ 647 h 673"/>
                <a:gd name="T60" fmla="*/ 457 w 568"/>
                <a:gd name="T61" fmla="*/ 647 h 673"/>
                <a:gd name="T62" fmla="*/ 463 w 568"/>
                <a:gd name="T63" fmla="*/ 654 h 673"/>
                <a:gd name="T64" fmla="*/ 463 w 568"/>
                <a:gd name="T65" fmla="*/ 654 h 673"/>
                <a:gd name="T66" fmla="*/ 472 w 568"/>
                <a:gd name="T67" fmla="*/ 662 h 673"/>
                <a:gd name="T68" fmla="*/ 483 w 568"/>
                <a:gd name="T69" fmla="*/ 667 h 673"/>
                <a:gd name="T70" fmla="*/ 495 w 568"/>
                <a:gd name="T71" fmla="*/ 671 h 673"/>
                <a:gd name="T72" fmla="*/ 509 w 568"/>
                <a:gd name="T73" fmla="*/ 673 h 673"/>
                <a:gd name="T74" fmla="*/ 509 w 568"/>
                <a:gd name="T75" fmla="*/ 673 h 673"/>
                <a:gd name="T76" fmla="*/ 521 w 568"/>
                <a:gd name="T77" fmla="*/ 673 h 673"/>
                <a:gd name="T78" fmla="*/ 531 w 568"/>
                <a:gd name="T79" fmla="*/ 668 h 673"/>
                <a:gd name="T80" fmla="*/ 542 w 568"/>
                <a:gd name="T81" fmla="*/ 663 h 673"/>
                <a:gd name="T82" fmla="*/ 550 w 568"/>
                <a:gd name="T83" fmla="*/ 656 h 673"/>
                <a:gd name="T84" fmla="*/ 557 w 568"/>
                <a:gd name="T85" fmla="*/ 648 h 673"/>
                <a:gd name="T86" fmla="*/ 564 w 568"/>
                <a:gd name="T87" fmla="*/ 639 h 673"/>
                <a:gd name="T88" fmla="*/ 567 w 568"/>
                <a:gd name="T89" fmla="*/ 629 h 673"/>
                <a:gd name="T90" fmla="*/ 568 w 568"/>
                <a:gd name="T91" fmla="*/ 619 h 673"/>
                <a:gd name="T92" fmla="*/ 568 w 568"/>
                <a:gd name="T93" fmla="*/ 619 h 673"/>
                <a:gd name="T94" fmla="*/ 568 w 568"/>
                <a:gd name="T95" fmla="*/ 612 h 673"/>
                <a:gd name="T96" fmla="*/ 567 w 568"/>
                <a:gd name="T97" fmla="*/ 605 h 673"/>
                <a:gd name="T98" fmla="*/ 564 w 568"/>
                <a:gd name="T99" fmla="*/ 598 h 673"/>
                <a:gd name="T100" fmla="*/ 561 w 568"/>
                <a:gd name="T101" fmla="*/ 593 h 673"/>
                <a:gd name="T102" fmla="*/ 553 w 568"/>
                <a:gd name="T103" fmla="*/ 582 h 673"/>
                <a:gd name="T104" fmla="*/ 544 w 568"/>
                <a:gd name="T105" fmla="*/ 574 h 673"/>
                <a:gd name="T106" fmla="*/ 544 w 568"/>
                <a:gd name="T107" fmla="*/ 574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72" name="Freeform 123"/>
            <p:cNvSpPr>
              <a:spLocks/>
            </p:cNvSpPr>
            <p:nvPr/>
          </p:nvSpPr>
          <p:spPr bwMode="auto">
            <a:xfrm>
              <a:off x="823" y="1304"/>
              <a:ext cx="459" cy="443"/>
            </a:xfrm>
            <a:custGeom>
              <a:avLst/>
              <a:gdLst>
                <a:gd name="T0" fmla="*/ 0 w 459"/>
                <a:gd name="T1" fmla="*/ 0 h 443"/>
                <a:gd name="T2" fmla="*/ 0 w 459"/>
                <a:gd name="T3" fmla="*/ 0 h 443"/>
                <a:gd name="T4" fmla="*/ 52 w 459"/>
                <a:gd name="T5" fmla="*/ 34 h 443"/>
                <a:gd name="T6" fmla="*/ 165 w 459"/>
                <a:gd name="T7" fmla="*/ 110 h 443"/>
                <a:gd name="T8" fmla="*/ 227 w 459"/>
                <a:gd name="T9" fmla="*/ 154 h 443"/>
                <a:gd name="T10" fmla="*/ 285 w 459"/>
                <a:gd name="T11" fmla="*/ 196 h 443"/>
                <a:gd name="T12" fmla="*/ 311 w 459"/>
                <a:gd name="T13" fmla="*/ 216 h 443"/>
                <a:gd name="T14" fmla="*/ 331 w 459"/>
                <a:gd name="T15" fmla="*/ 234 h 443"/>
                <a:gd name="T16" fmla="*/ 347 w 459"/>
                <a:gd name="T17" fmla="*/ 249 h 443"/>
                <a:gd name="T18" fmla="*/ 357 w 459"/>
                <a:gd name="T19" fmla="*/ 259 h 443"/>
                <a:gd name="T20" fmla="*/ 357 w 459"/>
                <a:gd name="T21" fmla="*/ 259 h 443"/>
                <a:gd name="T22" fmla="*/ 373 w 459"/>
                <a:gd name="T23" fmla="*/ 284 h 443"/>
                <a:gd name="T24" fmla="*/ 389 w 459"/>
                <a:gd name="T25" fmla="*/ 311 h 443"/>
                <a:gd name="T26" fmla="*/ 423 w 459"/>
                <a:gd name="T27" fmla="*/ 371 h 443"/>
                <a:gd name="T28" fmla="*/ 448 w 459"/>
                <a:gd name="T29" fmla="*/ 423 h 443"/>
                <a:gd name="T30" fmla="*/ 459 w 459"/>
                <a:gd name="T31" fmla="*/ 443 h 443"/>
                <a:gd name="T32" fmla="*/ 324 w 459"/>
                <a:gd name="T33" fmla="*/ 389 h 443"/>
                <a:gd name="T34" fmla="*/ 232 w 459"/>
                <a:gd name="T35" fmla="*/ 324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FAF419"/>
            </a:solidFill>
            <a:ln w="7938">
              <a:solidFill>
                <a:srgbClr val="000000"/>
              </a:solidFill>
              <a:prstDash val="solid"/>
              <a:round/>
              <a:headEnd/>
              <a:tailEnd/>
            </a:ln>
          </p:spPr>
          <p:txBody>
            <a:bodyPr/>
            <a:lstStyle/>
            <a:p>
              <a:endParaRPr lang="en-GB"/>
            </a:p>
          </p:txBody>
        </p:sp>
      </p:grpSp>
      <p:grpSp>
        <p:nvGrpSpPr>
          <p:cNvPr id="6147" name="Group 161"/>
          <p:cNvGrpSpPr>
            <a:grpSpLocks/>
          </p:cNvGrpSpPr>
          <p:nvPr/>
        </p:nvGrpSpPr>
        <p:grpSpPr bwMode="auto">
          <a:xfrm>
            <a:off x="2727325" y="1112838"/>
            <a:ext cx="2541588" cy="3811587"/>
            <a:chOff x="1718" y="701"/>
            <a:chExt cx="1601" cy="2401"/>
          </a:xfrm>
        </p:grpSpPr>
        <p:sp>
          <p:nvSpPr>
            <p:cNvPr id="6157" name="Freeform 143"/>
            <p:cNvSpPr>
              <a:spLocks/>
            </p:cNvSpPr>
            <p:nvPr/>
          </p:nvSpPr>
          <p:spPr bwMode="auto">
            <a:xfrm>
              <a:off x="1718" y="744"/>
              <a:ext cx="466" cy="486"/>
            </a:xfrm>
            <a:custGeom>
              <a:avLst/>
              <a:gdLst>
                <a:gd name="T0" fmla="*/ 249 w 466"/>
                <a:gd name="T1" fmla="*/ 183 h 486"/>
                <a:gd name="T2" fmla="*/ 6 w 466"/>
                <a:gd name="T3" fmla="*/ 0 h 486"/>
                <a:gd name="T4" fmla="*/ 6 w 466"/>
                <a:gd name="T5" fmla="*/ 0 h 486"/>
                <a:gd name="T6" fmla="*/ 5 w 466"/>
                <a:gd name="T7" fmla="*/ 0 h 486"/>
                <a:gd name="T8" fmla="*/ 2 w 466"/>
                <a:gd name="T9" fmla="*/ 0 h 486"/>
                <a:gd name="T10" fmla="*/ 1 w 466"/>
                <a:gd name="T11" fmla="*/ 1 h 486"/>
                <a:gd name="T12" fmla="*/ 0 w 466"/>
                <a:gd name="T13" fmla="*/ 4 h 486"/>
                <a:gd name="T14" fmla="*/ 0 w 466"/>
                <a:gd name="T15" fmla="*/ 9 h 486"/>
                <a:gd name="T16" fmla="*/ 1 w 466"/>
                <a:gd name="T17" fmla="*/ 16 h 486"/>
                <a:gd name="T18" fmla="*/ 1 w 466"/>
                <a:gd name="T19" fmla="*/ 16 h 486"/>
                <a:gd name="T20" fmla="*/ 4 w 466"/>
                <a:gd name="T21" fmla="*/ 21 h 486"/>
                <a:gd name="T22" fmla="*/ 8 w 466"/>
                <a:gd name="T23" fmla="*/ 28 h 486"/>
                <a:gd name="T24" fmla="*/ 21 w 466"/>
                <a:gd name="T25" fmla="*/ 47 h 486"/>
                <a:gd name="T26" fmla="*/ 42 w 466"/>
                <a:gd name="T27" fmla="*/ 70 h 486"/>
                <a:gd name="T28" fmla="*/ 63 w 466"/>
                <a:gd name="T29" fmla="*/ 94 h 486"/>
                <a:gd name="T30" fmla="*/ 102 w 466"/>
                <a:gd name="T31" fmla="*/ 138 h 486"/>
                <a:gd name="T32" fmla="*/ 120 w 466"/>
                <a:gd name="T33" fmla="*/ 156 h 486"/>
                <a:gd name="T34" fmla="*/ 271 w 466"/>
                <a:gd name="T35" fmla="*/ 324 h 486"/>
                <a:gd name="T36" fmla="*/ 466 w 466"/>
                <a:gd name="T37" fmla="*/ 486 h 486"/>
                <a:gd name="T38" fmla="*/ 249 w 466"/>
                <a:gd name="T39" fmla="*/ 183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FF3300"/>
            </a:solidFill>
            <a:ln w="7938">
              <a:solidFill>
                <a:srgbClr val="000000"/>
              </a:solidFill>
              <a:prstDash val="solid"/>
              <a:round/>
              <a:headEnd/>
              <a:tailEnd/>
            </a:ln>
          </p:spPr>
          <p:txBody>
            <a:bodyPr/>
            <a:lstStyle/>
            <a:p>
              <a:endParaRPr lang="en-GB"/>
            </a:p>
          </p:txBody>
        </p:sp>
        <p:sp>
          <p:nvSpPr>
            <p:cNvPr id="6158" name="Freeform 144"/>
            <p:cNvSpPr>
              <a:spLocks/>
            </p:cNvSpPr>
            <p:nvPr/>
          </p:nvSpPr>
          <p:spPr bwMode="auto">
            <a:xfrm>
              <a:off x="1984" y="701"/>
              <a:ext cx="470" cy="529"/>
            </a:xfrm>
            <a:custGeom>
              <a:avLst/>
              <a:gdLst>
                <a:gd name="T0" fmla="*/ 0 w 470"/>
                <a:gd name="T1" fmla="*/ 216 h 529"/>
                <a:gd name="T2" fmla="*/ 0 w 470"/>
                <a:gd name="T3" fmla="*/ 216 h 529"/>
                <a:gd name="T4" fmla="*/ 35 w 470"/>
                <a:gd name="T5" fmla="*/ 181 h 529"/>
                <a:gd name="T6" fmla="*/ 73 w 470"/>
                <a:gd name="T7" fmla="*/ 144 h 529"/>
                <a:gd name="T8" fmla="*/ 118 w 470"/>
                <a:gd name="T9" fmla="*/ 104 h 529"/>
                <a:gd name="T10" fmla="*/ 143 w 470"/>
                <a:gd name="T11" fmla="*/ 83 h 529"/>
                <a:gd name="T12" fmla="*/ 168 w 470"/>
                <a:gd name="T13" fmla="*/ 63 h 529"/>
                <a:gd name="T14" fmla="*/ 194 w 470"/>
                <a:gd name="T15" fmla="*/ 46 h 529"/>
                <a:gd name="T16" fmla="*/ 218 w 470"/>
                <a:gd name="T17" fmla="*/ 29 h 529"/>
                <a:gd name="T18" fmla="*/ 243 w 470"/>
                <a:gd name="T19" fmla="*/ 16 h 529"/>
                <a:gd name="T20" fmla="*/ 264 w 470"/>
                <a:gd name="T21" fmla="*/ 6 h 529"/>
                <a:gd name="T22" fmla="*/ 275 w 470"/>
                <a:gd name="T23" fmla="*/ 2 h 529"/>
                <a:gd name="T24" fmla="*/ 285 w 470"/>
                <a:gd name="T25" fmla="*/ 0 h 529"/>
                <a:gd name="T26" fmla="*/ 294 w 470"/>
                <a:gd name="T27" fmla="*/ 0 h 529"/>
                <a:gd name="T28" fmla="*/ 302 w 470"/>
                <a:gd name="T29" fmla="*/ 0 h 529"/>
                <a:gd name="T30" fmla="*/ 302 w 470"/>
                <a:gd name="T31" fmla="*/ 0 h 529"/>
                <a:gd name="T32" fmla="*/ 310 w 470"/>
                <a:gd name="T33" fmla="*/ 1 h 529"/>
                <a:gd name="T34" fmla="*/ 318 w 470"/>
                <a:gd name="T35" fmla="*/ 4 h 529"/>
                <a:gd name="T36" fmla="*/ 335 w 470"/>
                <a:gd name="T37" fmla="*/ 10 h 529"/>
                <a:gd name="T38" fmla="*/ 349 w 470"/>
                <a:gd name="T39" fmla="*/ 20 h 529"/>
                <a:gd name="T40" fmla="*/ 364 w 470"/>
                <a:gd name="T41" fmla="*/ 31 h 529"/>
                <a:gd name="T42" fmla="*/ 379 w 470"/>
                <a:gd name="T43" fmla="*/ 44 h 529"/>
                <a:gd name="T44" fmla="*/ 393 w 470"/>
                <a:gd name="T45" fmla="*/ 59 h 529"/>
                <a:gd name="T46" fmla="*/ 406 w 470"/>
                <a:gd name="T47" fmla="*/ 74 h 529"/>
                <a:gd name="T48" fmla="*/ 418 w 470"/>
                <a:gd name="T49" fmla="*/ 90 h 529"/>
                <a:gd name="T50" fmla="*/ 440 w 470"/>
                <a:gd name="T51" fmla="*/ 121 h 529"/>
                <a:gd name="T52" fmla="*/ 456 w 470"/>
                <a:gd name="T53" fmla="*/ 147 h 529"/>
                <a:gd name="T54" fmla="*/ 470 w 470"/>
                <a:gd name="T55" fmla="*/ 172 h 529"/>
                <a:gd name="T56" fmla="*/ 270 w 470"/>
                <a:gd name="T57" fmla="*/ 529 h 529"/>
                <a:gd name="T58" fmla="*/ 0 w 470"/>
                <a:gd name="T59" fmla="*/ 216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FF3300"/>
            </a:solidFill>
            <a:ln w="7938">
              <a:solidFill>
                <a:srgbClr val="000000"/>
              </a:solidFill>
              <a:prstDash val="solid"/>
              <a:round/>
              <a:headEnd/>
              <a:tailEnd/>
            </a:ln>
          </p:spPr>
          <p:txBody>
            <a:bodyPr/>
            <a:lstStyle/>
            <a:p>
              <a:endParaRPr lang="en-GB"/>
            </a:p>
          </p:txBody>
        </p:sp>
        <p:sp>
          <p:nvSpPr>
            <p:cNvPr id="6159" name="Freeform 145"/>
            <p:cNvSpPr>
              <a:spLocks/>
            </p:cNvSpPr>
            <p:nvPr/>
          </p:nvSpPr>
          <p:spPr bwMode="auto">
            <a:xfrm>
              <a:off x="1719" y="954"/>
              <a:ext cx="486" cy="465"/>
            </a:xfrm>
            <a:custGeom>
              <a:avLst/>
              <a:gdLst>
                <a:gd name="T0" fmla="*/ 227 w 486"/>
                <a:gd name="T1" fmla="*/ 0 h 465"/>
                <a:gd name="T2" fmla="*/ 227 w 486"/>
                <a:gd name="T3" fmla="*/ 0 h 465"/>
                <a:gd name="T4" fmla="*/ 203 w 486"/>
                <a:gd name="T5" fmla="*/ 23 h 465"/>
                <a:gd name="T6" fmla="*/ 177 w 486"/>
                <a:gd name="T7" fmla="*/ 49 h 465"/>
                <a:gd name="T8" fmla="*/ 147 w 486"/>
                <a:gd name="T9" fmla="*/ 80 h 465"/>
                <a:gd name="T10" fmla="*/ 115 w 486"/>
                <a:gd name="T11" fmla="*/ 118 h 465"/>
                <a:gd name="T12" fmla="*/ 99 w 486"/>
                <a:gd name="T13" fmla="*/ 138 h 465"/>
                <a:gd name="T14" fmla="*/ 84 w 486"/>
                <a:gd name="T15" fmla="*/ 157 h 465"/>
                <a:gd name="T16" fmla="*/ 69 w 486"/>
                <a:gd name="T17" fmla="*/ 179 h 465"/>
                <a:gd name="T18" fmla="*/ 57 w 486"/>
                <a:gd name="T19" fmla="*/ 199 h 465"/>
                <a:gd name="T20" fmla="*/ 46 w 486"/>
                <a:gd name="T21" fmla="*/ 218 h 465"/>
                <a:gd name="T22" fmla="*/ 38 w 486"/>
                <a:gd name="T23" fmla="*/ 238 h 465"/>
                <a:gd name="T24" fmla="*/ 38 w 486"/>
                <a:gd name="T25" fmla="*/ 238 h 465"/>
                <a:gd name="T26" fmla="*/ 14 w 486"/>
                <a:gd name="T27" fmla="*/ 301 h 465"/>
                <a:gd name="T28" fmla="*/ 5 w 486"/>
                <a:gd name="T29" fmla="*/ 326 h 465"/>
                <a:gd name="T30" fmla="*/ 1 w 486"/>
                <a:gd name="T31" fmla="*/ 346 h 465"/>
                <a:gd name="T32" fmla="*/ 0 w 486"/>
                <a:gd name="T33" fmla="*/ 354 h 465"/>
                <a:gd name="T34" fmla="*/ 0 w 486"/>
                <a:gd name="T35" fmla="*/ 362 h 465"/>
                <a:gd name="T36" fmla="*/ 3 w 486"/>
                <a:gd name="T37" fmla="*/ 370 h 465"/>
                <a:gd name="T38" fmla="*/ 5 w 486"/>
                <a:gd name="T39" fmla="*/ 377 h 465"/>
                <a:gd name="T40" fmla="*/ 10 w 486"/>
                <a:gd name="T41" fmla="*/ 385 h 465"/>
                <a:gd name="T42" fmla="*/ 16 w 486"/>
                <a:gd name="T43" fmla="*/ 392 h 465"/>
                <a:gd name="T44" fmla="*/ 23 w 486"/>
                <a:gd name="T45" fmla="*/ 399 h 465"/>
                <a:gd name="T46" fmla="*/ 32 w 486"/>
                <a:gd name="T47" fmla="*/ 405 h 465"/>
                <a:gd name="T48" fmla="*/ 32 w 486"/>
                <a:gd name="T49" fmla="*/ 405 h 465"/>
                <a:gd name="T50" fmla="*/ 53 w 486"/>
                <a:gd name="T51" fmla="*/ 419 h 465"/>
                <a:gd name="T52" fmla="*/ 72 w 486"/>
                <a:gd name="T53" fmla="*/ 431 h 465"/>
                <a:gd name="T54" fmla="*/ 107 w 486"/>
                <a:gd name="T55" fmla="*/ 449 h 465"/>
                <a:gd name="T56" fmla="*/ 131 w 486"/>
                <a:gd name="T57" fmla="*/ 461 h 465"/>
                <a:gd name="T58" fmla="*/ 140 w 486"/>
                <a:gd name="T59" fmla="*/ 465 h 465"/>
                <a:gd name="T60" fmla="*/ 486 w 486"/>
                <a:gd name="T61" fmla="*/ 330 h 465"/>
                <a:gd name="T62" fmla="*/ 227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FF3300"/>
            </a:solidFill>
            <a:ln w="7938">
              <a:solidFill>
                <a:srgbClr val="000000"/>
              </a:solidFill>
              <a:prstDash val="solid"/>
              <a:round/>
              <a:headEnd/>
              <a:tailEnd/>
            </a:ln>
          </p:spPr>
          <p:txBody>
            <a:bodyPr/>
            <a:lstStyle/>
            <a:p>
              <a:endParaRPr lang="en-GB"/>
            </a:p>
          </p:txBody>
        </p:sp>
        <p:sp>
          <p:nvSpPr>
            <p:cNvPr id="6160" name="Freeform 146"/>
            <p:cNvSpPr>
              <a:spLocks/>
            </p:cNvSpPr>
            <p:nvPr/>
          </p:nvSpPr>
          <p:spPr bwMode="auto">
            <a:xfrm>
              <a:off x="2733" y="1898"/>
              <a:ext cx="32" cy="43"/>
            </a:xfrm>
            <a:custGeom>
              <a:avLst/>
              <a:gdLst>
                <a:gd name="T0" fmla="*/ 32 w 32"/>
                <a:gd name="T1" fmla="*/ 35 h 43"/>
                <a:gd name="T2" fmla="*/ 32 w 32"/>
                <a:gd name="T3" fmla="*/ 35 h 43"/>
                <a:gd name="T4" fmla="*/ 9 w 32"/>
                <a:gd name="T5" fmla="*/ 0 h 43"/>
                <a:gd name="T6" fmla="*/ 9 w 32"/>
                <a:gd name="T7" fmla="*/ 0 h 43"/>
                <a:gd name="T8" fmla="*/ 0 w 32"/>
                <a:gd name="T9" fmla="*/ 8 h 43"/>
                <a:gd name="T10" fmla="*/ 0 w 32"/>
                <a:gd name="T11" fmla="*/ 8 h 43"/>
                <a:gd name="T12" fmla="*/ 22 w 32"/>
                <a:gd name="T13" fmla="*/ 40 h 43"/>
                <a:gd name="T14" fmla="*/ 22 w 32"/>
                <a:gd name="T15" fmla="*/ 40 h 43"/>
                <a:gd name="T16" fmla="*/ 23 w 32"/>
                <a:gd name="T17" fmla="*/ 42 h 43"/>
                <a:gd name="T18" fmla="*/ 24 w 32"/>
                <a:gd name="T19" fmla="*/ 43 h 43"/>
                <a:gd name="T20" fmla="*/ 30 w 32"/>
                <a:gd name="T21" fmla="*/ 42 h 43"/>
                <a:gd name="T22" fmla="*/ 30 w 32"/>
                <a:gd name="T23" fmla="*/ 42 h 43"/>
                <a:gd name="T24" fmla="*/ 32 w 32"/>
                <a:gd name="T25" fmla="*/ 39 h 43"/>
                <a:gd name="T26" fmla="*/ 32 w 32"/>
                <a:gd name="T27" fmla="*/ 38 h 43"/>
                <a:gd name="T28" fmla="*/ 32 w 32"/>
                <a:gd name="T29" fmla="*/ 35 h 43"/>
                <a:gd name="T30" fmla="*/ 32 w 32"/>
                <a:gd name="T31" fmla="*/ 35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1" name="Freeform 147"/>
            <p:cNvSpPr>
              <a:spLocks/>
            </p:cNvSpPr>
            <p:nvPr/>
          </p:nvSpPr>
          <p:spPr bwMode="auto">
            <a:xfrm>
              <a:off x="2406" y="1474"/>
              <a:ext cx="359" cy="451"/>
            </a:xfrm>
            <a:custGeom>
              <a:avLst/>
              <a:gdLst>
                <a:gd name="T0" fmla="*/ 351 w 359"/>
                <a:gd name="T1" fmla="*/ 340 h 451"/>
                <a:gd name="T2" fmla="*/ 276 w 359"/>
                <a:gd name="T3" fmla="*/ 215 h 451"/>
                <a:gd name="T4" fmla="*/ 276 w 359"/>
                <a:gd name="T5" fmla="*/ 215 h 451"/>
                <a:gd name="T6" fmla="*/ 231 w 359"/>
                <a:gd name="T7" fmla="*/ 149 h 451"/>
                <a:gd name="T8" fmla="*/ 199 w 359"/>
                <a:gd name="T9" fmla="*/ 103 h 451"/>
                <a:gd name="T10" fmla="*/ 181 w 359"/>
                <a:gd name="T11" fmla="*/ 78 h 451"/>
                <a:gd name="T12" fmla="*/ 181 w 359"/>
                <a:gd name="T13" fmla="*/ 78 h 451"/>
                <a:gd name="T14" fmla="*/ 153 w 359"/>
                <a:gd name="T15" fmla="*/ 54 h 451"/>
                <a:gd name="T16" fmla="*/ 130 w 359"/>
                <a:gd name="T17" fmla="*/ 37 h 451"/>
                <a:gd name="T18" fmla="*/ 92 w 359"/>
                <a:gd name="T19" fmla="*/ 8 h 451"/>
                <a:gd name="T20" fmla="*/ 75 w 359"/>
                <a:gd name="T21" fmla="*/ 0 h 451"/>
                <a:gd name="T22" fmla="*/ 73 w 359"/>
                <a:gd name="T23" fmla="*/ 1 h 451"/>
                <a:gd name="T24" fmla="*/ 73 w 359"/>
                <a:gd name="T25" fmla="*/ 1 h 451"/>
                <a:gd name="T26" fmla="*/ 83 w 359"/>
                <a:gd name="T27" fmla="*/ 15 h 451"/>
                <a:gd name="T28" fmla="*/ 83 w 359"/>
                <a:gd name="T29" fmla="*/ 15 h 451"/>
                <a:gd name="T30" fmla="*/ 92 w 359"/>
                <a:gd name="T31" fmla="*/ 23 h 451"/>
                <a:gd name="T32" fmla="*/ 100 w 359"/>
                <a:gd name="T33" fmla="*/ 34 h 451"/>
                <a:gd name="T34" fmla="*/ 103 w 359"/>
                <a:gd name="T35" fmla="*/ 39 h 451"/>
                <a:gd name="T36" fmla="*/ 106 w 359"/>
                <a:gd name="T37" fmla="*/ 46 h 451"/>
                <a:gd name="T38" fmla="*/ 107 w 359"/>
                <a:gd name="T39" fmla="*/ 53 h 451"/>
                <a:gd name="T40" fmla="*/ 107 w 359"/>
                <a:gd name="T41" fmla="*/ 60 h 451"/>
                <a:gd name="T42" fmla="*/ 107 w 359"/>
                <a:gd name="T43" fmla="*/ 60 h 451"/>
                <a:gd name="T44" fmla="*/ 106 w 359"/>
                <a:gd name="T45" fmla="*/ 70 h 451"/>
                <a:gd name="T46" fmla="*/ 103 w 359"/>
                <a:gd name="T47" fmla="*/ 80 h 451"/>
                <a:gd name="T48" fmla="*/ 96 w 359"/>
                <a:gd name="T49" fmla="*/ 89 h 451"/>
                <a:gd name="T50" fmla="*/ 89 w 359"/>
                <a:gd name="T51" fmla="*/ 97 h 451"/>
                <a:gd name="T52" fmla="*/ 81 w 359"/>
                <a:gd name="T53" fmla="*/ 104 h 451"/>
                <a:gd name="T54" fmla="*/ 70 w 359"/>
                <a:gd name="T55" fmla="*/ 109 h 451"/>
                <a:gd name="T56" fmla="*/ 60 w 359"/>
                <a:gd name="T57" fmla="*/ 114 h 451"/>
                <a:gd name="T58" fmla="*/ 48 w 359"/>
                <a:gd name="T59" fmla="*/ 114 h 451"/>
                <a:gd name="T60" fmla="*/ 48 w 359"/>
                <a:gd name="T61" fmla="*/ 114 h 451"/>
                <a:gd name="T62" fmla="*/ 34 w 359"/>
                <a:gd name="T63" fmla="*/ 112 h 451"/>
                <a:gd name="T64" fmla="*/ 22 w 359"/>
                <a:gd name="T65" fmla="*/ 108 h 451"/>
                <a:gd name="T66" fmla="*/ 11 w 359"/>
                <a:gd name="T67" fmla="*/ 103 h 451"/>
                <a:gd name="T68" fmla="*/ 2 w 359"/>
                <a:gd name="T69" fmla="*/ 95 h 451"/>
                <a:gd name="T70" fmla="*/ 0 w 359"/>
                <a:gd name="T71" fmla="*/ 96 h 451"/>
                <a:gd name="T72" fmla="*/ 16 w 359"/>
                <a:gd name="T73" fmla="*/ 146 h 451"/>
                <a:gd name="T74" fmla="*/ 42 w 359"/>
                <a:gd name="T75" fmla="*/ 199 h 451"/>
                <a:gd name="T76" fmla="*/ 214 w 359"/>
                <a:gd name="T77" fmla="*/ 419 h 451"/>
                <a:gd name="T78" fmla="*/ 214 w 359"/>
                <a:gd name="T79" fmla="*/ 419 h 451"/>
                <a:gd name="T80" fmla="*/ 222 w 359"/>
                <a:gd name="T81" fmla="*/ 429 h 451"/>
                <a:gd name="T82" fmla="*/ 233 w 359"/>
                <a:gd name="T83" fmla="*/ 439 h 451"/>
                <a:gd name="T84" fmla="*/ 245 w 359"/>
                <a:gd name="T85" fmla="*/ 444 h 451"/>
                <a:gd name="T86" fmla="*/ 258 w 359"/>
                <a:gd name="T87" fmla="*/ 448 h 451"/>
                <a:gd name="T88" fmla="*/ 272 w 359"/>
                <a:gd name="T89" fmla="*/ 451 h 451"/>
                <a:gd name="T90" fmla="*/ 287 w 359"/>
                <a:gd name="T91" fmla="*/ 450 h 451"/>
                <a:gd name="T92" fmla="*/ 300 w 359"/>
                <a:gd name="T93" fmla="*/ 446 h 451"/>
                <a:gd name="T94" fmla="*/ 315 w 359"/>
                <a:gd name="T95" fmla="*/ 440 h 451"/>
                <a:gd name="T96" fmla="*/ 315 w 359"/>
                <a:gd name="T97" fmla="*/ 440 h 451"/>
                <a:gd name="T98" fmla="*/ 327 w 359"/>
                <a:gd name="T99" fmla="*/ 432 h 451"/>
                <a:gd name="T100" fmla="*/ 327 w 359"/>
                <a:gd name="T101" fmla="*/ 432 h 451"/>
                <a:gd name="T102" fmla="*/ 336 w 359"/>
                <a:gd name="T103" fmla="*/ 424 h 451"/>
                <a:gd name="T104" fmla="*/ 336 w 359"/>
                <a:gd name="T105" fmla="*/ 424 h 451"/>
                <a:gd name="T106" fmla="*/ 345 w 359"/>
                <a:gd name="T107" fmla="*/ 415 h 451"/>
                <a:gd name="T108" fmla="*/ 350 w 359"/>
                <a:gd name="T109" fmla="*/ 405 h 451"/>
                <a:gd name="T110" fmla="*/ 355 w 359"/>
                <a:gd name="T111" fmla="*/ 394 h 451"/>
                <a:gd name="T112" fmla="*/ 358 w 359"/>
                <a:gd name="T113" fmla="*/ 383 h 451"/>
                <a:gd name="T114" fmla="*/ 359 w 359"/>
                <a:gd name="T115" fmla="*/ 373 h 451"/>
                <a:gd name="T116" fmla="*/ 359 w 359"/>
                <a:gd name="T117" fmla="*/ 362 h 451"/>
                <a:gd name="T118" fmla="*/ 357 w 359"/>
                <a:gd name="T119" fmla="*/ 351 h 451"/>
                <a:gd name="T120" fmla="*/ 351 w 359"/>
                <a:gd name="T121" fmla="*/ 340 h 451"/>
                <a:gd name="T122" fmla="*/ 351 w 359"/>
                <a:gd name="T123" fmla="*/ 340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2" name="Freeform 148"/>
            <p:cNvSpPr>
              <a:spLocks/>
            </p:cNvSpPr>
            <p:nvPr/>
          </p:nvSpPr>
          <p:spPr bwMode="auto">
            <a:xfrm>
              <a:off x="2744" y="1933"/>
              <a:ext cx="575" cy="1169"/>
            </a:xfrm>
            <a:custGeom>
              <a:avLst/>
              <a:gdLst>
                <a:gd name="T0" fmla="*/ 50 w 575"/>
                <a:gd name="T1" fmla="*/ 57 h 1169"/>
                <a:gd name="T2" fmla="*/ 65 w 575"/>
                <a:gd name="T3" fmla="*/ 50 h 1169"/>
                <a:gd name="T4" fmla="*/ 89 w 575"/>
                <a:gd name="T5" fmla="*/ 51 h 1169"/>
                <a:gd name="T6" fmla="*/ 101 w 575"/>
                <a:gd name="T7" fmla="*/ 61 h 1169"/>
                <a:gd name="T8" fmla="*/ 131 w 575"/>
                <a:gd name="T9" fmla="*/ 113 h 1169"/>
                <a:gd name="T10" fmla="*/ 169 w 575"/>
                <a:gd name="T11" fmla="*/ 197 h 1169"/>
                <a:gd name="T12" fmla="*/ 179 w 575"/>
                <a:gd name="T13" fmla="*/ 232 h 1169"/>
                <a:gd name="T14" fmla="*/ 213 w 575"/>
                <a:gd name="T15" fmla="*/ 385 h 1169"/>
                <a:gd name="T16" fmla="*/ 219 w 575"/>
                <a:gd name="T17" fmla="*/ 420 h 1169"/>
                <a:gd name="T18" fmla="*/ 248 w 575"/>
                <a:gd name="T19" fmla="*/ 540 h 1169"/>
                <a:gd name="T20" fmla="*/ 291 w 575"/>
                <a:gd name="T21" fmla="*/ 622 h 1169"/>
                <a:gd name="T22" fmla="*/ 359 w 575"/>
                <a:gd name="T23" fmla="*/ 532 h 1169"/>
                <a:gd name="T24" fmla="*/ 381 w 575"/>
                <a:gd name="T25" fmla="*/ 513 h 1169"/>
                <a:gd name="T26" fmla="*/ 393 w 575"/>
                <a:gd name="T27" fmla="*/ 524 h 1169"/>
                <a:gd name="T28" fmla="*/ 420 w 575"/>
                <a:gd name="T29" fmla="*/ 570 h 1169"/>
                <a:gd name="T30" fmla="*/ 429 w 575"/>
                <a:gd name="T31" fmla="*/ 599 h 1169"/>
                <a:gd name="T32" fmla="*/ 421 w 575"/>
                <a:gd name="T33" fmla="*/ 671 h 1169"/>
                <a:gd name="T34" fmla="*/ 395 w 575"/>
                <a:gd name="T35" fmla="*/ 805 h 1169"/>
                <a:gd name="T36" fmla="*/ 495 w 575"/>
                <a:gd name="T37" fmla="*/ 898 h 1169"/>
                <a:gd name="T38" fmla="*/ 521 w 575"/>
                <a:gd name="T39" fmla="*/ 923 h 1169"/>
                <a:gd name="T40" fmla="*/ 560 w 575"/>
                <a:gd name="T41" fmla="*/ 985 h 1169"/>
                <a:gd name="T42" fmla="*/ 574 w 575"/>
                <a:gd name="T43" fmla="*/ 1022 h 1169"/>
                <a:gd name="T44" fmla="*/ 572 w 575"/>
                <a:gd name="T45" fmla="*/ 1042 h 1169"/>
                <a:gd name="T46" fmla="*/ 566 w 575"/>
                <a:gd name="T47" fmla="*/ 1048 h 1169"/>
                <a:gd name="T48" fmla="*/ 543 w 575"/>
                <a:gd name="T49" fmla="*/ 1043 h 1169"/>
                <a:gd name="T50" fmla="*/ 468 w 575"/>
                <a:gd name="T51" fmla="*/ 1004 h 1169"/>
                <a:gd name="T52" fmla="*/ 394 w 575"/>
                <a:gd name="T53" fmla="*/ 965 h 1169"/>
                <a:gd name="T54" fmla="*/ 372 w 575"/>
                <a:gd name="T55" fmla="*/ 958 h 1169"/>
                <a:gd name="T56" fmla="*/ 364 w 575"/>
                <a:gd name="T57" fmla="*/ 964 h 1169"/>
                <a:gd name="T58" fmla="*/ 323 w 575"/>
                <a:gd name="T59" fmla="*/ 1022 h 1169"/>
                <a:gd name="T60" fmla="*/ 255 w 575"/>
                <a:gd name="T61" fmla="*/ 1137 h 1169"/>
                <a:gd name="T62" fmla="*/ 247 w 575"/>
                <a:gd name="T63" fmla="*/ 1157 h 1169"/>
                <a:gd name="T64" fmla="*/ 236 w 575"/>
                <a:gd name="T65" fmla="*/ 1169 h 1169"/>
                <a:gd name="T66" fmla="*/ 227 w 575"/>
                <a:gd name="T67" fmla="*/ 1165 h 1169"/>
                <a:gd name="T68" fmla="*/ 220 w 575"/>
                <a:gd name="T69" fmla="*/ 1153 h 1169"/>
                <a:gd name="T70" fmla="*/ 200 w 575"/>
                <a:gd name="T71" fmla="*/ 1072 h 1169"/>
                <a:gd name="T72" fmla="*/ 216 w 575"/>
                <a:gd name="T73" fmla="*/ 848 h 1169"/>
                <a:gd name="T74" fmla="*/ 115 w 575"/>
                <a:gd name="T75" fmla="*/ 776 h 1169"/>
                <a:gd name="T76" fmla="*/ 105 w 575"/>
                <a:gd name="T77" fmla="*/ 767 h 1169"/>
                <a:gd name="T78" fmla="*/ 73 w 575"/>
                <a:gd name="T79" fmla="*/ 702 h 1169"/>
                <a:gd name="T80" fmla="*/ 57 w 575"/>
                <a:gd name="T81" fmla="*/ 649 h 1169"/>
                <a:gd name="T82" fmla="*/ 61 w 575"/>
                <a:gd name="T83" fmla="*/ 636 h 1169"/>
                <a:gd name="T84" fmla="*/ 73 w 575"/>
                <a:gd name="T85" fmla="*/ 637 h 1169"/>
                <a:gd name="T86" fmla="*/ 171 w 575"/>
                <a:gd name="T87" fmla="*/ 667 h 1169"/>
                <a:gd name="T88" fmla="*/ 201 w 575"/>
                <a:gd name="T89" fmla="*/ 671 h 1169"/>
                <a:gd name="T90" fmla="*/ 210 w 575"/>
                <a:gd name="T91" fmla="*/ 666 h 1169"/>
                <a:gd name="T92" fmla="*/ 210 w 575"/>
                <a:gd name="T93" fmla="*/ 660 h 1169"/>
                <a:gd name="T94" fmla="*/ 177 w 575"/>
                <a:gd name="T95" fmla="*/ 563 h 1169"/>
                <a:gd name="T96" fmla="*/ 154 w 575"/>
                <a:gd name="T97" fmla="*/ 524 h 1169"/>
                <a:gd name="T98" fmla="*/ 142 w 575"/>
                <a:gd name="T99" fmla="*/ 508 h 1169"/>
                <a:gd name="T100" fmla="*/ 100 w 575"/>
                <a:gd name="T101" fmla="*/ 431 h 1169"/>
                <a:gd name="T102" fmla="*/ 61 w 575"/>
                <a:gd name="T103" fmla="*/ 344 h 1169"/>
                <a:gd name="T104" fmla="*/ 16 w 575"/>
                <a:gd name="T105" fmla="*/ 219 h 1169"/>
                <a:gd name="T106" fmla="*/ 0 w 575"/>
                <a:gd name="T107" fmla="*/ 150 h 1169"/>
                <a:gd name="T108" fmla="*/ 5 w 575"/>
                <a:gd name="T109" fmla="*/ 124 h 1169"/>
                <a:gd name="T110" fmla="*/ 32 w 575"/>
                <a:gd name="T111" fmla="*/ 73 h 11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75" h="1169">
                  <a:moveTo>
                    <a:pt x="21" y="0"/>
                  </a:moveTo>
                  <a:lnTo>
                    <a:pt x="50" y="57"/>
                  </a:lnTo>
                  <a:lnTo>
                    <a:pt x="54" y="54"/>
                  </a:lnTo>
                  <a:lnTo>
                    <a:pt x="59" y="51"/>
                  </a:lnTo>
                  <a:lnTo>
                    <a:pt x="65" y="50"/>
                  </a:lnTo>
                  <a:lnTo>
                    <a:pt x="73" y="49"/>
                  </a:lnTo>
                  <a:lnTo>
                    <a:pt x="81" y="49"/>
                  </a:lnTo>
                  <a:lnTo>
                    <a:pt x="89" y="51"/>
                  </a:lnTo>
                  <a:lnTo>
                    <a:pt x="97" y="57"/>
                  </a:lnTo>
                  <a:lnTo>
                    <a:pt x="101" y="61"/>
                  </a:lnTo>
                  <a:lnTo>
                    <a:pt x="106" y="68"/>
                  </a:lnTo>
                  <a:lnTo>
                    <a:pt x="119" y="88"/>
                  </a:lnTo>
                  <a:lnTo>
                    <a:pt x="131" y="113"/>
                  </a:lnTo>
                  <a:lnTo>
                    <a:pt x="144" y="142"/>
                  </a:lnTo>
                  <a:lnTo>
                    <a:pt x="158" y="170"/>
                  </a:lnTo>
                  <a:lnTo>
                    <a:pt x="169" y="197"/>
                  </a:lnTo>
                  <a:lnTo>
                    <a:pt x="175" y="219"/>
                  </a:lnTo>
                  <a:lnTo>
                    <a:pt x="179" y="232"/>
                  </a:lnTo>
                  <a:lnTo>
                    <a:pt x="188" y="270"/>
                  </a:lnTo>
                  <a:lnTo>
                    <a:pt x="201" y="328"/>
                  </a:lnTo>
                  <a:lnTo>
                    <a:pt x="213" y="385"/>
                  </a:lnTo>
                  <a:lnTo>
                    <a:pt x="217" y="406"/>
                  </a:lnTo>
                  <a:lnTo>
                    <a:pt x="219" y="420"/>
                  </a:lnTo>
                  <a:lnTo>
                    <a:pt x="221" y="436"/>
                  </a:lnTo>
                  <a:lnTo>
                    <a:pt x="228" y="464"/>
                  </a:lnTo>
                  <a:lnTo>
                    <a:pt x="248" y="540"/>
                  </a:lnTo>
                  <a:lnTo>
                    <a:pt x="277" y="643"/>
                  </a:lnTo>
                  <a:lnTo>
                    <a:pt x="291" y="622"/>
                  </a:lnTo>
                  <a:lnTo>
                    <a:pt x="324" y="576"/>
                  </a:lnTo>
                  <a:lnTo>
                    <a:pt x="341" y="553"/>
                  </a:lnTo>
                  <a:lnTo>
                    <a:pt x="359" y="532"/>
                  </a:lnTo>
                  <a:lnTo>
                    <a:pt x="372" y="518"/>
                  </a:lnTo>
                  <a:lnTo>
                    <a:pt x="378" y="514"/>
                  </a:lnTo>
                  <a:lnTo>
                    <a:pt x="381" y="513"/>
                  </a:lnTo>
                  <a:lnTo>
                    <a:pt x="387" y="517"/>
                  </a:lnTo>
                  <a:lnTo>
                    <a:pt x="393" y="524"/>
                  </a:lnTo>
                  <a:lnTo>
                    <a:pt x="401" y="533"/>
                  </a:lnTo>
                  <a:lnTo>
                    <a:pt x="408" y="545"/>
                  </a:lnTo>
                  <a:lnTo>
                    <a:pt x="420" y="570"/>
                  </a:lnTo>
                  <a:lnTo>
                    <a:pt x="428" y="593"/>
                  </a:lnTo>
                  <a:lnTo>
                    <a:pt x="429" y="599"/>
                  </a:lnTo>
                  <a:lnTo>
                    <a:pt x="428" y="609"/>
                  </a:lnTo>
                  <a:lnTo>
                    <a:pt x="425" y="636"/>
                  </a:lnTo>
                  <a:lnTo>
                    <a:pt x="421" y="671"/>
                  </a:lnTo>
                  <a:lnTo>
                    <a:pt x="414" y="709"/>
                  </a:lnTo>
                  <a:lnTo>
                    <a:pt x="402" y="775"/>
                  </a:lnTo>
                  <a:lnTo>
                    <a:pt x="395" y="805"/>
                  </a:lnTo>
                  <a:lnTo>
                    <a:pt x="453" y="857"/>
                  </a:lnTo>
                  <a:lnTo>
                    <a:pt x="495" y="898"/>
                  </a:lnTo>
                  <a:lnTo>
                    <a:pt x="512" y="914"/>
                  </a:lnTo>
                  <a:lnTo>
                    <a:pt x="521" y="923"/>
                  </a:lnTo>
                  <a:lnTo>
                    <a:pt x="539" y="948"/>
                  </a:lnTo>
                  <a:lnTo>
                    <a:pt x="549" y="965"/>
                  </a:lnTo>
                  <a:lnTo>
                    <a:pt x="560" y="985"/>
                  </a:lnTo>
                  <a:lnTo>
                    <a:pt x="568" y="1004"/>
                  </a:lnTo>
                  <a:lnTo>
                    <a:pt x="571" y="1014"/>
                  </a:lnTo>
                  <a:lnTo>
                    <a:pt x="574" y="1022"/>
                  </a:lnTo>
                  <a:lnTo>
                    <a:pt x="575" y="1030"/>
                  </a:lnTo>
                  <a:lnTo>
                    <a:pt x="574" y="1037"/>
                  </a:lnTo>
                  <a:lnTo>
                    <a:pt x="572" y="1042"/>
                  </a:lnTo>
                  <a:lnTo>
                    <a:pt x="568" y="1046"/>
                  </a:lnTo>
                  <a:lnTo>
                    <a:pt x="566" y="1048"/>
                  </a:lnTo>
                  <a:lnTo>
                    <a:pt x="561" y="1048"/>
                  </a:lnTo>
                  <a:lnTo>
                    <a:pt x="553" y="1048"/>
                  </a:lnTo>
                  <a:lnTo>
                    <a:pt x="543" y="1043"/>
                  </a:lnTo>
                  <a:lnTo>
                    <a:pt x="530" y="1038"/>
                  </a:lnTo>
                  <a:lnTo>
                    <a:pt x="501" y="1023"/>
                  </a:lnTo>
                  <a:lnTo>
                    <a:pt x="468" y="1004"/>
                  </a:lnTo>
                  <a:lnTo>
                    <a:pt x="436" y="987"/>
                  </a:lnTo>
                  <a:lnTo>
                    <a:pt x="408" y="971"/>
                  </a:lnTo>
                  <a:lnTo>
                    <a:pt x="394" y="965"/>
                  </a:lnTo>
                  <a:lnTo>
                    <a:pt x="385" y="961"/>
                  </a:lnTo>
                  <a:lnTo>
                    <a:pt x="375" y="958"/>
                  </a:lnTo>
                  <a:lnTo>
                    <a:pt x="372" y="958"/>
                  </a:lnTo>
                  <a:lnTo>
                    <a:pt x="370" y="960"/>
                  </a:lnTo>
                  <a:lnTo>
                    <a:pt x="364" y="964"/>
                  </a:lnTo>
                  <a:lnTo>
                    <a:pt x="358" y="972"/>
                  </a:lnTo>
                  <a:lnTo>
                    <a:pt x="341" y="994"/>
                  </a:lnTo>
                  <a:lnTo>
                    <a:pt x="323" y="1022"/>
                  </a:lnTo>
                  <a:lnTo>
                    <a:pt x="304" y="1053"/>
                  </a:lnTo>
                  <a:lnTo>
                    <a:pt x="270" y="1111"/>
                  </a:lnTo>
                  <a:lnTo>
                    <a:pt x="255" y="1137"/>
                  </a:lnTo>
                  <a:lnTo>
                    <a:pt x="254" y="1143"/>
                  </a:lnTo>
                  <a:lnTo>
                    <a:pt x="247" y="1157"/>
                  </a:lnTo>
                  <a:lnTo>
                    <a:pt x="243" y="1164"/>
                  </a:lnTo>
                  <a:lnTo>
                    <a:pt x="239" y="1168"/>
                  </a:lnTo>
                  <a:lnTo>
                    <a:pt x="236" y="1169"/>
                  </a:lnTo>
                  <a:lnTo>
                    <a:pt x="232" y="1169"/>
                  </a:lnTo>
                  <a:lnTo>
                    <a:pt x="229" y="1168"/>
                  </a:lnTo>
                  <a:lnTo>
                    <a:pt x="227" y="1165"/>
                  </a:lnTo>
                  <a:lnTo>
                    <a:pt x="223" y="1160"/>
                  </a:lnTo>
                  <a:lnTo>
                    <a:pt x="220" y="1153"/>
                  </a:lnTo>
                  <a:lnTo>
                    <a:pt x="212" y="1130"/>
                  </a:lnTo>
                  <a:lnTo>
                    <a:pt x="206" y="1103"/>
                  </a:lnTo>
                  <a:lnTo>
                    <a:pt x="200" y="1072"/>
                  </a:lnTo>
                  <a:lnTo>
                    <a:pt x="190" y="1016"/>
                  </a:lnTo>
                  <a:lnTo>
                    <a:pt x="186" y="992"/>
                  </a:lnTo>
                  <a:lnTo>
                    <a:pt x="216" y="848"/>
                  </a:lnTo>
                  <a:lnTo>
                    <a:pt x="173" y="818"/>
                  </a:lnTo>
                  <a:lnTo>
                    <a:pt x="115" y="776"/>
                  </a:lnTo>
                  <a:lnTo>
                    <a:pt x="111" y="772"/>
                  </a:lnTo>
                  <a:lnTo>
                    <a:pt x="105" y="767"/>
                  </a:lnTo>
                  <a:lnTo>
                    <a:pt x="94" y="749"/>
                  </a:lnTo>
                  <a:lnTo>
                    <a:pt x="84" y="726"/>
                  </a:lnTo>
                  <a:lnTo>
                    <a:pt x="73" y="702"/>
                  </a:lnTo>
                  <a:lnTo>
                    <a:pt x="65" y="678"/>
                  </a:lnTo>
                  <a:lnTo>
                    <a:pt x="58" y="657"/>
                  </a:lnTo>
                  <a:lnTo>
                    <a:pt x="57" y="649"/>
                  </a:lnTo>
                  <a:lnTo>
                    <a:pt x="57" y="643"/>
                  </a:lnTo>
                  <a:lnTo>
                    <a:pt x="58" y="637"/>
                  </a:lnTo>
                  <a:lnTo>
                    <a:pt x="61" y="636"/>
                  </a:lnTo>
                  <a:lnTo>
                    <a:pt x="66" y="636"/>
                  </a:lnTo>
                  <a:lnTo>
                    <a:pt x="73" y="637"/>
                  </a:lnTo>
                  <a:lnTo>
                    <a:pt x="93" y="643"/>
                  </a:lnTo>
                  <a:lnTo>
                    <a:pt x="146" y="660"/>
                  </a:lnTo>
                  <a:lnTo>
                    <a:pt x="171" y="667"/>
                  </a:lnTo>
                  <a:lnTo>
                    <a:pt x="183" y="670"/>
                  </a:lnTo>
                  <a:lnTo>
                    <a:pt x="193" y="671"/>
                  </a:lnTo>
                  <a:lnTo>
                    <a:pt x="201" y="671"/>
                  </a:lnTo>
                  <a:lnTo>
                    <a:pt x="206" y="670"/>
                  </a:lnTo>
                  <a:lnTo>
                    <a:pt x="209" y="668"/>
                  </a:lnTo>
                  <a:lnTo>
                    <a:pt x="210" y="666"/>
                  </a:lnTo>
                  <a:lnTo>
                    <a:pt x="210" y="664"/>
                  </a:lnTo>
                  <a:lnTo>
                    <a:pt x="210" y="660"/>
                  </a:lnTo>
                  <a:lnTo>
                    <a:pt x="198" y="621"/>
                  </a:lnTo>
                  <a:lnTo>
                    <a:pt x="183" y="580"/>
                  </a:lnTo>
                  <a:lnTo>
                    <a:pt x="177" y="563"/>
                  </a:lnTo>
                  <a:lnTo>
                    <a:pt x="169" y="547"/>
                  </a:lnTo>
                  <a:lnTo>
                    <a:pt x="162" y="533"/>
                  </a:lnTo>
                  <a:lnTo>
                    <a:pt x="154" y="524"/>
                  </a:lnTo>
                  <a:lnTo>
                    <a:pt x="148" y="517"/>
                  </a:lnTo>
                  <a:lnTo>
                    <a:pt x="142" y="508"/>
                  </a:lnTo>
                  <a:lnTo>
                    <a:pt x="127" y="486"/>
                  </a:lnTo>
                  <a:lnTo>
                    <a:pt x="113" y="459"/>
                  </a:lnTo>
                  <a:lnTo>
                    <a:pt x="100" y="431"/>
                  </a:lnTo>
                  <a:lnTo>
                    <a:pt x="75" y="377"/>
                  </a:lnTo>
                  <a:lnTo>
                    <a:pt x="61" y="344"/>
                  </a:lnTo>
                  <a:lnTo>
                    <a:pt x="47" y="309"/>
                  </a:lnTo>
                  <a:lnTo>
                    <a:pt x="25" y="250"/>
                  </a:lnTo>
                  <a:lnTo>
                    <a:pt x="16" y="219"/>
                  </a:lnTo>
                  <a:lnTo>
                    <a:pt x="8" y="189"/>
                  </a:lnTo>
                  <a:lnTo>
                    <a:pt x="1" y="166"/>
                  </a:lnTo>
                  <a:lnTo>
                    <a:pt x="0" y="150"/>
                  </a:lnTo>
                  <a:lnTo>
                    <a:pt x="1" y="138"/>
                  </a:lnTo>
                  <a:lnTo>
                    <a:pt x="5" y="124"/>
                  </a:lnTo>
                  <a:lnTo>
                    <a:pt x="12" y="109"/>
                  </a:lnTo>
                  <a:lnTo>
                    <a:pt x="19" y="96"/>
                  </a:lnTo>
                  <a:lnTo>
                    <a:pt x="32" y="73"/>
                  </a:lnTo>
                  <a:lnTo>
                    <a:pt x="39" y="64"/>
                  </a:lnTo>
                  <a:lnTo>
                    <a:pt x="21" y="0"/>
                  </a:lnTo>
                  <a:close/>
                </a:path>
              </a:pathLst>
            </a:custGeom>
            <a:solidFill>
              <a:srgbClr val="C8CB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3" name="Freeform 149"/>
            <p:cNvSpPr>
              <a:spLocks/>
            </p:cNvSpPr>
            <p:nvPr/>
          </p:nvSpPr>
          <p:spPr bwMode="auto">
            <a:xfrm>
              <a:off x="1945" y="915"/>
              <a:ext cx="568" cy="673"/>
            </a:xfrm>
            <a:custGeom>
              <a:avLst/>
              <a:gdLst>
                <a:gd name="T0" fmla="*/ 544 w 568"/>
                <a:gd name="T1" fmla="*/ 574 h 673"/>
                <a:gd name="T2" fmla="*/ 544 w 568"/>
                <a:gd name="T3" fmla="*/ 574 h 673"/>
                <a:gd name="T4" fmla="*/ 534 w 568"/>
                <a:gd name="T5" fmla="*/ 560 h 673"/>
                <a:gd name="T6" fmla="*/ 534 w 568"/>
                <a:gd name="T7" fmla="*/ 560 h 673"/>
                <a:gd name="T8" fmla="*/ 401 w 568"/>
                <a:gd name="T9" fmla="*/ 380 h 673"/>
                <a:gd name="T10" fmla="*/ 293 w 568"/>
                <a:gd name="T11" fmla="*/ 272 h 673"/>
                <a:gd name="T12" fmla="*/ 47 w 568"/>
                <a:gd name="T13" fmla="*/ 7 h 673"/>
                <a:gd name="T14" fmla="*/ 47 w 568"/>
                <a:gd name="T15" fmla="*/ 7 h 673"/>
                <a:gd name="T16" fmla="*/ 45 w 568"/>
                <a:gd name="T17" fmla="*/ 3 h 673"/>
                <a:gd name="T18" fmla="*/ 45 w 568"/>
                <a:gd name="T19" fmla="*/ 3 h 673"/>
                <a:gd name="T20" fmla="*/ 43 w 568"/>
                <a:gd name="T21" fmla="*/ 2 h 673"/>
                <a:gd name="T22" fmla="*/ 39 w 568"/>
                <a:gd name="T23" fmla="*/ 0 h 673"/>
                <a:gd name="T24" fmla="*/ 35 w 568"/>
                <a:gd name="T25" fmla="*/ 0 h 673"/>
                <a:gd name="T26" fmla="*/ 31 w 568"/>
                <a:gd name="T27" fmla="*/ 0 h 673"/>
                <a:gd name="T28" fmla="*/ 21 w 568"/>
                <a:gd name="T29" fmla="*/ 4 h 673"/>
                <a:gd name="T30" fmla="*/ 12 w 568"/>
                <a:gd name="T31" fmla="*/ 11 h 673"/>
                <a:gd name="T32" fmla="*/ 12 w 568"/>
                <a:gd name="T33" fmla="*/ 11 h 673"/>
                <a:gd name="T34" fmla="*/ 5 w 568"/>
                <a:gd name="T35" fmla="*/ 21 h 673"/>
                <a:gd name="T36" fmla="*/ 0 w 568"/>
                <a:gd name="T37" fmla="*/ 29 h 673"/>
                <a:gd name="T38" fmla="*/ 0 w 568"/>
                <a:gd name="T39" fmla="*/ 34 h 673"/>
                <a:gd name="T40" fmla="*/ 0 w 568"/>
                <a:gd name="T41" fmla="*/ 37 h 673"/>
                <a:gd name="T42" fmla="*/ 0 w 568"/>
                <a:gd name="T43" fmla="*/ 41 h 673"/>
                <a:gd name="T44" fmla="*/ 2 w 568"/>
                <a:gd name="T45" fmla="*/ 44 h 673"/>
                <a:gd name="T46" fmla="*/ 2 w 568"/>
                <a:gd name="T47" fmla="*/ 44 h 673"/>
                <a:gd name="T48" fmla="*/ 132 w 568"/>
                <a:gd name="T49" fmla="*/ 210 h 673"/>
                <a:gd name="T50" fmla="*/ 257 w 568"/>
                <a:gd name="T51" fmla="*/ 370 h 673"/>
                <a:gd name="T52" fmla="*/ 320 w 568"/>
                <a:gd name="T53" fmla="*/ 461 h 673"/>
                <a:gd name="T54" fmla="*/ 455 w 568"/>
                <a:gd name="T55" fmla="*/ 644 h 673"/>
                <a:gd name="T56" fmla="*/ 455 w 568"/>
                <a:gd name="T57" fmla="*/ 644 h 673"/>
                <a:gd name="T58" fmla="*/ 457 w 568"/>
                <a:gd name="T59" fmla="*/ 647 h 673"/>
                <a:gd name="T60" fmla="*/ 457 w 568"/>
                <a:gd name="T61" fmla="*/ 647 h 673"/>
                <a:gd name="T62" fmla="*/ 463 w 568"/>
                <a:gd name="T63" fmla="*/ 654 h 673"/>
                <a:gd name="T64" fmla="*/ 463 w 568"/>
                <a:gd name="T65" fmla="*/ 654 h 673"/>
                <a:gd name="T66" fmla="*/ 472 w 568"/>
                <a:gd name="T67" fmla="*/ 662 h 673"/>
                <a:gd name="T68" fmla="*/ 483 w 568"/>
                <a:gd name="T69" fmla="*/ 667 h 673"/>
                <a:gd name="T70" fmla="*/ 495 w 568"/>
                <a:gd name="T71" fmla="*/ 671 h 673"/>
                <a:gd name="T72" fmla="*/ 509 w 568"/>
                <a:gd name="T73" fmla="*/ 673 h 673"/>
                <a:gd name="T74" fmla="*/ 509 w 568"/>
                <a:gd name="T75" fmla="*/ 673 h 673"/>
                <a:gd name="T76" fmla="*/ 521 w 568"/>
                <a:gd name="T77" fmla="*/ 673 h 673"/>
                <a:gd name="T78" fmla="*/ 531 w 568"/>
                <a:gd name="T79" fmla="*/ 668 h 673"/>
                <a:gd name="T80" fmla="*/ 542 w 568"/>
                <a:gd name="T81" fmla="*/ 663 h 673"/>
                <a:gd name="T82" fmla="*/ 550 w 568"/>
                <a:gd name="T83" fmla="*/ 656 h 673"/>
                <a:gd name="T84" fmla="*/ 557 w 568"/>
                <a:gd name="T85" fmla="*/ 648 h 673"/>
                <a:gd name="T86" fmla="*/ 564 w 568"/>
                <a:gd name="T87" fmla="*/ 639 h 673"/>
                <a:gd name="T88" fmla="*/ 567 w 568"/>
                <a:gd name="T89" fmla="*/ 629 h 673"/>
                <a:gd name="T90" fmla="*/ 568 w 568"/>
                <a:gd name="T91" fmla="*/ 619 h 673"/>
                <a:gd name="T92" fmla="*/ 568 w 568"/>
                <a:gd name="T93" fmla="*/ 619 h 673"/>
                <a:gd name="T94" fmla="*/ 568 w 568"/>
                <a:gd name="T95" fmla="*/ 612 h 673"/>
                <a:gd name="T96" fmla="*/ 567 w 568"/>
                <a:gd name="T97" fmla="*/ 605 h 673"/>
                <a:gd name="T98" fmla="*/ 564 w 568"/>
                <a:gd name="T99" fmla="*/ 598 h 673"/>
                <a:gd name="T100" fmla="*/ 561 w 568"/>
                <a:gd name="T101" fmla="*/ 593 h 673"/>
                <a:gd name="T102" fmla="*/ 553 w 568"/>
                <a:gd name="T103" fmla="*/ 582 h 673"/>
                <a:gd name="T104" fmla="*/ 544 w 568"/>
                <a:gd name="T105" fmla="*/ 574 h 673"/>
                <a:gd name="T106" fmla="*/ 544 w 568"/>
                <a:gd name="T107" fmla="*/ 574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4" name="Freeform 150"/>
            <p:cNvSpPr>
              <a:spLocks/>
            </p:cNvSpPr>
            <p:nvPr/>
          </p:nvSpPr>
          <p:spPr bwMode="auto">
            <a:xfrm>
              <a:off x="1974" y="934"/>
              <a:ext cx="459" cy="443"/>
            </a:xfrm>
            <a:custGeom>
              <a:avLst/>
              <a:gdLst>
                <a:gd name="T0" fmla="*/ 0 w 459"/>
                <a:gd name="T1" fmla="*/ 0 h 443"/>
                <a:gd name="T2" fmla="*/ 0 w 459"/>
                <a:gd name="T3" fmla="*/ 0 h 443"/>
                <a:gd name="T4" fmla="*/ 52 w 459"/>
                <a:gd name="T5" fmla="*/ 34 h 443"/>
                <a:gd name="T6" fmla="*/ 165 w 459"/>
                <a:gd name="T7" fmla="*/ 110 h 443"/>
                <a:gd name="T8" fmla="*/ 227 w 459"/>
                <a:gd name="T9" fmla="*/ 154 h 443"/>
                <a:gd name="T10" fmla="*/ 285 w 459"/>
                <a:gd name="T11" fmla="*/ 196 h 443"/>
                <a:gd name="T12" fmla="*/ 311 w 459"/>
                <a:gd name="T13" fmla="*/ 216 h 443"/>
                <a:gd name="T14" fmla="*/ 331 w 459"/>
                <a:gd name="T15" fmla="*/ 234 h 443"/>
                <a:gd name="T16" fmla="*/ 347 w 459"/>
                <a:gd name="T17" fmla="*/ 249 h 443"/>
                <a:gd name="T18" fmla="*/ 357 w 459"/>
                <a:gd name="T19" fmla="*/ 259 h 443"/>
                <a:gd name="T20" fmla="*/ 357 w 459"/>
                <a:gd name="T21" fmla="*/ 259 h 443"/>
                <a:gd name="T22" fmla="*/ 373 w 459"/>
                <a:gd name="T23" fmla="*/ 284 h 443"/>
                <a:gd name="T24" fmla="*/ 389 w 459"/>
                <a:gd name="T25" fmla="*/ 311 h 443"/>
                <a:gd name="T26" fmla="*/ 423 w 459"/>
                <a:gd name="T27" fmla="*/ 371 h 443"/>
                <a:gd name="T28" fmla="*/ 448 w 459"/>
                <a:gd name="T29" fmla="*/ 423 h 443"/>
                <a:gd name="T30" fmla="*/ 459 w 459"/>
                <a:gd name="T31" fmla="*/ 443 h 443"/>
                <a:gd name="T32" fmla="*/ 324 w 459"/>
                <a:gd name="T33" fmla="*/ 389 h 443"/>
                <a:gd name="T34" fmla="*/ 232 w 459"/>
                <a:gd name="T35" fmla="*/ 324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FF3300"/>
            </a:solidFill>
            <a:ln w="7938">
              <a:solidFill>
                <a:srgbClr val="000000"/>
              </a:solidFill>
              <a:prstDash val="solid"/>
              <a:round/>
              <a:headEnd/>
              <a:tailEnd/>
            </a:ln>
          </p:spPr>
          <p:txBody>
            <a:bodyPr/>
            <a:lstStyle/>
            <a:p>
              <a:endParaRPr lang="en-GB"/>
            </a:p>
          </p:txBody>
        </p:sp>
      </p:grpSp>
      <p:grpSp>
        <p:nvGrpSpPr>
          <p:cNvPr id="6148" name="Group 172"/>
          <p:cNvGrpSpPr>
            <a:grpSpLocks/>
          </p:cNvGrpSpPr>
          <p:nvPr/>
        </p:nvGrpSpPr>
        <p:grpSpPr bwMode="auto">
          <a:xfrm>
            <a:off x="4716463" y="836613"/>
            <a:ext cx="2541587" cy="3811587"/>
            <a:chOff x="2971" y="527"/>
            <a:chExt cx="1601" cy="2401"/>
          </a:xfrm>
        </p:grpSpPr>
        <p:sp>
          <p:nvSpPr>
            <p:cNvPr id="6149" name="Freeform 163"/>
            <p:cNvSpPr>
              <a:spLocks/>
            </p:cNvSpPr>
            <p:nvPr/>
          </p:nvSpPr>
          <p:spPr bwMode="auto">
            <a:xfrm>
              <a:off x="2971" y="570"/>
              <a:ext cx="466" cy="486"/>
            </a:xfrm>
            <a:custGeom>
              <a:avLst/>
              <a:gdLst>
                <a:gd name="T0" fmla="*/ 249 w 466"/>
                <a:gd name="T1" fmla="*/ 183 h 486"/>
                <a:gd name="T2" fmla="*/ 6 w 466"/>
                <a:gd name="T3" fmla="*/ 0 h 486"/>
                <a:gd name="T4" fmla="*/ 6 w 466"/>
                <a:gd name="T5" fmla="*/ 0 h 486"/>
                <a:gd name="T6" fmla="*/ 5 w 466"/>
                <a:gd name="T7" fmla="*/ 0 h 486"/>
                <a:gd name="T8" fmla="*/ 2 w 466"/>
                <a:gd name="T9" fmla="*/ 0 h 486"/>
                <a:gd name="T10" fmla="*/ 1 w 466"/>
                <a:gd name="T11" fmla="*/ 1 h 486"/>
                <a:gd name="T12" fmla="*/ 0 w 466"/>
                <a:gd name="T13" fmla="*/ 4 h 486"/>
                <a:gd name="T14" fmla="*/ 0 w 466"/>
                <a:gd name="T15" fmla="*/ 9 h 486"/>
                <a:gd name="T16" fmla="*/ 1 w 466"/>
                <a:gd name="T17" fmla="*/ 16 h 486"/>
                <a:gd name="T18" fmla="*/ 1 w 466"/>
                <a:gd name="T19" fmla="*/ 16 h 486"/>
                <a:gd name="T20" fmla="*/ 4 w 466"/>
                <a:gd name="T21" fmla="*/ 21 h 486"/>
                <a:gd name="T22" fmla="*/ 8 w 466"/>
                <a:gd name="T23" fmla="*/ 28 h 486"/>
                <a:gd name="T24" fmla="*/ 21 w 466"/>
                <a:gd name="T25" fmla="*/ 47 h 486"/>
                <a:gd name="T26" fmla="*/ 42 w 466"/>
                <a:gd name="T27" fmla="*/ 70 h 486"/>
                <a:gd name="T28" fmla="*/ 63 w 466"/>
                <a:gd name="T29" fmla="*/ 94 h 486"/>
                <a:gd name="T30" fmla="*/ 102 w 466"/>
                <a:gd name="T31" fmla="*/ 138 h 486"/>
                <a:gd name="T32" fmla="*/ 120 w 466"/>
                <a:gd name="T33" fmla="*/ 156 h 486"/>
                <a:gd name="T34" fmla="*/ 271 w 466"/>
                <a:gd name="T35" fmla="*/ 324 h 486"/>
                <a:gd name="T36" fmla="*/ 466 w 466"/>
                <a:gd name="T37" fmla="*/ 486 h 486"/>
                <a:gd name="T38" fmla="*/ 249 w 466"/>
                <a:gd name="T39" fmla="*/ 183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0066FF"/>
            </a:solidFill>
            <a:ln w="7938">
              <a:solidFill>
                <a:srgbClr val="000000"/>
              </a:solidFill>
              <a:prstDash val="solid"/>
              <a:round/>
              <a:headEnd/>
              <a:tailEnd/>
            </a:ln>
          </p:spPr>
          <p:txBody>
            <a:bodyPr/>
            <a:lstStyle/>
            <a:p>
              <a:endParaRPr lang="en-GB"/>
            </a:p>
          </p:txBody>
        </p:sp>
        <p:sp>
          <p:nvSpPr>
            <p:cNvPr id="6150" name="Freeform 164"/>
            <p:cNvSpPr>
              <a:spLocks/>
            </p:cNvSpPr>
            <p:nvPr/>
          </p:nvSpPr>
          <p:spPr bwMode="auto">
            <a:xfrm>
              <a:off x="3237" y="527"/>
              <a:ext cx="470" cy="529"/>
            </a:xfrm>
            <a:custGeom>
              <a:avLst/>
              <a:gdLst>
                <a:gd name="T0" fmla="*/ 0 w 470"/>
                <a:gd name="T1" fmla="*/ 216 h 529"/>
                <a:gd name="T2" fmla="*/ 0 w 470"/>
                <a:gd name="T3" fmla="*/ 216 h 529"/>
                <a:gd name="T4" fmla="*/ 35 w 470"/>
                <a:gd name="T5" fmla="*/ 181 h 529"/>
                <a:gd name="T6" fmla="*/ 73 w 470"/>
                <a:gd name="T7" fmla="*/ 144 h 529"/>
                <a:gd name="T8" fmla="*/ 118 w 470"/>
                <a:gd name="T9" fmla="*/ 104 h 529"/>
                <a:gd name="T10" fmla="*/ 143 w 470"/>
                <a:gd name="T11" fmla="*/ 83 h 529"/>
                <a:gd name="T12" fmla="*/ 168 w 470"/>
                <a:gd name="T13" fmla="*/ 63 h 529"/>
                <a:gd name="T14" fmla="*/ 194 w 470"/>
                <a:gd name="T15" fmla="*/ 46 h 529"/>
                <a:gd name="T16" fmla="*/ 218 w 470"/>
                <a:gd name="T17" fmla="*/ 29 h 529"/>
                <a:gd name="T18" fmla="*/ 243 w 470"/>
                <a:gd name="T19" fmla="*/ 16 h 529"/>
                <a:gd name="T20" fmla="*/ 264 w 470"/>
                <a:gd name="T21" fmla="*/ 6 h 529"/>
                <a:gd name="T22" fmla="*/ 275 w 470"/>
                <a:gd name="T23" fmla="*/ 2 h 529"/>
                <a:gd name="T24" fmla="*/ 285 w 470"/>
                <a:gd name="T25" fmla="*/ 0 h 529"/>
                <a:gd name="T26" fmla="*/ 294 w 470"/>
                <a:gd name="T27" fmla="*/ 0 h 529"/>
                <a:gd name="T28" fmla="*/ 302 w 470"/>
                <a:gd name="T29" fmla="*/ 0 h 529"/>
                <a:gd name="T30" fmla="*/ 302 w 470"/>
                <a:gd name="T31" fmla="*/ 0 h 529"/>
                <a:gd name="T32" fmla="*/ 310 w 470"/>
                <a:gd name="T33" fmla="*/ 1 h 529"/>
                <a:gd name="T34" fmla="*/ 318 w 470"/>
                <a:gd name="T35" fmla="*/ 4 h 529"/>
                <a:gd name="T36" fmla="*/ 335 w 470"/>
                <a:gd name="T37" fmla="*/ 10 h 529"/>
                <a:gd name="T38" fmla="*/ 349 w 470"/>
                <a:gd name="T39" fmla="*/ 20 h 529"/>
                <a:gd name="T40" fmla="*/ 364 w 470"/>
                <a:gd name="T41" fmla="*/ 31 h 529"/>
                <a:gd name="T42" fmla="*/ 379 w 470"/>
                <a:gd name="T43" fmla="*/ 44 h 529"/>
                <a:gd name="T44" fmla="*/ 393 w 470"/>
                <a:gd name="T45" fmla="*/ 59 h 529"/>
                <a:gd name="T46" fmla="*/ 406 w 470"/>
                <a:gd name="T47" fmla="*/ 74 h 529"/>
                <a:gd name="T48" fmla="*/ 418 w 470"/>
                <a:gd name="T49" fmla="*/ 90 h 529"/>
                <a:gd name="T50" fmla="*/ 440 w 470"/>
                <a:gd name="T51" fmla="*/ 121 h 529"/>
                <a:gd name="T52" fmla="*/ 456 w 470"/>
                <a:gd name="T53" fmla="*/ 147 h 529"/>
                <a:gd name="T54" fmla="*/ 470 w 470"/>
                <a:gd name="T55" fmla="*/ 172 h 529"/>
                <a:gd name="T56" fmla="*/ 270 w 470"/>
                <a:gd name="T57" fmla="*/ 529 h 529"/>
                <a:gd name="T58" fmla="*/ 0 w 470"/>
                <a:gd name="T59" fmla="*/ 216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0066FF"/>
            </a:solidFill>
            <a:ln w="7938">
              <a:solidFill>
                <a:srgbClr val="000000"/>
              </a:solidFill>
              <a:prstDash val="solid"/>
              <a:round/>
              <a:headEnd/>
              <a:tailEnd/>
            </a:ln>
          </p:spPr>
          <p:txBody>
            <a:bodyPr/>
            <a:lstStyle/>
            <a:p>
              <a:endParaRPr lang="en-GB"/>
            </a:p>
          </p:txBody>
        </p:sp>
        <p:sp>
          <p:nvSpPr>
            <p:cNvPr id="6151" name="Freeform 165"/>
            <p:cNvSpPr>
              <a:spLocks/>
            </p:cNvSpPr>
            <p:nvPr/>
          </p:nvSpPr>
          <p:spPr bwMode="auto">
            <a:xfrm>
              <a:off x="2972" y="780"/>
              <a:ext cx="486" cy="465"/>
            </a:xfrm>
            <a:custGeom>
              <a:avLst/>
              <a:gdLst>
                <a:gd name="T0" fmla="*/ 227 w 486"/>
                <a:gd name="T1" fmla="*/ 0 h 465"/>
                <a:gd name="T2" fmla="*/ 227 w 486"/>
                <a:gd name="T3" fmla="*/ 0 h 465"/>
                <a:gd name="T4" fmla="*/ 203 w 486"/>
                <a:gd name="T5" fmla="*/ 23 h 465"/>
                <a:gd name="T6" fmla="*/ 177 w 486"/>
                <a:gd name="T7" fmla="*/ 49 h 465"/>
                <a:gd name="T8" fmla="*/ 147 w 486"/>
                <a:gd name="T9" fmla="*/ 80 h 465"/>
                <a:gd name="T10" fmla="*/ 115 w 486"/>
                <a:gd name="T11" fmla="*/ 118 h 465"/>
                <a:gd name="T12" fmla="*/ 99 w 486"/>
                <a:gd name="T13" fmla="*/ 138 h 465"/>
                <a:gd name="T14" fmla="*/ 84 w 486"/>
                <a:gd name="T15" fmla="*/ 157 h 465"/>
                <a:gd name="T16" fmla="*/ 69 w 486"/>
                <a:gd name="T17" fmla="*/ 179 h 465"/>
                <a:gd name="T18" fmla="*/ 57 w 486"/>
                <a:gd name="T19" fmla="*/ 199 h 465"/>
                <a:gd name="T20" fmla="*/ 46 w 486"/>
                <a:gd name="T21" fmla="*/ 218 h 465"/>
                <a:gd name="T22" fmla="*/ 38 w 486"/>
                <a:gd name="T23" fmla="*/ 238 h 465"/>
                <a:gd name="T24" fmla="*/ 38 w 486"/>
                <a:gd name="T25" fmla="*/ 238 h 465"/>
                <a:gd name="T26" fmla="*/ 14 w 486"/>
                <a:gd name="T27" fmla="*/ 301 h 465"/>
                <a:gd name="T28" fmla="*/ 5 w 486"/>
                <a:gd name="T29" fmla="*/ 326 h 465"/>
                <a:gd name="T30" fmla="*/ 1 w 486"/>
                <a:gd name="T31" fmla="*/ 346 h 465"/>
                <a:gd name="T32" fmla="*/ 0 w 486"/>
                <a:gd name="T33" fmla="*/ 354 h 465"/>
                <a:gd name="T34" fmla="*/ 0 w 486"/>
                <a:gd name="T35" fmla="*/ 362 h 465"/>
                <a:gd name="T36" fmla="*/ 3 w 486"/>
                <a:gd name="T37" fmla="*/ 370 h 465"/>
                <a:gd name="T38" fmla="*/ 5 w 486"/>
                <a:gd name="T39" fmla="*/ 377 h 465"/>
                <a:gd name="T40" fmla="*/ 10 w 486"/>
                <a:gd name="T41" fmla="*/ 385 h 465"/>
                <a:gd name="T42" fmla="*/ 16 w 486"/>
                <a:gd name="T43" fmla="*/ 392 h 465"/>
                <a:gd name="T44" fmla="*/ 23 w 486"/>
                <a:gd name="T45" fmla="*/ 399 h 465"/>
                <a:gd name="T46" fmla="*/ 32 w 486"/>
                <a:gd name="T47" fmla="*/ 405 h 465"/>
                <a:gd name="T48" fmla="*/ 32 w 486"/>
                <a:gd name="T49" fmla="*/ 405 h 465"/>
                <a:gd name="T50" fmla="*/ 53 w 486"/>
                <a:gd name="T51" fmla="*/ 419 h 465"/>
                <a:gd name="T52" fmla="*/ 72 w 486"/>
                <a:gd name="T53" fmla="*/ 431 h 465"/>
                <a:gd name="T54" fmla="*/ 107 w 486"/>
                <a:gd name="T55" fmla="*/ 449 h 465"/>
                <a:gd name="T56" fmla="*/ 131 w 486"/>
                <a:gd name="T57" fmla="*/ 461 h 465"/>
                <a:gd name="T58" fmla="*/ 140 w 486"/>
                <a:gd name="T59" fmla="*/ 465 h 465"/>
                <a:gd name="T60" fmla="*/ 486 w 486"/>
                <a:gd name="T61" fmla="*/ 330 h 465"/>
                <a:gd name="T62" fmla="*/ 227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0066FF"/>
            </a:solidFill>
            <a:ln w="7938">
              <a:solidFill>
                <a:srgbClr val="000000"/>
              </a:solidFill>
              <a:prstDash val="solid"/>
              <a:round/>
              <a:headEnd/>
              <a:tailEnd/>
            </a:ln>
          </p:spPr>
          <p:txBody>
            <a:bodyPr/>
            <a:lstStyle/>
            <a:p>
              <a:endParaRPr lang="en-GB"/>
            </a:p>
          </p:txBody>
        </p:sp>
        <p:sp>
          <p:nvSpPr>
            <p:cNvPr id="6152" name="Freeform 166"/>
            <p:cNvSpPr>
              <a:spLocks/>
            </p:cNvSpPr>
            <p:nvPr/>
          </p:nvSpPr>
          <p:spPr bwMode="auto">
            <a:xfrm>
              <a:off x="3986" y="1724"/>
              <a:ext cx="32" cy="43"/>
            </a:xfrm>
            <a:custGeom>
              <a:avLst/>
              <a:gdLst>
                <a:gd name="T0" fmla="*/ 32 w 32"/>
                <a:gd name="T1" fmla="*/ 35 h 43"/>
                <a:gd name="T2" fmla="*/ 32 w 32"/>
                <a:gd name="T3" fmla="*/ 35 h 43"/>
                <a:gd name="T4" fmla="*/ 9 w 32"/>
                <a:gd name="T5" fmla="*/ 0 h 43"/>
                <a:gd name="T6" fmla="*/ 9 w 32"/>
                <a:gd name="T7" fmla="*/ 0 h 43"/>
                <a:gd name="T8" fmla="*/ 0 w 32"/>
                <a:gd name="T9" fmla="*/ 8 h 43"/>
                <a:gd name="T10" fmla="*/ 0 w 32"/>
                <a:gd name="T11" fmla="*/ 8 h 43"/>
                <a:gd name="T12" fmla="*/ 22 w 32"/>
                <a:gd name="T13" fmla="*/ 40 h 43"/>
                <a:gd name="T14" fmla="*/ 22 w 32"/>
                <a:gd name="T15" fmla="*/ 40 h 43"/>
                <a:gd name="T16" fmla="*/ 23 w 32"/>
                <a:gd name="T17" fmla="*/ 42 h 43"/>
                <a:gd name="T18" fmla="*/ 24 w 32"/>
                <a:gd name="T19" fmla="*/ 43 h 43"/>
                <a:gd name="T20" fmla="*/ 30 w 32"/>
                <a:gd name="T21" fmla="*/ 42 h 43"/>
                <a:gd name="T22" fmla="*/ 30 w 32"/>
                <a:gd name="T23" fmla="*/ 42 h 43"/>
                <a:gd name="T24" fmla="*/ 32 w 32"/>
                <a:gd name="T25" fmla="*/ 39 h 43"/>
                <a:gd name="T26" fmla="*/ 32 w 32"/>
                <a:gd name="T27" fmla="*/ 38 h 43"/>
                <a:gd name="T28" fmla="*/ 32 w 32"/>
                <a:gd name="T29" fmla="*/ 35 h 43"/>
                <a:gd name="T30" fmla="*/ 32 w 32"/>
                <a:gd name="T31" fmla="*/ 35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3" name="Freeform 167"/>
            <p:cNvSpPr>
              <a:spLocks/>
            </p:cNvSpPr>
            <p:nvPr/>
          </p:nvSpPr>
          <p:spPr bwMode="auto">
            <a:xfrm>
              <a:off x="3659" y="1300"/>
              <a:ext cx="359" cy="451"/>
            </a:xfrm>
            <a:custGeom>
              <a:avLst/>
              <a:gdLst>
                <a:gd name="T0" fmla="*/ 351 w 359"/>
                <a:gd name="T1" fmla="*/ 340 h 451"/>
                <a:gd name="T2" fmla="*/ 276 w 359"/>
                <a:gd name="T3" fmla="*/ 215 h 451"/>
                <a:gd name="T4" fmla="*/ 276 w 359"/>
                <a:gd name="T5" fmla="*/ 215 h 451"/>
                <a:gd name="T6" fmla="*/ 231 w 359"/>
                <a:gd name="T7" fmla="*/ 149 h 451"/>
                <a:gd name="T8" fmla="*/ 199 w 359"/>
                <a:gd name="T9" fmla="*/ 103 h 451"/>
                <a:gd name="T10" fmla="*/ 181 w 359"/>
                <a:gd name="T11" fmla="*/ 78 h 451"/>
                <a:gd name="T12" fmla="*/ 181 w 359"/>
                <a:gd name="T13" fmla="*/ 78 h 451"/>
                <a:gd name="T14" fmla="*/ 153 w 359"/>
                <a:gd name="T15" fmla="*/ 54 h 451"/>
                <a:gd name="T16" fmla="*/ 130 w 359"/>
                <a:gd name="T17" fmla="*/ 37 h 451"/>
                <a:gd name="T18" fmla="*/ 92 w 359"/>
                <a:gd name="T19" fmla="*/ 8 h 451"/>
                <a:gd name="T20" fmla="*/ 75 w 359"/>
                <a:gd name="T21" fmla="*/ 0 h 451"/>
                <a:gd name="T22" fmla="*/ 73 w 359"/>
                <a:gd name="T23" fmla="*/ 1 h 451"/>
                <a:gd name="T24" fmla="*/ 73 w 359"/>
                <a:gd name="T25" fmla="*/ 1 h 451"/>
                <a:gd name="T26" fmla="*/ 83 w 359"/>
                <a:gd name="T27" fmla="*/ 15 h 451"/>
                <a:gd name="T28" fmla="*/ 83 w 359"/>
                <a:gd name="T29" fmla="*/ 15 h 451"/>
                <a:gd name="T30" fmla="*/ 92 w 359"/>
                <a:gd name="T31" fmla="*/ 23 h 451"/>
                <a:gd name="T32" fmla="*/ 100 w 359"/>
                <a:gd name="T33" fmla="*/ 34 h 451"/>
                <a:gd name="T34" fmla="*/ 103 w 359"/>
                <a:gd name="T35" fmla="*/ 39 h 451"/>
                <a:gd name="T36" fmla="*/ 106 w 359"/>
                <a:gd name="T37" fmla="*/ 46 h 451"/>
                <a:gd name="T38" fmla="*/ 107 w 359"/>
                <a:gd name="T39" fmla="*/ 53 h 451"/>
                <a:gd name="T40" fmla="*/ 107 w 359"/>
                <a:gd name="T41" fmla="*/ 60 h 451"/>
                <a:gd name="T42" fmla="*/ 107 w 359"/>
                <a:gd name="T43" fmla="*/ 60 h 451"/>
                <a:gd name="T44" fmla="*/ 106 w 359"/>
                <a:gd name="T45" fmla="*/ 70 h 451"/>
                <a:gd name="T46" fmla="*/ 103 w 359"/>
                <a:gd name="T47" fmla="*/ 80 h 451"/>
                <a:gd name="T48" fmla="*/ 96 w 359"/>
                <a:gd name="T49" fmla="*/ 89 h 451"/>
                <a:gd name="T50" fmla="*/ 89 w 359"/>
                <a:gd name="T51" fmla="*/ 97 h 451"/>
                <a:gd name="T52" fmla="*/ 81 w 359"/>
                <a:gd name="T53" fmla="*/ 104 h 451"/>
                <a:gd name="T54" fmla="*/ 70 w 359"/>
                <a:gd name="T55" fmla="*/ 109 h 451"/>
                <a:gd name="T56" fmla="*/ 60 w 359"/>
                <a:gd name="T57" fmla="*/ 114 h 451"/>
                <a:gd name="T58" fmla="*/ 48 w 359"/>
                <a:gd name="T59" fmla="*/ 114 h 451"/>
                <a:gd name="T60" fmla="*/ 48 w 359"/>
                <a:gd name="T61" fmla="*/ 114 h 451"/>
                <a:gd name="T62" fmla="*/ 34 w 359"/>
                <a:gd name="T63" fmla="*/ 112 h 451"/>
                <a:gd name="T64" fmla="*/ 22 w 359"/>
                <a:gd name="T65" fmla="*/ 108 h 451"/>
                <a:gd name="T66" fmla="*/ 11 w 359"/>
                <a:gd name="T67" fmla="*/ 103 h 451"/>
                <a:gd name="T68" fmla="*/ 2 w 359"/>
                <a:gd name="T69" fmla="*/ 95 h 451"/>
                <a:gd name="T70" fmla="*/ 0 w 359"/>
                <a:gd name="T71" fmla="*/ 96 h 451"/>
                <a:gd name="T72" fmla="*/ 16 w 359"/>
                <a:gd name="T73" fmla="*/ 146 h 451"/>
                <a:gd name="T74" fmla="*/ 42 w 359"/>
                <a:gd name="T75" fmla="*/ 199 h 451"/>
                <a:gd name="T76" fmla="*/ 214 w 359"/>
                <a:gd name="T77" fmla="*/ 419 h 451"/>
                <a:gd name="T78" fmla="*/ 214 w 359"/>
                <a:gd name="T79" fmla="*/ 419 h 451"/>
                <a:gd name="T80" fmla="*/ 222 w 359"/>
                <a:gd name="T81" fmla="*/ 429 h 451"/>
                <a:gd name="T82" fmla="*/ 233 w 359"/>
                <a:gd name="T83" fmla="*/ 439 h 451"/>
                <a:gd name="T84" fmla="*/ 245 w 359"/>
                <a:gd name="T85" fmla="*/ 444 h 451"/>
                <a:gd name="T86" fmla="*/ 258 w 359"/>
                <a:gd name="T87" fmla="*/ 448 h 451"/>
                <a:gd name="T88" fmla="*/ 272 w 359"/>
                <a:gd name="T89" fmla="*/ 451 h 451"/>
                <a:gd name="T90" fmla="*/ 287 w 359"/>
                <a:gd name="T91" fmla="*/ 450 h 451"/>
                <a:gd name="T92" fmla="*/ 300 w 359"/>
                <a:gd name="T93" fmla="*/ 446 h 451"/>
                <a:gd name="T94" fmla="*/ 315 w 359"/>
                <a:gd name="T95" fmla="*/ 440 h 451"/>
                <a:gd name="T96" fmla="*/ 315 w 359"/>
                <a:gd name="T97" fmla="*/ 440 h 451"/>
                <a:gd name="T98" fmla="*/ 327 w 359"/>
                <a:gd name="T99" fmla="*/ 432 h 451"/>
                <a:gd name="T100" fmla="*/ 327 w 359"/>
                <a:gd name="T101" fmla="*/ 432 h 451"/>
                <a:gd name="T102" fmla="*/ 336 w 359"/>
                <a:gd name="T103" fmla="*/ 424 h 451"/>
                <a:gd name="T104" fmla="*/ 336 w 359"/>
                <a:gd name="T105" fmla="*/ 424 h 451"/>
                <a:gd name="T106" fmla="*/ 345 w 359"/>
                <a:gd name="T107" fmla="*/ 415 h 451"/>
                <a:gd name="T108" fmla="*/ 350 w 359"/>
                <a:gd name="T109" fmla="*/ 405 h 451"/>
                <a:gd name="T110" fmla="*/ 355 w 359"/>
                <a:gd name="T111" fmla="*/ 394 h 451"/>
                <a:gd name="T112" fmla="*/ 358 w 359"/>
                <a:gd name="T113" fmla="*/ 383 h 451"/>
                <a:gd name="T114" fmla="*/ 359 w 359"/>
                <a:gd name="T115" fmla="*/ 373 h 451"/>
                <a:gd name="T116" fmla="*/ 359 w 359"/>
                <a:gd name="T117" fmla="*/ 362 h 451"/>
                <a:gd name="T118" fmla="*/ 357 w 359"/>
                <a:gd name="T119" fmla="*/ 351 h 451"/>
                <a:gd name="T120" fmla="*/ 351 w 359"/>
                <a:gd name="T121" fmla="*/ 340 h 451"/>
                <a:gd name="T122" fmla="*/ 351 w 359"/>
                <a:gd name="T123" fmla="*/ 340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4" name="Freeform 168"/>
            <p:cNvSpPr>
              <a:spLocks/>
            </p:cNvSpPr>
            <p:nvPr/>
          </p:nvSpPr>
          <p:spPr bwMode="auto">
            <a:xfrm>
              <a:off x="3997" y="1759"/>
              <a:ext cx="575" cy="1169"/>
            </a:xfrm>
            <a:custGeom>
              <a:avLst/>
              <a:gdLst>
                <a:gd name="T0" fmla="*/ 50 w 575"/>
                <a:gd name="T1" fmla="*/ 57 h 1169"/>
                <a:gd name="T2" fmla="*/ 65 w 575"/>
                <a:gd name="T3" fmla="*/ 50 h 1169"/>
                <a:gd name="T4" fmla="*/ 89 w 575"/>
                <a:gd name="T5" fmla="*/ 51 h 1169"/>
                <a:gd name="T6" fmla="*/ 101 w 575"/>
                <a:gd name="T7" fmla="*/ 61 h 1169"/>
                <a:gd name="T8" fmla="*/ 131 w 575"/>
                <a:gd name="T9" fmla="*/ 113 h 1169"/>
                <a:gd name="T10" fmla="*/ 169 w 575"/>
                <a:gd name="T11" fmla="*/ 197 h 1169"/>
                <a:gd name="T12" fmla="*/ 179 w 575"/>
                <a:gd name="T13" fmla="*/ 232 h 1169"/>
                <a:gd name="T14" fmla="*/ 213 w 575"/>
                <a:gd name="T15" fmla="*/ 385 h 1169"/>
                <a:gd name="T16" fmla="*/ 219 w 575"/>
                <a:gd name="T17" fmla="*/ 420 h 1169"/>
                <a:gd name="T18" fmla="*/ 248 w 575"/>
                <a:gd name="T19" fmla="*/ 540 h 1169"/>
                <a:gd name="T20" fmla="*/ 291 w 575"/>
                <a:gd name="T21" fmla="*/ 622 h 1169"/>
                <a:gd name="T22" fmla="*/ 359 w 575"/>
                <a:gd name="T23" fmla="*/ 532 h 1169"/>
                <a:gd name="T24" fmla="*/ 381 w 575"/>
                <a:gd name="T25" fmla="*/ 513 h 1169"/>
                <a:gd name="T26" fmla="*/ 393 w 575"/>
                <a:gd name="T27" fmla="*/ 524 h 1169"/>
                <a:gd name="T28" fmla="*/ 420 w 575"/>
                <a:gd name="T29" fmla="*/ 570 h 1169"/>
                <a:gd name="T30" fmla="*/ 429 w 575"/>
                <a:gd name="T31" fmla="*/ 599 h 1169"/>
                <a:gd name="T32" fmla="*/ 421 w 575"/>
                <a:gd name="T33" fmla="*/ 671 h 1169"/>
                <a:gd name="T34" fmla="*/ 395 w 575"/>
                <a:gd name="T35" fmla="*/ 805 h 1169"/>
                <a:gd name="T36" fmla="*/ 495 w 575"/>
                <a:gd name="T37" fmla="*/ 898 h 1169"/>
                <a:gd name="T38" fmla="*/ 521 w 575"/>
                <a:gd name="T39" fmla="*/ 923 h 1169"/>
                <a:gd name="T40" fmla="*/ 560 w 575"/>
                <a:gd name="T41" fmla="*/ 985 h 1169"/>
                <a:gd name="T42" fmla="*/ 574 w 575"/>
                <a:gd name="T43" fmla="*/ 1022 h 1169"/>
                <a:gd name="T44" fmla="*/ 572 w 575"/>
                <a:gd name="T45" fmla="*/ 1042 h 1169"/>
                <a:gd name="T46" fmla="*/ 566 w 575"/>
                <a:gd name="T47" fmla="*/ 1048 h 1169"/>
                <a:gd name="T48" fmla="*/ 543 w 575"/>
                <a:gd name="T49" fmla="*/ 1043 h 1169"/>
                <a:gd name="T50" fmla="*/ 468 w 575"/>
                <a:gd name="T51" fmla="*/ 1004 h 1169"/>
                <a:gd name="T52" fmla="*/ 394 w 575"/>
                <a:gd name="T53" fmla="*/ 965 h 1169"/>
                <a:gd name="T54" fmla="*/ 372 w 575"/>
                <a:gd name="T55" fmla="*/ 958 h 1169"/>
                <a:gd name="T56" fmla="*/ 364 w 575"/>
                <a:gd name="T57" fmla="*/ 964 h 1169"/>
                <a:gd name="T58" fmla="*/ 323 w 575"/>
                <a:gd name="T59" fmla="*/ 1022 h 1169"/>
                <a:gd name="T60" fmla="*/ 255 w 575"/>
                <a:gd name="T61" fmla="*/ 1137 h 1169"/>
                <a:gd name="T62" fmla="*/ 247 w 575"/>
                <a:gd name="T63" fmla="*/ 1157 h 1169"/>
                <a:gd name="T64" fmla="*/ 236 w 575"/>
                <a:gd name="T65" fmla="*/ 1169 h 1169"/>
                <a:gd name="T66" fmla="*/ 227 w 575"/>
                <a:gd name="T67" fmla="*/ 1165 h 1169"/>
                <a:gd name="T68" fmla="*/ 220 w 575"/>
                <a:gd name="T69" fmla="*/ 1153 h 1169"/>
                <a:gd name="T70" fmla="*/ 200 w 575"/>
                <a:gd name="T71" fmla="*/ 1072 h 1169"/>
                <a:gd name="T72" fmla="*/ 216 w 575"/>
                <a:gd name="T73" fmla="*/ 848 h 1169"/>
                <a:gd name="T74" fmla="*/ 115 w 575"/>
                <a:gd name="T75" fmla="*/ 776 h 1169"/>
                <a:gd name="T76" fmla="*/ 105 w 575"/>
                <a:gd name="T77" fmla="*/ 767 h 1169"/>
                <a:gd name="T78" fmla="*/ 73 w 575"/>
                <a:gd name="T79" fmla="*/ 702 h 1169"/>
                <a:gd name="T80" fmla="*/ 57 w 575"/>
                <a:gd name="T81" fmla="*/ 649 h 1169"/>
                <a:gd name="T82" fmla="*/ 61 w 575"/>
                <a:gd name="T83" fmla="*/ 636 h 1169"/>
                <a:gd name="T84" fmla="*/ 73 w 575"/>
                <a:gd name="T85" fmla="*/ 637 h 1169"/>
                <a:gd name="T86" fmla="*/ 171 w 575"/>
                <a:gd name="T87" fmla="*/ 667 h 1169"/>
                <a:gd name="T88" fmla="*/ 201 w 575"/>
                <a:gd name="T89" fmla="*/ 671 h 1169"/>
                <a:gd name="T90" fmla="*/ 210 w 575"/>
                <a:gd name="T91" fmla="*/ 666 h 1169"/>
                <a:gd name="T92" fmla="*/ 210 w 575"/>
                <a:gd name="T93" fmla="*/ 660 h 1169"/>
                <a:gd name="T94" fmla="*/ 177 w 575"/>
                <a:gd name="T95" fmla="*/ 563 h 1169"/>
                <a:gd name="T96" fmla="*/ 154 w 575"/>
                <a:gd name="T97" fmla="*/ 524 h 1169"/>
                <a:gd name="T98" fmla="*/ 142 w 575"/>
                <a:gd name="T99" fmla="*/ 508 h 1169"/>
                <a:gd name="T100" fmla="*/ 100 w 575"/>
                <a:gd name="T101" fmla="*/ 431 h 1169"/>
                <a:gd name="T102" fmla="*/ 61 w 575"/>
                <a:gd name="T103" fmla="*/ 344 h 1169"/>
                <a:gd name="T104" fmla="*/ 16 w 575"/>
                <a:gd name="T105" fmla="*/ 219 h 1169"/>
                <a:gd name="T106" fmla="*/ 0 w 575"/>
                <a:gd name="T107" fmla="*/ 150 h 1169"/>
                <a:gd name="T108" fmla="*/ 5 w 575"/>
                <a:gd name="T109" fmla="*/ 124 h 1169"/>
                <a:gd name="T110" fmla="*/ 32 w 575"/>
                <a:gd name="T111" fmla="*/ 73 h 11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75" h="1169">
                  <a:moveTo>
                    <a:pt x="21" y="0"/>
                  </a:moveTo>
                  <a:lnTo>
                    <a:pt x="50" y="57"/>
                  </a:lnTo>
                  <a:lnTo>
                    <a:pt x="54" y="54"/>
                  </a:lnTo>
                  <a:lnTo>
                    <a:pt x="59" y="51"/>
                  </a:lnTo>
                  <a:lnTo>
                    <a:pt x="65" y="50"/>
                  </a:lnTo>
                  <a:lnTo>
                    <a:pt x="73" y="49"/>
                  </a:lnTo>
                  <a:lnTo>
                    <a:pt x="81" y="49"/>
                  </a:lnTo>
                  <a:lnTo>
                    <a:pt x="89" y="51"/>
                  </a:lnTo>
                  <a:lnTo>
                    <a:pt x="97" y="57"/>
                  </a:lnTo>
                  <a:lnTo>
                    <a:pt x="101" y="61"/>
                  </a:lnTo>
                  <a:lnTo>
                    <a:pt x="106" y="68"/>
                  </a:lnTo>
                  <a:lnTo>
                    <a:pt x="119" y="88"/>
                  </a:lnTo>
                  <a:lnTo>
                    <a:pt x="131" y="113"/>
                  </a:lnTo>
                  <a:lnTo>
                    <a:pt x="144" y="142"/>
                  </a:lnTo>
                  <a:lnTo>
                    <a:pt x="158" y="170"/>
                  </a:lnTo>
                  <a:lnTo>
                    <a:pt x="169" y="197"/>
                  </a:lnTo>
                  <a:lnTo>
                    <a:pt x="175" y="219"/>
                  </a:lnTo>
                  <a:lnTo>
                    <a:pt x="179" y="232"/>
                  </a:lnTo>
                  <a:lnTo>
                    <a:pt x="188" y="270"/>
                  </a:lnTo>
                  <a:lnTo>
                    <a:pt x="201" y="328"/>
                  </a:lnTo>
                  <a:lnTo>
                    <a:pt x="213" y="385"/>
                  </a:lnTo>
                  <a:lnTo>
                    <a:pt x="217" y="406"/>
                  </a:lnTo>
                  <a:lnTo>
                    <a:pt x="219" y="420"/>
                  </a:lnTo>
                  <a:lnTo>
                    <a:pt x="221" y="436"/>
                  </a:lnTo>
                  <a:lnTo>
                    <a:pt x="228" y="464"/>
                  </a:lnTo>
                  <a:lnTo>
                    <a:pt x="248" y="540"/>
                  </a:lnTo>
                  <a:lnTo>
                    <a:pt x="277" y="643"/>
                  </a:lnTo>
                  <a:lnTo>
                    <a:pt x="291" y="622"/>
                  </a:lnTo>
                  <a:lnTo>
                    <a:pt x="324" y="576"/>
                  </a:lnTo>
                  <a:lnTo>
                    <a:pt x="341" y="553"/>
                  </a:lnTo>
                  <a:lnTo>
                    <a:pt x="359" y="532"/>
                  </a:lnTo>
                  <a:lnTo>
                    <a:pt x="372" y="518"/>
                  </a:lnTo>
                  <a:lnTo>
                    <a:pt x="378" y="514"/>
                  </a:lnTo>
                  <a:lnTo>
                    <a:pt x="381" y="513"/>
                  </a:lnTo>
                  <a:lnTo>
                    <a:pt x="387" y="517"/>
                  </a:lnTo>
                  <a:lnTo>
                    <a:pt x="393" y="524"/>
                  </a:lnTo>
                  <a:lnTo>
                    <a:pt x="401" y="533"/>
                  </a:lnTo>
                  <a:lnTo>
                    <a:pt x="408" y="545"/>
                  </a:lnTo>
                  <a:lnTo>
                    <a:pt x="420" y="570"/>
                  </a:lnTo>
                  <a:lnTo>
                    <a:pt x="428" y="593"/>
                  </a:lnTo>
                  <a:lnTo>
                    <a:pt x="429" y="599"/>
                  </a:lnTo>
                  <a:lnTo>
                    <a:pt x="428" y="609"/>
                  </a:lnTo>
                  <a:lnTo>
                    <a:pt x="425" y="636"/>
                  </a:lnTo>
                  <a:lnTo>
                    <a:pt x="421" y="671"/>
                  </a:lnTo>
                  <a:lnTo>
                    <a:pt x="414" y="709"/>
                  </a:lnTo>
                  <a:lnTo>
                    <a:pt x="402" y="775"/>
                  </a:lnTo>
                  <a:lnTo>
                    <a:pt x="395" y="805"/>
                  </a:lnTo>
                  <a:lnTo>
                    <a:pt x="453" y="857"/>
                  </a:lnTo>
                  <a:lnTo>
                    <a:pt x="495" y="898"/>
                  </a:lnTo>
                  <a:lnTo>
                    <a:pt x="512" y="914"/>
                  </a:lnTo>
                  <a:lnTo>
                    <a:pt x="521" y="923"/>
                  </a:lnTo>
                  <a:lnTo>
                    <a:pt x="539" y="948"/>
                  </a:lnTo>
                  <a:lnTo>
                    <a:pt x="549" y="965"/>
                  </a:lnTo>
                  <a:lnTo>
                    <a:pt x="560" y="985"/>
                  </a:lnTo>
                  <a:lnTo>
                    <a:pt x="568" y="1004"/>
                  </a:lnTo>
                  <a:lnTo>
                    <a:pt x="571" y="1014"/>
                  </a:lnTo>
                  <a:lnTo>
                    <a:pt x="574" y="1022"/>
                  </a:lnTo>
                  <a:lnTo>
                    <a:pt x="575" y="1030"/>
                  </a:lnTo>
                  <a:lnTo>
                    <a:pt x="574" y="1037"/>
                  </a:lnTo>
                  <a:lnTo>
                    <a:pt x="572" y="1042"/>
                  </a:lnTo>
                  <a:lnTo>
                    <a:pt x="568" y="1046"/>
                  </a:lnTo>
                  <a:lnTo>
                    <a:pt x="566" y="1048"/>
                  </a:lnTo>
                  <a:lnTo>
                    <a:pt x="561" y="1048"/>
                  </a:lnTo>
                  <a:lnTo>
                    <a:pt x="553" y="1048"/>
                  </a:lnTo>
                  <a:lnTo>
                    <a:pt x="543" y="1043"/>
                  </a:lnTo>
                  <a:lnTo>
                    <a:pt x="530" y="1038"/>
                  </a:lnTo>
                  <a:lnTo>
                    <a:pt x="501" y="1023"/>
                  </a:lnTo>
                  <a:lnTo>
                    <a:pt x="468" y="1004"/>
                  </a:lnTo>
                  <a:lnTo>
                    <a:pt x="436" y="987"/>
                  </a:lnTo>
                  <a:lnTo>
                    <a:pt x="408" y="971"/>
                  </a:lnTo>
                  <a:lnTo>
                    <a:pt x="394" y="965"/>
                  </a:lnTo>
                  <a:lnTo>
                    <a:pt x="385" y="961"/>
                  </a:lnTo>
                  <a:lnTo>
                    <a:pt x="375" y="958"/>
                  </a:lnTo>
                  <a:lnTo>
                    <a:pt x="372" y="958"/>
                  </a:lnTo>
                  <a:lnTo>
                    <a:pt x="370" y="960"/>
                  </a:lnTo>
                  <a:lnTo>
                    <a:pt x="364" y="964"/>
                  </a:lnTo>
                  <a:lnTo>
                    <a:pt x="358" y="972"/>
                  </a:lnTo>
                  <a:lnTo>
                    <a:pt x="341" y="994"/>
                  </a:lnTo>
                  <a:lnTo>
                    <a:pt x="323" y="1022"/>
                  </a:lnTo>
                  <a:lnTo>
                    <a:pt x="304" y="1053"/>
                  </a:lnTo>
                  <a:lnTo>
                    <a:pt x="270" y="1111"/>
                  </a:lnTo>
                  <a:lnTo>
                    <a:pt x="255" y="1137"/>
                  </a:lnTo>
                  <a:lnTo>
                    <a:pt x="254" y="1143"/>
                  </a:lnTo>
                  <a:lnTo>
                    <a:pt x="247" y="1157"/>
                  </a:lnTo>
                  <a:lnTo>
                    <a:pt x="243" y="1164"/>
                  </a:lnTo>
                  <a:lnTo>
                    <a:pt x="239" y="1168"/>
                  </a:lnTo>
                  <a:lnTo>
                    <a:pt x="236" y="1169"/>
                  </a:lnTo>
                  <a:lnTo>
                    <a:pt x="232" y="1169"/>
                  </a:lnTo>
                  <a:lnTo>
                    <a:pt x="229" y="1168"/>
                  </a:lnTo>
                  <a:lnTo>
                    <a:pt x="227" y="1165"/>
                  </a:lnTo>
                  <a:lnTo>
                    <a:pt x="223" y="1160"/>
                  </a:lnTo>
                  <a:lnTo>
                    <a:pt x="220" y="1153"/>
                  </a:lnTo>
                  <a:lnTo>
                    <a:pt x="212" y="1130"/>
                  </a:lnTo>
                  <a:lnTo>
                    <a:pt x="206" y="1103"/>
                  </a:lnTo>
                  <a:lnTo>
                    <a:pt x="200" y="1072"/>
                  </a:lnTo>
                  <a:lnTo>
                    <a:pt x="190" y="1016"/>
                  </a:lnTo>
                  <a:lnTo>
                    <a:pt x="186" y="992"/>
                  </a:lnTo>
                  <a:lnTo>
                    <a:pt x="216" y="848"/>
                  </a:lnTo>
                  <a:lnTo>
                    <a:pt x="173" y="818"/>
                  </a:lnTo>
                  <a:lnTo>
                    <a:pt x="115" y="776"/>
                  </a:lnTo>
                  <a:lnTo>
                    <a:pt x="111" y="772"/>
                  </a:lnTo>
                  <a:lnTo>
                    <a:pt x="105" y="767"/>
                  </a:lnTo>
                  <a:lnTo>
                    <a:pt x="94" y="749"/>
                  </a:lnTo>
                  <a:lnTo>
                    <a:pt x="84" y="726"/>
                  </a:lnTo>
                  <a:lnTo>
                    <a:pt x="73" y="702"/>
                  </a:lnTo>
                  <a:lnTo>
                    <a:pt x="65" y="678"/>
                  </a:lnTo>
                  <a:lnTo>
                    <a:pt x="58" y="657"/>
                  </a:lnTo>
                  <a:lnTo>
                    <a:pt x="57" y="649"/>
                  </a:lnTo>
                  <a:lnTo>
                    <a:pt x="57" y="643"/>
                  </a:lnTo>
                  <a:lnTo>
                    <a:pt x="58" y="637"/>
                  </a:lnTo>
                  <a:lnTo>
                    <a:pt x="61" y="636"/>
                  </a:lnTo>
                  <a:lnTo>
                    <a:pt x="66" y="636"/>
                  </a:lnTo>
                  <a:lnTo>
                    <a:pt x="73" y="637"/>
                  </a:lnTo>
                  <a:lnTo>
                    <a:pt x="93" y="643"/>
                  </a:lnTo>
                  <a:lnTo>
                    <a:pt x="146" y="660"/>
                  </a:lnTo>
                  <a:lnTo>
                    <a:pt x="171" y="667"/>
                  </a:lnTo>
                  <a:lnTo>
                    <a:pt x="183" y="670"/>
                  </a:lnTo>
                  <a:lnTo>
                    <a:pt x="193" y="671"/>
                  </a:lnTo>
                  <a:lnTo>
                    <a:pt x="201" y="671"/>
                  </a:lnTo>
                  <a:lnTo>
                    <a:pt x="206" y="670"/>
                  </a:lnTo>
                  <a:lnTo>
                    <a:pt x="209" y="668"/>
                  </a:lnTo>
                  <a:lnTo>
                    <a:pt x="210" y="666"/>
                  </a:lnTo>
                  <a:lnTo>
                    <a:pt x="210" y="664"/>
                  </a:lnTo>
                  <a:lnTo>
                    <a:pt x="210" y="660"/>
                  </a:lnTo>
                  <a:lnTo>
                    <a:pt x="198" y="621"/>
                  </a:lnTo>
                  <a:lnTo>
                    <a:pt x="183" y="580"/>
                  </a:lnTo>
                  <a:lnTo>
                    <a:pt x="177" y="563"/>
                  </a:lnTo>
                  <a:lnTo>
                    <a:pt x="169" y="547"/>
                  </a:lnTo>
                  <a:lnTo>
                    <a:pt x="162" y="533"/>
                  </a:lnTo>
                  <a:lnTo>
                    <a:pt x="154" y="524"/>
                  </a:lnTo>
                  <a:lnTo>
                    <a:pt x="148" y="517"/>
                  </a:lnTo>
                  <a:lnTo>
                    <a:pt x="142" y="508"/>
                  </a:lnTo>
                  <a:lnTo>
                    <a:pt x="127" y="486"/>
                  </a:lnTo>
                  <a:lnTo>
                    <a:pt x="113" y="459"/>
                  </a:lnTo>
                  <a:lnTo>
                    <a:pt x="100" y="431"/>
                  </a:lnTo>
                  <a:lnTo>
                    <a:pt x="75" y="377"/>
                  </a:lnTo>
                  <a:lnTo>
                    <a:pt x="61" y="344"/>
                  </a:lnTo>
                  <a:lnTo>
                    <a:pt x="47" y="309"/>
                  </a:lnTo>
                  <a:lnTo>
                    <a:pt x="25" y="250"/>
                  </a:lnTo>
                  <a:lnTo>
                    <a:pt x="16" y="219"/>
                  </a:lnTo>
                  <a:lnTo>
                    <a:pt x="8" y="189"/>
                  </a:lnTo>
                  <a:lnTo>
                    <a:pt x="1" y="166"/>
                  </a:lnTo>
                  <a:lnTo>
                    <a:pt x="0" y="150"/>
                  </a:lnTo>
                  <a:lnTo>
                    <a:pt x="1" y="138"/>
                  </a:lnTo>
                  <a:lnTo>
                    <a:pt x="5" y="124"/>
                  </a:lnTo>
                  <a:lnTo>
                    <a:pt x="12" y="109"/>
                  </a:lnTo>
                  <a:lnTo>
                    <a:pt x="19" y="96"/>
                  </a:lnTo>
                  <a:lnTo>
                    <a:pt x="32" y="73"/>
                  </a:lnTo>
                  <a:lnTo>
                    <a:pt x="39" y="64"/>
                  </a:lnTo>
                  <a:lnTo>
                    <a:pt x="21" y="0"/>
                  </a:lnTo>
                  <a:close/>
                </a:path>
              </a:pathLst>
            </a:custGeom>
            <a:solidFill>
              <a:srgbClr val="C8CB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5" name="Freeform 169"/>
            <p:cNvSpPr>
              <a:spLocks/>
            </p:cNvSpPr>
            <p:nvPr/>
          </p:nvSpPr>
          <p:spPr bwMode="auto">
            <a:xfrm>
              <a:off x="3198" y="741"/>
              <a:ext cx="568" cy="673"/>
            </a:xfrm>
            <a:custGeom>
              <a:avLst/>
              <a:gdLst>
                <a:gd name="T0" fmla="*/ 544 w 568"/>
                <a:gd name="T1" fmla="*/ 574 h 673"/>
                <a:gd name="T2" fmla="*/ 544 w 568"/>
                <a:gd name="T3" fmla="*/ 574 h 673"/>
                <a:gd name="T4" fmla="*/ 534 w 568"/>
                <a:gd name="T5" fmla="*/ 560 h 673"/>
                <a:gd name="T6" fmla="*/ 534 w 568"/>
                <a:gd name="T7" fmla="*/ 560 h 673"/>
                <a:gd name="T8" fmla="*/ 401 w 568"/>
                <a:gd name="T9" fmla="*/ 380 h 673"/>
                <a:gd name="T10" fmla="*/ 293 w 568"/>
                <a:gd name="T11" fmla="*/ 272 h 673"/>
                <a:gd name="T12" fmla="*/ 47 w 568"/>
                <a:gd name="T13" fmla="*/ 7 h 673"/>
                <a:gd name="T14" fmla="*/ 47 w 568"/>
                <a:gd name="T15" fmla="*/ 7 h 673"/>
                <a:gd name="T16" fmla="*/ 45 w 568"/>
                <a:gd name="T17" fmla="*/ 3 h 673"/>
                <a:gd name="T18" fmla="*/ 45 w 568"/>
                <a:gd name="T19" fmla="*/ 3 h 673"/>
                <a:gd name="T20" fmla="*/ 43 w 568"/>
                <a:gd name="T21" fmla="*/ 2 h 673"/>
                <a:gd name="T22" fmla="*/ 39 w 568"/>
                <a:gd name="T23" fmla="*/ 0 h 673"/>
                <a:gd name="T24" fmla="*/ 35 w 568"/>
                <a:gd name="T25" fmla="*/ 0 h 673"/>
                <a:gd name="T26" fmla="*/ 31 w 568"/>
                <a:gd name="T27" fmla="*/ 0 h 673"/>
                <a:gd name="T28" fmla="*/ 21 w 568"/>
                <a:gd name="T29" fmla="*/ 4 h 673"/>
                <a:gd name="T30" fmla="*/ 12 w 568"/>
                <a:gd name="T31" fmla="*/ 11 h 673"/>
                <a:gd name="T32" fmla="*/ 12 w 568"/>
                <a:gd name="T33" fmla="*/ 11 h 673"/>
                <a:gd name="T34" fmla="*/ 5 w 568"/>
                <a:gd name="T35" fmla="*/ 21 h 673"/>
                <a:gd name="T36" fmla="*/ 0 w 568"/>
                <a:gd name="T37" fmla="*/ 29 h 673"/>
                <a:gd name="T38" fmla="*/ 0 w 568"/>
                <a:gd name="T39" fmla="*/ 34 h 673"/>
                <a:gd name="T40" fmla="*/ 0 w 568"/>
                <a:gd name="T41" fmla="*/ 37 h 673"/>
                <a:gd name="T42" fmla="*/ 0 w 568"/>
                <a:gd name="T43" fmla="*/ 41 h 673"/>
                <a:gd name="T44" fmla="*/ 2 w 568"/>
                <a:gd name="T45" fmla="*/ 44 h 673"/>
                <a:gd name="T46" fmla="*/ 2 w 568"/>
                <a:gd name="T47" fmla="*/ 44 h 673"/>
                <a:gd name="T48" fmla="*/ 132 w 568"/>
                <a:gd name="T49" fmla="*/ 210 h 673"/>
                <a:gd name="T50" fmla="*/ 257 w 568"/>
                <a:gd name="T51" fmla="*/ 370 h 673"/>
                <a:gd name="T52" fmla="*/ 320 w 568"/>
                <a:gd name="T53" fmla="*/ 461 h 673"/>
                <a:gd name="T54" fmla="*/ 455 w 568"/>
                <a:gd name="T55" fmla="*/ 644 h 673"/>
                <a:gd name="T56" fmla="*/ 455 w 568"/>
                <a:gd name="T57" fmla="*/ 644 h 673"/>
                <a:gd name="T58" fmla="*/ 457 w 568"/>
                <a:gd name="T59" fmla="*/ 647 h 673"/>
                <a:gd name="T60" fmla="*/ 457 w 568"/>
                <a:gd name="T61" fmla="*/ 647 h 673"/>
                <a:gd name="T62" fmla="*/ 463 w 568"/>
                <a:gd name="T63" fmla="*/ 654 h 673"/>
                <a:gd name="T64" fmla="*/ 463 w 568"/>
                <a:gd name="T65" fmla="*/ 654 h 673"/>
                <a:gd name="T66" fmla="*/ 472 w 568"/>
                <a:gd name="T67" fmla="*/ 662 h 673"/>
                <a:gd name="T68" fmla="*/ 483 w 568"/>
                <a:gd name="T69" fmla="*/ 667 h 673"/>
                <a:gd name="T70" fmla="*/ 495 w 568"/>
                <a:gd name="T71" fmla="*/ 671 h 673"/>
                <a:gd name="T72" fmla="*/ 509 w 568"/>
                <a:gd name="T73" fmla="*/ 673 h 673"/>
                <a:gd name="T74" fmla="*/ 509 w 568"/>
                <a:gd name="T75" fmla="*/ 673 h 673"/>
                <a:gd name="T76" fmla="*/ 521 w 568"/>
                <a:gd name="T77" fmla="*/ 673 h 673"/>
                <a:gd name="T78" fmla="*/ 531 w 568"/>
                <a:gd name="T79" fmla="*/ 668 h 673"/>
                <a:gd name="T80" fmla="*/ 542 w 568"/>
                <a:gd name="T81" fmla="*/ 663 h 673"/>
                <a:gd name="T82" fmla="*/ 550 w 568"/>
                <a:gd name="T83" fmla="*/ 656 h 673"/>
                <a:gd name="T84" fmla="*/ 557 w 568"/>
                <a:gd name="T85" fmla="*/ 648 h 673"/>
                <a:gd name="T86" fmla="*/ 564 w 568"/>
                <a:gd name="T87" fmla="*/ 639 h 673"/>
                <a:gd name="T88" fmla="*/ 567 w 568"/>
                <a:gd name="T89" fmla="*/ 629 h 673"/>
                <a:gd name="T90" fmla="*/ 568 w 568"/>
                <a:gd name="T91" fmla="*/ 619 h 673"/>
                <a:gd name="T92" fmla="*/ 568 w 568"/>
                <a:gd name="T93" fmla="*/ 619 h 673"/>
                <a:gd name="T94" fmla="*/ 568 w 568"/>
                <a:gd name="T95" fmla="*/ 612 h 673"/>
                <a:gd name="T96" fmla="*/ 567 w 568"/>
                <a:gd name="T97" fmla="*/ 605 h 673"/>
                <a:gd name="T98" fmla="*/ 564 w 568"/>
                <a:gd name="T99" fmla="*/ 598 h 673"/>
                <a:gd name="T100" fmla="*/ 561 w 568"/>
                <a:gd name="T101" fmla="*/ 593 h 673"/>
                <a:gd name="T102" fmla="*/ 553 w 568"/>
                <a:gd name="T103" fmla="*/ 582 h 673"/>
                <a:gd name="T104" fmla="*/ 544 w 568"/>
                <a:gd name="T105" fmla="*/ 574 h 673"/>
                <a:gd name="T106" fmla="*/ 544 w 568"/>
                <a:gd name="T107" fmla="*/ 574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6" name="Freeform 170"/>
            <p:cNvSpPr>
              <a:spLocks/>
            </p:cNvSpPr>
            <p:nvPr/>
          </p:nvSpPr>
          <p:spPr bwMode="auto">
            <a:xfrm>
              <a:off x="3227" y="760"/>
              <a:ext cx="459" cy="443"/>
            </a:xfrm>
            <a:custGeom>
              <a:avLst/>
              <a:gdLst>
                <a:gd name="T0" fmla="*/ 0 w 459"/>
                <a:gd name="T1" fmla="*/ 0 h 443"/>
                <a:gd name="T2" fmla="*/ 0 w 459"/>
                <a:gd name="T3" fmla="*/ 0 h 443"/>
                <a:gd name="T4" fmla="*/ 52 w 459"/>
                <a:gd name="T5" fmla="*/ 34 h 443"/>
                <a:gd name="T6" fmla="*/ 165 w 459"/>
                <a:gd name="T7" fmla="*/ 110 h 443"/>
                <a:gd name="T8" fmla="*/ 227 w 459"/>
                <a:gd name="T9" fmla="*/ 154 h 443"/>
                <a:gd name="T10" fmla="*/ 285 w 459"/>
                <a:gd name="T11" fmla="*/ 196 h 443"/>
                <a:gd name="T12" fmla="*/ 311 w 459"/>
                <a:gd name="T13" fmla="*/ 216 h 443"/>
                <a:gd name="T14" fmla="*/ 331 w 459"/>
                <a:gd name="T15" fmla="*/ 234 h 443"/>
                <a:gd name="T16" fmla="*/ 347 w 459"/>
                <a:gd name="T17" fmla="*/ 249 h 443"/>
                <a:gd name="T18" fmla="*/ 357 w 459"/>
                <a:gd name="T19" fmla="*/ 259 h 443"/>
                <a:gd name="T20" fmla="*/ 357 w 459"/>
                <a:gd name="T21" fmla="*/ 259 h 443"/>
                <a:gd name="T22" fmla="*/ 373 w 459"/>
                <a:gd name="T23" fmla="*/ 284 h 443"/>
                <a:gd name="T24" fmla="*/ 389 w 459"/>
                <a:gd name="T25" fmla="*/ 311 h 443"/>
                <a:gd name="T26" fmla="*/ 423 w 459"/>
                <a:gd name="T27" fmla="*/ 371 h 443"/>
                <a:gd name="T28" fmla="*/ 448 w 459"/>
                <a:gd name="T29" fmla="*/ 423 h 443"/>
                <a:gd name="T30" fmla="*/ 459 w 459"/>
                <a:gd name="T31" fmla="*/ 443 h 443"/>
                <a:gd name="T32" fmla="*/ 324 w 459"/>
                <a:gd name="T33" fmla="*/ 389 h 443"/>
                <a:gd name="T34" fmla="*/ 232 w 459"/>
                <a:gd name="T35" fmla="*/ 324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0066FF"/>
            </a:solidFill>
            <a:ln w="7938">
              <a:solidFill>
                <a:srgbClr val="000000"/>
              </a:solidFill>
              <a:prstDash val="solid"/>
              <a:round/>
              <a:headEnd/>
              <a:tailEnd/>
            </a:ln>
          </p:spPr>
          <p:txBody>
            <a:bodyPr/>
            <a:lstStyle/>
            <a:p>
              <a:endParaRPr lang="en-GB"/>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4"/>
          <p:cNvGrpSpPr>
            <a:grpSpLocks/>
          </p:cNvGrpSpPr>
          <p:nvPr/>
        </p:nvGrpSpPr>
        <p:grpSpPr bwMode="auto">
          <a:xfrm>
            <a:off x="1270000" y="115888"/>
            <a:ext cx="6548438" cy="6550025"/>
            <a:chOff x="800" y="179"/>
            <a:chExt cx="4125" cy="4126"/>
          </a:xfrm>
        </p:grpSpPr>
        <p:sp>
          <p:nvSpPr>
            <p:cNvPr id="8220" name="Freeform 5"/>
            <p:cNvSpPr>
              <a:spLocks noEditPoints="1"/>
            </p:cNvSpPr>
            <p:nvPr/>
          </p:nvSpPr>
          <p:spPr bwMode="auto">
            <a:xfrm>
              <a:off x="800" y="179"/>
              <a:ext cx="4125" cy="4126"/>
            </a:xfrm>
            <a:custGeom>
              <a:avLst/>
              <a:gdLst>
                <a:gd name="T0" fmla="*/ 4041 w 4125"/>
                <a:gd name="T1" fmla="*/ 1484 h 4126"/>
                <a:gd name="T2" fmla="*/ 3912 w 4125"/>
                <a:gd name="T3" fmla="*/ 1149 h 4126"/>
                <a:gd name="T4" fmla="*/ 3729 w 4125"/>
                <a:gd name="T5" fmla="*/ 849 h 4126"/>
                <a:gd name="T6" fmla="*/ 3501 w 4125"/>
                <a:gd name="T7" fmla="*/ 587 h 4126"/>
                <a:gd name="T8" fmla="*/ 3233 w 4125"/>
                <a:gd name="T9" fmla="*/ 367 h 4126"/>
                <a:gd name="T10" fmla="*/ 2934 w 4125"/>
                <a:gd name="T11" fmla="*/ 195 h 4126"/>
                <a:gd name="T12" fmla="*/ 2606 w 4125"/>
                <a:gd name="T13" fmla="*/ 74 h 4126"/>
                <a:gd name="T14" fmla="*/ 2259 w 4125"/>
                <a:gd name="T15" fmla="*/ 10 h 4126"/>
                <a:gd name="T16" fmla="*/ 1898 w 4125"/>
                <a:gd name="T17" fmla="*/ 8 h 4126"/>
                <a:gd name="T18" fmla="*/ 1584 w 4125"/>
                <a:gd name="T19" fmla="*/ 58 h 4126"/>
                <a:gd name="T20" fmla="*/ 1241 w 4125"/>
                <a:gd name="T21" fmla="*/ 172 h 4126"/>
                <a:gd name="T22" fmla="*/ 931 w 4125"/>
                <a:gd name="T23" fmla="*/ 339 h 4126"/>
                <a:gd name="T24" fmla="*/ 655 w 4125"/>
                <a:gd name="T25" fmla="*/ 555 h 4126"/>
                <a:gd name="T26" fmla="*/ 424 w 4125"/>
                <a:gd name="T27" fmla="*/ 812 h 4126"/>
                <a:gd name="T28" fmla="*/ 237 w 4125"/>
                <a:gd name="T29" fmla="*/ 1103 h 4126"/>
                <a:gd name="T30" fmla="*/ 102 w 4125"/>
                <a:gd name="T31" fmla="*/ 1424 h 4126"/>
                <a:gd name="T32" fmla="*/ 21 w 4125"/>
                <a:gd name="T33" fmla="*/ 1766 h 4126"/>
                <a:gd name="T34" fmla="*/ 0 w 4125"/>
                <a:gd name="T35" fmla="*/ 2123 h 4126"/>
                <a:gd name="T36" fmla="*/ 34 w 4125"/>
                <a:gd name="T37" fmla="*/ 2438 h 4126"/>
                <a:gd name="T38" fmla="*/ 132 w 4125"/>
                <a:gd name="T39" fmla="*/ 2789 h 4126"/>
                <a:gd name="T40" fmla="*/ 285 w 4125"/>
                <a:gd name="T41" fmla="*/ 3111 h 4126"/>
                <a:gd name="T42" fmla="*/ 487 w 4125"/>
                <a:gd name="T43" fmla="*/ 3396 h 4126"/>
                <a:gd name="T44" fmla="*/ 733 w 4125"/>
                <a:gd name="T45" fmla="*/ 3640 h 4126"/>
                <a:gd name="T46" fmla="*/ 1016 w 4125"/>
                <a:gd name="T47" fmla="*/ 3840 h 4126"/>
                <a:gd name="T48" fmla="*/ 1328 w 4125"/>
                <a:gd name="T49" fmla="*/ 3991 h 4126"/>
                <a:gd name="T50" fmla="*/ 1665 w 4125"/>
                <a:gd name="T51" fmla="*/ 4087 h 4126"/>
                <a:gd name="T52" fmla="*/ 2020 w 4125"/>
                <a:gd name="T53" fmla="*/ 4124 h 4126"/>
                <a:gd name="T54" fmla="*/ 2384 w 4125"/>
                <a:gd name="T55" fmla="*/ 4100 h 4126"/>
                <a:gd name="T56" fmla="*/ 2691 w 4125"/>
                <a:gd name="T57" fmla="*/ 4028 h 4126"/>
                <a:gd name="T58" fmla="*/ 3020 w 4125"/>
                <a:gd name="T59" fmla="*/ 3889 h 4126"/>
                <a:gd name="T60" fmla="*/ 3316 w 4125"/>
                <a:gd name="T61" fmla="*/ 3701 h 4126"/>
                <a:gd name="T62" fmla="*/ 3573 w 4125"/>
                <a:gd name="T63" fmla="*/ 3466 h 4126"/>
                <a:gd name="T64" fmla="*/ 3786 w 4125"/>
                <a:gd name="T65" fmla="*/ 3194 h 4126"/>
                <a:gd name="T66" fmla="*/ 3953 w 4125"/>
                <a:gd name="T67" fmla="*/ 2889 h 4126"/>
                <a:gd name="T68" fmla="*/ 4064 w 4125"/>
                <a:gd name="T69" fmla="*/ 2558 h 4126"/>
                <a:gd name="T70" fmla="*/ 4119 w 4125"/>
                <a:gd name="T71" fmla="*/ 2208 h 4126"/>
                <a:gd name="T72" fmla="*/ 4114 w 4125"/>
                <a:gd name="T73" fmla="*/ 1846 h 4126"/>
                <a:gd name="T74" fmla="*/ 2149 w 4125"/>
                <a:gd name="T75" fmla="*/ 3644 h 4126"/>
                <a:gd name="T76" fmla="*/ 1608 w 4125"/>
                <a:gd name="T77" fmla="*/ 3581 h 4126"/>
                <a:gd name="T78" fmla="*/ 1132 w 4125"/>
                <a:gd name="T79" fmla="*/ 3344 h 4126"/>
                <a:gd name="T80" fmla="*/ 761 w 4125"/>
                <a:gd name="T81" fmla="*/ 2965 h 4126"/>
                <a:gd name="T82" fmla="*/ 531 w 4125"/>
                <a:gd name="T83" fmla="*/ 2469 h 4126"/>
                <a:gd name="T84" fmla="*/ 481 w 4125"/>
                <a:gd name="T85" fmla="*/ 1990 h 4126"/>
                <a:gd name="T86" fmla="*/ 596 w 4125"/>
                <a:gd name="T87" fmla="*/ 1465 h 4126"/>
                <a:gd name="T88" fmla="*/ 877 w 4125"/>
                <a:gd name="T89" fmla="*/ 1014 h 4126"/>
                <a:gd name="T90" fmla="*/ 1291 w 4125"/>
                <a:gd name="T91" fmla="*/ 679 h 4126"/>
                <a:gd name="T92" fmla="*/ 1815 w 4125"/>
                <a:gd name="T93" fmla="*/ 500 h 4126"/>
                <a:gd name="T94" fmla="*/ 2290 w 4125"/>
                <a:gd name="T95" fmla="*/ 496 h 4126"/>
                <a:gd name="T96" fmla="*/ 2799 w 4125"/>
                <a:gd name="T97" fmla="*/ 662 h 4126"/>
                <a:gd name="T98" fmla="*/ 3220 w 4125"/>
                <a:gd name="T99" fmla="*/ 984 h 4126"/>
                <a:gd name="T100" fmla="*/ 3514 w 4125"/>
                <a:gd name="T101" fmla="*/ 1434 h 4126"/>
                <a:gd name="T102" fmla="*/ 3636 w 4125"/>
                <a:gd name="T103" fmla="*/ 1896 h 4126"/>
                <a:gd name="T104" fmla="*/ 3599 w 4125"/>
                <a:gd name="T105" fmla="*/ 2443 h 4126"/>
                <a:gd name="T106" fmla="*/ 3387 w 4125"/>
                <a:gd name="T107" fmla="*/ 2932 h 4126"/>
                <a:gd name="T108" fmla="*/ 3026 w 4125"/>
                <a:gd name="T109" fmla="*/ 3320 h 4126"/>
                <a:gd name="T110" fmla="*/ 2545 w 4125"/>
                <a:gd name="T111" fmla="*/ 3571 h 41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125" h="4126">
                  <a:moveTo>
                    <a:pt x="4099" y="1741"/>
                  </a:moveTo>
                  <a:lnTo>
                    <a:pt x="4099" y="1741"/>
                  </a:lnTo>
                  <a:lnTo>
                    <a:pt x="4089" y="1689"/>
                  </a:lnTo>
                  <a:lnTo>
                    <a:pt x="4080" y="1637"/>
                  </a:lnTo>
                  <a:lnTo>
                    <a:pt x="4067" y="1585"/>
                  </a:lnTo>
                  <a:lnTo>
                    <a:pt x="4056" y="1533"/>
                  </a:lnTo>
                  <a:lnTo>
                    <a:pt x="4041" y="1484"/>
                  </a:lnTo>
                  <a:lnTo>
                    <a:pt x="4027" y="1434"/>
                  </a:lnTo>
                  <a:lnTo>
                    <a:pt x="4010" y="1386"/>
                  </a:lnTo>
                  <a:lnTo>
                    <a:pt x="3993" y="1337"/>
                  </a:lnTo>
                  <a:lnTo>
                    <a:pt x="3975" y="1289"/>
                  </a:lnTo>
                  <a:lnTo>
                    <a:pt x="3954" y="1241"/>
                  </a:lnTo>
                  <a:lnTo>
                    <a:pt x="3934" y="1195"/>
                  </a:lnTo>
                  <a:lnTo>
                    <a:pt x="3912" y="1149"/>
                  </a:lnTo>
                  <a:lnTo>
                    <a:pt x="3888" y="1104"/>
                  </a:lnTo>
                  <a:lnTo>
                    <a:pt x="3864" y="1060"/>
                  </a:lnTo>
                  <a:lnTo>
                    <a:pt x="3840" y="1016"/>
                  </a:lnTo>
                  <a:lnTo>
                    <a:pt x="3814" y="973"/>
                  </a:lnTo>
                  <a:lnTo>
                    <a:pt x="3786" y="931"/>
                  </a:lnTo>
                  <a:lnTo>
                    <a:pt x="3758" y="890"/>
                  </a:lnTo>
                  <a:lnTo>
                    <a:pt x="3729" y="849"/>
                  </a:lnTo>
                  <a:lnTo>
                    <a:pt x="3699" y="809"/>
                  </a:lnTo>
                  <a:lnTo>
                    <a:pt x="3668" y="770"/>
                  </a:lnTo>
                  <a:lnTo>
                    <a:pt x="3636" y="731"/>
                  </a:lnTo>
                  <a:lnTo>
                    <a:pt x="3605" y="694"/>
                  </a:lnTo>
                  <a:lnTo>
                    <a:pt x="3572" y="657"/>
                  </a:lnTo>
                  <a:lnTo>
                    <a:pt x="3536" y="622"/>
                  </a:lnTo>
                  <a:lnTo>
                    <a:pt x="3501" y="587"/>
                  </a:lnTo>
                  <a:lnTo>
                    <a:pt x="3466" y="551"/>
                  </a:lnTo>
                  <a:lnTo>
                    <a:pt x="3429" y="518"/>
                  </a:lnTo>
                  <a:lnTo>
                    <a:pt x="3390" y="487"/>
                  </a:lnTo>
                  <a:lnTo>
                    <a:pt x="3353" y="455"/>
                  </a:lnTo>
                  <a:lnTo>
                    <a:pt x="3315" y="424"/>
                  </a:lnTo>
                  <a:lnTo>
                    <a:pt x="3274" y="394"/>
                  </a:lnTo>
                  <a:lnTo>
                    <a:pt x="3233" y="367"/>
                  </a:lnTo>
                  <a:lnTo>
                    <a:pt x="3192" y="339"/>
                  </a:lnTo>
                  <a:lnTo>
                    <a:pt x="3152" y="313"/>
                  </a:lnTo>
                  <a:lnTo>
                    <a:pt x="3109" y="287"/>
                  </a:lnTo>
                  <a:lnTo>
                    <a:pt x="3067" y="261"/>
                  </a:lnTo>
                  <a:lnTo>
                    <a:pt x="3022" y="239"/>
                  </a:lnTo>
                  <a:lnTo>
                    <a:pt x="2978" y="215"/>
                  </a:lnTo>
                  <a:lnTo>
                    <a:pt x="2934" y="195"/>
                  </a:lnTo>
                  <a:lnTo>
                    <a:pt x="2887" y="174"/>
                  </a:lnTo>
                  <a:lnTo>
                    <a:pt x="2843" y="154"/>
                  </a:lnTo>
                  <a:lnTo>
                    <a:pt x="2797" y="135"/>
                  </a:lnTo>
                  <a:lnTo>
                    <a:pt x="2749" y="119"/>
                  </a:lnTo>
                  <a:lnTo>
                    <a:pt x="2702" y="102"/>
                  </a:lnTo>
                  <a:lnTo>
                    <a:pt x="2654" y="87"/>
                  </a:lnTo>
                  <a:lnTo>
                    <a:pt x="2606" y="74"/>
                  </a:lnTo>
                  <a:lnTo>
                    <a:pt x="2558" y="61"/>
                  </a:lnTo>
                  <a:lnTo>
                    <a:pt x="2508" y="50"/>
                  </a:lnTo>
                  <a:lnTo>
                    <a:pt x="2460" y="39"/>
                  </a:lnTo>
                  <a:lnTo>
                    <a:pt x="2410" y="30"/>
                  </a:lnTo>
                  <a:lnTo>
                    <a:pt x="2360" y="23"/>
                  </a:lnTo>
                  <a:lnTo>
                    <a:pt x="2310" y="15"/>
                  </a:lnTo>
                  <a:lnTo>
                    <a:pt x="2259" y="10"/>
                  </a:lnTo>
                  <a:lnTo>
                    <a:pt x="2209" y="6"/>
                  </a:lnTo>
                  <a:lnTo>
                    <a:pt x="2157" y="2"/>
                  </a:lnTo>
                  <a:lnTo>
                    <a:pt x="2105" y="2"/>
                  </a:lnTo>
                  <a:lnTo>
                    <a:pt x="2053" y="0"/>
                  </a:lnTo>
                  <a:lnTo>
                    <a:pt x="2001" y="2"/>
                  </a:lnTo>
                  <a:lnTo>
                    <a:pt x="1950" y="4"/>
                  </a:lnTo>
                  <a:lnTo>
                    <a:pt x="1898" y="8"/>
                  </a:lnTo>
                  <a:lnTo>
                    <a:pt x="1844" y="13"/>
                  </a:lnTo>
                  <a:lnTo>
                    <a:pt x="1792" y="19"/>
                  </a:lnTo>
                  <a:lnTo>
                    <a:pt x="1739" y="26"/>
                  </a:lnTo>
                  <a:lnTo>
                    <a:pt x="1687" y="36"/>
                  </a:lnTo>
                  <a:lnTo>
                    <a:pt x="1635" y="47"/>
                  </a:lnTo>
                  <a:lnTo>
                    <a:pt x="1584" y="58"/>
                  </a:lnTo>
                  <a:lnTo>
                    <a:pt x="1534" y="71"/>
                  </a:lnTo>
                  <a:lnTo>
                    <a:pt x="1484" y="84"/>
                  </a:lnTo>
                  <a:lnTo>
                    <a:pt x="1434" y="100"/>
                  </a:lnTo>
                  <a:lnTo>
                    <a:pt x="1384" y="115"/>
                  </a:lnTo>
                  <a:lnTo>
                    <a:pt x="1336" y="134"/>
                  </a:lnTo>
                  <a:lnTo>
                    <a:pt x="1288" y="152"/>
                  </a:lnTo>
                  <a:lnTo>
                    <a:pt x="1241" y="172"/>
                  </a:lnTo>
                  <a:lnTo>
                    <a:pt x="1195" y="193"/>
                  </a:lnTo>
                  <a:lnTo>
                    <a:pt x="1149" y="215"/>
                  </a:lnTo>
                  <a:lnTo>
                    <a:pt x="1103" y="237"/>
                  </a:lnTo>
                  <a:lnTo>
                    <a:pt x="1058" y="261"/>
                  </a:lnTo>
                  <a:lnTo>
                    <a:pt x="1016" y="287"/>
                  </a:lnTo>
                  <a:lnTo>
                    <a:pt x="971" y="313"/>
                  </a:lnTo>
                  <a:lnTo>
                    <a:pt x="931" y="339"/>
                  </a:lnTo>
                  <a:lnTo>
                    <a:pt x="888" y="367"/>
                  </a:lnTo>
                  <a:lnTo>
                    <a:pt x="847" y="396"/>
                  </a:lnTo>
                  <a:lnTo>
                    <a:pt x="809" y="426"/>
                  </a:lnTo>
                  <a:lnTo>
                    <a:pt x="768" y="457"/>
                  </a:lnTo>
                  <a:lnTo>
                    <a:pt x="731" y="489"/>
                  </a:lnTo>
                  <a:lnTo>
                    <a:pt x="692" y="522"/>
                  </a:lnTo>
                  <a:lnTo>
                    <a:pt x="655" y="555"/>
                  </a:lnTo>
                  <a:lnTo>
                    <a:pt x="620" y="588"/>
                  </a:lnTo>
                  <a:lnTo>
                    <a:pt x="585" y="624"/>
                  </a:lnTo>
                  <a:lnTo>
                    <a:pt x="552" y="661"/>
                  </a:lnTo>
                  <a:lnTo>
                    <a:pt x="518" y="698"/>
                  </a:lnTo>
                  <a:lnTo>
                    <a:pt x="485" y="735"/>
                  </a:lnTo>
                  <a:lnTo>
                    <a:pt x="454" y="773"/>
                  </a:lnTo>
                  <a:lnTo>
                    <a:pt x="424" y="812"/>
                  </a:lnTo>
                  <a:lnTo>
                    <a:pt x="394" y="851"/>
                  </a:lnTo>
                  <a:lnTo>
                    <a:pt x="365" y="892"/>
                  </a:lnTo>
                  <a:lnTo>
                    <a:pt x="337" y="932"/>
                  </a:lnTo>
                  <a:lnTo>
                    <a:pt x="311" y="975"/>
                  </a:lnTo>
                  <a:lnTo>
                    <a:pt x="285" y="1018"/>
                  </a:lnTo>
                  <a:lnTo>
                    <a:pt x="261" y="1060"/>
                  </a:lnTo>
                  <a:lnTo>
                    <a:pt x="237" y="1103"/>
                  </a:lnTo>
                  <a:lnTo>
                    <a:pt x="215" y="1147"/>
                  </a:lnTo>
                  <a:lnTo>
                    <a:pt x="193" y="1191"/>
                  </a:lnTo>
                  <a:lnTo>
                    <a:pt x="172" y="1238"/>
                  </a:lnTo>
                  <a:lnTo>
                    <a:pt x="154" y="1284"/>
                  </a:lnTo>
                  <a:lnTo>
                    <a:pt x="135" y="1330"/>
                  </a:lnTo>
                  <a:lnTo>
                    <a:pt x="117" y="1376"/>
                  </a:lnTo>
                  <a:lnTo>
                    <a:pt x="102" y="1424"/>
                  </a:lnTo>
                  <a:lnTo>
                    <a:pt x="87" y="1471"/>
                  </a:lnTo>
                  <a:lnTo>
                    <a:pt x="73" y="1519"/>
                  </a:lnTo>
                  <a:lnTo>
                    <a:pt x="60" y="1569"/>
                  </a:lnTo>
                  <a:lnTo>
                    <a:pt x="48" y="1617"/>
                  </a:lnTo>
                  <a:lnTo>
                    <a:pt x="37" y="1667"/>
                  </a:lnTo>
                  <a:lnTo>
                    <a:pt x="28" y="1717"/>
                  </a:lnTo>
                  <a:lnTo>
                    <a:pt x="21" y="1766"/>
                  </a:lnTo>
                  <a:lnTo>
                    <a:pt x="15" y="1816"/>
                  </a:lnTo>
                  <a:lnTo>
                    <a:pt x="10" y="1866"/>
                  </a:lnTo>
                  <a:lnTo>
                    <a:pt x="4" y="1918"/>
                  </a:lnTo>
                  <a:lnTo>
                    <a:pt x="2" y="1968"/>
                  </a:lnTo>
                  <a:lnTo>
                    <a:pt x="0" y="2020"/>
                  </a:lnTo>
                  <a:lnTo>
                    <a:pt x="0" y="2072"/>
                  </a:lnTo>
                  <a:lnTo>
                    <a:pt x="0" y="2123"/>
                  </a:lnTo>
                  <a:lnTo>
                    <a:pt x="2" y="2175"/>
                  </a:lnTo>
                  <a:lnTo>
                    <a:pt x="6" y="2229"/>
                  </a:lnTo>
                  <a:lnTo>
                    <a:pt x="11" y="2281"/>
                  </a:lnTo>
                  <a:lnTo>
                    <a:pt x="17" y="2332"/>
                  </a:lnTo>
                  <a:lnTo>
                    <a:pt x="26" y="2386"/>
                  </a:lnTo>
                  <a:lnTo>
                    <a:pt x="34" y="2438"/>
                  </a:lnTo>
                  <a:lnTo>
                    <a:pt x="45" y="2490"/>
                  </a:lnTo>
                  <a:lnTo>
                    <a:pt x="56" y="2541"/>
                  </a:lnTo>
                  <a:lnTo>
                    <a:pt x="69" y="2593"/>
                  </a:lnTo>
                  <a:lnTo>
                    <a:pt x="84" y="2643"/>
                  </a:lnTo>
                  <a:lnTo>
                    <a:pt x="98" y="2693"/>
                  </a:lnTo>
                  <a:lnTo>
                    <a:pt x="115" y="2741"/>
                  </a:lnTo>
                  <a:lnTo>
                    <a:pt x="132" y="2789"/>
                  </a:lnTo>
                  <a:lnTo>
                    <a:pt x="150" y="2837"/>
                  </a:lnTo>
                  <a:lnTo>
                    <a:pt x="171" y="2885"/>
                  </a:lnTo>
                  <a:lnTo>
                    <a:pt x="191" y="2932"/>
                  </a:lnTo>
                  <a:lnTo>
                    <a:pt x="213" y="2978"/>
                  </a:lnTo>
                  <a:lnTo>
                    <a:pt x="235" y="3022"/>
                  </a:lnTo>
                  <a:lnTo>
                    <a:pt x="259" y="3067"/>
                  </a:lnTo>
                  <a:lnTo>
                    <a:pt x="285" y="3111"/>
                  </a:lnTo>
                  <a:lnTo>
                    <a:pt x="311" y="3153"/>
                  </a:lnTo>
                  <a:lnTo>
                    <a:pt x="339" y="3196"/>
                  </a:lnTo>
                  <a:lnTo>
                    <a:pt x="367" y="3237"/>
                  </a:lnTo>
                  <a:lnTo>
                    <a:pt x="394" y="3277"/>
                  </a:lnTo>
                  <a:lnTo>
                    <a:pt x="426" y="3318"/>
                  </a:lnTo>
                  <a:lnTo>
                    <a:pt x="455" y="3357"/>
                  </a:lnTo>
                  <a:lnTo>
                    <a:pt x="487" y="3396"/>
                  </a:lnTo>
                  <a:lnTo>
                    <a:pt x="520" y="3433"/>
                  </a:lnTo>
                  <a:lnTo>
                    <a:pt x="553" y="3470"/>
                  </a:lnTo>
                  <a:lnTo>
                    <a:pt x="589" y="3505"/>
                  </a:lnTo>
                  <a:lnTo>
                    <a:pt x="624" y="3540"/>
                  </a:lnTo>
                  <a:lnTo>
                    <a:pt x="659" y="3575"/>
                  </a:lnTo>
                  <a:lnTo>
                    <a:pt x="696" y="3608"/>
                  </a:lnTo>
                  <a:lnTo>
                    <a:pt x="733" y="3640"/>
                  </a:lnTo>
                  <a:lnTo>
                    <a:pt x="772" y="3671"/>
                  </a:lnTo>
                  <a:lnTo>
                    <a:pt x="810" y="3703"/>
                  </a:lnTo>
                  <a:lnTo>
                    <a:pt x="849" y="3732"/>
                  </a:lnTo>
                  <a:lnTo>
                    <a:pt x="890" y="3760"/>
                  </a:lnTo>
                  <a:lnTo>
                    <a:pt x="931" y="3788"/>
                  </a:lnTo>
                  <a:lnTo>
                    <a:pt x="973" y="3814"/>
                  </a:lnTo>
                  <a:lnTo>
                    <a:pt x="1016" y="3840"/>
                  </a:lnTo>
                  <a:lnTo>
                    <a:pt x="1058" y="3865"/>
                  </a:lnTo>
                  <a:lnTo>
                    <a:pt x="1103" y="3888"/>
                  </a:lnTo>
                  <a:lnTo>
                    <a:pt x="1147" y="3912"/>
                  </a:lnTo>
                  <a:lnTo>
                    <a:pt x="1191" y="3932"/>
                  </a:lnTo>
                  <a:lnTo>
                    <a:pt x="1236" y="3952"/>
                  </a:lnTo>
                  <a:lnTo>
                    <a:pt x="1282" y="3973"/>
                  </a:lnTo>
                  <a:lnTo>
                    <a:pt x="1328" y="3991"/>
                  </a:lnTo>
                  <a:lnTo>
                    <a:pt x="1375" y="4008"/>
                  </a:lnTo>
                  <a:lnTo>
                    <a:pt x="1423" y="4024"/>
                  </a:lnTo>
                  <a:lnTo>
                    <a:pt x="1471" y="4039"/>
                  </a:lnTo>
                  <a:lnTo>
                    <a:pt x="1519" y="4052"/>
                  </a:lnTo>
                  <a:lnTo>
                    <a:pt x="1567" y="4065"/>
                  </a:lnTo>
                  <a:lnTo>
                    <a:pt x="1615" y="4076"/>
                  </a:lnTo>
                  <a:lnTo>
                    <a:pt x="1665" y="4087"/>
                  </a:lnTo>
                  <a:lnTo>
                    <a:pt x="1715" y="4097"/>
                  </a:lnTo>
                  <a:lnTo>
                    <a:pt x="1765" y="4104"/>
                  </a:lnTo>
                  <a:lnTo>
                    <a:pt x="1815" y="4111"/>
                  </a:lnTo>
                  <a:lnTo>
                    <a:pt x="1866" y="4117"/>
                  </a:lnTo>
                  <a:lnTo>
                    <a:pt x="1916" y="4121"/>
                  </a:lnTo>
                  <a:lnTo>
                    <a:pt x="1968" y="4124"/>
                  </a:lnTo>
                  <a:lnTo>
                    <a:pt x="2020" y="4124"/>
                  </a:lnTo>
                  <a:lnTo>
                    <a:pt x="2072" y="4126"/>
                  </a:lnTo>
                  <a:lnTo>
                    <a:pt x="2124" y="4124"/>
                  </a:lnTo>
                  <a:lnTo>
                    <a:pt x="2175" y="4123"/>
                  </a:lnTo>
                  <a:lnTo>
                    <a:pt x="2227" y="4119"/>
                  </a:lnTo>
                  <a:lnTo>
                    <a:pt x="2279" y="4113"/>
                  </a:lnTo>
                  <a:lnTo>
                    <a:pt x="2333" y="4108"/>
                  </a:lnTo>
                  <a:lnTo>
                    <a:pt x="2384" y="4100"/>
                  </a:lnTo>
                  <a:lnTo>
                    <a:pt x="2438" y="4091"/>
                  </a:lnTo>
                  <a:lnTo>
                    <a:pt x="2490" y="4080"/>
                  </a:lnTo>
                  <a:lnTo>
                    <a:pt x="2540" y="4069"/>
                  </a:lnTo>
                  <a:lnTo>
                    <a:pt x="2591" y="4056"/>
                  </a:lnTo>
                  <a:lnTo>
                    <a:pt x="2641" y="4043"/>
                  </a:lnTo>
                  <a:lnTo>
                    <a:pt x="2691" y="4028"/>
                  </a:lnTo>
                  <a:lnTo>
                    <a:pt x="2739" y="4012"/>
                  </a:lnTo>
                  <a:lnTo>
                    <a:pt x="2789" y="3993"/>
                  </a:lnTo>
                  <a:lnTo>
                    <a:pt x="2837" y="3975"/>
                  </a:lnTo>
                  <a:lnTo>
                    <a:pt x="2884" y="3956"/>
                  </a:lnTo>
                  <a:lnTo>
                    <a:pt x="2930" y="3934"/>
                  </a:lnTo>
                  <a:lnTo>
                    <a:pt x="2976" y="3912"/>
                  </a:lnTo>
                  <a:lnTo>
                    <a:pt x="3020" y="3889"/>
                  </a:lnTo>
                  <a:lnTo>
                    <a:pt x="3065" y="3865"/>
                  </a:lnTo>
                  <a:lnTo>
                    <a:pt x="3109" y="3840"/>
                  </a:lnTo>
                  <a:lnTo>
                    <a:pt x="3152" y="3814"/>
                  </a:lnTo>
                  <a:lnTo>
                    <a:pt x="3194" y="3788"/>
                  </a:lnTo>
                  <a:lnTo>
                    <a:pt x="3237" y="3760"/>
                  </a:lnTo>
                  <a:lnTo>
                    <a:pt x="3278" y="3730"/>
                  </a:lnTo>
                  <a:lnTo>
                    <a:pt x="3316" y="3701"/>
                  </a:lnTo>
                  <a:lnTo>
                    <a:pt x="3355" y="3669"/>
                  </a:lnTo>
                  <a:lnTo>
                    <a:pt x="3394" y="3638"/>
                  </a:lnTo>
                  <a:lnTo>
                    <a:pt x="3431" y="3605"/>
                  </a:lnTo>
                  <a:lnTo>
                    <a:pt x="3468" y="3571"/>
                  </a:lnTo>
                  <a:lnTo>
                    <a:pt x="3505" y="3538"/>
                  </a:lnTo>
                  <a:lnTo>
                    <a:pt x="3540" y="3503"/>
                  </a:lnTo>
                  <a:lnTo>
                    <a:pt x="3573" y="3466"/>
                  </a:lnTo>
                  <a:lnTo>
                    <a:pt x="3607" y="3429"/>
                  </a:lnTo>
                  <a:lnTo>
                    <a:pt x="3638" y="3392"/>
                  </a:lnTo>
                  <a:lnTo>
                    <a:pt x="3670" y="3353"/>
                  </a:lnTo>
                  <a:lnTo>
                    <a:pt x="3701" y="3314"/>
                  </a:lnTo>
                  <a:lnTo>
                    <a:pt x="3731" y="3276"/>
                  </a:lnTo>
                  <a:lnTo>
                    <a:pt x="3758" y="3235"/>
                  </a:lnTo>
                  <a:lnTo>
                    <a:pt x="3786" y="3194"/>
                  </a:lnTo>
                  <a:lnTo>
                    <a:pt x="3814" y="3152"/>
                  </a:lnTo>
                  <a:lnTo>
                    <a:pt x="3840" y="3109"/>
                  </a:lnTo>
                  <a:lnTo>
                    <a:pt x="3864" y="3067"/>
                  </a:lnTo>
                  <a:lnTo>
                    <a:pt x="3888" y="3024"/>
                  </a:lnTo>
                  <a:lnTo>
                    <a:pt x="3910" y="2980"/>
                  </a:lnTo>
                  <a:lnTo>
                    <a:pt x="3932" y="2935"/>
                  </a:lnTo>
                  <a:lnTo>
                    <a:pt x="3953" y="2889"/>
                  </a:lnTo>
                  <a:lnTo>
                    <a:pt x="3971" y="2843"/>
                  </a:lnTo>
                  <a:lnTo>
                    <a:pt x="3990" y="2797"/>
                  </a:lnTo>
                  <a:lnTo>
                    <a:pt x="4006" y="2750"/>
                  </a:lnTo>
                  <a:lnTo>
                    <a:pt x="4023" y="2704"/>
                  </a:lnTo>
                  <a:lnTo>
                    <a:pt x="4038" y="2656"/>
                  </a:lnTo>
                  <a:lnTo>
                    <a:pt x="4052" y="2608"/>
                  </a:lnTo>
                  <a:lnTo>
                    <a:pt x="4064" y="2558"/>
                  </a:lnTo>
                  <a:lnTo>
                    <a:pt x="4077" y="2510"/>
                  </a:lnTo>
                  <a:lnTo>
                    <a:pt x="4086" y="2460"/>
                  </a:lnTo>
                  <a:lnTo>
                    <a:pt x="4095" y="2410"/>
                  </a:lnTo>
                  <a:lnTo>
                    <a:pt x="4102" y="2360"/>
                  </a:lnTo>
                  <a:lnTo>
                    <a:pt x="4110" y="2310"/>
                  </a:lnTo>
                  <a:lnTo>
                    <a:pt x="4115" y="2260"/>
                  </a:lnTo>
                  <a:lnTo>
                    <a:pt x="4119" y="2208"/>
                  </a:lnTo>
                  <a:lnTo>
                    <a:pt x="4123" y="2159"/>
                  </a:lnTo>
                  <a:lnTo>
                    <a:pt x="4125" y="2107"/>
                  </a:lnTo>
                  <a:lnTo>
                    <a:pt x="4125" y="2055"/>
                  </a:lnTo>
                  <a:lnTo>
                    <a:pt x="4123" y="2003"/>
                  </a:lnTo>
                  <a:lnTo>
                    <a:pt x="4121" y="1951"/>
                  </a:lnTo>
                  <a:lnTo>
                    <a:pt x="4117" y="1898"/>
                  </a:lnTo>
                  <a:lnTo>
                    <a:pt x="4114" y="1846"/>
                  </a:lnTo>
                  <a:lnTo>
                    <a:pt x="4106" y="1794"/>
                  </a:lnTo>
                  <a:lnTo>
                    <a:pt x="4099" y="1741"/>
                  </a:lnTo>
                  <a:close/>
                  <a:moveTo>
                    <a:pt x="2310" y="3627"/>
                  </a:moveTo>
                  <a:lnTo>
                    <a:pt x="2310" y="3627"/>
                  </a:lnTo>
                  <a:lnTo>
                    <a:pt x="2229" y="3638"/>
                  </a:lnTo>
                  <a:lnTo>
                    <a:pt x="2149" y="3644"/>
                  </a:lnTo>
                  <a:lnTo>
                    <a:pt x="2068" y="3647"/>
                  </a:lnTo>
                  <a:lnTo>
                    <a:pt x="1990" y="3645"/>
                  </a:lnTo>
                  <a:lnTo>
                    <a:pt x="1911" y="3640"/>
                  </a:lnTo>
                  <a:lnTo>
                    <a:pt x="1833" y="3631"/>
                  </a:lnTo>
                  <a:lnTo>
                    <a:pt x="1757" y="3618"/>
                  </a:lnTo>
                  <a:lnTo>
                    <a:pt x="1682" y="3601"/>
                  </a:lnTo>
                  <a:lnTo>
                    <a:pt x="1608" y="3581"/>
                  </a:lnTo>
                  <a:lnTo>
                    <a:pt x="1535" y="3557"/>
                  </a:lnTo>
                  <a:lnTo>
                    <a:pt x="1463" y="3529"/>
                  </a:lnTo>
                  <a:lnTo>
                    <a:pt x="1393" y="3497"/>
                  </a:lnTo>
                  <a:lnTo>
                    <a:pt x="1325" y="3464"/>
                  </a:lnTo>
                  <a:lnTo>
                    <a:pt x="1258" y="3427"/>
                  </a:lnTo>
                  <a:lnTo>
                    <a:pt x="1193" y="3386"/>
                  </a:lnTo>
                  <a:lnTo>
                    <a:pt x="1132" y="3344"/>
                  </a:lnTo>
                  <a:lnTo>
                    <a:pt x="1071" y="3298"/>
                  </a:lnTo>
                  <a:lnTo>
                    <a:pt x="1014" y="3250"/>
                  </a:lnTo>
                  <a:lnTo>
                    <a:pt x="957" y="3198"/>
                  </a:lnTo>
                  <a:lnTo>
                    <a:pt x="905" y="3142"/>
                  </a:lnTo>
                  <a:lnTo>
                    <a:pt x="853" y="3085"/>
                  </a:lnTo>
                  <a:lnTo>
                    <a:pt x="805" y="3026"/>
                  </a:lnTo>
                  <a:lnTo>
                    <a:pt x="761" y="2965"/>
                  </a:lnTo>
                  <a:lnTo>
                    <a:pt x="718" y="2900"/>
                  </a:lnTo>
                  <a:lnTo>
                    <a:pt x="679" y="2834"/>
                  </a:lnTo>
                  <a:lnTo>
                    <a:pt x="642" y="2765"/>
                  </a:lnTo>
                  <a:lnTo>
                    <a:pt x="609" y="2695"/>
                  </a:lnTo>
                  <a:lnTo>
                    <a:pt x="581" y="2621"/>
                  </a:lnTo>
                  <a:lnTo>
                    <a:pt x="555" y="2547"/>
                  </a:lnTo>
                  <a:lnTo>
                    <a:pt x="531" y="2469"/>
                  </a:lnTo>
                  <a:lnTo>
                    <a:pt x="513" y="2392"/>
                  </a:lnTo>
                  <a:lnTo>
                    <a:pt x="498" y="2310"/>
                  </a:lnTo>
                  <a:lnTo>
                    <a:pt x="489" y="2231"/>
                  </a:lnTo>
                  <a:lnTo>
                    <a:pt x="481" y="2149"/>
                  </a:lnTo>
                  <a:lnTo>
                    <a:pt x="479" y="2070"/>
                  </a:lnTo>
                  <a:lnTo>
                    <a:pt x="481" y="1990"/>
                  </a:lnTo>
                  <a:lnTo>
                    <a:pt x="487" y="1913"/>
                  </a:lnTo>
                  <a:lnTo>
                    <a:pt x="496" y="1835"/>
                  </a:lnTo>
                  <a:lnTo>
                    <a:pt x="509" y="1759"/>
                  </a:lnTo>
                  <a:lnTo>
                    <a:pt x="526" y="1683"/>
                  </a:lnTo>
                  <a:lnTo>
                    <a:pt x="546" y="1609"/>
                  </a:lnTo>
                  <a:lnTo>
                    <a:pt x="570" y="1535"/>
                  </a:lnTo>
                  <a:lnTo>
                    <a:pt x="596" y="1465"/>
                  </a:lnTo>
                  <a:lnTo>
                    <a:pt x="627" y="1395"/>
                  </a:lnTo>
                  <a:lnTo>
                    <a:pt x="661" y="1326"/>
                  </a:lnTo>
                  <a:lnTo>
                    <a:pt x="698" y="1260"/>
                  </a:lnTo>
                  <a:lnTo>
                    <a:pt x="738" y="1195"/>
                  </a:lnTo>
                  <a:lnTo>
                    <a:pt x="781" y="1132"/>
                  </a:lnTo>
                  <a:lnTo>
                    <a:pt x="827" y="1073"/>
                  </a:lnTo>
                  <a:lnTo>
                    <a:pt x="877" y="1014"/>
                  </a:lnTo>
                  <a:lnTo>
                    <a:pt x="929" y="958"/>
                  </a:lnTo>
                  <a:lnTo>
                    <a:pt x="982" y="905"/>
                  </a:lnTo>
                  <a:lnTo>
                    <a:pt x="1040" y="855"/>
                  </a:lnTo>
                  <a:lnTo>
                    <a:pt x="1099" y="807"/>
                  </a:lnTo>
                  <a:lnTo>
                    <a:pt x="1162" y="760"/>
                  </a:lnTo>
                  <a:lnTo>
                    <a:pt x="1225" y="720"/>
                  </a:lnTo>
                  <a:lnTo>
                    <a:pt x="1291" y="679"/>
                  </a:lnTo>
                  <a:lnTo>
                    <a:pt x="1362" y="644"/>
                  </a:lnTo>
                  <a:lnTo>
                    <a:pt x="1432" y="611"/>
                  </a:lnTo>
                  <a:lnTo>
                    <a:pt x="1504" y="581"/>
                  </a:lnTo>
                  <a:lnTo>
                    <a:pt x="1580" y="555"/>
                  </a:lnTo>
                  <a:lnTo>
                    <a:pt x="1656" y="533"/>
                  </a:lnTo>
                  <a:lnTo>
                    <a:pt x="1735" y="515"/>
                  </a:lnTo>
                  <a:lnTo>
                    <a:pt x="1815" y="500"/>
                  </a:lnTo>
                  <a:lnTo>
                    <a:pt x="1896" y="489"/>
                  </a:lnTo>
                  <a:lnTo>
                    <a:pt x="1976" y="483"/>
                  </a:lnTo>
                  <a:lnTo>
                    <a:pt x="2055" y="479"/>
                  </a:lnTo>
                  <a:lnTo>
                    <a:pt x="2135" y="481"/>
                  </a:lnTo>
                  <a:lnTo>
                    <a:pt x="2212" y="487"/>
                  </a:lnTo>
                  <a:lnTo>
                    <a:pt x="2290" y="496"/>
                  </a:lnTo>
                  <a:lnTo>
                    <a:pt x="2368" y="509"/>
                  </a:lnTo>
                  <a:lnTo>
                    <a:pt x="2443" y="526"/>
                  </a:lnTo>
                  <a:lnTo>
                    <a:pt x="2517" y="546"/>
                  </a:lnTo>
                  <a:lnTo>
                    <a:pt x="2590" y="570"/>
                  </a:lnTo>
                  <a:lnTo>
                    <a:pt x="2662" y="598"/>
                  </a:lnTo>
                  <a:lnTo>
                    <a:pt x="2732" y="629"/>
                  </a:lnTo>
                  <a:lnTo>
                    <a:pt x="2799" y="662"/>
                  </a:lnTo>
                  <a:lnTo>
                    <a:pt x="2865" y="699"/>
                  </a:lnTo>
                  <a:lnTo>
                    <a:pt x="2930" y="740"/>
                  </a:lnTo>
                  <a:lnTo>
                    <a:pt x="2993" y="783"/>
                  </a:lnTo>
                  <a:lnTo>
                    <a:pt x="3054" y="829"/>
                  </a:lnTo>
                  <a:lnTo>
                    <a:pt x="3111" y="877"/>
                  </a:lnTo>
                  <a:lnTo>
                    <a:pt x="3167" y="929"/>
                  </a:lnTo>
                  <a:lnTo>
                    <a:pt x="3220" y="984"/>
                  </a:lnTo>
                  <a:lnTo>
                    <a:pt x="3270" y="1042"/>
                  </a:lnTo>
                  <a:lnTo>
                    <a:pt x="3318" y="1101"/>
                  </a:lnTo>
                  <a:lnTo>
                    <a:pt x="3364" y="1162"/>
                  </a:lnTo>
                  <a:lnTo>
                    <a:pt x="3407" y="1226"/>
                  </a:lnTo>
                  <a:lnTo>
                    <a:pt x="3446" y="1293"/>
                  </a:lnTo>
                  <a:lnTo>
                    <a:pt x="3481" y="1361"/>
                  </a:lnTo>
                  <a:lnTo>
                    <a:pt x="3514" y="1434"/>
                  </a:lnTo>
                  <a:lnTo>
                    <a:pt x="3544" y="1506"/>
                  </a:lnTo>
                  <a:lnTo>
                    <a:pt x="3570" y="1580"/>
                  </a:lnTo>
                  <a:lnTo>
                    <a:pt x="3592" y="1657"/>
                  </a:lnTo>
                  <a:lnTo>
                    <a:pt x="3610" y="1735"/>
                  </a:lnTo>
                  <a:lnTo>
                    <a:pt x="3625" y="1816"/>
                  </a:lnTo>
                  <a:lnTo>
                    <a:pt x="3636" y="1896"/>
                  </a:lnTo>
                  <a:lnTo>
                    <a:pt x="3644" y="1977"/>
                  </a:lnTo>
                  <a:lnTo>
                    <a:pt x="3646" y="2057"/>
                  </a:lnTo>
                  <a:lnTo>
                    <a:pt x="3644" y="2136"/>
                  </a:lnTo>
                  <a:lnTo>
                    <a:pt x="3638" y="2214"/>
                  </a:lnTo>
                  <a:lnTo>
                    <a:pt x="3629" y="2292"/>
                  </a:lnTo>
                  <a:lnTo>
                    <a:pt x="3616" y="2368"/>
                  </a:lnTo>
                  <a:lnTo>
                    <a:pt x="3599" y="2443"/>
                  </a:lnTo>
                  <a:lnTo>
                    <a:pt x="3579" y="2517"/>
                  </a:lnTo>
                  <a:lnTo>
                    <a:pt x="3555" y="2591"/>
                  </a:lnTo>
                  <a:lnTo>
                    <a:pt x="3527" y="2662"/>
                  </a:lnTo>
                  <a:lnTo>
                    <a:pt x="3498" y="2732"/>
                  </a:lnTo>
                  <a:lnTo>
                    <a:pt x="3463" y="2800"/>
                  </a:lnTo>
                  <a:lnTo>
                    <a:pt x="3426" y="2867"/>
                  </a:lnTo>
                  <a:lnTo>
                    <a:pt x="3387" y="2932"/>
                  </a:lnTo>
                  <a:lnTo>
                    <a:pt x="3342" y="2994"/>
                  </a:lnTo>
                  <a:lnTo>
                    <a:pt x="3296" y="3054"/>
                  </a:lnTo>
                  <a:lnTo>
                    <a:pt x="3248" y="3113"/>
                  </a:lnTo>
                  <a:lnTo>
                    <a:pt x="3196" y="3168"/>
                  </a:lnTo>
                  <a:lnTo>
                    <a:pt x="3143" y="3222"/>
                  </a:lnTo>
                  <a:lnTo>
                    <a:pt x="3085" y="3272"/>
                  </a:lnTo>
                  <a:lnTo>
                    <a:pt x="3026" y="3320"/>
                  </a:lnTo>
                  <a:lnTo>
                    <a:pt x="2963" y="3366"/>
                  </a:lnTo>
                  <a:lnTo>
                    <a:pt x="2898" y="3407"/>
                  </a:lnTo>
                  <a:lnTo>
                    <a:pt x="2832" y="3448"/>
                  </a:lnTo>
                  <a:lnTo>
                    <a:pt x="2763" y="3483"/>
                  </a:lnTo>
                  <a:lnTo>
                    <a:pt x="2693" y="3516"/>
                  </a:lnTo>
                  <a:lnTo>
                    <a:pt x="2619" y="3546"/>
                  </a:lnTo>
                  <a:lnTo>
                    <a:pt x="2545" y="3571"/>
                  </a:lnTo>
                  <a:lnTo>
                    <a:pt x="2468" y="3594"/>
                  </a:lnTo>
                  <a:lnTo>
                    <a:pt x="2390" y="3612"/>
                  </a:lnTo>
                  <a:lnTo>
                    <a:pt x="2310" y="3627"/>
                  </a:lnTo>
                  <a:close/>
                </a:path>
              </a:pathLst>
            </a:custGeom>
            <a:solidFill>
              <a:srgbClr val="000000"/>
            </a:solidFill>
            <a:ln w="23813">
              <a:solidFill>
                <a:srgbClr val="668187"/>
              </a:solidFill>
              <a:prstDash val="solid"/>
              <a:round/>
              <a:headEnd/>
              <a:tailEnd/>
            </a:ln>
          </p:spPr>
          <p:txBody>
            <a:bodyPr/>
            <a:lstStyle/>
            <a:p>
              <a:endParaRPr lang="en-GB"/>
            </a:p>
          </p:txBody>
        </p:sp>
        <p:sp>
          <p:nvSpPr>
            <p:cNvPr id="8221" name="Freeform 6"/>
            <p:cNvSpPr>
              <a:spLocks/>
            </p:cNvSpPr>
            <p:nvPr/>
          </p:nvSpPr>
          <p:spPr bwMode="auto">
            <a:xfrm>
              <a:off x="2727" y="2108"/>
              <a:ext cx="269" cy="268"/>
            </a:xfrm>
            <a:custGeom>
              <a:avLst/>
              <a:gdLst>
                <a:gd name="T0" fmla="*/ 267 w 269"/>
                <a:gd name="T1" fmla="*/ 113 h 268"/>
                <a:gd name="T2" fmla="*/ 269 w 269"/>
                <a:gd name="T3" fmla="*/ 141 h 268"/>
                <a:gd name="T4" fmla="*/ 265 w 269"/>
                <a:gd name="T5" fmla="*/ 167 h 268"/>
                <a:gd name="T6" fmla="*/ 258 w 269"/>
                <a:gd name="T7" fmla="*/ 191 h 268"/>
                <a:gd name="T8" fmla="*/ 243 w 269"/>
                <a:gd name="T9" fmla="*/ 213 h 268"/>
                <a:gd name="T10" fmla="*/ 226 w 269"/>
                <a:gd name="T11" fmla="*/ 233 h 268"/>
                <a:gd name="T12" fmla="*/ 206 w 269"/>
                <a:gd name="T13" fmla="*/ 248 h 268"/>
                <a:gd name="T14" fmla="*/ 182 w 269"/>
                <a:gd name="T15" fmla="*/ 259 h 268"/>
                <a:gd name="T16" fmla="*/ 156 w 269"/>
                <a:gd name="T17" fmla="*/ 267 h 268"/>
                <a:gd name="T18" fmla="*/ 143 w 269"/>
                <a:gd name="T19" fmla="*/ 268 h 268"/>
                <a:gd name="T20" fmla="*/ 115 w 269"/>
                <a:gd name="T21" fmla="*/ 267 h 268"/>
                <a:gd name="T22" fmla="*/ 91 w 269"/>
                <a:gd name="T23" fmla="*/ 261 h 268"/>
                <a:gd name="T24" fmla="*/ 67 w 269"/>
                <a:gd name="T25" fmla="*/ 250 h 268"/>
                <a:gd name="T26" fmla="*/ 47 w 269"/>
                <a:gd name="T27" fmla="*/ 235 h 268"/>
                <a:gd name="T28" fmla="*/ 28 w 269"/>
                <a:gd name="T29" fmla="*/ 217 h 268"/>
                <a:gd name="T30" fmla="*/ 15 w 269"/>
                <a:gd name="T31" fmla="*/ 194 h 268"/>
                <a:gd name="T32" fmla="*/ 6 w 269"/>
                <a:gd name="T33" fmla="*/ 169 h 268"/>
                <a:gd name="T34" fmla="*/ 2 w 269"/>
                <a:gd name="T35" fmla="*/ 156 h 268"/>
                <a:gd name="T36" fmla="*/ 0 w 269"/>
                <a:gd name="T37" fmla="*/ 128 h 268"/>
                <a:gd name="T38" fmla="*/ 4 w 269"/>
                <a:gd name="T39" fmla="*/ 102 h 268"/>
                <a:gd name="T40" fmla="*/ 13 w 269"/>
                <a:gd name="T41" fmla="*/ 78 h 268"/>
                <a:gd name="T42" fmla="*/ 26 w 269"/>
                <a:gd name="T43" fmla="*/ 56 h 268"/>
                <a:gd name="T44" fmla="*/ 43 w 269"/>
                <a:gd name="T45" fmla="*/ 35 h 268"/>
                <a:gd name="T46" fmla="*/ 65 w 269"/>
                <a:gd name="T47" fmla="*/ 21 h 268"/>
                <a:gd name="T48" fmla="*/ 87 w 269"/>
                <a:gd name="T49" fmla="*/ 9 h 268"/>
                <a:gd name="T50" fmla="*/ 113 w 269"/>
                <a:gd name="T51" fmla="*/ 2 h 268"/>
                <a:gd name="T52" fmla="*/ 128 w 269"/>
                <a:gd name="T53" fmla="*/ 0 h 268"/>
                <a:gd name="T54" fmla="*/ 154 w 269"/>
                <a:gd name="T55" fmla="*/ 2 h 268"/>
                <a:gd name="T56" fmla="*/ 180 w 269"/>
                <a:gd name="T57" fmla="*/ 8 h 268"/>
                <a:gd name="T58" fmla="*/ 204 w 269"/>
                <a:gd name="T59" fmla="*/ 19 h 268"/>
                <a:gd name="T60" fmla="*/ 224 w 269"/>
                <a:gd name="T61" fmla="*/ 34 h 268"/>
                <a:gd name="T62" fmla="*/ 241 w 269"/>
                <a:gd name="T63" fmla="*/ 52 h 268"/>
                <a:gd name="T64" fmla="*/ 256 w 269"/>
                <a:gd name="T65" fmla="*/ 74 h 268"/>
                <a:gd name="T66" fmla="*/ 265 w 269"/>
                <a:gd name="T67" fmla="*/ 100 h 268"/>
                <a:gd name="T68" fmla="*/ 267 w 269"/>
                <a:gd name="T69" fmla="*/ 113 h 2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9" h="268">
                  <a:moveTo>
                    <a:pt x="267" y="113"/>
                  </a:moveTo>
                  <a:lnTo>
                    <a:pt x="267" y="113"/>
                  </a:lnTo>
                  <a:lnTo>
                    <a:pt x="269" y="128"/>
                  </a:lnTo>
                  <a:lnTo>
                    <a:pt x="269" y="141"/>
                  </a:lnTo>
                  <a:lnTo>
                    <a:pt x="269" y="154"/>
                  </a:lnTo>
                  <a:lnTo>
                    <a:pt x="265" y="167"/>
                  </a:lnTo>
                  <a:lnTo>
                    <a:pt x="261" y="180"/>
                  </a:lnTo>
                  <a:lnTo>
                    <a:pt x="258" y="191"/>
                  </a:lnTo>
                  <a:lnTo>
                    <a:pt x="250" y="202"/>
                  </a:lnTo>
                  <a:lnTo>
                    <a:pt x="243" y="213"/>
                  </a:lnTo>
                  <a:lnTo>
                    <a:pt x="235" y="224"/>
                  </a:lnTo>
                  <a:lnTo>
                    <a:pt x="226" y="233"/>
                  </a:lnTo>
                  <a:lnTo>
                    <a:pt x="217" y="241"/>
                  </a:lnTo>
                  <a:lnTo>
                    <a:pt x="206" y="248"/>
                  </a:lnTo>
                  <a:lnTo>
                    <a:pt x="195" y="255"/>
                  </a:lnTo>
                  <a:lnTo>
                    <a:pt x="182" y="259"/>
                  </a:lnTo>
                  <a:lnTo>
                    <a:pt x="169" y="265"/>
                  </a:lnTo>
                  <a:lnTo>
                    <a:pt x="156" y="267"/>
                  </a:lnTo>
                  <a:lnTo>
                    <a:pt x="143" y="268"/>
                  </a:lnTo>
                  <a:lnTo>
                    <a:pt x="130" y="268"/>
                  </a:lnTo>
                  <a:lnTo>
                    <a:pt x="115" y="267"/>
                  </a:lnTo>
                  <a:lnTo>
                    <a:pt x="102" y="265"/>
                  </a:lnTo>
                  <a:lnTo>
                    <a:pt x="91" y="261"/>
                  </a:lnTo>
                  <a:lnTo>
                    <a:pt x="78" y="255"/>
                  </a:lnTo>
                  <a:lnTo>
                    <a:pt x="67" y="250"/>
                  </a:lnTo>
                  <a:lnTo>
                    <a:pt x="56" y="242"/>
                  </a:lnTo>
                  <a:lnTo>
                    <a:pt x="47" y="235"/>
                  </a:lnTo>
                  <a:lnTo>
                    <a:pt x="37" y="226"/>
                  </a:lnTo>
                  <a:lnTo>
                    <a:pt x="28" y="217"/>
                  </a:lnTo>
                  <a:lnTo>
                    <a:pt x="21" y="205"/>
                  </a:lnTo>
                  <a:lnTo>
                    <a:pt x="15" y="194"/>
                  </a:lnTo>
                  <a:lnTo>
                    <a:pt x="10" y="181"/>
                  </a:lnTo>
                  <a:lnTo>
                    <a:pt x="6" y="169"/>
                  </a:lnTo>
                  <a:lnTo>
                    <a:pt x="2" y="156"/>
                  </a:lnTo>
                  <a:lnTo>
                    <a:pt x="0" y="141"/>
                  </a:lnTo>
                  <a:lnTo>
                    <a:pt x="0" y="128"/>
                  </a:lnTo>
                  <a:lnTo>
                    <a:pt x="2" y="115"/>
                  </a:lnTo>
                  <a:lnTo>
                    <a:pt x="4" y="102"/>
                  </a:lnTo>
                  <a:lnTo>
                    <a:pt x="8" y="89"/>
                  </a:lnTo>
                  <a:lnTo>
                    <a:pt x="13" y="78"/>
                  </a:lnTo>
                  <a:lnTo>
                    <a:pt x="19" y="67"/>
                  </a:lnTo>
                  <a:lnTo>
                    <a:pt x="26" y="56"/>
                  </a:lnTo>
                  <a:lnTo>
                    <a:pt x="36" y="45"/>
                  </a:lnTo>
                  <a:lnTo>
                    <a:pt x="43" y="35"/>
                  </a:lnTo>
                  <a:lnTo>
                    <a:pt x="54" y="28"/>
                  </a:lnTo>
                  <a:lnTo>
                    <a:pt x="65" y="21"/>
                  </a:lnTo>
                  <a:lnTo>
                    <a:pt x="76" y="15"/>
                  </a:lnTo>
                  <a:lnTo>
                    <a:pt x="87" y="9"/>
                  </a:lnTo>
                  <a:lnTo>
                    <a:pt x="100" y="4"/>
                  </a:lnTo>
                  <a:lnTo>
                    <a:pt x="113" y="2"/>
                  </a:lnTo>
                  <a:lnTo>
                    <a:pt x="128" y="0"/>
                  </a:lnTo>
                  <a:lnTo>
                    <a:pt x="141" y="0"/>
                  </a:lnTo>
                  <a:lnTo>
                    <a:pt x="154" y="2"/>
                  </a:lnTo>
                  <a:lnTo>
                    <a:pt x="167" y="4"/>
                  </a:lnTo>
                  <a:lnTo>
                    <a:pt x="180" y="8"/>
                  </a:lnTo>
                  <a:lnTo>
                    <a:pt x="191" y="13"/>
                  </a:lnTo>
                  <a:lnTo>
                    <a:pt x="204" y="19"/>
                  </a:lnTo>
                  <a:lnTo>
                    <a:pt x="213" y="26"/>
                  </a:lnTo>
                  <a:lnTo>
                    <a:pt x="224" y="34"/>
                  </a:lnTo>
                  <a:lnTo>
                    <a:pt x="234" y="43"/>
                  </a:lnTo>
                  <a:lnTo>
                    <a:pt x="241" y="52"/>
                  </a:lnTo>
                  <a:lnTo>
                    <a:pt x="248" y="63"/>
                  </a:lnTo>
                  <a:lnTo>
                    <a:pt x="256" y="74"/>
                  </a:lnTo>
                  <a:lnTo>
                    <a:pt x="261" y="87"/>
                  </a:lnTo>
                  <a:lnTo>
                    <a:pt x="265" y="100"/>
                  </a:lnTo>
                  <a:lnTo>
                    <a:pt x="267" y="113"/>
                  </a:lnTo>
                  <a:close/>
                </a:path>
              </a:pathLst>
            </a:custGeom>
            <a:solidFill>
              <a:srgbClr val="165829"/>
            </a:solidFill>
            <a:ln w="11113">
              <a:solidFill>
                <a:srgbClr val="F0037F"/>
              </a:solidFill>
              <a:prstDash val="solid"/>
              <a:round/>
              <a:headEnd/>
              <a:tailEnd/>
            </a:ln>
          </p:spPr>
          <p:txBody>
            <a:bodyPr/>
            <a:lstStyle/>
            <a:p>
              <a:endParaRPr lang="en-GB"/>
            </a:p>
          </p:txBody>
        </p:sp>
        <p:sp>
          <p:nvSpPr>
            <p:cNvPr id="8222" name="Freeform 7"/>
            <p:cNvSpPr>
              <a:spLocks/>
            </p:cNvSpPr>
            <p:nvPr/>
          </p:nvSpPr>
          <p:spPr bwMode="auto">
            <a:xfrm>
              <a:off x="2789" y="2167"/>
              <a:ext cx="147" cy="150"/>
            </a:xfrm>
            <a:custGeom>
              <a:avLst/>
              <a:gdLst>
                <a:gd name="T0" fmla="*/ 147 w 147"/>
                <a:gd name="T1" fmla="*/ 63 h 150"/>
                <a:gd name="T2" fmla="*/ 147 w 147"/>
                <a:gd name="T3" fmla="*/ 63 h 150"/>
                <a:gd name="T4" fmla="*/ 147 w 147"/>
                <a:gd name="T5" fmla="*/ 78 h 150"/>
                <a:gd name="T6" fmla="*/ 146 w 147"/>
                <a:gd name="T7" fmla="*/ 93 h 150"/>
                <a:gd name="T8" fmla="*/ 140 w 147"/>
                <a:gd name="T9" fmla="*/ 108 h 150"/>
                <a:gd name="T10" fmla="*/ 133 w 147"/>
                <a:gd name="T11" fmla="*/ 119 h 150"/>
                <a:gd name="T12" fmla="*/ 123 w 147"/>
                <a:gd name="T13" fmla="*/ 130 h 150"/>
                <a:gd name="T14" fmla="*/ 112 w 147"/>
                <a:gd name="T15" fmla="*/ 139 h 150"/>
                <a:gd name="T16" fmla="*/ 99 w 147"/>
                <a:gd name="T17" fmla="*/ 145 h 150"/>
                <a:gd name="T18" fmla="*/ 85 w 147"/>
                <a:gd name="T19" fmla="*/ 148 h 150"/>
                <a:gd name="T20" fmla="*/ 85 w 147"/>
                <a:gd name="T21" fmla="*/ 148 h 150"/>
                <a:gd name="T22" fmla="*/ 70 w 147"/>
                <a:gd name="T23" fmla="*/ 150 h 150"/>
                <a:gd name="T24" fmla="*/ 55 w 147"/>
                <a:gd name="T25" fmla="*/ 148 h 150"/>
                <a:gd name="T26" fmla="*/ 42 w 147"/>
                <a:gd name="T27" fmla="*/ 143 h 150"/>
                <a:gd name="T28" fmla="*/ 29 w 147"/>
                <a:gd name="T29" fmla="*/ 135 h 150"/>
                <a:gd name="T30" fmla="*/ 18 w 147"/>
                <a:gd name="T31" fmla="*/ 126 h 150"/>
                <a:gd name="T32" fmla="*/ 11 w 147"/>
                <a:gd name="T33" fmla="*/ 115 h 150"/>
                <a:gd name="T34" fmla="*/ 3 w 147"/>
                <a:gd name="T35" fmla="*/ 102 h 150"/>
                <a:gd name="T36" fmla="*/ 0 w 147"/>
                <a:gd name="T37" fmla="*/ 87 h 150"/>
                <a:gd name="T38" fmla="*/ 0 w 147"/>
                <a:gd name="T39" fmla="*/ 87 h 150"/>
                <a:gd name="T40" fmla="*/ 0 w 147"/>
                <a:gd name="T41" fmla="*/ 73 h 150"/>
                <a:gd name="T42" fmla="*/ 1 w 147"/>
                <a:gd name="T43" fmla="*/ 58 h 150"/>
                <a:gd name="T44" fmla="*/ 5 w 147"/>
                <a:gd name="T45" fmla="*/ 43 h 150"/>
                <a:gd name="T46" fmla="*/ 12 w 147"/>
                <a:gd name="T47" fmla="*/ 32 h 150"/>
                <a:gd name="T48" fmla="*/ 22 w 147"/>
                <a:gd name="T49" fmla="*/ 21 h 150"/>
                <a:gd name="T50" fmla="*/ 35 w 147"/>
                <a:gd name="T51" fmla="*/ 12 h 150"/>
                <a:gd name="T52" fmla="*/ 48 w 147"/>
                <a:gd name="T53" fmla="*/ 6 h 150"/>
                <a:gd name="T54" fmla="*/ 62 w 147"/>
                <a:gd name="T55" fmla="*/ 2 h 150"/>
                <a:gd name="T56" fmla="*/ 62 w 147"/>
                <a:gd name="T57" fmla="*/ 2 h 150"/>
                <a:gd name="T58" fmla="*/ 77 w 147"/>
                <a:gd name="T59" fmla="*/ 0 h 150"/>
                <a:gd name="T60" fmla="*/ 92 w 147"/>
                <a:gd name="T61" fmla="*/ 2 h 150"/>
                <a:gd name="T62" fmla="*/ 105 w 147"/>
                <a:gd name="T63" fmla="*/ 8 h 150"/>
                <a:gd name="T64" fmla="*/ 118 w 147"/>
                <a:gd name="T65" fmla="*/ 15 h 150"/>
                <a:gd name="T66" fmla="*/ 127 w 147"/>
                <a:gd name="T67" fmla="*/ 24 h 150"/>
                <a:gd name="T68" fmla="*/ 136 w 147"/>
                <a:gd name="T69" fmla="*/ 36 h 150"/>
                <a:gd name="T70" fmla="*/ 144 w 147"/>
                <a:gd name="T71" fmla="*/ 48 h 150"/>
                <a:gd name="T72" fmla="*/ 147 w 147"/>
                <a:gd name="T73" fmla="*/ 63 h 150"/>
                <a:gd name="T74" fmla="*/ 147 w 147"/>
                <a:gd name="T75" fmla="*/ 63 h 1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7" h="150">
                  <a:moveTo>
                    <a:pt x="147" y="63"/>
                  </a:moveTo>
                  <a:lnTo>
                    <a:pt x="147" y="63"/>
                  </a:lnTo>
                  <a:lnTo>
                    <a:pt x="147" y="78"/>
                  </a:lnTo>
                  <a:lnTo>
                    <a:pt x="146" y="93"/>
                  </a:lnTo>
                  <a:lnTo>
                    <a:pt x="140" y="108"/>
                  </a:lnTo>
                  <a:lnTo>
                    <a:pt x="133" y="119"/>
                  </a:lnTo>
                  <a:lnTo>
                    <a:pt x="123" y="130"/>
                  </a:lnTo>
                  <a:lnTo>
                    <a:pt x="112" y="139"/>
                  </a:lnTo>
                  <a:lnTo>
                    <a:pt x="99" y="145"/>
                  </a:lnTo>
                  <a:lnTo>
                    <a:pt x="85" y="148"/>
                  </a:lnTo>
                  <a:lnTo>
                    <a:pt x="70" y="150"/>
                  </a:lnTo>
                  <a:lnTo>
                    <a:pt x="55" y="148"/>
                  </a:lnTo>
                  <a:lnTo>
                    <a:pt x="42" y="143"/>
                  </a:lnTo>
                  <a:lnTo>
                    <a:pt x="29" y="135"/>
                  </a:lnTo>
                  <a:lnTo>
                    <a:pt x="18" y="126"/>
                  </a:lnTo>
                  <a:lnTo>
                    <a:pt x="11" y="115"/>
                  </a:lnTo>
                  <a:lnTo>
                    <a:pt x="3" y="102"/>
                  </a:lnTo>
                  <a:lnTo>
                    <a:pt x="0" y="87"/>
                  </a:lnTo>
                  <a:lnTo>
                    <a:pt x="0" y="73"/>
                  </a:lnTo>
                  <a:lnTo>
                    <a:pt x="1" y="58"/>
                  </a:lnTo>
                  <a:lnTo>
                    <a:pt x="5" y="43"/>
                  </a:lnTo>
                  <a:lnTo>
                    <a:pt x="12" y="32"/>
                  </a:lnTo>
                  <a:lnTo>
                    <a:pt x="22" y="21"/>
                  </a:lnTo>
                  <a:lnTo>
                    <a:pt x="35" y="12"/>
                  </a:lnTo>
                  <a:lnTo>
                    <a:pt x="48" y="6"/>
                  </a:lnTo>
                  <a:lnTo>
                    <a:pt x="62" y="2"/>
                  </a:lnTo>
                  <a:lnTo>
                    <a:pt x="77" y="0"/>
                  </a:lnTo>
                  <a:lnTo>
                    <a:pt x="92" y="2"/>
                  </a:lnTo>
                  <a:lnTo>
                    <a:pt x="105" y="8"/>
                  </a:lnTo>
                  <a:lnTo>
                    <a:pt x="118" y="15"/>
                  </a:lnTo>
                  <a:lnTo>
                    <a:pt x="127" y="24"/>
                  </a:lnTo>
                  <a:lnTo>
                    <a:pt x="136" y="36"/>
                  </a:lnTo>
                  <a:lnTo>
                    <a:pt x="144" y="48"/>
                  </a:lnTo>
                  <a:lnTo>
                    <a:pt x="147" y="63"/>
                  </a:lnTo>
                  <a:close/>
                </a:path>
              </a:pathLst>
            </a:custGeom>
            <a:solidFill>
              <a:srgbClr val="DC5C3F"/>
            </a:solidFill>
            <a:ln w="23813">
              <a:solidFill>
                <a:srgbClr val="668187"/>
              </a:solidFill>
              <a:prstDash val="solid"/>
              <a:round/>
              <a:headEnd/>
              <a:tailEnd/>
            </a:ln>
          </p:spPr>
          <p:txBody>
            <a:bodyPr/>
            <a:lstStyle/>
            <a:p>
              <a:endParaRPr lang="en-GB"/>
            </a:p>
          </p:txBody>
        </p:sp>
        <p:sp>
          <p:nvSpPr>
            <p:cNvPr id="8223" name="Freeform 8"/>
            <p:cNvSpPr>
              <a:spLocks/>
            </p:cNvSpPr>
            <p:nvPr/>
          </p:nvSpPr>
          <p:spPr bwMode="auto">
            <a:xfrm>
              <a:off x="2617" y="662"/>
              <a:ext cx="495" cy="107"/>
            </a:xfrm>
            <a:custGeom>
              <a:avLst/>
              <a:gdLst>
                <a:gd name="T0" fmla="*/ 14 w 495"/>
                <a:gd name="T1" fmla="*/ 107 h 107"/>
                <a:gd name="T2" fmla="*/ 14 w 495"/>
                <a:gd name="T3" fmla="*/ 107 h 107"/>
                <a:gd name="T4" fmla="*/ 74 w 495"/>
                <a:gd name="T5" fmla="*/ 100 h 107"/>
                <a:gd name="T6" fmla="*/ 133 w 495"/>
                <a:gd name="T7" fmla="*/ 94 h 107"/>
                <a:gd name="T8" fmla="*/ 192 w 495"/>
                <a:gd name="T9" fmla="*/ 91 h 107"/>
                <a:gd name="T10" fmla="*/ 251 w 495"/>
                <a:gd name="T11" fmla="*/ 89 h 107"/>
                <a:gd name="T12" fmla="*/ 308 w 495"/>
                <a:gd name="T13" fmla="*/ 91 h 107"/>
                <a:gd name="T14" fmla="*/ 368 w 495"/>
                <a:gd name="T15" fmla="*/ 94 h 107"/>
                <a:gd name="T16" fmla="*/ 425 w 495"/>
                <a:gd name="T17" fmla="*/ 100 h 107"/>
                <a:gd name="T18" fmla="*/ 480 w 495"/>
                <a:gd name="T19" fmla="*/ 107 h 107"/>
                <a:gd name="T20" fmla="*/ 495 w 495"/>
                <a:gd name="T21" fmla="*/ 19 h 107"/>
                <a:gd name="T22" fmla="*/ 495 w 495"/>
                <a:gd name="T23" fmla="*/ 19 h 107"/>
                <a:gd name="T24" fmla="*/ 434 w 495"/>
                <a:gd name="T25" fmla="*/ 11 h 107"/>
                <a:gd name="T26" fmla="*/ 373 w 495"/>
                <a:gd name="T27" fmla="*/ 6 h 107"/>
                <a:gd name="T28" fmla="*/ 312 w 495"/>
                <a:gd name="T29" fmla="*/ 2 h 107"/>
                <a:gd name="T30" fmla="*/ 251 w 495"/>
                <a:gd name="T31" fmla="*/ 0 h 107"/>
                <a:gd name="T32" fmla="*/ 188 w 495"/>
                <a:gd name="T33" fmla="*/ 2 h 107"/>
                <a:gd name="T34" fmla="*/ 125 w 495"/>
                <a:gd name="T35" fmla="*/ 6 h 107"/>
                <a:gd name="T36" fmla="*/ 62 w 495"/>
                <a:gd name="T37" fmla="*/ 11 h 107"/>
                <a:gd name="T38" fmla="*/ 0 w 495"/>
                <a:gd name="T39" fmla="*/ 20 h 107"/>
                <a:gd name="T40" fmla="*/ 14 w 495"/>
                <a:gd name="T41" fmla="*/ 107 h 107"/>
                <a:gd name="T42" fmla="*/ 14 w 495"/>
                <a:gd name="T43" fmla="*/ 107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95" h="107">
                  <a:moveTo>
                    <a:pt x="14" y="107"/>
                  </a:moveTo>
                  <a:lnTo>
                    <a:pt x="14" y="107"/>
                  </a:lnTo>
                  <a:lnTo>
                    <a:pt x="74" y="100"/>
                  </a:lnTo>
                  <a:lnTo>
                    <a:pt x="133" y="94"/>
                  </a:lnTo>
                  <a:lnTo>
                    <a:pt x="192" y="91"/>
                  </a:lnTo>
                  <a:lnTo>
                    <a:pt x="251" y="89"/>
                  </a:lnTo>
                  <a:lnTo>
                    <a:pt x="308" y="91"/>
                  </a:lnTo>
                  <a:lnTo>
                    <a:pt x="368" y="94"/>
                  </a:lnTo>
                  <a:lnTo>
                    <a:pt x="425" y="100"/>
                  </a:lnTo>
                  <a:lnTo>
                    <a:pt x="480" y="107"/>
                  </a:lnTo>
                  <a:lnTo>
                    <a:pt x="495" y="19"/>
                  </a:lnTo>
                  <a:lnTo>
                    <a:pt x="434" y="11"/>
                  </a:lnTo>
                  <a:lnTo>
                    <a:pt x="373" y="6"/>
                  </a:lnTo>
                  <a:lnTo>
                    <a:pt x="312" y="2"/>
                  </a:lnTo>
                  <a:lnTo>
                    <a:pt x="251" y="0"/>
                  </a:lnTo>
                  <a:lnTo>
                    <a:pt x="188" y="2"/>
                  </a:lnTo>
                  <a:lnTo>
                    <a:pt x="125" y="6"/>
                  </a:lnTo>
                  <a:lnTo>
                    <a:pt x="62" y="11"/>
                  </a:lnTo>
                  <a:lnTo>
                    <a:pt x="0" y="20"/>
                  </a:lnTo>
                  <a:lnTo>
                    <a:pt x="14" y="107"/>
                  </a:lnTo>
                  <a:close/>
                </a:path>
              </a:pathLst>
            </a:custGeom>
            <a:solidFill>
              <a:srgbClr val="DC5C3F"/>
            </a:solidFill>
            <a:ln w="23813">
              <a:solidFill>
                <a:srgbClr val="668187"/>
              </a:solidFill>
              <a:prstDash val="solid"/>
              <a:round/>
              <a:headEnd/>
              <a:tailEnd/>
            </a:ln>
          </p:spPr>
          <p:txBody>
            <a:bodyPr/>
            <a:lstStyle/>
            <a:p>
              <a:endParaRPr lang="en-GB"/>
            </a:p>
          </p:txBody>
        </p:sp>
        <p:sp>
          <p:nvSpPr>
            <p:cNvPr id="8224" name="Freeform 9"/>
            <p:cNvSpPr>
              <a:spLocks/>
            </p:cNvSpPr>
            <p:nvPr/>
          </p:nvSpPr>
          <p:spPr bwMode="auto">
            <a:xfrm>
              <a:off x="3097" y="681"/>
              <a:ext cx="487" cy="233"/>
            </a:xfrm>
            <a:custGeom>
              <a:avLst/>
              <a:gdLst>
                <a:gd name="T0" fmla="*/ 446 w 487"/>
                <a:gd name="T1" fmla="*/ 233 h 233"/>
                <a:gd name="T2" fmla="*/ 487 w 487"/>
                <a:gd name="T3" fmla="*/ 153 h 233"/>
                <a:gd name="T4" fmla="*/ 487 w 487"/>
                <a:gd name="T5" fmla="*/ 153 h 233"/>
                <a:gd name="T6" fmla="*/ 431 w 487"/>
                <a:gd name="T7" fmla="*/ 127 h 233"/>
                <a:gd name="T8" fmla="*/ 374 w 487"/>
                <a:gd name="T9" fmla="*/ 101 h 233"/>
                <a:gd name="T10" fmla="*/ 317 w 487"/>
                <a:gd name="T11" fmla="*/ 79 h 233"/>
                <a:gd name="T12" fmla="*/ 257 w 487"/>
                <a:gd name="T13" fmla="*/ 59 h 233"/>
                <a:gd name="T14" fmla="*/ 198 w 487"/>
                <a:gd name="T15" fmla="*/ 40 h 233"/>
                <a:gd name="T16" fmla="*/ 139 w 487"/>
                <a:gd name="T17" fmla="*/ 25 h 233"/>
                <a:gd name="T18" fmla="*/ 76 w 487"/>
                <a:gd name="T19" fmla="*/ 11 h 233"/>
                <a:gd name="T20" fmla="*/ 15 w 487"/>
                <a:gd name="T21" fmla="*/ 0 h 233"/>
                <a:gd name="T22" fmla="*/ 0 w 487"/>
                <a:gd name="T23" fmla="*/ 88 h 233"/>
                <a:gd name="T24" fmla="*/ 0 w 487"/>
                <a:gd name="T25" fmla="*/ 88 h 233"/>
                <a:gd name="T26" fmla="*/ 60 w 487"/>
                <a:gd name="T27" fmla="*/ 99 h 233"/>
                <a:gd name="T28" fmla="*/ 117 w 487"/>
                <a:gd name="T29" fmla="*/ 112 h 233"/>
                <a:gd name="T30" fmla="*/ 174 w 487"/>
                <a:gd name="T31" fmla="*/ 127 h 233"/>
                <a:gd name="T32" fmla="*/ 230 w 487"/>
                <a:gd name="T33" fmla="*/ 144 h 233"/>
                <a:gd name="T34" fmla="*/ 285 w 487"/>
                <a:gd name="T35" fmla="*/ 162 h 233"/>
                <a:gd name="T36" fmla="*/ 341 w 487"/>
                <a:gd name="T37" fmla="*/ 184 h 233"/>
                <a:gd name="T38" fmla="*/ 392 w 487"/>
                <a:gd name="T39" fmla="*/ 209 h 233"/>
                <a:gd name="T40" fmla="*/ 446 w 487"/>
                <a:gd name="T41" fmla="*/ 233 h 233"/>
                <a:gd name="T42" fmla="*/ 446 w 487"/>
                <a:gd name="T43" fmla="*/ 233 h 2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7" h="233">
                  <a:moveTo>
                    <a:pt x="446" y="233"/>
                  </a:moveTo>
                  <a:lnTo>
                    <a:pt x="487" y="153"/>
                  </a:lnTo>
                  <a:lnTo>
                    <a:pt x="431" y="127"/>
                  </a:lnTo>
                  <a:lnTo>
                    <a:pt x="374" y="101"/>
                  </a:lnTo>
                  <a:lnTo>
                    <a:pt x="317" y="79"/>
                  </a:lnTo>
                  <a:lnTo>
                    <a:pt x="257" y="59"/>
                  </a:lnTo>
                  <a:lnTo>
                    <a:pt x="198" y="40"/>
                  </a:lnTo>
                  <a:lnTo>
                    <a:pt x="139" y="25"/>
                  </a:lnTo>
                  <a:lnTo>
                    <a:pt x="76" y="11"/>
                  </a:lnTo>
                  <a:lnTo>
                    <a:pt x="15" y="0"/>
                  </a:lnTo>
                  <a:lnTo>
                    <a:pt x="0" y="88"/>
                  </a:lnTo>
                  <a:lnTo>
                    <a:pt x="60" y="99"/>
                  </a:lnTo>
                  <a:lnTo>
                    <a:pt x="117" y="112"/>
                  </a:lnTo>
                  <a:lnTo>
                    <a:pt x="174" y="127"/>
                  </a:lnTo>
                  <a:lnTo>
                    <a:pt x="230" y="144"/>
                  </a:lnTo>
                  <a:lnTo>
                    <a:pt x="285" y="162"/>
                  </a:lnTo>
                  <a:lnTo>
                    <a:pt x="341" y="184"/>
                  </a:lnTo>
                  <a:lnTo>
                    <a:pt x="392" y="209"/>
                  </a:lnTo>
                  <a:lnTo>
                    <a:pt x="446" y="233"/>
                  </a:lnTo>
                  <a:close/>
                </a:path>
              </a:pathLst>
            </a:custGeom>
            <a:solidFill>
              <a:srgbClr val="165829"/>
            </a:solidFill>
            <a:ln w="23813">
              <a:solidFill>
                <a:srgbClr val="668187"/>
              </a:solidFill>
              <a:prstDash val="solid"/>
              <a:round/>
              <a:headEnd/>
              <a:tailEnd/>
            </a:ln>
          </p:spPr>
          <p:txBody>
            <a:bodyPr/>
            <a:lstStyle/>
            <a:p>
              <a:endParaRPr lang="en-GB"/>
            </a:p>
          </p:txBody>
        </p:sp>
        <p:sp>
          <p:nvSpPr>
            <p:cNvPr id="8225" name="Freeform 10"/>
            <p:cNvSpPr>
              <a:spLocks/>
            </p:cNvSpPr>
            <p:nvPr/>
          </p:nvSpPr>
          <p:spPr bwMode="auto">
            <a:xfrm>
              <a:off x="2145" y="682"/>
              <a:ext cx="486" cy="232"/>
            </a:xfrm>
            <a:custGeom>
              <a:avLst/>
              <a:gdLst>
                <a:gd name="T0" fmla="*/ 486 w 486"/>
                <a:gd name="T1" fmla="*/ 87 h 232"/>
                <a:gd name="T2" fmla="*/ 472 w 486"/>
                <a:gd name="T3" fmla="*/ 0 h 232"/>
                <a:gd name="T4" fmla="*/ 472 w 486"/>
                <a:gd name="T5" fmla="*/ 0 h 232"/>
                <a:gd name="T6" fmla="*/ 409 w 486"/>
                <a:gd name="T7" fmla="*/ 12 h 232"/>
                <a:gd name="T8" fmla="*/ 348 w 486"/>
                <a:gd name="T9" fmla="*/ 24 h 232"/>
                <a:gd name="T10" fmla="*/ 287 w 486"/>
                <a:gd name="T11" fmla="*/ 41 h 232"/>
                <a:gd name="T12" fmla="*/ 227 w 486"/>
                <a:gd name="T13" fmla="*/ 58 h 232"/>
                <a:gd name="T14" fmla="*/ 168 w 486"/>
                <a:gd name="T15" fmla="*/ 78 h 232"/>
                <a:gd name="T16" fmla="*/ 111 w 486"/>
                <a:gd name="T17" fmla="*/ 102 h 232"/>
                <a:gd name="T18" fmla="*/ 55 w 486"/>
                <a:gd name="T19" fmla="*/ 126 h 232"/>
                <a:gd name="T20" fmla="*/ 0 w 486"/>
                <a:gd name="T21" fmla="*/ 152 h 232"/>
                <a:gd name="T22" fmla="*/ 41 w 486"/>
                <a:gd name="T23" fmla="*/ 232 h 232"/>
                <a:gd name="T24" fmla="*/ 41 w 486"/>
                <a:gd name="T25" fmla="*/ 232 h 232"/>
                <a:gd name="T26" fmla="*/ 92 w 486"/>
                <a:gd name="T27" fmla="*/ 208 h 232"/>
                <a:gd name="T28" fmla="*/ 146 w 486"/>
                <a:gd name="T29" fmla="*/ 183 h 232"/>
                <a:gd name="T30" fmla="*/ 200 w 486"/>
                <a:gd name="T31" fmla="*/ 163 h 232"/>
                <a:gd name="T32" fmla="*/ 255 w 486"/>
                <a:gd name="T33" fmla="*/ 143 h 232"/>
                <a:gd name="T34" fmla="*/ 311 w 486"/>
                <a:gd name="T35" fmla="*/ 126 h 232"/>
                <a:gd name="T36" fmla="*/ 368 w 486"/>
                <a:gd name="T37" fmla="*/ 111 h 232"/>
                <a:gd name="T38" fmla="*/ 427 w 486"/>
                <a:gd name="T39" fmla="*/ 98 h 232"/>
                <a:gd name="T40" fmla="*/ 486 w 486"/>
                <a:gd name="T41" fmla="*/ 87 h 232"/>
                <a:gd name="T42" fmla="*/ 486 w 486"/>
                <a:gd name="T43" fmla="*/ 87 h 2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6" h="232">
                  <a:moveTo>
                    <a:pt x="486" y="87"/>
                  </a:moveTo>
                  <a:lnTo>
                    <a:pt x="472" y="0"/>
                  </a:lnTo>
                  <a:lnTo>
                    <a:pt x="409" y="12"/>
                  </a:lnTo>
                  <a:lnTo>
                    <a:pt x="348" y="24"/>
                  </a:lnTo>
                  <a:lnTo>
                    <a:pt x="287" y="41"/>
                  </a:lnTo>
                  <a:lnTo>
                    <a:pt x="227" y="58"/>
                  </a:lnTo>
                  <a:lnTo>
                    <a:pt x="168" y="78"/>
                  </a:lnTo>
                  <a:lnTo>
                    <a:pt x="111" y="102"/>
                  </a:lnTo>
                  <a:lnTo>
                    <a:pt x="55" y="126"/>
                  </a:lnTo>
                  <a:lnTo>
                    <a:pt x="0" y="152"/>
                  </a:lnTo>
                  <a:lnTo>
                    <a:pt x="41" y="232"/>
                  </a:lnTo>
                  <a:lnTo>
                    <a:pt x="92" y="208"/>
                  </a:lnTo>
                  <a:lnTo>
                    <a:pt x="146" y="183"/>
                  </a:lnTo>
                  <a:lnTo>
                    <a:pt x="200" y="163"/>
                  </a:lnTo>
                  <a:lnTo>
                    <a:pt x="255" y="143"/>
                  </a:lnTo>
                  <a:lnTo>
                    <a:pt x="311" y="126"/>
                  </a:lnTo>
                  <a:lnTo>
                    <a:pt x="368" y="111"/>
                  </a:lnTo>
                  <a:lnTo>
                    <a:pt x="427" y="98"/>
                  </a:lnTo>
                  <a:lnTo>
                    <a:pt x="486" y="87"/>
                  </a:lnTo>
                  <a:close/>
                </a:path>
              </a:pathLst>
            </a:custGeom>
            <a:solidFill>
              <a:srgbClr val="165829"/>
            </a:solidFill>
            <a:ln w="23813">
              <a:solidFill>
                <a:srgbClr val="668187"/>
              </a:solidFill>
              <a:prstDash val="solid"/>
              <a:round/>
              <a:headEnd/>
              <a:tailEnd/>
            </a:ln>
          </p:spPr>
          <p:txBody>
            <a:bodyPr/>
            <a:lstStyle/>
            <a:p>
              <a:endParaRPr lang="en-GB"/>
            </a:p>
          </p:txBody>
        </p:sp>
        <p:sp>
          <p:nvSpPr>
            <p:cNvPr id="8226" name="Freeform 11"/>
            <p:cNvSpPr>
              <a:spLocks/>
            </p:cNvSpPr>
            <p:nvPr/>
          </p:nvSpPr>
          <p:spPr bwMode="auto">
            <a:xfrm>
              <a:off x="1745" y="834"/>
              <a:ext cx="441" cy="355"/>
            </a:xfrm>
            <a:custGeom>
              <a:avLst/>
              <a:gdLst>
                <a:gd name="T0" fmla="*/ 441 w 441"/>
                <a:gd name="T1" fmla="*/ 80 h 355"/>
                <a:gd name="T2" fmla="*/ 400 w 441"/>
                <a:gd name="T3" fmla="*/ 0 h 355"/>
                <a:gd name="T4" fmla="*/ 400 w 441"/>
                <a:gd name="T5" fmla="*/ 0 h 355"/>
                <a:gd name="T6" fmla="*/ 344 w 441"/>
                <a:gd name="T7" fmla="*/ 30 h 355"/>
                <a:gd name="T8" fmla="*/ 291 w 441"/>
                <a:gd name="T9" fmla="*/ 61 h 355"/>
                <a:gd name="T10" fmla="*/ 239 w 441"/>
                <a:gd name="T11" fmla="*/ 96 h 355"/>
                <a:gd name="T12" fmla="*/ 187 w 441"/>
                <a:gd name="T13" fmla="*/ 131 h 355"/>
                <a:gd name="T14" fmla="*/ 139 w 441"/>
                <a:gd name="T15" fmla="*/ 168 h 355"/>
                <a:gd name="T16" fmla="*/ 91 w 441"/>
                <a:gd name="T17" fmla="*/ 207 h 355"/>
                <a:gd name="T18" fmla="*/ 45 w 441"/>
                <a:gd name="T19" fmla="*/ 250 h 355"/>
                <a:gd name="T20" fmla="*/ 0 w 441"/>
                <a:gd name="T21" fmla="*/ 292 h 355"/>
                <a:gd name="T22" fmla="*/ 63 w 441"/>
                <a:gd name="T23" fmla="*/ 355 h 355"/>
                <a:gd name="T24" fmla="*/ 63 w 441"/>
                <a:gd name="T25" fmla="*/ 355 h 355"/>
                <a:gd name="T26" fmla="*/ 106 w 441"/>
                <a:gd name="T27" fmla="*/ 314 h 355"/>
                <a:gd name="T28" fmla="*/ 148 w 441"/>
                <a:gd name="T29" fmla="*/ 276 h 355"/>
                <a:gd name="T30" fmla="*/ 195 w 441"/>
                <a:gd name="T31" fmla="*/ 239 h 355"/>
                <a:gd name="T32" fmla="*/ 241 w 441"/>
                <a:gd name="T33" fmla="*/ 203 h 355"/>
                <a:gd name="T34" fmla="*/ 289 w 441"/>
                <a:gd name="T35" fmla="*/ 170 h 355"/>
                <a:gd name="T36" fmla="*/ 339 w 441"/>
                <a:gd name="T37" fmla="*/ 139 h 355"/>
                <a:gd name="T38" fmla="*/ 389 w 441"/>
                <a:gd name="T39" fmla="*/ 107 h 355"/>
                <a:gd name="T40" fmla="*/ 441 w 441"/>
                <a:gd name="T41" fmla="*/ 80 h 355"/>
                <a:gd name="T42" fmla="*/ 441 w 441"/>
                <a:gd name="T43" fmla="*/ 8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1" h="355">
                  <a:moveTo>
                    <a:pt x="441" y="80"/>
                  </a:moveTo>
                  <a:lnTo>
                    <a:pt x="400" y="0"/>
                  </a:lnTo>
                  <a:lnTo>
                    <a:pt x="344" y="30"/>
                  </a:lnTo>
                  <a:lnTo>
                    <a:pt x="291" y="61"/>
                  </a:lnTo>
                  <a:lnTo>
                    <a:pt x="239" y="96"/>
                  </a:lnTo>
                  <a:lnTo>
                    <a:pt x="187" y="131"/>
                  </a:lnTo>
                  <a:lnTo>
                    <a:pt x="139" y="168"/>
                  </a:lnTo>
                  <a:lnTo>
                    <a:pt x="91" y="207"/>
                  </a:lnTo>
                  <a:lnTo>
                    <a:pt x="45" y="250"/>
                  </a:lnTo>
                  <a:lnTo>
                    <a:pt x="0" y="292"/>
                  </a:lnTo>
                  <a:lnTo>
                    <a:pt x="63" y="355"/>
                  </a:lnTo>
                  <a:lnTo>
                    <a:pt x="106" y="314"/>
                  </a:lnTo>
                  <a:lnTo>
                    <a:pt x="148" y="276"/>
                  </a:lnTo>
                  <a:lnTo>
                    <a:pt x="195" y="239"/>
                  </a:lnTo>
                  <a:lnTo>
                    <a:pt x="241" y="203"/>
                  </a:lnTo>
                  <a:lnTo>
                    <a:pt x="289" y="170"/>
                  </a:lnTo>
                  <a:lnTo>
                    <a:pt x="339" y="139"/>
                  </a:lnTo>
                  <a:lnTo>
                    <a:pt x="389" y="107"/>
                  </a:lnTo>
                  <a:lnTo>
                    <a:pt x="441" y="80"/>
                  </a:lnTo>
                  <a:close/>
                </a:path>
              </a:pathLst>
            </a:custGeom>
            <a:solidFill>
              <a:srgbClr val="DC5C3F"/>
            </a:solidFill>
            <a:ln w="23813">
              <a:solidFill>
                <a:srgbClr val="668187"/>
              </a:solidFill>
              <a:prstDash val="solid"/>
              <a:round/>
              <a:headEnd/>
              <a:tailEnd/>
            </a:ln>
          </p:spPr>
          <p:txBody>
            <a:bodyPr/>
            <a:lstStyle/>
            <a:p>
              <a:endParaRPr lang="en-GB"/>
            </a:p>
          </p:txBody>
        </p:sp>
        <p:sp>
          <p:nvSpPr>
            <p:cNvPr id="8227" name="Freeform 12"/>
            <p:cNvSpPr>
              <a:spLocks/>
            </p:cNvSpPr>
            <p:nvPr/>
          </p:nvSpPr>
          <p:spPr bwMode="auto">
            <a:xfrm>
              <a:off x="1453" y="1126"/>
              <a:ext cx="355" cy="440"/>
            </a:xfrm>
            <a:custGeom>
              <a:avLst/>
              <a:gdLst>
                <a:gd name="T0" fmla="*/ 355 w 355"/>
                <a:gd name="T1" fmla="*/ 63 h 440"/>
                <a:gd name="T2" fmla="*/ 292 w 355"/>
                <a:gd name="T3" fmla="*/ 0 h 440"/>
                <a:gd name="T4" fmla="*/ 292 w 355"/>
                <a:gd name="T5" fmla="*/ 0 h 440"/>
                <a:gd name="T6" fmla="*/ 250 w 355"/>
                <a:gd name="T7" fmla="*/ 45 h 440"/>
                <a:gd name="T8" fmla="*/ 207 w 355"/>
                <a:gd name="T9" fmla="*/ 91 h 440"/>
                <a:gd name="T10" fmla="*/ 169 w 355"/>
                <a:gd name="T11" fmla="*/ 139 h 440"/>
                <a:gd name="T12" fmla="*/ 132 w 355"/>
                <a:gd name="T13" fmla="*/ 189 h 440"/>
                <a:gd name="T14" fmla="*/ 95 w 355"/>
                <a:gd name="T15" fmla="*/ 239 h 440"/>
                <a:gd name="T16" fmla="*/ 61 w 355"/>
                <a:gd name="T17" fmla="*/ 292 h 440"/>
                <a:gd name="T18" fmla="*/ 30 w 355"/>
                <a:gd name="T19" fmla="*/ 346 h 440"/>
                <a:gd name="T20" fmla="*/ 0 w 355"/>
                <a:gd name="T21" fmla="*/ 400 h 440"/>
                <a:gd name="T22" fmla="*/ 82 w 355"/>
                <a:gd name="T23" fmla="*/ 440 h 440"/>
                <a:gd name="T24" fmla="*/ 82 w 355"/>
                <a:gd name="T25" fmla="*/ 440 h 440"/>
                <a:gd name="T26" fmla="*/ 108 w 355"/>
                <a:gd name="T27" fmla="*/ 389 h 440"/>
                <a:gd name="T28" fmla="*/ 139 w 355"/>
                <a:gd name="T29" fmla="*/ 339 h 440"/>
                <a:gd name="T30" fmla="*/ 170 w 355"/>
                <a:gd name="T31" fmla="*/ 289 h 440"/>
                <a:gd name="T32" fmla="*/ 204 w 355"/>
                <a:gd name="T33" fmla="*/ 241 h 440"/>
                <a:gd name="T34" fmla="*/ 239 w 355"/>
                <a:gd name="T35" fmla="*/ 194 h 440"/>
                <a:gd name="T36" fmla="*/ 276 w 355"/>
                <a:gd name="T37" fmla="*/ 150 h 440"/>
                <a:gd name="T38" fmla="*/ 315 w 355"/>
                <a:gd name="T39" fmla="*/ 106 h 440"/>
                <a:gd name="T40" fmla="*/ 355 w 355"/>
                <a:gd name="T41" fmla="*/ 63 h 440"/>
                <a:gd name="T42" fmla="*/ 355 w 355"/>
                <a:gd name="T43" fmla="*/ 63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355" y="63"/>
                  </a:moveTo>
                  <a:lnTo>
                    <a:pt x="292" y="0"/>
                  </a:lnTo>
                  <a:lnTo>
                    <a:pt x="250" y="45"/>
                  </a:lnTo>
                  <a:lnTo>
                    <a:pt x="207" y="91"/>
                  </a:lnTo>
                  <a:lnTo>
                    <a:pt x="169" y="139"/>
                  </a:lnTo>
                  <a:lnTo>
                    <a:pt x="132" y="189"/>
                  </a:lnTo>
                  <a:lnTo>
                    <a:pt x="95" y="239"/>
                  </a:lnTo>
                  <a:lnTo>
                    <a:pt x="61" y="292"/>
                  </a:lnTo>
                  <a:lnTo>
                    <a:pt x="30" y="346"/>
                  </a:lnTo>
                  <a:lnTo>
                    <a:pt x="0" y="400"/>
                  </a:lnTo>
                  <a:lnTo>
                    <a:pt x="82" y="440"/>
                  </a:lnTo>
                  <a:lnTo>
                    <a:pt x="108" y="389"/>
                  </a:lnTo>
                  <a:lnTo>
                    <a:pt x="139" y="339"/>
                  </a:lnTo>
                  <a:lnTo>
                    <a:pt x="170" y="289"/>
                  </a:lnTo>
                  <a:lnTo>
                    <a:pt x="204" y="241"/>
                  </a:lnTo>
                  <a:lnTo>
                    <a:pt x="239" y="194"/>
                  </a:lnTo>
                  <a:lnTo>
                    <a:pt x="276" y="150"/>
                  </a:lnTo>
                  <a:lnTo>
                    <a:pt x="315" y="106"/>
                  </a:lnTo>
                  <a:lnTo>
                    <a:pt x="355" y="63"/>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28" name="Freeform 13"/>
            <p:cNvSpPr>
              <a:spLocks/>
            </p:cNvSpPr>
            <p:nvPr/>
          </p:nvSpPr>
          <p:spPr bwMode="auto">
            <a:xfrm>
              <a:off x="1453" y="1126"/>
              <a:ext cx="355" cy="440"/>
            </a:xfrm>
            <a:custGeom>
              <a:avLst/>
              <a:gdLst>
                <a:gd name="T0" fmla="*/ 355 w 355"/>
                <a:gd name="T1" fmla="*/ 63 h 440"/>
                <a:gd name="T2" fmla="*/ 292 w 355"/>
                <a:gd name="T3" fmla="*/ 0 h 440"/>
                <a:gd name="T4" fmla="*/ 292 w 355"/>
                <a:gd name="T5" fmla="*/ 0 h 440"/>
                <a:gd name="T6" fmla="*/ 250 w 355"/>
                <a:gd name="T7" fmla="*/ 45 h 440"/>
                <a:gd name="T8" fmla="*/ 207 w 355"/>
                <a:gd name="T9" fmla="*/ 91 h 440"/>
                <a:gd name="T10" fmla="*/ 169 w 355"/>
                <a:gd name="T11" fmla="*/ 139 h 440"/>
                <a:gd name="T12" fmla="*/ 132 w 355"/>
                <a:gd name="T13" fmla="*/ 189 h 440"/>
                <a:gd name="T14" fmla="*/ 95 w 355"/>
                <a:gd name="T15" fmla="*/ 239 h 440"/>
                <a:gd name="T16" fmla="*/ 61 w 355"/>
                <a:gd name="T17" fmla="*/ 292 h 440"/>
                <a:gd name="T18" fmla="*/ 30 w 355"/>
                <a:gd name="T19" fmla="*/ 346 h 440"/>
                <a:gd name="T20" fmla="*/ 0 w 355"/>
                <a:gd name="T21" fmla="*/ 400 h 440"/>
                <a:gd name="T22" fmla="*/ 82 w 355"/>
                <a:gd name="T23" fmla="*/ 440 h 440"/>
                <a:gd name="T24" fmla="*/ 82 w 355"/>
                <a:gd name="T25" fmla="*/ 440 h 440"/>
                <a:gd name="T26" fmla="*/ 108 w 355"/>
                <a:gd name="T27" fmla="*/ 389 h 440"/>
                <a:gd name="T28" fmla="*/ 139 w 355"/>
                <a:gd name="T29" fmla="*/ 339 h 440"/>
                <a:gd name="T30" fmla="*/ 170 w 355"/>
                <a:gd name="T31" fmla="*/ 289 h 440"/>
                <a:gd name="T32" fmla="*/ 204 w 355"/>
                <a:gd name="T33" fmla="*/ 241 h 440"/>
                <a:gd name="T34" fmla="*/ 239 w 355"/>
                <a:gd name="T35" fmla="*/ 194 h 440"/>
                <a:gd name="T36" fmla="*/ 276 w 355"/>
                <a:gd name="T37" fmla="*/ 150 h 440"/>
                <a:gd name="T38" fmla="*/ 315 w 355"/>
                <a:gd name="T39" fmla="*/ 106 h 440"/>
                <a:gd name="T40" fmla="*/ 355 w 355"/>
                <a:gd name="T41" fmla="*/ 63 h 440"/>
                <a:gd name="T42" fmla="*/ 355 w 355"/>
                <a:gd name="T43" fmla="*/ 63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355" y="63"/>
                  </a:moveTo>
                  <a:lnTo>
                    <a:pt x="292" y="0"/>
                  </a:lnTo>
                  <a:lnTo>
                    <a:pt x="250" y="45"/>
                  </a:lnTo>
                  <a:lnTo>
                    <a:pt x="207" y="91"/>
                  </a:lnTo>
                  <a:lnTo>
                    <a:pt x="169" y="139"/>
                  </a:lnTo>
                  <a:lnTo>
                    <a:pt x="132" y="189"/>
                  </a:lnTo>
                  <a:lnTo>
                    <a:pt x="95" y="239"/>
                  </a:lnTo>
                  <a:lnTo>
                    <a:pt x="61" y="292"/>
                  </a:lnTo>
                  <a:lnTo>
                    <a:pt x="30" y="346"/>
                  </a:lnTo>
                  <a:lnTo>
                    <a:pt x="0" y="400"/>
                  </a:lnTo>
                  <a:lnTo>
                    <a:pt x="82" y="440"/>
                  </a:lnTo>
                  <a:lnTo>
                    <a:pt x="108" y="389"/>
                  </a:lnTo>
                  <a:lnTo>
                    <a:pt x="139" y="339"/>
                  </a:lnTo>
                  <a:lnTo>
                    <a:pt x="170" y="289"/>
                  </a:lnTo>
                  <a:lnTo>
                    <a:pt x="204" y="241"/>
                  </a:lnTo>
                  <a:lnTo>
                    <a:pt x="239" y="194"/>
                  </a:lnTo>
                  <a:lnTo>
                    <a:pt x="276" y="150"/>
                  </a:lnTo>
                  <a:lnTo>
                    <a:pt x="315" y="106"/>
                  </a:lnTo>
                  <a:lnTo>
                    <a:pt x="355" y="63"/>
                  </a:lnTo>
                  <a:close/>
                </a:path>
              </a:pathLst>
            </a:custGeom>
            <a:noFill/>
            <a:ln w="23813">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29" name="Freeform 14"/>
            <p:cNvSpPr>
              <a:spLocks/>
            </p:cNvSpPr>
            <p:nvPr/>
          </p:nvSpPr>
          <p:spPr bwMode="auto">
            <a:xfrm>
              <a:off x="3543" y="834"/>
              <a:ext cx="440" cy="355"/>
            </a:xfrm>
            <a:custGeom>
              <a:avLst/>
              <a:gdLst>
                <a:gd name="T0" fmla="*/ 377 w 440"/>
                <a:gd name="T1" fmla="*/ 355 h 355"/>
                <a:gd name="T2" fmla="*/ 440 w 440"/>
                <a:gd name="T3" fmla="*/ 292 h 355"/>
                <a:gd name="T4" fmla="*/ 440 w 440"/>
                <a:gd name="T5" fmla="*/ 292 h 355"/>
                <a:gd name="T6" fmla="*/ 396 w 440"/>
                <a:gd name="T7" fmla="*/ 248 h 355"/>
                <a:gd name="T8" fmla="*/ 350 w 440"/>
                <a:gd name="T9" fmla="*/ 207 h 355"/>
                <a:gd name="T10" fmla="*/ 302 w 440"/>
                <a:gd name="T11" fmla="*/ 168 h 355"/>
                <a:gd name="T12" fmla="*/ 252 w 440"/>
                <a:gd name="T13" fmla="*/ 131 h 355"/>
                <a:gd name="T14" fmla="*/ 202 w 440"/>
                <a:gd name="T15" fmla="*/ 94 h 355"/>
                <a:gd name="T16" fmla="*/ 148 w 440"/>
                <a:gd name="T17" fmla="*/ 61 h 355"/>
                <a:gd name="T18" fmla="*/ 94 w 440"/>
                <a:gd name="T19" fmla="*/ 30 h 355"/>
                <a:gd name="T20" fmla="*/ 41 w 440"/>
                <a:gd name="T21" fmla="*/ 0 h 355"/>
                <a:gd name="T22" fmla="*/ 0 w 440"/>
                <a:gd name="T23" fmla="*/ 80 h 355"/>
                <a:gd name="T24" fmla="*/ 0 w 440"/>
                <a:gd name="T25" fmla="*/ 80 h 355"/>
                <a:gd name="T26" fmla="*/ 52 w 440"/>
                <a:gd name="T27" fmla="*/ 107 h 355"/>
                <a:gd name="T28" fmla="*/ 102 w 440"/>
                <a:gd name="T29" fmla="*/ 139 h 355"/>
                <a:gd name="T30" fmla="*/ 152 w 440"/>
                <a:gd name="T31" fmla="*/ 170 h 355"/>
                <a:gd name="T32" fmla="*/ 200 w 440"/>
                <a:gd name="T33" fmla="*/ 203 h 355"/>
                <a:gd name="T34" fmla="*/ 246 w 440"/>
                <a:gd name="T35" fmla="*/ 239 h 355"/>
                <a:gd name="T36" fmla="*/ 292 w 440"/>
                <a:gd name="T37" fmla="*/ 276 h 355"/>
                <a:gd name="T38" fmla="*/ 335 w 440"/>
                <a:gd name="T39" fmla="*/ 314 h 355"/>
                <a:gd name="T40" fmla="*/ 377 w 440"/>
                <a:gd name="T41" fmla="*/ 355 h 355"/>
                <a:gd name="T42" fmla="*/ 377 w 440"/>
                <a:gd name="T43" fmla="*/ 355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0" h="355">
                  <a:moveTo>
                    <a:pt x="377" y="355"/>
                  </a:moveTo>
                  <a:lnTo>
                    <a:pt x="440" y="292"/>
                  </a:lnTo>
                  <a:lnTo>
                    <a:pt x="396" y="248"/>
                  </a:lnTo>
                  <a:lnTo>
                    <a:pt x="350" y="207"/>
                  </a:lnTo>
                  <a:lnTo>
                    <a:pt x="302" y="168"/>
                  </a:lnTo>
                  <a:lnTo>
                    <a:pt x="252" y="131"/>
                  </a:lnTo>
                  <a:lnTo>
                    <a:pt x="202" y="94"/>
                  </a:lnTo>
                  <a:lnTo>
                    <a:pt x="148" y="61"/>
                  </a:lnTo>
                  <a:lnTo>
                    <a:pt x="94" y="30"/>
                  </a:lnTo>
                  <a:lnTo>
                    <a:pt x="41" y="0"/>
                  </a:lnTo>
                  <a:lnTo>
                    <a:pt x="0" y="80"/>
                  </a:lnTo>
                  <a:lnTo>
                    <a:pt x="52" y="107"/>
                  </a:lnTo>
                  <a:lnTo>
                    <a:pt x="102" y="139"/>
                  </a:lnTo>
                  <a:lnTo>
                    <a:pt x="152" y="170"/>
                  </a:lnTo>
                  <a:lnTo>
                    <a:pt x="200" y="203"/>
                  </a:lnTo>
                  <a:lnTo>
                    <a:pt x="246" y="239"/>
                  </a:lnTo>
                  <a:lnTo>
                    <a:pt x="292" y="276"/>
                  </a:lnTo>
                  <a:lnTo>
                    <a:pt x="335" y="314"/>
                  </a:lnTo>
                  <a:lnTo>
                    <a:pt x="377" y="355"/>
                  </a:lnTo>
                  <a:close/>
                </a:path>
              </a:pathLst>
            </a:custGeom>
            <a:solidFill>
              <a:srgbClr val="DC5C3F"/>
            </a:solidFill>
            <a:ln w="23813">
              <a:solidFill>
                <a:srgbClr val="668187"/>
              </a:solidFill>
              <a:prstDash val="solid"/>
              <a:round/>
              <a:headEnd/>
              <a:tailEnd/>
            </a:ln>
          </p:spPr>
          <p:txBody>
            <a:bodyPr/>
            <a:lstStyle/>
            <a:p>
              <a:endParaRPr lang="en-GB"/>
            </a:p>
          </p:txBody>
        </p:sp>
        <p:sp>
          <p:nvSpPr>
            <p:cNvPr id="8230" name="Freeform 15"/>
            <p:cNvSpPr>
              <a:spLocks/>
            </p:cNvSpPr>
            <p:nvPr/>
          </p:nvSpPr>
          <p:spPr bwMode="auto">
            <a:xfrm>
              <a:off x="1300" y="1526"/>
              <a:ext cx="235" cy="486"/>
            </a:xfrm>
            <a:custGeom>
              <a:avLst/>
              <a:gdLst>
                <a:gd name="T0" fmla="*/ 235 w 235"/>
                <a:gd name="T1" fmla="*/ 40 h 486"/>
                <a:gd name="T2" fmla="*/ 153 w 235"/>
                <a:gd name="T3" fmla="*/ 0 h 486"/>
                <a:gd name="T4" fmla="*/ 153 w 235"/>
                <a:gd name="T5" fmla="*/ 0 h 486"/>
                <a:gd name="T6" fmla="*/ 127 w 235"/>
                <a:gd name="T7" fmla="*/ 55 h 486"/>
                <a:gd name="T8" fmla="*/ 101 w 235"/>
                <a:gd name="T9" fmla="*/ 113 h 486"/>
                <a:gd name="T10" fmla="*/ 79 w 235"/>
                <a:gd name="T11" fmla="*/ 170 h 486"/>
                <a:gd name="T12" fmla="*/ 59 w 235"/>
                <a:gd name="T13" fmla="*/ 229 h 486"/>
                <a:gd name="T14" fmla="*/ 40 w 235"/>
                <a:gd name="T15" fmla="*/ 288 h 486"/>
                <a:gd name="T16" fmla="*/ 26 w 235"/>
                <a:gd name="T17" fmla="*/ 349 h 486"/>
                <a:gd name="T18" fmla="*/ 11 w 235"/>
                <a:gd name="T19" fmla="*/ 410 h 486"/>
                <a:gd name="T20" fmla="*/ 0 w 235"/>
                <a:gd name="T21" fmla="*/ 471 h 486"/>
                <a:gd name="T22" fmla="*/ 89 w 235"/>
                <a:gd name="T23" fmla="*/ 486 h 486"/>
                <a:gd name="T24" fmla="*/ 89 w 235"/>
                <a:gd name="T25" fmla="*/ 486 h 486"/>
                <a:gd name="T26" fmla="*/ 100 w 235"/>
                <a:gd name="T27" fmla="*/ 427 h 486"/>
                <a:gd name="T28" fmla="*/ 113 w 235"/>
                <a:gd name="T29" fmla="*/ 370 h 486"/>
                <a:gd name="T30" fmla="*/ 127 w 235"/>
                <a:gd name="T31" fmla="*/ 312 h 486"/>
                <a:gd name="T32" fmla="*/ 144 w 235"/>
                <a:gd name="T33" fmla="*/ 257 h 486"/>
                <a:gd name="T34" fmla="*/ 164 w 235"/>
                <a:gd name="T35" fmla="*/ 201 h 486"/>
                <a:gd name="T36" fmla="*/ 185 w 235"/>
                <a:gd name="T37" fmla="*/ 148 h 486"/>
                <a:gd name="T38" fmla="*/ 209 w 235"/>
                <a:gd name="T39" fmla="*/ 94 h 486"/>
                <a:gd name="T40" fmla="*/ 235 w 235"/>
                <a:gd name="T41" fmla="*/ 40 h 486"/>
                <a:gd name="T42" fmla="*/ 235 w 235"/>
                <a:gd name="T43" fmla="*/ 40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486">
                  <a:moveTo>
                    <a:pt x="235" y="40"/>
                  </a:moveTo>
                  <a:lnTo>
                    <a:pt x="153" y="0"/>
                  </a:lnTo>
                  <a:lnTo>
                    <a:pt x="127" y="55"/>
                  </a:lnTo>
                  <a:lnTo>
                    <a:pt x="101" y="113"/>
                  </a:lnTo>
                  <a:lnTo>
                    <a:pt x="79" y="170"/>
                  </a:lnTo>
                  <a:lnTo>
                    <a:pt x="59" y="229"/>
                  </a:lnTo>
                  <a:lnTo>
                    <a:pt x="40" y="288"/>
                  </a:lnTo>
                  <a:lnTo>
                    <a:pt x="26" y="349"/>
                  </a:lnTo>
                  <a:lnTo>
                    <a:pt x="11" y="410"/>
                  </a:lnTo>
                  <a:lnTo>
                    <a:pt x="0" y="471"/>
                  </a:lnTo>
                  <a:lnTo>
                    <a:pt x="89" y="486"/>
                  </a:lnTo>
                  <a:lnTo>
                    <a:pt x="100" y="427"/>
                  </a:lnTo>
                  <a:lnTo>
                    <a:pt x="113" y="370"/>
                  </a:lnTo>
                  <a:lnTo>
                    <a:pt x="127" y="312"/>
                  </a:lnTo>
                  <a:lnTo>
                    <a:pt x="144" y="257"/>
                  </a:lnTo>
                  <a:lnTo>
                    <a:pt x="164" y="201"/>
                  </a:lnTo>
                  <a:lnTo>
                    <a:pt x="185" y="148"/>
                  </a:lnTo>
                  <a:lnTo>
                    <a:pt x="209" y="94"/>
                  </a:lnTo>
                  <a:lnTo>
                    <a:pt x="235" y="40"/>
                  </a:lnTo>
                  <a:close/>
                </a:path>
              </a:pathLst>
            </a:custGeom>
            <a:solidFill>
              <a:srgbClr val="DC5C3F"/>
            </a:solidFill>
            <a:ln w="23813">
              <a:solidFill>
                <a:srgbClr val="668187"/>
              </a:solidFill>
              <a:prstDash val="solid"/>
              <a:round/>
              <a:headEnd/>
              <a:tailEnd/>
            </a:ln>
          </p:spPr>
          <p:txBody>
            <a:bodyPr/>
            <a:lstStyle/>
            <a:p>
              <a:endParaRPr lang="en-GB"/>
            </a:p>
          </p:txBody>
        </p:sp>
        <p:sp>
          <p:nvSpPr>
            <p:cNvPr id="8231" name="Freeform 16"/>
            <p:cNvSpPr>
              <a:spLocks/>
            </p:cNvSpPr>
            <p:nvPr/>
          </p:nvSpPr>
          <p:spPr bwMode="auto">
            <a:xfrm>
              <a:off x="3920" y="1126"/>
              <a:ext cx="355" cy="440"/>
            </a:xfrm>
            <a:custGeom>
              <a:avLst/>
              <a:gdLst>
                <a:gd name="T0" fmla="*/ 276 w 355"/>
                <a:gd name="T1" fmla="*/ 440 h 440"/>
                <a:gd name="T2" fmla="*/ 355 w 355"/>
                <a:gd name="T3" fmla="*/ 400 h 440"/>
                <a:gd name="T4" fmla="*/ 355 w 355"/>
                <a:gd name="T5" fmla="*/ 400 h 440"/>
                <a:gd name="T6" fmla="*/ 326 w 355"/>
                <a:gd name="T7" fmla="*/ 344 h 440"/>
                <a:gd name="T8" fmla="*/ 294 w 355"/>
                <a:gd name="T9" fmla="*/ 291 h 440"/>
                <a:gd name="T10" fmla="*/ 261 w 355"/>
                <a:gd name="T11" fmla="*/ 239 h 440"/>
                <a:gd name="T12" fmla="*/ 224 w 355"/>
                <a:gd name="T13" fmla="*/ 187 h 440"/>
                <a:gd name="T14" fmla="*/ 187 w 355"/>
                <a:gd name="T15" fmla="*/ 139 h 440"/>
                <a:gd name="T16" fmla="*/ 148 w 355"/>
                <a:gd name="T17" fmla="*/ 91 h 440"/>
                <a:gd name="T18" fmla="*/ 108 w 355"/>
                <a:gd name="T19" fmla="*/ 45 h 440"/>
                <a:gd name="T20" fmla="*/ 63 w 355"/>
                <a:gd name="T21" fmla="*/ 0 h 440"/>
                <a:gd name="T22" fmla="*/ 0 w 355"/>
                <a:gd name="T23" fmla="*/ 63 h 440"/>
                <a:gd name="T24" fmla="*/ 0 w 355"/>
                <a:gd name="T25" fmla="*/ 63 h 440"/>
                <a:gd name="T26" fmla="*/ 41 w 355"/>
                <a:gd name="T27" fmla="*/ 106 h 440"/>
                <a:gd name="T28" fmla="*/ 80 w 355"/>
                <a:gd name="T29" fmla="*/ 148 h 440"/>
                <a:gd name="T30" fmla="*/ 117 w 355"/>
                <a:gd name="T31" fmla="*/ 194 h 440"/>
                <a:gd name="T32" fmla="*/ 152 w 355"/>
                <a:gd name="T33" fmla="*/ 241 h 440"/>
                <a:gd name="T34" fmla="*/ 185 w 355"/>
                <a:gd name="T35" fmla="*/ 289 h 440"/>
                <a:gd name="T36" fmla="*/ 219 w 355"/>
                <a:gd name="T37" fmla="*/ 339 h 440"/>
                <a:gd name="T38" fmla="*/ 248 w 355"/>
                <a:gd name="T39" fmla="*/ 389 h 440"/>
                <a:gd name="T40" fmla="*/ 276 w 355"/>
                <a:gd name="T41" fmla="*/ 440 h 440"/>
                <a:gd name="T42" fmla="*/ 276 w 355"/>
                <a:gd name="T43" fmla="*/ 440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276" y="440"/>
                  </a:moveTo>
                  <a:lnTo>
                    <a:pt x="355" y="400"/>
                  </a:lnTo>
                  <a:lnTo>
                    <a:pt x="326" y="344"/>
                  </a:lnTo>
                  <a:lnTo>
                    <a:pt x="294" y="291"/>
                  </a:lnTo>
                  <a:lnTo>
                    <a:pt x="261" y="239"/>
                  </a:lnTo>
                  <a:lnTo>
                    <a:pt x="224" y="187"/>
                  </a:lnTo>
                  <a:lnTo>
                    <a:pt x="187" y="139"/>
                  </a:lnTo>
                  <a:lnTo>
                    <a:pt x="148" y="91"/>
                  </a:lnTo>
                  <a:lnTo>
                    <a:pt x="108" y="45"/>
                  </a:lnTo>
                  <a:lnTo>
                    <a:pt x="63" y="0"/>
                  </a:lnTo>
                  <a:lnTo>
                    <a:pt x="0" y="63"/>
                  </a:lnTo>
                  <a:lnTo>
                    <a:pt x="41" y="106"/>
                  </a:lnTo>
                  <a:lnTo>
                    <a:pt x="80" y="148"/>
                  </a:lnTo>
                  <a:lnTo>
                    <a:pt x="117" y="194"/>
                  </a:lnTo>
                  <a:lnTo>
                    <a:pt x="152" y="241"/>
                  </a:lnTo>
                  <a:lnTo>
                    <a:pt x="185" y="289"/>
                  </a:lnTo>
                  <a:lnTo>
                    <a:pt x="219" y="339"/>
                  </a:lnTo>
                  <a:lnTo>
                    <a:pt x="248" y="389"/>
                  </a:lnTo>
                  <a:lnTo>
                    <a:pt x="276" y="440"/>
                  </a:lnTo>
                  <a:close/>
                </a:path>
              </a:pathLst>
            </a:custGeom>
            <a:solidFill>
              <a:srgbClr val="165829"/>
            </a:solidFill>
            <a:ln w="23813">
              <a:solidFill>
                <a:srgbClr val="668187"/>
              </a:solidFill>
              <a:prstDash val="solid"/>
              <a:round/>
              <a:headEnd/>
              <a:tailEnd/>
            </a:ln>
          </p:spPr>
          <p:txBody>
            <a:bodyPr/>
            <a:lstStyle/>
            <a:p>
              <a:endParaRPr lang="en-GB"/>
            </a:p>
          </p:txBody>
        </p:sp>
        <p:sp>
          <p:nvSpPr>
            <p:cNvPr id="8232" name="Freeform 17"/>
            <p:cNvSpPr>
              <a:spLocks/>
            </p:cNvSpPr>
            <p:nvPr/>
          </p:nvSpPr>
          <p:spPr bwMode="auto">
            <a:xfrm>
              <a:off x="4340" y="1997"/>
              <a:ext cx="107" cy="496"/>
            </a:xfrm>
            <a:custGeom>
              <a:avLst/>
              <a:gdLst>
                <a:gd name="T0" fmla="*/ 0 w 107"/>
                <a:gd name="T1" fmla="*/ 481 h 496"/>
                <a:gd name="T2" fmla="*/ 89 w 107"/>
                <a:gd name="T3" fmla="*/ 496 h 496"/>
                <a:gd name="T4" fmla="*/ 89 w 107"/>
                <a:gd name="T5" fmla="*/ 496 h 496"/>
                <a:gd name="T6" fmla="*/ 96 w 107"/>
                <a:gd name="T7" fmla="*/ 435 h 496"/>
                <a:gd name="T8" fmla="*/ 102 w 107"/>
                <a:gd name="T9" fmla="*/ 374 h 496"/>
                <a:gd name="T10" fmla="*/ 106 w 107"/>
                <a:gd name="T11" fmla="*/ 313 h 496"/>
                <a:gd name="T12" fmla="*/ 107 w 107"/>
                <a:gd name="T13" fmla="*/ 252 h 496"/>
                <a:gd name="T14" fmla="*/ 107 w 107"/>
                <a:gd name="T15" fmla="*/ 189 h 496"/>
                <a:gd name="T16" fmla="*/ 104 w 107"/>
                <a:gd name="T17" fmla="*/ 126 h 496"/>
                <a:gd name="T18" fmla="*/ 96 w 107"/>
                <a:gd name="T19" fmla="*/ 63 h 496"/>
                <a:gd name="T20" fmla="*/ 89 w 107"/>
                <a:gd name="T21" fmla="*/ 0 h 496"/>
                <a:gd name="T22" fmla="*/ 0 w 107"/>
                <a:gd name="T23" fmla="*/ 15 h 496"/>
                <a:gd name="T24" fmla="*/ 0 w 107"/>
                <a:gd name="T25" fmla="*/ 15 h 496"/>
                <a:gd name="T26" fmla="*/ 8 w 107"/>
                <a:gd name="T27" fmla="*/ 74 h 496"/>
                <a:gd name="T28" fmla="*/ 13 w 107"/>
                <a:gd name="T29" fmla="*/ 133 h 496"/>
                <a:gd name="T30" fmla="*/ 17 w 107"/>
                <a:gd name="T31" fmla="*/ 193 h 496"/>
                <a:gd name="T32" fmla="*/ 19 w 107"/>
                <a:gd name="T33" fmla="*/ 252 h 496"/>
                <a:gd name="T34" fmla="*/ 17 w 107"/>
                <a:gd name="T35" fmla="*/ 309 h 496"/>
                <a:gd name="T36" fmla="*/ 13 w 107"/>
                <a:gd name="T37" fmla="*/ 368 h 496"/>
                <a:gd name="T38" fmla="*/ 8 w 107"/>
                <a:gd name="T39" fmla="*/ 426 h 496"/>
                <a:gd name="T40" fmla="*/ 0 w 107"/>
                <a:gd name="T41" fmla="*/ 481 h 496"/>
                <a:gd name="T42" fmla="*/ 0 w 107"/>
                <a:gd name="T43" fmla="*/ 481 h 4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7" h="496">
                  <a:moveTo>
                    <a:pt x="0" y="481"/>
                  </a:moveTo>
                  <a:lnTo>
                    <a:pt x="89" y="496"/>
                  </a:lnTo>
                  <a:lnTo>
                    <a:pt x="96" y="435"/>
                  </a:lnTo>
                  <a:lnTo>
                    <a:pt x="102" y="374"/>
                  </a:lnTo>
                  <a:lnTo>
                    <a:pt x="106" y="313"/>
                  </a:lnTo>
                  <a:lnTo>
                    <a:pt x="107" y="252"/>
                  </a:lnTo>
                  <a:lnTo>
                    <a:pt x="107" y="189"/>
                  </a:lnTo>
                  <a:lnTo>
                    <a:pt x="104" y="126"/>
                  </a:lnTo>
                  <a:lnTo>
                    <a:pt x="96" y="63"/>
                  </a:lnTo>
                  <a:lnTo>
                    <a:pt x="89" y="0"/>
                  </a:lnTo>
                  <a:lnTo>
                    <a:pt x="0" y="15"/>
                  </a:lnTo>
                  <a:lnTo>
                    <a:pt x="8" y="74"/>
                  </a:lnTo>
                  <a:lnTo>
                    <a:pt x="13" y="133"/>
                  </a:lnTo>
                  <a:lnTo>
                    <a:pt x="17" y="193"/>
                  </a:lnTo>
                  <a:lnTo>
                    <a:pt x="19" y="252"/>
                  </a:lnTo>
                  <a:lnTo>
                    <a:pt x="17" y="309"/>
                  </a:lnTo>
                  <a:lnTo>
                    <a:pt x="13" y="368"/>
                  </a:lnTo>
                  <a:lnTo>
                    <a:pt x="8" y="426"/>
                  </a:lnTo>
                  <a:lnTo>
                    <a:pt x="0" y="481"/>
                  </a:lnTo>
                  <a:close/>
                </a:path>
              </a:pathLst>
            </a:custGeom>
            <a:solidFill>
              <a:srgbClr val="165829"/>
            </a:solidFill>
            <a:ln w="23813">
              <a:solidFill>
                <a:srgbClr val="668187"/>
              </a:solidFill>
              <a:prstDash val="solid"/>
              <a:round/>
              <a:headEnd/>
              <a:tailEnd/>
            </a:ln>
          </p:spPr>
          <p:txBody>
            <a:bodyPr/>
            <a:lstStyle/>
            <a:p>
              <a:endParaRPr lang="en-GB"/>
            </a:p>
          </p:txBody>
        </p:sp>
        <p:sp>
          <p:nvSpPr>
            <p:cNvPr id="8233" name="Freeform 18"/>
            <p:cNvSpPr>
              <a:spLocks/>
            </p:cNvSpPr>
            <p:nvPr/>
          </p:nvSpPr>
          <p:spPr bwMode="auto">
            <a:xfrm>
              <a:off x="4196" y="1526"/>
              <a:ext cx="233" cy="486"/>
            </a:xfrm>
            <a:custGeom>
              <a:avLst/>
              <a:gdLst>
                <a:gd name="T0" fmla="*/ 79 w 233"/>
                <a:gd name="T1" fmla="*/ 0 h 486"/>
                <a:gd name="T2" fmla="*/ 0 w 233"/>
                <a:gd name="T3" fmla="*/ 40 h 486"/>
                <a:gd name="T4" fmla="*/ 0 w 233"/>
                <a:gd name="T5" fmla="*/ 40 h 486"/>
                <a:gd name="T6" fmla="*/ 24 w 233"/>
                <a:gd name="T7" fmla="*/ 92 h 486"/>
                <a:gd name="T8" fmla="*/ 48 w 233"/>
                <a:gd name="T9" fmla="*/ 146 h 486"/>
                <a:gd name="T10" fmla="*/ 68 w 233"/>
                <a:gd name="T11" fmla="*/ 199 h 486"/>
                <a:gd name="T12" fmla="*/ 89 w 233"/>
                <a:gd name="T13" fmla="*/ 255 h 486"/>
                <a:gd name="T14" fmla="*/ 105 w 233"/>
                <a:gd name="T15" fmla="*/ 310 h 486"/>
                <a:gd name="T16" fmla="*/ 120 w 233"/>
                <a:gd name="T17" fmla="*/ 368 h 486"/>
                <a:gd name="T18" fmla="*/ 133 w 233"/>
                <a:gd name="T19" fmla="*/ 427 h 486"/>
                <a:gd name="T20" fmla="*/ 144 w 233"/>
                <a:gd name="T21" fmla="*/ 486 h 486"/>
                <a:gd name="T22" fmla="*/ 144 w 233"/>
                <a:gd name="T23" fmla="*/ 486 h 486"/>
                <a:gd name="T24" fmla="*/ 144 w 233"/>
                <a:gd name="T25" fmla="*/ 486 h 486"/>
                <a:gd name="T26" fmla="*/ 233 w 233"/>
                <a:gd name="T27" fmla="*/ 471 h 486"/>
                <a:gd name="T28" fmla="*/ 233 w 233"/>
                <a:gd name="T29" fmla="*/ 471 h 486"/>
                <a:gd name="T30" fmla="*/ 233 w 233"/>
                <a:gd name="T31" fmla="*/ 471 h 486"/>
                <a:gd name="T32" fmla="*/ 233 w 233"/>
                <a:gd name="T33" fmla="*/ 471 h 486"/>
                <a:gd name="T34" fmla="*/ 220 w 233"/>
                <a:gd name="T35" fmla="*/ 408 h 486"/>
                <a:gd name="T36" fmla="*/ 207 w 233"/>
                <a:gd name="T37" fmla="*/ 347 h 486"/>
                <a:gd name="T38" fmla="*/ 192 w 233"/>
                <a:gd name="T39" fmla="*/ 286 h 486"/>
                <a:gd name="T40" fmla="*/ 174 w 233"/>
                <a:gd name="T41" fmla="*/ 227 h 486"/>
                <a:gd name="T42" fmla="*/ 153 w 233"/>
                <a:gd name="T43" fmla="*/ 168 h 486"/>
                <a:gd name="T44" fmla="*/ 131 w 233"/>
                <a:gd name="T45" fmla="*/ 111 h 486"/>
                <a:gd name="T46" fmla="*/ 105 w 233"/>
                <a:gd name="T47" fmla="*/ 55 h 486"/>
                <a:gd name="T48" fmla="*/ 79 w 233"/>
                <a:gd name="T49" fmla="*/ 0 h 486"/>
                <a:gd name="T50" fmla="*/ 79 w 233"/>
                <a:gd name="T51" fmla="*/ 0 h 4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33" h="486">
                  <a:moveTo>
                    <a:pt x="79" y="0"/>
                  </a:moveTo>
                  <a:lnTo>
                    <a:pt x="0" y="40"/>
                  </a:lnTo>
                  <a:lnTo>
                    <a:pt x="24" y="92"/>
                  </a:lnTo>
                  <a:lnTo>
                    <a:pt x="48" y="146"/>
                  </a:lnTo>
                  <a:lnTo>
                    <a:pt x="68" y="199"/>
                  </a:lnTo>
                  <a:lnTo>
                    <a:pt x="89" y="255"/>
                  </a:lnTo>
                  <a:lnTo>
                    <a:pt x="105" y="310"/>
                  </a:lnTo>
                  <a:lnTo>
                    <a:pt x="120" y="368"/>
                  </a:lnTo>
                  <a:lnTo>
                    <a:pt x="133" y="427"/>
                  </a:lnTo>
                  <a:lnTo>
                    <a:pt x="144" y="486"/>
                  </a:lnTo>
                  <a:lnTo>
                    <a:pt x="233" y="471"/>
                  </a:lnTo>
                  <a:lnTo>
                    <a:pt x="220" y="408"/>
                  </a:lnTo>
                  <a:lnTo>
                    <a:pt x="207" y="347"/>
                  </a:lnTo>
                  <a:lnTo>
                    <a:pt x="192" y="286"/>
                  </a:lnTo>
                  <a:lnTo>
                    <a:pt x="174" y="227"/>
                  </a:lnTo>
                  <a:lnTo>
                    <a:pt x="153" y="168"/>
                  </a:lnTo>
                  <a:lnTo>
                    <a:pt x="131" y="111"/>
                  </a:lnTo>
                  <a:lnTo>
                    <a:pt x="105" y="55"/>
                  </a:lnTo>
                  <a:lnTo>
                    <a:pt x="79" y="0"/>
                  </a:lnTo>
                  <a:close/>
                </a:path>
              </a:pathLst>
            </a:custGeom>
            <a:solidFill>
              <a:srgbClr val="DC5C3F"/>
            </a:solidFill>
            <a:ln w="23813">
              <a:solidFill>
                <a:srgbClr val="668187"/>
              </a:solidFill>
              <a:prstDash val="solid"/>
              <a:round/>
              <a:headEnd/>
              <a:tailEnd/>
            </a:ln>
          </p:spPr>
          <p:txBody>
            <a:bodyPr/>
            <a:lstStyle/>
            <a:p>
              <a:endParaRPr lang="en-GB"/>
            </a:p>
          </p:txBody>
        </p:sp>
        <p:sp>
          <p:nvSpPr>
            <p:cNvPr id="8234" name="Freeform 19"/>
            <p:cNvSpPr>
              <a:spLocks/>
            </p:cNvSpPr>
            <p:nvPr/>
          </p:nvSpPr>
          <p:spPr bwMode="auto">
            <a:xfrm>
              <a:off x="3920" y="2924"/>
              <a:ext cx="355" cy="440"/>
            </a:xfrm>
            <a:custGeom>
              <a:avLst/>
              <a:gdLst>
                <a:gd name="T0" fmla="*/ 0 w 355"/>
                <a:gd name="T1" fmla="*/ 377 h 440"/>
                <a:gd name="T2" fmla="*/ 63 w 355"/>
                <a:gd name="T3" fmla="*/ 440 h 440"/>
                <a:gd name="T4" fmla="*/ 63 w 355"/>
                <a:gd name="T5" fmla="*/ 440 h 440"/>
                <a:gd name="T6" fmla="*/ 108 w 355"/>
                <a:gd name="T7" fmla="*/ 396 h 440"/>
                <a:gd name="T8" fmla="*/ 148 w 355"/>
                <a:gd name="T9" fmla="*/ 349 h 440"/>
                <a:gd name="T10" fmla="*/ 187 w 355"/>
                <a:gd name="T11" fmla="*/ 301 h 440"/>
                <a:gd name="T12" fmla="*/ 226 w 355"/>
                <a:gd name="T13" fmla="*/ 251 h 440"/>
                <a:gd name="T14" fmla="*/ 261 w 355"/>
                <a:gd name="T15" fmla="*/ 201 h 440"/>
                <a:gd name="T16" fmla="*/ 294 w 355"/>
                <a:gd name="T17" fmla="*/ 148 h 440"/>
                <a:gd name="T18" fmla="*/ 326 w 355"/>
                <a:gd name="T19" fmla="*/ 94 h 440"/>
                <a:gd name="T20" fmla="*/ 355 w 355"/>
                <a:gd name="T21" fmla="*/ 40 h 440"/>
                <a:gd name="T22" fmla="*/ 276 w 355"/>
                <a:gd name="T23" fmla="*/ 0 h 440"/>
                <a:gd name="T24" fmla="*/ 276 w 355"/>
                <a:gd name="T25" fmla="*/ 0 h 440"/>
                <a:gd name="T26" fmla="*/ 248 w 355"/>
                <a:gd name="T27" fmla="*/ 52 h 440"/>
                <a:gd name="T28" fmla="*/ 219 w 355"/>
                <a:gd name="T29" fmla="*/ 101 h 440"/>
                <a:gd name="T30" fmla="*/ 187 w 355"/>
                <a:gd name="T31" fmla="*/ 151 h 440"/>
                <a:gd name="T32" fmla="*/ 152 w 355"/>
                <a:gd name="T33" fmla="*/ 199 h 440"/>
                <a:gd name="T34" fmla="*/ 117 w 355"/>
                <a:gd name="T35" fmla="*/ 246 h 440"/>
                <a:gd name="T36" fmla="*/ 80 w 355"/>
                <a:gd name="T37" fmla="*/ 290 h 440"/>
                <a:gd name="T38" fmla="*/ 41 w 355"/>
                <a:gd name="T39" fmla="*/ 334 h 440"/>
                <a:gd name="T40" fmla="*/ 0 w 355"/>
                <a:gd name="T41" fmla="*/ 377 h 440"/>
                <a:gd name="T42" fmla="*/ 0 w 355"/>
                <a:gd name="T43" fmla="*/ 377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0" y="377"/>
                  </a:moveTo>
                  <a:lnTo>
                    <a:pt x="63" y="440"/>
                  </a:lnTo>
                  <a:lnTo>
                    <a:pt x="108" y="396"/>
                  </a:lnTo>
                  <a:lnTo>
                    <a:pt x="148" y="349"/>
                  </a:lnTo>
                  <a:lnTo>
                    <a:pt x="187" y="301"/>
                  </a:lnTo>
                  <a:lnTo>
                    <a:pt x="226" y="251"/>
                  </a:lnTo>
                  <a:lnTo>
                    <a:pt x="261" y="201"/>
                  </a:lnTo>
                  <a:lnTo>
                    <a:pt x="294" y="148"/>
                  </a:lnTo>
                  <a:lnTo>
                    <a:pt x="326" y="94"/>
                  </a:lnTo>
                  <a:lnTo>
                    <a:pt x="355" y="40"/>
                  </a:lnTo>
                  <a:lnTo>
                    <a:pt x="276" y="0"/>
                  </a:lnTo>
                  <a:lnTo>
                    <a:pt x="248" y="52"/>
                  </a:lnTo>
                  <a:lnTo>
                    <a:pt x="219" y="101"/>
                  </a:lnTo>
                  <a:lnTo>
                    <a:pt x="187" y="151"/>
                  </a:lnTo>
                  <a:lnTo>
                    <a:pt x="152" y="199"/>
                  </a:lnTo>
                  <a:lnTo>
                    <a:pt x="117" y="246"/>
                  </a:lnTo>
                  <a:lnTo>
                    <a:pt x="80" y="290"/>
                  </a:lnTo>
                  <a:lnTo>
                    <a:pt x="41" y="334"/>
                  </a:lnTo>
                  <a:lnTo>
                    <a:pt x="0" y="377"/>
                  </a:lnTo>
                  <a:close/>
                </a:path>
              </a:pathLst>
            </a:custGeom>
            <a:solidFill>
              <a:srgbClr val="165829"/>
            </a:solidFill>
            <a:ln w="23813">
              <a:solidFill>
                <a:srgbClr val="668187"/>
              </a:solidFill>
              <a:prstDash val="solid"/>
              <a:round/>
              <a:headEnd/>
              <a:tailEnd/>
            </a:ln>
          </p:spPr>
          <p:txBody>
            <a:bodyPr/>
            <a:lstStyle/>
            <a:p>
              <a:endParaRPr lang="en-GB"/>
            </a:p>
          </p:txBody>
        </p:sp>
        <p:sp>
          <p:nvSpPr>
            <p:cNvPr id="8235" name="Freeform 20"/>
            <p:cNvSpPr>
              <a:spLocks/>
            </p:cNvSpPr>
            <p:nvPr/>
          </p:nvSpPr>
          <p:spPr bwMode="auto">
            <a:xfrm>
              <a:off x="3097" y="3577"/>
              <a:ext cx="487" cy="233"/>
            </a:xfrm>
            <a:custGeom>
              <a:avLst/>
              <a:gdLst>
                <a:gd name="T0" fmla="*/ 0 w 487"/>
                <a:gd name="T1" fmla="*/ 144 h 233"/>
                <a:gd name="T2" fmla="*/ 0 w 487"/>
                <a:gd name="T3" fmla="*/ 144 h 233"/>
                <a:gd name="T4" fmla="*/ 15 w 487"/>
                <a:gd name="T5" fmla="*/ 233 h 233"/>
                <a:gd name="T6" fmla="*/ 15 w 487"/>
                <a:gd name="T7" fmla="*/ 233 h 233"/>
                <a:gd name="T8" fmla="*/ 78 w 487"/>
                <a:gd name="T9" fmla="*/ 220 h 233"/>
                <a:gd name="T10" fmla="*/ 139 w 487"/>
                <a:gd name="T11" fmla="*/ 207 h 233"/>
                <a:gd name="T12" fmla="*/ 200 w 487"/>
                <a:gd name="T13" fmla="*/ 192 h 233"/>
                <a:gd name="T14" fmla="*/ 259 w 487"/>
                <a:gd name="T15" fmla="*/ 173 h 233"/>
                <a:gd name="T16" fmla="*/ 318 w 487"/>
                <a:gd name="T17" fmla="*/ 153 h 233"/>
                <a:gd name="T18" fmla="*/ 376 w 487"/>
                <a:gd name="T19" fmla="*/ 131 h 233"/>
                <a:gd name="T20" fmla="*/ 431 w 487"/>
                <a:gd name="T21" fmla="*/ 105 h 233"/>
                <a:gd name="T22" fmla="*/ 487 w 487"/>
                <a:gd name="T23" fmla="*/ 79 h 233"/>
                <a:gd name="T24" fmla="*/ 446 w 487"/>
                <a:gd name="T25" fmla="*/ 0 h 233"/>
                <a:gd name="T26" fmla="*/ 446 w 487"/>
                <a:gd name="T27" fmla="*/ 0 h 233"/>
                <a:gd name="T28" fmla="*/ 394 w 487"/>
                <a:gd name="T29" fmla="*/ 24 h 233"/>
                <a:gd name="T30" fmla="*/ 341 w 487"/>
                <a:gd name="T31" fmla="*/ 48 h 233"/>
                <a:gd name="T32" fmla="*/ 287 w 487"/>
                <a:gd name="T33" fmla="*/ 68 h 233"/>
                <a:gd name="T34" fmla="*/ 232 w 487"/>
                <a:gd name="T35" fmla="*/ 88 h 233"/>
                <a:gd name="T36" fmla="*/ 176 w 487"/>
                <a:gd name="T37" fmla="*/ 105 h 233"/>
                <a:gd name="T38" fmla="*/ 119 w 487"/>
                <a:gd name="T39" fmla="*/ 120 h 233"/>
                <a:gd name="T40" fmla="*/ 60 w 487"/>
                <a:gd name="T41" fmla="*/ 133 h 233"/>
                <a:gd name="T42" fmla="*/ 0 w 487"/>
                <a:gd name="T43" fmla="*/ 144 h 233"/>
                <a:gd name="T44" fmla="*/ 0 w 487"/>
                <a:gd name="T45" fmla="*/ 144 h 2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87" h="233">
                  <a:moveTo>
                    <a:pt x="0" y="144"/>
                  </a:moveTo>
                  <a:lnTo>
                    <a:pt x="0" y="144"/>
                  </a:lnTo>
                  <a:lnTo>
                    <a:pt x="15" y="233"/>
                  </a:lnTo>
                  <a:lnTo>
                    <a:pt x="78" y="220"/>
                  </a:lnTo>
                  <a:lnTo>
                    <a:pt x="139" y="207"/>
                  </a:lnTo>
                  <a:lnTo>
                    <a:pt x="200" y="192"/>
                  </a:lnTo>
                  <a:lnTo>
                    <a:pt x="259" y="173"/>
                  </a:lnTo>
                  <a:lnTo>
                    <a:pt x="318" y="153"/>
                  </a:lnTo>
                  <a:lnTo>
                    <a:pt x="376" y="131"/>
                  </a:lnTo>
                  <a:lnTo>
                    <a:pt x="431" y="105"/>
                  </a:lnTo>
                  <a:lnTo>
                    <a:pt x="487" y="79"/>
                  </a:lnTo>
                  <a:lnTo>
                    <a:pt x="446" y="0"/>
                  </a:lnTo>
                  <a:lnTo>
                    <a:pt x="394" y="24"/>
                  </a:lnTo>
                  <a:lnTo>
                    <a:pt x="341" y="48"/>
                  </a:lnTo>
                  <a:lnTo>
                    <a:pt x="287" y="68"/>
                  </a:lnTo>
                  <a:lnTo>
                    <a:pt x="232" y="88"/>
                  </a:lnTo>
                  <a:lnTo>
                    <a:pt x="176" y="105"/>
                  </a:lnTo>
                  <a:lnTo>
                    <a:pt x="119" y="120"/>
                  </a:lnTo>
                  <a:lnTo>
                    <a:pt x="60" y="133"/>
                  </a:lnTo>
                  <a:lnTo>
                    <a:pt x="0" y="144"/>
                  </a:lnTo>
                  <a:close/>
                </a:path>
              </a:pathLst>
            </a:custGeom>
            <a:solidFill>
              <a:srgbClr val="165829"/>
            </a:solidFill>
            <a:ln w="23813">
              <a:solidFill>
                <a:srgbClr val="668187"/>
              </a:solidFill>
              <a:prstDash val="solid"/>
              <a:round/>
              <a:headEnd/>
              <a:tailEnd/>
            </a:ln>
          </p:spPr>
          <p:txBody>
            <a:bodyPr/>
            <a:lstStyle/>
            <a:p>
              <a:endParaRPr lang="en-GB"/>
            </a:p>
          </p:txBody>
        </p:sp>
        <p:sp>
          <p:nvSpPr>
            <p:cNvPr id="8236" name="Freeform 21"/>
            <p:cNvSpPr>
              <a:spLocks/>
            </p:cNvSpPr>
            <p:nvPr/>
          </p:nvSpPr>
          <p:spPr bwMode="auto">
            <a:xfrm>
              <a:off x="3543" y="3301"/>
              <a:ext cx="440" cy="355"/>
            </a:xfrm>
            <a:custGeom>
              <a:avLst/>
              <a:gdLst>
                <a:gd name="T0" fmla="*/ 0 w 440"/>
                <a:gd name="T1" fmla="*/ 276 h 355"/>
                <a:gd name="T2" fmla="*/ 41 w 440"/>
                <a:gd name="T3" fmla="*/ 355 h 355"/>
                <a:gd name="T4" fmla="*/ 41 w 440"/>
                <a:gd name="T5" fmla="*/ 355 h 355"/>
                <a:gd name="T6" fmla="*/ 96 w 440"/>
                <a:gd name="T7" fmla="*/ 326 h 355"/>
                <a:gd name="T8" fmla="*/ 150 w 440"/>
                <a:gd name="T9" fmla="*/ 294 h 355"/>
                <a:gd name="T10" fmla="*/ 202 w 440"/>
                <a:gd name="T11" fmla="*/ 261 h 355"/>
                <a:gd name="T12" fmla="*/ 253 w 440"/>
                <a:gd name="T13" fmla="*/ 224 h 355"/>
                <a:gd name="T14" fmla="*/ 303 w 440"/>
                <a:gd name="T15" fmla="*/ 187 h 355"/>
                <a:gd name="T16" fmla="*/ 350 w 440"/>
                <a:gd name="T17" fmla="*/ 148 h 355"/>
                <a:gd name="T18" fmla="*/ 396 w 440"/>
                <a:gd name="T19" fmla="*/ 105 h 355"/>
                <a:gd name="T20" fmla="*/ 440 w 440"/>
                <a:gd name="T21" fmla="*/ 63 h 355"/>
                <a:gd name="T22" fmla="*/ 377 w 440"/>
                <a:gd name="T23" fmla="*/ 0 h 355"/>
                <a:gd name="T24" fmla="*/ 377 w 440"/>
                <a:gd name="T25" fmla="*/ 0 h 355"/>
                <a:gd name="T26" fmla="*/ 335 w 440"/>
                <a:gd name="T27" fmla="*/ 41 h 355"/>
                <a:gd name="T28" fmla="*/ 292 w 440"/>
                <a:gd name="T29" fmla="*/ 80 h 355"/>
                <a:gd name="T30" fmla="*/ 248 w 440"/>
                <a:gd name="T31" fmla="*/ 117 h 355"/>
                <a:gd name="T32" fmla="*/ 200 w 440"/>
                <a:gd name="T33" fmla="*/ 152 h 355"/>
                <a:gd name="T34" fmla="*/ 152 w 440"/>
                <a:gd name="T35" fmla="*/ 185 h 355"/>
                <a:gd name="T36" fmla="*/ 104 w 440"/>
                <a:gd name="T37" fmla="*/ 216 h 355"/>
                <a:gd name="T38" fmla="*/ 52 w 440"/>
                <a:gd name="T39" fmla="*/ 248 h 355"/>
                <a:gd name="T40" fmla="*/ 0 w 440"/>
                <a:gd name="T41" fmla="*/ 276 h 355"/>
                <a:gd name="T42" fmla="*/ 0 w 440"/>
                <a:gd name="T43" fmla="*/ 276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0" h="355">
                  <a:moveTo>
                    <a:pt x="0" y="276"/>
                  </a:moveTo>
                  <a:lnTo>
                    <a:pt x="41" y="355"/>
                  </a:lnTo>
                  <a:lnTo>
                    <a:pt x="96" y="326"/>
                  </a:lnTo>
                  <a:lnTo>
                    <a:pt x="150" y="294"/>
                  </a:lnTo>
                  <a:lnTo>
                    <a:pt x="202" y="261"/>
                  </a:lnTo>
                  <a:lnTo>
                    <a:pt x="253" y="224"/>
                  </a:lnTo>
                  <a:lnTo>
                    <a:pt x="303" y="187"/>
                  </a:lnTo>
                  <a:lnTo>
                    <a:pt x="350" y="148"/>
                  </a:lnTo>
                  <a:lnTo>
                    <a:pt x="396" y="105"/>
                  </a:lnTo>
                  <a:lnTo>
                    <a:pt x="440" y="63"/>
                  </a:lnTo>
                  <a:lnTo>
                    <a:pt x="377" y="0"/>
                  </a:lnTo>
                  <a:lnTo>
                    <a:pt x="335" y="41"/>
                  </a:lnTo>
                  <a:lnTo>
                    <a:pt x="292" y="80"/>
                  </a:lnTo>
                  <a:lnTo>
                    <a:pt x="248" y="117"/>
                  </a:lnTo>
                  <a:lnTo>
                    <a:pt x="200" y="152"/>
                  </a:lnTo>
                  <a:lnTo>
                    <a:pt x="152" y="185"/>
                  </a:lnTo>
                  <a:lnTo>
                    <a:pt x="104" y="216"/>
                  </a:lnTo>
                  <a:lnTo>
                    <a:pt x="52" y="248"/>
                  </a:lnTo>
                  <a:lnTo>
                    <a:pt x="0" y="276"/>
                  </a:lnTo>
                  <a:close/>
                </a:path>
              </a:pathLst>
            </a:custGeom>
            <a:solidFill>
              <a:srgbClr val="DC5C3F"/>
            </a:solidFill>
            <a:ln w="23813">
              <a:solidFill>
                <a:srgbClr val="668187"/>
              </a:solidFill>
              <a:prstDash val="solid"/>
              <a:round/>
              <a:headEnd/>
              <a:tailEnd/>
            </a:ln>
          </p:spPr>
          <p:txBody>
            <a:bodyPr/>
            <a:lstStyle/>
            <a:p>
              <a:endParaRPr lang="en-GB"/>
            </a:p>
          </p:txBody>
        </p:sp>
        <p:sp>
          <p:nvSpPr>
            <p:cNvPr id="8237" name="Freeform 22"/>
            <p:cNvSpPr>
              <a:spLocks/>
            </p:cNvSpPr>
            <p:nvPr/>
          </p:nvSpPr>
          <p:spPr bwMode="auto">
            <a:xfrm>
              <a:off x="4196" y="2478"/>
              <a:ext cx="233" cy="486"/>
            </a:xfrm>
            <a:custGeom>
              <a:avLst/>
              <a:gdLst>
                <a:gd name="T0" fmla="*/ 0 w 233"/>
                <a:gd name="T1" fmla="*/ 446 h 486"/>
                <a:gd name="T2" fmla="*/ 79 w 233"/>
                <a:gd name="T3" fmla="*/ 486 h 486"/>
                <a:gd name="T4" fmla="*/ 79 w 233"/>
                <a:gd name="T5" fmla="*/ 486 h 486"/>
                <a:gd name="T6" fmla="*/ 105 w 233"/>
                <a:gd name="T7" fmla="*/ 431 h 486"/>
                <a:gd name="T8" fmla="*/ 131 w 233"/>
                <a:gd name="T9" fmla="*/ 374 h 486"/>
                <a:gd name="T10" fmla="*/ 153 w 233"/>
                <a:gd name="T11" fmla="*/ 316 h 486"/>
                <a:gd name="T12" fmla="*/ 174 w 233"/>
                <a:gd name="T13" fmla="*/ 257 h 486"/>
                <a:gd name="T14" fmla="*/ 192 w 233"/>
                <a:gd name="T15" fmla="*/ 198 h 486"/>
                <a:gd name="T16" fmla="*/ 207 w 233"/>
                <a:gd name="T17" fmla="*/ 137 h 486"/>
                <a:gd name="T18" fmla="*/ 222 w 233"/>
                <a:gd name="T19" fmla="*/ 76 h 486"/>
                <a:gd name="T20" fmla="*/ 233 w 233"/>
                <a:gd name="T21" fmla="*/ 15 h 486"/>
                <a:gd name="T22" fmla="*/ 144 w 233"/>
                <a:gd name="T23" fmla="*/ 0 h 486"/>
                <a:gd name="T24" fmla="*/ 144 w 233"/>
                <a:gd name="T25" fmla="*/ 0 h 486"/>
                <a:gd name="T26" fmla="*/ 133 w 233"/>
                <a:gd name="T27" fmla="*/ 59 h 486"/>
                <a:gd name="T28" fmla="*/ 120 w 233"/>
                <a:gd name="T29" fmla="*/ 117 h 486"/>
                <a:gd name="T30" fmla="*/ 105 w 233"/>
                <a:gd name="T31" fmla="*/ 174 h 486"/>
                <a:gd name="T32" fmla="*/ 89 w 233"/>
                <a:gd name="T33" fmla="*/ 229 h 486"/>
                <a:gd name="T34" fmla="*/ 70 w 233"/>
                <a:gd name="T35" fmla="*/ 285 h 486"/>
                <a:gd name="T36" fmla="*/ 48 w 233"/>
                <a:gd name="T37" fmla="*/ 340 h 486"/>
                <a:gd name="T38" fmla="*/ 24 w 233"/>
                <a:gd name="T39" fmla="*/ 392 h 486"/>
                <a:gd name="T40" fmla="*/ 0 w 233"/>
                <a:gd name="T41" fmla="*/ 446 h 486"/>
                <a:gd name="T42" fmla="*/ 0 w 233"/>
                <a:gd name="T43" fmla="*/ 446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3" h="486">
                  <a:moveTo>
                    <a:pt x="0" y="446"/>
                  </a:moveTo>
                  <a:lnTo>
                    <a:pt x="79" y="486"/>
                  </a:lnTo>
                  <a:lnTo>
                    <a:pt x="105" y="431"/>
                  </a:lnTo>
                  <a:lnTo>
                    <a:pt x="131" y="374"/>
                  </a:lnTo>
                  <a:lnTo>
                    <a:pt x="153" y="316"/>
                  </a:lnTo>
                  <a:lnTo>
                    <a:pt x="174" y="257"/>
                  </a:lnTo>
                  <a:lnTo>
                    <a:pt x="192" y="198"/>
                  </a:lnTo>
                  <a:lnTo>
                    <a:pt x="207" y="137"/>
                  </a:lnTo>
                  <a:lnTo>
                    <a:pt x="222" y="76"/>
                  </a:lnTo>
                  <a:lnTo>
                    <a:pt x="233" y="15"/>
                  </a:lnTo>
                  <a:lnTo>
                    <a:pt x="144" y="0"/>
                  </a:lnTo>
                  <a:lnTo>
                    <a:pt x="133" y="59"/>
                  </a:lnTo>
                  <a:lnTo>
                    <a:pt x="120" y="117"/>
                  </a:lnTo>
                  <a:lnTo>
                    <a:pt x="105" y="174"/>
                  </a:lnTo>
                  <a:lnTo>
                    <a:pt x="89" y="229"/>
                  </a:lnTo>
                  <a:lnTo>
                    <a:pt x="70" y="285"/>
                  </a:lnTo>
                  <a:lnTo>
                    <a:pt x="48" y="340"/>
                  </a:lnTo>
                  <a:lnTo>
                    <a:pt x="24" y="392"/>
                  </a:lnTo>
                  <a:lnTo>
                    <a:pt x="0" y="446"/>
                  </a:lnTo>
                  <a:close/>
                </a:path>
              </a:pathLst>
            </a:custGeom>
            <a:solidFill>
              <a:srgbClr val="DC5C3F"/>
            </a:solidFill>
            <a:ln w="23813">
              <a:solidFill>
                <a:srgbClr val="668187"/>
              </a:solidFill>
              <a:prstDash val="solid"/>
              <a:round/>
              <a:headEnd/>
              <a:tailEnd/>
            </a:ln>
          </p:spPr>
          <p:txBody>
            <a:bodyPr/>
            <a:lstStyle/>
            <a:p>
              <a:endParaRPr lang="en-GB"/>
            </a:p>
          </p:txBody>
        </p:sp>
        <p:sp>
          <p:nvSpPr>
            <p:cNvPr id="8238" name="Freeform 23"/>
            <p:cNvSpPr>
              <a:spLocks/>
            </p:cNvSpPr>
            <p:nvPr/>
          </p:nvSpPr>
          <p:spPr bwMode="auto">
            <a:xfrm>
              <a:off x="2617" y="3721"/>
              <a:ext cx="495" cy="107"/>
            </a:xfrm>
            <a:custGeom>
              <a:avLst/>
              <a:gdLst>
                <a:gd name="T0" fmla="*/ 14 w 495"/>
                <a:gd name="T1" fmla="*/ 0 h 107"/>
                <a:gd name="T2" fmla="*/ 0 w 495"/>
                <a:gd name="T3" fmla="*/ 89 h 107"/>
                <a:gd name="T4" fmla="*/ 0 w 495"/>
                <a:gd name="T5" fmla="*/ 89 h 107"/>
                <a:gd name="T6" fmla="*/ 61 w 495"/>
                <a:gd name="T7" fmla="*/ 96 h 107"/>
                <a:gd name="T8" fmla="*/ 122 w 495"/>
                <a:gd name="T9" fmla="*/ 102 h 107"/>
                <a:gd name="T10" fmla="*/ 183 w 495"/>
                <a:gd name="T11" fmla="*/ 105 h 107"/>
                <a:gd name="T12" fmla="*/ 244 w 495"/>
                <a:gd name="T13" fmla="*/ 107 h 107"/>
                <a:gd name="T14" fmla="*/ 307 w 495"/>
                <a:gd name="T15" fmla="*/ 107 h 107"/>
                <a:gd name="T16" fmla="*/ 369 w 495"/>
                <a:gd name="T17" fmla="*/ 103 h 107"/>
                <a:gd name="T18" fmla="*/ 432 w 495"/>
                <a:gd name="T19" fmla="*/ 96 h 107"/>
                <a:gd name="T20" fmla="*/ 495 w 495"/>
                <a:gd name="T21" fmla="*/ 89 h 107"/>
                <a:gd name="T22" fmla="*/ 480 w 495"/>
                <a:gd name="T23" fmla="*/ 0 h 107"/>
                <a:gd name="T24" fmla="*/ 480 w 495"/>
                <a:gd name="T25" fmla="*/ 0 h 107"/>
                <a:gd name="T26" fmla="*/ 421 w 495"/>
                <a:gd name="T27" fmla="*/ 7 h 107"/>
                <a:gd name="T28" fmla="*/ 362 w 495"/>
                <a:gd name="T29" fmla="*/ 13 h 107"/>
                <a:gd name="T30" fmla="*/ 303 w 495"/>
                <a:gd name="T31" fmla="*/ 16 h 107"/>
                <a:gd name="T32" fmla="*/ 244 w 495"/>
                <a:gd name="T33" fmla="*/ 18 h 107"/>
                <a:gd name="T34" fmla="*/ 186 w 495"/>
                <a:gd name="T35" fmla="*/ 16 h 107"/>
                <a:gd name="T36" fmla="*/ 129 w 495"/>
                <a:gd name="T37" fmla="*/ 13 h 107"/>
                <a:gd name="T38" fmla="*/ 70 w 495"/>
                <a:gd name="T39" fmla="*/ 7 h 107"/>
                <a:gd name="T40" fmla="*/ 14 w 495"/>
                <a:gd name="T41" fmla="*/ 0 h 107"/>
                <a:gd name="T42" fmla="*/ 14 w 495"/>
                <a:gd name="T43" fmla="*/ 0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95" h="107">
                  <a:moveTo>
                    <a:pt x="14" y="0"/>
                  </a:moveTo>
                  <a:lnTo>
                    <a:pt x="0" y="89"/>
                  </a:lnTo>
                  <a:lnTo>
                    <a:pt x="61" y="96"/>
                  </a:lnTo>
                  <a:lnTo>
                    <a:pt x="122" y="102"/>
                  </a:lnTo>
                  <a:lnTo>
                    <a:pt x="183" y="105"/>
                  </a:lnTo>
                  <a:lnTo>
                    <a:pt x="244" y="107"/>
                  </a:lnTo>
                  <a:lnTo>
                    <a:pt x="307" y="107"/>
                  </a:lnTo>
                  <a:lnTo>
                    <a:pt x="369" y="103"/>
                  </a:lnTo>
                  <a:lnTo>
                    <a:pt x="432" y="96"/>
                  </a:lnTo>
                  <a:lnTo>
                    <a:pt x="495" y="89"/>
                  </a:lnTo>
                  <a:lnTo>
                    <a:pt x="480" y="0"/>
                  </a:lnTo>
                  <a:lnTo>
                    <a:pt x="421" y="7"/>
                  </a:lnTo>
                  <a:lnTo>
                    <a:pt x="362" y="13"/>
                  </a:lnTo>
                  <a:lnTo>
                    <a:pt x="303" y="16"/>
                  </a:lnTo>
                  <a:lnTo>
                    <a:pt x="244" y="18"/>
                  </a:lnTo>
                  <a:lnTo>
                    <a:pt x="186" y="16"/>
                  </a:lnTo>
                  <a:lnTo>
                    <a:pt x="129" y="13"/>
                  </a:lnTo>
                  <a:lnTo>
                    <a:pt x="70" y="7"/>
                  </a:lnTo>
                  <a:lnTo>
                    <a:pt x="14" y="0"/>
                  </a:lnTo>
                  <a:close/>
                </a:path>
              </a:pathLst>
            </a:custGeom>
            <a:solidFill>
              <a:srgbClr val="DC5C3F"/>
            </a:solidFill>
            <a:ln w="23813">
              <a:solidFill>
                <a:srgbClr val="668187"/>
              </a:solidFill>
              <a:prstDash val="solid"/>
              <a:round/>
              <a:headEnd/>
              <a:tailEnd/>
            </a:ln>
          </p:spPr>
          <p:txBody>
            <a:bodyPr/>
            <a:lstStyle/>
            <a:p>
              <a:endParaRPr lang="en-GB"/>
            </a:p>
          </p:txBody>
        </p:sp>
        <p:sp>
          <p:nvSpPr>
            <p:cNvPr id="8239" name="Freeform 24"/>
            <p:cNvSpPr>
              <a:spLocks/>
            </p:cNvSpPr>
            <p:nvPr/>
          </p:nvSpPr>
          <p:spPr bwMode="auto">
            <a:xfrm>
              <a:off x="1281" y="1997"/>
              <a:ext cx="108" cy="496"/>
            </a:xfrm>
            <a:custGeom>
              <a:avLst/>
              <a:gdLst>
                <a:gd name="T0" fmla="*/ 108 w 108"/>
                <a:gd name="T1" fmla="*/ 481 h 496"/>
                <a:gd name="T2" fmla="*/ 108 w 108"/>
                <a:gd name="T3" fmla="*/ 481 h 496"/>
                <a:gd name="T4" fmla="*/ 100 w 108"/>
                <a:gd name="T5" fmla="*/ 422 h 496"/>
                <a:gd name="T6" fmla="*/ 95 w 108"/>
                <a:gd name="T7" fmla="*/ 363 h 496"/>
                <a:gd name="T8" fmla="*/ 91 w 108"/>
                <a:gd name="T9" fmla="*/ 304 h 496"/>
                <a:gd name="T10" fmla="*/ 89 w 108"/>
                <a:gd name="T11" fmla="*/ 244 h 496"/>
                <a:gd name="T12" fmla="*/ 91 w 108"/>
                <a:gd name="T13" fmla="*/ 187 h 496"/>
                <a:gd name="T14" fmla="*/ 95 w 108"/>
                <a:gd name="T15" fmla="*/ 130 h 496"/>
                <a:gd name="T16" fmla="*/ 100 w 108"/>
                <a:gd name="T17" fmla="*/ 71 h 496"/>
                <a:gd name="T18" fmla="*/ 108 w 108"/>
                <a:gd name="T19" fmla="*/ 15 h 496"/>
                <a:gd name="T20" fmla="*/ 19 w 108"/>
                <a:gd name="T21" fmla="*/ 0 h 496"/>
                <a:gd name="T22" fmla="*/ 19 w 108"/>
                <a:gd name="T23" fmla="*/ 0 h 496"/>
                <a:gd name="T24" fmla="*/ 11 w 108"/>
                <a:gd name="T25" fmla="*/ 61 h 496"/>
                <a:gd name="T26" fmla="*/ 6 w 108"/>
                <a:gd name="T27" fmla="*/ 122 h 496"/>
                <a:gd name="T28" fmla="*/ 2 w 108"/>
                <a:gd name="T29" fmla="*/ 183 h 496"/>
                <a:gd name="T30" fmla="*/ 0 w 108"/>
                <a:gd name="T31" fmla="*/ 244 h 496"/>
                <a:gd name="T32" fmla="*/ 2 w 108"/>
                <a:gd name="T33" fmla="*/ 307 h 496"/>
                <a:gd name="T34" fmla="*/ 6 w 108"/>
                <a:gd name="T35" fmla="*/ 370 h 496"/>
                <a:gd name="T36" fmla="*/ 11 w 108"/>
                <a:gd name="T37" fmla="*/ 433 h 496"/>
                <a:gd name="T38" fmla="*/ 21 w 108"/>
                <a:gd name="T39" fmla="*/ 496 h 496"/>
                <a:gd name="T40" fmla="*/ 108 w 108"/>
                <a:gd name="T41" fmla="*/ 481 h 496"/>
                <a:gd name="T42" fmla="*/ 108 w 108"/>
                <a:gd name="T43" fmla="*/ 481 h 496"/>
                <a:gd name="T44" fmla="*/ 108 w 108"/>
                <a:gd name="T45" fmla="*/ 481 h 496"/>
                <a:gd name="T46" fmla="*/ 108 w 108"/>
                <a:gd name="T47" fmla="*/ 481 h 4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496">
                  <a:moveTo>
                    <a:pt x="108" y="481"/>
                  </a:moveTo>
                  <a:lnTo>
                    <a:pt x="108" y="481"/>
                  </a:lnTo>
                  <a:lnTo>
                    <a:pt x="100" y="422"/>
                  </a:lnTo>
                  <a:lnTo>
                    <a:pt x="95" y="363"/>
                  </a:lnTo>
                  <a:lnTo>
                    <a:pt x="91" y="304"/>
                  </a:lnTo>
                  <a:lnTo>
                    <a:pt x="89" y="244"/>
                  </a:lnTo>
                  <a:lnTo>
                    <a:pt x="91" y="187"/>
                  </a:lnTo>
                  <a:lnTo>
                    <a:pt x="95" y="130"/>
                  </a:lnTo>
                  <a:lnTo>
                    <a:pt x="100" y="71"/>
                  </a:lnTo>
                  <a:lnTo>
                    <a:pt x="108" y="15"/>
                  </a:lnTo>
                  <a:lnTo>
                    <a:pt x="19" y="0"/>
                  </a:lnTo>
                  <a:lnTo>
                    <a:pt x="11" y="61"/>
                  </a:lnTo>
                  <a:lnTo>
                    <a:pt x="6" y="122"/>
                  </a:lnTo>
                  <a:lnTo>
                    <a:pt x="2" y="183"/>
                  </a:lnTo>
                  <a:lnTo>
                    <a:pt x="0" y="244"/>
                  </a:lnTo>
                  <a:lnTo>
                    <a:pt x="2" y="307"/>
                  </a:lnTo>
                  <a:lnTo>
                    <a:pt x="6" y="370"/>
                  </a:lnTo>
                  <a:lnTo>
                    <a:pt x="11" y="433"/>
                  </a:lnTo>
                  <a:lnTo>
                    <a:pt x="21" y="496"/>
                  </a:lnTo>
                  <a:lnTo>
                    <a:pt x="108" y="481"/>
                  </a:lnTo>
                  <a:close/>
                </a:path>
              </a:pathLst>
            </a:custGeom>
            <a:solidFill>
              <a:srgbClr val="1658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40" name="Freeform 25"/>
            <p:cNvSpPr>
              <a:spLocks/>
            </p:cNvSpPr>
            <p:nvPr/>
          </p:nvSpPr>
          <p:spPr bwMode="auto">
            <a:xfrm>
              <a:off x="1281" y="1997"/>
              <a:ext cx="108" cy="496"/>
            </a:xfrm>
            <a:custGeom>
              <a:avLst/>
              <a:gdLst>
                <a:gd name="T0" fmla="*/ 108 w 108"/>
                <a:gd name="T1" fmla="*/ 481 h 496"/>
                <a:gd name="T2" fmla="*/ 108 w 108"/>
                <a:gd name="T3" fmla="*/ 481 h 496"/>
                <a:gd name="T4" fmla="*/ 100 w 108"/>
                <a:gd name="T5" fmla="*/ 422 h 496"/>
                <a:gd name="T6" fmla="*/ 95 w 108"/>
                <a:gd name="T7" fmla="*/ 363 h 496"/>
                <a:gd name="T8" fmla="*/ 91 w 108"/>
                <a:gd name="T9" fmla="*/ 304 h 496"/>
                <a:gd name="T10" fmla="*/ 89 w 108"/>
                <a:gd name="T11" fmla="*/ 244 h 496"/>
                <a:gd name="T12" fmla="*/ 91 w 108"/>
                <a:gd name="T13" fmla="*/ 187 h 496"/>
                <a:gd name="T14" fmla="*/ 95 w 108"/>
                <a:gd name="T15" fmla="*/ 130 h 496"/>
                <a:gd name="T16" fmla="*/ 100 w 108"/>
                <a:gd name="T17" fmla="*/ 71 h 496"/>
                <a:gd name="T18" fmla="*/ 108 w 108"/>
                <a:gd name="T19" fmla="*/ 15 h 496"/>
                <a:gd name="T20" fmla="*/ 19 w 108"/>
                <a:gd name="T21" fmla="*/ 0 h 496"/>
                <a:gd name="T22" fmla="*/ 19 w 108"/>
                <a:gd name="T23" fmla="*/ 0 h 496"/>
                <a:gd name="T24" fmla="*/ 11 w 108"/>
                <a:gd name="T25" fmla="*/ 61 h 496"/>
                <a:gd name="T26" fmla="*/ 6 w 108"/>
                <a:gd name="T27" fmla="*/ 122 h 496"/>
                <a:gd name="T28" fmla="*/ 2 w 108"/>
                <a:gd name="T29" fmla="*/ 183 h 496"/>
                <a:gd name="T30" fmla="*/ 0 w 108"/>
                <a:gd name="T31" fmla="*/ 244 h 496"/>
                <a:gd name="T32" fmla="*/ 2 w 108"/>
                <a:gd name="T33" fmla="*/ 307 h 496"/>
                <a:gd name="T34" fmla="*/ 6 w 108"/>
                <a:gd name="T35" fmla="*/ 370 h 496"/>
                <a:gd name="T36" fmla="*/ 11 w 108"/>
                <a:gd name="T37" fmla="*/ 433 h 496"/>
                <a:gd name="T38" fmla="*/ 21 w 108"/>
                <a:gd name="T39" fmla="*/ 496 h 496"/>
                <a:gd name="T40" fmla="*/ 108 w 108"/>
                <a:gd name="T41" fmla="*/ 481 h 496"/>
                <a:gd name="T42" fmla="*/ 108 w 108"/>
                <a:gd name="T43" fmla="*/ 481 h 496"/>
                <a:gd name="T44" fmla="*/ 108 w 108"/>
                <a:gd name="T45" fmla="*/ 481 h 496"/>
                <a:gd name="T46" fmla="*/ 108 w 108"/>
                <a:gd name="T47" fmla="*/ 481 h 4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8" h="496">
                  <a:moveTo>
                    <a:pt x="108" y="481"/>
                  </a:moveTo>
                  <a:lnTo>
                    <a:pt x="108" y="481"/>
                  </a:lnTo>
                  <a:lnTo>
                    <a:pt x="100" y="422"/>
                  </a:lnTo>
                  <a:lnTo>
                    <a:pt x="95" y="363"/>
                  </a:lnTo>
                  <a:lnTo>
                    <a:pt x="91" y="304"/>
                  </a:lnTo>
                  <a:lnTo>
                    <a:pt x="89" y="244"/>
                  </a:lnTo>
                  <a:lnTo>
                    <a:pt x="91" y="187"/>
                  </a:lnTo>
                  <a:lnTo>
                    <a:pt x="95" y="130"/>
                  </a:lnTo>
                  <a:lnTo>
                    <a:pt x="100" y="71"/>
                  </a:lnTo>
                  <a:lnTo>
                    <a:pt x="108" y="15"/>
                  </a:lnTo>
                  <a:lnTo>
                    <a:pt x="19" y="0"/>
                  </a:lnTo>
                  <a:lnTo>
                    <a:pt x="11" y="61"/>
                  </a:lnTo>
                  <a:lnTo>
                    <a:pt x="6" y="122"/>
                  </a:lnTo>
                  <a:lnTo>
                    <a:pt x="2" y="183"/>
                  </a:lnTo>
                  <a:lnTo>
                    <a:pt x="0" y="244"/>
                  </a:lnTo>
                  <a:lnTo>
                    <a:pt x="2" y="307"/>
                  </a:lnTo>
                  <a:lnTo>
                    <a:pt x="6" y="370"/>
                  </a:lnTo>
                  <a:lnTo>
                    <a:pt x="11" y="433"/>
                  </a:lnTo>
                  <a:lnTo>
                    <a:pt x="21" y="496"/>
                  </a:lnTo>
                  <a:lnTo>
                    <a:pt x="108" y="481"/>
                  </a:lnTo>
                  <a:close/>
                </a:path>
              </a:pathLst>
            </a:custGeom>
            <a:noFill/>
            <a:ln w="23813">
              <a:solidFill>
                <a:srgbClr val="66818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41" name="Freeform 26"/>
            <p:cNvSpPr>
              <a:spLocks/>
            </p:cNvSpPr>
            <p:nvPr/>
          </p:nvSpPr>
          <p:spPr bwMode="auto">
            <a:xfrm>
              <a:off x="1302" y="2478"/>
              <a:ext cx="231" cy="486"/>
            </a:xfrm>
            <a:custGeom>
              <a:avLst/>
              <a:gdLst>
                <a:gd name="T0" fmla="*/ 87 w 231"/>
                <a:gd name="T1" fmla="*/ 0 h 486"/>
                <a:gd name="T2" fmla="*/ 0 w 231"/>
                <a:gd name="T3" fmla="*/ 15 h 486"/>
                <a:gd name="T4" fmla="*/ 0 w 231"/>
                <a:gd name="T5" fmla="*/ 15 h 486"/>
                <a:gd name="T6" fmla="*/ 11 w 231"/>
                <a:gd name="T7" fmla="*/ 78 h 486"/>
                <a:gd name="T8" fmla="*/ 24 w 231"/>
                <a:gd name="T9" fmla="*/ 139 h 486"/>
                <a:gd name="T10" fmla="*/ 40 w 231"/>
                <a:gd name="T11" fmla="*/ 200 h 486"/>
                <a:gd name="T12" fmla="*/ 57 w 231"/>
                <a:gd name="T13" fmla="*/ 259 h 486"/>
                <a:gd name="T14" fmla="*/ 77 w 231"/>
                <a:gd name="T15" fmla="*/ 318 h 486"/>
                <a:gd name="T16" fmla="*/ 101 w 231"/>
                <a:gd name="T17" fmla="*/ 375 h 486"/>
                <a:gd name="T18" fmla="*/ 125 w 231"/>
                <a:gd name="T19" fmla="*/ 431 h 486"/>
                <a:gd name="T20" fmla="*/ 151 w 231"/>
                <a:gd name="T21" fmla="*/ 486 h 486"/>
                <a:gd name="T22" fmla="*/ 231 w 231"/>
                <a:gd name="T23" fmla="*/ 446 h 486"/>
                <a:gd name="T24" fmla="*/ 231 w 231"/>
                <a:gd name="T25" fmla="*/ 446 h 486"/>
                <a:gd name="T26" fmla="*/ 207 w 231"/>
                <a:gd name="T27" fmla="*/ 394 h 486"/>
                <a:gd name="T28" fmla="*/ 183 w 231"/>
                <a:gd name="T29" fmla="*/ 340 h 486"/>
                <a:gd name="T30" fmla="*/ 162 w 231"/>
                <a:gd name="T31" fmla="*/ 287 h 486"/>
                <a:gd name="T32" fmla="*/ 142 w 231"/>
                <a:gd name="T33" fmla="*/ 231 h 486"/>
                <a:gd name="T34" fmla="*/ 125 w 231"/>
                <a:gd name="T35" fmla="*/ 176 h 486"/>
                <a:gd name="T36" fmla="*/ 111 w 231"/>
                <a:gd name="T37" fmla="*/ 118 h 486"/>
                <a:gd name="T38" fmla="*/ 98 w 231"/>
                <a:gd name="T39" fmla="*/ 59 h 486"/>
                <a:gd name="T40" fmla="*/ 87 w 231"/>
                <a:gd name="T41" fmla="*/ 0 h 486"/>
                <a:gd name="T42" fmla="*/ 87 w 231"/>
                <a:gd name="T43" fmla="*/ 0 h 4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1" h="486">
                  <a:moveTo>
                    <a:pt x="87" y="0"/>
                  </a:moveTo>
                  <a:lnTo>
                    <a:pt x="0" y="15"/>
                  </a:lnTo>
                  <a:lnTo>
                    <a:pt x="11" y="78"/>
                  </a:lnTo>
                  <a:lnTo>
                    <a:pt x="24" y="139"/>
                  </a:lnTo>
                  <a:lnTo>
                    <a:pt x="40" y="200"/>
                  </a:lnTo>
                  <a:lnTo>
                    <a:pt x="57" y="259"/>
                  </a:lnTo>
                  <a:lnTo>
                    <a:pt x="77" y="318"/>
                  </a:lnTo>
                  <a:lnTo>
                    <a:pt x="101" y="375"/>
                  </a:lnTo>
                  <a:lnTo>
                    <a:pt x="125" y="431"/>
                  </a:lnTo>
                  <a:lnTo>
                    <a:pt x="151" y="486"/>
                  </a:lnTo>
                  <a:lnTo>
                    <a:pt x="231" y="446"/>
                  </a:lnTo>
                  <a:lnTo>
                    <a:pt x="207" y="394"/>
                  </a:lnTo>
                  <a:lnTo>
                    <a:pt x="183" y="340"/>
                  </a:lnTo>
                  <a:lnTo>
                    <a:pt x="162" y="287"/>
                  </a:lnTo>
                  <a:lnTo>
                    <a:pt x="142" y="231"/>
                  </a:lnTo>
                  <a:lnTo>
                    <a:pt x="125" y="176"/>
                  </a:lnTo>
                  <a:lnTo>
                    <a:pt x="111" y="118"/>
                  </a:lnTo>
                  <a:lnTo>
                    <a:pt x="98" y="59"/>
                  </a:lnTo>
                  <a:lnTo>
                    <a:pt x="87" y="0"/>
                  </a:lnTo>
                  <a:close/>
                </a:path>
              </a:pathLst>
            </a:custGeom>
            <a:solidFill>
              <a:srgbClr val="DC5C3F"/>
            </a:solidFill>
            <a:ln w="23813">
              <a:solidFill>
                <a:srgbClr val="668187"/>
              </a:solidFill>
              <a:prstDash val="solid"/>
              <a:round/>
              <a:headEnd/>
              <a:tailEnd/>
            </a:ln>
          </p:spPr>
          <p:txBody>
            <a:bodyPr/>
            <a:lstStyle/>
            <a:p>
              <a:endParaRPr lang="en-GB"/>
            </a:p>
          </p:txBody>
        </p:sp>
        <p:sp>
          <p:nvSpPr>
            <p:cNvPr id="8242" name="Freeform 27"/>
            <p:cNvSpPr>
              <a:spLocks/>
            </p:cNvSpPr>
            <p:nvPr/>
          </p:nvSpPr>
          <p:spPr bwMode="auto">
            <a:xfrm>
              <a:off x="1453" y="2924"/>
              <a:ext cx="355" cy="440"/>
            </a:xfrm>
            <a:custGeom>
              <a:avLst/>
              <a:gdLst>
                <a:gd name="T0" fmla="*/ 80 w 355"/>
                <a:gd name="T1" fmla="*/ 0 h 440"/>
                <a:gd name="T2" fmla="*/ 0 w 355"/>
                <a:gd name="T3" fmla="*/ 40 h 440"/>
                <a:gd name="T4" fmla="*/ 0 w 355"/>
                <a:gd name="T5" fmla="*/ 40 h 440"/>
                <a:gd name="T6" fmla="*/ 30 w 355"/>
                <a:gd name="T7" fmla="*/ 96 h 440"/>
                <a:gd name="T8" fmla="*/ 61 w 355"/>
                <a:gd name="T9" fmla="*/ 150 h 440"/>
                <a:gd name="T10" fmla="*/ 96 w 355"/>
                <a:gd name="T11" fmla="*/ 201 h 440"/>
                <a:gd name="T12" fmla="*/ 132 w 355"/>
                <a:gd name="T13" fmla="*/ 253 h 440"/>
                <a:gd name="T14" fmla="*/ 169 w 355"/>
                <a:gd name="T15" fmla="*/ 303 h 440"/>
                <a:gd name="T16" fmla="*/ 207 w 355"/>
                <a:gd name="T17" fmla="*/ 349 h 440"/>
                <a:gd name="T18" fmla="*/ 250 w 355"/>
                <a:gd name="T19" fmla="*/ 396 h 440"/>
                <a:gd name="T20" fmla="*/ 292 w 355"/>
                <a:gd name="T21" fmla="*/ 440 h 440"/>
                <a:gd name="T22" fmla="*/ 355 w 355"/>
                <a:gd name="T23" fmla="*/ 377 h 440"/>
                <a:gd name="T24" fmla="*/ 355 w 355"/>
                <a:gd name="T25" fmla="*/ 377 h 440"/>
                <a:gd name="T26" fmla="*/ 315 w 355"/>
                <a:gd name="T27" fmla="*/ 334 h 440"/>
                <a:gd name="T28" fmla="*/ 276 w 355"/>
                <a:gd name="T29" fmla="*/ 292 h 440"/>
                <a:gd name="T30" fmla="*/ 239 w 355"/>
                <a:gd name="T31" fmla="*/ 248 h 440"/>
                <a:gd name="T32" fmla="*/ 204 w 355"/>
                <a:gd name="T33" fmla="*/ 199 h 440"/>
                <a:gd name="T34" fmla="*/ 170 w 355"/>
                <a:gd name="T35" fmla="*/ 151 h 440"/>
                <a:gd name="T36" fmla="*/ 139 w 355"/>
                <a:gd name="T37" fmla="*/ 103 h 440"/>
                <a:gd name="T38" fmla="*/ 108 w 355"/>
                <a:gd name="T39" fmla="*/ 52 h 440"/>
                <a:gd name="T40" fmla="*/ 80 w 355"/>
                <a:gd name="T41" fmla="*/ 0 h 440"/>
                <a:gd name="T42" fmla="*/ 80 w 355"/>
                <a:gd name="T43" fmla="*/ 0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55" h="440">
                  <a:moveTo>
                    <a:pt x="80" y="0"/>
                  </a:moveTo>
                  <a:lnTo>
                    <a:pt x="0" y="40"/>
                  </a:lnTo>
                  <a:lnTo>
                    <a:pt x="30" y="96"/>
                  </a:lnTo>
                  <a:lnTo>
                    <a:pt x="61" y="150"/>
                  </a:lnTo>
                  <a:lnTo>
                    <a:pt x="96" y="201"/>
                  </a:lnTo>
                  <a:lnTo>
                    <a:pt x="132" y="253"/>
                  </a:lnTo>
                  <a:lnTo>
                    <a:pt x="169" y="303"/>
                  </a:lnTo>
                  <a:lnTo>
                    <a:pt x="207" y="349"/>
                  </a:lnTo>
                  <a:lnTo>
                    <a:pt x="250" y="396"/>
                  </a:lnTo>
                  <a:lnTo>
                    <a:pt x="292" y="440"/>
                  </a:lnTo>
                  <a:lnTo>
                    <a:pt x="355" y="377"/>
                  </a:lnTo>
                  <a:lnTo>
                    <a:pt x="315" y="334"/>
                  </a:lnTo>
                  <a:lnTo>
                    <a:pt x="276" y="292"/>
                  </a:lnTo>
                  <a:lnTo>
                    <a:pt x="239" y="248"/>
                  </a:lnTo>
                  <a:lnTo>
                    <a:pt x="204" y="199"/>
                  </a:lnTo>
                  <a:lnTo>
                    <a:pt x="170" y="151"/>
                  </a:lnTo>
                  <a:lnTo>
                    <a:pt x="139" y="103"/>
                  </a:lnTo>
                  <a:lnTo>
                    <a:pt x="108" y="52"/>
                  </a:lnTo>
                  <a:lnTo>
                    <a:pt x="80" y="0"/>
                  </a:lnTo>
                  <a:close/>
                </a:path>
              </a:pathLst>
            </a:custGeom>
            <a:solidFill>
              <a:srgbClr val="165829"/>
            </a:solidFill>
            <a:ln w="23813">
              <a:solidFill>
                <a:srgbClr val="668187"/>
              </a:solidFill>
              <a:prstDash val="solid"/>
              <a:round/>
              <a:headEnd/>
              <a:tailEnd/>
            </a:ln>
          </p:spPr>
          <p:txBody>
            <a:bodyPr/>
            <a:lstStyle/>
            <a:p>
              <a:endParaRPr lang="en-GB"/>
            </a:p>
          </p:txBody>
        </p:sp>
        <p:sp>
          <p:nvSpPr>
            <p:cNvPr id="8243" name="Freeform 28"/>
            <p:cNvSpPr>
              <a:spLocks/>
            </p:cNvSpPr>
            <p:nvPr/>
          </p:nvSpPr>
          <p:spPr bwMode="auto">
            <a:xfrm>
              <a:off x="2145" y="3577"/>
              <a:ext cx="486" cy="233"/>
            </a:xfrm>
            <a:custGeom>
              <a:avLst/>
              <a:gdLst>
                <a:gd name="T0" fmla="*/ 41 w 486"/>
                <a:gd name="T1" fmla="*/ 0 h 233"/>
                <a:gd name="T2" fmla="*/ 0 w 486"/>
                <a:gd name="T3" fmla="*/ 79 h 233"/>
                <a:gd name="T4" fmla="*/ 0 w 486"/>
                <a:gd name="T5" fmla="*/ 79 h 233"/>
                <a:gd name="T6" fmla="*/ 55 w 486"/>
                <a:gd name="T7" fmla="*/ 105 h 233"/>
                <a:gd name="T8" fmla="*/ 113 w 486"/>
                <a:gd name="T9" fmla="*/ 131 h 233"/>
                <a:gd name="T10" fmla="*/ 170 w 486"/>
                <a:gd name="T11" fmla="*/ 153 h 233"/>
                <a:gd name="T12" fmla="*/ 229 w 486"/>
                <a:gd name="T13" fmla="*/ 173 h 233"/>
                <a:gd name="T14" fmla="*/ 288 w 486"/>
                <a:gd name="T15" fmla="*/ 192 h 233"/>
                <a:gd name="T16" fmla="*/ 349 w 486"/>
                <a:gd name="T17" fmla="*/ 207 h 233"/>
                <a:gd name="T18" fmla="*/ 410 w 486"/>
                <a:gd name="T19" fmla="*/ 221 h 233"/>
                <a:gd name="T20" fmla="*/ 472 w 486"/>
                <a:gd name="T21" fmla="*/ 233 h 233"/>
                <a:gd name="T22" fmla="*/ 486 w 486"/>
                <a:gd name="T23" fmla="*/ 144 h 233"/>
                <a:gd name="T24" fmla="*/ 486 w 486"/>
                <a:gd name="T25" fmla="*/ 144 h 233"/>
                <a:gd name="T26" fmla="*/ 427 w 486"/>
                <a:gd name="T27" fmla="*/ 133 h 233"/>
                <a:gd name="T28" fmla="*/ 370 w 486"/>
                <a:gd name="T29" fmla="*/ 120 h 233"/>
                <a:gd name="T30" fmla="*/ 312 w 486"/>
                <a:gd name="T31" fmla="*/ 105 h 233"/>
                <a:gd name="T32" fmla="*/ 257 w 486"/>
                <a:gd name="T33" fmla="*/ 88 h 233"/>
                <a:gd name="T34" fmla="*/ 202 w 486"/>
                <a:gd name="T35" fmla="*/ 70 h 233"/>
                <a:gd name="T36" fmla="*/ 148 w 486"/>
                <a:gd name="T37" fmla="*/ 48 h 233"/>
                <a:gd name="T38" fmla="*/ 94 w 486"/>
                <a:gd name="T39" fmla="*/ 24 h 233"/>
                <a:gd name="T40" fmla="*/ 41 w 486"/>
                <a:gd name="T41" fmla="*/ 0 h 233"/>
                <a:gd name="T42" fmla="*/ 41 w 486"/>
                <a:gd name="T43" fmla="*/ 0 h 2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6" h="233">
                  <a:moveTo>
                    <a:pt x="41" y="0"/>
                  </a:moveTo>
                  <a:lnTo>
                    <a:pt x="0" y="79"/>
                  </a:lnTo>
                  <a:lnTo>
                    <a:pt x="55" y="105"/>
                  </a:lnTo>
                  <a:lnTo>
                    <a:pt x="113" y="131"/>
                  </a:lnTo>
                  <a:lnTo>
                    <a:pt x="170" y="153"/>
                  </a:lnTo>
                  <a:lnTo>
                    <a:pt x="229" y="173"/>
                  </a:lnTo>
                  <a:lnTo>
                    <a:pt x="288" y="192"/>
                  </a:lnTo>
                  <a:lnTo>
                    <a:pt x="349" y="207"/>
                  </a:lnTo>
                  <a:lnTo>
                    <a:pt x="410" y="221"/>
                  </a:lnTo>
                  <a:lnTo>
                    <a:pt x="472" y="233"/>
                  </a:lnTo>
                  <a:lnTo>
                    <a:pt x="486" y="144"/>
                  </a:lnTo>
                  <a:lnTo>
                    <a:pt x="427" y="133"/>
                  </a:lnTo>
                  <a:lnTo>
                    <a:pt x="370" y="120"/>
                  </a:lnTo>
                  <a:lnTo>
                    <a:pt x="312" y="105"/>
                  </a:lnTo>
                  <a:lnTo>
                    <a:pt x="257" y="88"/>
                  </a:lnTo>
                  <a:lnTo>
                    <a:pt x="202" y="70"/>
                  </a:lnTo>
                  <a:lnTo>
                    <a:pt x="148" y="48"/>
                  </a:lnTo>
                  <a:lnTo>
                    <a:pt x="94" y="24"/>
                  </a:lnTo>
                  <a:lnTo>
                    <a:pt x="41" y="0"/>
                  </a:lnTo>
                  <a:close/>
                </a:path>
              </a:pathLst>
            </a:custGeom>
            <a:solidFill>
              <a:srgbClr val="165829"/>
            </a:solidFill>
            <a:ln w="23813">
              <a:solidFill>
                <a:srgbClr val="668187"/>
              </a:solidFill>
              <a:prstDash val="solid"/>
              <a:round/>
              <a:headEnd/>
              <a:tailEnd/>
            </a:ln>
          </p:spPr>
          <p:txBody>
            <a:bodyPr/>
            <a:lstStyle/>
            <a:p>
              <a:endParaRPr lang="en-GB"/>
            </a:p>
          </p:txBody>
        </p:sp>
        <p:sp>
          <p:nvSpPr>
            <p:cNvPr id="8244" name="Freeform 29"/>
            <p:cNvSpPr>
              <a:spLocks/>
            </p:cNvSpPr>
            <p:nvPr/>
          </p:nvSpPr>
          <p:spPr bwMode="auto">
            <a:xfrm>
              <a:off x="1745" y="3301"/>
              <a:ext cx="441" cy="355"/>
            </a:xfrm>
            <a:custGeom>
              <a:avLst/>
              <a:gdLst>
                <a:gd name="T0" fmla="*/ 63 w 441"/>
                <a:gd name="T1" fmla="*/ 0 h 355"/>
                <a:gd name="T2" fmla="*/ 0 w 441"/>
                <a:gd name="T3" fmla="*/ 63 h 355"/>
                <a:gd name="T4" fmla="*/ 0 w 441"/>
                <a:gd name="T5" fmla="*/ 63 h 355"/>
                <a:gd name="T6" fmla="*/ 45 w 441"/>
                <a:gd name="T7" fmla="*/ 107 h 355"/>
                <a:gd name="T8" fmla="*/ 91 w 441"/>
                <a:gd name="T9" fmla="*/ 148 h 355"/>
                <a:gd name="T10" fmla="*/ 139 w 441"/>
                <a:gd name="T11" fmla="*/ 187 h 355"/>
                <a:gd name="T12" fmla="*/ 189 w 441"/>
                <a:gd name="T13" fmla="*/ 226 h 355"/>
                <a:gd name="T14" fmla="*/ 241 w 441"/>
                <a:gd name="T15" fmla="*/ 261 h 355"/>
                <a:gd name="T16" fmla="*/ 293 w 441"/>
                <a:gd name="T17" fmla="*/ 294 h 355"/>
                <a:gd name="T18" fmla="*/ 346 w 441"/>
                <a:gd name="T19" fmla="*/ 326 h 355"/>
                <a:gd name="T20" fmla="*/ 400 w 441"/>
                <a:gd name="T21" fmla="*/ 355 h 355"/>
                <a:gd name="T22" fmla="*/ 441 w 441"/>
                <a:gd name="T23" fmla="*/ 276 h 355"/>
                <a:gd name="T24" fmla="*/ 441 w 441"/>
                <a:gd name="T25" fmla="*/ 276 h 355"/>
                <a:gd name="T26" fmla="*/ 389 w 441"/>
                <a:gd name="T27" fmla="*/ 248 h 355"/>
                <a:gd name="T28" fmla="*/ 339 w 441"/>
                <a:gd name="T29" fmla="*/ 218 h 355"/>
                <a:gd name="T30" fmla="*/ 289 w 441"/>
                <a:gd name="T31" fmla="*/ 185 h 355"/>
                <a:gd name="T32" fmla="*/ 241 w 441"/>
                <a:gd name="T33" fmla="*/ 152 h 355"/>
                <a:gd name="T34" fmla="*/ 195 w 441"/>
                <a:gd name="T35" fmla="*/ 117 h 355"/>
                <a:gd name="T36" fmla="*/ 150 w 441"/>
                <a:gd name="T37" fmla="*/ 80 h 355"/>
                <a:gd name="T38" fmla="*/ 106 w 441"/>
                <a:gd name="T39" fmla="*/ 41 h 355"/>
                <a:gd name="T40" fmla="*/ 63 w 441"/>
                <a:gd name="T41" fmla="*/ 0 h 355"/>
                <a:gd name="T42" fmla="*/ 63 w 441"/>
                <a:gd name="T43" fmla="*/ 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1" h="355">
                  <a:moveTo>
                    <a:pt x="63" y="0"/>
                  </a:moveTo>
                  <a:lnTo>
                    <a:pt x="0" y="63"/>
                  </a:lnTo>
                  <a:lnTo>
                    <a:pt x="45" y="107"/>
                  </a:lnTo>
                  <a:lnTo>
                    <a:pt x="91" y="148"/>
                  </a:lnTo>
                  <a:lnTo>
                    <a:pt x="139" y="187"/>
                  </a:lnTo>
                  <a:lnTo>
                    <a:pt x="189" y="226"/>
                  </a:lnTo>
                  <a:lnTo>
                    <a:pt x="241" y="261"/>
                  </a:lnTo>
                  <a:lnTo>
                    <a:pt x="293" y="294"/>
                  </a:lnTo>
                  <a:lnTo>
                    <a:pt x="346" y="326"/>
                  </a:lnTo>
                  <a:lnTo>
                    <a:pt x="400" y="355"/>
                  </a:lnTo>
                  <a:lnTo>
                    <a:pt x="441" y="276"/>
                  </a:lnTo>
                  <a:lnTo>
                    <a:pt x="389" y="248"/>
                  </a:lnTo>
                  <a:lnTo>
                    <a:pt x="339" y="218"/>
                  </a:lnTo>
                  <a:lnTo>
                    <a:pt x="289" y="185"/>
                  </a:lnTo>
                  <a:lnTo>
                    <a:pt x="241" y="152"/>
                  </a:lnTo>
                  <a:lnTo>
                    <a:pt x="195" y="117"/>
                  </a:lnTo>
                  <a:lnTo>
                    <a:pt x="150" y="80"/>
                  </a:lnTo>
                  <a:lnTo>
                    <a:pt x="106" y="41"/>
                  </a:lnTo>
                  <a:lnTo>
                    <a:pt x="63" y="0"/>
                  </a:lnTo>
                  <a:close/>
                </a:path>
              </a:pathLst>
            </a:custGeom>
            <a:solidFill>
              <a:srgbClr val="DC5C3F"/>
            </a:solidFill>
            <a:ln w="23813">
              <a:solidFill>
                <a:srgbClr val="668187"/>
              </a:solidFill>
              <a:prstDash val="solid"/>
              <a:round/>
              <a:headEnd/>
              <a:tailEnd/>
            </a:ln>
          </p:spPr>
          <p:txBody>
            <a:bodyPr/>
            <a:lstStyle/>
            <a:p>
              <a:endParaRPr lang="en-GB"/>
            </a:p>
          </p:txBody>
        </p:sp>
        <p:sp>
          <p:nvSpPr>
            <p:cNvPr id="8245" name="Freeform 30"/>
            <p:cNvSpPr>
              <a:spLocks/>
            </p:cNvSpPr>
            <p:nvPr/>
          </p:nvSpPr>
          <p:spPr bwMode="auto">
            <a:xfrm>
              <a:off x="1808" y="914"/>
              <a:ext cx="611" cy="638"/>
            </a:xfrm>
            <a:custGeom>
              <a:avLst/>
              <a:gdLst>
                <a:gd name="T0" fmla="*/ 611 w 611"/>
                <a:gd name="T1" fmla="*/ 456 h 638"/>
                <a:gd name="T2" fmla="*/ 378 w 611"/>
                <a:gd name="T3" fmla="*/ 0 h 638"/>
                <a:gd name="T4" fmla="*/ 378 w 611"/>
                <a:gd name="T5" fmla="*/ 0 h 638"/>
                <a:gd name="T6" fmla="*/ 326 w 611"/>
                <a:gd name="T7" fmla="*/ 27 h 638"/>
                <a:gd name="T8" fmla="*/ 276 w 611"/>
                <a:gd name="T9" fmla="*/ 59 h 638"/>
                <a:gd name="T10" fmla="*/ 226 w 611"/>
                <a:gd name="T11" fmla="*/ 90 h 638"/>
                <a:gd name="T12" fmla="*/ 178 w 611"/>
                <a:gd name="T13" fmla="*/ 123 h 638"/>
                <a:gd name="T14" fmla="*/ 132 w 611"/>
                <a:gd name="T15" fmla="*/ 159 h 638"/>
                <a:gd name="T16" fmla="*/ 85 w 611"/>
                <a:gd name="T17" fmla="*/ 196 h 638"/>
                <a:gd name="T18" fmla="*/ 43 w 611"/>
                <a:gd name="T19" fmla="*/ 234 h 638"/>
                <a:gd name="T20" fmla="*/ 0 w 611"/>
                <a:gd name="T21" fmla="*/ 275 h 638"/>
                <a:gd name="T22" fmla="*/ 363 w 611"/>
                <a:gd name="T23" fmla="*/ 638 h 638"/>
                <a:gd name="T24" fmla="*/ 363 w 611"/>
                <a:gd name="T25" fmla="*/ 638 h 638"/>
                <a:gd name="T26" fmla="*/ 391 w 611"/>
                <a:gd name="T27" fmla="*/ 610 h 638"/>
                <a:gd name="T28" fmla="*/ 418 w 611"/>
                <a:gd name="T29" fmla="*/ 584 h 638"/>
                <a:gd name="T30" fmla="*/ 448 w 611"/>
                <a:gd name="T31" fmla="*/ 560 h 638"/>
                <a:gd name="T32" fmla="*/ 479 w 611"/>
                <a:gd name="T33" fmla="*/ 538 h 638"/>
                <a:gd name="T34" fmla="*/ 511 w 611"/>
                <a:gd name="T35" fmla="*/ 516 h 638"/>
                <a:gd name="T36" fmla="*/ 542 w 611"/>
                <a:gd name="T37" fmla="*/ 493 h 638"/>
                <a:gd name="T38" fmla="*/ 576 w 611"/>
                <a:gd name="T39" fmla="*/ 475 h 638"/>
                <a:gd name="T40" fmla="*/ 611 w 611"/>
                <a:gd name="T41" fmla="*/ 456 h 638"/>
                <a:gd name="T42" fmla="*/ 611 w 611"/>
                <a:gd name="T43" fmla="*/ 456 h 6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1" h="638">
                  <a:moveTo>
                    <a:pt x="611" y="456"/>
                  </a:moveTo>
                  <a:lnTo>
                    <a:pt x="378" y="0"/>
                  </a:lnTo>
                  <a:lnTo>
                    <a:pt x="326" y="27"/>
                  </a:lnTo>
                  <a:lnTo>
                    <a:pt x="276" y="59"/>
                  </a:lnTo>
                  <a:lnTo>
                    <a:pt x="226" y="90"/>
                  </a:lnTo>
                  <a:lnTo>
                    <a:pt x="178" y="123"/>
                  </a:lnTo>
                  <a:lnTo>
                    <a:pt x="132" y="159"/>
                  </a:lnTo>
                  <a:lnTo>
                    <a:pt x="85" y="196"/>
                  </a:lnTo>
                  <a:lnTo>
                    <a:pt x="43" y="234"/>
                  </a:lnTo>
                  <a:lnTo>
                    <a:pt x="0" y="275"/>
                  </a:lnTo>
                  <a:lnTo>
                    <a:pt x="363" y="638"/>
                  </a:lnTo>
                  <a:lnTo>
                    <a:pt x="391" y="610"/>
                  </a:lnTo>
                  <a:lnTo>
                    <a:pt x="418" y="584"/>
                  </a:lnTo>
                  <a:lnTo>
                    <a:pt x="448" y="560"/>
                  </a:lnTo>
                  <a:lnTo>
                    <a:pt x="479" y="538"/>
                  </a:lnTo>
                  <a:lnTo>
                    <a:pt x="511" y="516"/>
                  </a:lnTo>
                  <a:lnTo>
                    <a:pt x="542" y="493"/>
                  </a:lnTo>
                  <a:lnTo>
                    <a:pt x="576" y="475"/>
                  </a:lnTo>
                  <a:lnTo>
                    <a:pt x="611" y="456"/>
                  </a:lnTo>
                  <a:close/>
                </a:path>
              </a:pathLst>
            </a:custGeom>
            <a:solidFill>
              <a:srgbClr val="000000"/>
            </a:solidFill>
            <a:ln w="23813">
              <a:solidFill>
                <a:srgbClr val="668187"/>
              </a:solidFill>
              <a:prstDash val="solid"/>
              <a:round/>
              <a:headEnd/>
              <a:tailEnd/>
            </a:ln>
          </p:spPr>
          <p:txBody>
            <a:bodyPr/>
            <a:lstStyle/>
            <a:p>
              <a:endParaRPr lang="en-GB"/>
            </a:p>
          </p:txBody>
        </p:sp>
        <p:sp>
          <p:nvSpPr>
            <p:cNvPr id="8246" name="Freeform 31"/>
            <p:cNvSpPr>
              <a:spLocks/>
            </p:cNvSpPr>
            <p:nvPr/>
          </p:nvSpPr>
          <p:spPr bwMode="auto">
            <a:xfrm>
              <a:off x="1370" y="2012"/>
              <a:ext cx="525" cy="466"/>
            </a:xfrm>
            <a:custGeom>
              <a:avLst/>
              <a:gdLst>
                <a:gd name="T0" fmla="*/ 525 w 525"/>
                <a:gd name="T1" fmla="*/ 80 h 466"/>
                <a:gd name="T2" fmla="*/ 19 w 525"/>
                <a:gd name="T3" fmla="*/ 0 h 466"/>
                <a:gd name="T4" fmla="*/ 19 w 525"/>
                <a:gd name="T5" fmla="*/ 0 h 466"/>
                <a:gd name="T6" fmla="*/ 11 w 525"/>
                <a:gd name="T7" fmla="*/ 56 h 466"/>
                <a:gd name="T8" fmla="*/ 6 w 525"/>
                <a:gd name="T9" fmla="*/ 115 h 466"/>
                <a:gd name="T10" fmla="*/ 2 w 525"/>
                <a:gd name="T11" fmla="*/ 172 h 466"/>
                <a:gd name="T12" fmla="*/ 0 w 525"/>
                <a:gd name="T13" fmla="*/ 229 h 466"/>
                <a:gd name="T14" fmla="*/ 2 w 525"/>
                <a:gd name="T15" fmla="*/ 289 h 466"/>
                <a:gd name="T16" fmla="*/ 6 w 525"/>
                <a:gd name="T17" fmla="*/ 348 h 466"/>
                <a:gd name="T18" fmla="*/ 11 w 525"/>
                <a:gd name="T19" fmla="*/ 407 h 466"/>
                <a:gd name="T20" fmla="*/ 19 w 525"/>
                <a:gd name="T21" fmla="*/ 466 h 466"/>
                <a:gd name="T22" fmla="*/ 19 w 525"/>
                <a:gd name="T23" fmla="*/ 466 h 466"/>
                <a:gd name="T24" fmla="*/ 19 w 525"/>
                <a:gd name="T25" fmla="*/ 466 h 466"/>
                <a:gd name="T26" fmla="*/ 525 w 525"/>
                <a:gd name="T27" fmla="*/ 387 h 466"/>
                <a:gd name="T28" fmla="*/ 525 w 525"/>
                <a:gd name="T29" fmla="*/ 387 h 466"/>
                <a:gd name="T30" fmla="*/ 520 w 525"/>
                <a:gd name="T31" fmla="*/ 348 h 466"/>
                <a:gd name="T32" fmla="*/ 516 w 525"/>
                <a:gd name="T33" fmla="*/ 309 h 466"/>
                <a:gd name="T34" fmla="*/ 512 w 525"/>
                <a:gd name="T35" fmla="*/ 270 h 466"/>
                <a:gd name="T36" fmla="*/ 512 w 525"/>
                <a:gd name="T37" fmla="*/ 231 h 466"/>
                <a:gd name="T38" fmla="*/ 512 w 525"/>
                <a:gd name="T39" fmla="*/ 192 h 466"/>
                <a:gd name="T40" fmla="*/ 516 w 525"/>
                <a:gd name="T41" fmla="*/ 155 h 466"/>
                <a:gd name="T42" fmla="*/ 520 w 525"/>
                <a:gd name="T43" fmla="*/ 117 h 466"/>
                <a:gd name="T44" fmla="*/ 525 w 525"/>
                <a:gd name="T45" fmla="*/ 80 h 466"/>
                <a:gd name="T46" fmla="*/ 525 w 525"/>
                <a:gd name="T47" fmla="*/ 80 h 46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25" h="466">
                  <a:moveTo>
                    <a:pt x="525" y="80"/>
                  </a:moveTo>
                  <a:lnTo>
                    <a:pt x="19" y="0"/>
                  </a:lnTo>
                  <a:lnTo>
                    <a:pt x="11" y="56"/>
                  </a:lnTo>
                  <a:lnTo>
                    <a:pt x="6" y="115"/>
                  </a:lnTo>
                  <a:lnTo>
                    <a:pt x="2" y="172"/>
                  </a:lnTo>
                  <a:lnTo>
                    <a:pt x="0" y="229"/>
                  </a:lnTo>
                  <a:lnTo>
                    <a:pt x="2" y="289"/>
                  </a:lnTo>
                  <a:lnTo>
                    <a:pt x="6" y="348"/>
                  </a:lnTo>
                  <a:lnTo>
                    <a:pt x="11" y="407"/>
                  </a:lnTo>
                  <a:lnTo>
                    <a:pt x="19" y="466"/>
                  </a:lnTo>
                  <a:lnTo>
                    <a:pt x="525" y="387"/>
                  </a:lnTo>
                  <a:lnTo>
                    <a:pt x="520" y="348"/>
                  </a:lnTo>
                  <a:lnTo>
                    <a:pt x="516" y="309"/>
                  </a:lnTo>
                  <a:lnTo>
                    <a:pt x="512" y="270"/>
                  </a:lnTo>
                  <a:lnTo>
                    <a:pt x="512" y="231"/>
                  </a:lnTo>
                  <a:lnTo>
                    <a:pt x="512" y="192"/>
                  </a:lnTo>
                  <a:lnTo>
                    <a:pt x="516" y="155"/>
                  </a:lnTo>
                  <a:lnTo>
                    <a:pt x="520" y="117"/>
                  </a:lnTo>
                  <a:lnTo>
                    <a:pt x="525" y="80"/>
                  </a:lnTo>
                  <a:close/>
                </a:path>
              </a:pathLst>
            </a:custGeom>
            <a:solidFill>
              <a:srgbClr val="FAEEC5"/>
            </a:solidFill>
            <a:ln w="23813">
              <a:solidFill>
                <a:srgbClr val="668187"/>
              </a:solidFill>
              <a:prstDash val="solid"/>
              <a:round/>
              <a:headEnd/>
              <a:tailEnd/>
            </a:ln>
          </p:spPr>
          <p:txBody>
            <a:bodyPr/>
            <a:lstStyle/>
            <a:p>
              <a:endParaRPr lang="en-GB"/>
            </a:p>
          </p:txBody>
        </p:sp>
        <p:sp>
          <p:nvSpPr>
            <p:cNvPr id="8247" name="Freeform 32"/>
            <p:cNvSpPr>
              <a:spLocks/>
            </p:cNvSpPr>
            <p:nvPr/>
          </p:nvSpPr>
          <p:spPr bwMode="auto">
            <a:xfrm>
              <a:off x="1535" y="1189"/>
              <a:ext cx="636" cy="610"/>
            </a:xfrm>
            <a:custGeom>
              <a:avLst/>
              <a:gdLst>
                <a:gd name="T0" fmla="*/ 636 w 636"/>
                <a:gd name="T1" fmla="*/ 363 h 610"/>
                <a:gd name="T2" fmla="*/ 273 w 636"/>
                <a:gd name="T3" fmla="*/ 0 h 610"/>
                <a:gd name="T4" fmla="*/ 273 w 636"/>
                <a:gd name="T5" fmla="*/ 0 h 610"/>
                <a:gd name="T6" fmla="*/ 233 w 636"/>
                <a:gd name="T7" fmla="*/ 43 h 610"/>
                <a:gd name="T8" fmla="*/ 194 w 636"/>
                <a:gd name="T9" fmla="*/ 87 h 610"/>
                <a:gd name="T10" fmla="*/ 157 w 636"/>
                <a:gd name="T11" fmla="*/ 131 h 610"/>
                <a:gd name="T12" fmla="*/ 122 w 636"/>
                <a:gd name="T13" fmla="*/ 178 h 610"/>
                <a:gd name="T14" fmla="*/ 88 w 636"/>
                <a:gd name="T15" fmla="*/ 226 h 610"/>
                <a:gd name="T16" fmla="*/ 57 w 636"/>
                <a:gd name="T17" fmla="*/ 276 h 610"/>
                <a:gd name="T18" fmla="*/ 26 w 636"/>
                <a:gd name="T19" fmla="*/ 326 h 610"/>
                <a:gd name="T20" fmla="*/ 0 w 636"/>
                <a:gd name="T21" fmla="*/ 377 h 610"/>
                <a:gd name="T22" fmla="*/ 455 w 636"/>
                <a:gd name="T23" fmla="*/ 610 h 610"/>
                <a:gd name="T24" fmla="*/ 455 w 636"/>
                <a:gd name="T25" fmla="*/ 610 h 610"/>
                <a:gd name="T26" fmla="*/ 473 w 636"/>
                <a:gd name="T27" fmla="*/ 577 h 610"/>
                <a:gd name="T28" fmla="*/ 492 w 636"/>
                <a:gd name="T29" fmla="*/ 544 h 610"/>
                <a:gd name="T30" fmla="*/ 514 w 636"/>
                <a:gd name="T31" fmla="*/ 511 h 610"/>
                <a:gd name="T32" fmla="*/ 536 w 636"/>
                <a:gd name="T33" fmla="*/ 479 h 610"/>
                <a:gd name="T34" fmla="*/ 558 w 636"/>
                <a:gd name="T35" fmla="*/ 448 h 610"/>
                <a:gd name="T36" fmla="*/ 582 w 636"/>
                <a:gd name="T37" fmla="*/ 418 h 610"/>
                <a:gd name="T38" fmla="*/ 608 w 636"/>
                <a:gd name="T39" fmla="*/ 390 h 610"/>
                <a:gd name="T40" fmla="*/ 636 w 636"/>
                <a:gd name="T41" fmla="*/ 363 h 610"/>
                <a:gd name="T42" fmla="*/ 636 w 636"/>
                <a:gd name="T43" fmla="*/ 363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6" h="610">
                  <a:moveTo>
                    <a:pt x="636" y="363"/>
                  </a:moveTo>
                  <a:lnTo>
                    <a:pt x="273" y="0"/>
                  </a:lnTo>
                  <a:lnTo>
                    <a:pt x="233" y="43"/>
                  </a:lnTo>
                  <a:lnTo>
                    <a:pt x="194" y="87"/>
                  </a:lnTo>
                  <a:lnTo>
                    <a:pt x="157" y="131"/>
                  </a:lnTo>
                  <a:lnTo>
                    <a:pt x="122" y="178"/>
                  </a:lnTo>
                  <a:lnTo>
                    <a:pt x="88" y="226"/>
                  </a:lnTo>
                  <a:lnTo>
                    <a:pt x="57" y="276"/>
                  </a:lnTo>
                  <a:lnTo>
                    <a:pt x="26" y="326"/>
                  </a:lnTo>
                  <a:lnTo>
                    <a:pt x="0" y="377"/>
                  </a:lnTo>
                  <a:lnTo>
                    <a:pt x="455" y="610"/>
                  </a:lnTo>
                  <a:lnTo>
                    <a:pt x="473" y="577"/>
                  </a:lnTo>
                  <a:lnTo>
                    <a:pt x="492" y="544"/>
                  </a:lnTo>
                  <a:lnTo>
                    <a:pt x="514" y="511"/>
                  </a:lnTo>
                  <a:lnTo>
                    <a:pt x="536" y="479"/>
                  </a:lnTo>
                  <a:lnTo>
                    <a:pt x="558" y="448"/>
                  </a:lnTo>
                  <a:lnTo>
                    <a:pt x="582" y="418"/>
                  </a:lnTo>
                  <a:lnTo>
                    <a:pt x="608" y="390"/>
                  </a:lnTo>
                  <a:lnTo>
                    <a:pt x="636" y="363"/>
                  </a:lnTo>
                  <a:close/>
                </a:path>
              </a:pathLst>
            </a:custGeom>
            <a:solidFill>
              <a:srgbClr val="FAEEC5"/>
            </a:solidFill>
            <a:ln w="23813">
              <a:solidFill>
                <a:srgbClr val="668187"/>
              </a:solidFill>
              <a:prstDash val="solid"/>
              <a:round/>
              <a:headEnd/>
              <a:tailEnd/>
            </a:ln>
          </p:spPr>
          <p:txBody>
            <a:bodyPr/>
            <a:lstStyle/>
            <a:p>
              <a:endParaRPr lang="en-GB"/>
            </a:p>
          </p:txBody>
        </p:sp>
        <p:sp>
          <p:nvSpPr>
            <p:cNvPr id="8248" name="Freeform 33"/>
            <p:cNvSpPr>
              <a:spLocks/>
            </p:cNvSpPr>
            <p:nvPr/>
          </p:nvSpPr>
          <p:spPr bwMode="auto">
            <a:xfrm>
              <a:off x="2186" y="769"/>
              <a:ext cx="525" cy="601"/>
            </a:xfrm>
            <a:custGeom>
              <a:avLst/>
              <a:gdLst>
                <a:gd name="T0" fmla="*/ 525 w 525"/>
                <a:gd name="T1" fmla="*/ 507 h 601"/>
                <a:gd name="T2" fmla="*/ 445 w 525"/>
                <a:gd name="T3" fmla="*/ 0 h 601"/>
                <a:gd name="T4" fmla="*/ 445 w 525"/>
                <a:gd name="T5" fmla="*/ 0 h 601"/>
                <a:gd name="T6" fmla="*/ 386 w 525"/>
                <a:gd name="T7" fmla="*/ 11 h 601"/>
                <a:gd name="T8" fmla="*/ 327 w 525"/>
                <a:gd name="T9" fmla="*/ 24 h 601"/>
                <a:gd name="T10" fmla="*/ 270 w 525"/>
                <a:gd name="T11" fmla="*/ 39 h 601"/>
                <a:gd name="T12" fmla="*/ 214 w 525"/>
                <a:gd name="T13" fmla="*/ 56 h 601"/>
                <a:gd name="T14" fmla="*/ 159 w 525"/>
                <a:gd name="T15" fmla="*/ 76 h 601"/>
                <a:gd name="T16" fmla="*/ 105 w 525"/>
                <a:gd name="T17" fmla="*/ 96 h 601"/>
                <a:gd name="T18" fmla="*/ 51 w 525"/>
                <a:gd name="T19" fmla="*/ 121 h 601"/>
                <a:gd name="T20" fmla="*/ 0 w 525"/>
                <a:gd name="T21" fmla="*/ 145 h 601"/>
                <a:gd name="T22" fmla="*/ 233 w 525"/>
                <a:gd name="T23" fmla="*/ 601 h 601"/>
                <a:gd name="T24" fmla="*/ 233 w 525"/>
                <a:gd name="T25" fmla="*/ 601 h 601"/>
                <a:gd name="T26" fmla="*/ 266 w 525"/>
                <a:gd name="T27" fmla="*/ 585 h 601"/>
                <a:gd name="T28" fmla="*/ 301 w 525"/>
                <a:gd name="T29" fmla="*/ 570 h 601"/>
                <a:gd name="T30" fmla="*/ 336 w 525"/>
                <a:gd name="T31" fmla="*/ 555 h 601"/>
                <a:gd name="T32" fmla="*/ 373 w 525"/>
                <a:gd name="T33" fmla="*/ 542 h 601"/>
                <a:gd name="T34" fmla="*/ 410 w 525"/>
                <a:gd name="T35" fmla="*/ 531 h 601"/>
                <a:gd name="T36" fmla="*/ 447 w 525"/>
                <a:gd name="T37" fmla="*/ 522 h 601"/>
                <a:gd name="T38" fmla="*/ 486 w 525"/>
                <a:gd name="T39" fmla="*/ 513 h 601"/>
                <a:gd name="T40" fmla="*/ 525 w 525"/>
                <a:gd name="T41" fmla="*/ 507 h 601"/>
                <a:gd name="T42" fmla="*/ 525 w 525"/>
                <a:gd name="T43" fmla="*/ 507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525" y="507"/>
                  </a:moveTo>
                  <a:lnTo>
                    <a:pt x="445" y="0"/>
                  </a:lnTo>
                  <a:lnTo>
                    <a:pt x="386" y="11"/>
                  </a:lnTo>
                  <a:lnTo>
                    <a:pt x="327" y="24"/>
                  </a:lnTo>
                  <a:lnTo>
                    <a:pt x="270" y="39"/>
                  </a:lnTo>
                  <a:lnTo>
                    <a:pt x="214" y="56"/>
                  </a:lnTo>
                  <a:lnTo>
                    <a:pt x="159" y="76"/>
                  </a:lnTo>
                  <a:lnTo>
                    <a:pt x="105" y="96"/>
                  </a:lnTo>
                  <a:lnTo>
                    <a:pt x="51" y="121"/>
                  </a:lnTo>
                  <a:lnTo>
                    <a:pt x="0" y="145"/>
                  </a:lnTo>
                  <a:lnTo>
                    <a:pt x="233" y="601"/>
                  </a:lnTo>
                  <a:lnTo>
                    <a:pt x="266" y="585"/>
                  </a:lnTo>
                  <a:lnTo>
                    <a:pt x="301" y="570"/>
                  </a:lnTo>
                  <a:lnTo>
                    <a:pt x="336" y="555"/>
                  </a:lnTo>
                  <a:lnTo>
                    <a:pt x="373" y="542"/>
                  </a:lnTo>
                  <a:lnTo>
                    <a:pt x="410" y="531"/>
                  </a:lnTo>
                  <a:lnTo>
                    <a:pt x="447" y="522"/>
                  </a:lnTo>
                  <a:lnTo>
                    <a:pt x="486" y="513"/>
                  </a:lnTo>
                  <a:lnTo>
                    <a:pt x="525" y="507"/>
                  </a:lnTo>
                  <a:close/>
                </a:path>
              </a:pathLst>
            </a:custGeom>
            <a:solidFill>
              <a:srgbClr val="FAEEC5"/>
            </a:solidFill>
            <a:ln w="23813">
              <a:solidFill>
                <a:srgbClr val="668187"/>
              </a:solidFill>
              <a:prstDash val="solid"/>
              <a:round/>
              <a:headEnd/>
              <a:tailEnd/>
            </a:ln>
          </p:spPr>
          <p:txBody>
            <a:bodyPr/>
            <a:lstStyle/>
            <a:p>
              <a:endParaRPr lang="en-GB"/>
            </a:p>
          </p:txBody>
        </p:sp>
        <p:sp>
          <p:nvSpPr>
            <p:cNvPr id="8249" name="Freeform 34"/>
            <p:cNvSpPr>
              <a:spLocks/>
            </p:cNvSpPr>
            <p:nvPr/>
          </p:nvSpPr>
          <p:spPr bwMode="auto">
            <a:xfrm>
              <a:off x="1389" y="1566"/>
              <a:ext cx="601" cy="526"/>
            </a:xfrm>
            <a:custGeom>
              <a:avLst/>
              <a:gdLst>
                <a:gd name="T0" fmla="*/ 601 w 601"/>
                <a:gd name="T1" fmla="*/ 233 h 526"/>
                <a:gd name="T2" fmla="*/ 146 w 601"/>
                <a:gd name="T3" fmla="*/ 0 h 526"/>
                <a:gd name="T4" fmla="*/ 146 w 601"/>
                <a:gd name="T5" fmla="*/ 0 h 526"/>
                <a:gd name="T6" fmla="*/ 120 w 601"/>
                <a:gd name="T7" fmla="*/ 54 h 526"/>
                <a:gd name="T8" fmla="*/ 96 w 601"/>
                <a:gd name="T9" fmla="*/ 108 h 526"/>
                <a:gd name="T10" fmla="*/ 75 w 601"/>
                <a:gd name="T11" fmla="*/ 161 h 526"/>
                <a:gd name="T12" fmla="*/ 55 w 601"/>
                <a:gd name="T13" fmla="*/ 217 h 526"/>
                <a:gd name="T14" fmla="*/ 38 w 601"/>
                <a:gd name="T15" fmla="*/ 272 h 526"/>
                <a:gd name="T16" fmla="*/ 24 w 601"/>
                <a:gd name="T17" fmla="*/ 330 h 526"/>
                <a:gd name="T18" fmla="*/ 11 w 601"/>
                <a:gd name="T19" fmla="*/ 387 h 526"/>
                <a:gd name="T20" fmla="*/ 0 w 601"/>
                <a:gd name="T21" fmla="*/ 446 h 526"/>
                <a:gd name="T22" fmla="*/ 506 w 601"/>
                <a:gd name="T23" fmla="*/ 526 h 526"/>
                <a:gd name="T24" fmla="*/ 506 w 601"/>
                <a:gd name="T25" fmla="*/ 526 h 526"/>
                <a:gd name="T26" fmla="*/ 512 w 601"/>
                <a:gd name="T27" fmla="*/ 487 h 526"/>
                <a:gd name="T28" fmla="*/ 521 w 601"/>
                <a:gd name="T29" fmla="*/ 450 h 526"/>
                <a:gd name="T30" fmla="*/ 530 w 601"/>
                <a:gd name="T31" fmla="*/ 411 h 526"/>
                <a:gd name="T32" fmla="*/ 541 w 601"/>
                <a:gd name="T33" fmla="*/ 376 h 526"/>
                <a:gd name="T34" fmla="*/ 554 w 601"/>
                <a:gd name="T35" fmla="*/ 339 h 526"/>
                <a:gd name="T36" fmla="*/ 569 w 601"/>
                <a:gd name="T37" fmla="*/ 304 h 526"/>
                <a:gd name="T38" fmla="*/ 584 w 601"/>
                <a:gd name="T39" fmla="*/ 269 h 526"/>
                <a:gd name="T40" fmla="*/ 601 w 601"/>
                <a:gd name="T41" fmla="*/ 233 h 526"/>
                <a:gd name="T42" fmla="*/ 601 w 601"/>
                <a:gd name="T43" fmla="*/ 233 h 5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6">
                  <a:moveTo>
                    <a:pt x="601" y="233"/>
                  </a:moveTo>
                  <a:lnTo>
                    <a:pt x="146" y="0"/>
                  </a:lnTo>
                  <a:lnTo>
                    <a:pt x="120" y="54"/>
                  </a:lnTo>
                  <a:lnTo>
                    <a:pt x="96" y="108"/>
                  </a:lnTo>
                  <a:lnTo>
                    <a:pt x="75" y="161"/>
                  </a:lnTo>
                  <a:lnTo>
                    <a:pt x="55" y="217"/>
                  </a:lnTo>
                  <a:lnTo>
                    <a:pt x="38" y="272"/>
                  </a:lnTo>
                  <a:lnTo>
                    <a:pt x="24" y="330"/>
                  </a:lnTo>
                  <a:lnTo>
                    <a:pt x="11" y="387"/>
                  </a:lnTo>
                  <a:lnTo>
                    <a:pt x="0" y="446"/>
                  </a:lnTo>
                  <a:lnTo>
                    <a:pt x="506" y="526"/>
                  </a:lnTo>
                  <a:lnTo>
                    <a:pt x="512" y="487"/>
                  </a:lnTo>
                  <a:lnTo>
                    <a:pt x="521" y="450"/>
                  </a:lnTo>
                  <a:lnTo>
                    <a:pt x="530" y="411"/>
                  </a:lnTo>
                  <a:lnTo>
                    <a:pt x="541" y="376"/>
                  </a:lnTo>
                  <a:lnTo>
                    <a:pt x="554" y="339"/>
                  </a:lnTo>
                  <a:lnTo>
                    <a:pt x="569" y="304"/>
                  </a:lnTo>
                  <a:lnTo>
                    <a:pt x="584" y="269"/>
                  </a:lnTo>
                  <a:lnTo>
                    <a:pt x="601" y="233"/>
                  </a:lnTo>
                  <a:close/>
                </a:path>
              </a:pathLst>
            </a:custGeom>
            <a:solidFill>
              <a:srgbClr val="000000"/>
            </a:solidFill>
            <a:ln w="23813">
              <a:solidFill>
                <a:srgbClr val="668187"/>
              </a:solidFill>
              <a:prstDash val="solid"/>
              <a:round/>
              <a:headEnd/>
              <a:tailEnd/>
            </a:ln>
          </p:spPr>
          <p:txBody>
            <a:bodyPr/>
            <a:lstStyle/>
            <a:p>
              <a:endParaRPr lang="en-GB"/>
            </a:p>
          </p:txBody>
        </p:sp>
        <p:sp>
          <p:nvSpPr>
            <p:cNvPr id="8250" name="Freeform 35"/>
            <p:cNvSpPr>
              <a:spLocks/>
            </p:cNvSpPr>
            <p:nvPr/>
          </p:nvSpPr>
          <p:spPr bwMode="auto">
            <a:xfrm>
              <a:off x="3560" y="1189"/>
              <a:ext cx="636" cy="610"/>
            </a:xfrm>
            <a:custGeom>
              <a:avLst/>
              <a:gdLst>
                <a:gd name="T0" fmla="*/ 0 w 636"/>
                <a:gd name="T1" fmla="*/ 363 h 610"/>
                <a:gd name="T2" fmla="*/ 0 w 636"/>
                <a:gd name="T3" fmla="*/ 363 h 610"/>
                <a:gd name="T4" fmla="*/ 26 w 636"/>
                <a:gd name="T5" fmla="*/ 388 h 610"/>
                <a:gd name="T6" fmla="*/ 52 w 636"/>
                <a:gd name="T7" fmla="*/ 418 h 610"/>
                <a:gd name="T8" fmla="*/ 76 w 636"/>
                <a:gd name="T9" fmla="*/ 448 h 610"/>
                <a:gd name="T10" fmla="*/ 98 w 636"/>
                <a:gd name="T11" fmla="*/ 479 h 610"/>
                <a:gd name="T12" fmla="*/ 120 w 636"/>
                <a:gd name="T13" fmla="*/ 511 h 610"/>
                <a:gd name="T14" fmla="*/ 142 w 636"/>
                <a:gd name="T15" fmla="*/ 542 h 610"/>
                <a:gd name="T16" fmla="*/ 161 w 636"/>
                <a:gd name="T17" fmla="*/ 575 h 610"/>
                <a:gd name="T18" fmla="*/ 179 w 636"/>
                <a:gd name="T19" fmla="*/ 610 h 610"/>
                <a:gd name="T20" fmla="*/ 636 w 636"/>
                <a:gd name="T21" fmla="*/ 377 h 610"/>
                <a:gd name="T22" fmla="*/ 636 w 636"/>
                <a:gd name="T23" fmla="*/ 377 h 610"/>
                <a:gd name="T24" fmla="*/ 608 w 636"/>
                <a:gd name="T25" fmla="*/ 326 h 610"/>
                <a:gd name="T26" fmla="*/ 579 w 636"/>
                <a:gd name="T27" fmla="*/ 276 h 610"/>
                <a:gd name="T28" fmla="*/ 545 w 636"/>
                <a:gd name="T29" fmla="*/ 226 h 610"/>
                <a:gd name="T30" fmla="*/ 512 w 636"/>
                <a:gd name="T31" fmla="*/ 178 h 610"/>
                <a:gd name="T32" fmla="*/ 477 w 636"/>
                <a:gd name="T33" fmla="*/ 131 h 610"/>
                <a:gd name="T34" fmla="*/ 440 w 636"/>
                <a:gd name="T35" fmla="*/ 85 h 610"/>
                <a:gd name="T36" fmla="*/ 401 w 636"/>
                <a:gd name="T37" fmla="*/ 43 h 610"/>
                <a:gd name="T38" fmla="*/ 360 w 636"/>
                <a:gd name="T39" fmla="*/ 0 h 610"/>
                <a:gd name="T40" fmla="*/ 0 w 636"/>
                <a:gd name="T41" fmla="*/ 363 h 6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36" h="610">
                  <a:moveTo>
                    <a:pt x="0" y="363"/>
                  </a:moveTo>
                  <a:lnTo>
                    <a:pt x="0" y="363"/>
                  </a:lnTo>
                  <a:lnTo>
                    <a:pt x="26" y="388"/>
                  </a:lnTo>
                  <a:lnTo>
                    <a:pt x="52" y="418"/>
                  </a:lnTo>
                  <a:lnTo>
                    <a:pt x="76" y="448"/>
                  </a:lnTo>
                  <a:lnTo>
                    <a:pt x="98" y="479"/>
                  </a:lnTo>
                  <a:lnTo>
                    <a:pt x="120" y="511"/>
                  </a:lnTo>
                  <a:lnTo>
                    <a:pt x="142" y="542"/>
                  </a:lnTo>
                  <a:lnTo>
                    <a:pt x="161" y="575"/>
                  </a:lnTo>
                  <a:lnTo>
                    <a:pt x="179" y="610"/>
                  </a:lnTo>
                  <a:lnTo>
                    <a:pt x="636" y="377"/>
                  </a:lnTo>
                  <a:lnTo>
                    <a:pt x="608" y="326"/>
                  </a:lnTo>
                  <a:lnTo>
                    <a:pt x="579" y="276"/>
                  </a:lnTo>
                  <a:lnTo>
                    <a:pt x="545" y="226"/>
                  </a:lnTo>
                  <a:lnTo>
                    <a:pt x="512" y="178"/>
                  </a:lnTo>
                  <a:lnTo>
                    <a:pt x="477" y="131"/>
                  </a:lnTo>
                  <a:lnTo>
                    <a:pt x="440" y="85"/>
                  </a:lnTo>
                  <a:lnTo>
                    <a:pt x="401" y="43"/>
                  </a:lnTo>
                  <a:lnTo>
                    <a:pt x="360" y="0"/>
                  </a:lnTo>
                  <a:lnTo>
                    <a:pt x="0" y="363"/>
                  </a:lnTo>
                  <a:close/>
                </a:path>
              </a:pathLst>
            </a:custGeom>
            <a:solidFill>
              <a:srgbClr val="FAEEC5"/>
            </a:solidFill>
            <a:ln w="23813">
              <a:solidFill>
                <a:srgbClr val="668187"/>
              </a:solidFill>
              <a:prstDash val="solid"/>
              <a:round/>
              <a:headEnd/>
              <a:tailEnd/>
            </a:ln>
          </p:spPr>
          <p:txBody>
            <a:bodyPr/>
            <a:lstStyle/>
            <a:p>
              <a:endParaRPr lang="en-GB"/>
            </a:p>
          </p:txBody>
        </p:sp>
        <p:sp>
          <p:nvSpPr>
            <p:cNvPr id="8251" name="Freeform 36"/>
            <p:cNvSpPr>
              <a:spLocks/>
            </p:cNvSpPr>
            <p:nvPr/>
          </p:nvSpPr>
          <p:spPr bwMode="auto">
            <a:xfrm>
              <a:off x="3310" y="914"/>
              <a:ext cx="610" cy="638"/>
            </a:xfrm>
            <a:custGeom>
              <a:avLst/>
              <a:gdLst>
                <a:gd name="T0" fmla="*/ 250 w 610"/>
                <a:gd name="T1" fmla="*/ 638 h 638"/>
                <a:gd name="T2" fmla="*/ 610 w 610"/>
                <a:gd name="T3" fmla="*/ 275 h 638"/>
                <a:gd name="T4" fmla="*/ 610 w 610"/>
                <a:gd name="T5" fmla="*/ 275 h 638"/>
                <a:gd name="T6" fmla="*/ 568 w 610"/>
                <a:gd name="T7" fmla="*/ 234 h 638"/>
                <a:gd name="T8" fmla="*/ 525 w 610"/>
                <a:gd name="T9" fmla="*/ 196 h 638"/>
                <a:gd name="T10" fmla="*/ 479 w 610"/>
                <a:gd name="T11" fmla="*/ 159 h 638"/>
                <a:gd name="T12" fmla="*/ 433 w 610"/>
                <a:gd name="T13" fmla="*/ 123 h 638"/>
                <a:gd name="T14" fmla="*/ 385 w 610"/>
                <a:gd name="T15" fmla="*/ 90 h 638"/>
                <a:gd name="T16" fmla="*/ 335 w 610"/>
                <a:gd name="T17" fmla="*/ 59 h 638"/>
                <a:gd name="T18" fmla="*/ 285 w 610"/>
                <a:gd name="T19" fmla="*/ 27 h 638"/>
                <a:gd name="T20" fmla="*/ 233 w 610"/>
                <a:gd name="T21" fmla="*/ 0 h 638"/>
                <a:gd name="T22" fmla="*/ 0 w 610"/>
                <a:gd name="T23" fmla="*/ 456 h 638"/>
                <a:gd name="T24" fmla="*/ 0 w 610"/>
                <a:gd name="T25" fmla="*/ 456 h 638"/>
                <a:gd name="T26" fmla="*/ 35 w 610"/>
                <a:gd name="T27" fmla="*/ 475 h 638"/>
                <a:gd name="T28" fmla="*/ 68 w 610"/>
                <a:gd name="T29" fmla="*/ 493 h 638"/>
                <a:gd name="T30" fmla="*/ 100 w 610"/>
                <a:gd name="T31" fmla="*/ 516 h 638"/>
                <a:gd name="T32" fmla="*/ 131 w 610"/>
                <a:gd name="T33" fmla="*/ 536 h 638"/>
                <a:gd name="T34" fmla="*/ 163 w 610"/>
                <a:gd name="T35" fmla="*/ 560 h 638"/>
                <a:gd name="T36" fmla="*/ 192 w 610"/>
                <a:gd name="T37" fmla="*/ 584 h 638"/>
                <a:gd name="T38" fmla="*/ 222 w 610"/>
                <a:gd name="T39" fmla="*/ 610 h 638"/>
                <a:gd name="T40" fmla="*/ 250 w 610"/>
                <a:gd name="T41" fmla="*/ 638 h 638"/>
                <a:gd name="T42" fmla="*/ 250 w 610"/>
                <a:gd name="T43" fmla="*/ 638 h 6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0" h="638">
                  <a:moveTo>
                    <a:pt x="250" y="638"/>
                  </a:moveTo>
                  <a:lnTo>
                    <a:pt x="610" y="275"/>
                  </a:lnTo>
                  <a:lnTo>
                    <a:pt x="568" y="234"/>
                  </a:lnTo>
                  <a:lnTo>
                    <a:pt x="525" y="196"/>
                  </a:lnTo>
                  <a:lnTo>
                    <a:pt x="479" y="159"/>
                  </a:lnTo>
                  <a:lnTo>
                    <a:pt x="433" y="123"/>
                  </a:lnTo>
                  <a:lnTo>
                    <a:pt x="385" y="90"/>
                  </a:lnTo>
                  <a:lnTo>
                    <a:pt x="335" y="59"/>
                  </a:lnTo>
                  <a:lnTo>
                    <a:pt x="285" y="27"/>
                  </a:lnTo>
                  <a:lnTo>
                    <a:pt x="233" y="0"/>
                  </a:lnTo>
                  <a:lnTo>
                    <a:pt x="0" y="456"/>
                  </a:lnTo>
                  <a:lnTo>
                    <a:pt x="35" y="475"/>
                  </a:lnTo>
                  <a:lnTo>
                    <a:pt x="68" y="493"/>
                  </a:lnTo>
                  <a:lnTo>
                    <a:pt x="100" y="516"/>
                  </a:lnTo>
                  <a:lnTo>
                    <a:pt x="131" y="536"/>
                  </a:lnTo>
                  <a:lnTo>
                    <a:pt x="163" y="560"/>
                  </a:lnTo>
                  <a:lnTo>
                    <a:pt x="192" y="584"/>
                  </a:lnTo>
                  <a:lnTo>
                    <a:pt x="222" y="610"/>
                  </a:lnTo>
                  <a:lnTo>
                    <a:pt x="250" y="638"/>
                  </a:lnTo>
                  <a:close/>
                </a:path>
              </a:pathLst>
            </a:custGeom>
            <a:solidFill>
              <a:srgbClr val="000000"/>
            </a:solidFill>
            <a:ln w="23813">
              <a:solidFill>
                <a:srgbClr val="668187"/>
              </a:solidFill>
              <a:prstDash val="solid"/>
              <a:round/>
              <a:headEnd/>
              <a:tailEnd/>
            </a:ln>
          </p:spPr>
          <p:txBody>
            <a:bodyPr/>
            <a:lstStyle/>
            <a:p>
              <a:endParaRPr lang="en-GB"/>
            </a:p>
          </p:txBody>
        </p:sp>
        <p:sp>
          <p:nvSpPr>
            <p:cNvPr id="8252" name="Freeform 37"/>
            <p:cNvSpPr>
              <a:spLocks/>
            </p:cNvSpPr>
            <p:nvPr/>
          </p:nvSpPr>
          <p:spPr bwMode="auto">
            <a:xfrm>
              <a:off x="3739" y="1566"/>
              <a:ext cx="601" cy="526"/>
            </a:xfrm>
            <a:custGeom>
              <a:avLst/>
              <a:gdLst>
                <a:gd name="T0" fmla="*/ 96 w 601"/>
                <a:gd name="T1" fmla="*/ 526 h 526"/>
                <a:gd name="T2" fmla="*/ 96 w 601"/>
                <a:gd name="T3" fmla="*/ 526 h 526"/>
                <a:gd name="T4" fmla="*/ 601 w 601"/>
                <a:gd name="T5" fmla="*/ 446 h 526"/>
                <a:gd name="T6" fmla="*/ 601 w 601"/>
                <a:gd name="T7" fmla="*/ 446 h 526"/>
                <a:gd name="T8" fmla="*/ 601 w 601"/>
                <a:gd name="T9" fmla="*/ 446 h 526"/>
                <a:gd name="T10" fmla="*/ 601 w 601"/>
                <a:gd name="T11" fmla="*/ 446 h 526"/>
                <a:gd name="T12" fmla="*/ 590 w 601"/>
                <a:gd name="T13" fmla="*/ 387 h 526"/>
                <a:gd name="T14" fmla="*/ 577 w 601"/>
                <a:gd name="T15" fmla="*/ 328 h 526"/>
                <a:gd name="T16" fmla="*/ 562 w 601"/>
                <a:gd name="T17" fmla="*/ 270 h 526"/>
                <a:gd name="T18" fmla="*/ 546 w 601"/>
                <a:gd name="T19" fmla="*/ 215 h 526"/>
                <a:gd name="T20" fmla="*/ 525 w 601"/>
                <a:gd name="T21" fmla="*/ 159 h 526"/>
                <a:gd name="T22" fmla="*/ 505 w 601"/>
                <a:gd name="T23" fmla="*/ 106 h 526"/>
                <a:gd name="T24" fmla="*/ 481 w 601"/>
                <a:gd name="T25" fmla="*/ 52 h 526"/>
                <a:gd name="T26" fmla="*/ 457 w 601"/>
                <a:gd name="T27" fmla="*/ 0 h 526"/>
                <a:gd name="T28" fmla="*/ 0 w 601"/>
                <a:gd name="T29" fmla="*/ 233 h 526"/>
                <a:gd name="T30" fmla="*/ 0 w 601"/>
                <a:gd name="T31" fmla="*/ 233 h 526"/>
                <a:gd name="T32" fmla="*/ 17 w 601"/>
                <a:gd name="T33" fmla="*/ 267 h 526"/>
                <a:gd name="T34" fmla="*/ 32 w 601"/>
                <a:gd name="T35" fmla="*/ 302 h 526"/>
                <a:gd name="T36" fmla="*/ 46 w 601"/>
                <a:gd name="T37" fmla="*/ 337 h 526"/>
                <a:gd name="T38" fmla="*/ 59 w 601"/>
                <a:gd name="T39" fmla="*/ 374 h 526"/>
                <a:gd name="T40" fmla="*/ 70 w 601"/>
                <a:gd name="T41" fmla="*/ 411 h 526"/>
                <a:gd name="T42" fmla="*/ 80 w 601"/>
                <a:gd name="T43" fmla="*/ 448 h 526"/>
                <a:gd name="T44" fmla="*/ 89 w 601"/>
                <a:gd name="T45" fmla="*/ 487 h 526"/>
                <a:gd name="T46" fmla="*/ 96 w 601"/>
                <a:gd name="T47" fmla="*/ 526 h 526"/>
                <a:gd name="T48" fmla="*/ 96 w 601"/>
                <a:gd name="T49" fmla="*/ 526 h 5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01" h="526">
                  <a:moveTo>
                    <a:pt x="96" y="526"/>
                  </a:moveTo>
                  <a:lnTo>
                    <a:pt x="96" y="526"/>
                  </a:lnTo>
                  <a:lnTo>
                    <a:pt x="601" y="446"/>
                  </a:lnTo>
                  <a:lnTo>
                    <a:pt x="590" y="387"/>
                  </a:lnTo>
                  <a:lnTo>
                    <a:pt x="577" y="328"/>
                  </a:lnTo>
                  <a:lnTo>
                    <a:pt x="562" y="270"/>
                  </a:lnTo>
                  <a:lnTo>
                    <a:pt x="546" y="215"/>
                  </a:lnTo>
                  <a:lnTo>
                    <a:pt x="525" y="159"/>
                  </a:lnTo>
                  <a:lnTo>
                    <a:pt x="505" y="106"/>
                  </a:lnTo>
                  <a:lnTo>
                    <a:pt x="481" y="52"/>
                  </a:lnTo>
                  <a:lnTo>
                    <a:pt x="457" y="0"/>
                  </a:lnTo>
                  <a:lnTo>
                    <a:pt x="0" y="233"/>
                  </a:lnTo>
                  <a:lnTo>
                    <a:pt x="17" y="267"/>
                  </a:lnTo>
                  <a:lnTo>
                    <a:pt x="32" y="302"/>
                  </a:lnTo>
                  <a:lnTo>
                    <a:pt x="46" y="337"/>
                  </a:lnTo>
                  <a:lnTo>
                    <a:pt x="59" y="374"/>
                  </a:lnTo>
                  <a:lnTo>
                    <a:pt x="70" y="411"/>
                  </a:lnTo>
                  <a:lnTo>
                    <a:pt x="80" y="448"/>
                  </a:lnTo>
                  <a:lnTo>
                    <a:pt x="89" y="487"/>
                  </a:lnTo>
                  <a:lnTo>
                    <a:pt x="96" y="526"/>
                  </a:lnTo>
                  <a:close/>
                </a:path>
              </a:pathLst>
            </a:custGeom>
            <a:solidFill>
              <a:srgbClr val="000000"/>
            </a:solidFill>
            <a:ln w="23813">
              <a:solidFill>
                <a:srgbClr val="668187"/>
              </a:solidFill>
              <a:prstDash val="solid"/>
              <a:round/>
              <a:headEnd/>
              <a:tailEnd/>
            </a:ln>
          </p:spPr>
          <p:txBody>
            <a:bodyPr/>
            <a:lstStyle/>
            <a:p>
              <a:endParaRPr lang="en-GB"/>
            </a:p>
          </p:txBody>
        </p:sp>
        <p:sp>
          <p:nvSpPr>
            <p:cNvPr id="8253" name="Freeform 38"/>
            <p:cNvSpPr>
              <a:spLocks/>
            </p:cNvSpPr>
            <p:nvPr/>
          </p:nvSpPr>
          <p:spPr bwMode="auto">
            <a:xfrm>
              <a:off x="3018" y="769"/>
              <a:ext cx="525" cy="601"/>
            </a:xfrm>
            <a:custGeom>
              <a:avLst/>
              <a:gdLst>
                <a:gd name="T0" fmla="*/ 292 w 525"/>
                <a:gd name="T1" fmla="*/ 601 h 601"/>
                <a:gd name="T2" fmla="*/ 525 w 525"/>
                <a:gd name="T3" fmla="*/ 145 h 601"/>
                <a:gd name="T4" fmla="*/ 525 w 525"/>
                <a:gd name="T5" fmla="*/ 145 h 601"/>
                <a:gd name="T6" fmla="*/ 471 w 525"/>
                <a:gd name="T7" fmla="*/ 121 h 601"/>
                <a:gd name="T8" fmla="*/ 420 w 525"/>
                <a:gd name="T9" fmla="*/ 96 h 601"/>
                <a:gd name="T10" fmla="*/ 364 w 525"/>
                <a:gd name="T11" fmla="*/ 74 h 601"/>
                <a:gd name="T12" fmla="*/ 309 w 525"/>
                <a:gd name="T13" fmla="*/ 56 h 601"/>
                <a:gd name="T14" fmla="*/ 253 w 525"/>
                <a:gd name="T15" fmla="*/ 39 h 601"/>
                <a:gd name="T16" fmla="*/ 196 w 525"/>
                <a:gd name="T17" fmla="*/ 24 h 601"/>
                <a:gd name="T18" fmla="*/ 139 w 525"/>
                <a:gd name="T19" fmla="*/ 11 h 601"/>
                <a:gd name="T20" fmla="*/ 79 w 525"/>
                <a:gd name="T21" fmla="*/ 0 h 601"/>
                <a:gd name="T22" fmla="*/ 0 w 525"/>
                <a:gd name="T23" fmla="*/ 505 h 601"/>
                <a:gd name="T24" fmla="*/ 0 w 525"/>
                <a:gd name="T25" fmla="*/ 505 h 601"/>
                <a:gd name="T26" fmla="*/ 39 w 525"/>
                <a:gd name="T27" fmla="*/ 513 h 601"/>
                <a:gd name="T28" fmla="*/ 76 w 525"/>
                <a:gd name="T29" fmla="*/ 522 h 601"/>
                <a:gd name="T30" fmla="*/ 115 w 525"/>
                <a:gd name="T31" fmla="*/ 531 h 601"/>
                <a:gd name="T32" fmla="*/ 152 w 525"/>
                <a:gd name="T33" fmla="*/ 542 h 601"/>
                <a:gd name="T34" fmla="*/ 187 w 525"/>
                <a:gd name="T35" fmla="*/ 555 h 601"/>
                <a:gd name="T36" fmla="*/ 224 w 525"/>
                <a:gd name="T37" fmla="*/ 570 h 601"/>
                <a:gd name="T38" fmla="*/ 259 w 525"/>
                <a:gd name="T39" fmla="*/ 585 h 601"/>
                <a:gd name="T40" fmla="*/ 292 w 525"/>
                <a:gd name="T41" fmla="*/ 601 h 601"/>
                <a:gd name="T42" fmla="*/ 292 w 525"/>
                <a:gd name="T43" fmla="*/ 601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292" y="601"/>
                  </a:moveTo>
                  <a:lnTo>
                    <a:pt x="525" y="145"/>
                  </a:lnTo>
                  <a:lnTo>
                    <a:pt x="471" y="121"/>
                  </a:lnTo>
                  <a:lnTo>
                    <a:pt x="420" y="96"/>
                  </a:lnTo>
                  <a:lnTo>
                    <a:pt x="364" y="74"/>
                  </a:lnTo>
                  <a:lnTo>
                    <a:pt x="309" y="56"/>
                  </a:lnTo>
                  <a:lnTo>
                    <a:pt x="253" y="39"/>
                  </a:lnTo>
                  <a:lnTo>
                    <a:pt x="196" y="24"/>
                  </a:lnTo>
                  <a:lnTo>
                    <a:pt x="139" y="11"/>
                  </a:lnTo>
                  <a:lnTo>
                    <a:pt x="79" y="0"/>
                  </a:lnTo>
                  <a:lnTo>
                    <a:pt x="0" y="505"/>
                  </a:lnTo>
                  <a:lnTo>
                    <a:pt x="39" y="513"/>
                  </a:lnTo>
                  <a:lnTo>
                    <a:pt x="76" y="522"/>
                  </a:lnTo>
                  <a:lnTo>
                    <a:pt x="115" y="531"/>
                  </a:lnTo>
                  <a:lnTo>
                    <a:pt x="152" y="542"/>
                  </a:lnTo>
                  <a:lnTo>
                    <a:pt x="187" y="555"/>
                  </a:lnTo>
                  <a:lnTo>
                    <a:pt x="224" y="570"/>
                  </a:lnTo>
                  <a:lnTo>
                    <a:pt x="259" y="585"/>
                  </a:lnTo>
                  <a:lnTo>
                    <a:pt x="292" y="601"/>
                  </a:lnTo>
                  <a:close/>
                </a:path>
              </a:pathLst>
            </a:custGeom>
            <a:solidFill>
              <a:srgbClr val="FAEEC5"/>
            </a:solidFill>
            <a:ln w="23813">
              <a:solidFill>
                <a:srgbClr val="668187"/>
              </a:solidFill>
              <a:prstDash val="solid"/>
              <a:round/>
              <a:headEnd/>
              <a:tailEnd/>
            </a:ln>
          </p:spPr>
          <p:txBody>
            <a:bodyPr/>
            <a:lstStyle/>
            <a:p>
              <a:endParaRPr lang="en-GB"/>
            </a:p>
          </p:txBody>
        </p:sp>
        <p:sp>
          <p:nvSpPr>
            <p:cNvPr id="8254" name="Freeform 39"/>
            <p:cNvSpPr>
              <a:spLocks/>
            </p:cNvSpPr>
            <p:nvPr/>
          </p:nvSpPr>
          <p:spPr bwMode="auto">
            <a:xfrm>
              <a:off x="2631" y="751"/>
              <a:ext cx="466" cy="525"/>
            </a:xfrm>
            <a:custGeom>
              <a:avLst/>
              <a:gdLst>
                <a:gd name="T0" fmla="*/ 387 w 466"/>
                <a:gd name="T1" fmla="*/ 523 h 525"/>
                <a:gd name="T2" fmla="*/ 466 w 466"/>
                <a:gd name="T3" fmla="*/ 18 h 525"/>
                <a:gd name="T4" fmla="*/ 466 w 466"/>
                <a:gd name="T5" fmla="*/ 18 h 525"/>
                <a:gd name="T6" fmla="*/ 411 w 466"/>
                <a:gd name="T7" fmla="*/ 11 h 525"/>
                <a:gd name="T8" fmla="*/ 354 w 466"/>
                <a:gd name="T9" fmla="*/ 5 h 525"/>
                <a:gd name="T10" fmla="*/ 294 w 466"/>
                <a:gd name="T11" fmla="*/ 2 h 525"/>
                <a:gd name="T12" fmla="*/ 237 w 466"/>
                <a:gd name="T13" fmla="*/ 0 h 525"/>
                <a:gd name="T14" fmla="*/ 178 w 466"/>
                <a:gd name="T15" fmla="*/ 2 h 525"/>
                <a:gd name="T16" fmla="*/ 119 w 466"/>
                <a:gd name="T17" fmla="*/ 5 h 525"/>
                <a:gd name="T18" fmla="*/ 60 w 466"/>
                <a:gd name="T19" fmla="*/ 11 h 525"/>
                <a:gd name="T20" fmla="*/ 0 w 466"/>
                <a:gd name="T21" fmla="*/ 18 h 525"/>
                <a:gd name="T22" fmla="*/ 0 w 466"/>
                <a:gd name="T23" fmla="*/ 18 h 525"/>
                <a:gd name="T24" fmla="*/ 80 w 466"/>
                <a:gd name="T25" fmla="*/ 525 h 525"/>
                <a:gd name="T26" fmla="*/ 80 w 466"/>
                <a:gd name="T27" fmla="*/ 525 h 525"/>
                <a:gd name="T28" fmla="*/ 119 w 466"/>
                <a:gd name="T29" fmla="*/ 519 h 525"/>
                <a:gd name="T30" fmla="*/ 158 w 466"/>
                <a:gd name="T31" fmla="*/ 516 h 525"/>
                <a:gd name="T32" fmla="*/ 196 w 466"/>
                <a:gd name="T33" fmla="*/ 512 h 525"/>
                <a:gd name="T34" fmla="*/ 235 w 466"/>
                <a:gd name="T35" fmla="*/ 512 h 525"/>
                <a:gd name="T36" fmla="*/ 274 w 466"/>
                <a:gd name="T37" fmla="*/ 512 h 525"/>
                <a:gd name="T38" fmla="*/ 313 w 466"/>
                <a:gd name="T39" fmla="*/ 516 h 525"/>
                <a:gd name="T40" fmla="*/ 350 w 466"/>
                <a:gd name="T41" fmla="*/ 519 h 525"/>
                <a:gd name="T42" fmla="*/ 387 w 466"/>
                <a:gd name="T43" fmla="*/ 523 h 525"/>
                <a:gd name="T44" fmla="*/ 387 w 466"/>
                <a:gd name="T45" fmla="*/ 523 h 5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6" h="525">
                  <a:moveTo>
                    <a:pt x="387" y="523"/>
                  </a:moveTo>
                  <a:lnTo>
                    <a:pt x="466" y="18"/>
                  </a:lnTo>
                  <a:lnTo>
                    <a:pt x="411" y="11"/>
                  </a:lnTo>
                  <a:lnTo>
                    <a:pt x="354" y="5"/>
                  </a:lnTo>
                  <a:lnTo>
                    <a:pt x="294" y="2"/>
                  </a:lnTo>
                  <a:lnTo>
                    <a:pt x="237" y="0"/>
                  </a:lnTo>
                  <a:lnTo>
                    <a:pt x="178" y="2"/>
                  </a:lnTo>
                  <a:lnTo>
                    <a:pt x="119" y="5"/>
                  </a:lnTo>
                  <a:lnTo>
                    <a:pt x="60" y="11"/>
                  </a:lnTo>
                  <a:lnTo>
                    <a:pt x="0" y="18"/>
                  </a:lnTo>
                  <a:lnTo>
                    <a:pt x="80" y="525"/>
                  </a:lnTo>
                  <a:lnTo>
                    <a:pt x="119" y="519"/>
                  </a:lnTo>
                  <a:lnTo>
                    <a:pt x="158" y="516"/>
                  </a:lnTo>
                  <a:lnTo>
                    <a:pt x="196" y="512"/>
                  </a:lnTo>
                  <a:lnTo>
                    <a:pt x="235" y="512"/>
                  </a:lnTo>
                  <a:lnTo>
                    <a:pt x="274" y="512"/>
                  </a:lnTo>
                  <a:lnTo>
                    <a:pt x="313" y="516"/>
                  </a:lnTo>
                  <a:lnTo>
                    <a:pt x="350" y="519"/>
                  </a:lnTo>
                  <a:lnTo>
                    <a:pt x="387" y="523"/>
                  </a:lnTo>
                  <a:close/>
                </a:path>
              </a:pathLst>
            </a:custGeom>
            <a:solidFill>
              <a:srgbClr val="000000"/>
            </a:solidFill>
            <a:ln w="23813">
              <a:solidFill>
                <a:srgbClr val="668187"/>
              </a:solidFill>
              <a:prstDash val="solid"/>
              <a:round/>
              <a:headEnd/>
              <a:tailEnd/>
            </a:ln>
          </p:spPr>
          <p:txBody>
            <a:bodyPr/>
            <a:lstStyle/>
            <a:p>
              <a:endParaRPr lang="en-GB"/>
            </a:p>
          </p:txBody>
        </p:sp>
        <p:sp>
          <p:nvSpPr>
            <p:cNvPr id="8255" name="Freeform 40"/>
            <p:cNvSpPr>
              <a:spLocks/>
            </p:cNvSpPr>
            <p:nvPr/>
          </p:nvSpPr>
          <p:spPr bwMode="auto">
            <a:xfrm>
              <a:off x="1808" y="2940"/>
              <a:ext cx="611" cy="637"/>
            </a:xfrm>
            <a:custGeom>
              <a:avLst/>
              <a:gdLst>
                <a:gd name="T0" fmla="*/ 363 w 611"/>
                <a:gd name="T1" fmla="*/ 0 h 637"/>
                <a:gd name="T2" fmla="*/ 0 w 611"/>
                <a:gd name="T3" fmla="*/ 361 h 637"/>
                <a:gd name="T4" fmla="*/ 0 w 611"/>
                <a:gd name="T5" fmla="*/ 361 h 637"/>
                <a:gd name="T6" fmla="*/ 43 w 611"/>
                <a:gd name="T7" fmla="*/ 402 h 637"/>
                <a:gd name="T8" fmla="*/ 87 w 611"/>
                <a:gd name="T9" fmla="*/ 441 h 637"/>
                <a:gd name="T10" fmla="*/ 132 w 611"/>
                <a:gd name="T11" fmla="*/ 478 h 637"/>
                <a:gd name="T12" fmla="*/ 178 w 611"/>
                <a:gd name="T13" fmla="*/ 513 h 637"/>
                <a:gd name="T14" fmla="*/ 226 w 611"/>
                <a:gd name="T15" fmla="*/ 546 h 637"/>
                <a:gd name="T16" fmla="*/ 276 w 611"/>
                <a:gd name="T17" fmla="*/ 579 h 637"/>
                <a:gd name="T18" fmla="*/ 326 w 611"/>
                <a:gd name="T19" fmla="*/ 609 h 637"/>
                <a:gd name="T20" fmla="*/ 378 w 611"/>
                <a:gd name="T21" fmla="*/ 637 h 637"/>
                <a:gd name="T22" fmla="*/ 611 w 611"/>
                <a:gd name="T23" fmla="*/ 180 h 637"/>
                <a:gd name="T24" fmla="*/ 611 w 611"/>
                <a:gd name="T25" fmla="*/ 180 h 637"/>
                <a:gd name="T26" fmla="*/ 577 w 611"/>
                <a:gd name="T27" fmla="*/ 161 h 637"/>
                <a:gd name="T28" fmla="*/ 544 w 611"/>
                <a:gd name="T29" fmla="*/ 143 h 637"/>
                <a:gd name="T30" fmla="*/ 511 w 611"/>
                <a:gd name="T31" fmla="*/ 122 h 637"/>
                <a:gd name="T32" fmla="*/ 479 w 611"/>
                <a:gd name="T33" fmla="*/ 100 h 637"/>
                <a:gd name="T34" fmla="*/ 448 w 611"/>
                <a:gd name="T35" fmla="*/ 76 h 637"/>
                <a:gd name="T36" fmla="*/ 418 w 611"/>
                <a:gd name="T37" fmla="*/ 52 h 637"/>
                <a:gd name="T38" fmla="*/ 391 w 611"/>
                <a:gd name="T39" fmla="*/ 26 h 637"/>
                <a:gd name="T40" fmla="*/ 363 w 611"/>
                <a:gd name="T41" fmla="*/ 0 h 637"/>
                <a:gd name="T42" fmla="*/ 363 w 611"/>
                <a:gd name="T43" fmla="*/ 0 h 63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1" h="637">
                  <a:moveTo>
                    <a:pt x="363" y="0"/>
                  </a:moveTo>
                  <a:lnTo>
                    <a:pt x="0" y="361"/>
                  </a:lnTo>
                  <a:lnTo>
                    <a:pt x="43" y="402"/>
                  </a:lnTo>
                  <a:lnTo>
                    <a:pt x="87" y="441"/>
                  </a:lnTo>
                  <a:lnTo>
                    <a:pt x="132" y="478"/>
                  </a:lnTo>
                  <a:lnTo>
                    <a:pt x="178" y="513"/>
                  </a:lnTo>
                  <a:lnTo>
                    <a:pt x="226" y="546"/>
                  </a:lnTo>
                  <a:lnTo>
                    <a:pt x="276" y="579"/>
                  </a:lnTo>
                  <a:lnTo>
                    <a:pt x="326" y="609"/>
                  </a:lnTo>
                  <a:lnTo>
                    <a:pt x="378" y="637"/>
                  </a:lnTo>
                  <a:lnTo>
                    <a:pt x="611" y="180"/>
                  </a:lnTo>
                  <a:lnTo>
                    <a:pt x="577" y="161"/>
                  </a:lnTo>
                  <a:lnTo>
                    <a:pt x="544" y="143"/>
                  </a:lnTo>
                  <a:lnTo>
                    <a:pt x="511" y="122"/>
                  </a:lnTo>
                  <a:lnTo>
                    <a:pt x="479" y="100"/>
                  </a:lnTo>
                  <a:lnTo>
                    <a:pt x="448" y="76"/>
                  </a:lnTo>
                  <a:lnTo>
                    <a:pt x="418" y="52"/>
                  </a:lnTo>
                  <a:lnTo>
                    <a:pt x="391" y="26"/>
                  </a:lnTo>
                  <a:lnTo>
                    <a:pt x="363" y="0"/>
                  </a:lnTo>
                  <a:close/>
                </a:path>
              </a:pathLst>
            </a:custGeom>
            <a:solidFill>
              <a:srgbClr val="000000"/>
            </a:solidFill>
            <a:ln w="23813">
              <a:solidFill>
                <a:srgbClr val="668187"/>
              </a:solidFill>
              <a:prstDash val="solid"/>
              <a:round/>
              <a:headEnd/>
              <a:tailEnd/>
            </a:ln>
          </p:spPr>
          <p:txBody>
            <a:bodyPr/>
            <a:lstStyle/>
            <a:p>
              <a:endParaRPr lang="en-GB"/>
            </a:p>
          </p:txBody>
        </p:sp>
        <p:sp>
          <p:nvSpPr>
            <p:cNvPr id="8256" name="Freeform 41"/>
            <p:cNvSpPr>
              <a:spLocks/>
            </p:cNvSpPr>
            <p:nvPr/>
          </p:nvSpPr>
          <p:spPr bwMode="auto">
            <a:xfrm>
              <a:off x="3560" y="2691"/>
              <a:ext cx="636" cy="610"/>
            </a:xfrm>
            <a:custGeom>
              <a:avLst/>
              <a:gdLst>
                <a:gd name="T0" fmla="*/ 0 w 636"/>
                <a:gd name="T1" fmla="*/ 249 h 610"/>
                <a:gd name="T2" fmla="*/ 360 w 636"/>
                <a:gd name="T3" fmla="*/ 610 h 610"/>
                <a:gd name="T4" fmla="*/ 360 w 636"/>
                <a:gd name="T5" fmla="*/ 610 h 610"/>
                <a:gd name="T6" fmla="*/ 401 w 636"/>
                <a:gd name="T7" fmla="*/ 567 h 610"/>
                <a:gd name="T8" fmla="*/ 440 w 636"/>
                <a:gd name="T9" fmla="*/ 523 h 610"/>
                <a:gd name="T10" fmla="*/ 477 w 636"/>
                <a:gd name="T11" fmla="*/ 479 h 610"/>
                <a:gd name="T12" fmla="*/ 512 w 636"/>
                <a:gd name="T13" fmla="*/ 432 h 610"/>
                <a:gd name="T14" fmla="*/ 547 w 636"/>
                <a:gd name="T15" fmla="*/ 384 h 610"/>
                <a:gd name="T16" fmla="*/ 579 w 636"/>
                <a:gd name="T17" fmla="*/ 334 h 610"/>
                <a:gd name="T18" fmla="*/ 608 w 636"/>
                <a:gd name="T19" fmla="*/ 285 h 610"/>
                <a:gd name="T20" fmla="*/ 636 w 636"/>
                <a:gd name="T21" fmla="*/ 233 h 610"/>
                <a:gd name="T22" fmla="*/ 179 w 636"/>
                <a:gd name="T23" fmla="*/ 0 h 610"/>
                <a:gd name="T24" fmla="*/ 179 w 636"/>
                <a:gd name="T25" fmla="*/ 0 h 610"/>
                <a:gd name="T26" fmla="*/ 161 w 636"/>
                <a:gd name="T27" fmla="*/ 35 h 610"/>
                <a:gd name="T28" fmla="*/ 142 w 636"/>
                <a:gd name="T29" fmla="*/ 68 h 610"/>
                <a:gd name="T30" fmla="*/ 122 w 636"/>
                <a:gd name="T31" fmla="*/ 100 h 610"/>
                <a:gd name="T32" fmla="*/ 100 w 636"/>
                <a:gd name="T33" fmla="*/ 131 h 610"/>
                <a:gd name="T34" fmla="*/ 76 w 636"/>
                <a:gd name="T35" fmla="*/ 162 h 610"/>
                <a:gd name="T36" fmla="*/ 52 w 636"/>
                <a:gd name="T37" fmla="*/ 192 h 610"/>
                <a:gd name="T38" fmla="*/ 26 w 636"/>
                <a:gd name="T39" fmla="*/ 220 h 610"/>
                <a:gd name="T40" fmla="*/ 0 w 636"/>
                <a:gd name="T41" fmla="*/ 249 h 610"/>
                <a:gd name="T42" fmla="*/ 0 w 636"/>
                <a:gd name="T43" fmla="*/ 249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6" h="610">
                  <a:moveTo>
                    <a:pt x="0" y="249"/>
                  </a:moveTo>
                  <a:lnTo>
                    <a:pt x="360" y="610"/>
                  </a:lnTo>
                  <a:lnTo>
                    <a:pt x="401" y="567"/>
                  </a:lnTo>
                  <a:lnTo>
                    <a:pt x="440" y="523"/>
                  </a:lnTo>
                  <a:lnTo>
                    <a:pt x="477" y="479"/>
                  </a:lnTo>
                  <a:lnTo>
                    <a:pt x="512" y="432"/>
                  </a:lnTo>
                  <a:lnTo>
                    <a:pt x="547" y="384"/>
                  </a:lnTo>
                  <a:lnTo>
                    <a:pt x="579" y="334"/>
                  </a:lnTo>
                  <a:lnTo>
                    <a:pt x="608" y="285"/>
                  </a:lnTo>
                  <a:lnTo>
                    <a:pt x="636" y="233"/>
                  </a:lnTo>
                  <a:lnTo>
                    <a:pt x="179" y="0"/>
                  </a:lnTo>
                  <a:lnTo>
                    <a:pt x="161" y="35"/>
                  </a:lnTo>
                  <a:lnTo>
                    <a:pt x="142" y="68"/>
                  </a:lnTo>
                  <a:lnTo>
                    <a:pt x="122" y="100"/>
                  </a:lnTo>
                  <a:lnTo>
                    <a:pt x="100" y="131"/>
                  </a:lnTo>
                  <a:lnTo>
                    <a:pt x="76" y="162"/>
                  </a:lnTo>
                  <a:lnTo>
                    <a:pt x="52" y="192"/>
                  </a:lnTo>
                  <a:lnTo>
                    <a:pt x="26" y="220"/>
                  </a:lnTo>
                  <a:lnTo>
                    <a:pt x="0" y="249"/>
                  </a:lnTo>
                  <a:close/>
                </a:path>
              </a:pathLst>
            </a:custGeom>
            <a:solidFill>
              <a:srgbClr val="FAEEC5"/>
            </a:solidFill>
            <a:ln w="23813">
              <a:solidFill>
                <a:srgbClr val="668187"/>
              </a:solidFill>
              <a:prstDash val="solid"/>
              <a:round/>
              <a:headEnd/>
              <a:tailEnd/>
            </a:ln>
          </p:spPr>
          <p:txBody>
            <a:bodyPr/>
            <a:lstStyle/>
            <a:p>
              <a:endParaRPr lang="en-GB"/>
            </a:p>
          </p:txBody>
        </p:sp>
        <p:sp>
          <p:nvSpPr>
            <p:cNvPr id="8257" name="Freeform 42"/>
            <p:cNvSpPr>
              <a:spLocks/>
            </p:cNvSpPr>
            <p:nvPr/>
          </p:nvSpPr>
          <p:spPr bwMode="auto">
            <a:xfrm>
              <a:off x="3310" y="2940"/>
              <a:ext cx="610" cy="637"/>
            </a:xfrm>
            <a:custGeom>
              <a:avLst/>
              <a:gdLst>
                <a:gd name="T0" fmla="*/ 0 w 610"/>
                <a:gd name="T1" fmla="*/ 180 h 637"/>
                <a:gd name="T2" fmla="*/ 233 w 610"/>
                <a:gd name="T3" fmla="*/ 637 h 637"/>
                <a:gd name="T4" fmla="*/ 233 w 610"/>
                <a:gd name="T5" fmla="*/ 637 h 637"/>
                <a:gd name="T6" fmla="*/ 285 w 610"/>
                <a:gd name="T7" fmla="*/ 609 h 637"/>
                <a:gd name="T8" fmla="*/ 337 w 610"/>
                <a:gd name="T9" fmla="*/ 577 h 637"/>
                <a:gd name="T10" fmla="*/ 385 w 610"/>
                <a:gd name="T11" fmla="*/ 546 h 637"/>
                <a:gd name="T12" fmla="*/ 433 w 610"/>
                <a:gd name="T13" fmla="*/ 513 h 637"/>
                <a:gd name="T14" fmla="*/ 481 w 610"/>
                <a:gd name="T15" fmla="*/ 478 h 637"/>
                <a:gd name="T16" fmla="*/ 525 w 610"/>
                <a:gd name="T17" fmla="*/ 441 h 637"/>
                <a:gd name="T18" fmla="*/ 568 w 610"/>
                <a:gd name="T19" fmla="*/ 402 h 637"/>
                <a:gd name="T20" fmla="*/ 610 w 610"/>
                <a:gd name="T21" fmla="*/ 361 h 637"/>
                <a:gd name="T22" fmla="*/ 250 w 610"/>
                <a:gd name="T23" fmla="*/ 0 h 637"/>
                <a:gd name="T24" fmla="*/ 250 w 610"/>
                <a:gd name="T25" fmla="*/ 0 h 637"/>
                <a:gd name="T26" fmla="*/ 222 w 610"/>
                <a:gd name="T27" fmla="*/ 26 h 637"/>
                <a:gd name="T28" fmla="*/ 192 w 610"/>
                <a:gd name="T29" fmla="*/ 52 h 637"/>
                <a:gd name="T30" fmla="*/ 163 w 610"/>
                <a:gd name="T31" fmla="*/ 76 h 637"/>
                <a:gd name="T32" fmla="*/ 133 w 610"/>
                <a:gd name="T33" fmla="*/ 98 h 637"/>
                <a:gd name="T34" fmla="*/ 102 w 610"/>
                <a:gd name="T35" fmla="*/ 121 h 637"/>
                <a:gd name="T36" fmla="*/ 68 w 610"/>
                <a:gd name="T37" fmla="*/ 143 h 637"/>
                <a:gd name="T38" fmla="*/ 35 w 610"/>
                <a:gd name="T39" fmla="*/ 161 h 637"/>
                <a:gd name="T40" fmla="*/ 0 w 610"/>
                <a:gd name="T41" fmla="*/ 180 h 637"/>
                <a:gd name="T42" fmla="*/ 0 w 610"/>
                <a:gd name="T43" fmla="*/ 180 h 63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0" h="637">
                  <a:moveTo>
                    <a:pt x="0" y="180"/>
                  </a:moveTo>
                  <a:lnTo>
                    <a:pt x="233" y="637"/>
                  </a:lnTo>
                  <a:lnTo>
                    <a:pt x="285" y="609"/>
                  </a:lnTo>
                  <a:lnTo>
                    <a:pt x="337" y="577"/>
                  </a:lnTo>
                  <a:lnTo>
                    <a:pt x="385" y="546"/>
                  </a:lnTo>
                  <a:lnTo>
                    <a:pt x="433" y="513"/>
                  </a:lnTo>
                  <a:lnTo>
                    <a:pt x="481" y="478"/>
                  </a:lnTo>
                  <a:lnTo>
                    <a:pt x="525" y="441"/>
                  </a:lnTo>
                  <a:lnTo>
                    <a:pt x="568" y="402"/>
                  </a:lnTo>
                  <a:lnTo>
                    <a:pt x="610" y="361"/>
                  </a:lnTo>
                  <a:lnTo>
                    <a:pt x="250" y="0"/>
                  </a:lnTo>
                  <a:lnTo>
                    <a:pt x="222" y="26"/>
                  </a:lnTo>
                  <a:lnTo>
                    <a:pt x="192" y="52"/>
                  </a:lnTo>
                  <a:lnTo>
                    <a:pt x="163" y="76"/>
                  </a:lnTo>
                  <a:lnTo>
                    <a:pt x="133" y="98"/>
                  </a:lnTo>
                  <a:lnTo>
                    <a:pt x="102" y="121"/>
                  </a:lnTo>
                  <a:lnTo>
                    <a:pt x="68" y="143"/>
                  </a:lnTo>
                  <a:lnTo>
                    <a:pt x="35" y="161"/>
                  </a:lnTo>
                  <a:lnTo>
                    <a:pt x="0" y="180"/>
                  </a:lnTo>
                  <a:close/>
                </a:path>
              </a:pathLst>
            </a:custGeom>
            <a:solidFill>
              <a:srgbClr val="000000"/>
            </a:solidFill>
            <a:ln w="23813">
              <a:solidFill>
                <a:srgbClr val="668187"/>
              </a:solidFill>
              <a:prstDash val="solid"/>
              <a:round/>
              <a:headEnd/>
              <a:tailEnd/>
            </a:ln>
          </p:spPr>
          <p:txBody>
            <a:bodyPr/>
            <a:lstStyle/>
            <a:p>
              <a:endParaRPr lang="en-GB"/>
            </a:p>
          </p:txBody>
        </p:sp>
        <p:sp>
          <p:nvSpPr>
            <p:cNvPr id="8258" name="Freeform 43"/>
            <p:cNvSpPr>
              <a:spLocks/>
            </p:cNvSpPr>
            <p:nvPr/>
          </p:nvSpPr>
          <p:spPr bwMode="auto">
            <a:xfrm>
              <a:off x="3835" y="2012"/>
              <a:ext cx="524" cy="466"/>
            </a:xfrm>
            <a:custGeom>
              <a:avLst/>
              <a:gdLst>
                <a:gd name="T0" fmla="*/ 0 w 524"/>
                <a:gd name="T1" fmla="*/ 387 h 466"/>
                <a:gd name="T2" fmla="*/ 505 w 524"/>
                <a:gd name="T3" fmla="*/ 466 h 466"/>
                <a:gd name="T4" fmla="*/ 505 w 524"/>
                <a:gd name="T5" fmla="*/ 466 h 466"/>
                <a:gd name="T6" fmla="*/ 513 w 524"/>
                <a:gd name="T7" fmla="*/ 411 h 466"/>
                <a:gd name="T8" fmla="*/ 518 w 524"/>
                <a:gd name="T9" fmla="*/ 353 h 466"/>
                <a:gd name="T10" fmla="*/ 522 w 524"/>
                <a:gd name="T11" fmla="*/ 294 h 466"/>
                <a:gd name="T12" fmla="*/ 524 w 524"/>
                <a:gd name="T13" fmla="*/ 237 h 466"/>
                <a:gd name="T14" fmla="*/ 522 w 524"/>
                <a:gd name="T15" fmla="*/ 178 h 466"/>
                <a:gd name="T16" fmla="*/ 518 w 524"/>
                <a:gd name="T17" fmla="*/ 118 h 466"/>
                <a:gd name="T18" fmla="*/ 513 w 524"/>
                <a:gd name="T19" fmla="*/ 59 h 466"/>
                <a:gd name="T20" fmla="*/ 505 w 524"/>
                <a:gd name="T21" fmla="*/ 0 h 466"/>
                <a:gd name="T22" fmla="*/ 0 w 524"/>
                <a:gd name="T23" fmla="*/ 80 h 466"/>
                <a:gd name="T24" fmla="*/ 0 w 524"/>
                <a:gd name="T25" fmla="*/ 80 h 466"/>
                <a:gd name="T26" fmla="*/ 4 w 524"/>
                <a:gd name="T27" fmla="*/ 118 h 466"/>
                <a:gd name="T28" fmla="*/ 10 w 524"/>
                <a:gd name="T29" fmla="*/ 157 h 466"/>
                <a:gd name="T30" fmla="*/ 11 w 524"/>
                <a:gd name="T31" fmla="*/ 196 h 466"/>
                <a:gd name="T32" fmla="*/ 11 w 524"/>
                <a:gd name="T33" fmla="*/ 235 h 466"/>
                <a:gd name="T34" fmla="*/ 11 w 524"/>
                <a:gd name="T35" fmla="*/ 274 h 466"/>
                <a:gd name="T36" fmla="*/ 8 w 524"/>
                <a:gd name="T37" fmla="*/ 311 h 466"/>
                <a:gd name="T38" fmla="*/ 4 w 524"/>
                <a:gd name="T39" fmla="*/ 350 h 466"/>
                <a:gd name="T40" fmla="*/ 0 w 524"/>
                <a:gd name="T41" fmla="*/ 387 h 466"/>
                <a:gd name="T42" fmla="*/ 0 w 524"/>
                <a:gd name="T43" fmla="*/ 387 h 46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4" h="466">
                  <a:moveTo>
                    <a:pt x="0" y="387"/>
                  </a:moveTo>
                  <a:lnTo>
                    <a:pt x="505" y="466"/>
                  </a:lnTo>
                  <a:lnTo>
                    <a:pt x="513" y="411"/>
                  </a:lnTo>
                  <a:lnTo>
                    <a:pt x="518" y="353"/>
                  </a:lnTo>
                  <a:lnTo>
                    <a:pt x="522" y="294"/>
                  </a:lnTo>
                  <a:lnTo>
                    <a:pt x="524" y="237"/>
                  </a:lnTo>
                  <a:lnTo>
                    <a:pt x="522" y="178"/>
                  </a:lnTo>
                  <a:lnTo>
                    <a:pt x="518" y="118"/>
                  </a:lnTo>
                  <a:lnTo>
                    <a:pt x="513" y="59"/>
                  </a:lnTo>
                  <a:lnTo>
                    <a:pt x="505" y="0"/>
                  </a:lnTo>
                  <a:lnTo>
                    <a:pt x="0" y="80"/>
                  </a:lnTo>
                  <a:lnTo>
                    <a:pt x="4" y="118"/>
                  </a:lnTo>
                  <a:lnTo>
                    <a:pt x="10" y="157"/>
                  </a:lnTo>
                  <a:lnTo>
                    <a:pt x="11" y="196"/>
                  </a:lnTo>
                  <a:lnTo>
                    <a:pt x="11" y="235"/>
                  </a:lnTo>
                  <a:lnTo>
                    <a:pt x="11" y="274"/>
                  </a:lnTo>
                  <a:lnTo>
                    <a:pt x="8" y="311"/>
                  </a:lnTo>
                  <a:lnTo>
                    <a:pt x="4" y="350"/>
                  </a:lnTo>
                  <a:lnTo>
                    <a:pt x="0" y="387"/>
                  </a:lnTo>
                  <a:close/>
                </a:path>
              </a:pathLst>
            </a:custGeom>
            <a:solidFill>
              <a:srgbClr val="FAEEC5"/>
            </a:solidFill>
            <a:ln w="23813">
              <a:solidFill>
                <a:srgbClr val="668187"/>
              </a:solidFill>
              <a:prstDash val="solid"/>
              <a:round/>
              <a:headEnd/>
              <a:tailEnd/>
            </a:ln>
          </p:spPr>
          <p:txBody>
            <a:bodyPr/>
            <a:lstStyle/>
            <a:p>
              <a:endParaRPr lang="en-GB"/>
            </a:p>
          </p:txBody>
        </p:sp>
        <p:sp>
          <p:nvSpPr>
            <p:cNvPr id="8259" name="Freeform 44"/>
            <p:cNvSpPr>
              <a:spLocks/>
            </p:cNvSpPr>
            <p:nvPr/>
          </p:nvSpPr>
          <p:spPr bwMode="auto">
            <a:xfrm>
              <a:off x="1389" y="2399"/>
              <a:ext cx="601" cy="525"/>
            </a:xfrm>
            <a:custGeom>
              <a:avLst/>
              <a:gdLst>
                <a:gd name="T0" fmla="*/ 506 w 601"/>
                <a:gd name="T1" fmla="*/ 0 h 525"/>
                <a:gd name="T2" fmla="*/ 0 w 601"/>
                <a:gd name="T3" fmla="*/ 79 h 525"/>
                <a:gd name="T4" fmla="*/ 0 w 601"/>
                <a:gd name="T5" fmla="*/ 79 h 525"/>
                <a:gd name="T6" fmla="*/ 11 w 601"/>
                <a:gd name="T7" fmla="*/ 138 h 525"/>
                <a:gd name="T8" fmla="*/ 24 w 601"/>
                <a:gd name="T9" fmla="*/ 197 h 525"/>
                <a:gd name="T10" fmla="*/ 38 w 601"/>
                <a:gd name="T11" fmla="*/ 255 h 525"/>
                <a:gd name="T12" fmla="*/ 55 w 601"/>
                <a:gd name="T13" fmla="*/ 310 h 525"/>
                <a:gd name="T14" fmla="*/ 75 w 601"/>
                <a:gd name="T15" fmla="*/ 366 h 525"/>
                <a:gd name="T16" fmla="*/ 96 w 601"/>
                <a:gd name="T17" fmla="*/ 419 h 525"/>
                <a:gd name="T18" fmla="*/ 120 w 601"/>
                <a:gd name="T19" fmla="*/ 473 h 525"/>
                <a:gd name="T20" fmla="*/ 144 w 601"/>
                <a:gd name="T21" fmla="*/ 525 h 525"/>
                <a:gd name="T22" fmla="*/ 601 w 601"/>
                <a:gd name="T23" fmla="*/ 292 h 525"/>
                <a:gd name="T24" fmla="*/ 601 w 601"/>
                <a:gd name="T25" fmla="*/ 292 h 525"/>
                <a:gd name="T26" fmla="*/ 584 w 601"/>
                <a:gd name="T27" fmla="*/ 258 h 525"/>
                <a:gd name="T28" fmla="*/ 569 w 601"/>
                <a:gd name="T29" fmla="*/ 223 h 525"/>
                <a:gd name="T30" fmla="*/ 554 w 601"/>
                <a:gd name="T31" fmla="*/ 188 h 525"/>
                <a:gd name="T32" fmla="*/ 541 w 601"/>
                <a:gd name="T33" fmla="*/ 151 h 525"/>
                <a:gd name="T34" fmla="*/ 530 w 601"/>
                <a:gd name="T35" fmla="*/ 114 h 525"/>
                <a:gd name="T36" fmla="*/ 521 w 601"/>
                <a:gd name="T37" fmla="*/ 77 h 525"/>
                <a:gd name="T38" fmla="*/ 512 w 601"/>
                <a:gd name="T39" fmla="*/ 38 h 525"/>
                <a:gd name="T40" fmla="*/ 506 w 601"/>
                <a:gd name="T41" fmla="*/ 0 h 525"/>
                <a:gd name="T42" fmla="*/ 506 w 601"/>
                <a:gd name="T43" fmla="*/ 0 h 5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5">
                  <a:moveTo>
                    <a:pt x="506" y="0"/>
                  </a:moveTo>
                  <a:lnTo>
                    <a:pt x="0" y="79"/>
                  </a:lnTo>
                  <a:lnTo>
                    <a:pt x="11" y="138"/>
                  </a:lnTo>
                  <a:lnTo>
                    <a:pt x="24" y="197"/>
                  </a:lnTo>
                  <a:lnTo>
                    <a:pt x="38" y="255"/>
                  </a:lnTo>
                  <a:lnTo>
                    <a:pt x="55" y="310"/>
                  </a:lnTo>
                  <a:lnTo>
                    <a:pt x="75" y="366"/>
                  </a:lnTo>
                  <a:lnTo>
                    <a:pt x="96" y="419"/>
                  </a:lnTo>
                  <a:lnTo>
                    <a:pt x="120" y="473"/>
                  </a:lnTo>
                  <a:lnTo>
                    <a:pt x="144" y="525"/>
                  </a:lnTo>
                  <a:lnTo>
                    <a:pt x="601" y="292"/>
                  </a:lnTo>
                  <a:lnTo>
                    <a:pt x="584" y="258"/>
                  </a:lnTo>
                  <a:lnTo>
                    <a:pt x="569" y="223"/>
                  </a:lnTo>
                  <a:lnTo>
                    <a:pt x="554" y="188"/>
                  </a:lnTo>
                  <a:lnTo>
                    <a:pt x="541" y="151"/>
                  </a:lnTo>
                  <a:lnTo>
                    <a:pt x="530" y="114"/>
                  </a:lnTo>
                  <a:lnTo>
                    <a:pt x="521" y="77"/>
                  </a:lnTo>
                  <a:lnTo>
                    <a:pt x="512" y="38"/>
                  </a:lnTo>
                  <a:lnTo>
                    <a:pt x="506" y="0"/>
                  </a:lnTo>
                  <a:close/>
                </a:path>
              </a:pathLst>
            </a:custGeom>
            <a:solidFill>
              <a:srgbClr val="000000"/>
            </a:solidFill>
            <a:ln w="23813">
              <a:solidFill>
                <a:srgbClr val="668187"/>
              </a:solidFill>
              <a:prstDash val="solid"/>
              <a:round/>
              <a:headEnd/>
              <a:tailEnd/>
            </a:ln>
          </p:spPr>
          <p:txBody>
            <a:bodyPr/>
            <a:lstStyle/>
            <a:p>
              <a:endParaRPr lang="en-GB"/>
            </a:p>
          </p:txBody>
        </p:sp>
        <p:sp>
          <p:nvSpPr>
            <p:cNvPr id="8260" name="Freeform 45"/>
            <p:cNvSpPr>
              <a:spLocks/>
            </p:cNvSpPr>
            <p:nvPr/>
          </p:nvSpPr>
          <p:spPr bwMode="auto">
            <a:xfrm>
              <a:off x="3739" y="2399"/>
              <a:ext cx="601" cy="525"/>
            </a:xfrm>
            <a:custGeom>
              <a:avLst/>
              <a:gdLst>
                <a:gd name="T0" fmla="*/ 0 w 601"/>
                <a:gd name="T1" fmla="*/ 292 h 525"/>
                <a:gd name="T2" fmla="*/ 457 w 601"/>
                <a:gd name="T3" fmla="*/ 525 h 525"/>
                <a:gd name="T4" fmla="*/ 457 w 601"/>
                <a:gd name="T5" fmla="*/ 525 h 525"/>
                <a:gd name="T6" fmla="*/ 481 w 601"/>
                <a:gd name="T7" fmla="*/ 471 h 525"/>
                <a:gd name="T8" fmla="*/ 505 w 601"/>
                <a:gd name="T9" fmla="*/ 419 h 525"/>
                <a:gd name="T10" fmla="*/ 527 w 601"/>
                <a:gd name="T11" fmla="*/ 364 h 525"/>
                <a:gd name="T12" fmla="*/ 546 w 601"/>
                <a:gd name="T13" fmla="*/ 308 h 525"/>
                <a:gd name="T14" fmla="*/ 562 w 601"/>
                <a:gd name="T15" fmla="*/ 253 h 525"/>
                <a:gd name="T16" fmla="*/ 577 w 601"/>
                <a:gd name="T17" fmla="*/ 196 h 525"/>
                <a:gd name="T18" fmla="*/ 590 w 601"/>
                <a:gd name="T19" fmla="*/ 138 h 525"/>
                <a:gd name="T20" fmla="*/ 601 w 601"/>
                <a:gd name="T21" fmla="*/ 79 h 525"/>
                <a:gd name="T22" fmla="*/ 96 w 601"/>
                <a:gd name="T23" fmla="*/ 0 h 525"/>
                <a:gd name="T24" fmla="*/ 96 w 601"/>
                <a:gd name="T25" fmla="*/ 0 h 525"/>
                <a:gd name="T26" fmla="*/ 89 w 601"/>
                <a:gd name="T27" fmla="*/ 38 h 525"/>
                <a:gd name="T28" fmla="*/ 80 w 601"/>
                <a:gd name="T29" fmla="*/ 75 h 525"/>
                <a:gd name="T30" fmla="*/ 70 w 601"/>
                <a:gd name="T31" fmla="*/ 114 h 525"/>
                <a:gd name="T32" fmla="*/ 59 w 601"/>
                <a:gd name="T33" fmla="*/ 151 h 525"/>
                <a:gd name="T34" fmla="*/ 46 w 601"/>
                <a:gd name="T35" fmla="*/ 186 h 525"/>
                <a:gd name="T36" fmla="*/ 33 w 601"/>
                <a:gd name="T37" fmla="*/ 223 h 525"/>
                <a:gd name="T38" fmla="*/ 17 w 601"/>
                <a:gd name="T39" fmla="*/ 258 h 525"/>
                <a:gd name="T40" fmla="*/ 0 w 601"/>
                <a:gd name="T41" fmla="*/ 292 h 525"/>
                <a:gd name="T42" fmla="*/ 0 w 601"/>
                <a:gd name="T43" fmla="*/ 292 h 5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1" h="525">
                  <a:moveTo>
                    <a:pt x="0" y="292"/>
                  </a:moveTo>
                  <a:lnTo>
                    <a:pt x="457" y="525"/>
                  </a:lnTo>
                  <a:lnTo>
                    <a:pt x="481" y="471"/>
                  </a:lnTo>
                  <a:lnTo>
                    <a:pt x="505" y="419"/>
                  </a:lnTo>
                  <a:lnTo>
                    <a:pt x="527" y="364"/>
                  </a:lnTo>
                  <a:lnTo>
                    <a:pt x="546" y="308"/>
                  </a:lnTo>
                  <a:lnTo>
                    <a:pt x="562" y="253"/>
                  </a:lnTo>
                  <a:lnTo>
                    <a:pt x="577" y="196"/>
                  </a:lnTo>
                  <a:lnTo>
                    <a:pt x="590" y="138"/>
                  </a:lnTo>
                  <a:lnTo>
                    <a:pt x="601" y="79"/>
                  </a:lnTo>
                  <a:lnTo>
                    <a:pt x="96" y="0"/>
                  </a:lnTo>
                  <a:lnTo>
                    <a:pt x="89" y="38"/>
                  </a:lnTo>
                  <a:lnTo>
                    <a:pt x="80" y="75"/>
                  </a:lnTo>
                  <a:lnTo>
                    <a:pt x="70" y="114"/>
                  </a:lnTo>
                  <a:lnTo>
                    <a:pt x="59" y="151"/>
                  </a:lnTo>
                  <a:lnTo>
                    <a:pt x="46" y="186"/>
                  </a:lnTo>
                  <a:lnTo>
                    <a:pt x="33" y="223"/>
                  </a:lnTo>
                  <a:lnTo>
                    <a:pt x="17" y="258"/>
                  </a:lnTo>
                  <a:lnTo>
                    <a:pt x="0" y="292"/>
                  </a:lnTo>
                  <a:close/>
                </a:path>
              </a:pathLst>
            </a:custGeom>
            <a:solidFill>
              <a:srgbClr val="000000"/>
            </a:solidFill>
            <a:ln w="23813">
              <a:solidFill>
                <a:srgbClr val="668187"/>
              </a:solidFill>
              <a:prstDash val="solid"/>
              <a:round/>
              <a:headEnd/>
              <a:tailEnd/>
            </a:ln>
          </p:spPr>
          <p:txBody>
            <a:bodyPr/>
            <a:lstStyle/>
            <a:p>
              <a:endParaRPr lang="en-GB"/>
            </a:p>
          </p:txBody>
        </p:sp>
        <p:sp>
          <p:nvSpPr>
            <p:cNvPr id="8261" name="Freeform 46"/>
            <p:cNvSpPr>
              <a:spLocks/>
            </p:cNvSpPr>
            <p:nvPr/>
          </p:nvSpPr>
          <p:spPr bwMode="auto">
            <a:xfrm>
              <a:off x="3018" y="3120"/>
              <a:ext cx="525" cy="601"/>
            </a:xfrm>
            <a:custGeom>
              <a:avLst/>
              <a:gdLst>
                <a:gd name="T0" fmla="*/ 0 w 525"/>
                <a:gd name="T1" fmla="*/ 96 h 601"/>
                <a:gd name="T2" fmla="*/ 79 w 525"/>
                <a:gd name="T3" fmla="*/ 601 h 601"/>
                <a:gd name="T4" fmla="*/ 79 w 525"/>
                <a:gd name="T5" fmla="*/ 601 h 601"/>
                <a:gd name="T6" fmla="*/ 79 w 525"/>
                <a:gd name="T7" fmla="*/ 601 h 601"/>
                <a:gd name="T8" fmla="*/ 139 w 525"/>
                <a:gd name="T9" fmla="*/ 590 h 601"/>
                <a:gd name="T10" fmla="*/ 198 w 525"/>
                <a:gd name="T11" fmla="*/ 577 h 601"/>
                <a:gd name="T12" fmla="*/ 255 w 525"/>
                <a:gd name="T13" fmla="*/ 562 h 601"/>
                <a:gd name="T14" fmla="*/ 311 w 525"/>
                <a:gd name="T15" fmla="*/ 545 h 601"/>
                <a:gd name="T16" fmla="*/ 366 w 525"/>
                <a:gd name="T17" fmla="*/ 525 h 601"/>
                <a:gd name="T18" fmla="*/ 420 w 525"/>
                <a:gd name="T19" fmla="*/ 505 h 601"/>
                <a:gd name="T20" fmla="*/ 473 w 525"/>
                <a:gd name="T21" fmla="*/ 481 h 601"/>
                <a:gd name="T22" fmla="*/ 525 w 525"/>
                <a:gd name="T23" fmla="*/ 457 h 601"/>
                <a:gd name="T24" fmla="*/ 292 w 525"/>
                <a:gd name="T25" fmla="*/ 0 h 601"/>
                <a:gd name="T26" fmla="*/ 292 w 525"/>
                <a:gd name="T27" fmla="*/ 0 h 601"/>
                <a:gd name="T28" fmla="*/ 259 w 525"/>
                <a:gd name="T29" fmla="*/ 16 h 601"/>
                <a:gd name="T30" fmla="*/ 224 w 525"/>
                <a:gd name="T31" fmla="*/ 31 h 601"/>
                <a:gd name="T32" fmla="*/ 188 w 525"/>
                <a:gd name="T33" fmla="*/ 46 h 601"/>
                <a:gd name="T34" fmla="*/ 152 w 525"/>
                <a:gd name="T35" fmla="*/ 59 h 601"/>
                <a:gd name="T36" fmla="*/ 115 w 525"/>
                <a:gd name="T37" fmla="*/ 70 h 601"/>
                <a:gd name="T38" fmla="*/ 78 w 525"/>
                <a:gd name="T39" fmla="*/ 79 h 601"/>
                <a:gd name="T40" fmla="*/ 39 w 525"/>
                <a:gd name="T41" fmla="*/ 89 h 601"/>
                <a:gd name="T42" fmla="*/ 0 w 525"/>
                <a:gd name="T43" fmla="*/ 96 h 601"/>
                <a:gd name="T44" fmla="*/ 0 w 525"/>
                <a:gd name="T45" fmla="*/ 96 h 60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25" h="601">
                  <a:moveTo>
                    <a:pt x="0" y="96"/>
                  </a:moveTo>
                  <a:lnTo>
                    <a:pt x="79" y="601"/>
                  </a:lnTo>
                  <a:lnTo>
                    <a:pt x="139" y="590"/>
                  </a:lnTo>
                  <a:lnTo>
                    <a:pt x="198" y="577"/>
                  </a:lnTo>
                  <a:lnTo>
                    <a:pt x="255" y="562"/>
                  </a:lnTo>
                  <a:lnTo>
                    <a:pt x="311" y="545"/>
                  </a:lnTo>
                  <a:lnTo>
                    <a:pt x="366" y="525"/>
                  </a:lnTo>
                  <a:lnTo>
                    <a:pt x="420" y="505"/>
                  </a:lnTo>
                  <a:lnTo>
                    <a:pt x="473" y="481"/>
                  </a:lnTo>
                  <a:lnTo>
                    <a:pt x="525" y="457"/>
                  </a:lnTo>
                  <a:lnTo>
                    <a:pt x="292" y="0"/>
                  </a:lnTo>
                  <a:lnTo>
                    <a:pt x="259" y="16"/>
                  </a:lnTo>
                  <a:lnTo>
                    <a:pt x="224" y="31"/>
                  </a:lnTo>
                  <a:lnTo>
                    <a:pt x="188" y="46"/>
                  </a:lnTo>
                  <a:lnTo>
                    <a:pt x="152" y="59"/>
                  </a:lnTo>
                  <a:lnTo>
                    <a:pt x="115" y="70"/>
                  </a:lnTo>
                  <a:lnTo>
                    <a:pt x="78" y="79"/>
                  </a:lnTo>
                  <a:lnTo>
                    <a:pt x="39" y="89"/>
                  </a:lnTo>
                  <a:lnTo>
                    <a:pt x="0" y="96"/>
                  </a:lnTo>
                  <a:close/>
                </a:path>
              </a:pathLst>
            </a:custGeom>
            <a:solidFill>
              <a:srgbClr val="FAEEC5"/>
            </a:solidFill>
            <a:ln w="23813">
              <a:solidFill>
                <a:srgbClr val="668187"/>
              </a:solidFill>
              <a:prstDash val="solid"/>
              <a:round/>
              <a:headEnd/>
              <a:tailEnd/>
            </a:ln>
          </p:spPr>
          <p:txBody>
            <a:bodyPr/>
            <a:lstStyle/>
            <a:p>
              <a:endParaRPr lang="en-GB"/>
            </a:p>
          </p:txBody>
        </p:sp>
        <p:sp>
          <p:nvSpPr>
            <p:cNvPr id="8262" name="Freeform 47"/>
            <p:cNvSpPr>
              <a:spLocks/>
            </p:cNvSpPr>
            <p:nvPr/>
          </p:nvSpPr>
          <p:spPr bwMode="auto">
            <a:xfrm>
              <a:off x="2186" y="3120"/>
              <a:ext cx="525" cy="601"/>
            </a:xfrm>
            <a:custGeom>
              <a:avLst/>
              <a:gdLst>
                <a:gd name="T0" fmla="*/ 233 w 525"/>
                <a:gd name="T1" fmla="*/ 0 h 601"/>
                <a:gd name="T2" fmla="*/ 0 w 525"/>
                <a:gd name="T3" fmla="*/ 457 h 601"/>
                <a:gd name="T4" fmla="*/ 0 w 525"/>
                <a:gd name="T5" fmla="*/ 457 h 601"/>
                <a:gd name="T6" fmla="*/ 53 w 525"/>
                <a:gd name="T7" fmla="*/ 481 h 601"/>
                <a:gd name="T8" fmla="*/ 107 w 525"/>
                <a:gd name="T9" fmla="*/ 505 h 601"/>
                <a:gd name="T10" fmla="*/ 161 w 525"/>
                <a:gd name="T11" fmla="*/ 527 h 601"/>
                <a:gd name="T12" fmla="*/ 216 w 525"/>
                <a:gd name="T13" fmla="*/ 545 h 601"/>
                <a:gd name="T14" fmla="*/ 271 w 525"/>
                <a:gd name="T15" fmla="*/ 562 h 601"/>
                <a:gd name="T16" fmla="*/ 329 w 525"/>
                <a:gd name="T17" fmla="*/ 577 h 601"/>
                <a:gd name="T18" fmla="*/ 386 w 525"/>
                <a:gd name="T19" fmla="*/ 590 h 601"/>
                <a:gd name="T20" fmla="*/ 445 w 525"/>
                <a:gd name="T21" fmla="*/ 601 h 601"/>
                <a:gd name="T22" fmla="*/ 525 w 525"/>
                <a:gd name="T23" fmla="*/ 96 h 601"/>
                <a:gd name="T24" fmla="*/ 525 w 525"/>
                <a:gd name="T25" fmla="*/ 96 h 601"/>
                <a:gd name="T26" fmla="*/ 486 w 525"/>
                <a:gd name="T27" fmla="*/ 89 h 601"/>
                <a:gd name="T28" fmla="*/ 449 w 525"/>
                <a:gd name="T29" fmla="*/ 79 h 601"/>
                <a:gd name="T30" fmla="*/ 412 w 525"/>
                <a:gd name="T31" fmla="*/ 70 h 601"/>
                <a:gd name="T32" fmla="*/ 375 w 525"/>
                <a:gd name="T33" fmla="*/ 59 h 601"/>
                <a:gd name="T34" fmla="*/ 338 w 525"/>
                <a:gd name="T35" fmla="*/ 46 h 601"/>
                <a:gd name="T36" fmla="*/ 303 w 525"/>
                <a:gd name="T37" fmla="*/ 33 h 601"/>
                <a:gd name="T38" fmla="*/ 268 w 525"/>
                <a:gd name="T39" fmla="*/ 16 h 601"/>
                <a:gd name="T40" fmla="*/ 233 w 525"/>
                <a:gd name="T41" fmla="*/ 0 h 601"/>
                <a:gd name="T42" fmla="*/ 233 w 525"/>
                <a:gd name="T43" fmla="*/ 0 h 6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5" h="601">
                  <a:moveTo>
                    <a:pt x="233" y="0"/>
                  </a:moveTo>
                  <a:lnTo>
                    <a:pt x="0" y="457"/>
                  </a:lnTo>
                  <a:lnTo>
                    <a:pt x="53" y="481"/>
                  </a:lnTo>
                  <a:lnTo>
                    <a:pt x="107" y="505"/>
                  </a:lnTo>
                  <a:lnTo>
                    <a:pt x="161" y="527"/>
                  </a:lnTo>
                  <a:lnTo>
                    <a:pt x="216" y="545"/>
                  </a:lnTo>
                  <a:lnTo>
                    <a:pt x="271" y="562"/>
                  </a:lnTo>
                  <a:lnTo>
                    <a:pt x="329" y="577"/>
                  </a:lnTo>
                  <a:lnTo>
                    <a:pt x="386" y="590"/>
                  </a:lnTo>
                  <a:lnTo>
                    <a:pt x="445" y="601"/>
                  </a:lnTo>
                  <a:lnTo>
                    <a:pt x="525" y="96"/>
                  </a:lnTo>
                  <a:lnTo>
                    <a:pt x="486" y="89"/>
                  </a:lnTo>
                  <a:lnTo>
                    <a:pt x="449" y="79"/>
                  </a:lnTo>
                  <a:lnTo>
                    <a:pt x="412" y="70"/>
                  </a:lnTo>
                  <a:lnTo>
                    <a:pt x="375" y="59"/>
                  </a:lnTo>
                  <a:lnTo>
                    <a:pt x="338" y="46"/>
                  </a:lnTo>
                  <a:lnTo>
                    <a:pt x="303" y="33"/>
                  </a:lnTo>
                  <a:lnTo>
                    <a:pt x="268" y="16"/>
                  </a:lnTo>
                  <a:lnTo>
                    <a:pt x="233" y="0"/>
                  </a:lnTo>
                  <a:close/>
                </a:path>
              </a:pathLst>
            </a:custGeom>
            <a:solidFill>
              <a:srgbClr val="FAEEC5"/>
            </a:solidFill>
            <a:ln w="23813">
              <a:solidFill>
                <a:srgbClr val="668187"/>
              </a:solidFill>
              <a:prstDash val="solid"/>
              <a:round/>
              <a:headEnd/>
              <a:tailEnd/>
            </a:ln>
          </p:spPr>
          <p:txBody>
            <a:bodyPr/>
            <a:lstStyle/>
            <a:p>
              <a:endParaRPr lang="en-GB"/>
            </a:p>
          </p:txBody>
        </p:sp>
        <p:sp>
          <p:nvSpPr>
            <p:cNvPr id="8263" name="Freeform 48"/>
            <p:cNvSpPr>
              <a:spLocks/>
            </p:cNvSpPr>
            <p:nvPr/>
          </p:nvSpPr>
          <p:spPr bwMode="auto">
            <a:xfrm>
              <a:off x="1533" y="2691"/>
              <a:ext cx="638" cy="610"/>
            </a:xfrm>
            <a:custGeom>
              <a:avLst/>
              <a:gdLst>
                <a:gd name="T0" fmla="*/ 457 w 638"/>
                <a:gd name="T1" fmla="*/ 0 h 610"/>
                <a:gd name="T2" fmla="*/ 0 w 638"/>
                <a:gd name="T3" fmla="*/ 233 h 610"/>
                <a:gd name="T4" fmla="*/ 0 w 638"/>
                <a:gd name="T5" fmla="*/ 233 h 610"/>
                <a:gd name="T6" fmla="*/ 28 w 638"/>
                <a:gd name="T7" fmla="*/ 285 h 610"/>
                <a:gd name="T8" fmla="*/ 59 w 638"/>
                <a:gd name="T9" fmla="*/ 336 h 610"/>
                <a:gd name="T10" fmla="*/ 90 w 638"/>
                <a:gd name="T11" fmla="*/ 384 h 610"/>
                <a:gd name="T12" fmla="*/ 124 w 638"/>
                <a:gd name="T13" fmla="*/ 432 h 610"/>
                <a:gd name="T14" fmla="*/ 159 w 638"/>
                <a:gd name="T15" fmla="*/ 481 h 610"/>
                <a:gd name="T16" fmla="*/ 196 w 638"/>
                <a:gd name="T17" fmla="*/ 525 h 610"/>
                <a:gd name="T18" fmla="*/ 235 w 638"/>
                <a:gd name="T19" fmla="*/ 567 h 610"/>
                <a:gd name="T20" fmla="*/ 275 w 638"/>
                <a:gd name="T21" fmla="*/ 610 h 610"/>
                <a:gd name="T22" fmla="*/ 638 w 638"/>
                <a:gd name="T23" fmla="*/ 249 h 610"/>
                <a:gd name="T24" fmla="*/ 638 w 638"/>
                <a:gd name="T25" fmla="*/ 249 h 610"/>
                <a:gd name="T26" fmla="*/ 610 w 638"/>
                <a:gd name="T27" fmla="*/ 222 h 610"/>
                <a:gd name="T28" fmla="*/ 584 w 638"/>
                <a:gd name="T29" fmla="*/ 192 h 610"/>
                <a:gd name="T30" fmla="*/ 560 w 638"/>
                <a:gd name="T31" fmla="*/ 162 h 610"/>
                <a:gd name="T32" fmla="*/ 538 w 638"/>
                <a:gd name="T33" fmla="*/ 133 h 610"/>
                <a:gd name="T34" fmla="*/ 516 w 638"/>
                <a:gd name="T35" fmla="*/ 100 h 610"/>
                <a:gd name="T36" fmla="*/ 494 w 638"/>
                <a:gd name="T37" fmla="*/ 68 h 610"/>
                <a:gd name="T38" fmla="*/ 475 w 638"/>
                <a:gd name="T39" fmla="*/ 35 h 610"/>
                <a:gd name="T40" fmla="*/ 457 w 638"/>
                <a:gd name="T41" fmla="*/ 0 h 610"/>
                <a:gd name="T42" fmla="*/ 457 w 638"/>
                <a:gd name="T43" fmla="*/ 0 h 61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38" h="610">
                  <a:moveTo>
                    <a:pt x="457" y="0"/>
                  </a:moveTo>
                  <a:lnTo>
                    <a:pt x="0" y="233"/>
                  </a:lnTo>
                  <a:lnTo>
                    <a:pt x="28" y="285"/>
                  </a:lnTo>
                  <a:lnTo>
                    <a:pt x="59" y="336"/>
                  </a:lnTo>
                  <a:lnTo>
                    <a:pt x="90" y="384"/>
                  </a:lnTo>
                  <a:lnTo>
                    <a:pt x="124" y="432"/>
                  </a:lnTo>
                  <a:lnTo>
                    <a:pt x="159" y="481"/>
                  </a:lnTo>
                  <a:lnTo>
                    <a:pt x="196" y="525"/>
                  </a:lnTo>
                  <a:lnTo>
                    <a:pt x="235" y="567"/>
                  </a:lnTo>
                  <a:lnTo>
                    <a:pt x="275" y="610"/>
                  </a:lnTo>
                  <a:lnTo>
                    <a:pt x="638" y="249"/>
                  </a:lnTo>
                  <a:lnTo>
                    <a:pt x="610" y="222"/>
                  </a:lnTo>
                  <a:lnTo>
                    <a:pt x="584" y="192"/>
                  </a:lnTo>
                  <a:lnTo>
                    <a:pt x="560" y="162"/>
                  </a:lnTo>
                  <a:lnTo>
                    <a:pt x="538" y="133"/>
                  </a:lnTo>
                  <a:lnTo>
                    <a:pt x="516" y="100"/>
                  </a:lnTo>
                  <a:lnTo>
                    <a:pt x="494" y="68"/>
                  </a:lnTo>
                  <a:lnTo>
                    <a:pt x="475" y="35"/>
                  </a:lnTo>
                  <a:lnTo>
                    <a:pt x="457" y="0"/>
                  </a:lnTo>
                  <a:close/>
                </a:path>
              </a:pathLst>
            </a:custGeom>
            <a:solidFill>
              <a:srgbClr val="FAEEC5"/>
            </a:solidFill>
            <a:ln w="23813">
              <a:solidFill>
                <a:srgbClr val="668187"/>
              </a:solidFill>
              <a:prstDash val="solid"/>
              <a:round/>
              <a:headEnd/>
              <a:tailEnd/>
            </a:ln>
          </p:spPr>
          <p:txBody>
            <a:bodyPr/>
            <a:lstStyle/>
            <a:p>
              <a:endParaRPr lang="en-GB"/>
            </a:p>
          </p:txBody>
        </p:sp>
        <p:sp>
          <p:nvSpPr>
            <p:cNvPr id="8264" name="Freeform 49"/>
            <p:cNvSpPr>
              <a:spLocks/>
            </p:cNvSpPr>
            <p:nvPr/>
          </p:nvSpPr>
          <p:spPr bwMode="auto">
            <a:xfrm>
              <a:off x="2631" y="3216"/>
              <a:ext cx="466" cy="523"/>
            </a:xfrm>
            <a:custGeom>
              <a:avLst/>
              <a:gdLst>
                <a:gd name="T0" fmla="*/ 80 w 466"/>
                <a:gd name="T1" fmla="*/ 0 h 523"/>
                <a:gd name="T2" fmla="*/ 0 w 466"/>
                <a:gd name="T3" fmla="*/ 505 h 523"/>
                <a:gd name="T4" fmla="*/ 0 w 466"/>
                <a:gd name="T5" fmla="*/ 505 h 523"/>
                <a:gd name="T6" fmla="*/ 56 w 466"/>
                <a:gd name="T7" fmla="*/ 512 h 523"/>
                <a:gd name="T8" fmla="*/ 115 w 466"/>
                <a:gd name="T9" fmla="*/ 518 h 523"/>
                <a:gd name="T10" fmla="*/ 172 w 466"/>
                <a:gd name="T11" fmla="*/ 521 h 523"/>
                <a:gd name="T12" fmla="*/ 230 w 466"/>
                <a:gd name="T13" fmla="*/ 523 h 523"/>
                <a:gd name="T14" fmla="*/ 289 w 466"/>
                <a:gd name="T15" fmla="*/ 521 h 523"/>
                <a:gd name="T16" fmla="*/ 348 w 466"/>
                <a:gd name="T17" fmla="*/ 518 h 523"/>
                <a:gd name="T18" fmla="*/ 407 w 466"/>
                <a:gd name="T19" fmla="*/ 512 h 523"/>
                <a:gd name="T20" fmla="*/ 466 w 466"/>
                <a:gd name="T21" fmla="*/ 505 h 523"/>
                <a:gd name="T22" fmla="*/ 387 w 466"/>
                <a:gd name="T23" fmla="*/ 0 h 523"/>
                <a:gd name="T24" fmla="*/ 387 w 466"/>
                <a:gd name="T25" fmla="*/ 0 h 523"/>
                <a:gd name="T26" fmla="*/ 348 w 466"/>
                <a:gd name="T27" fmla="*/ 4 h 523"/>
                <a:gd name="T28" fmla="*/ 309 w 466"/>
                <a:gd name="T29" fmla="*/ 9 h 523"/>
                <a:gd name="T30" fmla="*/ 270 w 466"/>
                <a:gd name="T31" fmla="*/ 11 h 523"/>
                <a:gd name="T32" fmla="*/ 232 w 466"/>
                <a:gd name="T33" fmla="*/ 11 h 523"/>
                <a:gd name="T34" fmla="*/ 193 w 466"/>
                <a:gd name="T35" fmla="*/ 11 h 523"/>
                <a:gd name="T36" fmla="*/ 156 w 466"/>
                <a:gd name="T37" fmla="*/ 7 h 523"/>
                <a:gd name="T38" fmla="*/ 117 w 466"/>
                <a:gd name="T39" fmla="*/ 4 h 523"/>
                <a:gd name="T40" fmla="*/ 80 w 466"/>
                <a:gd name="T41" fmla="*/ 0 h 523"/>
                <a:gd name="T42" fmla="*/ 80 w 466"/>
                <a:gd name="T43" fmla="*/ 0 h 52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66" h="523">
                  <a:moveTo>
                    <a:pt x="80" y="0"/>
                  </a:moveTo>
                  <a:lnTo>
                    <a:pt x="0" y="505"/>
                  </a:lnTo>
                  <a:lnTo>
                    <a:pt x="56" y="512"/>
                  </a:lnTo>
                  <a:lnTo>
                    <a:pt x="115" y="518"/>
                  </a:lnTo>
                  <a:lnTo>
                    <a:pt x="172" y="521"/>
                  </a:lnTo>
                  <a:lnTo>
                    <a:pt x="230" y="523"/>
                  </a:lnTo>
                  <a:lnTo>
                    <a:pt x="289" y="521"/>
                  </a:lnTo>
                  <a:lnTo>
                    <a:pt x="348" y="518"/>
                  </a:lnTo>
                  <a:lnTo>
                    <a:pt x="407" y="512"/>
                  </a:lnTo>
                  <a:lnTo>
                    <a:pt x="466" y="505"/>
                  </a:lnTo>
                  <a:lnTo>
                    <a:pt x="387" y="0"/>
                  </a:lnTo>
                  <a:lnTo>
                    <a:pt x="348" y="4"/>
                  </a:lnTo>
                  <a:lnTo>
                    <a:pt x="309" y="9"/>
                  </a:lnTo>
                  <a:lnTo>
                    <a:pt x="270" y="11"/>
                  </a:lnTo>
                  <a:lnTo>
                    <a:pt x="232" y="11"/>
                  </a:lnTo>
                  <a:lnTo>
                    <a:pt x="193" y="11"/>
                  </a:lnTo>
                  <a:lnTo>
                    <a:pt x="156" y="7"/>
                  </a:lnTo>
                  <a:lnTo>
                    <a:pt x="117" y="4"/>
                  </a:lnTo>
                  <a:lnTo>
                    <a:pt x="80" y="0"/>
                  </a:lnTo>
                  <a:close/>
                </a:path>
              </a:pathLst>
            </a:custGeom>
            <a:solidFill>
              <a:srgbClr val="000000"/>
            </a:solidFill>
            <a:ln w="23813">
              <a:solidFill>
                <a:srgbClr val="668187"/>
              </a:solidFill>
              <a:prstDash val="solid"/>
              <a:round/>
              <a:headEnd/>
              <a:tailEnd/>
            </a:ln>
          </p:spPr>
          <p:txBody>
            <a:bodyPr/>
            <a:lstStyle/>
            <a:p>
              <a:endParaRPr lang="en-GB"/>
            </a:p>
          </p:txBody>
        </p:sp>
        <p:sp>
          <p:nvSpPr>
            <p:cNvPr id="8265" name="Freeform 50"/>
            <p:cNvSpPr>
              <a:spLocks/>
            </p:cNvSpPr>
            <p:nvPr/>
          </p:nvSpPr>
          <p:spPr bwMode="auto">
            <a:xfrm>
              <a:off x="2419" y="1276"/>
              <a:ext cx="307" cy="181"/>
            </a:xfrm>
            <a:custGeom>
              <a:avLst/>
              <a:gdLst>
                <a:gd name="T0" fmla="*/ 307 w 307"/>
                <a:gd name="T1" fmla="*/ 94 h 181"/>
                <a:gd name="T2" fmla="*/ 292 w 307"/>
                <a:gd name="T3" fmla="*/ 0 h 181"/>
                <a:gd name="T4" fmla="*/ 292 w 307"/>
                <a:gd name="T5" fmla="*/ 0 h 181"/>
                <a:gd name="T6" fmla="*/ 253 w 307"/>
                <a:gd name="T7" fmla="*/ 6 h 181"/>
                <a:gd name="T8" fmla="*/ 214 w 307"/>
                <a:gd name="T9" fmla="*/ 15 h 181"/>
                <a:gd name="T10" fmla="*/ 177 w 307"/>
                <a:gd name="T11" fmla="*/ 24 h 181"/>
                <a:gd name="T12" fmla="*/ 140 w 307"/>
                <a:gd name="T13" fmla="*/ 35 h 181"/>
                <a:gd name="T14" fmla="*/ 103 w 307"/>
                <a:gd name="T15" fmla="*/ 48 h 181"/>
                <a:gd name="T16" fmla="*/ 68 w 307"/>
                <a:gd name="T17" fmla="*/ 63 h 181"/>
                <a:gd name="T18" fmla="*/ 33 w 307"/>
                <a:gd name="T19" fmla="*/ 78 h 181"/>
                <a:gd name="T20" fmla="*/ 0 w 307"/>
                <a:gd name="T21" fmla="*/ 94 h 181"/>
                <a:gd name="T22" fmla="*/ 44 w 307"/>
                <a:gd name="T23" fmla="*/ 181 h 181"/>
                <a:gd name="T24" fmla="*/ 44 w 307"/>
                <a:gd name="T25" fmla="*/ 181 h 181"/>
                <a:gd name="T26" fmla="*/ 74 w 307"/>
                <a:gd name="T27" fmla="*/ 166 h 181"/>
                <a:gd name="T28" fmla="*/ 105 w 307"/>
                <a:gd name="T29" fmla="*/ 152 h 181"/>
                <a:gd name="T30" fmla="*/ 138 w 307"/>
                <a:gd name="T31" fmla="*/ 139 h 181"/>
                <a:gd name="T32" fmla="*/ 170 w 307"/>
                <a:gd name="T33" fmla="*/ 128 h 181"/>
                <a:gd name="T34" fmla="*/ 203 w 307"/>
                <a:gd name="T35" fmla="*/ 118 h 181"/>
                <a:gd name="T36" fmla="*/ 238 w 307"/>
                <a:gd name="T37" fmla="*/ 109 h 181"/>
                <a:gd name="T38" fmla="*/ 272 w 307"/>
                <a:gd name="T39" fmla="*/ 102 h 181"/>
                <a:gd name="T40" fmla="*/ 307 w 307"/>
                <a:gd name="T41" fmla="*/ 94 h 181"/>
                <a:gd name="T42" fmla="*/ 307 w 307"/>
                <a:gd name="T43" fmla="*/ 94 h 1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1">
                  <a:moveTo>
                    <a:pt x="307" y="94"/>
                  </a:moveTo>
                  <a:lnTo>
                    <a:pt x="292" y="0"/>
                  </a:lnTo>
                  <a:lnTo>
                    <a:pt x="253" y="6"/>
                  </a:lnTo>
                  <a:lnTo>
                    <a:pt x="214" y="15"/>
                  </a:lnTo>
                  <a:lnTo>
                    <a:pt x="177" y="24"/>
                  </a:lnTo>
                  <a:lnTo>
                    <a:pt x="140" y="35"/>
                  </a:lnTo>
                  <a:lnTo>
                    <a:pt x="103" y="48"/>
                  </a:lnTo>
                  <a:lnTo>
                    <a:pt x="68" y="63"/>
                  </a:lnTo>
                  <a:lnTo>
                    <a:pt x="33" y="78"/>
                  </a:lnTo>
                  <a:lnTo>
                    <a:pt x="0" y="94"/>
                  </a:lnTo>
                  <a:lnTo>
                    <a:pt x="44" y="181"/>
                  </a:lnTo>
                  <a:lnTo>
                    <a:pt x="74" y="166"/>
                  </a:lnTo>
                  <a:lnTo>
                    <a:pt x="105" y="152"/>
                  </a:lnTo>
                  <a:lnTo>
                    <a:pt x="138" y="139"/>
                  </a:lnTo>
                  <a:lnTo>
                    <a:pt x="170" y="128"/>
                  </a:lnTo>
                  <a:lnTo>
                    <a:pt x="203" y="118"/>
                  </a:lnTo>
                  <a:lnTo>
                    <a:pt x="238" y="109"/>
                  </a:lnTo>
                  <a:lnTo>
                    <a:pt x="272" y="102"/>
                  </a:lnTo>
                  <a:lnTo>
                    <a:pt x="307" y="94"/>
                  </a:lnTo>
                  <a:close/>
                </a:path>
              </a:pathLst>
            </a:custGeom>
            <a:solidFill>
              <a:srgbClr val="165829"/>
            </a:solidFill>
            <a:ln w="23813">
              <a:solidFill>
                <a:srgbClr val="668187"/>
              </a:solidFill>
              <a:prstDash val="solid"/>
              <a:round/>
              <a:headEnd/>
              <a:tailEnd/>
            </a:ln>
          </p:spPr>
          <p:txBody>
            <a:bodyPr/>
            <a:lstStyle/>
            <a:p>
              <a:endParaRPr lang="en-GB"/>
            </a:p>
          </p:txBody>
        </p:sp>
        <p:sp>
          <p:nvSpPr>
            <p:cNvPr id="8266" name="Freeform 51"/>
            <p:cNvSpPr>
              <a:spLocks/>
            </p:cNvSpPr>
            <p:nvPr/>
          </p:nvSpPr>
          <p:spPr bwMode="auto">
            <a:xfrm>
              <a:off x="1990" y="1552"/>
              <a:ext cx="249" cy="292"/>
            </a:xfrm>
            <a:custGeom>
              <a:avLst/>
              <a:gdLst>
                <a:gd name="T0" fmla="*/ 249 w 249"/>
                <a:gd name="T1" fmla="*/ 68 h 292"/>
                <a:gd name="T2" fmla="*/ 181 w 249"/>
                <a:gd name="T3" fmla="*/ 0 h 292"/>
                <a:gd name="T4" fmla="*/ 181 w 249"/>
                <a:gd name="T5" fmla="*/ 0 h 292"/>
                <a:gd name="T6" fmla="*/ 153 w 249"/>
                <a:gd name="T7" fmla="*/ 27 h 292"/>
                <a:gd name="T8" fmla="*/ 127 w 249"/>
                <a:gd name="T9" fmla="*/ 55 h 292"/>
                <a:gd name="T10" fmla="*/ 103 w 249"/>
                <a:gd name="T11" fmla="*/ 85 h 292"/>
                <a:gd name="T12" fmla="*/ 81 w 249"/>
                <a:gd name="T13" fmla="*/ 116 h 292"/>
                <a:gd name="T14" fmla="*/ 59 w 249"/>
                <a:gd name="T15" fmla="*/ 148 h 292"/>
                <a:gd name="T16" fmla="*/ 37 w 249"/>
                <a:gd name="T17" fmla="*/ 181 h 292"/>
                <a:gd name="T18" fmla="*/ 18 w 249"/>
                <a:gd name="T19" fmla="*/ 214 h 292"/>
                <a:gd name="T20" fmla="*/ 0 w 249"/>
                <a:gd name="T21" fmla="*/ 247 h 292"/>
                <a:gd name="T22" fmla="*/ 86 w 249"/>
                <a:gd name="T23" fmla="*/ 292 h 292"/>
                <a:gd name="T24" fmla="*/ 86 w 249"/>
                <a:gd name="T25" fmla="*/ 292 h 292"/>
                <a:gd name="T26" fmla="*/ 103 w 249"/>
                <a:gd name="T27" fmla="*/ 260 h 292"/>
                <a:gd name="T28" fmla="*/ 120 w 249"/>
                <a:gd name="T29" fmla="*/ 231 h 292"/>
                <a:gd name="T30" fmla="*/ 138 w 249"/>
                <a:gd name="T31" fmla="*/ 201 h 292"/>
                <a:gd name="T32" fmla="*/ 159 w 249"/>
                <a:gd name="T33" fmla="*/ 173 h 292"/>
                <a:gd name="T34" fmla="*/ 179 w 249"/>
                <a:gd name="T35" fmla="*/ 146 h 292"/>
                <a:gd name="T36" fmla="*/ 201 w 249"/>
                <a:gd name="T37" fmla="*/ 118 h 292"/>
                <a:gd name="T38" fmla="*/ 225 w 249"/>
                <a:gd name="T39" fmla="*/ 92 h 292"/>
                <a:gd name="T40" fmla="*/ 249 w 249"/>
                <a:gd name="T41" fmla="*/ 68 h 292"/>
                <a:gd name="T42" fmla="*/ 249 w 249"/>
                <a:gd name="T43" fmla="*/ 68 h 2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9" h="292">
                  <a:moveTo>
                    <a:pt x="249" y="68"/>
                  </a:moveTo>
                  <a:lnTo>
                    <a:pt x="181" y="0"/>
                  </a:lnTo>
                  <a:lnTo>
                    <a:pt x="153" y="27"/>
                  </a:lnTo>
                  <a:lnTo>
                    <a:pt x="127" y="55"/>
                  </a:lnTo>
                  <a:lnTo>
                    <a:pt x="103" y="85"/>
                  </a:lnTo>
                  <a:lnTo>
                    <a:pt x="81" y="116"/>
                  </a:lnTo>
                  <a:lnTo>
                    <a:pt x="59" y="148"/>
                  </a:lnTo>
                  <a:lnTo>
                    <a:pt x="37" y="181"/>
                  </a:lnTo>
                  <a:lnTo>
                    <a:pt x="18" y="214"/>
                  </a:lnTo>
                  <a:lnTo>
                    <a:pt x="0" y="247"/>
                  </a:lnTo>
                  <a:lnTo>
                    <a:pt x="86" y="292"/>
                  </a:lnTo>
                  <a:lnTo>
                    <a:pt x="103" y="260"/>
                  </a:lnTo>
                  <a:lnTo>
                    <a:pt x="120" y="231"/>
                  </a:lnTo>
                  <a:lnTo>
                    <a:pt x="138" y="201"/>
                  </a:lnTo>
                  <a:lnTo>
                    <a:pt x="159" y="173"/>
                  </a:lnTo>
                  <a:lnTo>
                    <a:pt x="179" y="146"/>
                  </a:lnTo>
                  <a:lnTo>
                    <a:pt x="201" y="118"/>
                  </a:lnTo>
                  <a:lnTo>
                    <a:pt x="225" y="92"/>
                  </a:lnTo>
                  <a:lnTo>
                    <a:pt x="249" y="68"/>
                  </a:lnTo>
                  <a:close/>
                </a:path>
              </a:pathLst>
            </a:custGeom>
            <a:solidFill>
              <a:srgbClr val="165829"/>
            </a:solidFill>
            <a:ln w="23813">
              <a:solidFill>
                <a:srgbClr val="668187"/>
              </a:solidFill>
              <a:prstDash val="solid"/>
              <a:round/>
              <a:headEnd/>
              <a:tailEnd/>
            </a:ln>
          </p:spPr>
          <p:txBody>
            <a:bodyPr/>
            <a:lstStyle/>
            <a:p>
              <a:endParaRPr lang="en-GB"/>
            </a:p>
          </p:txBody>
        </p:sp>
        <p:sp>
          <p:nvSpPr>
            <p:cNvPr id="8267" name="Freeform 52"/>
            <p:cNvSpPr>
              <a:spLocks/>
            </p:cNvSpPr>
            <p:nvPr/>
          </p:nvSpPr>
          <p:spPr bwMode="auto">
            <a:xfrm>
              <a:off x="1882" y="2092"/>
              <a:ext cx="108" cy="307"/>
            </a:xfrm>
            <a:custGeom>
              <a:avLst/>
              <a:gdLst>
                <a:gd name="T0" fmla="*/ 108 w 108"/>
                <a:gd name="T1" fmla="*/ 14 h 307"/>
                <a:gd name="T2" fmla="*/ 13 w 108"/>
                <a:gd name="T3" fmla="*/ 0 h 307"/>
                <a:gd name="T4" fmla="*/ 13 w 108"/>
                <a:gd name="T5" fmla="*/ 0 h 307"/>
                <a:gd name="T6" fmla="*/ 8 w 108"/>
                <a:gd name="T7" fmla="*/ 37 h 307"/>
                <a:gd name="T8" fmla="*/ 4 w 108"/>
                <a:gd name="T9" fmla="*/ 75 h 307"/>
                <a:gd name="T10" fmla="*/ 0 w 108"/>
                <a:gd name="T11" fmla="*/ 112 h 307"/>
                <a:gd name="T12" fmla="*/ 0 w 108"/>
                <a:gd name="T13" fmla="*/ 151 h 307"/>
                <a:gd name="T14" fmla="*/ 0 w 108"/>
                <a:gd name="T15" fmla="*/ 190 h 307"/>
                <a:gd name="T16" fmla="*/ 4 w 108"/>
                <a:gd name="T17" fmla="*/ 229 h 307"/>
                <a:gd name="T18" fmla="*/ 8 w 108"/>
                <a:gd name="T19" fmla="*/ 268 h 307"/>
                <a:gd name="T20" fmla="*/ 13 w 108"/>
                <a:gd name="T21" fmla="*/ 307 h 307"/>
                <a:gd name="T22" fmla="*/ 108 w 108"/>
                <a:gd name="T23" fmla="*/ 292 h 307"/>
                <a:gd name="T24" fmla="*/ 108 w 108"/>
                <a:gd name="T25" fmla="*/ 292 h 307"/>
                <a:gd name="T26" fmla="*/ 104 w 108"/>
                <a:gd name="T27" fmla="*/ 257 h 307"/>
                <a:gd name="T28" fmla="*/ 100 w 108"/>
                <a:gd name="T29" fmla="*/ 221 h 307"/>
                <a:gd name="T30" fmla="*/ 98 w 108"/>
                <a:gd name="T31" fmla="*/ 186 h 307"/>
                <a:gd name="T32" fmla="*/ 98 w 108"/>
                <a:gd name="T33" fmla="*/ 151 h 307"/>
                <a:gd name="T34" fmla="*/ 98 w 108"/>
                <a:gd name="T35" fmla="*/ 116 h 307"/>
                <a:gd name="T36" fmla="*/ 100 w 108"/>
                <a:gd name="T37" fmla="*/ 83 h 307"/>
                <a:gd name="T38" fmla="*/ 104 w 108"/>
                <a:gd name="T39" fmla="*/ 48 h 307"/>
                <a:gd name="T40" fmla="*/ 108 w 108"/>
                <a:gd name="T41" fmla="*/ 14 h 307"/>
                <a:gd name="T42" fmla="*/ 108 w 108"/>
                <a:gd name="T43" fmla="*/ 14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8" h="307">
                  <a:moveTo>
                    <a:pt x="108" y="14"/>
                  </a:moveTo>
                  <a:lnTo>
                    <a:pt x="13" y="0"/>
                  </a:lnTo>
                  <a:lnTo>
                    <a:pt x="8" y="37"/>
                  </a:lnTo>
                  <a:lnTo>
                    <a:pt x="4" y="75"/>
                  </a:lnTo>
                  <a:lnTo>
                    <a:pt x="0" y="112"/>
                  </a:lnTo>
                  <a:lnTo>
                    <a:pt x="0" y="151"/>
                  </a:lnTo>
                  <a:lnTo>
                    <a:pt x="0" y="190"/>
                  </a:lnTo>
                  <a:lnTo>
                    <a:pt x="4" y="229"/>
                  </a:lnTo>
                  <a:lnTo>
                    <a:pt x="8" y="268"/>
                  </a:lnTo>
                  <a:lnTo>
                    <a:pt x="13" y="307"/>
                  </a:lnTo>
                  <a:lnTo>
                    <a:pt x="108" y="292"/>
                  </a:lnTo>
                  <a:lnTo>
                    <a:pt x="104" y="257"/>
                  </a:lnTo>
                  <a:lnTo>
                    <a:pt x="100" y="221"/>
                  </a:lnTo>
                  <a:lnTo>
                    <a:pt x="98" y="186"/>
                  </a:lnTo>
                  <a:lnTo>
                    <a:pt x="98" y="151"/>
                  </a:lnTo>
                  <a:lnTo>
                    <a:pt x="98" y="116"/>
                  </a:lnTo>
                  <a:lnTo>
                    <a:pt x="100" y="83"/>
                  </a:lnTo>
                  <a:lnTo>
                    <a:pt x="104" y="48"/>
                  </a:lnTo>
                  <a:lnTo>
                    <a:pt x="108" y="14"/>
                  </a:lnTo>
                  <a:close/>
                </a:path>
              </a:pathLst>
            </a:custGeom>
            <a:solidFill>
              <a:srgbClr val="165829"/>
            </a:solidFill>
            <a:ln w="23813">
              <a:solidFill>
                <a:srgbClr val="668187"/>
              </a:solidFill>
              <a:prstDash val="solid"/>
              <a:round/>
              <a:headEnd/>
              <a:tailEnd/>
            </a:ln>
          </p:spPr>
          <p:txBody>
            <a:bodyPr/>
            <a:lstStyle/>
            <a:p>
              <a:endParaRPr lang="en-GB"/>
            </a:p>
          </p:txBody>
        </p:sp>
        <p:sp>
          <p:nvSpPr>
            <p:cNvPr id="8268" name="Freeform 53"/>
            <p:cNvSpPr>
              <a:spLocks/>
            </p:cNvSpPr>
            <p:nvPr/>
          </p:nvSpPr>
          <p:spPr bwMode="auto">
            <a:xfrm>
              <a:off x="1895" y="1799"/>
              <a:ext cx="181" cy="307"/>
            </a:xfrm>
            <a:custGeom>
              <a:avLst/>
              <a:gdLst>
                <a:gd name="T0" fmla="*/ 181 w 181"/>
                <a:gd name="T1" fmla="*/ 45 h 307"/>
                <a:gd name="T2" fmla="*/ 95 w 181"/>
                <a:gd name="T3" fmla="*/ 0 h 307"/>
                <a:gd name="T4" fmla="*/ 95 w 181"/>
                <a:gd name="T5" fmla="*/ 0 h 307"/>
                <a:gd name="T6" fmla="*/ 78 w 181"/>
                <a:gd name="T7" fmla="*/ 36 h 307"/>
                <a:gd name="T8" fmla="*/ 63 w 181"/>
                <a:gd name="T9" fmla="*/ 71 h 307"/>
                <a:gd name="T10" fmla="*/ 48 w 181"/>
                <a:gd name="T11" fmla="*/ 106 h 307"/>
                <a:gd name="T12" fmla="*/ 35 w 181"/>
                <a:gd name="T13" fmla="*/ 143 h 307"/>
                <a:gd name="T14" fmla="*/ 24 w 181"/>
                <a:gd name="T15" fmla="*/ 178 h 307"/>
                <a:gd name="T16" fmla="*/ 15 w 181"/>
                <a:gd name="T17" fmla="*/ 217 h 307"/>
                <a:gd name="T18" fmla="*/ 6 w 181"/>
                <a:gd name="T19" fmla="*/ 254 h 307"/>
                <a:gd name="T20" fmla="*/ 0 w 181"/>
                <a:gd name="T21" fmla="*/ 293 h 307"/>
                <a:gd name="T22" fmla="*/ 95 w 181"/>
                <a:gd name="T23" fmla="*/ 307 h 307"/>
                <a:gd name="T24" fmla="*/ 95 w 181"/>
                <a:gd name="T25" fmla="*/ 307 h 307"/>
                <a:gd name="T26" fmla="*/ 102 w 181"/>
                <a:gd name="T27" fmla="*/ 272 h 307"/>
                <a:gd name="T28" fmla="*/ 109 w 181"/>
                <a:gd name="T29" fmla="*/ 239 h 307"/>
                <a:gd name="T30" fmla="*/ 119 w 181"/>
                <a:gd name="T31" fmla="*/ 206 h 307"/>
                <a:gd name="T32" fmla="*/ 128 w 181"/>
                <a:gd name="T33" fmla="*/ 172 h 307"/>
                <a:gd name="T34" fmla="*/ 139 w 181"/>
                <a:gd name="T35" fmla="*/ 139 h 307"/>
                <a:gd name="T36" fmla="*/ 152 w 181"/>
                <a:gd name="T37" fmla="*/ 108 h 307"/>
                <a:gd name="T38" fmla="*/ 167 w 181"/>
                <a:gd name="T39" fmla="*/ 76 h 307"/>
                <a:gd name="T40" fmla="*/ 181 w 181"/>
                <a:gd name="T41" fmla="*/ 45 h 307"/>
                <a:gd name="T42" fmla="*/ 181 w 181"/>
                <a:gd name="T43" fmla="*/ 45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1" h="307">
                  <a:moveTo>
                    <a:pt x="181" y="45"/>
                  </a:moveTo>
                  <a:lnTo>
                    <a:pt x="95" y="0"/>
                  </a:lnTo>
                  <a:lnTo>
                    <a:pt x="78" y="36"/>
                  </a:lnTo>
                  <a:lnTo>
                    <a:pt x="63" y="71"/>
                  </a:lnTo>
                  <a:lnTo>
                    <a:pt x="48" y="106"/>
                  </a:lnTo>
                  <a:lnTo>
                    <a:pt x="35" y="143"/>
                  </a:lnTo>
                  <a:lnTo>
                    <a:pt x="24" y="178"/>
                  </a:lnTo>
                  <a:lnTo>
                    <a:pt x="15" y="217"/>
                  </a:lnTo>
                  <a:lnTo>
                    <a:pt x="6" y="254"/>
                  </a:lnTo>
                  <a:lnTo>
                    <a:pt x="0" y="293"/>
                  </a:lnTo>
                  <a:lnTo>
                    <a:pt x="95" y="307"/>
                  </a:lnTo>
                  <a:lnTo>
                    <a:pt x="102" y="272"/>
                  </a:lnTo>
                  <a:lnTo>
                    <a:pt x="109" y="239"/>
                  </a:lnTo>
                  <a:lnTo>
                    <a:pt x="119" y="206"/>
                  </a:lnTo>
                  <a:lnTo>
                    <a:pt x="128" y="172"/>
                  </a:lnTo>
                  <a:lnTo>
                    <a:pt x="139" y="139"/>
                  </a:lnTo>
                  <a:lnTo>
                    <a:pt x="152" y="108"/>
                  </a:lnTo>
                  <a:lnTo>
                    <a:pt x="167" y="76"/>
                  </a:lnTo>
                  <a:lnTo>
                    <a:pt x="181" y="45"/>
                  </a:lnTo>
                  <a:close/>
                </a:path>
              </a:pathLst>
            </a:custGeom>
            <a:solidFill>
              <a:srgbClr val="DC5C3F"/>
            </a:solidFill>
            <a:ln w="23813">
              <a:solidFill>
                <a:srgbClr val="668187"/>
              </a:solidFill>
              <a:prstDash val="solid"/>
              <a:round/>
              <a:headEnd/>
              <a:tailEnd/>
            </a:ln>
          </p:spPr>
          <p:txBody>
            <a:bodyPr/>
            <a:lstStyle/>
            <a:p>
              <a:endParaRPr lang="en-GB"/>
            </a:p>
          </p:txBody>
        </p:sp>
        <p:sp>
          <p:nvSpPr>
            <p:cNvPr id="8269" name="Freeform 54"/>
            <p:cNvSpPr>
              <a:spLocks/>
            </p:cNvSpPr>
            <p:nvPr/>
          </p:nvSpPr>
          <p:spPr bwMode="auto">
            <a:xfrm>
              <a:off x="3003" y="1274"/>
              <a:ext cx="307" cy="183"/>
            </a:xfrm>
            <a:custGeom>
              <a:avLst/>
              <a:gdLst>
                <a:gd name="T0" fmla="*/ 263 w 307"/>
                <a:gd name="T1" fmla="*/ 183 h 183"/>
                <a:gd name="T2" fmla="*/ 307 w 307"/>
                <a:gd name="T3" fmla="*/ 96 h 183"/>
                <a:gd name="T4" fmla="*/ 307 w 307"/>
                <a:gd name="T5" fmla="*/ 96 h 183"/>
                <a:gd name="T6" fmla="*/ 274 w 307"/>
                <a:gd name="T7" fmla="*/ 80 h 183"/>
                <a:gd name="T8" fmla="*/ 239 w 307"/>
                <a:gd name="T9" fmla="*/ 65 h 183"/>
                <a:gd name="T10" fmla="*/ 202 w 307"/>
                <a:gd name="T11" fmla="*/ 50 h 183"/>
                <a:gd name="T12" fmla="*/ 167 w 307"/>
                <a:gd name="T13" fmla="*/ 37 h 183"/>
                <a:gd name="T14" fmla="*/ 130 w 307"/>
                <a:gd name="T15" fmla="*/ 26 h 183"/>
                <a:gd name="T16" fmla="*/ 91 w 307"/>
                <a:gd name="T17" fmla="*/ 17 h 183"/>
                <a:gd name="T18" fmla="*/ 54 w 307"/>
                <a:gd name="T19" fmla="*/ 8 h 183"/>
                <a:gd name="T20" fmla="*/ 15 w 307"/>
                <a:gd name="T21" fmla="*/ 0 h 183"/>
                <a:gd name="T22" fmla="*/ 0 w 307"/>
                <a:gd name="T23" fmla="*/ 96 h 183"/>
                <a:gd name="T24" fmla="*/ 0 w 307"/>
                <a:gd name="T25" fmla="*/ 96 h 183"/>
                <a:gd name="T26" fmla="*/ 35 w 307"/>
                <a:gd name="T27" fmla="*/ 104 h 183"/>
                <a:gd name="T28" fmla="*/ 68 w 307"/>
                <a:gd name="T29" fmla="*/ 111 h 183"/>
                <a:gd name="T30" fmla="*/ 102 w 307"/>
                <a:gd name="T31" fmla="*/ 120 h 183"/>
                <a:gd name="T32" fmla="*/ 135 w 307"/>
                <a:gd name="T33" fmla="*/ 130 h 183"/>
                <a:gd name="T34" fmla="*/ 168 w 307"/>
                <a:gd name="T35" fmla="*/ 141 h 183"/>
                <a:gd name="T36" fmla="*/ 200 w 307"/>
                <a:gd name="T37" fmla="*/ 154 h 183"/>
                <a:gd name="T38" fmla="*/ 233 w 307"/>
                <a:gd name="T39" fmla="*/ 168 h 183"/>
                <a:gd name="T40" fmla="*/ 263 w 307"/>
                <a:gd name="T41" fmla="*/ 183 h 183"/>
                <a:gd name="T42" fmla="*/ 263 w 307"/>
                <a:gd name="T43" fmla="*/ 183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263" y="183"/>
                  </a:moveTo>
                  <a:lnTo>
                    <a:pt x="307" y="96"/>
                  </a:lnTo>
                  <a:lnTo>
                    <a:pt x="274" y="80"/>
                  </a:lnTo>
                  <a:lnTo>
                    <a:pt x="239" y="65"/>
                  </a:lnTo>
                  <a:lnTo>
                    <a:pt x="202" y="50"/>
                  </a:lnTo>
                  <a:lnTo>
                    <a:pt x="167" y="37"/>
                  </a:lnTo>
                  <a:lnTo>
                    <a:pt x="130" y="26"/>
                  </a:lnTo>
                  <a:lnTo>
                    <a:pt x="91" y="17"/>
                  </a:lnTo>
                  <a:lnTo>
                    <a:pt x="54" y="8"/>
                  </a:lnTo>
                  <a:lnTo>
                    <a:pt x="15" y="0"/>
                  </a:lnTo>
                  <a:lnTo>
                    <a:pt x="0" y="96"/>
                  </a:lnTo>
                  <a:lnTo>
                    <a:pt x="35" y="104"/>
                  </a:lnTo>
                  <a:lnTo>
                    <a:pt x="68" y="111"/>
                  </a:lnTo>
                  <a:lnTo>
                    <a:pt x="102" y="120"/>
                  </a:lnTo>
                  <a:lnTo>
                    <a:pt x="135" y="130"/>
                  </a:lnTo>
                  <a:lnTo>
                    <a:pt x="168" y="141"/>
                  </a:lnTo>
                  <a:lnTo>
                    <a:pt x="200" y="154"/>
                  </a:lnTo>
                  <a:lnTo>
                    <a:pt x="233" y="168"/>
                  </a:lnTo>
                  <a:lnTo>
                    <a:pt x="263" y="183"/>
                  </a:lnTo>
                  <a:close/>
                </a:path>
              </a:pathLst>
            </a:custGeom>
            <a:solidFill>
              <a:srgbClr val="165829"/>
            </a:solidFill>
            <a:ln w="23813">
              <a:solidFill>
                <a:srgbClr val="668187"/>
              </a:solidFill>
              <a:prstDash val="solid"/>
              <a:round/>
              <a:headEnd/>
              <a:tailEnd/>
            </a:ln>
          </p:spPr>
          <p:txBody>
            <a:bodyPr/>
            <a:lstStyle/>
            <a:p>
              <a:endParaRPr lang="en-GB"/>
            </a:p>
          </p:txBody>
        </p:sp>
        <p:sp>
          <p:nvSpPr>
            <p:cNvPr id="8270" name="Freeform 55"/>
            <p:cNvSpPr>
              <a:spLocks/>
            </p:cNvSpPr>
            <p:nvPr/>
          </p:nvSpPr>
          <p:spPr bwMode="auto">
            <a:xfrm>
              <a:off x="3489" y="1552"/>
              <a:ext cx="250" cy="292"/>
            </a:xfrm>
            <a:custGeom>
              <a:avLst/>
              <a:gdLst>
                <a:gd name="T0" fmla="*/ 165 w 250"/>
                <a:gd name="T1" fmla="*/ 292 h 292"/>
                <a:gd name="T2" fmla="*/ 250 w 250"/>
                <a:gd name="T3" fmla="*/ 247 h 292"/>
                <a:gd name="T4" fmla="*/ 250 w 250"/>
                <a:gd name="T5" fmla="*/ 247 h 292"/>
                <a:gd name="T6" fmla="*/ 232 w 250"/>
                <a:gd name="T7" fmla="*/ 212 h 292"/>
                <a:gd name="T8" fmla="*/ 213 w 250"/>
                <a:gd name="T9" fmla="*/ 179 h 292"/>
                <a:gd name="T10" fmla="*/ 191 w 250"/>
                <a:gd name="T11" fmla="*/ 148 h 292"/>
                <a:gd name="T12" fmla="*/ 169 w 250"/>
                <a:gd name="T13" fmla="*/ 116 h 292"/>
                <a:gd name="T14" fmla="*/ 147 w 250"/>
                <a:gd name="T15" fmla="*/ 85 h 292"/>
                <a:gd name="T16" fmla="*/ 123 w 250"/>
                <a:gd name="T17" fmla="*/ 55 h 292"/>
                <a:gd name="T18" fmla="*/ 97 w 250"/>
                <a:gd name="T19" fmla="*/ 25 h 292"/>
                <a:gd name="T20" fmla="*/ 71 w 250"/>
                <a:gd name="T21" fmla="*/ 0 h 292"/>
                <a:gd name="T22" fmla="*/ 0 w 250"/>
                <a:gd name="T23" fmla="*/ 68 h 292"/>
                <a:gd name="T24" fmla="*/ 0 w 250"/>
                <a:gd name="T25" fmla="*/ 68 h 292"/>
                <a:gd name="T26" fmla="*/ 24 w 250"/>
                <a:gd name="T27" fmla="*/ 92 h 292"/>
                <a:gd name="T28" fmla="*/ 49 w 250"/>
                <a:gd name="T29" fmla="*/ 118 h 292"/>
                <a:gd name="T30" fmla="*/ 71 w 250"/>
                <a:gd name="T31" fmla="*/ 146 h 292"/>
                <a:gd name="T32" fmla="*/ 91 w 250"/>
                <a:gd name="T33" fmla="*/ 172 h 292"/>
                <a:gd name="T34" fmla="*/ 111 w 250"/>
                <a:gd name="T35" fmla="*/ 201 h 292"/>
                <a:gd name="T36" fmla="*/ 130 w 250"/>
                <a:gd name="T37" fmla="*/ 231 h 292"/>
                <a:gd name="T38" fmla="*/ 148 w 250"/>
                <a:gd name="T39" fmla="*/ 260 h 292"/>
                <a:gd name="T40" fmla="*/ 165 w 250"/>
                <a:gd name="T41" fmla="*/ 292 h 292"/>
                <a:gd name="T42" fmla="*/ 165 w 250"/>
                <a:gd name="T43" fmla="*/ 292 h 2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0" h="292">
                  <a:moveTo>
                    <a:pt x="165" y="292"/>
                  </a:moveTo>
                  <a:lnTo>
                    <a:pt x="250" y="247"/>
                  </a:lnTo>
                  <a:lnTo>
                    <a:pt x="232" y="212"/>
                  </a:lnTo>
                  <a:lnTo>
                    <a:pt x="213" y="179"/>
                  </a:lnTo>
                  <a:lnTo>
                    <a:pt x="191" y="148"/>
                  </a:lnTo>
                  <a:lnTo>
                    <a:pt x="169" y="116"/>
                  </a:lnTo>
                  <a:lnTo>
                    <a:pt x="147" y="85"/>
                  </a:lnTo>
                  <a:lnTo>
                    <a:pt x="123" y="55"/>
                  </a:lnTo>
                  <a:lnTo>
                    <a:pt x="97" y="25"/>
                  </a:lnTo>
                  <a:lnTo>
                    <a:pt x="71" y="0"/>
                  </a:lnTo>
                  <a:lnTo>
                    <a:pt x="0" y="68"/>
                  </a:lnTo>
                  <a:lnTo>
                    <a:pt x="24" y="92"/>
                  </a:lnTo>
                  <a:lnTo>
                    <a:pt x="49" y="118"/>
                  </a:lnTo>
                  <a:lnTo>
                    <a:pt x="71" y="146"/>
                  </a:lnTo>
                  <a:lnTo>
                    <a:pt x="91" y="172"/>
                  </a:lnTo>
                  <a:lnTo>
                    <a:pt x="111" y="201"/>
                  </a:lnTo>
                  <a:lnTo>
                    <a:pt x="130" y="231"/>
                  </a:lnTo>
                  <a:lnTo>
                    <a:pt x="148" y="260"/>
                  </a:lnTo>
                  <a:lnTo>
                    <a:pt x="165" y="292"/>
                  </a:lnTo>
                  <a:close/>
                </a:path>
              </a:pathLst>
            </a:custGeom>
            <a:solidFill>
              <a:srgbClr val="165829"/>
            </a:solidFill>
            <a:ln w="23813">
              <a:solidFill>
                <a:srgbClr val="668187"/>
              </a:solidFill>
              <a:prstDash val="solid"/>
              <a:round/>
              <a:headEnd/>
              <a:tailEnd/>
            </a:ln>
          </p:spPr>
          <p:txBody>
            <a:bodyPr/>
            <a:lstStyle/>
            <a:p>
              <a:endParaRPr lang="en-GB"/>
            </a:p>
          </p:txBody>
        </p:sp>
        <p:sp>
          <p:nvSpPr>
            <p:cNvPr id="8271" name="Freeform 56"/>
            <p:cNvSpPr>
              <a:spLocks/>
            </p:cNvSpPr>
            <p:nvPr/>
          </p:nvSpPr>
          <p:spPr bwMode="auto">
            <a:xfrm>
              <a:off x="2711" y="1263"/>
              <a:ext cx="307" cy="107"/>
            </a:xfrm>
            <a:custGeom>
              <a:avLst/>
              <a:gdLst>
                <a:gd name="T0" fmla="*/ 15 w 307"/>
                <a:gd name="T1" fmla="*/ 107 h 107"/>
                <a:gd name="T2" fmla="*/ 15 w 307"/>
                <a:gd name="T3" fmla="*/ 107 h 107"/>
                <a:gd name="T4" fmla="*/ 50 w 307"/>
                <a:gd name="T5" fmla="*/ 104 h 107"/>
                <a:gd name="T6" fmla="*/ 85 w 307"/>
                <a:gd name="T7" fmla="*/ 100 h 107"/>
                <a:gd name="T8" fmla="*/ 120 w 307"/>
                <a:gd name="T9" fmla="*/ 98 h 107"/>
                <a:gd name="T10" fmla="*/ 155 w 307"/>
                <a:gd name="T11" fmla="*/ 98 h 107"/>
                <a:gd name="T12" fmla="*/ 190 w 307"/>
                <a:gd name="T13" fmla="*/ 98 h 107"/>
                <a:gd name="T14" fmla="*/ 224 w 307"/>
                <a:gd name="T15" fmla="*/ 100 h 107"/>
                <a:gd name="T16" fmla="*/ 259 w 307"/>
                <a:gd name="T17" fmla="*/ 104 h 107"/>
                <a:gd name="T18" fmla="*/ 292 w 307"/>
                <a:gd name="T19" fmla="*/ 107 h 107"/>
                <a:gd name="T20" fmla="*/ 307 w 307"/>
                <a:gd name="T21" fmla="*/ 11 h 107"/>
                <a:gd name="T22" fmla="*/ 307 w 307"/>
                <a:gd name="T23" fmla="*/ 11 h 107"/>
                <a:gd name="T24" fmla="*/ 270 w 307"/>
                <a:gd name="T25" fmla="*/ 7 h 107"/>
                <a:gd name="T26" fmla="*/ 233 w 307"/>
                <a:gd name="T27" fmla="*/ 4 h 107"/>
                <a:gd name="T28" fmla="*/ 194 w 307"/>
                <a:gd name="T29" fmla="*/ 0 h 107"/>
                <a:gd name="T30" fmla="*/ 155 w 307"/>
                <a:gd name="T31" fmla="*/ 0 h 107"/>
                <a:gd name="T32" fmla="*/ 116 w 307"/>
                <a:gd name="T33" fmla="*/ 0 h 107"/>
                <a:gd name="T34" fmla="*/ 78 w 307"/>
                <a:gd name="T35" fmla="*/ 4 h 107"/>
                <a:gd name="T36" fmla="*/ 39 w 307"/>
                <a:gd name="T37" fmla="*/ 7 h 107"/>
                <a:gd name="T38" fmla="*/ 0 w 307"/>
                <a:gd name="T39" fmla="*/ 13 h 107"/>
                <a:gd name="T40" fmla="*/ 15 w 307"/>
                <a:gd name="T41" fmla="*/ 107 h 107"/>
                <a:gd name="T42" fmla="*/ 15 w 307"/>
                <a:gd name="T43" fmla="*/ 107 h 107"/>
                <a:gd name="T44" fmla="*/ 15 w 307"/>
                <a:gd name="T45" fmla="*/ 107 h 107"/>
                <a:gd name="T46" fmla="*/ 15 w 307"/>
                <a:gd name="T47" fmla="*/ 107 h 1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07" h="107">
                  <a:moveTo>
                    <a:pt x="15" y="107"/>
                  </a:moveTo>
                  <a:lnTo>
                    <a:pt x="15" y="107"/>
                  </a:lnTo>
                  <a:lnTo>
                    <a:pt x="50" y="104"/>
                  </a:lnTo>
                  <a:lnTo>
                    <a:pt x="85" y="100"/>
                  </a:lnTo>
                  <a:lnTo>
                    <a:pt x="120" y="98"/>
                  </a:lnTo>
                  <a:lnTo>
                    <a:pt x="155" y="98"/>
                  </a:lnTo>
                  <a:lnTo>
                    <a:pt x="190" y="98"/>
                  </a:lnTo>
                  <a:lnTo>
                    <a:pt x="224" y="100"/>
                  </a:lnTo>
                  <a:lnTo>
                    <a:pt x="259" y="104"/>
                  </a:lnTo>
                  <a:lnTo>
                    <a:pt x="292" y="107"/>
                  </a:lnTo>
                  <a:lnTo>
                    <a:pt x="307" y="11"/>
                  </a:lnTo>
                  <a:lnTo>
                    <a:pt x="270" y="7"/>
                  </a:lnTo>
                  <a:lnTo>
                    <a:pt x="233" y="4"/>
                  </a:lnTo>
                  <a:lnTo>
                    <a:pt x="194" y="0"/>
                  </a:lnTo>
                  <a:lnTo>
                    <a:pt x="155" y="0"/>
                  </a:lnTo>
                  <a:lnTo>
                    <a:pt x="116" y="0"/>
                  </a:lnTo>
                  <a:lnTo>
                    <a:pt x="78" y="4"/>
                  </a:lnTo>
                  <a:lnTo>
                    <a:pt x="39" y="7"/>
                  </a:lnTo>
                  <a:lnTo>
                    <a:pt x="0" y="13"/>
                  </a:lnTo>
                  <a:lnTo>
                    <a:pt x="15" y="107"/>
                  </a:lnTo>
                  <a:close/>
                </a:path>
              </a:pathLst>
            </a:custGeom>
            <a:solidFill>
              <a:srgbClr val="DC5C3F"/>
            </a:solidFill>
            <a:ln w="23813">
              <a:solidFill>
                <a:srgbClr val="668187"/>
              </a:solidFill>
              <a:prstDash val="solid"/>
              <a:round/>
              <a:headEnd/>
              <a:tailEnd/>
            </a:ln>
          </p:spPr>
          <p:txBody>
            <a:bodyPr/>
            <a:lstStyle/>
            <a:p>
              <a:endParaRPr lang="en-GB"/>
            </a:p>
          </p:txBody>
        </p:sp>
        <p:sp>
          <p:nvSpPr>
            <p:cNvPr id="8272" name="Freeform 57"/>
            <p:cNvSpPr>
              <a:spLocks/>
            </p:cNvSpPr>
            <p:nvPr/>
          </p:nvSpPr>
          <p:spPr bwMode="auto">
            <a:xfrm>
              <a:off x="3266" y="1370"/>
              <a:ext cx="294" cy="250"/>
            </a:xfrm>
            <a:custGeom>
              <a:avLst/>
              <a:gdLst>
                <a:gd name="T0" fmla="*/ 0 w 294"/>
                <a:gd name="T1" fmla="*/ 87 h 250"/>
                <a:gd name="T2" fmla="*/ 0 w 294"/>
                <a:gd name="T3" fmla="*/ 87 h 250"/>
                <a:gd name="T4" fmla="*/ 31 w 294"/>
                <a:gd name="T5" fmla="*/ 104 h 250"/>
                <a:gd name="T6" fmla="*/ 61 w 294"/>
                <a:gd name="T7" fmla="*/ 121 h 250"/>
                <a:gd name="T8" fmla="*/ 90 w 294"/>
                <a:gd name="T9" fmla="*/ 139 h 250"/>
                <a:gd name="T10" fmla="*/ 118 w 294"/>
                <a:gd name="T11" fmla="*/ 159 h 250"/>
                <a:gd name="T12" fmla="*/ 146 w 294"/>
                <a:gd name="T13" fmla="*/ 180 h 250"/>
                <a:gd name="T14" fmla="*/ 174 w 294"/>
                <a:gd name="T15" fmla="*/ 202 h 250"/>
                <a:gd name="T16" fmla="*/ 199 w 294"/>
                <a:gd name="T17" fmla="*/ 226 h 250"/>
                <a:gd name="T18" fmla="*/ 223 w 294"/>
                <a:gd name="T19" fmla="*/ 250 h 250"/>
                <a:gd name="T20" fmla="*/ 294 w 294"/>
                <a:gd name="T21" fmla="*/ 182 h 250"/>
                <a:gd name="T22" fmla="*/ 294 w 294"/>
                <a:gd name="T23" fmla="*/ 182 h 250"/>
                <a:gd name="T24" fmla="*/ 266 w 294"/>
                <a:gd name="T25" fmla="*/ 154 h 250"/>
                <a:gd name="T26" fmla="*/ 236 w 294"/>
                <a:gd name="T27" fmla="*/ 128 h 250"/>
                <a:gd name="T28" fmla="*/ 207 w 294"/>
                <a:gd name="T29" fmla="*/ 104 h 250"/>
                <a:gd name="T30" fmla="*/ 175 w 294"/>
                <a:gd name="T31" fmla="*/ 80 h 250"/>
                <a:gd name="T32" fmla="*/ 144 w 294"/>
                <a:gd name="T33" fmla="*/ 60 h 250"/>
                <a:gd name="T34" fmla="*/ 112 w 294"/>
                <a:gd name="T35" fmla="*/ 37 h 250"/>
                <a:gd name="T36" fmla="*/ 79 w 294"/>
                <a:gd name="T37" fmla="*/ 19 h 250"/>
                <a:gd name="T38" fmla="*/ 44 w 294"/>
                <a:gd name="T39" fmla="*/ 0 h 250"/>
                <a:gd name="T40" fmla="*/ 0 w 294"/>
                <a:gd name="T41" fmla="*/ 87 h 2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4" h="250">
                  <a:moveTo>
                    <a:pt x="0" y="87"/>
                  </a:moveTo>
                  <a:lnTo>
                    <a:pt x="0" y="87"/>
                  </a:lnTo>
                  <a:lnTo>
                    <a:pt x="31" y="104"/>
                  </a:lnTo>
                  <a:lnTo>
                    <a:pt x="61" y="121"/>
                  </a:lnTo>
                  <a:lnTo>
                    <a:pt x="90" y="139"/>
                  </a:lnTo>
                  <a:lnTo>
                    <a:pt x="118" y="159"/>
                  </a:lnTo>
                  <a:lnTo>
                    <a:pt x="146" y="180"/>
                  </a:lnTo>
                  <a:lnTo>
                    <a:pt x="174" y="202"/>
                  </a:lnTo>
                  <a:lnTo>
                    <a:pt x="199" y="226"/>
                  </a:lnTo>
                  <a:lnTo>
                    <a:pt x="223" y="250"/>
                  </a:lnTo>
                  <a:lnTo>
                    <a:pt x="294" y="182"/>
                  </a:lnTo>
                  <a:lnTo>
                    <a:pt x="266" y="154"/>
                  </a:lnTo>
                  <a:lnTo>
                    <a:pt x="236" y="128"/>
                  </a:lnTo>
                  <a:lnTo>
                    <a:pt x="207" y="104"/>
                  </a:lnTo>
                  <a:lnTo>
                    <a:pt x="175" y="80"/>
                  </a:lnTo>
                  <a:lnTo>
                    <a:pt x="144" y="60"/>
                  </a:lnTo>
                  <a:lnTo>
                    <a:pt x="112" y="37"/>
                  </a:lnTo>
                  <a:lnTo>
                    <a:pt x="79" y="19"/>
                  </a:lnTo>
                  <a:lnTo>
                    <a:pt x="44" y="0"/>
                  </a:lnTo>
                  <a:lnTo>
                    <a:pt x="0" y="87"/>
                  </a:lnTo>
                  <a:close/>
                </a:path>
              </a:pathLst>
            </a:custGeom>
            <a:solidFill>
              <a:srgbClr val="DC5C3F"/>
            </a:solidFill>
            <a:ln w="23813">
              <a:solidFill>
                <a:srgbClr val="668187"/>
              </a:solidFill>
              <a:prstDash val="solid"/>
              <a:round/>
              <a:headEnd/>
              <a:tailEnd/>
            </a:ln>
          </p:spPr>
          <p:txBody>
            <a:bodyPr/>
            <a:lstStyle/>
            <a:p>
              <a:endParaRPr lang="en-GB"/>
            </a:p>
          </p:txBody>
        </p:sp>
        <p:sp>
          <p:nvSpPr>
            <p:cNvPr id="8273" name="Freeform 58"/>
            <p:cNvSpPr>
              <a:spLocks/>
            </p:cNvSpPr>
            <p:nvPr/>
          </p:nvSpPr>
          <p:spPr bwMode="auto">
            <a:xfrm>
              <a:off x="1895" y="2384"/>
              <a:ext cx="181" cy="307"/>
            </a:xfrm>
            <a:custGeom>
              <a:avLst/>
              <a:gdLst>
                <a:gd name="T0" fmla="*/ 95 w 181"/>
                <a:gd name="T1" fmla="*/ 0 h 307"/>
                <a:gd name="T2" fmla="*/ 0 w 181"/>
                <a:gd name="T3" fmla="*/ 15 h 307"/>
                <a:gd name="T4" fmla="*/ 0 w 181"/>
                <a:gd name="T5" fmla="*/ 15 h 307"/>
                <a:gd name="T6" fmla="*/ 6 w 181"/>
                <a:gd name="T7" fmla="*/ 53 h 307"/>
                <a:gd name="T8" fmla="*/ 15 w 181"/>
                <a:gd name="T9" fmla="*/ 92 h 307"/>
                <a:gd name="T10" fmla="*/ 24 w 181"/>
                <a:gd name="T11" fmla="*/ 129 h 307"/>
                <a:gd name="T12" fmla="*/ 35 w 181"/>
                <a:gd name="T13" fmla="*/ 166 h 307"/>
                <a:gd name="T14" fmla="*/ 48 w 181"/>
                <a:gd name="T15" fmla="*/ 203 h 307"/>
                <a:gd name="T16" fmla="*/ 63 w 181"/>
                <a:gd name="T17" fmla="*/ 238 h 307"/>
                <a:gd name="T18" fmla="*/ 78 w 181"/>
                <a:gd name="T19" fmla="*/ 273 h 307"/>
                <a:gd name="T20" fmla="*/ 95 w 181"/>
                <a:gd name="T21" fmla="*/ 307 h 307"/>
                <a:gd name="T22" fmla="*/ 181 w 181"/>
                <a:gd name="T23" fmla="*/ 262 h 307"/>
                <a:gd name="T24" fmla="*/ 181 w 181"/>
                <a:gd name="T25" fmla="*/ 262 h 307"/>
                <a:gd name="T26" fmla="*/ 167 w 181"/>
                <a:gd name="T27" fmla="*/ 233 h 307"/>
                <a:gd name="T28" fmla="*/ 152 w 181"/>
                <a:gd name="T29" fmla="*/ 201 h 307"/>
                <a:gd name="T30" fmla="*/ 139 w 181"/>
                <a:gd name="T31" fmla="*/ 170 h 307"/>
                <a:gd name="T32" fmla="*/ 128 w 181"/>
                <a:gd name="T33" fmla="*/ 137 h 307"/>
                <a:gd name="T34" fmla="*/ 119 w 181"/>
                <a:gd name="T35" fmla="*/ 103 h 307"/>
                <a:gd name="T36" fmla="*/ 109 w 181"/>
                <a:gd name="T37" fmla="*/ 70 h 307"/>
                <a:gd name="T38" fmla="*/ 102 w 181"/>
                <a:gd name="T39" fmla="*/ 35 h 307"/>
                <a:gd name="T40" fmla="*/ 95 w 181"/>
                <a:gd name="T41" fmla="*/ 0 h 307"/>
                <a:gd name="T42" fmla="*/ 95 w 181"/>
                <a:gd name="T43" fmla="*/ 0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1" h="307">
                  <a:moveTo>
                    <a:pt x="95" y="0"/>
                  </a:moveTo>
                  <a:lnTo>
                    <a:pt x="0" y="15"/>
                  </a:lnTo>
                  <a:lnTo>
                    <a:pt x="6" y="53"/>
                  </a:lnTo>
                  <a:lnTo>
                    <a:pt x="15" y="92"/>
                  </a:lnTo>
                  <a:lnTo>
                    <a:pt x="24" y="129"/>
                  </a:lnTo>
                  <a:lnTo>
                    <a:pt x="35" y="166"/>
                  </a:lnTo>
                  <a:lnTo>
                    <a:pt x="48" y="203"/>
                  </a:lnTo>
                  <a:lnTo>
                    <a:pt x="63" y="238"/>
                  </a:lnTo>
                  <a:lnTo>
                    <a:pt x="78" y="273"/>
                  </a:lnTo>
                  <a:lnTo>
                    <a:pt x="95" y="307"/>
                  </a:lnTo>
                  <a:lnTo>
                    <a:pt x="181" y="262"/>
                  </a:lnTo>
                  <a:lnTo>
                    <a:pt x="167" y="233"/>
                  </a:lnTo>
                  <a:lnTo>
                    <a:pt x="152" y="201"/>
                  </a:lnTo>
                  <a:lnTo>
                    <a:pt x="139" y="170"/>
                  </a:lnTo>
                  <a:lnTo>
                    <a:pt x="128" y="137"/>
                  </a:lnTo>
                  <a:lnTo>
                    <a:pt x="119" y="103"/>
                  </a:lnTo>
                  <a:lnTo>
                    <a:pt x="109" y="70"/>
                  </a:lnTo>
                  <a:lnTo>
                    <a:pt x="102" y="35"/>
                  </a:lnTo>
                  <a:lnTo>
                    <a:pt x="95" y="0"/>
                  </a:lnTo>
                  <a:close/>
                </a:path>
              </a:pathLst>
            </a:custGeom>
            <a:solidFill>
              <a:srgbClr val="DC5C3F"/>
            </a:solidFill>
            <a:ln w="23813">
              <a:solidFill>
                <a:srgbClr val="668187"/>
              </a:solidFill>
              <a:prstDash val="solid"/>
              <a:round/>
              <a:headEnd/>
              <a:tailEnd/>
            </a:ln>
          </p:spPr>
          <p:txBody>
            <a:bodyPr/>
            <a:lstStyle/>
            <a:p>
              <a:endParaRPr lang="en-GB"/>
            </a:p>
          </p:txBody>
        </p:sp>
        <p:sp>
          <p:nvSpPr>
            <p:cNvPr id="8274" name="Freeform 59"/>
            <p:cNvSpPr>
              <a:spLocks/>
            </p:cNvSpPr>
            <p:nvPr/>
          </p:nvSpPr>
          <p:spPr bwMode="auto">
            <a:xfrm>
              <a:off x="2171" y="1370"/>
              <a:ext cx="292" cy="250"/>
            </a:xfrm>
            <a:custGeom>
              <a:avLst/>
              <a:gdLst>
                <a:gd name="T0" fmla="*/ 292 w 292"/>
                <a:gd name="T1" fmla="*/ 87 h 250"/>
                <a:gd name="T2" fmla="*/ 248 w 292"/>
                <a:gd name="T3" fmla="*/ 0 h 250"/>
                <a:gd name="T4" fmla="*/ 248 w 292"/>
                <a:gd name="T5" fmla="*/ 0 h 250"/>
                <a:gd name="T6" fmla="*/ 213 w 292"/>
                <a:gd name="T7" fmla="*/ 19 h 250"/>
                <a:gd name="T8" fmla="*/ 179 w 292"/>
                <a:gd name="T9" fmla="*/ 37 h 250"/>
                <a:gd name="T10" fmla="*/ 148 w 292"/>
                <a:gd name="T11" fmla="*/ 60 h 250"/>
                <a:gd name="T12" fmla="*/ 116 w 292"/>
                <a:gd name="T13" fmla="*/ 82 h 250"/>
                <a:gd name="T14" fmla="*/ 85 w 292"/>
                <a:gd name="T15" fmla="*/ 104 h 250"/>
                <a:gd name="T16" fmla="*/ 55 w 292"/>
                <a:gd name="T17" fmla="*/ 128 h 250"/>
                <a:gd name="T18" fmla="*/ 28 w 292"/>
                <a:gd name="T19" fmla="*/ 154 h 250"/>
                <a:gd name="T20" fmla="*/ 0 w 292"/>
                <a:gd name="T21" fmla="*/ 182 h 250"/>
                <a:gd name="T22" fmla="*/ 68 w 292"/>
                <a:gd name="T23" fmla="*/ 250 h 250"/>
                <a:gd name="T24" fmla="*/ 68 w 292"/>
                <a:gd name="T25" fmla="*/ 250 h 250"/>
                <a:gd name="T26" fmla="*/ 92 w 292"/>
                <a:gd name="T27" fmla="*/ 226 h 250"/>
                <a:gd name="T28" fmla="*/ 118 w 292"/>
                <a:gd name="T29" fmla="*/ 202 h 250"/>
                <a:gd name="T30" fmla="*/ 146 w 292"/>
                <a:gd name="T31" fmla="*/ 180 h 250"/>
                <a:gd name="T32" fmla="*/ 172 w 292"/>
                <a:gd name="T33" fmla="*/ 159 h 250"/>
                <a:gd name="T34" fmla="*/ 201 w 292"/>
                <a:gd name="T35" fmla="*/ 139 h 250"/>
                <a:gd name="T36" fmla="*/ 231 w 292"/>
                <a:gd name="T37" fmla="*/ 121 h 250"/>
                <a:gd name="T38" fmla="*/ 261 w 292"/>
                <a:gd name="T39" fmla="*/ 104 h 250"/>
                <a:gd name="T40" fmla="*/ 292 w 292"/>
                <a:gd name="T41" fmla="*/ 87 h 250"/>
                <a:gd name="T42" fmla="*/ 292 w 292"/>
                <a:gd name="T43" fmla="*/ 87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2" h="250">
                  <a:moveTo>
                    <a:pt x="292" y="87"/>
                  </a:moveTo>
                  <a:lnTo>
                    <a:pt x="248" y="0"/>
                  </a:lnTo>
                  <a:lnTo>
                    <a:pt x="213" y="19"/>
                  </a:lnTo>
                  <a:lnTo>
                    <a:pt x="179" y="37"/>
                  </a:lnTo>
                  <a:lnTo>
                    <a:pt x="148" y="60"/>
                  </a:lnTo>
                  <a:lnTo>
                    <a:pt x="116" y="82"/>
                  </a:lnTo>
                  <a:lnTo>
                    <a:pt x="85" y="104"/>
                  </a:lnTo>
                  <a:lnTo>
                    <a:pt x="55" y="128"/>
                  </a:lnTo>
                  <a:lnTo>
                    <a:pt x="28" y="154"/>
                  </a:lnTo>
                  <a:lnTo>
                    <a:pt x="0" y="182"/>
                  </a:lnTo>
                  <a:lnTo>
                    <a:pt x="68" y="250"/>
                  </a:lnTo>
                  <a:lnTo>
                    <a:pt x="92" y="226"/>
                  </a:lnTo>
                  <a:lnTo>
                    <a:pt x="118" y="202"/>
                  </a:lnTo>
                  <a:lnTo>
                    <a:pt x="146" y="180"/>
                  </a:lnTo>
                  <a:lnTo>
                    <a:pt x="172" y="159"/>
                  </a:lnTo>
                  <a:lnTo>
                    <a:pt x="201" y="139"/>
                  </a:lnTo>
                  <a:lnTo>
                    <a:pt x="231" y="121"/>
                  </a:lnTo>
                  <a:lnTo>
                    <a:pt x="261" y="104"/>
                  </a:lnTo>
                  <a:lnTo>
                    <a:pt x="292" y="87"/>
                  </a:lnTo>
                  <a:close/>
                </a:path>
              </a:pathLst>
            </a:custGeom>
            <a:solidFill>
              <a:srgbClr val="DC5C3F"/>
            </a:solidFill>
            <a:ln w="23813">
              <a:solidFill>
                <a:srgbClr val="668187"/>
              </a:solidFill>
              <a:prstDash val="solid"/>
              <a:round/>
              <a:headEnd/>
              <a:tailEnd/>
            </a:ln>
          </p:spPr>
          <p:txBody>
            <a:bodyPr/>
            <a:lstStyle/>
            <a:p>
              <a:endParaRPr lang="en-GB"/>
            </a:p>
          </p:txBody>
        </p:sp>
        <p:sp>
          <p:nvSpPr>
            <p:cNvPr id="8275" name="Freeform 60"/>
            <p:cNvSpPr>
              <a:spLocks/>
            </p:cNvSpPr>
            <p:nvPr/>
          </p:nvSpPr>
          <p:spPr bwMode="auto">
            <a:xfrm>
              <a:off x="3489" y="2646"/>
              <a:ext cx="250" cy="294"/>
            </a:xfrm>
            <a:custGeom>
              <a:avLst/>
              <a:gdLst>
                <a:gd name="T0" fmla="*/ 0 w 250"/>
                <a:gd name="T1" fmla="*/ 224 h 294"/>
                <a:gd name="T2" fmla="*/ 71 w 250"/>
                <a:gd name="T3" fmla="*/ 294 h 294"/>
                <a:gd name="T4" fmla="*/ 71 w 250"/>
                <a:gd name="T5" fmla="*/ 294 h 294"/>
                <a:gd name="T6" fmla="*/ 97 w 250"/>
                <a:gd name="T7" fmla="*/ 265 h 294"/>
                <a:gd name="T8" fmla="*/ 123 w 250"/>
                <a:gd name="T9" fmla="*/ 237 h 294"/>
                <a:gd name="T10" fmla="*/ 147 w 250"/>
                <a:gd name="T11" fmla="*/ 207 h 294"/>
                <a:gd name="T12" fmla="*/ 171 w 250"/>
                <a:gd name="T13" fmla="*/ 176 h 294"/>
                <a:gd name="T14" fmla="*/ 193 w 250"/>
                <a:gd name="T15" fmla="*/ 145 h 294"/>
                <a:gd name="T16" fmla="*/ 213 w 250"/>
                <a:gd name="T17" fmla="*/ 113 h 294"/>
                <a:gd name="T18" fmla="*/ 232 w 250"/>
                <a:gd name="T19" fmla="*/ 80 h 294"/>
                <a:gd name="T20" fmla="*/ 250 w 250"/>
                <a:gd name="T21" fmla="*/ 45 h 294"/>
                <a:gd name="T22" fmla="*/ 163 w 250"/>
                <a:gd name="T23" fmla="*/ 0 h 294"/>
                <a:gd name="T24" fmla="*/ 163 w 250"/>
                <a:gd name="T25" fmla="*/ 0 h 294"/>
                <a:gd name="T26" fmla="*/ 148 w 250"/>
                <a:gd name="T27" fmla="*/ 32 h 294"/>
                <a:gd name="T28" fmla="*/ 130 w 250"/>
                <a:gd name="T29" fmla="*/ 61 h 294"/>
                <a:gd name="T30" fmla="*/ 111 w 250"/>
                <a:gd name="T31" fmla="*/ 91 h 294"/>
                <a:gd name="T32" fmla="*/ 91 w 250"/>
                <a:gd name="T33" fmla="*/ 119 h 294"/>
                <a:gd name="T34" fmla="*/ 71 w 250"/>
                <a:gd name="T35" fmla="*/ 146 h 294"/>
                <a:gd name="T36" fmla="*/ 49 w 250"/>
                <a:gd name="T37" fmla="*/ 174 h 294"/>
                <a:gd name="T38" fmla="*/ 24 w 250"/>
                <a:gd name="T39" fmla="*/ 200 h 294"/>
                <a:gd name="T40" fmla="*/ 0 w 250"/>
                <a:gd name="T41" fmla="*/ 224 h 294"/>
                <a:gd name="T42" fmla="*/ 0 w 250"/>
                <a:gd name="T43" fmla="*/ 224 h 2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50" h="294">
                  <a:moveTo>
                    <a:pt x="0" y="224"/>
                  </a:moveTo>
                  <a:lnTo>
                    <a:pt x="71" y="294"/>
                  </a:lnTo>
                  <a:lnTo>
                    <a:pt x="97" y="265"/>
                  </a:lnTo>
                  <a:lnTo>
                    <a:pt x="123" y="237"/>
                  </a:lnTo>
                  <a:lnTo>
                    <a:pt x="147" y="207"/>
                  </a:lnTo>
                  <a:lnTo>
                    <a:pt x="171" y="176"/>
                  </a:lnTo>
                  <a:lnTo>
                    <a:pt x="193" y="145"/>
                  </a:lnTo>
                  <a:lnTo>
                    <a:pt x="213" y="113"/>
                  </a:lnTo>
                  <a:lnTo>
                    <a:pt x="232" y="80"/>
                  </a:lnTo>
                  <a:lnTo>
                    <a:pt x="250" y="45"/>
                  </a:lnTo>
                  <a:lnTo>
                    <a:pt x="163" y="0"/>
                  </a:lnTo>
                  <a:lnTo>
                    <a:pt x="148" y="32"/>
                  </a:lnTo>
                  <a:lnTo>
                    <a:pt x="130" y="61"/>
                  </a:lnTo>
                  <a:lnTo>
                    <a:pt x="111" y="91"/>
                  </a:lnTo>
                  <a:lnTo>
                    <a:pt x="91" y="119"/>
                  </a:lnTo>
                  <a:lnTo>
                    <a:pt x="71" y="146"/>
                  </a:lnTo>
                  <a:lnTo>
                    <a:pt x="49" y="174"/>
                  </a:lnTo>
                  <a:lnTo>
                    <a:pt x="24" y="200"/>
                  </a:lnTo>
                  <a:lnTo>
                    <a:pt x="0" y="224"/>
                  </a:lnTo>
                  <a:close/>
                </a:path>
              </a:pathLst>
            </a:custGeom>
            <a:solidFill>
              <a:srgbClr val="165829"/>
            </a:solidFill>
            <a:ln w="23813">
              <a:solidFill>
                <a:srgbClr val="668187"/>
              </a:solidFill>
              <a:prstDash val="solid"/>
              <a:round/>
              <a:headEnd/>
              <a:tailEnd/>
            </a:ln>
          </p:spPr>
          <p:txBody>
            <a:bodyPr/>
            <a:lstStyle/>
            <a:p>
              <a:endParaRPr lang="en-GB"/>
            </a:p>
          </p:txBody>
        </p:sp>
        <p:sp>
          <p:nvSpPr>
            <p:cNvPr id="8276" name="Freeform 61"/>
            <p:cNvSpPr>
              <a:spLocks/>
            </p:cNvSpPr>
            <p:nvPr/>
          </p:nvSpPr>
          <p:spPr bwMode="auto">
            <a:xfrm>
              <a:off x="3652" y="2384"/>
              <a:ext cx="183" cy="307"/>
            </a:xfrm>
            <a:custGeom>
              <a:avLst/>
              <a:gdLst>
                <a:gd name="T0" fmla="*/ 0 w 183"/>
                <a:gd name="T1" fmla="*/ 262 h 307"/>
                <a:gd name="T2" fmla="*/ 87 w 183"/>
                <a:gd name="T3" fmla="*/ 307 h 307"/>
                <a:gd name="T4" fmla="*/ 87 w 183"/>
                <a:gd name="T5" fmla="*/ 307 h 307"/>
                <a:gd name="T6" fmla="*/ 104 w 183"/>
                <a:gd name="T7" fmla="*/ 273 h 307"/>
                <a:gd name="T8" fmla="*/ 120 w 183"/>
                <a:gd name="T9" fmla="*/ 238 h 307"/>
                <a:gd name="T10" fmla="*/ 133 w 183"/>
                <a:gd name="T11" fmla="*/ 201 h 307"/>
                <a:gd name="T12" fmla="*/ 146 w 183"/>
                <a:gd name="T13" fmla="*/ 166 h 307"/>
                <a:gd name="T14" fmla="*/ 157 w 183"/>
                <a:gd name="T15" fmla="*/ 129 h 307"/>
                <a:gd name="T16" fmla="*/ 167 w 183"/>
                <a:gd name="T17" fmla="*/ 90 h 307"/>
                <a:gd name="T18" fmla="*/ 176 w 183"/>
                <a:gd name="T19" fmla="*/ 53 h 307"/>
                <a:gd name="T20" fmla="*/ 183 w 183"/>
                <a:gd name="T21" fmla="*/ 15 h 307"/>
                <a:gd name="T22" fmla="*/ 87 w 183"/>
                <a:gd name="T23" fmla="*/ 0 h 307"/>
                <a:gd name="T24" fmla="*/ 87 w 183"/>
                <a:gd name="T25" fmla="*/ 0 h 307"/>
                <a:gd name="T26" fmla="*/ 80 w 183"/>
                <a:gd name="T27" fmla="*/ 35 h 307"/>
                <a:gd name="T28" fmla="*/ 72 w 183"/>
                <a:gd name="T29" fmla="*/ 68 h 307"/>
                <a:gd name="T30" fmla="*/ 65 w 183"/>
                <a:gd name="T31" fmla="*/ 101 h 307"/>
                <a:gd name="T32" fmla="*/ 54 w 183"/>
                <a:gd name="T33" fmla="*/ 135 h 307"/>
                <a:gd name="T34" fmla="*/ 43 w 183"/>
                <a:gd name="T35" fmla="*/ 168 h 307"/>
                <a:gd name="T36" fmla="*/ 30 w 183"/>
                <a:gd name="T37" fmla="*/ 199 h 307"/>
                <a:gd name="T38" fmla="*/ 17 w 183"/>
                <a:gd name="T39" fmla="*/ 233 h 307"/>
                <a:gd name="T40" fmla="*/ 0 w 183"/>
                <a:gd name="T41" fmla="*/ 262 h 307"/>
                <a:gd name="T42" fmla="*/ 0 w 183"/>
                <a:gd name="T43" fmla="*/ 262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83" h="307">
                  <a:moveTo>
                    <a:pt x="0" y="262"/>
                  </a:moveTo>
                  <a:lnTo>
                    <a:pt x="87" y="307"/>
                  </a:lnTo>
                  <a:lnTo>
                    <a:pt x="104" y="273"/>
                  </a:lnTo>
                  <a:lnTo>
                    <a:pt x="120" y="238"/>
                  </a:lnTo>
                  <a:lnTo>
                    <a:pt x="133" y="201"/>
                  </a:lnTo>
                  <a:lnTo>
                    <a:pt x="146" y="166"/>
                  </a:lnTo>
                  <a:lnTo>
                    <a:pt x="157" y="129"/>
                  </a:lnTo>
                  <a:lnTo>
                    <a:pt x="167" y="90"/>
                  </a:lnTo>
                  <a:lnTo>
                    <a:pt x="176" y="53"/>
                  </a:lnTo>
                  <a:lnTo>
                    <a:pt x="183" y="15"/>
                  </a:lnTo>
                  <a:lnTo>
                    <a:pt x="87" y="0"/>
                  </a:lnTo>
                  <a:lnTo>
                    <a:pt x="80" y="35"/>
                  </a:lnTo>
                  <a:lnTo>
                    <a:pt x="72" y="68"/>
                  </a:lnTo>
                  <a:lnTo>
                    <a:pt x="65" y="101"/>
                  </a:lnTo>
                  <a:lnTo>
                    <a:pt x="54" y="135"/>
                  </a:lnTo>
                  <a:lnTo>
                    <a:pt x="43" y="168"/>
                  </a:lnTo>
                  <a:lnTo>
                    <a:pt x="30" y="199"/>
                  </a:lnTo>
                  <a:lnTo>
                    <a:pt x="17" y="233"/>
                  </a:lnTo>
                  <a:lnTo>
                    <a:pt x="0" y="262"/>
                  </a:lnTo>
                  <a:close/>
                </a:path>
              </a:pathLst>
            </a:custGeom>
            <a:solidFill>
              <a:srgbClr val="DC5C3F"/>
            </a:solidFill>
            <a:ln w="23813">
              <a:solidFill>
                <a:srgbClr val="668187"/>
              </a:solidFill>
              <a:prstDash val="solid"/>
              <a:round/>
              <a:headEnd/>
              <a:tailEnd/>
            </a:ln>
          </p:spPr>
          <p:txBody>
            <a:bodyPr/>
            <a:lstStyle/>
            <a:p>
              <a:endParaRPr lang="en-GB"/>
            </a:p>
          </p:txBody>
        </p:sp>
        <p:sp>
          <p:nvSpPr>
            <p:cNvPr id="8277" name="Freeform 62"/>
            <p:cNvSpPr>
              <a:spLocks/>
            </p:cNvSpPr>
            <p:nvPr/>
          </p:nvSpPr>
          <p:spPr bwMode="auto">
            <a:xfrm>
              <a:off x="3266" y="2870"/>
              <a:ext cx="294" cy="250"/>
            </a:xfrm>
            <a:custGeom>
              <a:avLst/>
              <a:gdLst>
                <a:gd name="T0" fmla="*/ 0 w 294"/>
                <a:gd name="T1" fmla="*/ 163 h 250"/>
                <a:gd name="T2" fmla="*/ 44 w 294"/>
                <a:gd name="T3" fmla="*/ 250 h 250"/>
                <a:gd name="T4" fmla="*/ 44 w 294"/>
                <a:gd name="T5" fmla="*/ 250 h 250"/>
                <a:gd name="T6" fmla="*/ 79 w 294"/>
                <a:gd name="T7" fmla="*/ 231 h 250"/>
                <a:gd name="T8" fmla="*/ 112 w 294"/>
                <a:gd name="T9" fmla="*/ 213 h 250"/>
                <a:gd name="T10" fmla="*/ 146 w 294"/>
                <a:gd name="T11" fmla="*/ 191 h 250"/>
                <a:gd name="T12" fmla="*/ 177 w 294"/>
                <a:gd name="T13" fmla="*/ 168 h 250"/>
                <a:gd name="T14" fmla="*/ 207 w 294"/>
                <a:gd name="T15" fmla="*/ 146 h 250"/>
                <a:gd name="T16" fmla="*/ 236 w 294"/>
                <a:gd name="T17" fmla="*/ 122 h 250"/>
                <a:gd name="T18" fmla="*/ 266 w 294"/>
                <a:gd name="T19" fmla="*/ 96 h 250"/>
                <a:gd name="T20" fmla="*/ 294 w 294"/>
                <a:gd name="T21" fmla="*/ 70 h 250"/>
                <a:gd name="T22" fmla="*/ 223 w 294"/>
                <a:gd name="T23" fmla="*/ 0 h 250"/>
                <a:gd name="T24" fmla="*/ 223 w 294"/>
                <a:gd name="T25" fmla="*/ 0 h 250"/>
                <a:gd name="T26" fmla="*/ 199 w 294"/>
                <a:gd name="T27" fmla="*/ 24 h 250"/>
                <a:gd name="T28" fmla="*/ 174 w 294"/>
                <a:gd name="T29" fmla="*/ 48 h 250"/>
                <a:gd name="T30" fmla="*/ 148 w 294"/>
                <a:gd name="T31" fmla="*/ 70 h 250"/>
                <a:gd name="T32" fmla="*/ 120 w 294"/>
                <a:gd name="T33" fmla="*/ 91 h 250"/>
                <a:gd name="T34" fmla="*/ 90 w 294"/>
                <a:gd name="T35" fmla="*/ 111 h 250"/>
                <a:gd name="T36" fmla="*/ 61 w 294"/>
                <a:gd name="T37" fmla="*/ 130 h 250"/>
                <a:gd name="T38" fmla="*/ 31 w 294"/>
                <a:gd name="T39" fmla="*/ 148 h 250"/>
                <a:gd name="T40" fmla="*/ 0 w 294"/>
                <a:gd name="T41" fmla="*/ 163 h 250"/>
                <a:gd name="T42" fmla="*/ 0 w 294"/>
                <a:gd name="T43" fmla="*/ 163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4" h="250">
                  <a:moveTo>
                    <a:pt x="0" y="163"/>
                  </a:moveTo>
                  <a:lnTo>
                    <a:pt x="44" y="250"/>
                  </a:lnTo>
                  <a:lnTo>
                    <a:pt x="79" y="231"/>
                  </a:lnTo>
                  <a:lnTo>
                    <a:pt x="112" y="213"/>
                  </a:lnTo>
                  <a:lnTo>
                    <a:pt x="146" y="191"/>
                  </a:lnTo>
                  <a:lnTo>
                    <a:pt x="177" y="168"/>
                  </a:lnTo>
                  <a:lnTo>
                    <a:pt x="207" y="146"/>
                  </a:lnTo>
                  <a:lnTo>
                    <a:pt x="236" y="122"/>
                  </a:lnTo>
                  <a:lnTo>
                    <a:pt x="266" y="96"/>
                  </a:lnTo>
                  <a:lnTo>
                    <a:pt x="294" y="70"/>
                  </a:lnTo>
                  <a:lnTo>
                    <a:pt x="223" y="0"/>
                  </a:lnTo>
                  <a:lnTo>
                    <a:pt x="199" y="24"/>
                  </a:lnTo>
                  <a:lnTo>
                    <a:pt x="174" y="48"/>
                  </a:lnTo>
                  <a:lnTo>
                    <a:pt x="148" y="70"/>
                  </a:lnTo>
                  <a:lnTo>
                    <a:pt x="120" y="91"/>
                  </a:lnTo>
                  <a:lnTo>
                    <a:pt x="90" y="111"/>
                  </a:lnTo>
                  <a:lnTo>
                    <a:pt x="61" y="130"/>
                  </a:lnTo>
                  <a:lnTo>
                    <a:pt x="31" y="148"/>
                  </a:lnTo>
                  <a:lnTo>
                    <a:pt x="0" y="163"/>
                  </a:lnTo>
                  <a:close/>
                </a:path>
              </a:pathLst>
            </a:custGeom>
            <a:solidFill>
              <a:srgbClr val="DC5C3F"/>
            </a:solidFill>
            <a:ln w="23813">
              <a:solidFill>
                <a:srgbClr val="668187"/>
              </a:solidFill>
              <a:prstDash val="solid"/>
              <a:round/>
              <a:headEnd/>
              <a:tailEnd/>
            </a:ln>
          </p:spPr>
          <p:txBody>
            <a:bodyPr/>
            <a:lstStyle/>
            <a:p>
              <a:endParaRPr lang="en-GB"/>
            </a:p>
          </p:txBody>
        </p:sp>
        <p:sp>
          <p:nvSpPr>
            <p:cNvPr id="8278" name="Freeform 63"/>
            <p:cNvSpPr>
              <a:spLocks/>
            </p:cNvSpPr>
            <p:nvPr/>
          </p:nvSpPr>
          <p:spPr bwMode="auto">
            <a:xfrm>
              <a:off x="3739" y="2092"/>
              <a:ext cx="107" cy="307"/>
            </a:xfrm>
            <a:custGeom>
              <a:avLst/>
              <a:gdLst>
                <a:gd name="T0" fmla="*/ 0 w 107"/>
                <a:gd name="T1" fmla="*/ 292 h 307"/>
                <a:gd name="T2" fmla="*/ 96 w 107"/>
                <a:gd name="T3" fmla="*/ 307 h 307"/>
                <a:gd name="T4" fmla="*/ 96 w 107"/>
                <a:gd name="T5" fmla="*/ 307 h 307"/>
                <a:gd name="T6" fmla="*/ 100 w 107"/>
                <a:gd name="T7" fmla="*/ 270 h 307"/>
                <a:gd name="T8" fmla="*/ 104 w 107"/>
                <a:gd name="T9" fmla="*/ 231 h 307"/>
                <a:gd name="T10" fmla="*/ 107 w 107"/>
                <a:gd name="T11" fmla="*/ 194 h 307"/>
                <a:gd name="T12" fmla="*/ 107 w 107"/>
                <a:gd name="T13" fmla="*/ 155 h 307"/>
                <a:gd name="T14" fmla="*/ 107 w 107"/>
                <a:gd name="T15" fmla="*/ 116 h 307"/>
                <a:gd name="T16" fmla="*/ 106 w 107"/>
                <a:gd name="T17" fmla="*/ 77 h 307"/>
                <a:gd name="T18" fmla="*/ 100 w 107"/>
                <a:gd name="T19" fmla="*/ 38 h 307"/>
                <a:gd name="T20" fmla="*/ 96 w 107"/>
                <a:gd name="T21" fmla="*/ 0 h 307"/>
                <a:gd name="T22" fmla="*/ 0 w 107"/>
                <a:gd name="T23" fmla="*/ 14 h 307"/>
                <a:gd name="T24" fmla="*/ 0 w 107"/>
                <a:gd name="T25" fmla="*/ 14 h 307"/>
                <a:gd name="T26" fmla="*/ 4 w 107"/>
                <a:gd name="T27" fmla="*/ 50 h 307"/>
                <a:gd name="T28" fmla="*/ 8 w 107"/>
                <a:gd name="T29" fmla="*/ 85 h 307"/>
                <a:gd name="T30" fmla="*/ 9 w 107"/>
                <a:gd name="T31" fmla="*/ 120 h 307"/>
                <a:gd name="T32" fmla="*/ 11 w 107"/>
                <a:gd name="T33" fmla="*/ 155 h 307"/>
                <a:gd name="T34" fmla="*/ 9 w 107"/>
                <a:gd name="T35" fmla="*/ 190 h 307"/>
                <a:gd name="T36" fmla="*/ 8 w 107"/>
                <a:gd name="T37" fmla="*/ 223 h 307"/>
                <a:gd name="T38" fmla="*/ 4 w 107"/>
                <a:gd name="T39" fmla="*/ 258 h 307"/>
                <a:gd name="T40" fmla="*/ 0 w 107"/>
                <a:gd name="T41" fmla="*/ 292 h 307"/>
                <a:gd name="T42" fmla="*/ 0 w 107"/>
                <a:gd name="T43" fmla="*/ 292 h 3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7" h="307">
                  <a:moveTo>
                    <a:pt x="0" y="292"/>
                  </a:moveTo>
                  <a:lnTo>
                    <a:pt x="96" y="307"/>
                  </a:lnTo>
                  <a:lnTo>
                    <a:pt x="100" y="270"/>
                  </a:lnTo>
                  <a:lnTo>
                    <a:pt x="104" y="231"/>
                  </a:lnTo>
                  <a:lnTo>
                    <a:pt x="107" y="194"/>
                  </a:lnTo>
                  <a:lnTo>
                    <a:pt x="107" y="155"/>
                  </a:lnTo>
                  <a:lnTo>
                    <a:pt x="107" y="116"/>
                  </a:lnTo>
                  <a:lnTo>
                    <a:pt x="106" y="77"/>
                  </a:lnTo>
                  <a:lnTo>
                    <a:pt x="100" y="38"/>
                  </a:lnTo>
                  <a:lnTo>
                    <a:pt x="96" y="0"/>
                  </a:lnTo>
                  <a:lnTo>
                    <a:pt x="0" y="14"/>
                  </a:lnTo>
                  <a:lnTo>
                    <a:pt x="4" y="50"/>
                  </a:lnTo>
                  <a:lnTo>
                    <a:pt x="8" y="85"/>
                  </a:lnTo>
                  <a:lnTo>
                    <a:pt x="9" y="120"/>
                  </a:lnTo>
                  <a:lnTo>
                    <a:pt x="11" y="155"/>
                  </a:lnTo>
                  <a:lnTo>
                    <a:pt x="9" y="190"/>
                  </a:lnTo>
                  <a:lnTo>
                    <a:pt x="8" y="223"/>
                  </a:lnTo>
                  <a:lnTo>
                    <a:pt x="4" y="258"/>
                  </a:lnTo>
                  <a:lnTo>
                    <a:pt x="0" y="292"/>
                  </a:lnTo>
                  <a:close/>
                </a:path>
              </a:pathLst>
            </a:custGeom>
            <a:solidFill>
              <a:srgbClr val="165829"/>
            </a:solidFill>
            <a:ln w="23813">
              <a:solidFill>
                <a:srgbClr val="668187"/>
              </a:solidFill>
              <a:prstDash val="solid"/>
              <a:round/>
              <a:headEnd/>
              <a:tailEnd/>
            </a:ln>
          </p:spPr>
          <p:txBody>
            <a:bodyPr/>
            <a:lstStyle/>
            <a:p>
              <a:endParaRPr lang="en-GB"/>
            </a:p>
          </p:txBody>
        </p:sp>
        <p:sp>
          <p:nvSpPr>
            <p:cNvPr id="8279" name="Freeform 64"/>
            <p:cNvSpPr>
              <a:spLocks/>
            </p:cNvSpPr>
            <p:nvPr/>
          </p:nvSpPr>
          <p:spPr bwMode="auto">
            <a:xfrm>
              <a:off x="3654" y="1799"/>
              <a:ext cx="181" cy="307"/>
            </a:xfrm>
            <a:custGeom>
              <a:avLst/>
              <a:gdLst>
                <a:gd name="T0" fmla="*/ 85 w 181"/>
                <a:gd name="T1" fmla="*/ 307 h 307"/>
                <a:gd name="T2" fmla="*/ 85 w 181"/>
                <a:gd name="T3" fmla="*/ 307 h 307"/>
                <a:gd name="T4" fmla="*/ 181 w 181"/>
                <a:gd name="T5" fmla="*/ 293 h 307"/>
                <a:gd name="T6" fmla="*/ 181 w 181"/>
                <a:gd name="T7" fmla="*/ 293 h 307"/>
                <a:gd name="T8" fmla="*/ 181 w 181"/>
                <a:gd name="T9" fmla="*/ 293 h 307"/>
                <a:gd name="T10" fmla="*/ 174 w 181"/>
                <a:gd name="T11" fmla="*/ 254 h 307"/>
                <a:gd name="T12" fmla="*/ 165 w 181"/>
                <a:gd name="T13" fmla="*/ 215 h 307"/>
                <a:gd name="T14" fmla="*/ 155 w 181"/>
                <a:gd name="T15" fmla="*/ 178 h 307"/>
                <a:gd name="T16" fmla="*/ 144 w 181"/>
                <a:gd name="T17" fmla="*/ 141 h 307"/>
                <a:gd name="T18" fmla="*/ 131 w 181"/>
                <a:gd name="T19" fmla="*/ 104 h 307"/>
                <a:gd name="T20" fmla="*/ 117 w 181"/>
                <a:gd name="T21" fmla="*/ 69 h 307"/>
                <a:gd name="T22" fmla="*/ 102 w 181"/>
                <a:gd name="T23" fmla="*/ 34 h 307"/>
                <a:gd name="T24" fmla="*/ 85 w 181"/>
                <a:gd name="T25" fmla="*/ 0 h 307"/>
                <a:gd name="T26" fmla="*/ 0 w 181"/>
                <a:gd name="T27" fmla="*/ 45 h 307"/>
                <a:gd name="T28" fmla="*/ 0 w 181"/>
                <a:gd name="T29" fmla="*/ 45 h 307"/>
                <a:gd name="T30" fmla="*/ 15 w 181"/>
                <a:gd name="T31" fmla="*/ 74 h 307"/>
                <a:gd name="T32" fmla="*/ 28 w 181"/>
                <a:gd name="T33" fmla="*/ 106 h 307"/>
                <a:gd name="T34" fmla="*/ 41 w 181"/>
                <a:gd name="T35" fmla="*/ 139 h 307"/>
                <a:gd name="T36" fmla="*/ 52 w 181"/>
                <a:gd name="T37" fmla="*/ 171 h 307"/>
                <a:gd name="T38" fmla="*/ 61 w 181"/>
                <a:gd name="T39" fmla="*/ 204 h 307"/>
                <a:gd name="T40" fmla="*/ 70 w 181"/>
                <a:gd name="T41" fmla="*/ 239 h 307"/>
                <a:gd name="T42" fmla="*/ 78 w 181"/>
                <a:gd name="T43" fmla="*/ 272 h 307"/>
                <a:gd name="T44" fmla="*/ 85 w 181"/>
                <a:gd name="T45" fmla="*/ 307 h 307"/>
                <a:gd name="T46" fmla="*/ 85 w 181"/>
                <a:gd name="T47" fmla="*/ 307 h 3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1" h="307">
                  <a:moveTo>
                    <a:pt x="85" y="307"/>
                  </a:moveTo>
                  <a:lnTo>
                    <a:pt x="85" y="307"/>
                  </a:lnTo>
                  <a:lnTo>
                    <a:pt x="181" y="293"/>
                  </a:lnTo>
                  <a:lnTo>
                    <a:pt x="174" y="254"/>
                  </a:lnTo>
                  <a:lnTo>
                    <a:pt x="165" y="215"/>
                  </a:lnTo>
                  <a:lnTo>
                    <a:pt x="155" y="178"/>
                  </a:lnTo>
                  <a:lnTo>
                    <a:pt x="144" y="141"/>
                  </a:lnTo>
                  <a:lnTo>
                    <a:pt x="131" y="104"/>
                  </a:lnTo>
                  <a:lnTo>
                    <a:pt x="117" y="69"/>
                  </a:lnTo>
                  <a:lnTo>
                    <a:pt x="102" y="34"/>
                  </a:lnTo>
                  <a:lnTo>
                    <a:pt x="85" y="0"/>
                  </a:lnTo>
                  <a:lnTo>
                    <a:pt x="0" y="45"/>
                  </a:lnTo>
                  <a:lnTo>
                    <a:pt x="15" y="74"/>
                  </a:lnTo>
                  <a:lnTo>
                    <a:pt x="28" y="106"/>
                  </a:lnTo>
                  <a:lnTo>
                    <a:pt x="41" y="139"/>
                  </a:lnTo>
                  <a:lnTo>
                    <a:pt x="52" y="171"/>
                  </a:lnTo>
                  <a:lnTo>
                    <a:pt x="61" y="204"/>
                  </a:lnTo>
                  <a:lnTo>
                    <a:pt x="70" y="239"/>
                  </a:lnTo>
                  <a:lnTo>
                    <a:pt x="78" y="272"/>
                  </a:lnTo>
                  <a:lnTo>
                    <a:pt x="85" y="307"/>
                  </a:lnTo>
                  <a:close/>
                </a:path>
              </a:pathLst>
            </a:custGeom>
            <a:solidFill>
              <a:srgbClr val="DC5C3F"/>
            </a:solidFill>
            <a:ln w="23813">
              <a:solidFill>
                <a:srgbClr val="668187"/>
              </a:solidFill>
              <a:prstDash val="solid"/>
              <a:round/>
              <a:headEnd/>
              <a:tailEnd/>
            </a:ln>
          </p:spPr>
          <p:txBody>
            <a:bodyPr/>
            <a:lstStyle/>
            <a:p>
              <a:endParaRPr lang="en-GB"/>
            </a:p>
          </p:txBody>
        </p:sp>
        <p:sp>
          <p:nvSpPr>
            <p:cNvPr id="8280" name="Freeform 65"/>
            <p:cNvSpPr>
              <a:spLocks/>
            </p:cNvSpPr>
            <p:nvPr/>
          </p:nvSpPr>
          <p:spPr bwMode="auto">
            <a:xfrm>
              <a:off x="1990" y="2646"/>
              <a:ext cx="249" cy="294"/>
            </a:xfrm>
            <a:custGeom>
              <a:avLst/>
              <a:gdLst>
                <a:gd name="T0" fmla="*/ 86 w 249"/>
                <a:gd name="T1" fmla="*/ 0 h 294"/>
                <a:gd name="T2" fmla="*/ 0 w 249"/>
                <a:gd name="T3" fmla="*/ 45 h 294"/>
                <a:gd name="T4" fmla="*/ 0 w 249"/>
                <a:gd name="T5" fmla="*/ 45 h 294"/>
                <a:gd name="T6" fmla="*/ 18 w 249"/>
                <a:gd name="T7" fmla="*/ 80 h 294"/>
                <a:gd name="T8" fmla="*/ 37 w 249"/>
                <a:gd name="T9" fmla="*/ 113 h 294"/>
                <a:gd name="T10" fmla="*/ 59 w 249"/>
                <a:gd name="T11" fmla="*/ 145 h 294"/>
                <a:gd name="T12" fmla="*/ 81 w 249"/>
                <a:gd name="T13" fmla="*/ 178 h 294"/>
                <a:gd name="T14" fmla="*/ 103 w 249"/>
                <a:gd name="T15" fmla="*/ 207 h 294"/>
                <a:gd name="T16" fmla="*/ 127 w 249"/>
                <a:gd name="T17" fmla="*/ 237 h 294"/>
                <a:gd name="T18" fmla="*/ 153 w 249"/>
                <a:gd name="T19" fmla="*/ 267 h 294"/>
                <a:gd name="T20" fmla="*/ 181 w 249"/>
                <a:gd name="T21" fmla="*/ 294 h 294"/>
                <a:gd name="T22" fmla="*/ 249 w 249"/>
                <a:gd name="T23" fmla="*/ 224 h 294"/>
                <a:gd name="T24" fmla="*/ 249 w 249"/>
                <a:gd name="T25" fmla="*/ 224 h 294"/>
                <a:gd name="T26" fmla="*/ 225 w 249"/>
                <a:gd name="T27" fmla="*/ 200 h 294"/>
                <a:gd name="T28" fmla="*/ 201 w 249"/>
                <a:gd name="T29" fmla="*/ 174 h 294"/>
                <a:gd name="T30" fmla="*/ 179 w 249"/>
                <a:gd name="T31" fmla="*/ 148 h 294"/>
                <a:gd name="T32" fmla="*/ 159 w 249"/>
                <a:gd name="T33" fmla="*/ 121 h 294"/>
                <a:gd name="T34" fmla="*/ 138 w 249"/>
                <a:gd name="T35" fmla="*/ 91 h 294"/>
                <a:gd name="T36" fmla="*/ 120 w 249"/>
                <a:gd name="T37" fmla="*/ 61 h 294"/>
                <a:gd name="T38" fmla="*/ 103 w 249"/>
                <a:gd name="T39" fmla="*/ 32 h 294"/>
                <a:gd name="T40" fmla="*/ 86 w 249"/>
                <a:gd name="T41" fmla="*/ 0 h 294"/>
                <a:gd name="T42" fmla="*/ 86 w 249"/>
                <a:gd name="T43" fmla="*/ 0 h 2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9" h="294">
                  <a:moveTo>
                    <a:pt x="86" y="0"/>
                  </a:moveTo>
                  <a:lnTo>
                    <a:pt x="0" y="45"/>
                  </a:lnTo>
                  <a:lnTo>
                    <a:pt x="18" y="80"/>
                  </a:lnTo>
                  <a:lnTo>
                    <a:pt x="37" y="113"/>
                  </a:lnTo>
                  <a:lnTo>
                    <a:pt x="59" y="145"/>
                  </a:lnTo>
                  <a:lnTo>
                    <a:pt x="81" y="178"/>
                  </a:lnTo>
                  <a:lnTo>
                    <a:pt x="103" y="207"/>
                  </a:lnTo>
                  <a:lnTo>
                    <a:pt x="127" y="237"/>
                  </a:lnTo>
                  <a:lnTo>
                    <a:pt x="153" y="267"/>
                  </a:lnTo>
                  <a:lnTo>
                    <a:pt x="181" y="294"/>
                  </a:lnTo>
                  <a:lnTo>
                    <a:pt x="249" y="224"/>
                  </a:lnTo>
                  <a:lnTo>
                    <a:pt x="225" y="200"/>
                  </a:lnTo>
                  <a:lnTo>
                    <a:pt x="201" y="174"/>
                  </a:lnTo>
                  <a:lnTo>
                    <a:pt x="179" y="148"/>
                  </a:lnTo>
                  <a:lnTo>
                    <a:pt x="159" y="121"/>
                  </a:lnTo>
                  <a:lnTo>
                    <a:pt x="138" y="91"/>
                  </a:lnTo>
                  <a:lnTo>
                    <a:pt x="120" y="61"/>
                  </a:lnTo>
                  <a:lnTo>
                    <a:pt x="103" y="32"/>
                  </a:lnTo>
                  <a:lnTo>
                    <a:pt x="86" y="0"/>
                  </a:lnTo>
                  <a:close/>
                </a:path>
              </a:pathLst>
            </a:custGeom>
            <a:solidFill>
              <a:srgbClr val="165829"/>
            </a:solidFill>
            <a:ln w="23813">
              <a:solidFill>
                <a:srgbClr val="668187"/>
              </a:solidFill>
              <a:prstDash val="solid"/>
              <a:round/>
              <a:headEnd/>
              <a:tailEnd/>
            </a:ln>
          </p:spPr>
          <p:txBody>
            <a:bodyPr/>
            <a:lstStyle/>
            <a:p>
              <a:endParaRPr lang="en-GB"/>
            </a:p>
          </p:txBody>
        </p:sp>
        <p:sp>
          <p:nvSpPr>
            <p:cNvPr id="8281" name="Freeform 66"/>
            <p:cNvSpPr>
              <a:spLocks/>
            </p:cNvSpPr>
            <p:nvPr/>
          </p:nvSpPr>
          <p:spPr bwMode="auto">
            <a:xfrm>
              <a:off x="2419" y="3033"/>
              <a:ext cx="307" cy="183"/>
            </a:xfrm>
            <a:custGeom>
              <a:avLst/>
              <a:gdLst>
                <a:gd name="T0" fmla="*/ 44 w 307"/>
                <a:gd name="T1" fmla="*/ 0 h 183"/>
                <a:gd name="T2" fmla="*/ 0 w 307"/>
                <a:gd name="T3" fmla="*/ 87 h 183"/>
                <a:gd name="T4" fmla="*/ 0 w 307"/>
                <a:gd name="T5" fmla="*/ 87 h 183"/>
                <a:gd name="T6" fmla="*/ 35 w 307"/>
                <a:gd name="T7" fmla="*/ 103 h 183"/>
                <a:gd name="T8" fmla="*/ 70 w 307"/>
                <a:gd name="T9" fmla="*/ 120 h 183"/>
                <a:gd name="T10" fmla="*/ 105 w 307"/>
                <a:gd name="T11" fmla="*/ 133 h 183"/>
                <a:gd name="T12" fmla="*/ 142 w 307"/>
                <a:gd name="T13" fmla="*/ 146 h 183"/>
                <a:gd name="T14" fmla="*/ 179 w 307"/>
                <a:gd name="T15" fmla="*/ 157 h 183"/>
                <a:gd name="T16" fmla="*/ 216 w 307"/>
                <a:gd name="T17" fmla="*/ 166 h 183"/>
                <a:gd name="T18" fmla="*/ 253 w 307"/>
                <a:gd name="T19" fmla="*/ 176 h 183"/>
                <a:gd name="T20" fmla="*/ 292 w 307"/>
                <a:gd name="T21" fmla="*/ 183 h 183"/>
                <a:gd name="T22" fmla="*/ 307 w 307"/>
                <a:gd name="T23" fmla="*/ 87 h 183"/>
                <a:gd name="T24" fmla="*/ 307 w 307"/>
                <a:gd name="T25" fmla="*/ 87 h 183"/>
                <a:gd name="T26" fmla="*/ 273 w 307"/>
                <a:gd name="T27" fmla="*/ 79 h 183"/>
                <a:gd name="T28" fmla="*/ 238 w 307"/>
                <a:gd name="T29" fmla="*/ 72 h 183"/>
                <a:gd name="T30" fmla="*/ 205 w 307"/>
                <a:gd name="T31" fmla="*/ 65 h 183"/>
                <a:gd name="T32" fmla="*/ 172 w 307"/>
                <a:gd name="T33" fmla="*/ 54 h 183"/>
                <a:gd name="T34" fmla="*/ 138 w 307"/>
                <a:gd name="T35" fmla="*/ 42 h 183"/>
                <a:gd name="T36" fmla="*/ 107 w 307"/>
                <a:gd name="T37" fmla="*/ 29 h 183"/>
                <a:gd name="T38" fmla="*/ 75 w 307"/>
                <a:gd name="T39" fmla="*/ 17 h 183"/>
                <a:gd name="T40" fmla="*/ 44 w 307"/>
                <a:gd name="T41" fmla="*/ 0 h 183"/>
                <a:gd name="T42" fmla="*/ 44 w 307"/>
                <a:gd name="T43" fmla="*/ 0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44" y="0"/>
                  </a:moveTo>
                  <a:lnTo>
                    <a:pt x="0" y="87"/>
                  </a:lnTo>
                  <a:lnTo>
                    <a:pt x="35" y="103"/>
                  </a:lnTo>
                  <a:lnTo>
                    <a:pt x="70" y="120"/>
                  </a:lnTo>
                  <a:lnTo>
                    <a:pt x="105" y="133"/>
                  </a:lnTo>
                  <a:lnTo>
                    <a:pt x="142" y="146"/>
                  </a:lnTo>
                  <a:lnTo>
                    <a:pt x="179" y="157"/>
                  </a:lnTo>
                  <a:lnTo>
                    <a:pt x="216" y="166"/>
                  </a:lnTo>
                  <a:lnTo>
                    <a:pt x="253" y="176"/>
                  </a:lnTo>
                  <a:lnTo>
                    <a:pt x="292" y="183"/>
                  </a:lnTo>
                  <a:lnTo>
                    <a:pt x="307" y="87"/>
                  </a:lnTo>
                  <a:lnTo>
                    <a:pt x="273" y="79"/>
                  </a:lnTo>
                  <a:lnTo>
                    <a:pt x="238" y="72"/>
                  </a:lnTo>
                  <a:lnTo>
                    <a:pt x="205" y="65"/>
                  </a:lnTo>
                  <a:lnTo>
                    <a:pt x="172" y="54"/>
                  </a:lnTo>
                  <a:lnTo>
                    <a:pt x="138" y="42"/>
                  </a:lnTo>
                  <a:lnTo>
                    <a:pt x="107" y="29"/>
                  </a:lnTo>
                  <a:lnTo>
                    <a:pt x="75" y="17"/>
                  </a:lnTo>
                  <a:lnTo>
                    <a:pt x="44" y="0"/>
                  </a:lnTo>
                  <a:close/>
                </a:path>
              </a:pathLst>
            </a:custGeom>
            <a:solidFill>
              <a:srgbClr val="165829"/>
            </a:solidFill>
            <a:ln w="23813">
              <a:solidFill>
                <a:srgbClr val="668187"/>
              </a:solidFill>
              <a:prstDash val="solid"/>
              <a:round/>
              <a:headEnd/>
              <a:tailEnd/>
            </a:ln>
          </p:spPr>
          <p:txBody>
            <a:bodyPr/>
            <a:lstStyle/>
            <a:p>
              <a:endParaRPr lang="en-GB"/>
            </a:p>
          </p:txBody>
        </p:sp>
        <p:sp>
          <p:nvSpPr>
            <p:cNvPr id="8282" name="Freeform 67"/>
            <p:cNvSpPr>
              <a:spLocks/>
            </p:cNvSpPr>
            <p:nvPr/>
          </p:nvSpPr>
          <p:spPr bwMode="auto">
            <a:xfrm>
              <a:off x="3003" y="3033"/>
              <a:ext cx="307" cy="183"/>
            </a:xfrm>
            <a:custGeom>
              <a:avLst/>
              <a:gdLst>
                <a:gd name="T0" fmla="*/ 0 w 307"/>
                <a:gd name="T1" fmla="*/ 87 h 183"/>
                <a:gd name="T2" fmla="*/ 15 w 307"/>
                <a:gd name="T3" fmla="*/ 183 h 183"/>
                <a:gd name="T4" fmla="*/ 15 w 307"/>
                <a:gd name="T5" fmla="*/ 183 h 183"/>
                <a:gd name="T6" fmla="*/ 54 w 307"/>
                <a:gd name="T7" fmla="*/ 176 h 183"/>
                <a:gd name="T8" fmla="*/ 93 w 307"/>
                <a:gd name="T9" fmla="*/ 166 h 183"/>
                <a:gd name="T10" fmla="*/ 130 w 307"/>
                <a:gd name="T11" fmla="*/ 157 h 183"/>
                <a:gd name="T12" fmla="*/ 167 w 307"/>
                <a:gd name="T13" fmla="*/ 146 h 183"/>
                <a:gd name="T14" fmla="*/ 203 w 307"/>
                <a:gd name="T15" fmla="*/ 133 h 183"/>
                <a:gd name="T16" fmla="*/ 239 w 307"/>
                <a:gd name="T17" fmla="*/ 118 h 183"/>
                <a:gd name="T18" fmla="*/ 274 w 307"/>
                <a:gd name="T19" fmla="*/ 103 h 183"/>
                <a:gd name="T20" fmla="*/ 307 w 307"/>
                <a:gd name="T21" fmla="*/ 87 h 183"/>
                <a:gd name="T22" fmla="*/ 263 w 307"/>
                <a:gd name="T23" fmla="*/ 0 h 183"/>
                <a:gd name="T24" fmla="*/ 263 w 307"/>
                <a:gd name="T25" fmla="*/ 0 h 183"/>
                <a:gd name="T26" fmla="*/ 233 w 307"/>
                <a:gd name="T27" fmla="*/ 17 h 183"/>
                <a:gd name="T28" fmla="*/ 202 w 307"/>
                <a:gd name="T29" fmla="*/ 29 h 183"/>
                <a:gd name="T30" fmla="*/ 170 w 307"/>
                <a:gd name="T31" fmla="*/ 42 h 183"/>
                <a:gd name="T32" fmla="*/ 137 w 307"/>
                <a:gd name="T33" fmla="*/ 54 h 183"/>
                <a:gd name="T34" fmla="*/ 104 w 307"/>
                <a:gd name="T35" fmla="*/ 63 h 183"/>
                <a:gd name="T36" fmla="*/ 70 w 307"/>
                <a:gd name="T37" fmla="*/ 72 h 183"/>
                <a:gd name="T38" fmla="*/ 35 w 307"/>
                <a:gd name="T39" fmla="*/ 79 h 183"/>
                <a:gd name="T40" fmla="*/ 0 w 307"/>
                <a:gd name="T41" fmla="*/ 87 h 183"/>
                <a:gd name="T42" fmla="*/ 0 w 307"/>
                <a:gd name="T43" fmla="*/ 87 h 1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83">
                  <a:moveTo>
                    <a:pt x="0" y="87"/>
                  </a:moveTo>
                  <a:lnTo>
                    <a:pt x="15" y="183"/>
                  </a:lnTo>
                  <a:lnTo>
                    <a:pt x="54" y="176"/>
                  </a:lnTo>
                  <a:lnTo>
                    <a:pt x="93" y="166"/>
                  </a:lnTo>
                  <a:lnTo>
                    <a:pt x="130" y="157"/>
                  </a:lnTo>
                  <a:lnTo>
                    <a:pt x="167" y="146"/>
                  </a:lnTo>
                  <a:lnTo>
                    <a:pt x="203" y="133"/>
                  </a:lnTo>
                  <a:lnTo>
                    <a:pt x="239" y="118"/>
                  </a:lnTo>
                  <a:lnTo>
                    <a:pt x="274" y="103"/>
                  </a:lnTo>
                  <a:lnTo>
                    <a:pt x="307" y="87"/>
                  </a:lnTo>
                  <a:lnTo>
                    <a:pt x="263" y="0"/>
                  </a:lnTo>
                  <a:lnTo>
                    <a:pt x="233" y="17"/>
                  </a:lnTo>
                  <a:lnTo>
                    <a:pt x="202" y="29"/>
                  </a:lnTo>
                  <a:lnTo>
                    <a:pt x="170" y="42"/>
                  </a:lnTo>
                  <a:lnTo>
                    <a:pt x="137" y="54"/>
                  </a:lnTo>
                  <a:lnTo>
                    <a:pt x="104" y="63"/>
                  </a:lnTo>
                  <a:lnTo>
                    <a:pt x="70" y="72"/>
                  </a:lnTo>
                  <a:lnTo>
                    <a:pt x="35" y="79"/>
                  </a:lnTo>
                  <a:lnTo>
                    <a:pt x="0" y="87"/>
                  </a:lnTo>
                  <a:close/>
                </a:path>
              </a:pathLst>
            </a:custGeom>
            <a:solidFill>
              <a:srgbClr val="165829"/>
            </a:solidFill>
            <a:ln w="23813">
              <a:solidFill>
                <a:srgbClr val="668187"/>
              </a:solidFill>
              <a:prstDash val="solid"/>
              <a:round/>
              <a:headEnd/>
              <a:tailEnd/>
            </a:ln>
          </p:spPr>
          <p:txBody>
            <a:bodyPr/>
            <a:lstStyle/>
            <a:p>
              <a:endParaRPr lang="en-GB"/>
            </a:p>
          </p:txBody>
        </p:sp>
        <p:sp>
          <p:nvSpPr>
            <p:cNvPr id="8283" name="Freeform 68"/>
            <p:cNvSpPr>
              <a:spLocks/>
            </p:cNvSpPr>
            <p:nvPr/>
          </p:nvSpPr>
          <p:spPr bwMode="auto">
            <a:xfrm>
              <a:off x="2171" y="2870"/>
              <a:ext cx="292" cy="250"/>
            </a:xfrm>
            <a:custGeom>
              <a:avLst/>
              <a:gdLst>
                <a:gd name="T0" fmla="*/ 68 w 292"/>
                <a:gd name="T1" fmla="*/ 0 h 250"/>
                <a:gd name="T2" fmla="*/ 0 w 292"/>
                <a:gd name="T3" fmla="*/ 70 h 250"/>
                <a:gd name="T4" fmla="*/ 0 w 292"/>
                <a:gd name="T5" fmla="*/ 70 h 250"/>
                <a:gd name="T6" fmla="*/ 28 w 292"/>
                <a:gd name="T7" fmla="*/ 96 h 250"/>
                <a:gd name="T8" fmla="*/ 55 w 292"/>
                <a:gd name="T9" fmla="*/ 122 h 250"/>
                <a:gd name="T10" fmla="*/ 85 w 292"/>
                <a:gd name="T11" fmla="*/ 146 h 250"/>
                <a:gd name="T12" fmla="*/ 116 w 292"/>
                <a:gd name="T13" fmla="*/ 170 h 250"/>
                <a:gd name="T14" fmla="*/ 148 w 292"/>
                <a:gd name="T15" fmla="*/ 192 h 250"/>
                <a:gd name="T16" fmla="*/ 181 w 292"/>
                <a:gd name="T17" fmla="*/ 213 h 250"/>
                <a:gd name="T18" fmla="*/ 214 w 292"/>
                <a:gd name="T19" fmla="*/ 231 h 250"/>
                <a:gd name="T20" fmla="*/ 248 w 292"/>
                <a:gd name="T21" fmla="*/ 250 h 250"/>
                <a:gd name="T22" fmla="*/ 292 w 292"/>
                <a:gd name="T23" fmla="*/ 163 h 250"/>
                <a:gd name="T24" fmla="*/ 292 w 292"/>
                <a:gd name="T25" fmla="*/ 163 h 250"/>
                <a:gd name="T26" fmla="*/ 261 w 292"/>
                <a:gd name="T27" fmla="*/ 148 h 250"/>
                <a:gd name="T28" fmla="*/ 231 w 292"/>
                <a:gd name="T29" fmla="*/ 130 h 250"/>
                <a:gd name="T30" fmla="*/ 201 w 292"/>
                <a:gd name="T31" fmla="*/ 111 h 250"/>
                <a:gd name="T32" fmla="*/ 174 w 292"/>
                <a:gd name="T33" fmla="*/ 91 h 250"/>
                <a:gd name="T34" fmla="*/ 146 w 292"/>
                <a:gd name="T35" fmla="*/ 70 h 250"/>
                <a:gd name="T36" fmla="*/ 118 w 292"/>
                <a:gd name="T37" fmla="*/ 48 h 250"/>
                <a:gd name="T38" fmla="*/ 92 w 292"/>
                <a:gd name="T39" fmla="*/ 24 h 250"/>
                <a:gd name="T40" fmla="*/ 68 w 292"/>
                <a:gd name="T41" fmla="*/ 0 h 250"/>
                <a:gd name="T42" fmla="*/ 68 w 292"/>
                <a:gd name="T43" fmla="*/ 0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92" h="250">
                  <a:moveTo>
                    <a:pt x="68" y="0"/>
                  </a:moveTo>
                  <a:lnTo>
                    <a:pt x="0" y="70"/>
                  </a:lnTo>
                  <a:lnTo>
                    <a:pt x="28" y="96"/>
                  </a:lnTo>
                  <a:lnTo>
                    <a:pt x="55" y="122"/>
                  </a:lnTo>
                  <a:lnTo>
                    <a:pt x="85" y="146"/>
                  </a:lnTo>
                  <a:lnTo>
                    <a:pt x="116" y="170"/>
                  </a:lnTo>
                  <a:lnTo>
                    <a:pt x="148" y="192"/>
                  </a:lnTo>
                  <a:lnTo>
                    <a:pt x="181" y="213"/>
                  </a:lnTo>
                  <a:lnTo>
                    <a:pt x="214" y="231"/>
                  </a:lnTo>
                  <a:lnTo>
                    <a:pt x="248" y="250"/>
                  </a:lnTo>
                  <a:lnTo>
                    <a:pt x="292" y="163"/>
                  </a:lnTo>
                  <a:lnTo>
                    <a:pt x="261" y="148"/>
                  </a:lnTo>
                  <a:lnTo>
                    <a:pt x="231" y="130"/>
                  </a:lnTo>
                  <a:lnTo>
                    <a:pt x="201" y="111"/>
                  </a:lnTo>
                  <a:lnTo>
                    <a:pt x="174" y="91"/>
                  </a:lnTo>
                  <a:lnTo>
                    <a:pt x="146" y="70"/>
                  </a:lnTo>
                  <a:lnTo>
                    <a:pt x="118" y="48"/>
                  </a:lnTo>
                  <a:lnTo>
                    <a:pt x="92" y="24"/>
                  </a:lnTo>
                  <a:lnTo>
                    <a:pt x="68" y="0"/>
                  </a:lnTo>
                  <a:close/>
                </a:path>
              </a:pathLst>
            </a:custGeom>
            <a:solidFill>
              <a:srgbClr val="DC5C3F"/>
            </a:solidFill>
            <a:ln w="23813">
              <a:solidFill>
                <a:srgbClr val="668187"/>
              </a:solidFill>
              <a:prstDash val="solid"/>
              <a:round/>
              <a:headEnd/>
              <a:tailEnd/>
            </a:ln>
          </p:spPr>
          <p:txBody>
            <a:bodyPr/>
            <a:lstStyle/>
            <a:p>
              <a:endParaRPr lang="en-GB"/>
            </a:p>
          </p:txBody>
        </p:sp>
        <p:sp>
          <p:nvSpPr>
            <p:cNvPr id="8284" name="Freeform 69"/>
            <p:cNvSpPr>
              <a:spLocks/>
            </p:cNvSpPr>
            <p:nvPr/>
          </p:nvSpPr>
          <p:spPr bwMode="auto">
            <a:xfrm>
              <a:off x="2711" y="3120"/>
              <a:ext cx="307" cy="107"/>
            </a:xfrm>
            <a:custGeom>
              <a:avLst/>
              <a:gdLst>
                <a:gd name="T0" fmla="*/ 15 w 307"/>
                <a:gd name="T1" fmla="*/ 0 h 107"/>
                <a:gd name="T2" fmla="*/ 0 w 307"/>
                <a:gd name="T3" fmla="*/ 96 h 107"/>
                <a:gd name="T4" fmla="*/ 0 w 307"/>
                <a:gd name="T5" fmla="*/ 96 h 107"/>
                <a:gd name="T6" fmla="*/ 37 w 307"/>
                <a:gd name="T7" fmla="*/ 100 h 107"/>
                <a:gd name="T8" fmla="*/ 76 w 307"/>
                <a:gd name="T9" fmla="*/ 103 h 107"/>
                <a:gd name="T10" fmla="*/ 113 w 307"/>
                <a:gd name="T11" fmla="*/ 107 h 107"/>
                <a:gd name="T12" fmla="*/ 152 w 307"/>
                <a:gd name="T13" fmla="*/ 107 h 107"/>
                <a:gd name="T14" fmla="*/ 190 w 307"/>
                <a:gd name="T15" fmla="*/ 107 h 107"/>
                <a:gd name="T16" fmla="*/ 229 w 307"/>
                <a:gd name="T17" fmla="*/ 105 h 107"/>
                <a:gd name="T18" fmla="*/ 268 w 307"/>
                <a:gd name="T19" fmla="*/ 100 h 107"/>
                <a:gd name="T20" fmla="*/ 307 w 307"/>
                <a:gd name="T21" fmla="*/ 96 h 107"/>
                <a:gd name="T22" fmla="*/ 292 w 307"/>
                <a:gd name="T23" fmla="*/ 0 h 107"/>
                <a:gd name="T24" fmla="*/ 292 w 307"/>
                <a:gd name="T25" fmla="*/ 0 h 107"/>
                <a:gd name="T26" fmla="*/ 257 w 307"/>
                <a:gd name="T27" fmla="*/ 3 h 107"/>
                <a:gd name="T28" fmla="*/ 222 w 307"/>
                <a:gd name="T29" fmla="*/ 7 h 107"/>
                <a:gd name="T30" fmla="*/ 187 w 307"/>
                <a:gd name="T31" fmla="*/ 9 h 107"/>
                <a:gd name="T32" fmla="*/ 152 w 307"/>
                <a:gd name="T33" fmla="*/ 11 h 107"/>
                <a:gd name="T34" fmla="*/ 116 w 307"/>
                <a:gd name="T35" fmla="*/ 9 h 107"/>
                <a:gd name="T36" fmla="*/ 83 w 307"/>
                <a:gd name="T37" fmla="*/ 7 h 107"/>
                <a:gd name="T38" fmla="*/ 48 w 307"/>
                <a:gd name="T39" fmla="*/ 3 h 107"/>
                <a:gd name="T40" fmla="*/ 15 w 307"/>
                <a:gd name="T41" fmla="*/ 0 h 107"/>
                <a:gd name="T42" fmla="*/ 15 w 307"/>
                <a:gd name="T43" fmla="*/ 0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07" h="107">
                  <a:moveTo>
                    <a:pt x="15" y="0"/>
                  </a:moveTo>
                  <a:lnTo>
                    <a:pt x="0" y="96"/>
                  </a:lnTo>
                  <a:lnTo>
                    <a:pt x="37" y="100"/>
                  </a:lnTo>
                  <a:lnTo>
                    <a:pt x="76" y="103"/>
                  </a:lnTo>
                  <a:lnTo>
                    <a:pt x="113" y="107"/>
                  </a:lnTo>
                  <a:lnTo>
                    <a:pt x="152" y="107"/>
                  </a:lnTo>
                  <a:lnTo>
                    <a:pt x="190" y="107"/>
                  </a:lnTo>
                  <a:lnTo>
                    <a:pt x="229" y="105"/>
                  </a:lnTo>
                  <a:lnTo>
                    <a:pt x="268" y="100"/>
                  </a:lnTo>
                  <a:lnTo>
                    <a:pt x="307" y="96"/>
                  </a:lnTo>
                  <a:lnTo>
                    <a:pt x="292" y="0"/>
                  </a:lnTo>
                  <a:lnTo>
                    <a:pt x="257" y="3"/>
                  </a:lnTo>
                  <a:lnTo>
                    <a:pt x="222" y="7"/>
                  </a:lnTo>
                  <a:lnTo>
                    <a:pt x="187" y="9"/>
                  </a:lnTo>
                  <a:lnTo>
                    <a:pt x="152" y="11"/>
                  </a:lnTo>
                  <a:lnTo>
                    <a:pt x="116" y="9"/>
                  </a:lnTo>
                  <a:lnTo>
                    <a:pt x="83" y="7"/>
                  </a:lnTo>
                  <a:lnTo>
                    <a:pt x="48" y="3"/>
                  </a:lnTo>
                  <a:lnTo>
                    <a:pt x="15" y="0"/>
                  </a:lnTo>
                  <a:close/>
                </a:path>
              </a:pathLst>
            </a:custGeom>
            <a:solidFill>
              <a:srgbClr val="DC5C3F"/>
            </a:solidFill>
            <a:ln w="23813">
              <a:solidFill>
                <a:srgbClr val="668187"/>
              </a:solidFill>
              <a:prstDash val="solid"/>
              <a:round/>
              <a:headEnd/>
              <a:tailEnd/>
            </a:ln>
          </p:spPr>
          <p:txBody>
            <a:bodyPr/>
            <a:lstStyle/>
            <a:p>
              <a:endParaRPr lang="en-GB"/>
            </a:p>
          </p:txBody>
        </p:sp>
        <p:sp>
          <p:nvSpPr>
            <p:cNvPr id="8285" name="Freeform 70"/>
            <p:cNvSpPr>
              <a:spLocks/>
            </p:cNvSpPr>
            <p:nvPr/>
          </p:nvSpPr>
          <p:spPr bwMode="auto">
            <a:xfrm>
              <a:off x="1990" y="1844"/>
              <a:ext cx="756" cy="381"/>
            </a:xfrm>
            <a:custGeom>
              <a:avLst/>
              <a:gdLst>
                <a:gd name="T0" fmla="*/ 756 w 756"/>
                <a:gd name="T1" fmla="*/ 340 h 381"/>
                <a:gd name="T2" fmla="*/ 86 w 756"/>
                <a:gd name="T3" fmla="*/ 0 h 381"/>
                <a:gd name="T4" fmla="*/ 86 w 756"/>
                <a:gd name="T5" fmla="*/ 0 h 381"/>
                <a:gd name="T6" fmla="*/ 72 w 756"/>
                <a:gd name="T7" fmla="*/ 31 h 381"/>
                <a:gd name="T8" fmla="*/ 57 w 756"/>
                <a:gd name="T9" fmla="*/ 63 h 381"/>
                <a:gd name="T10" fmla="*/ 44 w 756"/>
                <a:gd name="T11" fmla="*/ 94 h 381"/>
                <a:gd name="T12" fmla="*/ 33 w 756"/>
                <a:gd name="T13" fmla="*/ 127 h 381"/>
                <a:gd name="T14" fmla="*/ 24 w 756"/>
                <a:gd name="T15" fmla="*/ 161 h 381"/>
                <a:gd name="T16" fmla="*/ 14 w 756"/>
                <a:gd name="T17" fmla="*/ 194 h 381"/>
                <a:gd name="T18" fmla="*/ 7 w 756"/>
                <a:gd name="T19" fmla="*/ 227 h 381"/>
                <a:gd name="T20" fmla="*/ 0 w 756"/>
                <a:gd name="T21" fmla="*/ 262 h 381"/>
                <a:gd name="T22" fmla="*/ 743 w 756"/>
                <a:gd name="T23" fmla="*/ 381 h 381"/>
                <a:gd name="T24" fmla="*/ 743 w 756"/>
                <a:gd name="T25" fmla="*/ 381 h 381"/>
                <a:gd name="T26" fmla="*/ 747 w 756"/>
                <a:gd name="T27" fmla="*/ 360 h 381"/>
                <a:gd name="T28" fmla="*/ 756 w 756"/>
                <a:gd name="T29" fmla="*/ 340 h 381"/>
                <a:gd name="T30" fmla="*/ 756 w 756"/>
                <a:gd name="T31" fmla="*/ 340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6" h="381">
                  <a:moveTo>
                    <a:pt x="756" y="340"/>
                  </a:moveTo>
                  <a:lnTo>
                    <a:pt x="86" y="0"/>
                  </a:lnTo>
                  <a:lnTo>
                    <a:pt x="72" y="31"/>
                  </a:lnTo>
                  <a:lnTo>
                    <a:pt x="57" y="63"/>
                  </a:lnTo>
                  <a:lnTo>
                    <a:pt x="44" y="94"/>
                  </a:lnTo>
                  <a:lnTo>
                    <a:pt x="33" y="127"/>
                  </a:lnTo>
                  <a:lnTo>
                    <a:pt x="24" y="161"/>
                  </a:lnTo>
                  <a:lnTo>
                    <a:pt x="14" y="194"/>
                  </a:lnTo>
                  <a:lnTo>
                    <a:pt x="7" y="227"/>
                  </a:lnTo>
                  <a:lnTo>
                    <a:pt x="0" y="262"/>
                  </a:lnTo>
                  <a:lnTo>
                    <a:pt x="743" y="381"/>
                  </a:lnTo>
                  <a:lnTo>
                    <a:pt x="747" y="360"/>
                  </a:lnTo>
                  <a:lnTo>
                    <a:pt x="756" y="340"/>
                  </a:lnTo>
                  <a:close/>
                </a:path>
              </a:pathLst>
            </a:custGeom>
            <a:solidFill>
              <a:srgbClr val="000000"/>
            </a:solidFill>
            <a:ln w="23813">
              <a:solidFill>
                <a:srgbClr val="668187"/>
              </a:solidFill>
              <a:prstDash val="solid"/>
              <a:round/>
              <a:headEnd/>
              <a:tailEnd/>
            </a:ln>
          </p:spPr>
          <p:txBody>
            <a:bodyPr/>
            <a:lstStyle/>
            <a:p>
              <a:endParaRPr lang="en-GB"/>
            </a:p>
          </p:txBody>
        </p:sp>
        <p:sp>
          <p:nvSpPr>
            <p:cNvPr id="8286" name="Freeform 71"/>
            <p:cNvSpPr>
              <a:spLocks/>
            </p:cNvSpPr>
            <p:nvPr/>
          </p:nvSpPr>
          <p:spPr bwMode="auto">
            <a:xfrm>
              <a:off x="1990" y="2265"/>
              <a:ext cx="756" cy="381"/>
            </a:xfrm>
            <a:custGeom>
              <a:avLst/>
              <a:gdLst>
                <a:gd name="T0" fmla="*/ 741 w 756"/>
                <a:gd name="T1" fmla="*/ 0 h 381"/>
                <a:gd name="T2" fmla="*/ 0 w 756"/>
                <a:gd name="T3" fmla="*/ 119 h 381"/>
                <a:gd name="T4" fmla="*/ 0 w 756"/>
                <a:gd name="T5" fmla="*/ 119 h 381"/>
                <a:gd name="T6" fmla="*/ 7 w 756"/>
                <a:gd name="T7" fmla="*/ 154 h 381"/>
                <a:gd name="T8" fmla="*/ 14 w 756"/>
                <a:gd name="T9" fmla="*/ 189 h 381"/>
                <a:gd name="T10" fmla="*/ 24 w 756"/>
                <a:gd name="T11" fmla="*/ 222 h 381"/>
                <a:gd name="T12" fmla="*/ 33 w 756"/>
                <a:gd name="T13" fmla="*/ 256 h 381"/>
                <a:gd name="T14" fmla="*/ 44 w 756"/>
                <a:gd name="T15" fmla="*/ 289 h 381"/>
                <a:gd name="T16" fmla="*/ 57 w 756"/>
                <a:gd name="T17" fmla="*/ 320 h 381"/>
                <a:gd name="T18" fmla="*/ 72 w 756"/>
                <a:gd name="T19" fmla="*/ 352 h 381"/>
                <a:gd name="T20" fmla="*/ 86 w 756"/>
                <a:gd name="T21" fmla="*/ 381 h 381"/>
                <a:gd name="T22" fmla="*/ 756 w 756"/>
                <a:gd name="T23" fmla="*/ 41 h 381"/>
                <a:gd name="T24" fmla="*/ 756 w 756"/>
                <a:gd name="T25" fmla="*/ 41 h 381"/>
                <a:gd name="T26" fmla="*/ 747 w 756"/>
                <a:gd name="T27" fmla="*/ 23 h 381"/>
                <a:gd name="T28" fmla="*/ 741 w 756"/>
                <a:gd name="T29" fmla="*/ 0 h 381"/>
                <a:gd name="T30" fmla="*/ 741 w 756"/>
                <a:gd name="T31" fmla="*/ 0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6" h="381">
                  <a:moveTo>
                    <a:pt x="741" y="0"/>
                  </a:moveTo>
                  <a:lnTo>
                    <a:pt x="0" y="119"/>
                  </a:lnTo>
                  <a:lnTo>
                    <a:pt x="7" y="154"/>
                  </a:lnTo>
                  <a:lnTo>
                    <a:pt x="14" y="189"/>
                  </a:lnTo>
                  <a:lnTo>
                    <a:pt x="24" y="222"/>
                  </a:lnTo>
                  <a:lnTo>
                    <a:pt x="33" y="256"/>
                  </a:lnTo>
                  <a:lnTo>
                    <a:pt x="44" y="289"/>
                  </a:lnTo>
                  <a:lnTo>
                    <a:pt x="57" y="320"/>
                  </a:lnTo>
                  <a:lnTo>
                    <a:pt x="72" y="352"/>
                  </a:lnTo>
                  <a:lnTo>
                    <a:pt x="86" y="381"/>
                  </a:lnTo>
                  <a:lnTo>
                    <a:pt x="756" y="41"/>
                  </a:lnTo>
                  <a:lnTo>
                    <a:pt x="747" y="23"/>
                  </a:lnTo>
                  <a:lnTo>
                    <a:pt x="741" y="0"/>
                  </a:lnTo>
                  <a:close/>
                </a:path>
              </a:pathLst>
            </a:custGeom>
            <a:solidFill>
              <a:srgbClr val="000000"/>
            </a:solidFill>
            <a:ln w="23813">
              <a:solidFill>
                <a:srgbClr val="668187"/>
              </a:solidFill>
              <a:prstDash val="solid"/>
              <a:round/>
              <a:headEnd/>
              <a:tailEnd/>
            </a:ln>
          </p:spPr>
          <p:txBody>
            <a:bodyPr/>
            <a:lstStyle/>
            <a:p>
              <a:endParaRPr lang="en-GB"/>
            </a:p>
          </p:txBody>
        </p:sp>
        <p:sp>
          <p:nvSpPr>
            <p:cNvPr id="8287" name="Freeform 72"/>
            <p:cNvSpPr>
              <a:spLocks/>
            </p:cNvSpPr>
            <p:nvPr/>
          </p:nvSpPr>
          <p:spPr bwMode="auto">
            <a:xfrm>
              <a:off x="2076" y="1620"/>
              <a:ext cx="694" cy="564"/>
            </a:xfrm>
            <a:custGeom>
              <a:avLst/>
              <a:gdLst>
                <a:gd name="T0" fmla="*/ 694 w 694"/>
                <a:gd name="T1" fmla="*/ 531 h 564"/>
                <a:gd name="T2" fmla="*/ 163 w 694"/>
                <a:gd name="T3" fmla="*/ 0 h 564"/>
                <a:gd name="T4" fmla="*/ 163 w 694"/>
                <a:gd name="T5" fmla="*/ 0 h 564"/>
                <a:gd name="T6" fmla="*/ 139 w 694"/>
                <a:gd name="T7" fmla="*/ 24 h 564"/>
                <a:gd name="T8" fmla="*/ 115 w 694"/>
                <a:gd name="T9" fmla="*/ 50 h 564"/>
                <a:gd name="T10" fmla="*/ 93 w 694"/>
                <a:gd name="T11" fmla="*/ 78 h 564"/>
                <a:gd name="T12" fmla="*/ 73 w 694"/>
                <a:gd name="T13" fmla="*/ 105 h 564"/>
                <a:gd name="T14" fmla="*/ 52 w 694"/>
                <a:gd name="T15" fmla="*/ 133 h 564"/>
                <a:gd name="T16" fmla="*/ 34 w 694"/>
                <a:gd name="T17" fmla="*/ 163 h 564"/>
                <a:gd name="T18" fmla="*/ 17 w 694"/>
                <a:gd name="T19" fmla="*/ 192 h 564"/>
                <a:gd name="T20" fmla="*/ 0 w 694"/>
                <a:gd name="T21" fmla="*/ 224 h 564"/>
                <a:gd name="T22" fmla="*/ 670 w 694"/>
                <a:gd name="T23" fmla="*/ 564 h 564"/>
                <a:gd name="T24" fmla="*/ 670 w 694"/>
                <a:gd name="T25" fmla="*/ 564 h 564"/>
                <a:gd name="T26" fmla="*/ 681 w 694"/>
                <a:gd name="T27" fmla="*/ 546 h 564"/>
                <a:gd name="T28" fmla="*/ 694 w 694"/>
                <a:gd name="T29" fmla="*/ 531 h 564"/>
                <a:gd name="T30" fmla="*/ 694 w 694"/>
                <a:gd name="T31" fmla="*/ 531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4" h="564">
                  <a:moveTo>
                    <a:pt x="694" y="531"/>
                  </a:moveTo>
                  <a:lnTo>
                    <a:pt x="163" y="0"/>
                  </a:lnTo>
                  <a:lnTo>
                    <a:pt x="139" y="24"/>
                  </a:lnTo>
                  <a:lnTo>
                    <a:pt x="115" y="50"/>
                  </a:lnTo>
                  <a:lnTo>
                    <a:pt x="93" y="78"/>
                  </a:lnTo>
                  <a:lnTo>
                    <a:pt x="73" y="105"/>
                  </a:lnTo>
                  <a:lnTo>
                    <a:pt x="52" y="133"/>
                  </a:lnTo>
                  <a:lnTo>
                    <a:pt x="34" y="163"/>
                  </a:lnTo>
                  <a:lnTo>
                    <a:pt x="17" y="192"/>
                  </a:lnTo>
                  <a:lnTo>
                    <a:pt x="0" y="224"/>
                  </a:lnTo>
                  <a:lnTo>
                    <a:pt x="670" y="564"/>
                  </a:lnTo>
                  <a:lnTo>
                    <a:pt x="681" y="546"/>
                  </a:lnTo>
                  <a:lnTo>
                    <a:pt x="694" y="531"/>
                  </a:lnTo>
                  <a:close/>
                </a:path>
              </a:pathLst>
            </a:custGeom>
            <a:solidFill>
              <a:srgbClr val="FAEEC5"/>
            </a:solidFill>
            <a:ln w="23813">
              <a:solidFill>
                <a:srgbClr val="668187"/>
              </a:solidFill>
              <a:prstDash val="solid"/>
              <a:round/>
              <a:headEnd/>
              <a:tailEnd/>
            </a:ln>
          </p:spPr>
          <p:txBody>
            <a:bodyPr/>
            <a:lstStyle/>
            <a:p>
              <a:endParaRPr lang="en-GB"/>
            </a:p>
          </p:txBody>
        </p:sp>
        <p:sp>
          <p:nvSpPr>
            <p:cNvPr id="8288" name="Freeform 73"/>
            <p:cNvSpPr>
              <a:spLocks/>
            </p:cNvSpPr>
            <p:nvPr/>
          </p:nvSpPr>
          <p:spPr bwMode="auto">
            <a:xfrm>
              <a:off x="1980" y="2106"/>
              <a:ext cx="753" cy="278"/>
            </a:xfrm>
            <a:custGeom>
              <a:avLst/>
              <a:gdLst>
                <a:gd name="T0" fmla="*/ 753 w 753"/>
                <a:gd name="T1" fmla="*/ 119 h 278"/>
                <a:gd name="T2" fmla="*/ 10 w 753"/>
                <a:gd name="T3" fmla="*/ 0 h 278"/>
                <a:gd name="T4" fmla="*/ 10 w 753"/>
                <a:gd name="T5" fmla="*/ 0 h 278"/>
                <a:gd name="T6" fmla="*/ 6 w 753"/>
                <a:gd name="T7" fmla="*/ 34 h 278"/>
                <a:gd name="T8" fmla="*/ 2 w 753"/>
                <a:gd name="T9" fmla="*/ 69 h 278"/>
                <a:gd name="T10" fmla="*/ 0 w 753"/>
                <a:gd name="T11" fmla="*/ 102 h 278"/>
                <a:gd name="T12" fmla="*/ 0 w 753"/>
                <a:gd name="T13" fmla="*/ 137 h 278"/>
                <a:gd name="T14" fmla="*/ 0 w 753"/>
                <a:gd name="T15" fmla="*/ 172 h 278"/>
                <a:gd name="T16" fmla="*/ 2 w 753"/>
                <a:gd name="T17" fmla="*/ 207 h 278"/>
                <a:gd name="T18" fmla="*/ 6 w 753"/>
                <a:gd name="T19" fmla="*/ 243 h 278"/>
                <a:gd name="T20" fmla="*/ 10 w 753"/>
                <a:gd name="T21" fmla="*/ 278 h 278"/>
                <a:gd name="T22" fmla="*/ 751 w 753"/>
                <a:gd name="T23" fmla="*/ 159 h 278"/>
                <a:gd name="T24" fmla="*/ 751 w 753"/>
                <a:gd name="T25" fmla="*/ 159 h 278"/>
                <a:gd name="T26" fmla="*/ 751 w 753"/>
                <a:gd name="T27" fmla="*/ 139 h 278"/>
                <a:gd name="T28" fmla="*/ 753 w 753"/>
                <a:gd name="T29" fmla="*/ 119 h 278"/>
                <a:gd name="T30" fmla="*/ 753 w 753"/>
                <a:gd name="T31" fmla="*/ 119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3" h="278">
                  <a:moveTo>
                    <a:pt x="753" y="119"/>
                  </a:moveTo>
                  <a:lnTo>
                    <a:pt x="10" y="0"/>
                  </a:lnTo>
                  <a:lnTo>
                    <a:pt x="6" y="34"/>
                  </a:lnTo>
                  <a:lnTo>
                    <a:pt x="2" y="69"/>
                  </a:lnTo>
                  <a:lnTo>
                    <a:pt x="0" y="102"/>
                  </a:lnTo>
                  <a:lnTo>
                    <a:pt x="0" y="137"/>
                  </a:lnTo>
                  <a:lnTo>
                    <a:pt x="0" y="172"/>
                  </a:lnTo>
                  <a:lnTo>
                    <a:pt x="2" y="207"/>
                  </a:lnTo>
                  <a:lnTo>
                    <a:pt x="6" y="243"/>
                  </a:lnTo>
                  <a:lnTo>
                    <a:pt x="10" y="278"/>
                  </a:lnTo>
                  <a:lnTo>
                    <a:pt x="751" y="159"/>
                  </a:lnTo>
                  <a:lnTo>
                    <a:pt x="751" y="139"/>
                  </a:lnTo>
                  <a:lnTo>
                    <a:pt x="753" y="119"/>
                  </a:lnTo>
                  <a:close/>
                </a:path>
              </a:pathLst>
            </a:custGeom>
            <a:solidFill>
              <a:srgbClr val="FAEEC5"/>
            </a:solidFill>
            <a:ln w="23813">
              <a:solidFill>
                <a:srgbClr val="668187"/>
              </a:solidFill>
              <a:prstDash val="solid"/>
              <a:round/>
              <a:headEnd/>
              <a:tailEnd/>
            </a:ln>
          </p:spPr>
          <p:txBody>
            <a:bodyPr/>
            <a:lstStyle/>
            <a:p>
              <a:endParaRPr lang="en-GB"/>
            </a:p>
          </p:txBody>
        </p:sp>
        <p:sp>
          <p:nvSpPr>
            <p:cNvPr id="8289" name="Freeform 74"/>
            <p:cNvSpPr>
              <a:spLocks/>
            </p:cNvSpPr>
            <p:nvPr/>
          </p:nvSpPr>
          <p:spPr bwMode="auto">
            <a:xfrm>
              <a:off x="2463" y="1370"/>
              <a:ext cx="381" cy="755"/>
            </a:xfrm>
            <a:custGeom>
              <a:avLst/>
              <a:gdLst>
                <a:gd name="T0" fmla="*/ 381 w 381"/>
                <a:gd name="T1" fmla="*/ 742 h 755"/>
                <a:gd name="T2" fmla="*/ 263 w 381"/>
                <a:gd name="T3" fmla="*/ 0 h 755"/>
                <a:gd name="T4" fmla="*/ 263 w 381"/>
                <a:gd name="T5" fmla="*/ 0 h 755"/>
                <a:gd name="T6" fmla="*/ 228 w 381"/>
                <a:gd name="T7" fmla="*/ 8 h 755"/>
                <a:gd name="T8" fmla="*/ 194 w 381"/>
                <a:gd name="T9" fmla="*/ 15 h 755"/>
                <a:gd name="T10" fmla="*/ 159 w 381"/>
                <a:gd name="T11" fmla="*/ 24 h 755"/>
                <a:gd name="T12" fmla="*/ 126 w 381"/>
                <a:gd name="T13" fmla="*/ 34 h 755"/>
                <a:gd name="T14" fmla="*/ 94 w 381"/>
                <a:gd name="T15" fmla="*/ 45 h 755"/>
                <a:gd name="T16" fmla="*/ 61 w 381"/>
                <a:gd name="T17" fmla="*/ 58 h 755"/>
                <a:gd name="T18" fmla="*/ 30 w 381"/>
                <a:gd name="T19" fmla="*/ 72 h 755"/>
                <a:gd name="T20" fmla="*/ 0 w 381"/>
                <a:gd name="T21" fmla="*/ 87 h 755"/>
                <a:gd name="T22" fmla="*/ 340 w 381"/>
                <a:gd name="T23" fmla="*/ 755 h 755"/>
                <a:gd name="T24" fmla="*/ 340 w 381"/>
                <a:gd name="T25" fmla="*/ 755 h 755"/>
                <a:gd name="T26" fmla="*/ 361 w 381"/>
                <a:gd name="T27" fmla="*/ 747 h 755"/>
                <a:gd name="T28" fmla="*/ 381 w 381"/>
                <a:gd name="T29" fmla="*/ 742 h 755"/>
                <a:gd name="T30" fmla="*/ 381 w 381"/>
                <a:gd name="T31" fmla="*/ 742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381" y="742"/>
                  </a:moveTo>
                  <a:lnTo>
                    <a:pt x="263" y="0"/>
                  </a:lnTo>
                  <a:lnTo>
                    <a:pt x="228" y="8"/>
                  </a:lnTo>
                  <a:lnTo>
                    <a:pt x="194" y="15"/>
                  </a:lnTo>
                  <a:lnTo>
                    <a:pt x="159" y="24"/>
                  </a:lnTo>
                  <a:lnTo>
                    <a:pt x="126" y="34"/>
                  </a:lnTo>
                  <a:lnTo>
                    <a:pt x="94" y="45"/>
                  </a:lnTo>
                  <a:lnTo>
                    <a:pt x="61" y="58"/>
                  </a:lnTo>
                  <a:lnTo>
                    <a:pt x="30" y="72"/>
                  </a:lnTo>
                  <a:lnTo>
                    <a:pt x="0" y="87"/>
                  </a:lnTo>
                  <a:lnTo>
                    <a:pt x="340" y="755"/>
                  </a:lnTo>
                  <a:lnTo>
                    <a:pt x="361" y="747"/>
                  </a:lnTo>
                  <a:lnTo>
                    <a:pt x="381" y="742"/>
                  </a:lnTo>
                  <a:close/>
                </a:path>
              </a:pathLst>
            </a:custGeom>
            <a:solidFill>
              <a:srgbClr val="FAEEC5"/>
            </a:solidFill>
            <a:ln w="23813">
              <a:solidFill>
                <a:srgbClr val="668187"/>
              </a:solidFill>
              <a:prstDash val="solid"/>
              <a:round/>
              <a:headEnd/>
              <a:tailEnd/>
            </a:ln>
          </p:spPr>
          <p:txBody>
            <a:bodyPr/>
            <a:lstStyle/>
            <a:p>
              <a:endParaRPr lang="en-GB"/>
            </a:p>
          </p:txBody>
        </p:sp>
        <p:sp>
          <p:nvSpPr>
            <p:cNvPr id="8290" name="Freeform 75"/>
            <p:cNvSpPr>
              <a:spLocks/>
            </p:cNvSpPr>
            <p:nvPr/>
          </p:nvSpPr>
          <p:spPr bwMode="auto">
            <a:xfrm>
              <a:off x="2885" y="1370"/>
              <a:ext cx="381" cy="757"/>
            </a:xfrm>
            <a:custGeom>
              <a:avLst/>
              <a:gdLst>
                <a:gd name="T0" fmla="*/ 0 w 381"/>
                <a:gd name="T1" fmla="*/ 742 h 757"/>
                <a:gd name="T2" fmla="*/ 0 w 381"/>
                <a:gd name="T3" fmla="*/ 742 h 757"/>
                <a:gd name="T4" fmla="*/ 22 w 381"/>
                <a:gd name="T5" fmla="*/ 747 h 757"/>
                <a:gd name="T6" fmla="*/ 40 w 381"/>
                <a:gd name="T7" fmla="*/ 757 h 757"/>
                <a:gd name="T8" fmla="*/ 381 w 381"/>
                <a:gd name="T9" fmla="*/ 87 h 757"/>
                <a:gd name="T10" fmla="*/ 381 w 381"/>
                <a:gd name="T11" fmla="*/ 87 h 757"/>
                <a:gd name="T12" fmla="*/ 351 w 381"/>
                <a:gd name="T13" fmla="*/ 72 h 757"/>
                <a:gd name="T14" fmla="*/ 318 w 381"/>
                <a:gd name="T15" fmla="*/ 58 h 757"/>
                <a:gd name="T16" fmla="*/ 286 w 381"/>
                <a:gd name="T17" fmla="*/ 45 h 757"/>
                <a:gd name="T18" fmla="*/ 253 w 381"/>
                <a:gd name="T19" fmla="*/ 34 h 757"/>
                <a:gd name="T20" fmla="*/ 220 w 381"/>
                <a:gd name="T21" fmla="*/ 24 h 757"/>
                <a:gd name="T22" fmla="*/ 186 w 381"/>
                <a:gd name="T23" fmla="*/ 15 h 757"/>
                <a:gd name="T24" fmla="*/ 153 w 381"/>
                <a:gd name="T25" fmla="*/ 8 h 757"/>
                <a:gd name="T26" fmla="*/ 118 w 381"/>
                <a:gd name="T27" fmla="*/ 0 h 757"/>
                <a:gd name="T28" fmla="*/ 0 w 381"/>
                <a:gd name="T29" fmla="*/ 742 h 7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81" h="757">
                  <a:moveTo>
                    <a:pt x="0" y="742"/>
                  </a:moveTo>
                  <a:lnTo>
                    <a:pt x="0" y="742"/>
                  </a:lnTo>
                  <a:lnTo>
                    <a:pt x="22" y="747"/>
                  </a:lnTo>
                  <a:lnTo>
                    <a:pt x="40" y="757"/>
                  </a:lnTo>
                  <a:lnTo>
                    <a:pt x="381" y="87"/>
                  </a:lnTo>
                  <a:lnTo>
                    <a:pt x="351" y="72"/>
                  </a:lnTo>
                  <a:lnTo>
                    <a:pt x="318" y="58"/>
                  </a:lnTo>
                  <a:lnTo>
                    <a:pt x="286" y="45"/>
                  </a:lnTo>
                  <a:lnTo>
                    <a:pt x="253" y="34"/>
                  </a:lnTo>
                  <a:lnTo>
                    <a:pt x="220" y="24"/>
                  </a:lnTo>
                  <a:lnTo>
                    <a:pt x="186" y="15"/>
                  </a:lnTo>
                  <a:lnTo>
                    <a:pt x="153" y="8"/>
                  </a:lnTo>
                  <a:lnTo>
                    <a:pt x="118" y="0"/>
                  </a:lnTo>
                  <a:lnTo>
                    <a:pt x="0" y="742"/>
                  </a:lnTo>
                  <a:close/>
                </a:path>
              </a:pathLst>
            </a:custGeom>
            <a:solidFill>
              <a:srgbClr val="FAEEC5"/>
            </a:solidFill>
            <a:ln w="23813">
              <a:solidFill>
                <a:srgbClr val="668187"/>
              </a:solidFill>
              <a:prstDash val="solid"/>
              <a:round/>
              <a:headEnd/>
              <a:tailEnd/>
            </a:ln>
          </p:spPr>
          <p:txBody>
            <a:bodyPr/>
            <a:lstStyle/>
            <a:p>
              <a:endParaRPr lang="en-GB"/>
            </a:p>
          </p:txBody>
        </p:sp>
        <p:sp>
          <p:nvSpPr>
            <p:cNvPr id="8291" name="Freeform 76"/>
            <p:cNvSpPr>
              <a:spLocks/>
            </p:cNvSpPr>
            <p:nvPr/>
          </p:nvSpPr>
          <p:spPr bwMode="auto">
            <a:xfrm>
              <a:off x="2239" y="1457"/>
              <a:ext cx="564" cy="694"/>
            </a:xfrm>
            <a:custGeom>
              <a:avLst/>
              <a:gdLst>
                <a:gd name="T0" fmla="*/ 564 w 564"/>
                <a:gd name="T1" fmla="*/ 668 h 694"/>
                <a:gd name="T2" fmla="*/ 224 w 564"/>
                <a:gd name="T3" fmla="*/ 0 h 694"/>
                <a:gd name="T4" fmla="*/ 224 w 564"/>
                <a:gd name="T5" fmla="*/ 0 h 694"/>
                <a:gd name="T6" fmla="*/ 193 w 564"/>
                <a:gd name="T7" fmla="*/ 17 h 694"/>
                <a:gd name="T8" fmla="*/ 163 w 564"/>
                <a:gd name="T9" fmla="*/ 34 h 694"/>
                <a:gd name="T10" fmla="*/ 133 w 564"/>
                <a:gd name="T11" fmla="*/ 52 h 694"/>
                <a:gd name="T12" fmla="*/ 104 w 564"/>
                <a:gd name="T13" fmla="*/ 72 h 694"/>
                <a:gd name="T14" fmla="*/ 78 w 564"/>
                <a:gd name="T15" fmla="*/ 93 h 694"/>
                <a:gd name="T16" fmla="*/ 50 w 564"/>
                <a:gd name="T17" fmla="*/ 115 h 694"/>
                <a:gd name="T18" fmla="*/ 24 w 564"/>
                <a:gd name="T19" fmla="*/ 139 h 694"/>
                <a:gd name="T20" fmla="*/ 0 w 564"/>
                <a:gd name="T21" fmla="*/ 163 h 694"/>
                <a:gd name="T22" fmla="*/ 531 w 564"/>
                <a:gd name="T23" fmla="*/ 694 h 694"/>
                <a:gd name="T24" fmla="*/ 531 w 564"/>
                <a:gd name="T25" fmla="*/ 694 h 694"/>
                <a:gd name="T26" fmla="*/ 546 w 564"/>
                <a:gd name="T27" fmla="*/ 679 h 694"/>
                <a:gd name="T28" fmla="*/ 564 w 564"/>
                <a:gd name="T29" fmla="*/ 668 h 694"/>
                <a:gd name="T30" fmla="*/ 564 w 564"/>
                <a:gd name="T31" fmla="*/ 668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564" y="668"/>
                  </a:moveTo>
                  <a:lnTo>
                    <a:pt x="224" y="0"/>
                  </a:lnTo>
                  <a:lnTo>
                    <a:pt x="193" y="17"/>
                  </a:lnTo>
                  <a:lnTo>
                    <a:pt x="163" y="34"/>
                  </a:lnTo>
                  <a:lnTo>
                    <a:pt x="133" y="52"/>
                  </a:lnTo>
                  <a:lnTo>
                    <a:pt x="104" y="72"/>
                  </a:lnTo>
                  <a:lnTo>
                    <a:pt x="78" y="93"/>
                  </a:lnTo>
                  <a:lnTo>
                    <a:pt x="50" y="115"/>
                  </a:lnTo>
                  <a:lnTo>
                    <a:pt x="24" y="139"/>
                  </a:lnTo>
                  <a:lnTo>
                    <a:pt x="0" y="163"/>
                  </a:lnTo>
                  <a:lnTo>
                    <a:pt x="531" y="694"/>
                  </a:lnTo>
                  <a:lnTo>
                    <a:pt x="546" y="679"/>
                  </a:lnTo>
                  <a:lnTo>
                    <a:pt x="564" y="668"/>
                  </a:lnTo>
                  <a:close/>
                </a:path>
              </a:pathLst>
            </a:custGeom>
            <a:solidFill>
              <a:srgbClr val="000000"/>
            </a:solidFill>
            <a:ln w="23813">
              <a:solidFill>
                <a:srgbClr val="668187"/>
              </a:solidFill>
              <a:prstDash val="solid"/>
              <a:round/>
              <a:headEnd/>
              <a:tailEnd/>
            </a:ln>
          </p:spPr>
          <p:txBody>
            <a:bodyPr/>
            <a:lstStyle/>
            <a:p>
              <a:endParaRPr lang="en-GB"/>
            </a:p>
          </p:txBody>
        </p:sp>
        <p:sp>
          <p:nvSpPr>
            <p:cNvPr id="8292" name="Freeform 77"/>
            <p:cNvSpPr>
              <a:spLocks/>
            </p:cNvSpPr>
            <p:nvPr/>
          </p:nvSpPr>
          <p:spPr bwMode="auto">
            <a:xfrm>
              <a:off x="2925" y="1457"/>
              <a:ext cx="564" cy="694"/>
            </a:xfrm>
            <a:custGeom>
              <a:avLst/>
              <a:gdLst>
                <a:gd name="T0" fmla="*/ 34 w 564"/>
                <a:gd name="T1" fmla="*/ 694 h 694"/>
                <a:gd name="T2" fmla="*/ 564 w 564"/>
                <a:gd name="T3" fmla="*/ 163 h 694"/>
                <a:gd name="T4" fmla="*/ 564 w 564"/>
                <a:gd name="T5" fmla="*/ 163 h 694"/>
                <a:gd name="T6" fmla="*/ 540 w 564"/>
                <a:gd name="T7" fmla="*/ 139 h 694"/>
                <a:gd name="T8" fmla="*/ 515 w 564"/>
                <a:gd name="T9" fmla="*/ 115 h 694"/>
                <a:gd name="T10" fmla="*/ 487 w 564"/>
                <a:gd name="T11" fmla="*/ 93 h 694"/>
                <a:gd name="T12" fmla="*/ 459 w 564"/>
                <a:gd name="T13" fmla="*/ 72 h 694"/>
                <a:gd name="T14" fmla="*/ 431 w 564"/>
                <a:gd name="T15" fmla="*/ 52 h 694"/>
                <a:gd name="T16" fmla="*/ 402 w 564"/>
                <a:gd name="T17" fmla="*/ 34 h 694"/>
                <a:gd name="T18" fmla="*/ 372 w 564"/>
                <a:gd name="T19" fmla="*/ 17 h 694"/>
                <a:gd name="T20" fmla="*/ 341 w 564"/>
                <a:gd name="T21" fmla="*/ 0 h 694"/>
                <a:gd name="T22" fmla="*/ 0 w 564"/>
                <a:gd name="T23" fmla="*/ 670 h 694"/>
                <a:gd name="T24" fmla="*/ 0 w 564"/>
                <a:gd name="T25" fmla="*/ 670 h 694"/>
                <a:gd name="T26" fmla="*/ 19 w 564"/>
                <a:gd name="T27" fmla="*/ 679 h 694"/>
                <a:gd name="T28" fmla="*/ 34 w 564"/>
                <a:gd name="T29" fmla="*/ 694 h 694"/>
                <a:gd name="T30" fmla="*/ 34 w 564"/>
                <a:gd name="T31" fmla="*/ 694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34" y="694"/>
                  </a:moveTo>
                  <a:lnTo>
                    <a:pt x="564" y="163"/>
                  </a:lnTo>
                  <a:lnTo>
                    <a:pt x="540" y="139"/>
                  </a:lnTo>
                  <a:lnTo>
                    <a:pt x="515" y="115"/>
                  </a:lnTo>
                  <a:lnTo>
                    <a:pt x="487" y="93"/>
                  </a:lnTo>
                  <a:lnTo>
                    <a:pt x="459" y="72"/>
                  </a:lnTo>
                  <a:lnTo>
                    <a:pt x="431" y="52"/>
                  </a:lnTo>
                  <a:lnTo>
                    <a:pt x="402" y="34"/>
                  </a:lnTo>
                  <a:lnTo>
                    <a:pt x="372" y="17"/>
                  </a:lnTo>
                  <a:lnTo>
                    <a:pt x="341" y="0"/>
                  </a:lnTo>
                  <a:lnTo>
                    <a:pt x="0" y="670"/>
                  </a:lnTo>
                  <a:lnTo>
                    <a:pt x="19" y="679"/>
                  </a:lnTo>
                  <a:lnTo>
                    <a:pt x="34" y="694"/>
                  </a:lnTo>
                  <a:close/>
                </a:path>
              </a:pathLst>
            </a:custGeom>
            <a:solidFill>
              <a:srgbClr val="000000"/>
            </a:solidFill>
            <a:ln w="23813">
              <a:solidFill>
                <a:srgbClr val="668187"/>
              </a:solidFill>
              <a:prstDash val="solid"/>
              <a:round/>
              <a:headEnd/>
              <a:tailEnd/>
            </a:ln>
          </p:spPr>
          <p:txBody>
            <a:bodyPr/>
            <a:lstStyle/>
            <a:p>
              <a:endParaRPr lang="en-GB"/>
            </a:p>
          </p:txBody>
        </p:sp>
        <p:sp>
          <p:nvSpPr>
            <p:cNvPr id="8293" name="Freeform 78"/>
            <p:cNvSpPr>
              <a:spLocks/>
            </p:cNvSpPr>
            <p:nvPr/>
          </p:nvSpPr>
          <p:spPr bwMode="auto">
            <a:xfrm>
              <a:off x="2076" y="2306"/>
              <a:ext cx="694" cy="564"/>
            </a:xfrm>
            <a:custGeom>
              <a:avLst/>
              <a:gdLst>
                <a:gd name="T0" fmla="*/ 670 w 694"/>
                <a:gd name="T1" fmla="*/ 0 h 564"/>
                <a:gd name="T2" fmla="*/ 0 w 694"/>
                <a:gd name="T3" fmla="*/ 340 h 564"/>
                <a:gd name="T4" fmla="*/ 0 w 694"/>
                <a:gd name="T5" fmla="*/ 340 h 564"/>
                <a:gd name="T6" fmla="*/ 17 w 694"/>
                <a:gd name="T7" fmla="*/ 372 h 564"/>
                <a:gd name="T8" fmla="*/ 34 w 694"/>
                <a:gd name="T9" fmla="*/ 401 h 564"/>
                <a:gd name="T10" fmla="*/ 52 w 694"/>
                <a:gd name="T11" fmla="*/ 431 h 564"/>
                <a:gd name="T12" fmla="*/ 73 w 694"/>
                <a:gd name="T13" fmla="*/ 461 h 564"/>
                <a:gd name="T14" fmla="*/ 93 w 694"/>
                <a:gd name="T15" fmla="*/ 488 h 564"/>
                <a:gd name="T16" fmla="*/ 115 w 694"/>
                <a:gd name="T17" fmla="*/ 514 h 564"/>
                <a:gd name="T18" fmla="*/ 139 w 694"/>
                <a:gd name="T19" fmla="*/ 540 h 564"/>
                <a:gd name="T20" fmla="*/ 163 w 694"/>
                <a:gd name="T21" fmla="*/ 564 h 564"/>
                <a:gd name="T22" fmla="*/ 694 w 694"/>
                <a:gd name="T23" fmla="*/ 33 h 564"/>
                <a:gd name="T24" fmla="*/ 694 w 694"/>
                <a:gd name="T25" fmla="*/ 33 h 564"/>
                <a:gd name="T26" fmla="*/ 681 w 694"/>
                <a:gd name="T27" fmla="*/ 19 h 564"/>
                <a:gd name="T28" fmla="*/ 670 w 694"/>
                <a:gd name="T29" fmla="*/ 0 h 564"/>
                <a:gd name="T30" fmla="*/ 670 w 694"/>
                <a:gd name="T31" fmla="*/ 0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4" h="564">
                  <a:moveTo>
                    <a:pt x="670" y="0"/>
                  </a:moveTo>
                  <a:lnTo>
                    <a:pt x="0" y="340"/>
                  </a:lnTo>
                  <a:lnTo>
                    <a:pt x="17" y="372"/>
                  </a:lnTo>
                  <a:lnTo>
                    <a:pt x="34" y="401"/>
                  </a:lnTo>
                  <a:lnTo>
                    <a:pt x="52" y="431"/>
                  </a:lnTo>
                  <a:lnTo>
                    <a:pt x="73" y="461"/>
                  </a:lnTo>
                  <a:lnTo>
                    <a:pt x="93" y="488"/>
                  </a:lnTo>
                  <a:lnTo>
                    <a:pt x="115" y="514"/>
                  </a:lnTo>
                  <a:lnTo>
                    <a:pt x="139" y="540"/>
                  </a:lnTo>
                  <a:lnTo>
                    <a:pt x="163" y="564"/>
                  </a:lnTo>
                  <a:lnTo>
                    <a:pt x="694" y="33"/>
                  </a:lnTo>
                  <a:lnTo>
                    <a:pt x="681" y="19"/>
                  </a:lnTo>
                  <a:lnTo>
                    <a:pt x="670" y="0"/>
                  </a:lnTo>
                  <a:close/>
                </a:path>
              </a:pathLst>
            </a:custGeom>
            <a:solidFill>
              <a:srgbClr val="FAEEC5"/>
            </a:solidFill>
            <a:ln w="23813">
              <a:solidFill>
                <a:srgbClr val="668187"/>
              </a:solidFill>
              <a:prstDash val="solid"/>
              <a:round/>
              <a:headEnd/>
              <a:tailEnd/>
            </a:ln>
          </p:spPr>
          <p:txBody>
            <a:bodyPr/>
            <a:lstStyle/>
            <a:p>
              <a:endParaRPr lang="en-GB"/>
            </a:p>
          </p:txBody>
        </p:sp>
        <p:sp>
          <p:nvSpPr>
            <p:cNvPr id="8294" name="Freeform 79"/>
            <p:cNvSpPr>
              <a:spLocks/>
            </p:cNvSpPr>
            <p:nvPr/>
          </p:nvSpPr>
          <p:spPr bwMode="auto">
            <a:xfrm>
              <a:off x="2726" y="1361"/>
              <a:ext cx="277" cy="751"/>
            </a:xfrm>
            <a:custGeom>
              <a:avLst/>
              <a:gdLst>
                <a:gd name="T0" fmla="*/ 159 w 277"/>
                <a:gd name="T1" fmla="*/ 751 h 751"/>
                <a:gd name="T2" fmla="*/ 277 w 277"/>
                <a:gd name="T3" fmla="*/ 9 h 751"/>
                <a:gd name="T4" fmla="*/ 277 w 277"/>
                <a:gd name="T5" fmla="*/ 9 h 751"/>
                <a:gd name="T6" fmla="*/ 244 w 277"/>
                <a:gd name="T7" fmla="*/ 6 h 751"/>
                <a:gd name="T8" fmla="*/ 209 w 277"/>
                <a:gd name="T9" fmla="*/ 2 h 751"/>
                <a:gd name="T10" fmla="*/ 175 w 277"/>
                <a:gd name="T11" fmla="*/ 0 h 751"/>
                <a:gd name="T12" fmla="*/ 140 w 277"/>
                <a:gd name="T13" fmla="*/ 0 h 751"/>
                <a:gd name="T14" fmla="*/ 105 w 277"/>
                <a:gd name="T15" fmla="*/ 0 h 751"/>
                <a:gd name="T16" fmla="*/ 70 w 277"/>
                <a:gd name="T17" fmla="*/ 2 h 751"/>
                <a:gd name="T18" fmla="*/ 35 w 277"/>
                <a:gd name="T19" fmla="*/ 6 h 751"/>
                <a:gd name="T20" fmla="*/ 0 w 277"/>
                <a:gd name="T21" fmla="*/ 9 h 751"/>
                <a:gd name="T22" fmla="*/ 0 w 277"/>
                <a:gd name="T23" fmla="*/ 9 h 751"/>
                <a:gd name="T24" fmla="*/ 0 w 277"/>
                <a:gd name="T25" fmla="*/ 9 h 751"/>
                <a:gd name="T26" fmla="*/ 118 w 277"/>
                <a:gd name="T27" fmla="*/ 751 h 751"/>
                <a:gd name="T28" fmla="*/ 118 w 277"/>
                <a:gd name="T29" fmla="*/ 751 h 751"/>
                <a:gd name="T30" fmla="*/ 138 w 277"/>
                <a:gd name="T31" fmla="*/ 751 h 751"/>
                <a:gd name="T32" fmla="*/ 159 w 277"/>
                <a:gd name="T33" fmla="*/ 751 h 751"/>
                <a:gd name="T34" fmla="*/ 159 w 277"/>
                <a:gd name="T35" fmla="*/ 751 h 7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77" h="751">
                  <a:moveTo>
                    <a:pt x="159" y="751"/>
                  </a:moveTo>
                  <a:lnTo>
                    <a:pt x="277" y="9"/>
                  </a:lnTo>
                  <a:lnTo>
                    <a:pt x="244" y="6"/>
                  </a:lnTo>
                  <a:lnTo>
                    <a:pt x="209" y="2"/>
                  </a:lnTo>
                  <a:lnTo>
                    <a:pt x="175" y="0"/>
                  </a:lnTo>
                  <a:lnTo>
                    <a:pt x="140" y="0"/>
                  </a:lnTo>
                  <a:lnTo>
                    <a:pt x="105" y="0"/>
                  </a:lnTo>
                  <a:lnTo>
                    <a:pt x="70" y="2"/>
                  </a:lnTo>
                  <a:lnTo>
                    <a:pt x="35" y="6"/>
                  </a:lnTo>
                  <a:lnTo>
                    <a:pt x="0" y="9"/>
                  </a:lnTo>
                  <a:lnTo>
                    <a:pt x="118" y="751"/>
                  </a:lnTo>
                  <a:lnTo>
                    <a:pt x="138" y="751"/>
                  </a:lnTo>
                  <a:lnTo>
                    <a:pt x="159" y="751"/>
                  </a:lnTo>
                  <a:close/>
                </a:path>
              </a:pathLst>
            </a:custGeom>
            <a:solidFill>
              <a:srgbClr val="000000"/>
            </a:solidFill>
            <a:ln w="23813">
              <a:solidFill>
                <a:srgbClr val="668187"/>
              </a:solidFill>
              <a:prstDash val="solid"/>
              <a:round/>
              <a:headEnd/>
              <a:tailEnd/>
            </a:ln>
          </p:spPr>
          <p:txBody>
            <a:bodyPr/>
            <a:lstStyle/>
            <a:p>
              <a:endParaRPr lang="en-GB"/>
            </a:p>
          </p:txBody>
        </p:sp>
        <p:sp>
          <p:nvSpPr>
            <p:cNvPr id="8295" name="Freeform 80"/>
            <p:cNvSpPr>
              <a:spLocks/>
            </p:cNvSpPr>
            <p:nvPr/>
          </p:nvSpPr>
          <p:spPr bwMode="auto">
            <a:xfrm>
              <a:off x="2726" y="2378"/>
              <a:ext cx="277" cy="753"/>
            </a:xfrm>
            <a:custGeom>
              <a:avLst/>
              <a:gdLst>
                <a:gd name="T0" fmla="*/ 118 w 277"/>
                <a:gd name="T1" fmla="*/ 0 h 753"/>
                <a:gd name="T2" fmla="*/ 0 w 277"/>
                <a:gd name="T3" fmla="*/ 742 h 753"/>
                <a:gd name="T4" fmla="*/ 0 w 277"/>
                <a:gd name="T5" fmla="*/ 742 h 753"/>
                <a:gd name="T6" fmla="*/ 33 w 277"/>
                <a:gd name="T7" fmla="*/ 745 h 753"/>
                <a:gd name="T8" fmla="*/ 68 w 277"/>
                <a:gd name="T9" fmla="*/ 749 h 753"/>
                <a:gd name="T10" fmla="*/ 101 w 277"/>
                <a:gd name="T11" fmla="*/ 751 h 753"/>
                <a:gd name="T12" fmla="*/ 137 w 277"/>
                <a:gd name="T13" fmla="*/ 753 h 753"/>
                <a:gd name="T14" fmla="*/ 172 w 277"/>
                <a:gd name="T15" fmla="*/ 751 h 753"/>
                <a:gd name="T16" fmla="*/ 207 w 277"/>
                <a:gd name="T17" fmla="*/ 749 h 753"/>
                <a:gd name="T18" fmla="*/ 242 w 277"/>
                <a:gd name="T19" fmla="*/ 745 h 753"/>
                <a:gd name="T20" fmla="*/ 277 w 277"/>
                <a:gd name="T21" fmla="*/ 742 h 753"/>
                <a:gd name="T22" fmla="*/ 159 w 277"/>
                <a:gd name="T23" fmla="*/ 0 h 753"/>
                <a:gd name="T24" fmla="*/ 159 w 277"/>
                <a:gd name="T25" fmla="*/ 0 h 753"/>
                <a:gd name="T26" fmla="*/ 138 w 277"/>
                <a:gd name="T27" fmla="*/ 2 h 753"/>
                <a:gd name="T28" fmla="*/ 118 w 277"/>
                <a:gd name="T29" fmla="*/ 0 h 753"/>
                <a:gd name="T30" fmla="*/ 118 w 277"/>
                <a:gd name="T31" fmla="*/ 0 h 7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7" h="753">
                  <a:moveTo>
                    <a:pt x="118" y="0"/>
                  </a:moveTo>
                  <a:lnTo>
                    <a:pt x="0" y="742"/>
                  </a:lnTo>
                  <a:lnTo>
                    <a:pt x="33" y="745"/>
                  </a:lnTo>
                  <a:lnTo>
                    <a:pt x="68" y="749"/>
                  </a:lnTo>
                  <a:lnTo>
                    <a:pt x="101" y="751"/>
                  </a:lnTo>
                  <a:lnTo>
                    <a:pt x="137" y="753"/>
                  </a:lnTo>
                  <a:lnTo>
                    <a:pt x="172" y="751"/>
                  </a:lnTo>
                  <a:lnTo>
                    <a:pt x="207" y="749"/>
                  </a:lnTo>
                  <a:lnTo>
                    <a:pt x="242" y="745"/>
                  </a:lnTo>
                  <a:lnTo>
                    <a:pt x="277" y="742"/>
                  </a:lnTo>
                  <a:lnTo>
                    <a:pt x="159" y="0"/>
                  </a:lnTo>
                  <a:lnTo>
                    <a:pt x="138" y="2"/>
                  </a:lnTo>
                  <a:lnTo>
                    <a:pt x="118" y="0"/>
                  </a:lnTo>
                  <a:close/>
                </a:path>
              </a:pathLst>
            </a:custGeom>
            <a:solidFill>
              <a:srgbClr val="000000"/>
            </a:solidFill>
            <a:ln w="23813">
              <a:solidFill>
                <a:srgbClr val="668187"/>
              </a:solidFill>
              <a:prstDash val="solid"/>
              <a:round/>
              <a:headEnd/>
              <a:tailEnd/>
            </a:ln>
          </p:spPr>
          <p:txBody>
            <a:bodyPr/>
            <a:lstStyle/>
            <a:p>
              <a:endParaRPr lang="en-GB"/>
            </a:p>
          </p:txBody>
        </p:sp>
        <p:sp>
          <p:nvSpPr>
            <p:cNvPr id="8296" name="Freeform 81"/>
            <p:cNvSpPr>
              <a:spLocks/>
            </p:cNvSpPr>
            <p:nvPr/>
          </p:nvSpPr>
          <p:spPr bwMode="auto">
            <a:xfrm>
              <a:off x="2985" y="2265"/>
              <a:ext cx="754" cy="381"/>
            </a:xfrm>
            <a:custGeom>
              <a:avLst/>
              <a:gdLst>
                <a:gd name="T0" fmla="*/ 0 w 754"/>
                <a:gd name="T1" fmla="*/ 41 h 381"/>
                <a:gd name="T2" fmla="*/ 667 w 754"/>
                <a:gd name="T3" fmla="*/ 381 h 381"/>
                <a:gd name="T4" fmla="*/ 667 w 754"/>
                <a:gd name="T5" fmla="*/ 381 h 381"/>
                <a:gd name="T6" fmla="*/ 684 w 754"/>
                <a:gd name="T7" fmla="*/ 352 h 381"/>
                <a:gd name="T8" fmla="*/ 697 w 754"/>
                <a:gd name="T9" fmla="*/ 318 h 381"/>
                <a:gd name="T10" fmla="*/ 710 w 754"/>
                <a:gd name="T11" fmla="*/ 287 h 381"/>
                <a:gd name="T12" fmla="*/ 721 w 754"/>
                <a:gd name="T13" fmla="*/ 254 h 381"/>
                <a:gd name="T14" fmla="*/ 732 w 754"/>
                <a:gd name="T15" fmla="*/ 220 h 381"/>
                <a:gd name="T16" fmla="*/ 739 w 754"/>
                <a:gd name="T17" fmla="*/ 187 h 381"/>
                <a:gd name="T18" fmla="*/ 747 w 754"/>
                <a:gd name="T19" fmla="*/ 154 h 381"/>
                <a:gd name="T20" fmla="*/ 754 w 754"/>
                <a:gd name="T21" fmla="*/ 119 h 381"/>
                <a:gd name="T22" fmla="*/ 13 w 754"/>
                <a:gd name="T23" fmla="*/ 0 h 381"/>
                <a:gd name="T24" fmla="*/ 13 w 754"/>
                <a:gd name="T25" fmla="*/ 0 h 381"/>
                <a:gd name="T26" fmla="*/ 7 w 754"/>
                <a:gd name="T27" fmla="*/ 21 h 381"/>
                <a:gd name="T28" fmla="*/ 0 w 754"/>
                <a:gd name="T29" fmla="*/ 41 h 381"/>
                <a:gd name="T30" fmla="*/ 0 w 754"/>
                <a:gd name="T31" fmla="*/ 41 h 3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4" h="381">
                  <a:moveTo>
                    <a:pt x="0" y="41"/>
                  </a:moveTo>
                  <a:lnTo>
                    <a:pt x="667" y="381"/>
                  </a:lnTo>
                  <a:lnTo>
                    <a:pt x="684" y="352"/>
                  </a:lnTo>
                  <a:lnTo>
                    <a:pt x="697" y="318"/>
                  </a:lnTo>
                  <a:lnTo>
                    <a:pt x="710" y="287"/>
                  </a:lnTo>
                  <a:lnTo>
                    <a:pt x="721" y="254"/>
                  </a:lnTo>
                  <a:lnTo>
                    <a:pt x="732" y="220"/>
                  </a:lnTo>
                  <a:lnTo>
                    <a:pt x="739" y="187"/>
                  </a:lnTo>
                  <a:lnTo>
                    <a:pt x="747" y="154"/>
                  </a:lnTo>
                  <a:lnTo>
                    <a:pt x="754" y="119"/>
                  </a:lnTo>
                  <a:lnTo>
                    <a:pt x="13" y="0"/>
                  </a:lnTo>
                  <a:lnTo>
                    <a:pt x="7" y="21"/>
                  </a:lnTo>
                  <a:lnTo>
                    <a:pt x="0" y="41"/>
                  </a:lnTo>
                  <a:close/>
                </a:path>
              </a:pathLst>
            </a:custGeom>
            <a:solidFill>
              <a:srgbClr val="000000"/>
            </a:solidFill>
            <a:ln w="23813">
              <a:solidFill>
                <a:srgbClr val="668187"/>
              </a:solidFill>
              <a:prstDash val="solid"/>
              <a:round/>
              <a:headEnd/>
              <a:tailEnd/>
            </a:ln>
          </p:spPr>
          <p:txBody>
            <a:bodyPr/>
            <a:lstStyle/>
            <a:p>
              <a:endParaRPr lang="en-GB"/>
            </a:p>
          </p:txBody>
        </p:sp>
        <p:sp>
          <p:nvSpPr>
            <p:cNvPr id="8297" name="Freeform 82"/>
            <p:cNvSpPr>
              <a:spLocks/>
            </p:cNvSpPr>
            <p:nvPr/>
          </p:nvSpPr>
          <p:spPr bwMode="auto">
            <a:xfrm>
              <a:off x="2998" y="2106"/>
              <a:ext cx="752" cy="278"/>
            </a:xfrm>
            <a:custGeom>
              <a:avLst/>
              <a:gdLst>
                <a:gd name="T0" fmla="*/ 0 w 752"/>
                <a:gd name="T1" fmla="*/ 119 h 278"/>
                <a:gd name="T2" fmla="*/ 0 w 752"/>
                <a:gd name="T3" fmla="*/ 119 h 278"/>
                <a:gd name="T4" fmla="*/ 1 w 752"/>
                <a:gd name="T5" fmla="*/ 139 h 278"/>
                <a:gd name="T6" fmla="*/ 0 w 752"/>
                <a:gd name="T7" fmla="*/ 159 h 278"/>
                <a:gd name="T8" fmla="*/ 741 w 752"/>
                <a:gd name="T9" fmla="*/ 278 h 278"/>
                <a:gd name="T10" fmla="*/ 741 w 752"/>
                <a:gd name="T11" fmla="*/ 278 h 278"/>
                <a:gd name="T12" fmla="*/ 745 w 752"/>
                <a:gd name="T13" fmla="*/ 244 h 278"/>
                <a:gd name="T14" fmla="*/ 749 w 752"/>
                <a:gd name="T15" fmla="*/ 209 h 278"/>
                <a:gd name="T16" fmla="*/ 750 w 752"/>
                <a:gd name="T17" fmla="*/ 176 h 278"/>
                <a:gd name="T18" fmla="*/ 752 w 752"/>
                <a:gd name="T19" fmla="*/ 141 h 278"/>
                <a:gd name="T20" fmla="*/ 750 w 752"/>
                <a:gd name="T21" fmla="*/ 106 h 278"/>
                <a:gd name="T22" fmla="*/ 749 w 752"/>
                <a:gd name="T23" fmla="*/ 71 h 278"/>
                <a:gd name="T24" fmla="*/ 745 w 752"/>
                <a:gd name="T25" fmla="*/ 36 h 278"/>
                <a:gd name="T26" fmla="*/ 741 w 752"/>
                <a:gd name="T27" fmla="*/ 0 h 278"/>
                <a:gd name="T28" fmla="*/ 0 w 752"/>
                <a:gd name="T29" fmla="*/ 119 h 278"/>
                <a:gd name="T30" fmla="*/ 0 w 752"/>
                <a:gd name="T31" fmla="*/ 119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52" h="278">
                  <a:moveTo>
                    <a:pt x="0" y="119"/>
                  </a:moveTo>
                  <a:lnTo>
                    <a:pt x="0" y="119"/>
                  </a:lnTo>
                  <a:lnTo>
                    <a:pt x="1" y="139"/>
                  </a:lnTo>
                  <a:lnTo>
                    <a:pt x="0" y="159"/>
                  </a:lnTo>
                  <a:lnTo>
                    <a:pt x="741" y="278"/>
                  </a:lnTo>
                  <a:lnTo>
                    <a:pt x="745" y="244"/>
                  </a:lnTo>
                  <a:lnTo>
                    <a:pt x="749" y="209"/>
                  </a:lnTo>
                  <a:lnTo>
                    <a:pt x="750" y="176"/>
                  </a:lnTo>
                  <a:lnTo>
                    <a:pt x="752" y="141"/>
                  </a:lnTo>
                  <a:lnTo>
                    <a:pt x="750" y="106"/>
                  </a:lnTo>
                  <a:lnTo>
                    <a:pt x="749" y="71"/>
                  </a:lnTo>
                  <a:lnTo>
                    <a:pt x="745" y="36"/>
                  </a:lnTo>
                  <a:lnTo>
                    <a:pt x="741" y="0"/>
                  </a:lnTo>
                  <a:lnTo>
                    <a:pt x="0" y="119"/>
                  </a:lnTo>
                  <a:close/>
                </a:path>
              </a:pathLst>
            </a:custGeom>
            <a:solidFill>
              <a:srgbClr val="FAEEC5"/>
            </a:solidFill>
            <a:ln w="23813">
              <a:solidFill>
                <a:srgbClr val="668187"/>
              </a:solidFill>
              <a:prstDash val="solid"/>
              <a:round/>
              <a:headEnd/>
              <a:tailEnd/>
            </a:ln>
          </p:spPr>
          <p:txBody>
            <a:bodyPr/>
            <a:lstStyle/>
            <a:p>
              <a:endParaRPr lang="en-GB"/>
            </a:p>
          </p:txBody>
        </p:sp>
        <p:sp>
          <p:nvSpPr>
            <p:cNvPr id="8298" name="Freeform 83"/>
            <p:cNvSpPr>
              <a:spLocks/>
            </p:cNvSpPr>
            <p:nvPr/>
          </p:nvSpPr>
          <p:spPr bwMode="auto">
            <a:xfrm>
              <a:off x="2985" y="1844"/>
              <a:ext cx="754" cy="381"/>
            </a:xfrm>
            <a:custGeom>
              <a:avLst/>
              <a:gdLst>
                <a:gd name="T0" fmla="*/ 13 w 754"/>
                <a:gd name="T1" fmla="*/ 381 h 381"/>
                <a:gd name="T2" fmla="*/ 754 w 754"/>
                <a:gd name="T3" fmla="*/ 262 h 381"/>
                <a:gd name="T4" fmla="*/ 754 w 754"/>
                <a:gd name="T5" fmla="*/ 262 h 381"/>
                <a:gd name="T6" fmla="*/ 754 w 754"/>
                <a:gd name="T7" fmla="*/ 262 h 381"/>
                <a:gd name="T8" fmla="*/ 747 w 754"/>
                <a:gd name="T9" fmla="*/ 227 h 381"/>
                <a:gd name="T10" fmla="*/ 739 w 754"/>
                <a:gd name="T11" fmla="*/ 194 h 381"/>
                <a:gd name="T12" fmla="*/ 730 w 754"/>
                <a:gd name="T13" fmla="*/ 159 h 381"/>
                <a:gd name="T14" fmla="*/ 721 w 754"/>
                <a:gd name="T15" fmla="*/ 126 h 381"/>
                <a:gd name="T16" fmla="*/ 710 w 754"/>
                <a:gd name="T17" fmla="*/ 94 h 381"/>
                <a:gd name="T18" fmla="*/ 697 w 754"/>
                <a:gd name="T19" fmla="*/ 61 h 381"/>
                <a:gd name="T20" fmla="*/ 684 w 754"/>
                <a:gd name="T21" fmla="*/ 29 h 381"/>
                <a:gd name="T22" fmla="*/ 669 w 754"/>
                <a:gd name="T23" fmla="*/ 0 h 381"/>
                <a:gd name="T24" fmla="*/ 0 w 754"/>
                <a:gd name="T25" fmla="*/ 340 h 381"/>
                <a:gd name="T26" fmla="*/ 0 w 754"/>
                <a:gd name="T27" fmla="*/ 340 h 381"/>
                <a:gd name="T28" fmla="*/ 7 w 754"/>
                <a:gd name="T29" fmla="*/ 360 h 381"/>
                <a:gd name="T30" fmla="*/ 13 w 754"/>
                <a:gd name="T31" fmla="*/ 381 h 381"/>
                <a:gd name="T32" fmla="*/ 13 w 754"/>
                <a:gd name="T33" fmla="*/ 381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54" h="381">
                  <a:moveTo>
                    <a:pt x="13" y="381"/>
                  </a:moveTo>
                  <a:lnTo>
                    <a:pt x="754" y="262"/>
                  </a:lnTo>
                  <a:lnTo>
                    <a:pt x="747" y="227"/>
                  </a:lnTo>
                  <a:lnTo>
                    <a:pt x="739" y="194"/>
                  </a:lnTo>
                  <a:lnTo>
                    <a:pt x="730" y="159"/>
                  </a:lnTo>
                  <a:lnTo>
                    <a:pt x="721" y="126"/>
                  </a:lnTo>
                  <a:lnTo>
                    <a:pt x="710" y="94"/>
                  </a:lnTo>
                  <a:lnTo>
                    <a:pt x="697" y="61"/>
                  </a:lnTo>
                  <a:lnTo>
                    <a:pt x="684" y="29"/>
                  </a:lnTo>
                  <a:lnTo>
                    <a:pt x="669" y="0"/>
                  </a:lnTo>
                  <a:lnTo>
                    <a:pt x="0" y="340"/>
                  </a:lnTo>
                  <a:lnTo>
                    <a:pt x="7" y="360"/>
                  </a:lnTo>
                  <a:lnTo>
                    <a:pt x="13" y="381"/>
                  </a:lnTo>
                  <a:close/>
                </a:path>
              </a:pathLst>
            </a:custGeom>
            <a:solidFill>
              <a:srgbClr val="000000"/>
            </a:solidFill>
            <a:ln w="23813">
              <a:solidFill>
                <a:srgbClr val="668187"/>
              </a:solidFill>
              <a:prstDash val="solid"/>
              <a:round/>
              <a:headEnd/>
              <a:tailEnd/>
            </a:ln>
          </p:spPr>
          <p:txBody>
            <a:bodyPr/>
            <a:lstStyle/>
            <a:p>
              <a:endParaRPr lang="en-GB"/>
            </a:p>
          </p:txBody>
        </p:sp>
        <p:sp>
          <p:nvSpPr>
            <p:cNvPr id="8299" name="Freeform 84"/>
            <p:cNvSpPr>
              <a:spLocks/>
            </p:cNvSpPr>
            <p:nvPr/>
          </p:nvSpPr>
          <p:spPr bwMode="auto">
            <a:xfrm>
              <a:off x="2959" y="1620"/>
              <a:ext cx="695" cy="564"/>
            </a:xfrm>
            <a:custGeom>
              <a:avLst/>
              <a:gdLst>
                <a:gd name="T0" fmla="*/ 26 w 695"/>
                <a:gd name="T1" fmla="*/ 564 h 564"/>
                <a:gd name="T2" fmla="*/ 695 w 695"/>
                <a:gd name="T3" fmla="*/ 224 h 564"/>
                <a:gd name="T4" fmla="*/ 695 w 695"/>
                <a:gd name="T5" fmla="*/ 224 h 564"/>
                <a:gd name="T6" fmla="*/ 678 w 695"/>
                <a:gd name="T7" fmla="*/ 192 h 564"/>
                <a:gd name="T8" fmla="*/ 660 w 695"/>
                <a:gd name="T9" fmla="*/ 163 h 564"/>
                <a:gd name="T10" fmla="*/ 641 w 695"/>
                <a:gd name="T11" fmla="*/ 133 h 564"/>
                <a:gd name="T12" fmla="*/ 621 w 695"/>
                <a:gd name="T13" fmla="*/ 104 h 564"/>
                <a:gd name="T14" fmla="*/ 601 w 695"/>
                <a:gd name="T15" fmla="*/ 78 h 564"/>
                <a:gd name="T16" fmla="*/ 579 w 695"/>
                <a:gd name="T17" fmla="*/ 50 h 564"/>
                <a:gd name="T18" fmla="*/ 554 w 695"/>
                <a:gd name="T19" fmla="*/ 24 h 564"/>
                <a:gd name="T20" fmla="*/ 530 w 695"/>
                <a:gd name="T21" fmla="*/ 0 h 564"/>
                <a:gd name="T22" fmla="*/ 0 w 695"/>
                <a:gd name="T23" fmla="*/ 531 h 564"/>
                <a:gd name="T24" fmla="*/ 0 w 695"/>
                <a:gd name="T25" fmla="*/ 531 h 564"/>
                <a:gd name="T26" fmla="*/ 14 w 695"/>
                <a:gd name="T27" fmla="*/ 546 h 564"/>
                <a:gd name="T28" fmla="*/ 26 w 695"/>
                <a:gd name="T29" fmla="*/ 564 h 564"/>
                <a:gd name="T30" fmla="*/ 26 w 695"/>
                <a:gd name="T31" fmla="*/ 564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5" h="564">
                  <a:moveTo>
                    <a:pt x="26" y="564"/>
                  </a:moveTo>
                  <a:lnTo>
                    <a:pt x="695" y="224"/>
                  </a:lnTo>
                  <a:lnTo>
                    <a:pt x="678" y="192"/>
                  </a:lnTo>
                  <a:lnTo>
                    <a:pt x="660" y="163"/>
                  </a:lnTo>
                  <a:lnTo>
                    <a:pt x="641" y="133"/>
                  </a:lnTo>
                  <a:lnTo>
                    <a:pt x="621" y="104"/>
                  </a:lnTo>
                  <a:lnTo>
                    <a:pt x="601" y="78"/>
                  </a:lnTo>
                  <a:lnTo>
                    <a:pt x="579" y="50"/>
                  </a:lnTo>
                  <a:lnTo>
                    <a:pt x="554" y="24"/>
                  </a:lnTo>
                  <a:lnTo>
                    <a:pt x="530" y="0"/>
                  </a:lnTo>
                  <a:lnTo>
                    <a:pt x="0" y="531"/>
                  </a:lnTo>
                  <a:lnTo>
                    <a:pt x="14" y="546"/>
                  </a:lnTo>
                  <a:lnTo>
                    <a:pt x="26" y="564"/>
                  </a:lnTo>
                  <a:close/>
                </a:path>
              </a:pathLst>
            </a:custGeom>
            <a:solidFill>
              <a:srgbClr val="FAEEC5"/>
            </a:solidFill>
            <a:ln w="23813">
              <a:solidFill>
                <a:srgbClr val="668187"/>
              </a:solidFill>
              <a:prstDash val="solid"/>
              <a:round/>
              <a:headEnd/>
              <a:tailEnd/>
            </a:ln>
          </p:spPr>
          <p:txBody>
            <a:bodyPr/>
            <a:lstStyle/>
            <a:p>
              <a:endParaRPr lang="en-GB"/>
            </a:p>
          </p:txBody>
        </p:sp>
        <p:sp>
          <p:nvSpPr>
            <p:cNvPr id="8300" name="Freeform 85"/>
            <p:cNvSpPr>
              <a:spLocks/>
            </p:cNvSpPr>
            <p:nvPr/>
          </p:nvSpPr>
          <p:spPr bwMode="auto">
            <a:xfrm>
              <a:off x="2463" y="2365"/>
              <a:ext cx="381" cy="755"/>
            </a:xfrm>
            <a:custGeom>
              <a:avLst/>
              <a:gdLst>
                <a:gd name="T0" fmla="*/ 340 w 381"/>
                <a:gd name="T1" fmla="*/ 0 h 755"/>
                <a:gd name="T2" fmla="*/ 0 w 381"/>
                <a:gd name="T3" fmla="*/ 668 h 755"/>
                <a:gd name="T4" fmla="*/ 0 w 381"/>
                <a:gd name="T5" fmla="*/ 668 h 755"/>
                <a:gd name="T6" fmla="*/ 31 w 381"/>
                <a:gd name="T7" fmla="*/ 685 h 755"/>
                <a:gd name="T8" fmla="*/ 63 w 381"/>
                <a:gd name="T9" fmla="*/ 697 h 755"/>
                <a:gd name="T10" fmla="*/ 94 w 381"/>
                <a:gd name="T11" fmla="*/ 710 h 755"/>
                <a:gd name="T12" fmla="*/ 128 w 381"/>
                <a:gd name="T13" fmla="*/ 722 h 755"/>
                <a:gd name="T14" fmla="*/ 161 w 381"/>
                <a:gd name="T15" fmla="*/ 733 h 755"/>
                <a:gd name="T16" fmla="*/ 194 w 381"/>
                <a:gd name="T17" fmla="*/ 740 h 755"/>
                <a:gd name="T18" fmla="*/ 229 w 381"/>
                <a:gd name="T19" fmla="*/ 747 h 755"/>
                <a:gd name="T20" fmla="*/ 263 w 381"/>
                <a:gd name="T21" fmla="*/ 755 h 755"/>
                <a:gd name="T22" fmla="*/ 381 w 381"/>
                <a:gd name="T23" fmla="*/ 13 h 755"/>
                <a:gd name="T24" fmla="*/ 381 w 381"/>
                <a:gd name="T25" fmla="*/ 13 h 755"/>
                <a:gd name="T26" fmla="*/ 361 w 381"/>
                <a:gd name="T27" fmla="*/ 8 h 755"/>
                <a:gd name="T28" fmla="*/ 340 w 381"/>
                <a:gd name="T29" fmla="*/ 0 h 755"/>
                <a:gd name="T30" fmla="*/ 340 w 381"/>
                <a:gd name="T31" fmla="*/ 0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340" y="0"/>
                  </a:moveTo>
                  <a:lnTo>
                    <a:pt x="0" y="668"/>
                  </a:lnTo>
                  <a:lnTo>
                    <a:pt x="31" y="685"/>
                  </a:lnTo>
                  <a:lnTo>
                    <a:pt x="63" y="697"/>
                  </a:lnTo>
                  <a:lnTo>
                    <a:pt x="94" y="710"/>
                  </a:lnTo>
                  <a:lnTo>
                    <a:pt x="128" y="722"/>
                  </a:lnTo>
                  <a:lnTo>
                    <a:pt x="161" y="733"/>
                  </a:lnTo>
                  <a:lnTo>
                    <a:pt x="194" y="740"/>
                  </a:lnTo>
                  <a:lnTo>
                    <a:pt x="229" y="747"/>
                  </a:lnTo>
                  <a:lnTo>
                    <a:pt x="263" y="755"/>
                  </a:lnTo>
                  <a:lnTo>
                    <a:pt x="381" y="13"/>
                  </a:lnTo>
                  <a:lnTo>
                    <a:pt x="361" y="8"/>
                  </a:lnTo>
                  <a:lnTo>
                    <a:pt x="340" y="0"/>
                  </a:lnTo>
                  <a:close/>
                </a:path>
              </a:pathLst>
            </a:custGeom>
            <a:solidFill>
              <a:srgbClr val="FAEEC5"/>
            </a:solidFill>
            <a:ln w="23813">
              <a:solidFill>
                <a:srgbClr val="668187"/>
              </a:solidFill>
              <a:prstDash val="solid"/>
              <a:round/>
              <a:headEnd/>
              <a:tailEnd/>
            </a:ln>
          </p:spPr>
          <p:txBody>
            <a:bodyPr/>
            <a:lstStyle/>
            <a:p>
              <a:endParaRPr lang="en-GB"/>
            </a:p>
          </p:txBody>
        </p:sp>
        <p:sp>
          <p:nvSpPr>
            <p:cNvPr id="8301" name="Freeform 86"/>
            <p:cNvSpPr>
              <a:spLocks/>
            </p:cNvSpPr>
            <p:nvPr/>
          </p:nvSpPr>
          <p:spPr bwMode="auto">
            <a:xfrm>
              <a:off x="2239" y="2339"/>
              <a:ext cx="564" cy="694"/>
            </a:xfrm>
            <a:custGeom>
              <a:avLst/>
              <a:gdLst>
                <a:gd name="T0" fmla="*/ 531 w 564"/>
                <a:gd name="T1" fmla="*/ 0 h 694"/>
                <a:gd name="T2" fmla="*/ 0 w 564"/>
                <a:gd name="T3" fmla="*/ 531 h 694"/>
                <a:gd name="T4" fmla="*/ 0 w 564"/>
                <a:gd name="T5" fmla="*/ 531 h 694"/>
                <a:gd name="T6" fmla="*/ 24 w 564"/>
                <a:gd name="T7" fmla="*/ 555 h 694"/>
                <a:gd name="T8" fmla="*/ 50 w 564"/>
                <a:gd name="T9" fmla="*/ 579 h 694"/>
                <a:gd name="T10" fmla="*/ 78 w 564"/>
                <a:gd name="T11" fmla="*/ 601 h 694"/>
                <a:gd name="T12" fmla="*/ 106 w 564"/>
                <a:gd name="T13" fmla="*/ 622 h 694"/>
                <a:gd name="T14" fmla="*/ 133 w 564"/>
                <a:gd name="T15" fmla="*/ 642 h 694"/>
                <a:gd name="T16" fmla="*/ 163 w 564"/>
                <a:gd name="T17" fmla="*/ 661 h 694"/>
                <a:gd name="T18" fmla="*/ 193 w 564"/>
                <a:gd name="T19" fmla="*/ 679 h 694"/>
                <a:gd name="T20" fmla="*/ 224 w 564"/>
                <a:gd name="T21" fmla="*/ 694 h 694"/>
                <a:gd name="T22" fmla="*/ 564 w 564"/>
                <a:gd name="T23" fmla="*/ 26 h 694"/>
                <a:gd name="T24" fmla="*/ 564 w 564"/>
                <a:gd name="T25" fmla="*/ 26 h 694"/>
                <a:gd name="T26" fmla="*/ 548 w 564"/>
                <a:gd name="T27" fmla="*/ 15 h 694"/>
                <a:gd name="T28" fmla="*/ 531 w 564"/>
                <a:gd name="T29" fmla="*/ 0 h 694"/>
                <a:gd name="T30" fmla="*/ 531 w 564"/>
                <a:gd name="T31" fmla="*/ 0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531" y="0"/>
                  </a:moveTo>
                  <a:lnTo>
                    <a:pt x="0" y="531"/>
                  </a:lnTo>
                  <a:lnTo>
                    <a:pt x="24" y="555"/>
                  </a:lnTo>
                  <a:lnTo>
                    <a:pt x="50" y="579"/>
                  </a:lnTo>
                  <a:lnTo>
                    <a:pt x="78" y="601"/>
                  </a:lnTo>
                  <a:lnTo>
                    <a:pt x="106" y="622"/>
                  </a:lnTo>
                  <a:lnTo>
                    <a:pt x="133" y="642"/>
                  </a:lnTo>
                  <a:lnTo>
                    <a:pt x="163" y="661"/>
                  </a:lnTo>
                  <a:lnTo>
                    <a:pt x="193" y="679"/>
                  </a:lnTo>
                  <a:lnTo>
                    <a:pt x="224" y="694"/>
                  </a:lnTo>
                  <a:lnTo>
                    <a:pt x="564" y="26"/>
                  </a:lnTo>
                  <a:lnTo>
                    <a:pt x="548" y="15"/>
                  </a:lnTo>
                  <a:lnTo>
                    <a:pt x="531" y="0"/>
                  </a:lnTo>
                  <a:close/>
                </a:path>
              </a:pathLst>
            </a:custGeom>
            <a:solidFill>
              <a:srgbClr val="000000"/>
            </a:solidFill>
            <a:ln w="23813">
              <a:solidFill>
                <a:srgbClr val="668187"/>
              </a:solidFill>
              <a:prstDash val="solid"/>
              <a:round/>
              <a:headEnd/>
              <a:tailEnd/>
            </a:ln>
          </p:spPr>
          <p:txBody>
            <a:bodyPr/>
            <a:lstStyle/>
            <a:p>
              <a:endParaRPr lang="en-GB"/>
            </a:p>
          </p:txBody>
        </p:sp>
        <p:sp>
          <p:nvSpPr>
            <p:cNvPr id="8302" name="Freeform 87"/>
            <p:cNvSpPr>
              <a:spLocks/>
            </p:cNvSpPr>
            <p:nvPr/>
          </p:nvSpPr>
          <p:spPr bwMode="auto">
            <a:xfrm>
              <a:off x="2885" y="2365"/>
              <a:ext cx="381" cy="755"/>
            </a:xfrm>
            <a:custGeom>
              <a:avLst/>
              <a:gdLst>
                <a:gd name="T0" fmla="*/ 0 w 381"/>
                <a:gd name="T1" fmla="*/ 13 h 755"/>
                <a:gd name="T2" fmla="*/ 118 w 381"/>
                <a:gd name="T3" fmla="*/ 755 h 755"/>
                <a:gd name="T4" fmla="*/ 118 w 381"/>
                <a:gd name="T5" fmla="*/ 755 h 755"/>
                <a:gd name="T6" fmla="*/ 153 w 381"/>
                <a:gd name="T7" fmla="*/ 747 h 755"/>
                <a:gd name="T8" fmla="*/ 188 w 381"/>
                <a:gd name="T9" fmla="*/ 740 h 755"/>
                <a:gd name="T10" fmla="*/ 222 w 381"/>
                <a:gd name="T11" fmla="*/ 731 h 755"/>
                <a:gd name="T12" fmla="*/ 255 w 381"/>
                <a:gd name="T13" fmla="*/ 722 h 755"/>
                <a:gd name="T14" fmla="*/ 288 w 381"/>
                <a:gd name="T15" fmla="*/ 710 h 755"/>
                <a:gd name="T16" fmla="*/ 320 w 381"/>
                <a:gd name="T17" fmla="*/ 697 h 755"/>
                <a:gd name="T18" fmla="*/ 351 w 381"/>
                <a:gd name="T19" fmla="*/ 685 h 755"/>
                <a:gd name="T20" fmla="*/ 381 w 381"/>
                <a:gd name="T21" fmla="*/ 668 h 755"/>
                <a:gd name="T22" fmla="*/ 40 w 381"/>
                <a:gd name="T23" fmla="*/ 0 h 755"/>
                <a:gd name="T24" fmla="*/ 40 w 381"/>
                <a:gd name="T25" fmla="*/ 0 h 755"/>
                <a:gd name="T26" fmla="*/ 22 w 381"/>
                <a:gd name="T27" fmla="*/ 8 h 755"/>
                <a:gd name="T28" fmla="*/ 0 w 381"/>
                <a:gd name="T29" fmla="*/ 13 h 755"/>
                <a:gd name="T30" fmla="*/ 0 w 381"/>
                <a:gd name="T31" fmla="*/ 13 h 7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81" h="755">
                  <a:moveTo>
                    <a:pt x="0" y="13"/>
                  </a:moveTo>
                  <a:lnTo>
                    <a:pt x="118" y="755"/>
                  </a:lnTo>
                  <a:lnTo>
                    <a:pt x="153" y="747"/>
                  </a:lnTo>
                  <a:lnTo>
                    <a:pt x="188" y="740"/>
                  </a:lnTo>
                  <a:lnTo>
                    <a:pt x="222" y="731"/>
                  </a:lnTo>
                  <a:lnTo>
                    <a:pt x="255" y="722"/>
                  </a:lnTo>
                  <a:lnTo>
                    <a:pt x="288" y="710"/>
                  </a:lnTo>
                  <a:lnTo>
                    <a:pt x="320" y="697"/>
                  </a:lnTo>
                  <a:lnTo>
                    <a:pt x="351" y="685"/>
                  </a:lnTo>
                  <a:lnTo>
                    <a:pt x="381" y="668"/>
                  </a:lnTo>
                  <a:lnTo>
                    <a:pt x="40" y="0"/>
                  </a:lnTo>
                  <a:lnTo>
                    <a:pt x="22" y="8"/>
                  </a:lnTo>
                  <a:lnTo>
                    <a:pt x="0" y="13"/>
                  </a:lnTo>
                  <a:close/>
                </a:path>
              </a:pathLst>
            </a:custGeom>
            <a:solidFill>
              <a:srgbClr val="FAEEC5"/>
            </a:solidFill>
            <a:ln w="23813">
              <a:solidFill>
                <a:srgbClr val="668187"/>
              </a:solidFill>
              <a:prstDash val="solid"/>
              <a:round/>
              <a:headEnd/>
              <a:tailEnd/>
            </a:ln>
          </p:spPr>
          <p:txBody>
            <a:bodyPr/>
            <a:lstStyle/>
            <a:p>
              <a:endParaRPr lang="en-GB"/>
            </a:p>
          </p:txBody>
        </p:sp>
        <p:sp>
          <p:nvSpPr>
            <p:cNvPr id="8303" name="Freeform 88"/>
            <p:cNvSpPr>
              <a:spLocks/>
            </p:cNvSpPr>
            <p:nvPr/>
          </p:nvSpPr>
          <p:spPr bwMode="auto">
            <a:xfrm>
              <a:off x="2959" y="2306"/>
              <a:ext cx="693" cy="564"/>
            </a:xfrm>
            <a:custGeom>
              <a:avLst/>
              <a:gdLst>
                <a:gd name="T0" fmla="*/ 0 w 693"/>
                <a:gd name="T1" fmla="*/ 33 h 564"/>
                <a:gd name="T2" fmla="*/ 530 w 693"/>
                <a:gd name="T3" fmla="*/ 564 h 564"/>
                <a:gd name="T4" fmla="*/ 530 w 693"/>
                <a:gd name="T5" fmla="*/ 564 h 564"/>
                <a:gd name="T6" fmla="*/ 554 w 693"/>
                <a:gd name="T7" fmla="*/ 540 h 564"/>
                <a:gd name="T8" fmla="*/ 579 w 693"/>
                <a:gd name="T9" fmla="*/ 514 h 564"/>
                <a:gd name="T10" fmla="*/ 601 w 693"/>
                <a:gd name="T11" fmla="*/ 486 h 564"/>
                <a:gd name="T12" fmla="*/ 621 w 693"/>
                <a:gd name="T13" fmla="*/ 459 h 564"/>
                <a:gd name="T14" fmla="*/ 641 w 693"/>
                <a:gd name="T15" fmla="*/ 431 h 564"/>
                <a:gd name="T16" fmla="*/ 660 w 693"/>
                <a:gd name="T17" fmla="*/ 401 h 564"/>
                <a:gd name="T18" fmla="*/ 678 w 693"/>
                <a:gd name="T19" fmla="*/ 372 h 564"/>
                <a:gd name="T20" fmla="*/ 693 w 693"/>
                <a:gd name="T21" fmla="*/ 340 h 564"/>
                <a:gd name="T22" fmla="*/ 26 w 693"/>
                <a:gd name="T23" fmla="*/ 0 h 564"/>
                <a:gd name="T24" fmla="*/ 26 w 693"/>
                <a:gd name="T25" fmla="*/ 0 h 564"/>
                <a:gd name="T26" fmla="*/ 14 w 693"/>
                <a:gd name="T27" fmla="*/ 19 h 564"/>
                <a:gd name="T28" fmla="*/ 0 w 693"/>
                <a:gd name="T29" fmla="*/ 33 h 564"/>
                <a:gd name="T30" fmla="*/ 0 w 693"/>
                <a:gd name="T31" fmla="*/ 33 h 5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93" h="564">
                  <a:moveTo>
                    <a:pt x="0" y="33"/>
                  </a:moveTo>
                  <a:lnTo>
                    <a:pt x="530" y="564"/>
                  </a:lnTo>
                  <a:lnTo>
                    <a:pt x="554" y="540"/>
                  </a:lnTo>
                  <a:lnTo>
                    <a:pt x="579" y="514"/>
                  </a:lnTo>
                  <a:lnTo>
                    <a:pt x="601" y="486"/>
                  </a:lnTo>
                  <a:lnTo>
                    <a:pt x="621" y="459"/>
                  </a:lnTo>
                  <a:lnTo>
                    <a:pt x="641" y="431"/>
                  </a:lnTo>
                  <a:lnTo>
                    <a:pt x="660" y="401"/>
                  </a:lnTo>
                  <a:lnTo>
                    <a:pt x="678" y="372"/>
                  </a:lnTo>
                  <a:lnTo>
                    <a:pt x="693" y="340"/>
                  </a:lnTo>
                  <a:lnTo>
                    <a:pt x="26" y="0"/>
                  </a:lnTo>
                  <a:lnTo>
                    <a:pt x="14" y="19"/>
                  </a:lnTo>
                  <a:lnTo>
                    <a:pt x="0" y="33"/>
                  </a:lnTo>
                  <a:close/>
                </a:path>
              </a:pathLst>
            </a:custGeom>
            <a:solidFill>
              <a:srgbClr val="FAEEC5"/>
            </a:solidFill>
            <a:ln w="23813">
              <a:solidFill>
                <a:srgbClr val="668187"/>
              </a:solidFill>
              <a:prstDash val="solid"/>
              <a:round/>
              <a:headEnd/>
              <a:tailEnd/>
            </a:ln>
          </p:spPr>
          <p:txBody>
            <a:bodyPr/>
            <a:lstStyle/>
            <a:p>
              <a:endParaRPr lang="en-GB"/>
            </a:p>
          </p:txBody>
        </p:sp>
        <p:sp>
          <p:nvSpPr>
            <p:cNvPr id="8304" name="Freeform 89"/>
            <p:cNvSpPr>
              <a:spLocks/>
            </p:cNvSpPr>
            <p:nvPr/>
          </p:nvSpPr>
          <p:spPr bwMode="auto">
            <a:xfrm>
              <a:off x="2925" y="2339"/>
              <a:ext cx="564" cy="694"/>
            </a:xfrm>
            <a:custGeom>
              <a:avLst/>
              <a:gdLst>
                <a:gd name="T0" fmla="*/ 0 w 564"/>
                <a:gd name="T1" fmla="*/ 26 h 694"/>
                <a:gd name="T2" fmla="*/ 341 w 564"/>
                <a:gd name="T3" fmla="*/ 694 h 694"/>
                <a:gd name="T4" fmla="*/ 341 w 564"/>
                <a:gd name="T5" fmla="*/ 694 h 694"/>
                <a:gd name="T6" fmla="*/ 372 w 564"/>
                <a:gd name="T7" fmla="*/ 679 h 694"/>
                <a:gd name="T8" fmla="*/ 402 w 564"/>
                <a:gd name="T9" fmla="*/ 661 h 694"/>
                <a:gd name="T10" fmla="*/ 431 w 564"/>
                <a:gd name="T11" fmla="*/ 642 h 694"/>
                <a:gd name="T12" fmla="*/ 461 w 564"/>
                <a:gd name="T13" fmla="*/ 622 h 694"/>
                <a:gd name="T14" fmla="*/ 489 w 564"/>
                <a:gd name="T15" fmla="*/ 601 h 694"/>
                <a:gd name="T16" fmla="*/ 515 w 564"/>
                <a:gd name="T17" fmla="*/ 579 h 694"/>
                <a:gd name="T18" fmla="*/ 540 w 564"/>
                <a:gd name="T19" fmla="*/ 555 h 694"/>
                <a:gd name="T20" fmla="*/ 564 w 564"/>
                <a:gd name="T21" fmla="*/ 531 h 694"/>
                <a:gd name="T22" fmla="*/ 34 w 564"/>
                <a:gd name="T23" fmla="*/ 0 h 694"/>
                <a:gd name="T24" fmla="*/ 34 w 564"/>
                <a:gd name="T25" fmla="*/ 0 h 694"/>
                <a:gd name="T26" fmla="*/ 19 w 564"/>
                <a:gd name="T27" fmla="*/ 15 h 694"/>
                <a:gd name="T28" fmla="*/ 0 w 564"/>
                <a:gd name="T29" fmla="*/ 26 h 694"/>
                <a:gd name="T30" fmla="*/ 0 w 564"/>
                <a:gd name="T31" fmla="*/ 26 h 6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4" h="694">
                  <a:moveTo>
                    <a:pt x="0" y="26"/>
                  </a:moveTo>
                  <a:lnTo>
                    <a:pt x="341" y="694"/>
                  </a:lnTo>
                  <a:lnTo>
                    <a:pt x="372" y="679"/>
                  </a:lnTo>
                  <a:lnTo>
                    <a:pt x="402" y="661"/>
                  </a:lnTo>
                  <a:lnTo>
                    <a:pt x="431" y="642"/>
                  </a:lnTo>
                  <a:lnTo>
                    <a:pt x="461" y="622"/>
                  </a:lnTo>
                  <a:lnTo>
                    <a:pt x="489" y="601"/>
                  </a:lnTo>
                  <a:lnTo>
                    <a:pt x="515" y="579"/>
                  </a:lnTo>
                  <a:lnTo>
                    <a:pt x="540" y="555"/>
                  </a:lnTo>
                  <a:lnTo>
                    <a:pt x="564" y="531"/>
                  </a:lnTo>
                  <a:lnTo>
                    <a:pt x="34" y="0"/>
                  </a:lnTo>
                  <a:lnTo>
                    <a:pt x="19" y="15"/>
                  </a:lnTo>
                  <a:lnTo>
                    <a:pt x="0" y="26"/>
                  </a:lnTo>
                  <a:close/>
                </a:path>
              </a:pathLst>
            </a:custGeom>
            <a:solidFill>
              <a:srgbClr val="000000"/>
            </a:solidFill>
            <a:ln w="23813">
              <a:solidFill>
                <a:srgbClr val="668187"/>
              </a:solidFill>
              <a:prstDash val="solid"/>
              <a:round/>
              <a:headEnd/>
              <a:tailEnd/>
            </a:ln>
          </p:spPr>
          <p:txBody>
            <a:bodyPr/>
            <a:lstStyle/>
            <a:p>
              <a:endParaRPr lang="en-GB"/>
            </a:p>
          </p:txBody>
        </p:sp>
        <p:sp>
          <p:nvSpPr>
            <p:cNvPr id="8305" name="Rectangle 90"/>
            <p:cNvSpPr>
              <a:spLocks noChangeArrowheads="1"/>
            </p:cNvSpPr>
            <p:nvPr/>
          </p:nvSpPr>
          <p:spPr bwMode="auto">
            <a:xfrm>
              <a:off x="2661" y="241"/>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20</a:t>
              </a:r>
              <a:endParaRPr lang="en-US" altLang="en-US"/>
            </a:p>
          </p:txBody>
        </p:sp>
        <p:sp>
          <p:nvSpPr>
            <p:cNvPr id="8306" name="Rectangle 91"/>
            <p:cNvSpPr>
              <a:spLocks noChangeArrowheads="1"/>
            </p:cNvSpPr>
            <p:nvPr/>
          </p:nvSpPr>
          <p:spPr bwMode="auto">
            <a:xfrm>
              <a:off x="3319" y="337"/>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8307" name="Rectangle 92"/>
            <p:cNvSpPr>
              <a:spLocks noChangeArrowheads="1"/>
            </p:cNvSpPr>
            <p:nvPr/>
          </p:nvSpPr>
          <p:spPr bwMode="auto">
            <a:xfrm>
              <a:off x="2224" y="344"/>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5</a:t>
              </a:r>
              <a:endParaRPr lang="en-US" altLang="en-US"/>
            </a:p>
          </p:txBody>
        </p:sp>
        <p:sp>
          <p:nvSpPr>
            <p:cNvPr id="8308" name="Rectangle 93"/>
            <p:cNvSpPr>
              <a:spLocks noChangeArrowheads="1"/>
            </p:cNvSpPr>
            <p:nvPr/>
          </p:nvSpPr>
          <p:spPr bwMode="auto">
            <a:xfrm>
              <a:off x="1596" y="544"/>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12</a:t>
              </a:r>
              <a:endParaRPr lang="en-US" altLang="en-US"/>
            </a:p>
          </p:txBody>
        </p:sp>
        <p:sp>
          <p:nvSpPr>
            <p:cNvPr id="8309" name="Rectangle 94"/>
            <p:cNvSpPr>
              <a:spLocks noChangeArrowheads="1"/>
            </p:cNvSpPr>
            <p:nvPr/>
          </p:nvSpPr>
          <p:spPr bwMode="auto">
            <a:xfrm>
              <a:off x="1300" y="973"/>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9</a:t>
              </a:r>
              <a:endParaRPr lang="en-US" altLang="en-US"/>
            </a:p>
          </p:txBody>
        </p:sp>
        <p:sp>
          <p:nvSpPr>
            <p:cNvPr id="8310" name="Rectangle 95"/>
            <p:cNvSpPr>
              <a:spLocks noChangeArrowheads="1"/>
            </p:cNvSpPr>
            <p:nvPr/>
          </p:nvSpPr>
          <p:spPr bwMode="auto">
            <a:xfrm>
              <a:off x="915" y="1491"/>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14</a:t>
              </a:r>
              <a:endParaRPr lang="en-US" altLang="en-US"/>
            </a:p>
          </p:txBody>
        </p:sp>
        <p:sp>
          <p:nvSpPr>
            <p:cNvPr id="8311" name="Rectangle 96"/>
            <p:cNvSpPr>
              <a:spLocks noChangeArrowheads="1"/>
            </p:cNvSpPr>
            <p:nvPr/>
          </p:nvSpPr>
          <p:spPr bwMode="auto">
            <a:xfrm>
              <a:off x="841"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8312" name="Rectangle 97"/>
            <p:cNvSpPr>
              <a:spLocks noChangeArrowheads="1"/>
            </p:cNvSpPr>
            <p:nvPr/>
          </p:nvSpPr>
          <p:spPr bwMode="auto">
            <a:xfrm>
              <a:off x="1019"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a:t>
              </a:r>
              <a:endParaRPr lang="en-US" altLang="en-US"/>
            </a:p>
          </p:txBody>
        </p:sp>
        <p:sp>
          <p:nvSpPr>
            <p:cNvPr id="8313" name="Rectangle 98"/>
            <p:cNvSpPr>
              <a:spLocks noChangeArrowheads="1"/>
            </p:cNvSpPr>
            <p:nvPr/>
          </p:nvSpPr>
          <p:spPr bwMode="auto">
            <a:xfrm>
              <a:off x="1026" y="2586"/>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8</a:t>
              </a:r>
              <a:endParaRPr lang="en-US" altLang="en-US"/>
            </a:p>
          </p:txBody>
        </p:sp>
        <p:sp>
          <p:nvSpPr>
            <p:cNvPr id="8314" name="Rectangle 99"/>
            <p:cNvSpPr>
              <a:spLocks noChangeArrowheads="1"/>
            </p:cNvSpPr>
            <p:nvPr/>
          </p:nvSpPr>
          <p:spPr bwMode="auto">
            <a:xfrm>
              <a:off x="1174" y="3118"/>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16</a:t>
              </a:r>
              <a:endParaRPr lang="en-US" altLang="en-US"/>
            </a:p>
          </p:txBody>
        </p:sp>
        <p:sp>
          <p:nvSpPr>
            <p:cNvPr id="8315" name="Rectangle 100"/>
            <p:cNvSpPr>
              <a:spLocks noChangeArrowheads="1"/>
            </p:cNvSpPr>
            <p:nvPr/>
          </p:nvSpPr>
          <p:spPr bwMode="auto">
            <a:xfrm>
              <a:off x="1707" y="351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7</a:t>
              </a:r>
              <a:endParaRPr lang="en-US" altLang="en-US"/>
            </a:p>
          </p:txBody>
        </p:sp>
        <p:sp>
          <p:nvSpPr>
            <p:cNvPr id="8316" name="Rectangle 101"/>
            <p:cNvSpPr>
              <a:spLocks noChangeArrowheads="1"/>
            </p:cNvSpPr>
            <p:nvPr/>
          </p:nvSpPr>
          <p:spPr bwMode="auto">
            <a:xfrm>
              <a:off x="2084" y="377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19</a:t>
              </a:r>
              <a:endParaRPr lang="en-US" altLang="en-US"/>
            </a:p>
          </p:txBody>
        </p:sp>
        <p:sp>
          <p:nvSpPr>
            <p:cNvPr id="8317" name="Rectangle 102"/>
            <p:cNvSpPr>
              <a:spLocks noChangeArrowheads="1"/>
            </p:cNvSpPr>
            <p:nvPr/>
          </p:nvSpPr>
          <p:spPr bwMode="auto">
            <a:xfrm>
              <a:off x="2801" y="385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3</a:t>
              </a:r>
              <a:endParaRPr lang="en-US" altLang="en-US"/>
            </a:p>
          </p:txBody>
        </p:sp>
        <p:sp>
          <p:nvSpPr>
            <p:cNvPr id="8318" name="Rectangle 103"/>
            <p:cNvSpPr>
              <a:spLocks noChangeArrowheads="1"/>
            </p:cNvSpPr>
            <p:nvPr/>
          </p:nvSpPr>
          <p:spPr bwMode="auto">
            <a:xfrm>
              <a:off x="3219" y="377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17</a:t>
              </a:r>
              <a:endParaRPr lang="en-US" altLang="en-US"/>
            </a:p>
          </p:txBody>
        </p:sp>
        <p:sp>
          <p:nvSpPr>
            <p:cNvPr id="8319" name="Rectangle 104"/>
            <p:cNvSpPr>
              <a:spLocks noChangeArrowheads="1"/>
            </p:cNvSpPr>
            <p:nvPr/>
          </p:nvSpPr>
          <p:spPr bwMode="auto">
            <a:xfrm>
              <a:off x="3837" y="348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2</a:t>
              </a:r>
              <a:endParaRPr lang="en-US" altLang="en-US"/>
            </a:p>
          </p:txBody>
        </p:sp>
        <p:sp>
          <p:nvSpPr>
            <p:cNvPr id="8320" name="Rectangle 105"/>
            <p:cNvSpPr>
              <a:spLocks noChangeArrowheads="1"/>
            </p:cNvSpPr>
            <p:nvPr/>
          </p:nvSpPr>
          <p:spPr bwMode="auto">
            <a:xfrm>
              <a:off x="4126" y="312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15</a:t>
              </a:r>
              <a:endParaRPr lang="en-US" altLang="en-US"/>
            </a:p>
          </p:txBody>
        </p:sp>
        <p:sp>
          <p:nvSpPr>
            <p:cNvPr id="8321" name="Rectangle 106"/>
            <p:cNvSpPr>
              <a:spLocks noChangeArrowheads="1"/>
            </p:cNvSpPr>
            <p:nvPr/>
          </p:nvSpPr>
          <p:spPr bwMode="auto">
            <a:xfrm>
              <a:off x="4414" y="2563"/>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10</a:t>
              </a:r>
              <a:endParaRPr lang="en-US" altLang="en-US"/>
            </a:p>
          </p:txBody>
        </p:sp>
        <p:sp>
          <p:nvSpPr>
            <p:cNvPr id="8322" name="Rectangle 107"/>
            <p:cNvSpPr>
              <a:spLocks noChangeArrowheads="1"/>
            </p:cNvSpPr>
            <p:nvPr/>
          </p:nvSpPr>
          <p:spPr bwMode="auto">
            <a:xfrm>
              <a:off x="4629" y="2038"/>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6</a:t>
              </a:r>
              <a:endParaRPr lang="en-US" altLang="en-US"/>
            </a:p>
          </p:txBody>
        </p:sp>
        <p:sp>
          <p:nvSpPr>
            <p:cNvPr id="8323" name="Rectangle 108"/>
            <p:cNvSpPr>
              <a:spLocks noChangeArrowheads="1"/>
            </p:cNvSpPr>
            <p:nvPr/>
          </p:nvSpPr>
          <p:spPr bwMode="auto">
            <a:xfrm>
              <a:off x="4392" y="1513"/>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13</a:t>
              </a:r>
              <a:endParaRPr lang="en-US" altLang="en-US"/>
            </a:p>
          </p:txBody>
        </p:sp>
        <p:sp>
          <p:nvSpPr>
            <p:cNvPr id="8324" name="Rectangle 109"/>
            <p:cNvSpPr>
              <a:spLocks noChangeArrowheads="1"/>
            </p:cNvSpPr>
            <p:nvPr/>
          </p:nvSpPr>
          <p:spPr bwMode="auto">
            <a:xfrm>
              <a:off x="4177" y="1010"/>
              <a:ext cx="196"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4</a:t>
              </a:r>
              <a:endParaRPr lang="en-US" altLang="en-US"/>
            </a:p>
          </p:txBody>
        </p:sp>
        <p:sp>
          <p:nvSpPr>
            <p:cNvPr id="8325" name="Rectangle 110"/>
            <p:cNvSpPr>
              <a:spLocks noChangeArrowheads="1"/>
            </p:cNvSpPr>
            <p:nvPr/>
          </p:nvSpPr>
          <p:spPr bwMode="auto">
            <a:xfrm>
              <a:off x="3726" y="596"/>
              <a:ext cx="392"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solidFill>
                    <a:srgbClr val="FAEEC5"/>
                  </a:solidFill>
                  <a:latin typeface="Arial MT" charset="0"/>
                </a:rPr>
                <a:t>18</a:t>
              </a:r>
              <a:endParaRPr lang="en-US" altLang="en-US"/>
            </a:p>
          </p:txBody>
        </p:sp>
      </p:grpSp>
      <p:sp>
        <p:nvSpPr>
          <p:cNvPr id="8195" name="Text Box 111"/>
          <p:cNvSpPr txBox="1">
            <a:spLocks noChangeArrowheads="1"/>
          </p:cNvSpPr>
          <p:nvPr/>
        </p:nvSpPr>
        <p:spPr bwMode="auto">
          <a:xfrm>
            <a:off x="158750" y="65088"/>
            <a:ext cx="1820863"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You can cut and paste this dart board into other presentations</a:t>
            </a:r>
          </a:p>
        </p:txBody>
      </p:sp>
      <p:grpSp>
        <p:nvGrpSpPr>
          <p:cNvPr id="8196" name="Group 129"/>
          <p:cNvGrpSpPr>
            <a:grpSpLocks/>
          </p:cNvGrpSpPr>
          <p:nvPr/>
        </p:nvGrpSpPr>
        <p:grpSpPr bwMode="auto">
          <a:xfrm>
            <a:off x="3492500" y="762000"/>
            <a:ext cx="973138" cy="1154113"/>
            <a:chOff x="2290" y="663"/>
            <a:chExt cx="613" cy="727"/>
          </a:xfrm>
        </p:grpSpPr>
        <p:sp>
          <p:nvSpPr>
            <p:cNvPr id="8213" name="Freeform 121"/>
            <p:cNvSpPr>
              <a:spLocks/>
            </p:cNvSpPr>
            <p:nvPr/>
          </p:nvSpPr>
          <p:spPr bwMode="auto">
            <a:xfrm>
              <a:off x="2290" y="688"/>
              <a:ext cx="273" cy="285"/>
            </a:xfrm>
            <a:custGeom>
              <a:avLst/>
              <a:gdLst>
                <a:gd name="T0" fmla="*/ 146 w 466"/>
                <a:gd name="T1" fmla="*/ 107 h 486"/>
                <a:gd name="T2" fmla="*/ 4 w 466"/>
                <a:gd name="T3" fmla="*/ 0 h 486"/>
                <a:gd name="T4" fmla="*/ 4 w 466"/>
                <a:gd name="T5" fmla="*/ 0 h 486"/>
                <a:gd name="T6" fmla="*/ 3 w 466"/>
                <a:gd name="T7" fmla="*/ 0 h 486"/>
                <a:gd name="T8" fmla="*/ 1 w 466"/>
                <a:gd name="T9" fmla="*/ 0 h 486"/>
                <a:gd name="T10" fmla="*/ 1 w 466"/>
                <a:gd name="T11" fmla="*/ 1 h 486"/>
                <a:gd name="T12" fmla="*/ 0 w 466"/>
                <a:gd name="T13" fmla="*/ 2 h 486"/>
                <a:gd name="T14" fmla="*/ 0 w 466"/>
                <a:gd name="T15" fmla="*/ 5 h 486"/>
                <a:gd name="T16" fmla="*/ 1 w 466"/>
                <a:gd name="T17" fmla="*/ 9 h 486"/>
                <a:gd name="T18" fmla="*/ 1 w 466"/>
                <a:gd name="T19" fmla="*/ 9 h 486"/>
                <a:gd name="T20" fmla="*/ 2 w 466"/>
                <a:gd name="T21" fmla="*/ 12 h 486"/>
                <a:gd name="T22" fmla="*/ 5 w 466"/>
                <a:gd name="T23" fmla="*/ 16 h 486"/>
                <a:gd name="T24" fmla="*/ 12 w 466"/>
                <a:gd name="T25" fmla="*/ 28 h 486"/>
                <a:gd name="T26" fmla="*/ 25 w 466"/>
                <a:gd name="T27" fmla="*/ 41 h 486"/>
                <a:gd name="T28" fmla="*/ 37 w 466"/>
                <a:gd name="T29" fmla="*/ 55 h 486"/>
                <a:gd name="T30" fmla="*/ 60 w 466"/>
                <a:gd name="T31" fmla="*/ 81 h 486"/>
                <a:gd name="T32" fmla="*/ 70 w 466"/>
                <a:gd name="T33" fmla="*/ 91 h 486"/>
                <a:gd name="T34" fmla="*/ 159 w 466"/>
                <a:gd name="T35" fmla="*/ 190 h 486"/>
                <a:gd name="T36" fmla="*/ 273 w 466"/>
                <a:gd name="T37" fmla="*/ 285 h 486"/>
                <a:gd name="T38" fmla="*/ 146 w 466"/>
                <a:gd name="T39" fmla="*/ 107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FAF419"/>
            </a:solidFill>
            <a:ln w="7938">
              <a:solidFill>
                <a:srgbClr val="000000"/>
              </a:solidFill>
              <a:prstDash val="solid"/>
              <a:round/>
              <a:headEnd/>
              <a:tailEnd/>
            </a:ln>
          </p:spPr>
          <p:txBody>
            <a:bodyPr/>
            <a:lstStyle/>
            <a:p>
              <a:endParaRPr lang="en-GB"/>
            </a:p>
          </p:txBody>
        </p:sp>
        <p:sp>
          <p:nvSpPr>
            <p:cNvPr id="8214" name="Freeform 122"/>
            <p:cNvSpPr>
              <a:spLocks/>
            </p:cNvSpPr>
            <p:nvPr/>
          </p:nvSpPr>
          <p:spPr bwMode="auto">
            <a:xfrm>
              <a:off x="2446" y="663"/>
              <a:ext cx="275" cy="310"/>
            </a:xfrm>
            <a:custGeom>
              <a:avLst/>
              <a:gdLst>
                <a:gd name="T0" fmla="*/ 0 w 470"/>
                <a:gd name="T1" fmla="*/ 127 h 529"/>
                <a:gd name="T2" fmla="*/ 0 w 470"/>
                <a:gd name="T3" fmla="*/ 127 h 529"/>
                <a:gd name="T4" fmla="*/ 20 w 470"/>
                <a:gd name="T5" fmla="*/ 106 h 529"/>
                <a:gd name="T6" fmla="*/ 43 w 470"/>
                <a:gd name="T7" fmla="*/ 84 h 529"/>
                <a:gd name="T8" fmla="*/ 69 w 470"/>
                <a:gd name="T9" fmla="*/ 61 h 529"/>
                <a:gd name="T10" fmla="*/ 84 w 470"/>
                <a:gd name="T11" fmla="*/ 49 h 529"/>
                <a:gd name="T12" fmla="*/ 98 w 470"/>
                <a:gd name="T13" fmla="*/ 37 h 529"/>
                <a:gd name="T14" fmla="*/ 114 w 470"/>
                <a:gd name="T15" fmla="*/ 27 h 529"/>
                <a:gd name="T16" fmla="*/ 128 w 470"/>
                <a:gd name="T17" fmla="*/ 17 h 529"/>
                <a:gd name="T18" fmla="*/ 142 w 470"/>
                <a:gd name="T19" fmla="*/ 9 h 529"/>
                <a:gd name="T20" fmla="*/ 154 w 470"/>
                <a:gd name="T21" fmla="*/ 4 h 529"/>
                <a:gd name="T22" fmla="*/ 161 w 470"/>
                <a:gd name="T23" fmla="*/ 1 h 529"/>
                <a:gd name="T24" fmla="*/ 167 w 470"/>
                <a:gd name="T25" fmla="*/ 0 h 529"/>
                <a:gd name="T26" fmla="*/ 172 w 470"/>
                <a:gd name="T27" fmla="*/ 0 h 529"/>
                <a:gd name="T28" fmla="*/ 177 w 470"/>
                <a:gd name="T29" fmla="*/ 0 h 529"/>
                <a:gd name="T30" fmla="*/ 177 w 470"/>
                <a:gd name="T31" fmla="*/ 0 h 529"/>
                <a:gd name="T32" fmla="*/ 181 w 470"/>
                <a:gd name="T33" fmla="*/ 1 h 529"/>
                <a:gd name="T34" fmla="*/ 186 w 470"/>
                <a:gd name="T35" fmla="*/ 2 h 529"/>
                <a:gd name="T36" fmla="*/ 196 w 470"/>
                <a:gd name="T37" fmla="*/ 6 h 529"/>
                <a:gd name="T38" fmla="*/ 204 w 470"/>
                <a:gd name="T39" fmla="*/ 12 h 529"/>
                <a:gd name="T40" fmla="*/ 213 w 470"/>
                <a:gd name="T41" fmla="*/ 18 h 529"/>
                <a:gd name="T42" fmla="*/ 222 w 470"/>
                <a:gd name="T43" fmla="*/ 26 h 529"/>
                <a:gd name="T44" fmla="*/ 230 w 470"/>
                <a:gd name="T45" fmla="*/ 35 h 529"/>
                <a:gd name="T46" fmla="*/ 238 w 470"/>
                <a:gd name="T47" fmla="*/ 43 h 529"/>
                <a:gd name="T48" fmla="*/ 245 w 470"/>
                <a:gd name="T49" fmla="*/ 53 h 529"/>
                <a:gd name="T50" fmla="*/ 257 w 470"/>
                <a:gd name="T51" fmla="*/ 71 h 529"/>
                <a:gd name="T52" fmla="*/ 267 w 470"/>
                <a:gd name="T53" fmla="*/ 86 h 529"/>
                <a:gd name="T54" fmla="*/ 275 w 470"/>
                <a:gd name="T55" fmla="*/ 101 h 529"/>
                <a:gd name="T56" fmla="*/ 158 w 470"/>
                <a:gd name="T57" fmla="*/ 310 h 529"/>
                <a:gd name="T58" fmla="*/ 0 w 470"/>
                <a:gd name="T59" fmla="*/ 127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FAF419"/>
            </a:solidFill>
            <a:ln w="7938">
              <a:solidFill>
                <a:srgbClr val="000000"/>
              </a:solidFill>
              <a:prstDash val="solid"/>
              <a:round/>
              <a:headEnd/>
              <a:tailEnd/>
            </a:ln>
          </p:spPr>
          <p:txBody>
            <a:bodyPr/>
            <a:lstStyle/>
            <a:p>
              <a:endParaRPr lang="en-GB"/>
            </a:p>
          </p:txBody>
        </p:sp>
        <p:sp>
          <p:nvSpPr>
            <p:cNvPr id="8215" name="Freeform 123"/>
            <p:cNvSpPr>
              <a:spLocks/>
            </p:cNvSpPr>
            <p:nvPr/>
          </p:nvSpPr>
          <p:spPr bwMode="auto">
            <a:xfrm>
              <a:off x="2291" y="811"/>
              <a:ext cx="284" cy="273"/>
            </a:xfrm>
            <a:custGeom>
              <a:avLst/>
              <a:gdLst>
                <a:gd name="T0" fmla="*/ 133 w 486"/>
                <a:gd name="T1" fmla="*/ 0 h 465"/>
                <a:gd name="T2" fmla="*/ 133 w 486"/>
                <a:gd name="T3" fmla="*/ 0 h 465"/>
                <a:gd name="T4" fmla="*/ 119 w 486"/>
                <a:gd name="T5" fmla="*/ 14 h 465"/>
                <a:gd name="T6" fmla="*/ 103 w 486"/>
                <a:gd name="T7" fmla="*/ 29 h 465"/>
                <a:gd name="T8" fmla="*/ 86 w 486"/>
                <a:gd name="T9" fmla="*/ 47 h 465"/>
                <a:gd name="T10" fmla="*/ 67 w 486"/>
                <a:gd name="T11" fmla="*/ 69 h 465"/>
                <a:gd name="T12" fmla="*/ 58 w 486"/>
                <a:gd name="T13" fmla="*/ 81 h 465"/>
                <a:gd name="T14" fmla="*/ 49 w 486"/>
                <a:gd name="T15" fmla="*/ 92 h 465"/>
                <a:gd name="T16" fmla="*/ 40 w 486"/>
                <a:gd name="T17" fmla="*/ 105 h 465"/>
                <a:gd name="T18" fmla="*/ 33 w 486"/>
                <a:gd name="T19" fmla="*/ 117 h 465"/>
                <a:gd name="T20" fmla="*/ 27 w 486"/>
                <a:gd name="T21" fmla="*/ 128 h 465"/>
                <a:gd name="T22" fmla="*/ 22 w 486"/>
                <a:gd name="T23" fmla="*/ 140 h 465"/>
                <a:gd name="T24" fmla="*/ 22 w 486"/>
                <a:gd name="T25" fmla="*/ 140 h 465"/>
                <a:gd name="T26" fmla="*/ 8 w 486"/>
                <a:gd name="T27" fmla="*/ 177 h 465"/>
                <a:gd name="T28" fmla="*/ 3 w 486"/>
                <a:gd name="T29" fmla="*/ 191 h 465"/>
                <a:gd name="T30" fmla="*/ 1 w 486"/>
                <a:gd name="T31" fmla="*/ 203 h 465"/>
                <a:gd name="T32" fmla="*/ 0 w 486"/>
                <a:gd name="T33" fmla="*/ 208 h 465"/>
                <a:gd name="T34" fmla="*/ 0 w 486"/>
                <a:gd name="T35" fmla="*/ 213 h 465"/>
                <a:gd name="T36" fmla="*/ 2 w 486"/>
                <a:gd name="T37" fmla="*/ 217 h 465"/>
                <a:gd name="T38" fmla="*/ 3 w 486"/>
                <a:gd name="T39" fmla="*/ 221 h 465"/>
                <a:gd name="T40" fmla="*/ 6 w 486"/>
                <a:gd name="T41" fmla="*/ 226 h 465"/>
                <a:gd name="T42" fmla="*/ 9 w 486"/>
                <a:gd name="T43" fmla="*/ 230 h 465"/>
                <a:gd name="T44" fmla="*/ 13 w 486"/>
                <a:gd name="T45" fmla="*/ 234 h 465"/>
                <a:gd name="T46" fmla="*/ 19 w 486"/>
                <a:gd name="T47" fmla="*/ 238 h 465"/>
                <a:gd name="T48" fmla="*/ 19 w 486"/>
                <a:gd name="T49" fmla="*/ 238 h 465"/>
                <a:gd name="T50" fmla="*/ 31 w 486"/>
                <a:gd name="T51" fmla="*/ 246 h 465"/>
                <a:gd name="T52" fmla="*/ 42 w 486"/>
                <a:gd name="T53" fmla="*/ 253 h 465"/>
                <a:gd name="T54" fmla="*/ 63 w 486"/>
                <a:gd name="T55" fmla="*/ 264 h 465"/>
                <a:gd name="T56" fmla="*/ 77 w 486"/>
                <a:gd name="T57" fmla="*/ 271 h 465"/>
                <a:gd name="T58" fmla="*/ 82 w 486"/>
                <a:gd name="T59" fmla="*/ 273 h 465"/>
                <a:gd name="T60" fmla="*/ 284 w 486"/>
                <a:gd name="T61" fmla="*/ 194 h 465"/>
                <a:gd name="T62" fmla="*/ 133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FAF419"/>
            </a:solidFill>
            <a:ln w="7938">
              <a:solidFill>
                <a:srgbClr val="000000"/>
              </a:solidFill>
              <a:prstDash val="solid"/>
              <a:round/>
              <a:headEnd/>
              <a:tailEnd/>
            </a:ln>
          </p:spPr>
          <p:txBody>
            <a:bodyPr/>
            <a:lstStyle/>
            <a:p>
              <a:endParaRPr lang="en-GB"/>
            </a:p>
          </p:txBody>
        </p:sp>
        <p:sp>
          <p:nvSpPr>
            <p:cNvPr id="8216" name="Freeform 124"/>
            <p:cNvSpPr>
              <a:spLocks/>
            </p:cNvSpPr>
            <p:nvPr/>
          </p:nvSpPr>
          <p:spPr bwMode="auto">
            <a:xfrm>
              <a:off x="2885" y="1364"/>
              <a:ext cx="18" cy="26"/>
            </a:xfrm>
            <a:custGeom>
              <a:avLst/>
              <a:gdLst>
                <a:gd name="T0" fmla="*/ 18 w 32"/>
                <a:gd name="T1" fmla="*/ 21 h 43"/>
                <a:gd name="T2" fmla="*/ 18 w 32"/>
                <a:gd name="T3" fmla="*/ 21 h 43"/>
                <a:gd name="T4" fmla="*/ 5 w 32"/>
                <a:gd name="T5" fmla="*/ 0 h 43"/>
                <a:gd name="T6" fmla="*/ 5 w 32"/>
                <a:gd name="T7" fmla="*/ 0 h 43"/>
                <a:gd name="T8" fmla="*/ 0 w 32"/>
                <a:gd name="T9" fmla="*/ 5 h 43"/>
                <a:gd name="T10" fmla="*/ 0 w 32"/>
                <a:gd name="T11" fmla="*/ 5 h 43"/>
                <a:gd name="T12" fmla="*/ 12 w 32"/>
                <a:gd name="T13" fmla="*/ 24 h 43"/>
                <a:gd name="T14" fmla="*/ 12 w 32"/>
                <a:gd name="T15" fmla="*/ 24 h 43"/>
                <a:gd name="T16" fmla="*/ 13 w 32"/>
                <a:gd name="T17" fmla="*/ 25 h 43"/>
                <a:gd name="T18" fmla="*/ 14 w 32"/>
                <a:gd name="T19" fmla="*/ 26 h 43"/>
                <a:gd name="T20" fmla="*/ 17 w 32"/>
                <a:gd name="T21" fmla="*/ 25 h 43"/>
                <a:gd name="T22" fmla="*/ 17 w 32"/>
                <a:gd name="T23" fmla="*/ 25 h 43"/>
                <a:gd name="T24" fmla="*/ 18 w 32"/>
                <a:gd name="T25" fmla="*/ 24 h 43"/>
                <a:gd name="T26" fmla="*/ 18 w 32"/>
                <a:gd name="T27" fmla="*/ 23 h 43"/>
                <a:gd name="T28" fmla="*/ 18 w 32"/>
                <a:gd name="T29" fmla="*/ 21 h 43"/>
                <a:gd name="T30" fmla="*/ 18 w 32"/>
                <a:gd name="T31" fmla="*/ 21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7" name="Freeform 125"/>
            <p:cNvSpPr>
              <a:spLocks/>
            </p:cNvSpPr>
            <p:nvPr/>
          </p:nvSpPr>
          <p:spPr bwMode="auto">
            <a:xfrm>
              <a:off x="2693" y="1116"/>
              <a:ext cx="210" cy="264"/>
            </a:xfrm>
            <a:custGeom>
              <a:avLst/>
              <a:gdLst>
                <a:gd name="T0" fmla="*/ 205 w 359"/>
                <a:gd name="T1" fmla="*/ 199 h 451"/>
                <a:gd name="T2" fmla="*/ 161 w 359"/>
                <a:gd name="T3" fmla="*/ 126 h 451"/>
                <a:gd name="T4" fmla="*/ 161 w 359"/>
                <a:gd name="T5" fmla="*/ 126 h 451"/>
                <a:gd name="T6" fmla="*/ 135 w 359"/>
                <a:gd name="T7" fmla="*/ 87 h 451"/>
                <a:gd name="T8" fmla="*/ 116 w 359"/>
                <a:gd name="T9" fmla="*/ 60 h 451"/>
                <a:gd name="T10" fmla="*/ 106 w 359"/>
                <a:gd name="T11" fmla="*/ 46 h 451"/>
                <a:gd name="T12" fmla="*/ 106 w 359"/>
                <a:gd name="T13" fmla="*/ 46 h 451"/>
                <a:gd name="T14" fmla="*/ 89 w 359"/>
                <a:gd name="T15" fmla="*/ 32 h 451"/>
                <a:gd name="T16" fmla="*/ 76 w 359"/>
                <a:gd name="T17" fmla="*/ 22 h 451"/>
                <a:gd name="T18" fmla="*/ 54 w 359"/>
                <a:gd name="T19" fmla="*/ 5 h 451"/>
                <a:gd name="T20" fmla="*/ 44 w 359"/>
                <a:gd name="T21" fmla="*/ 0 h 451"/>
                <a:gd name="T22" fmla="*/ 43 w 359"/>
                <a:gd name="T23" fmla="*/ 1 h 451"/>
                <a:gd name="T24" fmla="*/ 43 w 359"/>
                <a:gd name="T25" fmla="*/ 1 h 451"/>
                <a:gd name="T26" fmla="*/ 49 w 359"/>
                <a:gd name="T27" fmla="*/ 9 h 451"/>
                <a:gd name="T28" fmla="*/ 49 w 359"/>
                <a:gd name="T29" fmla="*/ 9 h 451"/>
                <a:gd name="T30" fmla="*/ 54 w 359"/>
                <a:gd name="T31" fmla="*/ 13 h 451"/>
                <a:gd name="T32" fmla="*/ 58 w 359"/>
                <a:gd name="T33" fmla="*/ 20 h 451"/>
                <a:gd name="T34" fmla="*/ 60 w 359"/>
                <a:gd name="T35" fmla="*/ 23 h 451"/>
                <a:gd name="T36" fmla="*/ 62 w 359"/>
                <a:gd name="T37" fmla="*/ 27 h 451"/>
                <a:gd name="T38" fmla="*/ 63 w 359"/>
                <a:gd name="T39" fmla="*/ 31 h 451"/>
                <a:gd name="T40" fmla="*/ 63 w 359"/>
                <a:gd name="T41" fmla="*/ 35 h 451"/>
                <a:gd name="T42" fmla="*/ 63 w 359"/>
                <a:gd name="T43" fmla="*/ 35 h 451"/>
                <a:gd name="T44" fmla="*/ 62 w 359"/>
                <a:gd name="T45" fmla="*/ 41 h 451"/>
                <a:gd name="T46" fmla="*/ 60 w 359"/>
                <a:gd name="T47" fmla="*/ 47 h 451"/>
                <a:gd name="T48" fmla="*/ 56 w 359"/>
                <a:gd name="T49" fmla="*/ 52 h 451"/>
                <a:gd name="T50" fmla="*/ 52 w 359"/>
                <a:gd name="T51" fmla="*/ 57 h 451"/>
                <a:gd name="T52" fmla="*/ 47 w 359"/>
                <a:gd name="T53" fmla="*/ 61 h 451"/>
                <a:gd name="T54" fmla="*/ 41 w 359"/>
                <a:gd name="T55" fmla="*/ 64 h 451"/>
                <a:gd name="T56" fmla="*/ 35 w 359"/>
                <a:gd name="T57" fmla="*/ 67 h 451"/>
                <a:gd name="T58" fmla="*/ 28 w 359"/>
                <a:gd name="T59" fmla="*/ 67 h 451"/>
                <a:gd name="T60" fmla="*/ 28 w 359"/>
                <a:gd name="T61" fmla="*/ 67 h 451"/>
                <a:gd name="T62" fmla="*/ 20 w 359"/>
                <a:gd name="T63" fmla="*/ 66 h 451"/>
                <a:gd name="T64" fmla="*/ 13 w 359"/>
                <a:gd name="T65" fmla="*/ 63 h 451"/>
                <a:gd name="T66" fmla="*/ 6 w 359"/>
                <a:gd name="T67" fmla="*/ 60 h 451"/>
                <a:gd name="T68" fmla="*/ 1 w 359"/>
                <a:gd name="T69" fmla="*/ 56 h 451"/>
                <a:gd name="T70" fmla="*/ 0 w 359"/>
                <a:gd name="T71" fmla="*/ 56 h 451"/>
                <a:gd name="T72" fmla="*/ 9 w 359"/>
                <a:gd name="T73" fmla="*/ 85 h 451"/>
                <a:gd name="T74" fmla="*/ 25 w 359"/>
                <a:gd name="T75" fmla="*/ 116 h 451"/>
                <a:gd name="T76" fmla="*/ 125 w 359"/>
                <a:gd name="T77" fmla="*/ 245 h 451"/>
                <a:gd name="T78" fmla="*/ 125 w 359"/>
                <a:gd name="T79" fmla="*/ 245 h 451"/>
                <a:gd name="T80" fmla="*/ 130 w 359"/>
                <a:gd name="T81" fmla="*/ 251 h 451"/>
                <a:gd name="T82" fmla="*/ 136 w 359"/>
                <a:gd name="T83" fmla="*/ 257 h 451"/>
                <a:gd name="T84" fmla="*/ 143 w 359"/>
                <a:gd name="T85" fmla="*/ 260 h 451"/>
                <a:gd name="T86" fmla="*/ 151 w 359"/>
                <a:gd name="T87" fmla="*/ 262 h 451"/>
                <a:gd name="T88" fmla="*/ 159 w 359"/>
                <a:gd name="T89" fmla="*/ 264 h 451"/>
                <a:gd name="T90" fmla="*/ 168 w 359"/>
                <a:gd name="T91" fmla="*/ 263 h 451"/>
                <a:gd name="T92" fmla="*/ 175 w 359"/>
                <a:gd name="T93" fmla="*/ 261 h 451"/>
                <a:gd name="T94" fmla="*/ 184 w 359"/>
                <a:gd name="T95" fmla="*/ 258 h 451"/>
                <a:gd name="T96" fmla="*/ 184 w 359"/>
                <a:gd name="T97" fmla="*/ 258 h 451"/>
                <a:gd name="T98" fmla="*/ 191 w 359"/>
                <a:gd name="T99" fmla="*/ 253 h 451"/>
                <a:gd name="T100" fmla="*/ 191 w 359"/>
                <a:gd name="T101" fmla="*/ 253 h 451"/>
                <a:gd name="T102" fmla="*/ 197 w 359"/>
                <a:gd name="T103" fmla="*/ 248 h 451"/>
                <a:gd name="T104" fmla="*/ 197 w 359"/>
                <a:gd name="T105" fmla="*/ 248 h 451"/>
                <a:gd name="T106" fmla="*/ 202 w 359"/>
                <a:gd name="T107" fmla="*/ 243 h 451"/>
                <a:gd name="T108" fmla="*/ 205 w 359"/>
                <a:gd name="T109" fmla="*/ 237 h 451"/>
                <a:gd name="T110" fmla="*/ 208 w 359"/>
                <a:gd name="T111" fmla="*/ 231 h 451"/>
                <a:gd name="T112" fmla="*/ 209 w 359"/>
                <a:gd name="T113" fmla="*/ 224 h 451"/>
                <a:gd name="T114" fmla="*/ 210 w 359"/>
                <a:gd name="T115" fmla="*/ 218 h 451"/>
                <a:gd name="T116" fmla="*/ 210 w 359"/>
                <a:gd name="T117" fmla="*/ 212 h 451"/>
                <a:gd name="T118" fmla="*/ 209 w 359"/>
                <a:gd name="T119" fmla="*/ 205 h 451"/>
                <a:gd name="T120" fmla="*/ 205 w 359"/>
                <a:gd name="T121" fmla="*/ 199 h 451"/>
                <a:gd name="T122" fmla="*/ 205 w 359"/>
                <a:gd name="T123" fmla="*/ 199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8" name="Freeform 127"/>
            <p:cNvSpPr>
              <a:spLocks/>
            </p:cNvSpPr>
            <p:nvPr/>
          </p:nvSpPr>
          <p:spPr bwMode="auto">
            <a:xfrm>
              <a:off x="2423" y="788"/>
              <a:ext cx="333" cy="395"/>
            </a:xfrm>
            <a:custGeom>
              <a:avLst/>
              <a:gdLst>
                <a:gd name="T0" fmla="*/ 319 w 568"/>
                <a:gd name="T1" fmla="*/ 337 h 673"/>
                <a:gd name="T2" fmla="*/ 319 w 568"/>
                <a:gd name="T3" fmla="*/ 337 h 673"/>
                <a:gd name="T4" fmla="*/ 313 w 568"/>
                <a:gd name="T5" fmla="*/ 329 h 673"/>
                <a:gd name="T6" fmla="*/ 313 w 568"/>
                <a:gd name="T7" fmla="*/ 329 h 673"/>
                <a:gd name="T8" fmla="*/ 235 w 568"/>
                <a:gd name="T9" fmla="*/ 223 h 673"/>
                <a:gd name="T10" fmla="*/ 172 w 568"/>
                <a:gd name="T11" fmla="*/ 160 h 673"/>
                <a:gd name="T12" fmla="*/ 28 w 568"/>
                <a:gd name="T13" fmla="*/ 4 h 673"/>
                <a:gd name="T14" fmla="*/ 28 w 568"/>
                <a:gd name="T15" fmla="*/ 4 h 673"/>
                <a:gd name="T16" fmla="*/ 26 w 568"/>
                <a:gd name="T17" fmla="*/ 2 h 673"/>
                <a:gd name="T18" fmla="*/ 26 w 568"/>
                <a:gd name="T19" fmla="*/ 2 h 673"/>
                <a:gd name="T20" fmla="*/ 25 w 568"/>
                <a:gd name="T21" fmla="*/ 1 h 673"/>
                <a:gd name="T22" fmla="*/ 23 w 568"/>
                <a:gd name="T23" fmla="*/ 0 h 673"/>
                <a:gd name="T24" fmla="*/ 21 w 568"/>
                <a:gd name="T25" fmla="*/ 0 h 673"/>
                <a:gd name="T26" fmla="*/ 18 w 568"/>
                <a:gd name="T27" fmla="*/ 0 h 673"/>
                <a:gd name="T28" fmla="*/ 12 w 568"/>
                <a:gd name="T29" fmla="*/ 2 h 673"/>
                <a:gd name="T30" fmla="*/ 7 w 568"/>
                <a:gd name="T31" fmla="*/ 6 h 673"/>
                <a:gd name="T32" fmla="*/ 7 w 568"/>
                <a:gd name="T33" fmla="*/ 6 h 673"/>
                <a:gd name="T34" fmla="*/ 3 w 568"/>
                <a:gd name="T35" fmla="*/ 12 h 673"/>
                <a:gd name="T36" fmla="*/ 0 w 568"/>
                <a:gd name="T37" fmla="*/ 17 h 673"/>
                <a:gd name="T38" fmla="*/ 0 w 568"/>
                <a:gd name="T39" fmla="*/ 20 h 673"/>
                <a:gd name="T40" fmla="*/ 0 w 568"/>
                <a:gd name="T41" fmla="*/ 22 h 673"/>
                <a:gd name="T42" fmla="*/ 0 w 568"/>
                <a:gd name="T43" fmla="*/ 24 h 673"/>
                <a:gd name="T44" fmla="*/ 1 w 568"/>
                <a:gd name="T45" fmla="*/ 26 h 673"/>
                <a:gd name="T46" fmla="*/ 1 w 568"/>
                <a:gd name="T47" fmla="*/ 26 h 673"/>
                <a:gd name="T48" fmla="*/ 77 w 568"/>
                <a:gd name="T49" fmla="*/ 123 h 673"/>
                <a:gd name="T50" fmla="*/ 151 w 568"/>
                <a:gd name="T51" fmla="*/ 217 h 673"/>
                <a:gd name="T52" fmla="*/ 188 w 568"/>
                <a:gd name="T53" fmla="*/ 271 h 673"/>
                <a:gd name="T54" fmla="*/ 267 w 568"/>
                <a:gd name="T55" fmla="*/ 378 h 673"/>
                <a:gd name="T56" fmla="*/ 267 w 568"/>
                <a:gd name="T57" fmla="*/ 378 h 673"/>
                <a:gd name="T58" fmla="*/ 268 w 568"/>
                <a:gd name="T59" fmla="*/ 380 h 673"/>
                <a:gd name="T60" fmla="*/ 268 w 568"/>
                <a:gd name="T61" fmla="*/ 380 h 673"/>
                <a:gd name="T62" fmla="*/ 271 w 568"/>
                <a:gd name="T63" fmla="*/ 384 h 673"/>
                <a:gd name="T64" fmla="*/ 271 w 568"/>
                <a:gd name="T65" fmla="*/ 384 h 673"/>
                <a:gd name="T66" fmla="*/ 277 w 568"/>
                <a:gd name="T67" fmla="*/ 389 h 673"/>
                <a:gd name="T68" fmla="*/ 283 w 568"/>
                <a:gd name="T69" fmla="*/ 391 h 673"/>
                <a:gd name="T70" fmla="*/ 290 w 568"/>
                <a:gd name="T71" fmla="*/ 394 h 673"/>
                <a:gd name="T72" fmla="*/ 298 w 568"/>
                <a:gd name="T73" fmla="*/ 395 h 673"/>
                <a:gd name="T74" fmla="*/ 298 w 568"/>
                <a:gd name="T75" fmla="*/ 395 h 673"/>
                <a:gd name="T76" fmla="*/ 305 w 568"/>
                <a:gd name="T77" fmla="*/ 395 h 673"/>
                <a:gd name="T78" fmla="*/ 311 w 568"/>
                <a:gd name="T79" fmla="*/ 392 h 673"/>
                <a:gd name="T80" fmla="*/ 318 w 568"/>
                <a:gd name="T81" fmla="*/ 389 h 673"/>
                <a:gd name="T82" fmla="*/ 322 w 568"/>
                <a:gd name="T83" fmla="*/ 385 h 673"/>
                <a:gd name="T84" fmla="*/ 327 w 568"/>
                <a:gd name="T85" fmla="*/ 380 h 673"/>
                <a:gd name="T86" fmla="*/ 331 w 568"/>
                <a:gd name="T87" fmla="*/ 375 h 673"/>
                <a:gd name="T88" fmla="*/ 332 w 568"/>
                <a:gd name="T89" fmla="*/ 369 h 673"/>
                <a:gd name="T90" fmla="*/ 333 w 568"/>
                <a:gd name="T91" fmla="*/ 363 h 673"/>
                <a:gd name="T92" fmla="*/ 333 w 568"/>
                <a:gd name="T93" fmla="*/ 363 h 673"/>
                <a:gd name="T94" fmla="*/ 333 w 568"/>
                <a:gd name="T95" fmla="*/ 359 h 673"/>
                <a:gd name="T96" fmla="*/ 332 w 568"/>
                <a:gd name="T97" fmla="*/ 355 h 673"/>
                <a:gd name="T98" fmla="*/ 331 w 568"/>
                <a:gd name="T99" fmla="*/ 351 h 673"/>
                <a:gd name="T100" fmla="*/ 329 w 568"/>
                <a:gd name="T101" fmla="*/ 348 h 673"/>
                <a:gd name="T102" fmla="*/ 324 w 568"/>
                <a:gd name="T103" fmla="*/ 342 h 673"/>
                <a:gd name="T104" fmla="*/ 319 w 568"/>
                <a:gd name="T105" fmla="*/ 337 h 673"/>
                <a:gd name="T106" fmla="*/ 319 w 568"/>
                <a:gd name="T107" fmla="*/ 337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9" name="Freeform 128"/>
            <p:cNvSpPr>
              <a:spLocks/>
            </p:cNvSpPr>
            <p:nvPr/>
          </p:nvSpPr>
          <p:spPr bwMode="auto">
            <a:xfrm>
              <a:off x="2440" y="800"/>
              <a:ext cx="269" cy="259"/>
            </a:xfrm>
            <a:custGeom>
              <a:avLst/>
              <a:gdLst>
                <a:gd name="T0" fmla="*/ 0 w 459"/>
                <a:gd name="T1" fmla="*/ 0 h 443"/>
                <a:gd name="T2" fmla="*/ 0 w 459"/>
                <a:gd name="T3" fmla="*/ 0 h 443"/>
                <a:gd name="T4" fmla="*/ 30 w 459"/>
                <a:gd name="T5" fmla="*/ 20 h 443"/>
                <a:gd name="T6" fmla="*/ 97 w 459"/>
                <a:gd name="T7" fmla="*/ 64 h 443"/>
                <a:gd name="T8" fmla="*/ 133 w 459"/>
                <a:gd name="T9" fmla="*/ 90 h 443"/>
                <a:gd name="T10" fmla="*/ 167 w 459"/>
                <a:gd name="T11" fmla="*/ 115 h 443"/>
                <a:gd name="T12" fmla="*/ 182 w 459"/>
                <a:gd name="T13" fmla="*/ 126 h 443"/>
                <a:gd name="T14" fmla="*/ 194 w 459"/>
                <a:gd name="T15" fmla="*/ 137 h 443"/>
                <a:gd name="T16" fmla="*/ 203 w 459"/>
                <a:gd name="T17" fmla="*/ 146 h 443"/>
                <a:gd name="T18" fmla="*/ 209 w 459"/>
                <a:gd name="T19" fmla="*/ 151 h 443"/>
                <a:gd name="T20" fmla="*/ 209 w 459"/>
                <a:gd name="T21" fmla="*/ 151 h 443"/>
                <a:gd name="T22" fmla="*/ 219 w 459"/>
                <a:gd name="T23" fmla="*/ 166 h 443"/>
                <a:gd name="T24" fmla="*/ 228 w 459"/>
                <a:gd name="T25" fmla="*/ 182 h 443"/>
                <a:gd name="T26" fmla="*/ 248 w 459"/>
                <a:gd name="T27" fmla="*/ 217 h 443"/>
                <a:gd name="T28" fmla="*/ 263 w 459"/>
                <a:gd name="T29" fmla="*/ 247 h 443"/>
                <a:gd name="T30" fmla="*/ 269 w 459"/>
                <a:gd name="T31" fmla="*/ 259 h 443"/>
                <a:gd name="T32" fmla="*/ 190 w 459"/>
                <a:gd name="T33" fmla="*/ 227 h 443"/>
                <a:gd name="T34" fmla="*/ 136 w 459"/>
                <a:gd name="T35" fmla="*/ 189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FAF419"/>
            </a:solidFill>
            <a:ln w="7938">
              <a:solidFill>
                <a:srgbClr val="000000"/>
              </a:solidFill>
              <a:prstDash val="solid"/>
              <a:round/>
              <a:headEnd/>
              <a:tailEnd/>
            </a:ln>
          </p:spPr>
          <p:txBody>
            <a:bodyPr/>
            <a:lstStyle/>
            <a:p>
              <a:endParaRPr lang="en-GB"/>
            </a:p>
          </p:txBody>
        </p:sp>
      </p:grpSp>
      <p:grpSp>
        <p:nvGrpSpPr>
          <p:cNvPr id="8197" name="Group 130"/>
          <p:cNvGrpSpPr>
            <a:grpSpLocks/>
          </p:cNvGrpSpPr>
          <p:nvPr/>
        </p:nvGrpSpPr>
        <p:grpSpPr bwMode="auto">
          <a:xfrm>
            <a:off x="5003800" y="1844675"/>
            <a:ext cx="973138" cy="1154113"/>
            <a:chOff x="2290" y="663"/>
            <a:chExt cx="613" cy="727"/>
          </a:xfrm>
        </p:grpSpPr>
        <p:sp>
          <p:nvSpPr>
            <p:cNvPr id="8206" name="Freeform 131"/>
            <p:cNvSpPr>
              <a:spLocks/>
            </p:cNvSpPr>
            <p:nvPr/>
          </p:nvSpPr>
          <p:spPr bwMode="auto">
            <a:xfrm>
              <a:off x="2290" y="688"/>
              <a:ext cx="273" cy="285"/>
            </a:xfrm>
            <a:custGeom>
              <a:avLst/>
              <a:gdLst>
                <a:gd name="T0" fmla="*/ 146 w 466"/>
                <a:gd name="T1" fmla="*/ 107 h 486"/>
                <a:gd name="T2" fmla="*/ 4 w 466"/>
                <a:gd name="T3" fmla="*/ 0 h 486"/>
                <a:gd name="T4" fmla="*/ 4 w 466"/>
                <a:gd name="T5" fmla="*/ 0 h 486"/>
                <a:gd name="T6" fmla="*/ 3 w 466"/>
                <a:gd name="T7" fmla="*/ 0 h 486"/>
                <a:gd name="T8" fmla="*/ 1 w 466"/>
                <a:gd name="T9" fmla="*/ 0 h 486"/>
                <a:gd name="T10" fmla="*/ 1 w 466"/>
                <a:gd name="T11" fmla="*/ 1 h 486"/>
                <a:gd name="T12" fmla="*/ 0 w 466"/>
                <a:gd name="T13" fmla="*/ 2 h 486"/>
                <a:gd name="T14" fmla="*/ 0 w 466"/>
                <a:gd name="T15" fmla="*/ 5 h 486"/>
                <a:gd name="T16" fmla="*/ 1 w 466"/>
                <a:gd name="T17" fmla="*/ 9 h 486"/>
                <a:gd name="T18" fmla="*/ 1 w 466"/>
                <a:gd name="T19" fmla="*/ 9 h 486"/>
                <a:gd name="T20" fmla="*/ 2 w 466"/>
                <a:gd name="T21" fmla="*/ 12 h 486"/>
                <a:gd name="T22" fmla="*/ 5 w 466"/>
                <a:gd name="T23" fmla="*/ 16 h 486"/>
                <a:gd name="T24" fmla="*/ 12 w 466"/>
                <a:gd name="T25" fmla="*/ 28 h 486"/>
                <a:gd name="T26" fmla="*/ 25 w 466"/>
                <a:gd name="T27" fmla="*/ 41 h 486"/>
                <a:gd name="T28" fmla="*/ 37 w 466"/>
                <a:gd name="T29" fmla="*/ 55 h 486"/>
                <a:gd name="T30" fmla="*/ 60 w 466"/>
                <a:gd name="T31" fmla="*/ 81 h 486"/>
                <a:gd name="T32" fmla="*/ 70 w 466"/>
                <a:gd name="T33" fmla="*/ 91 h 486"/>
                <a:gd name="T34" fmla="*/ 159 w 466"/>
                <a:gd name="T35" fmla="*/ 190 h 486"/>
                <a:gd name="T36" fmla="*/ 273 w 466"/>
                <a:gd name="T37" fmla="*/ 285 h 486"/>
                <a:gd name="T38" fmla="*/ 146 w 466"/>
                <a:gd name="T39" fmla="*/ 107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FAF419"/>
            </a:solidFill>
            <a:ln w="7938">
              <a:solidFill>
                <a:srgbClr val="000000"/>
              </a:solidFill>
              <a:prstDash val="solid"/>
              <a:round/>
              <a:headEnd/>
              <a:tailEnd/>
            </a:ln>
          </p:spPr>
          <p:txBody>
            <a:bodyPr/>
            <a:lstStyle/>
            <a:p>
              <a:endParaRPr lang="en-GB"/>
            </a:p>
          </p:txBody>
        </p:sp>
        <p:sp>
          <p:nvSpPr>
            <p:cNvPr id="8207" name="Freeform 132"/>
            <p:cNvSpPr>
              <a:spLocks/>
            </p:cNvSpPr>
            <p:nvPr/>
          </p:nvSpPr>
          <p:spPr bwMode="auto">
            <a:xfrm>
              <a:off x="2446" y="663"/>
              <a:ext cx="275" cy="310"/>
            </a:xfrm>
            <a:custGeom>
              <a:avLst/>
              <a:gdLst>
                <a:gd name="T0" fmla="*/ 0 w 470"/>
                <a:gd name="T1" fmla="*/ 127 h 529"/>
                <a:gd name="T2" fmla="*/ 0 w 470"/>
                <a:gd name="T3" fmla="*/ 127 h 529"/>
                <a:gd name="T4" fmla="*/ 20 w 470"/>
                <a:gd name="T5" fmla="*/ 106 h 529"/>
                <a:gd name="T6" fmla="*/ 43 w 470"/>
                <a:gd name="T7" fmla="*/ 84 h 529"/>
                <a:gd name="T8" fmla="*/ 69 w 470"/>
                <a:gd name="T9" fmla="*/ 61 h 529"/>
                <a:gd name="T10" fmla="*/ 84 w 470"/>
                <a:gd name="T11" fmla="*/ 49 h 529"/>
                <a:gd name="T12" fmla="*/ 98 w 470"/>
                <a:gd name="T13" fmla="*/ 37 h 529"/>
                <a:gd name="T14" fmla="*/ 114 w 470"/>
                <a:gd name="T15" fmla="*/ 27 h 529"/>
                <a:gd name="T16" fmla="*/ 128 w 470"/>
                <a:gd name="T17" fmla="*/ 17 h 529"/>
                <a:gd name="T18" fmla="*/ 142 w 470"/>
                <a:gd name="T19" fmla="*/ 9 h 529"/>
                <a:gd name="T20" fmla="*/ 154 w 470"/>
                <a:gd name="T21" fmla="*/ 4 h 529"/>
                <a:gd name="T22" fmla="*/ 161 w 470"/>
                <a:gd name="T23" fmla="*/ 1 h 529"/>
                <a:gd name="T24" fmla="*/ 167 w 470"/>
                <a:gd name="T25" fmla="*/ 0 h 529"/>
                <a:gd name="T26" fmla="*/ 172 w 470"/>
                <a:gd name="T27" fmla="*/ 0 h 529"/>
                <a:gd name="T28" fmla="*/ 177 w 470"/>
                <a:gd name="T29" fmla="*/ 0 h 529"/>
                <a:gd name="T30" fmla="*/ 177 w 470"/>
                <a:gd name="T31" fmla="*/ 0 h 529"/>
                <a:gd name="T32" fmla="*/ 181 w 470"/>
                <a:gd name="T33" fmla="*/ 1 h 529"/>
                <a:gd name="T34" fmla="*/ 186 w 470"/>
                <a:gd name="T35" fmla="*/ 2 h 529"/>
                <a:gd name="T36" fmla="*/ 196 w 470"/>
                <a:gd name="T37" fmla="*/ 6 h 529"/>
                <a:gd name="T38" fmla="*/ 204 w 470"/>
                <a:gd name="T39" fmla="*/ 12 h 529"/>
                <a:gd name="T40" fmla="*/ 213 w 470"/>
                <a:gd name="T41" fmla="*/ 18 h 529"/>
                <a:gd name="T42" fmla="*/ 222 w 470"/>
                <a:gd name="T43" fmla="*/ 26 h 529"/>
                <a:gd name="T44" fmla="*/ 230 w 470"/>
                <a:gd name="T45" fmla="*/ 35 h 529"/>
                <a:gd name="T46" fmla="*/ 238 w 470"/>
                <a:gd name="T47" fmla="*/ 43 h 529"/>
                <a:gd name="T48" fmla="*/ 245 w 470"/>
                <a:gd name="T49" fmla="*/ 53 h 529"/>
                <a:gd name="T50" fmla="*/ 257 w 470"/>
                <a:gd name="T51" fmla="*/ 71 h 529"/>
                <a:gd name="T52" fmla="*/ 267 w 470"/>
                <a:gd name="T53" fmla="*/ 86 h 529"/>
                <a:gd name="T54" fmla="*/ 275 w 470"/>
                <a:gd name="T55" fmla="*/ 101 h 529"/>
                <a:gd name="T56" fmla="*/ 158 w 470"/>
                <a:gd name="T57" fmla="*/ 310 h 529"/>
                <a:gd name="T58" fmla="*/ 0 w 470"/>
                <a:gd name="T59" fmla="*/ 127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FAF419"/>
            </a:solidFill>
            <a:ln w="7938">
              <a:solidFill>
                <a:srgbClr val="000000"/>
              </a:solidFill>
              <a:prstDash val="solid"/>
              <a:round/>
              <a:headEnd/>
              <a:tailEnd/>
            </a:ln>
          </p:spPr>
          <p:txBody>
            <a:bodyPr/>
            <a:lstStyle/>
            <a:p>
              <a:endParaRPr lang="en-GB"/>
            </a:p>
          </p:txBody>
        </p:sp>
        <p:sp>
          <p:nvSpPr>
            <p:cNvPr id="8208" name="Freeform 133"/>
            <p:cNvSpPr>
              <a:spLocks/>
            </p:cNvSpPr>
            <p:nvPr/>
          </p:nvSpPr>
          <p:spPr bwMode="auto">
            <a:xfrm>
              <a:off x="2291" y="811"/>
              <a:ext cx="284" cy="273"/>
            </a:xfrm>
            <a:custGeom>
              <a:avLst/>
              <a:gdLst>
                <a:gd name="T0" fmla="*/ 133 w 486"/>
                <a:gd name="T1" fmla="*/ 0 h 465"/>
                <a:gd name="T2" fmla="*/ 133 w 486"/>
                <a:gd name="T3" fmla="*/ 0 h 465"/>
                <a:gd name="T4" fmla="*/ 119 w 486"/>
                <a:gd name="T5" fmla="*/ 14 h 465"/>
                <a:gd name="T6" fmla="*/ 103 w 486"/>
                <a:gd name="T7" fmla="*/ 29 h 465"/>
                <a:gd name="T8" fmla="*/ 86 w 486"/>
                <a:gd name="T9" fmla="*/ 47 h 465"/>
                <a:gd name="T10" fmla="*/ 67 w 486"/>
                <a:gd name="T11" fmla="*/ 69 h 465"/>
                <a:gd name="T12" fmla="*/ 58 w 486"/>
                <a:gd name="T13" fmla="*/ 81 h 465"/>
                <a:gd name="T14" fmla="*/ 49 w 486"/>
                <a:gd name="T15" fmla="*/ 92 h 465"/>
                <a:gd name="T16" fmla="*/ 40 w 486"/>
                <a:gd name="T17" fmla="*/ 105 h 465"/>
                <a:gd name="T18" fmla="*/ 33 w 486"/>
                <a:gd name="T19" fmla="*/ 117 h 465"/>
                <a:gd name="T20" fmla="*/ 27 w 486"/>
                <a:gd name="T21" fmla="*/ 128 h 465"/>
                <a:gd name="T22" fmla="*/ 22 w 486"/>
                <a:gd name="T23" fmla="*/ 140 h 465"/>
                <a:gd name="T24" fmla="*/ 22 w 486"/>
                <a:gd name="T25" fmla="*/ 140 h 465"/>
                <a:gd name="T26" fmla="*/ 8 w 486"/>
                <a:gd name="T27" fmla="*/ 177 h 465"/>
                <a:gd name="T28" fmla="*/ 3 w 486"/>
                <a:gd name="T29" fmla="*/ 191 h 465"/>
                <a:gd name="T30" fmla="*/ 1 w 486"/>
                <a:gd name="T31" fmla="*/ 203 h 465"/>
                <a:gd name="T32" fmla="*/ 0 w 486"/>
                <a:gd name="T33" fmla="*/ 208 h 465"/>
                <a:gd name="T34" fmla="*/ 0 w 486"/>
                <a:gd name="T35" fmla="*/ 213 h 465"/>
                <a:gd name="T36" fmla="*/ 2 w 486"/>
                <a:gd name="T37" fmla="*/ 217 h 465"/>
                <a:gd name="T38" fmla="*/ 3 w 486"/>
                <a:gd name="T39" fmla="*/ 221 h 465"/>
                <a:gd name="T40" fmla="*/ 6 w 486"/>
                <a:gd name="T41" fmla="*/ 226 h 465"/>
                <a:gd name="T42" fmla="*/ 9 w 486"/>
                <a:gd name="T43" fmla="*/ 230 h 465"/>
                <a:gd name="T44" fmla="*/ 13 w 486"/>
                <a:gd name="T45" fmla="*/ 234 h 465"/>
                <a:gd name="T46" fmla="*/ 19 w 486"/>
                <a:gd name="T47" fmla="*/ 238 h 465"/>
                <a:gd name="T48" fmla="*/ 19 w 486"/>
                <a:gd name="T49" fmla="*/ 238 h 465"/>
                <a:gd name="T50" fmla="*/ 31 w 486"/>
                <a:gd name="T51" fmla="*/ 246 h 465"/>
                <a:gd name="T52" fmla="*/ 42 w 486"/>
                <a:gd name="T53" fmla="*/ 253 h 465"/>
                <a:gd name="T54" fmla="*/ 63 w 486"/>
                <a:gd name="T55" fmla="*/ 264 h 465"/>
                <a:gd name="T56" fmla="*/ 77 w 486"/>
                <a:gd name="T57" fmla="*/ 271 h 465"/>
                <a:gd name="T58" fmla="*/ 82 w 486"/>
                <a:gd name="T59" fmla="*/ 273 h 465"/>
                <a:gd name="T60" fmla="*/ 284 w 486"/>
                <a:gd name="T61" fmla="*/ 194 h 465"/>
                <a:gd name="T62" fmla="*/ 133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FAF419"/>
            </a:solidFill>
            <a:ln w="7938">
              <a:solidFill>
                <a:srgbClr val="000000"/>
              </a:solidFill>
              <a:prstDash val="solid"/>
              <a:round/>
              <a:headEnd/>
              <a:tailEnd/>
            </a:ln>
          </p:spPr>
          <p:txBody>
            <a:bodyPr/>
            <a:lstStyle/>
            <a:p>
              <a:endParaRPr lang="en-GB"/>
            </a:p>
          </p:txBody>
        </p:sp>
        <p:sp>
          <p:nvSpPr>
            <p:cNvPr id="8209" name="Freeform 134"/>
            <p:cNvSpPr>
              <a:spLocks/>
            </p:cNvSpPr>
            <p:nvPr/>
          </p:nvSpPr>
          <p:spPr bwMode="auto">
            <a:xfrm>
              <a:off x="2885" y="1364"/>
              <a:ext cx="18" cy="26"/>
            </a:xfrm>
            <a:custGeom>
              <a:avLst/>
              <a:gdLst>
                <a:gd name="T0" fmla="*/ 18 w 32"/>
                <a:gd name="T1" fmla="*/ 21 h 43"/>
                <a:gd name="T2" fmla="*/ 18 w 32"/>
                <a:gd name="T3" fmla="*/ 21 h 43"/>
                <a:gd name="T4" fmla="*/ 5 w 32"/>
                <a:gd name="T5" fmla="*/ 0 h 43"/>
                <a:gd name="T6" fmla="*/ 5 w 32"/>
                <a:gd name="T7" fmla="*/ 0 h 43"/>
                <a:gd name="T8" fmla="*/ 0 w 32"/>
                <a:gd name="T9" fmla="*/ 5 h 43"/>
                <a:gd name="T10" fmla="*/ 0 w 32"/>
                <a:gd name="T11" fmla="*/ 5 h 43"/>
                <a:gd name="T12" fmla="*/ 12 w 32"/>
                <a:gd name="T13" fmla="*/ 24 h 43"/>
                <a:gd name="T14" fmla="*/ 12 w 32"/>
                <a:gd name="T15" fmla="*/ 24 h 43"/>
                <a:gd name="T16" fmla="*/ 13 w 32"/>
                <a:gd name="T17" fmla="*/ 25 h 43"/>
                <a:gd name="T18" fmla="*/ 14 w 32"/>
                <a:gd name="T19" fmla="*/ 26 h 43"/>
                <a:gd name="T20" fmla="*/ 17 w 32"/>
                <a:gd name="T21" fmla="*/ 25 h 43"/>
                <a:gd name="T22" fmla="*/ 17 w 32"/>
                <a:gd name="T23" fmla="*/ 25 h 43"/>
                <a:gd name="T24" fmla="*/ 18 w 32"/>
                <a:gd name="T25" fmla="*/ 24 h 43"/>
                <a:gd name="T26" fmla="*/ 18 w 32"/>
                <a:gd name="T27" fmla="*/ 23 h 43"/>
                <a:gd name="T28" fmla="*/ 18 w 32"/>
                <a:gd name="T29" fmla="*/ 21 h 43"/>
                <a:gd name="T30" fmla="*/ 18 w 32"/>
                <a:gd name="T31" fmla="*/ 21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0" name="Freeform 135"/>
            <p:cNvSpPr>
              <a:spLocks/>
            </p:cNvSpPr>
            <p:nvPr/>
          </p:nvSpPr>
          <p:spPr bwMode="auto">
            <a:xfrm>
              <a:off x="2693" y="1116"/>
              <a:ext cx="210" cy="264"/>
            </a:xfrm>
            <a:custGeom>
              <a:avLst/>
              <a:gdLst>
                <a:gd name="T0" fmla="*/ 205 w 359"/>
                <a:gd name="T1" fmla="*/ 199 h 451"/>
                <a:gd name="T2" fmla="*/ 161 w 359"/>
                <a:gd name="T3" fmla="*/ 126 h 451"/>
                <a:gd name="T4" fmla="*/ 161 w 359"/>
                <a:gd name="T5" fmla="*/ 126 h 451"/>
                <a:gd name="T6" fmla="*/ 135 w 359"/>
                <a:gd name="T7" fmla="*/ 87 h 451"/>
                <a:gd name="T8" fmla="*/ 116 w 359"/>
                <a:gd name="T9" fmla="*/ 60 h 451"/>
                <a:gd name="T10" fmla="*/ 106 w 359"/>
                <a:gd name="T11" fmla="*/ 46 h 451"/>
                <a:gd name="T12" fmla="*/ 106 w 359"/>
                <a:gd name="T13" fmla="*/ 46 h 451"/>
                <a:gd name="T14" fmla="*/ 89 w 359"/>
                <a:gd name="T15" fmla="*/ 32 h 451"/>
                <a:gd name="T16" fmla="*/ 76 w 359"/>
                <a:gd name="T17" fmla="*/ 22 h 451"/>
                <a:gd name="T18" fmla="*/ 54 w 359"/>
                <a:gd name="T19" fmla="*/ 5 h 451"/>
                <a:gd name="T20" fmla="*/ 44 w 359"/>
                <a:gd name="T21" fmla="*/ 0 h 451"/>
                <a:gd name="T22" fmla="*/ 43 w 359"/>
                <a:gd name="T23" fmla="*/ 1 h 451"/>
                <a:gd name="T24" fmla="*/ 43 w 359"/>
                <a:gd name="T25" fmla="*/ 1 h 451"/>
                <a:gd name="T26" fmla="*/ 49 w 359"/>
                <a:gd name="T27" fmla="*/ 9 h 451"/>
                <a:gd name="T28" fmla="*/ 49 w 359"/>
                <a:gd name="T29" fmla="*/ 9 h 451"/>
                <a:gd name="T30" fmla="*/ 54 w 359"/>
                <a:gd name="T31" fmla="*/ 13 h 451"/>
                <a:gd name="T32" fmla="*/ 58 w 359"/>
                <a:gd name="T33" fmla="*/ 20 h 451"/>
                <a:gd name="T34" fmla="*/ 60 w 359"/>
                <a:gd name="T35" fmla="*/ 23 h 451"/>
                <a:gd name="T36" fmla="*/ 62 w 359"/>
                <a:gd name="T37" fmla="*/ 27 h 451"/>
                <a:gd name="T38" fmla="*/ 63 w 359"/>
                <a:gd name="T39" fmla="*/ 31 h 451"/>
                <a:gd name="T40" fmla="*/ 63 w 359"/>
                <a:gd name="T41" fmla="*/ 35 h 451"/>
                <a:gd name="T42" fmla="*/ 63 w 359"/>
                <a:gd name="T43" fmla="*/ 35 h 451"/>
                <a:gd name="T44" fmla="*/ 62 w 359"/>
                <a:gd name="T45" fmla="*/ 41 h 451"/>
                <a:gd name="T46" fmla="*/ 60 w 359"/>
                <a:gd name="T47" fmla="*/ 47 h 451"/>
                <a:gd name="T48" fmla="*/ 56 w 359"/>
                <a:gd name="T49" fmla="*/ 52 h 451"/>
                <a:gd name="T50" fmla="*/ 52 w 359"/>
                <a:gd name="T51" fmla="*/ 57 h 451"/>
                <a:gd name="T52" fmla="*/ 47 w 359"/>
                <a:gd name="T53" fmla="*/ 61 h 451"/>
                <a:gd name="T54" fmla="*/ 41 w 359"/>
                <a:gd name="T55" fmla="*/ 64 h 451"/>
                <a:gd name="T56" fmla="*/ 35 w 359"/>
                <a:gd name="T57" fmla="*/ 67 h 451"/>
                <a:gd name="T58" fmla="*/ 28 w 359"/>
                <a:gd name="T59" fmla="*/ 67 h 451"/>
                <a:gd name="T60" fmla="*/ 28 w 359"/>
                <a:gd name="T61" fmla="*/ 67 h 451"/>
                <a:gd name="T62" fmla="*/ 20 w 359"/>
                <a:gd name="T63" fmla="*/ 66 h 451"/>
                <a:gd name="T64" fmla="*/ 13 w 359"/>
                <a:gd name="T65" fmla="*/ 63 h 451"/>
                <a:gd name="T66" fmla="*/ 6 w 359"/>
                <a:gd name="T67" fmla="*/ 60 h 451"/>
                <a:gd name="T68" fmla="*/ 1 w 359"/>
                <a:gd name="T69" fmla="*/ 56 h 451"/>
                <a:gd name="T70" fmla="*/ 0 w 359"/>
                <a:gd name="T71" fmla="*/ 56 h 451"/>
                <a:gd name="T72" fmla="*/ 9 w 359"/>
                <a:gd name="T73" fmla="*/ 85 h 451"/>
                <a:gd name="T74" fmla="*/ 25 w 359"/>
                <a:gd name="T75" fmla="*/ 116 h 451"/>
                <a:gd name="T76" fmla="*/ 125 w 359"/>
                <a:gd name="T77" fmla="*/ 245 h 451"/>
                <a:gd name="T78" fmla="*/ 125 w 359"/>
                <a:gd name="T79" fmla="*/ 245 h 451"/>
                <a:gd name="T80" fmla="*/ 130 w 359"/>
                <a:gd name="T81" fmla="*/ 251 h 451"/>
                <a:gd name="T82" fmla="*/ 136 w 359"/>
                <a:gd name="T83" fmla="*/ 257 h 451"/>
                <a:gd name="T84" fmla="*/ 143 w 359"/>
                <a:gd name="T85" fmla="*/ 260 h 451"/>
                <a:gd name="T86" fmla="*/ 151 w 359"/>
                <a:gd name="T87" fmla="*/ 262 h 451"/>
                <a:gd name="T88" fmla="*/ 159 w 359"/>
                <a:gd name="T89" fmla="*/ 264 h 451"/>
                <a:gd name="T90" fmla="*/ 168 w 359"/>
                <a:gd name="T91" fmla="*/ 263 h 451"/>
                <a:gd name="T92" fmla="*/ 175 w 359"/>
                <a:gd name="T93" fmla="*/ 261 h 451"/>
                <a:gd name="T94" fmla="*/ 184 w 359"/>
                <a:gd name="T95" fmla="*/ 258 h 451"/>
                <a:gd name="T96" fmla="*/ 184 w 359"/>
                <a:gd name="T97" fmla="*/ 258 h 451"/>
                <a:gd name="T98" fmla="*/ 191 w 359"/>
                <a:gd name="T99" fmla="*/ 253 h 451"/>
                <a:gd name="T100" fmla="*/ 191 w 359"/>
                <a:gd name="T101" fmla="*/ 253 h 451"/>
                <a:gd name="T102" fmla="*/ 197 w 359"/>
                <a:gd name="T103" fmla="*/ 248 h 451"/>
                <a:gd name="T104" fmla="*/ 197 w 359"/>
                <a:gd name="T105" fmla="*/ 248 h 451"/>
                <a:gd name="T106" fmla="*/ 202 w 359"/>
                <a:gd name="T107" fmla="*/ 243 h 451"/>
                <a:gd name="T108" fmla="*/ 205 w 359"/>
                <a:gd name="T109" fmla="*/ 237 h 451"/>
                <a:gd name="T110" fmla="*/ 208 w 359"/>
                <a:gd name="T111" fmla="*/ 231 h 451"/>
                <a:gd name="T112" fmla="*/ 209 w 359"/>
                <a:gd name="T113" fmla="*/ 224 h 451"/>
                <a:gd name="T114" fmla="*/ 210 w 359"/>
                <a:gd name="T115" fmla="*/ 218 h 451"/>
                <a:gd name="T116" fmla="*/ 210 w 359"/>
                <a:gd name="T117" fmla="*/ 212 h 451"/>
                <a:gd name="T118" fmla="*/ 209 w 359"/>
                <a:gd name="T119" fmla="*/ 205 h 451"/>
                <a:gd name="T120" fmla="*/ 205 w 359"/>
                <a:gd name="T121" fmla="*/ 199 h 451"/>
                <a:gd name="T122" fmla="*/ 205 w 359"/>
                <a:gd name="T123" fmla="*/ 199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1" name="Freeform 136"/>
            <p:cNvSpPr>
              <a:spLocks/>
            </p:cNvSpPr>
            <p:nvPr/>
          </p:nvSpPr>
          <p:spPr bwMode="auto">
            <a:xfrm>
              <a:off x="2423" y="788"/>
              <a:ext cx="333" cy="395"/>
            </a:xfrm>
            <a:custGeom>
              <a:avLst/>
              <a:gdLst>
                <a:gd name="T0" fmla="*/ 319 w 568"/>
                <a:gd name="T1" fmla="*/ 337 h 673"/>
                <a:gd name="T2" fmla="*/ 319 w 568"/>
                <a:gd name="T3" fmla="*/ 337 h 673"/>
                <a:gd name="T4" fmla="*/ 313 w 568"/>
                <a:gd name="T5" fmla="*/ 329 h 673"/>
                <a:gd name="T6" fmla="*/ 313 w 568"/>
                <a:gd name="T7" fmla="*/ 329 h 673"/>
                <a:gd name="T8" fmla="*/ 235 w 568"/>
                <a:gd name="T9" fmla="*/ 223 h 673"/>
                <a:gd name="T10" fmla="*/ 172 w 568"/>
                <a:gd name="T11" fmla="*/ 160 h 673"/>
                <a:gd name="T12" fmla="*/ 28 w 568"/>
                <a:gd name="T13" fmla="*/ 4 h 673"/>
                <a:gd name="T14" fmla="*/ 28 w 568"/>
                <a:gd name="T15" fmla="*/ 4 h 673"/>
                <a:gd name="T16" fmla="*/ 26 w 568"/>
                <a:gd name="T17" fmla="*/ 2 h 673"/>
                <a:gd name="T18" fmla="*/ 26 w 568"/>
                <a:gd name="T19" fmla="*/ 2 h 673"/>
                <a:gd name="T20" fmla="*/ 25 w 568"/>
                <a:gd name="T21" fmla="*/ 1 h 673"/>
                <a:gd name="T22" fmla="*/ 23 w 568"/>
                <a:gd name="T23" fmla="*/ 0 h 673"/>
                <a:gd name="T24" fmla="*/ 21 w 568"/>
                <a:gd name="T25" fmla="*/ 0 h 673"/>
                <a:gd name="T26" fmla="*/ 18 w 568"/>
                <a:gd name="T27" fmla="*/ 0 h 673"/>
                <a:gd name="T28" fmla="*/ 12 w 568"/>
                <a:gd name="T29" fmla="*/ 2 h 673"/>
                <a:gd name="T30" fmla="*/ 7 w 568"/>
                <a:gd name="T31" fmla="*/ 6 h 673"/>
                <a:gd name="T32" fmla="*/ 7 w 568"/>
                <a:gd name="T33" fmla="*/ 6 h 673"/>
                <a:gd name="T34" fmla="*/ 3 w 568"/>
                <a:gd name="T35" fmla="*/ 12 h 673"/>
                <a:gd name="T36" fmla="*/ 0 w 568"/>
                <a:gd name="T37" fmla="*/ 17 h 673"/>
                <a:gd name="T38" fmla="*/ 0 w 568"/>
                <a:gd name="T39" fmla="*/ 20 h 673"/>
                <a:gd name="T40" fmla="*/ 0 w 568"/>
                <a:gd name="T41" fmla="*/ 22 h 673"/>
                <a:gd name="T42" fmla="*/ 0 w 568"/>
                <a:gd name="T43" fmla="*/ 24 h 673"/>
                <a:gd name="T44" fmla="*/ 1 w 568"/>
                <a:gd name="T45" fmla="*/ 26 h 673"/>
                <a:gd name="T46" fmla="*/ 1 w 568"/>
                <a:gd name="T47" fmla="*/ 26 h 673"/>
                <a:gd name="T48" fmla="*/ 77 w 568"/>
                <a:gd name="T49" fmla="*/ 123 h 673"/>
                <a:gd name="T50" fmla="*/ 151 w 568"/>
                <a:gd name="T51" fmla="*/ 217 h 673"/>
                <a:gd name="T52" fmla="*/ 188 w 568"/>
                <a:gd name="T53" fmla="*/ 271 h 673"/>
                <a:gd name="T54" fmla="*/ 267 w 568"/>
                <a:gd name="T55" fmla="*/ 378 h 673"/>
                <a:gd name="T56" fmla="*/ 267 w 568"/>
                <a:gd name="T57" fmla="*/ 378 h 673"/>
                <a:gd name="T58" fmla="*/ 268 w 568"/>
                <a:gd name="T59" fmla="*/ 380 h 673"/>
                <a:gd name="T60" fmla="*/ 268 w 568"/>
                <a:gd name="T61" fmla="*/ 380 h 673"/>
                <a:gd name="T62" fmla="*/ 271 w 568"/>
                <a:gd name="T63" fmla="*/ 384 h 673"/>
                <a:gd name="T64" fmla="*/ 271 w 568"/>
                <a:gd name="T65" fmla="*/ 384 h 673"/>
                <a:gd name="T66" fmla="*/ 277 w 568"/>
                <a:gd name="T67" fmla="*/ 389 h 673"/>
                <a:gd name="T68" fmla="*/ 283 w 568"/>
                <a:gd name="T69" fmla="*/ 391 h 673"/>
                <a:gd name="T70" fmla="*/ 290 w 568"/>
                <a:gd name="T71" fmla="*/ 394 h 673"/>
                <a:gd name="T72" fmla="*/ 298 w 568"/>
                <a:gd name="T73" fmla="*/ 395 h 673"/>
                <a:gd name="T74" fmla="*/ 298 w 568"/>
                <a:gd name="T75" fmla="*/ 395 h 673"/>
                <a:gd name="T76" fmla="*/ 305 w 568"/>
                <a:gd name="T77" fmla="*/ 395 h 673"/>
                <a:gd name="T78" fmla="*/ 311 w 568"/>
                <a:gd name="T79" fmla="*/ 392 h 673"/>
                <a:gd name="T80" fmla="*/ 318 w 568"/>
                <a:gd name="T81" fmla="*/ 389 h 673"/>
                <a:gd name="T82" fmla="*/ 322 w 568"/>
                <a:gd name="T83" fmla="*/ 385 h 673"/>
                <a:gd name="T84" fmla="*/ 327 w 568"/>
                <a:gd name="T85" fmla="*/ 380 h 673"/>
                <a:gd name="T86" fmla="*/ 331 w 568"/>
                <a:gd name="T87" fmla="*/ 375 h 673"/>
                <a:gd name="T88" fmla="*/ 332 w 568"/>
                <a:gd name="T89" fmla="*/ 369 h 673"/>
                <a:gd name="T90" fmla="*/ 333 w 568"/>
                <a:gd name="T91" fmla="*/ 363 h 673"/>
                <a:gd name="T92" fmla="*/ 333 w 568"/>
                <a:gd name="T93" fmla="*/ 363 h 673"/>
                <a:gd name="T94" fmla="*/ 333 w 568"/>
                <a:gd name="T95" fmla="*/ 359 h 673"/>
                <a:gd name="T96" fmla="*/ 332 w 568"/>
                <a:gd name="T97" fmla="*/ 355 h 673"/>
                <a:gd name="T98" fmla="*/ 331 w 568"/>
                <a:gd name="T99" fmla="*/ 351 h 673"/>
                <a:gd name="T100" fmla="*/ 329 w 568"/>
                <a:gd name="T101" fmla="*/ 348 h 673"/>
                <a:gd name="T102" fmla="*/ 324 w 568"/>
                <a:gd name="T103" fmla="*/ 342 h 673"/>
                <a:gd name="T104" fmla="*/ 319 w 568"/>
                <a:gd name="T105" fmla="*/ 337 h 673"/>
                <a:gd name="T106" fmla="*/ 319 w 568"/>
                <a:gd name="T107" fmla="*/ 337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12" name="Freeform 137"/>
            <p:cNvSpPr>
              <a:spLocks/>
            </p:cNvSpPr>
            <p:nvPr/>
          </p:nvSpPr>
          <p:spPr bwMode="auto">
            <a:xfrm>
              <a:off x="2440" y="800"/>
              <a:ext cx="269" cy="259"/>
            </a:xfrm>
            <a:custGeom>
              <a:avLst/>
              <a:gdLst>
                <a:gd name="T0" fmla="*/ 0 w 459"/>
                <a:gd name="T1" fmla="*/ 0 h 443"/>
                <a:gd name="T2" fmla="*/ 0 w 459"/>
                <a:gd name="T3" fmla="*/ 0 h 443"/>
                <a:gd name="T4" fmla="*/ 30 w 459"/>
                <a:gd name="T5" fmla="*/ 20 h 443"/>
                <a:gd name="T6" fmla="*/ 97 w 459"/>
                <a:gd name="T7" fmla="*/ 64 h 443"/>
                <a:gd name="T8" fmla="*/ 133 w 459"/>
                <a:gd name="T9" fmla="*/ 90 h 443"/>
                <a:gd name="T10" fmla="*/ 167 w 459"/>
                <a:gd name="T11" fmla="*/ 115 h 443"/>
                <a:gd name="T12" fmla="*/ 182 w 459"/>
                <a:gd name="T13" fmla="*/ 126 h 443"/>
                <a:gd name="T14" fmla="*/ 194 w 459"/>
                <a:gd name="T15" fmla="*/ 137 h 443"/>
                <a:gd name="T16" fmla="*/ 203 w 459"/>
                <a:gd name="T17" fmla="*/ 146 h 443"/>
                <a:gd name="T18" fmla="*/ 209 w 459"/>
                <a:gd name="T19" fmla="*/ 151 h 443"/>
                <a:gd name="T20" fmla="*/ 209 w 459"/>
                <a:gd name="T21" fmla="*/ 151 h 443"/>
                <a:gd name="T22" fmla="*/ 219 w 459"/>
                <a:gd name="T23" fmla="*/ 166 h 443"/>
                <a:gd name="T24" fmla="*/ 228 w 459"/>
                <a:gd name="T25" fmla="*/ 182 h 443"/>
                <a:gd name="T26" fmla="*/ 248 w 459"/>
                <a:gd name="T27" fmla="*/ 217 h 443"/>
                <a:gd name="T28" fmla="*/ 263 w 459"/>
                <a:gd name="T29" fmla="*/ 247 h 443"/>
                <a:gd name="T30" fmla="*/ 269 w 459"/>
                <a:gd name="T31" fmla="*/ 259 h 443"/>
                <a:gd name="T32" fmla="*/ 190 w 459"/>
                <a:gd name="T33" fmla="*/ 227 h 443"/>
                <a:gd name="T34" fmla="*/ 136 w 459"/>
                <a:gd name="T35" fmla="*/ 189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FAF419"/>
            </a:solidFill>
            <a:ln w="7938">
              <a:solidFill>
                <a:srgbClr val="000000"/>
              </a:solidFill>
              <a:prstDash val="solid"/>
              <a:round/>
              <a:headEnd/>
              <a:tailEnd/>
            </a:ln>
          </p:spPr>
          <p:txBody>
            <a:bodyPr/>
            <a:lstStyle/>
            <a:p>
              <a:endParaRPr lang="en-GB"/>
            </a:p>
          </p:txBody>
        </p:sp>
      </p:grpSp>
      <p:grpSp>
        <p:nvGrpSpPr>
          <p:cNvPr id="8198" name="Group 138"/>
          <p:cNvGrpSpPr>
            <a:grpSpLocks/>
          </p:cNvGrpSpPr>
          <p:nvPr/>
        </p:nvGrpSpPr>
        <p:grpSpPr bwMode="auto">
          <a:xfrm>
            <a:off x="2700338" y="2852738"/>
            <a:ext cx="973137" cy="1154112"/>
            <a:chOff x="2290" y="663"/>
            <a:chExt cx="613" cy="727"/>
          </a:xfrm>
        </p:grpSpPr>
        <p:sp>
          <p:nvSpPr>
            <p:cNvPr id="8199" name="Freeform 139"/>
            <p:cNvSpPr>
              <a:spLocks/>
            </p:cNvSpPr>
            <p:nvPr/>
          </p:nvSpPr>
          <p:spPr bwMode="auto">
            <a:xfrm>
              <a:off x="2290" y="688"/>
              <a:ext cx="273" cy="285"/>
            </a:xfrm>
            <a:custGeom>
              <a:avLst/>
              <a:gdLst>
                <a:gd name="T0" fmla="*/ 146 w 466"/>
                <a:gd name="T1" fmla="*/ 107 h 486"/>
                <a:gd name="T2" fmla="*/ 4 w 466"/>
                <a:gd name="T3" fmla="*/ 0 h 486"/>
                <a:gd name="T4" fmla="*/ 4 w 466"/>
                <a:gd name="T5" fmla="*/ 0 h 486"/>
                <a:gd name="T6" fmla="*/ 3 w 466"/>
                <a:gd name="T7" fmla="*/ 0 h 486"/>
                <a:gd name="T8" fmla="*/ 1 w 466"/>
                <a:gd name="T9" fmla="*/ 0 h 486"/>
                <a:gd name="T10" fmla="*/ 1 w 466"/>
                <a:gd name="T11" fmla="*/ 1 h 486"/>
                <a:gd name="T12" fmla="*/ 0 w 466"/>
                <a:gd name="T13" fmla="*/ 2 h 486"/>
                <a:gd name="T14" fmla="*/ 0 w 466"/>
                <a:gd name="T15" fmla="*/ 5 h 486"/>
                <a:gd name="T16" fmla="*/ 1 w 466"/>
                <a:gd name="T17" fmla="*/ 9 h 486"/>
                <a:gd name="T18" fmla="*/ 1 w 466"/>
                <a:gd name="T19" fmla="*/ 9 h 486"/>
                <a:gd name="T20" fmla="*/ 2 w 466"/>
                <a:gd name="T21" fmla="*/ 12 h 486"/>
                <a:gd name="T22" fmla="*/ 5 w 466"/>
                <a:gd name="T23" fmla="*/ 16 h 486"/>
                <a:gd name="T24" fmla="*/ 12 w 466"/>
                <a:gd name="T25" fmla="*/ 28 h 486"/>
                <a:gd name="T26" fmla="*/ 25 w 466"/>
                <a:gd name="T27" fmla="*/ 41 h 486"/>
                <a:gd name="T28" fmla="*/ 37 w 466"/>
                <a:gd name="T29" fmla="*/ 55 h 486"/>
                <a:gd name="T30" fmla="*/ 60 w 466"/>
                <a:gd name="T31" fmla="*/ 81 h 486"/>
                <a:gd name="T32" fmla="*/ 70 w 466"/>
                <a:gd name="T33" fmla="*/ 91 h 486"/>
                <a:gd name="T34" fmla="*/ 159 w 466"/>
                <a:gd name="T35" fmla="*/ 190 h 486"/>
                <a:gd name="T36" fmla="*/ 273 w 466"/>
                <a:gd name="T37" fmla="*/ 285 h 486"/>
                <a:gd name="T38" fmla="*/ 146 w 466"/>
                <a:gd name="T39" fmla="*/ 107 h 4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6" h="486">
                  <a:moveTo>
                    <a:pt x="249" y="183"/>
                  </a:moveTo>
                  <a:lnTo>
                    <a:pt x="6" y="0"/>
                  </a:lnTo>
                  <a:lnTo>
                    <a:pt x="5" y="0"/>
                  </a:lnTo>
                  <a:lnTo>
                    <a:pt x="2" y="0"/>
                  </a:lnTo>
                  <a:lnTo>
                    <a:pt x="1" y="1"/>
                  </a:lnTo>
                  <a:lnTo>
                    <a:pt x="0" y="4"/>
                  </a:lnTo>
                  <a:lnTo>
                    <a:pt x="0" y="9"/>
                  </a:lnTo>
                  <a:lnTo>
                    <a:pt x="1" y="16"/>
                  </a:lnTo>
                  <a:lnTo>
                    <a:pt x="4" y="21"/>
                  </a:lnTo>
                  <a:lnTo>
                    <a:pt x="8" y="28"/>
                  </a:lnTo>
                  <a:lnTo>
                    <a:pt x="21" y="47"/>
                  </a:lnTo>
                  <a:lnTo>
                    <a:pt x="42" y="70"/>
                  </a:lnTo>
                  <a:lnTo>
                    <a:pt x="63" y="94"/>
                  </a:lnTo>
                  <a:lnTo>
                    <a:pt x="102" y="138"/>
                  </a:lnTo>
                  <a:lnTo>
                    <a:pt x="120" y="156"/>
                  </a:lnTo>
                  <a:lnTo>
                    <a:pt x="271" y="324"/>
                  </a:lnTo>
                  <a:lnTo>
                    <a:pt x="466" y="486"/>
                  </a:lnTo>
                  <a:lnTo>
                    <a:pt x="249" y="183"/>
                  </a:lnTo>
                  <a:close/>
                </a:path>
              </a:pathLst>
            </a:custGeom>
            <a:solidFill>
              <a:srgbClr val="FAF419"/>
            </a:solidFill>
            <a:ln w="7938">
              <a:solidFill>
                <a:srgbClr val="000000"/>
              </a:solidFill>
              <a:prstDash val="solid"/>
              <a:round/>
              <a:headEnd/>
              <a:tailEnd/>
            </a:ln>
          </p:spPr>
          <p:txBody>
            <a:bodyPr/>
            <a:lstStyle/>
            <a:p>
              <a:endParaRPr lang="en-GB"/>
            </a:p>
          </p:txBody>
        </p:sp>
        <p:sp>
          <p:nvSpPr>
            <p:cNvPr id="8200" name="Freeform 140"/>
            <p:cNvSpPr>
              <a:spLocks/>
            </p:cNvSpPr>
            <p:nvPr/>
          </p:nvSpPr>
          <p:spPr bwMode="auto">
            <a:xfrm>
              <a:off x="2446" y="663"/>
              <a:ext cx="275" cy="310"/>
            </a:xfrm>
            <a:custGeom>
              <a:avLst/>
              <a:gdLst>
                <a:gd name="T0" fmla="*/ 0 w 470"/>
                <a:gd name="T1" fmla="*/ 127 h 529"/>
                <a:gd name="T2" fmla="*/ 0 w 470"/>
                <a:gd name="T3" fmla="*/ 127 h 529"/>
                <a:gd name="T4" fmla="*/ 20 w 470"/>
                <a:gd name="T5" fmla="*/ 106 h 529"/>
                <a:gd name="T6" fmla="*/ 43 w 470"/>
                <a:gd name="T7" fmla="*/ 84 h 529"/>
                <a:gd name="T8" fmla="*/ 69 w 470"/>
                <a:gd name="T9" fmla="*/ 61 h 529"/>
                <a:gd name="T10" fmla="*/ 84 w 470"/>
                <a:gd name="T11" fmla="*/ 49 h 529"/>
                <a:gd name="T12" fmla="*/ 98 w 470"/>
                <a:gd name="T13" fmla="*/ 37 h 529"/>
                <a:gd name="T14" fmla="*/ 114 w 470"/>
                <a:gd name="T15" fmla="*/ 27 h 529"/>
                <a:gd name="T16" fmla="*/ 128 w 470"/>
                <a:gd name="T17" fmla="*/ 17 h 529"/>
                <a:gd name="T18" fmla="*/ 142 w 470"/>
                <a:gd name="T19" fmla="*/ 9 h 529"/>
                <a:gd name="T20" fmla="*/ 154 w 470"/>
                <a:gd name="T21" fmla="*/ 4 h 529"/>
                <a:gd name="T22" fmla="*/ 161 w 470"/>
                <a:gd name="T23" fmla="*/ 1 h 529"/>
                <a:gd name="T24" fmla="*/ 167 w 470"/>
                <a:gd name="T25" fmla="*/ 0 h 529"/>
                <a:gd name="T26" fmla="*/ 172 w 470"/>
                <a:gd name="T27" fmla="*/ 0 h 529"/>
                <a:gd name="T28" fmla="*/ 177 w 470"/>
                <a:gd name="T29" fmla="*/ 0 h 529"/>
                <a:gd name="T30" fmla="*/ 177 w 470"/>
                <a:gd name="T31" fmla="*/ 0 h 529"/>
                <a:gd name="T32" fmla="*/ 181 w 470"/>
                <a:gd name="T33" fmla="*/ 1 h 529"/>
                <a:gd name="T34" fmla="*/ 186 w 470"/>
                <a:gd name="T35" fmla="*/ 2 h 529"/>
                <a:gd name="T36" fmla="*/ 196 w 470"/>
                <a:gd name="T37" fmla="*/ 6 h 529"/>
                <a:gd name="T38" fmla="*/ 204 w 470"/>
                <a:gd name="T39" fmla="*/ 12 h 529"/>
                <a:gd name="T40" fmla="*/ 213 w 470"/>
                <a:gd name="T41" fmla="*/ 18 h 529"/>
                <a:gd name="T42" fmla="*/ 222 w 470"/>
                <a:gd name="T43" fmla="*/ 26 h 529"/>
                <a:gd name="T44" fmla="*/ 230 w 470"/>
                <a:gd name="T45" fmla="*/ 35 h 529"/>
                <a:gd name="T46" fmla="*/ 238 w 470"/>
                <a:gd name="T47" fmla="*/ 43 h 529"/>
                <a:gd name="T48" fmla="*/ 245 w 470"/>
                <a:gd name="T49" fmla="*/ 53 h 529"/>
                <a:gd name="T50" fmla="*/ 257 w 470"/>
                <a:gd name="T51" fmla="*/ 71 h 529"/>
                <a:gd name="T52" fmla="*/ 267 w 470"/>
                <a:gd name="T53" fmla="*/ 86 h 529"/>
                <a:gd name="T54" fmla="*/ 275 w 470"/>
                <a:gd name="T55" fmla="*/ 101 h 529"/>
                <a:gd name="T56" fmla="*/ 158 w 470"/>
                <a:gd name="T57" fmla="*/ 310 h 529"/>
                <a:gd name="T58" fmla="*/ 0 w 470"/>
                <a:gd name="T59" fmla="*/ 127 h 5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70" h="529">
                  <a:moveTo>
                    <a:pt x="0" y="216"/>
                  </a:moveTo>
                  <a:lnTo>
                    <a:pt x="0" y="216"/>
                  </a:lnTo>
                  <a:lnTo>
                    <a:pt x="35" y="181"/>
                  </a:lnTo>
                  <a:lnTo>
                    <a:pt x="73" y="144"/>
                  </a:lnTo>
                  <a:lnTo>
                    <a:pt x="118" y="104"/>
                  </a:lnTo>
                  <a:lnTo>
                    <a:pt x="143" y="83"/>
                  </a:lnTo>
                  <a:lnTo>
                    <a:pt x="168" y="63"/>
                  </a:lnTo>
                  <a:lnTo>
                    <a:pt x="194" y="46"/>
                  </a:lnTo>
                  <a:lnTo>
                    <a:pt x="218" y="29"/>
                  </a:lnTo>
                  <a:lnTo>
                    <a:pt x="243" y="16"/>
                  </a:lnTo>
                  <a:lnTo>
                    <a:pt x="264" y="6"/>
                  </a:lnTo>
                  <a:lnTo>
                    <a:pt x="275" y="2"/>
                  </a:lnTo>
                  <a:lnTo>
                    <a:pt x="285" y="0"/>
                  </a:lnTo>
                  <a:lnTo>
                    <a:pt x="294" y="0"/>
                  </a:lnTo>
                  <a:lnTo>
                    <a:pt x="302" y="0"/>
                  </a:lnTo>
                  <a:lnTo>
                    <a:pt x="310" y="1"/>
                  </a:lnTo>
                  <a:lnTo>
                    <a:pt x="318" y="4"/>
                  </a:lnTo>
                  <a:lnTo>
                    <a:pt x="335" y="10"/>
                  </a:lnTo>
                  <a:lnTo>
                    <a:pt x="349" y="20"/>
                  </a:lnTo>
                  <a:lnTo>
                    <a:pt x="364" y="31"/>
                  </a:lnTo>
                  <a:lnTo>
                    <a:pt x="379" y="44"/>
                  </a:lnTo>
                  <a:lnTo>
                    <a:pt x="393" y="59"/>
                  </a:lnTo>
                  <a:lnTo>
                    <a:pt x="406" y="74"/>
                  </a:lnTo>
                  <a:lnTo>
                    <a:pt x="418" y="90"/>
                  </a:lnTo>
                  <a:lnTo>
                    <a:pt x="440" y="121"/>
                  </a:lnTo>
                  <a:lnTo>
                    <a:pt x="456" y="147"/>
                  </a:lnTo>
                  <a:lnTo>
                    <a:pt x="470" y="172"/>
                  </a:lnTo>
                  <a:lnTo>
                    <a:pt x="270" y="529"/>
                  </a:lnTo>
                  <a:lnTo>
                    <a:pt x="0" y="216"/>
                  </a:lnTo>
                  <a:close/>
                </a:path>
              </a:pathLst>
            </a:custGeom>
            <a:solidFill>
              <a:srgbClr val="FAF419"/>
            </a:solidFill>
            <a:ln w="7938">
              <a:solidFill>
                <a:srgbClr val="000000"/>
              </a:solidFill>
              <a:prstDash val="solid"/>
              <a:round/>
              <a:headEnd/>
              <a:tailEnd/>
            </a:ln>
          </p:spPr>
          <p:txBody>
            <a:bodyPr/>
            <a:lstStyle/>
            <a:p>
              <a:endParaRPr lang="en-GB"/>
            </a:p>
          </p:txBody>
        </p:sp>
        <p:sp>
          <p:nvSpPr>
            <p:cNvPr id="8201" name="Freeform 141"/>
            <p:cNvSpPr>
              <a:spLocks/>
            </p:cNvSpPr>
            <p:nvPr/>
          </p:nvSpPr>
          <p:spPr bwMode="auto">
            <a:xfrm>
              <a:off x="2291" y="811"/>
              <a:ext cx="284" cy="273"/>
            </a:xfrm>
            <a:custGeom>
              <a:avLst/>
              <a:gdLst>
                <a:gd name="T0" fmla="*/ 133 w 486"/>
                <a:gd name="T1" fmla="*/ 0 h 465"/>
                <a:gd name="T2" fmla="*/ 133 w 486"/>
                <a:gd name="T3" fmla="*/ 0 h 465"/>
                <a:gd name="T4" fmla="*/ 119 w 486"/>
                <a:gd name="T5" fmla="*/ 14 h 465"/>
                <a:gd name="T6" fmla="*/ 103 w 486"/>
                <a:gd name="T7" fmla="*/ 29 h 465"/>
                <a:gd name="T8" fmla="*/ 86 w 486"/>
                <a:gd name="T9" fmla="*/ 47 h 465"/>
                <a:gd name="T10" fmla="*/ 67 w 486"/>
                <a:gd name="T11" fmla="*/ 69 h 465"/>
                <a:gd name="T12" fmla="*/ 58 w 486"/>
                <a:gd name="T13" fmla="*/ 81 h 465"/>
                <a:gd name="T14" fmla="*/ 49 w 486"/>
                <a:gd name="T15" fmla="*/ 92 h 465"/>
                <a:gd name="T16" fmla="*/ 40 w 486"/>
                <a:gd name="T17" fmla="*/ 105 h 465"/>
                <a:gd name="T18" fmla="*/ 33 w 486"/>
                <a:gd name="T19" fmla="*/ 117 h 465"/>
                <a:gd name="T20" fmla="*/ 27 w 486"/>
                <a:gd name="T21" fmla="*/ 128 h 465"/>
                <a:gd name="T22" fmla="*/ 22 w 486"/>
                <a:gd name="T23" fmla="*/ 140 h 465"/>
                <a:gd name="T24" fmla="*/ 22 w 486"/>
                <a:gd name="T25" fmla="*/ 140 h 465"/>
                <a:gd name="T26" fmla="*/ 8 w 486"/>
                <a:gd name="T27" fmla="*/ 177 h 465"/>
                <a:gd name="T28" fmla="*/ 3 w 486"/>
                <a:gd name="T29" fmla="*/ 191 h 465"/>
                <a:gd name="T30" fmla="*/ 1 w 486"/>
                <a:gd name="T31" fmla="*/ 203 h 465"/>
                <a:gd name="T32" fmla="*/ 0 w 486"/>
                <a:gd name="T33" fmla="*/ 208 h 465"/>
                <a:gd name="T34" fmla="*/ 0 w 486"/>
                <a:gd name="T35" fmla="*/ 213 h 465"/>
                <a:gd name="T36" fmla="*/ 2 w 486"/>
                <a:gd name="T37" fmla="*/ 217 h 465"/>
                <a:gd name="T38" fmla="*/ 3 w 486"/>
                <a:gd name="T39" fmla="*/ 221 h 465"/>
                <a:gd name="T40" fmla="*/ 6 w 486"/>
                <a:gd name="T41" fmla="*/ 226 h 465"/>
                <a:gd name="T42" fmla="*/ 9 w 486"/>
                <a:gd name="T43" fmla="*/ 230 h 465"/>
                <a:gd name="T44" fmla="*/ 13 w 486"/>
                <a:gd name="T45" fmla="*/ 234 h 465"/>
                <a:gd name="T46" fmla="*/ 19 w 486"/>
                <a:gd name="T47" fmla="*/ 238 h 465"/>
                <a:gd name="T48" fmla="*/ 19 w 486"/>
                <a:gd name="T49" fmla="*/ 238 h 465"/>
                <a:gd name="T50" fmla="*/ 31 w 486"/>
                <a:gd name="T51" fmla="*/ 246 h 465"/>
                <a:gd name="T52" fmla="*/ 42 w 486"/>
                <a:gd name="T53" fmla="*/ 253 h 465"/>
                <a:gd name="T54" fmla="*/ 63 w 486"/>
                <a:gd name="T55" fmla="*/ 264 h 465"/>
                <a:gd name="T56" fmla="*/ 77 w 486"/>
                <a:gd name="T57" fmla="*/ 271 h 465"/>
                <a:gd name="T58" fmla="*/ 82 w 486"/>
                <a:gd name="T59" fmla="*/ 273 h 465"/>
                <a:gd name="T60" fmla="*/ 284 w 486"/>
                <a:gd name="T61" fmla="*/ 194 h 465"/>
                <a:gd name="T62" fmla="*/ 133 w 486"/>
                <a:gd name="T63" fmla="*/ 0 h 4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86" h="465">
                  <a:moveTo>
                    <a:pt x="227" y="0"/>
                  </a:moveTo>
                  <a:lnTo>
                    <a:pt x="227" y="0"/>
                  </a:lnTo>
                  <a:lnTo>
                    <a:pt x="203" y="23"/>
                  </a:lnTo>
                  <a:lnTo>
                    <a:pt x="177" y="49"/>
                  </a:lnTo>
                  <a:lnTo>
                    <a:pt x="147" y="80"/>
                  </a:lnTo>
                  <a:lnTo>
                    <a:pt x="115" y="118"/>
                  </a:lnTo>
                  <a:lnTo>
                    <a:pt x="99" y="138"/>
                  </a:lnTo>
                  <a:lnTo>
                    <a:pt x="84" y="157"/>
                  </a:lnTo>
                  <a:lnTo>
                    <a:pt x="69" y="179"/>
                  </a:lnTo>
                  <a:lnTo>
                    <a:pt x="57" y="199"/>
                  </a:lnTo>
                  <a:lnTo>
                    <a:pt x="46" y="218"/>
                  </a:lnTo>
                  <a:lnTo>
                    <a:pt x="38" y="238"/>
                  </a:lnTo>
                  <a:lnTo>
                    <a:pt x="14" y="301"/>
                  </a:lnTo>
                  <a:lnTo>
                    <a:pt x="5" y="326"/>
                  </a:lnTo>
                  <a:lnTo>
                    <a:pt x="1" y="346"/>
                  </a:lnTo>
                  <a:lnTo>
                    <a:pt x="0" y="354"/>
                  </a:lnTo>
                  <a:lnTo>
                    <a:pt x="0" y="362"/>
                  </a:lnTo>
                  <a:lnTo>
                    <a:pt x="3" y="370"/>
                  </a:lnTo>
                  <a:lnTo>
                    <a:pt x="5" y="377"/>
                  </a:lnTo>
                  <a:lnTo>
                    <a:pt x="10" y="385"/>
                  </a:lnTo>
                  <a:lnTo>
                    <a:pt x="16" y="392"/>
                  </a:lnTo>
                  <a:lnTo>
                    <a:pt x="23" y="399"/>
                  </a:lnTo>
                  <a:lnTo>
                    <a:pt x="32" y="405"/>
                  </a:lnTo>
                  <a:lnTo>
                    <a:pt x="53" y="419"/>
                  </a:lnTo>
                  <a:lnTo>
                    <a:pt x="72" y="431"/>
                  </a:lnTo>
                  <a:lnTo>
                    <a:pt x="107" y="449"/>
                  </a:lnTo>
                  <a:lnTo>
                    <a:pt x="131" y="461"/>
                  </a:lnTo>
                  <a:lnTo>
                    <a:pt x="140" y="465"/>
                  </a:lnTo>
                  <a:lnTo>
                    <a:pt x="486" y="330"/>
                  </a:lnTo>
                  <a:lnTo>
                    <a:pt x="227" y="0"/>
                  </a:lnTo>
                  <a:close/>
                </a:path>
              </a:pathLst>
            </a:custGeom>
            <a:solidFill>
              <a:srgbClr val="FAF419"/>
            </a:solidFill>
            <a:ln w="7938">
              <a:solidFill>
                <a:srgbClr val="000000"/>
              </a:solidFill>
              <a:prstDash val="solid"/>
              <a:round/>
              <a:headEnd/>
              <a:tailEnd/>
            </a:ln>
          </p:spPr>
          <p:txBody>
            <a:bodyPr/>
            <a:lstStyle/>
            <a:p>
              <a:endParaRPr lang="en-GB"/>
            </a:p>
          </p:txBody>
        </p:sp>
        <p:sp>
          <p:nvSpPr>
            <p:cNvPr id="8202" name="Freeform 142"/>
            <p:cNvSpPr>
              <a:spLocks/>
            </p:cNvSpPr>
            <p:nvPr/>
          </p:nvSpPr>
          <p:spPr bwMode="auto">
            <a:xfrm>
              <a:off x="2885" y="1364"/>
              <a:ext cx="18" cy="26"/>
            </a:xfrm>
            <a:custGeom>
              <a:avLst/>
              <a:gdLst>
                <a:gd name="T0" fmla="*/ 18 w 32"/>
                <a:gd name="T1" fmla="*/ 21 h 43"/>
                <a:gd name="T2" fmla="*/ 18 w 32"/>
                <a:gd name="T3" fmla="*/ 21 h 43"/>
                <a:gd name="T4" fmla="*/ 5 w 32"/>
                <a:gd name="T5" fmla="*/ 0 h 43"/>
                <a:gd name="T6" fmla="*/ 5 w 32"/>
                <a:gd name="T7" fmla="*/ 0 h 43"/>
                <a:gd name="T8" fmla="*/ 0 w 32"/>
                <a:gd name="T9" fmla="*/ 5 h 43"/>
                <a:gd name="T10" fmla="*/ 0 w 32"/>
                <a:gd name="T11" fmla="*/ 5 h 43"/>
                <a:gd name="T12" fmla="*/ 12 w 32"/>
                <a:gd name="T13" fmla="*/ 24 h 43"/>
                <a:gd name="T14" fmla="*/ 12 w 32"/>
                <a:gd name="T15" fmla="*/ 24 h 43"/>
                <a:gd name="T16" fmla="*/ 13 w 32"/>
                <a:gd name="T17" fmla="*/ 25 h 43"/>
                <a:gd name="T18" fmla="*/ 14 w 32"/>
                <a:gd name="T19" fmla="*/ 26 h 43"/>
                <a:gd name="T20" fmla="*/ 17 w 32"/>
                <a:gd name="T21" fmla="*/ 25 h 43"/>
                <a:gd name="T22" fmla="*/ 17 w 32"/>
                <a:gd name="T23" fmla="*/ 25 h 43"/>
                <a:gd name="T24" fmla="*/ 18 w 32"/>
                <a:gd name="T25" fmla="*/ 24 h 43"/>
                <a:gd name="T26" fmla="*/ 18 w 32"/>
                <a:gd name="T27" fmla="*/ 23 h 43"/>
                <a:gd name="T28" fmla="*/ 18 w 32"/>
                <a:gd name="T29" fmla="*/ 21 h 43"/>
                <a:gd name="T30" fmla="*/ 18 w 32"/>
                <a:gd name="T31" fmla="*/ 21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2" h="43">
                  <a:moveTo>
                    <a:pt x="32" y="35"/>
                  </a:moveTo>
                  <a:lnTo>
                    <a:pt x="32" y="35"/>
                  </a:lnTo>
                  <a:lnTo>
                    <a:pt x="9" y="0"/>
                  </a:lnTo>
                  <a:lnTo>
                    <a:pt x="0" y="8"/>
                  </a:lnTo>
                  <a:lnTo>
                    <a:pt x="22" y="40"/>
                  </a:lnTo>
                  <a:lnTo>
                    <a:pt x="23" y="42"/>
                  </a:lnTo>
                  <a:lnTo>
                    <a:pt x="24" y="43"/>
                  </a:lnTo>
                  <a:lnTo>
                    <a:pt x="30" y="42"/>
                  </a:lnTo>
                  <a:lnTo>
                    <a:pt x="32" y="39"/>
                  </a:lnTo>
                  <a:lnTo>
                    <a:pt x="32" y="38"/>
                  </a:lnTo>
                  <a:lnTo>
                    <a:pt x="32" y="35"/>
                  </a:lnTo>
                  <a:close/>
                </a:path>
              </a:pathLst>
            </a:custGeom>
            <a:solidFill>
              <a:srgbClr val="8C9C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3" name="Freeform 143"/>
            <p:cNvSpPr>
              <a:spLocks/>
            </p:cNvSpPr>
            <p:nvPr/>
          </p:nvSpPr>
          <p:spPr bwMode="auto">
            <a:xfrm>
              <a:off x="2693" y="1116"/>
              <a:ext cx="210" cy="264"/>
            </a:xfrm>
            <a:custGeom>
              <a:avLst/>
              <a:gdLst>
                <a:gd name="T0" fmla="*/ 205 w 359"/>
                <a:gd name="T1" fmla="*/ 199 h 451"/>
                <a:gd name="T2" fmla="*/ 161 w 359"/>
                <a:gd name="T3" fmla="*/ 126 h 451"/>
                <a:gd name="T4" fmla="*/ 161 w 359"/>
                <a:gd name="T5" fmla="*/ 126 h 451"/>
                <a:gd name="T6" fmla="*/ 135 w 359"/>
                <a:gd name="T7" fmla="*/ 87 h 451"/>
                <a:gd name="T8" fmla="*/ 116 w 359"/>
                <a:gd name="T9" fmla="*/ 60 h 451"/>
                <a:gd name="T10" fmla="*/ 106 w 359"/>
                <a:gd name="T11" fmla="*/ 46 h 451"/>
                <a:gd name="T12" fmla="*/ 106 w 359"/>
                <a:gd name="T13" fmla="*/ 46 h 451"/>
                <a:gd name="T14" fmla="*/ 89 w 359"/>
                <a:gd name="T15" fmla="*/ 32 h 451"/>
                <a:gd name="T16" fmla="*/ 76 w 359"/>
                <a:gd name="T17" fmla="*/ 22 h 451"/>
                <a:gd name="T18" fmla="*/ 54 w 359"/>
                <a:gd name="T19" fmla="*/ 5 h 451"/>
                <a:gd name="T20" fmla="*/ 44 w 359"/>
                <a:gd name="T21" fmla="*/ 0 h 451"/>
                <a:gd name="T22" fmla="*/ 43 w 359"/>
                <a:gd name="T23" fmla="*/ 1 h 451"/>
                <a:gd name="T24" fmla="*/ 43 w 359"/>
                <a:gd name="T25" fmla="*/ 1 h 451"/>
                <a:gd name="T26" fmla="*/ 49 w 359"/>
                <a:gd name="T27" fmla="*/ 9 h 451"/>
                <a:gd name="T28" fmla="*/ 49 w 359"/>
                <a:gd name="T29" fmla="*/ 9 h 451"/>
                <a:gd name="T30" fmla="*/ 54 w 359"/>
                <a:gd name="T31" fmla="*/ 13 h 451"/>
                <a:gd name="T32" fmla="*/ 58 w 359"/>
                <a:gd name="T33" fmla="*/ 20 h 451"/>
                <a:gd name="T34" fmla="*/ 60 w 359"/>
                <a:gd name="T35" fmla="*/ 23 h 451"/>
                <a:gd name="T36" fmla="*/ 62 w 359"/>
                <a:gd name="T37" fmla="*/ 27 h 451"/>
                <a:gd name="T38" fmla="*/ 63 w 359"/>
                <a:gd name="T39" fmla="*/ 31 h 451"/>
                <a:gd name="T40" fmla="*/ 63 w 359"/>
                <a:gd name="T41" fmla="*/ 35 h 451"/>
                <a:gd name="T42" fmla="*/ 63 w 359"/>
                <a:gd name="T43" fmla="*/ 35 h 451"/>
                <a:gd name="T44" fmla="*/ 62 w 359"/>
                <a:gd name="T45" fmla="*/ 41 h 451"/>
                <a:gd name="T46" fmla="*/ 60 w 359"/>
                <a:gd name="T47" fmla="*/ 47 h 451"/>
                <a:gd name="T48" fmla="*/ 56 w 359"/>
                <a:gd name="T49" fmla="*/ 52 h 451"/>
                <a:gd name="T50" fmla="*/ 52 w 359"/>
                <a:gd name="T51" fmla="*/ 57 h 451"/>
                <a:gd name="T52" fmla="*/ 47 w 359"/>
                <a:gd name="T53" fmla="*/ 61 h 451"/>
                <a:gd name="T54" fmla="*/ 41 w 359"/>
                <a:gd name="T55" fmla="*/ 64 h 451"/>
                <a:gd name="T56" fmla="*/ 35 w 359"/>
                <a:gd name="T57" fmla="*/ 67 h 451"/>
                <a:gd name="T58" fmla="*/ 28 w 359"/>
                <a:gd name="T59" fmla="*/ 67 h 451"/>
                <a:gd name="T60" fmla="*/ 28 w 359"/>
                <a:gd name="T61" fmla="*/ 67 h 451"/>
                <a:gd name="T62" fmla="*/ 20 w 359"/>
                <a:gd name="T63" fmla="*/ 66 h 451"/>
                <a:gd name="T64" fmla="*/ 13 w 359"/>
                <a:gd name="T65" fmla="*/ 63 h 451"/>
                <a:gd name="T66" fmla="*/ 6 w 359"/>
                <a:gd name="T67" fmla="*/ 60 h 451"/>
                <a:gd name="T68" fmla="*/ 1 w 359"/>
                <a:gd name="T69" fmla="*/ 56 h 451"/>
                <a:gd name="T70" fmla="*/ 0 w 359"/>
                <a:gd name="T71" fmla="*/ 56 h 451"/>
                <a:gd name="T72" fmla="*/ 9 w 359"/>
                <a:gd name="T73" fmla="*/ 85 h 451"/>
                <a:gd name="T74" fmla="*/ 25 w 359"/>
                <a:gd name="T75" fmla="*/ 116 h 451"/>
                <a:gd name="T76" fmla="*/ 125 w 359"/>
                <a:gd name="T77" fmla="*/ 245 h 451"/>
                <a:gd name="T78" fmla="*/ 125 w 359"/>
                <a:gd name="T79" fmla="*/ 245 h 451"/>
                <a:gd name="T80" fmla="*/ 130 w 359"/>
                <a:gd name="T81" fmla="*/ 251 h 451"/>
                <a:gd name="T82" fmla="*/ 136 w 359"/>
                <a:gd name="T83" fmla="*/ 257 h 451"/>
                <a:gd name="T84" fmla="*/ 143 w 359"/>
                <a:gd name="T85" fmla="*/ 260 h 451"/>
                <a:gd name="T86" fmla="*/ 151 w 359"/>
                <a:gd name="T87" fmla="*/ 262 h 451"/>
                <a:gd name="T88" fmla="*/ 159 w 359"/>
                <a:gd name="T89" fmla="*/ 264 h 451"/>
                <a:gd name="T90" fmla="*/ 168 w 359"/>
                <a:gd name="T91" fmla="*/ 263 h 451"/>
                <a:gd name="T92" fmla="*/ 175 w 359"/>
                <a:gd name="T93" fmla="*/ 261 h 451"/>
                <a:gd name="T94" fmla="*/ 184 w 359"/>
                <a:gd name="T95" fmla="*/ 258 h 451"/>
                <a:gd name="T96" fmla="*/ 184 w 359"/>
                <a:gd name="T97" fmla="*/ 258 h 451"/>
                <a:gd name="T98" fmla="*/ 191 w 359"/>
                <a:gd name="T99" fmla="*/ 253 h 451"/>
                <a:gd name="T100" fmla="*/ 191 w 359"/>
                <a:gd name="T101" fmla="*/ 253 h 451"/>
                <a:gd name="T102" fmla="*/ 197 w 359"/>
                <a:gd name="T103" fmla="*/ 248 h 451"/>
                <a:gd name="T104" fmla="*/ 197 w 359"/>
                <a:gd name="T105" fmla="*/ 248 h 451"/>
                <a:gd name="T106" fmla="*/ 202 w 359"/>
                <a:gd name="T107" fmla="*/ 243 h 451"/>
                <a:gd name="T108" fmla="*/ 205 w 359"/>
                <a:gd name="T109" fmla="*/ 237 h 451"/>
                <a:gd name="T110" fmla="*/ 208 w 359"/>
                <a:gd name="T111" fmla="*/ 231 h 451"/>
                <a:gd name="T112" fmla="*/ 209 w 359"/>
                <a:gd name="T113" fmla="*/ 224 h 451"/>
                <a:gd name="T114" fmla="*/ 210 w 359"/>
                <a:gd name="T115" fmla="*/ 218 h 451"/>
                <a:gd name="T116" fmla="*/ 210 w 359"/>
                <a:gd name="T117" fmla="*/ 212 h 451"/>
                <a:gd name="T118" fmla="*/ 209 w 359"/>
                <a:gd name="T119" fmla="*/ 205 h 451"/>
                <a:gd name="T120" fmla="*/ 205 w 359"/>
                <a:gd name="T121" fmla="*/ 199 h 451"/>
                <a:gd name="T122" fmla="*/ 205 w 359"/>
                <a:gd name="T123" fmla="*/ 199 h 4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9" h="451">
                  <a:moveTo>
                    <a:pt x="351" y="340"/>
                  </a:moveTo>
                  <a:lnTo>
                    <a:pt x="276" y="215"/>
                  </a:lnTo>
                  <a:lnTo>
                    <a:pt x="231" y="149"/>
                  </a:lnTo>
                  <a:lnTo>
                    <a:pt x="199" y="103"/>
                  </a:lnTo>
                  <a:lnTo>
                    <a:pt x="181" y="78"/>
                  </a:lnTo>
                  <a:lnTo>
                    <a:pt x="153" y="54"/>
                  </a:lnTo>
                  <a:lnTo>
                    <a:pt x="130" y="37"/>
                  </a:lnTo>
                  <a:lnTo>
                    <a:pt x="92" y="8"/>
                  </a:lnTo>
                  <a:lnTo>
                    <a:pt x="75" y="0"/>
                  </a:lnTo>
                  <a:lnTo>
                    <a:pt x="73" y="1"/>
                  </a:lnTo>
                  <a:lnTo>
                    <a:pt x="83" y="15"/>
                  </a:lnTo>
                  <a:lnTo>
                    <a:pt x="92" y="23"/>
                  </a:lnTo>
                  <a:lnTo>
                    <a:pt x="100" y="34"/>
                  </a:lnTo>
                  <a:lnTo>
                    <a:pt x="103" y="39"/>
                  </a:lnTo>
                  <a:lnTo>
                    <a:pt x="106" y="46"/>
                  </a:lnTo>
                  <a:lnTo>
                    <a:pt x="107" y="53"/>
                  </a:lnTo>
                  <a:lnTo>
                    <a:pt x="107" y="60"/>
                  </a:lnTo>
                  <a:lnTo>
                    <a:pt x="106" y="70"/>
                  </a:lnTo>
                  <a:lnTo>
                    <a:pt x="103" y="80"/>
                  </a:lnTo>
                  <a:lnTo>
                    <a:pt x="96" y="89"/>
                  </a:lnTo>
                  <a:lnTo>
                    <a:pt x="89" y="97"/>
                  </a:lnTo>
                  <a:lnTo>
                    <a:pt x="81" y="104"/>
                  </a:lnTo>
                  <a:lnTo>
                    <a:pt x="70" y="109"/>
                  </a:lnTo>
                  <a:lnTo>
                    <a:pt x="60" y="114"/>
                  </a:lnTo>
                  <a:lnTo>
                    <a:pt x="48" y="114"/>
                  </a:lnTo>
                  <a:lnTo>
                    <a:pt x="34" y="112"/>
                  </a:lnTo>
                  <a:lnTo>
                    <a:pt x="22" y="108"/>
                  </a:lnTo>
                  <a:lnTo>
                    <a:pt x="11" y="103"/>
                  </a:lnTo>
                  <a:lnTo>
                    <a:pt x="2" y="95"/>
                  </a:lnTo>
                  <a:lnTo>
                    <a:pt x="0" y="96"/>
                  </a:lnTo>
                  <a:lnTo>
                    <a:pt x="16" y="146"/>
                  </a:lnTo>
                  <a:lnTo>
                    <a:pt x="42" y="199"/>
                  </a:lnTo>
                  <a:lnTo>
                    <a:pt x="214" y="419"/>
                  </a:lnTo>
                  <a:lnTo>
                    <a:pt x="222" y="429"/>
                  </a:lnTo>
                  <a:lnTo>
                    <a:pt x="233" y="439"/>
                  </a:lnTo>
                  <a:lnTo>
                    <a:pt x="245" y="444"/>
                  </a:lnTo>
                  <a:lnTo>
                    <a:pt x="258" y="448"/>
                  </a:lnTo>
                  <a:lnTo>
                    <a:pt x="272" y="451"/>
                  </a:lnTo>
                  <a:lnTo>
                    <a:pt x="287" y="450"/>
                  </a:lnTo>
                  <a:lnTo>
                    <a:pt x="300" y="446"/>
                  </a:lnTo>
                  <a:lnTo>
                    <a:pt x="315" y="440"/>
                  </a:lnTo>
                  <a:lnTo>
                    <a:pt x="327" y="432"/>
                  </a:lnTo>
                  <a:lnTo>
                    <a:pt x="336" y="424"/>
                  </a:lnTo>
                  <a:lnTo>
                    <a:pt x="345" y="415"/>
                  </a:lnTo>
                  <a:lnTo>
                    <a:pt x="350" y="405"/>
                  </a:lnTo>
                  <a:lnTo>
                    <a:pt x="355" y="394"/>
                  </a:lnTo>
                  <a:lnTo>
                    <a:pt x="358" y="383"/>
                  </a:lnTo>
                  <a:lnTo>
                    <a:pt x="359" y="373"/>
                  </a:lnTo>
                  <a:lnTo>
                    <a:pt x="359" y="362"/>
                  </a:lnTo>
                  <a:lnTo>
                    <a:pt x="357" y="351"/>
                  </a:lnTo>
                  <a:lnTo>
                    <a:pt x="351" y="340"/>
                  </a:lnTo>
                  <a:close/>
                </a:path>
              </a:pathLst>
            </a:custGeom>
            <a:gradFill rotWithShape="1">
              <a:gsLst>
                <a:gs pos="0">
                  <a:srgbClr val="E3E4E5"/>
                </a:gs>
                <a:gs pos="50000">
                  <a:srgbClr val="8C9CA0"/>
                </a:gs>
                <a:gs pos="100000">
                  <a:srgbClr val="E3E4E5"/>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4" name="Freeform 144"/>
            <p:cNvSpPr>
              <a:spLocks/>
            </p:cNvSpPr>
            <p:nvPr/>
          </p:nvSpPr>
          <p:spPr bwMode="auto">
            <a:xfrm>
              <a:off x="2423" y="788"/>
              <a:ext cx="333" cy="395"/>
            </a:xfrm>
            <a:custGeom>
              <a:avLst/>
              <a:gdLst>
                <a:gd name="T0" fmla="*/ 319 w 568"/>
                <a:gd name="T1" fmla="*/ 337 h 673"/>
                <a:gd name="T2" fmla="*/ 319 w 568"/>
                <a:gd name="T3" fmla="*/ 337 h 673"/>
                <a:gd name="T4" fmla="*/ 313 w 568"/>
                <a:gd name="T5" fmla="*/ 329 h 673"/>
                <a:gd name="T6" fmla="*/ 313 w 568"/>
                <a:gd name="T7" fmla="*/ 329 h 673"/>
                <a:gd name="T8" fmla="*/ 235 w 568"/>
                <a:gd name="T9" fmla="*/ 223 h 673"/>
                <a:gd name="T10" fmla="*/ 172 w 568"/>
                <a:gd name="T11" fmla="*/ 160 h 673"/>
                <a:gd name="T12" fmla="*/ 28 w 568"/>
                <a:gd name="T13" fmla="*/ 4 h 673"/>
                <a:gd name="T14" fmla="*/ 28 w 568"/>
                <a:gd name="T15" fmla="*/ 4 h 673"/>
                <a:gd name="T16" fmla="*/ 26 w 568"/>
                <a:gd name="T17" fmla="*/ 2 h 673"/>
                <a:gd name="T18" fmla="*/ 26 w 568"/>
                <a:gd name="T19" fmla="*/ 2 h 673"/>
                <a:gd name="T20" fmla="*/ 25 w 568"/>
                <a:gd name="T21" fmla="*/ 1 h 673"/>
                <a:gd name="T22" fmla="*/ 23 w 568"/>
                <a:gd name="T23" fmla="*/ 0 h 673"/>
                <a:gd name="T24" fmla="*/ 21 w 568"/>
                <a:gd name="T25" fmla="*/ 0 h 673"/>
                <a:gd name="T26" fmla="*/ 18 w 568"/>
                <a:gd name="T27" fmla="*/ 0 h 673"/>
                <a:gd name="T28" fmla="*/ 12 w 568"/>
                <a:gd name="T29" fmla="*/ 2 h 673"/>
                <a:gd name="T30" fmla="*/ 7 w 568"/>
                <a:gd name="T31" fmla="*/ 6 h 673"/>
                <a:gd name="T32" fmla="*/ 7 w 568"/>
                <a:gd name="T33" fmla="*/ 6 h 673"/>
                <a:gd name="T34" fmla="*/ 3 w 568"/>
                <a:gd name="T35" fmla="*/ 12 h 673"/>
                <a:gd name="T36" fmla="*/ 0 w 568"/>
                <a:gd name="T37" fmla="*/ 17 h 673"/>
                <a:gd name="T38" fmla="*/ 0 w 568"/>
                <a:gd name="T39" fmla="*/ 20 h 673"/>
                <a:gd name="T40" fmla="*/ 0 w 568"/>
                <a:gd name="T41" fmla="*/ 22 h 673"/>
                <a:gd name="T42" fmla="*/ 0 w 568"/>
                <a:gd name="T43" fmla="*/ 24 h 673"/>
                <a:gd name="T44" fmla="*/ 1 w 568"/>
                <a:gd name="T45" fmla="*/ 26 h 673"/>
                <a:gd name="T46" fmla="*/ 1 w 568"/>
                <a:gd name="T47" fmla="*/ 26 h 673"/>
                <a:gd name="T48" fmla="*/ 77 w 568"/>
                <a:gd name="T49" fmla="*/ 123 h 673"/>
                <a:gd name="T50" fmla="*/ 151 w 568"/>
                <a:gd name="T51" fmla="*/ 217 h 673"/>
                <a:gd name="T52" fmla="*/ 188 w 568"/>
                <a:gd name="T53" fmla="*/ 271 h 673"/>
                <a:gd name="T54" fmla="*/ 267 w 568"/>
                <a:gd name="T55" fmla="*/ 378 h 673"/>
                <a:gd name="T56" fmla="*/ 267 w 568"/>
                <a:gd name="T57" fmla="*/ 378 h 673"/>
                <a:gd name="T58" fmla="*/ 268 w 568"/>
                <a:gd name="T59" fmla="*/ 380 h 673"/>
                <a:gd name="T60" fmla="*/ 268 w 568"/>
                <a:gd name="T61" fmla="*/ 380 h 673"/>
                <a:gd name="T62" fmla="*/ 271 w 568"/>
                <a:gd name="T63" fmla="*/ 384 h 673"/>
                <a:gd name="T64" fmla="*/ 271 w 568"/>
                <a:gd name="T65" fmla="*/ 384 h 673"/>
                <a:gd name="T66" fmla="*/ 277 w 568"/>
                <a:gd name="T67" fmla="*/ 389 h 673"/>
                <a:gd name="T68" fmla="*/ 283 w 568"/>
                <a:gd name="T69" fmla="*/ 391 h 673"/>
                <a:gd name="T70" fmla="*/ 290 w 568"/>
                <a:gd name="T71" fmla="*/ 394 h 673"/>
                <a:gd name="T72" fmla="*/ 298 w 568"/>
                <a:gd name="T73" fmla="*/ 395 h 673"/>
                <a:gd name="T74" fmla="*/ 298 w 568"/>
                <a:gd name="T75" fmla="*/ 395 h 673"/>
                <a:gd name="T76" fmla="*/ 305 w 568"/>
                <a:gd name="T77" fmla="*/ 395 h 673"/>
                <a:gd name="T78" fmla="*/ 311 w 568"/>
                <a:gd name="T79" fmla="*/ 392 h 673"/>
                <a:gd name="T80" fmla="*/ 318 w 568"/>
                <a:gd name="T81" fmla="*/ 389 h 673"/>
                <a:gd name="T82" fmla="*/ 322 w 568"/>
                <a:gd name="T83" fmla="*/ 385 h 673"/>
                <a:gd name="T84" fmla="*/ 327 w 568"/>
                <a:gd name="T85" fmla="*/ 380 h 673"/>
                <a:gd name="T86" fmla="*/ 331 w 568"/>
                <a:gd name="T87" fmla="*/ 375 h 673"/>
                <a:gd name="T88" fmla="*/ 332 w 568"/>
                <a:gd name="T89" fmla="*/ 369 h 673"/>
                <a:gd name="T90" fmla="*/ 333 w 568"/>
                <a:gd name="T91" fmla="*/ 363 h 673"/>
                <a:gd name="T92" fmla="*/ 333 w 568"/>
                <a:gd name="T93" fmla="*/ 363 h 673"/>
                <a:gd name="T94" fmla="*/ 333 w 568"/>
                <a:gd name="T95" fmla="*/ 359 h 673"/>
                <a:gd name="T96" fmla="*/ 332 w 568"/>
                <a:gd name="T97" fmla="*/ 355 h 673"/>
                <a:gd name="T98" fmla="*/ 331 w 568"/>
                <a:gd name="T99" fmla="*/ 351 h 673"/>
                <a:gd name="T100" fmla="*/ 329 w 568"/>
                <a:gd name="T101" fmla="*/ 348 h 673"/>
                <a:gd name="T102" fmla="*/ 324 w 568"/>
                <a:gd name="T103" fmla="*/ 342 h 673"/>
                <a:gd name="T104" fmla="*/ 319 w 568"/>
                <a:gd name="T105" fmla="*/ 337 h 673"/>
                <a:gd name="T106" fmla="*/ 319 w 568"/>
                <a:gd name="T107" fmla="*/ 337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8" h="673">
                  <a:moveTo>
                    <a:pt x="544" y="574"/>
                  </a:moveTo>
                  <a:lnTo>
                    <a:pt x="544" y="574"/>
                  </a:lnTo>
                  <a:lnTo>
                    <a:pt x="534" y="560"/>
                  </a:lnTo>
                  <a:lnTo>
                    <a:pt x="401" y="380"/>
                  </a:lnTo>
                  <a:lnTo>
                    <a:pt x="293" y="272"/>
                  </a:lnTo>
                  <a:lnTo>
                    <a:pt x="47" y="7"/>
                  </a:lnTo>
                  <a:lnTo>
                    <a:pt x="45" y="3"/>
                  </a:lnTo>
                  <a:lnTo>
                    <a:pt x="43" y="2"/>
                  </a:lnTo>
                  <a:lnTo>
                    <a:pt x="39" y="0"/>
                  </a:lnTo>
                  <a:lnTo>
                    <a:pt x="35" y="0"/>
                  </a:lnTo>
                  <a:lnTo>
                    <a:pt x="31" y="0"/>
                  </a:lnTo>
                  <a:lnTo>
                    <a:pt x="21" y="4"/>
                  </a:lnTo>
                  <a:lnTo>
                    <a:pt x="12" y="11"/>
                  </a:lnTo>
                  <a:lnTo>
                    <a:pt x="5" y="21"/>
                  </a:lnTo>
                  <a:lnTo>
                    <a:pt x="0" y="29"/>
                  </a:lnTo>
                  <a:lnTo>
                    <a:pt x="0" y="34"/>
                  </a:lnTo>
                  <a:lnTo>
                    <a:pt x="0" y="37"/>
                  </a:lnTo>
                  <a:lnTo>
                    <a:pt x="0" y="41"/>
                  </a:lnTo>
                  <a:lnTo>
                    <a:pt x="2" y="44"/>
                  </a:lnTo>
                  <a:lnTo>
                    <a:pt x="132" y="210"/>
                  </a:lnTo>
                  <a:lnTo>
                    <a:pt x="257" y="370"/>
                  </a:lnTo>
                  <a:lnTo>
                    <a:pt x="320" y="461"/>
                  </a:lnTo>
                  <a:lnTo>
                    <a:pt x="455" y="644"/>
                  </a:lnTo>
                  <a:lnTo>
                    <a:pt x="457" y="647"/>
                  </a:lnTo>
                  <a:lnTo>
                    <a:pt x="463" y="654"/>
                  </a:lnTo>
                  <a:lnTo>
                    <a:pt x="472" y="662"/>
                  </a:lnTo>
                  <a:lnTo>
                    <a:pt x="483" y="667"/>
                  </a:lnTo>
                  <a:lnTo>
                    <a:pt x="495" y="671"/>
                  </a:lnTo>
                  <a:lnTo>
                    <a:pt x="509" y="673"/>
                  </a:lnTo>
                  <a:lnTo>
                    <a:pt x="521" y="673"/>
                  </a:lnTo>
                  <a:lnTo>
                    <a:pt x="531" y="668"/>
                  </a:lnTo>
                  <a:lnTo>
                    <a:pt x="542" y="663"/>
                  </a:lnTo>
                  <a:lnTo>
                    <a:pt x="550" y="656"/>
                  </a:lnTo>
                  <a:lnTo>
                    <a:pt x="557" y="648"/>
                  </a:lnTo>
                  <a:lnTo>
                    <a:pt x="564" y="639"/>
                  </a:lnTo>
                  <a:lnTo>
                    <a:pt x="567" y="629"/>
                  </a:lnTo>
                  <a:lnTo>
                    <a:pt x="568" y="619"/>
                  </a:lnTo>
                  <a:lnTo>
                    <a:pt x="568" y="612"/>
                  </a:lnTo>
                  <a:lnTo>
                    <a:pt x="567" y="605"/>
                  </a:lnTo>
                  <a:lnTo>
                    <a:pt x="564" y="598"/>
                  </a:lnTo>
                  <a:lnTo>
                    <a:pt x="561" y="593"/>
                  </a:lnTo>
                  <a:lnTo>
                    <a:pt x="553" y="582"/>
                  </a:lnTo>
                  <a:lnTo>
                    <a:pt x="54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05" name="Freeform 145"/>
            <p:cNvSpPr>
              <a:spLocks/>
            </p:cNvSpPr>
            <p:nvPr/>
          </p:nvSpPr>
          <p:spPr bwMode="auto">
            <a:xfrm>
              <a:off x="2440" y="800"/>
              <a:ext cx="269" cy="259"/>
            </a:xfrm>
            <a:custGeom>
              <a:avLst/>
              <a:gdLst>
                <a:gd name="T0" fmla="*/ 0 w 459"/>
                <a:gd name="T1" fmla="*/ 0 h 443"/>
                <a:gd name="T2" fmla="*/ 0 w 459"/>
                <a:gd name="T3" fmla="*/ 0 h 443"/>
                <a:gd name="T4" fmla="*/ 30 w 459"/>
                <a:gd name="T5" fmla="*/ 20 h 443"/>
                <a:gd name="T6" fmla="*/ 97 w 459"/>
                <a:gd name="T7" fmla="*/ 64 h 443"/>
                <a:gd name="T8" fmla="*/ 133 w 459"/>
                <a:gd name="T9" fmla="*/ 90 h 443"/>
                <a:gd name="T10" fmla="*/ 167 w 459"/>
                <a:gd name="T11" fmla="*/ 115 h 443"/>
                <a:gd name="T12" fmla="*/ 182 w 459"/>
                <a:gd name="T13" fmla="*/ 126 h 443"/>
                <a:gd name="T14" fmla="*/ 194 w 459"/>
                <a:gd name="T15" fmla="*/ 137 h 443"/>
                <a:gd name="T16" fmla="*/ 203 w 459"/>
                <a:gd name="T17" fmla="*/ 146 h 443"/>
                <a:gd name="T18" fmla="*/ 209 w 459"/>
                <a:gd name="T19" fmla="*/ 151 h 443"/>
                <a:gd name="T20" fmla="*/ 209 w 459"/>
                <a:gd name="T21" fmla="*/ 151 h 443"/>
                <a:gd name="T22" fmla="*/ 219 w 459"/>
                <a:gd name="T23" fmla="*/ 166 h 443"/>
                <a:gd name="T24" fmla="*/ 228 w 459"/>
                <a:gd name="T25" fmla="*/ 182 h 443"/>
                <a:gd name="T26" fmla="*/ 248 w 459"/>
                <a:gd name="T27" fmla="*/ 217 h 443"/>
                <a:gd name="T28" fmla="*/ 263 w 459"/>
                <a:gd name="T29" fmla="*/ 247 h 443"/>
                <a:gd name="T30" fmla="*/ 269 w 459"/>
                <a:gd name="T31" fmla="*/ 259 h 443"/>
                <a:gd name="T32" fmla="*/ 190 w 459"/>
                <a:gd name="T33" fmla="*/ 227 h 443"/>
                <a:gd name="T34" fmla="*/ 136 w 459"/>
                <a:gd name="T35" fmla="*/ 189 h 443"/>
                <a:gd name="T36" fmla="*/ 0 w 459"/>
                <a:gd name="T37" fmla="*/ 0 h 4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9" h="443">
                  <a:moveTo>
                    <a:pt x="0" y="0"/>
                  </a:moveTo>
                  <a:lnTo>
                    <a:pt x="0" y="0"/>
                  </a:lnTo>
                  <a:lnTo>
                    <a:pt x="52" y="34"/>
                  </a:lnTo>
                  <a:lnTo>
                    <a:pt x="165" y="110"/>
                  </a:lnTo>
                  <a:lnTo>
                    <a:pt x="227" y="154"/>
                  </a:lnTo>
                  <a:lnTo>
                    <a:pt x="285" y="196"/>
                  </a:lnTo>
                  <a:lnTo>
                    <a:pt x="311" y="216"/>
                  </a:lnTo>
                  <a:lnTo>
                    <a:pt x="331" y="234"/>
                  </a:lnTo>
                  <a:lnTo>
                    <a:pt x="347" y="249"/>
                  </a:lnTo>
                  <a:lnTo>
                    <a:pt x="357" y="259"/>
                  </a:lnTo>
                  <a:lnTo>
                    <a:pt x="373" y="284"/>
                  </a:lnTo>
                  <a:lnTo>
                    <a:pt x="389" y="311"/>
                  </a:lnTo>
                  <a:lnTo>
                    <a:pt x="423" y="371"/>
                  </a:lnTo>
                  <a:lnTo>
                    <a:pt x="448" y="423"/>
                  </a:lnTo>
                  <a:lnTo>
                    <a:pt x="459" y="443"/>
                  </a:lnTo>
                  <a:lnTo>
                    <a:pt x="324" y="389"/>
                  </a:lnTo>
                  <a:lnTo>
                    <a:pt x="232" y="324"/>
                  </a:lnTo>
                  <a:lnTo>
                    <a:pt x="0" y="0"/>
                  </a:lnTo>
                  <a:close/>
                </a:path>
              </a:pathLst>
            </a:custGeom>
            <a:solidFill>
              <a:srgbClr val="FAF419"/>
            </a:solidFill>
            <a:ln w="7938">
              <a:solidFill>
                <a:srgbClr val="000000"/>
              </a:solidFill>
              <a:prstDash val="solid"/>
              <a:round/>
              <a:headEnd/>
              <a:tailEnd/>
            </a:ln>
          </p:spPr>
          <p:txBody>
            <a:bodyPr/>
            <a:lstStyle/>
            <a:p>
              <a:endParaRPr lang="en-GB"/>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10243"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2291" name="Rectangle 3"/>
          <p:cNvSpPr>
            <a:spLocks noChangeArrowheads="1"/>
          </p:cNvSpPr>
          <p:nvPr/>
        </p:nvSpPr>
        <p:spPr bwMode="auto">
          <a:xfrm>
            <a:off x="3573463" y="250983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2" name="Rectangle 4"/>
          <p:cNvSpPr>
            <a:spLocks noChangeArrowheads="1"/>
          </p:cNvSpPr>
          <p:nvPr/>
        </p:nvSpPr>
        <p:spPr bwMode="auto">
          <a:xfrm>
            <a:off x="4649788" y="250983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3" name="Rectangle 5"/>
          <p:cNvSpPr>
            <a:spLocks noChangeArrowheads="1"/>
          </p:cNvSpPr>
          <p:nvPr/>
        </p:nvSpPr>
        <p:spPr bwMode="auto">
          <a:xfrm>
            <a:off x="2520950" y="412432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4" name="Rectangle 6"/>
          <p:cNvSpPr>
            <a:spLocks noChangeArrowheads="1"/>
          </p:cNvSpPr>
          <p:nvPr/>
        </p:nvSpPr>
        <p:spPr bwMode="auto">
          <a:xfrm>
            <a:off x="3589338" y="412432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5" name="Rectangle 7"/>
          <p:cNvSpPr>
            <a:spLocks noChangeArrowheads="1"/>
          </p:cNvSpPr>
          <p:nvPr/>
        </p:nvSpPr>
        <p:spPr bwMode="auto">
          <a:xfrm>
            <a:off x="4657725" y="412432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6" name="Rectangle 8"/>
          <p:cNvSpPr>
            <a:spLocks noChangeArrowheads="1"/>
          </p:cNvSpPr>
          <p:nvPr/>
        </p:nvSpPr>
        <p:spPr bwMode="auto">
          <a:xfrm>
            <a:off x="5727700" y="412432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7" name="Rectangle 9"/>
          <p:cNvSpPr>
            <a:spLocks noChangeArrowheads="1"/>
          </p:cNvSpPr>
          <p:nvPr/>
        </p:nvSpPr>
        <p:spPr bwMode="auto">
          <a:xfrm>
            <a:off x="5710238" y="250983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8" name="Rectangle 10"/>
          <p:cNvSpPr>
            <a:spLocks noChangeArrowheads="1"/>
          </p:cNvSpPr>
          <p:nvPr/>
        </p:nvSpPr>
        <p:spPr bwMode="auto">
          <a:xfrm>
            <a:off x="2505075" y="250983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9" name="Text Box 11"/>
          <p:cNvSpPr txBox="1">
            <a:spLocks noChangeArrowheads="1"/>
          </p:cNvSpPr>
          <p:nvPr/>
        </p:nvSpPr>
        <p:spPr bwMode="auto">
          <a:xfrm>
            <a:off x="2286000" y="18700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2300" name="Text Box 12"/>
          <p:cNvSpPr txBox="1">
            <a:spLocks noChangeArrowheads="1"/>
          </p:cNvSpPr>
          <p:nvPr/>
        </p:nvSpPr>
        <p:spPr bwMode="auto">
          <a:xfrm>
            <a:off x="3603625" y="17478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2301" name="Text Box 13"/>
          <p:cNvSpPr txBox="1">
            <a:spLocks noChangeArrowheads="1"/>
          </p:cNvSpPr>
          <p:nvPr/>
        </p:nvSpPr>
        <p:spPr bwMode="auto">
          <a:xfrm>
            <a:off x="4554538" y="18700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2302" name="Text Box 14"/>
          <p:cNvSpPr txBox="1">
            <a:spLocks noChangeArrowheads="1"/>
          </p:cNvSpPr>
          <p:nvPr/>
        </p:nvSpPr>
        <p:spPr bwMode="auto">
          <a:xfrm>
            <a:off x="5834063" y="17478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2303" name="Text Box 15"/>
          <p:cNvSpPr txBox="1">
            <a:spLocks noChangeArrowheads="1"/>
          </p:cNvSpPr>
          <p:nvPr/>
        </p:nvSpPr>
        <p:spPr bwMode="auto">
          <a:xfrm>
            <a:off x="2663825" y="34845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2304" name="Text Box 16"/>
          <p:cNvSpPr txBox="1">
            <a:spLocks noChangeArrowheads="1"/>
          </p:cNvSpPr>
          <p:nvPr/>
        </p:nvSpPr>
        <p:spPr bwMode="auto">
          <a:xfrm>
            <a:off x="3609975" y="348456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2305" name="Text Box 17"/>
          <p:cNvSpPr txBox="1">
            <a:spLocks noChangeArrowheads="1"/>
          </p:cNvSpPr>
          <p:nvPr/>
        </p:nvSpPr>
        <p:spPr bwMode="auto">
          <a:xfrm>
            <a:off x="4545013" y="33623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2306" name="Text Box 18"/>
          <p:cNvSpPr txBox="1">
            <a:spLocks noChangeArrowheads="1"/>
          </p:cNvSpPr>
          <p:nvPr/>
        </p:nvSpPr>
        <p:spPr bwMode="auto">
          <a:xfrm>
            <a:off x="5626100" y="33607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14339" name="Object 3"/>
          <p:cNvGraphicFramePr>
            <a:graphicFrameLocks noChangeAspect="1"/>
          </p:cNvGraphicFramePr>
          <p:nvPr>
            <p:ph type="chart" idx="1"/>
          </p:nvPr>
        </p:nvGraphicFramePr>
        <p:xfrm>
          <a:off x="1935163" y="1876425"/>
          <a:ext cx="6062662" cy="3527425"/>
        </p:xfrm>
        <a:graphic>
          <a:graphicData uri="http://schemas.openxmlformats.org/presentationml/2006/ole">
            <mc:AlternateContent xmlns:mc="http://schemas.openxmlformats.org/markup-compatibility/2006">
              <mc:Choice xmlns:v="urn:schemas-microsoft-com:vml" Requires="v">
                <p:oleObj spid="_x0000_s14340"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5163" y="1876425"/>
                        <a:ext cx="6062662" cy="352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6387" name="Rectangle 3"/>
          <p:cNvSpPr>
            <a:spLocks noGrp="1" noChangeArrowheads="1"/>
          </p:cNvSpPr>
          <p:nvPr>
            <p:ph type="body" sz="half" idx="1"/>
          </p:nvPr>
        </p:nvSpPr>
        <p:spPr>
          <a:xfrm>
            <a:off x="457200" y="1600200"/>
            <a:ext cx="402748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6388"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1989138"/>
            <a:ext cx="2628900" cy="3284537"/>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3556" name="Group 4"/>
          <p:cNvGraphicFramePr>
            <a:graphicFrameLocks noGrp="1"/>
          </p:cNvGraphicFramePr>
          <p:nvPr>
            <p:ph sz="half" idx="2"/>
          </p:nvPr>
        </p:nvGraphicFramePr>
        <p:xfrm>
          <a:off x="4994275" y="1724025"/>
          <a:ext cx="3630613" cy="2093913"/>
        </p:xfrm>
        <a:graphic>
          <a:graphicData uri="http://schemas.openxmlformats.org/drawingml/2006/table">
            <a:tbl>
              <a:tblPr/>
              <a:tblGrid>
                <a:gridCol w="1816100"/>
                <a:gridCol w="1814513"/>
              </a:tblGrid>
              <a:tr h="1047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8448"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FAEEC5"/>
      </a:accent1>
      <a:accent2>
        <a:srgbClr val="DC5C3F"/>
      </a:accent2>
      <a:accent3>
        <a:srgbClr val="FFFFFF"/>
      </a:accent3>
      <a:accent4>
        <a:srgbClr val="000000"/>
      </a:accent4>
      <a:accent5>
        <a:srgbClr val="FCF5DF"/>
      </a:accent5>
      <a:accent6>
        <a:srgbClr val="C75338"/>
      </a:accent6>
      <a:hlink>
        <a:srgbClr val="165829"/>
      </a:hlink>
      <a:folHlink>
        <a:srgbClr val="20843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AEEC5"/>
        </a:accent1>
        <a:accent2>
          <a:srgbClr val="DC5C3F"/>
        </a:accent2>
        <a:accent3>
          <a:srgbClr val="FFFFFF"/>
        </a:accent3>
        <a:accent4>
          <a:srgbClr val="000000"/>
        </a:accent4>
        <a:accent5>
          <a:srgbClr val="FCF5DF"/>
        </a:accent5>
        <a:accent6>
          <a:srgbClr val="C75338"/>
        </a:accent6>
        <a:hlink>
          <a:srgbClr val="165829"/>
        </a:hlink>
        <a:folHlink>
          <a:srgbClr val="20843D"/>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99"/>
        </a:lt1>
        <a:dk2>
          <a:srgbClr val="000000"/>
        </a:dk2>
        <a:lt2>
          <a:srgbClr val="808080"/>
        </a:lt2>
        <a:accent1>
          <a:srgbClr val="FAEEC5"/>
        </a:accent1>
        <a:accent2>
          <a:srgbClr val="DC5C3F"/>
        </a:accent2>
        <a:accent3>
          <a:srgbClr val="FFFFCA"/>
        </a:accent3>
        <a:accent4>
          <a:srgbClr val="000000"/>
        </a:accent4>
        <a:accent5>
          <a:srgbClr val="FCF5DF"/>
        </a:accent5>
        <a:accent6>
          <a:srgbClr val="C75338"/>
        </a:accent6>
        <a:hlink>
          <a:srgbClr val="165829"/>
        </a:hlink>
        <a:folHlink>
          <a:srgbClr val="20843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267</Words>
  <Application>Microsoft Office PowerPoint</Application>
  <PresentationFormat>On-screen Show (4:3)</PresentationFormat>
  <Paragraphs>73</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Arial MT</vt:lpstr>
      <vt:lpstr>Wingdings</vt:lpstr>
      <vt:lpstr>Default Design</vt:lpstr>
      <vt:lpstr>Microsoft Graph Chart</vt:lpstr>
      <vt:lpstr>Darts Board Template</vt:lpstr>
      <vt:lpstr>PowerPoint Presentation</vt:lpstr>
      <vt:lpstr>PowerPoint Presentation</vt:lpstr>
      <vt:lpstr>Example of a Bullet Point Slide</vt:lpstr>
      <vt:lpstr>Colour scheme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Darts Board Template</dc:title>
  <dc:creator>Presentation Magazine</dc:creator>
  <cp:lastModifiedBy>Jonty Pearce</cp:lastModifiedBy>
  <cp:revision>6</cp:revision>
  <dcterms:created xsi:type="dcterms:W3CDTF">2008-11-30T17:43:27Z</dcterms:created>
  <dcterms:modified xsi:type="dcterms:W3CDTF">2015-02-22T11:11:03Z</dcterms:modified>
</cp:coreProperties>
</file>