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63" r:id="rId4"/>
    <p:sldId id="258" r:id="rId5"/>
    <p:sldId id="261" r:id="rId6"/>
    <p:sldId id="264" r:id="rId7"/>
    <p:sldId id="257" r:id="rId8"/>
    <p:sldId id="265" r:id="rId9"/>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E4FF"/>
    <a:srgbClr val="B9D5FF"/>
    <a:srgbClr val="ABCDFF"/>
    <a:srgbClr val="85B6FF"/>
    <a:srgbClr val="65A3FF"/>
    <a:srgbClr val="3F8DFF"/>
    <a:srgbClr val="1574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738" y="-102"/>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4EF8295-6030-4D45-AE05-B2FFC5D7A396}" type="slidenum">
              <a:rPr lang="en-GB" altLang="en-US"/>
              <a:pPr>
                <a:defRPr/>
              </a:pPr>
              <a:t>‹#›</a:t>
            </a:fld>
            <a:endParaRPr lang="en-GB" altLang="en-US"/>
          </a:p>
        </p:txBody>
      </p:sp>
    </p:spTree>
    <p:extLst>
      <p:ext uri="{BB962C8B-B14F-4D97-AF65-F5344CB8AC3E}">
        <p14:creationId xmlns:p14="http://schemas.microsoft.com/office/powerpoint/2010/main" val="41485466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D0FBA1-BC4D-4C43-A3C5-1D6CB6091F37}" type="slidenum">
              <a:rPr lang="en-GB" altLang="en-US"/>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35972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3B90D5-FB1C-48B1-A640-2847CB146603}" type="slidenum">
              <a:rPr lang="en-GB" altLang="en-US"/>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40551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2616CA-F8D1-44C2-8D02-9D2EF4DF6ECB}" type="slidenum">
              <a:rPr lang="en-GB" altLang="en-US"/>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56309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6F987E5-1F15-410E-9974-7BAD835E0DD7}" type="slidenum">
              <a:rPr lang="en-GB" altLang="en-US"/>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84379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5E416D-D720-4016-849C-BD999F32ACCF}" type="slidenum">
              <a:rPr lang="en-GB" altLang="en-US"/>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37696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213C3D-5AAA-482F-94AC-1D63DD342C36}" type="slidenum">
              <a:rPr lang="en-GB" altLang="en-US"/>
              <a:pPr/>
              <a:t>6</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20845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8B861E-D852-4E2A-B81B-E8284FD4A001}" type="slidenum">
              <a:rPr lang="en-GB" altLang="en-US"/>
              <a:pPr/>
              <a:t>7</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28173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F94ECD-D750-469E-8EDA-68E126BED18C}" type="slidenum">
              <a:rPr lang="en-GB" altLang="en-US"/>
              <a:pPr/>
              <a:t>8</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60675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2255BE0-F38B-4F6F-B1F7-CB97D3269FFE}" type="slidenum">
              <a:rPr lang="en-GB" altLang="en-US"/>
              <a:pPr>
                <a:defRPr/>
              </a:pPr>
              <a:t>‹#›</a:t>
            </a:fld>
            <a:endParaRPr lang="en-GB" altLang="en-US"/>
          </a:p>
        </p:txBody>
      </p:sp>
    </p:spTree>
    <p:extLst>
      <p:ext uri="{BB962C8B-B14F-4D97-AF65-F5344CB8AC3E}">
        <p14:creationId xmlns:p14="http://schemas.microsoft.com/office/powerpoint/2010/main" val="2376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B69E64-5397-47C8-AFBE-89A2B0B0CDE9}" type="slidenum">
              <a:rPr lang="en-GB" altLang="en-US"/>
              <a:pPr>
                <a:defRPr/>
              </a:pPr>
              <a:t>‹#›</a:t>
            </a:fld>
            <a:endParaRPr lang="en-GB" altLang="en-US"/>
          </a:p>
        </p:txBody>
      </p:sp>
    </p:spTree>
    <p:extLst>
      <p:ext uri="{BB962C8B-B14F-4D97-AF65-F5344CB8AC3E}">
        <p14:creationId xmlns:p14="http://schemas.microsoft.com/office/powerpoint/2010/main" val="107622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A0BF416-7F57-45B2-A8EA-B478D05E75DC}" type="slidenum">
              <a:rPr lang="en-GB" altLang="en-US"/>
              <a:pPr>
                <a:defRPr/>
              </a:pPr>
              <a:t>‹#›</a:t>
            </a:fld>
            <a:endParaRPr lang="en-GB" altLang="en-US"/>
          </a:p>
        </p:txBody>
      </p:sp>
    </p:spTree>
    <p:extLst>
      <p:ext uri="{BB962C8B-B14F-4D97-AF65-F5344CB8AC3E}">
        <p14:creationId xmlns:p14="http://schemas.microsoft.com/office/powerpoint/2010/main" val="2968733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3C52EA2-77CE-45BF-9430-3E5B1E3B62CB}" type="slidenum">
              <a:rPr lang="en-GB" altLang="en-US"/>
              <a:pPr>
                <a:defRPr/>
              </a:pPr>
              <a:t>‹#›</a:t>
            </a:fld>
            <a:endParaRPr lang="en-GB" altLang="en-US"/>
          </a:p>
        </p:txBody>
      </p:sp>
    </p:spTree>
    <p:extLst>
      <p:ext uri="{BB962C8B-B14F-4D97-AF65-F5344CB8AC3E}">
        <p14:creationId xmlns:p14="http://schemas.microsoft.com/office/powerpoint/2010/main" val="4064282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B438606D-5814-4A7D-8533-69FE56D233A9}" type="slidenum">
              <a:rPr lang="en-GB" altLang="en-US"/>
              <a:pPr>
                <a:defRPr/>
              </a:pPr>
              <a:t>‹#›</a:t>
            </a:fld>
            <a:endParaRPr lang="en-GB" altLang="en-US"/>
          </a:p>
        </p:txBody>
      </p:sp>
    </p:spTree>
    <p:extLst>
      <p:ext uri="{BB962C8B-B14F-4D97-AF65-F5344CB8AC3E}">
        <p14:creationId xmlns:p14="http://schemas.microsoft.com/office/powerpoint/2010/main" val="2188439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5600BF1-AC52-4257-988A-40CE961EA439}" type="slidenum">
              <a:rPr lang="en-GB" altLang="en-US"/>
              <a:pPr>
                <a:defRPr/>
              </a:pPr>
              <a:t>‹#›</a:t>
            </a:fld>
            <a:endParaRPr lang="en-GB" altLang="en-US"/>
          </a:p>
        </p:txBody>
      </p:sp>
    </p:spTree>
    <p:extLst>
      <p:ext uri="{BB962C8B-B14F-4D97-AF65-F5344CB8AC3E}">
        <p14:creationId xmlns:p14="http://schemas.microsoft.com/office/powerpoint/2010/main" val="362961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F401CDDE-5F7C-463F-8D2B-49E3988EEFAF}" type="slidenum">
              <a:rPr lang="en-GB" altLang="en-US"/>
              <a:pPr>
                <a:defRPr/>
              </a:pPr>
              <a:t>‹#›</a:t>
            </a:fld>
            <a:endParaRPr lang="en-GB" altLang="en-US"/>
          </a:p>
        </p:txBody>
      </p:sp>
    </p:spTree>
    <p:extLst>
      <p:ext uri="{BB962C8B-B14F-4D97-AF65-F5344CB8AC3E}">
        <p14:creationId xmlns:p14="http://schemas.microsoft.com/office/powerpoint/2010/main" val="1421313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5210CB6E-8945-4D1D-A684-94A12516D7C0}" type="slidenum">
              <a:rPr lang="en-GB" altLang="en-US"/>
              <a:pPr>
                <a:defRPr/>
              </a:pPr>
              <a:t>‹#›</a:t>
            </a:fld>
            <a:endParaRPr lang="en-GB" altLang="en-US"/>
          </a:p>
        </p:txBody>
      </p:sp>
    </p:spTree>
    <p:extLst>
      <p:ext uri="{BB962C8B-B14F-4D97-AF65-F5344CB8AC3E}">
        <p14:creationId xmlns:p14="http://schemas.microsoft.com/office/powerpoint/2010/main" val="350164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1E2E1357-F939-4636-8846-E1F606376643}" type="slidenum">
              <a:rPr lang="en-GB" altLang="en-US"/>
              <a:pPr>
                <a:defRPr/>
              </a:pPr>
              <a:t>‹#›</a:t>
            </a:fld>
            <a:endParaRPr lang="en-GB" altLang="en-US"/>
          </a:p>
        </p:txBody>
      </p:sp>
    </p:spTree>
    <p:extLst>
      <p:ext uri="{BB962C8B-B14F-4D97-AF65-F5344CB8AC3E}">
        <p14:creationId xmlns:p14="http://schemas.microsoft.com/office/powerpoint/2010/main" val="1086860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E18ACAE-42DD-4491-BDF7-BA3A6EEC8317}" type="slidenum">
              <a:rPr lang="en-GB" altLang="en-US"/>
              <a:pPr>
                <a:defRPr/>
              </a:pPr>
              <a:t>‹#›</a:t>
            </a:fld>
            <a:endParaRPr lang="en-GB" altLang="en-US"/>
          </a:p>
        </p:txBody>
      </p:sp>
    </p:spTree>
    <p:extLst>
      <p:ext uri="{BB962C8B-B14F-4D97-AF65-F5344CB8AC3E}">
        <p14:creationId xmlns:p14="http://schemas.microsoft.com/office/powerpoint/2010/main" val="393880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F76A1E-466B-425E-8A6E-81268F5E6DF5}" type="slidenum">
              <a:rPr lang="en-GB" altLang="en-US"/>
              <a:pPr>
                <a:defRPr/>
              </a:pPr>
              <a:t>‹#›</a:t>
            </a:fld>
            <a:endParaRPr lang="en-GB" altLang="en-US"/>
          </a:p>
        </p:txBody>
      </p:sp>
    </p:spTree>
    <p:extLst>
      <p:ext uri="{BB962C8B-B14F-4D97-AF65-F5344CB8AC3E}">
        <p14:creationId xmlns:p14="http://schemas.microsoft.com/office/powerpoint/2010/main" val="917321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C689F2D-E00B-40A3-BBE5-0C81B74F531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7"/>
          <p:cNvSpPr>
            <a:spLocks/>
          </p:cNvSpPr>
          <p:nvPr/>
        </p:nvSpPr>
        <p:spPr bwMode="auto">
          <a:xfrm>
            <a:off x="2373313" y="2874963"/>
            <a:ext cx="4397375" cy="1104900"/>
          </a:xfrm>
          <a:custGeom>
            <a:avLst/>
            <a:gdLst>
              <a:gd name="T0" fmla="*/ 368300 w 2770"/>
              <a:gd name="T1" fmla="*/ 555625 h 696"/>
              <a:gd name="T2" fmla="*/ 0 w 2770"/>
              <a:gd name="T3" fmla="*/ 1104900 h 696"/>
              <a:gd name="T4" fmla="*/ 4397375 w 2770"/>
              <a:gd name="T5" fmla="*/ 1104900 h 696"/>
              <a:gd name="T6" fmla="*/ 4029075 w 2770"/>
              <a:gd name="T7" fmla="*/ 555625 h 696"/>
              <a:gd name="T8" fmla="*/ 3657600 w 2770"/>
              <a:gd name="T9" fmla="*/ 0 h 696"/>
              <a:gd name="T10" fmla="*/ 739775 w 2770"/>
              <a:gd name="T11" fmla="*/ 0 h 696"/>
              <a:gd name="T12" fmla="*/ 368300 w 2770"/>
              <a:gd name="T13" fmla="*/ 555625 h 69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70" h="696">
                <a:moveTo>
                  <a:pt x="232" y="350"/>
                </a:moveTo>
                <a:lnTo>
                  <a:pt x="0" y="696"/>
                </a:lnTo>
                <a:lnTo>
                  <a:pt x="2770" y="696"/>
                </a:lnTo>
                <a:lnTo>
                  <a:pt x="2538" y="350"/>
                </a:lnTo>
                <a:lnTo>
                  <a:pt x="2304" y="0"/>
                </a:lnTo>
                <a:lnTo>
                  <a:pt x="466" y="0"/>
                </a:lnTo>
                <a:lnTo>
                  <a:pt x="232" y="350"/>
                </a:lnTo>
                <a:close/>
              </a:path>
            </a:pathLst>
          </a:custGeom>
          <a:solidFill>
            <a:srgbClr val="FF7F00"/>
          </a:solidFill>
          <a:ln>
            <a:noFill/>
          </a:ln>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3075" name="Freeform 8"/>
          <p:cNvSpPr>
            <a:spLocks/>
          </p:cNvSpPr>
          <p:nvPr/>
        </p:nvSpPr>
        <p:spPr bwMode="auto">
          <a:xfrm>
            <a:off x="911225" y="5087938"/>
            <a:ext cx="7321550" cy="1082675"/>
          </a:xfrm>
          <a:custGeom>
            <a:avLst/>
            <a:gdLst>
              <a:gd name="T0" fmla="*/ 0 w 4612"/>
              <a:gd name="T1" fmla="*/ 1082675 h 682"/>
              <a:gd name="T2" fmla="*/ 3660775 w 4612"/>
              <a:gd name="T3" fmla="*/ 1082675 h 682"/>
              <a:gd name="T4" fmla="*/ 7321550 w 4612"/>
              <a:gd name="T5" fmla="*/ 1082675 h 682"/>
              <a:gd name="T6" fmla="*/ 6597650 w 4612"/>
              <a:gd name="T7" fmla="*/ 0 h 682"/>
              <a:gd name="T8" fmla="*/ 723900 w 4612"/>
              <a:gd name="T9" fmla="*/ 0 h 682"/>
              <a:gd name="T10" fmla="*/ 0 w 4612"/>
              <a:gd name="T11" fmla="*/ 1082675 h 6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612" h="682">
                <a:moveTo>
                  <a:pt x="0" y="682"/>
                </a:moveTo>
                <a:lnTo>
                  <a:pt x="2306" y="682"/>
                </a:lnTo>
                <a:lnTo>
                  <a:pt x="4612" y="682"/>
                </a:lnTo>
                <a:lnTo>
                  <a:pt x="4156" y="0"/>
                </a:lnTo>
                <a:lnTo>
                  <a:pt x="456" y="0"/>
                </a:lnTo>
                <a:lnTo>
                  <a:pt x="0" y="682"/>
                </a:lnTo>
                <a:close/>
              </a:path>
            </a:pathLst>
          </a:custGeom>
          <a:solidFill>
            <a:srgbClr val="FF7F00"/>
          </a:solidFill>
          <a:ln>
            <a:noFill/>
          </a:ln>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3076" name="Freeform 9"/>
          <p:cNvSpPr>
            <a:spLocks/>
          </p:cNvSpPr>
          <p:nvPr/>
        </p:nvSpPr>
        <p:spPr bwMode="auto">
          <a:xfrm>
            <a:off x="1635125" y="3979863"/>
            <a:ext cx="5873750" cy="1108075"/>
          </a:xfrm>
          <a:custGeom>
            <a:avLst/>
            <a:gdLst>
              <a:gd name="T0" fmla="*/ 0 w 3700"/>
              <a:gd name="T1" fmla="*/ 1108075 h 698"/>
              <a:gd name="T2" fmla="*/ 5873750 w 3700"/>
              <a:gd name="T3" fmla="*/ 1108075 h 698"/>
              <a:gd name="T4" fmla="*/ 5133975 w 3700"/>
              <a:gd name="T5" fmla="*/ 0 h 698"/>
              <a:gd name="T6" fmla="*/ 736600 w 3700"/>
              <a:gd name="T7" fmla="*/ 0 h 698"/>
              <a:gd name="T8" fmla="*/ 0 w 3700"/>
              <a:gd name="T9" fmla="*/ 1108075 h 6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700" h="698">
                <a:moveTo>
                  <a:pt x="0" y="698"/>
                </a:moveTo>
                <a:lnTo>
                  <a:pt x="3700" y="698"/>
                </a:lnTo>
                <a:lnTo>
                  <a:pt x="3234" y="0"/>
                </a:lnTo>
                <a:lnTo>
                  <a:pt x="464" y="0"/>
                </a:lnTo>
                <a:lnTo>
                  <a:pt x="0" y="698"/>
                </a:lnTo>
                <a:close/>
              </a:path>
            </a:pathLst>
          </a:custGeom>
          <a:solidFill>
            <a:srgbClr val="EDB329"/>
          </a:solidFill>
          <a:ln>
            <a:noFill/>
          </a:ln>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3077" name="Freeform 10"/>
          <p:cNvSpPr>
            <a:spLocks/>
          </p:cNvSpPr>
          <p:nvPr/>
        </p:nvSpPr>
        <p:spPr bwMode="auto">
          <a:xfrm>
            <a:off x="3851275" y="690563"/>
            <a:ext cx="1441450" cy="1079500"/>
          </a:xfrm>
          <a:custGeom>
            <a:avLst/>
            <a:gdLst>
              <a:gd name="T0" fmla="*/ 720725 w 908"/>
              <a:gd name="T1" fmla="*/ 0 h 680"/>
              <a:gd name="T2" fmla="*/ 0 w 908"/>
              <a:gd name="T3" fmla="*/ 1079500 h 680"/>
              <a:gd name="T4" fmla="*/ 1441450 w 908"/>
              <a:gd name="T5" fmla="*/ 1079500 h 680"/>
              <a:gd name="T6" fmla="*/ 720725 w 908"/>
              <a:gd name="T7" fmla="*/ 0 h 6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8" h="680">
                <a:moveTo>
                  <a:pt x="454" y="0"/>
                </a:moveTo>
                <a:lnTo>
                  <a:pt x="0" y="680"/>
                </a:lnTo>
                <a:lnTo>
                  <a:pt x="908" y="680"/>
                </a:lnTo>
                <a:lnTo>
                  <a:pt x="454" y="0"/>
                </a:lnTo>
                <a:close/>
              </a:path>
            </a:pathLst>
          </a:custGeom>
          <a:solidFill>
            <a:srgbClr val="FF0000"/>
          </a:solidFill>
          <a:ln>
            <a:noFill/>
          </a:ln>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3078" name="Freeform 11"/>
          <p:cNvSpPr>
            <a:spLocks/>
          </p:cNvSpPr>
          <p:nvPr/>
        </p:nvSpPr>
        <p:spPr bwMode="auto">
          <a:xfrm>
            <a:off x="3113088" y="1770063"/>
            <a:ext cx="2917825" cy="1104900"/>
          </a:xfrm>
          <a:custGeom>
            <a:avLst/>
            <a:gdLst>
              <a:gd name="T0" fmla="*/ 739775 w 1838"/>
              <a:gd name="T1" fmla="*/ 0 h 696"/>
              <a:gd name="T2" fmla="*/ 0 w 1838"/>
              <a:gd name="T3" fmla="*/ 1104900 h 696"/>
              <a:gd name="T4" fmla="*/ 2917825 w 1838"/>
              <a:gd name="T5" fmla="*/ 1104900 h 696"/>
              <a:gd name="T6" fmla="*/ 2181225 w 1838"/>
              <a:gd name="T7" fmla="*/ 0 h 696"/>
              <a:gd name="T8" fmla="*/ 739775 w 1838"/>
              <a:gd name="T9" fmla="*/ 0 h 69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38" h="696">
                <a:moveTo>
                  <a:pt x="466" y="0"/>
                </a:moveTo>
                <a:lnTo>
                  <a:pt x="0" y="696"/>
                </a:lnTo>
                <a:lnTo>
                  <a:pt x="1838" y="696"/>
                </a:lnTo>
                <a:lnTo>
                  <a:pt x="1374" y="0"/>
                </a:lnTo>
                <a:lnTo>
                  <a:pt x="466" y="0"/>
                </a:lnTo>
                <a:close/>
              </a:path>
            </a:pathLst>
          </a:custGeom>
          <a:solidFill>
            <a:srgbClr val="890C08"/>
          </a:solidFill>
          <a:ln>
            <a:noFill/>
          </a:ln>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3079" name="Text Box 12"/>
          <p:cNvSpPr txBox="1">
            <a:spLocks noChangeArrowheads="1"/>
          </p:cNvSpPr>
          <p:nvPr/>
        </p:nvSpPr>
        <p:spPr bwMode="auto">
          <a:xfrm>
            <a:off x="3173413" y="3190875"/>
            <a:ext cx="2797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t>Pyramid Shapes</a:t>
            </a:r>
          </a:p>
        </p:txBody>
      </p:sp>
      <p:sp>
        <p:nvSpPr>
          <p:cNvPr id="3080" name="Text Box 13"/>
          <p:cNvSpPr txBox="1">
            <a:spLocks noChangeArrowheads="1"/>
          </p:cNvSpPr>
          <p:nvPr/>
        </p:nvSpPr>
        <p:spPr bwMode="auto">
          <a:xfrm>
            <a:off x="2946400" y="4303713"/>
            <a:ext cx="32527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t>In Different Colours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t>Maslow’s hierarchy of needs</a:t>
            </a:r>
          </a:p>
        </p:txBody>
      </p:sp>
      <p:sp>
        <p:nvSpPr>
          <p:cNvPr id="5123" name="Freeform 3"/>
          <p:cNvSpPr>
            <a:spLocks/>
          </p:cNvSpPr>
          <p:nvPr/>
        </p:nvSpPr>
        <p:spPr bwMode="auto">
          <a:xfrm>
            <a:off x="3128963" y="3206750"/>
            <a:ext cx="2884487" cy="792163"/>
          </a:xfrm>
          <a:custGeom>
            <a:avLst/>
            <a:gdLst>
              <a:gd name="T0" fmla="*/ 2384425 w 1817"/>
              <a:gd name="T1" fmla="*/ 0 h 499"/>
              <a:gd name="T2" fmla="*/ 501650 w 1817"/>
              <a:gd name="T3" fmla="*/ 0 h 499"/>
              <a:gd name="T4" fmla="*/ 0 w 1817"/>
              <a:gd name="T5" fmla="*/ 792163 h 499"/>
              <a:gd name="T6" fmla="*/ 2884487 w 1817"/>
              <a:gd name="T7" fmla="*/ 792163 h 499"/>
              <a:gd name="T8" fmla="*/ 2384425 w 1817"/>
              <a:gd name="T9" fmla="*/ 0 h 4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17" h="499">
                <a:moveTo>
                  <a:pt x="1502" y="0"/>
                </a:moveTo>
                <a:lnTo>
                  <a:pt x="316" y="0"/>
                </a:lnTo>
                <a:lnTo>
                  <a:pt x="0" y="499"/>
                </a:lnTo>
                <a:lnTo>
                  <a:pt x="1817" y="499"/>
                </a:lnTo>
                <a:lnTo>
                  <a:pt x="1502" y="0"/>
                </a:lnTo>
                <a:close/>
              </a:path>
            </a:pathLst>
          </a:custGeom>
          <a:solidFill>
            <a:srgbClr val="33A35C"/>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4" name="Freeform 4"/>
          <p:cNvSpPr>
            <a:spLocks/>
          </p:cNvSpPr>
          <p:nvPr/>
        </p:nvSpPr>
        <p:spPr bwMode="auto">
          <a:xfrm>
            <a:off x="3630613" y="1709738"/>
            <a:ext cx="1882775" cy="1498600"/>
          </a:xfrm>
          <a:custGeom>
            <a:avLst/>
            <a:gdLst>
              <a:gd name="T0" fmla="*/ 939800 w 1186"/>
              <a:gd name="T1" fmla="*/ 0 h 944"/>
              <a:gd name="T2" fmla="*/ 0 w 1186"/>
              <a:gd name="T3" fmla="*/ 1498600 h 944"/>
              <a:gd name="T4" fmla="*/ 1882775 w 1186"/>
              <a:gd name="T5" fmla="*/ 1498600 h 944"/>
              <a:gd name="T6" fmla="*/ 939800 w 1186"/>
              <a:gd name="T7" fmla="*/ 0 h 9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86" h="944">
                <a:moveTo>
                  <a:pt x="592" y="0"/>
                </a:moveTo>
                <a:lnTo>
                  <a:pt x="0" y="944"/>
                </a:lnTo>
                <a:lnTo>
                  <a:pt x="1186" y="944"/>
                </a:lnTo>
                <a:lnTo>
                  <a:pt x="592" y="0"/>
                </a:lnTo>
                <a:close/>
              </a:path>
            </a:pathLst>
          </a:custGeom>
          <a:solidFill>
            <a:srgbClr val="00CC66"/>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5" name="Freeform 5"/>
          <p:cNvSpPr>
            <a:spLocks/>
          </p:cNvSpPr>
          <p:nvPr/>
        </p:nvSpPr>
        <p:spPr bwMode="auto">
          <a:xfrm>
            <a:off x="2630488" y="3995738"/>
            <a:ext cx="3883025" cy="795337"/>
          </a:xfrm>
          <a:custGeom>
            <a:avLst/>
            <a:gdLst>
              <a:gd name="T0" fmla="*/ 3408363 w 2446"/>
              <a:gd name="T1" fmla="*/ 39687 h 501"/>
              <a:gd name="T2" fmla="*/ 3382963 w 2446"/>
              <a:gd name="T3" fmla="*/ 0 h 501"/>
              <a:gd name="T4" fmla="*/ 498475 w 2446"/>
              <a:gd name="T5" fmla="*/ 0 h 501"/>
              <a:gd name="T6" fmla="*/ 474663 w 2446"/>
              <a:gd name="T7" fmla="*/ 39687 h 501"/>
              <a:gd name="T8" fmla="*/ 0 w 2446"/>
              <a:gd name="T9" fmla="*/ 795337 h 501"/>
              <a:gd name="T10" fmla="*/ 3883025 w 2446"/>
              <a:gd name="T11" fmla="*/ 795337 h 501"/>
              <a:gd name="T12" fmla="*/ 3408363 w 2446"/>
              <a:gd name="T13" fmla="*/ 39687 h 50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46" h="501">
                <a:moveTo>
                  <a:pt x="2147" y="25"/>
                </a:moveTo>
                <a:lnTo>
                  <a:pt x="2131" y="0"/>
                </a:lnTo>
                <a:lnTo>
                  <a:pt x="314" y="0"/>
                </a:lnTo>
                <a:lnTo>
                  <a:pt x="299" y="25"/>
                </a:lnTo>
                <a:lnTo>
                  <a:pt x="0" y="501"/>
                </a:lnTo>
                <a:lnTo>
                  <a:pt x="2446" y="501"/>
                </a:lnTo>
                <a:lnTo>
                  <a:pt x="2147" y="25"/>
                </a:lnTo>
                <a:close/>
              </a:path>
            </a:pathLst>
          </a:custGeom>
          <a:solidFill>
            <a:srgbClr val="667A52"/>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5126" name="Freeform 6"/>
          <p:cNvSpPr>
            <a:spLocks/>
          </p:cNvSpPr>
          <p:nvPr/>
        </p:nvSpPr>
        <p:spPr bwMode="auto">
          <a:xfrm>
            <a:off x="1638300" y="5578475"/>
            <a:ext cx="5867400" cy="781050"/>
          </a:xfrm>
          <a:custGeom>
            <a:avLst/>
            <a:gdLst>
              <a:gd name="T0" fmla="*/ 0 w 3696"/>
              <a:gd name="T1" fmla="*/ 781050 h 492"/>
              <a:gd name="T2" fmla="*/ 2933700 w 3696"/>
              <a:gd name="T3" fmla="*/ 781050 h 492"/>
              <a:gd name="T4" fmla="*/ 5867400 w 3696"/>
              <a:gd name="T5" fmla="*/ 781050 h 492"/>
              <a:gd name="T6" fmla="*/ 5375275 w 3696"/>
              <a:gd name="T7" fmla="*/ 0 h 492"/>
              <a:gd name="T8" fmla="*/ 492125 w 3696"/>
              <a:gd name="T9" fmla="*/ 0 h 492"/>
              <a:gd name="T10" fmla="*/ 0 w 3696"/>
              <a:gd name="T11" fmla="*/ 781050 h 49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96" h="492">
                <a:moveTo>
                  <a:pt x="0" y="492"/>
                </a:moveTo>
                <a:lnTo>
                  <a:pt x="1848" y="492"/>
                </a:lnTo>
                <a:lnTo>
                  <a:pt x="3696" y="492"/>
                </a:lnTo>
                <a:lnTo>
                  <a:pt x="3386" y="0"/>
                </a:lnTo>
                <a:lnTo>
                  <a:pt x="310" y="0"/>
                </a:lnTo>
                <a:lnTo>
                  <a:pt x="0" y="492"/>
                </a:lnTo>
                <a:close/>
              </a:path>
            </a:pathLst>
          </a:custGeom>
          <a:solidFill>
            <a:srgbClr val="CC293D"/>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5127" name="Freeform 7"/>
          <p:cNvSpPr>
            <a:spLocks/>
          </p:cNvSpPr>
          <p:nvPr/>
        </p:nvSpPr>
        <p:spPr bwMode="auto">
          <a:xfrm>
            <a:off x="2130425" y="4789488"/>
            <a:ext cx="4883150" cy="792162"/>
          </a:xfrm>
          <a:custGeom>
            <a:avLst/>
            <a:gdLst>
              <a:gd name="T0" fmla="*/ 4883150 w 3076"/>
              <a:gd name="T1" fmla="*/ 792162 h 499"/>
              <a:gd name="T2" fmla="*/ 4384675 w 3076"/>
              <a:gd name="T3" fmla="*/ 0 h 499"/>
              <a:gd name="T4" fmla="*/ 501650 w 3076"/>
              <a:gd name="T5" fmla="*/ 0 h 499"/>
              <a:gd name="T6" fmla="*/ 0 w 3076"/>
              <a:gd name="T7" fmla="*/ 792162 h 499"/>
              <a:gd name="T8" fmla="*/ 4883150 w 3076"/>
              <a:gd name="T9" fmla="*/ 792162 h 4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6" h="499">
                <a:moveTo>
                  <a:pt x="3076" y="499"/>
                </a:moveTo>
                <a:lnTo>
                  <a:pt x="2762" y="0"/>
                </a:lnTo>
                <a:lnTo>
                  <a:pt x="316" y="0"/>
                </a:lnTo>
                <a:lnTo>
                  <a:pt x="0" y="499"/>
                </a:lnTo>
                <a:lnTo>
                  <a:pt x="3076" y="499"/>
                </a:lnTo>
                <a:close/>
              </a:path>
            </a:pathLst>
          </a:custGeom>
          <a:solidFill>
            <a:srgbClr val="995247"/>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5128" name="Text Box 8"/>
          <p:cNvSpPr txBox="1">
            <a:spLocks noChangeArrowheads="1"/>
          </p:cNvSpPr>
          <p:nvPr/>
        </p:nvSpPr>
        <p:spPr bwMode="auto">
          <a:xfrm>
            <a:off x="3844925" y="2419350"/>
            <a:ext cx="145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chemeClr val="bg1"/>
                </a:solidFill>
              </a:rPr>
              <a:t>Self –</a:t>
            </a:r>
          </a:p>
          <a:p>
            <a:pPr algn="ctr" eaLnBrk="1" hangingPunct="1"/>
            <a:r>
              <a:rPr lang="en-GB" altLang="en-US">
                <a:solidFill>
                  <a:schemeClr val="bg1"/>
                </a:solidFill>
              </a:rPr>
              <a:t>actualisation</a:t>
            </a:r>
          </a:p>
        </p:txBody>
      </p:sp>
      <p:sp>
        <p:nvSpPr>
          <p:cNvPr id="5129" name="Text Box 9"/>
          <p:cNvSpPr txBox="1">
            <a:spLocks noChangeArrowheads="1"/>
          </p:cNvSpPr>
          <p:nvPr/>
        </p:nvSpPr>
        <p:spPr bwMode="auto">
          <a:xfrm>
            <a:off x="4092575" y="3419475"/>
            <a:ext cx="958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chemeClr val="bg1"/>
                </a:solidFill>
              </a:rPr>
              <a:t>Esteem</a:t>
            </a:r>
          </a:p>
        </p:txBody>
      </p:sp>
      <p:sp>
        <p:nvSpPr>
          <p:cNvPr id="5130" name="Text Box 10"/>
          <p:cNvSpPr txBox="1">
            <a:spLocks noChangeArrowheads="1"/>
          </p:cNvSpPr>
          <p:nvPr/>
        </p:nvSpPr>
        <p:spPr bwMode="auto">
          <a:xfrm>
            <a:off x="3692525" y="4210050"/>
            <a:ext cx="175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chemeClr val="bg1"/>
                </a:solidFill>
              </a:rPr>
              <a:t>Love/Belonging</a:t>
            </a:r>
          </a:p>
        </p:txBody>
      </p:sp>
      <p:sp>
        <p:nvSpPr>
          <p:cNvPr id="5131" name="Text Box 11"/>
          <p:cNvSpPr txBox="1">
            <a:spLocks noChangeArrowheads="1"/>
          </p:cNvSpPr>
          <p:nvPr/>
        </p:nvSpPr>
        <p:spPr bwMode="auto">
          <a:xfrm>
            <a:off x="4156075" y="5002213"/>
            <a:ext cx="831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chemeClr val="bg1"/>
                </a:solidFill>
              </a:rPr>
              <a:t>Safety</a:t>
            </a:r>
          </a:p>
        </p:txBody>
      </p:sp>
      <p:sp>
        <p:nvSpPr>
          <p:cNvPr id="5132" name="Text Box 12"/>
          <p:cNvSpPr txBox="1">
            <a:spLocks noChangeArrowheads="1"/>
          </p:cNvSpPr>
          <p:nvPr/>
        </p:nvSpPr>
        <p:spPr bwMode="auto">
          <a:xfrm>
            <a:off x="3813175" y="5784850"/>
            <a:ext cx="151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chemeClr val="bg1"/>
                </a:solidFill>
              </a:rPr>
              <a:t>Physiological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7"/>
          <p:cNvSpPr>
            <a:spLocks/>
          </p:cNvSpPr>
          <p:nvPr/>
        </p:nvSpPr>
        <p:spPr bwMode="auto">
          <a:xfrm>
            <a:off x="1960563" y="3484563"/>
            <a:ext cx="5219700" cy="949325"/>
          </a:xfrm>
          <a:custGeom>
            <a:avLst/>
            <a:gdLst>
              <a:gd name="T0" fmla="*/ 0 w 3288"/>
              <a:gd name="T1" fmla="*/ 949325 h 598"/>
              <a:gd name="T2" fmla="*/ 5219700 w 3288"/>
              <a:gd name="T3" fmla="*/ 949325 h 598"/>
              <a:gd name="T4" fmla="*/ 4622800 w 3288"/>
              <a:gd name="T5" fmla="*/ 0 h 598"/>
              <a:gd name="T6" fmla="*/ 596900 w 3288"/>
              <a:gd name="T7" fmla="*/ 0 h 598"/>
              <a:gd name="T8" fmla="*/ 0 w 3288"/>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8" h="598">
                <a:moveTo>
                  <a:pt x="0" y="598"/>
                </a:moveTo>
                <a:lnTo>
                  <a:pt x="3288" y="598"/>
                </a:lnTo>
                <a:lnTo>
                  <a:pt x="2912" y="0"/>
                </a:lnTo>
                <a:lnTo>
                  <a:pt x="376" y="0"/>
                </a:lnTo>
                <a:lnTo>
                  <a:pt x="0" y="598"/>
                </a:lnTo>
                <a:close/>
              </a:path>
            </a:pathLst>
          </a:custGeom>
          <a:solidFill>
            <a:srgbClr val="EDB329"/>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cap="flat" cmpd="sng">
                <a:solidFill>
                  <a:srgbClr val="5B9DFF"/>
                </a:solidFill>
                <a:prstDash val="solid"/>
                <a:round/>
                <a:headEnd type="none" w="med" len="med"/>
                <a:tailEnd type="none" w="med" len="med"/>
              </a14:hiddenLine>
            </a:ext>
          </a:extLst>
        </p:spPr>
        <p:txBody>
          <a:bodyPr/>
          <a:lstStyle/>
          <a:p>
            <a:endParaRPr lang="en-GB"/>
          </a:p>
        </p:txBody>
      </p:sp>
      <p:sp>
        <p:nvSpPr>
          <p:cNvPr id="7171" name="Freeform 8"/>
          <p:cNvSpPr>
            <a:spLocks/>
          </p:cNvSpPr>
          <p:nvPr/>
        </p:nvSpPr>
        <p:spPr bwMode="auto">
          <a:xfrm>
            <a:off x="2624138" y="2430463"/>
            <a:ext cx="3892550" cy="949325"/>
          </a:xfrm>
          <a:custGeom>
            <a:avLst/>
            <a:gdLst>
              <a:gd name="T0" fmla="*/ 0 w 2452"/>
              <a:gd name="T1" fmla="*/ 949325 h 598"/>
              <a:gd name="T2" fmla="*/ 3892550 w 2452"/>
              <a:gd name="T3" fmla="*/ 949325 h 598"/>
              <a:gd name="T4" fmla="*/ 3295650 w 2452"/>
              <a:gd name="T5" fmla="*/ 0 h 598"/>
              <a:gd name="T6" fmla="*/ 596900 w 2452"/>
              <a:gd name="T7" fmla="*/ 0 h 598"/>
              <a:gd name="T8" fmla="*/ 0 w 2452"/>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52" h="598">
                <a:moveTo>
                  <a:pt x="0" y="598"/>
                </a:moveTo>
                <a:lnTo>
                  <a:pt x="2452" y="598"/>
                </a:lnTo>
                <a:lnTo>
                  <a:pt x="2076" y="0"/>
                </a:lnTo>
                <a:lnTo>
                  <a:pt x="376" y="0"/>
                </a:lnTo>
                <a:lnTo>
                  <a:pt x="0" y="598"/>
                </a:lnTo>
                <a:close/>
              </a:path>
            </a:pathLst>
          </a:custGeom>
          <a:solidFill>
            <a:srgbClr val="FF7F00"/>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cap="flat" cmpd="sng">
                <a:solidFill>
                  <a:srgbClr val="5B9DFF"/>
                </a:solidFill>
                <a:prstDash val="solid"/>
                <a:round/>
                <a:headEnd type="none" w="med" len="med"/>
                <a:tailEnd type="none" w="med" len="med"/>
              </a14:hiddenLine>
            </a:ext>
          </a:extLst>
        </p:spPr>
        <p:txBody>
          <a:bodyPr/>
          <a:lstStyle/>
          <a:p>
            <a:endParaRPr lang="en-GB"/>
          </a:p>
        </p:txBody>
      </p:sp>
      <p:sp>
        <p:nvSpPr>
          <p:cNvPr id="7172" name="Freeform 9"/>
          <p:cNvSpPr>
            <a:spLocks/>
          </p:cNvSpPr>
          <p:nvPr/>
        </p:nvSpPr>
        <p:spPr bwMode="auto">
          <a:xfrm>
            <a:off x="1296988" y="4538663"/>
            <a:ext cx="6546850" cy="949325"/>
          </a:xfrm>
          <a:custGeom>
            <a:avLst/>
            <a:gdLst>
              <a:gd name="T0" fmla="*/ 0 w 4124"/>
              <a:gd name="T1" fmla="*/ 949325 h 598"/>
              <a:gd name="T2" fmla="*/ 6546850 w 4124"/>
              <a:gd name="T3" fmla="*/ 949325 h 598"/>
              <a:gd name="T4" fmla="*/ 5949950 w 4124"/>
              <a:gd name="T5" fmla="*/ 0 h 598"/>
              <a:gd name="T6" fmla="*/ 596900 w 4124"/>
              <a:gd name="T7" fmla="*/ 0 h 598"/>
              <a:gd name="T8" fmla="*/ 0 w 4124"/>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24" h="598">
                <a:moveTo>
                  <a:pt x="0" y="598"/>
                </a:moveTo>
                <a:lnTo>
                  <a:pt x="4124" y="598"/>
                </a:lnTo>
                <a:lnTo>
                  <a:pt x="3748" y="0"/>
                </a:lnTo>
                <a:lnTo>
                  <a:pt x="376" y="0"/>
                </a:lnTo>
                <a:lnTo>
                  <a:pt x="0" y="598"/>
                </a:lnTo>
                <a:close/>
              </a:path>
            </a:pathLst>
          </a:custGeom>
          <a:solidFill>
            <a:srgbClr val="5B9DFF"/>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cap="flat" cmpd="sng">
                <a:solidFill>
                  <a:srgbClr val="5B9DFF"/>
                </a:solidFill>
                <a:prstDash val="solid"/>
                <a:round/>
                <a:headEnd type="none" w="med" len="med"/>
                <a:tailEnd type="none" w="med" len="med"/>
              </a14:hiddenLine>
            </a:ext>
          </a:extLst>
        </p:spPr>
        <p:txBody>
          <a:bodyPr/>
          <a:lstStyle/>
          <a:p>
            <a:endParaRPr lang="en-GB"/>
          </a:p>
        </p:txBody>
      </p:sp>
      <p:sp>
        <p:nvSpPr>
          <p:cNvPr id="7173" name="Freeform 10"/>
          <p:cNvSpPr>
            <a:spLocks/>
          </p:cNvSpPr>
          <p:nvPr/>
        </p:nvSpPr>
        <p:spPr bwMode="auto">
          <a:xfrm>
            <a:off x="611188" y="5592763"/>
            <a:ext cx="7918450" cy="984250"/>
          </a:xfrm>
          <a:custGeom>
            <a:avLst/>
            <a:gdLst>
              <a:gd name="T0" fmla="*/ 0 w 4988"/>
              <a:gd name="T1" fmla="*/ 984250 h 620"/>
              <a:gd name="T2" fmla="*/ 3959225 w 4988"/>
              <a:gd name="T3" fmla="*/ 984250 h 620"/>
              <a:gd name="T4" fmla="*/ 7918450 w 4988"/>
              <a:gd name="T5" fmla="*/ 984250 h 620"/>
              <a:gd name="T6" fmla="*/ 7299325 w 4988"/>
              <a:gd name="T7" fmla="*/ 0 h 620"/>
              <a:gd name="T8" fmla="*/ 622300 w 4988"/>
              <a:gd name="T9" fmla="*/ 0 h 620"/>
              <a:gd name="T10" fmla="*/ 0 w 4988"/>
              <a:gd name="T11" fmla="*/ 984250 h 6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88" h="620">
                <a:moveTo>
                  <a:pt x="0" y="620"/>
                </a:moveTo>
                <a:lnTo>
                  <a:pt x="2494" y="620"/>
                </a:lnTo>
                <a:lnTo>
                  <a:pt x="4988" y="620"/>
                </a:lnTo>
                <a:lnTo>
                  <a:pt x="4598" y="0"/>
                </a:lnTo>
                <a:lnTo>
                  <a:pt x="392" y="0"/>
                </a:lnTo>
                <a:lnTo>
                  <a:pt x="0" y="620"/>
                </a:lnTo>
                <a:close/>
              </a:path>
            </a:pathLst>
          </a:custGeom>
          <a:solidFill>
            <a:srgbClr val="00CC66"/>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cap="flat" cmpd="sng">
                <a:solidFill>
                  <a:srgbClr val="5B9DFF"/>
                </a:solidFill>
                <a:prstDash val="solid"/>
                <a:round/>
                <a:headEnd type="none" w="med" len="med"/>
                <a:tailEnd type="none" w="med" len="med"/>
              </a14:hiddenLine>
            </a:ext>
          </a:extLst>
        </p:spPr>
        <p:txBody>
          <a:bodyPr/>
          <a:lstStyle/>
          <a:p>
            <a:endParaRPr lang="en-GB"/>
          </a:p>
        </p:txBody>
      </p:sp>
      <p:sp>
        <p:nvSpPr>
          <p:cNvPr id="7174" name="Freeform 11"/>
          <p:cNvSpPr>
            <a:spLocks/>
          </p:cNvSpPr>
          <p:nvPr/>
        </p:nvSpPr>
        <p:spPr bwMode="auto">
          <a:xfrm>
            <a:off x="3287713" y="1376363"/>
            <a:ext cx="2565400" cy="949325"/>
          </a:xfrm>
          <a:custGeom>
            <a:avLst/>
            <a:gdLst>
              <a:gd name="T0" fmla="*/ 0 w 1616"/>
              <a:gd name="T1" fmla="*/ 949325 h 598"/>
              <a:gd name="T2" fmla="*/ 2565400 w 1616"/>
              <a:gd name="T3" fmla="*/ 949325 h 598"/>
              <a:gd name="T4" fmla="*/ 1968500 w 1616"/>
              <a:gd name="T5" fmla="*/ 0 h 598"/>
              <a:gd name="T6" fmla="*/ 596900 w 1616"/>
              <a:gd name="T7" fmla="*/ 0 h 598"/>
              <a:gd name="T8" fmla="*/ 0 w 1616"/>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16" h="598">
                <a:moveTo>
                  <a:pt x="0" y="598"/>
                </a:moveTo>
                <a:lnTo>
                  <a:pt x="1616" y="598"/>
                </a:lnTo>
                <a:lnTo>
                  <a:pt x="1240" y="0"/>
                </a:lnTo>
                <a:lnTo>
                  <a:pt x="376" y="0"/>
                </a:lnTo>
                <a:lnTo>
                  <a:pt x="0" y="598"/>
                </a:lnTo>
                <a:close/>
              </a:path>
            </a:pathLst>
          </a:custGeom>
          <a:solidFill>
            <a:srgbClr val="890C08"/>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cap="flat" cmpd="sng">
                <a:solidFill>
                  <a:srgbClr val="5B9DFF"/>
                </a:solidFill>
                <a:prstDash val="solid"/>
                <a:round/>
                <a:headEnd type="none" w="med" len="med"/>
                <a:tailEnd type="none" w="med" len="med"/>
              </a14:hiddenLine>
            </a:ext>
          </a:extLst>
        </p:spPr>
        <p:txBody>
          <a:bodyPr/>
          <a:lstStyle/>
          <a:p>
            <a:endParaRPr lang="en-GB"/>
          </a:p>
        </p:txBody>
      </p:sp>
      <p:sp>
        <p:nvSpPr>
          <p:cNvPr id="7175" name="Freeform 12"/>
          <p:cNvSpPr>
            <a:spLocks/>
          </p:cNvSpPr>
          <p:nvPr/>
        </p:nvSpPr>
        <p:spPr bwMode="auto">
          <a:xfrm>
            <a:off x="3951288" y="287338"/>
            <a:ext cx="1241425" cy="984250"/>
          </a:xfrm>
          <a:custGeom>
            <a:avLst/>
            <a:gdLst>
              <a:gd name="T0" fmla="*/ 619125 w 782"/>
              <a:gd name="T1" fmla="*/ 0 h 620"/>
              <a:gd name="T2" fmla="*/ 0 w 782"/>
              <a:gd name="T3" fmla="*/ 984250 h 620"/>
              <a:gd name="T4" fmla="*/ 1241425 w 782"/>
              <a:gd name="T5" fmla="*/ 984250 h 620"/>
              <a:gd name="T6" fmla="*/ 619125 w 782"/>
              <a:gd name="T7" fmla="*/ 0 h 6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82" h="620">
                <a:moveTo>
                  <a:pt x="390" y="0"/>
                </a:moveTo>
                <a:lnTo>
                  <a:pt x="0" y="620"/>
                </a:lnTo>
                <a:lnTo>
                  <a:pt x="782" y="620"/>
                </a:lnTo>
                <a:lnTo>
                  <a:pt x="390" y="0"/>
                </a:lnTo>
                <a:close/>
              </a:path>
            </a:pathLst>
          </a:custGeom>
          <a:solidFill>
            <a:srgbClr val="FF0000"/>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cap="flat" cmpd="sng">
                <a:solidFill>
                  <a:srgbClr val="5B9DFF"/>
                </a:solidFill>
                <a:prstDash val="solid"/>
                <a:round/>
                <a:headEnd type="none" w="med" len="med"/>
                <a:tailEnd type="none" w="med" len="med"/>
              </a14:hiddenLine>
            </a:ext>
          </a:extLst>
        </p:spPr>
        <p:txBody>
          <a:bodyPr/>
          <a:lstStyle/>
          <a:p>
            <a:endParaRPr lang="en-GB"/>
          </a:p>
        </p:txBody>
      </p:sp>
      <p:sp>
        <p:nvSpPr>
          <p:cNvPr id="7176" name="Text Box 13"/>
          <p:cNvSpPr txBox="1">
            <a:spLocks noChangeArrowheads="1"/>
          </p:cNvSpPr>
          <p:nvPr/>
        </p:nvSpPr>
        <p:spPr bwMode="auto">
          <a:xfrm>
            <a:off x="5603875" y="515938"/>
            <a:ext cx="30972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400" b="1"/>
              <a:t>This version has a gap and shading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8"/>
          <p:cNvSpPr>
            <a:spLocks/>
          </p:cNvSpPr>
          <p:nvPr/>
        </p:nvSpPr>
        <p:spPr bwMode="auto">
          <a:xfrm>
            <a:off x="1793875" y="4065588"/>
            <a:ext cx="5553075" cy="631825"/>
          </a:xfrm>
          <a:custGeom>
            <a:avLst/>
            <a:gdLst>
              <a:gd name="T0" fmla="*/ 0 w 3498"/>
              <a:gd name="T1" fmla="*/ 631825 h 398"/>
              <a:gd name="T2" fmla="*/ 5553075 w 3498"/>
              <a:gd name="T3" fmla="*/ 631825 h 398"/>
              <a:gd name="T4" fmla="*/ 5153025 w 3498"/>
              <a:gd name="T5" fmla="*/ 0 h 398"/>
              <a:gd name="T6" fmla="*/ 396875 w 3498"/>
              <a:gd name="T7" fmla="*/ 0 h 398"/>
              <a:gd name="T8" fmla="*/ 0 w 3498"/>
              <a:gd name="T9" fmla="*/ 631825 h 3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98" h="398">
                <a:moveTo>
                  <a:pt x="0" y="398"/>
                </a:moveTo>
                <a:lnTo>
                  <a:pt x="3498" y="398"/>
                </a:lnTo>
                <a:lnTo>
                  <a:pt x="3246" y="0"/>
                </a:lnTo>
                <a:lnTo>
                  <a:pt x="250" y="0"/>
                </a:lnTo>
                <a:lnTo>
                  <a:pt x="0" y="398"/>
                </a:lnTo>
                <a:close/>
              </a:path>
            </a:pathLst>
          </a:custGeom>
          <a:solidFill>
            <a:srgbClr val="1574FF"/>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19" name="Freeform 9"/>
          <p:cNvSpPr>
            <a:spLocks/>
          </p:cNvSpPr>
          <p:nvPr/>
        </p:nvSpPr>
        <p:spPr bwMode="auto">
          <a:xfrm>
            <a:off x="611188" y="5961063"/>
            <a:ext cx="7918450" cy="615950"/>
          </a:xfrm>
          <a:custGeom>
            <a:avLst/>
            <a:gdLst>
              <a:gd name="T0" fmla="*/ 0 w 4988"/>
              <a:gd name="T1" fmla="*/ 615950 h 388"/>
              <a:gd name="T2" fmla="*/ 3959225 w 4988"/>
              <a:gd name="T3" fmla="*/ 615950 h 388"/>
              <a:gd name="T4" fmla="*/ 7918450 w 4988"/>
              <a:gd name="T5" fmla="*/ 615950 h 388"/>
              <a:gd name="T6" fmla="*/ 7531100 w 4988"/>
              <a:gd name="T7" fmla="*/ 0 h 388"/>
              <a:gd name="T8" fmla="*/ 387350 w 4988"/>
              <a:gd name="T9" fmla="*/ 0 h 388"/>
              <a:gd name="T10" fmla="*/ 0 w 4988"/>
              <a:gd name="T11" fmla="*/ 615950 h 38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88" h="388">
                <a:moveTo>
                  <a:pt x="0" y="388"/>
                </a:moveTo>
                <a:lnTo>
                  <a:pt x="2494" y="388"/>
                </a:lnTo>
                <a:lnTo>
                  <a:pt x="4988" y="388"/>
                </a:lnTo>
                <a:lnTo>
                  <a:pt x="4744" y="0"/>
                </a:lnTo>
                <a:lnTo>
                  <a:pt x="244" y="0"/>
                </a:lnTo>
                <a:lnTo>
                  <a:pt x="0" y="388"/>
                </a:lnTo>
                <a:close/>
              </a:path>
            </a:pathLst>
          </a:custGeom>
          <a:solidFill>
            <a:srgbClr val="004FC4"/>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0" name="Freeform 10"/>
          <p:cNvSpPr>
            <a:spLocks/>
          </p:cNvSpPr>
          <p:nvPr/>
        </p:nvSpPr>
        <p:spPr bwMode="auto">
          <a:xfrm>
            <a:off x="1397000" y="4697413"/>
            <a:ext cx="6346825" cy="631825"/>
          </a:xfrm>
          <a:custGeom>
            <a:avLst/>
            <a:gdLst>
              <a:gd name="T0" fmla="*/ 0 w 3998"/>
              <a:gd name="T1" fmla="*/ 631825 h 398"/>
              <a:gd name="T2" fmla="*/ 6346825 w 3998"/>
              <a:gd name="T3" fmla="*/ 631825 h 398"/>
              <a:gd name="T4" fmla="*/ 5949950 w 3998"/>
              <a:gd name="T5" fmla="*/ 0 h 398"/>
              <a:gd name="T6" fmla="*/ 396875 w 3998"/>
              <a:gd name="T7" fmla="*/ 0 h 398"/>
              <a:gd name="T8" fmla="*/ 0 w 3998"/>
              <a:gd name="T9" fmla="*/ 631825 h 3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98" h="398">
                <a:moveTo>
                  <a:pt x="0" y="398"/>
                </a:moveTo>
                <a:lnTo>
                  <a:pt x="3998" y="398"/>
                </a:lnTo>
                <a:lnTo>
                  <a:pt x="3748" y="0"/>
                </a:lnTo>
                <a:lnTo>
                  <a:pt x="250" y="0"/>
                </a:lnTo>
                <a:lnTo>
                  <a:pt x="0" y="398"/>
                </a:lnTo>
                <a:close/>
              </a:path>
            </a:pathLst>
          </a:custGeom>
          <a:solidFill>
            <a:srgbClr val="0062F2"/>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1" name="Freeform 11"/>
          <p:cNvSpPr>
            <a:spLocks/>
          </p:cNvSpPr>
          <p:nvPr/>
        </p:nvSpPr>
        <p:spPr bwMode="auto">
          <a:xfrm>
            <a:off x="2192338" y="3433763"/>
            <a:ext cx="4756150" cy="631825"/>
          </a:xfrm>
          <a:custGeom>
            <a:avLst/>
            <a:gdLst>
              <a:gd name="T0" fmla="*/ 0 w 2996"/>
              <a:gd name="T1" fmla="*/ 631825 h 398"/>
              <a:gd name="T2" fmla="*/ 4756150 w 2996"/>
              <a:gd name="T3" fmla="*/ 631825 h 398"/>
              <a:gd name="T4" fmla="*/ 4359275 w 2996"/>
              <a:gd name="T5" fmla="*/ 0 h 398"/>
              <a:gd name="T6" fmla="*/ 400050 w 2996"/>
              <a:gd name="T7" fmla="*/ 0 h 398"/>
              <a:gd name="T8" fmla="*/ 0 w 2996"/>
              <a:gd name="T9" fmla="*/ 631825 h 3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96" h="398">
                <a:moveTo>
                  <a:pt x="0" y="398"/>
                </a:moveTo>
                <a:lnTo>
                  <a:pt x="2996" y="398"/>
                </a:lnTo>
                <a:lnTo>
                  <a:pt x="2746" y="0"/>
                </a:lnTo>
                <a:lnTo>
                  <a:pt x="252" y="0"/>
                </a:lnTo>
                <a:lnTo>
                  <a:pt x="0" y="398"/>
                </a:lnTo>
                <a:close/>
              </a:path>
            </a:pathLst>
          </a:custGeom>
          <a:solidFill>
            <a:srgbClr val="3F8DFF"/>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2" name="Freeform 12"/>
          <p:cNvSpPr>
            <a:spLocks/>
          </p:cNvSpPr>
          <p:nvPr/>
        </p:nvSpPr>
        <p:spPr bwMode="auto">
          <a:xfrm>
            <a:off x="998538" y="5329238"/>
            <a:ext cx="7143750" cy="631825"/>
          </a:xfrm>
          <a:custGeom>
            <a:avLst/>
            <a:gdLst>
              <a:gd name="T0" fmla="*/ 0 w 4500"/>
              <a:gd name="T1" fmla="*/ 631825 h 398"/>
              <a:gd name="T2" fmla="*/ 7143750 w 4500"/>
              <a:gd name="T3" fmla="*/ 631825 h 398"/>
              <a:gd name="T4" fmla="*/ 6746875 w 4500"/>
              <a:gd name="T5" fmla="*/ 0 h 398"/>
              <a:gd name="T6" fmla="*/ 400050 w 4500"/>
              <a:gd name="T7" fmla="*/ 0 h 398"/>
              <a:gd name="T8" fmla="*/ 0 w 4500"/>
              <a:gd name="T9" fmla="*/ 631825 h 3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00" h="398">
                <a:moveTo>
                  <a:pt x="0" y="398"/>
                </a:moveTo>
                <a:lnTo>
                  <a:pt x="4500" y="398"/>
                </a:lnTo>
                <a:lnTo>
                  <a:pt x="4250" y="0"/>
                </a:lnTo>
                <a:lnTo>
                  <a:pt x="252" y="0"/>
                </a:lnTo>
                <a:lnTo>
                  <a:pt x="0" y="398"/>
                </a:lnTo>
                <a:close/>
              </a:path>
            </a:pathLst>
          </a:custGeom>
          <a:solidFill>
            <a:srgbClr val="0058DA"/>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3" name="Freeform 13"/>
          <p:cNvSpPr>
            <a:spLocks/>
          </p:cNvSpPr>
          <p:nvPr/>
        </p:nvSpPr>
        <p:spPr bwMode="auto">
          <a:xfrm>
            <a:off x="3784600" y="903288"/>
            <a:ext cx="1571625" cy="631825"/>
          </a:xfrm>
          <a:custGeom>
            <a:avLst/>
            <a:gdLst>
              <a:gd name="T0" fmla="*/ 396875 w 990"/>
              <a:gd name="T1" fmla="*/ 0 h 398"/>
              <a:gd name="T2" fmla="*/ 0 w 990"/>
              <a:gd name="T3" fmla="*/ 631825 h 398"/>
              <a:gd name="T4" fmla="*/ 1571625 w 990"/>
              <a:gd name="T5" fmla="*/ 631825 h 398"/>
              <a:gd name="T6" fmla="*/ 1171575 w 990"/>
              <a:gd name="T7" fmla="*/ 0 h 398"/>
              <a:gd name="T8" fmla="*/ 396875 w 990"/>
              <a:gd name="T9" fmla="*/ 0 h 3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0" h="398">
                <a:moveTo>
                  <a:pt x="250" y="0"/>
                </a:moveTo>
                <a:lnTo>
                  <a:pt x="0" y="398"/>
                </a:lnTo>
                <a:lnTo>
                  <a:pt x="990" y="398"/>
                </a:lnTo>
                <a:lnTo>
                  <a:pt x="738" y="0"/>
                </a:lnTo>
                <a:lnTo>
                  <a:pt x="250" y="0"/>
                </a:lnTo>
                <a:close/>
              </a:path>
            </a:pathLst>
          </a:custGeom>
          <a:solidFill>
            <a:srgbClr val="B9D5FF"/>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4" name="Freeform 14"/>
          <p:cNvSpPr>
            <a:spLocks/>
          </p:cNvSpPr>
          <p:nvPr/>
        </p:nvSpPr>
        <p:spPr bwMode="auto">
          <a:xfrm>
            <a:off x="4183063" y="287338"/>
            <a:ext cx="774700" cy="615950"/>
          </a:xfrm>
          <a:custGeom>
            <a:avLst/>
            <a:gdLst>
              <a:gd name="T0" fmla="*/ 387350 w 488"/>
              <a:gd name="T1" fmla="*/ 0 h 388"/>
              <a:gd name="T2" fmla="*/ 0 w 488"/>
              <a:gd name="T3" fmla="*/ 615950 h 388"/>
              <a:gd name="T4" fmla="*/ 774700 w 488"/>
              <a:gd name="T5" fmla="*/ 615950 h 388"/>
              <a:gd name="T6" fmla="*/ 387350 w 488"/>
              <a:gd name="T7" fmla="*/ 0 h 3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88" h="388">
                <a:moveTo>
                  <a:pt x="244" y="0"/>
                </a:moveTo>
                <a:lnTo>
                  <a:pt x="0" y="388"/>
                </a:lnTo>
                <a:lnTo>
                  <a:pt x="488" y="388"/>
                </a:lnTo>
                <a:lnTo>
                  <a:pt x="244" y="0"/>
                </a:lnTo>
                <a:close/>
              </a:path>
            </a:pathLst>
          </a:custGeom>
          <a:solidFill>
            <a:srgbClr val="D1E4FF"/>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5" name="Freeform 15"/>
          <p:cNvSpPr>
            <a:spLocks/>
          </p:cNvSpPr>
          <p:nvPr/>
        </p:nvSpPr>
        <p:spPr bwMode="auto">
          <a:xfrm>
            <a:off x="2989263" y="2166938"/>
            <a:ext cx="3162300" cy="635000"/>
          </a:xfrm>
          <a:custGeom>
            <a:avLst/>
            <a:gdLst>
              <a:gd name="T0" fmla="*/ 0 w 1992"/>
              <a:gd name="T1" fmla="*/ 635000 h 400"/>
              <a:gd name="T2" fmla="*/ 3162300 w 1992"/>
              <a:gd name="T3" fmla="*/ 635000 h 400"/>
              <a:gd name="T4" fmla="*/ 2765425 w 1992"/>
              <a:gd name="T5" fmla="*/ 0 h 400"/>
              <a:gd name="T6" fmla="*/ 396875 w 1992"/>
              <a:gd name="T7" fmla="*/ 0 h 400"/>
              <a:gd name="T8" fmla="*/ 0 w 1992"/>
              <a:gd name="T9" fmla="*/ 635000 h 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92" h="400">
                <a:moveTo>
                  <a:pt x="0" y="400"/>
                </a:moveTo>
                <a:lnTo>
                  <a:pt x="1992" y="400"/>
                </a:lnTo>
                <a:lnTo>
                  <a:pt x="1742" y="0"/>
                </a:lnTo>
                <a:lnTo>
                  <a:pt x="250" y="0"/>
                </a:lnTo>
                <a:lnTo>
                  <a:pt x="0" y="400"/>
                </a:lnTo>
                <a:close/>
              </a:path>
            </a:pathLst>
          </a:custGeom>
          <a:solidFill>
            <a:srgbClr val="85B6FF"/>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6" name="Freeform 16"/>
          <p:cNvSpPr>
            <a:spLocks/>
          </p:cNvSpPr>
          <p:nvPr/>
        </p:nvSpPr>
        <p:spPr bwMode="auto">
          <a:xfrm>
            <a:off x="2590800" y="2801938"/>
            <a:ext cx="3959225" cy="631825"/>
          </a:xfrm>
          <a:custGeom>
            <a:avLst/>
            <a:gdLst>
              <a:gd name="T0" fmla="*/ 0 w 2494"/>
              <a:gd name="T1" fmla="*/ 631825 h 398"/>
              <a:gd name="T2" fmla="*/ 0 w 2494"/>
              <a:gd name="T3" fmla="*/ 631825 h 398"/>
              <a:gd name="T4" fmla="*/ 3959225 w 2494"/>
              <a:gd name="T5" fmla="*/ 631825 h 398"/>
              <a:gd name="T6" fmla="*/ 3959225 w 2494"/>
              <a:gd name="T7" fmla="*/ 631825 h 398"/>
              <a:gd name="T8" fmla="*/ 3559175 w 2494"/>
              <a:gd name="T9" fmla="*/ 0 h 398"/>
              <a:gd name="T10" fmla="*/ 396875 w 2494"/>
              <a:gd name="T11" fmla="*/ 0 h 398"/>
              <a:gd name="T12" fmla="*/ 0 w 2494"/>
              <a:gd name="T13" fmla="*/ 631825 h 39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94" h="398">
                <a:moveTo>
                  <a:pt x="0" y="398"/>
                </a:moveTo>
                <a:lnTo>
                  <a:pt x="0" y="398"/>
                </a:lnTo>
                <a:lnTo>
                  <a:pt x="2494" y="398"/>
                </a:lnTo>
                <a:lnTo>
                  <a:pt x="2242" y="0"/>
                </a:lnTo>
                <a:lnTo>
                  <a:pt x="250" y="0"/>
                </a:lnTo>
                <a:lnTo>
                  <a:pt x="0" y="398"/>
                </a:lnTo>
                <a:close/>
              </a:path>
            </a:pathLst>
          </a:custGeom>
          <a:solidFill>
            <a:srgbClr val="65A3FF"/>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7" name="Freeform 17"/>
          <p:cNvSpPr>
            <a:spLocks/>
          </p:cNvSpPr>
          <p:nvPr/>
        </p:nvSpPr>
        <p:spPr bwMode="auto">
          <a:xfrm>
            <a:off x="3386138" y="1535113"/>
            <a:ext cx="2368550" cy="631825"/>
          </a:xfrm>
          <a:custGeom>
            <a:avLst/>
            <a:gdLst>
              <a:gd name="T0" fmla="*/ 0 w 1492"/>
              <a:gd name="T1" fmla="*/ 631825 h 398"/>
              <a:gd name="T2" fmla="*/ 2368550 w 1492"/>
              <a:gd name="T3" fmla="*/ 631825 h 398"/>
              <a:gd name="T4" fmla="*/ 1971675 w 1492"/>
              <a:gd name="T5" fmla="*/ 0 h 398"/>
              <a:gd name="T6" fmla="*/ 400050 w 1492"/>
              <a:gd name="T7" fmla="*/ 0 h 398"/>
              <a:gd name="T8" fmla="*/ 0 w 1492"/>
              <a:gd name="T9" fmla="*/ 631825 h 3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92" h="398">
                <a:moveTo>
                  <a:pt x="0" y="398"/>
                </a:moveTo>
                <a:lnTo>
                  <a:pt x="1492" y="398"/>
                </a:lnTo>
                <a:lnTo>
                  <a:pt x="1242" y="0"/>
                </a:lnTo>
                <a:lnTo>
                  <a:pt x="252" y="0"/>
                </a:lnTo>
                <a:lnTo>
                  <a:pt x="0" y="398"/>
                </a:lnTo>
                <a:close/>
              </a:path>
            </a:pathLst>
          </a:custGeom>
          <a:solidFill>
            <a:srgbClr val="ABCDFF"/>
          </a:solidFill>
          <a:ln>
            <a:noFill/>
          </a:ln>
          <a:effectLst/>
          <a:extLst>
            <a:ext uri="{91240B29-F687-4F45-9708-019B960494DF}">
              <a14:hiddenLine xmlns:a14="http://schemas.microsoft.com/office/drawing/2010/main" w="1270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8" name="Text Box 18"/>
          <p:cNvSpPr txBox="1">
            <a:spLocks noChangeArrowheads="1"/>
          </p:cNvSpPr>
          <p:nvPr/>
        </p:nvSpPr>
        <p:spPr bwMode="auto">
          <a:xfrm>
            <a:off x="4414838" y="2932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66"/>
                </a:solidFill>
              </a:rPr>
              <a:t>6</a:t>
            </a:r>
          </a:p>
        </p:txBody>
      </p:sp>
      <p:sp>
        <p:nvSpPr>
          <p:cNvPr id="9229" name="Text Box 19"/>
          <p:cNvSpPr txBox="1">
            <a:spLocks noChangeArrowheads="1"/>
          </p:cNvSpPr>
          <p:nvPr/>
        </p:nvSpPr>
        <p:spPr bwMode="auto">
          <a:xfrm>
            <a:off x="4414838" y="10414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66"/>
                </a:solidFill>
              </a:rPr>
              <a:t>9</a:t>
            </a:r>
          </a:p>
        </p:txBody>
      </p:sp>
      <p:sp>
        <p:nvSpPr>
          <p:cNvPr id="9230" name="Text Box 20"/>
          <p:cNvSpPr txBox="1">
            <a:spLocks noChangeArrowheads="1"/>
          </p:cNvSpPr>
          <p:nvPr/>
        </p:nvSpPr>
        <p:spPr bwMode="auto">
          <a:xfrm>
            <a:off x="4414838" y="16716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66"/>
                </a:solidFill>
              </a:rPr>
              <a:t>8</a:t>
            </a:r>
          </a:p>
        </p:txBody>
      </p:sp>
      <p:sp>
        <p:nvSpPr>
          <p:cNvPr id="9231" name="Text Box 21"/>
          <p:cNvSpPr txBox="1">
            <a:spLocks noChangeArrowheads="1"/>
          </p:cNvSpPr>
          <p:nvPr/>
        </p:nvSpPr>
        <p:spPr bwMode="auto">
          <a:xfrm>
            <a:off x="4414838" y="23018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66"/>
                </a:solidFill>
              </a:rPr>
              <a:t>7</a:t>
            </a:r>
          </a:p>
        </p:txBody>
      </p:sp>
      <p:sp>
        <p:nvSpPr>
          <p:cNvPr id="9232" name="Text Box 22"/>
          <p:cNvSpPr txBox="1">
            <a:spLocks noChangeArrowheads="1"/>
          </p:cNvSpPr>
          <p:nvPr/>
        </p:nvSpPr>
        <p:spPr bwMode="auto">
          <a:xfrm>
            <a:off x="4414838" y="35623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chemeClr val="bg1"/>
                </a:solidFill>
              </a:rPr>
              <a:t>5</a:t>
            </a:r>
          </a:p>
        </p:txBody>
      </p:sp>
      <p:sp>
        <p:nvSpPr>
          <p:cNvPr id="9233" name="Text Box 23"/>
          <p:cNvSpPr txBox="1">
            <a:spLocks noChangeArrowheads="1"/>
          </p:cNvSpPr>
          <p:nvPr/>
        </p:nvSpPr>
        <p:spPr bwMode="auto">
          <a:xfrm>
            <a:off x="4414838" y="41925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chemeClr val="bg1"/>
                </a:solidFill>
              </a:rPr>
              <a:t>4</a:t>
            </a:r>
          </a:p>
        </p:txBody>
      </p:sp>
      <p:sp>
        <p:nvSpPr>
          <p:cNvPr id="9234" name="Text Box 24"/>
          <p:cNvSpPr txBox="1">
            <a:spLocks noChangeArrowheads="1"/>
          </p:cNvSpPr>
          <p:nvPr/>
        </p:nvSpPr>
        <p:spPr bwMode="auto">
          <a:xfrm>
            <a:off x="4414838" y="48228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chemeClr val="bg1"/>
                </a:solidFill>
              </a:rPr>
              <a:t>3</a:t>
            </a:r>
          </a:p>
        </p:txBody>
      </p:sp>
      <p:sp>
        <p:nvSpPr>
          <p:cNvPr id="9235" name="Text Box 25"/>
          <p:cNvSpPr txBox="1">
            <a:spLocks noChangeArrowheads="1"/>
          </p:cNvSpPr>
          <p:nvPr/>
        </p:nvSpPr>
        <p:spPr bwMode="auto">
          <a:xfrm>
            <a:off x="4414838" y="54530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chemeClr val="bg1"/>
                </a:solidFill>
              </a:rPr>
              <a:t>2</a:t>
            </a:r>
          </a:p>
        </p:txBody>
      </p:sp>
      <p:sp>
        <p:nvSpPr>
          <p:cNvPr id="9236" name="Text Box 26"/>
          <p:cNvSpPr txBox="1">
            <a:spLocks noChangeArrowheads="1"/>
          </p:cNvSpPr>
          <p:nvPr/>
        </p:nvSpPr>
        <p:spPr bwMode="auto">
          <a:xfrm>
            <a:off x="4414838" y="60848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chemeClr val="bg1"/>
                </a:solidFill>
              </a:rPr>
              <a:t>1</a:t>
            </a:r>
          </a:p>
        </p:txBody>
      </p:sp>
      <p:sp>
        <p:nvSpPr>
          <p:cNvPr id="9237" name="Text Box 27"/>
          <p:cNvSpPr txBox="1">
            <a:spLocks noChangeArrowheads="1"/>
          </p:cNvSpPr>
          <p:nvPr/>
        </p:nvSpPr>
        <p:spPr bwMode="auto">
          <a:xfrm>
            <a:off x="4351338" y="50006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66"/>
                </a:solidFill>
              </a:rPr>
              <a:t>10</a:t>
            </a:r>
          </a:p>
        </p:txBody>
      </p:sp>
      <p:sp>
        <p:nvSpPr>
          <p:cNvPr id="9238" name="Text Box 28"/>
          <p:cNvSpPr txBox="1">
            <a:spLocks noChangeArrowheads="1"/>
          </p:cNvSpPr>
          <p:nvPr/>
        </p:nvSpPr>
        <p:spPr bwMode="auto">
          <a:xfrm>
            <a:off x="5383213" y="501650"/>
            <a:ext cx="309721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400" b="1"/>
              <a:t>Up to 10 </a:t>
            </a:r>
            <a:br>
              <a:rPr lang="en-GB" altLang="en-US" sz="2400" b="1"/>
            </a:br>
            <a:r>
              <a:rPr lang="en-GB" altLang="en-US" sz="2400" b="1"/>
              <a:t>different layers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3"/>
          <p:cNvSpPr>
            <a:spLocks/>
          </p:cNvSpPr>
          <p:nvPr/>
        </p:nvSpPr>
        <p:spPr bwMode="auto">
          <a:xfrm>
            <a:off x="911225" y="5087938"/>
            <a:ext cx="7321550" cy="1082675"/>
          </a:xfrm>
          <a:custGeom>
            <a:avLst/>
            <a:gdLst>
              <a:gd name="T0" fmla="*/ 0 w 4612"/>
              <a:gd name="T1" fmla="*/ 1082675 h 682"/>
              <a:gd name="T2" fmla="*/ 3660775 w 4612"/>
              <a:gd name="T3" fmla="*/ 1082675 h 682"/>
              <a:gd name="T4" fmla="*/ 7321550 w 4612"/>
              <a:gd name="T5" fmla="*/ 1082675 h 682"/>
              <a:gd name="T6" fmla="*/ 6597650 w 4612"/>
              <a:gd name="T7" fmla="*/ 0 h 682"/>
              <a:gd name="T8" fmla="*/ 723900 w 4612"/>
              <a:gd name="T9" fmla="*/ 0 h 682"/>
              <a:gd name="T10" fmla="*/ 0 w 4612"/>
              <a:gd name="T11" fmla="*/ 1082675 h 6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612" h="682">
                <a:moveTo>
                  <a:pt x="0" y="682"/>
                </a:moveTo>
                <a:lnTo>
                  <a:pt x="2306" y="682"/>
                </a:lnTo>
                <a:lnTo>
                  <a:pt x="4612" y="682"/>
                </a:lnTo>
                <a:lnTo>
                  <a:pt x="4156" y="0"/>
                </a:lnTo>
                <a:lnTo>
                  <a:pt x="456" y="0"/>
                </a:lnTo>
                <a:lnTo>
                  <a:pt x="0" y="682"/>
                </a:lnTo>
                <a:close/>
              </a:path>
            </a:pathLst>
          </a:custGeom>
          <a:solidFill>
            <a:srgbClr val="00CC66"/>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11267" name="Freeform 4"/>
          <p:cNvSpPr>
            <a:spLocks/>
          </p:cNvSpPr>
          <p:nvPr/>
        </p:nvSpPr>
        <p:spPr bwMode="auto">
          <a:xfrm>
            <a:off x="1635125" y="3979863"/>
            <a:ext cx="5873750" cy="1108075"/>
          </a:xfrm>
          <a:custGeom>
            <a:avLst/>
            <a:gdLst>
              <a:gd name="T0" fmla="*/ 0 w 3700"/>
              <a:gd name="T1" fmla="*/ 1108075 h 698"/>
              <a:gd name="T2" fmla="*/ 5873750 w 3700"/>
              <a:gd name="T3" fmla="*/ 1108075 h 698"/>
              <a:gd name="T4" fmla="*/ 5133975 w 3700"/>
              <a:gd name="T5" fmla="*/ 0 h 698"/>
              <a:gd name="T6" fmla="*/ 736600 w 3700"/>
              <a:gd name="T7" fmla="*/ 0 h 698"/>
              <a:gd name="T8" fmla="*/ 0 w 3700"/>
              <a:gd name="T9" fmla="*/ 1108075 h 6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700" h="698">
                <a:moveTo>
                  <a:pt x="0" y="698"/>
                </a:moveTo>
                <a:lnTo>
                  <a:pt x="3700" y="698"/>
                </a:lnTo>
                <a:lnTo>
                  <a:pt x="3234" y="0"/>
                </a:lnTo>
                <a:lnTo>
                  <a:pt x="464" y="0"/>
                </a:lnTo>
                <a:lnTo>
                  <a:pt x="0" y="698"/>
                </a:lnTo>
                <a:close/>
              </a:path>
            </a:pathLst>
          </a:custGeom>
          <a:solidFill>
            <a:srgbClr val="EDB329"/>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11268" name="Freeform 2"/>
          <p:cNvSpPr>
            <a:spLocks/>
          </p:cNvSpPr>
          <p:nvPr/>
        </p:nvSpPr>
        <p:spPr bwMode="auto">
          <a:xfrm>
            <a:off x="2373313" y="2874963"/>
            <a:ext cx="4397375" cy="1104900"/>
          </a:xfrm>
          <a:custGeom>
            <a:avLst/>
            <a:gdLst>
              <a:gd name="T0" fmla="*/ 368300 w 2770"/>
              <a:gd name="T1" fmla="*/ 555625 h 696"/>
              <a:gd name="T2" fmla="*/ 0 w 2770"/>
              <a:gd name="T3" fmla="*/ 1104900 h 696"/>
              <a:gd name="T4" fmla="*/ 4397375 w 2770"/>
              <a:gd name="T5" fmla="*/ 1104900 h 696"/>
              <a:gd name="T6" fmla="*/ 4029075 w 2770"/>
              <a:gd name="T7" fmla="*/ 555625 h 696"/>
              <a:gd name="T8" fmla="*/ 3657600 w 2770"/>
              <a:gd name="T9" fmla="*/ 0 h 696"/>
              <a:gd name="T10" fmla="*/ 739775 w 2770"/>
              <a:gd name="T11" fmla="*/ 0 h 696"/>
              <a:gd name="T12" fmla="*/ 368300 w 2770"/>
              <a:gd name="T13" fmla="*/ 555625 h 69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70" h="696">
                <a:moveTo>
                  <a:pt x="232" y="350"/>
                </a:moveTo>
                <a:lnTo>
                  <a:pt x="0" y="696"/>
                </a:lnTo>
                <a:lnTo>
                  <a:pt x="2770" y="696"/>
                </a:lnTo>
                <a:lnTo>
                  <a:pt x="2538" y="350"/>
                </a:lnTo>
                <a:lnTo>
                  <a:pt x="2304" y="0"/>
                </a:lnTo>
                <a:lnTo>
                  <a:pt x="466" y="0"/>
                </a:lnTo>
                <a:lnTo>
                  <a:pt x="232" y="350"/>
                </a:lnTo>
                <a:close/>
              </a:path>
            </a:pathLst>
          </a:custGeom>
          <a:solidFill>
            <a:srgbClr val="FF7F00"/>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11269" name="Freeform 6"/>
          <p:cNvSpPr>
            <a:spLocks/>
          </p:cNvSpPr>
          <p:nvPr/>
        </p:nvSpPr>
        <p:spPr bwMode="auto">
          <a:xfrm>
            <a:off x="3113088" y="1770063"/>
            <a:ext cx="2917825" cy="1104900"/>
          </a:xfrm>
          <a:custGeom>
            <a:avLst/>
            <a:gdLst>
              <a:gd name="T0" fmla="*/ 739775 w 1838"/>
              <a:gd name="T1" fmla="*/ 0 h 696"/>
              <a:gd name="T2" fmla="*/ 0 w 1838"/>
              <a:gd name="T3" fmla="*/ 1104900 h 696"/>
              <a:gd name="T4" fmla="*/ 2917825 w 1838"/>
              <a:gd name="T5" fmla="*/ 1104900 h 696"/>
              <a:gd name="T6" fmla="*/ 2181225 w 1838"/>
              <a:gd name="T7" fmla="*/ 0 h 696"/>
              <a:gd name="T8" fmla="*/ 739775 w 1838"/>
              <a:gd name="T9" fmla="*/ 0 h 69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38" h="696">
                <a:moveTo>
                  <a:pt x="466" y="0"/>
                </a:moveTo>
                <a:lnTo>
                  <a:pt x="0" y="696"/>
                </a:lnTo>
                <a:lnTo>
                  <a:pt x="1838" y="696"/>
                </a:lnTo>
                <a:lnTo>
                  <a:pt x="1374" y="0"/>
                </a:lnTo>
                <a:lnTo>
                  <a:pt x="466" y="0"/>
                </a:lnTo>
                <a:close/>
              </a:path>
            </a:pathLst>
          </a:custGeom>
          <a:solidFill>
            <a:srgbClr val="890C08"/>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11270" name="Freeform 5"/>
          <p:cNvSpPr>
            <a:spLocks/>
          </p:cNvSpPr>
          <p:nvPr/>
        </p:nvSpPr>
        <p:spPr bwMode="auto">
          <a:xfrm>
            <a:off x="3851275" y="690563"/>
            <a:ext cx="1441450" cy="1079500"/>
          </a:xfrm>
          <a:custGeom>
            <a:avLst/>
            <a:gdLst>
              <a:gd name="T0" fmla="*/ 720725 w 908"/>
              <a:gd name="T1" fmla="*/ 0 h 680"/>
              <a:gd name="T2" fmla="*/ 0 w 908"/>
              <a:gd name="T3" fmla="*/ 1079500 h 680"/>
              <a:gd name="T4" fmla="*/ 1441450 w 908"/>
              <a:gd name="T5" fmla="*/ 1079500 h 680"/>
              <a:gd name="T6" fmla="*/ 720725 w 908"/>
              <a:gd name="T7" fmla="*/ 0 h 6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8" h="680">
                <a:moveTo>
                  <a:pt x="454" y="0"/>
                </a:moveTo>
                <a:lnTo>
                  <a:pt x="0" y="680"/>
                </a:lnTo>
                <a:lnTo>
                  <a:pt x="908" y="680"/>
                </a:lnTo>
                <a:lnTo>
                  <a:pt x="454" y="0"/>
                </a:lnTo>
                <a:close/>
              </a:path>
            </a:pathLst>
          </a:custGeom>
          <a:solidFill>
            <a:srgbClr val="FF0000"/>
          </a:solidFill>
          <a:ln>
            <a:noFill/>
          </a:ln>
          <a:effectLst>
            <a:outerShdw dist="91581" dir="19578596" algn="ctr" rotWithShape="0">
              <a:srgbClr val="808080">
                <a:alpha val="50000"/>
              </a:srgbClr>
            </a:outerShdw>
          </a:effectLst>
          <a:extLst>
            <a:ext uri="{91240B29-F687-4F45-9708-019B960494DF}">
              <a14:hiddenLine xmlns:a14="http://schemas.microsoft.com/office/drawing/2010/main" w="12700">
                <a:solidFill>
                  <a:schemeClr val="tx1"/>
                </a:solidFill>
                <a:prstDash val="solid"/>
                <a:round/>
                <a:headEnd/>
                <a:tailEnd/>
              </a14:hiddenLine>
            </a:ext>
          </a:extLst>
        </p:spPr>
        <p:txBody>
          <a:bodyPr/>
          <a:lstStyle/>
          <a:p>
            <a:endParaRPr lang="en-GB"/>
          </a:p>
        </p:txBody>
      </p:sp>
      <p:sp>
        <p:nvSpPr>
          <p:cNvPr id="11271" name="Text Box 9"/>
          <p:cNvSpPr txBox="1">
            <a:spLocks noChangeArrowheads="1"/>
          </p:cNvSpPr>
          <p:nvPr/>
        </p:nvSpPr>
        <p:spPr bwMode="auto">
          <a:xfrm>
            <a:off x="5251450" y="279400"/>
            <a:ext cx="3598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b="1"/>
              <a:t>You can add in shading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1960563" y="3484563"/>
            <a:ext cx="5219700" cy="949325"/>
          </a:xfrm>
          <a:custGeom>
            <a:avLst/>
            <a:gdLst>
              <a:gd name="T0" fmla="*/ 0 w 3288"/>
              <a:gd name="T1" fmla="*/ 949325 h 598"/>
              <a:gd name="T2" fmla="*/ 5219700 w 3288"/>
              <a:gd name="T3" fmla="*/ 949325 h 598"/>
              <a:gd name="T4" fmla="*/ 4622800 w 3288"/>
              <a:gd name="T5" fmla="*/ 0 h 598"/>
              <a:gd name="T6" fmla="*/ 596900 w 3288"/>
              <a:gd name="T7" fmla="*/ 0 h 598"/>
              <a:gd name="T8" fmla="*/ 0 w 3288"/>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8" h="598">
                <a:moveTo>
                  <a:pt x="0" y="598"/>
                </a:moveTo>
                <a:lnTo>
                  <a:pt x="3288" y="598"/>
                </a:lnTo>
                <a:lnTo>
                  <a:pt x="2912" y="0"/>
                </a:lnTo>
                <a:lnTo>
                  <a:pt x="376" y="0"/>
                </a:lnTo>
                <a:lnTo>
                  <a:pt x="0" y="598"/>
                </a:lnTo>
                <a:close/>
              </a:path>
            </a:pathLst>
          </a:custGeom>
          <a:solidFill>
            <a:srgbClr val="5B9D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15" name="Freeform 3"/>
          <p:cNvSpPr>
            <a:spLocks/>
          </p:cNvSpPr>
          <p:nvPr/>
        </p:nvSpPr>
        <p:spPr bwMode="auto">
          <a:xfrm>
            <a:off x="2624138" y="2430463"/>
            <a:ext cx="3892550" cy="949325"/>
          </a:xfrm>
          <a:custGeom>
            <a:avLst/>
            <a:gdLst>
              <a:gd name="T0" fmla="*/ 0 w 2452"/>
              <a:gd name="T1" fmla="*/ 949325 h 598"/>
              <a:gd name="T2" fmla="*/ 3892550 w 2452"/>
              <a:gd name="T3" fmla="*/ 949325 h 598"/>
              <a:gd name="T4" fmla="*/ 3295650 w 2452"/>
              <a:gd name="T5" fmla="*/ 0 h 598"/>
              <a:gd name="T6" fmla="*/ 596900 w 2452"/>
              <a:gd name="T7" fmla="*/ 0 h 598"/>
              <a:gd name="T8" fmla="*/ 0 w 2452"/>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52" h="598">
                <a:moveTo>
                  <a:pt x="0" y="598"/>
                </a:moveTo>
                <a:lnTo>
                  <a:pt x="2452" y="598"/>
                </a:lnTo>
                <a:lnTo>
                  <a:pt x="2076" y="0"/>
                </a:lnTo>
                <a:lnTo>
                  <a:pt x="376" y="0"/>
                </a:lnTo>
                <a:lnTo>
                  <a:pt x="0" y="598"/>
                </a:lnTo>
                <a:close/>
              </a:path>
            </a:pathLst>
          </a:custGeom>
          <a:solidFill>
            <a:srgbClr val="5B9D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16" name="Freeform 4"/>
          <p:cNvSpPr>
            <a:spLocks/>
          </p:cNvSpPr>
          <p:nvPr/>
        </p:nvSpPr>
        <p:spPr bwMode="auto">
          <a:xfrm>
            <a:off x="1296988" y="4538663"/>
            <a:ext cx="6546850" cy="949325"/>
          </a:xfrm>
          <a:custGeom>
            <a:avLst/>
            <a:gdLst>
              <a:gd name="T0" fmla="*/ 0 w 4124"/>
              <a:gd name="T1" fmla="*/ 949325 h 598"/>
              <a:gd name="T2" fmla="*/ 6546850 w 4124"/>
              <a:gd name="T3" fmla="*/ 949325 h 598"/>
              <a:gd name="T4" fmla="*/ 5949950 w 4124"/>
              <a:gd name="T5" fmla="*/ 0 h 598"/>
              <a:gd name="T6" fmla="*/ 596900 w 4124"/>
              <a:gd name="T7" fmla="*/ 0 h 598"/>
              <a:gd name="T8" fmla="*/ 0 w 4124"/>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24" h="598">
                <a:moveTo>
                  <a:pt x="0" y="598"/>
                </a:moveTo>
                <a:lnTo>
                  <a:pt x="4124" y="598"/>
                </a:lnTo>
                <a:lnTo>
                  <a:pt x="3748" y="0"/>
                </a:lnTo>
                <a:lnTo>
                  <a:pt x="376" y="0"/>
                </a:lnTo>
                <a:lnTo>
                  <a:pt x="0" y="598"/>
                </a:lnTo>
                <a:close/>
              </a:path>
            </a:pathLst>
          </a:custGeom>
          <a:solidFill>
            <a:srgbClr val="5B9D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17" name="Freeform 5"/>
          <p:cNvSpPr>
            <a:spLocks/>
          </p:cNvSpPr>
          <p:nvPr/>
        </p:nvSpPr>
        <p:spPr bwMode="auto">
          <a:xfrm>
            <a:off x="611188" y="5592763"/>
            <a:ext cx="7918450" cy="984250"/>
          </a:xfrm>
          <a:custGeom>
            <a:avLst/>
            <a:gdLst>
              <a:gd name="T0" fmla="*/ 0 w 4988"/>
              <a:gd name="T1" fmla="*/ 984250 h 620"/>
              <a:gd name="T2" fmla="*/ 3959225 w 4988"/>
              <a:gd name="T3" fmla="*/ 984250 h 620"/>
              <a:gd name="T4" fmla="*/ 7918450 w 4988"/>
              <a:gd name="T5" fmla="*/ 984250 h 620"/>
              <a:gd name="T6" fmla="*/ 7299325 w 4988"/>
              <a:gd name="T7" fmla="*/ 0 h 620"/>
              <a:gd name="T8" fmla="*/ 622300 w 4988"/>
              <a:gd name="T9" fmla="*/ 0 h 620"/>
              <a:gd name="T10" fmla="*/ 0 w 4988"/>
              <a:gd name="T11" fmla="*/ 984250 h 6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88" h="620">
                <a:moveTo>
                  <a:pt x="0" y="620"/>
                </a:moveTo>
                <a:lnTo>
                  <a:pt x="2494" y="620"/>
                </a:lnTo>
                <a:lnTo>
                  <a:pt x="4988" y="620"/>
                </a:lnTo>
                <a:lnTo>
                  <a:pt x="4598" y="0"/>
                </a:lnTo>
                <a:lnTo>
                  <a:pt x="392" y="0"/>
                </a:lnTo>
                <a:lnTo>
                  <a:pt x="0" y="620"/>
                </a:lnTo>
                <a:close/>
              </a:path>
            </a:pathLst>
          </a:custGeom>
          <a:solidFill>
            <a:srgbClr val="5B9D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18" name="Freeform 6"/>
          <p:cNvSpPr>
            <a:spLocks/>
          </p:cNvSpPr>
          <p:nvPr/>
        </p:nvSpPr>
        <p:spPr bwMode="auto">
          <a:xfrm>
            <a:off x="3287713" y="1376363"/>
            <a:ext cx="2565400" cy="949325"/>
          </a:xfrm>
          <a:custGeom>
            <a:avLst/>
            <a:gdLst>
              <a:gd name="T0" fmla="*/ 0 w 1616"/>
              <a:gd name="T1" fmla="*/ 949325 h 598"/>
              <a:gd name="T2" fmla="*/ 2565400 w 1616"/>
              <a:gd name="T3" fmla="*/ 949325 h 598"/>
              <a:gd name="T4" fmla="*/ 1968500 w 1616"/>
              <a:gd name="T5" fmla="*/ 0 h 598"/>
              <a:gd name="T6" fmla="*/ 596900 w 1616"/>
              <a:gd name="T7" fmla="*/ 0 h 598"/>
              <a:gd name="T8" fmla="*/ 0 w 1616"/>
              <a:gd name="T9" fmla="*/ 949325 h 5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16" h="598">
                <a:moveTo>
                  <a:pt x="0" y="598"/>
                </a:moveTo>
                <a:lnTo>
                  <a:pt x="1616" y="598"/>
                </a:lnTo>
                <a:lnTo>
                  <a:pt x="1240" y="0"/>
                </a:lnTo>
                <a:lnTo>
                  <a:pt x="376" y="0"/>
                </a:lnTo>
                <a:lnTo>
                  <a:pt x="0" y="598"/>
                </a:lnTo>
                <a:close/>
              </a:path>
            </a:pathLst>
          </a:custGeom>
          <a:solidFill>
            <a:srgbClr val="5B9D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19" name="Freeform 7"/>
          <p:cNvSpPr>
            <a:spLocks/>
          </p:cNvSpPr>
          <p:nvPr/>
        </p:nvSpPr>
        <p:spPr bwMode="auto">
          <a:xfrm>
            <a:off x="3951288" y="287338"/>
            <a:ext cx="1241425" cy="984250"/>
          </a:xfrm>
          <a:custGeom>
            <a:avLst/>
            <a:gdLst>
              <a:gd name="T0" fmla="*/ 619125 w 782"/>
              <a:gd name="T1" fmla="*/ 0 h 620"/>
              <a:gd name="T2" fmla="*/ 0 w 782"/>
              <a:gd name="T3" fmla="*/ 984250 h 620"/>
              <a:gd name="T4" fmla="*/ 1241425 w 782"/>
              <a:gd name="T5" fmla="*/ 984250 h 620"/>
              <a:gd name="T6" fmla="*/ 619125 w 782"/>
              <a:gd name="T7" fmla="*/ 0 h 6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82" h="620">
                <a:moveTo>
                  <a:pt x="390" y="0"/>
                </a:moveTo>
                <a:lnTo>
                  <a:pt x="0" y="620"/>
                </a:lnTo>
                <a:lnTo>
                  <a:pt x="782" y="620"/>
                </a:lnTo>
                <a:lnTo>
                  <a:pt x="390" y="0"/>
                </a:lnTo>
                <a:close/>
              </a:path>
            </a:pathLst>
          </a:custGeom>
          <a:solidFill>
            <a:srgbClr val="5B9D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3320" name="Text Box 12"/>
          <p:cNvSpPr txBox="1">
            <a:spLocks noChangeArrowheads="1"/>
          </p:cNvSpPr>
          <p:nvPr/>
        </p:nvSpPr>
        <p:spPr bwMode="auto">
          <a:xfrm>
            <a:off x="5410200" y="425450"/>
            <a:ext cx="321786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400" b="1"/>
              <a:t>This pyramid has </a:t>
            </a:r>
            <a:br>
              <a:rPr lang="en-GB" altLang="en-US" sz="2400" b="1"/>
            </a:br>
            <a:r>
              <a:rPr lang="en-GB" altLang="en-US" sz="2400" b="1"/>
              <a:t>a built in gap </a:t>
            </a:r>
            <a:br>
              <a:rPr lang="en-GB" altLang="en-US" sz="2400" b="1"/>
            </a:br>
            <a:r>
              <a:rPr lang="en-GB" altLang="en-US" sz="2400" b="1"/>
              <a:t>between layers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Maslow’s hierarchy of needs</a:t>
            </a:r>
          </a:p>
        </p:txBody>
      </p:sp>
      <p:sp>
        <p:nvSpPr>
          <p:cNvPr id="15363" name="Freeform 12"/>
          <p:cNvSpPr>
            <a:spLocks/>
          </p:cNvSpPr>
          <p:nvPr/>
        </p:nvSpPr>
        <p:spPr bwMode="auto">
          <a:xfrm>
            <a:off x="3128963" y="3206750"/>
            <a:ext cx="2884487" cy="792163"/>
          </a:xfrm>
          <a:custGeom>
            <a:avLst/>
            <a:gdLst>
              <a:gd name="T0" fmla="*/ 2384425 w 1817"/>
              <a:gd name="T1" fmla="*/ 0 h 499"/>
              <a:gd name="T2" fmla="*/ 501650 w 1817"/>
              <a:gd name="T3" fmla="*/ 0 h 499"/>
              <a:gd name="T4" fmla="*/ 0 w 1817"/>
              <a:gd name="T5" fmla="*/ 792163 h 499"/>
              <a:gd name="T6" fmla="*/ 2884487 w 1817"/>
              <a:gd name="T7" fmla="*/ 792163 h 499"/>
              <a:gd name="T8" fmla="*/ 2384425 w 1817"/>
              <a:gd name="T9" fmla="*/ 0 h 4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17" h="499">
                <a:moveTo>
                  <a:pt x="1502" y="0"/>
                </a:moveTo>
                <a:lnTo>
                  <a:pt x="316" y="0"/>
                </a:lnTo>
                <a:lnTo>
                  <a:pt x="0" y="499"/>
                </a:lnTo>
                <a:lnTo>
                  <a:pt x="1817" y="499"/>
                </a:lnTo>
                <a:lnTo>
                  <a:pt x="1502" y="0"/>
                </a:lnTo>
                <a:close/>
              </a:path>
            </a:pathLst>
          </a:custGeom>
          <a:solidFill>
            <a:srgbClr val="93BF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4" name="Freeform 13"/>
          <p:cNvSpPr>
            <a:spLocks/>
          </p:cNvSpPr>
          <p:nvPr/>
        </p:nvSpPr>
        <p:spPr bwMode="auto">
          <a:xfrm>
            <a:off x="3630613" y="1709738"/>
            <a:ext cx="1882775" cy="1498600"/>
          </a:xfrm>
          <a:custGeom>
            <a:avLst/>
            <a:gdLst>
              <a:gd name="T0" fmla="*/ 939800 w 1186"/>
              <a:gd name="T1" fmla="*/ 0 h 944"/>
              <a:gd name="T2" fmla="*/ 0 w 1186"/>
              <a:gd name="T3" fmla="*/ 1498600 h 944"/>
              <a:gd name="T4" fmla="*/ 1882775 w 1186"/>
              <a:gd name="T5" fmla="*/ 1498600 h 944"/>
              <a:gd name="T6" fmla="*/ 939800 w 1186"/>
              <a:gd name="T7" fmla="*/ 0 h 9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86" h="944">
                <a:moveTo>
                  <a:pt x="592" y="0"/>
                </a:moveTo>
                <a:lnTo>
                  <a:pt x="0" y="944"/>
                </a:lnTo>
                <a:lnTo>
                  <a:pt x="1186" y="944"/>
                </a:lnTo>
                <a:lnTo>
                  <a:pt x="592" y="0"/>
                </a:lnTo>
                <a:close/>
              </a:path>
            </a:pathLst>
          </a:custGeom>
          <a:solidFill>
            <a:srgbClr val="C9DF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5" name="Freeform 14"/>
          <p:cNvSpPr>
            <a:spLocks/>
          </p:cNvSpPr>
          <p:nvPr/>
        </p:nvSpPr>
        <p:spPr bwMode="auto">
          <a:xfrm>
            <a:off x="2630488" y="3995738"/>
            <a:ext cx="3883025" cy="795337"/>
          </a:xfrm>
          <a:custGeom>
            <a:avLst/>
            <a:gdLst>
              <a:gd name="T0" fmla="*/ 3408363 w 2446"/>
              <a:gd name="T1" fmla="*/ 39687 h 501"/>
              <a:gd name="T2" fmla="*/ 3382963 w 2446"/>
              <a:gd name="T3" fmla="*/ 0 h 501"/>
              <a:gd name="T4" fmla="*/ 498475 w 2446"/>
              <a:gd name="T5" fmla="*/ 0 h 501"/>
              <a:gd name="T6" fmla="*/ 474663 w 2446"/>
              <a:gd name="T7" fmla="*/ 39687 h 501"/>
              <a:gd name="T8" fmla="*/ 0 w 2446"/>
              <a:gd name="T9" fmla="*/ 795337 h 501"/>
              <a:gd name="T10" fmla="*/ 3883025 w 2446"/>
              <a:gd name="T11" fmla="*/ 795337 h 501"/>
              <a:gd name="T12" fmla="*/ 3408363 w 2446"/>
              <a:gd name="T13" fmla="*/ 39687 h 50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46" h="501">
                <a:moveTo>
                  <a:pt x="2147" y="25"/>
                </a:moveTo>
                <a:lnTo>
                  <a:pt x="2131" y="0"/>
                </a:lnTo>
                <a:lnTo>
                  <a:pt x="314" y="0"/>
                </a:lnTo>
                <a:lnTo>
                  <a:pt x="299" y="25"/>
                </a:lnTo>
                <a:lnTo>
                  <a:pt x="0" y="501"/>
                </a:lnTo>
                <a:lnTo>
                  <a:pt x="2446" y="501"/>
                </a:lnTo>
                <a:lnTo>
                  <a:pt x="2147" y="25"/>
                </a:lnTo>
                <a:close/>
              </a:path>
            </a:pathLst>
          </a:custGeom>
          <a:solidFill>
            <a:srgbClr val="5B9D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6" name="Freeform 15"/>
          <p:cNvSpPr>
            <a:spLocks/>
          </p:cNvSpPr>
          <p:nvPr/>
        </p:nvSpPr>
        <p:spPr bwMode="auto">
          <a:xfrm>
            <a:off x="1638300" y="5578475"/>
            <a:ext cx="5867400" cy="781050"/>
          </a:xfrm>
          <a:custGeom>
            <a:avLst/>
            <a:gdLst>
              <a:gd name="T0" fmla="*/ 0 w 3696"/>
              <a:gd name="T1" fmla="*/ 781050 h 492"/>
              <a:gd name="T2" fmla="*/ 2933700 w 3696"/>
              <a:gd name="T3" fmla="*/ 781050 h 492"/>
              <a:gd name="T4" fmla="*/ 5867400 w 3696"/>
              <a:gd name="T5" fmla="*/ 781050 h 492"/>
              <a:gd name="T6" fmla="*/ 5375275 w 3696"/>
              <a:gd name="T7" fmla="*/ 0 h 492"/>
              <a:gd name="T8" fmla="*/ 492125 w 3696"/>
              <a:gd name="T9" fmla="*/ 0 h 492"/>
              <a:gd name="T10" fmla="*/ 0 w 3696"/>
              <a:gd name="T11" fmla="*/ 781050 h 49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96" h="492">
                <a:moveTo>
                  <a:pt x="0" y="492"/>
                </a:moveTo>
                <a:lnTo>
                  <a:pt x="1848" y="492"/>
                </a:lnTo>
                <a:lnTo>
                  <a:pt x="3696" y="492"/>
                </a:lnTo>
                <a:lnTo>
                  <a:pt x="3386" y="0"/>
                </a:lnTo>
                <a:lnTo>
                  <a:pt x="310" y="0"/>
                </a:lnTo>
                <a:lnTo>
                  <a:pt x="0" y="492"/>
                </a:lnTo>
                <a:close/>
              </a:path>
            </a:pathLst>
          </a:custGeom>
          <a:solidFill>
            <a:srgbClr val="0066FF"/>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15367" name="Freeform 16"/>
          <p:cNvSpPr>
            <a:spLocks/>
          </p:cNvSpPr>
          <p:nvPr/>
        </p:nvSpPr>
        <p:spPr bwMode="auto">
          <a:xfrm>
            <a:off x="2130425" y="4789488"/>
            <a:ext cx="4883150" cy="792162"/>
          </a:xfrm>
          <a:custGeom>
            <a:avLst/>
            <a:gdLst>
              <a:gd name="T0" fmla="*/ 4883150 w 3076"/>
              <a:gd name="T1" fmla="*/ 792162 h 499"/>
              <a:gd name="T2" fmla="*/ 4384675 w 3076"/>
              <a:gd name="T3" fmla="*/ 0 h 499"/>
              <a:gd name="T4" fmla="*/ 501650 w 3076"/>
              <a:gd name="T5" fmla="*/ 0 h 499"/>
              <a:gd name="T6" fmla="*/ 0 w 3076"/>
              <a:gd name="T7" fmla="*/ 792162 h 499"/>
              <a:gd name="T8" fmla="*/ 4883150 w 3076"/>
              <a:gd name="T9" fmla="*/ 792162 h 4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6" h="499">
                <a:moveTo>
                  <a:pt x="3076" y="499"/>
                </a:moveTo>
                <a:lnTo>
                  <a:pt x="2762" y="0"/>
                </a:lnTo>
                <a:lnTo>
                  <a:pt x="316" y="0"/>
                </a:lnTo>
                <a:lnTo>
                  <a:pt x="0" y="499"/>
                </a:lnTo>
                <a:lnTo>
                  <a:pt x="3076" y="499"/>
                </a:lnTo>
                <a:close/>
              </a:path>
            </a:pathLst>
          </a:custGeom>
          <a:solidFill>
            <a:srgbClr val="3386FF"/>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15368" name="Text Box 8"/>
          <p:cNvSpPr txBox="1">
            <a:spLocks noChangeArrowheads="1"/>
          </p:cNvSpPr>
          <p:nvPr/>
        </p:nvSpPr>
        <p:spPr bwMode="auto">
          <a:xfrm>
            <a:off x="3781425" y="2533650"/>
            <a:ext cx="1581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CC"/>
                </a:solidFill>
              </a:rPr>
              <a:t>Self –</a:t>
            </a:r>
          </a:p>
          <a:p>
            <a:pPr algn="ctr" eaLnBrk="1" hangingPunct="1"/>
            <a:r>
              <a:rPr lang="en-GB" altLang="en-US" b="1">
                <a:solidFill>
                  <a:srgbClr val="0000CC"/>
                </a:solidFill>
              </a:rPr>
              <a:t>actualisation</a:t>
            </a:r>
          </a:p>
        </p:txBody>
      </p:sp>
      <p:sp>
        <p:nvSpPr>
          <p:cNvPr id="15369" name="Text Box 4"/>
          <p:cNvSpPr txBox="1">
            <a:spLocks noChangeArrowheads="1"/>
          </p:cNvSpPr>
          <p:nvPr/>
        </p:nvSpPr>
        <p:spPr bwMode="auto">
          <a:xfrm>
            <a:off x="4073525" y="3419475"/>
            <a:ext cx="996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CC"/>
                </a:solidFill>
              </a:rPr>
              <a:t>Esteem</a:t>
            </a:r>
          </a:p>
        </p:txBody>
      </p:sp>
      <p:sp>
        <p:nvSpPr>
          <p:cNvPr id="15370" name="Text Box 5"/>
          <p:cNvSpPr txBox="1">
            <a:spLocks noChangeArrowheads="1"/>
          </p:cNvSpPr>
          <p:nvPr/>
        </p:nvSpPr>
        <p:spPr bwMode="auto">
          <a:xfrm>
            <a:off x="3622675" y="4210050"/>
            <a:ext cx="189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rgbClr val="0000CC"/>
                </a:solidFill>
              </a:rPr>
              <a:t>Love/Belonging</a:t>
            </a:r>
          </a:p>
        </p:txBody>
      </p:sp>
      <p:sp>
        <p:nvSpPr>
          <p:cNvPr id="15371" name="Text Box 6"/>
          <p:cNvSpPr txBox="1">
            <a:spLocks noChangeArrowheads="1"/>
          </p:cNvSpPr>
          <p:nvPr/>
        </p:nvSpPr>
        <p:spPr bwMode="auto">
          <a:xfrm>
            <a:off x="4137025" y="5002213"/>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chemeClr val="bg1"/>
                </a:solidFill>
              </a:rPr>
              <a:t>Safety</a:t>
            </a:r>
          </a:p>
        </p:txBody>
      </p:sp>
      <p:sp>
        <p:nvSpPr>
          <p:cNvPr id="15372" name="Text Box 7"/>
          <p:cNvSpPr txBox="1">
            <a:spLocks noChangeArrowheads="1"/>
          </p:cNvSpPr>
          <p:nvPr/>
        </p:nvSpPr>
        <p:spPr bwMode="auto">
          <a:xfrm>
            <a:off x="3743325" y="5784850"/>
            <a:ext cx="165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1">
                <a:solidFill>
                  <a:schemeClr val="bg1"/>
                </a:solidFill>
              </a:rPr>
              <a:t>Physiological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1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741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741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741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741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741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225</Words>
  <Application>Microsoft Office PowerPoint</Application>
  <PresentationFormat>On-screen Show (4:3)</PresentationFormat>
  <Paragraphs>50</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Wingdings</vt:lpstr>
      <vt:lpstr>Default Design</vt:lpstr>
      <vt:lpstr>PowerPoint Presentation</vt:lpstr>
      <vt:lpstr>Maslow’s hierarchy of needs</vt:lpstr>
      <vt:lpstr>PowerPoint Presentation</vt:lpstr>
      <vt:lpstr>PowerPoint Presentation</vt:lpstr>
      <vt:lpstr>PowerPoint Presentation</vt:lpstr>
      <vt:lpstr>PowerPoint Presentation</vt:lpstr>
      <vt:lpstr>Maslow’s hierarchy of needs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Pyramid Shape Template</dc:title>
  <dc:creator>Presentation Magazine</dc:creator>
  <cp:lastModifiedBy>Jonty Pearce</cp:lastModifiedBy>
  <cp:revision>5</cp:revision>
  <dcterms:created xsi:type="dcterms:W3CDTF">2008-12-05T09:49:39Z</dcterms:created>
  <dcterms:modified xsi:type="dcterms:W3CDTF">2015-02-22T11:12:01Z</dcterms:modified>
</cp:coreProperties>
</file>