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1"/>
  </p:notesMasterIdLst>
  <p:sldIdLst>
    <p:sldId id="260" r:id="rId2"/>
    <p:sldId id="261" r:id="rId3"/>
    <p:sldId id="262" r:id="rId4"/>
    <p:sldId id="263" r:id="rId5"/>
    <p:sldId id="264" r:id="rId6"/>
    <p:sldId id="265" r:id="rId7"/>
    <p:sldId id="266" r:id="rId8"/>
    <p:sldId id="267" r:id="rId9"/>
    <p:sldId id="269"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hlink"/>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hlink"/>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hlink"/>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hlink"/>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hlink"/>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hlink"/>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hlink"/>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hlink"/>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hlink"/>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8C7"/>
    <a:srgbClr val="F6F997"/>
    <a:srgbClr val="F9D75A"/>
    <a:srgbClr val="F9E8CF"/>
    <a:srgbClr val="CBB859"/>
    <a:srgbClr val="FFCEFD"/>
    <a:srgbClr val="CB64B5"/>
    <a:srgbClr val="161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18" d="100"/>
          <a:sy n="118" d="100"/>
        </p:scale>
        <p:origin x="-13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smtClean="0">
                <a:solidFill>
                  <a:schemeClr val="tx1"/>
                </a:solidFill>
                <a:latin typeface="Times" panose="02020603050405020304" pitchFamily="18" charset="0"/>
              </a:defRPr>
            </a:lvl1pPr>
          </a:lstStyle>
          <a:p>
            <a:pPr>
              <a:defRPr/>
            </a:pPr>
            <a:endParaRPr lang="en-US" alt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solidFill>
                  <a:schemeClr val="tx1"/>
                </a:solidFill>
                <a:latin typeface="Times" panose="02020603050405020304" pitchFamily="18" charset="0"/>
              </a:defRPr>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smtClean="0">
                <a:solidFill>
                  <a:schemeClr val="tx1"/>
                </a:solidFill>
                <a:latin typeface="Times" panose="02020603050405020304" pitchFamily="18" charset="0"/>
              </a:defRPr>
            </a:lvl1pPr>
          </a:lstStyle>
          <a:p>
            <a:pPr>
              <a:defRPr/>
            </a:pPr>
            <a:endParaRPr lang="en-US" alt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solidFill>
                  <a:schemeClr val="tx1"/>
                </a:solidFill>
                <a:latin typeface="Times" panose="02020603050405020304" pitchFamily="18" charset="0"/>
              </a:defRPr>
            </a:lvl1pPr>
          </a:lstStyle>
          <a:p>
            <a:pPr>
              <a:defRPr/>
            </a:pPr>
            <a:fld id="{F7F438A0-C757-4726-9B68-4F07063CEA2F}" type="slidenum">
              <a:rPr lang="en-US" altLang="en-US"/>
              <a:pPr>
                <a:defRPr/>
              </a:pPr>
              <a:t>‹#›</a:t>
            </a:fld>
            <a:endParaRPr lang="en-US" altLang="en-US"/>
          </a:p>
        </p:txBody>
      </p:sp>
    </p:spTree>
    <p:extLst>
      <p:ext uri="{BB962C8B-B14F-4D97-AF65-F5344CB8AC3E}">
        <p14:creationId xmlns:p14="http://schemas.microsoft.com/office/powerpoint/2010/main" val="20259685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F7674637-3F9F-4ED1-BF2F-EC68F18B4FDA}" type="slidenum">
              <a:rPr lang="en-US" altLang="en-US">
                <a:solidFill>
                  <a:schemeClr val="tx1"/>
                </a:solidFill>
                <a:latin typeface="Times" panose="02020603050405020304" pitchFamily="18" charset="0"/>
              </a:rPr>
              <a:pPr algn="r"/>
              <a:t>1</a:t>
            </a:fld>
            <a:endParaRPr lang="en-US" altLang="en-US">
              <a:solidFill>
                <a:schemeClr val="tx1"/>
              </a:solidFill>
              <a:latin typeface="Times" panose="02020603050405020304" pitchFamily="18" charset="0"/>
            </a:endParaRPr>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8374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EB749AD1-9DB0-4A4E-8AF8-5CFA87A994A8}" type="slidenum">
              <a:rPr lang="en-US" altLang="en-US">
                <a:solidFill>
                  <a:schemeClr val="tx1"/>
                </a:solidFill>
                <a:latin typeface="Times" panose="02020603050405020304" pitchFamily="18" charset="0"/>
              </a:rPr>
              <a:pPr algn="r"/>
              <a:t>2</a:t>
            </a:fld>
            <a:endParaRPr lang="en-US" altLang="en-US">
              <a:solidFill>
                <a:schemeClr val="tx1"/>
              </a:solidFill>
              <a:latin typeface="Times" panose="02020603050405020304" pitchFamily="18" charset="0"/>
            </a:endParaRP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5091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FEED037F-4309-4449-8247-AF498FD4DB2E}" type="slidenum">
              <a:rPr lang="en-US" altLang="en-US">
                <a:solidFill>
                  <a:schemeClr val="tx1"/>
                </a:solidFill>
                <a:latin typeface="Times" panose="02020603050405020304" pitchFamily="18" charset="0"/>
              </a:rPr>
              <a:pPr algn="r"/>
              <a:t>3</a:t>
            </a:fld>
            <a:endParaRPr lang="en-US" altLang="en-US">
              <a:solidFill>
                <a:schemeClr val="tx1"/>
              </a:solidFill>
              <a:latin typeface="Times" panose="02020603050405020304" pitchFamily="18" charset="0"/>
            </a:endParaRPr>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89329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F9CB68F6-2688-4D1F-BEBD-836296F645F4}" type="slidenum">
              <a:rPr lang="en-US" altLang="en-US">
                <a:solidFill>
                  <a:schemeClr val="tx1"/>
                </a:solidFill>
                <a:latin typeface="Times" panose="02020603050405020304" pitchFamily="18" charset="0"/>
              </a:rPr>
              <a:pPr algn="r"/>
              <a:t>4</a:t>
            </a:fld>
            <a:endParaRPr lang="en-US" altLang="en-US">
              <a:solidFill>
                <a:schemeClr val="tx1"/>
              </a:solidFill>
              <a:latin typeface="Times" panose="02020603050405020304" pitchFamily="18" charset="0"/>
            </a:endParaRPr>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69672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F21659CB-7BEB-4088-B9B7-D2F3DE8DFBC0}" type="slidenum">
              <a:rPr lang="en-US" altLang="en-US">
                <a:solidFill>
                  <a:schemeClr val="tx1"/>
                </a:solidFill>
                <a:latin typeface="Times" panose="02020603050405020304" pitchFamily="18" charset="0"/>
              </a:rPr>
              <a:pPr algn="r"/>
              <a:t>5</a:t>
            </a:fld>
            <a:endParaRPr lang="en-US" altLang="en-US">
              <a:solidFill>
                <a:schemeClr val="tx1"/>
              </a:solidFill>
              <a:latin typeface="Times" panose="02020603050405020304" pitchFamily="18" charset="0"/>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2433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C2A5597D-30A7-405C-B68F-557025F70EE7}" type="slidenum">
              <a:rPr lang="en-US" altLang="en-US">
                <a:solidFill>
                  <a:schemeClr val="tx1"/>
                </a:solidFill>
                <a:latin typeface="Times" panose="02020603050405020304" pitchFamily="18" charset="0"/>
              </a:rPr>
              <a:pPr algn="r"/>
              <a:t>6</a:t>
            </a:fld>
            <a:endParaRPr lang="en-US" altLang="en-US">
              <a:solidFill>
                <a:schemeClr val="tx1"/>
              </a:solidFill>
              <a:latin typeface="Times" panose="02020603050405020304" pitchFamily="18" charset="0"/>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5837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1B43701B-4F74-45F1-AB6D-3808CF7CD3DA}" type="slidenum">
              <a:rPr lang="en-US" altLang="en-US">
                <a:solidFill>
                  <a:schemeClr val="tx1"/>
                </a:solidFill>
                <a:latin typeface="Times" panose="02020603050405020304" pitchFamily="18" charset="0"/>
              </a:rPr>
              <a:pPr algn="r"/>
              <a:t>7</a:t>
            </a:fld>
            <a:endParaRPr lang="en-US" altLang="en-US">
              <a:solidFill>
                <a:schemeClr val="tx1"/>
              </a:solidFill>
              <a:latin typeface="Times" panose="02020603050405020304" pitchFamily="18" charset="0"/>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25177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9A3F4A5D-6336-4F0D-9016-7A1BAB1003DF}" type="slidenum">
              <a:rPr lang="en-US" altLang="en-US">
                <a:solidFill>
                  <a:schemeClr val="tx1"/>
                </a:solidFill>
                <a:latin typeface="Times" panose="02020603050405020304" pitchFamily="18" charset="0"/>
              </a:rPr>
              <a:pPr algn="r"/>
              <a:t>8</a:t>
            </a:fld>
            <a:endParaRPr lang="en-US" altLang="en-US">
              <a:solidFill>
                <a:schemeClr val="tx1"/>
              </a:solidFill>
              <a:latin typeface="Times" panose="02020603050405020304" pitchFamily="18" charset="0"/>
            </a:endParaRP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60336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r"/>
            <a:fld id="{793BB5F4-B727-4C86-B0A9-E2D7725CAB3A}" type="slidenum">
              <a:rPr lang="en-US" altLang="en-US">
                <a:solidFill>
                  <a:schemeClr val="tx1"/>
                </a:solidFill>
                <a:latin typeface="Times" panose="02020603050405020304" pitchFamily="18" charset="0"/>
              </a:rPr>
              <a:pPr algn="r"/>
              <a:t>9</a:t>
            </a:fld>
            <a:endParaRPr lang="en-US" altLang="en-US">
              <a:solidFill>
                <a:schemeClr val="tx1"/>
              </a:solidFill>
              <a:latin typeface="Times" panose="02020603050405020304" pitchFamily="18" charset="0"/>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49248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15"/>
          <p:cNvGrpSpPr>
            <a:grpSpLocks/>
          </p:cNvGrpSpPr>
          <p:nvPr userDrawn="1"/>
        </p:nvGrpSpPr>
        <p:grpSpPr bwMode="auto">
          <a:xfrm>
            <a:off x="73025" y="1001713"/>
            <a:ext cx="682625" cy="720725"/>
            <a:chOff x="4377" y="1752"/>
            <a:chExt cx="334" cy="352"/>
          </a:xfrm>
        </p:grpSpPr>
        <p:sp>
          <p:nvSpPr>
            <p:cNvPr id="5" name="AutoShape 216"/>
            <p:cNvSpPr>
              <a:spLocks noChangeAspect="1" noChangeArrowheads="1" noTextEdit="1"/>
            </p:cNvSpPr>
            <p:nvPr userDrawn="1"/>
          </p:nvSpPr>
          <p:spPr bwMode="auto">
            <a:xfrm>
              <a:off x="4377" y="1752"/>
              <a:ext cx="334"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6" name="Freeform 217"/>
            <p:cNvSpPr>
              <a:spLocks/>
            </p:cNvSpPr>
            <p:nvPr userDrawn="1"/>
          </p:nvSpPr>
          <p:spPr bwMode="auto">
            <a:xfrm>
              <a:off x="4381" y="1756"/>
              <a:ext cx="326" cy="344"/>
            </a:xfrm>
            <a:custGeom>
              <a:avLst/>
              <a:gdLst>
                <a:gd name="T0" fmla="*/ 326 w 326"/>
                <a:gd name="T1" fmla="*/ 344 h 344"/>
                <a:gd name="T2" fmla="*/ 0 w 326"/>
                <a:gd name="T3" fmla="*/ 342 h 344"/>
                <a:gd name="T4" fmla="*/ 0 w 326"/>
                <a:gd name="T5" fmla="*/ 0 h 344"/>
                <a:gd name="T6" fmla="*/ 326 w 326"/>
                <a:gd name="T7" fmla="*/ 0 h 344"/>
                <a:gd name="T8" fmla="*/ 326 w 326"/>
                <a:gd name="T9" fmla="*/ 344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6" h="344">
                  <a:moveTo>
                    <a:pt x="326" y="344"/>
                  </a:moveTo>
                  <a:lnTo>
                    <a:pt x="0" y="342"/>
                  </a:lnTo>
                  <a:lnTo>
                    <a:pt x="0" y="0"/>
                  </a:lnTo>
                  <a:lnTo>
                    <a:pt x="326" y="0"/>
                  </a:lnTo>
                  <a:lnTo>
                    <a:pt x="326" y="344"/>
                  </a:lnTo>
                  <a:close/>
                </a:path>
              </a:pathLst>
            </a:custGeom>
            <a:solidFill>
              <a:srgbClr val="DBC8E8"/>
            </a:solidFill>
            <a:ln w="12700">
              <a:solidFill>
                <a:srgbClr val="45157C"/>
              </a:solidFill>
              <a:prstDash val="solid"/>
              <a:round/>
              <a:headEnd/>
              <a:tailEnd/>
            </a:ln>
          </p:spPr>
          <p:txBody>
            <a:bodyPr/>
            <a:lstStyle/>
            <a:p>
              <a:endParaRPr lang="en-GB"/>
            </a:p>
          </p:txBody>
        </p:sp>
        <p:sp>
          <p:nvSpPr>
            <p:cNvPr id="7" name="Freeform 218"/>
            <p:cNvSpPr>
              <a:spLocks/>
            </p:cNvSpPr>
            <p:nvPr userDrawn="1"/>
          </p:nvSpPr>
          <p:spPr bwMode="auto">
            <a:xfrm>
              <a:off x="4395" y="1770"/>
              <a:ext cx="300" cy="310"/>
            </a:xfrm>
            <a:custGeom>
              <a:avLst/>
              <a:gdLst>
                <a:gd name="T0" fmla="*/ 300 w 300"/>
                <a:gd name="T1" fmla="*/ 0 h 310"/>
                <a:gd name="T2" fmla="*/ 244 w 300"/>
                <a:gd name="T3" fmla="*/ 14 h 310"/>
                <a:gd name="T4" fmla="*/ 224 w 300"/>
                <a:gd name="T5" fmla="*/ 22 h 310"/>
                <a:gd name="T6" fmla="*/ 210 w 300"/>
                <a:gd name="T7" fmla="*/ 36 h 310"/>
                <a:gd name="T8" fmla="*/ 190 w 300"/>
                <a:gd name="T9" fmla="*/ 54 h 310"/>
                <a:gd name="T10" fmla="*/ 170 w 300"/>
                <a:gd name="T11" fmla="*/ 86 h 310"/>
                <a:gd name="T12" fmla="*/ 152 w 300"/>
                <a:gd name="T13" fmla="*/ 130 h 310"/>
                <a:gd name="T14" fmla="*/ 144 w 300"/>
                <a:gd name="T15" fmla="*/ 106 h 310"/>
                <a:gd name="T16" fmla="*/ 118 w 300"/>
                <a:gd name="T17" fmla="*/ 60 h 310"/>
                <a:gd name="T18" fmla="*/ 96 w 300"/>
                <a:gd name="T19" fmla="*/ 36 h 310"/>
                <a:gd name="T20" fmla="*/ 70 w 300"/>
                <a:gd name="T21" fmla="*/ 16 h 310"/>
                <a:gd name="T22" fmla="*/ 38 w 300"/>
                <a:gd name="T23" fmla="*/ 6 h 310"/>
                <a:gd name="T24" fmla="*/ 0 w 300"/>
                <a:gd name="T25" fmla="*/ 8 h 310"/>
                <a:gd name="T26" fmla="*/ 4 w 300"/>
                <a:gd name="T27" fmla="*/ 28 h 310"/>
                <a:gd name="T28" fmla="*/ 20 w 300"/>
                <a:gd name="T29" fmla="*/ 72 h 310"/>
                <a:gd name="T30" fmla="*/ 36 w 300"/>
                <a:gd name="T31" fmla="*/ 98 h 310"/>
                <a:gd name="T32" fmla="*/ 58 w 300"/>
                <a:gd name="T33" fmla="*/ 122 h 310"/>
                <a:gd name="T34" fmla="*/ 90 w 300"/>
                <a:gd name="T35" fmla="*/ 142 h 310"/>
                <a:gd name="T36" fmla="*/ 132 w 300"/>
                <a:gd name="T37" fmla="*/ 156 h 310"/>
                <a:gd name="T38" fmla="*/ 126 w 300"/>
                <a:gd name="T39" fmla="*/ 156 h 310"/>
                <a:gd name="T40" fmla="*/ 96 w 300"/>
                <a:gd name="T41" fmla="*/ 168 h 310"/>
                <a:gd name="T42" fmla="*/ 62 w 300"/>
                <a:gd name="T43" fmla="*/ 188 h 310"/>
                <a:gd name="T44" fmla="*/ 40 w 300"/>
                <a:gd name="T45" fmla="*/ 212 h 310"/>
                <a:gd name="T46" fmla="*/ 20 w 300"/>
                <a:gd name="T47" fmla="*/ 242 h 310"/>
                <a:gd name="T48" fmla="*/ 6 w 300"/>
                <a:gd name="T49" fmla="*/ 284 h 310"/>
                <a:gd name="T50" fmla="*/ 0 w 300"/>
                <a:gd name="T51" fmla="*/ 308 h 310"/>
                <a:gd name="T52" fmla="*/ 40 w 300"/>
                <a:gd name="T53" fmla="*/ 302 h 310"/>
                <a:gd name="T54" fmla="*/ 78 w 300"/>
                <a:gd name="T55" fmla="*/ 286 h 310"/>
                <a:gd name="T56" fmla="*/ 102 w 300"/>
                <a:gd name="T57" fmla="*/ 266 h 310"/>
                <a:gd name="T58" fmla="*/ 126 w 300"/>
                <a:gd name="T59" fmla="*/ 240 h 310"/>
                <a:gd name="T60" fmla="*/ 144 w 300"/>
                <a:gd name="T61" fmla="*/ 202 h 310"/>
                <a:gd name="T62" fmla="*/ 150 w 300"/>
                <a:gd name="T63" fmla="*/ 180 h 310"/>
                <a:gd name="T64" fmla="*/ 166 w 300"/>
                <a:gd name="T65" fmla="*/ 226 h 310"/>
                <a:gd name="T66" fmla="*/ 190 w 300"/>
                <a:gd name="T67" fmla="*/ 264 h 310"/>
                <a:gd name="T68" fmla="*/ 212 w 300"/>
                <a:gd name="T69" fmla="*/ 286 h 310"/>
                <a:gd name="T70" fmla="*/ 242 w 300"/>
                <a:gd name="T71" fmla="*/ 304 h 310"/>
                <a:gd name="T72" fmla="*/ 276 w 300"/>
                <a:gd name="T73" fmla="*/ 310 h 310"/>
                <a:gd name="T74" fmla="*/ 296 w 300"/>
                <a:gd name="T75" fmla="*/ 310 h 310"/>
                <a:gd name="T76" fmla="*/ 296 w 300"/>
                <a:gd name="T77" fmla="*/ 290 h 310"/>
                <a:gd name="T78" fmla="*/ 288 w 300"/>
                <a:gd name="T79" fmla="*/ 256 h 310"/>
                <a:gd name="T80" fmla="*/ 278 w 300"/>
                <a:gd name="T81" fmla="*/ 230 h 310"/>
                <a:gd name="T82" fmla="*/ 258 w 300"/>
                <a:gd name="T83" fmla="*/ 204 h 310"/>
                <a:gd name="T84" fmla="*/ 232 w 300"/>
                <a:gd name="T85" fmla="*/ 182 h 310"/>
                <a:gd name="T86" fmla="*/ 192 w 300"/>
                <a:gd name="T87" fmla="*/ 164 h 310"/>
                <a:gd name="T88" fmla="*/ 168 w 300"/>
                <a:gd name="T89" fmla="*/ 158 h 310"/>
                <a:gd name="T90" fmla="*/ 190 w 300"/>
                <a:gd name="T91" fmla="*/ 152 h 310"/>
                <a:gd name="T92" fmla="*/ 222 w 300"/>
                <a:gd name="T93" fmla="*/ 138 h 310"/>
                <a:gd name="T94" fmla="*/ 246 w 300"/>
                <a:gd name="T95" fmla="*/ 122 h 310"/>
                <a:gd name="T96" fmla="*/ 270 w 300"/>
                <a:gd name="T97" fmla="*/ 98 h 310"/>
                <a:gd name="T98" fmla="*/ 288 w 300"/>
                <a:gd name="T99" fmla="*/ 66 h 310"/>
                <a:gd name="T100" fmla="*/ 298 w 300"/>
                <a:gd name="T101" fmla="*/ 24 h 310"/>
                <a:gd name="T102" fmla="*/ 300 w 300"/>
                <a:gd name="T103" fmla="*/ 0 h 3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0" h="310">
                  <a:moveTo>
                    <a:pt x="300" y="0"/>
                  </a:moveTo>
                  <a:lnTo>
                    <a:pt x="300" y="0"/>
                  </a:lnTo>
                  <a:lnTo>
                    <a:pt x="268" y="6"/>
                  </a:lnTo>
                  <a:lnTo>
                    <a:pt x="244" y="14"/>
                  </a:lnTo>
                  <a:lnTo>
                    <a:pt x="232" y="18"/>
                  </a:lnTo>
                  <a:lnTo>
                    <a:pt x="224" y="22"/>
                  </a:lnTo>
                  <a:lnTo>
                    <a:pt x="210" y="36"/>
                  </a:lnTo>
                  <a:lnTo>
                    <a:pt x="200" y="44"/>
                  </a:lnTo>
                  <a:lnTo>
                    <a:pt x="190" y="54"/>
                  </a:lnTo>
                  <a:lnTo>
                    <a:pt x="180" y="68"/>
                  </a:lnTo>
                  <a:lnTo>
                    <a:pt x="170" y="86"/>
                  </a:lnTo>
                  <a:lnTo>
                    <a:pt x="160" y="106"/>
                  </a:lnTo>
                  <a:lnTo>
                    <a:pt x="152" y="130"/>
                  </a:lnTo>
                  <a:lnTo>
                    <a:pt x="144" y="106"/>
                  </a:lnTo>
                  <a:lnTo>
                    <a:pt x="132" y="84"/>
                  </a:lnTo>
                  <a:lnTo>
                    <a:pt x="118" y="60"/>
                  </a:lnTo>
                  <a:lnTo>
                    <a:pt x="108" y="48"/>
                  </a:lnTo>
                  <a:lnTo>
                    <a:pt x="96" y="36"/>
                  </a:lnTo>
                  <a:lnTo>
                    <a:pt x="84" y="26"/>
                  </a:lnTo>
                  <a:lnTo>
                    <a:pt x="70" y="16"/>
                  </a:lnTo>
                  <a:lnTo>
                    <a:pt x="56" y="10"/>
                  </a:lnTo>
                  <a:lnTo>
                    <a:pt x="38" y="6"/>
                  </a:lnTo>
                  <a:lnTo>
                    <a:pt x="20" y="6"/>
                  </a:lnTo>
                  <a:lnTo>
                    <a:pt x="0" y="8"/>
                  </a:lnTo>
                  <a:lnTo>
                    <a:pt x="4" y="28"/>
                  </a:lnTo>
                  <a:lnTo>
                    <a:pt x="10" y="48"/>
                  </a:lnTo>
                  <a:lnTo>
                    <a:pt x="20" y="72"/>
                  </a:lnTo>
                  <a:lnTo>
                    <a:pt x="26" y="86"/>
                  </a:lnTo>
                  <a:lnTo>
                    <a:pt x="36" y="98"/>
                  </a:lnTo>
                  <a:lnTo>
                    <a:pt x="46" y="110"/>
                  </a:lnTo>
                  <a:lnTo>
                    <a:pt x="58" y="122"/>
                  </a:lnTo>
                  <a:lnTo>
                    <a:pt x="74" y="134"/>
                  </a:lnTo>
                  <a:lnTo>
                    <a:pt x="90" y="142"/>
                  </a:lnTo>
                  <a:lnTo>
                    <a:pt x="110" y="150"/>
                  </a:lnTo>
                  <a:lnTo>
                    <a:pt x="132" y="156"/>
                  </a:lnTo>
                  <a:lnTo>
                    <a:pt x="126" y="156"/>
                  </a:lnTo>
                  <a:lnTo>
                    <a:pt x="114" y="160"/>
                  </a:lnTo>
                  <a:lnTo>
                    <a:pt x="96" y="168"/>
                  </a:lnTo>
                  <a:lnTo>
                    <a:pt x="74" y="180"/>
                  </a:lnTo>
                  <a:lnTo>
                    <a:pt x="62" y="188"/>
                  </a:lnTo>
                  <a:lnTo>
                    <a:pt x="50" y="200"/>
                  </a:lnTo>
                  <a:lnTo>
                    <a:pt x="40" y="212"/>
                  </a:lnTo>
                  <a:lnTo>
                    <a:pt x="30" y="226"/>
                  </a:lnTo>
                  <a:lnTo>
                    <a:pt x="20" y="242"/>
                  </a:lnTo>
                  <a:lnTo>
                    <a:pt x="12" y="262"/>
                  </a:lnTo>
                  <a:lnTo>
                    <a:pt x="6" y="284"/>
                  </a:lnTo>
                  <a:lnTo>
                    <a:pt x="0" y="308"/>
                  </a:lnTo>
                  <a:lnTo>
                    <a:pt x="20" y="306"/>
                  </a:lnTo>
                  <a:lnTo>
                    <a:pt x="40" y="302"/>
                  </a:lnTo>
                  <a:lnTo>
                    <a:pt x="64" y="292"/>
                  </a:lnTo>
                  <a:lnTo>
                    <a:pt x="78" y="286"/>
                  </a:lnTo>
                  <a:lnTo>
                    <a:pt x="90" y="276"/>
                  </a:lnTo>
                  <a:lnTo>
                    <a:pt x="102" y="266"/>
                  </a:lnTo>
                  <a:lnTo>
                    <a:pt x="114" y="254"/>
                  </a:lnTo>
                  <a:lnTo>
                    <a:pt x="126" y="240"/>
                  </a:lnTo>
                  <a:lnTo>
                    <a:pt x="136" y="222"/>
                  </a:lnTo>
                  <a:lnTo>
                    <a:pt x="144" y="202"/>
                  </a:lnTo>
                  <a:lnTo>
                    <a:pt x="150" y="180"/>
                  </a:lnTo>
                  <a:lnTo>
                    <a:pt x="156" y="202"/>
                  </a:lnTo>
                  <a:lnTo>
                    <a:pt x="166" y="226"/>
                  </a:lnTo>
                  <a:lnTo>
                    <a:pt x="180" y="250"/>
                  </a:lnTo>
                  <a:lnTo>
                    <a:pt x="190" y="264"/>
                  </a:lnTo>
                  <a:lnTo>
                    <a:pt x="200" y="276"/>
                  </a:lnTo>
                  <a:lnTo>
                    <a:pt x="212" y="286"/>
                  </a:lnTo>
                  <a:lnTo>
                    <a:pt x="226" y="296"/>
                  </a:lnTo>
                  <a:lnTo>
                    <a:pt x="242" y="304"/>
                  </a:lnTo>
                  <a:lnTo>
                    <a:pt x="258" y="308"/>
                  </a:lnTo>
                  <a:lnTo>
                    <a:pt x="276" y="310"/>
                  </a:lnTo>
                  <a:lnTo>
                    <a:pt x="296" y="310"/>
                  </a:lnTo>
                  <a:lnTo>
                    <a:pt x="296" y="304"/>
                  </a:lnTo>
                  <a:lnTo>
                    <a:pt x="296" y="290"/>
                  </a:lnTo>
                  <a:lnTo>
                    <a:pt x="292" y="268"/>
                  </a:lnTo>
                  <a:lnTo>
                    <a:pt x="288" y="256"/>
                  </a:lnTo>
                  <a:lnTo>
                    <a:pt x="284" y="244"/>
                  </a:lnTo>
                  <a:lnTo>
                    <a:pt x="278" y="230"/>
                  </a:lnTo>
                  <a:lnTo>
                    <a:pt x="270" y="218"/>
                  </a:lnTo>
                  <a:lnTo>
                    <a:pt x="258" y="204"/>
                  </a:lnTo>
                  <a:lnTo>
                    <a:pt x="246" y="192"/>
                  </a:lnTo>
                  <a:lnTo>
                    <a:pt x="232" y="182"/>
                  </a:lnTo>
                  <a:lnTo>
                    <a:pt x="214" y="172"/>
                  </a:lnTo>
                  <a:lnTo>
                    <a:pt x="192" y="164"/>
                  </a:lnTo>
                  <a:lnTo>
                    <a:pt x="168" y="158"/>
                  </a:lnTo>
                  <a:lnTo>
                    <a:pt x="174" y="156"/>
                  </a:lnTo>
                  <a:lnTo>
                    <a:pt x="190" y="152"/>
                  </a:lnTo>
                  <a:lnTo>
                    <a:pt x="210" y="144"/>
                  </a:lnTo>
                  <a:lnTo>
                    <a:pt x="222" y="138"/>
                  </a:lnTo>
                  <a:lnTo>
                    <a:pt x="234" y="130"/>
                  </a:lnTo>
                  <a:lnTo>
                    <a:pt x="246" y="122"/>
                  </a:lnTo>
                  <a:lnTo>
                    <a:pt x="258" y="110"/>
                  </a:lnTo>
                  <a:lnTo>
                    <a:pt x="270" y="98"/>
                  </a:lnTo>
                  <a:lnTo>
                    <a:pt x="280" y="82"/>
                  </a:lnTo>
                  <a:lnTo>
                    <a:pt x="288" y="66"/>
                  </a:lnTo>
                  <a:lnTo>
                    <a:pt x="294" y="46"/>
                  </a:lnTo>
                  <a:lnTo>
                    <a:pt x="298" y="24"/>
                  </a:lnTo>
                  <a:lnTo>
                    <a:pt x="300" y="0"/>
                  </a:lnTo>
                  <a:close/>
                </a:path>
              </a:pathLst>
            </a:custGeom>
            <a:solidFill>
              <a:srgbClr val="DBC8E8"/>
            </a:solidFill>
            <a:ln w="12700">
              <a:solidFill>
                <a:srgbClr val="45157C"/>
              </a:solidFill>
              <a:prstDash val="solid"/>
              <a:round/>
              <a:headEnd/>
              <a:tailEnd/>
            </a:ln>
          </p:spPr>
          <p:txBody>
            <a:bodyPr/>
            <a:lstStyle/>
            <a:p>
              <a:endParaRPr lang="en-GB"/>
            </a:p>
          </p:txBody>
        </p:sp>
        <p:sp>
          <p:nvSpPr>
            <p:cNvPr id="8" name="Freeform 219"/>
            <p:cNvSpPr>
              <a:spLocks/>
            </p:cNvSpPr>
            <p:nvPr userDrawn="1"/>
          </p:nvSpPr>
          <p:spPr bwMode="auto">
            <a:xfrm>
              <a:off x="4567" y="1828"/>
              <a:ext cx="72" cy="74"/>
            </a:xfrm>
            <a:custGeom>
              <a:avLst/>
              <a:gdLst>
                <a:gd name="T0" fmla="*/ 0 w 72"/>
                <a:gd name="T1" fmla="*/ 74 h 74"/>
                <a:gd name="T2" fmla="*/ 0 w 72"/>
                <a:gd name="T3" fmla="*/ 74 h 74"/>
                <a:gd name="T4" fmla="*/ 8 w 72"/>
                <a:gd name="T5" fmla="*/ 72 h 74"/>
                <a:gd name="T6" fmla="*/ 14 w 72"/>
                <a:gd name="T7" fmla="*/ 72 h 74"/>
                <a:gd name="T8" fmla="*/ 24 w 72"/>
                <a:gd name="T9" fmla="*/ 70 h 74"/>
                <a:gd name="T10" fmla="*/ 36 w 72"/>
                <a:gd name="T11" fmla="*/ 64 h 74"/>
                <a:gd name="T12" fmla="*/ 48 w 72"/>
                <a:gd name="T13" fmla="*/ 58 h 74"/>
                <a:gd name="T14" fmla="*/ 60 w 72"/>
                <a:gd name="T15" fmla="*/ 46 h 74"/>
                <a:gd name="T16" fmla="*/ 72 w 72"/>
                <a:gd name="T17" fmla="*/ 32 h 74"/>
                <a:gd name="T18" fmla="*/ 72 w 72"/>
                <a:gd name="T19" fmla="*/ 32 h 74"/>
                <a:gd name="T20" fmla="*/ 60 w 72"/>
                <a:gd name="T21" fmla="*/ 18 h 74"/>
                <a:gd name="T22" fmla="*/ 50 w 72"/>
                <a:gd name="T23" fmla="*/ 6 h 74"/>
                <a:gd name="T24" fmla="*/ 42 w 72"/>
                <a:gd name="T25" fmla="*/ 0 h 74"/>
                <a:gd name="T26" fmla="*/ 42 w 72"/>
                <a:gd name="T27" fmla="*/ 0 h 74"/>
                <a:gd name="T28" fmla="*/ 36 w 72"/>
                <a:gd name="T29" fmla="*/ 6 h 74"/>
                <a:gd name="T30" fmla="*/ 22 w 72"/>
                <a:gd name="T31" fmla="*/ 24 h 74"/>
                <a:gd name="T32" fmla="*/ 14 w 72"/>
                <a:gd name="T33" fmla="*/ 36 h 74"/>
                <a:gd name="T34" fmla="*/ 8 w 72"/>
                <a:gd name="T35" fmla="*/ 48 h 74"/>
                <a:gd name="T36" fmla="*/ 2 w 72"/>
                <a:gd name="T37" fmla="*/ 60 h 74"/>
                <a:gd name="T38" fmla="*/ 0 w 72"/>
                <a:gd name="T39" fmla="*/ 74 h 74"/>
                <a:gd name="T40" fmla="*/ 0 w 72"/>
                <a:gd name="T41" fmla="*/ 74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0" y="74"/>
                  </a:moveTo>
                  <a:lnTo>
                    <a:pt x="0" y="74"/>
                  </a:lnTo>
                  <a:lnTo>
                    <a:pt x="8" y="72"/>
                  </a:lnTo>
                  <a:lnTo>
                    <a:pt x="14" y="72"/>
                  </a:lnTo>
                  <a:lnTo>
                    <a:pt x="24" y="70"/>
                  </a:lnTo>
                  <a:lnTo>
                    <a:pt x="36" y="64"/>
                  </a:lnTo>
                  <a:lnTo>
                    <a:pt x="48" y="58"/>
                  </a:lnTo>
                  <a:lnTo>
                    <a:pt x="60" y="46"/>
                  </a:lnTo>
                  <a:lnTo>
                    <a:pt x="72" y="32"/>
                  </a:lnTo>
                  <a:lnTo>
                    <a:pt x="60" y="18"/>
                  </a:lnTo>
                  <a:lnTo>
                    <a:pt x="50" y="6"/>
                  </a:lnTo>
                  <a:lnTo>
                    <a:pt x="42" y="0"/>
                  </a:lnTo>
                  <a:lnTo>
                    <a:pt x="36" y="6"/>
                  </a:lnTo>
                  <a:lnTo>
                    <a:pt x="22" y="24"/>
                  </a:lnTo>
                  <a:lnTo>
                    <a:pt x="14" y="36"/>
                  </a:lnTo>
                  <a:lnTo>
                    <a:pt x="8" y="48"/>
                  </a:lnTo>
                  <a:lnTo>
                    <a:pt x="2" y="60"/>
                  </a:lnTo>
                  <a:lnTo>
                    <a:pt x="0" y="74"/>
                  </a:lnTo>
                  <a:close/>
                </a:path>
              </a:pathLst>
            </a:custGeom>
            <a:solidFill>
              <a:srgbClr val="F8F7F9"/>
            </a:solidFill>
            <a:ln w="12700">
              <a:solidFill>
                <a:srgbClr val="45157C"/>
              </a:solidFill>
              <a:prstDash val="solid"/>
              <a:round/>
              <a:headEnd/>
              <a:tailEnd/>
            </a:ln>
          </p:spPr>
          <p:txBody>
            <a:bodyPr/>
            <a:lstStyle/>
            <a:p>
              <a:endParaRPr lang="en-GB"/>
            </a:p>
          </p:txBody>
        </p:sp>
        <p:sp>
          <p:nvSpPr>
            <p:cNvPr id="9" name="Freeform 220"/>
            <p:cNvSpPr>
              <a:spLocks/>
            </p:cNvSpPr>
            <p:nvPr userDrawn="1"/>
          </p:nvSpPr>
          <p:spPr bwMode="auto">
            <a:xfrm>
              <a:off x="4449" y="1830"/>
              <a:ext cx="74" cy="72"/>
            </a:xfrm>
            <a:custGeom>
              <a:avLst/>
              <a:gdLst>
                <a:gd name="T0" fmla="*/ 74 w 74"/>
                <a:gd name="T1" fmla="*/ 72 h 72"/>
                <a:gd name="T2" fmla="*/ 74 w 74"/>
                <a:gd name="T3" fmla="*/ 72 h 72"/>
                <a:gd name="T4" fmla="*/ 74 w 74"/>
                <a:gd name="T5" fmla="*/ 64 h 72"/>
                <a:gd name="T6" fmla="*/ 74 w 74"/>
                <a:gd name="T7" fmla="*/ 56 h 72"/>
                <a:gd name="T8" fmla="*/ 70 w 74"/>
                <a:gd name="T9" fmla="*/ 48 h 72"/>
                <a:gd name="T10" fmla="*/ 66 w 74"/>
                <a:gd name="T11" fmla="*/ 36 h 72"/>
                <a:gd name="T12" fmla="*/ 58 w 74"/>
                <a:gd name="T13" fmla="*/ 24 h 72"/>
                <a:gd name="T14" fmla="*/ 48 w 74"/>
                <a:gd name="T15" fmla="*/ 12 h 72"/>
                <a:gd name="T16" fmla="*/ 34 w 74"/>
                <a:gd name="T17" fmla="*/ 0 h 72"/>
                <a:gd name="T18" fmla="*/ 34 w 74"/>
                <a:gd name="T19" fmla="*/ 0 h 72"/>
                <a:gd name="T20" fmla="*/ 18 w 74"/>
                <a:gd name="T21" fmla="*/ 12 h 72"/>
                <a:gd name="T22" fmla="*/ 8 w 74"/>
                <a:gd name="T23" fmla="*/ 22 h 72"/>
                <a:gd name="T24" fmla="*/ 0 w 74"/>
                <a:gd name="T25" fmla="*/ 30 h 72"/>
                <a:gd name="T26" fmla="*/ 0 w 74"/>
                <a:gd name="T27" fmla="*/ 30 h 72"/>
                <a:gd name="T28" fmla="*/ 8 w 74"/>
                <a:gd name="T29" fmla="*/ 36 h 72"/>
                <a:gd name="T30" fmla="*/ 26 w 74"/>
                <a:gd name="T31" fmla="*/ 50 h 72"/>
                <a:gd name="T32" fmla="*/ 38 w 74"/>
                <a:gd name="T33" fmla="*/ 58 h 72"/>
                <a:gd name="T34" fmla="*/ 50 w 74"/>
                <a:gd name="T35" fmla="*/ 64 h 72"/>
                <a:gd name="T36" fmla="*/ 62 w 74"/>
                <a:gd name="T37" fmla="*/ 70 h 72"/>
                <a:gd name="T38" fmla="*/ 74 w 74"/>
                <a:gd name="T39" fmla="*/ 72 h 72"/>
                <a:gd name="T40" fmla="*/ 74 w 74"/>
                <a:gd name="T41" fmla="*/ 7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4" h="72">
                  <a:moveTo>
                    <a:pt x="74" y="72"/>
                  </a:moveTo>
                  <a:lnTo>
                    <a:pt x="74" y="72"/>
                  </a:lnTo>
                  <a:lnTo>
                    <a:pt x="74" y="64"/>
                  </a:lnTo>
                  <a:lnTo>
                    <a:pt x="74" y="56"/>
                  </a:lnTo>
                  <a:lnTo>
                    <a:pt x="70" y="48"/>
                  </a:lnTo>
                  <a:lnTo>
                    <a:pt x="66" y="36"/>
                  </a:lnTo>
                  <a:lnTo>
                    <a:pt x="58" y="24"/>
                  </a:lnTo>
                  <a:lnTo>
                    <a:pt x="48" y="12"/>
                  </a:lnTo>
                  <a:lnTo>
                    <a:pt x="34" y="0"/>
                  </a:lnTo>
                  <a:lnTo>
                    <a:pt x="18" y="12"/>
                  </a:lnTo>
                  <a:lnTo>
                    <a:pt x="8" y="22"/>
                  </a:lnTo>
                  <a:lnTo>
                    <a:pt x="0" y="30"/>
                  </a:lnTo>
                  <a:lnTo>
                    <a:pt x="8" y="36"/>
                  </a:lnTo>
                  <a:lnTo>
                    <a:pt x="26" y="50"/>
                  </a:lnTo>
                  <a:lnTo>
                    <a:pt x="38" y="58"/>
                  </a:lnTo>
                  <a:lnTo>
                    <a:pt x="50" y="64"/>
                  </a:lnTo>
                  <a:lnTo>
                    <a:pt x="62" y="70"/>
                  </a:lnTo>
                  <a:lnTo>
                    <a:pt x="74" y="72"/>
                  </a:lnTo>
                  <a:close/>
                </a:path>
              </a:pathLst>
            </a:custGeom>
            <a:solidFill>
              <a:srgbClr val="F8F7F9"/>
            </a:solidFill>
            <a:ln w="12700">
              <a:solidFill>
                <a:srgbClr val="45157C"/>
              </a:solidFill>
              <a:prstDash val="solid"/>
              <a:round/>
              <a:headEnd/>
              <a:tailEnd/>
            </a:ln>
          </p:spPr>
          <p:txBody>
            <a:bodyPr/>
            <a:lstStyle/>
            <a:p>
              <a:endParaRPr lang="en-GB"/>
            </a:p>
          </p:txBody>
        </p:sp>
        <p:sp>
          <p:nvSpPr>
            <p:cNvPr id="10" name="Freeform 221"/>
            <p:cNvSpPr>
              <a:spLocks/>
            </p:cNvSpPr>
            <p:nvPr userDrawn="1"/>
          </p:nvSpPr>
          <p:spPr bwMode="auto">
            <a:xfrm>
              <a:off x="4451" y="1950"/>
              <a:ext cx="72" cy="74"/>
            </a:xfrm>
            <a:custGeom>
              <a:avLst/>
              <a:gdLst>
                <a:gd name="T0" fmla="*/ 72 w 72"/>
                <a:gd name="T1" fmla="*/ 0 h 74"/>
                <a:gd name="T2" fmla="*/ 72 w 72"/>
                <a:gd name="T3" fmla="*/ 0 h 74"/>
                <a:gd name="T4" fmla="*/ 72 w 72"/>
                <a:gd name="T5" fmla="*/ 6 h 74"/>
                <a:gd name="T6" fmla="*/ 70 w 72"/>
                <a:gd name="T7" fmla="*/ 14 h 74"/>
                <a:gd name="T8" fmla="*/ 68 w 72"/>
                <a:gd name="T9" fmla="*/ 24 h 74"/>
                <a:gd name="T10" fmla="*/ 64 w 72"/>
                <a:gd name="T11" fmla="*/ 36 h 74"/>
                <a:gd name="T12" fmla="*/ 58 w 72"/>
                <a:gd name="T13" fmla="*/ 48 h 74"/>
                <a:gd name="T14" fmla="*/ 48 w 72"/>
                <a:gd name="T15" fmla="*/ 60 h 74"/>
                <a:gd name="T16" fmla="*/ 34 w 72"/>
                <a:gd name="T17" fmla="*/ 74 h 74"/>
                <a:gd name="T18" fmla="*/ 34 w 72"/>
                <a:gd name="T19" fmla="*/ 74 h 74"/>
                <a:gd name="T20" fmla="*/ 18 w 72"/>
                <a:gd name="T21" fmla="*/ 62 h 74"/>
                <a:gd name="T22" fmla="*/ 8 w 72"/>
                <a:gd name="T23" fmla="*/ 52 h 74"/>
                <a:gd name="T24" fmla="*/ 0 w 72"/>
                <a:gd name="T25" fmla="*/ 44 h 74"/>
                <a:gd name="T26" fmla="*/ 0 w 72"/>
                <a:gd name="T27" fmla="*/ 44 h 74"/>
                <a:gd name="T28" fmla="*/ 6 w 72"/>
                <a:gd name="T29" fmla="*/ 38 h 74"/>
                <a:gd name="T30" fmla="*/ 24 w 72"/>
                <a:gd name="T31" fmla="*/ 22 h 74"/>
                <a:gd name="T32" fmla="*/ 36 w 72"/>
                <a:gd name="T33" fmla="*/ 14 h 74"/>
                <a:gd name="T34" fmla="*/ 48 w 72"/>
                <a:gd name="T35" fmla="*/ 8 h 74"/>
                <a:gd name="T36" fmla="*/ 60 w 72"/>
                <a:gd name="T37" fmla="*/ 2 h 74"/>
                <a:gd name="T38" fmla="*/ 72 w 72"/>
                <a:gd name="T39" fmla="*/ 0 h 74"/>
                <a:gd name="T40" fmla="*/ 72 w 72"/>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72" y="0"/>
                  </a:moveTo>
                  <a:lnTo>
                    <a:pt x="72" y="0"/>
                  </a:lnTo>
                  <a:lnTo>
                    <a:pt x="72" y="6"/>
                  </a:lnTo>
                  <a:lnTo>
                    <a:pt x="70" y="14"/>
                  </a:lnTo>
                  <a:lnTo>
                    <a:pt x="68" y="24"/>
                  </a:lnTo>
                  <a:lnTo>
                    <a:pt x="64" y="36"/>
                  </a:lnTo>
                  <a:lnTo>
                    <a:pt x="58" y="48"/>
                  </a:lnTo>
                  <a:lnTo>
                    <a:pt x="48" y="60"/>
                  </a:lnTo>
                  <a:lnTo>
                    <a:pt x="34" y="74"/>
                  </a:lnTo>
                  <a:lnTo>
                    <a:pt x="18" y="62"/>
                  </a:lnTo>
                  <a:lnTo>
                    <a:pt x="8" y="52"/>
                  </a:lnTo>
                  <a:lnTo>
                    <a:pt x="0" y="44"/>
                  </a:lnTo>
                  <a:lnTo>
                    <a:pt x="6" y="38"/>
                  </a:lnTo>
                  <a:lnTo>
                    <a:pt x="24" y="22"/>
                  </a:lnTo>
                  <a:lnTo>
                    <a:pt x="36" y="14"/>
                  </a:lnTo>
                  <a:lnTo>
                    <a:pt x="48" y="8"/>
                  </a:lnTo>
                  <a:lnTo>
                    <a:pt x="60" y="2"/>
                  </a:lnTo>
                  <a:lnTo>
                    <a:pt x="72" y="0"/>
                  </a:lnTo>
                  <a:close/>
                </a:path>
              </a:pathLst>
            </a:custGeom>
            <a:solidFill>
              <a:srgbClr val="F8F7F9"/>
            </a:solidFill>
            <a:ln w="12700">
              <a:solidFill>
                <a:srgbClr val="45157C"/>
              </a:solidFill>
              <a:prstDash val="solid"/>
              <a:round/>
              <a:headEnd/>
              <a:tailEnd/>
            </a:ln>
          </p:spPr>
          <p:txBody>
            <a:bodyPr/>
            <a:lstStyle/>
            <a:p>
              <a:endParaRPr lang="en-GB"/>
            </a:p>
          </p:txBody>
        </p:sp>
        <p:sp>
          <p:nvSpPr>
            <p:cNvPr id="11" name="Freeform 222"/>
            <p:cNvSpPr>
              <a:spLocks/>
            </p:cNvSpPr>
            <p:nvPr userDrawn="1"/>
          </p:nvSpPr>
          <p:spPr bwMode="auto">
            <a:xfrm>
              <a:off x="4561" y="1948"/>
              <a:ext cx="76" cy="70"/>
            </a:xfrm>
            <a:custGeom>
              <a:avLst/>
              <a:gdLst>
                <a:gd name="T0" fmla="*/ 0 w 76"/>
                <a:gd name="T1" fmla="*/ 0 h 70"/>
                <a:gd name="T2" fmla="*/ 0 w 76"/>
                <a:gd name="T3" fmla="*/ 0 h 70"/>
                <a:gd name="T4" fmla="*/ 0 w 76"/>
                <a:gd name="T5" fmla="*/ 6 h 70"/>
                <a:gd name="T6" fmla="*/ 2 w 76"/>
                <a:gd name="T7" fmla="*/ 14 h 70"/>
                <a:gd name="T8" fmla="*/ 4 w 76"/>
                <a:gd name="T9" fmla="*/ 24 h 70"/>
                <a:gd name="T10" fmla="*/ 10 w 76"/>
                <a:gd name="T11" fmla="*/ 34 h 70"/>
                <a:gd name="T12" fmla="*/ 18 w 76"/>
                <a:gd name="T13" fmla="*/ 46 h 70"/>
                <a:gd name="T14" fmla="*/ 28 w 76"/>
                <a:gd name="T15" fmla="*/ 58 h 70"/>
                <a:gd name="T16" fmla="*/ 44 w 76"/>
                <a:gd name="T17" fmla="*/ 70 h 70"/>
                <a:gd name="T18" fmla="*/ 44 w 76"/>
                <a:gd name="T19" fmla="*/ 70 h 70"/>
                <a:gd name="T20" fmla="*/ 58 w 76"/>
                <a:gd name="T21" fmla="*/ 58 h 70"/>
                <a:gd name="T22" fmla="*/ 68 w 76"/>
                <a:gd name="T23" fmla="*/ 48 h 70"/>
                <a:gd name="T24" fmla="*/ 76 w 76"/>
                <a:gd name="T25" fmla="*/ 38 h 70"/>
                <a:gd name="T26" fmla="*/ 76 w 76"/>
                <a:gd name="T27" fmla="*/ 38 h 70"/>
                <a:gd name="T28" fmla="*/ 68 w 76"/>
                <a:gd name="T29" fmla="*/ 32 h 70"/>
                <a:gd name="T30" fmla="*/ 50 w 76"/>
                <a:gd name="T31" fmla="*/ 18 h 70"/>
                <a:gd name="T32" fmla="*/ 38 w 76"/>
                <a:gd name="T33" fmla="*/ 12 h 70"/>
                <a:gd name="T34" fmla="*/ 26 w 76"/>
                <a:gd name="T35" fmla="*/ 6 h 70"/>
                <a:gd name="T36" fmla="*/ 12 w 76"/>
                <a:gd name="T37" fmla="*/ 2 h 70"/>
                <a:gd name="T38" fmla="*/ 0 w 76"/>
                <a:gd name="T39" fmla="*/ 0 h 70"/>
                <a:gd name="T40" fmla="*/ 0 w 76"/>
                <a:gd name="T41" fmla="*/ 0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6" h="70">
                  <a:moveTo>
                    <a:pt x="0" y="0"/>
                  </a:moveTo>
                  <a:lnTo>
                    <a:pt x="0" y="0"/>
                  </a:lnTo>
                  <a:lnTo>
                    <a:pt x="0" y="6"/>
                  </a:lnTo>
                  <a:lnTo>
                    <a:pt x="2" y="14"/>
                  </a:lnTo>
                  <a:lnTo>
                    <a:pt x="4" y="24"/>
                  </a:lnTo>
                  <a:lnTo>
                    <a:pt x="10" y="34"/>
                  </a:lnTo>
                  <a:lnTo>
                    <a:pt x="18" y="46"/>
                  </a:lnTo>
                  <a:lnTo>
                    <a:pt x="28" y="58"/>
                  </a:lnTo>
                  <a:lnTo>
                    <a:pt x="44" y="70"/>
                  </a:lnTo>
                  <a:lnTo>
                    <a:pt x="58" y="58"/>
                  </a:lnTo>
                  <a:lnTo>
                    <a:pt x="68" y="48"/>
                  </a:lnTo>
                  <a:lnTo>
                    <a:pt x="76" y="38"/>
                  </a:lnTo>
                  <a:lnTo>
                    <a:pt x="68" y="32"/>
                  </a:lnTo>
                  <a:lnTo>
                    <a:pt x="50" y="18"/>
                  </a:lnTo>
                  <a:lnTo>
                    <a:pt x="38" y="12"/>
                  </a:lnTo>
                  <a:lnTo>
                    <a:pt x="26" y="6"/>
                  </a:lnTo>
                  <a:lnTo>
                    <a:pt x="12" y="2"/>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12" name="Freeform 223"/>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144 w 144"/>
                <a:gd name="T21" fmla="*/ 12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lnTo>
                    <a:pt x="144" y="12"/>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224"/>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 name="Freeform 225"/>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w 128"/>
                <a:gd name="T21" fmla="*/ 0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 name="Freeform 226"/>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 name="Freeform 227"/>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w 18"/>
                <a:gd name="T19" fmla="*/ 136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 h="136">
                  <a:moveTo>
                    <a:pt x="0" y="136"/>
                  </a:moveTo>
                  <a:lnTo>
                    <a:pt x="0" y="136"/>
                  </a:lnTo>
                  <a:lnTo>
                    <a:pt x="6" y="126"/>
                  </a:lnTo>
                  <a:lnTo>
                    <a:pt x="10" y="112"/>
                  </a:lnTo>
                  <a:lnTo>
                    <a:pt x="14" y="96"/>
                  </a:lnTo>
                  <a:lnTo>
                    <a:pt x="18" y="76"/>
                  </a:lnTo>
                  <a:lnTo>
                    <a:pt x="18" y="52"/>
                  </a:lnTo>
                  <a:lnTo>
                    <a:pt x="16" y="28"/>
                  </a:lnTo>
                  <a:lnTo>
                    <a:pt x="8" y="0"/>
                  </a:lnTo>
                  <a:lnTo>
                    <a:pt x="0" y="13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Freeform 228"/>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136">
                  <a:moveTo>
                    <a:pt x="0" y="136"/>
                  </a:moveTo>
                  <a:lnTo>
                    <a:pt x="0" y="136"/>
                  </a:lnTo>
                  <a:lnTo>
                    <a:pt x="6" y="126"/>
                  </a:lnTo>
                  <a:lnTo>
                    <a:pt x="10" y="112"/>
                  </a:lnTo>
                  <a:lnTo>
                    <a:pt x="14" y="96"/>
                  </a:lnTo>
                  <a:lnTo>
                    <a:pt x="18" y="76"/>
                  </a:lnTo>
                  <a:lnTo>
                    <a:pt x="18" y="52"/>
                  </a:lnTo>
                  <a:lnTo>
                    <a:pt x="16" y="28"/>
                  </a:lnTo>
                  <a:lnTo>
                    <a:pt x="8"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 name="Freeform 229"/>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14 w 16"/>
                <a:gd name="T21" fmla="*/ 0 h 1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lnTo>
                    <a:pt x="14"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 name="Freeform 230"/>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0" name="Freeform 231"/>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w 78"/>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8" h="6">
                  <a:moveTo>
                    <a:pt x="0" y="0"/>
                  </a:moveTo>
                  <a:lnTo>
                    <a:pt x="0" y="0"/>
                  </a:lnTo>
                  <a:lnTo>
                    <a:pt x="4" y="2"/>
                  </a:lnTo>
                  <a:lnTo>
                    <a:pt x="18" y="6"/>
                  </a:lnTo>
                  <a:lnTo>
                    <a:pt x="28" y="6"/>
                  </a:lnTo>
                  <a:lnTo>
                    <a:pt x="42" y="6"/>
                  </a:lnTo>
                  <a:lnTo>
                    <a:pt x="58" y="6"/>
                  </a:lnTo>
                  <a:lnTo>
                    <a:pt x="7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 name="Freeform 232"/>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 h="6">
                  <a:moveTo>
                    <a:pt x="0" y="0"/>
                  </a:moveTo>
                  <a:lnTo>
                    <a:pt x="0" y="0"/>
                  </a:lnTo>
                  <a:lnTo>
                    <a:pt x="4" y="2"/>
                  </a:lnTo>
                  <a:lnTo>
                    <a:pt x="18" y="6"/>
                  </a:lnTo>
                  <a:lnTo>
                    <a:pt x="28" y="6"/>
                  </a:lnTo>
                  <a:lnTo>
                    <a:pt x="42" y="6"/>
                  </a:lnTo>
                  <a:lnTo>
                    <a:pt x="58" y="6"/>
                  </a:lnTo>
                  <a:lnTo>
                    <a:pt x="7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2" name="Freeform 233"/>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92 w 92"/>
                <a:gd name="T17" fmla="*/ 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6">
                  <a:moveTo>
                    <a:pt x="92" y="6"/>
                  </a:moveTo>
                  <a:lnTo>
                    <a:pt x="92" y="6"/>
                  </a:lnTo>
                  <a:lnTo>
                    <a:pt x="86" y="4"/>
                  </a:lnTo>
                  <a:lnTo>
                    <a:pt x="70" y="0"/>
                  </a:lnTo>
                  <a:lnTo>
                    <a:pt x="56" y="0"/>
                  </a:lnTo>
                  <a:lnTo>
                    <a:pt x="40" y="0"/>
                  </a:lnTo>
                  <a:lnTo>
                    <a:pt x="22" y="2"/>
                  </a:lnTo>
                  <a:lnTo>
                    <a:pt x="0" y="6"/>
                  </a:lnTo>
                  <a:lnTo>
                    <a:pt x="92" y="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 name="Freeform 234"/>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2" h="6">
                  <a:moveTo>
                    <a:pt x="92" y="6"/>
                  </a:moveTo>
                  <a:lnTo>
                    <a:pt x="92" y="6"/>
                  </a:lnTo>
                  <a:lnTo>
                    <a:pt x="86" y="4"/>
                  </a:lnTo>
                  <a:lnTo>
                    <a:pt x="70" y="0"/>
                  </a:lnTo>
                  <a:lnTo>
                    <a:pt x="56" y="0"/>
                  </a:lnTo>
                  <a:lnTo>
                    <a:pt x="40" y="0"/>
                  </a:lnTo>
                  <a:lnTo>
                    <a:pt x="22" y="2"/>
                  </a:lnTo>
                  <a:lnTo>
                    <a:pt x="0" y="6"/>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4" name="Freeform 235"/>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w 8"/>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4">
                  <a:moveTo>
                    <a:pt x="0" y="84"/>
                  </a:moveTo>
                  <a:lnTo>
                    <a:pt x="0" y="84"/>
                  </a:lnTo>
                  <a:lnTo>
                    <a:pt x="2" y="80"/>
                  </a:lnTo>
                  <a:lnTo>
                    <a:pt x="6" y="64"/>
                  </a:lnTo>
                  <a:lnTo>
                    <a:pt x="8" y="54"/>
                  </a:lnTo>
                  <a:lnTo>
                    <a:pt x="8" y="38"/>
                  </a:lnTo>
                  <a:lnTo>
                    <a:pt x="8" y="20"/>
                  </a:lnTo>
                  <a:lnTo>
                    <a:pt x="6" y="0"/>
                  </a:lnTo>
                  <a:lnTo>
                    <a:pt x="0" y="84"/>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 name="Freeform 236"/>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84">
                  <a:moveTo>
                    <a:pt x="0" y="84"/>
                  </a:moveTo>
                  <a:lnTo>
                    <a:pt x="0" y="84"/>
                  </a:lnTo>
                  <a:lnTo>
                    <a:pt x="2" y="80"/>
                  </a:lnTo>
                  <a:lnTo>
                    <a:pt x="6" y="64"/>
                  </a:lnTo>
                  <a:lnTo>
                    <a:pt x="8" y="54"/>
                  </a:lnTo>
                  <a:lnTo>
                    <a:pt x="8" y="38"/>
                  </a:lnTo>
                  <a:lnTo>
                    <a:pt x="8" y="20"/>
                  </a:lnTo>
                  <a:lnTo>
                    <a:pt x="6"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6" name="Freeform 237"/>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6 w 8"/>
                <a:gd name="T17" fmla="*/ 0 h 10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102">
                  <a:moveTo>
                    <a:pt x="6" y="0"/>
                  </a:moveTo>
                  <a:lnTo>
                    <a:pt x="6" y="0"/>
                  </a:lnTo>
                  <a:lnTo>
                    <a:pt x="4" y="6"/>
                  </a:lnTo>
                  <a:lnTo>
                    <a:pt x="0" y="24"/>
                  </a:lnTo>
                  <a:lnTo>
                    <a:pt x="0" y="38"/>
                  </a:lnTo>
                  <a:lnTo>
                    <a:pt x="0" y="54"/>
                  </a:lnTo>
                  <a:lnTo>
                    <a:pt x="2" y="76"/>
                  </a:lnTo>
                  <a:lnTo>
                    <a:pt x="8" y="102"/>
                  </a:lnTo>
                  <a:lnTo>
                    <a:pt x="6"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7" name="Freeform 238"/>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102">
                  <a:moveTo>
                    <a:pt x="6" y="0"/>
                  </a:moveTo>
                  <a:lnTo>
                    <a:pt x="6" y="0"/>
                  </a:lnTo>
                  <a:lnTo>
                    <a:pt x="4" y="6"/>
                  </a:lnTo>
                  <a:lnTo>
                    <a:pt x="0" y="24"/>
                  </a:lnTo>
                  <a:lnTo>
                    <a:pt x="0" y="38"/>
                  </a:lnTo>
                  <a:lnTo>
                    <a:pt x="0" y="54"/>
                  </a:lnTo>
                  <a:lnTo>
                    <a:pt x="2" y="76"/>
                  </a:lnTo>
                  <a:lnTo>
                    <a:pt x="8" y="10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8" name="Freeform 239"/>
            <p:cNvSpPr>
              <a:spLocks/>
            </p:cNvSpPr>
            <p:nvPr userDrawn="1"/>
          </p:nvSpPr>
          <p:spPr bwMode="auto">
            <a:xfrm>
              <a:off x="4447" y="1914"/>
              <a:ext cx="28" cy="32"/>
            </a:xfrm>
            <a:custGeom>
              <a:avLst/>
              <a:gdLst>
                <a:gd name="T0" fmla="*/ 0 w 28"/>
                <a:gd name="T1" fmla="*/ 32 h 32"/>
                <a:gd name="T2" fmla="*/ 0 w 28"/>
                <a:gd name="T3" fmla="*/ 32 h 32"/>
                <a:gd name="T4" fmla="*/ 10 w 28"/>
                <a:gd name="T5" fmla="*/ 24 h 32"/>
                <a:gd name="T6" fmla="*/ 20 w 28"/>
                <a:gd name="T7" fmla="*/ 18 h 32"/>
                <a:gd name="T8" fmla="*/ 28 w 28"/>
                <a:gd name="T9" fmla="*/ 14 h 32"/>
                <a:gd name="T10" fmla="*/ 28 w 28"/>
                <a:gd name="T11" fmla="*/ 14 h 32"/>
                <a:gd name="T12" fmla="*/ 14 w 28"/>
                <a:gd name="T13" fmla="*/ 10 h 32"/>
                <a:gd name="T14" fmla="*/ 4 w 28"/>
                <a:gd name="T15" fmla="*/ 4 h 32"/>
                <a:gd name="T16" fmla="*/ 2 w 28"/>
                <a:gd name="T17" fmla="*/ 2 h 32"/>
                <a:gd name="T18" fmla="*/ 0 w 28"/>
                <a:gd name="T19" fmla="*/ 0 h 32"/>
                <a:gd name="T20" fmla="*/ 0 w 28"/>
                <a:gd name="T21" fmla="*/ 0 h 32"/>
                <a:gd name="T22" fmla="*/ 0 w 28"/>
                <a:gd name="T23" fmla="*/ 14 h 32"/>
                <a:gd name="T24" fmla="*/ 0 w 28"/>
                <a:gd name="T25" fmla="*/ 24 h 32"/>
                <a:gd name="T26" fmla="*/ 0 w 28"/>
                <a:gd name="T27" fmla="*/ 32 h 32"/>
                <a:gd name="T28" fmla="*/ 0 w 28"/>
                <a:gd name="T29" fmla="*/ 32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2">
                  <a:moveTo>
                    <a:pt x="0" y="32"/>
                  </a:moveTo>
                  <a:lnTo>
                    <a:pt x="0" y="32"/>
                  </a:lnTo>
                  <a:lnTo>
                    <a:pt x="10" y="24"/>
                  </a:lnTo>
                  <a:lnTo>
                    <a:pt x="20" y="18"/>
                  </a:lnTo>
                  <a:lnTo>
                    <a:pt x="28" y="14"/>
                  </a:lnTo>
                  <a:lnTo>
                    <a:pt x="14" y="10"/>
                  </a:lnTo>
                  <a:lnTo>
                    <a:pt x="4" y="4"/>
                  </a:lnTo>
                  <a:lnTo>
                    <a:pt x="2" y="2"/>
                  </a:lnTo>
                  <a:lnTo>
                    <a:pt x="0" y="0"/>
                  </a:lnTo>
                  <a:lnTo>
                    <a:pt x="0" y="14"/>
                  </a:lnTo>
                  <a:lnTo>
                    <a:pt x="0" y="24"/>
                  </a:lnTo>
                  <a:lnTo>
                    <a:pt x="0" y="32"/>
                  </a:lnTo>
                  <a:close/>
                </a:path>
              </a:pathLst>
            </a:custGeom>
            <a:solidFill>
              <a:srgbClr val="F8F7F9"/>
            </a:solidFill>
            <a:ln w="12700">
              <a:solidFill>
                <a:srgbClr val="45157C"/>
              </a:solidFill>
              <a:prstDash val="solid"/>
              <a:round/>
              <a:headEnd/>
              <a:tailEnd/>
            </a:ln>
          </p:spPr>
          <p:txBody>
            <a:bodyPr/>
            <a:lstStyle/>
            <a:p>
              <a:endParaRPr lang="en-GB"/>
            </a:p>
          </p:txBody>
        </p:sp>
        <p:sp>
          <p:nvSpPr>
            <p:cNvPr id="29" name="Freeform 240"/>
            <p:cNvSpPr>
              <a:spLocks/>
            </p:cNvSpPr>
            <p:nvPr userDrawn="1"/>
          </p:nvSpPr>
          <p:spPr bwMode="auto">
            <a:xfrm>
              <a:off x="4527" y="1996"/>
              <a:ext cx="34" cy="28"/>
            </a:xfrm>
            <a:custGeom>
              <a:avLst/>
              <a:gdLst>
                <a:gd name="T0" fmla="*/ 34 w 34"/>
                <a:gd name="T1" fmla="*/ 28 h 28"/>
                <a:gd name="T2" fmla="*/ 34 w 34"/>
                <a:gd name="T3" fmla="*/ 28 h 28"/>
                <a:gd name="T4" fmla="*/ 26 w 34"/>
                <a:gd name="T5" fmla="*/ 18 h 28"/>
                <a:gd name="T6" fmla="*/ 20 w 34"/>
                <a:gd name="T7" fmla="*/ 10 h 28"/>
                <a:gd name="T8" fmla="*/ 16 w 34"/>
                <a:gd name="T9" fmla="*/ 0 h 28"/>
                <a:gd name="T10" fmla="*/ 16 w 34"/>
                <a:gd name="T11" fmla="*/ 0 h 28"/>
                <a:gd name="T12" fmla="*/ 10 w 34"/>
                <a:gd name="T13" fmla="*/ 14 h 28"/>
                <a:gd name="T14" fmla="*/ 6 w 34"/>
                <a:gd name="T15" fmla="*/ 24 h 28"/>
                <a:gd name="T16" fmla="*/ 4 w 34"/>
                <a:gd name="T17" fmla="*/ 26 h 28"/>
                <a:gd name="T18" fmla="*/ 0 w 34"/>
                <a:gd name="T19" fmla="*/ 28 h 28"/>
                <a:gd name="T20" fmla="*/ 0 w 34"/>
                <a:gd name="T21" fmla="*/ 28 h 28"/>
                <a:gd name="T22" fmla="*/ 16 w 34"/>
                <a:gd name="T23" fmla="*/ 28 h 28"/>
                <a:gd name="T24" fmla="*/ 26 w 34"/>
                <a:gd name="T25" fmla="*/ 28 h 28"/>
                <a:gd name="T26" fmla="*/ 34 w 34"/>
                <a:gd name="T27" fmla="*/ 28 h 28"/>
                <a:gd name="T28" fmla="*/ 34 w 34"/>
                <a:gd name="T29" fmla="*/ 28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28">
                  <a:moveTo>
                    <a:pt x="34" y="28"/>
                  </a:moveTo>
                  <a:lnTo>
                    <a:pt x="34" y="28"/>
                  </a:lnTo>
                  <a:lnTo>
                    <a:pt x="26" y="18"/>
                  </a:lnTo>
                  <a:lnTo>
                    <a:pt x="20" y="10"/>
                  </a:lnTo>
                  <a:lnTo>
                    <a:pt x="16" y="0"/>
                  </a:lnTo>
                  <a:lnTo>
                    <a:pt x="10" y="14"/>
                  </a:lnTo>
                  <a:lnTo>
                    <a:pt x="6" y="24"/>
                  </a:lnTo>
                  <a:lnTo>
                    <a:pt x="4" y="26"/>
                  </a:lnTo>
                  <a:lnTo>
                    <a:pt x="0" y="28"/>
                  </a:lnTo>
                  <a:lnTo>
                    <a:pt x="16" y="28"/>
                  </a:lnTo>
                  <a:lnTo>
                    <a:pt x="26" y="28"/>
                  </a:lnTo>
                  <a:lnTo>
                    <a:pt x="34" y="28"/>
                  </a:lnTo>
                  <a:close/>
                </a:path>
              </a:pathLst>
            </a:custGeom>
            <a:solidFill>
              <a:srgbClr val="F8F7F9"/>
            </a:solidFill>
            <a:ln w="12700">
              <a:solidFill>
                <a:srgbClr val="45157C"/>
              </a:solidFill>
              <a:prstDash val="solid"/>
              <a:round/>
              <a:headEnd/>
              <a:tailEnd/>
            </a:ln>
          </p:spPr>
          <p:txBody>
            <a:bodyPr/>
            <a:lstStyle/>
            <a:p>
              <a:endParaRPr lang="en-GB"/>
            </a:p>
          </p:txBody>
        </p:sp>
        <p:sp>
          <p:nvSpPr>
            <p:cNvPr id="30" name="Freeform 241"/>
            <p:cNvSpPr>
              <a:spLocks/>
            </p:cNvSpPr>
            <p:nvPr userDrawn="1"/>
          </p:nvSpPr>
          <p:spPr bwMode="auto">
            <a:xfrm>
              <a:off x="4613" y="1910"/>
              <a:ext cx="28" cy="34"/>
            </a:xfrm>
            <a:custGeom>
              <a:avLst/>
              <a:gdLst>
                <a:gd name="T0" fmla="*/ 28 w 28"/>
                <a:gd name="T1" fmla="*/ 0 h 34"/>
                <a:gd name="T2" fmla="*/ 28 w 28"/>
                <a:gd name="T3" fmla="*/ 0 h 34"/>
                <a:gd name="T4" fmla="*/ 18 w 28"/>
                <a:gd name="T5" fmla="*/ 8 h 34"/>
                <a:gd name="T6" fmla="*/ 8 w 28"/>
                <a:gd name="T7" fmla="*/ 14 h 34"/>
                <a:gd name="T8" fmla="*/ 0 w 28"/>
                <a:gd name="T9" fmla="*/ 18 h 34"/>
                <a:gd name="T10" fmla="*/ 0 w 28"/>
                <a:gd name="T11" fmla="*/ 18 h 34"/>
                <a:gd name="T12" fmla="*/ 12 w 28"/>
                <a:gd name="T13" fmla="*/ 22 h 34"/>
                <a:gd name="T14" fmla="*/ 22 w 28"/>
                <a:gd name="T15" fmla="*/ 28 h 34"/>
                <a:gd name="T16" fmla="*/ 24 w 28"/>
                <a:gd name="T17" fmla="*/ 30 h 34"/>
                <a:gd name="T18" fmla="*/ 26 w 28"/>
                <a:gd name="T19" fmla="*/ 34 h 34"/>
                <a:gd name="T20" fmla="*/ 26 w 28"/>
                <a:gd name="T21" fmla="*/ 34 h 34"/>
                <a:gd name="T22" fmla="*/ 28 w 28"/>
                <a:gd name="T23" fmla="*/ 18 h 34"/>
                <a:gd name="T24" fmla="*/ 28 w 28"/>
                <a:gd name="T25" fmla="*/ 8 h 34"/>
                <a:gd name="T26" fmla="*/ 28 w 28"/>
                <a:gd name="T27" fmla="*/ 0 h 34"/>
                <a:gd name="T28" fmla="*/ 28 w 28"/>
                <a:gd name="T29" fmla="*/ 0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4">
                  <a:moveTo>
                    <a:pt x="28" y="0"/>
                  </a:moveTo>
                  <a:lnTo>
                    <a:pt x="28" y="0"/>
                  </a:lnTo>
                  <a:lnTo>
                    <a:pt x="18" y="8"/>
                  </a:lnTo>
                  <a:lnTo>
                    <a:pt x="8" y="14"/>
                  </a:lnTo>
                  <a:lnTo>
                    <a:pt x="0" y="18"/>
                  </a:lnTo>
                  <a:lnTo>
                    <a:pt x="12" y="22"/>
                  </a:lnTo>
                  <a:lnTo>
                    <a:pt x="22" y="28"/>
                  </a:lnTo>
                  <a:lnTo>
                    <a:pt x="24" y="30"/>
                  </a:lnTo>
                  <a:lnTo>
                    <a:pt x="26" y="34"/>
                  </a:lnTo>
                  <a:lnTo>
                    <a:pt x="28" y="18"/>
                  </a:lnTo>
                  <a:lnTo>
                    <a:pt x="28" y="8"/>
                  </a:lnTo>
                  <a:lnTo>
                    <a:pt x="28" y="0"/>
                  </a:lnTo>
                  <a:close/>
                </a:path>
              </a:pathLst>
            </a:custGeom>
            <a:solidFill>
              <a:srgbClr val="F8F7F9"/>
            </a:solidFill>
            <a:ln w="12700">
              <a:solidFill>
                <a:srgbClr val="45157C"/>
              </a:solidFill>
              <a:prstDash val="solid"/>
              <a:round/>
              <a:headEnd/>
              <a:tailEnd/>
            </a:ln>
          </p:spPr>
          <p:txBody>
            <a:bodyPr/>
            <a:lstStyle/>
            <a:p>
              <a:endParaRPr lang="en-GB"/>
            </a:p>
          </p:txBody>
        </p:sp>
        <p:sp>
          <p:nvSpPr>
            <p:cNvPr id="31" name="Freeform 242"/>
            <p:cNvSpPr>
              <a:spLocks/>
            </p:cNvSpPr>
            <p:nvPr userDrawn="1"/>
          </p:nvSpPr>
          <p:spPr bwMode="auto">
            <a:xfrm>
              <a:off x="4527" y="1826"/>
              <a:ext cx="32" cy="28"/>
            </a:xfrm>
            <a:custGeom>
              <a:avLst/>
              <a:gdLst>
                <a:gd name="T0" fmla="*/ 0 w 32"/>
                <a:gd name="T1" fmla="*/ 0 h 28"/>
                <a:gd name="T2" fmla="*/ 0 w 32"/>
                <a:gd name="T3" fmla="*/ 0 h 28"/>
                <a:gd name="T4" fmla="*/ 8 w 32"/>
                <a:gd name="T5" fmla="*/ 10 h 28"/>
                <a:gd name="T6" fmla="*/ 14 w 32"/>
                <a:gd name="T7" fmla="*/ 20 h 28"/>
                <a:gd name="T8" fmla="*/ 18 w 32"/>
                <a:gd name="T9" fmla="*/ 28 h 28"/>
                <a:gd name="T10" fmla="*/ 18 w 32"/>
                <a:gd name="T11" fmla="*/ 28 h 28"/>
                <a:gd name="T12" fmla="*/ 22 w 32"/>
                <a:gd name="T13" fmla="*/ 14 h 28"/>
                <a:gd name="T14" fmla="*/ 28 w 32"/>
                <a:gd name="T15" fmla="*/ 6 h 28"/>
                <a:gd name="T16" fmla="*/ 30 w 32"/>
                <a:gd name="T17" fmla="*/ 2 h 28"/>
                <a:gd name="T18" fmla="*/ 32 w 32"/>
                <a:gd name="T19" fmla="*/ 2 h 28"/>
                <a:gd name="T20" fmla="*/ 32 w 32"/>
                <a:gd name="T21" fmla="*/ 2 h 28"/>
                <a:gd name="T22" fmla="*/ 18 w 32"/>
                <a:gd name="T23" fmla="*/ 0 h 28"/>
                <a:gd name="T24" fmla="*/ 8 w 32"/>
                <a:gd name="T25" fmla="*/ 0 h 28"/>
                <a:gd name="T26" fmla="*/ 0 w 32"/>
                <a:gd name="T27" fmla="*/ 0 h 28"/>
                <a:gd name="T28" fmla="*/ 0 w 32"/>
                <a:gd name="T29" fmla="*/ 0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28">
                  <a:moveTo>
                    <a:pt x="0" y="0"/>
                  </a:moveTo>
                  <a:lnTo>
                    <a:pt x="0" y="0"/>
                  </a:lnTo>
                  <a:lnTo>
                    <a:pt x="8" y="10"/>
                  </a:lnTo>
                  <a:lnTo>
                    <a:pt x="14" y="20"/>
                  </a:lnTo>
                  <a:lnTo>
                    <a:pt x="18" y="28"/>
                  </a:lnTo>
                  <a:lnTo>
                    <a:pt x="22" y="14"/>
                  </a:lnTo>
                  <a:lnTo>
                    <a:pt x="28" y="6"/>
                  </a:lnTo>
                  <a:lnTo>
                    <a:pt x="30" y="2"/>
                  </a:lnTo>
                  <a:lnTo>
                    <a:pt x="32" y="2"/>
                  </a:lnTo>
                  <a:lnTo>
                    <a:pt x="18" y="0"/>
                  </a:lnTo>
                  <a:lnTo>
                    <a:pt x="8" y="0"/>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32" name="Freeform 243"/>
            <p:cNvSpPr>
              <a:spLocks/>
            </p:cNvSpPr>
            <p:nvPr userDrawn="1"/>
          </p:nvSpPr>
          <p:spPr bwMode="auto">
            <a:xfrm>
              <a:off x="4637" y="1796"/>
              <a:ext cx="40" cy="36"/>
            </a:xfrm>
            <a:custGeom>
              <a:avLst/>
              <a:gdLst>
                <a:gd name="T0" fmla="*/ 0 w 40"/>
                <a:gd name="T1" fmla="*/ 10 h 36"/>
                <a:gd name="T2" fmla="*/ 0 w 40"/>
                <a:gd name="T3" fmla="*/ 10 h 36"/>
                <a:gd name="T4" fmla="*/ 24 w 40"/>
                <a:gd name="T5" fmla="*/ 36 h 36"/>
                <a:gd name="T6" fmla="*/ 24 w 40"/>
                <a:gd name="T7" fmla="*/ 36 h 36"/>
                <a:gd name="T8" fmla="*/ 30 w 40"/>
                <a:gd name="T9" fmla="*/ 26 h 36"/>
                <a:gd name="T10" fmla="*/ 36 w 40"/>
                <a:gd name="T11" fmla="*/ 14 h 36"/>
                <a:gd name="T12" fmla="*/ 40 w 40"/>
                <a:gd name="T13" fmla="*/ 0 h 36"/>
                <a:gd name="T14" fmla="*/ 40 w 40"/>
                <a:gd name="T15" fmla="*/ 0 h 36"/>
                <a:gd name="T16" fmla="*/ 24 w 40"/>
                <a:gd name="T17" fmla="*/ 2 h 36"/>
                <a:gd name="T18" fmla="*/ 12 w 40"/>
                <a:gd name="T19" fmla="*/ 6 h 36"/>
                <a:gd name="T20" fmla="*/ 0 w 40"/>
                <a:gd name="T21" fmla="*/ 10 h 36"/>
                <a:gd name="T22" fmla="*/ 0 w 40"/>
                <a:gd name="T23" fmla="*/ 10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6">
                  <a:moveTo>
                    <a:pt x="0" y="10"/>
                  </a:moveTo>
                  <a:lnTo>
                    <a:pt x="0" y="10"/>
                  </a:lnTo>
                  <a:lnTo>
                    <a:pt x="24" y="36"/>
                  </a:lnTo>
                  <a:lnTo>
                    <a:pt x="30" y="26"/>
                  </a:lnTo>
                  <a:lnTo>
                    <a:pt x="36" y="14"/>
                  </a:lnTo>
                  <a:lnTo>
                    <a:pt x="40" y="0"/>
                  </a:lnTo>
                  <a:lnTo>
                    <a:pt x="24" y="2"/>
                  </a:lnTo>
                  <a:lnTo>
                    <a:pt x="12" y="6"/>
                  </a:lnTo>
                  <a:lnTo>
                    <a:pt x="0" y="10"/>
                  </a:lnTo>
                  <a:close/>
                </a:path>
              </a:pathLst>
            </a:custGeom>
            <a:solidFill>
              <a:srgbClr val="F8F7F9"/>
            </a:solidFill>
            <a:ln w="12700">
              <a:solidFill>
                <a:srgbClr val="45157C"/>
              </a:solidFill>
              <a:prstDash val="solid"/>
              <a:round/>
              <a:headEnd/>
              <a:tailEnd/>
            </a:ln>
          </p:spPr>
          <p:txBody>
            <a:bodyPr/>
            <a:lstStyle/>
            <a:p>
              <a:endParaRPr lang="en-GB"/>
            </a:p>
          </p:txBody>
        </p:sp>
        <p:sp>
          <p:nvSpPr>
            <p:cNvPr id="33" name="Freeform 244"/>
            <p:cNvSpPr>
              <a:spLocks/>
            </p:cNvSpPr>
            <p:nvPr userDrawn="1"/>
          </p:nvSpPr>
          <p:spPr bwMode="auto">
            <a:xfrm>
              <a:off x="4629" y="2014"/>
              <a:ext cx="38" cy="38"/>
            </a:xfrm>
            <a:custGeom>
              <a:avLst/>
              <a:gdLst>
                <a:gd name="T0" fmla="*/ 24 w 38"/>
                <a:gd name="T1" fmla="*/ 0 h 38"/>
                <a:gd name="T2" fmla="*/ 24 w 38"/>
                <a:gd name="T3" fmla="*/ 0 h 38"/>
                <a:gd name="T4" fmla="*/ 0 w 38"/>
                <a:gd name="T5" fmla="*/ 24 h 38"/>
                <a:gd name="T6" fmla="*/ 0 w 38"/>
                <a:gd name="T7" fmla="*/ 24 h 38"/>
                <a:gd name="T8" fmla="*/ 12 w 38"/>
                <a:gd name="T9" fmla="*/ 30 h 38"/>
                <a:gd name="T10" fmla="*/ 24 w 38"/>
                <a:gd name="T11" fmla="*/ 34 h 38"/>
                <a:gd name="T12" fmla="*/ 38 w 38"/>
                <a:gd name="T13" fmla="*/ 38 h 38"/>
                <a:gd name="T14" fmla="*/ 38 w 38"/>
                <a:gd name="T15" fmla="*/ 38 h 38"/>
                <a:gd name="T16" fmla="*/ 34 w 38"/>
                <a:gd name="T17" fmla="*/ 22 h 38"/>
                <a:gd name="T18" fmla="*/ 30 w 38"/>
                <a:gd name="T19" fmla="*/ 10 h 38"/>
                <a:gd name="T20" fmla="*/ 24 w 38"/>
                <a:gd name="T21" fmla="*/ 0 h 38"/>
                <a:gd name="T22" fmla="*/ 24 w 38"/>
                <a:gd name="T23" fmla="*/ 0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24" y="0"/>
                  </a:moveTo>
                  <a:lnTo>
                    <a:pt x="24" y="0"/>
                  </a:lnTo>
                  <a:lnTo>
                    <a:pt x="0" y="24"/>
                  </a:lnTo>
                  <a:lnTo>
                    <a:pt x="12" y="30"/>
                  </a:lnTo>
                  <a:lnTo>
                    <a:pt x="24" y="34"/>
                  </a:lnTo>
                  <a:lnTo>
                    <a:pt x="38" y="38"/>
                  </a:lnTo>
                  <a:lnTo>
                    <a:pt x="34" y="22"/>
                  </a:lnTo>
                  <a:lnTo>
                    <a:pt x="30" y="10"/>
                  </a:lnTo>
                  <a:lnTo>
                    <a:pt x="24" y="0"/>
                  </a:lnTo>
                  <a:close/>
                </a:path>
              </a:pathLst>
            </a:custGeom>
            <a:solidFill>
              <a:srgbClr val="F8F7F9"/>
            </a:solidFill>
            <a:ln w="12700">
              <a:solidFill>
                <a:srgbClr val="45157C"/>
              </a:solidFill>
              <a:prstDash val="solid"/>
              <a:round/>
              <a:headEnd/>
              <a:tailEnd/>
            </a:ln>
          </p:spPr>
          <p:txBody>
            <a:bodyPr/>
            <a:lstStyle/>
            <a:p>
              <a:endParaRPr lang="en-GB"/>
            </a:p>
          </p:txBody>
        </p:sp>
        <p:sp>
          <p:nvSpPr>
            <p:cNvPr id="34" name="Freeform 245"/>
            <p:cNvSpPr>
              <a:spLocks/>
            </p:cNvSpPr>
            <p:nvPr userDrawn="1"/>
          </p:nvSpPr>
          <p:spPr bwMode="auto">
            <a:xfrm>
              <a:off x="4419" y="2018"/>
              <a:ext cx="40" cy="38"/>
            </a:xfrm>
            <a:custGeom>
              <a:avLst/>
              <a:gdLst>
                <a:gd name="T0" fmla="*/ 40 w 40"/>
                <a:gd name="T1" fmla="*/ 24 h 38"/>
                <a:gd name="T2" fmla="*/ 40 w 40"/>
                <a:gd name="T3" fmla="*/ 24 h 38"/>
                <a:gd name="T4" fmla="*/ 14 w 40"/>
                <a:gd name="T5" fmla="*/ 0 h 38"/>
                <a:gd name="T6" fmla="*/ 14 w 40"/>
                <a:gd name="T7" fmla="*/ 0 h 38"/>
                <a:gd name="T8" fmla="*/ 8 w 40"/>
                <a:gd name="T9" fmla="*/ 10 h 38"/>
                <a:gd name="T10" fmla="*/ 4 w 40"/>
                <a:gd name="T11" fmla="*/ 22 h 38"/>
                <a:gd name="T12" fmla="*/ 0 w 40"/>
                <a:gd name="T13" fmla="*/ 38 h 38"/>
                <a:gd name="T14" fmla="*/ 0 w 40"/>
                <a:gd name="T15" fmla="*/ 38 h 38"/>
                <a:gd name="T16" fmla="*/ 16 w 40"/>
                <a:gd name="T17" fmla="*/ 34 h 38"/>
                <a:gd name="T18" fmla="*/ 28 w 40"/>
                <a:gd name="T19" fmla="*/ 30 h 38"/>
                <a:gd name="T20" fmla="*/ 40 w 40"/>
                <a:gd name="T21" fmla="*/ 24 h 38"/>
                <a:gd name="T22" fmla="*/ 40 w 40"/>
                <a:gd name="T23" fmla="*/ 24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8">
                  <a:moveTo>
                    <a:pt x="40" y="24"/>
                  </a:moveTo>
                  <a:lnTo>
                    <a:pt x="40" y="24"/>
                  </a:lnTo>
                  <a:lnTo>
                    <a:pt x="14" y="0"/>
                  </a:lnTo>
                  <a:lnTo>
                    <a:pt x="8" y="10"/>
                  </a:lnTo>
                  <a:lnTo>
                    <a:pt x="4" y="22"/>
                  </a:lnTo>
                  <a:lnTo>
                    <a:pt x="0" y="38"/>
                  </a:lnTo>
                  <a:lnTo>
                    <a:pt x="16" y="34"/>
                  </a:lnTo>
                  <a:lnTo>
                    <a:pt x="28" y="30"/>
                  </a:lnTo>
                  <a:lnTo>
                    <a:pt x="40" y="24"/>
                  </a:lnTo>
                  <a:close/>
                </a:path>
              </a:pathLst>
            </a:custGeom>
            <a:solidFill>
              <a:srgbClr val="F8F7F9"/>
            </a:solidFill>
            <a:ln w="12700">
              <a:solidFill>
                <a:srgbClr val="45157C"/>
              </a:solidFill>
              <a:prstDash val="solid"/>
              <a:round/>
              <a:headEnd/>
              <a:tailEnd/>
            </a:ln>
          </p:spPr>
          <p:txBody>
            <a:bodyPr/>
            <a:lstStyle/>
            <a:p>
              <a:endParaRPr lang="en-GB"/>
            </a:p>
          </p:txBody>
        </p:sp>
        <p:sp>
          <p:nvSpPr>
            <p:cNvPr id="35" name="Freeform 246"/>
            <p:cNvSpPr>
              <a:spLocks/>
            </p:cNvSpPr>
            <p:nvPr userDrawn="1"/>
          </p:nvSpPr>
          <p:spPr bwMode="auto">
            <a:xfrm>
              <a:off x="4419" y="1794"/>
              <a:ext cx="38" cy="38"/>
            </a:xfrm>
            <a:custGeom>
              <a:avLst/>
              <a:gdLst>
                <a:gd name="T0" fmla="*/ 12 w 38"/>
                <a:gd name="T1" fmla="*/ 38 h 38"/>
                <a:gd name="T2" fmla="*/ 12 w 38"/>
                <a:gd name="T3" fmla="*/ 38 h 38"/>
                <a:gd name="T4" fmla="*/ 38 w 38"/>
                <a:gd name="T5" fmla="*/ 14 h 38"/>
                <a:gd name="T6" fmla="*/ 38 w 38"/>
                <a:gd name="T7" fmla="*/ 14 h 38"/>
                <a:gd name="T8" fmla="*/ 26 w 38"/>
                <a:gd name="T9" fmla="*/ 8 h 38"/>
                <a:gd name="T10" fmla="*/ 14 w 38"/>
                <a:gd name="T11" fmla="*/ 2 h 38"/>
                <a:gd name="T12" fmla="*/ 0 w 38"/>
                <a:gd name="T13" fmla="*/ 0 h 38"/>
                <a:gd name="T14" fmla="*/ 0 w 38"/>
                <a:gd name="T15" fmla="*/ 0 h 38"/>
                <a:gd name="T16" fmla="*/ 4 w 38"/>
                <a:gd name="T17" fmla="*/ 14 h 38"/>
                <a:gd name="T18" fmla="*/ 8 w 38"/>
                <a:gd name="T19" fmla="*/ 28 h 38"/>
                <a:gd name="T20" fmla="*/ 12 w 38"/>
                <a:gd name="T21" fmla="*/ 38 h 38"/>
                <a:gd name="T22" fmla="*/ 12 w 38"/>
                <a:gd name="T23" fmla="*/ 38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12" y="38"/>
                  </a:moveTo>
                  <a:lnTo>
                    <a:pt x="12" y="38"/>
                  </a:lnTo>
                  <a:lnTo>
                    <a:pt x="38" y="14"/>
                  </a:lnTo>
                  <a:lnTo>
                    <a:pt x="26" y="8"/>
                  </a:lnTo>
                  <a:lnTo>
                    <a:pt x="14" y="2"/>
                  </a:lnTo>
                  <a:lnTo>
                    <a:pt x="0" y="0"/>
                  </a:lnTo>
                  <a:lnTo>
                    <a:pt x="4" y="14"/>
                  </a:lnTo>
                  <a:lnTo>
                    <a:pt x="8" y="28"/>
                  </a:lnTo>
                  <a:lnTo>
                    <a:pt x="12" y="38"/>
                  </a:lnTo>
                  <a:close/>
                </a:path>
              </a:pathLst>
            </a:custGeom>
            <a:solidFill>
              <a:srgbClr val="F8F7F9"/>
            </a:solidFill>
            <a:ln w="12700">
              <a:solidFill>
                <a:srgbClr val="45157C"/>
              </a:solidFill>
              <a:prstDash val="solid"/>
              <a:round/>
              <a:headEnd/>
              <a:tailEnd/>
            </a:ln>
          </p:spPr>
          <p:txBody>
            <a:bodyPr/>
            <a:lstStyle/>
            <a:p>
              <a:endParaRPr lang="en-GB"/>
            </a:p>
          </p:txBody>
        </p:sp>
      </p:grpSp>
      <p:grpSp>
        <p:nvGrpSpPr>
          <p:cNvPr id="36" name="Group 247"/>
          <p:cNvGrpSpPr>
            <a:grpSpLocks/>
          </p:cNvGrpSpPr>
          <p:nvPr userDrawn="1"/>
        </p:nvGrpSpPr>
        <p:grpSpPr bwMode="auto">
          <a:xfrm>
            <a:off x="73025" y="3055938"/>
            <a:ext cx="682625" cy="720725"/>
            <a:chOff x="4377" y="1752"/>
            <a:chExt cx="334" cy="352"/>
          </a:xfrm>
        </p:grpSpPr>
        <p:sp>
          <p:nvSpPr>
            <p:cNvPr id="37" name="AutoShape 248"/>
            <p:cNvSpPr>
              <a:spLocks noChangeAspect="1" noChangeArrowheads="1" noTextEdit="1"/>
            </p:cNvSpPr>
            <p:nvPr userDrawn="1"/>
          </p:nvSpPr>
          <p:spPr bwMode="auto">
            <a:xfrm>
              <a:off x="4377" y="1752"/>
              <a:ext cx="334"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8" name="Freeform 249"/>
            <p:cNvSpPr>
              <a:spLocks/>
            </p:cNvSpPr>
            <p:nvPr userDrawn="1"/>
          </p:nvSpPr>
          <p:spPr bwMode="auto">
            <a:xfrm>
              <a:off x="4381" y="1756"/>
              <a:ext cx="326" cy="344"/>
            </a:xfrm>
            <a:custGeom>
              <a:avLst/>
              <a:gdLst>
                <a:gd name="T0" fmla="*/ 326 w 326"/>
                <a:gd name="T1" fmla="*/ 344 h 344"/>
                <a:gd name="T2" fmla="*/ 0 w 326"/>
                <a:gd name="T3" fmla="*/ 342 h 344"/>
                <a:gd name="T4" fmla="*/ 0 w 326"/>
                <a:gd name="T5" fmla="*/ 0 h 344"/>
                <a:gd name="T6" fmla="*/ 326 w 326"/>
                <a:gd name="T7" fmla="*/ 0 h 344"/>
                <a:gd name="T8" fmla="*/ 326 w 326"/>
                <a:gd name="T9" fmla="*/ 344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6" h="344">
                  <a:moveTo>
                    <a:pt x="326" y="344"/>
                  </a:moveTo>
                  <a:lnTo>
                    <a:pt x="0" y="342"/>
                  </a:lnTo>
                  <a:lnTo>
                    <a:pt x="0" y="0"/>
                  </a:lnTo>
                  <a:lnTo>
                    <a:pt x="326" y="0"/>
                  </a:lnTo>
                  <a:lnTo>
                    <a:pt x="326" y="344"/>
                  </a:lnTo>
                  <a:close/>
                </a:path>
              </a:pathLst>
            </a:custGeom>
            <a:solidFill>
              <a:srgbClr val="DBC8E8"/>
            </a:solidFill>
            <a:ln w="12700">
              <a:solidFill>
                <a:srgbClr val="45157C"/>
              </a:solidFill>
              <a:prstDash val="solid"/>
              <a:round/>
              <a:headEnd/>
              <a:tailEnd/>
            </a:ln>
          </p:spPr>
          <p:txBody>
            <a:bodyPr/>
            <a:lstStyle/>
            <a:p>
              <a:endParaRPr lang="en-GB"/>
            </a:p>
          </p:txBody>
        </p:sp>
        <p:sp>
          <p:nvSpPr>
            <p:cNvPr id="39" name="Freeform 250"/>
            <p:cNvSpPr>
              <a:spLocks/>
            </p:cNvSpPr>
            <p:nvPr userDrawn="1"/>
          </p:nvSpPr>
          <p:spPr bwMode="auto">
            <a:xfrm>
              <a:off x="4395" y="1770"/>
              <a:ext cx="300" cy="310"/>
            </a:xfrm>
            <a:custGeom>
              <a:avLst/>
              <a:gdLst>
                <a:gd name="T0" fmla="*/ 300 w 300"/>
                <a:gd name="T1" fmla="*/ 0 h 310"/>
                <a:gd name="T2" fmla="*/ 244 w 300"/>
                <a:gd name="T3" fmla="*/ 14 h 310"/>
                <a:gd name="T4" fmla="*/ 224 w 300"/>
                <a:gd name="T5" fmla="*/ 22 h 310"/>
                <a:gd name="T6" fmla="*/ 210 w 300"/>
                <a:gd name="T7" fmla="*/ 36 h 310"/>
                <a:gd name="T8" fmla="*/ 190 w 300"/>
                <a:gd name="T9" fmla="*/ 54 h 310"/>
                <a:gd name="T10" fmla="*/ 170 w 300"/>
                <a:gd name="T11" fmla="*/ 86 h 310"/>
                <a:gd name="T12" fmla="*/ 152 w 300"/>
                <a:gd name="T13" fmla="*/ 130 h 310"/>
                <a:gd name="T14" fmla="*/ 144 w 300"/>
                <a:gd name="T15" fmla="*/ 106 h 310"/>
                <a:gd name="T16" fmla="*/ 118 w 300"/>
                <a:gd name="T17" fmla="*/ 60 h 310"/>
                <a:gd name="T18" fmla="*/ 96 w 300"/>
                <a:gd name="T19" fmla="*/ 36 h 310"/>
                <a:gd name="T20" fmla="*/ 70 w 300"/>
                <a:gd name="T21" fmla="*/ 16 h 310"/>
                <a:gd name="T22" fmla="*/ 38 w 300"/>
                <a:gd name="T23" fmla="*/ 6 h 310"/>
                <a:gd name="T24" fmla="*/ 0 w 300"/>
                <a:gd name="T25" fmla="*/ 8 h 310"/>
                <a:gd name="T26" fmla="*/ 4 w 300"/>
                <a:gd name="T27" fmla="*/ 28 h 310"/>
                <a:gd name="T28" fmla="*/ 20 w 300"/>
                <a:gd name="T29" fmla="*/ 72 h 310"/>
                <a:gd name="T30" fmla="*/ 36 w 300"/>
                <a:gd name="T31" fmla="*/ 98 h 310"/>
                <a:gd name="T32" fmla="*/ 58 w 300"/>
                <a:gd name="T33" fmla="*/ 122 h 310"/>
                <a:gd name="T34" fmla="*/ 90 w 300"/>
                <a:gd name="T35" fmla="*/ 142 h 310"/>
                <a:gd name="T36" fmla="*/ 132 w 300"/>
                <a:gd name="T37" fmla="*/ 156 h 310"/>
                <a:gd name="T38" fmla="*/ 126 w 300"/>
                <a:gd name="T39" fmla="*/ 156 h 310"/>
                <a:gd name="T40" fmla="*/ 96 w 300"/>
                <a:gd name="T41" fmla="*/ 168 h 310"/>
                <a:gd name="T42" fmla="*/ 62 w 300"/>
                <a:gd name="T43" fmla="*/ 188 h 310"/>
                <a:gd name="T44" fmla="*/ 40 w 300"/>
                <a:gd name="T45" fmla="*/ 212 h 310"/>
                <a:gd name="T46" fmla="*/ 20 w 300"/>
                <a:gd name="T47" fmla="*/ 242 h 310"/>
                <a:gd name="T48" fmla="*/ 6 w 300"/>
                <a:gd name="T49" fmla="*/ 284 h 310"/>
                <a:gd name="T50" fmla="*/ 0 w 300"/>
                <a:gd name="T51" fmla="*/ 308 h 310"/>
                <a:gd name="T52" fmla="*/ 40 w 300"/>
                <a:gd name="T53" fmla="*/ 302 h 310"/>
                <a:gd name="T54" fmla="*/ 78 w 300"/>
                <a:gd name="T55" fmla="*/ 286 h 310"/>
                <a:gd name="T56" fmla="*/ 102 w 300"/>
                <a:gd name="T57" fmla="*/ 266 h 310"/>
                <a:gd name="T58" fmla="*/ 126 w 300"/>
                <a:gd name="T59" fmla="*/ 240 h 310"/>
                <a:gd name="T60" fmla="*/ 144 w 300"/>
                <a:gd name="T61" fmla="*/ 202 h 310"/>
                <a:gd name="T62" fmla="*/ 150 w 300"/>
                <a:gd name="T63" fmla="*/ 180 h 310"/>
                <a:gd name="T64" fmla="*/ 166 w 300"/>
                <a:gd name="T65" fmla="*/ 226 h 310"/>
                <a:gd name="T66" fmla="*/ 190 w 300"/>
                <a:gd name="T67" fmla="*/ 264 h 310"/>
                <a:gd name="T68" fmla="*/ 212 w 300"/>
                <a:gd name="T69" fmla="*/ 286 h 310"/>
                <a:gd name="T70" fmla="*/ 242 w 300"/>
                <a:gd name="T71" fmla="*/ 304 h 310"/>
                <a:gd name="T72" fmla="*/ 276 w 300"/>
                <a:gd name="T73" fmla="*/ 310 h 310"/>
                <a:gd name="T74" fmla="*/ 296 w 300"/>
                <a:gd name="T75" fmla="*/ 310 h 310"/>
                <a:gd name="T76" fmla="*/ 296 w 300"/>
                <a:gd name="T77" fmla="*/ 290 h 310"/>
                <a:gd name="T78" fmla="*/ 288 w 300"/>
                <a:gd name="T79" fmla="*/ 256 h 310"/>
                <a:gd name="T80" fmla="*/ 278 w 300"/>
                <a:gd name="T81" fmla="*/ 230 h 310"/>
                <a:gd name="T82" fmla="*/ 258 w 300"/>
                <a:gd name="T83" fmla="*/ 204 h 310"/>
                <a:gd name="T84" fmla="*/ 232 w 300"/>
                <a:gd name="T85" fmla="*/ 182 h 310"/>
                <a:gd name="T86" fmla="*/ 192 w 300"/>
                <a:gd name="T87" fmla="*/ 164 h 310"/>
                <a:gd name="T88" fmla="*/ 168 w 300"/>
                <a:gd name="T89" fmla="*/ 158 h 310"/>
                <a:gd name="T90" fmla="*/ 190 w 300"/>
                <a:gd name="T91" fmla="*/ 152 h 310"/>
                <a:gd name="T92" fmla="*/ 222 w 300"/>
                <a:gd name="T93" fmla="*/ 138 h 310"/>
                <a:gd name="T94" fmla="*/ 246 w 300"/>
                <a:gd name="T95" fmla="*/ 122 h 310"/>
                <a:gd name="T96" fmla="*/ 270 w 300"/>
                <a:gd name="T97" fmla="*/ 98 h 310"/>
                <a:gd name="T98" fmla="*/ 288 w 300"/>
                <a:gd name="T99" fmla="*/ 66 h 310"/>
                <a:gd name="T100" fmla="*/ 298 w 300"/>
                <a:gd name="T101" fmla="*/ 24 h 310"/>
                <a:gd name="T102" fmla="*/ 300 w 300"/>
                <a:gd name="T103" fmla="*/ 0 h 3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0" h="310">
                  <a:moveTo>
                    <a:pt x="300" y="0"/>
                  </a:moveTo>
                  <a:lnTo>
                    <a:pt x="300" y="0"/>
                  </a:lnTo>
                  <a:lnTo>
                    <a:pt x="268" y="6"/>
                  </a:lnTo>
                  <a:lnTo>
                    <a:pt x="244" y="14"/>
                  </a:lnTo>
                  <a:lnTo>
                    <a:pt x="232" y="18"/>
                  </a:lnTo>
                  <a:lnTo>
                    <a:pt x="224" y="22"/>
                  </a:lnTo>
                  <a:lnTo>
                    <a:pt x="210" y="36"/>
                  </a:lnTo>
                  <a:lnTo>
                    <a:pt x="200" y="44"/>
                  </a:lnTo>
                  <a:lnTo>
                    <a:pt x="190" y="54"/>
                  </a:lnTo>
                  <a:lnTo>
                    <a:pt x="180" y="68"/>
                  </a:lnTo>
                  <a:lnTo>
                    <a:pt x="170" y="86"/>
                  </a:lnTo>
                  <a:lnTo>
                    <a:pt x="160" y="106"/>
                  </a:lnTo>
                  <a:lnTo>
                    <a:pt x="152" y="130"/>
                  </a:lnTo>
                  <a:lnTo>
                    <a:pt x="144" y="106"/>
                  </a:lnTo>
                  <a:lnTo>
                    <a:pt x="132" y="84"/>
                  </a:lnTo>
                  <a:lnTo>
                    <a:pt x="118" y="60"/>
                  </a:lnTo>
                  <a:lnTo>
                    <a:pt x="108" y="48"/>
                  </a:lnTo>
                  <a:lnTo>
                    <a:pt x="96" y="36"/>
                  </a:lnTo>
                  <a:lnTo>
                    <a:pt x="84" y="26"/>
                  </a:lnTo>
                  <a:lnTo>
                    <a:pt x="70" y="16"/>
                  </a:lnTo>
                  <a:lnTo>
                    <a:pt x="56" y="10"/>
                  </a:lnTo>
                  <a:lnTo>
                    <a:pt x="38" y="6"/>
                  </a:lnTo>
                  <a:lnTo>
                    <a:pt x="20" y="6"/>
                  </a:lnTo>
                  <a:lnTo>
                    <a:pt x="0" y="8"/>
                  </a:lnTo>
                  <a:lnTo>
                    <a:pt x="4" y="28"/>
                  </a:lnTo>
                  <a:lnTo>
                    <a:pt x="10" y="48"/>
                  </a:lnTo>
                  <a:lnTo>
                    <a:pt x="20" y="72"/>
                  </a:lnTo>
                  <a:lnTo>
                    <a:pt x="26" y="86"/>
                  </a:lnTo>
                  <a:lnTo>
                    <a:pt x="36" y="98"/>
                  </a:lnTo>
                  <a:lnTo>
                    <a:pt x="46" y="110"/>
                  </a:lnTo>
                  <a:lnTo>
                    <a:pt x="58" y="122"/>
                  </a:lnTo>
                  <a:lnTo>
                    <a:pt x="74" y="134"/>
                  </a:lnTo>
                  <a:lnTo>
                    <a:pt x="90" y="142"/>
                  </a:lnTo>
                  <a:lnTo>
                    <a:pt x="110" y="150"/>
                  </a:lnTo>
                  <a:lnTo>
                    <a:pt x="132" y="156"/>
                  </a:lnTo>
                  <a:lnTo>
                    <a:pt x="126" y="156"/>
                  </a:lnTo>
                  <a:lnTo>
                    <a:pt x="114" y="160"/>
                  </a:lnTo>
                  <a:lnTo>
                    <a:pt x="96" y="168"/>
                  </a:lnTo>
                  <a:lnTo>
                    <a:pt x="74" y="180"/>
                  </a:lnTo>
                  <a:lnTo>
                    <a:pt x="62" y="188"/>
                  </a:lnTo>
                  <a:lnTo>
                    <a:pt x="50" y="200"/>
                  </a:lnTo>
                  <a:lnTo>
                    <a:pt x="40" y="212"/>
                  </a:lnTo>
                  <a:lnTo>
                    <a:pt x="30" y="226"/>
                  </a:lnTo>
                  <a:lnTo>
                    <a:pt x="20" y="242"/>
                  </a:lnTo>
                  <a:lnTo>
                    <a:pt x="12" y="262"/>
                  </a:lnTo>
                  <a:lnTo>
                    <a:pt x="6" y="284"/>
                  </a:lnTo>
                  <a:lnTo>
                    <a:pt x="0" y="308"/>
                  </a:lnTo>
                  <a:lnTo>
                    <a:pt x="20" y="306"/>
                  </a:lnTo>
                  <a:lnTo>
                    <a:pt x="40" y="302"/>
                  </a:lnTo>
                  <a:lnTo>
                    <a:pt x="64" y="292"/>
                  </a:lnTo>
                  <a:lnTo>
                    <a:pt x="78" y="286"/>
                  </a:lnTo>
                  <a:lnTo>
                    <a:pt x="90" y="276"/>
                  </a:lnTo>
                  <a:lnTo>
                    <a:pt x="102" y="266"/>
                  </a:lnTo>
                  <a:lnTo>
                    <a:pt x="114" y="254"/>
                  </a:lnTo>
                  <a:lnTo>
                    <a:pt x="126" y="240"/>
                  </a:lnTo>
                  <a:lnTo>
                    <a:pt x="136" y="222"/>
                  </a:lnTo>
                  <a:lnTo>
                    <a:pt x="144" y="202"/>
                  </a:lnTo>
                  <a:lnTo>
                    <a:pt x="150" y="180"/>
                  </a:lnTo>
                  <a:lnTo>
                    <a:pt x="156" y="202"/>
                  </a:lnTo>
                  <a:lnTo>
                    <a:pt x="166" y="226"/>
                  </a:lnTo>
                  <a:lnTo>
                    <a:pt x="180" y="250"/>
                  </a:lnTo>
                  <a:lnTo>
                    <a:pt x="190" y="264"/>
                  </a:lnTo>
                  <a:lnTo>
                    <a:pt x="200" y="276"/>
                  </a:lnTo>
                  <a:lnTo>
                    <a:pt x="212" y="286"/>
                  </a:lnTo>
                  <a:lnTo>
                    <a:pt x="226" y="296"/>
                  </a:lnTo>
                  <a:lnTo>
                    <a:pt x="242" y="304"/>
                  </a:lnTo>
                  <a:lnTo>
                    <a:pt x="258" y="308"/>
                  </a:lnTo>
                  <a:lnTo>
                    <a:pt x="276" y="310"/>
                  </a:lnTo>
                  <a:lnTo>
                    <a:pt x="296" y="310"/>
                  </a:lnTo>
                  <a:lnTo>
                    <a:pt x="296" y="304"/>
                  </a:lnTo>
                  <a:lnTo>
                    <a:pt x="296" y="290"/>
                  </a:lnTo>
                  <a:lnTo>
                    <a:pt x="292" y="268"/>
                  </a:lnTo>
                  <a:lnTo>
                    <a:pt x="288" y="256"/>
                  </a:lnTo>
                  <a:lnTo>
                    <a:pt x="284" y="244"/>
                  </a:lnTo>
                  <a:lnTo>
                    <a:pt x="278" y="230"/>
                  </a:lnTo>
                  <a:lnTo>
                    <a:pt x="270" y="218"/>
                  </a:lnTo>
                  <a:lnTo>
                    <a:pt x="258" y="204"/>
                  </a:lnTo>
                  <a:lnTo>
                    <a:pt x="246" y="192"/>
                  </a:lnTo>
                  <a:lnTo>
                    <a:pt x="232" y="182"/>
                  </a:lnTo>
                  <a:lnTo>
                    <a:pt x="214" y="172"/>
                  </a:lnTo>
                  <a:lnTo>
                    <a:pt x="192" y="164"/>
                  </a:lnTo>
                  <a:lnTo>
                    <a:pt x="168" y="158"/>
                  </a:lnTo>
                  <a:lnTo>
                    <a:pt x="174" y="156"/>
                  </a:lnTo>
                  <a:lnTo>
                    <a:pt x="190" y="152"/>
                  </a:lnTo>
                  <a:lnTo>
                    <a:pt x="210" y="144"/>
                  </a:lnTo>
                  <a:lnTo>
                    <a:pt x="222" y="138"/>
                  </a:lnTo>
                  <a:lnTo>
                    <a:pt x="234" y="130"/>
                  </a:lnTo>
                  <a:lnTo>
                    <a:pt x="246" y="122"/>
                  </a:lnTo>
                  <a:lnTo>
                    <a:pt x="258" y="110"/>
                  </a:lnTo>
                  <a:lnTo>
                    <a:pt x="270" y="98"/>
                  </a:lnTo>
                  <a:lnTo>
                    <a:pt x="280" y="82"/>
                  </a:lnTo>
                  <a:lnTo>
                    <a:pt x="288" y="66"/>
                  </a:lnTo>
                  <a:lnTo>
                    <a:pt x="294" y="46"/>
                  </a:lnTo>
                  <a:lnTo>
                    <a:pt x="298" y="24"/>
                  </a:lnTo>
                  <a:lnTo>
                    <a:pt x="300" y="0"/>
                  </a:lnTo>
                  <a:close/>
                </a:path>
              </a:pathLst>
            </a:custGeom>
            <a:solidFill>
              <a:srgbClr val="DBC8E8"/>
            </a:solidFill>
            <a:ln w="12700">
              <a:solidFill>
                <a:srgbClr val="45157C"/>
              </a:solidFill>
              <a:prstDash val="solid"/>
              <a:round/>
              <a:headEnd/>
              <a:tailEnd/>
            </a:ln>
          </p:spPr>
          <p:txBody>
            <a:bodyPr/>
            <a:lstStyle/>
            <a:p>
              <a:endParaRPr lang="en-GB"/>
            </a:p>
          </p:txBody>
        </p:sp>
        <p:sp>
          <p:nvSpPr>
            <p:cNvPr id="40" name="Freeform 251"/>
            <p:cNvSpPr>
              <a:spLocks/>
            </p:cNvSpPr>
            <p:nvPr userDrawn="1"/>
          </p:nvSpPr>
          <p:spPr bwMode="auto">
            <a:xfrm>
              <a:off x="4567" y="1828"/>
              <a:ext cx="72" cy="74"/>
            </a:xfrm>
            <a:custGeom>
              <a:avLst/>
              <a:gdLst>
                <a:gd name="T0" fmla="*/ 0 w 72"/>
                <a:gd name="T1" fmla="*/ 74 h 74"/>
                <a:gd name="T2" fmla="*/ 0 w 72"/>
                <a:gd name="T3" fmla="*/ 74 h 74"/>
                <a:gd name="T4" fmla="*/ 8 w 72"/>
                <a:gd name="T5" fmla="*/ 72 h 74"/>
                <a:gd name="T6" fmla="*/ 14 w 72"/>
                <a:gd name="T7" fmla="*/ 72 h 74"/>
                <a:gd name="T8" fmla="*/ 24 w 72"/>
                <a:gd name="T9" fmla="*/ 70 h 74"/>
                <a:gd name="T10" fmla="*/ 36 w 72"/>
                <a:gd name="T11" fmla="*/ 64 h 74"/>
                <a:gd name="T12" fmla="*/ 48 w 72"/>
                <a:gd name="T13" fmla="*/ 58 h 74"/>
                <a:gd name="T14" fmla="*/ 60 w 72"/>
                <a:gd name="T15" fmla="*/ 46 h 74"/>
                <a:gd name="T16" fmla="*/ 72 w 72"/>
                <a:gd name="T17" fmla="*/ 32 h 74"/>
                <a:gd name="T18" fmla="*/ 72 w 72"/>
                <a:gd name="T19" fmla="*/ 32 h 74"/>
                <a:gd name="T20" fmla="*/ 60 w 72"/>
                <a:gd name="T21" fmla="*/ 18 h 74"/>
                <a:gd name="T22" fmla="*/ 50 w 72"/>
                <a:gd name="T23" fmla="*/ 6 h 74"/>
                <a:gd name="T24" fmla="*/ 42 w 72"/>
                <a:gd name="T25" fmla="*/ 0 h 74"/>
                <a:gd name="T26" fmla="*/ 42 w 72"/>
                <a:gd name="T27" fmla="*/ 0 h 74"/>
                <a:gd name="T28" fmla="*/ 36 w 72"/>
                <a:gd name="T29" fmla="*/ 6 h 74"/>
                <a:gd name="T30" fmla="*/ 22 w 72"/>
                <a:gd name="T31" fmla="*/ 24 h 74"/>
                <a:gd name="T32" fmla="*/ 14 w 72"/>
                <a:gd name="T33" fmla="*/ 36 h 74"/>
                <a:gd name="T34" fmla="*/ 8 w 72"/>
                <a:gd name="T35" fmla="*/ 48 h 74"/>
                <a:gd name="T36" fmla="*/ 2 w 72"/>
                <a:gd name="T37" fmla="*/ 60 h 74"/>
                <a:gd name="T38" fmla="*/ 0 w 72"/>
                <a:gd name="T39" fmla="*/ 74 h 74"/>
                <a:gd name="T40" fmla="*/ 0 w 72"/>
                <a:gd name="T41" fmla="*/ 74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0" y="74"/>
                  </a:moveTo>
                  <a:lnTo>
                    <a:pt x="0" y="74"/>
                  </a:lnTo>
                  <a:lnTo>
                    <a:pt x="8" y="72"/>
                  </a:lnTo>
                  <a:lnTo>
                    <a:pt x="14" y="72"/>
                  </a:lnTo>
                  <a:lnTo>
                    <a:pt x="24" y="70"/>
                  </a:lnTo>
                  <a:lnTo>
                    <a:pt x="36" y="64"/>
                  </a:lnTo>
                  <a:lnTo>
                    <a:pt x="48" y="58"/>
                  </a:lnTo>
                  <a:lnTo>
                    <a:pt x="60" y="46"/>
                  </a:lnTo>
                  <a:lnTo>
                    <a:pt x="72" y="32"/>
                  </a:lnTo>
                  <a:lnTo>
                    <a:pt x="60" y="18"/>
                  </a:lnTo>
                  <a:lnTo>
                    <a:pt x="50" y="6"/>
                  </a:lnTo>
                  <a:lnTo>
                    <a:pt x="42" y="0"/>
                  </a:lnTo>
                  <a:lnTo>
                    <a:pt x="36" y="6"/>
                  </a:lnTo>
                  <a:lnTo>
                    <a:pt x="22" y="24"/>
                  </a:lnTo>
                  <a:lnTo>
                    <a:pt x="14" y="36"/>
                  </a:lnTo>
                  <a:lnTo>
                    <a:pt x="8" y="48"/>
                  </a:lnTo>
                  <a:lnTo>
                    <a:pt x="2" y="60"/>
                  </a:lnTo>
                  <a:lnTo>
                    <a:pt x="0" y="74"/>
                  </a:lnTo>
                  <a:close/>
                </a:path>
              </a:pathLst>
            </a:custGeom>
            <a:solidFill>
              <a:srgbClr val="F8F7F9"/>
            </a:solidFill>
            <a:ln w="12700">
              <a:solidFill>
                <a:srgbClr val="45157C"/>
              </a:solidFill>
              <a:prstDash val="solid"/>
              <a:round/>
              <a:headEnd/>
              <a:tailEnd/>
            </a:ln>
          </p:spPr>
          <p:txBody>
            <a:bodyPr/>
            <a:lstStyle/>
            <a:p>
              <a:endParaRPr lang="en-GB"/>
            </a:p>
          </p:txBody>
        </p:sp>
        <p:sp>
          <p:nvSpPr>
            <p:cNvPr id="41" name="Freeform 252"/>
            <p:cNvSpPr>
              <a:spLocks/>
            </p:cNvSpPr>
            <p:nvPr userDrawn="1"/>
          </p:nvSpPr>
          <p:spPr bwMode="auto">
            <a:xfrm>
              <a:off x="4449" y="1830"/>
              <a:ext cx="74" cy="72"/>
            </a:xfrm>
            <a:custGeom>
              <a:avLst/>
              <a:gdLst>
                <a:gd name="T0" fmla="*/ 74 w 74"/>
                <a:gd name="T1" fmla="*/ 72 h 72"/>
                <a:gd name="T2" fmla="*/ 74 w 74"/>
                <a:gd name="T3" fmla="*/ 72 h 72"/>
                <a:gd name="T4" fmla="*/ 74 w 74"/>
                <a:gd name="T5" fmla="*/ 64 h 72"/>
                <a:gd name="T6" fmla="*/ 74 w 74"/>
                <a:gd name="T7" fmla="*/ 56 h 72"/>
                <a:gd name="T8" fmla="*/ 70 w 74"/>
                <a:gd name="T9" fmla="*/ 48 h 72"/>
                <a:gd name="T10" fmla="*/ 66 w 74"/>
                <a:gd name="T11" fmla="*/ 36 h 72"/>
                <a:gd name="T12" fmla="*/ 58 w 74"/>
                <a:gd name="T13" fmla="*/ 24 h 72"/>
                <a:gd name="T14" fmla="*/ 48 w 74"/>
                <a:gd name="T15" fmla="*/ 12 h 72"/>
                <a:gd name="T16" fmla="*/ 34 w 74"/>
                <a:gd name="T17" fmla="*/ 0 h 72"/>
                <a:gd name="T18" fmla="*/ 34 w 74"/>
                <a:gd name="T19" fmla="*/ 0 h 72"/>
                <a:gd name="T20" fmla="*/ 18 w 74"/>
                <a:gd name="T21" fmla="*/ 12 h 72"/>
                <a:gd name="T22" fmla="*/ 8 w 74"/>
                <a:gd name="T23" fmla="*/ 22 h 72"/>
                <a:gd name="T24" fmla="*/ 0 w 74"/>
                <a:gd name="T25" fmla="*/ 30 h 72"/>
                <a:gd name="T26" fmla="*/ 0 w 74"/>
                <a:gd name="T27" fmla="*/ 30 h 72"/>
                <a:gd name="T28" fmla="*/ 8 w 74"/>
                <a:gd name="T29" fmla="*/ 36 h 72"/>
                <a:gd name="T30" fmla="*/ 26 w 74"/>
                <a:gd name="T31" fmla="*/ 50 h 72"/>
                <a:gd name="T32" fmla="*/ 38 w 74"/>
                <a:gd name="T33" fmla="*/ 58 h 72"/>
                <a:gd name="T34" fmla="*/ 50 w 74"/>
                <a:gd name="T35" fmla="*/ 64 h 72"/>
                <a:gd name="T36" fmla="*/ 62 w 74"/>
                <a:gd name="T37" fmla="*/ 70 h 72"/>
                <a:gd name="T38" fmla="*/ 74 w 74"/>
                <a:gd name="T39" fmla="*/ 72 h 72"/>
                <a:gd name="T40" fmla="*/ 74 w 74"/>
                <a:gd name="T41" fmla="*/ 7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4" h="72">
                  <a:moveTo>
                    <a:pt x="74" y="72"/>
                  </a:moveTo>
                  <a:lnTo>
                    <a:pt x="74" y="72"/>
                  </a:lnTo>
                  <a:lnTo>
                    <a:pt x="74" y="64"/>
                  </a:lnTo>
                  <a:lnTo>
                    <a:pt x="74" y="56"/>
                  </a:lnTo>
                  <a:lnTo>
                    <a:pt x="70" y="48"/>
                  </a:lnTo>
                  <a:lnTo>
                    <a:pt x="66" y="36"/>
                  </a:lnTo>
                  <a:lnTo>
                    <a:pt x="58" y="24"/>
                  </a:lnTo>
                  <a:lnTo>
                    <a:pt x="48" y="12"/>
                  </a:lnTo>
                  <a:lnTo>
                    <a:pt x="34" y="0"/>
                  </a:lnTo>
                  <a:lnTo>
                    <a:pt x="18" y="12"/>
                  </a:lnTo>
                  <a:lnTo>
                    <a:pt x="8" y="22"/>
                  </a:lnTo>
                  <a:lnTo>
                    <a:pt x="0" y="30"/>
                  </a:lnTo>
                  <a:lnTo>
                    <a:pt x="8" y="36"/>
                  </a:lnTo>
                  <a:lnTo>
                    <a:pt x="26" y="50"/>
                  </a:lnTo>
                  <a:lnTo>
                    <a:pt x="38" y="58"/>
                  </a:lnTo>
                  <a:lnTo>
                    <a:pt x="50" y="64"/>
                  </a:lnTo>
                  <a:lnTo>
                    <a:pt x="62" y="70"/>
                  </a:lnTo>
                  <a:lnTo>
                    <a:pt x="74" y="72"/>
                  </a:lnTo>
                  <a:close/>
                </a:path>
              </a:pathLst>
            </a:custGeom>
            <a:solidFill>
              <a:srgbClr val="F8F7F9"/>
            </a:solidFill>
            <a:ln w="12700">
              <a:solidFill>
                <a:srgbClr val="45157C"/>
              </a:solidFill>
              <a:prstDash val="solid"/>
              <a:round/>
              <a:headEnd/>
              <a:tailEnd/>
            </a:ln>
          </p:spPr>
          <p:txBody>
            <a:bodyPr/>
            <a:lstStyle/>
            <a:p>
              <a:endParaRPr lang="en-GB"/>
            </a:p>
          </p:txBody>
        </p:sp>
        <p:sp>
          <p:nvSpPr>
            <p:cNvPr id="42" name="Freeform 253"/>
            <p:cNvSpPr>
              <a:spLocks/>
            </p:cNvSpPr>
            <p:nvPr userDrawn="1"/>
          </p:nvSpPr>
          <p:spPr bwMode="auto">
            <a:xfrm>
              <a:off x="4451" y="1950"/>
              <a:ext cx="72" cy="74"/>
            </a:xfrm>
            <a:custGeom>
              <a:avLst/>
              <a:gdLst>
                <a:gd name="T0" fmla="*/ 72 w 72"/>
                <a:gd name="T1" fmla="*/ 0 h 74"/>
                <a:gd name="T2" fmla="*/ 72 w 72"/>
                <a:gd name="T3" fmla="*/ 0 h 74"/>
                <a:gd name="T4" fmla="*/ 72 w 72"/>
                <a:gd name="T5" fmla="*/ 6 h 74"/>
                <a:gd name="T6" fmla="*/ 70 w 72"/>
                <a:gd name="T7" fmla="*/ 14 h 74"/>
                <a:gd name="T8" fmla="*/ 68 w 72"/>
                <a:gd name="T9" fmla="*/ 24 h 74"/>
                <a:gd name="T10" fmla="*/ 64 w 72"/>
                <a:gd name="T11" fmla="*/ 36 h 74"/>
                <a:gd name="T12" fmla="*/ 58 w 72"/>
                <a:gd name="T13" fmla="*/ 48 h 74"/>
                <a:gd name="T14" fmla="*/ 48 w 72"/>
                <a:gd name="T15" fmla="*/ 60 h 74"/>
                <a:gd name="T16" fmla="*/ 34 w 72"/>
                <a:gd name="T17" fmla="*/ 74 h 74"/>
                <a:gd name="T18" fmla="*/ 34 w 72"/>
                <a:gd name="T19" fmla="*/ 74 h 74"/>
                <a:gd name="T20" fmla="*/ 18 w 72"/>
                <a:gd name="T21" fmla="*/ 62 h 74"/>
                <a:gd name="T22" fmla="*/ 8 w 72"/>
                <a:gd name="T23" fmla="*/ 52 h 74"/>
                <a:gd name="T24" fmla="*/ 0 w 72"/>
                <a:gd name="T25" fmla="*/ 44 h 74"/>
                <a:gd name="T26" fmla="*/ 0 w 72"/>
                <a:gd name="T27" fmla="*/ 44 h 74"/>
                <a:gd name="T28" fmla="*/ 6 w 72"/>
                <a:gd name="T29" fmla="*/ 38 h 74"/>
                <a:gd name="T30" fmla="*/ 24 w 72"/>
                <a:gd name="T31" fmla="*/ 22 h 74"/>
                <a:gd name="T32" fmla="*/ 36 w 72"/>
                <a:gd name="T33" fmla="*/ 14 h 74"/>
                <a:gd name="T34" fmla="*/ 48 w 72"/>
                <a:gd name="T35" fmla="*/ 8 h 74"/>
                <a:gd name="T36" fmla="*/ 60 w 72"/>
                <a:gd name="T37" fmla="*/ 2 h 74"/>
                <a:gd name="T38" fmla="*/ 72 w 72"/>
                <a:gd name="T39" fmla="*/ 0 h 74"/>
                <a:gd name="T40" fmla="*/ 72 w 72"/>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72" y="0"/>
                  </a:moveTo>
                  <a:lnTo>
                    <a:pt x="72" y="0"/>
                  </a:lnTo>
                  <a:lnTo>
                    <a:pt x="72" y="6"/>
                  </a:lnTo>
                  <a:lnTo>
                    <a:pt x="70" y="14"/>
                  </a:lnTo>
                  <a:lnTo>
                    <a:pt x="68" y="24"/>
                  </a:lnTo>
                  <a:lnTo>
                    <a:pt x="64" y="36"/>
                  </a:lnTo>
                  <a:lnTo>
                    <a:pt x="58" y="48"/>
                  </a:lnTo>
                  <a:lnTo>
                    <a:pt x="48" y="60"/>
                  </a:lnTo>
                  <a:lnTo>
                    <a:pt x="34" y="74"/>
                  </a:lnTo>
                  <a:lnTo>
                    <a:pt x="18" y="62"/>
                  </a:lnTo>
                  <a:lnTo>
                    <a:pt x="8" y="52"/>
                  </a:lnTo>
                  <a:lnTo>
                    <a:pt x="0" y="44"/>
                  </a:lnTo>
                  <a:lnTo>
                    <a:pt x="6" y="38"/>
                  </a:lnTo>
                  <a:lnTo>
                    <a:pt x="24" y="22"/>
                  </a:lnTo>
                  <a:lnTo>
                    <a:pt x="36" y="14"/>
                  </a:lnTo>
                  <a:lnTo>
                    <a:pt x="48" y="8"/>
                  </a:lnTo>
                  <a:lnTo>
                    <a:pt x="60" y="2"/>
                  </a:lnTo>
                  <a:lnTo>
                    <a:pt x="72" y="0"/>
                  </a:lnTo>
                  <a:close/>
                </a:path>
              </a:pathLst>
            </a:custGeom>
            <a:solidFill>
              <a:srgbClr val="F8F7F9"/>
            </a:solidFill>
            <a:ln w="12700">
              <a:solidFill>
                <a:srgbClr val="45157C"/>
              </a:solidFill>
              <a:prstDash val="solid"/>
              <a:round/>
              <a:headEnd/>
              <a:tailEnd/>
            </a:ln>
          </p:spPr>
          <p:txBody>
            <a:bodyPr/>
            <a:lstStyle/>
            <a:p>
              <a:endParaRPr lang="en-GB"/>
            </a:p>
          </p:txBody>
        </p:sp>
        <p:sp>
          <p:nvSpPr>
            <p:cNvPr id="43" name="Freeform 254"/>
            <p:cNvSpPr>
              <a:spLocks/>
            </p:cNvSpPr>
            <p:nvPr userDrawn="1"/>
          </p:nvSpPr>
          <p:spPr bwMode="auto">
            <a:xfrm>
              <a:off x="4561" y="1948"/>
              <a:ext cx="76" cy="70"/>
            </a:xfrm>
            <a:custGeom>
              <a:avLst/>
              <a:gdLst>
                <a:gd name="T0" fmla="*/ 0 w 76"/>
                <a:gd name="T1" fmla="*/ 0 h 70"/>
                <a:gd name="T2" fmla="*/ 0 w 76"/>
                <a:gd name="T3" fmla="*/ 0 h 70"/>
                <a:gd name="T4" fmla="*/ 0 w 76"/>
                <a:gd name="T5" fmla="*/ 6 h 70"/>
                <a:gd name="T6" fmla="*/ 2 w 76"/>
                <a:gd name="T7" fmla="*/ 14 h 70"/>
                <a:gd name="T8" fmla="*/ 4 w 76"/>
                <a:gd name="T9" fmla="*/ 24 h 70"/>
                <a:gd name="T10" fmla="*/ 10 w 76"/>
                <a:gd name="T11" fmla="*/ 34 h 70"/>
                <a:gd name="T12" fmla="*/ 18 w 76"/>
                <a:gd name="T13" fmla="*/ 46 h 70"/>
                <a:gd name="T14" fmla="*/ 28 w 76"/>
                <a:gd name="T15" fmla="*/ 58 h 70"/>
                <a:gd name="T16" fmla="*/ 44 w 76"/>
                <a:gd name="T17" fmla="*/ 70 h 70"/>
                <a:gd name="T18" fmla="*/ 44 w 76"/>
                <a:gd name="T19" fmla="*/ 70 h 70"/>
                <a:gd name="T20" fmla="*/ 58 w 76"/>
                <a:gd name="T21" fmla="*/ 58 h 70"/>
                <a:gd name="T22" fmla="*/ 68 w 76"/>
                <a:gd name="T23" fmla="*/ 48 h 70"/>
                <a:gd name="T24" fmla="*/ 76 w 76"/>
                <a:gd name="T25" fmla="*/ 38 h 70"/>
                <a:gd name="T26" fmla="*/ 76 w 76"/>
                <a:gd name="T27" fmla="*/ 38 h 70"/>
                <a:gd name="T28" fmla="*/ 68 w 76"/>
                <a:gd name="T29" fmla="*/ 32 h 70"/>
                <a:gd name="T30" fmla="*/ 50 w 76"/>
                <a:gd name="T31" fmla="*/ 18 h 70"/>
                <a:gd name="T32" fmla="*/ 38 w 76"/>
                <a:gd name="T33" fmla="*/ 12 h 70"/>
                <a:gd name="T34" fmla="*/ 26 w 76"/>
                <a:gd name="T35" fmla="*/ 6 h 70"/>
                <a:gd name="T36" fmla="*/ 12 w 76"/>
                <a:gd name="T37" fmla="*/ 2 h 70"/>
                <a:gd name="T38" fmla="*/ 0 w 76"/>
                <a:gd name="T39" fmla="*/ 0 h 70"/>
                <a:gd name="T40" fmla="*/ 0 w 76"/>
                <a:gd name="T41" fmla="*/ 0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6" h="70">
                  <a:moveTo>
                    <a:pt x="0" y="0"/>
                  </a:moveTo>
                  <a:lnTo>
                    <a:pt x="0" y="0"/>
                  </a:lnTo>
                  <a:lnTo>
                    <a:pt x="0" y="6"/>
                  </a:lnTo>
                  <a:lnTo>
                    <a:pt x="2" y="14"/>
                  </a:lnTo>
                  <a:lnTo>
                    <a:pt x="4" y="24"/>
                  </a:lnTo>
                  <a:lnTo>
                    <a:pt x="10" y="34"/>
                  </a:lnTo>
                  <a:lnTo>
                    <a:pt x="18" y="46"/>
                  </a:lnTo>
                  <a:lnTo>
                    <a:pt x="28" y="58"/>
                  </a:lnTo>
                  <a:lnTo>
                    <a:pt x="44" y="70"/>
                  </a:lnTo>
                  <a:lnTo>
                    <a:pt x="58" y="58"/>
                  </a:lnTo>
                  <a:lnTo>
                    <a:pt x="68" y="48"/>
                  </a:lnTo>
                  <a:lnTo>
                    <a:pt x="76" y="38"/>
                  </a:lnTo>
                  <a:lnTo>
                    <a:pt x="68" y="32"/>
                  </a:lnTo>
                  <a:lnTo>
                    <a:pt x="50" y="18"/>
                  </a:lnTo>
                  <a:lnTo>
                    <a:pt x="38" y="12"/>
                  </a:lnTo>
                  <a:lnTo>
                    <a:pt x="26" y="6"/>
                  </a:lnTo>
                  <a:lnTo>
                    <a:pt x="12" y="2"/>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44" name="Freeform 255"/>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144 w 144"/>
                <a:gd name="T21" fmla="*/ 12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lnTo>
                    <a:pt x="144" y="12"/>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5" name="Freeform 256"/>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 name="Freeform 257"/>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w 128"/>
                <a:gd name="T21" fmla="*/ 0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7" name="Freeform 258"/>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8" name="Freeform 259"/>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w 18"/>
                <a:gd name="T19" fmla="*/ 136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 h="136">
                  <a:moveTo>
                    <a:pt x="0" y="136"/>
                  </a:moveTo>
                  <a:lnTo>
                    <a:pt x="0" y="136"/>
                  </a:lnTo>
                  <a:lnTo>
                    <a:pt x="6" y="126"/>
                  </a:lnTo>
                  <a:lnTo>
                    <a:pt x="10" y="112"/>
                  </a:lnTo>
                  <a:lnTo>
                    <a:pt x="14" y="96"/>
                  </a:lnTo>
                  <a:lnTo>
                    <a:pt x="18" y="76"/>
                  </a:lnTo>
                  <a:lnTo>
                    <a:pt x="18" y="52"/>
                  </a:lnTo>
                  <a:lnTo>
                    <a:pt x="16" y="28"/>
                  </a:lnTo>
                  <a:lnTo>
                    <a:pt x="8" y="0"/>
                  </a:lnTo>
                  <a:lnTo>
                    <a:pt x="0" y="13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9" name="Freeform 260"/>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136">
                  <a:moveTo>
                    <a:pt x="0" y="136"/>
                  </a:moveTo>
                  <a:lnTo>
                    <a:pt x="0" y="136"/>
                  </a:lnTo>
                  <a:lnTo>
                    <a:pt x="6" y="126"/>
                  </a:lnTo>
                  <a:lnTo>
                    <a:pt x="10" y="112"/>
                  </a:lnTo>
                  <a:lnTo>
                    <a:pt x="14" y="96"/>
                  </a:lnTo>
                  <a:lnTo>
                    <a:pt x="18" y="76"/>
                  </a:lnTo>
                  <a:lnTo>
                    <a:pt x="18" y="52"/>
                  </a:lnTo>
                  <a:lnTo>
                    <a:pt x="16" y="28"/>
                  </a:lnTo>
                  <a:lnTo>
                    <a:pt x="8"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0" name="Freeform 261"/>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14 w 16"/>
                <a:gd name="T21" fmla="*/ 0 h 1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lnTo>
                    <a:pt x="14"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1" name="Freeform 262"/>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2" name="Freeform 263"/>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w 78"/>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8" h="6">
                  <a:moveTo>
                    <a:pt x="0" y="0"/>
                  </a:moveTo>
                  <a:lnTo>
                    <a:pt x="0" y="0"/>
                  </a:lnTo>
                  <a:lnTo>
                    <a:pt x="4" y="2"/>
                  </a:lnTo>
                  <a:lnTo>
                    <a:pt x="18" y="6"/>
                  </a:lnTo>
                  <a:lnTo>
                    <a:pt x="28" y="6"/>
                  </a:lnTo>
                  <a:lnTo>
                    <a:pt x="42" y="6"/>
                  </a:lnTo>
                  <a:lnTo>
                    <a:pt x="58" y="6"/>
                  </a:lnTo>
                  <a:lnTo>
                    <a:pt x="7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3" name="Freeform 264"/>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 h="6">
                  <a:moveTo>
                    <a:pt x="0" y="0"/>
                  </a:moveTo>
                  <a:lnTo>
                    <a:pt x="0" y="0"/>
                  </a:lnTo>
                  <a:lnTo>
                    <a:pt x="4" y="2"/>
                  </a:lnTo>
                  <a:lnTo>
                    <a:pt x="18" y="6"/>
                  </a:lnTo>
                  <a:lnTo>
                    <a:pt x="28" y="6"/>
                  </a:lnTo>
                  <a:lnTo>
                    <a:pt x="42" y="6"/>
                  </a:lnTo>
                  <a:lnTo>
                    <a:pt x="58" y="6"/>
                  </a:lnTo>
                  <a:lnTo>
                    <a:pt x="7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4" name="Freeform 265"/>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92 w 92"/>
                <a:gd name="T17" fmla="*/ 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6">
                  <a:moveTo>
                    <a:pt x="92" y="6"/>
                  </a:moveTo>
                  <a:lnTo>
                    <a:pt x="92" y="6"/>
                  </a:lnTo>
                  <a:lnTo>
                    <a:pt x="86" y="4"/>
                  </a:lnTo>
                  <a:lnTo>
                    <a:pt x="70" y="0"/>
                  </a:lnTo>
                  <a:lnTo>
                    <a:pt x="56" y="0"/>
                  </a:lnTo>
                  <a:lnTo>
                    <a:pt x="40" y="0"/>
                  </a:lnTo>
                  <a:lnTo>
                    <a:pt x="22" y="2"/>
                  </a:lnTo>
                  <a:lnTo>
                    <a:pt x="0" y="6"/>
                  </a:lnTo>
                  <a:lnTo>
                    <a:pt x="92" y="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5" name="Freeform 266"/>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2" h="6">
                  <a:moveTo>
                    <a:pt x="92" y="6"/>
                  </a:moveTo>
                  <a:lnTo>
                    <a:pt x="92" y="6"/>
                  </a:lnTo>
                  <a:lnTo>
                    <a:pt x="86" y="4"/>
                  </a:lnTo>
                  <a:lnTo>
                    <a:pt x="70" y="0"/>
                  </a:lnTo>
                  <a:lnTo>
                    <a:pt x="56" y="0"/>
                  </a:lnTo>
                  <a:lnTo>
                    <a:pt x="40" y="0"/>
                  </a:lnTo>
                  <a:lnTo>
                    <a:pt x="22" y="2"/>
                  </a:lnTo>
                  <a:lnTo>
                    <a:pt x="0" y="6"/>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6" name="Freeform 267"/>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w 8"/>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4">
                  <a:moveTo>
                    <a:pt x="0" y="84"/>
                  </a:moveTo>
                  <a:lnTo>
                    <a:pt x="0" y="84"/>
                  </a:lnTo>
                  <a:lnTo>
                    <a:pt x="2" y="80"/>
                  </a:lnTo>
                  <a:lnTo>
                    <a:pt x="6" y="64"/>
                  </a:lnTo>
                  <a:lnTo>
                    <a:pt x="8" y="54"/>
                  </a:lnTo>
                  <a:lnTo>
                    <a:pt x="8" y="38"/>
                  </a:lnTo>
                  <a:lnTo>
                    <a:pt x="8" y="20"/>
                  </a:lnTo>
                  <a:lnTo>
                    <a:pt x="6" y="0"/>
                  </a:lnTo>
                  <a:lnTo>
                    <a:pt x="0" y="84"/>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7" name="Freeform 268"/>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84">
                  <a:moveTo>
                    <a:pt x="0" y="84"/>
                  </a:moveTo>
                  <a:lnTo>
                    <a:pt x="0" y="84"/>
                  </a:lnTo>
                  <a:lnTo>
                    <a:pt x="2" y="80"/>
                  </a:lnTo>
                  <a:lnTo>
                    <a:pt x="6" y="64"/>
                  </a:lnTo>
                  <a:lnTo>
                    <a:pt x="8" y="54"/>
                  </a:lnTo>
                  <a:lnTo>
                    <a:pt x="8" y="38"/>
                  </a:lnTo>
                  <a:lnTo>
                    <a:pt x="8" y="20"/>
                  </a:lnTo>
                  <a:lnTo>
                    <a:pt x="6"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8" name="Freeform 269"/>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6 w 8"/>
                <a:gd name="T17" fmla="*/ 0 h 10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102">
                  <a:moveTo>
                    <a:pt x="6" y="0"/>
                  </a:moveTo>
                  <a:lnTo>
                    <a:pt x="6" y="0"/>
                  </a:lnTo>
                  <a:lnTo>
                    <a:pt x="4" y="6"/>
                  </a:lnTo>
                  <a:lnTo>
                    <a:pt x="0" y="24"/>
                  </a:lnTo>
                  <a:lnTo>
                    <a:pt x="0" y="38"/>
                  </a:lnTo>
                  <a:lnTo>
                    <a:pt x="0" y="54"/>
                  </a:lnTo>
                  <a:lnTo>
                    <a:pt x="2" y="76"/>
                  </a:lnTo>
                  <a:lnTo>
                    <a:pt x="8" y="102"/>
                  </a:lnTo>
                  <a:lnTo>
                    <a:pt x="6"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9" name="Freeform 270"/>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102">
                  <a:moveTo>
                    <a:pt x="6" y="0"/>
                  </a:moveTo>
                  <a:lnTo>
                    <a:pt x="6" y="0"/>
                  </a:lnTo>
                  <a:lnTo>
                    <a:pt x="4" y="6"/>
                  </a:lnTo>
                  <a:lnTo>
                    <a:pt x="0" y="24"/>
                  </a:lnTo>
                  <a:lnTo>
                    <a:pt x="0" y="38"/>
                  </a:lnTo>
                  <a:lnTo>
                    <a:pt x="0" y="54"/>
                  </a:lnTo>
                  <a:lnTo>
                    <a:pt x="2" y="76"/>
                  </a:lnTo>
                  <a:lnTo>
                    <a:pt x="8" y="10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60" name="Freeform 271"/>
            <p:cNvSpPr>
              <a:spLocks/>
            </p:cNvSpPr>
            <p:nvPr userDrawn="1"/>
          </p:nvSpPr>
          <p:spPr bwMode="auto">
            <a:xfrm>
              <a:off x="4447" y="1914"/>
              <a:ext cx="28" cy="32"/>
            </a:xfrm>
            <a:custGeom>
              <a:avLst/>
              <a:gdLst>
                <a:gd name="T0" fmla="*/ 0 w 28"/>
                <a:gd name="T1" fmla="*/ 32 h 32"/>
                <a:gd name="T2" fmla="*/ 0 w 28"/>
                <a:gd name="T3" fmla="*/ 32 h 32"/>
                <a:gd name="T4" fmla="*/ 10 w 28"/>
                <a:gd name="T5" fmla="*/ 24 h 32"/>
                <a:gd name="T6" fmla="*/ 20 w 28"/>
                <a:gd name="T7" fmla="*/ 18 h 32"/>
                <a:gd name="T8" fmla="*/ 28 w 28"/>
                <a:gd name="T9" fmla="*/ 14 h 32"/>
                <a:gd name="T10" fmla="*/ 28 w 28"/>
                <a:gd name="T11" fmla="*/ 14 h 32"/>
                <a:gd name="T12" fmla="*/ 14 w 28"/>
                <a:gd name="T13" fmla="*/ 10 h 32"/>
                <a:gd name="T14" fmla="*/ 4 w 28"/>
                <a:gd name="T15" fmla="*/ 4 h 32"/>
                <a:gd name="T16" fmla="*/ 2 w 28"/>
                <a:gd name="T17" fmla="*/ 2 h 32"/>
                <a:gd name="T18" fmla="*/ 0 w 28"/>
                <a:gd name="T19" fmla="*/ 0 h 32"/>
                <a:gd name="T20" fmla="*/ 0 w 28"/>
                <a:gd name="T21" fmla="*/ 0 h 32"/>
                <a:gd name="T22" fmla="*/ 0 w 28"/>
                <a:gd name="T23" fmla="*/ 14 h 32"/>
                <a:gd name="T24" fmla="*/ 0 w 28"/>
                <a:gd name="T25" fmla="*/ 24 h 32"/>
                <a:gd name="T26" fmla="*/ 0 w 28"/>
                <a:gd name="T27" fmla="*/ 32 h 32"/>
                <a:gd name="T28" fmla="*/ 0 w 28"/>
                <a:gd name="T29" fmla="*/ 32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2">
                  <a:moveTo>
                    <a:pt x="0" y="32"/>
                  </a:moveTo>
                  <a:lnTo>
                    <a:pt x="0" y="32"/>
                  </a:lnTo>
                  <a:lnTo>
                    <a:pt x="10" y="24"/>
                  </a:lnTo>
                  <a:lnTo>
                    <a:pt x="20" y="18"/>
                  </a:lnTo>
                  <a:lnTo>
                    <a:pt x="28" y="14"/>
                  </a:lnTo>
                  <a:lnTo>
                    <a:pt x="14" y="10"/>
                  </a:lnTo>
                  <a:lnTo>
                    <a:pt x="4" y="4"/>
                  </a:lnTo>
                  <a:lnTo>
                    <a:pt x="2" y="2"/>
                  </a:lnTo>
                  <a:lnTo>
                    <a:pt x="0" y="0"/>
                  </a:lnTo>
                  <a:lnTo>
                    <a:pt x="0" y="14"/>
                  </a:lnTo>
                  <a:lnTo>
                    <a:pt x="0" y="24"/>
                  </a:lnTo>
                  <a:lnTo>
                    <a:pt x="0" y="32"/>
                  </a:lnTo>
                  <a:close/>
                </a:path>
              </a:pathLst>
            </a:custGeom>
            <a:solidFill>
              <a:srgbClr val="F8F7F9"/>
            </a:solidFill>
            <a:ln w="12700">
              <a:solidFill>
                <a:srgbClr val="45157C"/>
              </a:solidFill>
              <a:prstDash val="solid"/>
              <a:round/>
              <a:headEnd/>
              <a:tailEnd/>
            </a:ln>
          </p:spPr>
          <p:txBody>
            <a:bodyPr/>
            <a:lstStyle/>
            <a:p>
              <a:endParaRPr lang="en-GB"/>
            </a:p>
          </p:txBody>
        </p:sp>
        <p:sp>
          <p:nvSpPr>
            <p:cNvPr id="61" name="Freeform 272"/>
            <p:cNvSpPr>
              <a:spLocks/>
            </p:cNvSpPr>
            <p:nvPr userDrawn="1"/>
          </p:nvSpPr>
          <p:spPr bwMode="auto">
            <a:xfrm>
              <a:off x="4527" y="1996"/>
              <a:ext cx="34" cy="28"/>
            </a:xfrm>
            <a:custGeom>
              <a:avLst/>
              <a:gdLst>
                <a:gd name="T0" fmla="*/ 34 w 34"/>
                <a:gd name="T1" fmla="*/ 28 h 28"/>
                <a:gd name="T2" fmla="*/ 34 w 34"/>
                <a:gd name="T3" fmla="*/ 28 h 28"/>
                <a:gd name="T4" fmla="*/ 26 w 34"/>
                <a:gd name="T5" fmla="*/ 18 h 28"/>
                <a:gd name="T6" fmla="*/ 20 w 34"/>
                <a:gd name="T7" fmla="*/ 10 h 28"/>
                <a:gd name="T8" fmla="*/ 16 w 34"/>
                <a:gd name="T9" fmla="*/ 0 h 28"/>
                <a:gd name="T10" fmla="*/ 16 w 34"/>
                <a:gd name="T11" fmla="*/ 0 h 28"/>
                <a:gd name="T12" fmla="*/ 10 w 34"/>
                <a:gd name="T13" fmla="*/ 14 h 28"/>
                <a:gd name="T14" fmla="*/ 6 w 34"/>
                <a:gd name="T15" fmla="*/ 24 h 28"/>
                <a:gd name="T16" fmla="*/ 4 w 34"/>
                <a:gd name="T17" fmla="*/ 26 h 28"/>
                <a:gd name="T18" fmla="*/ 0 w 34"/>
                <a:gd name="T19" fmla="*/ 28 h 28"/>
                <a:gd name="T20" fmla="*/ 0 w 34"/>
                <a:gd name="T21" fmla="*/ 28 h 28"/>
                <a:gd name="T22" fmla="*/ 16 w 34"/>
                <a:gd name="T23" fmla="*/ 28 h 28"/>
                <a:gd name="T24" fmla="*/ 26 w 34"/>
                <a:gd name="T25" fmla="*/ 28 h 28"/>
                <a:gd name="T26" fmla="*/ 34 w 34"/>
                <a:gd name="T27" fmla="*/ 28 h 28"/>
                <a:gd name="T28" fmla="*/ 34 w 34"/>
                <a:gd name="T29" fmla="*/ 28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28">
                  <a:moveTo>
                    <a:pt x="34" y="28"/>
                  </a:moveTo>
                  <a:lnTo>
                    <a:pt x="34" y="28"/>
                  </a:lnTo>
                  <a:lnTo>
                    <a:pt x="26" y="18"/>
                  </a:lnTo>
                  <a:lnTo>
                    <a:pt x="20" y="10"/>
                  </a:lnTo>
                  <a:lnTo>
                    <a:pt x="16" y="0"/>
                  </a:lnTo>
                  <a:lnTo>
                    <a:pt x="10" y="14"/>
                  </a:lnTo>
                  <a:lnTo>
                    <a:pt x="6" y="24"/>
                  </a:lnTo>
                  <a:lnTo>
                    <a:pt x="4" y="26"/>
                  </a:lnTo>
                  <a:lnTo>
                    <a:pt x="0" y="28"/>
                  </a:lnTo>
                  <a:lnTo>
                    <a:pt x="16" y="28"/>
                  </a:lnTo>
                  <a:lnTo>
                    <a:pt x="26" y="28"/>
                  </a:lnTo>
                  <a:lnTo>
                    <a:pt x="34" y="28"/>
                  </a:lnTo>
                  <a:close/>
                </a:path>
              </a:pathLst>
            </a:custGeom>
            <a:solidFill>
              <a:srgbClr val="F8F7F9"/>
            </a:solidFill>
            <a:ln w="12700">
              <a:solidFill>
                <a:srgbClr val="45157C"/>
              </a:solidFill>
              <a:prstDash val="solid"/>
              <a:round/>
              <a:headEnd/>
              <a:tailEnd/>
            </a:ln>
          </p:spPr>
          <p:txBody>
            <a:bodyPr/>
            <a:lstStyle/>
            <a:p>
              <a:endParaRPr lang="en-GB"/>
            </a:p>
          </p:txBody>
        </p:sp>
        <p:sp>
          <p:nvSpPr>
            <p:cNvPr id="62" name="Freeform 273"/>
            <p:cNvSpPr>
              <a:spLocks/>
            </p:cNvSpPr>
            <p:nvPr userDrawn="1"/>
          </p:nvSpPr>
          <p:spPr bwMode="auto">
            <a:xfrm>
              <a:off x="4613" y="1910"/>
              <a:ext cx="28" cy="34"/>
            </a:xfrm>
            <a:custGeom>
              <a:avLst/>
              <a:gdLst>
                <a:gd name="T0" fmla="*/ 28 w 28"/>
                <a:gd name="T1" fmla="*/ 0 h 34"/>
                <a:gd name="T2" fmla="*/ 28 w 28"/>
                <a:gd name="T3" fmla="*/ 0 h 34"/>
                <a:gd name="T4" fmla="*/ 18 w 28"/>
                <a:gd name="T5" fmla="*/ 8 h 34"/>
                <a:gd name="T6" fmla="*/ 8 w 28"/>
                <a:gd name="T7" fmla="*/ 14 h 34"/>
                <a:gd name="T8" fmla="*/ 0 w 28"/>
                <a:gd name="T9" fmla="*/ 18 h 34"/>
                <a:gd name="T10" fmla="*/ 0 w 28"/>
                <a:gd name="T11" fmla="*/ 18 h 34"/>
                <a:gd name="T12" fmla="*/ 12 w 28"/>
                <a:gd name="T13" fmla="*/ 22 h 34"/>
                <a:gd name="T14" fmla="*/ 22 w 28"/>
                <a:gd name="T15" fmla="*/ 28 h 34"/>
                <a:gd name="T16" fmla="*/ 24 w 28"/>
                <a:gd name="T17" fmla="*/ 30 h 34"/>
                <a:gd name="T18" fmla="*/ 26 w 28"/>
                <a:gd name="T19" fmla="*/ 34 h 34"/>
                <a:gd name="T20" fmla="*/ 26 w 28"/>
                <a:gd name="T21" fmla="*/ 34 h 34"/>
                <a:gd name="T22" fmla="*/ 28 w 28"/>
                <a:gd name="T23" fmla="*/ 18 h 34"/>
                <a:gd name="T24" fmla="*/ 28 w 28"/>
                <a:gd name="T25" fmla="*/ 8 h 34"/>
                <a:gd name="T26" fmla="*/ 28 w 28"/>
                <a:gd name="T27" fmla="*/ 0 h 34"/>
                <a:gd name="T28" fmla="*/ 28 w 28"/>
                <a:gd name="T29" fmla="*/ 0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4">
                  <a:moveTo>
                    <a:pt x="28" y="0"/>
                  </a:moveTo>
                  <a:lnTo>
                    <a:pt x="28" y="0"/>
                  </a:lnTo>
                  <a:lnTo>
                    <a:pt x="18" y="8"/>
                  </a:lnTo>
                  <a:lnTo>
                    <a:pt x="8" y="14"/>
                  </a:lnTo>
                  <a:lnTo>
                    <a:pt x="0" y="18"/>
                  </a:lnTo>
                  <a:lnTo>
                    <a:pt x="12" y="22"/>
                  </a:lnTo>
                  <a:lnTo>
                    <a:pt x="22" y="28"/>
                  </a:lnTo>
                  <a:lnTo>
                    <a:pt x="24" y="30"/>
                  </a:lnTo>
                  <a:lnTo>
                    <a:pt x="26" y="34"/>
                  </a:lnTo>
                  <a:lnTo>
                    <a:pt x="28" y="18"/>
                  </a:lnTo>
                  <a:lnTo>
                    <a:pt x="28" y="8"/>
                  </a:lnTo>
                  <a:lnTo>
                    <a:pt x="28" y="0"/>
                  </a:lnTo>
                  <a:close/>
                </a:path>
              </a:pathLst>
            </a:custGeom>
            <a:solidFill>
              <a:srgbClr val="F8F7F9"/>
            </a:solidFill>
            <a:ln w="12700">
              <a:solidFill>
                <a:srgbClr val="45157C"/>
              </a:solidFill>
              <a:prstDash val="solid"/>
              <a:round/>
              <a:headEnd/>
              <a:tailEnd/>
            </a:ln>
          </p:spPr>
          <p:txBody>
            <a:bodyPr/>
            <a:lstStyle/>
            <a:p>
              <a:endParaRPr lang="en-GB"/>
            </a:p>
          </p:txBody>
        </p:sp>
        <p:sp>
          <p:nvSpPr>
            <p:cNvPr id="63" name="Freeform 274"/>
            <p:cNvSpPr>
              <a:spLocks/>
            </p:cNvSpPr>
            <p:nvPr userDrawn="1"/>
          </p:nvSpPr>
          <p:spPr bwMode="auto">
            <a:xfrm>
              <a:off x="4527" y="1826"/>
              <a:ext cx="32" cy="28"/>
            </a:xfrm>
            <a:custGeom>
              <a:avLst/>
              <a:gdLst>
                <a:gd name="T0" fmla="*/ 0 w 32"/>
                <a:gd name="T1" fmla="*/ 0 h 28"/>
                <a:gd name="T2" fmla="*/ 0 w 32"/>
                <a:gd name="T3" fmla="*/ 0 h 28"/>
                <a:gd name="T4" fmla="*/ 8 w 32"/>
                <a:gd name="T5" fmla="*/ 10 h 28"/>
                <a:gd name="T6" fmla="*/ 14 w 32"/>
                <a:gd name="T7" fmla="*/ 20 h 28"/>
                <a:gd name="T8" fmla="*/ 18 w 32"/>
                <a:gd name="T9" fmla="*/ 28 h 28"/>
                <a:gd name="T10" fmla="*/ 18 w 32"/>
                <a:gd name="T11" fmla="*/ 28 h 28"/>
                <a:gd name="T12" fmla="*/ 22 w 32"/>
                <a:gd name="T13" fmla="*/ 14 h 28"/>
                <a:gd name="T14" fmla="*/ 28 w 32"/>
                <a:gd name="T15" fmla="*/ 6 h 28"/>
                <a:gd name="T16" fmla="*/ 30 w 32"/>
                <a:gd name="T17" fmla="*/ 2 h 28"/>
                <a:gd name="T18" fmla="*/ 32 w 32"/>
                <a:gd name="T19" fmla="*/ 2 h 28"/>
                <a:gd name="T20" fmla="*/ 32 w 32"/>
                <a:gd name="T21" fmla="*/ 2 h 28"/>
                <a:gd name="T22" fmla="*/ 18 w 32"/>
                <a:gd name="T23" fmla="*/ 0 h 28"/>
                <a:gd name="T24" fmla="*/ 8 w 32"/>
                <a:gd name="T25" fmla="*/ 0 h 28"/>
                <a:gd name="T26" fmla="*/ 0 w 32"/>
                <a:gd name="T27" fmla="*/ 0 h 28"/>
                <a:gd name="T28" fmla="*/ 0 w 32"/>
                <a:gd name="T29" fmla="*/ 0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28">
                  <a:moveTo>
                    <a:pt x="0" y="0"/>
                  </a:moveTo>
                  <a:lnTo>
                    <a:pt x="0" y="0"/>
                  </a:lnTo>
                  <a:lnTo>
                    <a:pt x="8" y="10"/>
                  </a:lnTo>
                  <a:lnTo>
                    <a:pt x="14" y="20"/>
                  </a:lnTo>
                  <a:lnTo>
                    <a:pt x="18" y="28"/>
                  </a:lnTo>
                  <a:lnTo>
                    <a:pt x="22" y="14"/>
                  </a:lnTo>
                  <a:lnTo>
                    <a:pt x="28" y="6"/>
                  </a:lnTo>
                  <a:lnTo>
                    <a:pt x="30" y="2"/>
                  </a:lnTo>
                  <a:lnTo>
                    <a:pt x="32" y="2"/>
                  </a:lnTo>
                  <a:lnTo>
                    <a:pt x="18" y="0"/>
                  </a:lnTo>
                  <a:lnTo>
                    <a:pt x="8" y="0"/>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64" name="Freeform 275"/>
            <p:cNvSpPr>
              <a:spLocks/>
            </p:cNvSpPr>
            <p:nvPr userDrawn="1"/>
          </p:nvSpPr>
          <p:spPr bwMode="auto">
            <a:xfrm>
              <a:off x="4637" y="1796"/>
              <a:ext cx="40" cy="36"/>
            </a:xfrm>
            <a:custGeom>
              <a:avLst/>
              <a:gdLst>
                <a:gd name="T0" fmla="*/ 0 w 40"/>
                <a:gd name="T1" fmla="*/ 10 h 36"/>
                <a:gd name="T2" fmla="*/ 0 w 40"/>
                <a:gd name="T3" fmla="*/ 10 h 36"/>
                <a:gd name="T4" fmla="*/ 24 w 40"/>
                <a:gd name="T5" fmla="*/ 36 h 36"/>
                <a:gd name="T6" fmla="*/ 24 w 40"/>
                <a:gd name="T7" fmla="*/ 36 h 36"/>
                <a:gd name="T8" fmla="*/ 30 w 40"/>
                <a:gd name="T9" fmla="*/ 26 h 36"/>
                <a:gd name="T10" fmla="*/ 36 w 40"/>
                <a:gd name="T11" fmla="*/ 14 h 36"/>
                <a:gd name="T12" fmla="*/ 40 w 40"/>
                <a:gd name="T13" fmla="*/ 0 h 36"/>
                <a:gd name="T14" fmla="*/ 40 w 40"/>
                <a:gd name="T15" fmla="*/ 0 h 36"/>
                <a:gd name="T16" fmla="*/ 24 w 40"/>
                <a:gd name="T17" fmla="*/ 2 h 36"/>
                <a:gd name="T18" fmla="*/ 12 w 40"/>
                <a:gd name="T19" fmla="*/ 6 h 36"/>
                <a:gd name="T20" fmla="*/ 0 w 40"/>
                <a:gd name="T21" fmla="*/ 10 h 36"/>
                <a:gd name="T22" fmla="*/ 0 w 40"/>
                <a:gd name="T23" fmla="*/ 10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6">
                  <a:moveTo>
                    <a:pt x="0" y="10"/>
                  </a:moveTo>
                  <a:lnTo>
                    <a:pt x="0" y="10"/>
                  </a:lnTo>
                  <a:lnTo>
                    <a:pt x="24" y="36"/>
                  </a:lnTo>
                  <a:lnTo>
                    <a:pt x="30" y="26"/>
                  </a:lnTo>
                  <a:lnTo>
                    <a:pt x="36" y="14"/>
                  </a:lnTo>
                  <a:lnTo>
                    <a:pt x="40" y="0"/>
                  </a:lnTo>
                  <a:lnTo>
                    <a:pt x="24" y="2"/>
                  </a:lnTo>
                  <a:lnTo>
                    <a:pt x="12" y="6"/>
                  </a:lnTo>
                  <a:lnTo>
                    <a:pt x="0" y="10"/>
                  </a:lnTo>
                  <a:close/>
                </a:path>
              </a:pathLst>
            </a:custGeom>
            <a:solidFill>
              <a:srgbClr val="F8F7F9"/>
            </a:solidFill>
            <a:ln w="12700">
              <a:solidFill>
                <a:srgbClr val="45157C"/>
              </a:solidFill>
              <a:prstDash val="solid"/>
              <a:round/>
              <a:headEnd/>
              <a:tailEnd/>
            </a:ln>
          </p:spPr>
          <p:txBody>
            <a:bodyPr/>
            <a:lstStyle/>
            <a:p>
              <a:endParaRPr lang="en-GB"/>
            </a:p>
          </p:txBody>
        </p:sp>
        <p:sp>
          <p:nvSpPr>
            <p:cNvPr id="65" name="Freeform 276"/>
            <p:cNvSpPr>
              <a:spLocks/>
            </p:cNvSpPr>
            <p:nvPr userDrawn="1"/>
          </p:nvSpPr>
          <p:spPr bwMode="auto">
            <a:xfrm>
              <a:off x="4629" y="2014"/>
              <a:ext cx="38" cy="38"/>
            </a:xfrm>
            <a:custGeom>
              <a:avLst/>
              <a:gdLst>
                <a:gd name="T0" fmla="*/ 24 w 38"/>
                <a:gd name="T1" fmla="*/ 0 h 38"/>
                <a:gd name="T2" fmla="*/ 24 w 38"/>
                <a:gd name="T3" fmla="*/ 0 h 38"/>
                <a:gd name="T4" fmla="*/ 0 w 38"/>
                <a:gd name="T5" fmla="*/ 24 h 38"/>
                <a:gd name="T6" fmla="*/ 0 w 38"/>
                <a:gd name="T7" fmla="*/ 24 h 38"/>
                <a:gd name="T8" fmla="*/ 12 w 38"/>
                <a:gd name="T9" fmla="*/ 30 h 38"/>
                <a:gd name="T10" fmla="*/ 24 w 38"/>
                <a:gd name="T11" fmla="*/ 34 h 38"/>
                <a:gd name="T12" fmla="*/ 38 w 38"/>
                <a:gd name="T13" fmla="*/ 38 h 38"/>
                <a:gd name="T14" fmla="*/ 38 w 38"/>
                <a:gd name="T15" fmla="*/ 38 h 38"/>
                <a:gd name="T16" fmla="*/ 34 w 38"/>
                <a:gd name="T17" fmla="*/ 22 h 38"/>
                <a:gd name="T18" fmla="*/ 30 w 38"/>
                <a:gd name="T19" fmla="*/ 10 h 38"/>
                <a:gd name="T20" fmla="*/ 24 w 38"/>
                <a:gd name="T21" fmla="*/ 0 h 38"/>
                <a:gd name="T22" fmla="*/ 24 w 38"/>
                <a:gd name="T23" fmla="*/ 0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24" y="0"/>
                  </a:moveTo>
                  <a:lnTo>
                    <a:pt x="24" y="0"/>
                  </a:lnTo>
                  <a:lnTo>
                    <a:pt x="0" y="24"/>
                  </a:lnTo>
                  <a:lnTo>
                    <a:pt x="12" y="30"/>
                  </a:lnTo>
                  <a:lnTo>
                    <a:pt x="24" y="34"/>
                  </a:lnTo>
                  <a:lnTo>
                    <a:pt x="38" y="38"/>
                  </a:lnTo>
                  <a:lnTo>
                    <a:pt x="34" y="22"/>
                  </a:lnTo>
                  <a:lnTo>
                    <a:pt x="30" y="10"/>
                  </a:lnTo>
                  <a:lnTo>
                    <a:pt x="24" y="0"/>
                  </a:lnTo>
                  <a:close/>
                </a:path>
              </a:pathLst>
            </a:custGeom>
            <a:solidFill>
              <a:srgbClr val="F8F7F9"/>
            </a:solidFill>
            <a:ln w="12700">
              <a:solidFill>
                <a:srgbClr val="45157C"/>
              </a:solidFill>
              <a:prstDash val="solid"/>
              <a:round/>
              <a:headEnd/>
              <a:tailEnd/>
            </a:ln>
          </p:spPr>
          <p:txBody>
            <a:bodyPr/>
            <a:lstStyle/>
            <a:p>
              <a:endParaRPr lang="en-GB"/>
            </a:p>
          </p:txBody>
        </p:sp>
        <p:sp>
          <p:nvSpPr>
            <p:cNvPr id="66" name="Freeform 277"/>
            <p:cNvSpPr>
              <a:spLocks/>
            </p:cNvSpPr>
            <p:nvPr userDrawn="1"/>
          </p:nvSpPr>
          <p:spPr bwMode="auto">
            <a:xfrm>
              <a:off x="4419" y="2018"/>
              <a:ext cx="40" cy="38"/>
            </a:xfrm>
            <a:custGeom>
              <a:avLst/>
              <a:gdLst>
                <a:gd name="T0" fmla="*/ 40 w 40"/>
                <a:gd name="T1" fmla="*/ 24 h 38"/>
                <a:gd name="T2" fmla="*/ 40 w 40"/>
                <a:gd name="T3" fmla="*/ 24 h 38"/>
                <a:gd name="T4" fmla="*/ 14 w 40"/>
                <a:gd name="T5" fmla="*/ 0 h 38"/>
                <a:gd name="T6" fmla="*/ 14 w 40"/>
                <a:gd name="T7" fmla="*/ 0 h 38"/>
                <a:gd name="T8" fmla="*/ 8 w 40"/>
                <a:gd name="T9" fmla="*/ 10 h 38"/>
                <a:gd name="T10" fmla="*/ 4 w 40"/>
                <a:gd name="T11" fmla="*/ 22 h 38"/>
                <a:gd name="T12" fmla="*/ 0 w 40"/>
                <a:gd name="T13" fmla="*/ 38 h 38"/>
                <a:gd name="T14" fmla="*/ 0 w 40"/>
                <a:gd name="T15" fmla="*/ 38 h 38"/>
                <a:gd name="T16" fmla="*/ 16 w 40"/>
                <a:gd name="T17" fmla="*/ 34 h 38"/>
                <a:gd name="T18" fmla="*/ 28 w 40"/>
                <a:gd name="T19" fmla="*/ 30 h 38"/>
                <a:gd name="T20" fmla="*/ 40 w 40"/>
                <a:gd name="T21" fmla="*/ 24 h 38"/>
                <a:gd name="T22" fmla="*/ 40 w 40"/>
                <a:gd name="T23" fmla="*/ 24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8">
                  <a:moveTo>
                    <a:pt x="40" y="24"/>
                  </a:moveTo>
                  <a:lnTo>
                    <a:pt x="40" y="24"/>
                  </a:lnTo>
                  <a:lnTo>
                    <a:pt x="14" y="0"/>
                  </a:lnTo>
                  <a:lnTo>
                    <a:pt x="8" y="10"/>
                  </a:lnTo>
                  <a:lnTo>
                    <a:pt x="4" y="22"/>
                  </a:lnTo>
                  <a:lnTo>
                    <a:pt x="0" y="38"/>
                  </a:lnTo>
                  <a:lnTo>
                    <a:pt x="16" y="34"/>
                  </a:lnTo>
                  <a:lnTo>
                    <a:pt x="28" y="30"/>
                  </a:lnTo>
                  <a:lnTo>
                    <a:pt x="40" y="24"/>
                  </a:lnTo>
                  <a:close/>
                </a:path>
              </a:pathLst>
            </a:custGeom>
            <a:solidFill>
              <a:srgbClr val="F8F7F9"/>
            </a:solidFill>
            <a:ln w="12700">
              <a:solidFill>
                <a:srgbClr val="45157C"/>
              </a:solidFill>
              <a:prstDash val="solid"/>
              <a:round/>
              <a:headEnd/>
              <a:tailEnd/>
            </a:ln>
          </p:spPr>
          <p:txBody>
            <a:bodyPr/>
            <a:lstStyle/>
            <a:p>
              <a:endParaRPr lang="en-GB"/>
            </a:p>
          </p:txBody>
        </p:sp>
        <p:sp>
          <p:nvSpPr>
            <p:cNvPr id="67" name="Freeform 278"/>
            <p:cNvSpPr>
              <a:spLocks/>
            </p:cNvSpPr>
            <p:nvPr userDrawn="1"/>
          </p:nvSpPr>
          <p:spPr bwMode="auto">
            <a:xfrm>
              <a:off x="4419" y="1794"/>
              <a:ext cx="38" cy="38"/>
            </a:xfrm>
            <a:custGeom>
              <a:avLst/>
              <a:gdLst>
                <a:gd name="T0" fmla="*/ 12 w 38"/>
                <a:gd name="T1" fmla="*/ 38 h 38"/>
                <a:gd name="T2" fmla="*/ 12 w 38"/>
                <a:gd name="T3" fmla="*/ 38 h 38"/>
                <a:gd name="T4" fmla="*/ 38 w 38"/>
                <a:gd name="T5" fmla="*/ 14 h 38"/>
                <a:gd name="T6" fmla="*/ 38 w 38"/>
                <a:gd name="T7" fmla="*/ 14 h 38"/>
                <a:gd name="T8" fmla="*/ 26 w 38"/>
                <a:gd name="T9" fmla="*/ 8 h 38"/>
                <a:gd name="T10" fmla="*/ 14 w 38"/>
                <a:gd name="T11" fmla="*/ 2 h 38"/>
                <a:gd name="T12" fmla="*/ 0 w 38"/>
                <a:gd name="T13" fmla="*/ 0 h 38"/>
                <a:gd name="T14" fmla="*/ 0 w 38"/>
                <a:gd name="T15" fmla="*/ 0 h 38"/>
                <a:gd name="T16" fmla="*/ 4 w 38"/>
                <a:gd name="T17" fmla="*/ 14 h 38"/>
                <a:gd name="T18" fmla="*/ 8 w 38"/>
                <a:gd name="T19" fmla="*/ 28 h 38"/>
                <a:gd name="T20" fmla="*/ 12 w 38"/>
                <a:gd name="T21" fmla="*/ 38 h 38"/>
                <a:gd name="T22" fmla="*/ 12 w 38"/>
                <a:gd name="T23" fmla="*/ 38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12" y="38"/>
                  </a:moveTo>
                  <a:lnTo>
                    <a:pt x="12" y="38"/>
                  </a:lnTo>
                  <a:lnTo>
                    <a:pt x="38" y="14"/>
                  </a:lnTo>
                  <a:lnTo>
                    <a:pt x="26" y="8"/>
                  </a:lnTo>
                  <a:lnTo>
                    <a:pt x="14" y="2"/>
                  </a:lnTo>
                  <a:lnTo>
                    <a:pt x="0" y="0"/>
                  </a:lnTo>
                  <a:lnTo>
                    <a:pt x="4" y="14"/>
                  </a:lnTo>
                  <a:lnTo>
                    <a:pt x="8" y="28"/>
                  </a:lnTo>
                  <a:lnTo>
                    <a:pt x="12" y="38"/>
                  </a:lnTo>
                  <a:close/>
                </a:path>
              </a:pathLst>
            </a:custGeom>
            <a:solidFill>
              <a:srgbClr val="F8F7F9"/>
            </a:solidFill>
            <a:ln w="12700">
              <a:solidFill>
                <a:srgbClr val="45157C"/>
              </a:solidFill>
              <a:prstDash val="solid"/>
              <a:round/>
              <a:headEnd/>
              <a:tailEnd/>
            </a:ln>
          </p:spPr>
          <p:txBody>
            <a:bodyPr/>
            <a:lstStyle/>
            <a:p>
              <a:endParaRPr lang="en-GB"/>
            </a:p>
          </p:txBody>
        </p:sp>
      </p:grpSp>
      <p:grpSp>
        <p:nvGrpSpPr>
          <p:cNvPr id="68" name="Group 279"/>
          <p:cNvGrpSpPr>
            <a:grpSpLocks/>
          </p:cNvGrpSpPr>
          <p:nvPr userDrawn="1"/>
        </p:nvGrpSpPr>
        <p:grpSpPr bwMode="auto">
          <a:xfrm>
            <a:off x="73025" y="5110163"/>
            <a:ext cx="682625" cy="720725"/>
            <a:chOff x="4377" y="1752"/>
            <a:chExt cx="334" cy="352"/>
          </a:xfrm>
        </p:grpSpPr>
        <p:sp>
          <p:nvSpPr>
            <p:cNvPr id="69" name="AutoShape 280"/>
            <p:cNvSpPr>
              <a:spLocks noChangeAspect="1" noChangeArrowheads="1" noTextEdit="1"/>
            </p:cNvSpPr>
            <p:nvPr userDrawn="1"/>
          </p:nvSpPr>
          <p:spPr bwMode="auto">
            <a:xfrm>
              <a:off x="4377" y="1752"/>
              <a:ext cx="334"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0" name="Freeform 281"/>
            <p:cNvSpPr>
              <a:spLocks/>
            </p:cNvSpPr>
            <p:nvPr userDrawn="1"/>
          </p:nvSpPr>
          <p:spPr bwMode="auto">
            <a:xfrm>
              <a:off x="4381" y="1756"/>
              <a:ext cx="326" cy="344"/>
            </a:xfrm>
            <a:custGeom>
              <a:avLst/>
              <a:gdLst>
                <a:gd name="T0" fmla="*/ 326 w 326"/>
                <a:gd name="T1" fmla="*/ 344 h 344"/>
                <a:gd name="T2" fmla="*/ 0 w 326"/>
                <a:gd name="T3" fmla="*/ 342 h 344"/>
                <a:gd name="T4" fmla="*/ 0 w 326"/>
                <a:gd name="T5" fmla="*/ 0 h 344"/>
                <a:gd name="T6" fmla="*/ 326 w 326"/>
                <a:gd name="T7" fmla="*/ 0 h 344"/>
                <a:gd name="T8" fmla="*/ 326 w 326"/>
                <a:gd name="T9" fmla="*/ 344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6" h="344">
                  <a:moveTo>
                    <a:pt x="326" y="344"/>
                  </a:moveTo>
                  <a:lnTo>
                    <a:pt x="0" y="342"/>
                  </a:lnTo>
                  <a:lnTo>
                    <a:pt x="0" y="0"/>
                  </a:lnTo>
                  <a:lnTo>
                    <a:pt x="326" y="0"/>
                  </a:lnTo>
                  <a:lnTo>
                    <a:pt x="326" y="344"/>
                  </a:lnTo>
                  <a:close/>
                </a:path>
              </a:pathLst>
            </a:custGeom>
            <a:solidFill>
              <a:srgbClr val="DBC8E8"/>
            </a:solidFill>
            <a:ln w="12700">
              <a:solidFill>
                <a:srgbClr val="45157C"/>
              </a:solidFill>
              <a:prstDash val="solid"/>
              <a:round/>
              <a:headEnd/>
              <a:tailEnd/>
            </a:ln>
          </p:spPr>
          <p:txBody>
            <a:bodyPr/>
            <a:lstStyle/>
            <a:p>
              <a:endParaRPr lang="en-GB"/>
            </a:p>
          </p:txBody>
        </p:sp>
        <p:sp>
          <p:nvSpPr>
            <p:cNvPr id="71" name="Freeform 282"/>
            <p:cNvSpPr>
              <a:spLocks/>
            </p:cNvSpPr>
            <p:nvPr userDrawn="1"/>
          </p:nvSpPr>
          <p:spPr bwMode="auto">
            <a:xfrm>
              <a:off x="4395" y="1770"/>
              <a:ext cx="300" cy="310"/>
            </a:xfrm>
            <a:custGeom>
              <a:avLst/>
              <a:gdLst>
                <a:gd name="T0" fmla="*/ 300 w 300"/>
                <a:gd name="T1" fmla="*/ 0 h 310"/>
                <a:gd name="T2" fmla="*/ 244 w 300"/>
                <a:gd name="T3" fmla="*/ 14 h 310"/>
                <a:gd name="T4" fmla="*/ 224 w 300"/>
                <a:gd name="T5" fmla="*/ 22 h 310"/>
                <a:gd name="T6" fmla="*/ 210 w 300"/>
                <a:gd name="T7" fmla="*/ 36 h 310"/>
                <a:gd name="T8" fmla="*/ 190 w 300"/>
                <a:gd name="T9" fmla="*/ 54 h 310"/>
                <a:gd name="T10" fmla="*/ 170 w 300"/>
                <a:gd name="T11" fmla="*/ 86 h 310"/>
                <a:gd name="T12" fmla="*/ 152 w 300"/>
                <a:gd name="T13" fmla="*/ 130 h 310"/>
                <a:gd name="T14" fmla="*/ 144 w 300"/>
                <a:gd name="T15" fmla="*/ 106 h 310"/>
                <a:gd name="T16" fmla="*/ 118 w 300"/>
                <a:gd name="T17" fmla="*/ 60 h 310"/>
                <a:gd name="T18" fmla="*/ 96 w 300"/>
                <a:gd name="T19" fmla="*/ 36 h 310"/>
                <a:gd name="T20" fmla="*/ 70 w 300"/>
                <a:gd name="T21" fmla="*/ 16 h 310"/>
                <a:gd name="T22" fmla="*/ 38 w 300"/>
                <a:gd name="T23" fmla="*/ 6 h 310"/>
                <a:gd name="T24" fmla="*/ 0 w 300"/>
                <a:gd name="T25" fmla="*/ 8 h 310"/>
                <a:gd name="T26" fmla="*/ 4 w 300"/>
                <a:gd name="T27" fmla="*/ 28 h 310"/>
                <a:gd name="T28" fmla="*/ 20 w 300"/>
                <a:gd name="T29" fmla="*/ 72 h 310"/>
                <a:gd name="T30" fmla="*/ 36 w 300"/>
                <a:gd name="T31" fmla="*/ 98 h 310"/>
                <a:gd name="T32" fmla="*/ 58 w 300"/>
                <a:gd name="T33" fmla="*/ 122 h 310"/>
                <a:gd name="T34" fmla="*/ 90 w 300"/>
                <a:gd name="T35" fmla="*/ 142 h 310"/>
                <a:gd name="T36" fmla="*/ 132 w 300"/>
                <a:gd name="T37" fmla="*/ 156 h 310"/>
                <a:gd name="T38" fmla="*/ 126 w 300"/>
                <a:gd name="T39" fmla="*/ 156 h 310"/>
                <a:gd name="T40" fmla="*/ 96 w 300"/>
                <a:gd name="T41" fmla="*/ 168 h 310"/>
                <a:gd name="T42" fmla="*/ 62 w 300"/>
                <a:gd name="T43" fmla="*/ 188 h 310"/>
                <a:gd name="T44" fmla="*/ 40 w 300"/>
                <a:gd name="T45" fmla="*/ 212 h 310"/>
                <a:gd name="T46" fmla="*/ 20 w 300"/>
                <a:gd name="T47" fmla="*/ 242 h 310"/>
                <a:gd name="T48" fmla="*/ 6 w 300"/>
                <a:gd name="T49" fmla="*/ 284 h 310"/>
                <a:gd name="T50" fmla="*/ 0 w 300"/>
                <a:gd name="T51" fmla="*/ 308 h 310"/>
                <a:gd name="T52" fmla="*/ 40 w 300"/>
                <a:gd name="T53" fmla="*/ 302 h 310"/>
                <a:gd name="T54" fmla="*/ 78 w 300"/>
                <a:gd name="T55" fmla="*/ 286 h 310"/>
                <a:gd name="T56" fmla="*/ 102 w 300"/>
                <a:gd name="T57" fmla="*/ 266 h 310"/>
                <a:gd name="T58" fmla="*/ 126 w 300"/>
                <a:gd name="T59" fmla="*/ 240 h 310"/>
                <a:gd name="T60" fmla="*/ 144 w 300"/>
                <a:gd name="T61" fmla="*/ 202 h 310"/>
                <a:gd name="T62" fmla="*/ 150 w 300"/>
                <a:gd name="T63" fmla="*/ 180 h 310"/>
                <a:gd name="T64" fmla="*/ 166 w 300"/>
                <a:gd name="T65" fmla="*/ 226 h 310"/>
                <a:gd name="T66" fmla="*/ 190 w 300"/>
                <a:gd name="T67" fmla="*/ 264 h 310"/>
                <a:gd name="T68" fmla="*/ 212 w 300"/>
                <a:gd name="T69" fmla="*/ 286 h 310"/>
                <a:gd name="T70" fmla="*/ 242 w 300"/>
                <a:gd name="T71" fmla="*/ 304 h 310"/>
                <a:gd name="T72" fmla="*/ 276 w 300"/>
                <a:gd name="T73" fmla="*/ 310 h 310"/>
                <a:gd name="T74" fmla="*/ 296 w 300"/>
                <a:gd name="T75" fmla="*/ 310 h 310"/>
                <a:gd name="T76" fmla="*/ 296 w 300"/>
                <a:gd name="T77" fmla="*/ 290 h 310"/>
                <a:gd name="T78" fmla="*/ 288 w 300"/>
                <a:gd name="T79" fmla="*/ 256 h 310"/>
                <a:gd name="T80" fmla="*/ 278 w 300"/>
                <a:gd name="T81" fmla="*/ 230 h 310"/>
                <a:gd name="T82" fmla="*/ 258 w 300"/>
                <a:gd name="T83" fmla="*/ 204 h 310"/>
                <a:gd name="T84" fmla="*/ 232 w 300"/>
                <a:gd name="T85" fmla="*/ 182 h 310"/>
                <a:gd name="T86" fmla="*/ 192 w 300"/>
                <a:gd name="T87" fmla="*/ 164 h 310"/>
                <a:gd name="T88" fmla="*/ 168 w 300"/>
                <a:gd name="T89" fmla="*/ 158 h 310"/>
                <a:gd name="T90" fmla="*/ 190 w 300"/>
                <a:gd name="T91" fmla="*/ 152 h 310"/>
                <a:gd name="T92" fmla="*/ 222 w 300"/>
                <a:gd name="T93" fmla="*/ 138 h 310"/>
                <a:gd name="T94" fmla="*/ 246 w 300"/>
                <a:gd name="T95" fmla="*/ 122 h 310"/>
                <a:gd name="T96" fmla="*/ 270 w 300"/>
                <a:gd name="T97" fmla="*/ 98 h 310"/>
                <a:gd name="T98" fmla="*/ 288 w 300"/>
                <a:gd name="T99" fmla="*/ 66 h 310"/>
                <a:gd name="T100" fmla="*/ 298 w 300"/>
                <a:gd name="T101" fmla="*/ 24 h 310"/>
                <a:gd name="T102" fmla="*/ 300 w 300"/>
                <a:gd name="T103" fmla="*/ 0 h 3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0" h="310">
                  <a:moveTo>
                    <a:pt x="300" y="0"/>
                  </a:moveTo>
                  <a:lnTo>
                    <a:pt x="300" y="0"/>
                  </a:lnTo>
                  <a:lnTo>
                    <a:pt x="268" y="6"/>
                  </a:lnTo>
                  <a:lnTo>
                    <a:pt x="244" y="14"/>
                  </a:lnTo>
                  <a:lnTo>
                    <a:pt x="232" y="18"/>
                  </a:lnTo>
                  <a:lnTo>
                    <a:pt x="224" y="22"/>
                  </a:lnTo>
                  <a:lnTo>
                    <a:pt x="210" y="36"/>
                  </a:lnTo>
                  <a:lnTo>
                    <a:pt x="200" y="44"/>
                  </a:lnTo>
                  <a:lnTo>
                    <a:pt x="190" y="54"/>
                  </a:lnTo>
                  <a:lnTo>
                    <a:pt x="180" y="68"/>
                  </a:lnTo>
                  <a:lnTo>
                    <a:pt x="170" y="86"/>
                  </a:lnTo>
                  <a:lnTo>
                    <a:pt x="160" y="106"/>
                  </a:lnTo>
                  <a:lnTo>
                    <a:pt x="152" y="130"/>
                  </a:lnTo>
                  <a:lnTo>
                    <a:pt x="144" y="106"/>
                  </a:lnTo>
                  <a:lnTo>
                    <a:pt x="132" y="84"/>
                  </a:lnTo>
                  <a:lnTo>
                    <a:pt x="118" y="60"/>
                  </a:lnTo>
                  <a:lnTo>
                    <a:pt x="108" y="48"/>
                  </a:lnTo>
                  <a:lnTo>
                    <a:pt x="96" y="36"/>
                  </a:lnTo>
                  <a:lnTo>
                    <a:pt x="84" y="26"/>
                  </a:lnTo>
                  <a:lnTo>
                    <a:pt x="70" y="16"/>
                  </a:lnTo>
                  <a:lnTo>
                    <a:pt x="56" y="10"/>
                  </a:lnTo>
                  <a:lnTo>
                    <a:pt x="38" y="6"/>
                  </a:lnTo>
                  <a:lnTo>
                    <a:pt x="20" y="6"/>
                  </a:lnTo>
                  <a:lnTo>
                    <a:pt x="0" y="8"/>
                  </a:lnTo>
                  <a:lnTo>
                    <a:pt x="4" y="28"/>
                  </a:lnTo>
                  <a:lnTo>
                    <a:pt x="10" y="48"/>
                  </a:lnTo>
                  <a:lnTo>
                    <a:pt x="20" y="72"/>
                  </a:lnTo>
                  <a:lnTo>
                    <a:pt x="26" y="86"/>
                  </a:lnTo>
                  <a:lnTo>
                    <a:pt x="36" y="98"/>
                  </a:lnTo>
                  <a:lnTo>
                    <a:pt x="46" y="110"/>
                  </a:lnTo>
                  <a:lnTo>
                    <a:pt x="58" y="122"/>
                  </a:lnTo>
                  <a:lnTo>
                    <a:pt x="74" y="134"/>
                  </a:lnTo>
                  <a:lnTo>
                    <a:pt x="90" y="142"/>
                  </a:lnTo>
                  <a:lnTo>
                    <a:pt x="110" y="150"/>
                  </a:lnTo>
                  <a:lnTo>
                    <a:pt x="132" y="156"/>
                  </a:lnTo>
                  <a:lnTo>
                    <a:pt x="126" y="156"/>
                  </a:lnTo>
                  <a:lnTo>
                    <a:pt x="114" y="160"/>
                  </a:lnTo>
                  <a:lnTo>
                    <a:pt x="96" y="168"/>
                  </a:lnTo>
                  <a:lnTo>
                    <a:pt x="74" y="180"/>
                  </a:lnTo>
                  <a:lnTo>
                    <a:pt x="62" y="188"/>
                  </a:lnTo>
                  <a:lnTo>
                    <a:pt x="50" y="200"/>
                  </a:lnTo>
                  <a:lnTo>
                    <a:pt x="40" y="212"/>
                  </a:lnTo>
                  <a:lnTo>
                    <a:pt x="30" y="226"/>
                  </a:lnTo>
                  <a:lnTo>
                    <a:pt x="20" y="242"/>
                  </a:lnTo>
                  <a:lnTo>
                    <a:pt x="12" y="262"/>
                  </a:lnTo>
                  <a:lnTo>
                    <a:pt x="6" y="284"/>
                  </a:lnTo>
                  <a:lnTo>
                    <a:pt x="0" y="308"/>
                  </a:lnTo>
                  <a:lnTo>
                    <a:pt x="20" y="306"/>
                  </a:lnTo>
                  <a:lnTo>
                    <a:pt x="40" y="302"/>
                  </a:lnTo>
                  <a:lnTo>
                    <a:pt x="64" y="292"/>
                  </a:lnTo>
                  <a:lnTo>
                    <a:pt x="78" y="286"/>
                  </a:lnTo>
                  <a:lnTo>
                    <a:pt x="90" y="276"/>
                  </a:lnTo>
                  <a:lnTo>
                    <a:pt x="102" y="266"/>
                  </a:lnTo>
                  <a:lnTo>
                    <a:pt x="114" y="254"/>
                  </a:lnTo>
                  <a:lnTo>
                    <a:pt x="126" y="240"/>
                  </a:lnTo>
                  <a:lnTo>
                    <a:pt x="136" y="222"/>
                  </a:lnTo>
                  <a:lnTo>
                    <a:pt x="144" y="202"/>
                  </a:lnTo>
                  <a:lnTo>
                    <a:pt x="150" y="180"/>
                  </a:lnTo>
                  <a:lnTo>
                    <a:pt x="156" y="202"/>
                  </a:lnTo>
                  <a:lnTo>
                    <a:pt x="166" y="226"/>
                  </a:lnTo>
                  <a:lnTo>
                    <a:pt x="180" y="250"/>
                  </a:lnTo>
                  <a:lnTo>
                    <a:pt x="190" y="264"/>
                  </a:lnTo>
                  <a:lnTo>
                    <a:pt x="200" y="276"/>
                  </a:lnTo>
                  <a:lnTo>
                    <a:pt x="212" y="286"/>
                  </a:lnTo>
                  <a:lnTo>
                    <a:pt x="226" y="296"/>
                  </a:lnTo>
                  <a:lnTo>
                    <a:pt x="242" y="304"/>
                  </a:lnTo>
                  <a:lnTo>
                    <a:pt x="258" y="308"/>
                  </a:lnTo>
                  <a:lnTo>
                    <a:pt x="276" y="310"/>
                  </a:lnTo>
                  <a:lnTo>
                    <a:pt x="296" y="310"/>
                  </a:lnTo>
                  <a:lnTo>
                    <a:pt x="296" y="304"/>
                  </a:lnTo>
                  <a:lnTo>
                    <a:pt x="296" y="290"/>
                  </a:lnTo>
                  <a:lnTo>
                    <a:pt x="292" y="268"/>
                  </a:lnTo>
                  <a:lnTo>
                    <a:pt x="288" y="256"/>
                  </a:lnTo>
                  <a:lnTo>
                    <a:pt x="284" y="244"/>
                  </a:lnTo>
                  <a:lnTo>
                    <a:pt x="278" y="230"/>
                  </a:lnTo>
                  <a:lnTo>
                    <a:pt x="270" y="218"/>
                  </a:lnTo>
                  <a:lnTo>
                    <a:pt x="258" y="204"/>
                  </a:lnTo>
                  <a:lnTo>
                    <a:pt x="246" y="192"/>
                  </a:lnTo>
                  <a:lnTo>
                    <a:pt x="232" y="182"/>
                  </a:lnTo>
                  <a:lnTo>
                    <a:pt x="214" y="172"/>
                  </a:lnTo>
                  <a:lnTo>
                    <a:pt x="192" y="164"/>
                  </a:lnTo>
                  <a:lnTo>
                    <a:pt x="168" y="158"/>
                  </a:lnTo>
                  <a:lnTo>
                    <a:pt x="174" y="156"/>
                  </a:lnTo>
                  <a:lnTo>
                    <a:pt x="190" y="152"/>
                  </a:lnTo>
                  <a:lnTo>
                    <a:pt x="210" y="144"/>
                  </a:lnTo>
                  <a:lnTo>
                    <a:pt x="222" y="138"/>
                  </a:lnTo>
                  <a:lnTo>
                    <a:pt x="234" y="130"/>
                  </a:lnTo>
                  <a:lnTo>
                    <a:pt x="246" y="122"/>
                  </a:lnTo>
                  <a:lnTo>
                    <a:pt x="258" y="110"/>
                  </a:lnTo>
                  <a:lnTo>
                    <a:pt x="270" y="98"/>
                  </a:lnTo>
                  <a:lnTo>
                    <a:pt x="280" y="82"/>
                  </a:lnTo>
                  <a:lnTo>
                    <a:pt x="288" y="66"/>
                  </a:lnTo>
                  <a:lnTo>
                    <a:pt x="294" y="46"/>
                  </a:lnTo>
                  <a:lnTo>
                    <a:pt x="298" y="24"/>
                  </a:lnTo>
                  <a:lnTo>
                    <a:pt x="300" y="0"/>
                  </a:lnTo>
                  <a:close/>
                </a:path>
              </a:pathLst>
            </a:custGeom>
            <a:solidFill>
              <a:srgbClr val="DBC8E8"/>
            </a:solidFill>
            <a:ln w="12700">
              <a:solidFill>
                <a:srgbClr val="45157C"/>
              </a:solidFill>
              <a:prstDash val="solid"/>
              <a:round/>
              <a:headEnd/>
              <a:tailEnd/>
            </a:ln>
          </p:spPr>
          <p:txBody>
            <a:bodyPr/>
            <a:lstStyle/>
            <a:p>
              <a:endParaRPr lang="en-GB"/>
            </a:p>
          </p:txBody>
        </p:sp>
        <p:sp>
          <p:nvSpPr>
            <p:cNvPr id="72" name="Freeform 283"/>
            <p:cNvSpPr>
              <a:spLocks/>
            </p:cNvSpPr>
            <p:nvPr userDrawn="1"/>
          </p:nvSpPr>
          <p:spPr bwMode="auto">
            <a:xfrm>
              <a:off x="4567" y="1828"/>
              <a:ext cx="72" cy="74"/>
            </a:xfrm>
            <a:custGeom>
              <a:avLst/>
              <a:gdLst>
                <a:gd name="T0" fmla="*/ 0 w 72"/>
                <a:gd name="T1" fmla="*/ 74 h 74"/>
                <a:gd name="T2" fmla="*/ 0 w 72"/>
                <a:gd name="T3" fmla="*/ 74 h 74"/>
                <a:gd name="T4" fmla="*/ 8 w 72"/>
                <a:gd name="T5" fmla="*/ 72 h 74"/>
                <a:gd name="T6" fmla="*/ 14 w 72"/>
                <a:gd name="T7" fmla="*/ 72 h 74"/>
                <a:gd name="T8" fmla="*/ 24 w 72"/>
                <a:gd name="T9" fmla="*/ 70 h 74"/>
                <a:gd name="T10" fmla="*/ 36 w 72"/>
                <a:gd name="T11" fmla="*/ 64 h 74"/>
                <a:gd name="T12" fmla="*/ 48 w 72"/>
                <a:gd name="T13" fmla="*/ 58 h 74"/>
                <a:gd name="T14" fmla="*/ 60 w 72"/>
                <a:gd name="T15" fmla="*/ 46 h 74"/>
                <a:gd name="T16" fmla="*/ 72 w 72"/>
                <a:gd name="T17" fmla="*/ 32 h 74"/>
                <a:gd name="T18" fmla="*/ 72 w 72"/>
                <a:gd name="T19" fmla="*/ 32 h 74"/>
                <a:gd name="T20" fmla="*/ 60 w 72"/>
                <a:gd name="T21" fmla="*/ 18 h 74"/>
                <a:gd name="T22" fmla="*/ 50 w 72"/>
                <a:gd name="T23" fmla="*/ 6 h 74"/>
                <a:gd name="T24" fmla="*/ 42 w 72"/>
                <a:gd name="T25" fmla="*/ 0 h 74"/>
                <a:gd name="T26" fmla="*/ 42 w 72"/>
                <a:gd name="T27" fmla="*/ 0 h 74"/>
                <a:gd name="T28" fmla="*/ 36 w 72"/>
                <a:gd name="T29" fmla="*/ 6 h 74"/>
                <a:gd name="T30" fmla="*/ 22 w 72"/>
                <a:gd name="T31" fmla="*/ 24 h 74"/>
                <a:gd name="T32" fmla="*/ 14 w 72"/>
                <a:gd name="T33" fmla="*/ 36 h 74"/>
                <a:gd name="T34" fmla="*/ 8 w 72"/>
                <a:gd name="T35" fmla="*/ 48 h 74"/>
                <a:gd name="T36" fmla="*/ 2 w 72"/>
                <a:gd name="T37" fmla="*/ 60 h 74"/>
                <a:gd name="T38" fmla="*/ 0 w 72"/>
                <a:gd name="T39" fmla="*/ 74 h 74"/>
                <a:gd name="T40" fmla="*/ 0 w 72"/>
                <a:gd name="T41" fmla="*/ 74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0" y="74"/>
                  </a:moveTo>
                  <a:lnTo>
                    <a:pt x="0" y="74"/>
                  </a:lnTo>
                  <a:lnTo>
                    <a:pt x="8" y="72"/>
                  </a:lnTo>
                  <a:lnTo>
                    <a:pt x="14" y="72"/>
                  </a:lnTo>
                  <a:lnTo>
                    <a:pt x="24" y="70"/>
                  </a:lnTo>
                  <a:lnTo>
                    <a:pt x="36" y="64"/>
                  </a:lnTo>
                  <a:lnTo>
                    <a:pt x="48" y="58"/>
                  </a:lnTo>
                  <a:lnTo>
                    <a:pt x="60" y="46"/>
                  </a:lnTo>
                  <a:lnTo>
                    <a:pt x="72" y="32"/>
                  </a:lnTo>
                  <a:lnTo>
                    <a:pt x="60" y="18"/>
                  </a:lnTo>
                  <a:lnTo>
                    <a:pt x="50" y="6"/>
                  </a:lnTo>
                  <a:lnTo>
                    <a:pt x="42" y="0"/>
                  </a:lnTo>
                  <a:lnTo>
                    <a:pt x="36" y="6"/>
                  </a:lnTo>
                  <a:lnTo>
                    <a:pt x="22" y="24"/>
                  </a:lnTo>
                  <a:lnTo>
                    <a:pt x="14" y="36"/>
                  </a:lnTo>
                  <a:lnTo>
                    <a:pt x="8" y="48"/>
                  </a:lnTo>
                  <a:lnTo>
                    <a:pt x="2" y="60"/>
                  </a:lnTo>
                  <a:lnTo>
                    <a:pt x="0" y="74"/>
                  </a:lnTo>
                  <a:close/>
                </a:path>
              </a:pathLst>
            </a:custGeom>
            <a:solidFill>
              <a:srgbClr val="F8F7F9"/>
            </a:solidFill>
            <a:ln w="12700">
              <a:solidFill>
                <a:srgbClr val="45157C"/>
              </a:solidFill>
              <a:prstDash val="solid"/>
              <a:round/>
              <a:headEnd/>
              <a:tailEnd/>
            </a:ln>
          </p:spPr>
          <p:txBody>
            <a:bodyPr/>
            <a:lstStyle/>
            <a:p>
              <a:endParaRPr lang="en-GB"/>
            </a:p>
          </p:txBody>
        </p:sp>
        <p:sp>
          <p:nvSpPr>
            <p:cNvPr id="73" name="Freeform 284"/>
            <p:cNvSpPr>
              <a:spLocks/>
            </p:cNvSpPr>
            <p:nvPr userDrawn="1"/>
          </p:nvSpPr>
          <p:spPr bwMode="auto">
            <a:xfrm>
              <a:off x="4449" y="1830"/>
              <a:ext cx="74" cy="72"/>
            </a:xfrm>
            <a:custGeom>
              <a:avLst/>
              <a:gdLst>
                <a:gd name="T0" fmla="*/ 74 w 74"/>
                <a:gd name="T1" fmla="*/ 72 h 72"/>
                <a:gd name="T2" fmla="*/ 74 w 74"/>
                <a:gd name="T3" fmla="*/ 72 h 72"/>
                <a:gd name="T4" fmla="*/ 74 w 74"/>
                <a:gd name="T5" fmla="*/ 64 h 72"/>
                <a:gd name="T6" fmla="*/ 74 w 74"/>
                <a:gd name="T7" fmla="*/ 56 h 72"/>
                <a:gd name="T8" fmla="*/ 70 w 74"/>
                <a:gd name="T9" fmla="*/ 48 h 72"/>
                <a:gd name="T10" fmla="*/ 66 w 74"/>
                <a:gd name="T11" fmla="*/ 36 h 72"/>
                <a:gd name="T12" fmla="*/ 58 w 74"/>
                <a:gd name="T13" fmla="*/ 24 h 72"/>
                <a:gd name="T14" fmla="*/ 48 w 74"/>
                <a:gd name="T15" fmla="*/ 12 h 72"/>
                <a:gd name="T16" fmla="*/ 34 w 74"/>
                <a:gd name="T17" fmla="*/ 0 h 72"/>
                <a:gd name="T18" fmla="*/ 34 w 74"/>
                <a:gd name="T19" fmla="*/ 0 h 72"/>
                <a:gd name="T20" fmla="*/ 18 w 74"/>
                <a:gd name="T21" fmla="*/ 12 h 72"/>
                <a:gd name="T22" fmla="*/ 8 w 74"/>
                <a:gd name="T23" fmla="*/ 22 h 72"/>
                <a:gd name="T24" fmla="*/ 0 w 74"/>
                <a:gd name="T25" fmla="*/ 30 h 72"/>
                <a:gd name="T26" fmla="*/ 0 w 74"/>
                <a:gd name="T27" fmla="*/ 30 h 72"/>
                <a:gd name="T28" fmla="*/ 8 w 74"/>
                <a:gd name="T29" fmla="*/ 36 h 72"/>
                <a:gd name="T30" fmla="*/ 26 w 74"/>
                <a:gd name="T31" fmla="*/ 50 h 72"/>
                <a:gd name="T32" fmla="*/ 38 w 74"/>
                <a:gd name="T33" fmla="*/ 58 h 72"/>
                <a:gd name="T34" fmla="*/ 50 w 74"/>
                <a:gd name="T35" fmla="*/ 64 h 72"/>
                <a:gd name="T36" fmla="*/ 62 w 74"/>
                <a:gd name="T37" fmla="*/ 70 h 72"/>
                <a:gd name="T38" fmla="*/ 74 w 74"/>
                <a:gd name="T39" fmla="*/ 72 h 72"/>
                <a:gd name="T40" fmla="*/ 74 w 74"/>
                <a:gd name="T41" fmla="*/ 7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4" h="72">
                  <a:moveTo>
                    <a:pt x="74" y="72"/>
                  </a:moveTo>
                  <a:lnTo>
                    <a:pt x="74" y="72"/>
                  </a:lnTo>
                  <a:lnTo>
                    <a:pt x="74" y="64"/>
                  </a:lnTo>
                  <a:lnTo>
                    <a:pt x="74" y="56"/>
                  </a:lnTo>
                  <a:lnTo>
                    <a:pt x="70" y="48"/>
                  </a:lnTo>
                  <a:lnTo>
                    <a:pt x="66" y="36"/>
                  </a:lnTo>
                  <a:lnTo>
                    <a:pt x="58" y="24"/>
                  </a:lnTo>
                  <a:lnTo>
                    <a:pt x="48" y="12"/>
                  </a:lnTo>
                  <a:lnTo>
                    <a:pt x="34" y="0"/>
                  </a:lnTo>
                  <a:lnTo>
                    <a:pt x="18" y="12"/>
                  </a:lnTo>
                  <a:lnTo>
                    <a:pt x="8" y="22"/>
                  </a:lnTo>
                  <a:lnTo>
                    <a:pt x="0" y="30"/>
                  </a:lnTo>
                  <a:lnTo>
                    <a:pt x="8" y="36"/>
                  </a:lnTo>
                  <a:lnTo>
                    <a:pt x="26" y="50"/>
                  </a:lnTo>
                  <a:lnTo>
                    <a:pt x="38" y="58"/>
                  </a:lnTo>
                  <a:lnTo>
                    <a:pt x="50" y="64"/>
                  </a:lnTo>
                  <a:lnTo>
                    <a:pt x="62" y="70"/>
                  </a:lnTo>
                  <a:lnTo>
                    <a:pt x="74" y="72"/>
                  </a:lnTo>
                  <a:close/>
                </a:path>
              </a:pathLst>
            </a:custGeom>
            <a:solidFill>
              <a:srgbClr val="F8F7F9"/>
            </a:solidFill>
            <a:ln w="12700">
              <a:solidFill>
                <a:srgbClr val="45157C"/>
              </a:solidFill>
              <a:prstDash val="solid"/>
              <a:round/>
              <a:headEnd/>
              <a:tailEnd/>
            </a:ln>
          </p:spPr>
          <p:txBody>
            <a:bodyPr/>
            <a:lstStyle/>
            <a:p>
              <a:endParaRPr lang="en-GB"/>
            </a:p>
          </p:txBody>
        </p:sp>
        <p:sp>
          <p:nvSpPr>
            <p:cNvPr id="74" name="Freeform 285"/>
            <p:cNvSpPr>
              <a:spLocks/>
            </p:cNvSpPr>
            <p:nvPr userDrawn="1"/>
          </p:nvSpPr>
          <p:spPr bwMode="auto">
            <a:xfrm>
              <a:off x="4451" y="1950"/>
              <a:ext cx="72" cy="74"/>
            </a:xfrm>
            <a:custGeom>
              <a:avLst/>
              <a:gdLst>
                <a:gd name="T0" fmla="*/ 72 w 72"/>
                <a:gd name="T1" fmla="*/ 0 h 74"/>
                <a:gd name="T2" fmla="*/ 72 w 72"/>
                <a:gd name="T3" fmla="*/ 0 h 74"/>
                <a:gd name="T4" fmla="*/ 72 w 72"/>
                <a:gd name="T5" fmla="*/ 6 h 74"/>
                <a:gd name="T6" fmla="*/ 70 w 72"/>
                <a:gd name="T7" fmla="*/ 14 h 74"/>
                <a:gd name="T8" fmla="*/ 68 w 72"/>
                <a:gd name="T9" fmla="*/ 24 h 74"/>
                <a:gd name="T10" fmla="*/ 64 w 72"/>
                <a:gd name="T11" fmla="*/ 36 h 74"/>
                <a:gd name="T12" fmla="*/ 58 w 72"/>
                <a:gd name="T13" fmla="*/ 48 h 74"/>
                <a:gd name="T14" fmla="*/ 48 w 72"/>
                <a:gd name="T15" fmla="*/ 60 h 74"/>
                <a:gd name="T16" fmla="*/ 34 w 72"/>
                <a:gd name="T17" fmla="*/ 74 h 74"/>
                <a:gd name="T18" fmla="*/ 34 w 72"/>
                <a:gd name="T19" fmla="*/ 74 h 74"/>
                <a:gd name="T20" fmla="*/ 18 w 72"/>
                <a:gd name="T21" fmla="*/ 62 h 74"/>
                <a:gd name="T22" fmla="*/ 8 w 72"/>
                <a:gd name="T23" fmla="*/ 52 h 74"/>
                <a:gd name="T24" fmla="*/ 0 w 72"/>
                <a:gd name="T25" fmla="*/ 44 h 74"/>
                <a:gd name="T26" fmla="*/ 0 w 72"/>
                <a:gd name="T27" fmla="*/ 44 h 74"/>
                <a:gd name="T28" fmla="*/ 6 w 72"/>
                <a:gd name="T29" fmla="*/ 38 h 74"/>
                <a:gd name="T30" fmla="*/ 24 w 72"/>
                <a:gd name="T31" fmla="*/ 22 h 74"/>
                <a:gd name="T32" fmla="*/ 36 w 72"/>
                <a:gd name="T33" fmla="*/ 14 h 74"/>
                <a:gd name="T34" fmla="*/ 48 w 72"/>
                <a:gd name="T35" fmla="*/ 8 h 74"/>
                <a:gd name="T36" fmla="*/ 60 w 72"/>
                <a:gd name="T37" fmla="*/ 2 h 74"/>
                <a:gd name="T38" fmla="*/ 72 w 72"/>
                <a:gd name="T39" fmla="*/ 0 h 74"/>
                <a:gd name="T40" fmla="*/ 72 w 72"/>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72" y="0"/>
                  </a:moveTo>
                  <a:lnTo>
                    <a:pt x="72" y="0"/>
                  </a:lnTo>
                  <a:lnTo>
                    <a:pt x="72" y="6"/>
                  </a:lnTo>
                  <a:lnTo>
                    <a:pt x="70" y="14"/>
                  </a:lnTo>
                  <a:lnTo>
                    <a:pt x="68" y="24"/>
                  </a:lnTo>
                  <a:lnTo>
                    <a:pt x="64" y="36"/>
                  </a:lnTo>
                  <a:lnTo>
                    <a:pt x="58" y="48"/>
                  </a:lnTo>
                  <a:lnTo>
                    <a:pt x="48" y="60"/>
                  </a:lnTo>
                  <a:lnTo>
                    <a:pt x="34" y="74"/>
                  </a:lnTo>
                  <a:lnTo>
                    <a:pt x="18" y="62"/>
                  </a:lnTo>
                  <a:lnTo>
                    <a:pt x="8" y="52"/>
                  </a:lnTo>
                  <a:lnTo>
                    <a:pt x="0" y="44"/>
                  </a:lnTo>
                  <a:lnTo>
                    <a:pt x="6" y="38"/>
                  </a:lnTo>
                  <a:lnTo>
                    <a:pt x="24" y="22"/>
                  </a:lnTo>
                  <a:lnTo>
                    <a:pt x="36" y="14"/>
                  </a:lnTo>
                  <a:lnTo>
                    <a:pt x="48" y="8"/>
                  </a:lnTo>
                  <a:lnTo>
                    <a:pt x="60" y="2"/>
                  </a:lnTo>
                  <a:lnTo>
                    <a:pt x="72" y="0"/>
                  </a:lnTo>
                  <a:close/>
                </a:path>
              </a:pathLst>
            </a:custGeom>
            <a:solidFill>
              <a:srgbClr val="F8F7F9"/>
            </a:solidFill>
            <a:ln w="12700">
              <a:solidFill>
                <a:srgbClr val="45157C"/>
              </a:solidFill>
              <a:prstDash val="solid"/>
              <a:round/>
              <a:headEnd/>
              <a:tailEnd/>
            </a:ln>
          </p:spPr>
          <p:txBody>
            <a:bodyPr/>
            <a:lstStyle/>
            <a:p>
              <a:endParaRPr lang="en-GB"/>
            </a:p>
          </p:txBody>
        </p:sp>
        <p:sp>
          <p:nvSpPr>
            <p:cNvPr id="75" name="Freeform 286"/>
            <p:cNvSpPr>
              <a:spLocks/>
            </p:cNvSpPr>
            <p:nvPr userDrawn="1"/>
          </p:nvSpPr>
          <p:spPr bwMode="auto">
            <a:xfrm>
              <a:off x="4561" y="1948"/>
              <a:ext cx="76" cy="70"/>
            </a:xfrm>
            <a:custGeom>
              <a:avLst/>
              <a:gdLst>
                <a:gd name="T0" fmla="*/ 0 w 76"/>
                <a:gd name="T1" fmla="*/ 0 h 70"/>
                <a:gd name="T2" fmla="*/ 0 w 76"/>
                <a:gd name="T3" fmla="*/ 0 h 70"/>
                <a:gd name="T4" fmla="*/ 0 w 76"/>
                <a:gd name="T5" fmla="*/ 6 h 70"/>
                <a:gd name="T6" fmla="*/ 2 w 76"/>
                <a:gd name="T7" fmla="*/ 14 h 70"/>
                <a:gd name="T8" fmla="*/ 4 w 76"/>
                <a:gd name="T9" fmla="*/ 24 h 70"/>
                <a:gd name="T10" fmla="*/ 10 w 76"/>
                <a:gd name="T11" fmla="*/ 34 h 70"/>
                <a:gd name="T12" fmla="*/ 18 w 76"/>
                <a:gd name="T13" fmla="*/ 46 h 70"/>
                <a:gd name="T14" fmla="*/ 28 w 76"/>
                <a:gd name="T15" fmla="*/ 58 h 70"/>
                <a:gd name="T16" fmla="*/ 44 w 76"/>
                <a:gd name="T17" fmla="*/ 70 h 70"/>
                <a:gd name="T18" fmla="*/ 44 w 76"/>
                <a:gd name="T19" fmla="*/ 70 h 70"/>
                <a:gd name="T20" fmla="*/ 58 w 76"/>
                <a:gd name="T21" fmla="*/ 58 h 70"/>
                <a:gd name="T22" fmla="*/ 68 w 76"/>
                <a:gd name="T23" fmla="*/ 48 h 70"/>
                <a:gd name="T24" fmla="*/ 76 w 76"/>
                <a:gd name="T25" fmla="*/ 38 h 70"/>
                <a:gd name="T26" fmla="*/ 76 w 76"/>
                <a:gd name="T27" fmla="*/ 38 h 70"/>
                <a:gd name="T28" fmla="*/ 68 w 76"/>
                <a:gd name="T29" fmla="*/ 32 h 70"/>
                <a:gd name="T30" fmla="*/ 50 w 76"/>
                <a:gd name="T31" fmla="*/ 18 h 70"/>
                <a:gd name="T32" fmla="*/ 38 w 76"/>
                <a:gd name="T33" fmla="*/ 12 h 70"/>
                <a:gd name="T34" fmla="*/ 26 w 76"/>
                <a:gd name="T35" fmla="*/ 6 h 70"/>
                <a:gd name="T36" fmla="*/ 12 w 76"/>
                <a:gd name="T37" fmla="*/ 2 h 70"/>
                <a:gd name="T38" fmla="*/ 0 w 76"/>
                <a:gd name="T39" fmla="*/ 0 h 70"/>
                <a:gd name="T40" fmla="*/ 0 w 76"/>
                <a:gd name="T41" fmla="*/ 0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6" h="70">
                  <a:moveTo>
                    <a:pt x="0" y="0"/>
                  </a:moveTo>
                  <a:lnTo>
                    <a:pt x="0" y="0"/>
                  </a:lnTo>
                  <a:lnTo>
                    <a:pt x="0" y="6"/>
                  </a:lnTo>
                  <a:lnTo>
                    <a:pt x="2" y="14"/>
                  </a:lnTo>
                  <a:lnTo>
                    <a:pt x="4" y="24"/>
                  </a:lnTo>
                  <a:lnTo>
                    <a:pt x="10" y="34"/>
                  </a:lnTo>
                  <a:lnTo>
                    <a:pt x="18" y="46"/>
                  </a:lnTo>
                  <a:lnTo>
                    <a:pt x="28" y="58"/>
                  </a:lnTo>
                  <a:lnTo>
                    <a:pt x="44" y="70"/>
                  </a:lnTo>
                  <a:lnTo>
                    <a:pt x="58" y="58"/>
                  </a:lnTo>
                  <a:lnTo>
                    <a:pt x="68" y="48"/>
                  </a:lnTo>
                  <a:lnTo>
                    <a:pt x="76" y="38"/>
                  </a:lnTo>
                  <a:lnTo>
                    <a:pt x="68" y="32"/>
                  </a:lnTo>
                  <a:lnTo>
                    <a:pt x="50" y="18"/>
                  </a:lnTo>
                  <a:lnTo>
                    <a:pt x="38" y="12"/>
                  </a:lnTo>
                  <a:lnTo>
                    <a:pt x="26" y="6"/>
                  </a:lnTo>
                  <a:lnTo>
                    <a:pt x="12" y="2"/>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76" name="Freeform 287"/>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144 w 144"/>
                <a:gd name="T21" fmla="*/ 12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lnTo>
                    <a:pt x="144" y="12"/>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7" name="Freeform 288"/>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8" name="Freeform 289"/>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w 128"/>
                <a:gd name="T21" fmla="*/ 0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290"/>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0" name="Freeform 291"/>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w 18"/>
                <a:gd name="T19" fmla="*/ 136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 h="136">
                  <a:moveTo>
                    <a:pt x="0" y="136"/>
                  </a:moveTo>
                  <a:lnTo>
                    <a:pt x="0" y="136"/>
                  </a:lnTo>
                  <a:lnTo>
                    <a:pt x="6" y="126"/>
                  </a:lnTo>
                  <a:lnTo>
                    <a:pt x="10" y="112"/>
                  </a:lnTo>
                  <a:lnTo>
                    <a:pt x="14" y="96"/>
                  </a:lnTo>
                  <a:lnTo>
                    <a:pt x="18" y="76"/>
                  </a:lnTo>
                  <a:lnTo>
                    <a:pt x="18" y="52"/>
                  </a:lnTo>
                  <a:lnTo>
                    <a:pt x="16" y="28"/>
                  </a:lnTo>
                  <a:lnTo>
                    <a:pt x="8" y="0"/>
                  </a:lnTo>
                  <a:lnTo>
                    <a:pt x="0" y="13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292"/>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136">
                  <a:moveTo>
                    <a:pt x="0" y="136"/>
                  </a:moveTo>
                  <a:lnTo>
                    <a:pt x="0" y="136"/>
                  </a:lnTo>
                  <a:lnTo>
                    <a:pt x="6" y="126"/>
                  </a:lnTo>
                  <a:lnTo>
                    <a:pt x="10" y="112"/>
                  </a:lnTo>
                  <a:lnTo>
                    <a:pt x="14" y="96"/>
                  </a:lnTo>
                  <a:lnTo>
                    <a:pt x="18" y="76"/>
                  </a:lnTo>
                  <a:lnTo>
                    <a:pt x="18" y="52"/>
                  </a:lnTo>
                  <a:lnTo>
                    <a:pt x="16" y="28"/>
                  </a:lnTo>
                  <a:lnTo>
                    <a:pt x="8"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 name="Freeform 293"/>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14 w 16"/>
                <a:gd name="T21" fmla="*/ 0 h 1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lnTo>
                    <a:pt x="14"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294"/>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4" name="Freeform 295"/>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w 78"/>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8" h="6">
                  <a:moveTo>
                    <a:pt x="0" y="0"/>
                  </a:moveTo>
                  <a:lnTo>
                    <a:pt x="0" y="0"/>
                  </a:lnTo>
                  <a:lnTo>
                    <a:pt x="4" y="2"/>
                  </a:lnTo>
                  <a:lnTo>
                    <a:pt x="18" y="6"/>
                  </a:lnTo>
                  <a:lnTo>
                    <a:pt x="28" y="6"/>
                  </a:lnTo>
                  <a:lnTo>
                    <a:pt x="42" y="6"/>
                  </a:lnTo>
                  <a:lnTo>
                    <a:pt x="58" y="6"/>
                  </a:lnTo>
                  <a:lnTo>
                    <a:pt x="7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5" name="Freeform 296"/>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 h="6">
                  <a:moveTo>
                    <a:pt x="0" y="0"/>
                  </a:moveTo>
                  <a:lnTo>
                    <a:pt x="0" y="0"/>
                  </a:lnTo>
                  <a:lnTo>
                    <a:pt x="4" y="2"/>
                  </a:lnTo>
                  <a:lnTo>
                    <a:pt x="18" y="6"/>
                  </a:lnTo>
                  <a:lnTo>
                    <a:pt x="28" y="6"/>
                  </a:lnTo>
                  <a:lnTo>
                    <a:pt x="42" y="6"/>
                  </a:lnTo>
                  <a:lnTo>
                    <a:pt x="58" y="6"/>
                  </a:lnTo>
                  <a:lnTo>
                    <a:pt x="7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6" name="Freeform 297"/>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92 w 92"/>
                <a:gd name="T17" fmla="*/ 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6">
                  <a:moveTo>
                    <a:pt x="92" y="6"/>
                  </a:moveTo>
                  <a:lnTo>
                    <a:pt x="92" y="6"/>
                  </a:lnTo>
                  <a:lnTo>
                    <a:pt x="86" y="4"/>
                  </a:lnTo>
                  <a:lnTo>
                    <a:pt x="70" y="0"/>
                  </a:lnTo>
                  <a:lnTo>
                    <a:pt x="56" y="0"/>
                  </a:lnTo>
                  <a:lnTo>
                    <a:pt x="40" y="0"/>
                  </a:lnTo>
                  <a:lnTo>
                    <a:pt x="22" y="2"/>
                  </a:lnTo>
                  <a:lnTo>
                    <a:pt x="0" y="6"/>
                  </a:lnTo>
                  <a:lnTo>
                    <a:pt x="92" y="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7" name="Freeform 298"/>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2" h="6">
                  <a:moveTo>
                    <a:pt x="92" y="6"/>
                  </a:moveTo>
                  <a:lnTo>
                    <a:pt x="92" y="6"/>
                  </a:lnTo>
                  <a:lnTo>
                    <a:pt x="86" y="4"/>
                  </a:lnTo>
                  <a:lnTo>
                    <a:pt x="70" y="0"/>
                  </a:lnTo>
                  <a:lnTo>
                    <a:pt x="56" y="0"/>
                  </a:lnTo>
                  <a:lnTo>
                    <a:pt x="40" y="0"/>
                  </a:lnTo>
                  <a:lnTo>
                    <a:pt x="22" y="2"/>
                  </a:lnTo>
                  <a:lnTo>
                    <a:pt x="0" y="6"/>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8" name="Freeform 299"/>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w 8"/>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4">
                  <a:moveTo>
                    <a:pt x="0" y="84"/>
                  </a:moveTo>
                  <a:lnTo>
                    <a:pt x="0" y="84"/>
                  </a:lnTo>
                  <a:lnTo>
                    <a:pt x="2" y="80"/>
                  </a:lnTo>
                  <a:lnTo>
                    <a:pt x="6" y="64"/>
                  </a:lnTo>
                  <a:lnTo>
                    <a:pt x="8" y="54"/>
                  </a:lnTo>
                  <a:lnTo>
                    <a:pt x="8" y="38"/>
                  </a:lnTo>
                  <a:lnTo>
                    <a:pt x="8" y="20"/>
                  </a:lnTo>
                  <a:lnTo>
                    <a:pt x="6" y="0"/>
                  </a:lnTo>
                  <a:lnTo>
                    <a:pt x="0" y="84"/>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9" name="Freeform 300"/>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84">
                  <a:moveTo>
                    <a:pt x="0" y="84"/>
                  </a:moveTo>
                  <a:lnTo>
                    <a:pt x="0" y="84"/>
                  </a:lnTo>
                  <a:lnTo>
                    <a:pt x="2" y="80"/>
                  </a:lnTo>
                  <a:lnTo>
                    <a:pt x="6" y="64"/>
                  </a:lnTo>
                  <a:lnTo>
                    <a:pt x="8" y="54"/>
                  </a:lnTo>
                  <a:lnTo>
                    <a:pt x="8" y="38"/>
                  </a:lnTo>
                  <a:lnTo>
                    <a:pt x="8" y="20"/>
                  </a:lnTo>
                  <a:lnTo>
                    <a:pt x="6"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0" name="Freeform 301"/>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6 w 8"/>
                <a:gd name="T17" fmla="*/ 0 h 10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102">
                  <a:moveTo>
                    <a:pt x="6" y="0"/>
                  </a:moveTo>
                  <a:lnTo>
                    <a:pt x="6" y="0"/>
                  </a:lnTo>
                  <a:lnTo>
                    <a:pt x="4" y="6"/>
                  </a:lnTo>
                  <a:lnTo>
                    <a:pt x="0" y="24"/>
                  </a:lnTo>
                  <a:lnTo>
                    <a:pt x="0" y="38"/>
                  </a:lnTo>
                  <a:lnTo>
                    <a:pt x="0" y="54"/>
                  </a:lnTo>
                  <a:lnTo>
                    <a:pt x="2" y="76"/>
                  </a:lnTo>
                  <a:lnTo>
                    <a:pt x="8" y="102"/>
                  </a:lnTo>
                  <a:lnTo>
                    <a:pt x="6"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1" name="Freeform 302"/>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102">
                  <a:moveTo>
                    <a:pt x="6" y="0"/>
                  </a:moveTo>
                  <a:lnTo>
                    <a:pt x="6" y="0"/>
                  </a:lnTo>
                  <a:lnTo>
                    <a:pt x="4" y="6"/>
                  </a:lnTo>
                  <a:lnTo>
                    <a:pt x="0" y="24"/>
                  </a:lnTo>
                  <a:lnTo>
                    <a:pt x="0" y="38"/>
                  </a:lnTo>
                  <a:lnTo>
                    <a:pt x="0" y="54"/>
                  </a:lnTo>
                  <a:lnTo>
                    <a:pt x="2" y="76"/>
                  </a:lnTo>
                  <a:lnTo>
                    <a:pt x="8" y="10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2" name="Freeform 303"/>
            <p:cNvSpPr>
              <a:spLocks/>
            </p:cNvSpPr>
            <p:nvPr userDrawn="1"/>
          </p:nvSpPr>
          <p:spPr bwMode="auto">
            <a:xfrm>
              <a:off x="4447" y="1914"/>
              <a:ext cx="28" cy="32"/>
            </a:xfrm>
            <a:custGeom>
              <a:avLst/>
              <a:gdLst>
                <a:gd name="T0" fmla="*/ 0 w 28"/>
                <a:gd name="T1" fmla="*/ 32 h 32"/>
                <a:gd name="T2" fmla="*/ 0 w 28"/>
                <a:gd name="T3" fmla="*/ 32 h 32"/>
                <a:gd name="T4" fmla="*/ 10 w 28"/>
                <a:gd name="T5" fmla="*/ 24 h 32"/>
                <a:gd name="T6" fmla="*/ 20 w 28"/>
                <a:gd name="T7" fmla="*/ 18 h 32"/>
                <a:gd name="T8" fmla="*/ 28 w 28"/>
                <a:gd name="T9" fmla="*/ 14 h 32"/>
                <a:gd name="T10" fmla="*/ 28 w 28"/>
                <a:gd name="T11" fmla="*/ 14 h 32"/>
                <a:gd name="T12" fmla="*/ 14 w 28"/>
                <a:gd name="T13" fmla="*/ 10 h 32"/>
                <a:gd name="T14" fmla="*/ 4 w 28"/>
                <a:gd name="T15" fmla="*/ 4 h 32"/>
                <a:gd name="T16" fmla="*/ 2 w 28"/>
                <a:gd name="T17" fmla="*/ 2 h 32"/>
                <a:gd name="T18" fmla="*/ 0 w 28"/>
                <a:gd name="T19" fmla="*/ 0 h 32"/>
                <a:gd name="T20" fmla="*/ 0 w 28"/>
                <a:gd name="T21" fmla="*/ 0 h 32"/>
                <a:gd name="T22" fmla="*/ 0 w 28"/>
                <a:gd name="T23" fmla="*/ 14 h 32"/>
                <a:gd name="T24" fmla="*/ 0 w 28"/>
                <a:gd name="T25" fmla="*/ 24 h 32"/>
                <a:gd name="T26" fmla="*/ 0 w 28"/>
                <a:gd name="T27" fmla="*/ 32 h 32"/>
                <a:gd name="T28" fmla="*/ 0 w 28"/>
                <a:gd name="T29" fmla="*/ 32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2">
                  <a:moveTo>
                    <a:pt x="0" y="32"/>
                  </a:moveTo>
                  <a:lnTo>
                    <a:pt x="0" y="32"/>
                  </a:lnTo>
                  <a:lnTo>
                    <a:pt x="10" y="24"/>
                  </a:lnTo>
                  <a:lnTo>
                    <a:pt x="20" y="18"/>
                  </a:lnTo>
                  <a:lnTo>
                    <a:pt x="28" y="14"/>
                  </a:lnTo>
                  <a:lnTo>
                    <a:pt x="14" y="10"/>
                  </a:lnTo>
                  <a:lnTo>
                    <a:pt x="4" y="4"/>
                  </a:lnTo>
                  <a:lnTo>
                    <a:pt x="2" y="2"/>
                  </a:lnTo>
                  <a:lnTo>
                    <a:pt x="0" y="0"/>
                  </a:lnTo>
                  <a:lnTo>
                    <a:pt x="0" y="14"/>
                  </a:lnTo>
                  <a:lnTo>
                    <a:pt x="0" y="24"/>
                  </a:lnTo>
                  <a:lnTo>
                    <a:pt x="0" y="32"/>
                  </a:lnTo>
                  <a:close/>
                </a:path>
              </a:pathLst>
            </a:custGeom>
            <a:solidFill>
              <a:srgbClr val="F8F7F9"/>
            </a:solidFill>
            <a:ln w="12700">
              <a:solidFill>
                <a:srgbClr val="45157C"/>
              </a:solidFill>
              <a:prstDash val="solid"/>
              <a:round/>
              <a:headEnd/>
              <a:tailEnd/>
            </a:ln>
          </p:spPr>
          <p:txBody>
            <a:bodyPr/>
            <a:lstStyle/>
            <a:p>
              <a:endParaRPr lang="en-GB"/>
            </a:p>
          </p:txBody>
        </p:sp>
        <p:sp>
          <p:nvSpPr>
            <p:cNvPr id="93" name="Freeform 304"/>
            <p:cNvSpPr>
              <a:spLocks/>
            </p:cNvSpPr>
            <p:nvPr userDrawn="1"/>
          </p:nvSpPr>
          <p:spPr bwMode="auto">
            <a:xfrm>
              <a:off x="4527" y="1996"/>
              <a:ext cx="34" cy="28"/>
            </a:xfrm>
            <a:custGeom>
              <a:avLst/>
              <a:gdLst>
                <a:gd name="T0" fmla="*/ 34 w 34"/>
                <a:gd name="T1" fmla="*/ 28 h 28"/>
                <a:gd name="T2" fmla="*/ 34 w 34"/>
                <a:gd name="T3" fmla="*/ 28 h 28"/>
                <a:gd name="T4" fmla="*/ 26 w 34"/>
                <a:gd name="T5" fmla="*/ 18 h 28"/>
                <a:gd name="T6" fmla="*/ 20 w 34"/>
                <a:gd name="T7" fmla="*/ 10 h 28"/>
                <a:gd name="T8" fmla="*/ 16 w 34"/>
                <a:gd name="T9" fmla="*/ 0 h 28"/>
                <a:gd name="T10" fmla="*/ 16 w 34"/>
                <a:gd name="T11" fmla="*/ 0 h 28"/>
                <a:gd name="T12" fmla="*/ 10 w 34"/>
                <a:gd name="T13" fmla="*/ 14 h 28"/>
                <a:gd name="T14" fmla="*/ 6 w 34"/>
                <a:gd name="T15" fmla="*/ 24 h 28"/>
                <a:gd name="T16" fmla="*/ 4 w 34"/>
                <a:gd name="T17" fmla="*/ 26 h 28"/>
                <a:gd name="T18" fmla="*/ 0 w 34"/>
                <a:gd name="T19" fmla="*/ 28 h 28"/>
                <a:gd name="T20" fmla="*/ 0 w 34"/>
                <a:gd name="T21" fmla="*/ 28 h 28"/>
                <a:gd name="T22" fmla="*/ 16 w 34"/>
                <a:gd name="T23" fmla="*/ 28 h 28"/>
                <a:gd name="T24" fmla="*/ 26 w 34"/>
                <a:gd name="T25" fmla="*/ 28 h 28"/>
                <a:gd name="T26" fmla="*/ 34 w 34"/>
                <a:gd name="T27" fmla="*/ 28 h 28"/>
                <a:gd name="T28" fmla="*/ 34 w 34"/>
                <a:gd name="T29" fmla="*/ 28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28">
                  <a:moveTo>
                    <a:pt x="34" y="28"/>
                  </a:moveTo>
                  <a:lnTo>
                    <a:pt x="34" y="28"/>
                  </a:lnTo>
                  <a:lnTo>
                    <a:pt x="26" y="18"/>
                  </a:lnTo>
                  <a:lnTo>
                    <a:pt x="20" y="10"/>
                  </a:lnTo>
                  <a:lnTo>
                    <a:pt x="16" y="0"/>
                  </a:lnTo>
                  <a:lnTo>
                    <a:pt x="10" y="14"/>
                  </a:lnTo>
                  <a:lnTo>
                    <a:pt x="6" y="24"/>
                  </a:lnTo>
                  <a:lnTo>
                    <a:pt x="4" y="26"/>
                  </a:lnTo>
                  <a:lnTo>
                    <a:pt x="0" y="28"/>
                  </a:lnTo>
                  <a:lnTo>
                    <a:pt x="16" y="28"/>
                  </a:lnTo>
                  <a:lnTo>
                    <a:pt x="26" y="28"/>
                  </a:lnTo>
                  <a:lnTo>
                    <a:pt x="34" y="28"/>
                  </a:lnTo>
                  <a:close/>
                </a:path>
              </a:pathLst>
            </a:custGeom>
            <a:solidFill>
              <a:srgbClr val="F8F7F9"/>
            </a:solidFill>
            <a:ln w="12700">
              <a:solidFill>
                <a:srgbClr val="45157C"/>
              </a:solidFill>
              <a:prstDash val="solid"/>
              <a:round/>
              <a:headEnd/>
              <a:tailEnd/>
            </a:ln>
          </p:spPr>
          <p:txBody>
            <a:bodyPr/>
            <a:lstStyle/>
            <a:p>
              <a:endParaRPr lang="en-GB"/>
            </a:p>
          </p:txBody>
        </p:sp>
        <p:sp>
          <p:nvSpPr>
            <p:cNvPr id="94" name="Freeform 305"/>
            <p:cNvSpPr>
              <a:spLocks/>
            </p:cNvSpPr>
            <p:nvPr userDrawn="1"/>
          </p:nvSpPr>
          <p:spPr bwMode="auto">
            <a:xfrm>
              <a:off x="4613" y="1910"/>
              <a:ext cx="28" cy="34"/>
            </a:xfrm>
            <a:custGeom>
              <a:avLst/>
              <a:gdLst>
                <a:gd name="T0" fmla="*/ 28 w 28"/>
                <a:gd name="T1" fmla="*/ 0 h 34"/>
                <a:gd name="T2" fmla="*/ 28 w 28"/>
                <a:gd name="T3" fmla="*/ 0 h 34"/>
                <a:gd name="T4" fmla="*/ 18 w 28"/>
                <a:gd name="T5" fmla="*/ 8 h 34"/>
                <a:gd name="T6" fmla="*/ 8 w 28"/>
                <a:gd name="T7" fmla="*/ 14 h 34"/>
                <a:gd name="T8" fmla="*/ 0 w 28"/>
                <a:gd name="T9" fmla="*/ 18 h 34"/>
                <a:gd name="T10" fmla="*/ 0 w 28"/>
                <a:gd name="T11" fmla="*/ 18 h 34"/>
                <a:gd name="T12" fmla="*/ 12 w 28"/>
                <a:gd name="T13" fmla="*/ 22 h 34"/>
                <a:gd name="T14" fmla="*/ 22 w 28"/>
                <a:gd name="T15" fmla="*/ 28 h 34"/>
                <a:gd name="T16" fmla="*/ 24 w 28"/>
                <a:gd name="T17" fmla="*/ 30 h 34"/>
                <a:gd name="T18" fmla="*/ 26 w 28"/>
                <a:gd name="T19" fmla="*/ 34 h 34"/>
                <a:gd name="T20" fmla="*/ 26 w 28"/>
                <a:gd name="T21" fmla="*/ 34 h 34"/>
                <a:gd name="T22" fmla="*/ 28 w 28"/>
                <a:gd name="T23" fmla="*/ 18 h 34"/>
                <a:gd name="T24" fmla="*/ 28 w 28"/>
                <a:gd name="T25" fmla="*/ 8 h 34"/>
                <a:gd name="T26" fmla="*/ 28 w 28"/>
                <a:gd name="T27" fmla="*/ 0 h 34"/>
                <a:gd name="T28" fmla="*/ 28 w 28"/>
                <a:gd name="T29" fmla="*/ 0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4">
                  <a:moveTo>
                    <a:pt x="28" y="0"/>
                  </a:moveTo>
                  <a:lnTo>
                    <a:pt x="28" y="0"/>
                  </a:lnTo>
                  <a:lnTo>
                    <a:pt x="18" y="8"/>
                  </a:lnTo>
                  <a:lnTo>
                    <a:pt x="8" y="14"/>
                  </a:lnTo>
                  <a:lnTo>
                    <a:pt x="0" y="18"/>
                  </a:lnTo>
                  <a:lnTo>
                    <a:pt x="12" y="22"/>
                  </a:lnTo>
                  <a:lnTo>
                    <a:pt x="22" y="28"/>
                  </a:lnTo>
                  <a:lnTo>
                    <a:pt x="24" y="30"/>
                  </a:lnTo>
                  <a:lnTo>
                    <a:pt x="26" y="34"/>
                  </a:lnTo>
                  <a:lnTo>
                    <a:pt x="28" y="18"/>
                  </a:lnTo>
                  <a:lnTo>
                    <a:pt x="28" y="8"/>
                  </a:lnTo>
                  <a:lnTo>
                    <a:pt x="28" y="0"/>
                  </a:lnTo>
                  <a:close/>
                </a:path>
              </a:pathLst>
            </a:custGeom>
            <a:solidFill>
              <a:srgbClr val="F8F7F9"/>
            </a:solidFill>
            <a:ln w="12700">
              <a:solidFill>
                <a:srgbClr val="45157C"/>
              </a:solidFill>
              <a:prstDash val="solid"/>
              <a:round/>
              <a:headEnd/>
              <a:tailEnd/>
            </a:ln>
          </p:spPr>
          <p:txBody>
            <a:bodyPr/>
            <a:lstStyle/>
            <a:p>
              <a:endParaRPr lang="en-GB"/>
            </a:p>
          </p:txBody>
        </p:sp>
        <p:sp>
          <p:nvSpPr>
            <p:cNvPr id="95" name="Freeform 306"/>
            <p:cNvSpPr>
              <a:spLocks/>
            </p:cNvSpPr>
            <p:nvPr userDrawn="1"/>
          </p:nvSpPr>
          <p:spPr bwMode="auto">
            <a:xfrm>
              <a:off x="4527" y="1826"/>
              <a:ext cx="32" cy="28"/>
            </a:xfrm>
            <a:custGeom>
              <a:avLst/>
              <a:gdLst>
                <a:gd name="T0" fmla="*/ 0 w 32"/>
                <a:gd name="T1" fmla="*/ 0 h 28"/>
                <a:gd name="T2" fmla="*/ 0 w 32"/>
                <a:gd name="T3" fmla="*/ 0 h 28"/>
                <a:gd name="T4" fmla="*/ 8 w 32"/>
                <a:gd name="T5" fmla="*/ 10 h 28"/>
                <a:gd name="T6" fmla="*/ 14 w 32"/>
                <a:gd name="T7" fmla="*/ 20 h 28"/>
                <a:gd name="T8" fmla="*/ 18 w 32"/>
                <a:gd name="T9" fmla="*/ 28 h 28"/>
                <a:gd name="T10" fmla="*/ 18 w 32"/>
                <a:gd name="T11" fmla="*/ 28 h 28"/>
                <a:gd name="T12" fmla="*/ 22 w 32"/>
                <a:gd name="T13" fmla="*/ 14 h 28"/>
                <a:gd name="T14" fmla="*/ 28 w 32"/>
                <a:gd name="T15" fmla="*/ 6 h 28"/>
                <a:gd name="T16" fmla="*/ 30 w 32"/>
                <a:gd name="T17" fmla="*/ 2 h 28"/>
                <a:gd name="T18" fmla="*/ 32 w 32"/>
                <a:gd name="T19" fmla="*/ 2 h 28"/>
                <a:gd name="T20" fmla="*/ 32 w 32"/>
                <a:gd name="T21" fmla="*/ 2 h 28"/>
                <a:gd name="T22" fmla="*/ 18 w 32"/>
                <a:gd name="T23" fmla="*/ 0 h 28"/>
                <a:gd name="T24" fmla="*/ 8 w 32"/>
                <a:gd name="T25" fmla="*/ 0 h 28"/>
                <a:gd name="T26" fmla="*/ 0 w 32"/>
                <a:gd name="T27" fmla="*/ 0 h 28"/>
                <a:gd name="T28" fmla="*/ 0 w 32"/>
                <a:gd name="T29" fmla="*/ 0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28">
                  <a:moveTo>
                    <a:pt x="0" y="0"/>
                  </a:moveTo>
                  <a:lnTo>
                    <a:pt x="0" y="0"/>
                  </a:lnTo>
                  <a:lnTo>
                    <a:pt x="8" y="10"/>
                  </a:lnTo>
                  <a:lnTo>
                    <a:pt x="14" y="20"/>
                  </a:lnTo>
                  <a:lnTo>
                    <a:pt x="18" y="28"/>
                  </a:lnTo>
                  <a:lnTo>
                    <a:pt x="22" y="14"/>
                  </a:lnTo>
                  <a:lnTo>
                    <a:pt x="28" y="6"/>
                  </a:lnTo>
                  <a:lnTo>
                    <a:pt x="30" y="2"/>
                  </a:lnTo>
                  <a:lnTo>
                    <a:pt x="32" y="2"/>
                  </a:lnTo>
                  <a:lnTo>
                    <a:pt x="18" y="0"/>
                  </a:lnTo>
                  <a:lnTo>
                    <a:pt x="8" y="0"/>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96" name="Freeform 307"/>
            <p:cNvSpPr>
              <a:spLocks/>
            </p:cNvSpPr>
            <p:nvPr userDrawn="1"/>
          </p:nvSpPr>
          <p:spPr bwMode="auto">
            <a:xfrm>
              <a:off x="4637" y="1796"/>
              <a:ext cx="40" cy="36"/>
            </a:xfrm>
            <a:custGeom>
              <a:avLst/>
              <a:gdLst>
                <a:gd name="T0" fmla="*/ 0 w 40"/>
                <a:gd name="T1" fmla="*/ 10 h 36"/>
                <a:gd name="T2" fmla="*/ 0 w 40"/>
                <a:gd name="T3" fmla="*/ 10 h 36"/>
                <a:gd name="T4" fmla="*/ 24 w 40"/>
                <a:gd name="T5" fmla="*/ 36 h 36"/>
                <a:gd name="T6" fmla="*/ 24 w 40"/>
                <a:gd name="T7" fmla="*/ 36 h 36"/>
                <a:gd name="T8" fmla="*/ 30 w 40"/>
                <a:gd name="T9" fmla="*/ 26 h 36"/>
                <a:gd name="T10" fmla="*/ 36 w 40"/>
                <a:gd name="T11" fmla="*/ 14 h 36"/>
                <a:gd name="T12" fmla="*/ 40 w 40"/>
                <a:gd name="T13" fmla="*/ 0 h 36"/>
                <a:gd name="T14" fmla="*/ 40 w 40"/>
                <a:gd name="T15" fmla="*/ 0 h 36"/>
                <a:gd name="T16" fmla="*/ 24 w 40"/>
                <a:gd name="T17" fmla="*/ 2 h 36"/>
                <a:gd name="T18" fmla="*/ 12 w 40"/>
                <a:gd name="T19" fmla="*/ 6 h 36"/>
                <a:gd name="T20" fmla="*/ 0 w 40"/>
                <a:gd name="T21" fmla="*/ 10 h 36"/>
                <a:gd name="T22" fmla="*/ 0 w 40"/>
                <a:gd name="T23" fmla="*/ 10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6">
                  <a:moveTo>
                    <a:pt x="0" y="10"/>
                  </a:moveTo>
                  <a:lnTo>
                    <a:pt x="0" y="10"/>
                  </a:lnTo>
                  <a:lnTo>
                    <a:pt x="24" y="36"/>
                  </a:lnTo>
                  <a:lnTo>
                    <a:pt x="30" y="26"/>
                  </a:lnTo>
                  <a:lnTo>
                    <a:pt x="36" y="14"/>
                  </a:lnTo>
                  <a:lnTo>
                    <a:pt x="40" y="0"/>
                  </a:lnTo>
                  <a:lnTo>
                    <a:pt x="24" y="2"/>
                  </a:lnTo>
                  <a:lnTo>
                    <a:pt x="12" y="6"/>
                  </a:lnTo>
                  <a:lnTo>
                    <a:pt x="0" y="10"/>
                  </a:lnTo>
                  <a:close/>
                </a:path>
              </a:pathLst>
            </a:custGeom>
            <a:solidFill>
              <a:srgbClr val="F8F7F9"/>
            </a:solidFill>
            <a:ln w="12700">
              <a:solidFill>
                <a:srgbClr val="45157C"/>
              </a:solidFill>
              <a:prstDash val="solid"/>
              <a:round/>
              <a:headEnd/>
              <a:tailEnd/>
            </a:ln>
          </p:spPr>
          <p:txBody>
            <a:bodyPr/>
            <a:lstStyle/>
            <a:p>
              <a:endParaRPr lang="en-GB"/>
            </a:p>
          </p:txBody>
        </p:sp>
        <p:sp>
          <p:nvSpPr>
            <p:cNvPr id="97" name="Freeform 308"/>
            <p:cNvSpPr>
              <a:spLocks/>
            </p:cNvSpPr>
            <p:nvPr userDrawn="1"/>
          </p:nvSpPr>
          <p:spPr bwMode="auto">
            <a:xfrm>
              <a:off x="4629" y="2014"/>
              <a:ext cx="38" cy="38"/>
            </a:xfrm>
            <a:custGeom>
              <a:avLst/>
              <a:gdLst>
                <a:gd name="T0" fmla="*/ 24 w 38"/>
                <a:gd name="T1" fmla="*/ 0 h 38"/>
                <a:gd name="T2" fmla="*/ 24 w 38"/>
                <a:gd name="T3" fmla="*/ 0 h 38"/>
                <a:gd name="T4" fmla="*/ 0 w 38"/>
                <a:gd name="T5" fmla="*/ 24 h 38"/>
                <a:gd name="T6" fmla="*/ 0 w 38"/>
                <a:gd name="T7" fmla="*/ 24 h 38"/>
                <a:gd name="T8" fmla="*/ 12 w 38"/>
                <a:gd name="T9" fmla="*/ 30 h 38"/>
                <a:gd name="T10" fmla="*/ 24 w 38"/>
                <a:gd name="T11" fmla="*/ 34 h 38"/>
                <a:gd name="T12" fmla="*/ 38 w 38"/>
                <a:gd name="T13" fmla="*/ 38 h 38"/>
                <a:gd name="T14" fmla="*/ 38 w 38"/>
                <a:gd name="T15" fmla="*/ 38 h 38"/>
                <a:gd name="T16" fmla="*/ 34 w 38"/>
                <a:gd name="T17" fmla="*/ 22 h 38"/>
                <a:gd name="T18" fmla="*/ 30 w 38"/>
                <a:gd name="T19" fmla="*/ 10 h 38"/>
                <a:gd name="T20" fmla="*/ 24 w 38"/>
                <a:gd name="T21" fmla="*/ 0 h 38"/>
                <a:gd name="T22" fmla="*/ 24 w 38"/>
                <a:gd name="T23" fmla="*/ 0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24" y="0"/>
                  </a:moveTo>
                  <a:lnTo>
                    <a:pt x="24" y="0"/>
                  </a:lnTo>
                  <a:lnTo>
                    <a:pt x="0" y="24"/>
                  </a:lnTo>
                  <a:lnTo>
                    <a:pt x="12" y="30"/>
                  </a:lnTo>
                  <a:lnTo>
                    <a:pt x="24" y="34"/>
                  </a:lnTo>
                  <a:lnTo>
                    <a:pt x="38" y="38"/>
                  </a:lnTo>
                  <a:lnTo>
                    <a:pt x="34" y="22"/>
                  </a:lnTo>
                  <a:lnTo>
                    <a:pt x="30" y="10"/>
                  </a:lnTo>
                  <a:lnTo>
                    <a:pt x="24" y="0"/>
                  </a:lnTo>
                  <a:close/>
                </a:path>
              </a:pathLst>
            </a:custGeom>
            <a:solidFill>
              <a:srgbClr val="F8F7F9"/>
            </a:solidFill>
            <a:ln w="12700">
              <a:solidFill>
                <a:srgbClr val="45157C"/>
              </a:solidFill>
              <a:prstDash val="solid"/>
              <a:round/>
              <a:headEnd/>
              <a:tailEnd/>
            </a:ln>
          </p:spPr>
          <p:txBody>
            <a:bodyPr/>
            <a:lstStyle/>
            <a:p>
              <a:endParaRPr lang="en-GB"/>
            </a:p>
          </p:txBody>
        </p:sp>
        <p:sp>
          <p:nvSpPr>
            <p:cNvPr id="98" name="Freeform 309"/>
            <p:cNvSpPr>
              <a:spLocks/>
            </p:cNvSpPr>
            <p:nvPr userDrawn="1"/>
          </p:nvSpPr>
          <p:spPr bwMode="auto">
            <a:xfrm>
              <a:off x="4419" y="2018"/>
              <a:ext cx="40" cy="38"/>
            </a:xfrm>
            <a:custGeom>
              <a:avLst/>
              <a:gdLst>
                <a:gd name="T0" fmla="*/ 40 w 40"/>
                <a:gd name="T1" fmla="*/ 24 h 38"/>
                <a:gd name="T2" fmla="*/ 40 w 40"/>
                <a:gd name="T3" fmla="*/ 24 h 38"/>
                <a:gd name="T4" fmla="*/ 14 w 40"/>
                <a:gd name="T5" fmla="*/ 0 h 38"/>
                <a:gd name="T6" fmla="*/ 14 w 40"/>
                <a:gd name="T7" fmla="*/ 0 h 38"/>
                <a:gd name="T8" fmla="*/ 8 w 40"/>
                <a:gd name="T9" fmla="*/ 10 h 38"/>
                <a:gd name="T10" fmla="*/ 4 w 40"/>
                <a:gd name="T11" fmla="*/ 22 h 38"/>
                <a:gd name="T12" fmla="*/ 0 w 40"/>
                <a:gd name="T13" fmla="*/ 38 h 38"/>
                <a:gd name="T14" fmla="*/ 0 w 40"/>
                <a:gd name="T15" fmla="*/ 38 h 38"/>
                <a:gd name="T16" fmla="*/ 16 w 40"/>
                <a:gd name="T17" fmla="*/ 34 h 38"/>
                <a:gd name="T18" fmla="*/ 28 w 40"/>
                <a:gd name="T19" fmla="*/ 30 h 38"/>
                <a:gd name="T20" fmla="*/ 40 w 40"/>
                <a:gd name="T21" fmla="*/ 24 h 38"/>
                <a:gd name="T22" fmla="*/ 40 w 40"/>
                <a:gd name="T23" fmla="*/ 24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8">
                  <a:moveTo>
                    <a:pt x="40" y="24"/>
                  </a:moveTo>
                  <a:lnTo>
                    <a:pt x="40" y="24"/>
                  </a:lnTo>
                  <a:lnTo>
                    <a:pt x="14" y="0"/>
                  </a:lnTo>
                  <a:lnTo>
                    <a:pt x="8" y="10"/>
                  </a:lnTo>
                  <a:lnTo>
                    <a:pt x="4" y="22"/>
                  </a:lnTo>
                  <a:lnTo>
                    <a:pt x="0" y="38"/>
                  </a:lnTo>
                  <a:lnTo>
                    <a:pt x="16" y="34"/>
                  </a:lnTo>
                  <a:lnTo>
                    <a:pt x="28" y="30"/>
                  </a:lnTo>
                  <a:lnTo>
                    <a:pt x="40" y="24"/>
                  </a:lnTo>
                  <a:close/>
                </a:path>
              </a:pathLst>
            </a:custGeom>
            <a:solidFill>
              <a:srgbClr val="F8F7F9"/>
            </a:solidFill>
            <a:ln w="12700">
              <a:solidFill>
                <a:srgbClr val="45157C"/>
              </a:solidFill>
              <a:prstDash val="solid"/>
              <a:round/>
              <a:headEnd/>
              <a:tailEnd/>
            </a:ln>
          </p:spPr>
          <p:txBody>
            <a:bodyPr/>
            <a:lstStyle/>
            <a:p>
              <a:endParaRPr lang="en-GB"/>
            </a:p>
          </p:txBody>
        </p:sp>
        <p:sp>
          <p:nvSpPr>
            <p:cNvPr id="99" name="Freeform 310"/>
            <p:cNvSpPr>
              <a:spLocks/>
            </p:cNvSpPr>
            <p:nvPr userDrawn="1"/>
          </p:nvSpPr>
          <p:spPr bwMode="auto">
            <a:xfrm>
              <a:off x="4419" y="1794"/>
              <a:ext cx="38" cy="38"/>
            </a:xfrm>
            <a:custGeom>
              <a:avLst/>
              <a:gdLst>
                <a:gd name="T0" fmla="*/ 12 w 38"/>
                <a:gd name="T1" fmla="*/ 38 h 38"/>
                <a:gd name="T2" fmla="*/ 12 w 38"/>
                <a:gd name="T3" fmla="*/ 38 h 38"/>
                <a:gd name="T4" fmla="*/ 38 w 38"/>
                <a:gd name="T5" fmla="*/ 14 h 38"/>
                <a:gd name="T6" fmla="*/ 38 w 38"/>
                <a:gd name="T7" fmla="*/ 14 h 38"/>
                <a:gd name="T8" fmla="*/ 26 w 38"/>
                <a:gd name="T9" fmla="*/ 8 h 38"/>
                <a:gd name="T10" fmla="*/ 14 w 38"/>
                <a:gd name="T11" fmla="*/ 2 h 38"/>
                <a:gd name="T12" fmla="*/ 0 w 38"/>
                <a:gd name="T13" fmla="*/ 0 h 38"/>
                <a:gd name="T14" fmla="*/ 0 w 38"/>
                <a:gd name="T15" fmla="*/ 0 h 38"/>
                <a:gd name="T16" fmla="*/ 4 w 38"/>
                <a:gd name="T17" fmla="*/ 14 h 38"/>
                <a:gd name="T18" fmla="*/ 8 w 38"/>
                <a:gd name="T19" fmla="*/ 28 h 38"/>
                <a:gd name="T20" fmla="*/ 12 w 38"/>
                <a:gd name="T21" fmla="*/ 38 h 38"/>
                <a:gd name="T22" fmla="*/ 12 w 38"/>
                <a:gd name="T23" fmla="*/ 38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12" y="38"/>
                  </a:moveTo>
                  <a:lnTo>
                    <a:pt x="12" y="38"/>
                  </a:lnTo>
                  <a:lnTo>
                    <a:pt x="38" y="14"/>
                  </a:lnTo>
                  <a:lnTo>
                    <a:pt x="26" y="8"/>
                  </a:lnTo>
                  <a:lnTo>
                    <a:pt x="14" y="2"/>
                  </a:lnTo>
                  <a:lnTo>
                    <a:pt x="0" y="0"/>
                  </a:lnTo>
                  <a:lnTo>
                    <a:pt x="4" y="14"/>
                  </a:lnTo>
                  <a:lnTo>
                    <a:pt x="8" y="28"/>
                  </a:lnTo>
                  <a:lnTo>
                    <a:pt x="12" y="38"/>
                  </a:lnTo>
                  <a:close/>
                </a:path>
              </a:pathLst>
            </a:custGeom>
            <a:solidFill>
              <a:srgbClr val="F8F7F9"/>
            </a:solidFill>
            <a:ln w="12700">
              <a:solidFill>
                <a:srgbClr val="45157C"/>
              </a:solidFill>
              <a:prstDash val="solid"/>
              <a:round/>
              <a:headEnd/>
              <a:tailEnd/>
            </a:ln>
          </p:spPr>
          <p:txBody>
            <a:bodyPr/>
            <a:lstStyle/>
            <a:p>
              <a:endParaRPr lang="en-GB"/>
            </a:p>
          </p:txBody>
        </p:sp>
      </p:grpSp>
      <p:grpSp>
        <p:nvGrpSpPr>
          <p:cNvPr id="100" name="Group 311"/>
          <p:cNvGrpSpPr>
            <a:grpSpLocks/>
          </p:cNvGrpSpPr>
          <p:nvPr userDrawn="1"/>
        </p:nvGrpSpPr>
        <p:grpSpPr bwMode="auto">
          <a:xfrm>
            <a:off x="157163" y="2133600"/>
            <a:ext cx="512762" cy="493713"/>
            <a:chOff x="2174" y="1480"/>
            <a:chExt cx="1412" cy="1360"/>
          </a:xfrm>
        </p:grpSpPr>
        <p:sp>
          <p:nvSpPr>
            <p:cNvPr id="101" name="AutoShape 312"/>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2" name="Rectangle 313"/>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 name="Freeform 314"/>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04" name="Freeform 315"/>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05" name="Freeform 316"/>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06" name="Line 317"/>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 name="Line 318"/>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8" name="Line 319"/>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9" name="Line 320"/>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 name="Line 321"/>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1" name="Line 322"/>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 name="Line 323"/>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 name="Line 324"/>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4" name="Line 325"/>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5" name="Line 326"/>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6" name="Line 327"/>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7" name="Line 328"/>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8" name="Line 329"/>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9" name="Line 330"/>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20" name="Freeform 331"/>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121" name="Freeform 332"/>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122" name="Freeform 333"/>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123" name="Freeform 334"/>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124" name="Freeform 335"/>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5" name="Freeform 336"/>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6" name="Freeform 337"/>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7" name="Freeform 338"/>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28" name="Group 339"/>
          <p:cNvGrpSpPr>
            <a:grpSpLocks/>
          </p:cNvGrpSpPr>
          <p:nvPr userDrawn="1"/>
        </p:nvGrpSpPr>
        <p:grpSpPr bwMode="auto">
          <a:xfrm>
            <a:off x="157163" y="4159250"/>
            <a:ext cx="512762" cy="493713"/>
            <a:chOff x="2174" y="1480"/>
            <a:chExt cx="1412" cy="1360"/>
          </a:xfrm>
        </p:grpSpPr>
        <p:sp>
          <p:nvSpPr>
            <p:cNvPr id="129" name="AutoShape 340"/>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0" name="Rectangle 341"/>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1" name="Freeform 342"/>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32" name="Freeform 343"/>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33" name="Freeform 344"/>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34" name="Line 345"/>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5" name="Line 346"/>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6" name="Line 347"/>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7" name="Line 348"/>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8" name="Line 349"/>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9" name="Line 350"/>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0" name="Line 351"/>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1" name="Line 352"/>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2" name="Line 353"/>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3" name="Line 354"/>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4" name="Line 355"/>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5" name="Line 356"/>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6" name="Line 357"/>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7" name="Line 358"/>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8" name="Freeform 359"/>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149" name="Freeform 360"/>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150" name="Freeform 361"/>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151" name="Freeform 362"/>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152" name="Freeform 363"/>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53" name="Freeform 364"/>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54" name="Freeform 365"/>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55" name="Freeform 366"/>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56" name="Group 367"/>
          <p:cNvGrpSpPr>
            <a:grpSpLocks/>
          </p:cNvGrpSpPr>
          <p:nvPr userDrawn="1"/>
        </p:nvGrpSpPr>
        <p:grpSpPr bwMode="auto">
          <a:xfrm>
            <a:off x="152400" y="115888"/>
            <a:ext cx="512763" cy="493712"/>
            <a:chOff x="2174" y="1480"/>
            <a:chExt cx="1412" cy="1360"/>
          </a:xfrm>
        </p:grpSpPr>
        <p:sp>
          <p:nvSpPr>
            <p:cNvPr id="157" name="AutoShape 368"/>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58" name="Rectangle 369"/>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9" name="Freeform 370"/>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60" name="Freeform 371"/>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61" name="Freeform 372"/>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62" name="Line 373"/>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3" name="Line 374"/>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4" name="Line 375"/>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5" name="Line 376"/>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6" name="Line 377"/>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7" name="Line 378"/>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8" name="Line 379"/>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9" name="Line 380"/>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0" name="Line 381"/>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1" name="Line 382"/>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2" name="Line 383"/>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3" name="Line 384"/>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4" name="Line 385"/>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5" name="Line 386"/>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76" name="Freeform 387"/>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177" name="Freeform 388"/>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178" name="Freeform 389"/>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179" name="Freeform 390"/>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180" name="Freeform 391"/>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1" name="Freeform 392"/>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2" name="Freeform 393"/>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3" name="Freeform 394"/>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84" name="Group 395"/>
          <p:cNvGrpSpPr>
            <a:grpSpLocks/>
          </p:cNvGrpSpPr>
          <p:nvPr userDrawn="1"/>
        </p:nvGrpSpPr>
        <p:grpSpPr bwMode="auto">
          <a:xfrm>
            <a:off x="152400" y="6211888"/>
            <a:ext cx="512763" cy="493712"/>
            <a:chOff x="2174" y="1480"/>
            <a:chExt cx="1412" cy="1360"/>
          </a:xfrm>
        </p:grpSpPr>
        <p:sp>
          <p:nvSpPr>
            <p:cNvPr id="185" name="AutoShape 396"/>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86" name="Rectangle 397"/>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87" name="Freeform 398"/>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88" name="Freeform 399"/>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89" name="Freeform 400"/>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90" name="Line 401"/>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1" name="Line 402"/>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2" name="Line 403"/>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3" name="Line 404"/>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4" name="Line 405"/>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5" name="Line 406"/>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6" name="Line 407"/>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7" name="Line 408"/>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8" name="Line 409"/>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9" name="Line 410"/>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0" name="Line 411"/>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1" name="Line 412"/>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2" name="Line 413"/>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3" name="Line 414"/>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4" name="Freeform 415"/>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205" name="Freeform 416"/>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206" name="Freeform 417"/>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207" name="Freeform 418"/>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208" name="Freeform 419"/>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09" name="Freeform 420"/>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10" name="Freeform 421"/>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11" name="Freeform 422"/>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29698" name="Rectangle 2"/>
          <p:cNvSpPr>
            <a:spLocks noGrp="1" noChangeArrowheads="1"/>
          </p:cNvSpPr>
          <p:nvPr>
            <p:ph type="ctrTitle"/>
          </p:nvPr>
        </p:nvSpPr>
        <p:spPr>
          <a:xfrm>
            <a:off x="1116013" y="879475"/>
            <a:ext cx="7342187" cy="1470025"/>
          </a:xfrm>
        </p:spPr>
        <p:txBody>
          <a:bodyPr/>
          <a:lstStyle>
            <a:lvl1pPr>
              <a:defRPr/>
            </a:lvl1pPr>
          </a:lstStyle>
          <a:p>
            <a:pPr lvl="0"/>
            <a:r>
              <a:rPr lang="en-US" altLang="en-US" noProof="0" smtClean="0"/>
              <a:t>Click to edit Master title style</a:t>
            </a:r>
          </a:p>
        </p:txBody>
      </p:sp>
      <p:sp>
        <p:nvSpPr>
          <p:cNvPr id="29699" name="Rectangle 3"/>
          <p:cNvSpPr>
            <a:spLocks noGrp="1" noChangeArrowheads="1"/>
          </p:cNvSpPr>
          <p:nvPr>
            <p:ph type="subTitle" idx="1"/>
          </p:nvPr>
        </p:nvSpPr>
        <p:spPr>
          <a:xfrm>
            <a:off x="1855788" y="5661025"/>
            <a:ext cx="5864225" cy="504825"/>
          </a:xfrm>
        </p:spPr>
        <p:txBody>
          <a:bodyPr/>
          <a:lstStyle>
            <a:lvl1pPr marL="0" indent="0" algn="ctr">
              <a:buFontTx/>
              <a:buNone/>
              <a:defRPr sz="2800"/>
            </a:lvl1pPr>
          </a:lstStyle>
          <a:p>
            <a:pPr lvl="0"/>
            <a:r>
              <a:rPr lang="en-US" altLang="en-US" noProof="0" smtClean="0"/>
              <a:t>Click to edit Master subtitle style</a:t>
            </a:r>
          </a:p>
        </p:txBody>
      </p:sp>
      <p:sp>
        <p:nvSpPr>
          <p:cNvPr id="212" name="Rectangle 4"/>
          <p:cNvSpPr>
            <a:spLocks noGrp="1" noChangeArrowheads="1"/>
          </p:cNvSpPr>
          <p:nvPr>
            <p:ph type="dt" sz="half" idx="10"/>
          </p:nvPr>
        </p:nvSpPr>
        <p:spPr>
          <a:xfrm>
            <a:off x="457200" y="6245225"/>
            <a:ext cx="2133600" cy="476250"/>
          </a:xfrm>
        </p:spPr>
        <p:txBody>
          <a:bodyPr/>
          <a:lstStyle>
            <a:lvl1pPr>
              <a:defRPr smtClean="0"/>
            </a:lvl1pPr>
          </a:lstStyle>
          <a:p>
            <a:pPr>
              <a:defRPr/>
            </a:pPr>
            <a:endParaRPr lang="en-US" altLang="en-US"/>
          </a:p>
        </p:txBody>
      </p:sp>
      <p:sp>
        <p:nvSpPr>
          <p:cNvPr id="213"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en-US"/>
          </a:p>
        </p:txBody>
      </p:sp>
      <p:sp>
        <p:nvSpPr>
          <p:cNvPr id="214"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8C13A657-B6A4-4209-91A6-A4E2E01D7778}" type="slidenum">
              <a:rPr lang="en-US" altLang="en-US"/>
              <a:pPr>
                <a:defRPr/>
              </a:pPr>
              <a:t>‹#›</a:t>
            </a:fld>
            <a:endParaRPr lang="en-US" altLang="en-US"/>
          </a:p>
        </p:txBody>
      </p:sp>
    </p:spTree>
    <p:extLst>
      <p:ext uri="{BB962C8B-B14F-4D97-AF65-F5344CB8AC3E}">
        <p14:creationId xmlns:p14="http://schemas.microsoft.com/office/powerpoint/2010/main" val="371498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59050CC-28A7-4124-9486-25C5FAD8257B}" type="slidenum">
              <a:rPr lang="en-US" altLang="en-US"/>
              <a:pPr>
                <a:defRPr/>
              </a:pPr>
              <a:t>‹#›</a:t>
            </a:fld>
            <a:endParaRPr lang="en-US" altLang="en-US"/>
          </a:p>
        </p:txBody>
      </p:sp>
    </p:spTree>
    <p:extLst>
      <p:ext uri="{BB962C8B-B14F-4D97-AF65-F5344CB8AC3E}">
        <p14:creationId xmlns:p14="http://schemas.microsoft.com/office/powerpoint/2010/main" val="261691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9425" y="260350"/>
            <a:ext cx="1928813"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42988" y="260350"/>
            <a:ext cx="56340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D60DFE-BFA0-4832-A140-7E7ECFAD634A}" type="slidenum">
              <a:rPr lang="en-US" altLang="en-US"/>
              <a:pPr>
                <a:defRPr/>
              </a:pPr>
              <a:t>‹#›</a:t>
            </a:fld>
            <a:endParaRPr lang="en-US" altLang="en-US"/>
          </a:p>
        </p:txBody>
      </p:sp>
    </p:spTree>
    <p:extLst>
      <p:ext uri="{BB962C8B-B14F-4D97-AF65-F5344CB8AC3E}">
        <p14:creationId xmlns:p14="http://schemas.microsoft.com/office/powerpoint/2010/main" val="1148621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42988" y="260350"/>
            <a:ext cx="771525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042988" y="1585913"/>
            <a:ext cx="7715250" cy="45259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9BF10CB-3C80-4278-BFE5-74AAAC85BE2E}" type="slidenum">
              <a:rPr lang="en-US" altLang="en-US"/>
              <a:pPr>
                <a:defRPr/>
              </a:pPr>
              <a:t>‹#›</a:t>
            </a:fld>
            <a:endParaRPr lang="en-US" altLang="en-US"/>
          </a:p>
        </p:txBody>
      </p:sp>
    </p:spTree>
    <p:extLst>
      <p:ext uri="{BB962C8B-B14F-4D97-AF65-F5344CB8AC3E}">
        <p14:creationId xmlns:p14="http://schemas.microsoft.com/office/powerpoint/2010/main" val="3898584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60350"/>
            <a:ext cx="771525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042988" y="1585913"/>
            <a:ext cx="37814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76813" y="1585913"/>
            <a:ext cx="37814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AF8BB33-2EA8-422C-A54F-D4D9AF4339A5}" type="slidenum">
              <a:rPr lang="en-US" altLang="en-US"/>
              <a:pPr>
                <a:defRPr/>
              </a:pPr>
              <a:t>‹#›</a:t>
            </a:fld>
            <a:endParaRPr lang="en-US" altLang="en-US"/>
          </a:p>
        </p:txBody>
      </p:sp>
    </p:spTree>
    <p:extLst>
      <p:ext uri="{BB962C8B-B14F-4D97-AF65-F5344CB8AC3E}">
        <p14:creationId xmlns:p14="http://schemas.microsoft.com/office/powerpoint/2010/main" val="321326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6CF9EEC-E0D4-47D9-A796-1553E881D39B}" type="slidenum">
              <a:rPr lang="en-US" altLang="en-US"/>
              <a:pPr>
                <a:defRPr/>
              </a:pPr>
              <a:t>‹#›</a:t>
            </a:fld>
            <a:endParaRPr lang="en-US" altLang="en-US"/>
          </a:p>
        </p:txBody>
      </p:sp>
    </p:spTree>
    <p:extLst>
      <p:ext uri="{BB962C8B-B14F-4D97-AF65-F5344CB8AC3E}">
        <p14:creationId xmlns:p14="http://schemas.microsoft.com/office/powerpoint/2010/main" val="3833611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1CD7DE-1E08-4C9E-A072-D9CB52905128}" type="slidenum">
              <a:rPr lang="en-US" altLang="en-US"/>
              <a:pPr>
                <a:defRPr/>
              </a:pPr>
              <a:t>‹#›</a:t>
            </a:fld>
            <a:endParaRPr lang="en-US" altLang="en-US"/>
          </a:p>
        </p:txBody>
      </p:sp>
    </p:spTree>
    <p:extLst>
      <p:ext uri="{BB962C8B-B14F-4D97-AF65-F5344CB8AC3E}">
        <p14:creationId xmlns:p14="http://schemas.microsoft.com/office/powerpoint/2010/main" val="185497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42988" y="1585913"/>
            <a:ext cx="37814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76813" y="1585913"/>
            <a:ext cx="37814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48970AE-6D63-47A9-928B-B1B716CA2822}" type="slidenum">
              <a:rPr lang="en-US" altLang="en-US"/>
              <a:pPr>
                <a:defRPr/>
              </a:pPr>
              <a:t>‹#›</a:t>
            </a:fld>
            <a:endParaRPr lang="en-US" altLang="en-US"/>
          </a:p>
        </p:txBody>
      </p:sp>
    </p:spTree>
    <p:extLst>
      <p:ext uri="{BB962C8B-B14F-4D97-AF65-F5344CB8AC3E}">
        <p14:creationId xmlns:p14="http://schemas.microsoft.com/office/powerpoint/2010/main" val="3078919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260F590-2594-4E1D-91C6-1150C403A22F}" type="slidenum">
              <a:rPr lang="en-US" altLang="en-US"/>
              <a:pPr>
                <a:defRPr/>
              </a:pPr>
              <a:t>‹#›</a:t>
            </a:fld>
            <a:endParaRPr lang="en-US" altLang="en-US"/>
          </a:p>
        </p:txBody>
      </p:sp>
    </p:spTree>
    <p:extLst>
      <p:ext uri="{BB962C8B-B14F-4D97-AF65-F5344CB8AC3E}">
        <p14:creationId xmlns:p14="http://schemas.microsoft.com/office/powerpoint/2010/main" val="791419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93C22E6-B0CB-49A7-A186-B791BA4A2A38}" type="slidenum">
              <a:rPr lang="en-US" altLang="en-US"/>
              <a:pPr>
                <a:defRPr/>
              </a:pPr>
              <a:t>‹#›</a:t>
            </a:fld>
            <a:endParaRPr lang="en-US" altLang="en-US"/>
          </a:p>
        </p:txBody>
      </p:sp>
    </p:spTree>
    <p:extLst>
      <p:ext uri="{BB962C8B-B14F-4D97-AF65-F5344CB8AC3E}">
        <p14:creationId xmlns:p14="http://schemas.microsoft.com/office/powerpoint/2010/main" val="1066689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C3F6026-49D5-4067-A584-F2845E4B437E}" type="slidenum">
              <a:rPr lang="en-US" altLang="en-US"/>
              <a:pPr>
                <a:defRPr/>
              </a:pPr>
              <a:t>‹#›</a:t>
            </a:fld>
            <a:endParaRPr lang="en-US" altLang="en-US"/>
          </a:p>
        </p:txBody>
      </p:sp>
    </p:spTree>
    <p:extLst>
      <p:ext uri="{BB962C8B-B14F-4D97-AF65-F5344CB8AC3E}">
        <p14:creationId xmlns:p14="http://schemas.microsoft.com/office/powerpoint/2010/main" val="367396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254AC84-4A5D-420E-A220-DEC14AF3B5C5}" type="slidenum">
              <a:rPr lang="en-US" altLang="en-US"/>
              <a:pPr>
                <a:defRPr/>
              </a:pPr>
              <a:t>‹#›</a:t>
            </a:fld>
            <a:endParaRPr lang="en-US" altLang="en-US"/>
          </a:p>
        </p:txBody>
      </p:sp>
    </p:spTree>
    <p:extLst>
      <p:ext uri="{BB962C8B-B14F-4D97-AF65-F5344CB8AC3E}">
        <p14:creationId xmlns:p14="http://schemas.microsoft.com/office/powerpoint/2010/main" val="1293565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5BC4AFE-2BAD-4C5B-9A06-5B06E33B8359}" type="slidenum">
              <a:rPr lang="en-US" altLang="en-US"/>
              <a:pPr>
                <a:defRPr/>
              </a:pPr>
              <a:t>‹#›</a:t>
            </a:fld>
            <a:endParaRPr lang="en-US" altLang="en-US"/>
          </a:p>
        </p:txBody>
      </p:sp>
    </p:spTree>
    <p:extLst>
      <p:ext uri="{BB962C8B-B14F-4D97-AF65-F5344CB8AC3E}">
        <p14:creationId xmlns:p14="http://schemas.microsoft.com/office/powerpoint/2010/main" val="3666072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260350"/>
            <a:ext cx="77152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042988" y="1585913"/>
            <a:ext cx="771525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6" name="Rectangle 4"/>
          <p:cNvSpPr>
            <a:spLocks noGrp="1" noChangeArrowheads="1"/>
          </p:cNvSpPr>
          <p:nvPr>
            <p:ph type="dt" sz="half" idx="2"/>
          </p:nvPr>
        </p:nvSpPr>
        <p:spPr bwMode="auto">
          <a:xfrm>
            <a:off x="1042988"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400" smtClean="0">
                <a:solidFill>
                  <a:schemeClr val="tx1"/>
                </a:solidFill>
                <a:latin typeface="Times" panose="02020603050405020304" pitchFamily="18" charset="0"/>
              </a:defRPr>
            </a:lvl1pPr>
          </a:lstStyle>
          <a:p>
            <a:pPr>
              <a:defRPr/>
            </a:pPr>
            <a:endParaRPr lang="en-US" altLang="en-US"/>
          </a:p>
        </p:txBody>
      </p:sp>
      <p:sp>
        <p:nvSpPr>
          <p:cNvPr id="28677" name="Rectangle 5"/>
          <p:cNvSpPr>
            <a:spLocks noGrp="1" noChangeArrowheads="1"/>
          </p:cNvSpPr>
          <p:nvPr>
            <p:ph type="ftr" sz="quarter" idx="3"/>
          </p:nvPr>
        </p:nvSpPr>
        <p:spPr bwMode="auto">
          <a:xfrm>
            <a:off x="3452813"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smtClean="0">
                <a:solidFill>
                  <a:schemeClr val="tx1"/>
                </a:solidFill>
                <a:latin typeface="Times" panose="02020603050405020304" pitchFamily="18" charset="0"/>
              </a:defRPr>
            </a:lvl1pPr>
          </a:lstStyle>
          <a:p>
            <a:pPr>
              <a:defRPr/>
            </a:pPr>
            <a:endParaRPr lang="en-US" altLang="en-US"/>
          </a:p>
        </p:txBody>
      </p:sp>
      <p:sp>
        <p:nvSpPr>
          <p:cNvPr id="28678" name="Rectangle 6"/>
          <p:cNvSpPr>
            <a:spLocks noGrp="1" noChangeArrowheads="1"/>
          </p:cNvSpPr>
          <p:nvPr>
            <p:ph type="sldNum" sz="quarter" idx="4"/>
          </p:nvPr>
        </p:nvSpPr>
        <p:spPr bwMode="auto">
          <a:xfrm>
            <a:off x="6624638"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smtClean="0">
                <a:solidFill>
                  <a:schemeClr val="tx1"/>
                </a:solidFill>
                <a:latin typeface="Times" panose="02020603050405020304" pitchFamily="18" charset="0"/>
              </a:defRPr>
            </a:lvl1pPr>
          </a:lstStyle>
          <a:p>
            <a:pPr>
              <a:defRPr/>
            </a:pPr>
            <a:fld id="{FA4AD43A-1FCB-487E-BE8D-0DB277367ADF}" type="slidenum">
              <a:rPr lang="en-US" altLang="en-US"/>
              <a:pPr>
                <a:defRPr/>
              </a:pPr>
              <a:t>‹#›</a:t>
            </a:fld>
            <a:endParaRPr lang="en-US" altLang="en-US"/>
          </a:p>
        </p:txBody>
      </p:sp>
      <p:grpSp>
        <p:nvGrpSpPr>
          <p:cNvPr id="1031" name="Group 215"/>
          <p:cNvGrpSpPr>
            <a:grpSpLocks/>
          </p:cNvGrpSpPr>
          <p:nvPr userDrawn="1"/>
        </p:nvGrpSpPr>
        <p:grpSpPr bwMode="auto">
          <a:xfrm>
            <a:off x="73025" y="1001713"/>
            <a:ext cx="682625" cy="720725"/>
            <a:chOff x="4377" y="1752"/>
            <a:chExt cx="334" cy="352"/>
          </a:xfrm>
        </p:grpSpPr>
        <p:sp>
          <p:nvSpPr>
            <p:cNvPr id="1208" name="AutoShape 216"/>
            <p:cNvSpPr>
              <a:spLocks noChangeAspect="1" noChangeArrowheads="1" noTextEdit="1"/>
            </p:cNvSpPr>
            <p:nvPr userDrawn="1"/>
          </p:nvSpPr>
          <p:spPr bwMode="auto">
            <a:xfrm>
              <a:off x="4377" y="1752"/>
              <a:ext cx="334"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209" name="Freeform 217"/>
            <p:cNvSpPr>
              <a:spLocks/>
            </p:cNvSpPr>
            <p:nvPr userDrawn="1"/>
          </p:nvSpPr>
          <p:spPr bwMode="auto">
            <a:xfrm>
              <a:off x="4381" y="1756"/>
              <a:ext cx="326" cy="344"/>
            </a:xfrm>
            <a:custGeom>
              <a:avLst/>
              <a:gdLst>
                <a:gd name="T0" fmla="*/ 326 w 326"/>
                <a:gd name="T1" fmla="*/ 344 h 344"/>
                <a:gd name="T2" fmla="*/ 0 w 326"/>
                <a:gd name="T3" fmla="*/ 342 h 344"/>
                <a:gd name="T4" fmla="*/ 0 w 326"/>
                <a:gd name="T5" fmla="*/ 0 h 344"/>
                <a:gd name="T6" fmla="*/ 326 w 326"/>
                <a:gd name="T7" fmla="*/ 0 h 344"/>
                <a:gd name="T8" fmla="*/ 326 w 326"/>
                <a:gd name="T9" fmla="*/ 344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6" h="344">
                  <a:moveTo>
                    <a:pt x="326" y="344"/>
                  </a:moveTo>
                  <a:lnTo>
                    <a:pt x="0" y="342"/>
                  </a:lnTo>
                  <a:lnTo>
                    <a:pt x="0" y="0"/>
                  </a:lnTo>
                  <a:lnTo>
                    <a:pt x="326" y="0"/>
                  </a:lnTo>
                  <a:lnTo>
                    <a:pt x="326" y="344"/>
                  </a:lnTo>
                  <a:close/>
                </a:path>
              </a:pathLst>
            </a:custGeom>
            <a:solidFill>
              <a:srgbClr val="DBC8E8"/>
            </a:solidFill>
            <a:ln w="12700">
              <a:solidFill>
                <a:srgbClr val="45157C"/>
              </a:solidFill>
              <a:prstDash val="solid"/>
              <a:round/>
              <a:headEnd/>
              <a:tailEnd/>
            </a:ln>
          </p:spPr>
          <p:txBody>
            <a:bodyPr/>
            <a:lstStyle/>
            <a:p>
              <a:endParaRPr lang="en-GB"/>
            </a:p>
          </p:txBody>
        </p:sp>
        <p:sp>
          <p:nvSpPr>
            <p:cNvPr id="1210" name="Freeform 218"/>
            <p:cNvSpPr>
              <a:spLocks/>
            </p:cNvSpPr>
            <p:nvPr userDrawn="1"/>
          </p:nvSpPr>
          <p:spPr bwMode="auto">
            <a:xfrm>
              <a:off x="4395" y="1770"/>
              <a:ext cx="300" cy="310"/>
            </a:xfrm>
            <a:custGeom>
              <a:avLst/>
              <a:gdLst>
                <a:gd name="T0" fmla="*/ 300 w 300"/>
                <a:gd name="T1" fmla="*/ 0 h 310"/>
                <a:gd name="T2" fmla="*/ 244 w 300"/>
                <a:gd name="T3" fmla="*/ 14 h 310"/>
                <a:gd name="T4" fmla="*/ 224 w 300"/>
                <a:gd name="T5" fmla="*/ 22 h 310"/>
                <a:gd name="T6" fmla="*/ 210 w 300"/>
                <a:gd name="T7" fmla="*/ 36 h 310"/>
                <a:gd name="T8" fmla="*/ 190 w 300"/>
                <a:gd name="T9" fmla="*/ 54 h 310"/>
                <a:gd name="T10" fmla="*/ 170 w 300"/>
                <a:gd name="T11" fmla="*/ 86 h 310"/>
                <a:gd name="T12" fmla="*/ 152 w 300"/>
                <a:gd name="T13" fmla="*/ 130 h 310"/>
                <a:gd name="T14" fmla="*/ 144 w 300"/>
                <a:gd name="T15" fmla="*/ 106 h 310"/>
                <a:gd name="T16" fmla="*/ 118 w 300"/>
                <a:gd name="T17" fmla="*/ 60 h 310"/>
                <a:gd name="T18" fmla="*/ 96 w 300"/>
                <a:gd name="T19" fmla="*/ 36 h 310"/>
                <a:gd name="T20" fmla="*/ 70 w 300"/>
                <a:gd name="T21" fmla="*/ 16 h 310"/>
                <a:gd name="T22" fmla="*/ 38 w 300"/>
                <a:gd name="T23" fmla="*/ 6 h 310"/>
                <a:gd name="T24" fmla="*/ 0 w 300"/>
                <a:gd name="T25" fmla="*/ 8 h 310"/>
                <a:gd name="T26" fmla="*/ 4 w 300"/>
                <a:gd name="T27" fmla="*/ 28 h 310"/>
                <a:gd name="T28" fmla="*/ 20 w 300"/>
                <a:gd name="T29" fmla="*/ 72 h 310"/>
                <a:gd name="T30" fmla="*/ 36 w 300"/>
                <a:gd name="T31" fmla="*/ 98 h 310"/>
                <a:gd name="T32" fmla="*/ 58 w 300"/>
                <a:gd name="T33" fmla="*/ 122 h 310"/>
                <a:gd name="T34" fmla="*/ 90 w 300"/>
                <a:gd name="T35" fmla="*/ 142 h 310"/>
                <a:gd name="T36" fmla="*/ 132 w 300"/>
                <a:gd name="T37" fmla="*/ 156 h 310"/>
                <a:gd name="T38" fmla="*/ 126 w 300"/>
                <a:gd name="T39" fmla="*/ 156 h 310"/>
                <a:gd name="T40" fmla="*/ 96 w 300"/>
                <a:gd name="T41" fmla="*/ 168 h 310"/>
                <a:gd name="T42" fmla="*/ 62 w 300"/>
                <a:gd name="T43" fmla="*/ 188 h 310"/>
                <a:gd name="T44" fmla="*/ 40 w 300"/>
                <a:gd name="T45" fmla="*/ 212 h 310"/>
                <a:gd name="T46" fmla="*/ 20 w 300"/>
                <a:gd name="T47" fmla="*/ 242 h 310"/>
                <a:gd name="T48" fmla="*/ 6 w 300"/>
                <a:gd name="T49" fmla="*/ 284 h 310"/>
                <a:gd name="T50" fmla="*/ 0 w 300"/>
                <a:gd name="T51" fmla="*/ 308 h 310"/>
                <a:gd name="T52" fmla="*/ 40 w 300"/>
                <a:gd name="T53" fmla="*/ 302 h 310"/>
                <a:gd name="T54" fmla="*/ 78 w 300"/>
                <a:gd name="T55" fmla="*/ 286 h 310"/>
                <a:gd name="T56" fmla="*/ 102 w 300"/>
                <a:gd name="T57" fmla="*/ 266 h 310"/>
                <a:gd name="T58" fmla="*/ 126 w 300"/>
                <a:gd name="T59" fmla="*/ 240 h 310"/>
                <a:gd name="T60" fmla="*/ 144 w 300"/>
                <a:gd name="T61" fmla="*/ 202 h 310"/>
                <a:gd name="T62" fmla="*/ 150 w 300"/>
                <a:gd name="T63" fmla="*/ 180 h 310"/>
                <a:gd name="T64" fmla="*/ 166 w 300"/>
                <a:gd name="T65" fmla="*/ 226 h 310"/>
                <a:gd name="T66" fmla="*/ 190 w 300"/>
                <a:gd name="T67" fmla="*/ 264 h 310"/>
                <a:gd name="T68" fmla="*/ 212 w 300"/>
                <a:gd name="T69" fmla="*/ 286 h 310"/>
                <a:gd name="T70" fmla="*/ 242 w 300"/>
                <a:gd name="T71" fmla="*/ 304 h 310"/>
                <a:gd name="T72" fmla="*/ 276 w 300"/>
                <a:gd name="T73" fmla="*/ 310 h 310"/>
                <a:gd name="T74" fmla="*/ 296 w 300"/>
                <a:gd name="T75" fmla="*/ 310 h 310"/>
                <a:gd name="T76" fmla="*/ 296 w 300"/>
                <a:gd name="T77" fmla="*/ 290 h 310"/>
                <a:gd name="T78" fmla="*/ 288 w 300"/>
                <a:gd name="T79" fmla="*/ 256 h 310"/>
                <a:gd name="T80" fmla="*/ 278 w 300"/>
                <a:gd name="T81" fmla="*/ 230 h 310"/>
                <a:gd name="T82" fmla="*/ 258 w 300"/>
                <a:gd name="T83" fmla="*/ 204 h 310"/>
                <a:gd name="T84" fmla="*/ 232 w 300"/>
                <a:gd name="T85" fmla="*/ 182 h 310"/>
                <a:gd name="T86" fmla="*/ 192 w 300"/>
                <a:gd name="T87" fmla="*/ 164 h 310"/>
                <a:gd name="T88" fmla="*/ 168 w 300"/>
                <a:gd name="T89" fmla="*/ 158 h 310"/>
                <a:gd name="T90" fmla="*/ 190 w 300"/>
                <a:gd name="T91" fmla="*/ 152 h 310"/>
                <a:gd name="T92" fmla="*/ 222 w 300"/>
                <a:gd name="T93" fmla="*/ 138 h 310"/>
                <a:gd name="T94" fmla="*/ 246 w 300"/>
                <a:gd name="T95" fmla="*/ 122 h 310"/>
                <a:gd name="T96" fmla="*/ 270 w 300"/>
                <a:gd name="T97" fmla="*/ 98 h 310"/>
                <a:gd name="T98" fmla="*/ 288 w 300"/>
                <a:gd name="T99" fmla="*/ 66 h 310"/>
                <a:gd name="T100" fmla="*/ 298 w 300"/>
                <a:gd name="T101" fmla="*/ 24 h 310"/>
                <a:gd name="T102" fmla="*/ 300 w 300"/>
                <a:gd name="T103" fmla="*/ 0 h 3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0" h="310">
                  <a:moveTo>
                    <a:pt x="300" y="0"/>
                  </a:moveTo>
                  <a:lnTo>
                    <a:pt x="300" y="0"/>
                  </a:lnTo>
                  <a:lnTo>
                    <a:pt x="268" y="6"/>
                  </a:lnTo>
                  <a:lnTo>
                    <a:pt x="244" y="14"/>
                  </a:lnTo>
                  <a:lnTo>
                    <a:pt x="232" y="18"/>
                  </a:lnTo>
                  <a:lnTo>
                    <a:pt x="224" y="22"/>
                  </a:lnTo>
                  <a:lnTo>
                    <a:pt x="210" y="36"/>
                  </a:lnTo>
                  <a:lnTo>
                    <a:pt x="200" y="44"/>
                  </a:lnTo>
                  <a:lnTo>
                    <a:pt x="190" y="54"/>
                  </a:lnTo>
                  <a:lnTo>
                    <a:pt x="180" y="68"/>
                  </a:lnTo>
                  <a:lnTo>
                    <a:pt x="170" y="86"/>
                  </a:lnTo>
                  <a:lnTo>
                    <a:pt x="160" y="106"/>
                  </a:lnTo>
                  <a:lnTo>
                    <a:pt x="152" y="130"/>
                  </a:lnTo>
                  <a:lnTo>
                    <a:pt x="144" y="106"/>
                  </a:lnTo>
                  <a:lnTo>
                    <a:pt x="132" y="84"/>
                  </a:lnTo>
                  <a:lnTo>
                    <a:pt x="118" y="60"/>
                  </a:lnTo>
                  <a:lnTo>
                    <a:pt x="108" y="48"/>
                  </a:lnTo>
                  <a:lnTo>
                    <a:pt x="96" y="36"/>
                  </a:lnTo>
                  <a:lnTo>
                    <a:pt x="84" y="26"/>
                  </a:lnTo>
                  <a:lnTo>
                    <a:pt x="70" y="16"/>
                  </a:lnTo>
                  <a:lnTo>
                    <a:pt x="56" y="10"/>
                  </a:lnTo>
                  <a:lnTo>
                    <a:pt x="38" y="6"/>
                  </a:lnTo>
                  <a:lnTo>
                    <a:pt x="20" y="6"/>
                  </a:lnTo>
                  <a:lnTo>
                    <a:pt x="0" y="8"/>
                  </a:lnTo>
                  <a:lnTo>
                    <a:pt x="4" y="28"/>
                  </a:lnTo>
                  <a:lnTo>
                    <a:pt x="10" y="48"/>
                  </a:lnTo>
                  <a:lnTo>
                    <a:pt x="20" y="72"/>
                  </a:lnTo>
                  <a:lnTo>
                    <a:pt x="26" y="86"/>
                  </a:lnTo>
                  <a:lnTo>
                    <a:pt x="36" y="98"/>
                  </a:lnTo>
                  <a:lnTo>
                    <a:pt x="46" y="110"/>
                  </a:lnTo>
                  <a:lnTo>
                    <a:pt x="58" y="122"/>
                  </a:lnTo>
                  <a:lnTo>
                    <a:pt x="74" y="134"/>
                  </a:lnTo>
                  <a:lnTo>
                    <a:pt x="90" y="142"/>
                  </a:lnTo>
                  <a:lnTo>
                    <a:pt x="110" y="150"/>
                  </a:lnTo>
                  <a:lnTo>
                    <a:pt x="132" y="156"/>
                  </a:lnTo>
                  <a:lnTo>
                    <a:pt x="126" y="156"/>
                  </a:lnTo>
                  <a:lnTo>
                    <a:pt x="114" y="160"/>
                  </a:lnTo>
                  <a:lnTo>
                    <a:pt x="96" y="168"/>
                  </a:lnTo>
                  <a:lnTo>
                    <a:pt x="74" y="180"/>
                  </a:lnTo>
                  <a:lnTo>
                    <a:pt x="62" y="188"/>
                  </a:lnTo>
                  <a:lnTo>
                    <a:pt x="50" y="200"/>
                  </a:lnTo>
                  <a:lnTo>
                    <a:pt x="40" y="212"/>
                  </a:lnTo>
                  <a:lnTo>
                    <a:pt x="30" y="226"/>
                  </a:lnTo>
                  <a:lnTo>
                    <a:pt x="20" y="242"/>
                  </a:lnTo>
                  <a:lnTo>
                    <a:pt x="12" y="262"/>
                  </a:lnTo>
                  <a:lnTo>
                    <a:pt x="6" y="284"/>
                  </a:lnTo>
                  <a:lnTo>
                    <a:pt x="0" y="308"/>
                  </a:lnTo>
                  <a:lnTo>
                    <a:pt x="20" y="306"/>
                  </a:lnTo>
                  <a:lnTo>
                    <a:pt x="40" y="302"/>
                  </a:lnTo>
                  <a:lnTo>
                    <a:pt x="64" y="292"/>
                  </a:lnTo>
                  <a:lnTo>
                    <a:pt x="78" y="286"/>
                  </a:lnTo>
                  <a:lnTo>
                    <a:pt x="90" y="276"/>
                  </a:lnTo>
                  <a:lnTo>
                    <a:pt x="102" y="266"/>
                  </a:lnTo>
                  <a:lnTo>
                    <a:pt x="114" y="254"/>
                  </a:lnTo>
                  <a:lnTo>
                    <a:pt x="126" y="240"/>
                  </a:lnTo>
                  <a:lnTo>
                    <a:pt x="136" y="222"/>
                  </a:lnTo>
                  <a:lnTo>
                    <a:pt x="144" y="202"/>
                  </a:lnTo>
                  <a:lnTo>
                    <a:pt x="150" y="180"/>
                  </a:lnTo>
                  <a:lnTo>
                    <a:pt x="156" y="202"/>
                  </a:lnTo>
                  <a:lnTo>
                    <a:pt x="166" y="226"/>
                  </a:lnTo>
                  <a:lnTo>
                    <a:pt x="180" y="250"/>
                  </a:lnTo>
                  <a:lnTo>
                    <a:pt x="190" y="264"/>
                  </a:lnTo>
                  <a:lnTo>
                    <a:pt x="200" y="276"/>
                  </a:lnTo>
                  <a:lnTo>
                    <a:pt x="212" y="286"/>
                  </a:lnTo>
                  <a:lnTo>
                    <a:pt x="226" y="296"/>
                  </a:lnTo>
                  <a:lnTo>
                    <a:pt x="242" y="304"/>
                  </a:lnTo>
                  <a:lnTo>
                    <a:pt x="258" y="308"/>
                  </a:lnTo>
                  <a:lnTo>
                    <a:pt x="276" y="310"/>
                  </a:lnTo>
                  <a:lnTo>
                    <a:pt x="296" y="310"/>
                  </a:lnTo>
                  <a:lnTo>
                    <a:pt x="296" y="304"/>
                  </a:lnTo>
                  <a:lnTo>
                    <a:pt x="296" y="290"/>
                  </a:lnTo>
                  <a:lnTo>
                    <a:pt x="292" y="268"/>
                  </a:lnTo>
                  <a:lnTo>
                    <a:pt x="288" y="256"/>
                  </a:lnTo>
                  <a:lnTo>
                    <a:pt x="284" y="244"/>
                  </a:lnTo>
                  <a:lnTo>
                    <a:pt x="278" y="230"/>
                  </a:lnTo>
                  <a:lnTo>
                    <a:pt x="270" y="218"/>
                  </a:lnTo>
                  <a:lnTo>
                    <a:pt x="258" y="204"/>
                  </a:lnTo>
                  <a:lnTo>
                    <a:pt x="246" y="192"/>
                  </a:lnTo>
                  <a:lnTo>
                    <a:pt x="232" y="182"/>
                  </a:lnTo>
                  <a:lnTo>
                    <a:pt x="214" y="172"/>
                  </a:lnTo>
                  <a:lnTo>
                    <a:pt x="192" y="164"/>
                  </a:lnTo>
                  <a:lnTo>
                    <a:pt x="168" y="158"/>
                  </a:lnTo>
                  <a:lnTo>
                    <a:pt x="174" y="156"/>
                  </a:lnTo>
                  <a:lnTo>
                    <a:pt x="190" y="152"/>
                  </a:lnTo>
                  <a:lnTo>
                    <a:pt x="210" y="144"/>
                  </a:lnTo>
                  <a:lnTo>
                    <a:pt x="222" y="138"/>
                  </a:lnTo>
                  <a:lnTo>
                    <a:pt x="234" y="130"/>
                  </a:lnTo>
                  <a:lnTo>
                    <a:pt x="246" y="122"/>
                  </a:lnTo>
                  <a:lnTo>
                    <a:pt x="258" y="110"/>
                  </a:lnTo>
                  <a:lnTo>
                    <a:pt x="270" y="98"/>
                  </a:lnTo>
                  <a:lnTo>
                    <a:pt x="280" y="82"/>
                  </a:lnTo>
                  <a:lnTo>
                    <a:pt x="288" y="66"/>
                  </a:lnTo>
                  <a:lnTo>
                    <a:pt x="294" y="46"/>
                  </a:lnTo>
                  <a:lnTo>
                    <a:pt x="298" y="24"/>
                  </a:lnTo>
                  <a:lnTo>
                    <a:pt x="300" y="0"/>
                  </a:lnTo>
                  <a:close/>
                </a:path>
              </a:pathLst>
            </a:custGeom>
            <a:solidFill>
              <a:srgbClr val="DBC8E8"/>
            </a:solidFill>
            <a:ln w="12700">
              <a:solidFill>
                <a:srgbClr val="45157C"/>
              </a:solidFill>
              <a:prstDash val="solid"/>
              <a:round/>
              <a:headEnd/>
              <a:tailEnd/>
            </a:ln>
          </p:spPr>
          <p:txBody>
            <a:bodyPr/>
            <a:lstStyle/>
            <a:p>
              <a:endParaRPr lang="en-GB"/>
            </a:p>
          </p:txBody>
        </p:sp>
        <p:sp>
          <p:nvSpPr>
            <p:cNvPr id="1211" name="Freeform 219"/>
            <p:cNvSpPr>
              <a:spLocks/>
            </p:cNvSpPr>
            <p:nvPr userDrawn="1"/>
          </p:nvSpPr>
          <p:spPr bwMode="auto">
            <a:xfrm>
              <a:off x="4567" y="1828"/>
              <a:ext cx="72" cy="74"/>
            </a:xfrm>
            <a:custGeom>
              <a:avLst/>
              <a:gdLst>
                <a:gd name="T0" fmla="*/ 0 w 72"/>
                <a:gd name="T1" fmla="*/ 74 h 74"/>
                <a:gd name="T2" fmla="*/ 0 w 72"/>
                <a:gd name="T3" fmla="*/ 74 h 74"/>
                <a:gd name="T4" fmla="*/ 8 w 72"/>
                <a:gd name="T5" fmla="*/ 72 h 74"/>
                <a:gd name="T6" fmla="*/ 14 w 72"/>
                <a:gd name="T7" fmla="*/ 72 h 74"/>
                <a:gd name="T8" fmla="*/ 24 w 72"/>
                <a:gd name="T9" fmla="*/ 70 h 74"/>
                <a:gd name="T10" fmla="*/ 36 w 72"/>
                <a:gd name="T11" fmla="*/ 64 h 74"/>
                <a:gd name="T12" fmla="*/ 48 w 72"/>
                <a:gd name="T13" fmla="*/ 58 h 74"/>
                <a:gd name="T14" fmla="*/ 60 w 72"/>
                <a:gd name="T15" fmla="*/ 46 h 74"/>
                <a:gd name="T16" fmla="*/ 72 w 72"/>
                <a:gd name="T17" fmla="*/ 32 h 74"/>
                <a:gd name="T18" fmla="*/ 72 w 72"/>
                <a:gd name="T19" fmla="*/ 32 h 74"/>
                <a:gd name="T20" fmla="*/ 60 w 72"/>
                <a:gd name="T21" fmla="*/ 18 h 74"/>
                <a:gd name="T22" fmla="*/ 50 w 72"/>
                <a:gd name="T23" fmla="*/ 6 h 74"/>
                <a:gd name="T24" fmla="*/ 42 w 72"/>
                <a:gd name="T25" fmla="*/ 0 h 74"/>
                <a:gd name="T26" fmla="*/ 42 w 72"/>
                <a:gd name="T27" fmla="*/ 0 h 74"/>
                <a:gd name="T28" fmla="*/ 36 w 72"/>
                <a:gd name="T29" fmla="*/ 6 h 74"/>
                <a:gd name="T30" fmla="*/ 22 w 72"/>
                <a:gd name="T31" fmla="*/ 24 h 74"/>
                <a:gd name="T32" fmla="*/ 14 w 72"/>
                <a:gd name="T33" fmla="*/ 36 h 74"/>
                <a:gd name="T34" fmla="*/ 8 w 72"/>
                <a:gd name="T35" fmla="*/ 48 h 74"/>
                <a:gd name="T36" fmla="*/ 2 w 72"/>
                <a:gd name="T37" fmla="*/ 60 h 74"/>
                <a:gd name="T38" fmla="*/ 0 w 72"/>
                <a:gd name="T39" fmla="*/ 74 h 74"/>
                <a:gd name="T40" fmla="*/ 0 w 72"/>
                <a:gd name="T41" fmla="*/ 74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0" y="74"/>
                  </a:moveTo>
                  <a:lnTo>
                    <a:pt x="0" y="74"/>
                  </a:lnTo>
                  <a:lnTo>
                    <a:pt x="8" y="72"/>
                  </a:lnTo>
                  <a:lnTo>
                    <a:pt x="14" y="72"/>
                  </a:lnTo>
                  <a:lnTo>
                    <a:pt x="24" y="70"/>
                  </a:lnTo>
                  <a:lnTo>
                    <a:pt x="36" y="64"/>
                  </a:lnTo>
                  <a:lnTo>
                    <a:pt x="48" y="58"/>
                  </a:lnTo>
                  <a:lnTo>
                    <a:pt x="60" y="46"/>
                  </a:lnTo>
                  <a:lnTo>
                    <a:pt x="72" y="32"/>
                  </a:lnTo>
                  <a:lnTo>
                    <a:pt x="60" y="18"/>
                  </a:lnTo>
                  <a:lnTo>
                    <a:pt x="50" y="6"/>
                  </a:lnTo>
                  <a:lnTo>
                    <a:pt x="42" y="0"/>
                  </a:lnTo>
                  <a:lnTo>
                    <a:pt x="36" y="6"/>
                  </a:lnTo>
                  <a:lnTo>
                    <a:pt x="22" y="24"/>
                  </a:lnTo>
                  <a:lnTo>
                    <a:pt x="14" y="36"/>
                  </a:lnTo>
                  <a:lnTo>
                    <a:pt x="8" y="48"/>
                  </a:lnTo>
                  <a:lnTo>
                    <a:pt x="2" y="60"/>
                  </a:lnTo>
                  <a:lnTo>
                    <a:pt x="0" y="74"/>
                  </a:lnTo>
                  <a:close/>
                </a:path>
              </a:pathLst>
            </a:custGeom>
            <a:solidFill>
              <a:srgbClr val="F8F7F9"/>
            </a:solidFill>
            <a:ln w="12700">
              <a:solidFill>
                <a:srgbClr val="45157C"/>
              </a:solidFill>
              <a:prstDash val="solid"/>
              <a:round/>
              <a:headEnd/>
              <a:tailEnd/>
            </a:ln>
          </p:spPr>
          <p:txBody>
            <a:bodyPr/>
            <a:lstStyle/>
            <a:p>
              <a:endParaRPr lang="en-GB"/>
            </a:p>
          </p:txBody>
        </p:sp>
        <p:sp>
          <p:nvSpPr>
            <p:cNvPr id="1212" name="Freeform 220"/>
            <p:cNvSpPr>
              <a:spLocks/>
            </p:cNvSpPr>
            <p:nvPr userDrawn="1"/>
          </p:nvSpPr>
          <p:spPr bwMode="auto">
            <a:xfrm>
              <a:off x="4449" y="1830"/>
              <a:ext cx="74" cy="72"/>
            </a:xfrm>
            <a:custGeom>
              <a:avLst/>
              <a:gdLst>
                <a:gd name="T0" fmla="*/ 74 w 74"/>
                <a:gd name="T1" fmla="*/ 72 h 72"/>
                <a:gd name="T2" fmla="*/ 74 w 74"/>
                <a:gd name="T3" fmla="*/ 72 h 72"/>
                <a:gd name="T4" fmla="*/ 74 w 74"/>
                <a:gd name="T5" fmla="*/ 64 h 72"/>
                <a:gd name="T6" fmla="*/ 74 w 74"/>
                <a:gd name="T7" fmla="*/ 56 h 72"/>
                <a:gd name="T8" fmla="*/ 70 w 74"/>
                <a:gd name="T9" fmla="*/ 48 h 72"/>
                <a:gd name="T10" fmla="*/ 66 w 74"/>
                <a:gd name="T11" fmla="*/ 36 h 72"/>
                <a:gd name="T12" fmla="*/ 58 w 74"/>
                <a:gd name="T13" fmla="*/ 24 h 72"/>
                <a:gd name="T14" fmla="*/ 48 w 74"/>
                <a:gd name="T15" fmla="*/ 12 h 72"/>
                <a:gd name="T16" fmla="*/ 34 w 74"/>
                <a:gd name="T17" fmla="*/ 0 h 72"/>
                <a:gd name="T18" fmla="*/ 34 w 74"/>
                <a:gd name="T19" fmla="*/ 0 h 72"/>
                <a:gd name="T20" fmla="*/ 18 w 74"/>
                <a:gd name="T21" fmla="*/ 12 h 72"/>
                <a:gd name="T22" fmla="*/ 8 w 74"/>
                <a:gd name="T23" fmla="*/ 22 h 72"/>
                <a:gd name="T24" fmla="*/ 0 w 74"/>
                <a:gd name="T25" fmla="*/ 30 h 72"/>
                <a:gd name="T26" fmla="*/ 0 w 74"/>
                <a:gd name="T27" fmla="*/ 30 h 72"/>
                <a:gd name="T28" fmla="*/ 8 w 74"/>
                <a:gd name="T29" fmla="*/ 36 h 72"/>
                <a:gd name="T30" fmla="*/ 26 w 74"/>
                <a:gd name="T31" fmla="*/ 50 h 72"/>
                <a:gd name="T32" fmla="*/ 38 w 74"/>
                <a:gd name="T33" fmla="*/ 58 h 72"/>
                <a:gd name="T34" fmla="*/ 50 w 74"/>
                <a:gd name="T35" fmla="*/ 64 h 72"/>
                <a:gd name="T36" fmla="*/ 62 w 74"/>
                <a:gd name="T37" fmla="*/ 70 h 72"/>
                <a:gd name="T38" fmla="*/ 74 w 74"/>
                <a:gd name="T39" fmla="*/ 72 h 72"/>
                <a:gd name="T40" fmla="*/ 74 w 74"/>
                <a:gd name="T41" fmla="*/ 7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4" h="72">
                  <a:moveTo>
                    <a:pt x="74" y="72"/>
                  </a:moveTo>
                  <a:lnTo>
                    <a:pt x="74" y="72"/>
                  </a:lnTo>
                  <a:lnTo>
                    <a:pt x="74" y="64"/>
                  </a:lnTo>
                  <a:lnTo>
                    <a:pt x="74" y="56"/>
                  </a:lnTo>
                  <a:lnTo>
                    <a:pt x="70" y="48"/>
                  </a:lnTo>
                  <a:lnTo>
                    <a:pt x="66" y="36"/>
                  </a:lnTo>
                  <a:lnTo>
                    <a:pt x="58" y="24"/>
                  </a:lnTo>
                  <a:lnTo>
                    <a:pt x="48" y="12"/>
                  </a:lnTo>
                  <a:lnTo>
                    <a:pt x="34" y="0"/>
                  </a:lnTo>
                  <a:lnTo>
                    <a:pt x="18" y="12"/>
                  </a:lnTo>
                  <a:lnTo>
                    <a:pt x="8" y="22"/>
                  </a:lnTo>
                  <a:lnTo>
                    <a:pt x="0" y="30"/>
                  </a:lnTo>
                  <a:lnTo>
                    <a:pt x="8" y="36"/>
                  </a:lnTo>
                  <a:lnTo>
                    <a:pt x="26" y="50"/>
                  </a:lnTo>
                  <a:lnTo>
                    <a:pt x="38" y="58"/>
                  </a:lnTo>
                  <a:lnTo>
                    <a:pt x="50" y="64"/>
                  </a:lnTo>
                  <a:lnTo>
                    <a:pt x="62" y="70"/>
                  </a:lnTo>
                  <a:lnTo>
                    <a:pt x="74" y="72"/>
                  </a:lnTo>
                  <a:close/>
                </a:path>
              </a:pathLst>
            </a:custGeom>
            <a:solidFill>
              <a:srgbClr val="F8F7F9"/>
            </a:solidFill>
            <a:ln w="12700">
              <a:solidFill>
                <a:srgbClr val="45157C"/>
              </a:solidFill>
              <a:prstDash val="solid"/>
              <a:round/>
              <a:headEnd/>
              <a:tailEnd/>
            </a:ln>
          </p:spPr>
          <p:txBody>
            <a:bodyPr/>
            <a:lstStyle/>
            <a:p>
              <a:endParaRPr lang="en-GB"/>
            </a:p>
          </p:txBody>
        </p:sp>
        <p:sp>
          <p:nvSpPr>
            <p:cNvPr id="1213" name="Freeform 221"/>
            <p:cNvSpPr>
              <a:spLocks/>
            </p:cNvSpPr>
            <p:nvPr userDrawn="1"/>
          </p:nvSpPr>
          <p:spPr bwMode="auto">
            <a:xfrm>
              <a:off x="4451" y="1950"/>
              <a:ext cx="72" cy="74"/>
            </a:xfrm>
            <a:custGeom>
              <a:avLst/>
              <a:gdLst>
                <a:gd name="T0" fmla="*/ 72 w 72"/>
                <a:gd name="T1" fmla="*/ 0 h 74"/>
                <a:gd name="T2" fmla="*/ 72 w 72"/>
                <a:gd name="T3" fmla="*/ 0 h 74"/>
                <a:gd name="T4" fmla="*/ 72 w 72"/>
                <a:gd name="T5" fmla="*/ 6 h 74"/>
                <a:gd name="T6" fmla="*/ 70 w 72"/>
                <a:gd name="T7" fmla="*/ 14 h 74"/>
                <a:gd name="T8" fmla="*/ 68 w 72"/>
                <a:gd name="T9" fmla="*/ 24 h 74"/>
                <a:gd name="T10" fmla="*/ 64 w 72"/>
                <a:gd name="T11" fmla="*/ 36 h 74"/>
                <a:gd name="T12" fmla="*/ 58 w 72"/>
                <a:gd name="T13" fmla="*/ 48 h 74"/>
                <a:gd name="T14" fmla="*/ 48 w 72"/>
                <a:gd name="T15" fmla="*/ 60 h 74"/>
                <a:gd name="T16" fmla="*/ 34 w 72"/>
                <a:gd name="T17" fmla="*/ 74 h 74"/>
                <a:gd name="T18" fmla="*/ 34 w 72"/>
                <a:gd name="T19" fmla="*/ 74 h 74"/>
                <a:gd name="T20" fmla="*/ 18 w 72"/>
                <a:gd name="T21" fmla="*/ 62 h 74"/>
                <a:gd name="T22" fmla="*/ 8 w 72"/>
                <a:gd name="T23" fmla="*/ 52 h 74"/>
                <a:gd name="T24" fmla="*/ 0 w 72"/>
                <a:gd name="T25" fmla="*/ 44 h 74"/>
                <a:gd name="T26" fmla="*/ 0 w 72"/>
                <a:gd name="T27" fmla="*/ 44 h 74"/>
                <a:gd name="T28" fmla="*/ 6 w 72"/>
                <a:gd name="T29" fmla="*/ 38 h 74"/>
                <a:gd name="T30" fmla="*/ 24 w 72"/>
                <a:gd name="T31" fmla="*/ 22 h 74"/>
                <a:gd name="T32" fmla="*/ 36 w 72"/>
                <a:gd name="T33" fmla="*/ 14 h 74"/>
                <a:gd name="T34" fmla="*/ 48 w 72"/>
                <a:gd name="T35" fmla="*/ 8 h 74"/>
                <a:gd name="T36" fmla="*/ 60 w 72"/>
                <a:gd name="T37" fmla="*/ 2 h 74"/>
                <a:gd name="T38" fmla="*/ 72 w 72"/>
                <a:gd name="T39" fmla="*/ 0 h 74"/>
                <a:gd name="T40" fmla="*/ 72 w 72"/>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72" y="0"/>
                  </a:moveTo>
                  <a:lnTo>
                    <a:pt x="72" y="0"/>
                  </a:lnTo>
                  <a:lnTo>
                    <a:pt x="72" y="6"/>
                  </a:lnTo>
                  <a:lnTo>
                    <a:pt x="70" y="14"/>
                  </a:lnTo>
                  <a:lnTo>
                    <a:pt x="68" y="24"/>
                  </a:lnTo>
                  <a:lnTo>
                    <a:pt x="64" y="36"/>
                  </a:lnTo>
                  <a:lnTo>
                    <a:pt x="58" y="48"/>
                  </a:lnTo>
                  <a:lnTo>
                    <a:pt x="48" y="60"/>
                  </a:lnTo>
                  <a:lnTo>
                    <a:pt x="34" y="74"/>
                  </a:lnTo>
                  <a:lnTo>
                    <a:pt x="18" y="62"/>
                  </a:lnTo>
                  <a:lnTo>
                    <a:pt x="8" y="52"/>
                  </a:lnTo>
                  <a:lnTo>
                    <a:pt x="0" y="44"/>
                  </a:lnTo>
                  <a:lnTo>
                    <a:pt x="6" y="38"/>
                  </a:lnTo>
                  <a:lnTo>
                    <a:pt x="24" y="22"/>
                  </a:lnTo>
                  <a:lnTo>
                    <a:pt x="36" y="14"/>
                  </a:lnTo>
                  <a:lnTo>
                    <a:pt x="48" y="8"/>
                  </a:lnTo>
                  <a:lnTo>
                    <a:pt x="60" y="2"/>
                  </a:lnTo>
                  <a:lnTo>
                    <a:pt x="72" y="0"/>
                  </a:lnTo>
                  <a:close/>
                </a:path>
              </a:pathLst>
            </a:custGeom>
            <a:solidFill>
              <a:srgbClr val="F8F7F9"/>
            </a:solidFill>
            <a:ln w="12700">
              <a:solidFill>
                <a:srgbClr val="45157C"/>
              </a:solidFill>
              <a:prstDash val="solid"/>
              <a:round/>
              <a:headEnd/>
              <a:tailEnd/>
            </a:ln>
          </p:spPr>
          <p:txBody>
            <a:bodyPr/>
            <a:lstStyle/>
            <a:p>
              <a:endParaRPr lang="en-GB"/>
            </a:p>
          </p:txBody>
        </p:sp>
        <p:sp>
          <p:nvSpPr>
            <p:cNvPr id="1214" name="Freeform 222"/>
            <p:cNvSpPr>
              <a:spLocks/>
            </p:cNvSpPr>
            <p:nvPr userDrawn="1"/>
          </p:nvSpPr>
          <p:spPr bwMode="auto">
            <a:xfrm>
              <a:off x="4561" y="1948"/>
              <a:ext cx="76" cy="70"/>
            </a:xfrm>
            <a:custGeom>
              <a:avLst/>
              <a:gdLst>
                <a:gd name="T0" fmla="*/ 0 w 76"/>
                <a:gd name="T1" fmla="*/ 0 h 70"/>
                <a:gd name="T2" fmla="*/ 0 w 76"/>
                <a:gd name="T3" fmla="*/ 0 h 70"/>
                <a:gd name="T4" fmla="*/ 0 w 76"/>
                <a:gd name="T5" fmla="*/ 6 h 70"/>
                <a:gd name="T6" fmla="*/ 2 w 76"/>
                <a:gd name="T7" fmla="*/ 14 h 70"/>
                <a:gd name="T8" fmla="*/ 4 w 76"/>
                <a:gd name="T9" fmla="*/ 24 h 70"/>
                <a:gd name="T10" fmla="*/ 10 w 76"/>
                <a:gd name="T11" fmla="*/ 34 h 70"/>
                <a:gd name="T12" fmla="*/ 18 w 76"/>
                <a:gd name="T13" fmla="*/ 46 h 70"/>
                <a:gd name="T14" fmla="*/ 28 w 76"/>
                <a:gd name="T15" fmla="*/ 58 h 70"/>
                <a:gd name="T16" fmla="*/ 44 w 76"/>
                <a:gd name="T17" fmla="*/ 70 h 70"/>
                <a:gd name="T18" fmla="*/ 44 w 76"/>
                <a:gd name="T19" fmla="*/ 70 h 70"/>
                <a:gd name="T20" fmla="*/ 58 w 76"/>
                <a:gd name="T21" fmla="*/ 58 h 70"/>
                <a:gd name="T22" fmla="*/ 68 w 76"/>
                <a:gd name="T23" fmla="*/ 48 h 70"/>
                <a:gd name="T24" fmla="*/ 76 w 76"/>
                <a:gd name="T25" fmla="*/ 38 h 70"/>
                <a:gd name="T26" fmla="*/ 76 w 76"/>
                <a:gd name="T27" fmla="*/ 38 h 70"/>
                <a:gd name="T28" fmla="*/ 68 w 76"/>
                <a:gd name="T29" fmla="*/ 32 h 70"/>
                <a:gd name="T30" fmla="*/ 50 w 76"/>
                <a:gd name="T31" fmla="*/ 18 h 70"/>
                <a:gd name="T32" fmla="*/ 38 w 76"/>
                <a:gd name="T33" fmla="*/ 12 h 70"/>
                <a:gd name="T34" fmla="*/ 26 w 76"/>
                <a:gd name="T35" fmla="*/ 6 h 70"/>
                <a:gd name="T36" fmla="*/ 12 w 76"/>
                <a:gd name="T37" fmla="*/ 2 h 70"/>
                <a:gd name="T38" fmla="*/ 0 w 76"/>
                <a:gd name="T39" fmla="*/ 0 h 70"/>
                <a:gd name="T40" fmla="*/ 0 w 76"/>
                <a:gd name="T41" fmla="*/ 0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6" h="70">
                  <a:moveTo>
                    <a:pt x="0" y="0"/>
                  </a:moveTo>
                  <a:lnTo>
                    <a:pt x="0" y="0"/>
                  </a:lnTo>
                  <a:lnTo>
                    <a:pt x="0" y="6"/>
                  </a:lnTo>
                  <a:lnTo>
                    <a:pt x="2" y="14"/>
                  </a:lnTo>
                  <a:lnTo>
                    <a:pt x="4" y="24"/>
                  </a:lnTo>
                  <a:lnTo>
                    <a:pt x="10" y="34"/>
                  </a:lnTo>
                  <a:lnTo>
                    <a:pt x="18" y="46"/>
                  </a:lnTo>
                  <a:lnTo>
                    <a:pt x="28" y="58"/>
                  </a:lnTo>
                  <a:lnTo>
                    <a:pt x="44" y="70"/>
                  </a:lnTo>
                  <a:lnTo>
                    <a:pt x="58" y="58"/>
                  </a:lnTo>
                  <a:lnTo>
                    <a:pt x="68" y="48"/>
                  </a:lnTo>
                  <a:lnTo>
                    <a:pt x="76" y="38"/>
                  </a:lnTo>
                  <a:lnTo>
                    <a:pt x="68" y="32"/>
                  </a:lnTo>
                  <a:lnTo>
                    <a:pt x="50" y="18"/>
                  </a:lnTo>
                  <a:lnTo>
                    <a:pt x="38" y="12"/>
                  </a:lnTo>
                  <a:lnTo>
                    <a:pt x="26" y="6"/>
                  </a:lnTo>
                  <a:lnTo>
                    <a:pt x="12" y="2"/>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1215" name="Freeform 223"/>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144 w 144"/>
                <a:gd name="T21" fmla="*/ 12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lnTo>
                    <a:pt x="144" y="12"/>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6" name="Freeform 224"/>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17" name="Freeform 225"/>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w 128"/>
                <a:gd name="T21" fmla="*/ 0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18" name="Freeform 226"/>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19" name="Freeform 227"/>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w 18"/>
                <a:gd name="T19" fmla="*/ 136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 h="136">
                  <a:moveTo>
                    <a:pt x="0" y="136"/>
                  </a:moveTo>
                  <a:lnTo>
                    <a:pt x="0" y="136"/>
                  </a:lnTo>
                  <a:lnTo>
                    <a:pt x="6" y="126"/>
                  </a:lnTo>
                  <a:lnTo>
                    <a:pt x="10" y="112"/>
                  </a:lnTo>
                  <a:lnTo>
                    <a:pt x="14" y="96"/>
                  </a:lnTo>
                  <a:lnTo>
                    <a:pt x="18" y="76"/>
                  </a:lnTo>
                  <a:lnTo>
                    <a:pt x="18" y="52"/>
                  </a:lnTo>
                  <a:lnTo>
                    <a:pt x="16" y="28"/>
                  </a:lnTo>
                  <a:lnTo>
                    <a:pt x="8" y="0"/>
                  </a:lnTo>
                  <a:lnTo>
                    <a:pt x="0" y="13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0" name="Freeform 228"/>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136">
                  <a:moveTo>
                    <a:pt x="0" y="136"/>
                  </a:moveTo>
                  <a:lnTo>
                    <a:pt x="0" y="136"/>
                  </a:lnTo>
                  <a:lnTo>
                    <a:pt x="6" y="126"/>
                  </a:lnTo>
                  <a:lnTo>
                    <a:pt x="10" y="112"/>
                  </a:lnTo>
                  <a:lnTo>
                    <a:pt x="14" y="96"/>
                  </a:lnTo>
                  <a:lnTo>
                    <a:pt x="18" y="76"/>
                  </a:lnTo>
                  <a:lnTo>
                    <a:pt x="18" y="52"/>
                  </a:lnTo>
                  <a:lnTo>
                    <a:pt x="16" y="28"/>
                  </a:lnTo>
                  <a:lnTo>
                    <a:pt x="8"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1" name="Freeform 229"/>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14 w 16"/>
                <a:gd name="T21" fmla="*/ 0 h 1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lnTo>
                    <a:pt x="14"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2" name="Freeform 230"/>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3" name="Freeform 231"/>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w 78"/>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8" h="6">
                  <a:moveTo>
                    <a:pt x="0" y="0"/>
                  </a:moveTo>
                  <a:lnTo>
                    <a:pt x="0" y="0"/>
                  </a:lnTo>
                  <a:lnTo>
                    <a:pt x="4" y="2"/>
                  </a:lnTo>
                  <a:lnTo>
                    <a:pt x="18" y="6"/>
                  </a:lnTo>
                  <a:lnTo>
                    <a:pt x="28" y="6"/>
                  </a:lnTo>
                  <a:lnTo>
                    <a:pt x="42" y="6"/>
                  </a:lnTo>
                  <a:lnTo>
                    <a:pt x="58" y="6"/>
                  </a:lnTo>
                  <a:lnTo>
                    <a:pt x="7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4" name="Freeform 232"/>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 h="6">
                  <a:moveTo>
                    <a:pt x="0" y="0"/>
                  </a:moveTo>
                  <a:lnTo>
                    <a:pt x="0" y="0"/>
                  </a:lnTo>
                  <a:lnTo>
                    <a:pt x="4" y="2"/>
                  </a:lnTo>
                  <a:lnTo>
                    <a:pt x="18" y="6"/>
                  </a:lnTo>
                  <a:lnTo>
                    <a:pt x="28" y="6"/>
                  </a:lnTo>
                  <a:lnTo>
                    <a:pt x="42" y="6"/>
                  </a:lnTo>
                  <a:lnTo>
                    <a:pt x="58" y="6"/>
                  </a:lnTo>
                  <a:lnTo>
                    <a:pt x="7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5" name="Freeform 233"/>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92 w 92"/>
                <a:gd name="T17" fmla="*/ 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6">
                  <a:moveTo>
                    <a:pt x="92" y="6"/>
                  </a:moveTo>
                  <a:lnTo>
                    <a:pt x="92" y="6"/>
                  </a:lnTo>
                  <a:lnTo>
                    <a:pt x="86" y="4"/>
                  </a:lnTo>
                  <a:lnTo>
                    <a:pt x="70" y="0"/>
                  </a:lnTo>
                  <a:lnTo>
                    <a:pt x="56" y="0"/>
                  </a:lnTo>
                  <a:lnTo>
                    <a:pt x="40" y="0"/>
                  </a:lnTo>
                  <a:lnTo>
                    <a:pt x="22" y="2"/>
                  </a:lnTo>
                  <a:lnTo>
                    <a:pt x="0" y="6"/>
                  </a:lnTo>
                  <a:lnTo>
                    <a:pt x="92" y="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6" name="Freeform 234"/>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2" h="6">
                  <a:moveTo>
                    <a:pt x="92" y="6"/>
                  </a:moveTo>
                  <a:lnTo>
                    <a:pt x="92" y="6"/>
                  </a:lnTo>
                  <a:lnTo>
                    <a:pt x="86" y="4"/>
                  </a:lnTo>
                  <a:lnTo>
                    <a:pt x="70" y="0"/>
                  </a:lnTo>
                  <a:lnTo>
                    <a:pt x="56" y="0"/>
                  </a:lnTo>
                  <a:lnTo>
                    <a:pt x="40" y="0"/>
                  </a:lnTo>
                  <a:lnTo>
                    <a:pt x="22" y="2"/>
                  </a:lnTo>
                  <a:lnTo>
                    <a:pt x="0" y="6"/>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7" name="Freeform 235"/>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w 8"/>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4">
                  <a:moveTo>
                    <a:pt x="0" y="84"/>
                  </a:moveTo>
                  <a:lnTo>
                    <a:pt x="0" y="84"/>
                  </a:lnTo>
                  <a:lnTo>
                    <a:pt x="2" y="80"/>
                  </a:lnTo>
                  <a:lnTo>
                    <a:pt x="6" y="64"/>
                  </a:lnTo>
                  <a:lnTo>
                    <a:pt x="8" y="54"/>
                  </a:lnTo>
                  <a:lnTo>
                    <a:pt x="8" y="38"/>
                  </a:lnTo>
                  <a:lnTo>
                    <a:pt x="8" y="20"/>
                  </a:lnTo>
                  <a:lnTo>
                    <a:pt x="6" y="0"/>
                  </a:lnTo>
                  <a:lnTo>
                    <a:pt x="0" y="84"/>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28" name="Freeform 236"/>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84">
                  <a:moveTo>
                    <a:pt x="0" y="84"/>
                  </a:moveTo>
                  <a:lnTo>
                    <a:pt x="0" y="84"/>
                  </a:lnTo>
                  <a:lnTo>
                    <a:pt x="2" y="80"/>
                  </a:lnTo>
                  <a:lnTo>
                    <a:pt x="6" y="64"/>
                  </a:lnTo>
                  <a:lnTo>
                    <a:pt x="8" y="54"/>
                  </a:lnTo>
                  <a:lnTo>
                    <a:pt x="8" y="38"/>
                  </a:lnTo>
                  <a:lnTo>
                    <a:pt x="8" y="20"/>
                  </a:lnTo>
                  <a:lnTo>
                    <a:pt x="6"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29" name="Freeform 237"/>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6 w 8"/>
                <a:gd name="T17" fmla="*/ 0 h 10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102">
                  <a:moveTo>
                    <a:pt x="6" y="0"/>
                  </a:moveTo>
                  <a:lnTo>
                    <a:pt x="6" y="0"/>
                  </a:lnTo>
                  <a:lnTo>
                    <a:pt x="4" y="6"/>
                  </a:lnTo>
                  <a:lnTo>
                    <a:pt x="0" y="24"/>
                  </a:lnTo>
                  <a:lnTo>
                    <a:pt x="0" y="38"/>
                  </a:lnTo>
                  <a:lnTo>
                    <a:pt x="0" y="54"/>
                  </a:lnTo>
                  <a:lnTo>
                    <a:pt x="2" y="76"/>
                  </a:lnTo>
                  <a:lnTo>
                    <a:pt x="8" y="102"/>
                  </a:lnTo>
                  <a:lnTo>
                    <a:pt x="6"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30" name="Freeform 238"/>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102">
                  <a:moveTo>
                    <a:pt x="6" y="0"/>
                  </a:moveTo>
                  <a:lnTo>
                    <a:pt x="6" y="0"/>
                  </a:lnTo>
                  <a:lnTo>
                    <a:pt x="4" y="6"/>
                  </a:lnTo>
                  <a:lnTo>
                    <a:pt x="0" y="24"/>
                  </a:lnTo>
                  <a:lnTo>
                    <a:pt x="0" y="38"/>
                  </a:lnTo>
                  <a:lnTo>
                    <a:pt x="0" y="54"/>
                  </a:lnTo>
                  <a:lnTo>
                    <a:pt x="2" y="76"/>
                  </a:lnTo>
                  <a:lnTo>
                    <a:pt x="8" y="10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31" name="Freeform 239"/>
            <p:cNvSpPr>
              <a:spLocks/>
            </p:cNvSpPr>
            <p:nvPr userDrawn="1"/>
          </p:nvSpPr>
          <p:spPr bwMode="auto">
            <a:xfrm>
              <a:off x="4447" y="1914"/>
              <a:ext cx="28" cy="32"/>
            </a:xfrm>
            <a:custGeom>
              <a:avLst/>
              <a:gdLst>
                <a:gd name="T0" fmla="*/ 0 w 28"/>
                <a:gd name="T1" fmla="*/ 32 h 32"/>
                <a:gd name="T2" fmla="*/ 0 w 28"/>
                <a:gd name="T3" fmla="*/ 32 h 32"/>
                <a:gd name="T4" fmla="*/ 10 w 28"/>
                <a:gd name="T5" fmla="*/ 24 h 32"/>
                <a:gd name="T6" fmla="*/ 20 w 28"/>
                <a:gd name="T7" fmla="*/ 18 h 32"/>
                <a:gd name="T8" fmla="*/ 28 w 28"/>
                <a:gd name="T9" fmla="*/ 14 h 32"/>
                <a:gd name="T10" fmla="*/ 28 w 28"/>
                <a:gd name="T11" fmla="*/ 14 h 32"/>
                <a:gd name="T12" fmla="*/ 14 w 28"/>
                <a:gd name="T13" fmla="*/ 10 h 32"/>
                <a:gd name="T14" fmla="*/ 4 w 28"/>
                <a:gd name="T15" fmla="*/ 4 h 32"/>
                <a:gd name="T16" fmla="*/ 2 w 28"/>
                <a:gd name="T17" fmla="*/ 2 h 32"/>
                <a:gd name="T18" fmla="*/ 0 w 28"/>
                <a:gd name="T19" fmla="*/ 0 h 32"/>
                <a:gd name="T20" fmla="*/ 0 w 28"/>
                <a:gd name="T21" fmla="*/ 0 h 32"/>
                <a:gd name="T22" fmla="*/ 0 w 28"/>
                <a:gd name="T23" fmla="*/ 14 h 32"/>
                <a:gd name="T24" fmla="*/ 0 w 28"/>
                <a:gd name="T25" fmla="*/ 24 h 32"/>
                <a:gd name="T26" fmla="*/ 0 w 28"/>
                <a:gd name="T27" fmla="*/ 32 h 32"/>
                <a:gd name="T28" fmla="*/ 0 w 28"/>
                <a:gd name="T29" fmla="*/ 32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2">
                  <a:moveTo>
                    <a:pt x="0" y="32"/>
                  </a:moveTo>
                  <a:lnTo>
                    <a:pt x="0" y="32"/>
                  </a:lnTo>
                  <a:lnTo>
                    <a:pt x="10" y="24"/>
                  </a:lnTo>
                  <a:lnTo>
                    <a:pt x="20" y="18"/>
                  </a:lnTo>
                  <a:lnTo>
                    <a:pt x="28" y="14"/>
                  </a:lnTo>
                  <a:lnTo>
                    <a:pt x="14" y="10"/>
                  </a:lnTo>
                  <a:lnTo>
                    <a:pt x="4" y="4"/>
                  </a:lnTo>
                  <a:lnTo>
                    <a:pt x="2" y="2"/>
                  </a:lnTo>
                  <a:lnTo>
                    <a:pt x="0" y="0"/>
                  </a:lnTo>
                  <a:lnTo>
                    <a:pt x="0" y="14"/>
                  </a:lnTo>
                  <a:lnTo>
                    <a:pt x="0" y="24"/>
                  </a:lnTo>
                  <a:lnTo>
                    <a:pt x="0" y="32"/>
                  </a:lnTo>
                  <a:close/>
                </a:path>
              </a:pathLst>
            </a:custGeom>
            <a:solidFill>
              <a:srgbClr val="F8F7F9"/>
            </a:solidFill>
            <a:ln w="12700">
              <a:solidFill>
                <a:srgbClr val="45157C"/>
              </a:solidFill>
              <a:prstDash val="solid"/>
              <a:round/>
              <a:headEnd/>
              <a:tailEnd/>
            </a:ln>
          </p:spPr>
          <p:txBody>
            <a:bodyPr/>
            <a:lstStyle/>
            <a:p>
              <a:endParaRPr lang="en-GB"/>
            </a:p>
          </p:txBody>
        </p:sp>
        <p:sp>
          <p:nvSpPr>
            <p:cNvPr id="1232" name="Freeform 240"/>
            <p:cNvSpPr>
              <a:spLocks/>
            </p:cNvSpPr>
            <p:nvPr userDrawn="1"/>
          </p:nvSpPr>
          <p:spPr bwMode="auto">
            <a:xfrm>
              <a:off x="4527" y="1996"/>
              <a:ext cx="34" cy="28"/>
            </a:xfrm>
            <a:custGeom>
              <a:avLst/>
              <a:gdLst>
                <a:gd name="T0" fmla="*/ 34 w 34"/>
                <a:gd name="T1" fmla="*/ 28 h 28"/>
                <a:gd name="T2" fmla="*/ 34 w 34"/>
                <a:gd name="T3" fmla="*/ 28 h 28"/>
                <a:gd name="T4" fmla="*/ 26 w 34"/>
                <a:gd name="T5" fmla="*/ 18 h 28"/>
                <a:gd name="T6" fmla="*/ 20 w 34"/>
                <a:gd name="T7" fmla="*/ 10 h 28"/>
                <a:gd name="T8" fmla="*/ 16 w 34"/>
                <a:gd name="T9" fmla="*/ 0 h 28"/>
                <a:gd name="T10" fmla="*/ 16 w 34"/>
                <a:gd name="T11" fmla="*/ 0 h 28"/>
                <a:gd name="T12" fmla="*/ 10 w 34"/>
                <a:gd name="T13" fmla="*/ 14 h 28"/>
                <a:gd name="T14" fmla="*/ 6 w 34"/>
                <a:gd name="T15" fmla="*/ 24 h 28"/>
                <a:gd name="T16" fmla="*/ 4 w 34"/>
                <a:gd name="T17" fmla="*/ 26 h 28"/>
                <a:gd name="T18" fmla="*/ 0 w 34"/>
                <a:gd name="T19" fmla="*/ 28 h 28"/>
                <a:gd name="T20" fmla="*/ 0 w 34"/>
                <a:gd name="T21" fmla="*/ 28 h 28"/>
                <a:gd name="T22" fmla="*/ 16 w 34"/>
                <a:gd name="T23" fmla="*/ 28 h 28"/>
                <a:gd name="T24" fmla="*/ 26 w 34"/>
                <a:gd name="T25" fmla="*/ 28 h 28"/>
                <a:gd name="T26" fmla="*/ 34 w 34"/>
                <a:gd name="T27" fmla="*/ 28 h 28"/>
                <a:gd name="T28" fmla="*/ 34 w 34"/>
                <a:gd name="T29" fmla="*/ 28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28">
                  <a:moveTo>
                    <a:pt x="34" y="28"/>
                  </a:moveTo>
                  <a:lnTo>
                    <a:pt x="34" y="28"/>
                  </a:lnTo>
                  <a:lnTo>
                    <a:pt x="26" y="18"/>
                  </a:lnTo>
                  <a:lnTo>
                    <a:pt x="20" y="10"/>
                  </a:lnTo>
                  <a:lnTo>
                    <a:pt x="16" y="0"/>
                  </a:lnTo>
                  <a:lnTo>
                    <a:pt x="10" y="14"/>
                  </a:lnTo>
                  <a:lnTo>
                    <a:pt x="6" y="24"/>
                  </a:lnTo>
                  <a:lnTo>
                    <a:pt x="4" y="26"/>
                  </a:lnTo>
                  <a:lnTo>
                    <a:pt x="0" y="28"/>
                  </a:lnTo>
                  <a:lnTo>
                    <a:pt x="16" y="28"/>
                  </a:lnTo>
                  <a:lnTo>
                    <a:pt x="26" y="28"/>
                  </a:lnTo>
                  <a:lnTo>
                    <a:pt x="34" y="28"/>
                  </a:lnTo>
                  <a:close/>
                </a:path>
              </a:pathLst>
            </a:custGeom>
            <a:solidFill>
              <a:srgbClr val="F8F7F9"/>
            </a:solidFill>
            <a:ln w="12700">
              <a:solidFill>
                <a:srgbClr val="45157C"/>
              </a:solidFill>
              <a:prstDash val="solid"/>
              <a:round/>
              <a:headEnd/>
              <a:tailEnd/>
            </a:ln>
          </p:spPr>
          <p:txBody>
            <a:bodyPr/>
            <a:lstStyle/>
            <a:p>
              <a:endParaRPr lang="en-GB"/>
            </a:p>
          </p:txBody>
        </p:sp>
        <p:sp>
          <p:nvSpPr>
            <p:cNvPr id="1233" name="Freeform 241"/>
            <p:cNvSpPr>
              <a:spLocks/>
            </p:cNvSpPr>
            <p:nvPr userDrawn="1"/>
          </p:nvSpPr>
          <p:spPr bwMode="auto">
            <a:xfrm>
              <a:off x="4613" y="1910"/>
              <a:ext cx="28" cy="34"/>
            </a:xfrm>
            <a:custGeom>
              <a:avLst/>
              <a:gdLst>
                <a:gd name="T0" fmla="*/ 28 w 28"/>
                <a:gd name="T1" fmla="*/ 0 h 34"/>
                <a:gd name="T2" fmla="*/ 28 w 28"/>
                <a:gd name="T3" fmla="*/ 0 h 34"/>
                <a:gd name="T4" fmla="*/ 18 w 28"/>
                <a:gd name="T5" fmla="*/ 8 h 34"/>
                <a:gd name="T6" fmla="*/ 8 w 28"/>
                <a:gd name="T7" fmla="*/ 14 h 34"/>
                <a:gd name="T8" fmla="*/ 0 w 28"/>
                <a:gd name="T9" fmla="*/ 18 h 34"/>
                <a:gd name="T10" fmla="*/ 0 w 28"/>
                <a:gd name="T11" fmla="*/ 18 h 34"/>
                <a:gd name="T12" fmla="*/ 12 w 28"/>
                <a:gd name="T13" fmla="*/ 22 h 34"/>
                <a:gd name="T14" fmla="*/ 22 w 28"/>
                <a:gd name="T15" fmla="*/ 28 h 34"/>
                <a:gd name="T16" fmla="*/ 24 w 28"/>
                <a:gd name="T17" fmla="*/ 30 h 34"/>
                <a:gd name="T18" fmla="*/ 26 w 28"/>
                <a:gd name="T19" fmla="*/ 34 h 34"/>
                <a:gd name="T20" fmla="*/ 26 w 28"/>
                <a:gd name="T21" fmla="*/ 34 h 34"/>
                <a:gd name="T22" fmla="*/ 28 w 28"/>
                <a:gd name="T23" fmla="*/ 18 h 34"/>
                <a:gd name="T24" fmla="*/ 28 w 28"/>
                <a:gd name="T25" fmla="*/ 8 h 34"/>
                <a:gd name="T26" fmla="*/ 28 w 28"/>
                <a:gd name="T27" fmla="*/ 0 h 34"/>
                <a:gd name="T28" fmla="*/ 28 w 28"/>
                <a:gd name="T29" fmla="*/ 0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4">
                  <a:moveTo>
                    <a:pt x="28" y="0"/>
                  </a:moveTo>
                  <a:lnTo>
                    <a:pt x="28" y="0"/>
                  </a:lnTo>
                  <a:lnTo>
                    <a:pt x="18" y="8"/>
                  </a:lnTo>
                  <a:lnTo>
                    <a:pt x="8" y="14"/>
                  </a:lnTo>
                  <a:lnTo>
                    <a:pt x="0" y="18"/>
                  </a:lnTo>
                  <a:lnTo>
                    <a:pt x="12" y="22"/>
                  </a:lnTo>
                  <a:lnTo>
                    <a:pt x="22" y="28"/>
                  </a:lnTo>
                  <a:lnTo>
                    <a:pt x="24" y="30"/>
                  </a:lnTo>
                  <a:lnTo>
                    <a:pt x="26" y="34"/>
                  </a:lnTo>
                  <a:lnTo>
                    <a:pt x="28" y="18"/>
                  </a:lnTo>
                  <a:lnTo>
                    <a:pt x="28" y="8"/>
                  </a:lnTo>
                  <a:lnTo>
                    <a:pt x="28" y="0"/>
                  </a:lnTo>
                  <a:close/>
                </a:path>
              </a:pathLst>
            </a:custGeom>
            <a:solidFill>
              <a:srgbClr val="F8F7F9"/>
            </a:solidFill>
            <a:ln w="12700">
              <a:solidFill>
                <a:srgbClr val="45157C"/>
              </a:solidFill>
              <a:prstDash val="solid"/>
              <a:round/>
              <a:headEnd/>
              <a:tailEnd/>
            </a:ln>
          </p:spPr>
          <p:txBody>
            <a:bodyPr/>
            <a:lstStyle/>
            <a:p>
              <a:endParaRPr lang="en-GB"/>
            </a:p>
          </p:txBody>
        </p:sp>
        <p:sp>
          <p:nvSpPr>
            <p:cNvPr id="1234" name="Freeform 242"/>
            <p:cNvSpPr>
              <a:spLocks/>
            </p:cNvSpPr>
            <p:nvPr userDrawn="1"/>
          </p:nvSpPr>
          <p:spPr bwMode="auto">
            <a:xfrm>
              <a:off x="4527" y="1826"/>
              <a:ext cx="32" cy="28"/>
            </a:xfrm>
            <a:custGeom>
              <a:avLst/>
              <a:gdLst>
                <a:gd name="T0" fmla="*/ 0 w 32"/>
                <a:gd name="T1" fmla="*/ 0 h 28"/>
                <a:gd name="T2" fmla="*/ 0 w 32"/>
                <a:gd name="T3" fmla="*/ 0 h 28"/>
                <a:gd name="T4" fmla="*/ 8 w 32"/>
                <a:gd name="T5" fmla="*/ 10 h 28"/>
                <a:gd name="T6" fmla="*/ 14 w 32"/>
                <a:gd name="T7" fmla="*/ 20 h 28"/>
                <a:gd name="T8" fmla="*/ 18 w 32"/>
                <a:gd name="T9" fmla="*/ 28 h 28"/>
                <a:gd name="T10" fmla="*/ 18 w 32"/>
                <a:gd name="T11" fmla="*/ 28 h 28"/>
                <a:gd name="T12" fmla="*/ 22 w 32"/>
                <a:gd name="T13" fmla="*/ 14 h 28"/>
                <a:gd name="T14" fmla="*/ 28 w 32"/>
                <a:gd name="T15" fmla="*/ 6 h 28"/>
                <a:gd name="T16" fmla="*/ 30 w 32"/>
                <a:gd name="T17" fmla="*/ 2 h 28"/>
                <a:gd name="T18" fmla="*/ 32 w 32"/>
                <a:gd name="T19" fmla="*/ 2 h 28"/>
                <a:gd name="T20" fmla="*/ 32 w 32"/>
                <a:gd name="T21" fmla="*/ 2 h 28"/>
                <a:gd name="T22" fmla="*/ 18 w 32"/>
                <a:gd name="T23" fmla="*/ 0 h 28"/>
                <a:gd name="T24" fmla="*/ 8 w 32"/>
                <a:gd name="T25" fmla="*/ 0 h 28"/>
                <a:gd name="T26" fmla="*/ 0 w 32"/>
                <a:gd name="T27" fmla="*/ 0 h 28"/>
                <a:gd name="T28" fmla="*/ 0 w 32"/>
                <a:gd name="T29" fmla="*/ 0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28">
                  <a:moveTo>
                    <a:pt x="0" y="0"/>
                  </a:moveTo>
                  <a:lnTo>
                    <a:pt x="0" y="0"/>
                  </a:lnTo>
                  <a:lnTo>
                    <a:pt x="8" y="10"/>
                  </a:lnTo>
                  <a:lnTo>
                    <a:pt x="14" y="20"/>
                  </a:lnTo>
                  <a:lnTo>
                    <a:pt x="18" y="28"/>
                  </a:lnTo>
                  <a:lnTo>
                    <a:pt x="22" y="14"/>
                  </a:lnTo>
                  <a:lnTo>
                    <a:pt x="28" y="6"/>
                  </a:lnTo>
                  <a:lnTo>
                    <a:pt x="30" y="2"/>
                  </a:lnTo>
                  <a:lnTo>
                    <a:pt x="32" y="2"/>
                  </a:lnTo>
                  <a:lnTo>
                    <a:pt x="18" y="0"/>
                  </a:lnTo>
                  <a:lnTo>
                    <a:pt x="8" y="0"/>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1235" name="Freeform 243"/>
            <p:cNvSpPr>
              <a:spLocks/>
            </p:cNvSpPr>
            <p:nvPr userDrawn="1"/>
          </p:nvSpPr>
          <p:spPr bwMode="auto">
            <a:xfrm>
              <a:off x="4637" y="1796"/>
              <a:ext cx="40" cy="36"/>
            </a:xfrm>
            <a:custGeom>
              <a:avLst/>
              <a:gdLst>
                <a:gd name="T0" fmla="*/ 0 w 40"/>
                <a:gd name="T1" fmla="*/ 10 h 36"/>
                <a:gd name="T2" fmla="*/ 0 w 40"/>
                <a:gd name="T3" fmla="*/ 10 h 36"/>
                <a:gd name="T4" fmla="*/ 24 w 40"/>
                <a:gd name="T5" fmla="*/ 36 h 36"/>
                <a:gd name="T6" fmla="*/ 24 w 40"/>
                <a:gd name="T7" fmla="*/ 36 h 36"/>
                <a:gd name="T8" fmla="*/ 30 w 40"/>
                <a:gd name="T9" fmla="*/ 26 h 36"/>
                <a:gd name="T10" fmla="*/ 36 w 40"/>
                <a:gd name="T11" fmla="*/ 14 h 36"/>
                <a:gd name="T12" fmla="*/ 40 w 40"/>
                <a:gd name="T13" fmla="*/ 0 h 36"/>
                <a:gd name="T14" fmla="*/ 40 w 40"/>
                <a:gd name="T15" fmla="*/ 0 h 36"/>
                <a:gd name="T16" fmla="*/ 24 w 40"/>
                <a:gd name="T17" fmla="*/ 2 h 36"/>
                <a:gd name="T18" fmla="*/ 12 w 40"/>
                <a:gd name="T19" fmla="*/ 6 h 36"/>
                <a:gd name="T20" fmla="*/ 0 w 40"/>
                <a:gd name="T21" fmla="*/ 10 h 36"/>
                <a:gd name="T22" fmla="*/ 0 w 40"/>
                <a:gd name="T23" fmla="*/ 10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6">
                  <a:moveTo>
                    <a:pt x="0" y="10"/>
                  </a:moveTo>
                  <a:lnTo>
                    <a:pt x="0" y="10"/>
                  </a:lnTo>
                  <a:lnTo>
                    <a:pt x="24" y="36"/>
                  </a:lnTo>
                  <a:lnTo>
                    <a:pt x="30" y="26"/>
                  </a:lnTo>
                  <a:lnTo>
                    <a:pt x="36" y="14"/>
                  </a:lnTo>
                  <a:lnTo>
                    <a:pt x="40" y="0"/>
                  </a:lnTo>
                  <a:lnTo>
                    <a:pt x="24" y="2"/>
                  </a:lnTo>
                  <a:lnTo>
                    <a:pt x="12" y="6"/>
                  </a:lnTo>
                  <a:lnTo>
                    <a:pt x="0" y="10"/>
                  </a:lnTo>
                  <a:close/>
                </a:path>
              </a:pathLst>
            </a:custGeom>
            <a:solidFill>
              <a:srgbClr val="F8F7F9"/>
            </a:solidFill>
            <a:ln w="12700">
              <a:solidFill>
                <a:srgbClr val="45157C"/>
              </a:solidFill>
              <a:prstDash val="solid"/>
              <a:round/>
              <a:headEnd/>
              <a:tailEnd/>
            </a:ln>
          </p:spPr>
          <p:txBody>
            <a:bodyPr/>
            <a:lstStyle/>
            <a:p>
              <a:endParaRPr lang="en-GB"/>
            </a:p>
          </p:txBody>
        </p:sp>
        <p:sp>
          <p:nvSpPr>
            <p:cNvPr id="1236" name="Freeform 244"/>
            <p:cNvSpPr>
              <a:spLocks/>
            </p:cNvSpPr>
            <p:nvPr userDrawn="1"/>
          </p:nvSpPr>
          <p:spPr bwMode="auto">
            <a:xfrm>
              <a:off x="4629" y="2014"/>
              <a:ext cx="38" cy="38"/>
            </a:xfrm>
            <a:custGeom>
              <a:avLst/>
              <a:gdLst>
                <a:gd name="T0" fmla="*/ 24 w 38"/>
                <a:gd name="T1" fmla="*/ 0 h 38"/>
                <a:gd name="T2" fmla="*/ 24 w 38"/>
                <a:gd name="T3" fmla="*/ 0 h 38"/>
                <a:gd name="T4" fmla="*/ 0 w 38"/>
                <a:gd name="T5" fmla="*/ 24 h 38"/>
                <a:gd name="T6" fmla="*/ 0 w 38"/>
                <a:gd name="T7" fmla="*/ 24 h 38"/>
                <a:gd name="T8" fmla="*/ 12 w 38"/>
                <a:gd name="T9" fmla="*/ 30 h 38"/>
                <a:gd name="T10" fmla="*/ 24 w 38"/>
                <a:gd name="T11" fmla="*/ 34 h 38"/>
                <a:gd name="T12" fmla="*/ 38 w 38"/>
                <a:gd name="T13" fmla="*/ 38 h 38"/>
                <a:gd name="T14" fmla="*/ 38 w 38"/>
                <a:gd name="T15" fmla="*/ 38 h 38"/>
                <a:gd name="T16" fmla="*/ 34 w 38"/>
                <a:gd name="T17" fmla="*/ 22 h 38"/>
                <a:gd name="T18" fmla="*/ 30 w 38"/>
                <a:gd name="T19" fmla="*/ 10 h 38"/>
                <a:gd name="T20" fmla="*/ 24 w 38"/>
                <a:gd name="T21" fmla="*/ 0 h 38"/>
                <a:gd name="T22" fmla="*/ 24 w 38"/>
                <a:gd name="T23" fmla="*/ 0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24" y="0"/>
                  </a:moveTo>
                  <a:lnTo>
                    <a:pt x="24" y="0"/>
                  </a:lnTo>
                  <a:lnTo>
                    <a:pt x="0" y="24"/>
                  </a:lnTo>
                  <a:lnTo>
                    <a:pt x="12" y="30"/>
                  </a:lnTo>
                  <a:lnTo>
                    <a:pt x="24" y="34"/>
                  </a:lnTo>
                  <a:lnTo>
                    <a:pt x="38" y="38"/>
                  </a:lnTo>
                  <a:lnTo>
                    <a:pt x="34" y="22"/>
                  </a:lnTo>
                  <a:lnTo>
                    <a:pt x="30" y="10"/>
                  </a:lnTo>
                  <a:lnTo>
                    <a:pt x="24" y="0"/>
                  </a:lnTo>
                  <a:close/>
                </a:path>
              </a:pathLst>
            </a:custGeom>
            <a:solidFill>
              <a:srgbClr val="F8F7F9"/>
            </a:solidFill>
            <a:ln w="12700">
              <a:solidFill>
                <a:srgbClr val="45157C"/>
              </a:solidFill>
              <a:prstDash val="solid"/>
              <a:round/>
              <a:headEnd/>
              <a:tailEnd/>
            </a:ln>
          </p:spPr>
          <p:txBody>
            <a:bodyPr/>
            <a:lstStyle/>
            <a:p>
              <a:endParaRPr lang="en-GB"/>
            </a:p>
          </p:txBody>
        </p:sp>
        <p:sp>
          <p:nvSpPr>
            <p:cNvPr id="1237" name="Freeform 245"/>
            <p:cNvSpPr>
              <a:spLocks/>
            </p:cNvSpPr>
            <p:nvPr userDrawn="1"/>
          </p:nvSpPr>
          <p:spPr bwMode="auto">
            <a:xfrm>
              <a:off x="4419" y="2018"/>
              <a:ext cx="40" cy="38"/>
            </a:xfrm>
            <a:custGeom>
              <a:avLst/>
              <a:gdLst>
                <a:gd name="T0" fmla="*/ 40 w 40"/>
                <a:gd name="T1" fmla="*/ 24 h 38"/>
                <a:gd name="T2" fmla="*/ 40 w 40"/>
                <a:gd name="T3" fmla="*/ 24 h 38"/>
                <a:gd name="T4" fmla="*/ 14 w 40"/>
                <a:gd name="T5" fmla="*/ 0 h 38"/>
                <a:gd name="T6" fmla="*/ 14 w 40"/>
                <a:gd name="T7" fmla="*/ 0 h 38"/>
                <a:gd name="T8" fmla="*/ 8 w 40"/>
                <a:gd name="T9" fmla="*/ 10 h 38"/>
                <a:gd name="T10" fmla="*/ 4 w 40"/>
                <a:gd name="T11" fmla="*/ 22 h 38"/>
                <a:gd name="T12" fmla="*/ 0 w 40"/>
                <a:gd name="T13" fmla="*/ 38 h 38"/>
                <a:gd name="T14" fmla="*/ 0 w 40"/>
                <a:gd name="T15" fmla="*/ 38 h 38"/>
                <a:gd name="T16" fmla="*/ 16 w 40"/>
                <a:gd name="T17" fmla="*/ 34 h 38"/>
                <a:gd name="T18" fmla="*/ 28 w 40"/>
                <a:gd name="T19" fmla="*/ 30 h 38"/>
                <a:gd name="T20" fmla="*/ 40 w 40"/>
                <a:gd name="T21" fmla="*/ 24 h 38"/>
                <a:gd name="T22" fmla="*/ 40 w 40"/>
                <a:gd name="T23" fmla="*/ 24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8">
                  <a:moveTo>
                    <a:pt x="40" y="24"/>
                  </a:moveTo>
                  <a:lnTo>
                    <a:pt x="40" y="24"/>
                  </a:lnTo>
                  <a:lnTo>
                    <a:pt x="14" y="0"/>
                  </a:lnTo>
                  <a:lnTo>
                    <a:pt x="8" y="10"/>
                  </a:lnTo>
                  <a:lnTo>
                    <a:pt x="4" y="22"/>
                  </a:lnTo>
                  <a:lnTo>
                    <a:pt x="0" y="38"/>
                  </a:lnTo>
                  <a:lnTo>
                    <a:pt x="16" y="34"/>
                  </a:lnTo>
                  <a:lnTo>
                    <a:pt x="28" y="30"/>
                  </a:lnTo>
                  <a:lnTo>
                    <a:pt x="40" y="24"/>
                  </a:lnTo>
                  <a:close/>
                </a:path>
              </a:pathLst>
            </a:custGeom>
            <a:solidFill>
              <a:srgbClr val="F8F7F9"/>
            </a:solidFill>
            <a:ln w="12700">
              <a:solidFill>
                <a:srgbClr val="45157C"/>
              </a:solidFill>
              <a:prstDash val="solid"/>
              <a:round/>
              <a:headEnd/>
              <a:tailEnd/>
            </a:ln>
          </p:spPr>
          <p:txBody>
            <a:bodyPr/>
            <a:lstStyle/>
            <a:p>
              <a:endParaRPr lang="en-GB"/>
            </a:p>
          </p:txBody>
        </p:sp>
        <p:sp>
          <p:nvSpPr>
            <p:cNvPr id="1238" name="Freeform 246"/>
            <p:cNvSpPr>
              <a:spLocks/>
            </p:cNvSpPr>
            <p:nvPr userDrawn="1"/>
          </p:nvSpPr>
          <p:spPr bwMode="auto">
            <a:xfrm>
              <a:off x="4419" y="1794"/>
              <a:ext cx="38" cy="38"/>
            </a:xfrm>
            <a:custGeom>
              <a:avLst/>
              <a:gdLst>
                <a:gd name="T0" fmla="*/ 12 w 38"/>
                <a:gd name="T1" fmla="*/ 38 h 38"/>
                <a:gd name="T2" fmla="*/ 12 w 38"/>
                <a:gd name="T3" fmla="*/ 38 h 38"/>
                <a:gd name="T4" fmla="*/ 38 w 38"/>
                <a:gd name="T5" fmla="*/ 14 h 38"/>
                <a:gd name="T6" fmla="*/ 38 w 38"/>
                <a:gd name="T7" fmla="*/ 14 h 38"/>
                <a:gd name="T8" fmla="*/ 26 w 38"/>
                <a:gd name="T9" fmla="*/ 8 h 38"/>
                <a:gd name="T10" fmla="*/ 14 w 38"/>
                <a:gd name="T11" fmla="*/ 2 h 38"/>
                <a:gd name="T12" fmla="*/ 0 w 38"/>
                <a:gd name="T13" fmla="*/ 0 h 38"/>
                <a:gd name="T14" fmla="*/ 0 w 38"/>
                <a:gd name="T15" fmla="*/ 0 h 38"/>
                <a:gd name="T16" fmla="*/ 4 w 38"/>
                <a:gd name="T17" fmla="*/ 14 h 38"/>
                <a:gd name="T18" fmla="*/ 8 w 38"/>
                <a:gd name="T19" fmla="*/ 28 h 38"/>
                <a:gd name="T20" fmla="*/ 12 w 38"/>
                <a:gd name="T21" fmla="*/ 38 h 38"/>
                <a:gd name="T22" fmla="*/ 12 w 38"/>
                <a:gd name="T23" fmla="*/ 38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12" y="38"/>
                  </a:moveTo>
                  <a:lnTo>
                    <a:pt x="12" y="38"/>
                  </a:lnTo>
                  <a:lnTo>
                    <a:pt x="38" y="14"/>
                  </a:lnTo>
                  <a:lnTo>
                    <a:pt x="26" y="8"/>
                  </a:lnTo>
                  <a:lnTo>
                    <a:pt x="14" y="2"/>
                  </a:lnTo>
                  <a:lnTo>
                    <a:pt x="0" y="0"/>
                  </a:lnTo>
                  <a:lnTo>
                    <a:pt x="4" y="14"/>
                  </a:lnTo>
                  <a:lnTo>
                    <a:pt x="8" y="28"/>
                  </a:lnTo>
                  <a:lnTo>
                    <a:pt x="12" y="38"/>
                  </a:lnTo>
                  <a:close/>
                </a:path>
              </a:pathLst>
            </a:custGeom>
            <a:solidFill>
              <a:srgbClr val="F8F7F9"/>
            </a:solidFill>
            <a:ln w="12700">
              <a:solidFill>
                <a:srgbClr val="45157C"/>
              </a:solidFill>
              <a:prstDash val="solid"/>
              <a:round/>
              <a:headEnd/>
              <a:tailEnd/>
            </a:ln>
          </p:spPr>
          <p:txBody>
            <a:bodyPr/>
            <a:lstStyle/>
            <a:p>
              <a:endParaRPr lang="en-GB"/>
            </a:p>
          </p:txBody>
        </p:sp>
      </p:grpSp>
      <p:grpSp>
        <p:nvGrpSpPr>
          <p:cNvPr id="1032" name="Group 247"/>
          <p:cNvGrpSpPr>
            <a:grpSpLocks/>
          </p:cNvGrpSpPr>
          <p:nvPr userDrawn="1"/>
        </p:nvGrpSpPr>
        <p:grpSpPr bwMode="auto">
          <a:xfrm>
            <a:off x="73025" y="3055938"/>
            <a:ext cx="682625" cy="720725"/>
            <a:chOff x="4377" y="1752"/>
            <a:chExt cx="334" cy="352"/>
          </a:xfrm>
        </p:grpSpPr>
        <p:sp>
          <p:nvSpPr>
            <p:cNvPr id="1177" name="AutoShape 248"/>
            <p:cNvSpPr>
              <a:spLocks noChangeAspect="1" noChangeArrowheads="1" noTextEdit="1"/>
            </p:cNvSpPr>
            <p:nvPr userDrawn="1"/>
          </p:nvSpPr>
          <p:spPr bwMode="auto">
            <a:xfrm>
              <a:off x="4377" y="1752"/>
              <a:ext cx="334"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78" name="Freeform 249"/>
            <p:cNvSpPr>
              <a:spLocks/>
            </p:cNvSpPr>
            <p:nvPr userDrawn="1"/>
          </p:nvSpPr>
          <p:spPr bwMode="auto">
            <a:xfrm>
              <a:off x="4381" y="1756"/>
              <a:ext cx="326" cy="344"/>
            </a:xfrm>
            <a:custGeom>
              <a:avLst/>
              <a:gdLst>
                <a:gd name="T0" fmla="*/ 326 w 326"/>
                <a:gd name="T1" fmla="*/ 344 h 344"/>
                <a:gd name="T2" fmla="*/ 0 w 326"/>
                <a:gd name="T3" fmla="*/ 342 h 344"/>
                <a:gd name="T4" fmla="*/ 0 w 326"/>
                <a:gd name="T5" fmla="*/ 0 h 344"/>
                <a:gd name="T6" fmla="*/ 326 w 326"/>
                <a:gd name="T7" fmla="*/ 0 h 344"/>
                <a:gd name="T8" fmla="*/ 326 w 326"/>
                <a:gd name="T9" fmla="*/ 344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6" h="344">
                  <a:moveTo>
                    <a:pt x="326" y="344"/>
                  </a:moveTo>
                  <a:lnTo>
                    <a:pt x="0" y="342"/>
                  </a:lnTo>
                  <a:lnTo>
                    <a:pt x="0" y="0"/>
                  </a:lnTo>
                  <a:lnTo>
                    <a:pt x="326" y="0"/>
                  </a:lnTo>
                  <a:lnTo>
                    <a:pt x="326" y="344"/>
                  </a:lnTo>
                  <a:close/>
                </a:path>
              </a:pathLst>
            </a:custGeom>
            <a:solidFill>
              <a:srgbClr val="DBC8E8"/>
            </a:solidFill>
            <a:ln w="12700">
              <a:solidFill>
                <a:srgbClr val="45157C"/>
              </a:solidFill>
              <a:prstDash val="solid"/>
              <a:round/>
              <a:headEnd/>
              <a:tailEnd/>
            </a:ln>
          </p:spPr>
          <p:txBody>
            <a:bodyPr/>
            <a:lstStyle/>
            <a:p>
              <a:endParaRPr lang="en-GB"/>
            </a:p>
          </p:txBody>
        </p:sp>
        <p:sp>
          <p:nvSpPr>
            <p:cNvPr id="1179" name="Freeform 250"/>
            <p:cNvSpPr>
              <a:spLocks/>
            </p:cNvSpPr>
            <p:nvPr userDrawn="1"/>
          </p:nvSpPr>
          <p:spPr bwMode="auto">
            <a:xfrm>
              <a:off x="4395" y="1770"/>
              <a:ext cx="300" cy="310"/>
            </a:xfrm>
            <a:custGeom>
              <a:avLst/>
              <a:gdLst>
                <a:gd name="T0" fmla="*/ 300 w 300"/>
                <a:gd name="T1" fmla="*/ 0 h 310"/>
                <a:gd name="T2" fmla="*/ 244 w 300"/>
                <a:gd name="T3" fmla="*/ 14 h 310"/>
                <a:gd name="T4" fmla="*/ 224 w 300"/>
                <a:gd name="T5" fmla="*/ 22 h 310"/>
                <a:gd name="T6" fmla="*/ 210 w 300"/>
                <a:gd name="T7" fmla="*/ 36 h 310"/>
                <a:gd name="T8" fmla="*/ 190 w 300"/>
                <a:gd name="T9" fmla="*/ 54 h 310"/>
                <a:gd name="T10" fmla="*/ 170 w 300"/>
                <a:gd name="T11" fmla="*/ 86 h 310"/>
                <a:gd name="T12" fmla="*/ 152 w 300"/>
                <a:gd name="T13" fmla="*/ 130 h 310"/>
                <a:gd name="T14" fmla="*/ 144 w 300"/>
                <a:gd name="T15" fmla="*/ 106 h 310"/>
                <a:gd name="T16" fmla="*/ 118 w 300"/>
                <a:gd name="T17" fmla="*/ 60 h 310"/>
                <a:gd name="T18" fmla="*/ 96 w 300"/>
                <a:gd name="T19" fmla="*/ 36 h 310"/>
                <a:gd name="T20" fmla="*/ 70 w 300"/>
                <a:gd name="T21" fmla="*/ 16 h 310"/>
                <a:gd name="T22" fmla="*/ 38 w 300"/>
                <a:gd name="T23" fmla="*/ 6 h 310"/>
                <a:gd name="T24" fmla="*/ 0 w 300"/>
                <a:gd name="T25" fmla="*/ 8 h 310"/>
                <a:gd name="T26" fmla="*/ 4 w 300"/>
                <a:gd name="T27" fmla="*/ 28 h 310"/>
                <a:gd name="T28" fmla="*/ 20 w 300"/>
                <a:gd name="T29" fmla="*/ 72 h 310"/>
                <a:gd name="T30" fmla="*/ 36 w 300"/>
                <a:gd name="T31" fmla="*/ 98 h 310"/>
                <a:gd name="T32" fmla="*/ 58 w 300"/>
                <a:gd name="T33" fmla="*/ 122 h 310"/>
                <a:gd name="T34" fmla="*/ 90 w 300"/>
                <a:gd name="T35" fmla="*/ 142 h 310"/>
                <a:gd name="T36" fmla="*/ 132 w 300"/>
                <a:gd name="T37" fmla="*/ 156 h 310"/>
                <a:gd name="T38" fmla="*/ 126 w 300"/>
                <a:gd name="T39" fmla="*/ 156 h 310"/>
                <a:gd name="T40" fmla="*/ 96 w 300"/>
                <a:gd name="T41" fmla="*/ 168 h 310"/>
                <a:gd name="T42" fmla="*/ 62 w 300"/>
                <a:gd name="T43" fmla="*/ 188 h 310"/>
                <a:gd name="T44" fmla="*/ 40 w 300"/>
                <a:gd name="T45" fmla="*/ 212 h 310"/>
                <a:gd name="T46" fmla="*/ 20 w 300"/>
                <a:gd name="T47" fmla="*/ 242 h 310"/>
                <a:gd name="T48" fmla="*/ 6 w 300"/>
                <a:gd name="T49" fmla="*/ 284 h 310"/>
                <a:gd name="T50" fmla="*/ 0 w 300"/>
                <a:gd name="T51" fmla="*/ 308 h 310"/>
                <a:gd name="T52" fmla="*/ 40 w 300"/>
                <a:gd name="T53" fmla="*/ 302 h 310"/>
                <a:gd name="T54" fmla="*/ 78 w 300"/>
                <a:gd name="T55" fmla="*/ 286 h 310"/>
                <a:gd name="T56" fmla="*/ 102 w 300"/>
                <a:gd name="T57" fmla="*/ 266 h 310"/>
                <a:gd name="T58" fmla="*/ 126 w 300"/>
                <a:gd name="T59" fmla="*/ 240 h 310"/>
                <a:gd name="T60" fmla="*/ 144 w 300"/>
                <a:gd name="T61" fmla="*/ 202 h 310"/>
                <a:gd name="T62" fmla="*/ 150 w 300"/>
                <a:gd name="T63" fmla="*/ 180 h 310"/>
                <a:gd name="T64" fmla="*/ 166 w 300"/>
                <a:gd name="T65" fmla="*/ 226 h 310"/>
                <a:gd name="T66" fmla="*/ 190 w 300"/>
                <a:gd name="T67" fmla="*/ 264 h 310"/>
                <a:gd name="T68" fmla="*/ 212 w 300"/>
                <a:gd name="T69" fmla="*/ 286 h 310"/>
                <a:gd name="T70" fmla="*/ 242 w 300"/>
                <a:gd name="T71" fmla="*/ 304 h 310"/>
                <a:gd name="T72" fmla="*/ 276 w 300"/>
                <a:gd name="T73" fmla="*/ 310 h 310"/>
                <a:gd name="T74" fmla="*/ 296 w 300"/>
                <a:gd name="T75" fmla="*/ 310 h 310"/>
                <a:gd name="T76" fmla="*/ 296 w 300"/>
                <a:gd name="T77" fmla="*/ 290 h 310"/>
                <a:gd name="T78" fmla="*/ 288 w 300"/>
                <a:gd name="T79" fmla="*/ 256 h 310"/>
                <a:gd name="T80" fmla="*/ 278 w 300"/>
                <a:gd name="T81" fmla="*/ 230 h 310"/>
                <a:gd name="T82" fmla="*/ 258 w 300"/>
                <a:gd name="T83" fmla="*/ 204 h 310"/>
                <a:gd name="T84" fmla="*/ 232 w 300"/>
                <a:gd name="T85" fmla="*/ 182 h 310"/>
                <a:gd name="T86" fmla="*/ 192 w 300"/>
                <a:gd name="T87" fmla="*/ 164 h 310"/>
                <a:gd name="T88" fmla="*/ 168 w 300"/>
                <a:gd name="T89" fmla="*/ 158 h 310"/>
                <a:gd name="T90" fmla="*/ 190 w 300"/>
                <a:gd name="T91" fmla="*/ 152 h 310"/>
                <a:gd name="T92" fmla="*/ 222 w 300"/>
                <a:gd name="T93" fmla="*/ 138 h 310"/>
                <a:gd name="T94" fmla="*/ 246 w 300"/>
                <a:gd name="T95" fmla="*/ 122 h 310"/>
                <a:gd name="T96" fmla="*/ 270 w 300"/>
                <a:gd name="T97" fmla="*/ 98 h 310"/>
                <a:gd name="T98" fmla="*/ 288 w 300"/>
                <a:gd name="T99" fmla="*/ 66 h 310"/>
                <a:gd name="T100" fmla="*/ 298 w 300"/>
                <a:gd name="T101" fmla="*/ 24 h 310"/>
                <a:gd name="T102" fmla="*/ 300 w 300"/>
                <a:gd name="T103" fmla="*/ 0 h 3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0" h="310">
                  <a:moveTo>
                    <a:pt x="300" y="0"/>
                  </a:moveTo>
                  <a:lnTo>
                    <a:pt x="300" y="0"/>
                  </a:lnTo>
                  <a:lnTo>
                    <a:pt x="268" y="6"/>
                  </a:lnTo>
                  <a:lnTo>
                    <a:pt x="244" y="14"/>
                  </a:lnTo>
                  <a:lnTo>
                    <a:pt x="232" y="18"/>
                  </a:lnTo>
                  <a:lnTo>
                    <a:pt x="224" y="22"/>
                  </a:lnTo>
                  <a:lnTo>
                    <a:pt x="210" y="36"/>
                  </a:lnTo>
                  <a:lnTo>
                    <a:pt x="200" y="44"/>
                  </a:lnTo>
                  <a:lnTo>
                    <a:pt x="190" y="54"/>
                  </a:lnTo>
                  <a:lnTo>
                    <a:pt x="180" y="68"/>
                  </a:lnTo>
                  <a:lnTo>
                    <a:pt x="170" y="86"/>
                  </a:lnTo>
                  <a:lnTo>
                    <a:pt x="160" y="106"/>
                  </a:lnTo>
                  <a:lnTo>
                    <a:pt x="152" y="130"/>
                  </a:lnTo>
                  <a:lnTo>
                    <a:pt x="144" y="106"/>
                  </a:lnTo>
                  <a:lnTo>
                    <a:pt x="132" y="84"/>
                  </a:lnTo>
                  <a:lnTo>
                    <a:pt x="118" y="60"/>
                  </a:lnTo>
                  <a:lnTo>
                    <a:pt x="108" y="48"/>
                  </a:lnTo>
                  <a:lnTo>
                    <a:pt x="96" y="36"/>
                  </a:lnTo>
                  <a:lnTo>
                    <a:pt x="84" y="26"/>
                  </a:lnTo>
                  <a:lnTo>
                    <a:pt x="70" y="16"/>
                  </a:lnTo>
                  <a:lnTo>
                    <a:pt x="56" y="10"/>
                  </a:lnTo>
                  <a:lnTo>
                    <a:pt x="38" y="6"/>
                  </a:lnTo>
                  <a:lnTo>
                    <a:pt x="20" y="6"/>
                  </a:lnTo>
                  <a:lnTo>
                    <a:pt x="0" y="8"/>
                  </a:lnTo>
                  <a:lnTo>
                    <a:pt x="4" y="28"/>
                  </a:lnTo>
                  <a:lnTo>
                    <a:pt x="10" y="48"/>
                  </a:lnTo>
                  <a:lnTo>
                    <a:pt x="20" y="72"/>
                  </a:lnTo>
                  <a:lnTo>
                    <a:pt x="26" y="86"/>
                  </a:lnTo>
                  <a:lnTo>
                    <a:pt x="36" y="98"/>
                  </a:lnTo>
                  <a:lnTo>
                    <a:pt x="46" y="110"/>
                  </a:lnTo>
                  <a:lnTo>
                    <a:pt x="58" y="122"/>
                  </a:lnTo>
                  <a:lnTo>
                    <a:pt x="74" y="134"/>
                  </a:lnTo>
                  <a:lnTo>
                    <a:pt x="90" y="142"/>
                  </a:lnTo>
                  <a:lnTo>
                    <a:pt x="110" y="150"/>
                  </a:lnTo>
                  <a:lnTo>
                    <a:pt x="132" y="156"/>
                  </a:lnTo>
                  <a:lnTo>
                    <a:pt x="126" y="156"/>
                  </a:lnTo>
                  <a:lnTo>
                    <a:pt x="114" y="160"/>
                  </a:lnTo>
                  <a:lnTo>
                    <a:pt x="96" y="168"/>
                  </a:lnTo>
                  <a:lnTo>
                    <a:pt x="74" y="180"/>
                  </a:lnTo>
                  <a:lnTo>
                    <a:pt x="62" y="188"/>
                  </a:lnTo>
                  <a:lnTo>
                    <a:pt x="50" y="200"/>
                  </a:lnTo>
                  <a:lnTo>
                    <a:pt x="40" y="212"/>
                  </a:lnTo>
                  <a:lnTo>
                    <a:pt x="30" y="226"/>
                  </a:lnTo>
                  <a:lnTo>
                    <a:pt x="20" y="242"/>
                  </a:lnTo>
                  <a:lnTo>
                    <a:pt x="12" y="262"/>
                  </a:lnTo>
                  <a:lnTo>
                    <a:pt x="6" y="284"/>
                  </a:lnTo>
                  <a:lnTo>
                    <a:pt x="0" y="308"/>
                  </a:lnTo>
                  <a:lnTo>
                    <a:pt x="20" y="306"/>
                  </a:lnTo>
                  <a:lnTo>
                    <a:pt x="40" y="302"/>
                  </a:lnTo>
                  <a:lnTo>
                    <a:pt x="64" y="292"/>
                  </a:lnTo>
                  <a:lnTo>
                    <a:pt x="78" y="286"/>
                  </a:lnTo>
                  <a:lnTo>
                    <a:pt x="90" y="276"/>
                  </a:lnTo>
                  <a:lnTo>
                    <a:pt x="102" y="266"/>
                  </a:lnTo>
                  <a:lnTo>
                    <a:pt x="114" y="254"/>
                  </a:lnTo>
                  <a:lnTo>
                    <a:pt x="126" y="240"/>
                  </a:lnTo>
                  <a:lnTo>
                    <a:pt x="136" y="222"/>
                  </a:lnTo>
                  <a:lnTo>
                    <a:pt x="144" y="202"/>
                  </a:lnTo>
                  <a:lnTo>
                    <a:pt x="150" y="180"/>
                  </a:lnTo>
                  <a:lnTo>
                    <a:pt x="156" y="202"/>
                  </a:lnTo>
                  <a:lnTo>
                    <a:pt x="166" y="226"/>
                  </a:lnTo>
                  <a:lnTo>
                    <a:pt x="180" y="250"/>
                  </a:lnTo>
                  <a:lnTo>
                    <a:pt x="190" y="264"/>
                  </a:lnTo>
                  <a:lnTo>
                    <a:pt x="200" y="276"/>
                  </a:lnTo>
                  <a:lnTo>
                    <a:pt x="212" y="286"/>
                  </a:lnTo>
                  <a:lnTo>
                    <a:pt x="226" y="296"/>
                  </a:lnTo>
                  <a:lnTo>
                    <a:pt x="242" y="304"/>
                  </a:lnTo>
                  <a:lnTo>
                    <a:pt x="258" y="308"/>
                  </a:lnTo>
                  <a:lnTo>
                    <a:pt x="276" y="310"/>
                  </a:lnTo>
                  <a:lnTo>
                    <a:pt x="296" y="310"/>
                  </a:lnTo>
                  <a:lnTo>
                    <a:pt x="296" y="304"/>
                  </a:lnTo>
                  <a:lnTo>
                    <a:pt x="296" y="290"/>
                  </a:lnTo>
                  <a:lnTo>
                    <a:pt x="292" y="268"/>
                  </a:lnTo>
                  <a:lnTo>
                    <a:pt x="288" y="256"/>
                  </a:lnTo>
                  <a:lnTo>
                    <a:pt x="284" y="244"/>
                  </a:lnTo>
                  <a:lnTo>
                    <a:pt x="278" y="230"/>
                  </a:lnTo>
                  <a:lnTo>
                    <a:pt x="270" y="218"/>
                  </a:lnTo>
                  <a:lnTo>
                    <a:pt x="258" y="204"/>
                  </a:lnTo>
                  <a:lnTo>
                    <a:pt x="246" y="192"/>
                  </a:lnTo>
                  <a:lnTo>
                    <a:pt x="232" y="182"/>
                  </a:lnTo>
                  <a:lnTo>
                    <a:pt x="214" y="172"/>
                  </a:lnTo>
                  <a:lnTo>
                    <a:pt x="192" y="164"/>
                  </a:lnTo>
                  <a:lnTo>
                    <a:pt x="168" y="158"/>
                  </a:lnTo>
                  <a:lnTo>
                    <a:pt x="174" y="156"/>
                  </a:lnTo>
                  <a:lnTo>
                    <a:pt x="190" y="152"/>
                  </a:lnTo>
                  <a:lnTo>
                    <a:pt x="210" y="144"/>
                  </a:lnTo>
                  <a:lnTo>
                    <a:pt x="222" y="138"/>
                  </a:lnTo>
                  <a:lnTo>
                    <a:pt x="234" y="130"/>
                  </a:lnTo>
                  <a:lnTo>
                    <a:pt x="246" y="122"/>
                  </a:lnTo>
                  <a:lnTo>
                    <a:pt x="258" y="110"/>
                  </a:lnTo>
                  <a:lnTo>
                    <a:pt x="270" y="98"/>
                  </a:lnTo>
                  <a:lnTo>
                    <a:pt x="280" y="82"/>
                  </a:lnTo>
                  <a:lnTo>
                    <a:pt x="288" y="66"/>
                  </a:lnTo>
                  <a:lnTo>
                    <a:pt x="294" y="46"/>
                  </a:lnTo>
                  <a:lnTo>
                    <a:pt x="298" y="24"/>
                  </a:lnTo>
                  <a:lnTo>
                    <a:pt x="300" y="0"/>
                  </a:lnTo>
                  <a:close/>
                </a:path>
              </a:pathLst>
            </a:custGeom>
            <a:solidFill>
              <a:srgbClr val="DBC8E8"/>
            </a:solidFill>
            <a:ln w="12700">
              <a:solidFill>
                <a:srgbClr val="45157C"/>
              </a:solidFill>
              <a:prstDash val="solid"/>
              <a:round/>
              <a:headEnd/>
              <a:tailEnd/>
            </a:ln>
          </p:spPr>
          <p:txBody>
            <a:bodyPr/>
            <a:lstStyle/>
            <a:p>
              <a:endParaRPr lang="en-GB"/>
            </a:p>
          </p:txBody>
        </p:sp>
        <p:sp>
          <p:nvSpPr>
            <p:cNvPr id="1180" name="Freeform 251"/>
            <p:cNvSpPr>
              <a:spLocks/>
            </p:cNvSpPr>
            <p:nvPr userDrawn="1"/>
          </p:nvSpPr>
          <p:spPr bwMode="auto">
            <a:xfrm>
              <a:off x="4567" y="1828"/>
              <a:ext cx="72" cy="74"/>
            </a:xfrm>
            <a:custGeom>
              <a:avLst/>
              <a:gdLst>
                <a:gd name="T0" fmla="*/ 0 w 72"/>
                <a:gd name="T1" fmla="*/ 74 h 74"/>
                <a:gd name="T2" fmla="*/ 0 w 72"/>
                <a:gd name="T3" fmla="*/ 74 h 74"/>
                <a:gd name="T4" fmla="*/ 8 w 72"/>
                <a:gd name="T5" fmla="*/ 72 h 74"/>
                <a:gd name="T6" fmla="*/ 14 w 72"/>
                <a:gd name="T7" fmla="*/ 72 h 74"/>
                <a:gd name="T8" fmla="*/ 24 w 72"/>
                <a:gd name="T9" fmla="*/ 70 h 74"/>
                <a:gd name="T10" fmla="*/ 36 w 72"/>
                <a:gd name="T11" fmla="*/ 64 h 74"/>
                <a:gd name="T12" fmla="*/ 48 w 72"/>
                <a:gd name="T13" fmla="*/ 58 h 74"/>
                <a:gd name="T14" fmla="*/ 60 w 72"/>
                <a:gd name="T15" fmla="*/ 46 h 74"/>
                <a:gd name="T16" fmla="*/ 72 w 72"/>
                <a:gd name="T17" fmla="*/ 32 h 74"/>
                <a:gd name="T18" fmla="*/ 72 w 72"/>
                <a:gd name="T19" fmla="*/ 32 h 74"/>
                <a:gd name="T20" fmla="*/ 60 w 72"/>
                <a:gd name="T21" fmla="*/ 18 h 74"/>
                <a:gd name="T22" fmla="*/ 50 w 72"/>
                <a:gd name="T23" fmla="*/ 6 h 74"/>
                <a:gd name="T24" fmla="*/ 42 w 72"/>
                <a:gd name="T25" fmla="*/ 0 h 74"/>
                <a:gd name="T26" fmla="*/ 42 w 72"/>
                <a:gd name="T27" fmla="*/ 0 h 74"/>
                <a:gd name="T28" fmla="*/ 36 w 72"/>
                <a:gd name="T29" fmla="*/ 6 h 74"/>
                <a:gd name="T30" fmla="*/ 22 w 72"/>
                <a:gd name="T31" fmla="*/ 24 h 74"/>
                <a:gd name="T32" fmla="*/ 14 w 72"/>
                <a:gd name="T33" fmla="*/ 36 h 74"/>
                <a:gd name="T34" fmla="*/ 8 w 72"/>
                <a:gd name="T35" fmla="*/ 48 h 74"/>
                <a:gd name="T36" fmla="*/ 2 w 72"/>
                <a:gd name="T37" fmla="*/ 60 h 74"/>
                <a:gd name="T38" fmla="*/ 0 w 72"/>
                <a:gd name="T39" fmla="*/ 74 h 74"/>
                <a:gd name="T40" fmla="*/ 0 w 72"/>
                <a:gd name="T41" fmla="*/ 74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0" y="74"/>
                  </a:moveTo>
                  <a:lnTo>
                    <a:pt x="0" y="74"/>
                  </a:lnTo>
                  <a:lnTo>
                    <a:pt x="8" y="72"/>
                  </a:lnTo>
                  <a:lnTo>
                    <a:pt x="14" y="72"/>
                  </a:lnTo>
                  <a:lnTo>
                    <a:pt x="24" y="70"/>
                  </a:lnTo>
                  <a:lnTo>
                    <a:pt x="36" y="64"/>
                  </a:lnTo>
                  <a:lnTo>
                    <a:pt x="48" y="58"/>
                  </a:lnTo>
                  <a:lnTo>
                    <a:pt x="60" y="46"/>
                  </a:lnTo>
                  <a:lnTo>
                    <a:pt x="72" y="32"/>
                  </a:lnTo>
                  <a:lnTo>
                    <a:pt x="60" y="18"/>
                  </a:lnTo>
                  <a:lnTo>
                    <a:pt x="50" y="6"/>
                  </a:lnTo>
                  <a:lnTo>
                    <a:pt x="42" y="0"/>
                  </a:lnTo>
                  <a:lnTo>
                    <a:pt x="36" y="6"/>
                  </a:lnTo>
                  <a:lnTo>
                    <a:pt x="22" y="24"/>
                  </a:lnTo>
                  <a:lnTo>
                    <a:pt x="14" y="36"/>
                  </a:lnTo>
                  <a:lnTo>
                    <a:pt x="8" y="48"/>
                  </a:lnTo>
                  <a:lnTo>
                    <a:pt x="2" y="60"/>
                  </a:lnTo>
                  <a:lnTo>
                    <a:pt x="0" y="74"/>
                  </a:lnTo>
                  <a:close/>
                </a:path>
              </a:pathLst>
            </a:custGeom>
            <a:solidFill>
              <a:srgbClr val="F8F7F9"/>
            </a:solidFill>
            <a:ln w="12700">
              <a:solidFill>
                <a:srgbClr val="45157C"/>
              </a:solidFill>
              <a:prstDash val="solid"/>
              <a:round/>
              <a:headEnd/>
              <a:tailEnd/>
            </a:ln>
          </p:spPr>
          <p:txBody>
            <a:bodyPr/>
            <a:lstStyle/>
            <a:p>
              <a:endParaRPr lang="en-GB"/>
            </a:p>
          </p:txBody>
        </p:sp>
        <p:sp>
          <p:nvSpPr>
            <p:cNvPr id="1181" name="Freeform 252"/>
            <p:cNvSpPr>
              <a:spLocks/>
            </p:cNvSpPr>
            <p:nvPr userDrawn="1"/>
          </p:nvSpPr>
          <p:spPr bwMode="auto">
            <a:xfrm>
              <a:off x="4449" y="1830"/>
              <a:ext cx="74" cy="72"/>
            </a:xfrm>
            <a:custGeom>
              <a:avLst/>
              <a:gdLst>
                <a:gd name="T0" fmla="*/ 74 w 74"/>
                <a:gd name="T1" fmla="*/ 72 h 72"/>
                <a:gd name="T2" fmla="*/ 74 w 74"/>
                <a:gd name="T3" fmla="*/ 72 h 72"/>
                <a:gd name="T4" fmla="*/ 74 w 74"/>
                <a:gd name="T5" fmla="*/ 64 h 72"/>
                <a:gd name="T6" fmla="*/ 74 w 74"/>
                <a:gd name="T7" fmla="*/ 56 h 72"/>
                <a:gd name="T8" fmla="*/ 70 w 74"/>
                <a:gd name="T9" fmla="*/ 48 h 72"/>
                <a:gd name="T10" fmla="*/ 66 w 74"/>
                <a:gd name="T11" fmla="*/ 36 h 72"/>
                <a:gd name="T12" fmla="*/ 58 w 74"/>
                <a:gd name="T13" fmla="*/ 24 h 72"/>
                <a:gd name="T14" fmla="*/ 48 w 74"/>
                <a:gd name="T15" fmla="*/ 12 h 72"/>
                <a:gd name="T16" fmla="*/ 34 w 74"/>
                <a:gd name="T17" fmla="*/ 0 h 72"/>
                <a:gd name="T18" fmla="*/ 34 w 74"/>
                <a:gd name="T19" fmla="*/ 0 h 72"/>
                <a:gd name="T20" fmla="*/ 18 w 74"/>
                <a:gd name="T21" fmla="*/ 12 h 72"/>
                <a:gd name="T22" fmla="*/ 8 w 74"/>
                <a:gd name="T23" fmla="*/ 22 h 72"/>
                <a:gd name="T24" fmla="*/ 0 w 74"/>
                <a:gd name="T25" fmla="*/ 30 h 72"/>
                <a:gd name="T26" fmla="*/ 0 w 74"/>
                <a:gd name="T27" fmla="*/ 30 h 72"/>
                <a:gd name="T28" fmla="*/ 8 w 74"/>
                <a:gd name="T29" fmla="*/ 36 h 72"/>
                <a:gd name="T30" fmla="*/ 26 w 74"/>
                <a:gd name="T31" fmla="*/ 50 h 72"/>
                <a:gd name="T32" fmla="*/ 38 w 74"/>
                <a:gd name="T33" fmla="*/ 58 h 72"/>
                <a:gd name="T34" fmla="*/ 50 w 74"/>
                <a:gd name="T35" fmla="*/ 64 h 72"/>
                <a:gd name="T36" fmla="*/ 62 w 74"/>
                <a:gd name="T37" fmla="*/ 70 h 72"/>
                <a:gd name="T38" fmla="*/ 74 w 74"/>
                <a:gd name="T39" fmla="*/ 72 h 72"/>
                <a:gd name="T40" fmla="*/ 74 w 74"/>
                <a:gd name="T41" fmla="*/ 7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4" h="72">
                  <a:moveTo>
                    <a:pt x="74" y="72"/>
                  </a:moveTo>
                  <a:lnTo>
                    <a:pt x="74" y="72"/>
                  </a:lnTo>
                  <a:lnTo>
                    <a:pt x="74" y="64"/>
                  </a:lnTo>
                  <a:lnTo>
                    <a:pt x="74" y="56"/>
                  </a:lnTo>
                  <a:lnTo>
                    <a:pt x="70" y="48"/>
                  </a:lnTo>
                  <a:lnTo>
                    <a:pt x="66" y="36"/>
                  </a:lnTo>
                  <a:lnTo>
                    <a:pt x="58" y="24"/>
                  </a:lnTo>
                  <a:lnTo>
                    <a:pt x="48" y="12"/>
                  </a:lnTo>
                  <a:lnTo>
                    <a:pt x="34" y="0"/>
                  </a:lnTo>
                  <a:lnTo>
                    <a:pt x="18" y="12"/>
                  </a:lnTo>
                  <a:lnTo>
                    <a:pt x="8" y="22"/>
                  </a:lnTo>
                  <a:lnTo>
                    <a:pt x="0" y="30"/>
                  </a:lnTo>
                  <a:lnTo>
                    <a:pt x="8" y="36"/>
                  </a:lnTo>
                  <a:lnTo>
                    <a:pt x="26" y="50"/>
                  </a:lnTo>
                  <a:lnTo>
                    <a:pt x="38" y="58"/>
                  </a:lnTo>
                  <a:lnTo>
                    <a:pt x="50" y="64"/>
                  </a:lnTo>
                  <a:lnTo>
                    <a:pt x="62" y="70"/>
                  </a:lnTo>
                  <a:lnTo>
                    <a:pt x="74" y="72"/>
                  </a:lnTo>
                  <a:close/>
                </a:path>
              </a:pathLst>
            </a:custGeom>
            <a:solidFill>
              <a:srgbClr val="F8F7F9"/>
            </a:solidFill>
            <a:ln w="12700">
              <a:solidFill>
                <a:srgbClr val="45157C"/>
              </a:solidFill>
              <a:prstDash val="solid"/>
              <a:round/>
              <a:headEnd/>
              <a:tailEnd/>
            </a:ln>
          </p:spPr>
          <p:txBody>
            <a:bodyPr/>
            <a:lstStyle/>
            <a:p>
              <a:endParaRPr lang="en-GB"/>
            </a:p>
          </p:txBody>
        </p:sp>
        <p:sp>
          <p:nvSpPr>
            <p:cNvPr id="1182" name="Freeform 253"/>
            <p:cNvSpPr>
              <a:spLocks/>
            </p:cNvSpPr>
            <p:nvPr userDrawn="1"/>
          </p:nvSpPr>
          <p:spPr bwMode="auto">
            <a:xfrm>
              <a:off x="4451" y="1950"/>
              <a:ext cx="72" cy="74"/>
            </a:xfrm>
            <a:custGeom>
              <a:avLst/>
              <a:gdLst>
                <a:gd name="T0" fmla="*/ 72 w 72"/>
                <a:gd name="T1" fmla="*/ 0 h 74"/>
                <a:gd name="T2" fmla="*/ 72 w 72"/>
                <a:gd name="T3" fmla="*/ 0 h 74"/>
                <a:gd name="T4" fmla="*/ 72 w 72"/>
                <a:gd name="T5" fmla="*/ 6 h 74"/>
                <a:gd name="T6" fmla="*/ 70 w 72"/>
                <a:gd name="T7" fmla="*/ 14 h 74"/>
                <a:gd name="T8" fmla="*/ 68 w 72"/>
                <a:gd name="T9" fmla="*/ 24 h 74"/>
                <a:gd name="T10" fmla="*/ 64 w 72"/>
                <a:gd name="T11" fmla="*/ 36 h 74"/>
                <a:gd name="T12" fmla="*/ 58 w 72"/>
                <a:gd name="T13" fmla="*/ 48 h 74"/>
                <a:gd name="T14" fmla="*/ 48 w 72"/>
                <a:gd name="T15" fmla="*/ 60 h 74"/>
                <a:gd name="T16" fmla="*/ 34 w 72"/>
                <a:gd name="T17" fmla="*/ 74 h 74"/>
                <a:gd name="T18" fmla="*/ 34 w 72"/>
                <a:gd name="T19" fmla="*/ 74 h 74"/>
                <a:gd name="T20" fmla="*/ 18 w 72"/>
                <a:gd name="T21" fmla="*/ 62 h 74"/>
                <a:gd name="T22" fmla="*/ 8 w 72"/>
                <a:gd name="T23" fmla="*/ 52 h 74"/>
                <a:gd name="T24" fmla="*/ 0 w 72"/>
                <a:gd name="T25" fmla="*/ 44 h 74"/>
                <a:gd name="T26" fmla="*/ 0 w 72"/>
                <a:gd name="T27" fmla="*/ 44 h 74"/>
                <a:gd name="T28" fmla="*/ 6 w 72"/>
                <a:gd name="T29" fmla="*/ 38 h 74"/>
                <a:gd name="T30" fmla="*/ 24 w 72"/>
                <a:gd name="T31" fmla="*/ 22 h 74"/>
                <a:gd name="T32" fmla="*/ 36 w 72"/>
                <a:gd name="T33" fmla="*/ 14 h 74"/>
                <a:gd name="T34" fmla="*/ 48 w 72"/>
                <a:gd name="T35" fmla="*/ 8 h 74"/>
                <a:gd name="T36" fmla="*/ 60 w 72"/>
                <a:gd name="T37" fmla="*/ 2 h 74"/>
                <a:gd name="T38" fmla="*/ 72 w 72"/>
                <a:gd name="T39" fmla="*/ 0 h 74"/>
                <a:gd name="T40" fmla="*/ 72 w 72"/>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72" y="0"/>
                  </a:moveTo>
                  <a:lnTo>
                    <a:pt x="72" y="0"/>
                  </a:lnTo>
                  <a:lnTo>
                    <a:pt x="72" y="6"/>
                  </a:lnTo>
                  <a:lnTo>
                    <a:pt x="70" y="14"/>
                  </a:lnTo>
                  <a:lnTo>
                    <a:pt x="68" y="24"/>
                  </a:lnTo>
                  <a:lnTo>
                    <a:pt x="64" y="36"/>
                  </a:lnTo>
                  <a:lnTo>
                    <a:pt x="58" y="48"/>
                  </a:lnTo>
                  <a:lnTo>
                    <a:pt x="48" y="60"/>
                  </a:lnTo>
                  <a:lnTo>
                    <a:pt x="34" y="74"/>
                  </a:lnTo>
                  <a:lnTo>
                    <a:pt x="18" y="62"/>
                  </a:lnTo>
                  <a:lnTo>
                    <a:pt x="8" y="52"/>
                  </a:lnTo>
                  <a:lnTo>
                    <a:pt x="0" y="44"/>
                  </a:lnTo>
                  <a:lnTo>
                    <a:pt x="6" y="38"/>
                  </a:lnTo>
                  <a:lnTo>
                    <a:pt x="24" y="22"/>
                  </a:lnTo>
                  <a:lnTo>
                    <a:pt x="36" y="14"/>
                  </a:lnTo>
                  <a:lnTo>
                    <a:pt x="48" y="8"/>
                  </a:lnTo>
                  <a:lnTo>
                    <a:pt x="60" y="2"/>
                  </a:lnTo>
                  <a:lnTo>
                    <a:pt x="72" y="0"/>
                  </a:lnTo>
                  <a:close/>
                </a:path>
              </a:pathLst>
            </a:custGeom>
            <a:solidFill>
              <a:srgbClr val="F8F7F9"/>
            </a:solidFill>
            <a:ln w="12700">
              <a:solidFill>
                <a:srgbClr val="45157C"/>
              </a:solidFill>
              <a:prstDash val="solid"/>
              <a:round/>
              <a:headEnd/>
              <a:tailEnd/>
            </a:ln>
          </p:spPr>
          <p:txBody>
            <a:bodyPr/>
            <a:lstStyle/>
            <a:p>
              <a:endParaRPr lang="en-GB"/>
            </a:p>
          </p:txBody>
        </p:sp>
        <p:sp>
          <p:nvSpPr>
            <p:cNvPr id="1183" name="Freeform 254"/>
            <p:cNvSpPr>
              <a:spLocks/>
            </p:cNvSpPr>
            <p:nvPr userDrawn="1"/>
          </p:nvSpPr>
          <p:spPr bwMode="auto">
            <a:xfrm>
              <a:off x="4561" y="1948"/>
              <a:ext cx="76" cy="70"/>
            </a:xfrm>
            <a:custGeom>
              <a:avLst/>
              <a:gdLst>
                <a:gd name="T0" fmla="*/ 0 w 76"/>
                <a:gd name="T1" fmla="*/ 0 h 70"/>
                <a:gd name="T2" fmla="*/ 0 w 76"/>
                <a:gd name="T3" fmla="*/ 0 h 70"/>
                <a:gd name="T4" fmla="*/ 0 w 76"/>
                <a:gd name="T5" fmla="*/ 6 h 70"/>
                <a:gd name="T6" fmla="*/ 2 w 76"/>
                <a:gd name="T7" fmla="*/ 14 h 70"/>
                <a:gd name="T8" fmla="*/ 4 w 76"/>
                <a:gd name="T9" fmla="*/ 24 h 70"/>
                <a:gd name="T10" fmla="*/ 10 w 76"/>
                <a:gd name="T11" fmla="*/ 34 h 70"/>
                <a:gd name="T12" fmla="*/ 18 w 76"/>
                <a:gd name="T13" fmla="*/ 46 h 70"/>
                <a:gd name="T14" fmla="*/ 28 w 76"/>
                <a:gd name="T15" fmla="*/ 58 h 70"/>
                <a:gd name="T16" fmla="*/ 44 w 76"/>
                <a:gd name="T17" fmla="*/ 70 h 70"/>
                <a:gd name="T18" fmla="*/ 44 w 76"/>
                <a:gd name="T19" fmla="*/ 70 h 70"/>
                <a:gd name="T20" fmla="*/ 58 w 76"/>
                <a:gd name="T21" fmla="*/ 58 h 70"/>
                <a:gd name="T22" fmla="*/ 68 w 76"/>
                <a:gd name="T23" fmla="*/ 48 h 70"/>
                <a:gd name="T24" fmla="*/ 76 w 76"/>
                <a:gd name="T25" fmla="*/ 38 h 70"/>
                <a:gd name="T26" fmla="*/ 76 w 76"/>
                <a:gd name="T27" fmla="*/ 38 h 70"/>
                <a:gd name="T28" fmla="*/ 68 w 76"/>
                <a:gd name="T29" fmla="*/ 32 h 70"/>
                <a:gd name="T30" fmla="*/ 50 w 76"/>
                <a:gd name="T31" fmla="*/ 18 h 70"/>
                <a:gd name="T32" fmla="*/ 38 w 76"/>
                <a:gd name="T33" fmla="*/ 12 h 70"/>
                <a:gd name="T34" fmla="*/ 26 w 76"/>
                <a:gd name="T35" fmla="*/ 6 h 70"/>
                <a:gd name="T36" fmla="*/ 12 w 76"/>
                <a:gd name="T37" fmla="*/ 2 h 70"/>
                <a:gd name="T38" fmla="*/ 0 w 76"/>
                <a:gd name="T39" fmla="*/ 0 h 70"/>
                <a:gd name="T40" fmla="*/ 0 w 76"/>
                <a:gd name="T41" fmla="*/ 0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6" h="70">
                  <a:moveTo>
                    <a:pt x="0" y="0"/>
                  </a:moveTo>
                  <a:lnTo>
                    <a:pt x="0" y="0"/>
                  </a:lnTo>
                  <a:lnTo>
                    <a:pt x="0" y="6"/>
                  </a:lnTo>
                  <a:lnTo>
                    <a:pt x="2" y="14"/>
                  </a:lnTo>
                  <a:lnTo>
                    <a:pt x="4" y="24"/>
                  </a:lnTo>
                  <a:lnTo>
                    <a:pt x="10" y="34"/>
                  </a:lnTo>
                  <a:lnTo>
                    <a:pt x="18" y="46"/>
                  </a:lnTo>
                  <a:lnTo>
                    <a:pt x="28" y="58"/>
                  </a:lnTo>
                  <a:lnTo>
                    <a:pt x="44" y="70"/>
                  </a:lnTo>
                  <a:lnTo>
                    <a:pt x="58" y="58"/>
                  </a:lnTo>
                  <a:lnTo>
                    <a:pt x="68" y="48"/>
                  </a:lnTo>
                  <a:lnTo>
                    <a:pt x="76" y="38"/>
                  </a:lnTo>
                  <a:lnTo>
                    <a:pt x="68" y="32"/>
                  </a:lnTo>
                  <a:lnTo>
                    <a:pt x="50" y="18"/>
                  </a:lnTo>
                  <a:lnTo>
                    <a:pt x="38" y="12"/>
                  </a:lnTo>
                  <a:lnTo>
                    <a:pt x="26" y="6"/>
                  </a:lnTo>
                  <a:lnTo>
                    <a:pt x="12" y="2"/>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1184" name="Freeform 255"/>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144 w 144"/>
                <a:gd name="T21" fmla="*/ 12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lnTo>
                    <a:pt x="144" y="12"/>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5" name="Freeform 256"/>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86" name="Freeform 257"/>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w 128"/>
                <a:gd name="T21" fmla="*/ 0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7" name="Freeform 258"/>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88" name="Freeform 259"/>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w 18"/>
                <a:gd name="T19" fmla="*/ 136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 h="136">
                  <a:moveTo>
                    <a:pt x="0" y="136"/>
                  </a:moveTo>
                  <a:lnTo>
                    <a:pt x="0" y="136"/>
                  </a:lnTo>
                  <a:lnTo>
                    <a:pt x="6" y="126"/>
                  </a:lnTo>
                  <a:lnTo>
                    <a:pt x="10" y="112"/>
                  </a:lnTo>
                  <a:lnTo>
                    <a:pt x="14" y="96"/>
                  </a:lnTo>
                  <a:lnTo>
                    <a:pt x="18" y="76"/>
                  </a:lnTo>
                  <a:lnTo>
                    <a:pt x="18" y="52"/>
                  </a:lnTo>
                  <a:lnTo>
                    <a:pt x="16" y="28"/>
                  </a:lnTo>
                  <a:lnTo>
                    <a:pt x="8" y="0"/>
                  </a:lnTo>
                  <a:lnTo>
                    <a:pt x="0" y="13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89" name="Freeform 260"/>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136">
                  <a:moveTo>
                    <a:pt x="0" y="136"/>
                  </a:moveTo>
                  <a:lnTo>
                    <a:pt x="0" y="136"/>
                  </a:lnTo>
                  <a:lnTo>
                    <a:pt x="6" y="126"/>
                  </a:lnTo>
                  <a:lnTo>
                    <a:pt x="10" y="112"/>
                  </a:lnTo>
                  <a:lnTo>
                    <a:pt x="14" y="96"/>
                  </a:lnTo>
                  <a:lnTo>
                    <a:pt x="18" y="76"/>
                  </a:lnTo>
                  <a:lnTo>
                    <a:pt x="18" y="52"/>
                  </a:lnTo>
                  <a:lnTo>
                    <a:pt x="16" y="28"/>
                  </a:lnTo>
                  <a:lnTo>
                    <a:pt x="8"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90" name="Freeform 261"/>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14 w 16"/>
                <a:gd name="T21" fmla="*/ 0 h 1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lnTo>
                    <a:pt x="14"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1" name="Freeform 262"/>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92" name="Freeform 263"/>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w 78"/>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8" h="6">
                  <a:moveTo>
                    <a:pt x="0" y="0"/>
                  </a:moveTo>
                  <a:lnTo>
                    <a:pt x="0" y="0"/>
                  </a:lnTo>
                  <a:lnTo>
                    <a:pt x="4" y="2"/>
                  </a:lnTo>
                  <a:lnTo>
                    <a:pt x="18" y="6"/>
                  </a:lnTo>
                  <a:lnTo>
                    <a:pt x="28" y="6"/>
                  </a:lnTo>
                  <a:lnTo>
                    <a:pt x="42" y="6"/>
                  </a:lnTo>
                  <a:lnTo>
                    <a:pt x="58" y="6"/>
                  </a:lnTo>
                  <a:lnTo>
                    <a:pt x="7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3" name="Freeform 264"/>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 h="6">
                  <a:moveTo>
                    <a:pt x="0" y="0"/>
                  </a:moveTo>
                  <a:lnTo>
                    <a:pt x="0" y="0"/>
                  </a:lnTo>
                  <a:lnTo>
                    <a:pt x="4" y="2"/>
                  </a:lnTo>
                  <a:lnTo>
                    <a:pt x="18" y="6"/>
                  </a:lnTo>
                  <a:lnTo>
                    <a:pt x="28" y="6"/>
                  </a:lnTo>
                  <a:lnTo>
                    <a:pt x="42" y="6"/>
                  </a:lnTo>
                  <a:lnTo>
                    <a:pt x="58" y="6"/>
                  </a:lnTo>
                  <a:lnTo>
                    <a:pt x="7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94" name="Freeform 265"/>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92 w 92"/>
                <a:gd name="T17" fmla="*/ 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6">
                  <a:moveTo>
                    <a:pt x="92" y="6"/>
                  </a:moveTo>
                  <a:lnTo>
                    <a:pt x="92" y="6"/>
                  </a:lnTo>
                  <a:lnTo>
                    <a:pt x="86" y="4"/>
                  </a:lnTo>
                  <a:lnTo>
                    <a:pt x="70" y="0"/>
                  </a:lnTo>
                  <a:lnTo>
                    <a:pt x="56" y="0"/>
                  </a:lnTo>
                  <a:lnTo>
                    <a:pt x="40" y="0"/>
                  </a:lnTo>
                  <a:lnTo>
                    <a:pt x="22" y="2"/>
                  </a:lnTo>
                  <a:lnTo>
                    <a:pt x="0" y="6"/>
                  </a:lnTo>
                  <a:lnTo>
                    <a:pt x="92" y="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5" name="Freeform 266"/>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2" h="6">
                  <a:moveTo>
                    <a:pt x="92" y="6"/>
                  </a:moveTo>
                  <a:lnTo>
                    <a:pt x="92" y="6"/>
                  </a:lnTo>
                  <a:lnTo>
                    <a:pt x="86" y="4"/>
                  </a:lnTo>
                  <a:lnTo>
                    <a:pt x="70" y="0"/>
                  </a:lnTo>
                  <a:lnTo>
                    <a:pt x="56" y="0"/>
                  </a:lnTo>
                  <a:lnTo>
                    <a:pt x="40" y="0"/>
                  </a:lnTo>
                  <a:lnTo>
                    <a:pt x="22" y="2"/>
                  </a:lnTo>
                  <a:lnTo>
                    <a:pt x="0" y="6"/>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96" name="Freeform 267"/>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w 8"/>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4">
                  <a:moveTo>
                    <a:pt x="0" y="84"/>
                  </a:moveTo>
                  <a:lnTo>
                    <a:pt x="0" y="84"/>
                  </a:lnTo>
                  <a:lnTo>
                    <a:pt x="2" y="80"/>
                  </a:lnTo>
                  <a:lnTo>
                    <a:pt x="6" y="64"/>
                  </a:lnTo>
                  <a:lnTo>
                    <a:pt x="8" y="54"/>
                  </a:lnTo>
                  <a:lnTo>
                    <a:pt x="8" y="38"/>
                  </a:lnTo>
                  <a:lnTo>
                    <a:pt x="8" y="20"/>
                  </a:lnTo>
                  <a:lnTo>
                    <a:pt x="6" y="0"/>
                  </a:lnTo>
                  <a:lnTo>
                    <a:pt x="0" y="84"/>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7" name="Freeform 268"/>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84">
                  <a:moveTo>
                    <a:pt x="0" y="84"/>
                  </a:moveTo>
                  <a:lnTo>
                    <a:pt x="0" y="84"/>
                  </a:lnTo>
                  <a:lnTo>
                    <a:pt x="2" y="80"/>
                  </a:lnTo>
                  <a:lnTo>
                    <a:pt x="6" y="64"/>
                  </a:lnTo>
                  <a:lnTo>
                    <a:pt x="8" y="54"/>
                  </a:lnTo>
                  <a:lnTo>
                    <a:pt x="8" y="38"/>
                  </a:lnTo>
                  <a:lnTo>
                    <a:pt x="8" y="20"/>
                  </a:lnTo>
                  <a:lnTo>
                    <a:pt x="6"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98" name="Freeform 269"/>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6 w 8"/>
                <a:gd name="T17" fmla="*/ 0 h 10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102">
                  <a:moveTo>
                    <a:pt x="6" y="0"/>
                  </a:moveTo>
                  <a:lnTo>
                    <a:pt x="6" y="0"/>
                  </a:lnTo>
                  <a:lnTo>
                    <a:pt x="4" y="6"/>
                  </a:lnTo>
                  <a:lnTo>
                    <a:pt x="0" y="24"/>
                  </a:lnTo>
                  <a:lnTo>
                    <a:pt x="0" y="38"/>
                  </a:lnTo>
                  <a:lnTo>
                    <a:pt x="0" y="54"/>
                  </a:lnTo>
                  <a:lnTo>
                    <a:pt x="2" y="76"/>
                  </a:lnTo>
                  <a:lnTo>
                    <a:pt x="8" y="102"/>
                  </a:lnTo>
                  <a:lnTo>
                    <a:pt x="6"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99" name="Freeform 270"/>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102">
                  <a:moveTo>
                    <a:pt x="6" y="0"/>
                  </a:moveTo>
                  <a:lnTo>
                    <a:pt x="6" y="0"/>
                  </a:lnTo>
                  <a:lnTo>
                    <a:pt x="4" y="6"/>
                  </a:lnTo>
                  <a:lnTo>
                    <a:pt x="0" y="24"/>
                  </a:lnTo>
                  <a:lnTo>
                    <a:pt x="0" y="38"/>
                  </a:lnTo>
                  <a:lnTo>
                    <a:pt x="0" y="54"/>
                  </a:lnTo>
                  <a:lnTo>
                    <a:pt x="2" y="76"/>
                  </a:lnTo>
                  <a:lnTo>
                    <a:pt x="8" y="10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00" name="Freeform 271"/>
            <p:cNvSpPr>
              <a:spLocks/>
            </p:cNvSpPr>
            <p:nvPr userDrawn="1"/>
          </p:nvSpPr>
          <p:spPr bwMode="auto">
            <a:xfrm>
              <a:off x="4447" y="1914"/>
              <a:ext cx="28" cy="32"/>
            </a:xfrm>
            <a:custGeom>
              <a:avLst/>
              <a:gdLst>
                <a:gd name="T0" fmla="*/ 0 w 28"/>
                <a:gd name="T1" fmla="*/ 32 h 32"/>
                <a:gd name="T2" fmla="*/ 0 w 28"/>
                <a:gd name="T3" fmla="*/ 32 h 32"/>
                <a:gd name="T4" fmla="*/ 10 w 28"/>
                <a:gd name="T5" fmla="*/ 24 h 32"/>
                <a:gd name="T6" fmla="*/ 20 w 28"/>
                <a:gd name="T7" fmla="*/ 18 h 32"/>
                <a:gd name="T8" fmla="*/ 28 w 28"/>
                <a:gd name="T9" fmla="*/ 14 h 32"/>
                <a:gd name="T10" fmla="*/ 28 w 28"/>
                <a:gd name="T11" fmla="*/ 14 h 32"/>
                <a:gd name="T12" fmla="*/ 14 w 28"/>
                <a:gd name="T13" fmla="*/ 10 h 32"/>
                <a:gd name="T14" fmla="*/ 4 w 28"/>
                <a:gd name="T15" fmla="*/ 4 h 32"/>
                <a:gd name="T16" fmla="*/ 2 w 28"/>
                <a:gd name="T17" fmla="*/ 2 h 32"/>
                <a:gd name="T18" fmla="*/ 0 w 28"/>
                <a:gd name="T19" fmla="*/ 0 h 32"/>
                <a:gd name="T20" fmla="*/ 0 w 28"/>
                <a:gd name="T21" fmla="*/ 0 h 32"/>
                <a:gd name="T22" fmla="*/ 0 w 28"/>
                <a:gd name="T23" fmla="*/ 14 h 32"/>
                <a:gd name="T24" fmla="*/ 0 w 28"/>
                <a:gd name="T25" fmla="*/ 24 h 32"/>
                <a:gd name="T26" fmla="*/ 0 w 28"/>
                <a:gd name="T27" fmla="*/ 32 h 32"/>
                <a:gd name="T28" fmla="*/ 0 w 28"/>
                <a:gd name="T29" fmla="*/ 32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2">
                  <a:moveTo>
                    <a:pt x="0" y="32"/>
                  </a:moveTo>
                  <a:lnTo>
                    <a:pt x="0" y="32"/>
                  </a:lnTo>
                  <a:lnTo>
                    <a:pt x="10" y="24"/>
                  </a:lnTo>
                  <a:lnTo>
                    <a:pt x="20" y="18"/>
                  </a:lnTo>
                  <a:lnTo>
                    <a:pt x="28" y="14"/>
                  </a:lnTo>
                  <a:lnTo>
                    <a:pt x="14" y="10"/>
                  </a:lnTo>
                  <a:lnTo>
                    <a:pt x="4" y="4"/>
                  </a:lnTo>
                  <a:lnTo>
                    <a:pt x="2" y="2"/>
                  </a:lnTo>
                  <a:lnTo>
                    <a:pt x="0" y="0"/>
                  </a:lnTo>
                  <a:lnTo>
                    <a:pt x="0" y="14"/>
                  </a:lnTo>
                  <a:lnTo>
                    <a:pt x="0" y="24"/>
                  </a:lnTo>
                  <a:lnTo>
                    <a:pt x="0" y="32"/>
                  </a:lnTo>
                  <a:close/>
                </a:path>
              </a:pathLst>
            </a:custGeom>
            <a:solidFill>
              <a:srgbClr val="F8F7F9"/>
            </a:solidFill>
            <a:ln w="12700">
              <a:solidFill>
                <a:srgbClr val="45157C"/>
              </a:solidFill>
              <a:prstDash val="solid"/>
              <a:round/>
              <a:headEnd/>
              <a:tailEnd/>
            </a:ln>
          </p:spPr>
          <p:txBody>
            <a:bodyPr/>
            <a:lstStyle/>
            <a:p>
              <a:endParaRPr lang="en-GB"/>
            </a:p>
          </p:txBody>
        </p:sp>
        <p:sp>
          <p:nvSpPr>
            <p:cNvPr id="1201" name="Freeform 272"/>
            <p:cNvSpPr>
              <a:spLocks/>
            </p:cNvSpPr>
            <p:nvPr userDrawn="1"/>
          </p:nvSpPr>
          <p:spPr bwMode="auto">
            <a:xfrm>
              <a:off x="4527" y="1996"/>
              <a:ext cx="34" cy="28"/>
            </a:xfrm>
            <a:custGeom>
              <a:avLst/>
              <a:gdLst>
                <a:gd name="T0" fmla="*/ 34 w 34"/>
                <a:gd name="T1" fmla="*/ 28 h 28"/>
                <a:gd name="T2" fmla="*/ 34 w 34"/>
                <a:gd name="T3" fmla="*/ 28 h 28"/>
                <a:gd name="T4" fmla="*/ 26 w 34"/>
                <a:gd name="T5" fmla="*/ 18 h 28"/>
                <a:gd name="T6" fmla="*/ 20 w 34"/>
                <a:gd name="T7" fmla="*/ 10 h 28"/>
                <a:gd name="T8" fmla="*/ 16 w 34"/>
                <a:gd name="T9" fmla="*/ 0 h 28"/>
                <a:gd name="T10" fmla="*/ 16 w 34"/>
                <a:gd name="T11" fmla="*/ 0 h 28"/>
                <a:gd name="T12" fmla="*/ 10 w 34"/>
                <a:gd name="T13" fmla="*/ 14 h 28"/>
                <a:gd name="T14" fmla="*/ 6 w 34"/>
                <a:gd name="T15" fmla="*/ 24 h 28"/>
                <a:gd name="T16" fmla="*/ 4 w 34"/>
                <a:gd name="T17" fmla="*/ 26 h 28"/>
                <a:gd name="T18" fmla="*/ 0 w 34"/>
                <a:gd name="T19" fmla="*/ 28 h 28"/>
                <a:gd name="T20" fmla="*/ 0 w 34"/>
                <a:gd name="T21" fmla="*/ 28 h 28"/>
                <a:gd name="T22" fmla="*/ 16 w 34"/>
                <a:gd name="T23" fmla="*/ 28 h 28"/>
                <a:gd name="T24" fmla="*/ 26 w 34"/>
                <a:gd name="T25" fmla="*/ 28 h 28"/>
                <a:gd name="T26" fmla="*/ 34 w 34"/>
                <a:gd name="T27" fmla="*/ 28 h 28"/>
                <a:gd name="T28" fmla="*/ 34 w 34"/>
                <a:gd name="T29" fmla="*/ 28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28">
                  <a:moveTo>
                    <a:pt x="34" y="28"/>
                  </a:moveTo>
                  <a:lnTo>
                    <a:pt x="34" y="28"/>
                  </a:lnTo>
                  <a:lnTo>
                    <a:pt x="26" y="18"/>
                  </a:lnTo>
                  <a:lnTo>
                    <a:pt x="20" y="10"/>
                  </a:lnTo>
                  <a:lnTo>
                    <a:pt x="16" y="0"/>
                  </a:lnTo>
                  <a:lnTo>
                    <a:pt x="10" y="14"/>
                  </a:lnTo>
                  <a:lnTo>
                    <a:pt x="6" y="24"/>
                  </a:lnTo>
                  <a:lnTo>
                    <a:pt x="4" y="26"/>
                  </a:lnTo>
                  <a:lnTo>
                    <a:pt x="0" y="28"/>
                  </a:lnTo>
                  <a:lnTo>
                    <a:pt x="16" y="28"/>
                  </a:lnTo>
                  <a:lnTo>
                    <a:pt x="26" y="28"/>
                  </a:lnTo>
                  <a:lnTo>
                    <a:pt x="34" y="28"/>
                  </a:lnTo>
                  <a:close/>
                </a:path>
              </a:pathLst>
            </a:custGeom>
            <a:solidFill>
              <a:srgbClr val="F8F7F9"/>
            </a:solidFill>
            <a:ln w="12700">
              <a:solidFill>
                <a:srgbClr val="45157C"/>
              </a:solidFill>
              <a:prstDash val="solid"/>
              <a:round/>
              <a:headEnd/>
              <a:tailEnd/>
            </a:ln>
          </p:spPr>
          <p:txBody>
            <a:bodyPr/>
            <a:lstStyle/>
            <a:p>
              <a:endParaRPr lang="en-GB"/>
            </a:p>
          </p:txBody>
        </p:sp>
        <p:sp>
          <p:nvSpPr>
            <p:cNvPr id="1202" name="Freeform 273"/>
            <p:cNvSpPr>
              <a:spLocks/>
            </p:cNvSpPr>
            <p:nvPr userDrawn="1"/>
          </p:nvSpPr>
          <p:spPr bwMode="auto">
            <a:xfrm>
              <a:off x="4613" y="1910"/>
              <a:ext cx="28" cy="34"/>
            </a:xfrm>
            <a:custGeom>
              <a:avLst/>
              <a:gdLst>
                <a:gd name="T0" fmla="*/ 28 w 28"/>
                <a:gd name="T1" fmla="*/ 0 h 34"/>
                <a:gd name="T2" fmla="*/ 28 w 28"/>
                <a:gd name="T3" fmla="*/ 0 h 34"/>
                <a:gd name="T4" fmla="*/ 18 w 28"/>
                <a:gd name="T5" fmla="*/ 8 h 34"/>
                <a:gd name="T6" fmla="*/ 8 w 28"/>
                <a:gd name="T7" fmla="*/ 14 h 34"/>
                <a:gd name="T8" fmla="*/ 0 w 28"/>
                <a:gd name="T9" fmla="*/ 18 h 34"/>
                <a:gd name="T10" fmla="*/ 0 w 28"/>
                <a:gd name="T11" fmla="*/ 18 h 34"/>
                <a:gd name="T12" fmla="*/ 12 w 28"/>
                <a:gd name="T13" fmla="*/ 22 h 34"/>
                <a:gd name="T14" fmla="*/ 22 w 28"/>
                <a:gd name="T15" fmla="*/ 28 h 34"/>
                <a:gd name="T16" fmla="*/ 24 w 28"/>
                <a:gd name="T17" fmla="*/ 30 h 34"/>
                <a:gd name="T18" fmla="*/ 26 w 28"/>
                <a:gd name="T19" fmla="*/ 34 h 34"/>
                <a:gd name="T20" fmla="*/ 26 w 28"/>
                <a:gd name="T21" fmla="*/ 34 h 34"/>
                <a:gd name="T22" fmla="*/ 28 w 28"/>
                <a:gd name="T23" fmla="*/ 18 h 34"/>
                <a:gd name="T24" fmla="*/ 28 w 28"/>
                <a:gd name="T25" fmla="*/ 8 h 34"/>
                <a:gd name="T26" fmla="*/ 28 w 28"/>
                <a:gd name="T27" fmla="*/ 0 h 34"/>
                <a:gd name="T28" fmla="*/ 28 w 28"/>
                <a:gd name="T29" fmla="*/ 0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4">
                  <a:moveTo>
                    <a:pt x="28" y="0"/>
                  </a:moveTo>
                  <a:lnTo>
                    <a:pt x="28" y="0"/>
                  </a:lnTo>
                  <a:lnTo>
                    <a:pt x="18" y="8"/>
                  </a:lnTo>
                  <a:lnTo>
                    <a:pt x="8" y="14"/>
                  </a:lnTo>
                  <a:lnTo>
                    <a:pt x="0" y="18"/>
                  </a:lnTo>
                  <a:lnTo>
                    <a:pt x="12" y="22"/>
                  </a:lnTo>
                  <a:lnTo>
                    <a:pt x="22" y="28"/>
                  </a:lnTo>
                  <a:lnTo>
                    <a:pt x="24" y="30"/>
                  </a:lnTo>
                  <a:lnTo>
                    <a:pt x="26" y="34"/>
                  </a:lnTo>
                  <a:lnTo>
                    <a:pt x="28" y="18"/>
                  </a:lnTo>
                  <a:lnTo>
                    <a:pt x="28" y="8"/>
                  </a:lnTo>
                  <a:lnTo>
                    <a:pt x="28" y="0"/>
                  </a:lnTo>
                  <a:close/>
                </a:path>
              </a:pathLst>
            </a:custGeom>
            <a:solidFill>
              <a:srgbClr val="F8F7F9"/>
            </a:solidFill>
            <a:ln w="12700">
              <a:solidFill>
                <a:srgbClr val="45157C"/>
              </a:solidFill>
              <a:prstDash val="solid"/>
              <a:round/>
              <a:headEnd/>
              <a:tailEnd/>
            </a:ln>
          </p:spPr>
          <p:txBody>
            <a:bodyPr/>
            <a:lstStyle/>
            <a:p>
              <a:endParaRPr lang="en-GB"/>
            </a:p>
          </p:txBody>
        </p:sp>
        <p:sp>
          <p:nvSpPr>
            <p:cNvPr id="1203" name="Freeform 274"/>
            <p:cNvSpPr>
              <a:spLocks/>
            </p:cNvSpPr>
            <p:nvPr userDrawn="1"/>
          </p:nvSpPr>
          <p:spPr bwMode="auto">
            <a:xfrm>
              <a:off x="4527" y="1826"/>
              <a:ext cx="32" cy="28"/>
            </a:xfrm>
            <a:custGeom>
              <a:avLst/>
              <a:gdLst>
                <a:gd name="T0" fmla="*/ 0 w 32"/>
                <a:gd name="T1" fmla="*/ 0 h 28"/>
                <a:gd name="T2" fmla="*/ 0 w 32"/>
                <a:gd name="T3" fmla="*/ 0 h 28"/>
                <a:gd name="T4" fmla="*/ 8 w 32"/>
                <a:gd name="T5" fmla="*/ 10 h 28"/>
                <a:gd name="T6" fmla="*/ 14 w 32"/>
                <a:gd name="T7" fmla="*/ 20 h 28"/>
                <a:gd name="T8" fmla="*/ 18 w 32"/>
                <a:gd name="T9" fmla="*/ 28 h 28"/>
                <a:gd name="T10" fmla="*/ 18 w 32"/>
                <a:gd name="T11" fmla="*/ 28 h 28"/>
                <a:gd name="T12" fmla="*/ 22 w 32"/>
                <a:gd name="T13" fmla="*/ 14 h 28"/>
                <a:gd name="T14" fmla="*/ 28 w 32"/>
                <a:gd name="T15" fmla="*/ 6 h 28"/>
                <a:gd name="T16" fmla="*/ 30 w 32"/>
                <a:gd name="T17" fmla="*/ 2 h 28"/>
                <a:gd name="T18" fmla="*/ 32 w 32"/>
                <a:gd name="T19" fmla="*/ 2 h 28"/>
                <a:gd name="T20" fmla="*/ 32 w 32"/>
                <a:gd name="T21" fmla="*/ 2 h 28"/>
                <a:gd name="T22" fmla="*/ 18 w 32"/>
                <a:gd name="T23" fmla="*/ 0 h 28"/>
                <a:gd name="T24" fmla="*/ 8 w 32"/>
                <a:gd name="T25" fmla="*/ 0 h 28"/>
                <a:gd name="T26" fmla="*/ 0 w 32"/>
                <a:gd name="T27" fmla="*/ 0 h 28"/>
                <a:gd name="T28" fmla="*/ 0 w 32"/>
                <a:gd name="T29" fmla="*/ 0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28">
                  <a:moveTo>
                    <a:pt x="0" y="0"/>
                  </a:moveTo>
                  <a:lnTo>
                    <a:pt x="0" y="0"/>
                  </a:lnTo>
                  <a:lnTo>
                    <a:pt x="8" y="10"/>
                  </a:lnTo>
                  <a:lnTo>
                    <a:pt x="14" y="20"/>
                  </a:lnTo>
                  <a:lnTo>
                    <a:pt x="18" y="28"/>
                  </a:lnTo>
                  <a:lnTo>
                    <a:pt x="22" y="14"/>
                  </a:lnTo>
                  <a:lnTo>
                    <a:pt x="28" y="6"/>
                  </a:lnTo>
                  <a:lnTo>
                    <a:pt x="30" y="2"/>
                  </a:lnTo>
                  <a:lnTo>
                    <a:pt x="32" y="2"/>
                  </a:lnTo>
                  <a:lnTo>
                    <a:pt x="18" y="0"/>
                  </a:lnTo>
                  <a:lnTo>
                    <a:pt x="8" y="0"/>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1204" name="Freeform 275"/>
            <p:cNvSpPr>
              <a:spLocks/>
            </p:cNvSpPr>
            <p:nvPr userDrawn="1"/>
          </p:nvSpPr>
          <p:spPr bwMode="auto">
            <a:xfrm>
              <a:off x="4637" y="1796"/>
              <a:ext cx="40" cy="36"/>
            </a:xfrm>
            <a:custGeom>
              <a:avLst/>
              <a:gdLst>
                <a:gd name="T0" fmla="*/ 0 w 40"/>
                <a:gd name="T1" fmla="*/ 10 h 36"/>
                <a:gd name="T2" fmla="*/ 0 w 40"/>
                <a:gd name="T3" fmla="*/ 10 h 36"/>
                <a:gd name="T4" fmla="*/ 24 w 40"/>
                <a:gd name="T5" fmla="*/ 36 h 36"/>
                <a:gd name="T6" fmla="*/ 24 w 40"/>
                <a:gd name="T7" fmla="*/ 36 h 36"/>
                <a:gd name="T8" fmla="*/ 30 w 40"/>
                <a:gd name="T9" fmla="*/ 26 h 36"/>
                <a:gd name="T10" fmla="*/ 36 w 40"/>
                <a:gd name="T11" fmla="*/ 14 h 36"/>
                <a:gd name="T12" fmla="*/ 40 w 40"/>
                <a:gd name="T13" fmla="*/ 0 h 36"/>
                <a:gd name="T14" fmla="*/ 40 w 40"/>
                <a:gd name="T15" fmla="*/ 0 h 36"/>
                <a:gd name="T16" fmla="*/ 24 w 40"/>
                <a:gd name="T17" fmla="*/ 2 h 36"/>
                <a:gd name="T18" fmla="*/ 12 w 40"/>
                <a:gd name="T19" fmla="*/ 6 h 36"/>
                <a:gd name="T20" fmla="*/ 0 w 40"/>
                <a:gd name="T21" fmla="*/ 10 h 36"/>
                <a:gd name="T22" fmla="*/ 0 w 40"/>
                <a:gd name="T23" fmla="*/ 10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6">
                  <a:moveTo>
                    <a:pt x="0" y="10"/>
                  </a:moveTo>
                  <a:lnTo>
                    <a:pt x="0" y="10"/>
                  </a:lnTo>
                  <a:lnTo>
                    <a:pt x="24" y="36"/>
                  </a:lnTo>
                  <a:lnTo>
                    <a:pt x="30" y="26"/>
                  </a:lnTo>
                  <a:lnTo>
                    <a:pt x="36" y="14"/>
                  </a:lnTo>
                  <a:lnTo>
                    <a:pt x="40" y="0"/>
                  </a:lnTo>
                  <a:lnTo>
                    <a:pt x="24" y="2"/>
                  </a:lnTo>
                  <a:lnTo>
                    <a:pt x="12" y="6"/>
                  </a:lnTo>
                  <a:lnTo>
                    <a:pt x="0" y="10"/>
                  </a:lnTo>
                  <a:close/>
                </a:path>
              </a:pathLst>
            </a:custGeom>
            <a:solidFill>
              <a:srgbClr val="F8F7F9"/>
            </a:solidFill>
            <a:ln w="12700">
              <a:solidFill>
                <a:srgbClr val="45157C"/>
              </a:solidFill>
              <a:prstDash val="solid"/>
              <a:round/>
              <a:headEnd/>
              <a:tailEnd/>
            </a:ln>
          </p:spPr>
          <p:txBody>
            <a:bodyPr/>
            <a:lstStyle/>
            <a:p>
              <a:endParaRPr lang="en-GB"/>
            </a:p>
          </p:txBody>
        </p:sp>
        <p:sp>
          <p:nvSpPr>
            <p:cNvPr id="1205" name="Freeform 276"/>
            <p:cNvSpPr>
              <a:spLocks/>
            </p:cNvSpPr>
            <p:nvPr userDrawn="1"/>
          </p:nvSpPr>
          <p:spPr bwMode="auto">
            <a:xfrm>
              <a:off x="4629" y="2014"/>
              <a:ext cx="38" cy="38"/>
            </a:xfrm>
            <a:custGeom>
              <a:avLst/>
              <a:gdLst>
                <a:gd name="T0" fmla="*/ 24 w 38"/>
                <a:gd name="T1" fmla="*/ 0 h 38"/>
                <a:gd name="T2" fmla="*/ 24 w 38"/>
                <a:gd name="T3" fmla="*/ 0 h 38"/>
                <a:gd name="T4" fmla="*/ 0 w 38"/>
                <a:gd name="T5" fmla="*/ 24 h 38"/>
                <a:gd name="T6" fmla="*/ 0 w 38"/>
                <a:gd name="T7" fmla="*/ 24 h 38"/>
                <a:gd name="T8" fmla="*/ 12 w 38"/>
                <a:gd name="T9" fmla="*/ 30 h 38"/>
                <a:gd name="T10" fmla="*/ 24 w 38"/>
                <a:gd name="T11" fmla="*/ 34 h 38"/>
                <a:gd name="T12" fmla="*/ 38 w 38"/>
                <a:gd name="T13" fmla="*/ 38 h 38"/>
                <a:gd name="T14" fmla="*/ 38 w 38"/>
                <a:gd name="T15" fmla="*/ 38 h 38"/>
                <a:gd name="T16" fmla="*/ 34 w 38"/>
                <a:gd name="T17" fmla="*/ 22 h 38"/>
                <a:gd name="T18" fmla="*/ 30 w 38"/>
                <a:gd name="T19" fmla="*/ 10 h 38"/>
                <a:gd name="T20" fmla="*/ 24 w 38"/>
                <a:gd name="T21" fmla="*/ 0 h 38"/>
                <a:gd name="T22" fmla="*/ 24 w 38"/>
                <a:gd name="T23" fmla="*/ 0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24" y="0"/>
                  </a:moveTo>
                  <a:lnTo>
                    <a:pt x="24" y="0"/>
                  </a:lnTo>
                  <a:lnTo>
                    <a:pt x="0" y="24"/>
                  </a:lnTo>
                  <a:lnTo>
                    <a:pt x="12" y="30"/>
                  </a:lnTo>
                  <a:lnTo>
                    <a:pt x="24" y="34"/>
                  </a:lnTo>
                  <a:lnTo>
                    <a:pt x="38" y="38"/>
                  </a:lnTo>
                  <a:lnTo>
                    <a:pt x="34" y="22"/>
                  </a:lnTo>
                  <a:lnTo>
                    <a:pt x="30" y="10"/>
                  </a:lnTo>
                  <a:lnTo>
                    <a:pt x="24" y="0"/>
                  </a:lnTo>
                  <a:close/>
                </a:path>
              </a:pathLst>
            </a:custGeom>
            <a:solidFill>
              <a:srgbClr val="F8F7F9"/>
            </a:solidFill>
            <a:ln w="12700">
              <a:solidFill>
                <a:srgbClr val="45157C"/>
              </a:solidFill>
              <a:prstDash val="solid"/>
              <a:round/>
              <a:headEnd/>
              <a:tailEnd/>
            </a:ln>
          </p:spPr>
          <p:txBody>
            <a:bodyPr/>
            <a:lstStyle/>
            <a:p>
              <a:endParaRPr lang="en-GB"/>
            </a:p>
          </p:txBody>
        </p:sp>
        <p:sp>
          <p:nvSpPr>
            <p:cNvPr id="1206" name="Freeform 277"/>
            <p:cNvSpPr>
              <a:spLocks/>
            </p:cNvSpPr>
            <p:nvPr userDrawn="1"/>
          </p:nvSpPr>
          <p:spPr bwMode="auto">
            <a:xfrm>
              <a:off x="4419" y="2018"/>
              <a:ext cx="40" cy="38"/>
            </a:xfrm>
            <a:custGeom>
              <a:avLst/>
              <a:gdLst>
                <a:gd name="T0" fmla="*/ 40 w 40"/>
                <a:gd name="T1" fmla="*/ 24 h 38"/>
                <a:gd name="T2" fmla="*/ 40 w 40"/>
                <a:gd name="T3" fmla="*/ 24 h 38"/>
                <a:gd name="T4" fmla="*/ 14 w 40"/>
                <a:gd name="T5" fmla="*/ 0 h 38"/>
                <a:gd name="T6" fmla="*/ 14 w 40"/>
                <a:gd name="T7" fmla="*/ 0 h 38"/>
                <a:gd name="T8" fmla="*/ 8 w 40"/>
                <a:gd name="T9" fmla="*/ 10 h 38"/>
                <a:gd name="T10" fmla="*/ 4 w 40"/>
                <a:gd name="T11" fmla="*/ 22 h 38"/>
                <a:gd name="T12" fmla="*/ 0 w 40"/>
                <a:gd name="T13" fmla="*/ 38 h 38"/>
                <a:gd name="T14" fmla="*/ 0 w 40"/>
                <a:gd name="T15" fmla="*/ 38 h 38"/>
                <a:gd name="T16" fmla="*/ 16 w 40"/>
                <a:gd name="T17" fmla="*/ 34 h 38"/>
                <a:gd name="T18" fmla="*/ 28 w 40"/>
                <a:gd name="T19" fmla="*/ 30 h 38"/>
                <a:gd name="T20" fmla="*/ 40 w 40"/>
                <a:gd name="T21" fmla="*/ 24 h 38"/>
                <a:gd name="T22" fmla="*/ 40 w 40"/>
                <a:gd name="T23" fmla="*/ 24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8">
                  <a:moveTo>
                    <a:pt x="40" y="24"/>
                  </a:moveTo>
                  <a:lnTo>
                    <a:pt x="40" y="24"/>
                  </a:lnTo>
                  <a:lnTo>
                    <a:pt x="14" y="0"/>
                  </a:lnTo>
                  <a:lnTo>
                    <a:pt x="8" y="10"/>
                  </a:lnTo>
                  <a:lnTo>
                    <a:pt x="4" y="22"/>
                  </a:lnTo>
                  <a:lnTo>
                    <a:pt x="0" y="38"/>
                  </a:lnTo>
                  <a:lnTo>
                    <a:pt x="16" y="34"/>
                  </a:lnTo>
                  <a:lnTo>
                    <a:pt x="28" y="30"/>
                  </a:lnTo>
                  <a:lnTo>
                    <a:pt x="40" y="24"/>
                  </a:lnTo>
                  <a:close/>
                </a:path>
              </a:pathLst>
            </a:custGeom>
            <a:solidFill>
              <a:srgbClr val="F8F7F9"/>
            </a:solidFill>
            <a:ln w="12700">
              <a:solidFill>
                <a:srgbClr val="45157C"/>
              </a:solidFill>
              <a:prstDash val="solid"/>
              <a:round/>
              <a:headEnd/>
              <a:tailEnd/>
            </a:ln>
          </p:spPr>
          <p:txBody>
            <a:bodyPr/>
            <a:lstStyle/>
            <a:p>
              <a:endParaRPr lang="en-GB"/>
            </a:p>
          </p:txBody>
        </p:sp>
        <p:sp>
          <p:nvSpPr>
            <p:cNvPr id="1207" name="Freeform 278"/>
            <p:cNvSpPr>
              <a:spLocks/>
            </p:cNvSpPr>
            <p:nvPr userDrawn="1"/>
          </p:nvSpPr>
          <p:spPr bwMode="auto">
            <a:xfrm>
              <a:off x="4419" y="1794"/>
              <a:ext cx="38" cy="38"/>
            </a:xfrm>
            <a:custGeom>
              <a:avLst/>
              <a:gdLst>
                <a:gd name="T0" fmla="*/ 12 w 38"/>
                <a:gd name="T1" fmla="*/ 38 h 38"/>
                <a:gd name="T2" fmla="*/ 12 w 38"/>
                <a:gd name="T3" fmla="*/ 38 h 38"/>
                <a:gd name="T4" fmla="*/ 38 w 38"/>
                <a:gd name="T5" fmla="*/ 14 h 38"/>
                <a:gd name="T6" fmla="*/ 38 w 38"/>
                <a:gd name="T7" fmla="*/ 14 h 38"/>
                <a:gd name="T8" fmla="*/ 26 w 38"/>
                <a:gd name="T9" fmla="*/ 8 h 38"/>
                <a:gd name="T10" fmla="*/ 14 w 38"/>
                <a:gd name="T11" fmla="*/ 2 h 38"/>
                <a:gd name="T12" fmla="*/ 0 w 38"/>
                <a:gd name="T13" fmla="*/ 0 h 38"/>
                <a:gd name="T14" fmla="*/ 0 w 38"/>
                <a:gd name="T15" fmla="*/ 0 h 38"/>
                <a:gd name="T16" fmla="*/ 4 w 38"/>
                <a:gd name="T17" fmla="*/ 14 h 38"/>
                <a:gd name="T18" fmla="*/ 8 w 38"/>
                <a:gd name="T19" fmla="*/ 28 h 38"/>
                <a:gd name="T20" fmla="*/ 12 w 38"/>
                <a:gd name="T21" fmla="*/ 38 h 38"/>
                <a:gd name="T22" fmla="*/ 12 w 38"/>
                <a:gd name="T23" fmla="*/ 38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12" y="38"/>
                  </a:moveTo>
                  <a:lnTo>
                    <a:pt x="12" y="38"/>
                  </a:lnTo>
                  <a:lnTo>
                    <a:pt x="38" y="14"/>
                  </a:lnTo>
                  <a:lnTo>
                    <a:pt x="26" y="8"/>
                  </a:lnTo>
                  <a:lnTo>
                    <a:pt x="14" y="2"/>
                  </a:lnTo>
                  <a:lnTo>
                    <a:pt x="0" y="0"/>
                  </a:lnTo>
                  <a:lnTo>
                    <a:pt x="4" y="14"/>
                  </a:lnTo>
                  <a:lnTo>
                    <a:pt x="8" y="28"/>
                  </a:lnTo>
                  <a:lnTo>
                    <a:pt x="12" y="38"/>
                  </a:lnTo>
                  <a:close/>
                </a:path>
              </a:pathLst>
            </a:custGeom>
            <a:solidFill>
              <a:srgbClr val="F8F7F9"/>
            </a:solidFill>
            <a:ln w="12700">
              <a:solidFill>
                <a:srgbClr val="45157C"/>
              </a:solidFill>
              <a:prstDash val="solid"/>
              <a:round/>
              <a:headEnd/>
              <a:tailEnd/>
            </a:ln>
          </p:spPr>
          <p:txBody>
            <a:bodyPr/>
            <a:lstStyle/>
            <a:p>
              <a:endParaRPr lang="en-GB"/>
            </a:p>
          </p:txBody>
        </p:sp>
      </p:grpSp>
      <p:grpSp>
        <p:nvGrpSpPr>
          <p:cNvPr id="1033" name="Group 279"/>
          <p:cNvGrpSpPr>
            <a:grpSpLocks/>
          </p:cNvGrpSpPr>
          <p:nvPr userDrawn="1"/>
        </p:nvGrpSpPr>
        <p:grpSpPr bwMode="auto">
          <a:xfrm>
            <a:off x="73025" y="5110163"/>
            <a:ext cx="682625" cy="720725"/>
            <a:chOff x="4377" y="1752"/>
            <a:chExt cx="334" cy="352"/>
          </a:xfrm>
        </p:grpSpPr>
        <p:sp>
          <p:nvSpPr>
            <p:cNvPr id="1146" name="AutoShape 280"/>
            <p:cNvSpPr>
              <a:spLocks noChangeAspect="1" noChangeArrowheads="1" noTextEdit="1"/>
            </p:cNvSpPr>
            <p:nvPr userDrawn="1"/>
          </p:nvSpPr>
          <p:spPr bwMode="auto">
            <a:xfrm>
              <a:off x="4377" y="1752"/>
              <a:ext cx="334"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47" name="Freeform 281"/>
            <p:cNvSpPr>
              <a:spLocks/>
            </p:cNvSpPr>
            <p:nvPr userDrawn="1"/>
          </p:nvSpPr>
          <p:spPr bwMode="auto">
            <a:xfrm>
              <a:off x="4381" y="1756"/>
              <a:ext cx="326" cy="344"/>
            </a:xfrm>
            <a:custGeom>
              <a:avLst/>
              <a:gdLst>
                <a:gd name="T0" fmla="*/ 326 w 326"/>
                <a:gd name="T1" fmla="*/ 344 h 344"/>
                <a:gd name="T2" fmla="*/ 0 w 326"/>
                <a:gd name="T3" fmla="*/ 342 h 344"/>
                <a:gd name="T4" fmla="*/ 0 w 326"/>
                <a:gd name="T5" fmla="*/ 0 h 344"/>
                <a:gd name="T6" fmla="*/ 326 w 326"/>
                <a:gd name="T7" fmla="*/ 0 h 344"/>
                <a:gd name="T8" fmla="*/ 326 w 326"/>
                <a:gd name="T9" fmla="*/ 344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6" h="344">
                  <a:moveTo>
                    <a:pt x="326" y="344"/>
                  </a:moveTo>
                  <a:lnTo>
                    <a:pt x="0" y="342"/>
                  </a:lnTo>
                  <a:lnTo>
                    <a:pt x="0" y="0"/>
                  </a:lnTo>
                  <a:lnTo>
                    <a:pt x="326" y="0"/>
                  </a:lnTo>
                  <a:lnTo>
                    <a:pt x="326" y="344"/>
                  </a:lnTo>
                  <a:close/>
                </a:path>
              </a:pathLst>
            </a:custGeom>
            <a:solidFill>
              <a:srgbClr val="DBC8E8"/>
            </a:solidFill>
            <a:ln w="12700">
              <a:solidFill>
                <a:srgbClr val="45157C"/>
              </a:solidFill>
              <a:prstDash val="solid"/>
              <a:round/>
              <a:headEnd/>
              <a:tailEnd/>
            </a:ln>
          </p:spPr>
          <p:txBody>
            <a:bodyPr/>
            <a:lstStyle/>
            <a:p>
              <a:endParaRPr lang="en-GB"/>
            </a:p>
          </p:txBody>
        </p:sp>
        <p:sp>
          <p:nvSpPr>
            <p:cNvPr id="1148" name="Freeform 282"/>
            <p:cNvSpPr>
              <a:spLocks/>
            </p:cNvSpPr>
            <p:nvPr userDrawn="1"/>
          </p:nvSpPr>
          <p:spPr bwMode="auto">
            <a:xfrm>
              <a:off x="4395" y="1770"/>
              <a:ext cx="300" cy="310"/>
            </a:xfrm>
            <a:custGeom>
              <a:avLst/>
              <a:gdLst>
                <a:gd name="T0" fmla="*/ 300 w 300"/>
                <a:gd name="T1" fmla="*/ 0 h 310"/>
                <a:gd name="T2" fmla="*/ 244 w 300"/>
                <a:gd name="T3" fmla="*/ 14 h 310"/>
                <a:gd name="T4" fmla="*/ 224 w 300"/>
                <a:gd name="T5" fmla="*/ 22 h 310"/>
                <a:gd name="T6" fmla="*/ 210 w 300"/>
                <a:gd name="T7" fmla="*/ 36 h 310"/>
                <a:gd name="T8" fmla="*/ 190 w 300"/>
                <a:gd name="T9" fmla="*/ 54 h 310"/>
                <a:gd name="T10" fmla="*/ 170 w 300"/>
                <a:gd name="T11" fmla="*/ 86 h 310"/>
                <a:gd name="T12" fmla="*/ 152 w 300"/>
                <a:gd name="T13" fmla="*/ 130 h 310"/>
                <a:gd name="T14" fmla="*/ 144 w 300"/>
                <a:gd name="T15" fmla="*/ 106 h 310"/>
                <a:gd name="T16" fmla="*/ 118 w 300"/>
                <a:gd name="T17" fmla="*/ 60 h 310"/>
                <a:gd name="T18" fmla="*/ 96 w 300"/>
                <a:gd name="T19" fmla="*/ 36 h 310"/>
                <a:gd name="T20" fmla="*/ 70 w 300"/>
                <a:gd name="T21" fmla="*/ 16 h 310"/>
                <a:gd name="T22" fmla="*/ 38 w 300"/>
                <a:gd name="T23" fmla="*/ 6 h 310"/>
                <a:gd name="T24" fmla="*/ 0 w 300"/>
                <a:gd name="T25" fmla="*/ 8 h 310"/>
                <a:gd name="T26" fmla="*/ 4 w 300"/>
                <a:gd name="T27" fmla="*/ 28 h 310"/>
                <a:gd name="T28" fmla="*/ 20 w 300"/>
                <a:gd name="T29" fmla="*/ 72 h 310"/>
                <a:gd name="T30" fmla="*/ 36 w 300"/>
                <a:gd name="T31" fmla="*/ 98 h 310"/>
                <a:gd name="T32" fmla="*/ 58 w 300"/>
                <a:gd name="T33" fmla="*/ 122 h 310"/>
                <a:gd name="T34" fmla="*/ 90 w 300"/>
                <a:gd name="T35" fmla="*/ 142 h 310"/>
                <a:gd name="T36" fmla="*/ 132 w 300"/>
                <a:gd name="T37" fmla="*/ 156 h 310"/>
                <a:gd name="T38" fmla="*/ 126 w 300"/>
                <a:gd name="T39" fmla="*/ 156 h 310"/>
                <a:gd name="T40" fmla="*/ 96 w 300"/>
                <a:gd name="T41" fmla="*/ 168 h 310"/>
                <a:gd name="T42" fmla="*/ 62 w 300"/>
                <a:gd name="T43" fmla="*/ 188 h 310"/>
                <a:gd name="T44" fmla="*/ 40 w 300"/>
                <a:gd name="T45" fmla="*/ 212 h 310"/>
                <a:gd name="T46" fmla="*/ 20 w 300"/>
                <a:gd name="T47" fmla="*/ 242 h 310"/>
                <a:gd name="T48" fmla="*/ 6 w 300"/>
                <a:gd name="T49" fmla="*/ 284 h 310"/>
                <a:gd name="T50" fmla="*/ 0 w 300"/>
                <a:gd name="T51" fmla="*/ 308 h 310"/>
                <a:gd name="T52" fmla="*/ 40 w 300"/>
                <a:gd name="T53" fmla="*/ 302 h 310"/>
                <a:gd name="T54" fmla="*/ 78 w 300"/>
                <a:gd name="T55" fmla="*/ 286 h 310"/>
                <a:gd name="T56" fmla="*/ 102 w 300"/>
                <a:gd name="T57" fmla="*/ 266 h 310"/>
                <a:gd name="T58" fmla="*/ 126 w 300"/>
                <a:gd name="T59" fmla="*/ 240 h 310"/>
                <a:gd name="T60" fmla="*/ 144 w 300"/>
                <a:gd name="T61" fmla="*/ 202 h 310"/>
                <a:gd name="T62" fmla="*/ 150 w 300"/>
                <a:gd name="T63" fmla="*/ 180 h 310"/>
                <a:gd name="T64" fmla="*/ 166 w 300"/>
                <a:gd name="T65" fmla="*/ 226 h 310"/>
                <a:gd name="T66" fmla="*/ 190 w 300"/>
                <a:gd name="T67" fmla="*/ 264 h 310"/>
                <a:gd name="T68" fmla="*/ 212 w 300"/>
                <a:gd name="T69" fmla="*/ 286 h 310"/>
                <a:gd name="T70" fmla="*/ 242 w 300"/>
                <a:gd name="T71" fmla="*/ 304 h 310"/>
                <a:gd name="T72" fmla="*/ 276 w 300"/>
                <a:gd name="T73" fmla="*/ 310 h 310"/>
                <a:gd name="T74" fmla="*/ 296 w 300"/>
                <a:gd name="T75" fmla="*/ 310 h 310"/>
                <a:gd name="T76" fmla="*/ 296 w 300"/>
                <a:gd name="T77" fmla="*/ 290 h 310"/>
                <a:gd name="T78" fmla="*/ 288 w 300"/>
                <a:gd name="T79" fmla="*/ 256 h 310"/>
                <a:gd name="T80" fmla="*/ 278 w 300"/>
                <a:gd name="T81" fmla="*/ 230 h 310"/>
                <a:gd name="T82" fmla="*/ 258 w 300"/>
                <a:gd name="T83" fmla="*/ 204 h 310"/>
                <a:gd name="T84" fmla="*/ 232 w 300"/>
                <a:gd name="T85" fmla="*/ 182 h 310"/>
                <a:gd name="T86" fmla="*/ 192 w 300"/>
                <a:gd name="T87" fmla="*/ 164 h 310"/>
                <a:gd name="T88" fmla="*/ 168 w 300"/>
                <a:gd name="T89" fmla="*/ 158 h 310"/>
                <a:gd name="T90" fmla="*/ 190 w 300"/>
                <a:gd name="T91" fmla="*/ 152 h 310"/>
                <a:gd name="T92" fmla="*/ 222 w 300"/>
                <a:gd name="T93" fmla="*/ 138 h 310"/>
                <a:gd name="T94" fmla="*/ 246 w 300"/>
                <a:gd name="T95" fmla="*/ 122 h 310"/>
                <a:gd name="T96" fmla="*/ 270 w 300"/>
                <a:gd name="T97" fmla="*/ 98 h 310"/>
                <a:gd name="T98" fmla="*/ 288 w 300"/>
                <a:gd name="T99" fmla="*/ 66 h 310"/>
                <a:gd name="T100" fmla="*/ 298 w 300"/>
                <a:gd name="T101" fmla="*/ 24 h 310"/>
                <a:gd name="T102" fmla="*/ 300 w 300"/>
                <a:gd name="T103" fmla="*/ 0 h 3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0" h="310">
                  <a:moveTo>
                    <a:pt x="300" y="0"/>
                  </a:moveTo>
                  <a:lnTo>
                    <a:pt x="300" y="0"/>
                  </a:lnTo>
                  <a:lnTo>
                    <a:pt x="268" y="6"/>
                  </a:lnTo>
                  <a:lnTo>
                    <a:pt x="244" y="14"/>
                  </a:lnTo>
                  <a:lnTo>
                    <a:pt x="232" y="18"/>
                  </a:lnTo>
                  <a:lnTo>
                    <a:pt x="224" y="22"/>
                  </a:lnTo>
                  <a:lnTo>
                    <a:pt x="210" y="36"/>
                  </a:lnTo>
                  <a:lnTo>
                    <a:pt x="200" y="44"/>
                  </a:lnTo>
                  <a:lnTo>
                    <a:pt x="190" y="54"/>
                  </a:lnTo>
                  <a:lnTo>
                    <a:pt x="180" y="68"/>
                  </a:lnTo>
                  <a:lnTo>
                    <a:pt x="170" y="86"/>
                  </a:lnTo>
                  <a:lnTo>
                    <a:pt x="160" y="106"/>
                  </a:lnTo>
                  <a:lnTo>
                    <a:pt x="152" y="130"/>
                  </a:lnTo>
                  <a:lnTo>
                    <a:pt x="144" y="106"/>
                  </a:lnTo>
                  <a:lnTo>
                    <a:pt x="132" y="84"/>
                  </a:lnTo>
                  <a:lnTo>
                    <a:pt x="118" y="60"/>
                  </a:lnTo>
                  <a:lnTo>
                    <a:pt x="108" y="48"/>
                  </a:lnTo>
                  <a:lnTo>
                    <a:pt x="96" y="36"/>
                  </a:lnTo>
                  <a:lnTo>
                    <a:pt x="84" y="26"/>
                  </a:lnTo>
                  <a:lnTo>
                    <a:pt x="70" y="16"/>
                  </a:lnTo>
                  <a:lnTo>
                    <a:pt x="56" y="10"/>
                  </a:lnTo>
                  <a:lnTo>
                    <a:pt x="38" y="6"/>
                  </a:lnTo>
                  <a:lnTo>
                    <a:pt x="20" y="6"/>
                  </a:lnTo>
                  <a:lnTo>
                    <a:pt x="0" y="8"/>
                  </a:lnTo>
                  <a:lnTo>
                    <a:pt x="4" y="28"/>
                  </a:lnTo>
                  <a:lnTo>
                    <a:pt x="10" y="48"/>
                  </a:lnTo>
                  <a:lnTo>
                    <a:pt x="20" y="72"/>
                  </a:lnTo>
                  <a:lnTo>
                    <a:pt x="26" y="86"/>
                  </a:lnTo>
                  <a:lnTo>
                    <a:pt x="36" y="98"/>
                  </a:lnTo>
                  <a:lnTo>
                    <a:pt x="46" y="110"/>
                  </a:lnTo>
                  <a:lnTo>
                    <a:pt x="58" y="122"/>
                  </a:lnTo>
                  <a:lnTo>
                    <a:pt x="74" y="134"/>
                  </a:lnTo>
                  <a:lnTo>
                    <a:pt x="90" y="142"/>
                  </a:lnTo>
                  <a:lnTo>
                    <a:pt x="110" y="150"/>
                  </a:lnTo>
                  <a:lnTo>
                    <a:pt x="132" y="156"/>
                  </a:lnTo>
                  <a:lnTo>
                    <a:pt x="126" y="156"/>
                  </a:lnTo>
                  <a:lnTo>
                    <a:pt x="114" y="160"/>
                  </a:lnTo>
                  <a:lnTo>
                    <a:pt x="96" y="168"/>
                  </a:lnTo>
                  <a:lnTo>
                    <a:pt x="74" y="180"/>
                  </a:lnTo>
                  <a:lnTo>
                    <a:pt x="62" y="188"/>
                  </a:lnTo>
                  <a:lnTo>
                    <a:pt x="50" y="200"/>
                  </a:lnTo>
                  <a:lnTo>
                    <a:pt x="40" y="212"/>
                  </a:lnTo>
                  <a:lnTo>
                    <a:pt x="30" y="226"/>
                  </a:lnTo>
                  <a:lnTo>
                    <a:pt x="20" y="242"/>
                  </a:lnTo>
                  <a:lnTo>
                    <a:pt x="12" y="262"/>
                  </a:lnTo>
                  <a:lnTo>
                    <a:pt x="6" y="284"/>
                  </a:lnTo>
                  <a:lnTo>
                    <a:pt x="0" y="308"/>
                  </a:lnTo>
                  <a:lnTo>
                    <a:pt x="20" y="306"/>
                  </a:lnTo>
                  <a:lnTo>
                    <a:pt x="40" y="302"/>
                  </a:lnTo>
                  <a:lnTo>
                    <a:pt x="64" y="292"/>
                  </a:lnTo>
                  <a:lnTo>
                    <a:pt x="78" y="286"/>
                  </a:lnTo>
                  <a:lnTo>
                    <a:pt x="90" y="276"/>
                  </a:lnTo>
                  <a:lnTo>
                    <a:pt x="102" y="266"/>
                  </a:lnTo>
                  <a:lnTo>
                    <a:pt x="114" y="254"/>
                  </a:lnTo>
                  <a:lnTo>
                    <a:pt x="126" y="240"/>
                  </a:lnTo>
                  <a:lnTo>
                    <a:pt x="136" y="222"/>
                  </a:lnTo>
                  <a:lnTo>
                    <a:pt x="144" y="202"/>
                  </a:lnTo>
                  <a:lnTo>
                    <a:pt x="150" y="180"/>
                  </a:lnTo>
                  <a:lnTo>
                    <a:pt x="156" y="202"/>
                  </a:lnTo>
                  <a:lnTo>
                    <a:pt x="166" y="226"/>
                  </a:lnTo>
                  <a:lnTo>
                    <a:pt x="180" y="250"/>
                  </a:lnTo>
                  <a:lnTo>
                    <a:pt x="190" y="264"/>
                  </a:lnTo>
                  <a:lnTo>
                    <a:pt x="200" y="276"/>
                  </a:lnTo>
                  <a:lnTo>
                    <a:pt x="212" y="286"/>
                  </a:lnTo>
                  <a:lnTo>
                    <a:pt x="226" y="296"/>
                  </a:lnTo>
                  <a:lnTo>
                    <a:pt x="242" y="304"/>
                  </a:lnTo>
                  <a:lnTo>
                    <a:pt x="258" y="308"/>
                  </a:lnTo>
                  <a:lnTo>
                    <a:pt x="276" y="310"/>
                  </a:lnTo>
                  <a:lnTo>
                    <a:pt x="296" y="310"/>
                  </a:lnTo>
                  <a:lnTo>
                    <a:pt x="296" y="304"/>
                  </a:lnTo>
                  <a:lnTo>
                    <a:pt x="296" y="290"/>
                  </a:lnTo>
                  <a:lnTo>
                    <a:pt x="292" y="268"/>
                  </a:lnTo>
                  <a:lnTo>
                    <a:pt x="288" y="256"/>
                  </a:lnTo>
                  <a:lnTo>
                    <a:pt x="284" y="244"/>
                  </a:lnTo>
                  <a:lnTo>
                    <a:pt x="278" y="230"/>
                  </a:lnTo>
                  <a:lnTo>
                    <a:pt x="270" y="218"/>
                  </a:lnTo>
                  <a:lnTo>
                    <a:pt x="258" y="204"/>
                  </a:lnTo>
                  <a:lnTo>
                    <a:pt x="246" y="192"/>
                  </a:lnTo>
                  <a:lnTo>
                    <a:pt x="232" y="182"/>
                  </a:lnTo>
                  <a:lnTo>
                    <a:pt x="214" y="172"/>
                  </a:lnTo>
                  <a:lnTo>
                    <a:pt x="192" y="164"/>
                  </a:lnTo>
                  <a:lnTo>
                    <a:pt x="168" y="158"/>
                  </a:lnTo>
                  <a:lnTo>
                    <a:pt x="174" y="156"/>
                  </a:lnTo>
                  <a:lnTo>
                    <a:pt x="190" y="152"/>
                  </a:lnTo>
                  <a:lnTo>
                    <a:pt x="210" y="144"/>
                  </a:lnTo>
                  <a:lnTo>
                    <a:pt x="222" y="138"/>
                  </a:lnTo>
                  <a:lnTo>
                    <a:pt x="234" y="130"/>
                  </a:lnTo>
                  <a:lnTo>
                    <a:pt x="246" y="122"/>
                  </a:lnTo>
                  <a:lnTo>
                    <a:pt x="258" y="110"/>
                  </a:lnTo>
                  <a:lnTo>
                    <a:pt x="270" y="98"/>
                  </a:lnTo>
                  <a:lnTo>
                    <a:pt x="280" y="82"/>
                  </a:lnTo>
                  <a:lnTo>
                    <a:pt x="288" y="66"/>
                  </a:lnTo>
                  <a:lnTo>
                    <a:pt x="294" y="46"/>
                  </a:lnTo>
                  <a:lnTo>
                    <a:pt x="298" y="24"/>
                  </a:lnTo>
                  <a:lnTo>
                    <a:pt x="300" y="0"/>
                  </a:lnTo>
                  <a:close/>
                </a:path>
              </a:pathLst>
            </a:custGeom>
            <a:solidFill>
              <a:srgbClr val="DBC8E8"/>
            </a:solidFill>
            <a:ln w="12700">
              <a:solidFill>
                <a:srgbClr val="45157C"/>
              </a:solidFill>
              <a:prstDash val="solid"/>
              <a:round/>
              <a:headEnd/>
              <a:tailEnd/>
            </a:ln>
          </p:spPr>
          <p:txBody>
            <a:bodyPr/>
            <a:lstStyle/>
            <a:p>
              <a:endParaRPr lang="en-GB"/>
            </a:p>
          </p:txBody>
        </p:sp>
        <p:sp>
          <p:nvSpPr>
            <p:cNvPr id="1149" name="Freeform 283"/>
            <p:cNvSpPr>
              <a:spLocks/>
            </p:cNvSpPr>
            <p:nvPr userDrawn="1"/>
          </p:nvSpPr>
          <p:spPr bwMode="auto">
            <a:xfrm>
              <a:off x="4567" y="1828"/>
              <a:ext cx="72" cy="74"/>
            </a:xfrm>
            <a:custGeom>
              <a:avLst/>
              <a:gdLst>
                <a:gd name="T0" fmla="*/ 0 w 72"/>
                <a:gd name="T1" fmla="*/ 74 h 74"/>
                <a:gd name="T2" fmla="*/ 0 w 72"/>
                <a:gd name="T3" fmla="*/ 74 h 74"/>
                <a:gd name="T4" fmla="*/ 8 w 72"/>
                <a:gd name="T5" fmla="*/ 72 h 74"/>
                <a:gd name="T6" fmla="*/ 14 w 72"/>
                <a:gd name="T7" fmla="*/ 72 h 74"/>
                <a:gd name="T8" fmla="*/ 24 w 72"/>
                <a:gd name="T9" fmla="*/ 70 h 74"/>
                <a:gd name="T10" fmla="*/ 36 w 72"/>
                <a:gd name="T11" fmla="*/ 64 h 74"/>
                <a:gd name="T12" fmla="*/ 48 w 72"/>
                <a:gd name="T13" fmla="*/ 58 h 74"/>
                <a:gd name="T14" fmla="*/ 60 w 72"/>
                <a:gd name="T15" fmla="*/ 46 h 74"/>
                <a:gd name="T16" fmla="*/ 72 w 72"/>
                <a:gd name="T17" fmla="*/ 32 h 74"/>
                <a:gd name="T18" fmla="*/ 72 w 72"/>
                <a:gd name="T19" fmla="*/ 32 h 74"/>
                <a:gd name="T20" fmla="*/ 60 w 72"/>
                <a:gd name="T21" fmla="*/ 18 h 74"/>
                <a:gd name="T22" fmla="*/ 50 w 72"/>
                <a:gd name="T23" fmla="*/ 6 h 74"/>
                <a:gd name="T24" fmla="*/ 42 w 72"/>
                <a:gd name="T25" fmla="*/ 0 h 74"/>
                <a:gd name="T26" fmla="*/ 42 w 72"/>
                <a:gd name="T27" fmla="*/ 0 h 74"/>
                <a:gd name="T28" fmla="*/ 36 w 72"/>
                <a:gd name="T29" fmla="*/ 6 h 74"/>
                <a:gd name="T30" fmla="*/ 22 w 72"/>
                <a:gd name="T31" fmla="*/ 24 h 74"/>
                <a:gd name="T32" fmla="*/ 14 w 72"/>
                <a:gd name="T33" fmla="*/ 36 h 74"/>
                <a:gd name="T34" fmla="*/ 8 w 72"/>
                <a:gd name="T35" fmla="*/ 48 h 74"/>
                <a:gd name="T36" fmla="*/ 2 w 72"/>
                <a:gd name="T37" fmla="*/ 60 h 74"/>
                <a:gd name="T38" fmla="*/ 0 w 72"/>
                <a:gd name="T39" fmla="*/ 74 h 74"/>
                <a:gd name="T40" fmla="*/ 0 w 72"/>
                <a:gd name="T41" fmla="*/ 74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0" y="74"/>
                  </a:moveTo>
                  <a:lnTo>
                    <a:pt x="0" y="74"/>
                  </a:lnTo>
                  <a:lnTo>
                    <a:pt x="8" y="72"/>
                  </a:lnTo>
                  <a:lnTo>
                    <a:pt x="14" y="72"/>
                  </a:lnTo>
                  <a:lnTo>
                    <a:pt x="24" y="70"/>
                  </a:lnTo>
                  <a:lnTo>
                    <a:pt x="36" y="64"/>
                  </a:lnTo>
                  <a:lnTo>
                    <a:pt x="48" y="58"/>
                  </a:lnTo>
                  <a:lnTo>
                    <a:pt x="60" y="46"/>
                  </a:lnTo>
                  <a:lnTo>
                    <a:pt x="72" y="32"/>
                  </a:lnTo>
                  <a:lnTo>
                    <a:pt x="60" y="18"/>
                  </a:lnTo>
                  <a:lnTo>
                    <a:pt x="50" y="6"/>
                  </a:lnTo>
                  <a:lnTo>
                    <a:pt x="42" y="0"/>
                  </a:lnTo>
                  <a:lnTo>
                    <a:pt x="36" y="6"/>
                  </a:lnTo>
                  <a:lnTo>
                    <a:pt x="22" y="24"/>
                  </a:lnTo>
                  <a:lnTo>
                    <a:pt x="14" y="36"/>
                  </a:lnTo>
                  <a:lnTo>
                    <a:pt x="8" y="48"/>
                  </a:lnTo>
                  <a:lnTo>
                    <a:pt x="2" y="60"/>
                  </a:lnTo>
                  <a:lnTo>
                    <a:pt x="0" y="74"/>
                  </a:lnTo>
                  <a:close/>
                </a:path>
              </a:pathLst>
            </a:custGeom>
            <a:solidFill>
              <a:srgbClr val="F8F7F9"/>
            </a:solidFill>
            <a:ln w="12700">
              <a:solidFill>
                <a:srgbClr val="45157C"/>
              </a:solidFill>
              <a:prstDash val="solid"/>
              <a:round/>
              <a:headEnd/>
              <a:tailEnd/>
            </a:ln>
          </p:spPr>
          <p:txBody>
            <a:bodyPr/>
            <a:lstStyle/>
            <a:p>
              <a:endParaRPr lang="en-GB"/>
            </a:p>
          </p:txBody>
        </p:sp>
        <p:sp>
          <p:nvSpPr>
            <p:cNvPr id="1150" name="Freeform 284"/>
            <p:cNvSpPr>
              <a:spLocks/>
            </p:cNvSpPr>
            <p:nvPr userDrawn="1"/>
          </p:nvSpPr>
          <p:spPr bwMode="auto">
            <a:xfrm>
              <a:off x="4449" y="1830"/>
              <a:ext cx="74" cy="72"/>
            </a:xfrm>
            <a:custGeom>
              <a:avLst/>
              <a:gdLst>
                <a:gd name="T0" fmla="*/ 74 w 74"/>
                <a:gd name="T1" fmla="*/ 72 h 72"/>
                <a:gd name="T2" fmla="*/ 74 w 74"/>
                <a:gd name="T3" fmla="*/ 72 h 72"/>
                <a:gd name="T4" fmla="*/ 74 w 74"/>
                <a:gd name="T5" fmla="*/ 64 h 72"/>
                <a:gd name="T6" fmla="*/ 74 w 74"/>
                <a:gd name="T7" fmla="*/ 56 h 72"/>
                <a:gd name="T8" fmla="*/ 70 w 74"/>
                <a:gd name="T9" fmla="*/ 48 h 72"/>
                <a:gd name="T10" fmla="*/ 66 w 74"/>
                <a:gd name="T11" fmla="*/ 36 h 72"/>
                <a:gd name="T12" fmla="*/ 58 w 74"/>
                <a:gd name="T13" fmla="*/ 24 h 72"/>
                <a:gd name="T14" fmla="*/ 48 w 74"/>
                <a:gd name="T15" fmla="*/ 12 h 72"/>
                <a:gd name="T16" fmla="*/ 34 w 74"/>
                <a:gd name="T17" fmla="*/ 0 h 72"/>
                <a:gd name="T18" fmla="*/ 34 w 74"/>
                <a:gd name="T19" fmla="*/ 0 h 72"/>
                <a:gd name="T20" fmla="*/ 18 w 74"/>
                <a:gd name="T21" fmla="*/ 12 h 72"/>
                <a:gd name="T22" fmla="*/ 8 w 74"/>
                <a:gd name="T23" fmla="*/ 22 h 72"/>
                <a:gd name="T24" fmla="*/ 0 w 74"/>
                <a:gd name="T25" fmla="*/ 30 h 72"/>
                <a:gd name="T26" fmla="*/ 0 w 74"/>
                <a:gd name="T27" fmla="*/ 30 h 72"/>
                <a:gd name="T28" fmla="*/ 8 w 74"/>
                <a:gd name="T29" fmla="*/ 36 h 72"/>
                <a:gd name="T30" fmla="*/ 26 w 74"/>
                <a:gd name="T31" fmla="*/ 50 h 72"/>
                <a:gd name="T32" fmla="*/ 38 w 74"/>
                <a:gd name="T33" fmla="*/ 58 h 72"/>
                <a:gd name="T34" fmla="*/ 50 w 74"/>
                <a:gd name="T35" fmla="*/ 64 h 72"/>
                <a:gd name="T36" fmla="*/ 62 w 74"/>
                <a:gd name="T37" fmla="*/ 70 h 72"/>
                <a:gd name="T38" fmla="*/ 74 w 74"/>
                <a:gd name="T39" fmla="*/ 72 h 72"/>
                <a:gd name="T40" fmla="*/ 74 w 74"/>
                <a:gd name="T41" fmla="*/ 7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4" h="72">
                  <a:moveTo>
                    <a:pt x="74" y="72"/>
                  </a:moveTo>
                  <a:lnTo>
                    <a:pt x="74" y="72"/>
                  </a:lnTo>
                  <a:lnTo>
                    <a:pt x="74" y="64"/>
                  </a:lnTo>
                  <a:lnTo>
                    <a:pt x="74" y="56"/>
                  </a:lnTo>
                  <a:lnTo>
                    <a:pt x="70" y="48"/>
                  </a:lnTo>
                  <a:lnTo>
                    <a:pt x="66" y="36"/>
                  </a:lnTo>
                  <a:lnTo>
                    <a:pt x="58" y="24"/>
                  </a:lnTo>
                  <a:lnTo>
                    <a:pt x="48" y="12"/>
                  </a:lnTo>
                  <a:lnTo>
                    <a:pt x="34" y="0"/>
                  </a:lnTo>
                  <a:lnTo>
                    <a:pt x="18" y="12"/>
                  </a:lnTo>
                  <a:lnTo>
                    <a:pt x="8" y="22"/>
                  </a:lnTo>
                  <a:lnTo>
                    <a:pt x="0" y="30"/>
                  </a:lnTo>
                  <a:lnTo>
                    <a:pt x="8" y="36"/>
                  </a:lnTo>
                  <a:lnTo>
                    <a:pt x="26" y="50"/>
                  </a:lnTo>
                  <a:lnTo>
                    <a:pt x="38" y="58"/>
                  </a:lnTo>
                  <a:lnTo>
                    <a:pt x="50" y="64"/>
                  </a:lnTo>
                  <a:lnTo>
                    <a:pt x="62" y="70"/>
                  </a:lnTo>
                  <a:lnTo>
                    <a:pt x="74" y="72"/>
                  </a:lnTo>
                  <a:close/>
                </a:path>
              </a:pathLst>
            </a:custGeom>
            <a:solidFill>
              <a:srgbClr val="F8F7F9"/>
            </a:solidFill>
            <a:ln w="12700">
              <a:solidFill>
                <a:srgbClr val="45157C"/>
              </a:solidFill>
              <a:prstDash val="solid"/>
              <a:round/>
              <a:headEnd/>
              <a:tailEnd/>
            </a:ln>
          </p:spPr>
          <p:txBody>
            <a:bodyPr/>
            <a:lstStyle/>
            <a:p>
              <a:endParaRPr lang="en-GB"/>
            </a:p>
          </p:txBody>
        </p:sp>
        <p:sp>
          <p:nvSpPr>
            <p:cNvPr id="1151" name="Freeform 285"/>
            <p:cNvSpPr>
              <a:spLocks/>
            </p:cNvSpPr>
            <p:nvPr userDrawn="1"/>
          </p:nvSpPr>
          <p:spPr bwMode="auto">
            <a:xfrm>
              <a:off x="4451" y="1950"/>
              <a:ext cx="72" cy="74"/>
            </a:xfrm>
            <a:custGeom>
              <a:avLst/>
              <a:gdLst>
                <a:gd name="T0" fmla="*/ 72 w 72"/>
                <a:gd name="T1" fmla="*/ 0 h 74"/>
                <a:gd name="T2" fmla="*/ 72 w 72"/>
                <a:gd name="T3" fmla="*/ 0 h 74"/>
                <a:gd name="T4" fmla="*/ 72 w 72"/>
                <a:gd name="T5" fmla="*/ 6 h 74"/>
                <a:gd name="T6" fmla="*/ 70 w 72"/>
                <a:gd name="T7" fmla="*/ 14 h 74"/>
                <a:gd name="T8" fmla="*/ 68 w 72"/>
                <a:gd name="T9" fmla="*/ 24 h 74"/>
                <a:gd name="T10" fmla="*/ 64 w 72"/>
                <a:gd name="T11" fmla="*/ 36 h 74"/>
                <a:gd name="T12" fmla="*/ 58 w 72"/>
                <a:gd name="T13" fmla="*/ 48 h 74"/>
                <a:gd name="T14" fmla="*/ 48 w 72"/>
                <a:gd name="T15" fmla="*/ 60 h 74"/>
                <a:gd name="T16" fmla="*/ 34 w 72"/>
                <a:gd name="T17" fmla="*/ 74 h 74"/>
                <a:gd name="T18" fmla="*/ 34 w 72"/>
                <a:gd name="T19" fmla="*/ 74 h 74"/>
                <a:gd name="T20" fmla="*/ 18 w 72"/>
                <a:gd name="T21" fmla="*/ 62 h 74"/>
                <a:gd name="T22" fmla="*/ 8 w 72"/>
                <a:gd name="T23" fmla="*/ 52 h 74"/>
                <a:gd name="T24" fmla="*/ 0 w 72"/>
                <a:gd name="T25" fmla="*/ 44 h 74"/>
                <a:gd name="T26" fmla="*/ 0 w 72"/>
                <a:gd name="T27" fmla="*/ 44 h 74"/>
                <a:gd name="T28" fmla="*/ 6 w 72"/>
                <a:gd name="T29" fmla="*/ 38 h 74"/>
                <a:gd name="T30" fmla="*/ 24 w 72"/>
                <a:gd name="T31" fmla="*/ 22 h 74"/>
                <a:gd name="T32" fmla="*/ 36 w 72"/>
                <a:gd name="T33" fmla="*/ 14 h 74"/>
                <a:gd name="T34" fmla="*/ 48 w 72"/>
                <a:gd name="T35" fmla="*/ 8 h 74"/>
                <a:gd name="T36" fmla="*/ 60 w 72"/>
                <a:gd name="T37" fmla="*/ 2 h 74"/>
                <a:gd name="T38" fmla="*/ 72 w 72"/>
                <a:gd name="T39" fmla="*/ 0 h 74"/>
                <a:gd name="T40" fmla="*/ 72 w 72"/>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74">
                  <a:moveTo>
                    <a:pt x="72" y="0"/>
                  </a:moveTo>
                  <a:lnTo>
                    <a:pt x="72" y="0"/>
                  </a:lnTo>
                  <a:lnTo>
                    <a:pt x="72" y="6"/>
                  </a:lnTo>
                  <a:lnTo>
                    <a:pt x="70" y="14"/>
                  </a:lnTo>
                  <a:lnTo>
                    <a:pt x="68" y="24"/>
                  </a:lnTo>
                  <a:lnTo>
                    <a:pt x="64" y="36"/>
                  </a:lnTo>
                  <a:lnTo>
                    <a:pt x="58" y="48"/>
                  </a:lnTo>
                  <a:lnTo>
                    <a:pt x="48" y="60"/>
                  </a:lnTo>
                  <a:lnTo>
                    <a:pt x="34" y="74"/>
                  </a:lnTo>
                  <a:lnTo>
                    <a:pt x="18" y="62"/>
                  </a:lnTo>
                  <a:lnTo>
                    <a:pt x="8" y="52"/>
                  </a:lnTo>
                  <a:lnTo>
                    <a:pt x="0" y="44"/>
                  </a:lnTo>
                  <a:lnTo>
                    <a:pt x="6" y="38"/>
                  </a:lnTo>
                  <a:lnTo>
                    <a:pt x="24" y="22"/>
                  </a:lnTo>
                  <a:lnTo>
                    <a:pt x="36" y="14"/>
                  </a:lnTo>
                  <a:lnTo>
                    <a:pt x="48" y="8"/>
                  </a:lnTo>
                  <a:lnTo>
                    <a:pt x="60" y="2"/>
                  </a:lnTo>
                  <a:lnTo>
                    <a:pt x="72" y="0"/>
                  </a:lnTo>
                  <a:close/>
                </a:path>
              </a:pathLst>
            </a:custGeom>
            <a:solidFill>
              <a:srgbClr val="F8F7F9"/>
            </a:solidFill>
            <a:ln w="12700">
              <a:solidFill>
                <a:srgbClr val="45157C"/>
              </a:solidFill>
              <a:prstDash val="solid"/>
              <a:round/>
              <a:headEnd/>
              <a:tailEnd/>
            </a:ln>
          </p:spPr>
          <p:txBody>
            <a:bodyPr/>
            <a:lstStyle/>
            <a:p>
              <a:endParaRPr lang="en-GB"/>
            </a:p>
          </p:txBody>
        </p:sp>
        <p:sp>
          <p:nvSpPr>
            <p:cNvPr id="1152" name="Freeform 286"/>
            <p:cNvSpPr>
              <a:spLocks/>
            </p:cNvSpPr>
            <p:nvPr userDrawn="1"/>
          </p:nvSpPr>
          <p:spPr bwMode="auto">
            <a:xfrm>
              <a:off x="4561" y="1948"/>
              <a:ext cx="76" cy="70"/>
            </a:xfrm>
            <a:custGeom>
              <a:avLst/>
              <a:gdLst>
                <a:gd name="T0" fmla="*/ 0 w 76"/>
                <a:gd name="T1" fmla="*/ 0 h 70"/>
                <a:gd name="T2" fmla="*/ 0 w 76"/>
                <a:gd name="T3" fmla="*/ 0 h 70"/>
                <a:gd name="T4" fmla="*/ 0 w 76"/>
                <a:gd name="T5" fmla="*/ 6 h 70"/>
                <a:gd name="T6" fmla="*/ 2 w 76"/>
                <a:gd name="T7" fmla="*/ 14 h 70"/>
                <a:gd name="T8" fmla="*/ 4 w 76"/>
                <a:gd name="T9" fmla="*/ 24 h 70"/>
                <a:gd name="T10" fmla="*/ 10 w 76"/>
                <a:gd name="T11" fmla="*/ 34 h 70"/>
                <a:gd name="T12" fmla="*/ 18 w 76"/>
                <a:gd name="T13" fmla="*/ 46 h 70"/>
                <a:gd name="T14" fmla="*/ 28 w 76"/>
                <a:gd name="T15" fmla="*/ 58 h 70"/>
                <a:gd name="T16" fmla="*/ 44 w 76"/>
                <a:gd name="T17" fmla="*/ 70 h 70"/>
                <a:gd name="T18" fmla="*/ 44 w 76"/>
                <a:gd name="T19" fmla="*/ 70 h 70"/>
                <a:gd name="T20" fmla="*/ 58 w 76"/>
                <a:gd name="T21" fmla="*/ 58 h 70"/>
                <a:gd name="T22" fmla="*/ 68 w 76"/>
                <a:gd name="T23" fmla="*/ 48 h 70"/>
                <a:gd name="T24" fmla="*/ 76 w 76"/>
                <a:gd name="T25" fmla="*/ 38 h 70"/>
                <a:gd name="T26" fmla="*/ 76 w 76"/>
                <a:gd name="T27" fmla="*/ 38 h 70"/>
                <a:gd name="T28" fmla="*/ 68 w 76"/>
                <a:gd name="T29" fmla="*/ 32 h 70"/>
                <a:gd name="T30" fmla="*/ 50 w 76"/>
                <a:gd name="T31" fmla="*/ 18 h 70"/>
                <a:gd name="T32" fmla="*/ 38 w 76"/>
                <a:gd name="T33" fmla="*/ 12 h 70"/>
                <a:gd name="T34" fmla="*/ 26 w 76"/>
                <a:gd name="T35" fmla="*/ 6 h 70"/>
                <a:gd name="T36" fmla="*/ 12 w 76"/>
                <a:gd name="T37" fmla="*/ 2 h 70"/>
                <a:gd name="T38" fmla="*/ 0 w 76"/>
                <a:gd name="T39" fmla="*/ 0 h 70"/>
                <a:gd name="T40" fmla="*/ 0 w 76"/>
                <a:gd name="T41" fmla="*/ 0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6" h="70">
                  <a:moveTo>
                    <a:pt x="0" y="0"/>
                  </a:moveTo>
                  <a:lnTo>
                    <a:pt x="0" y="0"/>
                  </a:lnTo>
                  <a:lnTo>
                    <a:pt x="0" y="6"/>
                  </a:lnTo>
                  <a:lnTo>
                    <a:pt x="2" y="14"/>
                  </a:lnTo>
                  <a:lnTo>
                    <a:pt x="4" y="24"/>
                  </a:lnTo>
                  <a:lnTo>
                    <a:pt x="10" y="34"/>
                  </a:lnTo>
                  <a:lnTo>
                    <a:pt x="18" y="46"/>
                  </a:lnTo>
                  <a:lnTo>
                    <a:pt x="28" y="58"/>
                  </a:lnTo>
                  <a:lnTo>
                    <a:pt x="44" y="70"/>
                  </a:lnTo>
                  <a:lnTo>
                    <a:pt x="58" y="58"/>
                  </a:lnTo>
                  <a:lnTo>
                    <a:pt x="68" y="48"/>
                  </a:lnTo>
                  <a:lnTo>
                    <a:pt x="76" y="38"/>
                  </a:lnTo>
                  <a:lnTo>
                    <a:pt x="68" y="32"/>
                  </a:lnTo>
                  <a:lnTo>
                    <a:pt x="50" y="18"/>
                  </a:lnTo>
                  <a:lnTo>
                    <a:pt x="38" y="12"/>
                  </a:lnTo>
                  <a:lnTo>
                    <a:pt x="26" y="6"/>
                  </a:lnTo>
                  <a:lnTo>
                    <a:pt x="12" y="2"/>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1153" name="Freeform 287"/>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144 w 144"/>
                <a:gd name="T21" fmla="*/ 12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lnTo>
                    <a:pt x="144" y="12"/>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4" name="Freeform 288"/>
            <p:cNvSpPr>
              <a:spLocks/>
            </p:cNvSpPr>
            <p:nvPr userDrawn="1"/>
          </p:nvSpPr>
          <p:spPr bwMode="auto">
            <a:xfrm>
              <a:off x="4475" y="1780"/>
              <a:ext cx="144" cy="14"/>
            </a:xfrm>
            <a:custGeom>
              <a:avLst/>
              <a:gdLst>
                <a:gd name="T0" fmla="*/ 144 w 144"/>
                <a:gd name="T1" fmla="*/ 12 h 14"/>
                <a:gd name="T2" fmla="*/ 144 w 144"/>
                <a:gd name="T3" fmla="*/ 12 h 14"/>
                <a:gd name="T4" fmla="*/ 132 w 144"/>
                <a:gd name="T5" fmla="*/ 8 h 14"/>
                <a:gd name="T6" fmla="*/ 118 w 144"/>
                <a:gd name="T7" fmla="*/ 4 h 14"/>
                <a:gd name="T8" fmla="*/ 100 w 144"/>
                <a:gd name="T9" fmla="*/ 2 h 14"/>
                <a:gd name="T10" fmla="*/ 80 w 144"/>
                <a:gd name="T11" fmla="*/ 0 h 14"/>
                <a:gd name="T12" fmla="*/ 54 w 144"/>
                <a:gd name="T13" fmla="*/ 0 h 14"/>
                <a:gd name="T14" fmla="*/ 28 w 144"/>
                <a:gd name="T15" fmla="*/ 4 h 14"/>
                <a:gd name="T16" fmla="*/ 14 w 144"/>
                <a:gd name="T17" fmla="*/ 10 h 14"/>
                <a:gd name="T18" fmla="*/ 0 w 144"/>
                <a:gd name="T19" fmla="*/ 14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 h="14">
                  <a:moveTo>
                    <a:pt x="144" y="12"/>
                  </a:moveTo>
                  <a:lnTo>
                    <a:pt x="144" y="12"/>
                  </a:lnTo>
                  <a:lnTo>
                    <a:pt x="132" y="8"/>
                  </a:lnTo>
                  <a:lnTo>
                    <a:pt x="118" y="4"/>
                  </a:lnTo>
                  <a:lnTo>
                    <a:pt x="100" y="2"/>
                  </a:lnTo>
                  <a:lnTo>
                    <a:pt x="80" y="0"/>
                  </a:lnTo>
                  <a:lnTo>
                    <a:pt x="54" y="0"/>
                  </a:lnTo>
                  <a:lnTo>
                    <a:pt x="28" y="4"/>
                  </a:lnTo>
                  <a:lnTo>
                    <a:pt x="14" y="10"/>
                  </a:lnTo>
                  <a:lnTo>
                    <a:pt x="0" y="14"/>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55" name="Freeform 289"/>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w 128"/>
                <a:gd name="T21" fmla="*/ 0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6" name="Freeform 290"/>
            <p:cNvSpPr>
              <a:spLocks/>
            </p:cNvSpPr>
            <p:nvPr userDrawn="1"/>
          </p:nvSpPr>
          <p:spPr bwMode="auto">
            <a:xfrm>
              <a:off x="4477" y="2054"/>
              <a:ext cx="128" cy="16"/>
            </a:xfrm>
            <a:custGeom>
              <a:avLst/>
              <a:gdLst>
                <a:gd name="T0" fmla="*/ 0 w 128"/>
                <a:gd name="T1" fmla="*/ 0 h 16"/>
                <a:gd name="T2" fmla="*/ 0 w 128"/>
                <a:gd name="T3" fmla="*/ 0 h 16"/>
                <a:gd name="T4" fmla="*/ 10 w 128"/>
                <a:gd name="T5" fmla="*/ 4 h 16"/>
                <a:gd name="T6" fmla="*/ 22 w 128"/>
                <a:gd name="T7" fmla="*/ 10 h 16"/>
                <a:gd name="T8" fmla="*/ 36 w 128"/>
                <a:gd name="T9" fmla="*/ 14 h 16"/>
                <a:gd name="T10" fmla="*/ 56 w 128"/>
                <a:gd name="T11" fmla="*/ 16 h 16"/>
                <a:gd name="T12" fmla="*/ 76 w 128"/>
                <a:gd name="T13" fmla="*/ 16 h 16"/>
                <a:gd name="T14" fmla="*/ 102 w 128"/>
                <a:gd name="T15" fmla="*/ 12 h 16"/>
                <a:gd name="T16" fmla="*/ 114 w 128"/>
                <a:gd name="T17" fmla="*/ 8 h 16"/>
                <a:gd name="T18" fmla="*/ 128 w 128"/>
                <a:gd name="T19" fmla="*/ 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8" h="16">
                  <a:moveTo>
                    <a:pt x="0" y="0"/>
                  </a:moveTo>
                  <a:lnTo>
                    <a:pt x="0" y="0"/>
                  </a:lnTo>
                  <a:lnTo>
                    <a:pt x="10" y="4"/>
                  </a:lnTo>
                  <a:lnTo>
                    <a:pt x="22" y="10"/>
                  </a:lnTo>
                  <a:lnTo>
                    <a:pt x="36" y="14"/>
                  </a:lnTo>
                  <a:lnTo>
                    <a:pt x="56" y="16"/>
                  </a:lnTo>
                  <a:lnTo>
                    <a:pt x="76" y="16"/>
                  </a:lnTo>
                  <a:lnTo>
                    <a:pt x="102" y="12"/>
                  </a:lnTo>
                  <a:lnTo>
                    <a:pt x="114" y="8"/>
                  </a:lnTo>
                  <a:lnTo>
                    <a:pt x="12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57" name="Freeform 291"/>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w 18"/>
                <a:gd name="T19" fmla="*/ 136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 h="136">
                  <a:moveTo>
                    <a:pt x="0" y="136"/>
                  </a:moveTo>
                  <a:lnTo>
                    <a:pt x="0" y="136"/>
                  </a:lnTo>
                  <a:lnTo>
                    <a:pt x="6" y="126"/>
                  </a:lnTo>
                  <a:lnTo>
                    <a:pt x="10" y="112"/>
                  </a:lnTo>
                  <a:lnTo>
                    <a:pt x="14" y="96"/>
                  </a:lnTo>
                  <a:lnTo>
                    <a:pt x="18" y="76"/>
                  </a:lnTo>
                  <a:lnTo>
                    <a:pt x="18" y="52"/>
                  </a:lnTo>
                  <a:lnTo>
                    <a:pt x="16" y="28"/>
                  </a:lnTo>
                  <a:lnTo>
                    <a:pt x="8" y="0"/>
                  </a:lnTo>
                  <a:lnTo>
                    <a:pt x="0" y="13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8" name="Freeform 292"/>
            <p:cNvSpPr>
              <a:spLocks/>
            </p:cNvSpPr>
            <p:nvPr userDrawn="1"/>
          </p:nvSpPr>
          <p:spPr bwMode="auto">
            <a:xfrm>
              <a:off x="4665" y="1852"/>
              <a:ext cx="18" cy="136"/>
            </a:xfrm>
            <a:custGeom>
              <a:avLst/>
              <a:gdLst>
                <a:gd name="T0" fmla="*/ 0 w 18"/>
                <a:gd name="T1" fmla="*/ 136 h 136"/>
                <a:gd name="T2" fmla="*/ 0 w 18"/>
                <a:gd name="T3" fmla="*/ 136 h 136"/>
                <a:gd name="T4" fmla="*/ 6 w 18"/>
                <a:gd name="T5" fmla="*/ 126 h 136"/>
                <a:gd name="T6" fmla="*/ 10 w 18"/>
                <a:gd name="T7" fmla="*/ 112 h 136"/>
                <a:gd name="T8" fmla="*/ 14 w 18"/>
                <a:gd name="T9" fmla="*/ 96 h 136"/>
                <a:gd name="T10" fmla="*/ 18 w 18"/>
                <a:gd name="T11" fmla="*/ 76 h 136"/>
                <a:gd name="T12" fmla="*/ 18 w 18"/>
                <a:gd name="T13" fmla="*/ 52 h 136"/>
                <a:gd name="T14" fmla="*/ 16 w 18"/>
                <a:gd name="T15" fmla="*/ 28 h 136"/>
                <a:gd name="T16" fmla="*/ 8 w 18"/>
                <a:gd name="T17" fmla="*/ 0 h 1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136">
                  <a:moveTo>
                    <a:pt x="0" y="136"/>
                  </a:moveTo>
                  <a:lnTo>
                    <a:pt x="0" y="136"/>
                  </a:lnTo>
                  <a:lnTo>
                    <a:pt x="6" y="126"/>
                  </a:lnTo>
                  <a:lnTo>
                    <a:pt x="10" y="112"/>
                  </a:lnTo>
                  <a:lnTo>
                    <a:pt x="14" y="96"/>
                  </a:lnTo>
                  <a:lnTo>
                    <a:pt x="18" y="76"/>
                  </a:lnTo>
                  <a:lnTo>
                    <a:pt x="18" y="52"/>
                  </a:lnTo>
                  <a:lnTo>
                    <a:pt x="16" y="28"/>
                  </a:lnTo>
                  <a:lnTo>
                    <a:pt x="8"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59" name="Freeform 293"/>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14 w 16"/>
                <a:gd name="T21" fmla="*/ 0 h 1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lnTo>
                    <a:pt x="14"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0" name="Freeform 294"/>
            <p:cNvSpPr>
              <a:spLocks/>
            </p:cNvSpPr>
            <p:nvPr userDrawn="1"/>
          </p:nvSpPr>
          <p:spPr bwMode="auto">
            <a:xfrm>
              <a:off x="4407" y="1856"/>
              <a:ext cx="16" cy="140"/>
            </a:xfrm>
            <a:custGeom>
              <a:avLst/>
              <a:gdLst>
                <a:gd name="T0" fmla="*/ 14 w 16"/>
                <a:gd name="T1" fmla="*/ 0 h 140"/>
                <a:gd name="T2" fmla="*/ 14 w 16"/>
                <a:gd name="T3" fmla="*/ 0 h 140"/>
                <a:gd name="T4" fmla="*/ 10 w 16"/>
                <a:gd name="T5" fmla="*/ 10 h 140"/>
                <a:gd name="T6" fmla="*/ 6 w 16"/>
                <a:gd name="T7" fmla="*/ 24 h 140"/>
                <a:gd name="T8" fmla="*/ 2 w 16"/>
                <a:gd name="T9" fmla="*/ 42 h 140"/>
                <a:gd name="T10" fmla="*/ 0 w 16"/>
                <a:gd name="T11" fmla="*/ 64 h 140"/>
                <a:gd name="T12" fmla="*/ 0 w 16"/>
                <a:gd name="T13" fmla="*/ 86 h 140"/>
                <a:gd name="T14" fmla="*/ 6 w 16"/>
                <a:gd name="T15" fmla="*/ 112 h 140"/>
                <a:gd name="T16" fmla="*/ 10 w 16"/>
                <a:gd name="T17" fmla="*/ 126 h 140"/>
                <a:gd name="T18" fmla="*/ 16 w 16"/>
                <a:gd name="T19" fmla="*/ 14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 h="140">
                  <a:moveTo>
                    <a:pt x="14" y="0"/>
                  </a:moveTo>
                  <a:lnTo>
                    <a:pt x="14" y="0"/>
                  </a:lnTo>
                  <a:lnTo>
                    <a:pt x="10" y="10"/>
                  </a:lnTo>
                  <a:lnTo>
                    <a:pt x="6" y="24"/>
                  </a:lnTo>
                  <a:lnTo>
                    <a:pt x="2" y="42"/>
                  </a:lnTo>
                  <a:lnTo>
                    <a:pt x="0" y="64"/>
                  </a:lnTo>
                  <a:lnTo>
                    <a:pt x="0" y="86"/>
                  </a:lnTo>
                  <a:lnTo>
                    <a:pt x="6" y="112"/>
                  </a:lnTo>
                  <a:lnTo>
                    <a:pt x="10" y="126"/>
                  </a:lnTo>
                  <a:lnTo>
                    <a:pt x="16" y="14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61" name="Freeform 295"/>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w 78"/>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8" h="6">
                  <a:moveTo>
                    <a:pt x="0" y="0"/>
                  </a:moveTo>
                  <a:lnTo>
                    <a:pt x="0" y="0"/>
                  </a:lnTo>
                  <a:lnTo>
                    <a:pt x="4" y="2"/>
                  </a:lnTo>
                  <a:lnTo>
                    <a:pt x="18" y="6"/>
                  </a:lnTo>
                  <a:lnTo>
                    <a:pt x="28" y="6"/>
                  </a:lnTo>
                  <a:lnTo>
                    <a:pt x="42" y="6"/>
                  </a:lnTo>
                  <a:lnTo>
                    <a:pt x="58" y="6"/>
                  </a:lnTo>
                  <a:lnTo>
                    <a:pt x="78" y="2"/>
                  </a:lnTo>
                  <a:lnTo>
                    <a:pt x="0"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2" name="Freeform 296"/>
            <p:cNvSpPr>
              <a:spLocks/>
            </p:cNvSpPr>
            <p:nvPr userDrawn="1"/>
          </p:nvSpPr>
          <p:spPr bwMode="auto">
            <a:xfrm>
              <a:off x="4505" y="2030"/>
              <a:ext cx="78" cy="6"/>
            </a:xfrm>
            <a:custGeom>
              <a:avLst/>
              <a:gdLst>
                <a:gd name="T0" fmla="*/ 0 w 78"/>
                <a:gd name="T1" fmla="*/ 0 h 6"/>
                <a:gd name="T2" fmla="*/ 0 w 78"/>
                <a:gd name="T3" fmla="*/ 0 h 6"/>
                <a:gd name="T4" fmla="*/ 4 w 78"/>
                <a:gd name="T5" fmla="*/ 2 h 6"/>
                <a:gd name="T6" fmla="*/ 18 w 78"/>
                <a:gd name="T7" fmla="*/ 6 h 6"/>
                <a:gd name="T8" fmla="*/ 28 w 78"/>
                <a:gd name="T9" fmla="*/ 6 h 6"/>
                <a:gd name="T10" fmla="*/ 42 w 78"/>
                <a:gd name="T11" fmla="*/ 6 h 6"/>
                <a:gd name="T12" fmla="*/ 58 w 78"/>
                <a:gd name="T13" fmla="*/ 6 h 6"/>
                <a:gd name="T14" fmla="*/ 78 w 78"/>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 h="6">
                  <a:moveTo>
                    <a:pt x="0" y="0"/>
                  </a:moveTo>
                  <a:lnTo>
                    <a:pt x="0" y="0"/>
                  </a:lnTo>
                  <a:lnTo>
                    <a:pt x="4" y="2"/>
                  </a:lnTo>
                  <a:lnTo>
                    <a:pt x="18" y="6"/>
                  </a:lnTo>
                  <a:lnTo>
                    <a:pt x="28" y="6"/>
                  </a:lnTo>
                  <a:lnTo>
                    <a:pt x="42" y="6"/>
                  </a:lnTo>
                  <a:lnTo>
                    <a:pt x="58" y="6"/>
                  </a:lnTo>
                  <a:lnTo>
                    <a:pt x="78" y="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63" name="Freeform 297"/>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92 w 92"/>
                <a:gd name="T17" fmla="*/ 6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6">
                  <a:moveTo>
                    <a:pt x="92" y="6"/>
                  </a:moveTo>
                  <a:lnTo>
                    <a:pt x="92" y="6"/>
                  </a:lnTo>
                  <a:lnTo>
                    <a:pt x="86" y="4"/>
                  </a:lnTo>
                  <a:lnTo>
                    <a:pt x="70" y="0"/>
                  </a:lnTo>
                  <a:lnTo>
                    <a:pt x="56" y="0"/>
                  </a:lnTo>
                  <a:lnTo>
                    <a:pt x="40" y="0"/>
                  </a:lnTo>
                  <a:lnTo>
                    <a:pt x="22" y="2"/>
                  </a:lnTo>
                  <a:lnTo>
                    <a:pt x="0" y="6"/>
                  </a:lnTo>
                  <a:lnTo>
                    <a:pt x="92" y="6"/>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4" name="Freeform 298"/>
            <p:cNvSpPr>
              <a:spLocks/>
            </p:cNvSpPr>
            <p:nvPr userDrawn="1"/>
          </p:nvSpPr>
          <p:spPr bwMode="auto">
            <a:xfrm>
              <a:off x="4503" y="1810"/>
              <a:ext cx="92" cy="6"/>
            </a:xfrm>
            <a:custGeom>
              <a:avLst/>
              <a:gdLst>
                <a:gd name="T0" fmla="*/ 92 w 92"/>
                <a:gd name="T1" fmla="*/ 6 h 6"/>
                <a:gd name="T2" fmla="*/ 92 w 92"/>
                <a:gd name="T3" fmla="*/ 6 h 6"/>
                <a:gd name="T4" fmla="*/ 86 w 92"/>
                <a:gd name="T5" fmla="*/ 4 h 6"/>
                <a:gd name="T6" fmla="*/ 70 w 92"/>
                <a:gd name="T7" fmla="*/ 0 h 6"/>
                <a:gd name="T8" fmla="*/ 56 w 92"/>
                <a:gd name="T9" fmla="*/ 0 h 6"/>
                <a:gd name="T10" fmla="*/ 40 w 92"/>
                <a:gd name="T11" fmla="*/ 0 h 6"/>
                <a:gd name="T12" fmla="*/ 22 w 92"/>
                <a:gd name="T13" fmla="*/ 2 h 6"/>
                <a:gd name="T14" fmla="*/ 0 w 92"/>
                <a:gd name="T15" fmla="*/ 6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2" h="6">
                  <a:moveTo>
                    <a:pt x="92" y="6"/>
                  </a:moveTo>
                  <a:lnTo>
                    <a:pt x="92" y="6"/>
                  </a:lnTo>
                  <a:lnTo>
                    <a:pt x="86" y="4"/>
                  </a:lnTo>
                  <a:lnTo>
                    <a:pt x="70" y="0"/>
                  </a:lnTo>
                  <a:lnTo>
                    <a:pt x="56" y="0"/>
                  </a:lnTo>
                  <a:lnTo>
                    <a:pt x="40" y="0"/>
                  </a:lnTo>
                  <a:lnTo>
                    <a:pt x="22" y="2"/>
                  </a:lnTo>
                  <a:lnTo>
                    <a:pt x="0" y="6"/>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65" name="Freeform 299"/>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w 8"/>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4">
                  <a:moveTo>
                    <a:pt x="0" y="84"/>
                  </a:moveTo>
                  <a:lnTo>
                    <a:pt x="0" y="84"/>
                  </a:lnTo>
                  <a:lnTo>
                    <a:pt x="2" y="80"/>
                  </a:lnTo>
                  <a:lnTo>
                    <a:pt x="6" y="64"/>
                  </a:lnTo>
                  <a:lnTo>
                    <a:pt x="8" y="54"/>
                  </a:lnTo>
                  <a:lnTo>
                    <a:pt x="8" y="38"/>
                  </a:lnTo>
                  <a:lnTo>
                    <a:pt x="8" y="20"/>
                  </a:lnTo>
                  <a:lnTo>
                    <a:pt x="6" y="0"/>
                  </a:lnTo>
                  <a:lnTo>
                    <a:pt x="0" y="84"/>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6" name="Freeform 300"/>
            <p:cNvSpPr>
              <a:spLocks/>
            </p:cNvSpPr>
            <p:nvPr userDrawn="1"/>
          </p:nvSpPr>
          <p:spPr bwMode="auto">
            <a:xfrm>
              <a:off x="4647" y="1884"/>
              <a:ext cx="8" cy="84"/>
            </a:xfrm>
            <a:custGeom>
              <a:avLst/>
              <a:gdLst>
                <a:gd name="T0" fmla="*/ 0 w 8"/>
                <a:gd name="T1" fmla="*/ 84 h 84"/>
                <a:gd name="T2" fmla="*/ 0 w 8"/>
                <a:gd name="T3" fmla="*/ 84 h 84"/>
                <a:gd name="T4" fmla="*/ 2 w 8"/>
                <a:gd name="T5" fmla="*/ 80 h 84"/>
                <a:gd name="T6" fmla="*/ 6 w 8"/>
                <a:gd name="T7" fmla="*/ 64 h 84"/>
                <a:gd name="T8" fmla="*/ 8 w 8"/>
                <a:gd name="T9" fmla="*/ 54 h 84"/>
                <a:gd name="T10" fmla="*/ 8 w 8"/>
                <a:gd name="T11" fmla="*/ 38 h 84"/>
                <a:gd name="T12" fmla="*/ 8 w 8"/>
                <a:gd name="T13" fmla="*/ 20 h 84"/>
                <a:gd name="T14" fmla="*/ 6 w 8"/>
                <a:gd name="T15" fmla="*/ 0 h 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84">
                  <a:moveTo>
                    <a:pt x="0" y="84"/>
                  </a:moveTo>
                  <a:lnTo>
                    <a:pt x="0" y="84"/>
                  </a:lnTo>
                  <a:lnTo>
                    <a:pt x="2" y="80"/>
                  </a:lnTo>
                  <a:lnTo>
                    <a:pt x="6" y="64"/>
                  </a:lnTo>
                  <a:lnTo>
                    <a:pt x="8" y="54"/>
                  </a:lnTo>
                  <a:lnTo>
                    <a:pt x="8" y="38"/>
                  </a:lnTo>
                  <a:lnTo>
                    <a:pt x="8" y="20"/>
                  </a:lnTo>
                  <a:lnTo>
                    <a:pt x="6" y="0"/>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67" name="Freeform 301"/>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6 w 8"/>
                <a:gd name="T17" fmla="*/ 0 h 10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102">
                  <a:moveTo>
                    <a:pt x="6" y="0"/>
                  </a:moveTo>
                  <a:lnTo>
                    <a:pt x="6" y="0"/>
                  </a:lnTo>
                  <a:lnTo>
                    <a:pt x="4" y="6"/>
                  </a:lnTo>
                  <a:lnTo>
                    <a:pt x="0" y="24"/>
                  </a:lnTo>
                  <a:lnTo>
                    <a:pt x="0" y="38"/>
                  </a:lnTo>
                  <a:lnTo>
                    <a:pt x="0" y="54"/>
                  </a:lnTo>
                  <a:lnTo>
                    <a:pt x="2" y="76"/>
                  </a:lnTo>
                  <a:lnTo>
                    <a:pt x="8" y="102"/>
                  </a:lnTo>
                  <a:lnTo>
                    <a:pt x="6" y="0"/>
                  </a:lnTo>
                  <a:close/>
                </a:path>
              </a:pathLst>
            </a:custGeom>
            <a:solidFill>
              <a:srgbClr val="DBC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8" name="Freeform 302"/>
            <p:cNvSpPr>
              <a:spLocks/>
            </p:cNvSpPr>
            <p:nvPr userDrawn="1"/>
          </p:nvSpPr>
          <p:spPr bwMode="auto">
            <a:xfrm>
              <a:off x="4431" y="1876"/>
              <a:ext cx="8" cy="102"/>
            </a:xfrm>
            <a:custGeom>
              <a:avLst/>
              <a:gdLst>
                <a:gd name="T0" fmla="*/ 6 w 8"/>
                <a:gd name="T1" fmla="*/ 0 h 102"/>
                <a:gd name="T2" fmla="*/ 6 w 8"/>
                <a:gd name="T3" fmla="*/ 0 h 102"/>
                <a:gd name="T4" fmla="*/ 4 w 8"/>
                <a:gd name="T5" fmla="*/ 6 h 102"/>
                <a:gd name="T6" fmla="*/ 0 w 8"/>
                <a:gd name="T7" fmla="*/ 24 h 102"/>
                <a:gd name="T8" fmla="*/ 0 w 8"/>
                <a:gd name="T9" fmla="*/ 38 h 102"/>
                <a:gd name="T10" fmla="*/ 0 w 8"/>
                <a:gd name="T11" fmla="*/ 54 h 102"/>
                <a:gd name="T12" fmla="*/ 2 w 8"/>
                <a:gd name="T13" fmla="*/ 76 h 102"/>
                <a:gd name="T14" fmla="*/ 8 w 8"/>
                <a:gd name="T15" fmla="*/ 102 h 10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102">
                  <a:moveTo>
                    <a:pt x="6" y="0"/>
                  </a:moveTo>
                  <a:lnTo>
                    <a:pt x="6" y="0"/>
                  </a:lnTo>
                  <a:lnTo>
                    <a:pt x="4" y="6"/>
                  </a:lnTo>
                  <a:lnTo>
                    <a:pt x="0" y="24"/>
                  </a:lnTo>
                  <a:lnTo>
                    <a:pt x="0" y="38"/>
                  </a:lnTo>
                  <a:lnTo>
                    <a:pt x="0" y="54"/>
                  </a:lnTo>
                  <a:lnTo>
                    <a:pt x="2" y="76"/>
                  </a:lnTo>
                  <a:lnTo>
                    <a:pt x="8" y="102"/>
                  </a:lnTo>
                </a:path>
              </a:pathLst>
            </a:custGeom>
            <a:noFill/>
            <a:ln w="12700">
              <a:solidFill>
                <a:srgbClr val="45157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69" name="Freeform 303"/>
            <p:cNvSpPr>
              <a:spLocks/>
            </p:cNvSpPr>
            <p:nvPr userDrawn="1"/>
          </p:nvSpPr>
          <p:spPr bwMode="auto">
            <a:xfrm>
              <a:off x="4447" y="1914"/>
              <a:ext cx="28" cy="32"/>
            </a:xfrm>
            <a:custGeom>
              <a:avLst/>
              <a:gdLst>
                <a:gd name="T0" fmla="*/ 0 w 28"/>
                <a:gd name="T1" fmla="*/ 32 h 32"/>
                <a:gd name="T2" fmla="*/ 0 w 28"/>
                <a:gd name="T3" fmla="*/ 32 h 32"/>
                <a:gd name="T4" fmla="*/ 10 w 28"/>
                <a:gd name="T5" fmla="*/ 24 h 32"/>
                <a:gd name="T6" fmla="*/ 20 w 28"/>
                <a:gd name="T7" fmla="*/ 18 h 32"/>
                <a:gd name="T8" fmla="*/ 28 w 28"/>
                <a:gd name="T9" fmla="*/ 14 h 32"/>
                <a:gd name="T10" fmla="*/ 28 w 28"/>
                <a:gd name="T11" fmla="*/ 14 h 32"/>
                <a:gd name="T12" fmla="*/ 14 w 28"/>
                <a:gd name="T13" fmla="*/ 10 h 32"/>
                <a:gd name="T14" fmla="*/ 4 w 28"/>
                <a:gd name="T15" fmla="*/ 4 h 32"/>
                <a:gd name="T16" fmla="*/ 2 w 28"/>
                <a:gd name="T17" fmla="*/ 2 h 32"/>
                <a:gd name="T18" fmla="*/ 0 w 28"/>
                <a:gd name="T19" fmla="*/ 0 h 32"/>
                <a:gd name="T20" fmla="*/ 0 w 28"/>
                <a:gd name="T21" fmla="*/ 0 h 32"/>
                <a:gd name="T22" fmla="*/ 0 w 28"/>
                <a:gd name="T23" fmla="*/ 14 h 32"/>
                <a:gd name="T24" fmla="*/ 0 w 28"/>
                <a:gd name="T25" fmla="*/ 24 h 32"/>
                <a:gd name="T26" fmla="*/ 0 w 28"/>
                <a:gd name="T27" fmla="*/ 32 h 32"/>
                <a:gd name="T28" fmla="*/ 0 w 28"/>
                <a:gd name="T29" fmla="*/ 32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2">
                  <a:moveTo>
                    <a:pt x="0" y="32"/>
                  </a:moveTo>
                  <a:lnTo>
                    <a:pt x="0" y="32"/>
                  </a:lnTo>
                  <a:lnTo>
                    <a:pt x="10" y="24"/>
                  </a:lnTo>
                  <a:lnTo>
                    <a:pt x="20" y="18"/>
                  </a:lnTo>
                  <a:lnTo>
                    <a:pt x="28" y="14"/>
                  </a:lnTo>
                  <a:lnTo>
                    <a:pt x="14" y="10"/>
                  </a:lnTo>
                  <a:lnTo>
                    <a:pt x="4" y="4"/>
                  </a:lnTo>
                  <a:lnTo>
                    <a:pt x="2" y="2"/>
                  </a:lnTo>
                  <a:lnTo>
                    <a:pt x="0" y="0"/>
                  </a:lnTo>
                  <a:lnTo>
                    <a:pt x="0" y="14"/>
                  </a:lnTo>
                  <a:lnTo>
                    <a:pt x="0" y="24"/>
                  </a:lnTo>
                  <a:lnTo>
                    <a:pt x="0" y="32"/>
                  </a:lnTo>
                  <a:close/>
                </a:path>
              </a:pathLst>
            </a:custGeom>
            <a:solidFill>
              <a:srgbClr val="F8F7F9"/>
            </a:solidFill>
            <a:ln w="12700">
              <a:solidFill>
                <a:srgbClr val="45157C"/>
              </a:solidFill>
              <a:prstDash val="solid"/>
              <a:round/>
              <a:headEnd/>
              <a:tailEnd/>
            </a:ln>
          </p:spPr>
          <p:txBody>
            <a:bodyPr/>
            <a:lstStyle/>
            <a:p>
              <a:endParaRPr lang="en-GB"/>
            </a:p>
          </p:txBody>
        </p:sp>
        <p:sp>
          <p:nvSpPr>
            <p:cNvPr id="1170" name="Freeform 304"/>
            <p:cNvSpPr>
              <a:spLocks/>
            </p:cNvSpPr>
            <p:nvPr userDrawn="1"/>
          </p:nvSpPr>
          <p:spPr bwMode="auto">
            <a:xfrm>
              <a:off x="4527" y="1996"/>
              <a:ext cx="34" cy="28"/>
            </a:xfrm>
            <a:custGeom>
              <a:avLst/>
              <a:gdLst>
                <a:gd name="T0" fmla="*/ 34 w 34"/>
                <a:gd name="T1" fmla="*/ 28 h 28"/>
                <a:gd name="T2" fmla="*/ 34 w 34"/>
                <a:gd name="T3" fmla="*/ 28 h 28"/>
                <a:gd name="T4" fmla="*/ 26 w 34"/>
                <a:gd name="T5" fmla="*/ 18 h 28"/>
                <a:gd name="T6" fmla="*/ 20 w 34"/>
                <a:gd name="T7" fmla="*/ 10 h 28"/>
                <a:gd name="T8" fmla="*/ 16 w 34"/>
                <a:gd name="T9" fmla="*/ 0 h 28"/>
                <a:gd name="T10" fmla="*/ 16 w 34"/>
                <a:gd name="T11" fmla="*/ 0 h 28"/>
                <a:gd name="T12" fmla="*/ 10 w 34"/>
                <a:gd name="T13" fmla="*/ 14 h 28"/>
                <a:gd name="T14" fmla="*/ 6 w 34"/>
                <a:gd name="T15" fmla="*/ 24 h 28"/>
                <a:gd name="T16" fmla="*/ 4 w 34"/>
                <a:gd name="T17" fmla="*/ 26 h 28"/>
                <a:gd name="T18" fmla="*/ 0 w 34"/>
                <a:gd name="T19" fmla="*/ 28 h 28"/>
                <a:gd name="T20" fmla="*/ 0 w 34"/>
                <a:gd name="T21" fmla="*/ 28 h 28"/>
                <a:gd name="T22" fmla="*/ 16 w 34"/>
                <a:gd name="T23" fmla="*/ 28 h 28"/>
                <a:gd name="T24" fmla="*/ 26 w 34"/>
                <a:gd name="T25" fmla="*/ 28 h 28"/>
                <a:gd name="T26" fmla="*/ 34 w 34"/>
                <a:gd name="T27" fmla="*/ 28 h 28"/>
                <a:gd name="T28" fmla="*/ 34 w 34"/>
                <a:gd name="T29" fmla="*/ 28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28">
                  <a:moveTo>
                    <a:pt x="34" y="28"/>
                  </a:moveTo>
                  <a:lnTo>
                    <a:pt x="34" y="28"/>
                  </a:lnTo>
                  <a:lnTo>
                    <a:pt x="26" y="18"/>
                  </a:lnTo>
                  <a:lnTo>
                    <a:pt x="20" y="10"/>
                  </a:lnTo>
                  <a:lnTo>
                    <a:pt x="16" y="0"/>
                  </a:lnTo>
                  <a:lnTo>
                    <a:pt x="10" y="14"/>
                  </a:lnTo>
                  <a:lnTo>
                    <a:pt x="6" y="24"/>
                  </a:lnTo>
                  <a:lnTo>
                    <a:pt x="4" y="26"/>
                  </a:lnTo>
                  <a:lnTo>
                    <a:pt x="0" y="28"/>
                  </a:lnTo>
                  <a:lnTo>
                    <a:pt x="16" y="28"/>
                  </a:lnTo>
                  <a:lnTo>
                    <a:pt x="26" y="28"/>
                  </a:lnTo>
                  <a:lnTo>
                    <a:pt x="34" y="28"/>
                  </a:lnTo>
                  <a:close/>
                </a:path>
              </a:pathLst>
            </a:custGeom>
            <a:solidFill>
              <a:srgbClr val="F8F7F9"/>
            </a:solidFill>
            <a:ln w="12700">
              <a:solidFill>
                <a:srgbClr val="45157C"/>
              </a:solidFill>
              <a:prstDash val="solid"/>
              <a:round/>
              <a:headEnd/>
              <a:tailEnd/>
            </a:ln>
          </p:spPr>
          <p:txBody>
            <a:bodyPr/>
            <a:lstStyle/>
            <a:p>
              <a:endParaRPr lang="en-GB"/>
            </a:p>
          </p:txBody>
        </p:sp>
        <p:sp>
          <p:nvSpPr>
            <p:cNvPr id="1171" name="Freeform 305"/>
            <p:cNvSpPr>
              <a:spLocks/>
            </p:cNvSpPr>
            <p:nvPr userDrawn="1"/>
          </p:nvSpPr>
          <p:spPr bwMode="auto">
            <a:xfrm>
              <a:off x="4613" y="1910"/>
              <a:ext cx="28" cy="34"/>
            </a:xfrm>
            <a:custGeom>
              <a:avLst/>
              <a:gdLst>
                <a:gd name="T0" fmla="*/ 28 w 28"/>
                <a:gd name="T1" fmla="*/ 0 h 34"/>
                <a:gd name="T2" fmla="*/ 28 w 28"/>
                <a:gd name="T3" fmla="*/ 0 h 34"/>
                <a:gd name="T4" fmla="*/ 18 w 28"/>
                <a:gd name="T5" fmla="*/ 8 h 34"/>
                <a:gd name="T6" fmla="*/ 8 w 28"/>
                <a:gd name="T7" fmla="*/ 14 h 34"/>
                <a:gd name="T8" fmla="*/ 0 w 28"/>
                <a:gd name="T9" fmla="*/ 18 h 34"/>
                <a:gd name="T10" fmla="*/ 0 w 28"/>
                <a:gd name="T11" fmla="*/ 18 h 34"/>
                <a:gd name="T12" fmla="*/ 12 w 28"/>
                <a:gd name="T13" fmla="*/ 22 h 34"/>
                <a:gd name="T14" fmla="*/ 22 w 28"/>
                <a:gd name="T15" fmla="*/ 28 h 34"/>
                <a:gd name="T16" fmla="*/ 24 w 28"/>
                <a:gd name="T17" fmla="*/ 30 h 34"/>
                <a:gd name="T18" fmla="*/ 26 w 28"/>
                <a:gd name="T19" fmla="*/ 34 h 34"/>
                <a:gd name="T20" fmla="*/ 26 w 28"/>
                <a:gd name="T21" fmla="*/ 34 h 34"/>
                <a:gd name="T22" fmla="*/ 28 w 28"/>
                <a:gd name="T23" fmla="*/ 18 h 34"/>
                <a:gd name="T24" fmla="*/ 28 w 28"/>
                <a:gd name="T25" fmla="*/ 8 h 34"/>
                <a:gd name="T26" fmla="*/ 28 w 28"/>
                <a:gd name="T27" fmla="*/ 0 h 34"/>
                <a:gd name="T28" fmla="*/ 28 w 28"/>
                <a:gd name="T29" fmla="*/ 0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34">
                  <a:moveTo>
                    <a:pt x="28" y="0"/>
                  </a:moveTo>
                  <a:lnTo>
                    <a:pt x="28" y="0"/>
                  </a:lnTo>
                  <a:lnTo>
                    <a:pt x="18" y="8"/>
                  </a:lnTo>
                  <a:lnTo>
                    <a:pt x="8" y="14"/>
                  </a:lnTo>
                  <a:lnTo>
                    <a:pt x="0" y="18"/>
                  </a:lnTo>
                  <a:lnTo>
                    <a:pt x="12" y="22"/>
                  </a:lnTo>
                  <a:lnTo>
                    <a:pt x="22" y="28"/>
                  </a:lnTo>
                  <a:lnTo>
                    <a:pt x="24" y="30"/>
                  </a:lnTo>
                  <a:lnTo>
                    <a:pt x="26" y="34"/>
                  </a:lnTo>
                  <a:lnTo>
                    <a:pt x="28" y="18"/>
                  </a:lnTo>
                  <a:lnTo>
                    <a:pt x="28" y="8"/>
                  </a:lnTo>
                  <a:lnTo>
                    <a:pt x="28" y="0"/>
                  </a:lnTo>
                  <a:close/>
                </a:path>
              </a:pathLst>
            </a:custGeom>
            <a:solidFill>
              <a:srgbClr val="F8F7F9"/>
            </a:solidFill>
            <a:ln w="12700">
              <a:solidFill>
                <a:srgbClr val="45157C"/>
              </a:solidFill>
              <a:prstDash val="solid"/>
              <a:round/>
              <a:headEnd/>
              <a:tailEnd/>
            </a:ln>
          </p:spPr>
          <p:txBody>
            <a:bodyPr/>
            <a:lstStyle/>
            <a:p>
              <a:endParaRPr lang="en-GB"/>
            </a:p>
          </p:txBody>
        </p:sp>
        <p:sp>
          <p:nvSpPr>
            <p:cNvPr id="1172" name="Freeform 306"/>
            <p:cNvSpPr>
              <a:spLocks/>
            </p:cNvSpPr>
            <p:nvPr userDrawn="1"/>
          </p:nvSpPr>
          <p:spPr bwMode="auto">
            <a:xfrm>
              <a:off x="4527" y="1826"/>
              <a:ext cx="32" cy="28"/>
            </a:xfrm>
            <a:custGeom>
              <a:avLst/>
              <a:gdLst>
                <a:gd name="T0" fmla="*/ 0 w 32"/>
                <a:gd name="T1" fmla="*/ 0 h 28"/>
                <a:gd name="T2" fmla="*/ 0 w 32"/>
                <a:gd name="T3" fmla="*/ 0 h 28"/>
                <a:gd name="T4" fmla="*/ 8 w 32"/>
                <a:gd name="T5" fmla="*/ 10 h 28"/>
                <a:gd name="T6" fmla="*/ 14 w 32"/>
                <a:gd name="T7" fmla="*/ 20 h 28"/>
                <a:gd name="T8" fmla="*/ 18 w 32"/>
                <a:gd name="T9" fmla="*/ 28 h 28"/>
                <a:gd name="T10" fmla="*/ 18 w 32"/>
                <a:gd name="T11" fmla="*/ 28 h 28"/>
                <a:gd name="T12" fmla="*/ 22 w 32"/>
                <a:gd name="T13" fmla="*/ 14 h 28"/>
                <a:gd name="T14" fmla="*/ 28 w 32"/>
                <a:gd name="T15" fmla="*/ 6 h 28"/>
                <a:gd name="T16" fmla="*/ 30 w 32"/>
                <a:gd name="T17" fmla="*/ 2 h 28"/>
                <a:gd name="T18" fmla="*/ 32 w 32"/>
                <a:gd name="T19" fmla="*/ 2 h 28"/>
                <a:gd name="T20" fmla="*/ 32 w 32"/>
                <a:gd name="T21" fmla="*/ 2 h 28"/>
                <a:gd name="T22" fmla="*/ 18 w 32"/>
                <a:gd name="T23" fmla="*/ 0 h 28"/>
                <a:gd name="T24" fmla="*/ 8 w 32"/>
                <a:gd name="T25" fmla="*/ 0 h 28"/>
                <a:gd name="T26" fmla="*/ 0 w 32"/>
                <a:gd name="T27" fmla="*/ 0 h 28"/>
                <a:gd name="T28" fmla="*/ 0 w 32"/>
                <a:gd name="T29" fmla="*/ 0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28">
                  <a:moveTo>
                    <a:pt x="0" y="0"/>
                  </a:moveTo>
                  <a:lnTo>
                    <a:pt x="0" y="0"/>
                  </a:lnTo>
                  <a:lnTo>
                    <a:pt x="8" y="10"/>
                  </a:lnTo>
                  <a:lnTo>
                    <a:pt x="14" y="20"/>
                  </a:lnTo>
                  <a:lnTo>
                    <a:pt x="18" y="28"/>
                  </a:lnTo>
                  <a:lnTo>
                    <a:pt x="22" y="14"/>
                  </a:lnTo>
                  <a:lnTo>
                    <a:pt x="28" y="6"/>
                  </a:lnTo>
                  <a:lnTo>
                    <a:pt x="30" y="2"/>
                  </a:lnTo>
                  <a:lnTo>
                    <a:pt x="32" y="2"/>
                  </a:lnTo>
                  <a:lnTo>
                    <a:pt x="18" y="0"/>
                  </a:lnTo>
                  <a:lnTo>
                    <a:pt x="8" y="0"/>
                  </a:lnTo>
                  <a:lnTo>
                    <a:pt x="0" y="0"/>
                  </a:lnTo>
                  <a:close/>
                </a:path>
              </a:pathLst>
            </a:custGeom>
            <a:solidFill>
              <a:srgbClr val="F8F7F9"/>
            </a:solidFill>
            <a:ln w="12700">
              <a:solidFill>
                <a:srgbClr val="45157C"/>
              </a:solidFill>
              <a:prstDash val="solid"/>
              <a:round/>
              <a:headEnd/>
              <a:tailEnd/>
            </a:ln>
          </p:spPr>
          <p:txBody>
            <a:bodyPr/>
            <a:lstStyle/>
            <a:p>
              <a:endParaRPr lang="en-GB"/>
            </a:p>
          </p:txBody>
        </p:sp>
        <p:sp>
          <p:nvSpPr>
            <p:cNvPr id="1173" name="Freeform 307"/>
            <p:cNvSpPr>
              <a:spLocks/>
            </p:cNvSpPr>
            <p:nvPr userDrawn="1"/>
          </p:nvSpPr>
          <p:spPr bwMode="auto">
            <a:xfrm>
              <a:off x="4637" y="1796"/>
              <a:ext cx="40" cy="36"/>
            </a:xfrm>
            <a:custGeom>
              <a:avLst/>
              <a:gdLst>
                <a:gd name="T0" fmla="*/ 0 w 40"/>
                <a:gd name="T1" fmla="*/ 10 h 36"/>
                <a:gd name="T2" fmla="*/ 0 w 40"/>
                <a:gd name="T3" fmla="*/ 10 h 36"/>
                <a:gd name="T4" fmla="*/ 24 w 40"/>
                <a:gd name="T5" fmla="*/ 36 h 36"/>
                <a:gd name="T6" fmla="*/ 24 w 40"/>
                <a:gd name="T7" fmla="*/ 36 h 36"/>
                <a:gd name="T8" fmla="*/ 30 w 40"/>
                <a:gd name="T9" fmla="*/ 26 h 36"/>
                <a:gd name="T10" fmla="*/ 36 w 40"/>
                <a:gd name="T11" fmla="*/ 14 h 36"/>
                <a:gd name="T12" fmla="*/ 40 w 40"/>
                <a:gd name="T13" fmla="*/ 0 h 36"/>
                <a:gd name="T14" fmla="*/ 40 w 40"/>
                <a:gd name="T15" fmla="*/ 0 h 36"/>
                <a:gd name="T16" fmla="*/ 24 w 40"/>
                <a:gd name="T17" fmla="*/ 2 h 36"/>
                <a:gd name="T18" fmla="*/ 12 w 40"/>
                <a:gd name="T19" fmla="*/ 6 h 36"/>
                <a:gd name="T20" fmla="*/ 0 w 40"/>
                <a:gd name="T21" fmla="*/ 10 h 36"/>
                <a:gd name="T22" fmla="*/ 0 w 40"/>
                <a:gd name="T23" fmla="*/ 10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6">
                  <a:moveTo>
                    <a:pt x="0" y="10"/>
                  </a:moveTo>
                  <a:lnTo>
                    <a:pt x="0" y="10"/>
                  </a:lnTo>
                  <a:lnTo>
                    <a:pt x="24" y="36"/>
                  </a:lnTo>
                  <a:lnTo>
                    <a:pt x="30" y="26"/>
                  </a:lnTo>
                  <a:lnTo>
                    <a:pt x="36" y="14"/>
                  </a:lnTo>
                  <a:lnTo>
                    <a:pt x="40" y="0"/>
                  </a:lnTo>
                  <a:lnTo>
                    <a:pt x="24" y="2"/>
                  </a:lnTo>
                  <a:lnTo>
                    <a:pt x="12" y="6"/>
                  </a:lnTo>
                  <a:lnTo>
                    <a:pt x="0" y="10"/>
                  </a:lnTo>
                  <a:close/>
                </a:path>
              </a:pathLst>
            </a:custGeom>
            <a:solidFill>
              <a:srgbClr val="F8F7F9"/>
            </a:solidFill>
            <a:ln w="12700">
              <a:solidFill>
                <a:srgbClr val="45157C"/>
              </a:solidFill>
              <a:prstDash val="solid"/>
              <a:round/>
              <a:headEnd/>
              <a:tailEnd/>
            </a:ln>
          </p:spPr>
          <p:txBody>
            <a:bodyPr/>
            <a:lstStyle/>
            <a:p>
              <a:endParaRPr lang="en-GB"/>
            </a:p>
          </p:txBody>
        </p:sp>
        <p:sp>
          <p:nvSpPr>
            <p:cNvPr id="1174" name="Freeform 308"/>
            <p:cNvSpPr>
              <a:spLocks/>
            </p:cNvSpPr>
            <p:nvPr userDrawn="1"/>
          </p:nvSpPr>
          <p:spPr bwMode="auto">
            <a:xfrm>
              <a:off x="4629" y="2014"/>
              <a:ext cx="38" cy="38"/>
            </a:xfrm>
            <a:custGeom>
              <a:avLst/>
              <a:gdLst>
                <a:gd name="T0" fmla="*/ 24 w 38"/>
                <a:gd name="T1" fmla="*/ 0 h 38"/>
                <a:gd name="T2" fmla="*/ 24 w 38"/>
                <a:gd name="T3" fmla="*/ 0 h 38"/>
                <a:gd name="T4" fmla="*/ 0 w 38"/>
                <a:gd name="T5" fmla="*/ 24 h 38"/>
                <a:gd name="T6" fmla="*/ 0 w 38"/>
                <a:gd name="T7" fmla="*/ 24 h 38"/>
                <a:gd name="T8" fmla="*/ 12 w 38"/>
                <a:gd name="T9" fmla="*/ 30 h 38"/>
                <a:gd name="T10" fmla="*/ 24 w 38"/>
                <a:gd name="T11" fmla="*/ 34 h 38"/>
                <a:gd name="T12" fmla="*/ 38 w 38"/>
                <a:gd name="T13" fmla="*/ 38 h 38"/>
                <a:gd name="T14" fmla="*/ 38 w 38"/>
                <a:gd name="T15" fmla="*/ 38 h 38"/>
                <a:gd name="T16" fmla="*/ 34 w 38"/>
                <a:gd name="T17" fmla="*/ 22 h 38"/>
                <a:gd name="T18" fmla="*/ 30 w 38"/>
                <a:gd name="T19" fmla="*/ 10 h 38"/>
                <a:gd name="T20" fmla="*/ 24 w 38"/>
                <a:gd name="T21" fmla="*/ 0 h 38"/>
                <a:gd name="T22" fmla="*/ 24 w 38"/>
                <a:gd name="T23" fmla="*/ 0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24" y="0"/>
                  </a:moveTo>
                  <a:lnTo>
                    <a:pt x="24" y="0"/>
                  </a:lnTo>
                  <a:lnTo>
                    <a:pt x="0" y="24"/>
                  </a:lnTo>
                  <a:lnTo>
                    <a:pt x="12" y="30"/>
                  </a:lnTo>
                  <a:lnTo>
                    <a:pt x="24" y="34"/>
                  </a:lnTo>
                  <a:lnTo>
                    <a:pt x="38" y="38"/>
                  </a:lnTo>
                  <a:lnTo>
                    <a:pt x="34" y="22"/>
                  </a:lnTo>
                  <a:lnTo>
                    <a:pt x="30" y="10"/>
                  </a:lnTo>
                  <a:lnTo>
                    <a:pt x="24" y="0"/>
                  </a:lnTo>
                  <a:close/>
                </a:path>
              </a:pathLst>
            </a:custGeom>
            <a:solidFill>
              <a:srgbClr val="F8F7F9"/>
            </a:solidFill>
            <a:ln w="12700">
              <a:solidFill>
                <a:srgbClr val="45157C"/>
              </a:solidFill>
              <a:prstDash val="solid"/>
              <a:round/>
              <a:headEnd/>
              <a:tailEnd/>
            </a:ln>
          </p:spPr>
          <p:txBody>
            <a:bodyPr/>
            <a:lstStyle/>
            <a:p>
              <a:endParaRPr lang="en-GB"/>
            </a:p>
          </p:txBody>
        </p:sp>
        <p:sp>
          <p:nvSpPr>
            <p:cNvPr id="1175" name="Freeform 309"/>
            <p:cNvSpPr>
              <a:spLocks/>
            </p:cNvSpPr>
            <p:nvPr userDrawn="1"/>
          </p:nvSpPr>
          <p:spPr bwMode="auto">
            <a:xfrm>
              <a:off x="4419" y="2018"/>
              <a:ext cx="40" cy="38"/>
            </a:xfrm>
            <a:custGeom>
              <a:avLst/>
              <a:gdLst>
                <a:gd name="T0" fmla="*/ 40 w 40"/>
                <a:gd name="T1" fmla="*/ 24 h 38"/>
                <a:gd name="T2" fmla="*/ 40 w 40"/>
                <a:gd name="T3" fmla="*/ 24 h 38"/>
                <a:gd name="T4" fmla="*/ 14 w 40"/>
                <a:gd name="T5" fmla="*/ 0 h 38"/>
                <a:gd name="T6" fmla="*/ 14 w 40"/>
                <a:gd name="T7" fmla="*/ 0 h 38"/>
                <a:gd name="T8" fmla="*/ 8 w 40"/>
                <a:gd name="T9" fmla="*/ 10 h 38"/>
                <a:gd name="T10" fmla="*/ 4 w 40"/>
                <a:gd name="T11" fmla="*/ 22 h 38"/>
                <a:gd name="T12" fmla="*/ 0 w 40"/>
                <a:gd name="T13" fmla="*/ 38 h 38"/>
                <a:gd name="T14" fmla="*/ 0 w 40"/>
                <a:gd name="T15" fmla="*/ 38 h 38"/>
                <a:gd name="T16" fmla="*/ 16 w 40"/>
                <a:gd name="T17" fmla="*/ 34 h 38"/>
                <a:gd name="T18" fmla="*/ 28 w 40"/>
                <a:gd name="T19" fmla="*/ 30 h 38"/>
                <a:gd name="T20" fmla="*/ 40 w 40"/>
                <a:gd name="T21" fmla="*/ 24 h 38"/>
                <a:gd name="T22" fmla="*/ 40 w 40"/>
                <a:gd name="T23" fmla="*/ 24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8">
                  <a:moveTo>
                    <a:pt x="40" y="24"/>
                  </a:moveTo>
                  <a:lnTo>
                    <a:pt x="40" y="24"/>
                  </a:lnTo>
                  <a:lnTo>
                    <a:pt x="14" y="0"/>
                  </a:lnTo>
                  <a:lnTo>
                    <a:pt x="8" y="10"/>
                  </a:lnTo>
                  <a:lnTo>
                    <a:pt x="4" y="22"/>
                  </a:lnTo>
                  <a:lnTo>
                    <a:pt x="0" y="38"/>
                  </a:lnTo>
                  <a:lnTo>
                    <a:pt x="16" y="34"/>
                  </a:lnTo>
                  <a:lnTo>
                    <a:pt x="28" y="30"/>
                  </a:lnTo>
                  <a:lnTo>
                    <a:pt x="40" y="24"/>
                  </a:lnTo>
                  <a:close/>
                </a:path>
              </a:pathLst>
            </a:custGeom>
            <a:solidFill>
              <a:srgbClr val="F8F7F9"/>
            </a:solidFill>
            <a:ln w="12700">
              <a:solidFill>
                <a:srgbClr val="45157C"/>
              </a:solidFill>
              <a:prstDash val="solid"/>
              <a:round/>
              <a:headEnd/>
              <a:tailEnd/>
            </a:ln>
          </p:spPr>
          <p:txBody>
            <a:bodyPr/>
            <a:lstStyle/>
            <a:p>
              <a:endParaRPr lang="en-GB"/>
            </a:p>
          </p:txBody>
        </p:sp>
        <p:sp>
          <p:nvSpPr>
            <p:cNvPr id="1176" name="Freeform 310"/>
            <p:cNvSpPr>
              <a:spLocks/>
            </p:cNvSpPr>
            <p:nvPr userDrawn="1"/>
          </p:nvSpPr>
          <p:spPr bwMode="auto">
            <a:xfrm>
              <a:off x="4419" y="1794"/>
              <a:ext cx="38" cy="38"/>
            </a:xfrm>
            <a:custGeom>
              <a:avLst/>
              <a:gdLst>
                <a:gd name="T0" fmla="*/ 12 w 38"/>
                <a:gd name="T1" fmla="*/ 38 h 38"/>
                <a:gd name="T2" fmla="*/ 12 w 38"/>
                <a:gd name="T3" fmla="*/ 38 h 38"/>
                <a:gd name="T4" fmla="*/ 38 w 38"/>
                <a:gd name="T5" fmla="*/ 14 h 38"/>
                <a:gd name="T6" fmla="*/ 38 w 38"/>
                <a:gd name="T7" fmla="*/ 14 h 38"/>
                <a:gd name="T8" fmla="*/ 26 w 38"/>
                <a:gd name="T9" fmla="*/ 8 h 38"/>
                <a:gd name="T10" fmla="*/ 14 w 38"/>
                <a:gd name="T11" fmla="*/ 2 h 38"/>
                <a:gd name="T12" fmla="*/ 0 w 38"/>
                <a:gd name="T13" fmla="*/ 0 h 38"/>
                <a:gd name="T14" fmla="*/ 0 w 38"/>
                <a:gd name="T15" fmla="*/ 0 h 38"/>
                <a:gd name="T16" fmla="*/ 4 w 38"/>
                <a:gd name="T17" fmla="*/ 14 h 38"/>
                <a:gd name="T18" fmla="*/ 8 w 38"/>
                <a:gd name="T19" fmla="*/ 28 h 38"/>
                <a:gd name="T20" fmla="*/ 12 w 38"/>
                <a:gd name="T21" fmla="*/ 38 h 38"/>
                <a:gd name="T22" fmla="*/ 12 w 38"/>
                <a:gd name="T23" fmla="*/ 38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8">
                  <a:moveTo>
                    <a:pt x="12" y="38"/>
                  </a:moveTo>
                  <a:lnTo>
                    <a:pt x="12" y="38"/>
                  </a:lnTo>
                  <a:lnTo>
                    <a:pt x="38" y="14"/>
                  </a:lnTo>
                  <a:lnTo>
                    <a:pt x="26" y="8"/>
                  </a:lnTo>
                  <a:lnTo>
                    <a:pt x="14" y="2"/>
                  </a:lnTo>
                  <a:lnTo>
                    <a:pt x="0" y="0"/>
                  </a:lnTo>
                  <a:lnTo>
                    <a:pt x="4" y="14"/>
                  </a:lnTo>
                  <a:lnTo>
                    <a:pt x="8" y="28"/>
                  </a:lnTo>
                  <a:lnTo>
                    <a:pt x="12" y="38"/>
                  </a:lnTo>
                  <a:close/>
                </a:path>
              </a:pathLst>
            </a:custGeom>
            <a:solidFill>
              <a:srgbClr val="F8F7F9"/>
            </a:solidFill>
            <a:ln w="12700">
              <a:solidFill>
                <a:srgbClr val="45157C"/>
              </a:solidFill>
              <a:prstDash val="solid"/>
              <a:round/>
              <a:headEnd/>
              <a:tailEnd/>
            </a:ln>
          </p:spPr>
          <p:txBody>
            <a:bodyPr/>
            <a:lstStyle/>
            <a:p>
              <a:endParaRPr lang="en-GB"/>
            </a:p>
          </p:txBody>
        </p:sp>
      </p:grpSp>
      <p:grpSp>
        <p:nvGrpSpPr>
          <p:cNvPr id="1034" name="Group 311"/>
          <p:cNvGrpSpPr>
            <a:grpSpLocks/>
          </p:cNvGrpSpPr>
          <p:nvPr userDrawn="1"/>
        </p:nvGrpSpPr>
        <p:grpSpPr bwMode="auto">
          <a:xfrm>
            <a:off x="157163" y="2133600"/>
            <a:ext cx="512762" cy="493713"/>
            <a:chOff x="2174" y="1480"/>
            <a:chExt cx="1412" cy="1360"/>
          </a:xfrm>
        </p:grpSpPr>
        <p:sp>
          <p:nvSpPr>
            <p:cNvPr id="1119" name="AutoShape 312"/>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20" name="Rectangle 313"/>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1" name="Freeform 314"/>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122" name="Freeform 315"/>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123" name="Freeform 316"/>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124" name="Line 317"/>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5" name="Line 318"/>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6" name="Line 319"/>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7" name="Line 320"/>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8" name="Line 321"/>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29" name="Line 322"/>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0" name="Line 323"/>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1" name="Line 324"/>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2" name="Line 325"/>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3" name="Line 326"/>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4" name="Line 327"/>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5" name="Line 328"/>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6" name="Line 329"/>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7" name="Line 330"/>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8" name="Freeform 331"/>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1139" name="Freeform 332"/>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1140" name="Freeform 333"/>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1141" name="Freeform 334"/>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1142" name="Freeform 335"/>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43" name="Freeform 336"/>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44" name="Freeform 337"/>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45" name="Freeform 338"/>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35" name="Group 339"/>
          <p:cNvGrpSpPr>
            <a:grpSpLocks/>
          </p:cNvGrpSpPr>
          <p:nvPr userDrawn="1"/>
        </p:nvGrpSpPr>
        <p:grpSpPr bwMode="auto">
          <a:xfrm>
            <a:off x="157163" y="4159250"/>
            <a:ext cx="512762" cy="493713"/>
            <a:chOff x="2174" y="1480"/>
            <a:chExt cx="1412" cy="1360"/>
          </a:xfrm>
        </p:grpSpPr>
        <p:sp>
          <p:nvSpPr>
            <p:cNvPr id="1092" name="AutoShape 340"/>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93" name="Rectangle 341"/>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94" name="Freeform 342"/>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095" name="Freeform 343"/>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096" name="Freeform 344"/>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097" name="Line 345"/>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98" name="Line 346"/>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99" name="Line 347"/>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0" name="Line 348"/>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1" name="Line 349"/>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2" name="Line 350"/>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3" name="Line 351"/>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4" name="Line 352"/>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5" name="Line 353"/>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6" name="Line 354"/>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7" name="Line 355"/>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8" name="Line 356"/>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9" name="Line 357"/>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10" name="Line 358"/>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11" name="Freeform 359"/>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1112" name="Freeform 360"/>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1113" name="Freeform 361"/>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1114" name="Freeform 362"/>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1115" name="Freeform 363"/>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16" name="Freeform 364"/>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17" name="Freeform 365"/>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18" name="Freeform 366"/>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36" name="Group 367"/>
          <p:cNvGrpSpPr>
            <a:grpSpLocks/>
          </p:cNvGrpSpPr>
          <p:nvPr userDrawn="1"/>
        </p:nvGrpSpPr>
        <p:grpSpPr bwMode="auto">
          <a:xfrm>
            <a:off x="152400" y="115888"/>
            <a:ext cx="512763" cy="493712"/>
            <a:chOff x="2174" y="1480"/>
            <a:chExt cx="1412" cy="1360"/>
          </a:xfrm>
        </p:grpSpPr>
        <p:sp>
          <p:nvSpPr>
            <p:cNvPr id="1065" name="AutoShape 368"/>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66" name="Rectangle 369"/>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67" name="Freeform 370"/>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068" name="Freeform 371"/>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069" name="Freeform 372"/>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070" name="Line 373"/>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1" name="Line 374"/>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2" name="Line 375"/>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3" name="Line 376"/>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4" name="Line 377"/>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5" name="Line 378"/>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6" name="Line 379"/>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7" name="Line 380"/>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8" name="Line 381"/>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79" name="Line 382"/>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80" name="Line 383"/>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81" name="Line 384"/>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82" name="Line 385"/>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83" name="Line 386"/>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84" name="Freeform 387"/>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1085" name="Freeform 388"/>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1086" name="Freeform 389"/>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1087" name="Freeform 390"/>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1088" name="Freeform 391"/>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89" name="Freeform 392"/>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90" name="Freeform 393"/>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91" name="Freeform 394"/>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37" name="Group 395"/>
          <p:cNvGrpSpPr>
            <a:grpSpLocks/>
          </p:cNvGrpSpPr>
          <p:nvPr userDrawn="1"/>
        </p:nvGrpSpPr>
        <p:grpSpPr bwMode="auto">
          <a:xfrm>
            <a:off x="152400" y="6211888"/>
            <a:ext cx="512763" cy="493712"/>
            <a:chOff x="2174" y="1480"/>
            <a:chExt cx="1412" cy="1360"/>
          </a:xfrm>
        </p:grpSpPr>
        <p:sp>
          <p:nvSpPr>
            <p:cNvPr id="1038" name="AutoShape 396"/>
            <p:cNvSpPr>
              <a:spLocks noChangeAspect="1" noChangeArrowheads="1" noTextEdit="1"/>
            </p:cNvSpPr>
            <p:nvPr userDrawn="1"/>
          </p:nvSpPr>
          <p:spPr bwMode="auto">
            <a:xfrm>
              <a:off x="2174" y="1480"/>
              <a:ext cx="1412" cy="1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39" name="Rectangle 397"/>
            <p:cNvSpPr>
              <a:spLocks noChangeArrowheads="1"/>
            </p:cNvSpPr>
            <p:nvPr userDrawn="1"/>
          </p:nvSpPr>
          <p:spPr bwMode="auto">
            <a:xfrm>
              <a:off x="2186" y="1492"/>
              <a:ext cx="1388" cy="1336"/>
            </a:xfrm>
            <a:prstGeom prst="rect">
              <a:avLst/>
            </a:prstGeom>
            <a:solidFill>
              <a:srgbClr val="C6ACE5"/>
            </a:solidFill>
            <a:ln w="38100">
              <a:solidFill>
                <a:srgbClr val="460A75"/>
              </a:solidFill>
              <a:miter lim="800000"/>
              <a:headEnd/>
              <a:tailEnd/>
            </a:ln>
          </p:spPr>
          <p:txBody>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0" name="Freeform 398"/>
            <p:cNvSpPr>
              <a:spLocks/>
            </p:cNvSpPr>
            <p:nvPr userDrawn="1"/>
          </p:nvSpPr>
          <p:spPr bwMode="auto">
            <a:xfrm>
              <a:off x="2246" y="1548"/>
              <a:ext cx="1272" cy="1232"/>
            </a:xfrm>
            <a:custGeom>
              <a:avLst/>
              <a:gdLst>
                <a:gd name="T0" fmla="*/ 1272 w 1272"/>
                <a:gd name="T1" fmla="*/ 648 h 1232"/>
                <a:gd name="T2" fmla="*/ 1260 w 1272"/>
                <a:gd name="T3" fmla="*/ 740 h 1232"/>
                <a:gd name="T4" fmla="*/ 1234 w 1272"/>
                <a:gd name="T5" fmla="*/ 828 h 1232"/>
                <a:gd name="T6" fmla="*/ 1198 w 1272"/>
                <a:gd name="T7" fmla="*/ 910 h 1232"/>
                <a:gd name="T8" fmla="*/ 1148 w 1272"/>
                <a:gd name="T9" fmla="*/ 984 h 1232"/>
                <a:gd name="T10" fmla="*/ 1090 w 1272"/>
                <a:gd name="T11" fmla="*/ 1052 h 1232"/>
                <a:gd name="T12" fmla="*/ 1022 w 1272"/>
                <a:gd name="T13" fmla="*/ 1110 h 1232"/>
                <a:gd name="T14" fmla="*/ 948 w 1272"/>
                <a:gd name="T15" fmla="*/ 1158 h 1232"/>
                <a:gd name="T16" fmla="*/ 866 w 1272"/>
                <a:gd name="T17" fmla="*/ 1194 h 1232"/>
                <a:gd name="T18" fmla="*/ 776 w 1272"/>
                <a:gd name="T19" fmla="*/ 1220 h 1232"/>
                <a:gd name="T20" fmla="*/ 684 w 1272"/>
                <a:gd name="T21" fmla="*/ 1230 h 1232"/>
                <a:gd name="T22" fmla="*/ 620 w 1272"/>
                <a:gd name="T23" fmla="*/ 1232 h 1232"/>
                <a:gd name="T24" fmla="*/ 526 w 1272"/>
                <a:gd name="T25" fmla="*/ 1220 h 1232"/>
                <a:gd name="T26" fmla="*/ 434 w 1272"/>
                <a:gd name="T27" fmla="*/ 1196 h 1232"/>
                <a:gd name="T28" fmla="*/ 350 w 1272"/>
                <a:gd name="T29" fmla="*/ 1162 h 1232"/>
                <a:gd name="T30" fmla="*/ 270 w 1272"/>
                <a:gd name="T31" fmla="*/ 1116 h 1232"/>
                <a:gd name="T32" fmla="*/ 198 w 1272"/>
                <a:gd name="T33" fmla="*/ 1060 h 1232"/>
                <a:gd name="T34" fmla="*/ 134 w 1272"/>
                <a:gd name="T35" fmla="*/ 994 h 1232"/>
                <a:gd name="T36" fmla="*/ 82 w 1272"/>
                <a:gd name="T37" fmla="*/ 922 h 1232"/>
                <a:gd name="T38" fmla="*/ 42 w 1272"/>
                <a:gd name="T39" fmla="*/ 842 h 1232"/>
                <a:gd name="T40" fmla="*/ 14 w 1272"/>
                <a:gd name="T41" fmla="*/ 756 h 1232"/>
                <a:gd name="T42" fmla="*/ 0 w 1272"/>
                <a:gd name="T43" fmla="*/ 664 h 1232"/>
                <a:gd name="T44" fmla="*/ 0 w 1272"/>
                <a:gd name="T45" fmla="*/ 600 h 1232"/>
                <a:gd name="T46" fmla="*/ 14 w 1272"/>
                <a:gd name="T47" fmla="*/ 506 h 1232"/>
                <a:gd name="T48" fmla="*/ 42 w 1272"/>
                <a:gd name="T49" fmla="*/ 418 h 1232"/>
                <a:gd name="T50" fmla="*/ 82 w 1272"/>
                <a:gd name="T51" fmla="*/ 334 h 1232"/>
                <a:gd name="T52" fmla="*/ 134 w 1272"/>
                <a:gd name="T53" fmla="*/ 258 h 1232"/>
                <a:gd name="T54" fmla="*/ 198 w 1272"/>
                <a:gd name="T55" fmla="*/ 188 h 1232"/>
                <a:gd name="T56" fmla="*/ 270 w 1272"/>
                <a:gd name="T57" fmla="*/ 128 h 1232"/>
                <a:gd name="T58" fmla="*/ 350 w 1272"/>
                <a:gd name="T59" fmla="*/ 78 h 1232"/>
                <a:gd name="T60" fmla="*/ 434 w 1272"/>
                <a:gd name="T61" fmla="*/ 40 h 1232"/>
                <a:gd name="T62" fmla="*/ 526 w 1272"/>
                <a:gd name="T63" fmla="*/ 12 h 1232"/>
                <a:gd name="T64" fmla="*/ 620 w 1272"/>
                <a:gd name="T65" fmla="*/ 0 h 1232"/>
                <a:gd name="T66" fmla="*/ 684 w 1272"/>
                <a:gd name="T67" fmla="*/ 0 h 1232"/>
                <a:gd name="T68" fmla="*/ 776 w 1272"/>
                <a:gd name="T69" fmla="*/ 12 h 1232"/>
                <a:gd name="T70" fmla="*/ 866 w 1272"/>
                <a:gd name="T71" fmla="*/ 38 h 1232"/>
                <a:gd name="T72" fmla="*/ 948 w 1272"/>
                <a:gd name="T73" fmla="*/ 74 h 1232"/>
                <a:gd name="T74" fmla="*/ 1022 w 1272"/>
                <a:gd name="T75" fmla="*/ 122 h 1232"/>
                <a:gd name="T76" fmla="*/ 1090 w 1272"/>
                <a:gd name="T77" fmla="*/ 180 h 1232"/>
                <a:gd name="T78" fmla="*/ 1148 w 1272"/>
                <a:gd name="T79" fmla="*/ 248 h 1232"/>
                <a:gd name="T80" fmla="*/ 1198 w 1272"/>
                <a:gd name="T81" fmla="*/ 322 h 1232"/>
                <a:gd name="T82" fmla="*/ 1234 w 1272"/>
                <a:gd name="T83" fmla="*/ 404 h 1232"/>
                <a:gd name="T84" fmla="*/ 1260 w 1272"/>
                <a:gd name="T85" fmla="*/ 492 h 1232"/>
                <a:gd name="T86" fmla="*/ 1272 w 1272"/>
                <a:gd name="T87" fmla="*/ 584 h 12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2" h="1232">
                  <a:moveTo>
                    <a:pt x="1272" y="616"/>
                  </a:moveTo>
                  <a:lnTo>
                    <a:pt x="1272" y="616"/>
                  </a:lnTo>
                  <a:lnTo>
                    <a:pt x="1272" y="648"/>
                  </a:lnTo>
                  <a:lnTo>
                    <a:pt x="1268" y="678"/>
                  </a:lnTo>
                  <a:lnTo>
                    <a:pt x="1264" y="710"/>
                  </a:lnTo>
                  <a:lnTo>
                    <a:pt x="1260" y="740"/>
                  </a:lnTo>
                  <a:lnTo>
                    <a:pt x="1252" y="770"/>
                  </a:lnTo>
                  <a:lnTo>
                    <a:pt x="1244" y="798"/>
                  </a:lnTo>
                  <a:lnTo>
                    <a:pt x="1234" y="828"/>
                  </a:lnTo>
                  <a:lnTo>
                    <a:pt x="1224" y="856"/>
                  </a:lnTo>
                  <a:lnTo>
                    <a:pt x="1210" y="882"/>
                  </a:lnTo>
                  <a:lnTo>
                    <a:pt x="1198" y="910"/>
                  </a:lnTo>
                  <a:lnTo>
                    <a:pt x="1182" y="936"/>
                  </a:lnTo>
                  <a:lnTo>
                    <a:pt x="1166" y="960"/>
                  </a:lnTo>
                  <a:lnTo>
                    <a:pt x="1148" y="984"/>
                  </a:lnTo>
                  <a:lnTo>
                    <a:pt x="1130" y="1008"/>
                  </a:lnTo>
                  <a:lnTo>
                    <a:pt x="1110" y="1030"/>
                  </a:lnTo>
                  <a:lnTo>
                    <a:pt x="1090" y="1052"/>
                  </a:lnTo>
                  <a:lnTo>
                    <a:pt x="1068" y="1072"/>
                  </a:lnTo>
                  <a:lnTo>
                    <a:pt x="1046" y="1092"/>
                  </a:lnTo>
                  <a:lnTo>
                    <a:pt x="1022" y="1110"/>
                  </a:lnTo>
                  <a:lnTo>
                    <a:pt x="998" y="1126"/>
                  </a:lnTo>
                  <a:lnTo>
                    <a:pt x="974" y="1142"/>
                  </a:lnTo>
                  <a:lnTo>
                    <a:pt x="948" y="1158"/>
                  </a:lnTo>
                  <a:lnTo>
                    <a:pt x="920" y="1172"/>
                  </a:lnTo>
                  <a:lnTo>
                    <a:pt x="894" y="1184"/>
                  </a:lnTo>
                  <a:lnTo>
                    <a:pt x="866" y="1194"/>
                  </a:lnTo>
                  <a:lnTo>
                    <a:pt x="836" y="1204"/>
                  </a:lnTo>
                  <a:lnTo>
                    <a:pt x="806" y="1212"/>
                  </a:lnTo>
                  <a:lnTo>
                    <a:pt x="776" y="1220"/>
                  </a:lnTo>
                  <a:lnTo>
                    <a:pt x="746" y="1224"/>
                  </a:lnTo>
                  <a:lnTo>
                    <a:pt x="716" y="1228"/>
                  </a:lnTo>
                  <a:lnTo>
                    <a:pt x="684" y="1230"/>
                  </a:lnTo>
                  <a:lnTo>
                    <a:pt x="652" y="1232"/>
                  </a:lnTo>
                  <a:lnTo>
                    <a:pt x="620" y="1232"/>
                  </a:lnTo>
                  <a:lnTo>
                    <a:pt x="588" y="1228"/>
                  </a:lnTo>
                  <a:lnTo>
                    <a:pt x="556" y="1226"/>
                  </a:lnTo>
                  <a:lnTo>
                    <a:pt x="526" y="1220"/>
                  </a:lnTo>
                  <a:lnTo>
                    <a:pt x="494" y="1214"/>
                  </a:lnTo>
                  <a:lnTo>
                    <a:pt x="464" y="1206"/>
                  </a:lnTo>
                  <a:lnTo>
                    <a:pt x="434" y="1196"/>
                  </a:lnTo>
                  <a:lnTo>
                    <a:pt x="406" y="1186"/>
                  </a:lnTo>
                  <a:lnTo>
                    <a:pt x="378" y="1174"/>
                  </a:lnTo>
                  <a:lnTo>
                    <a:pt x="350" y="1162"/>
                  </a:lnTo>
                  <a:lnTo>
                    <a:pt x="322" y="1146"/>
                  </a:lnTo>
                  <a:lnTo>
                    <a:pt x="296" y="1132"/>
                  </a:lnTo>
                  <a:lnTo>
                    <a:pt x="270" y="1116"/>
                  </a:lnTo>
                  <a:lnTo>
                    <a:pt x="244" y="1098"/>
                  </a:lnTo>
                  <a:lnTo>
                    <a:pt x="220" y="1080"/>
                  </a:lnTo>
                  <a:lnTo>
                    <a:pt x="198" y="1060"/>
                  </a:lnTo>
                  <a:lnTo>
                    <a:pt x="176" y="1038"/>
                  </a:lnTo>
                  <a:lnTo>
                    <a:pt x="154" y="1018"/>
                  </a:lnTo>
                  <a:lnTo>
                    <a:pt x="134" y="994"/>
                  </a:lnTo>
                  <a:lnTo>
                    <a:pt x="116" y="972"/>
                  </a:lnTo>
                  <a:lnTo>
                    <a:pt x="98" y="946"/>
                  </a:lnTo>
                  <a:lnTo>
                    <a:pt x="82" y="922"/>
                  </a:lnTo>
                  <a:lnTo>
                    <a:pt x="68" y="896"/>
                  </a:lnTo>
                  <a:lnTo>
                    <a:pt x="54" y="870"/>
                  </a:lnTo>
                  <a:lnTo>
                    <a:pt x="42" y="842"/>
                  </a:lnTo>
                  <a:lnTo>
                    <a:pt x="30" y="814"/>
                  </a:lnTo>
                  <a:lnTo>
                    <a:pt x="22" y="784"/>
                  </a:lnTo>
                  <a:lnTo>
                    <a:pt x="14" y="756"/>
                  </a:lnTo>
                  <a:lnTo>
                    <a:pt x="8" y="726"/>
                  </a:lnTo>
                  <a:lnTo>
                    <a:pt x="4" y="694"/>
                  </a:lnTo>
                  <a:lnTo>
                    <a:pt x="0" y="664"/>
                  </a:lnTo>
                  <a:lnTo>
                    <a:pt x="0" y="632"/>
                  </a:lnTo>
                  <a:lnTo>
                    <a:pt x="0" y="600"/>
                  </a:lnTo>
                  <a:lnTo>
                    <a:pt x="4" y="568"/>
                  </a:lnTo>
                  <a:lnTo>
                    <a:pt x="8" y="538"/>
                  </a:lnTo>
                  <a:lnTo>
                    <a:pt x="14" y="506"/>
                  </a:lnTo>
                  <a:lnTo>
                    <a:pt x="22" y="476"/>
                  </a:lnTo>
                  <a:lnTo>
                    <a:pt x="30" y="448"/>
                  </a:lnTo>
                  <a:lnTo>
                    <a:pt x="42" y="418"/>
                  </a:lnTo>
                  <a:lnTo>
                    <a:pt x="54" y="390"/>
                  </a:lnTo>
                  <a:lnTo>
                    <a:pt x="68" y="362"/>
                  </a:lnTo>
                  <a:lnTo>
                    <a:pt x="82" y="334"/>
                  </a:lnTo>
                  <a:lnTo>
                    <a:pt x="98" y="308"/>
                  </a:lnTo>
                  <a:lnTo>
                    <a:pt x="116" y="282"/>
                  </a:lnTo>
                  <a:lnTo>
                    <a:pt x="134" y="258"/>
                  </a:lnTo>
                  <a:lnTo>
                    <a:pt x="154" y="234"/>
                  </a:lnTo>
                  <a:lnTo>
                    <a:pt x="176" y="210"/>
                  </a:lnTo>
                  <a:lnTo>
                    <a:pt x="198" y="188"/>
                  </a:lnTo>
                  <a:lnTo>
                    <a:pt x="220" y="168"/>
                  </a:lnTo>
                  <a:lnTo>
                    <a:pt x="244" y="146"/>
                  </a:lnTo>
                  <a:lnTo>
                    <a:pt x="270" y="128"/>
                  </a:lnTo>
                  <a:lnTo>
                    <a:pt x="296" y="110"/>
                  </a:lnTo>
                  <a:lnTo>
                    <a:pt x="322" y="94"/>
                  </a:lnTo>
                  <a:lnTo>
                    <a:pt x="350" y="78"/>
                  </a:lnTo>
                  <a:lnTo>
                    <a:pt x="378" y="64"/>
                  </a:lnTo>
                  <a:lnTo>
                    <a:pt x="406" y="50"/>
                  </a:lnTo>
                  <a:lnTo>
                    <a:pt x="434" y="40"/>
                  </a:lnTo>
                  <a:lnTo>
                    <a:pt x="464" y="28"/>
                  </a:lnTo>
                  <a:lnTo>
                    <a:pt x="494" y="20"/>
                  </a:lnTo>
                  <a:lnTo>
                    <a:pt x="526" y="12"/>
                  </a:lnTo>
                  <a:lnTo>
                    <a:pt x="556" y="8"/>
                  </a:lnTo>
                  <a:lnTo>
                    <a:pt x="588" y="4"/>
                  </a:lnTo>
                  <a:lnTo>
                    <a:pt x="620" y="0"/>
                  </a:lnTo>
                  <a:lnTo>
                    <a:pt x="652" y="0"/>
                  </a:lnTo>
                  <a:lnTo>
                    <a:pt x="684" y="0"/>
                  </a:lnTo>
                  <a:lnTo>
                    <a:pt x="716" y="2"/>
                  </a:lnTo>
                  <a:lnTo>
                    <a:pt x="746" y="6"/>
                  </a:lnTo>
                  <a:lnTo>
                    <a:pt x="776" y="12"/>
                  </a:lnTo>
                  <a:lnTo>
                    <a:pt x="806" y="20"/>
                  </a:lnTo>
                  <a:lnTo>
                    <a:pt x="836" y="28"/>
                  </a:lnTo>
                  <a:lnTo>
                    <a:pt x="866" y="38"/>
                  </a:lnTo>
                  <a:lnTo>
                    <a:pt x="894" y="48"/>
                  </a:lnTo>
                  <a:lnTo>
                    <a:pt x="920" y="60"/>
                  </a:lnTo>
                  <a:lnTo>
                    <a:pt x="948" y="74"/>
                  </a:lnTo>
                  <a:lnTo>
                    <a:pt x="974" y="88"/>
                  </a:lnTo>
                  <a:lnTo>
                    <a:pt x="998" y="104"/>
                  </a:lnTo>
                  <a:lnTo>
                    <a:pt x="1022" y="122"/>
                  </a:lnTo>
                  <a:lnTo>
                    <a:pt x="1046" y="140"/>
                  </a:lnTo>
                  <a:lnTo>
                    <a:pt x="1068" y="160"/>
                  </a:lnTo>
                  <a:lnTo>
                    <a:pt x="1090" y="180"/>
                  </a:lnTo>
                  <a:lnTo>
                    <a:pt x="1110" y="202"/>
                  </a:lnTo>
                  <a:lnTo>
                    <a:pt x="1130" y="224"/>
                  </a:lnTo>
                  <a:lnTo>
                    <a:pt x="1148" y="248"/>
                  </a:lnTo>
                  <a:lnTo>
                    <a:pt x="1166" y="272"/>
                  </a:lnTo>
                  <a:lnTo>
                    <a:pt x="1182" y="296"/>
                  </a:lnTo>
                  <a:lnTo>
                    <a:pt x="1198" y="322"/>
                  </a:lnTo>
                  <a:lnTo>
                    <a:pt x="1210" y="348"/>
                  </a:lnTo>
                  <a:lnTo>
                    <a:pt x="1224" y="376"/>
                  </a:lnTo>
                  <a:lnTo>
                    <a:pt x="1234" y="404"/>
                  </a:lnTo>
                  <a:lnTo>
                    <a:pt x="1244" y="432"/>
                  </a:lnTo>
                  <a:lnTo>
                    <a:pt x="1252" y="462"/>
                  </a:lnTo>
                  <a:lnTo>
                    <a:pt x="1260" y="492"/>
                  </a:lnTo>
                  <a:lnTo>
                    <a:pt x="1264" y="522"/>
                  </a:lnTo>
                  <a:lnTo>
                    <a:pt x="1268" y="552"/>
                  </a:lnTo>
                  <a:lnTo>
                    <a:pt x="1272" y="584"/>
                  </a:lnTo>
                  <a:lnTo>
                    <a:pt x="1272" y="616"/>
                  </a:lnTo>
                  <a:close/>
                </a:path>
              </a:pathLst>
            </a:custGeom>
            <a:solidFill>
              <a:srgbClr val="C7ABDD"/>
            </a:solidFill>
            <a:ln w="38100">
              <a:solidFill>
                <a:srgbClr val="460A75"/>
              </a:solidFill>
              <a:prstDash val="solid"/>
              <a:round/>
              <a:headEnd/>
              <a:tailEnd/>
            </a:ln>
          </p:spPr>
          <p:txBody>
            <a:bodyPr/>
            <a:lstStyle/>
            <a:p>
              <a:endParaRPr lang="en-GB"/>
            </a:p>
          </p:txBody>
        </p:sp>
        <p:sp>
          <p:nvSpPr>
            <p:cNvPr id="1041" name="Freeform 399"/>
            <p:cNvSpPr>
              <a:spLocks/>
            </p:cNvSpPr>
            <p:nvPr userDrawn="1"/>
          </p:nvSpPr>
          <p:spPr bwMode="auto">
            <a:xfrm>
              <a:off x="2350" y="1636"/>
              <a:ext cx="1084" cy="1064"/>
            </a:xfrm>
            <a:custGeom>
              <a:avLst/>
              <a:gdLst>
                <a:gd name="T0" fmla="*/ 1084 w 1084"/>
                <a:gd name="T1" fmla="*/ 558 h 1064"/>
                <a:gd name="T2" fmla="*/ 1074 w 1084"/>
                <a:gd name="T3" fmla="*/ 638 h 1064"/>
                <a:gd name="T4" fmla="*/ 1052 w 1084"/>
                <a:gd name="T5" fmla="*/ 712 h 1064"/>
                <a:gd name="T6" fmla="*/ 1018 w 1084"/>
                <a:gd name="T7" fmla="*/ 782 h 1064"/>
                <a:gd name="T8" fmla="*/ 976 w 1084"/>
                <a:gd name="T9" fmla="*/ 848 h 1064"/>
                <a:gd name="T10" fmla="*/ 926 w 1084"/>
                <a:gd name="T11" fmla="*/ 906 h 1064"/>
                <a:gd name="T12" fmla="*/ 868 w 1084"/>
                <a:gd name="T13" fmla="*/ 956 h 1064"/>
                <a:gd name="T14" fmla="*/ 802 w 1084"/>
                <a:gd name="T15" fmla="*/ 998 h 1064"/>
                <a:gd name="T16" fmla="*/ 730 w 1084"/>
                <a:gd name="T17" fmla="*/ 1030 h 1064"/>
                <a:gd name="T18" fmla="*/ 652 w 1084"/>
                <a:gd name="T19" fmla="*/ 1052 h 1064"/>
                <a:gd name="T20" fmla="*/ 570 w 1084"/>
                <a:gd name="T21" fmla="*/ 1064 h 1064"/>
                <a:gd name="T22" fmla="*/ 514 w 1084"/>
                <a:gd name="T23" fmla="*/ 1064 h 1064"/>
                <a:gd name="T24" fmla="*/ 434 w 1084"/>
                <a:gd name="T25" fmla="*/ 1052 h 1064"/>
                <a:gd name="T26" fmla="*/ 356 w 1084"/>
                <a:gd name="T27" fmla="*/ 1032 h 1064"/>
                <a:gd name="T28" fmla="*/ 284 w 1084"/>
                <a:gd name="T29" fmla="*/ 1000 h 1064"/>
                <a:gd name="T30" fmla="*/ 218 w 1084"/>
                <a:gd name="T31" fmla="*/ 958 h 1064"/>
                <a:gd name="T32" fmla="*/ 160 w 1084"/>
                <a:gd name="T33" fmla="*/ 908 h 1064"/>
                <a:gd name="T34" fmla="*/ 108 w 1084"/>
                <a:gd name="T35" fmla="*/ 850 h 1064"/>
                <a:gd name="T36" fmla="*/ 66 w 1084"/>
                <a:gd name="T37" fmla="*/ 786 h 1064"/>
                <a:gd name="T38" fmla="*/ 34 w 1084"/>
                <a:gd name="T39" fmla="*/ 714 h 1064"/>
                <a:gd name="T40" fmla="*/ 12 w 1084"/>
                <a:gd name="T41" fmla="*/ 640 h 1064"/>
                <a:gd name="T42" fmla="*/ 2 w 1084"/>
                <a:gd name="T43" fmla="*/ 560 h 1064"/>
                <a:gd name="T44" fmla="*/ 2 w 1084"/>
                <a:gd name="T45" fmla="*/ 504 h 1064"/>
                <a:gd name="T46" fmla="*/ 12 w 1084"/>
                <a:gd name="T47" fmla="*/ 424 h 1064"/>
                <a:gd name="T48" fmla="*/ 34 w 1084"/>
                <a:gd name="T49" fmla="*/ 348 h 1064"/>
                <a:gd name="T50" fmla="*/ 66 w 1084"/>
                <a:gd name="T51" fmla="*/ 278 h 1064"/>
                <a:gd name="T52" fmla="*/ 108 w 1084"/>
                <a:gd name="T53" fmla="*/ 214 h 1064"/>
                <a:gd name="T54" fmla="*/ 160 w 1084"/>
                <a:gd name="T55" fmla="*/ 156 h 1064"/>
                <a:gd name="T56" fmla="*/ 218 w 1084"/>
                <a:gd name="T57" fmla="*/ 106 h 1064"/>
                <a:gd name="T58" fmla="*/ 284 w 1084"/>
                <a:gd name="T59" fmla="*/ 64 h 1064"/>
                <a:gd name="T60" fmla="*/ 356 w 1084"/>
                <a:gd name="T61" fmla="*/ 32 h 1064"/>
                <a:gd name="T62" fmla="*/ 434 w 1084"/>
                <a:gd name="T63" fmla="*/ 10 h 1064"/>
                <a:gd name="T64" fmla="*/ 514 w 1084"/>
                <a:gd name="T65" fmla="*/ 0 h 1064"/>
                <a:gd name="T66" fmla="*/ 570 w 1084"/>
                <a:gd name="T67" fmla="*/ 0 h 1064"/>
                <a:gd name="T68" fmla="*/ 652 w 1084"/>
                <a:gd name="T69" fmla="*/ 10 h 1064"/>
                <a:gd name="T70" fmla="*/ 728 w 1084"/>
                <a:gd name="T71" fmla="*/ 32 h 1064"/>
                <a:gd name="T72" fmla="*/ 800 w 1084"/>
                <a:gd name="T73" fmla="*/ 64 h 1064"/>
                <a:gd name="T74" fmla="*/ 866 w 1084"/>
                <a:gd name="T75" fmla="*/ 106 h 1064"/>
                <a:gd name="T76" fmla="*/ 926 w 1084"/>
                <a:gd name="T77" fmla="*/ 156 h 1064"/>
                <a:gd name="T78" fmla="*/ 976 w 1084"/>
                <a:gd name="T79" fmla="*/ 214 h 1064"/>
                <a:gd name="T80" fmla="*/ 1018 w 1084"/>
                <a:gd name="T81" fmla="*/ 278 h 1064"/>
                <a:gd name="T82" fmla="*/ 1052 w 1084"/>
                <a:gd name="T83" fmla="*/ 348 h 1064"/>
                <a:gd name="T84" fmla="*/ 1074 w 1084"/>
                <a:gd name="T85" fmla="*/ 424 h 1064"/>
                <a:gd name="T86" fmla="*/ 1084 w 1084"/>
                <a:gd name="T87" fmla="*/ 504 h 10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84" h="1064">
                  <a:moveTo>
                    <a:pt x="1084" y="532"/>
                  </a:moveTo>
                  <a:lnTo>
                    <a:pt x="1084" y="532"/>
                  </a:lnTo>
                  <a:lnTo>
                    <a:pt x="1084" y="558"/>
                  </a:lnTo>
                  <a:lnTo>
                    <a:pt x="1082" y="586"/>
                  </a:lnTo>
                  <a:lnTo>
                    <a:pt x="1078" y="612"/>
                  </a:lnTo>
                  <a:lnTo>
                    <a:pt x="1074" y="638"/>
                  </a:lnTo>
                  <a:lnTo>
                    <a:pt x="1068" y="662"/>
                  </a:lnTo>
                  <a:lnTo>
                    <a:pt x="1060" y="688"/>
                  </a:lnTo>
                  <a:lnTo>
                    <a:pt x="1052" y="712"/>
                  </a:lnTo>
                  <a:lnTo>
                    <a:pt x="1042" y="736"/>
                  </a:lnTo>
                  <a:lnTo>
                    <a:pt x="1030" y="760"/>
                  </a:lnTo>
                  <a:lnTo>
                    <a:pt x="1018" y="782"/>
                  </a:lnTo>
                  <a:lnTo>
                    <a:pt x="1006" y="804"/>
                  </a:lnTo>
                  <a:lnTo>
                    <a:pt x="992" y="826"/>
                  </a:lnTo>
                  <a:lnTo>
                    <a:pt x="976" y="848"/>
                  </a:lnTo>
                  <a:lnTo>
                    <a:pt x="960" y="868"/>
                  </a:lnTo>
                  <a:lnTo>
                    <a:pt x="944" y="886"/>
                  </a:lnTo>
                  <a:lnTo>
                    <a:pt x="926" y="906"/>
                  </a:lnTo>
                  <a:lnTo>
                    <a:pt x="908" y="924"/>
                  </a:lnTo>
                  <a:lnTo>
                    <a:pt x="888" y="940"/>
                  </a:lnTo>
                  <a:lnTo>
                    <a:pt x="868" y="956"/>
                  </a:lnTo>
                  <a:lnTo>
                    <a:pt x="846" y="972"/>
                  </a:lnTo>
                  <a:lnTo>
                    <a:pt x="824" y="986"/>
                  </a:lnTo>
                  <a:lnTo>
                    <a:pt x="802" y="998"/>
                  </a:lnTo>
                  <a:lnTo>
                    <a:pt x="778" y="1010"/>
                  </a:lnTo>
                  <a:lnTo>
                    <a:pt x="754" y="1022"/>
                  </a:lnTo>
                  <a:lnTo>
                    <a:pt x="730" y="1030"/>
                  </a:lnTo>
                  <a:lnTo>
                    <a:pt x="704" y="1040"/>
                  </a:lnTo>
                  <a:lnTo>
                    <a:pt x="678" y="1046"/>
                  </a:lnTo>
                  <a:lnTo>
                    <a:pt x="652" y="1052"/>
                  </a:lnTo>
                  <a:lnTo>
                    <a:pt x="626" y="1058"/>
                  </a:lnTo>
                  <a:lnTo>
                    <a:pt x="598" y="1060"/>
                  </a:lnTo>
                  <a:lnTo>
                    <a:pt x="570" y="1064"/>
                  </a:lnTo>
                  <a:lnTo>
                    <a:pt x="542" y="1064"/>
                  </a:lnTo>
                  <a:lnTo>
                    <a:pt x="514" y="1064"/>
                  </a:lnTo>
                  <a:lnTo>
                    <a:pt x="488" y="1062"/>
                  </a:lnTo>
                  <a:lnTo>
                    <a:pt x="460" y="1058"/>
                  </a:lnTo>
                  <a:lnTo>
                    <a:pt x="434" y="1052"/>
                  </a:lnTo>
                  <a:lnTo>
                    <a:pt x="408" y="1048"/>
                  </a:lnTo>
                  <a:lnTo>
                    <a:pt x="382" y="1040"/>
                  </a:lnTo>
                  <a:lnTo>
                    <a:pt x="356" y="1032"/>
                  </a:lnTo>
                  <a:lnTo>
                    <a:pt x="332" y="1022"/>
                  </a:lnTo>
                  <a:lnTo>
                    <a:pt x="308" y="1012"/>
                  </a:lnTo>
                  <a:lnTo>
                    <a:pt x="284" y="1000"/>
                  </a:lnTo>
                  <a:lnTo>
                    <a:pt x="262" y="986"/>
                  </a:lnTo>
                  <a:lnTo>
                    <a:pt x="240" y="972"/>
                  </a:lnTo>
                  <a:lnTo>
                    <a:pt x="218" y="958"/>
                  </a:lnTo>
                  <a:lnTo>
                    <a:pt x="198" y="942"/>
                  </a:lnTo>
                  <a:lnTo>
                    <a:pt x="178" y="926"/>
                  </a:lnTo>
                  <a:lnTo>
                    <a:pt x="160" y="908"/>
                  </a:lnTo>
                  <a:lnTo>
                    <a:pt x="142" y="890"/>
                  </a:lnTo>
                  <a:lnTo>
                    <a:pt x="124" y="870"/>
                  </a:lnTo>
                  <a:lnTo>
                    <a:pt x="108" y="850"/>
                  </a:lnTo>
                  <a:lnTo>
                    <a:pt x="94" y="830"/>
                  </a:lnTo>
                  <a:lnTo>
                    <a:pt x="80" y="808"/>
                  </a:lnTo>
                  <a:lnTo>
                    <a:pt x="66" y="786"/>
                  </a:lnTo>
                  <a:lnTo>
                    <a:pt x="54" y="762"/>
                  </a:lnTo>
                  <a:lnTo>
                    <a:pt x="44" y="738"/>
                  </a:lnTo>
                  <a:lnTo>
                    <a:pt x="34" y="714"/>
                  </a:lnTo>
                  <a:lnTo>
                    <a:pt x="26" y="690"/>
                  </a:lnTo>
                  <a:lnTo>
                    <a:pt x="18" y="664"/>
                  </a:lnTo>
                  <a:lnTo>
                    <a:pt x="12" y="640"/>
                  </a:lnTo>
                  <a:lnTo>
                    <a:pt x="8" y="612"/>
                  </a:lnTo>
                  <a:lnTo>
                    <a:pt x="4" y="586"/>
                  </a:lnTo>
                  <a:lnTo>
                    <a:pt x="2" y="560"/>
                  </a:lnTo>
                  <a:lnTo>
                    <a:pt x="0" y="532"/>
                  </a:lnTo>
                  <a:lnTo>
                    <a:pt x="2" y="504"/>
                  </a:lnTo>
                  <a:lnTo>
                    <a:pt x="4" y="478"/>
                  </a:lnTo>
                  <a:lnTo>
                    <a:pt x="8" y="450"/>
                  </a:lnTo>
                  <a:lnTo>
                    <a:pt x="12" y="424"/>
                  </a:lnTo>
                  <a:lnTo>
                    <a:pt x="18" y="398"/>
                  </a:lnTo>
                  <a:lnTo>
                    <a:pt x="26" y="374"/>
                  </a:lnTo>
                  <a:lnTo>
                    <a:pt x="34" y="348"/>
                  </a:lnTo>
                  <a:lnTo>
                    <a:pt x="44" y="324"/>
                  </a:lnTo>
                  <a:lnTo>
                    <a:pt x="54" y="302"/>
                  </a:lnTo>
                  <a:lnTo>
                    <a:pt x="66" y="278"/>
                  </a:lnTo>
                  <a:lnTo>
                    <a:pt x="80" y="256"/>
                  </a:lnTo>
                  <a:lnTo>
                    <a:pt x="94" y="234"/>
                  </a:lnTo>
                  <a:lnTo>
                    <a:pt x="108" y="214"/>
                  </a:lnTo>
                  <a:lnTo>
                    <a:pt x="124" y="194"/>
                  </a:lnTo>
                  <a:lnTo>
                    <a:pt x="142" y="174"/>
                  </a:lnTo>
                  <a:lnTo>
                    <a:pt x="160" y="156"/>
                  </a:lnTo>
                  <a:lnTo>
                    <a:pt x="178" y="138"/>
                  </a:lnTo>
                  <a:lnTo>
                    <a:pt x="198" y="122"/>
                  </a:lnTo>
                  <a:lnTo>
                    <a:pt x="218" y="106"/>
                  </a:lnTo>
                  <a:lnTo>
                    <a:pt x="240" y="90"/>
                  </a:lnTo>
                  <a:lnTo>
                    <a:pt x="262" y="76"/>
                  </a:lnTo>
                  <a:lnTo>
                    <a:pt x="284" y="64"/>
                  </a:lnTo>
                  <a:lnTo>
                    <a:pt x="308" y="52"/>
                  </a:lnTo>
                  <a:lnTo>
                    <a:pt x="332" y="42"/>
                  </a:lnTo>
                  <a:lnTo>
                    <a:pt x="356" y="32"/>
                  </a:lnTo>
                  <a:lnTo>
                    <a:pt x="382" y="24"/>
                  </a:lnTo>
                  <a:lnTo>
                    <a:pt x="408" y="16"/>
                  </a:lnTo>
                  <a:lnTo>
                    <a:pt x="434" y="10"/>
                  </a:lnTo>
                  <a:lnTo>
                    <a:pt x="460" y="6"/>
                  </a:lnTo>
                  <a:lnTo>
                    <a:pt x="488" y="2"/>
                  </a:lnTo>
                  <a:lnTo>
                    <a:pt x="514" y="0"/>
                  </a:lnTo>
                  <a:lnTo>
                    <a:pt x="542" y="0"/>
                  </a:lnTo>
                  <a:lnTo>
                    <a:pt x="570" y="0"/>
                  </a:lnTo>
                  <a:lnTo>
                    <a:pt x="598" y="2"/>
                  </a:lnTo>
                  <a:lnTo>
                    <a:pt x="624" y="6"/>
                  </a:lnTo>
                  <a:lnTo>
                    <a:pt x="652" y="10"/>
                  </a:lnTo>
                  <a:lnTo>
                    <a:pt x="678" y="16"/>
                  </a:lnTo>
                  <a:lnTo>
                    <a:pt x="704" y="24"/>
                  </a:lnTo>
                  <a:lnTo>
                    <a:pt x="728" y="32"/>
                  </a:lnTo>
                  <a:lnTo>
                    <a:pt x="754" y="42"/>
                  </a:lnTo>
                  <a:lnTo>
                    <a:pt x="778" y="52"/>
                  </a:lnTo>
                  <a:lnTo>
                    <a:pt x="800" y="64"/>
                  </a:lnTo>
                  <a:lnTo>
                    <a:pt x="824" y="76"/>
                  </a:lnTo>
                  <a:lnTo>
                    <a:pt x="846" y="90"/>
                  </a:lnTo>
                  <a:lnTo>
                    <a:pt x="866" y="106"/>
                  </a:lnTo>
                  <a:lnTo>
                    <a:pt x="886" y="122"/>
                  </a:lnTo>
                  <a:lnTo>
                    <a:pt x="906" y="138"/>
                  </a:lnTo>
                  <a:lnTo>
                    <a:pt x="926" y="156"/>
                  </a:lnTo>
                  <a:lnTo>
                    <a:pt x="944" y="174"/>
                  </a:lnTo>
                  <a:lnTo>
                    <a:pt x="960" y="194"/>
                  </a:lnTo>
                  <a:lnTo>
                    <a:pt x="976" y="214"/>
                  </a:lnTo>
                  <a:lnTo>
                    <a:pt x="992" y="234"/>
                  </a:lnTo>
                  <a:lnTo>
                    <a:pt x="1006" y="256"/>
                  </a:lnTo>
                  <a:lnTo>
                    <a:pt x="1018" y="278"/>
                  </a:lnTo>
                  <a:lnTo>
                    <a:pt x="1030" y="302"/>
                  </a:lnTo>
                  <a:lnTo>
                    <a:pt x="1042" y="324"/>
                  </a:lnTo>
                  <a:lnTo>
                    <a:pt x="1052" y="348"/>
                  </a:lnTo>
                  <a:lnTo>
                    <a:pt x="1060" y="374"/>
                  </a:lnTo>
                  <a:lnTo>
                    <a:pt x="1066" y="398"/>
                  </a:lnTo>
                  <a:lnTo>
                    <a:pt x="1074" y="424"/>
                  </a:lnTo>
                  <a:lnTo>
                    <a:pt x="1078" y="450"/>
                  </a:lnTo>
                  <a:lnTo>
                    <a:pt x="1082" y="478"/>
                  </a:lnTo>
                  <a:lnTo>
                    <a:pt x="1084" y="504"/>
                  </a:lnTo>
                  <a:lnTo>
                    <a:pt x="1084" y="532"/>
                  </a:lnTo>
                  <a:close/>
                </a:path>
              </a:pathLst>
            </a:custGeom>
            <a:solidFill>
              <a:srgbClr val="F6F4F9"/>
            </a:solidFill>
            <a:ln w="38100">
              <a:solidFill>
                <a:srgbClr val="460A75"/>
              </a:solidFill>
              <a:prstDash val="solid"/>
              <a:round/>
              <a:headEnd/>
              <a:tailEnd/>
            </a:ln>
          </p:spPr>
          <p:txBody>
            <a:bodyPr/>
            <a:lstStyle/>
            <a:p>
              <a:endParaRPr lang="en-GB"/>
            </a:p>
          </p:txBody>
        </p:sp>
        <p:sp>
          <p:nvSpPr>
            <p:cNvPr id="1042" name="Freeform 400"/>
            <p:cNvSpPr>
              <a:spLocks/>
            </p:cNvSpPr>
            <p:nvPr userDrawn="1"/>
          </p:nvSpPr>
          <p:spPr bwMode="auto">
            <a:xfrm>
              <a:off x="2346" y="1660"/>
              <a:ext cx="1072" cy="1020"/>
            </a:xfrm>
            <a:custGeom>
              <a:avLst/>
              <a:gdLst>
                <a:gd name="T0" fmla="*/ 572 w 1072"/>
                <a:gd name="T1" fmla="*/ 10 h 1020"/>
                <a:gd name="T2" fmla="*/ 590 w 1072"/>
                <a:gd name="T3" fmla="*/ 60 h 1020"/>
                <a:gd name="T4" fmla="*/ 622 w 1072"/>
                <a:gd name="T5" fmla="*/ 98 h 1020"/>
                <a:gd name="T6" fmla="*/ 680 w 1072"/>
                <a:gd name="T7" fmla="*/ 126 h 1020"/>
                <a:gd name="T8" fmla="*/ 766 w 1072"/>
                <a:gd name="T9" fmla="*/ 136 h 1020"/>
                <a:gd name="T10" fmla="*/ 918 w 1072"/>
                <a:gd name="T11" fmla="*/ 130 h 1020"/>
                <a:gd name="T12" fmla="*/ 930 w 1072"/>
                <a:gd name="T13" fmla="*/ 132 h 1020"/>
                <a:gd name="T14" fmla="*/ 942 w 1072"/>
                <a:gd name="T15" fmla="*/ 212 h 1020"/>
                <a:gd name="T16" fmla="*/ 938 w 1072"/>
                <a:gd name="T17" fmla="*/ 314 h 1020"/>
                <a:gd name="T18" fmla="*/ 918 w 1072"/>
                <a:gd name="T19" fmla="*/ 384 h 1020"/>
                <a:gd name="T20" fmla="*/ 932 w 1072"/>
                <a:gd name="T21" fmla="*/ 418 h 1020"/>
                <a:gd name="T22" fmla="*/ 968 w 1072"/>
                <a:gd name="T23" fmla="*/ 458 h 1020"/>
                <a:gd name="T24" fmla="*/ 1010 w 1072"/>
                <a:gd name="T25" fmla="*/ 484 h 1020"/>
                <a:gd name="T26" fmla="*/ 1072 w 1072"/>
                <a:gd name="T27" fmla="*/ 500 h 1020"/>
                <a:gd name="T28" fmla="*/ 1058 w 1072"/>
                <a:gd name="T29" fmla="*/ 550 h 1020"/>
                <a:gd name="T30" fmla="*/ 998 w 1072"/>
                <a:gd name="T31" fmla="*/ 572 h 1020"/>
                <a:gd name="T32" fmla="*/ 944 w 1072"/>
                <a:gd name="T33" fmla="*/ 614 h 1020"/>
                <a:gd name="T34" fmla="*/ 918 w 1072"/>
                <a:gd name="T35" fmla="*/ 648 h 1020"/>
                <a:gd name="T36" fmla="*/ 936 w 1072"/>
                <a:gd name="T37" fmla="*/ 734 h 1020"/>
                <a:gd name="T38" fmla="*/ 934 w 1072"/>
                <a:gd name="T39" fmla="*/ 832 h 1020"/>
                <a:gd name="T40" fmla="*/ 894 w 1072"/>
                <a:gd name="T41" fmla="*/ 878 h 1020"/>
                <a:gd name="T42" fmla="*/ 808 w 1072"/>
                <a:gd name="T43" fmla="*/ 892 h 1020"/>
                <a:gd name="T44" fmla="*/ 736 w 1072"/>
                <a:gd name="T45" fmla="*/ 888 h 1020"/>
                <a:gd name="T46" fmla="*/ 700 w 1072"/>
                <a:gd name="T47" fmla="*/ 876 h 1020"/>
                <a:gd name="T48" fmla="*/ 642 w 1072"/>
                <a:gd name="T49" fmla="*/ 894 h 1020"/>
                <a:gd name="T50" fmla="*/ 598 w 1072"/>
                <a:gd name="T51" fmla="*/ 924 h 1020"/>
                <a:gd name="T52" fmla="*/ 574 w 1072"/>
                <a:gd name="T53" fmla="*/ 954 h 1020"/>
                <a:gd name="T54" fmla="*/ 554 w 1072"/>
                <a:gd name="T55" fmla="*/ 1016 h 1020"/>
                <a:gd name="T56" fmla="*/ 504 w 1072"/>
                <a:gd name="T57" fmla="*/ 1020 h 1020"/>
                <a:gd name="T58" fmla="*/ 496 w 1072"/>
                <a:gd name="T59" fmla="*/ 966 h 1020"/>
                <a:gd name="T60" fmla="*/ 476 w 1072"/>
                <a:gd name="T61" fmla="*/ 932 h 1020"/>
                <a:gd name="T62" fmla="*/ 438 w 1072"/>
                <a:gd name="T63" fmla="*/ 902 h 1020"/>
                <a:gd name="T64" fmla="*/ 402 w 1072"/>
                <a:gd name="T65" fmla="*/ 888 h 1020"/>
                <a:gd name="T66" fmla="*/ 326 w 1072"/>
                <a:gd name="T67" fmla="*/ 900 h 1020"/>
                <a:gd name="T68" fmla="*/ 234 w 1072"/>
                <a:gd name="T69" fmla="*/ 900 h 1020"/>
                <a:gd name="T70" fmla="*/ 210 w 1072"/>
                <a:gd name="T71" fmla="*/ 892 h 1020"/>
                <a:gd name="T72" fmla="*/ 152 w 1072"/>
                <a:gd name="T73" fmla="*/ 846 h 1020"/>
                <a:gd name="T74" fmla="*/ 148 w 1072"/>
                <a:gd name="T75" fmla="*/ 748 h 1020"/>
                <a:gd name="T76" fmla="*/ 156 w 1072"/>
                <a:gd name="T77" fmla="*/ 696 h 1020"/>
                <a:gd name="T78" fmla="*/ 162 w 1072"/>
                <a:gd name="T79" fmla="*/ 656 h 1020"/>
                <a:gd name="T80" fmla="*/ 160 w 1072"/>
                <a:gd name="T81" fmla="*/ 660 h 1020"/>
                <a:gd name="T82" fmla="*/ 136 w 1072"/>
                <a:gd name="T83" fmla="*/ 614 h 1020"/>
                <a:gd name="T84" fmla="*/ 72 w 1072"/>
                <a:gd name="T85" fmla="*/ 548 h 1020"/>
                <a:gd name="T86" fmla="*/ 40 w 1072"/>
                <a:gd name="T87" fmla="*/ 528 h 1020"/>
                <a:gd name="T88" fmla="*/ 20 w 1072"/>
                <a:gd name="T89" fmla="*/ 520 h 1020"/>
                <a:gd name="T90" fmla="*/ 10 w 1072"/>
                <a:gd name="T91" fmla="*/ 488 h 1020"/>
                <a:gd name="T92" fmla="*/ 90 w 1072"/>
                <a:gd name="T93" fmla="*/ 474 h 1020"/>
                <a:gd name="T94" fmla="*/ 124 w 1072"/>
                <a:gd name="T95" fmla="*/ 458 h 1020"/>
                <a:gd name="T96" fmla="*/ 154 w 1072"/>
                <a:gd name="T97" fmla="*/ 422 h 1020"/>
                <a:gd name="T98" fmla="*/ 164 w 1072"/>
                <a:gd name="T99" fmla="*/ 392 h 1020"/>
                <a:gd name="T100" fmla="*/ 156 w 1072"/>
                <a:gd name="T101" fmla="*/ 290 h 1020"/>
                <a:gd name="T102" fmla="*/ 158 w 1072"/>
                <a:gd name="T103" fmla="*/ 174 h 1020"/>
                <a:gd name="T104" fmla="*/ 176 w 1072"/>
                <a:gd name="T105" fmla="*/ 128 h 1020"/>
                <a:gd name="T106" fmla="*/ 232 w 1072"/>
                <a:gd name="T107" fmla="*/ 122 h 1020"/>
                <a:gd name="T108" fmla="*/ 312 w 1072"/>
                <a:gd name="T109" fmla="*/ 124 h 1020"/>
                <a:gd name="T110" fmla="*/ 362 w 1072"/>
                <a:gd name="T111" fmla="*/ 132 h 1020"/>
                <a:gd name="T112" fmla="*/ 414 w 1072"/>
                <a:gd name="T113" fmla="*/ 134 h 1020"/>
                <a:gd name="T114" fmla="*/ 440 w 1072"/>
                <a:gd name="T115" fmla="*/ 128 h 1020"/>
                <a:gd name="T116" fmla="*/ 482 w 1072"/>
                <a:gd name="T117" fmla="*/ 106 h 1020"/>
                <a:gd name="T118" fmla="*/ 514 w 1072"/>
                <a:gd name="T119" fmla="*/ 68 h 1020"/>
                <a:gd name="T120" fmla="*/ 530 w 1072"/>
                <a:gd name="T121" fmla="*/ 20 h 10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72" h="1020">
                  <a:moveTo>
                    <a:pt x="572" y="4"/>
                  </a:moveTo>
                  <a:lnTo>
                    <a:pt x="572" y="4"/>
                  </a:lnTo>
                  <a:lnTo>
                    <a:pt x="572" y="10"/>
                  </a:lnTo>
                  <a:lnTo>
                    <a:pt x="576" y="26"/>
                  </a:lnTo>
                  <a:lnTo>
                    <a:pt x="584" y="48"/>
                  </a:lnTo>
                  <a:lnTo>
                    <a:pt x="590" y="60"/>
                  </a:lnTo>
                  <a:lnTo>
                    <a:pt x="600" y="72"/>
                  </a:lnTo>
                  <a:lnTo>
                    <a:pt x="610" y="86"/>
                  </a:lnTo>
                  <a:lnTo>
                    <a:pt x="622" y="98"/>
                  </a:lnTo>
                  <a:lnTo>
                    <a:pt x="638" y="108"/>
                  </a:lnTo>
                  <a:lnTo>
                    <a:pt x="658" y="118"/>
                  </a:lnTo>
                  <a:lnTo>
                    <a:pt x="680" y="126"/>
                  </a:lnTo>
                  <a:lnTo>
                    <a:pt x="704" y="132"/>
                  </a:lnTo>
                  <a:lnTo>
                    <a:pt x="734" y="136"/>
                  </a:lnTo>
                  <a:lnTo>
                    <a:pt x="766" y="136"/>
                  </a:lnTo>
                  <a:lnTo>
                    <a:pt x="870" y="132"/>
                  </a:lnTo>
                  <a:lnTo>
                    <a:pt x="918" y="130"/>
                  </a:lnTo>
                  <a:lnTo>
                    <a:pt x="930" y="132"/>
                  </a:lnTo>
                  <a:lnTo>
                    <a:pt x="934" y="154"/>
                  </a:lnTo>
                  <a:lnTo>
                    <a:pt x="940" y="178"/>
                  </a:lnTo>
                  <a:lnTo>
                    <a:pt x="942" y="212"/>
                  </a:lnTo>
                  <a:lnTo>
                    <a:pt x="944" y="250"/>
                  </a:lnTo>
                  <a:lnTo>
                    <a:pt x="940" y="292"/>
                  </a:lnTo>
                  <a:lnTo>
                    <a:pt x="938" y="314"/>
                  </a:lnTo>
                  <a:lnTo>
                    <a:pt x="932" y="338"/>
                  </a:lnTo>
                  <a:lnTo>
                    <a:pt x="926" y="360"/>
                  </a:lnTo>
                  <a:lnTo>
                    <a:pt x="918" y="384"/>
                  </a:lnTo>
                  <a:lnTo>
                    <a:pt x="924" y="400"/>
                  </a:lnTo>
                  <a:lnTo>
                    <a:pt x="932" y="418"/>
                  </a:lnTo>
                  <a:lnTo>
                    <a:pt x="948" y="438"/>
                  </a:lnTo>
                  <a:lnTo>
                    <a:pt x="956" y="448"/>
                  </a:lnTo>
                  <a:lnTo>
                    <a:pt x="968" y="458"/>
                  </a:lnTo>
                  <a:lnTo>
                    <a:pt x="980" y="468"/>
                  </a:lnTo>
                  <a:lnTo>
                    <a:pt x="994" y="476"/>
                  </a:lnTo>
                  <a:lnTo>
                    <a:pt x="1010" y="484"/>
                  </a:lnTo>
                  <a:lnTo>
                    <a:pt x="1030" y="492"/>
                  </a:lnTo>
                  <a:lnTo>
                    <a:pt x="1050" y="496"/>
                  </a:lnTo>
                  <a:lnTo>
                    <a:pt x="1072" y="500"/>
                  </a:lnTo>
                  <a:lnTo>
                    <a:pt x="1072" y="548"/>
                  </a:lnTo>
                  <a:lnTo>
                    <a:pt x="1058" y="550"/>
                  </a:lnTo>
                  <a:lnTo>
                    <a:pt x="1042" y="554"/>
                  </a:lnTo>
                  <a:lnTo>
                    <a:pt x="1022" y="560"/>
                  </a:lnTo>
                  <a:lnTo>
                    <a:pt x="998" y="572"/>
                  </a:lnTo>
                  <a:lnTo>
                    <a:pt x="972" y="590"/>
                  </a:lnTo>
                  <a:lnTo>
                    <a:pt x="958" y="602"/>
                  </a:lnTo>
                  <a:lnTo>
                    <a:pt x="944" y="614"/>
                  </a:lnTo>
                  <a:lnTo>
                    <a:pt x="930" y="630"/>
                  </a:lnTo>
                  <a:lnTo>
                    <a:pt x="918" y="648"/>
                  </a:lnTo>
                  <a:lnTo>
                    <a:pt x="922" y="664"/>
                  </a:lnTo>
                  <a:lnTo>
                    <a:pt x="932" y="706"/>
                  </a:lnTo>
                  <a:lnTo>
                    <a:pt x="936" y="734"/>
                  </a:lnTo>
                  <a:lnTo>
                    <a:pt x="938" y="766"/>
                  </a:lnTo>
                  <a:lnTo>
                    <a:pt x="938" y="798"/>
                  </a:lnTo>
                  <a:lnTo>
                    <a:pt x="934" y="832"/>
                  </a:lnTo>
                  <a:lnTo>
                    <a:pt x="914" y="872"/>
                  </a:lnTo>
                  <a:lnTo>
                    <a:pt x="894" y="878"/>
                  </a:lnTo>
                  <a:lnTo>
                    <a:pt x="870" y="884"/>
                  </a:lnTo>
                  <a:lnTo>
                    <a:pt x="842" y="888"/>
                  </a:lnTo>
                  <a:lnTo>
                    <a:pt x="808" y="892"/>
                  </a:lnTo>
                  <a:lnTo>
                    <a:pt x="772" y="892"/>
                  </a:lnTo>
                  <a:lnTo>
                    <a:pt x="754" y="890"/>
                  </a:lnTo>
                  <a:lnTo>
                    <a:pt x="736" y="888"/>
                  </a:lnTo>
                  <a:lnTo>
                    <a:pt x="718" y="882"/>
                  </a:lnTo>
                  <a:lnTo>
                    <a:pt x="700" y="876"/>
                  </a:lnTo>
                  <a:lnTo>
                    <a:pt x="682" y="880"/>
                  </a:lnTo>
                  <a:lnTo>
                    <a:pt x="664" y="886"/>
                  </a:lnTo>
                  <a:lnTo>
                    <a:pt x="642" y="894"/>
                  </a:lnTo>
                  <a:lnTo>
                    <a:pt x="618" y="908"/>
                  </a:lnTo>
                  <a:lnTo>
                    <a:pt x="608" y="914"/>
                  </a:lnTo>
                  <a:lnTo>
                    <a:pt x="598" y="924"/>
                  </a:lnTo>
                  <a:lnTo>
                    <a:pt x="588" y="932"/>
                  </a:lnTo>
                  <a:lnTo>
                    <a:pt x="580" y="944"/>
                  </a:lnTo>
                  <a:lnTo>
                    <a:pt x="574" y="954"/>
                  </a:lnTo>
                  <a:lnTo>
                    <a:pt x="568" y="968"/>
                  </a:lnTo>
                  <a:lnTo>
                    <a:pt x="554" y="1016"/>
                  </a:lnTo>
                  <a:lnTo>
                    <a:pt x="556" y="1012"/>
                  </a:lnTo>
                  <a:lnTo>
                    <a:pt x="504" y="1020"/>
                  </a:lnTo>
                  <a:lnTo>
                    <a:pt x="504" y="1004"/>
                  </a:lnTo>
                  <a:lnTo>
                    <a:pt x="502" y="986"/>
                  </a:lnTo>
                  <a:lnTo>
                    <a:pt x="496" y="966"/>
                  </a:lnTo>
                  <a:lnTo>
                    <a:pt x="492" y="954"/>
                  </a:lnTo>
                  <a:lnTo>
                    <a:pt x="484" y="944"/>
                  </a:lnTo>
                  <a:lnTo>
                    <a:pt x="476" y="932"/>
                  </a:lnTo>
                  <a:lnTo>
                    <a:pt x="466" y="922"/>
                  </a:lnTo>
                  <a:lnTo>
                    <a:pt x="454" y="912"/>
                  </a:lnTo>
                  <a:lnTo>
                    <a:pt x="438" y="902"/>
                  </a:lnTo>
                  <a:lnTo>
                    <a:pt x="422" y="894"/>
                  </a:lnTo>
                  <a:lnTo>
                    <a:pt x="402" y="888"/>
                  </a:lnTo>
                  <a:lnTo>
                    <a:pt x="380" y="892"/>
                  </a:lnTo>
                  <a:lnTo>
                    <a:pt x="356" y="896"/>
                  </a:lnTo>
                  <a:lnTo>
                    <a:pt x="326" y="900"/>
                  </a:lnTo>
                  <a:lnTo>
                    <a:pt x="296" y="902"/>
                  </a:lnTo>
                  <a:lnTo>
                    <a:pt x="264" y="902"/>
                  </a:lnTo>
                  <a:lnTo>
                    <a:pt x="234" y="900"/>
                  </a:lnTo>
                  <a:lnTo>
                    <a:pt x="222" y="896"/>
                  </a:lnTo>
                  <a:lnTo>
                    <a:pt x="210" y="892"/>
                  </a:lnTo>
                  <a:lnTo>
                    <a:pt x="156" y="864"/>
                  </a:lnTo>
                  <a:lnTo>
                    <a:pt x="152" y="846"/>
                  </a:lnTo>
                  <a:lnTo>
                    <a:pt x="150" y="802"/>
                  </a:lnTo>
                  <a:lnTo>
                    <a:pt x="148" y="776"/>
                  </a:lnTo>
                  <a:lnTo>
                    <a:pt x="148" y="748"/>
                  </a:lnTo>
                  <a:lnTo>
                    <a:pt x="150" y="720"/>
                  </a:lnTo>
                  <a:lnTo>
                    <a:pt x="156" y="696"/>
                  </a:lnTo>
                  <a:lnTo>
                    <a:pt x="162" y="664"/>
                  </a:lnTo>
                  <a:lnTo>
                    <a:pt x="164" y="656"/>
                  </a:lnTo>
                  <a:lnTo>
                    <a:pt x="162" y="656"/>
                  </a:lnTo>
                  <a:lnTo>
                    <a:pt x="160" y="656"/>
                  </a:lnTo>
                  <a:lnTo>
                    <a:pt x="160" y="660"/>
                  </a:lnTo>
                  <a:lnTo>
                    <a:pt x="154" y="646"/>
                  </a:lnTo>
                  <a:lnTo>
                    <a:pt x="146" y="632"/>
                  </a:lnTo>
                  <a:lnTo>
                    <a:pt x="136" y="614"/>
                  </a:lnTo>
                  <a:lnTo>
                    <a:pt x="120" y="594"/>
                  </a:lnTo>
                  <a:lnTo>
                    <a:pt x="98" y="572"/>
                  </a:lnTo>
                  <a:lnTo>
                    <a:pt x="72" y="548"/>
                  </a:lnTo>
                  <a:lnTo>
                    <a:pt x="58" y="538"/>
                  </a:lnTo>
                  <a:lnTo>
                    <a:pt x="40" y="528"/>
                  </a:lnTo>
                  <a:lnTo>
                    <a:pt x="22" y="518"/>
                  </a:lnTo>
                  <a:lnTo>
                    <a:pt x="16" y="516"/>
                  </a:lnTo>
                  <a:lnTo>
                    <a:pt x="20" y="520"/>
                  </a:lnTo>
                  <a:lnTo>
                    <a:pt x="0" y="488"/>
                  </a:lnTo>
                  <a:lnTo>
                    <a:pt x="10" y="488"/>
                  </a:lnTo>
                  <a:lnTo>
                    <a:pt x="36" y="486"/>
                  </a:lnTo>
                  <a:lnTo>
                    <a:pt x="70" y="480"/>
                  </a:lnTo>
                  <a:lnTo>
                    <a:pt x="90" y="474"/>
                  </a:lnTo>
                  <a:lnTo>
                    <a:pt x="108" y="468"/>
                  </a:lnTo>
                  <a:lnTo>
                    <a:pt x="124" y="458"/>
                  </a:lnTo>
                  <a:lnTo>
                    <a:pt x="136" y="448"/>
                  </a:lnTo>
                  <a:lnTo>
                    <a:pt x="146" y="434"/>
                  </a:lnTo>
                  <a:lnTo>
                    <a:pt x="154" y="422"/>
                  </a:lnTo>
                  <a:lnTo>
                    <a:pt x="158" y="410"/>
                  </a:lnTo>
                  <a:lnTo>
                    <a:pt x="162" y="400"/>
                  </a:lnTo>
                  <a:lnTo>
                    <a:pt x="164" y="392"/>
                  </a:lnTo>
                  <a:lnTo>
                    <a:pt x="160" y="360"/>
                  </a:lnTo>
                  <a:lnTo>
                    <a:pt x="156" y="290"/>
                  </a:lnTo>
                  <a:lnTo>
                    <a:pt x="154" y="214"/>
                  </a:lnTo>
                  <a:lnTo>
                    <a:pt x="156" y="186"/>
                  </a:lnTo>
                  <a:lnTo>
                    <a:pt x="158" y="174"/>
                  </a:lnTo>
                  <a:lnTo>
                    <a:pt x="160" y="168"/>
                  </a:lnTo>
                  <a:lnTo>
                    <a:pt x="176" y="128"/>
                  </a:lnTo>
                  <a:lnTo>
                    <a:pt x="190" y="126"/>
                  </a:lnTo>
                  <a:lnTo>
                    <a:pt x="232" y="122"/>
                  </a:lnTo>
                  <a:lnTo>
                    <a:pt x="256" y="120"/>
                  </a:lnTo>
                  <a:lnTo>
                    <a:pt x="284" y="122"/>
                  </a:lnTo>
                  <a:lnTo>
                    <a:pt x="312" y="124"/>
                  </a:lnTo>
                  <a:lnTo>
                    <a:pt x="338" y="128"/>
                  </a:lnTo>
                  <a:lnTo>
                    <a:pt x="362" y="132"/>
                  </a:lnTo>
                  <a:lnTo>
                    <a:pt x="382" y="134"/>
                  </a:lnTo>
                  <a:lnTo>
                    <a:pt x="400" y="134"/>
                  </a:lnTo>
                  <a:lnTo>
                    <a:pt x="414" y="134"/>
                  </a:lnTo>
                  <a:lnTo>
                    <a:pt x="434" y="130"/>
                  </a:lnTo>
                  <a:lnTo>
                    <a:pt x="440" y="128"/>
                  </a:lnTo>
                  <a:lnTo>
                    <a:pt x="454" y="124"/>
                  </a:lnTo>
                  <a:lnTo>
                    <a:pt x="466" y="116"/>
                  </a:lnTo>
                  <a:lnTo>
                    <a:pt x="482" y="106"/>
                  </a:lnTo>
                  <a:lnTo>
                    <a:pt x="498" y="90"/>
                  </a:lnTo>
                  <a:lnTo>
                    <a:pt x="506" y="80"/>
                  </a:lnTo>
                  <a:lnTo>
                    <a:pt x="514" y="68"/>
                  </a:lnTo>
                  <a:lnTo>
                    <a:pt x="520" y="54"/>
                  </a:lnTo>
                  <a:lnTo>
                    <a:pt x="524" y="38"/>
                  </a:lnTo>
                  <a:lnTo>
                    <a:pt x="530" y="20"/>
                  </a:lnTo>
                  <a:lnTo>
                    <a:pt x="532" y="0"/>
                  </a:lnTo>
                  <a:lnTo>
                    <a:pt x="572" y="4"/>
                  </a:lnTo>
                  <a:close/>
                </a:path>
              </a:pathLst>
            </a:custGeom>
            <a:solidFill>
              <a:srgbClr val="C6ACE5"/>
            </a:solidFill>
            <a:ln w="38100">
              <a:solidFill>
                <a:srgbClr val="460A75"/>
              </a:solidFill>
              <a:prstDash val="solid"/>
              <a:round/>
              <a:headEnd/>
              <a:tailEnd/>
            </a:ln>
          </p:spPr>
          <p:txBody>
            <a:bodyPr/>
            <a:lstStyle/>
            <a:p>
              <a:endParaRPr lang="en-GB"/>
            </a:p>
          </p:txBody>
        </p:sp>
        <p:sp>
          <p:nvSpPr>
            <p:cNvPr id="1043" name="Line 401"/>
            <p:cNvSpPr>
              <a:spLocks noChangeShapeType="1"/>
            </p:cNvSpPr>
            <p:nvPr userDrawn="1"/>
          </p:nvSpPr>
          <p:spPr bwMode="auto">
            <a:xfrm flipV="1">
              <a:off x="3274" y="1728"/>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44" name="Line 402"/>
            <p:cNvSpPr>
              <a:spLocks noChangeShapeType="1"/>
            </p:cNvSpPr>
            <p:nvPr userDrawn="1"/>
          </p:nvSpPr>
          <p:spPr bwMode="auto">
            <a:xfrm flipV="1">
              <a:off x="2434" y="2536"/>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45" name="Line 403"/>
            <p:cNvSpPr>
              <a:spLocks noChangeShapeType="1"/>
            </p:cNvSpPr>
            <p:nvPr userDrawn="1"/>
          </p:nvSpPr>
          <p:spPr bwMode="auto">
            <a:xfrm flipH="1" flipV="1">
              <a:off x="3286" y="2524"/>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46" name="Line 404"/>
            <p:cNvSpPr>
              <a:spLocks noChangeShapeType="1"/>
            </p:cNvSpPr>
            <p:nvPr userDrawn="1"/>
          </p:nvSpPr>
          <p:spPr bwMode="auto">
            <a:xfrm flipH="1" flipV="1">
              <a:off x="2450" y="1712"/>
              <a:ext cx="60" cy="6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47" name="Line 405"/>
            <p:cNvSpPr>
              <a:spLocks noChangeShapeType="1"/>
            </p:cNvSpPr>
            <p:nvPr userDrawn="1"/>
          </p:nvSpPr>
          <p:spPr bwMode="auto">
            <a:xfrm flipV="1">
              <a:off x="2466" y="1512"/>
              <a:ext cx="1" cy="21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48" name="Line 406"/>
            <p:cNvSpPr>
              <a:spLocks noChangeShapeType="1"/>
            </p:cNvSpPr>
            <p:nvPr userDrawn="1"/>
          </p:nvSpPr>
          <p:spPr bwMode="auto">
            <a:xfrm flipV="1">
              <a:off x="2898" y="1506"/>
              <a:ext cx="2" cy="4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49" name="Line 407"/>
            <p:cNvSpPr>
              <a:spLocks noChangeShapeType="1"/>
            </p:cNvSpPr>
            <p:nvPr userDrawn="1"/>
          </p:nvSpPr>
          <p:spPr bwMode="auto">
            <a:xfrm flipV="1">
              <a:off x="3334" y="1496"/>
              <a:ext cx="1" cy="23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0" name="Line 408"/>
            <p:cNvSpPr>
              <a:spLocks noChangeShapeType="1"/>
            </p:cNvSpPr>
            <p:nvPr userDrawn="1"/>
          </p:nvSpPr>
          <p:spPr bwMode="auto">
            <a:xfrm>
              <a:off x="3382" y="2544"/>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1" name="Line 409"/>
            <p:cNvSpPr>
              <a:spLocks noChangeShapeType="1"/>
            </p:cNvSpPr>
            <p:nvPr userDrawn="1"/>
          </p:nvSpPr>
          <p:spPr bwMode="auto">
            <a:xfrm>
              <a:off x="3342" y="2592"/>
              <a:ext cx="1" cy="244"/>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2" name="Line 410"/>
            <p:cNvSpPr>
              <a:spLocks noChangeShapeType="1"/>
            </p:cNvSpPr>
            <p:nvPr userDrawn="1"/>
          </p:nvSpPr>
          <p:spPr bwMode="auto">
            <a:xfrm>
              <a:off x="2866" y="2780"/>
              <a:ext cx="4" cy="48"/>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3" name="Line 411"/>
            <p:cNvSpPr>
              <a:spLocks noChangeShapeType="1"/>
            </p:cNvSpPr>
            <p:nvPr userDrawn="1"/>
          </p:nvSpPr>
          <p:spPr bwMode="auto">
            <a:xfrm>
              <a:off x="2442" y="2600"/>
              <a:ext cx="1" cy="212"/>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4" name="Line 412"/>
            <p:cNvSpPr>
              <a:spLocks noChangeShapeType="1"/>
            </p:cNvSpPr>
            <p:nvPr userDrawn="1"/>
          </p:nvSpPr>
          <p:spPr bwMode="auto">
            <a:xfrm flipH="1">
              <a:off x="2202" y="2548"/>
              <a:ext cx="180"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5" name="Line 413"/>
            <p:cNvSpPr>
              <a:spLocks noChangeShapeType="1"/>
            </p:cNvSpPr>
            <p:nvPr userDrawn="1"/>
          </p:nvSpPr>
          <p:spPr bwMode="auto">
            <a:xfrm flipH="1" flipV="1">
              <a:off x="2204" y="1806"/>
              <a:ext cx="174" cy="6"/>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6" name="Line 414"/>
            <p:cNvSpPr>
              <a:spLocks noChangeShapeType="1"/>
            </p:cNvSpPr>
            <p:nvPr userDrawn="1"/>
          </p:nvSpPr>
          <p:spPr bwMode="auto">
            <a:xfrm>
              <a:off x="3390" y="1796"/>
              <a:ext cx="184" cy="1"/>
            </a:xfrm>
            <a:prstGeom prst="line">
              <a:avLst/>
            </a:prstGeom>
            <a:noFill/>
            <a:ln w="38100">
              <a:solidFill>
                <a:srgbClr val="460A7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7" name="Freeform 415"/>
            <p:cNvSpPr>
              <a:spLocks/>
            </p:cNvSpPr>
            <p:nvPr userDrawn="1"/>
          </p:nvSpPr>
          <p:spPr bwMode="auto">
            <a:xfrm>
              <a:off x="2770" y="2184"/>
              <a:ext cx="224" cy="260"/>
            </a:xfrm>
            <a:custGeom>
              <a:avLst/>
              <a:gdLst>
                <a:gd name="T0" fmla="*/ 104 w 224"/>
                <a:gd name="T1" fmla="*/ 260 h 260"/>
                <a:gd name="T2" fmla="*/ 104 w 224"/>
                <a:gd name="T3" fmla="*/ 260 h 260"/>
                <a:gd name="T4" fmla="*/ 86 w 224"/>
                <a:gd name="T5" fmla="*/ 256 h 260"/>
                <a:gd name="T6" fmla="*/ 68 w 224"/>
                <a:gd name="T7" fmla="*/ 250 h 260"/>
                <a:gd name="T8" fmla="*/ 50 w 224"/>
                <a:gd name="T9" fmla="*/ 242 h 260"/>
                <a:gd name="T10" fmla="*/ 30 w 224"/>
                <a:gd name="T11" fmla="*/ 230 h 260"/>
                <a:gd name="T12" fmla="*/ 20 w 224"/>
                <a:gd name="T13" fmla="*/ 222 h 260"/>
                <a:gd name="T14" fmla="*/ 12 w 224"/>
                <a:gd name="T15" fmla="*/ 212 h 260"/>
                <a:gd name="T16" fmla="*/ 6 w 224"/>
                <a:gd name="T17" fmla="*/ 202 h 260"/>
                <a:gd name="T18" fmla="*/ 2 w 224"/>
                <a:gd name="T19" fmla="*/ 190 h 260"/>
                <a:gd name="T20" fmla="*/ 0 w 224"/>
                <a:gd name="T21" fmla="*/ 178 h 260"/>
                <a:gd name="T22" fmla="*/ 0 w 224"/>
                <a:gd name="T23" fmla="*/ 164 h 260"/>
                <a:gd name="T24" fmla="*/ 0 w 224"/>
                <a:gd name="T25" fmla="*/ 164 h 260"/>
                <a:gd name="T26" fmla="*/ 2 w 224"/>
                <a:gd name="T27" fmla="*/ 150 h 260"/>
                <a:gd name="T28" fmla="*/ 6 w 224"/>
                <a:gd name="T29" fmla="*/ 134 h 260"/>
                <a:gd name="T30" fmla="*/ 12 w 224"/>
                <a:gd name="T31" fmla="*/ 122 h 260"/>
                <a:gd name="T32" fmla="*/ 18 w 224"/>
                <a:gd name="T33" fmla="*/ 108 h 260"/>
                <a:gd name="T34" fmla="*/ 32 w 224"/>
                <a:gd name="T35" fmla="*/ 84 h 260"/>
                <a:gd name="T36" fmla="*/ 48 w 224"/>
                <a:gd name="T37" fmla="*/ 64 h 260"/>
                <a:gd name="T38" fmla="*/ 62 w 224"/>
                <a:gd name="T39" fmla="*/ 46 h 260"/>
                <a:gd name="T40" fmla="*/ 76 w 224"/>
                <a:gd name="T41" fmla="*/ 34 h 260"/>
                <a:gd name="T42" fmla="*/ 88 w 224"/>
                <a:gd name="T43" fmla="*/ 24 h 260"/>
                <a:gd name="T44" fmla="*/ 132 w 224"/>
                <a:gd name="T45" fmla="*/ 0 h 260"/>
                <a:gd name="T46" fmla="*/ 132 w 224"/>
                <a:gd name="T47" fmla="*/ 0 h 260"/>
                <a:gd name="T48" fmla="*/ 146 w 224"/>
                <a:gd name="T49" fmla="*/ 16 h 260"/>
                <a:gd name="T50" fmla="*/ 162 w 224"/>
                <a:gd name="T51" fmla="*/ 32 h 260"/>
                <a:gd name="T52" fmla="*/ 178 w 224"/>
                <a:gd name="T53" fmla="*/ 54 h 260"/>
                <a:gd name="T54" fmla="*/ 194 w 224"/>
                <a:gd name="T55" fmla="*/ 78 h 260"/>
                <a:gd name="T56" fmla="*/ 210 w 224"/>
                <a:gd name="T57" fmla="*/ 102 h 260"/>
                <a:gd name="T58" fmla="*/ 216 w 224"/>
                <a:gd name="T59" fmla="*/ 116 h 260"/>
                <a:gd name="T60" fmla="*/ 220 w 224"/>
                <a:gd name="T61" fmla="*/ 128 h 260"/>
                <a:gd name="T62" fmla="*/ 222 w 224"/>
                <a:gd name="T63" fmla="*/ 140 h 260"/>
                <a:gd name="T64" fmla="*/ 224 w 224"/>
                <a:gd name="T65" fmla="*/ 152 h 260"/>
                <a:gd name="T66" fmla="*/ 224 w 224"/>
                <a:gd name="T67" fmla="*/ 152 h 260"/>
                <a:gd name="T68" fmla="*/ 222 w 224"/>
                <a:gd name="T69" fmla="*/ 174 h 260"/>
                <a:gd name="T70" fmla="*/ 218 w 224"/>
                <a:gd name="T71" fmla="*/ 194 h 260"/>
                <a:gd name="T72" fmla="*/ 210 w 224"/>
                <a:gd name="T73" fmla="*/ 212 h 260"/>
                <a:gd name="T74" fmla="*/ 204 w 224"/>
                <a:gd name="T75" fmla="*/ 220 h 260"/>
                <a:gd name="T76" fmla="*/ 198 w 224"/>
                <a:gd name="T77" fmla="*/ 228 h 260"/>
                <a:gd name="T78" fmla="*/ 190 w 224"/>
                <a:gd name="T79" fmla="*/ 236 h 260"/>
                <a:gd name="T80" fmla="*/ 180 w 224"/>
                <a:gd name="T81" fmla="*/ 242 h 260"/>
                <a:gd name="T82" fmla="*/ 170 w 224"/>
                <a:gd name="T83" fmla="*/ 246 h 260"/>
                <a:gd name="T84" fmla="*/ 160 w 224"/>
                <a:gd name="T85" fmla="*/ 252 h 260"/>
                <a:gd name="T86" fmla="*/ 148 w 224"/>
                <a:gd name="T87" fmla="*/ 254 h 260"/>
                <a:gd name="T88" fmla="*/ 134 w 224"/>
                <a:gd name="T89" fmla="*/ 258 h 260"/>
                <a:gd name="T90" fmla="*/ 104 w 224"/>
                <a:gd name="T91" fmla="*/ 260 h 260"/>
                <a:gd name="T92" fmla="*/ 104 w 224"/>
                <a:gd name="T93" fmla="*/ 26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04" y="260"/>
                  </a:moveTo>
                  <a:lnTo>
                    <a:pt x="104" y="260"/>
                  </a:lnTo>
                  <a:lnTo>
                    <a:pt x="86" y="256"/>
                  </a:lnTo>
                  <a:lnTo>
                    <a:pt x="68" y="250"/>
                  </a:lnTo>
                  <a:lnTo>
                    <a:pt x="50" y="242"/>
                  </a:lnTo>
                  <a:lnTo>
                    <a:pt x="30" y="230"/>
                  </a:lnTo>
                  <a:lnTo>
                    <a:pt x="20" y="222"/>
                  </a:lnTo>
                  <a:lnTo>
                    <a:pt x="12" y="212"/>
                  </a:lnTo>
                  <a:lnTo>
                    <a:pt x="6" y="202"/>
                  </a:lnTo>
                  <a:lnTo>
                    <a:pt x="2" y="190"/>
                  </a:lnTo>
                  <a:lnTo>
                    <a:pt x="0" y="178"/>
                  </a:lnTo>
                  <a:lnTo>
                    <a:pt x="0" y="164"/>
                  </a:lnTo>
                  <a:lnTo>
                    <a:pt x="2" y="150"/>
                  </a:lnTo>
                  <a:lnTo>
                    <a:pt x="6" y="134"/>
                  </a:lnTo>
                  <a:lnTo>
                    <a:pt x="12" y="122"/>
                  </a:lnTo>
                  <a:lnTo>
                    <a:pt x="18" y="108"/>
                  </a:lnTo>
                  <a:lnTo>
                    <a:pt x="32" y="84"/>
                  </a:lnTo>
                  <a:lnTo>
                    <a:pt x="48" y="64"/>
                  </a:lnTo>
                  <a:lnTo>
                    <a:pt x="62" y="46"/>
                  </a:lnTo>
                  <a:lnTo>
                    <a:pt x="76" y="34"/>
                  </a:lnTo>
                  <a:lnTo>
                    <a:pt x="88" y="24"/>
                  </a:lnTo>
                  <a:lnTo>
                    <a:pt x="132" y="0"/>
                  </a:lnTo>
                  <a:lnTo>
                    <a:pt x="146" y="16"/>
                  </a:lnTo>
                  <a:lnTo>
                    <a:pt x="162" y="32"/>
                  </a:lnTo>
                  <a:lnTo>
                    <a:pt x="178" y="54"/>
                  </a:lnTo>
                  <a:lnTo>
                    <a:pt x="194" y="78"/>
                  </a:lnTo>
                  <a:lnTo>
                    <a:pt x="210" y="102"/>
                  </a:lnTo>
                  <a:lnTo>
                    <a:pt x="216" y="116"/>
                  </a:lnTo>
                  <a:lnTo>
                    <a:pt x="220" y="128"/>
                  </a:lnTo>
                  <a:lnTo>
                    <a:pt x="222" y="140"/>
                  </a:lnTo>
                  <a:lnTo>
                    <a:pt x="224" y="152"/>
                  </a:lnTo>
                  <a:lnTo>
                    <a:pt x="222" y="174"/>
                  </a:lnTo>
                  <a:lnTo>
                    <a:pt x="218" y="194"/>
                  </a:lnTo>
                  <a:lnTo>
                    <a:pt x="210" y="212"/>
                  </a:lnTo>
                  <a:lnTo>
                    <a:pt x="204" y="220"/>
                  </a:lnTo>
                  <a:lnTo>
                    <a:pt x="198" y="228"/>
                  </a:lnTo>
                  <a:lnTo>
                    <a:pt x="190" y="236"/>
                  </a:lnTo>
                  <a:lnTo>
                    <a:pt x="180" y="242"/>
                  </a:lnTo>
                  <a:lnTo>
                    <a:pt x="170" y="246"/>
                  </a:lnTo>
                  <a:lnTo>
                    <a:pt x="160" y="252"/>
                  </a:lnTo>
                  <a:lnTo>
                    <a:pt x="148" y="254"/>
                  </a:lnTo>
                  <a:lnTo>
                    <a:pt x="134" y="258"/>
                  </a:lnTo>
                  <a:lnTo>
                    <a:pt x="104" y="260"/>
                  </a:lnTo>
                  <a:close/>
                </a:path>
              </a:pathLst>
            </a:custGeom>
            <a:solidFill>
              <a:srgbClr val="F4F2F7"/>
            </a:solidFill>
            <a:ln w="38100">
              <a:solidFill>
                <a:srgbClr val="460A75"/>
              </a:solidFill>
              <a:prstDash val="solid"/>
              <a:round/>
              <a:headEnd/>
              <a:tailEnd/>
            </a:ln>
          </p:spPr>
          <p:txBody>
            <a:bodyPr/>
            <a:lstStyle/>
            <a:p>
              <a:endParaRPr lang="en-GB"/>
            </a:p>
          </p:txBody>
        </p:sp>
        <p:sp>
          <p:nvSpPr>
            <p:cNvPr id="1058" name="Freeform 416"/>
            <p:cNvSpPr>
              <a:spLocks/>
            </p:cNvSpPr>
            <p:nvPr userDrawn="1"/>
          </p:nvSpPr>
          <p:spPr bwMode="auto">
            <a:xfrm>
              <a:off x="2924" y="2078"/>
              <a:ext cx="260" cy="224"/>
            </a:xfrm>
            <a:custGeom>
              <a:avLst/>
              <a:gdLst>
                <a:gd name="T0" fmla="*/ 260 w 260"/>
                <a:gd name="T1" fmla="*/ 120 h 224"/>
                <a:gd name="T2" fmla="*/ 260 w 260"/>
                <a:gd name="T3" fmla="*/ 120 h 224"/>
                <a:gd name="T4" fmla="*/ 256 w 260"/>
                <a:gd name="T5" fmla="*/ 136 h 224"/>
                <a:gd name="T6" fmla="*/ 250 w 260"/>
                <a:gd name="T7" fmla="*/ 154 h 224"/>
                <a:gd name="T8" fmla="*/ 242 w 260"/>
                <a:gd name="T9" fmla="*/ 174 h 224"/>
                <a:gd name="T10" fmla="*/ 230 w 260"/>
                <a:gd name="T11" fmla="*/ 194 h 224"/>
                <a:gd name="T12" fmla="*/ 222 w 260"/>
                <a:gd name="T13" fmla="*/ 204 h 224"/>
                <a:gd name="T14" fmla="*/ 212 w 260"/>
                <a:gd name="T15" fmla="*/ 210 h 224"/>
                <a:gd name="T16" fmla="*/ 202 w 260"/>
                <a:gd name="T17" fmla="*/ 216 h 224"/>
                <a:gd name="T18" fmla="*/ 190 w 260"/>
                <a:gd name="T19" fmla="*/ 222 h 224"/>
                <a:gd name="T20" fmla="*/ 178 w 260"/>
                <a:gd name="T21" fmla="*/ 224 h 224"/>
                <a:gd name="T22" fmla="*/ 164 w 260"/>
                <a:gd name="T23" fmla="*/ 224 h 224"/>
                <a:gd name="T24" fmla="*/ 164 w 260"/>
                <a:gd name="T25" fmla="*/ 224 h 224"/>
                <a:gd name="T26" fmla="*/ 150 w 260"/>
                <a:gd name="T27" fmla="*/ 222 h 224"/>
                <a:gd name="T28" fmla="*/ 134 w 260"/>
                <a:gd name="T29" fmla="*/ 218 h 224"/>
                <a:gd name="T30" fmla="*/ 122 w 260"/>
                <a:gd name="T31" fmla="*/ 212 h 224"/>
                <a:gd name="T32" fmla="*/ 108 w 260"/>
                <a:gd name="T33" fmla="*/ 206 h 224"/>
                <a:gd name="T34" fmla="*/ 84 w 260"/>
                <a:gd name="T35" fmla="*/ 192 h 224"/>
                <a:gd name="T36" fmla="*/ 64 w 260"/>
                <a:gd name="T37" fmla="*/ 176 h 224"/>
                <a:gd name="T38" fmla="*/ 48 w 260"/>
                <a:gd name="T39" fmla="*/ 162 h 224"/>
                <a:gd name="T40" fmla="*/ 34 w 260"/>
                <a:gd name="T41" fmla="*/ 148 h 224"/>
                <a:gd name="T42" fmla="*/ 24 w 260"/>
                <a:gd name="T43" fmla="*/ 136 h 224"/>
                <a:gd name="T44" fmla="*/ 0 w 260"/>
                <a:gd name="T45" fmla="*/ 92 h 224"/>
                <a:gd name="T46" fmla="*/ 0 w 260"/>
                <a:gd name="T47" fmla="*/ 92 h 224"/>
                <a:gd name="T48" fmla="*/ 16 w 260"/>
                <a:gd name="T49" fmla="*/ 78 h 224"/>
                <a:gd name="T50" fmla="*/ 32 w 260"/>
                <a:gd name="T51" fmla="*/ 62 h 224"/>
                <a:gd name="T52" fmla="*/ 54 w 260"/>
                <a:gd name="T53" fmla="*/ 46 h 224"/>
                <a:gd name="T54" fmla="*/ 78 w 260"/>
                <a:gd name="T55" fmla="*/ 28 h 224"/>
                <a:gd name="T56" fmla="*/ 102 w 260"/>
                <a:gd name="T57" fmla="*/ 14 h 224"/>
                <a:gd name="T58" fmla="*/ 116 w 260"/>
                <a:gd name="T59" fmla="*/ 8 h 224"/>
                <a:gd name="T60" fmla="*/ 128 w 260"/>
                <a:gd name="T61" fmla="*/ 4 h 224"/>
                <a:gd name="T62" fmla="*/ 140 w 260"/>
                <a:gd name="T63" fmla="*/ 0 h 224"/>
                <a:gd name="T64" fmla="*/ 152 w 260"/>
                <a:gd name="T65" fmla="*/ 0 h 224"/>
                <a:gd name="T66" fmla="*/ 152 w 260"/>
                <a:gd name="T67" fmla="*/ 0 h 224"/>
                <a:gd name="T68" fmla="*/ 174 w 260"/>
                <a:gd name="T69" fmla="*/ 2 h 224"/>
                <a:gd name="T70" fmla="*/ 194 w 260"/>
                <a:gd name="T71" fmla="*/ 6 h 224"/>
                <a:gd name="T72" fmla="*/ 212 w 260"/>
                <a:gd name="T73" fmla="*/ 14 h 224"/>
                <a:gd name="T74" fmla="*/ 220 w 260"/>
                <a:gd name="T75" fmla="*/ 20 h 224"/>
                <a:gd name="T76" fmla="*/ 228 w 260"/>
                <a:gd name="T77" fmla="*/ 26 h 224"/>
                <a:gd name="T78" fmla="*/ 236 w 260"/>
                <a:gd name="T79" fmla="*/ 34 h 224"/>
                <a:gd name="T80" fmla="*/ 242 w 260"/>
                <a:gd name="T81" fmla="*/ 42 h 224"/>
                <a:gd name="T82" fmla="*/ 246 w 260"/>
                <a:gd name="T83" fmla="*/ 52 h 224"/>
                <a:gd name="T84" fmla="*/ 252 w 260"/>
                <a:gd name="T85" fmla="*/ 64 h 224"/>
                <a:gd name="T86" fmla="*/ 254 w 260"/>
                <a:gd name="T87" fmla="*/ 76 h 224"/>
                <a:gd name="T88" fmla="*/ 258 w 260"/>
                <a:gd name="T89" fmla="*/ 90 h 224"/>
                <a:gd name="T90" fmla="*/ 260 w 260"/>
                <a:gd name="T91" fmla="*/ 120 h 224"/>
                <a:gd name="T92" fmla="*/ 260 w 260"/>
                <a:gd name="T93" fmla="*/ 120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260" y="120"/>
                  </a:moveTo>
                  <a:lnTo>
                    <a:pt x="260" y="120"/>
                  </a:lnTo>
                  <a:lnTo>
                    <a:pt x="256" y="136"/>
                  </a:lnTo>
                  <a:lnTo>
                    <a:pt x="250" y="154"/>
                  </a:lnTo>
                  <a:lnTo>
                    <a:pt x="242" y="174"/>
                  </a:lnTo>
                  <a:lnTo>
                    <a:pt x="230" y="194"/>
                  </a:lnTo>
                  <a:lnTo>
                    <a:pt x="222" y="204"/>
                  </a:lnTo>
                  <a:lnTo>
                    <a:pt x="212" y="210"/>
                  </a:lnTo>
                  <a:lnTo>
                    <a:pt x="202" y="216"/>
                  </a:lnTo>
                  <a:lnTo>
                    <a:pt x="190" y="222"/>
                  </a:lnTo>
                  <a:lnTo>
                    <a:pt x="178" y="224"/>
                  </a:lnTo>
                  <a:lnTo>
                    <a:pt x="164" y="224"/>
                  </a:lnTo>
                  <a:lnTo>
                    <a:pt x="150" y="222"/>
                  </a:lnTo>
                  <a:lnTo>
                    <a:pt x="134" y="218"/>
                  </a:lnTo>
                  <a:lnTo>
                    <a:pt x="122" y="212"/>
                  </a:lnTo>
                  <a:lnTo>
                    <a:pt x="108" y="206"/>
                  </a:lnTo>
                  <a:lnTo>
                    <a:pt x="84" y="192"/>
                  </a:lnTo>
                  <a:lnTo>
                    <a:pt x="64" y="176"/>
                  </a:lnTo>
                  <a:lnTo>
                    <a:pt x="48" y="162"/>
                  </a:lnTo>
                  <a:lnTo>
                    <a:pt x="34" y="148"/>
                  </a:lnTo>
                  <a:lnTo>
                    <a:pt x="24" y="136"/>
                  </a:lnTo>
                  <a:lnTo>
                    <a:pt x="0" y="92"/>
                  </a:lnTo>
                  <a:lnTo>
                    <a:pt x="16" y="78"/>
                  </a:lnTo>
                  <a:lnTo>
                    <a:pt x="32" y="62"/>
                  </a:lnTo>
                  <a:lnTo>
                    <a:pt x="54" y="46"/>
                  </a:lnTo>
                  <a:lnTo>
                    <a:pt x="78" y="28"/>
                  </a:lnTo>
                  <a:lnTo>
                    <a:pt x="102" y="14"/>
                  </a:lnTo>
                  <a:lnTo>
                    <a:pt x="116" y="8"/>
                  </a:lnTo>
                  <a:lnTo>
                    <a:pt x="128" y="4"/>
                  </a:lnTo>
                  <a:lnTo>
                    <a:pt x="140" y="0"/>
                  </a:lnTo>
                  <a:lnTo>
                    <a:pt x="152" y="0"/>
                  </a:lnTo>
                  <a:lnTo>
                    <a:pt x="174" y="2"/>
                  </a:lnTo>
                  <a:lnTo>
                    <a:pt x="194" y="6"/>
                  </a:lnTo>
                  <a:lnTo>
                    <a:pt x="212" y="14"/>
                  </a:lnTo>
                  <a:lnTo>
                    <a:pt x="220" y="20"/>
                  </a:lnTo>
                  <a:lnTo>
                    <a:pt x="228" y="26"/>
                  </a:lnTo>
                  <a:lnTo>
                    <a:pt x="236" y="34"/>
                  </a:lnTo>
                  <a:lnTo>
                    <a:pt x="242" y="42"/>
                  </a:lnTo>
                  <a:lnTo>
                    <a:pt x="246" y="52"/>
                  </a:lnTo>
                  <a:lnTo>
                    <a:pt x="252" y="64"/>
                  </a:lnTo>
                  <a:lnTo>
                    <a:pt x="254" y="76"/>
                  </a:lnTo>
                  <a:lnTo>
                    <a:pt x="258" y="90"/>
                  </a:lnTo>
                  <a:lnTo>
                    <a:pt x="260" y="120"/>
                  </a:lnTo>
                  <a:close/>
                </a:path>
              </a:pathLst>
            </a:custGeom>
            <a:solidFill>
              <a:srgbClr val="F4F2F7"/>
            </a:solidFill>
            <a:ln w="38100">
              <a:solidFill>
                <a:srgbClr val="460A75"/>
              </a:solidFill>
              <a:prstDash val="solid"/>
              <a:round/>
              <a:headEnd/>
              <a:tailEnd/>
            </a:ln>
          </p:spPr>
          <p:txBody>
            <a:bodyPr/>
            <a:lstStyle/>
            <a:p>
              <a:endParaRPr lang="en-GB"/>
            </a:p>
          </p:txBody>
        </p:sp>
        <p:sp>
          <p:nvSpPr>
            <p:cNvPr id="1059" name="Freeform 417"/>
            <p:cNvSpPr>
              <a:spLocks/>
            </p:cNvSpPr>
            <p:nvPr userDrawn="1"/>
          </p:nvSpPr>
          <p:spPr bwMode="auto">
            <a:xfrm>
              <a:off x="2618" y="2064"/>
              <a:ext cx="260" cy="224"/>
            </a:xfrm>
            <a:custGeom>
              <a:avLst/>
              <a:gdLst>
                <a:gd name="T0" fmla="*/ 0 w 260"/>
                <a:gd name="T1" fmla="*/ 104 h 224"/>
                <a:gd name="T2" fmla="*/ 0 w 260"/>
                <a:gd name="T3" fmla="*/ 104 h 224"/>
                <a:gd name="T4" fmla="*/ 4 w 260"/>
                <a:gd name="T5" fmla="*/ 86 h 224"/>
                <a:gd name="T6" fmla="*/ 10 w 260"/>
                <a:gd name="T7" fmla="*/ 68 h 224"/>
                <a:gd name="T8" fmla="*/ 18 w 260"/>
                <a:gd name="T9" fmla="*/ 48 h 224"/>
                <a:gd name="T10" fmla="*/ 30 w 260"/>
                <a:gd name="T11" fmla="*/ 30 h 224"/>
                <a:gd name="T12" fmla="*/ 38 w 260"/>
                <a:gd name="T13" fmla="*/ 20 h 224"/>
                <a:gd name="T14" fmla="*/ 48 w 260"/>
                <a:gd name="T15" fmla="*/ 12 h 224"/>
                <a:gd name="T16" fmla="*/ 58 w 260"/>
                <a:gd name="T17" fmla="*/ 6 h 224"/>
                <a:gd name="T18" fmla="*/ 68 w 260"/>
                <a:gd name="T19" fmla="*/ 2 h 224"/>
                <a:gd name="T20" fmla="*/ 82 w 260"/>
                <a:gd name="T21" fmla="*/ 0 h 224"/>
                <a:gd name="T22" fmla="*/ 96 w 260"/>
                <a:gd name="T23" fmla="*/ 0 h 224"/>
                <a:gd name="T24" fmla="*/ 96 w 260"/>
                <a:gd name="T25" fmla="*/ 0 h 224"/>
                <a:gd name="T26" fmla="*/ 110 w 260"/>
                <a:gd name="T27" fmla="*/ 2 h 224"/>
                <a:gd name="T28" fmla="*/ 124 w 260"/>
                <a:gd name="T29" fmla="*/ 6 h 224"/>
                <a:gd name="T30" fmla="*/ 138 w 260"/>
                <a:gd name="T31" fmla="*/ 10 h 224"/>
                <a:gd name="T32" fmla="*/ 152 w 260"/>
                <a:gd name="T33" fmla="*/ 16 h 224"/>
                <a:gd name="T34" fmla="*/ 176 w 260"/>
                <a:gd name="T35" fmla="*/ 32 h 224"/>
                <a:gd name="T36" fmla="*/ 196 w 260"/>
                <a:gd name="T37" fmla="*/ 46 h 224"/>
                <a:gd name="T38" fmla="*/ 212 w 260"/>
                <a:gd name="T39" fmla="*/ 62 h 224"/>
                <a:gd name="T40" fmla="*/ 226 w 260"/>
                <a:gd name="T41" fmla="*/ 76 h 224"/>
                <a:gd name="T42" fmla="*/ 236 w 260"/>
                <a:gd name="T43" fmla="*/ 88 h 224"/>
                <a:gd name="T44" fmla="*/ 260 w 260"/>
                <a:gd name="T45" fmla="*/ 132 h 224"/>
                <a:gd name="T46" fmla="*/ 260 w 260"/>
                <a:gd name="T47" fmla="*/ 132 h 224"/>
                <a:gd name="T48" fmla="*/ 244 w 260"/>
                <a:gd name="T49" fmla="*/ 146 h 224"/>
                <a:gd name="T50" fmla="*/ 228 w 260"/>
                <a:gd name="T51" fmla="*/ 160 h 224"/>
                <a:gd name="T52" fmla="*/ 206 w 260"/>
                <a:gd name="T53" fmla="*/ 178 h 224"/>
                <a:gd name="T54" fmla="*/ 182 w 260"/>
                <a:gd name="T55" fmla="*/ 194 h 224"/>
                <a:gd name="T56" fmla="*/ 158 w 260"/>
                <a:gd name="T57" fmla="*/ 210 h 224"/>
                <a:gd name="T58" fmla="*/ 144 w 260"/>
                <a:gd name="T59" fmla="*/ 216 h 224"/>
                <a:gd name="T60" fmla="*/ 132 w 260"/>
                <a:gd name="T61" fmla="*/ 220 h 224"/>
                <a:gd name="T62" fmla="*/ 120 w 260"/>
                <a:gd name="T63" fmla="*/ 222 h 224"/>
                <a:gd name="T64" fmla="*/ 108 w 260"/>
                <a:gd name="T65" fmla="*/ 224 h 224"/>
                <a:gd name="T66" fmla="*/ 108 w 260"/>
                <a:gd name="T67" fmla="*/ 224 h 224"/>
                <a:gd name="T68" fmla="*/ 86 w 260"/>
                <a:gd name="T69" fmla="*/ 222 h 224"/>
                <a:gd name="T70" fmla="*/ 66 w 260"/>
                <a:gd name="T71" fmla="*/ 218 h 224"/>
                <a:gd name="T72" fmla="*/ 48 w 260"/>
                <a:gd name="T73" fmla="*/ 210 h 224"/>
                <a:gd name="T74" fmla="*/ 40 w 260"/>
                <a:gd name="T75" fmla="*/ 204 h 224"/>
                <a:gd name="T76" fmla="*/ 32 w 260"/>
                <a:gd name="T77" fmla="*/ 196 h 224"/>
                <a:gd name="T78" fmla="*/ 24 w 260"/>
                <a:gd name="T79" fmla="*/ 190 h 224"/>
                <a:gd name="T80" fmla="*/ 18 w 260"/>
                <a:gd name="T81" fmla="*/ 180 h 224"/>
                <a:gd name="T82" fmla="*/ 12 w 260"/>
                <a:gd name="T83" fmla="*/ 170 h 224"/>
                <a:gd name="T84" fmla="*/ 8 w 260"/>
                <a:gd name="T85" fmla="*/ 160 h 224"/>
                <a:gd name="T86" fmla="*/ 4 w 260"/>
                <a:gd name="T87" fmla="*/ 148 h 224"/>
                <a:gd name="T88" fmla="*/ 2 w 260"/>
                <a:gd name="T89" fmla="*/ 134 h 224"/>
                <a:gd name="T90" fmla="*/ 0 w 260"/>
                <a:gd name="T91" fmla="*/ 104 h 224"/>
                <a:gd name="T92" fmla="*/ 0 w 260"/>
                <a:gd name="T93" fmla="*/ 104 h 2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0" h="224">
                  <a:moveTo>
                    <a:pt x="0" y="104"/>
                  </a:moveTo>
                  <a:lnTo>
                    <a:pt x="0" y="104"/>
                  </a:lnTo>
                  <a:lnTo>
                    <a:pt x="4" y="86"/>
                  </a:lnTo>
                  <a:lnTo>
                    <a:pt x="10" y="68"/>
                  </a:lnTo>
                  <a:lnTo>
                    <a:pt x="18" y="48"/>
                  </a:lnTo>
                  <a:lnTo>
                    <a:pt x="30" y="30"/>
                  </a:lnTo>
                  <a:lnTo>
                    <a:pt x="38" y="20"/>
                  </a:lnTo>
                  <a:lnTo>
                    <a:pt x="48" y="12"/>
                  </a:lnTo>
                  <a:lnTo>
                    <a:pt x="58" y="6"/>
                  </a:lnTo>
                  <a:lnTo>
                    <a:pt x="68" y="2"/>
                  </a:lnTo>
                  <a:lnTo>
                    <a:pt x="82" y="0"/>
                  </a:lnTo>
                  <a:lnTo>
                    <a:pt x="96" y="0"/>
                  </a:lnTo>
                  <a:lnTo>
                    <a:pt x="110" y="2"/>
                  </a:lnTo>
                  <a:lnTo>
                    <a:pt x="124" y="6"/>
                  </a:lnTo>
                  <a:lnTo>
                    <a:pt x="138" y="10"/>
                  </a:lnTo>
                  <a:lnTo>
                    <a:pt x="152" y="16"/>
                  </a:lnTo>
                  <a:lnTo>
                    <a:pt x="176" y="32"/>
                  </a:lnTo>
                  <a:lnTo>
                    <a:pt x="196" y="46"/>
                  </a:lnTo>
                  <a:lnTo>
                    <a:pt x="212" y="62"/>
                  </a:lnTo>
                  <a:lnTo>
                    <a:pt x="226" y="76"/>
                  </a:lnTo>
                  <a:lnTo>
                    <a:pt x="236" y="88"/>
                  </a:lnTo>
                  <a:lnTo>
                    <a:pt x="260" y="132"/>
                  </a:lnTo>
                  <a:lnTo>
                    <a:pt x="244" y="146"/>
                  </a:lnTo>
                  <a:lnTo>
                    <a:pt x="228" y="160"/>
                  </a:lnTo>
                  <a:lnTo>
                    <a:pt x="206" y="178"/>
                  </a:lnTo>
                  <a:lnTo>
                    <a:pt x="182" y="194"/>
                  </a:lnTo>
                  <a:lnTo>
                    <a:pt x="158" y="210"/>
                  </a:lnTo>
                  <a:lnTo>
                    <a:pt x="144" y="216"/>
                  </a:lnTo>
                  <a:lnTo>
                    <a:pt x="132" y="220"/>
                  </a:lnTo>
                  <a:lnTo>
                    <a:pt x="120" y="222"/>
                  </a:lnTo>
                  <a:lnTo>
                    <a:pt x="108" y="224"/>
                  </a:lnTo>
                  <a:lnTo>
                    <a:pt x="86" y="222"/>
                  </a:lnTo>
                  <a:lnTo>
                    <a:pt x="66" y="218"/>
                  </a:lnTo>
                  <a:lnTo>
                    <a:pt x="48" y="210"/>
                  </a:lnTo>
                  <a:lnTo>
                    <a:pt x="40" y="204"/>
                  </a:lnTo>
                  <a:lnTo>
                    <a:pt x="32" y="196"/>
                  </a:lnTo>
                  <a:lnTo>
                    <a:pt x="24" y="190"/>
                  </a:lnTo>
                  <a:lnTo>
                    <a:pt x="18" y="180"/>
                  </a:lnTo>
                  <a:lnTo>
                    <a:pt x="12" y="170"/>
                  </a:lnTo>
                  <a:lnTo>
                    <a:pt x="8" y="160"/>
                  </a:lnTo>
                  <a:lnTo>
                    <a:pt x="4" y="148"/>
                  </a:lnTo>
                  <a:lnTo>
                    <a:pt x="2" y="134"/>
                  </a:lnTo>
                  <a:lnTo>
                    <a:pt x="0" y="104"/>
                  </a:lnTo>
                  <a:close/>
                </a:path>
              </a:pathLst>
            </a:custGeom>
            <a:solidFill>
              <a:srgbClr val="F4F2F7"/>
            </a:solidFill>
            <a:ln w="38100">
              <a:solidFill>
                <a:srgbClr val="460A75"/>
              </a:solidFill>
              <a:prstDash val="solid"/>
              <a:round/>
              <a:headEnd/>
              <a:tailEnd/>
            </a:ln>
          </p:spPr>
          <p:txBody>
            <a:bodyPr/>
            <a:lstStyle/>
            <a:p>
              <a:endParaRPr lang="en-GB"/>
            </a:p>
          </p:txBody>
        </p:sp>
        <p:sp>
          <p:nvSpPr>
            <p:cNvPr id="1060" name="Freeform 418"/>
            <p:cNvSpPr>
              <a:spLocks/>
            </p:cNvSpPr>
            <p:nvPr userDrawn="1"/>
          </p:nvSpPr>
          <p:spPr bwMode="auto">
            <a:xfrm>
              <a:off x="2804" y="1898"/>
              <a:ext cx="224" cy="260"/>
            </a:xfrm>
            <a:custGeom>
              <a:avLst/>
              <a:gdLst>
                <a:gd name="T0" fmla="*/ 120 w 224"/>
                <a:gd name="T1" fmla="*/ 0 h 260"/>
                <a:gd name="T2" fmla="*/ 120 w 224"/>
                <a:gd name="T3" fmla="*/ 0 h 260"/>
                <a:gd name="T4" fmla="*/ 138 w 224"/>
                <a:gd name="T5" fmla="*/ 4 h 260"/>
                <a:gd name="T6" fmla="*/ 154 w 224"/>
                <a:gd name="T7" fmla="*/ 8 h 260"/>
                <a:gd name="T8" fmla="*/ 174 w 224"/>
                <a:gd name="T9" fmla="*/ 18 h 260"/>
                <a:gd name="T10" fmla="*/ 194 w 224"/>
                <a:gd name="T11" fmla="*/ 30 h 260"/>
                <a:gd name="T12" fmla="*/ 204 w 224"/>
                <a:gd name="T13" fmla="*/ 38 h 260"/>
                <a:gd name="T14" fmla="*/ 210 w 224"/>
                <a:gd name="T15" fmla="*/ 46 h 260"/>
                <a:gd name="T16" fmla="*/ 218 w 224"/>
                <a:gd name="T17" fmla="*/ 56 h 260"/>
                <a:gd name="T18" fmla="*/ 222 w 224"/>
                <a:gd name="T19" fmla="*/ 68 h 260"/>
                <a:gd name="T20" fmla="*/ 224 w 224"/>
                <a:gd name="T21" fmla="*/ 82 h 260"/>
                <a:gd name="T22" fmla="*/ 224 w 224"/>
                <a:gd name="T23" fmla="*/ 96 h 260"/>
                <a:gd name="T24" fmla="*/ 224 w 224"/>
                <a:gd name="T25" fmla="*/ 96 h 260"/>
                <a:gd name="T26" fmla="*/ 222 w 224"/>
                <a:gd name="T27" fmla="*/ 110 h 260"/>
                <a:gd name="T28" fmla="*/ 218 w 224"/>
                <a:gd name="T29" fmla="*/ 124 h 260"/>
                <a:gd name="T30" fmla="*/ 212 w 224"/>
                <a:gd name="T31" fmla="*/ 138 h 260"/>
                <a:gd name="T32" fmla="*/ 206 w 224"/>
                <a:gd name="T33" fmla="*/ 152 h 260"/>
                <a:gd name="T34" fmla="*/ 192 w 224"/>
                <a:gd name="T35" fmla="*/ 174 h 260"/>
                <a:gd name="T36" fmla="*/ 176 w 224"/>
                <a:gd name="T37" fmla="*/ 196 h 260"/>
                <a:gd name="T38" fmla="*/ 162 w 224"/>
                <a:gd name="T39" fmla="*/ 212 h 260"/>
                <a:gd name="T40" fmla="*/ 148 w 224"/>
                <a:gd name="T41" fmla="*/ 224 h 260"/>
                <a:gd name="T42" fmla="*/ 136 w 224"/>
                <a:gd name="T43" fmla="*/ 236 h 260"/>
                <a:gd name="T44" fmla="*/ 92 w 224"/>
                <a:gd name="T45" fmla="*/ 260 h 260"/>
                <a:gd name="T46" fmla="*/ 92 w 224"/>
                <a:gd name="T47" fmla="*/ 260 h 260"/>
                <a:gd name="T48" fmla="*/ 78 w 224"/>
                <a:gd name="T49" fmla="*/ 244 h 260"/>
                <a:gd name="T50" fmla="*/ 62 w 224"/>
                <a:gd name="T51" fmla="*/ 228 h 260"/>
                <a:gd name="T52" fmla="*/ 46 w 224"/>
                <a:gd name="T53" fmla="*/ 206 h 260"/>
                <a:gd name="T54" fmla="*/ 28 w 224"/>
                <a:gd name="T55" fmla="*/ 182 h 260"/>
                <a:gd name="T56" fmla="*/ 14 w 224"/>
                <a:gd name="T57" fmla="*/ 156 h 260"/>
                <a:gd name="T58" fmla="*/ 8 w 224"/>
                <a:gd name="T59" fmla="*/ 144 h 260"/>
                <a:gd name="T60" fmla="*/ 4 w 224"/>
                <a:gd name="T61" fmla="*/ 132 h 260"/>
                <a:gd name="T62" fmla="*/ 0 w 224"/>
                <a:gd name="T63" fmla="*/ 120 h 260"/>
                <a:gd name="T64" fmla="*/ 0 w 224"/>
                <a:gd name="T65" fmla="*/ 108 h 260"/>
                <a:gd name="T66" fmla="*/ 0 w 224"/>
                <a:gd name="T67" fmla="*/ 108 h 260"/>
                <a:gd name="T68" fmla="*/ 2 w 224"/>
                <a:gd name="T69" fmla="*/ 86 h 260"/>
                <a:gd name="T70" fmla="*/ 6 w 224"/>
                <a:gd name="T71" fmla="*/ 66 h 260"/>
                <a:gd name="T72" fmla="*/ 14 w 224"/>
                <a:gd name="T73" fmla="*/ 48 h 260"/>
                <a:gd name="T74" fmla="*/ 20 w 224"/>
                <a:gd name="T75" fmla="*/ 38 h 260"/>
                <a:gd name="T76" fmla="*/ 26 w 224"/>
                <a:gd name="T77" fmla="*/ 32 h 260"/>
                <a:gd name="T78" fmla="*/ 34 w 224"/>
                <a:gd name="T79" fmla="*/ 24 h 260"/>
                <a:gd name="T80" fmla="*/ 44 w 224"/>
                <a:gd name="T81" fmla="*/ 18 h 260"/>
                <a:gd name="T82" fmla="*/ 52 w 224"/>
                <a:gd name="T83" fmla="*/ 12 h 260"/>
                <a:gd name="T84" fmla="*/ 64 w 224"/>
                <a:gd name="T85" fmla="*/ 8 h 260"/>
                <a:gd name="T86" fmla="*/ 76 w 224"/>
                <a:gd name="T87" fmla="*/ 4 h 260"/>
                <a:gd name="T88" fmla="*/ 90 w 224"/>
                <a:gd name="T89" fmla="*/ 2 h 260"/>
                <a:gd name="T90" fmla="*/ 120 w 224"/>
                <a:gd name="T91" fmla="*/ 0 h 260"/>
                <a:gd name="T92" fmla="*/ 120 w 224"/>
                <a:gd name="T93" fmla="*/ 0 h 26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260">
                  <a:moveTo>
                    <a:pt x="120" y="0"/>
                  </a:moveTo>
                  <a:lnTo>
                    <a:pt x="120" y="0"/>
                  </a:lnTo>
                  <a:lnTo>
                    <a:pt x="138" y="4"/>
                  </a:lnTo>
                  <a:lnTo>
                    <a:pt x="154" y="8"/>
                  </a:lnTo>
                  <a:lnTo>
                    <a:pt x="174" y="18"/>
                  </a:lnTo>
                  <a:lnTo>
                    <a:pt x="194" y="30"/>
                  </a:lnTo>
                  <a:lnTo>
                    <a:pt x="204" y="38"/>
                  </a:lnTo>
                  <a:lnTo>
                    <a:pt x="210" y="46"/>
                  </a:lnTo>
                  <a:lnTo>
                    <a:pt x="218" y="56"/>
                  </a:lnTo>
                  <a:lnTo>
                    <a:pt x="222" y="68"/>
                  </a:lnTo>
                  <a:lnTo>
                    <a:pt x="224" y="82"/>
                  </a:lnTo>
                  <a:lnTo>
                    <a:pt x="224" y="96"/>
                  </a:lnTo>
                  <a:lnTo>
                    <a:pt x="222" y="110"/>
                  </a:lnTo>
                  <a:lnTo>
                    <a:pt x="218" y="124"/>
                  </a:lnTo>
                  <a:lnTo>
                    <a:pt x="212" y="138"/>
                  </a:lnTo>
                  <a:lnTo>
                    <a:pt x="206" y="152"/>
                  </a:lnTo>
                  <a:lnTo>
                    <a:pt x="192" y="174"/>
                  </a:lnTo>
                  <a:lnTo>
                    <a:pt x="176" y="196"/>
                  </a:lnTo>
                  <a:lnTo>
                    <a:pt x="162" y="212"/>
                  </a:lnTo>
                  <a:lnTo>
                    <a:pt x="148" y="224"/>
                  </a:lnTo>
                  <a:lnTo>
                    <a:pt x="136" y="236"/>
                  </a:lnTo>
                  <a:lnTo>
                    <a:pt x="92" y="260"/>
                  </a:lnTo>
                  <a:lnTo>
                    <a:pt x="78" y="244"/>
                  </a:lnTo>
                  <a:lnTo>
                    <a:pt x="62" y="228"/>
                  </a:lnTo>
                  <a:lnTo>
                    <a:pt x="46" y="206"/>
                  </a:lnTo>
                  <a:lnTo>
                    <a:pt x="28" y="182"/>
                  </a:lnTo>
                  <a:lnTo>
                    <a:pt x="14" y="156"/>
                  </a:lnTo>
                  <a:lnTo>
                    <a:pt x="8" y="144"/>
                  </a:lnTo>
                  <a:lnTo>
                    <a:pt x="4" y="132"/>
                  </a:lnTo>
                  <a:lnTo>
                    <a:pt x="0" y="120"/>
                  </a:lnTo>
                  <a:lnTo>
                    <a:pt x="0" y="108"/>
                  </a:lnTo>
                  <a:lnTo>
                    <a:pt x="2" y="86"/>
                  </a:lnTo>
                  <a:lnTo>
                    <a:pt x="6" y="66"/>
                  </a:lnTo>
                  <a:lnTo>
                    <a:pt x="14" y="48"/>
                  </a:lnTo>
                  <a:lnTo>
                    <a:pt x="20" y="38"/>
                  </a:lnTo>
                  <a:lnTo>
                    <a:pt x="26" y="32"/>
                  </a:lnTo>
                  <a:lnTo>
                    <a:pt x="34" y="24"/>
                  </a:lnTo>
                  <a:lnTo>
                    <a:pt x="44" y="18"/>
                  </a:lnTo>
                  <a:lnTo>
                    <a:pt x="52" y="12"/>
                  </a:lnTo>
                  <a:lnTo>
                    <a:pt x="64" y="8"/>
                  </a:lnTo>
                  <a:lnTo>
                    <a:pt x="76" y="4"/>
                  </a:lnTo>
                  <a:lnTo>
                    <a:pt x="90" y="2"/>
                  </a:lnTo>
                  <a:lnTo>
                    <a:pt x="120" y="0"/>
                  </a:lnTo>
                  <a:close/>
                </a:path>
              </a:pathLst>
            </a:custGeom>
            <a:solidFill>
              <a:srgbClr val="F4F2F7"/>
            </a:solidFill>
            <a:ln w="38100">
              <a:solidFill>
                <a:srgbClr val="460A75"/>
              </a:solidFill>
              <a:prstDash val="solid"/>
              <a:round/>
              <a:headEnd/>
              <a:tailEnd/>
            </a:ln>
          </p:spPr>
          <p:txBody>
            <a:bodyPr/>
            <a:lstStyle/>
            <a:p>
              <a:endParaRPr lang="en-GB"/>
            </a:p>
          </p:txBody>
        </p:sp>
        <p:sp>
          <p:nvSpPr>
            <p:cNvPr id="1061" name="Freeform 419"/>
            <p:cNvSpPr>
              <a:spLocks/>
            </p:cNvSpPr>
            <p:nvPr userDrawn="1"/>
          </p:nvSpPr>
          <p:spPr bwMode="auto">
            <a:xfrm>
              <a:off x="2710" y="1790"/>
              <a:ext cx="384" cy="100"/>
            </a:xfrm>
            <a:custGeom>
              <a:avLst/>
              <a:gdLst>
                <a:gd name="T0" fmla="*/ 0 w 384"/>
                <a:gd name="T1" fmla="*/ 0 h 100"/>
                <a:gd name="T2" fmla="*/ 0 w 384"/>
                <a:gd name="T3" fmla="*/ 0 h 100"/>
                <a:gd name="T4" fmla="*/ 30 w 384"/>
                <a:gd name="T5" fmla="*/ 12 h 100"/>
                <a:gd name="T6" fmla="*/ 98 w 384"/>
                <a:gd name="T7" fmla="*/ 42 h 100"/>
                <a:gd name="T8" fmla="*/ 132 w 384"/>
                <a:gd name="T9" fmla="*/ 60 h 100"/>
                <a:gd name="T10" fmla="*/ 164 w 384"/>
                <a:gd name="T11" fmla="*/ 76 h 100"/>
                <a:gd name="T12" fmla="*/ 186 w 384"/>
                <a:gd name="T13" fmla="*/ 90 h 100"/>
                <a:gd name="T14" fmla="*/ 192 w 384"/>
                <a:gd name="T15" fmla="*/ 96 h 100"/>
                <a:gd name="T16" fmla="*/ 194 w 384"/>
                <a:gd name="T17" fmla="*/ 100 h 100"/>
                <a:gd name="T18" fmla="*/ 194 w 384"/>
                <a:gd name="T19" fmla="*/ 100 h 100"/>
                <a:gd name="T20" fmla="*/ 264 w 384"/>
                <a:gd name="T21" fmla="*/ 62 h 100"/>
                <a:gd name="T22" fmla="*/ 326 w 384"/>
                <a:gd name="T23" fmla="*/ 32 h 100"/>
                <a:gd name="T24" fmla="*/ 356 w 384"/>
                <a:gd name="T25" fmla="*/ 18 h 100"/>
                <a:gd name="T26" fmla="*/ 384 w 384"/>
                <a:gd name="T27" fmla="*/ 6 h 1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4" h="100">
                  <a:moveTo>
                    <a:pt x="0" y="0"/>
                  </a:moveTo>
                  <a:lnTo>
                    <a:pt x="0" y="0"/>
                  </a:lnTo>
                  <a:lnTo>
                    <a:pt x="30" y="12"/>
                  </a:lnTo>
                  <a:lnTo>
                    <a:pt x="98" y="42"/>
                  </a:lnTo>
                  <a:lnTo>
                    <a:pt x="132" y="60"/>
                  </a:lnTo>
                  <a:lnTo>
                    <a:pt x="164" y="76"/>
                  </a:lnTo>
                  <a:lnTo>
                    <a:pt x="186" y="90"/>
                  </a:lnTo>
                  <a:lnTo>
                    <a:pt x="192" y="96"/>
                  </a:lnTo>
                  <a:lnTo>
                    <a:pt x="194" y="100"/>
                  </a:lnTo>
                  <a:lnTo>
                    <a:pt x="264" y="62"/>
                  </a:lnTo>
                  <a:lnTo>
                    <a:pt x="326" y="32"/>
                  </a:lnTo>
                  <a:lnTo>
                    <a:pt x="356" y="18"/>
                  </a:lnTo>
                  <a:lnTo>
                    <a:pt x="384" y="6"/>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2" name="Freeform 420"/>
            <p:cNvSpPr>
              <a:spLocks/>
            </p:cNvSpPr>
            <p:nvPr userDrawn="1"/>
          </p:nvSpPr>
          <p:spPr bwMode="auto">
            <a:xfrm>
              <a:off x="3194" y="2044"/>
              <a:ext cx="70" cy="278"/>
            </a:xfrm>
            <a:custGeom>
              <a:avLst/>
              <a:gdLst>
                <a:gd name="T0" fmla="*/ 70 w 70"/>
                <a:gd name="T1" fmla="*/ 0 h 278"/>
                <a:gd name="T2" fmla="*/ 70 w 70"/>
                <a:gd name="T3" fmla="*/ 0 h 278"/>
                <a:gd name="T4" fmla="*/ 42 w 70"/>
                <a:gd name="T5" fmla="*/ 62 h 278"/>
                <a:gd name="T6" fmla="*/ 20 w 70"/>
                <a:gd name="T7" fmla="*/ 110 h 278"/>
                <a:gd name="T8" fmla="*/ 10 w 70"/>
                <a:gd name="T9" fmla="*/ 128 h 278"/>
                <a:gd name="T10" fmla="*/ 0 w 70"/>
                <a:gd name="T11" fmla="*/ 140 h 278"/>
                <a:gd name="T12" fmla="*/ 0 w 70"/>
                <a:gd name="T13" fmla="*/ 140 h 278"/>
                <a:gd name="T14" fmla="*/ 8 w 70"/>
                <a:gd name="T15" fmla="*/ 152 h 278"/>
                <a:gd name="T16" fmla="*/ 28 w 70"/>
                <a:gd name="T17" fmla="*/ 182 h 278"/>
                <a:gd name="T18" fmla="*/ 40 w 70"/>
                <a:gd name="T19" fmla="*/ 202 h 278"/>
                <a:gd name="T20" fmla="*/ 52 w 70"/>
                <a:gd name="T21" fmla="*/ 226 h 278"/>
                <a:gd name="T22" fmla="*/ 60 w 70"/>
                <a:gd name="T23" fmla="*/ 250 h 278"/>
                <a:gd name="T24" fmla="*/ 68 w 70"/>
                <a:gd name="T25" fmla="*/ 278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278">
                  <a:moveTo>
                    <a:pt x="70" y="0"/>
                  </a:moveTo>
                  <a:lnTo>
                    <a:pt x="70" y="0"/>
                  </a:lnTo>
                  <a:lnTo>
                    <a:pt x="42" y="62"/>
                  </a:lnTo>
                  <a:lnTo>
                    <a:pt x="20" y="110"/>
                  </a:lnTo>
                  <a:lnTo>
                    <a:pt x="10" y="128"/>
                  </a:lnTo>
                  <a:lnTo>
                    <a:pt x="0" y="140"/>
                  </a:lnTo>
                  <a:lnTo>
                    <a:pt x="8" y="152"/>
                  </a:lnTo>
                  <a:lnTo>
                    <a:pt x="28" y="182"/>
                  </a:lnTo>
                  <a:lnTo>
                    <a:pt x="40" y="202"/>
                  </a:lnTo>
                  <a:lnTo>
                    <a:pt x="52" y="226"/>
                  </a:lnTo>
                  <a:lnTo>
                    <a:pt x="60" y="250"/>
                  </a:lnTo>
                  <a:lnTo>
                    <a:pt x="68" y="278"/>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3" name="Freeform 421"/>
            <p:cNvSpPr>
              <a:spLocks/>
            </p:cNvSpPr>
            <p:nvPr userDrawn="1"/>
          </p:nvSpPr>
          <p:spPr bwMode="auto">
            <a:xfrm>
              <a:off x="2748" y="2454"/>
              <a:ext cx="298" cy="94"/>
            </a:xfrm>
            <a:custGeom>
              <a:avLst/>
              <a:gdLst>
                <a:gd name="T0" fmla="*/ 298 w 298"/>
                <a:gd name="T1" fmla="*/ 82 h 94"/>
                <a:gd name="T2" fmla="*/ 298 w 298"/>
                <a:gd name="T3" fmla="*/ 82 h 94"/>
                <a:gd name="T4" fmla="*/ 278 w 298"/>
                <a:gd name="T5" fmla="*/ 74 h 94"/>
                <a:gd name="T6" fmla="*/ 234 w 298"/>
                <a:gd name="T7" fmla="*/ 56 h 94"/>
                <a:gd name="T8" fmla="*/ 208 w 298"/>
                <a:gd name="T9" fmla="*/ 44 h 94"/>
                <a:gd name="T10" fmla="*/ 182 w 298"/>
                <a:gd name="T11" fmla="*/ 30 h 94"/>
                <a:gd name="T12" fmla="*/ 162 w 298"/>
                <a:gd name="T13" fmla="*/ 14 h 94"/>
                <a:gd name="T14" fmla="*/ 152 w 298"/>
                <a:gd name="T15" fmla="*/ 8 h 94"/>
                <a:gd name="T16" fmla="*/ 146 w 298"/>
                <a:gd name="T17" fmla="*/ 0 h 94"/>
                <a:gd name="T18" fmla="*/ 146 w 298"/>
                <a:gd name="T19" fmla="*/ 0 h 94"/>
                <a:gd name="T20" fmla="*/ 128 w 298"/>
                <a:gd name="T21" fmla="*/ 14 h 94"/>
                <a:gd name="T22" fmla="*/ 84 w 298"/>
                <a:gd name="T23" fmla="*/ 44 h 94"/>
                <a:gd name="T24" fmla="*/ 36 w 298"/>
                <a:gd name="T25" fmla="*/ 76 h 94"/>
                <a:gd name="T26" fmla="*/ 14 w 298"/>
                <a:gd name="T27" fmla="*/ 88 h 94"/>
                <a:gd name="T28" fmla="*/ 0 w 298"/>
                <a:gd name="T29" fmla="*/ 94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8" h="94">
                  <a:moveTo>
                    <a:pt x="298" y="82"/>
                  </a:moveTo>
                  <a:lnTo>
                    <a:pt x="298" y="82"/>
                  </a:lnTo>
                  <a:lnTo>
                    <a:pt x="278" y="74"/>
                  </a:lnTo>
                  <a:lnTo>
                    <a:pt x="234" y="56"/>
                  </a:lnTo>
                  <a:lnTo>
                    <a:pt x="208" y="44"/>
                  </a:lnTo>
                  <a:lnTo>
                    <a:pt x="182" y="30"/>
                  </a:lnTo>
                  <a:lnTo>
                    <a:pt x="162" y="14"/>
                  </a:lnTo>
                  <a:lnTo>
                    <a:pt x="152" y="8"/>
                  </a:lnTo>
                  <a:lnTo>
                    <a:pt x="146" y="0"/>
                  </a:lnTo>
                  <a:lnTo>
                    <a:pt x="128" y="14"/>
                  </a:lnTo>
                  <a:lnTo>
                    <a:pt x="84" y="44"/>
                  </a:lnTo>
                  <a:lnTo>
                    <a:pt x="36" y="76"/>
                  </a:lnTo>
                  <a:lnTo>
                    <a:pt x="14" y="88"/>
                  </a:lnTo>
                  <a:lnTo>
                    <a:pt x="0" y="94"/>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4" name="Freeform 422"/>
            <p:cNvSpPr>
              <a:spLocks/>
            </p:cNvSpPr>
            <p:nvPr userDrawn="1"/>
          </p:nvSpPr>
          <p:spPr bwMode="auto">
            <a:xfrm>
              <a:off x="2506" y="2026"/>
              <a:ext cx="104" cy="294"/>
            </a:xfrm>
            <a:custGeom>
              <a:avLst/>
              <a:gdLst>
                <a:gd name="T0" fmla="*/ 0 w 104"/>
                <a:gd name="T1" fmla="*/ 294 h 294"/>
                <a:gd name="T2" fmla="*/ 0 w 104"/>
                <a:gd name="T3" fmla="*/ 294 h 294"/>
                <a:gd name="T4" fmla="*/ 12 w 104"/>
                <a:gd name="T5" fmla="*/ 280 h 294"/>
                <a:gd name="T6" fmla="*/ 40 w 104"/>
                <a:gd name="T7" fmla="*/ 246 h 294"/>
                <a:gd name="T8" fmla="*/ 74 w 104"/>
                <a:gd name="T9" fmla="*/ 208 h 294"/>
                <a:gd name="T10" fmla="*/ 90 w 104"/>
                <a:gd name="T11" fmla="*/ 194 h 294"/>
                <a:gd name="T12" fmla="*/ 104 w 104"/>
                <a:gd name="T13" fmla="*/ 186 h 294"/>
                <a:gd name="T14" fmla="*/ 104 w 104"/>
                <a:gd name="T15" fmla="*/ 186 h 294"/>
                <a:gd name="T16" fmla="*/ 90 w 104"/>
                <a:gd name="T17" fmla="*/ 166 h 294"/>
                <a:gd name="T18" fmla="*/ 60 w 104"/>
                <a:gd name="T19" fmla="*/ 120 h 294"/>
                <a:gd name="T20" fmla="*/ 42 w 104"/>
                <a:gd name="T21" fmla="*/ 92 h 294"/>
                <a:gd name="T22" fmla="*/ 26 w 104"/>
                <a:gd name="T23" fmla="*/ 60 h 294"/>
                <a:gd name="T24" fmla="*/ 12 w 104"/>
                <a:gd name="T25" fmla="*/ 30 h 294"/>
                <a:gd name="T26" fmla="*/ 4 w 1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4" h="294">
                  <a:moveTo>
                    <a:pt x="0" y="294"/>
                  </a:moveTo>
                  <a:lnTo>
                    <a:pt x="0" y="294"/>
                  </a:lnTo>
                  <a:lnTo>
                    <a:pt x="12" y="280"/>
                  </a:lnTo>
                  <a:lnTo>
                    <a:pt x="40" y="246"/>
                  </a:lnTo>
                  <a:lnTo>
                    <a:pt x="74" y="208"/>
                  </a:lnTo>
                  <a:lnTo>
                    <a:pt x="90" y="194"/>
                  </a:lnTo>
                  <a:lnTo>
                    <a:pt x="104" y="186"/>
                  </a:lnTo>
                  <a:lnTo>
                    <a:pt x="90" y="166"/>
                  </a:lnTo>
                  <a:lnTo>
                    <a:pt x="60" y="120"/>
                  </a:lnTo>
                  <a:lnTo>
                    <a:pt x="42" y="92"/>
                  </a:lnTo>
                  <a:lnTo>
                    <a:pt x="26" y="60"/>
                  </a:lnTo>
                  <a:lnTo>
                    <a:pt x="12" y="30"/>
                  </a:lnTo>
                  <a:lnTo>
                    <a:pt x="4" y="0"/>
                  </a:lnTo>
                </a:path>
              </a:pathLst>
            </a:custGeom>
            <a:noFill/>
            <a:ln w="38100">
              <a:solidFill>
                <a:srgbClr val="460A7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Tree>
  </p:cSld>
  <p:clrMap bg1="dk2" tx1="lt1" bg2="dk1" tx2="lt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Wedding Celtic Pink Template</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
        <p:nvSpPr>
          <p:cNvPr id="4100" name="Oval 4"/>
          <p:cNvSpPr>
            <a:spLocks noChangeArrowheads="1"/>
          </p:cNvSpPr>
          <p:nvPr/>
        </p:nvSpPr>
        <p:spPr bwMode="auto">
          <a:xfrm>
            <a:off x="4495800" y="2709863"/>
            <a:ext cx="2895600" cy="2590800"/>
          </a:xfrm>
          <a:prstGeom prst="ellipse">
            <a:avLst/>
          </a:prstGeom>
          <a:solidFill>
            <a:schemeClr val="accent1">
              <a:alpha val="59999"/>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US" altLang="en-US" sz="2400">
                <a:solidFill>
                  <a:srgbClr val="BA1AB1"/>
                </a:solidFill>
              </a:rPr>
              <a:t>Image</a:t>
            </a:r>
            <a:endParaRPr lang="en-US" altLang="en-US">
              <a:solidFill>
                <a:schemeClr val="tx1"/>
              </a:solidFill>
            </a:endParaRPr>
          </a:p>
        </p:txBody>
      </p:sp>
      <p:sp>
        <p:nvSpPr>
          <p:cNvPr id="4101" name="Oval 5"/>
          <p:cNvSpPr>
            <a:spLocks noChangeArrowheads="1"/>
          </p:cNvSpPr>
          <p:nvPr/>
        </p:nvSpPr>
        <p:spPr bwMode="auto">
          <a:xfrm>
            <a:off x="2362200" y="2709863"/>
            <a:ext cx="2894013" cy="2590800"/>
          </a:xfrm>
          <a:prstGeom prst="ellipse">
            <a:avLst/>
          </a:prstGeom>
          <a:solidFill>
            <a:schemeClr val="accent1">
              <a:alpha val="59999"/>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US" altLang="en-US" sz="2400">
                <a:solidFill>
                  <a:srgbClr val="BA1AB1"/>
                </a:solidFill>
              </a:rPr>
              <a:t>Image</a:t>
            </a:r>
            <a:endParaRPr lang="en-US" altLang="en-US">
              <a:solidFill>
                <a:srgbClr val="BA1AB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9"/>
          <p:cNvSpPr>
            <a:spLocks noChangeArrowheads="1"/>
          </p:cNvSpPr>
          <p:nvPr/>
        </p:nvSpPr>
        <p:spPr bwMode="auto">
          <a:xfrm>
            <a:off x="0" y="2754313"/>
            <a:ext cx="9144000" cy="41036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5"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6" name="Rectangle 3"/>
          <p:cNvSpPr>
            <a:spLocks noChangeArrowheads="1"/>
          </p:cNvSpPr>
          <p:nvPr/>
        </p:nvSpPr>
        <p:spPr bwMode="auto">
          <a:xfrm>
            <a:off x="1430338" y="361632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7" name="Rectangle 4"/>
          <p:cNvSpPr>
            <a:spLocks noChangeArrowheads="1"/>
          </p:cNvSpPr>
          <p:nvPr/>
        </p:nvSpPr>
        <p:spPr bwMode="auto">
          <a:xfrm>
            <a:off x="2506663" y="361632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8" name="Rectangle 5"/>
          <p:cNvSpPr>
            <a:spLocks noChangeArrowheads="1"/>
          </p:cNvSpPr>
          <p:nvPr/>
        </p:nvSpPr>
        <p:spPr bwMode="auto">
          <a:xfrm>
            <a:off x="4635500" y="361632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9" name="Rectangle 6"/>
          <p:cNvSpPr>
            <a:spLocks noChangeArrowheads="1"/>
          </p:cNvSpPr>
          <p:nvPr/>
        </p:nvSpPr>
        <p:spPr bwMode="auto">
          <a:xfrm>
            <a:off x="5703888" y="361632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0" name="Rectangle 7"/>
          <p:cNvSpPr>
            <a:spLocks noChangeArrowheads="1"/>
          </p:cNvSpPr>
          <p:nvPr/>
        </p:nvSpPr>
        <p:spPr bwMode="auto">
          <a:xfrm>
            <a:off x="6772275" y="361632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1" name="Rectangle 8"/>
          <p:cNvSpPr>
            <a:spLocks noChangeArrowheads="1"/>
          </p:cNvSpPr>
          <p:nvPr/>
        </p:nvSpPr>
        <p:spPr bwMode="auto">
          <a:xfrm>
            <a:off x="7842250" y="361632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2" name="Rectangle 9"/>
          <p:cNvSpPr>
            <a:spLocks noChangeArrowheads="1"/>
          </p:cNvSpPr>
          <p:nvPr/>
        </p:nvSpPr>
        <p:spPr bwMode="auto">
          <a:xfrm>
            <a:off x="3567113" y="361632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3" name="Rectangle 10"/>
          <p:cNvSpPr>
            <a:spLocks noChangeArrowheads="1"/>
          </p:cNvSpPr>
          <p:nvPr/>
        </p:nvSpPr>
        <p:spPr bwMode="auto">
          <a:xfrm>
            <a:off x="361950" y="361632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4" name="Text Box 11"/>
          <p:cNvSpPr txBox="1">
            <a:spLocks noChangeArrowheads="1"/>
          </p:cNvSpPr>
          <p:nvPr/>
        </p:nvSpPr>
        <p:spPr bwMode="auto">
          <a:xfrm>
            <a:off x="142875" y="297656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Background</a:t>
            </a:r>
            <a:endParaRPr lang="en-US" altLang="en-US" sz="1600">
              <a:solidFill>
                <a:schemeClr val="tx1"/>
              </a:solidFill>
            </a:endParaRPr>
          </a:p>
        </p:txBody>
      </p:sp>
      <p:sp>
        <p:nvSpPr>
          <p:cNvPr id="8205" name="Text Box 12"/>
          <p:cNvSpPr txBox="1">
            <a:spLocks noChangeArrowheads="1"/>
          </p:cNvSpPr>
          <p:nvPr/>
        </p:nvSpPr>
        <p:spPr bwMode="auto">
          <a:xfrm>
            <a:off x="1460500" y="285432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Text &amp;</a:t>
            </a:r>
          </a:p>
          <a:p>
            <a:pPr eaLnBrk="1" hangingPunct="1"/>
            <a:r>
              <a:rPr lang="en-GB" altLang="en-US" sz="1600">
                <a:solidFill>
                  <a:schemeClr val="tx1"/>
                </a:solidFill>
              </a:rPr>
              <a:t>Lines</a:t>
            </a:r>
            <a:endParaRPr lang="en-US" altLang="en-US" sz="1600">
              <a:solidFill>
                <a:schemeClr val="tx1"/>
              </a:solidFill>
            </a:endParaRPr>
          </a:p>
        </p:txBody>
      </p:sp>
      <p:sp>
        <p:nvSpPr>
          <p:cNvPr id="8206" name="Text Box 13"/>
          <p:cNvSpPr txBox="1">
            <a:spLocks noChangeArrowheads="1"/>
          </p:cNvSpPr>
          <p:nvPr/>
        </p:nvSpPr>
        <p:spPr bwMode="auto">
          <a:xfrm>
            <a:off x="2411413" y="297656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Shadows</a:t>
            </a:r>
            <a:endParaRPr lang="en-US" altLang="en-US" sz="1600">
              <a:solidFill>
                <a:schemeClr val="tx1"/>
              </a:solidFill>
            </a:endParaRPr>
          </a:p>
        </p:txBody>
      </p:sp>
      <p:sp>
        <p:nvSpPr>
          <p:cNvPr id="8207" name="Text Box 14"/>
          <p:cNvSpPr txBox="1">
            <a:spLocks noChangeArrowheads="1"/>
          </p:cNvSpPr>
          <p:nvPr/>
        </p:nvSpPr>
        <p:spPr bwMode="auto">
          <a:xfrm>
            <a:off x="3690938" y="285432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Title</a:t>
            </a:r>
            <a:br>
              <a:rPr lang="en-GB" altLang="en-US" sz="1600">
                <a:solidFill>
                  <a:schemeClr val="tx1"/>
                </a:solidFill>
              </a:rPr>
            </a:br>
            <a:r>
              <a:rPr lang="en-GB" altLang="en-US" sz="1600">
                <a:solidFill>
                  <a:schemeClr val="tx1"/>
                </a:solidFill>
              </a:rPr>
              <a:t>Text</a:t>
            </a:r>
            <a:endParaRPr lang="en-US" altLang="en-US" sz="1600">
              <a:solidFill>
                <a:schemeClr val="tx1"/>
              </a:solidFill>
            </a:endParaRPr>
          </a:p>
        </p:txBody>
      </p:sp>
      <p:sp>
        <p:nvSpPr>
          <p:cNvPr id="8208" name="Text Box 15"/>
          <p:cNvSpPr txBox="1">
            <a:spLocks noChangeArrowheads="1"/>
          </p:cNvSpPr>
          <p:nvPr/>
        </p:nvSpPr>
        <p:spPr bwMode="auto">
          <a:xfrm>
            <a:off x="4778375" y="297656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Fills</a:t>
            </a:r>
            <a:endParaRPr lang="en-US" altLang="en-US" sz="1600">
              <a:solidFill>
                <a:schemeClr val="tx1"/>
              </a:solidFill>
            </a:endParaRPr>
          </a:p>
        </p:txBody>
      </p:sp>
      <p:sp>
        <p:nvSpPr>
          <p:cNvPr id="8209" name="Text Box 16"/>
          <p:cNvSpPr txBox="1">
            <a:spLocks noChangeArrowheads="1"/>
          </p:cNvSpPr>
          <p:nvPr/>
        </p:nvSpPr>
        <p:spPr bwMode="auto">
          <a:xfrm>
            <a:off x="5724525" y="297656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Accent</a:t>
            </a:r>
            <a:endParaRPr lang="en-US" altLang="en-US" sz="1600">
              <a:solidFill>
                <a:schemeClr val="tx1"/>
              </a:solidFill>
            </a:endParaRPr>
          </a:p>
        </p:txBody>
      </p:sp>
      <p:sp>
        <p:nvSpPr>
          <p:cNvPr id="8210" name="Text Box 17"/>
          <p:cNvSpPr txBox="1">
            <a:spLocks noChangeArrowheads="1"/>
          </p:cNvSpPr>
          <p:nvPr/>
        </p:nvSpPr>
        <p:spPr bwMode="auto">
          <a:xfrm>
            <a:off x="6659563" y="28543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Accent &amp;</a:t>
            </a:r>
          </a:p>
          <a:p>
            <a:pPr eaLnBrk="1" hangingPunct="1"/>
            <a:r>
              <a:rPr lang="en-GB" altLang="en-US" sz="1600">
                <a:solidFill>
                  <a:schemeClr val="tx1"/>
                </a:solidFill>
              </a:rPr>
              <a:t>Hyperlink</a:t>
            </a:r>
            <a:endParaRPr lang="en-US" altLang="en-US" sz="1600">
              <a:solidFill>
                <a:schemeClr val="tx1"/>
              </a:solidFill>
            </a:endParaRPr>
          </a:p>
        </p:txBody>
      </p:sp>
      <p:sp>
        <p:nvSpPr>
          <p:cNvPr id="8211" name="Text Box 18"/>
          <p:cNvSpPr txBox="1">
            <a:spLocks noChangeArrowheads="1"/>
          </p:cNvSpPr>
          <p:nvPr/>
        </p:nvSpPr>
        <p:spPr bwMode="auto">
          <a:xfrm>
            <a:off x="7740650" y="28527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sz="1600">
                <a:solidFill>
                  <a:schemeClr val="tx1"/>
                </a:solidFill>
              </a:rPr>
              <a:t>Followed</a:t>
            </a:r>
          </a:p>
          <a:p>
            <a:pPr eaLnBrk="1" hangingPunct="1"/>
            <a:r>
              <a:rPr lang="en-GB" altLang="en-US" sz="1600">
                <a:solidFill>
                  <a:schemeClr val="tx1"/>
                </a:solidFill>
              </a:rPr>
              <a:t>Hyperlink</a:t>
            </a:r>
            <a:endParaRPr lang="en-US" altLang="en-US" sz="1600">
              <a:solidFill>
                <a:schemeClr val="tx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1042988" y="1585913"/>
            <a:ext cx="3775075" cy="45259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5488" y="2152650"/>
            <a:ext cx="2093912" cy="3529013"/>
          </a:xfrm>
          <a:prstGeom prst="rect">
            <a:avLst/>
          </a:prstGeom>
          <a:solidFill>
            <a:schemeClr val="accent1"/>
          </a:solidFill>
          <a:ln w="38100">
            <a:solidFill>
              <a:schemeClr val="accent1"/>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374775" y="2062163"/>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2062163"/>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0511" name="Group 31"/>
          <p:cNvGraphicFramePr>
            <a:graphicFrameLocks noGrp="1"/>
          </p:cNvGraphicFramePr>
          <p:nvPr>
            <p:ph type="tbl" idx="1"/>
          </p:nvPr>
        </p:nvGraphicFramePr>
        <p:xfrm>
          <a:off x="1619250" y="1844675"/>
          <a:ext cx="6229350" cy="3279775"/>
        </p:xfrm>
        <a:graphic>
          <a:graphicData uri="http://schemas.openxmlformats.org/drawingml/2006/table">
            <a:tbl>
              <a:tblPr/>
              <a:tblGrid>
                <a:gridCol w="3114675"/>
                <a:gridCol w="3114675"/>
              </a:tblGrid>
              <a:tr h="52383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Times" panose="02020603050405020304" pitchFamily="18" charset="0"/>
                        </a:rPr>
                        <a:t>Title</a:t>
                      </a:r>
                      <a:endParaRPr kumimoji="0" lang="en-US" altLang="en-US" sz="2400" b="1" i="0" u="none" strike="noStrike" cap="none" normalizeH="0" baseline="0" smtClean="0">
                        <a:ln>
                          <a:noFill/>
                        </a:ln>
                        <a:solidFill>
                          <a:schemeClr val="bg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Times" panose="02020603050405020304" pitchFamily="18" charset="0"/>
                        </a:rPr>
                        <a:t>Title</a:t>
                      </a:r>
                      <a:endParaRPr kumimoji="0" lang="en-US" altLang="en-US" sz="2400" b="1" i="0" u="none" strike="noStrike" cap="none" normalizeH="0" baseline="0" smtClean="0">
                        <a:ln>
                          <a:noFill/>
                        </a:ln>
                        <a:solidFill>
                          <a:schemeClr val="bg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r>
              <a:tr h="459324">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Times" panose="02020603050405020304" pitchFamily="18" charset="0"/>
                        </a:rPr>
                        <a:t>Data</a:t>
                      </a:r>
                      <a:endParaRPr kumimoji="0" lang="en-US"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Times" panose="02020603050405020304" pitchFamily="18" charset="0"/>
                        </a:rPr>
                        <a:t>Data</a:t>
                      </a:r>
                      <a:endParaRPr kumimoji="0" lang="en-US"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9324">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9324">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9324">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9324">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459324">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marL="90000" marR="90000" marT="46796" marB="46796" anchor="ctr" anchorCtr="1"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665413" y="5373688"/>
            <a:ext cx="41100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l" eaLnBrk="1" hangingPunct="1"/>
            <a:r>
              <a:rPr lang="en-GB" altLang="en-US" b="1">
                <a:solidFill>
                  <a:schemeClr val="tx1"/>
                </a:solidFill>
              </a:rPr>
              <a:t>Note:  </a:t>
            </a:r>
            <a:r>
              <a:rPr lang="en-GB" altLang="en-US">
                <a:solidFill>
                  <a:schemeClr val="tx1"/>
                </a:solidFill>
              </a:rPr>
              <a:t>PowerPoint does not allow </a:t>
            </a:r>
            <a:br>
              <a:rPr lang="en-GB" altLang="en-US">
                <a:solidFill>
                  <a:schemeClr val="tx1"/>
                </a:solidFill>
              </a:rPr>
            </a:br>
            <a:r>
              <a:rPr lang="en-GB" altLang="en-US">
                <a:solidFill>
                  <a:schemeClr val="tx1"/>
                </a:solidFill>
              </a:rPr>
              <a:t>you to have nice default tables </a:t>
            </a:r>
            <a:br>
              <a:rPr lang="en-GB" altLang="en-US">
                <a:solidFill>
                  <a:schemeClr val="tx1"/>
                </a:solidFill>
              </a:rPr>
            </a:br>
            <a:r>
              <a:rPr lang="en-GB" altLang="en-US">
                <a:solidFill>
                  <a:schemeClr val="tx1"/>
                </a:solidFill>
              </a:rPr>
              <a:t>– but you can cut and paste this one</a:t>
            </a:r>
            <a:endParaRPr lang="en-US" altLang="en-US">
              <a:solidFill>
                <a:schemeClr val="tx1"/>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1042988" y="1585913"/>
            <a:ext cx="3784600" cy="4525962"/>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a:xfrm>
            <a:off x="4972050" y="1585913"/>
            <a:ext cx="3786188" cy="4525962"/>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1042988" y="1585913"/>
            <a:ext cx="4395787" cy="4525962"/>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4580" name="Group 4"/>
          <p:cNvGraphicFramePr>
            <a:graphicFrameLocks noGrp="1"/>
          </p:cNvGraphicFramePr>
          <p:nvPr>
            <p:ph sz="half" idx="2"/>
          </p:nvPr>
        </p:nvGraphicFramePr>
        <p:xfrm>
          <a:off x="5721350" y="1766888"/>
          <a:ext cx="2973388" cy="1614487"/>
        </p:xfrm>
        <a:graphic>
          <a:graphicData uri="http://schemas.openxmlformats.org/drawingml/2006/table">
            <a:tbl>
              <a:tblPr/>
              <a:tblGrid>
                <a:gridCol w="1487488"/>
                <a:gridCol w="1485900"/>
              </a:tblGrid>
              <a:tr h="808037">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Times" panose="02020603050405020304" pitchFamily="18" charset="0"/>
                        </a:rPr>
                        <a:t>Table</a:t>
                      </a:r>
                      <a:endParaRPr kumimoji="0" lang="en-US" altLang="en-US" sz="2400" b="0" i="0" u="none" strike="noStrike" cap="none" normalizeH="0" baseline="0" smtClean="0">
                        <a:ln>
                          <a:noFill/>
                        </a:ln>
                        <a:solidFill>
                          <a:schemeClr val="tx1"/>
                        </a:solidFill>
                        <a:effectLst/>
                        <a:latin typeface="Times"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Times"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1403350" y="45688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a:solidFill>
                  <a:schemeClr val="tx1"/>
                </a:solidFill>
              </a:rPr>
              <a:t>Text box</a:t>
            </a:r>
            <a:endParaRPr lang="en-US" altLang="en-US">
              <a:solidFill>
                <a:schemeClr val="tx1"/>
              </a:solidFill>
            </a:endParaRPr>
          </a:p>
        </p:txBody>
      </p:sp>
      <p:sp>
        <p:nvSpPr>
          <p:cNvPr id="18448" name="Rectangle 16"/>
          <p:cNvSpPr>
            <a:spLocks noChangeArrowheads="1"/>
          </p:cNvSpPr>
          <p:nvPr/>
        </p:nvSpPr>
        <p:spPr bwMode="auto">
          <a:xfrm>
            <a:off x="4283075" y="45688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r>
              <a:rPr lang="en-GB" altLang="en-US">
                <a:solidFill>
                  <a:schemeClr val="tx1"/>
                </a:solidFill>
              </a:rPr>
              <a:t>Text box</a:t>
            </a:r>
          </a:p>
          <a:p>
            <a:pPr eaLnBrk="1" hangingPunct="1"/>
            <a:r>
              <a:rPr lang="en-GB" altLang="en-US">
                <a:solidFill>
                  <a:schemeClr val="tx1"/>
                </a:solidFill>
              </a:rPr>
              <a:t>With shadow</a:t>
            </a:r>
            <a:endParaRPr lang="en-US" altLang="en-US">
              <a:solidFill>
                <a:schemeClr val="tx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l" eaLnBrk="1" hangingPunct="1">
              <a:spcBef>
                <a:spcPct val="50000"/>
              </a:spcBef>
            </a:pPr>
            <a:r>
              <a:rPr lang="en-GB" altLang="en-US" sz="2000" b="1">
                <a:solidFill>
                  <a:schemeClr val="tx1"/>
                </a:solidFill>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53340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t>Do</a:t>
            </a:r>
          </a:p>
          <a:p>
            <a:pPr eaLnBrk="1" hangingPunct="1">
              <a:spcBef>
                <a:spcPct val="0"/>
              </a:spcBef>
              <a:buFont typeface="Wingdings" panose="05000000000000000000" pitchFamily="2" charset="2"/>
              <a:buChar char="ü"/>
            </a:pPr>
            <a:r>
              <a:rPr lang="en-GB" altLang="en-US" sz="1400"/>
              <a:t>Use these templates for your presentations</a:t>
            </a:r>
          </a:p>
          <a:p>
            <a:pPr eaLnBrk="1" hangingPunct="1">
              <a:spcBef>
                <a:spcPct val="0"/>
              </a:spcBef>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t>Don’t</a:t>
            </a:r>
          </a:p>
          <a:p>
            <a:pPr eaLnBrk="1" hangingPunct="1">
              <a:spcBef>
                <a:spcPct val="0"/>
              </a:spcBef>
              <a:buFont typeface="Wingdings" panose="05000000000000000000" pitchFamily="2" charset="2"/>
              <a:buChar char="û"/>
            </a:pPr>
            <a:r>
              <a:rPr lang="en-GB" altLang="en-US" sz="1400"/>
              <a:t>Resell or distribute these templates</a:t>
            </a:r>
          </a:p>
          <a:p>
            <a:pPr eaLnBrk="1" hangingPunct="1">
              <a:spcBef>
                <a:spcPct val="0"/>
              </a:spcBef>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t>Pass off any of our created content as your own work</a:t>
            </a:r>
            <a:endParaRPr lang="en-US" altLang="en-US" sz="1400"/>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ctr">
              <a:defRPr>
                <a:solidFill>
                  <a:schemeClr val="hlink"/>
                </a:solidFill>
                <a:latin typeface="Arial" panose="020B0604020202020204" pitchFamily="34" charset="0"/>
                <a:cs typeface="Arial" panose="020B0604020202020204" pitchFamily="34" charset="0"/>
              </a:defRPr>
            </a:lvl1pPr>
            <a:lvl2pPr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lvl="1" eaLnBrk="1" hangingPunct="1">
              <a:lnSpc>
                <a:spcPct val="90000"/>
              </a:lnSpc>
              <a:spcBef>
                <a:spcPct val="20000"/>
              </a:spcBef>
              <a:buClr>
                <a:schemeClr val="accent1"/>
              </a:buClr>
            </a:pPr>
            <a:r>
              <a:rPr lang="en-GB" altLang="en-US" sz="2000" b="1">
                <a:solidFill>
                  <a:schemeClr val="tx1"/>
                </a:solidFill>
              </a:rPr>
              <a:t>You can find many more free templates on the Presentation Magazine website </a:t>
            </a:r>
            <a:r>
              <a:rPr lang="en-GB" altLang="en-US" sz="2000" b="1">
                <a:solidFill>
                  <a:schemeClr val="tx1"/>
                </a:solidFill>
                <a:hlinkClick r:id="rId3"/>
              </a:rPr>
              <a:t>www.presentationmagazine.com</a:t>
            </a:r>
            <a:r>
              <a:rPr lang="en-GB" altLang="en-US" sz="2000" b="1">
                <a:solidFill>
                  <a:schemeClr val="tx1"/>
                </a:solidFill>
              </a:rPr>
              <a:t>  </a:t>
            </a:r>
            <a:endParaRPr lang="en-US" altLang="en-US" sz="2000" b="1">
              <a:solidFill>
                <a:schemeClr val="tx1"/>
              </a:solidFill>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hlink"/>
                </a:solidFill>
                <a:latin typeface="Arial" panose="020B0604020202020204" pitchFamily="34" charset="0"/>
                <a:cs typeface="Arial" panose="020B0604020202020204" pitchFamily="34" charset="0"/>
              </a:defRPr>
            </a:lvl1pPr>
            <a:lvl2pPr marL="742950" indent="-285750" algn="ctr">
              <a:defRPr>
                <a:solidFill>
                  <a:schemeClr val="hlink"/>
                </a:solidFill>
                <a:latin typeface="Arial" panose="020B0604020202020204" pitchFamily="34" charset="0"/>
                <a:cs typeface="Arial" panose="020B0604020202020204" pitchFamily="34" charset="0"/>
              </a:defRPr>
            </a:lvl2pPr>
            <a:lvl3pPr marL="1143000" indent="-228600" algn="ctr">
              <a:defRPr>
                <a:solidFill>
                  <a:schemeClr val="hlink"/>
                </a:solidFill>
                <a:latin typeface="Arial" panose="020B0604020202020204" pitchFamily="34" charset="0"/>
                <a:cs typeface="Arial" panose="020B0604020202020204" pitchFamily="34" charset="0"/>
              </a:defRPr>
            </a:lvl3pPr>
            <a:lvl4pPr marL="1600200" indent="-228600" algn="ctr">
              <a:defRPr>
                <a:solidFill>
                  <a:schemeClr val="hlink"/>
                </a:solidFill>
                <a:latin typeface="Arial" panose="020B0604020202020204" pitchFamily="34" charset="0"/>
                <a:cs typeface="Arial" panose="020B0604020202020204" pitchFamily="34" charset="0"/>
              </a:defRPr>
            </a:lvl4pPr>
            <a:lvl5pPr marL="2057400" indent="-228600" algn="ctr">
              <a:defRPr>
                <a:solidFill>
                  <a:schemeClr val="hlink"/>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hlink"/>
                </a:solidFill>
                <a:latin typeface="Arial" panose="020B0604020202020204" pitchFamily="34" charset="0"/>
                <a:cs typeface="Arial" panose="020B0604020202020204" pitchFamily="34" charset="0"/>
              </a:defRPr>
            </a:lvl9pPr>
          </a:lstStyle>
          <a:p>
            <a:pPr algn="l" eaLnBrk="1" hangingPunct="1">
              <a:spcBef>
                <a:spcPct val="50000"/>
              </a:spcBef>
            </a:pPr>
            <a:r>
              <a:rPr lang="en-GB" altLang="en-US" sz="1400">
                <a:solidFill>
                  <a:schemeClr val="tx1"/>
                </a:solidFill>
              </a:rPr>
              <a:t>We have put a lot of work into developing all these templates and retain the copyright in them.  They are not Open Source templates.  You can use them freely providing that you do not redistribute or sell them.</a:t>
            </a:r>
            <a:endParaRPr lang="en-US" altLang="en-US" sz="1400">
              <a:solidFill>
                <a:schemeClr val="tx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
      <a:dk1>
        <a:srgbClr val="DDDDDD"/>
      </a:dk1>
      <a:lt1>
        <a:srgbClr val="FFFFFF"/>
      </a:lt1>
      <a:dk2>
        <a:srgbClr val="CB64B5"/>
      </a:dk2>
      <a:lt2>
        <a:srgbClr val="FFFFFF"/>
      </a:lt2>
      <a:accent1>
        <a:srgbClr val="FFCEFD"/>
      </a:accent1>
      <a:accent2>
        <a:srgbClr val="333399"/>
      </a:accent2>
      <a:accent3>
        <a:srgbClr val="E2B8D7"/>
      </a:accent3>
      <a:accent4>
        <a:srgbClr val="DADADA"/>
      </a:accent4>
      <a:accent5>
        <a:srgbClr val="FFE3FE"/>
      </a:accent5>
      <a:accent6>
        <a:srgbClr val="2D2D8A"/>
      </a:accent6>
      <a:hlink>
        <a:srgbClr val="3771AB"/>
      </a:hlink>
      <a:folHlink>
        <a:srgbClr val="4885C4"/>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hlink"/>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hlink"/>
            </a:solidFill>
            <a:effectLst/>
            <a:latin typeface="Arial" panose="020B0604020202020204" pitchFamily="34" charset="0"/>
            <a:cs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CB64B5"/>
        </a:lt1>
        <a:dk2>
          <a:srgbClr val="000000"/>
        </a:dk2>
        <a:lt2>
          <a:srgbClr val="808080"/>
        </a:lt2>
        <a:accent1>
          <a:srgbClr val="BBE0E3"/>
        </a:accent1>
        <a:accent2>
          <a:srgbClr val="333399"/>
        </a:accent2>
        <a:accent3>
          <a:srgbClr val="E2B8D7"/>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14">
        <a:dk1>
          <a:srgbClr val="808080"/>
        </a:dk1>
        <a:lt1>
          <a:srgbClr val="FFFFFF"/>
        </a:lt1>
        <a:dk2>
          <a:srgbClr val="CB64B5"/>
        </a:dk2>
        <a:lt2>
          <a:srgbClr val="FFFFFF"/>
        </a:lt2>
        <a:accent1>
          <a:srgbClr val="BBE0E3"/>
        </a:accent1>
        <a:accent2>
          <a:srgbClr val="333399"/>
        </a:accent2>
        <a:accent3>
          <a:srgbClr val="E2B8D7"/>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Custom Design 15">
        <a:dk1>
          <a:srgbClr val="808080"/>
        </a:dk1>
        <a:lt1>
          <a:srgbClr val="FFFFFF"/>
        </a:lt1>
        <a:dk2>
          <a:srgbClr val="CB64B5"/>
        </a:dk2>
        <a:lt2>
          <a:srgbClr val="FFFFFF"/>
        </a:lt2>
        <a:accent1>
          <a:srgbClr val="FFCEFD"/>
        </a:accent1>
        <a:accent2>
          <a:srgbClr val="333399"/>
        </a:accent2>
        <a:accent3>
          <a:srgbClr val="E2B8D7"/>
        </a:accent3>
        <a:accent4>
          <a:srgbClr val="DADADA"/>
        </a:accent4>
        <a:accent5>
          <a:srgbClr val="FFE3FE"/>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Custom Design 16">
        <a:dk1>
          <a:srgbClr val="DDDDDD"/>
        </a:dk1>
        <a:lt1>
          <a:srgbClr val="FFFFFF"/>
        </a:lt1>
        <a:dk2>
          <a:srgbClr val="CB64B5"/>
        </a:dk2>
        <a:lt2>
          <a:srgbClr val="FFFFFF"/>
        </a:lt2>
        <a:accent1>
          <a:srgbClr val="FFCEFD"/>
        </a:accent1>
        <a:accent2>
          <a:srgbClr val="333399"/>
        </a:accent2>
        <a:accent3>
          <a:srgbClr val="E2B8D7"/>
        </a:accent3>
        <a:accent4>
          <a:srgbClr val="DADADA"/>
        </a:accent4>
        <a:accent5>
          <a:srgbClr val="FFE3FE"/>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TotalTime>
  <Words>266</Words>
  <Application>Microsoft Office PowerPoint</Application>
  <PresentationFormat>On-screen Show (4:3)</PresentationFormat>
  <Paragraphs>62</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Times</vt:lpstr>
      <vt:lpstr>Wingdings</vt:lpstr>
      <vt:lpstr>Custom Design</vt:lpstr>
      <vt:lpstr>Microsoft Graph Chart</vt:lpstr>
      <vt:lpstr>Wedding Celtic Pink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Wedding Celtic Pink Template</dc:title>
  <dc:creator>Presentation Magazine</dc:creator>
  <cp:lastModifiedBy>Jonty Pearce</cp:lastModifiedBy>
  <cp:revision>10</cp:revision>
  <dcterms:created xsi:type="dcterms:W3CDTF">2005-07-04T17:52:06Z</dcterms:created>
  <dcterms:modified xsi:type="dcterms:W3CDTF">2015-02-22T11:10:11Z</dcterms:modified>
</cp:coreProperties>
</file>